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65" r:id="rId2"/>
    <p:sldId id="300" r:id="rId3"/>
    <p:sldId id="301" r:id="rId4"/>
    <p:sldId id="302" r:id="rId5"/>
    <p:sldId id="303" r:id="rId6"/>
    <p:sldId id="304" r:id="rId7"/>
    <p:sldId id="305" r:id="rId8"/>
    <p:sldId id="291" r:id="rId9"/>
    <p:sldId id="306" r:id="rId10"/>
    <p:sldId id="307" r:id="rId11"/>
    <p:sldId id="308" r:id="rId12"/>
    <p:sldId id="309" r:id="rId13"/>
    <p:sldId id="278" r:id="rId14"/>
    <p:sldId id="310" r:id="rId15"/>
    <p:sldId id="312" r:id="rId16"/>
    <p:sldId id="313" r:id="rId17"/>
    <p:sldId id="283" r:id="rId18"/>
    <p:sldId id="285" r:id="rId19"/>
  </p:sldIdLst>
  <p:sldSz cx="12192000" cy="6858000"/>
  <p:notesSz cx="6858000" cy="9144000"/>
  <p:embeddedFontLst>
    <p:embeddedFont>
      <p:font typeface="等线 Light" panose="02010600030101010101" pitchFamily="2" charset="-122"/>
      <p:regular r:id="rId21"/>
    </p:embeddedFont>
    <p:embeddedFont>
      <p:font typeface="Bahnschrift" panose="020B0502040204020203" pitchFamily="34" charset="0"/>
      <p:regular r:id="rId22"/>
      <p:bold r:id="rId23"/>
    </p:embeddedFont>
    <p:embeddedFont>
      <p:font typeface="Verdana" panose="020B0604030504040204" pitchFamily="34" charset="0"/>
      <p:regular r:id="rId24"/>
      <p:bold r:id="rId25"/>
      <p:italic r:id="rId26"/>
      <p:boldItalic r:id="rId27"/>
    </p:embeddedFont>
    <p:embeddedFont>
      <p:font typeface="等线" panose="02010600030101010101" pitchFamily="2" charset="-122"/>
      <p:regular r:id="rId28"/>
      <p:bold r:id="rId2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A90B07"/>
    <a:srgbClr val="A51A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71416" autoAdjust="0"/>
  </p:normalViewPr>
  <p:slideViewPr>
    <p:cSldViewPr snapToGrid="0">
      <p:cViewPr varScale="1">
        <p:scale>
          <a:sx n="52" d="100"/>
          <a:sy n="52" d="100"/>
        </p:scale>
        <p:origin x="12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48F77-FEAE-4282-A285-279375661706}" type="datetimeFigureOut">
              <a:rPr lang="zh-CN" altLang="en-US" smtClean="0"/>
              <a:t>2021/2/5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3FA922-7152-4116-8B91-582AC3B594D0}" type="slidenum">
              <a:rPr lang="zh-CN" altLang="en-US" smtClean="0"/>
              <a:t>‹#›</a:t>
            </a:fld>
            <a:endParaRPr lang="zh-CN" altLang="en-US"/>
          </a:p>
        </p:txBody>
      </p:sp>
    </p:spTree>
    <p:extLst>
      <p:ext uri="{BB962C8B-B14F-4D97-AF65-F5344CB8AC3E}">
        <p14:creationId xmlns:p14="http://schemas.microsoft.com/office/powerpoint/2010/main" val="764683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The theme of our project is to accelerate HTM by reducing redundant access and optimize HTM performance.</a:t>
            </a:r>
          </a:p>
          <a:p>
            <a:r>
              <a:rPr lang="en-US" altLang="zh-CN" dirty="0" smtClean="0"/>
              <a:t> </a:t>
            </a:r>
            <a:endParaRPr lang="zh-CN" altLang="en-US" dirty="0"/>
          </a:p>
        </p:txBody>
      </p:sp>
      <p:sp>
        <p:nvSpPr>
          <p:cNvPr id="4" name="灯片编号占位符 3"/>
          <p:cNvSpPr>
            <a:spLocks noGrp="1"/>
          </p:cNvSpPr>
          <p:nvPr>
            <p:ph type="sldNum" sz="quarter" idx="5"/>
          </p:nvPr>
        </p:nvSpPr>
        <p:spPr/>
        <p:txBody>
          <a:bodyPr/>
          <a:lstStyle/>
          <a:p>
            <a:fld id="{313FA922-7152-4116-8B91-582AC3B594D0}" type="slidenum">
              <a:rPr lang="zh-CN" altLang="en-US" smtClean="0"/>
              <a:t>1</a:t>
            </a:fld>
            <a:endParaRPr lang="zh-CN" altLang="en-US"/>
          </a:p>
        </p:txBody>
      </p:sp>
    </p:spTree>
    <p:extLst>
      <p:ext uri="{BB962C8B-B14F-4D97-AF65-F5344CB8AC3E}">
        <p14:creationId xmlns:p14="http://schemas.microsoft.com/office/powerpoint/2010/main" val="1275888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以前的方法都对</a:t>
            </a:r>
            <a:r>
              <a:rPr lang="en-US" altLang="zh-CN" dirty="0"/>
              <a:t>undo, redo, </a:t>
            </a:r>
            <a:r>
              <a:rPr lang="en-US" altLang="zh-CN" dirty="0" err="1"/>
              <a:t>undo+redo</a:t>
            </a:r>
            <a:r>
              <a:rPr lang="en-US" altLang="zh-CN" dirty="0"/>
              <a:t> logging</a:t>
            </a:r>
            <a:r>
              <a:rPr lang="zh-CN" altLang="en-US" dirty="0"/>
              <a:t>做了不同的改进，但是我们发现了一个他们共同的问题，并将其归纳为</a:t>
            </a:r>
            <a:r>
              <a:rPr lang="en-US" altLang="zh-CN" dirty="0"/>
              <a:t>logging</a:t>
            </a:r>
            <a:r>
              <a:rPr lang="en-US" altLang="zh-CN" baseline="0" dirty="0"/>
              <a:t> eagerness</a:t>
            </a:r>
            <a:r>
              <a:rPr lang="zh-CN" altLang="en-US" dirty="0"/>
              <a:t>。他们都把</a:t>
            </a:r>
            <a:r>
              <a:rPr lang="en-US" altLang="zh-CN" dirty="0"/>
              <a:t>log</a:t>
            </a:r>
            <a:r>
              <a:rPr lang="zh-CN" altLang="en-US" dirty="0"/>
              <a:t>的生成和</a:t>
            </a:r>
            <a:r>
              <a:rPr lang="en-US" altLang="zh-CN" dirty="0"/>
              <a:t>store</a:t>
            </a:r>
            <a:r>
              <a:rPr lang="zh-CN" altLang="en-US" dirty="0"/>
              <a:t>指令耦合在一起。为了保证</a:t>
            </a:r>
            <a:r>
              <a:rPr lang="en-US" altLang="zh-CN" dirty="0"/>
              <a:t>log</a:t>
            </a:r>
            <a:r>
              <a:rPr lang="zh-CN" altLang="en-US" dirty="0"/>
              <a:t>先于</a:t>
            </a:r>
            <a:r>
              <a:rPr lang="en-US" altLang="zh-CN" dirty="0"/>
              <a:t>data</a:t>
            </a:r>
            <a:r>
              <a:rPr lang="zh-CN" altLang="en-US" dirty="0"/>
              <a:t>写回，在接收到</a:t>
            </a:r>
            <a:r>
              <a:rPr lang="en-US" altLang="zh-CN" dirty="0"/>
              <a:t>store</a:t>
            </a:r>
            <a:r>
              <a:rPr lang="zh-CN" altLang="en-US" dirty="0"/>
              <a:t>指令后</a:t>
            </a:r>
            <a:r>
              <a:rPr lang="en-US" altLang="zh-CN" dirty="0"/>
              <a:t>, </a:t>
            </a:r>
            <a:r>
              <a:rPr lang="zh-CN" altLang="en-US" dirty="0"/>
              <a:t>系统会立刻生成</a:t>
            </a:r>
            <a:r>
              <a:rPr lang="en-US" altLang="zh-CN" dirty="0"/>
              <a:t>log</a:t>
            </a:r>
            <a:r>
              <a:rPr lang="zh-CN" altLang="en-US" dirty="0"/>
              <a:t>，写回</a:t>
            </a:r>
            <a:r>
              <a:rPr lang="en-US" altLang="zh-CN" dirty="0"/>
              <a:t>memory</a:t>
            </a:r>
            <a:r>
              <a:rPr lang="en-US" altLang="zh-CN" baseline="0" dirty="0"/>
              <a:t> controller</a:t>
            </a:r>
            <a:r>
              <a:rPr lang="zh-CN" altLang="en-US" baseline="0" dirty="0"/>
              <a:t>，然后再来更新</a:t>
            </a:r>
            <a:r>
              <a:rPr lang="en-US" altLang="zh-CN" baseline="0" dirty="0"/>
              <a:t>cache</a:t>
            </a:r>
            <a:r>
              <a:rPr lang="zh-CN" altLang="en-US" baseline="0" dirty="0"/>
              <a:t>中的数据。这种</a:t>
            </a:r>
            <a:r>
              <a:rPr lang="en-US" altLang="zh-CN" baseline="0" dirty="0"/>
              <a:t>eagerness</a:t>
            </a:r>
            <a:r>
              <a:rPr lang="zh-CN" altLang="en-US" baseline="0" dirty="0"/>
              <a:t>使得</a:t>
            </a:r>
            <a:r>
              <a:rPr lang="en-US" altLang="zh-CN" baseline="0" dirty="0"/>
              <a:t>store</a:t>
            </a:r>
            <a:r>
              <a:rPr lang="zh-CN" altLang="en-US" baseline="0" dirty="0"/>
              <a:t>指令和其他很多额外的操作绑定在一起，增加了</a:t>
            </a:r>
            <a:r>
              <a:rPr lang="en-US" altLang="zh-CN" baseline="0" dirty="0"/>
              <a:t>store</a:t>
            </a:r>
            <a:r>
              <a:rPr lang="zh-CN" altLang="en-US" baseline="0" dirty="0"/>
              <a:t>的执行时间。如图所示，</a:t>
            </a:r>
            <a:r>
              <a:rPr lang="zh-CN" altLang="en-US" dirty="0"/>
              <a:t>这里我们使用的是</a:t>
            </a:r>
            <a:r>
              <a:rPr lang="en-US" altLang="zh-CN" dirty="0"/>
              <a:t>undo log</a:t>
            </a:r>
            <a:r>
              <a:rPr lang="zh-CN" altLang="en-US" dirty="0"/>
              <a:t>。</a:t>
            </a:r>
            <a:r>
              <a:rPr lang="zh-CN" altLang="en-US" baseline="0" dirty="0"/>
              <a:t>在接收到</a:t>
            </a:r>
            <a:r>
              <a:rPr lang="en-US" altLang="zh-CN" baseline="0" dirty="0"/>
              <a:t>store</a:t>
            </a:r>
            <a:r>
              <a:rPr lang="zh-CN" altLang="en-US" baseline="0" dirty="0"/>
              <a:t>指令后，系统需要收集</a:t>
            </a:r>
            <a:r>
              <a:rPr lang="en-US" altLang="zh-CN" baseline="0" dirty="0"/>
              <a:t>meta-log</a:t>
            </a:r>
            <a:r>
              <a:rPr lang="zh-CN" altLang="en-US" baseline="0" dirty="0"/>
              <a:t>的信息对应图中第二步，访问</a:t>
            </a:r>
            <a:r>
              <a:rPr lang="en-US" altLang="zh-CN" baseline="0" dirty="0"/>
              <a:t>cache</a:t>
            </a:r>
            <a:r>
              <a:rPr lang="zh-CN" altLang="en-US" baseline="0" dirty="0"/>
              <a:t> 获取</a:t>
            </a:r>
            <a:r>
              <a:rPr lang="en-US" altLang="zh-CN" baseline="0" dirty="0"/>
              <a:t>undo</a:t>
            </a:r>
            <a:r>
              <a:rPr lang="zh-CN" altLang="en-US" baseline="0" dirty="0"/>
              <a:t> </a:t>
            </a:r>
            <a:r>
              <a:rPr lang="en-US" altLang="zh-CN" baseline="0" dirty="0"/>
              <a:t>value,</a:t>
            </a:r>
            <a:r>
              <a:rPr lang="zh-CN" altLang="en-US" baseline="0" dirty="0"/>
              <a:t>对应图中第二步，将</a:t>
            </a:r>
            <a:r>
              <a:rPr lang="en-US" altLang="zh-CN" baseline="0" dirty="0"/>
              <a:t>undo value</a:t>
            </a:r>
            <a:r>
              <a:rPr lang="zh-CN" altLang="en-US" baseline="0" dirty="0"/>
              <a:t>写回</a:t>
            </a:r>
            <a:r>
              <a:rPr lang="en-US" altLang="zh-CN" baseline="0" dirty="0"/>
              <a:t>memory controller</a:t>
            </a:r>
            <a:r>
              <a:rPr lang="zh-CN" altLang="en-US" baseline="0" dirty="0"/>
              <a:t>，对应图中第三步。然后第四步才把数据更新到</a:t>
            </a:r>
            <a:r>
              <a:rPr lang="en-US" altLang="zh-CN" baseline="0" dirty="0"/>
              <a:t>cache</a:t>
            </a:r>
            <a:r>
              <a:rPr lang="zh-CN" altLang="en-US" baseline="0" dirty="0"/>
              <a:t>中。</a:t>
            </a:r>
            <a:endParaRPr lang="en-US" altLang="zh-CN" baseline="0" dirty="0"/>
          </a:p>
          <a:p>
            <a:r>
              <a:rPr lang="zh-CN" altLang="en-US" baseline="0" dirty="0"/>
              <a:t>同时因为不经过</a:t>
            </a:r>
            <a:r>
              <a:rPr lang="en-US" altLang="zh-CN" baseline="0" dirty="0"/>
              <a:t>cache</a:t>
            </a:r>
            <a:r>
              <a:rPr lang="zh-CN" altLang="en-US" baseline="0" dirty="0"/>
              <a:t>直接把</a:t>
            </a:r>
            <a:r>
              <a:rPr lang="en-US" altLang="zh-CN" baseline="0" dirty="0"/>
              <a:t>log</a:t>
            </a:r>
            <a:r>
              <a:rPr lang="zh-CN" altLang="en-US" baseline="0" dirty="0"/>
              <a:t>写回</a:t>
            </a:r>
            <a:r>
              <a:rPr lang="en-US" altLang="zh-CN" baseline="0" dirty="0"/>
              <a:t>memory controller</a:t>
            </a:r>
            <a:r>
              <a:rPr lang="zh-CN" altLang="en-US" baseline="0" dirty="0"/>
              <a:t>浪费了</a:t>
            </a:r>
            <a:r>
              <a:rPr lang="en-US" altLang="zh-CN" baseline="0" dirty="0"/>
              <a:t>cache</a:t>
            </a:r>
            <a:r>
              <a:rPr lang="zh-CN" altLang="en-US" baseline="0" dirty="0"/>
              <a:t>的时间局部性和空间局部性。这增加了整合</a:t>
            </a:r>
            <a:r>
              <a:rPr lang="en-US" altLang="zh-CN" baseline="0" dirty="0"/>
              <a:t>log</a:t>
            </a:r>
            <a:r>
              <a:rPr lang="zh-CN" altLang="en-US" baseline="0" dirty="0"/>
              <a:t>的难度</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13FA922-7152-4116-8B91-582AC3B594D0}" type="slidenum">
              <a:rPr lang="zh-CN" altLang="en-US" smtClean="0"/>
              <a:t>10</a:t>
            </a:fld>
            <a:endParaRPr lang="zh-CN" altLang="en-US"/>
          </a:p>
        </p:txBody>
      </p:sp>
    </p:spTree>
    <p:extLst>
      <p:ext uri="{BB962C8B-B14F-4D97-AF65-F5344CB8AC3E}">
        <p14:creationId xmlns:p14="http://schemas.microsoft.com/office/powerpoint/2010/main" val="2253338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以前的方法都对</a:t>
            </a:r>
            <a:r>
              <a:rPr lang="en-US" altLang="zh-CN" dirty="0"/>
              <a:t>undo, redo, </a:t>
            </a:r>
            <a:r>
              <a:rPr lang="en-US" altLang="zh-CN" dirty="0" err="1"/>
              <a:t>undo+redo</a:t>
            </a:r>
            <a:r>
              <a:rPr lang="en-US" altLang="zh-CN" dirty="0"/>
              <a:t> logging</a:t>
            </a:r>
            <a:r>
              <a:rPr lang="zh-CN" altLang="en-US" dirty="0"/>
              <a:t>做了不同的改进，但是我们发现了一个他们共同的问题，并将其归纳为</a:t>
            </a:r>
            <a:r>
              <a:rPr lang="en-US" altLang="zh-CN" dirty="0"/>
              <a:t>logging</a:t>
            </a:r>
            <a:r>
              <a:rPr lang="en-US" altLang="zh-CN" baseline="0" dirty="0"/>
              <a:t> eagerness</a:t>
            </a:r>
            <a:r>
              <a:rPr lang="zh-CN" altLang="en-US" dirty="0"/>
              <a:t>。他们都把</a:t>
            </a:r>
            <a:r>
              <a:rPr lang="en-US" altLang="zh-CN" dirty="0"/>
              <a:t>log</a:t>
            </a:r>
            <a:r>
              <a:rPr lang="zh-CN" altLang="en-US" dirty="0"/>
              <a:t>的生成和</a:t>
            </a:r>
            <a:r>
              <a:rPr lang="en-US" altLang="zh-CN" dirty="0"/>
              <a:t>store</a:t>
            </a:r>
            <a:r>
              <a:rPr lang="zh-CN" altLang="en-US" dirty="0"/>
              <a:t>指令耦合在一起。为了保证</a:t>
            </a:r>
            <a:r>
              <a:rPr lang="en-US" altLang="zh-CN" dirty="0"/>
              <a:t>log</a:t>
            </a:r>
            <a:r>
              <a:rPr lang="zh-CN" altLang="en-US" dirty="0"/>
              <a:t>先于</a:t>
            </a:r>
            <a:r>
              <a:rPr lang="en-US" altLang="zh-CN" dirty="0"/>
              <a:t>data</a:t>
            </a:r>
            <a:r>
              <a:rPr lang="zh-CN" altLang="en-US" dirty="0"/>
              <a:t>写回，在接收到</a:t>
            </a:r>
            <a:r>
              <a:rPr lang="en-US" altLang="zh-CN" dirty="0"/>
              <a:t>store</a:t>
            </a:r>
            <a:r>
              <a:rPr lang="zh-CN" altLang="en-US" dirty="0"/>
              <a:t>指令后</a:t>
            </a:r>
            <a:r>
              <a:rPr lang="en-US" altLang="zh-CN" dirty="0"/>
              <a:t>, </a:t>
            </a:r>
            <a:r>
              <a:rPr lang="zh-CN" altLang="en-US" dirty="0"/>
              <a:t>系统会立刻生成</a:t>
            </a:r>
            <a:r>
              <a:rPr lang="en-US" altLang="zh-CN" dirty="0"/>
              <a:t>log</a:t>
            </a:r>
            <a:r>
              <a:rPr lang="zh-CN" altLang="en-US" dirty="0"/>
              <a:t>，写回</a:t>
            </a:r>
            <a:r>
              <a:rPr lang="en-US" altLang="zh-CN" dirty="0"/>
              <a:t>memory</a:t>
            </a:r>
            <a:r>
              <a:rPr lang="en-US" altLang="zh-CN" baseline="0" dirty="0"/>
              <a:t> controller</a:t>
            </a:r>
            <a:r>
              <a:rPr lang="zh-CN" altLang="en-US" baseline="0" dirty="0"/>
              <a:t>，然后再来更新</a:t>
            </a:r>
            <a:r>
              <a:rPr lang="en-US" altLang="zh-CN" baseline="0" dirty="0"/>
              <a:t>cache</a:t>
            </a:r>
            <a:r>
              <a:rPr lang="zh-CN" altLang="en-US" baseline="0" dirty="0"/>
              <a:t>中的数据。这种</a:t>
            </a:r>
            <a:r>
              <a:rPr lang="en-US" altLang="zh-CN" baseline="0" dirty="0"/>
              <a:t>eagerness</a:t>
            </a:r>
            <a:r>
              <a:rPr lang="zh-CN" altLang="en-US" baseline="0" dirty="0"/>
              <a:t>使得</a:t>
            </a:r>
            <a:r>
              <a:rPr lang="en-US" altLang="zh-CN" baseline="0" dirty="0"/>
              <a:t>store</a:t>
            </a:r>
            <a:r>
              <a:rPr lang="zh-CN" altLang="en-US" baseline="0" dirty="0"/>
              <a:t>指令和其他很多额外的操作绑定在一起，增加了</a:t>
            </a:r>
            <a:r>
              <a:rPr lang="en-US" altLang="zh-CN" baseline="0" dirty="0"/>
              <a:t>store</a:t>
            </a:r>
            <a:r>
              <a:rPr lang="zh-CN" altLang="en-US" baseline="0" dirty="0"/>
              <a:t>的执行时间。如图所示，</a:t>
            </a:r>
            <a:r>
              <a:rPr lang="zh-CN" altLang="en-US" dirty="0"/>
              <a:t>这里我们使用的是</a:t>
            </a:r>
            <a:r>
              <a:rPr lang="en-US" altLang="zh-CN" dirty="0"/>
              <a:t>undo log</a:t>
            </a:r>
            <a:r>
              <a:rPr lang="zh-CN" altLang="en-US" dirty="0"/>
              <a:t>。</a:t>
            </a:r>
            <a:r>
              <a:rPr lang="zh-CN" altLang="en-US" baseline="0" dirty="0"/>
              <a:t>在接收到</a:t>
            </a:r>
            <a:r>
              <a:rPr lang="en-US" altLang="zh-CN" baseline="0" dirty="0"/>
              <a:t>store</a:t>
            </a:r>
            <a:r>
              <a:rPr lang="zh-CN" altLang="en-US" baseline="0" dirty="0"/>
              <a:t>指令后，系统需要收集</a:t>
            </a:r>
            <a:r>
              <a:rPr lang="en-US" altLang="zh-CN" baseline="0" dirty="0"/>
              <a:t>meta-log</a:t>
            </a:r>
            <a:r>
              <a:rPr lang="zh-CN" altLang="en-US" baseline="0" dirty="0"/>
              <a:t>的信息对应图中第二步，访问</a:t>
            </a:r>
            <a:r>
              <a:rPr lang="en-US" altLang="zh-CN" baseline="0" dirty="0"/>
              <a:t>cache</a:t>
            </a:r>
            <a:r>
              <a:rPr lang="zh-CN" altLang="en-US" baseline="0" dirty="0"/>
              <a:t> 获取</a:t>
            </a:r>
            <a:r>
              <a:rPr lang="en-US" altLang="zh-CN" baseline="0" dirty="0"/>
              <a:t>undo</a:t>
            </a:r>
            <a:r>
              <a:rPr lang="zh-CN" altLang="en-US" baseline="0" dirty="0"/>
              <a:t> </a:t>
            </a:r>
            <a:r>
              <a:rPr lang="en-US" altLang="zh-CN" baseline="0" dirty="0"/>
              <a:t>value,</a:t>
            </a:r>
            <a:r>
              <a:rPr lang="zh-CN" altLang="en-US" baseline="0" dirty="0"/>
              <a:t>对应图中第二步，将</a:t>
            </a:r>
            <a:r>
              <a:rPr lang="en-US" altLang="zh-CN" baseline="0" dirty="0"/>
              <a:t>undo value</a:t>
            </a:r>
            <a:r>
              <a:rPr lang="zh-CN" altLang="en-US" baseline="0" dirty="0"/>
              <a:t>写回</a:t>
            </a:r>
            <a:r>
              <a:rPr lang="en-US" altLang="zh-CN" baseline="0" dirty="0"/>
              <a:t>memory controller</a:t>
            </a:r>
            <a:r>
              <a:rPr lang="zh-CN" altLang="en-US" baseline="0" dirty="0"/>
              <a:t>，对应图中第三步。然后第四步才把数据更新到</a:t>
            </a:r>
            <a:r>
              <a:rPr lang="en-US" altLang="zh-CN" baseline="0" dirty="0"/>
              <a:t>cache</a:t>
            </a:r>
            <a:r>
              <a:rPr lang="zh-CN" altLang="en-US" baseline="0" dirty="0"/>
              <a:t>中。</a:t>
            </a:r>
            <a:endParaRPr lang="en-US" altLang="zh-CN" baseline="0" dirty="0"/>
          </a:p>
          <a:p>
            <a:r>
              <a:rPr lang="zh-CN" altLang="en-US" baseline="0" dirty="0"/>
              <a:t>同时因为不经过</a:t>
            </a:r>
            <a:r>
              <a:rPr lang="en-US" altLang="zh-CN" baseline="0" dirty="0"/>
              <a:t>cache</a:t>
            </a:r>
            <a:r>
              <a:rPr lang="zh-CN" altLang="en-US" baseline="0" dirty="0"/>
              <a:t>直接把</a:t>
            </a:r>
            <a:r>
              <a:rPr lang="en-US" altLang="zh-CN" baseline="0" dirty="0"/>
              <a:t>log</a:t>
            </a:r>
            <a:r>
              <a:rPr lang="zh-CN" altLang="en-US" baseline="0" dirty="0"/>
              <a:t>写回</a:t>
            </a:r>
            <a:r>
              <a:rPr lang="en-US" altLang="zh-CN" baseline="0" dirty="0"/>
              <a:t>memory controller</a:t>
            </a:r>
            <a:r>
              <a:rPr lang="zh-CN" altLang="en-US" baseline="0" dirty="0"/>
              <a:t>浪费了</a:t>
            </a:r>
            <a:r>
              <a:rPr lang="en-US" altLang="zh-CN" baseline="0" dirty="0"/>
              <a:t>cache</a:t>
            </a:r>
            <a:r>
              <a:rPr lang="zh-CN" altLang="en-US" baseline="0" dirty="0"/>
              <a:t>的时间局部性和空间局部性。这增加了整合</a:t>
            </a:r>
            <a:r>
              <a:rPr lang="en-US" altLang="zh-CN" baseline="0" dirty="0"/>
              <a:t>log</a:t>
            </a:r>
            <a:r>
              <a:rPr lang="zh-CN" altLang="en-US" baseline="0" dirty="0"/>
              <a:t>的难度</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13FA922-7152-4116-8B91-582AC3B594D0}" type="slidenum">
              <a:rPr lang="zh-CN" altLang="en-US" smtClean="0"/>
              <a:t>11</a:t>
            </a:fld>
            <a:endParaRPr lang="zh-CN" altLang="en-US"/>
          </a:p>
        </p:txBody>
      </p:sp>
    </p:spTree>
    <p:extLst>
      <p:ext uri="{BB962C8B-B14F-4D97-AF65-F5344CB8AC3E}">
        <p14:creationId xmlns:p14="http://schemas.microsoft.com/office/powerpoint/2010/main" val="3382784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以前的方法都对</a:t>
            </a:r>
            <a:r>
              <a:rPr lang="en-US" altLang="zh-CN" dirty="0"/>
              <a:t>undo, redo, </a:t>
            </a:r>
            <a:r>
              <a:rPr lang="en-US" altLang="zh-CN" dirty="0" err="1"/>
              <a:t>undo+redo</a:t>
            </a:r>
            <a:r>
              <a:rPr lang="en-US" altLang="zh-CN" dirty="0"/>
              <a:t> logging</a:t>
            </a:r>
            <a:r>
              <a:rPr lang="zh-CN" altLang="en-US" dirty="0"/>
              <a:t>做了不同的改进，但是我们发现了一个他们共同的问题，并将其归纳为</a:t>
            </a:r>
            <a:r>
              <a:rPr lang="en-US" altLang="zh-CN" dirty="0"/>
              <a:t>logging</a:t>
            </a:r>
            <a:r>
              <a:rPr lang="en-US" altLang="zh-CN" baseline="0" dirty="0"/>
              <a:t> eagerness</a:t>
            </a:r>
            <a:r>
              <a:rPr lang="zh-CN" altLang="en-US" dirty="0"/>
              <a:t>。他们都把</a:t>
            </a:r>
            <a:r>
              <a:rPr lang="en-US" altLang="zh-CN" dirty="0"/>
              <a:t>log</a:t>
            </a:r>
            <a:r>
              <a:rPr lang="zh-CN" altLang="en-US" dirty="0"/>
              <a:t>的生成和</a:t>
            </a:r>
            <a:r>
              <a:rPr lang="en-US" altLang="zh-CN" dirty="0"/>
              <a:t>store</a:t>
            </a:r>
            <a:r>
              <a:rPr lang="zh-CN" altLang="en-US" dirty="0"/>
              <a:t>指令耦合在一起。为了保证</a:t>
            </a:r>
            <a:r>
              <a:rPr lang="en-US" altLang="zh-CN" dirty="0"/>
              <a:t>log</a:t>
            </a:r>
            <a:r>
              <a:rPr lang="zh-CN" altLang="en-US" dirty="0"/>
              <a:t>先于</a:t>
            </a:r>
            <a:r>
              <a:rPr lang="en-US" altLang="zh-CN" dirty="0"/>
              <a:t>data</a:t>
            </a:r>
            <a:r>
              <a:rPr lang="zh-CN" altLang="en-US" dirty="0"/>
              <a:t>写回，在接收到</a:t>
            </a:r>
            <a:r>
              <a:rPr lang="en-US" altLang="zh-CN" dirty="0"/>
              <a:t>store</a:t>
            </a:r>
            <a:r>
              <a:rPr lang="zh-CN" altLang="en-US" dirty="0"/>
              <a:t>指令后</a:t>
            </a:r>
            <a:r>
              <a:rPr lang="en-US" altLang="zh-CN" dirty="0"/>
              <a:t>, </a:t>
            </a:r>
            <a:r>
              <a:rPr lang="zh-CN" altLang="en-US" dirty="0"/>
              <a:t>系统会立刻生成</a:t>
            </a:r>
            <a:r>
              <a:rPr lang="en-US" altLang="zh-CN" dirty="0"/>
              <a:t>log</a:t>
            </a:r>
            <a:r>
              <a:rPr lang="zh-CN" altLang="en-US" dirty="0"/>
              <a:t>，写回</a:t>
            </a:r>
            <a:r>
              <a:rPr lang="en-US" altLang="zh-CN" dirty="0"/>
              <a:t>memory</a:t>
            </a:r>
            <a:r>
              <a:rPr lang="en-US" altLang="zh-CN" baseline="0" dirty="0"/>
              <a:t> controller</a:t>
            </a:r>
            <a:r>
              <a:rPr lang="zh-CN" altLang="en-US" baseline="0" dirty="0"/>
              <a:t>，然后再来更新</a:t>
            </a:r>
            <a:r>
              <a:rPr lang="en-US" altLang="zh-CN" baseline="0" dirty="0"/>
              <a:t>cache</a:t>
            </a:r>
            <a:r>
              <a:rPr lang="zh-CN" altLang="en-US" baseline="0" dirty="0"/>
              <a:t>中的数据。这种</a:t>
            </a:r>
            <a:r>
              <a:rPr lang="en-US" altLang="zh-CN" baseline="0" dirty="0"/>
              <a:t>eagerness</a:t>
            </a:r>
            <a:r>
              <a:rPr lang="zh-CN" altLang="en-US" baseline="0" dirty="0"/>
              <a:t>使得</a:t>
            </a:r>
            <a:r>
              <a:rPr lang="en-US" altLang="zh-CN" baseline="0" dirty="0"/>
              <a:t>store</a:t>
            </a:r>
            <a:r>
              <a:rPr lang="zh-CN" altLang="en-US" baseline="0" dirty="0"/>
              <a:t>指令和其他很多额外的操作绑定在一起，增加了</a:t>
            </a:r>
            <a:r>
              <a:rPr lang="en-US" altLang="zh-CN" baseline="0" dirty="0"/>
              <a:t>store</a:t>
            </a:r>
            <a:r>
              <a:rPr lang="zh-CN" altLang="en-US" baseline="0" dirty="0"/>
              <a:t>的执行时间。如图所示，</a:t>
            </a:r>
            <a:r>
              <a:rPr lang="zh-CN" altLang="en-US" dirty="0"/>
              <a:t>这里我们使用的是</a:t>
            </a:r>
            <a:r>
              <a:rPr lang="en-US" altLang="zh-CN" dirty="0"/>
              <a:t>undo log</a:t>
            </a:r>
            <a:r>
              <a:rPr lang="zh-CN" altLang="en-US" dirty="0"/>
              <a:t>。</a:t>
            </a:r>
            <a:r>
              <a:rPr lang="zh-CN" altLang="en-US" baseline="0" dirty="0"/>
              <a:t>在接收到</a:t>
            </a:r>
            <a:r>
              <a:rPr lang="en-US" altLang="zh-CN" baseline="0" dirty="0"/>
              <a:t>store</a:t>
            </a:r>
            <a:r>
              <a:rPr lang="zh-CN" altLang="en-US" baseline="0" dirty="0"/>
              <a:t>指令后，系统需要收集</a:t>
            </a:r>
            <a:r>
              <a:rPr lang="en-US" altLang="zh-CN" baseline="0" dirty="0"/>
              <a:t>meta-log</a:t>
            </a:r>
            <a:r>
              <a:rPr lang="zh-CN" altLang="en-US" baseline="0" dirty="0"/>
              <a:t>的信息对应图中</a:t>
            </a:r>
            <a:r>
              <a:rPr lang="zh-CN" altLang="en-US" baseline="0" dirty="0" smtClean="0"/>
              <a:t>第一步</a:t>
            </a:r>
            <a:r>
              <a:rPr lang="zh-CN" altLang="en-US" baseline="0" dirty="0"/>
              <a:t>，访问</a:t>
            </a:r>
            <a:r>
              <a:rPr lang="en-US" altLang="zh-CN" baseline="0" dirty="0"/>
              <a:t>cache</a:t>
            </a:r>
            <a:r>
              <a:rPr lang="zh-CN" altLang="en-US" baseline="0" dirty="0"/>
              <a:t> 获取</a:t>
            </a:r>
            <a:r>
              <a:rPr lang="en-US" altLang="zh-CN" baseline="0" dirty="0"/>
              <a:t>undo</a:t>
            </a:r>
            <a:r>
              <a:rPr lang="zh-CN" altLang="en-US" baseline="0" dirty="0"/>
              <a:t> </a:t>
            </a:r>
            <a:r>
              <a:rPr lang="en-US" altLang="zh-CN" baseline="0" dirty="0"/>
              <a:t>value,</a:t>
            </a:r>
            <a:r>
              <a:rPr lang="zh-CN" altLang="en-US" baseline="0" dirty="0"/>
              <a:t>对应图中第二步，将</a:t>
            </a:r>
            <a:r>
              <a:rPr lang="en-US" altLang="zh-CN" baseline="0" dirty="0"/>
              <a:t>undo value</a:t>
            </a:r>
            <a:r>
              <a:rPr lang="zh-CN" altLang="en-US" baseline="0" dirty="0"/>
              <a:t>写回</a:t>
            </a:r>
            <a:r>
              <a:rPr lang="en-US" altLang="zh-CN" baseline="0" dirty="0"/>
              <a:t>memory controller</a:t>
            </a:r>
            <a:r>
              <a:rPr lang="zh-CN" altLang="en-US" baseline="0" dirty="0"/>
              <a:t>，对应图中第三步。然后第四步才把数据更新到</a:t>
            </a:r>
            <a:r>
              <a:rPr lang="en-US" altLang="zh-CN" baseline="0" dirty="0"/>
              <a:t>cache</a:t>
            </a:r>
            <a:r>
              <a:rPr lang="zh-CN" altLang="en-US" baseline="0" dirty="0"/>
              <a:t>中。</a:t>
            </a:r>
            <a:endParaRPr lang="en-US" altLang="zh-CN" baseline="0" dirty="0"/>
          </a:p>
          <a:p>
            <a:r>
              <a:rPr lang="zh-CN" altLang="en-US" baseline="0" dirty="0"/>
              <a:t>同时因为不经过</a:t>
            </a:r>
            <a:r>
              <a:rPr lang="en-US" altLang="zh-CN" baseline="0" dirty="0"/>
              <a:t>cache</a:t>
            </a:r>
            <a:r>
              <a:rPr lang="zh-CN" altLang="en-US" baseline="0" dirty="0"/>
              <a:t>直接把</a:t>
            </a:r>
            <a:r>
              <a:rPr lang="en-US" altLang="zh-CN" baseline="0" dirty="0"/>
              <a:t>log</a:t>
            </a:r>
            <a:r>
              <a:rPr lang="zh-CN" altLang="en-US" baseline="0" dirty="0"/>
              <a:t>写回</a:t>
            </a:r>
            <a:r>
              <a:rPr lang="en-US" altLang="zh-CN" baseline="0" dirty="0"/>
              <a:t>memory controller</a:t>
            </a:r>
            <a:r>
              <a:rPr lang="zh-CN" altLang="en-US" baseline="0" dirty="0"/>
              <a:t>浪费了</a:t>
            </a:r>
            <a:r>
              <a:rPr lang="en-US" altLang="zh-CN" baseline="0" dirty="0"/>
              <a:t>cache</a:t>
            </a:r>
            <a:r>
              <a:rPr lang="zh-CN" altLang="en-US" baseline="0" dirty="0"/>
              <a:t>的时间局部性和空间局部性。这增加了整合</a:t>
            </a:r>
            <a:r>
              <a:rPr lang="en-US" altLang="zh-CN" baseline="0" dirty="0"/>
              <a:t>log</a:t>
            </a:r>
            <a:r>
              <a:rPr lang="zh-CN" altLang="en-US" baseline="0" dirty="0"/>
              <a:t>的难度</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13FA922-7152-4116-8B91-582AC3B594D0}" type="slidenum">
              <a:rPr lang="zh-CN" altLang="en-US" smtClean="0"/>
              <a:t>12</a:t>
            </a:fld>
            <a:endParaRPr lang="zh-CN" altLang="en-US"/>
          </a:p>
        </p:txBody>
      </p:sp>
    </p:spTree>
    <p:extLst>
      <p:ext uri="{BB962C8B-B14F-4D97-AF65-F5344CB8AC3E}">
        <p14:creationId xmlns:p14="http://schemas.microsoft.com/office/powerpoint/2010/main" val="887413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We believe that eager logging is not only unnecessary, but also damages performance, so Lazy Logging is proposed.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Decouple the generation of log from store instructions and couple it with cache line eviction.  When the data is evicted out of the cache and written back to the memory, the log will be generated.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The figure on the left is the processing of the store command. After receiving the store command, the cache can be updated immediately.  The figure on the right is the process of log generation.  We use undo log.  In the first step, the value in the last level cache is used as the undo log value to be evicted out and written back to the memory controller through the flush command. At the same time, the CPU sends meta-log information to the log buffer. In the second step, because we use the inclusive (inclusive, shared and exclusive corresponding) cache, the eviction in the Last level cache will cause it to send invalidate signals to the L1 and L2 caches.  Then in the third step, the new value in the L1 cache corresponding to the undo value is written back to the memory controller.</a:t>
            </a:r>
            <a:endParaRPr lang="zh-CN" altLang="en-US" dirty="0"/>
          </a:p>
        </p:txBody>
      </p:sp>
      <p:sp>
        <p:nvSpPr>
          <p:cNvPr id="4" name="灯片编号占位符 3"/>
          <p:cNvSpPr>
            <a:spLocks noGrp="1"/>
          </p:cNvSpPr>
          <p:nvPr>
            <p:ph type="sldNum" sz="quarter" idx="5"/>
          </p:nvPr>
        </p:nvSpPr>
        <p:spPr/>
        <p:txBody>
          <a:bodyPr/>
          <a:lstStyle/>
          <a:p>
            <a:fld id="{313FA922-7152-4116-8B91-582AC3B594D0}" type="slidenum">
              <a:rPr lang="zh-CN" altLang="en-US" smtClean="0"/>
              <a:t>13</a:t>
            </a:fld>
            <a:endParaRPr lang="zh-CN" altLang="en-US"/>
          </a:p>
        </p:txBody>
      </p:sp>
    </p:spTree>
    <p:extLst>
      <p:ext uri="{BB962C8B-B14F-4D97-AF65-F5344CB8AC3E}">
        <p14:creationId xmlns:p14="http://schemas.microsoft.com/office/powerpoint/2010/main" val="4116784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effectLst/>
                <a:latin typeface="+mn-lt"/>
                <a:ea typeface="+mn-ea"/>
                <a:cs typeface="+mn-cs"/>
              </a:rPr>
              <a:t>Our method has two advantages, the first is that we cut off the extra operations brought to the store instruction due to the coupling with log generation, and shortens the execution time of the store instruction. </a:t>
            </a:r>
            <a:r>
              <a:rPr lang="en-US" altLang="zh-CN" sz="1200" kern="1200" dirty="0" smtClean="0">
                <a:solidFill>
                  <a:schemeClr val="tx1"/>
                </a:solidFill>
                <a:effectLst/>
                <a:latin typeface="+mn-lt"/>
                <a:ea typeface="+mn-ea"/>
                <a:cs typeface="+mn-cs"/>
              </a:rPr>
              <a:t>The other is that our design naturally supports log coalescing. The design of Lazy logging and flush cache line allows us to benefit from the space and time locality of the cache respectively. And LLC can help log coalescing.</a:t>
            </a:r>
            <a:endParaRPr lang="zh-CN" altLang="en-US" dirty="0"/>
          </a:p>
        </p:txBody>
      </p:sp>
      <p:sp>
        <p:nvSpPr>
          <p:cNvPr id="4" name="灯片编号占位符 3"/>
          <p:cNvSpPr>
            <a:spLocks noGrp="1"/>
          </p:cNvSpPr>
          <p:nvPr>
            <p:ph type="sldNum" sz="quarter" idx="5"/>
          </p:nvPr>
        </p:nvSpPr>
        <p:spPr/>
        <p:txBody>
          <a:bodyPr/>
          <a:lstStyle/>
          <a:p>
            <a:fld id="{313FA922-7152-4116-8B91-582AC3B594D0}" type="slidenum">
              <a:rPr lang="zh-CN" altLang="en-US" smtClean="0"/>
              <a:t>14</a:t>
            </a:fld>
            <a:endParaRPr lang="zh-CN" altLang="en-US"/>
          </a:p>
        </p:txBody>
      </p:sp>
    </p:spTree>
    <p:extLst>
      <p:ext uri="{BB962C8B-B14F-4D97-AF65-F5344CB8AC3E}">
        <p14:creationId xmlns:p14="http://schemas.microsoft.com/office/powerpoint/2010/main" val="2855640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present, the progress of our entire project timeline, the completed part includes the latest papers mentioned above, and summarizes the potential optimization space, which is eager logging; design optimization methods, and theoretically analyze why it is optimized;  Then the parts not mentioned above, because we need to optimize and do test experiments in the future, we learned the use of gem5 hardware simulator and are basically familiar with the settings of subsequent experiments, such as which micro-benchmarks or macro-benchmarks need to be tested;  At present, our main work is to realize our optimization ideas and make actual tests.</a:t>
            </a:r>
          </a:p>
          <a:p>
            <a:r>
              <a:rPr lang="en-US" altLang="zh-CN" dirty="0" smtClean="0"/>
              <a:t> </a:t>
            </a:r>
            <a:endParaRPr lang="zh-CN" altLang="en-US" dirty="0"/>
          </a:p>
        </p:txBody>
      </p:sp>
      <p:sp>
        <p:nvSpPr>
          <p:cNvPr id="4" name="灯片编号占位符 3"/>
          <p:cNvSpPr>
            <a:spLocks noGrp="1"/>
          </p:cNvSpPr>
          <p:nvPr>
            <p:ph type="sldNum" sz="quarter" idx="5"/>
          </p:nvPr>
        </p:nvSpPr>
        <p:spPr/>
        <p:txBody>
          <a:bodyPr/>
          <a:lstStyle/>
          <a:p>
            <a:fld id="{313FA922-7152-4116-8B91-582AC3B594D0}" type="slidenum">
              <a:rPr lang="zh-CN" altLang="en-US" smtClean="0"/>
              <a:t>15</a:t>
            </a:fld>
            <a:endParaRPr lang="zh-CN" altLang="en-US"/>
          </a:p>
        </p:txBody>
      </p:sp>
    </p:spTree>
    <p:extLst>
      <p:ext uri="{BB962C8B-B14F-4D97-AF65-F5344CB8AC3E}">
        <p14:creationId xmlns:p14="http://schemas.microsoft.com/office/powerpoint/2010/main" val="3615289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it is basically determined what parts of gem5's HTM code implementation need us to extend and modify. At the same time, based on the principle of lazy logging we put forward, we did a preliminary test to find the number of logs and the number of writes to be written by our design. It can be seen that the number of logs here is much smaller than the number of writes, and the effect is</a:t>
            </a:r>
            <a:r>
              <a:rPr lang="en-US" altLang="zh-CN" baseline="0" dirty="0" smtClean="0"/>
              <a:t> </a:t>
            </a:r>
            <a:r>
              <a:rPr lang="en-US" altLang="zh-CN" dirty="0" smtClean="0"/>
              <a:t>significant.</a:t>
            </a:r>
            <a:endParaRPr lang="zh-CN" altLang="en-US" dirty="0"/>
          </a:p>
        </p:txBody>
      </p:sp>
      <p:sp>
        <p:nvSpPr>
          <p:cNvPr id="4" name="灯片编号占位符 3"/>
          <p:cNvSpPr>
            <a:spLocks noGrp="1"/>
          </p:cNvSpPr>
          <p:nvPr>
            <p:ph type="sldNum" sz="quarter" idx="5"/>
          </p:nvPr>
        </p:nvSpPr>
        <p:spPr/>
        <p:txBody>
          <a:bodyPr/>
          <a:lstStyle/>
          <a:p>
            <a:fld id="{313FA922-7152-4116-8B91-582AC3B594D0}" type="slidenum">
              <a:rPr lang="zh-CN" altLang="en-US" smtClean="0"/>
              <a:t>16</a:t>
            </a:fld>
            <a:endParaRPr lang="zh-CN" altLang="en-US"/>
          </a:p>
        </p:txBody>
      </p:sp>
    </p:spTree>
    <p:extLst>
      <p:ext uri="{BB962C8B-B14F-4D97-AF65-F5344CB8AC3E}">
        <p14:creationId xmlns:p14="http://schemas.microsoft.com/office/powerpoint/2010/main" val="209518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Then here is our follow-up plan. The main task is to continue to implement the complete optimization scheme and conduct experiments. At present, we have also completed the theoretical part of the paper, and then a complete paper will be formed later.</a:t>
            </a:r>
          </a:p>
          <a:p>
            <a:r>
              <a:rPr lang="en-US" altLang="zh-CN" dirty="0" smtClean="0"/>
              <a:t> </a:t>
            </a:r>
            <a:endParaRPr lang="zh-CN" altLang="en-US" dirty="0"/>
          </a:p>
        </p:txBody>
      </p:sp>
      <p:sp>
        <p:nvSpPr>
          <p:cNvPr id="4" name="灯片编号占位符 3"/>
          <p:cNvSpPr>
            <a:spLocks noGrp="1"/>
          </p:cNvSpPr>
          <p:nvPr>
            <p:ph type="sldNum" sz="quarter" idx="5"/>
          </p:nvPr>
        </p:nvSpPr>
        <p:spPr/>
        <p:txBody>
          <a:bodyPr/>
          <a:lstStyle/>
          <a:p>
            <a:fld id="{313FA922-7152-4116-8B91-582AC3B594D0}" type="slidenum">
              <a:rPr lang="zh-CN" altLang="en-US" smtClean="0"/>
              <a:t>17</a:t>
            </a:fld>
            <a:endParaRPr lang="zh-CN" altLang="en-US"/>
          </a:p>
        </p:txBody>
      </p:sp>
    </p:spTree>
    <p:extLst>
      <p:ext uri="{BB962C8B-B14F-4D97-AF65-F5344CB8AC3E}">
        <p14:creationId xmlns:p14="http://schemas.microsoft.com/office/powerpoint/2010/main" val="3267589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That’s all</a:t>
            </a:r>
            <a:r>
              <a:rPr lang="en-US" altLang="zh-CN" baseline="0" dirty="0" smtClean="0"/>
              <a:t> , thank you for listening!</a:t>
            </a:r>
            <a:endParaRPr lang="zh-CN" altLang="en-US" dirty="0"/>
          </a:p>
        </p:txBody>
      </p:sp>
      <p:sp>
        <p:nvSpPr>
          <p:cNvPr id="4" name="灯片编号占位符 3"/>
          <p:cNvSpPr>
            <a:spLocks noGrp="1"/>
          </p:cNvSpPr>
          <p:nvPr>
            <p:ph type="sldNum" sz="quarter" idx="5"/>
          </p:nvPr>
        </p:nvSpPr>
        <p:spPr/>
        <p:txBody>
          <a:bodyPr/>
          <a:lstStyle/>
          <a:p>
            <a:fld id="{313FA922-7152-4116-8B91-582AC3B594D0}" type="slidenum">
              <a:rPr lang="zh-CN" altLang="en-US" smtClean="0"/>
              <a:t>18</a:t>
            </a:fld>
            <a:endParaRPr lang="zh-CN" altLang="en-US"/>
          </a:p>
        </p:txBody>
      </p:sp>
    </p:spTree>
    <p:extLst>
      <p:ext uri="{BB962C8B-B14F-4D97-AF65-F5344CB8AC3E}">
        <p14:creationId xmlns:p14="http://schemas.microsoft.com/office/powerpoint/2010/main" val="5395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First, I will quickly introduce our project background, which is mainly divided into three part, transactional memory, Persistent Hardware Transactional memory, and write ahead logging.</a:t>
            </a:r>
            <a:endParaRPr lang="zh-CN" altLang="en-US" dirty="0"/>
          </a:p>
        </p:txBody>
      </p:sp>
      <p:sp>
        <p:nvSpPr>
          <p:cNvPr id="4" name="灯片编号占位符 3"/>
          <p:cNvSpPr>
            <a:spLocks noGrp="1"/>
          </p:cNvSpPr>
          <p:nvPr>
            <p:ph type="sldNum" sz="quarter" idx="5"/>
          </p:nvPr>
        </p:nvSpPr>
        <p:spPr/>
        <p:txBody>
          <a:bodyPr/>
          <a:lstStyle/>
          <a:p>
            <a:fld id="{313FA922-7152-4116-8B91-582AC3B594D0}" type="slidenum">
              <a:rPr lang="zh-CN" altLang="en-US" smtClean="0"/>
              <a:t>2</a:t>
            </a:fld>
            <a:endParaRPr lang="zh-CN" altLang="en-US"/>
          </a:p>
        </p:txBody>
      </p:sp>
    </p:spTree>
    <p:extLst>
      <p:ext uri="{BB962C8B-B14F-4D97-AF65-F5344CB8AC3E}">
        <p14:creationId xmlns:p14="http://schemas.microsoft.com/office/powerpoint/2010/main" val="3143856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 is transactional memory. Its background is related to parallel programming.  Parallel programming introduces a difficult problem. Between concurrent tasks, the read and write operations and write operations of the same variable require a synchronization mechanism to ensure its correctness.  Many parallel programs use a lock mechanism or a semaphore mechanism.  But these mechanisms make parallel programs difficult to design, program, debug, and generally perform poorly.</a:t>
            </a:r>
          </a:p>
        </p:txBody>
      </p:sp>
      <p:sp>
        <p:nvSpPr>
          <p:cNvPr id="4" name="灯片编号占位符 3"/>
          <p:cNvSpPr>
            <a:spLocks noGrp="1"/>
          </p:cNvSpPr>
          <p:nvPr>
            <p:ph type="sldNum" sz="quarter" idx="5"/>
          </p:nvPr>
        </p:nvSpPr>
        <p:spPr/>
        <p:txBody>
          <a:bodyPr/>
          <a:lstStyle/>
          <a:p>
            <a:fld id="{313FA922-7152-4116-8B91-582AC3B594D0}" type="slidenum">
              <a:rPr lang="zh-CN" altLang="en-US" smtClean="0"/>
              <a:t>3</a:t>
            </a:fld>
            <a:endParaRPr lang="zh-CN" altLang="en-US"/>
          </a:p>
        </p:txBody>
      </p:sp>
    </p:spTree>
    <p:extLst>
      <p:ext uri="{BB962C8B-B14F-4D97-AF65-F5344CB8AC3E}">
        <p14:creationId xmlns:p14="http://schemas.microsoft.com/office/powerpoint/2010/main" val="3728201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smtClean="0">
                <a:solidFill>
                  <a:schemeClr val="tx1"/>
                </a:solidFill>
                <a:effectLst/>
                <a:latin typeface="+mn-lt"/>
                <a:ea typeface="+mn-ea"/>
                <a:cs typeface="+mn-cs"/>
              </a:rPr>
              <a:t> So Transactional Memory draws on the idea of ​​transaction in the database to deal with this problem of parallel programs. It encapsulates the access to shared variables in a transaction and manages it through a transaction conflict management mechanism.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smtClean="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5"/>
          </p:nvPr>
        </p:nvSpPr>
        <p:spPr/>
        <p:txBody>
          <a:bodyPr/>
          <a:lstStyle/>
          <a:p>
            <a:fld id="{313FA922-7152-4116-8B91-582AC3B594D0}" type="slidenum">
              <a:rPr lang="zh-CN" altLang="en-US" smtClean="0"/>
              <a:t>4</a:t>
            </a:fld>
            <a:endParaRPr lang="zh-CN" altLang="en-US"/>
          </a:p>
        </p:txBody>
      </p:sp>
    </p:spTree>
    <p:extLst>
      <p:ext uri="{BB962C8B-B14F-4D97-AF65-F5344CB8AC3E}">
        <p14:creationId xmlns:p14="http://schemas.microsoft.com/office/powerpoint/2010/main" val="2954000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This is an example of bank deposits.  The code on the left uses lock, and the code on the right uses transactional memory.  With lock, you need to know how to synchronize, such as when to obtain the lock and when to release the lock.  This is a question of How.</a:t>
            </a:r>
          </a:p>
          <a:p>
            <a:r>
              <a:rPr lang="en-US" altLang="zh-CN" sz="1200" b="0" i="0" u="none" strike="noStrike" kern="1200" dirty="0" smtClean="0">
                <a:solidFill>
                  <a:schemeClr val="tx1"/>
                </a:solidFill>
                <a:effectLst/>
                <a:latin typeface="+mn-lt"/>
                <a:ea typeface="+mn-ea"/>
                <a:cs typeface="+mn-cs"/>
              </a:rPr>
              <a:t>   With transactional memory, you only need to specify which parts need to be synchronized, and then include an atomic block, the system will transparently implement synchronization.  This is a question of What</a:t>
            </a:r>
            <a:endParaRPr lang="zh-CN" altLang="en-US" dirty="0"/>
          </a:p>
        </p:txBody>
      </p:sp>
      <p:sp>
        <p:nvSpPr>
          <p:cNvPr id="4" name="灯片编号占位符 3"/>
          <p:cNvSpPr>
            <a:spLocks noGrp="1"/>
          </p:cNvSpPr>
          <p:nvPr>
            <p:ph type="sldNum" sz="quarter" idx="5"/>
          </p:nvPr>
        </p:nvSpPr>
        <p:spPr/>
        <p:txBody>
          <a:bodyPr/>
          <a:lstStyle/>
          <a:p>
            <a:fld id="{313FA922-7152-4116-8B91-582AC3B594D0}" type="slidenum">
              <a:rPr lang="zh-CN" altLang="en-US" smtClean="0"/>
              <a:t>5</a:t>
            </a:fld>
            <a:endParaRPr lang="zh-CN" altLang="en-US"/>
          </a:p>
        </p:txBody>
      </p:sp>
    </p:spTree>
    <p:extLst>
      <p:ext uri="{BB962C8B-B14F-4D97-AF65-F5344CB8AC3E}">
        <p14:creationId xmlns:p14="http://schemas.microsoft.com/office/powerpoint/2010/main" val="1968014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According to the difference between hardware implementation and software implementation, Transactional memory can be divided into hardware transactional memory and software transactional memory. HTM has better performance than STM. We only discuss HTM here.</a:t>
            </a:r>
          </a:p>
          <a:p>
            <a:r>
              <a:rPr lang="en-US" altLang="zh-CN" dirty="0" smtClean="0"/>
              <a:t>   The word Persistent is because we introduced non-volatile memory to provide persistence.</a:t>
            </a:r>
            <a:endParaRPr lang="zh-CN" altLang="en-US" dirty="0"/>
          </a:p>
        </p:txBody>
      </p:sp>
      <p:sp>
        <p:nvSpPr>
          <p:cNvPr id="4" name="灯片编号占位符 3"/>
          <p:cNvSpPr>
            <a:spLocks noGrp="1"/>
          </p:cNvSpPr>
          <p:nvPr>
            <p:ph type="sldNum" sz="quarter" idx="5"/>
          </p:nvPr>
        </p:nvSpPr>
        <p:spPr/>
        <p:txBody>
          <a:bodyPr/>
          <a:lstStyle/>
          <a:p>
            <a:fld id="{313FA922-7152-4116-8B91-582AC3B594D0}" type="slidenum">
              <a:rPr lang="zh-CN" altLang="en-US" smtClean="0"/>
              <a:t>6</a:t>
            </a:fld>
            <a:endParaRPr lang="zh-CN" altLang="en-US"/>
          </a:p>
        </p:txBody>
      </p:sp>
    </p:spTree>
    <p:extLst>
      <p:ext uri="{BB962C8B-B14F-4D97-AF65-F5344CB8AC3E}">
        <p14:creationId xmlns:p14="http://schemas.microsoft.com/office/powerpoint/2010/main" val="2788897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 Transactional memory needs to manage two pieces of content, one is version management, to ensure crash consistency and the other is conflict management, which is used to detect and handle conflicts between things. Here we mainly focus on version management. A common strategy of version management  is write-ahead logging.</a:t>
            </a:r>
          </a:p>
          <a:p>
            <a:r>
              <a:rPr lang="en-US" altLang="zh-CN" sz="1200" b="0" i="0" u="none" strike="noStrike" kern="1200" dirty="0" smtClean="0">
                <a:solidFill>
                  <a:schemeClr val="tx1"/>
                </a:solidFill>
                <a:effectLst/>
                <a:latin typeface="+mn-lt"/>
                <a:ea typeface="+mn-ea"/>
                <a:cs typeface="+mn-cs"/>
              </a:rPr>
              <a:t>  For write-ahead logging, a very important limitation is that log must be written back to memory before data, so that when a failure occurs, the system can be restored to a consistent state.</a:t>
            </a:r>
          </a:p>
          <a:p>
            <a:r>
              <a:rPr lang="en-US" altLang="zh-CN" sz="1200" b="0" i="0" u="none" strike="noStrike" kern="1200" dirty="0" smtClean="0">
                <a:solidFill>
                  <a:schemeClr val="tx1"/>
                </a:solidFill>
                <a:effectLst/>
                <a:latin typeface="+mn-lt"/>
                <a:ea typeface="+mn-ea"/>
                <a:cs typeface="+mn-cs"/>
              </a:rPr>
              <a:t>     According to the content of the data in the log, Write ahead logging can be divided into undo logging, redo logging, </a:t>
            </a:r>
            <a:r>
              <a:rPr lang="en-US" altLang="zh-CN" sz="1200" b="0" i="0" u="none" strike="noStrike" kern="1200" dirty="0" err="1" smtClean="0">
                <a:solidFill>
                  <a:schemeClr val="tx1"/>
                </a:solidFill>
                <a:effectLst/>
                <a:latin typeface="+mn-lt"/>
                <a:ea typeface="+mn-ea"/>
                <a:cs typeface="+mn-cs"/>
              </a:rPr>
              <a:t>undo+redo</a:t>
            </a:r>
            <a:r>
              <a:rPr lang="en-US" altLang="zh-CN" sz="1200" b="0" i="0" u="none" strike="noStrike" kern="1200" dirty="0" smtClean="0">
                <a:solidFill>
                  <a:schemeClr val="tx1"/>
                </a:solidFill>
                <a:effectLst/>
                <a:latin typeface="+mn-lt"/>
                <a:ea typeface="+mn-ea"/>
                <a:cs typeface="+mn-cs"/>
              </a:rPr>
              <a:t> logging.</a:t>
            </a:r>
            <a:endParaRPr lang="zh-CN" altLang="en-US" dirty="0"/>
          </a:p>
        </p:txBody>
      </p:sp>
      <p:sp>
        <p:nvSpPr>
          <p:cNvPr id="4" name="灯片编号占位符 3"/>
          <p:cNvSpPr>
            <a:spLocks noGrp="1"/>
          </p:cNvSpPr>
          <p:nvPr>
            <p:ph type="sldNum" sz="quarter" idx="5"/>
          </p:nvPr>
        </p:nvSpPr>
        <p:spPr/>
        <p:txBody>
          <a:bodyPr/>
          <a:lstStyle/>
          <a:p>
            <a:fld id="{313FA922-7152-4116-8B91-582AC3B594D0}" type="slidenum">
              <a:rPr lang="zh-CN" altLang="en-US" smtClean="0"/>
              <a:t>7</a:t>
            </a:fld>
            <a:endParaRPr lang="zh-CN" altLang="en-US"/>
          </a:p>
        </p:txBody>
      </p:sp>
    </p:spTree>
    <p:extLst>
      <p:ext uri="{BB962C8B-B14F-4D97-AF65-F5344CB8AC3E}">
        <p14:creationId xmlns:p14="http://schemas.microsoft.com/office/powerpoint/2010/main" val="973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以前的方法都对</a:t>
            </a:r>
            <a:r>
              <a:rPr lang="en-US" altLang="zh-CN" dirty="0"/>
              <a:t>undo, redo, </a:t>
            </a:r>
            <a:r>
              <a:rPr lang="en-US" altLang="zh-CN" dirty="0" err="1"/>
              <a:t>undo+redo</a:t>
            </a:r>
            <a:r>
              <a:rPr lang="en-US" altLang="zh-CN" dirty="0"/>
              <a:t> logging</a:t>
            </a:r>
            <a:r>
              <a:rPr lang="zh-CN" altLang="en-US" dirty="0"/>
              <a:t>做了不同的改进，但是我们发现了一个他们共同的问题，并将其归纳为</a:t>
            </a:r>
            <a:r>
              <a:rPr lang="en-US" altLang="zh-CN" dirty="0"/>
              <a:t>logging</a:t>
            </a:r>
            <a:r>
              <a:rPr lang="en-US" altLang="zh-CN" baseline="0" dirty="0"/>
              <a:t> eagerness</a:t>
            </a:r>
            <a:r>
              <a:rPr lang="zh-CN" altLang="en-US" dirty="0"/>
              <a:t>。他们都把</a:t>
            </a:r>
            <a:r>
              <a:rPr lang="en-US" altLang="zh-CN" dirty="0"/>
              <a:t>log</a:t>
            </a:r>
            <a:r>
              <a:rPr lang="zh-CN" altLang="en-US" dirty="0"/>
              <a:t>的生成和</a:t>
            </a:r>
            <a:r>
              <a:rPr lang="en-US" altLang="zh-CN" dirty="0"/>
              <a:t>store</a:t>
            </a:r>
            <a:r>
              <a:rPr lang="zh-CN" altLang="en-US" dirty="0"/>
              <a:t>指令耦合在一起。为了保证</a:t>
            </a:r>
            <a:r>
              <a:rPr lang="en-US" altLang="zh-CN" dirty="0"/>
              <a:t>log</a:t>
            </a:r>
            <a:r>
              <a:rPr lang="zh-CN" altLang="en-US" dirty="0"/>
              <a:t>先于</a:t>
            </a:r>
            <a:r>
              <a:rPr lang="en-US" altLang="zh-CN" dirty="0"/>
              <a:t>data</a:t>
            </a:r>
            <a:r>
              <a:rPr lang="zh-CN" altLang="en-US" dirty="0"/>
              <a:t>写回，在接收到</a:t>
            </a:r>
            <a:r>
              <a:rPr lang="en-US" altLang="zh-CN" dirty="0"/>
              <a:t>store</a:t>
            </a:r>
            <a:r>
              <a:rPr lang="zh-CN" altLang="en-US" dirty="0"/>
              <a:t>指令后</a:t>
            </a:r>
            <a:r>
              <a:rPr lang="en-US" altLang="zh-CN" dirty="0"/>
              <a:t>, </a:t>
            </a:r>
            <a:r>
              <a:rPr lang="zh-CN" altLang="en-US" dirty="0"/>
              <a:t>系统会立刻生成</a:t>
            </a:r>
            <a:r>
              <a:rPr lang="en-US" altLang="zh-CN" dirty="0"/>
              <a:t>log</a:t>
            </a:r>
            <a:r>
              <a:rPr lang="zh-CN" altLang="en-US" dirty="0"/>
              <a:t>，写回</a:t>
            </a:r>
            <a:r>
              <a:rPr lang="en-US" altLang="zh-CN" dirty="0"/>
              <a:t>memory</a:t>
            </a:r>
            <a:r>
              <a:rPr lang="en-US" altLang="zh-CN" baseline="0" dirty="0"/>
              <a:t> controller</a:t>
            </a:r>
            <a:r>
              <a:rPr lang="zh-CN" altLang="en-US" baseline="0" dirty="0"/>
              <a:t>，然后再来更新</a:t>
            </a:r>
            <a:r>
              <a:rPr lang="en-US" altLang="zh-CN" baseline="0" dirty="0"/>
              <a:t>cache</a:t>
            </a:r>
            <a:r>
              <a:rPr lang="zh-CN" altLang="en-US" baseline="0" dirty="0"/>
              <a:t>中的数据。这种</a:t>
            </a:r>
            <a:r>
              <a:rPr lang="en-US" altLang="zh-CN" baseline="0" dirty="0"/>
              <a:t>eagerness</a:t>
            </a:r>
            <a:r>
              <a:rPr lang="zh-CN" altLang="en-US" baseline="0" dirty="0"/>
              <a:t>使得</a:t>
            </a:r>
            <a:r>
              <a:rPr lang="en-US" altLang="zh-CN" baseline="0" dirty="0"/>
              <a:t>store</a:t>
            </a:r>
            <a:r>
              <a:rPr lang="zh-CN" altLang="en-US" baseline="0" dirty="0"/>
              <a:t>指令和其他很多额外的操作绑定在一起，增加了</a:t>
            </a:r>
            <a:r>
              <a:rPr lang="en-US" altLang="zh-CN" baseline="0" dirty="0"/>
              <a:t>store</a:t>
            </a:r>
            <a:r>
              <a:rPr lang="zh-CN" altLang="en-US" baseline="0" dirty="0"/>
              <a:t>的执行时间</a:t>
            </a:r>
            <a:r>
              <a:rPr lang="zh-CN" altLang="en-US" baseline="0" dirty="0" smtClean="0"/>
              <a:t>。</a:t>
            </a:r>
            <a:endParaRPr lang="en-US" altLang="zh-CN" baseline="0" dirty="0" smtClean="0"/>
          </a:p>
          <a:p>
            <a:r>
              <a:rPr lang="zh-CN" altLang="en-US" baseline="0" dirty="0" smtClean="0"/>
              <a:t>如</a:t>
            </a:r>
            <a:r>
              <a:rPr lang="zh-CN" altLang="en-US" baseline="0" dirty="0"/>
              <a:t>图所示，</a:t>
            </a:r>
            <a:r>
              <a:rPr lang="zh-CN" altLang="en-US" dirty="0"/>
              <a:t>这里我们使用的是</a:t>
            </a:r>
            <a:r>
              <a:rPr lang="en-US" altLang="zh-CN" dirty="0"/>
              <a:t>undo log</a:t>
            </a:r>
            <a:r>
              <a:rPr lang="zh-CN" altLang="en-US" dirty="0"/>
              <a:t>。</a:t>
            </a:r>
            <a:r>
              <a:rPr lang="zh-CN" altLang="en-US" baseline="0" dirty="0"/>
              <a:t>在接收到</a:t>
            </a:r>
            <a:r>
              <a:rPr lang="en-US" altLang="zh-CN" baseline="0" dirty="0"/>
              <a:t>store</a:t>
            </a:r>
            <a:r>
              <a:rPr lang="zh-CN" altLang="en-US" baseline="0" dirty="0"/>
              <a:t>指令后，系统需要收集</a:t>
            </a:r>
            <a:r>
              <a:rPr lang="en-US" altLang="zh-CN" baseline="0" dirty="0"/>
              <a:t>meta-log</a:t>
            </a:r>
            <a:r>
              <a:rPr lang="zh-CN" altLang="en-US" baseline="0" dirty="0"/>
              <a:t>的信息对应图中</a:t>
            </a:r>
            <a:r>
              <a:rPr lang="zh-CN" altLang="en-US" baseline="0" dirty="0" smtClean="0"/>
              <a:t>第一步</a:t>
            </a:r>
            <a:r>
              <a:rPr lang="zh-CN" altLang="en-US" baseline="0" dirty="0"/>
              <a:t>，访问</a:t>
            </a:r>
            <a:r>
              <a:rPr lang="en-US" altLang="zh-CN" baseline="0" dirty="0"/>
              <a:t>cache</a:t>
            </a:r>
            <a:r>
              <a:rPr lang="zh-CN" altLang="en-US" baseline="0" dirty="0"/>
              <a:t> 获取</a:t>
            </a:r>
            <a:r>
              <a:rPr lang="en-US" altLang="zh-CN" baseline="0" dirty="0"/>
              <a:t>undo</a:t>
            </a:r>
            <a:r>
              <a:rPr lang="zh-CN" altLang="en-US" baseline="0" dirty="0"/>
              <a:t> </a:t>
            </a:r>
            <a:r>
              <a:rPr lang="en-US" altLang="zh-CN" baseline="0" dirty="0"/>
              <a:t>value,</a:t>
            </a:r>
            <a:r>
              <a:rPr lang="zh-CN" altLang="en-US" baseline="0" dirty="0"/>
              <a:t>对应图中第二步，将</a:t>
            </a:r>
            <a:r>
              <a:rPr lang="en-US" altLang="zh-CN" baseline="0" dirty="0"/>
              <a:t>undo value</a:t>
            </a:r>
            <a:r>
              <a:rPr lang="zh-CN" altLang="en-US" baseline="0" dirty="0"/>
              <a:t>写回</a:t>
            </a:r>
            <a:r>
              <a:rPr lang="en-US" altLang="zh-CN" baseline="0" dirty="0"/>
              <a:t>memory controller</a:t>
            </a:r>
            <a:r>
              <a:rPr lang="zh-CN" altLang="en-US" baseline="0" dirty="0"/>
              <a:t>，对应图中第三步。然后第四步才把数据更新到</a:t>
            </a:r>
            <a:r>
              <a:rPr lang="en-US" altLang="zh-CN" baseline="0" dirty="0"/>
              <a:t>cache</a:t>
            </a:r>
            <a:r>
              <a:rPr lang="zh-CN" altLang="en-US" baseline="0" dirty="0"/>
              <a:t>中。</a:t>
            </a:r>
            <a:endParaRPr lang="en-US" altLang="zh-CN" baseline="0" dirty="0"/>
          </a:p>
          <a:p>
            <a:r>
              <a:rPr lang="zh-CN" altLang="en-US" baseline="0" dirty="0"/>
              <a:t>同时因为不经过</a:t>
            </a:r>
            <a:r>
              <a:rPr lang="en-US" altLang="zh-CN" baseline="0" dirty="0"/>
              <a:t>cache</a:t>
            </a:r>
            <a:r>
              <a:rPr lang="zh-CN" altLang="en-US" baseline="0" dirty="0"/>
              <a:t>直接把</a:t>
            </a:r>
            <a:r>
              <a:rPr lang="en-US" altLang="zh-CN" baseline="0" dirty="0"/>
              <a:t>log</a:t>
            </a:r>
            <a:r>
              <a:rPr lang="zh-CN" altLang="en-US" baseline="0" dirty="0"/>
              <a:t>写回</a:t>
            </a:r>
            <a:r>
              <a:rPr lang="en-US" altLang="zh-CN" baseline="0" dirty="0"/>
              <a:t>memory controller</a:t>
            </a:r>
            <a:r>
              <a:rPr lang="zh-CN" altLang="en-US" baseline="0" dirty="0"/>
              <a:t>浪费了</a:t>
            </a:r>
            <a:r>
              <a:rPr lang="en-US" altLang="zh-CN" baseline="0" dirty="0"/>
              <a:t>cache</a:t>
            </a:r>
            <a:r>
              <a:rPr lang="zh-CN" altLang="en-US" baseline="0" dirty="0"/>
              <a:t>的时间局部性和空间局部性。这增加了整合</a:t>
            </a:r>
            <a:r>
              <a:rPr lang="en-US" altLang="zh-CN" baseline="0" dirty="0"/>
              <a:t>log</a:t>
            </a:r>
            <a:r>
              <a:rPr lang="zh-CN" altLang="en-US" baseline="0" dirty="0"/>
              <a:t>的难度</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13FA922-7152-4116-8B91-582AC3B594D0}" type="slidenum">
              <a:rPr lang="zh-CN" altLang="en-US" smtClean="0"/>
              <a:t>8</a:t>
            </a:fld>
            <a:endParaRPr lang="zh-CN" altLang="en-US"/>
          </a:p>
        </p:txBody>
      </p:sp>
    </p:spTree>
    <p:extLst>
      <p:ext uri="{BB962C8B-B14F-4D97-AF65-F5344CB8AC3E}">
        <p14:creationId xmlns:p14="http://schemas.microsoft.com/office/powerpoint/2010/main" val="3646606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previous methods have made different improvements to undo, redo, </a:t>
            </a:r>
            <a:r>
              <a:rPr lang="en-US" altLang="zh-CN" dirty="0" err="1" smtClean="0"/>
              <a:t>undo+redo</a:t>
            </a:r>
            <a:r>
              <a:rPr lang="en-US" altLang="zh-CN" dirty="0" smtClean="0"/>
              <a:t> logging, but we found a common problem with them and summarized it as logging eagerness.  They all couple log generation and store instructions together.  To ensure that the log is written back before the data, after receiving the store command, the system will immediately generate the log, write it back to the memory controller, and then update the data in the cache.  This eagerness binds the store instruction with many other additional operations, increasing the execution time of the store.  As shown in the figure, here we are using undo log.  After receiving the store command, the system needs to collect meta-log information corresponding to the second step in the figure, accessing the cache to obtain the undo value, corresponding to the second step in the figure, and writing the undo value back to the memory controller, corresponding to the third step in the figure.  Then the data is updated to the cache in the fourth step.</a:t>
            </a:r>
          </a:p>
          <a:p>
            <a:r>
              <a:rPr lang="en-US" altLang="zh-CN" dirty="0" smtClean="0"/>
              <a:t>   At the same time, writing the log back to the memory controller directly without going through the cache wastes the time and space locality of the cache.  This increases the difficulty of integrating log</a:t>
            </a:r>
            <a:endParaRPr lang="zh-CN" altLang="en-US" dirty="0"/>
          </a:p>
        </p:txBody>
      </p:sp>
      <p:sp>
        <p:nvSpPr>
          <p:cNvPr id="4" name="灯片编号占位符 3"/>
          <p:cNvSpPr>
            <a:spLocks noGrp="1"/>
          </p:cNvSpPr>
          <p:nvPr>
            <p:ph type="sldNum" sz="quarter" idx="5"/>
          </p:nvPr>
        </p:nvSpPr>
        <p:spPr/>
        <p:txBody>
          <a:bodyPr/>
          <a:lstStyle/>
          <a:p>
            <a:fld id="{313FA922-7152-4116-8B91-582AC3B594D0}" type="slidenum">
              <a:rPr lang="zh-CN" altLang="en-US" smtClean="0"/>
              <a:t>9</a:t>
            </a:fld>
            <a:endParaRPr lang="zh-CN" altLang="en-US"/>
          </a:p>
        </p:txBody>
      </p:sp>
    </p:spTree>
    <p:extLst>
      <p:ext uri="{BB962C8B-B14F-4D97-AF65-F5344CB8AC3E}">
        <p14:creationId xmlns:p14="http://schemas.microsoft.com/office/powerpoint/2010/main" val="2552296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5DD6E-3A78-44BC-96DF-2C9B6F418AC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4EF148C-B5D2-4D29-B591-978D182823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20A5E18-97F4-4A7F-8619-08A6A8D3BD93}"/>
              </a:ext>
            </a:extLst>
          </p:cNvPr>
          <p:cNvSpPr>
            <a:spLocks noGrp="1"/>
          </p:cNvSpPr>
          <p:nvPr>
            <p:ph type="dt" sz="half" idx="10"/>
          </p:nvPr>
        </p:nvSpPr>
        <p:spPr/>
        <p:txBody>
          <a:bodyPr/>
          <a:lstStyle/>
          <a:p>
            <a:fld id="{1E78F56F-22A7-4975-B400-8E63B73AF6B5}" type="datetimeFigureOut">
              <a:rPr lang="zh-CN" altLang="en-US" smtClean="0"/>
              <a:t>2021/2/5</a:t>
            </a:fld>
            <a:endParaRPr lang="zh-CN" altLang="en-US"/>
          </a:p>
        </p:txBody>
      </p:sp>
      <p:sp>
        <p:nvSpPr>
          <p:cNvPr id="5" name="页脚占位符 4">
            <a:extLst>
              <a:ext uri="{FF2B5EF4-FFF2-40B4-BE49-F238E27FC236}">
                <a16:creationId xmlns:a16="http://schemas.microsoft.com/office/drawing/2014/main" id="{F5178D58-E6DA-4AE5-8EF4-CB4A26C2CE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A1F9C6-4519-46E6-AE1F-CF1D341A8B5D}"/>
              </a:ext>
            </a:extLst>
          </p:cNvPr>
          <p:cNvSpPr>
            <a:spLocks noGrp="1"/>
          </p:cNvSpPr>
          <p:nvPr>
            <p:ph type="sldNum" sz="quarter" idx="12"/>
          </p:nvPr>
        </p:nvSpPr>
        <p:spPr/>
        <p:txBody>
          <a:bodyPr/>
          <a:lstStyle/>
          <a:p>
            <a:fld id="{EB4E3EAA-5119-446E-8909-EF1AF40FB779}" type="slidenum">
              <a:rPr lang="zh-CN" altLang="en-US" smtClean="0"/>
              <a:t>‹#›</a:t>
            </a:fld>
            <a:endParaRPr lang="zh-CN" altLang="en-US"/>
          </a:p>
        </p:txBody>
      </p:sp>
    </p:spTree>
    <p:extLst>
      <p:ext uri="{BB962C8B-B14F-4D97-AF65-F5344CB8AC3E}">
        <p14:creationId xmlns:p14="http://schemas.microsoft.com/office/powerpoint/2010/main" val="298038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BBBEA-014F-4CE9-966B-0B39BA0BA85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B56C06B-64B0-4367-8F60-D81760763DA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30C73F-6F9A-4439-BAF9-AD3E090C1772}"/>
              </a:ext>
            </a:extLst>
          </p:cNvPr>
          <p:cNvSpPr>
            <a:spLocks noGrp="1"/>
          </p:cNvSpPr>
          <p:nvPr>
            <p:ph type="dt" sz="half" idx="10"/>
          </p:nvPr>
        </p:nvSpPr>
        <p:spPr/>
        <p:txBody>
          <a:bodyPr/>
          <a:lstStyle/>
          <a:p>
            <a:fld id="{1E78F56F-22A7-4975-B400-8E63B73AF6B5}" type="datetimeFigureOut">
              <a:rPr lang="zh-CN" altLang="en-US" smtClean="0"/>
              <a:t>2021/2/5</a:t>
            </a:fld>
            <a:endParaRPr lang="zh-CN" altLang="en-US"/>
          </a:p>
        </p:txBody>
      </p:sp>
      <p:sp>
        <p:nvSpPr>
          <p:cNvPr id="5" name="页脚占位符 4">
            <a:extLst>
              <a:ext uri="{FF2B5EF4-FFF2-40B4-BE49-F238E27FC236}">
                <a16:creationId xmlns:a16="http://schemas.microsoft.com/office/drawing/2014/main" id="{436826B7-5B2D-42BA-B5DE-E3F1E2248F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08BA0D-410D-401B-8384-4969340D90F8}"/>
              </a:ext>
            </a:extLst>
          </p:cNvPr>
          <p:cNvSpPr>
            <a:spLocks noGrp="1"/>
          </p:cNvSpPr>
          <p:nvPr>
            <p:ph type="sldNum" sz="quarter" idx="12"/>
          </p:nvPr>
        </p:nvSpPr>
        <p:spPr/>
        <p:txBody>
          <a:bodyPr/>
          <a:lstStyle/>
          <a:p>
            <a:fld id="{EB4E3EAA-5119-446E-8909-EF1AF40FB779}" type="slidenum">
              <a:rPr lang="zh-CN" altLang="en-US" smtClean="0"/>
              <a:t>‹#›</a:t>
            </a:fld>
            <a:endParaRPr lang="zh-CN" altLang="en-US"/>
          </a:p>
        </p:txBody>
      </p:sp>
    </p:spTree>
    <p:extLst>
      <p:ext uri="{BB962C8B-B14F-4D97-AF65-F5344CB8AC3E}">
        <p14:creationId xmlns:p14="http://schemas.microsoft.com/office/powerpoint/2010/main" val="2598622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239111-F452-4962-8660-8A513F07F79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6DE43F7-CCEC-48A1-BC6D-4A6BA14CFD6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8BE3202-8C8E-45D6-B1E1-5276EBF41E5B}"/>
              </a:ext>
            </a:extLst>
          </p:cNvPr>
          <p:cNvSpPr>
            <a:spLocks noGrp="1"/>
          </p:cNvSpPr>
          <p:nvPr>
            <p:ph type="dt" sz="half" idx="10"/>
          </p:nvPr>
        </p:nvSpPr>
        <p:spPr/>
        <p:txBody>
          <a:bodyPr/>
          <a:lstStyle/>
          <a:p>
            <a:fld id="{1E78F56F-22A7-4975-B400-8E63B73AF6B5}" type="datetimeFigureOut">
              <a:rPr lang="zh-CN" altLang="en-US" smtClean="0"/>
              <a:t>2021/2/5</a:t>
            </a:fld>
            <a:endParaRPr lang="zh-CN" altLang="en-US"/>
          </a:p>
        </p:txBody>
      </p:sp>
      <p:sp>
        <p:nvSpPr>
          <p:cNvPr id="5" name="页脚占位符 4">
            <a:extLst>
              <a:ext uri="{FF2B5EF4-FFF2-40B4-BE49-F238E27FC236}">
                <a16:creationId xmlns:a16="http://schemas.microsoft.com/office/drawing/2014/main" id="{99517580-EC3B-4C08-8F47-375177624B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2E838C-165B-4BD6-B3C2-EDF4092564EE}"/>
              </a:ext>
            </a:extLst>
          </p:cNvPr>
          <p:cNvSpPr>
            <a:spLocks noGrp="1"/>
          </p:cNvSpPr>
          <p:nvPr>
            <p:ph type="sldNum" sz="quarter" idx="12"/>
          </p:nvPr>
        </p:nvSpPr>
        <p:spPr/>
        <p:txBody>
          <a:bodyPr/>
          <a:lstStyle/>
          <a:p>
            <a:fld id="{EB4E3EAA-5119-446E-8909-EF1AF40FB779}" type="slidenum">
              <a:rPr lang="zh-CN" altLang="en-US" smtClean="0"/>
              <a:t>‹#›</a:t>
            </a:fld>
            <a:endParaRPr lang="zh-CN" altLang="en-US"/>
          </a:p>
        </p:txBody>
      </p:sp>
    </p:spTree>
    <p:extLst>
      <p:ext uri="{BB962C8B-B14F-4D97-AF65-F5344CB8AC3E}">
        <p14:creationId xmlns:p14="http://schemas.microsoft.com/office/powerpoint/2010/main" val="2500550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E47F7-A7D3-4A52-95FC-AE0A8C58DB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B277812-284B-4ADC-9C97-2F0E8EE9445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EC5BDB-AD7C-4B7D-AB73-70E35DD06638}"/>
              </a:ext>
            </a:extLst>
          </p:cNvPr>
          <p:cNvSpPr>
            <a:spLocks noGrp="1"/>
          </p:cNvSpPr>
          <p:nvPr>
            <p:ph type="dt" sz="half" idx="10"/>
          </p:nvPr>
        </p:nvSpPr>
        <p:spPr/>
        <p:txBody>
          <a:bodyPr/>
          <a:lstStyle/>
          <a:p>
            <a:fld id="{1E78F56F-22A7-4975-B400-8E63B73AF6B5}" type="datetimeFigureOut">
              <a:rPr lang="zh-CN" altLang="en-US" smtClean="0"/>
              <a:t>2021/2/5</a:t>
            </a:fld>
            <a:endParaRPr lang="zh-CN" altLang="en-US"/>
          </a:p>
        </p:txBody>
      </p:sp>
      <p:sp>
        <p:nvSpPr>
          <p:cNvPr id="5" name="页脚占位符 4">
            <a:extLst>
              <a:ext uri="{FF2B5EF4-FFF2-40B4-BE49-F238E27FC236}">
                <a16:creationId xmlns:a16="http://schemas.microsoft.com/office/drawing/2014/main" id="{965B09E0-878E-4ECF-B80A-A1D9A9E8ED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EFF445-A565-4676-A4AD-69BB70EF7F7D}"/>
              </a:ext>
            </a:extLst>
          </p:cNvPr>
          <p:cNvSpPr>
            <a:spLocks noGrp="1"/>
          </p:cNvSpPr>
          <p:nvPr>
            <p:ph type="sldNum" sz="quarter" idx="12"/>
          </p:nvPr>
        </p:nvSpPr>
        <p:spPr/>
        <p:txBody>
          <a:bodyPr/>
          <a:lstStyle/>
          <a:p>
            <a:fld id="{EB4E3EAA-5119-446E-8909-EF1AF40FB779}" type="slidenum">
              <a:rPr lang="zh-CN" altLang="en-US" smtClean="0"/>
              <a:t>‹#›</a:t>
            </a:fld>
            <a:endParaRPr lang="zh-CN" altLang="en-US"/>
          </a:p>
        </p:txBody>
      </p:sp>
    </p:spTree>
    <p:extLst>
      <p:ext uri="{BB962C8B-B14F-4D97-AF65-F5344CB8AC3E}">
        <p14:creationId xmlns:p14="http://schemas.microsoft.com/office/powerpoint/2010/main" val="2118096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54622-E3FA-4075-B1D9-EAEDCD14FC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7EA876-CABC-4664-9842-5DD99087C5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9CBEC6F-36ED-452D-AB8E-47823A54A33D}"/>
              </a:ext>
            </a:extLst>
          </p:cNvPr>
          <p:cNvSpPr>
            <a:spLocks noGrp="1"/>
          </p:cNvSpPr>
          <p:nvPr>
            <p:ph type="dt" sz="half" idx="10"/>
          </p:nvPr>
        </p:nvSpPr>
        <p:spPr/>
        <p:txBody>
          <a:bodyPr/>
          <a:lstStyle/>
          <a:p>
            <a:fld id="{1E78F56F-22A7-4975-B400-8E63B73AF6B5}" type="datetimeFigureOut">
              <a:rPr lang="zh-CN" altLang="en-US" smtClean="0"/>
              <a:t>2021/2/5</a:t>
            </a:fld>
            <a:endParaRPr lang="zh-CN" altLang="en-US"/>
          </a:p>
        </p:txBody>
      </p:sp>
      <p:sp>
        <p:nvSpPr>
          <p:cNvPr id="5" name="页脚占位符 4">
            <a:extLst>
              <a:ext uri="{FF2B5EF4-FFF2-40B4-BE49-F238E27FC236}">
                <a16:creationId xmlns:a16="http://schemas.microsoft.com/office/drawing/2014/main" id="{1E9E0115-B22C-4531-B943-93CF91767C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B82DDA-2C26-497B-958C-FD63890B3B20}"/>
              </a:ext>
            </a:extLst>
          </p:cNvPr>
          <p:cNvSpPr>
            <a:spLocks noGrp="1"/>
          </p:cNvSpPr>
          <p:nvPr>
            <p:ph type="sldNum" sz="quarter" idx="12"/>
          </p:nvPr>
        </p:nvSpPr>
        <p:spPr/>
        <p:txBody>
          <a:bodyPr/>
          <a:lstStyle/>
          <a:p>
            <a:fld id="{EB4E3EAA-5119-446E-8909-EF1AF40FB779}" type="slidenum">
              <a:rPr lang="zh-CN" altLang="en-US" smtClean="0"/>
              <a:t>‹#›</a:t>
            </a:fld>
            <a:endParaRPr lang="zh-CN" altLang="en-US"/>
          </a:p>
        </p:txBody>
      </p:sp>
    </p:spTree>
    <p:extLst>
      <p:ext uri="{BB962C8B-B14F-4D97-AF65-F5344CB8AC3E}">
        <p14:creationId xmlns:p14="http://schemas.microsoft.com/office/powerpoint/2010/main" val="3366243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A30E52-136E-4074-9B81-FB10F71076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72DA6F-1D30-478C-A28D-DDCCBF6D127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7D07F55-6107-4809-9FFA-96B8E96B646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4BDBEC4-53C3-436D-883F-98DF19834BAC}"/>
              </a:ext>
            </a:extLst>
          </p:cNvPr>
          <p:cNvSpPr>
            <a:spLocks noGrp="1"/>
          </p:cNvSpPr>
          <p:nvPr>
            <p:ph type="dt" sz="half" idx="10"/>
          </p:nvPr>
        </p:nvSpPr>
        <p:spPr/>
        <p:txBody>
          <a:bodyPr/>
          <a:lstStyle/>
          <a:p>
            <a:fld id="{1E78F56F-22A7-4975-B400-8E63B73AF6B5}" type="datetimeFigureOut">
              <a:rPr lang="zh-CN" altLang="en-US" smtClean="0"/>
              <a:t>2021/2/5</a:t>
            </a:fld>
            <a:endParaRPr lang="zh-CN" altLang="en-US"/>
          </a:p>
        </p:txBody>
      </p:sp>
      <p:sp>
        <p:nvSpPr>
          <p:cNvPr id="6" name="页脚占位符 5">
            <a:extLst>
              <a:ext uri="{FF2B5EF4-FFF2-40B4-BE49-F238E27FC236}">
                <a16:creationId xmlns:a16="http://schemas.microsoft.com/office/drawing/2014/main" id="{654DF4B9-F7CB-402D-86D0-E2175D3986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2113B6-B4F8-44A8-8524-73CED99BC65E}"/>
              </a:ext>
            </a:extLst>
          </p:cNvPr>
          <p:cNvSpPr>
            <a:spLocks noGrp="1"/>
          </p:cNvSpPr>
          <p:nvPr>
            <p:ph type="sldNum" sz="quarter" idx="12"/>
          </p:nvPr>
        </p:nvSpPr>
        <p:spPr/>
        <p:txBody>
          <a:bodyPr/>
          <a:lstStyle/>
          <a:p>
            <a:fld id="{EB4E3EAA-5119-446E-8909-EF1AF40FB779}" type="slidenum">
              <a:rPr lang="zh-CN" altLang="en-US" smtClean="0"/>
              <a:t>‹#›</a:t>
            </a:fld>
            <a:endParaRPr lang="zh-CN" altLang="en-US"/>
          </a:p>
        </p:txBody>
      </p:sp>
    </p:spTree>
    <p:extLst>
      <p:ext uri="{BB962C8B-B14F-4D97-AF65-F5344CB8AC3E}">
        <p14:creationId xmlns:p14="http://schemas.microsoft.com/office/powerpoint/2010/main" val="44143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78ED98-E75B-4CFC-AFD0-D6A2BCAC097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1212645-B4B4-4F77-8BA2-AD2F874C72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C369539-0CA0-48AD-9FAD-AC7884E3679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1D63B44-2672-4E78-BAD3-59DA40D93F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E871DF4-0DEC-4889-BC25-994626070DF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1594D4-3B0E-4237-BC31-A94E2419E795}"/>
              </a:ext>
            </a:extLst>
          </p:cNvPr>
          <p:cNvSpPr>
            <a:spLocks noGrp="1"/>
          </p:cNvSpPr>
          <p:nvPr>
            <p:ph type="dt" sz="half" idx="10"/>
          </p:nvPr>
        </p:nvSpPr>
        <p:spPr/>
        <p:txBody>
          <a:bodyPr/>
          <a:lstStyle/>
          <a:p>
            <a:fld id="{1E78F56F-22A7-4975-B400-8E63B73AF6B5}" type="datetimeFigureOut">
              <a:rPr lang="zh-CN" altLang="en-US" smtClean="0"/>
              <a:t>2021/2/5</a:t>
            </a:fld>
            <a:endParaRPr lang="zh-CN" altLang="en-US"/>
          </a:p>
        </p:txBody>
      </p:sp>
      <p:sp>
        <p:nvSpPr>
          <p:cNvPr id="8" name="页脚占位符 7">
            <a:extLst>
              <a:ext uri="{FF2B5EF4-FFF2-40B4-BE49-F238E27FC236}">
                <a16:creationId xmlns:a16="http://schemas.microsoft.com/office/drawing/2014/main" id="{D33767C3-F050-40F4-9683-AF963A7F051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D4061D7-DE68-411C-A936-FE98C8CD816A}"/>
              </a:ext>
            </a:extLst>
          </p:cNvPr>
          <p:cNvSpPr>
            <a:spLocks noGrp="1"/>
          </p:cNvSpPr>
          <p:nvPr>
            <p:ph type="sldNum" sz="quarter" idx="12"/>
          </p:nvPr>
        </p:nvSpPr>
        <p:spPr/>
        <p:txBody>
          <a:bodyPr/>
          <a:lstStyle/>
          <a:p>
            <a:fld id="{EB4E3EAA-5119-446E-8909-EF1AF40FB779}" type="slidenum">
              <a:rPr lang="zh-CN" altLang="en-US" smtClean="0"/>
              <a:t>‹#›</a:t>
            </a:fld>
            <a:endParaRPr lang="zh-CN" altLang="en-US"/>
          </a:p>
        </p:txBody>
      </p:sp>
    </p:spTree>
    <p:extLst>
      <p:ext uri="{BB962C8B-B14F-4D97-AF65-F5344CB8AC3E}">
        <p14:creationId xmlns:p14="http://schemas.microsoft.com/office/powerpoint/2010/main" val="157782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234BA1-5195-4444-BBAF-693B2F270F1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51BE3C6-C658-4CC1-8B61-BA59DDE9BA1D}"/>
              </a:ext>
            </a:extLst>
          </p:cNvPr>
          <p:cNvSpPr>
            <a:spLocks noGrp="1"/>
          </p:cNvSpPr>
          <p:nvPr>
            <p:ph type="dt" sz="half" idx="10"/>
          </p:nvPr>
        </p:nvSpPr>
        <p:spPr/>
        <p:txBody>
          <a:bodyPr/>
          <a:lstStyle/>
          <a:p>
            <a:fld id="{1E78F56F-22A7-4975-B400-8E63B73AF6B5}" type="datetimeFigureOut">
              <a:rPr lang="zh-CN" altLang="en-US" smtClean="0"/>
              <a:t>2021/2/5</a:t>
            </a:fld>
            <a:endParaRPr lang="zh-CN" altLang="en-US"/>
          </a:p>
        </p:txBody>
      </p:sp>
      <p:sp>
        <p:nvSpPr>
          <p:cNvPr id="4" name="页脚占位符 3">
            <a:extLst>
              <a:ext uri="{FF2B5EF4-FFF2-40B4-BE49-F238E27FC236}">
                <a16:creationId xmlns:a16="http://schemas.microsoft.com/office/drawing/2014/main" id="{37E929F1-D548-4ED0-A4A8-A2FC869CA69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EB9685-3E28-47F6-AA67-EE734EF1339A}"/>
              </a:ext>
            </a:extLst>
          </p:cNvPr>
          <p:cNvSpPr>
            <a:spLocks noGrp="1"/>
          </p:cNvSpPr>
          <p:nvPr>
            <p:ph type="sldNum" sz="quarter" idx="12"/>
          </p:nvPr>
        </p:nvSpPr>
        <p:spPr/>
        <p:txBody>
          <a:bodyPr/>
          <a:lstStyle/>
          <a:p>
            <a:fld id="{EB4E3EAA-5119-446E-8909-EF1AF40FB779}" type="slidenum">
              <a:rPr lang="zh-CN" altLang="en-US" smtClean="0"/>
              <a:t>‹#›</a:t>
            </a:fld>
            <a:endParaRPr lang="zh-CN" altLang="en-US"/>
          </a:p>
        </p:txBody>
      </p:sp>
    </p:spTree>
    <p:extLst>
      <p:ext uri="{BB962C8B-B14F-4D97-AF65-F5344CB8AC3E}">
        <p14:creationId xmlns:p14="http://schemas.microsoft.com/office/powerpoint/2010/main" val="426506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6430065-14C9-40E4-B318-2390C562D58B}"/>
              </a:ext>
            </a:extLst>
          </p:cNvPr>
          <p:cNvSpPr>
            <a:spLocks noGrp="1"/>
          </p:cNvSpPr>
          <p:nvPr>
            <p:ph type="dt" sz="half" idx="10"/>
          </p:nvPr>
        </p:nvSpPr>
        <p:spPr/>
        <p:txBody>
          <a:bodyPr/>
          <a:lstStyle/>
          <a:p>
            <a:fld id="{1E78F56F-22A7-4975-B400-8E63B73AF6B5}" type="datetimeFigureOut">
              <a:rPr lang="zh-CN" altLang="en-US" smtClean="0"/>
              <a:t>2021/2/5</a:t>
            </a:fld>
            <a:endParaRPr lang="zh-CN" altLang="en-US"/>
          </a:p>
        </p:txBody>
      </p:sp>
      <p:sp>
        <p:nvSpPr>
          <p:cNvPr id="3" name="页脚占位符 2">
            <a:extLst>
              <a:ext uri="{FF2B5EF4-FFF2-40B4-BE49-F238E27FC236}">
                <a16:creationId xmlns:a16="http://schemas.microsoft.com/office/drawing/2014/main" id="{04729125-C71F-4C68-988E-7FB43DD290C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3AAB65C-E388-4C2F-A6FF-B6DA8DA20040}"/>
              </a:ext>
            </a:extLst>
          </p:cNvPr>
          <p:cNvSpPr>
            <a:spLocks noGrp="1"/>
          </p:cNvSpPr>
          <p:nvPr>
            <p:ph type="sldNum" sz="quarter" idx="12"/>
          </p:nvPr>
        </p:nvSpPr>
        <p:spPr/>
        <p:txBody>
          <a:bodyPr/>
          <a:lstStyle/>
          <a:p>
            <a:fld id="{EB4E3EAA-5119-446E-8909-EF1AF40FB779}" type="slidenum">
              <a:rPr lang="zh-CN" altLang="en-US" smtClean="0"/>
              <a:t>‹#›</a:t>
            </a:fld>
            <a:endParaRPr lang="zh-CN" altLang="en-US"/>
          </a:p>
        </p:txBody>
      </p:sp>
    </p:spTree>
    <p:extLst>
      <p:ext uri="{BB962C8B-B14F-4D97-AF65-F5344CB8AC3E}">
        <p14:creationId xmlns:p14="http://schemas.microsoft.com/office/powerpoint/2010/main" val="3825110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5A7C7-A41E-4034-BEC9-88744573CF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39C9A12-D9B2-47B1-8C1B-5932FCF40B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FD87728-3C4E-4DDC-ACD8-8D0E0FE52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BAB63EF-DFA4-4269-B670-5B61315EB2FE}"/>
              </a:ext>
            </a:extLst>
          </p:cNvPr>
          <p:cNvSpPr>
            <a:spLocks noGrp="1"/>
          </p:cNvSpPr>
          <p:nvPr>
            <p:ph type="dt" sz="half" idx="10"/>
          </p:nvPr>
        </p:nvSpPr>
        <p:spPr/>
        <p:txBody>
          <a:bodyPr/>
          <a:lstStyle/>
          <a:p>
            <a:fld id="{1E78F56F-22A7-4975-B400-8E63B73AF6B5}" type="datetimeFigureOut">
              <a:rPr lang="zh-CN" altLang="en-US" smtClean="0"/>
              <a:t>2021/2/5</a:t>
            </a:fld>
            <a:endParaRPr lang="zh-CN" altLang="en-US"/>
          </a:p>
        </p:txBody>
      </p:sp>
      <p:sp>
        <p:nvSpPr>
          <p:cNvPr id="6" name="页脚占位符 5">
            <a:extLst>
              <a:ext uri="{FF2B5EF4-FFF2-40B4-BE49-F238E27FC236}">
                <a16:creationId xmlns:a16="http://schemas.microsoft.com/office/drawing/2014/main" id="{CA9DA0B2-D195-492A-B629-FC7408CFD4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E6217F-142E-41B3-A30D-0F4D44AC1E82}"/>
              </a:ext>
            </a:extLst>
          </p:cNvPr>
          <p:cNvSpPr>
            <a:spLocks noGrp="1"/>
          </p:cNvSpPr>
          <p:nvPr>
            <p:ph type="sldNum" sz="quarter" idx="12"/>
          </p:nvPr>
        </p:nvSpPr>
        <p:spPr/>
        <p:txBody>
          <a:bodyPr/>
          <a:lstStyle/>
          <a:p>
            <a:fld id="{EB4E3EAA-5119-446E-8909-EF1AF40FB779}" type="slidenum">
              <a:rPr lang="zh-CN" altLang="en-US" smtClean="0"/>
              <a:t>‹#›</a:t>
            </a:fld>
            <a:endParaRPr lang="zh-CN" altLang="en-US"/>
          </a:p>
        </p:txBody>
      </p:sp>
    </p:spTree>
    <p:extLst>
      <p:ext uri="{BB962C8B-B14F-4D97-AF65-F5344CB8AC3E}">
        <p14:creationId xmlns:p14="http://schemas.microsoft.com/office/powerpoint/2010/main" val="1682596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800B6-80FE-4C00-A03F-72EC0AB70B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3E24C4E-3D15-4641-B454-45902DA097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F862D78-E8D9-4FF5-86EF-DEE607E21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A503D0F-17F2-4CF3-8238-0C2A77DE104E}"/>
              </a:ext>
            </a:extLst>
          </p:cNvPr>
          <p:cNvSpPr>
            <a:spLocks noGrp="1"/>
          </p:cNvSpPr>
          <p:nvPr>
            <p:ph type="dt" sz="half" idx="10"/>
          </p:nvPr>
        </p:nvSpPr>
        <p:spPr/>
        <p:txBody>
          <a:bodyPr/>
          <a:lstStyle/>
          <a:p>
            <a:fld id="{1E78F56F-22A7-4975-B400-8E63B73AF6B5}" type="datetimeFigureOut">
              <a:rPr lang="zh-CN" altLang="en-US" smtClean="0"/>
              <a:t>2021/2/5</a:t>
            </a:fld>
            <a:endParaRPr lang="zh-CN" altLang="en-US"/>
          </a:p>
        </p:txBody>
      </p:sp>
      <p:sp>
        <p:nvSpPr>
          <p:cNvPr id="6" name="页脚占位符 5">
            <a:extLst>
              <a:ext uri="{FF2B5EF4-FFF2-40B4-BE49-F238E27FC236}">
                <a16:creationId xmlns:a16="http://schemas.microsoft.com/office/drawing/2014/main" id="{78D1AA34-DC5F-446B-B93A-5176844F36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8DCB97-7BF8-42A0-AF64-D3B1CCBC63A5}"/>
              </a:ext>
            </a:extLst>
          </p:cNvPr>
          <p:cNvSpPr>
            <a:spLocks noGrp="1"/>
          </p:cNvSpPr>
          <p:nvPr>
            <p:ph type="sldNum" sz="quarter" idx="12"/>
          </p:nvPr>
        </p:nvSpPr>
        <p:spPr/>
        <p:txBody>
          <a:bodyPr/>
          <a:lstStyle/>
          <a:p>
            <a:fld id="{EB4E3EAA-5119-446E-8909-EF1AF40FB779}" type="slidenum">
              <a:rPr lang="zh-CN" altLang="en-US" smtClean="0"/>
              <a:t>‹#›</a:t>
            </a:fld>
            <a:endParaRPr lang="zh-CN" altLang="en-US"/>
          </a:p>
        </p:txBody>
      </p:sp>
    </p:spTree>
    <p:extLst>
      <p:ext uri="{BB962C8B-B14F-4D97-AF65-F5344CB8AC3E}">
        <p14:creationId xmlns:p14="http://schemas.microsoft.com/office/powerpoint/2010/main" val="2324165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9C8F9EC-EF06-4296-B5CF-D8F80DA550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0ED7456-5EE5-4A8D-8511-6D883BC4ED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116DC7-2945-4BD4-8175-346D26C906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78F56F-22A7-4975-B400-8E63B73AF6B5}" type="datetimeFigureOut">
              <a:rPr lang="zh-CN" altLang="en-US" smtClean="0"/>
              <a:t>2021/2/5</a:t>
            </a:fld>
            <a:endParaRPr lang="zh-CN" altLang="en-US"/>
          </a:p>
        </p:txBody>
      </p:sp>
      <p:sp>
        <p:nvSpPr>
          <p:cNvPr id="5" name="页脚占位符 4">
            <a:extLst>
              <a:ext uri="{FF2B5EF4-FFF2-40B4-BE49-F238E27FC236}">
                <a16:creationId xmlns:a16="http://schemas.microsoft.com/office/drawing/2014/main" id="{BFE0284B-CCE2-43FC-8206-3767C80EA0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830731C-3700-470D-9476-E3CEAA8B07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4E3EAA-5119-446E-8909-EF1AF40FB779}" type="slidenum">
              <a:rPr lang="zh-CN" altLang="en-US" smtClean="0"/>
              <a:t>‹#›</a:t>
            </a:fld>
            <a:endParaRPr lang="zh-CN" altLang="en-US"/>
          </a:p>
        </p:txBody>
      </p:sp>
    </p:spTree>
    <p:extLst>
      <p:ext uri="{BB962C8B-B14F-4D97-AF65-F5344CB8AC3E}">
        <p14:creationId xmlns:p14="http://schemas.microsoft.com/office/powerpoint/2010/main" val="1450412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F9056B4-9143-4C87-8DC8-28E8796CF80C}"/>
              </a:ext>
            </a:extLst>
          </p:cNvPr>
          <p:cNvSpPr txBox="1"/>
          <p:nvPr/>
        </p:nvSpPr>
        <p:spPr>
          <a:xfrm>
            <a:off x="1936688" y="2063616"/>
            <a:ext cx="8318624" cy="1938992"/>
          </a:xfrm>
          <a:prstGeom prst="rect">
            <a:avLst/>
          </a:prstGeom>
          <a:noFill/>
        </p:spPr>
        <p:txBody>
          <a:bodyPr wrap="none" rtlCol="0">
            <a:spAutoFit/>
          </a:bodyPr>
          <a:lstStyle/>
          <a:p>
            <a:pPr algn="dist"/>
            <a:r>
              <a:rPr lang="en-US" altLang="zh-CN" sz="4000" spc="20" dirty="0" err="1">
                <a:latin typeface="Bahnschrift" panose="020B0502040204020203" pitchFamily="34" charset="0"/>
              </a:rPr>
              <a:t>SmartSync</a:t>
            </a:r>
            <a:r>
              <a:rPr lang="en-US" altLang="zh-CN" sz="4000" spc="20" dirty="0">
                <a:latin typeface="Bahnschrift" panose="020B0502040204020203" pitchFamily="34" charset="0"/>
              </a:rPr>
              <a:t>: </a:t>
            </a:r>
          </a:p>
          <a:p>
            <a:pPr algn="dist"/>
            <a:r>
              <a:rPr lang="en-US" altLang="zh-CN" sz="4000" spc="20" dirty="0">
                <a:latin typeface="Bahnschrift" panose="020B0502040204020203" pitchFamily="34" charset="0"/>
              </a:rPr>
              <a:t>Accelerating </a:t>
            </a:r>
            <a:r>
              <a:rPr lang="en-US" altLang="zh-CN" sz="4000" spc="20" dirty="0">
                <a:solidFill>
                  <a:srgbClr val="C00000"/>
                </a:solidFill>
                <a:latin typeface="Bahnschrift" panose="020B0502040204020203" pitchFamily="34" charset="0"/>
              </a:rPr>
              <a:t>Persistent HTM </a:t>
            </a:r>
          </a:p>
          <a:p>
            <a:pPr algn="dist"/>
            <a:r>
              <a:rPr lang="en-US" altLang="zh-CN" sz="4000" spc="20" dirty="0">
                <a:latin typeface="Bahnschrift" panose="020B0502040204020203" pitchFamily="34" charset="0"/>
              </a:rPr>
              <a:t>by Minimizing Redundant Accesses</a:t>
            </a:r>
            <a:endParaRPr lang="zh-CN" altLang="en-US" sz="4000" spc="20" dirty="0">
              <a:latin typeface="Bahnschrift" panose="020B0502040204020203" pitchFamily="34" charset="0"/>
            </a:endParaRPr>
          </a:p>
        </p:txBody>
      </p:sp>
    </p:spTree>
    <p:extLst>
      <p:ext uri="{BB962C8B-B14F-4D97-AF65-F5344CB8AC3E}">
        <p14:creationId xmlns:p14="http://schemas.microsoft.com/office/powerpoint/2010/main" val="23517710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7F7609B-44D8-4A6F-85A8-FC5A2D0C942D}"/>
              </a:ext>
            </a:extLst>
          </p:cNvPr>
          <p:cNvSpPr/>
          <p:nvPr/>
        </p:nvSpPr>
        <p:spPr>
          <a:xfrm>
            <a:off x="-83801" y="668559"/>
            <a:ext cx="2807855" cy="4571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E4B5C20D-4A12-483C-8756-87F0BD864146}"/>
              </a:ext>
            </a:extLst>
          </p:cNvPr>
          <p:cNvSpPr txBox="1"/>
          <p:nvPr/>
        </p:nvSpPr>
        <p:spPr>
          <a:xfrm>
            <a:off x="756035" y="249977"/>
            <a:ext cx="1838709" cy="446276"/>
          </a:xfrm>
          <a:prstGeom prst="rect">
            <a:avLst/>
          </a:prstGeom>
          <a:noFill/>
        </p:spPr>
        <p:txBody>
          <a:bodyPr vert="horz" wrap="square" rtlCol="0">
            <a:spAutoFit/>
          </a:bodyPr>
          <a:lstStyle>
            <a:defPPr>
              <a:defRPr lang="zh-CN"/>
            </a:defPPr>
            <a:lvl1pPr>
              <a:defRPr sz="2000">
                <a:solidFill>
                  <a:schemeClr val="bg1"/>
                </a:solidFill>
                <a:latin typeface="Verdana" panose="020B0604030504040204" pitchFamily="34" charset="0"/>
                <a:ea typeface="Verdana" panose="020B0604030504040204" pitchFamily="34" charset="0"/>
              </a:defRPr>
            </a:lvl1pPr>
          </a:lstStyle>
          <a:p>
            <a:pPr algn="r"/>
            <a:r>
              <a:rPr lang="en-US" altLang="zh-CN" sz="2300" b="1" dirty="0">
                <a:solidFill>
                  <a:schemeClr val="tx1">
                    <a:lumMod val="75000"/>
                    <a:lumOff val="25000"/>
                  </a:schemeClr>
                </a:solidFill>
                <a:latin typeface="+mn-lt"/>
              </a:rPr>
              <a:t>Limitation?</a:t>
            </a:r>
          </a:p>
        </p:txBody>
      </p:sp>
      <p:pic>
        <p:nvPicPr>
          <p:cNvPr id="5" name="Object 3" descr="preencoded.png">
            <a:extLst>
              <a:ext uri="{FF2B5EF4-FFF2-40B4-BE49-F238E27FC236}">
                <a16:creationId xmlns:a16="http://schemas.microsoft.com/office/drawing/2014/main" id="{D3EA2C58-1178-47CD-8094-E80463BA9BF0}"/>
              </a:ext>
            </a:extLst>
          </p:cNvPr>
          <p:cNvPicPr>
            <a:picLocks noChangeAspect="1"/>
          </p:cNvPicPr>
          <p:nvPr/>
        </p:nvPicPr>
        <p:blipFill>
          <a:blip r:embed="rId3"/>
          <a:srcRect/>
          <a:stretch/>
        </p:blipFill>
        <p:spPr>
          <a:xfrm>
            <a:off x="1848450" y="1648281"/>
            <a:ext cx="8726105" cy="4647038"/>
          </a:xfrm>
          <a:prstGeom prst="rect">
            <a:avLst/>
          </a:prstGeom>
        </p:spPr>
      </p:pic>
      <p:sp>
        <p:nvSpPr>
          <p:cNvPr id="2" name="矩形: 圆角 1">
            <a:extLst>
              <a:ext uri="{FF2B5EF4-FFF2-40B4-BE49-F238E27FC236}">
                <a16:creationId xmlns:a16="http://schemas.microsoft.com/office/drawing/2014/main" id="{D14CE6C5-7A31-4FB9-8BEE-09924BA7EC3B}"/>
              </a:ext>
            </a:extLst>
          </p:cNvPr>
          <p:cNvSpPr/>
          <p:nvPr/>
        </p:nvSpPr>
        <p:spPr>
          <a:xfrm>
            <a:off x="7459578" y="2618072"/>
            <a:ext cx="1172249" cy="336884"/>
          </a:xfrm>
          <a:prstGeom prst="roundRect">
            <a:avLst/>
          </a:prstGeom>
          <a:solidFill>
            <a:srgbClr val="C000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5594D677-DBBE-4DC8-BBF6-0445A766663A}"/>
              </a:ext>
            </a:extLst>
          </p:cNvPr>
          <p:cNvSpPr/>
          <p:nvPr/>
        </p:nvSpPr>
        <p:spPr>
          <a:xfrm>
            <a:off x="2914850" y="3130617"/>
            <a:ext cx="2927685" cy="382604"/>
          </a:xfrm>
          <a:prstGeom prst="roundRect">
            <a:avLst/>
          </a:prstGeom>
          <a:solidFill>
            <a:srgbClr val="C000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5B6693DF-3887-4D77-9CF0-574F44797BF4}"/>
              </a:ext>
            </a:extLst>
          </p:cNvPr>
          <p:cNvSpPr/>
          <p:nvPr/>
        </p:nvSpPr>
        <p:spPr>
          <a:xfrm>
            <a:off x="6908935" y="3344779"/>
            <a:ext cx="1172249" cy="336884"/>
          </a:xfrm>
          <a:prstGeom prst="roundRect">
            <a:avLst/>
          </a:prstGeom>
          <a:solidFill>
            <a:srgbClr val="C000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2">
            <a:extLst>
              <a:ext uri="{FF2B5EF4-FFF2-40B4-BE49-F238E27FC236}">
                <a16:creationId xmlns:a16="http://schemas.microsoft.com/office/drawing/2014/main" id="{620F5066-ECE0-4D9D-AE2D-91CCA77E27B5}"/>
              </a:ext>
            </a:extLst>
          </p:cNvPr>
          <p:cNvSpPr>
            <a:spLocks noChangeArrowheads="1"/>
          </p:cNvSpPr>
          <p:nvPr/>
        </p:nvSpPr>
        <p:spPr bwMode="auto">
          <a:xfrm>
            <a:off x="756035" y="992865"/>
            <a:ext cx="93865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spcBef>
                <a:spcPct val="0"/>
              </a:spcBef>
              <a:spcAft>
                <a:spcPct val="0"/>
              </a:spcAft>
              <a:buFont typeface="Wingdings" panose="05000000000000000000" pitchFamily="2" charset="2"/>
              <a:buChar char="l"/>
            </a:pPr>
            <a:r>
              <a:rPr kumimoji="0" lang="en-US" altLang="zh-CN" sz="2200" b="1" i="0" u="none" strike="noStrike" cap="none" normalizeH="0" baseline="0" dirty="0">
                <a:ln>
                  <a:noFill/>
                </a:ln>
                <a:solidFill>
                  <a:srgbClr val="333333"/>
                </a:solidFill>
                <a:effectLst>
                  <a:outerShdw blurRad="38100" dist="38100" dir="2700000" algn="tl">
                    <a:srgbClr val="000000">
                      <a:alpha val="43137"/>
                    </a:srgbClr>
                  </a:outerShdw>
                </a:effectLst>
                <a:latin typeface="+mn-ea"/>
                <a:cs typeface="Open Sans" panose="020B0606030504020204" pitchFamily="34" charset="0"/>
              </a:rPr>
              <a:t>Logging</a:t>
            </a:r>
            <a:r>
              <a:rPr kumimoji="0" lang="zh-CN" altLang="en-US" sz="2200" b="1" i="0" u="none" strike="noStrike" cap="none" normalizeH="0" baseline="0" dirty="0">
                <a:ln>
                  <a:noFill/>
                </a:ln>
                <a:solidFill>
                  <a:srgbClr val="333333"/>
                </a:solidFill>
                <a:effectLst>
                  <a:outerShdw blurRad="38100" dist="38100" dir="2700000" algn="tl">
                    <a:srgbClr val="000000">
                      <a:alpha val="43137"/>
                    </a:srgbClr>
                  </a:outerShdw>
                </a:effectLst>
                <a:latin typeface="+mn-ea"/>
                <a:cs typeface="Open Sans" panose="020B0606030504020204" pitchFamily="34" charset="0"/>
              </a:rPr>
              <a:t> </a:t>
            </a:r>
            <a:r>
              <a:rPr kumimoji="0" lang="en-US" altLang="zh-CN" sz="2200" b="1" i="0" u="none" strike="noStrike" cap="none" normalizeH="0" baseline="0" dirty="0">
                <a:ln>
                  <a:noFill/>
                </a:ln>
                <a:solidFill>
                  <a:srgbClr val="333333"/>
                </a:solidFill>
                <a:effectLst>
                  <a:outerShdw blurRad="38100" dist="38100" dir="2700000" algn="tl">
                    <a:srgbClr val="000000">
                      <a:alpha val="43137"/>
                    </a:srgbClr>
                  </a:outerShdw>
                </a:effectLst>
                <a:latin typeface="+mn-ea"/>
                <a:cs typeface="Open Sans" panose="020B0606030504020204" pitchFamily="34" charset="0"/>
              </a:rPr>
              <a:t>eagerness: </a:t>
            </a:r>
            <a:r>
              <a:rPr lang="en-US" altLang="zh-CN" sz="2400" dirty="0"/>
              <a:t>couple log generation and store instructions </a:t>
            </a:r>
            <a:endParaRPr kumimoji="0" lang="en-US" altLang="zh-CN" sz="2200" i="0" u="none" strike="noStrike" cap="none" normalizeH="0" baseline="0" dirty="0">
              <a:ln>
                <a:noFill/>
              </a:ln>
              <a:solidFill>
                <a:srgbClr val="333333"/>
              </a:solidFill>
              <a:latin typeface="+mn-ea"/>
              <a:cs typeface="Open Sans" panose="020B0606030504020204" pitchFamily="34" charset="0"/>
            </a:endParaRPr>
          </a:p>
        </p:txBody>
      </p:sp>
    </p:spTree>
    <p:extLst>
      <p:ext uri="{BB962C8B-B14F-4D97-AF65-F5344CB8AC3E}">
        <p14:creationId xmlns:p14="http://schemas.microsoft.com/office/powerpoint/2010/main" val="17652808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7F7609B-44D8-4A6F-85A8-FC5A2D0C942D}"/>
              </a:ext>
            </a:extLst>
          </p:cNvPr>
          <p:cNvSpPr/>
          <p:nvPr/>
        </p:nvSpPr>
        <p:spPr>
          <a:xfrm>
            <a:off x="-83801" y="668559"/>
            <a:ext cx="2807855" cy="4571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E4B5C20D-4A12-483C-8756-87F0BD864146}"/>
              </a:ext>
            </a:extLst>
          </p:cNvPr>
          <p:cNvSpPr txBox="1"/>
          <p:nvPr/>
        </p:nvSpPr>
        <p:spPr>
          <a:xfrm>
            <a:off x="756035" y="249977"/>
            <a:ext cx="1838709" cy="446276"/>
          </a:xfrm>
          <a:prstGeom prst="rect">
            <a:avLst/>
          </a:prstGeom>
          <a:noFill/>
        </p:spPr>
        <p:txBody>
          <a:bodyPr vert="horz" wrap="square" rtlCol="0">
            <a:spAutoFit/>
          </a:bodyPr>
          <a:lstStyle>
            <a:defPPr>
              <a:defRPr lang="zh-CN"/>
            </a:defPPr>
            <a:lvl1pPr>
              <a:defRPr sz="2000">
                <a:solidFill>
                  <a:schemeClr val="bg1"/>
                </a:solidFill>
                <a:latin typeface="Verdana" panose="020B0604030504040204" pitchFamily="34" charset="0"/>
                <a:ea typeface="Verdana" panose="020B0604030504040204" pitchFamily="34" charset="0"/>
              </a:defRPr>
            </a:lvl1pPr>
          </a:lstStyle>
          <a:p>
            <a:pPr algn="r"/>
            <a:r>
              <a:rPr lang="en-US" altLang="zh-CN" sz="2300" b="1" dirty="0">
                <a:solidFill>
                  <a:schemeClr val="tx1">
                    <a:lumMod val="75000"/>
                    <a:lumOff val="25000"/>
                  </a:schemeClr>
                </a:solidFill>
                <a:latin typeface="+mn-lt"/>
              </a:rPr>
              <a:t>Limitation?</a:t>
            </a:r>
          </a:p>
        </p:txBody>
      </p:sp>
      <p:pic>
        <p:nvPicPr>
          <p:cNvPr id="5" name="Object 3" descr="preencoded.png">
            <a:extLst>
              <a:ext uri="{FF2B5EF4-FFF2-40B4-BE49-F238E27FC236}">
                <a16:creationId xmlns:a16="http://schemas.microsoft.com/office/drawing/2014/main" id="{D3EA2C58-1178-47CD-8094-E80463BA9BF0}"/>
              </a:ext>
            </a:extLst>
          </p:cNvPr>
          <p:cNvPicPr>
            <a:picLocks noChangeAspect="1"/>
          </p:cNvPicPr>
          <p:nvPr/>
        </p:nvPicPr>
        <p:blipFill>
          <a:blip r:embed="rId3"/>
          <a:srcRect/>
          <a:stretch/>
        </p:blipFill>
        <p:spPr>
          <a:xfrm>
            <a:off x="1848450" y="1648281"/>
            <a:ext cx="8726105" cy="4647038"/>
          </a:xfrm>
          <a:prstGeom prst="rect">
            <a:avLst/>
          </a:prstGeom>
        </p:spPr>
      </p:pic>
      <p:sp>
        <p:nvSpPr>
          <p:cNvPr id="2" name="矩形: 圆角 1">
            <a:extLst>
              <a:ext uri="{FF2B5EF4-FFF2-40B4-BE49-F238E27FC236}">
                <a16:creationId xmlns:a16="http://schemas.microsoft.com/office/drawing/2014/main" id="{D14CE6C5-7A31-4FB9-8BEE-09924BA7EC3B}"/>
              </a:ext>
            </a:extLst>
          </p:cNvPr>
          <p:cNvSpPr/>
          <p:nvPr/>
        </p:nvSpPr>
        <p:spPr>
          <a:xfrm>
            <a:off x="7459578" y="2618072"/>
            <a:ext cx="1172249" cy="336884"/>
          </a:xfrm>
          <a:prstGeom prst="roundRect">
            <a:avLst/>
          </a:prstGeom>
          <a:solidFill>
            <a:srgbClr val="C000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5594D677-DBBE-4DC8-BBF6-0445A766663A}"/>
              </a:ext>
            </a:extLst>
          </p:cNvPr>
          <p:cNvSpPr/>
          <p:nvPr/>
        </p:nvSpPr>
        <p:spPr>
          <a:xfrm>
            <a:off x="2914850" y="3130617"/>
            <a:ext cx="2927685" cy="382604"/>
          </a:xfrm>
          <a:prstGeom prst="roundRect">
            <a:avLst/>
          </a:prstGeom>
          <a:solidFill>
            <a:srgbClr val="C000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5B6693DF-3887-4D77-9CF0-574F44797BF4}"/>
              </a:ext>
            </a:extLst>
          </p:cNvPr>
          <p:cNvSpPr/>
          <p:nvPr/>
        </p:nvSpPr>
        <p:spPr>
          <a:xfrm>
            <a:off x="6908935" y="3344779"/>
            <a:ext cx="1172249" cy="336884"/>
          </a:xfrm>
          <a:prstGeom prst="roundRect">
            <a:avLst/>
          </a:prstGeom>
          <a:solidFill>
            <a:srgbClr val="C000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BEBAB8AC-C807-486A-ADC1-BE1D89408876}"/>
              </a:ext>
            </a:extLst>
          </p:cNvPr>
          <p:cNvSpPr/>
          <p:nvPr/>
        </p:nvSpPr>
        <p:spPr>
          <a:xfrm>
            <a:off x="6343048" y="4219674"/>
            <a:ext cx="1278568" cy="431780"/>
          </a:xfrm>
          <a:prstGeom prst="roundRect">
            <a:avLst/>
          </a:prstGeom>
          <a:solidFill>
            <a:srgbClr val="C000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2">
            <a:extLst>
              <a:ext uri="{FF2B5EF4-FFF2-40B4-BE49-F238E27FC236}">
                <a16:creationId xmlns:a16="http://schemas.microsoft.com/office/drawing/2014/main" id="{620F5066-ECE0-4D9D-AE2D-91CCA77E27B5}"/>
              </a:ext>
            </a:extLst>
          </p:cNvPr>
          <p:cNvSpPr>
            <a:spLocks noChangeArrowheads="1"/>
          </p:cNvSpPr>
          <p:nvPr/>
        </p:nvSpPr>
        <p:spPr bwMode="auto">
          <a:xfrm>
            <a:off x="756035" y="992865"/>
            <a:ext cx="93865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spcBef>
                <a:spcPct val="0"/>
              </a:spcBef>
              <a:spcAft>
                <a:spcPct val="0"/>
              </a:spcAft>
              <a:buFont typeface="Wingdings" panose="05000000000000000000" pitchFamily="2" charset="2"/>
              <a:buChar char="l"/>
            </a:pPr>
            <a:r>
              <a:rPr kumimoji="0" lang="en-US" altLang="zh-CN" sz="2200" b="1" i="0" u="none" strike="noStrike" cap="none" normalizeH="0" baseline="0" dirty="0">
                <a:ln>
                  <a:noFill/>
                </a:ln>
                <a:solidFill>
                  <a:srgbClr val="333333"/>
                </a:solidFill>
                <a:effectLst>
                  <a:outerShdw blurRad="38100" dist="38100" dir="2700000" algn="tl">
                    <a:srgbClr val="000000">
                      <a:alpha val="43137"/>
                    </a:srgbClr>
                  </a:outerShdw>
                </a:effectLst>
                <a:latin typeface="+mn-ea"/>
                <a:cs typeface="Open Sans" panose="020B0606030504020204" pitchFamily="34" charset="0"/>
              </a:rPr>
              <a:t>Logging</a:t>
            </a:r>
            <a:r>
              <a:rPr kumimoji="0" lang="zh-CN" altLang="en-US" sz="2200" b="1" i="0" u="none" strike="noStrike" cap="none" normalizeH="0" baseline="0" dirty="0">
                <a:ln>
                  <a:noFill/>
                </a:ln>
                <a:solidFill>
                  <a:srgbClr val="333333"/>
                </a:solidFill>
                <a:effectLst>
                  <a:outerShdw blurRad="38100" dist="38100" dir="2700000" algn="tl">
                    <a:srgbClr val="000000">
                      <a:alpha val="43137"/>
                    </a:srgbClr>
                  </a:outerShdw>
                </a:effectLst>
                <a:latin typeface="+mn-ea"/>
                <a:cs typeface="Open Sans" panose="020B0606030504020204" pitchFamily="34" charset="0"/>
              </a:rPr>
              <a:t> </a:t>
            </a:r>
            <a:r>
              <a:rPr kumimoji="0" lang="en-US" altLang="zh-CN" sz="2200" b="1" i="0" u="none" strike="noStrike" cap="none" normalizeH="0" baseline="0" dirty="0">
                <a:ln>
                  <a:noFill/>
                </a:ln>
                <a:solidFill>
                  <a:srgbClr val="333333"/>
                </a:solidFill>
                <a:effectLst>
                  <a:outerShdw blurRad="38100" dist="38100" dir="2700000" algn="tl">
                    <a:srgbClr val="000000">
                      <a:alpha val="43137"/>
                    </a:srgbClr>
                  </a:outerShdw>
                </a:effectLst>
                <a:latin typeface="+mn-ea"/>
                <a:cs typeface="Open Sans" panose="020B0606030504020204" pitchFamily="34" charset="0"/>
              </a:rPr>
              <a:t>eagerness: </a:t>
            </a:r>
            <a:r>
              <a:rPr lang="en-US" altLang="zh-CN" sz="2400" dirty="0"/>
              <a:t>couple log generation and store instructions </a:t>
            </a:r>
            <a:endParaRPr kumimoji="0" lang="en-US" altLang="zh-CN" sz="2200" i="0" u="none" strike="noStrike" cap="none" normalizeH="0" baseline="0" dirty="0">
              <a:ln>
                <a:noFill/>
              </a:ln>
              <a:solidFill>
                <a:srgbClr val="333333"/>
              </a:solidFill>
              <a:latin typeface="+mn-ea"/>
              <a:cs typeface="Open Sans" panose="020B0606030504020204" pitchFamily="34" charset="0"/>
            </a:endParaRPr>
          </a:p>
        </p:txBody>
      </p:sp>
    </p:spTree>
    <p:extLst>
      <p:ext uri="{BB962C8B-B14F-4D97-AF65-F5344CB8AC3E}">
        <p14:creationId xmlns:p14="http://schemas.microsoft.com/office/powerpoint/2010/main" val="25985216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7F7609B-44D8-4A6F-85A8-FC5A2D0C942D}"/>
              </a:ext>
            </a:extLst>
          </p:cNvPr>
          <p:cNvSpPr/>
          <p:nvPr/>
        </p:nvSpPr>
        <p:spPr>
          <a:xfrm>
            <a:off x="-83801" y="668559"/>
            <a:ext cx="2807855" cy="4571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E4B5C20D-4A12-483C-8756-87F0BD864146}"/>
              </a:ext>
            </a:extLst>
          </p:cNvPr>
          <p:cNvSpPr txBox="1"/>
          <p:nvPr/>
        </p:nvSpPr>
        <p:spPr>
          <a:xfrm>
            <a:off x="565239" y="234270"/>
            <a:ext cx="2158815" cy="446276"/>
          </a:xfrm>
          <a:prstGeom prst="rect">
            <a:avLst/>
          </a:prstGeom>
          <a:noFill/>
        </p:spPr>
        <p:txBody>
          <a:bodyPr vert="horz" wrap="square" rtlCol="0">
            <a:spAutoFit/>
          </a:bodyPr>
          <a:lstStyle>
            <a:defPPr>
              <a:defRPr lang="zh-CN"/>
            </a:defPPr>
            <a:lvl1pPr>
              <a:defRPr sz="2000">
                <a:solidFill>
                  <a:schemeClr val="bg1"/>
                </a:solidFill>
                <a:latin typeface="Verdana" panose="020B0604030504040204" pitchFamily="34" charset="0"/>
                <a:ea typeface="Verdana" panose="020B0604030504040204" pitchFamily="34" charset="0"/>
              </a:defRPr>
            </a:lvl1pPr>
          </a:lstStyle>
          <a:p>
            <a:pPr algn="r"/>
            <a:r>
              <a:rPr lang="en-US" altLang="zh-CN" sz="2300" b="1" dirty="0">
                <a:solidFill>
                  <a:schemeClr val="tx1">
                    <a:lumMod val="75000"/>
                    <a:lumOff val="25000"/>
                  </a:schemeClr>
                </a:solidFill>
                <a:latin typeface="+mn-lt"/>
              </a:rPr>
              <a:t>Limitation?</a:t>
            </a:r>
          </a:p>
        </p:txBody>
      </p:sp>
      <p:pic>
        <p:nvPicPr>
          <p:cNvPr id="5" name="Object 3" descr="preencoded.png">
            <a:extLst>
              <a:ext uri="{FF2B5EF4-FFF2-40B4-BE49-F238E27FC236}">
                <a16:creationId xmlns:a16="http://schemas.microsoft.com/office/drawing/2014/main" id="{D3EA2C58-1178-47CD-8094-E80463BA9BF0}"/>
              </a:ext>
            </a:extLst>
          </p:cNvPr>
          <p:cNvPicPr>
            <a:picLocks noChangeAspect="1"/>
          </p:cNvPicPr>
          <p:nvPr/>
        </p:nvPicPr>
        <p:blipFill>
          <a:blip r:embed="rId3"/>
          <a:srcRect/>
          <a:stretch/>
        </p:blipFill>
        <p:spPr>
          <a:xfrm>
            <a:off x="1848450" y="1648281"/>
            <a:ext cx="8726105" cy="4647038"/>
          </a:xfrm>
          <a:prstGeom prst="rect">
            <a:avLst/>
          </a:prstGeom>
        </p:spPr>
      </p:pic>
      <p:sp>
        <p:nvSpPr>
          <p:cNvPr id="2" name="矩形: 圆角 1">
            <a:extLst>
              <a:ext uri="{FF2B5EF4-FFF2-40B4-BE49-F238E27FC236}">
                <a16:creationId xmlns:a16="http://schemas.microsoft.com/office/drawing/2014/main" id="{D14CE6C5-7A31-4FB9-8BEE-09924BA7EC3B}"/>
              </a:ext>
            </a:extLst>
          </p:cNvPr>
          <p:cNvSpPr/>
          <p:nvPr/>
        </p:nvSpPr>
        <p:spPr>
          <a:xfrm>
            <a:off x="7459578" y="2618072"/>
            <a:ext cx="1172249" cy="336884"/>
          </a:xfrm>
          <a:prstGeom prst="roundRect">
            <a:avLst/>
          </a:prstGeom>
          <a:solidFill>
            <a:srgbClr val="C000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5594D677-DBBE-4DC8-BBF6-0445A766663A}"/>
              </a:ext>
            </a:extLst>
          </p:cNvPr>
          <p:cNvSpPr/>
          <p:nvPr/>
        </p:nvSpPr>
        <p:spPr>
          <a:xfrm>
            <a:off x="2914850" y="3130617"/>
            <a:ext cx="2927685" cy="382604"/>
          </a:xfrm>
          <a:prstGeom prst="roundRect">
            <a:avLst/>
          </a:prstGeom>
          <a:solidFill>
            <a:srgbClr val="C000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5B6693DF-3887-4D77-9CF0-574F44797BF4}"/>
              </a:ext>
            </a:extLst>
          </p:cNvPr>
          <p:cNvSpPr/>
          <p:nvPr/>
        </p:nvSpPr>
        <p:spPr>
          <a:xfrm>
            <a:off x="6908935" y="3344779"/>
            <a:ext cx="1172249" cy="336884"/>
          </a:xfrm>
          <a:prstGeom prst="roundRect">
            <a:avLst/>
          </a:prstGeom>
          <a:solidFill>
            <a:srgbClr val="C000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BEBAB8AC-C807-486A-ADC1-BE1D89408876}"/>
              </a:ext>
            </a:extLst>
          </p:cNvPr>
          <p:cNvSpPr/>
          <p:nvPr/>
        </p:nvSpPr>
        <p:spPr>
          <a:xfrm>
            <a:off x="6343048" y="4219674"/>
            <a:ext cx="1278568" cy="431780"/>
          </a:xfrm>
          <a:prstGeom prst="roundRect">
            <a:avLst/>
          </a:prstGeom>
          <a:solidFill>
            <a:srgbClr val="C000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D7E06005-2FD5-47DD-B255-F3AB613CB7D1}"/>
              </a:ext>
            </a:extLst>
          </p:cNvPr>
          <p:cNvSpPr/>
          <p:nvPr/>
        </p:nvSpPr>
        <p:spPr>
          <a:xfrm>
            <a:off x="8237621" y="3321919"/>
            <a:ext cx="1278568" cy="431780"/>
          </a:xfrm>
          <a:prstGeom prst="roundRect">
            <a:avLst/>
          </a:prstGeom>
          <a:solidFill>
            <a:srgbClr val="C000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2">
            <a:extLst>
              <a:ext uri="{FF2B5EF4-FFF2-40B4-BE49-F238E27FC236}">
                <a16:creationId xmlns:a16="http://schemas.microsoft.com/office/drawing/2014/main" id="{620F5066-ECE0-4D9D-AE2D-91CCA77E27B5}"/>
              </a:ext>
            </a:extLst>
          </p:cNvPr>
          <p:cNvSpPr>
            <a:spLocks noChangeArrowheads="1"/>
          </p:cNvSpPr>
          <p:nvPr/>
        </p:nvSpPr>
        <p:spPr bwMode="auto">
          <a:xfrm>
            <a:off x="756035" y="992865"/>
            <a:ext cx="93865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spcBef>
                <a:spcPct val="0"/>
              </a:spcBef>
              <a:spcAft>
                <a:spcPct val="0"/>
              </a:spcAft>
              <a:buFont typeface="Wingdings" panose="05000000000000000000" pitchFamily="2" charset="2"/>
              <a:buChar char="l"/>
            </a:pPr>
            <a:r>
              <a:rPr kumimoji="0" lang="en-US" altLang="zh-CN" sz="2200" b="1" i="0" u="none" strike="noStrike" cap="none" normalizeH="0" baseline="0" dirty="0">
                <a:ln>
                  <a:noFill/>
                </a:ln>
                <a:solidFill>
                  <a:srgbClr val="333333"/>
                </a:solidFill>
                <a:effectLst>
                  <a:outerShdw blurRad="38100" dist="38100" dir="2700000" algn="tl">
                    <a:srgbClr val="000000">
                      <a:alpha val="43137"/>
                    </a:srgbClr>
                  </a:outerShdw>
                </a:effectLst>
                <a:latin typeface="+mn-ea"/>
                <a:cs typeface="Open Sans" panose="020B0606030504020204" pitchFamily="34" charset="0"/>
              </a:rPr>
              <a:t>Logging</a:t>
            </a:r>
            <a:r>
              <a:rPr kumimoji="0" lang="zh-CN" altLang="en-US" sz="2200" b="1" i="0" u="none" strike="noStrike" cap="none" normalizeH="0" baseline="0" dirty="0">
                <a:ln>
                  <a:noFill/>
                </a:ln>
                <a:solidFill>
                  <a:srgbClr val="333333"/>
                </a:solidFill>
                <a:effectLst>
                  <a:outerShdw blurRad="38100" dist="38100" dir="2700000" algn="tl">
                    <a:srgbClr val="000000">
                      <a:alpha val="43137"/>
                    </a:srgbClr>
                  </a:outerShdw>
                </a:effectLst>
                <a:latin typeface="+mn-ea"/>
                <a:cs typeface="Open Sans" panose="020B0606030504020204" pitchFamily="34" charset="0"/>
              </a:rPr>
              <a:t> </a:t>
            </a:r>
            <a:r>
              <a:rPr kumimoji="0" lang="en-US" altLang="zh-CN" sz="2200" b="1" i="0" u="none" strike="noStrike" cap="none" normalizeH="0" baseline="0" dirty="0">
                <a:ln>
                  <a:noFill/>
                </a:ln>
                <a:solidFill>
                  <a:srgbClr val="333333"/>
                </a:solidFill>
                <a:effectLst>
                  <a:outerShdw blurRad="38100" dist="38100" dir="2700000" algn="tl">
                    <a:srgbClr val="000000">
                      <a:alpha val="43137"/>
                    </a:srgbClr>
                  </a:outerShdw>
                </a:effectLst>
                <a:latin typeface="+mn-ea"/>
                <a:cs typeface="Open Sans" panose="020B0606030504020204" pitchFamily="34" charset="0"/>
              </a:rPr>
              <a:t>eagerness: </a:t>
            </a:r>
            <a:r>
              <a:rPr lang="en-US" altLang="zh-CN" sz="2400" dirty="0"/>
              <a:t>couple log generation and store instructions </a:t>
            </a:r>
            <a:endParaRPr kumimoji="0" lang="en-US" altLang="zh-CN" sz="2200" i="0" u="none" strike="noStrike" cap="none" normalizeH="0" baseline="0" dirty="0">
              <a:ln>
                <a:noFill/>
              </a:ln>
              <a:solidFill>
                <a:srgbClr val="333333"/>
              </a:solidFill>
              <a:latin typeface="+mn-ea"/>
              <a:cs typeface="Open Sans" panose="020B0606030504020204" pitchFamily="34" charset="0"/>
            </a:endParaRPr>
          </a:p>
        </p:txBody>
      </p:sp>
    </p:spTree>
    <p:extLst>
      <p:ext uri="{BB962C8B-B14F-4D97-AF65-F5344CB8AC3E}">
        <p14:creationId xmlns:p14="http://schemas.microsoft.com/office/powerpoint/2010/main" val="9176137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7F7609B-44D8-4A6F-85A8-FC5A2D0C942D}"/>
              </a:ext>
            </a:extLst>
          </p:cNvPr>
          <p:cNvSpPr/>
          <p:nvPr/>
        </p:nvSpPr>
        <p:spPr>
          <a:xfrm>
            <a:off x="-83801" y="668559"/>
            <a:ext cx="2807855" cy="4571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E4B5C20D-4A12-483C-8756-87F0BD864146}"/>
              </a:ext>
            </a:extLst>
          </p:cNvPr>
          <p:cNvSpPr txBox="1"/>
          <p:nvPr/>
        </p:nvSpPr>
        <p:spPr>
          <a:xfrm>
            <a:off x="756035" y="249977"/>
            <a:ext cx="1968019" cy="446276"/>
          </a:xfrm>
          <a:prstGeom prst="rect">
            <a:avLst/>
          </a:prstGeom>
          <a:noFill/>
        </p:spPr>
        <p:txBody>
          <a:bodyPr vert="horz" wrap="square" rtlCol="0">
            <a:spAutoFit/>
          </a:bodyPr>
          <a:lstStyle>
            <a:defPPr>
              <a:defRPr lang="zh-CN"/>
            </a:defPPr>
            <a:lvl1pPr>
              <a:defRPr sz="2000">
                <a:solidFill>
                  <a:schemeClr val="bg1"/>
                </a:solidFill>
                <a:latin typeface="Verdana" panose="020B0604030504040204" pitchFamily="34" charset="0"/>
                <a:ea typeface="Verdana" panose="020B0604030504040204" pitchFamily="34" charset="0"/>
              </a:defRPr>
            </a:lvl1pPr>
          </a:lstStyle>
          <a:p>
            <a:pPr algn="r"/>
            <a:r>
              <a:rPr lang="en-US" altLang="zh-CN" sz="2300" b="1" dirty="0">
                <a:solidFill>
                  <a:schemeClr val="tx1">
                    <a:lumMod val="75000"/>
                    <a:lumOff val="25000"/>
                  </a:schemeClr>
                </a:solidFill>
                <a:latin typeface="+mn-lt"/>
              </a:rPr>
              <a:t>Lazy Logging</a:t>
            </a:r>
          </a:p>
        </p:txBody>
      </p:sp>
      <p:pic>
        <p:nvPicPr>
          <p:cNvPr id="8" name="图片 7">
            <a:extLst>
              <a:ext uri="{FF2B5EF4-FFF2-40B4-BE49-F238E27FC236}">
                <a16:creationId xmlns:a16="http://schemas.microsoft.com/office/drawing/2014/main" id="{A03B9C6E-556F-4015-ABB5-B25742A954BE}"/>
              </a:ext>
            </a:extLst>
          </p:cNvPr>
          <p:cNvPicPr>
            <a:picLocks noChangeAspect="1"/>
          </p:cNvPicPr>
          <p:nvPr/>
        </p:nvPicPr>
        <p:blipFill>
          <a:blip r:embed="rId3"/>
          <a:stretch>
            <a:fillRect/>
          </a:stretch>
        </p:blipFill>
        <p:spPr>
          <a:xfrm>
            <a:off x="100276" y="1353450"/>
            <a:ext cx="11706887" cy="4894950"/>
          </a:xfrm>
          <a:prstGeom prst="rect">
            <a:avLst/>
          </a:prstGeom>
        </p:spPr>
      </p:pic>
    </p:spTree>
    <p:extLst>
      <p:ext uri="{BB962C8B-B14F-4D97-AF65-F5344CB8AC3E}">
        <p14:creationId xmlns:p14="http://schemas.microsoft.com/office/powerpoint/2010/main" val="40813912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7F7609B-44D8-4A6F-85A8-FC5A2D0C942D}"/>
              </a:ext>
            </a:extLst>
          </p:cNvPr>
          <p:cNvSpPr/>
          <p:nvPr/>
        </p:nvSpPr>
        <p:spPr>
          <a:xfrm>
            <a:off x="-83801" y="668559"/>
            <a:ext cx="2807855" cy="4571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E4B5C20D-4A12-483C-8756-87F0BD864146}"/>
              </a:ext>
            </a:extLst>
          </p:cNvPr>
          <p:cNvSpPr txBox="1"/>
          <p:nvPr/>
        </p:nvSpPr>
        <p:spPr>
          <a:xfrm>
            <a:off x="756035" y="249977"/>
            <a:ext cx="1968019" cy="446276"/>
          </a:xfrm>
          <a:prstGeom prst="rect">
            <a:avLst/>
          </a:prstGeom>
          <a:noFill/>
        </p:spPr>
        <p:txBody>
          <a:bodyPr vert="horz" wrap="square" rtlCol="0">
            <a:spAutoFit/>
          </a:bodyPr>
          <a:lstStyle>
            <a:defPPr>
              <a:defRPr lang="zh-CN"/>
            </a:defPPr>
            <a:lvl1pPr>
              <a:defRPr sz="2000">
                <a:solidFill>
                  <a:schemeClr val="bg1"/>
                </a:solidFill>
                <a:latin typeface="Verdana" panose="020B0604030504040204" pitchFamily="34" charset="0"/>
                <a:ea typeface="Verdana" panose="020B0604030504040204" pitchFamily="34" charset="0"/>
              </a:defRPr>
            </a:lvl1pPr>
          </a:lstStyle>
          <a:p>
            <a:pPr algn="r"/>
            <a:r>
              <a:rPr lang="en-US" altLang="zh-CN" sz="2300" b="1" dirty="0">
                <a:solidFill>
                  <a:schemeClr val="tx1">
                    <a:lumMod val="75000"/>
                    <a:lumOff val="25000"/>
                  </a:schemeClr>
                </a:solidFill>
                <a:latin typeface="+mn-lt"/>
              </a:rPr>
              <a:t>Lazy Logging</a:t>
            </a:r>
          </a:p>
        </p:txBody>
      </p:sp>
      <p:pic>
        <p:nvPicPr>
          <p:cNvPr id="5" name="图片 4">
            <a:extLst>
              <a:ext uri="{FF2B5EF4-FFF2-40B4-BE49-F238E27FC236}">
                <a16:creationId xmlns:a16="http://schemas.microsoft.com/office/drawing/2014/main" id="{65BF3BD9-2B38-483A-B894-9522A01B6A9E}"/>
              </a:ext>
            </a:extLst>
          </p:cNvPr>
          <p:cNvPicPr>
            <a:picLocks noChangeAspect="1"/>
          </p:cNvPicPr>
          <p:nvPr/>
        </p:nvPicPr>
        <p:blipFill>
          <a:blip r:embed="rId3"/>
          <a:stretch>
            <a:fillRect/>
          </a:stretch>
        </p:blipFill>
        <p:spPr>
          <a:xfrm>
            <a:off x="0" y="2109160"/>
            <a:ext cx="12192000" cy="2869870"/>
          </a:xfrm>
          <a:prstGeom prst="rect">
            <a:avLst/>
          </a:prstGeom>
        </p:spPr>
      </p:pic>
      <p:sp>
        <p:nvSpPr>
          <p:cNvPr id="6" name="Object 4">
            <a:extLst>
              <a:ext uri="{FF2B5EF4-FFF2-40B4-BE49-F238E27FC236}">
                <a16:creationId xmlns:a16="http://schemas.microsoft.com/office/drawing/2014/main" id="{64FA0623-87F6-4AD4-B37D-A06771C7E5AA}"/>
              </a:ext>
            </a:extLst>
          </p:cNvPr>
          <p:cNvSpPr/>
          <p:nvPr/>
        </p:nvSpPr>
        <p:spPr>
          <a:xfrm>
            <a:off x="756035" y="1360788"/>
            <a:ext cx="6569104" cy="730347"/>
          </a:xfrm>
          <a:prstGeom prst="rect">
            <a:avLst/>
          </a:prstGeom>
          <a:noFill/>
        </p:spPr>
        <p:txBody>
          <a:bodyPr wrap="square" lIns="0" tIns="0" rIns="0" bIns="0" rtlCol="0" anchor="t"/>
          <a:lstStyle/>
          <a:p>
            <a:pPr marL="457200" indent="-457200">
              <a:lnSpc>
                <a:spcPts val="3217"/>
              </a:lnSpc>
              <a:spcAft>
                <a:spcPts val="600"/>
              </a:spcAft>
              <a:buFont typeface="Wingdings" panose="05000000000000000000" pitchFamily="2" charset="2"/>
              <a:buChar char="l"/>
            </a:pPr>
            <a:r>
              <a:rPr lang="en-US" sz="2600" dirty="0">
                <a:solidFill>
                  <a:schemeClr val="bg2">
                    <a:lumMod val="25000"/>
                  </a:schemeClr>
                </a:solidFill>
                <a:latin typeface="+mn-ea"/>
                <a:cs typeface="Times New Roman" panose="02020603050405020304" pitchFamily="18" charset="0"/>
              </a:rPr>
              <a:t>Shortened execution of</a:t>
            </a:r>
            <a:r>
              <a:rPr lang="zh-CN" altLang="en-US" sz="2600" dirty="0">
                <a:solidFill>
                  <a:schemeClr val="bg2">
                    <a:lumMod val="25000"/>
                  </a:schemeClr>
                </a:solidFill>
                <a:latin typeface="+mn-ea"/>
                <a:cs typeface="Times New Roman" panose="02020603050405020304" pitchFamily="18" charset="0"/>
              </a:rPr>
              <a:t> </a:t>
            </a:r>
            <a:r>
              <a:rPr lang="en-US" sz="2600" dirty="0">
                <a:solidFill>
                  <a:schemeClr val="bg2">
                    <a:lumMod val="25000"/>
                  </a:schemeClr>
                </a:solidFill>
                <a:latin typeface="+mn-ea"/>
                <a:cs typeface="Times New Roman" panose="02020603050405020304" pitchFamily="18" charset="0"/>
              </a:rPr>
              <a:t>store</a:t>
            </a:r>
            <a:r>
              <a:rPr lang="zh-CN" altLang="en-US" sz="2600" dirty="0">
                <a:solidFill>
                  <a:schemeClr val="bg2">
                    <a:lumMod val="25000"/>
                  </a:schemeClr>
                </a:solidFill>
                <a:latin typeface="+mn-ea"/>
                <a:cs typeface="Times New Roman" panose="02020603050405020304" pitchFamily="18" charset="0"/>
              </a:rPr>
              <a:t> </a:t>
            </a:r>
            <a:r>
              <a:rPr lang="en-US" sz="2600" dirty="0">
                <a:solidFill>
                  <a:schemeClr val="bg2">
                    <a:lumMod val="25000"/>
                  </a:schemeClr>
                </a:solidFill>
                <a:latin typeface="+mn-ea"/>
                <a:cs typeface="Times New Roman" panose="02020603050405020304" pitchFamily="18" charset="0"/>
              </a:rPr>
              <a:t>instructions.</a:t>
            </a:r>
          </a:p>
          <a:p>
            <a:pPr marL="457200" indent="-457200">
              <a:lnSpc>
                <a:spcPts val="3217"/>
              </a:lnSpc>
              <a:spcAft>
                <a:spcPts val="600"/>
              </a:spcAft>
              <a:buFont typeface="Wingdings" panose="05000000000000000000" pitchFamily="2" charset="2"/>
              <a:buChar char="l"/>
            </a:pPr>
            <a:endParaRPr lang="en-US" sz="2600" dirty="0">
              <a:solidFill>
                <a:schemeClr val="bg2">
                  <a:lumMod val="25000"/>
                </a:schemeClr>
              </a:solidFill>
              <a:latin typeface="+mn-ea"/>
              <a:cs typeface="Times New Roman" panose="02020603050405020304" pitchFamily="18" charset="0"/>
            </a:endParaRPr>
          </a:p>
          <a:p>
            <a:pPr marL="457200" indent="-457200">
              <a:lnSpc>
                <a:spcPts val="3217"/>
              </a:lnSpc>
              <a:spcAft>
                <a:spcPts val="600"/>
              </a:spcAft>
              <a:buFont typeface="Wingdings" panose="05000000000000000000" pitchFamily="2" charset="2"/>
              <a:buChar char="l"/>
            </a:pPr>
            <a:endParaRPr lang="en-US" sz="2600" dirty="0">
              <a:solidFill>
                <a:schemeClr val="bg2">
                  <a:lumMod val="25000"/>
                </a:schemeClr>
              </a:solidFill>
              <a:latin typeface="+mn-ea"/>
              <a:cs typeface="Times New Roman" panose="02020603050405020304" pitchFamily="18" charset="0"/>
            </a:endParaRPr>
          </a:p>
          <a:p>
            <a:pPr marL="457200" indent="-457200">
              <a:lnSpc>
                <a:spcPts val="3217"/>
              </a:lnSpc>
              <a:spcAft>
                <a:spcPts val="600"/>
              </a:spcAft>
              <a:buFont typeface="Wingdings" panose="05000000000000000000" pitchFamily="2" charset="2"/>
              <a:buChar char="l"/>
            </a:pPr>
            <a:endParaRPr lang="en-US" sz="2600" dirty="0">
              <a:solidFill>
                <a:schemeClr val="bg2">
                  <a:lumMod val="25000"/>
                </a:schemeClr>
              </a:solidFill>
              <a:latin typeface="+mn-ea"/>
              <a:cs typeface="Times New Roman" panose="02020603050405020304" pitchFamily="18" charset="0"/>
            </a:endParaRPr>
          </a:p>
          <a:p>
            <a:pPr marL="457200" indent="-457200">
              <a:lnSpc>
                <a:spcPts val="3217"/>
              </a:lnSpc>
              <a:spcAft>
                <a:spcPts val="600"/>
              </a:spcAft>
              <a:buFont typeface="Wingdings" panose="05000000000000000000" pitchFamily="2" charset="2"/>
              <a:buChar char="l"/>
            </a:pPr>
            <a:endParaRPr lang="en-US" sz="2600" dirty="0">
              <a:solidFill>
                <a:schemeClr val="bg2">
                  <a:lumMod val="25000"/>
                </a:schemeClr>
              </a:solidFill>
              <a:latin typeface="+mn-ea"/>
              <a:cs typeface="Times New Roman" panose="02020603050405020304" pitchFamily="18" charset="0"/>
            </a:endParaRPr>
          </a:p>
          <a:p>
            <a:pPr marL="457200" indent="-457200">
              <a:lnSpc>
                <a:spcPts val="3217"/>
              </a:lnSpc>
              <a:spcAft>
                <a:spcPts val="600"/>
              </a:spcAft>
              <a:buFont typeface="Wingdings" panose="05000000000000000000" pitchFamily="2" charset="2"/>
              <a:buChar char="l"/>
            </a:pPr>
            <a:endParaRPr lang="en-US" sz="2600" dirty="0">
              <a:solidFill>
                <a:schemeClr val="bg2">
                  <a:lumMod val="25000"/>
                </a:schemeClr>
              </a:solidFill>
              <a:latin typeface="+mn-ea"/>
              <a:cs typeface="Times New Roman" panose="02020603050405020304" pitchFamily="18" charset="0"/>
            </a:endParaRPr>
          </a:p>
          <a:p>
            <a:pPr marL="457200" indent="-457200">
              <a:lnSpc>
                <a:spcPts val="3217"/>
              </a:lnSpc>
              <a:spcAft>
                <a:spcPts val="600"/>
              </a:spcAft>
              <a:buFont typeface="Wingdings" panose="05000000000000000000" pitchFamily="2" charset="2"/>
              <a:buChar char="l"/>
            </a:pPr>
            <a:endParaRPr lang="en-US" sz="2600" dirty="0">
              <a:solidFill>
                <a:schemeClr val="bg2">
                  <a:lumMod val="25000"/>
                </a:schemeClr>
              </a:solidFill>
              <a:latin typeface="+mn-ea"/>
              <a:cs typeface="Times New Roman" panose="02020603050405020304" pitchFamily="18" charset="0"/>
            </a:endParaRPr>
          </a:p>
          <a:p>
            <a:pPr marL="457200" indent="-457200">
              <a:lnSpc>
                <a:spcPts val="3217"/>
              </a:lnSpc>
              <a:spcAft>
                <a:spcPts val="600"/>
              </a:spcAft>
              <a:buFont typeface="Wingdings" panose="05000000000000000000" pitchFamily="2" charset="2"/>
              <a:buChar char="l"/>
            </a:pPr>
            <a:endParaRPr lang="en-US" sz="2600" dirty="0">
              <a:solidFill>
                <a:schemeClr val="bg2">
                  <a:lumMod val="25000"/>
                </a:schemeClr>
              </a:solidFill>
              <a:latin typeface="+mn-ea"/>
              <a:cs typeface="Times New Roman" panose="02020603050405020304" pitchFamily="18" charset="0"/>
            </a:endParaRPr>
          </a:p>
          <a:p>
            <a:pPr marL="457200" indent="-457200">
              <a:lnSpc>
                <a:spcPts val="3217"/>
              </a:lnSpc>
              <a:spcAft>
                <a:spcPts val="600"/>
              </a:spcAft>
              <a:buFont typeface="Wingdings" panose="05000000000000000000" pitchFamily="2" charset="2"/>
              <a:buChar char="l"/>
            </a:pPr>
            <a:r>
              <a:rPr lang="en-US" sz="2600" dirty="0">
                <a:solidFill>
                  <a:schemeClr val="bg2">
                    <a:lumMod val="25000"/>
                  </a:schemeClr>
                </a:solidFill>
                <a:latin typeface="+mn-ea"/>
                <a:cs typeface="Times New Roman" panose="02020603050405020304" pitchFamily="18" charset="0"/>
              </a:rPr>
              <a:t>Inherent support of log coalescing.</a:t>
            </a:r>
          </a:p>
          <a:p>
            <a:pPr marL="457200" indent="-457200">
              <a:lnSpc>
                <a:spcPts val="3217"/>
              </a:lnSpc>
              <a:spcAft>
                <a:spcPts val="600"/>
              </a:spcAft>
              <a:buFont typeface="Wingdings" panose="05000000000000000000" pitchFamily="2" charset="2"/>
              <a:buChar char="l"/>
            </a:pPr>
            <a:endParaRPr lang="en-US" sz="2600" dirty="0">
              <a:solidFill>
                <a:schemeClr val="bg2">
                  <a:lumMod val="25000"/>
                </a:schemeClr>
              </a:solidFill>
              <a:latin typeface="+mn-ea"/>
              <a:cs typeface="Times New Roman" panose="02020603050405020304" pitchFamily="18" charset="0"/>
            </a:endParaRPr>
          </a:p>
        </p:txBody>
      </p:sp>
    </p:spTree>
    <p:extLst>
      <p:ext uri="{BB962C8B-B14F-4D97-AF65-F5344CB8AC3E}">
        <p14:creationId xmlns:p14="http://schemas.microsoft.com/office/powerpoint/2010/main" val="22747689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7F7609B-44D8-4A6F-85A8-FC5A2D0C942D}"/>
              </a:ext>
            </a:extLst>
          </p:cNvPr>
          <p:cNvSpPr/>
          <p:nvPr/>
        </p:nvSpPr>
        <p:spPr>
          <a:xfrm>
            <a:off x="-83801" y="668559"/>
            <a:ext cx="2807855" cy="4571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E4B5C20D-4A12-483C-8756-87F0BD864146}"/>
              </a:ext>
            </a:extLst>
          </p:cNvPr>
          <p:cNvSpPr txBox="1"/>
          <p:nvPr/>
        </p:nvSpPr>
        <p:spPr>
          <a:xfrm>
            <a:off x="756035" y="249977"/>
            <a:ext cx="1968019" cy="446276"/>
          </a:xfrm>
          <a:prstGeom prst="rect">
            <a:avLst/>
          </a:prstGeom>
          <a:noFill/>
        </p:spPr>
        <p:txBody>
          <a:bodyPr vert="horz" wrap="square" rtlCol="0">
            <a:spAutoFit/>
          </a:bodyPr>
          <a:lstStyle>
            <a:defPPr>
              <a:defRPr lang="zh-CN"/>
            </a:defPPr>
            <a:lvl1pPr>
              <a:defRPr sz="2000">
                <a:solidFill>
                  <a:schemeClr val="bg1"/>
                </a:solidFill>
                <a:latin typeface="Verdana" panose="020B0604030504040204" pitchFamily="34" charset="0"/>
                <a:ea typeface="Verdana" panose="020B0604030504040204" pitchFamily="34" charset="0"/>
              </a:defRPr>
            </a:lvl1pPr>
          </a:lstStyle>
          <a:p>
            <a:pPr algn="r"/>
            <a:r>
              <a:rPr lang="en-US" altLang="zh-CN" sz="2300" b="1" dirty="0">
                <a:solidFill>
                  <a:schemeClr val="tx1">
                    <a:lumMod val="75000"/>
                    <a:lumOff val="25000"/>
                  </a:schemeClr>
                </a:solidFill>
                <a:latin typeface="+mn-lt"/>
              </a:rPr>
              <a:t>Progress</a:t>
            </a:r>
          </a:p>
        </p:txBody>
      </p:sp>
      <p:sp>
        <p:nvSpPr>
          <p:cNvPr id="7" name="文本框 6">
            <a:extLst>
              <a:ext uri="{FF2B5EF4-FFF2-40B4-BE49-F238E27FC236}">
                <a16:creationId xmlns:a16="http://schemas.microsoft.com/office/drawing/2014/main" id="{CF2A4AB7-FA81-449E-AA6D-AAF757185399}"/>
              </a:ext>
            </a:extLst>
          </p:cNvPr>
          <p:cNvSpPr txBox="1"/>
          <p:nvPr/>
        </p:nvSpPr>
        <p:spPr>
          <a:xfrm>
            <a:off x="1110566" y="1682538"/>
            <a:ext cx="9746732" cy="3277820"/>
          </a:xfrm>
          <a:prstGeom prst="rect">
            <a:avLst/>
          </a:prstGeom>
          <a:noFill/>
        </p:spPr>
        <p:txBody>
          <a:bodyPr vert="horz" wrap="square" rtlCol="0">
            <a:spAutoFit/>
          </a:bodyPr>
          <a:lstStyle>
            <a:defPPr>
              <a:defRPr lang="zh-CN"/>
            </a:defPPr>
            <a:lvl1pPr>
              <a:defRPr sz="2000">
                <a:solidFill>
                  <a:schemeClr val="bg1"/>
                </a:solidFill>
                <a:latin typeface="Verdana" panose="020B0604030504040204" pitchFamily="34" charset="0"/>
                <a:ea typeface="Verdana" panose="020B0604030504040204" pitchFamily="34" charset="0"/>
              </a:defRPr>
            </a:lvl1pPr>
          </a:lstStyle>
          <a:p>
            <a:pPr marL="342900" indent="-342900">
              <a:buFont typeface="Arial" panose="020B0604020202020204" pitchFamily="34" charset="0"/>
              <a:buChar char="•"/>
            </a:pPr>
            <a:r>
              <a:rPr lang="en-US" altLang="zh-CN" sz="2300" b="1" dirty="0">
                <a:solidFill>
                  <a:schemeClr val="tx1">
                    <a:lumMod val="75000"/>
                    <a:lumOff val="25000"/>
                  </a:schemeClr>
                </a:solidFill>
                <a:latin typeface="+mn-lt"/>
              </a:rPr>
              <a:t>Read previous work and find </a:t>
            </a:r>
            <a:r>
              <a:rPr lang="en-US" altLang="zh-CN" sz="2300" b="1" dirty="0">
                <a:solidFill>
                  <a:srgbClr val="C00000"/>
                </a:solidFill>
                <a:latin typeface="+mn-lt"/>
              </a:rPr>
              <a:t>potential limitations</a:t>
            </a:r>
          </a:p>
          <a:p>
            <a:pPr marL="342900" indent="-342900">
              <a:buFont typeface="Arial" panose="020B0604020202020204" pitchFamily="34" charset="0"/>
              <a:buChar char="•"/>
            </a:pPr>
            <a:endParaRPr lang="en-US" altLang="zh-CN" sz="2300" b="1" dirty="0">
              <a:solidFill>
                <a:schemeClr val="tx1">
                  <a:lumMod val="75000"/>
                  <a:lumOff val="25000"/>
                </a:schemeClr>
              </a:solidFill>
              <a:latin typeface="+mn-lt"/>
            </a:endParaRPr>
          </a:p>
          <a:p>
            <a:pPr marL="342900" indent="-342900">
              <a:buFont typeface="Arial" panose="020B0604020202020204" pitchFamily="34" charset="0"/>
              <a:buChar char="•"/>
            </a:pPr>
            <a:r>
              <a:rPr lang="en-US" altLang="zh-CN" sz="2300" b="1" dirty="0">
                <a:solidFill>
                  <a:schemeClr val="tx1">
                    <a:lumMod val="75000"/>
                    <a:lumOff val="25000"/>
                  </a:schemeClr>
                </a:solidFill>
                <a:latin typeface="+mn-lt"/>
              </a:rPr>
              <a:t>Design the </a:t>
            </a:r>
            <a:r>
              <a:rPr lang="en-US" altLang="zh-CN" sz="2300" b="1" dirty="0">
                <a:solidFill>
                  <a:srgbClr val="C00000"/>
                </a:solidFill>
                <a:latin typeface="+mn-lt"/>
              </a:rPr>
              <a:t>optimization method </a:t>
            </a:r>
            <a:r>
              <a:rPr lang="en-US" altLang="zh-CN" sz="2300" b="1" dirty="0">
                <a:solidFill>
                  <a:schemeClr val="tx1">
                    <a:lumMod val="75000"/>
                    <a:lumOff val="25000"/>
                  </a:schemeClr>
                </a:solidFill>
                <a:latin typeface="+mn-lt"/>
              </a:rPr>
              <a:t>and make a theoretical comparison</a:t>
            </a:r>
          </a:p>
          <a:p>
            <a:pPr marL="342900" indent="-342900">
              <a:buFont typeface="Arial" panose="020B0604020202020204" pitchFamily="34" charset="0"/>
              <a:buChar char="•"/>
            </a:pPr>
            <a:endParaRPr lang="en-US" altLang="zh-CN" sz="2300" b="1" dirty="0">
              <a:solidFill>
                <a:schemeClr val="tx1">
                  <a:lumMod val="75000"/>
                  <a:lumOff val="25000"/>
                </a:schemeClr>
              </a:solidFill>
              <a:latin typeface="+mn-lt"/>
            </a:endParaRPr>
          </a:p>
          <a:p>
            <a:pPr marL="342900" indent="-342900">
              <a:buFont typeface="Arial" panose="020B0604020202020204" pitchFamily="34" charset="0"/>
              <a:buChar char="•"/>
            </a:pPr>
            <a:r>
              <a:rPr lang="en-US" altLang="zh-CN" sz="2300" b="1" dirty="0">
                <a:solidFill>
                  <a:schemeClr val="tx1">
                    <a:lumMod val="75000"/>
                    <a:lumOff val="25000"/>
                  </a:schemeClr>
                </a:solidFill>
                <a:latin typeface="+mn-lt"/>
              </a:rPr>
              <a:t>Learn </a:t>
            </a:r>
            <a:r>
              <a:rPr lang="en-US" altLang="zh-CN" sz="2300" b="1" dirty="0">
                <a:solidFill>
                  <a:srgbClr val="C00000"/>
                </a:solidFill>
                <a:latin typeface="+mn-lt"/>
              </a:rPr>
              <a:t>gem5</a:t>
            </a:r>
            <a:r>
              <a:rPr lang="en-US" altLang="zh-CN" sz="2300" b="1" dirty="0">
                <a:solidFill>
                  <a:schemeClr val="tx1">
                    <a:lumMod val="75000"/>
                    <a:lumOff val="25000"/>
                  </a:schemeClr>
                </a:solidFill>
                <a:latin typeface="+mn-lt"/>
              </a:rPr>
              <a:t> and the </a:t>
            </a:r>
            <a:r>
              <a:rPr lang="en-US" altLang="zh-CN" sz="2300" b="1" dirty="0">
                <a:solidFill>
                  <a:srgbClr val="C00000"/>
                </a:solidFill>
                <a:latin typeface="+mn-lt"/>
              </a:rPr>
              <a:t>experiment setup </a:t>
            </a:r>
            <a:r>
              <a:rPr lang="en-US" altLang="zh-CN" sz="2300" b="1" dirty="0">
                <a:solidFill>
                  <a:schemeClr val="tx1">
                    <a:lumMod val="75000"/>
                    <a:lumOff val="25000"/>
                  </a:schemeClr>
                </a:solidFill>
                <a:latin typeface="+mn-lt"/>
              </a:rPr>
              <a:t>(Workloads and benchmark)</a:t>
            </a:r>
          </a:p>
          <a:p>
            <a:pPr marL="342900" indent="-342900">
              <a:buFont typeface="Arial" panose="020B0604020202020204" pitchFamily="34" charset="0"/>
              <a:buChar char="•"/>
            </a:pPr>
            <a:endParaRPr lang="en-US" altLang="zh-CN" sz="2300" b="1" dirty="0">
              <a:solidFill>
                <a:schemeClr val="tx1">
                  <a:lumMod val="75000"/>
                  <a:lumOff val="25000"/>
                </a:schemeClr>
              </a:solidFill>
              <a:latin typeface="+mn-lt"/>
            </a:endParaRPr>
          </a:p>
          <a:p>
            <a:pPr marL="342900" indent="-342900">
              <a:buFont typeface="Arial" panose="020B0604020202020204" pitchFamily="34" charset="0"/>
              <a:buChar char="•"/>
            </a:pPr>
            <a:r>
              <a:rPr lang="en-US" altLang="zh-CN" sz="2300" b="1" dirty="0">
                <a:solidFill>
                  <a:schemeClr val="tx1">
                    <a:lumMod val="75000"/>
                    <a:lumOff val="25000"/>
                  </a:schemeClr>
                </a:solidFill>
                <a:latin typeface="+mn-lt"/>
              </a:rPr>
              <a:t>Now: implement our design and test it in experiment</a:t>
            </a:r>
          </a:p>
          <a:p>
            <a:pPr marL="342900" indent="-342900">
              <a:buFont typeface="Arial" panose="020B0604020202020204" pitchFamily="34" charset="0"/>
              <a:buChar char="•"/>
            </a:pPr>
            <a:endParaRPr lang="en-US" altLang="zh-CN" sz="2300" b="1" dirty="0">
              <a:solidFill>
                <a:schemeClr val="tx1">
                  <a:lumMod val="75000"/>
                  <a:lumOff val="25000"/>
                </a:schemeClr>
              </a:solidFill>
              <a:latin typeface="+mn-lt"/>
            </a:endParaRPr>
          </a:p>
          <a:p>
            <a:pPr marL="342900" indent="-342900">
              <a:buFont typeface="Arial" panose="020B0604020202020204" pitchFamily="34" charset="0"/>
              <a:buChar char="•"/>
            </a:pPr>
            <a:endParaRPr lang="en-US" altLang="zh-CN" sz="2300" b="1" dirty="0">
              <a:solidFill>
                <a:schemeClr val="tx1">
                  <a:lumMod val="75000"/>
                  <a:lumOff val="25000"/>
                </a:schemeClr>
              </a:solidFill>
              <a:latin typeface="+mn-lt"/>
            </a:endParaRPr>
          </a:p>
        </p:txBody>
      </p:sp>
    </p:spTree>
    <p:extLst>
      <p:ext uri="{BB962C8B-B14F-4D97-AF65-F5344CB8AC3E}">
        <p14:creationId xmlns:p14="http://schemas.microsoft.com/office/powerpoint/2010/main" val="13585145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7F7609B-44D8-4A6F-85A8-FC5A2D0C942D}"/>
              </a:ext>
            </a:extLst>
          </p:cNvPr>
          <p:cNvSpPr/>
          <p:nvPr/>
        </p:nvSpPr>
        <p:spPr>
          <a:xfrm>
            <a:off x="-83801" y="668559"/>
            <a:ext cx="2807855" cy="4571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E4B5C20D-4A12-483C-8756-87F0BD864146}"/>
              </a:ext>
            </a:extLst>
          </p:cNvPr>
          <p:cNvSpPr txBox="1"/>
          <p:nvPr/>
        </p:nvSpPr>
        <p:spPr>
          <a:xfrm>
            <a:off x="756035" y="249977"/>
            <a:ext cx="1968019" cy="446276"/>
          </a:xfrm>
          <a:prstGeom prst="rect">
            <a:avLst/>
          </a:prstGeom>
          <a:noFill/>
        </p:spPr>
        <p:txBody>
          <a:bodyPr vert="horz" wrap="square" rtlCol="0">
            <a:spAutoFit/>
          </a:bodyPr>
          <a:lstStyle>
            <a:defPPr>
              <a:defRPr lang="zh-CN"/>
            </a:defPPr>
            <a:lvl1pPr>
              <a:defRPr sz="2000">
                <a:solidFill>
                  <a:schemeClr val="bg1"/>
                </a:solidFill>
                <a:latin typeface="Verdana" panose="020B0604030504040204" pitchFamily="34" charset="0"/>
                <a:ea typeface="Verdana" panose="020B0604030504040204" pitchFamily="34" charset="0"/>
              </a:defRPr>
            </a:lvl1pPr>
          </a:lstStyle>
          <a:p>
            <a:pPr algn="r"/>
            <a:r>
              <a:rPr lang="en-US" altLang="zh-CN" sz="2300" b="1" dirty="0">
                <a:solidFill>
                  <a:schemeClr val="tx1">
                    <a:lumMod val="75000"/>
                    <a:lumOff val="25000"/>
                  </a:schemeClr>
                </a:solidFill>
                <a:latin typeface="+mn-lt"/>
              </a:rPr>
              <a:t>Progress</a:t>
            </a:r>
          </a:p>
        </p:txBody>
      </p:sp>
      <p:sp>
        <p:nvSpPr>
          <p:cNvPr id="7" name="文本框 6">
            <a:extLst>
              <a:ext uri="{FF2B5EF4-FFF2-40B4-BE49-F238E27FC236}">
                <a16:creationId xmlns:a16="http://schemas.microsoft.com/office/drawing/2014/main" id="{CF2A4AB7-FA81-449E-AA6D-AAF757185399}"/>
              </a:ext>
            </a:extLst>
          </p:cNvPr>
          <p:cNvSpPr txBox="1"/>
          <p:nvPr/>
        </p:nvSpPr>
        <p:spPr>
          <a:xfrm>
            <a:off x="1110566" y="1682538"/>
            <a:ext cx="9746732" cy="3277820"/>
          </a:xfrm>
          <a:prstGeom prst="rect">
            <a:avLst/>
          </a:prstGeom>
          <a:noFill/>
        </p:spPr>
        <p:txBody>
          <a:bodyPr vert="horz" wrap="square" rtlCol="0">
            <a:spAutoFit/>
          </a:bodyPr>
          <a:lstStyle>
            <a:defPPr>
              <a:defRPr lang="zh-CN"/>
            </a:defPPr>
            <a:lvl1pPr>
              <a:defRPr sz="2000">
                <a:solidFill>
                  <a:schemeClr val="bg1"/>
                </a:solidFill>
                <a:latin typeface="Verdana" panose="020B0604030504040204" pitchFamily="34" charset="0"/>
                <a:ea typeface="Verdana" panose="020B0604030504040204" pitchFamily="34" charset="0"/>
              </a:defRPr>
            </a:lvl1pPr>
          </a:lstStyle>
          <a:p>
            <a:pPr marL="342900" indent="-342900">
              <a:buFont typeface="Arial" panose="020B0604020202020204" pitchFamily="34" charset="0"/>
              <a:buChar char="•"/>
            </a:pPr>
            <a:r>
              <a:rPr lang="en-US" altLang="zh-CN" sz="2300" b="1" dirty="0">
                <a:solidFill>
                  <a:schemeClr val="tx1">
                    <a:lumMod val="75000"/>
                    <a:lumOff val="25000"/>
                  </a:schemeClr>
                </a:solidFill>
                <a:latin typeface="+mn-lt"/>
              </a:rPr>
              <a:t>Read previous work and find potential limitations</a:t>
            </a:r>
          </a:p>
          <a:p>
            <a:pPr marL="342900" indent="-342900">
              <a:buFont typeface="Arial" panose="020B0604020202020204" pitchFamily="34" charset="0"/>
              <a:buChar char="•"/>
            </a:pPr>
            <a:endParaRPr lang="en-US" altLang="zh-CN" sz="2300" b="1" dirty="0">
              <a:solidFill>
                <a:schemeClr val="tx1">
                  <a:lumMod val="75000"/>
                  <a:lumOff val="25000"/>
                </a:schemeClr>
              </a:solidFill>
              <a:latin typeface="+mn-lt"/>
            </a:endParaRPr>
          </a:p>
          <a:p>
            <a:pPr marL="342900" indent="-342900">
              <a:buFont typeface="Arial" panose="020B0604020202020204" pitchFamily="34" charset="0"/>
              <a:buChar char="•"/>
            </a:pPr>
            <a:r>
              <a:rPr lang="en-US" altLang="zh-CN" sz="2300" b="1" dirty="0">
                <a:solidFill>
                  <a:schemeClr val="tx1">
                    <a:lumMod val="75000"/>
                    <a:lumOff val="25000"/>
                  </a:schemeClr>
                </a:solidFill>
                <a:latin typeface="+mn-lt"/>
              </a:rPr>
              <a:t>Design the optimization method and make a theoretical comparison</a:t>
            </a:r>
          </a:p>
          <a:p>
            <a:pPr marL="342900" indent="-342900">
              <a:buFont typeface="Arial" panose="020B0604020202020204" pitchFamily="34" charset="0"/>
              <a:buChar char="•"/>
            </a:pPr>
            <a:endParaRPr lang="en-US" altLang="zh-CN" sz="2300" b="1" dirty="0">
              <a:solidFill>
                <a:schemeClr val="tx1">
                  <a:lumMod val="75000"/>
                  <a:lumOff val="25000"/>
                </a:schemeClr>
              </a:solidFill>
              <a:latin typeface="+mn-lt"/>
            </a:endParaRPr>
          </a:p>
          <a:p>
            <a:pPr marL="342900" indent="-342900">
              <a:buFont typeface="Arial" panose="020B0604020202020204" pitchFamily="34" charset="0"/>
              <a:buChar char="•"/>
            </a:pPr>
            <a:r>
              <a:rPr lang="en-US" altLang="zh-CN" sz="2300" b="1" dirty="0">
                <a:solidFill>
                  <a:schemeClr val="tx1">
                    <a:lumMod val="75000"/>
                    <a:lumOff val="25000"/>
                  </a:schemeClr>
                </a:solidFill>
                <a:latin typeface="+mn-lt"/>
              </a:rPr>
              <a:t>Learn gem5 and the experiment setup (Workloads and benchmark)</a:t>
            </a:r>
          </a:p>
          <a:p>
            <a:pPr marL="342900" indent="-342900">
              <a:buFont typeface="Arial" panose="020B0604020202020204" pitchFamily="34" charset="0"/>
              <a:buChar char="•"/>
            </a:pPr>
            <a:endParaRPr lang="en-US" altLang="zh-CN" sz="2300" b="1" dirty="0">
              <a:solidFill>
                <a:schemeClr val="tx1">
                  <a:lumMod val="75000"/>
                  <a:lumOff val="25000"/>
                </a:schemeClr>
              </a:solidFill>
              <a:latin typeface="+mn-lt"/>
            </a:endParaRPr>
          </a:p>
          <a:p>
            <a:pPr marL="342900" indent="-342900">
              <a:buFont typeface="Arial" panose="020B0604020202020204" pitchFamily="34" charset="0"/>
              <a:buChar char="•"/>
            </a:pPr>
            <a:r>
              <a:rPr lang="en-US" altLang="zh-CN" sz="2300" b="1" dirty="0">
                <a:solidFill>
                  <a:srgbClr val="C00000"/>
                </a:solidFill>
                <a:latin typeface="+mn-lt"/>
              </a:rPr>
              <a:t>Now: implement our design and test it in experiment</a:t>
            </a:r>
          </a:p>
          <a:p>
            <a:pPr marL="342900" indent="-342900">
              <a:buFont typeface="Arial" panose="020B0604020202020204" pitchFamily="34" charset="0"/>
              <a:buChar char="•"/>
            </a:pPr>
            <a:endParaRPr lang="en-US" altLang="zh-CN" sz="2300" b="1" dirty="0">
              <a:solidFill>
                <a:schemeClr val="tx1">
                  <a:lumMod val="75000"/>
                  <a:lumOff val="25000"/>
                </a:schemeClr>
              </a:solidFill>
              <a:latin typeface="+mn-lt"/>
            </a:endParaRPr>
          </a:p>
          <a:p>
            <a:pPr marL="342900" indent="-342900">
              <a:buFont typeface="Arial" panose="020B0604020202020204" pitchFamily="34" charset="0"/>
              <a:buChar char="•"/>
            </a:pPr>
            <a:endParaRPr lang="en-US" altLang="zh-CN" sz="2300" b="1" dirty="0">
              <a:solidFill>
                <a:schemeClr val="tx1">
                  <a:lumMod val="75000"/>
                  <a:lumOff val="25000"/>
                </a:schemeClr>
              </a:solidFill>
              <a:latin typeface="+mn-lt"/>
            </a:endParaRPr>
          </a:p>
        </p:txBody>
      </p:sp>
      <p:graphicFrame>
        <p:nvGraphicFramePr>
          <p:cNvPr id="4" name="表格 3">
            <a:extLst>
              <a:ext uri="{FF2B5EF4-FFF2-40B4-BE49-F238E27FC236}">
                <a16:creationId xmlns:a16="http://schemas.microsoft.com/office/drawing/2014/main" id="{F8E89D90-6D99-4E7D-A739-2A923835C936}"/>
              </a:ext>
            </a:extLst>
          </p:cNvPr>
          <p:cNvGraphicFramePr>
            <a:graphicFrameLocks noGrp="1"/>
          </p:cNvGraphicFramePr>
          <p:nvPr>
            <p:extLst>
              <p:ext uri="{D42A27DB-BD31-4B8C-83A1-F6EECF244321}">
                <p14:modId xmlns:p14="http://schemas.microsoft.com/office/powerpoint/2010/main" val="790906444"/>
              </p:ext>
            </p:extLst>
          </p:nvPr>
        </p:nvGraphicFramePr>
        <p:xfrm>
          <a:off x="1537913" y="4905954"/>
          <a:ext cx="8128000" cy="74168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1653620190"/>
                    </a:ext>
                  </a:extLst>
                </a:gridCol>
                <a:gridCol w="4064000">
                  <a:extLst>
                    <a:ext uri="{9D8B030D-6E8A-4147-A177-3AD203B41FA5}">
                      <a16:colId xmlns:a16="http://schemas.microsoft.com/office/drawing/2014/main" val="437761611"/>
                    </a:ext>
                  </a:extLst>
                </a:gridCol>
              </a:tblGrid>
              <a:tr h="370840">
                <a:tc>
                  <a:txBody>
                    <a:bodyPr/>
                    <a:lstStyle/>
                    <a:p>
                      <a:pPr algn="ctr"/>
                      <a:r>
                        <a:rPr lang="en-US" altLang="zh-CN" b="1" dirty="0"/>
                        <a:t>Number of logs</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t>65</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8472193"/>
                  </a:ext>
                </a:extLst>
              </a:tr>
              <a:tr h="370840">
                <a:tc>
                  <a:txBody>
                    <a:bodyPr/>
                    <a:lstStyle/>
                    <a:p>
                      <a:pPr algn="ctr"/>
                      <a:r>
                        <a:rPr lang="en-US" altLang="zh-CN" b="1" dirty="0"/>
                        <a:t>Number of writes</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t>40000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7447236"/>
                  </a:ext>
                </a:extLst>
              </a:tr>
            </a:tbl>
          </a:graphicData>
        </a:graphic>
      </p:graphicFrame>
    </p:spTree>
    <p:extLst>
      <p:ext uri="{BB962C8B-B14F-4D97-AF65-F5344CB8AC3E}">
        <p14:creationId xmlns:p14="http://schemas.microsoft.com/office/powerpoint/2010/main" val="3192470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7F7609B-44D8-4A6F-85A8-FC5A2D0C942D}"/>
              </a:ext>
            </a:extLst>
          </p:cNvPr>
          <p:cNvSpPr/>
          <p:nvPr/>
        </p:nvSpPr>
        <p:spPr>
          <a:xfrm>
            <a:off x="-83801" y="668559"/>
            <a:ext cx="2807855" cy="4571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E4B5C20D-4A12-483C-8756-87F0BD864146}"/>
              </a:ext>
            </a:extLst>
          </p:cNvPr>
          <p:cNvSpPr txBox="1"/>
          <p:nvPr/>
        </p:nvSpPr>
        <p:spPr>
          <a:xfrm>
            <a:off x="756035" y="249977"/>
            <a:ext cx="1838709" cy="446276"/>
          </a:xfrm>
          <a:prstGeom prst="rect">
            <a:avLst/>
          </a:prstGeom>
          <a:noFill/>
        </p:spPr>
        <p:txBody>
          <a:bodyPr vert="horz" wrap="square" rtlCol="0">
            <a:spAutoFit/>
          </a:bodyPr>
          <a:lstStyle>
            <a:defPPr>
              <a:defRPr lang="zh-CN"/>
            </a:defPPr>
            <a:lvl1pPr>
              <a:defRPr sz="2000">
                <a:solidFill>
                  <a:schemeClr val="bg1"/>
                </a:solidFill>
                <a:latin typeface="Verdana" panose="020B0604030504040204" pitchFamily="34" charset="0"/>
                <a:ea typeface="Verdana" panose="020B0604030504040204" pitchFamily="34" charset="0"/>
              </a:defRPr>
            </a:lvl1pPr>
          </a:lstStyle>
          <a:p>
            <a:pPr algn="r"/>
            <a:r>
              <a:rPr lang="en-US" altLang="zh-CN" sz="2300" dirty="0" smtClean="0">
                <a:solidFill>
                  <a:schemeClr val="tx1">
                    <a:lumMod val="75000"/>
                    <a:lumOff val="25000"/>
                  </a:schemeClr>
                </a:solidFill>
                <a:latin typeface="+mn-lt"/>
              </a:rPr>
              <a:t>Plan</a:t>
            </a:r>
            <a:endParaRPr lang="en-US" altLang="zh-CN" sz="2300" dirty="0">
              <a:solidFill>
                <a:schemeClr val="tx1">
                  <a:lumMod val="75000"/>
                  <a:lumOff val="25000"/>
                </a:schemeClr>
              </a:solidFill>
              <a:latin typeface="+mn-lt"/>
            </a:endParaRPr>
          </a:p>
        </p:txBody>
      </p:sp>
      <p:cxnSp>
        <p:nvCxnSpPr>
          <p:cNvPr id="4" name="直接连接符 3">
            <a:extLst>
              <a:ext uri="{FF2B5EF4-FFF2-40B4-BE49-F238E27FC236}">
                <a16:creationId xmlns:a16="http://schemas.microsoft.com/office/drawing/2014/main" id="{9D2FDF64-CC71-4EA8-B40E-0F3FD28E059A}"/>
              </a:ext>
            </a:extLst>
          </p:cNvPr>
          <p:cNvCxnSpPr>
            <a:cxnSpLocks/>
          </p:cNvCxnSpPr>
          <p:nvPr/>
        </p:nvCxnSpPr>
        <p:spPr>
          <a:xfrm flipV="1">
            <a:off x="1403253" y="1773233"/>
            <a:ext cx="0" cy="3765011"/>
          </a:xfrm>
          <a:prstGeom prst="line">
            <a:avLst/>
          </a:prstGeom>
          <a:ln w="28575">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3" name="矩形 2">
            <a:extLst>
              <a:ext uri="{FF2B5EF4-FFF2-40B4-BE49-F238E27FC236}">
                <a16:creationId xmlns:a16="http://schemas.microsoft.com/office/drawing/2014/main" id="{D57982EC-A234-403E-96F6-E179DD2291DD}"/>
              </a:ext>
            </a:extLst>
          </p:cNvPr>
          <p:cNvSpPr/>
          <p:nvPr/>
        </p:nvSpPr>
        <p:spPr>
          <a:xfrm>
            <a:off x="756035" y="833941"/>
            <a:ext cx="10032708" cy="4493538"/>
          </a:xfrm>
          <a:prstGeom prst="rect">
            <a:avLst/>
          </a:prstGeom>
        </p:spPr>
        <p:txBody>
          <a:bodyPr wrap="square">
            <a:spAutoFit/>
          </a:bodyPr>
          <a:lstStyle/>
          <a:p>
            <a:pPr marL="742950" lvl="1" indent="-285750">
              <a:buFont typeface="Wingdings" panose="05000000000000000000" pitchFamily="2" charset="2"/>
              <a:buChar char="l"/>
            </a:pPr>
            <a:endParaRPr lang="en-US" altLang="zh-CN" sz="2200" dirty="0">
              <a:solidFill>
                <a:schemeClr val="tx1">
                  <a:lumMod val="85000"/>
                  <a:lumOff val="15000"/>
                </a:schemeClr>
              </a:solidFill>
              <a:latin typeface="等线" panose="02010600030101010101" pitchFamily="2" charset="-122"/>
            </a:endParaRPr>
          </a:p>
          <a:p>
            <a:pPr marL="742950" lvl="1" indent="-285750">
              <a:buFont typeface="Wingdings" panose="05000000000000000000" pitchFamily="2" charset="2"/>
              <a:buChar char="l"/>
            </a:pPr>
            <a:endParaRPr lang="en-US" altLang="zh-CN" sz="2200" dirty="0">
              <a:solidFill>
                <a:schemeClr val="tx1">
                  <a:lumMod val="85000"/>
                  <a:lumOff val="15000"/>
                </a:schemeClr>
              </a:solidFill>
              <a:latin typeface="等线" panose="02010600030101010101" pitchFamily="2" charset="-122"/>
            </a:endParaRPr>
          </a:p>
          <a:p>
            <a:pPr marL="742950" lvl="1" indent="-285750">
              <a:buFont typeface="Wingdings" panose="05000000000000000000" pitchFamily="2" charset="2"/>
              <a:buChar char="l"/>
            </a:pPr>
            <a:endParaRPr lang="zh-CN" altLang="en-US" sz="2200" dirty="0">
              <a:solidFill>
                <a:schemeClr val="tx1">
                  <a:lumMod val="85000"/>
                  <a:lumOff val="15000"/>
                </a:schemeClr>
              </a:solidFill>
              <a:latin typeface="等线" panose="02010600030101010101" pitchFamily="2" charset="-122"/>
            </a:endParaRPr>
          </a:p>
          <a:p>
            <a:pPr marL="742950" lvl="1" indent="-285750">
              <a:buFont typeface="Wingdings" panose="05000000000000000000" pitchFamily="2" charset="2"/>
              <a:buChar char="l"/>
            </a:pPr>
            <a:r>
              <a:rPr lang="en-US" altLang="zh-CN" sz="2200" dirty="0">
                <a:solidFill>
                  <a:schemeClr val="tx1">
                    <a:lumMod val="85000"/>
                    <a:lumOff val="15000"/>
                  </a:schemeClr>
                </a:solidFill>
                <a:latin typeface="等线" panose="02010600030101010101" pitchFamily="2" charset="-122"/>
              </a:rPr>
              <a:t>E</a:t>
            </a:r>
            <a:r>
              <a:rPr lang="en-US" altLang="zh-CN" sz="2200" dirty="0" smtClean="0">
                <a:solidFill>
                  <a:schemeClr val="tx1">
                    <a:lumMod val="85000"/>
                    <a:lumOff val="15000"/>
                  </a:schemeClr>
                </a:solidFill>
                <a:latin typeface="等线" panose="02010600030101010101" pitchFamily="2" charset="-122"/>
              </a:rPr>
              <a:t>xperiment</a:t>
            </a:r>
            <a:r>
              <a:rPr lang="zh-CN" altLang="en-US" sz="2200" dirty="0" smtClean="0">
                <a:solidFill>
                  <a:schemeClr val="tx1">
                    <a:lumMod val="85000"/>
                    <a:lumOff val="15000"/>
                  </a:schemeClr>
                </a:solidFill>
                <a:latin typeface="等线" panose="02010600030101010101" pitchFamily="2" charset="-122"/>
              </a:rPr>
              <a:t>： </a:t>
            </a:r>
            <a:r>
              <a:rPr lang="en-US" altLang="zh-CN" sz="2200" dirty="0" smtClean="0">
                <a:solidFill>
                  <a:schemeClr val="tx1">
                    <a:lumMod val="85000"/>
                    <a:lumOff val="15000"/>
                  </a:schemeClr>
                </a:solidFill>
                <a:latin typeface="等线" panose="02010600030101010101" pitchFamily="2" charset="-122"/>
              </a:rPr>
              <a:t>conduct </a:t>
            </a:r>
            <a:r>
              <a:rPr lang="en-US" altLang="zh-CN" sz="2200" dirty="0">
                <a:solidFill>
                  <a:schemeClr val="tx1">
                    <a:lumMod val="85000"/>
                    <a:lumOff val="15000"/>
                  </a:schemeClr>
                </a:solidFill>
                <a:latin typeface="等线" panose="02010600030101010101" pitchFamily="2" charset="-122"/>
              </a:rPr>
              <a:t>multiple experiments on the basis of the existing plan, and conduct data processing and statistics</a:t>
            </a:r>
          </a:p>
          <a:p>
            <a:pPr marL="742950" lvl="1" indent="-285750">
              <a:buFont typeface="Wingdings" panose="05000000000000000000" pitchFamily="2" charset="2"/>
              <a:buChar char="l"/>
            </a:pPr>
            <a:endParaRPr lang="en-US" altLang="zh-CN" sz="2200" dirty="0">
              <a:solidFill>
                <a:schemeClr val="tx1">
                  <a:lumMod val="85000"/>
                  <a:lumOff val="15000"/>
                </a:schemeClr>
              </a:solidFill>
              <a:latin typeface="等线" panose="02010600030101010101" pitchFamily="2" charset="-122"/>
            </a:endParaRPr>
          </a:p>
          <a:p>
            <a:pPr marL="742950" lvl="1" indent="-285750">
              <a:buFont typeface="Wingdings" panose="05000000000000000000" pitchFamily="2" charset="2"/>
              <a:buChar char="l"/>
            </a:pPr>
            <a:r>
              <a:rPr lang="en-US" altLang="zh-CN" sz="2200" dirty="0" smtClean="0">
                <a:solidFill>
                  <a:schemeClr val="tx1">
                    <a:lumMod val="85000"/>
                    <a:lumOff val="15000"/>
                  </a:schemeClr>
                </a:solidFill>
                <a:latin typeface="等线" panose="02010600030101010101" pitchFamily="2" charset="-122"/>
              </a:rPr>
              <a:t>Writing the paper</a:t>
            </a:r>
            <a:r>
              <a:rPr lang="zh-CN" altLang="en-US" sz="2200" dirty="0" smtClean="0">
                <a:solidFill>
                  <a:schemeClr val="tx1">
                    <a:lumMod val="85000"/>
                    <a:lumOff val="15000"/>
                  </a:schemeClr>
                </a:solidFill>
                <a:latin typeface="等线" panose="02010600030101010101" pitchFamily="2" charset="-122"/>
              </a:rPr>
              <a:t>：</a:t>
            </a:r>
            <a:r>
              <a:rPr lang="en-US" altLang="zh-CN" sz="2200" dirty="0" smtClean="0">
                <a:solidFill>
                  <a:schemeClr val="tx1">
                    <a:lumMod val="85000"/>
                    <a:lumOff val="15000"/>
                  </a:schemeClr>
                </a:solidFill>
                <a:latin typeface="等线" panose="02010600030101010101" pitchFamily="2" charset="-122"/>
              </a:rPr>
              <a:t>February 2021</a:t>
            </a:r>
            <a:r>
              <a:rPr lang="en-US" altLang="zh-CN" sz="2200" dirty="0">
                <a:solidFill>
                  <a:schemeClr val="tx1">
                    <a:lumMod val="85000"/>
                    <a:lumOff val="15000"/>
                  </a:schemeClr>
                </a:solidFill>
                <a:latin typeface="等线" panose="02010600030101010101" pitchFamily="2" charset="-122"/>
              </a:rPr>
              <a:t> </a:t>
            </a:r>
            <a:r>
              <a:rPr lang="en-US" altLang="zh-CN" sz="2200" dirty="0" smtClean="0">
                <a:solidFill>
                  <a:schemeClr val="tx1">
                    <a:lumMod val="85000"/>
                    <a:lumOff val="15000"/>
                  </a:schemeClr>
                </a:solidFill>
                <a:latin typeface="等线" panose="02010600030101010101" pitchFamily="2" charset="-122"/>
              </a:rPr>
              <a:t>to April 2021</a:t>
            </a:r>
            <a:endParaRPr lang="en-US" altLang="zh-CN" sz="2200" dirty="0">
              <a:solidFill>
                <a:schemeClr val="tx1">
                  <a:lumMod val="85000"/>
                  <a:lumOff val="15000"/>
                </a:schemeClr>
              </a:solidFill>
              <a:latin typeface="等线" panose="02010600030101010101" pitchFamily="2" charset="-122"/>
            </a:endParaRPr>
          </a:p>
          <a:p>
            <a:pPr lvl="1"/>
            <a:endParaRPr lang="en-US" altLang="zh-CN" sz="2200" dirty="0">
              <a:solidFill>
                <a:schemeClr val="tx1">
                  <a:lumMod val="85000"/>
                  <a:lumOff val="15000"/>
                </a:schemeClr>
              </a:solidFill>
              <a:latin typeface="等线" panose="02010600030101010101" pitchFamily="2" charset="-122"/>
            </a:endParaRPr>
          </a:p>
          <a:p>
            <a:pPr lvl="1"/>
            <a:endParaRPr lang="zh-CN" altLang="en-US" sz="2200" dirty="0">
              <a:solidFill>
                <a:schemeClr val="tx1">
                  <a:lumMod val="85000"/>
                  <a:lumOff val="15000"/>
                </a:schemeClr>
              </a:solidFill>
              <a:latin typeface="等线" panose="02010600030101010101" pitchFamily="2" charset="-122"/>
            </a:endParaRPr>
          </a:p>
          <a:p>
            <a:pPr lvl="1"/>
            <a:endParaRPr lang="en-US" altLang="zh-CN" sz="2200" dirty="0">
              <a:solidFill>
                <a:schemeClr val="tx1">
                  <a:lumMod val="85000"/>
                  <a:lumOff val="15000"/>
                </a:schemeClr>
              </a:solidFill>
              <a:latin typeface="等线" panose="02010600030101010101" pitchFamily="2" charset="-122"/>
            </a:endParaRPr>
          </a:p>
          <a:p>
            <a:pPr lvl="1"/>
            <a:endParaRPr lang="zh-CN" altLang="en-US" sz="2200" dirty="0">
              <a:solidFill>
                <a:schemeClr val="tx1">
                  <a:lumMod val="85000"/>
                  <a:lumOff val="15000"/>
                </a:schemeClr>
              </a:solidFill>
              <a:latin typeface="等线" panose="02010600030101010101" pitchFamily="2" charset="-122"/>
            </a:endParaRPr>
          </a:p>
          <a:p>
            <a:pPr marL="742950" lvl="1" indent="-285750">
              <a:buFont typeface="Wingdings" panose="05000000000000000000" pitchFamily="2" charset="2"/>
              <a:buChar char="l"/>
            </a:pPr>
            <a:r>
              <a:rPr lang="en-US" altLang="zh-CN" sz="2200" dirty="0">
                <a:solidFill>
                  <a:schemeClr val="tx1">
                    <a:lumMod val="85000"/>
                    <a:lumOff val="15000"/>
                  </a:schemeClr>
                </a:solidFill>
                <a:latin typeface="等线" panose="02010600030101010101" pitchFamily="2" charset="-122"/>
              </a:rPr>
              <a:t>Paper publication </a:t>
            </a:r>
            <a:r>
              <a:rPr lang="zh-CN" altLang="en-US" sz="2200" dirty="0" smtClean="0">
                <a:solidFill>
                  <a:schemeClr val="tx1">
                    <a:lumMod val="85000"/>
                    <a:lumOff val="15000"/>
                  </a:schemeClr>
                </a:solidFill>
                <a:latin typeface="等线" panose="02010600030101010101" pitchFamily="2" charset="-122"/>
              </a:rPr>
              <a:t>：</a:t>
            </a:r>
            <a:r>
              <a:rPr lang="en-US" altLang="zh-CN" sz="2200" dirty="0">
                <a:solidFill>
                  <a:schemeClr val="tx1">
                    <a:lumMod val="85000"/>
                    <a:lumOff val="15000"/>
                  </a:schemeClr>
                </a:solidFill>
                <a:latin typeface="等线" panose="02010600030101010101" pitchFamily="2" charset="-122"/>
              </a:rPr>
              <a:t>April 2021 to May 2021</a:t>
            </a:r>
          </a:p>
          <a:p>
            <a:pPr lvl="1"/>
            <a:endParaRPr lang="zh-CN" altLang="en-US" sz="2200" dirty="0">
              <a:solidFill>
                <a:schemeClr val="tx1">
                  <a:lumMod val="85000"/>
                  <a:lumOff val="15000"/>
                </a:schemeClr>
              </a:solidFill>
              <a:latin typeface="等线" panose="02010600030101010101" pitchFamily="2" charset="-122"/>
            </a:endParaRPr>
          </a:p>
        </p:txBody>
      </p:sp>
    </p:spTree>
    <p:extLst>
      <p:ext uri="{BB962C8B-B14F-4D97-AF65-F5344CB8AC3E}">
        <p14:creationId xmlns:p14="http://schemas.microsoft.com/office/powerpoint/2010/main" val="33436606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7F7609B-44D8-4A6F-85A8-FC5A2D0C942D}"/>
              </a:ext>
            </a:extLst>
          </p:cNvPr>
          <p:cNvSpPr/>
          <p:nvPr/>
        </p:nvSpPr>
        <p:spPr>
          <a:xfrm>
            <a:off x="-601039" y="4429364"/>
            <a:ext cx="6004311"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E4B5C20D-4A12-483C-8756-87F0BD864146}"/>
              </a:ext>
            </a:extLst>
          </p:cNvPr>
          <p:cNvSpPr txBox="1"/>
          <p:nvPr/>
        </p:nvSpPr>
        <p:spPr>
          <a:xfrm>
            <a:off x="1815028" y="3738977"/>
            <a:ext cx="3672465" cy="830997"/>
          </a:xfrm>
          <a:prstGeom prst="rect">
            <a:avLst/>
          </a:prstGeom>
          <a:noFill/>
        </p:spPr>
        <p:txBody>
          <a:bodyPr vert="horz" wrap="square" rtlCol="0">
            <a:spAutoFit/>
          </a:bodyPr>
          <a:lstStyle>
            <a:defPPr>
              <a:defRPr lang="zh-CN"/>
            </a:defPPr>
            <a:lvl1pPr>
              <a:defRPr sz="2000">
                <a:solidFill>
                  <a:schemeClr val="bg1"/>
                </a:solidFill>
                <a:latin typeface="Verdana" panose="020B0604030504040204" pitchFamily="34" charset="0"/>
                <a:ea typeface="Verdana" panose="020B0604030504040204" pitchFamily="34" charset="0"/>
              </a:defRPr>
            </a:lvl1pPr>
          </a:lstStyle>
          <a:p>
            <a:pPr algn="r"/>
            <a:r>
              <a:rPr lang="en-US" altLang="zh-CN" sz="4800" dirty="0">
                <a:solidFill>
                  <a:schemeClr val="tx1">
                    <a:lumMod val="75000"/>
                    <a:lumOff val="25000"/>
                  </a:schemeClr>
                </a:solidFill>
                <a:latin typeface="Arial" panose="020B0604020202020204" pitchFamily="34" charset="0"/>
                <a:cs typeface="Arial" panose="020B0604020202020204" pitchFamily="34" charset="0"/>
              </a:rPr>
              <a:t>Thanks.</a:t>
            </a:r>
          </a:p>
        </p:txBody>
      </p:sp>
    </p:spTree>
    <p:extLst>
      <p:ext uri="{BB962C8B-B14F-4D97-AF65-F5344CB8AC3E}">
        <p14:creationId xmlns:p14="http://schemas.microsoft.com/office/powerpoint/2010/main" val="42886455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7F7609B-44D8-4A6F-85A8-FC5A2D0C942D}"/>
              </a:ext>
            </a:extLst>
          </p:cNvPr>
          <p:cNvSpPr/>
          <p:nvPr/>
        </p:nvSpPr>
        <p:spPr>
          <a:xfrm>
            <a:off x="-83801" y="668559"/>
            <a:ext cx="2807855" cy="4571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E4B5C20D-4A12-483C-8756-87F0BD864146}"/>
              </a:ext>
            </a:extLst>
          </p:cNvPr>
          <p:cNvSpPr txBox="1"/>
          <p:nvPr/>
        </p:nvSpPr>
        <p:spPr>
          <a:xfrm>
            <a:off x="756035" y="249977"/>
            <a:ext cx="1838709" cy="446276"/>
          </a:xfrm>
          <a:prstGeom prst="rect">
            <a:avLst/>
          </a:prstGeom>
          <a:noFill/>
        </p:spPr>
        <p:txBody>
          <a:bodyPr vert="horz" wrap="square" rtlCol="0">
            <a:spAutoFit/>
          </a:bodyPr>
          <a:lstStyle>
            <a:defPPr>
              <a:defRPr lang="zh-CN"/>
            </a:defPPr>
            <a:lvl1pPr>
              <a:defRPr sz="2000">
                <a:solidFill>
                  <a:schemeClr val="bg1"/>
                </a:solidFill>
                <a:latin typeface="Verdana" panose="020B0604030504040204" pitchFamily="34" charset="0"/>
                <a:ea typeface="Verdana" panose="020B0604030504040204" pitchFamily="34" charset="0"/>
              </a:defRPr>
            </a:lvl1pPr>
          </a:lstStyle>
          <a:p>
            <a:pPr algn="r"/>
            <a:r>
              <a:rPr lang="en-US" altLang="zh-CN" sz="2300" b="1" dirty="0">
                <a:solidFill>
                  <a:schemeClr val="tx1">
                    <a:lumMod val="75000"/>
                    <a:lumOff val="25000"/>
                  </a:schemeClr>
                </a:solidFill>
                <a:latin typeface="+mn-lt"/>
              </a:rPr>
              <a:t>Background</a:t>
            </a:r>
          </a:p>
        </p:txBody>
      </p:sp>
      <p:sp>
        <p:nvSpPr>
          <p:cNvPr id="14" name="Rectangle 2">
            <a:extLst>
              <a:ext uri="{FF2B5EF4-FFF2-40B4-BE49-F238E27FC236}">
                <a16:creationId xmlns:a16="http://schemas.microsoft.com/office/drawing/2014/main" id="{620F5066-ECE0-4D9D-AE2D-91CCA77E27B5}"/>
              </a:ext>
            </a:extLst>
          </p:cNvPr>
          <p:cNvSpPr>
            <a:spLocks noChangeArrowheads="1"/>
          </p:cNvSpPr>
          <p:nvPr/>
        </p:nvSpPr>
        <p:spPr bwMode="auto">
          <a:xfrm>
            <a:off x="2423112" y="2410980"/>
            <a:ext cx="78757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SzPct val="100000"/>
            </a:pPr>
            <a:r>
              <a:rPr lang="en-US" altLang="zh-CN" sz="2400" b="1" dirty="0">
                <a:solidFill>
                  <a:schemeClr val="tx1">
                    <a:lumMod val="75000"/>
                    <a:lumOff val="25000"/>
                  </a:schemeClr>
                </a:solidFill>
                <a:latin typeface="+mn-ea"/>
                <a:cs typeface="Times New Roman" panose="02020603050405020304" pitchFamily="18" charset="0"/>
              </a:rPr>
              <a:t>Transactional Memory (TM)</a:t>
            </a:r>
          </a:p>
        </p:txBody>
      </p:sp>
      <p:sp>
        <p:nvSpPr>
          <p:cNvPr id="16" name="箭头: V 形 15">
            <a:extLst>
              <a:ext uri="{FF2B5EF4-FFF2-40B4-BE49-F238E27FC236}">
                <a16:creationId xmlns:a16="http://schemas.microsoft.com/office/drawing/2014/main" id="{AAA1CBB0-A8F6-45F1-BB63-88399FDD68DD}"/>
              </a:ext>
            </a:extLst>
          </p:cNvPr>
          <p:cNvSpPr/>
          <p:nvPr/>
        </p:nvSpPr>
        <p:spPr>
          <a:xfrm rot="5400000">
            <a:off x="1547134" y="2488752"/>
            <a:ext cx="710902" cy="302613"/>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17" name="箭头: V 形 16">
            <a:extLst>
              <a:ext uri="{FF2B5EF4-FFF2-40B4-BE49-F238E27FC236}">
                <a16:creationId xmlns:a16="http://schemas.microsoft.com/office/drawing/2014/main" id="{335C05C4-3643-4444-9C43-5CB6C4CC75FE}"/>
              </a:ext>
            </a:extLst>
          </p:cNvPr>
          <p:cNvSpPr/>
          <p:nvPr/>
        </p:nvSpPr>
        <p:spPr>
          <a:xfrm rot="5400000">
            <a:off x="1547134" y="3517717"/>
            <a:ext cx="710902" cy="302613"/>
          </a:xfrm>
          <a:prstGeom prst="chevr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19" name="箭头: V 形 18">
            <a:extLst>
              <a:ext uri="{FF2B5EF4-FFF2-40B4-BE49-F238E27FC236}">
                <a16:creationId xmlns:a16="http://schemas.microsoft.com/office/drawing/2014/main" id="{97C8F0C5-C3E9-46C5-9AB1-767E69B59478}"/>
              </a:ext>
            </a:extLst>
          </p:cNvPr>
          <p:cNvSpPr/>
          <p:nvPr/>
        </p:nvSpPr>
        <p:spPr>
          <a:xfrm rot="5400000">
            <a:off x="1559052" y="4486635"/>
            <a:ext cx="710902" cy="302613"/>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0" name="Rectangle 2">
            <a:extLst>
              <a:ext uri="{FF2B5EF4-FFF2-40B4-BE49-F238E27FC236}">
                <a16:creationId xmlns:a16="http://schemas.microsoft.com/office/drawing/2014/main" id="{0CB91B3A-68B0-4DF1-919F-9450E8B493F0}"/>
              </a:ext>
            </a:extLst>
          </p:cNvPr>
          <p:cNvSpPr>
            <a:spLocks noChangeArrowheads="1"/>
          </p:cNvSpPr>
          <p:nvPr/>
        </p:nvSpPr>
        <p:spPr bwMode="auto">
          <a:xfrm>
            <a:off x="2423112" y="4458587"/>
            <a:ext cx="7875793" cy="48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3217"/>
              </a:lnSpc>
              <a:spcAft>
                <a:spcPts val="600"/>
              </a:spcAft>
            </a:pPr>
            <a:r>
              <a:rPr lang="en-US" altLang="zh-CN" sz="2400" b="1" dirty="0">
                <a:solidFill>
                  <a:schemeClr val="tx1">
                    <a:lumMod val="75000"/>
                    <a:lumOff val="25000"/>
                  </a:schemeClr>
                </a:solidFill>
                <a:latin typeface="+mn-ea"/>
                <a:cs typeface="Times New Roman" panose="02020603050405020304" pitchFamily="18" charset="0"/>
              </a:rPr>
              <a:t>Write-ahead Logging</a:t>
            </a:r>
          </a:p>
        </p:txBody>
      </p:sp>
      <p:sp>
        <p:nvSpPr>
          <p:cNvPr id="21" name="Rectangle 2">
            <a:extLst>
              <a:ext uri="{FF2B5EF4-FFF2-40B4-BE49-F238E27FC236}">
                <a16:creationId xmlns:a16="http://schemas.microsoft.com/office/drawing/2014/main" id="{7AA38F08-F58F-4917-AF22-25E544208D86}"/>
              </a:ext>
            </a:extLst>
          </p:cNvPr>
          <p:cNvSpPr>
            <a:spLocks noChangeArrowheads="1"/>
          </p:cNvSpPr>
          <p:nvPr/>
        </p:nvSpPr>
        <p:spPr bwMode="auto">
          <a:xfrm>
            <a:off x="2423112" y="3431641"/>
            <a:ext cx="7875793" cy="47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3217"/>
              </a:lnSpc>
              <a:spcAft>
                <a:spcPts val="600"/>
              </a:spcAft>
            </a:pPr>
            <a:r>
              <a:rPr lang="en-US" altLang="zh-CN" sz="2400" b="1" dirty="0">
                <a:solidFill>
                  <a:schemeClr val="tx1">
                    <a:lumMod val="75000"/>
                    <a:lumOff val="25000"/>
                  </a:schemeClr>
                </a:solidFill>
                <a:latin typeface="+mn-ea"/>
                <a:cs typeface="Times New Roman" panose="02020603050405020304" pitchFamily="18" charset="0"/>
              </a:rPr>
              <a:t>Persistent Hardware TM</a:t>
            </a:r>
          </a:p>
        </p:txBody>
      </p:sp>
    </p:spTree>
    <p:extLst>
      <p:ext uri="{BB962C8B-B14F-4D97-AF65-F5344CB8AC3E}">
        <p14:creationId xmlns:p14="http://schemas.microsoft.com/office/powerpoint/2010/main" val="13800705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7F7609B-44D8-4A6F-85A8-FC5A2D0C942D}"/>
              </a:ext>
            </a:extLst>
          </p:cNvPr>
          <p:cNvSpPr/>
          <p:nvPr/>
        </p:nvSpPr>
        <p:spPr>
          <a:xfrm>
            <a:off x="-83801" y="668559"/>
            <a:ext cx="4078285" cy="4571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E4B5C20D-4A12-483C-8756-87F0BD864146}"/>
              </a:ext>
            </a:extLst>
          </p:cNvPr>
          <p:cNvSpPr txBox="1"/>
          <p:nvPr/>
        </p:nvSpPr>
        <p:spPr>
          <a:xfrm>
            <a:off x="756035" y="249977"/>
            <a:ext cx="3142197" cy="446276"/>
          </a:xfrm>
          <a:prstGeom prst="rect">
            <a:avLst/>
          </a:prstGeom>
          <a:noFill/>
        </p:spPr>
        <p:txBody>
          <a:bodyPr vert="horz" wrap="square" rtlCol="0">
            <a:spAutoFit/>
          </a:bodyPr>
          <a:lstStyle>
            <a:defPPr>
              <a:defRPr lang="zh-CN"/>
            </a:defPPr>
            <a:lvl1pPr>
              <a:defRPr sz="2000">
                <a:solidFill>
                  <a:schemeClr val="bg1"/>
                </a:solidFill>
                <a:latin typeface="Verdana" panose="020B0604030504040204" pitchFamily="34" charset="0"/>
                <a:ea typeface="Verdana" panose="020B0604030504040204" pitchFamily="34" charset="0"/>
              </a:defRPr>
            </a:lvl1pPr>
          </a:lstStyle>
          <a:p>
            <a:pPr algn="r"/>
            <a:r>
              <a:rPr lang="en-US" altLang="zh-CN" sz="2300" b="1" dirty="0">
                <a:solidFill>
                  <a:schemeClr val="tx1">
                    <a:lumMod val="75000"/>
                    <a:lumOff val="25000"/>
                  </a:schemeClr>
                </a:solidFill>
                <a:latin typeface="+mn-ea"/>
                <a:ea typeface="+mn-ea"/>
              </a:rPr>
              <a:t>Transactional Memory</a:t>
            </a:r>
          </a:p>
        </p:txBody>
      </p:sp>
      <p:sp>
        <p:nvSpPr>
          <p:cNvPr id="11" name="文本框 10">
            <a:extLst>
              <a:ext uri="{FF2B5EF4-FFF2-40B4-BE49-F238E27FC236}">
                <a16:creationId xmlns:a16="http://schemas.microsoft.com/office/drawing/2014/main" id="{65D12867-8858-49EA-ABD5-45997A39490D}"/>
              </a:ext>
            </a:extLst>
          </p:cNvPr>
          <p:cNvSpPr txBox="1"/>
          <p:nvPr/>
        </p:nvSpPr>
        <p:spPr>
          <a:xfrm>
            <a:off x="1057959" y="1315422"/>
            <a:ext cx="6392174" cy="400110"/>
          </a:xfrm>
          <a:prstGeom prst="rect">
            <a:avLst/>
          </a:prstGeom>
          <a:noFill/>
        </p:spPr>
        <p:txBody>
          <a:bodyPr wrap="square" rtlCol="0">
            <a:spAutoFit/>
          </a:bodyPr>
          <a:lstStyle/>
          <a:p>
            <a:r>
              <a:rPr lang="en-US" altLang="zh-CN" sz="2000" dirty="0">
                <a:solidFill>
                  <a:schemeClr val="bg1"/>
                </a:solidFill>
                <a:latin typeface="+mn-ea"/>
              </a:rPr>
              <a:t>TM</a:t>
            </a:r>
            <a:r>
              <a:rPr lang="zh-CN" altLang="en-US" sz="2000" dirty="0">
                <a:solidFill>
                  <a:schemeClr val="bg1"/>
                </a:solidFill>
                <a:latin typeface="+mn-ea"/>
              </a:rPr>
              <a:t>（</a:t>
            </a:r>
            <a:r>
              <a:rPr lang="en-US" altLang="zh-CN" sz="2000" dirty="0">
                <a:solidFill>
                  <a:schemeClr val="bg1"/>
                </a:solidFill>
                <a:latin typeface="+mn-ea"/>
              </a:rPr>
              <a:t>Transactional Memory</a:t>
            </a:r>
            <a:r>
              <a:rPr lang="zh-CN" altLang="en-US" sz="2000" dirty="0">
                <a:solidFill>
                  <a:schemeClr val="bg1"/>
                </a:solidFill>
                <a:latin typeface="+mn-ea"/>
              </a:rPr>
              <a:t>），事务内存。</a:t>
            </a:r>
            <a:endParaRPr lang="en-US" altLang="zh-CN" sz="2000" dirty="0">
              <a:solidFill>
                <a:schemeClr val="bg1"/>
              </a:solidFill>
              <a:latin typeface="+mn-ea"/>
            </a:endParaRPr>
          </a:p>
        </p:txBody>
      </p:sp>
      <p:sp>
        <p:nvSpPr>
          <p:cNvPr id="12" name="Object 3">
            <a:extLst>
              <a:ext uri="{FF2B5EF4-FFF2-40B4-BE49-F238E27FC236}">
                <a16:creationId xmlns:a16="http://schemas.microsoft.com/office/drawing/2014/main" id="{B77BF248-BB09-498D-BE70-A201EF54E98A}"/>
              </a:ext>
            </a:extLst>
          </p:cNvPr>
          <p:cNvSpPr/>
          <p:nvPr/>
        </p:nvSpPr>
        <p:spPr>
          <a:xfrm>
            <a:off x="3801982" y="1617451"/>
            <a:ext cx="95988" cy="95988"/>
          </a:xfrm>
          <a:prstGeom prst="ellipse">
            <a:avLst/>
          </a:prstGeom>
          <a:solidFill>
            <a:schemeClr val="tx1">
              <a:lumMod val="75000"/>
              <a:lumOff val="25000"/>
            </a:schemeClr>
          </a:solidFill>
        </p:spPr>
      </p:sp>
      <p:sp>
        <p:nvSpPr>
          <p:cNvPr id="13" name="Object 4">
            <a:extLst>
              <a:ext uri="{FF2B5EF4-FFF2-40B4-BE49-F238E27FC236}">
                <a16:creationId xmlns:a16="http://schemas.microsoft.com/office/drawing/2014/main" id="{6AD93DFA-F93D-4C24-B2AA-23D06276874A}"/>
              </a:ext>
            </a:extLst>
          </p:cNvPr>
          <p:cNvSpPr/>
          <p:nvPr/>
        </p:nvSpPr>
        <p:spPr>
          <a:xfrm>
            <a:off x="4108492" y="1506236"/>
            <a:ext cx="7883967" cy="263205"/>
          </a:xfrm>
          <a:prstGeom prst="rect">
            <a:avLst/>
          </a:prstGeom>
          <a:noFill/>
        </p:spPr>
        <p:txBody>
          <a:bodyPr wrap="square" lIns="0" tIns="0" rIns="0" bIns="0" rtlCol="0" anchor="t"/>
          <a:lstStyle/>
          <a:p>
            <a:pPr algn="l">
              <a:lnSpc>
                <a:spcPts val="2574"/>
              </a:lnSpc>
              <a:spcAft>
                <a:spcPts val="600"/>
              </a:spcAft>
              <a:buNone/>
            </a:pPr>
            <a:r>
              <a:rPr lang="en-US" sz="2100" dirty="0">
                <a:solidFill>
                  <a:srgbClr val="333333"/>
                </a:solidFill>
                <a:latin typeface="+mn-ea"/>
                <a:cs typeface="Times New Roman" panose="02020603050405020304" pitchFamily="18" charset="0"/>
              </a:rPr>
              <a:t>Find independent tasks in the algorithm</a:t>
            </a:r>
            <a:endParaRPr lang="en-US" dirty="0">
              <a:latin typeface="+mn-ea"/>
              <a:cs typeface="Times New Roman" panose="02020603050405020304" pitchFamily="18" charset="0"/>
            </a:endParaRPr>
          </a:p>
        </p:txBody>
      </p:sp>
      <p:sp>
        <p:nvSpPr>
          <p:cNvPr id="15" name="Object 5">
            <a:extLst>
              <a:ext uri="{FF2B5EF4-FFF2-40B4-BE49-F238E27FC236}">
                <a16:creationId xmlns:a16="http://schemas.microsoft.com/office/drawing/2014/main" id="{F1945473-B9A7-4245-B1C9-AD039389E6DB}"/>
              </a:ext>
            </a:extLst>
          </p:cNvPr>
          <p:cNvSpPr/>
          <p:nvPr/>
        </p:nvSpPr>
        <p:spPr>
          <a:xfrm>
            <a:off x="3801982" y="2207853"/>
            <a:ext cx="95988" cy="95988"/>
          </a:xfrm>
          <a:prstGeom prst="ellipse">
            <a:avLst/>
          </a:prstGeom>
          <a:solidFill>
            <a:schemeClr val="tx1">
              <a:lumMod val="75000"/>
              <a:lumOff val="25000"/>
            </a:schemeClr>
          </a:solidFill>
        </p:spPr>
      </p:sp>
      <p:sp>
        <p:nvSpPr>
          <p:cNvPr id="23" name="Object 6">
            <a:extLst>
              <a:ext uri="{FF2B5EF4-FFF2-40B4-BE49-F238E27FC236}">
                <a16:creationId xmlns:a16="http://schemas.microsoft.com/office/drawing/2014/main" id="{B174A772-2D78-4ECC-B79D-77B015EEF9D2}"/>
              </a:ext>
            </a:extLst>
          </p:cNvPr>
          <p:cNvSpPr/>
          <p:nvPr/>
        </p:nvSpPr>
        <p:spPr>
          <a:xfrm>
            <a:off x="4108492" y="2091382"/>
            <a:ext cx="7883967" cy="263205"/>
          </a:xfrm>
          <a:prstGeom prst="rect">
            <a:avLst/>
          </a:prstGeom>
          <a:noFill/>
        </p:spPr>
        <p:txBody>
          <a:bodyPr wrap="square" lIns="0" tIns="0" rIns="0" bIns="0" rtlCol="0" anchor="t"/>
          <a:lstStyle/>
          <a:p>
            <a:pPr algn="l">
              <a:lnSpc>
                <a:spcPts val="2574"/>
              </a:lnSpc>
              <a:spcAft>
                <a:spcPts val="600"/>
              </a:spcAft>
              <a:buNone/>
            </a:pPr>
            <a:r>
              <a:rPr lang="en-US" sz="2100" dirty="0">
                <a:solidFill>
                  <a:srgbClr val="333333"/>
                </a:solidFill>
                <a:latin typeface="+mn-ea"/>
                <a:cs typeface="Times New Roman" panose="02020603050405020304" pitchFamily="18" charset="0"/>
              </a:rPr>
              <a:t>Map tasks to execution units (e.g. threads)</a:t>
            </a:r>
            <a:endParaRPr lang="en-US" dirty="0">
              <a:latin typeface="+mn-ea"/>
              <a:cs typeface="Times New Roman" panose="02020603050405020304" pitchFamily="18" charset="0"/>
            </a:endParaRPr>
          </a:p>
        </p:txBody>
      </p:sp>
      <p:sp>
        <p:nvSpPr>
          <p:cNvPr id="24" name="Object 7">
            <a:extLst>
              <a:ext uri="{FF2B5EF4-FFF2-40B4-BE49-F238E27FC236}">
                <a16:creationId xmlns:a16="http://schemas.microsoft.com/office/drawing/2014/main" id="{3B16B0E6-3436-4602-A78D-E714A9E644D9}"/>
              </a:ext>
            </a:extLst>
          </p:cNvPr>
          <p:cNvSpPr/>
          <p:nvPr/>
        </p:nvSpPr>
        <p:spPr>
          <a:xfrm>
            <a:off x="3801982" y="2788733"/>
            <a:ext cx="95988" cy="95988"/>
          </a:xfrm>
          <a:prstGeom prst="ellipse">
            <a:avLst/>
          </a:prstGeom>
          <a:solidFill>
            <a:schemeClr val="tx1">
              <a:lumMod val="75000"/>
              <a:lumOff val="25000"/>
            </a:schemeClr>
          </a:solidFill>
        </p:spPr>
      </p:sp>
      <p:sp>
        <p:nvSpPr>
          <p:cNvPr id="25" name="Object 8">
            <a:extLst>
              <a:ext uri="{FF2B5EF4-FFF2-40B4-BE49-F238E27FC236}">
                <a16:creationId xmlns:a16="http://schemas.microsoft.com/office/drawing/2014/main" id="{1C0A5B1B-A260-4A08-A540-67642623775F}"/>
              </a:ext>
            </a:extLst>
          </p:cNvPr>
          <p:cNvSpPr/>
          <p:nvPr/>
        </p:nvSpPr>
        <p:spPr>
          <a:xfrm>
            <a:off x="4108492" y="2676528"/>
            <a:ext cx="7883967" cy="263205"/>
          </a:xfrm>
          <a:prstGeom prst="rect">
            <a:avLst/>
          </a:prstGeom>
          <a:noFill/>
        </p:spPr>
        <p:txBody>
          <a:bodyPr wrap="square" lIns="0" tIns="0" rIns="0" bIns="0" rtlCol="0" anchor="t"/>
          <a:lstStyle/>
          <a:p>
            <a:pPr algn="l">
              <a:lnSpc>
                <a:spcPts val="2574"/>
              </a:lnSpc>
              <a:spcAft>
                <a:spcPts val="600"/>
              </a:spcAft>
              <a:buNone/>
            </a:pPr>
            <a:r>
              <a:rPr lang="en-US" sz="2100" dirty="0">
                <a:solidFill>
                  <a:srgbClr val="333333"/>
                </a:solidFill>
                <a:latin typeface="+mn-ea"/>
                <a:cs typeface="Times New Roman" panose="02020603050405020304" pitchFamily="18" charset="0"/>
              </a:rPr>
              <a:t>Define and implement synchronization among tasks</a:t>
            </a:r>
            <a:endParaRPr lang="en-US" dirty="0">
              <a:latin typeface="+mn-ea"/>
              <a:cs typeface="Times New Roman" panose="02020603050405020304" pitchFamily="18" charset="0"/>
            </a:endParaRPr>
          </a:p>
        </p:txBody>
      </p:sp>
      <p:sp>
        <p:nvSpPr>
          <p:cNvPr id="26" name="Object 9">
            <a:extLst>
              <a:ext uri="{FF2B5EF4-FFF2-40B4-BE49-F238E27FC236}">
                <a16:creationId xmlns:a16="http://schemas.microsoft.com/office/drawing/2014/main" id="{C4AF654A-17E0-448B-8F76-51F4680DCE5E}"/>
              </a:ext>
            </a:extLst>
          </p:cNvPr>
          <p:cNvSpPr/>
          <p:nvPr/>
        </p:nvSpPr>
        <p:spPr>
          <a:xfrm>
            <a:off x="4108492" y="3075926"/>
            <a:ext cx="7883967" cy="187786"/>
          </a:xfrm>
          <a:prstGeom prst="rect">
            <a:avLst/>
          </a:prstGeom>
          <a:noFill/>
        </p:spPr>
        <p:txBody>
          <a:bodyPr wrap="square" lIns="0" tIns="0" rIns="0" bIns="0" rtlCol="0" anchor="t"/>
          <a:lstStyle/>
          <a:p>
            <a:pPr algn="l">
              <a:lnSpc>
                <a:spcPts val="1683"/>
              </a:lnSpc>
              <a:spcAft>
                <a:spcPts val="600"/>
              </a:spcAft>
              <a:buNone/>
            </a:pPr>
            <a:r>
              <a:rPr lang="en-US" sz="2000" dirty="0">
                <a:solidFill>
                  <a:srgbClr val="000000">
                    <a:alpha val="60000"/>
                  </a:srgbClr>
                </a:solidFill>
                <a:latin typeface="+mn-ea"/>
                <a:cs typeface="Times New Roman" panose="02020603050405020304" pitchFamily="18" charset="0"/>
              </a:rPr>
              <a:t>Avoid races and deadlocks, address memory model issues, …</a:t>
            </a:r>
            <a:endParaRPr lang="en-US" sz="2000" dirty="0">
              <a:latin typeface="+mn-ea"/>
              <a:cs typeface="Times New Roman" panose="02020603050405020304" pitchFamily="18" charset="0"/>
            </a:endParaRPr>
          </a:p>
        </p:txBody>
      </p:sp>
      <p:sp>
        <p:nvSpPr>
          <p:cNvPr id="27" name="Object 10">
            <a:extLst>
              <a:ext uri="{FF2B5EF4-FFF2-40B4-BE49-F238E27FC236}">
                <a16:creationId xmlns:a16="http://schemas.microsoft.com/office/drawing/2014/main" id="{167ACD06-A667-4E80-A432-E97B1A40DFE0}"/>
              </a:ext>
            </a:extLst>
          </p:cNvPr>
          <p:cNvSpPr/>
          <p:nvPr/>
        </p:nvSpPr>
        <p:spPr>
          <a:xfrm>
            <a:off x="3801982" y="3702904"/>
            <a:ext cx="95988" cy="95988"/>
          </a:xfrm>
          <a:prstGeom prst="ellipse">
            <a:avLst/>
          </a:prstGeom>
          <a:solidFill>
            <a:schemeClr val="tx1">
              <a:lumMod val="75000"/>
              <a:lumOff val="25000"/>
            </a:schemeClr>
          </a:solidFill>
        </p:spPr>
      </p:sp>
      <p:sp>
        <p:nvSpPr>
          <p:cNvPr id="28" name="Object 11">
            <a:extLst>
              <a:ext uri="{FF2B5EF4-FFF2-40B4-BE49-F238E27FC236}">
                <a16:creationId xmlns:a16="http://schemas.microsoft.com/office/drawing/2014/main" id="{C23DC419-D5CF-4DF9-A720-D03979C3F313}"/>
              </a:ext>
            </a:extLst>
          </p:cNvPr>
          <p:cNvSpPr/>
          <p:nvPr/>
        </p:nvSpPr>
        <p:spPr>
          <a:xfrm>
            <a:off x="4108492" y="3585652"/>
            <a:ext cx="7883967" cy="263205"/>
          </a:xfrm>
          <a:prstGeom prst="rect">
            <a:avLst/>
          </a:prstGeom>
          <a:noFill/>
        </p:spPr>
        <p:txBody>
          <a:bodyPr wrap="square" lIns="0" tIns="0" rIns="0" bIns="0" rtlCol="0" anchor="t"/>
          <a:lstStyle/>
          <a:p>
            <a:pPr algn="l">
              <a:lnSpc>
                <a:spcPts val="2574"/>
              </a:lnSpc>
              <a:spcAft>
                <a:spcPts val="600"/>
              </a:spcAft>
              <a:buNone/>
            </a:pPr>
            <a:r>
              <a:rPr lang="en-US" sz="2100" dirty="0">
                <a:solidFill>
                  <a:srgbClr val="333333"/>
                </a:solidFill>
                <a:latin typeface="+mn-ea"/>
                <a:cs typeface="Times New Roman" panose="02020603050405020304" pitchFamily="18" charset="0"/>
              </a:rPr>
              <a:t>Compose parallel tasks</a:t>
            </a:r>
            <a:endParaRPr lang="en-US" dirty="0">
              <a:latin typeface="+mn-ea"/>
              <a:cs typeface="Times New Roman" panose="02020603050405020304" pitchFamily="18" charset="0"/>
            </a:endParaRPr>
          </a:p>
        </p:txBody>
      </p:sp>
      <p:sp>
        <p:nvSpPr>
          <p:cNvPr id="29" name="Object 12">
            <a:extLst>
              <a:ext uri="{FF2B5EF4-FFF2-40B4-BE49-F238E27FC236}">
                <a16:creationId xmlns:a16="http://schemas.microsoft.com/office/drawing/2014/main" id="{E772384E-FC6D-448F-AA50-C28A32B601F8}"/>
              </a:ext>
            </a:extLst>
          </p:cNvPr>
          <p:cNvSpPr/>
          <p:nvPr/>
        </p:nvSpPr>
        <p:spPr>
          <a:xfrm>
            <a:off x="3801982" y="4283784"/>
            <a:ext cx="95988" cy="95988"/>
          </a:xfrm>
          <a:prstGeom prst="ellipse">
            <a:avLst/>
          </a:prstGeom>
          <a:solidFill>
            <a:schemeClr val="tx1">
              <a:lumMod val="75000"/>
              <a:lumOff val="25000"/>
            </a:schemeClr>
          </a:solidFill>
        </p:spPr>
      </p:sp>
      <p:sp>
        <p:nvSpPr>
          <p:cNvPr id="30" name="Object 13">
            <a:extLst>
              <a:ext uri="{FF2B5EF4-FFF2-40B4-BE49-F238E27FC236}">
                <a16:creationId xmlns:a16="http://schemas.microsoft.com/office/drawing/2014/main" id="{028C41EE-76C2-48CD-8AC3-7AD40013A8D2}"/>
              </a:ext>
            </a:extLst>
          </p:cNvPr>
          <p:cNvSpPr/>
          <p:nvPr/>
        </p:nvSpPr>
        <p:spPr>
          <a:xfrm>
            <a:off x="4108492" y="4170798"/>
            <a:ext cx="7883967" cy="263205"/>
          </a:xfrm>
          <a:prstGeom prst="rect">
            <a:avLst/>
          </a:prstGeom>
          <a:noFill/>
        </p:spPr>
        <p:txBody>
          <a:bodyPr wrap="square" lIns="0" tIns="0" rIns="0" bIns="0" rtlCol="0" anchor="t"/>
          <a:lstStyle/>
          <a:p>
            <a:pPr algn="l">
              <a:lnSpc>
                <a:spcPts val="2574"/>
              </a:lnSpc>
              <a:spcAft>
                <a:spcPts val="600"/>
              </a:spcAft>
              <a:buNone/>
            </a:pPr>
            <a:r>
              <a:rPr lang="en-US" sz="2100" dirty="0">
                <a:solidFill>
                  <a:srgbClr val="333333"/>
                </a:solidFill>
                <a:latin typeface="+mn-ea"/>
                <a:cs typeface="Times New Roman" panose="02020603050405020304" pitchFamily="18" charset="0"/>
              </a:rPr>
              <a:t>Recover from errors</a:t>
            </a:r>
            <a:endParaRPr lang="en-US" dirty="0">
              <a:latin typeface="+mn-ea"/>
              <a:cs typeface="Times New Roman" panose="02020603050405020304" pitchFamily="18" charset="0"/>
            </a:endParaRPr>
          </a:p>
        </p:txBody>
      </p:sp>
      <p:sp>
        <p:nvSpPr>
          <p:cNvPr id="31" name="Object 14">
            <a:extLst>
              <a:ext uri="{FF2B5EF4-FFF2-40B4-BE49-F238E27FC236}">
                <a16:creationId xmlns:a16="http://schemas.microsoft.com/office/drawing/2014/main" id="{20BBE43F-769A-446B-9309-5880778DEC86}"/>
              </a:ext>
            </a:extLst>
          </p:cNvPr>
          <p:cNvSpPr/>
          <p:nvPr/>
        </p:nvSpPr>
        <p:spPr>
          <a:xfrm>
            <a:off x="3801982" y="4864664"/>
            <a:ext cx="95988" cy="95988"/>
          </a:xfrm>
          <a:prstGeom prst="ellipse">
            <a:avLst/>
          </a:prstGeom>
          <a:solidFill>
            <a:schemeClr val="tx1">
              <a:lumMod val="75000"/>
              <a:lumOff val="25000"/>
            </a:schemeClr>
          </a:solidFill>
        </p:spPr>
      </p:sp>
      <p:sp>
        <p:nvSpPr>
          <p:cNvPr id="32" name="Object 15">
            <a:extLst>
              <a:ext uri="{FF2B5EF4-FFF2-40B4-BE49-F238E27FC236}">
                <a16:creationId xmlns:a16="http://schemas.microsoft.com/office/drawing/2014/main" id="{AE409908-7E55-44F4-8F46-461B2B579DE4}"/>
              </a:ext>
            </a:extLst>
          </p:cNvPr>
          <p:cNvSpPr/>
          <p:nvPr/>
        </p:nvSpPr>
        <p:spPr>
          <a:xfrm>
            <a:off x="4108492" y="4755944"/>
            <a:ext cx="7883967" cy="263205"/>
          </a:xfrm>
          <a:prstGeom prst="rect">
            <a:avLst/>
          </a:prstGeom>
          <a:noFill/>
        </p:spPr>
        <p:txBody>
          <a:bodyPr wrap="square" lIns="0" tIns="0" rIns="0" bIns="0" rtlCol="0" anchor="t"/>
          <a:lstStyle/>
          <a:p>
            <a:pPr algn="l">
              <a:lnSpc>
                <a:spcPts val="2574"/>
              </a:lnSpc>
              <a:spcAft>
                <a:spcPts val="600"/>
              </a:spcAft>
              <a:buNone/>
            </a:pPr>
            <a:r>
              <a:rPr lang="en-US" sz="2100" dirty="0">
                <a:solidFill>
                  <a:srgbClr val="333333"/>
                </a:solidFill>
                <a:latin typeface="+mn-ea"/>
                <a:cs typeface="Times New Roman" panose="02020603050405020304" pitchFamily="18" charset="0"/>
              </a:rPr>
              <a:t>Ensure scalability</a:t>
            </a:r>
            <a:endParaRPr lang="en-US" dirty="0">
              <a:latin typeface="+mn-ea"/>
              <a:cs typeface="Times New Roman" panose="02020603050405020304" pitchFamily="18" charset="0"/>
            </a:endParaRPr>
          </a:p>
        </p:txBody>
      </p:sp>
      <p:sp>
        <p:nvSpPr>
          <p:cNvPr id="33" name="Object 16">
            <a:extLst>
              <a:ext uri="{FF2B5EF4-FFF2-40B4-BE49-F238E27FC236}">
                <a16:creationId xmlns:a16="http://schemas.microsoft.com/office/drawing/2014/main" id="{E5BA40AA-EBF5-4F8F-BB79-2895CA29D274}"/>
              </a:ext>
            </a:extLst>
          </p:cNvPr>
          <p:cNvSpPr/>
          <p:nvPr/>
        </p:nvSpPr>
        <p:spPr>
          <a:xfrm>
            <a:off x="3801982" y="5455066"/>
            <a:ext cx="95988" cy="95988"/>
          </a:xfrm>
          <a:prstGeom prst="ellipse">
            <a:avLst/>
          </a:prstGeom>
          <a:solidFill>
            <a:schemeClr val="tx1">
              <a:lumMod val="75000"/>
              <a:lumOff val="25000"/>
            </a:schemeClr>
          </a:solidFill>
        </p:spPr>
      </p:sp>
      <p:sp>
        <p:nvSpPr>
          <p:cNvPr id="34" name="Object 17">
            <a:extLst>
              <a:ext uri="{FF2B5EF4-FFF2-40B4-BE49-F238E27FC236}">
                <a16:creationId xmlns:a16="http://schemas.microsoft.com/office/drawing/2014/main" id="{0EAC0209-4746-4B93-B593-E85B026E399F}"/>
              </a:ext>
            </a:extLst>
          </p:cNvPr>
          <p:cNvSpPr/>
          <p:nvPr/>
        </p:nvSpPr>
        <p:spPr>
          <a:xfrm>
            <a:off x="4108492" y="5341090"/>
            <a:ext cx="7883967" cy="263205"/>
          </a:xfrm>
          <a:prstGeom prst="rect">
            <a:avLst/>
          </a:prstGeom>
          <a:noFill/>
        </p:spPr>
        <p:txBody>
          <a:bodyPr wrap="square" lIns="0" tIns="0" rIns="0" bIns="0" rtlCol="0" anchor="t"/>
          <a:lstStyle/>
          <a:p>
            <a:pPr algn="l">
              <a:lnSpc>
                <a:spcPts val="2574"/>
              </a:lnSpc>
              <a:spcAft>
                <a:spcPts val="600"/>
              </a:spcAft>
              <a:buNone/>
            </a:pPr>
            <a:r>
              <a:rPr lang="en-US" sz="2100" dirty="0">
                <a:solidFill>
                  <a:srgbClr val="333333"/>
                </a:solidFill>
                <a:latin typeface="+mn-ea"/>
                <a:cs typeface="Times New Roman" panose="02020603050405020304" pitchFamily="18" charset="0"/>
              </a:rPr>
              <a:t>Manage locality</a:t>
            </a:r>
            <a:endParaRPr lang="en-US" dirty="0">
              <a:latin typeface="+mn-ea"/>
              <a:cs typeface="Times New Roman" panose="02020603050405020304" pitchFamily="18" charset="0"/>
            </a:endParaRPr>
          </a:p>
        </p:txBody>
      </p:sp>
      <p:sp>
        <p:nvSpPr>
          <p:cNvPr id="35" name="Object 18">
            <a:extLst>
              <a:ext uri="{FF2B5EF4-FFF2-40B4-BE49-F238E27FC236}">
                <a16:creationId xmlns:a16="http://schemas.microsoft.com/office/drawing/2014/main" id="{5DEE7C80-A9CA-4BB4-A701-ED9FEA9DDF01}"/>
              </a:ext>
            </a:extLst>
          </p:cNvPr>
          <p:cNvSpPr/>
          <p:nvPr/>
        </p:nvSpPr>
        <p:spPr>
          <a:xfrm>
            <a:off x="3801982" y="6035946"/>
            <a:ext cx="95988" cy="95988"/>
          </a:xfrm>
          <a:prstGeom prst="ellipse">
            <a:avLst/>
          </a:prstGeom>
          <a:solidFill>
            <a:schemeClr val="tx1">
              <a:lumMod val="75000"/>
              <a:lumOff val="25000"/>
            </a:schemeClr>
          </a:solidFill>
        </p:spPr>
      </p:sp>
      <p:sp>
        <p:nvSpPr>
          <p:cNvPr id="36" name="Object 19">
            <a:extLst>
              <a:ext uri="{FF2B5EF4-FFF2-40B4-BE49-F238E27FC236}">
                <a16:creationId xmlns:a16="http://schemas.microsoft.com/office/drawing/2014/main" id="{5F646362-BB8B-4FF4-B320-B099E99EE82D}"/>
              </a:ext>
            </a:extLst>
          </p:cNvPr>
          <p:cNvSpPr/>
          <p:nvPr/>
        </p:nvSpPr>
        <p:spPr>
          <a:xfrm>
            <a:off x="4108492" y="5926236"/>
            <a:ext cx="7883967" cy="263205"/>
          </a:xfrm>
          <a:prstGeom prst="rect">
            <a:avLst/>
          </a:prstGeom>
          <a:noFill/>
        </p:spPr>
        <p:txBody>
          <a:bodyPr wrap="square" lIns="0" tIns="0" rIns="0" bIns="0" rtlCol="0" anchor="t"/>
          <a:lstStyle/>
          <a:p>
            <a:pPr algn="l">
              <a:lnSpc>
                <a:spcPts val="2574"/>
              </a:lnSpc>
              <a:spcAft>
                <a:spcPts val="600"/>
              </a:spcAft>
              <a:buNone/>
            </a:pPr>
            <a:r>
              <a:rPr lang="en-US" sz="2100" dirty="0">
                <a:solidFill>
                  <a:srgbClr val="333333"/>
                </a:solidFill>
                <a:latin typeface="+mn-ea"/>
                <a:cs typeface="Times New Roman" panose="02020603050405020304" pitchFamily="18" charset="0"/>
              </a:rPr>
              <a:t>...</a:t>
            </a:r>
            <a:endParaRPr lang="en-US" dirty="0">
              <a:latin typeface="+mn-ea"/>
              <a:cs typeface="Times New Roman" panose="02020603050405020304" pitchFamily="18" charset="0"/>
            </a:endParaRPr>
          </a:p>
        </p:txBody>
      </p:sp>
      <p:sp>
        <p:nvSpPr>
          <p:cNvPr id="37" name="文本框 36">
            <a:extLst>
              <a:ext uri="{FF2B5EF4-FFF2-40B4-BE49-F238E27FC236}">
                <a16:creationId xmlns:a16="http://schemas.microsoft.com/office/drawing/2014/main" id="{F2780D51-B0AF-4922-85EE-8A372E9AC621}"/>
              </a:ext>
            </a:extLst>
          </p:cNvPr>
          <p:cNvSpPr txBox="1"/>
          <p:nvPr/>
        </p:nvSpPr>
        <p:spPr>
          <a:xfrm>
            <a:off x="660797" y="2908789"/>
            <a:ext cx="2274907" cy="861774"/>
          </a:xfrm>
          <a:prstGeom prst="rect">
            <a:avLst/>
          </a:prstGeom>
          <a:noFill/>
        </p:spPr>
        <p:txBody>
          <a:bodyPr wrap="square" rtlCol="0">
            <a:spAutoFit/>
          </a:bodyPr>
          <a:lstStyle/>
          <a:p>
            <a:pPr algn="ctr"/>
            <a:r>
              <a:rPr lang="en-US" altLang="zh-CN" sz="2500" b="1" dirty="0">
                <a:solidFill>
                  <a:srgbClr val="C00000"/>
                </a:solidFill>
                <a:effectLst>
                  <a:outerShdw blurRad="38100" dist="38100" dir="2700000" algn="tl">
                    <a:srgbClr val="000000">
                      <a:alpha val="43137"/>
                    </a:srgbClr>
                  </a:outerShdw>
                </a:effectLst>
                <a:latin typeface="+mn-ea"/>
                <a:cs typeface="Times New Roman" panose="02020603050405020304" pitchFamily="18" charset="0"/>
              </a:rPr>
              <a:t>Parallel Programming</a:t>
            </a:r>
            <a:endParaRPr kumimoji="1" lang="zh-CN" altLang="en-US" sz="2500" b="1" dirty="0">
              <a:solidFill>
                <a:srgbClr val="C00000"/>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8588961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794ACEAF-B02E-4970-9F0B-E8539FFDB6C4}"/>
              </a:ext>
            </a:extLst>
          </p:cNvPr>
          <p:cNvSpPr/>
          <p:nvPr/>
        </p:nvSpPr>
        <p:spPr>
          <a:xfrm>
            <a:off x="3579368" y="2473693"/>
            <a:ext cx="7883967" cy="2186422"/>
          </a:xfrm>
          <a:prstGeom prst="rect">
            <a:avLst/>
          </a:prstGeom>
          <a:solidFill>
            <a:srgbClr val="A90B07">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7F7609B-44D8-4A6F-85A8-FC5A2D0C942D}"/>
              </a:ext>
            </a:extLst>
          </p:cNvPr>
          <p:cNvSpPr/>
          <p:nvPr/>
        </p:nvSpPr>
        <p:spPr>
          <a:xfrm>
            <a:off x="-83801" y="668559"/>
            <a:ext cx="4078285" cy="4571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E4B5C20D-4A12-483C-8756-87F0BD864146}"/>
              </a:ext>
            </a:extLst>
          </p:cNvPr>
          <p:cNvSpPr txBox="1"/>
          <p:nvPr/>
        </p:nvSpPr>
        <p:spPr>
          <a:xfrm>
            <a:off x="756035" y="249977"/>
            <a:ext cx="3142197" cy="446276"/>
          </a:xfrm>
          <a:prstGeom prst="rect">
            <a:avLst/>
          </a:prstGeom>
          <a:noFill/>
        </p:spPr>
        <p:txBody>
          <a:bodyPr vert="horz" wrap="square" rtlCol="0">
            <a:spAutoFit/>
          </a:bodyPr>
          <a:lstStyle>
            <a:defPPr>
              <a:defRPr lang="zh-CN"/>
            </a:defPPr>
            <a:lvl1pPr>
              <a:defRPr sz="2000">
                <a:solidFill>
                  <a:schemeClr val="bg1"/>
                </a:solidFill>
                <a:latin typeface="Verdana" panose="020B0604030504040204" pitchFamily="34" charset="0"/>
                <a:ea typeface="Verdana" panose="020B0604030504040204" pitchFamily="34" charset="0"/>
              </a:defRPr>
            </a:lvl1pPr>
          </a:lstStyle>
          <a:p>
            <a:pPr algn="r"/>
            <a:r>
              <a:rPr lang="en-US" altLang="zh-CN" sz="2300" b="1" dirty="0">
                <a:solidFill>
                  <a:schemeClr val="tx1">
                    <a:lumMod val="75000"/>
                    <a:lumOff val="25000"/>
                  </a:schemeClr>
                </a:solidFill>
                <a:latin typeface="+mn-ea"/>
                <a:ea typeface="+mn-ea"/>
              </a:rPr>
              <a:t>Transactional Memory</a:t>
            </a:r>
          </a:p>
        </p:txBody>
      </p:sp>
      <p:sp>
        <p:nvSpPr>
          <p:cNvPr id="11" name="文本框 10">
            <a:extLst>
              <a:ext uri="{FF2B5EF4-FFF2-40B4-BE49-F238E27FC236}">
                <a16:creationId xmlns:a16="http://schemas.microsoft.com/office/drawing/2014/main" id="{65D12867-8858-49EA-ABD5-45997A39490D}"/>
              </a:ext>
            </a:extLst>
          </p:cNvPr>
          <p:cNvSpPr txBox="1"/>
          <p:nvPr/>
        </p:nvSpPr>
        <p:spPr>
          <a:xfrm>
            <a:off x="1057959" y="1315422"/>
            <a:ext cx="6392174" cy="400110"/>
          </a:xfrm>
          <a:prstGeom prst="rect">
            <a:avLst/>
          </a:prstGeom>
          <a:noFill/>
        </p:spPr>
        <p:txBody>
          <a:bodyPr wrap="square" rtlCol="0">
            <a:spAutoFit/>
          </a:bodyPr>
          <a:lstStyle/>
          <a:p>
            <a:r>
              <a:rPr lang="en-US" altLang="zh-CN" sz="2000" dirty="0">
                <a:solidFill>
                  <a:schemeClr val="bg1"/>
                </a:solidFill>
                <a:latin typeface="+mn-ea"/>
              </a:rPr>
              <a:t>TM</a:t>
            </a:r>
            <a:r>
              <a:rPr lang="zh-CN" altLang="en-US" sz="2000" dirty="0">
                <a:solidFill>
                  <a:schemeClr val="bg1"/>
                </a:solidFill>
                <a:latin typeface="+mn-ea"/>
              </a:rPr>
              <a:t>（</a:t>
            </a:r>
            <a:r>
              <a:rPr lang="en-US" altLang="zh-CN" sz="2000" dirty="0">
                <a:solidFill>
                  <a:schemeClr val="bg1"/>
                </a:solidFill>
                <a:latin typeface="+mn-ea"/>
              </a:rPr>
              <a:t>Transactional Memory</a:t>
            </a:r>
            <a:r>
              <a:rPr lang="zh-CN" altLang="en-US" sz="2000" dirty="0">
                <a:solidFill>
                  <a:schemeClr val="bg1"/>
                </a:solidFill>
                <a:latin typeface="+mn-ea"/>
              </a:rPr>
              <a:t>），事务内存。</a:t>
            </a:r>
            <a:endParaRPr lang="en-US" altLang="zh-CN" sz="2000" dirty="0">
              <a:solidFill>
                <a:schemeClr val="bg1"/>
              </a:solidFill>
              <a:latin typeface="+mn-ea"/>
            </a:endParaRPr>
          </a:p>
        </p:txBody>
      </p:sp>
      <p:sp>
        <p:nvSpPr>
          <p:cNvPr id="12" name="Object 3">
            <a:extLst>
              <a:ext uri="{FF2B5EF4-FFF2-40B4-BE49-F238E27FC236}">
                <a16:creationId xmlns:a16="http://schemas.microsoft.com/office/drawing/2014/main" id="{B77BF248-BB09-498D-BE70-A201EF54E98A}"/>
              </a:ext>
            </a:extLst>
          </p:cNvPr>
          <p:cNvSpPr/>
          <p:nvPr/>
        </p:nvSpPr>
        <p:spPr>
          <a:xfrm>
            <a:off x="3801982" y="1617451"/>
            <a:ext cx="95988" cy="95988"/>
          </a:xfrm>
          <a:prstGeom prst="ellipse">
            <a:avLst/>
          </a:prstGeom>
          <a:solidFill>
            <a:schemeClr val="bg2">
              <a:lumMod val="25000"/>
            </a:schemeClr>
          </a:solidFill>
        </p:spPr>
      </p:sp>
      <p:sp>
        <p:nvSpPr>
          <p:cNvPr id="13" name="Object 4">
            <a:extLst>
              <a:ext uri="{FF2B5EF4-FFF2-40B4-BE49-F238E27FC236}">
                <a16:creationId xmlns:a16="http://schemas.microsoft.com/office/drawing/2014/main" id="{6AD93DFA-F93D-4C24-B2AA-23D06276874A}"/>
              </a:ext>
            </a:extLst>
          </p:cNvPr>
          <p:cNvSpPr/>
          <p:nvPr/>
        </p:nvSpPr>
        <p:spPr>
          <a:xfrm>
            <a:off x="4108492" y="1506236"/>
            <a:ext cx="7883967" cy="263205"/>
          </a:xfrm>
          <a:prstGeom prst="rect">
            <a:avLst/>
          </a:prstGeom>
          <a:noFill/>
        </p:spPr>
        <p:txBody>
          <a:bodyPr wrap="square" lIns="0" tIns="0" rIns="0" bIns="0" rtlCol="0" anchor="t"/>
          <a:lstStyle/>
          <a:p>
            <a:pPr algn="l">
              <a:lnSpc>
                <a:spcPts val="2574"/>
              </a:lnSpc>
              <a:spcAft>
                <a:spcPts val="600"/>
              </a:spcAft>
              <a:buNone/>
            </a:pPr>
            <a:r>
              <a:rPr lang="en-US" sz="2100" dirty="0">
                <a:solidFill>
                  <a:srgbClr val="333333"/>
                </a:solidFill>
                <a:latin typeface="+mn-ea"/>
                <a:cs typeface="Times New Roman" panose="02020603050405020304" pitchFamily="18" charset="0"/>
              </a:rPr>
              <a:t>Find independent tasks in the algorithm</a:t>
            </a:r>
            <a:endParaRPr lang="en-US" dirty="0">
              <a:latin typeface="+mn-ea"/>
              <a:cs typeface="Times New Roman" panose="02020603050405020304" pitchFamily="18" charset="0"/>
            </a:endParaRPr>
          </a:p>
        </p:txBody>
      </p:sp>
      <p:sp>
        <p:nvSpPr>
          <p:cNvPr id="15" name="Object 5">
            <a:extLst>
              <a:ext uri="{FF2B5EF4-FFF2-40B4-BE49-F238E27FC236}">
                <a16:creationId xmlns:a16="http://schemas.microsoft.com/office/drawing/2014/main" id="{F1945473-B9A7-4245-B1C9-AD039389E6DB}"/>
              </a:ext>
            </a:extLst>
          </p:cNvPr>
          <p:cNvSpPr/>
          <p:nvPr/>
        </p:nvSpPr>
        <p:spPr>
          <a:xfrm>
            <a:off x="3801982" y="2207853"/>
            <a:ext cx="95988" cy="95988"/>
          </a:xfrm>
          <a:prstGeom prst="ellipse">
            <a:avLst/>
          </a:prstGeom>
          <a:solidFill>
            <a:schemeClr val="bg2">
              <a:lumMod val="25000"/>
            </a:schemeClr>
          </a:solidFill>
        </p:spPr>
      </p:sp>
      <p:sp>
        <p:nvSpPr>
          <p:cNvPr id="23" name="Object 6">
            <a:extLst>
              <a:ext uri="{FF2B5EF4-FFF2-40B4-BE49-F238E27FC236}">
                <a16:creationId xmlns:a16="http://schemas.microsoft.com/office/drawing/2014/main" id="{B174A772-2D78-4ECC-B79D-77B015EEF9D2}"/>
              </a:ext>
            </a:extLst>
          </p:cNvPr>
          <p:cNvSpPr/>
          <p:nvPr/>
        </p:nvSpPr>
        <p:spPr>
          <a:xfrm>
            <a:off x="4108492" y="2091382"/>
            <a:ext cx="7883967" cy="263205"/>
          </a:xfrm>
          <a:prstGeom prst="rect">
            <a:avLst/>
          </a:prstGeom>
          <a:noFill/>
        </p:spPr>
        <p:txBody>
          <a:bodyPr wrap="square" lIns="0" tIns="0" rIns="0" bIns="0" rtlCol="0" anchor="t"/>
          <a:lstStyle/>
          <a:p>
            <a:pPr algn="l">
              <a:lnSpc>
                <a:spcPts val="2574"/>
              </a:lnSpc>
              <a:spcAft>
                <a:spcPts val="600"/>
              </a:spcAft>
              <a:buNone/>
            </a:pPr>
            <a:r>
              <a:rPr lang="en-US" sz="2100" dirty="0">
                <a:solidFill>
                  <a:srgbClr val="333333"/>
                </a:solidFill>
                <a:latin typeface="+mn-ea"/>
                <a:cs typeface="Times New Roman" panose="02020603050405020304" pitchFamily="18" charset="0"/>
              </a:rPr>
              <a:t>Map tasks to execution units (e.g. threads)</a:t>
            </a:r>
            <a:endParaRPr lang="en-US" dirty="0">
              <a:latin typeface="+mn-ea"/>
              <a:cs typeface="Times New Roman" panose="02020603050405020304" pitchFamily="18" charset="0"/>
            </a:endParaRPr>
          </a:p>
        </p:txBody>
      </p:sp>
      <p:sp>
        <p:nvSpPr>
          <p:cNvPr id="24" name="Object 7">
            <a:extLst>
              <a:ext uri="{FF2B5EF4-FFF2-40B4-BE49-F238E27FC236}">
                <a16:creationId xmlns:a16="http://schemas.microsoft.com/office/drawing/2014/main" id="{3B16B0E6-3436-4602-A78D-E714A9E644D9}"/>
              </a:ext>
            </a:extLst>
          </p:cNvPr>
          <p:cNvSpPr/>
          <p:nvPr/>
        </p:nvSpPr>
        <p:spPr>
          <a:xfrm>
            <a:off x="3801982" y="2788733"/>
            <a:ext cx="95988" cy="95988"/>
          </a:xfrm>
          <a:prstGeom prst="ellipse">
            <a:avLst/>
          </a:prstGeom>
          <a:solidFill>
            <a:schemeClr val="bg2">
              <a:lumMod val="25000"/>
            </a:schemeClr>
          </a:solidFill>
        </p:spPr>
      </p:sp>
      <p:sp>
        <p:nvSpPr>
          <p:cNvPr id="25" name="Object 8">
            <a:extLst>
              <a:ext uri="{FF2B5EF4-FFF2-40B4-BE49-F238E27FC236}">
                <a16:creationId xmlns:a16="http://schemas.microsoft.com/office/drawing/2014/main" id="{1C0A5B1B-A260-4A08-A540-67642623775F}"/>
              </a:ext>
            </a:extLst>
          </p:cNvPr>
          <p:cNvSpPr/>
          <p:nvPr/>
        </p:nvSpPr>
        <p:spPr>
          <a:xfrm>
            <a:off x="4108492" y="2676528"/>
            <a:ext cx="7883967" cy="263205"/>
          </a:xfrm>
          <a:prstGeom prst="rect">
            <a:avLst/>
          </a:prstGeom>
          <a:noFill/>
        </p:spPr>
        <p:txBody>
          <a:bodyPr wrap="square" lIns="0" tIns="0" rIns="0" bIns="0" rtlCol="0" anchor="t"/>
          <a:lstStyle/>
          <a:p>
            <a:pPr algn="l">
              <a:lnSpc>
                <a:spcPts val="2574"/>
              </a:lnSpc>
              <a:spcAft>
                <a:spcPts val="600"/>
              </a:spcAft>
              <a:buNone/>
            </a:pPr>
            <a:r>
              <a:rPr lang="en-US" sz="2100" dirty="0">
                <a:solidFill>
                  <a:srgbClr val="333333"/>
                </a:solidFill>
                <a:latin typeface="+mn-ea"/>
                <a:cs typeface="Times New Roman" panose="02020603050405020304" pitchFamily="18" charset="0"/>
              </a:rPr>
              <a:t>Define and implement synchronization among tasks</a:t>
            </a:r>
            <a:endParaRPr lang="en-US" dirty="0">
              <a:latin typeface="+mn-ea"/>
              <a:cs typeface="Times New Roman" panose="02020603050405020304" pitchFamily="18" charset="0"/>
            </a:endParaRPr>
          </a:p>
        </p:txBody>
      </p:sp>
      <p:sp>
        <p:nvSpPr>
          <p:cNvPr id="26" name="Object 9">
            <a:extLst>
              <a:ext uri="{FF2B5EF4-FFF2-40B4-BE49-F238E27FC236}">
                <a16:creationId xmlns:a16="http://schemas.microsoft.com/office/drawing/2014/main" id="{C4AF654A-17E0-448B-8F76-51F4680DCE5E}"/>
              </a:ext>
            </a:extLst>
          </p:cNvPr>
          <p:cNvSpPr/>
          <p:nvPr/>
        </p:nvSpPr>
        <p:spPr>
          <a:xfrm>
            <a:off x="4108492" y="3075926"/>
            <a:ext cx="7883967" cy="187786"/>
          </a:xfrm>
          <a:prstGeom prst="rect">
            <a:avLst/>
          </a:prstGeom>
          <a:noFill/>
        </p:spPr>
        <p:txBody>
          <a:bodyPr wrap="square" lIns="0" tIns="0" rIns="0" bIns="0" rtlCol="0" anchor="t"/>
          <a:lstStyle/>
          <a:p>
            <a:pPr algn="l">
              <a:lnSpc>
                <a:spcPts val="1683"/>
              </a:lnSpc>
              <a:spcAft>
                <a:spcPts val="600"/>
              </a:spcAft>
              <a:buNone/>
            </a:pPr>
            <a:r>
              <a:rPr lang="en-US" sz="2000" dirty="0">
                <a:solidFill>
                  <a:srgbClr val="000000">
                    <a:alpha val="60000"/>
                  </a:srgbClr>
                </a:solidFill>
                <a:latin typeface="+mn-ea"/>
                <a:cs typeface="Times New Roman" panose="02020603050405020304" pitchFamily="18" charset="0"/>
              </a:rPr>
              <a:t>Avoid races and deadlocks, address memory model issues, …</a:t>
            </a:r>
            <a:endParaRPr lang="en-US" sz="2000" dirty="0">
              <a:latin typeface="+mn-ea"/>
              <a:cs typeface="Times New Roman" panose="02020603050405020304" pitchFamily="18" charset="0"/>
            </a:endParaRPr>
          </a:p>
        </p:txBody>
      </p:sp>
      <p:sp>
        <p:nvSpPr>
          <p:cNvPr id="27" name="Object 10">
            <a:extLst>
              <a:ext uri="{FF2B5EF4-FFF2-40B4-BE49-F238E27FC236}">
                <a16:creationId xmlns:a16="http://schemas.microsoft.com/office/drawing/2014/main" id="{167ACD06-A667-4E80-A432-E97B1A40DFE0}"/>
              </a:ext>
            </a:extLst>
          </p:cNvPr>
          <p:cNvSpPr/>
          <p:nvPr/>
        </p:nvSpPr>
        <p:spPr>
          <a:xfrm>
            <a:off x="3801982" y="3702904"/>
            <a:ext cx="95988" cy="95988"/>
          </a:xfrm>
          <a:prstGeom prst="ellipse">
            <a:avLst/>
          </a:prstGeom>
          <a:solidFill>
            <a:schemeClr val="bg2">
              <a:lumMod val="25000"/>
            </a:schemeClr>
          </a:solidFill>
        </p:spPr>
      </p:sp>
      <p:sp>
        <p:nvSpPr>
          <p:cNvPr id="28" name="Object 11">
            <a:extLst>
              <a:ext uri="{FF2B5EF4-FFF2-40B4-BE49-F238E27FC236}">
                <a16:creationId xmlns:a16="http://schemas.microsoft.com/office/drawing/2014/main" id="{C23DC419-D5CF-4DF9-A720-D03979C3F313}"/>
              </a:ext>
            </a:extLst>
          </p:cNvPr>
          <p:cNvSpPr/>
          <p:nvPr/>
        </p:nvSpPr>
        <p:spPr>
          <a:xfrm>
            <a:off x="4108492" y="3585652"/>
            <a:ext cx="7883967" cy="263205"/>
          </a:xfrm>
          <a:prstGeom prst="rect">
            <a:avLst/>
          </a:prstGeom>
          <a:noFill/>
        </p:spPr>
        <p:txBody>
          <a:bodyPr wrap="square" lIns="0" tIns="0" rIns="0" bIns="0" rtlCol="0" anchor="t"/>
          <a:lstStyle/>
          <a:p>
            <a:pPr algn="l">
              <a:lnSpc>
                <a:spcPts val="2574"/>
              </a:lnSpc>
              <a:spcAft>
                <a:spcPts val="600"/>
              </a:spcAft>
              <a:buNone/>
            </a:pPr>
            <a:r>
              <a:rPr lang="en-US" sz="2100" dirty="0">
                <a:solidFill>
                  <a:srgbClr val="333333"/>
                </a:solidFill>
                <a:latin typeface="+mn-ea"/>
                <a:cs typeface="Times New Roman" panose="02020603050405020304" pitchFamily="18" charset="0"/>
              </a:rPr>
              <a:t>Compose parallel tasks</a:t>
            </a:r>
            <a:endParaRPr lang="en-US" dirty="0">
              <a:latin typeface="+mn-ea"/>
              <a:cs typeface="Times New Roman" panose="02020603050405020304" pitchFamily="18" charset="0"/>
            </a:endParaRPr>
          </a:p>
        </p:txBody>
      </p:sp>
      <p:sp>
        <p:nvSpPr>
          <p:cNvPr id="29" name="Object 12">
            <a:extLst>
              <a:ext uri="{FF2B5EF4-FFF2-40B4-BE49-F238E27FC236}">
                <a16:creationId xmlns:a16="http://schemas.microsoft.com/office/drawing/2014/main" id="{E772384E-FC6D-448F-AA50-C28A32B601F8}"/>
              </a:ext>
            </a:extLst>
          </p:cNvPr>
          <p:cNvSpPr/>
          <p:nvPr/>
        </p:nvSpPr>
        <p:spPr>
          <a:xfrm>
            <a:off x="3801982" y="4283784"/>
            <a:ext cx="95988" cy="95988"/>
          </a:xfrm>
          <a:prstGeom prst="ellipse">
            <a:avLst/>
          </a:prstGeom>
          <a:solidFill>
            <a:schemeClr val="bg2">
              <a:lumMod val="25000"/>
            </a:schemeClr>
          </a:solidFill>
        </p:spPr>
      </p:sp>
      <p:sp>
        <p:nvSpPr>
          <p:cNvPr id="30" name="Object 13">
            <a:extLst>
              <a:ext uri="{FF2B5EF4-FFF2-40B4-BE49-F238E27FC236}">
                <a16:creationId xmlns:a16="http://schemas.microsoft.com/office/drawing/2014/main" id="{028C41EE-76C2-48CD-8AC3-7AD40013A8D2}"/>
              </a:ext>
            </a:extLst>
          </p:cNvPr>
          <p:cNvSpPr/>
          <p:nvPr/>
        </p:nvSpPr>
        <p:spPr>
          <a:xfrm>
            <a:off x="4108492" y="4170798"/>
            <a:ext cx="7883967" cy="263205"/>
          </a:xfrm>
          <a:prstGeom prst="rect">
            <a:avLst/>
          </a:prstGeom>
          <a:noFill/>
        </p:spPr>
        <p:txBody>
          <a:bodyPr wrap="square" lIns="0" tIns="0" rIns="0" bIns="0" rtlCol="0" anchor="t"/>
          <a:lstStyle/>
          <a:p>
            <a:pPr algn="l">
              <a:lnSpc>
                <a:spcPts val="2574"/>
              </a:lnSpc>
              <a:spcAft>
                <a:spcPts val="600"/>
              </a:spcAft>
              <a:buNone/>
            </a:pPr>
            <a:r>
              <a:rPr lang="en-US" sz="2100" dirty="0">
                <a:solidFill>
                  <a:srgbClr val="333333"/>
                </a:solidFill>
                <a:latin typeface="+mn-ea"/>
                <a:cs typeface="Times New Roman" panose="02020603050405020304" pitchFamily="18" charset="0"/>
              </a:rPr>
              <a:t>Recover from errors</a:t>
            </a:r>
            <a:endParaRPr lang="en-US" dirty="0">
              <a:latin typeface="+mn-ea"/>
              <a:cs typeface="Times New Roman" panose="02020603050405020304" pitchFamily="18" charset="0"/>
            </a:endParaRPr>
          </a:p>
        </p:txBody>
      </p:sp>
      <p:sp>
        <p:nvSpPr>
          <p:cNvPr id="31" name="Object 14">
            <a:extLst>
              <a:ext uri="{FF2B5EF4-FFF2-40B4-BE49-F238E27FC236}">
                <a16:creationId xmlns:a16="http://schemas.microsoft.com/office/drawing/2014/main" id="{20BBE43F-769A-446B-9309-5880778DEC86}"/>
              </a:ext>
            </a:extLst>
          </p:cNvPr>
          <p:cNvSpPr/>
          <p:nvPr/>
        </p:nvSpPr>
        <p:spPr>
          <a:xfrm>
            <a:off x="3801982" y="4864664"/>
            <a:ext cx="95988" cy="95988"/>
          </a:xfrm>
          <a:prstGeom prst="ellipse">
            <a:avLst/>
          </a:prstGeom>
          <a:solidFill>
            <a:schemeClr val="bg2">
              <a:lumMod val="25000"/>
            </a:schemeClr>
          </a:solidFill>
        </p:spPr>
      </p:sp>
      <p:sp>
        <p:nvSpPr>
          <p:cNvPr id="32" name="Object 15">
            <a:extLst>
              <a:ext uri="{FF2B5EF4-FFF2-40B4-BE49-F238E27FC236}">
                <a16:creationId xmlns:a16="http://schemas.microsoft.com/office/drawing/2014/main" id="{AE409908-7E55-44F4-8F46-461B2B579DE4}"/>
              </a:ext>
            </a:extLst>
          </p:cNvPr>
          <p:cNvSpPr/>
          <p:nvPr/>
        </p:nvSpPr>
        <p:spPr>
          <a:xfrm>
            <a:off x="4108492" y="4743912"/>
            <a:ext cx="7883967" cy="263205"/>
          </a:xfrm>
          <a:prstGeom prst="rect">
            <a:avLst/>
          </a:prstGeom>
          <a:noFill/>
        </p:spPr>
        <p:txBody>
          <a:bodyPr wrap="square" lIns="0" tIns="0" rIns="0" bIns="0" rtlCol="0" anchor="t"/>
          <a:lstStyle/>
          <a:p>
            <a:pPr algn="l">
              <a:lnSpc>
                <a:spcPts val="2574"/>
              </a:lnSpc>
              <a:spcAft>
                <a:spcPts val="600"/>
              </a:spcAft>
              <a:buNone/>
            </a:pPr>
            <a:r>
              <a:rPr lang="en-US" sz="2100" dirty="0">
                <a:solidFill>
                  <a:srgbClr val="333333"/>
                </a:solidFill>
                <a:latin typeface="+mn-ea"/>
                <a:cs typeface="Times New Roman" panose="02020603050405020304" pitchFamily="18" charset="0"/>
              </a:rPr>
              <a:t>Ensure scalability</a:t>
            </a:r>
            <a:endParaRPr lang="en-US" dirty="0">
              <a:latin typeface="+mn-ea"/>
              <a:cs typeface="Times New Roman" panose="02020603050405020304" pitchFamily="18" charset="0"/>
            </a:endParaRPr>
          </a:p>
        </p:txBody>
      </p:sp>
      <p:sp>
        <p:nvSpPr>
          <p:cNvPr id="33" name="Object 16">
            <a:extLst>
              <a:ext uri="{FF2B5EF4-FFF2-40B4-BE49-F238E27FC236}">
                <a16:creationId xmlns:a16="http://schemas.microsoft.com/office/drawing/2014/main" id="{E5BA40AA-EBF5-4F8F-BB79-2895CA29D274}"/>
              </a:ext>
            </a:extLst>
          </p:cNvPr>
          <p:cNvSpPr/>
          <p:nvPr/>
        </p:nvSpPr>
        <p:spPr>
          <a:xfrm>
            <a:off x="3801982" y="5455066"/>
            <a:ext cx="95988" cy="95988"/>
          </a:xfrm>
          <a:prstGeom prst="ellipse">
            <a:avLst/>
          </a:prstGeom>
          <a:solidFill>
            <a:schemeClr val="bg2">
              <a:lumMod val="25000"/>
            </a:schemeClr>
          </a:solidFill>
        </p:spPr>
      </p:sp>
      <p:sp>
        <p:nvSpPr>
          <p:cNvPr id="34" name="Object 17">
            <a:extLst>
              <a:ext uri="{FF2B5EF4-FFF2-40B4-BE49-F238E27FC236}">
                <a16:creationId xmlns:a16="http://schemas.microsoft.com/office/drawing/2014/main" id="{0EAC0209-4746-4B93-B593-E85B026E399F}"/>
              </a:ext>
            </a:extLst>
          </p:cNvPr>
          <p:cNvSpPr/>
          <p:nvPr/>
        </p:nvSpPr>
        <p:spPr>
          <a:xfrm>
            <a:off x="4108492" y="5341090"/>
            <a:ext cx="7883967" cy="263205"/>
          </a:xfrm>
          <a:prstGeom prst="rect">
            <a:avLst/>
          </a:prstGeom>
          <a:noFill/>
        </p:spPr>
        <p:txBody>
          <a:bodyPr wrap="square" lIns="0" tIns="0" rIns="0" bIns="0" rtlCol="0" anchor="t"/>
          <a:lstStyle/>
          <a:p>
            <a:pPr algn="l">
              <a:lnSpc>
                <a:spcPts val="2574"/>
              </a:lnSpc>
              <a:spcAft>
                <a:spcPts val="600"/>
              </a:spcAft>
              <a:buNone/>
            </a:pPr>
            <a:r>
              <a:rPr lang="en-US" sz="2100" dirty="0">
                <a:solidFill>
                  <a:srgbClr val="333333"/>
                </a:solidFill>
                <a:latin typeface="+mn-ea"/>
                <a:cs typeface="Times New Roman" panose="02020603050405020304" pitchFamily="18" charset="0"/>
              </a:rPr>
              <a:t>Manage locality</a:t>
            </a:r>
            <a:endParaRPr lang="en-US" dirty="0">
              <a:latin typeface="+mn-ea"/>
              <a:cs typeface="Times New Roman" panose="02020603050405020304" pitchFamily="18" charset="0"/>
            </a:endParaRPr>
          </a:p>
        </p:txBody>
      </p:sp>
      <p:sp>
        <p:nvSpPr>
          <p:cNvPr id="35" name="Object 18">
            <a:extLst>
              <a:ext uri="{FF2B5EF4-FFF2-40B4-BE49-F238E27FC236}">
                <a16:creationId xmlns:a16="http://schemas.microsoft.com/office/drawing/2014/main" id="{5DEE7C80-A9CA-4BB4-A701-ED9FEA9DDF01}"/>
              </a:ext>
            </a:extLst>
          </p:cNvPr>
          <p:cNvSpPr/>
          <p:nvPr/>
        </p:nvSpPr>
        <p:spPr>
          <a:xfrm>
            <a:off x="3801982" y="6035946"/>
            <a:ext cx="95988" cy="95988"/>
          </a:xfrm>
          <a:prstGeom prst="ellipse">
            <a:avLst/>
          </a:prstGeom>
          <a:solidFill>
            <a:schemeClr val="bg2">
              <a:lumMod val="25000"/>
            </a:schemeClr>
          </a:solidFill>
        </p:spPr>
      </p:sp>
      <p:sp>
        <p:nvSpPr>
          <p:cNvPr id="36" name="Object 19">
            <a:extLst>
              <a:ext uri="{FF2B5EF4-FFF2-40B4-BE49-F238E27FC236}">
                <a16:creationId xmlns:a16="http://schemas.microsoft.com/office/drawing/2014/main" id="{5F646362-BB8B-4FF4-B320-B099E99EE82D}"/>
              </a:ext>
            </a:extLst>
          </p:cNvPr>
          <p:cNvSpPr/>
          <p:nvPr/>
        </p:nvSpPr>
        <p:spPr>
          <a:xfrm>
            <a:off x="4108492" y="5926236"/>
            <a:ext cx="7883967" cy="263205"/>
          </a:xfrm>
          <a:prstGeom prst="rect">
            <a:avLst/>
          </a:prstGeom>
          <a:noFill/>
        </p:spPr>
        <p:txBody>
          <a:bodyPr wrap="square" lIns="0" tIns="0" rIns="0" bIns="0" rtlCol="0" anchor="t"/>
          <a:lstStyle/>
          <a:p>
            <a:pPr algn="l">
              <a:lnSpc>
                <a:spcPts val="2574"/>
              </a:lnSpc>
              <a:spcAft>
                <a:spcPts val="600"/>
              </a:spcAft>
              <a:buNone/>
            </a:pPr>
            <a:r>
              <a:rPr lang="en-US" sz="2100" dirty="0">
                <a:solidFill>
                  <a:srgbClr val="333333"/>
                </a:solidFill>
                <a:latin typeface="+mn-ea"/>
                <a:cs typeface="Times New Roman" panose="02020603050405020304" pitchFamily="18" charset="0"/>
              </a:rPr>
              <a:t>...</a:t>
            </a:r>
            <a:endParaRPr lang="en-US" dirty="0">
              <a:latin typeface="+mn-ea"/>
              <a:cs typeface="Times New Roman" panose="02020603050405020304" pitchFamily="18" charset="0"/>
            </a:endParaRPr>
          </a:p>
        </p:txBody>
      </p:sp>
      <p:sp>
        <p:nvSpPr>
          <p:cNvPr id="37" name="文本框 36">
            <a:extLst>
              <a:ext uri="{FF2B5EF4-FFF2-40B4-BE49-F238E27FC236}">
                <a16:creationId xmlns:a16="http://schemas.microsoft.com/office/drawing/2014/main" id="{F2780D51-B0AF-4922-85EE-8A372E9AC621}"/>
              </a:ext>
            </a:extLst>
          </p:cNvPr>
          <p:cNvSpPr txBox="1"/>
          <p:nvPr/>
        </p:nvSpPr>
        <p:spPr>
          <a:xfrm>
            <a:off x="660797" y="2908789"/>
            <a:ext cx="2274907" cy="861774"/>
          </a:xfrm>
          <a:prstGeom prst="rect">
            <a:avLst/>
          </a:prstGeom>
          <a:noFill/>
        </p:spPr>
        <p:txBody>
          <a:bodyPr wrap="square" rtlCol="0">
            <a:spAutoFit/>
          </a:bodyPr>
          <a:lstStyle/>
          <a:p>
            <a:pPr algn="ctr"/>
            <a:r>
              <a:rPr lang="en-US" altLang="zh-CN" sz="2500" b="1" dirty="0">
                <a:solidFill>
                  <a:srgbClr val="C00000"/>
                </a:solidFill>
                <a:effectLst>
                  <a:outerShdw blurRad="38100" dist="38100" dir="2700000" algn="tl">
                    <a:srgbClr val="000000">
                      <a:alpha val="43137"/>
                    </a:srgbClr>
                  </a:outerShdw>
                </a:effectLst>
                <a:latin typeface="+mn-ea"/>
                <a:cs typeface="Times New Roman" panose="02020603050405020304" pitchFamily="18" charset="0"/>
              </a:rPr>
              <a:t>Parallel Programming</a:t>
            </a:r>
            <a:endParaRPr kumimoji="1" lang="zh-CN" altLang="en-US" sz="2500" b="1" dirty="0">
              <a:solidFill>
                <a:srgbClr val="C00000"/>
              </a:solidFill>
              <a:effectLst>
                <a:outerShdw blurRad="38100" dist="38100" dir="2700000" algn="tl">
                  <a:srgbClr val="000000">
                    <a:alpha val="43137"/>
                  </a:srgbClr>
                </a:outerShdw>
              </a:effectLst>
              <a:latin typeface="+mn-ea"/>
            </a:endParaRPr>
          </a:p>
        </p:txBody>
      </p:sp>
      <p:sp>
        <p:nvSpPr>
          <p:cNvPr id="39" name="文本框 38">
            <a:extLst>
              <a:ext uri="{FF2B5EF4-FFF2-40B4-BE49-F238E27FC236}">
                <a16:creationId xmlns:a16="http://schemas.microsoft.com/office/drawing/2014/main" id="{F37F96A1-296E-49AE-A3E0-ED67D2B5358A}"/>
              </a:ext>
            </a:extLst>
          </p:cNvPr>
          <p:cNvSpPr txBox="1"/>
          <p:nvPr/>
        </p:nvSpPr>
        <p:spPr>
          <a:xfrm>
            <a:off x="8137102" y="4118020"/>
            <a:ext cx="3142197" cy="446276"/>
          </a:xfrm>
          <a:prstGeom prst="rect">
            <a:avLst/>
          </a:prstGeom>
          <a:noFill/>
        </p:spPr>
        <p:txBody>
          <a:bodyPr vert="horz" wrap="square" rtlCol="0">
            <a:spAutoFit/>
          </a:bodyPr>
          <a:lstStyle>
            <a:defPPr>
              <a:defRPr lang="zh-CN"/>
            </a:defPPr>
            <a:lvl1pPr>
              <a:defRPr sz="2000">
                <a:solidFill>
                  <a:schemeClr val="bg1"/>
                </a:solidFill>
                <a:latin typeface="Verdana" panose="020B0604030504040204" pitchFamily="34" charset="0"/>
                <a:ea typeface="Verdana" panose="020B0604030504040204" pitchFamily="34" charset="0"/>
              </a:defRPr>
            </a:lvl1pPr>
          </a:lstStyle>
          <a:p>
            <a:pPr algn="r"/>
            <a:r>
              <a:rPr lang="en-US" altLang="zh-CN" sz="2300" b="1" dirty="0">
                <a:solidFill>
                  <a:schemeClr val="tx1">
                    <a:lumMod val="75000"/>
                    <a:lumOff val="25000"/>
                  </a:schemeClr>
                </a:solidFill>
                <a:effectLst>
                  <a:outerShdw blurRad="38100" dist="38100" dir="2700000" algn="tl">
                    <a:srgbClr val="000000">
                      <a:alpha val="43137"/>
                    </a:srgbClr>
                  </a:outerShdw>
                </a:effectLst>
                <a:latin typeface="+mn-ea"/>
                <a:ea typeface="+mn-ea"/>
              </a:rPr>
              <a:t>Transactional Memory</a:t>
            </a:r>
          </a:p>
        </p:txBody>
      </p:sp>
    </p:spTree>
    <p:extLst>
      <p:ext uri="{BB962C8B-B14F-4D97-AF65-F5344CB8AC3E}">
        <p14:creationId xmlns:p14="http://schemas.microsoft.com/office/powerpoint/2010/main" val="41933968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7F7609B-44D8-4A6F-85A8-FC5A2D0C942D}"/>
              </a:ext>
            </a:extLst>
          </p:cNvPr>
          <p:cNvSpPr/>
          <p:nvPr/>
        </p:nvSpPr>
        <p:spPr>
          <a:xfrm>
            <a:off x="-83801" y="668559"/>
            <a:ext cx="4078285" cy="4571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E4B5C20D-4A12-483C-8756-87F0BD864146}"/>
              </a:ext>
            </a:extLst>
          </p:cNvPr>
          <p:cNvSpPr txBox="1"/>
          <p:nvPr/>
        </p:nvSpPr>
        <p:spPr>
          <a:xfrm>
            <a:off x="756035" y="249977"/>
            <a:ext cx="3142197" cy="446276"/>
          </a:xfrm>
          <a:prstGeom prst="rect">
            <a:avLst/>
          </a:prstGeom>
          <a:noFill/>
        </p:spPr>
        <p:txBody>
          <a:bodyPr vert="horz" wrap="square" rtlCol="0">
            <a:spAutoFit/>
          </a:bodyPr>
          <a:lstStyle>
            <a:defPPr>
              <a:defRPr lang="zh-CN"/>
            </a:defPPr>
            <a:lvl1pPr>
              <a:defRPr sz="2000">
                <a:solidFill>
                  <a:schemeClr val="bg1"/>
                </a:solidFill>
                <a:latin typeface="Verdana" panose="020B0604030504040204" pitchFamily="34" charset="0"/>
                <a:ea typeface="Verdana" panose="020B0604030504040204" pitchFamily="34" charset="0"/>
              </a:defRPr>
            </a:lvl1pPr>
          </a:lstStyle>
          <a:p>
            <a:pPr algn="r"/>
            <a:r>
              <a:rPr lang="en-US" altLang="zh-CN" sz="2300" b="1" dirty="0">
                <a:solidFill>
                  <a:schemeClr val="tx1">
                    <a:lumMod val="75000"/>
                    <a:lumOff val="25000"/>
                  </a:schemeClr>
                </a:solidFill>
                <a:latin typeface="+mn-ea"/>
                <a:ea typeface="+mn-ea"/>
              </a:rPr>
              <a:t>Transactional Memory</a:t>
            </a:r>
          </a:p>
        </p:txBody>
      </p:sp>
      <p:pic>
        <p:nvPicPr>
          <p:cNvPr id="40" name="Object 4" descr="preencoded.png">
            <a:extLst>
              <a:ext uri="{FF2B5EF4-FFF2-40B4-BE49-F238E27FC236}">
                <a16:creationId xmlns:a16="http://schemas.microsoft.com/office/drawing/2014/main" id="{BE7C2870-B208-45DA-9FF7-176901856C87}"/>
              </a:ext>
            </a:extLst>
          </p:cNvPr>
          <p:cNvPicPr>
            <a:picLocks noChangeAspect="1"/>
          </p:cNvPicPr>
          <p:nvPr/>
        </p:nvPicPr>
        <p:blipFill>
          <a:blip r:embed="rId3"/>
          <a:srcRect/>
          <a:stretch/>
        </p:blipFill>
        <p:spPr>
          <a:xfrm>
            <a:off x="476131" y="2602548"/>
            <a:ext cx="11236690" cy="2536793"/>
          </a:xfrm>
          <a:prstGeom prst="rect">
            <a:avLst/>
          </a:prstGeom>
        </p:spPr>
      </p:pic>
      <p:sp>
        <p:nvSpPr>
          <p:cNvPr id="41" name="Object 4">
            <a:extLst>
              <a:ext uri="{FF2B5EF4-FFF2-40B4-BE49-F238E27FC236}">
                <a16:creationId xmlns:a16="http://schemas.microsoft.com/office/drawing/2014/main" id="{966B66CD-DE49-42BA-8194-6D0B452109C5}"/>
              </a:ext>
            </a:extLst>
          </p:cNvPr>
          <p:cNvSpPr/>
          <p:nvPr/>
        </p:nvSpPr>
        <p:spPr>
          <a:xfrm>
            <a:off x="2213844" y="5139341"/>
            <a:ext cx="737904" cy="407725"/>
          </a:xfrm>
          <a:prstGeom prst="rect">
            <a:avLst/>
          </a:prstGeom>
          <a:noFill/>
        </p:spPr>
        <p:txBody>
          <a:bodyPr wrap="square" lIns="0" tIns="0" rIns="0" bIns="0" rtlCol="0" anchor="t"/>
          <a:lstStyle/>
          <a:p>
            <a:pPr algn="l">
              <a:lnSpc>
                <a:spcPts val="3217"/>
              </a:lnSpc>
              <a:spcAft>
                <a:spcPts val="600"/>
              </a:spcAft>
              <a:buNone/>
            </a:pPr>
            <a:r>
              <a:rPr lang="en-US" altLang="zh-CN" sz="2600" b="1" dirty="0">
                <a:solidFill>
                  <a:schemeClr val="tx1">
                    <a:lumMod val="85000"/>
                    <a:lumOff val="15000"/>
                  </a:schemeClr>
                </a:solidFill>
                <a:latin typeface="+mn-ea"/>
                <a:cs typeface="Times New Roman" panose="02020603050405020304" pitchFamily="18" charset="0"/>
              </a:rPr>
              <a:t>How</a:t>
            </a:r>
            <a:endParaRPr lang="en-US" b="1" dirty="0">
              <a:solidFill>
                <a:schemeClr val="tx1">
                  <a:lumMod val="85000"/>
                  <a:lumOff val="15000"/>
                </a:schemeClr>
              </a:solidFill>
              <a:latin typeface="+mn-ea"/>
              <a:cs typeface="Times New Roman" panose="02020603050405020304" pitchFamily="18" charset="0"/>
            </a:endParaRPr>
          </a:p>
        </p:txBody>
      </p:sp>
      <p:sp>
        <p:nvSpPr>
          <p:cNvPr id="42" name="Object 7">
            <a:extLst>
              <a:ext uri="{FF2B5EF4-FFF2-40B4-BE49-F238E27FC236}">
                <a16:creationId xmlns:a16="http://schemas.microsoft.com/office/drawing/2014/main" id="{793B9338-704C-4029-9373-D66E694797D3}"/>
              </a:ext>
            </a:extLst>
          </p:cNvPr>
          <p:cNvSpPr/>
          <p:nvPr/>
        </p:nvSpPr>
        <p:spPr>
          <a:xfrm>
            <a:off x="8297770" y="5139340"/>
            <a:ext cx="1525164" cy="407725"/>
          </a:xfrm>
          <a:prstGeom prst="rect">
            <a:avLst/>
          </a:prstGeom>
          <a:noFill/>
        </p:spPr>
        <p:txBody>
          <a:bodyPr wrap="square" lIns="0" tIns="0" rIns="0" bIns="0" rtlCol="0" anchor="t"/>
          <a:lstStyle/>
          <a:p>
            <a:pPr algn="l">
              <a:lnSpc>
                <a:spcPts val="3217"/>
              </a:lnSpc>
              <a:spcAft>
                <a:spcPts val="600"/>
              </a:spcAft>
              <a:buNone/>
            </a:pPr>
            <a:r>
              <a:rPr lang="en-US" sz="2600" b="1" dirty="0">
                <a:solidFill>
                  <a:srgbClr val="E74C3C"/>
                </a:solidFill>
                <a:latin typeface="+mn-ea"/>
                <a:cs typeface="Times New Roman" panose="02020603050405020304" pitchFamily="18" charset="0"/>
              </a:rPr>
              <a:t>What</a:t>
            </a:r>
            <a:endParaRPr lang="en-US" b="1" dirty="0">
              <a:latin typeface="+mn-ea"/>
              <a:cs typeface="Times New Roman" panose="02020603050405020304" pitchFamily="18" charset="0"/>
            </a:endParaRPr>
          </a:p>
        </p:txBody>
      </p:sp>
    </p:spTree>
    <p:extLst>
      <p:ext uri="{BB962C8B-B14F-4D97-AF65-F5344CB8AC3E}">
        <p14:creationId xmlns:p14="http://schemas.microsoft.com/office/powerpoint/2010/main" val="30925122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7F7609B-44D8-4A6F-85A8-FC5A2D0C942D}"/>
              </a:ext>
            </a:extLst>
          </p:cNvPr>
          <p:cNvSpPr/>
          <p:nvPr/>
        </p:nvSpPr>
        <p:spPr>
          <a:xfrm>
            <a:off x="-83801" y="668559"/>
            <a:ext cx="6170240" cy="4571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E4B5C20D-4A12-483C-8756-87F0BD864146}"/>
              </a:ext>
            </a:extLst>
          </p:cNvPr>
          <p:cNvSpPr txBox="1"/>
          <p:nvPr/>
        </p:nvSpPr>
        <p:spPr>
          <a:xfrm>
            <a:off x="133666" y="268002"/>
            <a:ext cx="5952773" cy="446276"/>
          </a:xfrm>
          <a:prstGeom prst="rect">
            <a:avLst/>
          </a:prstGeom>
          <a:noFill/>
        </p:spPr>
        <p:txBody>
          <a:bodyPr vert="horz" wrap="square" rtlCol="0">
            <a:spAutoFit/>
          </a:bodyPr>
          <a:lstStyle>
            <a:defPPr>
              <a:defRPr lang="zh-CN"/>
            </a:defPPr>
            <a:lvl1pPr>
              <a:defRPr sz="2000">
                <a:solidFill>
                  <a:schemeClr val="bg1"/>
                </a:solidFill>
                <a:latin typeface="Verdana" panose="020B0604030504040204" pitchFamily="34" charset="0"/>
                <a:ea typeface="Verdana" panose="020B0604030504040204" pitchFamily="34" charset="0"/>
              </a:defRPr>
            </a:lvl1pPr>
          </a:lstStyle>
          <a:p>
            <a:pPr algn="r"/>
            <a:r>
              <a:rPr lang="en-US" altLang="zh-CN" sz="2300" b="1" dirty="0">
                <a:solidFill>
                  <a:schemeClr val="tx1">
                    <a:lumMod val="75000"/>
                    <a:lumOff val="25000"/>
                  </a:schemeClr>
                </a:solidFill>
                <a:latin typeface="+mn-ea"/>
                <a:ea typeface="+mn-ea"/>
              </a:rPr>
              <a:t>Persistent Hardware Transactional Memory</a:t>
            </a:r>
          </a:p>
        </p:txBody>
      </p:sp>
      <p:sp>
        <p:nvSpPr>
          <p:cNvPr id="7" name="Object 3">
            <a:extLst>
              <a:ext uri="{FF2B5EF4-FFF2-40B4-BE49-F238E27FC236}">
                <a16:creationId xmlns:a16="http://schemas.microsoft.com/office/drawing/2014/main" id="{AE071F8D-1E06-4744-A550-A439B385E7B7}"/>
              </a:ext>
            </a:extLst>
          </p:cNvPr>
          <p:cNvSpPr/>
          <p:nvPr/>
        </p:nvSpPr>
        <p:spPr>
          <a:xfrm>
            <a:off x="1569746" y="1979875"/>
            <a:ext cx="133317" cy="133317"/>
          </a:xfrm>
          <a:prstGeom prst="ellipse">
            <a:avLst/>
          </a:prstGeom>
          <a:solidFill>
            <a:schemeClr val="tx1">
              <a:lumMod val="85000"/>
              <a:lumOff val="15000"/>
            </a:schemeClr>
          </a:solidFill>
        </p:spPr>
      </p:sp>
      <p:sp>
        <p:nvSpPr>
          <p:cNvPr id="8" name="Object 4">
            <a:extLst>
              <a:ext uri="{FF2B5EF4-FFF2-40B4-BE49-F238E27FC236}">
                <a16:creationId xmlns:a16="http://schemas.microsoft.com/office/drawing/2014/main" id="{5B9FBF90-29DB-486D-9F07-20FF3DCF1E99}"/>
              </a:ext>
            </a:extLst>
          </p:cNvPr>
          <p:cNvSpPr/>
          <p:nvPr/>
        </p:nvSpPr>
        <p:spPr>
          <a:xfrm>
            <a:off x="1845902" y="1854809"/>
            <a:ext cx="4715182" cy="730347"/>
          </a:xfrm>
          <a:prstGeom prst="rect">
            <a:avLst/>
          </a:prstGeom>
          <a:noFill/>
        </p:spPr>
        <p:txBody>
          <a:bodyPr wrap="square" lIns="0" tIns="0" rIns="0" bIns="0" rtlCol="0" anchor="t"/>
          <a:lstStyle/>
          <a:p>
            <a:pPr algn="l">
              <a:lnSpc>
                <a:spcPts val="3217"/>
              </a:lnSpc>
              <a:spcAft>
                <a:spcPts val="600"/>
              </a:spcAft>
              <a:buNone/>
            </a:pPr>
            <a:r>
              <a:rPr lang="en-US" sz="2600" dirty="0">
                <a:solidFill>
                  <a:schemeClr val="tx1">
                    <a:lumMod val="75000"/>
                    <a:lumOff val="25000"/>
                  </a:schemeClr>
                </a:solidFill>
                <a:latin typeface="+mn-ea"/>
                <a:cs typeface="Times New Roman" panose="02020603050405020304" pitchFamily="18" charset="0"/>
              </a:rPr>
              <a:t>Hardware transactional memory</a:t>
            </a:r>
            <a:endParaRPr lang="en-US" dirty="0">
              <a:solidFill>
                <a:schemeClr val="tx1">
                  <a:lumMod val="75000"/>
                  <a:lumOff val="25000"/>
                </a:schemeClr>
              </a:solidFill>
              <a:latin typeface="+mn-ea"/>
              <a:cs typeface="Times New Roman" panose="02020603050405020304" pitchFamily="18" charset="0"/>
            </a:endParaRPr>
          </a:p>
        </p:txBody>
      </p:sp>
      <p:sp>
        <p:nvSpPr>
          <p:cNvPr id="10" name="Object 6">
            <a:extLst>
              <a:ext uri="{FF2B5EF4-FFF2-40B4-BE49-F238E27FC236}">
                <a16:creationId xmlns:a16="http://schemas.microsoft.com/office/drawing/2014/main" id="{BB04409B-C881-4759-8086-04E589597079}"/>
              </a:ext>
            </a:extLst>
          </p:cNvPr>
          <p:cNvSpPr/>
          <p:nvPr/>
        </p:nvSpPr>
        <p:spPr>
          <a:xfrm>
            <a:off x="1569746" y="4128807"/>
            <a:ext cx="133317" cy="133317"/>
          </a:xfrm>
          <a:prstGeom prst="ellipse">
            <a:avLst/>
          </a:prstGeom>
          <a:solidFill>
            <a:srgbClr val="C00000"/>
          </a:solidFill>
        </p:spPr>
      </p:sp>
      <p:sp>
        <p:nvSpPr>
          <p:cNvPr id="11" name="Object 7">
            <a:extLst>
              <a:ext uri="{FF2B5EF4-FFF2-40B4-BE49-F238E27FC236}">
                <a16:creationId xmlns:a16="http://schemas.microsoft.com/office/drawing/2014/main" id="{286C4C7B-3405-4690-9559-7B1B0E2739B0}"/>
              </a:ext>
            </a:extLst>
          </p:cNvPr>
          <p:cNvSpPr/>
          <p:nvPr/>
        </p:nvSpPr>
        <p:spPr>
          <a:xfrm>
            <a:off x="1845902" y="4003741"/>
            <a:ext cx="5056511" cy="321865"/>
          </a:xfrm>
          <a:prstGeom prst="rect">
            <a:avLst/>
          </a:prstGeom>
          <a:noFill/>
        </p:spPr>
        <p:txBody>
          <a:bodyPr wrap="square" lIns="0" tIns="0" rIns="0" bIns="0" rtlCol="0" anchor="t"/>
          <a:lstStyle/>
          <a:p>
            <a:pPr algn="l">
              <a:lnSpc>
                <a:spcPts val="3217"/>
              </a:lnSpc>
              <a:spcAft>
                <a:spcPts val="600"/>
              </a:spcAft>
              <a:buNone/>
            </a:pPr>
            <a:r>
              <a:rPr lang="en-US" sz="2600" dirty="0">
                <a:solidFill>
                  <a:srgbClr val="C00000"/>
                </a:solidFill>
                <a:latin typeface="+mn-ea"/>
                <a:cs typeface="Times New Roman" panose="02020603050405020304" pitchFamily="18" charset="0"/>
              </a:rPr>
              <a:t>Non-Volatile Memory</a:t>
            </a:r>
            <a:endParaRPr lang="en-US" dirty="0">
              <a:solidFill>
                <a:srgbClr val="C00000"/>
              </a:solidFill>
              <a:latin typeface="+mn-ea"/>
              <a:cs typeface="Times New Roman" panose="02020603050405020304" pitchFamily="18" charset="0"/>
            </a:endParaRPr>
          </a:p>
        </p:txBody>
      </p:sp>
      <p:sp>
        <p:nvSpPr>
          <p:cNvPr id="12" name="Object 8">
            <a:extLst>
              <a:ext uri="{FF2B5EF4-FFF2-40B4-BE49-F238E27FC236}">
                <a16:creationId xmlns:a16="http://schemas.microsoft.com/office/drawing/2014/main" id="{A2A5A1A6-9BE5-48C4-8EAE-8EFE183E0CC8}"/>
              </a:ext>
            </a:extLst>
          </p:cNvPr>
          <p:cNvSpPr/>
          <p:nvPr/>
        </p:nvSpPr>
        <p:spPr>
          <a:xfrm>
            <a:off x="1569746" y="4605022"/>
            <a:ext cx="8969917" cy="2252978"/>
          </a:xfrm>
          <a:prstGeom prst="rect">
            <a:avLst/>
          </a:prstGeom>
          <a:noFill/>
        </p:spPr>
        <p:txBody>
          <a:bodyPr wrap="square" lIns="0" tIns="0" rIns="0" bIns="0" rtlCol="0" anchor="t"/>
          <a:lstStyle/>
          <a:p>
            <a:pPr indent="457200" algn="l">
              <a:spcAft>
                <a:spcPts val="600"/>
              </a:spcAft>
              <a:buNone/>
            </a:pPr>
            <a:r>
              <a:rPr lang="en-US" sz="2500" dirty="0">
                <a:solidFill>
                  <a:srgbClr val="000000">
                    <a:alpha val="60000"/>
                  </a:srgbClr>
                </a:solidFill>
                <a:latin typeface="+mn-ea"/>
                <a:cs typeface="Times New Roman" panose="02020603050405020304" pitchFamily="18" charset="0"/>
              </a:rPr>
              <a:t>1. disk-like storage durability</a:t>
            </a:r>
          </a:p>
          <a:p>
            <a:pPr indent="457200" algn="l">
              <a:spcAft>
                <a:spcPts val="600"/>
              </a:spcAft>
              <a:buNone/>
            </a:pPr>
            <a:r>
              <a:rPr lang="en-US" sz="2500" dirty="0">
                <a:solidFill>
                  <a:srgbClr val="000000">
                    <a:alpha val="60000"/>
                  </a:srgbClr>
                </a:solidFill>
                <a:latin typeface="+mn-ea"/>
                <a:cs typeface="Times New Roman" panose="02020603050405020304" pitchFamily="18" charset="0"/>
              </a:rPr>
              <a:t>2. DRAM-like access latency</a:t>
            </a:r>
            <a:endParaRPr lang="en-US" sz="2500" dirty="0">
              <a:latin typeface="+mn-ea"/>
              <a:cs typeface="Times New Roman" panose="02020603050405020304" pitchFamily="18" charset="0"/>
            </a:endParaRPr>
          </a:p>
        </p:txBody>
      </p:sp>
      <p:sp>
        <p:nvSpPr>
          <p:cNvPr id="13" name="文本框 12">
            <a:extLst>
              <a:ext uri="{FF2B5EF4-FFF2-40B4-BE49-F238E27FC236}">
                <a16:creationId xmlns:a16="http://schemas.microsoft.com/office/drawing/2014/main" id="{164ADE29-8FBE-4312-97E9-437737B703D9}"/>
              </a:ext>
            </a:extLst>
          </p:cNvPr>
          <p:cNvSpPr txBox="1"/>
          <p:nvPr/>
        </p:nvSpPr>
        <p:spPr>
          <a:xfrm>
            <a:off x="11807163" y="6488668"/>
            <a:ext cx="415498" cy="369332"/>
          </a:xfrm>
          <a:prstGeom prst="rect">
            <a:avLst/>
          </a:prstGeom>
          <a:noFill/>
        </p:spPr>
        <p:txBody>
          <a:bodyPr wrap="none" rtlCol="0">
            <a:spAutoFit/>
          </a:bodyPr>
          <a:lstStyle/>
          <a:p>
            <a:r>
              <a:rPr kumimoji="1" lang="en-US" altLang="zh-CN" dirty="0">
                <a:latin typeface="Times New Roman" charset="0"/>
                <a:ea typeface="Times New Roman" charset="0"/>
                <a:cs typeface="Times New Roman" charset="0"/>
              </a:rPr>
              <a:t>13</a:t>
            </a:r>
            <a:endParaRPr kumimoji="1" lang="zh-CN" altLang="en-US" dirty="0">
              <a:latin typeface="Times New Roman" charset="0"/>
              <a:ea typeface="Times New Roman" charset="0"/>
              <a:cs typeface="Times New Roman" charset="0"/>
            </a:endParaRPr>
          </a:p>
        </p:txBody>
      </p:sp>
      <p:sp>
        <p:nvSpPr>
          <p:cNvPr id="14" name="Object 4">
            <a:extLst>
              <a:ext uri="{FF2B5EF4-FFF2-40B4-BE49-F238E27FC236}">
                <a16:creationId xmlns:a16="http://schemas.microsoft.com/office/drawing/2014/main" id="{B88B79B0-3162-4C5B-830A-62A9B9068D5A}"/>
              </a:ext>
            </a:extLst>
          </p:cNvPr>
          <p:cNvSpPr/>
          <p:nvPr/>
        </p:nvSpPr>
        <p:spPr>
          <a:xfrm>
            <a:off x="1951853" y="2508155"/>
            <a:ext cx="9855310" cy="1346764"/>
          </a:xfrm>
          <a:prstGeom prst="rect">
            <a:avLst/>
          </a:prstGeom>
          <a:noFill/>
        </p:spPr>
        <p:txBody>
          <a:bodyPr wrap="square" lIns="0" tIns="0" rIns="0" bIns="0" rtlCol="0" anchor="t"/>
          <a:lstStyle/>
          <a:p>
            <a:pPr>
              <a:lnSpc>
                <a:spcPts val="3217"/>
              </a:lnSpc>
              <a:spcAft>
                <a:spcPts val="600"/>
              </a:spcAft>
            </a:pPr>
            <a:r>
              <a:rPr lang="en-US" sz="2500" dirty="0">
                <a:solidFill>
                  <a:schemeClr val="tx1">
                    <a:lumMod val="65000"/>
                    <a:lumOff val="35000"/>
                  </a:schemeClr>
                </a:solidFill>
                <a:latin typeface="+mn-ea"/>
                <a:cs typeface="Times New Roman" panose="02020603050405020304" pitchFamily="18" charset="0"/>
              </a:rPr>
              <a:t>1. Versioned data is kept in caches</a:t>
            </a:r>
          </a:p>
          <a:p>
            <a:pPr>
              <a:lnSpc>
                <a:spcPts val="3217"/>
              </a:lnSpc>
              <a:spcAft>
                <a:spcPts val="600"/>
              </a:spcAft>
            </a:pPr>
            <a:r>
              <a:rPr lang="en-US" sz="2500" dirty="0">
                <a:solidFill>
                  <a:schemeClr val="tx1">
                    <a:lumMod val="65000"/>
                    <a:lumOff val="35000"/>
                  </a:schemeClr>
                </a:solidFill>
                <a:latin typeface="+mn-ea"/>
                <a:cs typeface="Times New Roman" panose="02020603050405020304" pitchFamily="18" charset="0"/>
              </a:rPr>
              <a:t>2. Conflict detection mechanisms built upon coherence protocol</a:t>
            </a:r>
          </a:p>
        </p:txBody>
      </p:sp>
    </p:spTree>
    <p:extLst>
      <p:ext uri="{BB962C8B-B14F-4D97-AF65-F5344CB8AC3E}">
        <p14:creationId xmlns:p14="http://schemas.microsoft.com/office/powerpoint/2010/main" val="9644961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7F7609B-44D8-4A6F-85A8-FC5A2D0C942D}"/>
              </a:ext>
            </a:extLst>
          </p:cNvPr>
          <p:cNvSpPr/>
          <p:nvPr/>
        </p:nvSpPr>
        <p:spPr>
          <a:xfrm>
            <a:off x="-83801" y="668559"/>
            <a:ext cx="4049410" cy="4571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E4B5C20D-4A12-483C-8756-87F0BD864146}"/>
              </a:ext>
            </a:extLst>
          </p:cNvPr>
          <p:cNvSpPr txBox="1"/>
          <p:nvPr/>
        </p:nvSpPr>
        <p:spPr>
          <a:xfrm>
            <a:off x="133667" y="268002"/>
            <a:ext cx="3831942" cy="446276"/>
          </a:xfrm>
          <a:prstGeom prst="rect">
            <a:avLst/>
          </a:prstGeom>
          <a:noFill/>
        </p:spPr>
        <p:txBody>
          <a:bodyPr vert="horz" wrap="square" rtlCol="0">
            <a:spAutoFit/>
          </a:bodyPr>
          <a:lstStyle>
            <a:defPPr>
              <a:defRPr lang="zh-CN"/>
            </a:defPPr>
            <a:lvl1pPr>
              <a:defRPr sz="2000">
                <a:solidFill>
                  <a:schemeClr val="bg1"/>
                </a:solidFill>
                <a:latin typeface="Verdana" panose="020B0604030504040204" pitchFamily="34" charset="0"/>
                <a:ea typeface="Verdana" panose="020B0604030504040204" pitchFamily="34" charset="0"/>
              </a:defRPr>
            </a:lvl1pPr>
          </a:lstStyle>
          <a:p>
            <a:pPr algn="r"/>
            <a:r>
              <a:rPr lang="en-US" altLang="zh-CN" sz="2300" b="1" dirty="0">
                <a:solidFill>
                  <a:schemeClr val="tx1">
                    <a:lumMod val="75000"/>
                    <a:lumOff val="25000"/>
                  </a:schemeClr>
                </a:solidFill>
                <a:latin typeface="+mn-ea"/>
                <a:ea typeface="+mn-ea"/>
              </a:rPr>
              <a:t>Write-ahead Logging</a:t>
            </a:r>
          </a:p>
        </p:txBody>
      </p:sp>
      <p:sp>
        <p:nvSpPr>
          <p:cNvPr id="13" name="文本框 12">
            <a:extLst>
              <a:ext uri="{FF2B5EF4-FFF2-40B4-BE49-F238E27FC236}">
                <a16:creationId xmlns:a16="http://schemas.microsoft.com/office/drawing/2014/main" id="{164ADE29-8FBE-4312-97E9-437737B703D9}"/>
              </a:ext>
            </a:extLst>
          </p:cNvPr>
          <p:cNvSpPr txBox="1"/>
          <p:nvPr/>
        </p:nvSpPr>
        <p:spPr>
          <a:xfrm>
            <a:off x="11807163" y="6488668"/>
            <a:ext cx="415498" cy="369332"/>
          </a:xfrm>
          <a:prstGeom prst="rect">
            <a:avLst/>
          </a:prstGeom>
          <a:noFill/>
        </p:spPr>
        <p:txBody>
          <a:bodyPr wrap="none" rtlCol="0">
            <a:spAutoFit/>
          </a:bodyPr>
          <a:lstStyle/>
          <a:p>
            <a:r>
              <a:rPr kumimoji="1" lang="en-US" altLang="zh-CN" dirty="0">
                <a:latin typeface="Times New Roman" charset="0"/>
                <a:ea typeface="Times New Roman" charset="0"/>
                <a:cs typeface="Times New Roman" charset="0"/>
              </a:rPr>
              <a:t>13</a:t>
            </a:r>
            <a:endParaRPr kumimoji="1" lang="zh-CN" altLang="en-US" dirty="0">
              <a:latin typeface="Times New Roman" charset="0"/>
              <a:ea typeface="Times New Roman" charset="0"/>
              <a:cs typeface="Times New Roman" charset="0"/>
            </a:endParaRPr>
          </a:p>
        </p:txBody>
      </p:sp>
      <p:sp>
        <p:nvSpPr>
          <p:cNvPr id="16" name="Object 4">
            <a:extLst>
              <a:ext uri="{FF2B5EF4-FFF2-40B4-BE49-F238E27FC236}">
                <a16:creationId xmlns:a16="http://schemas.microsoft.com/office/drawing/2014/main" id="{C071BF22-B2F0-4249-AD37-011B969F36DF}"/>
              </a:ext>
            </a:extLst>
          </p:cNvPr>
          <p:cNvSpPr/>
          <p:nvPr/>
        </p:nvSpPr>
        <p:spPr>
          <a:xfrm>
            <a:off x="1339428" y="2750597"/>
            <a:ext cx="7265214" cy="730347"/>
          </a:xfrm>
          <a:prstGeom prst="rect">
            <a:avLst/>
          </a:prstGeom>
          <a:noFill/>
        </p:spPr>
        <p:txBody>
          <a:bodyPr wrap="square" lIns="0" tIns="0" rIns="0" bIns="0" rtlCol="0" anchor="t"/>
          <a:lstStyle/>
          <a:p>
            <a:pPr marL="342900" indent="-342900" algn="l">
              <a:lnSpc>
                <a:spcPts val="3217"/>
              </a:lnSpc>
              <a:spcAft>
                <a:spcPts val="600"/>
              </a:spcAft>
              <a:buFont typeface="Arial" panose="020B0604020202020204" pitchFamily="34" charset="0"/>
              <a:buChar char="•"/>
            </a:pPr>
            <a:r>
              <a:rPr lang="en-US" sz="2400" dirty="0">
                <a:solidFill>
                  <a:schemeClr val="tx1">
                    <a:lumMod val="95000"/>
                    <a:lumOff val="5000"/>
                  </a:schemeClr>
                </a:solidFill>
                <a:latin typeface="+mn-ea"/>
                <a:cs typeface="Times New Roman" panose="02020603050405020304" pitchFamily="18" charset="0"/>
              </a:rPr>
              <a:t>Requirement: Log is persisted </a:t>
            </a:r>
            <a:r>
              <a:rPr lang="en-US" sz="2400" dirty="0">
                <a:solidFill>
                  <a:srgbClr val="C00000"/>
                </a:solidFill>
                <a:latin typeface="+mn-ea"/>
                <a:cs typeface="Times New Roman" panose="02020603050405020304" pitchFamily="18" charset="0"/>
              </a:rPr>
              <a:t>prior to </a:t>
            </a:r>
            <a:r>
              <a:rPr lang="en-US" sz="2400" dirty="0">
                <a:solidFill>
                  <a:schemeClr val="tx1">
                    <a:lumMod val="95000"/>
                    <a:lumOff val="5000"/>
                  </a:schemeClr>
                </a:solidFill>
                <a:latin typeface="+mn-ea"/>
                <a:cs typeface="Times New Roman" panose="02020603050405020304" pitchFamily="18" charset="0"/>
              </a:rPr>
              <a:t>data</a:t>
            </a:r>
          </a:p>
        </p:txBody>
      </p:sp>
      <p:sp>
        <p:nvSpPr>
          <p:cNvPr id="19" name="Object 7">
            <a:extLst>
              <a:ext uri="{FF2B5EF4-FFF2-40B4-BE49-F238E27FC236}">
                <a16:creationId xmlns:a16="http://schemas.microsoft.com/office/drawing/2014/main" id="{F093A5A9-6258-49CA-87E1-B7F864EA13F4}"/>
              </a:ext>
            </a:extLst>
          </p:cNvPr>
          <p:cNvSpPr/>
          <p:nvPr/>
        </p:nvSpPr>
        <p:spPr>
          <a:xfrm>
            <a:off x="1339428" y="3942731"/>
            <a:ext cx="11069380" cy="618317"/>
          </a:xfrm>
          <a:prstGeom prst="rect">
            <a:avLst/>
          </a:prstGeom>
          <a:noFill/>
        </p:spPr>
        <p:txBody>
          <a:bodyPr wrap="square" lIns="0" tIns="0" rIns="0" bIns="0" rtlCol="0" anchor="t"/>
          <a:lstStyle/>
          <a:p>
            <a:pPr marL="342900" indent="-342900" algn="l">
              <a:lnSpc>
                <a:spcPts val="3217"/>
              </a:lnSpc>
              <a:spcAft>
                <a:spcPts val="600"/>
              </a:spcAft>
              <a:buFont typeface="Arial" panose="020B0604020202020204" pitchFamily="34" charset="0"/>
              <a:buChar char="•"/>
            </a:pPr>
            <a:r>
              <a:rPr lang="en-US" sz="2400" dirty="0">
                <a:solidFill>
                  <a:schemeClr val="tx1">
                    <a:lumMod val="95000"/>
                    <a:lumOff val="5000"/>
                  </a:schemeClr>
                </a:solidFill>
                <a:latin typeface="+mn-ea"/>
                <a:cs typeface="Times New Roman" panose="02020603050405020304" pitchFamily="18" charset="0"/>
              </a:rPr>
              <a:t>Categories: Undo Logging  &amp; Redo Logging  &amp; </a:t>
            </a:r>
            <a:r>
              <a:rPr lang="en-US" sz="2400" dirty="0" err="1">
                <a:solidFill>
                  <a:schemeClr val="tx1">
                    <a:lumMod val="95000"/>
                    <a:lumOff val="5000"/>
                  </a:schemeClr>
                </a:solidFill>
                <a:latin typeface="+mn-ea"/>
                <a:cs typeface="Times New Roman" panose="02020603050405020304" pitchFamily="18" charset="0"/>
              </a:rPr>
              <a:t>Undo+Redo</a:t>
            </a:r>
            <a:r>
              <a:rPr lang="en-US" sz="2400" dirty="0">
                <a:solidFill>
                  <a:schemeClr val="tx1">
                    <a:lumMod val="95000"/>
                    <a:lumOff val="5000"/>
                  </a:schemeClr>
                </a:solidFill>
                <a:latin typeface="+mn-ea"/>
                <a:cs typeface="Times New Roman" panose="02020603050405020304" pitchFamily="18" charset="0"/>
              </a:rPr>
              <a:t> Logging</a:t>
            </a:r>
          </a:p>
        </p:txBody>
      </p:sp>
    </p:spTree>
    <p:extLst>
      <p:ext uri="{BB962C8B-B14F-4D97-AF65-F5344CB8AC3E}">
        <p14:creationId xmlns:p14="http://schemas.microsoft.com/office/powerpoint/2010/main" val="21342248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7F7609B-44D8-4A6F-85A8-FC5A2D0C942D}"/>
              </a:ext>
            </a:extLst>
          </p:cNvPr>
          <p:cNvSpPr/>
          <p:nvPr/>
        </p:nvSpPr>
        <p:spPr>
          <a:xfrm>
            <a:off x="-83801" y="668559"/>
            <a:ext cx="2807855" cy="4571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E4B5C20D-4A12-483C-8756-87F0BD864146}"/>
              </a:ext>
            </a:extLst>
          </p:cNvPr>
          <p:cNvSpPr txBox="1"/>
          <p:nvPr/>
        </p:nvSpPr>
        <p:spPr>
          <a:xfrm>
            <a:off x="756035" y="249977"/>
            <a:ext cx="1838709" cy="446276"/>
          </a:xfrm>
          <a:prstGeom prst="rect">
            <a:avLst/>
          </a:prstGeom>
          <a:noFill/>
        </p:spPr>
        <p:txBody>
          <a:bodyPr vert="horz" wrap="square" rtlCol="0">
            <a:spAutoFit/>
          </a:bodyPr>
          <a:lstStyle>
            <a:defPPr>
              <a:defRPr lang="zh-CN"/>
            </a:defPPr>
            <a:lvl1pPr>
              <a:defRPr sz="2000">
                <a:solidFill>
                  <a:schemeClr val="bg1"/>
                </a:solidFill>
                <a:latin typeface="Verdana" panose="020B0604030504040204" pitchFamily="34" charset="0"/>
                <a:ea typeface="Verdana" panose="020B0604030504040204" pitchFamily="34" charset="0"/>
              </a:defRPr>
            </a:lvl1pPr>
          </a:lstStyle>
          <a:p>
            <a:pPr algn="r"/>
            <a:r>
              <a:rPr lang="en-US" altLang="zh-CN" sz="2300" b="1" dirty="0">
                <a:solidFill>
                  <a:schemeClr val="tx1">
                    <a:lumMod val="75000"/>
                    <a:lumOff val="25000"/>
                  </a:schemeClr>
                </a:solidFill>
                <a:latin typeface="+mn-lt"/>
              </a:rPr>
              <a:t>Limitation?</a:t>
            </a:r>
          </a:p>
        </p:txBody>
      </p:sp>
      <p:pic>
        <p:nvPicPr>
          <p:cNvPr id="5" name="Object 3" descr="preencoded.png">
            <a:extLst>
              <a:ext uri="{FF2B5EF4-FFF2-40B4-BE49-F238E27FC236}">
                <a16:creationId xmlns:a16="http://schemas.microsoft.com/office/drawing/2014/main" id="{D3EA2C58-1178-47CD-8094-E80463BA9BF0}"/>
              </a:ext>
            </a:extLst>
          </p:cNvPr>
          <p:cNvPicPr>
            <a:picLocks noChangeAspect="1"/>
          </p:cNvPicPr>
          <p:nvPr/>
        </p:nvPicPr>
        <p:blipFill>
          <a:blip r:embed="rId3"/>
          <a:srcRect/>
          <a:stretch/>
        </p:blipFill>
        <p:spPr>
          <a:xfrm>
            <a:off x="1848450" y="1648281"/>
            <a:ext cx="8726105" cy="4647038"/>
          </a:xfrm>
          <a:prstGeom prst="rect">
            <a:avLst/>
          </a:prstGeom>
        </p:spPr>
      </p:pic>
      <p:sp>
        <p:nvSpPr>
          <p:cNvPr id="6" name="Rectangle 2">
            <a:extLst>
              <a:ext uri="{FF2B5EF4-FFF2-40B4-BE49-F238E27FC236}">
                <a16:creationId xmlns:a16="http://schemas.microsoft.com/office/drawing/2014/main" id="{620F5066-ECE0-4D9D-AE2D-91CCA77E27B5}"/>
              </a:ext>
            </a:extLst>
          </p:cNvPr>
          <p:cNvSpPr>
            <a:spLocks noChangeArrowheads="1"/>
          </p:cNvSpPr>
          <p:nvPr/>
        </p:nvSpPr>
        <p:spPr bwMode="auto">
          <a:xfrm>
            <a:off x="756035" y="992865"/>
            <a:ext cx="93865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spcBef>
                <a:spcPct val="0"/>
              </a:spcBef>
              <a:spcAft>
                <a:spcPct val="0"/>
              </a:spcAft>
              <a:buFont typeface="Wingdings" panose="05000000000000000000" pitchFamily="2" charset="2"/>
              <a:buChar char="l"/>
            </a:pPr>
            <a:r>
              <a:rPr kumimoji="0" lang="en-US" altLang="zh-CN" sz="2200" b="1" i="0" u="none" strike="noStrike" cap="none" normalizeH="0" baseline="0" dirty="0">
                <a:ln>
                  <a:noFill/>
                </a:ln>
                <a:solidFill>
                  <a:srgbClr val="333333"/>
                </a:solidFill>
                <a:effectLst>
                  <a:outerShdw blurRad="38100" dist="38100" dir="2700000" algn="tl">
                    <a:srgbClr val="000000">
                      <a:alpha val="43137"/>
                    </a:srgbClr>
                  </a:outerShdw>
                </a:effectLst>
                <a:latin typeface="+mn-ea"/>
                <a:cs typeface="Open Sans" panose="020B0606030504020204" pitchFamily="34" charset="0"/>
              </a:rPr>
              <a:t>Logging</a:t>
            </a:r>
            <a:r>
              <a:rPr kumimoji="0" lang="zh-CN" altLang="en-US" sz="2200" b="1" i="0" u="none" strike="noStrike" cap="none" normalizeH="0" baseline="0" dirty="0">
                <a:ln>
                  <a:noFill/>
                </a:ln>
                <a:solidFill>
                  <a:srgbClr val="333333"/>
                </a:solidFill>
                <a:effectLst>
                  <a:outerShdw blurRad="38100" dist="38100" dir="2700000" algn="tl">
                    <a:srgbClr val="000000">
                      <a:alpha val="43137"/>
                    </a:srgbClr>
                  </a:outerShdw>
                </a:effectLst>
                <a:latin typeface="+mn-ea"/>
                <a:cs typeface="Open Sans" panose="020B0606030504020204" pitchFamily="34" charset="0"/>
              </a:rPr>
              <a:t> </a:t>
            </a:r>
            <a:r>
              <a:rPr kumimoji="0" lang="en-US" altLang="zh-CN" sz="2200" b="1" i="0" u="none" strike="noStrike" cap="none" normalizeH="0" baseline="0" dirty="0">
                <a:ln>
                  <a:noFill/>
                </a:ln>
                <a:solidFill>
                  <a:srgbClr val="333333"/>
                </a:solidFill>
                <a:effectLst>
                  <a:outerShdw blurRad="38100" dist="38100" dir="2700000" algn="tl">
                    <a:srgbClr val="000000">
                      <a:alpha val="43137"/>
                    </a:srgbClr>
                  </a:outerShdw>
                </a:effectLst>
                <a:latin typeface="+mn-ea"/>
                <a:cs typeface="Open Sans" panose="020B0606030504020204" pitchFamily="34" charset="0"/>
              </a:rPr>
              <a:t>eagerness: </a:t>
            </a:r>
            <a:r>
              <a:rPr lang="en-US" altLang="zh-CN" sz="2400" dirty="0"/>
              <a:t>couple log generation and store instructions </a:t>
            </a:r>
            <a:endParaRPr kumimoji="0" lang="en-US" altLang="zh-CN" sz="2200" i="0" u="none" strike="noStrike" cap="none" normalizeH="0" baseline="0" dirty="0">
              <a:ln>
                <a:noFill/>
              </a:ln>
              <a:solidFill>
                <a:srgbClr val="333333"/>
              </a:solidFill>
              <a:latin typeface="+mn-ea"/>
              <a:cs typeface="Open Sans" panose="020B0606030504020204" pitchFamily="34" charset="0"/>
            </a:endParaRPr>
          </a:p>
        </p:txBody>
      </p:sp>
    </p:spTree>
    <p:extLst>
      <p:ext uri="{BB962C8B-B14F-4D97-AF65-F5344CB8AC3E}">
        <p14:creationId xmlns:p14="http://schemas.microsoft.com/office/powerpoint/2010/main" val="2370017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7F7609B-44D8-4A6F-85A8-FC5A2D0C942D}"/>
              </a:ext>
            </a:extLst>
          </p:cNvPr>
          <p:cNvSpPr/>
          <p:nvPr/>
        </p:nvSpPr>
        <p:spPr>
          <a:xfrm>
            <a:off x="-83801" y="668559"/>
            <a:ext cx="2807855" cy="45719"/>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E4B5C20D-4A12-483C-8756-87F0BD864146}"/>
              </a:ext>
            </a:extLst>
          </p:cNvPr>
          <p:cNvSpPr txBox="1"/>
          <p:nvPr/>
        </p:nvSpPr>
        <p:spPr>
          <a:xfrm>
            <a:off x="756035" y="249977"/>
            <a:ext cx="1838709" cy="446276"/>
          </a:xfrm>
          <a:prstGeom prst="rect">
            <a:avLst/>
          </a:prstGeom>
          <a:noFill/>
        </p:spPr>
        <p:txBody>
          <a:bodyPr vert="horz" wrap="square" rtlCol="0">
            <a:spAutoFit/>
          </a:bodyPr>
          <a:lstStyle>
            <a:defPPr>
              <a:defRPr lang="zh-CN"/>
            </a:defPPr>
            <a:lvl1pPr>
              <a:defRPr sz="2000">
                <a:solidFill>
                  <a:schemeClr val="bg1"/>
                </a:solidFill>
                <a:latin typeface="Verdana" panose="020B0604030504040204" pitchFamily="34" charset="0"/>
                <a:ea typeface="Verdana" panose="020B0604030504040204" pitchFamily="34" charset="0"/>
              </a:defRPr>
            </a:lvl1pPr>
          </a:lstStyle>
          <a:p>
            <a:pPr algn="r"/>
            <a:r>
              <a:rPr lang="en-US" altLang="zh-CN" sz="2300" b="1" dirty="0">
                <a:solidFill>
                  <a:schemeClr val="tx1">
                    <a:lumMod val="75000"/>
                    <a:lumOff val="25000"/>
                  </a:schemeClr>
                </a:solidFill>
                <a:latin typeface="+mn-lt"/>
              </a:rPr>
              <a:t>Limitation?</a:t>
            </a:r>
          </a:p>
        </p:txBody>
      </p:sp>
      <p:sp>
        <p:nvSpPr>
          <p:cNvPr id="14" name="Rectangle 2">
            <a:extLst>
              <a:ext uri="{FF2B5EF4-FFF2-40B4-BE49-F238E27FC236}">
                <a16:creationId xmlns:a16="http://schemas.microsoft.com/office/drawing/2014/main" id="{620F5066-ECE0-4D9D-AE2D-91CCA77E27B5}"/>
              </a:ext>
            </a:extLst>
          </p:cNvPr>
          <p:cNvSpPr>
            <a:spLocks noChangeArrowheads="1"/>
          </p:cNvSpPr>
          <p:nvPr/>
        </p:nvSpPr>
        <p:spPr bwMode="auto">
          <a:xfrm>
            <a:off x="756035" y="992865"/>
            <a:ext cx="93865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spcBef>
                <a:spcPct val="0"/>
              </a:spcBef>
              <a:spcAft>
                <a:spcPct val="0"/>
              </a:spcAft>
              <a:buFont typeface="Wingdings" panose="05000000000000000000" pitchFamily="2" charset="2"/>
              <a:buChar char="l"/>
            </a:pPr>
            <a:r>
              <a:rPr kumimoji="0" lang="en-US" altLang="zh-CN" sz="2200" b="1" i="0" u="none" strike="noStrike" cap="none" normalizeH="0" baseline="0" dirty="0">
                <a:ln>
                  <a:noFill/>
                </a:ln>
                <a:solidFill>
                  <a:srgbClr val="333333"/>
                </a:solidFill>
                <a:effectLst>
                  <a:outerShdw blurRad="38100" dist="38100" dir="2700000" algn="tl">
                    <a:srgbClr val="000000">
                      <a:alpha val="43137"/>
                    </a:srgbClr>
                  </a:outerShdw>
                </a:effectLst>
                <a:latin typeface="+mn-ea"/>
                <a:cs typeface="Open Sans" panose="020B0606030504020204" pitchFamily="34" charset="0"/>
              </a:rPr>
              <a:t>Logging</a:t>
            </a:r>
            <a:r>
              <a:rPr kumimoji="0" lang="zh-CN" altLang="en-US" sz="2200" b="1" i="0" u="none" strike="noStrike" cap="none" normalizeH="0" baseline="0" dirty="0">
                <a:ln>
                  <a:noFill/>
                </a:ln>
                <a:solidFill>
                  <a:srgbClr val="333333"/>
                </a:solidFill>
                <a:effectLst>
                  <a:outerShdw blurRad="38100" dist="38100" dir="2700000" algn="tl">
                    <a:srgbClr val="000000">
                      <a:alpha val="43137"/>
                    </a:srgbClr>
                  </a:outerShdw>
                </a:effectLst>
                <a:latin typeface="+mn-ea"/>
                <a:cs typeface="Open Sans" panose="020B0606030504020204" pitchFamily="34" charset="0"/>
              </a:rPr>
              <a:t> </a:t>
            </a:r>
            <a:r>
              <a:rPr kumimoji="0" lang="en-US" altLang="zh-CN" sz="2200" b="1" i="0" u="none" strike="noStrike" cap="none" normalizeH="0" baseline="0" dirty="0">
                <a:ln>
                  <a:noFill/>
                </a:ln>
                <a:solidFill>
                  <a:srgbClr val="333333"/>
                </a:solidFill>
                <a:effectLst>
                  <a:outerShdw blurRad="38100" dist="38100" dir="2700000" algn="tl">
                    <a:srgbClr val="000000">
                      <a:alpha val="43137"/>
                    </a:srgbClr>
                  </a:outerShdw>
                </a:effectLst>
                <a:latin typeface="+mn-ea"/>
                <a:cs typeface="Open Sans" panose="020B0606030504020204" pitchFamily="34" charset="0"/>
              </a:rPr>
              <a:t>eagerness: </a:t>
            </a:r>
            <a:r>
              <a:rPr lang="en-US" altLang="zh-CN" sz="2400" dirty="0"/>
              <a:t>couple log generation and store instructions </a:t>
            </a:r>
            <a:endParaRPr kumimoji="0" lang="en-US" altLang="zh-CN" sz="2200" i="0" u="none" strike="noStrike" cap="none" normalizeH="0" baseline="0" dirty="0">
              <a:ln>
                <a:noFill/>
              </a:ln>
              <a:solidFill>
                <a:srgbClr val="333333"/>
              </a:solidFill>
              <a:latin typeface="+mn-ea"/>
              <a:cs typeface="Open Sans" panose="020B0606030504020204" pitchFamily="34" charset="0"/>
            </a:endParaRPr>
          </a:p>
        </p:txBody>
      </p:sp>
      <p:pic>
        <p:nvPicPr>
          <p:cNvPr id="5" name="Object 3" descr="preencoded.png">
            <a:extLst>
              <a:ext uri="{FF2B5EF4-FFF2-40B4-BE49-F238E27FC236}">
                <a16:creationId xmlns:a16="http://schemas.microsoft.com/office/drawing/2014/main" id="{D3EA2C58-1178-47CD-8094-E80463BA9BF0}"/>
              </a:ext>
            </a:extLst>
          </p:cNvPr>
          <p:cNvPicPr>
            <a:picLocks noChangeAspect="1"/>
          </p:cNvPicPr>
          <p:nvPr/>
        </p:nvPicPr>
        <p:blipFill>
          <a:blip r:embed="rId3"/>
          <a:srcRect/>
          <a:stretch/>
        </p:blipFill>
        <p:spPr>
          <a:xfrm>
            <a:off x="1848450" y="1648281"/>
            <a:ext cx="8726105" cy="4647038"/>
          </a:xfrm>
          <a:prstGeom prst="rect">
            <a:avLst/>
          </a:prstGeom>
        </p:spPr>
      </p:pic>
      <p:sp>
        <p:nvSpPr>
          <p:cNvPr id="2" name="矩形: 圆角 1">
            <a:extLst>
              <a:ext uri="{FF2B5EF4-FFF2-40B4-BE49-F238E27FC236}">
                <a16:creationId xmlns:a16="http://schemas.microsoft.com/office/drawing/2014/main" id="{D14CE6C5-7A31-4FB9-8BEE-09924BA7EC3B}"/>
              </a:ext>
            </a:extLst>
          </p:cNvPr>
          <p:cNvSpPr/>
          <p:nvPr/>
        </p:nvSpPr>
        <p:spPr>
          <a:xfrm>
            <a:off x="7459578" y="2618072"/>
            <a:ext cx="1172249" cy="336884"/>
          </a:xfrm>
          <a:prstGeom prst="roundRect">
            <a:avLst/>
          </a:prstGeom>
          <a:solidFill>
            <a:srgbClr val="C000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857362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TotalTime>
  <Words>2436</Words>
  <Application>Microsoft Office PowerPoint</Application>
  <PresentationFormat>宽屏</PresentationFormat>
  <Paragraphs>153</Paragraphs>
  <Slides>18</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Times New Roman</vt:lpstr>
      <vt:lpstr>Arial</vt:lpstr>
      <vt:lpstr>Wingdings</vt:lpstr>
      <vt:lpstr>等线 Light</vt:lpstr>
      <vt:lpstr>Bahnschrift</vt:lpstr>
      <vt:lpstr>Verdana</vt:lpstr>
      <vt:lpstr>等线</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Yuan Tian</dc:creator>
  <cp:lastModifiedBy>luke</cp:lastModifiedBy>
  <cp:revision>108</cp:revision>
  <dcterms:created xsi:type="dcterms:W3CDTF">2020-03-24T14:02:17Z</dcterms:created>
  <dcterms:modified xsi:type="dcterms:W3CDTF">2021-02-05T03:27:46Z</dcterms:modified>
</cp:coreProperties>
</file>