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30"/>
  </p:notesMasterIdLst>
  <p:sldIdLst>
    <p:sldId id="256" r:id="rId2"/>
    <p:sldId id="395" r:id="rId3"/>
    <p:sldId id="406" r:id="rId4"/>
    <p:sldId id="404" r:id="rId5"/>
    <p:sldId id="408" r:id="rId6"/>
    <p:sldId id="420" r:id="rId7"/>
    <p:sldId id="421" r:id="rId8"/>
    <p:sldId id="411" r:id="rId9"/>
    <p:sldId id="382" r:id="rId10"/>
    <p:sldId id="325" r:id="rId11"/>
    <p:sldId id="378" r:id="rId12"/>
    <p:sldId id="379" r:id="rId13"/>
    <p:sldId id="381" r:id="rId14"/>
    <p:sldId id="380" r:id="rId15"/>
    <p:sldId id="400" r:id="rId16"/>
    <p:sldId id="403" r:id="rId17"/>
    <p:sldId id="402" r:id="rId18"/>
    <p:sldId id="412" r:id="rId19"/>
    <p:sldId id="413" r:id="rId20"/>
    <p:sldId id="416" r:id="rId21"/>
    <p:sldId id="418" r:id="rId22"/>
    <p:sldId id="417" r:id="rId23"/>
    <p:sldId id="414" r:id="rId24"/>
    <p:sldId id="415" r:id="rId25"/>
    <p:sldId id="390" r:id="rId26"/>
    <p:sldId id="398" r:id="rId27"/>
    <p:sldId id="419" r:id="rId28"/>
    <p:sldId id="39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60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58"/>
    <p:restoredTop sz="96338"/>
  </p:normalViewPr>
  <p:slideViewPr>
    <p:cSldViewPr snapToGrid="0" snapToObjects="1">
      <p:cViewPr varScale="1">
        <p:scale>
          <a:sx n="126" d="100"/>
          <a:sy n="126" d="100"/>
        </p:scale>
        <p:origin x="2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4252C-1F43-2E4C-92B8-5FE5D4FE55D5}" type="datetimeFigureOut">
              <a:rPr lang="en-US" smtClean="0"/>
              <a:t>10/30/23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034B4-C612-F040-8469-B85945B4C57A}" type="slidenum">
              <a:rPr lang="en-US" smtClean="0"/>
              <a:t>‹#›</a:t>
            </a:fld>
            <a:endParaRPr lang="en-US"/>
          </a:p>
        </p:txBody>
      </p:sp>
    </p:spTree>
    <p:extLst>
      <p:ext uri="{BB962C8B-B14F-4D97-AF65-F5344CB8AC3E}">
        <p14:creationId xmlns:p14="http://schemas.microsoft.com/office/powerpoint/2010/main" val="116054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high-end systems sport an L3 cache. Sometimes, the L3 cache is in a different chip by itself, and sometimes it is mounted with the processor in a multichip module. </a:t>
            </a:r>
          </a:p>
          <a:p>
            <a:r>
              <a:rPr lang="en-US" dirty="0"/>
              <a:t>The L1 is typically split between data and instructions.</a:t>
            </a:r>
          </a:p>
        </p:txBody>
      </p:sp>
      <p:sp>
        <p:nvSpPr>
          <p:cNvPr id="4" name="Slide Number Placeholder 3"/>
          <p:cNvSpPr>
            <a:spLocks noGrp="1"/>
          </p:cNvSpPr>
          <p:nvPr>
            <p:ph type="sldNum" sz="quarter" idx="5"/>
          </p:nvPr>
        </p:nvSpPr>
        <p:spPr/>
        <p:txBody>
          <a:bodyPr/>
          <a:lstStyle/>
          <a:p>
            <a:fld id="{04A034B4-C612-F040-8469-B85945B4C57A}" type="slidenum">
              <a:rPr lang="en-US" smtClean="0"/>
              <a:t>2</a:t>
            </a:fld>
            <a:endParaRPr lang="en-US"/>
          </a:p>
        </p:txBody>
      </p:sp>
    </p:spTree>
    <p:extLst>
      <p:ext uri="{BB962C8B-B14F-4D97-AF65-F5344CB8AC3E}">
        <p14:creationId xmlns:p14="http://schemas.microsoft.com/office/powerpoint/2010/main" val="1084580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Observe the following: Even though we want to write 1, 2, 4 or 8 bytes (typically), the cache line is 32-, 64-byte or larger. Therefore, we need to do a “write-allocate” if we have a write back structure. This means that before the write can proceed, the corresponding cache line has to be brought into the cache so that we can do an update on the subset of the cache line that is to be modified. The alternative to the write-allocate policy is to do a write through of the new data into the cache. This will effectively be converting a write-back cache into a write-through cache.</a:t>
            </a:r>
          </a:p>
        </p:txBody>
      </p:sp>
      <p:sp>
        <p:nvSpPr>
          <p:cNvPr id="4" name="Slide Number Placeholder 3"/>
          <p:cNvSpPr>
            <a:spLocks noGrp="1"/>
          </p:cNvSpPr>
          <p:nvPr>
            <p:ph type="sldNum" sz="quarter" idx="5"/>
          </p:nvPr>
        </p:nvSpPr>
        <p:spPr/>
        <p:txBody>
          <a:bodyPr/>
          <a:lstStyle/>
          <a:p>
            <a:fld id="{04A034B4-C612-F040-8469-B85945B4C57A}" type="slidenum">
              <a:rPr lang="en-US" smtClean="0"/>
              <a:t>11</a:t>
            </a:fld>
            <a:endParaRPr lang="en-US"/>
          </a:p>
        </p:txBody>
      </p:sp>
    </p:spTree>
    <p:extLst>
      <p:ext uri="{BB962C8B-B14F-4D97-AF65-F5344CB8AC3E}">
        <p14:creationId xmlns:p14="http://schemas.microsoft.com/office/powerpoint/2010/main" val="1339877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things look simple here. But imagine the impact of a TLB miss!</a:t>
            </a:r>
          </a:p>
        </p:txBody>
      </p:sp>
      <p:sp>
        <p:nvSpPr>
          <p:cNvPr id="4" name="Slide Number Placeholder 3"/>
          <p:cNvSpPr>
            <a:spLocks noGrp="1"/>
          </p:cNvSpPr>
          <p:nvPr>
            <p:ph type="sldNum" sz="quarter" idx="5"/>
          </p:nvPr>
        </p:nvSpPr>
        <p:spPr/>
        <p:txBody>
          <a:bodyPr/>
          <a:lstStyle/>
          <a:p>
            <a:fld id="{04A034B4-C612-F040-8469-B85945B4C57A}" type="slidenum">
              <a:rPr lang="en-US" smtClean="0"/>
              <a:t>12</a:t>
            </a:fld>
            <a:endParaRPr lang="en-US"/>
          </a:p>
        </p:txBody>
      </p:sp>
    </p:spTree>
    <p:extLst>
      <p:ext uri="{BB962C8B-B14F-4D97-AF65-F5344CB8AC3E}">
        <p14:creationId xmlns:p14="http://schemas.microsoft.com/office/powerpoint/2010/main" val="205776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straightforward, but observe how many steps are involved. Note that this is an operation where the pipeline may stall due to a cache miss. There is really no cure for this other than multithreading. The wait can be long with nowadays memory. Now, combine this with a TLB miss: Mayhem!</a:t>
            </a:r>
          </a:p>
        </p:txBody>
      </p:sp>
      <p:sp>
        <p:nvSpPr>
          <p:cNvPr id="4" name="Slide Number Placeholder 3"/>
          <p:cNvSpPr>
            <a:spLocks noGrp="1"/>
          </p:cNvSpPr>
          <p:nvPr>
            <p:ph type="sldNum" sz="quarter" idx="5"/>
          </p:nvPr>
        </p:nvSpPr>
        <p:spPr/>
        <p:txBody>
          <a:bodyPr/>
          <a:lstStyle/>
          <a:p>
            <a:fld id="{04A034B4-C612-F040-8469-B85945B4C57A}" type="slidenum">
              <a:rPr lang="en-US" smtClean="0"/>
              <a:t>13</a:t>
            </a:fld>
            <a:endParaRPr lang="en-US"/>
          </a:p>
        </p:txBody>
      </p:sp>
    </p:spTree>
    <p:extLst>
      <p:ext uri="{BB962C8B-B14F-4D97-AF65-F5344CB8AC3E}">
        <p14:creationId xmlns:p14="http://schemas.microsoft.com/office/powerpoint/2010/main" val="693327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pending operation queues is somewhere between the pipeline and the load-store unit. Typically, it is counted against the L/S unit. You can now appreciate why the L/S unit takes quite a bit of space on the core!</a:t>
            </a:r>
          </a:p>
        </p:txBody>
      </p:sp>
      <p:sp>
        <p:nvSpPr>
          <p:cNvPr id="4" name="Slide Number Placeholder 3"/>
          <p:cNvSpPr>
            <a:spLocks noGrp="1"/>
          </p:cNvSpPr>
          <p:nvPr>
            <p:ph type="sldNum" sz="quarter" idx="5"/>
          </p:nvPr>
        </p:nvSpPr>
        <p:spPr/>
        <p:txBody>
          <a:bodyPr/>
          <a:lstStyle/>
          <a:p>
            <a:fld id="{04A034B4-C612-F040-8469-B85945B4C57A}" type="slidenum">
              <a:rPr lang="en-US" smtClean="0"/>
              <a:t>15</a:t>
            </a:fld>
            <a:endParaRPr lang="en-US"/>
          </a:p>
        </p:txBody>
      </p:sp>
    </p:spTree>
    <p:extLst>
      <p:ext uri="{BB962C8B-B14F-4D97-AF65-F5344CB8AC3E}">
        <p14:creationId xmlns:p14="http://schemas.microsoft.com/office/powerpoint/2010/main" val="2898269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Replacement policies: There are the: 1) Optimal policy, where we replace only the line that will be used farthest in the future (impractical, we don’t know the future). 2) Least Recently Used (LRU), which approximates the optimal to some degree, but it would be a pain to implement. 3) FIFO: Which does not appear to have any rational reason and generally does not show any superior cache performance. And 4) Random: The simplest to implement. Of course, you run the risk of picking the hot cache line, which can hurt performance.</a:t>
            </a:r>
          </a:p>
          <a:p>
            <a:pPr marL="228600" indent="-228600">
              <a:buFont typeface="+mj-lt"/>
              <a:buAutoNum type="arabicPeriod"/>
            </a:pPr>
            <a:r>
              <a:rPr lang="en-US" dirty="0"/>
              <a:t>Note: The replacement policy is only relevant to set-associative caches. Direct-mapped caches have a very simple replacement policy: EVICT THE ENTRY!!!</a:t>
            </a:r>
          </a:p>
        </p:txBody>
      </p:sp>
      <p:sp>
        <p:nvSpPr>
          <p:cNvPr id="4" name="Slide Number Placeholder 3"/>
          <p:cNvSpPr>
            <a:spLocks noGrp="1"/>
          </p:cNvSpPr>
          <p:nvPr>
            <p:ph type="sldNum" sz="quarter" idx="5"/>
          </p:nvPr>
        </p:nvSpPr>
        <p:spPr/>
        <p:txBody>
          <a:bodyPr/>
          <a:lstStyle/>
          <a:p>
            <a:fld id="{04A034B4-C612-F040-8469-B85945B4C57A}" type="slidenum">
              <a:rPr lang="en-US" smtClean="0"/>
              <a:t>17</a:t>
            </a:fld>
            <a:endParaRPr lang="en-US"/>
          </a:p>
        </p:txBody>
      </p:sp>
    </p:spTree>
    <p:extLst>
      <p:ext uri="{BB962C8B-B14F-4D97-AF65-F5344CB8AC3E}">
        <p14:creationId xmlns:p14="http://schemas.microsoft.com/office/powerpoint/2010/main" val="52720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process is allocated memory from only a few colors, then it is as if someone just reduced the cache size as seen by that process. The reason for this is that number of entries in the cache that are available to that process are limited and less than the full range. Performance will suffer.</a:t>
            </a:r>
          </a:p>
        </p:txBody>
      </p:sp>
      <p:sp>
        <p:nvSpPr>
          <p:cNvPr id="4" name="Slide Number Placeholder 3"/>
          <p:cNvSpPr>
            <a:spLocks noGrp="1"/>
          </p:cNvSpPr>
          <p:nvPr>
            <p:ph type="sldNum" sz="quarter" idx="5"/>
          </p:nvPr>
        </p:nvSpPr>
        <p:spPr/>
        <p:txBody>
          <a:bodyPr/>
          <a:lstStyle/>
          <a:p>
            <a:fld id="{04A034B4-C612-F040-8469-B85945B4C57A}" type="slidenum">
              <a:rPr lang="en-US" smtClean="0"/>
              <a:t>18</a:t>
            </a:fld>
            <a:endParaRPr lang="en-US"/>
          </a:p>
        </p:txBody>
      </p:sp>
    </p:spTree>
    <p:extLst>
      <p:ext uri="{BB962C8B-B14F-4D97-AF65-F5344CB8AC3E}">
        <p14:creationId xmlns:p14="http://schemas.microsoft.com/office/powerpoint/2010/main" val="2016062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operating system in this example better keeps 2^9 or 512 queues of free pages, and allocates from these pages to the requesting process in a round-robin fashion. This way, the colors are balanced. Of course, when the available memory starts running low, some of these queues may become empty. Then new allocation become suboptimal. It is not a good idea to run a system with over-committed memory.</a:t>
            </a:r>
          </a:p>
        </p:txBody>
      </p:sp>
      <p:sp>
        <p:nvSpPr>
          <p:cNvPr id="4" name="Slide Number Placeholder 3"/>
          <p:cNvSpPr>
            <a:spLocks noGrp="1"/>
          </p:cNvSpPr>
          <p:nvPr>
            <p:ph type="sldNum" sz="quarter" idx="5"/>
          </p:nvPr>
        </p:nvSpPr>
        <p:spPr/>
        <p:txBody>
          <a:bodyPr/>
          <a:lstStyle/>
          <a:p>
            <a:fld id="{04A034B4-C612-F040-8469-B85945B4C57A}" type="slidenum">
              <a:rPr lang="en-US" smtClean="0"/>
              <a:t>19</a:t>
            </a:fld>
            <a:endParaRPr lang="en-US"/>
          </a:p>
        </p:txBody>
      </p:sp>
    </p:spTree>
    <p:extLst>
      <p:ext uri="{BB962C8B-B14F-4D97-AF65-F5344CB8AC3E}">
        <p14:creationId xmlns:p14="http://schemas.microsoft.com/office/powerpoint/2010/main" val="2746461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 chips are usually quoted as a product of the number of bits stored multiplied by the number of bits to be read. For example, a 4Gbx1 is a very popular DRAM chip (circa 2020), and it means that the chip holds 4G bits, and one read or write operation occurs in a unit of one bit. 4Gbx4 and other configurations are possible.</a:t>
            </a:r>
          </a:p>
          <a:p>
            <a:r>
              <a:rPr lang="en-US" dirty="0"/>
              <a:t>Please note that individual memory chips are often quoted in bits (b) not bytes (B). </a:t>
            </a:r>
          </a:p>
          <a:p>
            <a:r>
              <a:rPr lang="en-US" dirty="0"/>
              <a:t>Please note that to form a byte of storage, we typically combine 8 xxMbx1bit chips in what is so-called DIMM (Dual inline Memory Module). A picture of a DIMM is shown in the slide.</a:t>
            </a:r>
          </a:p>
          <a:p>
            <a:r>
              <a:rPr lang="en-US" dirty="0"/>
              <a:t>Please note that often, an additional chip is added to the array to store parity. It is essentially the XOR of all the data on the 8 chips. Parity can detect the case when memory content is corrupted due to cosmic ray or noise due to the surrounding environment. Computers operating at high elevation (in mountainous regions) are more susceptible to memory errors. </a:t>
            </a:r>
          </a:p>
          <a:p>
            <a:r>
              <a:rPr lang="en-US" dirty="0"/>
              <a:t>Sometimes, in high end systems or mission critical systems, additional chips are added to provide even more protection. A Hamming code of 2 arrangement can detect two simultaneous errors and correct a single bit error.</a:t>
            </a:r>
          </a:p>
          <a:p>
            <a:r>
              <a:rPr lang="en-US" dirty="0"/>
              <a:t>In practice, cosmic rays are not choosy, and they may hit a multitude of chips simultaneously, causing an catastrophic error. We call these transient errors.</a:t>
            </a:r>
          </a:p>
          <a:p>
            <a:r>
              <a:rPr lang="en-US" dirty="0"/>
              <a:t>In practice, either transient errors are detected, in which case the operating system typically issues a “panic” message and shuts down, </a:t>
            </a:r>
            <a:r>
              <a:rPr lang="en-US" b="1" dirty="0"/>
              <a:t>or</a:t>
            </a:r>
            <a:r>
              <a:rPr lang="en-US" b="0" dirty="0"/>
              <a:t>, the transient error is not detected, in which case we have a “silent error”. A silent error may hit a region of memory that we are not using, or that we will overwrite soon. This is the lucky case. The unlucky case if the transient error can lead to a corruption of data, which cannot be recovered easily (if at all detected).</a:t>
            </a:r>
            <a:endParaRPr lang="en-US" dirty="0"/>
          </a:p>
        </p:txBody>
      </p:sp>
      <p:sp>
        <p:nvSpPr>
          <p:cNvPr id="4" name="Slide Number Placeholder 3"/>
          <p:cNvSpPr>
            <a:spLocks noGrp="1"/>
          </p:cNvSpPr>
          <p:nvPr>
            <p:ph type="sldNum" sz="quarter" idx="5"/>
          </p:nvPr>
        </p:nvSpPr>
        <p:spPr/>
        <p:txBody>
          <a:bodyPr/>
          <a:lstStyle/>
          <a:p>
            <a:fld id="{04A034B4-C612-F040-8469-B85945B4C57A}" type="slidenum">
              <a:rPr lang="en-US" smtClean="0"/>
              <a:t>20</a:t>
            </a:fld>
            <a:endParaRPr lang="en-US"/>
          </a:p>
        </p:txBody>
      </p:sp>
    </p:spTree>
    <p:extLst>
      <p:ext uri="{BB962C8B-B14F-4D97-AF65-F5344CB8AC3E}">
        <p14:creationId xmlns:p14="http://schemas.microsoft.com/office/powerpoint/2010/main" val="1358925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US" dirty="0"/>
              <a:t>The memory controller is responsible for running the memory bus transactions. The transactions can be atomic or can be split transactions. An atomic transaction does not relinquish the bus until it completes. A split transaction allows more performance by splitting the transactions into </a:t>
            </a:r>
            <a:r>
              <a:rPr lang="en-US" dirty="0" err="1"/>
              <a:t>subtransactions</a:t>
            </a:r>
            <a:r>
              <a:rPr lang="en-US" dirty="0"/>
              <a:t> that each runs atomically. Split transactions can be complicated to implement. Bus protocols are very difficult to implement and verify. You will find that in the industry, the memory bus technology changes very slowly in terms of design, although it benefits from increasing bus width and frequency. The complications of designing a new bus are a barrier to designing new protocols, changing the protocol typically requires changing all the devices that connect to the bus, which is a very costly operation.</a:t>
            </a:r>
          </a:p>
        </p:txBody>
      </p:sp>
      <p:sp>
        <p:nvSpPr>
          <p:cNvPr id="4" name="Slide Number Placeholder 3"/>
          <p:cNvSpPr>
            <a:spLocks noGrp="1"/>
          </p:cNvSpPr>
          <p:nvPr>
            <p:ph type="sldNum" sz="quarter" idx="5"/>
          </p:nvPr>
        </p:nvSpPr>
        <p:spPr/>
        <p:txBody>
          <a:bodyPr/>
          <a:lstStyle/>
          <a:p>
            <a:fld id="{04A034B4-C612-F040-8469-B85945B4C57A}" type="slidenum">
              <a:rPr lang="en-US" smtClean="0"/>
              <a:t>21</a:t>
            </a:fld>
            <a:endParaRPr lang="en-US"/>
          </a:p>
        </p:txBody>
      </p:sp>
    </p:spTree>
    <p:extLst>
      <p:ext uri="{BB962C8B-B14F-4D97-AF65-F5344CB8AC3E}">
        <p14:creationId xmlns:p14="http://schemas.microsoft.com/office/powerpoint/2010/main" val="180030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broadcast bus is the simplest form of connections. The earliest shared memory multiprocessors that kept the memory consistent among processors were all implemented on a broadcast bus technology. All participants got to listen to all transactions, which simplified implementations of cache protocols for instance. It also allowed synchronization by locking the bus, in addition to enabling processors to talk to more than one entity at a time. Buses do not have the complication of more sophisticated structures that require complex routing. The problem of the bus structure is both in performance and in physics. In performance, the bus bandwidth is shared among all participants, which means each one of them gets a decreasing share as we add more participants on the bus. In physics, there is only so much length that a bus can have before signal attenuation will make it impractical to operate. This </a:t>
            </a:r>
            <a:r>
              <a:rPr lang="en-US" dirty="0" err="1"/>
              <a:t>limts</a:t>
            </a:r>
            <a:r>
              <a:rPr lang="en-US" dirty="0"/>
              <a:t> the scalability of the bus structure to a typically a handful of processors, certainly no more than a dozen if good performance is to be obtained.</a:t>
            </a:r>
          </a:p>
        </p:txBody>
      </p:sp>
      <p:sp>
        <p:nvSpPr>
          <p:cNvPr id="4" name="Slide Number Placeholder 3"/>
          <p:cNvSpPr>
            <a:spLocks noGrp="1"/>
          </p:cNvSpPr>
          <p:nvPr>
            <p:ph type="sldNum" sz="quarter" idx="5"/>
          </p:nvPr>
        </p:nvSpPr>
        <p:spPr/>
        <p:txBody>
          <a:bodyPr/>
          <a:lstStyle/>
          <a:p>
            <a:fld id="{04A034B4-C612-F040-8469-B85945B4C57A}" type="slidenum">
              <a:rPr lang="en-US" smtClean="0"/>
              <a:t>22</a:t>
            </a:fld>
            <a:endParaRPr lang="en-US"/>
          </a:p>
        </p:txBody>
      </p:sp>
    </p:spTree>
    <p:extLst>
      <p:ext uri="{BB962C8B-B14F-4D97-AF65-F5344CB8AC3E}">
        <p14:creationId xmlns:p14="http://schemas.microsoft.com/office/powerpoint/2010/main" val="2833053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victim cache stores all the cache lines that are evicted from the L1/L2 combo. The idea is that upon a context switch from process P1 into process P2, the latter will start depopulating the P1 cache lines in favor of bringing the cache lines of P2. At some point though in the future, P1 will be switched back. In this case, having a victim cache will ensure that all the items that belong to P1 can be brought into the cache from a nearby location (on demand, of course. There is no bulk transfer of data from L3 to L2 or L1). The verdict of victim vs. inclusive cache is not clear cut. Proponents of the inclusive L3 cache design point out that the large size of the L3 will make an inclusive cache asymptotically identical to that of a victim structure.</a:t>
            </a:r>
          </a:p>
        </p:txBody>
      </p:sp>
      <p:sp>
        <p:nvSpPr>
          <p:cNvPr id="4" name="Slide Number Placeholder 3"/>
          <p:cNvSpPr>
            <a:spLocks noGrp="1"/>
          </p:cNvSpPr>
          <p:nvPr>
            <p:ph type="sldNum" sz="quarter" idx="5"/>
          </p:nvPr>
        </p:nvSpPr>
        <p:spPr/>
        <p:txBody>
          <a:bodyPr/>
          <a:lstStyle/>
          <a:p>
            <a:fld id="{04A034B4-C612-F040-8469-B85945B4C57A}" type="slidenum">
              <a:rPr lang="en-US" smtClean="0"/>
              <a:t>3</a:t>
            </a:fld>
            <a:endParaRPr lang="en-US"/>
          </a:p>
        </p:txBody>
      </p:sp>
    </p:spTree>
    <p:extLst>
      <p:ext uri="{BB962C8B-B14F-4D97-AF65-F5344CB8AC3E}">
        <p14:creationId xmlns:p14="http://schemas.microsoft.com/office/powerpoint/2010/main" val="1915959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NUMA structure is a huge deviation from the abstraction of the RAM (Random Access Machine) model upon which all the known algorithm and theory were developed. When we write a program, we assume that all data are equally accessible with the same performance. NUMA systems violate this maxim depending on how memory is allocated to a process. Operating systems go through some pain to allocate memory to processes such that all come from the same node. Then, it follows by scheduling these processes on the chips closest to where the memory is. Generally, writing code in NUMA systems with performance predictability is difficult. </a:t>
            </a:r>
          </a:p>
          <a:p>
            <a:r>
              <a:rPr lang="en-US" dirty="0"/>
              <a:t>Please note: </a:t>
            </a:r>
            <a:r>
              <a:rPr lang="en-US" dirty="0" err="1"/>
              <a:t>Elnozahy</a:t>
            </a:r>
            <a:r>
              <a:rPr lang="en-US" dirty="0"/>
              <a:t> et al argued in early 2000’s in a paper that the proper way to use NUMA systems is to consider each chip with its own memory as an independent unit, and use message passing between the nodes at the program level. Then, the shared memory is used to speed the performance of message passing. They showed that systems used this way can have superior performance to systems that expose the memory to the programmer.</a:t>
            </a:r>
          </a:p>
          <a:p>
            <a:r>
              <a:rPr lang="en-US" dirty="0"/>
              <a:t>Please note: NUMA systems are often quoted as a ratio: Like a 1:2 NUMA. This means that this is a system where the remote memory is twice as far in the number of cycles than the local memory.</a:t>
            </a:r>
          </a:p>
        </p:txBody>
      </p:sp>
      <p:sp>
        <p:nvSpPr>
          <p:cNvPr id="4" name="Slide Number Placeholder 3"/>
          <p:cNvSpPr>
            <a:spLocks noGrp="1"/>
          </p:cNvSpPr>
          <p:nvPr>
            <p:ph type="sldNum" sz="quarter" idx="5"/>
          </p:nvPr>
        </p:nvSpPr>
        <p:spPr/>
        <p:txBody>
          <a:bodyPr/>
          <a:lstStyle/>
          <a:p>
            <a:fld id="{04A034B4-C612-F040-8469-B85945B4C57A}" type="slidenum">
              <a:rPr lang="en-US" smtClean="0"/>
              <a:t>23</a:t>
            </a:fld>
            <a:endParaRPr lang="en-US"/>
          </a:p>
        </p:txBody>
      </p:sp>
    </p:spTree>
    <p:extLst>
      <p:ext uri="{BB962C8B-B14F-4D97-AF65-F5344CB8AC3E}">
        <p14:creationId xmlns:p14="http://schemas.microsoft.com/office/powerpoint/2010/main" val="4199547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commentary on the previous slide.</a:t>
            </a:r>
          </a:p>
        </p:txBody>
      </p:sp>
      <p:sp>
        <p:nvSpPr>
          <p:cNvPr id="4" name="Slide Number Placeholder 3"/>
          <p:cNvSpPr>
            <a:spLocks noGrp="1"/>
          </p:cNvSpPr>
          <p:nvPr>
            <p:ph type="sldNum" sz="quarter" idx="5"/>
          </p:nvPr>
        </p:nvSpPr>
        <p:spPr/>
        <p:txBody>
          <a:bodyPr/>
          <a:lstStyle/>
          <a:p>
            <a:fld id="{04A034B4-C612-F040-8469-B85945B4C57A}" type="slidenum">
              <a:rPr lang="en-US" smtClean="0"/>
              <a:t>24</a:t>
            </a:fld>
            <a:endParaRPr lang="en-US"/>
          </a:p>
        </p:txBody>
      </p:sp>
    </p:spTree>
    <p:extLst>
      <p:ext uri="{BB962C8B-B14F-4D97-AF65-F5344CB8AC3E}">
        <p14:creationId xmlns:p14="http://schemas.microsoft.com/office/powerpoint/2010/main" val="389974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 interleaving means that the addressing of memory is such that consecutive bytes are spread over several modules (DIMMs), instead of coming from the same DIMM. This way, if we want to read a cache line, we can have parallelism in getting a multitude of bytes instead of pulling one byte at a time.</a:t>
            </a:r>
          </a:p>
        </p:txBody>
      </p:sp>
      <p:sp>
        <p:nvSpPr>
          <p:cNvPr id="4" name="Slide Number Placeholder 3"/>
          <p:cNvSpPr>
            <a:spLocks noGrp="1"/>
          </p:cNvSpPr>
          <p:nvPr>
            <p:ph type="sldNum" sz="quarter" idx="5"/>
          </p:nvPr>
        </p:nvSpPr>
        <p:spPr/>
        <p:txBody>
          <a:bodyPr/>
          <a:lstStyle/>
          <a:p>
            <a:fld id="{04A034B4-C612-F040-8469-B85945B4C57A}" type="slidenum">
              <a:rPr lang="en-US" smtClean="0"/>
              <a:t>25</a:t>
            </a:fld>
            <a:endParaRPr lang="en-US"/>
          </a:p>
        </p:txBody>
      </p:sp>
    </p:spTree>
    <p:extLst>
      <p:ext uri="{BB962C8B-B14F-4D97-AF65-F5344CB8AC3E}">
        <p14:creationId xmlns:p14="http://schemas.microsoft.com/office/powerpoint/2010/main" val="1771695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bandwidth memory (HBM) is starting to show in modern, high end systems. It is memory that is stacked on top of the processor chip. This solves the limitations on the number of pins. The package is more powerful because HBM is closer to the cores both in terms of lower latency and high bandwidth.</a:t>
            </a:r>
          </a:p>
        </p:txBody>
      </p:sp>
      <p:sp>
        <p:nvSpPr>
          <p:cNvPr id="4" name="Slide Number Placeholder 3"/>
          <p:cNvSpPr>
            <a:spLocks noGrp="1"/>
          </p:cNvSpPr>
          <p:nvPr>
            <p:ph type="sldNum" sz="quarter" idx="5"/>
          </p:nvPr>
        </p:nvSpPr>
        <p:spPr/>
        <p:txBody>
          <a:bodyPr/>
          <a:lstStyle/>
          <a:p>
            <a:fld id="{04A034B4-C612-F040-8469-B85945B4C57A}" type="slidenum">
              <a:rPr lang="en-US" smtClean="0"/>
              <a:t>26</a:t>
            </a:fld>
            <a:endParaRPr lang="en-US"/>
          </a:p>
        </p:txBody>
      </p:sp>
    </p:spTree>
    <p:extLst>
      <p:ext uri="{BB962C8B-B14F-4D97-AF65-F5344CB8AC3E}">
        <p14:creationId xmlns:p14="http://schemas.microsoft.com/office/powerpoint/2010/main" val="3258910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HBM can be an extension of the caching systems, providing a very large L3 cache. In this way, no programmer or operating system intelligence is needed to benefit from HBM. Alternatively, they can be given to the programmer as a scratch pad. This is akin to very early systems that used an address mode called page-0-addressing. This complicates software, makes it non-portable, and makes virtualization and context switching either expensive or impossible. A third option is to consider HBM as part of the address space and give the operating system control over how to allocate these pages. The theory behind this technique is that the operating system can intelligently use this precious memory to give priority to certain processes, or store performance-sensitive information like page table or kernel data structures. However the modifications necessary for the operating system to perform these functions competently are far from straightforward.</a:t>
            </a:r>
          </a:p>
        </p:txBody>
      </p:sp>
      <p:sp>
        <p:nvSpPr>
          <p:cNvPr id="4" name="Slide Number Placeholder 3"/>
          <p:cNvSpPr>
            <a:spLocks noGrp="1"/>
          </p:cNvSpPr>
          <p:nvPr>
            <p:ph type="sldNum" sz="quarter" idx="5"/>
          </p:nvPr>
        </p:nvSpPr>
        <p:spPr/>
        <p:txBody>
          <a:bodyPr/>
          <a:lstStyle/>
          <a:p>
            <a:fld id="{04A034B4-C612-F040-8469-B85945B4C57A}" type="slidenum">
              <a:rPr lang="en-US" smtClean="0"/>
              <a:t>27</a:t>
            </a:fld>
            <a:endParaRPr lang="en-US"/>
          </a:p>
        </p:txBody>
      </p:sp>
    </p:spTree>
    <p:extLst>
      <p:ext uri="{BB962C8B-B14F-4D97-AF65-F5344CB8AC3E}">
        <p14:creationId xmlns:p14="http://schemas.microsoft.com/office/powerpoint/2010/main" val="3085183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Persistent memory allows byte-level access to data in memory and can be used with load and store instructions. This is unlike flash storage devices which are accessed in the size of a disk block. Writes still are expensive because they need to burn material to leave an imprint that cannot be forgotten. This makes these devices great for reading. It is intended that good sized caches can absorb most writes so that the write challenges of this technology does not impact performance badly.</a:t>
            </a:r>
          </a:p>
        </p:txBody>
      </p:sp>
      <p:sp>
        <p:nvSpPr>
          <p:cNvPr id="4" name="Slide Number Placeholder 3"/>
          <p:cNvSpPr>
            <a:spLocks noGrp="1"/>
          </p:cNvSpPr>
          <p:nvPr>
            <p:ph type="sldNum" sz="quarter" idx="5"/>
          </p:nvPr>
        </p:nvSpPr>
        <p:spPr/>
        <p:txBody>
          <a:bodyPr/>
          <a:lstStyle/>
          <a:p>
            <a:fld id="{04A034B4-C612-F040-8469-B85945B4C57A}" type="slidenum">
              <a:rPr lang="en-US" smtClean="0"/>
              <a:t>28</a:t>
            </a:fld>
            <a:endParaRPr lang="en-US"/>
          </a:p>
        </p:txBody>
      </p:sp>
    </p:spTree>
    <p:extLst>
      <p:ext uri="{BB962C8B-B14F-4D97-AF65-F5344CB8AC3E}">
        <p14:creationId xmlns:p14="http://schemas.microsoft.com/office/powerpoint/2010/main" val="394580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bits that indicate the state of the cache line are: M: Modified, E: Exclusive, V: Valid. If V=1 and E=0, it means that there are other caches on other cores or chips that have a copy of this cache line. These bits play an important role in the execution of cache coherence protocols (see L-07). They also play a role in the replacement algorithm. For instance, a cache line with V=0 (an empty slot) will be most beneficiary as a candidate for replacement. Next would be a cache line with V=1 and M=0, because we will not need to flush this cache line all the way to memory. And so on.</a:t>
            </a:r>
          </a:p>
          <a:p>
            <a:r>
              <a:rPr lang="en-US" dirty="0"/>
              <a:t>The cache line size has been always a fascinating problem, as there is no definitive answer as to what is the optimal size. A larger cache line will require smaller address tags, fewer fetch operations, and if the principle of locality is respected, more data will be used per a single fetch operation. This can be great for reducing the overhead of the cache structure. But it comes with a price. A large cache line will perform poorly if the code does not show good locality of access. In fact, you are bound to bring into the cache data that may not likely to be used. It also puts more pressure on the bus operation, as we need to bring in a larger amount of data per fetch, and this may need for the bus to be wider, or we will have to split the fetch over more than one memory bus cycle. A large cache line also has the potential of bumping out more lines, which can reduce performance.</a:t>
            </a:r>
          </a:p>
          <a:p>
            <a:r>
              <a:rPr lang="en-US" dirty="0"/>
              <a:t>Please note: Sometimes a cache line is called “cache block” in some literature.</a:t>
            </a:r>
          </a:p>
          <a:p>
            <a:r>
              <a:rPr lang="en-US" dirty="0"/>
              <a:t>Please note: An unreasonably large cache line can exacerbate the problem of “False sharing”, please see L-07.</a:t>
            </a:r>
          </a:p>
          <a:p>
            <a:r>
              <a:rPr lang="en-US" dirty="0"/>
              <a:t>How many bits do we store in the address tag? The bits indicating the offset within the line for a data items are not relevant to the comparisons. Therefore it is better to conserve space, power and time by only storing what is necessary. One may argue if we are really down there in the bit twiddling department. The answer is no. Consider a 44-bit address space with a 64-byte cache line. The 6 bits of the offset are about 14% of the address. Saving this amount in the address tag array will yield 14% less area and power. A good deal to have.</a:t>
            </a:r>
          </a:p>
        </p:txBody>
      </p:sp>
      <p:sp>
        <p:nvSpPr>
          <p:cNvPr id="4" name="Slide Number Placeholder 3"/>
          <p:cNvSpPr>
            <a:spLocks noGrp="1"/>
          </p:cNvSpPr>
          <p:nvPr>
            <p:ph type="sldNum" sz="quarter" idx="5"/>
          </p:nvPr>
        </p:nvSpPr>
        <p:spPr/>
        <p:txBody>
          <a:bodyPr/>
          <a:lstStyle/>
          <a:p>
            <a:fld id="{04A034B4-C612-F040-8469-B85945B4C57A}" type="slidenum">
              <a:rPr lang="en-US" smtClean="0"/>
              <a:t>4</a:t>
            </a:fld>
            <a:endParaRPr lang="en-US"/>
          </a:p>
        </p:txBody>
      </p:sp>
    </p:spTree>
    <p:extLst>
      <p:ext uri="{BB962C8B-B14F-4D97-AF65-F5344CB8AC3E}">
        <p14:creationId xmlns:p14="http://schemas.microsoft.com/office/powerpoint/2010/main" val="2879859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pick the hash bits from the address (all addresses here are physical), The same then you use it as an index into the tag array. The address entry in the tag array are then compared against the 37 uppermost bits in the address. If identical, then a cache hit, otherwise, it is pain. How do you pick the hash bits? Keep in mind that we will likely have code that shows good locality. In this case, we want the cache lines belonging to the same memory page to avoid colliding in the cache among one another. So, we want to ensure that those cache lines do not collide. So the safest bits to pick will be those that are after the offset bits. In contrast, if we pick, say, the most significant bits in the address, chances are that the cache lines belonging to the same page will have the same 14 bits hash, which means all lines belonging to the same page will map to the same cache entry, causing a conflict and replacement galore.</a:t>
            </a:r>
          </a:p>
          <a:p>
            <a:r>
              <a:rPr lang="en-US" dirty="0"/>
              <a:t>The direct mapped cache will have a larger number of replacement due to evictions caused by collisions on the cache. We opt for this structure for the L1 cache. Why? The L1 cache is small, and is in the critical path of instruction execution. Therefore we </a:t>
            </a:r>
            <a:r>
              <a:rPr lang="en-US" dirty="0" err="1"/>
              <a:t>woul</a:t>
            </a:r>
            <a:r>
              <a:rPr lang="en-US" dirty="0"/>
              <a:t> like a very simple structure and this is achieved by the direct mapped cache. Keep in mind also that because of the higher likelihood of collisions, we separate the instructions from the data in the L1 cache. Why? Because not every instruction triggers a data access from/to memory. But every instruction need to be fetched from memory. So, if collisions start evicting instructions, the performance penalty will be high. Therefore, we just opt for separating the two. Keep in mind also that the instruction cache need not have an elaborate write or write miss policy, as the instruction cache is a read-only cache.</a:t>
            </a:r>
          </a:p>
        </p:txBody>
      </p:sp>
      <p:sp>
        <p:nvSpPr>
          <p:cNvPr id="4" name="Slide Number Placeholder 3"/>
          <p:cNvSpPr>
            <a:spLocks noGrp="1"/>
          </p:cNvSpPr>
          <p:nvPr>
            <p:ph type="sldNum" sz="quarter" idx="5"/>
          </p:nvPr>
        </p:nvSpPr>
        <p:spPr/>
        <p:txBody>
          <a:bodyPr/>
          <a:lstStyle/>
          <a:p>
            <a:fld id="{04A034B4-C612-F040-8469-B85945B4C57A}" type="slidenum">
              <a:rPr lang="en-US" smtClean="0"/>
              <a:t>5</a:t>
            </a:fld>
            <a:endParaRPr lang="en-US"/>
          </a:p>
        </p:txBody>
      </p:sp>
    </p:spTree>
    <p:extLst>
      <p:ext uri="{BB962C8B-B14F-4D97-AF65-F5344CB8AC3E}">
        <p14:creationId xmlns:p14="http://schemas.microsoft.com/office/powerpoint/2010/main" val="2749043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complexity involved here. We will need to do four comparisons (or n comparisons for n-way set associative). Then, we will have, in the case of a miss, pick </a:t>
            </a:r>
          </a:p>
        </p:txBody>
      </p:sp>
      <p:sp>
        <p:nvSpPr>
          <p:cNvPr id="4" name="Slide Number Placeholder 3"/>
          <p:cNvSpPr>
            <a:spLocks noGrp="1"/>
          </p:cNvSpPr>
          <p:nvPr>
            <p:ph type="sldNum" sz="quarter" idx="5"/>
          </p:nvPr>
        </p:nvSpPr>
        <p:spPr/>
        <p:txBody>
          <a:bodyPr/>
          <a:lstStyle/>
          <a:p>
            <a:fld id="{04A034B4-C612-F040-8469-B85945B4C57A}" type="slidenum">
              <a:rPr lang="en-US" smtClean="0"/>
              <a:t>6</a:t>
            </a:fld>
            <a:endParaRPr lang="en-US"/>
          </a:p>
        </p:txBody>
      </p:sp>
    </p:spTree>
    <p:extLst>
      <p:ext uri="{BB962C8B-B14F-4D97-AF65-F5344CB8AC3E}">
        <p14:creationId xmlns:p14="http://schemas.microsoft.com/office/powerpoint/2010/main" val="1977513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think of the three varieties of implementing caches as a continuous spectrum. On one end, we strict comparisons to only one entry (direct-mapped), and on the other end, we compare everything. Set associative caches thus are somewhere in the spectrum, closer to direct mapped caches because the size of each set is going to be limited by the practical limits on doing comparisons. The Intel example shown earlier in the discussion about TLBs shows that 8 parallel comparisons are probably a practical limit (or perhaps 16 if one wants to push it). So, set associativity is a cache where full association is limited within the confines of a set. The result is a practical way to approximate the benefits of a fully associative cache, while reducing the negative aspects of direct mapped caches.</a:t>
            </a:r>
          </a:p>
          <a:p>
            <a:r>
              <a:rPr lang="en-US" dirty="0"/>
              <a:t>A question to ponder: What is the impact of the cache structure on power consumption? Tease your mind!</a:t>
            </a:r>
          </a:p>
        </p:txBody>
      </p:sp>
      <p:sp>
        <p:nvSpPr>
          <p:cNvPr id="4" name="Slide Number Placeholder 3"/>
          <p:cNvSpPr>
            <a:spLocks noGrp="1"/>
          </p:cNvSpPr>
          <p:nvPr>
            <p:ph type="sldNum" sz="quarter" idx="5"/>
          </p:nvPr>
        </p:nvSpPr>
        <p:spPr/>
        <p:txBody>
          <a:bodyPr/>
          <a:lstStyle/>
          <a:p>
            <a:fld id="{04A034B4-C612-F040-8469-B85945B4C57A}" type="slidenum">
              <a:rPr lang="en-US" smtClean="0"/>
              <a:t>7</a:t>
            </a:fld>
            <a:endParaRPr lang="en-US"/>
          </a:p>
        </p:txBody>
      </p:sp>
    </p:spTree>
    <p:extLst>
      <p:ext uri="{BB962C8B-B14F-4D97-AF65-F5344CB8AC3E}">
        <p14:creationId xmlns:p14="http://schemas.microsoft.com/office/powerpoint/2010/main" val="3977814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comparison of course is looking at the cache alternatives from a component standpoint rather a system standpoint. Therefore, one has to always weigh other factors in the system that may make a less efficient solution more desirable. </a:t>
            </a:r>
          </a:p>
        </p:txBody>
      </p:sp>
      <p:sp>
        <p:nvSpPr>
          <p:cNvPr id="4" name="Slide Number Placeholder 3"/>
          <p:cNvSpPr>
            <a:spLocks noGrp="1"/>
          </p:cNvSpPr>
          <p:nvPr>
            <p:ph type="sldNum" sz="quarter" idx="5"/>
          </p:nvPr>
        </p:nvSpPr>
        <p:spPr/>
        <p:txBody>
          <a:bodyPr/>
          <a:lstStyle/>
          <a:p>
            <a:fld id="{04A034B4-C612-F040-8469-B85945B4C57A}" type="slidenum">
              <a:rPr lang="en-US" smtClean="0"/>
              <a:t>8</a:t>
            </a:fld>
            <a:endParaRPr lang="en-US"/>
          </a:p>
        </p:txBody>
      </p:sp>
    </p:spTree>
    <p:extLst>
      <p:ext uri="{BB962C8B-B14F-4D97-AF65-F5344CB8AC3E}">
        <p14:creationId xmlns:p14="http://schemas.microsoft.com/office/powerpoint/2010/main" val="2266773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in mind: The TLB is tagged with an array of </a:t>
            </a:r>
            <a:r>
              <a:rPr lang="en-US" b="1" dirty="0"/>
              <a:t>virtual</a:t>
            </a:r>
            <a:r>
              <a:rPr lang="en-US" b="0" dirty="0"/>
              <a:t> addresses. So TLB: (Tag: Virtual, address: physical). For the caches: (Tag: physical, data are in the line). A TLB in design and structure is a special case of a data cache (called fully associative).</a:t>
            </a:r>
          </a:p>
          <a:p>
            <a:r>
              <a:rPr lang="en-US" b="0" dirty="0"/>
              <a:t>Do we need to flush the cache on a context switch? No. Recall that the cache is organized by physical addresses. Therefore, there is no need to worry about the new process illegally accessing the data that belong to the previous process. The new TLB takes care of this protection. Oh, and yes, the TLB has to be flushed on a context switch, or at least, a thread id can be appended to each entry of the TLB.</a:t>
            </a:r>
            <a:endParaRPr lang="en-US" dirty="0"/>
          </a:p>
        </p:txBody>
      </p:sp>
      <p:sp>
        <p:nvSpPr>
          <p:cNvPr id="4" name="Slide Number Placeholder 3"/>
          <p:cNvSpPr>
            <a:spLocks noGrp="1"/>
          </p:cNvSpPr>
          <p:nvPr>
            <p:ph type="sldNum" sz="quarter" idx="5"/>
          </p:nvPr>
        </p:nvSpPr>
        <p:spPr/>
        <p:txBody>
          <a:bodyPr/>
          <a:lstStyle/>
          <a:p>
            <a:fld id="{04A034B4-C612-F040-8469-B85945B4C57A}" type="slidenum">
              <a:rPr lang="en-US" smtClean="0"/>
              <a:t>9</a:t>
            </a:fld>
            <a:endParaRPr lang="en-US"/>
          </a:p>
        </p:txBody>
      </p:sp>
    </p:spTree>
    <p:extLst>
      <p:ext uri="{BB962C8B-B14F-4D97-AF65-F5344CB8AC3E}">
        <p14:creationId xmlns:p14="http://schemas.microsoft.com/office/powerpoint/2010/main" val="2354079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speaking, the pipeline need not wait for the written data to reach the memory. It can proceed after issuing the write request. However, if so many of these write requests are issued in a short span of time, they will clog the queues that exist in various parts along the path from the pipeline to main memory, which may give a feedback signal to stall the pipeline in case if new write request could overwhelm the queues in the system.</a:t>
            </a:r>
          </a:p>
          <a:p>
            <a:r>
              <a:rPr lang="en-US" dirty="0"/>
              <a:t>Write through cache perform poorly nevertheless. They consume more power and bus bandwidth than a “smarter” cache that uses write-back policy.</a:t>
            </a:r>
          </a:p>
        </p:txBody>
      </p:sp>
      <p:sp>
        <p:nvSpPr>
          <p:cNvPr id="4" name="Slide Number Placeholder 3"/>
          <p:cNvSpPr>
            <a:spLocks noGrp="1"/>
          </p:cNvSpPr>
          <p:nvPr>
            <p:ph type="sldNum" sz="quarter" idx="5"/>
          </p:nvPr>
        </p:nvSpPr>
        <p:spPr/>
        <p:txBody>
          <a:bodyPr/>
          <a:lstStyle/>
          <a:p>
            <a:fld id="{04A034B4-C612-F040-8469-B85945B4C57A}" type="slidenum">
              <a:rPr lang="en-US" smtClean="0"/>
              <a:t>10</a:t>
            </a:fld>
            <a:endParaRPr lang="en-US"/>
          </a:p>
        </p:txBody>
      </p:sp>
    </p:spTree>
    <p:extLst>
      <p:ext uri="{BB962C8B-B14F-4D97-AF65-F5344CB8AC3E}">
        <p14:creationId xmlns:p14="http://schemas.microsoft.com/office/powerpoint/2010/main" val="3692451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October 30,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14520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October 30,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7708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October 30,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6772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October 30,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2733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October 30,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2731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October 30,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182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October 30,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4477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October 30,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32923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October 30,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896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October 30,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37030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October 30,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3045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Monday, October 30,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147684225"/>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F6F366-C3C9-D9D6-F3D2-802086BD6D89}"/>
              </a:ext>
            </a:extLst>
          </p:cNvPr>
          <p:cNvSpPr>
            <a:spLocks noGrp="1"/>
          </p:cNvSpPr>
          <p:nvPr>
            <p:ph type="ctrTitle"/>
          </p:nvPr>
        </p:nvSpPr>
        <p:spPr>
          <a:xfrm>
            <a:off x="6203950" y="549275"/>
            <a:ext cx="5437187" cy="2986234"/>
          </a:xfrm>
        </p:spPr>
        <p:txBody>
          <a:bodyPr anchor="b">
            <a:normAutofit/>
          </a:bodyPr>
          <a:lstStyle/>
          <a:p>
            <a:r>
              <a:rPr lang="en-US" sz="5900"/>
              <a:t>System Architecture and Performance</a:t>
            </a:r>
          </a:p>
        </p:txBody>
      </p:sp>
      <p:sp>
        <p:nvSpPr>
          <p:cNvPr id="3" name="Subtitle 2">
            <a:extLst>
              <a:ext uri="{FF2B5EF4-FFF2-40B4-BE49-F238E27FC236}">
                <a16:creationId xmlns:a16="http://schemas.microsoft.com/office/drawing/2014/main" id="{B3D5F99F-E318-1ABD-92B8-10278BFFA976}"/>
              </a:ext>
            </a:extLst>
          </p:cNvPr>
          <p:cNvSpPr>
            <a:spLocks noGrp="1"/>
          </p:cNvSpPr>
          <p:nvPr>
            <p:ph type="subTitle" idx="1"/>
          </p:nvPr>
        </p:nvSpPr>
        <p:spPr>
          <a:xfrm>
            <a:off x="6203950" y="3827610"/>
            <a:ext cx="5437187" cy="2265216"/>
          </a:xfrm>
        </p:spPr>
        <p:txBody>
          <a:bodyPr>
            <a:normAutofit/>
          </a:bodyPr>
          <a:lstStyle/>
          <a:p>
            <a:r>
              <a:rPr lang="en-US" dirty="0">
                <a:solidFill>
                  <a:schemeClr val="tx1">
                    <a:alpha val="60000"/>
                  </a:schemeClr>
                </a:solidFill>
              </a:rPr>
              <a:t>CS 294V</a:t>
            </a:r>
          </a:p>
          <a:p>
            <a:r>
              <a:rPr lang="en-US">
                <a:solidFill>
                  <a:schemeClr val="tx1">
                    <a:alpha val="60000"/>
                  </a:schemeClr>
                </a:solidFill>
              </a:rPr>
              <a:t>Week 06: Memory </a:t>
            </a:r>
            <a:r>
              <a:rPr lang="en-US" dirty="0">
                <a:solidFill>
                  <a:schemeClr val="tx1">
                    <a:alpha val="60000"/>
                  </a:schemeClr>
                </a:solidFill>
              </a:rPr>
              <a:t>architecture and caching</a:t>
            </a:r>
          </a:p>
        </p:txBody>
      </p:sp>
      <p:pic>
        <p:nvPicPr>
          <p:cNvPr id="4" name="Picture 3" descr="Network Technology Background">
            <a:extLst>
              <a:ext uri="{FF2B5EF4-FFF2-40B4-BE49-F238E27FC236}">
                <a16:creationId xmlns:a16="http://schemas.microsoft.com/office/drawing/2014/main" id="{FB690395-2F96-102F-E011-CDB5C8BF625B}"/>
              </a:ext>
            </a:extLst>
          </p:cNvPr>
          <p:cNvPicPr>
            <a:picLocks noChangeAspect="1"/>
          </p:cNvPicPr>
          <p:nvPr/>
        </p:nvPicPr>
        <p:blipFill rotWithShape="1">
          <a:blip r:embed="rId2"/>
          <a:srcRect r="-1" b="3408"/>
          <a:stretch/>
        </p:blipFill>
        <p:spPr>
          <a:xfrm>
            <a:off x="550863" y="1994429"/>
            <a:ext cx="5102225" cy="2870729"/>
          </a:xfrm>
          <a:custGeom>
            <a:avLst/>
            <a:gdLst/>
            <a:ahLst/>
            <a:cxnLst/>
            <a:rect l="l" t="t" r="r" b="b"/>
            <a:pathLst>
              <a:path w="5102225" h="5761037">
                <a:moveTo>
                  <a:pt x="0" y="0"/>
                </a:moveTo>
                <a:lnTo>
                  <a:pt x="5102225" y="0"/>
                </a:lnTo>
                <a:lnTo>
                  <a:pt x="5102225" y="5761037"/>
                </a:lnTo>
                <a:lnTo>
                  <a:pt x="0" y="5761037"/>
                </a:lnTo>
                <a:close/>
              </a:path>
            </a:pathLst>
          </a:custGeom>
        </p:spPr>
      </p:pic>
    </p:spTree>
    <p:extLst>
      <p:ext uri="{BB962C8B-B14F-4D97-AF65-F5344CB8AC3E}">
        <p14:creationId xmlns:p14="http://schemas.microsoft.com/office/powerpoint/2010/main" val="461375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D9A7-E970-9BA2-C6BD-A639E8482F28}"/>
              </a:ext>
            </a:extLst>
          </p:cNvPr>
          <p:cNvSpPr>
            <a:spLocks noGrp="1"/>
          </p:cNvSpPr>
          <p:nvPr>
            <p:ph type="title"/>
          </p:nvPr>
        </p:nvSpPr>
        <p:spPr/>
        <p:txBody>
          <a:bodyPr/>
          <a:lstStyle/>
          <a:p>
            <a:r>
              <a:rPr lang="en-US" dirty="0"/>
              <a:t>Write Hit with Write Through</a:t>
            </a:r>
          </a:p>
        </p:txBody>
      </p:sp>
      <p:sp>
        <p:nvSpPr>
          <p:cNvPr id="6" name="Rectangle 5">
            <a:extLst>
              <a:ext uri="{FF2B5EF4-FFF2-40B4-BE49-F238E27FC236}">
                <a16:creationId xmlns:a16="http://schemas.microsoft.com/office/drawing/2014/main" id="{43BC096B-6F07-A31F-7D32-492C6F8C861C}"/>
              </a:ext>
            </a:extLst>
          </p:cNvPr>
          <p:cNvSpPr/>
          <p:nvPr/>
        </p:nvSpPr>
        <p:spPr>
          <a:xfrm>
            <a:off x="654627" y="2223655"/>
            <a:ext cx="1839191" cy="54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 Pipeline</a:t>
            </a:r>
          </a:p>
        </p:txBody>
      </p:sp>
      <p:sp>
        <p:nvSpPr>
          <p:cNvPr id="7" name="Rectangle 6">
            <a:extLst>
              <a:ext uri="{FF2B5EF4-FFF2-40B4-BE49-F238E27FC236}">
                <a16:creationId xmlns:a16="http://schemas.microsoft.com/office/drawing/2014/main" id="{7EC7BB26-FBB7-C2B8-2CF2-2B60A08BD79C}"/>
              </a:ext>
            </a:extLst>
          </p:cNvPr>
          <p:cNvSpPr/>
          <p:nvPr/>
        </p:nvSpPr>
        <p:spPr>
          <a:xfrm>
            <a:off x="3259282" y="2223654"/>
            <a:ext cx="1839191" cy="54032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Load Store Unit</a:t>
            </a:r>
          </a:p>
        </p:txBody>
      </p:sp>
      <p:sp>
        <p:nvSpPr>
          <p:cNvPr id="8" name="TextBox 7">
            <a:extLst>
              <a:ext uri="{FF2B5EF4-FFF2-40B4-BE49-F238E27FC236}">
                <a16:creationId xmlns:a16="http://schemas.microsoft.com/office/drawing/2014/main" id="{09F11267-9C17-AD14-6A9D-BAAFC6DB355C}"/>
              </a:ext>
            </a:extLst>
          </p:cNvPr>
          <p:cNvSpPr txBox="1"/>
          <p:nvPr/>
        </p:nvSpPr>
        <p:spPr>
          <a:xfrm>
            <a:off x="1885949" y="1511943"/>
            <a:ext cx="1790875" cy="369332"/>
          </a:xfrm>
          <a:prstGeom prst="rect">
            <a:avLst/>
          </a:prstGeom>
          <a:noFill/>
        </p:spPr>
        <p:txBody>
          <a:bodyPr wrap="none" rtlCol="0">
            <a:spAutoFit/>
          </a:bodyPr>
          <a:lstStyle/>
          <a:p>
            <a:r>
              <a:rPr lang="en-US" dirty="0" err="1"/>
              <a:t>sto</a:t>
            </a:r>
            <a:r>
              <a:rPr lang="en-US" dirty="0"/>
              <a:t>	r2, (r1) </a:t>
            </a:r>
          </a:p>
        </p:txBody>
      </p:sp>
      <p:cxnSp>
        <p:nvCxnSpPr>
          <p:cNvPr id="10" name="Straight Arrow Connector 9">
            <a:extLst>
              <a:ext uri="{FF2B5EF4-FFF2-40B4-BE49-F238E27FC236}">
                <a16:creationId xmlns:a16="http://schemas.microsoft.com/office/drawing/2014/main" id="{231B043B-C081-7B5C-E2A8-17DC002C0071}"/>
              </a:ext>
            </a:extLst>
          </p:cNvPr>
          <p:cNvCxnSpPr>
            <a:cxnSpLocks/>
            <a:stCxn id="6" idx="3"/>
            <a:endCxn id="7" idx="1"/>
          </p:cNvCxnSpPr>
          <p:nvPr/>
        </p:nvCxnSpPr>
        <p:spPr>
          <a:xfrm flipV="1">
            <a:off x="2493818" y="2493818"/>
            <a:ext cx="7654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40F23B-540B-68D7-890D-D2E5994DDBE6}"/>
              </a:ext>
            </a:extLst>
          </p:cNvPr>
          <p:cNvSpPr/>
          <p:nvPr/>
        </p:nvSpPr>
        <p:spPr>
          <a:xfrm>
            <a:off x="3259281" y="3553693"/>
            <a:ext cx="1839191" cy="5403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TLB</a:t>
            </a:r>
          </a:p>
        </p:txBody>
      </p:sp>
      <p:sp>
        <p:nvSpPr>
          <p:cNvPr id="12" name="TextBox 11">
            <a:extLst>
              <a:ext uri="{FF2B5EF4-FFF2-40B4-BE49-F238E27FC236}">
                <a16:creationId xmlns:a16="http://schemas.microsoft.com/office/drawing/2014/main" id="{AF89F83F-D1AB-D1A9-BB4B-46ACB3AFC631}"/>
              </a:ext>
            </a:extLst>
          </p:cNvPr>
          <p:cNvSpPr txBox="1"/>
          <p:nvPr/>
        </p:nvSpPr>
        <p:spPr>
          <a:xfrm>
            <a:off x="2532781" y="2549659"/>
            <a:ext cx="638316" cy="923330"/>
          </a:xfrm>
          <a:prstGeom prst="rect">
            <a:avLst/>
          </a:prstGeom>
          <a:noFill/>
        </p:spPr>
        <p:txBody>
          <a:bodyPr wrap="none" rtlCol="0">
            <a:spAutoFit/>
          </a:bodyPr>
          <a:lstStyle/>
          <a:p>
            <a:r>
              <a:rPr lang="en-US" dirty="0" err="1"/>
              <a:t>val</a:t>
            </a:r>
            <a:endParaRPr lang="en-US" dirty="0"/>
          </a:p>
          <a:p>
            <a:r>
              <a:rPr lang="en-US" dirty="0" err="1"/>
              <a:t>addr</a:t>
            </a:r>
            <a:endParaRPr lang="en-US" dirty="0"/>
          </a:p>
          <a:p>
            <a:r>
              <a:rPr lang="en-US" dirty="0" err="1"/>
              <a:t>tid</a:t>
            </a:r>
            <a:endParaRPr lang="en-US" dirty="0"/>
          </a:p>
        </p:txBody>
      </p:sp>
      <p:cxnSp>
        <p:nvCxnSpPr>
          <p:cNvPr id="16" name="Straight Arrow Connector 15">
            <a:extLst>
              <a:ext uri="{FF2B5EF4-FFF2-40B4-BE49-F238E27FC236}">
                <a16:creationId xmlns:a16="http://schemas.microsoft.com/office/drawing/2014/main" id="{FED53947-E816-E34B-23D6-2B39BAC06748}"/>
              </a:ext>
            </a:extLst>
          </p:cNvPr>
          <p:cNvCxnSpPr/>
          <p:nvPr/>
        </p:nvCxnSpPr>
        <p:spPr>
          <a:xfrm>
            <a:off x="3676824"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44D8715-903D-0BBA-31BC-487417F493EB}"/>
              </a:ext>
            </a:extLst>
          </p:cNvPr>
          <p:cNvCxnSpPr/>
          <p:nvPr/>
        </p:nvCxnSpPr>
        <p:spPr>
          <a:xfrm flipV="1">
            <a:off x="4696691"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986747A-FFA8-7F46-EF4B-2122F94E1955}"/>
              </a:ext>
            </a:extLst>
          </p:cNvPr>
          <p:cNvSpPr txBox="1"/>
          <p:nvPr/>
        </p:nvSpPr>
        <p:spPr>
          <a:xfrm>
            <a:off x="3595807" y="2813841"/>
            <a:ext cx="638316" cy="646331"/>
          </a:xfrm>
          <a:prstGeom prst="rect">
            <a:avLst/>
          </a:prstGeom>
          <a:noFill/>
        </p:spPr>
        <p:txBody>
          <a:bodyPr wrap="none" rtlCol="0">
            <a:spAutoFit/>
          </a:bodyPr>
          <a:lstStyle/>
          <a:p>
            <a:r>
              <a:rPr lang="en-US" dirty="0" err="1"/>
              <a:t>addr</a:t>
            </a:r>
            <a:endParaRPr lang="en-US" dirty="0"/>
          </a:p>
          <a:p>
            <a:r>
              <a:rPr lang="en-US" dirty="0" err="1"/>
              <a:t>tid</a:t>
            </a:r>
            <a:endParaRPr lang="en-US" dirty="0"/>
          </a:p>
        </p:txBody>
      </p:sp>
      <p:sp>
        <p:nvSpPr>
          <p:cNvPr id="20" name="TextBox 19">
            <a:extLst>
              <a:ext uri="{FF2B5EF4-FFF2-40B4-BE49-F238E27FC236}">
                <a16:creationId xmlns:a16="http://schemas.microsoft.com/office/drawing/2014/main" id="{1AF0D318-C334-275D-59BD-E4C98702970E}"/>
              </a:ext>
            </a:extLst>
          </p:cNvPr>
          <p:cNvSpPr txBox="1"/>
          <p:nvPr/>
        </p:nvSpPr>
        <p:spPr>
          <a:xfrm>
            <a:off x="4634222" y="3000932"/>
            <a:ext cx="766557" cy="369332"/>
          </a:xfrm>
          <a:prstGeom prst="rect">
            <a:avLst/>
          </a:prstGeom>
          <a:noFill/>
        </p:spPr>
        <p:txBody>
          <a:bodyPr wrap="none" rtlCol="0">
            <a:spAutoFit/>
          </a:bodyPr>
          <a:lstStyle/>
          <a:p>
            <a:r>
              <a:rPr lang="en-US" dirty="0" err="1"/>
              <a:t>paddr</a:t>
            </a:r>
            <a:endParaRPr lang="en-US" dirty="0"/>
          </a:p>
        </p:txBody>
      </p:sp>
      <p:sp>
        <p:nvSpPr>
          <p:cNvPr id="21" name="Rectangle 20">
            <a:extLst>
              <a:ext uri="{FF2B5EF4-FFF2-40B4-BE49-F238E27FC236}">
                <a16:creationId xmlns:a16="http://schemas.microsoft.com/office/drawing/2014/main" id="{7B4F95B0-055E-1BE6-620C-DB76E8EE9813}"/>
              </a:ext>
            </a:extLst>
          </p:cNvPr>
          <p:cNvSpPr/>
          <p:nvPr/>
        </p:nvSpPr>
        <p:spPr>
          <a:xfrm>
            <a:off x="6373091" y="2223653"/>
            <a:ext cx="1839191" cy="1870367"/>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Cache</a:t>
            </a:r>
          </a:p>
        </p:txBody>
      </p:sp>
      <p:cxnSp>
        <p:nvCxnSpPr>
          <p:cNvPr id="23" name="Straight Arrow Connector 22">
            <a:extLst>
              <a:ext uri="{FF2B5EF4-FFF2-40B4-BE49-F238E27FC236}">
                <a16:creationId xmlns:a16="http://schemas.microsoft.com/office/drawing/2014/main" id="{F316B1EB-23D2-7087-6BB5-D1BD8D7765EE}"/>
              </a:ext>
            </a:extLst>
          </p:cNvPr>
          <p:cNvCxnSpPr>
            <a:stCxn id="7" idx="3"/>
          </p:cNvCxnSpPr>
          <p:nvPr/>
        </p:nvCxnSpPr>
        <p:spPr>
          <a:xfrm>
            <a:off x="5098473" y="2493818"/>
            <a:ext cx="1274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9721F3D-5AFA-9B56-72C5-C45653FFFA9B}"/>
              </a:ext>
            </a:extLst>
          </p:cNvPr>
          <p:cNvSpPr txBox="1"/>
          <p:nvPr/>
        </p:nvSpPr>
        <p:spPr>
          <a:xfrm>
            <a:off x="5422498" y="2442854"/>
            <a:ext cx="766557" cy="646331"/>
          </a:xfrm>
          <a:prstGeom prst="rect">
            <a:avLst/>
          </a:prstGeom>
          <a:noFill/>
        </p:spPr>
        <p:txBody>
          <a:bodyPr wrap="none" rtlCol="0">
            <a:spAutoFit/>
          </a:bodyPr>
          <a:lstStyle/>
          <a:p>
            <a:r>
              <a:rPr lang="en-US" dirty="0" err="1"/>
              <a:t>val</a:t>
            </a:r>
            <a:endParaRPr lang="en-US" dirty="0"/>
          </a:p>
          <a:p>
            <a:r>
              <a:rPr lang="en-US" dirty="0" err="1"/>
              <a:t>paddr</a:t>
            </a:r>
            <a:endParaRPr lang="en-US" dirty="0"/>
          </a:p>
        </p:txBody>
      </p:sp>
      <p:sp>
        <p:nvSpPr>
          <p:cNvPr id="25" name="Rectangle 24">
            <a:extLst>
              <a:ext uri="{FF2B5EF4-FFF2-40B4-BE49-F238E27FC236}">
                <a16:creationId xmlns:a16="http://schemas.microsoft.com/office/drawing/2014/main" id="{09A80316-05B9-93C8-3D68-56EF25626244}"/>
              </a:ext>
            </a:extLst>
          </p:cNvPr>
          <p:cNvSpPr/>
          <p:nvPr/>
        </p:nvSpPr>
        <p:spPr>
          <a:xfrm>
            <a:off x="8938088" y="2223654"/>
            <a:ext cx="1839191" cy="540328"/>
          </a:xfrm>
          <a:prstGeom prst="rect">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Memory Controller</a:t>
            </a:r>
          </a:p>
        </p:txBody>
      </p:sp>
      <p:sp>
        <p:nvSpPr>
          <p:cNvPr id="26" name="Rectangle 25">
            <a:extLst>
              <a:ext uri="{FF2B5EF4-FFF2-40B4-BE49-F238E27FC236}">
                <a16:creationId xmlns:a16="http://schemas.microsoft.com/office/drawing/2014/main" id="{0F04DE37-814E-19FF-DB22-D40E77516813}"/>
              </a:ext>
            </a:extLst>
          </p:cNvPr>
          <p:cNvSpPr/>
          <p:nvPr/>
        </p:nvSpPr>
        <p:spPr>
          <a:xfrm>
            <a:off x="8938088" y="4537362"/>
            <a:ext cx="1839191" cy="2247902"/>
          </a:xfrm>
          <a:prstGeom prst="rect">
            <a:avLst/>
          </a:prstGeom>
          <a:solidFill>
            <a:srgbClr val="7030A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Main Memory</a:t>
            </a:r>
          </a:p>
        </p:txBody>
      </p:sp>
      <p:cxnSp>
        <p:nvCxnSpPr>
          <p:cNvPr id="27" name="Straight Arrow Connector 26">
            <a:extLst>
              <a:ext uri="{FF2B5EF4-FFF2-40B4-BE49-F238E27FC236}">
                <a16:creationId xmlns:a16="http://schemas.microsoft.com/office/drawing/2014/main" id="{734A8C5B-AECA-E8D3-CC87-FB4AEFAB1771}"/>
              </a:ext>
            </a:extLst>
          </p:cNvPr>
          <p:cNvCxnSpPr>
            <a:cxnSpLocks/>
            <a:endCxn id="25" idx="1"/>
          </p:cNvCxnSpPr>
          <p:nvPr/>
        </p:nvCxnSpPr>
        <p:spPr>
          <a:xfrm>
            <a:off x="8212282" y="2493818"/>
            <a:ext cx="725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771B022-1290-49D7-A56B-F91CCB41C0FF}"/>
              </a:ext>
            </a:extLst>
          </p:cNvPr>
          <p:cNvSpPr txBox="1"/>
          <p:nvPr/>
        </p:nvSpPr>
        <p:spPr>
          <a:xfrm>
            <a:off x="8226778" y="2575898"/>
            <a:ext cx="766557" cy="646331"/>
          </a:xfrm>
          <a:prstGeom prst="rect">
            <a:avLst/>
          </a:prstGeom>
          <a:noFill/>
        </p:spPr>
        <p:txBody>
          <a:bodyPr wrap="none" rtlCol="0">
            <a:spAutoFit/>
          </a:bodyPr>
          <a:lstStyle/>
          <a:p>
            <a:r>
              <a:rPr lang="en-US" dirty="0" err="1"/>
              <a:t>val</a:t>
            </a:r>
            <a:endParaRPr lang="en-US" dirty="0"/>
          </a:p>
          <a:p>
            <a:r>
              <a:rPr lang="en-US" dirty="0" err="1"/>
              <a:t>paddr</a:t>
            </a:r>
            <a:endParaRPr lang="en-US" dirty="0"/>
          </a:p>
        </p:txBody>
      </p:sp>
      <p:cxnSp>
        <p:nvCxnSpPr>
          <p:cNvPr id="31" name="Straight Arrow Connector 30">
            <a:extLst>
              <a:ext uri="{FF2B5EF4-FFF2-40B4-BE49-F238E27FC236}">
                <a16:creationId xmlns:a16="http://schemas.microsoft.com/office/drawing/2014/main" id="{14DEACF8-E6A6-D55E-493F-F1CBCE4A3DA0}"/>
              </a:ext>
            </a:extLst>
          </p:cNvPr>
          <p:cNvCxnSpPr>
            <a:stCxn id="25" idx="2"/>
            <a:endCxn id="26" idx="0"/>
          </p:cNvCxnSpPr>
          <p:nvPr/>
        </p:nvCxnSpPr>
        <p:spPr>
          <a:xfrm>
            <a:off x="9857684" y="2763982"/>
            <a:ext cx="0" cy="177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1CD8E43-48F7-AB34-6E54-844E65E18145}"/>
              </a:ext>
            </a:extLst>
          </p:cNvPr>
          <p:cNvSpPr txBox="1"/>
          <p:nvPr/>
        </p:nvSpPr>
        <p:spPr>
          <a:xfrm>
            <a:off x="9934203" y="3269344"/>
            <a:ext cx="766557" cy="646331"/>
          </a:xfrm>
          <a:prstGeom prst="rect">
            <a:avLst/>
          </a:prstGeom>
          <a:noFill/>
        </p:spPr>
        <p:txBody>
          <a:bodyPr wrap="none" rtlCol="0">
            <a:spAutoFit/>
          </a:bodyPr>
          <a:lstStyle/>
          <a:p>
            <a:r>
              <a:rPr lang="en-US" dirty="0" err="1"/>
              <a:t>val</a:t>
            </a:r>
            <a:endParaRPr lang="en-US" dirty="0"/>
          </a:p>
          <a:p>
            <a:r>
              <a:rPr lang="en-US" dirty="0" err="1"/>
              <a:t>paddr</a:t>
            </a:r>
            <a:endParaRPr lang="en-US" dirty="0"/>
          </a:p>
        </p:txBody>
      </p:sp>
      <p:sp>
        <p:nvSpPr>
          <p:cNvPr id="34" name="TextBox 33">
            <a:extLst>
              <a:ext uri="{FF2B5EF4-FFF2-40B4-BE49-F238E27FC236}">
                <a16:creationId xmlns:a16="http://schemas.microsoft.com/office/drawing/2014/main" id="{AEEA6BED-BD1B-487B-726A-0E95CC945318}"/>
              </a:ext>
            </a:extLst>
          </p:cNvPr>
          <p:cNvSpPr txBox="1"/>
          <p:nvPr/>
        </p:nvSpPr>
        <p:spPr>
          <a:xfrm>
            <a:off x="2876550" y="5268191"/>
            <a:ext cx="2904962" cy="923330"/>
          </a:xfrm>
          <a:prstGeom prst="rect">
            <a:avLst/>
          </a:prstGeom>
          <a:noFill/>
        </p:spPr>
        <p:txBody>
          <a:bodyPr wrap="none" rtlCol="0">
            <a:spAutoFit/>
          </a:bodyPr>
          <a:lstStyle/>
          <a:p>
            <a:r>
              <a:rPr lang="en-US" dirty="0"/>
              <a:t>A write that hits in the cache</a:t>
            </a:r>
          </a:p>
          <a:p>
            <a:r>
              <a:rPr lang="en-US" dirty="0"/>
              <a:t>Policy 2</a:t>
            </a:r>
          </a:p>
          <a:p>
            <a:r>
              <a:rPr lang="en-US" dirty="0"/>
              <a:t>Write through</a:t>
            </a:r>
          </a:p>
        </p:txBody>
      </p:sp>
    </p:spTree>
    <p:extLst>
      <p:ext uri="{BB962C8B-B14F-4D97-AF65-F5344CB8AC3E}">
        <p14:creationId xmlns:p14="http://schemas.microsoft.com/office/powerpoint/2010/main" val="215393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p:bldP spid="19" grpId="0"/>
      <p:bldP spid="20" grpId="0"/>
      <p:bldP spid="21" grpId="0" animBg="1"/>
      <p:bldP spid="24" grpId="0"/>
      <p:bldP spid="25" grpId="0" animBg="1"/>
      <p:bldP spid="26" grpId="0" animBg="1"/>
      <p:bldP spid="29" grpId="0"/>
      <p:bldP spid="32"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D9A7-E970-9BA2-C6BD-A639E8482F28}"/>
              </a:ext>
            </a:extLst>
          </p:cNvPr>
          <p:cNvSpPr>
            <a:spLocks noGrp="1"/>
          </p:cNvSpPr>
          <p:nvPr>
            <p:ph type="title"/>
          </p:nvPr>
        </p:nvSpPr>
        <p:spPr/>
        <p:txBody>
          <a:bodyPr/>
          <a:lstStyle/>
          <a:p>
            <a:r>
              <a:rPr lang="en-US" dirty="0"/>
              <a:t>Write Miss with Write-Back</a:t>
            </a:r>
          </a:p>
        </p:txBody>
      </p:sp>
      <p:sp>
        <p:nvSpPr>
          <p:cNvPr id="6" name="Rectangle 5">
            <a:extLst>
              <a:ext uri="{FF2B5EF4-FFF2-40B4-BE49-F238E27FC236}">
                <a16:creationId xmlns:a16="http://schemas.microsoft.com/office/drawing/2014/main" id="{43BC096B-6F07-A31F-7D32-492C6F8C861C}"/>
              </a:ext>
            </a:extLst>
          </p:cNvPr>
          <p:cNvSpPr/>
          <p:nvPr/>
        </p:nvSpPr>
        <p:spPr>
          <a:xfrm>
            <a:off x="654627" y="2223655"/>
            <a:ext cx="1839191" cy="54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 Pipeline</a:t>
            </a:r>
          </a:p>
        </p:txBody>
      </p:sp>
      <p:sp>
        <p:nvSpPr>
          <p:cNvPr id="7" name="Rectangle 6">
            <a:extLst>
              <a:ext uri="{FF2B5EF4-FFF2-40B4-BE49-F238E27FC236}">
                <a16:creationId xmlns:a16="http://schemas.microsoft.com/office/drawing/2014/main" id="{7EC7BB26-FBB7-C2B8-2CF2-2B60A08BD79C}"/>
              </a:ext>
            </a:extLst>
          </p:cNvPr>
          <p:cNvSpPr/>
          <p:nvPr/>
        </p:nvSpPr>
        <p:spPr>
          <a:xfrm>
            <a:off x="3259282" y="2223654"/>
            <a:ext cx="1839191" cy="54032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Load Store Unit</a:t>
            </a:r>
          </a:p>
        </p:txBody>
      </p:sp>
      <p:sp>
        <p:nvSpPr>
          <p:cNvPr id="8" name="TextBox 7">
            <a:extLst>
              <a:ext uri="{FF2B5EF4-FFF2-40B4-BE49-F238E27FC236}">
                <a16:creationId xmlns:a16="http://schemas.microsoft.com/office/drawing/2014/main" id="{09F11267-9C17-AD14-6A9D-BAAFC6DB355C}"/>
              </a:ext>
            </a:extLst>
          </p:cNvPr>
          <p:cNvSpPr txBox="1"/>
          <p:nvPr/>
        </p:nvSpPr>
        <p:spPr>
          <a:xfrm>
            <a:off x="1885949" y="1511943"/>
            <a:ext cx="1790875" cy="369332"/>
          </a:xfrm>
          <a:prstGeom prst="rect">
            <a:avLst/>
          </a:prstGeom>
          <a:noFill/>
        </p:spPr>
        <p:txBody>
          <a:bodyPr wrap="none" rtlCol="0">
            <a:spAutoFit/>
          </a:bodyPr>
          <a:lstStyle/>
          <a:p>
            <a:r>
              <a:rPr lang="en-US" dirty="0" err="1"/>
              <a:t>ld</a:t>
            </a:r>
            <a:r>
              <a:rPr lang="en-US" dirty="0"/>
              <a:t>	r2, (r1) </a:t>
            </a:r>
          </a:p>
        </p:txBody>
      </p:sp>
      <p:cxnSp>
        <p:nvCxnSpPr>
          <p:cNvPr id="10" name="Straight Arrow Connector 9">
            <a:extLst>
              <a:ext uri="{FF2B5EF4-FFF2-40B4-BE49-F238E27FC236}">
                <a16:creationId xmlns:a16="http://schemas.microsoft.com/office/drawing/2014/main" id="{231B043B-C081-7B5C-E2A8-17DC002C0071}"/>
              </a:ext>
            </a:extLst>
          </p:cNvPr>
          <p:cNvCxnSpPr>
            <a:cxnSpLocks/>
            <a:stCxn id="6" idx="3"/>
            <a:endCxn id="7" idx="1"/>
          </p:cNvCxnSpPr>
          <p:nvPr/>
        </p:nvCxnSpPr>
        <p:spPr>
          <a:xfrm flipV="1">
            <a:off x="2493818" y="2493818"/>
            <a:ext cx="7654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40F23B-540B-68D7-890D-D2E5994DDBE6}"/>
              </a:ext>
            </a:extLst>
          </p:cNvPr>
          <p:cNvSpPr/>
          <p:nvPr/>
        </p:nvSpPr>
        <p:spPr>
          <a:xfrm>
            <a:off x="3259281" y="3553693"/>
            <a:ext cx="1839191" cy="5403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TLB</a:t>
            </a:r>
          </a:p>
        </p:txBody>
      </p:sp>
      <p:sp>
        <p:nvSpPr>
          <p:cNvPr id="12" name="TextBox 11">
            <a:extLst>
              <a:ext uri="{FF2B5EF4-FFF2-40B4-BE49-F238E27FC236}">
                <a16:creationId xmlns:a16="http://schemas.microsoft.com/office/drawing/2014/main" id="{AF89F83F-D1AB-D1A9-BB4B-46ACB3AFC631}"/>
              </a:ext>
            </a:extLst>
          </p:cNvPr>
          <p:cNvSpPr txBox="1"/>
          <p:nvPr/>
        </p:nvSpPr>
        <p:spPr>
          <a:xfrm>
            <a:off x="2532781" y="2549659"/>
            <a:ext cx="638316" cy="923330"/>
          </a:xfrm>
          <a:prstGeom prst="rect">
            <a:avLst/>
          </a:prstGeom>
          <a:noFill/>
        </p:spPr>
        <p:txBody>
          <a:bodyPr wrap="none" rtlCol="0">
            <a:spAutoFit/>
          </a:bodyPr>
          <a:lstStyle/>
          <a:p>
            <a:r>
              <a:rPr lang="en-US" dirty="0" err="1"/>
              <a:t>val</a:t>
            </a:r>
            <a:r>
              <a:rPr lang="en-US" dirty="0"/>
              <a:t>,</a:t>
            </a:r>
          </a:p>
          <a:p>
            <a:r>
              <a:rPr lang="en-US" dirty="0" err="1"/>
              <a:t>addr</a:t>
            </a:r>
            <a:endParaRPr lang="en-US" dirty="0"/>
          </a:p>
          <a:p>
            <a:r>
              <a:rPr lang="en-US" dirty="0" err="1"/>
              <a:t>tid</a:t>
            </a:r>
            <a:endParaRPr lang="en-US" dirty="0"/>
          </a:p>
        </p:txBody>
      </p:sp>
      <p:cxnSp>
        <p:nvCxnSpPr>
          <p:cNvPr id="16" name="Straight Arrow Connector 15">
            <a:extLst>
              <a:ext uri="{FF2B5EF4-FFF2-40B4-BE49-F238E27FC236}">
                <a16:creationId xmlns:a16="http://schemas.microsoft.com/office/drawing/2014/main" id="{FED53947-E816-E34B-23D6-2B39BAC06748}"/>
              </a:ext>
            </a:extLst>
          </p:cNvPr>
          <p:cNvCxnSpPr/>
          <p:nvPr/>
        </p:nvCxnSpPr>
        <p:spPr>
          <a:xfrm>
            <a:off x="3676824"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44D8715-903D-0BBA-31BC-487417F493EB}"/>
              </a:ext>
            </a:extLst>
          </p:cNvPr>
          <p:cNvCxnSpPr/>
          <p:nvPr/>
        </p:nvCxnSpPr>
        <p:spPr>
          <a:xfrm flipV="1">
            <a:off x="4696691"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986747A-FFA8-7F46-EF4B-2122F94E1955}"/>
              </a:ext>
            </a:extLst>
          </p:cNvPr>
          <p:cNvSpPr txBox="1"/>
          <p:nvPr/>
        </p:nvSpPr>
        <p:spPr>
          <a:xfrm>
            <a:off x="3595807" y="2813841"/>
            <a:ext cx="638316" cy="646331"/>
          </a:xfrm>
          <a:prstGeom prst="rect">
            <a:avLst/>
          </a:prstGeom>
          <a:noFill/>
        </p:spPr>
        <p:txBody>
          <a:bodyPr wrap="none" rtlCol="0">
            <a:spAutoFit/>
          </a:bodyPr>
          <a:lstStyle/>
          <a:p>
            <a:r>
              <a:rPr lang="en-US" dirty="0" err="1"/>
              <a:t>addr</a:t>
            </a:r>
            <a:endParaRPr lang="en-US" dirty="0"/>
          </a:p>
          <a:p>
            <a:r>
              <a:rPr lang="en-US" dirty="0" err="1"/>
              <a:t>tid</a:t>
            </a:r>
            <a:endParaRPr lang="en-US" dirty="0"/>
          </a:p>
        </p:txBody>
      </p:sp>
      <p:sp>
        <p:nvSpPr>
          <p:cNvPr id="20" name="TextBox 19">
            <a:extLst>
              <a:ext uri="{FF2B5EF4-FFF2-40B4-BE49-F238E27FC236}">
                <a16:creationId xmlns:a16="http://schemas.microsoft.com/office/drawing/2014/main" id="{1AF0D318-C334-275D-59BD-E4C98702970E}"/>
              </a:ext>
            </a:extLst>
          </p:cNvPr>
          <p:cNvSpPr txBox="1"/>
          <p:nvPr/>
        </p:nvSpPr>
        <p:spPr>
          <a:xfrm>
            <a:off x="4634222" y="3000932"/>
            <a:ext cx="766557" cy="369332"/>
          </a:xfrm>
          <a:prstGeom prst="rect">
            <a:avLst/>
          </a:prstGeom>
          <a:noFill/>
        </p:spPr>
        <p:txBody>
          <a:bodyPr wrap="none" rtlCol="0">
            <a:spAutoFit/>
          </a:bodyPr>
          <a:lstStyle/>
          <a:p>
            <a:r>
              <a:rPr lang="en-US" dirty="0" err="1"/>
              <a:t>paddr</a:t>
            </a:r>
            <a:endParaRPr lang="en-US" dirty="0"/>
          </a:p>
        </p:txBody>
      </p:sp>
      <p:sp>
        <p:nvSpPr>
          <p:cNvPr id="21" name="Rectangle 20">
            <a:extLst>
              <a:ext uri="{FF2B5EF4-FFF2-40B4-BE49-F238E27FC236}">
                <a16:creationId xmlns:a16="http://schemas.microsoft.com/office/drawing/2014/main" id="{7B4F95B0-055E-1BE6-620C-DB76E8EE9813}"/>
              </a:ext>
            </a:extLst>
          </p:cNvPr>
          <p:cNvSpPr/>
          <p:nvPr/>
        </p:nvSpPr>
        <p:spPr>
          <a:xfrm>
            <a:off x="6373091" y="2223653"/>
            <a:ext cx="1839191" cy="1870367"/>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Cache</a:t>
            </a:r>
          </a:p>
        </p:txBody>
      </p:sp>
      <p:cxnSp>
        <p:nvCxnSpPr>
          <p:cNvPr id="23" name="Straight Arrow Connector 22">
            <a:extLst>
              <a:ext uri="{FF2B5EF4-FFF2-40B4-BE49-F238E27FC236}">
                <a16:creationId xmlns:a16="http://schemas.microsoft.com/office/drawing/2014/main" id="{F316B1EB-23D2-7087-6BB5-D1BD8D7765EE}"/>
              </a:ext>
            </a:extLst>
          </p:cNvPr>
          <p:cNvCxnSpPr>
            <a:stCxn id="7" idx="3"/>
          </p:cNvCxnSpPr>
          <p:nvPr/>
        </p:nvCxnSpPr>
        <p:spPr>
          <a:xfrm>
            <a:off x="5098473" y="2493818"/>
            <a:ext cx="1274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9721F3D-5AFA-9B56-72C5-C45653FFFA9B}"/>
              </a:ext>
            </a:extLst>
          </p:cNvPr>
          <p:cNvSpPr txBox="1"/>
          <p:nvPr/>
        </p:nvSpPr>
        <p:spPr>
          <a:xfrm>
            <a:off x="5422498" y="2442854"/>
            <a:ext cx="766557" cy="646331"/>
          </a:xfrm>
          <a:prstGeom prst="rect">
            <a:avLst/>
          </a:prstGeom>
          <a:noFill/>
        </p:spPr>
        <p:txBody>
          <a:bodyPr wrap="none" rtlCol="0">
            <a:spAutoFit/>
          </a:bodyPr>
          <a:lstStyle/>
          <a:p>
            <a:r>
              <a:rPr lang="en-US" dirty="0" err="1"/>
              <a:t>val</a:t>
            </a:r>
            <a:r>
              <a:rPr lang="en-US" dirty="0"/>
              <a:t>,</a:t>
            </a:r>
          </a:p>
          <a:p>
            <a:r>
              <a:rPr lang="en-US" dirty="0" err="1"/>
              <a:t>paddr</a:t>
            </a:r>
            <a:endParaRPr lang="en-US" dirty="0"/>
          </a:p>
        </p:txBody>
      </p:sp>
      <p:sp>
        <p:nvSpPr>
          <p:cNvPr id="25" name="Rectangle 24">
            <a:extLst>
              <a:ext uri="{FF2B5EF4-FFF2-40B4-BE49-F238E27FC236}">
                <a16:creationId xmlns:a16="http://schemas.microsoft.com/office/drawing/2014/main" id="{09A80316-05B9-93C8-3D68-56EF25626244}"/>
              </a:ext>
            </a:extLst>
          </p:cNvPr>
          <p:cNvSpPr/>
          <p:nvPr/>
        </p:nvSpPr>
        <p:spPr>
          <a:xfrm>
            <a:off x="8938088" y="2223654"/>
            <a:ext cx="1839191" cy="540328"/>
          </a:xfrm>
          <a:prstGeom prst="rect">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Memory Controller</a:t>
            </a:r>
          </a:p>
        </p:txBody>
      </p:sp>
      <p:sp>
        <p:nvSpPr>
          <p:cNvPr id="26" name="Rectangle 25">
            <a:extLst>
              <a:ext uri="{FF2B5EF4-FFF2-40B4-BE49-F238E27FC236}">
                <a16:creationId xmlns:a16="http://schemas.microsoft.com/office/drawing/2014/main" id="{0F04DE37-814E-19FF-DB22-D40E77516813}"/>
              </a:ext>
            </a:extLst>
          </p:cNvPr>
          <p:cNvSpPr/>
          <p:nvPr/>
        </p:nvSpPr>
        <p:spPr>
          <a:xfrm>
            <a:off x="8938088" y="4537362"/>
            <a:ext cx="1839191" cy="2247902"/>
          </a:xfrm>
          <a:prstGeom prst="rect">
            <a:avLst/>
          </a:prstGeom>
          <a:solidFill>
            <a:srgbClr val="7030A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Main Memory</a:t>
            </a:r>
          </a:p>
        </p:txBody>
      </p:sp>
      <p:cxnSp>
        <p:nvCxnSpPr>
          <p:cNvPr id="27" name="Straight Arrow Connector 26">
            <a:extLst>
              <a:ext uri="{FF2B5EF4-FFF2-40B4-BE49-F238E27FC236}">
                <a16:creationId xmlns:a16="http://schemas.microsoft.com/office/drawing/2014/main" id="{734A8C5B-AECA-E8D3-CC87-FB4AEFAB1771}"/>
              </a:ext>
            </a:extLst>
          </p:cNvPr>
          <p:cNvCxnSpPr>
            <a:cxnSpLocks/>
            <a:endCxn id="25" idx="1"/>
          </p:cNvCxnSpPr>
          <p:nvPr/>
        </p:nvCxnSpPr>
        <p:spPr>
          <a:xfrm>
            <a:off x="8212282" y="2493818"/>
            <a:ext cx="725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771B022-1290-49D7-A56B-F91CCB41C0FF}"/>
              </a:ext>
            </a:extLst>
          </p:cNvPr>
          <p:cNvSpPr txBox="1"/>
          <p:nvPr/>
        </p:nvSpPr>
        <p:spPr>
          <a:xfrm>
            <a:off x="8226778" y="2575898"/>
            <a:ext cx="766557" cy="369332"/>
          </a:xfrm>
          <a:prstGeom prst="rect">
            <a:avLst/>
          </a:prstGeom>
          <a:noFill/>
        </p:spPr>
        <p:txBody>
          <a:bodyPr wrap="none" rtlCol="0">
            <a:spAutoFit/>
          </a:bodyPr>
          <a:lstStyle/>
          <a:p>
            <a:r>
              <a:rPr lang="en-US" dirty="0" err="1"/>
              <a:t>paddr</a:t>
            </a:r>
            <a:endParaRPr lang="en-US" dirty="0"/>
          </a:p>
        </p:txBody>
      </p:sp>
      <p:cxnSp>
        <p:nvCxnSpPr>
          <p:cNvPr id="31" name="Straight Arrow Connector 30">
            <a:extLst>
              <a:ext uri="{FF2B5EF4-FFF2-40B4-BE49-F238E27FC236}">
                <a16:creationId xmlns:a16="http://schemas.microsoft.com/office/drawing/2014/main" id="{14DEACF8-E6A6-D55E-493F-F1CBCE4A3DA0}"/>
              </a:ext>
            </a:extLst>
          </p:cNvPr>
          <p:cNvCxnSpPr>
            <a:cxnSpLocks/>
          </p:cNvCxnSpPr>
          <p:nvPr/>
        </p:nvCxnSpPr>
        <p:spPr>
          <a:xfrm>
            <a:off x="9335170" y="2760564"/>
            <a:ext cx="0" cy="177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1CD8E43-48F7-AB34-6E54-844E65E18145}"/>
              </a:ext>
            </a:extLst>
          </p:cNvPr>
          <p:cNvSpPr txBox="1"/>
          <p:nvPr/>
        </p:nvSpPr>
        <p:spPr>
          <a:xfrm>
            <a:off x="9314812" y="3909353"/>
            <a:ext cx="766557" cy="369332"/>
          </a:xfrm>
          <a:prstGeom prst="rect">
            <a:avLst/>
          </a:prstGeom>
          <a:noFill/>
        </p:spPr>
        <p:txBody>
          <a:bodyPr wrap="none" rtlCol="0">
            <a:spAutoFit/>
          </a:bodyPr>
          <a:lstStyle/>
          <a:p>
            <a:r>
              <a:rPr lang="en-US" dirty="0" err="1"/>
              <a:t>paddr</a:t>
            </a:r>
            <a:endParaRPr lang="en-US" dirty="0"/>
          </a:p>
        </p:txBody>
      </p:sp>
      <p:cxnSp>
        <p:nvCxnSpPr>
          <p:cNvPr id="4" name="Straight Arrow Connector 3">
            <a:extLst>
              <a:ext uri="{FF2B5EF4-FFF2-40B4-BE49-F238E27FC236}">
                <a16:creationId xmlns:a16="http://schemas.microsoft.com/office/drawing/2014/main" id="{2A336874-76D1-CD3E-C97B-C88DD944961F}"/>
              </a:ext>
            </a:extLst>
          </p:cNvPr>
          <p:cNvCxnSpPr/>
          <p:nvPr/>
        </p:nvCxnSpPr>
        <p:spPr>
          <a:xfrm flipV="1">
            <a:off x="10424160" y="2760564"/>
            <a:ext cx="0" cy="177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B37D8AA-FAC7-6354-B2B6-746031DB0242}"/>
              </a:ext>
            </a:extLst>
          </p:cNvPr>
          <p:cNvSpPr txBox="1"/>
          <p:nvPr/>
        </p:nvSpPr>
        <p:spPr>
          <a:xfrm>
            <a:off x="10434543" y="3597617"/>
            <a:ext cx="1180131" cy="369332"/>
          </a:xfrm>
          <a:prstGeom prst="rect">
            <a:avLst/>
          </a:prstGeom>
          <a:noFill/>
        </p:spPr>
        <p:txBody>
          <a:bodyPr wrap="none" rtlCol="0">
            <a:spAutoFit/>
          </a:bodyPr>
          <a:lstStyle/>
          <a:p>
            <a:r>
              <a:rPr lang="en-US" dirty="0"/>
              <a:t>Cache line</a:t>
            </a:r>
          </a:p>
        </p:txBody>
      </p:sp>
      <p:cxnSp>
        <p:nvCxnSpPr>
          <p:cNvPr id="13" name="Curved Connector 12">
            <a:extLst>
              <a:ext uri="{FF2B5EF4-FFF2-40B4-BE49-F238E27FC236}">
                <a16:creationId xmlns:a16="http://schemas.microsoft.com/office/drawing/2014/main" id="{7E14169E-D65B-9CF1-921C-BAFCDD55D710}"/>
              </a:ext>
            </a:extLst>
          </p:cNvPr>
          <p:cNvCxnSpPr>
            <a:stCxn id="25" idx="0"/>
            <a:endCxn id="21" idx="0"/>
          </p:cNvCxnSpPr>
          <p:nvPr/>
        </p:nvCxnSpPr>
        <p:spPr>
          <a:xfrm rot="16200000" flipV="1">
            <a:off x="8575186" y="941155"/>
            <a:ext cx="1" cy="2564997"/>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C7DB0E2-73B5-DFD6-CAB1-9CB46604D42E}"/>
              </a:ext>
            </a:extLst>
          </p:cNvPr>
          <p:cNvSpPr txBox="1"/>
          <p:nvPr/>
        </p:nvSpPr>
        <p:spPr>
          <a:xfrm>
            <a:off x="8226778" y="1534573"/>
            <a:ext cx="1180131" cy="369332"/>
          </a:xfrm>
          <a:prstGeom prst="rect">
            <a:avLst/>
          </a:prstGeom>
          <a:noFill/>
        </p:spPr>
        <p:txBody>
          <a:bodyPr wrap="none" rtlCol="0">
            <a:spAutoFit/>
          </a:bodyPr>
          <a:lstStyle/>
          <a:p>
            <a:r>
              <a:rPr lang="en-US" dirty="0"/>
              <a:t>Cache line</a:t>
            </a:r>
          </a:p>
        </p:txBody>
      </p:sp>
    </p:spTree>
    <p:extLst>
      <p:ext uri="{BB962C8B-B14F-4D97-AF65-F5344CB8AC3E}">
        <p14:creationId xmlns:p14="http://schemas.microsoft.com/office/powerpoint/2010/main" val="92390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p:bldP spid="19" grpId="0"/>
      <p:bldP spid="20" grpId="0"/>
      <p:bldP spid="21" grpId="0" animBg="1"/>
      <p:bldP spid="24" grpId="0"/>
      <p:bldP spid="25" grpId="0" animBg="1"/>
      <p:bldP spid="26" grpId="0" animBg="1"/>
      <p:bldP spid="29" grpId="0"/>
      <p:bldP spid="32" grpId="0"/>
      <p:bldP spid="5" grpId="1"/>
      <p:bldP spid="1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D9A7-E970-9BA2-C6BD-A639E8482F28}"/>
              </a:ext>
            </a:extLst>
          </p:cNvPr>
          <p:cNvSpPr>
            <a:spLocks noGrp="1"/>
          </p:cNvSpPr>
          <p:nvPr>
            <p:ph type="title"/>
          </p:nvPr>
        </p:nvSpPr>
        <p:spPr/>
        <p:txBody>
          <a:bodyPr/>
          <a:lstStyle/>
          <a:p>
            <a:r>
              <a:rPr lang="en-US" dirty="0"/>
              <a:t>Cache hit on Read</a:t>
            </a:r>
          </a:p>
        </p:txBody>
      </p:sp>
      <p:sp>
        <p:nvSpPr>
          <p:cNvPr id="6" name="Rectangle 5">
            <a:extLst>
              <a:ext uri="{FF2B5EF4-FFF2-40B4-BE49-F238E27FC236}">
                <a16:creationId xmlns:a16="http://schemas.microsoft.com/office/drawing/2014/main" id="{43BC096B-6F07-A31F-7D32-492C6F8C861C}"/>
              </a:ext>
            </a:extLst>
          </p:cNvPr>
          <p:cNvSpPr/>
          <p:nvPr/>
        </p:nvSpPr>
        <p:spPr>
          <a:xfrm>
            <a:off x="654627" y="2223655"/>
            <a:ext cx="1839191" cy="54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 Pipeline</a:t>
            </a:r>
          </a:p>
        </p:txBody>
      </p:sp>
      <p:sp>
        <p:nvSpPr>
          <p:cNvPr id="7" name="Rectangle 6">
            <a:extLst>
              <a:ext uri="{FF2B5EF4-FFF2-40B4-BE49-F238E27FC236}">
                <a16:creationId xmlns:a16="http://schemas.microsoft.com/office/drawing/2014/main" id="{7EC7BB26-FBB7-C2B8-2CF2-2B60A08BD79C}"/>
              </a:ext>
            </a:extLst>
          </p:cNvPr>
          <p:cNvSpPr/>
          <p:nvPr/>
        </p:nvSpPr>
        <p:spPr>
          <a:xfrm>
            <a:off x="3259282" y="2223654"/>
            <a:ext cx="1839191" cy="54032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Load Store Unit</a:t>
            </a:r>
          </a:p>
        </p:txBody>
      </p:sp>
      <p:sp>
        <p:nvSpPr>
          <p:cNvPr id="8" name="TextBox 7">
            <a:extLst>
              <a:ext uri="{FF2B5EF4-FFF2-40B4-BE49-F238E27FC236}">
                <a16:creationId xmlns:a16="http://schemas.microsoft.com/office/drawing/2014/main" id="{09F11267-9C17-AD14-6A9D-BAAFC6DB355C}"/>
              </a:ext>
            </a:extLst>
          </p:cNvPr>
          <p:cNvSpPr txBox="1"/>
          <p:nvPr/>
        </p:nvSpPr>
        <p:spPr>
          <a:xfrm>
            <a:off x="549538" y="1498466"/>
            <a:ext cx="1790875" cy="369332"/>
          </a:xfrm>
          <a:prstGeom prst="rect">
            <a:avLst/>
          </a:prstGeom>
          <a:noFill/>
        </p:spPr>
        <p:txBody>
          <a:bodyPr wrap="none" rtlCol="0">
            <a:spAutoFit/>
          </a:bodyPr>
          <a:lstStyle/>
          <a:p>
            <a:r>
              <a:rPr lang="en-US" dirty="0" err="1"/>
              <a:t>ld</a:t>
            </a:r>
            <a:r>
              <a:rPr lang="en-US" dirty="0"/>
              <a:t>	r2, (r1) </a:t>
            </a:r>
          </a:p>
        </p:txBody>
      </p:sp>
      <p:cxnSp>
        <p:nvCxnSpPr>
          <p:cNvPr id="10" name="Straight Arrow Connector 9">
            <a:extLst>
              <a:ext uri="{FF2B5EF4-FFF2-40B4-BE49-F238E27FC236}">
                <a16:creationId xmlns:a16="http://schemas.microsoft.com/office/drawing/2014/main" id="{231B043B-C081-7B5C-E2A8-17DC002C0071}"/>
              </a:ext>
            </a:extLst>
          </p:cNvPr>
          <p:cNvCxnSpPr>
            <a:cxnSpLocks/>
            <a:stCxn id="6" idx="3"/>
            <a:endCxn id="7" idx="1"/>
          </p:cNvCxnSpPr>
          <p:nvPr/>
        </p:nvCxnSpPr>
        <p:spPr>
          <a:xfrm flipV="1">
            <a:off x="2493818" y="2493818"/>
            <a:ext cx="7654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40F23B-540B-68D7-890D-D2E5994DDBE6}"/>
              </a:ext>
            </a:extLst>
          </p:cNvPr>
          <p:cNvSpPr/>
          <p:nvPr/>
        </p:nvSpPr>
        <p:spPr>
          <a:xfrm>
            <a:off x="3259281" y="3553693"/>
            <a:ext cx="1839191" cy="5403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TLB</a:t>
            </a:r>
          </a:p>
        </p:txBody>
      </p:sp>
      <p:sp>
        <p:nvSpPr>
          <p:cNvPr id="12" name="TextBox 11">
            <a:extLst>
              <a:ext uri="{FF2B5EF4-FFF2-40B4-BE49-F238E27FC236}">
                <a16:creationId xmlns:a16="http://schemas.microsoft.com/office/drawing/2014/main" id="{AF89F83F-D1AB-D1A9-BB4B-46ACB3AFC631}"/>
              </a:ext>
            </a:extLst>
          </p:cNvPr>
          <p:cNvSpPr txBox="1"/>
          <p:nvPr/>
        </p:nvSpPr>
        <p:spPr>
          <a:xfrm>
            <a:off x="2532781" y="2549659"/>
            <a:ext cx="638316" cy="646331"/>
          </a:xfrm>
          <a:prstGeom prst="rect">
            <a:avLst/>
          </a:prstGeom>
          <a:noFill/>
        </p:spPr>
        <p:txBody>
          <a:bodyPr wrap="none" rtlCol="0">
            <a:spAutoFit/>
          </a:bodyPr>
          <a:lstStyle/>
          <a:p>
            <a:r>
              <a:rPr lang="en-US" dirty="0" err="1"/>
              <a:t>addr</a:t>
            </a:r>
            <a:endParaRPr lang="en-US" dirty="0"/>
          </a:p>
          <a:p>
            <a:r>
              <a:rPr lang="en-US" dirty="0" err="1"/>
              <a:t>tid</a:t>
            </a:r>
            <a:endParaRPr lang="en-US" dirty="0"/>
          </a:p>
        </p:txBody>
      </p:sp>
      <p:cxnSp>
        <p:nvCxnSpPr>
          <p:cNvPr id="16" name="Straight Arrow Connector 15">
            <a:extLst>
              <a:ext uri="{FF2B5EF4-FFF2-40B4-BE49-F238E27FC236}">
                <a16:creationId xmlns:a16="http://schemas.microsoft.com/office/drawing/2014/main" id="{FED53947-E816-E34B-23D6-2B39BAC06748}"/>
              </a:ext>
            </a:extLst>
          </p:cNvPr>
          <p:cNvCxnSpPr/>
          <p:nvPr/>
        </p:nvCxnSpPr>
        <p:spPr>
          <a:xfrm>
            <a:off x="3676824"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44D8715-903D-0BBA-31BC-487417F493EB}"/>
              </a:ext>
            </a:extLst>
          </p:cNvPr>
          <p:cNvCxnSpPr/>
          <p:nvPr/>
        </p:nvCxnSpPr>
        <p:spPr>
          <a:xfrm flipV="1">
            <a:off x="4696691"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986747A-FFA8-7F46-EF4B-2122F94E1955}"/>
              </a:ext>
            </a:extLst>
          </p:cNvPr>
          <p:cNvSpPr txBox="1"/>
          <p:nvPr/>
        </p:nvSpPr>
        <p:spPr>
          <a:xfrm>
            <a:off x="3595807" y="2813841"/>
            <a:ext cx="638316" cy="646331"/>
          </a:xfrm>
          <a:prstGeom prst="rect">
            <a:avLst/>
          </a:prstGeom>
          <a:noFill/>
        </p:spPr>
        <p:txBody>
          <a:bodyPr wrap="none" rtlCol="0">
            <a:spAutoFit/>
          </a:bodyPr>
          <a:lstStyle/>
          <a:p>
            <a:r>
              <a:rPr lang="en-US" dirty="0" err="1"/>
              <a:t>addr</a:t>
            </a:r>
            <a:endParaRPr lang="en-US" dirty="0"/>
          </a:p>
          <a:p>
            <a:r>
              <a:rPr lang="en-US" dirty="0" err="1"/>
              <a:t>tid</a:t>
            </a:r>
            <a:endParaRPr lang="en-US" dirty="0"/>
          </a:p>
        </p:txBody>
      </p:sp>
      <p:sp>
        <p:nvSpPr>
          <p:cNvPr id="20" name="TextBox 19">
            <a:extLst>
              <a:ext uri="{FF2B5EF4-FFF2-40B4-BE49-F238E27FC236}">
                <a16:creationId xmlns:a16="http://schemas.microsoft.com/office/drawing/2014/main" id="{1AF0D318-C334-275D-59BD-E4C98702970E}"/>
              </a:ext>
            </a:extLst>
          </p:cNvPr>
          <p:cNvSpPr txBox="1"/>
          <p:nvPr/>
        </p:nvSpPr>
        <p:spPr>
          <a:xfrm>
            <a:off x="4634222" y="3000932"/>
            <a:ext cx="766557" cy="369332"/>
          </a:xfrm>
          <a:prstGeom prst="rect">
            <a:avLst/>
          </a:prstGeom>
          <a:noFill/>
        </p:spPr>
        <p:txBody>
          <a:bodyPr wrap="none" rtlCol="0">
            <a:spAutoFit/>
          </a:bodyPr>
          <a:lstStyle/>
          <a:p>
            <a:r>
              <a:rPr lang="en-US" dirty="0" err="1"/>
              <a:t>paddr</a:t>
            </a:r>
            <a:endParaRPr lang="en-US" dirty="0"/>
          </a:p>
        </p:txBody>
      </p:sp>
      <p:sp>
        <p:nvSpPr>
          <p:cNvPr id="21" name="Rectangle 20">
            <a:extLst>
              <a:ext uri="{FF2B5EF4-FFF2-40B4-BE49-F238E27FC236}">
                <a16:creationId xmlns:a16="http://schemas.microsoft.com/office/drawing/2014/main" id="{7B4F95B0-055E-1BE6-620C-DB76E8EE9813}"/>
              </a:ext>
            </a:extLst>
          </p:cNvPr>
          <p:cNvSpPr/>
          <p:nvPr/>
        </p:nvSpPr>
        <p:spPr>
          <a:xfrm>
            <a:off x="6373091" y="2223653"/>
            <a:ext cx="1839191" cy="1870367"/>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Cache</a:t>
            </a:r>
          </a:p>
        </p:txBody>
      </p:sp>
      <p:cxnSp>
        <p:nvCxnSpPr>
          <p:cNvPr id="23" name="Straight Arrow Connector 22">
            <a:extLst>
              <a:ext uri="{FF2B5EF4-FFF2-40B4-BE49-F238E27FC236}">
                <a16:creationId xmlns:a16="http://schemas.microsoft.com/office/drawing/2014/main" id="{F316B1EB-23D2-7087-6BB5-D1BD8D7765EE}"/>
              </a:ext>
            </a:extLst>
          </p:cNvPr>
          <p:cNvCxnSpPr>
            <a:stCxn id="7" idx="3"/>
          </p:cNvCxnSpPr>
          <p:nvPr/>
        </p:nvCxnSpPr>
        <p:spPr>
          <a:xfrm>
            <a:off x="5098473" y="2493818"/>
            <a:ext cx="1274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9721F3D-5AFA-9B56-72C5-C45653FFFA9B}"/>
              </a:ext>
            </a:extLst>
          </p:cNvPr>
          <p:cNvSpPr txBox="1"/>
          <p:nvPr/>
        </p:nvSpPr>
        <p:spPr>
          <a:xfrm>
            <a:off x="5422498" y="2442854"/>
            <a:ext cx="766557" cy="369332"/>
          </a:xfrm>
          <a:prstGeom prst="rect">
            <a:avLst/>
          </a:prstGeom>
          <a:noFill/>
        </p:spPr>
        <p:txBody>
          <a:bodyPr wrap="none" rtlCol="0">
            <a:spAutoFit/>
          </a:bodyPr>
          <a:lstStyle/>
          <a:p>
            <a:r>
              <a:rPr lang="en-US" dirty="0" err="1"/>
              <a:t>paddr</a:t>
            </a:r>
            <a:endParaRPr lang="en-US" dirty="0"/>
          </a:p>
        </p:txBody>
      </p:sp>
      <p:cxnSp>
        <p:nvCxnSpPr>
          <p:cNvPr id="4" name="Curved Connector 3">
            <a:extLst>
              <a:ext uri="{FF2B5EF4-FFF2-40B4-BE49-F238E27FC236}">
                <a16:creationId xmlns:a16="http://schemas.microsoft.com/office/drawing/2014/main" id="{6CB9554D-EEBA-F59D-FE20-62071766943C}"/>
              </a:ext>
            </a:extLst>
          </p:cNvPr>
          <p:cNvCxnSpPr>
            <a:stCxn id="21" idx="0"/>
            <a:endCxn id="7" idx="0"/>
          </p:cNvCxnSpPr>
          <p:nvPr/>
        </p:nvCxnSpPr>
        <p:spPr>
          <a:xfrm rot="16200000" flipH="1" flipV="1">
            <a:off x="5735782" y="666748"/>
            <a:ext cx="1" cy="3113809"/>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738BA23-4BFC-F034-27A3-B27775C788D5}"/>
              </a:ext>
            </a:extLst>
          </p:cNvPr>
          <p:cNvSpPr txBox="1"/>
          <p:nvPr/>
        </p:nvSpPr>
        <p:spPr>
          <a:xfrm>
            <a:off x="5577840" y="1716541"/>
            <a:ext cx="468398" cy="369332"/>
          </a:xfrm>
          <a:prstGeom prst="rect">
            <a:avLst/>
          </a:prstGeom>
          <a:noFill/>
        </p:spPr>
        <p:txBody>
          <a:bodyPr wrap="none" rtlCol="0">
            <a:spAutoFit/>
          </a:bodyPr>
          <a:lstStyle/>
          <a:p>
            <a:r>
              <a:rPr lang="en-US" dirty="0" err="1"/>
              <a:t>val</a:t>
            </a:r>
            <a:endParaRPr lang="en-US" dirty="0"/>
          </a:p>
        </p:txBody>
      </p:sp>
      <p:cxnSp>
        <p:nvCxnSpPr>
          <p:cNvPr id="13" name="Curved Connector 12">
            <a:extLst>
              <a:ext uri="{FF2B5EF4-FFF2-40B4-BE49-F238E27FC236}">
                <a16:creationId xmlns:a16="http://schemas.microsoft.com/office/drawing/2014/main" id="{0FE1DB8A-5BF5-2F18-2252-B96657499BE4}"/>
              </a:ext>
            </a:extLst>
          </p:cNvPr>
          <p:cNvCxnSpPr>
            <a:stCxn id="7" idx="0"/>
            <a:endCxn id="6" idx="0"/>
          </p:cNvCxnSpPr>
          <p:nvPr/>
        </p:nvCxnSpPr>
        <p:spPr>
          <a:xfrm rot="16200000" flipH="1" flipV="1">
            <a:off x="2876550" y="921326"/>
            <a:ext cx="1" cy="2604655"/>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D48DEC3-72B0-A413-2E9E-C16CC47E7834}"/>
              </a:ext>
            </a:extLst>
          </p:cNvPr>
          <p:cNvSpPr txBox="1"/>
          <p:nvPr/>
        </p:nvSpPr>
        <p:spPr>
          <a:xfrm>
            <a:off x="2531468" y="1567783"/>
            <a:ext cx="468398" cy="369332"/>
          </a:xfrm>
          <a:prstGeom prst="rect">
            <a:avLst/>
          </a:prstGeom>
          <a:noFill/>
        </p:spPr>
        <p:txBody>
          <a:bodyPr wrap="none" rtlCol="0">
            <a:spAutoFit/>
          </a:bodyPr>
          <a:lstStyle/>
          <a:p>
            <a:r>
              <a:rPr lang="en-US" dirty="0" err="1"/>
              <a:t>val</a:t>
            </a:r>
            <a:endParaRPr lang="en-US" dirty="0"/>
          </a:p>
        </p:txBody>
      </p:sp>
    </p:spTree>
    <p:extLst>
      <p:ext uri="{BB962C8B-B14F-4D97-AF65-F5344CB8AC3E}">
        <p14:creationId xmlns:p14="http://schemas.microsoft.com/office/powerpoint/2010/main" val="70454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p:bldP spid="19" grpId="0"/>
      <p:bldP spid="20" grpId="0"/>
      <p:bldP spid="21" grpId="0" animBg="1"/>
      <p:bldP spid="24" grpId="0"/>
      <p:bldP spid="5"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D9A7-E970-9BA2-C6BD-A639E8482F28}"/>
              </a:ext>
            </a:extLst>
          </p:cNvPr>
          <p:cNvSpPr>
            <a:spLocks noGrp="1"/>
          </p:cNvSpPr>
          <p:nvPr>
            <p:ph type="title"/>
          </p:nvPr>
        </p:nvSpPr>
        <p:spPr/>
        <p:txBody>
          <a:bodyPr/>
          <a:lstStyle/>
          <a:p>
            <a:r>
              <a:rPr lang="en-US" dirty="0"/>
              <a:t>Cache Miss on Read</a:t>
            </a:r>
          </a:p>
        </p:txBody>
      </p:sp>
      <p:sp>
        <p:nvSpPr>
          <p:cNvPr id="6" name="Rectangle 5">
            <a:extLst>
              <a:ext uri="{FF2B5EF4-FFF2-40B4-BE49-F238E27FC236}">
                <a16:creationId xmlns:a16="http://schemas.microsoft.com/office/drawing/2014/main" id="{43BC096B-6F07-A31F-7D32-492C6F8C861C}"/>
              </a:ext>
            </a:extLst>
          </p:cNvPr>
          <p:cNvSpPr/>
          <p:nvPr/>
        </p:nvSpPr>
        <p:spPr>
          <a:xfrm>
            <a:off x="654627" y="2223655"/>
            <a:ext cx="1839191" cy="54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 Pipeline</a:t>
            </a:r>
          </a:p>
        </p:txBody>
      </p:sp>
      <p:sp>
        <p:nvSpPr>
          <p:cNvPr id="7" name="Rectangle 6">
            <a:extLst>
              <a:ext uri="{FF2B5EF4-FFF2-40B4-BE49-F238E27FC236}">
                <a16:creationId xmlns:a16="http://schemas.microsoft.com/office/drawing/2014/main" id="{7EC7BB26-FBB7-C2B8-2CF2-2B60A08BD79C}"/>
              </a:ext>
            </a:extLst>
          </p:cNvPr>
          <p:cNvSpPr/>
          <p:nvPr/>
        </p:nvSpPr>
        <p:spPr>
          <a:xfrm>
            <a:off x="3259282" y="2223654"/>
            <a:ext cx="1839191" cy="54032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Load Store Unit</a:t>
            </a:r>
          </a:p>
        </p:txBody>
      </p:sp>
      <p:sp>
        <p:nvSpPr>
          <p:cNvPr id="8" name="TextBox 7">
            <a:extLst>
              <a:ext uri="{FF2B5EF4-FFF2-40B4-BE49-F238E27FC236}">
                <a16:creationId xmlns:a16="http://schemas.microsoft.com/office/drawing/2014/main" id="{09F11267-9C17-AD14-6A9D-BAAFC6DB355C}"/>
              </a:ext>
            </a:extLst>
          </p:cNvPr>
          <p:cNvSpPr txBox="1"/>
          <p:nvPr/>
        </p:nvSpPr>
        <p:spPr>
          <a:xfrm>
            <a:off x="549538" y="1352428"/>
            <a:ext cx="1790875" cy="369332"/>
          </a:xfrm>
          <a:prstGeom prst="rect">
            <a:avLst/>
          </a:prstGeom>
          <a:noFill/>
        </p:spPr>
        <p:txBody>
          <a:bodyPr wrap="none" rtlCol="0">
            <a:spAutoFit/>
          </a:bodyPr>
          <a:lstStyle/>
          <a:p>
            <a:r>
              <a:rPr lang="en-US" dirty="0" err="1"/>
              <a:t>ld</a:t>
            </a:r>
            <a:r>
              <a:rPr lang="en-US" dirty="0"/>
              <a:t>	r2, (r1) </a:t>
            </a:r>
          </a:p>
        </p:txBody>
      </p:sp>
      <p:cxnSp>
        <p:nvCxnSpPr>
          <p:cNvPr id="10" name="Straight Arrow Connector 9">
            <a:extLst>
              <a:ext uri="{FF2B5EF4-FFF2-40B4-BE49-F238E27FC236}">
                <a16:creationId xmlns:a16="http://schemas.microsoft.com/office/drawing/2014/main" id="{231B043B-C081-7B5C-E2A8-17DC002C0071}"/>
              </a:ext>
            </a:extLst>
          </p:cNvPr>
          <p:cNvCxnSpPr>
            <a:cxnSpLocks/>
            <a:stCxn id="6" idx="3"/>
            <a:endCxn id="7" idx="1"/>
          </p:cNvCxnSpPr>
          <p:nvPr/>
        </p:nvCxnSpPr>
        <p:spPr>
          <a:xfrm flipV="1">
            <a:off x="2493818" y="2493818"/>
            <a:ext cx="7654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40F23B-540B-68D7-890D-D2E5994DDBE6}"/>
              </a:ext>
            </a:extLst>
          </p:cNvPr>
          <p:cNvSpPr/>
          <p:nvPr/>
        </p:nvSpPr>
        <p:spPr>
          <a:xfrm>
            <a:off x="3259281" y="3553693"/>
            <a:ext cx="1839191" cy="5403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TLB</a:t>
            </a:r>
          </a:p>
        </p:txBody>
      </p:sp>
      <p:sp>
        <p:nvSpPr>
          <p:cNvPr id="12" name="TextBox 11">
            <a:extLst>
              <a:ext uri="{FF2B5EF4-FFF2-40B4-BE49-F238E27FC236}">
                <a16:creationId xmlns:a16="http://schemas.microsoft.com/office/drawing/2014/main" id="{AF89F83F-D1AB-D1A9-BB4B-46ACB3AFC631}"/>
              </a:ext>
            </a:extLst>
          </p:cNvPr>
          <p:cNvSpPr txBox="1"/>
          <p:nvPr/>
        </p:nvSpPr>
        <p:spPr>
          <a:xfrm>
            <a:off x="2532781" y="2549659"/>
            <a:ext cx="638316" cy="646331"/>
          </a:xfrm>
          <a:prstGeom prst="rect">
            <a:avLst/>
          </a:prstGeom>
          <a:noFill/>
        </p:spPr>
        <p:txBody>
          <a:bodyPr wrap="none" rtlCol="0">
            <a:spAutoFit/>
          </a:bodyPr>
          <a:lstStyle/>
          <a:p>
            <a:r>
              <a:rPr lang="en-US" dirty="0" err="1"/>
              <a:t>addr</a:t>
            </a:r>
            <a:endParaRPr lang="en-US" dirty="0"/>
          </a:p>
          <a:p>
            <a:r>
              <a:rPr lang="en-US" dirty="0" err="1"/>
              <a:t>tid</a:t>
            </a:r>
            <a:endParaRPr lang="en-US" dirty="0"/>
          </a:p>
        </p:txBody>
      </p:sp>
      <p:cxnSp>
        <p:nvCxnSpPr>
          <p:cNvPr id="16" name="Straight Arrow Connector 15">
            <a:extLst>
              <a:ext uri="{FF2B5EF4-FFF2-40B4-BE49-F238E27FC236}">
                <a16:creationId xmlns:a16="http://schemas.microsoft.com/office/drawing/2014/main" id="{FED53947-E816-E34B-23D6-2B39BAC06748}"/>
              </a:ext>
            </a:extLst>
          </p:cNvPr>
          <p:cNvCxnSpPr/>
          <p:nvPr/>
        </p:nvCxnSpPr>
        <p:spPr>
          <a:xfrm>
            <a:off x="3676824"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44D8715-903D-0BBA-31BC-487417F493EB}"/>
              </a:ext>
            </a:extLst>
          </p:cNvPr>
          <p:cNvCxnSpPr/>
          <p:nvPr/>
        </p:nvCxnSpPr>
        <p:spPr>
          <a:xfrm flipV="1">
            <a:off x="4696691"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986747A-FFA8-7F46-EF4B-2122F94E1955}"/>
              </a:ext>
            </a:extLst>
          </p:cNvPr>
          <p:cNvSpPr txBox="1"/>
          <p:nvPr/>
        </p:nvSpPr>
        <p:spPr>
          <a:xfrm>
            <a:off x="3595807" y="2813841"/>
            <a:ext cx="638316" cy="646331"/>
          </a:xfrm>
          <a:prstGeom prst="rect">
            <a:avLst/>
          </a:prstGeom>
          <a:noFill/>
        </p:spPr>
        <p:txBody>
          <a:bodyPr wrap="none" rtlCol="0">
            <a:spAutoFit/>
          </a:bodyPr>
          <a:lstStyle/>
          <a:p>
            <a:r>
              <a:rPr lang="en-US" dirty="0" err="1"/>
              <a:t>addr</a:t>
            </a:r>
            <a:endParaRPr lang="en-US" dirty="0"/>
          </a:p>
          <a:p>
            <a:r>
              <a:rPr lang="en-US" dirty="0" err="1"/>
              <a:t>tid</a:t>
            </a:r>
            <a:endParaRPr lang="en-US" dirty="0"/>
          </a:p>
        </p:txBody>
      </p:sp>
      <p:sp>
        <p:nvSpPr>
          <p:cNvPr id="20" name="TextBox 19">
            <a:extLst>
              <a:ext uri="{FF2B5EF4-FFF2-40B4-BE49-F238E27FC236}">
                <a16:creationId xmlns:a16="http://schemas.microsoft.com/office/drawing/2014/main" id="{1AF0D318-C334-275D-59BD-E4C98702970E}"/>
              </a:ext>
            </a:extLst>
          </p:cNvPr>
          <p:cNvSpPr txBox="1"/>
          <p:nvPr/>
        </p:nvSpPr>
        <p:spPr>
          <a:xfrm>
            <a:off x="4634222" y="3000932"/>
            <a:ext cx="766557" cy="369332"/>
          </a:xfrm>
          <a:prstGeom prst="rect">
            <a:avLst/>
          </a:prstGeom>
          <a:noFill/>
        </p:spPr>
        <p:txBody>
          <a:bodyPr wrap="none" rtlCol="0">
            <a:spAutoFit/>
          </a:bodyPr>
          <a:lstStyle/>
          <a:p>
            <a:r>
              <a:rPr lang="en-US" dirty="0" err="1"/>
              <a:t>paddr</a:t>
            </a:r>
            <a:endParaRPr lang="en-US" dirty="0"/>
          </a:p>
        </p:txBody>
      </p:sp>
      <p:sp>
        <p:nvSpPr>
          <p:cNvPr id="21" name="Rectangle 20">
            <a:extLst>
              <a:ext uri="{FF2B5EF4-FFF2-40B4-BE49-F238E27FC236}">
                <a16:creationId xmlns:a16="http://schemas.microsoft.com/office/drawing/2014/main" id="{7B4F95B0-055E-1BE6-620C-DB76E8EE9813}"/>
              </a:ext>
            </a:extLst>
          </p:cNvPr>
          <p:cNvSpPr/>
          <p:nvPr/>
        </p:nvSpPr>
        <p:spPr>
          <a:xfrm>
            <a:off x="6373091" y="2223653"/>
            <a:ext cx="1839191" cy="1870367"/>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Cache</a:t>
            </a:r>
          </a:p>
        </p:txBody>
      </p:sp>
      <p:cxnSp>
        <p:nvCxnSpPr>
          <p:cNvPr id="23" name="Straight Arrow Connector 22">
            <a:extLst>
              <a:ext uri="{FF2B5EF4-FFF2-40B4-BE49-F238E27FC236}">
                <a16:creationId xmlns:a16="http://schemas.microsoft.com/office/drawing/2014/main" id="{F316B1EB-23D2-7087-6BB5-D1BD8D7765EE}"/>
              </a:ext>
            </a:extLst>
          </p:cNvPr>
          <p:cNvCxnSpPr>
            <a:stCxn id="7" idx="3"/>
          </p:cNvCxnSpPr>
          <p:nvPr/>
        </p:nvCxnSpPr>
        <p:spPr>
          <a:xfrm>
            <a:off x="5098473" y="2493818"/>
            <a:ext cx="1274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9721F3D-5AFA-9B56-72C5-C45653FFFA9B}"/>
              </a:ext>
            </a:extLst>
          </p:cNvPr>
          <p:cNvSpPr txBox="1"/>
          <p:nvPr/>
        </p:nvSpPr>
        <p:spPr>
          <a:xfrm>
            <a:off x="5422498" y="2442854"/>
            <a:ext cx="766557" cy="369332"/>
          </a:xfrm>
          <a:prstGeom prst="rect">
            <a:avLst/>
          </a:prstGeom>
          <a:noFill/>
        </p:spPr>
        <p:txBody>
          <a:bodyPr wrap="none" rtlCol="0">
            <a:spAutoFit/>
          </a:bodyPr>
          <a:lstStyle/>
          <a:p>
            <a:r>
              <a:rPr lang="en-US" dirty="0" err="1"/>
              <a:t>paddr</a:t>
            </a:r>
            <a:endParaRPr lang="en-US" dirty="0"/>
          </a:p>
        </p:txBody>
      </p:sp>
      <p:sp>
        <p:nvSpPr>
          <p:cNvPr id="25" name="Rectangle 24">
            <a:extLst>
              <a:ext uri="{FF2B5EF4-FFF2-40B4-BE49-F238E27FC236}">
                <a16:creationId xmlns:a16="http://schemas.microsoft.com/office/drawing/2014/main" id="{09A80316-05B9-93C8-3D68-56EF25626244}"/>
              </a:ext>
            </a:extLst>
          </p:cNvPr>
          <p:cNvSpPr/>
          <p:nvPr/>
        </p:nvSpPr>
        <p:spPr>
          <a:xfrm>
            <a:off x="8938088" y="2223654"/>
            <a:ext cx="1839191" cy="540328"/>
          </a:xfrm>
          <a:prstGeom prst="rect">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Memory Controller</a:t>
            </a:r>
          </a:p>
        </p:txBody>
      </p:sp>
      <p:sp>
        <p:nvSpPr>
          <p:cNvPr id="26" name="Rectangle 25">
            <a:extLst>
              <a:ext uri="{FF2B5EF4-FFF2-40B4-BE49-F238E27FC236}">
                <a16:creationId xmlns:a16="http://schemas.microsoft.com/office/drawing/2014/main" id="{0F04DE37-814E-19FF-DB22-D40E77516813}"/>
              </a:ext>
            </a:extLst>
          </p:cNvPr>
          <p:cNvSpPr/>
          <p:nvPr/>
        </p:nvSpPr>
        <p:spPr>
          <a:xfrm>
            <a:off x="8938088" y="4537362"/>
            <a:ext cx="1839191" cy="2247902"/>
          </a:xfrm>
          <a:prstGeom prst="rect">
            <a:avLst/>
          </a:prstGeom>
          <a:solidFill>
            <a:srgbClr val="7030A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Main Memory</a:t>
            </a:r>
          </a:p>
        </p:txBody>
      </p:sp>
      <p:cxnSp>
        <p:nvCxnSpPr>
          <p:cNvPr id="27" name="Straight Arrow Connector 26">
            <a:extLst>
              <a:ext uri="{FF2B5EF4-FFF2-40B4-BE49-F238E27FC236}">
                <a16:creationId xmlns:a16="http://schemas.microsoft.com/office/drawing/2014/main" id="{734A8C5B-AECA-E8D3-CC87-FB4AEFAB1771}"/>
              </a:ext>
            </a:extLst>
          </p:cNvPr>
          <p:cNvCxnSpPr>
            <a:cxnSpLocks/>
            <a:endCxn id="25" idx="1"/>
          </p:cNvCxnSpPr>
          <p:nvPr/>
        </p:nvCxnSpPr>
        <p:spPr>
          <a:xfrm>
            <a:off x="8212282" y="2493818"/>
            <a:ext cx="725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771B022-1290-49D7-A56B-F91CCB41C0FF}"/>
              </a:ext>
            </a:extLst>
          </p:cNvPr>
          <p:cNvSpPr txBox="1"/>
          <p:nvPr/>
        </p:nvSpPr>
        <p:spPr>
          <a:xfrm>
            <a:off x="8226778" y="2575898"/>
            <a:ext cx="766557" cy="369332"/>
          </a:xfrm>
          <a:prstGeom prst="rect">
            <a:avLst/>
          </a:prstGeom>
          <a:noFill/>
        </p:spPr>
        <p:txBody>
          <a:bodyPr wrap="none" rtlCol="0">
            <a:spAutoFit/>
          </a:bodyPr>
          <a:lstStyle/>
          <a:p>
            <a:r>
              <a:rPr lang="en-US" dirty="0" err="1"/>
              <a:t>paddr</a:t>
            </a:r>
            <a:endParaRPr lang="en-US" dirty="0"/>
          </a:p>
        </p:txBody>
      </p:sp>
      <p:cxnSp>
        <p:nvCxnSpPr>
          <p:cNvPr id="31" name="Straight Arrow Connector 30">
            <a:extLst>
              <a:ext uri="{FF2B5EF4-FFF2-40B4-BE49-F238E27FC236}">
                <a16:creationId xmlns:a16="http://schemas.microsoft.com/office/drawing/2014/main" id="{14DEACF8-E6A6-D55E-493F-F1CBCE4A3DA0}"/>
              </a:ext>
            </a:extLst>
          </p:cNvPr>
          <p:cNvCxnSpPr>
            <a:cxnSpLocks/>
          </p:cNvCxnSpPr>
          <p:nvPr/>
        </p:nvCxnSpPr>
        <p:spPr>
          <a:xfrm>
            <a:off x="9217604" y="2763981"/>
            <a:ext cx="0" cy="177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1CD8E43-48F7-AB34-6E54-844E65E18145}"/>
              </a:ext>
            </a:extLst>
          </p:cNvPr>
          <p:cNvSpPr txBox="1"/>
          <p:nvPr/>
        </p:nvSpPr>
        <p:spPr>
          <a:xfrm>
            <a:off x="9280052" y="3287477"/>
            <a:ext cx="766557" cy="369332"/>
          </a:xfrm>
          <a:prstGeom prst="rect">
            <a:avLst/>
          </a:prstGeom>
          <a:noFill/>
        </p:spPr>
        <p:txBody>
          <a:bodyPr wrap="none" rtlCol="0">
            <a:spAutoFit/>
          </a:bodyPr>
          <a:lstStyle/>
          <a:p>
            <a:r>
              <a:rPr lang="en-US" dirty="0" err="1"/>
              <a:t>paddr</a:t>
            </a:r>
            <a:endParaRPr lang="en-US" dirty="0"/>
          </a:p>
        </p:txBody>
      </p:sp>
      <p:cxnSp>
        <p:nvCxnSpPr>
          <p:cNvPr id="4" name="Straight Arrow Connector 3">
            <a:extLst>
              <a:ext uri="{FF2B5EF4-FFF2-40B4-BE49-F238E27FC236}">
                <a16:creationId xmlns:a16="http://schemas.microsoft.com/office/drawing/2014/main" id="{737535E4-A178-7D33-DF51-3B58C53F8C7A}"/>
              </a:ext>
            </a:extLst>
          </p:cNvPr>
          <p:cNvCxnSpPr/>
          <p:nvPr/>
        </p:nvCxnSpPr>
        <p:spPr>
          <a:xfrm flipV="1">
            <a:off x="10463349" y="2812186"/>
            <a:ext cx="0" cy="17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FE230E2-DE51-B07A-A504-B4C343FEDC07}"/>
              </a:ext>
            </a:extLst>
          </p:cNvPr>
          <p:cNvSpPr txBox="1"/>
          <p:nvPr/>
        </p:nvSpPr>
        <p:spPr>
          <a:xfrm>
            <a:off x="10525796" y="3305441"/>
            <a:ext cx="1154483" cy="369332"/>
          </a:xfrm>
          <a:prstGeom prst="rect">
            <a:avLst/>
          </a:prstGeom>
          <a:noFill/>
        </p:spPr>
        <p:txBody>
          <a:bodyPr wrap="none" rtlCol="0">
            <a:spAutoFit/>
          </a:bodyPr>
          <a:lstStyle/>
          <a:p>
            <a:r>
              <a:rPr lang="en-US" dirty="0"/>
              <a:t>cache line</a:t>
            </a:r>
          </a:p>
        </p:txBody>
      </p:sp>
      <p:cxnSp>
        <p:nvCxnSpPr>
          <p:cNvPr id="13" name="Curved Connector 12">
            <a:extLst>
              <a:ext uri="{FF2B5EF4-FFF2-40B4-BE49-F238E27FC236}">
                <a16:creationId xmlns:a16="http://schemas.microsoft.com/office/drawing/2014/main" id="{5BA4635A-B2B6-B76C-88D5-4F98CE76D447}"/>
              </a:ext>
            </a:extLst>
          </p:cNvPr>
          <p:cNvCxnSpPr>
            <a:stCxn id="25" idx="0"/>
            <a:endCxn id="21" idx="0"/>
          </p:cNvCxnSpPr>
          <p:nvPr/>
        </p:nvCxnSpPr>
        <p:spPr>
          <a:xfrm rot="16200000" flipV="1">
            <a:off x="8575186" y="941155"/>
            <a:ext cx="1" cy="2564997"/>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7167EEBD-5F81-D0C9-61A9-8F81E678E5B9}"/>
              </a:ext>
            </a:extLst>
          </p:cNvPr>
          <p:cNvCxnSpPr>
            <a:stCxn id="21" idx="0"/>
            <a:endCxn id="7" idx="0"/>
          </p:cNvCxnSpPr>
          <p:nvPr/>
        </p:nvCxnSpPr>
        <p:spPr>
          <a:xfrm rot="16200000" flipH="1" flipV="1">
            <a:off x="5735782" y="666748"/>
            <a:ext cx="1" cy="3113809"/>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E2A747-26ED-FFA9-A241-AC160F0596D3}"/>
              </a:ext>
            </a:extLst>
          </p:cNvPr>
          <p:cNvSpPr txBox="1"/>
          <p:nvPr/>
        </p:nvSpPr>
        <p:spPr>
          <a:xfrm>
            <a:off x="8125569" y="1602567"/>
            <a:ext cx="1154483" cy="369332"/>
          </a:xfrm>
          <a:prstGeom prst="rect">
            <a:avLst/>
          </a:prstGeom>
          <a:noFill/>
        </p:spPr>
        <p:txBody>
          <a:bodyPr wrap="none" rtlCol="0">
            <a:spAutoFit/>
          </a:bodyPr>
          <a:lstStyle/>
          <a:p>
            <a:r>
              <a:rPr lang="en-US" dirty="0"/>
              <a:t>cache line</a:t>
            </a:r>
          </a:p>
        </p:txBody>
      </p:sp>
      <p:sp>
        <p:nvSpPr>
          <p:cNvPr id="22" name="TextBox 21">
            <a:extLst>
              <a:ext uri="{FF2B5EF4-FFF2-40B4-BE49-F238E27FC236}">
                <a16:creationId xmlns:a16="http://schemas.microsoft.com/office/drawing/2014/main" id="{DCD10392-E15D-A7B2-C3AD-6F34FA7947A6}"/>
              </a:ext>
            </a:extLst>
          </p:cNvPr>
          <p:cNvSpPr txBox="1"/>
          <p:nvPr/>
        </p:nvSpPr>
        <p:spPr>
          <a:xfrm>
            <a:off x="5432798" y="1562245"/>
            <a:ext cx="468398" cy="369332"/>
          </a:xfrm>
          <a:prstGeom prst="rect">
            <a:avLst/>
          </a:prstGeom>
          <a:noFill/>
        </p:spPr>
        <p:txBody>
          <a:bodyPr wrap="none" rtlCol="0">
            <a:spAutoFit/>
          </a:bodyPr>
          <a:lstStyle/>
          <a:p>
            <a:r>
              <a:rPr lang="en-US" dirty="0" err="1"/>
              <a:t>val</a:t>
            </a:r>
            <a:endParaRPr lang="en-US" dirty="0"/>
          </a:p>
        </p:txBody>
      </p:sp>
      <p:cxnSp>
        <p:nvCxnSpPr>
          <p:cNvPr id="30" name="Curved Connector 29">
            <a:extLst>
              <a:ext uri="{FF2B5EF4-FFF2-40B4-BE49-F238E27FC236}">
                <a16:creationId xmlns:a16="http://schemas.microsoft.com/office/drawing/2014/main" id="{923C6779-A1D1-3BD7-4C8B-9497837E951F}"/>
              </a:ext>
            </a:extLst>
          </p:cNvPr>
          <p:cNvCxnSpPr>
            <a:stCxn id="7" idx="0"/>
            <a:endCxn id="6" idx="0"/>
          </p:cNvCxnSpPr>
          <p:nvPr/>
        </p:nvCxnSpPr>
        <p:spPr>
          <a:xfrm rot="16200000" flipH="1" flipV="1">
            <a:off x="2876550" y="921326"/>
            <a:ext cx="1" cy="2604655"/>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91FE031-15F1-69ED-A14E-1B57C7E4172F}"/>
              </a:ext>
            </a:extLst>
          </p:cNvPr>
          <p:cNvSpPr txBox="1"/>
          <p:nvPr/>
        </p:nvSpPr>
        <p:spPr>
          <a:xfrm>
            <a:off x="2642351" y="1537094"/>
            <a:ext cx="468398" cy="369332"/>
          </a:xfrm>
          <a:prstGeom prst="rect">
            <a:avLst/>
          </a:prstGeom>
          <a:noFill/>
        </p:spPr>
        <p:txBody>
          <a:bodyPr wrap="none" rtlCol="0">
            <a:spAutoFit/>
          </a:bodyPr>
          <a:lstStyle/>
          <a:p>
            <a:r>
              <a:rPr lang="en-US" dirty="0" err="1"/>
              <a:t>val</a:t>
            </a:r>
            <a:endParaRPr lang="en-US" dirty="0"/>
          </a:p>
        </p:txBody>
      </p:sp>
    </p:spTree>
    <p:extLst>
      <p:ext uri="{BB962C8B-B14F-4D97-AF65-F5344CB8AC3E}">
        <p14:creationId xmlns:p14="http://schemas.microsoft.com/office/powerpoint/2010/main" val="326271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2"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p:bldP spid="19" grpId="0"/>
      <p:bldP spid="20" grpId="0"/>
      <p:bldP spid="21" grpId="0" animBg="1"/>
      <p:bldP spid="24" grpId="0"/>
      <p:bldP spid="25" grpId="0" animBg="1"/>
      <p:bldP spid="26" grpId="0" animBg="1"/>
      <p:bldP spid="29" grpId="0"/>
      <p:bldP spid="32" grpId="0"/>
      <p:bldP spid="5" grpId="1"/>
      <p:bldP spid="17" grpId="1"/>
      <p:bldP spid="22" grpId="1"/>
      <p:bldP spid="35"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BF83-19A8-D5C3-28FE-7AC4CD14A652}"/>
              </a:ext>
            </a:extLst>
          </p:cNvPr>
          <p:cNvSpPr>
            <a:spLocks noGrp="1"/>
          </p:cNvSpPr>
          <p:nvPr>
            <p:ph type="title"/>
          </p:nvPr>
        </p:nvSpPr>
        <p:spPr/>
        <p:txBody>
          <a:bodyPr/>
          <a:lstStyle/>
          <a:p>
            <a:r>
              <a:rPr lang="en-US" dirty="0"/>
              <a:t>Seriously?</a:t>
            </a:r>
          </a:p>
        </p:txBody>
      </p:sp>
      <p:sp>
        <p:nvSpPr>
          <p:cNvPr id="3" name="Content Placeholder 2">
            <a:extLst>
              <a:ext uri="{FF2B5EF4-FFF2-40B4-BE49-F238E27FC236}">
                <a16:creationId xmlns:a16="http://schemas.microsoft.com/office/drawing/2014/main" id="{A9054300-F73C-3F98-49EC-CD3DD3B731C2}"/>
              </a:ext>
            </a:extLst>
          </p:cNvPr>
          <p:cNvSpPr>
            <a:spLocks noGrp="1"/>
          </p:cNvSpPr>
          <p:nvPr>
            <p:ph idx="1"/>
          </p:nvPr>
        </p:nvSpPr>
        <p:spPr/>
        <p:txBody>
          <a:bodyPr/>
          <a:lstStyle/>
          <a:p>
            <a:r>
              <a:rPr lang="en-US" dirty="0"/>
              <a:t>No, not really</a:t>
            </a:r>
          </a:p>
          <a:p>
            <a:r>
              <a:rPr lang="en-US" dirty="0"/>
              <a:t>Complexities</a:t>
            </a:r>
          </a:p>
          <a:p>
            <a:pPr lvl="1"/>
            <a:r>
              <a:rPr lang="en-US" dirty="0"/>
              <a:t>The cache may not handle many concurrent operations</a:t>
            </a:r>
          </a:p>
          <a:p>
            <a:pPr lvl="1"/>
            <a:r>
              <a:rPr lang="en-US" dirty="0"/>
              <a:t>The cache may not be alone in holding the data</a:t>
            </a:r>
          </a:p>
          <a:p>
            <a:pPr lvl="1"/>
            <a:r>
              <a:rPr lang="en-US" dirty="0"/>
              <a:t>Some writes or reads are tentative</a:t>
            </a:r>
          </a:p>
          <a:p>
            <a:pPr lvl="1"/>
            <a:r>
              <a:rPr lang="en-US" dirty="0"/>
              <a:t>Race conditions may occur</a:t>
            </a:r>
          </a:p>
          <a:p>
            <a:pPr lvl="1"/>
            <a:r>
              <a:rPr lang="en-US" dirty="0"/>
              <a:t>Upon a cache miss on read, we may have to replace a cache line to make room (ditto for writes)</a:t>
            </a:r>
          </a:p>
          <a:p>
            <a:pPr lvl="1"/>
            <a:endParaRPr lang="en-US" dirty="0"/>
          </a:p>
        </p:txBody>
      </p:sp>
    </p:spTree>
    <p:extLst>
      <p:ext uri="{BB962C8B-B14F-4D97-AF65-F5344CB8AC3E}">
        <p14:creationId xmlns:p14="http://schemas.microsoft.com/office/powerpoint/2010/main" val="3886699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D9A7-E970-9BA2-C6BD-A639E8482F28}"/>
              </a:ext>
            </a:extLst>
          </p:cNvPr>
          <p:cNvSpPr>
            <a:spLocks noGrp="1"/>
          </p:cNvSpPr>
          <p:nvPr>
            <p:ph type="title"/>
          </p:nvPr>
        </p:nvSpPr>
        <p:spPr/>
        <p:txBody>
          <a:bodyPr/>
          <a:lstStyle/>
          <a:p>
            <a:r>
              <a:rPr lang="en-US" dirty="0"/>
              <a:t>Pending Operation Queue</a:t>
            </a:r>
          </a:p>
        </p:txBody>
      </p:sp>
      <p:sp>
        <p:nvSpPr>
          <p:cNvPr id="6" name="Rectangle 5">
            <a:extLst>
              <a:ext uri="{FF2B5EF4-FFF2-40B4-BE49-F238E27FC236}">
                <a16:creationId xmlns:a16="http://schemas.microsoft.com/office/drawing/2014/main" id="{43BC096B-6F07-A31F-7D32-492C6F8C861C}"/>
              </a:ext>
            </a:extLst>
          </p:cNvPr>
          <p:cNvSpPr/>
          <p:nvPr/>
        </p:nvSpPr>
        <p:spPr>
          <a:xfrm>
            <a:off x="183657" y="2223654"/>
            <a:ext cx="1839191" cy="54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 Pipeline</a:t>
            </a:r>
          </a:p>
        </p:txBody>
      </p:sp>
      <p:sp>
        <p:nvSpPr>
          <p:cNvPr id="7" name="Rectangle 6">
            <a:extLst>
              <a:ext uri="{FF2B5EF4-FFF2-40B4-BE49-F238E27FC236}">
                <a16:creationId xmlns:a16="http://schemas.microsoft.com/office/drawing/2014/main" id="{7EC7BB26-FBB7-C2B8-2CF2-2B60A08BD79C}"/>
              </a:ext>
            </a:extLst>
          </p:cNvPr>
          <p:cNvSpPr/>
          <p:nvPr/>
        </p:nvSpPr>
        <p:spPr>
          <a:xfrm>
            <a:off x="3259282" y="2223654"/>
            <a:ext cx="1839191" cy="54032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Load Store Unit</a:t>
            </a:r>
          </a:p>
        </p:txBody>
      </p:sp>
      <p:sp>
        <p:nvSpPr>
          <p:cNvPr id="8" name="TextBox 7">
            <a:extLst>
              <a:ext uri="{FF2B5EF4-FFF2-40B4-BE49-F238E27FC236}">
                <a16:creationId xmlns:a16="http://schemas.microsoft.com/office/drawing/2014/main" id="{09F11267-9C17-AD14-6A9D-BAAFC6DB355C}"/>
              </a:ext>
            </a:extLst>
          </p:cNvPr>
          <p:cNvSpPr txBox="1"/>
          <p:nvPr/>
        </p:nvSpPr>
        <p:spPr>
          <a:xfrm>
            <a:off x="549538" y="1352428"/>
            <a:ext cx="1790875" cy="369332"/>
          </a:xfrm>
          <a:prstGeom prst="rect">
            <a:avLst/>
          </a:prstGeom>
          <a:noFill/>
        </p:spPr>
        <p:txBody>
          <a:bodyPr wrap="none" rtlCol="0">
            <a:spAutoFit/>
          </a:bodyPr>
          <a:lstStyle/>
          <a:p>
            <a:r>
              <a:rPr lang="en-US" dirty="0" err="1"/>
              <a:t>ld</a:t>
            </a:r>
            <a:r>
              <a:rPr lang="en-US" dirty="0"/>
              <a:t>	r2, (r1) </a:t>
            </a:r>
          </a:p>
        </p:txBody>
      </p:sp>
      <p:cxnSp>
        <p:nvCxnSpPr>
          <p:cNvPr id="10" name="Straight Arrow Connector 9">
            <a:extLst>
              <a:ext uri="{FF2B5EF4-FFF2-40B4-BE49-F238E27FC236}">
                <a16:creationId xmlns:a16="http://schemas.microsoft.com/office/drawing/2014/main" id="{231B043B-C081-7B5C-E2A8-17DC002C0071}"/>
              </a:ext>
            </a:extLst>
          </p:cNvPr>
          <p:cNvCxnSpPr>
            <a:cxnSpLocks/>
            <a:endCxn id="9" idx="1"/>
          </p:cNvCxnSpPr>
          <p:nvPr/>
        </p:nvCxnSpPr>
        <p:spPr>
          <a:xfrm>
            <a:off x="2021524" y="2493817"/>
            <a:ext cx="325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40F23B-540B-68D7-890D-D2E5994DDBE6}"/>
              </a:ext>
            </a:extLst>
          </p:cNvPr>
          <p:cNvSpPr/>
          <p:nvPr/>
        </p:nvSpPr>
        <p:spPr>
          <a:xfrm>
            <a:off x="3259281" y="3553693"/>
            <a:ext cx="1839191" cy="5403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TLB</a:t>
            </a:r>
          </a:p>
        </p:txBody>
      </p:sp>
      <p:sp>
        <p:nvSpPr>
          <p:cNvPr id="12" name="TextBox 11">
            <a:extLst>
              <a:ext uri="{FF2B5EF4-FFF2-40B4-BE49-F238E27FC236}">
                <a16:creationId xmlns:a16="http://schemas.microsoft.com/office/drawing/2014/main" id="{AF89F83F-D1AB-D1A9-BB4B-46ACB3AFC631}"/>
              </a:ext>
            </a:extLst>
          </p:cNvPr>
          <p:cNvSpPr txBox="1"/>
          <p:nvPr/>
        </p:nvSpPr>
        <p:spPr>
          <a:xfrm>
            <a:off x="2302364" y="2723933"/>
            <a:ext cx="638316" cy="646331"/>
          </a:xfrm>
          <a:prstGeom prst="rect">
            <a:avLst/>
          </a:prstGeom>
          <a:noFill/>
        </p:spPr>
        <p:txBody>
          <a:bodyPr wrap="none" rtlCol="0">
            <a:spAutoFit/>
          </a:bodyPr>
          <a:lstStyle/>
          <a:p>
            <a:r>
              <a:rPr lang="en-US" dirty="0" err="1"/>
              <a:t>addr</a:t>
            </a:r>
            <a:endParaRPr lang="en-US" dirty="0"/>
          </a:p>
          <a:p>
            <a:r>
              <a:rPr lang="en-US" dirty="0" err="1"/>
              <a:t>tid</a:t>
            </a:r>
            <a:endParaRPr lang="en-US" dirty="0"/>
          </a:p>
        </p:txBody>
      </p:sp>
      <p:cxnSp>
        <p:nvCxnSpPr>
          <p:cNvPr id="16" name="Straight Arrow Connector 15">
            <a:extLst>
              <a:ext uri="{FF2B5EF4-FFF2-40B4-BE49-F238E27FC236}">
                <a16:creationId xmlns:a16="http://schemas.microsoft.com/office/drawing/2014/main" id="{FED53947-E816-E34B-23D6-2B39BAC06748}"/>
              </a:ext>
            </a:extLst>
          </p:cNvPr>
          <p:cNvCxnSpPr/>
          <p:nvPr/>
        </p:nvCxnSpPr>
        <p:spPr>
          <a:xfrm>
            <a:off x="3676824"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44D8715-903D-0BBA-31BC-487417F493EB}"/>
              </a:ext>
            </a:extLst>
          </p:cNvPr>
          <p:cNvCxnSpPr/>
          <p:nvPr/>
        </p:nvCxnSpPr>
        <p:spPr>
          <a:xfrm flipV="1">
            <a:off x="4696691"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986747A-FFA8-7F46-EF4B-2122F94E1955}"/>
              </a:ext>
            </a:extLst>
          </p:cNvPr>
          <p:cNvSpPr txBox="1"/>
          <p:nvPr/>
        </p:nvSpPr>
        <p:spPr>
          <a:xfrm>
            <a:off x="3595807" y="2813841"/>
            <a:ext cx="638316" cy="646331"/>
          </a:xfrm>
          <a:prstGeom prst="rect">
            <a:avLst/>
          </a:prstGeom>
          <a:noFill/>
        </p:spPr>
        <p:txBody>
          <a:bodyPr wrap="none" rtlCol="0">
            <a:spAutoFit/>
          </a:bodyPr>
          <a:lstStyle/>
          <a:p>
            <a:r>
              <a:rPr lang="en-US" dirty="0" err="1"/>
              <a:t>addr</a:t>
            </a:r>
            <a:endParaRPr lang="en-US" dirty="0"/>
          </a:p>
          <a:p>
            <a:r>
              <a:rPr lang="en-US" dirty="0" err="1"/>
              <a:t>tid</a:t>
            </a:r>
            <a:endParaRPr lang="en-US" dirty="0"/>
          </a:p>
        </p:txBody>
      </p:sp>
      <p:sp>
        <p:nvSpPr>
          <p:cNvPr id="20" name="TextBox 19">
            <a:extLst>
              <a:ext uri="{FF2B5EF4-FFF2-40B4-BE49-F238E27FC236}">
                <a16:creationId xmlns:a16="http://schemas.microsoft.com/office/drawing/2014/main" id="{1AF0D318-C334-275D-59BD-E4C98702970E}"/>
              </a:ext>
            </a:extLst>
          </p:cNvPr>
          <p:cNvSpPr txBox="1"/>
          <p:nvPr/>
        </p:nvSpPr>
        <p:spPr>
          <a:xfrm>
            <a:off x="4634222" y="3000932"/>
            <a:ext cx="766557" cy="369332"/>
          </a:xfrm>
          <a:prstGeom prst="rect">
            <a:avLst/>
          </a:prstGeom>
          <a:noFill/>
        </p:spPr>
        <p:txBody>
          <a:bodyPr wrap="none" rtlCol="0">
            <a:spAutoFit/>
          </a:bodyPr>
          <a:lstStyle/>
          <a:p>
            <a:r>
              <a:rPr lang="en-US" dirty="0" err="1"/>
              <a:t>paddr</a:t>
            </a:r>
            <a:endParaRPr lang="en-US" dirty="0"/>
          </a:p>
        </p:txBody>
      </p:sp>
      <p:sp>
        <p:nvSpPr>
          <p:cNvPr id="21" name="Rectangle 20">
            <a:extLst>
              <a:ext uri="{FF2B5EF4-FFF2-40B4-BE49-F238E27FC236}">
                <a16:creationId xmlns:a16="http://schemas.microsoft.com/office/drawing/2014/main" id="{7B4F95B0-055E-1BE6-620C-DB76E8EE9813}"/>
              </a:ext>
            </a:extLst>
          </p:cNvPr>
          <p:cNvSpPr/>
          <p:nvPr/>
        </p:nvSpPr>
        <p:spPr>
          <a:xfrm>
            <a:off x="6373091" y="2223653"/>
            <a:ext cx="1839191" cy="1870367"/>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Cache</a:t>
            </a:r>
          </a:p>
        </p:txBody>
      </p:sp>
      <p:cxnSp>
        <p:nvCxnSpPr>
          <p:cNvPr id="23" name="Straight Arrow Connector 22">
            <a:extLst>
              <a:ext uri="{FF2B5EF4-FFF2-40B4-BE49-F238E27FC236}">
                <a16:creationId xmlns:a16="http://schemas.microsoft.com/office/drawing/2014/main" id="{F316B1EB-23D2-7087-6BB5-D1BD8D7765EE}"/>
              </a:ext>
            </a:extLst>
          </p:cNvPr>
          <p:cNvCxnSpPr>
            <a:stCxn id="7" idx="3"/>
          </p:cNvCxnSpPr>
          <p:nvPr/>
        </p:nvCxnSpPr>
        <p:spPr>
          <a:xfrm>
            <a:off x="5098473" y="2493818"/>
            <a:ext cx="1274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9721F3D-5AFA-9B56-72C5-C45653FFFA9B}"/>
              </a:ext>
            </a:extLst>
          </p:cNvPr>
          <p:cNvSpPr txBox="1"/>
          <p:nvPr/>
        </p:nvSpPr>
        <p:spPr>
          <a:xfrm>
            <a:off x="5422498" y="2442854"/>
            <a:ext cx="766557" cy="369332"/>
          </a:xfrm>
          <a:prstGeom prst="rect">
            <a:avLst/>
          </a:prstGeom>
          <a:noFill/>
        </p:spPr>
        <p:txBody>
          <a:bodyPr wrap="none" rtlCol="0">
            <a:spAutoFit/>
          </a:bodyPr>
          <a:lstStyle/>
          <a:p>
            <a:r>
              <a:rPr lang="en-US" dirty="0" err="1"/>
              <a:t>paddr</a:t>
            </a:r>
            <a:endParaRPr lang="en-US" dirty="0"/>
          </a:p>
        </p:txBody>
      </p:sp>
      <p:sp>
        <p:nvSpPr>
          <p:cNvPr id="25" name="Rectangle 24">
            <a:extLst>
              <a:ext uri="{FF2B5EF4-FFF2-40B4-BE49-F238E27FC236}">
                <a16:creationId xmlns:a16="http://schemas.microsoft.com/office/drawing/2014/main" id="{09A80316-05B9-93C8-3D68-56EF25626244}"/>
              </a:ext>
            </a:extLst>
          </p:cNvPr>
          <p:cNvSpPr/>
          <p:nvPr/>
        </p:nvSpPr>
        <p:spPr>
          <a:xfrm>
            <a:off x="8938088" y="2223654"/>
            <a:ext cx="1839191" cy="540328"/>
          </a:xfrm>
          <a:prstGeom prst="rect">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Memory Controller</a:t>
            </a:r>
          </a:p>
        </p:txBody>
      </p:sp>
      <p:sp>
        <p:nvSpPr>
          <p:cNvPr id="26" name="Rectangle 25">
            <a:extLst>
              <a:ext uri="{FF2B5EF4-FFF2-40B4-BE49-F238E27FC236}">
                <a16:creationId xmlns:a16="http://schemas.microsoft.com/office/drawing/2014/main" id="{0F04DE37-814E-19FF-DB22-D40E77516813}"/>
              </a:ext>
            </a:extLst>
          </p:cNvPr>
          <p:cNvSpPr/>
          <p:nvPr/>
        </p:nvSpPr>
        <p:spPr>
          <a:xfrm>
            <a:off x="8938088" y="4537362"/>
            <a:ext cx="1839191" cy="2247902"/>
          </a:xfrm>
          <a:prstGeom prst="rect">
            <a:avLst/>
          </a:prstGeom>
          <a:solidFill>
            <a:srgbClr val="7030A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Main Memory</a:t>
            </a:r>
          </a:p>
        </p:txBody>
      </p:sp>
      <p:cxnSp>
        <p:nvCxnSpPr>
          <p:cNvPr id="27" name="Straight Arrow Connector 26">
            <a:extLst>
              <a:ext uri="{FF2B5EF4-FFF2-40B4-BE49-F238E27FC236}">
                <a16:creationId xmlns:a16="http://schemas.microsoft.com/office/drawing/2014/main" id="{734A8C5B-AECA-E8D3-CC87-FB4AEFAB1771}"/>
              </a:ext>
            </a:extLst>
          </p:cNvPr>
          <p:cNvCxnSpPr>
            <a:cxnSpLocks/>
            <a:endCxn id="25" idx="1"/>
          </p:cNvCxnSpPr>
          <p:nvPr/>
        </p:nvCxnSpPr>
        <p:spPr>
          <a:xfrm>
            <a:off x="8212282" y="2493818"/>
            <a:ext cx="725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771B022-1290-49D7-A56B-F91CCB41C0FF}"/>
              </a:ext>
            </a:extLst>
          </p:cNvPr>
          <p:cNvSpPr txBox="1"/>
          <p:nvPr/>
        </p:nvSpPr>
        <p:spPr>
          <a:xfrm>
            <a:off x="8226778" y="2575898"/>
            <a:ext cx="766557" cy="369332"/>
          </a:xfrm>
          <a:prstGeom prst="rect">
            <a:avLst/>
          </a:prstGeom>
          <a:noFill/>
        </p:spPr>
        <p:txBody>
          <a:bodyPr wrap="none" rtlCol="0">
            <a:spAutoFit/>
          </a:bodyPr>
          <a:lstStyle/>
          <a:p>
            <a:r>
              <a:rPr lang="en-US" dirty="0" err="1"/>
              <a:t>paddr</a:t>
            </a:r>
            <a:endParaRPr lang="en-US" dirty="0"/>
          </a:p>
        </p:txBody>
      </p:sp>
      <p:cxnSp>
        <p:nvCxnSpPr>
          <p:cNvPr id="31" name="Straight Arrow Connector 30">
            <a:extLst>
              <a:ext uri="{FF2B5EF4-FFF2-40B4-BE49-F238E27FC236}">
                <a16:creationId xmlns:a16="http://schemas.microsoft.com/office/drawing/2014/main" id="{14DEACF8-E6A6-D55E-493F-F1CBCE4A3DA0}"/>
              </a:ext>
            </a:extLst>
          </p:cNvPr>
          <p:cNvCxnSpPr>
            <a:cxnSpLocks/>
          </p:cNvCxnSpPr>
          <p:nvPr/>
        </p:nvCxnSpPr>
        <p:spPr>
          <a:xfrm>
            <a:off x="9217604" y="2763981"/>
            <a:ext cx="0" cy="177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1CD8E43-48F7-AB34-6E54-844E65E18145}"/>
              </a:ext>
            </a:extLst>
          </p:cNvPr>
          <p:cNvSpPr txBox="1"/>
          <p:nvPr/>
        </p:nvSpPr>
        <p:spPr>
          <a:xfrm>
            <a:off x="9280052" y="3287477"/>
            <a:ext cx="766557" cy="369332"/>
          </a:xfrm>
          <a:prstGeom prst="rect">
            <a:avLst/>
          </a:prstGeom>
          <a:noFill/>
        </p:spPr>
        <p:txBody>
          <a:bodyPr wrap="none" rtlCol="0">
            <a:spAutoFit/>
          </a:bodyPr>
          <a:lstStyle/>
          <a:p>
            <a:r>
              <a:rPr lang="en-US" dirty="0" err="1"/>
              <a:t>paddr</a:t>
            </a:r>
            <a:endParaRPr lang="en-US" dirty="0"/>
          </a:p>
        </p:txBody>
      </p:sp>
      <p:cxnSp>
        <p:nvCxnSpPr>
          <p:cNvPr id="4" name="Straight Arrow Connector 3">
            <a:extLst>
              <a:ext uri="{FF2B5EF4-FFF2-40B4-BE49-F238E27FC236}">
                <a16:creationId xmlns:a16="http://schemas.microsoft.com/office/drawing/2014/main" id="{737535E4-A178-7D33-DF51-3B58C53F8C7A}"/>
              </a:ext>
            </a:extLst>
          </p:cNvPr>
          <p:cNvCxnSpPr/>
          <p:nvPr/>
        </p:nvCxnSpPr>
        <p:spPr>
          <a:xfrm flipV="1">
            <a:off x="10463349" y="2812186"/>
            <a:ext cx="0" cy="17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FE230E2-DE51-B07A-A504-B4C343FEDC07}"/>
              </a:ext>
            </a:extLst>
          </p:cNvPr>
          <p:cNvSpPr txBox="1"/>
          <p:nvPr/>
        </p:nvSpPr>
        <p:spPr>
          <a:xfrm>
            <a:off x="10525796" y="3305441"/>
            <a:ext cx="1154483" cy="369332"/>
          </a:xfrm>
          <a:prstGeom prst="rect">
            <a:avLst/>
          </a:prstGeom>
          <a:noFill/>
        </p:spPr>
        <p:txBody>
          <a:bodyPr wrap="none" rtlCol="0">
            <a:spAutoFit/>
          </a:bodyPr>
          <a:lstStyle/>
          <a:p>
            <a:r>
              <a:rPr lang="en-US" dirty="0"/>
              <a:t>cache line</a:t>
            </a:r>
          </a:p>
        </p:txBody>
      </p:sp>
      <p:cxnSp>
        <p:nvCxnSpPr>
          <p:cNvPr id="13" name="Curved Connector 12">
            <a:extLst>
              <a:ext uri="{FF2B5EF4-FFF2-40B4-BE49-F238E27FC236}">
                <a16:creationId xmlns:a16="http://schemas.microsoft.com/office/drawing/2014/main" id="{5BA4635A-B2B6-B76C-88D5-4F98CE76D447}"/>
              </a:ext>
            </a:extLst>
          </p:cNvPr>
          <p:cNvCxnSpPr>
            <a:stCxn id="25" idx="0"/>
            <a:endCxn id="21" idx="0"/>
          </p:cNvCxnSpPr>
          <p:nvPr/>
        </p:nvCxnSpPr>
        <p:spPr>
          <a:xfrm rot="16200000" flipV="1">
            <a:off x="8575186" y="941155"/>
            <a:ext cx="1" cy="2564997"/>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7167EEBD-5F81-D0C9-61A9-8F81E678E5B9}"/>
              </a:ext>
            </a:extLst>
          </p:cNvPr>
          <p:cNvCxnSpPr>
            <a:stCxn id="21" idx="0"/>
            <a:endCxn id="7" idx="0"/>
          </p:cNvCxnSpPr>
          <p:nvPr/>
        </p:nvCxnSpPr>
        <p:spPr>
          <a:xfrm rot="16200000" flipH="1" flipV="1">
            <a:off x="5735782" y="666748"/>
            <a:ext cx="1" cy="3113809"/>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E2A747-26ED-FFA9-A241-AC160F0596D3}"/>
              </a:ext>
            </a:extLst>
          </p:cNvPr>
          <p:cNvSpPr txBox="1"/>
          <p:nvPr/>
        </p:nvSpPr>
        <p:spPr>
          <a:xfrm>
            <a:off x="8125569" y="1602567"/>
            <a:ext cx="1154483" cy="369332"/>
          </a:xfrm>
          <a:prstGeom prst="rect">
            <a:avLst/>
          </a:prstGeom>
          <a:noFill/>
        </p:spPr>
        <p:txBody>
          <a:bodyPr wrap="none" rtlCol="0">
            <a:spAutoFit/>
          </a:bodyPr>
          <a:lstStyle/>
          <a:p>
            <a:r>
              <a:rPr lang="en-US" dirty="0"/>
              <a:t>cache line</a:t>
            </a:r>
          </a:p>
        </p:txBody>
      </p:sp>
      <p:sp>
        <p:nvSpPr>
          <p:cNvPr id="22" name="TextBox 21">
            <a:extLst>
              <a:ext uri="{FF2B5EF4-FFF2-40B4-BE49-F238E27FC236}">
                <a16:creationId xmlns:a16="http://schemas.microsoft.com/office/drawing/2014/main" id="{DCD10392-E15D-A7B2-C3AD-6F34FA7947A6}"/>
              </a:ext>
            </a:extLst>
          </p:cNvPr>
          <p:cNvSpPr txBox="1"/>
          <p:nvPr/>
        </p:nvSpPr>
        <p:spPr>
          <a:xfrm>
            <a:off x="5432798" y="1562245"/>
            <a:ext cx="468398" cy="369332"/>
          </a:xfrm>
          <a:prstGeom prst="rect">
            <a:avLst/>
          </a:prstGeom>
          <a:noFill/>
        </p:spPr>
        <p:txBody>
          <a:bodyPr wrap="none" rtlCol="0">
            <a:spAutoFit/>
          </a:bodyPr>
          <a:lstStyle/>
          <a:p>
            <a:r>
              <a:rPr lang="en-US" dirty="0" err="1"/>
              <a:t>val</a:t>
            </a:r>
            <a:endParaRPr lang="en-US" dirty="0"/>
          </a:p>
        </p:txBody>
      </p:sp>
      <p:cxnSp>
        <p:nvCxnSpPr>
          <p:cNvPr id="30" name="Curved Connector 29">
            <a:extLst>
              <a:ext uri="{FF2B5EF4-FFF2-40B4-BE49-F238E27FC236}">
                <a16:creationId xmlns:a16="http://schemas.microsoft.com/office/drawing/2014/main" id="{923C6779-A1D1-3BD7-4C8B-9497837E951F}"/>
              </a:ext>
            </a:extLst>
          </p:cNvPr>
          <p:cNvCxnSpPr>
            <a:stCxn id="7" idx="0"/>
            <a:endCxn id="6" idx="0"/>
          </p:cNvCxnSpPr>
          <p:nvPr/>
        </p:nvCxnSpPr>
        <p:spPr>
          <a:xfrm rot="16200000" flipV="1">
            <a:off x="2641066" y="685841"/>
            <a:ext cx="12700" cy="3075625"/>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91FE031-15F1-69ED-A14E-1B57C7E4172F}"/>
              </a:ext>
            </a:extLst>
          </p:cNvPr>
          <p:cNvSpPr txBox="1"/>
          <p:nvPr/>
        </p:nvSpPr>
        <p:spPr>
          <a:xfrm>
            <a:off x="2642351" y="1537094"/>
            <a:ext cx="468398" cy="369332"/>
          </a:xfrm>
          <a:prstGeom prst="rect">
            <a:avLst/>
          </a:prstGeom>
          <a:noFill/>
        </p:spPr>
        <p:txBody>
          <a:bodyPr wrap="none" rtlCol="0">
            <a:spAutoFit/>
          </a:bodyPr>
          <a:lstStyle/>
          <a:p>
            <a:r>
              <a:rPr lang="en-US" dirty="0" err="1"/>
              <a:t>val</a:t>
            </a:r>
            <a:endParaRPr lang="en-US" dirty="0"/>
          </a:p>
        </p:txBody>
      </p:sp>
      <p:grpSp>
        <p:nvGrpSpPr>
          <p:cNvPr id="34" name="Group 33">
            <a:extLst>
              <a:ext uri="{FF2B5EF4-FFF2-40B4-BE49-F238E27FC236}">
                <a16:creationId xmlns:a16="http://schemas.microsoft.com/office/drawing/2014/main" id="{0CA102E9-D623-68BD-736A-DCE5F9E13D8A}"/>
              </a:ext>
            </a:extLst>
          </p:cNvPr>
          <p:cNvGrpSpPr/>
          <p:nvPr/>
        </p:nvGrpSpPr>
        <p:grpSpPr>
          <a:xfrm>
            <a:off x="2346873" y="2363188"/>
            <a:ext cx="639338" cy="261258"/>
            <a:chOff x="3357155" y="4907475"/>
            <a:chExt cx="639338" cy="261258"/>
          </a:xfrm>
        </p:grpSpPr>
        <p:sp>
          <p:nvSpPr>
            <p:cNvPr id="3" name="Frame 2">
              <a:extLst>
                <a:ext uri="{FF2B5EF4-FFF2-40B4-BE49-F238E27FC236}">
                  <a16:creationId xmlns:a16="http://schemas.microsoft.com/office/drawing/2014/main" id="{2451337B-F941-7A8A-BE74-059E37EDD066}"/>
                </a:ext>
              </a:extLst>
            </p:cNvPr>
            <p:cNvSpPr/>
            <p:nvPr/>
          </p:nvSpPr>
          <p:spPr>
            <a:xfrm>
              <a:off x="3771247"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15BA89E1-8F4F-A1DA-3B36-2F725DCA2502}"/>
                </a:ext>
              </a:extLst>
            </p:cNvPr>
            <p:cNvSpPr/>
            <p:nvPr/>
          </p:nvSpPr>
          <p:spPr>
            <a:xfrm>
              <a:off x="3357155"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a:extLst>
                <a:ext uri="{FF2B5EF4-FFF2-40B4-BE49-F238E27FC236}">
                  <a16:creationId xmlns:a16="http://schemas.microsoft.com/office/drawing/2014/main" id="{E472DBE7-30F5-2E75-6D33-96B36521DCEA}"/>
                </a:ext>
              </a:extLst>
            </p:cNvPr>
            <p:cNvSpPr/>
            <p:nvPr/>
          </p:nvSpPr>
          <p:spPr>
            <a:xfrm>
              <a:off x="3564201"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9" name="Straight Arrow Connector 38">
            <a:extLst>
              <a:ext uri="{FF2B5EF4-FFF2-40B4-BE49-F238E27FC236}">
                <a16:creationId xmlns:a16="http://schemas.microsoft.com/office/drawing/2014/main" id="{7BB6D836-9E54-FAAB-393A-918B8DBF3F7D}"/>
              </a:ext>
            </a:extLst>
          </p:cNvPr>
          <p:cNvCxnSpPr>
            <a:stCxn id="3" idx="3"/>
            <a:endCxn id="7" idx="1"/>
          </p:cNvCxnSpPr>
          <p:nvPr/>
        </p:nvCxnSpPr>
        <p:spPr>
          <a:xfrm>
            <a:off x="2986211" y="2493817"/>
            <a:ext cx="2730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DB7BACF-E37D-8E0F-2CDE-06DB35A0CF21}"/>
              </a:ext>
            </a:extLst>
          </p:cNvPr>
          <p:cNvSpPr txBox="1"/>
          <p:nvPr/>
        </p:nvSpPr>
        <p:spPr>
          <a:xfrm>
            <a:off x="1109603" y="4781006"/>
            <a:ext cx="5646097" cy="923330"/>
          </a:xfrm>
          <a:prstGeom prst="rect">
            <a:avLst/>
          </a:prstGeom>
          <a:noFill/>
        </p:spPr>
        <p:txBody>
          <a:bodyPr wrap="none" rtlCol="0">
            <a:spAutoFit/>
          </a:bodyPr>
          <a:lstStyle/>
          <a:p>
            <a:r>
              <a:rPr lang="en-US" dirty="0"/>
              <a:t>Showing a read miss</a:t>
            </a:r>
          </a:p>
          <a:p>
            <a:r>
              <a:rPr lang="en-US" dirty="0"/>
              <a:t>What if there is a write after read on the same cache line?</a:t>
            </a:r>
          </a:p>
          <a:p>
            <a:r>
              <a:rPr lang="en-US" dirty="0"/>
              <a:t>In other words, can we have concurrency?</a:t>
            </a:r>
          </a:p>
        </p:txBody>
      </p:sp>
    </p:spTree>
    <p:extLst>
      <p:ext uri="{BB962C8B-B14F-4D97-AF65-F5344CB8AC3E}">
        <p14:creationId xmlns:p14="http://schemas.microsoft.com/office/powerpoint/2010/main" val="400134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0">
                                            <p:txEl>
                                              <p:pRg st="1" end="1"/>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p:bldP spid="19" grpId="0"/>
      <p:bldP spid="20" grpId="0"/>
      <p:bldP spid="21" grpId="0" animBg="1"/>
      <p:bldP spid="24" grpId="0"/>
      <p:bldP spid="25" grpId="0" animBg="1"/>
      <p:bldP spid="26" grpId="0" animBg="1"/>
      <p:bldP spid="29" grpId="0"/>
      <p:bldP spid="32" grpId="0"/>
      <p:bldP spid="5" grpId="0"/>
      <p:bldP spid="17" grpId="0"/>
      <p:bldP spid="22" grpId="0"/>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D9A7-E970-9BA2-C6BD-A639E8482F28}"/>
              </a:ext>
            </a:extLst>
          </p:cNvPr>
          <p:cNvSpPr>
            <a:spLocks noGrp="1"/>
          </p:cNvSpPr>
          <p:nvPr>
            <p:ph type="title"/>
          </p:nvPr>
        </p:nvSpPr>
        <p:spPr/>
        <p:txBody>
          <a:bodyPr>
            <a:normAutofit/>
          </a:bodyPr>
          <a:lstStyle/>
          <a:p>
            <a:r>
              <a:rPr lang="en-US" dirty="0"/>
              <a:t>Tentative (Uncommitted) Writes Queue</a:t>
            </a:r>
          </a:p>
        </p:txBody>
      </p:sp>
      <p:sp>
        <p:nvSpPr>
          <p:cNvPr id="6" name="Rectangle 5">
            <a:extLst>
              <a:ext uri="{FF2B5EF4-FFF2-40B4-BE49-F238E27FC236}">
                <a16:creationId xmlns:a16="http://schemas.microsoft.com/office/drawing/2014/main" id="{43BC096B-6F07-A31F-7D32-492C6F8C861C}"/>
              </a:ext>
            </a:extLst>
          </p:cNvPr>
          <p:cNvSpPr/>
          <p:nvPr/>
        </p:nvSpPr>
        <p:spPr>
          <a:xfrm>
            <a:off x="183657" y="2223654"/>
            <a:ext cx="1839191" cy="54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 Pipeline</a:t>
            </a:r>
          </a:p>
        </p:txBody>
      </p:sp>
      <p:sp>
        <p:nvSpPr>
          <p:cNvPr id="7" name="Rectangle 6">
            <a:extLst>
              <a:ext uri="{FF2B5EF4-FFF2-40B4-BE49-F238E27FC236}">
                <a16:creationId xmlns:a16="http://schemas.microsoft.com/office/drawing/2014/main" id="{7EC7BB26-FBB7-C2B8-2CF2-2B60A08BD79C}"/>
              </a:ext>
            </a:extLst>
          </p:cNvPr>
          <p:cNvSpPr/>
          <p:nvPr/>
        </p:nvSpPr>
        <p:spPr>
          <a:xfrm>
            <a:off x="3259282" y="2223654"/>
            <a:ext cx="1839191" cy="54032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Load Store Unit</a:t>
            </a:r>
          </a:p>
        </p:txBody>
      </p:sp>
      <p:sp>
        <p:nvSpPr>
          <p:cNvPr id="8" name="TextBox 7">
            <a:extLst>
              <a:ext uri="{FF2B5EF4-FFF2-40B4-BE49-F238E27FC236}">
                <a16:creationId xmlns:a16="http://schemas.microsoft.com/office/drawing/2014/main" id="{09F11267-9C17-AD14-6A9D-BAAFC6DB355C}"/>
              </a:ext>
            </a:extLst>
          </p:cNvPr>
          <p:cNvSpPr txBox="1"/>
          <p:nvPr/>
        </p:nvSpPr>
        <p:spPr>
          <a:xfrm>
            <a:off x="549538" y="1352428"/>
            <a:ext cx="1790875" cy="369332"/>
          </a:xfrm>
          <a:prstGeom prst="rect">
            <a:avLst/>
          </a:prstGeom>
          <a:noFill/>
        </p:spPr>
        <p:txBody>
          <a:bodyPr wrap="none" rtlCol="0">
            <a:spAutoFit/>
          </a:bodyPr>
          <a:lstStyle/>
          <a:p>
            <a:r>
              <a:rPr lang="en-US" dirty="0" err="1"/>
              <a:t>ld</a:t>
            </a:r>
            <a:r>
              <a:rPr lang="en-US" dirty="0"/>
              <a:t>	r2, (r1) </a:t>
            </a:r>
          </a:p>
        </p:txBody>
      </p:sp>
      <p:cxnSp>
        <p:nvCxnSpPr>
          <p:cNvPr id="10" name="Straight Arrow Connector 9">
            <a:extLst>
              <a:ext uri="{FF2B5EF4-FFF2-40B4-BE49-F238E27FC236}">
                <a16:creationId xmlns:a16="http://schemas.microsoft.com/office/drawing/2014/main" id="{231B043B-C081-7B5C-E2A8-17DC002C0071}"/>
              </a:ext>
            </a:extLst>
          </p:cNvPr>
          <p:cNvCxnSpPr>
            <a:cxnSpLocks/>
            <a:endCxn id="9" idx="1"/>
          </p:cNvCxnSpPr>
          <p:nvPr/>
        </p:nvCxnSpPr>
        <p:spPr>
          <a:xfrm>
            <a:off x="2021524" y="2493817"/>
            <a:ext cx="325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40F23B-540B-68D7-890D-D2E5994DDBE6}"/>
              </a:ext>
            </a:extLst>
          </p:cNvPr>
          <p:cNvSpPr/>
          <p:nvPr/>
        </p:nvSpPr>
        <p:spPr>
          <a:xfrm>
            <a:off x="3259281" y="3553693"/>
            <a:ext cx="1839191" cy="5403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TLB</a:t>
            </a:r>
          </a:p>
        </p:txBody>
      </p:sp>
      <p:sp>
        <p:nvSpPr>
          <p:cNvPr id="12" name="TextBox 11">
            <a:extLst>
              <a:ext uri="{FF2B5EF4-FFF2-40B4-BE49-F238E27FC236}">
                <a16:creationId xmlns:a16="http://schemas.microsoft.com/office/drawing/2014/main" id="{AF89F83F-D1AB-D1A9-BB4B-46ACB3AFC631}"/>
              </a:ext>
            </a:extLst>
          </p:cNvPr>
          <p:cNvSpPr txBox="1"/>
          <p:nvPr/>
        </p:nvSpPr>
        <p:spPr>
          <a:xfrm>
            <a:off x="2302364" y="2723933"/>
            <a:ext cx="638316" cy="923330"/>
          </a:xfrm>
          <a:prstGeom prst="rect">
            <a:avLst/>
          </a:prstGeom>
          <a:noFill/>
        </p:spPr>
        <p:txBody>
          <a:bodyPr wrap="none" rtlCol="0">
            <a:spAutoFit/>
          </a:bodyPr>
          <a:lstStyle/>
          <a:p>
            <a:r>
              <a:rPr lang="en-US" dirty="0" err="1"/>
              <a:t>val</a:t>
            </a:r>
            <a:endParaRPr lang="en-US" dirty="0"/>
          </a:p>
          <a:p>
            <a:r>
              <a:rPr lang="en-US" dirty="0" err="1"/>
              <a:t>addr</a:t>
            </a:r>
            <a:endParaRPr lang="en-US" dirty="0"/>
          </a:p>
          <a:p>
            <a:r>
              <a:rPr lang="en-US" dirty="0" err="1"/>
              <a:t>tid</a:t>
            </a:r>
            <a:endParaRPr lang="en-US" dirty="0"/>
          </a:p>
        </p:txBody>
      </p:sp>
      <p:cxnSp>
        <p:nvCxnSpPr>
          <p:cNvPr id="16" name="Straight Arrow Connector 15">
            <a:extLst>
              <a:ext uri="{FF2B5EF4-FFF2-40B4-BE49-F238E27FC236}">
                <a16:creationId xmlns:a16="http://schemas.microsoft.com/office/drawing/2014/main" id="{FED53947-E816-E34B-23D6-2B39BAC06748}"/>
              </a:ext>
            </a:extLst>
          </p:cNvPr>
          <p:cNvCxnSpPr/>
          <p:nvPr/>
        </p:nvCxnSpPr>
        <p:spPr>
          <a:xfrm>
            <a:off x="3676824"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44D8715-903D-0BBA-31BC-487417F493EB}"/>
              </a:ext>
            </a:extLst>
          </p:cNvPr>
          <p:cNvCxnSpPr/>
          <p:nvPr/>
        </p:nvCxnSpPr>
        <p:spPr>
          <a:xfrm flipV="1">
            <a:off x="4696691"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986747A-FFA8-7F46-EF4B-2122F94E1955}"/>
              </a:ext>
            </a:extLst>
          </p:cNvPr>
          <p:cNvSpPr txBox="1"/>
          <p:nvPr/>
        </p:nvSpPr>
        <p:spPr>
          <a:xfrm>
            <a:off x="3595807" y="2813841"/>
            <a:ext cx="638316" cy="646331"/>
          </a:xfrm>
          <a:prstGeom prst="rect">
            <a:avLst/>
          </a:prstGeom>
          <a:noFill/>
        </p:spPr>
        <p:txBody>
          <a:bodyPr wrap="none" rtlCol="0">
            <a:spAutoFit/>
          </a:bodyPr>
          <a:lstStyle/>
          <a:p>
            <a:r>
              <a:rPr lang="en-US" dirty="0" err="1"/>
              <a:t>addr</a:t>
            </a:r>
            <a:endParaRPr lang="en-US" dirty="0"/>
          </a:p>
          <a:p>
            <a:r>
              <a:rPr lang="en-US" dirty="0" err="1"/>
              <a:t>tid</a:t>
            </a:r>
            <a:endParaRPr lang="en-US" dirty="0"/>
          </a:p>
        </p:txBody>
      </p:sp>
      <p:sp>
        <p:nvSpPr>
          <p:cNvPr id="20" name="TextBox 19">
            <a:extLst>
              <a:ext uri="{FF2B5EF4-FFF2-40B4-BE49-F238E27FC236}">
                <a16:creationId xmlns:a16="http://schemas.microsoft.com/office/drawing/2014/main" id="{1AF0D318-C334-275D-59BD-E4C98702970E}"/>
              </a:ext>
            </a:extLst>
          </p:cNvPr>
          <p:cNvSpPr txBox="1"/>
          <p:nvPr/>
        </p:nvSpPr>
        <p:spPr>
          <a:xfrm>
            <a:off x="4634222" y="3000932"/>
            <a:ext cx="766557" cy="369332"/>
          </a:xfrm>
          <a:prstGeom prst="rect">
            <a:avLst/>
          </a:prstGeom>
          <a:noFill/>
        </p:spPr>
        <p:txBody>
          <a:bodyPr wrap="none" rtlCol="0">
            <a:spAutoFit/>
          </a:bodyPr>
          <a:lstStyle/>
          <a:p>
            <a:r>
              <a:rPr lang="en-US" dirty="0" err="1"/>
              <a:t>paddr</a:t>
            </a:r>
            <a:endParaRPr lang="en-US" dirty="0"/>
          </a:p>
        </p:txBody>
      </p:sp>
      <p:sp>
        <p:nvSpPr>
          <p:cNvPr id="21" name="Rectangle 20">
            <a:extLst>
              <a:ext uri="{FF2B5EF4-FFF2-40B4-BE49-F238E27FC236}">
                <a16:creationId xmlns:a16="http://schemas.microsoft.com/office/drawing/2014/main" id="{7B4F95B0-055E-1BE6-620C-DB76E8EE9813}"/>
              </a:ext>
            </a:extLst>
          </p:cNvPr>
          <p:cNvSpPr/>
          <p:nvPr/>
        </p:nvSpPr>
        <p:spPr>
          <a:xfrm>
            <a:off x="6373091" y="2223653"/>
            <a:ext cx="1839191" cy="1870367"/>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Cache</a:t>
            </a:r>
          </a:p>
        </p:txBody>
      </p:sp>
      <p:cxnSp>
        <p:nvCxnSpPr>
          <p:cNvPr id="23" name="Straight Arrow Connector 22">
            <a:extLst>
              <a:ext uri="{FF2B5EF4-FFF2-40B4-BE49-F238E27FC236}">
                <a16:creationId xmlns:a16="http://schemas.microsoft.com/office/drawing/2014/main" id="{F316B1EB-23D2-7087-6BB5-D1BD8D7765EE}"/>
              </a:ext>
            </a:extLst>
          </p:cNvPr>
          <p:cNvCxnSpPr>
            <a:stCxn id="7" idx="3"/>
          </p:cNvCxnSpPr>
          <p:nvPr/>
        </p:nvCxnSpPr>
        <p:spPr>
          <a:xfrm>
            <a:off x="5098473" y="2493818"/>
            <a:ext cx="1274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9721F3D-5AFA-9B56-72C5-C45653FFFA9B}"/>
              </a:ext>
            </a:extLst>
          </p:cNvPr>
          <p:cNvSpPr txBox="1"/>
          <p:nvPr/>
        </p:nvSpPr>
        <p:spPr>
          <a:xfrm>
            <a:off x="5422498" y="2442854"/>
            <a:ext cx="766557" cy="646331"/>
          </a:xfrm>
          <a:prstGeom prst="rect">
            <a:avLst/>
          </a:prstGeom>
          <a:noFill/>
        </p:spPr>
        <p:txBody>
          <a:bodyPr wrap="none" rtlCol="0">
            <a:spAutoFit/>
          </a:bodyPr>
          <a:lstStyle/>
          <a:p>
            <a:r>
              <a:rPr lang="en-US" dirty="0" err="1"/>
              <a:t>val</a:t>
            </a:r>
            <a:endParaRPr lang="en-US" dirty="0"/>
          </a:p>
          <a:p>
            <a:r>
              <a:rPr lang="en-US" dirty="0" err="1"/>
              <a:t>paddr</a:t>
            </a:r>
            <a:endParaRPr lang="en-US" dirty="0"/>
          </a:p>
        </p:txBody>
      </p:sp>
      <p:sp>
        <p:nvSpPr>
          <p:cNvPr id="25" name="Rectangle 24">
            <a:extLst>
              <a:ext uri="{FF2B5EF4-FFF2-40B4-BE49-F238E27FC236}">
                <a16:creationId xmlns:a16="http://schemas.microsoft.com/office/drawing/2014/main" id="{09A80316-05B9-93C8-3D68-56EF25626244}"/>
              </a:ext>
            </a:extLst>
          </p:cNvPr>
          <p:cNvSpPr/>
          <p:nvPr/>
        </p:nvSpPr>
        <p:spPr>
          <a:xfrm>
            <a:off x="8938088" y="2223654"/>
            <a:ext cx="1839191" cy="540328"/>
          </a:xfrm>
          <a:prstGeom prst="rect">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Memory Controller</a:t>
            </a:r>
          </a:p>
        </p:txBody>
      </p:sp>
      <p:sp>
        <p:nvSpPr>
          <p:cNvPr id="26" name="Rectangle 25">
            <a:extLst>
              <a:ext uri="{FF2B5EF4-FFF2-40B4-BE49-F238E27FC236}">
                <a16:creationId xmlns:a16="http://schemas.microsoft.com/office/drawing/2014/main" id="{0F04DE37-814E-19FF-DB22-D40E77516813}"/>
              </a:ext>
            </a:extLst>
          </p:cNvPr>
          <p:cNvSpPr/>
          <p:nvPr/>
        </p:nvSpPr>
        <p:spPr>
          <a:xfrm>
            <a:off x="8938088" y="4537362"/>
            <a:ext cx="1839191" cy="2247902"/>
          </a:xfrm>
          <a:prstGeom prst="rect">
            <a:avLst/>
          </a:prstGeom>
          <a:solidFill>
            <a:srgbClr val="7030A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Main Memory</a:t>
            </a:r>
          </a:p>
        </p:txBody>
      </p:sp>
      <p:cxnSp>
        <p:nvCxnSpPr>
          <p:cNvPr id="27" name="Straight Arrow Connector 26">
            <a:extLst>
              <a:ext uri="{FF2B5EF4-FFF2-40B4-BE49-F238E27FC236}">
                <a16:creationId xmlns:a16="http://schemas.microsoft.com/office/drawing/2014/main" id="{734A8C5B-AECA-E8D3-CC87-FB4AEFAB1771}"/>
              </a:ext>
            </a:extLst>
          </p:cNvPr>
          <p:cNvCxnSpPr>
            <a:cxnSpLocks/>
            <a:endCxn id="25" idx="1"/>
          </p:cNvCxnSpPr>
          <p:nvPr/>
        </p:nvCxnSpPr>
        <p:spPr>
          <a:xfrm>
            <a:off x="8212282" y="2493818"/>
            <a:ext cx="725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771B022-1290-49D7-A56B-F91CCB41C0FF}"/>
              </a:ext>
            </a:extLst>
          </p:cNvPr>
          <p:cNvSpPr txBox="1"/>
          <p:nvPr/>
        </p:nvSpPr>
        <p:spPr>
          <a:xfrm>
            <a:off x="8226778" y="2575898"/>
            <a:ext cx="766557" cy="369332"/>
          </a:xfrm>
          <a:prstGeom prst="rect">
            <a:avLst/>
          </a:prstGeom>
          <a:noFill/>
        </p:spPr>
        <p:txBody>
          <a:bodyPr wrap="none" rtlCol="0">
            <a:spAutoFit/>
          </a:bodyPr>
          <a:lstStyle/>
          <a:p>
            <a:r>
              <a:rPr lang="en-US" dirty="0" err="1"/>
              <a:t>paddr</a:t>
            </a:r>
            <a:endParaRPr lang="en-US" dirty="0"/>
          </a:p>
        </p:txBody>
      </p:sp>
      <p:cxnSp>
        <p:nvCxnSpPr>
          <p:cNvPr id="31" name="Straight Arrow Connector 30">
            <a:extLst>
              <a:ext uri="{FF2B5EF4-FFF2-40B4-BE49-F238E27FC236}">
                <a16:creationId xmlns:a16="http://schemas.microsoft.com/office/drawing/2014/main" id="{14DEACF8-E6A6-D55E-493F-F1CBCE4A3DA0}"/>
              </a:ext>
            </a:extLst>
          </p:cNvPr>
          <p:cNvCxnSpPr>
            <a:cxnSpLocks/>
          </p:cNvCxnSpPr>
          <p:nvPr/>
        </p:nvCxnSpPr>
        <p:spPr>
          <a:xfrm>
            <a:off x="9217604" y="2763981"/>
            <a:ext cx="0" cy="177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1CD8E43-48F7-AB34-6E54-844E65E18145}"/>
              </a:ext>
            </a:extLst>
          </p:cNvPr>
          <p:cNvSpPr txBox="1"/>
          <p:nvPr/>
        </p:nvSpPr>
        <p:spPr>
          <a:xfrm>
            <a:off x="9280052" y="3287477"/>
            <a:ext cx="766557" cy="369332"/>
          </a:xfrm>
          <a:prstGeom prst="rect">
            <a:avLst/>
          </a:prstGeom>
          <a:noFill/>
        </p:spPr>
        <p:txBody>
          <a:bodyPr wrap="none" rtlCol="0">
            <a:spAutoFit/>
          </a:bodyPr>
          <a:lstStyle/>
          <a:p>
            <a:r>
              <a:rPr lang="en-US" dirty="0" err="1"/>
              <a:t>paddr</a:t>
            </a:r>
            <a:endParaRPr lang="en-US" dirty="0"/>
          </a:p>
        </p:txBody>
      </p:sp>
      <p:cxnSp>
        <p:nvCxnSpPr>
          <p:cNvPr id="4" name="Straight Arrow Connector 3">
            <a:extLst>
              <a:ext uri="{FF2B5EF4-FFF2-40B4-BE49-F238E27FC236}">
                <a16:creationId xmlns:a16="http://schemas.microsoft.com/office/drawing/2014/main" id="{737535E4-A178-7D33-DF51-3B58C53F8C7A}"/>
              </a:ext>
            </a:extLst>
          </p:cNvPr>
          <p:cNvCxnSpPr/>
          <p:nvPr/>
        </p:nvCxnSpPr>
        <p:spPr>
          <a:xfrm flipV="1">
            <a:off x="10463349" y="2812186"/>
            <a:ext cx="0" cy="17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FE230E2-DE51-B07A-A504-B4C343FEDC07}"/>
              </a:ext>
            </a:extLst>
          </p:cNvPr>
          <p:cNvSpPr txBox="1"/>
          <p:nvPr/>
        </p:nvSpPr>
        <p:spPr>
          <a:xfrm>
            <a:off x="10525796" y="3305441"/>
            <a:ext cx="1154483" cy="369332"/>
          </a:xfrm>
          <a:prstGeom prst="rect">
            <a:avLst/>
          </a:prstGeom>
          <a:noFill/>
        </p:spPr>
        <p:txBody>
          <a:bodyPr wrap="none" rtlCol="0">
            <a:spAutoFit/>
          </a:bodyPr>
          <a:lstStyle/>
          <a:p>
            <a:r>
              <a:rPr lang="en-US" dirty="0"/>
              <a:t>cache line</a:t>
            </a:r>
          </a:p>
        </p:txBody>
      </p:sp>
      <p:cxnSp>
        <p:nvCxnSpPr>
          <p:cNvPr id="13" name="Curved Connector 12">
            <a:extLst>
              <a:ext uri="{FF2B5EF4-FFF2-40B4-BE49-F238E27FC236}">
                <a16:creationId xmlns:a16="http://schemas.microsoft.com/office/drawing/2014/main" id="{5BA4635A-B2B6-B76C-88D5-4F98CE76D447}"/>
              </a:ext>
            </a:extLst>
          </p:cNvPr>
          <p:cNvCxnSpPr>
            <a:stCxn id="25" idx="0"/>
            <a:endCxn id="21" idx="0"/>
          </p:cNvCxnSpPr>
          <p:nvPr/>
        </p:nvCxnSpPr>
        <p:spPr>
          <a:xfrm rot="16200000" flipV="1">
            <a:off x="8575186" y="941155"/>
            <a:ext cx="1" cy="2564997"/>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E2A747-26ED-FFA9-A241-AC160F0596D3}"/>
              </a:ext>
            </a:extLst>
          </p:cNvPr>
          <p:cNvSpPr txBox="1"/>
          <p:nvPr/>
        </p:nvSpPr>
        <p:spPr>
          <a:xfrm>
            <a:off x="8125569" y="1602567"/>
            <a:ext cx="1154483" cy="369332"/>
          </a:xfrm>
          <a:prstGeom prst="rect">
            <a:avLst/>
          </a:prstGeom>
          <a:noFill/>
        </p:spPr>
        <p:txBody>
          <a:bodyPr wrap="none" rtlCol="0">
            <a:spAutoFit/>
          </a:bodyPr>
          <a:lstStyle/>
          <a:p>
            <a:r>
              <a:rPr lang="en-US" dirty="0"/>
              <a:t>cache line</a:t>
            </a:r>
          </a:p>
        </p:txBody>
      </p:sp>
      <p:grpSp>
        <p:nvGrpSpPr>
          <p:cNvPr id="34" name="Group 33">
            <a:extLst>
              <a:ext uri="{FF2B5EF4-FFF2-40B4-BE49-F238E27FC236}">
                <a16:creationId xmlns:a16="http://schemas.microsoft.com/office/drawing/2014/main" id="{0CA102E9-D623-68BD-736A-DCE5F9E13D8A}"/>
              </a:ext>
            </a:extLst>
          </p:cNvPr>
          <p:cNvGrpSpPr/>
          <p:nvPr/>
        </p:nvGrpSpPr>
        <p:grpSpPr>
          <a:xfrm>
            <a:off x="2346873" y="2363188"/>
            <a:ext cx="639338" cy="261258"/>
            <a:chOff x="3357155" y="4907475"/>
            <a:chExt cx="639338" cy="261258"/>
          </a:xfrm>
        </p:grpSpPr>
        <p:sp>
          <p:nvSpPr>
            <p:cNvPr id="3" name="Frame 2">
              <a:extLst>
                <a:ext uri="{FF2B5EF4-FFF2-40B4-BE49-F238E27FC236}">
                  <a16:creationId xmlns:a16="http://schemas.microsoft.com/office/drawing/2014/main" id="{2451337B-F941-7A8A-BE74-059E37EDD066}"/>
                </a:ext>
              </a:extLst>
            </p:cNvPr>
            <p:cNvSpPr/>
            <p:nvPr/>
          </p:nvSpPr>
          <p:spPr>
            <a:xfrm>
              <a:off x="3771247"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15BA89E1-8F4F-A1DA-3B36-2F725DCA2502}"/>
                </a:ext>
              </a:extLst>
            </p:cNvPr>
            <p:cNvSpPr/>
            <p:nvPr/>
          </p:nvSpPr>
          <p:spPr>
            <a:xfrm>
              <a:off x="3357155"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a:extLst>
                <a:ext uri="{FF2B5EF4-FFF2-40B4-BE49-F238E27FC236}">
                  <a16:creationId xmlns:a16="http://schemas.microsoft.com/office/drawing/2014/main" id="{E472DBE7-30F5-2E75-6D33-96B36521DCEA}"/>
                </a:ext>
              </a:extLst>
            </p:cNvPr>
            <p:cNvSpPr/>
            <p:nvPr/>
          </p:nvSpPr>
          <p:spPr>
            <a:xfrm>
              <a:off x="3564201"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9" name="Straight Arrow Connector 38">
            <a:extLst>
              <a:ext uri="{FF2B5EF4-FFF2-40B4-BE49-F238E27FC236}">
                <a16:creationId xmlns:a16="http://schemas.microsoft.com/office/drawing/2014/main" id="{7BB6D836-9E54-FAAB-393A-918B8DBF3F7D}"/>
              </a:ext>
            </a:extLst>
          </p:cNvPr>
          <p:cNvCxnSpPr>
            <a:stCxn id="3" idx="3"/>
            <a:endCxn id="7" idx="1"/>
          </p:cNvCxnSpPr>
          <p:nvPr/>
        </p:nvCxnSpPr>
        <p:spPr>
          <a:xfrm>
            <a:off x="2986211" y="2493817"/>
            <a:ext cx="2730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DB7BACF-E37D-8E0F-2CDE-06DB35A0CF21}"/>
              </a:ext>
            </a:extLst>
          </p:cNvPr>
          <p:cNvSpPr txBox="1"/>
          <p:nvPr/>
        </p:nvSpPr>
        <p:spPr>
          <a:xfrm>
            <a:off x="1109603" y="4781006"/>
            <a:ext cx="2212465" cy="369332"/>
          </a:xfrm>
          <a:prstGeom prst="rect">
            <a:avLst/>
          </a:prstGeom>
          <a:noFill/>
        </p:spPr>
        <p:txBody>
          <a:bodyPr wrap="none" rtlCol="0">
            <a:spAutoFit/>
          </a:bodyPr>
          <a:lstStyle/>
          <a:p>
            <a:r>
              <a:rPr lang="en-US" dirty="0"/>
              <a:t>Showing a write miss</a:t>
            </a:r>
          </a:p>
        </p:txBody>
      </p:sp>
      <p:grpSp>
        <p:nvGrpSpPr>
          <p:cNvPr id="28" name="Group 27">
            <a:extLst>
              <a:ext uri="{FF2B5EF4-FFF2-40B4-BE49-F238E27FC236}">
                <a16:creationId xmlns:a16="http://schemas.microsoft.com/office/drawing/2014/main" id="{24B6F1DB-D824-1423-7A1B-761464D4786D}"/>
              </a:ext>
            </a:extLst>
          </p:cNvPr>
          <p:cNvGrpSpPr/>
          <p:nvPr/>
        </p:nvGrpSpPr>
        <p:grpSpPr>
          <a:xfrm>
            <a:off x="816340" y="3233486"/>
            <a:ext cx="639338" cy="261258"/>
            <a:chOff x="3357155" y="4907475"/>
            <a:chExt cx="639338" cy="261258"/>
          </a:xfrm>
        </p:grpSpPr>
        <p:sp>
          <p:nvSpPr>
            <p:cNvPr id="33" name="Frame 32">
              <a:extLst>
                <a:ext uri="{FF2B5EF4-FFF2-40B4-BE49-F238E27FC236}">
                  <a16:creationId xmlns:a16="http://schemas.microsoft.com/office/drawing/2014/main" id="{7DDC3032-746C-740D-9C28-9404639B6257}"/>
                </a:ext>
              </a:extLst>
            </p:cNvPr>
            <p:cNvSpPr/>
            <p:nvPr/>
          </p:nvSpPr>
          <p:spPr>
            <a:xfrm>
              <a:off x="3771247"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rame 35">
              <a:extLst>
                <a:ext uri="{FF2B5EF4-FFF2-40B4-BE49-F238E27FC236}">
                  <a16:creationId xmlns:a16="http://schemas.microsoft.com/office/drawing/2014/main" id="{DA751A09-FBF8-058B-27A4-1F49F5AD60EC}"/>
                </a:ext>
              </a:extLst>
            </p:cNvPr>
            <p:cNvSpPr/>
            <p:nvPr/>
          </p:nvSpPr>
          <p:spPr>
            <a:xfrm>
              <a:off x="3357155"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69C373B4-7841-AB71-2E8B-C5760E1775E1}"/>
                </a:ext>
              </a:extLst>
            </p:cNvPr>
            <p:cNvSpPr/>
            <p:nvPr/>
          </p:nvSpPr>
          <p:spPr>
            <a:xfrm>
              <a:off x="3564201"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41" name="Elbow Connector 40">
            <a:extLst>
              <a:ext uri="{FF2B5EF4-FFF2-40B4-BE49-F238E27FC236}">
                <a16:creationId xmlns:a16="http://schemas.microsoft.com/office/drawing/2014/main" id="{7B458D9C-9D01-090D-EA7A-14587BE644F5}"/>
              </a:ext>
            </a:extLst>
          </p:cNvPr>
          <p:cNvCxnSpPr>
            <a:cxnSpLocks/>
            <a:endCxn id="36" idx="1"/>
          </p:cNvCxnSpPr>
          <p:nvPr/>
        </p:nvCxnSpPr>
        <p:spPr>
          <a:xfrm rot="16200000" flipH="1">
            <a:off x="319514" y="2867289"/>
            <a:ext cx="576032" cy="4176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97C9D131-C465-B55F-FA7B-34838F88EA06}"/>
              </a:ext>
            </a:extLst>
          </p:cNvPr>
          <p:cNvCxnSpPr>
            <a:cxnSpLocks/>
            <a:stCxn id="33" idx="3"/>
          </p:cNvCxnSpPr>
          <p:nvPr/>
        </p:nvCxnSpPr>
        <p:spPr>
          <a:xfrm flipV="1">
            <a:off x="1455678" y="2524913"/>
            <a:ext cx="696460" cy="8392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A3C1069-3E92-EAB2-613D-D5FAD1532738}"/>
              </a:ext>
            </a:extLst>
          </p:cNvPr>
          <p:cNvSpPr txBox="1"/>
          <p:nvPr/>
        </p:nvSpPr>
        <p:spPr>
          <a:xfrm>
            <a:off x="809916" y="3463234"/>
            <a:ext cx="638316" cy="923330"/>
          </a:xfrm>
          <a:prstGeom prst="rect">
            <a:avLst/>
          </a:prstGeom>
          <a:noFill/>
        </p:spPr>
        <p:txBody>
          <a:bodyPr wrap="none" rtlCol="0">
            <a:spAutoFit/>
          </a:bodyPr>
          <a:lstStyle/>
          <a:p>
            <a:r>
              <a:rPr lang="en-US" dirty="0" err="1"/>
              <a:t>val</a:t>
            </a:r>
            <a:endParaRPr lang="en-US" dirty="0"/>
          </a:p>
          <a:p>
            <a:r>
              <a:rPr lang="en-US" dirty="0" err="1"/>
              <a:t>addr</a:t>
            </a:r>
            <a:endParaRPr lang="en-US" dirty="0"/>
          </a:p>
          <a:p>
            <a:r>
              <a:rPr lang="en-US" dirty="0" err="1"/>
              <a:t>tid</a:t>
            </a:r>
            <a:endParaRPr lang="en-US" dirty="0"/>
          </a:p>
        </p:txBody>
      </p:sp>
    </p:spTree>
    <p:extLst>
      <p:ext uri="{BB962C8B-B14F-4D97-AF65-F5344CB8AC3E}">
        <p14:creationId xmlns:p14="http://schemas.microsoft.com/office/powerpoint/2010/main" val="275226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p:bldP spid="19" grpId="0"/>
      <p:bldP spid="20" grpId="0"/>
      <p:bldP spid="21" grpId="0" animBg="1"/>
      <p:bldP spid="24" grpId="0"/>
      <p:bldP spid="25" grpId="0" animBg="1"/>
      <p:bldP spid="26" grpId="0" animBg="1"/>
      <p:bldP spid="29" grpId="0"/>
      <p:bldP spid="32" grpId="0"/>
      <p:bldP spid="5" grpId="0"/>
      <p:bldP spid="17" grpId="0"/>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D9A7-E970-9BA2-C6BD-A639E8482F28}"/>
              </a:ext>
            </a:extLst>
          </p:cNvPr>
          <p:cNvSpPr>
            <a:spLocks noGrp="1"/>
          </p:cNvSpPr>
          <p:nvPr>
            <p:ph type="title"/>
          </p:nvPr>
        </p:nvSpPr>
        <p:spPr/>
        <p:txBody>
          <a:bodyPr>
            <a:normAutofit/>
          </a:bodyPr>
          <a:lstStyle/>
          <a:p>
            <a:r>
              <a:rPr lang="en-US" dirty="0"/>
              <a:t>Replacement</a:t>
            </a:r>
          </a:p>
        </p:txBody>
      </p:sp>
      <p:sp>
        <p:nvSpPr>
          <p:cNvPr id="6" name="Rectangle 5">
            <a:extLst>
              <a:ext uri="{FF2B5EF4-FFF2-40B4-BE49-F238E27FC236}">
                <a16:creationId xmlns:a16="http://schemas.microsoft.com/office/drawing/2014/main" id="{43BC096B-6F07-A31F-7D32-492C6F8C861C}"/>
              </a:ext>
            </a:extLst>
          </p:cNvPr>
          <p:cNvSpPr/>
          <p:nvPr/>
        </p:nvSpPr>
        <p:spPr>
          <a:xfrm>
            <a:off x="183657" y="2223654"/>
            <a:ext cx="1839191" cy="54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 Pipeline</a:t>
            </a:r>
          </a:p>
        </p:txBody>
      </p:sp>
      <p:sp>
        <p:nvSpPr>
          <p:cNvPr id="7" name="Rectangle 6">
            <a:extLst>
              <a:ext uri="{FF2B5EF4-FFF2-40B4-BE49-F238E27FC236}">
                <a16:creationId xmlns:a16="http://schemas.microsoft.com/office/drawing/2014/main" id="{7EC7BB26-FBB7-C2B8-2CF2-2B60A08BD79C}"/>
              </a:ext>
            </a:extLst>
          </p:cNvPr>
          <p:cNvSpPr/>
          <p:nvPr/>
        </p:nvSpPr>
        <p:spPr>
          <a:xfrm>
            <a:off x="3259282" y="2223654"/>
            <a:ext cx="1839191" cy="54032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Load Store Unit</a:t>
            </a:r>
          </a:p>
        </p:txBody>
      </p:sp>
      <p:sp>
        <p:nvSpPr>
          <p:cNvPr id="8" name="TextBox 7">
            <a:extLst>
              <a:ext uri="{FF2B5EF4-FFF2-40B4-BE49-F238E27FC236}">
                <a16:creationId xmlns:a16="http://schemas.microsoft.com/office/drawing/2014/main" id="{09F11267-9C17-AD14-6A9D-BAAFC6DB355C}"/>
              </a:ext>
            </a:extLst>
          </p:cNvPr>
          <p:cNvSpPr txBox="1"/>
          <p:nvPr/>
        </p:nvSpPr>
        <p:spPr>
          <a:xfrm>
            <a:off x="549538" y="1352428"/>
            <a:ext cx="1790875" cy="369332"/>
          </a:xfrm>
          <a:prstGeom prst="rect">
            <a:avLst/>
          </a:prstGeom>
          <a:noFill/>
        </p:spPr>
        <p:txBody>
          <a:bodyPr wrap="none" rtlCol="0">
            <a:spAutoFit/>
          </a:bodyPr>
          <a:lstStyle/>
          <a:p>
            <a:r>
              <a:rPr lang="en-US" dirty="0" err="1"/>
              <a:t>ld</a:t>
            </a:r>
            <a:r>
              <a:rPr lang="en-US" dirty="0"/>
              <a:t>	r2, (r1) </a:t>
            </a:r>
          </a:p>
        </p:txBody>
      </p:sp>
      <p:cxnSp>
        <p:nvCxnSpPr>
          <p:cNvPr id="10" name="Straight Arrow Connector 9">
            <a:extLst>
              <a:ext uri="{FF2B5EF4-FFF2-40B4-BE49-F238E27FC236}">
                <a16:creationId xmlns:a16="http://schemas.microsoft.com/office/drawing/2014/main" id="{231B043B-C081-7B5C-E2A8-17DC002C0071}"/>
              </a:ext>
            </a:extLst>
          </p:cNvPr>
          <p:cNvCxnSpPr>
            <a:cxnSpLocks/>
            <a:endCxn id="9" idx="1"/>
          </p:cNvCxnSpPr>
          <p:nvPr/>
        </p:nvCxnSpPr>
        <p:spPr>
          <a:xfrm>
            <a:off x="2021524" y="2493817"/>
            <a:ext cx="325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40F23B-540B-68D7-890D-D2E5994DDBE6}"/>
              </a:ext>
            </a:extLst>
          </p:cNvPr>
          <p:cNvSpPr/>
          <p:nvPr/>
        </p:nvSpPr>
        <p:spPr>
          <a:xfrm>
            <a:off x="3259281" y="3553693"/>
            <a:ext cx="1839191" cy="5403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TLB</a:t>
            </a:r>
          </a:p>
        </p:txBody>
      </p:sp>
      <p:sp>
        <p:nvSpPr>
          <p:cNvPr id="12" name="TextBox 11">
            <a:extLst>
              <a:ext uri="{FF2B5EF4-FFF2-40B4-BE49-F238E27FC236}">
                <a16:creationId xmlns:a16="http://schemas.microsoft.com/office/drawing/2014/main" id="{AF89F83F-D1AB-D1A9-BB4B-46ACB3AFC631}"/>
              </a:ext>
            </a:extLst>
          </p:cNvPr>
          <p:cNvSpPr txBox="1"/>
          <p:nvPr/>
        </p:nvSpPr>
        <p:spPr>
          <a:xfrm>
            <a:off x="2302364" y="2723933"/>
            <a:ext cx="638316" cy="923330"/>
          </a:xfrm>
          <a:prstGeom prst="rect">
            <a:avLst/>
          </a:prstGeom>
          <a:noFill/>
        </p:spPr>
        <p:txBody>
          <a:bodyPr wrap="none" rtlCol="0">
            <a:spAutoFit/>
          </a:bodyPr>
          <a:lstStyle/>
          <a:p>
            <a:r>
              <a:rPr lang="en-US" dirty="0" err="1"/>
              <a:t>val</a:t>
            </a:r>
            <a:endParaRPr lang="en-US" dirty="0"/>
          </a:p>
          <a:p>
            <a:r>
              <a:rPr lang="en-US" dirty="0" err="1"/>
              <a:t>addr</a:t>
            </a:r>
            <a:endParaRPr lang="en-US" dirty="0"/>
          </a:p>
          <a:p>
            <a:r>
              <a:rPr lang="en-US" dirty="0" err="1"/>
              <a:t>tid</a:t>
            </a:r>
            <a:endParaRPr lang="en-US" dirty="0"/>
          </a:p>
        </p:txBody>
      </p:sp>
      <p:cxnSp>
        <p:nvCxnSpPr>
          <p:cNvPr id="16" name="Straight Arrow Connector 15">
            <a:extLst>
              <a:ext uri="{FF2B5EF4-FFF2-40B4-BE49-F238E27FC236}">
                <a16:creationId xmlns:a16="http://schemas.microsoft.com/office/drawing/2014/main" id="{FED53947-E816-E34B-23D6-2B39BAC06748}"/>
              </a:ext>
            </a:extLst>
          </p:cNvPr>
          <p:cNvCxnSpPr/>
          <p:nvPr/>
        </p:nvCxnSpPr>
        <p:spPr>
          <a:xfrm>
            <a:off x="3676824"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44D8715-903D-0BBA-31BC-487417F493EB}"/>
              </a:ext>
            </a:extLst>
          </p:cNvPr>
          <p:cNvCxnSpPr/>
          <p:nvPr/>
        </p:nvCxnSpPr>
        <p:spPr>
          <a:xfrm flipV="1">
            <a:off x="4696691"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986747A-FFA8-7F46-EF4B-2122F94E1955}"/>
              </a:ext>
            </a:extLst>
          </p:cNvPr>
          <p:cNvSpPr txBox="1"/>
          <p:nvPr/>
        </p:nvSpPr>
        <p:spPr>
          <a:xfrm>
            <a:off x="3595807" y="2813841"/>
            <a:ext cx="638316" cy="646331"/>
          </a:xfrm>
          <a:prstGeom prst="rect">
            <a:avLst/>
          </a:prstGeom>
          <a:noFill/>
        </p:spPr>
        <p:txBody>
          <a:bodyPr wrap="none" rtlCol="0">
            <a:spAutoFit/>
          </a:bodyPr>
          <a:lstStyle/>
          <a:p>
            <a:r>
              <a:rPr lang="en-US" dirty="0" err="1"/>
              <a:t>addr</a:t>
            </a:r>
            <a:endParaRPr lang="en-US" dirty="0"/>
          </a:p>
          <a:p>
            <a:r>
              <a:rPr lang="en-US" dirty="0" err="1"/>
              <a:t>tid</a:t>
            </a:r>
            <a:endParaRPr lang="en-US" dirty="0"/>
          </a:p>
        </p:txBody>
      </p:sp>
      <p:sp>
        <p:nvSpPr>
          <p:cNvPr id="20" name="TextBox 19">
            <a:extLst>
              <a:ext uri="{FF2B5EF4-FFF2-40B4-BE49-F238E27FC236}">
                <a16:creationId xmlns:a16="http://schemas.microsoft.com/office/drawing/2014/main" id="{1AF0D318-C334-275D-59BD-E4C98702970E}"/>
              </a:ext>
            </a:extLst>
          </p:cNvPr>
          <p:cNvSpPr txBox="1"/>
          <p:nvPr/>
        </p:nvSpPr>
        <p:spPr>
          <a:xfrm>
            <a:off x="4634222" y="3000932"/>
            <a:ext cx="766557" cy="369332"/>
          </a:xfrm>
          <a:prstGeom prst="rect">
            <a:avLst/>
          </a:prstGeom>
          <a:noFill/>
        </p:spPr>
        <p:txBody>
          <a:bodyPr wrap="none" rtlCol="0">
            <a:spAutoFit/>
          </a:bodyPr>
          <a:lstStyle/>
          <a:p>
            <a:r>
              <a:rPr lang="en-US" dirty="0" err="1"/>
              <a:t>paddr</a:t>
            </a:r>
            <a:endParaRPr lang="en-US" dirty="0"/>
          </a:p>
        </p:txBody>
      </p:sp>
      <p:sp>
        <p:nvSpPr>
          <p:cNvPr id="21" name="Rectangle 20">
            <a:extLst>
              <a:ext uri="{FF2B5EF4-FFF2-40B4-BE49-F238E27FC236}">
                <a16:creationId xmlns:a16="http://schemas.microsoft.com/office/drawing/2014/main" id="{7B4F95B0-055E-1BE6-620C-DB76E8EE9813}"/>
              </a:ext>
            </a:extLst>
          </p:cNvPr>
          <p:cNvSpPr/>
          <p:nvPr/>
        </p:nvSpPr>
        <p:spPr>
          <a:xfrm>
            <a:off x="6373091" y="2223653"/>
            <a:ext cx="1839191" cy="1870367"/>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Cache</a:t>
            </a:r>
          </a:p>
        </p:txBody>
      </p:sp>
      <p:cxnSp>
        <p:nvCxnSpPr>
          <p:cNvPr id="23" name="Straight Arrow Connector 22">
            <a:extLst>
              <a:ext uri="{FF2B5EF4-FFF2-40B4-BE49-F238E27FC236}">
                <a16:creationId xmlns:a16="http://schemas.microsoft.com/office/drawing/2014/main" id="{F316B1EB-23D2-7087-6BB5-D1BD8D7765EE}"/>
              </a:ext>
            </a:extLst>
          </p:cNvPr>
          <p:cNvCxnSpPr>
            <a:stCxn id="7" idx="3"/>
          </p:cNvCxnSpPr>
          <p:nvPr/>
        </p:nvCxnSpPr>
        <p:spPr>
          <a:xfrm>
            <a:off x="5098473" y="2493818"/>
            <a:ext cx="1274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9721F3D-5AFA-9B56-72C5-C45653FFFA9B}"/>
              </a:ext>
            </a:extLst>
          </p:cNvPr>
          <p:cNvSpPr txBox="1"/>
          <p:nvPr/>
        </p:nvSpPr>
        <p:spPr>
          <a:xfrm>
            <a:off x="5422498" y="2442854"/>
            <a:ext cx="766557" cy="646331"/>
          </a:xfrm>
          <a:prstGeom prst="rect">
            <a:avLst/>
          </a:prstGeom>
          <a:noFill/>
        </p:spPr>
        <p:txBody>
          <a:bodyPr wrap="none" rtlCol="0">
            <a:spAutoFit/>
          </a:bodyPr>
          <a:lstStyle/>
          <a:p>
            <a:r>
              <a:rPr lang="en-US" dirty="0" err="1"/>
              <a:t>val</a:t>
            </a:r>
            <a:endParaRPr lang="en-US" dirty="0"/>
          </a:p>
          <a:p>
            <a:r>
              <a:rPr lang="en-US" dirty="0" err="1"/>
              <a:t>paddr</a:t>
            </a:r>
            <a:endParaRPr lang="en-US" dirty="0"/>
          </a:p>
        </p:txBody>
      </p:sp>
      <p:sp>
        <p:nvSpPr>
          <p:cNvPr id="25" name="Rectangle 24">
            <a:extLst>
              <a:ext uri="{FF2B5EF4-FFF2-40B4-BE49-F238E27FC236}">
                <a16:creationId xmlns:a16="http://schemas.microsoft.com/office/drawing/2014/main" id="{09A80316-05B9-93C8-3D68-56EF25626244}"/>
              </a:ext>
            </a:extLst>
          </p:cNvPr>
          <p:cNvSpPr/>
          <p:nvPr/>
        </p:nvSpPr>
        <p:spPr>
          <a:xfrm>
            <a:off x="8938088" y="2223654"/>
            <a:ext cx="1839191" cy="540328"/>
          </a:xfrm>
          <a:prstGeom prst="rect">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Memory Controller</a:t>
            </a:r>
          </a:p>
        </p:txBody>
      </p:sp>
      <p:sp>
        <p:nvSpPr>
          <p:cNvPr id="26" name="Rectangle 25">
            <a:extLst>
              <a:ext uri="{FF2B5EF4-FFF2-40B4-BE49-F238E27FC236}">
                <a16:creationId xmlns:a16="http://schemas.microsoft.com/office/drawing/2014/main" id="{0F04DE37-814E-19FF-DB22-D40E77516813}"/>
              </a:ext>
            </a:extLst>
          </p:cNvPr>
          <p:cNvSpPr/>
          <p:nvPr/>
        </p:nvSpPr>
        <p:spPr>
          <a:xfrm>
            <a:off x="8938088" y="4537362"/>
            <a:ext cx="1839191" cy="2247902"/>
          </a:xfrm>
          <a:prstGeom prst="rect">
            <a:avLst/>
          </a:prstGeom>
          <a:solidFill>
            <a:srgbClr val="7030A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Main Memory</a:t>
            </a:r>
          </a:p>
        </p:txBody>
      </p:sp>
      <p:cxnSp>
        <p:nvCxnSpPr>
          <p:cNvPr id="27" name="Straight Arrow Connector 26">
            <a:extLst>
              <a:ext uri="{FF2B5EF4-FFF2-40B4-BE49-F238E27FC236}">
                <a16:creationId xmlns:a16="http://schemas.microsoft.com/office/drawing/2014/main" id="{734A8C5B-AECA-E8D3-CC87-FB4AEFAB1771}"/>
              </a:ext>
            </a:extLst>
          </p:cNvPr>
          <p:cNvCxnSpPr>
            <a:cxnSpLocks/>
            <a:endCxn id="25" idx="1"/>
          </p:cNvCxnSpPr>
          <p:nvPr/>
        </p:nvCxnSpPr>
        <p:spPr>
          <a:xfrm>
            <a:off x="8212282" y="2493818"/>
            <a:ext cx="725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771B022-1290-49D7-A56B-F91CCB41C0FF}"/>
              </a:ext>
            </a:extLst>
          </p:cNvPr>
          <p:cNvSpPr txBox="1"/>
          <p:nvPr/>
        </p:nvSpPr>
        <p:spPr>
          <a:xfrm>
            <a:off x="8226778" y="2575898"/>
            <a:ext cx="790601" cy="1477328"/>
          </a:xfrm>
          <a:prstGeom prst="rect">
            <a:avLst/>
          </a:prstGeom>
          <a:noFill/>
        </p:spPr>
        <p:txBody>
          <a:bodyPr wrap="none" rtlCol="0">
            <a:spAutoFit/>
          </a:bodyPr>
          <a:lstStyle/>
          <a:p>
            <a:r>
              <a:rPr lang="en-US" dirty="0"/>
              <a:t>victim</a:t>
            </a:r>
          </a:p>
          <a:p>
            <a:r>
              <a:rPr lang="en-US" dirty="0" err="1"/>
              <a:t>addr</a:t>
            </a:r>
            <a:r>
              <a:rPr lang="en-US" dirty="0"/>
              <a:t>,</a:t>
            </a:r>
          </a:p>
          <a:p>
            <a:r>
              <a:rPr lang="en-US" dirty="0"/>
              <a:t>victim</a:t>
            </a:r>
          </a:p>
          <a:p>
            <a:r>
              <a:rPr lang="en-US" dirty="0"/>
              <a:t>cache</a:t>
            </a:r>
          </a:p>
          <a:p>
            <a:r>
              <a:rPr lang="en-US" dirty="0"/>
              <a:t>line</a:t>
            </a:r>
          </a:p>
        </p:txBody>
      </p:sp>
      <p:cxnSp>
        <p:nvCxnSpPr>
          <p:cNvPr id="31" name="Straight Arrow Connector 30">
            <a:extLst>
              <a:ext uri="{FF2B5EF4-FFF2-40B4-BE49-F238E27FC236}">
                <a16:creationId xmlns:a16="http://schemas.microsoft.com/office/drawing/2014/main" id="{14DEACF8-E6A6-D55E-493F-F1CBCE4A3DA0}"/>
              </a:ext>
            </a:extLst>
          </p:cNvPr>
          <p:cNvCxnSpPr>
            <a:cxnSpLocks/>
          </p:cNvCxnSpPr>
          <p:nvPr/>
        </p:nvCxnSpPr>
        <p:spPr>
          <a:xfrm>
            <a:off x="9217604" y="2763981"/>
            <a:ext cx="0" cy="177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737535E4-A178-7D33-DF51-3B58C53F8C7A}"/>
              </a:ext>
            </a:extLst>
          </p:cNvPr>
          <p:cNvCxnSpPr/>
          <p:nvPr/>
        </p:nvCxnSpPr>
        <p:spPr>
          <a:xfrm flipV="1">
            <a:off x="10463349" y="2812186"/>
            <a:ext cx="0" cy="17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FE230E2-DE51-B07A-A504-B4C343FEDC07}"/>
              </a:ext>
            </a:extLst>
          </p:cNvPr>
          <p:cNvSpPr txBox="1"/>
          <p:nvPr/>
        </p:nvSpPr>
        <p:spPr>
          <a:xfrm>
            <a:off x="10525796" y="3305441"/>
            <a:ext cx="1154483" cy="369332"/>
          </a:xfrm>
          <a:prstGeom prst="rect">
            <a:avLst/>
          </a:prstGeom>
          <a:noFill/>
        </p:spPr>
        <p:txBody>
          <a:bodyPr wrap="none" rtlCol="0">
            <a:spAutoFit/>
          </a:bodyPr>
          <a:lstStyle/>
          <a:p>
            <a:r>
              <a:rPr lang="en-US" dirty="0"/>
              <a:t>cache line</a:t>
            </a:r>
          </a:p>
        </p:txBody>
      </p:sp>
      <p:cxnSp>
        <p:nvCxnSpPr>
          <p:cNvPr id="13" name="Curved Connector 12">
            <a:extLst>
              <a:ext uri="{FF2B5EF4-FFF2-40B4-BE49-F238E27FC236}">
                <a16:creationId xmlns:a16="http://schemas.microsoft.com/office/drawing/2014/main" id="{5BA4635A-B2B6-B76C-88D5-4F98CE76D447}"/>
              </a:ext>
            </a:extLst>
          </p:cNvPr>
          <p:cNvCxnSpPr>
            <a:stCxn id="25" idx="0"/>
            <a:endCxn id="21" idx="0"/>
          </p:cNvCxnSpPr>
          <p:nvPr/>
        </p:nvCxnSpPr>
        <p:spPr>
          <a:xfrm rot="16200000" flipV="1">
            <a:off x="8575186" y="941155"/>
            <a:ext cx="1" cy="2564997"/>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E2A747-26ED-FFA9-A241-AC160F0596D3}"/>
              </a:ext>
            </a:extLst>
          </p:cNvPr>
          <p:cNvSpPr txBox="1"/>
          <p:nvPr/>
        </p:nvSpPr>
        <p:spPr>
          <a:xfrm>
            <a:off x="8125569" y="1602567"/>
            <a:ext cx="1154483" cy="369332"/>
          </a:xfrm>
          <a:prstGeom prst="rect">
            <a:avLst/>
          </a:prstGeom>
          <a:noFill/>
        </p:spPr>
        <p:txBody>
          <a:bodyPr wrap="none" rtlCol="0">
            <a:spAutoFit/>
          </a:bodyPr>
          <a:lstStyle/>
          <a:p>
            <a:r>
              <a:rPr lang="en-US" dirty="0"/>
              <a:t>cache line</a:t>
            </a:r>
          </a:p>
        </p:txBody>
      </p:sp>
      <p:grpSp>
        <p:nvGrpSpPr>
          <p:cNvPr id="34" name="Group 33">
            <a:extLst>
              <a:ext uri="{FF2B5EF4-FFF2-40B4-BE49-F238E27FC236}">
                <a16:creationId xmlns:a16="http://schemas.microsoft.com/office/drawing/2014/main" id="{0CA102E9-D623-68BD-736A-DCE5F9E13D8A}"/>
              </a:ext>
            </a:extLst>
          </p:cNvPr>
          <p:cNvGrpSpPr/>
          <p:nvPr/>
        </p:nvGrpSpPr>
        <p:grpSpPr>
          <a:xfrm>
            <a:off x="2346873" y="2363188"/>
            <a:ext cx="639338" cy="261258"/>
            <a:chOff x="3357155" y="4907475"/>
            <a:chExt cx="639338" cy="261258"/>
          </a:xfrm>
        </p:grpSpPr>
        <p:sp>
          <p:nvSpPr>
            <p:cNvPr id="3" name="Frame 2">
              <a:extLst>
                <a:ext uri="{FF2B5EF4-FFF2-40B4-BE49-F238E27FC236}">
                  <a16:creationId xmlns:a16="http://schemas.microsoft.com/office/drawing/2014/main" id="{2451337B-F941-7A8A-BE74-059E37EDD066}"/>
                </a:ext>
              </a:extLst>
            </p:cNvPr>
            <p:cNvSpPr/>
            <p:nvPr/>
          </p:nvSpPr>
          <p:spPr>
            <a:xfrm>
              <a:off x="3771247"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15BA89E1-8F4F-A1DA-3B36-2F725DCA2502}"/>
                </a:ext>
              </a:extLst>
            </p:cNvPr>
            <p:cNvSpPr/>
            <p:nvPr/>
          </p:nvSpPr>
          <p:spPr>
            <a:xfrm>
              <a:off x="3357155"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a:extLst>
                <a:ext uri="{FF2B5EF4-FFF2-40B4-BE49-F238E27FC236}">
                  <a16:creationId xmlns:a16="http://schemas.microsoft.com/office/drawing/2014/main" id="{E472DBE7-30F5-2E75-6D33-96B36521DCEA}"/>
                </a:ext>
              </a:extLst>
            </p:cNvPr>
            <p:cNvSpPr/>
            <p:nvPr/>
          </p:nvSpPr>
          <p:spPr>
            <a:xfrm>
              <a:off x="3564201"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9" name="Straight Arrow Connector 38">
            <a:extLst>
              <a:ext uri="{FF2B5EF4-FFF2-40B4-BE49-F238E27FC236}">
                <a16:creationId xmlns:a16="http://schemas.microsoft.com/office/drawing/2014/main" id="{7BB6D836-9E54-FAAB-393A-918B8DBF3F7D}"/>
              </a:ext>
            </a:extLst>
          </p:cNvPr>
          <p:cNvCxnSpPr>
            <a:stCxn id="3" idx="3"/>
            <a:endCxn id="7" idx="1"/>
          </p:cNvCxnSpPr>
          <p:nvPr/>
        </p:nvCxnSpPr>
        <p:spPr>
          <a:xfrm>
            <a:off x="2986211" y="2493817"/>
            <a:ext cx="2730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DB7BACF-E37D-8E0F-2CDE-06DB35A0CF21}"/>
              </a:ext>
            </a:extLst>
          </p:cNvPr>
          <p:cNvSpPr txBox="1"/>
          <p:nvPr/>
        </p:nvSpPr>
        <p:spPr>
          <a:xfrm>
            <a:off x="1109603" y="4781006"/>
            <a:ext cx="5355953" cy="923330"/>
          </a:xfrm>
          <a:prstGeom prst="rect">
            <a:avLst/>
          </a:prstGeom>
          <a:noFill/>
        </p:spPr>
        <p:txBody>
          <a:bodyPr wrap="none" rtlCol="0">
            <a:spAutoFit/>
          </a:bodyPr>
          <a:lstStyle/>
          <a:p>
            <a:r>
              <a:rPr lang="en-US" dirty="0"/>
              <a:t>Showing a write miss with replacement</a:t>
            </a:r>
          </a:p>
          <a:p>
            <a:r>
              <a:rPr lang="en-US" dirty="0"/>
              <a:t>Keep in mind: Replacement ”victim” can be discarded</a:t>
            </a:r>
          </a:p>
          <a:p>
            <a:r>
              <a:rPr lang="en-US" dirty="0"/>
              <a:t>directly if it has not been modified</a:t>
            </a:r>
          </a:p>
        </p:txBody>
      </p:sp>
      <p:grpSp>
        <p:nvGrpSpPr>
          <p:cNvPr id="28" name="Group 27">
            <a:extLst>
              <a:ext uri="{FF2B5EF4-FFF2-40B4-BE49-F238E27FC236}">
                <a16:creationId xmlns:a16="http://schemas.microsoft.com/office/drawing/2014/main" id="{24B6F1DB-D824-1423-7A1B-761464D4786D}"/>
              </a:ext>
            </a:extLst>
          </p:cNvPr>
          <p:cNvGrpSpPr/>
          <p:nvPr/>
        </p:nvGrpSpPr>
        <p:grpSpPr>
          <a:xfrm>
            <a:off x="816340" y="3233486"/>
            <a:ext cx="639338" cy="261258"/>
            <a:chOff x="3357155" y="4907475"/>
            <a:chExt cx="639338" cy="261258"/>
          </a:xfrm>
        </p:grpSpPr>
        <p:sp>
          <p:nvSpPr>
            <p:cNvPr id="33" name="Frame 32">
              <a:extLst>
                <a:ext uri="{FF2B5EF4-FFF2-40B4-BE49-F238E27FC236}">
                  <a16:creationId xmlns:a16="http://schemas.microsoft.com/office/drawing/2014/main" id="{7DDC3032-746C-740D-9C28-9404639B6257}"/>
                </a:ext>
              </a:extLst>
            </p:cNvPr>
            <p:cNvSpPr/>
            <p:nvPr/>
          </p:nvSpPr>
          <p:spPr>
            <a:xfrm>
              <a:off x="3771247"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rame 35">
              <a:extLst>
                <a:ext uri="{FF2B5EF4-FFF2-40B4-BE49-F238E27FC236}">
                  <a16:creationId xmlns:a16="http://schemas.microsoft.com/office/drawing/2014/main" id="{DA751A09-FBF8-058B-27A4-1F49F5AD60EC}"/>
                </a:ext>
              </a:extLst>
            </p:cNvPr>
            <p:cNvSpPr/>
            <p:nvPr/>
          </p:nvSpPr>
          <p:spPr>
            <a:xfrm>
              <a:off x="3357155"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69C373B4-7841-AB71-2E8B-C5760E1775E1}"/>
                </a:ext>
              </a:extLst>
            </p:cNvPr>
            <p:cNvSpPr/>
            <p:nvPr/>
          </p:nvSpPr>
          <p:spPr>
            <a:xfrm>
              <a:off x="3564201"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41" name="Elbow Connector 40">
            <a:extLst>
              <a:ext uri="{FF2B5EF4-FFF2-40B4-BE49-F238E27FC236}">
                <a16:creationId xmlns:a16="http://schemas.microsoft.com/office/drawing/2014/main" id="{7B458D9C-9D01-090D-EA7A-14587BE644F5}"/>
              </a:ext>
            </a:extLst>
          </p:cNvPr>
          <p:cNvCxnSpPr>
            <a:cxnSpLocks/>
            <a:endCxn id="36" idx="1"/>
          </p:cNvCxnSpPr>
          <p:nvPr/>
        </p:nvCxnSpPr>
        <p:spPr>
          <a:xfrm rot="16200000" flipH="1">
            <a:off x="319514" y="2867289"/>
            <a:ext cx="576032" cy="4176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97C9D131-C465-B55F-FA7B-34838F88EA06}"/>
              </a:ext>
            </a:extLst>
          </p:cNvPr>
          <p:cNvCxnSpPr>
            <a:cxnSpLocks/>
            <a:stCxn id="33" idx="3"/>
          </p:cNvCxnSpPr>
          <p:nvPr/>
        </p:nvCxnSpPr>
        <p:spPr>
          <a:xfrm flipV="1">
            <a:off x="1455678" y="2524913"/>
            <a:ext cx="696460" cy="8392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A3C1069-3E92-EAB2-613D-D5FAD1532738}"/>
              </a:ext>
            </a:extLst>
          </p:cNvPr>
          <p:cNvSpPr txBox="1"/>
          <p:nvPr/>
        </p:nvSpPr>
        <p:spPr>
          <a:xfrm>
            <a:off x="809916" y="3463234"/>
            <a:ext cx="638316" cy="923330"/>
          </a:xfrm>
          <a:prstGeom prst="rect">
            <a:avLst/>
          </a:prstGeom>
          <a:noFill/>
        </p:spPr>
        <p:txBody>
          <a:bodyPr wrap="none" rtlCol="0">
            <a:spAutoFit/>
          </a:bodyPr>
          <a:lstStyle/>
          <a:p>
            <a:r>
              <a:rPr lang="en-US" dirty="0" err="1"/>
              <a:t>val</a:t>
            </a:r>
            <a:endParaRPr lang="en-US" dirty="0"/>
          </a:p>
          <a:p>
            <a:r>
              <a:rPr lang="en-US" dirty="0" err="1"/>
              <a:t>addr</a:t>
            </a:r>
            <a:endParaRPr lang="en-US" dirty="0"/>
          </a:p>
          <a:p>
            <a:r>
              <a:rPr lang="en-US" dirty="0" err="1"/>
              <a:t>tid</a:t>
            </a:r>
            <a:endParaRPr lang="en-US" dirty="0"/>
          </a:p>
        </p:txBody>
      </p:sp>
      <p:sp>
        <p:nvSpPr>
          <p:cNvPr id="48" name="TextBox 47">
            <a:extLst>
              <a:ext uri="{FF2B5EF4-FFF2-40B4-BE49-F238E27FC236}">
                <a16:creationId xmlns:a16="http://schemas.microsoft.com/office/drawing/2014/main" id="{8B041F17-248A-31CB-E591-4CA4ABFAD8F4}"/>
              </a:ext>
            </a:extLst>
          </p:cNvPr>
          <p:cNvSpPr txBox="1"/>
          <p:nvPr/>
        </p:nvSpPr>
        <p:spPr>
          <a:xfrm>
            <a:off x="9184594" y="3099284"/>
            <a:ext cx="790601" cy="1477328"/>
          </a:xfrm>
          <a:prstGeom prst="rect">
            <a:avLst/>
          </a:prstGeom>
          <a:noFill/>
        </p:spPr>
        <p:txBody>
          <a:bodyPr wrap="none" rtlCol="0">
            <a:spAutoFit/>
          </a:bodyPr>
          <a:lstStyle/>
          <a:p>
            <a:r>
              <a:rPr lang="en-US" dirty="0"/>
              <a:t>victim</a:t>
            </a:r>
          </a:p>
          <a:p>
            <a:r>
              <a:rPr lang="en-US" dirty="0" err="1"/>
              <a:t>addr</a:t>
            </a:r>
            <a:r>
              <a:rPr lang="en-US" dirty="0"/>
              <a:t>,</a:t>
            </a:r>
          </a:p>
          <a:p>
            <a:r>
              <a:rPr lang="en-US" dirty="0"/>
              <a:t>victim</a:t>
            </a:r>
          </a:p>
          <a:p>
            <a:r>
              <a:rPr lang="en-US" dirty="0"/>
              <a:t>cache</a:t>
            </a:r>
          </a:p>
          <a:p>
            <a:r>
              <a:rPr lang="en-US" dirty="0"/>
              <a:t>line</a:t>
            </a:r>
          </a:p>
        </p:txBody>
      </p:sp>
      <p:grpSp>
        <p:nvGrpSpPr>
          <p:cNvPr id="57" name="Group 56">
            <a:extLst>
              <a:ext uri="{FF2B5EF4-FFF2-40B4-BE49-F238E27FC236}">
                <a16:creationId xmlns:a16="http://schemas.microsoft.com/office/drawing/2014/main" id="{AF920811-6B32-42B8-9D36-F9C40E555688}"/>
              </a:ext>
            </a:extLst>
          </p:cNvPr>
          <p:cNvGrpSpPr/>
          <p:nvPr/>
        </p:nvGrpSpPr>
        <p:grpSpPr>
          <a:xfrm>
            <a:off x="8171531" y="1909654"/>
            <a:ext cx="766557" cy="437427"/>
            <a:chOff x="8451047" y="733846"/>
            <a:chExt cx="766557" cy="437427"/>
          </a:xfrm>
        </p:grpSpPr>
        <p:cxnSp>
          <p:nvCxnSpPr>
            <p:cNvPr id="50" name="Curved Connector 49">
              <a:extLst>
                <a:ext uri="{FF2B5EF4-FFF2-40B4-BE49-F238E27FC236}">
                  <a16:creationId xmlns:a16="http://schemas.microsoft.com/office/drawing/2014/main" id="{74F6E0D9-D406-D2BE-7355-22B30DF9858E}"/>
                </a:ext>
              </a:extLst>
            </p:cNvPr>
            <p:cNvCxnSpPr/>
            <p:nvPr/>
          </p:nvCxnSpPr>
          <p:spPr>
            <a:xfrm>
              <a:off x="8491798" y="1158573"/>
              <a:ext cx="725806"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55238FB-A4F7-AEF6-DC76-75CB7DFF2237}"/>
                </a:ext>
              </a:extLst>
            </p:cNvPr>
            <p:cNvSpPr txBox="1"/>
            <p:nvPr/>
          </p:nvSpPr>
          <p:spPr>
            <a:xfrm>
              <a:off x="8451047" y="733846"/>
              <a:ext cx="766557" cy="369332"/>
            </a:xfrm>
            <a:prstGeom prst="rect">
              <a:avLst/>
            </a:prstGeom>
            <a:noFill/>
          </p:spPr>
          <p:txBody>
            <a:bodyPr wrap="none" rtlCol="0">
              <a:spAutoFit/>
            </a:bodyPr>
            <a:lstStyle/>
            <a:p>
              <a:r>
                <a:rPr lang="en-US" dirty="0" err="1"/>
                <a:t>paddr</a:t>
              </a:r>
              <a:endParaRPr lang="en-US" dirty="0"/>
            </a:p>
          </p:txBody>
        </p:sp>
      </p:grpSp>
      <p:cxnSp>
        <p:nvCxnSpPr>
          <p:cNvPr id="53" name="Straight Arrow Connector 52">
            <a:extLst>
              <a:ext uri="{FF2B5EF4-FFF2-40B4-BE49-F238E27FC236}">
                <a16:creationId xmlns:a16="http://schemas.microsoft.com/office/drawing/2014/main" id="{0EB6F0E2-E9D0-BF59-EB23-107427103F34}"/>
              </a:ext>
            </a:extLst>
          </p:cNvPr>
          <p:cNvCxnSpPr>
            <a:cxnSpLocks/>
          </p:cNvCxnSpPr>
          <p:nvPr/>
        </p:nvCxnSpPr>
        <p:spPr>
          <a:xfrm>
            <a:off x="9991362" y="2788083"/>
            <a:ext cx="16843" cy="1788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957E02EE-9E4C-A26F-4849-F716C034E60D}"/>
              </a:ext>
            </a:extLst>
          </p:cNvPr>
          <p:cNvSpPr txBox="1"/>
          <p:nvPr/>
        </p:nvSpPr>
        <p:spPr>
          <a:xfrm>
            <a:off x="9989691" y="3794703"/>
            <a:ext cx="766557" cy="369332"/>
          </a:xfrm>
          <a:prstGeom prst="rect">
            <a:avLst/>
          </a:prstGeom>
          <a:noFill/>
        </p:spPr>
        <p:txBody>
          <a:bodyPr wrap="none" rtlCol="0">
            <a:spAutoFit/>
          </a:bodyPr>
          <a:lstStyle/>
          <a:p>
            <a:r>
              <a:rPr lang="en-US" dirty="0" err="1"/>
              <a:t>paddr</a:t>
            </a:r>
            <a:endParaRPr lang="en-US" dirty="0"/>
          </a:p>
        </p:txBody>
      </p:sp>
    </p:spTree>
    <p:extLst>
      <p:ext uri="{BB962C8B-B14F-4D97-AF65-F5344CB8AC3E}">
        <p14:creationId xmlns:p14="http://schemas.microsoft.com/office/powerpoint/2010/main" val="335376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0">
                                            <p:txEl>
                                              <p:pRg st="1" end="1"/>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p:bldP spid="19" grpId="0"/>
      <p:bldP spid="20" grpId="0"/>
      <p:bldP spid="21" grpId="0" animBg="1"/>
      <p:bldP spid="24" grpId="0"/>
      <p:bldP spid="25" grpId="0" animBg="1"/>
      <p:bldP spid="26" grpId="0" animBg="1"/>
      <p:bldP spid="29" grpId="0"/>
      <p:bldP spid="5" grpId="0"/>
      <p:bldP spid="17" grpId="0"/>
      <p:bldP spid="47" grpId="0"/>
      <p:bldP spid="48" grpId="0"/>
      <p:bldP spid="5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1D3F-1EB9-AFC3-9004-86FECB5CC56E}"/>
              </a:ext>
            </a:extLst>
          </p:cNvPr>
          <p:cNvSpPr>
            <a:spLocks noGrp="1"/>
          </p:cNvSpPr>
          <p:nvPr>
            <p:ph type="title"/>
          </p:nvPr>
        </p:nvSpPr>
        <p:spPr/>
        <p:txBody>
          <a:bodyPr/>
          <a:lstStyle/>
          <a:p>
            <a:r>
              <a:rPr lang="en-US" dirty="0"/>
              <a:t>Page Coloring</a:t>
            </a:r>
          </a:p>
        </p:txBody>
      </p:sp>
      <p:sp>
        <p:nvSpPr>
          <p:cNvPr id="3" name="Content Placeholder 2">
            <a:extLst>
              <a:ext uri="{FF2B5EF4-FFF2-40B4-BE49-F238E27FC236}">
                <a16:creationId xmlns:a16="http://schemas.microsoft.com/office/drawing/2014/main" id="{686B56A2-7AC7-61F5-18A6-F5D522ED44F6}"/>
              </a:ext>
            </a:extLst>
          </p:cNvPr>
          <p:cNvSpPr>
            <a:spLocks noGrp="1"/>
          </p:cNvSpPr>
          <p:nvPr>
            <p:ph idx="1"/>
          </p:nvPr>
        </p:nvSpPr>
        <p:spPr/>
        <p:txBody>
          <a:bodyPr/>
          <a:lstStyle/>
          <a:p>
            <a:r>
              <a:rPr lang="en-US" dirty="0"/>
              <a:t>All addresses that map to the same entry in the cache directory are said to be of the same color</a:t>
            </a:r>
          </a:p>
          <a:p>
            <a:r>
              <a:rPr lang="en-US" dirty="0"/>
              <a:t>If not careful, a program can be allocated addresses that cluster on a few “colors”</a:t>
            </a:r>
          </a:p>
          <a:p>
            <a:r>
              <a:rPr lang="en-US" dirty="0"/>
              <a:t>The allocation of pages to a process must be such that they can map uniformly over all “colors”</a:t>
            </a:r>
          </a:p>
        </p:txBody>
      </p:sp>
    </p:spTree>
    <p:extLst>
      <p:ext uri="{BB962C8B-B14F-4D97-AF65-F5344CB8AC3E}">
        <p14:creationId xmlns:p14="http://schemas.microsoft.com/office/powerpoint/2010/main" val="599359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1D3F-1EB9-AFC3-9004-86FECB5CC56E}"/>
              </a:ext>
            </a:extLst>
          </p:cNvPr>
          <p:cNvSpPr>
            <a:spLocks noGrp="1"/>
          </p:cNvSpPr>
          <p:nvPr>
            <p:ph type="title"/>
          </p:nvPr>
        </p:nvSpPr>
        <p:spPr/>
        <p:txBody>
          <a:bodyPr/>
          <a:lstStyle/>
          <a:p>
            <a:r>
              <a:rPr lang="en-US" dirty="0"/>
              <a:t>Page Coloring: Example</a:t>
            </a:r>
          </a:p>
        </p:txBody>
      </p:sp>
      <p:grpSp>
        <p:nvGrpSpPr>
          <p:cNvPr id="6" name="Group 5">
            <a:extLst>
              <a:ext uri="{FF2B5EF4-FFF2-40B4-BE49-F238E27FC236}">
                <a16:creationId xmlns:a16="http://schemas.microsoft.com/office/drawing/2014/main" id="{4A61278E-12E9-0E4F-177D-575A0DAD5B7A}"/>
              </a:ext>
            </a:extLst>
          </p:cNvPr>
          <p:cNvGrpSpPr/>
          <p:nvPr/>
        </p:nvGrpSpPr>
        <p:grpSpPr>
          <a:xfrm>
            <a:off x="927463" y="1602265"/>
            <a:ext cx="2939142" cy="3844947"/>
            <a:chOff x="2312126" y="1602265"/>
            <a:chExt cx="2939142" cy="3844947"/>
          </a:xfrm>
        </p:grpSpPr>
        <p:sp>
          <p:nvSpPr>
            <p:cNvPr id="7" name="Rectangle 6">
              <a:extLst>
                <a:ext uri="{FF2B5EF4-FFF2-40B4-BE49-F238E27FC236}">
                  <a16:creationId xmlns:a16="http://schemas.microsoft.com/office/drawing/2014/main" id="{499EE2B8-9D57-4E46-E8BD-EA99E2E3EACD}"/>
                </a:ext>
              </a:extLst>
            </p:cNvPr>
            <p:cNvSpPr/>
            <p:nvPr/>
          </p:nvSpPr>
          <p:spPr>
            <a:xfrm>
              <a:off x="2312126" y="1606731"/>
              <a:ext cx="2939142" cy="384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8F87A62-0EF5-9847-7DD9-CD4F692C1FE6}"/>
                </a:ext>
              </a:extLst>
            </p:cNvPr>
            <p:cNvSpPr/>
            <p:nvPr/>
          </p:nvSpPr>
          <p:spPr>
            <a:xfrm>
              <a:off x="2312126" y="1602265"/>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9" name="Rectangle 8">
              <a:extLst>
                <a:ext uri="{FF2B5EF4-FFF2-40B4-BE49-F238E27FC236}">
                  <a16:creationId xmlns:a16="http://schemas.microsoft.com/office/drawing/2014/main" id="{3DD0D3FD-3A1E-B151-9752-6B7F3CC5580B}"/>
                </a:ext>
              </a:extLst>
            </p:cNvPr>
            <p:cNvSpPr/>
            <p:nvPr/>
          </p:nvSpPr>
          <p:spPr>
            <a:xfrm>
              <a:off x="2312126" y="1998393"/>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0" name="Rectangle 9">
              <a:extLst>
                <a:ext uri="{FF2B5EF4-FFF2-40B4-BE49-F238E27FC236}">
                  <a16:creationId xmlns:a16="http://schemas.microsoft.com/office/drawing/2014/main" id="{85872D00-46DD-EF8C-174D-54B847A1A597}"/>
                </a:ext>
              </a:extLst>
            </p:cNvPr>
            <p:cNvSpPr/>
            <p:nvPr/>
          </p:nvSpPr>
          <p:spPr>
            <a:xfrm>
              <a:off x="2312126" y="2394634"/>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1" name="Rectangle 10">
              <a:extLst>
                <a:ext uri="{FF2B5EF4-FFF2-40B4-BE49-F238E27FC236}">
                  <a16:creationId xmlns:a16="http://schemas.microsoft.com/office/drawing/2014/main" id="{BCF0A3A0-792D-51B8-BBA1-FF0DFD754C75}"/>
                </a:ext>
              </a:extLst>
            </p:cNvPr>
            <p:cNvSpPr/>
            <p:nvPr/>
          </p:nvSpPr>
          <p:spPr>
            <a:xfrm>
              <a:off x="2312126" y="2782165"/>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2" name="Rectangle 11">
              <a:extLst>
                <a:ext uri="{FF2B5EF4-FFF2-40B4-BE49-F238E27FC236}">
                  <a16:creationId xmlns:a16="http://schemas.microsoft.com/office/drawing/2014/main" id="{65D6A4B7-DBE2-4324-922B-F1BBE0CA2947}"/>
                </a:ext>
              </a:extLst>
            </p:cNvPr>
            <p:cNvSpPr/>
            <p:nvPr/>
          </p:nvSpPr>
          <p:spPr>
            <a:xfrm>
              <a:off x="2312126" y="3174051"/>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3" name="Rectangle 12">
              <a:extLst>
                <a:ext uri="{FF2B5EF4-FFF2-40B4-BE49-F238E27FC236}">
                  <a16:creationId xmlns:a16="http://schemas.microsoft.com/office/drawing/2014/main" id="{84C5F94B-30E2-4FB7-4FE7-2D74AF3C8825}"/>
                </a:ext>
              </a:extLst>
            </p:cNvPr>
            <p:cNvSpPr/>
            <p:nvPr/>
          </p:nvSpPr>
          <p:spPr>
            <a:xfrm>
              <a:off x="2312126" y="5046729"/>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grpSp>
      <p:sp>
        <p:nvSpPr>
          <p:cNvPr id="14" name="Rectangle 13">
            <a:extLst>
              <a:ext uri="{FF2B5EF4-FFF2-40B4-BE49-F238E27FC236}">
                <a16:creationId xmlns:a16="http://schemas.microsoft.com/office/drawing/2014/main" id="{27E6545C-BF28-9D45-B2C1-1DA73E0FC7A0}"/>
              </a:ext>
            </a:extLst>
          </p:cNvPr>
          <p:cNvSpPr/>
          <p:nvPr/>
        </p:nvSpPr>
        <p:spPr>
          <a:xfrm>
            <a:off x="3866605" y="1602265"/>
            <a:ext cx="378824"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15" name="Rectangle 14">
            <a:extLst>
              <a:ext uri="{FF2B5EF4-FFF2-40B4-BE49-F238E27FC236}">
                <a16:creationId xmlns:a16="http://schemas.microsoft.com/office/drawing/2014/main" id="{DDC7E1AC-4E4D-EBF5-7889-5B4429223D6A}"/>
              </a:ext>
            </a:extLst>
          </p:cNvPr>
          <p:cNvSpPr/>
          <p:nvPr/>
        </p:nvSpPr>
        <p:spPr>
          <a:xfrm>
            <a:off x="4241972" y="1602265"/>
            <a:ext cx="378824"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6" name="Rectangle 15">
            <a:extLst>
              <a:ext uri="{FF2B5EF4-FFF2-40B4-BE49-F238E27FC236}">
                <a16:creationId xmlns:a16="http://schemas.microsoft.com/office/drawing/2014/main" id="{B0427F45-5733-ED63-5BB6-CAEC4B0D6B86}"/>
              </a:ext>
            </a:extLst>
          </p:cNvPr>
          <p:cNvSpPr/>
          <p:nvPr/>
        </p:nvSpPr>
        <p:spPr>
          <a:xfrm>
            <a:off x="4620796" y="1602265"/>
            <a:ext cx="378824"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sp>
        <p:nvSpPr>
          <p:cNvPr id="17" name="Rectangle 16">
            <a:extLst>
              <a:ext uri="{FF2B5EF4-FFF2-40B4-BE49-F238E27FC236}">
                <a16:creationId xmlns:a16="http://schemas.microsoft.com/office/drawing/2014/main" id="{853DEA3D-C1D1-1A18-6014-0A9B792C80F6}"/>
              </a:ext>
            </a:extLst>
          </p:cNvPr>
          <p:cNvSpPr/>
          <p:nvPr/>
        </p:nvSpPr>
        <p:spPr>
          <a:xfrm>
            <a:off x="4999620" y="2782165"/>
            <a:ext cx="3682825"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cxnSp>
        <p:nvCxnSpPr>
          <p:cNvPr id="18" name="Straight Arrow Connector 17">
            <a:extLst>
              <a:ext uri="{FF2B5EF4-FFF2-40B4-BE49-F238E27FC236}">
                <a16:creationId xmlns:a16="http://schemas.microsoft.com/office/drawing/2014/main" id="{1F4E0ADD-5687-C3E6-5BE9-05F4DA6C6436}"/>
              </a:ext>
            </a:extLst>
          </p:cNvPr>
          <p:cNvCxnSpPr>
            <a:cxnSpLocks/>
          </p:cNvCxnSpPr>
          <p:nvPr/>
        </p:nvCxnSpPr>
        <p:spPr>
          <a:xfrm>
            <a:off x="4999620" y="3565937"/>
            <a:ext cx="3682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9D4EBA8-146F-BBF6-393F-C3EAF9B77A33}"/>
              </a:ext>
            </a:extLst>
          </p:cNvPr>
          <p:cNvSpPr txBox="1"/>
          <p:nvPr/>
        </p:nvSpPr>
        <p:spPr>
          <a:xfrm>
            <a:off x="6414514" y="3279336"/>
            <a:ext cx="846707" cy="369332"/>
          </a:xfrm>
          <a:prstGeom prst="rect">
            <a:avLst/>
          </a:prstGeom>
          <a:noFill/>
        </p:spPr>
        <p:txBody>
          <a:bodyPr wrap="none" rtlCol="0">
            <a:spAutoFit/>
          </a:bodyPr>
          <a:lstStyle/>
          <a:p>
            <a:r>
              <a:rPr lang="en-US" dirty="0"/>
              <a:t>44-bits</a:t>
            </a:r>
          </a:p>
        </p:txBody>
      </p:sp>
      <p:cxnSp>
        <p:nvCxnSpPr>
          <p:cNvPr id="20" name="Straight Arrow Connector 19">
            <a:extLst>
              <a:ext uri="{FF2B5EF4-FFF2-40B4-BE49-F238E27FC236}">
                <a16:creationId xmlns:a16="http://schemas.microsoft.com/office/drawing/2014/main" id="{5E73553E-D8E7-AA56-2217-B33669EED1E3}"/>
              </a:ext>
            </a:extLst>
          </p:cNvPr>
          <p:cNvCxnSpPr>
            <a:cxnSpLocks/>
          </p:cNvCxnSpPr>
          <p:nvPr/>
        </p:nvCxnSpPr>
        <p:spPr>
          <a:xfrm flipV="1">
            <a:off x="5985164" y="2535155"/>
            <a:ext cx="1437000" cy="3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E74DB8E-3C2C-AF72-E320-2DA4094924D7}"/>
              </a:ext>
            </a:extLst>
          </p:cNvPr>
          <p:cNvSpPr txBox="1"/>
          <p:nvPr/>
        </p:nvSpPr>
        <p:spPr>
          <a:xfrm>
            <a:off x="6194172" y="2141473"/>
            <a:ext cx="1260281" cy="369332"/>
          </a:xfrm>
          <a:prstGeom prst="rect">
            <a:avLst/>
          </a:prstGeom>
          <a:noFill/>
        </p:spPr>
        <p:txBody>
          <a:bodyPr wrap="none" rtlCol="0">
            <a:spAutoFit/>
          </a:bodyPr>
          <a:lstStyle/>
          <a:p>
            <a:r>
              <a:rPr lang="en-US" dirty="0"/>
              <a:t>14-bit hash</a:t>
            </a:r>
          </a:p>
        </p:txBody>
      </p:sp>
      <p:cxnSp>
        <p:nvCxnSpPr>
          <p:cNvPr id="22" name="Straight Arrow Connector 21">
            <a:extLst>
              <a:ext uri="{FF2B5EF4-FFF2-40B4-BE49-F238E27FC236}">
                <a16:creationId xmlns:a16="http://schemas.microsoft.com/office/drawing/2014/main" id="{FC102A9E-B5BC-8FEA-D05C-49B2C63E39FB}"/>
              </a:ext>
            </a:extLst>
          </p:cNvPr>
          <p:cNvCxnSpPr/>
          <p:nvPr/>
        </p:nvCxnSpPr>
        <p:spPr>
          <a:xfrm>
            <a:off x="7404663" y="2538940"/>
            <a:ext cx="12777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CC3B843-7588-D1FC-81BC-62BF8B1EA7C1}"/>
              </a:ext>
            </a:extLst>
          </p:cNvPr>
          <p:cNvSpPr txBox="1"/>
          <p:nvPr/>
        </p:nvSpPr>
        <p:spPr>
          <a:xfrm>
            <a:off x="7422164" y="2141473"/>
            <a:ext cx="1229824" cy="369332"/>
          </a:xfrm>
          <a:prstGeom prst="rect">
            <a:avLst/>
          </a:prstGeom>
          <a:noFill/>
        </p:spPr>
        <p:txBody>
          <a:bodyPr wrap="none" rtlCol="0">
            <a:spAutoFit/>
          </a:bodyPr>
          <a:lstStyle/>
          <a:p>
            <a:r>
              <a:rPr lang="en-US" dirty="0"/>
              <a:t>7-bit offset</a:t>
            </a:r>
          </a:p>
        </p:txBody>
      </p:sp>
      <p:sp>
        <p:nvSpPr>
          <p:cNvPr id="42" name="TextBox 41">
            <a:extLst>
              <a:ext uri="{FF2B5EF4-FFF2-40B4-BE49-F238E27FC236}">
                <a16:creationId xmlns:a16="http://schemas.microsoft.com/office/drawing/2014/main" id="{89AD346D-BA16-4921-65C6-00475C67584B}"/>
              </a:ext>
            </a:extLst>
          </p:cNvPr>
          <p:cNvSpPr txBox="1"/>
          <p:nvPr/>
        </p:nvSpPr>
        <p:spPr>
          <a:xfrm>
            <a:off x="9522823" y="1602265"/>
            <a:ext cx="2709396" cy="3970318"/>
          </a:xfrm>
          <a:prstGeom prst="rect">
            <a:avLst/>
          </a:prstGeom>
          <a:noFill/>
        </p:spPr>
        <p:txBody>
          <a:bodyPr wrap="none" rtlCol="0">
            <a:spAutoFit/>
          </a:bodyPr>
          <a:lstStyle/>
          <a:p>
            <a:r>
              <a:rPr lang="en-US" dirty="0"/>
              <a:t>Example: 2MB L2 cache</a:t>
            </a:r>
          </a:p>
          <a:p>
            <a:r>
              <a:rPr lang="en-US" dirty="0"/>
              <a:t>128-byte cache width and </a:t>
            </a:r>
          </a:p>
          <a:p>
            <a:r>
              <a:rPr lang="en-US" dirty="0"/>
              <a:t>a 44-bit address space</a:t>
            </a:r>
          </a:p>
          <a:p>
            <a:endParaRPr lang="en-US" dirty="0"/>
          </a:p>
          <a:p>
            <a:r>
              <a:rPr lang="en-US" dirty="0"/>
              <a:t>The physical address</a:t>
            </a:r>
          </a:p>
          <a:p>
            <a:r>
              <a:rPr lang="en-US" dirty="0"/>
              <a:t>stored in the directory</a:t>
            </a:r>
          </a:p>
          <a:p>
            <a:r>
              <a:rPr lang="en-US" dirty="0"/>
              <a:t>will need 44-7 = 37 bits</a:t>
            </a:r>
          </a:p>
          <a:p>
            <a:r>
              <a:rPr lang="en-US" dirty="0"/>
              <a:t>to identify the cache line</a:t>
            </a:r>
          </a:p>
          <a:p>
            <a:endParaRPr lang="en-US" dirty="0"/>
          </a:p>
          <a:p>
            <a:r>
              <a:rPr lang="en-US" dirty="0"/>
              <a:t>Any line can be stored</a:t>
            </a:r>
          </a:p>
          <a:p>
            <a:r>
              <a:rPr lang="en-US" dirty="0"/>
              <a:t>In any address</a:t>
            </a:r>
          </a:p>
          <a:p>
            <a:endParaRPr lang="en-US" dirty="0"/>
          </a:p>
          <a:p>
            <a:r>
              <a:rPr lang="en-US" dirty="0"/>
              <a:t>Need to compare all</a:t>
            </a:r>
          </a:p>
          <a:p>
            <a:r>
              <a:rPr lang="en-US" dirty="0"/>
              <a:t>items</a:t>
            </a:r>
          </a:p>
        </p:txBody>
      </p:sp>
      <p:sp>
        <p:nvSpPr>
          <p:cNvPr id="43" name="TextBox 42">
            <a:extLst>
              <a:ext uri="{FF2B5EF4-FFF2-40B4-BE49-F238E27FC236}">
                <a16:creationId xmlns:a16="http://schemas.microsoft.com/office/drawing/2014/main" id="{584375DD-9DB8-2143-A0D2-57DD7E5C104C}"/>
              </a:ext>
            </a:extLst>
          </p:cNvPr>
          <p:cNvSpPr txBox="1"/>
          <p:nvPr/>
        </p:nvSpPr>
        <p:spPr>
          <a:xfrm>
            <a:off x="6459387" y="4530437"/>
            <a:ext cx="1848583" cy="369332"/>
          </a:xfrm>
          <a:prstGeom prst="rect">
            <a:avLst/>
          </a:prstGeom>
          <a:noFill/>
        </p:spPr>
        <p:txBody>
          <a:bodyPr wrap="none" rtlCol="0">
            <a:spAutoFit/>
          </a:bodyPr>
          <a:lstStyle/>
          <a:p>
            <a:r>
              <a:rPr lang="en-US" dirty="0"/>
              <a:t>Assume 4K Pages</a:t>
            </a:r>
          </a:p>
        </p:txBody>
      </p:sp>
      <p:cxnSp>
        <p:nvCxnSpPr>
          <p:cNvPr id="45" name="Straight Arrow Connector 44">
            <a:extLst>
              <a:ext uri="{FF2B5EF4-FFF2-40B4-BE49-F238E27FC236}">
                <a16:creationId xmlns:a16="http://schemas.microsoft.com/office/drawing/2014/main" id="{6D9124C1-9C21-D2C4-72D5-FE3E2531C702}"/>
              </a:ext>
            </a:extLst>
          </p:cNvPr>
          <p:cNvCxnSpPr>
            <a:cxnSpLocks/>
          </p:cNvCxnSpPr>
          <p:nvPr/>
        </p:nvCxnSpPr>
        <p:spPr>
          <a:xfrm>
            <a:off x="7454453" y="4292590"/>
            <a:ext cx="122799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916B9FC-C5F2-29AA-80A5-C2C02AFF5403}"/>
              </a:ext>
            </a:extLst>
          </p:cNvPr>
          <p:cNvSpPr txBox="1"/>
          <p:nvPr/>
        </p:nvSpPr>
        <p:spPr>
          <a:xfrm>
            <a:off x="7454453" y="3888829"/>
            <a:ext cx="1345240" cy="369332"/>
          </a:xfrm>
          <a:prstGeom prst="rect">
            <a:avLst/>
          </a:prstGeom>
          <a:noFill/>
        </p:spPr>
        <p:txBody>
          <a:bodyPr wrap="none" rtlCol="0">
            <a:spAutoFit/>
          </a:bodyPr>
          <a:lstStyle/>
          <a:p>
            <a:r>
              <a:rPr lang="en-US" dirty="0"/>
              <a:t>12-bit offset</a:t>
            </a:r>
          </a:p>
        </p:txBody>
      </p:sp>
      <p:cxnSp>
        <p:nvCxnSpPr>
          <p:cNvPr id="48" name="Straight Arrow Connector 47">
            <a:extLst>
              <a:ext uri="{FF2B5EF4-FFF2-40B4-BE49-F238E27FC236}">
                <a16:creationId xmlns:a16="http://schemas.microsoft.com/office/drawing/2014/main" id="{4D49526C-C5A8-5AC3-E0D5-6446604E76B0}"/>
              </a:ext>
            </a:extLst>
          </p:cNvPr>
          <p:cNvCxnSpPr>
            <a:cxnSpLocks/>
          </p:cNvCxnSpPr>
          <p:nvPr/>
        </p:nvCxnSpPr>
        <p:spPr>
          <a:xfrm flipV="1">
            <a:off x="6096000" y="4288615"/>
            <a:ext cx="1437000" cy="3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17D64A5-6EDC-FB4D-C5E7-0294952B9BE7}"/>
              </a:ext>
            </a:extLst>
          </p:cNvPr>
          <p:cNvSpPr txBox="1"/>
          <p:nvPr/>
        </p:nvSpPr>
        <p:spPr>
          <a:xfrm>
            <a:off x="6165247" y="3885251"/>
            <a:ext cx="1176925" cy="369332"/>
          </a:xfrm>
          <a:prstGeom prst="rect">
            <a:avLst/>
          </a:prstGeom>
          <a:noFill/>
        </p:spPr>
        <p:txBody>
          <a:bodyPr wrap="none" rtlCol="0">
            <a:spAutoFit/>
          </a:bodyPr>
          <a:lstStyle/>
          <a:p>
            <a:r>
              <a:rPr lang="en-US" dirty="0"/>
              <a:t>9-bit color</a:t>
            </a:r>
          </a:p>
        </p:txBody>
      </p:sp>
    </p:spTree>
    <p:extLst>
      <p:ext uri="{BB962C8B-B14F-4D97-AF65-F5344CB8AC3E}">
        <p14:creationId xmlns:p14="http://schemas.microsoft.com/office/powerpoint/2010/main" val="2655870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08435-4441-81AB-C9CD-FD28A884D2D0}"/>
              </a:ext>
            </a:extLst>
          </p:cNvPr>
          <p:cNvSpPr>
            <a:spLocks noGrp="1"/>
          </p:cNvSpPr>
          <p:nvPr>
            <p:ph type="title"/>
          </p:nvPr>
        </p:nvSpPr>
        <p:spPr/>
        <p:txBody>
          <a:bodyPr/>
          <a:lstStyle/>
          <a:p>
            <a:r>
              <a:rPr lang="en-US" dirty="0"/>
              <a:t>Cache Design</a:t>
            </a:r>
          </a:p>
        </p:txBody>
      </p:sp>
      <p:sp>
        <p:nvSpPr>
          <p:cNvPr id="11" name="Rectangle 10">
            <a:extLst>
              <a:ext uri="{FF2B5EF4-FFF2-40B4-BE49-F238E27FC236}">
                <a16:creationId xmlns:a16="http://schemas.microsoft.com/office/drawing/2014/main" id="{72B8392B-4AC9-1946-3B6B-109C6167C233}"/>
              </a:ext>
            </a:extLst>
          </p:cNvPr>
          <p:cNvSpPr/>
          <p:nvPr/>
        </p:nvSpPr>
        <p:spPr>
          <a:xfrm>
            <a:off x="1605149" y="1570505"/>
            <a:ext cx="1839191" cy="1870367"/>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D-Cache</a:t>
            </a:r>
          </a:p>
          <a:p>
            <a:pPr algn="ctr"/>
            <a:r>
              <a:rPr lang="en-US" dirty="0"/>
              <a:t>L1</a:t>
            </a:r>
          </a:p>
        </p:txBody>
      </p:sp>
      <p:sp>
        <p:nvSpPr>
          <p:cNvPr id="12" name="Rectangle 11">
            <a:extLst>
              <a:ext uri="{FF2B5EF4-FFF2-40B4-BE49-F238E27FC236}">
                <a16:creationId xmlns:a16="http://schemas.microsoft.com/office/drawing/2014/main" id="{F4196031-0E33-28A9-6EC4-7E932AEAFF67}"/>
              </a:ext>
            </a:extLst>
          </p:cNvPr>
          <p:cNvSpPr/>
          <p:nvPr/>
        </p:nvSpPr>
        <p:spPr>
          <a:xfrm>
            <a:off x="5176404" y="549275"/>
            <a:ext cx="1839191" cy="5759449"/>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Cache</a:t>
            </a:r>
          </a:p>
          <a:p>
            <a:pPr algn="ctr"/>
            <a:r>
              <a:rPr lang="en-US" dirty="0"/>
              <a:t>L2</a:t>
            </a:r>
          </a:p>
        </p:txBody>
      </p:sp>
      <p:sp>
        <p:nvSpPr>
          <p:cNvPr id="13" name="Rectangle 12">
            <a:extLst>
              <a:ext uri="{FF2B5EF4-FFF2-40B4-BE49-F238E27FC236}">
                <a16:creationId xmlns:a16="http://schemas.microsoft.com/office/drawing/2014/main" id="{2BBBA81C-8B50-D7C1-97AB-20C7F5761E96}"/>
              </a:ext>
            </a:extLst>
          </p:cNvPr>
          <p:cNvSpPr/>
          <p:nvPr/>
        </p:nvSpPr>
        <p:spPr>
          <a:xfrm>
            <a:off x="1605148" y="4152799"/>
            <a:ext cx="1839191" cy="1870367"/>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I-Cache</a:t>
            </a:r>
          </a:p>
          <a:p>
            <a:pPr algn="ctr"/>
            <a:r>
              <a:rPr lang="en-US" dirty="0"/>
              <a:t>L1</a:t>
            </a:r>
          </a:p>
        </p:txBody>
      </p:sp>
      <p:sp>
        <p:nvSpPr>
          <p:cNvPr id="14" name="Rectangle 13">
            <a:extLst>
              <a:ext uri="{FF2B5EF4-FFF2-40B4-BE49-F238E27FC236}">
                <a16:creationId xmlns:a16="http://schemas.microsoft.com/office/drawing/2014/main" id="{28CCFA84-6271-C366-97A4-E7ECAC0C5B0D}"/>
              </a:ext>
            </a:extLst>
          </p:cNvPr>
          <p:cNvSpPr/>
          <p:nvPr/>
        </p:nvSpPr>
        <p:spPr>
          <a:xfrm>
            <a:off x="7828063" y="0"/>
            <a:ext cx="1839191" cy="6858000"/>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Cache </a:t>
            </a:r>
          </a:p>
          <a:p>
            <a:pPr algn="ctr"/>
            <a:r>
              <a:rPr lang="en-US" dirty="0"/>
              <a:t>L3</a:t>
            </a:r>
          </a:p>
        </p:txBody>
      </p:sp>
      <p:sp>
        <p:nvSpPr>
          <p:cNvPr id="15" name="Rectangle 14">
            <a:extLst>
              <a:ext uri="{FF2B5EF4-FFF2-40B4-BE49-F238E27FC236}">
                <a16:creationId xmlns:a16="http://schemas.microsoft.com/office/drawing/2014/main" id="{CD688E0D-EC97-F87B-4A36-13880176176C}"/>
              </a:ext>
            </a:extLst>
          </p:cNvPr>
          <p:cNvSpPr/>
          <p:nvPr/>
        </p:nvSpPr>
        <p:spPr>
          <a:xfrm>
            <a:off x="10035368" y="2900544"/>
            <a:ext cx="1839191" cy="540328"/>
          </a:xfrm>
          <a:prstGeom prst="rect">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Memory Controller</a:t>
            </a:r>
          </a:p>
        </p:txBody>
      </p:sp>
    </p:spTree>
    <p:extLst>
      <p:ext uri="{BB962C8B-B14F-4D97-AF65-F5344CB8AC3E}">
        <p14:creationId xmlns:p14="http://schemas.microsoft.com/office/powerpoint/2010/main" val="803897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p:txBody>
          <a:bodyPr/>
          <a:lstStyle/>
          <a:p>
            <a:r>
              <a:rPr lang="en-US" dirty="0"/>
              <a:t>Memory</a:t>
            </a:r>
          </a:p>
        </p:txBody>
      </p:sp>
      <p:pic>
        <p:nvPicPr>
          <p:cNvPr id="1026" name="Picture 2" descr="Memory module - Wikipedia">
            <a:extLst>
              <a:ext uri="{FF2B5EF4-FFF2-40B4-BE49-F238E27FC236}">
                <a16:creationId xmlns:a16="http://schemas.microsoft.com/office/drawing/2014/main" id="{BDC98343-D8D5-7F36-5A3B-26F6F491D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445" y="1881275"/>
            <a:ext cx="6514523" cy="405117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832E82B-5834-5CF5-A7BA-C4CFB4F20616}"/>
              </a:ext>
            </a:extLst>
          </p:cNvPr>
          <p:cNvSpPr/>
          <p:nvPr/>
        </p:nvSpPr>
        <p:spPr>
          <a:xfrm>
            <a:off x="675409" y="2431473"/>
            <a:ext cx="2088573" cy="2098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D161527-D9A8-36C4-3C90-05303B5531FF}"/>
              </a:ext>
            </a:extLst>
          </p:cNvPr>
          <p:cNvSpPr txBox="1"/>
          <p:nvPr/>
        </p:nvSpPr>
        <p:spPr>
          <a:xfrm>
            <a:off x="2844848" y="3244334"/>
            <a:ext cx="1220206" cy="369332"/>
          </a:xfrm>
          <a:prstGeom prst="rect">
            <a:avLst/>
          </a:prstGeom>
          <a:noFill/>
        </p:spPr>
        <p:txBody>
          <a:bodyPr wrap="none" rtlCol="0">
            <a:spAutoFit/>
          </a:bodyPr>
          <a:lstStyle/>
          <a:p>
            <a:r>
              <a:rPr lang="en-US" dirty="0"/>
              <a:t>Row select</a:t>
            </a:r>
          </a:p>
        </p:txBody>
      </p:sp>
      <p:sp>
        <p:nvSpPr>
          <p:cNvPr id="19" name="TextBox 18">
            <a:extLst>
              <a:ext uri="{FF2B5EF4-FFF2-40B4-BE49-F238E27FC236}">
                <a16:creationId xmlns:a16="http://schemas.microsoft.com/office/drawing/2014/main" id="{B94D66A9-05A4-72E8-5C36-A6C28375F8DE}"/>
              </a:ext>
            </a:extLst>
          </p:cNvPr>
          <p:cNvSpPr txBox="1"/>
          <p:nvPr/>
        </p:nvSpPr>
        <p:spPr>
          <a:xfrm>
            <a:off x="927651" y="2062141"/>
            <a:ext cx="1584088" cy="369332"/>
          </a:xfrm>
          <a:prstGeom prst="rect">
            <a:avLst/>
          </a:prstGeom>
          <a:noFill/>
        </p:spPr>
        <p:txBody>
          <a:bodyPr wrap="none" rtlCol="0">
            <a:spAutoFit/>
          </a:bodyPr>
          <a:lstStyle/>
          <a:p>
            <a:r>
              <a:rPr lang="en-US" dirty="0"/>
              <a:t>Column Select</a:t>
            </a:r>
          </a:p>
        </p:txBody>
      </p:sp>
      <p:cxnSp>
        <p:nvCxnSpPr>
          <p:cNvPr id="22" name="Straight Arrow Connector 21">
            <a:extLst>
              <a:ext uri="{FF2B5EF4-FFF2-40B4-BE49-F238E27FC236}">
                <a16:creationId xmlns:a16="http://schemas.microsoft.com/office/drawing/2014/main" id="{F45A58A8-D689-4CC1-73E8-CCBE23C73869}"/>
              </a:ext>
            </a:extLst>
          </p:cNvPr>
          <p:cNvCxnSpPr>
            <a:stCxn id="3" idx="2"/>
          </p:cNvCxnSpPr>
          <p:nvPr/>
        </p:nvCxnSpPr>
        <p:spPr>
          <a:xfrm flipH="1">
            <a:off x="1719695" y="4530436"/>
            <a:ext cx="1" cy="810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0769D9C-8761-DE2C-2676-3AA452A0D3C9}"/>
              </a:ext>
            </a:extLst>
          </p:cNvPr>
          <p:cNvSpPr txBox="1"/>
          <p:nvPr/>
        </p:nvSpPr>
        <p:spPr>
          <a:xfrm>
            <a:off x="1922318" y="4899768"/>
            <a:ext cx="1342034" cy="369332"/>
          </a:xfrm>
          <a:prstGeom prst="rect">
            <a:avLst/>
          </a:prstGeom>
          <a:noFill/>
        </p:spPr>
        <p:txBody>
          <a:bodyPr wrap="none" rtlCol="0">
            <a:spAutoFit/>
          </a:bodyPr>
          <a:lstStyle/>
          <a:p>
            <a:r>
              <a:rPr lang="en-US" dirty="0"/>
              <a:t>1-bit output</a:t>
            </a:r>
          </a:p>
        </p:txBody>
      </p:sp>
    </p:spTree>
    <p:extLst>
      <p:ext uri="{BB962C8B-B14F-4D97-AF65-F5344CB8AC3E}">
        <p14:creationId xmlns:p14="http://schemas.microsoft.com/office/powerpoint/2010/main" val="1253967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636A-DCFB-2BF8-1CBD-10CD554C9068}"/>
              </a:ext>
            </a:extLst>
          </p:cNvPr>
          <p:cNvSpPr>
            <a:spLocks noGrp="1"/>
          </p:cNvSpPr>
          <p:nvPr>
            <p:ph type="title"/>
          </p:nvPr>
        </p:nvSpPr>
        <p:spPr/>
        <p:txBody>
          <a:bodyPr/>
          <a:lstStyle/>
          <a:p>
            <a:r>
              <a:rPr lang="en-US" dirty="0"/>
              <a:t>Memory Controller</a:t>
            </a:r>
          </a:p>
        </p:txBody>
      </p:sp>
      <p:sp>
        <p:nvSpPr>
          <p:cNvPr id="3" name="Content Placeholder 2">
            <a:extLst>
              <a:ext uri="{FF2B5EF4-FFF2-40B4-BE49-F238E27FC236}">
                <a16:creationId xmlns:a16="http://schemas.microsoft.com/office/drawing/2014/main" id="{3CB70CF9-F130-BFE8-480A-7E28253136BE}"/>
              </a:ext>
            </a:extLst>
          </p:cNvPr>
          <p:cNvSpPr>
            <a:spLocks noGrp="1"/>
          </p:cNvSpPr>
          <p:nvPr>
            <p:ph idx="1"/>
          </p:nvPr>
        </p:nvSpPr>
        <p:spPr/>
        <p:txBody>
          <a:bodyPr/>
          <a:lstStyle/>
          <a:p>
            <a:r>
              <a:rPr lang="en-US" dirty="0"/>
              <a:t>Talks directly to the main memory modules</a:t>
            </a:r>
          </a:p>
          <a:p>
            <a:r>
              <a:rPr lang="en-US" dirty="0"/>
              <a:t>Runs the memory bus protocol</a:t>
            </a:r>
          </a:p>
          <a:p>
            <a:r>
              <a:rPr lang="en-US" dirty="0"/>
              <a:t>A bus can be a split-transaction</a:t>
            </a:r>
          </a:p>
          <a:p>
            <a:r>
              <a:rPr lang="en-US" dirty="0"/>
              <a:t>Encodes the addressing of the memory chips in the wires to the memory modules</a:t>
            </a:r>
          </a:p>
          <a:p>
            <a:pPr marL="0" indent="0">
              <a:buNone/>
            </a:pPr>
            <a:endParaRPr lang="en-US" dirty="0"/>
          </a:p>
        </p:txBody>
      </p:sp>
    </p:spTree>
    <p:extLst>
      <p:ext uri="{BB962C8B-B14F-4D97-AF65-F5344CB8AC3E}">
        <p14:creationId xmlns:p14="http://schemas.microsoft.com/office/powerpoint/2010/main" val="332736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p:txBody>
          <a:bodyPr/>
          <a:lstStyle/>
          <a:p>
            <a:r>
              <a:rPr lang="en-US" dirty="0"/>
              <a:t>Memory Architecture</a:t>
            </a:r>
          </a:p>
        </p:txBody>
      </p:sp>
      <p:sp>
        <p:nvSpPr>
          <p:cNvPr id="5" name="Rectangle 4">
            <a:extLst>
              <a:ext uri="{FF2B5EF4-FFF2-40B4-BE49-F238E27FC236}">
                <a16:creationId xmlns:a16="http://schemas.microsoft.com/office/drawing/2014/main" id="{1A08AB36-E929-2D2D-3814-50DEFDE667B5}"/>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6B46565-C2F7-6CBA-4CD3-24BBC1008EEC}"/>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 name="Group 8">
            <a:extLst>
              <a:ext uri="{FF2B5EF4-FFF2-40B4-BE49-F238E27FC236}">
                <a16:creationId xmlns:a16="http://schemas.microsoft.com/office/drawing/2014/main" id="{C60CB9A3-DFD7-E4EC-ABF4-68B0A164F97D}"/>
              </a:ext>
            </a:extLst>
          </p:cNvPr>
          <p:cNvGrpSpPr/>
          <p:nvPr/>
        </p:nvGrpSpPr>
        <p:grpSpPr>
          <a:xfrm>
            <a:off x="1340428" y="4956464"/>
            <a:ext cx="644236" cy="696191"/>
            <a:chOff x="1340428" y="4956464"/>
            <a:chExt cx="644236" cy="696191"/>
          </a:xfrm>
        </p:grpSpPr>
        <p:sp>
          <p:nvSpPr>
            <p:cNvPr id="7" name="Rectangle 6">
              <a:extLst>
                <a:ext uri="{FF2B5EF4-FFF2-40B4-BE49-F238E27FC236}">
                  <a16:creationId xmlns:a16="http://schemas.microsoft.com/office/drawing/2014/main" id="{3EAAF1E0-0FE0-E5E7-95E3-EA3F2FF1860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2CA2BF9-12BE-EFB6-1C15-4418E2EEAE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 name="Group 9">
            <a:extLst>
              <a:ext uri="{FF2B5EF4-FFF2-40B4-BE49-F238E27FC236}">
                <a16:creationId xmlns:a16="http://schemas.microsoft.com/office/drawing/2014/main" id="{43CF5DDE-A7C5-8F1D-DC50-91519219DA2C}"/>
              </a:ext>
            </a:extLst>
          </p:cNvPr>
          <p:cNvGrpSpPr/>
          <p:nvPr/>
        </p:nvGrpSpPr>
        <p:grpSpPr>
          <a:xfrm>
            <a:off x="2130137" y="4956464"/>
            <a:ext cx="644236" cy="696191"/>
            <a:chOff x="1340428" y="4956464"/>
            <a:chExt cx="644236" cy="696191"/>
          </a:xfrm>
        </p:grpSpPr>
        <p:sp>
          <p:nvSpPr>
            <p:cNvPr id="11" name="Rectangle 10">
              <a:extLst>
                <a:ext uri="{FF2B5EF4-FFF2-40B4-BE49-F238E27FC236}">
                  <a16:creationId xmlns:a16="http://schemas.microsoft.com/office/drawing/2014/main" id="{25018C4E-D22F-10C3-1F0A-984DCB160E4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9E8F634-EFD6-8671-B60F-4DA2031AE328}"/>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3" name="Group 12">
            <a:extLst>
              <a:ext uri="{FF2B5EF4-FFF2-40B4-BE49-F238E27FC236}">
                <a16:creationId xmlns:a16="http://schemas.microsoft.com/office/drawing/2014/main" id="{2462CFB9-324D-27FE-4164-A5039038A9B4}"/>
              </a:ext>
            </a:extLst>
          </p:cNvPr>
          <p:cNvGrpSpPr/>
          <p:nvPr/>
        </p:nvGrpSpPr>
        <p:grpSpPr>
          <a:xfrm>
            <a:off x="2919846" y="4951269"/>
            <a:ext cx="644236" cy="696191"/>
            <a:chOff x="1340428" y="4956464"/>
            <a:chExt cx="644236" cy="696191"/>
          </a:xfrm>
        </p:grpSpPr>
        <p:sp>
          <p:nvSpPr>
            <p:cNvPr id="14" name="Rectangle 13">
              <a:extLst>
                <a:ext uri="{FF2B5EF4-FFF2-40B4-BE49-F238E27FC236}">
                  <a16:creationId xmlns:a16="http://schemas.microsoft.com/office/drawing/2014/main" id="{E15D15C8-FE4B-C709-6425-6D9AD2BC72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6477DAD-083E-30B8-6CE8-14406D7870E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6" name="Group 15">
            <a:extLst>
              <a:ext uri="{FF2B5EF4-FFF2-40B4-BE49-F238E27FC236}">
                <a16:creationId xmlns:a16="http://schemas.microsoft.com/office/drawing/2014/main" id="{3BD4DF0C-997D-98AD-4C57-D6DE7DA04DD2}"/>
              </a:ext>
            </a:extLst>
          </p:cNvPr>
          <p:cNvGrpSpPr/>
          <p:nvPr/>
        </p:nvGrpSpPr>
        <p:grpSpPr>
          <a:xfrm>
            <a:off x="3719946" y="4951268"/>
            <a:ext cx="644236" cy="696191"/>
            <a:chOff x="1340428" y="4956464"/>
            <a:chExt cx="644236" cy="696191"/>
          </a:xfrm>
        </p:grpSpPr>
        <p:sp>
          <p:nvSpPr>
            <p:cNvPr id="17" name="Rectangle 16">
              <a:extLst>
                <a:ext uri="{FF2B5EF4-FFF2-40B4-BE49-F238E27FC236}">
                  <a16:creationId xmlns:a16="http://schemas.microsoft.com/office/drawing/2014/main" id="{0E4DB184-DEAD-6ADB-E27A-D9E5B62A12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4A9B87-D792-11AD-5D61-A40DF3FA781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0" name="Straight Connector 19">
            <a:extLst>
              <a:ext uri="{FF2B5EF4-FFF2-40B4-BE49-F238E27FC236}">
                <a16:creationId xmlns:a16="http://schemas.microsoft.com/office/drawing/2014/main" id="{9DC70DEF-5B46-2E45-4BF0-4870B2762DA4}"/>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E5DEABF-6C9A-8A70-07E2-CAA1332F6B5B}"/>
              </a:ext>
            </a:extLst>
          </p:cNvPr>
          <p:cNvCxnSpPr>
            <a:cxnSpLocks/>
            <a:endCxn id="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0582933-7D69-9C54-3FEF-65F7BC6695B0}"/>
              </a:ext>
            </a:extLst>
          </p:cNvPr>
          <p:cNvCxnSpPr>
            <a:cxnSpLocks/>
            <a:endCxn id="1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3687B3D-DB1C-790F-7C2E-D80F9C1D17E8}"/>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8F7B71C-0848-0EFD-3EA9-70E6455403ED}"/>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A362D61-EBBB-D734-B322-F6940170552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4A9158F-3F25-C849-9888-C4924C7B8298}"/>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4343F72B-A1AD-5E55-E173-D11D6FEE858C}"/>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41" name="Group 40">
            <a:extLst>
              <a:ext uri="{FF2B5EF4-FFF2-40B4-BE49-F238E27FC236}">
                <a16:creationId xmlns:a16="http://schemas.microsoft.com/office/drawing/2014/main" id="{A14FE789-7A43-0B93-2FE4-5960E731CF77}"/>
              </a:ext>
            </a:extLst>
          </p:cNvPr>
          <p:cNvGrpSpPr/>
          <p:nvPr/>
        </p:nvGrpSpPr>
        <p:grpSpPr>
          <a:xfrm>
            <a:off x="5304560" y="4956464"/>
            <a:ext cx="644236" cy="696191"/>
            <a:chOff x="1340428" y="4956464"/>
            <a:chExt cx="644236" cy="696191"/>
          </a:xfrm>
        </p:grpSpPr>
        <p:sp>
          <p:nvSpPr>
            <p:cNvPr id="42" name="Rectangle 41">
              <a:extLst>
                <a:ext uri="{FF2B5EF4-FFF2-40B4-BE49-F238E27FC236}">
                  <a16:creationId xmlns:a16="http://schemas.microsoft.com/office/drawing/2014/main" id="{8928BE1B-BADD-7EEC-A448-9910862CCFD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C040F657-4038-DA8D-433E-DDF897F6459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4" name="Group 43">
            <a:extLst>
              <a:ext uri="{FF2B5EF4-FFF2-40B4-BE49-F238E27FC236}">
                <a16:creationId xmlns:a16="http://schemas.microsoft.com/office/drawing/2014/main" id="{73AA0552-1FBD-A76A-3149-CE12E95CE790}"/>
              </a:ext>
            </a:extLst>
          </p:cNvPr>
          <p:cNvGrpSpPr/>
          <p:nvPr/>
        </p:nvGrpSpPr>
        <p:grpSpPr>
          <a:xfrm>
            <a:off x="6094269" y="4956464"/>
            <a:ext cx="644236" cy="696191"/>
            <a:chOff x="1340428" y="4956464"/>
            <a:chExt cx="644236" cy="696191"/>
          </a:xfrm>
        </p:grpSpPr>
        <p:sp>
          <p:nvSpPr>
            <p:cNvPr id="45" name="Rectangle 44">
              <a:extLst>
                <a:ext uri="{FF2B5EF4-FFF2-40B4-BE49-F238E27FC236}">
                  <a16:creationId xmlns:a16="http://schemas.microsoft.com/office/drawing/2014/main" id="{1E5EE1ED-C7A8-2CC6-95A2-F6F51BF40BA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E3702898-4CB6-D4EF-5E2E-963A0D386B85}"/>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7" name="Group 46">
            <a:extLst>
              <a:ext uri="{FF2B5EF4-FFF2-40B4-BE49-F238E27FC236}">
                <a16:creationId xmlns:a16="http://schemas.microsoft.com/office/drawing/2014/main" id="{4B3D7854-A348-F329-D08D-12FCAC751A86}"/>
              </a:ext>
            </a:extLst>
          </p:cNvPr>
          <p:cNvGrpSpPr/>
          <p:nvPr/>
        </p:nvGrpSpPr>
        <p:grpSpPr>
          <a:xfrm>
            <a:off x="6883978" y="4951269"/>
            <a:ext cx="644236" cy="696191"/>
            <a:chOff x="1340428" y="4956464"/>
            <a:chExt cx="644236" cy="696191"/>
          </a:xfrm>
        </p:grpSpPr>
        <p:sp>
          <p:nvSpPr>
            <p:cNvPr id="48" name="Rectangle 47">
              <a:extLst>
                <a:ext uri="{FF2B5EF4-FFF2-40B4-BE49-F238E27FC236}">
                  <a16:creationId xmlns:a16="http://schemas.microsoft.com/office/drawing/2014/main" id="{6D0ED390-5D70-BC87-257E-AF6593C012E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3B729AF6-7FFD-F657-BC66-7F49DA85C11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50" name="Group 49">
            <a:extLst>
              <a:ext uri="{FF2B5EF4-FFF2-40B4-BE49-F238E27FC236}">
                <a16:creationId xmlns:a16="http://schemas.microsoft.com/office/drawing/2014/main" id="{37C40939-8EF8-9654-A659-3C5F23509850}"/>
              </a:ext>
            </a:extLst>
          </p:cNvPr>
          <p:cNvGrpSpPr/>
          <p:nvPr/>
        </p:nvGrpSpPr>
        <p:grpSpPr>
          <a:xfrm>
            <a:off x="7684078" y="4951268"/>
            <a:ext cx="644236" cy="696191"/>
            <a:chOff x="1340428" y="4956464"/>
            <a:chExt cx="644236" cy="696191"/>
          </a:xfrm>
        </p:grpSpPr>
        <p:sp>
          <p:nvSpPr>
            <p:cNvPr id="51" name="Rectangle 50">
              <a:extLst>
                <a:ext uri="{FF2B5EF4-FFF2-40B4-BE49-F238E27FC236}">
                  <a16:creationId xmlns:a16="http://schemas.microsoft.com/office/drawing/2014/main" id="{67D1A050-F784-8356-F167-609492A888B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80D00A35-EEBD-CE23-D367-CECABDFB468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53" name="Straight Connector 52">
            <a:extLst>
              <a:ext uri="{FF2B5EF4-FFF2-40B4-BE49-F238E27FC236}">
                <a16:creationId xmlns:a16="http://schemas.microsoft.com/office/drawing/2014/main" id="{F9086C48-77AB-0AC1-9CDB-CF850EC151B4}"/>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2191976-C2E7-3CFC-5F6E-0C7B39087DDB}"/>
              </a:ext>
            </a:extLst>
          </p:cNvPr>
          <p:cNvCxnSpPr>
            <a:cxnSpLocks/>
            <a:endCxn id="42"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4D972A6-D70E-7C03-A4B3-73A2640E4C60}"/>
              </a:ext>
            </a:extLst>
          </p:cNvPr>
          <p:cNvCxnSpPr>
            <a:cxnSpLocks/>
            <a:endCxn id="51"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5F39D0D-A79F-6475-104E-C03855F8D531}"/>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E1C12C2-7DBC-A78A-7F7A-35D22BF31269}"/>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F429FDA-8E04-BAE0-4A2F-583F127376DF}"/>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B5AF08C-D3C7-6CB7-A9B6-BA8C7CE9A8BC}"/>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677533D-4630-221E-5C9C-1E80228EFC1D}"/>
              </a:ext>
            </a:extLst>
          </p:cNvPr>
          <p:cNvCxnSpPr>
            <a:cxnSpLocks/>
            <a:endCxn id="5"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080DDE-C7CD-BD1B-C746-677E7A5BF846}"/>
              </a:ext>
            </a:extLst>
          </p:cNvPr>
          <p:cNvCxnSpPr>
            <a:cxnSpLocks/>
            <a:endCxn id="3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F4CAD4D-00CA-4B7E-3640-2CEA6B6ED641}"/>
              </a:ext>
            </a:extLst>
          </p:cNvPr>
          <p:cNvSpPr/>
          <p:nvPr/>
        </p:nvSpPr>
        <p:spPr>
          <a:xfrm>
            <a:off x="2717222" y="1309258"/>
            <a:ext cx="4109605"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70" name="Straight Connector 69">
            <a:extLst>
              <a:ext uri="{FF2B5EF4-FFF2-40B4-BE49-F238E27FC236}">
                <a16:creationId xmlns:a16="http://schemas.microsoft.com/office/drawing/2014/main" id="{4D7F7DFF-7F9E-5187-8250-90FD2A65744E}"/>
              </a:ext>
            </a:extLst>
          </p:cNvPr>
          <p:cNvCxnSpPr>
            <a:cxnSpLocks/>
          </p:cNvCxnSpPr>
          <p:nvPr/>
        </p:nvCxnSpPr>
        <p:spPr>
          <a:xfrm flipH="1">
            <a:off x="4833070" y="2389912"/>
            <a:ext cx="7794" cy="42602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25EB9F89-9A5F-5874-307B-C1E11EB831FF}"/>
              </a:ext>
            </a:extLst>
          </p:cNvPr>
          <p:cNvSpPr txBox="1"/>
          <p:nvPr/>
        </p:nvSpPr>
        <p:spPr>
          <a:xfrm>
            <a:off x="9164782" y="1849585"/>
            <a:ext cx="2531462" cy="1754326"/>
          </a:xfrm>
          <a:prstGeom prst="rect">
            <a:avLst/>
          </a:prstGeom>
          <a:noFill/>
        </p:spPr>
        <p:txBody>
          <a:bodyPr wrap="none" rtlCol="0">
            <a:spAutoFit/>
          </a:bodyPr>
          <a:lstStyle/>
          <a:p>
            <a:r>
              <a:rPr lang="en-US" dirty="0"/>
              <a:t>Two-socket system with</a:t>
            </a:r>
          </a:p>
          <a:p>
            <a:r>
              <a:rPr lang="en-US" dirty="0"/>
              <a:t>2 4-core processors</a:t>
            </a:r>
          </a:p>
          <a:p>
            <a:r>
              <a:rPr lang="en-US" dirty="0"/>
              <a:t>A memory bus connects </a:t>
            </a:r>
          </a:p>
          <a:p>
            <a:r>
              <a:rPr lang="en-US" dirty="0"/>
              <a:t>all processors</a:t>
            </a:r>
          </a:p>
          <a:p>
            <a:endParaRPr lang="en-US" dirty="0"/>
          </a:p>
          <a:p>
            <a:r>
              <a:rPr lang="en-US" dirty="0"/>
              <a:t>What are the issues?</a:t>
            </a:r>
          </a:p>
        </p:txBody>
      </p:sp>
    </p:spTree>
    <p:extLst>
      <p:ext uri="{BB962C8B-B14F-4D97-AF65-F5344CB8AC3E}">
        <p14:creationId xmlns:p14="http://schemas.microsoft.com/office/powerpoint/2010/main" val="2088576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p:txBody>
          <a:bodyPr/>
          <a:lstStyle/>
          <a:p>
            <a:r>
              <a:rPr lang="en-US" dirty="0"/>
              <a:t>NUMA: Non-Uniform Memory Architecture</a:t>
            </a:r>
          </a:p>
        </p:txBody>
      </p:sp>
      <p:grpSp>
        <p:nvGrpSpPr>
          <p:cNvPr id="68" name="Group 67">
            <a:extLst>
              <a:ext uri="{FF2B5EF4-FFF2-40B4-BE49-F238E27FC236}">
                <a16:creationId xmlns:a16="http://schemas.microsoft.com/office/drawing/2014/main" id="{28367028-C623-4DFD-F73C-A658A1842C1D}"/>
              </a:ext>
            </a:extLst>
          </p:cNvPr>
          <p:cNvGrpSpPr/>
          <p:nvPr/>
        </p:nvGrpSpPr>
        <p:grpSpPr>
          <a:xfrm>
            <a:off x="229683" y="1316065"/>
            <a:ext cx="10984163" cy="5338330"/>
            <a:chOff x="229683" y="1316065"/>
            <a:chExt cx="10984163" cy="5338330"/>
          </a:xfrm>
        </p:grpSpPr>
        <p:grpSp>
          <p:nvGrpSpPr>
            <p:cNvPr id="3" name="Group 2">
              <a:extLst>
                <a:ext uri="{FF2B5EF4-FFF2-40B4-BE49-F238E27FC236}">
                  <a16:creationId xmlns:a16="http://schemas.microsoft.com/office/drawing/2014/main" id="{844544C3-DB6A-5ED3-6BB8-8C2CAC756CC9}"/>
                </a:ext>
              </a:extLst>
            </p:cNvPr>
            <p:cNvGrpSpPr/>
            <p:nvPr/>
          </p:nvGrpSpPr>
          <p:grpSpPr>
            <a:xfrm>
              <a:off x="2078181" y="3692985"/>
              <a:ext cx="7299613" cy="2961410"/>
              <a:chOff x="1194954" y="2815935"/>
              <a:chExt cx="7299613" cy="2961410"/>
            </a:xfrm>
          </p:grpSpPr>
          <p:sp>
            <p:nvSpPr>
              <p:cNvPr id="5" name="Rectangle 4">
                <a:extLst>
                  <a:ext uri="{FF2B5EF4-FFF2-40B4-BE49-F238E27FC236}">
                    <a16:creationId xmlns:a16="http://schemas.microsoft.com/office/drawing/2014/main" id="{1A08AB36-E929-2D2D-3814-50DEFDE667B5}"/>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6B46565-C2F7-6CBA-4CD3-24BBC1008EEC}"/>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 name="Group 8">
                <a:extLst>
                  <a:ext uri="{FF2B5EF4-FFF2-40B4-BE49-F238E27FC236}">
                    <a16:creationId xmlns:a16="http://schemas.microsoft.com/office/drawing/2014/main" id="{C60CB9A3-DFD7-E4EC-ABF4-68B0A164F97D}"/>
                  </a:ext>
                </a:extLst>
              </p:cNvPr>
              <p:cNvGrpSpPr/>
              <p:nvPr/>
            </p:nvGrpSpPr>
            <p:grpSpPr>
              <a:xfrm>
                <a:off x="1340428" y="4956464"/>
                <a:ext cx="644236" cy="696191"/>
                <a:chOff x="1340428" y="4956464"/>
                <a:chExt cx="644236" cy="696191"/>
              </a:xfrm>
            </p:grpSpPr>
            <p:sp>
              <p:nvSpPr>
                <p:cNvPr id="7" name="Rectangle 6">
                  <a:extLst>
                    <a:ext uri="{FF2B5EF4-FFF2-40B4-BE49-F238E27FC236}">
                      <a16:creationId xmlns:a16="http://schemas.microsoft.com/office/drawing/2014/main" id="{3EAAF1E0-0FE0-E5E7-95E3-EA3F2FF1860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2CA2BF9-12BE-EFB6-1C15-4418E2EEAE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 name="Group 9">
                <a:extLst>
                  <a:ext uri="{FF2B5EF4-FFF2-40B4-BE49-F238E27FC236}">
                    <a16:creationId xmlns:a16="http://schemas.microsoft.com/office/drawing/2014/main" id="{43CF5DDE-A7C5-8F1D-DC50-91519219DA2C}"/>
                  </a:ext>
                </a:extLst>
              </p:cNvPr>
              <p:cNvGrpSpPr/>
              <p:nvPr/>
            </p:nvGrpSpPr>
            <p:grpSpPr>
              <a:xfrm>
                <a:off x="2130137" y="4956464"/>
                <a:ext cx="644236" cy="696191"/>
                <a:chOff x="1340428" y="4956464"/>
                <a:chExt cx="644236" cy="696191"/>
              </a:xfrm>
            </p:grpSpPr>
            <p:sp>
              <p:nvSpPr>
                <p:cNvPr id="11" name="Rectangle 10">
                  <a:extLst>
                    <a:ext uri="{FF2B5EF4-FFF2-40B4-BE49-F238E27FC236}">
                      <a16:creationId xmlns:a16="http://schemas.microsoft.com/office/drawing/2014/main" id="{25018C4E-D22F-10C3-1F0A-984DCB160E4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9E8F634-EFD6-8671-B60F-4DA2031AE328}"/>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3" name="Group 12">
                <a:extLst>
                  <a:ext uri="{FF2B5EF4-FFF2-40B4-BE49-F238E27FC236}">
                    <a16:creationId xmlns:a16="http://schemas.microsoft.com/office/drawing/2014/main" id="{2462CFB9-324D-27FE-4164-A5039038A9B4}"/>
                  </a:ext>
                </a:extLst>
              </p:cNvPr>
              <p:cNvGrpSpPr/>
              <p:nvPr/>
            </p:nvGrpSpPr>
            <p:grpSpPr>
              <a:xfrm>
                <a:off x="2919846" y="4951269"/>
                <a:ext cx="644236" cy="696191"/>
                <a:chOff x="1340428" y="4956464"/>
                <a:chExt cx="644236" cy="696191"/>
              </a:xfrm>
            </p:grpSpPr>
            <p:sp>
              <p:nvSpPr>
                <p:cNvPr id="14" name="Rectangle 13">
                  <a:extLst>
                    <a:ext uri="{FF2B5EF4-FFF2-40B4-BE49-F238E27FC236}">
                      <a16:creationId xmlns:a16="http://schemas.microsoft.com/office/drawing/2014/main" id="{E15D15C8-FE4B-C709-6425-6D9AD2BC72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6477DAD-083E-30B8-6CE8-14406D7870E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6" name="Group 15">
                <a:extLst>
                  <a:ext uri="{FF2B5EF4-FFF2-40B4-BE49-F238E27FC236}">
                    <a16:creationId xmlns:a16="http://schemas.microsoft.com/office/drawing/2014/main" id="{3BD4DF0C-997D-98AD-4C57-D6DE7DA04DD2}"/>
                  </a:ext>
                </a:extLst>
              </p:cNvPr>
              <p:cNvGrpSpPr/>
              <p:nvPr/>
            </p:nvGrpSpPr>
            <p:grpSpPr>
              <a:xfrm>
                <a:off x="3719946" y="4951268"/>
                <a:ext cx="644236" cy="696191"/>
                <a:chOff x="1340428" y="4956464"/>
                <a:chExt cx="644236" cy="696191"/>
              </a:xfrm>
            </p:grpSpPr>
            <p:sp>
              <p:nvSpPr>
                <p:cNvPr id="17" name="Rectangle 16">
                  <a:extLst>
                    <a:ext uri="{FF2B5EF4-FFF2-40B4-BE49-F238E27FC236}">
                      <a16:creationId xmlns:a16="http://schemas.microsoft.com/office/drawing/2014/main" id="{0E4DB184-DEAD-6ADB-E27A-D9E5B62A12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4A9B87-D792-11AD-5D61-A40DF3FA781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0" name="Straight Connector 19">
                <a:extLst>
                  <a:ext uri="{FF2B5EF4-FFF2-40B4-BE49-F238E27FC236}">
                    <a16:creationId xmlns:a16="http://schemas.microsoft.com/office/drawing/2014/main" id="{9DC70DEF-5B46-2E45-4BF0-4870B2762DA4}"/>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E5DEABF-6C9A-8A70-07E2-CAA1332F6B5B}"/>
                  </a:ext>
                </a:extLst>
              </p:cNvPr>
              <p:cNvCxnSpPr>
                <a:cxnSpLocks/>
                <a:endCxn id="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0582933-7D69-9C54-3FEF-65F7BC6695B0}"/>
                  </a:ext>
                </a:extLst>
              </p:cNvPr>
              <p:cNvCxnSpPr>
                <a:cxnSpLocks/>
                <a:endCxn id="1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3687B3D-DB1C-790F-7C2E-D80F9C1D17E8}"/>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8F7B71C-0848-0EFD-3EA9-70E6455403ED}"/>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A362D61-EBBB-D734-B322-F6940170552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4A9158F-3F25-C849-9888-C4924C7B8298}"/>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4343F72B-A1AD-5E55-E173-D11D6FEE858C}"/>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41" name="Group 40">
                <a:extLst>
                  <a:ext uri="{FF2B5EF4-FFF2-40B4-BE49-F238E27FC236}">
                    <a16:creationId xmlns:a16="http://schemas.microsoft.com/office/drawing/2014/main" id="{A14FE789-7A43-0B93-2FE4-5960E731CF77}"/>
                  </a:ext>
                </a:extLst>
              </p:cNvPr>
              <p:cNvGrpSpPr/>
              <p:nvPr/>
            </p:nvGrpSpPr>
            <p:grpSpPr>
              <a:xfrm>
                <a:off x="5304560" y="4956464"/>
                <a:ext cx="644236" cy="696191"/>
                <a:chOff x="1340428" y="4956464"/>
                <a:chExt cx="644236" cy="696191"/>
              </a:xfrm>
            </p:grpSpPr>
            <p:sp>
              <p:nvSpPr>
                <p:cNvPr id="42" name="Rectangle 41">
                  <a:extLst>
                    <a:ext uri="{FF2B5EF4-FFF2-40B4-BE49-F238E27FC236}">
                      <a16:creationId xmlns:a16="http://schemas.microsoft.com/office/drawing/2014/main" id="{8928BE1B-BADD-7EEC-A448-9910862CCFD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C040F657-4038-DA8D-433E-DDF897F6459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4" name="Group 43">
                <a:extLst>
                  <a:ext uri="{FF2B5EF4-FFF2-40B4-BE49-F238E27FC236}">
                    <a16:creationId xmlns:a16="http://schemas.microsoft.com/office/drawing/2014/main" id="{73AA0552-1FBD-A76A-3149-CE12E95CE790}"/>
                  </a:ext>
                </a:extLst>
              </p:cNvPr>
              <p:cNvGrpSpPr/>
              <p:nvPr/>
            </p:nvGrpSpPr>
            <p:grpSpPr>
              <a:xfrm>
                <a:off x="6094269" y="4956464"/>
                <a:ext cx="644236" cy="696191"/>
                <a:chOff x="1340428" y="4956464"/>
                <a:chExt cx="644236" cy="696191"/>
              </a:xfrm>
            </p:grpSpPr>
            <p:sp>
              <p:nvSpPr>
                <p:cNvPr id="45" name="Rectangle 44">
                  <a:extLst>
                    <a:ext uri="{FF2B5EF4-FFF2-40B4-BE49-F238E27FC236}">
                      <a16:creationId xmlns:a16="http://schemas.microsoft.com/office/drawing/2014/main" id="{1E5EE1ED-C7A8-2CC6-95A2-F6F51BF40BA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E3702898-4CB6-D4EF-5E2E-963A0D386B85}"/>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7" name="Group 46">
                <a:extLst>
                  <a:ext uri="{FF2B5EF4-FFF2-40B4-BE49-F238E27FC236}">
                    <a16:creationId xmlns:a16="http://schemas.microsoft.com/office/drawing/2014/main" id="{4B3D7854-A348-F329-D08D-12FCAC751A86}"/>
                  </a:ext>
                </a:extLst>
              </p:cNvPr>
              <p:cNvGrpSpPr/>
              <p:nvPr/>
            </p:nvGrpSpPr>
            <p:grpSpPr>
              <a:xfrm>
                <a:off x="6883978" y="4951269"/>
                <a:ext cx="644236" cy="696191"/>
                <a:chOff x="1340428" y="4956464"/>
                <a:chExt cx="644236" cy="696191"/>
              </a:xfrm>
            </p:grpSpPr>
            <p:sp>
              <p:nvSpPr>
                <p:cNvPr id="48" name="Rectangle 47">
                  <a:extLst>
                    <a:ext uri="{FF2B5EF4-FFF2-40B4-BE49-F238E27FC236}">
                      <a16:creationId xmlns:a16="http://schemas.microsoft.com/office/drawing/2014/main" id="{6D0ED390-5D70-BC87-257E-AF6593C012E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3B729AF6-7FFD-F657-BC66-7F49DA85C11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50" name="Group 49">
                <a:extLst>
                  <a:ext uri="{FF2B5EF4-FFF2-40B4-BE49-F238E27FC236}">
                    <a16:creationId xmlns:a16="http://schemas.microsoft.com/office/drawing/2014/main" id="{37C40939-8EF8-9654-A659-3C5F23509850}"/>
                  </a:ext>
                </a:extLst>
              </p:cNvPr>
              <p:cNvGrpSpPr/>
              <p:nvPr/>
            </p:nvGrpSpPr>
            <p:grpSpPr>
              <a:xfrm>
                <a:off x="7684078" y="4951268"/>
                <a:ext cx="644236" cy="696191"/>
                <a:chOff x="1340428" y="4956464"/>
                <a:chExt cx="644236" cy="696191"/>
              </a:xfrm>
            </p:grpSpPr>
            <p:sp>
              <p:nvSpPr>
                <p:cNvPr id="51" name="Rectangle 50">
                  <a:extLst>
                    <a:ext uri="{FF2B5EF4-FFF2-40B4-BE49-F238E27FC236}">
                      <a16:creationId xmlns:a16="http://schemas.microsoft.com/office/drawing/2014/main" id="{67D1A050-F784-8356-F167-609492A888B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80D00A35-EEBD-CE23-D367-CECABDFB468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53" name="Straight Connector 52">
                <a:extLst>
                  <a:ext uri="{FF2B5EF4-FFF2-40B4-BE49-F238E27FC236}">
                    <a16:creationId xmlns:a16="http://schemas.microsoft.com/office/drawing/2014/main" id="{F9086C48-77AB-0AC1-9CDB-CF850EC151B4}"/>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2191976-C2E7-3CFC-5F6E-0C7B39087DDB}"/>
                  </a:ext>
                </a:extLst>
              </p:cNvPr>
              <p:cNvCxnSpPr>
                <a:cxnSpLocks/>
                <a:endCxn id="42"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4D972A6-D70E-7C03-A4B3-73A2640E4C60}"/>
                  </a:ext>
                </a:extLst>
              </p:cNvPr>
              <p:cNvCxnSpPr>
                <a:cxnSpLocks/>
                <a:endCxn id="51"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5F39D0D-A79F-6475-104E-C03855F8D531}"/>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E1C12C2-7DBC-A78A-7F7A-35D22BF31269}"/>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F429FDA-8E04-BAE0-4A2F-583F127376DF}"/>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B5AF08C-D3C7-6CB7-A9B6-BA8C7CE9A8BC}"/>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677533D-4630-221E-5C9C-1E80228EFC1D}"/>
                  </a:ext>
                </a:extLst>
              </p:cNvPr>
              <p:cNvCxnSpPr>
                <a:cxnSpLocks/>
                <a:endCxn id="5"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080DDE-C7CD-BD1B-C746-677E7A5BF846}"/>
                  </a:ext>
                </a:extLst>
              </p:cNvPr>
              <p:cNvCxnSpPr>
                <a:cxnSpLocks/>
                <a:endCxn id="3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28375B29-D769-4EA4-9BC5-5D88C5C85829}"/>
                </a:ext>
              </a:extLst>
            </p:cNvPr>
            <p:cNvSpPr/>
            <p:nvPr/>
          </p:nvSpPr>
          <p:spPr>
            <a:xfrm>
              <a:off x="229683" y="4969567"/>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9" name="Rectangle 18">
              <a:extLst>
                <a:ext uri="{FF2B5EF4-FFF2-40B4-BE49-F238E27FC236}">
                  <a16:creationId xmlns:a16="http://schemas.microsoft.com/office/drawing/2014/main" id="{3D346F9D-9A64-9081-79BC-E6CA6C7B96CD}"/>
                </a:ext>
              </a:extLst>
            </p:cNvPr>
            <p:cNvSpPr/>
            <p:nvPr/>
          </p:nvSpPr>
          <p:spPr>
            <a:xfrm>
              <a:off x="9723833" y="4969567"/>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grpSp>
          <p:nvGrpSpPr>
            <p:cNvPr id="21" name="Group 20">
              <a:extLst>
                <a:ext uri="{FF2B5EF4-FFF2-40B4-BE49-F238E27FC236}">
                  <a16:creationId xmlns:a16="http://schemas.microsoft.com/office/drawing/2014/main" id="{51FEB7AE-88E1-D707-B5E8-9784A436554E}"/>
                </a:ext>
              </a:extLst>
            </p:cNvPr>
            <p:cNvGrpSpPr/>
            <p:nvPr/>
          </p:nvGrpSpPr>
          <p:grpSpPr>
            <a:xfrm rot="10800000">
              <a:off x="2078181" y="1316065"/>
              <a:ext cx="7299613" cy="2961410"/>
              <a:chOff x="1194954" y="2815935"/>
              <a:chExt cx="7299613" cy="2961410"/>
            </a:xfrm>
          </p:grpSpPr>
          <p:sp>
            <p:nvSpPr>
              <p:cNvPr id="22" name="Rectangle 21">
                <a:extLst>
                  <a:ext uri="{FF2B5EF4-FFF2-40B4-BE49-F238E27FC236}">
                    <a16:creationId xmlns:a16="http://schemas.microsoft.com/office/drawing/2014/main" id="{2532F98D-7807-05F8-9B68-19089E6723E0}"/>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E1401C64-7857-6B3B-D451-F87241F80A28}"/>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24" name="Group 23">
                <a:extLst>
                  <a:ext uri="{FF2B5EF4-FFF2-40B4-BE49-F238E27FC236}">
                    <a16:creationId xmlns:a16="http://schemas.microsoft.com/office/drawing/2014/main" id="{F19644CF-0E68-AEF5-86A6-534D301839AE}"/>
                  </a:ext>
                </a:extLst>
              </p:cNvPr>
              <p:cNvGrpSpPr/>
              <p:nvPr/>
            </p:nvGrpSpPr>
            <p:grpSpPr>
              <a:xfrm>
                <a:off x="1340428" y="4956464"/>
                <a:ext cx="644236" cy="696191"/>
                <a:chOff x="1340428" y="4956464"/>
                <a:chExt cx="644236" cy="696191"/>
              </a:xfrm>
            </p:grpSpPr>
            <p:sp>
              <p:nvSpPr>
                <p:cNvPr id="94" name="Rectangle 93">
                  <a:extLst>
                    <a:ext uri="{FF2B5EF4-FFF2-40B4-BE49-F238E27FC236}">
                      <a16:creationId xmlns:a16="http://schemas.microsoft.com/office/drawing/2014/main" id="{28078534-41D9-3C2A-973D-F34D6926259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9EC3CF92-3AC9-B3E8-F116-47A171E2A88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6" name="Group 25">
                <a:extLst>
                  <a:ext uri="{FF2B5EF4-FFF2-40B4-BE49-F238E27FC236}">
                    <a16:creationId xmlns:a16="http://schemas.microsoft.com/office/drawing/2014/main" id="{D2CCF1B2-9E3D-934B-3095-DB085C86F339}"/>
                  </a:ext>
                </a:extLst>
              </p:cNvPr>
              <p:cNvGrpSpPr/>
              <p:nvPr/>
            </p:nvGrpSpPr>
            <p:grpSpPr>
              <a:xfrm>
                <a:off x="2130137" y="4956464"/>
                <a:ext cx="644236" cy="696191"/>
                <a:chOff x="1340428" y="4956464"/>
                <a:chExt cx="644236" cy="696191"/>
              </a:xfrm>
            </p:grpSpPr>
            <p:sp>
              <p:nvSpPr>
                <p:cNvPr id="92" name="Rectangle 91">
                  <a:extLst>
                    <a:ext uri="{FF2B5EF4-FFF2-40B4-BE49-F238E27FC236}">
                      <a16:creationId xmlns:a16="http://schemas.microsoft.com/office/drawing/2014/main" id="{26C78D5F-0FFD-A3F8-BB35-EF1A5B619B0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F9CA857B-C578-A562-1E2A-44279762A0AA}"/>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7" name="Group 26">
                <a:extLst>
                  <a:ext uri="{FF2B5EF4-FFF2-40B4-BE49-F238E27FC236}">
                    <a16:creationId xmlns:a16="http://schemas.microsoft.com/office/drawing/2014/main" id="{D097E6AE-8677-6782-9F70-DD7AF9462007}"/>
                  </a:ext>
                </a:extLst>
              </p:cNvPr>
              <p:cNvGrpSpPr/>
              <p:nvPr/>
            </p:nvGrpSpPr>
            <p:grpSpPr>
              <a:xfrm>
                <a:off x="2919846" y="4951269"/>
                <a:ext cx="644236" cy="696191"/>
                <a:chOff x="1340428" y="4956464"/>
                <a:chExt cx="644236" cy="696191"/>
              </a:xfrm>
            </p:grpSpPr>
            <p:sp>
              <p:nvSpPr>
                <p:cNvPr id="90" name="Rectangle 89">
                  <a:extLst>
                    <a:ext uri="{FF2B5EF4-FFF2-40B4-BE49-F238E27FC236}">
                      <a16:creationId xmlns:a16="http://schemas.microsoft.com/office/drawing/2014/main" id="{670CB817-EF43-23CC-413A-FDEFFA9730D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a:extLst>
                    <a:ext uri="{FF2B5EF4-FFF2-40B4-BE49-F238E27FC236}">
                      <a16:creationId xmlns:a16="http://schemas.microsoft.com/office/drawing/2014/main" id="{A59EF34C-CF23-3CE1-0F07-A5FAF49A583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8" name="Group 27">
                <a:extLst>
                  <a:ext uri="{FF2B5EF4-FFF2-40B4-BE49-F238E27FC236}">
                    <a16:creationId xmlns:a16="http://schemas.microsoft.com/office/drawing/2014/main" id="{AC910F50-8D40-51E6-77FE-9260FC210F13}"/>
                  </a:ext>
                </a:extLst>
              </p:cNvPr>
              <p:cNvGrpSpPr/>
              <p:nvPr/>
            </p:nvGrpSpPr>
            <p:grpSpPr>
              <a:xfrm>
                <a:off x="3719946" y="4951268"/>
                <a:ext cx="644236" cy="696191"/>
                <a:chOff x="1340428" y="4956464"/>
                <a:chExt cx="644236" cy="696191"/>
              </a:xfrm>
            </p:grpSpPr>
            <p:sp>
              <p:nvSpPr>
                <p:cNvPr id="88" name="Rectangle 87">
                  <a:extLst>
                    <a:ext uri="{FF2B5EF4-FFF2-40B4-BE49-F238E27FC236}">
                      <a16:creationId xmlns:a16="http://schemas.microsoft.com/office/drawing/2014/main" id="{BB3A3291-2253-CDC6-6977-A046ED15B45A}"/>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a:extLst>
                    <a:ext uri="{FF2B5EF4-FFF2-40B4-BE49-F238E27FC236}">
                      <a16:creationId xmlns:a16="http://schemas.microsoft.com/office/drawing/2014/main" id="{C3C8DF22-DEE6-F1FE-9D67-271516FA5F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9" name="Straight Connector 28">
                <a:extLst>
                  <a:ext uri="{FF2B5EF4-FFF2-40B4-BE49-F238E27FC236}">
                    <a16:creationId xmlns:a16="http://schemas.microsoft.com/office/drawing/2014/main" id="{0D164EFA-42C1-DAFF-339A-60EEF4CC0DB6}"/>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F17F67B-0FB3-97B7-3283-5E82BE8D74EA}"/>
                  </a:ext>
                </a:extLst>
              </p:cNvPr>
              <p:cNvCxnSpPr>
                <a:cxnSpLocks/>
                <a:endCxn id="94"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A6A2B0A-B9D7-30B4-5137-EED2BDD2B901}"/>
                  </a:ext>
                </a:extLst>
              </p:cNvPr>
              <p:cNvCxnSpPr>
                <a:cxnSpLocks/>
                <a:endCxn id="88"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51BEC64-9749-F802-6BD2-AB1A5C81583E}"/>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B498D74-D359-AD10-F721-A0AB1C00829C}"/>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042A1418-CD47-D1D7-04D7-A37738501C9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7EBCC7AD-B358-5306-AFC7-A32F3B4F576E}"/>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1" name="Rounded Rectangle 60">
                <a:extLst>
                  <a:ext uri="{FF2B5EF4-FFF2-40B4-BE49-F238E27FC236}">
                    <a16:creationId xmlns:a16="http://schemas.microsoft.com/office/drawing/2014/main" id="{261AE574-1036-FE32-658F-F0A2C30DF3D3}"/>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63" name="Group 62">
                <a:extLst>
                  <a:ext uri="{FF2B5EF4-FFF2-40B4-BE49-F238E27FC236}">
                    <a16:creationId xmlns:a16="http://schemas.microsoft.com/office/drawing/2014/main" id="{3CD2001A-3377-71A6-945B-D5BDC7E9388B}"/>
                  </a:ext>
                </a:extLst>
              </p:cNvPr>
              <p:cNvGrpSpPr/>
              <p:nvPr/>
            </p:nvGrpSpPr>
            <p:grpSpPr>
              <a:xfrm>
                <a:off x="5304560" y="4956464"/>
                <a:ext cx="644236" cy="696191"/>
                <a:chOff x="1340428" y="4956464"/>
                <a:chExt cx="644236" cy="696191"/>
              </a:xfrm>
            </p:grpSpPr>
            <p:sp>
              <p:nvSpPr>
                <p:cNvPr id="86" name="Rectangle 85">
                  <a:extLst>
                    <a:ext uri="{FF2B5EF4-FFF2-40B4-BE49-F238E27FC236}">
                      <a16:creationId xmlns:a16="http://schemas.microsoft.com/office/drawing/2014/main" id="{FDDC99E1-E33B-2B90-6224-DBC213C7878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a:extLst>
                    <a:ext uri="{FF2B5EF4-FFF2-40B4-BE49-F238E27FC236}">
                      <a16:creationId xmlns:a16="http://schemas.microsoft.com/office/drawing/2014/main" id="{FCE7EED1-B6AB-E40C-49D6-0BFD0CB3116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4" name="Group 63">
                <a:extLst>
                  <a:ext uri="{FF2B5EF4-FFF2-40B4-BE49-F238E27FC236}">
                    <a16:creationId xmlns:a16="http://schemas.microsoft.com/office/drawing/2014/main" id="{E1121BD5-BC8C-73D8-0675-033800C771A3}"/>
                  </a:ext>
                </a:extLst>
              </p:cNvPr>
              <p:cNvGrpSpPr/>
              <p:nvPr/>
            </p:nvGrpSpPr>
            <p:grpSpPr>
              <a:xfrm>
                <a:off x="6094269" y="4956464"/>
                <a:ext cx="644236" cy="696191"/>
                <a:chOff x="1340428" y="4956464"/>
                <a:chExt cx="644236" cy="696191"/>
              </a:xfrm>
            </p:grpSpPr>
            <p:sp>
              <p:nvSpPr>
                <p:cNvPr id="84" name="Rectangle 83">
                  <a:extLst>
                    <a:ext uri="{FF2B5EF4-FFF2-40B4-BE49-F238E27FC236}">
                      <a16:creationId xmlns:a16="http://schemas.microsoft.com/office/drawing/2014/main" id="{A25D31A0-D004-AFEF-549D-3F66FE8C94C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5C4A40BE-BF5C-89F0-E909-C2AF4A9305A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6" name="Group 65">
                <a:extLst>
                  <a:ext uri="{FF2B5EF4-FFF2-40B4-BE49-F238E27FC236}">
                    <a16:creationId xmlns:a16="http://schemas.microsoft.com/office/drawing/2014/main" id="{92A48FD5-226B-F92D-81FC-5A85DE811C27}"/>
                  </a:ext>
                </a:extLst>
              </p:cNvPr>
              <p:cNvGrpSpPr/>
              <p:nvPr/>
            </p:nvGrpSpPr>
            <p:grpSpPr>
              <a:xfrm>
                <a:off x="6883978" y="4951269"/>
                <a:ext cx="644236" cy="696191"/>
                <a:chOff x="1340428" y="4956464"/>
                <a:chExt cx="644236" cy="696191"/>
              </a:xfrm>
            </p:grpSpPr>
            <p:sp>
              <p:nvSpPr>
                <p:cNvPr id="82" name="Rectangle 81">
                  <a:extLst>
                    <a:ext uri="{FF2B5EF4-FFF2-40B4-BE49-F238E27FC236}">
                      <a16:creationId xmlns:a16="http://schemas.microsoft.com/office/drawing/2014/main" id="{A4AEE28C-8209-5852-E436-AEDBA7DFA9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a:extLst>
                    <a:ext uri="{FF2B5EF4-FFF2-40B4-BE49-F238E27FC236}">
                      <a16:creationId xmlns:a16="http://schemas.microsoft.com/office/drawing/2014/main" id="{2A775C83-B518-3888-AE2E-8E155BE45C3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7" name="Group 66">
                <a:extLst>
                  <a:ext uri="{FF2B5EF4-FFF2-40B4-BE49-F238E27FC236}">
                    <a16:creationId xmlns:a16="http://schemas.microsoft.com/office/drawing/2014/main" id="{B0DAD295-B53E-379E-F7F0-DAE0FFF930C2}"/>
                  </a:ext>
                </a:extLst>
              </p:cNvPr>
              <p:cNvGrpSpPr/>
              <p:nvPr/>
            </p:nvGrpSpPr>
            <p:grpSpPr>
              <a:xfrm>
                <a:off x="7684078" y="4951268"/>
                <a:ext cx="644236" cy="696191"/>
                <a:chOff x="1340428" y="4956464"/>
                <a:chExt cx="644236" cy="696191"/>
              </a:xfrm>
            </p:grpSpPr>
            <p:sp>
              <p:nvSpPr>
                <p:cNvPr id="80" name="Rectangle 79">
                  <a:extLst>
                    <a:ext uri="{FF2B5EF4-FFF2-40B4-BE49-F238E27FC236}">
                      <a16:creationId xmlns:a16="http://schemas.microsoft.com/office/drawing/2014/main" id="{8FDA3A0E-87BE-3936-68DA-6501E597C52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a:extLst>
                    <a:ext uri="{FF2B5EF4-FFF2-40B4-BE49-F238E27FC236}">
                      <a16:creationId xmlns:a16="http://schemas.microsoft.com/office/drawing/2014/main" id="{7B2CDD5F-09DD-B38E-1A02-7D6E440275E2}"/>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69" name="Straight Connector 68">
                <a:extLst>
                  <a:ext uri="{FF2B5EF4-FFF2-40B4-BE49-F238E27FC236}">
                    <a16:creationId xmlns:a16="http://schemas.microsoft.com/office/drawing/2014/main" id="{42EA5BDE-FEEF-3B5D-E80A-A7FCA10F0406}"/>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BB0241D-8966-3EF0-B842-C124CFEA180D}"/>
                  </a:ext>
                </a:extLst>
              </p:cNvPr>
              <p:cNvCxnSpPr>
                <a:cxnSpLocks/>
                <a:endCxn id="86"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BA4F3198-8221-2834-31F7-D899F6DEF134}"/>
                  </a:ext>
                </a:extLst>
              </p:cNvPr>
              <p:cNvCxnSpPr>
                <a:cxnSpLocks/>
                <a:endCxn id="80"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391270B7-565E-9B3B-8F15-233E203BBAA3}"/>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3D3D88B-841E-A1F0-5EAC-FEA1DE1510FB}"/>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F12B3BE-D155-A7F4-888A-AABDFF37995A}"/>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33A4F2D1-62B2-D3A9-E2DF-ADE5139B312D}"/>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5EEE327-F15F-97EF-F9FA-9AB3CD0EB5D8}"/>
                  </a:ext>
                </a:extLst>
              </p:cNvPr>
              <p:cNvCxnSpPr>
                <a:cxnSpLocks/>
                <a:endCxn id="22"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F6717AA-4C00-64E7-58F6-54DD0AF88535}"/>
                  </a:ext>
                </a:extLst>
              </p:cNvPr>
              <p:cNvCxnSpPr>
                <a:cxnSpLocks/>
                <a:endCxn id="5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96" name="Rectangle 95">
              <a:extLst>
                <a:ext uri="{FF2B5EF4-FFF2-40B4-BE49-F238E27FC236}">
                  <a16:creationId xmlns:a16="http://schemas.microsoft.com/office/drawing/2014/main" id="{F670D016-F8E1-4991-FB85-C2124F2C8EDC}"/>
                </a:ext>
              </a:extLst>
            </p:cNvPr>
            <p:cNvSpPr/>
            <p:nvPr/>
          </p:nvSpPr>
          <p:spPr>
            <a:xfrm>
              <a:off x="3725141" y="3672203"/>
              <a:ext cx="3984912" cy="61306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Interconnect</a:t>
              </a:r>
            </a:p>
          </p:txBody>
        </p:sp>
        <p:sp>
          <p:nvSpPr>
            <p:cNvPr id="97" name="Rectangle 96">
              <a:extLst>
                <a:ext uri="{FF2B5EF4-FFF2-40B4-BE49-F238E27FC236}">
                  <a16:creationId xmlns:a16="http://schemas.microsoft.com/office/drawing/2014/main" id="{BB650A47-BFD1-BE60-FD0D-3BFFCD0B1B48}"/>
                </a:ext>
              </a:extLst>
            </p:cNvPr>
            <p:cNvSpPr/>
            <p:nvPr/>
          </p:nvSpPr>
          <p:spPr>
            <a:xfrm>
              <a:off x="231735" y="1919720"/>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98" name="Rectangle 97">
              <a:extLst>
                <a:ext uri="{FF2B5EF4-FFF2-40B4-BE49-F238E27FC236}">
                  <a16:creationId xmlns:a16="http://schemas.microsoft.com/office/drawing/2014/main" id="{305C144C-257C-D761-EF46-B008CA5DC707}"/>
                </a:ext>
              </a:extLst>
            </p:cNvPr>
            <p:cNvSpPr/>
            <p:nvPr/>
          </p:nvSpPr>
          <p:spPr>
            <a:xfrm>
              <a:off x="9677072" y="1919720"/>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100" name="Straight Connector 99">
              <a:extLst>
                <a:ext uri="{FF2B5EF4-FFF2-40B4-BE49-F238E27FC236}">
                  <a16:creationId xmlns:a16="http://schemas.microsoft.com/office/drawing/2014/main" id="{E14F3231-D49F-94AB-BE2A-5E5F0CF1D22F}"/>
                </a:ext>
              </a:extLst>
            </p:cNvPr>
            <p:cNvCxnSpPr>
              <a:stCxn id="22" idx="1"/>
              <a:endCxn id="98" idx="1"/>
            </p:cNvCxnSpPr>
            <p:nvPr/>
          </p:nvCxnSpPr>
          <p:spPr>
            <a:xfrm>
              <a:off x="9377794" y="2417501"/>
              <a:ext cx="299278" cy="4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85D45B7-6F37-56F1-F6D6-7660E4190659}"/>
                </a:ext>
              </a:extLst>
            </p:cNvPr>
            <p:cNvCxnSpPr>
              <a:stCxn id="39" idx="3"/>
              <a:endCxn id="19" idx="1"/>
            </p:cNvCxnSpPr>
            <p:nvPr/>
          </p:nvCxnSpPr>
          <p:spPr>
            <a:xfrm flipV="1">
              <a:off x="9377794" y="5509894"/>
              <a:ext cx="346039" cy="43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468F03F-0017-801B-6E0D-84B1533433ED}"/>
                </a:ext>
              </a:extLst>
            </p:cNvPr>
            <p:cNvCxnSpPr>
              <a:stCxn id="97" idx="3"/>
              <a:endCxn id="59" idx="3"/>
            </p:cNvCxnSpPr>
            <p:nvPr/>
          </p:nvCxnSpPr>
          <p:spPr>
            <a:xfrm flipV="1">
              <a:off x="1721748" y="2417501"/>
              <a:ext cx="356433" cy="4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93F6360-35D2-6CBE-E291-83D9F5C82D27}"/>
                </a:ext>
              </a:extLst>
            </p:cNvPr>
            <p:cNvCxnSpPr>
              <a:stCxn id="4" idx="3"/>
              <a:endCxn id="5" idx="1"/>
            </p:cNvCxnSpPr>
            <p:nvPr/>
          </p:nvCxnSpPr>
          <p:spPr>
            <a:xfrm>
              <a:off x="1719696" y="5509894"/>
              <a:ext cx="358485" cy="4306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4473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DBEE-15E2-5E9D-D794-BB5EFBA8E8C6}"/>
              </a:ext>
            </a:extLst>
          </p:cNvPr>
          <p:cNvSpPr>
            <a:spLocks noGrp="1"/>
          </p:cNvSpPr>
          <p:nvPr>
            <p:ph type="title"/>
          </p:nvPr>
        </p:nvSpPr>
        <p:spPr/>
        <p:txBody>
          <a:bodyPr/>
          <a:lstStyle/>
          <a:p>
            <a:r>
              <a:rPr lang="en-US" dirty="0"/>
              <a:t>NUMA Issues</a:t>
            </a:r>
          </a:p>
        </p:txBody>
      </p:sp>
      <p:sp>
        <p:nvSpPr>
          <p:cNvPr id="3" name="Content Placeholder 2">
            <a:extLst>
              <a:ext uri="{FF2B5EF4-FFF2-40B4-BE49-F238E27FC236}">
                <a16:creationId xmlns:a16="http://schemas.microsoft.com/office/drawing/2014/main" id="{C71BE77F-C95E-CDFB-B117-8835BDF1B7E5}"/>
              </a:ext>
            </a:extLst>
          </p:cNvPr>
          <p:cNvSpPr>
            <a:spLocks noGrp="1"/>
          </p:cNvSpPr>
          <p:nvPr>
            <p:ph idx="1"/>
          </p:nvPr>
        </p:nvSpPr>
        <p:spPr/>
        <p:txBody>
          <a:bodyPr/>
          <a:lstStyle/>
          <a:p>
            <a:r>
              <a:rPr lang="en-US" dirty="0"/>
              <a:t>Memory allocation policies</a:t>
            </a:r>
          </a:p>
          <a:p>
            <a:r>
              <a:rPr lang="en-US" dirty="0"/>
              <a:t>Process scheduling</a:t>
            </a:r>
          </a:p>
          <a:p>
            <a:r>
              <a:rPr lang="en-US" dirty="0"/>
              <a:t>Cache affinity</a:t>
            </a:r>
          </a:p>
          <a:p>
            <a:r>
              <a:rPr lang="en-US" dirty="0"/>
              <a:t>Performance stability</a:t>
            </a:r>
          </a:p>
          <a:p>
            <a:endParaRPr lang="en-US" dirty="0"/>
          </a:p>
        </p:txBody>
      </p:sp>
    </p:spTree>
    <p:extLst>
      <p:ext uri="{BB962C8B-B14F-4D97-AF65-F5344CB8AC3E}">
        <p14:creationId xmlns:p14="http://schemas.microsoft.com/office/powerpoint/2010/main" val="3250766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9F86-FCAE-BD41-830B-AAF75A4AE8BD}"/>
              </a:ext>
            </a:extLst>
          </p:cNvPr>
          <p:cNvSpPr>
            <a:spLocks noGrp="1"/>
          </p:cNvSpPr>
          <p:nvPr>
            <p:ph type="title"/>
          </p:nvPr>
        </p:nvSpPr>
        <p:spPr/>
        <p:txBody>
          <a:bodyPr/>
          <a:lstStyle/>
          <a:p>
            <a:r>
              <a:rPr lang="en-US" dirty="0"/>
              <a:t>New Concept: Memory Interleaving</a:t>
            </a:r>
          </a:p>
        </p:txBody>
      </p:sp>
      <p:sp>
        <p:nvSpPr>
          <p:cNvPr id="3" name="Content Placeholder 2">
            <a:extLst>
              <a:ext uri="{FF2B5EF4-FFF2-40B4-BE49-F238E27FC236}">
                <a16:creationId xmlns:a16="http://schemas.microsoft.com/office/drawing/2014/main" id="{797661B7-6335-C6F6-315A-FBCDB508C4A6}"/>
              </a:ext>
            </a:extLst>
          </p:cNvPr>
          <p:cNvSpPr>
            <a:spLocks noGrp="1"/>
          </p:cNvSpPr>
          <p:nvPr>
            <p:ph idx="1"/>
          </p:nvPr>
        </p:nvSpPr>
        <p:spPr/>
        <p:txBody>
          <a:bodyPr/>
          <a:lstStyle/>
          <a:p>
            <a:r>
              <a:rPr lang="en-US" dirty="0"/>
              <a:t>If reads and writes are done in the unit of a cache line, then reading and writing bytes is silly</a:t>
            </a:r>
          </a:p>
          <a:p>
            <a:r>
              <a:rPr lang="en-US" dirty="0"/>
              <a:t>Memory is interleaved to enable parallelism in memory access</a:t>
            </a:r>
          </a:p>
        </p:txBody>
      </p:sp>
      <p:pic>
        <p:nvPicPr>
          <p:cNvPr id="2050" name="Picture 2" descr="What is DIMM (dual in-line memory module)? - Definition from WhatIs.com">
            <a:extLst>
              <a:ext uri="{FF2B5EF4-FFF2-40B4-BE49-F238E27FC236}">
                <a16:creationId xmlns:a16="http://schemas.microsoft.com/office/drawing/2014/main" id="{DD5B8B42-6060-856F-49A6-6F96D2C61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 y="4290226"/>
            <a:ext cx="2250786" cy="8463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What is DIMM (dual in-line memory module)? - Definition from WhatIs.com">
            <a:extLst>
              <a:ext uri="{FF2B5EF4-FFF2-40B4-BE49-F238E27FC236}">
                <a16:creationId xmlns:a16="http://schemas.microsoft.com/office/drawing/2014/main" id="{7EB8A37C-5D90-4942-1D46-66169C3EB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1648" y="4290226"/>
            <a:ext cx="2250786" cy="8463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What is DIMM (dual in-line memory module)? - Definition from WhatIs.com">
            <a:extLst>
              <a:ext uri="{FF2B5EF4-FFF2-40B4-BE49-F238E27FC236}">
                <a16:creationId xmlns:a16="http://schemas.microsoft.com/office/drawing/2014/main" id="{E8B5E7A9-377F-1A44-AAA2-4AE8A732D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2433" y="4290225"/>
            <a:ext cx="2250786" cy="8463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What is DIMM (dual in-line memory module)? - Definition from WhatIs.com">
            <a:extLst>
              <a:ext uri="{FF2B5EF4-FFF2-40B4-BE49-F238E27FC236}">
                <a16:creationId xmlns:a16="http://schemas.microsoft.com/office/drawing/2014/main" id="{F8D6E78D-9167-3F8F-51D5-BF79696C2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3218" y="4290225"/>
            <a:ext cx="2250786" cy="8463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5BEF6E3-028F-F1CB-CFC4-B1E8B36B6B6F}"/>
              </a:ext>
            </a:extLst>
          </p:cNvPr>
          <p:cNvSpPr txBox="1"/>
          <p:nvPr/>
        </p:nvSpPr>
        <p:spPr>
          <a:xfrm>
            <a:off x="991612" y="5245365"/>
            <a:ext cx="1369286" cy="369332"/>
          </a:xfrm>
          <a:prstGeom prst="rect">
            <a:avLst/>
          </a:prstGeom>
          <a:noFill/>
        </p:spPr>
        <p:txBody>
          <a:bodyPr wrap="none" rtlCol="0">
            <a:spAutoFit/>
          </a:bodyPr>
          <a:lstStyle/>
          <a:p>
            <a:r>
              <a:rPr lang="en-US" dirty="0"/>
              <a:t>bytes mod 0</a:t>
            </a:r>
          </a:p>
        </p:txBody>
      </p:sp>
      <p:sp>
        <p:nvSpPr>
          <p:cNvPr id="10" name="TextBox 9">
            <a:extLst>
              <a:ext uri="{FF2B5EF4-FFF2-40B4-BE49-F238E27FC236}">
                <a16:creationId xmlns:a16="http://schemas.microsoft.com/office/drawing/2014/main" id="{105FDE20-E79F-8982-5035-B2285356D4FD}"/>
              </a:ext>
            </a:extLst>
          </p:cNvPr>
          <p:cNvSpPr txBox="1"/>
          <p:nvPr/>
        </p:nvSpPr>
        <p:spPr>
          <a:xfrm>
            <a:off x="3107894" y="5245365"/>
            <a:ext cx="1369286" cy="369332"/>
          </a:xfrm>
          <a:prstGeom prst="rect">
            <a:avLst/>
          </a:prstGeom>
          <a:noFill/>
        </p:spPr>
        <p:txBody>
          <a:bodyPr wrap="none" rtlCol="0">
            <a:spAutoFit/>
          </a:bodyPr>
          <a:lstStyle/>
          <a:p>
            <a:r>
              <a:rPr lang="en-US" dirty="0"/>
              <a:t>bytes mod 1</a:t>
            </a:r>
          </a:p>
        </p:txBody>
      </p:sp>
      <p:sp>
        <p:nvSpPr>
          <p:cNvPr id="11" name="TextBox 10">
            <a:extLst>
              <a:ext uri="{FF2B5EF4-FFF2-40B4-BE49-F238E27FC236}">
                <a16:creationId xmlns:a16="http://schemas.microsoft.com/office/drawing/2014/main" id="{3F113892-8523-AEF3-AAA6-E994CCC29CCF}"/>
              </a:ext>
            </a:extLst>
          </p:cNvPr>
          <p:cNvSpPr txBox="1"/>
          <p:nvPr/>
        </p:nvSpPr>
        <p:spPr>
          <a:xfrm>
            <a:off x="5493183" y="5245365"/>
            <a:ext cx="1369286" cy="369332"/>
          </a:xfrm>
          <a:prstGeom prst="rect">
            <a:avLst/>
          </a:prstGeom>
          <a:noFill/>
        </p:spPr>
        <p:txBody>
          <a:bodyPr wrap="none" rtlCol="0">
            <a:spAutoFit/>
          </a:bodyPr>
          <a:lstStyle/>
          <a:p>
            <a:r>
              <a:rPr lang="en-US" dirty="0"/>
              <a:t>bytes mod 2</a:t>
            </a:r>
          </a:p>
        </p:txBody>
      </p:sp>
      <p:sp>
        <p:nvSpPr>
          <p:cNvPr id="12" name="TextBox 11">
            <a:extLst>
              <a:ext uri="{FF2B5EF4-FFF2-40B4-BE49-F238E27FC236}">
                <a16:creationId xmlns:a16="http://schemas.microsoft.com/office/drawing/2014/main" id="{DAEAF6C3-E996-A8C9-B314-7ECB7D244E2A}"/>
              </a:ext>
            </a:extLst>
          </p:cNvPr>
          <p:cNvSpPr txBox="1"/>
          <p:nvPr/>
        </p:nvSpPr>
        <p:spPr>
          <a:xfrm>
            <a:off x="7714822" y="5245365"/>
            <a:ext cx="1369286" cy="369332"/>
          </a:xfrm>
          <a:prstGeom prst="rect">
            <a:avLst/>
          </a:prstGeom>
          <a:noFill/>
        </p:spPr>
        <p:txBody>
          <a:bodyPr wrap="none" rtlCol="0">
            <a:spAutoFit/>
          </a:bodyPr>
          <a:lstStyle/>
          <a:p>
            <a:r>
              <a:rPr lang="en-US" dirty="0"/>
              <a:t>bytes mod 3</a:t>
            </a:r>
          </a:p>
        </p:txBody>
      </p:sp>
    </p:spTree>
    <p:extLst>
      <p:ext uri="{BB962C8B-B14F-4D97-AF65-F5344CB8AC3E}">
        <p14:creationId xmlns:p14="http://schemas.microsoft.com/office/powerpoint/2010/main" val="1763805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9F86-FCAE-BD41-830B-AAF75A4AE8BD}"/>
              </a:ext>
            </a:extLst>
          </p:cNvPr>
          <p:cNvSpPr>
            <a:spLocks noGrp="1"/>
          </p:cNvSpPr>
          <p:nvPr>
            <p:ph type="title"/>
          </p:nvPr>
        </p:nvSpPr>
        <p:spPr/>
        <p:txBody>
          <a:bodyPr/>
          <a:lstStyle/>
          <a:p>
            <a:r>
              <a:rPr lang="en-US" dirty="0"/>
              <a:t>New Concept: High Bandwidth Memory</a:t>
            </a:r>
          </a:p>
        </p:txBody>
      </p:sp>
      <p:sp>
        <p:nvSpPr>
          <p:cNvPr id="3" name="Content Placeholder 2">
            <a:extLst>
              <a:ext uri="{FF2B5EF4-FFF2-40B4-BE49-F238E27FC236}">
                <a16:creationId xmlns:a16="http://schemas.microsoft.com/office/drawing/2014/main" id="{797661B7-6335-C6F6-315A-FBCDB508C4A6}"/>
              </a:ext>
            </a:extLst>
          </p:cNvPr>
          <p:cNvSpPr>
            <a:spLocks noGrp="1"/>
          </p:cNvSpPr>
          <p:nvPr>
            <p:ph idx="1"/>
          </p:nvPr>
        </p:nvSpPr>
        <p:spPr/>
        <p:txBody>
          <a:bodyPr/>
          <a:lstStyle/>
          <a:p>
            <a:r>
              <a:rPr lang="en-US" dirty="0"/>
              <a:t>A chip stacked on top of the CPU chip with many connectors, creating a high path to main memory.</a:t>
            </a:r>
          </a:p>
          <a:p>
            <a:r>
              <a:rPr lang="en-US" dirty="0"/>
              <a:t>HBM is now found in very high-end systems</a:t>
            </a:r>
          </a:p>
          <a:p>
            <a:r>
              <a:rPr lang="en-US" dirty="0"/>
              <a:t>Several chips can be used depending on cooling arrangement and connections</a:t>
            </a:r>
          </a:p>
          <a:p>
            <a:r>
              <a:rPr lang="en-US" dirty="0"/>
              <a:t>Can be a massive performance boost</a:t>
            </a:r>
          </a:p>
          <a:p>
            <a:endParaRPr lang="en-US" dirty="0"/>
          </a:p>
        </p:txBody>
      </p:sp>
    </p:spTree>
    <p:extLst>
      <p:ext uri="{BB962C8B-B14F-4D97-AF65-F5344CB8AC3E}">
        <p14:creationId xmlns:p14="http://schemas.microsoft.com/office/powerpoint/2010/main" val="1862439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05789-6D15-E79C-012F-B43F431980C2}"/>
              </a:ext>
            </a:extLst>
          </p:cNvPr>
          <p:cNvSpPr>
            <a:spLocks noGrp="1"/>
          </p:cNvSpPr>
          <p:nvPr>
            <p:ph type="title"/>
          </p:nvPr>
        </p:nvSpPr>
        <p:spPr/>
        <p:txBody>
          <a:bodyPr/>
          <a:lstStyle/>
          <a:p>
            <a:r>
              <a:rPr lang="en-US" dirty="0"/>
              <a:t>What to do with HBM?</a:t>
            </a:r>
          </a:p>
        </p:txBody>
      </p:sp>
      <p:sp>
        <p:nvSpPr>
          <p:cNvPr id="3" name="Content Placeholder 2">
            <a:extLst>
              <a:ext uri="{FF2B5EF4-FFF2-40B4-BE49-F238E27FC236}">
                <a16:creationId xmlns:a16="http://schemas.microsoft.com/office/drawing/2014/main" id="{819ACC20-056B-41CF-AE76-FDA086A19DAA}"/>
              </a:ext>
            </a:extLst>
          </p:cNvPr>
          <p:cNvSpPr>
            <a:spLocks noGrp="1"/>
          </p:cNvSpPr>
          <p:nvPr>
            <p:ph idx="1"/>
          </p:nvPr>
        </p:nvSpPr>
        <p:spPr/>
        <p:txBody>
          <a:bodyPr/>
          <a:lstStyle/>
          <a:p>
            <a:r>
              <a:rPr lang="en-US" dirty="0"/>
              <a:t>An L3 cache?</a:t>
            </a:r>
          </a:p>
          <a:p>
            <a:r>
              <a:rPr lang="en-US" dirty="0"/>
              <a:t>A special area under programmer control?</a:t>
            </a:r>
          </a:p>
          <a:p>
            <a:r>
              <a:rPr lang="en-US" dirty="0"/>
              <a:t>As part of the address space?</a:t>
            </a:r>
          </a:p>
        </p:txBody>
      </p:sp>
    </p:spTree>
    <p:extLst>
      <p:ext uri="{BB962C8B-B14F-4D97-AF65-F5344CB8AC3E}">
        <p14:creationId xmlns:p14="http://schemas.microsoft.com/office/powerpoint/2010/main" val="3561941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533D9-52B7-0E5F-4A91-D07B7FE2E79F}"/>
              </a:ext>
            </a:extLst>
          </p:cNvPr>
          <p:cNvSpPr>
            <a:spLocks noGrp="1"/>
          </p:cNvSpPr>
          <p:nvPr>
            <p:ph type="title"/>
          </p:nvPr>
        </p:nvSpPr>
        <p:spPr/>
        <p:txBody>
          <a:bodyPr/>
          <a:lstStyle/>
          <a:p>
            <a:r>
              <a:rPr lang="en-US" dirty="0"/>
              <a:t>New Concept: Persistent Memory</a:t>
            </a:r>
          </a:p>
        </p:txBody>
      </p:sp>
      <p:sp>
        <p:nvSpPr>
          <p:cNvPr id="3" name="Content Placeholder 2">
            <a:extLst>
              <a:ext uri="{FF2B5EF4-FFF2-40B4-BE49-F238E27FC236}">
                <a16:creationId xmlns:a16="http://schemas.microsoft.com/office/drawing/2014/main" id="{3C575A2B-466A-CA61-4C0E-5453C747111B}"/>
              </a:ext>
            </a:extLst>
          </p:cNvPr>
          <p:cNvSpPr>
            <a:spLocks noGrp="1"/>
          </p:cNvSpPr>
          <p:nvPr>
            <p:ph idx="1"/>
          </p:nvPr>
        </p:nvSpPr>
        <p:spPr/>
        <p:txBody>
          <a:bodyPr/>
          <a:lstStyle/>
          <a:p>
            <a:r>
              <a:rPr lang="en-US" dirty="0"/>
              <a:t>Flash memory that can be byte-addressable</a:t>
            </a:r>
          </a:p>
          <a:p>
            <a:pPr lvl="1"/>
            <a:r>
              <a:rPr lang="en-US" dirty="0"/>
              <a:t>Can read almost the same as speed of DRAM</a:t>
            </a:r>
          </a:p>
          <a:p>
            <a:pPr lvl="1"/>
            <a:r>
              <a:rPr lang="en-US" dirty="0"/>
              <a:t>Writes can be trickier (also, slow)</a:t>
            </a:r>
          </a:p>
          <a:p>
            <a:r>
              <a:rPr lang="en-US" dirty="0"/>
              <a:t>Most systems are designed around the notion that memory can lose its content when turned off</a:t>
            </a:r>
          </a:p>
          <a:p>
            <a:r>
              <a:rPr lang="en-US" dirty="0"/>
              <a:t>Argument is that these can now be fronted by L1—L2—L3 which will mitigate all the bad effects and produce good performance</a:t>
            </a:r>
          </a:p>
          <a:p>
            <a:r>
              <a:rPr lang="en-US" dirty="0"/>
              <a:t>Can revolutionize the design of operating systems</a:t>
            </a:r>
          </a:p>
        </p:txBody>
      </p:sp>
    </p:spTree>
    <p:extLst>
      <p:ext uri="{BB962C8B-B14F-4D97-AF65-F5344CB8AC3E}">
        <p14:creationId xmlns:p14="http://schemas.microsoft.com/office/powerpoint/2010/main" val="3433556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88296-6B33-322B-ED0A-A8D91C05F47C}"/>
              </a:ext>
            </a:extLst>
          </p:cNvPr>
          <p:cNvSpPr>
            <a:spLocks noGrp="1"/>
          </p:cNvSpPr>
          <p:nvPr>
            <p:ph type="title"/>
          </p:nvPr>
        </p:nvSpPr>
        <p:spPr/>
        <p:txBody>
          <a:bodyPr/>
          <a:lstStyle/>
          <a:p>
            <a:r>
              <a:rPr lang="en-US" dirty="0"/>
              <a:t>Cache Organization</a:t>
            </a:r>
          </a:p>
        </p:txBody>
      </p:sp>
      <p:sp>
        <p:nvSpPr>
          <p:cNvPr id="3" name="Content Placeholder 2">
            <a:extLst>
              <a:ext uri="{FF2B5EF4-FFF2-40B4-BE49-F238E27FC236}">
                <a16:creationId xmlns:a16="http://schemas.microsoft.com/office/drawing/2014/main" id="{6F85DA58-B0B5-E981-78B6-F4EDADC77329}"/>
              </a:ext>
            </a:extLst>
          </p:cNvPr>
          <p:cNvSpPr>
            <a:spLocks noGrp="1"/>
          </p:cNvSpPr>
          <p:nvPr>
            <p:ph idx="1"/>
          </p:nvPr>
        </p:nvSpPr>
        <p:spPr/>
        <p:txBody>
          <a:bodyPr/>
          <a:lstStyle/>
          <a:p>
            <a:r>
              <a:rPr lang="en-US" dirty="0"/>
              <a:t>An inclusive cache is one that contains a copy of all the data in the lower levels</a:t>
            </a:r>
          </a:p>
          <a:p>
            <a:pPr lvl="1"/>
            <a:r>
              <a:rPr lang="en-US" dirty="0"/>
              <a:t>L2 cache is typically inclusive</a:t>
            </a:r>
          </a:p>
          <a:p>
            <a:pPr lvl="1"/>
            <a:r>
              <a:rPr lang="en-US" dirty="0"/>
              <a:t>If the L3 is inclusive, then it contains all the data that exist in L2 (and L1), in addition of a lot of other data</a:t>
            </a:r>
          </a:p>
          <a:p>
            <a:r>
              <a:rPr lang="en-US" dirty="0"/>
              <a:t>An alternative is to have a non-inclusive cache</a:t>
            </a:r>
          </a:p>
          <a:p>
            <a:pPr lvl="1"/>
            <a:r>
              <a:rPr lang="en-US" dirty="0"/>
              <a:t>For example: L3 can be a victim cache</a:t>
            </a:r>
          </a:p>
        </p:txBody>
      </p:sp>
    </p:spTree>
    <p:extLst>
      <p:ext uri="{BB962C8B-B14F-4D97-AF65-F5344CB8AC3E}">
        <p14:creationId xmlns:p14="http://schemas.microsoft.com/office/powerpoint/2010/main" val="425337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08435-4441-81AB-C9CD-FD28A884D2D0}"/>
              </a:ext>
            </a:extLst>
          </p:cNvPr>
          <p:cNvSpPr>
            <a:spLocks noGrp="1"/>
          </p:cNvSpPr>
          <p:nvPr>
            <p:ph type="title"/>
          </p:nvPr>
        </p:nvSpPr>
        <p:spPr/>
        <p:txBody>
          <a:bodyPr/>
          <a:lstStyle/>
          <a:p>
            <a:r>
              <a:rPr lang="en-US" dirty="0"/>
              <a:t>Cache Structure</a:t>
            </a:r>
          </a:p>
        </p:txBody>
      </p:sp>
      <p:sp>
        <p:nvSpPr>
          <p:cNvPr id="4" name="Rectangle 3">
            <a:extLst>
              <a:ext uri="{FF2B5EF4-FFF2-40B4-BE49-F238E27FC236}">
                <a16:creationId xmlns:a16="http://schemas.microsoft.com/office/drawing/2014/main" id="{6FF9BB5A-B451-7A76-BBF5-32FF90B54A84}"/>
              </a:ext>
            </a:extLst>
          </p:cNvPr>
          <p:cNvSpPr/>
          <p:nvPr/>
        </p:nvSpPr>
        <p:spPr>
          <a:xfrm>
            <a:off x="5904411" y="1606731"/>
            <a:ext cx="407561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9CD6643-326A-6BAE-641E-930440411CA1}"/>
              </a:ext>
            </a:extLst>
          </p:cNvPr>
          <p:cNvSpPr/>
          <p:nvPr/>
        </p:nvSpPr>
        <p:spPr>
          <a:xfrm>
            <a:off x="5904411" y="2782165"/>
            <a:ext cx="407561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3B3BF9A-ED19-B953-5B21-04C9F7EE1D63}"/>
              </a:ext>
            </a:extLst>
          </p:cNvPr>
          <p:cNvSpPr/>
          <p:nvPr/>
        </p:nvSpPr>
        <p:spPr>
          <a:xfrm>
            <a:off x="5904411" y="2390279"/>
            <a:ext cx="407561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B3B29DE-8A67-8FDF-5176-A68704877D47}"/>
              </a:ext>
            </a:extLst>
          </p:cNvPr>
          <p:cNvSpPr/>
          <p:nvPr/>
        </p:nvSpPr>
        <p:spPr>
          <a:xfrm>
            <a:off x="5904411" y="5055326"/>
            <a:ext cx="407561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4A80390-E2D0-132B-7F49-23AC11C19799}"/>
              </a:ext>
            </a:extLst>
          </p:cNvPr>
          <p:cNvSpPr/>
          <p:nvPr/>
        </p:nvSpPr>
        <p:spPr>
          <a:xfrm>
            <a:off x="5904411" y="1994151"/>
            <a:ext cx="407561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2DC1BF2-99A9-B427-4D79-98E6700DFB66}"/>
              </a:ext>
            </a:extLst>
          </p:cNvPr>
          <p:cNvSpPr txBox="1"/>
          <p:nvPr/>
        </p:nvSpPr>
        <p:spPr>
          <a:xfrm>
            <a:off x="927463" y="5917474"/>
            <a:ext cx="9857186" cy="369332"/>
          </a:xfrm>
          <a:prstGeom prst="rect">
            <a:avLst/>
          </a:prstGeom>
          <a:noFill/>
        </p:spPr>
        <p:txBody>
          <a:bodyPr wrap="none" rtlCol="0">
            <a:spAutoFit/>
          </a:bodyPr>
          <a:lstStyle/>
          <a:p>
            <a:r>
              <a:rPr lang="en-US" dirty="0"/>
              <a:t>The cache line is (generally) the unit of transfer from cache to main memory, or between cache levels</a:t>
            </a:r>
          </a:p>
        </p:txBody>
      </p:sp>
      <p:sp>
        <p:nvSpPr>
          <p:cNvPr id="10" name="Rectangle 9">
            <a:extLst>
              <a:ext uri="{FF2B5EF4-FFF2-40B4-BE49-F238E27FC236}">
                <a16:creationId xmlns:a16="http://schemas.microsoft.com/office/drawing/2014/main" id="{4E388349-F2EE-1144-781C-38EADDD5719C}"/>
              </a:ext>
            </a:extLst>
          </p:cNvPr>
          <p:cNvSpPr/>
          <p:nvPr/>
        </p:nvSpPr>
        <p:spPr>
          <a:xfrm>
            <a:off x="5904411" y="3174051"/>
            <a:ext cx="407561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3C0B525B-31E8-F3D9-5B67-DD7A7AE4ED8F}"/>
              </a:ext>
            </a:extLst>
          </p:cNvPr>
          <p:cNvCxnSpPr/>
          <p:nvPr/>
        </p:nvCxnSpPr>
        <p:spPr>
          <a:xfrm>
            <a:off x="5904411" y="1136469"/>
            <a:ext cx="407561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203FBE-23AB-FF93-8948-C23F9D9D6BF9}"/>
              </a:ext>
            </a:extLst>
          </p:cNvPr>
          <p:cNvSpPr txBox="1"/>
          <p:nvPr/>
        </p:nvSpPr>
        <p:spPr>
          <a:xfrm>
            <a:off x="5904411" y="755860"/>
            <a:ext cx="4148893" cy="369332"/>
          </a:xfrm>
          <a:prstGeom prst="rect">
            <a:avLst/>
          </a:prstGeom>
          <a:noFill/>
        </p:spPr>
        <p:txBody>
          <a:bodyPr wrap="none" rtlCol="0">
            <a:spAutoFit/>
          </a:bodyPr>
          <a:lstStyle/>
          <a:p>
            <a:r>
              <a:rPr lang="en-US" dirty="0"/>
              <a:t>64-byte, 128-byte, 256-byte, … 1024-byte</a:t>
            </a:r>
          </a:p>
        </p:txBody>
      </p:sp>
      <p:grpSp>
        <p:nvGrpSpPr>
          <p:cNvPr id="20" name="Group 19">
            <a:extLst>
              <a:ext uri="{FF2B5EF4-FFF2-40B4-BE49-F238E27FC236}">
                <a16:creationId xmlns:a16="http://schemas.microsoft.com/office/drawing/2014/main" id="{C0DD798C-712A-016E-ED40-E5B1D96BCDBF}"/>
              </a:ext>
            </a:extLst>
          </p:cNvPr>
          <p:cNvGrpSpPr/>
          <p:nvPr/>
        </p:nvGrpSpPr>
        <p:grpSpPr>
          <a:xfrm>
            <a:off x="927463" y="1602265"/>
            <a:ext cx="2939142" cy="3844947"/>
            <a:chOff x="2312126" y="1602265"/>
            <a:chExt cx="2939142" cy="3844947"/>
          </a:xfrm>
        </p:grpSpPr>
        <p:sp>
          <p:nvSpPr>
            <p:cNvPr id="13" name="Rectangle 12">
              <a:extLst>
                <a:ext uri="{FF2B5EF4-FFF2-40B4-BE49-F238E27FC236}">
                  <a16:creationId xmlns:a16="http://schemas.microsoft.com/office/drawing/2014/main" id="{4F767F35-0FD0-BEA0-9F3B-49B574F1019D}"/>
                </a:ext>
              </a:extLst>
            </p:cNvPr>
            <p:cNvSpPr/>
            <p:nvPr/>
          </p:nvSpPr>
          <p:spPr>
            <a:xfrm>
              <a:off x="2312126" y="1606731"/>
              <a:ext cx="2939142" cy="384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2473C0-1342-EAB3-BA37-6F63B3821378}"/>
                </a:ext>
              </a:extLst>
            </p:cNvPr>
            <p:cNvSpPr/>
            <p:nvPr/>
          </p:nvSpPr>
          <p:spPr>
            <a:xfrm>
              <a:off x="2312126" y="1602265"/>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5" name="Rectangle 14">
              <a:extLst>
                <a:ext uri="{FF2B5EF4-FFF2-40B4-BE49-F238E27FC236}">
                  <a16:creationId xmlns:a16="http://schemas.microsoft.com/office/drawing/2014/main" id="{B3095115-E27B-0FFE-8796-609DAA7EFFD7}"/>
                </a:ext>
              </a:extLst>
            </p:cNvPr>
            <p:cNvSpPr/>
            <p:nvPr/>
          </p:nvSpPr>
          <p:spPr>
            <a:xfrm>
              <a:off x="2312126" y="1998393"/>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6" name="Rectangle 15">
              <a:extLst>
                <a:ext uri="{FF2B5EF4-FFF2-40B4-BE49-F238E27FC236}">
                  <a16:creationId xmlns:a16="http://schemas.microsoft.com/office/drawing/2014/main" id="{735F27BD-2C07-2B75-D371-0A9E1050D88E}"/>
                </a:ext>
              </a:extLst>
            </p:cNvPr>
            <p:cNvSpPr/>
            <p:nvPr/>
          </p:nvSpPr>
          <p:spPr>
            <a:xfrm>
              <a:off x="2312126" y="2394634"/>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7" name="Rectangle 16">
              <a:extLst>
                <a:ext uri="{FF2B5EF4-FFF2-40B4-BE49-F238E27FC236}">
                  <a16:creationId xmlns:a16="http://schemas.microsoft.com/office/drawing/2014/main" id="{8DD1BE84-1D70-AA51-5B6E-0D27489F0666}"/>
                </a:ext>
              </a:extLst>
            </p:cNvPr>
            <p:cNvSpPr/>
            <p:nvPr/>
          </p:nvSpPr>
          <p:spPr>
            <a:xfrm>
              <a:off x="2312126" y="2782165"/>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8" name="Rectangle 17">
              <a:extLst>
                <a:ext uri="{FF2B5EF4-FFF2-40B4-BE49-F238E27FC236}">
                  <a16:creationId xmlns:a16="http://schemas.microsoft.com/office/drawing/2014/main" id="{100EFF7A-67B6-5B92-63A7-BF678C448918}"/>
                </a:ext>
              </a:extLst>
            </p:cNvPr>
            <p:cNvSpPr/>
            <p:nvPr/>
          </p:nvSpPr>
          <p:spPr>
            <a:xfrm>
              <a:off x="2312126" y="3174051"/>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9" name="Rectangle 18">
              <a:extLst>
                <a:ext uri="{FF2B5EF4-FFF2-40B4-BE49-F238E27FC236}">
                  <a16:creationId xmlns:a16="http://schemas.microsoft.com/office/drawing/2014/main" id="{27D8912C-E7B8-4DD1-DE0F-241DFE631556}"/>
                </a:ext>
              </a:extLst>
            </p:cNvPr>
            <p:cNvSpPr/>
            <p:nvPr/>
          </p:nvSpPr>
          <p:spPr>
            <a:xfrm>
              <a:off x="2312126" y="5046729"/>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grpSp>
      <p:sp>
        <p:nvSpPr>
          <p:cNvPr id="21" name="Rectangle 20">
            <a:extLst>
              <a:ext uri="{FF2B5EF4-FFF2-40B4-BE49-F238E27FC236}">
                <a16:creationId xmlns:a16="http://schemas.microsoft.com/office/drawing/2014/main" id="{478A9F34-C3BC-62E6-C08A-A1179B8FF64B}"/>
              </a:ext>
            </a:extLst>
          </p:cNvPr>
          <p:cNvSpPr/>
          <p:nvPr/>
        </p:nvSpPr>
        <p:spPr>
          <a:xfrm>
            <a:off x="3866605" y="1602265"/>
            <a:ext cx="378824"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22" name="Rectangle 21">
            <a:extLst>
              <a:ext uri="{FF2B5EF4-FFF2-40B4-BE49-F238E27FC236}">
                <a16:creationId xmlns:a16="http://schemas.microsoft.com/office/drawing/2014/main" id="{9184256C-F26E-8262-7FCF-BA8C7449FE92}"/>
              </a:ext>
            </a:extLst>
          </p:cNvPr>
          <p:cNvSpPr/>
          <p:nvPr/>
        </p:nvSpPr>
        <p:spPr>
          <a:xfrm>
            <a:off x="4241972" y="1602265"/>
            <a:ext cx="378824"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3" name="Rectangle 22">
            <a:extLst>
              <a:ext uri="{FF2B5EF4-FFF2-40B4-BE49-F238E27FC236}">
                <a16:creationId xmlns:a16="http://schemas.microsoft.com/office/drawing/2014/main" id="{FC8930FE-E100-54D3-25C0-5FFD3AF18289}"/>
              </a:ext>
            </a:extLst>
          </p:cNvPr>
          <p:cNvSpPr/>
          <p:nvPr/>
        </p:nvSpPr>
        <p:spPr>
          <a:xfrm>
            <a:off x="4620796" y="1602265"/>
            <a:ext cx="378824"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spTree>
    <p:extLst>
      <p:ext uri="{BB962C8B-B14F-4D97-AF65-F5344CB8AC3E}">
        <p14:creationId xmlns:p14="http://schemas.microsoft.com/office/powerpoint/2010/main" val="1290793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029A-A54F-14FB-35B9-B03C006AEFB2}"/>
              </a:ext>
            </a:extLst>
          </p:cNvPr>
          <p:cNvSpPr>
            <a:spLocks noGrp="1"/>
          </p:cNvSpPr>
          <p:nvPr>
            <p:ph type="title"/>
          </p:nvPr>
        </p:nvSpPr>
        <p:spPr>
          <a:xfrm>
            <a:off x="550200" y="171608"/>
            <a:ext cx="11091600" cy="1332000"/>
          </a:xfrm>
        </p:spPr>
        <p:txBody>
          <a:bodyPr/>
          <a:lstStyle/>
          <a:p>
            <a:r>
              <a:rPr lang="en-US" dirty="0"/>
              <a:t>Direct Mapped</a:t>
            </a:r>
          </a:p>
        </p:txBody>
      </p:sp>
      <p:grpSp>
        <p:nvGrpSpPr>
          <p:cNvPr id="4" name="Group 3">
            <a:extLst>
              <a:ext uri="{FF2B5EF4-FFF2-40B4-BE49-F238E27FC236}">
                <a16:creationId xmlns:a16="http://schemas.microsoft.com/office/drawing/2014/main" id="{B170CCE9-51A6-A565-3B2D-8516BDBF63F0}"/>
              </a:ext>
            </a:extLst>
          </p:cNvPr>
          <p:cNvGrpSpPr/>
          <p:nvPr/>
        </p:nvGrpSpPr>
        <p:grpSpPr>
          <a:xfrm>
            <a:off x="927463" y="1602265"/>
            <a:ext cx="2939142" cy="3844947"/>
            <a:chOff x="2312126" y="1602265"/>
            <a:chExt cx="2939142" cy="3844947"/>
          </a:xfrm>
        </p:grpSpPr>
        <p:sp>
          <p:nvSpPr>
            <p:cNvPr id="5" name="Rectangle 4">
              <a:extLst>
                <a:ext uri="{FF2B5EF4-FFF2-40B4-BE49-F238E27FC236}">
                  <a16:creationId xmlns:a16="http://schemas.microsoft.com/office/drawing/2014/main" id="{D96D41D7-3D10-FE47-806E-C59FCBE9807C}"/>
                </a:ext>
              </a:extLst>
            </p:cNvPr>
            <p:cNvSpPr/>
            <p:nvPr/>
          </p:nvSpPr>
          <p:spPr>
            <a:xfrm>
              <a:off x="2312126" y="1606731"/>
              <a:ext cx="2939142" cy="384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22DB5C8-15A3-2B60-471B-568A578D7670}"/>
                </a:ext>
              </a:extLst>
            </p:cNvPr>
            <p:cNvSpPr/>
            <p:nvPr/>
          </p:nvSpPr>
          <p:spPr>
            <a:xfrm>
              <a:off x="2312126" y="1602265"/>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7" name="Rectangle 6">
              <a:extLst>
                <a:ext uri="{FF2B5EF4-FFF2-40B4-BE49-F238E27FC236}">
                  <a16:creationId xmlns:a16="http://schemas.microsoft.com/office/drawing/2014/main" id="{B4ED2FAF-89CE-0C99-9732-84B058E7136F}"/>
                </a:ext>
              </a:extLst>
            </p:cNvPr>
            <p:cNvSpPr/>
            <p:nvPr/>
          </p:nvSpPr>
          <p:spPr>
            <a:xfrm>
              <a:off x="2312126" y="1998393"/>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8" name="Rectangle 7">
              <a:extLst>
                <a:ext uri="{FF2B5EF4-FFF2-40B4-BE49-F238E27FC236}">
                  <a16:creationId xmlns:a16="http://schemas.microsoft.com/office/drawing/2014/main" id="{AE007EF6-A84E-96D5-5132-B65C784F49DD}"/>
                </a:ext>
              </a:extLst>
            </p:cNvPr>
            <p:cNvSpPr/>
            <p:nvPr/>
          </p:nvSpPr>
          <p:spPr>
            <a:xfrm>
              <a:off x="2312126" y="2394634"/>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9" name="Rectangle 8">
              <a:extLst>
                <a:ext uri="{FF2B5EF4-FFF2-40B4-BE49-F238E27FC236}">
                  <a16:creationId xmlns:a16="http://schemas.microsoft.com/office/drawing/2014/main" id="{2A5F63BB-F1EF-BEA4-8E2F-E52E4FA20A68}"/>
                </a:ext>
              </a:extLst>
            </p:cNvPr>
            <p:cNvSpPr/>
            <p:nvPr/>
          </p:nvSpPr>
          <p:spPr>
            <a:xfrm>
              <a:off x="2312126" y="2782165"/>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0" name="Rectangle 9">
              <a:extLst>
                <a:ext uri="{FF2B5EF4-FFF2-40B4-BE49-F238E27FC236}">
                  <a16:creationId xmlns:a16="http://schemas.microsoft.com/office/drawing/2014/main" id="{5A757B64-6D1B-C868-49D2-784A5BDC0631}"/>
                </a:ext>
              </a:extLst>
            </p:cNvPr>
            <p:cNvSpPr/>
            <p:nvPr/>
          </p:nvSpPr>
          <p:spPr>
            <a:xfrm>
              <a:off x="2312126" y="3174051"/>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1" name="Rectangle 10">
              <a:extLst>
                <a:ext uri="{FF2B5EF4-FFF2-40B4-BE49-F238E27FC236}">
                  <a16:creationId xmlns:a16="http://schemas.microsoft.com/office/drawing/2014/main" id="{60E3ED14-4F9C-6820-61DB-09EE94BEF777}"/>
                </a:ext>
              </a:extLst>
            </p:cNvPr>
            <p:cNvSpPr/>
            <p:nvPr/>
          </p:nvSpPr>
          <p:spPr>
            <a:xfrm>
              <a:off x="2312126" y="5046729"/>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grpSp>
      <p:sp>
        <p:nvSpPr>
          <p:cNvPr id="12" name="Rectangle 11">
            <a:extLst>
              <a:ext uri="{FF2B5EF4-FFF2-40B4-BE49-F238E27FC236}">
                <a16:creationId xmlns:a16="http://schemas.microsoft.com/office/drawing/2014/main" id="{4B6E0182-5A52-B4E6-3FE5-78A28FF81A60}"/>
              </a:ext>
            </a:extLst>
          </p:cNvPr>
          <p:cNvSpPr/>
          <p:nvPr/>
        </p:nvSpPr>
        <p:spPr>
          <a:xfrm>
            <a:off x="3866605" y="1602265"/>
            <a:ext cx="378824"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13" name="Rectangle 12">
            <a:extLst>
              <a:ext uri="{FF2B5EF4-FFF2-40B4-BE49-F238E27FC236}">
                <a16:creationId xmlns:a16="http://schemas.microsoft.com/office/drawing/2014/main" id="{BBCD2F6D-D2CD-3A16-72C3-027E9C32BFB5}"/>
              </a:ext>
            </a:extLst>
          </p:cNvPr>
          <p:cNvSpPr/>
          <p:nvPr/>
        </p:nvSpPr>
        <p:spPr>
          <a:xfrm>
            <a:off x="4241972" y="1602265"/>
            <a:ext cx="378824"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4" name="Rectangle 13">
            <a:extLst>
              <a:ext uri="{FF2B5EF4-FFF2-40B4-BE49-F238E27FC236}">
                <a16:creationId xmlns:a16="http://schemas.microsoft.com/office/drawing/2014/main" id="{9CDEDAEF-3CBF-AAA4-CD0E-BF3B974E2A54}"/>
              </a:ext>
            </a:extLst>
          </p:cNvPr>
          <p:cNvSpPr/>
          <p:nvPr/>
        </p:nvSpPr>
        <p:spPr>
          <a:xfrm>
            <a:off x="4620796" y="1602265"/>
            <a:ext cx="378824"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sp>
        <p:nvSpPr>
          <p:cNvPr id="16" name="Rectangle 15">
            <a:extLst>
              <a:ext uri="{FF2B5EF4-FFF2-40B4-BE49-F238E27FC236}">
                <a16:creationId xmlns:a16="http://schemas.microsoft.com/office/drawing/2014/main" id="{AE20D7A7-D73B-8FD4-040F-56093A281501}"/>
              </a:ext>
            </a:extLst>
          </p:cNvPr>
          <p:cNvSpPr/>
          <p:nvPr/>
        </p:nvSpPr>
        <p:spPr>
          <a:xfrm>
            <a:off x="4999620" y="2782165"/>
            <a:ext cx="3682825"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7" name="TextBox 16">
            <a:extLst>
              <a:ext uri="{FF2B5EF4-FFF2-40B4-BE49-F238E27FC236}">
                <a16:creationId xmlns:a16="http://schemas.microsoft.com/office/drawing/2014/main" id="{DA3CB0A8-58C5-3CAF-A2B2-36EC25EA42AD}"/>
              </a:ext>
            </a:extLst>
          </p:cNvPr>
          <p:cNvSpPr txBox="1"/>
          <p:nvPr/>
        </p:nvSpPr>
        <p:spPr>
          <a:xfrm>
            <a:off x="9522823" y="1602265"/>
            <a:ext cx="2709396" cy="3693319"/>
          </a:xfrm>
          <a:prstGeom prst="rect">
            <a:avLst/>
          </a:prstGeom>
          <a:noFill/>
        </p:spPr>
        <p:txBody>
          <a:bodyPr wrap="none" rtlCol="0">
            <a:spAutoFit/>
          </a:bodyPr>
          <a:lstStyle/>
          <a:p>
            <a:r>
              <a:rPr lang="en-US" dirty="0"/>
              <a:t>Example: 2MB L2 cache</a:t>
            </a:r>
          </a:p>
          <a:p>
            <a:r>
              <a:rPr lang="en-US" dirty="0"/>
              <a:t>128-byte cache width and </a:t>
            </a:r>
          </a:p>
          <a:p>
            <a:r>
              <a:rPr lang="en-US" dirty="0"/>
              <a:t>a 44-bit address space</a:t>
            </a:r>
          </a:p>
          <a:p>
            <a:endParaRPr lang="en-US" dirty="0"/>
          </a:p>
          <a:p>
            <a:r>
              <a:rPr lang="en-US" dirty="0"/>
              <a:t>The physical address</a:t>
            </a:r>
          </a:p>
          <a:p>
            <a:r>
              <a:rPr lang="en-US" dirty="0"/>
              <a:t>stored in the directory</a:t>
            </a:r>
          </a:p>
          <a:p>
            <a:r>
              <a:rPr lang="en-US" dirty="0"/>
              <a:t>will need 44-7 = 37 bits</a:t>
            </a:r>
          </a:p>
          <a:p>
            <a:r>
              <a:rPr lang="en-US" dirty="0"/>
              <a:t>to identify the cache line</a:t>
            </a:r>
          </a:p>
          <a:p>
            <a:endParaRPr lang="en-US" dirty="0"/>
          </a:p>
          <a:p>
            <a:r>
              <a:rPr lang="en-US" dirty="0"/>
              <a:t>We have 16K lines</a:t>
            </a:r>
          </a:p>
          <a:p>
            <a:endParaRPr lang="en-US" dirty="0"/>
          </a:p>
          <a:p>
            <a:r>
              <a:rPr lang="en-US" dirty="0"/>
              <a:t>Need 14 bits to identify a</a:t>
            </a:r>
          </a:p>
          <a:p>
            <a:r>
              <a:rPr lang="en-US" dirty="0"/>
              <a:t>line</a:t>
            </a:r>
          </a:p>
        </p:txBody>
      </p:sp>
      <p:cxnSp>
        <p:nvCxnSpPr>
          <p:cNvPr id="19" name="Straight Arrow Connector 18">
            <a:extLst>
              <a:ext uri="{FF2B5EF4-FFF2-40B4-BE49-F238E27FC236}">
                <a16:creationId xmlns:a16="http://schemas.microsoft.com/office/drawing/2014/main" id="{0E57C306-0A25-28E3-F72C-2D44B9115758}"/>
              </a:ext>
            </a:extLst>
          </p:cNvPr>
          <p:cNvCxnSpPr>
            <a:cxnSpLocks/>
          </p:cNvCxnSpPr>
          <p:nvPr/>
        </p:nvCxnSpPr>
        <p:spPr>
          <a:xfrm>
            <a:off x="4999620" y="3565937"/>
            <a:ext cx="3682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F8A6E95-25A6-5819-BEDF-8A8B0496B362}"/>
              </a:ext>
            </a:extLst>
          </p:cNvPr>
          <p:cNvSpPr txBox="1"/>
          <p:nvPr/>
        </p:nvSpPr>
        <p:spPr>
          <a:xfrm>
            <a:off x="6348549" y="3722914"/>
            <a:ext cx="846707" cy="369332"/>
          </a:xfrm>
          <a:prstGeom prst="rect">
            <a:avLst/>
          </a:prstGeom>
          <a:noFill/>
        </p:spPr>
        <p:txBody>
          <a:bodyPr wrap="none" rtlCol="0">
            <a:spAutoFit/>
          </a:bodyPr>
          <a:lstStyle/>
          <a:p>
            <a:r>
              <a:rPr lang="en-US" dirty="0"/>
              <a:t>44-bits</a:t>
            </a:r>
          </a:p>
        </p:txBody>
      </p:sp>
      <p:cxnSp>
        <p:nvCxnSpPr>
          <p:cNvPr id="23" name="Straight Arrow Connector 22">
            <a:extLst>
              <a:ext uri="{FF2B5EF4-FFF2-40B4-BE49-F238E27FC236}">
                <a16:creationId xmlns:a16="http://schemas.microsoft.com/office/drawing/2014/main" id="{D330FCA5-3EFE-A836-BADC-0D78647B1E6E}"/>
              </a:ext>
            </a:extLst>
          </p:cNvPr>
          <p:cNvCxnSpPr/>
          <p:nvPr/>
        </p:nvCxnSpPr>
        <p:spPr>
          <a:xfrm>
            <a:off x="5651863" y="2573160"/>
            <a:ext cx="12777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7F9A9FF-3AF7-80F8-43C5-4B0F8F69D28D}"/>
              </a:ext>
            </a:extLst>
          </p:cNvPr>
          <p:cNvSpPr txBox="1"/>
          <p:nvPr/>
        </p:nvSpPr>
        <p:spPr>
          <a:xfrm>
            <a:off x="5580751" y="2169608"/>
            <a:ext cx="1260281" cy="369332"/>
          </a:xfrm>
          <a:prstGeom prst="rect">
            <a:avLst/>
          </a:prstGeom>
          <a:noFill/>
        </p:spPr>
        <p:txBody>
          <a:bodyPr wrap="none" rtlCol="0">
            <a:spAutoFit/>
          </a:bodyPr>
          <a:lstStyle/>
          <a:p>
            <a:r>
              <a:rPr lang="en-US" dirty="0"/>
              <a:t>14-bit hash</a:t>
            </a:r>
          </a:p>
        </p:txBody>
      </p:sp>
      <p:cxnSp>
        <p:nvCxnSpPr>
          <p:cNvPr id="25" name="Straight Arrow Connector 24">
            <a:extLst>
              <a:ext uri="{FF2B5EF4-FFF2-40B4-BE49-F238E27FC236}">
                <a16:creationId xmlns:a16="http://schemas.microsoft.com/office/drawing/2014/main" id="{E6C06BC9-B88C-30BC-5A12-6073C95B5683}"/>
              </a:ext>
            </a:extLst>
          </p:cNvPr>
          <p:cNvCxnSpPr/>
          <p:nvPr/>
        </p:nvCxnSpPr>
        <p:spPr>
          <a:xfrm>
            <a:off x="7404663" y="2538940"/>
            <a:ext cx="12777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21AEDF-8AA2-C568-0359-19B824C1A8E5}"/>
              </a:ext>
            </a:extLst>
          </p:cNvPr>
          <p:cNvSpPr txBox="1"/>
          <p:nvPr/>
        </p:nvSpPr>
        <p:spPr>
          <a:xfrm>
            <a:off x="7422164" y="2141473"/>
            <a:ext cx="1229824" cy="369332"/>
          </a:xfrm>
          <a:prstGeom prst="rect">
            <a:avLst/>
          </a:prstGeom>
          <a:noFill/>
        </p:spPr>
        <p:txBody>
          <a:bodyPr wrap="none" rtlCol="0">
            <a:spAutoFit/>
          </a:bodyPr>
          <a:lstStyle/>
          <a:p>
            <a:r>
              <a:rPr lang="en-US" dirty="0"/>
              <a:t>7-bit offset</a:t>
            </a:r>
          </a:p>
        </p:txBody>
      </p:sp>
      <p:sp>
        <p:nvSpPr>
          <p:cNvPr id="3" name="Left Brace 2">
            <a:extLst>
              <a:ext uri="{FF2B5EF4-FFF2-40B4-BE49-F238E27FC236}">
                <a16:creationId xmlns:a16="http://schemas.microsoft.com/office/drawing/2014/main" id="{88A85D24-13D1-B3AB-0A93-4E23D755081F}"/>
              </a:ext>
            </a:extLst>
          </p:cNvPr>
          <p:cNvSpPr/>
          <p:nvPr/>
        </p:nvSpPr>
        <p:spPr>
          <a:xfrm rot="5400000">
            <a:off x="6128461" y="1273969"/>
            <a:ext cx="270272" cy="1277782"/>
          </a:xfrm>
          <a:prstGeom prst="leftBrace">
            <a:avLst>
              <a:gd name="adj1" fmla="val 0"/>
              <a:gd name="adj2" fmla="val 49187"/>
            </a:avLst>
          </a:prstGeom>
          <a:ln w="190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b="1" dirty="0"/>
          </a:p>
        </p:txBody>
      </p:sp>
      <p:cxnSp>
        <p:nvCxnSpPr>
          <p:cNvPr id="18" name="Straight Connector 17">
            <a:extLst>
              <a:ext uri="{FF2B5EF4-FFF2-40B4-BE49-F238E27FC236}">
                <a16:creationId xmlns:a16="http://schemas.microsoft.com/office/drawing/2014/main" id="{86A078CB-966F-45E5-458E-EB1E81AD5162}"/>
              </a:ext>
            </a:extLst>
          </p:cNvPr>
          <p:cNvCxnSpPr>
            <a:cxnSpLocks/>
            <a:stCxn id="3" idx="1"/>
          </p:cNvCxnSpPr>
          <p:nvPr/>
        </p:nvCxnSpPr>
        <p:spPr>
          <a:xfrm flipV="1">
            <a:off x="6273985" y="1215736"/>
            <a:ext cx="0" cy="561988"/>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D0270FA7-6DD9-12E9-D62D-ABDA54AFA3CF}"/>
              </a:ext>
            </a:extLst>
          </p:cNvPr>
          <p:cNvCxnSpPr/>
          <p:nvPr/>
        </p:nvCxnSpPr>
        <p:spPr>
          <a:xfrm flipH="1">
            <a:off x="550200" y="1215736"/>
            <a:ext cx="5713397" cy="0"/>
          </a:xfrm>
          <a:prstGeom prst="straightConnector1">
            <a:avLst/>
          </a:prstGeom>
          <a:ln w="19050" cmpd="sng">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09E97B4-B9AF-5CCC-5269-B3807A853516}"/>
              </a:ext>
            </a:extLst>
          </p:cNvPr>
          <p:cNvCxnSpPr/>
          <p:nvPr/>
        </p:nvCxnSpPr>
        <p:spPr>
          <a:xfrm>
            <a:off x="550200" y="1215736"/>
            <a:ext cx="0" cy="17623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F9CF2C4-AD6E-7823-25DB-F009C5671B03}"/>
              </a:ext>
            </a:extLst>
          </p:cNvPr>
          <p:cNvCxnSpPr>
            <a:endCxn id="9" idx="1"/>
          </p:cNvCxnSpPr>
          <p:nvPr/>
        </p:nvCxnSpPr>
        <p:spPr>
          <a:xfrm>
            <a:off x="550200" y="2978108"/>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243275E7-ACCF-DB57-F99F-C899B5A70E2B}"/>
              </a:ext>
            </a:extLst>
          </p:cNvPr>
          <p:cNvSpPr/>
          <p:nvPr/>
        </p:nvSpPr>
        <p:spPr>
          <a:xfrm>
            <a:off x="4165132" y="2684193"/>
            <a:ext cx="568236" cy="587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36" name="Straight Arrow Connector 35">
            <a:extLst>
              <a:ext uri="{FF2B5EF4-FFF2-40B4-BE49-F238E27FC236}">
                <a16:creationId xmlns:a16="http://schemas.microsoft.com/office/drawing/2014/main" id="{25E8E882-8BE0-B56E-8992-FE2CFC89A5D9}"/>
              </a:ext>
            </a:extLst>
          </p:cNvPr>
          <p:cNvCxnSpPr>
            <a:stCxn id="16" idx="1"/>
            <a:endCxn id="34" idx="6"/>
          </p:cNvCxnSpPr>
          <p:nvPr/>
        </p:nvCxnSpPr>
        <p:spPr>
          <a:xfrm flipH="1">
            <a:off x="4733368" y="2978108"/>
            <a:ext cx="2662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F69FD55-3FB0-81E6-4ECD-313AC095C242}"/>
              </a:ext>
            </a:extLst>
          </p:cNvPr>
          <p:cNvCxnSpPr>
            <a:stCxn id="9" idx="3"/>
            <a:endCxn id="34" idx="2"/>
          </p:cNvCxnSpPr>
          <p:nvPr/>
        </p:nvCxnSpPr>
        <p:spPr>
          <a:xfrm>
            <a:off x="3866605" y="2978108"/>
            <a:ext cx="298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45518A5-6285-FCDF-7FD1-CEB9DCF7426F}"/>
              </a:ext>
            </a:extLst>
          </p:cNvPr>
          <p:cNvCxnSpPr>
            <a:cxnSpLocks/>
            <a:stCxn id="34" idx="4"/>
          </p:cNvCxnSpPr>
          <p:nvPr/>
        </p:nvCxnSpPr>
        <p:spPr>
          <a:xfrm>
            <a:off x="4449250" y="3272022"/>
            <a:ext cx="21157" cy="467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80FF959-86EC-5B85-0BF8-E3F12F1B6419}"/>
              </a:ext>
            </a:extLst>
          </p:cNvPr>
          <p:cNvCxnSpPr>
            <a:stCxn id="34" idx="0"/>
          </p:cNvCxnSpPr>
          <p:nvPr/>
        </p:nvCxnSpPr>
        <p:spPr>
          <a:xfrm flipV="1">
            <a:off x="4449250" y="2326139"/>
            <a:ext cx="0" cy="358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FAF49C7-708F-63F0-DD41-C137824CFE1E}"/>
              </a:ext>
            </a:extLst>
          </p:cNvPr>
          <p:cNvSpPr txBox="1"/>
          <p:nvPr/>
        </p:nvSpPr>
        <p:spPr>
          <a:xfrm>
            <a:off x="4200517" y="3859851"/>
            <a:ext cx="470000" cy="369332"/>
          </a:xfrm>
          <a:prstGeom prst="rect">
            <a:avLst/>
          </a:prstGeom>
          <a:noFill/>
        </p:spPr>
        <p:txBody>
          <a:bodyPr wrap="none" rtlCol="0">
            <a:spAutoFit/>
          </a:bodyPr>
          <a:lstStyle/>
          <a:p>
            <a:r>
              <a:rPr lang="en-US" dirty="0"/>
              <a:t>Hit</a:t>
            </a:r>
          </a:p>
        </p:txBody>
      </p:sp>
      <p:sp>
        <p:nvSpPr>
          <p:cNvPr id="45" name="TextBox 44">
            <a:extLst>
              <a:ext uri="{FF2B5EF4-FFF2-40B4-BE49-F238E27FC236}">
                <a16:creationId xmlns:a16="http://schemas.microsoft.com/office/drawing/2014/main" id="{730F2E55-3FC0-3F9F-9044-94375F4CBA49}"/>
              </a:ext>
            </a:extLst>
          </p:cNvPr>
          <p:cNvSpPr txBox="1"/>
          <p:nvPr/>
        </p:nvSpPr>
        <p:spPr>
          <a:xfrm>
            <a:off x="4196384" y="2047996"/>
            <a:ext cx="601447" cy="369332"/>
          </a:xfrm>
          <a:prstGeom prst="rect">
            <a:avLst/>
          </a:prstGeom>
          <a:noFill/>
        </p:spPr>
        <p:txBody>
          <a:bodyPr wrap="none" rtlCol="0">
            <a:spAutoFit/>
          </a:bodyPr>
          <a:lstStyle/>
          <a:p>
            <a:r>
              <a:rPr lang="en-US" dirty="0"/>
              <a:t>Miss</a:t>
            </a:r>
          </a:p>
        </p:txBody>
      </p:sp>
      <p:sp>
        <p:nvSpPr>
          <p:cNvPr id="46" name="TextBox 45">
            <a:extLst>
              <a:ext uri="{FF2B5EF4-FFF2-40B4-BE49-F238E27FC236}">
                <a16:creationId xmlns:a16="http://schemas.microsoft.com/office/drawing/2014/main" id="{5A5A50CE-0C32-00B3-A695-EC4F8E6EFD4A}"/>
              </a:ext>
            </a:extLst>
          </p:cNvPr>
          <p:cNvSpPr txBox="1"/>
          <p:nvPr/>
        </p:nvSpPr>
        <p:spPr>
          <a:xfrm>
            <a:off x="4497107" y="3369994"/>
            <a:ext cx="300082" cy="369332"/>
          </a:xfrm>
          <a:prstGeom prst="rect">
            <a:avLst/>
          </a:prstGeom>
          <a:noFill/>
        </p:spPr>
        <p:txBody>
          <a:bodyPr wrap="none" rtlCol="0">
            <a:spAutoFit/>
          </a:bodyPr>
          <a:lstStyle/>
          <a:p>
            <a:r>
              <a:rPr lang="en-US" dirty="0"/>
              <a:t>=</a:t>
            </a:r>
          </a:p>
        </p:txBody>
      </p:sp>
      <p:sp>
        <p:nvSpPr>
          <p:cNvPr id="47" name="TextBox 46">
            <a:extLst>
              <a:ext uri="{FF2B5EF4-FFF2-40B4-BE49-F238E27FC236}">
                <a16:creationId xmlns:a16="http://schemas.microsoft.com/office/drawing/2014/main" id="{F1A2F05E-8925-BC15-0A44-DF6616494D5D}"/>
              </a:ext>
            </a:extLst>
          </p:cNvPr>
          <p:cNvSpPr txBox="1"/>
          <p:nvPr/>
        </p:nvSpPr>
        <p:spPr>
          <a:xfrm>
            <a:off x="4470407" y="2334008"/>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07511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4" grpId="0" animBg="1"/>
      <p:bldP spid="44" grpId="0"/>
      <p:bldP spid="45" grpId="0"/>
      <p:bldP spid="46"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029A-A54F-14FB-35B9-B03C006AEFB2}"/>
              </a:ext>
            </a:extLst>
          </p:cNvPr>
          <p:cNvSpPr>
            <a:spLocks noGrp="1"/>
          </p:cNvSpPr>
          <p:nvPr>
            <p:ph type="title"/>
          </p:nvPr>
        </p:nvSpPr>
        <p:spPr>
          <a:xfrm>
            <a:off x="550200" y="171608"/>
            <a:ext cx="11091600" cy="1332000"/>
          </a:xfrm>
        </p:spPr>
        <p:txBody>
          <a:bodyPr/>
          <a:lstStyle/>
          <a:p>
            <a:r>
              <a:rPr lang="en-US" dirty="0"/>
              <a:t>Set Associative</a:t>
            </a:r>
          </a:p>
        </p:txBody>
      </p:sp>
      <p:grpSp>
        <p:nvGrpSpPr>
          <p:cNvPr id="4" name="Group 3">
            <a:extLst>
              <a:ext uri="{FF2B5EF4-FFF2-40B4-BE49-F238E27FC236}">
                <a16:creationId xmlns:a16="http://schemas.microsoft.com/office/drawing/2014/main" id="{B170CCE9-51A6-A565-3B2D-8516BDBF63F0}"/>
              </a:ext>
            </a:extLst>
          </p:cNvPr>
          <p:cNvGrpSpPr/>
          <p:nvPr/>
        </p:nvGrpSpPr>
        <p:grpSpPr>
          <a:xfrm>
            <a:off x="927463" y="1602265"/>
            <a:ext cx="2939142" cy="3844947"/>
            <a:chOff x="2312126" y="1602265"/>
            <a:chExt cx="2939142" cy="3844947"/>
          </a:xfrm>
        </p:grpSpPr>
        <p:sp>
          <p:nvSpPr>
            <p:cNvPr id="5" name="Rectangle 4">
              <a:extLst>
                <a:ext uri="{FF2B5EF4-FFF2-40B4-BE49-F238E27FC236}">
                  <a16:creationId xmlns:a16="http://schemas.microsoft.com/office/drawing/2014/main" id="{D96D41D7-3D10-FE47-806E-C59FCBE9807C}"/>
                </a:ext>
              </a:extLst>
            </p:cNvPr>
            <p:cNvSpPr/>
            <p:nvPr/>
          </p:nvSpPr>
          <p:spPr>
            <a:xfrm>
              <a:off x="2312126" y="1606731"/>
              <a:ext cx="2939142" cy="384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22DB5C8-15A3-2B60-471B-568A578D7670}"/>
                </a:ext>
              </a:extLst>
            </p:cNvPr>
            <p:cNvSpPr/>
            <p:nvPr/>
          </p:nvSpPr>
          <p:spPr>
            <a:xfrm>
              <a:off x="2312126" y="1602265"/>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7" name="Rectangle 6">
              <a:extLst>
                <a:ext uri="{FF2B5EF4-FFF2-40B4-BE49-F238E27FC236}">
                  <a16:creationId xmlns:a16="http://schemas.microsoft.com/office/drawing/2014/main" id="{B4ED2FAF-89CE-0C99-9732-84B058E7136F}"/>
                </a:ext>
              </a:extLst>
            </p:cNvPr>
            <p:cNvSpPr/>
            <p:nvPr/>
          </p:nvSpPr>
          <p:spPr>
            <a:xfrm>
              <a:off x="2312126" y="1998393"/>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8" name="Rectangle 7">
              <a:extLst>
                <a:ext uri="{FF2B5EF4-FFF2-40B4-BE49-F238E27FC236}">
                  <a16:creationId xmlns:a16="http://schemas.microsoft.com/office/drawing/2014/main" id="{AE007EF6-A84E-96D5-5132-B65C784F49DD}"/>
                </a:ext>
              </a:extLst>
            </p:cNvPr>
            <p:cNvSpPr/>
            <p:nvPr/>
          </p:nvSpPr>
          <p:spPr>
            <a:xfrm>
              <a:off x="2312126" y="2394634"/>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9" name="Rectangle 8">
              <a:extLst>
                <a:ext uri="{FF2B5EF4-FFF2-40B4-BE49-F238E27FC236}">
                  <a16:creationId xmlns:a16="http://schemas.microsoft.com/office/drawing/2014/main" id="{2A5F63BB-F1EF-BEA4-8E2F-E52E4FA20A68}"/>
                </a:ext>
              </a:extLst>
            </p:cNvPr>
            <p:cNvSpPr/>
            <p:nvPr/>
          </p:nvSpPr>
          <p:spPr>
            <a:xfrm>
              <a:off x="2312126" y="2782165"/>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0" name="Rectangle 9">
              <a:extLst>
                <a:ext uri="{FF2B5EF4-FFF2-40B4-BE49-F238E27FC236}">
                  <a16:creationId xmlns:a16="http://schemas.microsoft.com/office/drawing/2014/main" id="{5A757B64-6D1B-C868-49D2-784A5BDC0631}"/>
                </a:ext>
              </a:extLst>
            </p:cNvPr>
            <p:cNvSpPr/>
            <p:nvPr/>
          </p:nvSpPr>
          <p:spPr>
            <a:xfrm>
              <a:off x="2312126" y="3174051"/>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1" name="Rectangle 10">
              <a:extLst>
                <a:ext uri="{FF2B5EF4-FFF2-40B4-BE49-F238E27FC236}">
                  <a16:creationId xmlns:a16="http://schemas.microsoft.com/office/drawing/2014/main" id="{60E3ED14-4F9C-6820-61DB-09EE94BEF777}"/>
                </a:ext>
              </a:extLst>
            </p:cNvPr>
            <p:cNvSpPr/>
            <p:nvPr/>
          </p:nvSpPr>
          <p:spPr>
            <a:xfrm>
              <a:off x="2312126" y="5046729"/>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grpSp>
      <p:sp>
        <p:nvSpPr>
          <p:cNvPr id="16" name="Rectangle 15">
            <a:extLst>
              <a:ext uri="{FF2B5EF4-FFF2-40B4-BE49-F238E27FC236}">
                <a16:creationId xmlns:a16="http://schemas.microsoft.com/office/drawing/2014/main" id="{AE20D7A7-D73B-8FD4-040F-56093A281501}"/>
              </a:ext>
            </a:extLst>
          </p:cNvPr>
          <p:cNvSpPr/>
          <p:nvPr/>
        </p:nvSpPr>
        <p:spPr>
          <a:xfrm>
            <a:off x="4999620" y="2615307"/>
            <a:ext cx="3682825"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cxnSp>
        <p:nvCxnSpPr>
          <p:cNvPr id="19" name="Straight Arrow Connector 18">
            <a:extLst>
              <a:ext uri="{FF2B5EF4-FFF2-40B4-BE49-F238E27FC236}">
                <a16:creationId xmlns:a16="http://schemas.microsoft.com/office/drawing/2014/main" id="{0E57C306-0A25-28E3-F72C-2D44B9115758}"/>
              </a:ext>
            </a:extLst>
          </p:cNvPr>
          <p:cNvCxnSpPr>
            <a:cxnSpLocks/>
          </p:cNvCxnSpPr>
          <p:nvPr/>
        </p:nvCxnSpPr>
        <p:spPr>
          <a:xfrm>
            <a:off x="4999620" y="3565937"/>
            <a:ext cx="3682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F8A6E95-25A6-5819-BEDF-8A8B0496B362}"/>
              </a:ext>
            </a:extLst>
          </p:cNvPr>
          <p:cNvSpPr txBox="1"/>
          <p:nvPr/>
        </p:nvSpPr>
        <p:spPr>
          <a:xfrm>
            <a:off x="6348549" y="3722914"/>
            <a:ext cx="846707" cy="369332"/>
          </a:xfrm>
          <a:prstGeom prst="rect">
            <a:avLst/>
          </a:prstGeom>
          <a:noFill/>
        </p:spPr>
        <p:txBody>
          <a:bodyPr wrap="none" rtlCol="0">
            <a:spAutoFit/>
          </a:bodyPr>
          <a:lstStyle/>
          <a:p>
            <a:r>
              <a:rPr lang="en-US" dirty="0"/>
              <a:t>44-bits</a:t>
            </a:r>
          </a:p>
        </p:txBody>
      </p:sp>
      <p:cxnSp>
        <p:nvCxnSpPr>
          <p:cNvPr id="23" name="Straight Arrow Connector 22">
            <a:extLst>
              <a:ext uri="{FF2B5EF4-FFF2-40B4-BE49-F238E27FC236}">
                <a16:creationId xmlns:a16="http://schemas.microsoft.com/office/drawing/2014/main" id="{D330FCA5-3EFE-A836-BADC-0D78647B1E6E}"/>
              </a:ext>
            </a:extLst>
          </p:cNvPr>
          <p:cNvCxnSpPr/>
          <p:nvPr/>
        </p:nvCxnSpPr>
        <p:spPr>
          <a:xfrm>
            <a:off x="5651863" y="2573160"/>
            <a:ext cx="12777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7F9A9FF-3AF7-80F8-43C5-4B0F8F69D28D}"/>
              </a:ext>
            </a:extLst>
          </p:cNvPr>
          <p:cNvSpPr txBox="1"/>
          <p:nvPr/>
        </p:nvSpPr>
        <p:spPr>
          <a:xfrm>
            <a:off x="5580751" y="2169608"/>
            <a:ext cx="1260281" cy="369332"/>
          </a:xfrm>
          <a:prstGeom prst="rect">
            <a:avLst/>
          </a:prstGeom>
          <a:noFill/>
        </p:spPr>
        <p:txBody>
          <a:bodyPr wrap="none" rtlCol="0">
            <a:spAutoFit/>
          </a:bodyPr>
          <a:lstStyle/>
          <a:p>
            <a:r>
              <a:rPr lang="en-US" dirty="0"/>
              <a:t>12-bit hash</a:t>
            </a:r>
          </a:p>
        </p:txBody>
      </p:sp>
      <p:cxnSp>
        <p:nvCxnSpPr>
          <p:cNvPr id="25" name="Straight Arrow Connector 24">
            <a:extLst>
              <a:ext uri="{FF2B5EF4-FFF2-40B4-BE49-F238E27FC236}">
                <a16:creationId xmlns:a16="http://schemas.microsoft.com/office/drawing/2014/main" id="{E6C06BC9-B88C-30BC-5A12-6073C95B5683}"/>
              </a:ext>
            </a:extLst>
          </p:cNvPr>
          <p:cNvCxnSpPr/>
          <p:nvPr/>
        </p:nvCxnSpPr>
        <p:spPr>
          <a:xfrm>
            <a:off x="7404663" y="2538940"/>
            <a:ext cx="12777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21AEDF-8AA2-C568-0359-19B824C1A8E5}"/>
              </a:ext>
            </a:extLst>
          </p:cNvPr>
          <p:cNvSpPr txBox="1"/>
          <p:nvPr/>
        </p:nvSpPr>
        <p:spPr>
          <a:xfrm>
            <a:off x="7422164" y="2141473"/>
            <a:ext cx="1229824" cy="369332"/>
          </a:xfrm>
          <a:prstGeom prst="rect">
            <a:avLst/>
          </a:prstGeom>
          <a:noFill/>
        </p:spPr>
        <p:txBody>
          <a:bodyPr wrap="none" rtlCol="0">
            <a:spAutoFit/>
          </a:bodyPr>
          <a:lstStyle/>
          <a:p>
            <a:r>
              <a:rPr lang="en-US" dirty="0"/>
              <a:t>7-bit offset</a:t>
            </a:r>
          </a:p>
        </p:txBody>
      </p:sp>
      <p:sp>
        <p:nvSpPr>
          <p:cNvPr id="3" name="Left Brace 2">
            <a:extLst>
              <a:ext uri="{FF2B5EF4-FFF2-40B4-BE49-F238E27FC236}">
                <a16:creationId xmlns:a16="http://schemas.microsoft.com/office/drawing/2014/main" id="{88A85D24-13D1-B3AB-0A93-4E23D755081F}"/>
              </a:ext>
            </a:extLst>
          </p:cNvPr>
          <p:cNvSpPr/>
          <p:nvPr/>
        </p:nvSpPr>
        <p:spPr>
          <a:xfrm rot="5400000">
            <a:off x="6128461" y="1273969"/>
            <a:ext cx="270272" cy="1277782"/>
          </a:xfrm>
          <a:prstGeom prst="leftBrace">
            <a:avLst>
              <a:gd name="adj1" fmla="val 0"/>
              <a:gd name="adj2" fmla="val 49187"/>
            </a:avLst>
          </a:prstGeom>
          <a:ln w="190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b="1" dirty="0"/>
          </a:p>
        </p:txBody>
      </p:sp>
      <p:cxnSp>
        <p:nvCxnSpPr>
          <p:cNvPr id="18" name="Straight Connector 17">
            <a:extLst>
              <a:ext uri="{FF2B5EF4-FFF2-40B4-BE49-F238E27FC236}">
                <a16:creationId xmlns:a16="http://schemas.microsoft.com/office/drawing/2014/main" id="{86A078CB-966F-45E5-458E-EB1E81AD5162}"/>
              </a:ext>
            </a:extLst>
          </p:cNvPr>
          <p:cNvCxnSpPr>
            <a:cxnSpLocks/>
            <a:stCxn id="3" idx="1"/>
          </p:cNvCxnSpPr>
          <p:nvPr/>
        </p:nvCxnSpPr>
        <p:spPr>
          <a:xfrm flipV="1">
            <a:off x="6273985" y="1215736"/>
            <a:ext cx="0" cy="561988"/>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D0270FA7-6DD9-12E9-D62D-ABDA54AFA3CF}"/>
              </a:ext>
            </a:extLst>
          </p:cNvPr>
          <p:cNvCxnSpPr/>
          <p:nvPr/>
        </p:nvCxnSpPr>
        <p:spPr>
          <a:xfrm flipH="1">
            <a:off x="550200" y="1215736"/>
            <a:ext cx="5713397" cy="0"/>
          </a:xfrm>
          <a:prstGeom prst="straightConnector1">
            <a:avLst/>
          </a:prstGeom>
          <a:ln w="19050" cmpd="sng">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09E97B4-B9AF-5CCC-5269-B3807A853516}"/>
              </a:ext>
            </a:extLst>
          </p:cNvPr>
          <p:cNvCxnSpPr>
            <a:cxnSpLocks/>
          </p:cNvCxnSpPr>
          <p:nvPr/>
        </p:nvCxnSpPr>
        <p:spPr>
          <a:xfrm>
            <a:off x="550200" y="1215736"/>
            <a:ext cx="16019" cy="21496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F9CF2C4-AD6E-7823-25DB-F009C5671B03}"/>
              </a:ext>
            </a:extLst>
          </p:cNvPr>
          <p:cNvCxnSpPr>
            <a:cxnSpLocks/>
            <a:endCxn id="9" idx="1"/>
          </p:cNvCxnSpPr>
          <p:nvPr/>
        </p:nvCxnSpPr>
        <p:spPr>
          <a:xfrm>
            <a:off x="550200" y="2978108"/>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243275E7-ACCF-DB57-F99F-C899B5A70E2B}"/>
              </a:ext>
            </a:extLst>
          </p:cNvPr>
          <p:cNvSpPr/>
          <p:nvPr/>
        </p:nvSpPr>
        <p:spPr>
          <a:xfrm>
            <a:off x="4135125" y="2821130"/>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5" name="TextBox 14">
            <a:extLst>
              <a:ext uri="{FF2B5EF4-FFF2-40B4-BE49-F238E27FC236}">
                <a16:creationId xmlns:a16="http://schemas.microsoft.com/office/drawing/2014/main" id="{E3EB8BD6-9738-C20D-AA0B-AB330701C8EE}"/>
              </a:ext>
            </a:extLst>
          </p:cNvPr>
          <p:cNvSpPr txBox="1"/>
          <p:nvPr/>
        </p:nvSpPr>
        <p:spPr>
          <a:xfrm>
            <a:off x="8950965" y="889843"/>
            <a:ext cx="2884123" cy="5355312"/>
          </a:xfrm>
          <a:prstGeom prst="rect">
            <a:avLst/>
          </a:prstGeom>
          <a:noFill/>
        </p:spPr>
        <p:txBody>
          <a:bodyPr wrap="none" rtlCol="0">
            <a:spAutoFit/>
          </a:bodyPr>
          <a:lstStyle/>
          <a:p>
            <a:r>
              <a:rPr lang="en-US" dirty="0"/>
              <a:t>Example: 2MB L2 cache, </a:t>
            </a:r>
          </a:p>
          <a:p>
            <a:r>
              <a:rPr lang="en-US" dirty="0"/>
              <a:t>4-way set associative cache,</a:t>
            </a:r>
          </a:p>
          <a:p>
            <a:r>
              <a:rPr lang="en-US" dirty="0"/>
              <a:t>128-byte cache width and </a:t>
            </a:r>
          </a:p>
          <a:p>
            <a:r>
              <a:rPr lang="en-US" dirty="0"/>
              <a:t>a 44-bit address space</a:t>
            </a:r>
          </a:p>
          <a:p>
            <a:endParaRPr lang="en-US" dirty="0"/>
          </a:p>
          <a:p>
            <a:r>
              <a:rPr lang="en-US" dirty="0"/>
              <a:t>The physical address</a:t>
            </a:r>
          </a:p>
          <a:p>
            <a:r>
              <a:rPr lang="en-US" dirty="0"/>
              <a:t>stored in the directory</a:t>
            </a:r>
          </a:p>
          <a:p>
            <a:r>
              <a:rPr lang="en-US" dirty="0"/>
              <a:t>will need 44-7 = 37 bits</a:t>
            </a:r>
          </a:p>
          <a:p>
            <a:r>
              <a:rPr lang="en-US" dirty="0"/>
              <a:t>to identify the cache line</a:t>
            </a:r>
          </a:p>
          <a:p>
            <a:endParaRPr lang="en-US" dirty="0"/>
          </a:p>
          <a:p>
            <a:r>
              <a:rPr lang="en-US" dirty="0"/>
              <a:t>We have 4K sets</a:t>
            </a:r>
          </a:p>
          <a:p>
            <a:endParaRPr lang="en-US" dirty="0"/>
          </a:p>
          <a:p>
            <a:r>
              <a:rPr lang="en-US" dirty="0"/>
              <a:t>Need 12 bits to identify a</a:t>
            </a:r>
          </a:p>
          <a:p>
            <a:r>
              <a:rPr lang="en-US" dirty="0"/>
              <a:t>set</a:t>
            </a:r>
          </a:p>
          <a:p>
            <a:endParaRPr lang="en-US" dirty="0"/>
          </a:p>
          <a:p>
            <a:r>
              <a:rPr lang="en-US" dirty="0"/>
              <a:t>Up to 4 lines from each</a:t>
            </a:r>
          </a:p>
          <a:p>
            <a:r>
              <a:rPr lang="en-US" dirty="0"/>
              <a:t>set can be present, need</a:t>
            </a:r>
          </a:p>
          <a:p>
            <a:r>
              <a:rPr lang="en-US" dirty="0"/>
              <a:t>to compare all addresses</a:t>
            </a:r>
          </a:p>
          <a:p>
            <a:r>
              <a:rPr lang="en-US" dirty="0"/>
              <a:t>in a set</a:t>
            </a:r>
          </a:p>
        </p:txBody>
      </p:sp>
      <p:cxnSp>
        <p:nvCxnSpPr>
          <p:cNvPr id="20" name="Straight Arrow Connector 19">
            <a:extLst>
              <a:ext uri="{FF2B5EF4-FFF2-40B4-BE49-F238E27FC236}">
                <a16:creationId xmlns:a16="http://schemas.microsoft.com/office/drawing/2014/main" id="{991DBC38-D4C7-8344-1885-0DC446A0EDB3}"/>
              </a:ext>
            </a:extLst>
          </p:cNvPr>
          <p:cNvCxnSpPr/>
          <p:nvPr/>
        </p:nvCxnSpPr>
        <p:spPr>
          <a:xfrm>
            <a:off x="550200" y="3365416"/>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A58A25F-5174-FFDF-CAFA-8848072CDEEB}"/>
              </a:ext>
            </a:extLst>
          </p:cNvPr>
          <p:cNvCxnSpPr/>
          <p:nvPr/>
        </p:nvCxnSpPr>
        <p:spPr>
          <a:xfrm>
            <a:off x="566220" y="2590577"/>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6E6323F-BEAC-C9B0-F2AD-4E7C1435F697}"/>
              </a:ext>
            </a:extLst>
          </p:cNvPr>
          <p:cNvCxnSpPr>
            <a:cxnSpLocks/>
          </p:cNvCxnSpPr>
          <p:nvPr/>
        </p:nvCxnSpPr>
        <p:spPr>
          <a:xfrm>
            <a:off x="566219" y="2202821"/>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C6D793BE-640B-CF6E-A02A-6092EB1A2D26}"/>
              </a:ext>
            </a:extLst>
          </p:cNvPr>
          <p:cNvSpPr/>
          <p:nvPr/>
        </p:nvSpPr>
        <p:spPr>
          <a:xfrm>
            <a:off x="4131446" y="3208215"/>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48" name="Oval 47">
            <a:extLst>
              <a:ext uri="{FF2B5EF4-FFF2-40B4-BE49-F238E27FC236}">
                <a16:creationId xmlns:a16="http://schemas.microsoft.com/office/drawing/2014/main" id="{CC060F28-A6A5-451A-8660-7871B8DB6249}"/>
              </a:ext>
            </a:extLst>
          </p:cNvPr>
          <p:cNvSpPr/>
          <p:nvPr/>
        </p:nvSpPr>
        <p:spPr>
          <a:xfrm>
            <a:off x="4138804" y="2434045"/>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49" name="Oval 48">
            <a:extLst>
              <a:ext uri="{FF2B5EF4-FFF2-40B4-BE49-F238E27FC236}">
                <a16:creationId xmlns:a16="http://schemas.microsoft.com/office/drawing/2014/main" id="{2751197B-2FF2-2B1E-6498-CC3B3D4A7BD2}"/>
              </a:ext>
            </a:extLst>
          </p:cNvPr>
          <p:cNvSpPr/>
          <p:nvPr/>
        </p:nvSpPr>
        <p:spPr>
          <a:xfrm>
            <a:off x="4138804" y="2046960"/>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cxnSp>
        <p:nvCxnSpPr>
          <p:cNvPr id="51" name="Straight Arrow Connector 50">
            <a:extLst>
              <a:ext uri="{FF2B5EF4-FFF2-40B4-BE49-F238E27FC236}">
                <a16:creationId xmlns:a16="http://schemas.microsoft.com/office/drawing/2014/main" id="{B11B06BB-65CA-F387-46E5-823CBE7A7B93}"/>
              </a:ext>
            </a:extLst>
          </p:cNvPr>
          <p:cNvCxnSpPr>
            <a:stCxn id="16" idx="1"/>
          </p:cNvCxnSpPr>
          <p:nvPr/>
        </p:nvCxnSpPr>
        <p:spPr>
          <a:xfrm flipH="1">
            <a:off x="4820194" y="2811250"/>
            <a:ext cx="1794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8012F8E-4441-A65D-035A-CC273046F9C0}"/>
              </a:ext>
            </a:extLst>
          </p:cNvPr>
          <p:cNvCxnSpPr>
            <a:cxnSpLocks/>
          </p:cNvCxnSpPr>
          <p:nvPr/>
        </p:nvCxnSpPr>
        <p:spPr>
          <a:xfrm>
            <a:off x="4833257" y="2242903"/>
            <a:ext cx="0" cy="11860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7E6EC44-28B1-1E00-49AB-4316C2B988E9}"/>
              </a:ext>
            </a:extLst>
          </p:cNvPr>
          <p:cNvCxnSpPr>
            <a:cxnSpLocks/>
            <a:endCxn id="49" idx="6"/>
          </p:cNvCxnSpPr>
          <p:nvPr/>
        </p:nvCxnSpPr>
        <p:spPr>
          <a:xfrm flipH="1">
            <a:off x="4597923" y="2238103"/>
            <a:ext cx="235334" cy="48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1E0D554-9182-FB9B-C973-F70DE163B0DB}"/>
              </a:ext>
            </a:extLst>
          </p:cNvPr>
          <p:cNvCxnSpPr>
            <a:cxnSpLocks/>
            <a:endCxn id="48" idx="6"/>
          </p:cNvCxnSpPr>
          <p:nvPr/>
        </p:nvCxnSpPr>
        <p:spPr>
          <a:xfrm flipH="1" flipV="1">
            <a:off x="4597923" y="2629988"/>
            <a:ext cx="242692" cy="480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CE91997-6297-1A2A-75B8-2F483D56F8E4}"/>
              </a:ext>
            </a:extLst>
          </p:cNvPr>
          <p:cNvCxnSpPr>
            <a:cxnSpLocks/>
          </p:cNvCxnSpPr>
          <p:nvPr/>
        </p:nvCxnSpPr>
        <p:spPr>
          <a:xfrm flipH="1">
            <a:off x="4597923" y="3026227"/>
            <a:ext cx="17360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5ADDF25-4561-BDB5-660D-AF1F45ECA828}"/>
              </a:ext>
            </a:extLst>
          </p:cNvPr>
          <p:cNvCxnSpPr>
            <a:cxnSpLocks/>
          </p:cNvCxnSpPr>
          <p:nvPr/>
        </p:nvCxnSpPr>
        <p:spPr>
          <a:xfrm flipH="1">
            <a:off x="4563438" y="3407619"/>
            <a:ext cx="235334" cy="48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16AD2C0-534A-69B2-C983-8D6DD997971D}"/>
              </a:ext>
            </a:extLst>
          </p:cNvPr>
          <p:cNvCxnSpPr>
            <a:cxnSpLocks/>
          </p:cNvCxnSpPr>
          <p:nvPr/>
        </p:nvCxnSpPr>
        <p:spPr>
          <a:xfrm>
            <a:off x="3866605" y="3365416"/>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19FFA1A-2F27-4019-A79D-354D021C6F4B}"/>
              </a:ext>
            </a:extLst>
          </p:cNvPr>
          <p:cNvCxnSpPr>
            <a:cxnSpLocks/>
          </p:cNvCxnSpPr>
          <p:nvPr/>
        </p:nvCxnSpPr>
        <p:spPr>
          <a:xfrm>
            <a:off x="3878906" y="2994855"/>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CF28096-969D-620F-1D4F-C2A05C475879}"/>
              </a:ext>
            </a:extLst>
          </p:cNvPr>
          <p:cNvCxnSpPr>
            <a:cxnSpLocks/>
          </p:cNvCxnSpPr>
          <p:nvPr/>
        </p:nvCxnSpPr>
        <p:spPr>
          <a:xfrm>
            <a:off x="3878906" y="2615307"/>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CEADA33B-6578-72C6-E3D2-404E78187F2A}"/>
              </a:ext>
            </a:extLst>
          </p:cNvPr>
          <p:cNvCxnSpPr>
            <a:cxnSpLocks/>
          </p:cNvCxnSpPr>
          <p:nvPr/>
        </p:nvCxnSpPr>
        <p:spPr>
          <a:xfrm>
            <a:off x="3866605" y="2228948"/>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50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4" grpId="0" animBg="1"/>
      <p:bldP spid="42" grpId="0" animBg="1"/>
      <p:bldP spid="48" grpId="0" animBg="1"/>
      <p:bldP spid="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029A-A54F-14FB-35B9-B03C006AEFB2}"/>
              </a:ext>
            </a:extLst>
          </p:cNvPr>
          <p:cNvSpPr>
            <a:spLocks noGrp="1"/>
          </p:cNvSpPr>
          <p:nvPr>
            <p:ph type="title"/>
          </p:nvPr>
        </p:nvSpPr>
        <p:spPr>
          <a:xfrm>
            <a:off x="550200" y="171608"/>
            <a:ext cx="11091600" cy="1332000"/>
          </a:xfrm>
        </p:spPr>
        <p:txBody>
          <a:bodyPr/>
          <a:lstStyle/>
          <a:p>
            <a:r>
              <a:rPr lang="en-US" dirty="0"/>
              <a:t>Fully Associative</a:t>
            </a:r>
          </a:p>
        </p:txBody>
      </p:sp>
      <p:grpSp>
        <p:nvGrpSpPr>
          <p:cNvPr id="4" name="Group 3">
            <a:extLst>
              <a:ext uri="{FF2B5EF4-FFF2-40B4-BE49-F238E27FC236}">
                <a16:creationId xmlns:a16="http://schemas.microsoft.com/office/drawing/2014/main" id="{B170CCE9-51A6-A565-3B2D-8516BDBF63F0}"/>
              </a:ext>
            </a:extLst>
          </p:cNvPr>
          <p:cNvGrpSpPr/>
          <p:nvPr/>
        </p:nvGrpSpPr>
        <p:grpSpPr>
          <a:xfrm>
            <a:off x="927463" y="1602265"/>
            <a:ext cx="2939142" cy="3844947"/>
            <a:chOff x="2312126" y="1602265"/>
            <a:chExt cx="2939142" cy="3844947"/>
          </a:xfrm>
        </p:grpSpPr>
        <p:sp>
          <p:nvSpPr>
            <p:cNvPr id="5" name="Rectangle 4">
              <a:extLst>
                <a:ext uri="{FF2B5EF4-FFF2-40B4-BE49-F238E27FC236}">
                  <a16:creationId xmlns:a16="http://schemas.microsoft.com/office/drawing/2014/main" id="{D96D41D7-3D10-FE47-806E-C59FCBE9807C}"/>
                </a:ext>
              </a:extLst>
            </p:cNvPr>
            <p:cNvSpPr/>
            <p:nvPr/>
          </p:nvSpPr>
          <p:spPr>
            <a:xfrm>
              <a:off x="2312126" y="1606731"/>
              <a:ext cx="2939142" cy="384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22DB5C8-15A3-2B60-471B-568A578D7670}"/>
                </a:ext>
              </a:extLst>
            </p:cNvPr>
            <p:cNvSpPr/>
            <p:nvPr/>
          </p:nvSpPr>
          <p:spPr>
            <a:xfrm>
              <a:off x="2312126" y="1602265"/>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7" name="Rectangle 6">
              <a:extLst>
                <a:ext uri="{FF2B5EF4-FFF2-40B4-BE49-F238E27FC236}">
                  <a16:creationId xmlns:a16="http://schemas.microsoft.com/office/drawing/2014/main" id="{B4ED2FAF-89CE-0C99-9732-84B058E7136F}"/>
                </a:ext>
              </a:extLst>
            </p:cNvPr>
            <p:cNvSpPr/>
            <p:nvPr/>
          </p:nvSpPr>
          <p:spPr>
            <a:xfrm>
              <a:off x="2312126" y="1998393"/>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8" name="Rectangle 7">
              <a:extLst>
                <a:ext uri="{FF2B5EF4-FFF2-40B4-BE49-F238E27FC236}">
                  <a16:creationId xmlns:a16="http://schemas.microsoft.com/office/drawing/2014/main" id="{AE007EF6-A84E-96D5-5132-B65C784F49DD}"/>
                </a:ext>
              </a:extLst>
            </p:cNvPr>
            <p:cNvSpPr/>
            <p:nvPr/>
          </p:nvSpPr>
          <p:spPr>
            <a:xfrm>
              <a:off x="2312126" y="2394634"/>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9" name="Rectangle 8">
              <a:extLst>
                <a:ext uri="{FF2B5EF4-FFF2-40B4-BE49-F238E27FC236}">
                  <a16:creationId xmlns:a16="http://schemas.microsoft.com/office/drawing/2014/main" id="{2A5F63BB-F1EF-BEA4-8E2F-E52E4FA20A68}"/>
                </a:ext>
              </a:extLst>
            </p:cNvPr>
            <p:cNvSpPr/>
            <p:nvPr/>
          </p:nvSpPr>
          <p:spPr>
            <a:xfrm>
              <a:off x="2312126" y="2782165"/>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0" name="Rectangle 9">
              <a:extLst>
                <a:ext uri="{FF2B5EF4-FFF2-40B4-BE49-F238E27FC236}">
                  <a16:creationId xmlns:a16="http://schemas.microsoft.com/office/drawing/2014/main" id="{5A757B64-6D1B-C868-49D2-784A5BDC0631}"/>
                </a:ext>
              </a:extLst>
            </p:cNvPr>
            <p:cNvSpPr/>
            <p:nvPr/>
          </p:nvSpPr>
          <p:spPr>
            <a:xfrm>
              <a:off x="2312126" y="3174051"/>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1" name="Rectangle 10">
              <a:extLst>
                <a:ext uri="{FF2B5EF4-FFF2-40B4-BE49-F238E27FC236}">
                  <a16:creationId xmlns:a16="http://schemas.microsoft.com/office/drawing/2014/main" id="{60E3ED14-4F9C-6820-61DB-09EE94BEF777}"/>
                </a:ext>
              </a:extLst>
            </p:cNvPr>
            <p:cNvSpPr/>
            <p:nvPr/>
          </p:nvSpPr>
          <p:spPr>
            <a:xfrm>
              <a:off x="2312126" y="5046729"/>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grpSp>
      <p:sp>
        <p:nvSpPr>
          <p:cNvPr id="16" name="Rectangle 15">
            <a:extLst>
              <a:ext uri="{FF2B5EF4-FFF2-40B4-BE49-F238E27FC236}">
                <a16:creationId xmlns:a16="http://schemas.microsoft.com/office/drawing/2014/main" id="{AE20D7A7-D73B-8FD4-040F-56093A281501}"/>
              </a:ext>
            </a:extLst>
          </p:cNvPr>
          <p:cNvSpPr/>
          <p:nvPr/>
        </p:nvSpPr>
        <p:spPr>
          <a:xfrm>
            <a:off x="4999620" y="2615307"/>
            <a:ext cx="3682825"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cxnSp>
        <p:nvCxnSpPr>
          <p:cNvPr id="19" name="Straight Arrow Connector 18">
            <a:extLst>
              <a:ext uri="{FF2B5EF4-FFF2-40B4-BE49-F238E27FC236}">
                <a16:creationId xmlns:a16="http://schemas.microsoft.com/office/drawing/2014/main" id="{0E57C306-0A25-28E3-F72C-2D44B9115758}"/>
              </a:ext>
            </a:extLst>
          </p:cNvPr>
          <p:cNvCxnSpPr>
            <a:cxnSpLocks/>
          </p:cNvCxnSpPr>
          <p:nvPr/>
        </p:nvCxnSpPr>
        <p:spPr>
          <a:xfrm>
            <a:off x="4999620" y="3565937"/>
            <a:ext cx="3682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F8A6E95-25A6-5819-BEDF-8A8B0496B362}"/>
              </a:ext>
            </a:extLst>
          </p:cNvPr>
          <p:cNvSpPr txBox="1"/>
          <p:nvPr/>
        </p:nvSpPr>
        <p:spPr>
          <a:xfrm>
            <a:off x="6348549" y="3722914"/>
            <a:ext cx="846707" cy="369332"/>
          </a:xfrm>
          <a:prstGeom prst="rect">
            <a:avLst/>
          </a:prstGeom>
          <a:noFill/>
        </p:spPr>
        <p:txBody>
          <a:bodyPr wrap="none" rtlCol="0">
            <a:spAutoFit/>
          </a:bodyPr>
          <a:lstStyle/>
          <a:p>
            <a:r>
              <a:rPr lang="en-US" dirty="0"/>
              <a:t>44-bits</a:t>
            </a:r>
          </a:p>
        </p:txBody>
      </p:sp>
      <p:cxnSp>
        <p:nvCxnSpPr>
          <p:cNvPr id="23" name="Straight Arrow Connector 22">
            <a:extLst>
              <a:ext uri="{FF2B5EF4-FFF2-40B4-BE49-F238E27FC236}">
                <a16:creationId xmlns:a16="http://schemas.microsoft.com/office/drawing/2014/main" id="{D330FCA5-3EFE-A836-BADC-0D78647B1E6E}"/>
              </a:ext>
            </a:extLst>
          </p:cNvPr>
          <p:cNvCxnSpPr>
            <a:cxnSpLocks/>
          </p:cNvCxnSpPr>
          <p:nvPr/>
        </p:nvCxnSpPr>
        <p:spPr>
          <a:xfrm>
            <a:off x="4999620" y="2510805"/>
            <a:ext cx="240504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7F9A9FF-3AF7-80F8-43C5-4B0F8F69D28D}"/>
              </a:ext>
            </a:extLst>
          </p:cNvPr>
          <p:cNvSpPr txBox="1"/>
          <p:nvPr/>
        </p:nvSpPr>
        <p:spPr>
          <a:xfrm>
            <a:off x="5580751" y="2169608"/>
            <a:ext cx="1260281" cy="369332"/>
          </a:xfrm>
          <a:prstGeom prst="rect">
            <a:avLst/>
          </a:prstGeom>
          <a:noFill/>
        </p:spPr>
        <p:txBody>
          <a:bodyPr wrap="none" rtlCol="0">
            <a:spAutoFit/>
          </a:bodyPr>
          <a:lstStyle/>
          <a:p>
            <a:r>
              <a:rPr lang="en-US" dirty="0"/>
              <a:t>37-bit hash</a:t>
            </a:r>
          </a:p>
        </p:txBody>
      </p:sp>
      <p:cxnSp>
        <p:nvCxnSpPr>
          <p:cNvPr id="25" name="Straight Arrow Connector 24">
            <a:extLst>
              <a:ext uri="{FF2B5EF4-FFF2-40B4-BE49-F238E27FC236}">
                <a16:creationId xmlns:a16="http://schemas.microsoft.com/office/drawing/2014/main" id="{E6C06BC9-B88C-30BC-5A12-6073C95B5683}"/>
              </a:ext>
            </a:extLst>
          </p:cNvPr>
          <p:cNvCxnSpPr/>
          <p:nvPr/>
        </p:nvCxnSpPr>
        <p:spPr>
          <a:xfrm>
            <a:off x="7374206" y="2502488"/>
            <a:ext cx="12777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21AEDF-8AA2-C568-0359-19B824C1A8E5}"/>
              </a:ext>
            </a:extLst>
          </p:cNvPr>
          <p:cNvSpPr txBox="1"/>
          <p:nvPr/>
        </p:nvSpPr>
        <p:spPr>
          <a:xfrm>
            <a:off x="7422164" y="2141473"/>
            <a:ext cx="1229824" cy="369332"/>
          </a:xfrm>
          <a:prstGeom prst="rect">
            <a:avLst/>
          </a:prstGeom>
          <a:noFill/>
        </p:spPr>
        <p:txBody>
          <a:bodyPr wrap="none" rtlCol="0">
            <a:spAutoFit/>
          </a:bodyPr>
          <a:lstStyle/>
          <a:p>
            <a:r>
              <a:rPr lang="en-US" dirty="0"/>
              <a:t>7-bit offset</a:t>
            </a:r>
          </a:p>
        </p:txBody>
      </p:sp>
      <p:sp>
        <p:nvSpPr>
          <p:cNvPr id="3" name="Left Brace 2">
            <a:extLst>
              <a:ext uri="{FF2B5EF4-FFF2-40B4-BE49-F238E27FC236}">
                <a16:creationId xmlns:a16="http://schemas.microsoft.com/office/drawing/2014/main" id="{88A85D24-13D1-B3AB-0A93-4E23D755081F}"/>
              </a:ext>
            </a:extLst>
          </p:cNvPr>
          <p:cNvSpPr/>
          <p:nvPr/>
        </p:nvSpPr>
        <p:spPr>
          <a:xfrm rot="5400000">
            <a:off x="5990969" y="746043"/>
            <a:ext cx="391888" cy="2374586"/>
          </a:xfrm>
          <a:prstGeom prst="leftBrace">
            <a:avLst>
              <a:gd name="adj1" fmla="val 0"/>
              <a:gd name="adj2" fmla="val 49187"/>
            </a:avLst>
          </a:prstGeom>
          <a:ln w="190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b="1" dirty="0"/>
          </a:p>
        </p:txBody>
      </p:sp>
      <p:cxnSp>
        <p:nvCxnSpPr>
          <p:cNvPr id="18" name="Straight Connector 17">
            <a:extLst>
              <a:ext uri="{FF2B5EF4-FFF2-40B4-BE49-F238E27FC236}">
                <a16:creationId xmlns:a16="http://schemas.microsoft.com/office/drawing/2014/main" id="{86A078CB-966F-45E5-458E-EB1E81AD5162}"/>
              </a:ext>
            </a:extLst>
          </p:cNvPr>
          <p:cNvCxnSpPr>
            <a:cxnSpLocks/>
            <a:stCxn id="3" idx="1"/>
          </p:cNvCxnSpPr>
          <p:nvPr/>
        </p:nvCxnSpPr>
        <p:spPr>
          <a:xfrm flipV="1">
            <a:off x="6206218" y="1215736"/>
            <a:ext cx="1" cy="52165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D0270FA7-6DD9-12E9-D62D-ABDA54AFA3CF}"/>
              </a:ext>
            </a:extLst>
          </p:cNvPr>
          <p:cNvCxnSpPr>
            <a:cxnSpLocks/>
          </p:cNvCxnSpPr>
          <p:nvPr/>
        </p:nvCxnSpPr>
        <p:spPr>
          <a:xfrm flipH="1">
            <a:off x="550200" y="1215736"/>
            <a:ext cx="5656018" cy="0"/>
          </a:xfrm>
          <a:prstGeom prst="straightConnector1">
            <a:avLst/>
          </a:prstGeom>
          <a:ln w="19050" cmpd="sng">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09E97B4-B9AF-5CCC-5269-B3807A853516}"/>
              </a:ext>
            </a:extLst>
          </p:cNvPr>
          <p:cNvCxnSpPr>
            <a:cxnSpLocks/>
          </p:cNvCxnSpPr>
          <p:nvPr/>
        </p:nvCxnSpPr>
        <p:spPr>
          <a:xfrm>
            <a:off x="550200" y="1215736"/>
            <a:ext cx="0" cy="407399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F9CF2C4-AD6E-7823-25DB-F009C5671B03}"/>
              </a:ext>
            </a:extLst>
          </p:cNvPr>
          <p:cNvCxnSpPr>
            <a:cxnSpLocks/>
            <a:endCxn id="9" idx="1"/>
          </p:cNvCxnSpPr>
          <p:nvPr/>
        </p:nvCxnSpPr>
        <p:spPr>
          <a:xfrm>
            <a:off x="550200" y="2978108"/>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243275E7-ACCF-DB57-F99F-C899B5A70E2B}"/>
              </a:ext>
            </a:extLst>
          </p:cNvPr>
          <p:cNvSpPr/>
          <p:nvPr/>
        </p:nvSpPr>
        <p:spPr>
          <a:xfrm>
            <a:off x="4135125" y="2821130"/>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cxnSp>
        <p:nvCxnSpPr>
          <p:cNvPr id="20" name="Straight Arrow Connector 19">
            <a:extLst>
              <a:ext uri="{FF2B5EF4-FFF2-40B4-BE49-F238E27FC236}">
                <a16:creationId xmlns:a16="http://schemas.microsoft.com/office/drawing/2014/main" id="{991DBC38-D4C7-8344-1885-0DC446A0EDB3}"/>
              </a:ext>
            </a:extLst>
          </p:cNvPr>
          <p:cNvCxnSpPr/>
          <p:nvPr/>
        </p:nvCxnSpPr>
        <p:spPr>
          <a:xfrm>
            <a:off x="550200" y="3365416"/>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A58A25F-5174-FFDF-CAFA-8848072CDEEB}"/>
              </a:ext>
            </a:extLst>
          </p:cNvPr>
          <p:cNvCxnSpPr/>
          <p:nvPr/>
        </p:nvCxnSpPr>
        <p:spPr>
          <a:xfrm>
            <a:off x="566220" y="2590577"/>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6E6323F-BEAC-C9B0-F2AD-4E7C1435F697}"/>
              </a:ext>
            </a:extLst>
          </p:cNvPr>
          <p:cNvCxnSpPr>
            <a:cxnSpLocks/>
          </p:cNvCxnSpPr>
          <p:nvPr/>
        </p:nvCxnSpPr>
        <p:spPr>
          <a:xfrm>
            <a:off x="566219" y="2202821"/>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C6D793BE-640B-CF6E-A02A-6092EB1A2D26}"/>
              </a:ext>
            </a:extLst>
          </p:cNvPr>
          <p:cNvSpPr/>
          <p:nvPr/>
        </p:nvSpPr>
        <p:spPr>
          <a:xfrm>
            <a:off x="4131446" y="3208215"/>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48" name="Oval 47">
            <a:extLst>
              <a:ext uri="{FF2B5EF4-FFF2-40B4-BE49-F238E27FC236}">
                <a16:creationId xmlns:a16="http://schemas.microsoft.com/office/drawing/2014/main" id="{CC060F28-A6A5-451A-8660-7871B8DB6249}"/>
              </a:ext>
            </a:extLst>
          </p:cNvPr>
          <p:cNvSpPr/>
          <p:nvPr/>
        </p:nvSpPr>
        <p:spPr>
          <a:xfrm>
            <a:off x="4138804" y="2434045"/>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49" name="Oval 48">
            <a:extLst>
              <a:ext uri="{FF2B5EF4-FFF2-40B4-BE49-F238E27FC236}">
                <a16:creationId xmlns:a16="http://schemas.microsoft.com/office/drawing/2014/main" id="{2751197B-2FF2-2B1E-6498-CC3B3D4A7BD2}"/>
              </a:ext>
            </a:extLst>
          </p:cNvPr>
          <p:cNvSpPr/>
          <p:nvPr/>
        </p:nvSpPr>
        <p:spPr>
          <a:xfrm>
            <a:off x="4138804" y="2046960"/>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cxnSp>
        <p:nvCxnSpPr>
          <p:cNvPr id="51" name="Straight Arrow Connector 50">
            <a:extLst>
              <a:ext uri="{FF2B5EF4-FFF2-40B4-BE49-F238E27FC236}">
                <a16:creationId xmlns:a16="http://schemas.microsoft.com/office/drawing/2014/main" id="{B11B06BB-65CA-F387-46E5-823CBE7A7B93}"/>
              </a:ext>
            </a:extLst>
          </p:cNvPr>
          <p:cNvCxnSpPr>
            <a:stCxn id="16" idx="1"/>
          </p:cNvCxnSpPr>
          <p:nvPr/>
        </p:nvCxnSpPr>
        <p:spPr>
          <a:xfrm flipH="1">
            <a:off x="4820194" y="2811250"/>
            <a:ext cx="1794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8012F8E-4441-A65D-035A-CC273046F9C0}"/>
              </a:ext>
            </a:extLst>
          </p:cNvPr>
          <p:cNvCxnSpPr>
            <a:cxnSpLocks/>
          </p:cNvCxnSpPr>
          <p:nvPr/>
        </p:nvCxnSpPr>
        <p:spPr>
          <a:xfrm flipH="1">
            <a:off x="4820194" y="2242903"/>
            <a:ext cx="13063" cy="30763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7E6EC44-28B1-1E00-49AB-4316C2B988E9}"/>
              </a:ext>
            </a:extLst>
          </p:cNvPr>
          <p:cNvCxnSpPr>
            <a:cxnSpLocks/>
            <a:endCxn id="49" idx="6"/>
          </p:cNvCxnSpPr>
          <p:nvPr/>
        </p:nvCxnSpPr>
        <p:spPr>
          <a:xfrm flipH="1">
            <a:off x="4597923" y="2238103"/>
            <a:ext cx="235334" cy="48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1E0D554-9182-FB9B-C973-F70DE163B0DB}"/>
              </a:ext>
            </a:extLst>
          </p:cNvPr>
          <p:cNvCxnSpPr>
            <a:cxnSpLocks/>
            <a:endCxn id="48" idx="6"/>
          </p:cNvCxnSpPr>
          <p:nvPr/>
        </p:nvCxnSpPr>
        <p:spPr>
          <a:xfrm flipH="1" flipV="1">
            <a:off x="4597923" y="2629988"/>
            <a:ext cx="242692" cy="480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CE91997-6297-1A2A-75B8-2F483D56F8E4}"/>
              </a:ext>
            </a:extLst>
          </p:cNvPr>
          <p:cNvCxnSpPr>
            <a:cxnSpLocks/>
          </p:cNvCxnSpPr>
          <p:nvPr/>
        </p:nvCxnSpPr>
        <p:spPr>
          <a:xfrm flipH="1">
            <a:off x="4597923" y="3026227"/>
            <a:ext cx="17360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5ADDF25-4561-BDB5-660D-AF1F45ECA828}"/>
              </a:ext>
            </a:extLst>
          </p:cNvPr>
          <p:cNvCxnSpPr>
            <a:cxnSpLocks/>
          </p:cNvCxnSpPr>
          <p:nvPr/>
        </p:nvCxnSpPr>
        <p:spPr>
          <a:xfrm flipH="1">
            <a:off x="4563438" y="3407619"/>
            <a:ext cx="235334" cy="48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16AD2C0-534A-69B2-C983-8D6DD997971D}"/>
              </a:ext>
            </a:extLst>
          </p:cNvPr>
          <p:cNvCxnSpPr>
            <a:cxnSpLocks/>
          </p:cNvCxnSpPr>
          <p:nvPr/>
        </p:nvCxnSpPr>
        <p:spPr>
          <a:xfrm>
            <a:off x="3866605" y="3365416"/>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19FFA1A-2F27-4019-A79D-354D021C6F4B}"/>
              </a:ext>
            </a:extLst>
          </p:cNvPr>
          <p:cNvCxnSpPr>
            <a:cxnSpLocks/>
          </p:cNvCxnSpPr>
          <p:nvPr/>
        </p:nvCxnSpPr>
        <p:spPr>
          <a:xfrm>
            <a:off x="3878906" y="2994855"/>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CF28096-969D-620F-1D4F-C2A05C475879}"/>
              </a:ext>
            </a:extLst>
          </p:cNvPr>
          <p:cNvCxnSpPr>
            <a:cxnSpLocks/>
          </p:cNvCxnSpPr>
          <p:nvPr/>
        </p:nvCxnSpPr>
        <p:spPr>
          <a:xfrm>
            <a:off x="3878906" y="2615307"/>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CEADA33B-6578-72C6-E3D2-404E78187F2A}"/>
              </a:ext>
            </a:extLst>
          </p:cNvPr>
          <p:cNvCxnSpPr>
            <a:cxnSpLocks/>
          </p:cNvCxnSpPr>
          <p:nvPr/>
        </p:nvCxnSpPr>
        <p:spPr>
          <a:xfrm>
            <a:off x="3866605" y="2228948"/>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CB7F183D-EC07-5727-169F-60BA78A464F8}"/>
              </a:ext>
            </a:extLst>
          </p:cNvPr>
          <p:cNvSpPr/>
          <p:nvPr/>
        </p:nvSpPr>
        <p:spPr>
          <a:xfrm>
            <a:off x="4127767" y="3595300"/>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 name="Oval 12">
            <a:extLst>
              <a:ext uri="{FF2B5EF4-FFF2-40B4-BE49-F238E27FC236}">
                <a16:creationId xmlns:a16="http://schemas.microsoft.com/office/drawing/2014/main" id="{3FA5BDB9-844D-3D98-2DC1-AD19F9E64C72}"/>
              </a:ext>
            </a:extLst>
          </p:cNvPr>
          <p:cNvSpPr/>
          <p:nvPr/>
        </p:nvSpPr>
        <p:spPr>
          <a:xfrm>
            <a:off x="4119145" y="3985846"/>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4" name="Oval 13">
            <a:extLst>
              <a:ext uri="{FF2B5EF4-FFF2-40B4-BE49-F238E27FC236}">
                <a16:creationId xmlns:a16="http://schemas.microsoft.com/office/drawing/2014/main" id="{369CB599-C3B7-E7A5-3541-A322358CD977}"/>
              </a:ext>
            </a:extLst>
          </p:cNvPr>
          <p:cNvSpPr/>
          <p:nvPr/>
        </p:nvSpPr>
        <p:spPr>
          <a:xfrm>
            <a:off x="4135125" y="4384167"/>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7" name="Oval 16">
            <a:extLst>
              <a:ext uri="{FF2B5EF4-FFF2-40B4-BE49-F238E27FC236}">
                <a16:creationId xmlns:a16="http://schemas.microsoft.com/office/drawing/2014/main" id="{9DBB3782-B6CE-6BC9-9CB6-885D2F64E028}"/>
              </a:ext>
            </a:extLst>
          </p:cNvPr>
          <p:cNvSpPr/>
          <p:nvPr/>
        </p:nvSpPr>
        <p:spPr>
          <a:xfrm>
            <a:off x="4119144" y="4750520"/>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29" name="Oval 28">
            <a:extLst>
              <a:ext uri="{FF2B5EF4-FFF2-40B4-BE49-F238E27FC236}">
                <a16:creationId xmlns:a16="http://schemas.microsoft.com/office/drawing/2014/main" id="{BE5FF4D5-B8C0-B0BD-84BD-F89DDD1088FB}"/>
              </a:ext>
            </a:extLst>
          </p:cNvPr>
          <p:cNvSpPr/>
          <p:nvPr/>
        </p:nvSpPr>
        <p:spPr>
          <a:xfrm>
            <a:off x="4107834" y="5123308"/>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cxnSp>
        <p:nvCxnSpPr>
          <p:cNvPr id="33" name="Straight Arrow Connector 32">
            <a:extLst>
              <a:ext uri="{FF2B5EF4-FFF2-40B4-BE49-F238E27FC236}">
                <a16:creationId xmlns:a16="http://schemas.microsoft.com/office/drawing/2014/main" id="{C30012E6-94FA-C9DE-06C8-90AD0C8D03B1}"/>
              </a:ext>
            </a:extLst>
          </p:cNvPr>
          <p:cNvCxnSpPr>
            <a:cxnSpLocks/>
          </p:cNvCxnSpPr>
          <p:nvPr/>
        </p:nvCxnSpPr>
        <p:spPr>
          <a:xfrm flipH="1">
            <a:off x="4563438" y="3777117"/>
            <a:ext cx="235334" cy="48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417015D-191B-1FED-4A47-6F19C2E82D22}"/>
              </a:ext>
            </a:extLst>
          </p:cNvPr>
          <p:cNvCxnSpPr>
            <a:cxnSpLocks/>
          </p:cNvCxnSpPr>
          <p:nvPr/>
        </p:nvCxnSpPr>
        <p:spPr>
          <a:xfrm flipH="1">
            <a:off x="4547617" y="4176498"/>
            <a:ext cx="235334" cy="48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8D400A0-BBCD-C924-AF88-863EE5D75D4A}"/>
              </a:ext>
            </a:extLst>
          </p:cNvPr>
          <p:cNvCxnSpPr>
            <a:cxnSpLocks/>
          </p:cNvCxnSpPr>
          <p:nvPr/>
        </p:nvCxnSpPr>
        <p:spPr>
          <a:xfrm flipH="1">
            <a:off x="4559759" y="4563186"/>
            <a:ext cx="235334" cy="48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F3F5CA6-430C-587D-010C-16E75F289A99}"/>
              </a:ext>
            </a:extLst>
          </p:cNvPr>
          <p:cNvCxnSpPr>
            <a:cxnSpLocks/>
          </p:cNvCxnSpPr>
          <p:nvPr/>
        </p:nvCxnSpPr>
        <p:spPr>
          <a:xfrm flipH="1">
            <a:off x="4563344" y="4942480"/>
            <a:ext cx="235334" cy="48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6AA9289-B32C-8D39-1F3A-98724101D165}"/>
              </a:ext>
            </a:extLst>
          </p:cNvPr>
          <p:cNvCxnSpPr>
            <a:cxnSpLocks/>
          </p:cNvCxnSpPr>
          <p:nvPr/>
        </p:nvCxnSpPr>
        <p:spPr>
          <a:xfrm flipH="1">
            <a:off x="4572848" y="5289735"/>
            <a:ext cx="235334" cy="48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86809CC-17DB-EA55-248A-34F50F38FD35}"/>
              </a:ext>
            </a:extLst>
          </p:cNvPr>
          <p:cNvCxnSpPr>
            <a:cxnSpLocks/>
          </p:cNvCxnSpPr>
          <p:nvPr/>
        </p:nvCxnSpPr>
        <p:spPr>
          <a:xfrm>
            <a:off x="4019005" y="2381348"/>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DBA8402-CEFD-FB75-4A7D-E263C64F9CF9}"/>
              </a:ext>
            </a:extLst>
          </p:cNvPr>
          <p:cNvSpPr txBox="1"/>
          <p:nvPr/>
        </p:nvSpPr>
        <p:spPr>
          <a:xfrm>
            <a:off x="9136019" y="1009696"/>
            <a:ext cx="2709396" cy="3970318"/>
          </a:xfrm>
          <a:prstGeom prst="rect">
            <a:avLst/>
          </a:prstGeom>
          <a:noFill/>
        </p:spPr>
        <p:txBody>
          <a:bodyPr wrap="none" rtlCol="0">
            <a:spAutoFit/>
          </a:bodyPr>
          <a:lstStyle/>
          <a:p>
            <a:r>
              <a:rPr lang="en-US" dirty="0"/>
              <a:t>Example: 2MB L2 cache</a:t>
            </a:r>
          </a:p>
          <a:p>
            <a:r>
              <a:rPr lang="en-US" dirty="0"/>
              <a:t>128-byte cache width and </a:t>
            </a:r>
          </a:p>
          <a:p>
            <a:r>
              <a:rPr lang="en-US" dirty="0"/>
              <a:t>a 44-bit address space</a:t>
            </a:r>
          </a:p>
          <a:p>
            <a:endParaRPr lang="en-US" dirty="0"/>
          </a:p>
          <a:p>
            <a:r>
              <a:rPr lang="en-US" dirty="0"/>
              <a:t>The physical address</a:t>
            </a:r>
          </a:p>
          <a:p>
            <a:r>
              <a:rPr lang="en-US" dirty="0"/>
              <a:t>stored in the directory</a:t>
            </a:r>
          </a:p>
          <a:p>
            <a:r>
              <a:rPr lang="en-US" dirty="0"/>
              <a:t>will need 44-7 = 37 bits</a:t>
            </a:r>
          </a:p>
          <a:p>
            <a:r>
              <a:rPr lang="en-US" dirty="0"/>
              <a:t>to identify the cache line</a:t>
            </a:r>
          </a:p>
          <a:p>
            <a:endParaRPr lang="en-US" dirty="0"/>
          </a:p>
          <a:p>
            <a:r>
              <a:rPr lang="en-US" dirty="0"/>
              <a:t>Any line can be stored</a:t>
            </a:r>
          </a:p>
          <a:p>
            <a:r>
              <a:rPr lang="en-US" dirty="0"/>
              <a:t>In any address</a:t>
            </a:r>
          </a:p>
          <a:p>
            <a:endParaRPr lang="en-US" dirty="0"/>
          </a:p>
          <a:p>
            <a:r>
              <a:rPr lang="en-US" dirty="0"/>
              <a:t>Need to compare all</a:t>
            </a:r>
          </a:p>
          <a:p>
            <a:r>
              <a:rPr lang="en-US" dirty="0"/>
              <a:t>items</a:t>
            </a:r>
          </a:p>
        </p:txBody>
      </p:sp>
      <p:cxnSp>
        <p:nvCxnSpPr>
          <p:cNvPr id="46" name="Straight Arrow Connector 45">
            <a:extLst>
              <a:ext uri="{FF2B5EF4-FFF2-40B4-BE49-F238E27FC236}">
                <a16:creationId xmlns:a16="http://schemas.microsoft.com/office/drawing/2014/main" id="{476F016A-4610-4751-658F-0C4675B880A6}"/>
              </a:ext>
            </a:extLst>
          </p:cNvPr>
          <p:cNvCxnSpPr/>
          <p:nvPr/>
        </p:nvCxnSpPr>
        <p:spPr>
          <a:xfrm>
            <a:off x="566219" y="3739884"/>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7A203A2-8B68-B532-CD7F-349BE6FC6147}"/>
              </a:ext>
            </a:extLst>
          </p:cNvPr>
          <p:cNvCxnSpPr/>
          <p:nvPr/>
        </p:nvCxnSpPr>
        <p:spPr>
          <a:xfrm>
            <a:off x="566219" y="4092246"/>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9332EDD-C96A-440F-5F73-4B7C2877E69D}"/>
              </a:ext>
            </a:extLst>
          </p:cNvPr>
          <p:cNvCxnSpPr/>
          <p:nvPr/>
        </p:nvCxnSpPr>
        <p:spPr>
          <a:xfrm>
            <a:off x="566219" y="5254454"/>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55DEE2D-4DD3-4BDC-2FCE-AD6202F99EED}"/>
              </a:ext>
            </a:extLst>
          </p:cNvPr>
          <p:cNvCxnSpPr/>
          <p:nvPr/>
        </p:nvCxnSpPr>
        <p:spPr>
          <a:xfrm>
            <a:off x="550200" y="4384167"/>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DAA698F-B460-4063-EA8A-37876A5EB11F}"/>
              </a:ext>
            </a:extLst>
          </p:cNvPr>
          <p:cNvCxnSpPr/>
          <p:nvPr/>
        </p:nvCxnSpPr>
        <p:spPr>
          <a:xfrm>
            <a:off x="550200" y="4741365"/>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89F72BE-8A7C-7FC3-9CB7-6159DA1C7C12}"/>
              </a:ext>
            </a:extLst>
          </p:cNvPr>
          <p:cNvCxnSpPr>
            <a:cxnSpLocks/>
          </p:cNvCxnSpPr>
          <p:nvPr/>
        </p:nvCxnSpPr>
        <p:spPr>
          <a:xfrm>
            <a:off x="3897085" y="4175453"/>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5FFF256-B967-6180-AB17-ED2118C4073B}"/>
              </a:ext>
            </a:extLst>
          </p:cNvPr>
          <p:cNvCxnSpPr>
            <a:cxnSpLocks/>
          </p:cNvCxnSpPr>
          <p:nvPr/>
        </p:nvCxnSpPr>
        <p:spPr>
          <a:xfrm>
            <a:off x="3892735" y="4563186"/>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B3A4EA9-3163-F8BD-8254-2F8DB163117B}"/>
              </a:ext>
            </a:extLst>
          </p:cNvPr>
          <p:cNvCxnSpPr>
            <a:cxnSpLocks/>
          </p:cNvCxnSpPr>
          <p:nvPr/>
        </p:nvCxnSpPr>
        <p:spPr>
          <a:xfrm>
            <a:off x="3866604" y="4942480"/>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3F6976F-F29D-2BA3-B31C-232F9F49560B}"/>
              </a:ext>
            </a:extLst>
          </p:cNvPr>
          <p:cNvCxnSpPr>
            <a:cxnSpLocks/>
          </p:cNvCxnSpPr>
          <p:nvPr/>
        </p:nvCxnSpPr>
        <p:spPr>
          <a:xfrm>
            <a:off x="3892735" y="3789135"/>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1B3E1C7-D12D-CF5A-6086-7FCFB27ED601}"/>
              </a:ext>
            </a:extLst>
          </p:cNvPr>
          <p:cNvCxnSpPr>
            <a:cxnSpLocks/>
          </p:cNvCxnSpPr>
          <p:nvPr/>
        </p:nvCxnSpPr>
        <p:spPr>
          <a:xfrm>
            <a:off x="3882585" y="5258210"/>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19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4" grpId="0" animBg="1"/>
      <p:bldP spid="42" grpId="0" animBg="1"/>
      <p:bldP spid="48" grpId="0" animBg="1"/>
      <p:bldP spid="49" grpId="0" animBg="1"/>
      <p:bldP spid="12" grpId="0" animBg="1"/>
      <p:bldP spid="13" grpId="0" animBg="1"/>
      <p:bldP spid="14" grpId="0" animBg="1"/>
      <p:bldP spid="17"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9DC0-82EC-348D-3744-1D1080C0125B}"/>
              </a:ext>
            </a:extLst>
          </p:cNvPr>
          <p:cNvSpPr>
            <a:spLocks noGrp="1"/>
          </p:cNvSpPr>
          <p:nvPr>
            <p:ph type="title"/>
          </p:nvPr>
        </p:nvSpPr>
        <p:spPr/>
        <p:txBody>
          <a:bodyPr/>
          <a:lstStyle/>
          <a:p>
            <a:r>
              <a:rPr lang="en-US" dirty="0"/>
              <a:t>Comparison</a:t>
            </a:r>
          </a:p>
        </p:txBody>
      </p:sp>
      <p:graphicFrame>
        <p:nvGraphicFramePr>
          <p:cNvPr id="4" name="Table 4">
            <a:extLst>
              <a:ext uri="{FF2B5EF4-FFF2-40B4-BE49-F238E27FC236}">
                <a16:creationId xmlns:a16="http://schemas.microsoft.com/office/drawing/2014/main" id="{EA9E9ABB-ADF8-1B21-A7AE-BEBDA9D2FA57}"/>
              </a:ext>
            </a:extLst>
          </p:cNvPr>
          <p:cNvGraphicFramePr>
            <a:graphicFrameLocks noGrp="1"/>
          </p:cNvGraphicFramePr>
          <p:nvPr>
            <p:extLst>
              <p:ext uri="{D42A27DB-BD31-4B8C-83A1-F6EECF244321}">
                <p14:modId xmlns:p14="http://schemas.microsoft.com/office/powerpoint/2010/main" val="1737980126"/>
              </p:ext>
            </p:extLst>
          </p:nvPr>
        </p:nvGraphicFramePr>
        <p:xfrm>
          <a:off x="660400" y="1647129"/>
          <a:ext cx="10980740" cy="2595880"/>
        </p:xfrm>
        <a:graphic>
          <a:graphicData uri="http://schemas.openxmlformats.org/drawingml/2006/table">
            <a:tbl>
              <a:tblPr firstRow="1" bandRow="1">
                <a:tableStyleId>{5C22544A-7EE6-4342-B048-85BDC9FD1C3A}</a:tableStyleId>
              </a:tblPr>
              <a:tblGrid>
                <a:gridCol w="2745185">
                  <a:extLst>
                    <a:ext uri="{9D8B030D-6E8A-4147-A177-3AD203B41FA5}">
                      <a16:colId xmlns:a16="http://schemas.microsoft.com/office/drawing/2014/main" val="1802431604"/>
                    </a:ext>
                  </a:extLst>
                </a:gridCol>
                <a:gridCol w="2745185">
                  <a:extLst>
                    <a:ext uri="{9D8B030D-6E8A-4147-A177-3AD203B41FA5}">
                      <a16:colId xmlns:a16="http://schemas.microsoft.com/office/drawing/2014/main" val="4242060650"/>
                    </a:ext>
                  </a:extLst>
                </a:gridCol>
                <a:gridCol w="2745185">
                  <a:extLst>
                    <a:ext uri="{9D8B030D-6E8A-4147-A177-3AD203B41FA5}">
                      <a16:colId xmlns:a16="http://schemas.microsoft.com/office/drawing/2014/main" val="4074996919"/>
                    </a:ext>
                  </a:extLst>
                </a:gridCol>
                <a:gridCol w="2745185">
                  <a:extLst>
                    <a:ext uri="{9D8B030D-6E8A-4147-A177-3AD203B41FA5}">
                      <a16:colId xmlns:a16="http://schemas.microsoft.com/office/drawing/2014/main" val="1108828121"/>
                    </a:ext>
                  </a:extLst>
                </a:gridCol>
              </a:tblGrid>
              <a:tr h="370840">
                <a:tc>
                  <a:txBody>
                    <a:bodyPr/>
                    <a:lstStyle/>
                    <a:p>
                      <a:endParaRPr lang="en-US" dirty="0"/>
                    </a:p>
                  </a:txBody>
                  <a:tcPr/>
                </a:tc>
                <a:tc>
                  <a:txBody>
                    <a:bodyPr/>
                    <a:lstStyle/>
                    <a:p>
                      <a:r>
                        <a:rPr lang="en-US" dirty="0"/>
                        <a:t>Fully Associative</a:t>
                      </a:r>
                    </a:p>
                  </a:txBody>
                  <a:tcPr/>
                </a:tc>
                <a:tc>
                  <a:txBody>
                    <a:bodyPr/>
                    <a:lstStyle/>
                    <a:p>
                      <a:r>
                        <a:rPr lang="en-US" dirty="0"/>
                        <a:t>Set Associative</a:t>
                      </a:r>
                    </a:p>
                  </a:txBody>
                  <a:tcPr/>
                </a:tc>
                <a:tc>
                  <a:txBody>
                    <a:bodyPr/>
                    <a:lstStyle/>
                    <a:p>
                      <a:r>
                        <a:rPr lang="en-US" dirty="0"/>
                        <a:t>Direct Mapped</a:t>
                      </a:r>
                    </a:p>
                  </a:txBody>
                  <a:tcPr/>
                </a:tc>
                <a:extLst>
                  <a:ext uri="{0D108BD9-81ED-4DB2-BD59-A6C34878D82A}">
                    <a16:rowId xmlns:a16="http://schemas.microsoft.com/office/drawing/2014/main" val="3043814680"/>
                  </a:ext>
                </a:extLst>
              </a:tr>
              <a:tr h="370840">
                <a:tc>
                  <a:txBody>
                    <a:bodyPr/>
                    <a:lstStyle/>
                    <a:p>
                      <a:r>
                        <a:rPr lang="en-US" dirty="0"/>
                        <a:t>Speed</a:t>
                      </a:r>
                    </a:p>
                  </a:txBody>
                  <a:tcPr/>
                </a:tc>
                <a:tc>
                  <a:txBody>
                    <a:bodyPr/>
                    <a:lstStyle/>
                    <a:p>
                      <a:r>
                        <a:rPr lang="en-US" dirty="0"/>
                        <a:t>Fast for very small sizes</a:t>
                      </a:r>
                    </a:p>
                  </a:txBody>
                  <a:tcPr/>
                </a:tc>
                <a:tc>
                  <a:txBody>
                    <a:bodyPr/>
                    <a:lstStyle/>
                    <a:p>
                      <a:r>
                        <a:rPr lang="en-US" dirty="0"/>
                        <a:t>&lt; Direct map for same size</a:t>
                      </a:r>
                    </a:p>
                  </a:txBody>
                  <a:tcPr/>
                </a:tc>
                <a:tc>
                  <a:txBody>
                    <a:bodyPr/>
                    <a:lstStyle/>
                    <a:p>
                      <a:r>
                        <a:rPr lang="en-US" dirty="0"/>
                        <a:t>Fastest</a:t>
                      </a:r>
                    </a:p>
                  </a:txBody>
                  <a:tcPr/>
                </a:tc>
                <a:extLst>
                  <a:ext uri="{0D108BD9-81ED-4DB2-BD59-A6C34878D82A}">
                    <a16:rowId xmlns:a16="http://schemas.microsoft.com/office/drawing/2014/main" val="1033731594"/>
                  </a:ext>
                </a:extLst>
              </a:tr>
              <a:tr h="370840">
                <a:tc>
                  <a:txBody>
                    <a:bodyPr/>
                    <a:lstStyle/>
                    <a:p>
                      <a:r>
                        <a:rPr lang="en-US" dirty="0"/>
                        <a:t>Potential conflicts</a:t>
                      </a:r>
                    </a:p>
                  </a:txBody>
                  <a:tcPr/>
                </a:tc>
                <a:tc>
                  <a:txBody>
                    <a:bodyPr/>
                    <a:lstStyle/>
                    <a:p>
                      <a:r>
                        <a:rPr lang="en-US" dirty="0"/>
                        <a:t>Lowest</a:t>
                      </a:r>
                    </a:p>
                  </a:txBody>
                  <a:tcPr/>
                </a:tc>
                <a:tc>
                  <a:txBody>
                    <a:bodyPr/>
                    <a:lstStyle/>
                    <a:p>
                      <a:r>
                        <a:rPr lang="en-US" dirty="0"/>
                        <a:t>In-between</a:t>
                      </a:r>
                    </a:p>
                  </a:txBody>
                  <a:tcPr/>
                </a:tc>
                <a:tc>
                  <a:txBody>
                    <a:bodyPr/>
                    <a:lstStyle/>
                    <a:p>
                      <a:r>
                        <a:rPr lang="en-US" dirty="0"/>
                        <a:t>Highest</a:t>
                      </a:r>
                    </a:p>
                  </a:txBody>
                  <a:tcPr/>
                </a:tc>
                <a:extLst>
                  <a:ext uri="{0D108BD9-81ED-4DB2-BD59-A6C34878D82A}">
                    <a16:rowId xmlns:a16="http://schemas.microsoft.com/office/drawing/2014/main" val="1952390085"/>
                  </a:ext>
                </a:extLst>
              </a:tr>
              <a:tr h="370840">
                <a:tc>
                  <a:txBody>
                    <a:bodyPr/>
                    <a:lstStyle/>
                    <a:p>
                      <a:r>
                        <a:rPr lang="en-US" dirty="0"/>
                        <a:t>Complexity</a:t>
                      </a:r>
                    </a:p>
                  </a:txBody>
                  <a:tcPr/>
                </a:tc>
                <a:tc>
                  <a:txBody>
                    <a:bodyPr/>
                    <a:lstStyle/>
                    <a:p>
                      <a:r>
                        <a:rPr lang="en-US" dirty="0"/>
                        <a:t>Highest</a:t>
                      </a:r>
                    </a:p>
                  </a:txBody>
                  <a:tcPr/>
                </a:tc>
                <a:tc>
                  <a:txBody>
                    <a:bodyPr/>
                    <a:lstStyle/>
                    <a:p>
                      <a:r>
                        <a:rPr lang="en-US" dirty="0"/>
                        <a:t>In-between</a:t>
                      </a:r>
                    </a:p>
                  </a:txBody>
                  <a:tcPr/>
                </a:tc>
                <a:tc>
                  <a:txBody>
                    <a:bodyPr/>
                    <a:lstStyle/>
                    <a:p>
                      <a:r>
                        <a:rPr lang="en-US" dirty="0"/>
                        <a:t>Simplest</a:t>
                      </a:r>
                    </a:p>
                  </a:txBody>
                  <a:tcPr/>
                </a:tc>
                <a:extLst>
                  <a:ext uri="{0D108BD9-81ED-4DB2-BD59-A6C34878D82A}">
                    <a16:rowId xmlns:a16="http://schemas.microsoft.com/office/drawing/2014/main" val="1774080306"/>
                  </a:ext>
                </a:extLst>
              </a:tr>
              <a:tr h="370840">
                <a:tc>
                  <a:txBody>
                    <a:bodyPr/>
                    <a:lstStyle/>
                    <a:p>
                      <a:r>
                        <a:rPr lang="en-US" dirty="0"/>
                        <a:t>Replacement policy</a:t>
                      </a:r>
                    </a:p>
                  </a:txBody>
                  <a:tcPr/>
                </a:tc>
                <a:tc>
                  <a:txBody>
                    <a:bodyPr/>
                    <a:lstStyle/>
                    <a:p>
                      <a:r>
                        <a:rPr lang="en-US" dirty="0"/>
                        <a:t>Complex</a:t>
                      </a:r>
                    </a:p>
                  </a:txBody>
                  <a:tcPr/>
                </a:tc>
                <a:tc>
                  <a:txBody>
                    <a:bodyPr/>
                    <a:lstStyle/>
                    <a:p>
                      <a:r>
                        <a:rPr lang="en-US" dirty="0"/>
                        <a:t>Less complex</a:t>
                      </a:r>
                    </a:p>
                  </a:txBody>
                  <a:tcPr/>
                </a:tc>
                <a:tc>
                  <a:txBody>
                    <a:bodyPr/>
                    <a:lstStyle/>
                    <a:p>
                      <a:r>
                        <a:rPr lang="en-US" dirty="0"/>
                        <a:t>Simplest</a:t>
                      </a:r>
                    </a:p>
                  </a:txBody>
                  <a:tcPr/>
                </a:tc>
                <a:extLst>
                  <a:ext uri="{0D108BD9-81ED-4DB2-BD59-A6C34878D82A}">
                    <a16:rowId xmlns:a16="http://schemas.microsoft.com/office/drawing/2014/main" val="2388571806"/>
                  </a:ext>
                </a:extLst>
              </a:tr>
              <a:tr h="370840">
                <a:tc>
                  <a:txBody>
                    <a:bodyPr/>
                    <a:lstStyle/>
                    <a:p>
                      <a:r>
                        <a:rPr lang="en-US" dirty="0"/>
                        <a:t>Power consumption</a:t>
                      </a:r>
                    </a:p>
                  </a:txBody>
                  <a:tcPr/>
                </a:tc>
                <a:tc>
                  <a:txBody>
                    <a:bodyPr/>
                    <a:lstStyle/>
                    <a:p>
                      <a:r>
                        <a:rPr lang="en-US" dirty="0"/>
                        <a:t>High</a:t>
                      </a:r>
                    </a:p>
                  </a:txBody>
                  <a:tcPr/>
                </a:tc>
                <a:tc>
                  <a:txBody>
                    <a:bodyPr/>
                    <a:lstStyle/>
                    <a:p>
                      <a:r>
                        <a:rPr lang="en-US" dirty="0"/>
                        <a:t>&gt; Direct map for same size</a:t>
                      </a:r>
                    </a:p>
                  </a:txBody>
                  <a:tcPr/>
                </a:tc>
                <a:tc>
                  <a:txBody>
                    <a:bodyPr/>
                    <a:lstStyle/>
                    <a:p>
                      <a:r>
                        <a:rPr lang="en-US" dirty="0"/>
                        <a:t>Lowest</a:t>
                      </a:r>
                    </a:p>
                  </a:txBody>
                  <a:tcPr/>
                </a:tc>
                <a:extLst>
                  <a:ext uri="{0D108BD9-81ED-4DB2-BD59-A6C34878D82A}">
                    <a16:rowId xmlns:a16="http://schemas.microsoft.com/office/drawing/2014/main" val="2561901664"/>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41451989"/>
                  </a:ext>
                </a:extLst>
              </a:tr>
            </a:tbl>
          </a:graphicData>
        </a:graphic>
      </p:graphicFrame>
    </p:spTree>
    <p:extLst>
      <p:ext uri="{BB962C8B-B14F-4D97-AF65-F5344CB8AC3E}">
        <p14:creationId xmlns:p14="http://schemas.microsoft.com/office/powerpoint/2010/main" val="1373942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D9A7-E970-9BA2-C6BD-A639E8482F28}"/>
              </a:ext>
            </a:extLst>
          </p:cNvPr>
          <p:cNvSpPr>
            <a:spLocks noGrp="1"/>
          </p:cNvSpPr>
          <p:nvPr>
            <p:ph type="title"/>
          </p:nvPr>
        </p:nvSpPr>
        <p:spPr/>
        <p:txBody>
          <a:bodyPr/>
          <a:lstStyle/>
          <a:p>
            <a:r>
              <a:rPr lang="en-US" dirty="0"/>
              <a:t>The Anatomy of a Memory Operation</a:t>
            </a:r>
          </a:p>
        </p:txBody>
      </p:sp>
      <p:sp>
        <p:nvSpPr>
          <p:cNvPr id="6" name="Rectangle 5">
            <a:extLst>
              <a:ext uri="{FF2B5EF4-FFF2-40B4-BE49-F238E27FC236}">
                <a16:creationId xmlns:a16="http://schemas.microsoft.com/office/drawing/2014/main" id="{43BC096B-6F07-A31F-7D32-492C6F8C861C}"/>
              </a:ext>
            </a:extLst>
          </p:cNvPr>
          <p:cNvSpPr/>
          <p:nvPr/>
        </p:nvSpPr>
        <p:spPr>
          <a:xfrm>
            <a:off x="654627" y="2223655"/>
            <a:ext cx="1839191" cy="54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 Pipeline</a:t>
            </a:r>
          </a:p>
        </p:txBody>
      </p:sp>
      <p:sp>
        <p:nvSpPr>
          <p:cNvPr id="7" name="Rectangle 6">
            <a:extLst>
              <a:ext uri="{FF2B5EF4-FFF2-40B4-BE49-F238E27FC236}">
                <a16:creationId xmlns:a16="http://schemas.microsoft.com/office/drawing/2014/main" id="{7EC7BB26-FBB7-C2B8-2CF2-2B60A08BD79C}"/>
              </a:ext>
            </a:extLst>
          </p:cNvPr>
          <p:cNvSpPr/>
          <p:nvPr/>
        </p:nvSpPr>
        <p:spPr>
          <a:xfrm>
            <a:off x="3259282" y="2223654"/>
            <a:ext cx="1839191" cy="54032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Load Store Unit</a:t>
            </a:r>
          </a:p>
        </p:txBody>
      </p:sp>
      <p:sp>
        <p:nvSpPr>
          <p:cNvPr id="8" name="TextBox 7">
            <a:extLst>
              <a:ext uri="{FF2B5EF4-FFF2-40B4-BE49-F238E27FC236}">
                <a16:creationId xmlns:a16="http://schemas.microsoft.com/office/drawing/2014/main" id="{09F11267-9C17-AD14-6A9D-BAAFC6DB355C}"/>
              </a:ext>
            </a:extLst>
          </p:cNvPr>
          <p:cNvSpPr txBox="1"/>
          <p:nvPr/>
        </p:nvSpPr>
        <p:spPr>
          <a:xfrm>
            <a:off x="1885949" y="1511943"/>
            <a:ext cx="1790875" cy="369332"/>
          </a:xfrm>
          <a:prstGeom prst="rect">
            <a:avLst/>
          </a:prstGeom>
          <a:noFill/>
        </p:spPr>
        <p:txBody>
          <a:bodyPr wrap="none" rtlCol="0">
            <a:spAutoFit/>
          </a:bodyPr>
          <a:lstStyle/>
          <a:p>
            <a:r>
              <a:rPr lang="en-US" dirty="0" err="1"/>
              <a:t>sto</a:t>
            </a:r>
            <a:r>
              <a:rPr lang="en-US" dirty="0"/>
              <a:t>	r2, (r1) </a:t>
            </a:r>
          </a:p>
        </p:txBody>
      </p:sp>
      <p:cxnSp>
        <p:nvCxnSpPr>
          <p:cNvPr id="10" name="Straight Arrow Connector 9">
            <a:extLst>
              <a:ext uri="{FF2B5EF4-FFF2-40B4-BE49-F238E27FC236}">
                <a16:creationId xmlns:a16="http://schemas.microsoft.com/office/drawing/2014/main" id="{231B043B-C081-7B5C-E2A8-17DC002C0071}"/>
              </a:ext>
            </a:extLst>
          </p:cNvPr>
          <p:cNvCxnSpPr>
            <a:cxnSpLocks/>
            <a:stCxn id="6" idx="3"/>
            <a:endCxn id="7" idx="1"/>
          </p:cNvCxnSpPr>
          <p:nvPr/>
        </p:nvCxnSpPr>
        <p:spPr>
          <a:xfrm flipV="1">
            <a:off x="2493818" y="2493818"/>
            <a:ext cx="7654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40F23B-540B-68D7-890D-D2E5994DDBE6}"/>
              </a:ext>
            </a:extLst>
          </p:cNvPr>
          <p:cNvSpPr/>
          <p:nvPr/>
        </p:nvSpPr>
        <p:spPr>
          <a:xfrm>
            <a:off x="3259281" y="3553693"/>
            <a:ext cx="1839191" cy="5403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TLB</a:t>
            </a:r>
          </a:p>
        </p:txBody>
      </p:sp>
      <p:sp>
        <p:nvSpPr>
          <p:cNvPr id="12" name="TextBox 11">
            <a:extLst>
              <a:ext uri="{FF2B5EF4-FFF2-40B4-BE49-F238E27FC236}">
                <a16:creationId xmlns:a16="http://schemas.microsoft.com/office/drawing/2014/main" id="{AF89F83F-D1AB-D1A9-BB4B-46ACB3AFC631}"/>
              </a:ext>
            </a:extLst>
          </p:cNvPr>
          <p:cNvSpPr txBox="1"/>
          <p:nvPr/>
        </p:nvSpPr>
        <p:spPr>
          <a:xfrm>
            <a:off x="2532781" y="2549659"/>
            <a:ext cx="638316" cy="923330"/>
          </a:xfrm>
          <a:prstGeom prst="rect">
            <a:avLst/>
          </a:prstGeom>
          <a:noFill/>
        </p:spPr>
        <p:txBody>
          <a:bodyPr wrap="none" rtlCol="0">
            <a:spAutoFit/>
          </a:bodyPr>
          <a:lstStyle/>
          <a:p>
            <a:r>
              <a:rPr lang="en-US" dirty="0" err="1"/>
              <a:t>val</a:t>
            </a:r>
            <a:endParaRPr lang="en-US" dirty="0"/>
          </a:p>
          <a:p>
            <a:r>
              <a:rPr lang="en-US" dirty="0" err="1"/>
              <a:t>addr</a:t>
            </a:r>
            <a:endParaRPr lang="en-US" dirty="0"/>
          </a:p>
          <a:p>
            <a:r>
              <a:rPr lang="en-US" dirty="0" err="1"/>
              <a:t>tid</a:t>
            </a:r>
            <a:endParaRPr lang="en-US" dirty="0"/>
          </a:p>
        </p:txBody>
      </p:sp>
      <p:cxnSp>
        <p:nvCxnSpPr>
          <p:cNvPr id="16" name="Straight Arrow Connector 15">
            <a:extLst>
              <a:ext uri="{FF2B5EF4-FFF2-40B4-BE49-F238E27FC236}">
                <a16:creationId xmlns:a16="http://schemas.microsoft.com/office/drawing/2014/main" id="{FED53947-E816-E34B-23D6-2B39BAC06748}"/>
              </a:ext>
            </a:extLst>
          </p:cNvPr>
          <p:cNvCxnSpPr/>
          <p:nvPr/>
        </p:nvCxnSpPr>
        <p:spPr>
          <a:xfrm>
            <a:off x="3676824"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44D8715-903D-0BBA-31BC-487417F493EB}"/>
              </a:ext>
            </a:extLst>
          </p:cNvPr>
          <p:cNvCxnSpPr/>
          <p:nvPr/>
        </p:nvCxnSpPr>
        <p:spPr>
          <a:xfrm flipV="1">
            <a:off x="4696691"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986747A-FFA8-7F46-EF4B-2122F94E1955}"/>
              </a:ext>
            </a:extLst>
          </p:cNvPr>
          <p:cNvSpPr txBox="1"/>
          <p:nvPr/>
        </p:nvSpPr>
        <p:spPr>
          <a:xfrm>
            <a:off x="3595807" y="2813841"/>
            <a:ext cx="638316" cy="646331"/>
          </a:xfrm>
          <a:prstGeom prst="rect">
            <a:avLst/>
          </a:prstGeom>
          <a:noFill/>
        </p:spPr>
        <p:txBody>
          <a:bodyPr wrap="none" rtlCol="0">
            <a:spAutoFit/>
          </a:bodyPr>
          <a:lstStyle/>
          <a:p>
            <a:r>
              <a:rPr lang="en-US" dirty="0" err="1"/>
              <a:t>addr</a:t>
            </a:r>
            <a:endParaRPr lang="en-US" dirty="0"/>
          </a:p>
          <a:p>
            <a:r>
              <a:rPr lang="en-US" dirty="0" err="1"/>
              <a:t>tid</a:t>
            </a:r>
            <a:endParaRPr lang="en-US" dirty="0"/>
          </a:p>
        </p:txBody>
      </p:sp>
      <p:sp>
        <p:nvSpPr>
          <p:cNvPr id="20" name="TextBox 19">
            <a:extLst>
              <a:ext uri="{FF2B5EF4-FFF2-40B4-BE49-F238E27FC236}">
                <a16:creationId xmlns:a16="http://schemas.microsoft.com/office/drawing/2014/main" id="{1AF0D318-C334-275D-59BD-E4C98702970E}"/>
              </a:ext>
            </a:extLst>
          </p:cNvPr>
          <p:cNvSpPr txBox="1"/>
          <p:nvPr/>
        </p:nvSpPr>
        <p:spPr>
          <a:xfrm>
            <a:off x="4634222" y="3000932"/>
            <a:ext cx="766557" cy="369332"/>
          </a:xfrm>
          <a:prstGeom prst="rect">
            <a:avLst/>
          </a:prstGeom>
          <a:noFill/>
        </p:spPr>
        <p:txBody>
          <a:bodyPr wrap="none" rtlCol="0">
            <a:spAutoFit/>
          </a:bodyPr>
          <a:lstStyle/>
          <a:p>
            <a:r>
              <a:rPr lang="en-US" dirty="0" err="1"/>
              <a:t>paddr</a:t>
            </a:r>
            <a:endParaRPr lang="en-US" dirty="0"/>
          </a:p>
        </p:txBody>
      </p:sp>
      <p:sp>
        <p:nvSpPr>
          <p:cNvPr id="21" name="Rectangle 20">
            <a:extLst>
              <a:ext uri="{FF2B5EF4-FFF2-40B4-BE49-F238E27FC236}">
                <a16:creationId xmlns:a16="http://schemas.microsoft.com/office/drawing/2014/main" id="{7B4F95B0-055E-1BE6-620C-DB76E8EE9813}"/>
              </a:ext>
            </a:extLst>
          </p:cNvPr>
          <p:cNvSpPr/>
          <p:nvPr/>
        </p:nvSpPr>
        <p:spPr>
          <a:xfrm>
            <a:off x="6373091" y="2223653"/>
            <a:ext cx="1839191" cy="1870367"/>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Cache</a:t>
            </a:r>
          </a:p>
        </p:txBody>
      </p:sp>
      <p:cxnSp>
        <p:nvCxnSpPr>
          <p:cNvPr id="23" name="Straight Arrow Connector 22">
            <a:extLst>
              <a:ext uri="{FF2B5EF4-FFF2-40B4-BE49-F238E27FC236}">
                <a16:creationId xmlns:a16="http://schemas.microsoft.com/office/drawing/2014/main" id="{F316B1EB-23D2-7087-6BB5-D1BD8D7765EE}"/>
              </a:ext>
            </a:extLst>
          </p:cNvPr>
          <p:cNvCxnSpPr>
            <a:stCxn id="7" idx="3"/>
          </p:cNvCxnSpPr>
          <p:nvPr/>
        </p:nvCxnSpPr>
        <p:spPr>
          <a:xfrm>
            <a:off x="5098473" y="2493818"/>
            <a:ext cx="1274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9721F3D-5AFA-9B56-72C5-C45653FFFA9B}"/>
              </a:ext>
            </a:extLst>
          </p:cNvPr>
          <p:cNvSpPr txBox="1"/>
          <p:nvPr/>
        </p:nvSpPr>
        <p:spPr>
          <a:xfrm>
            <a:off x="5422498" y="2442854"/>
            <a:ext cx="766557" cy="646331"/>
          </a:xfrm>
          <a:prstGeom prst="rect">
            <a:avLst/>
          </a:prstGeom>
          <a:noFill/>
        </p:spPr>
        <p:txBody>
          <a:bodyPr wrap="none" rtlCol="0">
            <a:spAutoFit/>
          </a:bodyPr>
          <a:lstStyle/>
          <a:p>
            <a:r>
              <a:rPr lang="en-US" dirty="0" err="1"/>
              <a:t>val</a:t>
            </a:r>
            <a:endParaRPr lang="en-US" dirty="0"/>
          </a:p>
          <a:p>
            <a:r>
              <a:rPr lang="en-US" dirty="0" err="1"/>
              <a:t>paddr</a:t>
            </a:r>
            <a:endParaRPr lang="en-US" dirty="0"/>
          </a:p>
        </p:txBody>
      </p:sp>
      <p:sp>
        <p:nvSpPr>
          <p:cNvPr id="33" name="TextBox 32">
            <a:extLst>
              <a:ext uri="{FF2B5EF4-FFF2-40B4-BE49-F238E27FC236}">
                <a16:creationId xmlns:a16="http://schemas.microsoft.com/office/drawing/2014/main" id="{1D632F2A-379E-27D2-F165-8E7F9B50E5F6}"/>
              </a:ext>
            </a:extLst>
          </p:cNvPr>
          <p:cNvSpPr txBox="1"/>
          <p:nvPr/>
        </p:nvSpPr>
        <p:spPr>
          <a:xfrm>
            <a:off x="3833268" y="4352696"/>
            <a:ext cx="691215" cy="369332"/>
          </a:xfrm>
          <a:prstGeom prst="rect">
            <a:avLst/>
          </a:prstGeom>
          <a:noFill/>
        </p:spPr>
        <p:txBody>
          <a:bodyPr wrap="none" rtlCol="0">
            <a:spAutoFit/>
          </a:bodyPr>
          <a:lstStyle/>
          <a:p>
            <a:r>
              <a:rPr lang="en-US" b="1" dirty="0"/>
              <a:t>MMU</a:t>
            </a:r>
          </a:p>
        </p:txBody>
      </p:sp>
      <p:sp>
        <p:nvSpPr>
          <p:cNvPr id="34" name="TextBox 33">
            <a:extLst>
              <a:ext uri="{FF2B5EF4-FFF2-40B4-BE49-F238E27FC236}">
                <a16:creationId xmlns:a16="http://schemas.microsoft.com/office/drawing/2014/main" id="{AEEA6BED-BD1B-487B-726A-0E95CC945318}"/>
              </a:ext>
            </a:extLst>
          </p:cNvPr>
          <p:cNvSpPr txBox="1"/>
          <p:nvPr/>
        </p:nvSpPr>
        <p:spPr>
          <a:xfrm>
            <a:off x="2876550" y="5268191"/>
            <a:ext cx="3714478" cy="646331"/>
          </a:xfrm>
          <a:prstGeom prst="rect">
            <a:avLst/>
          </a:prstGeom>
          <a:noFill/>
        </p:spPr>
        <p:txBody>
          <a:bodyPr wrap="none" rtlCol="0">
            <a:spAutoFit/>
          </a:bodyPr>
          <a:lstStyle/>
          <a:p>
            <a:r>
              <a:rPr lang="en-US" dirty="0"/>
              <a:t>A write that hits in the cache</a:t>
            </a:r>
          </a:p>
          <a:p>
            <a:r>
              <a:rPr lang="en-US" dirty="0"/>
              <a:t>Policy 1: Write back (or write behind)</a:t>
            </a:r>
          </a:p>
        </p:txBody>
      </p:sp>
    </p:spTree>
    <p:extLst>
      <p:ext uri="{BB962C8B-B14F-4D97-AF65-F5344CB8AC3E}">
        <p14:creationId xmlns:p14="http://schemas.microsoft.com/office/powerpoint/2010/main" val="361750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p:bldP spid="19" grpId="0"/>
      <p:bldP spid="20" grpId="0"/>
      <p:bldP spid="21" grpId="0" animBg="1"/>
      <p:bldP spid="24" grpId="0"/>
      <p:bldP spid="33" grpId="0"/>
      <p:bldP spid="34" grpId="0"/>
    </p:bld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36469</TotalTime>
  <Words>4687</Words>
  <Application>Microsoft Macintosh PowerPoint</Application>
  <PresentationFormat>Widescreen</PresentationFormat>
  <Paragraphs>524</Paragraphs>
  <Slides>28</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Sitka Heading</vt:lpstr>
      <vt:lpstr>Source Sans Pro</vt:lpstr>
      <vt:lpstr>3DFloatVTI</vt:lpstr>
      <vt:lpstr>System Architecture and Performance</vt:lpstr>
      <vt:lpstr>Cache Design</vt:lpstr>
      <vt:lpstr>Cache Organization</vt:lpstr>
      <vt:lpstr>Cache Structure</vt:lpstr>
      <vt:lpstr>Direct Mapped</vt:lpstr>
      <vt:lpstr>Set Associative</vt:lpstr>
      <vt:lpstr>Fully Associative</vt:lpstr>
      <vt:lpstr>Comparison</vt:lpstr>
      <vt:lpstr>The Anatomy of a Memory Operation</vt:lpstr>
      <vt:lpstr>Write Hit with Write Through</vt:lpstr>
      <vt:lpstr>Write Miss with Write-Back</vt:lpstr>
      <vt:lpstr>Cache hit on Read</vt:lpstr>
      <vt:lpstr>Cache Miss on Read</vt:lpstr>
      <vt:lpstr>Seriously?</vt:lpstr>
      <vt:lpstr>Pending Operation Queue</vt:lpstr>
      <vt:lpstr>Tentative (Uncommitted) Writes Queue</vt:lpstr>
      <vt:lpstr>Replacement</vt:lpstr>
      <vt:lpstr>Page Coloring</vt:lpstr>
      <vt:lpstr>Page Coloring: Example</vt:lpstr>
      <vt:lpstr>Memory</vt:lpstr>
      <vt:lpstr>Memory Controller</vt:lpstr>
      <vt:lpstr>Memory Architecture</vt:lpstr>
      <vt:lpstr>NUMA: Non-Uniform Memory Architecture</vt:lpstr>
      <vt:lpstr>NUMA Issues</vt:lpstr>
      <vt:lpstr>New Concept: Memory Interleaving</vt:lpstr>
      <vt:lpstr>New Concept: High Bandwidth Memory</vt:lpstr>
      <vt:lpstr>What to do with HBM?</vt:lpstr>
      <vt:lpstr>New Concept: Persistent Memory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Architecture and Performance</dc:title>
  <dc:creator>Mootaz N. Elnozahy</dc:creator>
  <cp:lastModifiedBy>炬乙 林</cp:lastModifiedBy>
  <cp:revision>35</cp:revision>
  <dcterms:created xsi:type="dcterms:W3CDTF">2022-08-27T17:07:05Z</dcterms:created>
  <dcterms:modified xsi:type="dcterms:W3CDTF">2023-10-30T18:18:28Z</dcterms:modified>
</cp:coreProperties>
</file>