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9"/>
  </p:notesMasterIdLst>
  <p:sldIdLst>
    <p:sldId id="256" r:id="rId2"/>
    <p:sldId id="437" r:id="rId3"/>
    <p:sldId id="438" r:id="rId4"/>
    <p:sldId id="439" r:id="rId5"/>
    <p:sldId id="440" r:id="rId6"/>
    <p:sldId id="441" r:id="rId7"/>
    <p:sldId id="418" r:id="rId8"/>
    <p:sldId id="442" r:id="rId9"/>
    <p:sldId id="443" r:id="rId10"/>
    <p:sldId id="425" r:id="rId11"/>
    <p:sldId id="427" r:id="rId12"/>
    <p:sldId id="428" r:id="rId13"/>
    <p:sldId id="429" r:id="rId14"/>
    <p:sldId id="430" r:id="rId15"/>
    <p:sldId id="431" r:id="rId16"/>
    <p:sldId id="426" r:id="rId17"/>
    <p:sldId id="420" r:id="rId18"/>
    <p:sldId id="433" r:id="rId19"/>
    <p:sldId id="435" r:id="rId20"/>
    <p:sldId id="434" r:id="rId21"/>
    <p:sldId id="436" r:id="rId22"/>
    <p:sldId id="375" r:id="rId23"/>
    <p:sldId id="300" r:id="rId24"/>
    <p:sldId id="376" r:id="rId25"/>
    <p:sldId id="299" r:id="rId26"/>
    <p:sldId id="377"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FA00"/>
    <a:srgbClr val="0432FF"/>
    <a:srgbClr val="FF85FF"/>
    <a:srgbClr val="0C6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6327"/>
  </p:normalViewPr>
  <p:slideViewPr>
    <p:cSldViewPr snapToGrid="0" snapToObjects="1">
      <p:cViewPr varScale="1">
        <p:scale>
          <a:sx n="123" d="100"/>
          <a:sy n="123"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4252C-1F43-2E4C-92B8-5FE5D4FE55D5}"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034B4-C612-F040-8469-B85945B4C57A}" type="slidenum">
              <a:rPr lang="en-US" smtClean="0"/>
              <a:t>‹#›</a:t>
            </a:fld>
            <a:endParaRPr lang="en-US"/>
          </a:p>
        </p:txBody>
      </p:sp>
    </p:spTree>
    <p:extLst>
      <p:ext uri="{BB962C8B-B14F-4D97-AF65-F5344CB8AC3E}">
        <p14:creationId xmlns:p14="http://schemas.microsoft.com/office/powerpoint/2010/main" val="11605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limits on scalability of bus-based systems have been recognized early in the history of multiprocessor systems. Today, buses are limited only to on-chip interconnect structures (and even these are being challenged). Performance declines with increasing the number of nodes. </a:t>
            </a:r>
          </a:p>
        </p:txBody>
      </p:sp>
      <p:sp>
        <p:nvSpPr>
          <p:cNvPr id="4" name="Slide Number Placeholder 3"/>
          <p:cNvSpPr>
            <a:spLocks noGrp="1"/>
          </p:cNvSpPr>
          <p:nvPr>
            <p:ph type="sldNum" sz="quarter" idx="5"/>
          </p:nvPr>
        </p:nvSpPr>
        <p:spPr/>
        <p:txBody>
          <a:bodyPr/>
          <a:lstStyle/>
          <a:p>
            <a:fld id="{04A034B4-C612-F040-8469-B85945B4C57A}" type="slidenum">
              <a:rPr lang="en-US" smtClean="0"/>
              <a:t>7</a:t>
            </a:fld>
            <a:endParaRPr lang="en-US"/>
          </a:p>
        </p:txBody>
      </p:sp>
    </p:spTree>
    <p:extLst>
      <p:ext uri="{BB962C8B-B14F-4D97-AF65-F5344CB8AC3E}">
        <p14:creationId xmlns:p14="http://schemas.microsoft.com/office/powerpoint/2010/main" val="3673844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3F216-242B-D64D-B562-03FCA56314F5}" type="slidenum">
              <a:rPr lang="en-US" smtClean="0"/>
              <a:t>25</a:t>
            </a:fld>
            <a:endParaRPr lang="en-US"/>
          </a:p>
        </p:txBody>
      </p:sp>
    </p:spTree>
    <p:extLst>
      <p:ext uri="{BB962C8B-B14F-4D97-AF65-F5344CB8AC3E}">
        <p14:creationId xmlns:p14="http://schemas.microsoft.com/office/powerpoint/2010/main" val="341124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NUMA (Non Uniform Memory Architecture) was recognized early on. Other structures replaced the bus. Examples of such interconnect structures include:</a:t>
            </a:r>
          </a:p>
          <a:p>
            <a:pPr marL="228600" indent="-228600">
              <a:buAutoNum type="arabicPeriod"/>
            </a:pPr>
            <a:r>
              <a:rPr lang="en-US" dirty="0"/>
              <a:t>Cross-bar, essentially acting as a n x n connection, or a complete graph, allowing point-to-point communications between any pair in the system. Fast, flexible, power-hungry and expensive. Does not scale well.</a:t>
            </a:r>
          </a:p>
          <a:p>
            <a:pPr marL="228600" indent="-228600">
              <a:buAutoNum type="arabicPeriod"/>
            </a:pPr>
            <a:r>
              <a:rPr lang="en-US" dirty="0"/>
              <a:t>Ring, essentially allowing two direct links to each participant, and use forwarding to communicate. Slow, cumbersome, power-efficient and cheap. Scales poorly in performance but allows you keep adding nodes.</a:t>
            </a:r>
          </a:p>
          <a:p>
            <a:pPr marL="228600" indent="-228600">
              <a:buAutoNum type="arabicPeriod"/>
            </a:pPr>
            <a:r>
              <a:rPr lang="en-US" dirty="0"/>
              <a:t>A switch, allowing flexibility but routing and contention become issues. Fast, cumbersome, power hungry and expensive. Best in terms of scalability and performance.</a:t>
            </a:r>
          </a:p>
          <a:p>
            <a:pPr marL="0" indent="0">
              <a:buNone/>
            </a:pPr>
            <a:r>
              <a:rPr lang="en-US" dirty="0"/>
              <a:t>Often, you will find that Interconnects are organized in hierarchies, with simply structures for on-chip communications (e.g. a bus), with more elaborate structures as the system scales. For example: Within a chip, a bus can be used, then four chips can be connected by a bus, and the four-chip assembly is connected to other 4-chip assembly via a switch.</a:t>
            </a:r>
          </a:p>
          <a:p>
            <a:pPr marL="0" indent="0">
              <a:buNone/>
            </a:pPr>
            <a:endParaRPr lang="en-US" dirty="0"/>
          </a:p>
          <a:p>
            <a:pPr marL="0" indent="0">
              <a:buNone/>
            </a:pPr>
            <a:r>
              <a:rPr lang="en-US" dirty="0"/>
              <a:t>Note that some modern chips have become so complicated, that even within a chip some elaborate interconnect is used.</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10</a:t>
            </a:fld>
            <a:endParaRPr lang="en-US"/>
          </a:p>
        </p:txBody>
      </p:sp>
    </p:spTree>
    <p:extLst>
      <p:ext uri="{BB962C8B-B14F-4D97-AF65-F5344CB8AC3E}">
        <p14:creationId xmlns:p14="http://schemas.microsoft.com/office/powerpoint/2010/main" val="39750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cc-NUMA system should be configured with this option. Nowadays, many systems use partitioning as part of a cloud environment, so this option, even though it is not what the system is sold for, ends up more or less what happens in reality. Keep in mind that not all applications can scale up to a large cc-NUMA system. An interesting question is whether all the work on cache coherence and consistency is paying off when only a few select users (mostly traditional database systems) can use it.</a:t>
            </a:r>
          </a:p>
        </p:txBody>
      </p:sp>
      <p:sp>
        <p:nvSpPr>
          <p:cNvPr id="4" name="Slide Number Placeholder 3"/>
          <p:cNvSpPr>
            <a:spLocks noGrp="1"/>
          </p:cNvSpPr>
          <p:nvPr>
            <p:ph type="sldNum" sz="quarter" idx="5"/>
          </p:nvPr>
        </p:nvSpPr>
        <p:spPr/>
        <p:txBody>
          <a:bodyPr/>
          <a:lstStyle/>
          <a:p>
            <a:fld id="{04A034B4-C612-F040-8469-B85945B4C57A}" type="slidenum">
              <a:rPr lang="en-US" smtClean="0"/>
              <a:t>11</a:t>
            </a:fld>
            <a:endParaRPr lang="en-US"/>
          </a:p>
        </p:txBody>
      </p:sp>
    </p:spTree>
    <p:extLst>
      <p:ext uri="{BB962C8B-B14F-4D97-AF65-F5344CB8AC3E}">
        <p14:creationId xmlns:p14="http://schemas.microsoft.com/office/powerpoint/2010/main" val="213347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12</a:t>
            </a:fld>
            <a:endParaRPr lang="en-US"/>
          </a:p>
        </p:txBody>
      </p:sp>
    </p:spTree>
    <p:extLst>
      <p:ext uri="{BB962C8B-B14F-4D97-AF65-F5344CB8AC3E}">
        <p14:creationId xmlns:p14="http://schemas.microsoft.com/office/powerpoint/2010/main" val="2633441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option, the cache coherence is maintained using broadcasts that propagate through the system using 1-to-many messages, in reality implemented on top of the interconnect. For example if the interconnect is a switch, a message is sent to the switch and from there it is replicated along all the downlinks to the recipients. Other implementations on different topologies for the interconnect are plausible. This approach was used (with some practical variations) on the IBM large POWER-based servers. The logic here is that the majority of users will not have applications that will scale to the extent of the large server. Thus, partitioning into sub-coherence domains will be the norm according to this model of thinking. Thus, simplification of the hardware is gained at the expense of limiting scalability and poor performance for applications that scale to the full extent of the server. However, the thinking was given that very few of these applications exist, it makes sense to focus on optimizing the software for those applications and reduce the cost and complexity of the hardware. Generally speaking, the approach did not fare very well, but it is difficult to tell whether this commercial lackluster performance is due to this issue or other, perhaps more important issues (like, the sparse software stack).</a:t>
            </a:r>
          </a:p>
        </p:txBody>
      </p:sp>
      <p:sp>
        <p:nvSpPr>
          <p:cNvPr id="4" name="Slide Number Placeholder 3"/>
          <p:cNvSpPr>
            <a:spLocks noGrp="1"/>
          </p:cNvSpPr>
          <p:nvPr>
            <p:ph type="sldNum" sz="quarter" idx="5"/>
          </p:nvPr>
        </p:nvSpPr>
        <p:spPr/>
        <p:txBody>
          <a:bodyPr/>
          <a:lstStyle/>
          <a:p>
            <a:fld id="{04A034B4-C612-F040-8469-B85945B4C57A}" type="slidenum">
              <a:rPr lang="en-US" smtClean="0"/>
              <a:t>13</a:t>
            </a:fld>
            <a:endParaRPr lang="en-US"/>
          </a:p>
        </p:txBody>
      </p:sp>
    </p:spTree>
    <p:extLst>
      <p:ext uri="{BB962C8B-B14F-4D97-AF65-F5344CB8AC3E}">
        <p14:creationId xmlns:p14="http://schemas.microsoft.com/office/powerpoint/2010/main" val="934018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034B4-C612-F040-8469-B85945B4C57A}" type="slidenum">
              <a:rPr lang="en-US" smtClean="0"/>
              <a:t>14</a:t>
            </a:fld>
            <a:endParaRPr lang="en-US"/>
          </a:p>
        </p:txBody>
      </p:sp>
    </p:spTree>
    <p:extLst>
      <p:ext uri="{BB962C8B-B14F-4D97-AF65-F5344CB8AC3E}">
        <p14:creationId xmlns:p14="http://schemas.microsoft.com/office/powerpoint/2010/main" val="2876259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cartoon shows in an abstract way the implementation with the directory being a separate component that is attached to the Interconnect. This is done for illustration only, no real system implements directories this way. A directory-based solution reduces the messages between caches to implement cache coherence, but they create their own headaches. </a:t>
            </a:r>
          </a:p>
        </p:txBody>
      </p:sp>
      <p:sp>
        <p:nvSpPr>
          <p:cNvPr id="4" name="Slide Number Placeholder 3"/>
          <p:cNvSpPr>
            <a:spLocks noGrp="1"/>
          </p:cNvSpPr>
          <p:nvPr>
            <p:ph type="sldNum" sz="quarter" idx="5"/>
          </p:nvPr>
        </p:nvSpPr>
        <p:spPr/>
        <p:txBody>
          <a:bodyPr/>
          <a:lstStyle/>
          <a:p>
            <a:fld id="{04A034B4-C612-F040-8469-B85945B4C57A}" type="slidenum">
              <a:rPr lang="en-US" smtClean="0"/>
              <a:t>15</a:t>
            </a:fld>
            <a:endParaRPr lang="en-US"/>
          </a:p>
        </p:txBody>
      </p:sp>
    </p:spTree>
    <p:extLst>
      <p:ext uri="{BB962C8B-B14F-4D97-AF65-F5344CB8AC3E}">
        <p14:creationId xmlns:p14="http://schemas.microsoft.com/office/powerpoint/2010/main" val="2948945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cartoon shows in an abstract way the implementation with the directory being a separate component that is attached to the Interconnect. This is done for illustration only, no real system implements directories this way. A directory-based solution reduces the messages between caches to implement cache coherence, but they create their own headaches. </a:t>
            </a:r>
          </a:p>
        </p:txBody>
      </p:sp>
      <p:sp>
        <p:nvSpPr>
          <p:cNvPr id="4" name="Slide Number Placeholder 3"/>
          <p:cNvSpPr>
            <a:spLocks noGrp="1"/>
          </p:cNvSpPr>
          <p:nvPr>
            <p:ph type="sldNum" sz="quarter" idx="5"/>
          </p:nvPr>
        </p:nvSpPr>
        <p:spPr/>
        <p:txBody>
          <a:bodyPr/>
          <a:lstStyle/>
          <a:p>
            <a:fld id="{04A034B4-C612-F040-8469-B85945B4C57A}" type="slidenum">
              <a:rPr lang="en-US" smtClean="0"/>
              <a:t>18</a:t>
            </a:fld>
            <a:endParaRPr lang="en-US"/>
          </a:p>
        </p:txBody>
      </p:sp>
    </p:spTree>
    <p:extLst>
      <p:ext uri="{BB962C8B-B14F-4D97-AF65-F5344CB8AC3E}">
        <p14:creationId xmlns:p14="http://schemas.microsoft.com/office/powerpoint/2010/main" val="1296768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cartoon shows in an abstract way the implementation with the directory being a separate component that is attached to the Interconnect. This is done for illustration only, no real system implements directories this way. A directory-based solution reduces the messages between caches to implement cache coherence, but they create their own headaches. </a:t>
            </a:r>
          </a:p>
        </p:txBody>
      </p:sp>
      <p:sp>
        <p:nvSpPr>
          <p:cNvPr id="4" name="Slide Number Placeholder 3"/>
          <p:cNvSpPr>
            <a:spLocks noGrp="1"/>
          </p:cNvSpPr>
          <p:nvPr>
            <p:ph type="sldNum" sz="quarter" idx="5"/>
          </p:nvPr>
        </p:nvSpPr>
        <p:spPr/>
        <p:txBody>
          <a:bodyPr/>
          <a:lstStyle/>
          <a:p>
            <a:fld id="{04A034B4-C612-F040-8469-B85945B4C57A}" type="slidenum">
              <a:rPr lang="en-US" smtClean="0"/>
              <a:t>20</a:t>
            </a:fld>
            <a:endParaRPr lang="en-US"/>
          </a:p>
        </p:txBody>
      </p:sp>
    </p:spTree>
    <p:extLst>
      <p:ext uri="{BB962C8B-B14F-4D97-AF65-F5344CB8AC3E}">
        <p14:creationId xmlns:p14="http://schemas.microsoft.com/office/powerpoint/2010/main" val="104224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December 3,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452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December 3,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08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December 3,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December 3,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3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December 3,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27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December 3,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8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December 3,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December 3,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2923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December 3,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896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December 3,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703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December 3,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04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December 3,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47684225"/>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6F366-C3C9-D9D6-F3D2-802086BD6D89}"/>
              </a:ext>
            </a:extLst>
          </p:cNvPr>
          <p:cNvSpPr>
            <a:spLocks noGrp="1"/>
          </p:cNvSpPr>
          <p:nvPr>
            <p:ph type="ctrTitle"/>
          </p:nvPr>
        </p:nvSpPr>
        <p:spPr>
          <a:xfrm>
            <a:off x="6203950" y="549275"/>
            <a:ext cx="5437187" cy="2986234"/>
          </a:xfrm>
        </p:spPr>
        <p:txBody>
          <a:bodyPr anchor="b">
            <a:normAutofit/>
          </a:bodyPr>
          <a:lstStyle/>
          <a:p>
            <a:r>
              <a:rPr lang="en-US" sz="5900"/>
              <a:t>System Architecture and Performance</a:t>
            </a:r>
          </a:p>
        </p:txBody>
      </p:sp>
      <p:sp>
        <p:nvSpPr>
          <p:cNvPr id="3" name="Subtitle 2">
            <a:extLst>
              <a:ext uri="{FF2B5EF4-FFF2-40B4-BE49-F238E27FC236}">
                <a16:creationId xmlns:a16="http://schemas.microsoft.com/office/drawing/2014/main" id="{B3D5F99F-E318-1ABD-92B8-10278BFFA976}"/>
              </a:ext>
            </a:extLst>
          </p:cNvPr>
          <p:cNvSpPr>
            <a:spLocks noGrp="1"/>
          </p:cNvSpPr>
          <p:nvPr>
            <p:ph type="subTitle" idx="1"/>
          </p:nvPr>
        </p:nvSpPr>
        <p:spPr>
          <a:xfrm>
            <a:off x="6203950" y="3827610"/>
            <a:ext cx="5437187" cy="2265216"/>
          </a:xfrm>
        </p:spPr>
        <p:txBody>
          <a:bodyPr>
            <a:normAutofit/>
          </a:bodyPr>
          <a:lstStyle/>
          <a:p>
            <a:r>
              <a:rPr lang="en-US" dirty="0">
                <a:solidFill>
                  <a:schemeClr val="tx1">
                    <a:alpha val="60000"/>
                  </a:schemeClr>
                </a:solidFill>
              </a:rPr>
              <a:t>CS 258</a:t>
            </a:r>
          </a:p>
          <a:p>
            <a:r>
              <a:rPr lang="en-US" dirty="0">
                <a:solidFill>
                  <a:schemeClr val="tx1">
                    <a:alpha val="60000"/>
                  </a:schemeClr>
                </a:solidFill>
              </a:rPr>
              <a:t>Week 10: Synchronization Support</a:t>
            </a:r>
          </a:p>
        </p:txBody>
      </p:sp>
      <p:pic>
        <p:nvPicPr>
          <p:cNvPr id="4" name="Picture 3" descr="Network Technology Background">
            <a:extLst>
              <a:ext uri="{FF2B5EF4-FFF2-40B4-BE49-F238E27FC236}">
                <a16:creationId xmlns:a16="http://schemas.microsoft.com/office/drawing/2014/main" id="{FB690395-2F96-102F-E011-CDB5C8BF625B}"/>
              </a:ext>
            </a:extLst>
          </p:cNvPr>
          <p:cNvPicPr>
            <a:picLocks noChangeAspect="1"/>
          </p:cNvPicPr>
          <p:nvPr/>
        </p:nvPicPr>
        <p:blipFill rotWithShape="1">
          <a:blip r:embed="rId2"/>
          <a:srcRect r="-1" b="3408"/>
          <a:stretch/>
        </p:blipFill>
        <p:spPr>
          <a:xfrm>
            <a:off x="550863" y="1994429"/>
            <a:ext cx="5102225" cy="287072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613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Limitations on Snooping: What if no Bus?</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C63084DF-C5AF-A2BE-84B9-52BE13A586CC}"/>
              </a:ext>
            </a:extLst>
          </p:cNvPr>
          <p:cNvSpPr txBox="1"/>
          <p:nvPr/>
        </p:nvSpPr>
        <p:spPr>
          <a:xfrm>
            <a:off x="8351369" y="3778710"/>
            <a:ext cx="1720343" cy="369332"/>
          </a:xfrm>
          <a:prstGeom prst="rect">
            <a:avLst/>
          </a:prstGeom>
          <a:noFill/>
        </p:spPr>
        <p:txBody>
          <a:bodyPr wrap="none" rtlCol="0">
            <a:spAutoFit/>
          </a:bodyPr>
          <a:lstStyle/>
          <a:p>
            <a:r>
              <a:rPr lang="en-US" dirty="0"/>
              <a:t>This is not a bus</a:t>
            </a:r>
          </a:p>
        </p:txBody>
      </p:sp>
      <p:cxnSp>
        <p:nvCxnSpPr>
          <p:cNvPr id="99" name="Straight Arrow Connector 98">
            <a:extLst>
              <a:ext uri="{FF2B5EF4-FFF2-40B4-BE49-F238E27FC236}">
                <a16:creationId xmlns:a16="http://schemas.microsoft.com/office/drawing/2014/main" id="{B5D4FC93-C5D4-704F-8140-0ACD2369C974}"/>
              </a:ext>
            </a:extLst>
          </p:cNvPr>
          <p:cNvCxnSpPr>
            <a:stCxn id="70" idx="1"/>
          </p:cNvCxnSpPr>
          <p:nvPr/>
        </p:nvCxnSpPr>
        <p:spPr>
          <a:xfrm flipH="1">
            <a:off x="7897091" y="3963376"/>
            <a:ext cx="45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47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Option 1: Limiting Coherence Domain</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C63084DF-C5AF-A2BE-84B9-52BE13A586CC}"/>
              </a:ext>
            </a:extLst>
          </p:cNvPr>
          <p:cNvSpPr txBox="1"/>
          <p:nvPr/>
        </p:nvSpPr>
        <p:spPr>
          <a:xfrm>
            <a:off x="8351369" y="3778710"/>
            <a:ext cx="3541354" cy="369332"/>
          </a:xfrm>
          <a:prstGeom prst="rect">
            <a:avLst/>
          </a:prstGeom>
          <a:noFill/>
        </p:spPr>
        <p:txBody>
          <a:bodyPr wrap="none" rtlCol="0">
            <a:spAutoFit/>
          </a:bodyPr>
          <a:lstStyle/>
          <a:p>
            <a:r>
              <a:rPr lang="en-US" dirty="0"/>
              <a:t>Used to move data among systems</a:t>
            </a:r>
          </a:p>
        </p:txBody>
      </p:sp>
      <p:cxnSp>
        <p:nvCxnSpPr>
          <p:cNvPr id="99" name="Straight Arrow Connector 98">
            <a:extLst>
              <a:ext uri="{FF2B5EF4-FFF2-40B4-BE49-F238E27FC236}">
                <a16:creationId xmlns:a16="http://schemas.microsoft.com/office/drawing/2014/main" id="{B5D4FC93-C5D4-704F-8140-0ACD2369C974}"/>
              </a:ext>
            </a:extLst>
          </p:cNvPr>
          <p:cNvCxnSpPr>
            <a:stCxn id="70" idx="1"/>
          </p:cNvCxnSpPr>
          <p:nvPr/>
        </p:nvCxnSpPr>
        <p:spPr>
          <a:xfrm flipH="1">
            <a:off x="7897091" y="3963376"/>
            <a:ext cx="45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7978200-AFAF-A23C-5086-5DE06A7CEA09}"/>
              </a:ext>
            </a:extLst>
          </p:cNvPr>
          <p:cNvSpPr/>
          <p:nvPr/>
        </p:nvSpPr>
        <p:spPr>
          <a:xfrm>
            <a:off x="5860473" y="1194955"/>
            <a:ext cx="5663045" cy="2477248"/>
          </a:xfrm>
          <a:prstGeom prst="rect">
            <a:avLst/>
          </a:prstGeom>
          <a:solidFill>
            <a:srgbClr val="FFFF00">
              <a:alpha val="3165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9437DADB-4076-6EEA-4135-0652CA63B9FA}"/>
              </a:ext>
            </a:extLst>
          </p:cNvPr>
          <p:cNvSpPr txBox="1"/>
          <p:nvPr/>
        </p:nvSpPr>
        <p:spPr>
          <a:xfrm>
            <a:off x="9609419" y="1215275"/>
            <a:ext cx="1625317" cy="646331"/>
          </a:xfrm>
          <a:prstGeom prst="rect">
            <a:avLst/>
          </a:prstGeom>
          <a:noFill/>
        </p:spPr>
        <p:txBody>
          <a:bodyPr wrap="square" rtlCol="0">
            <a:spAutoFit/>
          </a:bodyPr>
          <a:lstStyle/>
          <a:p>
            <a:r>
              <a:rPr lang="en-US" dirty="0"/>
              <a:t>Coherence domain</a:t>
            </a:r>
          </a:p>
        </p:txBody>
      </p:sp>
    </p:spTree>
    <p:extLst>
      <p:ext uri="{BB962C8B-B14F-4D97-AF65-F5344CB8AC3E}">
        <p14:creationId xmlns:p14="http://schemas.microsoft.com/office/powerpoint/2010/main" val="361808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DF3-EA12-9FD0-D9D1-BB8D2793C18D}"/>
              </a:ext>
            </a:extLst>
          </p:cNvPr>
          <p:cNvSpPr>
            <a:spLocks noGrp="1"/>
          </p:cNvSpPr>
          <p:nvPr>
            <p:ph type="title"/>
          </p:nvPr>
        </p:nvSpPr>
        <p:spPr/>
        <p:txBody>
          <a:bodyPr/>
          <a:lstStyle/>
          <a:p>
            <a:r>
              <a:rPr lang="en-US" dirty="0"/>
              <a:t>Option 1 Implementation</a:t>
            </a:r>
          </a:p>
        </p:txBody>
      </p:sp>
      <p:sp>
        <p:nvSpPr>
          <p:cNvPr id="3" name="Content Placeholder 2">
            <a:extLst>
              <a:ext uri="{FF2B5EF4-FFF2-40B4-BE49-F238E27FC236}">
                <a16:creationId xmlns:a16="http://schemas.microsoft.com/office/drawing/2014/main" id="{F16F34FF-8B68-D36F-21F2-0296E3CC7BFE}"/>
              </a:ext>
            </a:extLst>
          </p:cNvPr>
          <p:cNvSpPr>
            <a:spLocks noGrp="1"/>
          </p:cNvSpPr>
          <p:nvPr>
            <p:ph idx="1"/>
          </p:nvPr>
        </p:nvSpPr>
        <p:spPr>
          <a:xfrm>
            <a:off x="550863" y="2113199"/>
            <a:ext cx="11090274" cy="2393487"/>
          </a:xfrm>
        </p:spPr>
        <p:txBody>
          <a:bodyPr/>
          <a:lstStyle/>
          <a:p>
            <a:r>
              <a:rPr lang="en-US" dirty="0"/>
              <a:t>Each coherence domain has its own operating system</a:t>
            </a:r>
          </a:p>
          <a:p>
            <a:r>
              <a:rPr lang="en-US" dirty="0"/>
              <a:t>Systems can cooperate at the program level, with infrastructure implemented by the OS/Interconnect</a:t>
            </a:r>
          </a:p>
          <a:p>
            <a:pPr lvl="1"/>
            <a:r>
              <a:rPr lang="en-US" dirty="0"/>
              <a:t>Message passing (e.g. MPI)</a:t>
            </a:r>
          </a:p>
          <a:p>
            <a:pPr lvl="1"/>
            <a:r>
              <a:rPr lang="en-US" dirty="0"/>
              <a:t>Remote Direct Memory Access (RDMA)</a:t>
            </a:r>
          </a:p>
          <a:p>
            <a:r>
              <a:rPr lang="en-US" dirty="0"/>
              <a:t>Messages or RDMA accesses are implemented by the OS and use the Interconnect for fast data transfer</a:t>
            </a:r>
          </a:p>
          <a:p>
            <a:endParaRPr lang="en-US" dirty="0"/>
          </a:p>
        </p:txBody>
      </p:sp>
      <p:sp>
        <p:nvSpPr>
          <p:cNvPr id="4" name="Content Placeholder 2">
            <a:extLst>
              <a:ext uri="{FF2B5EF4-FFF2-40B4-BE49-F238E27FC236}">
                <a16:creationId xmlns:a16="http://schemas.microsoft.com/office/drawing/2014/main" id="{12F7E9E1-D75B-6B05-486A-E38501A3DC79}"/>
              </a:ext>
            </a:extLst>
          </p:cNvPr>
          <p:cNvSpPr txBox="1">
            <a:spLocks/>
          </p:cNvSpPr>
          <p:nvPr/>
        </p:nvSpPr>
        <p:spPr>
          <a:xfrm>
            <a:off x="550862" y="4464514"/>
            <a:ext cx="4804909" cy="143989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8EFA00"/>
                </a:solidFill>
              </a:rPr>
              <a:t>Advantages</a:t>
            </a:r>
          </a:p>
          <a:p>
            <a:pPr lvl="1"/>
            <a:r>
              <a:rPr lang="en-US" dirty="0">
                <a:solidFill>
                  <a:srgbClr val="8EFA00"/>
                </a:solidFill>
              </a:rPr>
              <a:t>Simplicity</a:t>
            </a:r>
          </a:p>
          <a:p>
            <a:pPr lvl="1"/>
            <a:r>
              <a:rPr lang="en-US" dirty="0">
                <a:solidFill>
                  <a:srgbClr val="8EFA00"/>
                </a:solidFill>
              </a:rPr>
              <a:t>No need for OS-level data placement headaches</a:t>
            </a:r>
          </a:p>
        </p:txBody>
      </p:sp>
      <p:sp>
        <p:nvSpPr>
          <p:cNvPr id="5" name="Content Placeholder 2">
            <a:extLst>
              <a:ext uri="{FF2B5EF4-FFF2-40B4-BE49-F238E27FC236}">
                <a16:creationId xmlns:a16="http://schemas.microsoft.com/office/drawing/2014/main" id="{FD71DD89-2D81-F9C2-7C99-B361E5AC9478}"/>
              </a:ext>
            </a:extLst>
          </p:cNvPr>
          <p:cNvSpPr txBox="1">
            <a:spLocks/>
          </p:cNvSpPr>
          <p:nvPr/>
        </p:nvSpPr>
        <p:spPr>
          <a:xfrm>
            <a:off x="6095999" y="4464514"/>
            <a:ext cx="4804909" cy="143989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85FF"/>
                </a:solidFill>
              </a:rPr>
              <a:t>Disadvantages</a:t>
            </a:r>
          </a:p>
          <a:p>
            <a:pPr lvl="1"/>
            <a:r>
              <a:rPr lang="en-US" dirty="0">
                <a:solidFill>
                  <a:srgbClr val="FF85FF"/>
                </a:solidFill>
              </a:rPr>
              <a:t>Burden is shifted to the programmer</a:t>
            </a:r>
          </a:p>
          <a:p>
            <a:pPr lvl="1"/>
            <a:r>
              <a:rPr lang="en-US" dirty="0">
                <a:solidFill>
                  <a:srgbClr val="FF85FF"/>
                </a:solidFill>
              </a:rPr>
              <a:t>Not all applications are designed to benefit (e.g. databases)</a:t>
            </a:r>
          </a:p>
        </p:txBody>
      </p:sp>
    </p:spTree>
    <p:extLst>
      <p:ext uri="{BB962C8B-B14F-4D97-AF65-F5344CB8AC3E}">
        <p14:creationId xmlns:p14="http://schemas.microsoft.com/office/powerpoint/2010/main" val="111789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fontScale="90000"/>
          </a:bodyPr>
          <a:lstStyle/>
          <a:p>
            <a:r>
              <a:rPr lang="en-US" dirty="0"/>
              <a:t>Option 2: Use Broadcast to implement cc-NUMA</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C63084DF-C5AF-A2BE-84B9-52BE13A586CC}"/>
              </a:ext>
            </a:extLst>
          </p:cNvPr>
          <p:cNvSpPr txBox="1"/>
          <p:nvPr/>
        </p:nvSpPr>
        <p:spPr>
          <a:xfrm>
            <a:off x="8351369" y="3778710"/>
            <a:ext cx="3836307" cy="646331"/>
          </a:xfrm>
          <a:prstGeom prst="rect">
            <a:avLst/>
          </a:prstGeom>
          <a:noFill/>
        </p:spPr>
        <p:txBody>
          <a:bodyPr wrap="none" rtlCol="0">
            <a:spAutoFit/>
          </a:bodyPr>
          <a:lstStyle/>
          <a:p>
            <a:r>
              <a:rPr lang="en-US" dirty="0"/>
              <a:t>Broadcast used for cache coherence</a:t>
            </a:r>
          </a:p>
          <a:p>
            <a:r>
              <a:rPr lang="en-US" dirty="0"/>
              <a:t>much like  a bus, using many 1-1 </a:t>
            </a:r>
            <a:r>
              <a:rPr lang="en-US" dirty="0" err="1"/>
              <a:t>msgs</a:t>
            </a:r>
            <a:endParaRPr lang="en-US" dirty="0"/>
          </a:p>
        </p:txBody>
      </p:sp>
      <p:cxnSp>
        <p:nvCxnSpPr>
          <p:cNvPr id="99" name="Straight Arrow Connector 98">
            <a:extLst>
              <a:ext uri="{FF2B5EF4-FFF2-40B4-BE49-F238E27FC236}">
                <a16:creationId xmlns:a16="http://schemas.microsoft.com/office/drawing/2014/main" id="{B5D4FC93-C5D4-704F-8140-0ACD2369C974}"/>
              </a:ext>
            </a:extLst>
          </p:cNvPr>
          <p:cNvCxnSpPr>
            <a:stCxn id="70" idx="1"/>
          </p:cNvCxnSpPr>
          <p:nvPr/>
        </p:nvCxnSpPr>
        <p:spPr>
          <a:xfrm flipH="1" flipV="1">
            <a:off x="7897091" y="3963376"/>
            <a:ext cx="454278"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86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9DF3-EA12-9FD0-D9D1-BB8D2793C18D}"/>
              </a:ext>
            </a:extLst>
          </p:cNvPr>
          <p:cNvSpPr>
            <a:spLocks noGrp="1"/>
          </p:cNvSpPr>
          <p:nvPr>
            <p:ph type="title"/>
          </p:nvPr>
        </p:nvSpPr>
        <p:spPr/>
        <p:txBody>
          <a:bodyPr/>
          <a:lstStyle/>
          <a:p>
            <a:r>
              <a:rPr lang="en-US" dirty="0"/>
              <a:t>Option 2 Implementation</a:t>
            </a:r>
          </a:p>
        </p:txBody>
      </p:sp>
      <p:sp>
        <p:nvSpPr>
          <p:cNvPr id="3" name="Content Placeholder 2">
            <a:extLst>
              <a:ext uri="{FF2B5EF4-FFF2-40B4-BE49-F238E27FC236}">
                <a16:creationId xmlns:a16="http://schemas.microsoft.com/office/drawing/2014/main" id="{F16F34FF-8B68-D36F-21F2-0296E3CC7BFE}"/>
              </a:ext>
            </a:extLst>
          </p:cNvPr>
          <p:cNvSpPr>
            <a:spLocks noGrp="1"/>
          </p:cNvSpPr>
          <p:nvPr>
            <p:ph idx="1"/>
          </p:nvPr>
        </p:nvSpPr>
        <p:spPr>
          <a:xfrm>
            <a:off x="550863" y="2113199"/>
            <a:ext cx="11090274" cy="2393487"/>
          </a:xfrm>
        </p:spPr>
        <p:txBody>
          <a:bodyPr>
            <a:normAutofit/>
          </a:bodyPr>
          <a:lstStyle/>
          <a:p>
            <a:r>
              <a:rPr lang="en-US" dirty="0"/>
              <a:t>The entire system is under one coherent domain.</a:t>
            </a:r>
          </a:p>
          <a:p>
            <a:r>
              <a:rPr lang="en-US" dirty="0"/>
              <a:t>Caches use the same simple protocol of bus-based systems, except it is now superimposed on a non-broadcast interconnect. </a:t>
            </a:r>
          </a:p>
          <a:p>
            <a:r>
              <a:rPr lang="en-US" dirty="0"/>
              <a:t>The protocol, however, needs to be modified because two caches may initiate a broadcast at the same time, and some arbitration and ordering will be needed to avoid race conditions.</a:t>
            </a:r>
          </a:p>
          <a:p>
            <a:endParaRPr lang="en-US" dirty="0"/>
          </a:p>
        </p:txBody>
      </p:sp>
      <p:sp>
        <p:nvSpPr>
          <p:cNvPr id="4" name="Content Placeholder 2">
            <a:extLst>
              <a:ext uri="{FF2B5EF4-FFF2-40B4-BE49-F238E27FC236}">
                <a16:creationId xmlns:a16="http://schemas.microsoft.com/office/drawing/2014/main" id="{12F7E9E1-D75B-6B05-486A-E38501A3DC79}"/>
              </a:ext>
            </a:extLst>
          </p:cNvPr>
          <p:cNvSpPr txBox="1">
            <a:spLocks/>
          </p:cNvSpPr>
          <p:nvPr/>
        </p:nvSpPr>
        <p:spPr>
          <a:xfrm>
            <a:off x="550862" y="4464514"/>
            <a:ext cx="4804909" cy="143989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8EFA00"/>
                </a:solidFill>
              </a:rPr>
              <a:t>Advantages</a:t>
            </a:r>
          </a:p>
          <a:p>
            <a:pPr lvl="1"/>
            <a:r>
              <a:rPr lang="en-US" dirty="0">
                <a:solidFill>
                  <a:srgbClr val="8EFA00"/>
                </a:solidFill>
              </a:rPr>
              <a:t>Simplicity of hardware</a:t>
            </a:r>
          </a:p>
        </p:txBody>
      </p:sp>
      <p:sp>
        <p:nvSpPr>
          <p:cNvPr id="5" name="Content Placeholder 2">
            <a:extLst>
              <a:ext uri="{FF2B5EF4-FFF2-40B4-BE49-F238E27FC236}">
                <a16:creationId xmlns:a16="http://schemas.microsoft.com/office/drawing/2014/main" id="{FD71DD89-2D81-F9C2-7C99-B361E5AC9478}"/>
              </a:ext>
            </a:extLst>
          </p:cNvPr>
          <p:cNvSpPr txBox="1">
            <a:spLocks/>
          </p:cNvSpPr>
          <p:nvPr/>
        </p:nvSpPr>
        <p:spPr>
          <a:xfrm>
            <a:off x="6095999" y="4464514"/>
            <a:ext cx="4804909" cy="143989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85FF"/>
                </a:solidFill>
              </a:rPr>
              <a:t>Disadvantages</a:t>
            </a:r>
          </a:p>
          <a:p>
            <a:pPr lvl="1"/>
            <a:r>
              <a:rPr lang="en-US" dirty="0">
                <a:solidFill>
                  <a:srgbClr val="FF85FF"/>
                </a:solidFill>
              </a:rPr>
              <a:t>Inherently non scalable</a:t>
            </a:r>
          </a:p>
          <a:p>
            <a:pPr lvl="1"/>
            <a:r>
              <a:rPr lang="en-US" dirty="0">
                <a:solidFill>
                  <a:srgbClr val="FF85FF"/>
                </a:solidFill>
              </a:rPr>
              <a:t>Protocol has to be redesigned to avoid race conditions</a:t>
            </a:r>
          </a:p>
        </p:txBody>
      </p:sp>
    </p:spTree>
    <p:extLst>
      <p:ext uri="{BB962C8B-B14F-4D97-AF65-F5344CB8AC3E}">
        <p14:creationId xmlns:p14="http://schemas.microsoft.com/office/powerpoint/2010/main" val="324713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a:bodyPr>
          <a:lstStyle/>
          <a:p>
            <a:r>
              <a:rPr lang="en-US" dirty="0"/>
              <a:t>Option 3: Directory-Based cc-NUMA</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1" name="Straight Connector 100">
            <a:extLst>
              <a:ext uri="{FF2B5EF4-FFF2-40B4-BE49-F238E27FC236}">
                <a16:creationId xmlns:a16="http://schemas.microsoft.com/office/drawing/2014/main" id="{6C64DC63-B69C-E872-9CC0-98A93B3A9BAC}"/>
              </a:ext>
            </a:extLst>
          </p:cNvPr>
          <p:cNvCxnSpPr>
            <a:cxnSpLocks/>
            <a:stCxn id="96" idx="3"/>
          </p:cNvCxnSpPr>
          <p:nvPr/>
        </p:nvCxnSpPr>
        <p:spPr>
          <a:xfrm>
            <a:off x="7710053" y="3978736"/>
            <a:ext cx="857252"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DB03E5E4-E9BA-C083-3BCF-93F573F22A10}"/>
              </a:ext>
            </a:extLst>
          </p:cNvPr>
          <p:cNvSpPr/>
          <p:nvPr/>
        </p:nvSpPr>
        <p:spPr>
          <a:xfrm>
            <a:off x="8588085" y="3586077"/>
            <a:ext cx="1135748" cy="82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Directory</a:t>
            </a:r>
          </a:p>
        </p:txBody>
      </p:sp>
    </p:spTree>
    <p:extLst>
      <p:ext uri="{BB962C8B-B14F-4D97-AF65-F5344CB8AC3E}">
        <p14:creationId xmlns:p14="http://schemas.microsoft.com/office/powerpoint/2010/main" val="403390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42A4-808D-0266-2A9E-29E28A30EFE6}"/>
              </a:ext>
            </a:extLst>
          </p:cNvPr>
          <p:cNvSpPr>
            <a:spLocks noGrp="1"/>
          </p:cNvSpPr>
          <p:nvPr>
            <p:ph type="title"/>
          </p:nvPr>
        </p:nvSpPr>
        <p:spPr/>
        <p:txBody>
          <a:bodyPr>
            <a:normAutofit/>
          </a:bodyPr>
          <a:lstStyle/>
          <a:p>
            <a:r>
              <a:rPr lang="en-US" dirty="0"/>
              <a:t>Directory Structure</a:t>
            </a:r>
          </a:p>
        </p:txBody>
      </p:sp>
      <p:sp>
        <p:nvSpPr>
          <p:cNvPr id="6" name="TextBox 5">
            <a:extLst>
              <a:ext uri="{FF2B5EF4-FFF2-40B4-BE49-F238E27FC236}">
                <a16:creationId xmlns:a16="http://schemas.microsoft.com/office/drawing/2014/main" id="{2EE0EDD1-5BD6-363A-1BC9-7F43A9410F6A}"/>
              </a:ext>
            </a:extLst>
          </p:cNvPr>
          <p:cNvSpPr txBox="1"/>
          <p:nvPr/>
        </p:nvSpPr>
        <p:spPr>
          <a:xfrm>
            <a:off x="6382929" y="2097735"/>
            <a:ext cx="755335" cy="369332"/>
          </a:xfrm>
          <a:prstGeom prst="rect">
            <a:avLst/>
          </a:prstGeom>
          <a:noFill/>
        </p:spPr>
        <p:txBody>
          <a:bodyPr wrap="none" rtlCol="0">
            <a:spAutoFit/>
          </a:bodyPr>
          <a:lstStyle/>
          <a:p>
            <a:r>
              <a:rPr lang="en-US" dirty="0"/>
              <a:t>Line 0</a:t>
            </a:r>
          </a:p>
        </p:txBody>
      </p:sp>
      <p:sp>
        <p:nvSpPr>
          <p:cNvPr id="8" name="TextBox 7">
            <a:extLst>
              <a:ext uri="{FF2B5EF4-FFF2-40B4-BE49-F238E27FC236}">
                <a16:creationId xmlns:a16="http://schemas.microsoft.com/office/drawing/2014/main" id="{6EC2C4DC-2B7E-BCCD-18B3-ECE3B7861E91}"/>
              </a:ext>
            </a:extLst>
          </p:cNvPr>
          <p:cNvSpPr txBox="1"/>
          <p:nvPr/>
        </p:nvSpPr>
        <p:spPr>
          <a:xfrm>
            <a:off x="6382929" y="2498861"/>
            <a:ext cx="755335" cy="369332"/>
          </a:xfrm>
          <a:prstGeom prst="rect">
            <a:avLst/>
          </a:prstGeom>
          <a:noFill/>
        </p:spPr>
        <p:txBody>
          <a:bodyPr wrap="none" rtlCol="0">
            <a:spAutoFit/>
          </a:bodyPr>
          <a:lstStyle/>
          <a:p>
            <a:r>
              <a:rPr lang="en-US" dirty="0"/>
              <a:t>Line 1</a:t>
            </a:r>
          </a:p>
        </p:txBody>
      </p:sp>
      <p:grpSp>
        <p:nvGrpSpPr>
          <p:cNvPr id="27" name="Group 26">
            <a:extLst>
              <a:ext uri="{FF2B5EF4-FFF2-40B4-BE49-F238E27FC236}">
                <a16:creationId xmlns:a16="http://schemas.microsoft.com/office/drawing/2014/main" id="{9BBE0750-EFA2-E0DD-D962-4408C30591E3}"/>
              </a:ext>
            </a:extLst>
          </p:cNvPr>
          <p:cNvGrpSpPr/>
          <p:nvPr/>
        </p:nvGrpSpPr>
        <p:grpSpPr>
          <a:xfrm>
            <a:off x="3644538" y="2105467"/>
            <a:ext cx="1358536" cy="1485058"/>
            <a:chOff x="3644538" y="2105467"/>
            <a:chExt cx="1358536" cy="1485058"/>
          </a:xfrm>
        </p:grpSpPr>
        <p:sp>
          <p:nvSpPr>
            <p:cNvPr id="5" name="Rectangle 4">
              <a:extLst>
                <a:ext uri="{FF2B5EF4-FFF2-40B4-BE49-F238E27FC236}">
                  <a16:creationId xmlns:a16="http://schemas.microsoft.com/office/drawing/2014/main" id="{44259D8A-ACBE-BB2D-9089-09A5A8D6EC3F}"/>
                </a:ext>
              </a:extLst>
            </p:cNvPr>
            <p:cNvSpPr/>
            <p:nvPr/>
          </p:nvSpPr>
          <p:spPr>
            <a:xfrm>
              <a:off x="3644538" y="21132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D78C9F-CC2C-17E9-5BF7-B3B478F9CBBE}"/>
                </a:ext>
              </a:extLst>
            </p:cNvPr>
            <p:cNvSpPr/>
            <p:nvPr/>
          </p:nvSpPr>
          <p:spPr>
            <a:xfrm>
              <a:off x="3984172" y="21131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6B15D4-9EB1-79DE-1DAC-1CC5ED979190}"/>
                </a:ext>
              </a:extLst>
            </p:cNvPr>
            <p:cNvSpPr/>
            <p:nvPr/>
          </p:nvSpPr>
          <p:spPr>
            <a:xfrm>
              <a:off x="3644538" y="24825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2C9E9-9AD3-E1FE-5F23-F50257874CAF}"/>
                </a:ext>
              </a:extLst>
            </p:cNvPr>
            <p:cNvSpPr/>
            <p:nvPr/>
          </p:nvSpPr>
          <p:spPr>
            <a:xfrm>
              <a:off x="3984172" y="24825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6F9634-16BA-4371-102F-56817CFBB118}"/>
                </a:ext>
              </a:extLst>
            </p:cNvPr>
            <p:cNvSpPr/>
            <p:nvPr/>
          </p:nvSpPr>
          <p:spPr>
            <a:xfrm>
              <a:off x="3644538" y="28518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C2016E-75A7-8D6B-46B0-01EFF3ACAA89}"/>
                </a:ext>
              </a:extLst>
            </p:cNvPr>
            <p:cNvSpPr/>
            <p:nvPr/>
          </p:nvSpPr>
          <p:spPr>
            <a:xfrm>
              <a:off x="3984172" y="28518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ACC771-2AE6-6092-FC25-223D2D48E498}"/>
                </a:ext>
              </a:extLst>
            </p:cNvPr>
            <p:cNvSpPr/>
            <p:nvPr/>
          </p:nvSpPr>
          <p:spPr>
            <a:xfrm>
              <a:off x="3644538" y="3221193"/>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B2F599B-ACE4-D954-BCE0-4642FD6B051B}"/>
                </a:ext>
              </a:extLst>
            </p:cNvPr>
            <p:cNvSpPr/>
            <p:nvPr/>
          </p:nvSpPr>
          <p:spPr>
            <a:xfrm>
              <a:off x="3984172" y="322119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837119-65DB-F9E1-DD71-1C701723E1E7}"/>
                </a:ext>
              </a:extLst>
            </p:cNvPr>
            <p:cNvSpPr/>
            <p:nvPr/>
          </p:nvSpPr>
          <p:spPr>
            <a:xfrm>
              <a:off x="4323806" y="2105467"/>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66A7D6-CAE8-253B-22D7-A7F0A44A2463}"/>
                </a:ext>
              </a:extLst>
            </p:cNvPr>
            <p:cNvSpPr/>
            <p:nvPr/>
          </p:nvSpPr>
          <p:spPr>
            <a:xfrm>
              <a:off x="4663440" y="2105468"/>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B29F7B2-AF25-A6D0-6055-3A967B0CB996}"/>
                </a:ext>
              </a:extLst>
            </p:cNvPr>
            <p:cNvSpPr/>
            <p:nvPr/>
          </p:nvSpPr>
          <p:spPr>
            <a:xfrm>
              <a:off x="4323806" y="24748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5E8CB6-E580-E888-772C-0C18A9A490C9}"/>
                </a:ext>
              </a:extLst>
            </p:cNvPr>
            <p:cNvSpPr/>
            <p:nvPr/>
          </p:nvSpPr>
          <p:spPr>
            <a:xfrm>
              <a:off x="4663440" y="24747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AB6806-9BE6-DA6B-E632-5147F8EDFD33}"/>
                </a:ext>
              </a:extLst>
            </p:cNvPr>
            <p:cNvSpPr/>
            <p:nvPr/>
          </p:nvSpPr>
          <p:spPr>
            <a:xfrm>
              <a:off x="4323806" y="28441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E3AF94-ABB2-4BE7-2569-36580F575C88}"/>
                </a:ext>
              </a:extLst>
            </p:cNvPr>
            <p:cNvSpPr/>
            <p:nvPr/>
          </p:nvSpPr>
          <p:spPr>
            <a:xfrm>
              <a:off x="4663440" y="28441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0D7FD1-DA8C-4178-D34C-2002A60DCAC1}"/>
                </a:ext>
              </a:extLst>
            </p:cNvPr>
            <p:cNvSpPr/>
            <p:nvPr/>
          </p:nvSpPr>
          <p:spPr>
            <a:xfrm>
              <a:off x="4323806" y="32134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1E817D-6368-75D0-3489-B4D87F425063}"/>
                </a:ext>
              </a:extLst>
            </p:cNvPr>
            <p:cNvSpPr/>
            <p:nvPr/>
          </p:nvSpPr>
          <p:spPr>
            <a:xfrm>
              <a:off x="4663440" y="32134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283B229-F2DF-6E4F-45E5-837412079522}"/>
              </a:ext>
            </a:extLst>
          </p:cNvPr>
          <p:cNvGrpSpPr/>
          <p:nvPr/>
        </p:nvGrpSpPr>
        <p:grpSpPr>
          <a:xfrm>
            <a:off x="5009608" y="2097735"/>
            <a:ext cx="1358536" cy="1485058"/>
            <a:chOff x="3644538" y="2105467"/>
            <a:chExt cx="1358536" cy="1485058"/>
          </a:xfrm>
        </p:grpSpPr>
        <p:sp>
          <p:nvSpPr>
            <p:cNvPr id="29" name="Rectangle 28">
              <a:extLst>
                <a:ext uri="{FF2B5EF4-FFF2-40B4-BE49-F238E27FC236}">
                  <a16:creationId xmlns:a16="http://schemas.microsoft.com/office/drawing/2014/main" id="{D9687C27-4F98-29FB-DDA7-B7C99B4D8B54}"/>
                </a:ext>
              </a:extLst>
            </p:cNvPr>
            <p:cNvSpPr/>
            <p:nvPr/>
          </p:nvSpPr>
          <p:spPr>
            <a:xfrm>
              <a:off x="3644538" y="21132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6E6B65-A2B7-D5F6-2377-1422869456B2}"/>
                </a:ext>
              </a:extLst>
            </p:cNvPr>
            <p:cNvSpPr/>
            <p:nvPr/>
          </p:nvSpPr>
          <p:spPr>
            <a:xfrm>
              <a:off x="3984172" y="21131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1BF601-E94F-208B-2149-956F83664515}"/>
                </a:ext>
              </a:extLst>
            </p:cNvPr>
            <p:cNvSpPr/>
            <p:nvPr/>
          </p:nvSpPr>
          <p:spPr>
            <a:xfrm>
              <a:off x="3644538" y="24825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CF7C81A-9413-13A3-EB49-39D867416C96}"/>
                </a:ext>
              </a:extLst>
            </p:cNvPr>
            <p:cNvSpPr/>
            <p:nvPr/>
          </p:nvSpPr>
          <p:spPr>
            <a:xfrm>
              <a:off x="3984172" y="24825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511D2B-534D-75D6-94C8-6CACA422B19E}"/>
                </a:ext>
              </a:extLst>
            </p:cNvPr>
            <p:cNvSpPr/>
            <p:nvPr/>
          </p:nvSpPr>
          <p:spPr>
            <a:xfrm>
              <a:off x="3644538" y="28518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3EA753-A956-DFF9-ECFE-1DBA0348917B}"/>
                </a:ext>
              </a:extLst>
            </p:cNvPr>
            <p:cNvSpPr/>
            <p:nvPr/>
          </p:nvSpPr>
          <p:spPr>
            <a:xfrm>
              <a:off x="3984172" y="28518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1EBA7F6-B46B-1982-5F92-D7B6A3835A39}"/>
                </a:ext>
              </a:extLst>
            </p:cNvPr>
            <p:cNvSpPr/>
            <p:nvPr/>
          </p:nvSpPr>
          <p:spPr>
            <a:xfrm>
              <a:off x="3644538" y="3221193"/>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725A20-115D-E1AC-75E4-E3085AA39A18}"/>
                </a:ext>
              </a:extLst>
            </p:cNvPr>
            <p:cNvSpPr/>
            <p:nvPr/>
          </p:nvSpPr>
          <p:spPr>
            <a:xfrm>
              <a:off x="3984172" y="322119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29D31BD-93CC-031D-7285-744494CEF14C}"/>
                </a:ext>
              </a:extLst>
            </p:cNvPr>
            <p:cNvSpPr/>
            <p:nvPr/>
          </p:nvSpPr>
          <p:spPr>
            <a:xfrm>
              <a:off x="4323806" y="2105467"/>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18F0706-407F-F544-CD6F-636314167312}"/>
                </a:ext>
              </a:extLst>
            </p:cNvPr>
            <p:cNvSpPr/>
            <p:nvPr/>
          </p:nvSpPr>
          <p:spPr>
            <a:xfrm>
              <a:off x="4663440" y="2105468"/>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D1D1E9E-A0C3-EFBE-E1C8-1C747163502B}"/>
                </a:ext>
              </a:extLst>
            </p:cNvPr>
            <p:cNvSpPr/>
            <p:nvPr/>
          </p:nvSpPr>
          <p:spPr>
            <a:xfrm>
              <a:off x="4323806" y="24748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F3C151-49A8-2F49-4650-45BA0ECE29A2}"/>
                </a:ext>
              </a:extLst>
            </p:cNvPr>
            <p:cNvSpPr/>
            <p:nvPr/>
          </p:nvSpPr>
          <p:spPr>
            <a:xfrm>
              <a:off x="4663440" y="24747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CEE175C-990B-7ACD-A1CE-2D0EFC1C0444}"/>
                </a:ext>
              </a:extLst>
            </p:cNvPr>
            <p:cNvSpPr/>
            <p:nvPr/>
          </p:nvSpPr>
          <p:spPr>
            <a:xfrm>
              <a:off x="4323806" y="28441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5AABD13-2E3F-F2D9-443A-040DF1A81093}"/>
                </a:ext>
              </a:extLst>
            </p:cNvPr>
            <p:cNvSpPr/>
            <p:nvPr/>
          </p:nvSpPr>
          <p:spPr>
            <a:xfrm>
              <a:off x="4663440" y="28441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C2CD6BB-4EAA-0667-DD96-731E341C8BC6}"/>
                </a:ext>
              </a:extLst>
            </p:cNvPr>
            <p:cNvSpPr/>
            <p:nvPr/>
          </p:nvSpPr>
          <p:spPr>
            <a:xfrm>
              <a:off x="4323806" y="32134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D9D046A-FE23-0B12-F366-6B92DCAB8A18}"/>
                </a:ext>
              </a:extLst>
            </p:cNvPr>
            <p:cNvSpPr/>
            <p:nvPr/>
          </p:nvSpPr>
          <p:spPr>
            <a:xfrm>
              <a:off x="4663440" y="32134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4DB71C61-5D9B-192B-897D-04C9B0993543}"/>
              </a:ext>
            </a:extLst>
          </p:cNvPr>
          <p:cNvGrpSpPr/>
          <p:nvPr/>
        </p:nvGrpSpPr>
        <p:grpSpPr>
          <a:xfrm>
            <a:off x="3651072" y="4609181"/>
            <a:ext cx="1358536" cy="1485058"/>
            <a:chOff x="3644538" y="2105467"/>
            <a:chExt cx="1358536" cy="1485058"/>
          </a:xfrm>
        </p:grpSpPr>
        <p:sp>
          <p:nvSpPr>
            <p:cNvPr id="46" name="Rectangle 45">
              <a:extLst>
                <a:ext uri="{FF2B5EF4-FFF2-40B4-BE49-F238E27FC236}">
                  <a16:creationId xmlns:a16="http://schemas.microsoft.com/office/drawing/2014/main" id="{6826CEFF-ECE4-5F59-2B2D-CC0AB752DEF3}"/>
                </a:ext>
              </a:extLst>
            </p:cNvPr>
            <p:cNvSpPr/>
            <p:nvPr/>
          </p:nvSpPr>
          <p:spPr>
            <a:xfrm>
              <a:off x="3644538" y="21132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E1A34BF-EAEE-6E43-BB93-6A219A3D6EAD}"/>
                </a:ext>
              </a:extLst>
            </p:cNvPr>
            <p:cNvSpPr/>
            <p:nvPr/>
          </p:nvSpPr>
          <p:spPr>
            <a:xfrm>
              <a:off x="3984172" y="21131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4635A89-4D4A-728E-E30E-DBFC8C8B5924}"/>
                </a:ext>
              </a:extLst>
            </p:cNvPr>
            <p:cNvSpPr/>
            <p:nvPr/>
          </p:nvSpPr>
          <p:spPr>
            <a:xfrm>
              <a:off x="3644538" y="24825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9CD75A5-528E-5451-CA07-8CCBEFD9B7BB}"/>
                </a:ext>
              </a:extLst>
            </p:cNvPr>
            <p:cNvSpPr/>
            <p:nvPr/>
          </p:nvSpPr>
          <p:spPr>
            <a:xfrm>
              <a:off x="3984172" y="24825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E08A8B-6B85-E345-A895-BCAD2485F5EC}"/>
                </a:ext>
              </a:extLst>
            </p:cNvPr>
            <p:cNvSpPr/>
            <p:nvPr/>
          </p:nvSpPr>
          <p:spPr>
            <a:xfrm>
              <a:off x="3644538" y="28518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A988438-CA84-11C9-A0A3-8FEE3B6E835E}"/>
                </a:ext>
              </a:extLst>
            </p:cNvPr>
            <p:cNvSpPr/>
            <p:nvPr/>
          </p:nvSpPr>
          <p:spPr>
            <a:xfrm>
              <a:off x="3984172" y="28518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BFD8BA9-7AB0-E8B3-604B-69A74B19D263}"/>
                </a:ext>
              </a:extLst>
            </p:cNvPr>
            <p:cNvSpPr/>
            <p:nvPr/>
          </p:nvSpPr>
          <p:spPr>
            <a:xfrm>
              <a:off x="3644538" y="3221193"/>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CE6276E-B9E0-F06F-9C18-10A225223682}"/>
                </a:ext>
              </a:extLst>
            </p:cNvPr>
            <p:cNvSpPr/>
            <p:nvPr/>
          </p:nvSpPr>
          <p:spPr>
            <a:xfrm>
              <a:off x="3984172" y="322119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0F02B2A-EE13-6207-2670-55585359BB41}"/>
                </a:ext>
              </a:extLst>
            </p:cNvPr>
            <p:cNvSpPr/>
            <p:nvPr/>
          </p:nvSpPr>
          <p:spPr>
            <a:xfrm>
              <a:off x="4323806" y="2105467"/>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D231D33-3F5A-687B-A9D3-4CA571386E87}"/>
                </a:ext>
              </a:extLst>
            </p:cNvPr>
            <p:cNvSpPr/>
            <p:nvPr/>
          </p:nvSpPr>
          <p:spPr>
            <a:xfrm>
              <a:off x="4663440" y="2105468"/>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C3CE699-52B1-511A-C27D-D7C2847A32ED}"/>
                </a:ext>
              </a:extLst>
            </p:cNvPr>
            <p:cNvSpPr/>
            <p:nvPr/>
          </p:nvSpPr>
          <p:spPr>
            <a:xfrm>
              <a:off x="4323806" y="24748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40148F9-8100-87AE-B33B-DC709A8595F4}"/>
                </a:ext>
              </a:extLst>
            </p:cNvPr>
            <p:cNvSpPr/>
            <p:nvPr/>
          </p:nvSpPr>
          <p:spPr>
            <a:xfrm>
              <a:off x="4663440" y="24747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17FA827-3519-FAEC-BEEA-4A678F22F558}"/>
                </a:ext>
              </a:extLst>
            </p:cNvPr>
            <p:cNvSpPr/>
            <p:nvPr/>
          </p:nvSpPr>
          <p:spPr>
            <a:xfrm>
              <a:off x="4323806" y="28441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9B7ACD4-FDCC-67DD-B3E8-360E50B80CEB}"/>
                </a:ext>
              </a:extLst>
            </p:cNvPr>
            <p:cNvSpPr/>
            <p:nvPr/>
          </p:nvSpPr>
          <p:spPr>
            <a:xfrm>
              <a:off x="4663440" y="28441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FEE328C-54D5-F5DF-2CBF-48E9D02237FC}"/>
                </a:ext>
              </a:extLst>
            </p:cNvPr>
            <p:cNvSpPr/>
            <p:nvPr/>
          </p:nvSpPr>
          <p:spPr>
            <a:xfrm>
              <a:off x="4323806" y="32134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1C482EE-2168-97A6-A647-0235F646D17C}"/>
                </a:ext>
              </a:extLst>
            </p:cNvPr>
            <p:cNvSpPr/>
            <p:nvPr/>
          </p:nvSpPr>
          <p:spPr>
            <a:xfrm>
              <a:off x="4663440" y="32134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15182870-D5AD-2C0F-385C-3C202E2EDFD4}"/>
              </a:ext>
            </a:extLst>
          </p:cNvPr>
          <p:cNvGrpSpPr/>
          <p:nvPr/>
        </p:nvGrpSpPr>
        <p:grpSpPr>
          <a:xfrm>
            <a:off x="5024393" y="4601449"/>
            <a:ext cx="1358536" cy="1485058"/>
            <a:chOff x="3644538" y="2105467"/>
            <a:chExt cx="1358536" cy="1485058"/>
          </a:xfrm>
        </p:grpSpPr>
        <p:sp>
          <p:nvSpPr>
            <p:cNvPr id="63" name="Rectangle 62">
              <a:extLst>
                <a:ext uri="{FF2B5EF4-FFF2-40B4-BE49-F238E27FC236}">
                  <a16:creationId xmlns:a16="http://schemas.microsoft.com/office/drawing/2014/main" id="{3E888BF3-6067-92AE-9C91-FA36612652B9}"/>
                </a:ext>
              </a:extLst>
            </p:cNvPr>
            <p:cNvSpPr/>
            <p:nvPr/>
          </p:nvSpPr>
          <p:spPr>
            <a:xfrm>
              <a:off x="3644538" y="21132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E9CB338-6F69-CA01-91F1-0A566839283D}"/>
                </a:ext>
              </a:extLst>
            </p:cNvPr>
            <p:cNvSpPr/>
            <p:nvPr/>
          </p:nvSpPr>
          <p:spPr>
            <a:xfrm>
              <a:off x="3984172" y="21131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EA2EDBB-68F3-DEB3-3BDB-0E0C1AD3E243}"/>
                </a:ext>
              </a:extLst>
            </p:cNvPr>
            <p:cNvSpPr/>
            <p:nvPr/>
          </p:nvSpPr>
          <p:spPr>
            <a:xfrm>
              <a:off x="3644538" y="24825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D2731B7-0035-937A-C996-C80C77E019C5}"/>
                </a:ext>
              </a:extLst>
            </p:cNvPr>
            <p:cNvSpPr/>
            <p:nvPr/>
          </p:nvSpPr>
          <p:spPr>
            <a:xfrm>
              <a:off x="3984172" y="24825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FF116DC-7232-A1EC-9A5A-E06CA18929F6}"/>
                </a:ext>
              </a:extLst>
            </p:cNvPr>
            <p:cNvSpPr/>
            <p:nvPr/>
          </p:nvSpPr>
          <p:spPr>
            <a:xfrm>
              <a:off x="3644538" y="28518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D89BD5B-582A-19A2-6B5D-893FA695C0C3}"/>
                </a:ext>
              </a:extLst>
            </p:cNvPr>
            <p:cNvSpPr/>
            <p:nvPr/>
          </p:nvSpPr>
          <p:spPr>
            <a:xfrm>
              <a:off x="3984172" y="28518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9B69F59-6194-236B-EED8-49CABF1F49A6}"/>
                </a:ext>
              </a:extLst>
            </p:cNvPr>
            <p:cNvSpPr/>
            <p:nvPr/>
          </p:nvSpPr>
          <p:spPr>
            <a:xfrm>
              <a:off x="3644538" y="3221193"/>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B341F36-FFA2-636E-1DE2-2DBFB546977C}"/>
                </a:ext>
              </a:extLst>
            </p:cNvPr>
            <p:cNvSpPr/>
            <p:nvPr/>
          </p:nvSpPr>
          <p:spPr>
            <a:xfrm>
              <a:off x="3984172" y="322119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7B5420B-4F0F-A809-C828-943F91917258}"/>
                </a:ext>
              </a:extLst>
            </p:cNvPr>
            <p:cNvSpPr/>
            <p:nvPr/>
          </p:nvSpPr>
          <p:spPr>
            <a:xfrm>
              <a:off x="4323806" y="2105467"/>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648843F-1269-91EA-A9ED-0FD7EF6B858E}"/>
                </a:ext>
              </a:extLst>
            </p:cNvPr>
            <p:cNvSpPr/>
            <p:nvPr/>
          </p:nvSpPr>
          <p:spPr>
            <a:xfrm>
              <a:off x="4663440" y="2105468"/>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48F8558-9134-AF27-7C7B-837DC97C7A03}"/>
                </a:ext>
              </a:extLst>
            </p:cNvPr>
            <p:cNvSpPr/>
            <p:nvPr/>
          </p:nvSpPr>
          <p:spPr>
            <a:xfrm>
              <a:off x="4323806" y="247480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28FE17B-F3CA-05D2-FB5F-C650191F8E45}"/>
                </a:ext>
              </a:extLst>
            </p:cNvPr>
            <p:cNvSpPr/>
            <p:nvPr/>
          </p:nvSpPr>
          <p:spPr>
            <a:xfrm>
              <a:off x="4663440" y="2474799"/>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732407D-2E26-EB0E-2A75-4ECAEA182FA2}"/>
                </a:ext>
              </a:extLst>
            </p:cNvPr>
            <p:cNvSpPr/>
            <p:nvPr/>
          </p:nvSpPr>
          <p:spPr>
            <a:xfrm>
              <a:off x="4323806" y="284413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3E31D39-270A-9CF4-B7DA-59ECB48B4A0C}"/>
                </a:ext>
              </a:extLst>
            </p:cNvPr>
            <p:cNvSpPr/>
            <p:nvPr/>
          </p:nvSpPr>
          <p:spPr>
            <a:xfrm>
              <a:off x="4663440" y="2844130"/>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1E6B670-B1B8-E0AA-B5B7-0452D8A9D5A5}"/>
                </a:ext>
              </a:extLst>
            </p:cNvPr>
            <p:cNvSpPr/>
            <p:nvPr/>
          </p:nvSpPr>
          <p:spPr>
            <a:xfrm>
              <a:off x="4323806" y="3213462"/>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CBD524D-4A8D-7DD6-3550-A1DFC95D5BBC}"/>
                </a:ext>
              </a:extLst>
            </p:cNvPr>
            <p:cNvSpPr/>
            <p:nvPr/>
          </p:nvSpPr>
          <p:spPr>
            <a:xfrm>
              <a:off x="4663440" y="3213461"/>
              <a:ext cx="339634" cy="369332"/>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22B68454-8B9D-DA47-C8F6-1D316F3FE24F}"/>
              </a:ext>
            </a:extLst>
          </p:cNvPr>
          <p:cNvSpPr txBox="1"/>
          <p:nvPr/>
        </p:nvSpPr>
        <p:spPr>
          <a:xfrm>
            <a:off x="6368144" y="5707654"/>
            <a:ext cx="1000595" cy="369332"/>
          </a:xfrm>
          <a:prstGeom prst="rect">
            <a:avLst/>
          </a:prstGeom>
          <a:noFill/>
        </p:spPr>
        <p:txBody>
          <a:bodyPr wrap="none" rtlCol="0">
            <a:spAutoFit/>
          </a:bodyPr>
          <a:lstStyle/>
          <a:p>
            <a:r>
              <a:rPr lang="en-US" dirty="0"/>
              <a:t>Line M/L</a:t>
            </a:r>
          </a:p>
        </p:txBody>
      </p:sp>
      <p:sp>
        <p:nvSpPr>
          <p:cNvPr id="97" name="Rectangle 96">
            <a:extLst>
              <a:ext uri="{FF2B5EF4-FFF2-40B4-BE49-F238E27FC236}">
                <a16:creationId xmlns:a16="http://schemas.microsoft.com/office/drawing/2014/main" id="{1D27F296-EF7A-B273-9652-5F604BAC87ED}"/>
              </a:ext>
            </a:extLst>
          </p:cNvPr>
          <p:cNvSpPr/>
          <p:nvPr/>
        </p:nvSpPr>
        <p:spPr>
          <a:xfrm>
            <a:off x="3290119" y="2105467"/>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5105E01-29F8-E14B-150A-32B9821BBF4B}"/>
              </a:ext>
            </a:extLst>
          </p:cNvPr>
          <p:cNvSpPr/>
          <p:nvPr/>
        </p:nvSpPr>
        <p:spPr>
          <a:xfrm>
            <a:off x="3297512" y="2467066"/>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4EBDB05-B8DF-D6A3-CB83-E5AD42991562}"/>
              </a:ext>
            </a:extLst>
          </p:cNvPr>
          <p:cNvSpPr/>
          <p:nvPr/>
        </p:nvSpPr>
        <p:spPr>
          <a:xfrm>
            <a:off x="3297512" y="2828665"/>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39C7811-3FA6-7DA3-1D36-7C4F48B268EC}"/>
              </a:ext>
            </a:extLst>
          </p:cNvPr>
          <p:cNvSpPr/>
          <p:nvPr/>
        </p:nvSpPr>
        <p:spPr>
          <a:xfrm>
            <a:off x="3297512" y="3213460"/>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D1F7E98-A3BE-45AE-B029-1912BF0C6FA9}"/>
              </a:ext>
            </a:extLst>
          </p:cNvPr>
          <p:cNvSpPr/>
          <p:nvPr/>
        </p:nvSpPr>
        <p:spPr>
          <a:xfrm>
            <a:off x="3311438" y="4597512"/>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96ED4DC-4054-B4BB-B91F-72ABFE7FBB3D}"/>
              </a:ext>
            </a:extLst>
          </p:cNvPr>
          <p:cNvSpPr/>
          <p:nvPr/>
        </p:nvSpPr>
        <p:spPr>
          <a:xfrm>
            <a:off x="3311438" y="4942447"/>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C4EFC4D-DC92-6A7E-71D5-7779A8CEFFB3}"/>
              </a:ext>
            </a:extLst>
          </p:cNvPr>
          <p:cNvSpPr/>
          <p:nvPr/>
        </p:nvSpPr>
        <p:spPr>
          <a:xfrm>
            <a:off x="3297512" y="5311779"/>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C9AF0D4B-8EC3-11F3-033C-2401721079F4}"/>
              </a:ext>
            </a:extLst>
          </p:cNvPr>
          <p:cNvSpPr/>
          <p:nvPr/>
        </p:nvSpPr>
        <p:spPr>
          <a:xfrm>
            <a:off x="3297512" y="5697772"/>
            <a:ext cx="33963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B1154A-7AFE-6C21-D880-1927DBA27DC8}"/>
              </a:ext>
            </a:extLst>
          </p:cNvPr>
          <p:cNvSpPr txBox="1"/>
          <p:nvPr/>
        </p:nvSpPr>
        <p:spPr>
          <a:xfrm>
            <a:off x="8360229" y="2498861"/>
            <a:ext cx="3241593" cy="3693319"/>
          </a:xfrm>
          <a:prstGeom prst="rect">
            <a:avLst/>
          </a:prstGeom>
          <a:noFill/>
        </p:spPr>
        <p:txBody>
          <a:bodyPr wrap="none" rtlCol="0">
            <a:spAutoFit/>
          </a:bodyPr>
          <a:lstStyle/>
          <a:p>
            <a:r>
              <a:rPr lang="en-US" dirty="0"/>
              <a:t>A bitmap showing for a each</a:t>
            </a:r>
          </a:p>
          <a:p>
            <a:r>
              <a:rPr lang="en-US" dirty="0"/>
              <a:t>line which cache holds it</a:t>
            </a:r>
          </a:p>
          <a:p>
            <a:endParaRPr lang="en-US" dirty="0"/>
          </a:p>
          <a:p>
            <a:r>
              <a:rPr lang="en-US" dirty="0"/>
              <a:t>If line 0 is cached in cache 2 </a:t>
            </a:r>
          </a:p>
          <a:p>
            <a:r>
              <a:rPr lang="en-US" dirty="0"/>
              <a:t>and 3, then bits 2 and 3 are </a:t>
            </a:r>
          </a:p>
          <a:p>
            <a:r>
              <a:rPr lang="en-US" dirty="0"/>
              <a:t>set to 1. Others, 0.</a:t>
            </a:r>
          </a:p>
          <a:p>
            <a:endParaRPr lang="en-US" dirty="0"/>
          </a:p>
          <a:p>
            <a:r>
              <a:rPr lang="en-US" dirty="0"/>
              <a:t>For memory of size M, and for</a:t>
            </a:r>
          </a:p>
          <a:p>
            <a:r>
              <a:rPr lang="en-US" dirty="0"/>
              <a:t>a line size L, we have M/L lines</a:t>
            </a:r>
          </a:p>
          <a:p>
            <a:endParaRPr lang="en-US" dirty="0"/>
          </a:p>
          <a:p>
            <a:r>
              <a:rPr lang="en-US" dirty="0"/>
              <a:t>The size of each entry includes</a:t>
            </a:r>
          </a:p>
          <a:p>
            <a:r>
              <a:rPr lang="en-US" dirty="0"/>
              <a:t>a modified bit and a bit for each</a:t>
            </a:r>
          </a:p>
          <a:p>
            <a:r>
              <a:rPr lang="en-US" dirty="0"/>
              <a:t>Independent L2 cache</a:t>
            </a:r>
          </a:p>
        </p:txBody>
      </p:sp>
      <p:sp>
        <p:nvSpPr>
          <p:cNvPr id="106" name="TextBox 105">
            <a:extLst>
              <a:ext uri="{FF2B5EF4-FFF2-40B4-BE49-F238E27FC236}">
                <a16:creationId xmlns:a16="http://schemas.microsoft.com/office/drawing/2014/main" id="{E42196F4-3ECA-3DD5-67F5-426337352866}"/>
              </a:ext>
            </a:extLst>
          </p:cNvPr>
          <p:cNvSpPr txBox="1"/>
          <p:nvPr/>
        </p:nvSpPr>
        <p:spPr>
          <a:xfrm>
            <a:off x="1946364" y="2068285"/>
            <a:ext cx="1337226" cy="369332"/>
          </a:xfrm>
          <a:prstGeom prst="rect">
            <a:avLst/>
          </a:prstGeom>
          <a:noFill/>
        </p:spPr>
        <p:txBody>
          <a:bodyPr wrap="none" rtlCol="0">
            <a:spAutoFit/>
          </a:bodyPr>
          <a:lstStyle/>
          <a:p>
            <a:r>
              <a:rPr lang="en-US" dirty="0"/>
              <a:t>Modified bit</a:t>
            </a:r>
          </a:p>
        </p:txBody>
      </p:sp>
    </p:spTree>
    <p:extLst>
      <p:ext uri="{BB962C8B-B14F-4D97-AF65-F5344CB8AC3E}">
        <p14:creationId xmlns:p14="http://schemas.microsoft.com/office/powerpoint/2010/main" val="92117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fontScale="90000"/>
          </a:bodyPr>
          <a:lstStyle/>
          <a:p>
            <a:r>
              <a:rPr lang="en-US" dirty="0"/>
              <a:t>Recall: A Cache Miss on Read: Data </a:t>
            </a:r>
            <a:r>
              <a:rPr lang="en-US" dirty="0" err="1"/>
              <a:t>Uncached</a:t>
            </a:r>
            <a:endParaRPr lang="en-US" dirty="0"/>
          </a:p>
        </p:txBody>
      </p:sp>
      <p:grpSp>
        <p:nvGrpSpPr>
          <p:cNvPr id="24" name="Group 23">
            <a:extLst>
              <a:ext uri="{FF2B5EF4-FFF2-40B4-BE49-F238E27FC236}">
                <a16:creationId xmlns:a16="http://schemas.microsoft.com/office/drawing/2014/main" id="{36FFA463-572E-B073-7AA4-71BEB38BF696}"/>
              </a:ext>
            </a:extLst>
          </p:cNvPr>
          <p:cNvGrpSpPr/>
          <p:nvPr/>
        </p:nvGrpSpPr>
        <p:grpSpPr>
          <a:xfrm>
            <a:off x="150669" y="3616037"/>
            <a:ext cx="3335481" cy="2202872"/>
            <a:chOff x="1194954" y="3574473"/>
            <a:chExt cx="3335481" cy="2202872"/>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1818410" y="2836717"/>
            <a:ext cx="8397738" cy="757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1818410"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p:cNvCxnSpPr>
          <p:nvPr/>
        </p:nvCxnSpPr>
        <p:spPr>
          <a:xfrm>
            <a:off x="5609857"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7130C8F9-EA11-C045-C140-877BB3CA789B}"/>
              </a:ext>
            </a:extLst>
          </p:cNvPr>
          <p:cNvGrpSpPr/>
          <p:nvPr/>
        </p:nvGrpSpPr>
        <p:grpSpPr>
          <a:xfrm>
            <a:off x="4010891" y="3616037"/>
            <a:ext cx="3335481" cy="2202872"/>
            <a:chOff x="1194954" y="3574473"/>
            <a:chExt cx="3335481" cy="2202872"/>
          </a:xfrm>
        </p:grpSpPr>
        <p:sp>
          <p:nvSpPr>
            <p:cNvPr id="28" name="Rectangle 27">
              <a:extLst>
                <a:ext uri="{FF2B5EF4-FFF2-40B4-BE49-F238E27FC236}">
                  <a16:creationId xmlns:a16="http://schemas.microsoft.com/office/drawing/2014/main" id="{7B73A174-0AB4-4E44-5D0D-712ADD1D89DB}"/>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E80E0A3-BDD2-E176-E524-6970B2900987}"/>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31" name="Group 30">
              <a:extLst>
                <a:ext uri="{FF2B5EF4-FFF2-40B4-BE49-F238E27FC236}">
                  <a16:creationId xmlns:a16="http://schemas.microsoft.com/office/drawing/2014/main" id="{64FFBAF3-2D44-3F20-7D47-ABA0356B0DD4}"/>
                </a:ext>
              </a:extLst>
            </p:cNvPr>
            <p:cNvGrpSpPr/>
            <p:nvPr/>
          </p:nvGrpSpPr>
          <p:grpSpPr>
            <a:xfrm>
              <a:off x="1340428" y="4956464"/>
              <a:ext cx="644236" cy="696191"/>
              <a:chOff x="1340428" y="4956464"/>
              <a:chExt cx="644236" cy="696191"/>
            </a:xfrm>
          </p:grpSpPr>
          <p:sp>
            <p:nvSpPr>
              <p:cNvPr id="76" name="Rectangle 75">
                <a:extLst>
                  <a:ext uri="{FF2B5EF4-FFF2-40B4-BE49-F238E27FC236}">
                    <a16:creationId xmlns:a16="http://schemas.microsoft.com/office/drawing/2014/main" id="{B42CF629-414F-ABB1-3B9C-FBCA07C21599}"/>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A5E15BA6-C332-53F3-4C8F-43103C18BF5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2" name="Group 31">
              <a:extLst>
                <a:ext uri="{FF2B5EF4-FFF2-40B4-BE49-F238E27FC236}">
                  <a16:creationId xmlns:a16="http://schemas.microsoft.com/office/drawing/2014/main" id="{0D8F0788-AF60-A9A1-7023-71683FDB16AB}"/>
                </a:ext>
              </a:extLst>
            </p:cNvPr>
            <p:cNvGrpSpPr/>
            <p:nvPr/>
          </p:nvGrpSpPr>
          <p:grpSpPr>
            <a:xfrm>
              <a:off x="2130137" y="4956464"/>
              <a:ext cx="644236" cy="696191"/>
              <a:chOff x="1340428" y="4956464"/>
              <a:chExt cx="644236" cy="696191"/>
            </a:xfrm>
          </p:grpSpPr>
          <p:sp>
            <p:nvSpPr>
              <p:cNvPr id="74" name="Rectangle 73">
                <a:extLst>
                  <a:ext uri="{FF2B5EF4-FFF2-40B4-BE49-F238E27FC236}">
                    <a16:creationId xmlns:a16="http://schemas.microsoft.com/office/drawing/2014/main" id="{D5F9E742-B283-7E23-83D5-44033073EC50}"/>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5CE4F4E9-4176-92E8-F8DF-6906D9F13F8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3" name="Group 32">
              <a:extLst>
                <a:ext uri="{FF2B5EF4-FFF2-40B4-BE49-F238E27FC236}">
                  <a16:creationId xmlns:a16="http://schemas.microsoft.com/office/drawing/2014/main" id="{25C950BB-D591-0EA5-B550-3F83E070A48D}"/>
                </a:ext>
              </a:extLst>
            </p:cNvPr>
            <p:cNvGrpSpPr/>
            <p:nvPr/>
          </p:nvGrpSpPr>
          <p:grpSpPr>
            <a:xfrm>
              <a:off x="2919846" y="4951269"/>
              <a:ext cx="644236" cy="696191"/>
              <a:chOff x="1340428" y="4956464"/>
              <a:chExt cx="644236" cy="696191"/>
            </a:xfrm>
          </p:grpSpPr>
          <p:sp>
            <p:nvSpPr>
              <p:cNvPr id="71" name="Rectangle 70">
                <a:extLst>
                  <a:ext uri="{FF2B5EF4-FFF2-40B4-BE49-F238E27FC236}">
                    <a16:creationId xmlns:a16="http://schemas.microsoft.com/office/drawing/2014/main" id="{F0E44A4E-19B9-A887-27B5-0F06B23677C3}"/>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DAB50525-BBB3-E408-9B6B-7E3EFD9C76B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4" name="Group 33">
              <a:extLst>
                <a:ext uri="{FF2B5EF4-FFF2-40B4-BE49-F238E27FC236}">
                  <a16:creationId xmlns:a16="http://schemas.microsoft.com/office/drawing/2014/main" id="{E1FE83B6-6448-0D22-B32B-50A8225E7E63}"/>
                </a:ext>
              </a:extLst>
            </p:cNvPr>
            <p:cNvGrpSpPr/>
            <p:nvPr/>
          </p:nvGrpSpPr>
          <p:grpSpPr>
            <a:xfrm>
              <a:off x="3719946" y="4951268"/>
              <a:ext cx="644236" cy="696191"/>
              <a:chOff x="1340428" y="4956464"/>
              <a:chExt cx="644236" cy="696191"/>
            </a:xfrm>
          </p:grpSpPr>
          <p:sp>
            <p:nvSpPr>
              <p:cNvPr id="67" name="Rectangle 66">
                <a:extLst>
                  <a:ext uri="{FF2B5EF4-FFF2-40B4-BE49-F238E27FC236}">
                    <a16:creationId xmlns:a16="http://schemas.microsoft.com/office/drawing/2014/main" id="{63FC2660-E353-850D-21D7-4DFD7950092F}"/>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1DBB1C5-D74D-E8B1-5C0A-AA53A9CD7F3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35" name="Straight Connector 34">
              <a:extLst>
                <a:ext uri="{FF2B5EF4-FFF2-40B4-BE49-F238E27FC236}">
                  <a16:creationId xmlns:a16="http://schemas.microsoft.com/office/drawing/2014/main" id="{64B8946E-FE71-9C0D-C6D8-F3F8F109F873}"/>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A6D1058-21BD-3E5F-103C-7C3A8AB8DE18}"/>
                </a:ext>
              </a:extLst>
            </p:cNvPr>
            <p:cNvCxnSpPr>
              <a:cxnSpLocks/>
              <a:endCxn id="76"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3816D22-579E-5EF0-983E-1B93FB2BCD75}"/>
                </a:ext>
              </a:extLst>
            </p:cNvPr>
            <p:cNvCxnSpPr>
              <a:cxnSpLocks/>
              <a:endCxn id="6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499487B-4D27-9DBE-5BF6-09F35D838494}"/>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F331A3F-28AC-5C29-C866-0E2964626610}"/>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DA366D5-8EA6-7882-D37A-BDFEB6D3CDEB}"/>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grpSp>
        <p:nvGrpSpPr>
          <p:cNvPr id="78" name="Group 77">
            <a:extLst>
              <a:ext uri="{FF2B5EF4-FFF2-40B4-BE49-F238E27FC236}">
                <a16:creationId xmlns:a16="http://schemas.microsoft.com/office/drawing/2014/main" id="{8CF946F4-E0A2-0257-A614-12BBFCDAF96F}"/>
              </a:ext>
            </a:extLst>
          </p:cNvPr>
          <p:cNvGrpSpPr/>
          <p:nvPr/>
        </p:nvGrpSpPr>
        <p:grpSpPr>
          <a:xfrm>
            <a:off x="8491256" y="3616037"/>
            <a:ext cx="3335481" cy="2202872"/>
            <a:chOff x="1194954" y="3574473"/>
            <a:chExt cx="3335481" cy="2202872"/>
          </a:xfrm>
        </p:grpSpPr>
        <p:sp>
          <p:nvSpPr>
            <p:cNvPr id="79" name="Rectangle 78">
              <a:extLst>
                <a:ext uri="{FF2B5EF4-FFF2-40B4-BE49-F238E27FC236}">
                  <a16:creationId xmlns:a16="http://schemas.microsoft.com/office/drawing/2014/main" id="{5468ED8C-C255-63CD-7550-2C81ABE9C101}"/>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5AB4263B-37EE-117B-DF8C-5BFCE67BEC26}"/>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81" name="Group 80">
              <a:extLst>
                <a:ext uri="{FF2B5EF4-FFF2-40B4-BE49-F238E27FC236}">
                  <a16:creationId xmlns:a16="http://schemas.microsoft.com/office/drawing/2014/main" id="{A38BD440-0308-BF53-45BF-9B965C749208}"/>
                </a:ext>
              </a:extLst>
            </p:cNvPr>
            <p:cNvGrpSpPr/>
            <p:nvPr/>
          </p:nvGrpSpPr>
          <p:grpSpPr>
            <a:xfrm>
              <a:off x="1340428" y="4956464"/>
              <a:ext cx="644236" cy="696191"/>
              <a:chOff x="1340428" y="4956464"/>
              <a:chExt cx="644236" cy="696191"/>
            </a:xfrm>
          </p:grpSpPr>
          <p:sp>
            <p:nvSpPr>
              <p:cNvPr id="97" name="Rectangle 96">
                <a:extLst>
                  <a:ext uri="{FF2B5EF4-FFF2-40B4-BE49-F238E27FC236}">
                    <a16:creationId xmlns:a16="http://schemas.microsoft.com/office/drawing/2014/main" id="{1527420D-5E96-4264-82A9-3A491A57B07B}"/>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99ED752D-1FD3-4813-2199-170E69C50B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2" name="Group 81">
              <a:extLst>
                <a:ext uri="{FF2B5EF4-FFF2-40B4-BE49-F238E27FC236}">
                  <a16:creationId xmlns:a16="http://schemas.microsoft.com/office/drawing/2014/main" id="{28B4D61F-72E3-FE80-C5A4-540DEEF39FC7}"/>
                </a:ext>
              </a:extLst>
            </p:cNvPr>
            <p:cNvGrpSpPr/>
            <p:nvPr/>
          </p:nvGrpSpPr>
          <p:grpSpPr>
            <a:xfrm>
              <a:off x="2130137" y="4956464"/>
              <a:ext cx="644236" cy="696191"/>
              <a:chOff x="1340428" y="4956464"/>
              <a:chExt cx="644236" cy="696191"/>
            </a:xfrm>
          </p:grpSpPr>
          <p:sp>
            <p:nvSpPr>
              <p:cNvPr id="95" name="Rectangle 94">
                <a:extLst>
                  <a:ext uri="{FF2B5EF4-FFF2-40B4-BE49-F238E27FC236}">
                    <a16:creationId xmlns:a16="http://schemas.microsoft.com/office/drawing/2014/main" id="{DF28DBD1-D895-5B20-483F-3E238716AE95}"/>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BAE93729-DE37-6C2E-EAD2-C09C63847D1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3" name="Group 82">
              <a:extLst>
                <a:ext uri="{FF2B5EF4-FFF2-40B4-BE49-F238E27FC236}">
                  <a16:creationId xmlns:a16="http://schemas.microsoft.com/office/drawing/2014/main" id="{D3787BFC-D459-1016-12B1-73F0DCD86C8D}"/>
                </a:ext>
              </a:extLst>
            </p:cNvPr>
            <p:cNvGrpSpPr/>
            <p:nvPr/>
          </p:nvGrpSpPr>
          <p:grpSpPr>
            <a:xfrm>
              <a:off x="2919846" y="4951269"/>
              <a:ext cx="644236" cy="696191"/>
              <a:chOff x="1340428" y="4956464"/>
              <a:chExt cx="644236" cy="696191"/>
            </a:xfrm>
          </p:grpSpPr>
          <p:sp>
            <p:nvSpPr>
              <p:cNvPr id="93" name="Rectangle 92">
                <a:extLst>
                  <a:ext uri="{FF2B5EF4-FFF2-40B4-BE49-F238E27FC236}">
                    <a16:creationId xmlns:a16="http://schemas.microsoft.com/office/drawing/2014/main" id="{CB833605-49C2-CBD8-DA00-44C8EAB181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6EE07ECF-12BA-3A0E-647D-6A73A721FAB7}"/>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4" name="Group 83">
              <a:extLst>
                <a:ext uri="{FF2B5EF4-FFF2-40B4-BE49-F238E27FC236}">
                  <a16:creationId xmlns:a16="http://schemas.microsoft.com/office/drawing/2014/main" id="{2E2C5329-E030-FF61-69B7-44058505C26F}"/>
                </a:ext>
              </a:extLst>
            </p:cNvPr>
            <p:cNvGrpSpPr/>
            <p:nvPr/>
          </p:nvGrpSpPr>
          <p:grpSpPr>
            <a:xfrm>
              <a:off x="3719946" y="4951268"/>
              <a:ext cx="644236" cy="696191"/>
              <a:chOff x="1340428" y="4956464"/>
              <a:chExt cx="644236" cy="696191"/>
            </a:xfrm>
          </p:grpSpPr>
          <p:sp>
            <p:nvSpPr>
              <p:cNvPr id="91" name="Rectangle 90">
                <a:extLst>
                  <a:ext uri="{FF2B5EF4-FFF2-40B4-BE49-F238E27FC236}">
                    <a16:creationId xmlns:a16="http://schemas.microsoft.com/office/drawing/2014/main" id="{6739B497-20F1-D0DC-8198-FE8137BEDBA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3A975793-904D-CDED-50B7-C7FD5B3E168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85" name="Straight Connector 84">
              <a:extLst>
                <a:ext uri="{FF2B5EF4-FFF2-40B4-BE49-F238E27FC236}">
                  <a16:creationId xmlns:a16="http://schemas.microsoft.com/office/drawing/2014/main" id="{9E59FBB2-6FE8-9D84-466B-35C2844C982D}"/>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5CD3B10-948D-B22C-BA14-F2E20C89BDF0}"/>
                </a:ext>
              </a:extLst>
            </p:cNvPr>
            <p:cNvCxnSpPr>
              <a:cxnSpLocks/>
              <a:endCxn id="9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4281636-122B-414D-D2C4-8032BFFB656B}"/>
                </a:ext>
              </a:extLst>
            </p:cNvPr>
            <p:cNvCxnSpPr>
              <a:cxnSpLocks/>
              <a:endCxn id="91"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D0B176ED-4E86-871B-C5B5-785AF2FE6D5C}"/>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0EAEB83-4899-FE95-57AC-74C18DCD1DBB}"/>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A1872721-8162-6EE4-5275-7EEB710D9049}"/>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cxnSp>
        <p:nvCxnSpPr>
          <p:cNvPr id="100" name="Straight Connector 99">
            <a:extLst>
              <a:ext uri="{FF2B5EF4-FFF2-40B4-BE49-F238E27FC236}">
                <a16:creationId xmlns:a16="http://schemas.microsoft.com/office/drawing/2014/main" id="{23E27E56-FE3F-B6C1-95F0-4DCB996160E1}"/>
              </a:ext>
            </a:extLst>
          </p:cNvPr>
          <p:cNvCxnSpPr>
            <a:cxnSpLocks/>
          </p:cNvCxnSpPr>
          <p:nvPr/>
        </p:nvCxnSpPr>
        <p:spPr>
          <a:xfrm>
            <a:off x="10216148"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C9612F7D-0C63-8486-419B-69C53FC486D5}"/>
              </a:ext>
            </a:extLst>
          </p:cNvPr>
          <p:cNvGrpSpPr/>
          <p:nvPr/>
        </p:nvGrpSpPr>
        <p:grpSpPr>
          <a:xfrm>
            <a:off x="1548247" y="2602923"/>
            <a:ext cx="8969237" cy="1013114"/>
            <a:chOff x="1548247" y="2602923"/>
            <a:chExt cx="8969237" cy="1013114"/>
          </a:xfrm>
        </p:grpSpPr>
        <p:cxnSp>
          <p:nvCxnSpPr>
            <p:cNvPr id="102" name="Straight Connector 101">
              <a:extLst>
                <a:ext uri="{FF2B5EF4-FFF2-40B4-BE49-F238E27FC236}">
                  <a16:creationId xmlns:a16="http://schemas.microsoft.com/office/drawing/2014/main" id="{11713D2D-9FA2-0CA0-AAB0-4C8569744CB3}"/>
                </a:ext>
              </a:extLst>
            </p:cNvPr>
            <p:cNvCxnSpPr>
              <a:cxnSpLocks/>
            </p:cNvCxnSpPr>
            <p:nvPr/>
          </p:nvCxnSpPr>
          <p:spPr>
            <a:xfrm flipV="1">
              <a:off x="10517484" y="2602923"/>
              <a:ext cx="0" cy="1013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5417A2-09A9-22DE-E10F-B12574E2D45C}"/>
                </a:ext>
              </a:extLst>
            </p:cNvPr>
            <p:cNvCxnSpPr/>
            <p:nvPr/>
          </p:nvCxnSpPr>
          <p:spPr>
            <a:xfrm flipH="1">
              <a:off x="1548247" y="2602923"/>
              <a:ext cx="89692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2A999CB-7CA7-005A-719A-4AB0BD0E5EB2}"/>
                </a:ext>
              </a:extLst>
            </p:cNvPr>
            <p:cNvCxnSpPr/>
            <p:nvPr/>
          </p:nvCxnSpPr>
          <p:spPr>
            <a:xfrm>
              <a:off x="5408469" y="2602923"/>
              <a:ext cx="0" cy="1013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16C3A5C-F0A3-8243-67DE-88CAE855360F}"/>
                </a:ext>
              </a:extLst>
            </p:cNvPr>
            <p:cNvCxnSpPr/>
            <p:nvPr/>
          </p:nvCxnSpPr>
          <p:spPr>
            <a:xfrm>
              <a:off x="1548247" y="2602923"/>
              <a:ext cx="0" cy="1013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D25122AB-59DA-4A4C-9088-1317AA05204A}"/>
              </a:ext>
            </a:extLst>
          </p:cNvPr>
          <p:cNvSpPr txBox="1"/>
          <p:nvPr/>
        </p:nvSpPr>
        <p:spPr>
          <a:xfrm>
            <a:off x="9305236" y="2597727"/>
            <a:ext cx="1233030" cy="369332"/>
          </a:xfrm>
          <a:prstGeom prst="rect">
            <a:avLst/>
          </a:prstGeom>
          <a:noFill/>
        </p:spPr>
        <p:txBody>
          <a:bodyPr wrap="none" rtlCol="0">
            <a:spAutoFit/>
          </a:bodyPr>
          <a:lstStyle/>
          <a:p>
            <a:r>
              <a:rPr lang="en-US" dirty="0"/>
              <a:t>Read, </a:t>
            </a:r>
            <a:r>
              <a:rPr lang="en-US" dirty="0" err="1"/>
              <a:t>addr</a:t>
            </a:r>
            <a:endParaRPr lang="en-US" dirty="0"/>
          </a:p>
        </p:txBody>
      </p:sp>
      <p:grpSp>
        <p:nvGrpSpPr>
          <p:cNvPr id="125" name="Group 124">
            <a:extLst>
              <a:ext uri="{FF2B5EF4-FFF2-40B4-BE49-F238E27FC236}">
                <a16:creationId xmlns:a16="http://schemas.microsoft.com/office/drawing/2014/main" id="{5FA80857-2ED3-E8F4-1C00-ED9B57223462}"/>
              </a:ext>
            </a:extLst>
          </p:cNvPr>
          <p:cNvGrpSpPr/>
          <p:nvPr/>
        </p:nvGrpSpPr>
        <p:grpSpPr>
          <a:xfrm>
            <a:off x="4840864" y="2062691"/>
            <a:ext cx="6598917" cy="1553346"/>
            <a:chOff x="4840864" y="2062691"/>
            <a:chExt cx="6598917" cy="1553346"/>
          </a:xfrm>
        </p:grpSpPr>
        <p:grpSp>
          <p:nvGrpSpPr>
            <p:cNvPr id="112" name="Group 111">
              <a:extLst>
                <a:ext uri="{FF2B5EF4-FFF2-40B4-BE49-F238E27FC236}">
                  <a16:creationId xmlns:a16="http://schemas.microsoft.com/office/drawing/2014/main" id="{6928607D-E0D5-B14F-140F-A0258D9B11A2}"/>
                </a:ext>
              </a:extLst>
            </p:cNvPr>
            <p:cNvGrpSpPr/>
            <p:nvPr/>
          </p:nvGrpSpPr>
          <p:grpSpPr>
            <a:xfrm>
              <a:off x="4840864" y="2481660"/>
              <a:ext cx="5898070" cy="1134377"/>
              <a:chOff x="4627209" y="2602923"/>
              <a:chExt cx="5898070" cy="1134377"/>
            </a:xfrm>
          </p:grpSpPr>
          <p:cxnSp>
            <p:nvCxnSpPr>
              <p:cNvPr id="113" name="Straight Connector 112">
                <a:extLst>
                  <a:ext uri="{FF2B5EF4-FFF2-40B4-BE49-F238E27FC236}">
                    <a16:creationId xmlns:a16="http://schemas.microsoft.com/office/drawing/2014/main" id="{BCF0236A-1A57-1D63-8C86-0445AAAF4BC6}"/>
                  </a:ext>
                </a:extLst>
              </p:cNvPr>
              <p:cNvCxnSpPr>
                <a:cxnSpLocks/>
              </p:cNvCxnSpPr>
              <p:nvPr/>
            </p:nvCxnSpPr>
            <p:spPr>
              <a:xfrm flipV="1">
                <a:off x="10517484" y="2602923"/>
                <a:ext cx="0" cy="113437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622539D-33AE-E768-4541-2B65E65798EF}"/>
                  </a:ext>
                </a:extLst>
              </p:cNvPr>
              <p:cNvCxnSpPr>
                <a:cxnSpLocks/>
              </p:cNvCxnSpPr>
              <p:nvPr/>
            </p:nvCxnSpPr>
            <p:spPr>
              <a:xfrm flipH="1">
                <a:off x="4627209" y="2615703"/>
                <a:ext cx="589807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596B9AC9-749B-4A73-3AEE-94D2B195647B}"/>
                </a:ext>
              </a:extLst>
            </p:cNvPr>
            <p:cNvCxnSpPr>
              <a:cxnSpLocks/>
            </p:cNvCxnSpPr>
            <p:nvPr/>
          </p:nvCxnSpPr>
          <p:spPr>
            <a:xfrm flipV="1">
              <a:off x="4840864" y="2062691"/>
              <a:ext cx="0" cy="4189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0CFFB58-FD39-EA73-01B0-1A7C444ED5E8}"/>
                </a:ext>
              </a:extLst>
            </p:cNvPr>
            <p:cNvSpPr txBox="1"/>
            <p:nvPr/>
          </p:nvSpPr>
          <p:spPr>
            <a:xfrm>
              <a:off x="10206751" y="2125108"/>
              <a:ext cx="1233030" cy="369332"/>
            </a:xfrm>
            <a:prstGeom prst="rect">
              <a:avLst/>
            </a:prstGeom>
            <a:noFill/>
          </p:spPr>
          <p:txBody>
            <a:bodyPr wrap="none" rtlCol="0">
              <a:spAutoFit/>
            </a:bodyPr>
            <a:lstStyle/>
            <a:p>
              <a:r>
                <a:rPr lang="en-US" dirty="0">
                  <a:solidFill>
                    <a:srgbClr val="FFC000"/>
                  </a:solidFill>
                </a:rPr>
                <a:t>Read, </a:t>
              </a:r>
              <a:r>
                <a:rPr lang="en-US" dirty="0" err="1">
                  <a:solidFill>
                    <a:srgbClr val="FFC000"/>
                  </a:solidFill>
                </a:rPr>
                <a:t>addr</a:t>
              </a:r>
              <a:endParaRPr lang="en-US" dirty="0">
                <a:solidFill>
                  <a:srgbClr val="FFC000"/>
                </a:solidFill>
              </a:endParaRPr>
            </a:p>
          </p:txBody>
        </p:sp>
      </p:grpSp>
      <p:grpSp>
        <p:nvGrpSpPr>
          <p:cNvPr id="141" name="Group 140">
            <a:extLst>
              <a:ext uri="{FF2B5EF4-FFF2-40B4-BE49-F238E27FC236}">
                <a16:creationId xmlns:a16="http://schemas.microsoft.com/office/drawing/2014/main" id="{97F937C2-DAFF-71A4-F66A-FEF8E484A54C}"/>
              </a:ext>
            </a:extLst>
          </p:cNvPr>
          <p:cNvGrpSpPr/>
          <p:nvPr/>
        </p:nvGrpSpPr>
        <p:grpSpPr>
          <a:xfrm>
            <a:off x="4573688" y="2379889"/>
            <a:ext cx="5496987" cy="1308818"/>
            <a:chOff x="4573688" y="2379889"/>
            <a:chExt cx="5496987" cy="1308818"/>
          </a:xfrm>
        </p:grpSpPr>
        <p:cxnSp>
          <p:nvCxnSpPr>
            <p:cNvPr id="127" name="Straight Arrow Connector 126">
              <a:extLst>
                <a:ext uri="{FF2B5EF4-FFF2-40B4-BE49-F238E27FC236}">
                  <a16:creationId xmlns:a16="http://schemas.microsoft.com/office/drawing/2014/main" id="{6737482E-E1AD-F7CE-7157-B7C2E0EE72AB}"/>
                </a:ext>
              </a:extLst>
            </p:cNvPr>
            <p:cNvCxnSpPr>
              <a:cxnSpLocks/>
            </p:cNvCxnSpPr>
            <p:nvPr/>
          </p:nvCxnSpPr>
          <p:spPr>
            <a:xfrm>
              <a:off x="4573688" y="2379889"/>
              <a:ext cx="0" cy="725029"/>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F31528D-DDFD-D8AA-39E2-4134C7F81854}"/>
                </a:ext>
              </a:extLst>
            </p:cNvPr>
            <p:cNvCxnSpPr>
              <a:cxnSpLocks/>
            </p:cNvCxnSpPr>
            <p:nvPr/>
          </p:nvCxnSpPr>
          <p:spPr>
            <a:xfrm flipV="1">
              <a:off x="4573688" y="3094825"/>
              <a:ext cx="5496987" cy="10093"/>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0D4776C-EF9A-6394-9523-775C3B8189F5}"/>
                </a:ext>
              </a:extLst>
            </p:cNvPr>
            <p:cNvCxnSpPr>
              <a:cxnSpLocks/>
            </p:cNvCxnSpPr>
            <p:nvPr/>
          </p:nvCxnSpPr>
          <p:spPr>
            <a:xfrm flipH="1">
              <a:off x="10058012" y="3094825"/>
              <a:ext cx="12663" cy="593882"/>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3E03083-3302-6B40-A7F6-758FFCD9F189}"/>
                </a:ext>
              </a:extLst>
            </p:cNvPr>
            <p:cNvSpPr txBox="1"/>
            <p:nvPr/>
          </p:nvSpPr>
          <p:spPr>
            <a:xfrm>
              <a:off x="7761227" y="3094825"/>
              <a:ext cx="625492" cy="369332"/>
            </a:xfrm>
            <a:prstGeom prst="rect">
              <a:avLst/>
            </a:prstGeom>
            <a:noFill/>
          </p:spPr>
          <p:txBody>
            <a:bodyPr wrap="none" rtlCol="0">
              <a:spAutoFit/>
            </a:bodyPr>
            <a:lstStyle/>
            <a:p>
              <a:r>
                <a:rPr lang="en-US" dirty="0">
                  <a:solidFill>
                    <a:srgbClr val="8EFA00"/>
                  </a:solidFill>
                </a:rPr>
                <a:t>data</a:t>
              </a:r>
            </a:p>
          </p:txBody>
        </p:sp>
      </p:grpSp>
      <p:sp>
        <p:nvSpPr>
          <p:cNvPr id="142" name="TextBox 141">
            <a:extLst>
              <a:ext uri="{FF2B5EF4-FFF2-40B4-BE49-F238E27FC236}">
                <a16:creationId xmlns:a16="http://schemas.microsoft.com/office/drawing/2014/main" id="{9511DD64-D719-043D-F456-A9F4D1082552}"/>
              </a:ext>
            </a:extLst>
          </p:cNvPr>
          <p:cNvSpPr txBox="1"/>
          <p:nvPr/>
        </p:nvSpPr>
        <p:spPr>
          <a:xfrm>
            <a:off x="8636730" y="6126480"/>
            <a:ext cx="1952779" cy="369332"/>
          </a:xfrm>
          <a:prstGeom prst="rect">
            <a:avLst/>
          </a:prstGeom>
          <a:noFill/>
        </p:spPr>
        <p:txBody>
          <a:bodyPr wrap="none" rtlCol="0">
            <a:spAutoFit/>
          </a:bodyPr>
          <a:lstStyle/>
          <a:p>
            <a:r>
              <a:rPr lang="en-US" dirty="0">
                <a:solidFill>
                  <a:srgbClr val="FFFF00"/>
                </a:solidFill>
              </a:rPr>
              <a:t>M=0, S=0, E=1, V=1</a:t>
            </a:r>
          </a:p>
        </p:txBody>
      </p:sp>
    </p:spTree>
    <p:extLst>
      <p:ext uri="{BB962C8B-B14F-4D97-AF65-F5344CB8AC3E}">
        <p14:creationId xmlns:p14="http://schemas.microsoft.com/office/powerpoint/2010/main" val="197187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dissolve">
                                      <p:cBhvr>
                                        <p:cTn id="7" dur="500"/>
                                        <p:tgtEl>
                                          <p:spTgt spid="111"/>
                                        </p:tgtEl>
                                      </p:cBhvr>
                                    </p:animEffect>
                                  </p:childTnLst>
                                </p:cTn>
                              </p:par>
                              <p:par>
                                <p:cTn id="8" presetID="9"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dissolve">
                                      <p:cBhvr>
                                        <p:cTn id="10" dur="50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dissolve">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dissolve">
                                      <p:cBhvr>
                                        <p:cTn id="20" dur="500"/>
                                        <p:tgtEl>
                                          <p:spTgt spid="14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dissolve">
                                      <p:cBhvr>
                                        <p:cTn id="2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a:bodyPr>
          <a:lstStyle/>
          <a:p>
            <a:r>
              <a:rPr lang="en-US" dirty="0"/>
              <a:t>Cache Miss on Read</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1" name="Straight Connector 100">
            <a:extLst>
              <a:ext uri="{FF2B5EF4-FFF2-40B4-BE49-F238E27FC236}">
                <a16:creationId xmlns:a16="http://schemas.microsoft.com/office/drawing/2014/main" id="{6C64DC63-B69C-E872-9CC0-98A93B3A9BAC}"/>
              </a:ext>
            </a:extLst>
          </p:cNvPr>
          <p:cNvCxnSpPr>
            <a:cxnSpLocks/>
            <a:stCxn id="96" idx="3"/>
            <a:endCxn id="105" idx="1"/>
          </p:cNvCxnSpPr>
          <p:nvPr/>
        </p:nvCxnSpPr>
        <p:spPr>
          <a:xfrm>
            <a:off x="7710053" y="3978736"/>
            <a:ext cx="2144151" cy="44689"/>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DB03E5E4-E9BA-C083-3BCF-93F573F22A10}"/>
              </a:ext>
            </a:extLst>
          </p:cNvPr>
          <p:cNvSpPr/>
          <p:nvPr/>
        </p:nvSpPr>
        <p:spPr>
          <a:xfrm>
            <a:off x="9854204" y="3612234"/>
            <a:ext cx="1135748" cy="82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Directory</a:t>
            </a:r>
          </a:p>
        </p:txBody>
      </p:sp>
      <p:grpSp>
        <p:nvGrpSpPr>
          <p:cNvPr id="120" name="Group 119">
            <a:extLst>
              <a:ext uri="{FF2B5EF4-FFF2-40B4-BE49-F238E27FC236}">
                <a16:creationId xmlns:a16="http://schemas.microsoft.com/office/drawing/2014/main" id="{2F078A50-AC6A-3D6B-3382-839C3AD19585}"/>
              </a:ext>
            </a:extLst>
          </p:cNvPr>
          <p:cNvGrpSpPr/>
          <p:nvPr/>
        </p:nvGrpSpPr>
        <p:grpSpPr>
          <a:xfrm>
            <a:off x="7190507" y="3643627"/>
            <a:ext cx="2663697" cy="807896"/>
            <a:chOff x="7190507" y="3643627"/>
            <a:chExt cx="2663697" cy="807896"/>
          </a:xfrm>
        </p:grpSpPr>
        <p:cxnSp>
          <p:nvCxnSpPr>
            <p:cNvPr id="103" name="Elbow Connector 102">
              <a:extLst>
                <a:ext uri="{FF2B5EF4-FFF2-40B4-BE49-F238E27FC236}">
                  <a16:creationId xmlns:a16="http://schemas.microsoft.com/office/drawing/2014/main" id="{2630B3A2-462E-7A52-6E0F-1A57F0D09BB6}"/>
                </a:ext>
              </a:extLst>
            </p:cNvPr>
            <p:cNvCxnSpPr>
              <a:cxnSpLocks/>
              <a:endCxn id="105" idx="1"/>
            </p:cNvCxnSpPr>
            <p:nvPr/>
          </p:nvCxnSpPr>
          <p:spPr>
            <a:xfrm flipV="1">
              <a:off x="7190507" y="4023425"/>
              <a:ext cx="2663697" cy="428098"/>
            </a:xfrm>
            <a:prstGeom prst="bentConnector3">
              <a:avLst>
                <a:gd name="adj1" fmla="val 4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FDE0310-82DF-7EAE-67CD-D5A25F5D89BE}"/>
                </a:ext>
              </a:extLst>
            </p:cNvPr>
            <p:cNvSpPr txBox="1"/>
            <p:nvPr/>
          </p:nvSpPr>
          <p:spPr>
            <a:xfrm>
              <a:off x="7954796" y="3643627"/>
              <a:ext cx="1233030" cy="369332"/>
            </a:xfrm>
            <a:prstGeom prst="rect">
              <a:avLst/>
            </a:prstGeom>
            <a:noFill/>
          </p:spPr>
          <p:txBody>
            <a:bodyPr wrap="none" rtlCol="0">
              <a:spAutoFit/>
            </a:bodyPr>
            <a:lstStyle/>
            <a:p>
              <a:r>
                <a:rPr lang="en-US" dirty="0"/>
                <a:t>Read, </a:t>
              </a:r>
              <a:r>
                <a:rPr lang="en-US" dirty="0" err="1"/>
                <a:t>addr</a:t>
              </a:r>
              <a:endParaRPr lang="en-US" dirty="0"/>
            </a:p>
          </p:txBody>
        </p:sp>
      </p:grpSp>
      <p:grpSp>
        <p:nvGrpSpPr>
          <p:cNvPr id="119" name="Group 118">
            <a:extLst>
              <a:ext uri="{FF2B5EF4-FFF2-40B4-BE49-F238E27FC236}">
                <a16:creationId xmlns:a16="http://schemas.microsoft.com/office/drawing/2014/main" id="{3A56BDA3-DB2C-1E81-896E-8D50D8BBCC46}"/>
              </a:ext>
            </a:extLst>
          </p:cNvPr>
          <p:cNvGrpSpPr/>
          <p:nvPr/>
        </p:nvGrpSpPr>
        <p:grpSpPr>
          <a:xfrm>
            <a:off x="7556546" y="4174089"/>
            <a:ext cx="2297660" cy="369332"/>
            <a:chOff x="7556546" y="4174089"/>
            <a:chExt cx="2297660" cy="369332"/>
          </a:xfrm>
        </p:grpSpPr>
        <p:cxnSp>
          <p:nvCxnSpPr>
            <p:cNvPr id="114" name="Elbow Connector 113">
              <a:extLst>
                <a:ext uri="{FF2B5EF4-FFF2-40B4-BE49-F238E27FC236}">
                  <a16:creationId xmlns:a16="http://schemas.microsoft.com/office/drawing/2014/main" id="{592596E0-2FF8-8470-DB8F-6CCF64C916C3}"/>
                </a:ext>
              </a:extLst>
            </p:cNvPr>
            <p:cNvCxnSpPr>
              <a:cxnSpLocks/>
            </p:cNvCxnSpPr>
            <p:nvPr/>
          </p:nvCxnSpPr>
          <p:spPr>
            <a:xfrm rot="10800000" flipV="1">
              <a:off x="7556546" y="4237471"/>
              <a:ext cx="2297660" cy="214051"/>
            </a:xfrm>
            <a:prstGeom prst="bentConnector3">
              <a:avLst>
                <a:gd name="adj1" fmla="val 101168"/>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30A80559-9627-770C-DBCD-0764F19983F9}"/>
                </a:ext>
              </a:extLst>
            </p:cNvPr>
            <p:cNvSpPr txBox="1"/>
            <p:nvPr/>
          </p:nvSpPr>
          <p:spPr>
            <a:xfrm>
              <a:off x="8511625" y="4174089"/>
              <a:ext cx="657552" cy="369332"/>
            </a:xfrm>
            <a:prstGeom prst="rect">
              <a:avLst/>
            </a:prstGeom>
            <a:noFill/>
          </p:spPr>
          <p:txBody>
            <a:bodyPr wrap="none" rtlCol="0">
              <a:spAutoFit/>
            </a:bodyPr>
            <a:lstStyle/>
            <a:p>
              <a:r>
                <a:rPr lang="en-US" dirty="0">
                  <a:solidFill>
                    <a:srgbClr val="00B0F0"/>
                  </a:solidFill>
                </a:rPr>
                <a:t>Mem</a:t>
              </a:r>
            </a:p>
          </p:txBody>
        </p:sp>
      </p:grpSp>
      <p:grpSp>
        <p:nvGrpSpPr>
          <p:cNvPr id="136" name="Group 135">
            <a:extLst>
              <a:ext uri="{FF2B5EF4-FFF2-40B4-BE49-F238E27FC236}">
                <a16:creationId xmlns:a16="http://schemas.microsoft.com/office/drawing/2014/main" id="{B9D8D833-FABE-5C25-E0DD-A808DE5E052B}"/>
              </a:ext>
            </a:extLst>
          </p:cNvPr>
          <p:cNvGrpSpPr/>
          <p:nvPr/>
        </p:nvGrpSpPr>
        <p:grpSpPr>
          <a:xfrm>
            <a:off x="301373" y="4009825"/>
            <a:ext cx="6517438" cy="1152087"/>
            <a:chOff x="301373" y="4009825"/>
            <a:chExt cx="6517438" cy="1152087"/>
          </a:xfrm>
        </p:grpSpPr>
        <p:sp>
          <p:nvSpPr>
            <p:cNvPr id="116" name="TextBox 115">
              <a:extLst>
                <a:ext uri="{FF2B5EF4-FFF2-40B4-BE49-F238E27FC236}">
                  <a16:creationId xmlns:a16="http://schemas.microsoft.com/office/drawing/2014/main" id="{054E6C8F-3BB1-8440-D6DC-03D11A3967A7}"/>
                </a:ext>
              </a:extLst>
            </p:cNvPr>
            <p:cNvSpPr txBox="1"/>
            <p:nvPr/>
          </p:nvSpPr>
          <p:spPr>
            <a:xfrm>
              <a:off x="301373" y="4485349"/>
              <a:ext cx="1233030" cy="369332"/>
            </a:xfrm>
            <a:prstGeom prst="rect">
              <a:avLst/>
            </a:prstGeom>
            <a:noFill/>
          </p:spPr>
          <p:txBody>
            <a:bodyPr wrap="none" rtlCol="0">
              <a:spAutoFit/>
            </a:bodyPr>
            <a:lstStyle/>
            <a:p>
              <a:r>
                <a:rPr lang="en-US" dirty="0">
                  <a:solidFill>
                    <a:srgbClr val="FFC000"/>
                  </a:solidFill>
                </a:rPr>
                <a:t>Read, </a:t>
              </a:r>
              <a:r>
                <a:rPr lang="en-US" dirty="0" err="1">
                  <a:solidFill>
                    <a:srgbClr val="FFC000"/>
                  </a:solidFill>
                </a:rPr>
                <a:t>addr</a:t>
              </a:r>
              <a:endParaRPr lang="en-US" dirty="0">
                <a:solidFill>
                  <a:srgbClr val="FFC000"/>
                </a:solidFill>
              </a:endParaRPr>
            </a:p>
          </p:txBody>
        </p:sp>
        <p:grpSp>
          <p:nvGrpSpPr>
            <p:cNvPr id="135" name="Group 134">
              <a:extLst>
                <a:ext uri="{FF2B5EF4-FFF2-40B4-BE49-F238E27FC236}">
                  <a16:creationId xmlns:a16="http://schemas.microsoft.com/office/drawing/2014/main" id="{0D69F99F-10BB-094B-9492-1C7E3CCC4A75}"/>
                </a:ext>
              </a:extLst>
            </p:cNvPr>
            <p:cNvGrpSpPr/>
            <p:nvPr/>
          </p:nvGrpSpPr>
          <p:grpSpPr>
            <a:xfrm>
              <a:off x="1703190" y="4009825"/>
              <a:ext cx="5115621" cy="1152087"/>
              <a:chOff x="1703190" y="4009825"/>
              <a:chExt cx="5115621" cy="1152087"/>
            </a:xfrm>
          </p:grpSpPr>
          <p:cxnSp>
            <p:nvCxnSpPr>
              <p:cNvPr id="126" name="Elbow Connector 125">
                <a:extLst>
                  <a:ext uri="{FF2B5EF4-FFF2-40B4-BE49-F238E27FC236}">
                    <a16:creationId xmlns:a16="http://schemas.microsoft.com/office/drawing/2014/main" id="{A480CF68-6658-454F-587D-96E17EF2D327}"/>
                  </a:ext>
                </a:extLst>
              </p:cNvPr>
              <p:cNvCxnSpPr>
                <a:cxnSpLocks/>
              </p:cNvCxnSpPr>
              <p:nvPr/>
            </p:nvCxnSpPr>
            <p:spPr>
              <a:xfrm rot="10800000">
                <a:off x="2126831" y="4038601"/>
                <a:ext cx="4691980" cy="396016"/>
              </a:xfrm>
              <a:prstGeom prst="bentConnector3">
                <a:avLst>
                  <a:gd name="adj1" fmla="val -39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C26D52DA-D940-5D41-196B-E7EE2E059477}"/>
                  </a:ext>
                </a:extLst>
              </p:cNvPr>
              <p:cNvCxnSpPr/>
              <p:nvPr/>
            </p:nvCxnSpPr>
            <p:spPr>
              <a:xfrm rot="5400000">
                <a:off x="1544437" y="4579519"/>
                <a:ext cx="1152087" cy="12700"/>
              </a:xfrm>
              <a:prstGeom prst="bentConnector3">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56143CF-68CF-EB47-CFC9-A0F052D2CE0A}"/>
                  </a:ext>
                </a:extLst>
              </p:cNvPr>
              <p:cNvCxnSpPr>
                <a:cxnSpLocks/>
              </p:cNvCxnSpPr>
              <p:nvPr/>
            </p:nvCxnSpPr>
            <p:spPr>
              <a:xfrm flipH="1">
                <a:off x="1703190" y="5119254"/>
                <a:ext cx="423640"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F394EA1D-4ADB-0B03-45D8-DBF7E574AFCD}"/>
              </a:ext>
            </a:extLst>
          </p:cNvPr>
          <p:cNvSpPr txBox="1"/>
          <p:nvPr/>
        </p:nvSpPr>
        <p:spPr>
          <a:xfrm>
            <a:off x="9492449" y="6241998"/>
            <a:ext cx="1952779" cy="369332"/>
          </a:xfrm>
          <a:prstGeom prst="rect">
            <a:avLst/>
          </a:prstGeom>
          <a:noFill/>
        </p:spPr>
        <p:txBody>
          <a:bodyPr wrap="none" rtlCol="0">
            <a:spAutoFit/>
          </a:bodyPr>
          <a:lstStyle/>
          <a:p>
            <a:r>
              <a:rPr lang="en-US" dirty="0">
                <a:solidFill>
                  <a:srgbClr val="FFFF00"/>
                </a:solidFill>
              </a:rPr>
              <a:t>M=0, S=0, E=1, V=1</a:t>
            </a:r>
          </a:p>
        </p:txBody>
      </p:sp>
      <p:grpSp>
        <p:nvGrpSpPr>
          <p:cNvPr id="157" name="Group 156">
            <a:extLst>
              <a:ext uri="{FF2B5EF4-FFF2-40B4-BE49-F238E27FC236}">
                <a16:creationId xmlns:a16="http://schemas.microsoft.com/office/drawing/2014/main" id="{DBD11A1F-44F3-4280-0B36-16197BCB8C69}"/>
              </a:ext>
            </a:extLst>
          </p:cNvPr>
          <p:cNvGrpSpPr/>
          <p:nvPr/>
        </p:nvGrpSpPr>
        <p:grpSpPr>
          <a:xfrm>
            <a:off x="1719696" y="4144541"/>
            <a:ext cx="4831770" cy="1206844"/>
            <a:chOff x="1719696" y="4144541"/>
            <a:chExt cx="4831770" cy="1206844"/>
          </a:xfrm>
        </p:grpSpPr>
        <p:grpSp>
          <p:nvGrpSpPr>
            <p:cNvPr id="154" name="Group 153">
              <a:extLst>
                <a:ext uri="{FF2B5EF4-FFF2-40B4-BE49-F238E27FC236}">
                  <a16:creationId xmlns:a16="http://schemas.microsoft.com/office/drawing/2014/main" id="{8FAB3E65-B280-83F3-E71A-7CFA9EE8A079}"/>
                </a:ext>
              </a:extLst>
            </p:cNvPr>
            <p:cNvGrpSpPr/>
            <p:nvPr/>
          </p:nvGrpSpPr>
          <p:grpSpPr>
            <a:xfrm>
              <a:off x="1719696" y="4191330"/>
              <a:ext cx="4831770" cy="1160055"/>
              <a:chOff x="1719696" y="4191330"/>
              <a:chExt cx="4831770" cy="1160055"/>
            </a:xfrm>
          </p:grpSpPr>
          <p:cxnSp>
            <p:nvCxnSpPr>
              <p:cNvPr id="143" name="Elbow Connector 142">
                <a:extLst>
                  <a:ext uri="{FF2B5EF4-FFF2-40B4-BE49-F238E27FC236}">
                    <a16:creationId xmlns:a16="http://schemas.microsoft.com/office/drawing/2014/main" id="{9A82AF5F-CB36-9CFE-7C9E-7C62D5ACC837}"/>
                  </a:ext>
                </a:extLst>
              </p:cNvPr>
              <p:cNvCxnSpPr>
                <a:cxnSpLocks/>
              </p:cNvCxnSpPr>
              <p:nvPr/>
            </p:nvCxnSpPr>
            <p:spPr>
              <a:xfrm flipV="1">
                <a:off x="1719696" y="4191330"/>
                <a:ext cx="4716737" cy="1160055"/>
              </a:xfrm>
              <a:prstGeom prst="bentConnector3">
                <a:avLst>
                  <a:gd name="adj1" fmla="val 9843"/>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E6198F0-FC94-4101-55E6-CC0EEBE34968}"/>
                  </a:ext>
                </a:extLst>
              </p:cNvPr>
              <p:cNvCxnSpPr/>
              <p:nvPr/>
            </p:nvCxnSpPr>
            <p:spPr>
              <a:xfrm>
                <a:off x="6436433" y="4191330"/>
                <a:ext cx="115033" cy="426447"/>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TextBox 155">
              <a:extLst>
                <a:ext uri="{FF2B5EF4-FFF2-40B4-BE49-F238E27FC236}">
                  <a16:creationId xmlns:a16="http://schemas.microsoft.com/office/drawing/2014/main" id="{6D323357-977F-2B32-5CAD-6BD964F7DAE3}"/>
                </a:ext>
              </a:extLst>
            </p:cNvPr>
            <p:cNvSpPr txBox="1"/>
            <p:nvPr/>
          </p:nvSpPr>
          <p:spPr>
            <a:xfrm>
              <a:off x="2624390" y="4144541"/>
              <a:ext cx="639919" cy="369332"/>
            </a:xfrm>
            <a:prstGeom prst="rect">
              <a:avLst/>
            </a:prstGeom>
            <a:noFill/>
          </p:spPr>
          <p:txBody>
            <a:bodyPr wrap="none" rtlCol="0">
              <a:spAutoFit/>
            </a:bodyPr>
            <a:lstStyle/>
            <a:p>
              <a:r>
                <a:rPr lang="en-US" dirty="0">
                  <a:solidFill>
                    <a:srgbClr val="8EFA00"/>
                  </a:solidFill>
                </a:rPr>
                <a:t>Data</a:t>
              </a:r>
            </a:p>
          </p:txBody>
        </p:sp>
      </p:grpSp>
    </p:spTree>
    <p:extLst>
      <p:ext uri="{BB962C8B-B14F-4D97-AF65-F5344CB8AC3E}">
        <p14:creationId xmlns:p14="http://schemas.microsoft.com/office/powerpoint/2010/main" val="228655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dissolv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dissolv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dissolve">
                                      <p:cBhvr>
                                        <p:cTn id="17" dur="5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dissolve">
                                      <p:cBhvr>
                                        <p:cTn id="22" dur="500"/>
                                        <p:tgtEl>
                                          <p:spTgt spid="1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dissolve">
                                      <p:cBhvr>
                                        <p:cTn id="2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Recall: A Cache Miss on Read: Data Cached</a:t>
            </a:r>
          </a:p>
        </p:txBody>
      </p:sp>
      <p:grpSp>
        <p:nvGrpSpPr>
          <p:cNvPr id="24" name="Group 23">
            <a:extLst>
              <a:ext uri="{FF2B5EF4-FFF2-40B4-BE49-F238E27FC236}">
                <a16:creationId xmlns:a16="http://schemas.microsoft.com/office/drawing/2014/main" id="{36FFA463-572E-B073-7AA4-71BEB38BF696}"/>
              </a:ext>
            </a:extLst>
          </p:cNvPr>
          <p:cNvGrpSpPr/>
          <p:nvPr/>
        </p:nvGrpSpPr>
        <p:grpSpPr>
          <a:xfrm>
            <a:off x="150669" y="3616037"/>
            <a:ext cx="3335481" cy="2202872"/>
            <a:chOff x="1194954" y="3574473"/>
            <a:chExt cx="3335481" cy="2202872"/>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1818410" y="2836717"/>
            <a:ext cx="8397738" cy="757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1818410"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p:cNvCxnSpPr>
          <p:nvPr/>
        </p:nvCxnSpPr>
        <p:spPr>
          <a:xfrm>
            <a:off x="5609857"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7130C8F9-EA11-C045-C140-877BB3CA789B}"/>
              </a:ext>
            </a:extLst>
          </p:cNvPr>
          <p:cNvGrpSpPr/>
          <p:nvPr/>
        </p:nvGrpSpPr>
        <p:grpSpPr>
          <a:xfrm>
            <a:off x="4010891" y="3616037"/>
            <a:ext cx="3335481" cy="2202872"/>
            <a:chOff x="1194954" y="3574473"/>
            <a:chExt cx="3335481" cy="2202872"/>
          </a:xfrm>
        </p:grpSpPr>
        <p:sp>
          <p:nvSpPr>
            <p:cNvPr id="28" name="Rectangle 27">
              <a:extLst>
                <a:ext uri="{FF2B5EF4-FFF2-40B4-BE49-F238E27FC236}">
                  <a16:creationId xmlns:a16="http://schemas.microsoft.com/office/drawing/2014/main" id="{7B73A174-0AB4-4E44-5D0D-712ADD1D89DB}"/>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E80E0A3-BDD2-E176-E524-6970B2900987}"/>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31" name="Group 30">
              <a:extLst>
                <a:ext uri="{FF2B5EF4-FFF2-40B4-BE49-F238E27FC236}">
                  <a16:creationId xmlns:a16="http://schemas.microsoft.com/office/drawing/2014/main" id="{64FFBAF3-2D44-3F20-7D47-ABA0356B0DD4}"/>
                </a:ext>
              </a:extLst>
            </p:cNvPr>
            <p:cNvGrpSpPr/>
            <p:nvPr/>
          </p:nvGrpSpPr>
          <p:grpSpPr>
            <a:xfrm>
              <a:off x="1340428" y="4956464"/>
              <a:ext cx="644236" cy="696191"/>
              <a:chOff x="1340428" y="4956464"/>
              <a:chExt cx="644236" cy="696191"/>
            </a:xfrm>
          </p:grpSpPr>
          <p:sp>
            <p:nvSpPr>
              <p:cNvPr id="76" name="Rectangle 75">
                <a:extLst>
                  <a:ext uri="{FF2B5EF4-FFF2-40B4-BE49-F238E27FC236}">
                    <a16:creationId xmlns:a16="http://schemas.microsoft.com/office/drawing/2014/main" id="{B42CF629-414F-ABB1-3B9C-FBCA07C21599}"/>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A5E15BA6-C332-53F3-4C8F-43103C18BF5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2" name="Group 31">
              <a:extLst>
                <a:ext uri="{FF2B5EF4-FFF2-40B4-BE49-F238E27FC236}">
                  <a16:creationId xmlns:a16="http://schemas.microsoft.com/office/drawing/2014/main" id="{0D8F0788-AF60-A9A1-7023-71683FDB16AB}"/>
                </a:ext>
              </a:extLst>
            </p:cNvPr>
            <p:cNvGrpSpPr/>
            <p:nvPr/>
          </p:nvGrpSpPr>
          <p:grpSpPr>
            <a:xfrm>
              <a:off x="2130137" y="4956464"/>
              <a:ext cx="644236" cy="696191"/>
              <a:chOff x="1340428" y="4956464"/>
              <a:chExt cx="644236" cy="696191"/>
            </a:xfrm>
          </p:grpSpPr>
          <p:sp>
            <p:nvSpPr>
              <p:cNvPr id="74" name="Rectangle 73">
                <a:extLst>
                  <a:ext uri="{FF2B5EF4-FFF2-40B4-BE49-F238E27FC236}">
                    <a16:creationId xmlns:a16="http://schemas.microsoft.com/office/drawing/2014/main" id="{D5F9E742-B283-7E23-83D5-44033073EC50}"/>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5CE4F4E9-4176-92E8-F8DF-6906D9F13F8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3" name="Group 32">
              <a:extLst>
                <a:ext uri="{FF2B5EF4-FFF2-40B4-BE49-F238E27FC236}">
                  <a16:creationId xmlns:a16="http://schemas.microsoft.com/office/drawing/2014/main" id="{25C950BB-D591-0EA5-B550-3F83E070A48D}"/>
                </a:ext>
              </a:extLst>
            </p:cNvPr>
            <p:cNvGrpSpPr/>
            <p:nvPr/>
          </p:nvGrpSpPr>
          <p:grpSpPr>
            <a:xfrm>
              <a:off x="2919846" y="4951269"/>
              <a:ext cx="644236" cy="696191"/>
              <a:chOff x="1340428" y="4956464"/>
              <a:chExt cx="644236" cy="696191"/>
            </a:xfrm>
          </p:grpSpPr>
          <p:sp>
            <p:nvSpPr>
              <p:cNvPr id="71" name="Rectangle 70">
                <a:extLst>
                  <a:ext uri="{FF2B5EF4-FFF2-40B4-BE49-F238E27FC236}">
                    <a16:creationId xmlns:a16="http://schemas.microsoft.com/office/drawing/2014/main" id="{F0E44A4E-19B9-A887-27B5-0F06B23677C3}"/>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DAB50525-BBB3-E408-9B6B-7E3EFD9C76B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4" name="Group 33">
              <a:extLst>
                <a:ext uri="{FF2B5EF4-FFF2-40B4-BE49-F238E27FC236}">
                  <a16:creationId xmlns:a16="http://schemas.microsoft.com/office/drawing/2014/main" id="{E1FE83B6-6448-0D22-B32B-50A8225E7E63}"/>
                </a:ext>
              </a:extLst>
            </p:cNvPr>
            <p:cNvGrpSpPr/>
            <p:nvPr/>
          </p:nvGrpSpPr>
          <p:grpSpPr>
            <a:xfrm>
              <a:off x="3719946" y="4951268"/>
              <a:ext cx="644236" cy="696191"/>
              <a:chOff x="1340428" y="4956464"/>
              <a:chExt cx="644236" cy="696191"/>
            </a:xfrm>
          </p:grpSpPr>
          <p:sp>
            <p:nvSpPr>
              <p:cNvPr id="67" name="Rectangle 66">
                <a:extLst>
                  <a:ext uri="{FF2B5EF4-FFF2-40B4-BE49-F238E27FC236}">
                    <a16:creationId xmlns:a16="http://schemas.microsoft.com/office/drawing/2014/main" id="{63FC2660-E353-850D-21D7-4DFD7950092F}"/>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1DBB1C5-D74D-E8B1-5C0A-AA53A9CD7F3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35" name="Straight Connector 34">
              <a:extLst>
                <a:ext uri="{FF2B5EF4-FFF2-40B4-BE49-F238E27FC236}">
                  <a16:creationId xmlns:a16="http://schemas.microsoft.com/office/drawing/2014/main" id="{64B8946E-FE71-9C0D-C6D8-F3F8F109F873}"/>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A6D1058-21BD-3E5F-103C-7C3A8AB8DE18}"/>
                </a:ext>
              </a:extLst>
            </p:cNvPr>
            <p:cNvCxnSpPr>
              <a:cxnSpLocks/>
              <a:endCxn id="76"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3816D22-579E-5EF0-983E-1B93FB2BCD75}"/>
                </a:ext>
              </a:extLst>
            </p:cNvPr>
            <p:cNvCxnSpPr>
              <a:cxnSpLocks/>
              <a:endCxn id="6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499487B-4D27-9DBE-5BF6-09F35D838494}"/>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F331A3F-28AC-5C29-C866-0E2964626610}"/>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DA366D5-8EA6-7882-D37A-BDFEB6D3CDEB}"/>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grpSp>
        <p:nvGrpSpPr>
          <p:cNvPr id="78" name="Group 77">
            <a:extLst>
              <a:ext uri="{FF2B5EF4-FFF2-40B4-BE49-F238E27FC236}">
                <a16:creationId xmlns:a16="http://schemas.microsoft.com/office/drawing/2014/main" id="{8CF946F4-E0A2-0257-A614-12BBFCDAF96F}"/>
              </a:ext>
            </a:extLst>
          </p:cNvPr>
          <p:cNvGrpSpPr/>
          <p:nvPr/>
        </p:nvGrpSpPr>
        <p:grpSpPr>
          <a:xfrm>
            <a:off x="8491256" y="3616037"/>
            <a:ext cx="3335481" cy="2202872"/>
            <a:chOff x="1194954" y="3574473"/>
            <a:chExt cx="3335481" cy="2202872"/>
          </a:xfrm>
        </p:grpSpPr>
        <p:sp>
          <p:nvSpPr>
            <p:cNvPr id="79" name="Rectangle 78">
              <a:extLst>
                <a:ext uri="{FF2B5EF4-FFF2-40B4-BE49-F238E27FC236}">
                  <a16:creationId xmlns:a16="http://schemas.microsoft.com/office/drawing/2014/main" id="{5468ED8C-C255-63CD-7550-2C81ABE9C101}"/>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5AB4263B-37EE-117B-DF8C-5BFCE67BEC26}"/>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81" name="Group 80">
              <a:extLst>
                <a:ext uri="{FF2B5EF4-FFF2-40B4-BE49-F238E27FC236}">
                  <a16:creationId xmlns:a16="http://schemas.microsoft.com/office/drawing/2014/main" id="{A38BD440-0308-BF53-45BF-9B965C749208}"/>
                </a:ext>
              </a:extLst>
            </p:cNvPr>
            <p:cNvGrpSpPr/>
            <p:nvPr/>
          </p:nvGrpSpPr>
          <p:grpSpPr>
            <a:xfrm>
              <a:off x="1340428" y="4956464"/>
              <a:ext cx="644236" cy="696191"/>
              <a:chOff x="1340428" y="4956464"/>
              <a:chExt cx="644236" cy="696191"/>
            </a:xfrm>
          </p:grpSpPr>
          <p:sp>
            <p:nvSpPr>
              <p:cNvPr id="97" name="Rectangle 96">
                <a:extLst>
                  <a:ext uri="{FF2B5EF4-FFF2-40B4-BE49-F238E27FC236}">
                    <a16:creationId xmlns:a16="http://schemas.microsoft.com/office/drawing/2014/main" id="{1527420D-5E96-4264-82A9-3A491A57B07B}"/>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99ED752D-1FD3-4813-2199-170E69C50B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2" name="Group 81">
              <a:extLst>
                <a:ext uri="{FF2B5EF4-FFF2-40B4-BE49-F238E27FC236}">
                  <a16:creationId xmlns:a16="http://schemas.microsoft.com/office/drawing/2014/main" id="{28B4D61F-72E3-FE80-C5A4-540DEEF39FC7}"/>
                </a:ext>
              </a:extLst>
            </p:cNvPr>
            <p:cNvGrpSpPr/>
            <p:nvPr/>
          </p:nvGrpSpPr>
          <p:grpSpPr>
            <a:xfrm>
              <a:off x="2130137" y="4956464"/>
              <a:ext cx="644236" cy="696191"/>
              <a:chOff x="1340428" y="4956464"/>
              <a:chExt cx="644236" cy="696191"/>
            </a:xfrm>
          </p:grpSpPr>
          <p:sp>
            <p:nvSpPr>
              <p:cNvPr id="95" name="Rectangle 94">
                <a:extLst>
                  <a:ext uri="{FF2B5EF4-FFF2-40B4-BE49-F238E27FC236}">
                    <a16:creationId xmlns:a16="http://schemas.microsoft.com/office/drawing/2014/main" id="{DF28DBD1-D895-5B20-483F-3E238716AE95}"/>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BAE93729-DE37-6C2E-EAD2-C09C63847D1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3" name="Group 82">
              <a:extLst>
                <a:ext uri="{FF2B5EF4-FFF2-40B4-BE49-F238E27FC236}">
                  <a16:creationId xmlns:a16="http://schemas.microsoft.com/office/drawing/2014/main" id="{D3787BFC-D459-1016-12B1-73F0DCD86C8D}"/>
                </a:ext>
              </a:extLst>
            </p:cNvPr>
            <p:cNvGrpSpPr/>
            <p:nvPr/>
          </p:nvGrpSpPr>
          <p:grpSpPr>
            <a:xfrm>
              <a:off x="2919846" y="4951269"/>
              <a:ext cx="644236" cy="696191"/>
              <a:chOff x="1340428" y="4956464"/>
              <a:chExt cx="644236" cy="696191"/>
            </a:xfrm>
          </p:grpSpPr>
          <p:sp>
            <p:nvSpPr>
              <p:cNvPr id="93" name="Rectangle 92">
                <a:extLst>
                  <a:ext uri="{FF2B5EF4-FFF2-40B4-BE49-F238E27FC236}">
                    <a16:creationId xmlns:a16="http://schemas.microsoft.com/office/drawing/2014/main" id="{CB833605-49C2-CBD8-DA00-44C8EAB181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6EE07ECF-12BA-3A0E-647D-6A73A721FAB7}"/>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4" name="Group 83">
              <a:extLst>
                <a:ext uri="{FF2B5EF4-FFF2-40B4-BE49-F238E27FC236}">
                  <a16:creationId xmlns:a16="http://schemas.microsoft.com/office/drawing/2014/main" id="{2E2C5329-E030-FF61-69B7-44058505C26F}"/>
                </a:ext>
              </a:extLst>
            </p:cNvPr>
            <p:cNvGrpSpPr/>
            <p:nvPr/>
          </p:nvGrpSpPr>
          <p:grpSpPr>
            <a:xfrm>
              <a:off x="3719946" y="4951268"/>
              <a:ext cx="644236" cy="696191"/>
              <a:chOff x="1340428" y="4956464"/>
              <a:chExt cx="644236" cy="696191"/>
            </a:xfrm>
          </p:grpSpPr>
          <p:sp>
            <p:nvSpPr>
              <p:cNvPr id="91" name="Rectangle 90">
                <a:extLst>
                  <a:ext uri="{FF2B5EF4-FFF2-40B4-BE49-F238E27FC236}">
                    <a16:creationId xmlns:a16="http://schemas.microsoft.com/office/drawing/2014/main" id="{6739B497-20F1-D0DC-8198-FE8137BEDBA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3A975793-904D-CDED-50B7-C7FD5B3E168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85" name="Straight Connector 84">
              <a:extLst>
                <a:ext uri="{FF2B5EF4-FFF2-40B4-BE49-F238E27FC236}">
                  <a16:creationId xmlns:a16="http://schemas.microsoft.com/office/drawing/2014/main" id="{9E59FBB2-6FE8-9D84-466B-35C2844C982D}"/>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5CD3B10-948D-B22C-BA14-F2E20C89BDF0}"/>
                </a:ext>
              </a:extLst>
            </p:cNvPr>
            <p:cNvCxnSpPr>
              <a:cxnSpLocks/>
              <a:endCxn id="9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4281636-122B-414D-D2C4-8032BFFB656B}"/>
                </a:ext>
              </a:extLst>
            </p:cNvPr>
            <p:cNvCxnSpPr>
              <a:cxnSpLocks/>
              <a:endCxn id="91"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D0B176ED-4E86-871B-C5B5-785AF2FE6D5C}"/>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0EAEB83-4899-FE95-57AC-74C18DCD1DBB}"/>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A1872721-8162-6EE4-5275-7EEB710D9049}"/>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cxnSp>
        <p:nvCxnSpPr>
          <p:cNvPr id="100" name="Straight Connector 99">
            <a:extLst>
              <a:ext uri="{FF2B5EF4-FFF2-40B4-BE49-F238E27FC236}">
                <a16:creationId xmlns:a16="http://schemas.microsoft.com/office/drawing/2014/main" id="{23E27E56-FE3F-B6C1-95F0-4DCB996160E1}"/>
              </a:ext>
            </a:extLst>
          </p:cNvPr>
          <p:cNvCxnSpPr>
            <a:cxnSpLocks/>
          </p:cNvCxnSpPr>
          <p:nvPr/>
        </p:nvCxnSpPr>
        <p:spPr>
          <a:xfrm>
            <a:off x="10216148"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C9612F7D-0C63-8486-419B-69C53FC486D5}"/>
              </a:ext>
            </a:extLst>
          </p:cNvPr>
          <p:cNvGrpSpPr/>
          <p:nvPr/>
        </p:nvGrpSpPr>
        <p:grpSpPr>
          <a:xfrm>
            <a:off x="1548247" y="2602923"/>
            <a:ext cx="8969237" cy="1013114"/>
            <a:chOff x="1548247" y="2602923"/>
            <a:chExt cx="8969237" cy="1013114"/>
          </a:xfrm>
        </p:grpSpPr>
        <p:cxnSp>
          <p:nvCxnSpPr>
            <p:cNvPr id="102" name="Straight Connector 101">
              <a:extLst>
                <a:ext uri="{FF2B5EF4-FFF2-40B4-BE49-F238E27FC236}">
                  <a16:creationId xmlns:a16="http://schemas.microsoft.com/office/drawing/2014/main" id="{11713D2D-9FA2-0CA0-AAB0-4C8569744CB3}"/>
                </a:ext>
              </a:extLst>
            </p:cNvPr>
            <p:cNvCxnSpPr>
              <a:cxnSpLocks/>
            </p:cNvCxnSpPr>
            <p:nvPr/>
          </p:nvCxnSpPr>
          <p:spPr>
            <a:xfrm flipV="1">
              <a:off x="10517484" y="2602923"/>
              <a:ext cx="0" cy="1013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5417A2-09A9-22DE-E10F-B12574E2D45C}"/>
                </a:ext>
              </a:extLst>
            </p:cNvPr>
            <p:cNvCxnSpPr/>
            <p:nvPr/>
          </p:nvCxnSpPr>
          <p:spPr>
            <a:xfrm flipH="1">
              <a:off x="1548247" y="2602923"/>
              <a:ext cx="89692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2A999CB-7CA7-005A-719A-4AB0BD0E5EB2}"/>
                </a:ext>
              </a:extLst>
            </p:cNvPr>
            <p:cNvCxnSpPr/>
            <p:nvPr/>
          </p:nvCxnSpPr>
          <p:spPr>
            <a:xfrm>
              <a:off x="5408469" y="2602923"/>
              <a:ext cx="0" cy="1013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16C3A5C-F0A3-8243-67DE-88CAE855360F}"/>
                </a:ext>
              </a:extLst>
            </p:cNvPr>
            <p:cNvCxnSpPr/>
            <p:nvPr/>
          </p:nvCxnSpPr>
          <p:spPr>
            <a:xfrm>
              <a:off x="1548247" y="2602923"/>
              <a:ext cx="0" cy="1013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D25122AB-59DA-4A4C-9088-1317AA05204A}"/>
              </a:ext>
            </a:extLst>
          </p:cNvPr>
          <p:cNvSpPr txBox="1"/>
          <p:nvPr/>
        </p:nvSpPr>
        <p:spPr>
          <a:xfrm>
            <a:off x="9305236" y="2597727"/>
            <a:ext cx="1233030" cy="369332"/>
          </a:xfrm>
          <a:prstGeom prst="rect">
            <a:avLst/>
          </a:prstGeom>
          <a:noFill/>
        </p:spPr>
        <p:txBody>
          <a:bodyPr wrap="none" rtlCol="0">
            <a:spAutoFit/>
          </a:bodyPr>
          <a:lstStyle/>
          <a:p>
            <a:r>
              <a:rPr lang="en-US" dirty="0"/>
              <a:t>Read, </a:t>
            </a:r>
            <a:r>
              <a:rPr lang="en-US" dirty="0" err="1"/>
              <a:t>addr</a:t>
            </a:r>
            <a:endParaRPr lang="en-US" dirty="0"/>
          </a:p>
        </p:txBody>
      </p:sp>
      <p:sp>
        <p:nvSpPr>
          <p:cNvPr id="142" name="TextBox 141">
            <a:extLst>
              <a:ext uri="{FF2B5EF4-FFF2-40B4-BE49-F238E27FC236}">
                <a16:creationId xmlns:a16="http://schemas.microsoft.com/office/drawing/2014/main" id="{9511DD64-D719-043D-F456-A9F4D1082552}"/>
              </a:ext>
            </a:extLst>
          </p:cNvPr>
          <p:cNvSpPr txBox="1"/>
          <p:nvPr/>
        </p:nvSpPr>
        <p:spPr>
          <a:xfrm>
            <a:off x="8636730" y="6126480"/>
            <a:ext cx="1952779" cy="369332"/>
          </a:xfrm>
          <a:prstGeom prst="rect">
            <a:avLst/>
          </a:prstGeom>
          <a:noFill/>
        </p:spPr>
        <p:txBody>
          <a:bodyPr wrap="none" rtlCol="0">
            <a:spAutoFit/>
          </a:bodyPr>
          <a:lstStyle/>
          <a:p>
            <a:r>
              <a:rPr lang="en-US" dirty="0">
                <a:solidFill>
                  <a:srgbClr val="FFFF00"/>
                </a:solidFill>
              </a:rPr>
              <a:t>M=0, S=1, E=0, V=1</a:t>
            </a:r>
          </a:p>
        </p:txBody>
      </p:sp>
      <p:sp>
        <p:nvSpPr>
          <p:cNvPr id="3" name="TextBox 2">
            <a:extLst>
              <a:ext uri="{FF2B5EF4-FFF2-40B4-BE49-F238E27FC236}">
                <a16:creationId xmlns:a16="http://schemas.microsoft.com/office/drawing/2014/main" id="{FD0EEA96-3909-C65B-D9A8-76816D1D0931}"/>
              </a:ext>
            </a:extLst>
          </p:cNvPr>
          <p:cNvSpPr txBox="1"/>
          <p:nvPr/>
        </p:nvSpPr>
        <p:spPr>
          <a:xfrm>
            <a:off x="940379" y="5885589"/>
            <a:ext cx="1952779" cy="369332"/>
          </a:xfrm>
          <a:prstGeom prst="rect">
            <a:avLst/>
          </a:prstGeom>
          <a:noFill/>
        </p:spPr>
        <p:txBody>
          <a:bodyPr wrap="none" rtlCol="0">
            <a:spAutoFit/>
          </a:bodyPr>
          <a:lstStyle/>
          <a:p>
            <a:r>
              <a:rPr lang="en-US" dirty="0">
                <a:solidFill>
                  <a:srgbClr val="FFFF00"/>
                </a:solidFill>
              </a:rPr>
              <a:t>M=0, S=0, E=1, V=1</a:t>
            </a:r>
          </a:p>
        </p:txBody>
      </p:sp>
      <p:grpSp>
        <p:nvGrpSpPr>
          <p:cNvPr id="41" name="Group 40">
            <a:extLst>
              <a:ext uri="{FF2B5EF4-FFF2-40B4-BE49-F238E27FC236}">
                <a16:creationId xmlns:a16="http://schemas.microsoft.com/office/drawing/2014/main" id="{B5997D34-B008-F098-98A8-AE4BC9FC7CB4}"/>
              </a:ext>
            </a:extLst>
          </p:cNvPr>
          <p:cNvGrpSpPr/>
          <p:nvPr/>
        </p:nvGrpSpPr>
        <p:grpSpPr>
          <a:xfrm>
            <a:off x="2191329" y="2967059"/>
            <a:ext cx="7730422" cy="815232"/>
            <a:chOff x="2191329" y="2967059"/>
            <a:chExt cx="7730422" cy="815232"/>
          </a:xfrm>
        </p:grpSpPr>
        <p:grpSp>
          <p:nvGrpSpPr>
            <p:cNvPr id="39" name="Group 38">
              <a:extLst>
                <a:ext uri="{FF2B5EF4-FFF2-40B4-BE49-F238E27FC236}">
                  <a16:creationId xmlns:a16="http://schemas.microsoft.com/office/drawing/2014/main" id="{A93FF705-95B8-AFD3-FB96-BE8CC0767902}"/>
                </a:ext>
              </a:extLst>
            </p:cNvPr>
            <p:cNvGrpSpPr/>
            <p:nvPr/>
          </p:nvGrpSpPr>
          <p:grpSpPr>
            <a:xfrm>
              <a:off x="2191329" y="2967059"/>
              <a:ext cx="7730422" cy="815232"/>
              <a:chOff x="2191329" y="2967059"/>
              <a:chExt cx="7730422" cy="815232"/>
            </a:xfrm>
          </p:grpSpPr>
          <p:cxnSp>
            <p:nvCxnSpPr>
              <p:cNvPr id="19" name="Elbow Connector 18">
                <a:extLst>
                  <a:ext uri="{FF2B5EF4-FFF2-40B4-BE49-F238E27FC236}">
                    <a16:creationId xmlns:a16="http://schemas.microsoft.com/office/drawing/2014/main" id="{F88EA967-461B-E8B6-7F33-DAFDA565095A}"/>
                  </a:ext>
                </a:extLst>
              </p:cNvPr>
              <p:cNvCxnSpPr/>
              <p:nvPr/>
            </p:nvCxnSpPr>
            <p:spPr>
              <a:xfrm rot="5400000" flipH="1" flipV="1">
                <a:off x="1873190" y="3291548"/>
                <a:ext cx="648978" cy="12700"/>
              </a:xfrm>
              <a:prstGeom prst="bentConnector3">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83D5C6-4124-F487-7669-7EB6FFD1B542}"/>
                  </a:ext>
                </a:extLst>
              </p:cNvPr>
              <p:cNvCxnSpPr>
                <a:endCxn id="111" idx="2"/>
              </p:cNvCxnSpPr>
              <p:nvPr/>
            </p:nvCxnSpPr>
            <p:spPr>
              <a:xfrm>
                <a:off x="2209512" y="2967059"/>
                <a:ext cx="7712239" cy="0"/>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29829-17FF-670E-2C3D-B700F6DE2EF6}"/>
                  </a:ext>
                </a:extLst>
              </p:cNvPr>
              <p:cNvCxnSpPr>
                <a:stCxn id="111" idx="2"/>
              </p:cNvCxnSpPr>
              <p:nvPr/>
            </p:nvCxnSpPr>
            <p:spPr>
              <a:xfrm>
                <a:off x="9921751" y="2967059"/>
                <a:ext cx="0" cy="815232"/>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1677B-55BE-1366-2817-3B7E801B87DD}"/>
                </a:ext>
              </a:extLst>
            </p:cNvPr>
            <p:cNvSpPr txBox="1"/>
            <p:nvPr/>
          </p:nvSpPr>
          <p:spPr>
            <a:xfrm>
              <a:off x="7761227" y="3094825"/>
              <a:ext cx="625492" cy="369332"/>
            </a:xfrm>
            <a:prstGeom prst="rect">
              <a:avLst/>
            </a:prstGeom>
            <a:noFill/>
          </p:spPr>
          <p:txBody>
            <a:bodyPr wrap="none" rtlCol="0">
              <a:spAutoFit/>
            </a:bodyPr>
            <a:lstStyle/>
            <a:p>
              <a:r>
                <a:rPr lang="en-US" dirty="0">
                  <a:solidFill>
                    <a:srgbClr val="8EFA00"/>
                  </a:solidFill>
                </a:rPr>
                <a:t>data</a:t>
              </a:r>
            </a:p>
          </p:txBody>
        </p:sp>
      </p:grpSp>
      <p:sp>
        <p:nvSpPr>
          <p:cNvPr id="42" name="TextBox 41">
            <a:extLst>
              <a:ext uri="{FF2B5EF4-FFF2-40B4-BE49-F238E27FC236}">
                <a16:creationId xmlns:a16="http://schemas.microsoft.com/office/drawing/2014/main" id="{35EC5A65-A3F7-1A6F-D738-E56DBC572A90}"/>
              </a:ext>
            </a:extLst>
          </p:cNvPr>
          <p:cNvSpPr txBox="1"/>
          <p:nvPr/>
        </p:nvSpPr>
        <p:spPr>
          <a:xfrm>
            <a:off x="940379" y="6311146"/>
            <a:ext cx="1952779" cy="369332"/>
          </a:xfrm>
          <a:prstGeom prst="rect">
            <a:avLst/>
          </a:prstGeom>
          <a:noFill/>
        </p:spPr>
        <p:txBody>
          <a:bodyPr wrap="none" rtlCol="0">
            <a:spAutoFit/>
          </a:bodyPr>
          <a:lstStyle/>
          <a:p>
            <a:r>
              <a:rPr lang="en-US" dirty="0">
                <a:solidFill>
                  <a:srgbClr val="FFFF00"/>
                </a:solidFill>
              </a:rPr>
              <a:t>M=0, S=1, E=0, V=1</a:t>
            </a:r>
          </a:p>
        </p:txBody>
      </p:sp>
    </p:spTree>
    <p:extLst>
      <p:ext uri="{BB962C8B-B14F-4D97-AF65-F5344CB8AC3E}">
        <p14:creationId xmlns:p14="http://schemas.microsoft.com/office/powerpoint/2010/main" val="193002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dissolve">
                                      <p:cBhvr>
                                        <p:cTn id="7" dur="500"/>
                                        <p:tgtEl>
                                          <p:spTgt spid="111"/>
                                        </p:tgtEl>
                                      </p:cBhvr>
                                    </p:animEffect>
                                  </p:childTnLst>
                                </p:cTn>
                              </p:par>
                              <p:par>
                                <p:cTn id="8" presetID="9"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dissolve">
                                      <p:cBhvr>
                                        <p:cTn id="10" dur="50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dissolv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dissolve">
                                      <p:cBhvr>
                                        <p:cTn id="2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42"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E756-6108-904E-4CFE-772AE32F1DF3}"/>
              </a:ext>
            </a:extLst>
          </p:cNvPr>
          <p:cNvSpPr>
            <a:spLocks noGrp="1"/>
          </p:cNvSpPr>
          <p:nvPr>
            <p:ph type="title"/>
          </p:nvPr>
        </p:nvSpPr>
        <p:spPr/>
        <p:txBody>
          <a:bodyPr/>
          <a:lstStyle/>
          <a:p>
            <a:r>
              <a:rPr lang="en-US" dirty="0"/>
              <a:t>Synchronization Problem Revisited</a:t>
            </a:r>
          </a:p>
        </p:txBody>
      </p:sp>
      <p:sp>
        <p:nvSpPr>
          <p:cNvPr id="3" name="Content Placeholder 2">
            <a:extLst>
              <a:ext uri="{FF2B5EF4-FFF2-40B4-BE49-F238E27FC236}">
                <a16:creationId xmlns:a16="http://schemas.microsoft.com/office/drawing/2014/main" id="{2D5DD5D2-80FC-314E-373C-E9BDA4631A52}"/>
              </a:ext>
            </a:extLst>
          </p:cNvPr>
          <p:cNvSpPr>
            <a:spLocks noGrp="1"/>
          </p:cNvSpPr>
          <p:nvPr>
            <p:ph idx="1"/>
          </p:nvPr>
        </p:nvSpPr>
        <p:spPr/>
        <p:txBody>
          <a:bodyPr/>
          <a:lstStyle/>
          <a:p>
            <a:pPr marL="0" indent="0">
              <a:spcBef>
                <a:spcPts val="0"/>
              </a:spcBef>
              <a:buNone/>
            </a:pPr>
            <a:r>
              <a:rPr lang="en-US" dirty="0"/>
              <a:t>	a++    	</a:t>
            </a:r>
            <a:r>
              <a:rPr lang="en-US" dirty="0">
                <a:sym typeface="Wingdings" pitchFamily="2" charset="2"/>
              </a:rPr>
              <a:t>  	</a:t>
            </a:r>
            <a:r>
              <a:rPr lang="en-US" dirty="0" err="1">
                <a:sym typeface="Wingdings" pitchFamily="2" charset="2"/>
              </a:rPr>
              <a:t>ld</a:t>
            </a:r>
            <a:r>
              <a:rPr lang="en-US" dirty="0">
                <a:sym typeface="Wingdings" pitchFamily="2" charset="2"/>
              </a:rPr>
              <a:t> r1, #a</a:t>
            </a:r>
          </a:p>
          <a:p>
            <a:pPr marL="0" indent="0">
              <a:spcBef>
                <a:spcPts val="0"/>
              </a:spcBef>
              <a:buNone/>
            </a:pPr>
            <a:r>
              <a:rPr lang="en-US" dirty="0">
                <a:sym typeface="Wingdings" pitchFamily="2" charset="2"/>
              </a:rPr>
              <a:t>			</a:t>
            </a:r>
            <a:r>
              <a:rPr lang="en-US" dirty="0" err="1">
                <a:sym typeface="Wingdings" pitchFamily="2" charset="2"/>
              </a:rPr>
              <a:t>ld</a:t>
            </a:r>
            <a:r>
              <a:rPr lang="en-US" dirty="0">
                <a:sym typeface="Wingdings" pitchFamily="2" charset="2"/>
              </a:rPr>
              <a:t> r2, (r1)</a:t>
            </a:r>
          </a:p>
          <a:p>
            <a:pPr marL="0" indent="0">
              <a:spcBef>
                <a:spcPts val="0"/>
              </a:spcBef>
              <a:buNone/>
            </a:pPr>
            <a:r>
              <a:rPr lang="en-US" dirty="0">
                <a:sym typeface="Wingdings" pitchFamily="2" charset="2"/>
              </a:rPr>
              <a:t>			</a:t>
            </a:r>
            <a:r>
              <a:rPr lang="en-US" dirty="0" err="1">
                <a:sym typeface="Wingdings" pitchFamily="2" charset="2"/>
              </a:rPr>
              <a:t>addi</a:t>
            </a:r>
            <a:r>
              <a:rPr lang="en-US" dirty="0">
                <a:sym typeface="Wingdings" pitchFamily="2" charset="2"/>
              </a:rPr>
              <a:t>, r2, 1</a:t>
            </a:r>
          </a:p>
          <a:p>
            <a:pPr marL="0" indent="0">
              <a:spcBef>
                <a:spcPts val="0"/>
              </a:spcBef>
              <a:buNone/>
            </a:pPr>
            <a:r>
              <a:rPr lang="en-US" dirty="0">
                <a:sym typeface="Wingdings" pitchFamily="2" charset="2"/>
              </a:rPr>
              <a:t>			</a:t>
            </a:r>
            <a:r>
              <a:rPr lang="en-US" dirty="0" err="1">
                <a:sym typeface="Wingdings" pitchFamily="2" charset="2"/>
              </a:rPr>
              <a:t>sto</a:t>
            </a:r>
            <a:r>
              <a:rPr lang="en-US" dirty="0">
                <a:sym typeface="Wingdings" pitchFamily="2" charset="2"/>
              </a:rPr>
              <a:t> (r1), r2</a:t>
            </a:r>
          </a:p>
          <a:p>
            <a:pPr marL="0" indent="0">
              <a:spcBef>
                <a:spcPts val="0"/>
              </a:spcBef>
              <a:buNone/>
            </a:pPr>
            <a:r>
              <a:rPr lang="en-US" dirty="0">
                <a:sym typeface="Wingdings" pitchFamily="2" charset="2"/>
              </a:rPr>
              <a:t> In principle, an operation that is logically atomic at source level is divided into more than one instructions at the hardware level.</a:t>
            </a:r>
          </a:p>
          <a:p>
            <a:pPr marL="0" indent="0">
              <a:spcBef>
                <a:spcPts val="0"/>
              </a:spcBef>
              <a:buNone/>
            </a:pPr>
            <a:r>
              <a:rPr lang="en-US" dirty="0">
                <a:sym typeface="Wingdings" pitchFamily="2" charset="2"/>
              </a:rPr>
              <a:t>If variable ”a” is shared between two threads, and both execute the instruction then “a++” can result a+1 or a+2</a:t>
            </a:r>
          </a:p>
          <a:p>
            <a:pPr marL="0" indent="0">
              <a:spcBef>
                <a:spcPts val="0"/>
              </a:spcBef>
              <a:buNone/>
            </a:pPr>
            <a:r>
              <a:rPr lang="en-US" dirty="0">
                <a:sym typeface="Wingdings" pitchFamily="2" charset="2"/>
              </a:rPr>
              <a:t>Shared variables must be protected to ensure proper behavior</a:t>
            </a:r>
          </a:p>
        </p:txBody>
      </p:sp>
    </p:spTree>
    <p:extLst>
      <p:ext uri="{BB962C8B-B14F-4D97-AF65-F5344CB8AC3E}">
        <p14:creationId xmlns:p14="http://schemas.microsoft.com/office/powerpoint/2010/main" val="332128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a:bodyPr>
          <a:lstStyle/>
          <a:p>
            <a:r>
              <a:rPr lang="en-US" dirty="0"/>
              <a:t>Option 3: Directory-Based cc-NUMA</a:t>
            </a:r>
          </a:p>
        </p:txBody>
      </p:sp>
      <p:grpSp>
        <p:nvGrpSpPr>
          <p:cNvPr id="68" name="Group 67">
            <a:extLst>
              <a:ext uri="{FF2B5EF4-FFF2-40B4-BE49-F238E27FC236}">
                <a16:creationId xmlns:a16="http://schemas.microsoft.com/office/drawing/2014/main" id="{28367028-C623-4DFD-F73C-A658A1842C1D}"/>
              </a:ext>
            </a:extLst>
          </p:cNvPr>
          <p:cNvGrpSpPr/>
          <p:nvPr/>
        </p:nvGrpSpPr>
        <p:grpSpPr>
          <a:xfrm>
            <a:off x="229683" y="1316065"/>
            <a:ext cx="10984163" cy="5338330"/>
            <a:chOff x="229683" y="1316065"/>
            <a:chExt cx="10984163" cy="5338330"/>
          </a:xfrm>
        </p:grpSpPr>
        <p:grpSp>
          <p:nvGrpSpPr>
            <p:cNvPr id="3" name="Group 2">
              <a:extLst>
                <a:ext uri="{FF2B5EF4-FFF2-40B4-BE49-F238E27FC236}">
                  <a16:creationId xmlns:a16="http://schemas.microsoft.com/office/drawing/2014/main" id="{844544C3-DB6A-5ED3-6BB8-8C2CAC756CC9}"/>
                </a:ext>
              </a:extLst>
            </p:cNvPr>
            <p:cNvGrpSpPr/>
            <p:nvPr/>
          </p:nvGrpSpPr>
          <p:grpSpPr>
            <a:xfrm>
              <a:off x="2078181" y="3692985"/>
              <a:ext cx="7299613" cy="2961410"/>
              <a:chOff x="1194954" y="2815935"/>
              <a:chExt cx="7299613" cy="2961410"/>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8375B29-D769-4EA4-9BC5-5D88C5C85829}"/>
                </a:ext>
              </a:extLst>
            </p:cNvPr>
            <p:cNvSpPr/>
            <p:nvPr/>
          </p:nvSpPr>
          <p:spPr>
            <a:xfrm>
              <a:off x="22968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Rectangle 18">
              <a:extLst>
                <a:ext uri="{FF2B5EF4-FFF2-40B4-BE49-F238E27FC236}">
                  <a16:creationId xmlns:a16="http://schemas.microsoft.com/office/drawing/2014/main" id="{3D346F9D-9A64-9081-79BC-E6CA6C7B96CD}"/>
                </a:ext>
              </a:extLst>
            </p:cNvPr>
            <p:cNvSpPr/>
            <p:nvPr/>
          </p:nvSpPr>
          <p:spPr>
            <a:xfrm>
              <a:off x="9723833" y="4969567"/>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grpSp>
          <p:nvGrpSpPr>
            <p:cNvPr id="21" name="Group 20">
              <a:extLst>
                <a:ext uri="{FF2B5EF4-FFF2-40B4-BE49-F238E27FC236}">
                  <a16:creationId xmlns:a16="http://schemas.microsoft.com/office/drawing/2014/main" id="{51FEB7AE-88E1-D707-B5E8-9784A436554E}"/>
                </a:ext>
              </a:extLst>
            </p:cNvPr>
            <p:cNvGrpSpPr/>
            <p:nvPr/>
          </p:nvGrpSpPr>
          <p:grpSpPr>
            <a:xfrm rot="10800000">
              <a:off x="2078181" y="1316065"/>
              <a:ext cx="7299613" cy="2961410"/>
              <a:chOff x="1194954" y="2815935"/>
              <a:chExt cx="7299613" cy="2961410"/>
            </a:xfrm>
          </p:grpSpPr>
          <p:sp>
            <p:nvSpPr>
              <p:cNvPr id="22" name="Rectangle 21">
                <a:extLst>
                  <a:ext uri="{FF2B5EF4-FFF2-40B4-BE49-F238E27FC236}">
                    <a16:creationId xmlns:a16="http://schemas.microsoft.com/office/drawing/2014/main" id="{2532F98D-7807-05F8-9B68-19089E6723E0}"/>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1401C64-7857-6B3B-D451-F87241F80A28}"/>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24" name="Group 23">
                <a:extLst>
                  <a:ext uri="{FF2B5EF4-FFF2-40B4-BE49-F238E27FC236}">
                    <a16:creationId xmlns:a16="http://schemas.microsoft.com/office/drawing/2014/main" id="{F19644CF-0E68-AEF5-86A6-534D301839AE}"/>
                  </a:ext>
                </a:extLst>
              </p:cNvPr>
              <p:cNvGrpSpPr/>
              <p:nvPr/>
            </p:nvGrpSpPr>
            <p:grpSpPr>
              <a:xfrm>
                <a:off x="1340428" y="4956464"/>
                <a:ext cx="644236" cy="696191"/>
                <a:chOff x="1340428" y="4956464"/>
                <a:chExt cx="644236" cy="696191"/>
              </a:xfrm>
            </p:grpSpPr>
            <p:sp>
              <p:nvSpPr>
                <p:cNvPr id="94" name="Rectangle 93">
                  <a:extLst>
                    <a:ext uri="{FF2B5EF4-FFF2-40B4-BE49-F238E27FC236}">
                      <a16:creationId xmlns:a16="http://schemas.microsoft.com/office/drawing/2014/main" id="{28078534-41D9-3C2A-973D-F34D6926259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9EC3CF92-3AC9-B3E8-F116-47A171E2A88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6" name="Group 25">
                <a:extLst>
                  <a:ext uri="{FF2B5EF4-FFF2-40B4-BE49-F238E27FC236}">
                    <a16:creationId xmlns:a16="http://schemas.microsoft.com/office/drawing/2014/main" id="{D2CCF1B2-9E3D-934B-3095-DB085C86F339}"/>
                  </a:ext>
                </a:extLst>
              </p:cNvPr>
              <p:cNvGrpSpPr/>
              <p:nvPr/>
            </p:nvGrpSpPr>
            <p:grpSpPr>
              <a:xfrm>
                <a:off x="2130137" y="4956464"/>
                <a:ext cx="644236" cy="696191"/>
                <a:chOff x="1340428" y="4956464"/>
                <a:chExt cx="644236" cy="696191"/>
              </a:xfrm>
            </p:grpSpPr>
            <p:sp>
              <p:nvSpPr>
                <p:cNvPr id="92" name="Rectangle 91">
                  <a:extLst>
                    <a:ext uri="{FF2B5EF4-FFF2-40B4-BE49-F238E27FC236}">
                      <a16:creationId xmlns:a16="http://schemas.microsoft.com/office/drawing/2014/main" id="{26C78D5F-0FFD-A3F8-BB35-EF1A5B619B0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F9CA857B-C578-A562-1E2A-44279762A0AA}"/>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7" name="Group 26">
                <a:extLst>
                  <a:ext uri="{FF2B5EF4-FFF2-40B4-BE49-F238E27FC236}">
                    <a16:creationId xmlns:a16="http://schemas.microsoft.com/office/drawing/2014/main" id="{D097E6AE-8677-6782-9F70-DD7AF9462007}"/>
                  </a:ext>
                </a:extLst>
              </p:cNvPr>
              <p:cNvGrpSpPr/>
              <p:nvPr/>
            </p:nvGrpSpPr>
            <p:grpSpPr>
              <a:xfrm>
                <a:off x="2919846" y="4951269"/>
                <a:ext cx="644236" cy="696191"/>
                <a:chOff x="1340428" y="4956464"/>
                <a:chExt cx="644236" cy="696191"/>
              </a:xfrm>
            </p:grpSpPr>
            <p:sp>
              <p:nvSpPr>
                <p:cNvPr id="90" name="Rectangle 89">
                  <a:extLst>
                    <a:ext uri="{FF2B5EF4-FFF2-40B4-BE49-F238E27FC236}">
                      <a16:creationId xmlns:a16="http://schemas.microsoft.com/office/drawing/2014/main" id="{670CB817-EF43-23CC-413A-FDEFFA9730D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A59EF34C-CF23-3CE1-0F07-A5FAF49A583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28" name="Group 27">
                <a:extLst>
                  <a:ext uri="{FF2B5EF4-FFF2-40B4-BE49-F238E27FC236}">
                    <a16:creationId xmlns:a16="http://schemas.microsoft.com/office/drawing/2014/main" id="{AC910F50-8D40-51E6-77FE-9260FC210F13}"/>
                  </a:ext>
                </a:extLst>
              </p:cNvPr>
              <p:cNvGrpSpPr/>
              <p:nvPr/>
            </p:nvGrpSpPr>
            <p:grpSpPr>
              <a:xfrm>
                <a:off x="3719946" y="4951268"/>
                <a:ext cx="644236" cy="696191"/>
                <a:chOff x="1340428" y="4956464"/>
                <a:chExt cx="644236" cy="696191"/>
              </a:xfrm>
            </p:grpSpPr>
            <p:sp>
              <p:nvSpPr>
                <p:cNvPr id="88" name="Rectangle 87">
                  <a:extLst>
                    <a:ext uri="{FF2B5EF4-FFF2-40B4-BE49-F238E27FC236}">
                      <a16:creationId xmlns:a16="http://schemas.microsoft.com/office/drawing/2014/main" id="{BB3A3291-2253-CDC6-6977-A046ED15B45A}"/>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C3C8DF22-DEE6-F1FE-9D67-271516FA5F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9" name="Straight Connector 28">
                <a:extLst>
                  <a:ext uri="{FF2B5EF4-FFF2-40B4-BE49-F238E27FC236}">
                    <a16:creationId xmlns:a16="http://schemas.microsoft.com/office/drawing/2014/main" id="{0D164EFA-42C1-DAFF-339A-60EEF4CC0DB6}"/>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17F67B-0FB3-97B7-3283-5E82BE8D74EA}"/>
                  </a:ext>
                </a:extLst>
              </p:cNvPr>
              <p:cNvCxnSpPr>
                <a:cxnSpLocks/>
                <a:endCxn id="94"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A6A2B0A-B9D7-30B4-5137-EED2BDD2B901}"/>
                  </a:ext>
                </a:extLst>
              </p:cNvPr>
              <p:cNvCxnSpPr>
                <a:cxnSpLocks/>
                <a:endCxn id="88"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51BEC64-9749-F802-6BD2-AB1A5C81583E}"/>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498D74-D359-AD10-F721-A0AB1C00829C}"/>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42A1418-CD47-D1D7-04D7-A37738501C9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7EBCC7AD-B358-5306-AFC7-A32F3B4F576E}"/>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261AE574-1036-FE32-658F-F0A2C30DF3D3}"/>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63" name="Group 62">
                <a:extLst>
                  <a:ext uri="{FF2B5EF4-FFF2-40B4-BE49-F238E27FC236}">
                    <a16:creationId xmlns:a16="http://schemas.microsoft.com/office/drawing/2014/main" id="{3CD2001A-3377-71A6-945B-D5BDC7E9388B}"/>
                  </a:ext>
                </a:extLst>
              </p:cNvPr>
              <p:cNvGrpSpPr/>
              <p:nvPr/>
            </p:nvGrpSpPr>
            <p:grpSpPr>
              <a:xfrm>
                <a:off x="5304560" y="4956464"/>
                <a:ext cx="644236" cy="696191"/>
                <a:chOff x="1340428" y="4956464"/>
                <a:chExt cx="644236" cy="696191"/>
              </a:xfrm>
            </p:grpSpPr>
            <p:sp>
              <p:nvSpPr>
                <p:cNvPr id="86" name="Rectangle 85">
                  <a:extLst>
                    <a:ext uri="{FF2B5EF4-FFF2-40B4-BE49-F238E27FC236}">
                      <a16:creationId xmlns:a16="http://schemas.microsoft.com/office/drawing/2014/main" id="{FDDC99E1-E33B-2B90-6224-DBC213C7878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FCE7EED1-B6AB-E40C-49D6-0BFD0CB3116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4" name="Group 63">
                <a:extLst>
                  <a:ext uri="{FF2B5EF4-FFF2-40B4-BE49-F238E27FC236}">
                    <a16:creationId xmlns:a16="http://schemas.microsoft.com/office/drawing/2014/main" id="{E1121BD5-BC8C-73D8-0675-033800C771A3}"/>
                  </a:ext>
                </a:extLst>
              </p:cNvPr>
              <p:cNvGrpSpPr/>
              <p:nvPr/>
            </p:nvGrpSpPr>
            <p:grpSpPr>
              <a:xfrm>
                <a:off x="6094269" y="4956464"/>
                <a:ext cx="644236" cy="696191"/>
                <a:chOff x="1340428" y="4956464"/>
                <a:chExt cx="644236" cy="696191"/>
              </a:xfrm>
            </p:grpSpPr>
            <p:sp>
              <p:nvSpPr>
                <p:cNvPr id="84" name="Rectangle 83">
                  <a:extLst>
                    <a:ext uri="{FF2B5EF4-FFF2-40B4-BE49-F238E27FC236}">
                      <a16:creationId xmlns:a16="http://schemas.microsoft.com/office/drawing/2014/main" id="{A25D31A0-D004-AFEF-549D-3F66FE8C94C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5C4A40BE-BF5C-89F0-E909-C2AF4A9305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6" name="Group 65">
                <a:extLst>
                  <a:ext uri="{FF2B5EF4-FFF2-40B4-BE49-F238E27FC236}">
                    <a16:creationId xmlns:a16="http://schemas.microsoft.com/office/drawing/2014/main" id="{92A48FD5-226B-F92D-81FC-5A85DE811C27}"/>
                  </a:ext>
                </a:extLst>
              </p:cNvPr>
              <p:cNvGrpSpPr/>
              <p:nvPr/>
            </p:nvGrpSpPr>
            <p:grpSpPr>
              <a:xfrm>
                <a:off x="6883978" y="4951269"/>
                <a:ext cx="644236" cy="696191"/>
                <a:chOff x="1340428" y="4956464"/>
                <a:chExt cx="644236" cy="696191"/>
              </a:xfrm>
            </p:grpSpPr>
            <p:sp>
              <p:nvSpPr>
                <p:cNvPr id="82" name="Rectangle 81">
                  <a:extLst>
                    <a:ext uri="{FF2B5EF4-FFF2-40B4-BE49-F238E27FC236}">
                      <a16:creationId xmlns:a16="http://schemas.microsoft.com/office/drawing/2014/main" id="{A4AEE28C-8209-5852-E436-AEDBA7DFA9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2A775C83-B518-3888-AE2E-8E155BE45C3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67" name="Group 66">
                <a:extLst>
                  <a:ext uri="{FF2B5EF4-FFF2-40B4-BE49-F238E27FC236}">
                    <a16:creationId xmlns:a16="http://schemas.microsoft.com/office/drawing/2014/main" id="{B0DAD295-B53E-379E-F7F0-DAE0FFF930C2}"/>
                  </a:ext>
                </a:extLst>
              </p:cNvPr>
              <p:cNvGrpSpPr/>
              <p:nvPr/>
            </p:nvGrpSpPr>
            <p:grpSpPr>
              <a:xfrm>
                <a:off x="7684078" y="4951268"/>
                <a:ext cx="644236" cy="696191"/>
                <a:chOff x="1340428" y="4956464"/>
                <a:chExt cx="644236" cy="696191"/>
              </a:xfrm>
            </p:grpSpPr>
            <p:sp>
              <p:nvSpPr>
                <p:cNvPr id="80" name="Rectangle 79">
                  <a:extLst>
                    <a:ext uri="{FF2B5EF4-FFF2-40B4-BE49-F238E27FC236}">
                      <a16:creationId xmlns:a16="http://schemas.microsoft.com/office/drawing/2014/main" id="{8FDA3A0E-87BE-3936-68DA-6501E597C52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a:extLst>
                    <a:ext uri="{FF2B5EF4-FFF2-40B4-BE49-F238E27FC236}">
                      <a16:creationId xmlns:a16="http://schemas.microsoft.com/office/drawing/2014/main" id="{7B2CDD5F-09DD-B38E-1A02-7D6E440275E2}"/>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69" name="Straight Connector 68">
                <a:extLst>
                  <a:ext uri="{FF2B5EF4-FFF2-40B4-BE49-F238E27FC236}">
                    <a16:creationId xmlns:a16="http://schemas.microsoft.com/office/drawing/2014/main" id="{42EA5BDE-FEEF-3B5D-E80A-A7FCA10F0406}"/>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BB0241D-8966-3EF0-B842-C124CFEA180D}"/>
                  </a:ext>
                </a:extLst>
              </p:cNvPr>
              <p:cNvCxnSpPr>
                <a:cxnSpLocks/>
                <a:endCxn id="86"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4F3198-8221-2834-31F7-D899F6DEF134}"/>
                  </a:ext>
                </a:extLst>
              </p:cNvPr>
              <p:cNvCxnSpPr>
                <a:cxnSpLocks/>
                <a:endCxn id="80"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391270B7-565E-9B3B-8F15-233E203BBAA3}"/>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3D3D88B-841E-A1F0-5EAC-FEA1DE1510FB}"/>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F12B3BE-D155-A7F4-888A-AABDFF37995A}"/>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3A4F2D1-62B2-D3A9-E2DF-ADE5139B312D}"/>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5EEE327-F15F-97EF-F9FA-9AB3CD0EB5D8}"/>
                  </a:ext>
                </a:extLst>
              </p:cNvPr>
              <p:cNvCxnSpPr>
                <a:cxnSpLocks/>
                <a:endCxn id="22"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717AA-4C00-64E7-58F6-54DD0AF88535}"/>
                  </a:ext>
                </a:extLst>
              </p:cNvPr>
              <p:cNvCxnSpPr>
                <a:cxnSpLocks/>
                <a:endCxn id="5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F670D016-F8E1-4991-FB85-C2124F2C8EDC}"/>
                </a:ext>
              </a:extLst>
            </p:cNvPr>
            <p:cNvSpPr/>
            <p:nvPr/>
          </p:nvSpPr>
          <p:spPr>
            <a:xfrm>
              <a:off x="3725141" y="3672203"/>
              <a:ext cx="3984912" cy="6130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Interconnect</a:t>
              </a:r>
            </a:p>
          </p:txBody>
        </p:sp>
        <p:sp>
          <p:nvSpPr>
            <p:cNvPr id="97" name="Rectangle 96">
              <a:extLst>
                <a:ext uri="{FF2B5EF4-FFF2-40B4-BE49-F238E27FC236}">
                  <a16:creationId xmlns:a16="http://schemas.microsoft.com/office/drawing/2014/main" id="{BB650A47-BFD1-BE60-FD0D-3BFFCD0B1B48}"/>
                </a:ext>
              </a:extLst>
            </p:cNvPr>
            <p:cNvSpPr/>
            <p:nvPr/>
          </p:nvSpPr>
          <p:spPr>
            <a:xfrm>
              <a:off x="231735"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8" name="Rectangle 97">
              <a:extLst>
                <a:ext uri="{FF2B5EF4-FFF2-40B4-BE49-F238E27FC236}">
                  <a16:creationId xmlns:a16="http://schemas.microsoft.com/office/drawing/2014/main" id="{305C144C-257C-D761-EF46-B008CA5DC707}"/>
                </a:ext>
              </a:extLst>
            </p:cNvPr>
            <p:cNvSpPr/>
            <p:nvPr/>
          </p:nvSpPr>
          <p:spPr>
            <a:xfrm>
              <a:off x="9677072" y="1919720"/>
              <a:ext cx="1490013"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100" name="Straight Connector 99">
              <a:extLst>
                <a:ext uri="{FF2B5EF4-FFF2-40B4-BE49-F238E27FC236}">
                  <a16:creationId xmlns:a16="http://schemas.microsoft.com/office/drawing/2014/main" id="{E14F3231-D49F-94AB-BE2A-5E5F0CF1D22F}"/>
                </a:ext>
              </a:extLst>
            </p:cNvPr>
            <p:cNvCxnSpPr>
              <a:stCxn id="22" idx="1"/>
              <a:endCxn id="98" idx="1"/>
            </p:cNvCxnSpPr>
            <p:nvPr/>
          </p:nvCxnSpPr>
          <p:spPr>
            <a:xfrm>
              <a:off x="9377794" y="2417501"/>
              <a:ext cx="299278"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5D45B7-6F37-56F1-F6D6-7660E4190659}"/>
                </a:ext>
              </a:extLst>
            </p:cNvPr>
            <p:cNvCxnSpPr>
              <a:stCxn id="39" idx="3"/>
              <a:endCxn id="19" idx="1"/>
            </p:cNvCxnSpPr>
            <p:nvPr/>
          </p:nvCxnSpPr>
          <p:spPr>
            <a:xfrm flipV="1">
              <a:off x="9377794" y="5509894"/>
              <a:ext cx="346039" cy="43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468F03F-0017-801B-6E0D-84B1533433ED}"/>
                </a:ext>
              </a:extLst>
            </p:cNvPr>
            <p:cNvCxnSpPr>
              <a:stCxn id="97" idx="3"/>
              <a:endCxn id="59" idx="3"/>
            </p:cNvCxnSpPr>
            <p:nvPr/>
          </p:nvCxnSpPr>
          <p:spPr>
            <a:xfrm flipV="1">
              <a:off x="1721748" y="2417501"/>
              <a:ext cx="356433" cy="4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3F6360-35D2-6CBE-E291-83D9F5C82D27}"/>
                </a:ext>
              </a:extLst>
            </p:cNvPr>
            <p:cNvCxnSpPr>
              <a:stCxn id="4" idx="3"/>
              <a:endCxn id="5" idx="1"/>
            </p:cNvCxnSpPr>
            <p:nvPr/>
          </p:nvCxnSpPr>
          <p:spPr>
            <a:xfrm>
              <a:off x="1719696" y="5509894"/>
              <a:ext cx="358485" cy="4306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1" name="Straight Connector 100">
            <a:extLst>
              <a:ext uri="{FF2B5EF4-FFF2-40B4-BE49-F238E27FC236}">
                <a16:creationId xmlns:a16="http://schemas.microsoft.com/office/drawing/2014/main" id="{6C64DC63-B69C-E872-9CC0-98A93B3A9BAC}"/>
              </a:ext>
            </a:extLst>
          </p:cNvPr>
          <p:cNvCxnSpPr>
            <a:cxnSpLocks/>
            <a:stCxn id="96" idx="3"/>
          </p:cNvCxnSpPr>
          <p:nvPr/>
        </p:nvCxnSpPr>
        <p:spPr>
          <a:xfrm>
            <a:off x="7710053" y="3978736"/>
            <a:ext cx="857252"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DB03E5E4-E9BA-C083-3BCF-93F573F22A10}"/>
              </a:ext>
            </a:extLst>
          </p:cNvPr>
          <p:cNvSpPr/>
          <p:nvPr/>
        </p:nvSpPr>
        <p:spPr>
          <a:xfrm>
            <a:off x="8588085" y="3586077"/>
            <a:ext cx="1135748" cy="82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Directory</a:t>
            </a:r>
          </a:p>
        </p:txBody>
      </p:sp>
    </p:spTree>
    <p:extLst>
      <p:ext uri="{BB962C8B-B14F-4D97-AF65-F5344CB8AC3E}">
        <p14:creationId xmlns:p14="http://schemas.microsoft.com/office/powerpoint/2010/main" val="34349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lstStyle/>
          <a:p>
            <a:r>
              <a:rPr lang="en-US" dirty="0"/>
              <a:t>Recall: A Cache Miss on Read: Data Dirty</a:t>
            </a:r>
          </a:p>
        </p:txBody>
      </p:sp>
      <p:grpSp>
        <p:nvGrpSpPr>
          <p:cNvPr id="24" name="Group 23">
            <a:extLst>
              <a:ext uri="{FF2B5EF4-FFF2-40B4-BE49-F238E27FC236}">
                <a16:creationId xmlns:a16="http://schemas.microsoft.com/office/drawing/2014/main" id="{36FFA463-572E-B073-7AA4-71BEB38BF696}"/>
              </a:ext>
            </a:extLst>
          </p:cNvPr>
          <p:cNvGrpSpPr/>
          <p:nvPr/>
        </p:nvGrpSpPr>
        <p:grpSpPr>
          <a:xfrm>
            <a:off x="150669" y="3616037"/>
            <a:ext cx="3335481" cy="2202872"/>
            <a:chOff x="1194954" y="3574473"/>
            <a:chExt cx="3335481" cy="2202872"/>
          </a:xfrm>
        </p:grpSpPr>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1818410" y="2836717"/>
            <a:ext cx="8397738" cy="757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1818410"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p:cNvCxnSpPr>
          <p:nvPr/>
        </p:nvCxnSpPr>
        <p:spPr>
          <a:xfrm>
            <a:off x="5609857"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7130C8F9-EA11-C045-C140-877BB3CA789B}"/>
              </a:ext>
            </a:extLst>
          </p:cNvPr>
          <p:cNvGrpSpPr/>
          <p:nvPr/>
        </p:nvGrpSpPr>
        <p:grpSpPr>
          <a:xfrm>
            <a:off x="4010891" y="3616037"/>
            <a:ext cx="3335481" cy="2202872"/>
            <a:chOff x="1194954" y="3574473"/>
            <a:chExt cx="3335481" cy="2202872"/>
          </a:xfrm>
        </p:grpSpPr>
        <p:sp>
          <p:nvSpPr>
            <p:cNvPr id="28" name="Rectangle 27">
              <a:extLst>
                <a:ext uri="{FF2B5EF4-FFF2-40B4-BE49-F238E27FC236}">
                  <a16:creationId xmlns:a16="http://schemas.microsoft.com/office/drawing/2014/main" id="{7B73A174-0AB4-4E44-5D0D-712ADD1D89DB}"/>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E80E0A3-BDD2-E176-E524-6970B2900987}"/>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31" name="Group 30">
              <a:extLst>
                <a:ext uri="{FF2B5EF4-FFF2-40B4-BE49-F238E27FC236}">
                  <a16:creationId xmlns:a16="http://schemas.microsoft.com/office/drawing/2014/main" id="{64FFBAF3-2D44-3F20-7D47-ABA0356B0DD4}"/>
                </a:ext>
              </a:extLst>
            </p:cNvPr>
            <p:cNvGrpSpPr/>
            <p:nvPr/>
          </p:nvGrpSpPr>
          <p:grpSpPr>
            <a:xfrm>
              <a:off x="1340428" y="4956464"/>
              <a:ext cx="644236" cy="696191"/>
              <a:chOff x="1340428" y="4956464"/>
              <a:chExt cx="644236" cy="696191"/>
            </a:xfrm>
          </p:grpSpPr>
          <p:sp>
            <p:nvSpPr>
              <p:cNvPr id="76" name="Rectangle 75">
                <a:extLst>
                  <a:ext uri="{FF2B5EF4-FFF2-40B4-BE49-F238E27FC236}">
                    <a16:creationId xmlns:a16="http://schemas.microsoft.com/office/drawing/2014/main" id="{B42CF629-414F-ABB1-3B9C-FBCA07C21599}"/>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A5E15BA6-C332-53F3-4C8F-43103C18BF5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2" name="Group 31">
              <a:extLst>
                <a:ext uri="{FF2B5EF4-FFF2-40B4-BE49-F238E27FC236}">
                  <a16:creationId xmlns:a16="http://schemas.microsoft.com/office/drawing/2014/main" id="{0D8F0788-AF60-A9A1-7023-71683FDB16AB}"/>
                </a:ext>
              </a:extLst>
            </p:cNvPr>
            <p:cNvGrpSpPr/>
            <p:nvPr/>
          </p:nvGrpSpPr>
          <p:grpSpPr>
            <a:xfrm>
              <a:off x="2130137" y="4956464"/>
              <a:ext cx="644236" cy="696191"/>
              <a:chOff x="1340428" y="4956464"/>
              <a:chExt cx="644236" cy="696191"/>
            </a:xfrm>
          </p:grpSpPr>
          <p:sp>
            <p:nvSpPr>
              <p:cNvPr id="74" name="Rectangle 73">
                <a:extLst>
                  <a:ext uri="{FF2B5EF4-FFF2-40B4-BE49-F238E27FC236}">
                    <a16:creationId xmlns:a16="http://schemas.microsoft.com/office/drawing/2014/main" id="{D5F9E742-B283-7E23-83D5-44033073EC50}"/>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5CE4F4E9-4176-92E8-F8DF-6906D9F13F8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3" name="Group 32">
              <a:extLst>
                <a:ext uri="{FF2B5EF4-FFF2-40B4-BE49-F238E27FC236}">
                  <a16:creationId xmlns:a16="http://schemas.microsoft.com/office/drawing/2014/main" id="{25C950BB-D591-0EA5-B550-3F83E070A48D}"/>
                </a:ext>
              </a:extLst>
            </p:cNvPr>
            <p:cNvGrpSpPr/>
            <p:nvPr/>
          </p:nvGrpSpPr>
          <p:grpSpPr>
            <a:xfrm>
              <a:off x="2919846" y="4951269"/>
              <a:ext cx="644236" cy="696191"/>
              <a:chOff x="1340428" y="4956464"/>
              <a:chExt cx="644236" cy="696191"/>
            </a:xfrm>
          </p:grpSpPr>
          <p:sp>
            <p:nvSpPr>
              <p:cNvPr id="71" name="Rectangle 70">
                <a:extLst>
                  <a:ext uri="{FF2B5EF4-FFF2-40B4-BE49-F238E27FC236}">
                    <a16:creationId xmlns:a16="http://schemas.microsoft.com/office/drawing/2014/main" id="{F0E44A4E-19B9-A887-27B5-0F06B23677C3}"/>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DAB50525-BBB3-E408-9B6B-7E3EFD9C76B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34" name="Group 33">
              <a:extLst>
                <a:ext uri="{FF2B5EF4-FFF2-40B4-BE49-F238E27FC236}">
                  <a16:creationId xmlns:a16="http://schemas.microsoft.com/office/drawing/2014/main" id="{E1FE83B6-6448-0D22-B32B-50A8225E7E63}"/>
                </a:ext>
              </a:extLst>
            </p:cNvPr>
            <p:cNvGrpSpPr/>
            <p:nvPr/>
          </p:nvGrpSpPr>
          <p:grpSpPr>
            <a:xfrm>
              <a:off x="3719946" y="4951268"/>
              <a:ext cx="644236" cy="696191"/>
              <a:chOff x="1340428" y="4956464"/>
              <a:chExt cx="644236" cy="696191"/>
            </a:xfrm>
          </p:grpSpPr>
          <p:sp>
            <p:nvSpPr>
              <p:cNvPr id="67" name="Rectangle 66">
                <a:extLst>
                  <a:ext uri="{FF2B5EF4-FFF2-40B4-BE49-F238E27FC236}">
                    <a16:creationId xmlns:a16="http://schemas.microsoft.com/office/drawing/2014/main" id="{63FC2660-E353-850D-21D7-4DFD7950092F}"/>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1DBB1C5-D74D-E8B1-5C0A-AA53A9CD7F3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35" name="Straight Connector 34">
              <a:extLst>
                <a:ext uri="{FF2B5EF4-FFF2-40B4-BE49-F238E27FC236}">
                  <a16:creationId xmlns:a16="http://schemas.microsoft.com/office/drawing/2014/main" id="{64B8946E-FE71-9C0D-C6D8-F3F8F109F873}"/>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A6D1058-21BD-3E5F-103C-7C3A8AB8DE18}"/>
                </a:ext>
              </a:extLst>
            </p:cNvPr>
            <p:cNvCxnSpPr>
              <a:cxnSpLocks/>
              <a:endCxn id="76"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3816D22-579E-5EF0-983E-1B93FB2BCD75}"/>
                </a:ext>
              </a:extLst>
            </p:cNvPr>
            <p:cNvCxnSpPr>
              <a:cxnSpLocks/>
              <a:endCxn id="6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499487B-4D27-9DBE-5BF6-09F35D838494}"/>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F331A3F-28AC-5C29-C866-0E2964626610}"/>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DA366D5-8EA6-7882-D37A-BDFEB6D3CDEB}"/>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grpSp>
        <p:nvGrpSpPr>
          <p:cNvPr id="78" name="Group 77">
            <a:extLst>
              <a:ext uri="{FF2B5EF4-FFF2-40B4-BE49-F238E27FC236}">
                <a16:creationId xmlns:a16="http://schemas.microsoft.com/office/drawing/2014/main" id="{8CF946F4-E0A2-0257-A614-12BBFCDAF96F}"/>
              </a:ext>
            </a:extLst>
          </p:cNvPr>
          <p:cNvGrpSpPr/>
          <p:nvPr/>
        </p:nvGrpSpPr>
        <p:grpSpPr>
          <a:xfrm>
            <a:off x="8491256" y="3616037"/>
            <a:ext cx="3335481" cy="2202872"/>
            <a:chOff x="1194954" y="3574473"/>
            <a:chExt cx="3335481" cy="2202872"/>
          </a:xfrm>
        </p:grpSpPr>
        <p:sp>
          <p:nvSpPr>
            <p:cNvPr id="79" name="Rectangle 78">
              <a:extLst>
                <a:ext uri="{FF2B5EF4-FFF2-40B4-BE49-F238E27FC236}">
                  <a16:creationId xmlns:a16="http://schemas.microsoft.com/office/drawing/2014/main" id="{5468ED8C-C255-63CD-7550-2C81ABE9C101}"/>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5AB4263B-37EE-117B-DF8C-5BFCE67BEC26}"/>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81" name="Group 80">
              <a:extLst>
                <a:ext uri="{FF2B5EF4-FFF2-40B4-BE49-F238E27FC236}">
                  <a16:creationId xmlns:a16="http://schemas.microsoft.com/office/drawing/2014/main" id="{A38BD440-0308-BF53-45BF-9B965C749208}"/>
                </a:ext>
              </a:extLst>
            </p:cNvPr>
            <p:cNvGrpSpPr/>
            <p:nvPr/>
          </p:nvGrpSpPr>
          <p:grpSpPr>
            <a:xfrm>
              <a:off x="1340428" y="4956464"/>
              <a:ext cx="644236" cy="696191"/>
              <a:chOff x="1340428" y="4956464"/>
              <a:chExt cx="644236" cy="696191"/>
            </a:xfrm>
          </p:grpSpPr>
          <p:sp>
            <p:nvSpPr>
              <p:cNvPr id="97" name="Rectangle 96">
                <a:extLst>
                  <a:ext uri="{FF2B5EF4-FFF2-40B4-BE49-F238E27FC236}">
                    <a16:creationId xmlns:a16="http://schemas.microsoft.com/office/drawing/2014/main" id="{1527420D-5E96-4264-82A9-3A491A57B07B}"/>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99ED752D-1FD3-4813-2199-170E69C50BA9}"/>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2" name="Group 81">
              <a:extLst>
                <a:ext uri="{FF2B5EF4-FFF2-40B4-BE49-F238E27FC236}">
                  <a16:creationId xmlns:a16="http://schemas.microsoft.com/office/drawing/2014/main" id="{28B4D61F-72E3-FE80-C5A4-540DEEF39FC7}"/>
                </a:ext>
              </a:extLst>
            </p:cNvPr>
            <p:cNvGrpSpPr/>
            <p:nvPr/>
          </p:nvGrpSpPr>
          <p:grpSpPr>
            <a:xfrm>
              <a:off x="2130137" y="4956464"/>
              <a:ext cx="644236" cy="696191"/>
              <a:chOff x="1340428" y="4956464"/>
              <a:chExt cx="644236" cy="696191"/>
            </a:xfrm>
          </p:grpSpPr>
          <p:sp>
            <p:nvSpPr>
              <p:cNvPr id="95" name="Rectangle 94">
                <a:extLst>
                  <a:ext uri="{FF2B5EF4-FFF2-40B4-BE49-F238E27FC236}">
                    <a16:creationId xmlns:a16="http://schemas.microsoft.com/office/drawing/2014/main" id="{DF28DBD1-D895-5B20-483F-3E238716AE95}"/>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BAE93729-DE37-6C2E-EAD2-C09C63847D1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3" name="Group 82">
              <a:extLst>
                <a:ext uri="{FF2B5EF4-FFF2-40B4-BE49-F238E27FC236}">
                  <a16:creationId xmlns:a16="http://schemas.microsoft.com/office/drawing/2014/main" id="{D3787BFC-D459-1016-12B1-73F0DCD86C8D}"/>
                </a:ext>
              </a:extLst>
            </p:cNvPr>
            <p:cNvGrpSpPr/>
            <p:nvPr/>
          </p:nvGrpSpPr>
          <p:grpSpPr>
            <a:xfrm>
              <a:off x="2919846" y="4951269"/>
              <a:ext cx="644236" cy="696191"/>
              <a:chOff x="1340428" y="4956464"/>
              <a:chExt cx="644236" cy="696191"/>
            </a:xfrm>
          </p:grpSpPr>
          <p:sp>
            <p:nvSpPr>
              <p:cNvPr id="93" name="Rectangle 92">
                <a:extLst>
                  <a:ext uri="{FF2B5EF4-FFF2-40B4-BE49-F238E27FC236}">
                    <a16:creationId xmlns:a16="http://schemas.microsoft.com/office/drawing/2014/main" id="{CB833605-49C2-CBD8-DA00-44C8EAB181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6EE07ECF-12BA-3A0E-647D-6A73A721FAB7}"/>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84" name="Group 83">
              <a:extLst>
                <a:ext uri="{FF2B5EF4-FFF2-40B4-BE49-F238E27FC236}">
                  <a16:creationId xmlns:a16="http://schemas.microsoft.com/office/drawing/2014/main" id="{2E2C5329-E030-FF61-69B7-44058505C26F}"/>
                </a:ext>
              </a:extLst>
            </p:cNvPr>
            <p:cNvGrpSpPr/>
            <p:nvPr/>
          </p:nvGrpSpPr>
          <p:grpSpPr>
            <a:xfrm>
              <a:off x="3719946" y="4951268"/>
              <a:ext cx="644236" cy="696191"/>
              <a:chOff x="1340428" y="4956464"/>
              <a:chExt cx="644236" cy="696191"/>
            </a:xfrm>
          </p:grpSpPr>
          <p:sp>
            <p:nvSpPr>
              <p:cNvPr id="91" name="Rectangle 90">
                <a:extLst>
                  <a:ext uri="{FF2B5EF4-FFF2-40B4-BE49-F238E27FC236}">
                    <a16:creationId xmlns:a16="http://schemas.microsoft.com/office/drawing/2014/main" id="{6739B497-20F1-D0DC-8198-FE8137BEDBA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3A975793-904D-CDED-50B7-C7FD5B3E168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85" name="Straight Connector 84">
              <a:extLst>
                <a:ext uri="{FF2B5EF4-FFF2-40B4-BE49-F238E27FC236}">
                  <a16:creationId xmlns:a16="http://schemas.microsoft.com/office/drawing/2014/main" id="{9E59FBB2-6FE8-9D84-466B-35C2844C982D}"/>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5CD3B10-948D-B22C-BA14-F2E20C89BDF0}"/>
                </a:ext>
              </a:extLst>
            </p:cNvPr>
            <p:cNvCxnSpPr>
              <a:cxnSpLocks/>
              <a:endCxn id="9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4281636-122B-414D-D2C4-8032BFFB656B}"/>
                </a:ext>
              </a:extLst>
            </p:cNvPr>
            <p:cNvCxnSpPr>
              <a:cxnSpLocks/>
              <a:endCxn id="91"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D0B176ED-4E86-871B-C5B5-785AF2FE6D5C}"/>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0EAEB83-4899-FE95-57AC-74C18DCD1DBB}"/>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A1872721-8162-6EE4-5275-7EEB710D9049}"/>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grpSp>
      <p:cxnSp>
        <p:nvCxnSpPr>
          <p:cNvPr id="100" name="Straight Connector 99">
            <a:extLst>
              <a:ext uri="{FF2B5EF4-FFF2-40B4-BE49-F238E27FC236}">
                <a16:creationId xmlns:a16="http://schemas.microsoft.com/office/drawing/2014/main" id="{23E27E56-FE3F-B6C1-95F0-4DCB996160E1}"/>
              </a:ext>
            </a:extLst>
          </p:cNvPr>
          <p:cNvCxnSpPr>
            <a:cxnSpLocks/>
          </p:cNvCxnSpPr>
          <p:nvPr/>
        </p:nvCxnSpPr>
        <p:spPr>
          <a:xfrm>
            <a:off x="10216148" y="2857499"/>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C9612F7D-0C63-8486-419B-69C53FC486D5}"/>
              </a:ext>
            </a:extLst>
          </p:cNvPr>
          <p:cNvGrpSpPr/>
          <p:nvPr/>
        </p:nvGrpSpPr>
        <p:grpSpPr>
          <a:xfrm>
            <a:off x="1548247" y="2602923"/>
            <a:ext cx="8969237" cy="1013114"/>
            <a:chOff x="1548247" y="2602923"/>
            <a:chExt cx="8969237" cy="1013114"/>
          </a:xfrm>
        </p:grpSpPr>
        <p:cxnSp>
          <p:nvCxnSpPr>
            <p:cNvPr id="102" name="Straight Connector 101">
              <a:extLst>
                <a:ext uri="{FF2B5EF4-FFF2-40B4-BE49-F238E27FC236}">
                  <a16:creationId xmlns:a16="http://schemas.microsoft.com/office/drawing/2014/main" id="{11713D2D-9FA2-0CA0-AAB0-4C8569744CB3}"/>
                </a:ext>
              </a:extLst>
            </p:cNvPr>
            <p:cNvCxnSpPr>
              <a:cxnSpLocks/>
            </p:cNvCxnSpPr>
            <p:nvPr/>
          </p:nvCxnSpPr>
          <p:spPr>
            <a:xfrm flipV="1">
              <a:off x="10517484" y="2602923"/>
              <a:ext cx="0" cy="10131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5417A2-09A9-22DE-E10F-B12574E2D45C}"/>
                </a:ext>
              </a:extLst>
            </p:cNvPr>
            <p:cNvCxnSpPr/>
            <p:nvPr/>
          </p:nvCxnSpPr>
          <p:spPr>
            <a:xfrm flipH="1">
              <a:off x="1548247" y="2602923"/>
              <a:ext cx="89692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2A999CB-7CA7-005A-719A-4AB0BD0E5EB2}"/>
                </a:ext>
              </a:extLst>
            </p:cNvPr>
            <p:cNvCxnSpPr/>
            <p:nvPr/>
          </p:nvCxnSpPr>
          <p:spPr>
            <a:xfrm>
              <a:off x="5408469" y="2602923"/>
              <a:ext cx="0" cy="1013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16C3A5C-F0A3-8243-67DE-88CAE855360F}"/>
                </a:ext>
              </a:extLst>
            </p:cNvPr>
            <p:cNvCxnSpPr/>
            <p:nvPr/>
          </p:nvCxnSpPr>
          <p:spPr>
            <a:xfrm>
              <a:off x="1548247" y="2602923"/>
              <a:ext cx="0" cy="1013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D25122AB-59DA-4A4C-9088-1317AA05204A}"/>
              </a:ext>
            </a:extLst>
          </p:cNvPr>
          <p:cNvSpPr txBox="1"/>
          <p:nvPr/>
        </p:nvSpPr>
        <p:spPr>
          <a:xfrm>
            <a:off x="9305236" y="2597727"/>
            <a:ext cx="1233030" cy="369332"/>
          </a:xfrm>
          <a:prstGeom prst="rect">
            <a:avLst/>
          </a:prstGeom>
          <a:noFill/>
        </p:spPr>
        <p:txBody>
          <a:bodyPr wrap="none" rtlCol="0">
            <a:spAutoFit/>
          </a:bodyPr>
          <a:lstStyle/>
          <a:p>
            <a:r>
              <a:rPr lang="en-US" dirty="0"/>
              <a:t>Read, </a:t>
            </a:r>
            <a:r>
              <a:rPr lang="en-US" dirty="0" err="1"/>
              <a:t>addr</a:t>
            </a:r>
            <a:endParaRPr lang="en-US" dirty="0"/>
          </a:p>
        </p:txBody>
      </p:sp>
      <p:sp>
        <p:nvSpPr>
          <p:cNvPr id="142" name="TextBox 141">
            <a:extLst>
              <a:ext uri="{FF2B5EF4-FFF2-40B4-BE49-F238E27FC236}">
                <a16:creationId xmlns:a16="http://schemas.microsoft.com/office/drawing/2014/main" id="{9511DD64-D719-043D-F456-A9F4D1082552}"/>
              </a:ext>
            </a:extLst>
          </p:cNvPr>
          <p:cNvSpPr txBox="1"/>
          <p:nvPr/>
        </p:nvSpPr>
        <p:spPr>
          <a:xfrm>
            <a:off x="8636730" y="6126480"/>
            <a:ext cx="1952779" cy="369332"/>
          </a:xfrm>
          <a:prstGeom prst="rect">
            <a:avLst/>
          </a:prstGeom>
          <a:noFill/>
        </p:spPr>
        <p:txBody>
          <a:bodyPr wrap="none" rtlCol="0">
            <a:spAutoFit/>
          </a:bodyPr>
          <a:lstStyle/>
          <a:p>
            <a:r>
              <a:rPr lang="en-US" dirty="0">
                <a:solidFill>
                  <a:srgbClr val="FFFF00"/>
                </a:solidFill>
              </a:rPr>
              <a:t>M=0, S=1, E=0, V=1</a:t>
            </a:r>
          </a:p>
        </p:txBody>
      </p:sp>
      <p:sp>
        <p:nvSpPr>
          <p:cNvPr id="3" name="TextBox 2">
            <a:extLst>
              <a:ext uri="{FF2B5EF4-FFF2-40B4-BE49-F238E27FC236}">
                <a16:creationId xmlns:a16="http://schemas.microsoft.com/office/drawing/2014/main" id="{FD0EEA96-3909-C65B-D9A8-76816D1D0931}"/>
              </a:ext>
            </a:extLst>
          </p:cNvPr>
          <p:cNvSpPr txBox="1"/>
          <p:nvPr/>
        </p:nvSpPr>
        <p:spPr>
          <a:xfrm>
            <a:off x="940379" y="5885589"/>
            <a:ext cx="1952779" cy="369332"/>
          </a:xfrm>
          <a:prstGeom prst="rect">
            <a:avLst/>
          </a:prstGeom>
          <a:noFill/>
        </p:spPr>
        <p:txBody>
          <a:bodyPr wrap="none" rtlCol="0">
            <a:spAutoFit/>
          </a:bodyPr>
          <a:lstStyle/>
          <a:p>
            <a:r>
              <a:rPr lang="en-US" dirty="0">
                <a:solidFill>
                  <a:srgbClr val="FFFF00"/>
                </a:solidFill>
              </a:rPr>
              <a:t>M=1, S=0, E=1, V=1</a:t>
            </a:r>
          </a:p>
        </p:txBody>
      </p:sp>
      <p:sp>
        <p:nvSpPr>
          <p:cNvPr id="42" name="TextBox 41">
            <a:extLst>
              <a:ext uri="{FF2B5EF4-FFF2-40B4-BE49-F238E27FC236}">
                <a16:creationId xmlns:a16="http://schemas.microsoft.com/office/drawing/2014/main" id="{35EC5A65-A3F7-1A6F-D738-E56DBC572A90}"/>
              </a:ext>
            </a:extLst>
          </p:cNvPr>
          <p:cNvSpPr txBox="1"/>
          <p:nvPr/>
        </p:nvSpPr>
        <p:spPr>
          <a:xfrm>
            <a:off x="940379" y="6311146"/>
            <a:ext cx="1952779" cy="369332"/>
          </a:xfrm>
          <a:prstGeom prst="rect">
            <a:avLst/>
          </a:prstGeom>
          <a:noFill/>
        </p:spPr>
        <p:txBody>
          <a:bodyPr wrap="none" rtlCol="0">
            <a:spAutoFit/>
          </a:bodyPr>
          <a:lstStyle/>
          <a:p>
            <a:r>
              <a:rPr lang="en-US" dirty="0">
                <a:solidFill>
                  <a:srgbClr val="FFFF00"/>
                </a:solidFill>
              </a:rPr>
              <a:t>M=0, S=1, E=0, V=1</a:t>
            </a:r>
          </a:p>
        </p:txBody>
      </p:sp>
      <p:grpSp>
        <p:nvGrpSpPr>
          <p:cNvPr id="23" name="Group 22">
            <a:extLst>
              <a:ext uri="{FF2B5EF4-FFF2-40B4-BE49-F238E27FC236}">
                <a16:creationId xmlns:a16="http://schemas.microsoft.com/office/drawing/2014/main" id="{D9F94FF2-625D-E3F7-3C40-12301F4F7F94}"/>
              </a:ext>
            </a:extLst>
          </p:cNvPr>
          <p:cNvGrpSpPr/>
          <p:nvPr/>
        </p:nvGrpSpPr>
        <p:grpSpPr>
          <a:xfrm>
            <a:off x="2191329" y="2194560"/>
            <a:ext cx="7730422" cy="1587731"/>
            <a:chOff x="2191329" y="2194560"/>
            <a:chExt cx="7730422" cy="1587731"/>
          </a:xfrm>
        </p:grpSpPr>
        <p:grpSp>
          <p:nvGrpSpPr>
            <p:cNvPr id="41" name="Group 40">
              <a:extLst>
                <a:ext uri="{FF2B5EF4-FFF2-40B4-BE49-F238E27FC236}">
                  <a16:creationId xmlns:a16="http://schemas.microsoft.com/office/drawing/2014/main" id="{B5997D34-B008-F098-98A8-AE4BC9FC7CB4}"/>
                </a:ext>
              </a:extLst>
            </p:cNvPr>
            <p:cNvGrpSpPr/>
            <p:nvPr/>
          </p:nvGrpSpPr>
          <p:grpSpPr>
            <a:xfrm>
              <a:off x="2191329" y="2967059"/>
              <a:ext cx="7730422" cy="815232"/>
              <a:chOff x="2191329" y="2967059"/>
              <a:chExt cx="7730422" cy="815232"/>
            </a:xfrm>
          </p:grpSpPr>
          <p:grpSp>
            <p:nvGrpSpPr>
              <p:cNvPr id="39" name="Group 38">
                <a:extLst>
                  <a:ext uri="{FF2B5EF4-FFF2-40B4-BE49-F238E27FC236}">
                    <a16:creationId xmlns:a16="http://schemas.microsoft.com/office/drawing/2014/main" id="{A93FF705-95B8-AFD3-FB96-BE8CC0767902}"/>
                  </a:ext>
                </a:extLst>
              </p:cNvPr>
              <p:cNvGrpSpPr/>
              <p:nvPr/>
            </p:nvGrpSpPr>
            <p:grpSpPr>
              <a:xfrm>
                <a:off x="2191329" y="2967059"/>
                <a:ext cx="7730422" cy="815232"/>
                <a:chOff x="2191329" y="2967059"/>
                <a:chExt cx="7730422" cy="815232"/>
              </a:xfrm>
            </p:grpSpPr>
            <p:cxnSp>
              <p:nvCxnSpPr>
                <p:cNvPr id="19" name="Elbow Connector 18">
                  <a:extLst>
                    <a:ext uri="{FF2B5EF4-FFF2-40B4-BE49-F238E27FC236}">
                      <a16:creationId xmlns:a16="http://schemas.microsoft.com/office/drawing/2014/main" id="{F88EA967-461B-E8B6-7F33-DAFDA565095A}"/>
                    </a:ext>
                  </a:extLst>
                </p:cNvPr>
                <p:cNvCxnSpPr/>
                <p:nvPr/>
              </p:nvCxnSpPr>
              <p:spPr>
                <a:xfrm rot="5400000" flipH="1" flipV="1">
                  <a:off x="1873190" y="3291548"/>
                  <a:ext cx="648978" cy="12700"/>
                </a:xfrm>
                <a:prstGeom prst="bentConnector3">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83D5C6-4124-F487-7669-7EB6FFD1B542}"/>
                    </a:ext>
                  </a:extLst>
                </p:cNvPr>
                <p:cNvCxnSpPr>
                  <a:endCxn id="111" idx="2"/>
                </p:cNvCxnSpPr>
                <p:nvPr/>
              </p:nvCxnSpPr>
              <p:spPr>
                <a:xfrm>
                  <a:off x="2209512" y="2967059"/>
                  <a:ext cx="7712239" cy="0"/>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29829-17FF-670E-2C3D-B700F6DE2EF6}"/>
                    </a:ext>
                  </a:extLst>
                </p:cNvPr>
                <p:cNvCxnSpPr>
                  <a:stCxn id="111" idx="2"/>
                </p:cNvCxnSpPr>
                <p:nvPr/>
              </p:nvCxnSpPr>
              <p:spPr>
                <a:xfrm>
                  <a:off x="9921751" y="2967059"/>
                  <a:ext cx="0" cy="815232"/>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1677B-55BE-1366-2817-3B7E801B87DD}"/>
                  </a:ext>
                </a:extLst>
              </p:cNvPr>
              <p:cNvSpPr txBox="1"/>
              <p:nvPr/>
            </p:nvSpPr>
            <p:spPr>
              <a:xfrm>
                <a:off x="7761227" y="3094825"/>
                <a:ext cx="625492" cy="369332"/>
              </a:xfrm>
              <a:prstGeom prst="rect">
                <a:avLst/>
              </a:prstGeom>
              <a:noFill/>
            </p:spPr>
            <p:txBody>
              <a:bodyPr wrap="none" rtlCol="0">
                <a:spAutoFit/>
              </a:bodyPr>
              <a:lstStyle/>
              <a:p>
                <a:r>
                  <a:rPr lang="en-US" dirty="0">
                    <a:solidFill>
                      <a:srgbClr val="8EFA00"/>
                    </a:solidFill>
                  </a:rPr>
                  <a:t>data</a:t>
                </a:r>
              </a:p>
            </p:txBody>
          </p:sp>
        </p:grpSp>
        <p:cxnSp>
          <p:nvCxnSpPr>
            <p:cNvPr id="21" name="Straight Arrow Connector 20">
              <a:extLst>
                <a:ext uri="{FF2B5EF4-FFF2-40B4-BE49-F238E27FC236}">
                  <a16:creationId xmlns:a16="http://schemas.microsoft.com/office/drawing/2014/main" id="{B2E6C5D1-82F3-5DC3-823F-89E984F8E5FC}"/>
                </a:ext>
              </a:extLst>
            </p:cNvPr>
            <p:cNvCxnSpPr/>
            <p:nvPr/>
          </p:nvCxnSpPr>
          <p:spPr>
            <a:xfrm flipV="1">
              <a:off x="4457701" y="2194560"/>
              <a:ext cx="0" cy="778849"/>
            </a:xfrm>
            <a:prstGeom prst="straightConnector1">
              <a:avLst/>
            </a:prstGeom>
            <a:ln w="19050">
              <a:solidFill>
                <a:srgbClr val="8EFA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86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dissolve">
                                      <p:cBhvr>
                                        <p:cTn id="7" dur="500"/>
                                        <p:tgtEl>
                                          <p:spTgt spid="111"/>
                                        </p:tgtEl>
                                      </p:cBhvr>
                                    </p:animEffect>
                                  </p:childTnLst>
                                </p:cTn>
                              </p:par>
                              <p:par>
                                <p:cTn id="8" presetID="9"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dissolve">
                                      <p:cBhvr>
                                        <p:cTn id="10" dur="50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dissolve">
                                      <p:cBhvr>
                                        <p:cTn id="2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42"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Virtualization Structure</a:t>
            </a:r>
          </a:p>
        </p:txBody>
      </p:sp>
      <p:pic>
        <p:nvPicPr>
          <p:cNvPr id="3" name="Picture 2"/>
          <p:cNvPicPr>
            <a:picLocks noChangeAspect="1"/>
          </p:cNvPicPr>
          <p:nvPr/>
        </p:nvPicPr>
        <p:blipFill>
          <a:blip r:embed="rId2"/>
          <a:stretch>
            <a:fillRect/>
          </a:stretch>
        </p:blipFill>
        <p:spPr>
          <a:xfrm>
            <a:off x="2628629" y="1371600"/>
            <a:ext cx="6798422" cy="4916716"/>
          </a:xfrm>
          <a:prstGeom prst="rect">
            <a:avLst/>
          </a:prstGeom>
        </p:spPr>
      </p:pic>
      <p:sp>
        <p:nvSpPr>
          <p:cNvPr id="4" name="TextBox 3"/>
          <p:cNvSpPr txBox="1"/>
          <p:nvPr/>
        </p:nvSpPr>
        <p:spPr>
          <a:xfrm>
            <a:off x="8956957" y="6365144"/>
            <a:ext cx="1295547" cy="369332"/>
          </a:xfrm>
          <a:prstGeom prst="rect">
            <a:avLst/>
          </a:prstGeom>
          <a:noFill/>
        </p:spPr>
        <p:txBody>
          <a:bodyPr wrap="none" rtlCol="0">
            <a:spAutoFit/>
          </a:bodyPr>
          <a:lstStyle/>
          <a:p>
            <a:r>
              <a:rPr lang="en-US" dirty="0"/>
              <a:t>Source: NSI</a:t>
            </a:r>
          </a:p>
        </p:txBody>
      </p:sp>
    </p:spTree>
    <p:extLst>
      <p:ext uri="{BB962C8B-B14F-4D97-AF65-F5344CB8AC3E}">
        <p14:creationId xmlns:p14="http://schemas.microsoft.com/office/powerpoint/2010/main" val="44949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Birth of Cloud Computing</a:t>
            </a:r>
          </a:p>
        </p:txBody>
      </p:sp>
      <p:sp>
        <p:nvSpPr>
          <p:cNvPr id="447491" name="Rectangle 3"/>
          <p:cNvSpPr>
            <a:spLocks noGrp="1" noChangeArrowheads="1"/>
          </p:cNvSpPr>
          <p:nvPr>
            <p:ph type="body" idx="1"/>
          </p:nvPr>
        </p:nvSpPr>
        <p:spPr>
          <a:xfrm>
            <a:off x="550863" y="1506682"/>
            <a:ext cx="11090274" cy="4710833"/>
          </a:xfrm>
          <a:noFill/>
          <a:ln/>
        </p:spPr>
        <p:txBody>
          <a:bodyPr vert="horz" wrap="square" lIns="92075" tIns="46038" rIns="92075" bIns="46038" rtlCol="0">
            <a:normAutofit fontScale="32500" lnSpcReduction="20000"/>
          </a:bodyPr>
          <a:lstStyle/>
          <a:p>
            <a:pPr>
              <a:buFontTx/>
              <a:buNone/>
            </a:pPr>
            <a:r>
              <a:rPr lang="en-US" dirty="0"/>
              <a:t>“</a:t>
            </a:r>
            <a:r>
              <a:rPr lang="en-US" sz="4200" dirty="0"/>
              <a:t>Amazon had a lot of machines that stay idle except during holidays”:</a:t>
            </a:r>
          </a:p>
          <a:p>
            <a:r>
              <a:rPr lang="en-US" sz="4200" dirty="0"/>
              <a:t>Started to provide the ability to “rent” capacity</a:t>
            </a:r>
          </a:p>
          <a:p>
            <a:r>
              <a:rPr lang="en-US" sz="4200" dirty="0"/>
              <a:t>The concept of an “image” and </a:t>
            </a:r>
            <a:r>
              <a:rPr lang="en-US" sz="4200" dirty="0" err="1"/>
              <a:t>SaaS</a:t>
            </a:r>
            <a:endParaRPr lang="en-US" sz="4200" dirty="0"/>
          </a:p>
          <a:p>
            <a:r>
              <a:rPr lang="en-US" sz="4200" dirty="0"/>
              <a:t>Clients pay per usage (rent vs. own model)</a:t>
            </a:r>
          </a:p>
          <a:p>
            <a:r>
              <a:rPr lang="en-US" sz="4200" dirty="0"/>
              <a:t>Add capacity on the fly to respond to change in workload (“Elastic” cloud)</a:t>
            </a:r>
          </a:p>
          <a:p>
            <a:pPr>
              <a:buFontTx/>
              <a:buNone/>
            </a:pPr>
            <a:endParaRPr lang="en-US" sz="4200" dirty="0"/>
          </a:p>
          <a:p>
            <a:pPr>
              <a:buFontTx/>
              <a:buNone/>
            </a:pPr>
            <a:r>
              <a:rPr lang="en-US" sz="4200" dirty="0"/>
              <a:t>Later on, became an industry standard</a:t>
            </a:r>
          </a:p>
          <a:p>
            <a:r>
              <a:rPr lang="en-US" sz="4200" dirty="0"/>
              <a:t>Software also adopted the rent vs. own model</a:t>
            </a:r>
          </a:p>
          <a:p>
            <a:r>
              <a:rPr lang="en-US" sz="4200" dirty="0"/>
              <a:t>Clients did not need to run their own systems</a:t>
            </a:r>
          </a:p>
          <a:p>
            <a:r>
              <a:rPr lang="en-US" sz="4200" dirty="0"/>
              <a:t>Successful example: Netflix</a:t>
            </a:r>
          </a:p>
          <a:p>
            <a:r>
              <a:rPr lang="en-US" sz="4200" dirty="0"/>
              <a:t>Power savings</a:t>
            </a:r>
          </a:p>
        </p:txBody>
      </p:sp>
    </p:spTree>
    <p:extLst>
      <p:ext uri="{BB962C8B-B14F-4D97-AF65-F5344CB8AC3E}">
        <p14:creationId xmlns:p14="http://schemas.microsoft.com/office/powerpoint/2010/main" val="113206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The Case For Virtualization</a:t>
            </a:r>
          </a:p>
        </p:txBody>
      </p:sp>
      <p:sp>
        <p:nvSpPr>
          <p:cNvPr id="448515" name="Rectangle 3"/>
          <p:cNvSpPr>
            <a:spLocks noGrp="1" noChangeArrowheads="1"/>
          </p:cNvSpPr>
          <p:nvPr>
            <p:ph type="body" idx="1"/>
          </p:nvPr>
        </p:nvSpPr>
        <p:spPr>
          <a:noFill/>
          <a:ln/>
        </p:spPr>
        <p:txBody>
          <a:bodyPr vert="horz" wrap="square" lIns="92075" tIns="46038" rIns="92075" bIns="46038" rtlCol="0">
            <a:normAutofit fontScale="62500" lnSpcReduction="20000"/>
          </a:bodyPr>
          <a:lstStyle/>
          <a:p>
            <a:pPr>
              <a:buFontTx/>
              <a:buNone/>
            </a:pPr>
            <a:r>
              <a:rPr lang="en-US" dirty="0"/>
              <a:t>Advantages:</a:t>
            </a:r>
          </a:p>
          <a:p>
            <a:r>
              <a:rPr lang="en-US" dirty="0"/>
              <a:t>Ability to run different operating systems</a:t>
            </a:r>
          </a:p>
          <a:p>
            <a:r>
              <a:rPr lang="en-US" dirty="0"/>
              <a:t>Ability to run different versions of the same operating system</a:t>
            </a:r>
          </a:p>
          <a:p>
            <a:r>
              <a:rPr lang="en-US" dirty="0"/>
              <a:t>Preservation of software investments</a:t>
            </a:r>
          </a:p>
          <a:p>
            <a:r>
              <a:rPr lang="en-US" dirty="0"/>
              <a:t>Faster startup</a:t>
            </a:r>
          </a:p>
          <a:p>
            <a:r>
              <a:rPr lang="en-US" dirty="0"/>
              <a:t>Better resilience</a:t>
            </a:r>
          </a:p>
          <a:p>
            <a:r>
              <a:rPr lang="en-US" dirty="0"/>
              <a:t>Faster development cycle for system software</a:t>
            </a:r>
          </a:p>
          <a:p>
            <a:r>
              <a:rPr lang="en-US" dirty="0"/>
              <a:t>Better sharing of I/O equipment</a:t>
            </a:r>
          </a:p>
          <a:p>
            <a:r>
              <a:rPr lang="en-US" dirty="0"/>
              <a:t>Lower hardware costs</a:t>
            </a:r>
          </a:p>
          <a:p>
            <a:r>
              <a:rPr lang="en-US" dirty="0"/>
              <a:t>Lower management cost</a:t>
            </a:r>
          </a:p>
        </p:txBody>
      </p:sp>
    </p:spTree>
    <p:extLst>
      <p:ext uri="{BB962C8B-B14F-4D97-AF65-F5344CB8AC3E}">
        <p14:creationId xmlns:p14="http://schemas.microsoft.com/office/powerpoint/2010/main" val="324694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The Case Against Virtualization</a:t>
            </a:r>
          </a:p>
        </p:txBody>
      </p:sp>
      <p:sp>
        <p:nvSpPr>
          <p:cNvPr id="448515" name="Rectangle 3"/>
          <p:cNvSpPr>
            <a:spLocks noGrp="1" noChangeArrowheads="1"/>
          </p:cNvSpPr>
          <p:nvPr>
            <p:ph type="body" idx="1"/>
          </p:nvPr>
        </p:nvSpPr>
        <p:spPr>
          <a:noFill/>
          <a:ln/>
        </p:spPr>
        <p:txBody>
          <a:bodyPr vert="horz" wrap="square" lIns="92075" tIns="46038" rIns="92075" bIns="46038" rtlCol="0">
            <a:normAutofit/>
          </a:bodyPr>
          <a:lstStyle/>
          <a:p>
            <a:pPr>
              <a:buFontTx/>
              <a:buNone/>
            </a:pPr>
            <a:r>
              <a:rPr lang="en-US" dirty="0"/>
              <a:t>Disadvantages:</a:t>
            </a:r>
          </a:p>
          <a:p>
            <a:r>
              <a:rPr lang="en-US" dirty="0"/>
              <a:t>Added overhead</a:t>
            </a:r>
          </a:p>
          <a:p>
            <a:r>
              <a:rPr lang="en-US" dirty="0"/>
              <a:t>Slowdown especially in I/O performance</a:t>
            </a:r>
          </a:p>
          <a:p>
            <a:r>
              <a:rPr lang="en-US" dirty="0"/>
              <a:t>Added complexity</a:t>
            </a:r>
          </a:p>
        </p:txBody>
      </p:sp>
    </p:spTree>
    <p:extLst>
      <p:ext uri="{BB962C8B-B14F-4D97-AF65-F5344CB8AC3E}">
        <p14:creationId xmlns:p14="http://schemas.microsoft.com/office/powerpoint/2010/main" val="2347862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noFill/>
          <a:ln/>
        </p:spPr>
        <p:txBody>
          <a:bodyPr vert="horz" wrap="square" lIns="92075" tIns="46038" rIns="92075" bIns="46038" rtlCol="0" anchor="t" anchorCtr="0">
            <a:normAutofit/>
          </a:bodyPr>
          <a:lstStyle/>
          <a:p>
            <a:r>
              <a:rPr lang="en-US" dirty="0"/>
              <a:t>How Does it Work?</a:t>
            </a:r>
          </a:p>
        </p:txBody>
      </p:sp>
      <p:sp>
        <p:nvSpPr>
          <p:cNvPr id="450563" name="Rectangle 3"/>
          <p:cNvSpPr>
            <a:spLocks noGrp="1" noChangeArrowheads="1"/>
          </p:cNvSpPr>
          <p:nvPr>
            <p:ph type="body" idx="1"/>
          </p:nvPr>
        </p:nvSpPr>
        <p:spPr>
          <a:xfrm>
            <a:off x="549538" y="1333881"/>
            <a:ext cx="11090274" cy="5440992"/>
          </a:xfrm>
          <a:noFill/>
          <a:ln/>
        </p:spPr>
        <p:txBody>
          <a:bodyPr vert="horz" wrap="square" lIns="92075" tIns="46038" rIns="92075" bIns="46038" rtlCol="0">
            <a:noAutofit/>
          </a:bodyPr>
          <a:lstStyle/>
          <a:p>
            <a:pPr>
              <a:buFontTx/>
              <a:buNone/>
            </a:pPr>
            <a:r>
              <a:rPr lang="en-US" sz="1400" dirty="0"/>
              <a:t>Hypervisor manages the hardware</a:t>
            </a:r>
          </a:p>
          <a:p>
            <a:r>
              <a:rPr lang="en-US" sz="1400" dirty="0"/>
              <a:t>Runs operating systems as user level processes</a:t>
            </a:r>
          </a:p>
          <a:p>
            <a:r>
              <a:rPr lang="en-US" sz="1400" dirty="0"/>
              <a:t>User programs (applications) run also as user level processes controlled by their corresponding operating systems</a:t>
            </a:r>
          </a:p>
          <a:p>
            <a:r>
              <a:rPr lang="en-US" sz="1400" dirty="0"/>
              <a:t>User program interactions:</a:t>
            </a:r>
          </a:p>
          <a:p>
            <a:pPr lvl="1"/>
            <a:r>
              <a:rPr lang="en-US" dirty="0"/>
              <a:t>Interrupts</a:t>
            </a:r>
          </a:p>
          <a:p>
            <a:pPr lvl="1"/>
            <a:r>
              <a:rPr lang="en-US" dirty="0"/>
              <a:t>Exceptions</a:t>
            </a:r>
          </a:p>
          <a:p>
            <a:pPr lvl="1"/>
            <a:r>
              <a:rPr lang="en-US" dirty="0"/>
              <a:t>System calls</a:t>
            </a:r>
          </a:p>
          <a:p>
            <a:r>
              <a:rPr lang="en-US" sz="1400" dirty="0"/>
              <a:t>Operating system interactions</a:t>
            </a:r>
          </a:p>
          <a:p>
            <a:pPr lvl="1"/>
            <a:r>
              <a:rPr lang="en-US" dirty="0"/>
              <a:t>Interrupts</a:t>
            </a:r>
          </a:p>
          <a:p>
            <a:pPr lvl="1"/>
            <a:r>
              <a:rPr lang="en-US" dirty="0"/>
              <a:t>Privileged instructions</a:t>
            </a:r>
          </a:p>
          <a:p>
            <a:pPr lvl="1"/>
            <a:r>
              <a:rPr lang="en-US" dirty="0"/>
              <a:t>Direct access to hardware registers and resources</a:t>
            </a:r>
          </a:p>
          <a:p>
            <a:pPr lvl="1"/>
            <a:r>
              <a:rPr lang="en-US" dirty="0"/>
              <a:t>Memory management</a:t>
            </a:r>
          </a:p>
          <a:p>
            <a:pPr lvl="1"/>
            <a:r>
              <a:rPr lang="en-US" dirty="0"/>
              <a:t>I/O device access and drivers</a:t>
            </a:r>
          </a:p>
        </p:txBody>
      </p:sp>
    </p:spTree>
    <p:extLst>
      <p:ext uri="{BB962C8B-B14F-4D97-AF65-F5344CB8AC3E}">
        <p14:creationId xmlns:p14="http://schemas.microsoft.com/office/powerpoint/2010/main" val="197201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r>
              <a:rPr lang="en-US" dirty="0"/>
              <a:t>Each OS expects memory to start at frame 0.</a:t>
            </a:r>
          </a:p>
          <a:p>
            <a:r>
              <a:rPr lang="en-US" dirty="0"/>
              <a:t>This can be done in 2 ways (among others)</a:t>
            </a:r>
          </a:p>
          <a:p>
            <a:pPr lvl="1"/>
            <a:r>
              <a:rPr lang="en-US" dirty="0"/>
              <a:t>Method 1: Have an additional level of translation of page table addresses at the control of hypervisor. Each OS is given control over a range of frames. Translation ensures that OS sees frames starting at 0</a:t>
            </a:r>
          </a:p>
          <a:p>
            <a:pPr lvl="1"/>
            <a:r>
              <a:rPr lang="en-US" dirty="0"/>
              <a:t>Method 2: Via trapping OS manipulation of page table and adjusting dynamically by the hypervisor</a:t>
            </a:r>
          </a:p>
        </p:txBody>
      </p:sp>
    </p:spTree>
    <p:extLst>
      <p:ext uri="{BB962C8B-B14F-4D97-AF65-F5344CB8AC3E}">
        <p14:creationId xmlns:p14="http://schemas.microsoft.com/office/powerpoint/2010/main" val="225446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1A72-1BA3-7C9C-7491-8FDDE2917D5B}"/>
              </a:ext>
            </a:extLst>
          </p:cNvPr>
          <p:cNvSpPr>
            <a:spLocks noGrp="1"/>
          </p:cNvSpPr>
          <p:nvPr>
            <p:ph type="title"/>
          </p:nvPr>
        </p:nvSpPr>
        <p:spPr/>
        <p:txBody>
          <a:bodyPr/>
          <a:lstStyle/>
          <a:p>
            <a:r>
              <a:rPr lang="en-US" dirty="0"/>
              <a:t>Standard Solution: Locking</a:t>
            </a:r>
          </a:p>
        </p:txBody>
      </p:sp>
      <p:sp>
        <p:nvSpPr>
          <p:cNvPr id="3" name="Content Placeholder 2">
            <a:extLst>
              <a:ext uri="{FF2B5EF4-FFF2-40B4-BE49-F238E27FC236}">
                <a16:creationId xmlns:a16="http://schemas.microsoft.com/office/drawing/2014/main" id="{230AD656-88FA-7635-73FE-C132C417B99B}"/>
              </a:ext>
            </a:extLst>
          </p:cNvPr>
          <p:cNvSpPr>
            <a:spLocks noGrp="1"/>
          </p:cNvSpPr>
          <p:nvPr>
            <p:ph idx="1"/>
          </p:nvPr>
        </p:nvSpPr>
        <p:spPr/>
        <p:txBody>
          <a:bodyPr/>
          <a:lstStyle/>
          <a:p>
            <a:pPr marL="0" indent="0">
              <a:buNone/>
            </a:pPr>
            <a:endParaRPr lang="en-US" dirty="0"/>
          </a:p>
          <a:p>
            <a:pPr marL="0" indent="0">
              <a:buNone/>
            </a:pPr>
            <a:r>
              <a:rPr lang="en-US" dirty="0"/>
              <a:t>Mutex m;</a:t>
            </a:r>
          </a:p>
          <a:p>
            <a:pPr marL="0" indent="0">
              <a:buNone/>
            </a:pPr>
            <a:r>
              <a:rPr lang="en-US" dirty="0" err="1"/>
              <a:t>m.Acquire</a:t>
            </a:r>
            <a:endParaRPr lang="en-US" dirty="0"/>
          </a:p>
          <a:p>
            <a:pPr marL="0" indent="0">
              <a:buNone/>
            </a:pPr>
            <a:r>
              <a:rPr lang="en-US" dirty="0"/>
              <a:t>a++</a:t>
            </a:r>
          </a:p>
          <a:p>
            <a:pPr marL="0" indent="0">
              <a:buNone/>
            </a:pPr>
            <a:r>
              <a:rPr lang="en-US" dirty="0" err="1"/>
              <a:t>m.release</a:t>
            </a:r>
            <a:endParaRPr lang="en-US" dirty="0"/>
          </a:p>
        </p:txBody>
      </p:sp>
      <p:sp>
        <p:nvSpPr>
          <p:cNvPr id="7" name="TextBox 6">
            <a:extLst>
              <a:ext uri="{FF2B5EF4-FFF2-40B4-BE49-F238E27FC236}">
                <a16:creationId xmlns:a16="http://schemas.microsoft.com/office/drawing/2014/main" id="{2E7E4721-EDDE-70FB-9605-FF100FDEA6BD}"/>
              </a:ext>
            </a:extLst>
          </p:cNvPr>
          <p:cNvSpPr txBox="1"/>
          <p:nvPr/>
        </p:nvSpPr>
        <p:spPr>
          <a:xfrm>
            <a:off x="3049732" y="3244334"/>
            <a:ext cx="6099462" cy="369332"/>
          </a:xfrm>
          <a:prstGeom prst="rect">
            <a:avLst/>
          </a:prstGeom>
          <a:noFill/>
        </p:spPr>
        <p:txBody>
          <a:bodyPr wrap="square">
            <a:spAutoFit/>
          </a:bodyPr>
          <a:lstStyle/>
          <a:p>
            <a:r>
              <a:rPr lang="en-US" dirty="0">
                <a:sym typeface="Wingdings" pitchFamily="2" charset="2"/>
              </a:rPr>
              <a:t></a:t>
            </a:r>
            <a:endParaRPr lang="en-US" dirty="0"/>
          </a:p>
        </p:txBody>
      </p:sp>
      <p:sp>
        <p:nvSpPr>
          <p:cNvPr id="9" name="TextBox 8">
            <a:extLst>
              <a:ext uri="{FF2B5EF4-FFF2-40B4-BE49-F238E27FC236}">
                <a16:creationId xmlns:a16="http://schemas.microsoft.com/office/drawing/2014/main" id="{A2611997-665B-6A33-8CFB-AE71A4DA6274}"/>
              </a:ext>
            </a:extLst>
          </p:cNvPr>
          <p:cNvSpPr txBox="1"/>
          <p:nvPr/>
        </p:nvSpPr>
        <p:spPr>
          <a:xfrm>
            <a:off x="4161560" y="2841898"/>
            <a:ext cx="6099462" cy="1754326"/>
          </a:xfrm>
          <a:prstGeom prst="rect">
            <a:avLst/>
          </a:prstGeom>
          <a:noFill/>
        </p:spPr>
        <p:txBody>
          <a:bodyPr wrap="square">
            <a:spAutoFit/>
          </a:bodyPr>
          <a:lstStyle/>
          <a:p>
            <a:pPr marL="0" indent="0">
              <a:spcBef>
                <a:spcPts val="0"/>
              </a:spcBef>
              <a:buNone/>
            </a:pPr>
            <a:r>
              <a:rPr lang="en-US" dirty="0" err="1">
                <a:sym typeface="Wingdings" pitchFamily="2" charset="2"/>
              </a:rPr>
              <a:t>m.acquire</a:t>
            </a:r>
            <a:endParaRPr lang="en-US" dirty="0">
              <a:sym typeface="Wingdings" pitchFamily="2" charset="2"/>
            </a:endParaRPr>
          </a:p>
          <a:p>
            <a:pPr marL="0" indent="0">
              <a:spcBef>
                <a:spcPts val="0"/>
              </a:spcBef>
              <a:buNone/>
            </a:pPr>
            <a:r>
              <a:rPr lang="en-US" dirty="0" err="1">
                <a:sym typeface="Wingdings" pitchFamily="2" charset="2"/>
              </a:rPr>
              <a:t>ld</a:t>
            </a:r>
            <a:r>
              <a:rPr lang="en-US" dirty="0">
                <a:sym typeface="Wingdings" pitchFamily="2" charset="2"/>
              </a:rPr>
              <a:t> r1, #a</a:t>
            </a:r>
          </a:p>
          <a:p>
            <a:pPr marL="0" indent="0">
              <a:spcBef>
                <a:spcPts val="0"/>
              </a:spcBef>
              <a:buNone/>
            </a:pPr>
            <a:r>
              <a:rPr lang="en-US" dirty="0" err="1">
                <a:sym typeface="Wingdings" pitchFamily="2" charset="2"/>
              </a:rPr>
              <a:t>ld</a:t>
            </a:r>
            <a:r>
              <a:rPr lang="en-US" dirty="0">
                <a:sym typeface="Wingdings" pitchFamily="2" charset="2"/>
              </a:rPr>
              <a:t> r2, (r1)</a:t>
            </a:r>
          </a:p>
          <a:p>
            <a:pPr marL="0" indent="0">
              <a:spcBef>
                <a:spcPts val="0"/>
              </a:spcBef>
              <a:buNone/>
            </a:pPr>
            <a:r>
              <a:rPr lang="en-US" dirty="0" err="1">
                <a:sym typeface="Wingdings" pitchFamily="2" charset="2"/>
              </a:rPr>
              <a:t>addi</a:t>
            </a:r>
            <a:r>
              <a:rPr lang="en-US" dirty="0">
                <a:sym typeface="Wingdings" pitchFamily="2" charset="2"/>
              </a:rPr>
              <a:t>, r2, 1</a:t>
            </a:r>
          </a:p>
          <a:p>
            <a:pPr marL="0" indent="0">
              <a:spcBef>
                <a:spcPts val="0"/>
              </a:spcBef>
              <a:buNone/>
            </a:pPr>
            <a:r>
              <a:rPr lang="en-US" dirty="0" err="1">
                <a:sym typeface="Wingdings" pitchFamily="2" charset="2"/>
              </a:rPr>
              <a:t>sto</a:t>
            </a:r>
            <a:r>
              <a:rPr lang="en-US" dirty="0">
                <a:sym typeface="Wingdings" pitchFamily="2" charset="2"/>
              </a:rPr>
              <a:t> (r1), r2</a:t>
            </a:r>
          </a:p>
          <a:p>
            <a:pPr marL="0" indent="0">
              <a:spcBef>
                <a:spcPts val="0"/>
              </a:spcBef>
              <a:buNone/>
            </a:pPr>
            <a:r>
              <a:rPr lang="en-US" dirty="0" err="1">
                <a:sym typeface="Wingdings" pitchFamily="2" charset="2"/>
              </a:rPr>
              <a:t>m.release</a:t>
            </a:r>
            <a:endParaRPr lang="en-US" dirty="0">
              <a:sym typeface="Wingdings" pitchFamily="2" charset="2"/>
            </a:endParaRPr>
          </a:p>
        </p:txBody>
      </p:sp>
      <p:sp>
        <p:nvSpPr>
          <p:cNvPr id="10" name="TextBox 9">
            <a:extLst>
              <a:ext uri="{FF2B5EF4-FFF2-40B4-BE49-F238E27FC236}">
                <a16:creationId xmlns:a16="http://schemas.microsoft.com/office/drawing/2014/main" id="{49C2CBE0-4CB9-067A-C6BB-81783AA9BB24}"/>
              </a:ext>
            </a:extLst>
          </p:cNvPr>
          <p:cNvSpPr txBox="1"/>
          <p:nvPr/>
        </p:nvSpPr>
        <p:spPr>
          <a:xfrm>
            <a:off x="6244046" y="5094514"/>
            <a:ext cx="5158785" cy="646331"/>
          </a:xfrm>
          <a:prstGeom prst="rect">
            <a:avLst/>
          </a:prstGeom>
          <a:noFill/>
        </p:spPr>
        <p:txBody>
          <a:bodyPr wrap="none" rtlCol="0">
            <a:spAutoFit/>
          </a:bodyPr>
          <a:lstStyle/>
          <a:p>
            <a:r>
              <a:rPr lang="en-US" dirty="0"/>
              <a:t>But wait! There is no instruction called </a:t>
            </a:r>
            <a:r>
              <a:rPr lang="en-US" dirty="0" err="1"/>
              <a:t>m.acquire</a:t>
            </a:r>
            <a:r>
              <a:rPr lang="en-US" dirty="0"/>
              <a:t> or</a:t>
            </a:r>
          </a:p>
          <a:p>
            <a:r>
              <a:rPr lang="en-US" dirty="0" err="1"/>
              <a:t>m.release</a:t>
            </a:r>
            <a:endParaRPr lang="en-US" dirty="0"/>
          </a:p>
        </p:txBody>
      </p:sp>
      <p:sp>
        <p:nvSpPr>
          <p:cNvPr id="13" name="TextBox 12">
            <a:extLst>
              <a:ext uri="{FF2B5EF4-FFF2-40B4-BE49-F238E27FC236}">
                <a16:creationId xmlns:a16="http://schemas.microsoft.com/office/drawing/2014/main" id="{93706727-3370-8C18-F709-4425374FF768}"/>
              </a:ext>
            </a:extLst>
          </p:cNvPr>
          <p:cNvSpPr txBox="1"/>
          <p:nvPr/>
        </p:nvSpPr>
        <p:spPr>
          <a:xfrm>
            <a:off x="6244046" y="2556819"/>
            <a:ext cx="4828566" cy="646331"/>
          </a:xfrm>
          <a:prstGeom prst="rect">
            <a:avLst/>
          </a:prstGeom>
          <a:noFill/>
        </p:spPr>
        <p:txBody>
          <a:bodyPr wrap="none" rtlCol="0">
            <a:spAutoFit/>
          </a:bodyPr>
          <a:lstStyle/>
          <a:p>
            <a:r>
              <a:rPr lang="en-US" dirty="0"/>
              <a:t>lock and unlock are equivalent to </a:t>
            </a:r>
            <a:r>
              <a:rPr lang="en-US" dirty="0" err="1"/>
              <a:t>m.acquire</a:t>
            </a:r>
            <a:r>
              <a:rPr lang="en-US" dirty="0"/>
              <a:t> and</a:t>
            </a:r>
          </a:p>
          <a:p>
            <a:r>
              <a:rPr lang="en-US" dirty="0" err="1"/>
              <a:t>m.release</a:t>
            </a:r>
            <a:endParaRPr lang="en-US" dirty="0"/>
          </a:p>
        </p:txBody>
      </p:sp>
    </p:spTree>
    <p:extLst>
      <p:ext uri="{BB962C8B-B14F-4D97-AF65-F5344CB8AC3E}">
        <p14:creationId xmlns:p14="http://schemas.microsoft.com/office/powerpoint/2010/main" val="27231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1A72-1BA3-7C9C-7491-8FDDE2917D5B}"/>
              </a:ext>
            </a:extLst>
          </p:cNvPr>
          <p:cNvSpPr>
            <a:spLocks noGrp="1"/>
          </p:cNvSpPr>
          <p:nvPr>
            <p:ph type="title"/>
          </p:nvPr>
        </p:nvSpPr>
        <p:spPr/>
        <p:txBody>
          <a:bodyPr/>
          <a:lstStyle/>
          <a:p>
            <a:r>
              <a:rPr lang="en-US" dirty="0"/>
              <a:t>Issues with Locking</a:t>
            </a:r>
          </a:p>
        </p:txBody>
      </p:sp>
      <p:sp>
        <p:nvSpPr>
          <p:cNvPr id="3" name="Content Placeholder 2">
            <a:extLst>
              <a:ext uri="{FF2B5EF4-FFF2-40B4-BE49-F238E27FC236}">
                <a16:creationId xmlns:a16="http://schemas.microsoft.com/office/drawing/2014/main" id="{230AD656-88FA-7635-73FE-C132C417B99B}"/>
              </a:ext>
            </a:extLst>
          </p:cNvPr>
          <p:cNvSpPr>
            <a:spLocks noGrp="1"/>
          </p:cNvSpPr>
          <p:nvPr>
            <p:ph idx="1"/>
          </p:nvPr>
        </p:nvSpPr>
        <p:spPr/>
        <p:txBody>
          <a:bodyPr/>
          <a:lstStyle/>
          <a:p>
            <a:pPr marL="0" indent="0">
              <a:buNone/>
            </a:pPr>
            <a:endParaRPr lang="en-US" dirty="0"/>
          </a:p>
          <a:p>
            <a:pPr marL="0" indent="0">
              <a:buNone/>
            </a:pPr>
            <a:r>
              <a:rPr lang="en-US" dirty="0"/>
              <a:t>Mutex m;</a:t>
            </a:r>
          </a:p>
          <a:p>
            <a:pPr marL="0" indent="0">
              <a:buNone/>
            </a:pPr>
            <a:r>
              <a:rPr lang="en-US" dirty="0" err="1"/>
              <a:t>m.Acquire</a:t>
            </a:r>
            <a:endParaRPr lang="en-US" dirty="0"/>
          </a:p>
          <a:p>
            <a:pPr marL="0" indent="0">
              <a:buNone/>
            </a:pPr>
            <a:r>
              <a:rPr lang="en-US" dirty="0"/>
              <a:t>a++</a:t>
            </a:r>
          </a:p>
          <a:p>
            <a:pPr marL="0" indent="0">
              <a:buNone/>
            </a:pPr>
            <a:r>
              <a:rPr lang="en-US" dirty="0" err="1"/>
              <a:t>m.release</a:t>
            </a:r>
            <a:endParaRPr lang="en-US" dirty="0"/>
          </a:p>
        </p:txBody>
      </p:sp>
      <p:sp>
        <p:nvSpPr>
          <p:cNvPr id="4" name="TextBox 3">
            <a:extLst>
              <a:ext uri="{FF2B5EF4-FFF2-40B4-BE49-F238E27FC236}">
                <a16:creationId xmlns:a16="http://schemas.microsoft.com/office/drawing/2014/main" id="{503851FB-1AB4-B5AC-B994-EDE9FEB6526F}"/>
              </a:ext>
            </a:extLst>
          </p:cNvPr>
          <p:cNvSpPr txBox="1"/>
          <p:nvPr/>
        </p:nvSpPr>
        <p:spPr>
          <a:xfrm>
            <a:off x="3879669" y="2113199"/>
            <a:ext cx="3411511" cy="2308324"/>
          </a:xfrm>
          <a:prstGeom prst="rect">
            <a:avLst/>
          </a:prstGeom>
          <a:noFill/>
        </p:spPr>
        <p:txBody>
          <a:bodyPr wrap="none" rtlCol="0">
            <a:spAutoFit/>
          </a:bodyPr>
          <a:lstStyle/>
          <a:p>
            <a:r>
              <a:rPr lang="en-US" dirty="0"/>
              <a:t>Issues with locking</a:t>
            </a:r>
          </a:p>
          <a:p>
            <a:pPr marL="285750" indent="-285750">
              <a:buFont typeface="Arial" panose="020B0604020202020204" pitchFamily="34" charset="0"/>
              <a:buChar char="•"/>
            </a:pPr>
            <a:r>
              <a:rPr lang="en-US" dirty="0"/>
              <a:t>The locking is advisory</a:t>
            </a:r>
          </a:p>
          <a:p>
            <a:pPr marL="285750" indent="-285750">
              <a:buFont typeface="Arial" panose="020B0604020202020204" pitchFamily="34" charset="0"/>
              <a:buChar char="•"/>
            </a:pPr>
            <a:r>
              <a:rPr lang="en-US" dirty="0"/>
              <a:t>The lock implementation</a:t>
            </a:r>
          </a:p>
          <a:p>
            <a:pPr marL="742950" lvl="1" indent="-285750">
              <a:buFont typeface="Arial" panose="020B0604020202020204" pitchFamily="34" charset="0"/>
              <a:buChar char="•"/>
            </a:pPr>
            <a:r>
              <a:rPr lang="en-US" dirty="0"/>
              <a:t>Spin locks</a:t>
            </a:r>
          </a:p>
          <a:p>
            <a:pPr marL="742950" lvl="1" indent="-285750">
              <a:buFont typeface="Arial" panose="020B0604020202020204" pitchFamily="34" charset="0"/>
              <a:buChar char="•"/>
            </a:pPr>
            <a:r>
              <a:rPr lang="en-US" dirty="0"/>
              <a:t>Blocking locks</a:t>
            </a:r>
          </a:p>
          <a:p>
            <a:pPr marL="742950" lvl="1" indent="-285750">
              <a:buFont typeface="Arial" panose="020B0604020202020204" pitchFamily="34" charset="0"/>
              <a:buChar char="•"/>
            </a:pPr>
            <a:r>
              <a:rPr lang="en-US" dirty="0"/>
              <a:t>Wait-free synchronization</a:t>
            </a:r>
          </a:p>
          <a:p>
            <a:pPr marL="285750" indent="-285750">
              <a:buFont typeface="Arial" panose="020B0604020202020204" pitchFamily="34" charset="0"/>
              <a:buChar char="•"/>
            </a:pPr>
            <a:r>
              <a:rPr lang="en-US" dirty="0"/>
              <a:t>Scalability</a:t>
            </a:r>
          </a:p>
          <a:p>
            <a:pPr marL="285750" indent="-285750">
              <a:buFont typeface="Arial" panose="020B0604020202020204" pitchFamily="34" charset="0"/>
              <a:buChar char="•"/>
            </a:pPr>
            <a:r>
              <a:rPr lang="en-US" dirty="0"/>
              <a:t>Performance</a:t>
            </a:r>
          </a:p>
        </p:txBody>
      </p:sp>
    </p:spTree>
    <p:extLst>
      <p:ext uri="{BB962C8B-B14F-4D97-AF65-F5344CB8AC3E}">
        <p14:creationId xmlns:p14="http://schemas.microsoft.com/office/powerpoint/2010/main" val="395486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1A72-1BA3-7C9C-7491-8FDDE2917D5B}"/>
              </a:ext>
            </a:extLst>
          </p:cNvPr>
          <p:cNvSpPr>
            <a:spLocks noGrp="1"/>
          </p:cNvSpPr>
          <p:nvPr>
            <p:ph type="title"/>
          </p:nvPr>
        </p:nvSpPr>
        <p:spPr/>
        <p:txBody>
          <a:bodyPr/>
          <a:lstStyle/>
          <a:p>
            <a:r>
              <a:rPr lang="en-US" dirty="0"/>
              <a:t>Hardware Support</a:t>
            </a:r>
          </a:p>
        </p:txBody>
      </p:sp>
      <p:sp>
        <p:nvSpPr>
          <p:cNvPr id="3" name="Content Placeholder 2">
            <a:extLst>
              <a:ext uri="{FF2B5EF4-FFF2-40B4-BE49-F238E27FC236}">
                <a16:creationId xmlns:a16="http://schemas.microsoft.com/office/drawing/2014/main" id="{230AD656-88FA-7635-73FE-C132C417B99B}"/>
              </a:ext>
            </a:extLst>
          </p:cNvPr>
          <p:cNvSpPr>
            <a:spLocks noGrp="1"/>
          </p:cNvSpPr>
          <p:nvPr>
            <p:ph idx="1"/>
          </p:nvPr>
        </p:nvSpPr>
        <p:spPr/>
        <p:txBody>
          <a:bodyPr>
            <a:normAutofit fontScale="85000" lnSpcReduction="20000"/>
          </a:bodyPr>
          <a:lstStyle/>
          <a:p>
            <a:pPr marL="0" indent="0">
              <a:buNone/>
            </a:pPr>
            <a:r>
              <a:rPr lang="en-US" dirty="0"/>
              <a:t>Test and Set Instruction</a:t>
            </a:r>
          </a:p>
          <a:p>
            <a:pPr marL="0" indent="0">
              <a:buNone/>
            </a:pPr>
            <a:endParaRPr lang="en-US" dirty="0"/>
          </a:p>
          <a:p>
            <a:pPr marL="0" indent="0">
              <a:buNone/>
            </a:pPr>
            <a:r>
              <a:rPr lang="en-US" dirty="0"/>
              <a:t>	</a:t>
            </a:r>
            <a:r>
              <a:rPr lang="en-US" dirty="0" err="1"/>
              <a:t>tstst</a:t>
            </a:r>
            <a:r>
              <a:rPr lang="en-US" dirty="0"/>
              <a:t>	(r0)</a:t>
            </a:r>
          </a:p>
          <a:p>
            <a:pPr marL="0" indent="0">
              <a:buNone/>
            </a:pPr>
            <a:r>
              <a:rPr lang="en-US" dirty="0"/>
              <a:t>	is equivalent to:</a:t>
            </a:r>
          </a:p>
          <a:p>
            <a:pPr marL="0" indent="0">
              <a:buNone/>
            </a:pPr>
            <a:r>
              <a:rPr lang="en-US" dirty="0"/>
              <a:t>	if((r0) == 0)			else</a:t>
            </a:r>
          </a:p>
          <a:p>
            <a:pPr marL="0" indent="0">
              <a:buNone/>
            </a:pPr>
            <a:r>
              <a:rPr lang="en-US" dirty="0"/>
              <a:t>		set z flag to 1				set z flag to 0</a:t>
            </a:r>
          </a:p>
          <a:p>
            <a:pPr marL="0" indent="0">
              <a:buNone/>
            </a:pPr>
            <a:r>
              <a:rPr lang="en-US" dirty="0"/>
              <a:t>		set (r0) to 1</a:t>
            </a:r>
          </a:p>
          <a:p>
            <a:pPr marL="0" indent="0">
              <a:buNone/>
            </a:pPr>
            <a:r>
              <a:rPr lang="en-US" dirty="0"/>
              <a:t>In a single instruction</a:t>
            </a:r>
          </a:p>
          <a:p>
            <a:pPr marL="0" indent="0">
              <a:buNone/>
            </a:pPr>
            <a:r>
              <a:rPr lang="en-US" dirty="0"/>
              <a:t>Hardware ensures atomicity and exclusive access to (r0)		</a:t>
            </a:r>
          </a:p>
        </p:txBody>
      </p:sp>
    </p:spTree>
    <p:extLst>
      <p:ext uri="{BB962C8B-B14F-4D97-AF65-F5344CB8AC3E}">
        <p14:creationId xmlns:p14="http://schemas.microsoft.com/office/powerpoint/2010/main" val="26310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5011-50E3-1445-8E24-6C7FEE805B1F}"/>
              </a:ext>
            </a:extLst>
          </p:cNvPr>
          <p:cNvSpPr>
            <a:spLocks noGrp="1"/>
          </p:cNvSpPr>
          <p:nvPr>
            <p:ph type="title"/>
          </p:nvPr>
        </p:nvSpPr>
        <p:spPr/>
        <p:txBody>
          <a:bodyPr/>
          <a:lstStyle/>
          <a:p>
            <a:r>
              <a:rPr lang="en-US" dirty="0"/>
              <a:t>Simple Implementation of a Spinlock</a:t>
            </a:r>
          </a:p>
        </p:txBody>
      </p:sp>
      <p:sp>
        <p:nvSpPr>
          <p:cNvPr id="3" name="Content Placeholder 2">
            <a:extLst>
              <a:ext uri="{FF2B5EF4-FFF2-40B4-BE49-F238E27FC236}">
                <a16:creationId xmlns:a16="http://schemas.microsoft.com/office/drawing/2014/main" id="{DDB2ECFB-58A7-C8ED-C1FD-8542BCF90EAD}"/>
              </a:ext>
            </a:extLst>
          </p:cNvPr>
          <p:cNvSpPr>
            <a:spLocks noGrp="1"/>
          </p:cNvSpPr>
          <p:nvPr>
            <p:ph idx="1"/>
          </p:nvPr>
        </p:nvSpPr>
        <p:spPr/>
        <p:txBody>
          <a:bodyPr/>
          <a:lstStyle/>
          <a:p>
            <a:pPr marL="0" indent="0">
              <a:buNone/>
            </a:pPr>
            <a:r>
              <a:rPr lang="en-US" dirty="0"/>
              <a:t>	L1:	</a:t>
            </a:r>
            <a:r>
              <a:rPr lang="en-US" dirty="0" err="1"/>
              <a:t>tstst</a:t>
            </a:r>
            <a:r>
              <a:rPr lang="en-US" dirty="0"/>
              <a:t> r0</a:t>
            </a:r>
          </a:p>
          <a:p>
            <a:pPr marL="0" indent="0">
              <a:buNone/>
            </a:pPr>
            <a:r>
              <a:rPr lang="en-US" dirty="0"/>
              <a:t>		</a:t>
            </a:r>
            <a:r>
              <a:rPr lang="en-US" dirty="0" err="1"/>
              <a:t>jnz</a:t>
            </a:r>
            <a:r>
              <a:rPr lang="en-US" dirty="0"/>
              <a:t> L1</a:t>
            </a:r>
          </a:p>
          <a:p>
            <a:pPr marL="0" indent="0">
              <a:buNone/>
            </a:pPr>
            <a:r>
              <a:rPr lang="en-US" dirty="0"/>
              <a:t>		</a:t>
            </a:r>
          </a:p>
        </p:txBody>
      </p:sp>
      <p:sp>
        <p:nvSpPr>
          <p:cNvPr id="4" name="TextBox 3">
            <a:extLst>
              <a:ext uri="{FF2B5EF4-FFF2-40B4-BE49-F238E27FC236}">
                <a16:creationId xmlns:a16="http://schemas.microsoft.com/office/drawing/2014/main" id="{6F91ED22-2049-2064-0F8A-0372C3E7FA26}"/>
              </a:ext>
            </a:extLst>
          </p:cNvPr>
          <p:cNvSpPr txBox="1"/>
          <p:nvPr/>
        </p:nvSpPr>
        <p:spPr>
          <a:xfrm>
            <a:off x="4161560" y="2841898"/>
            <a:ext cx="6099462" cy="2585323"/>
          </a:xfrm>
          <a:prstGeom prst="rect">
            <a:avLst/>
          </a:prstGeom>
          <a:noFill/>
        </p:spPr>
        <p:txBody>
          <a:bodyPr wrap="square">
            <a:spAutoFit/>
          </a:bodyPr>
          <a:lstStyle/>
          <a:p>
            <a:pPr marL="0" indent="0">
              <a:spcBef>
                <a:spcPts val="0"/>
              </a:spcBef>
              <a:buNone/>
            </a:pPr>
            <a:r>
              <a:rPr lang="en-US" dirty="0"/>
              <a:t>L1: 	</a:t>
            </a:r>
            <a:r>
              <a:rPr lang="en-US" dirty="0" err="1"/>
              <a:t>tstst</a:t>
            </a:r>
            <a:r>
              <a:rPr lang="en-US" dirty="0"/>
              <a:t> r0 </a:t>
            </a:r>
          </a:p>
          <a:p>
            <a:pPr marL="0" indent="0">
              <a:spcBef>
                <a:spcPts val="0"/>
              </a:spcBef>
              <a:buNone/>
            </a:pPr>
            <a:r>
              <a:rPr lang="en-US" dirty="0"/>
              <a:t>	</a:t>
            </a:r>
            <a:r>
              <a:rPr lang="en-US" dirty="0" err="1"/>
              <a:t>jnz</a:t>
            </a:r>
            <a:r>
              <a:rPr lang="en-US" dirty="0"/>
              <a:t> L1</a:t>
            </a:r>
          </a:p>
          <a:p>
            <a:pPr marL="0" indent="0">
              <a:spcBef>
                <a:spcPts val="0"/>
              </a:spcBef>
              <a:buNone/>
            </a:pPr>
            <a:endParaRPr lang="en-US" dirty="0">
              <a:sym typeface="Wingdings" pitchFamily="2" charset="2"/>
            </a:endParaRPr>
          </a:p>
          <a:p>
            <a:pPr marL="0" indent="0">
              <a:spcBef>
                <a:spcPts val="0"/>
              </a:spcBef>
              <a:buNone/>
            </a:pPr>
            <a:r>
              <a:rPr lang="en-US" dirty="0">
                <a:sym typeface="Wingdings" pitchFamily="2" charset="2"/>
              </a:rPr>
              <a:t>	</a:t>
            </a:r>
            <a:r>
              <a:rPr lang="en-US" dirty="0" err="1">
                <a:sym typeface="Wingdings" pitchFamily="2" charset="2"/>
              </a:rPr>
              <a:t>ld</a:t>
            </a:r>
            <a:r>
              <a:rPr lang="en-US" dirty="0">
                <a:sym typeface="Wingdings" pitchFamily="2" charset="2"/>
              </a:rPr>
              <a:t> r1, #a</a:t>
            </a:r>
          </a:p>
          <a:p>
            <a:pPr marL="0" indent="0">
              <a:spcBef>
                <a:spcPts val="0"/>
              </a:spcBef>
              <a:buNone/>
            </a:pPr>
            <a:r>
              <a:rPr lang="en-US" dirty="0">
                <a:sym typeface="Wingdings" pitchFamily="2" charset="2"/>
              </a:rPr>
              <a:t>	</a:t>
            </a:r>
            <a:r>
              <a:rPr lang="en-US" dirty="0" err="1">
                <a:sym typeface="Wingdings" pitchFamily="2" charset="2"/>
              </a:rPr>
              <a:t>Ld</a:t>
            </a:r>
            <a:r>
              <a:rPr lang="en-US" dirty="0">
                <a:sym typeface="Wingdings" pitchFamily="2" charset="2"/>
              </a:rPr>
              <a:t> r2, (r1)</a:t>
            </a:r>
          </a:p>
          <a:p>
            <a:pPr marL="0" indent="0">
              <a:spcBef>
                <a:spcPts val="0"/>
              </a:spcBef>
              <a:buNone/>
            </a:pPr>
            <a:r>
              <a:rPr lang="en-US" dirty="0">
                <a:sym typeface="Wingdings" pitchFamily="2" charset="2"/>
              </a:rPr>
              <a:t>	</a:t>
            </a:r>
            <a:r>
              <a:rPr lang="en-US" dirty="0" err="1">
                <a:sym typeface="Wingdings" pitchFamily="2" charset="2"/>
              </a:rPr>
              <a:t>addi</a:t>
            </a:r>
            <a:r>
              <a:rPr lang="en-US" dirty="0">
                <a:sym typeface="Wingdings" pitchFamily="2" charset="2"/>
              </a:rPr>
              <a:t>, r2, 1</a:t>
            </a:r>
          </a:p>
          <a:p>
            <a:pPr marL="0" indent="0">
              <a:spcBef>
                <a:spcPts val="0"/>
              </a:spcBef>
              <a:buNone/>
            </a:pPr>
            <a:r>
              <a:rPr lang="en-US" dirty="0">
                <a:sym typeface="Wingdings" pitchFamily="2" charset="2"/>
              </a:rPr>
              <a:t>	</a:t>
            </a:r>
            <a:r>
              <a:rPr lang="en-US" dirty="0" err="1">
                <a:sym typeface="Wingdings" pitchFamily="2" charset="2"/>
              </a:rPr>
              <a:t>sto</a:t>
            </a:r>
            <a:r>
              <a:rPr lang="en-US" dirty="0">
                <a:sym typeface="Wingdings" pitchFamily="2" charset="2"/>
              </a:rPr>
              <a:t> (r1), r2</a:t>
            </a:r>
          </a:p>
          <a:p>
            <a:pPr marL="0" indent="0">
              <a:spcBef>
                <a:spcPts val="0"/>
              </a:spcBef>
              <a:buNone/>
            </a:pPr>
            <a:endParaRPr lang="en-US" dirty="0">
              <a:sym typeface="Wingdings" pitchFamily="2" charset="2"/>
            </a:endParaRPr>
          </a:p>
          <a:p>
            <a:pPr marL="0" indent="0">
              <a:spcBef>
                <a:spcPts val="0"/>
              </a:spcBef>
              <a:buNone/>
            </a:pPr>
            <a:r>
              <a:rPr lang="en-US" dirty="0">
                <a:sym typeface="Wingdings" pitchFamily="2" charset="2"/>
              </a:rPr>
              <a:t>	</a:t>
            </a:r>
            <a:r>
              <a:rPr lang="en-US" dirty="0" err="1">
                <a:sym typeface="Wingdings" pitchFamily="2" charset="2"/>
              </a:rPr>
              <a:t>clr</a:t>
            </a:r>
            <a:r>
              <a:rPr lang="en-US" dirty="0">
                <a:sym typeface="Wingdings" pitchFamily="2" charset="2"/>
              </a:rPr>
              <a:t> r0</a:t>
            </a:r>
          </a:p>
        </p:txBody>
      </p:sp>
    </p:spTree>
    <p:extLst>
      <p:ext uri="{BB962C8B-B14F-4D97-AF65-F5344CB8AC3E}">
        <p14:creationId xmlns:p14="http://schemas.microsoft.com/office/powerpoint/2010/main" val="419760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F2E8-ECA5-8882-F4F2-134E97D2854F}"/>
              </a:ext>
            </a:extLst>
          </p:cNvPr>
          <p:cNvSpPr>
            <a:spLocks noGrp="1"/>
          </p:cNvSpPr>
          <p:nvPr>
            <p:ph type="title"/>
          </p:nvPr>
        </p:nvSpPr>
        <p:spPr/>
        <p:txBody>
          <a:bodyPr>
            <a:normAutofit/>
          </a:bodyPr>
          <a:lstStyle/>
          <a:p>
            <a:r>
              <a:rPr lang="en-US" dirty="0"/>
              <a:t>Implementing test and set</a:t>
            </a:r>
          </a:p>
        </p:txBody>
      </p:sp>
      <p:sp>
        <p:nvSpPr>
          <p:cNvPr id="5" name="Rectangle 4">
            <a:extLst>
              <a:ext uri="{FF2B5EF4-FFF2-40B4-BE49-F238E27FC236}">
                <a16:creationId xmlns:a16="http://schemas.microsoft.com/office/drawing/2014/main" id="{1A08AB36-E929-2D2D-3814-50DEFDE667B5}"/>
              </a:ext>
            </a:extLst>
          </p:cNvPr>
          <p:cNvSpPr/>
          <p:nvPr/>
        </p:nvSpPr>
        <p:spPr>
          <a:xfrm>
            <a:off x="1194954"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6B46565-C2F7-6CBA-4CD3-24BBC1008EEC}"/>
              </a:ext>
            </a:extLst>
          </p:cNvPr>
          <p:cNvSpPr/>
          <p:nvPr/>
        </p:nvSpPr>
        <p:spPr>
          <a:xfrm>
            <a:off x="1340428"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9" name="Group 8">
            <a:extLst>
              <a:ext uri="{FF2B5EF4-FFF2-40B4-BE49-F238E27FC236}">
                <a16:creationId xmlns:a16="http://schemas.microsoft.com/office/drawing/2014/main" id="{C60CB9A3-DFD7-E4EC-ABF4-68B0A164F97D}"/>
              </a:ext>
            </a:extLst>
          </p:cNvPr>
          <p:cNvGrpSpPr/>
          <p:nvPr/>
        </p:nvGrpSpPr>
        <p:grpSpPr>
          <a:xfrm>
            <a:off x="1340428" y="4956464"/>
            <a:ext cx="644236" cy="696191"/>
            <a:chOff x="1340428" y="4956464"/>
            <a:chExt cx="644236" cy="696191"/>
          </a:xfrm>
        </p:grpSpPr>
        <p:sp>
          <p:nvSpPr>
            <p:cNvPr id="7" name="Rectangle 6">
              <a:extLst>
                <a:ext uri="{FF2B5EF4-FFF2-40B4-BE49-F238E27FC236}">
                  <a16:creationId xmlns:a16="http://schemas.microsoft.com/office/drawing/2014/main" id="{3EAAF1E0-0FE0-E5E7-95E3-EA3F2FF18608}"/>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2CA2BF9-12BE-EFB6-1C15-4418E2EEAEAE}"/>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0" name="Group 9">
            <a:extLst>
              <a:ext uri="{FF2B5EF4-FFF2-40B4-BE49-F238E27FC236}">
                <a16:creationId xmlns:a16="http://schemas.microsoft.com/office/drawing/2014/main" id="{43CF5DDE-A7C5-8F1D-DC50-91519219DA2C}"/>
              </a:ext>
            </a:extLst>
          </p:cNvPr>
          <p:cNvGrpSpPr/>
          <p:nvPr/>
        </p:nvGrpSpPr>
        <p:grpSpPr>
          <a:xfrm>
            <a:off x="2130137" y="4956464"/>
            <a:ext cx="644236" cy="696191"/>
            <a:chOff x="1340428" y="4956464"/>
            <a:chExt cx="644236" cy="696191"/>
          </a:xfrm>
        </p:grpSpPr>
        <p:sp>
          <p:nvSpPr>
            <p:cNvPr id="11" name="Rectangle 10">
              <a:extLst>
                <a:ext uri="{FF2B5EF4-FFF2-40B4-BE49-F238E27FC236}">
                  <a16:creationId xmlns:a16="http://schemas.microsoft.com/office/drawing/2014/main" id="{25018C4E-D22F-10C3-1F0A-984DCB160E4D}"/>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9E8F634-EFD6-8671-B60F-4DA2031AE328}"/>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3" name="Group 12">
            <a:extLst>
              <a:ext uri="{FF2B5EF4-FFF2-40B4-BE49-F238E27FC236}">
                <a16:creationId xmlns:a16="http://schemas.microsoft.com/office/drawing/2014/main" id="{2462CFB9-324D-27FE-4164-A5039038A9B4}"/>
              </a:ext>
            </a:extLst>
          </p:cNvPr>
          <p:cNvGrpSpPr/>
          <p:nvPr/>
        </p:nvGrpSpPr>
        <p:grpSpPr>
          <a:xfrm>
            <a:off x="2919846" y="4951269"/>
            <a:ext cx="644236" cy="696191"/>
            <a:chOff x="1340428" y="4956464"/>
            <a:chExt cx="644236" cy="696191"/>
          </a:xfrm>
        </p:grpSpPr>
        <p:sp>
          <p:nvSpPr>
            <p:cNvPr id="14" name="Rectangle 13">
              <a:extLst>
                <a:ext uri="{FF2B5EF4-FFF2-40B4-BE49-F238E27FC236}">
                  <a16:creationId xmlns:a16="http://schemas.microsoft.com/office/drawing/2014/main" id="{E15D15C8-FE4B-C709-6425-6D9AD2BC72A6}"/>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6477DAD-083E-30B8-6CE8-14406D7870EB}"/>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16" name="Group 15">
            <a:extLst>
              <a:ext uri="{FF2B5EF4-FFF2-40B4-BE49-F238E27FC236}">
                <a16:creationId xmlns:a16="http://schemas.microsoft.com/office/drawing/2014/main" id="{3BD4DF0C-997D-98AD-4C57-D6DE7DA04DD2}"/>
              </a:ext>
            </a:extLst>
          </p:cNvPr>
          <p:cNvGrpSpPr/>
          <p:nvPr/>
        </p:nvGrpSpPr>
        <p:grpSpPr>
          <a:xfrm>
            <a:off x="3719946" y="4951268"/>
            <a:ext cx="644236" cy="696191"/>
            <a:chOff x="1340428" y="4956464"/>
            <a:chExt cx="644236" cy="696191"/>
          </a:xfrm>
        </p:grpSpPr>
        <p:sp>
          <p:nvSpPr>
            <p:cNvPr id="17" name="Rectangle 16">
              <a:extLst>
                <a:ext uri="{FF2B5EF4-FFF2-40B4-BE49-F238E27FC236}">
                  <a16:creationId xmlns:a16="http://schemas.microsoft.com/office/drawing/2014/main" id="{0E4DB184-DEAD-6ADB-E27A-D9E5B62A124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4A9B87-D792-11AD-5D61-A40DF3FA7814}"/>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20" name="Straight Connector 19">
            <a:extLst>
              <a:ext uri="{FF2B5EF4-FFF2-40B4-BE49-F238E27FC236}">
                <a16:creationId xmlns:a16="http://schemas.microsoft.com/office/drawing/2014/main" id="{9DC70DEF-5B46-2E45-4BF0-4870B2762DA4}"/>
              </a:ext>
            </a:extLst>
          </p:cNvPr>
          <p:cNvCxnSpPr>
            <a:cxnSpLocks/>
          </p:cNvCxnSpPr>
          <p:nvPr/>
        </p:nvCxnSpPr>
        <p:spPr>
          <a:xfrm>
            <a:off x="1641764"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E5DEABF-6C9A-8A70-07E2-CAA1332F6B5B}"/>
              </a:ext>
            </a:extLst>
          </p:cNvPr>
          <p:cNvCxnSpPr>
            <a:cxnSpLocks/>
            <a:endCxn id="7" idx="0"/>
          </p:cNvCxnSpPr>
          <p:nvPr/>
        </p:nvCxnSpPr>
        <p:spPr>
          <a:xfrm>
            <a:off x="1662546"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0582933-7D69-9C54-3FEF-65F7BC6695B0}"/>
              </a:ext>
            </a:extLst>
          </p:cNvPr>
          <p:cNvCxnSpPr>
            <a:cxnSpLocks/>
            <a:endCxn id="17" idx="0"/>
          </p:cNvCxnSpPr>
          <p:nvPr/>
        </p:nvCxnSpPr>
        <p:spPr>
          <a:xfrm>
            <a:off x="404206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3687B3D-DB1C-790F-7C2E-D80F9C1D17E8}"/>
              </a:ext>
            </a:extLst>
          </p:cNvPr>
          <p:cNvCxnSpPr/>
          <p:nvPr/>
        </p:nvCxnSpPr>
        <p:spPr>
          <a:xfrm>
            <a:off x="2431473"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8F7B71C-0848-0EFD-3EA9-70E6455403ED}"/>
              </a:ext>
            </a:extLst>
          </p:cNvPr>
          <p:cNvCxnSpPr/>
          <p:nvPr/>
        </p:nvCxnSpPr>
        <p:spPr>
          <a:xfrm>
            <a:off x="3221182"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A362D61-EBBB-D734-B322-F6940170552C}"/>
              </a:ext>
            </a:extLst>
          </p:cNvPr>
          <p:cNvCxnSpPr/>
          <p:nvPr/>
        </p:nvCxnSpPr>
        <p:spPr>
          <a:xfrm>
            <a:off x="2828060" y="4421332"/>
            <a:ext cx="0" cy="254577"/>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4A9158F-3F25-C849-9888-C4924C7B8298}"/>
              </a:ext>
            </a:extLst>
          </p:cNvPr>
          <p:cNvSpPr/>
          <p:nvPr/>
        </p:nvSpPr>
        <p:spPr>
          <a:xfrm>
            <a:off x="5159086" y="3574473"/>
            <a:ext cx="3335481" cy="22028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343F72B-A1AD-5E55-E173-D11D6FEE858C}"/>
              </a:ext>
            </a:extLst>
          </p:cNvPr>
          <p:cNvSpPr/>
          <p:nvPr/>
        </p:nvSpPr>
        <p:spPr>
          <a:xfrm>
            <a:off x="5304560" y="3740727"/>
            <a:ext cx="3023754" cy="704618"/>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nvGrpSpPr>
          <p:cNvPr id="41" name="Group 40">
            <a:extLst>
              <a:ext uri="{FF2B5EF4-FFF2-40B4-BE49-F238E27FC236}">
                <a16:creationId xmlns:a16="http://schemas.microsoft.com/office/drawing/2014/main" id="{A14FE789-7A43-0B93-2FE4-5960E731CF77}"/>
              </a:ext>
            </a:extLst>
          </p:cNvPr>
          <p:cNvGrpSpPr/>
          <p:nvPr/>
        </p:nvGrpSpPr>
        <p:grpSpPr>
          <a:xfrm>
            <a:off x="5304560" y="4956464"/>
            <a:ext cx="644236" cy="696191"/>
            <a:chOff x="1340428" y="4956464"/>
            <a:chExt cx="644236" cy="696191"/>
          </a:xfrm>
        </p:grpSpPr>
        <p:sp>
          <p:nvSpPr>
            <p:cNvPr id="42" name="Rectangle 41">
              <a:extLst>
                <a:ext uri="{FF2B5EF4-FFF2-40B4-BE49-F238E27FC236}">
                  <a16:creationId xmlns:a16="http://schemas.microsoft.com/office/drawing/2014/main" id="{8928BE1B-BADD-7EEC-A448-9910862CCFD7}"/>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040F657-4038-DA8D-433E-DDF897F64593}"/>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4" name="Group 43">
            <a:extLst>
              <a:ext uri="{FF2B5EF4-FFF2-40B4-BE49-F238E27FC236}">
                <a16:creationId xmlns:a16="http://schemas.microsoft.com/office/drawing/2014/main" id="{73AA0552-1FBD-A76A-3149-CE12E95CE790}"/>
              </a:ext>
            </a:extLst>
          </p:cNvPr>
          <p:cNvGrpSpPr/>
          <p:nvPr/>
        </p:nvGrpSpPr>
        <p:grpSpPr>
          <a:xfrm>
            <a:off x="6094269" y="4956464"/>
            <a:ext cx="644236" cy="696191"/>
            <a:chOff x="1340428" y="4956464"/>
            <a:chExt cx="644236" cy="696191"/>
          </a:xfrm>
        </p:grpSpPr>
        <p:sp>
          <p:nvSpPr>
            <p:cNvPr id="45" name="Rectangle 44">
              <a:extLst>
                <a:ext uri="{FF2B5EF4-FFF2-40B4-BE49-F238E27FC236}">
                  <a16:creationId xmlns:a16="http://schemas.microsoft.com/office/drawing/2014/main" id="{1E5EE1ED-C7A8-2CC6-95A2-F6F51BF40BA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E3702898-4CB6-D4EF-5E2E-963A0D386B85}"/>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47" name="Group 46">
            <a:extLst>
              <a:ext uri="{FF2B5EF4-FFF2-40B4-BE49-F238E27FC236}">
                <a16:creationId xmlns:a16="http://schemas.microsoft.com/office/drawing/2014/main" id="{4B3D7854-A348-F329-D08D-12FCAC751A86}"/>
              </a:ext>
            </a:extLst>
          </p:cNvPr>
          <p:cNvGrpSpPr/>
          <p:nvPr/>
        </p:nvGrpSpPr>
        <p:grpSpPr>
          <a:xfrm>
            <a:off x="6883978" y="4951269"/>
            <a:ext cx="644236" cy="696191"/>
            <a:chOff x="1340428" y="4956464"/>
            <a:chExt cx="644236" cy="696191"/>
          </a:xfrm>
        </p:grpSpPr>
        <p:sp>
          <p:nvSpPr>
            <p:cNvPr id="48" name="Rectangle 47">
              <a:extLst>
                <a:ext uri="{FF2B5EF4-FFF2-40B4-BE49-F238E27FC236}">
                  <a16:creationId xmlns:a16="http://schemas.microsoft.com/office/drawing/2014/main" id="{6D0ED390-5D70-BC87-257E-AF6593C012EE}"/>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3B729AF6-7FFD-F657-BC66-7F49DA85C116}"/>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grpSp>
        <p:nvGrpSpPr>
          <p:cNvPr id="50" name="Group 49">
            <a:extLst>
              <a:ext uri="{FF2B5EF4-FFF2-40B4-BE49-F238E27FC236}">
                <a16:creationId xmlns:a16="http://schemas.microsoft.com/office/drawing/2014/main" id="{37C40939-8EF8-9654-A659-3C5F23509850}"/>
              </a:ext>
            </a:extLst>
          </p:cNvPr>
          <p:cNvGrpSpPr/>
          <p:nvPr/>
        </p:nvGrpSpPr>
        <p:grpSpPr>
          <a:xfrm>
            <a:off x="7684078" y="4951268"/>
            <a:ext cx="644236" cy="696191"/>
            <a:chOff x="1340428" y="4956464"/>
            <a:chExt cx="644236" cy="696191"/>
          </a:xfrm>
        </p:grpSpPr>
        <p:sp>
          <p:nvSpPr>
            <p:cNvPr id="51" name="Rectangle 50">
              <a:extLst>
                <a:ext uri="{FF2B5EF4-FFF2-40B4-BE49-F238E27FC236}">
                  <a16:creationId xmlns:a16="http://schemas.microsoft.com/office/drawing/2014/main" id="{67D1A050-F784-8356-F167-609492A888B2}"/>
                </a:ext>
              </a:extLst>
            </p:cNvPr>
            <p:cNvSpPr/>
            <p:nvPr/>
          </p:nvSpPr>
          <p:spPr>
            <a:xfrm>
              <a:off x="1340428" y="4956464"/>
              <a:ext cx="644236" cy="69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80D00A35-EEBD-CE23-D367-CECABDFB468F}"/>
                </a:ext>
              </a:extLst>
            </p:cNvPr>
            <p:cNvSpPr/>
            <p:nvPr/>
          </p:nvSpPr>
          <p:spPr>
            <a:xfrm>
              <a:off x="1641764" y="5029200"/>
              <a:ext cx="322118" cy="3325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L1</a:t>
              </a:r>
            </a:p>
          </p:txBody>
        </p:sp>
      </p:grpSp>
      <p:cxnSp>
        <p:nvCxnSpPr>
          <p:cNvPr id="53" name="Straight Connector 52">
            <a:extLst>
              <a:ext uri="{FF2B5EF4-FFF2-40B4-BE49-F238E27FC236}">
                <a16:creationId xmlns:a16="http://schemas.microsoft.com/office/drawing/2014/main" id="{F9086C48-77AB-0AC1-9CDB-CF850EC151B4}"/>
              </a:ext>
            </a:extLst>
          </p:cNvPr>
          <p:cNvCxnSpPr>
            <a:cxnSpLocks/>
          </p:cNvCxnSpPr>
          <p:nvPr/>
        </p:nvCxnSpPr>
        <p:spPr>
          <a:xfrm>
            <a:off x="5605896" y="4696691"/>
            <a:ext cx="24003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191976-C2E7-3CFC-5F6E-0C7B39087DDB}"/>
              </a:ext>
            </a:extLst>
          </p:cNvPr>
          <p:cNvCxnSpPr>
            <a:cxnSpLocks/>
            <a:endCxn id="42" idx="0"/>
          </p:cNvCxnSpPr>
          <p:nvPr/>
        </p:nvCxnSpPr>
        <p:spPr>
          <a:xfrm>
            <a:off x="5626678" y="4696691"/>
            <a:ext cx="0" cy="25977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4D972A6-D70E-7C03-A4B3-73A2640E4C60}"/>
              </a:ext>
            </a:extLst>
          </p:cNvPr>
          <p:cNvCxnSpPr>
            <a:cxnSpLocks/>
            <a:endCxn id="51" idx="0"/>
          </p:cNvCxnSpPr>
          <p:nvPr/>
        </p:nvCxnSpPr>
        <p:spPr>
          <a:xfrm>
            <a:off x="8006196"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5F39D0D-A79F-6475-104E-C03855F8D531}"/>
              </a:ext>
            </a:extLst>
          </p:cNvPr>
          <p:cNvCxnSpPr/>
          <p:nvPr/>
        </p:nvCxnSpPr>
        <p:spPr>
          <a:xfrm>
            <a:off x="6395605"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E1C12C2-7DBC-A78A-7F7A-35D22BF31269}"/>
              </a:ext>
            </a:extLst>
          </p:cNvPr>
          <p:cNvCxnSpPr/>
          <p:nvPr/>
        </p:nvCxnSpPr>
        <p:spPr>
          <a:xfrm>
            <a:off x="7185314" y="4696691"/>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F429FDA-8E04-BAE0-4A2F-583F127376DF}"/>
              </a:ext>
            </a:extLst>
          </p:cNvPr>
          <p:cNvCxnSpPr/>
          <p:nvPr/>
        </p:nvCxnSpPr>
        <p:spPr>
          <a:xfrm>
            <a:off x="6792192" y="4421332"/>
            <a:ext cx="0" cy="25457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B5AF08C-D3C7-6CB7-A9B6-BA8C7CE9A8BC}"/>
              </a:ext>
            </a:extLst>
          </p:cNvPr>
          <p:cNvCxnSpPr>
            <a:cxnSpLocks/>
          </p:cNvCxnSpPr>
          <p:nvPr/>
        </p:nvCxnSpPr>
        <p:spPr>
          <a:xfrm>
            <a:off x="2862695" y="2815935"/>
            <a:ext cx="3964132"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677533D-4630-221E-5C9C-1E80228EFC1D}"/>
              </a:ext>
            </a:extLst>
          </p:cNvPr>
          <p:cNvCxnSpPr>
            <a:cxnSpLocks/>
            <a:endCxn id="5" idx="0"/>
          </p:cNvCxnSpPr>
          <p:nvPr/>
        </p:nvCxnSpPr>
        <p:spPr>
          <a:xfrm>
            <a:off x="2862695"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080DDE-C7CD-BD1B-C746-677E7A5BF846}"/>
              </a:ext>
            </a:extLst>
          </p:cNvPr>
          <p:cNvCxnSpPr>
            <a:cxnSpLocks/>
            <a:endCxn id="39" idx="0"/>
          </p:cNvCxnSpPr>
          <p:nvPr/>
        </p:nvCxnSpPr>
        <p:spPr>
          <a:xfrm>
            <a:off x="6826827" y="2815935"/>
            <a:ext cx="0" cy="7585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4CAD4D-00CA-4B7E-3640-2CEA6B6ED641}"/>
              </a:ext>
            </a:extLst>
          </p:cNvPr>
          <p:cNvSpPr/>
          <p:nvPr/>
        </p:nvSpPr>
        <p:spPr>
          <a:xfrm>
            <a:off x="2717222" y="1309258"/>
            <a:ext cx="4109605" cy="10806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70" name="Straight Connector 69">
            <a:extLst>
              <a:ext uri="{FF2B5EF4-FFF2-40B4-BE49-F238E27FC236}">
                <a16:creationId xmlns:a16="http://schemas.microsoft.com/office/drawing/2014/main" id="{4D7F7DFF-7F9E-5187-8250-90FD2A65744E}"/>
              </a:ext>
            </a:extLst>
          </p:cNvPr>
          <p:cNvCxnSpPr>
            <a:cxnSpLocks/>
          </p:cNvCxnSpPr>
          <p:nvPr/>
        </p:nvCxnSpPr>
        <p:spPr>
          <a:xfrm flipH="1">
            <a:off x="4833070" y="2389912"/>
            <a:ext cx="7794" cy="4260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5EB9F89-9A5F-5874-307B-C1E11EB831FF}"/>
              </a:ext>
            </a:extLst>
          </p:cNvPr>
          <p:cNvSpPr txBox="1"/>
          <p:nvPr/>
        </p:nvSpPr>
        <p:spPr>
          <a:xfrm>
            <a:off x="9164782" y="1849585"/>
            <a:ext cx="2693366" cy="4524315"/>
          </a:xfrm>
          <a:prstGeom prst="rect">
            <a:avLst/>
          </a:prstGeom>
          <a:noFill/>
        </p:spPr>
        <p:txBody>
          <a:bodyPr wrap="none" rtlCol="0">
            <a:spAutoFit/>
          </a:bodyPr>
          <a:lstStyle/>
          <a:p>
            <a:r>
              <a:rPr lang="en-US" dirty="0"/>
              <a:t>The test and set </a:t>
            </a:r>
          </a:p>
          <a:p>
            <a:r>
              <a:rPr lang="en-US" dirty="0"/>
              <a:t>instruction requires a lock</a:t>
            </a:r>
          </a:p>
          <a:p>
            <a:r>
              <a:rPr lang="en-US" dirty="0"/>
              <a:t>on the cache line:</a:t>
            </a:r>
          </a:p>
          <a:p>
            <a:r>
              <a:rPr lang="en-US" dirty="0"/>
              <a:t>Invalidations from other</a:t>
            </a:r>
          </a:p>
          <a:p>
            <a:r>
              <a:rPr lang="en-US" dirty="0"/>
              <a:t>caches are denied until</a:t>
            </a:r>
          </a:p>
          <a:p>
            <a:r>
              <a:rPr lang="en-US" dirty="0"/>
              <a:t>the instruction completes</a:t>
            </a:r>
          </a:p>
          <a:p>
            <a:endParaRPr lang="en-US" dirty="0"/>
          </a:p>
          <a:p>
            <a:r>
              <a:rPr lang="en-US" dirty="0"/>
              <a:t>Question: What are the </a:t>
            </a:r>
          </a:p>
          <a:p>
            <a:r>
              <a:rPr lang="en-US" dirty="0"/>
              <a:t>requirements?</a:t>
            </a:r>
          </a:p>
          <a:p>
            <a:r>
              <a:rPr lang="en-US" dirty="0"/>
              <a:t>scalability implications?</a:t>
            </a:r>
          </a:p>
          <a:p>
            <a:r>
              <a:rPr lang="en-US" dirty="0"/>
              <a:t>multithreading issues?</a:t>
            </a:r>
          </a:p>
          <a:p>
            <a:r>
              <a:rPr lang="en-US" dirty="0"/>
              <a:t>directory-based vs buses?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857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E756-6108-904E-4CFE-772AE32F1DF3}"/>
              </a:ext>
            </a:extLst>
          </p:cNvPr>
          <p:cNvSpPr>
            <a:spLocks noGrp="1"/>
          </p:cNvSpPr>
          <p:nvPr>
            <p:ph type="title"/>
          </p:nvPr>
        </p:nvSpPr>
        <p:spPr/>
        <p:txBody>
          <a:bodyPr/>
          <a:lstStyle/>
          <a:p>
            <a:r>
              <a:rPr lang="en-US" dirty="0"/>
              <a:t>Atomic Actions</a:t>
            </a:r>
          </a:p>
        </p:txBody>
      </p:sp>
      <p:sp>
        <p:nvSpPr>
          <p:cNvPr id="3" name="Content Placeholder 2">
            <a:extLst>
              <a:ext uri="{FF2B5EF4-FFF2-40B4-BE49-F238E27FC236}">
                <a16:creationId xmlns:a16="http://schemas.microsoft.com/office/drawing/2014/main" id="{2D5DD5D2-80FC-314E-373C-E9BDA4631A52}"/>
              </a:ext>
            </a:extLst>
          </p:cNvPr>
          <p:cNvSpPr>
            <a:spLocks noGrp="1"/>
          </p:cNvSpPr>
          <p:nvPr>
            <p:ph idx="1"/>
          </p:nvPr>
        </p:nvSpPr>
        <p:spPr/>
        <p:txBody>
          <a:bodyPr>
            <a:normAutofit/>
          </a:bodyPr>
          <a:lstStyle/>
          <a:p>
            <a:pPr marL="0" indent="0">
              <a:spcBef>
                <a:spcPts val="0"/>
              </a:spcBef>
              <a:buNone/>
            </a:pPr>
            <a:r>
              <a:rPr lang="en-US" dirty="0"/>
              <a:t>atomic {</a:t>
            </a:r>
          </a:p>
          <a:p>
            <a:pPr marL="0" indent="0">
              <a:spcBef>
                <a:spcPts val="0"/>
              </a:spcBef>
              <a:buNone/>
            </a:pPr>
            <a:r>
              <a:rPr lang="en-US" dirty="0">
                <a:sym typeface="Wingdings" pitchFamily="2" charset="2"/>
              </a:rPr>
              <a:t>	a++;</a:t>
            </a:r>
          </a:p>
          <a:p>
            <a:pPr marL="0" indent="0">
              <a:spcBef>
                <a:spcPts val="0"/>
              </a:spcBef>
              <a:buNone/>
            </a:pPr>
            <a:r>
              <a:rPr lang="en-US" dirty="0">
                <a:sym typeface="Wingdings" pitchFamily="2" charset="2"/>
              </a:rPr>
              <a:t>}</a:t>
            </a:r>
          </a:p>
          <a:p>
            <a:pPr marL="0" indent="0">
              <a:spcBef>
                <a:spcPts val="0"/>
              </a:spcBef>
              <a:buNone/>
            </a:pPr>
            <a:r>
              <a:rPr lang="en-US" dirty="0">
                <a:sym typeface="Wingdings" pitchFamily="2" charset="2"/>
              </a:rPr>
              <a:t>From C++23 proposal</a:t>
            </a:r>
          </a:p>
          <a:p>
            <a:pPr marL="0" indent="0">
              <a:spcBef>
                <a:spcPts val="0"/>
              </a:spcBef>
              <a:buNone/>
            </a:pPr>
            <a:endParaRPr lang="en-US" dirty="0">
              <a:sym typeface="Wingdings" pitchFamily="2" charset="2"/>
            </a:endParaRPr>
          </a:p>
          <a:p>
            <a:pPr marL="0" indent="0">
              <a:spcBef>
                <a:spcPts val="0"/>
              </a:spcBef>
              <a:buNone/>
            </a:pPr>
            <a:r>
              <a:rPr lang="en-US" dirty="0">
                <a:sym typeface="Wingdings" pitchFamily="2" charset="2"/>
              </a:rPr>
              <a:t>What is good?</a:t>
            </a:r>
          </a:p>
          <a:p>
            <a:pPr marL="0" indent="0">
              <a:spcBef>
                <a:spcPts val="0"/>
              </a:spcBef>
              <a:buNone/>
            </a:pPr>
            <a:r>
              <a:rPr lang="en-US" dirty="0">
                <a:sym typeface="Wingdings" pitchFamily="2" charset="2"/>
              </a:rPr>
              <a:t>	Not advisory, the data access is protected by the word atomic as a single programming unit</a:t>
            </a:r>
          </a:p>
          <a:p>
            <a:pPr marL="0" indent="0">
              <a:spcBef>
                <a:spcPts val="0"/>
              </a:spcBef>
              <a:buNone/>
            </a:pPr>
            <a:r>
              <a:rPr lang="en-US" dirty="0">
                <a:sym typeface="Wingdings" pitchFamily="2" charset="2"/>
              </a:rPr>
              <a:t>	Higher level, does not require programmer to think about lock management</a:t>
            </a:r>
          </a:p>
        </p:txBody>
      </p:sp>
    </p:spTree>
    <p:extLst>
      <p:ext uri="{BB962C8B-B14F-4D97-AF65-F5344CB8AC3E}">
        <p14:creationId xmlns:p14="http://schemas.microsoft.com/office/powerpoint/2010/main" val="86036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E756-6108-904E-4CFE-772AE32F1DF3}"/>
              </a:ext>
            </a:extLst>
          </p:cNvPr>
          <p:cNvSpPr>
            <a:spLocks noGrp="1"/>
          </p:cNvSpPr>
          <p:nvPr>
            <p:ph type="title"/>
          </p:nvPr>
        </p:nvSpPr>
        <p:spPr/>
        <p:txBody>
          <a:bodyPr/>
          <a:lstStyle/>
          <a:p>
            <a:r>
              <a:rPr lang="en-US" dirty="0"/>
              <a:t>Implementation: Transactional Memory</a:t>
            </a:r>
          </a:p>
        </p:txBody>
      </p:sp>
      <p:sp>
        <p:nvSpPr>
          <p:cNvPr id="3" name="Content Placeholder 2">
            <a:extLst>
              <a:ext uri="{FF2B5EF4-FFF2-40B4-BE49-F238E27FC236}">
                <a16:creationId xmlns:a16="http://schemas.microsoft.com/office/drawing/2014/main" id="{2D5DD5D2-80FC-314E-373C-E9BDA4631A52}"/>
              </a:ext>
            </a:extLst>
          </p:cNvPr>
          <p:cNvSpPr>
            <a:spLocks noGrp="1"/>
          </p:cNvSpPr>
          <p:nvPr>
            <p:ph idx="1"/>
          </p:nvPr>
        </p:nvSpPr>
        <p:spPr>
          <a:xfrm>
            <a:off x="550863" y="1541417"/>
            <a:ext cx="11090274" cy="4551407"/>
          </a:xfrm>
        </p:spPr>
        <p:txBody>
          <a:bodyPr>
            <a:normAutofit/>
          </a:bodyPr>
          <a:lstStyle/>
          <a:p>
            <a:pPr>
              <a:spcBef>
                <a:spcPts val="0"/>
              </a:spcBef>
            </a:pPr>
            <a:r>
              <a:rPr lang="en-US" dirty="0">
                <a:sym typeface="Wingdings" pitchFamily="2" charset="2"/>
              </a:rPr>
              <a:t>Add two instructions to signify the start and end of the atomic region</a:t>
            </a:r>
          </a:p>
          <a:p>
            <a:pPr>
              <a:spcBef>
                <a:spcPts val="0"/>
              </a:spcBef>
            </a:pPr>
            <a:r>
              <a:rPr lang="en-US" dirty="0">
                <a:sym typeface="Wingdings" pitchFamily="2" charset="2"/>
              </a:rPr>
              <a:t>On read or write</a:t>
            </a:r>
          </a:p>
          <a:p>
            <a:pPr lvl="1">
              <a:spcBef>
                <a:spcPts val="0"/>
              </a:spcBef>
            </a:pPr>
            <a:r>
              <a:rPr lang="en-US" dirty="0">
                <a:sym typeface="Wingdings" pitchFamily="2" charset="2"/>
              </a:rPr>
              <a:t>If cache line is locked by transaction, continue.</a:t>
            </a:r>
          </a:p>
          <a:p>
            <a:pPr lvl="1">
              <a:spcBef>
                <a:spcPts val="0"/>
              </a:spcBef>
            </a:pPr>
            <a:r>
              <a:rPr lang="en-US" dirty="0">
                <a:sym typeface="Wingdings" pitchFamily="2" charset="2"/>
              </a:rPr>
              <a:t>If cache line is available but unlocked by transaction, then invalidate cache line, and lock it</a:t>
            </a:r>
          </a:p>
          <a:p>
            <a:pPr lvl="1">
              <a:spcBef>
                <a:spcPts val="0"/>
              </a:spcBef>
            </a:pPr>
            <a:r>
              <a:rPr lang="en-US" dirty="0">
                <a:sym typeface="Wingdings" pitchFamily="2" charset="2"/>
              </a:rPr>
              <a:t>If cache line is not available, send an invalidate request and acquire the cache line in exclusive mode</a:t>
            </a:r>
          </a:p>
          <a:p>
            <a:pPr>
              <a:spcBef>
                <a:spcPts val="0"/>
              </a:spcBef>
            </a:pPr>
            <a:r>
              <a:rPr lang="en-US" dirty="0">
                <a:sym typeface="Wingdings" pitchFamily="2" charset="2"/>
              </a:rPr>
              <a:t>If a cache line is locked, an invalidate or share request will abort the atomic action</a:t>
            </a:r>
          </a:p>
          <a:p>
            <a:pPr>
              <a:spcBef>
                <a:spcPts val="0"/>
              </a:spcBef>
            </a:pPr>
            <a:r>
              <a:rPr lang="en-US" dirty="0">
                <a:sym typeface="Wingdings" pitchFamily="2" charset="2"/>
              </a:rPr>
              <a:t>If a cache line is locked, no replacement is allowed</a:t>
            </a:r>
          </a:p>
          <a:p>
            <a:pPr>
              <a:spcBef>
                <a:spcPts val="0"/>
              </a:spcBef>
            </a:pPr>
            <a:r>
              <a:rPr lang="en-US" dirty="0">
                <a:sym typeface="Wingdings" pitchFamily="2" charset="2"/>
              </a:rPr>
              <a:t>Upon commit:</a:t>
            </a:r>
          </a:p>
          <a:p>
            <a:pPr lvl="1">
              <a:spcBef>
                <a:spcPts val="0"/>
              </a:spcBef>
            </a:pPr>
            <a:r>
              <a:rPr lang="en-US" dirty="0">
                <a:sym typeface="Wingdings" pitchFamily="2" charset="2"/>
              </a:rPr>
              <a:t>All locked cache lines are reset</a:t>
            </a:r>
          </a:p>
          <a:p>
            <a:pPr>
              <a:spcBef>
                <a:spcPts val="0"/>
              </a:spcBef>
            </a:pPr>
            <a:r>
              <a:rPr lang="en-US" dirty="0">
                <a:sym typeface="Wingdings" pitchFamily="2" charset="2"/>
              </a:rPr>
              <a:t>Upon abort:</a:t>
            </a:r>
          </a:p>
          <a:p>
            <a:pPr lvl="1">
              <a:spcBef>
                <a:spcPts val="0"/>
              </a:spcBef>
            </a:pPr>
            <a:r>
              <a:rPr lang="en-US" dirty="0">
                <a:sym typeface="Wingdings" pitchFamily="2" charset="2"/>
              </a:rPr>
              <a:t>All locked cache lines are reset and invalidated (no write back).</a:t>
            </a:r>
          </a:p>
          <a:p>
            <a:pPr lvl="1">
              <a:spcBef>
                <a:spcPts val="0"/>
              </a:spcBef>
            </a:pPr>
            <a:endParaRPr lang="en-US" dirty="0">
              <a:sym typeface="Wingdings" pitchFamily="2" charset="2"/>
            </a:endParaRPr>
          </a:p>
        </p:txBody>
      </p:sp>
    </p:spTree>
    <p:extLst>
      <p:ext uri="{BB962C8B-B14F-4D97-AF65-F5344CB8AC3E}">
        <p14:creationId xmlns:p14="http://schemas.microsoft.com/office/powerpoint/2010/main" val="27476437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37617</TotalTime>
  <Words>2384</Words>
  <Application>Microsoft Macintosh PowerPoint</Application>
  <PresentationFormat>Widescreen</PresentationFormat>
  <Paragraphs>457</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Sitka Heading</vt:lpstr>
      <vt:lpstr>Source Sans Pro</vt:lpstr>
      <vt:lpstr>3DFloatVTI</vt:lpstr>
      <vt:lpstr>System Architecture and Performance</vt:lpstr>
      <vt:lpstr>Synchronization Problem Revisited</vt:lpstr>
      <vt:lpstr>Standard Solution: Locking</vt:lpstr>
      <vt:lpstr>Issues with Locking</vt:lpstr>
      <vt:lpstr>Hardware Support</vt:lpstr>
      <vt:lpstr>Simple Implementation of a Spinlock</vt:lpstr>
      <vt:lpstr>Implementing test and set</vt:lpstr>
      <vt:lpstr>Atomic Actions</vt:lpstr>
      <vt:lpstr>Implementation: Transactional Memory</vt:lpstr>
      <vt:lpstr>Limitations on Snooping: What if no Bus?</vt:lpstr>
      <vt:lpstr>Option 1: Limiting Coherence Domain</vt:lpstr>
      <vt:lpstr>Option 1 Implementation</vt:lpstr>
      <vt:lpstr>Option 2: Use Broadcast to implement cc-NUMA</vt:lpstr>
      <vt:lpstr>Option 2 Implementation</vt:lpstr>
      <vt:lpstr>Option 3: Directory-Based cc-NUMA</vt:lpstr>
      <vt:lpstr>Directory Structure</vt:lpstr>
      <vt:lpstr>Recall: A Cache Miss on Read: Data Uncached</vt:lpstr>
      <vt:lpstr>Cache Miss on Read</vt:lpstr>
      <vt:lpstr>Recall: A Cache Miss on Read: Data Cached</vt:lpstr>
      <vt:lpstr>Option 3: Directory-Based cc-NUMA</vt:lpstr>
      <vt:lpstr>Recall: A Cache Miss on Read: Data Dirty</vt:lpstr>
      <vt:lpstr>Virtualization Structure</vt:lpstr>
      <vt:lpstr>Birth of Cloud Computing</vt:lpstr>
      <vt:lpstr>The Case For Virtualization</vt:lpstr>
      <vt:lpstr>The Case Against Virtualization</vt:lpstr>
      <vt:lpstr>How Does it Work?</vt:lpstr>
      <vt:lpstr>Memory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Performance</dc:title>
  <dc:creator>Mootaz N. Elnozahy</dc:creator>
  <cp:lastModifiedBy>Mootaz N. Elnozahy</cp:lastModifiedBy>
  <cp:revision>36</cp:revision>
  <dcterms:created xsi:type="dcterms:W3CDTF">2022-08-27T17:07:05Z</dcterms:created>
  <dcterms:modified xsi:type="dcterms:W3CDTF">2023-12-04T04:00:16Z</dcterms:modified>
</cp:coreProperties>
</file>