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ink/ink2.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3.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8" r:id="rId1"/>
  </p:sldMasterIdLst>
  <p:notesMasterIdLst>
    <p:notesMasterId r:id="rId31"/>
  </p:notesMasterIdLst>
  <p:sldIdLst>
    <p:sldId id="256" r:id="rId2"/>
    <p:sldId id="258" r:id="rId3"/>
    <p:sldId id="259" r:id="rId4"/>
    <p:sldId id="264" r:id="rId5"/>
    <p:sldId id="265" r:id="rId6"/>
    <p:sldId id="286" r:id="rId7"/>
    <p:sldId id="260" r:id="rId8"/>
    <p:sldId id="261" r:id="rId9"/>
    <p:sldId id="262" r:id="rId10"/>
    <p:sldId id="289" r:id="rId11"/>
    <p:sldId id="290" r:id="rId12"/>
    <p:sldId id="291" r:id="rId13"/>
    <p:sldId id="292" r:id="rId14"/>
    <p:sldId id="263" r:id="rId15"/>
    <p:sldId id="266" r:id="rId16"/>
    <p:sldId id="267" r:id="rId17"/>
    <p:sldId id="268" r:id="rId18"/>
    <p:sldId id="273" r:id="rId19"/>
    <p:sldId id="275" r:id="rId20"/>
    <p:sldId id="276" r:id="rId21"/>
    <p:sldId id="274" r:id="rId22"/>
    <p:sldId id="277" r:id="rId23"/>
    <p:sldId id="279" r:id="rId24"/>
    <p:sldId id="281" r:id="rId25"/>
    <p:sldId id="280" r:id="rId26"/>
    <p:sldId id="283" r:id="rId27"/>
    <p:sldId id="285" r:id="rId28"/>
    <p:sldId id="287" r:id="rId29"/>
    <p:sldId id="29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AEB3B5-353A-860C-4352-B2853ABA3887}" v="16" dt="2023-08-30T14:00:46.6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6327"/>
  </p:normalViewPr>
  <p:slideViewPr>
    <p:cSldViewPr snapToGrid="0" snapToObjects="1">
      <p:cViewPr varScale="1">
        <p:scale>
          <a:sx n="123" d="100"/>
          <a:sy n="123" d="100"/>
        </p:scale>
        <p:origin x="6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7T19:35:37.958"/>
    </inkml:context>
    <inkml:brush xml:id="br0">
      <inkml:brushProperty name="width" value="0.1" units="cm"/>
      <inkml:brushProperty name="height" value="0.1" units="cm"/>
      <inkml:brushProperty name="color" value="#E71224"/>
    </inkml:brush>
  </inkml:definitions>
  <inkml:trace contextRef="#ctx0" brushRef="#br0">1 1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7T19:35:42.029"/>
    </inkml:context>
    <inkml:brush xml:id="br0">
      <inkml:brushProperty name="width" value="0.1" units="cm"/>
      <inkml:brushProperty name="height" value="0.1" units="cm"/>
      <inkml:brushProperty name="color" value="#E71224"/>
    </inkml:brush>
  </inkml:definitions>
  <inkml:trace contextRef="#ctx0" brushRef="#br0">915 1 24575,'-23'4'0,"-14"11"0,-25 14 0,17-6 0,-5 4 0,-16 9 0,-2 5 0,-9 6 0,0 5 0,1 6 0,4 5 0,7 3 0,6 5 0,14 2 0,9 3 0,9 4 0,9 2 0,8 1 0,9 1 0,8 1 0,7 1 0,7-2 0,7 0 0,7 1 0,5-1 0,6 1 0,4 0 0,3-2 0,3-1-213,-16-26 1,2 0-1,1-2 213,2-1 0,1-1 0,1-1 0,0-2 0,2 0 0,0-1 0,1-1 0,2-1 0,0-1 0,1-2 0,1 0 0,2-2 0,4 2 0,2-1 0,2-1 0,7 1 0,3-2 0,2-1-322,6-1 1,2-2-1,2-2 322,2-2 0,2-3 0,0-2 0,-4-3 0,-1-3 0,-1 0-184,-6-2 0,-2-1 1,-1 0 183,-3 1 0,0 0 0,0 2 0,1 2 0,0 0 0,2 1 0,7 2 0,2 0 0,2-2-316,3 0 1,2-1-1,0-3 316,-1-2 0,-1-3 0,0-3 0,-3-3 0,-1-2 0,-2-2 0,-4-2 0,-1-2 0,0 0 0,0 0 0,-1-1 0,1-1-11,-2 1 1,0-1 0,-1-1 10,-2 0 0,-1-1 0,0 1 0,-1-1 0,-1 0 0,0 1 0,2-1 0,0 1 0,0 0 0,2 0 0,0 1 0,0 0 0,0 0 0,0 0 0,-1-1 0,29-3 0,-4-3 516,-14-2 0,-4-4-516,-10-2 0,-5-4 276,-7-3 1,-5-2-277,-3-1 0,-4-3 516,-2-1 0,-2-2-516,0-1 0,1-2 257,1-2 1,2 0-258,4-2 0,3-2 0,1-1 0,1-2 0,-1 1 0,-2-1 0,-4 1 0,-5-2 0,-9 0 0,-5-2 0,-7 0 0,-5-3 0,-8 0 0,-5-1 0,-3 0 0,-3 1 0,-10-45 0,-8 8 0,-7 2 0,-17 0 0,13 40 0,-5 0 0,-10-4 0,-6 0 0,-14-8 0,-7 1 0,18 18 0,-3 0 0,-1 1-179,-4-1 0,-2 0 0,-1 2 179,-1 0 0,-1 1 0,0 1 0,3 3 0,-1 0 0,1 1 0,1 0 0,1-1 0,-2 1 0,0 1 0,-1 0 0,-1 1 0,-3 1 0,0 1 0,-1 1 0,-4-1 0,-1 1 0,0 1 0,-2 2 0,-1 0 0,1 2 0,1 2 0,1 1 0,0 1 0,3 1 0,1 1 0,2 1 0,-30-2 0,4 1 0,9 3 0,3 3 0,8 1 0,3 1 0,9 2 0,2 1 0,3 0 0,0 0 0,-1-1 0,-2 0 0,-5-2 0,-3-1 268,-5-2 1,-2 0-269,-5-1 0,0-1 0,-1 0 0,-1 1 0,4 2 0,1 0 0,2 1 0,0 0 0,3 1 0,0 1 0,-1-2 0,1 0 0,1-1 0,1-1 0,4 1 0,2 0 0,7 1 0,2 0 0,-37-2 0,9-2 0,12-4 0,7-2 0,11-3 0,10 0 0,8-1 0,2-2 0,-3-4 0,-8-7 0,-12-3 0,-7-1 0,-3 3 0,8 3 0,10 2 0,7 4 0,1 0 0,1 5 0,0 4 0,4 1 0,16 10 0,3-1 0,15 5 0,1-1 0,4 0 0,0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7T17:42:06.522"/>
    </inkml:context>
    <inkml:brush xml:id="br0">
      <inkml:brushProperty name="width" value="0.05" units="cm"/>
      <inkml:brushProperty name="height" value="0.05" units="cm"/>
      <inkml:brushProperty name="color" value="#E71224"/>
    </inkml:brush>
  </inkml:definitions>
  <inkml:trace contextRef="#ctx0" brushRef="#br0">779 42 24575,'-31'4'0,"-20"9"0,-29 16 0,27-6 0,-1 5 0,-9 10 0,1 6 0,-1 9 0,3 6 0,4 9 0,5 4 0,7 6 0,6 3 0,10 0 0,8 2 0,5-1 0,7 1 0,6-2 0,5 0 0,2-3 0,2-1 0,0-2 0,1 0 0,0-2 0,-1 1 0,-1-1 0,0 0 0,2 3 0,0-1 0,0 2 0,2 1 0,1 1 0,1 0 0,3 0 0,3-1 0,2 0 0,2-2 0,3-3 0,2-2 0,2-4 0,2-2 0,-2-4 0,1-3 0,-4-4 0,-1-3 0,-3-2 0,-2-1 0,10 37 0,-9-12 0,-7-15 0,-4-18 0,-4-14 0,-2-5 0,-2 1 0,0 6 0,-2 10 0,0 6 0,-2 5 0,-3 6 0,0 9 0,0 11 0,3 3 0,4-5 0,4-3 0,5 0 0,7 12 0,9 9 0,8 2 0,-14-46 0,1-1 0,24 41 0,0-3 0,-4-5 0,-5-5 0,-3-4 0,-2-4 0,1-2 0,2-2 0,3-3 0,3-1 0,-5-2 0,-6-6 0,-4-4 0,-5-5 0,-5-5 0,-2 4 0,-7 11 0,-3 19 0,-2 20 0,0 10 0,2-5 0,2-14 0,5-12 0,3-5 0,7 0 0,6-1 0,0-2 0,1-6 0,1-1 0,4-6 0,6-7 0,13-11 0,19-11 0,17-6 0,-36-7 0,3-1 0,6 2 0,1 2 0,6 5 0,1 4 0,8 7 0,2 4 0,3 5 0,0 4 0,-3-1 0,0 0 0,-2-4 0,1-3 0,0-7 0,1-4 0,2-3 0,3-4 0,6 0 0,0 0 0,1 0 0,-2 1 0,-1 2 0,-2 1 0,-3-2 0,-2 0 0,-5-2 0,-1-3 0,-3-3 0,-1-2 0,-3-4 0,-1-1 0,-3 0 0,0 0 0,-4 1 0,-1 1 0,-1 2 0,-1 0 0,-2 0 0,0 0 0,0-1 0,1-1 0,3-2 0,0 0 0,5 0 0,0-1 0,3 1 0,1-1 0,-1 1 0,-1-1 0,-6-2 0,-2-2 0,-4-4 0,-1-2 0,-3-3 0,-1-3 0,-1-2 0,0-2 0,0 0 0,0-2 0,-2-1 0,0-1 0,-1-4 0,0-1 0,1-3 0,1 0 0,4-1 0,1-1 0,1 1 0,1 1 0,-1 1 0,-1 0 0,-6 2 0,-3 0 0,24-34 0,-9-6 0,-7-5 0,-23 32 0,1 0 0,1-1 0,0 0 0,0-1 0,-1 1 0,-1 1 0,-1 1 0,18-38 0,-5 2 0,-4 2 0,-3 0 0,-2-2 0,-10-4 0,-11-6 0,-9-6 0,-3 45 0,1-1 0,0-2 0,2-2 0,0-4 0,0-2 0,1-4 0,-1-1 0,-2-4 0,-2-2 0,-3-3 0,-3 0 0,-2-1 0,-2 1 0,-3 0 0,-1 1 0,1 3 0,0 0 0,1 2 0,-1 1 0,0 2 0,-1-1 0,0 1 0,-3-1 0,-5-3 0,-4 0 0,-4-2 0,-3-1 0,-2 0 0,-1 1 0,0 2 0,1 2 0,4 6 0,2 2 0,3 5 0,1 1 0,1 3 0,1 2 0,-3-1 0,-1 0 0,-2-1 0,0 1 0,-1-1 0,-1 0 0,2 2 0,1 1 0,4 3 0,1 0 0,-20-41 0,-1 6 0,19 36 0,-2 1 0,-5-4 0,-4 0 0,-6-2 0,-3-2 0,-1 0 0,-1 0 0,0 1 0,1 0 0,2 3 0,0 0 0,3 1 0,-2-1 0,-4-1 0,-2 0 0,-3-1 0,-1 1 0,0 1 0,1 2 0,4 3 0,2 2 0,8 5 0,3 2 0,-27-23 0,7 7 0,-6 2 0,-15-6 0,32 25 0,-2 1 0,-8-3 0,-2 0 0,-5-2 0,-1 1 0,-3-2 0,0 2 0,0-2 0,0 1 0,3 3 0,1 1 0,6 3 0,0 3 0,7 3 0,2 1 0,-44-9 0,-3 3 0,43 14 0,-1 1 0,-4 0 0,-1 0 0,-4 1 0,0-1 0,-1 0 0,-1 0 0,1 0 0,1-1 0,2 0 0,1 0 0,4 1 0,2 0 0,-41-5 0,11 3 0,1 3 0,-3 0 0,-10 0 0,44 3 0,1 0 0,-47-3 0,10 3 0,14 2 0,13 3 0,11 0 0,8 0 0,4 0 0,-6 0 0,-10 0 0,-4 2 0,-1 1 0,5 0 0,8-1 0,8-2 0,11 0 0,11 0 0,6 0 0,1 0 0,3 0 0,-9 2 0,-5 1 0,-7 1 0,-4 3 0,2-2 0,5 0 0,4 0 0,1-3 0,5 0 0,3-1 0,3 1 0,6 1 0,-2-1 0,-5-2 0,-3 0 0,-5 2 0,-8 1 0,10 0 0,-5 0 0,10 0 0,-4-1 0,5 0 0,3-2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14252C-1F43-2E4C-92B8-5FE5D4FE55D5}" type="datetimeFigureOut">
              <a:rPr lang="en-US" smtClean="0"/>
              <a:t>8/30/2023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A034B4-C612-F040-8469-B85945B4C57A}" type="slidenum">
              <a:rPr lang="en-US" smtClean="0"/>
              <a:t>‹#›</a:t>
            </a:fld>
            <a:endParaRPr lang="en-US"/>
          </a:p>
        </p:txBody>
      </p:sp>
    </p:spTree>
    <p:extLst>
      <p:ext uri="{BB962C8B-B14F-4D97-AF65-F5344CB8AC3E}">
        <p14:creationId xmlns:p14="http://schemas.microsoft.com/office/powerpoint/2010/main" val="116054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A034B4-C612-F040-8469-B85945B4C57A}" type="slidenum">
              <a:rPr lang="en-US" smtClean="0"/>
              <a:t>2</a:t>
            </a:fld>
            <a:endParaRPr lang="en-US"/>
          </a:p>
        </p:txBody>
      </p:sp>
    </p:spTree>
    <p:extLst>
      <p:ext uri="{BB962C8B-B14F-4D97-AF65-F5344CB8AC3E}">
        <p14:creationId xmlns:p14="http://schemas.microsoft.com/office/powerpoint/2010/main" val="10442140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examine here two different methods for building systems that contain GPU’s in them. In the first, the GPU’s are mounted as independent chips on the I/O bus. In the second, the GPU’s are integrated into the CPU, often with an instruction set extensions. There are many tradeoffs that exist here, and it is important to notice the title “Other Things”. Performance alone is not the deciding factor in the success of a particular design or the lack thereof. The first style is what NVIDIA uses, whereas Intel and IBM tried the second design several times and failed. Of the reasons: Having different chips allows the design more freedom to add processing units and to be architecture-independent, which is important for software portability (a huge factor that is often more important than performance—people are more expensive than hardware). It also meshes nicely with the need of having at least one graphic processor to control the display of the machine. The first configuration incurs a substantial performance and power overhead because the data have to be copied from the CPU’s main processor to the GPU and back. Therefore, this works well when you have a bulk of data to be processed, such as in graphics or in AI. But it will not perform well when there are small morsels to be processed.  </a:t>
            </a:r>
          </a:p>
        </p:txBody>
      </p:sp>
      <p:sp>
        <p:nvSpPr>
          <p:cNvPr id="4" name="Slide Number Placeholder 3"/>
          <p:cNvSpPr>
            <a:spLocks noGrp="1"/>
          </p:cNvSpPr>
          <p:nvPr>
            <p:ph type="sldNum" sz="quarter" idx="5"/>
          </p:nvPr>
        </p:nvSpPr>
        <p:spPr/>
        <p:txBody>
          <a:bodyPr/>
          <a:lstStyle/>
          <a:p>
            <a:fld id="{04A034B4-C612-F040-8469-B85945B4C57A}" type="slidenum">
              <a:rPr lang="en-US" smtClean="0"/>
              <a:t>13</a:t>
            </a:fld>
            <a:endParaRPr lang="en-US"/>
          </a:p>
        </p:txBody>
      </p:sp>
    </p:spTree>
    <p:extLst>
      <p:ext uri="{BB962C8B-B14F-4D97-AF65-F5344CB8AC3E}">
        <p14:creationId xmlns:p14="http://schemas.microsoft.com/office/powerpoint/2010/main" val="2857468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stream benchmark is a standard benchmark for assessing memory bandwidth. It is often quoted when performance of real applications is concerned. The benchmark presents an extreme case of relying on the memory bandwidth for performance. It features no reuse of data, and loads 24 bytes for every operation. This renders the cache hierarchy on the processor all but useless, and pushes the requirements on the memory bandwidth to its arguable maximum.</a:t>
            </a:r>
          </a:p>
        </p:txBody>
      </p:sp>
      <p:sp>
        <p:nvSpPr>
          <p:cNvPr id="4" name="Slide Number Placeholder 3"/>
          <p:cNvSpPr>
            <a:spLocks noGrp="1"/>
          </p:cNvSpPr>
          <p:nvPr>
            <p:ph type="sldNum" sz="quarter" idx="5"/>
          </p:nvPr>
        </p:nvSpPr>
        <p:spPr/>
        <p:txBody>
          <a:bodyPr/>
          <a:lstStyle/>
          <a:p>
            <a:fld id="{04A034B4-C612-F040-8469-B85945B4C57A}" type="slidenum">
              <a:rPr lang="en-US" smtClean="0"/>
              <a:t>14</a:t>
            </a:fld>
            <a:endParaRPr lang="en-US"/>
          </a:p>
        </p:txBody>
      </p:sp>
    </p:spTree>
    <p:extLst>
      <p:ext uri="{BB962C8B-B14F-4D97-AF65-F5344CB8AC3E}">
        <p14:creationId xmlns:p14="http://schemas.microsoft.com/office/powerpoint/2010/main" val="4179455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particular benchmark represents a very simple algorithm and code. It does not require much in terms of operating system or library support. The code is very simply that the compiler cannot do much about it. Therefore, the benchmark’s raw performance centers around the hardware, and more specifically the memory and interconnect bandwidth. </a:t>
            </a:r>
          </a:p>
        </p:txBody>
      </p:sp>
      <p:sp>
        <p:nvSpPr>
          <p:cNvPr id="4" name="Slide Number Placeholder 3"/>
          <p:cNvSpPr>
            <a:spLocks noGrp="1"/>
          </p:cNvSpPr>
          <p:nvPr>
            <p:ph type="sldNum" sz="quarter" idx="5"/>
          </p:nvPr>
        </p:nvSpPr>
        <p:spPr/>
        <p:txBody>
          <a:bodyPr/>
          <a:lstStyle/>
          <a:p>
            <a:fld id="{04A034B4-C612-F040-8469-B85945B4C57A}" type="slidenum">
              <a:rPr lang="en-US" smtClean="0"/>
              <a:t>15</a:t>
            </a:fld>
            <a:endParaRPr lang="en-US"/>
          </a:p>
        </p:txBody>
      </p:sp>
    </p:spTree>
    <p:extLst>
      <p:ext uri="{BB962C8B-B14F-4D97-AF65-F5344CB8AC3E}">
        <p14:creationId xmlns:p14="http://schemas.microsoft.com/office/powerpoint/2010/main" val="1972628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solution, we wanted to go into analyzing the program at a lower level. Experienced engineers typically have more straightforward ways of assessing the problems, potentially using high level tools. This example is simply serving a particular need which is to ensure a thorough understand of what happens when a program executes in the processor and the implied pressure that it will exert on the various resources (cache, memory bandwidth, etc.). (Note, the Z-100, Z-200 and ZV-100 are not real processors)</a:t>
            </a:r>
          </a:p>
        </p:txBody>
      </p:sp>
      <p:sp>
        <p:nvSpPr>
          <p:cNvPr id="4" name="Slide Number Placeholder 3"/>
          <p:cNvSpPr>
            <a:spLocks noGrp="1"/>
          </p:cNvSpPr>
          <p:nvPr>
            <p:ph type="sldNum" sz="quarter" idx="5"/>
          </p:nvPr>
        </p:nvSpPr>
        <p:spPr/>
        <p:txBody>
          <a:bodyPr/>
          <a:lstStyle/>
          <a:p>
            <a:fld id="{04A034B4-C612-F040-8469-B85945B4C57A}" type="slidenum">
              <a:rPr lang="en-US" smtClean="0"/>
              <a:t>16</a:t>
            </a:fld>
            <a:endParaRPr lang="en-US"/>
          </a:p>
        </p:txBody>
      </p:sp>
    </p:spTree>
    <p:extLst>
      <p:ext uri="{BB962C8B-B14F-4D97-AF65-F5344CB8AC3E}">
        <p14:creationId xmlns:p14="http://schemas.microsoft.com/office/powerpoint/2010/main" val="9016711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Metrics are important: Even the word “Maximum performance” is vague. Performance can mean 1) The time it takes for a program to finish (also known as response time, latency, etc.). It is measured in time (seconds or sub-seconds). 2) The amount of processing that a system performs (usually measured by instructions/per seconds, or operation/seconds. Often called throughput and is measured by ops/seconds). </a:t>
            </a:r>
          </a:p>
        </p:txBody>
      </p:sp>
      <p:sp>
        <p:nvSpPr>
          <p:cNvPr id="4" name="Slide Number Placeholder 3"/>
          <p:cNvSpPr>
            <a:spLocks noGrp="1"/>
          </p:cNvSpPr>
          <p:nvPr>
            <p:ph type="sldNum" sz="quarter" idx="5"/>
          </p:nvPr>
        </p:nvSpPr>
        <p:spPr/>
        <p:txBody>
          <a:bodyPr/>
          <a:lstStyle/>
          <a:p>
            <a:fld id="{04A034B4-C612-F040-8469-B85945B4C57A}" type="slidenum">
              <a:rPr lang="en-US" smtClean="0"/>
              <a:t>17</a:t>
            </a:fld>
            <a:endParaRPr lang="en-US"/>
          </a:p>
        </p:txBody>
      </p:sp>
    </p:spTree>
    <p:extLst>
      <p:ext uri="{BB962C8B-B14F-4D97-AF65-F5344CB8AC3E}">
        <p14:creationId xmlns:p14="http://schemas.microsoft.com/office/powerpoint/2010/main" val="14473386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Several assumptions are made here about the sophistication of the instruction-issue unit. In particular, this is a simple in-order processor (instructions are not reordered for better execution like what you will see in modern processors). Also, we make an assumption that the compiler does not do any loop </a:t>
            </a:r>
            <a:r>
              <a:rPr lang="en-US" dirty="0" err="1"/>
              <a:t>runrolling</a:t>
            </a:r>
            <a:r>
              <a:rPr lang="en-US" dirty="0"/>
              <a:t> or fusion. Again, this is done for illustrative point only and not as a representative of a real system.</a:t>
            </a:r>
          </a:p>
        </p:txBody>
      </p:sp>
      <p:sp>
        <p:nvSpPr>
          <p:cNvPr id="4" name="Slide Number Placeholder 3"/>
          <p:cNvSpPr>
            <a:spLocks noGrp="1"/>
          </p:cNvSpPr>
          <p:nvPr>
            <p:ph type="sldNum" sz="quarter" idx="5"/>
          </p:nvPr>
        </p:nvSpPr>
        <p:spPr/>
        <p:txBody>
          <a:bodyPr/>
          <a:lstStyle/>
          <a:p>
            <a:fld id="{04A034B4-C612-F040-8469-B85945B4C57A}" type="slidenum">
              <a:rPr lang="en-US" smtClean="0"/>
              <a:t>18</a:t>
            </a:fld>
            <a:endParaRPr lang="en-US"/>
          </a:p>
        </p:txBody>
      </p:sp>
    </p:spTree>
    <p:extLst>
      <p:ext uri="{BB962C8B-B14F-4D97-AF65-F5344CB8AC3E}">
        <p14:creationId xmlns:p14="http://schemas.microsoft.com/office/powerpoint/2010/main" val="823852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start by eliminating the obvious case where two identical processors except in cache size are compared, with the workload not needing any caching, we decide to withdraw Z-200 from the comparison.</a:t>
            </a:r>
          </a:p>
        </p:txBody>
      </p:sp>
      <p:sp>
        <p:nvSpPr>
          <p:cNvPr id="4" name="Slide Number Placeholder 3"/>
          <p:cNvSpPr>
            <a:spLocks noGrp="1"/>
          </p:cNvSpPr>
          <p:nvPr>
            <p:ph type="sldNum" sz="quarter" idx="5"/>
          </p:nvPr>
        </p:nvSpPr>
        <p:spPr/>
        <p:txBody>
          <a:bodyPr/>
          <a:lstStyle/>
          <a:p>
            <a:fld id="{04A034B4-C612-F040-8469-B85945B4C57A}" type="slidenum">
              <a:rPr lang="en-US" smtClean="0"/>
              <a:t>19</a:t>
            </a:fld>
            <a:endParaRPr lang="en-US"/>
          </a:p>
        </p:txBody>
      </p:sp>
    </p:spTree>
    <p:extLst>
      <p:ext uri="{BB962C8B-B14F-4D97-AF65-F5344CB8AC3E}">
        <p14:creationId xmlns:p14="http://schemas.microsoft.com/office/powerpoint/2010/main" val="23576693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24 bytes of activity on the memory bus come from the need to load a[</a:t>
            </a:r>
            <a:r>
              <a:rPr lang="en-US" dirty="0" err="1"/>
              <a:t>i</a:t>
            </a:r>
            <a:r>
              <a:rPr lang="en-US" dirty="0"/>
              <a:t>] and b[</a:t>
            </a:r>
            <a:r>
              <a:rPr lang="en-US" dirty="0" err="1"/>
              <a:t>i</a:t>
            </a:r>
            <a:r>
              <a:rPr lang="en-US" dirty="0"/>
              <a:t>], both of type ”double” which is 8 bytes, totally 16 bytes of loads. Also, we need to write c[</a:t>
            </a:r>
            <a:r>
              <a:rPr lang="en-US" dirty="0" err="1"/>
              <a:t>i</a:t>
            </a:r>
            <a:r>
              <a:rPr lang="en-US" dirty="0"/>
              <a:t>], which adds 8 bytes of data from the processor into memory, rounding up the 24 bytes.</a:t>
            </a:r>
          </a:p>
        </p:txBody>
      </p:sp>
      <p:sp>
        <p:nvSpPr>
          <p:cNvPr id="4" name="Slide Number Placeholder 3"/>
          <p:cNvSpPr>
            <a:spLocks noGrp="1"/>
          </p:cNvSpPr>
          <p:nvPr>
            <p:ph type="sldNum" sz="quarter" idx="5"/>
          </p:nvPr>
        </p:nvSpPr>
        <p:spPr/>
        <p:txBody>
          <a:bodyPr/>
          <a:lstStyle/>
          <a:p>
            <a:fld id="{04A034B4-C612-F040-8469-B85945B4C57A}" type="slidenum">
              <a:rPr lang="en-US" smtClean="0"/>
              <a:t>21</a:t>
            </a:fld>
            <a:endParaRPr lang="en-US"/>
          </a:p>
        </p:txBody>
      </p:sp>
    </p:spTree>
    <p:extLst>
      <p:ext uri="{BB962C8B-B14F-4D97-AF65-F5344CB8AC3E}">
        <p14:creationId xmlns:p14="http://schemas.microsoft.com/office/powerpoint/2010/main" val="37222175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A034B4-C612-F040-8469-B85945B4C57A}" type="slidenum">
              <a:rPr lang="en-US" smtClean="0"/>
              <a:t>28</a:t>
            </a:fld>
            <a:endParaRPr lang="en-US"/>
          </a:p>
        </p:txBody>
      </p:sp>
    </p:spTree>
    <p:extLst>
      <p:ext uri="{BB962C8B-B14F-4D97-AF65-F5344CB8AC3E}">
        <p14:creationId xmlns:p14="http://schemas.microsoft.com/office/powerpoint/2010/main" val="2730995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tell me your background so that I can adjust throughout the semester.</a:t>
            </a:r>
          </a:p>
        </p:txBody>
      </p:sp>
      <p:sp>
        <p:nvSpPr>
          <p:cNvPr id="4" name="Slide Number Placeholder 3"/>
          <p:cNvSpPr>
            <a:spLocks noGrp="1"/>
          </p:cNvSpPr>
          <p:nvPr>
            <p:ph type="sldNum" sz="quarter" idx="5"/>
          </p:nvPr>
        </p:nvSpPr>
        <p:spPr/>
        <p:txBody>
          <a:bodyPr/>
          <a:lstStyle/>
          <a:p>
            <a:fld id="{04A034B4-C612-F040-8469-B85945B4C57A}" type="slidenum">
              <a:rPr lang="en-US" smtClean="0"/>
              <a:t>3</a:t>
            </a:fld>
            <a:endParaRPr lang="en-US"/>
          </a:p>
        </p:txBody>
      </p:sp>
    </p:spTree>
    <p:extLst>
      <p:ext uri="{BB962C8B-B14F-4D97-AF65-F5344CB8AC3E}">
        <p14:creationId xmlns:p14="http://schemas.microsoft.com/office/powerpoint/2010/main" val="4149802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important outcome of this class should be a new way of thinking. It is not about the parts or even the sum of the parts. It is about trying to master complexity, which is a skill that will be needed regardless of whether you will continue in academia for more advanced degrees, or if you take a job in industry (or academia after you graduate). The class is fairly divided into two big halves: Architecture and performance evaluation. There will be some emphasis on hands-on skills.</a:t>
            </a:r>
          </a:p>
        </p:txBody>
      </p:sp>
      <p:sp>
        <p:nvSpPr>
          <p:cNvPr id="4" name="Slide Number Placeholder 3"/>
          <p:cNvSpPr>
            <a:spLocks noGrp="1"/>
          </p:cNvSpPr>
          <p:nvPr>
            <p:ph type="sldNum" sz="quarter" idx="5"/>
          </p:nvPr>
        </p:nvSpPr>
        <p:spPr/>
        <p:txBody>
          <a:bodyPr/>
          <a:lstStyle/>
          <a:p>
            <a:fld id="{04A034B4-C612-F040-8469-B85945B4C57A}" type="slidenum">
              <a:rPr lang="en-US" smtClean="0"/>
              <a:t>4</a:t>
            </a:fld>
            <a:endParaRPr lang="en-US"/>
          </a:p>
        </p:txBody>
      </p:sp>
    </p:spTree>
    <p:extLst>
      <p:ext uri="{BB962C8B-B14F-4D97-AF65-F5344CB8AC3E}">
        <p14:creationId xmlns:p14="http://schemas.microsoft.com/office/powerpoint/2010/main" val="997294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 us will not design systems. Most of us have to work with pre-existing designs. For a good majority of us, we will be just writing code. However, understanding how the system works will make you write better code. If you understand the limits on cache performance and memory bandwidth, it is hoped that you will be able to pick the right algorithm for both the problem and the system. Similarly, understanding how runtime systems work, you will hopefully make the write choice of which programming language should be used for which particular situation, and so on.</a:t>
            </a:r>
          </a:p>
        </p:txBody>
      </p:sp>
      <p:sp>
        <p:nvSpPr>
          <p:cNvPr id="4" name="Slide Number Placeholder 3"/>
          <p:cNvSpPr>
            <a:spLocks noGrp="1"/>
          </p:cNvSpPr>
          <p:nvPr>
            <p:ph type="sldNum" sz="quarter" idx="5"/>
          </p:nvPr>
        </p:nvSpPr>
        <p:spPr/>
        <p:txBody>
          <a:bodyPr/>
          <a:lstStyle/>
          <a:p>
            <a:fld id="{04A034B4-C612-F040-8469-B85945B4C57A}" type="slidenum">
              <a:rPr lang="en-US" smtClean="0"/>
              <a:t>5</a:t>
            </a:fld>
            <a:endParaRPr lang="en-US"/>
          </a:p>
        </p:txBody>
      </p:sp>
    </p:spTree>
    <p:extLst>
      <p:ext uri="{BB962C8B-B14F-4D97-AF65-F5344CB8AC3E}">
        <p14:creationId xmlns:p14="http://schemas.microsoft.com/office/powerpoint/2010/main" val="1434116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 interaction will keep you in the flow of the material. This is not about you receiving information from me: Rather, this is more about you applying your critical thinking to come up with the information on your own. This is my philosophy in teaching and it has worked well since 1993. </a:t>
            </a:r>
          </a:p>
        </p:txBody>
      </p:sp>
      <p:sp>
        <p:nvSpPr>
          <p:cNvPr id="4" name="Slide Number Placeholder 3"/>
          <p:cNvSpPr>
            <a:spLocks noGrp="1"/>
          </p:cNvSpPr>
          <p:nvPr>
            <p:ph type="sldNum" sz="quarter" idx="5"/>
          </p:nvPr>
        </p:nvSpPr>
        <p:spPr/>
        <p:txBody>
          <a:bodyPr/>
          <a:lstStyle/>
          <a:p>
            <a:fld id="{04A034B4-C612-F040-8469-B85945B4C57A}" type="slidenum">
              <a:rPr lang="en-US" smtClean="0"/>
              <a:t>6</a:t>
            </a:fld>
            <a:endParaRPr lang="en-US"/>
          </a:p>
        </p:txBody>
      </p:sp>
    </p:spTree>
    <p:extLst>
      <p:ext uri="{BB962C8B-B14F-4D97-AF65-F5344CB8AC3E}">
        <p14:creationId xmlns:p14="http://schemas.microsoft.com/office/powerpoint/2010/main" val="2292591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 like to emphasize here the importance of shouldering your responsibility. You are all graduate students now. So, people who are not pulling their weights in homework or project will be penalized. </a:t>
            </a:r>
          </a:p>
        </p:txBody>
      </p:sp>
      <p:sp>
        <p:nvSpPr>
          <p:cNvPr id="4" name="Slide Number Placeholder 3"/>
          <p:cNvSpPr>
            <a:spLocks noGrp="1"/>
          </p:cNvSpPr>
          <p:nvPr>
            <p:ph type="sldNum" sz="quarter" idx="5"/>
          </p:nvPr>
        </p:nvSpPr>
        <p:spPr/>
        <p:txBody>
          <a:bodyPr/>
          <a:lstStyle/>
          <a:p>
            <a:fld id="{04A034B4-C612-F040-8469-B85945B4C57A}" type="slidenum">
              <a:rPr lang="en-US" smtClean="0"/>
              <a:t>7</a:t>
            </a:fld>
            <a:endParaRPr lang="en-US"/>
          </a:p>
        </p:txBody>
      </p:sp>
    </p:spTree>
    <p:extLst>
      <p:ext uri="{BB962C8B-B14F-4D97-AF65-F5344CB8AC3E}">
        <p14:creationId xmlns:p14="http://schemas.microsoft.com/office/powerpoint/2010/main" val="3203396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Often, the best solution is obtained at the algorithm level. I observed in my careers sometimes a factor of 4 improvement by simply picking a better algorithm. A factor of 4 improvement out of the same components is a huge improvement. It is important also to appreciate how difficult the problem is in terms of handling complexity: Sometimes 5% improvement is all that is between a product success or failure. There are many aspects of course, but it helps to understand that your approach has to be comprehensive to the extent that is possible.</a:t>
            </a:r>
          </a:p>
        </p:txBody>
      </p:sp>
      <p:sp>
        <p:nvSpPr>
          <p:cNvPr id="4" name="Slide Number Placeholder 3"/>
          <p:cNvSpPr>
            <a:spLocks noGrp="1"/>
          </p:cNvSpPr>
          <p:nvPr>
            <p:ph type="sldNum" sz="quarter" idx="5"/>
          </p:nvPr>
        </p:nvSpPr>
        <p:spPr/>
        <p:txBody>
          <a:bodyPr/>
          <a:lstStyle/>
          <a:p>
            <a:fld id="{04A034B4-C612-F040-8469-B85945B4C57A}" type="slidenum">
              <a:rPr lang="en-US" smtClean="0"/>
              <a:t>9</a:t>
            </a:fld>
            <a:endParaRPr lang="en-US"/>
          </a:p>
        </p:txBody>
      </p:sp>
    </p:spTree>
    <p:extLst>
      <p:ext uri="{BB962C8B-B14F-4D97-AF65-F5344CB8AC3E}">
        <p14:creationId xmlns:p14="http://schemas.microsoft.com/office/powerpoint/2010/main" val="4191004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Several flaws are to be seen here: 1) The proposal is based on intuition (more registers </a:t>
            </a:r>
            <a:r>
              <a:rPr lang="en-US" dirty="0">
                <a:sym typeface="Wingdings" pitchFamily="2" charset="2"/>
              </a:rPr>
              <a:t> better performance). 2) Lack of any metric of improvement at the application level. 3) No quantitative analysis to show the </a:t>
            </a:r>
            <a:r>
              <a:rPr lang="en-US" i="1" dirty="0">
                <a:sym typeface="Wingdings" pitchFamily="2" charset="2"/>
              </a:rPr>
              <a:t>existing</a:t>
            </a:r>
            <a:r>
              <a:rPr lang="en-US" i="0" dirty="0">
                <a:sym typeface="Wingdings" pitchFamily="2" charset="2"/>
              </a:rPr>
              <a:t> problem that is being solved (I am not talking about a quantitative analysis of the solution, but rather, the problem). It is important before stating a solution to understand what is the problem that is being solved!!</a:t>
            </a:r>
            <a:endParaRPr lang="en-US" dirty="0"/>
          </a:p>
        </p:txBody>
      </p:sp>
      <p:sp>
        <p:nvSpPr>
          <p:cNvPr id="4" name="Slide Number Placeholder 3"/>
          <p:cNvSpPr>
            <a:spLocks noGrp="1"/>
          </p:cNvSpPr>
          <p:nvPr>
            <p:ph type="sldNum" sz="quarter" idx="5"/>
          </p:nvPr>
        </p:nvSpPr>
        <p:spPr/>
        <p:txBody>
          <a:bodyPr/>
          <a:lstStyle/>
          <a:p>
            <a:fld id="{04A034B4-C612-F040-8469-B85945B4C57A}" type="slidenum">
              <a:rPr lang="en-US" smtClean="0"/>
              <a:t>11</a:t>
            </a:fld>
            <a:endParaRPr lang="en-US"/>
          </a:p>
        </p:txBody>
      </p:sp>
    </p:spTree>
    <p:extLst>
      <p:ext uri="{BB962C8B-B14F-4D97-AF65-F5344CB8AC3E}">
        <p14:creationId xmlns:p14="http://schemas.microsoft.com/office/powerpoint/2010/main" val="2855339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discussion, we have shown that most programs will not be able to benefit from increasing the number of registers beyond a certain limit. Experience has shown that between 32 to 64 is about the sweet spot for what a program needs for most cases. The way the proposal was stated did not open the discussion for potential other uses for the added registers: For instance, enabling more hardware threads could be a plausible use for this technology. </a:t>
            </a:r>
          </a:p>
        </p:txBody>
      </p:sp>
      <p:sp>
        <p:nvSpPr>
          <p:cNvPr id="4" name="Slide Number Placeholder 3"/>
          <p:cNvSpPr>
            <a:spLocks noGrp="1"/>
          </p:cNvSpPr>
          <p:nvPr>
            <p:ph type="sldNum" sz="quarter" idx="5"/>
          </p:nvPr>
        </p:nvSpPr>
        <p:spPr/>
        <p:txBody>
          <a:bodyPr/>
          <a:lstStyle/>
          <a:p>
            <a:fld id="{04A034B4-C612-F040-8469-B85945B4C57A}" type="slidenum">
              <a:rPr lang="en-US" smtClean="0"/>
              <a:t>12</a:t>
            </a:fld>
            <a:endParaRPr lang="en-US"/>
          </a:p>
        </p:txBody>
      </p:sp>
    </p:spTree>
    <p:extLst>
      <p:ext uri="{BB962C8B-B14F-4D97-AF65-F5344CB8AC3E}">
        <p14:creationId xmlns:p14="http://schemas.microsoft.com/office/powerpoint/2010/main" val="1419495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Wednesday, August 30, 2023</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145201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Wednesday, August 30, 2023</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77086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Wednesday, August 30, 2023</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067723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Wednesday, August 30, 2023</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327338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Wednesday, August 30, 2023</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72731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Wednesday, August 30, 2023</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1820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Wednesday, August 30, 2023</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44771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Wednesday, August 30, 2023</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329230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Wednesday, August 30, 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289634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Wednesday, August 30, 2023</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37030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Wednesday, August 30, 2023</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230456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Wednesday, August 30, 2023</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1147684225"/>
      </p:ext>
    </p:extLst>
  </p:cSld>
  <p:clrMap bg1="dk1" tx1="lt1" bg2="dk2" tx2="lt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7" r:id="rId6"/>
    <p:sldLayoutId id="2147483782" r:id="rId7"/>
    <p:sldLayoutId id="2147483783" r:id="rId8"/>
    <p:sldLayoutId id="2147483784" r:id="rId9"/>
    <p:sldLayoutId id="2147483786" r:id="rId10"/>
    <p:sldLayoutId id="2147483785"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3.png"/><Relationship Id="rId5" Type="http://schemas.openxmlformats.org/officeDocument/2006/relationships/customXml" Target="../ink/ink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F6F366-C3C9-D9D6-F3D2-802086BD6D89}"/>
              </a:ext>
            </a:extLst>
          </p:cNvPr>
          <p:cNvSpPr>
            <a:spLocks noGrp="1"/>
          </p:cNvSpPr>
          <p:nvPr>
            <p:ph type="ctrTitle"/>
          </p:nvPr>
        </p:nvSpPr>
        <p:spPr>
          <a:xfrm>
            <a:off x="6203950" y="549275"/>
            <a:ext cx="5437187" cy="2986234"/>
          </a:xfrm>
        </p:spPr>
        <p:txBody>
          <a:bodyPr anchor="b">
            <a:normAutofit/>
          </a:bodyPr>
          <a:lstStyle/>
          <a:p>
            <a:r>
              <a:rPr lang="en-US" sz="5900"/>
              <a:t>System Architecture and Performance</a:t>
            </a:r>
          </a:p>
        </p:txBody>
      </p:sp>
      <p:sp>
        <p:nvSpPr>
          <p:cNvPr id="3" name="Subtitle 2">
            <a:extLst>
              <a:ext uri="{FF2B5EF4-FFF2-40B4-BE49-F238E27FC236}">
                <a16:creationId xmlns:a16="http://schemas.microsoft.com/office/drawing/2014/main" id="{B3D5F99F-E318-1ABD-92B8-10278BFFA976}"/>
              </a:ext>
            </a:extLst>
          </p:cNvPr>
          <p:cNvSpPr>
            <a:spLocks noGrp="1"/>
          </p:cNvSpPr>
          <p:nvPr>
            <p:ph type="subTitle" idx="1"/>
          </p:nvPr>
        </p:nvSpPr>
        <p:spPr>
          <a:xfrm>
            <a:off x="6203950" y="3827610"/>
            <a:ext cx="5437187" cy="2265216"/>
          </a:xfrm>
        </p:spPr>
        <p:txBody>
          <a:bodyPr>
            <a:normAutofit/>
          </a:bodyPr>
          <a:lstStyle/>
          <a:p>
            <a:r>
              <a:rPr lang="en-US" dirty="0">
                <a:solidFill>
                  <a:schemeClr val="tx1">
                    <a:alpha val="60000"/>
                  </a:schemeClr>
                </a:solidFill>
              </a:rPr>
              <a:t>CS 258</a:t>
            </a:r>
          </a:p>
          <a:p>
            <a:r>
              <a:rPr lang="en-US" dirty="0">
                <a:solidFill>
                  <a:schemeClr val="tx1">
                    <a:alpha val="60000"/>
                  </a:schemeClr>
                </a:solidFill>
              </a:rPr>
              <a:t>Week 1: Introduction to performance</a:t>
            </a:r>
          </a:p>
        </p:txBody>
      </p:sp>
      <p:pic>
        <p:nvPicPr>
          <p:cNvPr id="4" name="Picture 3" descr="Network Technology Background">
            <a:extLst>
              <a:ext uri="{FF2B5EF4-FFF2-40B4-BE49-F238E27FC236}">
                <a16:creationId xmlns:a16="http://schemas.microsoft.com/office/drawing/2014/main" id="{FB690395-2F96-102F-E011-CDB5C8BF625B}"/>
              </a:ext>
            </a:extLst>
          </p:cNvPr>
          <p:cNvPicPr>
            <a:picLocks noChangeAspect="1"/>
          </p:cNvPicPr>
          <p:nvPr/>
        </p:nvPicPr>
        <p:blipFill rotWithShape="1">
          <a:blip r:embed="rId2"/>
          <a:srcRect r="-1" b="3408"/>
          <a:stretch/>
        </p:blipFill>
        <p:spPr>
          <a:xfrm>
            <a:off x="550863" y="1994429"/>
            <a:ext cx="5102225" cy="2870729"/>
          </a:xfrm>
          <a:custGeom>
            <a:avLst/>
            <a:gdLst/>
            <a:ahLst/>
            <a:cxnLst/>
            <a:rect l="l" t="t" r="r" b="b"/>
            <a:pathLst>
              <a:path w="5102225" h="5761037">
                <a:moveTo>
                  <a:pt x="0" y="0"/>
                </a:moveTo>
                <a:lnTo>
                  <a:pt x="5102225" y="0"/>
                </a:lnTo>
                <a:lnTo>
                  <a:pt x="5102225" y="5761037"/>
                </a:lnTo>
                <a:lnTo>
                  <a:pt x="0" y="5761037"/>
                </a:lnTo>
                <a:close/>
              </a:path>
            </a:pathLst>
          </a:custGeom>
        </p:spPr>
      </p:pic>
    </p:spTree>
    <p:extLst>
      <p:ext uri="{BB962C8B-B14F-4D97-AF65-F5344CB8AC3E}">
        <p14:creationId xmlns:p14="http://schemas.microsoft.com/office/powerpoint/2010/main" val="461375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1403E-811E-409E-71F6-DFB5C17042A7}"/>
              </a:ext>
            </a:extLst>
          </p:cNvPr>
          <p:cNvSpPr>
            <a:spLocks noGrp="1"/>
          </p:cNvSpPr>
          <p:nvPr>
            <p:ph type="title"/>
          </p:nvPr>
        </p:nvSpPr>
        <p:spPr/>
        <p:txBody>
          <a:bodyPr/>
          <a:lstStyle/>
          <a:p>
            <a:r>
              <a:rPr lang="en-US" dirty="0"/>
              <a:t>Examples from Real Life</a:t>
            </a:r>
          </a:p>
        </p:txBody>
      </p:sp>
      <p:sp>
        <p:nvSpPr>
          <p:cNvPr id="3" name="Text Placeholder 2">
            <a:extLst>
              <a:ext uri="{FF2B5EF4-FFF2-40B4-BE49-F238E27FC236}">
                <a16:creationId xmlns:a16="http://schemas.microsoft.com/office/drawing/2014/main" id="{C02C8695-8ECE-5534-3586-1A63E1B6287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0979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AF1DB-BB7B-1165-AC85-F579E2A7E8B5}"/>
              </a:ext>
            </a:extLst>
          </p:cNvPr>
          <p:cNvSpPr>
            <a:spLocks noGrp="1"/>
          </p:cNvSpPr>
          <p:nvPr>
            <p:ph type="title"/>
          </p:nvPr>
        </p:nvSpPr>
        <p:spPr/>
        <p:txBody>
          <a:bodyPr/>
          <a:lstStyle/>
          <a:p>
            <a:r>
              <a:rPr lang="en-US" dirty="0"/>
              <a:t>64,000 CPU Registers?</a:t>
            </a:r>
          </a:p>
        </p:txBody>
      </p:sp>
      <p:sp>
        <p:nvSpPr>
          <p:cNvPr id="3" name="Content Placeholder 2">
            <a:extLst>
              <a:ext uri="{FF2B5EF4-FFF2-40B4-BE49-F238E27FC236}">
                <a16:creationId xmlns:a16="http://schemas.microsoft.com/office/drawing/2014/main" id="{1241F90B-E9F0-DD83-3B51-4D84C797C49F}"/>
              </a:ext>
            </a:extLst>
          </p:cNvPr>
          <p:cNvSpPr>
            <a:spLocks noGrp="1"/>
          </p:cNvSpPr>
          <p:nvPr>
            <p:ph idx="1"/>
          </p:nvPr>
        </p:nvSpPr>
        <p:spPr/>
        <p:txBody>
          <a:bodyPr>
            <a:normAutofit/>
          </a:bodyPr>
          <a:lstStyle/>
          <a:p>
            <a:r>
              <a:rPr lang="en-US" sz="2400" dirty="0"/>
              <a:t>You are leading a big project to design the next supercomputer </a:t>
            </a:r>
          </a:p>
          <a:p>
            <a:r>
              <a:rPr lang="en-US" sz="2400" dirty="0"/>
              <a:t>You have a budget of $20M/year for an exploratory design</a:t>
            </a:r>
          </a:p>
          <a:p>
            <a:r>
              <a:rPr lang="en-US" sz="2400" dirty="0"/>
              <a:t>Bob approaches you with a clever circuit design idea yielding 64K registers</a:t>
            </a:r>
          </a:p>
          <a:p>
            <a:r>
              <a:rPr lang="en-US" sz="2400" dirty="0"/>
              <a:t>Typical processors have a few architecture-level registers, and a few hundred microarchitecture registers</a:t>
            </a:r>
          </a:p>
          <a:p>
            <a:r>
              <a:rPr lang="en-US" sz="2400" dirty="0"/>
              <a:t>This is 3 orders of magnitude improvement!!! </a:t>
            </a:r>
          </a:p>
          <a:p>
            <a:r>
              <a:rPr lang="en-US" sz="2400" dirty="0"/>
              <a:t>Bob is asking for 3FTE’s to work with him on the idea ($600K). Do you fund Bob?</a:t>
            </a:r>
          </a:p>
        </p:txBody>
      </p:sp>
      <p:sp>
        <p:nvSpPr>
          <p:cNvPr id="4" name="TextBox 3">
            <a:extLst>
              <a:ext uri="{FF2B5EF4-FFF2-40B4-BE49-F238E27FC236}">
                <a16:creationId xmlns:a16="http://schemas.microsoft.com/office/drawing/2014/main" id="{D2AB766E-6518-5F0E-09B6-FDC469807A59}"/>
              </a:ext>
            </a:extLst>
          </p:cNvPr>
          <p:cNvSpPr txBox="1"/>
          <p:nvPr/>
        </p:nvSpPr>
        <p:spPr>
          <a:xfrm>
            <a:off x="9761838" y="4744995"/>
            <a:ext cx="1670650" cy="461665"/>
          </a:xfrm>
          <a:prstGeom prst="rect">
            <a:avLst/>
          </a:prstGeom>
          <a:noFill/>
        </p:spPr>
        <p:txBody>
          <a:bodyPr wrap="none" rtlCol="0">
            <a:spAutoFit/>
          </a:bodyPr>
          <a:lstStyle/>
          <a:p>
            <a:r>
              <a:rPr lang="en-US" sz="2400" dirty="0">
                <a:solidFill>
                  <a:srgbClr val="FFFF00"/>
                </a:solidFill>
              </a:rPr>
              <a:t>Real Story!!</a:t>
            </a:r>
          </a:p>
        </p:txBody>
      </p:sp>
    </p:spTree>
    <p:extLst>
      <p:ext uri="{BB962C8B-B14F-4D97-AF65-F5344CB8AC3E}">
        <p14:creationId xmlns:p14="http://schemas.microsoft.com/office/powerpoint/2010/main" val="1586794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73A80-16DE-3F24-D237-4D5FF4A200A9}"/>
              </a:ext>
            </a:extLst>
          </p:cNvPr>
          <p:cNvSpPr>
            <a:spLocks noGrp="1"/>
          </p:cNvSpPr>
          <p:nvPr>
            <p:ph type="title"/>
          </p:nvPr>
        </p:nvSpPr>
        <p:spPr/>
        <p:txBody>
          <a:bodyPr/>
          <a:lstStyle/>
          <a:p>
            <a:r>
              <a:rPr lang="en-US" dirty="0"/>
              <a:t>64K Registers</a:t>
            </a:r>
          </a:p>
        </p:txBody>
      </p:sp>
      <p:sp>
        <p:nvSpPr>
          <p:cNvPr id="5" name="Rectangle 4">
            <a:extLst>
              <a:ext uri="{FF2B5EF4-FFF2-40B4-BE49-F238E27FC236}">
                <a16:creationId xmlns:a16="http://schemas.microsoft.com/office/drawing/2014/main" id="{DEF625D0-D3A7-388F-0896-61E587298AD6}"/>
              </a:ext>
            </a:extLst>
          </p:cNvPr>
          <p:cNvSpPr/>
          <p:nvPr/>
        </p:nvSpPr>
        <p:spPr>
          <a:xfrm>
            <a:off x="5784574" y="1133061"/>
            <a:ext cx="1739348" cy="5168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Algorithm</a:t>
            </a:r>
          </a:p>
        </p:txBody>
      </p:sp>
      <p:sp>
        <p:nvSpPr>
          <p:cNvPr id="6" name="Rectangle 5">
            <a:extLst>
              <a:ext uri="{FF2B5EF4-FFF2-40B4-BE49-F238E27FC236}">
                <a16:creationId xmlns:a16="http://schemas.microsoft.com/office/drawing/2014/main" id="{660D4FA1-8566-D2DD-6878-526684D42CA7}"/>
              </a:ext>
            </a:extLst>
          </p:cNvPr>
          <p:cNvSpPr/>
          <p:nvPr/>
        </p:nvSpPr>
        <p:spPr>
          <a:xfrm>
            <a:off x="5670274" y="1652018"/>
            <a:ext cx="1967948" cy="5168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Code</a:t>
            </a:r>
          </a:p>
        </p:txBody>
      </p:sp>
      <p:sp>
        <p:nvSpPr>
          <p:cNvPr id="7" name="Rectangle 6">
            <a:extLst>
              <a:ext uri="{FF2B5EF4-FFF2-40B4-BE49-F238E27FC236}">
                <a16:creationId xmlns:a16="http://schemas.microsoft.com/office/drawing/2014/main" id="{1E387FC9-B021-F8C1-858D-F600820DFBD4}"/>
              </a:ext>
            </a:extLst>
          </p:cNvPr>
          <p:cNvSpPr/>
          <p:nvPr/>
        </p:nvSpPr>
        <p:spPr>
          <a:xfrm>
            <a:off x="5555973" y="2153628"/>
            <a:ext cx="2196548" cy="5168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Runtime/Libraries</a:t>
            </a:r>
          </a:p>
        </p:txBody>
      </p:sp>
      <p:sp>
        <p:nvSpPr>
          <p:cNvPr id="8" name="Rectangle 7">
            <a:extLst>
              <a:ext uri="{FF2B5EF4-FFF2-40B4-BE49-F238E27FC236}">
                <a16:creationId xmlns:a16="http://schemas.microsoft.com/office/drawing/2014/main" id="{885BDE7E-B96F-FB89-8B04-9CF8C1E7A574}"/>
              </a:ext>
            </a:extLst>
          </p:cNvPr>
          <p:cNvSpPr/>
          <p:nvPr/>
        </p:nvSpPr>
        <p:spPr>
          <a:xfrm>
            <a:off x="5446643" y="2670463"/>
            <a:ext cx="2415209" cy="5168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Operating system</a:t>
            </a:r>
          </a:p>
        </p:txBody>
      </p:sp>
      <p:sp>
        <p:nvSpPr>
          <p:cNvPr id="9" name="Rectangle 8">
            <a:extLst>
              <a:ext uri="{FF2B5EF4-FFF2-40B4-BE49-F238E27FC236}">
                <a16:creationId xmlns:a16="http://schemas.microsoft.com/office/drawing/2014/main" id="{75B6159A-0D45-CD9E-D4F2-93236144DC1A}"/>
              </a:ext>
            </a:extLst>
          </p:cNvPr>
          <p:cNvSpPr/>
          <p:nvPr/>
        </p:nvSpPr>
        <p:spPr>
          <a:xfrm>
            <a:off x="5327373" y="3212731"/>
            <a:ext cx="2653748" cy="516835"/>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Hardware</a:t>
            </a:r>
          </a:p>
        </p:txBody>
      </p:sp>
      <p:sp>
        <p:nvSpPr>
          <p:cNvPr id="10" name="Rectangle 9">
            <a:extLst>
              <a:ext uri="{FF2B5EF4-FFF2-40B4-BE49-F238E27FC236}">
                <a16:creationId xmlns:a16="http://schemas.microsoft.com/office/drawing/2014/main" id="{4E72A62B-C745-6461-EEF4-85E38C17EDDD}"/>
              </a:ext>
            </a:extLst>
          </p:cNvPr>
          <p:cNvSpPr/>
          <p:nvPr/>
        </p:nvSpPr>
        <p:spPr>
          <a:xfrm>
            <a:off x="8424620" y="2168853"/>
            <a:ext cx="1762989" cy="516835"/>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Processors</a:t>
            </a:r>
          </a:p>
        </p:txBody>
      </p:sp>
      <p:sp>
        <p:nvSpPr>
          <p:cNvPr id="11" name="Rectangle 10">
            <a:extLst>
              <a:ext uri="{FF2B5EF4-FFF2-40B4-BE49-F238E27FC236}">
                <a16:creationId xmlns:a16="http://schemas.microsoft.com/office/drawing/2014/main" id="{B9FAAEAB-2C4E-B1B5-CE28-BFFCF48FC6A1}"/>
              </a:ext>
            </a:extLst>
          </p:cNvPr>
          <p:cNvSpPr/>
          <p:nvPr/>
        </p:nvSpPr>
        <p:spPr>
          <a:xfrm>
            <a:off x="8424619" y="2695896"/>
            <a:ext cx="1762989" cy="516835"/>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Memory</a:t>
            </a:r>
          </a:p>
        </p:txBody>
      </p:sp>
      <p:sp>
        <p:nvSpPr>
          <p:cNvPr id="12" name="Rectangle 11">
            <a:extLst>
              <a:ext uri="{FF2B5EF4-FFF2-40B4-BE49-F238E27FC236}">
                <a16:creationId xmlns:a16="http://schemas.microsoft.com/office/drawing/2014/main" id="{CEB74A51-F2B6-C775-B5BE-DC1B2CA087F6}"/>
              </a:ext>
            </a:extLst>
          </p:cNvPr>
          <p:cNvSpPr/>
          <p:nvPr/>
        </p:nvSpPr>
        <p:spPr>
          <a:xfrm>
            <a:off x="8424618" y="3222939"/>
            <a:ext cx="1762989" cy="516835"/>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Interconnects</a:t>
            </a:r>
          </a:p>
        </p:txBody>
      </p:sp>
      <p:sp>
        <p:nvSpPr>
          <p:cNvPr id="13" name="Rectangle 12">
            <a:extLst>
              <a:ext uri="{FF2B5EF4-FFF2-40B4-BE49-F238E27FC236}">
                <a16:creationId xmlns:a16="http://schemas.microsoft.com/office/drawing/2014/main" id="{60D4135F-5A7A-A64E-6193-57AC9F3BEBFD}"/>
              </a:ext>
            </a:extLst>
          </p:cNvPr>
          <p:cNvSpPr/>
          <p:nvPr/>
        </p:nvSpPr>
        <p:spPr>
          <a:xfrm>
            <a:off x="8424617" y="3739774"/>
            <a:ext cx="1762989" cy="516835"/>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I/O Devices</a:t>
            </a:r>
          </a:p>
        </p:txBody>
      </p:sp>
      <p:sp>
        <p:nvSpPr>
          <p:cNvPr id="16" name="Left Brace 15">
            <a:extLst>
              <a:ext uri="{FF2B5EF4-FFF2-40B4-BE49-F238E27FC236}">
                <a16:creationId xmlns:a16="http://schemas.microsoft.com/office/drawing/2014/main" id="{912C4C92-59A4-B1EA-AFCC-D73387856988}"/>
              </a:ext>
            </a:extLst>
          </p:cNvPr>
          <p:cNvSpPr/>
          <p:nvPr/>
        </p:nvSpPr>
        <p:spPr>
          <a:xfrm>
            <a:off x="8009795" y="2168853"/>
            <a:ext cx="414821" cy="20979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04D89060-7050-B42C-D362-1AE45F2C1C32}"/>
                  </a:ext>
                </a:extLst>
              </p14:cNvPr>
              <p14:cNvContentPartPr/>
              <p14:nvPr/>
            </p14:nvContentPartPr>
            <p14:xfrm>
              <a:off x="3174334" y="-565988"/>
              <a:ext cx="360" cy="360"/>
            </p14:xfrm>
          </p:contentPart>
        </mc:Choice>
        <mc:Fallback xmlns="">
          <p:pic>
            <p:nvPicPr>
              <p:cNvPr id="14" name="Ink 13">
                <a:extLst>
                  <a:ext uri="{FF2B5EF4-FFF2-40B4-BE49-F238E27FC236}">
                    <a16:creationId xmlns:a16="http://schemas.microsoft.com/office/drawing/2014/main" id="{04D89060-7050-B42C-D362-1AE45F2C1C32}"/>
                  </a:ext>
                </a:extLst>
              </p:cNvPr>
              <p:cNvPicPr/>
              <p:nvPr/>
            </p:nvPicPr>
            <p:blipFill>
              <a:blip r:embed="rId4"/>
              <a:stretch>
                <a:fillRect/>
              </a:stretch>
            </p:blipFill>
            <p:spPr>
              <a:xfrm>
                <a:off x="3156694" y="-583628"/>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2B62E8CE-CCDA-9AA5-8EB6-426C69737321}"/>
                  </a:ext>
                </a:extLst>
              </p14:cNvPr>
              <p14:cNvContentPartPr/>
              <p14:nvPr/>
            </p14:nvContentPartPr>
            <p14:xfrm>
              <a:off x="8240974" y="1722172"/>
              <a:ext cx="2607480" cy="1258200"/>
            </p14:xfrm>
          </p:contentPart>
        </mc:Choice>
        <mc:Fallback xmlns="">
          <p:pic>
            <p:nvPicPr>
              <p:cNvPr id="15" name="Ink 14">
                <a:extLst>
                  <a:ext uri="{FF2B5EF4-FFF2-40B4-BE49-F238E27FC236}">
                    <a16:creationId xmlns:a16="http://schemas.microsoft.com/office/drawing/2014/main" id="{2B62E8CE-CCDA-9AA5-8EB6-426C69737321}"/>
                  </a:ext>
                </a:extLst>
              </p:cNvPr>
              <p:cNvPicPr/>
              <p:nvPr/>
            </p:nvPicPr>
            <p:blipFill>
              <a:blip r:embed="rId6"/>
              <a:stretch>
                <a:fillRect/>
              </a:stretch>
            </p:blipFill>
            <p:spPr>
              <a:xfrm>
                <a:off x="8223334" y="1704532"/>
                <a:ext cx="2643120" cy="1293840"/>
              </a:xfrm>
              <a:prstGeom prst="rect">
                <a:avLst/>
              </a:prstGeom>
            </p:spPr>
          </p:pic>
        </mc:Fallback>
      </mc:AlternateContent>
      <p:sp>
        <p:nvSpPr>
          <p:cNvPr id="17" name="TextBox 16">
            <a:extLst>
              <a:ext uri="{FF2B5EF4-FFF2-40B4-BE49-F238E27FC236}">
                <a16:creationId xmlns:a16="http://schemas.microsoft.com/office/drawing/2014/main" id="{0878A986-C923-611D-D4BF-041DA70D9435}"/>
              </a:ext>
            </a:extLst>
          </p:cNvPr>
          <p:cNvSpPr txBox="1"/>
          <p:nvPr/>
        </p:nvSpPr>
        <p:spPr>
          <a:xfrm>
            <a:off x="877330" y="2508422"/>
            <a:ext cx="3656770" cy="461665"/>
          </a:xfrm>
          <a:prstGeom prst="rect">
            <a:avLst/>
          </a:prstGeom>
          <a:noFill/>
        </p:spPr>
        <p:txBody>
          <a:bodyPr wrap="none" rtlCol="0">
            <a:spAutoFit/>
          </a:bodyPr>
          <a:lstStyle/>
          <a:p>
            <a:r>
              <a:rPr lang="en-US" sz="2400" dirty="0"/>
              <a:t>Let us discuss the tradeoffs</a:t>
            </a:r>
          </a:p>
        </p:txBody>
      </p:sp>
    </p:spTree>
    <p:extLst>
      <p:ext uri="{BB962C8B-B14F-4D97-AF65-F5344CB8AC3E}">
        <p14:creationId xmlns:p14="http://schemas.microsoft.com/office/powerpoint/2010/main" val="2376005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26838-8FB3-60B0-858B-D04A17C8B324}"/>
              </a:ext>
            </a:extLst>
          </p:cNvPr>
          <p:cNvSpPr>
            <a:spLocks noGrp="1"/>
          </p:cNvSpPr>
          <p:nvPr>
            <p:ph type="title"/>
          </p:nvPr>
        </p:nvSpPr>
        <p:spPr/>
        <p:txBody>
          <a:bodyPr>
            <a:normAutofit fontScale="90000"/>
          </a:bodyPr>
          <a:lstStyle/>
          <a:p>
            <a:r>
              <a:rPr lang="en-US" dirty="0"/>
              <a:t>Bigger Picture: Performance &amp; Other Things</a:t>
            </a:r>
          </a:p>
        </p:txBody>
      </p:sp>
      <p:grpSp>
        <p:nvGrpSpPr>
          <p:cNvPr id="19" name="Group 18">
            <a:extLst>
              <a:ext uri="{FF2B5EF4-FFF2-40B4-BE49-F238E27FC236}">
                <a16:creationId xmlns:a16="http://schemas.microsoft.com/office/drawing/2014/main" id="{3B1C1284-D5F1-8AF2-F8EE-61C352893119}"/>
              </a:ext>
            </a:extLst>
          </p:cNvPr>
          <p:cNvGrpSpPr/>
          <p:nvPr/>
        </p:nvGrpSpPr>
        <p:grpSpPr>
          <a:xfrm>
            <a:off x="447261" y="1384827"/>
            <a:ext cx="6768548" cy="2551069"/>
            <a:chOff x="1818861" y="2955209"/>
            <a:chExt cx="6768548" cy="2551069"/>
          </a:xfrm>
        </p:grpSpPr>
        <p:sp>
          <p:nvSpPr>
            <p:cNvPr id="6" name="Rectangle 5">
              <a:extLst>
                <a:ext uri="{FF2B5EF4-FFF2-40B4-BE49-F238E27FC236}">
                  <a16:creationId xmlns:a16="http://schemas.microsoft.com/office/drawing/2014/main" id="{F6753DF3-73D6-7391-97CC-510F02FA4614}"/>
                </a:ext>
              </a:extLst>
            </p:cNvPr>
            <p:cNvSpPr/>
            <p:nvPr/>
          </p:nvSpPr>
          <p:spPr>
            <a:xfrm>
              <a:off x="2266122" y="4860235"/>
              <a:ext cx="646043" cy="646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a:t>
              </a:r>
            </a:p>
          </p:txBody>
        </p:sp>
        <p:sp>
          <p:nvSpPr>
            <p:cNvPr id="7" name="Rectangle 6">
              <a:extLst>
                <a:ext uri="{FF2B5EF4-FFF2-40B4-BE49-F238E27FC236}">
                  <a16:creationId xmlns:a16="http://schemas.microsoft.com/office/drawing/2014/main" id="{BABDE9F9-0208-5D44-2462-41E8565D55F2}"/>
                </a:ext>
              </a:extLst>
            </p:cNvPr>
            <p:cNvSpPr/>
            <p:nvPr/>
          </p:nvSpPr>
          <p:spPr>
            <a:xfrm>
              <a:off x="3382618" y="4857457"/>
              <a:ext cx="646043" cy="646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a:t>
              </a:r>
            </a:p>
          </p:txBody>
        </p:sp>
        <p:sp>
          <p:nvSpPr>
            <p:cNvPr id="8" name="Rectangle 7">
              <a:extLst>
                <a:ext uri="{FF2B5EF4-FFF2-40B4-BE49-F238E27FC236}">
                  <a16:creationId xmlns:a16="http://schemas.microsoft.com/office/drawing/2014/main" id="{95127A6F-6E0C-88F1-1334-DC1573F5A7A7}"/>
                </a:ext>
              </a:extLst>
            </p:cNvPr>
            <p:cNvSpPr/>
            <p:nvPr/>
          </p:nvSpPr>
          <p:spPr>
            <a:xfrm>
              <a:off x="4499114" y="4857457"/>
              <a:ext cx="646043" cy="646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a:t>
              </a:r>
            </a:p>
          </p:txBody>
        </p:sp>
        <p:sp>
          <p:nvSpPr>
            <p:cNvPr id="9" name="Rectangle 8">
              <a:extLst>
                <a:ext uri="{FF2B5EF4-FFF2-40B4-BE49-F238E27FC236}">
                  <a16:creationId xmlns:a16="http://schemas.microsoft.com/office/drawing/2014/main" id="{4A84C73E-26D7-9ABF-2D67-99968FCD8CAB}"/>
                </a:ext>
              </a:extLst>
            </p:cNvPr>
            <p:cNvSpPr/>
            <p:nvPr/>
          </p:nvSpPr>
          <p:spPr>
            <a:xfrm>
              <a:off x="1818861" y="4094922"/>
              <a:ext cx="3786809" cy="76253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Interconnect</a:t>
              </a:r>
            </a:p>
          </p:txBody>
        </p:sp>
        <p:sp>
          <p:nvSpPr>
            <p:cNvPr id="10" name="Rectangle 9">
              <a:extLst>
                <a:ext uri="{FF2B5EF4-FFF2-40B4-BE49-F238E27FC236}">
                  <a16:creationId xmlns:a16="http://schemas.microsoft.com/office/drawing/2014/main" id="{232153E4-0467-D591-7A43-9DE6E92F12FE}"/>
                </a:ext>
              </a:extLst>
            </p:cNvPr>
            <p:cNvSpPr/>
            <p:nvPr/>
          </p:nvSpPr>
          <p:spPr>
            <a:xfrm>
              <a:off x="2266122" y="3448879"/>
              <a:ext cx="646043" cy="64604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MEM</a:t>
              </a:r>
            </a:p>
          </p:txBody>
        </p:sp>
        <p:sp>
          <p:nvSpPr>
            <p:cNvPr id="11" name="Rectangle 10">
              <a:extLst>
                <a:ext uri="{FF2B5EF4-FFF2-40B4-BE49-F238E27FC236}">
                  <a16:creationId xmlns:a16="http://schemas.microsoft.com/office/drawing/2014/main" id="{D317B9DB-FC76-9AF3-E2C4-5395A8B29348}"/>
                </a:ext>
              </a:extLst>
            </p:cNvPr>
            <p:cNvSpPr/>
            <p:nvPr/>
          </p:nvSpPr>
          <p:spPr>
            <a:xfrm>
              <a:off x="3382617" y="3446101"/>
              <a:ext cx="646043" cy="64604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MEM</a:t>
              </a:r>
            </a:p>
          </p:txBody>
        </p:sp>
        <p:sp>
          <p:nvSpPr>
            <p:cNvPr id="12" name="Rectangle 11">
              <a:extLst>
                <a:ext uri="{FF2B5EF4-FFF2-40B4-BE49-F238E27FC236}">
                  <a16:creationId xmlns:a16="http://schemas.microsoft.com/office/drawing/2014/main" id="{D4299463-47B0-0D65-9D79-C75EEDE71499}"/>
                </a:ext>
              </a:extLst>
            </p:cNvPr>
            <p:cNvSpPr/>
            <p:nvPr/>
          </p:nvSpPr>
          <p:spPr>
            <a:xfrm>
              <a:off x="4499114" y="3446101"/>
              <a:ext cx="646043" cy="64604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MEM</a:t>
              </a:r>
            </a:p>
          </p:txBody>
        </p:sp>
        <p:sp>
          <p:nvSpPr>
            <p:cNvPr id="13" name="Rectangle 12">
              <a:extLst>
                <a:ext uri="{FF2B5EF4-FFF2-40B4-BE49-F238E27FC236}">
                  <a16:creationId xmlns:a16="http://schemas.microsoft.com/office/drawing/2014/main" id="{C311FF88-43E1-1D42-A9DC-8D9214469401}"/>
                </a:ext>
              </a:extLst>
            </p:cNvPr>
            <p:cNvSpPr/>
            <p:nvPr/>
          </p:nvSpPr>
          <p:spPr>
            <a:xfrm>
              <a:off x="5615610" y="4153167"/>
              <a:ext cx="646043" cy="64604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PCI</a:t>
              </a:r>
            </a:p>
          </p:txBody>
        </p:sp>
        <p:sp>
          <p:nvSpPr>
            <p:cNvPr id="14" name="Rectangle 13">
              <a:extLst>
                <a:ext uri="{FF2B5EF4-FFF2-40B4-BE49-F238E27FC236}">
                  <a16:creationId xmlns:a16="http://schemas.microsoft.com/office/drawing/2014/main" id="{833E574D-ED6D-AFFC-FD58-7F46F540D372}"/>
                </a:ext>
              </a:extLst>
            </p:cNvPr>
            <p:cNvSpPr/>
            <p:nvPr/>
          </p:nvSpPr>
          <p:spPr>
            <a:xfrm>
              <a:off x="6271593" y="4255043"/>
              <a:ext cx="2315816" cy="44229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PCI Bus</a:t>
              </a:r>
            </a:p>
          </p:txBody>
        </p:sp>
        <p:sp>
          <p:nvSpPr>
            <p:cNvPr id="15" name="Rectangle 14">
              <a:extLst>
                <a:ext uri="{FF2B5EF4-FFF2-40B4-BE49-F238E27FC236}">
                  <a16:creationId xmlns:a16="http://schemas.microsoft.com/office/drawing/2014/main" id="{CF006980-3AA8-2290-692E-F1D083635397}"/>
                </a:ext>
              </a:extLst>
            </p:cNvPr>
            <p:cNvSpPr/>
            <p:nvPr/>
          </p:nvSpPr>
          <p:spPr>
            <a:xfrm>
              <a:off x="6521728" y="3609000"/>
              <a:ext cx="646043" cy="64604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GPU</a:t>
              </a:r>
            </a:p>
          </p:txBody>
        </p:sp>
        <p:sp>
          <p:nvSpPr>
            <p:cNvPr id="16" name="Rectangle 15">
              <a:extLst>
                <a:ext uri="{FF2B5EF4-FFF2-40B4-BE49-F238E27FC236}">
                  <a16:creationId xmlns:a16="http://schemas.microsoft.com/office/drawing/2014/main" id="{09727E8E-954F-ADD3-8B4B-3019DFD1F101}"/>
                </a:ext>
              </a:extLst>
            </p:cNvPr>
            <p:cNvSpPr/>
            <p:nvPr/>
          </p:nvSpPr>
          <p:spPr>
            <a:xfrm>
              <a:off x="7638223" y="3601252"/>
              <a:ext cx="646043" cy="64604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GPU</a:t>
              </a:r>
            </a:p>
          </p:txBody>
        </p:sp>
        <p:sp>
          <p:nvSpPr>
            <p:cNvPr id="17" name="Rectangle 16">
              <a:extLst>
                <a:ext uri="{FF2B5EF4-FFF2-40B4-BE49-F238E27FC236}">
                  <a16:creationId xmlns:a16="http://schemas.microsoft.com/office/drawing/2014/main" id="{62BDBBEE-8595-7453-AD66-719D5B9B232E}"/>
                </a:ext>
              </a:extLst>
            </p:cNvPr>
            <p:cNvSpPr/>
            <p:nvPr/>
          </p:nvSpPr>
          <p:spPr>
            <a:xfrm>
              <a:off x="6521727" y="2955209"/>
              <a:ext cx="646043" cy="64604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MEM</a:t>
              </a:r>
            </a:p>
          </p:txBody>
        </p:sp>
        <p:sp>
          <p:nvSpPr>
            <p:cNvPr id="18" name="Rectangle 17">
              <a:extLst>
                <a:ext uri="{FF2B5EF4-FFF2-40B4-BE49-F238E27FC236}">
                  <a16:creationId xmlns:a16="http://schemas.microsoft.com/office/drawing/2014/main" id="{58E51C68-5B70-3537-6A87-007D91AB6099}"/>
                </a:ext>
              </a:extLst>
            </p:cNvPr>
            <p:cNvSpPr/>
            <p:nvPr/>
          </p:nvSpPr>
          <p:spPr>
            <a:xfrm>
              <a:off x="7638223" y="2962957"/>
              <a:ext cx="646043" cy="64604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MEM</a:t>
              </a:r>
            </a:p>
          </p:txBody>
        </p:sp>
      </p:grpSp>
      <p:grpSp>
        <p:nvGrpSpPr>
          <p:cNvPr id="20" name="Group 19">
            <a:extLst>
              <a:ext uri="{FF2B5EF4-FFF2-40B4-BE49-F238E27FC236}">
                <a16:creationId xmlns:a16="http://schemas.microsoft.com/office/drawing/2014/main" id="{26E3916B-7F9F-E617-1ECA-F57FF1BA0047}"/>
              </a:ext>
            </a:extLst>
          </p:cNvPr>
          <p:cNvGrpSpPr/>
          <p:nvPr/>
        </p:nvGrpSpPr>
        <p:grpSpPr>
          <a:xfrm>
            <a:off x="447261" y="4402447"/>
            <a:ext cx="6768548" cy="2060177"/>
            <a:chOff x="1818861" y="3446101"/>
            <a:chExt cx="6768548" cy="2060177"/>
          </a:xfrm>
        </p:grpSpPr>
        <p:sp>
          <p:nvSpPr>
            <p:cNvPr id="21" name="Rectangle 20">
              <a:extLst>
                <a:ext uri="{FF2B5EF4-FFF2-40B4-BE49-F238E27FC236}">
                  <a16:creationId xmlns:a16="http://schemas.microsoft.com/office/drawing/2014/main" id="{02E4BD75-DC5E-59F3-0A6C-EEF97ABCEEE3}"/>
                </a:ext>
              </a:extLst>
            </p:cNvPr>
            <p:cNvSpPr/>
            <p:nvPr/>
          </p:nvSpPr>
          <p:spPr>
            <a:xfrm>
              <a:off x="2266122" y="4860235"/>
              <a:ext cx="646043" cy="646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a:t>
              </a:r>
            </a:p>
          </p:txBody>
        </p:sp>
        <p:sp>
          <p:nvSpPr>
            <p:cNvPr id="22" name="Rectangle 21">
              <a:extLst>
                <a:ext uri="{FF2B5EF4-FFF2-40B4-BE49-F238E27FC236}">
                  <a16:creationId xmlns:a16="http://schemas.microsoft.com/office/drawing/2014/main" id="{04086783-AEF2-98F6-CA71-08CF3EBFDB99}"/>
                </a:ext>
              </a:extLst>
            </p:cNvPr>
            <p:cNvSpPr/>
            <p:nvPr/>
          </p:nvSpPr>
          <p:spPr>
            <a:xfrm>
              <a:off x="3382618" y="4857457"/>
              <a:ext cx="646043" cy="646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a:t>
              </a:r>
            </a:p>
          </p:txBody>
        </p:sp>
        <p:sp>
          <p:nvSpPr>
            <p:cNvPr id="23" name="Rectangle 22">
              <a:extLst>
                <a:ext uri="{FF2B5EF4-FFF2-40B4-BE49-F238E27FC236}">
                  <a16:creationId xmlns:a16="http://schemas.microsoft.com/office/drawing/2014/main" id="{415AD012-8D3E-6CC0-5596-289558DE71FD}"/>
                </a:ext>
              </a:extLst>
            </p:cNvPr>
            <p:cNvSpPr/>
            <p:nvPr/>
          </p:nvSpPr>
          <p:spPr>
            <a:xfrm>
              <a:off x="4499114" y="4857457"/>
              <a:ext cx="646043" cy="646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a:t>
              </a:r>
            </a:p>
          </p:txBody>
        </p:sp>
        <p:sp>
          <p:nvSpPr>
            <p:cNvPr id="24" name="Rectangle 23">
              <a:extLst>
                <a:ext uri="{FF2B5EF4-FFF2-40B4-BE49-F238E27FC236}">
                  <a16:creationId xmlns:a16="http://schemas.microsoft.com/office/drawing/2014/main" id="{7C814EE9-E086-3B25-301C-184ADDAC7E97}"/>
                </a:ext>
              </a:extLst>
            </p:cNvPr>
            <p:cNvSpPr/>
            <p:nvPr/>
          </p:nvSpPr>
          <p:spPr>
            <a:xfrm>
              <a:off x="1818861" y="4094922"/>
              <a:ext cx="3786809" cy="76253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Interconnect</a:t>
              </a:r>
            </a:p>
          </p:txBody>
        </p:sp>
        <p:sp>
          <p:nvSpPr>
            <p:cNvPr id="25" name="Rectangle 24">
              <a:extLst>
                <a:ext uri="{FF2B5EF4-FFF2-40B4-BE49-F238E27FC236}">
                  <a16:creationId xmlns:a16="http://schemas.microsoft.com/office/drawing/2014/main" id="{9B442744-72B1-7DC7-1339-0886CD4BCE8B}"/>
                </a:ext>
              </a:extLst>
            </p:cNvPr>
            <p:cNvSpPr/>
            <p:nvPr/>
          </p:nvSpPr>
          <p:spPr>
            <a:xfrm>
              <a:off x="2266122" y="3448879"/>
              <a:ext cx="646043" cy="64604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MEM</a:t>
              </a:r>
            </a:p>
          </p:txBody>
        </p:sp>
        <p:sp>
          <p:nvSpPr>
            <p:cNvPr id="26" name="Rectangle 25">
              <a:extLst>
                <a:ext uri="{FF2B5EF4-FFF2-40B4-BE49-F238E27FC236}">
                  <a16:creationId xmlns:a16="http://schemas.microsoft.com/office/drawing/2014/main" id="{B18F7F06-B283-4FCC-37E7-DB2D2E4EE9A2}"/>
                </a:ext>
              </a:extLst>
            </p:cNvPr>
            <p:cNvSpPr/>
            <p:nvPr/>
          </p:nvSpPr>
          <p:spPr>
            <a:xfrm>
              <a:off x="3382617" y="3446101"/>
              <a:ext cx="646043" cy="64604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MEM</a:t>
              </a:r>
            </a:p>
          </p:txBody>
        </p:sp>
        <p:sp>
          <p:nvSpPr>
            <p:cNvPr id="27" name="Rectangle 26">
              <a:extLst>
                <a:ext uri="{FF2B5EF4-FFF2-40B4-BE49-F238E27FC236}">
                  <a16:creationId xmlns:a16="http://schemas.microsoft.com/office/drawing/2014/main" id="{8A597993-ADFE-E382-B654-65D16763B1DF}"/>
                </a:ext>
              </a:extLst>
            </p:cNvPr>
            <p:cNvSpPr/>
            <p:nvPr/>
          </p:nvSpPr>
          <p:spPr>
            <a:xfrm>
              <a:off x="4499114" y="3446101"/>
              <a:ext cx="646043" cy="64604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MEM</a:t>
              </a:r>
            </a:p>
          </p:txBody>
        </p:sp>
        <p:sp>
          <p:nvSpPr>
            <p:cNvPr id="28" name="Rectangle 27">
              <a:extLst>
                <a:ext uri="{FF2B5EF4-FFF2-40B4-BE49-F238E27FC236}">
                  <a16:creationId xmlns:a16="http://schemas.microsoft.com/office/drawing/2014/main" id="{B0BEE188-126E-1108-F765-5B88221D2A51}"/>
                </a:ext>
              </a:extLst>
            </p:cNvPr>
            <p:cNvSpPr/>
            <p:nvPr/>
          </p:nvSpPr>
          <p:spPr>
            <a:xfrm>
              <a:off x="5615610" y="4153167"/>
              <a:ext cx="646043" cy="64604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PCI</a:t>
              </a:r>
            </a:p>
          </p:txBody>
        </p:sp>
        <p:sp>
          <p:nvSpPr>
            <p:cNvPr id="29" name="Rectangle 28">
              <a:extLst>
                <a:ext uri="{FF2B5EF4-FFF2-40B4-BE49-F238E27FC236}">
                  <a16:creationId xmlns:a16="http://schemas.microsoft.com/office/drawing/2014/main" id="{FEDF2A2A-A46E-4C2A-F28C-D519126743D8}"/>
                </a:ext>
              </a:extLst>
            </p:cNvPr>
            <p:cNvSpPr/>
            <p:nvPr/>
          </p:nvSpPr>
          <p:spPr>
            <a:xfrm>
              <a:off x="6271593" y="4255043"/>
              <a:ext cx="2315816" cy="44229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PCI Bus</a:t>
              </a:r>
            </a:p>
          </p:txBody>
        </p:sp>
      </p:grpSp>
      <p:sp>
        <p:nvSpPr>
          <p:cNvPr id="34" name="Rectangle 33">
            <a:extLst>
              <a:ext uri="{FF2B5EF4-FFF2-40B4-BE49-F238E27FC236}">
                <a16:creationId xmlns:a16="http://schemas.microsoft.com/office/drawing/2014/main" id="{B0E2CFF1-627F-632F-6E7E-7A54179C688F}"/>
              </a:ext>
            </a:extLst>
          </p:cNvPr>
          <p:cNvSpPr/>
          <p:nvPr/>
        </p:nvSpPr>
        <p:spPr>
          <a:xfrm>
            <a:off x="894522" y="6457063"/>
            <a:ext cx="323021" cy="32302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0EF8762-B9CE-6C1F-F478-49FD97A16373}"/>
              </a:ext>
            </a:extLst>
          </p:cNvPr>
          <p:cNvSpPr/>
          <p:nvPr/>
        </p:nvSpPr>
        <p:spPr>
          <a:xfrm>
            <a:off x="2011017" y="6457063"/>
            <a:ext cx="323021" cy="32302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92A7A2A-519F-3E08-D518-8EC5F3AB38AB}"/>
              </a:ext>
            </a:extLst>
          </p:cNvPr>
          <p:cNvSpPr/>
          <p:nvPr/>
        </p:nvSpPr>
        <p:spPr>
          <a:xfrm>
            <a:off x="3127514" y="6457063"/>
            <a:ext cx="323021" cy="32302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F8609DB9-8919-0BB8-3551-2D52A19FE67D}"/>
              </a:ext>
            </a:extLst>
          </p:cNvPr>
          <p:cNvSpPr txBox="1"/>
          <p:nvPr/>
        </p:nvSpPr>
        <p:spPr>
          <a:xfrm>
            <a:off x="8030817" y="2521762"/>
            <a:ext cx="2404826" cy="369332"/>
          </a:xfrm>
          <a:prstGeom prst="rect">
            <a:avLst/>
          </a:prstGeom>
          <a:noFill/>
        </p:spPr>
        <p:txBody>
          <a:bodyPr wrap="none" rtlCol="0">
            <a:spAutoFit/>
          </a:bodyPr>
          <a:lstStyle/>
          <a:p>
            <a:r>
              <a:rPr lang="en-US" dirty="0"/>
              <a:t>GPU across the PCI bus</a:t>
            </a:r>
          </a:p>
        </p:txBody>
      </p:sp>
      <p:sp>
        <p:nvSpPr>
          <p:cNvPr id="40" name="TextBox 39">
            <a:extLst>
              <a:ext uri="{FF2B5EF4-FFF2-40B4-BE49-F238E27FC236}">
                <a16:creationId xmlns:a16="http://schemas.microsoft.com/office/drawing/2014/main" id="{A7425CC4-E095-28D0-27D5-5E0F42C95C13}"/>
              </a:ext>
            </a:extLst>
          </p:cNvPr>
          <p:cNvSpPr txBox="1"/>
          <p:nvPr/>
        </p:nvSpPr>
        <p:spPr>
          <a:xfrm>
            <a:off x="8045727" y="5211389"/>
            <a:ext cx="2351926" cy="369332"/>
          </a:xfrm>
          <a:prstGeom prst="rect">
            <a:avLst/>
          </a:prstGeom>
          <a:noFill/>
        </p:spPr>
        <p:txBody>
          <a:bodyPr wrap="none" rtlCol="0">
            <a:spAutoFit/>
          </a:bodyPr>
          <a:lstStyle/>
          <a:p>
            <a:r>
              <a:rPr lang="en-US" dirty="0"/>
              <a:t>GPU integrated in CPU</a:t>
            </a:r>
          </a:p>
        </p:txBody>
      </p:sp>
      <p:sp>
        <p:nvSpPr>
          <p:cNvPr id="41" name="TextBox 40">
            <a:extLst>
              <a:ext uri="{FF2B5EF4-FFF2-40B4-BE49-F238E27FC236}">
                <a16:creationId xmlns:a16="http://schemas.microsoft.com/office/drawing/2014/main" id="{ADDF81F7-C614-869B-FE17-ED65EF15DFA8}"/>
              </a:ext>
            </a:extLst>
          </p:cNvPr>
          <p:cNvSpPr txBox="1"/>
          <p:nvPr/>
        </p:nvSpPr>
        <p:spPr>
          <a:xfrm>
            <a:off x="8420564" y="3876767"/>
            <a:ext cx="1760418" cy="369332"/>
          </a:xfrm>
          <a:prstGeom prst="rect">
            <a:avLst/>
          </a:prstGeom>
          <a:noFill/>
        </p:spPr>
        <p:txBody>
          <a:bodyPr wrap="none" rtlCol="0">
            <a:spAutoFit/>
          </a:bodyPr>
          <a:lstStyle/>
          <a:p>
            <a:r>
              <a:rPr lang="en-US" dirty="0"/>
              <a:t>Which is better?</a:t>
            </a:r>
          </a:p>
        </p:txBody>
      </p:sp>
    </p:spTree>
    <p:extLst>
      <p:ext uri="{BB962C8B-B14F-4D97-AF65-F5344CB8AC3E}">
        <p14:creationId xmlns:p14="http://schemas.microsoft.com/office/powerpoint/2010/main" val="3551173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5F969-3FB1-7DAD-331D-88E8FCF5EDAD}"/>
              </a:ext>
            </a:extLst>
          </p:cNvPr>
          <p:cNvSpPr>
            <a:spLocks noGrp="1"/>
          </p:cNvSpPr>
          <p:nvPr>
            <p:ph type="title"/>
          </p:nvPr>
        </p:nvSpPr>
        <p:spPr/>
        <p:txBody>
          <a:bodyPr/>
          <a:lstStyle/>
          <a:p>
            <a:r>
              <a:rPr lang="en-US" dirty="0"/>
              <a:t>Streaming (no, not Netflix!)</a:t>
            </a:r>
          </a:p>
        </p:txBody>
      </p:sp>
      <p:sp>
        <p:nvSpPr>
          <p:cNvPr id="3" name="Content Placeholder 2">
            <a:extLst>
              <a:ext uri="{FF2B5EF4-FFF2-40B4-BE49-F238E27FC236}">
                <a16:creationId xmlns:a16="http://schemas.microsoft.com/office/drawing/2014/main" id="{520FB630-F48B-DE60-B347-1CEAF261A052}"/>
              </a:ext>
            </a:extLst>
          </p:cNvPr>
          <p:cNvSpPr>
            <a:spLocks noGrp="1"/>
          </p:cNvSpPr>
          <p:nvPr>
            <p:ph idx="1"/>
          </p:nvPr>
        </p:nvSpPr>
        <p:spPr/>
        <p:txBody>
          <a:bodyPr>
            <a:normAutofit lnSpcReduction="10000"/>
          </a:bodyPr>
          <a:lstStyle/>
          <a:p>
            <a:pPr marL="0" indent="0">
              <a:buNone/>
            </a:pPr>
            <a:r>
              <a:rPr lang="en-US" dirty="0">
                <a:solidFill>
                  <a:srgbClr val="FFFF00"/>
                </a:solidFill>
                <a:latin typeface="Courier" pitchFamily="2" charset="0"/>
              </a:rPr>
              <a:t>for(</a:t>
            </a:r>
            <a:r>
              <a:rPr lang="en-US" dirty="0" err="1">
                <a:solidFill>
                  <a:srgbClr val="FFFF00"/>
                </a:solidFill>
                <a:latin typeface="Courier" pitchFamily="2" charset="0"/>
              </a:rPr>
              <a:t>i</a:t>
            </a:r>
            <a:r>
              <a:rPr lang="en-US" dirty="0">
                <a:solidFill>
                  <a:srgbClr val="FFFF00"/>
                </a:solidFill>
                <a:latin typeface="Courier" pitchFamily="2" charset="0"/>
              </a:rPr>
              <a:t> = 0; </a:t>
            </a:r>
            <a:r>
              <a:rPr lang="en-US" dirty="0" err="1">
                <a:solidFill>
                  <a:srgbClr val="FFFF00"/>
                </a:solidFill>
                <a:latin typeface="Courier" pitchFamily="2" charset="0"/>
              </a:rPr>
              <a:t>i</a:t>
            </a:r>
            <a:r>
              <a:rPr lang="en-US" dirty="0">
                <a:solidFill>
                  <a:srgbClr val="FFFF00"/>
                </a:solidFill>
                <a:latin typeface="Courier" pitchFamily="2" charset="0"/>
              </a:rPr>
              <a:t> &lt; n; </a:t>
            </a:r>
            <a:r>
              <a:rPr lang="en-US" dirty="0" err="1">
                <a:solidFill>
                  <a:srgbClr val="FFFF00"/>
                </a:solidFill>
                <a:latin typeface="Courier" pitchFamily="2" charset="0"/>
              </a:rPr>
              <a:t>i</a:t>
            </a:r>
            <a:r>
              <a:rPr lang="en-US" dirty="0">
                <a:solidFill>
                  <a:srgbClr val="FFFF00"/>
                </a:solidFill>
                <a:latin typeface="Courier" pitchFamily="2" charset="0"/>
              </a:rPr>
              <a:t>++)</a:t>
            </a:r>
          </a:p>
          <a:p>
            <a:pPr marL="0" indent="0">
              <a:buNone/>
            </a:pPr>
            <a:r>
              <a:rPr lang="en-US" dirty="0">
                <a:solidFill>
                  <a:srgbClr val="FFFF00"/>
                </a:solidFill>
                <a:latin typeface="Courier" pitchFamily="2" charset="0"/>
              </a:rPr>
              <a:t>	c[</a:t>
            </a:r>
            <a:r>
              <a:rPr lang="en-US" dirty="0" err="1">
                <a:solidFill>
                  <a:srgbClr val="FFFF00"/>
                </a:solidFill>
                <a:latin typeface="Courier" pitchFamily="2" charset="0"/>
              </a:rPr>
              <a:t>i</a:t>
            </a:r>
            <a:r>
              <a:rPr lang="en-US" dirty="0">
                <a:solidFill>
                  <a:srgbClr val="FFFF00"/>
                </a:solidFill>
                <a:latin typeface="Courier" pitchFamily="2" charset="0"/>
              </a:rPr>
              <a:t>] = a[</a:t>
            </a:r>
            <a:r>
              <a:rPr lang="en-US" dirty="0" err="1">
                <a:solidFill>
                  <a:srgbClr val="FFFF00"/>
                </a:solidFill>
                <a:latin typeface="Courier" pitchFamily="2" charset="0"/>
              </a:rPr>
              <a:t>i</a:t>
            </a:r>
            <a:r>
              <a:rPr lang="en-US" dirty="0">
                <a:solidFill>
                  <a:srgbClr val="FFFF00"/>
                </a:solidFill>
                <a:latin typeface="Courier" pitchFamily="2" charset="0"/>
              </a:rPr>
              <a:t>] x b[</a:t>
            </a:r>
            <a:r>
              <a:rPr lang="en-US" dirty="0" err="1">
                <a:solidFill>
                  <a:srgbClr val="FFFF00"/>
                </a:solidFill>
                <a:latin typeface="Courier" pitchFamily="2" charset="0"/>
              </a:rPr>
              <a:t>i</a:t>
            </a:r>
            <a:r>
              <a:rPr lang="en-US" dirty="0">
                <a:solidFill>
                  <a:srgbClr val="FFFF00"/>
                </a:solidFill>
                <a:latin typeface="Courier" pitchFamily="2" charset="0"/>
              </a:rPr>
              <a:t>];		(this is called the STREAM 								benchmark, after John D. </a:t>
            </a:r>
            <a:r>
              <a:rPr lang="en-US" dirty="0" err="1">
                <a:solidFill>
                  <a:srgbClr val="FFFF00"/>
                </a:solidFill>
                <a:latin typeface="Courier" pitchFamily="2" charset="0"/>
              </a:rPr>
              <a:t>McCalpin</a:t>
            </a:r>
            <a:r>
              <a:rPr lang="en-US" dirty="0">
                <a:solidFill>
                  <a:srgbClr val="FFFF00"/>
                </a:solidFill>
                <a:latin typeface="Courier" pitchFamily="2" charset="0"/>
              </a:rPr>
              <a:t>)</a:t>
            </a:r>
          </a:p>
          <a:p>
            <a:pPr marL="0" indent="0">
              <a:buNone/>
            </a:pPr>
            <a:endParaRPr lang="en-US" dirty="0">
              <a:latin typeface="Courier" pitchFamily="2" charset="0"/>
            </a:endParaRPr>
          </a:p>
          <a:p>
            <a:pPr marL="0" indent="0">
              <a:buNone/>
            </a:pPr>
            <a:r>
              <a:rPr lang="en-US" dirty="0"/>
              <a:t>Information:</a:t>
            </a:r>
          </a:p>
          <a:p>
            <a:pPr marL="0" indent="0">
              <a:buNone/>
            </a:pPr>
            <a:r>
              <a:rPr lang="en-US" dirty="0"/>
              <a:t>	a, b, and c are vectors of type “double”</a:t>
            </a:r>
          </a:p>
          <a:p>
            <a:pPr marL="0" indent="0">
              <a:buNone/>
            </a:pPr>
            <a:r>
              <a:rPr lang="en-US" dirty="0"/>
              <a:t>	n is very large</a:t>
            </a:r>
          </a:p>
          <a:p>
            <a:pPr marL="0" indent="0">
              <a:buNone/>
            </a:pPr>
            <a:r>
              <a:rPr lang="en-US" dirty="0"/>
              <a:t>Let us look at a system level approach to this problem</a:t>
            </a:r>
          </a:p>
        </p:txBody>
      </p:sp>
    </p:spTree>
    <p:extLst>
      <p:ext uri="{BB962C8B-B14F-4D97-AF65-F5344CB8AC3E}">
        <p14:creationId xmlns:p14="http://schemas.microsoft.com/office/powerpoint/2010/main" val="133762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73A80-16DE-3F24-D237-4D5FF4A200A9}"/>
              </a:ext>
            </a:extLst>
          </p:cNvPr>
          <p:cNvSpPr>
            <a:spLocks noGrp="1"/>
          </p:cNvSpPr>
          <p:nvPr>
            <p:ph type="title"/>
          </p:nvPr>
        </p:nvSpPr>
        <p:spPr/>
        <p:txBody>
          <a:bodyPr/>
          <a:lstStyle/>
          <a:p>
            <a:r>
              <a:rPr lang="en-US" dirty="0"/>
              <a:t>The problem</a:t>
            </a:r>
          </a:p>
        </p:txBody>
      </p:sp>
      <p:sp>
        <p:nvSpPr>
          <p:cNvPr id="4" name="Text Placeholder 3">
            <a:extLst>
              <a:ext uri="{FF2B5EF4-FFF2-40B4-BE49-F238E27FC236}">
                <a16:creationId xmlns:a16="http://schemas.microsoft.com/office/drawing/2014/main" id="{14ADAB1B-B2EB-594C-11AC-25F0267917AB}"/>
              </a:ext>
            </a:extLst>
          </p:cNvPr>
          <p:cNvSpPr>
            <a:spLocks noGrp="1"/>
          </p:cNvSpPr>
          <p:nvPr>
            <p:ph type="body" sz="half" idx="2"/>
          </p:nvPr>
        </p:nvSpPr>
        <p:spPr/>
        <p:txBody>
          <a:bodyPr>
            <a:normAutofit/>
          </a:bodyPr>
          <a:lstStyle/>
          <a:p>
            <a:r>
              <a:rPr lang="en-US" sz="2400" dirty="0">
                <a:solidFill>
                  <a:srgbClr val="FFFF00"/>
                </a:solidFill>
                <a:latin typeface="Courier" pitchFamily="2" charset="0"/>
              </a:rPr>
              <a:t>for(</a:t>
            </a:r>
            <a:r>
              <a:rPr lang="en-US" sz="2400" dirty="0" err="1">
                <a:solidFill>
                  <a:srgbClr val="FFFF00"/>
                </a:solidFill>
                <a:latin typeface="Courier" pitchFamily="2" charset="0"/>
              </a:rPr>
              <a:t>i</a:t>
            </a:r>
            <a:r>
              <a:rPr lang="en-US" sz="2400" dirty="0">
                <a:solidFill>
                  <a:srgbClr val="FFFF00"/>
                </a:solidFill>
                <a:latin typeface="Courier" pitchFamily="2" charset="0"/>
              </a:rPr>
              <a:t> = 0; </a:t>
            </a:r>
            <a:r>
              <a:rPr lang="en-US" sz="2400" dirty="0" err="1">
                <a:solidFill>
                  <a:srgbClr val="FFFF00"/>
                </a:solidFill>
                <a:latin typeface="Courier" pitchFamily="2" charset="0"/>
              </a:rPr>
              <a:t>i</a:t>
            </a:r>
            <a:r>
              <a:rPr lang="en-US" sz="2400" dirty="0">
                <a:solidFill>
                  <a:srgbClr val="FFFF00"/>
                </a:solidFill>
                <a:latin typeface="Courier" pitchFamily="2" charset="0"/>
              </a:rPr>
              <a:t> &lt; n; </a:t>
            </a:r>
            <a:r>
              <a:rPr lang="en-US" sz="2400" dirty="0" err="1">
                <a:solidFill>
                  <a:srgbClr val="FFFF00"/>
                </a:solidFill>
                <a:latin typeface="Courier" pitchFamily="2" charset="0"/>
              </a:rPr>
              <a:t>i</a:t>
            </a:r>
            <a:r>
              <a:rPr lang="en-US" sz="2400" dirty="0">
                <a:solidFill>
                  <a:srgbClr val="FFFF00"/>
                </a:solidFill>
                <a:latin typeface="Courier" pitchFamily="2" charset="0"/>
              </a:rPr>
              <a:t>++)</a:t>
            </a:r>
          </a:p>
          <a:p>
            <a:r>
              <a:rPr lang="en-US" sz="2400" dirty="0">
                <a:solidFill>
                  <a:srgbClr val="FFFF00"/>
                </a:solidFill>
                <a:latin typeface="Courier" pitchFamily="2" charset="0"/>
              </a:rPr>
              <a:t>	c[</a:t>
            </a:r>
            <a:r>
              <a:rPr lang="en-US" sz="2400" dirty="0" err="1">
                <a:solidFill>
                  <a:srgbClr val="FFFF00"/>
                </a:solidFill>
                <a:latin typeface="Courier" pitchFamily="2" charset="0"/>
              </a:rPr>
              <a:t>i</a:t>
            </a:r>
            <a:r>
              <a:rPr lang="en-US" sz="2400" dirty="0">
                <a:solidFill>
                  <a:srgbClr val="FFFF00"/>
                </a:solidFill>
                <a:latin typeface="Courier" pitchFamily="2" charset="0"/>
              </a:rPr>
              <a:t>] = a[</a:t>
            </a:r>
            <a:r>
              <a:rPr lang="en-US" sz="2400" dirty="0" err="1">
                <a:solidFill>
                  <a:srgbClr val="FFFF00"/>
                </a:solidFill>
                <a:latin typeface="Courier" pitchFamily="2" charset="0"/>
              </a:rPr>
              <a:t>i</a:t>
            </a:r>
            <a:r>
              <a:rPr lang="en-US" sz="2400" dirty="0">
                <a:solidFill>
                  <a:srgbClr val="FFFF00"/>
                </a:solidFill>
                <a:latin typeface="Courier" pitchFamily="2" charset="0"/>
              </a:rPr>
              <a:t>] x b[</a:t>
            </a:r>
            <a:r>
              <a:rPr lang="en-US" sz="2400" dirty="0" err="1">
                <a:solidFill>
                  <a:srgbClr val="FFFF00"/>
                </a:solidFill>
                <a:latin typeface="Courier" pitchFamily="2" charset="0"/>
              </a:rPr>
              <a:t>i</a:t>
            </a:r>
            <a:r>
              <a:rPr lang="en-US" sz="2400" dirty="0">
                <a:solidFill>
                  <a:srgbClr val="FFFF00"/>
                </a:solidFill>
                <a:latin typeface="Courier" pitchFamily="2" charset="0"/>
              </a:rPr>
              <a:t>]; </a:t>
            </a:r>
            <a:endParaRPr lang="en-US" sz="2400" dirty="0"/>
          </a:p>
        </p:txBody>
      </p:sp>
      <p:sp>
        <p:nvSpPr>
          <p:cNvPr id="5" name="Rectangle 4">
            <a:extLst>
              <a:ext uri="{FF2B5EF4-FFF2-40B4-BE49-F238E27FC236}">
                <a16:creationId xmlns:a16="http://schemas.microsoft.com/office/drawing/2014/main" id="{DEF625D0-D3A7-388F-0896-61E587298AD6}"/>
              </a:ext>
            </a:extLst>
          </p:cNvPr>
          <p:cNvSpPr/>
          <p:nvPr/>
        </p:nvSpPr>
        <p:spPr>
          <a:xfrm>
            <a:off x="5784574" y="1133061"/>
            <a:ext cx="1739348" cy="5168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Algorithm</a:t>
            </a:r>
          </a:p>
        </p:txBody>
      </p:sp>
      <p:sp>
        <p:nvSpPr>
          <p:cNvPr id="6" name="Rectangle 5">
            <a:extLst>
              <a:ext uri="{FF2B5EF4-FFF2-40B4-BE49-F238E27FC236}">
                <a16:creationId xmlns:a16="http://schemas.microsoft.com/office/drawing/2014/main" id="{660D4FA1-8566-D2DD-6878-526684D42CA7}"/>
              </a:ext>
            </a:extLst>
          </p:cNvPr>
          <p:cNvSpPr/>
          <p:nvPr/>
        </p:nvSpPr>
        <p:spPr>
          <a:xfrm>
            <a:off x="5670274" y="1652018"/>
            <a:ext cx="1967948" cy="5168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Code</a:t>
            </a:r>
          </a:p>
        </p:txBody>
      </p:sp>
      <p:sp>
        <p:nvSpPr>
          <p:cNvPr id="7" name="Rectangle 6">
            <a:extLst>
              <a:ext uri="{FF2B5EF4-FFF2-40B4-BE49-F238E27FC236}">
                <a16:creationId xmlns:a16="http://schemas.microsoft.com/office/drawing/2014/main" id="{1E387FC9-B021-F8C1-858D-F600820DFBD4}"/>
              </a:ext>
            </a:extLst>
          </p:cNvPr>
          <p:cNvSpPr/>
          <p:nvPr/>
        </p:nvSpPr>
        <p:spPr>
          <a:xfrm>
            <a:off x="5555973" y="2153628"/>
            <a:ext cx="2196548" cy="5168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Runtime/Libraries</a:t>
            </a:r>
          </a:p>
        </p:txBody>
      </p:sp>
      <p:sp>
        <p:nvSpPr>
          <p:cNvPr id="8" name="Rectangle 7">
            <a:extLst>
              <a:ext uri="{FF2B5EF4-FFF2-40B4-BE49-F238E27FC236}">
                <a16:creationId xmlns:a16="http://schemas.microsoft.com/office/drawing/2014/main" id="{885BDE7E-B96F-FB89-8B04-9CF8C1E7A574}"/>
              </a:ext>
            </a:extLst>
          </p:cNvPr>
          <p:cNvSpPr/>
          <p:nvPr/>
        </p:nvSpPr>
        <p:spPr>
          <a:xfrm>
            <a:off x="5446643" y="2670463"/>
            <a:ext cx="2415209" cy="5168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Operating system</a:t>
            </a:r>
          </a:p>
        </p:txBody>
      </p:sp>
      <p:sp>
        <p:nvSpPr>
          <p:cNvPr id="9" name="Rectangle 8">
            <a:extLst>
              <a:ext uri="{FF2B5EF4-FFF2-40B4-BE49-F238E27FC236}">
                <a16:creationId xmlns:a16="http://schemas.microsoft.com/office/drawing/2014/main" id="{75B6159A-0D45-CD9E-D4F2-93236144DC1A}"/>
              </a:ext>
            </a:extLst>
          </p:cNvPr>
          <p:cNvSpPr/>
          <p:nvPr/>
        </p:nvSpPr>
        <p:spPr>
          <a:xfrm>
            <a:off x="5327373" y="3212731"/>
            <a:ext cx="2653748" cy="516835"/>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Hardware</a:t>
            </a:r>
          </a:p>
        </p:txBody>
      </p:sp>
      <p:sp>
        <p:nvSpPr>
          <p:cNvPr id="10" name="Rectangle 9">
            <a:extLst>
              <a:ext uri="{FF2B5EF4-FFF2-40B4-BE49-F238E27FC236}">
                <a16:creationId xmlns:a16="http://schemas.microsoft.com/office/drawing/2014/main" id="{4E72A62B-C745-6461-EEF4-85E38C17EDDD}"/>
              </a:ext>
            </a:extLst>
          </p:cNvPr>
          <p:cNvSpPr/>
          <p:nvPr/>
        </p:nvSpPr>
        <p:spPr>
          <a:xfrm>
            <a:off x="8424620" y="2168853"/>
            <a:ext cx="1762989" cy="516835"/>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Processors</a:t>
            </a:r>
          </a:p>
        </p:txBody>
      </p:sp>
      <p:sp>
        <p:nvSpPr>
          <p:cNvPr id="11" name="Rectangle 10">
            <a:extLst>
              <a:ext uri="{FF2B5EF4-FFF2-40B4-BE49-F238E27FC236}">
                <a16:creationId xmlns:a16="http://schemas.microsoft.com/office/drawing/2014/main" id="{B9FAAEAB-2C4E-B1B5-CE28-BFFCF48FC6A1}"/>
              </a:ext>
            </a:extLst>
          </p:cNvPr>
          <p:cNvSpPr/>
          <p:nvPr/>
        </p:nvSpPr>
        <p:spPr>
          <a:xfrm>
            <a:off x="8424619" y="2695896"/>
            <a:ext cx="1762989" cy="516835"/>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Memory</a:t>
            </a:r>
          </a:p>
        </p:txBody>
      </p:sp>
      <p:sp>
        <p:nvSpPr>
          <p:cNvPr id="12" name="Rectangle 11">
            <a:extLst>
              <a:ext uri="{FF2B5EF4-FFF2-40B4-BE49-F238E27FC236}">
                <a16:creationId xmlns:a16="http://schemas.microsoft.com/office/drawing/2014/main" id="{CEB74A51-F2B6-C775-B5BE-DC1B2CA087F6}"/>
              </a:ext>
            </a:extLst>
          </p:cNvPr>
          <p:cNvSpPr/>
          <p:nvPr/>
        </p:nvSpPr>
        <p:spPr>
          <a:xfrm>
            <a:off x="8424618" y="3222939"/>
            <a:ext cx="1762989" cy="516835"/>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Interconnects</a:t>
            </a:r>
          </a:p>
        </p:txBody>
      </p:sp>
      <p:sp>
        <p:nvSpPr>
          <p:cNvPr id="13" name="Rectangle 12">
            <a:extLst>
              <a:ext uri="{FF2B5EF4-FFF2-40B4-BE49-F238E27FC236}">
                <a16:creationId xmlns:a16="http://schemas.microsoft.com/office/drawing/2014/main" id="{60D4135F-5A7A-A64E-6193-57AC9F3BEBFD}"/>
              </a:ext>
            </a:extLst>
          </p:cNvPr>
          <p:cNvSpPr/>
          <p:nvPr/>
        </p:nvSpPr>
        <p:spPr>
          <a:xfrm>
            <a:off x="8424617" y="3739774"/>
            <a:ext cx="1762989" cy="516835"/>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I/O Devices</a:t>
            </a:r>
          </a:p>
        </p:txBody>
      </p:sp>
      <p:sp>
        <p:nvSpPr>
          <p:cNvPr id="16" name="Left Brace 15">
            <a:extLst>
              <a:ext uri="{FF2B5EF4-FFF2-40B4-BE49-F238E27FC236}">
                <a16:creationId xmlns:a16="http://schemas.microsoft.com/office/drawing/2014/main" id="{912C4C92-59A4-B1EA-AFCC-D73387856988}"/>
              </a:ext>
            </a:extLst>
          </p:cNvPr>
          <p:cNvSpPr/>
          <p:nvPr/>
        </p:nvSpPr>
        <p:spPr>
          <a:xfrm>
            <a:off x="8009795" y="2168853"/>
            <a:ext cx="414821" cy="20979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986EAA73-CE65-5E1C-A878-DEB4AAA6B47C}"/>
                  </a:ext>
                </a:extLst>
              </p14:cNvPr>
              <p14:cNvContentPartPr/>
              <p14:nvPr/>
            </p14:nvContentPartPr>
            <p14:xfrm>
              <a:off x="8035372" y="1494219"/>
              <a:ext cx="2529000" cy="2521800"/>
            </p14:xfrm>
          </p:contentPart>
        </mc:Choice>
        <mc:Fallback xmlns="">
          <p:pic>
            <p:nvPicPr>
              <p:cNvPr id="3" name="Ink 2">
                <a:extLst>
                  <a:ext uri="{FF2B5EF4-FFF2-40B4-BE49-F238E27FC236}">
                    <a16:creationId xmlns:a16="http://schemas.microsoft.com/office/drawing/2014/main" id="{986EAA73-CE65-5E1C-A878-DEB4AAA6B47C}"/>
                  </a:ext>
                </a:extLst>
              </p:cNvPr>
              <p:cNvPicPr/>
              <p:nvPr/>
            </p:nvPicPr>
            <p:blipFill>
              <a:blip r:embed="rId4"/>
              <a:stretch>
                <a:fillRect/>
              </a:stretch>
            </p:blipFill>
            <p:spPr>
              <a:xfrm>
                <a:off x="8026372" y="1485219"/>
                <a:ext cx="2546640" cy="2539440"/>
              </a:xfrm>
              <a:prstGeom prst="rect">
                <a:avLst/>
              </a:prstGeom>
            </p:spPr>
          </p:pic>
        </mc:Fallback>
      </mc:AlternateContent>
    </p:spTree>
    <p:extLst>
      <p:ext uri="{BB962C8B-B14F-4D97-AF65-F5344CB8AC3E}">
        <p14:creationId xmlns:p14="http://schemas.microsoft.com/office/powerpoint/2010/main" val="382298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1D192EF-E741-1E04-2428-D401A55613B1}"/>
              </a:ext>
            </a:extLst>
          </p:cNvPr>
          <p:cNvGraphicFramePr>
            <a:graphicFrameLocks noGrp="1"/>
          </p:cNvGraphicFramePr>
          <p:nvPr>
            <p:extLst>
              <p:ext uri="{D42A27DB-BD31-4B8C-83A1-F6EECF244321}">
                <p14:modId xmlns:p14="http://schemas.microsoft.com/office/powerpoint/2010/main" val="140207070"/>
              </p:ext>
            </p:extLst>
          </p:nvPr>
        </p:nvGraphicFramePr>
        <p:xfrm>
          <a:off x="674204" y="115528"/>
          <a:ext cx="10843592" cy="4079240"/>
        </p:xfrm>
        <a:graphic>
          <a:graphicData uri="http://schemas.openxmlformats.org/drawingml/2006/table">
            <a:tbl>
              <a:tblPr firstRow="1" bandRow="1">
                <a:tableStyleId>{5C22544A-7EE6-4342-B048-85BDC9FD1C3A}</a:tableStyleId>
              </a:tblPr>
              <a:tblGrid>
                <a:gridCol w="2710898">
                  <a:extLst>
                    <a:ext uri="{9D8B030D-6E8A-4147-A177-3AD203B41FA5}">
                      <a16:colId xmlns:a16="http://schemas.microsoft.com/office/drawing/2014/main" val="2387582930"/>
                    </a:ext>
                  </a:extLst>
                </a:gridCol>
                <a:gridCol w="2710898">
                  <a:extLst>
                    <a:ext uri="{9D8B030D-6E8A-4147-A177-3AD203B41FA5}">
                      <a16:colId xmlns:a16="http://schemas.microsoft.com/office/drawing/2014/main" val="206641722"/>
                    </a:ext>
                  </a:extLst>
                </a:gridCol>
                <a:gridCol w="2710898">
                  <a:extLst>
                    <a:ext uri="{9D8B030D-6E8A-4147-A177-3AD203B41FA5}">
                      <a16:colId xmlns:a16="http://schemas.microsoft.com/office/drawing/2014/main" val="2450775547"/>
                    </a:ext>
                  </a:extLst>
                </a:gridCol>
                <a:gridCol w="2710898">
                  <a:extLst>
                    <a:ext uri="{9D8B030D-6E8A-4147-A177-3AD203B41FA5}">
                      <a16:colId xmlns:a16="http://schemas.microsoft.com/office/drawing/2014/main" val="53904085"/>
                    </a:ext>
                  </a:extLst>
                </a:gridCol>
              </a:tblGrid>
              <a:tr h="370840">
                <a:tc>
                  <a:txBody>
                    <a:bodyPr/>
                    <a:lstStyle/>
                    <a:p>
                      <a:endParaRPr lang="en-US" dirty="0"/>
                    </a:p>
                  </a:txBody>
                  <a:tcPr/>
                </a:tc>
                <a:tc>
                  <a:txBody>
                    <a:bodyPr/>
                    <a:lstStyle/>
                    <a:p>
                      <a:pPr algn="ctr"/>
                      <a:r>
                        <a:rPr lang="en-US" dirty="0"/>
                        <a:t>Z-100</a:t>
                      </a:r>
                    </a:p>
                  </a:txBody>
                  <a:tcPr/>
                </a:tc>
                <a:tc>
                  <a:txBody>
                    <a:bodyPr/>
                    <a:lstStyle/>
                    <a:p>
                      <a:pPr algn="ctr"/>
                      <a:r>
                        <a:rPr lang="en-US" dirty="0"/>
                        <a:t>Z-200</a:t>
                      </a:r>
                    </a:p>
                  </a:txBody>
                  <a:tcPr/>
                </a:tc>
                <a:tc>
                  <a:txBody>
                    <a:bodyPr/>
                    <a:lstStyle/>
                    <a:p>
                      <a:pPr algn="ctr"/>
                      <a:r>
                        <a:rPr lang="en-US" dirty="0"/>
                        <a:t>ZV-100</a:t>
                      </a:r>
                    </a:p>
                  </a:txBody>
                  <a:tcPr/>
                </a:tc>
                <a:extLst>
                  <a:ext uri="{0D108BD9-81ED-4DB2-BD59-A6C34878D82A}">
                    <a16:rowId xmlns:a16="http://schemas.microsoft.com/office/drawing/2014/main" val="3151067338"/>
                  </a:ext>
                </a:extLst>
              </a:tr>
              <a:tr h="370840">
                <a:tc>
                  <a:txBody>
                    <a:bodyPr/>
                    <a:lstStyle/>
                    <a:p>
                      <a:r>
                        <a:rPr lang="en-US" dirty="0"/>
                        <a:t>Speed</a:t>
                      </a:r>
                    </a:p>
                  </a:txBody>
                  <a:tcPr/>
                </a:tc>
                <a:tc>
                  <a:txBody>
                    <a:bodyPr/>
                    <a:lstStyle/>
                    <a:p>
                      <a:pPr algn="ctr"/>
                      <a:r>
                        <a:rPr lang="en-US" dirty="0"/>
                        <a:t>3GHz</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3GHz</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3GHz</a:t>
                      </a:r>
                    </a:p>
                  </a:txBody>
                  <a:tcPr/>
                </a:tc>
                <a:extLst>
                  <a:ext uri="{0D108BD9-81ED-4DB2-BD59-A6C34878D82A}">
                    <a16:rowId xmlns:a16="http://schemas.microsoft.com/office/drawing/2014/main" val="2338928932"/>
                  </a:ext>
                </a:extLst>
              </a:tr>
              <a:tr h="370840">
                <a:tc>
                  <a:txBody>
                    <a:bodyPr/>
                    <a:lstStyle/>
                    <a:p>
                      <a:r>
                        <a:rPr lang="en-US" dirty="0"/>
                        <a:t>No of FPU’s</a:t>
                      </a:r>
                    </a:p>
                  </a:txBody>
                  <a:tcPr/>
                </a:tc>
                <a:tc>
                  <a:txBody>
                    <a:bodyPr/>
                    <a:lstStyle/>
                    <a:p>
                      <a:pPr algn="ctr"/>
                      <a:r>
                        <a:rPr lang="en-US" dirty="0"/>
                        <a:t>2</a:t>
                      </a:r>
                    </a:p>
                  </a:txBody>
                  <a:tcPr/>
                </a:tc>
                <a:tc>
                  <a:txBody>
                    <a:bodyPr/>
                    <a:lstStyle/>
                    <a:p>
                      <a:pPr algn="ctr"/>
                      <a:r>
                        <a:rPr lang="en-US" dirty="0"/>
                        <a:t>2</a:t>
                      </a:r>
                    </a:p>
                  </a:txBody>
                  <a:tcPr/>
                </a:tc>
                <a:tc>
                  <a:txBody>
                    <a:bodyPr/>
                    <a:lstStyle/>
                    <a:p>
                      <a:pPr algn="ctr"/>
                      <a:r>
                        <a:rPr lang="en-US" dirty="0"/>
                        <a:t>4</a:t>
                      </a:r>
                    </a:p>
                  </a:txBody>
                  <a:tcPr/>
                </a:tc>
                <a:extLst>
                  <a:ext uri="{0D108BD9-81ED-4DB2-BD59-A6C34878D82A}">
                    <a16:rowId xmlns:a16="http://schemas.microsoft.com/office/drawing/2014/main" val="2931317894"/>
                  </a:ext>
                </a:extLst>
              </a:tr>
              <a:tr h="370840">
                <a:tc>
                  <a:txBody>
                    <a:bodyPr/>
                    <a:lstStyle/>
                    <a:p>
                      <a:r>
                        <a:rPr lang="en-US" dirty="0"/>
                        <a:t>Instruction issue</a:t>
                      </a:r>
                    </a:p>
                  </a:txBody>
                  <a:tcPr/>
                </a:tc>
                <a:tc>
                  <a:txBody>
                    <a:bodyPr/>
                    <a:lstStyle/>
                    <a:p>
                      <a:pPr algn="ctr"/>
                      <a:r>
                        <a:rPr lang="en-US" dirty="0"/>
                        <a:t>2</a:t>
                      </a:r>
                    </a:p>
                  </a:txBody>
                  <a:tcPr/>
                </a:tc>
                <a:tc>
                  <a:txBody>
                    <a:bodyPr/>
                    <a:lstStyle/>
                    <a:p>
                      <a:pPr algn="ctr"/>
                      <a:r>
                        <a:rPr lang="en-US" dirty="0"/>
                        <a:t>2</a:t>
                      </a:r>
                    </a:p>
                  </a:txBody>
                  <a:tcPr/>
                </a:tc>
                <a:tc>
                  <a:txBody>
                    <a:bodyPr/>
                    <a:lstStyle/>
                    <a:p>
                      <a:pPr algn="ctr"/>
                      <a:r>
                        <a:rPr lang="en-US" dirty="0"/>
                        <a:t>2</a:t>
                      </a:r>
                    </a:p>
                  </a:txBody>
                  <a:tcPr/>
                </a:tc>
                <a:extLst>
                  <a:ext uri="{0D108BD9-81ED-4DB2-BD59-A6C34878D82A}">
                    <a16:rowId xmlns:a16="http://schemas.microsoft.com/office/drawing/2014/main" val="731844877"/>
                  </a:ext>
                </a:extLst>
              </a:tr>
              <a:tr h="370840">
                <a:tc>
                  <a:txBody>
                    <a:bodyPr/>
                    <a:lstStyle/>
                    <a:p>
                      <a:r>
                        <a:rPr lang="en-US" dirty="0"/>
                        <a:t>L/S units (8-bytes)</a:t>
                      </a:r>
                    </a:p>
                  </a:txBody>
                  <a:tcPr/>
                </a:tc>
                <a:tc>
                  <a:txBody>
                    <a:bodyPr/>
                    <a:lstStyle/>
                    <a:p>
                      <a:pPr algn="ctr"/>
                      <a:r>
                        <a:rPr lang="en-US" dirty="0"/>
                        <a:t>2</a:t>
                      </a:r>
                    </a:p>
                  </a:txBody>
                  <a:tcPr/>
                </a:tc>
                <a:tc>
                  <a:txBody>
                    <a:bodyPr/>
                    <a:lstStyle/>
                    <a:p>
                      <a:pPr algn="ctr"/>
                      <a:r>
                        <a:rPr lang="en-US" dirty="0"/>
                        <a:t>2</a:t>
                      </a:r>
                    </a:p>
                  </a:txBody>
                  <a:tcPr/>
                </a:tc>
                <a:tc>
                  <a:txBody>
                    <a:bodyPr/>
                    <a:lstStyle/>
                    <a:p>
                      <a:pPr algn="ctr"/>
                      <a:r>
                        <a:rPr lang="en-US" dirty="0"/>
                        <a:t>4</a:t>
                      </a:r>
                    </a:p>
                  </a:txBody>
                  <a:tcPr/>
                </a:tc>
                <a:extLst>
                  <a:ext uri="{0D108BD9-81ED-4DB2-BD59-A6C34878D82A}">
                    <a16:rowId xmlns:a16="http://schemas.microsoft.com/office/drawing/2014/main" val="1762455425"/>
                  </a:ext>
                </a:extLst>
              </a:tr>
              <a:tr h="370840">
                <a:tc>
                  <a:txBody>
                    <a:bodyPr/>
                    <a:lstStyle/>
                    <a:p>
                      <a:r>
                        <a:rPr lang="en-US" dirty="0"/>
                        <a:t>Prefetcher</a:t>
                      </a:r>
                    </a:p>
                  </a:txBody>
                  <a:tcPr/>
                </a:tc>
                <a:tc>
                  <a:txBody>
                    <a:bodyPr/>
                    <a:lstStyle/>
                    <a:p>
                      <a:pPr algn="ctr"/>
                      <a:r>
                        <a:rPr lang="en-US" dirty="0"/>
                        <a:t>16 ahead</a:t>
                      </a:r>
                    </a:p>
                  </a:txBody>
                  <a:tcPr/>
                </a:tc>
                <a:tc>
                  <a:txBody>
                    <a:bodyPr/>
                    <a:lstStyle/>
                    <a:p>
                      <a:pPr algn="ctr"/>
                      <a:r>
                        <a:rPr lang="en-US" dirty="0"/>
                        <a:t>16 ahead</a:t>
                      </a:r>
                    </a:p>
                  </a:txBody>
                  <a:tcPr/>
                </a:tc>
                <a:tc>
                  <a:txBody>
                    <a:bodyPr/>
                    <a:lstStyle/>
                    <a:p>
                      <a:pPr algn="ctr"/>
                      <a:r>
                        <a:rPr lang="en-US" dirty="0"/>
                        <a:t>32 ahead</a:t>
                      </a:r>
                    </a:p>
                  </a:txBody>
                  <a:tcPr/>
                </a:tc>
                <a:extLst>
                  <a:ext uri="{0D108BD9-81ED-4DB2-BD59-A6C34878D82A}">
                    <a16:rowId xmlns:a16="http://schemas.microsoft.com/office/drawing/2014/main" val="4028003989"/>
                  </a:ext>
                </a:extLst>
              </a:tr>
              <a:tr h="370840">
                <a:tc>
                  <a:txBody>
                    <a:bodyPr/>
                    <a:lstStyle/>
                    <a:p>
                      <a:r>
                        <a:rPr lang="en-US" dirty="0"/>
                        <a:t>L1 cache (2 cycles)</a:t>
                      </a:r>
                    </a:p>
                  </a:txBody>
                  <a:tcPr/>
                </a:tc>
                <a:tc>
                  <a:txBody>
                    <a:bodyPr/>
                    <a:lstStyle/>
                    <a:p>
                      <a:pPr algn="ctr"/>
                      <a:r>
                        <a:rPr lang="en-US" dirty="0"/>
                        <a:t>32K</a:t>
                      </a:r>
                    </a:p>
                  </a:txBody>
                  <a:tcPr/>
                </a:tc>
                <a:tc>
                  <a:txBody>
                    <a:bodyPr/>
                    <a:lstStyle/>
                    <a:p>
                      <a:pPr algn="ctr"/>
                      <a:r>
                        <a:rPr lang="en-US" dirty="0"/>
                        <a:t>32K</a:t>
                      </a:r>
                    </a:p>
                  </a:txBody>
                  <a:tcPr/>
                </a:tc>
                <a:tc>
                  <a:txBody>
                    <a:bodyPr/>
                    <a:lstStyle/>
                    <a:p>
                      <a:pPr algn="ctr"/>
                      <a:r>
                        <a:rPr lang="en-US" dirty="0"/>
                        <a:t>32K</a:t>
                      </a:r>
                    </a:p>
                  </a:txBody>
                  <a:tcPr/>
                </a:tc>
                <a:extLst>
                  <a:ext uri="{0D108BD9-81ED-4DB2-BD59-A6C34878D82A}">
                    <a16:rowId xmlns:a16="http://schemas.microsoft.com/office/drawing/2014/main" val="6715738"/>
                  </a:ext>
                </a:extLst>
              </a:tr>
              <a:tr h="370840">
                <a:tc>
                  <a:txBody>
                    <a:bodyPr/>
                    <a:lstStyle/>
                    <a:p>
                      <a:r>
                        <a:rPr lang="en-US" dirty="0"/>
                        <a:t>L2 cache (5 cycles)</a:t>
                      </a:r>
                    </a:p>
                  </a:txBody>
                  <a:tcPr/>
                </a:tc>
                <a:tc>
                  <a:txBody>
                    <a:bodyPr/>
                    <a:lstStyle/>
                    <a:p>
                      <a:pPr algn="ctr"/>
                      <a:r>
                        <a:rPr lang="en-US" dirty="0"/>
                        <a:t>1MB</a:t>
                      </a:r>
                    </a:p>
                  </a:txBody>
                  <a:tcPr/>
                </a:tc>
                <a:tc>
                  <a:txBody>
                    <a:bodyPr/>
                    <a:lstStyle/>
                    <a:p>
                      <a:pPr algn="ctr"/>
                      <a:r>
                        <a:rPr lang="en-US" dirty="0"/>
                        <a:t>4MB</a:t>
                      </a:r>
                    </a:p>
                  </a:txBody>
                  <a:tcPr/>
                </a:tc>
                <a:tc>
                  <a:txBody>
                    <a:bodyPr/>
                    <a:lstStyle/>
                    <a:p>
                      <a:pPr algn="ctr"/>
                      <a:r>
                        <a:rPr lang="en-US" dirty="0"/>
                        <a:t>8MB</a:t>
                      </a:r>
                    </a:p>
                  </a:txBody>
                  <a:tcPr/>
                </a:tc>
                <a:extLst>
                  <a:ext uri="{0D108BD9-81ED-4DB2-BD59-A6C34878D82A}">
                    <a16:rowId xmlns:a16="http://schemas.microsoft.com/office/drawing/2014/main" val="1856640743"/>
                  </a:ext>
                </a:extLst>
              </a:tr>
              <a:tr h="370840">
                <a:tc>
                  <a:txBody>
                    <a:bodyPr/>
                    <a:lstStyle/>
                    <a:p>
                      <a:r>
                        <a:rPr lang="en-US" dirty="0"/>
                        <a:t>Memory bus</a:t>
                      </a:r>
                    </a:p>
                  </a:txBody>
                  <a:tcPr/>
                </a:tc>
                <a:tc>
                  <a:txBody>
                    <a:bodyPr/>
                    <a:lstStyle/>
                    <a:p>
                      <a:pPr algn="ctr"/>
                      <a:r>
                        <a:rPr lang="en-US" dirty="0"/>
                        <a:t>3GB/sec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3GB/sec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6GB/sec</a:t>
                      </a:r>
                    </a:p>
                  </a:txBody>
                  <a:tcPr/>
                </a:tc>
                <a:extLst>
                  <a:ext uri="{0D108BD9-81ED-4DB2-BD59-A6C34878D82A}">
                    <a16:rowId xmlns:a16="http://schemas.microsoft.com/office/drawing/2014/main" val="1459390241"/>
                  </a:ext>
                </a:extLst>
              </a:tr>
              <a:tr h="370840">
                <a:tc>
                  <a:txBody>
                    <a:bodyPr/>
                    <a:lstStyle/>
                    <a:p>
                      <a:r>
                        <a:rPr lang="en-US" dirty="0"/>
                        <a:t>Vector instructions</a:t>
                      </a:r>
                    </a:p>
                  </a:txBody>
                  <a:tcPr/>
                </a:tc>
                <a:tc>
                  <a:txBody>
                    <a:bodyPr/>
                    <a:lstStyle/>
                    <a:p>
                      <a:pPr algn="ctr"/>
                      <a:r>
                        <a:rPr lang="en-US" dirty="0"/>
                        <a:t>No</a:t>
                      </a:r>
                    </a:p>
                  </a:txBody>
                  <a:tcPr/>
                </a:tc>
                <a:tc>
                  <a:txBody>
                    <a:bodyPr/>
                    <a:lstStyle/>
                    <a:p>
                      <a:pPr algn="ctr"/>
                      <a:r>
                        <a:rPr lang="en-US" dirty="0"/>
                        <a:t>No</a:t>
                      </a:r>
                    </a:p>
                  </a:txBody>
                  <a:tcPr/>
                </a:tc>
                <a:tc>
                  <a:txBody>
                    <a:bodyPr/>
                    <a:lstStyle/>
                    <a:p>
                      <a:pPr algn="ctr"/>
                      <a:r>
                        <a:rPr lang="en-US" dirty="0"/>
                        <a:t>4-way</a:t>
                      </a:r>
                    </a:p>
                  </a:txBody>
                  <a:tcPr/>
                </a:tc>
                <a:extLst>
                  <a:ext uri="{0D108BD9-81ED-4DB2-BD59-A6C34878D82A}">
                    <a16:rowId xmlns:a16="http://schemas.microsoft.com/office/drawing/2014/main" val="4039736800"/>
                  </a:ext>
                </a:extLst>
              </a:tr>
              <a:tr h="370840">
                <a:tc>
                  <a:txBody>
                    <a:bodyPr/>
                    <a:lstStyle/>
                    <a:p>
                      <a:r>
                        <a:rPr lang="en-US" dirty="0"/>
                        <a:t>Cost</a:t>
                      </a:r>
                    </a:p>
                  </a:txBody>
                  <a:tcPr/>
                </a:tc>
                <a:tc>
                  <a:txBody>
                    <a:bodyPr/>
                    <a:lstStyle/>
                    <a:p>
                      <a:pPr algn="ctr"/>
                      <a:r>
                        <a:rPr lang="en-US" dirty="0"/>
                        <a:t>$1500</a:t>
                      </a:r>
                    </a:p>
                  </a:txBody>
                  <a:tcPr/>
                </a:tc>
                <a:tc>
                  <a:txBody>
                    <a:bodyPr/>
                    <a:lstStyle/>
                    <a:p>
                      <a:pPr algn="ctr"/>
                      <a:r>
                        <a:rPr lang="en-US" dirty="0"/>
                        <a:t>$2200</a:t>
                      </a:r>
                    </a:p>
                  </a:txBody>
                  <a:tcPr/>
                </a:tc>
                <a:tc>
                  <a:txBody>
                    <a:bodyPr/>
                    <a:lstStyle/>
                    <a:p>
                      <a:pPr algn="ctr"/>
                      <a:r>
                        <a:rPr lang="en-US" dirty="0"/>
                        <a:t>$10,000</a:t>
                      </a:r>
                    </a:p>
                  </a:txBody>
                  <a:tcPr/>
                </a:tc>
                <a:extLst>
                  <a:ext uri="{0D108BD9-81ED-4DB2-BD59-A6C34878D82A}">
                    <a16:rowId xmlns:a16="http://schemas.microsoft.com/office/drawing/2014/main" val="1518332170"/>
                  </a:ext>
                </a:extLst>
              </a:tr>
            </a:tbl>
          </a:graphicData>
        </a:graphic>
      </p:graphicFrame>
      <p:sp>
        <p:nvSpPr>
          <p:cNvPr id="6" name="TextBox 5">
            <a:extLst>
              <a:ext uri="{FF2B5EF4-FFF2-40B4-BE49-F238E27FC236}">
                <a16:creationId xmlns:a16="http://schemas.microsoft.com/office/drawing/2014/main" id="{B877BFE9-9102-3DF5-C275-457DCE40BE3F}"/>
              </a:ext>
            </a:extLst>
          </p:cNvPr>
          <p:cNvSpPr txBox="1"/>
          <p:nvPr/>
        </p:nvSpPr>
        <p:spPr>
          <a:xfrm>
            <a:off x="268356" y="4422912"/>
            <a:ext cx="2441694" cy="369332"/>
          </a:xfrm>
          <a:prstGeom prst="rect">
            <a:avLst/>
          </a:prstGeom>
          <a:noFill/>
        </p:spPr>
        <p:txBody>
          <a:bodyPr wrap="none" rtlCol="0">
            <a:spAutoFit/>
          </a:bodyPr>
          <a:lstStyle/>
          <a:p>
            <a:r>
              <a:rPr lang="en-US" dirty="0"/>
              <a:t>Which one do you pick?</a:t>
            </a:r>
          </a:p>
        </p:txBody>
      </p:sp>
      <p:sp>
        <p:nvSpPr>
          <p:cNvPr id="7" name="TextBox 6">
            <a:extLst>
              <a:ext uri="{FF2B5EF4-FFF2-40B4-BE49-F238E27FC236}">
                <a16:creationId xmlns:a16="http://schemas.microsoft.com/office/drawing/2014/main" id="{98DD0EE0-899C-0C6B-752C-1A984CCBE8F1}"/>
              </a:ext>
            </a:extLst>
          </p:cNvPr>
          <p:cNvSpPr txBox="1"/>
          <p:nvPr/>
        </p:nvSpPr>
        <p:spPr>
          <a:xfrm>
            <a:off x="3041374" y="4194768"/>
            <a:ext cx="3975652" cy="2862322"/>
          </a:xfrm>
          <a:prstGeom prst="rect">
            <a:avLst/>
          </a:prstGeom>
          <a:noFill/>
        </p:spPr>
        <p:txBody>
          <a:bodyPr wrap="square" rtlCol="0">
            <a:spAutoFit/>
          </a:bodyPr>
          <a:lstStyle/>
          <a:p>
            <a:r>
              <a:rPr lang="en-US" dirty="0"/>
              <a:t>L1:	</a:t>
            </a:r>
            <a:r>
              <a:rPr lang="en-US" dirty="0" err="1"/>
              <a:t>ld</a:t>
            </a:r>
            <a:r>
              <a:rPr lang="en-US" dirty="0"/>
              <a:t> 	r1, (r4)	# a[</a:t>
            </a:r>
            <a:r>
              <a:rPr lang="en-US" dirty="0" err="1"/>
              <a:t>i</a:t>
            </a:r>
            <a:r>
              <a:rPr lang="en-US" dirty="0"/>
              <a:t>]</a:t>
            </a:r>
          </a:p>
          <a:p>
            <a:r>
              <a:rPr lang="en-US" dirty="0"/>
              <a:t>	</a:t>
            </a:r>
            <a:r>
              <a:rPr lang="en-US" dirty="0" err="1"/>
              <a:t>ld</a:t>
            </a:r>
            <a:r>
              <a:rPr lang="en-US" dirty="0"/>
              <a:t> 	r2, (r5)	# b[</a:t>
            </a:r>
            <a:r>
              <a:rPr lang="en-US" dirty="0" err="1"/>
              <a:t>i</a:t>
            </a:r>
            <a:r>
              <a:rPr lang="en-US" dirty="0"/>
              <a:t>]</a:t>
            </a:r>
          </a:p>
          <a:p>
            <a:r>
              <a:rPr lang="en-US" dirty="0"/>
              <a:t>	</a:t>
            </a:r>
            <a:r>
              <a:rPr lang="en-US" dirty="0" err="1"/>
              <a:t>fmul</a:t>
            </a:r>
            <a:r>
              <a:rPr lang="en-US" dirty="0"/>
              <a:t> 	r3, r1, r2	# a x b</a:t>
            </a:r>
          </a:p>
          <a:p>
            <a:r>
              <a:rPr lang="en-US" dirty="0"/>
              <a:t>	</a:t>
            </a:r>
            <a:r>
              <a:rPr lang="en-US" dirty="0" err="1"/>
              <a:t>st</a:t>
            </a:r>
            <a:r>
              <a:rPr lang="en-US" dirty="0"/>
              <a:t>	r3, (r6)	# c[</a:t>
            </a:r>
            <a:r>
              <a:rPr lang="en-US" dirty="0" err="1"/>
              <a:t>i</a:t>
            </a:r>
            <a:r>
              <a:rPr lang="en-US" dirty="0"/>
              <a:t>]</a:t>
            </a:r>
          </a:p>
          <a:p>
            <a:r>
              <a:rPr lang="en-US" dirty="0"/>
              <a:t>	add	r4, 8</a:t>
            </a:r>
          </a:p>
          <a:p>
            <a:r>
              <a:rPr lang="en-US" dirty="0"/>
              <a:t>	add	r5, 8</a:t>
            </a:r>
          </a:p>
          <a:p>
            <a:r>
              <a:rPr lang="en-US" dirty="0"/>
              <a:t>	add	r6, 8</a:t>
            </a:r>
          </a:p>
          <a:p>
            <a:r>
              <a:rPr lang="en-US" dirty="0"/>
              <a:t>	add	r0, -1	# </a:t>
            </a:r>
            <a:r>
              <a:rPr lang="en-US" dirty="0" err="1"/>
              <a:t>i</a:t>
            </a:r>
            <a:endParaRPr lang="en-US" dirty="0"/>
          </a:p>
          <a:p>
            <a:r>
              <a:rPr lang="en-US" dirty="0"/>
              <a:t>	</a:t>
            </a:r>
            <a:r>
              <a:rPr lang="en-US" dirty="0" err="1"/>
              <a:t>bne</a:t>
            </a:r>
            <a:r>
              <a:rPr lang="en-US" dirty="0"/>
              <a:t>	L1			</a:t>
            </a:r>
          </a:p>
        </p:txBody>
      </p:sp>
      <p:sp>
        <p:nvSpPr>
          <p:cNvPr id="8" name="TextBox 7">
            <a:extLst>
              <a:ext uri="{FF2B5EF4-FFF2-40B4-BE49-F238E27FC236}">
                <a16:creationId xmlns:a16="http://schemas.microsoft.com/office/drawing/2014/main" id="{AF900F74-7216-69DD-7583-46832CC55DDB}"/>
              </a:ext>
            </a:extLst>
          </p:cNvPr>
          <p:cNvSpPr txBox="1"/>
          <p:nvPr/>
        </p:nvSpPr>
        <p:spPr>
          <a:xfrm>
            <a:off x="8183217" y="4194768"/>
            <a:ext cx="3498574" cy="2862322"/>
          </a:xfrm>
          <a:prstGeom prst="rect">
            <a:avLst/>
          </a:prstGeom>
          <a:noFill/>
        </p:spPr>
        <p:txBody>
          <a:bodyPr wrap="square" rtlCol="0">
            <a:spAutoFit/>
          </a:bodyPr>
          <a:lstStyle/>
          <a:p>
            <a:r>
              <a:rPr lang="en-US" dirty="0"/>
              <a:t>L1:	</a:t>
            </a:r>
            <a:r>
              <a:rPr lang="en-US" dirty="0" err="1"/>
              <a:t>ld</a:t>
            </a:r>
            <a:r>
              <a:rPr lang="en-US" dirty="0"/>
              <a:t> 	v1, (r4)</a:t>
            </a:r>
          </a:p>
          <a:p>
            <a:r>
              <a:rPr lang="en-US" dirty="0"/>
              <a:t>	</a:t>
            </a:r>
            <a:r>
              <a:rPr lang="en-US" dirty="0" err="1"/>
              <a:t>ld</a:t>
            </a:r>
            <a:r>
              <a:rPr lang="en-US" dirty="0"/>
              <a:t> 	v2, (r5)</a:t>
            </a:r>
          </a:p>
          <a:p>
            <a:r>
              <a:rPr lang="en-US" dirty="0"/>
              <a:t>	</a:t>
            </a:r>
            <a:r>
              <a:rPr lang="en-US" dirty="0" err="1"/>
              <a:t>fmul</a:t>
            </a:r>
            <a:r>
              <a:rPr lang="en-US" dirty="0"/>
              <a:t> 	v3, v1, v2</a:t>
            </a:r>
          </a:p>
          <a:p>
            <a:r>
              <a:rPr lang="en-US" dirty="0"/>
              <a:t>	</a:t>
            </a:r>
            <a:r>
              <a:rPr lang="en-US" dirty="0" err="1"/>
              <a:t>st</a:t>
            </a:r>
            <a:r>
              <a:rPr lang="en-US" dirty="0"/>
              <a:t>	v3, (r6)</a:t>
            </a:r>
          </a:p>
          <a:p>
            <a:r>
              <a:rPr lang="en-US" dirty="0"/>
              <a:t>	add	r4, 32</a:t>
            </a:r>
          </a:p>
          <a:p>
            <a:r>
              <a:rPr lang="en-US" dirty="0"/>
              <a:t>	add	r5, 32</a:t>
            </a:r>
          </a:p>
          <a:p>
            <a:r>
              <a:rPr lang="en-US" dirty="0"/>
              <a:t>	add	r6, 32</a:t>
            </a:r>
          </a:p>
          <a:p>
            <a:r>
              <a:rPr lang="en-US" dirty="0"/>
              <a:t>	add	r0, -4</a:t>
            </a:r>
          </a:p>
          <a:p>
            <a:r>
              <a:rPr lang="en-US" dirty="0"/>
              <a:t>	</a:t>
            </a:r>
            <a:r>
              <a:rPr lang="en-US" dirty="0" err="1"/>
              <a:t>bne</a:t>
            </a:r>
            <a:r>
              <a:rPr lang="en-US" dirty="0"/>
              <a:t>	L1			</a:t>
            </a:r>
          </a:p>
        </p:txBody>
      </p:sp>
    </p:spTree>
    <p:extLst>
      <p:ext uri="{BB962C8B-B14F-4D97-AF65-F5344CB8AC3E}">
        <p14:creationId xmlns:p14="http://schemas.microsoft.com/office/powerpoint/2010/main" val="4003353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1D192EF-E741-1E04-2428-D401A55613B1}"/>
              </a:ext>
            </a:extLst>
          </p:cNvPr>
          <p:cNvGraphicFramePr>
            <a:graphicFrameLocks noGrp="1"/>
          </p:cNvGraphicFramePr>
          <p:nvPr>
            <p:extLst>
              <p:ext uri="{D42A27DB-BD31-4B8C-83A1-F6EECF244321}">
                <p14:modId xmlns:p14="http://schemas.microsoft.com/office/powerpoint/2010/main" val="3260679378"/>
              </p:ext>
            </p:extLst>
          </p:nvPr>
        </p:nvGraphicFramePr>
        <p:xfrm>
          <a:off x="674204" y="115528"/>
          <a:ext cx="10843592" cy="4079240"/>
        </p:xfrm>
        <a:graphic>
          <a:graphicData uri="http://schemas.openxmlformats.org/drawingml/2006/table">
            <a:tbl>
              <a:tblPr firstRow="1" bandRow="1">
                <a:tableStyleId>{5C22544A-7EE6-4342-B048-85BDC9FD1C3A}</a:tableStyleId>
              </a:tblPr>
              <a:tblGrid>
                <a:gridCol w="2710898">
                  <a:extLst>
                    <a:ext uri="{9D8B030D-6E8A-4147-A177-3AD203B41FA5}">
                      <a16:colId xmlns:a16="http://schemas.microsoft.com/office/drawing/2014/main" val="2387582930"/>
                    </a:ext>
                  </a:extLst>
                </a:gridCol>
                <a:gridCol w="2710898">
                  <a:extLst>
                    <a:ext uri="{9D8B030D-6E8A-4147-A177-3AD203B41FA5}">
                      <a16:colId xmlns:a16="http://schemas.microsoft.com/office/drawing/2014/main" val="206641722"/>
                    </a:ext>
                  </a:extLst>
                </a:gridCol>
                <a:gridCol w="2710898">
                  <a:extLst>
                    <a:ext uri="{9D8B030D-6E8A-4147-A177-3AD203B41FA5}">
                      <a16:colId xmlns:a16="http://schemas.microsoft.com/office/drawing/2014/main" val="2450775547"/>
                    </a:ext>
                  </a:extLst>
                </a:gridCol>
                <a:gridCol w="2710898">
                  <a:extLst>
                    <a:ext uri="{9D8B030D-6E8A-4147-A177-3AD203B41FA5}">
                      <a16:colId xmlns:a16="http://schemas.microsoft.com/office/drawing/2014/main" val="53904085"/>
                    </a:ext>
                  </a:extLst>
                </a:gridCol>
              </a:tblGrid>
              <a:tr h="370840">
                <a:tc>
                  <a:txBody>
                    <a:bodyPr/>
                    <a:lstStyle/>
                    <a:p>
                      <a:endParaRPr lang="en-US" dirty="0"/>
                    </a:p>
                  </a:txBody>
                  <a:tcPr/>
                </a:tc>
                <a:tc>
                  <a:txBody>
                    <a:bodyPr/>
                    <a:lstStyle/>
                    <a:p>
                      <a:pPr algn="ctr"/>
                      <a:r>
                        <a:rPr lang="en-US" dirty="0"/>
                        <a:t>Z-100</a:t>
                      </a:r>
                    </a:p>
                  </a:txBody>
                  <a:tcPr/>
                </a:tc>
                <a:tc>
                  <a:txBody>
                    <a:bodyPr/>
                    <a:lstStyle/>
                    <a:p>
                      <a:pPr algn="ctr"/>
                      <a:r>
                        <a:rPr lang="en-US" dirty="0"/>
                        <a:t>Z-200</a:t>
                      </a:r>
                    </a:p>
                  </a:txBody>
                  <a:tcPr/>
                </a:tc>
                <a:tc>
                  <a:txBody>
                    <a:bodyPr/>
                    <a:lstStyle/>
                    <a:p>
                      <a:pPr algn="ctr"/>
                      <a:r>
                        <a:rPr lang="en-US" dirty="0"/>
                        <a:t>ZV-100</a:t>
                      </a:r>
                    </a:p>
                  </a:txBody>
                  <a:tcPr/>
                </a:tc>
                <a:extLst>
                  <a:ext uri="{0D108BD9-81ED-4DB2-BD59-A6C34878D82A}">
                    <a16:rowId xmlns:a16="http://schemas.microsoft.com/office/drawing/2014/main" val="3151067338"/>
                  </a:ext>
                </a:extLst>
              </a:tr>
              <a:tr h="370840">
                <a:tc>
                  <a:txBody>
                    <a:bodyPr/>
                    <a:lstStyle/>
                    <a:p>
                      <a:r>
                        <a:rPr lang="en-US" dirty="0"/>
                        <a:t>Speed</a:t>
                      </a:r>
                    </a:p>
                  </a:txBody>
                  <a:tcPr/>
                </a:tc>
                <a:tc>
                  <a:txBody>
                    <a:bodyPr/>
                    <a:lstStyle/>
                    <a:p>
                      <a:pPr algn="ctr"/>
                      <a:r>
                        <a:rPr lang="en-US" dirty="0"/>
                        <a:t>3GHz</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3GHz</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3GHz</a:t>
                      </a:r>
                    </a:p>
                  </a:txBody>
                  <a:tcPr/>
                </a:tc>
                <a:extLst>
                  <a:ext uri="{0D108BD9-81ED-4DB2-BD59-A6C34878D82A}">
                    <a16:rowId xmlns:a16="http://schemas.microsoft.com/office/drawing/2014/main" val="2338928932"/>
                  </a:ext>
                </a:extLst>
              </a:tr>
              <a:tr h="370840">
                <a:tc>
                  <a:txBody>
                    <a:bodyPr/>
                    <a:lstStyle/>
                    <a:p>
                      <a:r>
                        <a:rPr lang="en-US" dirty="0"/>
                        <a:t>No of FPU’s</a:t>
                      </a:r>
                    </a:p>
                  </a:txBody>
                  <a:tcPr/>
                </a:tc>
                <a:tc>
                  <a:txBody>
                    <a:bodyPr/>
                    <a:lstStyle/>
                    <a:p>
                      <a:pPr algn="ctr"/>
                      <a:r>
                        <a:rPr lang="en-US" dirty="0"/>
                        <a:t>2</a:t>
                      </a:r>
                    </a:p>
                  </a:txBody>
                  <a:tcPr/>
                </a:tc>
                <a:tc>
                  <a:txBody>
                    <a:bodyPr/>
                    <a:lstStyle/>
                    <a:p>
                      <a:pPr algn="ctr"/>
                      <a:r>
                        <a:rPr lang="en-US" dirty="0"/>
                        <a:t>2</a:t>
                      </a:r>
                    </a:p>
                  </a:txBody>
                  <a:tcPr/>
                </a:tc>
                <a:tc>
                  <a:txBody>
                    <a:bodyPr/>
                    <a:lstStyle/>
                    <a:p>
                      <a:pPr algn="ctr"/>
                      <a:r>
                        <a:rPr lang="en-US" dirty="0"/>
                        <a:t>4</a:t>
                      </a:r>
                    </a:p>
                  </a:txBody>
                  <a:tcPr/>
                </a:tc>
                <a:extLst>
                  <a:ext uri="{0D108BD9-81ED-4DB2-BD59-A6C34878D82A}">
                    <a16:rowId xmlns:a16="http://schemas.microsoft.com/office/drawing/2014/main" val="2931317894"/>
                  </a:ext>
                </a:extLst>
              </a:tr>
              <a:tr h="370840">
                <a:tc>
                  <a:txBody>
                    <a:bodyPr/>
                    <a:lstStyle/>
                    <a:p>
                      <a:r>
                        <a:rPr lang="en-US" dirty="0"/>
                        <a:t>Instruction issue</a:t>
                      </a:r>
                    </a:p>
                  </a:txBody>
                  <a:tcPr/>
                </a:tc>
                <a:tc>
                  <a:txBody>
                    <a:bodyPr/>
                    <a:lstStyle/>
                    <a:p>
                      <a:pPr algn="ctr"/>
                      <a:r>
                        <a:rPr lang="en-US" dirty="0"/>
                        <a:t>2</a:t>
                      </a:r>
                    </a:p>
                  </a:txBody>
                  <a:tcPr/>
                </a:tc>
                <a:tc>
                  <a:txBody>
                    <a:bodyPr/>
                    <a:lstStyle/>
                    <a:p>
                      <a:pPr algn="ctr"/>
                      <a:r>
                        <a:rPr lang="en-US" dirty="0"/>
                        <a:t>2</a:t>
                      </a:r>
                    </a:p>
                  </a:txBody>
                  <a:tcPr/>
                </a:tc>
                <a:tc>
                  <a:txBody>
                    <a:bodyPr/>
                    <a:lstStyle/>
                    <a:p>
                      <a:pPr algn="ctr"/>
                      <a:r>
                        <a:rPr lang="en-US" dirty="0"/>
                        <a:t>2</a:t>
                      </a:r>
                    </a:p>
                  </a:txBody>
                  <a:tcPr/>
                </a:tc>
                <a:extLst>
                  <a:ext uri="{0D108BD9-81ED-4DB2-BD59-A6C34878D82A}">
                    <a16:rowId xmlns:a16="http://schemas.microsoft.com/office/drawing/2014/main" val="731844877"/>
                  </a:ext>
                </a:extLst>
              </a:tr>
              <a:tr h="370840">
                <a:tc>
                  <a:txBody>
                    <a:bodyPr/>
                    <a:lstStyle/>
                    <a:p>
                      <a:r>
                        <a:rPr lang="en-US" dirty="0"/>
                        <a:t>L/S units (8-bytes)</a:t>
                      </a:r>
                    </a:p>
                  </a:txBody>
                  <a:tcPr/>
                </a:tc>
                <a:tc>
                  <a:txBody>
                    <a:bodyPr/>
                    <a:lstStyle/>
                    <a:p>
                      <a:pPr algn="ctr"/>
                      <a:r>
                        <a:rPr lang="en-US" dirty="0"/>
                        <a:t>2</a:t>
                      </a:r>
                    </a:p>
                  </a:txBody>
                  <a:tcPr/>
                </a:tc>
                <a:tc>
                  <a:txBody>
                    <a:bodyPr/>
                    <a:lstStyle/>
                    <a:p>
                      <a:pPr algn="ctr"/>
                      <a:r>
                        <a:rPr lang="en-US" dirty="0"/>
                        <a:t>2</a:t>
                      </a:r>
                    </a:p>
                  </a:txBody>
                  <a:tcPr/>
                </a:tc>
                <a:tc>
                  <a:txBody>
                    <a:bodyPr/>
                    <a:lstStyle/>
                    <a:p>
                      <a:pPr algn="ctr"/>
                      <a:r>
                        <a:rPr lang="en-US" dirty="0"/>
                        <a:t>4</a:t>
                      </a:r>
                    </a:p>
                  </a:txBody>
                  <a:tcPr/>
                </a:tc>
                <a:extLst>
                  <a:ext uri="{0D108BD9-81ED-4DB2-BD59-A6C34878D82A}">
                    <a16:rowId xmlns:a16="http://schemas.microsoft.com/office/drawing/2014/main" val="1762455425"/>
                  </a:ext>
                </a:extLst>
              </a:tr>
              <a:tr h="370840">
                <a:tc>
                  <a:txBody>
                    <a:bodyPr/>
                    <a:lstStyle/>
                    <a:p>
                      <a:r>
                        <a:rPr lang="en-US" dirty="0"/>
                        <a:t>Prefetcher</a:t>
                      </a:r>
                    </a:p>
                  </a:txBody>
                  <a:tcPr/>
                </a:tc>
                <a:tc>
                  <a:txBody>
                    <a:bodyPr/>
                    <a:lstStyle/>
                    <a:p>
                      <a:pPr algn="ctr"/>
                      <a:r>
                        <a:rPr lang="en-US" dirty="0"/>
                        <a:t>16 ahead</a:t>
                      </a:r>
                    </a:p>
                  </a:txBody>
                  <a:tcPr/>
                </a:tc>
                <a:tc>
                  <a:txBody>
                    <a:bodyPr/>
                    <a:lstStyle/>
                    <a:p>
                      <a:pPr algn="ctr"/>
                      <a:r>
                        <a:rPr lang="en-US" dirty="0"/>
                        <a:t>16 ahead</a:t>
                      </a:r>
                    </a:p>
                  </a:txBody>
                  <a:tcPr/>
                </a:tc>
                <a:tc>
                  <a:txBody>
                    <a:bodyPr/>
                    <a:lstStyle/>
                    <a:p>
                      <a:pPr algn="ctr"/>
                      <a:r>
                        <a:rPr lang="en-US" dirty="0"/>
                        <a:t>32 ahead</a:t>
                      </a:r>
                    </a:p>
                  </a:txBody>
                  <a:tcPr/>
                </a:tc>
                <a:extLst>
                  <a:ext uri="{0D108BD9-81ED-4DB2-BD59-A6C34878D82A}">
                    <a16:rowId xmlns:a16="http://schemas.microsoft.com/office/drawing/2014/main" val="4028003989"/>
                  </a:ext>
                </a:extLst>
              </a:tr>
              <a:tr h="370840">
                <a:tc>
                  <a:txBody>
                    <a:bodyPr/>
                    <a:lstStyle/>
                    <a:p>
                      <a:r>
                        <a:rPr lang="en-US" dirty="0"/>
                        <a:t>L1 cache (2 cycles)</a:t>
                      </a:r>
                    </a:p>
                  </a:txBody>
                  <a:tcPr/>
                </a:tc>
                <a:tc>
                  <a:txBody>
                    <a:bodyPr/>
                    <a:lstStyle/>
                    <a:p>
                      <a:pPr algn="ctr"/>
                      <a:r>
                        <a:rPr lang="en-US" dirty="0"/>
                        <a:t>32K</a:t>
                      </a:r>
                    </a:p>
                  </a:txBody>
                  <a:tcPr/>
                </a:tc>
                <a:tc>
                  <a:txBody>
                    <a:bodyPr/>
                    <a:lstStyle/>
                    <a:p>
                      <a:pPr algn="ctr"/>
                      <a:r>
                        <a:rPr lang="en-US" dirty="0"/>
                        <a:t>32K</a:t>
                      </a:r>
                    </a:p>
                  </a:txBody>
                  <a:tcPr/>
                </a:tc>
                <a:tc>
                  <a:txBody>
                    <a:bodyPr/>
                    <a:lstStyle/>
                    <a:p>
                      <a:pPr algn="ctr"/>
                      <a:r>
                        <a:rPr lang="en-US" dirty="0"/>
                        <a:t>32K</a:t>
                      </a:r>
                    </a:p>
                  </a:txBody>
                  <a:tcPr/>
                </a:tc>
                <a:extLst>
                  <a:ext uri="{0D108BD9-81ED-4DB2-BD59-A6C34878D82A}">
                    <a16:rowId xmlns:a16="http://schemas.microsoft.com/office/drawing/2014/main" val="6715738"/>
                  </a:ext>
                </a:extLst>
              </a:tr>
              <a:tr h="370840">
                <a:tc>
                  <a:txBody>
                    <a:bodyPr/>
                    <a:lstStyle/>
                    <a:p>
                      <a:r>
                        <a:rPr lang="en-US" dirty="0"/>
                        <a:t>L2 cache (5 cycles)</a:t>
                      </a:r>
                    </a:p>
                  </a:txBody>
                  <a:tcPr/>
                </a:tc>
                <a:tc>
                  <a:txBody>
                    <a:bodyPr/>
                    <a:lstStyle/>
                    <a:p>
                      <a:pPr algn="ctr"/>
                      <a:r>
                        <a:rPr lang="en-US" dirty="0"/>
                        <a:t>1MB</a:t>
                      </a:r>
                    </a:p>
                  </a:txBody>
                  <a:tcPr/>
                </a:tc>
                <a:tc>
                  <a:txBody>
                    <a:bodyPr/>
                    <a:lstStyle/>
                    <a:p>
                      <a:pPr algn="ctr"/>
                      <a:r>
                        <a:rPr lang="en-US" dirty="0"/>
                        <a:t>4MB</a:t>
                      </a:r>
                    </a:p>
                  </a:txBody>
                  <a:tcPr/>
                </a:tc>
                <a:tc>
                  <a:txBody>
                    <a:bodyPr/>
                    <a:lstStyle/>
                    <a:p>
                      <a:pPr algn="ctr"/>
                      <a:r>
                        <a:rPr lang="en-US" dirty="0"/>
                        <a:t>8MB</a:t>
                      </a:r>
                    </a:p>
                  </a:txBody>
                  <a:tcPr/>
                </a:tc>
                <a:extLst>
                  <a:ext uri="{0D108BD9-81ED-4DB2-BD59-A6C34878D82A}">
                    <a16:rowId xmlns:a16="http://schemas.microsoft.com/office/drawing/2014/main" val="1856640743"/>
                  </a:ext>
                </a:extLst>
              </a:tr>
              <a:tr h="370840">
                <a:tc>
                  <a:txBody>
                    <a:bodyPr/>
                    <a:lstStyle/>
                    <a:p>
                      <a:r>
                        <a:rPr lang="en-US" dirty="0"/>
                        <a:t>Memory bus</a:t>
                      </a:r>
                    </a:p>
                  </a:txBody>
                  <a:tcPr/>
                </a:tc>
                <a:tc>
                  <a:txBody>
                    <a:bodyPr/>
                    <a:lstStyle/>
                    <a:p>
                      <a:pPr algn="ctr"/>
                      <a:r>
                        <a:rPr lang="en-US" dirty="0"/>
                        <a:t>3GB/sec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3GB/sec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6GB/sec</a:t>
                      </a:r>
                    </a:p>
                  </a:txBody>
                  <a:tcPr/>
                </a:tc>
                <a:extLst>
                  <a:ext uri="{0D108BD9-81ED-4DB2-BD59-A6C34878D82A}">
                    <a16:rowId xmlns:a16="http://schemas.microsoft.com/office/drawing/2014/main" val="1459390241"/>
                  </a:ext>
                </a:extLst>
              </a:tr>
              <a:tr h="370840">
                <a:tc>
                  <a:txBody>
                    <a:bodyPr/>
                    <a:lstStyle/>
                    <a:p>
                      <a:r>
                        <a:rPr lang="en-US" dirty="0"/>
                        <a:t>Vector instructions</a:t>
                      </a:r>
                    </a:p>
                  </a:txBody>
                  <a:tcPr/>
                </a:tc>
                <a:tc>
                  <a:txBody>
                    <a:bodyPr/>
                    <a:lstStyle/>
                    <a:p>
                      <a:pPr algn="ctr"/>
                      <a:r>
                        <a:rPr lang="en-US" dirty="0"/>
                        <a:t>No</a:t>
                      </a:r>
                    </a:p>
                  </a:txBody>
                  <a:tcPr/>
                </a:tc>
                <a:tc>
                  <a:txBody>
                    <a:bodyPr/>
                    <a:lstStyle/>
                    <a:p>
                      <a:pPr algn="ctr"/>
                      <a:r>
                        <a:rPr lang="en-US" dirty="0"/>
                        <a:t>No</a:t>
                      </a:r>
                    </a:p>
                  </a:txBody>
                  <a:tcPr/>
                </a:tc>
                <a:tc>
                  <a:txBody>
                    <a:bodyPr/>
                    <a:lstStyle/>
                    <a:p>
                      <a:pPr algn="ctr"/>
                      <a:r>
                        <a:rPr lang="en-US" dirty="0"/>
                        <a:t>4-way</a:t>
                      </a:r>
                    </a:p>
                  </a:txBody>
                  <a:tcPr/>
                </a:tc>
                <a:extLst>
                  <a:ext uri="{0D108BD9-81ED-4DB2-BD59-A6C34878D82A}">
                    <a16:rowId xmlns:a16="http://schemas.microsoft.com/office/drawing/2014/main" val="4039736800"/>
                  </a:ext>
                </a:extLst>
              </a:tr>
              <a:tr h="370840">
                <a:tc>
                  <a:txBody>
                    <a:bodyPr/>
                    <a:lstStyle/>
                    <a:p>
                      <a:r>
                        <a:rPr lang="en-US" dirty="0"/>
                        <a:t>Cost</a:t>
                      </a:r>
                    </a:p>
                  </a:txBody>
                  <a:tcPr/>
                </a:tc>
                <a:tc>
                  <a:txBody>
                    <a:bodyPr/>
                    <a:lstStyle/>
                    <a:p>
                      <a:pPr algn="ctr"/>
                      <a:r>
                        <a:rPr lang="en-US" dirty="0"/>
                        <a:t>$1500</a:t>
                      </a:r>
                    </a:p>
                  </a:txBody>
                  <a:tcPr/>
                </a:tc>
                <a:tc>
                  <a:txBody>
                    <a:bodyPr/>
                    <a:lstStyle/>
                    <a:p>
                      <a:pPr algn="ctr"/>
                      <a:r>
                        <a:rPr lang="en-US" dirty="0"/>
                        <a:t>$2200</a:t>
                      </a:r>
                    </a:p>
                  </a:txBody>
                  <a:tcPr/>
                </a:tc>
                <a:tc>
                  <a:txBody>
                    <a:bodyPr/>
                    <a:lstStyle/>
                    <a:p>
                      <a:pPr algn="ctr"/>
                      <a:r>
                        <a:rPr lang="en-US" dirty="0"/>
                        <a:t>$10,000</a:t>
                      </a:r>
                    </a:p>
                  </a:txBody>
                  <a:tcPr/>
                </a:tc>
                <a:extLst>
                  <a:ext uri="{0D108BD9-81ED-4DB2-BD59-A6C34878D82A}">
                    <a16:rowId xmlns:a16="http://schemas.microsoft.com/office/drawing/2014/main" val="1518332170"/>
                  </a:ext>
                </a:extLst>
              </a:tr>
            </a:tbl>
          </a:graphicData>
        </a:graphic>
      </p:graphicFrame>
      <p:sp>
        <p:nvSpPr>
          <p:cNvPr id="6" name="TextBox 5">
            <a:extLst>
              <a:ext uri="{FF2B5EF4-FFF2-40B4-BE49-F238E27FC236}">
                <a16:creationId xmlns:a16="http://schemas.microsoft.com/office/drawing/2014/main" id="{B877BFE9-9102-3DF5-C275-457DCE40BE3F}"/>
              </a:ext>
            </a:extLst>
          </p:cNvPr>
          <p:cNvSpPr txBox="1"/>
          <p:nvPr/>
        </p:nvSpPr>
        <p:spPr>
          <a:xfrm>
            <a:off x="268356" y="4422912"/>
            <a:ext cx="4429418" cy="1200329"/>
          </a:xfrm>
          <a:prstGeom prst="rect">
            <a:avLst/>
          </a:prstGeom>
          <a:noFill/>
        </p:spPr>
        <p:txBody>
          <a:bodyPr wrap="none" rtlCol="0">
            <a:spAutoFit/>
          </a:bodyPr>
          <a:lstStyle/>
          <a:p>
            <a:r>
              <a:rPr lang="en-US" dirty="0"/>
              <a:t>Which one do you pick?</a:t>
            </a:r>
          </a:p>
          <a:p>
            <a:r>
              <a:rPr lang="en-US" dirty="0"/>
              <a:t>Importance of quantitative thinking: Metrics</a:t>
            </a:r>
          </a:p>
          <a:p>
            <a:r>
              <a:rPr lang="en-US" dirty="0"/>
              <a:t>	- Maximum performance</a:t>
            </a:r>
          </a:p>
          <a:p>
            <a:r>
              <a:rPr lang="en-US" dirty="0"/>
              <a:t>	- Performance/$</a:t>
            </a:r>
          </a:p>
        </p:txBody>
      </p:sp>
    </p:spTree>
    <p:extLst>
      <p:ext uri="{BB962C8B-B14F-4D97-AF65-F5344CB8AC3E}">
        <p14:creationId xmlns:p14="http://schemas.microsoft.com/office/powerpoint/2010/main" val="2202431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1D192EF-E741-1E04-2428-D401A55613B1}"/>
              </a:ext>
            </a:extLst>
          </p:cNvPr>
          <p:cNvGraphicFramePr>
            <a:graphicFrameLocks noGrp="1"/>
          </p:cNvGraphicFramePr>
          <p:nvPr>
            <p:extLst>
              <p:ext uri="{D42A27DB-BD31-4B8C-83A1-F6EECF244321}">
                <p14:modId xmlns:p14="http://schemas.microsoft.com/office/powerpoint/2010/main" val="3084381325"/>
              </p:ext>
            </p:extLst>
          </p:nvPr>
        </p:nvGraphicFramePr>
        <p:xfrm>
          <a:off x="674204" y="115528"/>
          <a:ext cx="10843592" cy="4079240"/>
        </p:xfrm>
        <a:graphic>
          <a:graphicData uri="http://schemas.openxmlformats.org/drawingml/2006/table">
            <a:tbl>
              <a:tblPr firstRow="1" bandRow="1">
                <a:tableStyleId>{5C22544A-7EE6-4342-B048-85BDC9FD1C3A}</a:tableStyleId>
              </a:tblPr>
              <a:tblGrid>
                <a:gridCol w="2710898">
                  <a:extLst>
                    <a:ext uri="{9D8B030D-6E8A-4147-A177-3AD203B41FA5}">
                      <a16:colId xmlns:a16="http://schemas.microsoft.com/office/drawing/2014/main" val="2387582930"/>
                    </a:ext>
                  </a:extLst>
                </a:gridCol>
                <a:gridCol w="2710898">
                  <a:extLst>
                    <a:ext uri="{9D8B030D-6E8A-4147-A177-3AD203B41FA5}">
                      <a16:colId xmlns:a16="http://schemas.microsoft.com/office/drawing/2014/main" val="206641722"/>
                    </a:ext>
                  </a:extLst>
                </a:gridCol>
                <a:gridCol w="2710898">
                  <a:extLst>
                    <a:ext uri="{9D8B030D-6E8A-4147-A177-3AD203B41FA5}">
                      <a16:colId xmlns:a16="http://schemas.microsoft.com/office/drawing/2014/main" val="2450775547"/>
                    </a:ext>
                  </a:extLst>
                </a:gridCol>
                <a:gridCol w="2710898">
                  <a:extLst>
                    <a:ext uri="{9D8B030D-6E8A-4147-A177-3AD203B41FA5}">
                      <a16:colId xmlns:a16="http://schemas.microsoft.com/office/drawing/2014/main" val="53904085"/>
                    </a:ext>
                  </a:extLst>
                </a:gridCol>
              </a:tblGrid>
              <a:tr h="370840">
                <a:tc>
                  <a:txBody>
                    <a:bodyPr/>
                    <a:lstStyle/>
                    <a:p>
                      <a:endParaRPr lang="en-US" dirty="0"/>
                    </a:p>
                  </a:txBody>
                  <a:tcPr/>
                </a:tc>
                <a:tc>
                  <a:txBody>
                    <a:bodyPr/>
                    <a:lstStyle/>
                    <a:p>
                      <a:pPr algn="ctr"/>
                      <a:r>
                        <a:rPr lang="en-US" dirty="0"/>
                        <a:t>Z-100</a:t>
                      </a:r>
                    </a:p>
                  </a:txBody>
                  <a:tcPr/>
                </a:tc>
                <a:tc>
                  <a:txBody>
                    <a:bodyPr/>
                    <a:lstStyle/>
                    <a:p>
                      <a:pPr algn="ctr"/>
                      <a:r>
                        <a:rPr lang="en-US" dirty="0"/>
                        <a:t>Z-200</a:t>
                      </a:r>
                    </a:p>
                  </a:txBody>
                  <a:tcPr/>
                </a:tc>
                <a:tc>
                  <a:txBody>
                    <a:bodyPr/>
                    <a:lstStyle/>
                    <a:p>
                      <a:pPr algn="ctr"/>
                      <a:r>
                        <a:rPr lang="en-US" dirty="0"/>
                        <a:t>ZV-100</a:t>
                      </a:r>
                    </a:p>
                  </a:txBody>
                  <a:tcPr/>
                </a:tc>
                <a:extLst>
                  <a:ext uri="{0D108BD9-81ED-4DB2-BD59-A6C34878D82A}">
                    <a16:rowId xmlns:a16="http://schemas.microsoft.com/office/drawing/2014/main" val="3151067338"/>
                  </a:ext>
                </a:extLst>
              </a:tr>
              <a:tr h="370840">
                <a:tc>
                  <a:txBody>
                    <a:bodyPr/>
                    <a:lstStyle/>
                    <a:p>
                      <a:r>
                        <a:rPr lang="en-US" dirty="0"/>
                        <a:t>Speed</a:t>
                      </a:r>
                    </a:p>
                  </a:txBody>
                  <a:tcPr/>
                </a:tc>
                <a:tc>
                  <a:txBody>
                    <a:bodyPr/>
                    <a:lstStyle/>
                    <a:p>
                      <a:pPr algn="ctr"/>
                      <a:r>
                        <a:rPr lang="en-US" dirty="0"/>
                        <a:t>3GHz</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3GHz</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3GHz</a:t>
                      </a:r>
                    </a:p>
                  </a:txBody>
                  <a:tcPr/>
                </a:tc>
                <a:extLst>
                  <a:ext uri="{0D108BD9-81ED-4DB2-BD59-A6C34878D82A}">
                    <a16:rowId xmlns:a16="http://schemas.microsoft.com/office/drawing/2014/main" val="2338928932"/>
                  </a:ext>
                </a:extLst>
              </a:tr>
              <a:tr h="370840">
                <a:tc>
                  <a:txBody>
                    <a:bodyPr/>
                    <a:lstStyle/>
                    <a:p>
                      <a:r>
                        <a:rPr lang="en-US" dirty="0"/>
                        <a:t>No of FPU’s</a:t>
                      </a:r>
                    </a:p>
                  </a:txBody>
                  <a:tcPr/>
                </a:tc>
                <a:tc>
                  <a:txBody>
                    <a:bodyPr/>
                    <a:lstStyle/>
                    <a:p>
                      <a:pPr algn="ctr"/>
                      <a:r>
                        <a:rPr lang="en-US" dirty="0"/>
                        <a:t>2</a:t>
                      </a:r>
                    </a:p>
                  </a:txBody>
                  <a:tcPr/>
                </a:tc>
                <a:tc>
                  <a:txBody>
                    <a:bodyPr/>
                    <a:lstStyle/>
                    <a:p>
                      <a:pPr algn="ctr"/>
                      <a:r>
                        <a:rPr lang="en-US" dirty="0"/>
                        <a:t>2</a:t>
                      </a:r>
                    </a:p>
                  </a:txBody>
                  <a:tcPr/>
                </a:tc>
                <a:tc>
                  <a:txBody>
                    <a:bodyPr/>
                    <a:lstStyle/>
                    <a:p>
                      <a:pPr algn="ctr"/>
                      <a:r>
                        <a:rPr lang="en-US" dirty="0"/>
                        <a:t>4</a:t>
                      </a:r>
                    </a:p>
                  </a:txBody>
                  <a:tcPr/>
                </a:tc>
                <a:extLst>
                  <a:ext uri="{0D108BD9-81ED-4DB2-BD59-A6C34878D82A}">
                    <a16:rowId xmlns:a16="http://schemas.microsoft.com/office/drawing/2014/main" val="2931317894"/>
                  </a:ext>
                </a:extLst>
              </a:tr>
              <a:tr h="370840">
                <a:tc>
                  <a:txBody>
                    <a:bodyPr/>
                    <a:lstStyle/>
                    <a:p>
                      <a:r>
                        <a:rPr lang="en-US" dirty="0"/>
                        <a:t>Instruction issue</a:t>
                      </a:r>
                    </a:p>
                  </a:txBody>
                  <a:tcPr/>
                </a:tc>
                <a:tc>
                  <a:txBody>
                    <a:bodyPr/>
                    <a:lstStyle/>
                    <a:p>
                      <a:pPr algn="ctr"/>
                      <a:r>
                        <a:rPr lang="en-US" dirty="0"/>
                        <a:t>2</a:t>
                      </a:r>
                    </a:p>
                  </a:txBody>
                  <a:tcPr/>
                </a:tc>
                <a:tc>
                  <a:txBody>
                    <a:bodyPr/>
                    <a:lstStyle/>
                    <a:p>
                      <a:pPr algn="ctr"/>
                      <a:r>
                        <a:rPr lang="en-US" dirty="0"/>
                        <a:t>2</a:t>
                      </a:r>
                    </a:p>
                  </a:txBody>
                  <a:tcPr/>
                </a:tc>
                <a:tc>
                  <a:txBody>
                    <a:bodyPr/>
                    <a:lstStyle/>
                    <a:p>
                      <a:pPr algn="ctr"/>
                      <a:r>
                        <a:rPr lang="en-US" dirty="0"/>
                        <a:t>2</a:t>
                      </a:r>
                    </a:p>
                  </a:txBody>
                  <a:tcPr/>
                </a:tc>
                <a:extLst>
                  <a:ext uri="{0D108BD9-81ED-4DB2-BD59-A6C34878D82A}">
                    <a16:rowId xmlns:a16="http://schemas.microsoft.com/office/drawing/2014/main" val="731844877"/>
                  </a:ext>
                </a:extLst>
              </a:tr>
              <a:tr h="370840">
                <a:tc>
                  <a:txBody>
                    <a:bodyPr/>
                    <a:lstStyle/>
                    <a:p>
                      <a:r>
                        <a:rPr lang="en-US" dirty="0"/>
                        <a:t>L/S units (8-bytes)</a:t>
                      </a:r>
                    </a:p>
                  </a:txBody>
                  <a:tcPr/>
                </a:tc>
                <a:tc>
                  <a:txBody>
                    <a:bodyPr/>
                    <a:lstStyle/>
                    <a:p>
                      <a:pPr algn="ctr"/>
                      <a:r>
                        <a:rPr lang="en-US" dirty="0"/>
                        <a:t>2</a:t>
                      </a:r>
                    </a:p>
                  </a:txBody>
                  <a:tcPr/>
                </a:tc>
                <a:tc>
                  <a:txBody>
                    <a:bodyPr/>
                    <a:lstStyle/>
                    <a:p>
                      <a:pPr algn="ctr"/>
                      <a:r>
                        <a:rPr lang="en-US" dirty="0"/>
                        <a:t>2</a:t>
                      </a:r>
                    </a:p>
                  </a:txBody>
                  <a:tcPr/>
                </a:tc>
                <a:tc>
                  <a:txBody>
                    <a:bodyPr/>
                    <a:lstStyle/>
                    <a:p>
                      <a:pPr algn="ctr"/>
                      <a:r>
                        <a:rPr lang="en-US" dirty="0"/>
                        <a:t>4</a:t>
                      </a:r>
                    </a:p>
                  </a:txBody>
                  <a:tcPr/>
                </a:tc>
                <a:extLst>
                  <a:ext uri="{0D108BD9-81ED-4DB2-BD59-A6C34878D82A}">
                    <a16:rowId xmlns:a16="http://schemas.microsoft.com/office/drawing/2014/main" val="1762455425"/>
                  </a:ext>
                </a:extLst>
              </a:tr>
              <a:tr h="370840">
                <a:tc>
                  <a:txBody>
                    <a:bodyPr/>
                    <a:lstStyle/>
                    <a:p>
                      <a:r>
                        <a:rPr lang="en-US" dirty="0"/>
                        <a:t>Prefetcher</a:t>
                      </a:r>
                    </a:p>
                  </a:txBody>
                  <a:tcPr/>
                </a:tc>
                <a:tc>
                  <a:txBody>
                    <a:bodyPr/>
                    <a:lstStyle/>
                    <a:p>
                      <a:pPr algn="ctr"/>
                      <a:r>
                        <a:rPr lang="en-US" dirty="0"/>
                        <a:t>16 ahead</a:t>
                      </a:r>
                    </a:p>
                  </a:txBody>
                  <a:tcPr/>
                </a:tc>
                <a:tc>
                  <a:txBody>
                    <a:bodyPr/>
                    <a:lstStyle/>
                    <a:p>
                      <a:pPr algn="ctr"/>
                      <a:r>
                        <a:rPr lang="en-US" dirty="0"/>
                        <a:t>16 ahead</a:t>
                      </a:r>
                    </a:p>
                  </a:txBody>
                  <a:tcPr/>
                </a:tc>
                <a:tc>
                  <a:txBody>
                    <a:bodyPr/>
                    <a:lstStyle/>
                    <a:p>
                      <a:pPr algn="ctr"/>
                      <a:r>
                        <a:rPr lang="en-US" dirty="0"/>
                        <a:t>32 ahead</a:t>
                      </a:r>
                    </a:p>
                  </a:txBody>
                  <a:tcPr/>
                </a:tc>
                <a:extLst>
                  <a:ext uri="{0D108BD9-81ED-4DB2-BD59-A6C34878D82A}">
                    <a16:rowId xmlns:a16="http://schemas.microsoft.com/office/drawing/2014/main" val="4028003989"/>
                  </a:ext>
                </a:extLst>
              </a:tr>
              <a:tr h="370840">
                <a:tc>
                  <a:txBody>
                    <a:bodyPr/>
                    <a:lstStyle/>
                    <a:p>
                      <a:r>
                        <a:rPr lang="en-US" dirty="0"/>
                        <a:t>L1 cache</a:t>
                      </a:r>
                    </a:p>
                  </a:txBody>
                  <a:tcPr/>
                </a:tc>
                <a:tc>
                  <a:txBody>
                    <a:bodyPr/>
                    <a:lstStyle/>
                    <a:p>
                      <a:pPr algn="ctr"/>
                      <a:r>
                        <a:rPr lang="en-US" dirty="0"/>
                        <a:t>32K (1 cycles)</a:t>
                      </a:r>
                    </a:p>
                  </a:txBody>
                  <a:tcPr/>
                </a:tc>
                <a:tc>
                  <a:txBody>
                    <a:bodyPr/>
                    <a:lstStyle/>
                    <a:p>
                      <a:pPr algn="ctr"/>
                      <a:r>
                        <a:rPr lang="en-US" dirty="0"/>
                        <a:t>32K (1 cycles)</a:t>
                      </a:r>
                    </a:p>
                  </a:txBody>
                  <a:tcPr/>
                </a:tc>
                <a:tc>
                  <a:txBody>
                    <a:bodyPr/>
                    <a:lstStyle/>
                    <a:p>
                      <a:pPr algn="ctr"/>
                      <a:r>
                        <a:rPr lang="en-US" dirty="0"/>
                        <a:t>32K (1 cycles)</a:t>
                      </a:r>
                    </a:p>
                  </a:txBody>
                  <a:tcPr/>
                </a:tc>
                <a:extLst>
                  <a:ext uri="{0D108BD9-81ED-4DB2-BD59-A6C34878D82A}">
                    <a16:rowId xmlns:a16="http://schemas.microsoft.com/office/drawing/2014/main" val="6715738"/>
                  </a:ext>
                </a:extLst>
              </a:tr>
              <a:tr h="370840">
                <a:tc>
                  <a:txBody>
                    <a:bodyPr/>
                    <a:lstStyle/>
                    <a:p>
                      <a:r>
                        <a:rPr lang="en-US" dirty="0"/>
                        <a:t>L2 cache</a:t>
                      </a:r>
                    </a:p>
                  </a:txBody>
                  <a:tcPr/>
                </a:tc>
                <a:tc>
                  <a:txBody>
                    <a:bodyPr/>
                    <a:lstStyle/>
                    <a:p>
                      <a:pPr algn="ctr"/>
                      <a:r>
                        <a:rPr lang="en-US" dirty="0"/>
                        <a:t>1MB (5 cycles)</a:t>
                      </a:r>
                    </a:p>
                  </a:txBody>
                  <a:tcPr/>
                </a:tc>
                <a:tc>
                  <a:txBody>
                    <a:bodyPr/>
                    <a:lstStyle/>
                    <a:p>
                      <a:pPr algn="ctr"/>
                      <a:r>
                        <a:rPr lang="en-US" dirty="0"/>
                        <a:t>4MB (10 cycles)</a:t>
                      </a:r>
                    </a:p>
                  </a:txBody>
                  <a:tcPr/>
                </a:tc>
                <a:tc>
                  <a:txBody>
                    <a:bodyPr/>
                    <a:lstStyle/>
                    <a:p>
                      <a:pPr algn="ctr"/>
                      <a:r>
                        <a:rPr lang="en-US" dirty="0"/>
                        <a:t>8MB (10 cycles)</a:t>
                      </a:r>
                    </a:p>
                  </a:txBody>
                  <a:tcPr/>
                </a:tc>
                <a:extLst>
                  <a:ext uri="{0D108BD9-81ED-4DB2-BD59-A6C34878D82A}">
                    <a16:rowId xmlns:a16="http://schemas.microsoft.com/office/drawing/2014/main" val="1856640743"/>
                  </a:ext>
                </a:extLst>
              </a:tr>
              <a:tr h="370840">
                <a:tc>
                  <a:txBody>
                    <a:bodyPr/>
                    <a:lstStyle/>
                    <a:p>
                      <a:r>
                        <a:rPr lang="en-US" dirty="0"/>
                        <a:t>Memory bus</a:t>
                      </a:r>
                    </a:p>
                  </a:txBody>
                  <a:tcPr/>
                </a:tc>
                <a:tc>
                  <a:txBody>
                    <a:bodyPr/>
                    <a:lstStyle/>
                    <a:p>
                      <a:pPr algn="ctr"/>
                      <a:r>
                        <a:rPr lang="en-US" dirty="0"/>
                        <a:t>3GB/sec (60 cycles)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3GB/sec (60 cycles)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6GB/sec (60 cycles)</a:t>
                      </a:r>
                    </a:p>
                  </a:txBody>
                  <a:tcPr/>
                </a:tc>
                <a:extLst>
                  <a:ext uri="{0D108BD9-81ED-4DB2-BD59-A6C34878D82A}">
                    <a16:rowId xmlns:a16="http://schemas.microsoft.com/office/drawing/2014/main" val="1459390241"/>
                  </a:ext>
                </a:extLst>
              </a:tr>
              <a:tr h="370840">
                <a:tc>
                  <a:txBody>
                    <a:bodyPr/>
                    <a:lstStyle/>
                    <a:p>
                      <a:r>
                        <a:rPr lang="en-US" dirty="0"/>
                        <a:t>Vector instructions</a:t>
                      </a:r>
                    </a:p>
                  </a:txBody>
                  <a:tcPr/>
                </a:tc>
                <a:tc>
                  <a:txBody>
                    <a:bodyPr/>
                    <a:lstStyle/>
                    <a:p>
                      <a:pPr algn="ctr"/>
                      <a:r>
                        <a:rPr lang="en-US" dirty="0"/>
                        <a:t>No</a:t>
                      </a:r>
                    </a:p>
                  </a:txBody>
                  <a:tcPr/>
                </a:tc>
                <a:tc>
                  <a:txBody>
                    <a:bodyPr/>
                    <a:lstStyle/>
                    <a:p>
                      <a:pPr algn="ctr"/>
                      <a:r>
                        <a:rPr lang="en-US" dirty="0"/>
                        <a:t>No</a:t>
                      </a:r>
                    </a:p>
                  </a:txBody>
                  <a:tcPr/>
                </a:tc>
                <a:tc>
                  <a:txBody>
                    <a:bodyPr/>
                    <a:lstStyle/>
                    <a:p>
                      <a:pPr algn="ctr"/>
                      <a:r>
                        <a:rPr lang="en-US" dirty="0"/>
                        <a:t>4-way</a:t>
                      </a:r>
                    </a:p>
                  </a:txBody>
                  <a:tcPr/>
                </a:tc>
                <a:extLst>
                  <a:ext uri="{0D108BD9-81ED-4DB2-BD59-A6C34878D82A}">
                    <a16:rowId xmlns:a16="http://schemas.microsoft.com/office/drawing/2014/main" val="4039736800"/>
                  </a:ext>
                </a:extLst>
              </a:tr>
              <a:tr h="370840">
                <a:tc>
                  <a:txBody>
                    <a:bodyPr/>
                    <a:lstStyle/>
                    <a:p>
                      <a:r>
                        <a:rPr lang="en-US" dirty="0"/>
                        <a:t>Cost</a:t>
                      </a:r>
                    </a:p>
                  </a:txBody>
                  <a:tcPr/>
                </a:tc>
                <a:tc>
                  <a:txBody>
                    <a:bodyPr/>
                    <a:lstStyle/>
                    <a:p>
                      <a:pPr algn="ctr"/>
                      <a:r>
                        <a:rPr lang="en-US" dirty="0"/>
                        <a:t>$1500</a:t>
                      </a:r>
                    </a:p>
                  </a:txBody>
                  <a:tcPr/>
                </a:tc>
                <a:tc>
                  <a:txBody>
                    <a:bodyPr/>
                    <a:lstStyle/>
                    <a:p>
                      <a:pPr algn="ctr"/>
                      <a:r>
                        <a:rPr lang="en-US" dirty="0"/>
                        <a:t>$2200</a:t>
                      </a:r>
                    </a:p>
                  </a:txBody>
                  <a:tcPr/>
                </a:tc>
                <a:tc>
                  <a:txBody>
                    <a:bodyPr/>
                    <a:lstStyle/>
                    <a:p>
                      <a:pPr algn="ctr"/>
                      <a:r>
                        <a:rPr lang="en-US" dirty="0"/>
                        <a:t>$10,000</a:t>
                      </a:r>
                    </a:p>
                  </a:txBody>
                  <a:tcPr/>
                </a:tc>
                <a:extLst>
                  <a:ext uri="{0D108BD9-81ED-4DB2-BD59-A6C34878D82A}">
                    <a16:rowId xmlns:a16="http://schemas.microsoft.com/office/drawing/2014/main" val="1518332170"/>
                  </a:ext>
                </a:extLst>
              </a:tr>
            </a:tbl>
          </a:graphicData>
        </a:graphic>
      </p:graphicFrame>
      <p:sp>
        <p:nvSpPr>
          <p:cNvPr id="7" name="TextBox 6">
            <a:extLst>
              <a:ext uri="{FF2B5EF4-FFF2-40B4-BE49-F238E27FC236}">
                <a16:creationId xmlns:a16="http://schemas.microsoft.com/office/drawing/2014/main" id="{98DD0EE0-899C-0C6B-752C-1A984CCBE8F1}"/>
              </a:ext>
            </a:extLst>
          </p:cNvPr>
          <p:cNvSpPr txBox="1"/>
          <p:nvPr/>
        </p:nvSpPr>
        <p:spPr>
          <a:xfrm>
            <a:off x="3673985" y="4212952"/>
            <a:ext cx="5096266" cy="2585323"/>
          </a:xfrm>
          <a:prstGeom prst="rect">
            <a:avLst/>
          </a:prstGeom>
          <a:noFill/>
        </p:spPr>
        <p:txBody>
          <a:bodyPr wrap="square" rtlCol="0">
            <a:spAutoFit/>
          </a:bodyPr>
          <a:lstStyle/>
          <a:p>
            <a:r>
              <a:rPr lang="en-US" dirty="0"/>
              <a:t>L1:	</a:t>
            </a:r>
            <a:r>
              <a:rPr lang="en-US" dirty="0" err="1"/>
              <a:t>ld</a:t>
            </a:r>
            <a:r>
              <a:rPr lang="en-US" dirty="0"/>
              <a:t> 	r1, (r4)	# a[</a:t>
            </a:r>
            <a:r>
              <a:rPr lang="en-US" dirty="0" err="1"/>
              <a:t>i</a:t>
            </a:r>
            <a:r>
              <a:rPr lang="en-US" dirty="0"/>
              <a:t>]	</a:t>
            </a:r>
            <a:r>
              <a:rPr lang="en-US" dirty="0">
                <a:solidFill>
                  <a:schemeClr val="accent2">
                    <a:lumMod val="40000"/>
                    <a:lumOff val="60000"/>
                  </a:schemeClr>
                </a:solidFill>
              </a:rPr>
              <a:t>CYCLE 1</a:t>
            </a:r>
          </a:p>
          <a:p>
            <a:r>
              <a:rPr lang="en-US" dirty="0"/>
              <a:t>	</a:t>
            </a:r>
            <a:r>
              <a:rPr lang="en-US" dirty="0" err="1"/>
              <a:t>ld</a:t>
            </a:r>
            <a:r>
              <a:rPr lang="en-US" dirty="0"/>
              <a:t> 	r2, (r5)	# b[</a:t>
            </a:r>
            <a:r>
              <a:rPr lang="en-US" dirty="0" err="1"/>
              <a:t>i</a:t>
            </a:r>
            <a:r>
              <a:rPr lang="en-US" dirty="0"/>
              <a:t>]	</a:t>
            </a:r>
            <a:r>
              <a:rPr lang="en-US" dirty="0">
                <a:solidFill>
                  <a:schemeClr val="accent2">
                    <a:lumMod val="40000"/>
                    <a:lumOff val="60000"/>
                  </a:schemeClr>
                </a:solidFill>
              </a:rPr>
              <a:t>CYCLE 1</a:t>
            </a:r>
          </a:p>
          <a:p>
            <a:r>
              <a:rPr lang="en-US" dirty="0"/>
              <a:t>	</a:t>
            </a:r>
            <a:r>
              <a:rPr lang="en-US" dirty="0" err="1"/>
              <a:t>fmul</a:t>
            </a:r>
            <a:r>
              <a:rPr lang="en-US" dirty="0"/>
              <a:t> 	r3, r1, r2	# a x b	</a:t>
            </a:r>
            <a:r>
              <a:rPr lang="en-US" dirty="0">
                <a:solidFill>
                  <a:schemeClr val="accent3">
                    <a:lumMod val="60000"/>
                    <a:lumOff val="40000"/>
                  </a:schemeClr>
                </a:solidFill>
              </a:rPr>
              <a:t>CYCLE 2</a:t>
            </a:r>
          </a:p>
          <a:p>
            <a:r>
              <a:rPr lang="en-US" dirty="0"/>
              <a:t>	</a:t>
            </a:r>
            <a:r>
              <a:rPr lang="en-US" dirty="0" err="1"/>
              <a:t>st</a:t>
            </a:r>
            <a:r>
              <a:rPr lang="en-US" dirty="0"/>
              <a:t>	r3, (r6)	# c[</a:t>
            </a:r>
            <a:r>
              <a:rPr lang="en-US" dirty="0" err="1"/>
              <a:t>i</a:t>
            </a:r>
            <a:r>
              <a:rPr lang="en-US" dirty="0"/>
              <a:t>]	CYCLE 3</a:t>
            </a:r>
          </a:p>
          <a:p>
            <a:r>
              <a:rPr lang="en-US" dirty="0"/>
              <a:t>	add	r4, 8		CYCLE 3</a:t>
            </a:r>
          </a:p>
          <a:p>
            <a:r>
              <a:rPr lang="en-US" dirty="0"/>
              <a:t>	add	r5, 8		</a:t>
            </a:r>
            <a:r>
              <a:rPr lang="en-US" dirty="0">
                <a:solidFill>
                  <a:schemeClr val="accent1">
                    <a:lumMod val="60000"/>
                    <a:lumOff val="40000"/>
                  </a:schemeClr>
                </a:solidFill>
              </a:rPr>
              <a:t>CYCLE 4</a:t>
            </a:r>
          </a:p>
          <a:p>
            <a:r>
              <a:rPr lang="en-US" dirty="0"/>
              <a:t>	add	r6, 8		</a:t>
            </a:r>
            <a:r>
              <a:rPr lang="en-US" dirty="0">
                <a:solidFill>
                  <a:schemeClr val="accent1">
                    <a:lumMod val="60000"/>
                    <a:lumOff val="40000"/>
                  </a:schemeClr>
                </a:solidFill>
              </a:rPr>
              <a:t>CYCLE 4</a:t>
            </a:r>
          </a:p>
          <a:p>
            <a:r>
              <a:rPr lang="en-US" dirty="0"/>
              <a:t>	add	r0, -1	# I	CYCLE 5</a:t>
            </a:r>
          </a:p>
          <a:p>
            <a:r>
              <a:rPr lang="en-US" dirty="0"/>
              <a:t>	</a:t>
            </a:r>
            <a:r>
              <a:rPr lang="en-US" dirty="0" err="1"/>
              <a:t>bne</a:t>
            </a:r>
            <a:r>
              <a:rPr lang="en-US" dirty="0"/>
              <a:t>	L1		</a:t>
            </a:r>
            <a:r>
              <a:rPr lang="en-US" dirty="0">
                <a:solidFill>
                  <a:srgbClr val="FFFF00"/>
                </a:solidFill>
              </a:rPr>
              <a:t>CYCLE 6</a:t>
            </a:r>
          </a:p>
        </p:txBody>
      </p:sp>
    </p:spTree>
    <p:extLst>
      <p:ext uri="{BB962C8B-B14F-4D97-AF65-F5344CB8AC3E}">
        <p14:creationId xmlns:p14="http://schemas.microsoft.com/office/powerpoint/2010/main" val="1452769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1D192EF-E741-1E04-2428-D401A55613B1}"/>
              </a:ext>
            </a:extLst>
          </p:cNvPr>
          <p:cNvGraphicFramePr>
            <a:graphicFrameLocks noGrp="1"/>
          </p:cNvGraphicFramePr>
          <p:nvPr/>
        </p:nvGraphicFramePr>
        <p:xfrm>
          <a:off x="674204" y="115528"/>
          <a:ext cx="10843592" cy="4079240"/>
        </p:xfrm>
        <a:graphic>
          <a:graphicData uri="http://schemas.openxmlformats.org/drawingml/2006/table">
            <a:tbl>
              <a:tblPr firstRow="1" bandRow="1">
                <a:tableStyleId>{5C22544A-7EE6-4342-B048-85BDC9FD1C3A}</a:tableStyleId>
              </a:tblPr>
              <a:tblGrid>
                <a:gridCol w="2710898">
                  <a:extLst>
                    <a:ext uri="{9D8B030D-6E8A-4147-A177-3AD203B41FA5}">
                      <a16:colId xmlns:a16="http://schemas.microsoft.com/office/drawing/2014/main" val="2387582930"/>
                    </a:ext>
                  </a:extLst>
                </a:gridCol>
                <a:gridCol w="2710898">
                  <a:extLst>
                    <a:ext uri="{9D8B030D-6E8A-4147-A177-3AD203B41FA5}">
                      <a16:colId xmlns:a16="http://schemas.microsoft.com/office/drawing/2014/main" val="206641722"/>
                    </a:ext>
                  </a:extLst>
                </a:gridCol>
                <a:gridCol w="2710898">
                  <a:extLst>
                    <a:ext uri="{9D8B030D-6E8A-4147-A177-3AD203B41FA5}">
                      <a16:colId xmlns:a16="http://schemas.microsoft.com/office/drawing/2014/main" val="2450775547"/>
                    </a:ext>
                  </a:extLst>
                </a:gridCol>
                <a:gridCol w="2710898">
                  <a:extLst>
                    <a:ext uri="{9D8B030D-6E8A-4147-A177-3AD203B41FA5}">
                      <a16:colId xmlns:a16="http://schemas.microsoft.com/office/drawing/2014/main" val="53904085"/>
                    </a:ext>
                  </a:extLst>
                </a:gridCol>
              </a:tblGrid>
              <a:tr h="370840">
                <a:tc>
                  <a:txBody>
                    <a:bodyPr/>
                    <a:lstStyle/>
                    <a:p>
                      <a:endParaRPr lang="en-US" dirty="0"/>
                    </a:p>
                  </a:txBody>
                  <a:tcPr/>
                </a:tc>
                <a:tc>
                  <a:txBody>
                    <a:bodyPr/>
                    <a:lstStyle/>
                    <a:p>
                      <a:pPr algn="ctr"/>
                      <a:r>
                        <a:rPr lang="en-US" dirty="0"/>
                        <a:t>Z-100</a:t>
                      </a:r>
                    </a:p>
                  </a:txBody>
                  <a:tcPr/>
                </a:tc>
                <a:tc>
                  <a:txBody>
                    <a:bodyPr/>
                    <a:lstStyle/>
                    <a:p>
                      <a:pPr algn="ctr"/>
                      <a:r>
                        <a:rPr lang="en-US" dirty="0"/>
                        <a:t>Z-200</a:t>
                      </a:r>
                    </a:p>
                  </a:txBody>
                  <a:tcPr/>
                </a:tc>
                <a:tc>
                  <a:txBody>
                    <a:bodyPr/>
                    <a:lstStyle/>
                    <a:p>
                      <a:pPr algn="ctr"/>
                      <a:r>
                        <a:rPr lang="en-US" dirty="0"/>
                        <a:t>ZV-100</a:t>
                      </a:r>
                    </a:p>
                  </a:txBody>
                  <a:tcPr/>
                </a:tc>
                <a:extLst>
                  <a:ext uri="{0D108BD9-81ED-4DB2-BD59-A6C34878D82A}">
                    <a16:rowId xmlns:a16="http://schemas.microsoft.com/office/drawing/2014/main" val="3151067338"/>
                  </a:ext>
                </a:extLst>
              </a:tr>
              <a:tr h="370840">
                <a:tc>
                  <a:txBody>
                    <a:bodyPr/>
                    <a:lstStyle/>
                    <a:p>
                      <a:r>
                        <a:rPr lang="en-US" dirty="0"/>
                        <a:t>Speed</a:t>
                      </a:r>
                    </a:p>
                  </a:txBody>
                  <a:tcPr/>
                </a:tc>
                <a:tc>
                  <a:txBody>
                    <a:bodyPr/>
                    <a:lstStyle/>
                    <a:p>
                      <a:pPr algn="ctr"/>
                      <a:r>
                        <a:rPr lang="en-US" dirty="0"/>
                        <a:t>3GHz</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3GHz</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3GHz</a:t>
                      </a:r>
                    </a:p>
                  </a:txBody>
                  <a:tcPr/>
                </a:tc>
                <a:extLst>
                  <a:ext uri="{0D108BD9-81ED-4DB2-BD59-A6C34878D82A}">
                    <a16:rowId xmlns:a16="http://schemas.microsoft.com/office/drawing/2014/main" val="2338928932"/>
                  </a:ext>
                </a:extLst>
              </a:tr>
              <a:tr h="370840">
                <a:tc>
                  <a:txBody>
                    <a:bodyPr/>
                    <a:lstStyle/>
                    <a:p>
                      <a:r>
                        <a:rPr lang="en-US" dirty="0"/>
                        <a:t>No of FPU’s</a:t>
                      </a:r>
                    </a:p>
                  </a:txBody>
                  <a:tcPr/>
                </a:tc>
                <a:tc>
                  <a:txBody>
                    <a:bodyPr/>
                    <a:lstStyle/>
                    <a:p>
                      <a:pPr algn="ctr"/>
                      <a:r>
                        <a:rPr lang="en-US" dirty="0"/>
                        <a:t>2</a:t>
                      </a:r>
                    </a:p>
                  </a:txBody>
                  <a:tcPr/>
                </a:tc>
                <a:tc>
                  <a:txBody>
                    <a:bodyPr/>
                    <a:lstStyle/>
                    <a:p>
                      <a:pPr algn="ctr"/>
                      <a:r>
                        <a:rPr lang="en-US" dirty="0"/>
                        <a:t>2</a:t>
                      </a:r>
                    </a:p>
                  </a:txBody>
                  <a:tcPr/>
                </a:tc>
                <a:tc>
                  <a:txBody>
                    <a:bodyPr/>
                    <a:lstStyle/>
                    <a:p>
                      <a:pPr algn="ctr"/>
                      <a:r>
                        <a:rPr lang="en-US" dirty="0"/>
                        <a:t>4</a:t>
                      </a:r>
                    </a:p>
                  </a:txBody>
                  <a:tcPr/>
                </a:tc>
                <a:extLst>
                  <a:ext uri="{0D108BD9-81ED-4DB2-BD59-A6C34878D82A}">
                    <a16:rowId xmlns:a16="http://schemas.microsoft.com/office/drawing/2014/main" val="2931317894"/>
                  </a:ext>
                </a:extLst>
              </a:tr>
              <a:tr h="370840">
                <a:tc>
                  <a:txBody>
                    <a:bodyPr/>
                    <a:lstStyle/>
                    <a:p>
                      <a:r>
                        <a:rPr lang="en-US" dirty="0"/>
                        <a:t>Instruction issue</a:t>
                      </a:r>
                    </a:p>
                  </a:txBody>
                  <a:tcPr/>
                </a:tc>
                <a:tc>
                  <a:txBody>
                    <a:bodyPr/>
                    <a:lstStyle/>
                    <a:p>
                      <a:pPr algn="ctr"/>
                      <a:r>
                        <a:rPr lang="en-US" dirty="0"/>
                        <a:t>2</a:t>
                      </a:r>
                    </a:p>
                  </a:txBody>
                  <a:tcPr/>
                </a:tc>
                <a:tc>
                  <a:txBody>
                    <a:bodyPr/>
                    <a:lstStyle/>
                    <a:p>
                      <a:pPr algn="ctr"/>
                      <a:r>
                        <a:rPr lang="en-US" dirty="0"/>
                        <a:t>2</a:t>
                      </a:r>
                    </a:p>
                  </a:txBody>
                  <a:tcPr/>
                </a:tc>
                <a:tc>
                  <a:txBody>
                    <a:bodyPr/>
                    <a:lstStyle/>
                    <a:p>
                      <a:pPr algn="ctr"/>
                      <a:r>
                        <a:rPr lang="en-US" dirty="0"/>
                        <a:t>2</a:t>
                      </a:r>
                    </a:p>
                  </a:txBody>
                  <a:tcPr/>
                </a:tc>
                <a:extLst>
                  <a:ext uri="{0D108BD9-81ED-4DB2-BD59-A6C34878D82A}">
                    <a16:rowId xmlns:a16="http://schemas.microsoft.com/office/drawing/2014/main" val="731844877"/>
                  </a:ext>
                </a:extLst>
              </a:tr>
              <a:tr h="370840">
                <a:tc>
                  <a:txBody>
                    <a:bodyPr/>
                    <a:lstStyle/>
                    <a:p>
                      <a:r>
                        <a:rPr lang="en-US" dirty="0"/>
                        <a:t>L/S units (8-bytes)</a:t>
                      </a:r>
                    </a:p>
                  </a:txBody>
                  <a:tcPr/>
                </a:tc>
                <a:tc>
                  <a:txBody>
                    <a:bodyPr/>
                    <a:lstStyle/>
                    <a:p>
                      <a:pPr algn="ctr"/>
                      <a:r>
                        <a:rPr lang="en-US" dirty="0"/>
                        <a:t>2</a:t>
                      </a:r>
                    </a:p>
                  </a:txBody>
                  <a:tcPr/>
                </a:tc>
                <a:tc>
                  <a:txBody>
                    <a:bodyPr/>
                    <a:lstStyle/>
                    <a:p>
                      <a:pPr algn="ctr"/>
                      <a:r>
                        <a:rPr lang="en-US" dirty="0"/>
                        <a:t>2</a:t>
                      </a:r>
                    </a:p>
                  </a:txBody>
                  <a:tcPr/>
                </a:tc>
                <a:tc>
                  <a:txBody>
                    <a:bodyPr/>
                    <a:lstStyle/>
                    <a:p>
                      <a:pPr algn="ctr"/>
                      <a:r>
                        <a:rPr lang="en-US" dirty="0"/>
                        <a:t>4</a:t>
                      </a:r>
                    </a:p>
                  </a:txBody>
                  <a:tcPr/>
                </a:tc>
                <a:extLst>
                  <a:ext uri="{0D108BD9-81ED-4DB2-BD59-A6C34878D82A}">
                    <a16:rowId xmlns:a16="http://schemas.microsoft.com/office/drawing/2014/main" val="1762455425"/>
                  </a:ext>
                </a:extLst>
              </a:tr>
              <a:tr h="370840">
                <a:tc>
                  <a:txBody>
                    <a:bodyPr/>
                    <a:lstStyle/>
                    <a:p>
                      <a:r>
                        <a:rPr lang="en-US" dirty="0"/>
                        <a:t>Prefetcher</a:t>
                      </a:r>
                    </a:p>
                  </a:txBody>
                  <a:tcPr/>
                </a:tc>
                <a:tc>
                  <a:txBody>
                    <a:bodyPr/>
                    <a:lstStyle/>
                    <a:p>
                      <a:pPr algn="ctr"/>
                      <a:r>
                        <a:rPr lang="en-US" dirty="0"/>
                        <a:t>16 ahead</a:t>
                      </a:r>
                    </a:p>
                  </a:txBody>
                  <a:tcPr/>
                </a:tc>
                <a:tc>
                  <a:txBody>
                    <a:bodyPr/>
                    <a:lstStyle/>
                    <a:p>
                      <a:pPr algn="ctr"/>
                      <a:r>
                        <a:rPr lang="en-US" dirty="0"/>
                        <a:t>16 ahead</a:t>
                      </a:r>
                    </a:p>
                  </a:txBody>
                  <a:tcPr/>
                </a:tc>
                <a:tc>
                  <a:txBody>
                    <a:bodyPr/>
                    <a:lstStyle/>
                    <a:p>
                      <a:pPr algn="ctr"/>
                      <a:r>
                        <a:rPr lang="en-US" dirty="0"/>
                        <a:t>32 ahead</a:t>
                      </a:r>
                    </a:p>
                  </a:txBody>
                  <a:tcPr/>
                </a:tc>
                <a:extLst>
                  <a:ext uri="{0D108BD9-81ED-4DB2-BD59-A6C34878D82A}">
                    <a16:rowId xmlns:a16="http://schemas.microsoft.com/office/drawing/2014/main" val="4028003989"/>
                  </a:ext>
                </a:extLst>
              </a:tr>
              <a:tr h="370840">
                <a:tc>
                  <a:txBody>
                    <a:bodyPr/>
                    <a:lstStyle/>
                    <a:p>
                      <a:r>
                        <a:rPr lang="en-US" dirty="0"/>
                        <a:t>L1 cache</a:t>
                      </a:r>
                    </a:p>
                  </a:txBody>
                  <a:tcPr/>
                </a:tc>
                <a:tc>
                  <a:txBody>
                    <a:bodyPr/>
                    <a:lstStyle/>
                    <a:p>
                      <a:pPr algn="ctr"/>
                      <a:r>
                        <a:rPr lang="en-US" dirty="0"/>
                        <a:t>32K (1 cycles)</a:t>
                      </a:r>
                    </a:p>
                  </a:txBody>
                  <a:tcPr/>
                </a:tc>
                <a:tc>
                  <a:txBody>
                    <a:bodyPr/>
                    <a:lstStyle/>
                    <a:p>
                      <a:pPr algn="ctr"/>
                      <a:r>
                        <a:rPr lang="en-US" dirty="0"/>
                        <a:t>32K (1 cycles)</a:t>
                      </a:r>
                    </a:p>
                  </a:txBody>
                  <a:tcPr/>
                </a:tc>
                <a:tc>
                  <a:txBody>
                    <a:bodyPr/>
                    <a:lstStyle/>
                    <a:p>
                      <a:pPr algn="ctr"/>
                      <a:r>
                        <a:rPr lang="en-US" dirty="0"/>
                        <a:t>32K (1 cycles)</a:t>
                      </a:r>
                    </a:p>
                  </a:txBody>
                  <a:tcPr/>
                </a:tc>
                <a:extLst>
                  <a:ext uri="{0D108BD9-81ED-4DB2-BD59-A6C34878D82A}">
                    <a16:rowId xmlns:a16="http://schemas.microsoft.com/office/drawing/2014/main" val="6715738"/>
                  </a:ext>
                </a:extLst>
              </a:tr>
              <a:tr h="370840">
                <a:tc>
                  <a:txBody>
                    <a:bodyPr/>
                    <a:lstStyle/>
                    <a:p>
                      <a:r>
                        <a:rPr lang="en-US" dirty="0"/>
                        <a:t>L2 cache</a:t>
                      </a:r>
                    </a:p>
                  </a:txBody>
                  <a:tcPr/>
                </a:tc>
                <a:tc>
                  <a:txBody>
                    <a:bodyPr/>
                    <a:lstStyle/>
                    <a:p>
                      <a:pPr algn="ctr"/>
                      <a:r>
                        <a:rPr lang="en-US" dirty="0"/>
                        <a:t>1MB (5 cycles)</a:t>
                      </a:r>
                    </a:p>
                  </a:txBody>
                  <a:tcPr/>
                </a:tc>
                <a:tc>
                  <a:txBody>
                    <a:bodyPr/>
                    <a:lstStyle/>
                    <a:p>
                      <a:pPr algn="ctr"/>
                      <a:r>
                        <a:rPr lang="en-US" dirty="0"/>
                        <a:t>4MB (10 cycles)</a:t>
                      </a:r>
                    </a:p>
                  </a:txBody>
                  <a:tcPr/>
                </a:tc>
                <a:tc>
                  <a:txBody>
                    <a:bodyPr/>
                    <a:lstStyle/>
                    <a:p>
                      <a:pPr algn="ctr"/>
                      <a:r>
                        <a:rPr lang="en-US" dirty="0"/>
                        <a:t>8MB (10 cycles)</a:t>
                      </a:r>
                    </a:p>
                  </a:txBody>
                  <a:tcPr/>
                </a:tc>
                <a:extLst>
                  <a:ext uri="{0D108BD9-81ED-4DB2-BD59-A6C34878D82A}">
                    <a16:rowId xmlns:a16="http://schemas.microsoft.com/office/drawing/2014/main" val="1856640743"/>
                  </a:ext>
                </a:extLst>
              </a:tr>
              <a:tr h="370840">
                <a:tc>
                  <a:txBody>
                    <a:bodyPr/>
                    <a:lstStyle/>
                    <a:p>
                      <a:r>
                        <a:rPr lang="en-US" dirty="0"/>
                        <a:t>Memory bus</a:t>
                      </a:r>
                    </a:p>
                  </a:txBody>
                  <a:tcPr/>
                </a:tc>
                <a:tc>
                  <a:txBody>
                    <a:bodyPr/>
                    <a:lstStyle/>
                    <a:p>
                      <a:pPr algn="ctr"/>
                      <a:r>
                        <a:rPr lang="en-US" dirty="0"/>
                        <a:t>3GB/sec (60 cycles)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3GB/sec (60 cycles)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6GB/sec (60 cycles)</a:t>
                      </a:r>
                    </a:p>
                  </a:txBody>
                  <a:tcPr/>
                </a:tc>
                <a:extLst>
                  <a:ext uri="{0D108BD9-81ED-4DB2-BD59-A6C34878D82A}">
                    <a16:rowId xmlns:a16="http://schemas.microsoft.com/office/drawing/2014/main" val="1459390241"/>
                  </a:ext>
                </a:extLst>
              </a:tr>
              <a:tr h="370840">
                <a:tc>
                  <a:txBody>
                    <a:bodyPr/>
                    <a:lstStyle/>
                    <a:p>
                      <a:r>
                        <a:rPr lang="en-US" dirty="0"/>
                        <a:t>Vector instructions</a:t>
                      </a:r>
                    </a:p>
                  </a:txBody>
                  <a:tcPr/>
                </a:tc>
                <a:tc>
                  <a:txBody>
                    <a:bodyPr/>
                    <a:lstStyle/>
                    <a:p>
                      <a:pPr algn="ctr"/>
                      <a:r>
                        <a:rPr lang="en-US" dirty="0"/>
                        <a:t>No</a:t>
                      </a:r>
                    </a:p>
                  </a:txBody>
                  <a:tcPr/>
                </a:tc>
                <a:tc>
                  <a:txBody>
                    <a:bodyPr/>
                    <a:lstStyle/>
                    <a:p>
                      <a:pPr algn="ctr"/>
                      <a:r>
                        <a:rPr lang="en-US" dirty="0"/>
                        <a:t>No</a:t>
                      </a:r>
                    </a:p>
                  </a:txBody>
                  <a:tcPr/>
                </a:tc>
                <a:tc>
                  <a:txBody>
                    <a:bodyPr/>
                    <a:lstStyle/>
                    <a:p>
                      <a:pPr algn="ctr"/>
                      <a:r>
                        <a:rPr lang="en-US" dirty="0"/>
                        <a:t>4-way</a:t>
                      </a:r>
                    </a:p>
                  </a:txBody>
                  <a:tcPr/>
                </a:tc>
                <a:extLst>
                  <a:ext uri="{0D108BD9-81ED-4DB2-BD59-A6C34878D82A}">
                    <a16:rowId xmlns:a16="http://schemas.microsoft.com/office/drawing/2014/main" val="4039736800"/>
                  </a:ext>
                </a:extLst>
              </a:tr>
              <a:tr h="370840">
                <a:tc>
                  <a:txBody>
                    <a:bodyPr/>
                    <a:lstStyle/>
                    <a:p>
                      <a:r>
                        <a:rPr lang="en-US" dirty="0"/>
                        <a:t>Cost</a:t>
                      </a:r>
                    </a:p>
                  </a:txBody>
                  <a:tcPr/>
                </a:tc>
                <a:tc>
                  <a:txBody>
                    <a:bodyPr/>
                    <a:lstStyle/>
                    <a:p>
                      <a:pPr algn="ctr"/>
                      <a:r>
                        <a:rPr lang="en-US" dirty="0"/>
                        <a:t>$1500</a:t>
                      </a:r>
                    </a:p>
                  </a:txBody>
                  <a:tcPr/>
                </a:tc>
                <a:tc>
                  <a:txBody>
                    <a:bodyPr/>
                    <a:lstStyle/>
                    <a:p>
                      <a:pPr algn="ctr"/>
                      <a:r>
                        <a:rPr lang="en-US" dirty="0"/>
                        <a:t>$2200</a:t>
                      </a:r>
                    </a:p>
                  </a:txBody>
                  <a:tcPr/>
                </a:tc>
                <a:tc>
                  <a:txBody>
                    <a:bodyPr/>
                    <a:lstStyle/>
                    <a:p>
                      <a:pPr algn="ctr"/>
                      <a:r>
                        <a:rPr lang="en-US" dirty="0"/>
                        <a:t>$10,000</a:t>
                      </a:r>
                    </a:p>
                  </a:txBody>
                  <a:tcPr/>
                </a:tc>
                <a:extLst>
                  <a:ext uri="{0D108BD9-81ED-4DB2-BD59-A6C34878D82A}">
                    <a16:rowId xmlns:a16="http://schemas.microsoft.com/office/drawing/2014/main" val="1518332170"/>
                  </a:ext>
                </a:extLst>
              </a:tr>
            </a:tbl>
          </a:graphicData>
        </a:graphic>
      </p:graphicFrame>
      <p:sp>
        <p:nvSpPr>
          <p:cNvPr id="6" name="TextBox 5">
            <a:extLst>
              <a:ext uri="{FF2B5EF4-FFF2-40B4-BE49-F238E27FC236}">
                <a16:creationId xmlns:a16="http://schemas.microsoft.com/office/drawing/2014/main" id="{B877BFE9-9102-3DF5-C275-457DCE40BE3F}"/>
              </a:ext>
            </a:extLst>
          </p:cNvPr>
          <p:cNvSpPr txBox="1"/>
          <p:nvPr/>
        </p:nvSpPr>
        <p:spPr>
          <a:xfrm>
            <a:off x="268356" y="4422912"/>
            <a:ext cx="3727302" cy="2031325"/>
          </a:xfrm>
          <a:prstGeom prst="rect">
            <a:avLst/>
          </a:prstGeom>
          <a:noFill/>
        </p:spPr>
        <p:txBody>
          <a:bodyPr wrap="none" rtlCol="0">
            <a:spAutoFit/>
          </a:bodyPr>
          <a:lstStyle/>
          <a:p>
            <a:r>
              <a:rPr lang="en-US" dirty="0"/>
              <a:t>Analysis: Z200</a:t>
            </a:r>
          </a:p>
          <a:p>
            <a:r>
              <a:rPr lang="en-US" dirty="0"/>
              <a:t>How much reuse do we have?</a:t>
            </a:r>
          </a:p>
          <a:p>
            <a:endParaRPr lang="en-US" dirty="0"/>
          </a:p>
          <a:p>
            <a:r>
              <a:rPr lang="en-US" dirty="0">
                <a:solidFill>
                  <a:srgbClr val="FFFF00"/>
                </a:solidFill>
                <a:latin typeface="Courier" pitchFamily="2" charset="0"/>
              </a:rPr>
              <a:t>for(</a:t>
            </a:r>
            <a:r>
              <a:rPr lang="en-US" dirty="0" err="1">
                <a:solidFill>
                  <a:srgbClr val="FFFF00"/>
                </a:solidFill>
                <a:latin typeface="Courier" pitchFamily="2" charset="0"/>
              </a:rPr>
              <a:t>i</a:t>
            </a:r>
            <a:r>
              <a:rPr lang="en-US" dirty="0">
                <a:solidFill>
                  <a:srgbClr val="FFFF00"/>
                </a:solidFill>
                <a:latin typeface="Courier" pitchFamily="2" charset="0"/>
              </a:rPr>
              <a:t> = 0; </a:t>
            </a:r>
            <a:r>
              <a:rPr lang="en-US" dirty="0" err="1">
                <a:solidFill>
                  <a:srgbClr val="FFFF00"/>
                </a:solidFill>
                <a:latin typeface="Courier" pitchFamily="2" charset="0"/>
              </a:rPr>
              <a:t>i</a:t>
            </a:r>
            <a:r>
              <a:rPr lang="en-US" dirty="0">
                <a:solidFill>
                  <a:srgbClr val="FFFF00"/>
                </a:solidFill>
                <a:latin typeface="Courier" pitchFamily="2" charset="0"/>
              </a:rPr>
              <a:t> &lt; n; </a:t>
            </a:r>
            <a:r>
              <a:rPr lang="en-US" dirty="0" err="1">
                <a:solidFill>
                  <a:srgbClr val="FFFF00"/>
                </a:solidFill>
                <a:latin typeface="Courier" pitchFamily="2" charset="0"/>
              </a:rPr>
              <a:t>i</a:t>
            </a:r>
            <a:r>
              <a:rPr lang="en-US" dirty="0">
                <a:solidFill>
                  <a:srgbClr val="FFFF00"/>
                </a:solidFill>
                <a:latin typeface="Courier" pitchFamily="2" charset="0"/>
              </a:rPr>
              <a:t>++)</a:t>
            </a:r>
          </a:p>
          <a:p>
            <a:r>
              <a:rPr lang="en-US" dirty="0">
                <a:solidFill>
                  <a:srgbClr val="FFFF00"/>
                </a:solidFill>
                <a:latin typeface="Courier" pitchFamily="2" charset="0"/>
              </a:rPr>
              <a:t>	c[</a:t>
            </a:r>
            <a:r>
              <a:rPr lang="en-US" dirty="0" err="1">
                <a:solidFill>
                  <a:srgbClr val="FFFF00"/>
                </a:solidFill>
                <a:latin typeface="Courier" pitchFamily="2" charset="0"/>
              </a:rPr>
              <a:t>i</a:t>
            </a:r>
            <a:r>
              <a:rPr lang="en-US" dirty="0">
                <a:solidFill>
                  <a:srgbClr val="FFFF00"/>
                </a:solidFill>
                <a:latin typeface="Courier" pitchFamily="2" charset="0"/>
              </a:rPr>
              <a:t>] = a[</a:t>
            </a:r>
            <a:r>
              <a:rPr lang="en-US" dirty="0" err="1">
                <a:solidFill>
                  <a:srgbClr val="FFFF00"/>
                </a:solidFill>
                <a:latin typeface="Courier" pitchFamily="2" charset="0"/>
              </a:rPr>
              <a:t>i</a:t>
            </a:r>
            <a:r>
              <a:rPr lang="en-US" dirty="0">
                <a:solidFill>
                  <a:srgbClr val="FFFF00"/>
                </a:solidFill>
                <a:latin typeface="Courier" pitchFamily="2" charset="0"/>
              </a:rPr>
              <a:t>] x b[</a:t>
            </a:r>
            <a:r>
              <a:rPr lang="en-US" dirty="0" err="1">
                <a:solidFill>
                  <a:srgbClr val="FFFF00"/>
                </a:solidFill>
                <a:latin typeface="Courier" pitchFamily="2" charset="0"/>
              </a:rPr>
              <a:t>i</a:t>
            </a:r>
            <a:r>
              <a:rPr lang="en-US" dirty="0">
                <a:solidFill>
                  <a:srgbClr val="FFFF00"/>
                </a:solidFill>
                <a:latin typeface="Courier" pitchFamily="2" charset="0"/>
              </a:rPr>
              <a:t>];</a:t>
            </a:r>
            <a:endParaRPr lang="en-US" dirty="0"/>
          </a:p>
          <a:p>
            <a:endParaRPr lang="en-US" dirty="0"/>
          </a:p>
          <a:p>
            <a:endParaRPr lang="en-US" dirty="0"/>
          </a:p>
        </p:txBody>
      </p:sp>
      <p:sp>
        <p:nvSpPr>
          <p:cNvPr id="7" name="TextBox 6">
            <a:extLst>
              <a:ext uri="{FF2B5EF4-FFF2-40B4-BE49-F238E27FC236}">
                <a16:creationId xmlns:a16="http://schemas.microsoft.com/office/drawing/2014/main" id="{98DD0EE0-899C-0C6B-752C-1A984CCBE8F1}"/>
              </a:ext>
            </a:extLst>
          </p:cNvPr>
          <p:cNvSpPr txBox="1"/>
          <p:nvPr/>
        </p:nvSpPr>
        <p:spPr>
          <a:xfrm>
            <a:off x="6689034" y="4205162"/>
            <a:ext cx="5096266" cy="2585323"/>
          </a:xfrm>
          <a:prstGeom prst="rect">
            <a:avLst/>
          </a:prstGeom>
          <a:noFill/>
        </p:spPr>
        <p:txBody>
          <a:bodyPr wrap="square" rtlCol="0">
            <a:spAutoFit/>
          </a:bodyPr>
          <a:lstStyle/>
          <a:p>
            <a:r>
              <a:rPr lang="en-US" dirty="0"/>
              <a:t>L1:	</a:t>
            </a:r>
            <a:r>
              <a:rPr lang="en-US" dirty="0" err="1"/>
              <a:t>ld</a:t>
            </a:r>
            <a:r>
              <a:rPr lang="en-US" dirty="0"/>
              <a:t> 	r1, (r4)	# a[</a:t>
            </a:r>
            <a:r>
              <a:rPr lang="en-US" dirty="0" err="1"/>
              <a:t>i</a:t>
            </a:r>
            <a:r>
              <a:rPr lang="en-US" dirty="0"/>
              <a:t>]	</a:t>
            </a:r>
            <a:r>
              <a:rPr lang="en-US" dirty="0">
                <a:solidFill>
                  <a:schemeClr val="accent2">
                    <a:lumMod val="40000"/>
                    <a:lumOff val="60000"/>
                  </a:schemeClr>
                </a:solidFill>
              </a:rPr>
              <a:t>CYCLE 1</a:t>
            </a:r>
          </a:p>
          <a:p>
            <a:r>
              <a:rPr lang="en-US" dirty="0"/>
              <a:t>	</a:t>
            </a:r>
            <a:r>
              <a:rPr lang="en-US" dirty="0" err="1"/>
              <a:t>ld</a:t>
            </a:r>
            <a:r>
              <a:rPr lang="en-US" dirty="0"/>
              <a:t> 	r2, (r5)	# b[</a:t>
            </a:r>
            <a:r>
              <a:rPr lang="en-US" dirty="0" err="1"/>
              <a:t>i</a:t>
            </a:r>
            <a:r>
              <a:rPr lang="en-US" dirty="0"/>
              <a:t>]	</a:t>
            </a:r>
            <a:r>
              <a:rPr lang="en-US" dirty="0">
                <a:solidFill>
                  <a:schemeClr val="accent2">
                    <a:lumMod val="40000"/>
                    <a:lumOff val="60000"/>
                  </a:schemeClr>
                </a:solidFill>
              </a:rPr>
              <a:t>CYCLE 1</a:t>
            </a:r>
          </a:p>
          <a:p>
            <a:r>
              <a:rPr lang="en-US" dirty="0"/>
              <a:t>	</a:t>
            </a:r>
            <a:r>
              <a:rPr lang="en-US" dirty="0" err="1"/>
              <a:t>fmul</a:t>
            </a:r>
            <a:r>
              <a:rPr lang="en-US" dirty="0"/>
              <a:t> 	r3, r1, r2	# a x b	</a:t>
            </a:r>
            <a:r>
              <a:rPr lang="en-US" dirty="0">
                <a:solidFill>
                  <a:schemeClr val="accent3">
                    <a:lumMod val="60000"/>
                    <a:lumOff val="40000"/>
                  </a:schemeClr>
                </a:solidFill>
              </a:rPr>
              <a:t>CYCLE 2</a:t>
            </a:r>
          </a:p>
          <a:p>
            <a:r>
              <a:rPr lang="en-US" dirty="0"/>
              <a:t>	</a:t>
            </a:r>
            <a:r>
              <a:rPr lang="en-US" dirty="0" err="1"/>
              <a:t>st</a:t>
            </a:r>
            <a:r>
              <a:rPr lang="en-US" dirty="0"/>
              <a:t>	r3, (r6)	# c[</a:t>
            </a:r>
            <a:r>
              <a:rPr lang="en-US" dirty="0" err="1"/>
              <a:t>i</a:t>
            </a:r>
            <a:r>
              <a:rPr lang="en-US" dirty="0"/>
              <a:t>]	CYCLE 3</a:t>
            </a:r>
          </a:p>
          <a:p>
            <a:r>
              <a:rPr lang="en-US" dirty="0"/>
              <a:t>	add	r4, 8		CYCLE 3</a:t>
            </a:r>
          </a:p>
          <a:p>
            <a:r>
              <a:rPr lang="en-US" dirty="0"/>
              <a:t>	add	r5, 8		</a:t>
            </a:r>
            <a:r>
              <a:rPr lang="en-US" dirty="0">
                <a:solidFill>
                  <a:schemeClr val="accent1">
                    <a:lumMod val="60000"/>
                    <a:lumOff val="40000"/>
                  </a:schemeClr>
                </a:solidFill>
              </a:rPr>
              <a:t>CYCLE 4</a:t>
            </a:r>
          </a:p>
          <a:p>
            <a:r>
              <a:rPr lang="en-US" dirty="0"/>
              <a:t>	add	r6, 8		</a:t>
            </a:r>
            <a:r>
              <a:rPr lang="en-US" dirty="0">
                <a:solidFill>
                  <a:schemeClr val="accent1">
                    <a:lumMod val="60000"/>
                    <a:lumOff val="40000"/>
                  </a:schemeClr>
                </a:solidFill>
              </a:rPr>
              <a:t>CYCLE 4</a:t>
            </a:r>
          </a:p>
          <a:p>
            <a:r>
              <a:rPr lang="en-US" dirty="0"/>
              <a:t>	add	r0, -1	# I	CYCLE 5</a:t>
            </a:r>
          </a:p>
          <a:p>
            <a:r>
              <a:rPr lang="en-US" dirty="0"/>
              <a:t>	</a:t>
            </a:r>
            <a:r>
              <a:rPr lang="en-US" dirty="0" err="1"/>
              <a:t>bne</a:t>
            </a:r>
            <a:r>
              <a:rPr lang="en-US" dirty="0"/>
              <a:t>	L1		</a:t>
            </a:r>
            <a:r>
              <a:rPr lang="en-US" dirty="0">
                <a:solidFill>
                  <a:srgbClr val="FFFF00"/>
                </a:solidFill>
              </a:rPr>
              <a:t>CYCLE 6</a:t>
            </a:r>
          </a:p>
        </p:txBody>
      </p:sp>
    </p:spTree>
    <p:extLst>
      <p:ext uri="{BB962C8B-B14F-4D97-AF65-F5344CB8AC3E}">
        <p14:creationId xmlns:p14="http://schemas.microsoft.com/office/powerpoint/2010/main" val="2340917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D0D43-50A8-7009-75C2-8E28A42BDD02}"/>
              </a:ext>
            </a:extLst>
          </p:cNvPr>
          <p:cNvSpPr>
            <a:spLocks noGrp="1"/>
          </p:cNvSpPr>
          <p:nvPr>
            <p:ph type="title"/>
          </p:nvPr>
        </p:nvSpPr>
        <p:spPr/>
        <p:txBody>
          <a:bodyPr/>
          <a:lstStyle/>
          <a:p>
            <a:r>
              <a:rPr lang="en-US" dirty="0"/>
              <a:t>Introductions</a:t>
            </a:r>
          </a:p>
        </p:txBody>
      </p:sp>
      <p:sp>
        <p:nvSpPr>
          <p:cNvPr id="3" name="Content Placeholder 2">
            <a:extLst>
              <a:ext uri="{FF2B5EF4-FFF2-40B4-BE49-F238E27FC236}">
                <a16:creationId xmlns:a16="http://schemas.microsoft.com/office/drawing/2014/main" id="{E29D51EC-82E3-A55B-856E-DFB5AD3C7CAE}"/>
              </a:ext>
            </a:extLst>
          </p:cNvPr>
          <p:cNvSpPr>
            <a:spLocks noGrp="1"/>
          </p:cNvSpPr>
          <p:nvPr>
            <p:ph idx="1"/>
          </p:nvPr>
        </p:nvSpPr>
        <p:spPr>
          <a:xfrm>
            <a:off x="5838481" y="443424"/>
            <a:ext cx="6353519" cy="6096523"/>
          </a:xfrm>
        </p:spPr>
        <p:txBody>
          <a:bodyPr>
            <a:normAutofit fontScale="92500" lnSpcReduction="10000"/>
          </a:bodyPr>
          <a:lstStyle/>
          <a:p>
            <a:pPr marL="285750" indent="-285750">
              <a:buFontTx/>
              <a:buChar char="-"/>
            </a:pPr>
            <a:r>
              <a:rPr lang="en-US" dirty="0">
                <a:solidFill>
                  <a:srgbClr val="FFFF00">
                    <a:alpha val="60000"/>
                  </a:srgbClr>
                </a:solidFill>
              </a:rPr>
              <a:t>Professor, CMU, USA 93—97</a:t>
            </a:r>
          </a:p>
          <a:p>
            <a:pPr marL="285750" indent="-285750">
              <a:buFontTx/>
              <a:buChar char="-"/>
            </a:pPr>
            <a:r>
              <a:rPr lang="en-US" dirty="0">
                <a:solidFill>
                  <a:srgbClr val="FFFF00">
                    <a:alpha val="60000"/>
                  </a:srgbClr>
                </a:solidFill>
              </a:rPr>
              <a:t>Senior Manager, IBM Research, USA, 97—12</a:t>
            </a:r>
          </a:p>
          <a:p>
            <a:pPr marL="285750" indent="-285750">
              <a:buFontTx/>
              <a:buChar char="-"/>
            </a:pPr>
            <a:r>
              <a:rPr lang="en-US" dirty="0">
                <a:solidFill>
                  <a:srgbClr val="FFFF00">
                    <a:alpha val="60000"/>
                  </a:srgbClr>
                </a:solidFill>
              </a:rPr>
              <a:t>Adjunct Professor, UT Austin, USA, 98—12</a:t>
            </a:r>
          </a:p>
          <a:p>
            <a:pPr marL="285750" indent="-285750">
              <a:buFontTx/>
              <a:buChar char="-"/>
            </a:pPr>
            <a:r>
              <a:rPr lang="en-US" dirty="0">
                <a:solidFill>
                  <a:srgbClr val="FFFF00">
                    <a:alpha val="60000"/>
                  </a:srgbClr>
                </a:solidFill>
              </a:rPr>
              <a:t>Dean, KAUST, 12-20</a:t>
            </a:r>
          </a:p>
          <a:p>
            <a:pPr marL="285750" indent="-285750">
              <a:buFontTx/>
              <a:buChar char="-"/>
            </a:pPr>
            <a:r>
              <a:rPr lang="en-US" dirty="0">
                <a:solidFill>
                  <a:srgbClr val="FFFF00">
                    <a:alpha val="60000"/>
                  </a:srgbClr>
                </a:solidFill>
              </a:rPr>
              <a:t>Special advisor to president, KAUST, 20-21</a:t>
            </a:r>
          </a:p>
          <a:p>
            <a:pPr marL="285750" indent="-285750">
              <a:buFontTx/>
              <a:buChar char="-"/>
            </a:pPr>
            <a:r>
              <a:rPr lang="en-US" dirty="0">
                <a:solidFill>
                  <a:srgbClr val="FFFF00">
                    <a:alpha val="60000"/>
                  </a:srgbClr>
                </a:solidFill>
              </a:rPr>
              <a:t>Professor, KAUST, 21-</a:t>
            </a:r>
          </a:p>
          <a:p>
            <a:pPr marL="285750" indent="-285750">
              <a:buFontTx/>
              <a:buChar char="-"/>
            </a:pPr>
            <a:r>
              <a:rPr lang="en-US" dirty="0">
                <a:solidFill>
                  <a:srgbClr val="FFC000">
                    <a:alpha val="60000"/>
                  </a:srgbClr>
                </a:solidFill>
              </a:rPr>
              <a:t>Visiting scholar: </a:t>
            </a:r>
          </a:p>
          <a:p>
            <a:pPr marL="742950" lvl="1" indent="-285750">
              <a:buFontTx/>
              <a:buChar char="-"/>
            </a:pPr>
            <a:r>
              <a:rPr lang="en-US" sz="1800" dirty="0">
                <a:solidFill>
                  <a:srgbClr val="FFC000">
                    <a:alpha val="60000"/>
                  </a:srgbClr>
                </a:solidFill>
              </a:rPr>
              <a:t>Bell Labs 94-97, </a:t>
            </a:r>
            <a:r>
              <a:rPr lang="en-US" sz="1800" dirty="0" err="1">
                <a:solidFill>
                  <a:srgbClr val="FFC000">
                    <a:alpha val="60000"/>
                  </a:srgbClr>
                </a:solidFill>
              </a:rPr>
              <a:t>Bellcore</a:t>
            </a:r>
            <a:r>
              <a:rPr lang="en-US" sz="1800" dirty="0">
                <a:solidFill>
                  <a:srgbClr val="FFC000">
                    <a:alpha val="60000"/>
                  </a:srgbClr>
                </a:solidFill>
              </a:rPr>
              <a:t>, 94-97, Meta (Facebook) 22</a:t>
            </a:r>
          </a:p>
          <a:p>
            <a:pPr marL="285750" indent="-285750">
              <a:buFontTx/>
              <a:buChar char="-"/>
            </a:pPr>
            <a:r>
              <a:rPr lang="en-US" dirty="0">
                <a:solidFill>
                  <a:schemeClr val="accent2">
                    <a:lumMod val="60000"/>
                    <a:lumOff val="40000"/>
                    <a:alpha val="60000"/>
                  </a:schemeClr>
                </a:solidFill>
              </a:rPr>
              <a:t>Research: </a:t>
            </a:r>
          </a:p>
          <a:p>
            <a:pPr marL="742950" lvl="1" indent="-285750">
              <a:buFontTx/>
              <a:buChar char="-"/>
            </a:pPr>
            <a:r>
              <a:rPr lang="en-US" sz="1800" dirty="0">
                <a:solidFill>
                  <a:schemeClr val="accent2">
                    <a:lumMod val="60000"/>
                    <a:lumOff val="40000"/>
                    <a:alpha val="60000"/>
                  </a:schemeClr>
                </a:solidFill>
              </a:rPr>
              <a:t>Systems, distributed systems, resilient computing, security, system architecture, performance, parallel processing</a:t>
            </a:r>
          </a:p>
          <a:p>
            <a:pPr marL="285750" indent="-285750">
              <a:buFontTx/>
              <a:buChar char="-"/>
            </a:pPr>
            <a:r>
              <a:rPr lang="en-US" dirty="0"/>
              <a:t>Fellow of IEEE, Fellow of the US National Academy of Inventors, Fellow of the AAIA</a:t>
            </a:r>
          </a:p>
          <a:p>
            <a:endParaRPr lang="en-US" dirty="0"/>
          </a:p>
        </p:txBody>
      </p:sp>
      <p:sp>
        <p:nvSpPr>
          <p:cNvPr id="4" name="Text Placeholder 4">
            <a:extLst>
              <a:ext uri="{FF2B5EF4-FFF2-40B4-BE49-F238E27FC236}">
                <a16:creationId xmlns:a16="http://schemas.microsoft.com/office/drawing/2014/main" id="{0E1DFB90-C019-F14C-7F41-0A2B053B4882}"/>
              </a:ext>
            </a:extLst>
          </p:cNvPr>
          <p:cNvSpPr txBox="1">
            <a:spLocks/>
          </p:cNvSpPr>
          <p:nvPr/>
        </p:nvSpPr>
        <p:spPr>
          <a:xfrm>
            <a:off x="549538" y="1807149"/>
            <a:ext cx="3911808" cy="3857339"/>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Instructor: </a:t>
            </a:r>
            <a:r>
              <a:rPr lang="en-US" dirty="0" err="1"/>
              <a:t>Mootaz</a:t>
            </a:r>
            <a:r>
              <a:rPr lang="en-US" dirty="0"/>
              <a:t> </a:t>
            </a:r>
            <a:r>
              <a:rPr lang="en-US" dirty="0" err="1"/>
              <a:t>Elnozahy</a:t>
            </a:r>
            <a:endParaRPr lang="en-US" dirty="0"/>
          </a:p>
          <a:p>
            <a:r>
              <a:rPr lang="en-US" dirty="0"/>
              <a:t>BSEE ‘84, MCE ‘87, MSCS ‘90, </a:t>
            </a:r>
            <a:r>
              <a:rPr lang="en-US" dirty="0" err="1"/>
              <a:t>Ph.D</a:t>
            </a:r>
            <a:r>
              <a:rPr lang="en-US" dirty="0"/>
              <a:t> ‘94</a:t>
            </a:r>
          </a:p>
          <a:p>
            <a:r>
              <a:rPr lang="en-US" dirty="0"/>
              <a:t>CS 258: Sys Arch &amp; Perf</a:t>
            </a:r>
          </a:p>
          <a:p>
            <a:r>
              <a:rPr lang="en-US" dirty="0"/>
              <a:t>Office hours: by appointment, 4111, </a:t>
            </a:r>
            <a:r>
              <a:rPr lang="en-US" dirty="0" err="1"/>
              <a:t>Bldg</a:t>
            </a:r>
            <a:r>
              <a:rPr lang="en-US" dirty="0"/>
              <a:t> 1</a:t>
            </a:r>
          </a:p>
          <a:p>
            <a:r>
              <a:rPr lang="en-US" dirty="0"/>
              <a:t>Class time: Mon-Thu: 16:00—17:30, Rm 3123, </a:t>
            </a:r>
            <a:r>
              <a:rPr lang="en-US" dirty="0" err="1"/>
              <a:t>Bldg</a:t>
            </a:r>
            <a:r>
              <a:rPr lang="en-US" dirty="0"/>
              <a:t> 9</a:t>
            </a:r>
          </a:p>
          <a:p>
            <a:endParaRPr lang="en-US" dirty="0"/>
          </a:p>
        </p:txBody>
      </p:sp>
    </p:spTree>
    <p:extLst>
      <p:ext uri="{BB962C8B-B14F-4D97-AF65-F5344CB8AC3E}">
        <p14:creationId xmlns:p14="http://schemas.microsoft.com/office/powerpoint/2010/main" val="912604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1D192EF-E741-1E04-2428-D401A55613B1}"/>
              </a:ext>
            </a:extLst>
          </p:cNvPr>
          <p:cNvGraphicFramePr>
            <a:graphicFrameLocks noGrp="1"/>
          </p:cNvGraphicFramePr>
          <p:nvPr>
            <p:extLst>
              <p:ext uri="{D42A27DB-BD31-4B8C-83A1-F6EECF244321}">
                <p14:modId xmlns:p14="http://schemas.microsoft.com/office/powerpoint/2010/main" val="253878637"/>
              </p:ext>
            </p:extLst>
          </p:nvPr>
        </p:nvGraphicFramePr>
        <p:xfrm>
          <a:off x="674204" y="115528"/>
          <a:ext cx="8132694" cy="4079240"/>
        </p:xfrm>
        <a:graphic>
          <a:graphicData uri="http://schemas.openxmlformats.org/drawingml/2006/table">
            <a:tbl>
              <a:tblPr firstRow="1" bandRow="1">
                <a:tableStyleId>{5C22544A-7EE6-4342-B048-85BDC9FD1C3A}</a:tableStyleId>
              </a:tblPr>
              <a:tblGrid>
                <a:gridCol w="2710898">
                  <a:extLst>
                    <a:ext uri="{9D8B030D-6E8A-4147-A177-3AD203B41FA5}">
                      <a16:colId xmlns:a16="http://schemas.microsoft.com/office/drawing/2014/main" val="2387582930"/>
                    </a:ext>
                  </a:extLst>
                </a:gridCol>
                <a:gridCol w="2710898">
                  <a:extLst>
                    <a:ext uri="{9D8B030D-6E8A-4147-A177-3AD203B41FA5}">
                      <a16:colId xmlns:a16="http://schemas.microsoft.com/office/drawing/2014/main" val="206641722"/>
                    </a:ext>
                  </a:extLst>
                </a:gridCol>
                <a:gridCol w="2710898">
                  <a:extLst>
                    <a:ext uri="{9D8B030D-6E8A-4147-A177-3AD203B41FA5}">
                      <a16:colId xmlns:a16="http://schemas.microsoft.com/office/drawing/2014/main" val="53904085"/>
                    </a:ext>
                  </a:extLst>
                </a:gridCol>
              </a:tblGrid>
              <a:tr h="370840">
                <a:tc>
                  <a:txBody>
                    <a:bodyPr/>
                    <a:lstStyle/>
                    <a:p>
                      <a:endParaRPr lang="en-US" dirty="0"/>
                    </a:p>
                  </a:txBody>
                  <a:tcPr/>
                </a:tc>
                <a:tc>
                  <a:txBody>
                    <a:bodyPr/>
                    <a:lstStyle/>
                    <a:p>
                      <a:pPr algn="ctr"/>
                      <a:r>
                        <a:rPr lang="en-US" dirty="0"/>
                        <a:t>Z-100</a:t>
                      </a:r>
                    </a:p>
                  </a:txBody>
                  <a:tcPr/>
                </a:tc>
                <a:tc>
                  <a:txBody>
                    <a:bodyPr/>
                    <a:lstStyle/>
                    <a:p>
                      <a:pPr algn="ctr"/>
                      <a:r>
                        <a:rPr lang="en-US" dirty="0"/>
                        <a:t>ZV-100</a:t>
                      </a:r>
                    </a:p>
                  </a:txBody>
                  <a:tcPr/>
                </a:tc>
                <a:extLst>
                  <a:ext uri="{0D108BD9-81ED-4DB2-BD59-A6C34878D82A}">
                    <a16:rowId xmlns:a16="http://schemas.microsoft.com/office/drawing/2014/main" val="3151067338"/>
                  </a:ext>
                </a:extLst>
              </a:tr>
              <a:tr h="370840">
                <a:tc>
                  <a:txBody>
                    <a:bodyPr/>
                    <a:lstStyle/>
                    <a:p>
                      <a:r>
                        <a:rPr lang="en-US" dirty="0"/>
                        <a:t>Speed</a:t>
                      </a:r>
                    </a:p>
                  </a:txBody>
                  <a:tcPr/>
                </a:tc>
                <a:tc>
                  <a:txBody>
                    <a:bodyPr/>
                    <a:lstStyle/>
                    <a:p>
                      <a:pPr algn="ctr"/>
                      <a:r>
                        <a:rPr lang="en-US" dirty="0"/>
                        <a:t>3GHz</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3GHz</a:t>
                      </a:r>
                    </a:p>
                  </a:txBody>
                  <a:tcPr/>
                </a:tc>
                <a:extLst>
                  <a:ext uri="{0D108BD9-81ED-4DB2-BD59-A6C34878D82A}">
                    <a16:rowId xmlns:a16="http://schemas.microsoft.com/office/drawing/2014/main" val="2338928932"/>
                  </a:ext>
                </a:extLst>
              </a:tr>
              <a:tr h="370840">
                <a:tc>
                  <a:txBody>
                    <a:bodyPr/>
                    <a:lstStyle/>
                    <a:p>
                      <a:r>
                        <a:rPr lang="en-US" dirty="0"/>
                        <a:t>No of FPU’s</a:t>
                      </a:r>
                    </a:p>
                  </a:txBody>
                  <a:tcPr/>
                </a:tc>
                <a:tc>
                  <a:txBody>
                    <a:bodyPr/>
                    <a:lstStyle/>
                    <a:p>
                      <a:pPr algn="ctr"/>
                      <a:r>
                        <a:rPr lang="en-US" dirty="0"/>
                        <a:t>2</a:t>
                      </a:r>
                    </a:p>
                  </a:txBody>
                  <a:tcPr/>
                </a:tc>
                <a:tc>
                  <a:txBody>
                    <a:bodyPr/>
                    <a:lstStyle/>
                    <a:p>
                      <a:pPr algn="ctr"/>
                      <a:r>
                        <a:rPr lang="en-US" dirty="0"/>
                        <a:t>4</a:t>
                      </a:r>
                    </a:p>
                  </a:txBody>
                  <a:tcPr/>
                </a:tc>
                <a:extLst>
                  <a:ext uri="{0D108BD9-81ED-4DB2-BD59-A6C34878D82A}">
                    <a16:rowId xmlns:a16="http://schemas.microsoft.com/office/drawing/2014/main" val="2931317894"/>
                  </a:ext>
                </a:extLst>
              </a:tr>
              <a:tr h="370840">
                <a:tc>
                  <a:txBody>
                    <a:bodyPr/>
                    <a:lstStyle/>
                    <a:p>
                      <a:r>
                        <a:rPr lang="en-US" dirty="0"/>
                        <a:t>Instruction issue</a:t>
                      </a:r>
                    </a:p>
                  </a:txBody>
                  <a:tcPr/>
                </a:tc>
                <a:tc>
                  <a:txBody>
                    <a:bodyPr/>
                    <a:lstStyle/>
                    <a:p>
                      <a:pPr algn="ctr"/>
                      <a:r>
                        <a:rPr lang="en-US" dirty="0"/>
                        <a:t>2</a:t>
                      </a:r>
                    </a:p>
                  </a:txBody>
                  <a:tcPr/>
                </a:tc>
                <a:tc>
                  <a:txBody>
                    <a:bodyPr/>
                    <a:lstStyle/>
                    <a:p>
                      <a:pPr algn="ctr"/>
                      <a:r>
                        <a:rPr lang="en-US" dirty="0"/>
                        <a:t>2</a:t>
                      </a:r>
                    </a:p>
                  </a:txBody>
                  <a:tcPr/>
                </a:tc>
                <a:extLst>
                  <a:ext uri="{0D108BD9-81ED-4DB2-BD59-A6C34878D82A}">
                    <a16:rowId xmlns:a16="http://schemas.microsoft.com/office/drawing/2014/main" val="731844877"/>
                  </a:ext>
                </a:extLst>
              </a:tr>
              <a:tr h="370840">
                <a:tc>
                  <a:txBody>
                    <a:bodyPr/>
                    <a:lstStyle/>
                    <a:p>
                      <a:r>
                        <a:rPr lang="en-US" dirty="0"/>
                        <a:t>L/S units (8-bytes)</a:t>
                      </a:r>
                    </a:p>
                  </a:txBody>
                  <a:tcPr/>
                </a:tc>
                <a:tc>
                  <a:txBody>
                    <a:bodyPr/>
                    <a:lstStyle/>
                    <a:p>
                      <a:pPr algn="ctr"/>
                      <a:r>
                        <a:rPr lang="en-US" dirty="0"/>
                        <a:t>2</a:t>
                      </a:r>
                    </a:p>
                  </a:txBody>
                  <a:tcPr/>
                </a:tc>
                <a:tc>
                  <a:txBody>
                    <a:bodyPr/>
                    <a:lstStyle/>
                    <a:p>
                      <a:pPr algn="ctr"/>
                      <a:r>
                        <a:rPr lang="en-US" dirty="0"/>
                        <a:t>4</a:t>
                      </a:r>
                    </a:p>
                  </a:txBody>
                  <a:tcPr/>
                </a:tc>
                <a:extLst>
                  <a:ext uri="{0D108BD9-81ED-4DB2-BD59-A6C34878D82A}">
                    <a16:rowId xmlns:a16="http://schemas.microsoft.com/office/drawing/2014/main" val="1762455425"/>
                  </a:ext>
                </a:extLst>
              </a:tr>
              <a:tr h="370840">
                <a:tc>
                  <a:txBody>
                    <a:bodyPr/>
                    <a:lstStyle/>
                    <a:p>
                      <a:r>
                        <a:rPr lang="en-US" dirty="0"/>
                        <a:t>Prefetcher</a:t>
                      </a:r>
                    </a:p>
                  </a:txBody>
                  <a:tcPr/>
                </a:tc>
                <a:tc>
                  <a:txBody>
                    <a:bodyPr/>
                    <a:lstStyle/>
                    <a:p>
                      <a:pPr algn="ctr"/>
                      <a:r>
                        <a:rPr lang="en-US" dirty="0"/>
                        <a:t>16 ahead</a:t>
                      </a:r>
                    </a:p>
                  </a:txBody>
                  <a:tcPr/>
                </a:tc>
                <a:tc>
                  <a:txBody>
                    <a:bodyPr/>
                    <a:lstStyle/>
                    <a:p>
                      <a:pPr algn="ctr"/>
                      <a:r>
                        <a:rPr lang="en-US" dirty="0"/>
                        <a:t>32 ahead</a:t>
                      </a:r>
                    </a:p>
                  </a:txBody>
                  <a:tcPr/>
                </a:tc>
                <a:extLst>
                  <a:ext uri="{0D108BD9-81ED-4DB2-BD59-A6C34878D82A}">
                    <a16:rowId xmlns:a16="http://schemas.microsoft.com/office/drawing/2014/main" val="4028003989"/>
                  </a:ext>
                </a:extLst>
              </a:tr>
              <a:tr h="370840">
                <a:tc>
                  <a:txBody>
                    <a:bodyPr/>
                    <a:lstStyle/>
                    <a:p>
                      <a:r>
                        <a:rPr lang="en-US" dirty="0"/>
                        <a:t>L1 cache</a:t>
                      </a:r>
                    </a:p>
                  </a:txBody>
                  <a:tcPr/>
                </a:tc>
                <a:tc>
                  <a:txBody>
                    <a:bodyPr/>
                    <a:lstStyle/>
                    <a:p>
                      <a:pPr algn="ctr"/>
                      <a:r>
                        <a:rPr lang="en-US" dirty="0"/>
                        <a:t>32K (1 cycles)</a:t>
                      </a:r>
                    </a:p>
                  </a:txBody>
                  <a:tcPr/>
                </a:tc>
                <a:tc>
                  <a:txBody>
                    <a:bodyPr/>
                    <a:lstStyle/>
                    <a:p>
                      <a:pPr algn="ctr"/>
                      <a:r>
                        <a:rPr lang="en-US" dirty="0"/>
                        <a:t>32K (1 cycles)</a:t>
                      </a:r>
                    </a:p>
                  </a:txBody>
                  <a:tcPr/>
                </a:tc>
                <a:extLst>
                  <a:ext uri="{0D108BD9-81ED-4DB2-BD59-A6C34878D82A}">
                    <a16:rowId xmlns:a16="http://schemas.microsoft.com/office/drawing/2014/main" val="6715738"/>
                  </a:ext>
                </a:extLst>
              </a:tr>
              <a:tr h="370840">
                <a:tc>
                  <a:txBody>
                    <a:bodyPr/>
                    <a:lstStyle/>
                    <a:p>
                      <a:r>
                        <a:rPr lang="en-US" dirty="0"/>
                        <a:t>L2 cache</a:t>
                      </a:r>
                    </a:p>
                  </a:txBody>
                  <a:tcPr/>
                </a:tc>
                <a:tc>
                  <a:txBody>
                    <a:bodyPr/>
                    <a:lstStyle/>
                    <a:p>
                      <a:pPr algn="ctr"/>
                      <a:r>
                        <a:rPr lang="en-US" dirty="0"/>
                        <a:t>1MB (5 cycles)</a:t>
                      </a:r>
                    </a:p>
                  </a:txBody>
                  <a:tcPr/>
                </a:tc>
                <a:tc>
                  <a:txBody>
                    <a:bodyPr/>
                    <a:lstStyle/>
                    <a:p>
                      <a:pPr algn="ctr"/>
                      <a:r>
                        <a:rPr lang="en-US" dirty="0"/>
                        <a:t>8MB (10 cycles)</a:t>
                      </a:r>
                    </a:p>
                  </a:txBody>
                  <a:tcPr/>
                </a:tc>
                <a:extLst>
                  <a:ext uri="{0D108BD9-81ED-4DB2-BD59-A6C34878D82A}">
                    <a16:rowId xmlns:a16="http://schemas.microsoft.com/office/drawing/2014/main" val="1856640743"/>
                  </a:ext>
                </a:extLst>
              </a:tr>
              <a:tr h="370840">
                <a:tc>
                  <a:txBody>
                    <a:bodyPr/>
                    <a:lstStyle/>
                    <a:p>
                      <a:r>
                        <a:rPr lang="en-US" dirty="0"/>
                        <a:t>Memory bus</a:t>
                      </a:r>
                    </a:p>
                  </a:txBody>
                  <a:tcPr/>
                </a:tc>
                <a:tc>
                  <a:txBody>
                    <a:bodyPr/>
                    <a:lstStyle/>
                    <a:p>
                      <a:pPr algn="ctr"/>
                      <a:r>
                        <a:rPr lang="en-US" dirty="0"/>
                        <a:t>3GB/sec (60 cycles)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6GB/sec (60 cycles)</a:t>
                      </a:r>
                    </a:p>
                  </a:txBody>
                  <a:tcPr/>
                </a:tc>
                <a:extLst>
                  <a:ext uri="{0D108BD9-81ED-4DB2-BD59-A6C34878D82A}">
                    <a16:rowId xmlns:a16="http://schemas.microsoft.com/office/drawing/2014/main" val="1459390241"/>
                  </a:ext>
                </a:extLst>
              </a:tr>
              <a:tr h="370840">
                <a:tc>
                  <a:txBody>
                    <a:bodyPr/>
                    <a:lstStyle/>
                    <a:p>
                      <a:r>
                        <a:rPr lang="en-US" dirty="0"/>
                        <a:t>Vector instructions</a:t>
                      </a:r>
                    </a:p>
                  </a:txBody>
                  <a:tcPr/>
                </a:tc>
                <a:tc>
                  <a:txBody>
                    <a:bodyPr/>
                    <a:lstStyle/>
                    <a:p>
                      <a:pPr algn="ctr"/>
                      <a:r>
                        <a:rPr lang="en-US" dirty="0"/>
                        <a:t>No</a:t>
                      </a:r>
                    </a:p>
                  </a:txBody>
                  <a:tcPr/>
                </a:tc>
                <a:tc>
                  <a:txBody>
                    <a:bodyPr/>
                    <a:lstStyle/>
                    <a:p>
                      <a:pPr algn="ctr"/>
                      <a:r>
                        <a:rPr lang="en-US" dirty="0"/>
                        <a:t>4-way</a:t>
                      </a:r>
                    </a:p>
                  </a:txBody>
                  <a:tcPr/>
                </a:tc>
                <a:extLst>
                  <a:ext uri="{0D108BD9-81ED-4DB2-BD59-A6C34878D82A}">
                    <a16:rowId xmlns:a16="http://schemas.microsoft.com/office/drawing/2014/main" val="4039736800"/>
                  </a:ext>
                </a:extLst>
              </a:tr>
              <a:tr h="370840">
                <a:tc>
                  <a:txBody>
                    <a:bodyPr/>
                    <a:lstStyle/>
                    <a:p>
                      <a:r>
                        <a:rPr lang="en-US" dirty="0"/>
                        <a:t>Cost</a:t>
                      </a:r>
                    </a:p>
                  </a:txBody>
                  <a:tcPr/>
                </a:tc>
                <a:tc>
                  <a:txBody>
                    <a:bodyPr/>
                    <a:lstStyle/>
                    <a:p>
                      <a:pPr algn="ctr"/>
                      <a:r>
                        <a:rPr lang="en-US" dirty="0"/>
                        <a:t>$1500</a:t>
                      </a:r>
                    </a:p>
                  </a:txBody>
                  <a:tcPr/>
                </a:tc>
                <a:tc>
                  <a:txBody>
                    <a:bodyPr/>
                    <a:lstStyle/>
                    <a:p>
                      <a:pPr algn="ctr"/>
                      <a:r>
                        <a:rPr lang="en-US" dirty="0"/>
                        <a:t>$10,000</a:t>
                      </a:r>
                    </a:p>
                  </a:txBody>
                  <a:tcPr/>
                </a:tc>
                <a:extLst>
                  <a:ext uri="{0D108BD9-81ED-4DB2-BD59-A6C34878D82A}">
                    <a16:rowId xmlns:a16="http://schemas.microsoft.com/office/drawing/2014/main" val="1518332170"/>
                  </a:ext>
                </a:extLst>
              </a:tr>
            </a:tbl>
          </a:graphicData>
        </a:graphic>
      </p:graphicFrame>
      <p:sp>
        <p:nvSpPr>
          <p:cNvPr id="6" name="TextBox 5">
            <a:extLst>
              <a:ext uri="{FF2B5EF4-FFF2-40B4-BE49-F238E27FC236}">
                <a16:creationId xmlns:a16="http://schemas.microsoft.com/office/drawing/2014/main" id="{B877BFE9-9102-3DF5-C275-457DCE40BE3F}"/>
              </a:ext>
            </a:extLst>
          </p:cNvPr>
          <p:cNvSpPr txBox="1"/>
          <p:nvPr/>
        </p:nvSpPr>
        <p:spPr>
          <a:xfrm>
            <a:off x="268356" y="4422912"/>
            <a:ext cx="6019597" cy="2031325"/>
          </a:xfrm>
          <a:prstGeom prst="rect">
            <a:avLst/>
          </a:prstGeom>
          <a:noFill/>
        </p:spPr>
        <p:txBody>
          <a:bodyPr wrap="none" rtlCol="0">
            <a:spAutoFit/>
          </a:bodyPr>
          <a:lstStyle/>
          <a:p>
            <a:r>
              <a:rPr lang="en-US" dirty="0"/>
              <a:t>Analysis: Z-200</a:t>
            </a:r>
          </a:p>
          <a:p>
            <a:r>
              <a:rPr lang="en-US" dirty="0"/>
              <a:t>The large cache of Z-200 buys me nothing for the code below</a:t>
            </a:r>
          </a:p>
          <a:p>
            <a:endParaRPr lang="en-US" dirty="0"/>
          </a:p>
          <a:p>
            <a:r>
              <a:rPr lang="en-US" dirty="0">
                <a:solidFill>
                  <a:srgbClr val="FFFF00"/>
                </a:solidFill>
                <a:latin typeface="Courier" pitchFamily="2" charset="0"/>
              </a:rPr>
              <a:t>for(</a:t>
            </a:r>
            <a:r>
              <a:rPr lang="en-US" dirty="0" err="1">
                <a:solidFill>
                  <a:srgbClr val="FFFF00"/>
                </a:solidFill>
                <a:latin typeface="Courier" pitchFamily="2" charset="0"/>
              </a:rPr>
              <a:t>i</a:t>
            </a:r>
            <a:r>
              <a:rPr lang="en-US" dirty="0">
                <a:solidFill>
                  <a:srgbClr val="FFFF00"/>
                </a:solidFill>
                <a:latin typeface="Courier" pitchFamily="2" charset="0"/>
              </a:rPr>
              <a:t> = 0; </a:t>
            </a:r>
            <a:r>
              <a:rPr lang="en-US" dirty="0" err="1">
                <a:solidFill>
                  <a:srgbClr val="FFFF00"/>
                </a:solidFill>
                <a:latin typeface="Courier" pitchFamily="2" charset="0"/>
              </a:rPr>
              <a:t>i</a:t>
            </a:r>
            <a:r>
              <a:rPr lang="en-US" dirty="0">
                <a:solidFill>
                  <a:srgbClr val="FFFF00"/>
                </a:solidFill>
                <a:latin typeface="Courier" pitchFamily="2" charset="0"/>
              </a:rPr>
              <a:t> &lt; n; </a:t>
            </a:r>
            <a:r>
              <a:rPr lang="en-US" dirty="0" err="1">
                <a:solidFill>
                  <a:srgbClr val="FFFF00"/>
                </a:solidFill>
                <a:latin typeface="Courier" pitchFamily="2" charset="0"/>
              </a:rPr>
              <a:t>i</a:t>
            </a:r>
            <a:r>
              <a:rPr lang="en-US" dirty="0">
                <a:solidFill>
                  <a:srgbClr val="FFFF00"/>
                </a:solidFill>
                <a:latin typeface="Courier" pitchFamily="2" charset="0"/>
              </a:rPr>
              <a:t>++)</a:t>
            </a:r>
          </a:p>
          <a:p>
            <a:r>
              <a:rPr lang="en-US" dirty="0">
                <a:solidFill>
                  <a:srgbClr val="FFFF00"/>
                </a:solidFill>
                <a:latin typeface="Courier" pitchFamily="2" charset="0"/>
              </a:rPr>
              <a:t>	c[</a:t>
            </a:r>
            <a:r>
              <a:rPr lang="en-US" dirty="0" err="1">
                <a:solidFill>
                  <a:srgbClr val="FFFF00"/>
                </a:solidFill>
                <a:latin typeface="Courier" pitchFamily="2" charset="0"/>
              </a:rPr>
              <a:t>i</a:t>
            </a:r>
            <a:r>
              <a:rPr lang="en-US" dirty="0">
                <a:solidFill>
                  <a:srgbClr val="FFFF00"/>
                </a:solidFill>
                <a:latin typeface="Courier" pitchFamily="2" charset="0"/>
              </a:rPr>
              <a:t>] = a[</a:t>
            </a:r>
            <a:r>
              <a:rPr lang="en-US" dirty="0" err="1">
                <a:solidFill>
                  <a:srgbClr val="FFFF00"/>
                </a:solidFill>
                <a:latin typeface="Courier" pitchFamily="2" charset="0"/>
              </a:rPr>
              <a:t>i</a:t>
            </a:r>
            <a:r>
              <a:rPr lang="en-US" dirty="0">
                <a:solidFill>
                  <a:srgbClr val="FFFF00"/>
                </a:solidFill>
                <a:latin typeface="Courier" pitchFamily="2" charset="0"/>
              </a:rPr>
              <a:t>] x b[</a:t>
            </a:r>
            <a:r>
              <a:rPr lang="en-US" dirty="0" err="1">
                <a:solidFill>
                  <a:srgbClr val="FFFF00"/>
                </a:solidFill>
                <a:latin typeface="Courier" pitchFamily="2" charset="0"/>
              </a:rPr>
              <a:t>i</a:t>
            </a:r>
            <a:r>
              <a:rPr lang="en-US" dirty="0">
                <a:solidFill>
                  <a:srgbClr val="FFFF00"/>
                </a:solidFill>
                <a:latin typeface="Courier" pitchFamily="2" charset="0"/>
              </a:rPr>
              <a:t>];</a:t>
            </a:r>
            <a:endParaRPr lang="en-US" dirty="0"/>
          </a:p>
          <a:p>
            <a:endParaRPr lang="en-US" dirty="0"/>
          </a:p>
          <a:p>
            <a:endParaRPr lang="en-US" dirty="0"/>
          </a:p>
        </p:txBody>
      </p:sp>
      <p:sp>
        <p:nvSpPr>
          <p:cNvPr id="7" name="TextBox 6">
            <a:extLst>
              <a:ext uri="{FF2B5EF4-FFF2-40B4-BE49-F238E27FC236}">
                <a16:creationId xmlns:a16="http://schemas.microsoft.com/office/drawing/2014/main" id="{98DD0EE0-899C-0C6B-752C-1A984CCBE8F1}"/>
              </a:ext>
            </a:extLst>
          </p:cNvPr>
          <p:cNvSpPr txBox="1"/>
          <p:nvPr/>
        </p:nvSpPr>
        <p:spPr>
          <a:xfrm>
            <a:off x="6689034" y="4205162"/>
            <a:ext cx="5096266" cy="2585323"/>
          </a:xfrm>
          <a:prstGeom prst="rect">
            <a:avLst/>
          </a:prstGeom>
          <a:noFill/>
        </p:spPr>
        <p:txBody>
          <a:bodyPr wrap="square" rtlCol="0">
            <a:spAutoFit/>
          </a:bodyPr>
          <a:lstStyle/>
          <a:p>
            <a:r>
              <a:rPr lang="en-US" dirty="0"/>
              <a:t>L1:	</a:t>
            </a:r>
            <a:r>
              <a:rPr lang="en-US" dirty="0" err="1"/>
              <a:t>ld</a:t>
            </a:r>
            <a:r>
              <a:rPr lang="en-US" dirty="0"/>
              <a:t> 	r1, (r4)	# a[</a:t>
            </a:r>
            <a:r>
              <a:rPr lang="en-US" dirty="0" err="1"/>
              <a:t>i</a:t>
            </a:r>
            <a:r>
              <a:rPr lang="en-US" dirty="0"/>
              <a:t>]	</a:t>
            </a:r>
            <a:r>
              <a:rPr lang="en-US" dirty="0">
                <a:solidFill>
                  <a:schemeClr val="accent2">
                    <a:lumMod val="40000"/>
                    <a:lumOff val="60000"/>
                  </a:schemeClr>
                </a:solidFill>
              </a:rPr>
              <a:t>CYCLE 1</a:t>
            </a:r>
          </a:p>
          <a:p>
            <a:r>
              <a:rPr lang="en-US" dirty="0"/>
              <a:t>	</a:t>
            </a:r>
            <a:r>
              <a:rPr lang="en-US" dirty="0" err="1"/>
              <a:t>ld</a:t>
            </a:r>
            <a:r>
              <a:rPr lang="en-US" dirty="0"/>
              <a:t> 	r2, (r5)	# b[</a:t>
            </a:r>
            <a:r>
              <a:rPr lang="en-US" dirty="0" err="1"/>
              <a:t>i</a:t>
            </a:r>
            <a:r>
              <a:rPr lang="en-US" dirty="0"/>
              <a:t>]	</a:t>
            </a:r>
            <a:r>
              <a:rPr lang="en-US" dirty="0">
                <a:solidFill>
                  <a:schemeClr val="accent2">
                    <a:lumMod val="40000"/>
                    <a:lumOff val="60000"/>
                  </a:schemeClr>
                </a:solidFill>
              </a:rPr>
              <a:t>CYCLE 1</a:t>
            </a:r>
          </a:p>
          <a:p>
            <a:r>
              <a:rPr lang="en-US" dirty="0"/>
              <a:t>	</a:t>
            </a:r>
            <a:r>
              <a:rPr lang="en-US" dirty="0" err="1"/>
              <a:t>fmul</a:t>
            </a:r>
            <a:r>
              <a:rPr lang="en-US" dirty="0"/>
              <a:t> 	r3, r1, r2	# a x b	</a:t>
            </a:r>
            <a:r>
              <a:rPr lang="en-US" dirty="0">
                <a:solidFill>
                  <a:schemeClr val="accent3">
                    <a:lumMod val="60000"/>
                    <a:lumOff val="40000"/>
                  </a:schemeClr>
                </a:solidFill>
              </a:rPr>
              <a:t>CYCLE 2</a:t>
            </a:r>
          </a:p>
          <a:p>
            <a:r>
              <a:rPr lang="en-US" dirty="0"/>
              <a:t>	</a:t>
            </a:r>
            <a:r>
              <a:rPr lang="en-US" dirty="0" err="1"/>
              <a:t>st</a:t>
            </a:r>
            <a:r>
              <a:rPr lang="en-US" dirty="0"/>
              <a:t>	r3, (r6)	# c[</a:t>
            </a:r>
            <a:r>
              <a:rPr lang="en-US" dirty="0" err="1"/>
              <a:t>i</a:t>
            </a:r>
            <a:r>
              <a:rPr lang="en-US" dirty="0"/>
              <a:t>]	CYCLE 3</a:t>
            </a:r>
          </a:p>
          <a:p>
            <a:r>
              <a:rPr lang="en-US" dirty="0"/>
              <a:t>	add	r4, 8		CYCLE 3</a:t>
            </a:r>
          </a:p>
          <a:p>
            <a:r>
              <a:rPr lang="en-US" dirty="0"/>
              <a:t>	add	r5, 8		</a:t>
            </a:r>
            <a:r>
              <a:rPr lang="en-US" dirty="0">
                <a:solidFill>
                  <a:schemeClr val="accent1">
                    <a:lumMod val="60000"/>
                    <a:lumOff val="40000"/>
                  </a:schemeClr>
                </a:solidFill>
              </a:rPr>
              <a:t>CYCLE 4</a:t>
            </a:r>
          </a:p>
          <a:p>
            <a:r>
              <a:rPr lang="en-US" dirty="0"/>
              <a:t>	add	r6, 8		</a:t>
            </a:r>
            <a:r>
              <a:rPr lang="en-US" dirty="0">
                <a:solidFill>
                  <a:schemeClr val="accent1">
                    <a:lumMod val="60000"/>
                    <a:lumOff val="40000"/>
                  </a:schemeClr>
                </a:solidFill>
              </a:rPr>
              <a:t>CYCLE 4</a:t>
            </a:r>
          </a:p>
          <a:p>
            <a:r>
              <a:rPr lang="en-US" dirty="0"/>
              <a:t>	add	r0, -1	# I	CYCLE 5</a:t>
            </a:r>
          </a:p>
          <a:p>
            <a:r>
              <a:rPr lang="en-US" dirty="0"/>
              <a:t>	</a:t>
            </a:r>
            <a:r>
              <a:rPr lang="en-US" dirty="0" err="1"/>
              <a:t>bne</a:t>
            </a:r>
            <a:r>
              <a:rPr lang="en-US" dirty="0"/>
              <a:t>	L1		</a:t>
            </a:r>
            <a:r>
              <a:rPr lang="en-US" dirty="0">
                <a:solidFill>
                  <a:srgbClr val="FFFF00"/>
                </a:solidFill>
              </a:rPr>
              <a:t>CYCLE 6</a:t>
            </a:r>
          </a:p>
        </p:txBody>
      </p:sp>
    </p:spTree>
    <p:extLst>
      <p:ext uri="{BB962C8B-B14F-4D97-AF65-F5344CB8AC3E}">
        <p14:creationId xmlns:p14="http://schemas.microsoft.com/office/powerpoint/2010/main" val="4228608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1D192EF-E741-1E04-2428-D401A55613B1}"/>
              </a:ext>
            </a:extLst>
          </p:cNvPr>
          <p:cNvGraphicFramePr>
            <a:graphicFrameLocks noGrp="1"/>
          </p:cNvGraphicFramePr>
          <p:nvPr>
            <p:extLst>
              <p:ext uri="{D42A27DB-BD31-4B8C-83A1-F6EECF244321}">
                <p14:modId xmlns:p14="http://schemas.microsoft.com/office/powerpoint/2010/main" val="1339940630"/>
              </p:ext>
            </p:extLst>
          </p:nvPr>
        </p:nvGraphicFramePr>
        <p:xfrm>
          <a:off x="674204" y="115528"/>
          <a:ext cx="8132694" cy="4079240"/>
        </p:xfrm>
        <a:graphic>
          <a:graphicData uri="http://schemas.openxmlformats.org/drawingml/2006/table">
            <a:tbl>
              <a:tblPr firstRow="1" bandRow="1">
                <a:tableStyleId>{5C22544A-7EE6-4342-B048-85BDC9FD1C3A}</a:tableStyleId>
              </a:tblPr>
              <a:tblGrid>
                <a:gridCol w="2710898">
                  <a:extLst>
                    <a:ext uri="{9D8B030D-6E8A-4147-A177-3AD203B41FA5}">
                      <a16:colId xmlns:a16="http://schemas.microsoft.com/office/drawing/2014/main" val="2387582930"/>
                    </a:ext>
                  </a:extLst>
                </a:gridCol>
                <a:gridCol w="2710898">
                  <a:extLst>
                    <a:ext uri="{9D8B030D-6E8A-4147-A177-3AD203B41FA5}">
                      <a16:colId xmlns:a16="http://schemas.microsoft.com/office/drawing/2014/main" val="206641722"/>
                    </a:ext>
                  </a:extLst>
                </a:gridCol>
                <a:gridCol w="2710898">
                  <a:extLst>
                    <a:ext uri="{9D8B030D-6E8A-4147-A177-3AD203B41FA5}">
                      <a16:colId xmlns:a16="http://schemas.microsoft.com/office/drawing/2014/main" val="53904085"/>
                    </a:ext>
                  </a:extLst>
                </a:gridCol>
              </a:tblGrid>
              <a:tr h="370840">
                <a:tc>
                  <a:txBody>
                    <a:bodyPr/>
                    <a:lstStyle/>
                    <a:p>
                      <a:endParaRPr lang="en-US" dirty="0"/>
                    </a:p>
                  </a:txBody>
                  <a:tcPr/>
                </a:tc>
                <a:tc>
                  <a:txBody>
                    <a:bodyPr/>
                    <a:lstStyle/>
                    <a:p>
                      <a:pPr algn="ctr"/>
                      <a:r>
                        <a:rPr lang="en-US" dirty="0"/>
                        <a:t>Z-100</a:t>
                      </a:r>
                    </a:p>
                  </a:txBody>
                  <a:tcPr/>
                </a:tc>
                <a:tc>
                  <a:txBody>
                    <a:bodyPr/>
                    <a:lstStyle/>
                    <a:p>
                      <a:pPr algn="ctr"/>
                      <a:r>
                        <a:rPr lang="en-US" dirty="0"/>
                        <a:t>ZV-100</a:t>
                      </a:r>
                    </a:p>
                  </a:txBody>
                  <a:tcPr/>
                </a:tc>
                <a:extLst>
                  <a:ext uri="{0D108BD9-81ED-4DB2-BD59-A6C34878D82A}">
                    <a16:rowId xmlns:a16="http://schemas.microsoft.com/office/drawing/2014/main" val="3151067338"/>
                  </a:ext>
                </a:extLst>
              </a:tr>
              <a:tr h="370840">
                <a:tc>
                  <a:txBody>
                    <a:bodyPr/>
                    <a:lstStyle/>
                    <a:p>
                      <a:r>
                        <a:rPr lang="en-US" dirty="0"/>
                        <a:t>Speed</a:t>
                      </a:r>
                    </a:p>
                  </a:txBody>
                  <a:tcPr/>
                </a:tc>
                <a:tc>
                  <a:txBody>
                    <a:bodyPr/>
                    <a:lstStyle/>
                    <a:p>
                      <a:pPr algn="ctr"/>
                      <a:r>
                        <a:rPr lang="en-US" dirty="0"/>
                        <a:t>3GHz</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3GHz</a:t>
                      </a:r>
                    </a:p>
                  </a:txBody>
                  <a:tcPr/>
                </a:tc>
                <a:extLst>
                  <a:ext uri="{0D108BD9-81ED-4DB2-BD59-A6C34878D82A}">
                    <a16:rowId xmlns:a16="http://schemas.microsoft.com/office/drawing/2014/main" val="2338928932"/>
                  </a:ext>
                </a:extLst>
              </a:tr>
              <a:tr h="370840">
                <a:tc>
                  <a:txBody>
                    <a:bodyPr/>
                    <a:lstStyle/>
                    <a:p>
                      <a:r>
                        <a:rPr lang="en-US" dirty="0"/>
                        <a:t>No of FPU’s</a:t>
                      </a:r>
                    </a:p>
                  </a:txBody>
                  <a:tcPr/>
                </a:tc>
                <a:tc>
                  <a:txBody>
                    <a:bodyPr/>
                    <a:lstStyle/>
                    <a:p>
                      <a:pPr algn="ctr"/>
                      <a:r>
                        <a:rPr lang="en-US" dirty="0"/>
                        <a:t>2</a:t>
                      </a:r>
                    </a:p>
                  </a:txBody>
                  <a:tcPr/>
                </a:tc>
                <a:tc>
                  <a:txBody>
                    <a:bodyPr/>
                    <a:lstStyle/>
                    <a:p>
                      <a:pPr algn="ctr"/>
                      <a:r>
                        <a:rPr lang="en-US" dirty="0"/>
                        <a:t>4</a:t>
                      </a:r>
                    </a:p>
                  </a:txBody>
                  <a:tcPr/>
                </a:tc>
                <a:extLst>
                  <a:ext uri="{0D108BD9-81ED-4DB2-BD59-A6C34878D82A}">
                    <a16:rowId xmlns:a16="http://schemas.microsoft.com/office/drawing/2014/main" val="2931317894"/>
                  </a:ext>
                </a:extLst>
              </a:tr>
              <a:tr h="370840">
                <a:tc>
                  <a:txBody>
                    <a:bodyPr/>
                    <a:lstStyle/>
                    <a:p>
                      <a:r>
                        <a:rPr lang="en-US" dirty="0"/>
                        <a:t>Instruction issue</a:t>
                      </a:r>
                    </a:p>
                  </a:txBody>
                  <a:tcPr/>
                </a:tc>
                <a:tc>
                  <a:txBody>
                    <a:bodyPr/>
                    <a:lstStyle/>
                    <a:p>
                      <a:pPr algn="ctr"/>
                      <a:r>
                        <a:rPr lang="en-US" dirty="0"/>
                        <a:t>2</a:t>
                      </a:r>
                    </a:p>
                  </a:txBody>
                  <a:tcPr/>
                </a:tc>
                <a:tc>
                  <a:txBody>
                    <a:bodyPr/>
                    <a:lstStyle/>
                    <a:p>
                      <a:pPr algn="ctr"/>
                      <a:r>
                        <a:rPr lang="en-US" dirty="0"/>
                        <a:t>2</a:t>
                      </a:r>
                    </a:p>
                  </a:txBody>
                  <a:tcPr/>
                </a:tc>
                <a:extLst>
                  <a:ext uri="{0D108BD9-81ED-4DB2-BD59-A6C34878D82A}">
                    <a16:rowId xmlns:a16="http://schemas.microsoft.com/office/drawing/2014/main" val="731844877"/>
                  </a:ext>
                </a:extLst>
              </a:tr>
              <a:tr h="370840">
                <a:tc>
                  <a:txBody>
                    <a:bodyPr/>
                    <a:lstStyle/>
                    <a:p>
                      <a:r>
                        <a:rPr lang="en-US" dirty="0"/>
                        <a:t>L/S units (8-bytes)</a:t>
                      </a:r>
                    </a:p>
                  </a:txBody>
                  <a:tcPr/>
                </a:tc>
                <a:tc>
                  <a:txBody>
                    <a:bodyPr/>
                    <a:lstStyle/>
                    <a:p>
                      <a:pPr algn="ctr"/>
                      <a:r>
                        <a:rPr lang="en-US" dirty="0"/>
                        <a:t>2</a:t>
                      </a:r>
                    </a:p>
                  </a:txBody>
                  <a:tcPr/>
                </a:tc>
                <a:tc>
                  <a:txBody>
                    <a:bodyPr/>
                    <a:lstStyle/>
                    <a:p>
                      <a:pPr algn="ctr"/>
                      <a:r>
                        <a:rPr lang="en-US" dirty="0"/>
                        <a:t>4</a:t>
                      </a:r>
                    </a:p>
                  </a:txBody>
                  <a:tcPr/>
                </a:tc>
                <a:extLst>
                  <a:ext uri="{0D108BD9-81ED-4DB2-BD59-A6C34878D82A}">
                    <a16:rowId xmlns:a16="http://schemas.microsoft.com/office/drawing/2014/main" val="1762455425"/>
                  </a:ext>
                </a:extLst>
              </a:tr>
              <a:tr h="370840">
                <a:tc>
                  <a:txBody>
                    <a:bodyPr/>
                    <a:lstStyle/>
                    <a:p>
                      <a:r>
                        <a:rPr lang="en-US" dirty="0"/>
                        <a:t>Prefetcher</a:t>
                      </a:r>
                    </a:p>
                  </a:txBody>
                  <a:tcPr/>
                </a:tc>
                <a:tc>
                  <a:txBody>
                    <a:bodyPr/>
                    <a:lstStyle/>
                    <a:p>
                      <a:pPr algn="ctr"/>
                      <a:r>
                        <a:rPr lang="en-US" dirty="0"/>
                        <a:t>16 ahead</a:t>
                      </a:r>
                    </a:p>
                  </a:txBody>
                  <a:tcPr/>
                </a:tc>
                <a:tc>
                  <a:txBody>
                    <a:bodyPr/>
                    <a:lstStyle/>
                    <a:p>
                      <a:pPr algn="ctr"/>
                      <a:r>
                        <a:rPr lang="en-US" dirty="0"/>
                        <a:t>32 ahead</a:t>
                      </a:r>
                    </a:p>
                  </a:txBody>
                  <a:tcPr/>
                </a:tc>
                <a:extLst>
                  <a:ext uri="{0D108BD9-81ED-4DB2-BD59-A6C34878D82A}">
                    <a16:rowId xmlns:a16="http://schemas.microsoft.com/office/drawing/2014/main" val="4028003989"/>
                  </a:ext>
                </a:extLst>
              </a:tr>
              <a:tr h="370840">
                <a:tc>
                  <a:txBody>
                    <a:bodyPr/>
                    <a:lstStyle/>
                    <a:p>
                      <a:r>
                        <a:rPr lang="en-US" dirty="0"/>
                        <a:t>L1 cache</a:t>
                      </a:r>
                    </a:p>
                  </a:txBody>
                  <a:tcPr/>
                </a:tc>
                <a:tc>
                  <a:txBody>
                    <a:bodyPr/>
                    <a:lstStyle/>
                    <a:p>
                      <a:pPr algn="ctr"/>
                      <a:r>
                        <a:rPr lang="en-US" dirty="0"/>
                        <a:t>32K (1 cycles)</a:t>
                      </a:r>
                    </a:p>
                  </a:txBody>
                  <a:tcPr/>
                </a:tc>
                <a:tc>
                  <a:txBody>
                    <a:bodyPr/>
                    <a:lstStyle/>
                    <a:p>
                      <a:pPr algn="ctr"/>
                      <a:r>
                        <a:rPr lang="en-US" dirty="0"/>
                        <a:t>32K (1 cycles)</a:t>
                      </a:r>
                    </a:p>
                  </a:txBody>
                  <a:tcPr/>
                </a:tc>
                <a:extLst>
                  <a:ext uri="{0D108BD9-81ED-4DB2-BD59-A6C34878D82A}">
                    <a16:rowId xmlns:a16="http://schemas.microsoft.com/office/drawing/2014/main" val="6715738"/>
                  </a:ext>
                </a:extLst>
              </a:tr>
              <a:tr h="370840">
                <a:tc>
                  <a:txBody>
                    <a:bodyPr/>
                    <a:lstStyle/>
                    <a:p>
                      <a:r>
                        <a:rPr lang="en-US" dirty="0"/>
                        <a:t>L2 cache</a:t>
                      </a:r>
                    </a:p>
                  </a:txBody>
                  <a:tcPr/>
                </a:tc>
                <a:tc>
                  <a:txBody>
                    <a:bodyPr/>
                    <a:lstStyle/>
                    <a:p>
                      <a:pPr algn="ctr"/>
                      <a:r>
                        <a:rPr lang="en-US" dirty="0"/>
                        <a:t>1MB (5 cycles)</a:t>
                      </a:r>
                    </a:p>
                  </a:txBody>
                  <a:tcPr/>
                </a:tc>
                <a:tc>
                  <a:txBody>
                    <a:bodyPr/>
                    <a:lstStyle/>
                    <a:p>
                      <a:pPr algn="ctr"/>
                      <a:r>
                        <a:rPr lang="en-US" dirty="0"/>
                        <a:t>8MB (10 cycles)</a:t>
                      </a:r>
                    </a:p>
                  </a:txBody>
                  <a:tcPr/>
                </a:tc>
                <a:extLst>
                  <a:ext uri="{0D108BD9-81ED-4DB2-BD59-A6C34878D82A}">
                    <a16:rowId xmlns:a16="http://schemas.microsoft.com/office/drawing/2014/main" val="1856640743"/>
                  </a:ext>
                </a:extLst>
              </a:tr>
              <a:tr h="370840">
                <a:tc>
                  <a:txBody>
                    <a:bodyPr/>
                    <a:lstStyle/>
                    <a:p>
                      <a:r>
                        <a:rPr lang="en-US" dirty="0"/>
                        <a:t>Memory bus</a:t>
                      </a:r>
                    </a:p>
                  </a:txBody>
                  <a:tcPr/>
                </a:tc>
                <a:tc>
                  <a:txBody>
                    <a:bodyPr/>
                    <a:lstStyle/>
                    <a:p>
                      <a:pPr algn="ctr"/>
                      <a:r>
                        <a:rPr lang="en-US" dirty="0"/>
                        <a:t>3GB/sec (60 cycles)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6GB/sec (60 cycles)</a:t>
                      </a:r>
                    </a:p>
                  </a:txBody>
                  <a:tcPr/>
                </a:tc>
                <a:extLst>
                  <a:ext uri="{0D108BD9-81ED-4DB2-BD59-A6C34878D82A}">
                    <a16:rowId xmlns:a16="http://schemas.microsoft.com/office/drawing/2014/main" val="1459390241"/>
                  </a:ext>
                </a:extLst>
              </a:tr>
              <a:tr h="370840">
                <a:tc>
                  <a:txBody>
                    <a:bodyPr/>
                    <a:lstStyle/>
                    <a:p>
                      <a:r>
                        <a:rPr lang="en-US" dirty="0"/>
                        <a:t>Vector instructions</a:t>
                      </a:r>
                    </a:p>
                  </a:txBody>
                  <a:tcPr/>
                </a:tc>
                <a:tc>
                  <a:txBody>
                    <a:bodyPr/>
                    <a:lstStyle/>
                    <a:p>
                      <a:pPr algn="ctr"/>
                      <a:r>
                        <a:rPr lang="en-US" dirty="0"/>
                        <a:t>No</a:t>
                      </a:r>
                    </a:p>
                  </a:txBody>
                  <a:tcPr/>
                </a:tc>
                <a:tc>
                  <a:txBody>
                    <a:bodyPr/>
                    <a:lstStyle/>
                    <a:p>
                      <a:pPr algn="ctr"/>
                      <a:r>
                        <a:rPr lang="en-US" dirty="0"/>
                        <a:t>4-way</a:t>
                      </a:r>
                    </a:p>
                  </a:txBody>
                  <a:tcPr/>
                </a:tc>
                <a:extLst>
                  <a:ext uri="{0D108BD9-81ED-4DB2-BD59-A6C34878D82A}">
                    <a16:rowId xmlns:a16="http://schemas.microsoft.com/office/drawing/2014/main" val="4039736800"/>
                  </a:ext>
                </a:extLst>
              </a:tr>
              <a:tr h="370840">
                <a:tc>
                  <a:txBody>
                    <a:bodyPr/>
                    <a:lstStyle/>
                    <a:p>
                      <a:r>
                        <a:rPr lang="en-US" dirty="0"/>
                        <a:t>Cost</a:t>
                      </a:r>
                    </a:p>
                  </a:txBody>
                  <a:tcPr/>
                </a:tc>
                <a:tc>
                  <a:txBody>
                    <a:bodyPr/>
                    <a:lstStyle/>
                    <a:p>
                      <a:pPr algn="ctr"/>
                      <a:r>
                        <a:rPr lang="en-US" dirty="0"/>
                        <a:t>$1500</a:t>
                      </a:r>
                    </a:p>
                  </a:txBody>
                  <a:tcPr/>
                </a:tc>
                <a:tc>
                  <a:txBody>
                    <a:bodyPr/>
                    <a:lstStyle/>
                    <a:p>
                      <a:pPr algn="ctr"/>
                      <a:r>
                        <a:rPr lang="en-US" dirty="0"/>
                        <a:t>$10,000</a:t>
                      </a:r>
                    </a:p>
                  </a:txBody>
                  <a:tcPr/>
                </a:tc>
                <a:extLst>
                  <a:ext uri="{0D108BD9-81ED-4DB2-BD59-A6C34878D82A}">
                    <a16:rowId xmlns:a16="http://schemas.microsoft.com/office/drawing/2014/main" val="1518332170"/>
                  </a:ext>
                </a:extLst>
              </a:tr>
            </a:tbl>
          </a:graphicData>
        </a:graphic>
      </p:graphicFrame>
      <p:sp>
        <p:nvSpPr>
          <p:cNvPr id="6" name="TextBox 5">
            <a:extLst>
              <a:ext uri="{FF2B5EF4-FFF2-40B4-BE49-F238E27FC236}">
                <a16:creationId xmlns:a16="http://schemas.microsoft.com/office/drawing/2014/main" id="{B877BFE9-9102-3DF5-C275-457DCE40BE3F}"/>
              </a:ext>
            </a:extLst>
          </p:cNvPr>
          <p:cNvSpPr txBox="1"/>
          <p:nvPr/>
        </p:nvSpPr>
        <p:spPr>
          <a:xfrm>
            <a:off x="268356" y="4422912"/>
            <a:ext cx="5602816" cy="2308324"/>
          </a:xfrm>
          <a:prstGeom prst="rect">
            <a:avLst/>
          </a:prstGeom>
          <a:noFill/>
        </p:spPr>
        <p:txBody>
          <a:bodyPr wrap="none" rtlCol="0">
            <a:spAutoFit/>
          </a:bodyPr>
          <a:lstStyle/>
          <a:p>
            <a:r>
              <a:rPr lang="en-US" dirty="0"/>
              <a:t>Analysis: Z-100</a:t>
            </a:r>
          </a:p>
          <a:p>
            <a:r>
              <a:rPr lang="en-US" dirty="0"/>
              <a:t>From the instruction stream, at best 1 FP operation</a:t>
            </a:r>
          </a:p>
          <a:p>
            <a:r>
              <a:rPr lang="en-US" dirty="0"/>
              <a:t>per 6 cycles</a:t>
            </a:r>
          </a:p>
          <a:p>
            <a:r>
              <a:rPr lang="en-US" dirty="0"/>
              <a:t>Each 1 FP operation produces 24 bytes of activity on the </a:t>
            </a:r>
          </a:p>
          <a:p>
            <a:r>
              <a:rPr lang="en-US" dirty="0"/>
              <a:t>memory bus </a:t>
            </a:r>
          </a:p>
          <a:p>
            <a:r>
              <a:rPr lang="en-US" dirty="0"/>
              <a:t>We need 24 bytes/6 cycles, or 4 bytes/cycle</a:t>
            </a:r>
          </a:p>
          <a:p>
            <a:r>
              <a:rPr lang="en-US" dirty="0"/>
              <a:t>But the bus can supply only 1 byte/cycle!</a:t>
            </a:r>
          </a:p>
          <a:p>
            <a:r>
              <a:rPr lang="en-US" dirty="0"/>
              <a:t>Assumptions: Perfect prefetching, caching, etc.</a:t>
            </a:r>
          </a:p>
        </p:txBody>
      </p:sp>
      <p:sp>
        <p:nvSpPr>
          <p:cNvPr id="7" name="TextBox 6">
            <a:extLst>
              <a:ext uri="{FF2B5EF4-FFF2-40B4-BE49-F238E27FC236}">
                <a16:creationId xmlns:a16="http://schemas.microsoft.com/office/drawing/2014/main" id="{98DD0EE0-899C-0C6B-752C-1A984CCBE8F1}"/>
              </a:ext>
            </a:extLst>
          </p:cNvPr>
          <p:cNvSpPr txBox="1"/>
          <p:nvPr/>
        </p:nvSpPr>
        <p:spPr>
          <a:xfrm>
            <a:off x="6689034" y="4205162"/>
            <a:ext cx="5096266" cy="2585323"/>
          </a:xfrm>
          <a:prstGeom prst="rect">
            <a:avLst/>
          </a:prstGeom>
          <a:noFill/>
        </p:spPr>
        <p:txBody>
          <a:bodyPr wrap="square" rtlCol="0">
            <a:spAutoFit/>
          </a:bodyPr>
          <a:lstStyle/>
          <a:p>
            <a:r>
              <a:rPr lang="en-US" dirty="0"/>
              <a:t>L1:	</a:t>
            </a:r>
            <a:r>
              <a:rPr lang="en-US" dirty="0" err="1"/>
              <a:t>ld</a:t>
            </a:r>
            <a:r>
              <a:rPr lang="en-US" dirty="0"/>
              <a:t> 	r1, (r4)	# a[</a:t>
            </a:r>
            <a:r>
              <a:rPr lang="en-US" dirty="0" err="1"/>
              <a:t>i</a:t>
            </a:r>
            <a:r>
              <a:rPr lang="en-US" dirty="0"/>
              <a:t>]	</a:t>
            </a:r>
            <a:r>
              <a:rPr lang="en-US" dirty="0">
                <a:solidFill>
                  <a:schemeClr val="accent2">
                    <a:lumMod val="40000"/>
                    <a:lumOff val="60000"/>
                  </a:schemeClr>
                </a:solidFill>
              </a:rPr>
              <a:t>CYCLE 1</a:t>
            </a:r>
          </a:p>
          <a:p>
            <a:r>
              <a:rPr lang="en-US" dirty="0"/>
              <a:t>	</a:t>
            </a:r>
            <a:r>
              <a:rPr lang="en-US" dirty="0" err="1"/>
              <a:t>ld</a:t>
            </a:r>
            <a:r>
              <a:rPr lang="en-US" dirty="0"/>
              <a:t> 	r2, (r5)	# b[</a:t>
            </a:r>
            <a:r>
              <a:rPr lang="en-US" dirty="0" err="1"/>
              <a:t>i</a:t>
            </a:r>
            <a:r>
              <a:rPr lang="en-US" dirty="0"/>
              <a:t>]	</a:t>
            </a:r>
            <a:r>
              <a:rPr lang="en-US" dirty="0">
                <a:solidFill>
                  <a:schemeClr val="accent2">
                    <a:lumMod val="40000"/>
                    <a:lumOff val="60000"/>
                  </a:schemeClr>
                </a:solidFill>
              </a:rPr>
              <a:t>CYCLE 1</a:t>
            </a:r>
          </a:p>
          <a:p>
            <a:r>
              <a:rPr lang="en-US" dirty="0"/>
              <a:t>	</a:t>
            </a:r>
            <a:r>
              <a:rPr lang="en-US" dirty="0" err="1"/>
              <a:t>fmul</a:t>
            </a:r>
            <a:r>
              <a:rPr lang="en-US" dirty="0"/>
              <a:t> 	r3, r1, r2	# a x b	</a:t>
            </a:r>
            <a:r>
              <a:rPr lang="en-US" dirty="0">
                <a:solidFill>
                  <a:schemeClr val="accent3">
                    <a:lumMod val="60000"/>
                    <a:lumOff val="40000"/>
                  </a:schemeClr>
                </a:solidFill>
              </a:rPr>
              <a:t>CYCLE 2</a:t>
            </a:r>
          </a:p>
          <a:p>
            <a:r>
              <a:rPr lang="en-US" dirty="0"/>
              <a:t>	</a:t>
            </a:r>
            <a:r>
              <a:rPr lang="en-US" dirty="0" err="1"/>
              <a:t>st</a:t>
            </a:r>
            <a:r>
              <a:rPr lang="en-US" dirty="0"/>
              <a:t>	r3, (r6)	# c[</a:t>
            </a:r>
            <a:r>
              <a:rPr lang="en-US" dirty="0" err="1"/>
              <a:t>i</a:t>
            </a:r>
            <a:r>
              <a:rPr lang="en-US" dirty="0"/>
              <a:t>]	CYCLE 3</a:t>
            </a:r>
          </a:p>
          <a:p>
            <a:r>
              <a:rPr lang="en-US" dirty="0"/>
              <a:t>	add	r4, 8		CYCLE 3</a:t>
            </a:r>
          </a:p>
          <a:p>
            <a:r>
              <a:rPr lang="en-US" dirty="0"/>
              <a:t>	add	r5, 8		</a:t>
            </a:r>
            <a:r>
              <a:rPr lang="en-US" dirty="0">
                <a:solidFill>
                  <a:schemeClr val="accent1">
                    <a:lumMod val="60000"/>
                    <a:lumOff val="40000"/>
                  </a:schemeClr>
                </a:solidFill>
              </a:rPr>
              <a:t>CYCLE 4</a:t>
            </a:r>
          </a:p>
          <a:p>
            <a:r>
              <a:rPr lang="en-US" dirty="0"/>
              <a:t>	add	r6, 8		</a:t>
            </a:r>
            <a:r>
              <a:rPr lang="en-US" dirty="0">
                <a:solidFill>
                  <a:schemeClr val="accent1">
                    <a:lumMod val="60000"/>
                    <a:lumOff val="40000"/>
                  </a:schemeClr>
                </a:solidFill>
              </a:rPr>
              <a:t>CYCLE 4</a:t>
            </a:r>
          </a:p>
          <a:p>
            <a:r>
              <a:rPr lang="en-US" dirty="0"/>
              <a:t>	add	r0, -1	# I	CYCLE 5</a:t>
            </a:r>
          </a:p>
          <a:p>
            <a:r>
              <a:rPr lang="en-US" dirty="0"/>
              <a:t>	</a:t>
            </a:r>
            <a:r>
              <a:rPr lang="en-US" dirty="0" err="1"/>
              <a:t>bne</a:t>
            </a:r>
            <a:r>
              <a:rPr lang="en-US" dirty="0"/>
              <a:t>	L1		</a:t>
            </a:r>
            <a:r>
              <a:rPr lang="en-US" dirty="0">
                <a:solidFill>
                  <a:srgbClr val="FFFF00"/>
                </a:solidFill>
              </a:rPr>
              <a:t>CYCLE 6</a:t>
            </a:r>
          </a:p>
        </p:txBody>
      </p:sp>
    </p:spTree>
    <p:extLst>
      <p:ext uri="{BB962C8B-B14F-4D97-AF65-F5344CB8AC3E}">
        <p14:creationId xmlns:p14="http://schemas.microsoft.com/office/powerpoint/2010/main" val="3071037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1D192EF-E741-1E04-2428-D401A55613B1}"/>
              </a:ext>
            </a:extLst>
          </p:cNvPr>
          <p:cNvGraphicFramePr>
            <a:graphicFrameLocks noGrp="1"/>
          </p:cNvGraphicFramePr>
          <p:nvPr/>
        </p:nvGraphicFramePr>
        <p:xfrm>
          <a:off x="674204" y="115528"/>
          <a:ext cx="8132694" cy="4079240"/>
        </p:xfrm>
        <a:graphic>
          <a:graphicData uri="http://schemas.openxmlformats.org/drawingml/2006/table">
            <a:tbl>
              <a:tblPr firstRow="1" bandRow="1">
                <a:tableStyleId>{5C22544A-7EE6-4342-B048-85BDC9FD1C3A}</a:tableStyleId>
              </a:tblPr>
              <a:tblGrid>
                <a:gridCol w="2710898">
                  <a:extLst>
                    <a:ext uri="{9D8B030D-6E8A-4147-A177-3AD203B41FA5}">
                      <a16:colId xmlns:a16="http://schemas.microsoft.com/office/drawing/2014/main" val="2387582930"/>
                    </a:ext>
                  </a:extLst>
                </a:gridCol>
                <a:gridCol w="2710898">
                  <a:extLst>
                    <a:ext uri="{9D8B030D-6E8A-4147-A177-3AD203B41FA5}">
                      <a16:colId xmlns:a16="http://schemas.microsoft.com/office/drawing/2014/main" val="206641722"/>
                    </a:ext>
                  </a:extLst>
                </a:gridCol>
                <a:gridCol w="2710898">
                  <a:extLst>
                    <a:ext uri="{9D8B030D-6E8A-4147-A177-3AD203B41FA5}">
                      <a16:colId xmlns:a16="http://schemas.microsoft.com/office/drawing/2014/main" val="53904085"/>
                    </a:ext>
                  </a:extLst>
                </a:gridCol>
              </a:tblGrid>
              <a:tr h="370840">
                <a:tc>
                  <a:txBody>
                    <a:bodyPr/>
                    <a:lstStyle/>
                    <a:p>
                      <a:endParaRPr lang="en-US" dirty="0"/>
                    </a:p>
                  </a:txBody>
                  <a:tcPr/>
                </a:tc>
                <a:tc>
                  <a:txBody>
                    <a:bodyPr/>
                    <a:lstStyle/>
                    <a:p>
                      <a:pPr algn="ctr"/>
                      <a:r>
                        <a:rPr lang="en-US" dirty="0"/>
                        <a:t>Z-100</a:t>
                      </a:r>
                    </a:p>
                  </a:txBody>
                  <a:tcPr/>
                </a:tc>
                <a:tc>
                  <a:txBody>
                    <a:bodyPr/>
                    <a:lstStyle/>
                    <a:p>
                      <a:pPr algn="ctr"/>
                      <a:r>
                        <a:rPr lang="en-US" dirty="0"/>
                        <a:t>ZV-100</a:t>
                      </a:r>
                    </a:p>
                  </a:txBody>
                  <a:tcPr/>
                </a:tc>
                <a:extLst>
                  <a:ext uri="{0D108BD9-81ED-4DB2-BD59-A6C34878D82A}">
                    <a16:rowId xmlns:a16="http://schemas.microsoft.com/office/drawing/2014/main" val="3151067338"/>
                  </a:ext>
                </a:extLst>
              </a:tr>
              <a:tr h="370840">
                <a:tc>
                  <a:txBody>
                    <a:bodyPr/>
                    <a:lstStyle/>
                    <a:p>
                      <a:r>
                        <a:rPr lang="en-US" dirty="0"/>
                        <a:t>Speed</a:t>
                      </a:r>
                    </a:p>
                  </a:txBody>
                  <a:tcPr/>
                </a:tc>
                <a:tc>
                  <a:txBody>
                    <a:bodyPr/>
                    <a:lstStyle/>
                    <a:p>
                      <a:pPr algn="ctr"/>
                      <a:r>
                        <a:rPr lang="en-US" dirty="0"/>
                        <a:t>3GHz</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3GHz</a:t>
                      </a:r>
                    </a:p>
                  </a:txBody>
                  <a:tcPr/>
                </a:tc>
                <a:extLst>
                  <a:ext uri="{0D108BD9-81ED-4DB2-BD59-A6C34878D82A}">
                    <a16:rowId xmlns:a16="http://schemas.microsoft.com/office/drawing/2014/main" val="2338928932"/>
                  </a:ext>
                </a:extLst>
              </a:tr>
              <a:tr h="370840">
                <a:tc>
                  <a:txBody>
                    <a:bodyPr/>
                    <a:lstStyle/>
                    <a:p>
                      <a:r>
                        <a:rPr lang="en-US" dirty="0"/>
                        <a:t>No of FPU’s</a:t>
                      </a:r>
                    </a:p>
                  </a:txBody>
                  <a:tcPr/>
                </a:tc>
                <a:tc>
                  <a:txBody>
                    <a:bodyPr/>
                    <a:lstStyle/>
                    <a:p>
                      <a:pPr algn="ctr"/>
                      <a:r>
                        <a:rPr lang="en-US" dirty="0"/>
                        <a:t>2</a:t>
                      </a:r>
                    </a:p>
                  </a:txBody>
                  <a:tcPr/>
                </a:tc>
                <a:tc>
                  <a:txBody>
                    <a:bodyPr/>
                    <a:lstStyle/>
                    <a:p>
                      <a:pPr algn="ctr"/>
                      <a:r>
                        <a:rPr lang="en-US" dirty="0"/>
                        <a:t>4</a:t>
                      </a:r>
                    </a:p>
                  </a:txBody>
                  <a:tcPr/>
                </a:tc>
                <a:extLst>
                  <a:ext uri="{0D108BD9-81ED-4DB2-BD59-A6C34878D82A}">
                    <a16:rowId xmlns:a16="http://schemas.microsoft.com/office/drawing/2014/main" val="2931317894"/>
                  </a:ext>
                </a:extLst>
              </a:tr>
              <a:tr h="370840">
                <a:tc>
                  <a:txBody>
                    <a:bodyPr/>
                    <a:lstStyle/>
                    <a:p>
                      <a:r>
                        <a:rPr lang="en-US" dirty="0"/>
                        <a:t>Instruction issue</a:t>
                      </a:r>
                    </a:p>
                  </a:txBody>
                  <a:tcPr/>
                </a:tc>
                <a:tc>
                  <a:txBody>
                    <a:bodyPr/>
                    <a:lstStyle/>
                    <a:p>
                      <a:pPr algn="ctr"/>
                      <a:r>
                        <a:rPr lang="en-US" dirty="0"/>
                        <a:t>2</a:t>
                      </a:r>
                    </a:p>
                  </a:txBody>
                  <a:tcPr/>
                </a:tc>
                <a:tc>
                  <a:txBody>
                    <a:bodyPr/>
                    <a:lstStyle/>
                    <a:p>
                      <a:pPr algn="ctr"/>
                      <a:r>
                        <a:rPr lang="en-US" dirty="0"/>
                        <a:t>2</a:t>
                      </a:r>
                    </a:p>
                  </a:txBody>
                  <a:tcPr/>
                </a:tc>
                <a:extLst>
                  <a:ext uri="{0D108BD9-81ED-4DB2-BD59-A6C34878D82A}">
                    <a16:rowId xmlns:a16="http://schemas.microsoft.com/office/drawing/2014/main" val="731844877"/>
                  </a:ext>
                </a:extLst>
              </a:tr>
              <a:tr h="370840">
                <a:tc>
                  <a:txBody>
                    <a:bodyPr/>
                    <a:lstStyle/>
                    <a:p>
                      <a:r>
                        <a:rPr lang="en-US" dirty="0"/>
                        <a:t>L/S units (8-bytes)</a:t>
                      </a:r>
                    </a:p>
                  </a:txBody>
                  <a:tcPr/>
                </a:tc>
                <a:tc>
                  <a:txBody>
                    <a:bodyPr/>
                    <a:lstStyle/>
                    <a:p>
                      <a:pPr algn="ctr"/>
                      <a:r>
                        <a:rPr lang="en-US" dirty="0"/>
                        <a:t>2</a:t>
                      </a:r>
                    </a:p>
                  </a:txBody>
                  <a:tcPr/>
                </a:tc>
                <a:tc>
                  <a:txBody>
                    <a:bodyPr/>
                    <a:lstStyle/>
                    <a:p>
                      <a:pPr algn="ctr"/>
                      <a:r>
                        <a:rPr lang="en-US" dirty="0"/>
                        <a:t>4</a:t>
                      </a:r>
                    </a:p>
                  </a:txBody>
                  <a:tcPr/>
                </a:tc>
                <a:extLst>
                  <a:ext uri="{0D108BD9-81ED-4DB2-BD59-A6C34878D82A}">
                    <a16:rowId xmlns:a16="http://schemas.microsoft.com/office/drawing/2014/main" val="1762455425"/>
                  </a:ext>
                </a:extLst>
              </a:tr>
              <a:tr h="370840">
                <a:tc>
                  <a:txBody>
                    <a:bodyPr/>
                    <a:lstStyle/>
                    <a:p>
                      <a:r>
                        <a:rPr lang="en-US" dirty="0"/>
                        <a:t>Prefetcher</a:t>
                      </a:r>
                    </a:p>
                  </a:txBody>
                  <a:tcPr/>
                </a:tc>
                <a:tc>
                  <a:txBody>
                    <a:bodyPr/>
                    <a:lstStyle/>
                    <a:p>
                      <a:pPr algn="ctr"/>
                      <a:r>
                        <a:rPr lang="en-US" dirty="0"/>
                        <a:t>16 ahead</a:t>
                      </a:r>
                    </a:p>
                  </a:txBody>
                  <a:tcPr/>
                </a:tc>
                <a:tc>
                  <a:txBody>
                    <a:bodyPr/>
                    <a:lstStyle/>
                    <a:p>
                      <a:pPr algn="ctr"/>
                      <a:r>
                        <a:rPr lang="en-US" dirty="0"/>
                        <a:t>32 ahead</a:t>
                      </a:r>
                    </a:p>
                  </a:txBody>
                  <a:tcPr/>
                </a:tc>
                <a:extLst>
                  <a:ext uri="{0D108BD9-81ED-4DB2-BD59-A6C34878D82A}">
                    <a16:rowId xmlns:a16="http://schemas.microsoft.com/office/drawing/2014/main" val="4028003989"/>
                  </a:ext>
                </a:extLst>
              </a:tr>
              <a:tr h="370840">
                <a:tc>
                  <a:txBody>
                    <a:bodyPr/>
                    <a:lstStyle/>
                    <a:p>
                      <a:r>
                        <a:rPr lang="en-US" dirty="0"/>
                        <a:t>L1 cache</a:t>
                      </a:r>
                    </a:p>
                  </a:txBody>
                  <a:tcPr/>
                </a:tc>
                <a:tc>
                  <a:txBody>
                    <a:bodyPr/>
                    <a:lstStyle/>
                    <a:p>
                      <a:pPr algn="ctr"/>
                      <a:r>
                        <a:rPr lang="en-US" dirty="0"/>
                        <a:t>32K (1 cycles)</a:t>
                      </a:r>
                    </a:p>
                  </a:txBody>
                  <a:tcPr/>
                </a:tc>
                <a:tc>
                  <a:txBody>
                    <a:bodyPr/>
                    <a:lstStyle/>
                    <a:p>
                      <a:pPr algn="ctr"/>
                      <a:r>
                        <a:rPr lang="en-US" dirty="0"/>
                        <a:t>32K (1 cycles)</a:t>
                      </a:r>
                    </a:p>
                  </a:txBody>
                  <a:tcPr/>
                </a:tc>
                <a:extLst>
                  <a:ext uri="{0D108BD9-81ED-4DB2-BD59-A6C34878D82A}">
                    <a16:rowId xmlns:a16="http://schemas.microsoft.com/office/drawing/2014/main" val="6715738"/>
                  </a:ext>
                </a:extLst>
              </a:tr>
              <a:tr h="370840">
                <a:tc>
                  <a:txBody>
                    <a:bodyPr/>
                    <a:lstStyle/>
                    <a:p>
                      <a:r>
                        <a:rPr lang="en-US" dirty="0"/>
                        <a:t>L2 cache</a:t>
                      </a:r>
                    </a:p>
                  </a:txBody>
                  <a:tcPr/>
                </a:tc>
                <a:tc>
                  <a:txBody>
                    <a:bodyPr/>
                    <a:lstStyle/>
                    <a:p>
                      <a:pPr algn="ctr"/>
                      <a:r>
                        <a:rPr lang="en-US" dirty="0"/>
                        <a:t>1MB (5 cycles)</a:t>
                      </a:r>
                    </a:p>
                  </a:txBody>
                  <a:tcPr/>
                </a:tc>
                <a:tc>
                  <a:txBody>
                    <a:bodyPr/>
                    <a:lstStyle/>
                    <a:p>
                      <a:pPr algn="ctr"/>
                      <a:r>
                        <a:rPr lang="en-US" dirty="0"/>
                        <a:t>8MB (10 cycles)</a:t>
                      </a:r>
                    </a:p>
                  </a:txBody>
                  <a:tcPr/>
                </a:tc>
                <a:extLst>
                  <a:ext uri="{0D108BD9-81ED-4DB2-BD59-A6C34878D82A}">
                    <a16:rowId xmlns:a16="http://schemas.microsoft.com/office/drawing/2014/main" val="1856640743"/>
                  </a:ext>
                </a:extLst>
              </a:tr>
              <a:tr h="370840">
                <a:tc>
                  <a:txBody>
                    <a:bodyPr/>
                    <a:lstStyle/>
                    <a:p>
                      <a:r>
                        <a:rPr lang="en-US" dirty="0"/>
                        <a:t>Memory bus</a:t>
                      </a:r>
                    </a:p>
                  </a:txBody>
                  <a:tcPr/>
                </a:tc>
                <a:tc>
                  <a:txBody>
                    <a:bodyPr/>
                    <a:lstStyle/>
                    <a:p>
                      <a:pPr algn="ctr"/>
                      <a:r>
                        <a:rPr lang="en-US" dirty="0"/>
                        <a:t>3GB/sec (60 cycles)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6GB/sec (60 cycles)</a:t>
                      </a:r>
                    </a:p>
                  </a:txBody>
                  <a:tcPr/>
                </a:tc>
                <a:extLst>
                  <a:ext uri="{0D108BD9-81ED-4DB2-BD59-A6C34878D82A}">
                    <a16:rowId xmlns:a16="http://schemas.microsoft.com/office/drawing/2014/main" val="1459390241"/>
                  </a:ext>
                </a:extLst>
              </a:tr>
              <a:tr h="370840">
                <a:tc>
                  <a:txBody>
                    <a:bodyPr/>
                    <a:lstStyle/>
                    <a:p>
                      <a:r>
                        <a:rPr lang="en-US" dirty="0"/>
                        <a:t>Vector instructions</a:t>
                      </a:r>
                    </a:p>
                  </a:txBody>
                  <a:tcPr/>
                </a:tc>
                <a:tc>
                  <a:txBody>
                    <a:bodyPr/>
                    <a:lstStyle/>
                    <a:p>
                      <a:pPr algn="ctr"/>
                      <a:r>
                        <a:rPr lang="en-US" dirty="0"/>
                        <a:t>No</a:t>
                      </a:r>
                    </a:p>
                  </a:txBody>
                  <a:tcPr/>
                </a:tc>
                <a:tc>
                  <a:txBody>
                    <a:bodyPr/>
                    <a:lstStyle/>
                    <a:p>
                      <a:pPr algn="ctr"/>
                      <a:r>
                        <a:rPr lang="en-US" dirty="0"/>
                        <a:t>4-way</a:t>
                      </a:r>
                    </a:p>
                  </a:txBody>
                  <a:tcPr/>
                </a:tc>
                <a:extLst>
                  <a:ext uri="{0D108BD9-81ED-4DB2-BD59-A6C34878D82A}">
                    <a16:rowId xmlns:a16="http://schemas.microsoft.com/office/drawing/2014/main" val="4039736800"/>
                  </a:ext>
                </a:extLst>
              </a:tr>
              <a:tr h="370840">
                <a:tc>
                  <a:txBody>
                    <a:bodyPr/>
                    <a:lstStyle/>
                    <a:p>
                      <a:r>
                        <a:rPr lang="en-US" dirty="0"/>
                        <a:t>Cost</a:t>
                      </a:r>
                    </a:p>
                  </a:txBody>
                  <a:tcPr/>
                </a:tc>
                <a:tc>
                  <a:txBody>
                    <a:bodyPr/>
                    <a:lstStyle/>
                    <a:p>
                      <a:pPr algn="ctr"/>
                      <a:r>
                        <a:rPr lang="en-US" dirty="0"/>
                        <a:t>$1500</a:t>
                      </a:r>
                    </a:p>
                  </a:txBody>
                  <a:tcPr/>
                </a:tc>
                <a:tc>
                  <a:txBody>
                    <a:bodyPr/>
                    <a:lstStyle/>
                    <a:p>
                      <a:pPr algn="ctr"/>
                      <a:r>
                        <a:rPr lang="en-US" dirty="0"/>
                        <a:t>$10,000</a:t>
                      </a:r>
                    </a:p>
                  </a:txBody>
                  <a:tcPr/>
                </a:tc>
                <a:extLst>
                  <a:ext uri="{0D108BD9-81ED-4DB2-BD59-A6C34878D82A}">
                    <a16:rowId xmlns:a16="http://schemas.microsoft.com/office/drawing/2014/main" val="1518332170"/>
                  </a:ext>
                </a:extLst>
              </a:tr>
            </a:tbl>
          </a:graphicData>
        </a:graphic>
      </p:graphicFrame>
      <p:sp>
        <p:nvSpPr>
          <p:cNvPr id="6" name="TextBox 5">
            <a:extLst>
              <a:ext uri="{FF2B5EF4-FFF2-40B4-BE49-F238E27FC236}">
                <a16:creationId xmlns:a16="http://schemas.microsoft.com/office/drawing/2014/main" id="{B877BFE9-9102-3DF5-C275-457DCE40BE3F}"/>
              </a:ext>
            </a:extLst>
          </p:cNvPr>
          <p:cNvSpPr txBox="1"/>
          <p:nvPr/>
        </p:nvSpPr>
        <p:spPr>
          <a:xfrm>
            <a:off x="268356" y="4422912"/>
            <a:ext cx="5602816" cy="2308324"/>
          </a:xfrm>
          <a:prstGeom prst="rect">
            <a:avLst/>
          </a:prstGeom>
          <a:noFill/>
        </p:spPr>
        <p:txBody>
          <a:bodyPr wrap="none" rtlCol="0">
            <a:spAutoFit/>
          </a:bodyPr>
          <a:lstStyle/>
          <a:p>
            <a:r>
              <a:rPr lang="en-US" dirty="0"/>
              <a:t>Analysis: ZV-100</a:t>
            </a:r>
          </a:p>
          <a:p>
            <a:r>
              <a:rPr lang="en-US" dirty="0"/>
              <a:t>From the instruction stream, at best 4 FP operation</a:t>
            </a:r>
          </a:p>
          <a:p>
            <a:r>
              <a:rPr lang="en-US" dirty="0"/>
              <a:t>per 6 cycles</a:t>
            </a:r>
          </a:p>
          <a:p>
            <a:r>
              <a:rPr lang="en-US" dirty="0"/>
              <a:t>Each 1 FP operation produces 24 bytes of activity on the </a:t>
            </a:r>
          </a:p>
          <a:p>
            <a:r>
              <a:rPr lang="en-US" dirty="0"/>
              <a:t>memory bus </a:t>
            </a:r>
          </a:p>
          <a:p>
            <a:r>
              <a:rPr lang="en-US" dirty="0"/>
              <a:t>We need 96 bytes/6 cycles, or 16 bytes/cycle</a:t>
            </a:r>
          </a:p>
          <a:p>
            <a:r>
              <a:rPr lang="en-US" dirty="0"/>
              <a:t>But the bus can supply only 2 byte/cycle!</a:t>
            </a:r>
          </a:p>
          <a:p>
            <a:r>
              <a:rPr lang="en-US" dirty="0"/>
              <a:t>Assumptions: Perfect prefetching, caching, etc.</a:t>
            </a:r>
          </a:p>
        </p:txBody>
      </p:sp>
      <p:sp>
        <p:nvSpPr>
          <p:cNvPr id="7" name="TextBox 6">
            <a:extLst>
              <a:ext uri="{FF2B5EF4-FFF2-40B4-BE49-F238E27FC236}">
                <a16:creationId xmlns:a16="http://schemas.microsoft.com/office/drawing/2014/main" id="{98DD0EE0-899C-0C6B-752C-1A984CCBE8F1}"/>
              </a:ext>
            </a:extLst>
          </p:cNvPr>
          <p:cNvSpPr txBox="1"/>
          <p:nvPr/>
        </p:nvSpPr>
        <p:spPr>
          <a:xfrm>
            <a:off x="6689034" y="4205162"/>
            <a:ext cx="5096266" cy="2585323"/>
          </a:xfrm>
          <a:prstGeom prst="rect">
            <a:avLst/>
          </a:prstGeom>
          <a:noFill/>
        </p:spPr>
        <p:txBody>
          <a:bodyPr wrap="square" rtlCol="0">
            <a:spAutoFit/>
          </a:bodyPr>
          <a:lstStyle/>
          <a:p>
            <a:r>
              <a:rPr lang="en-US" dirty="0"/>
              <a:t>L1:	</a:t>
            </a:r>
            <a:r>
              <a:rPr lang="en-US" dirty="0" err="1"/>
              <a:t>ld</a:t>
            </a:r>
            <a:r>
              <a:rPr lang="en-US" dirty="0"/>
              <a:t> 	v1, (r4)</a:t>
            </a:r>
          </a:p>
          <a:p>
            <a:r>
              <a:rPr lang="en-US" dirty="0"/>
              <a:t>	</a:t>
            </a:r>
            <a:r>
              <a:rPr lang="en-US" dirty="0" err="1"/>
              <a:t>ld</a:t>
            </a:r>
            <a:r>
              <a:rPr lang="en-US" dirty="0"/>
              <a:t> 	v2, (r5)</a:t>
            </a:r>
          </a:p>
          <a:p>
            <a:r>
              <a:rPr lang="en-US" dirty="0"/>
              <a:t>	</a:t>
            </a:r>
            <a:r>
              <a:rPr lang="en-US" dirty="0" err="1"/>
              <a:t>fmul</a:t>
            </a:r>
            <a:r>
              <a:rPr lang="en-US" dirty="0"/>
              <a:t> 	v3, v1, v2</a:t>
            </a:r>
          </a:p>
          <a:p>
            <a:r>
              <a:rPr lang="en-US" dirty="0"/>
              <a:t>	</a:t>
            </a:r>
            <a:r>
              <a:rPr lang="en-US" dirty="0" err="1"/>
              <a:t>st</a:t>
            </a:r>
            <a:r>
              <a:rPr lang="en-US" dirty="0"/>
              <a:t>	v3, (r6)</a:t>
            </a:r>
          </a:p>
          <a:p>
            <a:r>
              <a:rPr lang="en-US" dirty="0"/>
              <a:t>	add	r4, 32</a:t>
            </a:r>
          </a:p>
          <a:p>
            <a:r>
              <a:rPr lang="en-US" dirty="0"/>
              <a:t>	add	r5, 32</a:t>
            </a:r>
          </a:p>
          <a:p>
            <a:r>
              <a:rPr lang="en-US" dirty="0"/>
              <a:t>	add	r6, 32</a:t>
            </a:r>
          </a:p>
          <a:p>
            <a:r>
              <a:rPr lang="en-US" dirty="0"/>
              <a:t>	add	r0, -4</a:t>
            </a:r>
          </a:p>
          <a:p>
            <a:r>
              <a:rPr lang="en-US" dirty="0"/>
              <a:t>	</a:t>
            </a:r>
            <a:r>
              <a:rPr lang="en-US" dirty="0" err="1"/>
              <a:t>bne</a:t>
            </a:r>
            <a:r>
              <a:rPr lang="en-US" dirty="0"/>
              <a:t>	L1</a:t>
            </a:r>
            <a:endParaRPr lang="en-US" dirty="0">
              <a:solidFill>
                <a:srgbClr val="FFFF00"/>
              </a:solidFill>
            </a:endParaRPr>
          </a:p>
        </p:txBody>
      </p:sp>
    </p:spTree>
    <p:extLst>
      <p:ext uri="{BB962C8B-B14F-4D97-AF65-F5344CB8AC3E}">
        <p14:creationId xmlns:p14="http://schemas.microsoft.com/office/powerpoint/2010/main" val="1500118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3DFB-DE01-9EB0-0339-55F7823A00A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FA6CBD3-CD84-4137-A234-60B1277E5138}"/>
              </a:ext>
            </a:extLst>
          </p:cNvPr>
          <p:cNvSpPr>
            <a:spLocks noGrp="1"/>
          </p:cNvSpPr>
          <p:nvPr>
            <p:ph idx="1"/>
          </p:nvPr>
        </p:nvSpPr>
        <p:spPr/>
        <p:txBody>
          <a:bodyPr/>
          <a:lstStyle/>
          <a:p>
            <a:r>
              <a:rPr lang="en-US" dirty="0"/>
              <a:t>For the problem at hand, the memory bus (bandwidth) is the bottleneck</a:t>
            </a:r>
          </a:p>
          <a:p>
            <a:r>
              <a:rPr lang="en-US" dirty="0"/>
              <a:t>A more sophisticated compiler, a longer pre-fetch or a larger cache would be ineffective</a:t>
            </a:r>
          </a:p>
          <a:p>
            <a:r>
              <a:rPr lang="en-US" dirty="0"/>
              <a:t>The computation speed is defined by the memory bus bandwidth:</a:t>
            </a:r>
          </a:p>
          <a:p>
            <a:pPr lvl="1"/>
            <a:r>
              <a:rPr lang="en-US" sz="1800" dirty="0"/>
              <a:t>Z100 will deliver about ½ the performance of ZV-100</a:t>
            </a:r>
          </a:p>
          <a:p>
            <a:pPr lvl="1"/>
            <a:r>
              <a:rPr lang="en-US" sz="1800" dirty="0"/>
              <a:t>Z100 is the choice if the metric is performance/$</a:t>
            </a:r>
          </a:p>
          <a:p>
            <a:pPr lvl="1"/>
            <a:r>
              <a:rPr lang="en-US" sz="1800" dirty="0"/>
              <a:t>ZV100 is the choice if the metric is purely performance</a:t>
            </a:r>
          </a:p>
          <a:p>
            <a:r>
              <a:rPr lang="en-US" sz="2400" dirty="0"/>
              <a:t>Questions to ponder: Are the caches useful? Is the system balanced? </a:t>
            </a:r>
          </a:p>
        </p:txBody>
      </p:sp>
    </p:spTree>
    <p:extLst>
      <p:ext uri="{BB962C8B-B14F-4D97-AF65-F5344CB8AC3E}">
        <p14:creationId xmlns:p14="http://schemas.microsoft.com/office/powerpoint/2010/main" val="20665943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5F969-3FB1-7DAD-331D-88E8FCF5EDAD}"/>
              </a:ext>
            </a:extLst>
          </p:cNvPr>
          <p:cNvSpPr>
            <a:spLocks noGrp="1"/>
          </p:cNvSpPr>
          <p:nvPr>
            <p:ph type="title"/>
          </p:nvPr>
        </p:nvSpPr>
        <p:spPr/>
        <p:txBody>
          <a:bodyPr/>
          <a:lstStyle/>
          <a:p>
            <a:r>
              <a:rPr lang="en-US" dirty="0"/>
              <a:t>Don’t let Complexity Defeat You!</a:t>
            </a:r>
          </a:p>
        </p:txBody>
      </p:sp>
      <p:sp>
        <p:nvSpPr>
          <p:cNvPr id="3" name="Content Placeholder 2">
            <a:extLst>
              <a:ext uri="{FF2B5EF4-FFF2-40B4-BE49-F238E27FC236}">
                <a16:creationId xmlns:a16="http://schemas.microsoft.com/office/drawing/2014/main" id="{520FB630-F48B-DE60-B347-1CEAF261A052}"/>
              </a:ext>
            </a:extLst>
          </p:cNvPr>
          <p:cNvSpPr>
            <a:spLocks noGrp="1"/>
          </p:cNvSpPr>
          <p:nvPr>
            <p:ph idx="1"/>
          </p:nvPr>
        </p:nvSpPr>
        <p:spPr/>
        <p:txBody>
          <a:bodyPr>
            <a:normAutofit/>
          </a:bodyPr>
          <a:lstStyle/>
          <a:p>
            <a:pPr marL="0" indent="0">
              <a:buNone/>
            </a:pPr>
            <a:r>
              <a:rPr lang="en-US" dirty="0">
                <a:solidFill>
                  <a:srgbClr val="FFFF00"/>
                </a:solidFill>
                <a:latin typeface="Courier" pitchFamily="2" charset="0"/>
              </a:rPr>
              <a:t>for(</a:t>
            </a:r>
            <a:r>
              <a:rPr lang="en-US" dirty="0" err="1">
                <a:solidFill>
                  <a:srgbClr val="FFFF00"/>
                </a:solidFill>
                <a:latin typeface="Courier" pitchFamily="2" charset="0"/>
              </a:rPr>
              <a:t>i</a:t>
            </a:r>
            <a:r>
              <a:rPr lang="en-US" dirty="0">
                <a:solidFill>
                  <a:srgbClr val="FFFF00"/>
                </a:solidFill>
                <a:latin typeface="Courier" pitchFamily="2" charset="0"/>
              </a:rPr>
              <a:t> = 0; </a:t>
            </a:r>
            <a:r>
              <a:rPr lang="en-US" dirty="0" err="1">
                <a:solidFill>
                  <a:srgbClr val="FFFF00"/>
                </a:solidFill>
                <a:latin typeface="Courier" pitchFamily="2" charset="0"/>
              </a:rPr>
              <a:t>i</a:t>
            </a:r>
            <a:r>
              <a:rPr lang="en-US" dirty="0">
                <a:solidFill>
                  <a:srgbClr val="FFFF00"/>
                </a:solidFill>
                <a:latin typeface="Courier" pitchFamily="2" charset="0"/>
              </a:rPr>
              <a:t> &lt; n; </a:t>
            </a:r>
            <a:r>
              <a:rPr lang="en-US" dirty="0" err="1">
                <a:solidFill>
                  <a:srgbClr val="FFFF00"/>
                </a:solidFill>
                <a:latin typeface="Courier" pitchFamily="2" charset="0"/>
              </a:rPr>
              <a:t>i</a:t>
            </a:r>
            <a:r>
              <a:rPr lang="en-US" dirty="0">
                <a:solidFill>
                  <a:srgbClr val="FFFF00"/>
                </a:solidFill>
                <a:latin typeface="Courier" pitchFamily="2" charset="0"/>
              </a:rPr>
              <a:t>++)</a:t>
            </a:r>
          </a:p>
          <a:p>
            <a:pPr marL="0" indent="0">
              <a:buNone/>
            </a:pPr>
            <a:r>
              <a:rPr lang="en-US" dirty="0">
                <a:solidFill>
                  <a:srgbClr val="FFFF00"/>
                </a:solidFill>
                <a:latin typeface="Courier" pitchFamily="2" charset="0"/>
              </a:rPr>
              <a:t>	c[</a:t>
            </a:r>
            <a:r>
              <a:rPr lang="en-US" dirty="0" err="1">
                <a:solidFill>
                  <a:srgbClr val="FFFF00"/>
                </a:solidFill>
                <a:latin typeface="Courier" pitchFamily="2" charset="0"/>
              </a:rPr>
              <a:t>i</a:t>
            </a:r>
            <a:r>
              <a:rPr lang="en-US" dirty="0">
                <a:solidFill>
                  <a:srgbClr val="FFFF00"/>
                </a:solidFill>
                <a:latin typeface="Courier" pitchFamily="2" charset="0"/>
              </a:rPr>
              <a:t>] = a[</a:t>
            </a:r>
            <a:r>
              <a:rPr lang="en-US" dirty="0" err="1">
                <a:solidFill>
                  <a:srgbClr val="FFFF00"/>
                </a:solidFill>
                <a:latin typeface="Courier" pitchFamily="2" charset="0"/>
              </a:rPr>
              <a:t>i</a:t>
            </a:r>
            <a:r>
              <a:rPr lang="en-US" dirty="0">
                <a:solidFill>
                  <a:srgbClr val="FFFF00"/>
                </a:solidFill>
                <a:latin typeface="Courier" pitchFamily="2" charset="0"/>
              </a:rPr>
              <a:t>] x b[</a:t>
            </a:r>
            <a:r>
              <a:rPr lang="en-US" dirty="0" err="1">
                <a:solidFill>
                  <a:srgbClr val="FFFF00"/>
                </a:solidFill>
                <a:latin typeface="Courier" pitchFamily="2" charset="0"/>
              </a:rPr>
              <a:t>i</a:t>
            </a:r>
            <a:r>
              <a:rPr lang="en-US" dirty="0">
                <a:solidFill>
                  <a:srgbClr val="FFFF00"/>
                </a:solidFill>
                <a:latin typeface="Courier" pitchFamily="2" charset="0"/>
              </a:rPr>
              <a:t>];		</a:t>
            </a:r>
            <a:endParaRPr lang="en-US" dirty="0">
              <a:latin typeface="Courier" pitchFamily="2" charset="0"/>
            </a:endParaRPr>
          </a:p>
          <a:p>
            <a:pPr marL="0" indent="0">
              <a:buNone/>
            </a:pPr>
            <a:r>
              <a:rPr lang="en-US" dirty="0"/>
              <a:t>Information:</a:t>
            </a:r>
          </a:p>
          <a:p>
            <a:pPr marL="0" indent="0">
              <a:buNone/>
            </a:pPr>
            <a:r>
              <a:rPr lang="en-US" dirty="0"/>
              <a:t>	a, b, and c are vectors of type “double”</a:t>
            </a:r>
          </a:p>
          <a:p>
            <a:pPr marL="0" indent="0">
              <a:buNone/>
            </a:pPr>
            <a:r>
              <a:rPr lang="en-US" dirty="0"/>
              <a:t>	n is very large</a:t>
            </a:r>
          </a:p>
          <a:p>
            <a:pPr marL="0" indent="0">
              <a:buNone/>
            </a:pPr>
            <a:r>
              <a:rPr lang="en-US" dirty="0">
                <a:solidFill>
                  <a:srgbClr val="FFC000">
                    <a:alpha val="60000"/>
                  </a:srgbClr>
                </a:solidFill>
              </a:rPr>
              <a:t>With experience, you would be able to quickly determine the bottleneck. In this case, you can see that 24/bytes/op are needed. Many architects use metrics like these to identify the “capacity” of a processor, or as design parameters</a:t>
            </a:r>
          </a:p>
        </p:txBody>
      </p:sp>
    </p:spTree>
    <p:extLst>
      <p:ext uri="{BB962C8B-B14F-4D97-AF65-F5344CB8AC3E}">
        <p14:creationId xmlns:p14="http://schemas.microsoft.com/office/powerpoint/2010/main" val="3998516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7877C-D39D-5EA5-2B74-36683154D2EC}"/>
              </a:ext>
            </a:extLst>
          </p:cNvPr>
          <p:cNvSpPr>
            <a:spLocks noGrp="1"/>
          </p:cNvSpPr>
          <p:nvPr>
            <p:ph type="title"/>
          </p:nvPr>
        </p:nvSpPr>
        <p:spPr/>
        <p:txBody>
          <a:bodyPr/>
          <a:lstStyle/>
          <a:p>
            <a:r>
              <a:rPr lang="en-US" dirty="0"/>
              <a:t>Observations</a:t>
            </a:r>
          </a:p>
        </p:txBody>
      </p:sp>
      <p:sp>
        <p:nvSpPr>
          <p:cNvPr id="3" name="Content Placeholder 2">
            <a:extLst>
              <a:ext uri="{FF2B5EF4-FFF2-40B4-BE49-F238E27FC236}">
                <a16:creationId xmlns:a16="http://schemas.microsoft.com/office/drawing/2014/main" id="{6A381AD1-C00A-5594-48C8-A25C8046E454}"/>
              </a:ext>
            </a:extLst>
          </p:cNvPr>
          <p:cNvSpPr>
            <a:spLocks noGrp="1"/>
          </p:cNvSpPr>
          <p:nvPr>
            <p:ph idx="1"/>
          </p:nvPr>
        </p:nvSpPr>
        <p:spPr/>
        <p:txBody>
          <a:bodyPr/>
          <a:lstStyle/>
          <a:p>
            <a:r>
              <a:rPr lang="en-US" sz="2400" dirty="0"/>
              <a:t>The Z-100 processor was capable of 6GF/sec </a:t>
            </a:r>
            <a:r>
              <a:rPr lang="en-US" sz="2400" i="1" dirty="0">
                <a:solidFill>
                  <a:srgbClr val="FFFF00">
                    <a:alpha val="60000"/>
                  </a:srgbClr>
                </a:solidFill>
              </a:rPr>
              <a:t>peak</a:t>
            </a:r>
            <a:r>
              <a:rPr lang="en-US" sz="2400" i="1" dirty="0"/>
              <a:t> </a:t>
            </a:r>
            <a:r>
              <a:rPr lang="en-US" sz="2400" dirty="0"/>
              <a:t>performance</a:t>
            </a:r>
          </a:p>
          <a:p>
            <a:pPr lvl="1"/>
            <a:r>
              <a:rPr lang="en-US" sz="2000" dirty="0"/>
              <a:t>How much of that was possible in the previous example</a:t>
            </a:r>
          </a:p>
          <a:p>
            <a:r>
              <a:rPr lang="en-US" sz="2400" dirty="0"/>
              <a:t>The Z-300 will be available in three months, with 12GB/sec memory bus instead of 3GB/sec. Will the performance quadruple?</a:t>
            </a:r>
          </a:p>
          <a:p>
            <a:r>
              <a:rPr lang="en-US" sz="2400" dirty="0"/>
              <a:t>What if memory bandwidth is no longer the bottleneck, what is the next bottleneck?</a:t>
            </a:r>
          </a:p>
          <a:p>
            <a:endParaRPr lang="en-US" sz="2400" dirty="0"/>
          </a:p>
          <a:p>
            <a:pPr marL="0" indent="0">
              <a:buNone/>
            </a:pPr>
            <a:endParaRPr lang="en-US" sz="2400" dirty="0"/>
          </a:p>
        </p:txBody>
      </p:sp>
    </p:spTree>
    <p:extLst>
      <p:ext uri="{BB962C8B-B14F-4D97-AF65-F5344CB8AC3E}">
        <p14:creationId xmlns:p14="http://schemas.microsoft.com/office/powerpoint/2010/main" val="2278417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76A99-52F6-3EA9-A763-AA10BCAAB5FF}"/>
              </a:ext>
            </a:extLst>
          </p:cNvPr>
          <p:cNvSpPr>
            <a:spLocks noGrp="1"/>
          </p:cNvSpPr>
          <p:nvPr>
            <p:ph type="title"/>
          </p:nvPr>
        </p:nvSpPr>
        <p:spPr/>
        <p:txBody>
          <a:bodyPr/>
          <a:lstStyle/>
          <a:p>
            <a:r>
              <a:rPr lang="en-US" dirty="0"/>
              <a:t>Another Example from Real Life</a:t>
            </a:r>
          </a:p>
        </p:txBody>
      </p:sp>
      <p:grpSp>
        <p:nvGrpSpPr>
          <p:cNvPr id="36" name="Group 35">
            <a:extLst>
              <a:ext uri="{FF2B5EF4-FFF2-40B4-BE49-F238E27FC236}">
                <a16:creationId xmlns:a16="http://schemas.microsoft.com/office/drawing/2014/main" id="{E5A1D5A4-674D-2388-E70B-665EE42574AD}"/>
              </a:ext>
            </a:extLst>
          </p:cNvPr>
          <p:cNvGrpSpPr/>
          <p:nvPr/>
        </p:nvGrpSpPr>
        <p:grpSpPr>
          <a:xfrm>
            <a:off x="4642079" y="2418795"/>
            <a:ext cx="1960604" cy="2020409"/>
            <a:chOff x="3200400" y="2693771"/>
            <a:chExt cx="1960604" cy="2020409"/>
          </a:xfrm>
        </p:grpSpPr>
        <p:sp>
          <p:nvSpPr>
            <p:cNvPr id="4" name="Rectangle 3">
              <a:extLst>
                <a:ext uri="{FF2B5EF4-FFF2-40B4-BE49-F238E27FC236}">
                  <a16:creationId xmlns:a16="http://schemas.microsoft.com/office/drawing/2014/main" id="{0BF9B3C1-5DC0-8FF3-6E89-69D13092A800}"/>
                </a:ext>
              </a:extLst>
            </p:cNvPr>
            <p:cNvSpPr/>
            <p:nvPr/>
          </p:nvSpPr>
          <p:spPr>
            <a:xfrm>
              <a:off x="3200400" y="2693773"/>
              <a:ext cx="395416" cy="444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01552B9-5D0E-E992-9922-BB6F090EF483}"/>
                </a:ext>
              </a:extLst>
            </p:cNvPr>
            <p:cNvSpPr/>
            <p:nvPr/>
          </p:nvSpPr>
          <p:spPr>
            <a:xfrm>
              <a:off x="3982994" y="2693772"/>
              <a:ext cx="395416" cy="444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2503109-1CCD-045B-ED20-00E8789E957C}"/>
                </a:ext>
              </a:extLst>
            </p:cNvPr>
            <p:cNvSpPr/>
            <p:nvPr/>
          </p:nvSpPr>
          <p:spPr>
            <a:xfrm>
              <a:off x="4765588" y="2693771"/>
              <a:ext cx="395416" cy="444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89E6939-E6AA-58A3-7A3B-EB4C1737BDF5}"/>
                </a:ext>
              </a:extLst>
            </p:cNvPr>
            <p:cNvSpPr/>
            <p:nvPr/>
          </p:nvSpPr>
          <p:spPr>
            <a:xfrm>
              <a:off x="3200400" y="3481555"/>
              <a:ext cx="395416" cy="444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3AE7B06-AD8D-606A-528C-2D96642A105D}"/>
                </a:ext>
              </a:extLst>
            </p:cNvPr>
            <p:cNvSpPr/>
            <p:nvPr/>
          </p:nvSpPr>
          <p:spPr>
            <a:xfrm>
              <a:off x="3978875" y="3481554"/>
              <a:ext cx="395416" cy="444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A86A586-75BC-D89E-E64B-B5A771F53BA0}"/>
                </a:ext>
              </a:extLst>
            </p:cNvPr>
            <p:cNvSpPr/>
            <p:nvPr/>
          </p:nvSpPr>
          <p:spPr>
            <a:xfrm>
              <a:off x="4757350" y="3481553"/>
              <a:ext cx="395416" cy="444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D3A4BB7-1171-0EDC-7200-8057DB8039F7}"/>
                </a:ext>
              </a:extLst>
            </p:cNvPr>
            <p:cNvSpPr/>
            <p:nvPr/>
          </p:nvSpPr>
          <p:spPr>
            <a:xfrm>
              <a:off x="3200400" y="4269337"/>
              <a:ext cx="395416" cy="444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8134976-F994-FC83-7D9D-9E66E77B0981}"/>
                </a:ext>
              </a:extLst>
            </p:cNvPr>
            <p:cNvSpPr/>
            <p:nvPr/>
          </p:nvSpPr>
          <p:spPr>
            <a:xfrm>
              <a:off x="3978875" y="4269337"/>
              <a:ext cx="395416" cy="444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FD5B4F2-1EF6-9A81-CBDB-4CC11DC31870}"/>
                </a:ext>
              </a:extLst>
            </p:cNvPr>
            <p:cNvSpPr/>
            <p:nvPr/>
          </p:nvSpPr>
          <p:spPr>
            <a:xfrm>
              <a:off x="4765588" y="4269337"/>
              <a:ext cx="395416" cy="444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6168B7C2-671A-4BD5-C35A-1006BE3EE9E2}"/>
                </a:ext>
              </a:extLst>
            </p:cNvPr>
            <p:cNvCxnSpPr/>
            <p:nvPr/>
          </p:nvCxnSpPr>
          <p:spPr>
            <a:xfrm>
              <a:off x="3591697" y="3138614"/>
              <a:ext cx="387178" cy="342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FB4CDAD-43D8-F7F4-298A-04AE54247901}"/>
                </a:ext>
              </a:extLst>
            </p:cNvPr>
            <p:cNvCxnSpPr>
              <a:stCxn id="5" idx="2"/>
              <a:endCxn id="8" idx="0"/>
            </p:cNvCxnSpPr>
            <p:nvPr/>
          </p:nvCxnSpPr>
          <p:spPr>
            <a:xfrm flipH="1">
              <a:off x="4176583" y="3138615"/>
              <a:ext cx="4119" cy="342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5436854-0839-3AD6-37DE-D263562D27E7}"/>
                </a:ext>
              </a:extLst>
            </p:cNvPr>
            <p:cNvCxnSpPr>
              <a:stCxn id="7" idx="3"/>
              <a:endCxn id="8" idx="1"/>
            </p:cNvCxnSpPr>
            <p:nvPr/>
          </p:nvCxnSpPr>
          <p:spPr>
            <a:xfrm flipV="1">
              <a:off x="3595816" y="3703976"/>
              <a:ext cx="38305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A7CA21F-B7CD-9645-342D-C462D3F9EC08}"/>
                </a:ext>
              </a:extLst>
            </p:cNvPr>
            <p:cNvCxnSpPr>
              <a:stCxn id="9" idx="1"/>
              <a:endCxn id="8" idx="3"/>
            </p:cNvCxnSpPr>
            <p:nvPr/>
          </p:nvCxnSpPr>
          <p:spPr>
            <a:xfrm flipH="1">
              <a:off x="4374291" y="3703975"/>
              <a:ext cx="38305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6CB48CE-F1F9-5B72-426D-EC7C5C18D5D9}"/>
                </a:ext>
              </a:extLst>
            </p:cNvPr>
            <p:cNvCxnSpPr/>
            <p:nvPr/>
          </p:nvCxnSpPr>
          <p:spPr>
            <a:xfrm flipH="1">
              <a:off x="4374291" y="3138614"/>
              <a:ext cx="383059" cy="342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6145357-59F7-ABA5-3F1A-6443465D0546}"/>
                </a:ext>
              </a:extLst>
            </p:cNvPr>
            <p:cNvCxnSpPr/>
            <p:nvPr/>
          </p:nvCxnSpPr>
          <p:spPr>
            <a:xfrm flipV="1">
              <a:off x="3591697" y="3926396"/>
              <a:ext cx="387178" cy="342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543FD62-648C-9829-C65D-536079348E45}"/>
                </a:ext>
              </a:extLst>
            </p:cNvPr>
            <p:cNvCxnSpPr>
              <a:stCxn id="11" idx="0"/>
              <a:endCxn id="8" idx="2"/>
            </p:cNvCxnSpPr>
            <p:nvPr/>
          </p:nvCxnSpPr>
          <p:spPr>
            <a:xfrm flipV="1">
              <a:off x="4176583" y="3926397"/>
              <a:ext cx="0" cy="342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9BBC0B0-1288-5077-4A3F-13F71169D4B7}"/>
                </a:ext>
              </a:extLst>
            </p:cNvPr>
            <p:cNvCxnSpPr/>
            <p:nvPr/>
          </p:nvCxnSpPr>
          <p:spPr>
            <a:xfrm flipH="1" flipV="1">
              <a:off x="4374291" y="3926396"/>
              <a:ext cx="391297" cy="342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5" name="TextBox 34">
            <a:extLst>
              <a:ext uri="{FF2B5EF4-FFF2-40B4-BE49-F238E27FC236}">
                <a16:creationId xmlns:a16="http://schemas.microsoft.com/office/drawing/2014/main" id="{4AE7BDA9-CA97-0265-4A70-50CF702E6DF6}"/>
              </a:ext>
            </a:extLst>
          </p:cNvPr>
          <p:cNvSpPr txBox="1"/>
          <p:nvPr/>
        </p:nvSpPr>
        <p:spPr>
          <a:xfrm>
            <a:off x="678491" y="5125084"/>
            <a:ext cx="10835017" cy="400110"/>
          </a:xfrm>
          <a:prstGeom prst="rect">
            <a:avLst/>
          </a:prstGeom>
          <a:noFill/>
        </p:spPr>
        <p:txBody>
          <a:bodyPr wrap="none" rtlCol="0">
            <a:spAutoFit/>
          </a:bodyPr>
          <a:lstStyle/>
          <a:p>
            <a:r>
              <a:rPr lang="en-US" sz="2000" dirty="0"/>
              <a:t>a[</a:t>
            </a:r>
            <a:r>
              <a:rPr lang="en-US" sz="2000" dirty="0" err="1"/>
              <a:t>i</a:t>
            </a:r>
            <a:r>
              <a:rPr lang="en-US" sz="2000" dirty="0"/>
              <a:t>, j] @ (t+1) = </a:t>
            </a:r>
            <a:r>
              <a:rPr lang="en-US" sz="2000" i="1" dirty="0"/>
              <a:t>f </a:t>
            </a:r>
            <a:r>
              <a:rPr lang="en-US" sz="2000" dirty="0"/>
              <a:t>(a[i+1, j], a[i-1, j], a[</a:t>
            </a:r>
            <a:r>
              <a:rPr lang="en-US" sz="2000" dirty="0" err="1"/>
              <a:t>i,j</a:t>
            </a:r>
            <a:r>
              <a:rPr lang="en-US" sz="2000" dirty="0"/>
              <a:t>], a[i+1, j-1], a[i+1, j], a[i+1, j+1], a[i-1, j-1], a[i-1, j], a[i-1, j+1]) @ t</a:t>
            </a:r>
          </a:p>
        </p:txBody>
      </p:sp>
    </p:spTree>
    <p:extLst>
      <p:ext uri="{BB962C8B-B14F-4D97-AF65-F5344CB8AC3E}">
        <p14:creationId xmlns:p14="http://schemas.microsoft.com/office/powerpoint/2010/main" val="2895336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1B7C9-C790-53AC-5A62-51D3A6B15D5D}"/>
              </a:ext>
            </a:extLst>
          </p:cNvPr>
          <p:cNvSpPr>
            <a:spLocks noGrp="1"/>
          </p:cNvSpPr>
          <p:nvPr>
            <p:ph type="title"/>
          </p:nvPr>
        </p:nvSpPr>
        <p:spPr/>
        <p:txBody>
          <a:bodyPr/>
          <a:lstStyle/>
          <a:p>
            <a:r>
              <a:rPr lang="en-US" dirty="0"/>
              <a:t>Example Code</a:t>
            </a:r>
          </a:p>
        </p:txBody>
      </p:sp>
      <p:sp>
        <p:nvSpPr>
          <p:cNvPr id="3" name="Content Placeholder 2">
            <a:extLst>
              <a:ext uri="{FF2B5EF4-FFF2-40B4-BE49-F238E27FC236}">
                <a16:creationId xmlns:a16="http://schemas.microsoft.com/office/drawing/2014/main" id="{C6684784-EC63-6EC1-77F3-066ABC1F9A7B}"/>
              </a:ext>
            </a:extLst>
          </p:cNvPr>
          <p:cNvSpPr>
            <a:spLocks noGrp="1"/>
          </p:cNvSpPr>
          <p:nvPr>
            <p:ph idx="1"/>
          </p:nvPr>
        </p:nvSpPr>
        <p:spPr/>
        <p:txBody>
          <a:bodyPr>
            <a:normAutofit lnSpcReduction="10000"/>
          </a:bodyPr>
          <a:lstStyle/>
          <a:p>
            <a:pPr marL="0" indent="0">
              <a:buNone/>
            </a:pPr>
            <a:r>
              <a:rPr lang="en-US" dirty="0">
                <a:solidFill>
                  <a:srgbClr val="FFFF00"/>
                </a:solidFill>
                <a:latin typeface="Courier" pitchFamily="2" charset="0"/>
              </a:rPr>
              <a:t>for(</a:t>
            </a:r>
            <a:r>
              <a:rPr lang="en-US" dirty="0" err="1">
                <a:solidFill>
                  <a:srgbClr val="FFFF00"/>
                </a:solidFill>
                <a:latin typeface="Courier" pitchFamily="2" charset="0"/>
              </a:rPr>
              <a:t>i</a:t>
            </a:r>
            <a:r>
              <a:rPr lang="en-US" dirty="0">
                <a:solidFill>
                  <a:srgbClr val="FFFF00"/>
                </a:solidFill>
                <a:latin typeface="Courier" pitchFamily="2" charset="0"/>
              </a:rPr>
              <a:t> = 1; </a:t>
            </a:r>
            <a:r>
              <a:rPr lang="en-US" dirty="0" err="1">
                <a:solidFill>
                  <a:srgbClr val="FFFF00"/>
                </a:solidFill>
                <a:latin typeface="Courier" pitchFamily="2" charset="0"/>
              </a:rPr>
              <a:t>i</a:t>
            </a:r>
            <a:r>
              <a:rPr lang="en-US" dirty="0">
                <a:solidFill>
                  <a:srgbClr val="FFFF00"/>
                </a:solidFill>
                <a:latin typeface="Courier" pitchFamily="2" charset="0"/>
              </a:rPr>
              <a:t> &lt; m - 1; </a:t>
            </a:r>
            <a:r>
              <a:rPr lang="en-US" dirty="0" err="1">
                <a:solidFill>
                  <a:srgbClr val="FFFF00"/>
                </a:solidFill>
                <a:latin typeface="Courier" pitchFamily="2" charset="0"/>
              </a:rPr>
              <a:t>i</a:t>
            </a:r>
            <a:r>
              <a:rPr lang="en-US" dirty="0">
                <a:solidFill>
                  <a:srgbClr val="FFFF00"/>
                </a:solidFill>
                <a:latin typeface="Courier" pitchFamily="2" charset="0"/>
              </a:rPr>
              <a:t>++)</a:t>
            </a:r>
          </a:p>
          <a:p>
            <a:pPr marL="0" indent="0">
              <a:buNone/>
            </a:pPr>
            <a:r>
              <a:rPr lang="en-US" dirty="0">
                <a:solidFill>
                  <a:srgbClr val="FFFF00"/>
                </a:solidFill>
                <a:latin typeface="Courier" pitchFamily="2" charset="0"/>
              </a:rPr>
              <a:t>   for(j = 1; j &lt; n - 1; </a:t>
            </a:r>
            <a:r>
              <a:rPr lang="en-US" dirty="0" err="1">
                <a:solidFill>
                  <a:srgbClr val="FFFF00"/>
                </a:solidFill>
                <a:latin typeface="Courier" pitchFamily="2" charset="0"/>
              </a:rPr>
              <a:t>j++</a:t>
            </a:r>
            <a:r>
              <a:rPr lang="en-US" dirty="0">
                <a:solidFill>
                  <a:srgbClr val="FFFF00"/>
                </a:solidFill>
                <a:latin typeface="Courier" pitchFamily="2" charset="0"/>
              </a:rPr>
              <a:t>)</a:t>
            </a:r>
          </a:p>
          <a:p>
            <a:pPr marL="0" indent="0">
              <a:buNone/>
            </a:pPr>
            <a:r>
              <a:rPr lang="en-US" dirty="0">
                <a:solidFill>
                  <a:srgbClr val="FFFF00"/>
                </a:solidFill>
                <a:latin typeface="Courier" pitchFamily="2" charset="0"/>
              </a:rPr>
              <a:t>	b[</a:t>
            </a:r>
            <a:r>
              <a:rPr lang="en-US" dirty="0" err="1">
                <a:solidFill>
                  <a:srgbClr val="FFFF00"/>
                </a:solidFill>
                <a:latin typeface="Courier" pitchFamily="2" charset="0"/>
              </a:rPr>
              <a:t>i,j</a:t>
            </a:r>
            <a:r>
              <a:rPr lang="en-US" dirty="0">
                <a:solidFill>
                  <a:srgbClr val="FFFF00"/>
                </a:solidFill>
                <a:latin typeface="Courier" pitchFamily="2" charset="0"/>
              </a:rPr>
              <a:t>] = a[</a:t>
            </a:r>
            <a:r>
              <a:rPr lang="en-US" dirty="0" err="1">
                <a:solidFill>
                  <a:srgbClr val="FFFF00"/>
                </a:solidFill>
                <a:latin typeface="Courier" pitchFamily="2" charset="0"/>
              </a:rPr>
              <a:t>i,j</a:t>
            </a:r>
            <a:r>
              <a:rPr lang="en-US" dirty="0">
                <a:solidFill>
                  <a:srgbClr val="FFFF00"/>
                </a:solidFill>
                <a:latin typeface="Courier" pitchFamily="2" charset="0"/>
              </a:rPr>
              <a:t>] + a[i+1, j] + a[i-1, j] + a[</a:t>
            </a:r>
            <a:r>
              <a:rPr lang="en-US" dirty="0" err="1">
                <a:solidFill>
                  <a:srgbClr val="FFFF00"/>
                </a:solidFill>
                <a:latin typeface="Courier" pitchFamily="2" charset="0"/>
              </a:rPr>
              <a:t>i</a:t>
            </a:r>
            <a:r>
              <a:rPr lang="en-US" dirty="0">
                <a:solidFill>
                  <a:srgbClr val="FFFF00"/>
                </a:solidFill>
                <a:latin typeface="Courier" pitchFamily="2" charset="0"/>
              </a:rPr>
              <a:t>, j+1] + a[</a:t>
            </a:r>
            <a:r>
              <a:rPr lang="en-US" dirty="0" err="1">
                <a:solidFill>
                  <a:srgbClr val="FFFF00"/>
                </a:solidFill>
                <a:latin typeface="Courier" pitchFamily="2" charset="0"/>
              </a:rPr>
              <a:t>i</a:t>
            </a:r>
            <a:r>
              <a:rPr lang="en-US" dirty="0">
                <a:solidFill>
                  <a:srgbClr val="FFFF00"/>
                </a:solidFill>
                <a:latin typeface="Courier" pitchFamily="2" charset="0"/>
              </a:rPr>
              <a:t>, j-1];</a:t>
            </a:r>
          </a:p>
          <a:p>
            <a:pPr marL="0" indent="0">
              <a:buNone/>
            </a:pPr>
            <a:endParaRPr lang="en-US" dirty="0">
              <a:solidFill>
                <a:srgbClr val="FFFF00"/>
              </a:solidFill>
              <a:latin typeface="Courier" pitchFamily="2" charset="0"/>
            </a:endParaRPr>
          </a:p>
          <a:p>
            <a:pPr marL="0" indent="0">
              <a:buNone/>
            </a:pPr>
            <a:r>
              <a:rPr lang="en-US" sz="2400" dirty="0"/>
              <a:t>What are the similarities and differences from the previous problem?</a:t>
            </a:r>
          </a:p>
          <a:p>
            <a:pPr marL="0" indent="0">
              <a:buNone/>
            </a:pPr>
            <a:r>
              <a:rPr lang="en-US" sz="2400" dirty="0"/>
              <a:t>	- Each line will put pressure on the memory bandwidth</a:t>
            </a:r>
          </a:p>
          <a:p>
            <a:pPr marL="0" indent="0">
              <a:buNone/>
            </a:pPr>
            <a:r>
              <a:rPr lang="en-US" sz="2400" dirty="0"/>
              <a:t>	- There is considerable reuse (caching comes to play)</a:t>
            </a:r>
          </a:p>
          <a:p>
            <a:pPr marL="0" indent="0">
              <a:buNone/>
            </a:pPr>
            <a:endParaRPr lang="en-US" sz="2400" dirty="0">
              <a:solidFill>
                <a:srgbClr val="FFFF00"/>
              </a:solidFill>
            </a:endParaRPr>
          </a:p>
        </p:txBody>
      </p:sp>
    </p:spTree>
    <p:extLst>
      <p:ext uri="{BB962C8B-B14F-4D97-AF65-F5344CB8AC3E}">
        <p14:creationId xmlns:p14="http://schemas.microsoft.com/office/powerpoint/2010/main" val="2151416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73A80-16DE-3F24-D237-4D5FF4A200A9}"/>
              </a:ext>
            </a:extLst>
          </p:cNvPr>
          <p:cNvSpPr>
            <a:spLocks noGrp="1"/>
          </p:cNvSpPr>
          <p:nvPr>
            <p:ph type="title"/>
          </p:nvPr>
        </p:nvSpPr>
        <p:spPr/>
        <p:txBody>
          <a:bodyPr/>
          <a:lstStyle/>
          <a:p>
            <a:r>
              <a:rPr lang="en-US" dirty="0"/>
              <a:t>Definition (?)</a:t>
            </a:r>
          </a:p>
        </p:txBody>
      </p:sp>
      <p:sp>
        <p:nvSpPr>
          <p:cNvPr id="5" name="Rectangle 4">
            <a:extLst>
              <a:ext uri="{FF2B5EF4-FFF2-40B4-BE49-F238E27FC236}">
                <a16:creationId xmlns:a16="http://schemas.microsoft.com/office/drawing/2014/main" id="{DEF625D0-D3A7-388F-0896-61E587298AD6}"/>
              </a:ext>
            </a:extLst>
          </p:cNvPr>
          <p:cNvSpPr/>
          <p:nvPr/>
        </p:nvSpPr>
        <p:spPr>
          <a:xfrm>
            <a:off x="5784574" y="1133061"/>
            <a:ext cx="1739348" cy="5168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Algorithm</a:t>
            </a:r>
          </a:p>
        </p:txBody>
      </p:sp>
      <p:sp>
        <p:nvSpPr>
          <p:cNvPr id="6" name="Rectangle 5">
            <a:extLst>
              <a:ext uri="{FF2B5EF4-FFF2-40B4-BE49-F238E27FC236}">
                <a16:creationId xmlns:a16="http://schemas.microsoft.com/office/drawing/2014/main" id="{660D4FA1-8566-D2DD-6878-526684D42CA7}"/>
              </a:ext>
            </a:extLst>
          </p:cNvPr>
          <p:cNvSpPr/>
          <p:nvPr/>
        </p:nvSpPr>
        <p:spPr>
          <a:xfrm>
            <a:off x="5670274" y="1652018"/>
            <a:ext cx="1967948" cy="5168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Code</a:t>
            </a:r>
          </a:p>
        </p:txBody>
      </p:sp>
      <p:sp>
        <p:nvSpPr>
          <p:cNvPr id="7" name="Rectangle 6">
            <a:extLst>
              <a:ext uri="{FF2B5EF4-FFF2-40B4-BE49-F238E27FC236}">
                <a16:creationId xmlns:a16="http://schemas.microsoft.com/office/drawing/2014/main" id="{1E387FC9-B021-F8C1-858D-F600820DFBD4}"/>
              </a:ext>
            </a:extLst>
          </p:cNvPr>
          <p:cNvSpPr/>
          <p:nvPr/>
        </p:nvSpPr>
        <p:spPr>
          <a:xfrm>
            <a:off x="5555973" y="2153628"/>
            <a:ext cx="2196548" cy="5168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Runtime/Libraries</a:t>
            </a:r>
          </a:p>
        </p:txBody>
      </p:sp>
      <p:sp>
        <p:nvSpPr>
          <p:cNvPr id="8" name="Rectangle 7">
            <a:extLst>
              <a:ext uri="{FF2B5EF4-FFF2-40B4-BE49-F238E27FC236}">
                <a16:creationId xmlns:a16="http://schemas.microsoft.com/office/drawing/2014/main" id="{885BDE7E-B96F-FB89-8B04-9CF8C1E7A574}"/>
              </a:ext>
            </a:extLst>
          </p:cNvPr>
          <p:cNvSpPr/>
          <p:nvPr/>
        </p:nvSpPr>
        <p:spPr>
          <a:xfrm>
            <a:off x="5446643" y="2670463"/>
            <a:ext cx="2415209" cy="5168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Operating system</a:t>
            </a:r>
          </a:p>
        </p:txBody>
      </p:sp>
      <p:sp>
        <p:nvSpPr>
          <p:cNvPr id="9" name="Rectangle 8">
            <a:extLst>
              <a:ext uri="{FF2B5EF4-FFF2-40B4-BE49-F238E27FC236}">
                <a16:creationId xmlns:a16="http://schemas.microsoft.com/office/drawing/2014/main" id="{75B6159A-0D45-CD9E-D4F2-93236144DC1A}"/>
              </a:ext>
            </a:extLst>
          </p:cNvPr>
          <p:cNvSpPr/>
          <p:nvPr/>
        </p:nvSpPr>
        <p:spPr>
          <a:xfrm>
            <a:off x="5327373" y="3212731"/>
            <a:ext cx="2653748" cy="516835"/>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Hardware</a:t>
            </a:r>
          </a:p>
        </p:txBody>
      </p:sp>
      <p:sp>
        <p:nvSpPr>
          <p:cNvPr id="10" name="Rectangle 9">
            <a:extLst>
              <a:ext uri="{FF2B5EF4-FFF2-40B4-BE49-F238E27FC236}">
                <a16:creationId xmlns:a16="http://schemas.microsoft.com/office/drawing/2014/main" id="{4E72A62B-C745-6461-EEF4-85E38C17EDDD}"/>
              </a:ext>
            </a:extLst>
          </p:cNvPr>
          <p:cNvSpPr/>
          <p:nvPr/>
        </p:nvSpPr>
        <p:spPr>
          <a:xfrm>
            <a:off x="8424620" y="2168853"/>
            <a:ext cx="1762989" cy="516835"/>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Processors</a:t>
            </a:r>
          </a:p>
        </p:txBody>
      </p:sp>
      <p:sp>
        <p:nvSpPr>
          <p:cNvPr id="11" name="Rectangle 10">
            <a:extLst>
              <a:ext uri="{FF2B5EF4-FFF2-40B4-BE49-F238E27FC236}">
                <a16:creationId xmlns:a16="http://schemas.microsoft.com/office/drawing/2014/main" id="{B9FAAEAB-2C4E-B1B5-CE28-BFFCF48FC6A1}"/>
              </a:ext>
            </a:extLst>
          </p:cNvPr>
          <p:cNvSpPr/>
          <p:nvPr/>
        </p:nvSpPr>
        <p:spPr>
          <a:xfrm>
            <a:off x="8424619" y="2695896"/>
            <a:ext cx="1762989" cy="516835"/>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Memory</a:t>
            </a:r>
          </a:p>
        </p:txBody>
      </p:sp>
      <p:sp>
        <p:nvSpPr>
          <p:cNvPr id="12" name="Rectangle 11">
            <a:extLst>
              <a:ext uri="{FF2B5EF4-FFF2-40B4-BE49-F238E27FC236}">
                <a16:creationId xmlns:a16="http://schemas.microsoft.com/office/drawing/2014/main" id="{CEB74A51-F2B6-C775-B5BE-DC1B2CA087F6}"/>
              </a:ext>
            </a:extLst>
          </p:cNvPr>
          <p:cNvSpPr/>
          <p:nvPr/>
        </p:nvSpPr>
        <p:spPr>
          <a:xfrm>
            <a:off x="8424618" y="3222939"/>
            <a:ext cx="1762989" cy="516835"/>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Interconnects</a:t>
            </a:r>
          </a:p>
        </p:txBody>
      </p:sp>
      <p:sp>
        <p:nvSpPr>
          <p:cNvPr id="13" name="Rectangle 12">
            <a:extLst>
              <a:ext uri="{FF2B5EF4-FFF2-40B4-BE49-F238E27FC236}">
                <a16:creationId xmlns:a16="http://schemas.microsoft.com/office/drawing/2014/main" id="{60D4135F-5A7A-A64E-6193-57AC9F3BEBFD}"/>
              </a:ext>
            </a:extLst>
          </p:cNvPr>
          <p:cNvSpPr/>
          <p:nvPr/>
        </p:nvSpPr>
        <p:spPr>
          <a:xfrm>
            <a:off x="8424617" y="3739774"/>
            <a:ext cx="1762989" cy="516835"/>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I/O Devices</a:t>
            </a:r>
          </a:p>
        </p:txBody>
      </p:sp>
      <p:sp>
        <p:nvSpPr>
          <p:cNvPr id="16" name="Left Brace 15">
            <a:extLst>
              <a:ext uri="{FF2B5EF4-FFF2-40B4-BE49-F238E27FC236}">
                <a16:creationId xmlns:a16="http://schemas.microsoft.com/office/drawing/2014/main" id="{912C4C92-59A4-B1EA-AFCC-D73387856988}"/>
              </a:ext>
            </a:extLst>
          </p:cNvPr>
          <p:cNvSpPr/>
          <p:nvPr/>
        </p:nvSpPr>
        <p:spPr>
          <a:xfrm>
            <a:off x="8009795" y="2168853"/>
            <a:ext cx="414821" cy="20979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 Placeholder 13">
            <a:extLst>
              <a:ext uri="{FF2B5EF4-FFF2-40B4-BE49-F238E27FC236}">
                <a16:creationId xmlns:a16="http://schemas.microsoft.com/office/drawing/2014/main" id="{9464EAFE-00E8-C39B-F54C-7DEE4D13D8DF}"/>
              </a:ext>
            </a:extLst>
          </p:cNvPr>
          <p:cNvSpPr>
            <a:spLocks noGrp="1"/>
          </p:cNvSpPr>
          <p:nvPr>
            <p:ph type="body" sz="half" idx="2"/>
          </p:nvPr>
        </p:nvSpPr>
        <p:spPr>
          <a:xfrm>
            <a:off x="550863" y="1445741"/>
            <a:ext cx="4890810" cy="4862984"/>
          </a:xfrm>
        </p:spPr>
        <p:txBody>
          <a:bodyPr>
            <a:normAutofit/>
          </a:bodyPr>
          <a:lstStyle/>
          <a:p>
            <a:r>
              <a:rPr lang="en-US" sz="2400" dirty="0"/>
              <a:t>Here, it is not just the memory bandwidth that need to be looked at, but also the cache.</a:t>
            </a:r>
          </a:p>
          <a:p>
            <a:r>
              <a:rPr lang="en-US" sz="2400" dirty="0"/>
              <a:t>Caching and memory bandwidth interact closely</a:t>
            </a:r>
          </a:p>
          <a:p>
            <a:r>
              <a:rPr lang="en-US" sz="2400" dirty="0"/>
              <a:t>In this case, the approach has to be more comprehensive</a:t>
            </a:r>
          </a:p>
          <a:p>
            <a:r>
              <a:rPr lang="en-US" sz="2400" dirty="0"/>
              <a:t>An elegant solution was found at the algorithm level: </a:t>
            </a:r>
            <a:r>
              <a:rPr lang="en-US" sz="2400" dirty="0">
                <a:solidFill>
                  <a:srgbClr val="FFFF00">
                    <a:alpha val="60000"/>
                  </a:srgbClr>
                </a:solidFill>
              </a:rPr>
              <a:t>Cache-oblivious algorithm </a:t>
            </a:r>
            <a:r>
              <a:rPr lang="en-US" sz="2400" dirty="0"/>
              <a:t>and </a:t>
            </a:r>
            <a:r>
              <a:rPr lang="en-US" sz="2400" dirty="0">
                <a:solidFill>
                  <a:srgbClr val="FFFF00">
                    <a:alpha val="60000"/>
                  </a:srgbClr>
                </a:solidFill>
              </a:rPr>
              <a:t>cache-aware algorithm</a:t>
            </a:r>
          </a:p>
        </p:txBody>
      </p:sp>
    </p:spTree>
    <p:extLst>
      <p:ext uri="{BB962C8B-B14F-4D97-AF65-F5344CB8AC3E}">
        <p14:creationId xmlns:p14="http://schemas.microsoft.com/office/powerpoint/2010/main" val="152978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883BE-168C-E5FF-25E0-756AAD23C87F}"/>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FC684D93-98F3-2C10-262A-2C055A0E3AC8}"/>
              </a:ext>
            </a:extLst>
          </p:cNvPr>
          <p:cNvSpPr>
            <a:spLocks noGrp="1"/>
          </p:cNvSpPr>
          <p:nvPr>
            <p:ph idx="1"/>
          </p:nvPr>
        </p:nvSpPr>
        <p:spPr/>
        <p:txBody>
          <a:bodyPr/>
          <a:lstStyle/>
          <a:p>
            <a:r>
              <a:rPr lang="en-US" dirty="0"/>
              <a:t>Many performance problems come from focusing on one aspect of the system without understanding the interactions among system components</a:t>
            </a:r>
          </a:p>
          <a:p>
            <a:r>
              <a:rPr lang="en-US" dirty="0"/>
              <a:t>Look for the bottlenecks first, and be ready to try to estimate the aspect of one solution over the entire system</a:t>
            </a:r>
          </a:p>
          <a:p>
            <a:r>
              <a:rPr lang="en-US" dirty="0"/>
              <a:t>It is not always the best technology that wins (e.g., Intel, NVIDIA). Companies that understand the hardware and software together often make sound decisions commercially even if suboptimal technologically</a:t>
            </a:r>
          </a:p>
          <a:p>
            <a:endParaRPr lang="en-US" dirty="0"/>
          </a:p>
        </p:txBody>
      </p:sp>
    </p:spTree>
    <p:extLst>
      <p:ext uri="{BB962C8B-B14F-4D97-AF65-F5344CB8AC3E}">
        <p14:creationId xmlns:p14="http://schemas.microsoft.com/office/powerpoint/2010/main" val="1300043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109DA-F867-97EC-D86F-1D2DD48AC5F1}"/>
              </a:ext>
            </a:extLst>
          </p:cNvPr>
          <p:cNvSpPr>
            <a:spLocks noGrp="1"/>
          </p:cNvSpPr>
          <p:nvPr>
            <p:ph type="title"/>
          </p:nvPr>
        </p:nvSpPr>
        <p:spPr/>
        <p:txBody>
          <a:bodyPr/>
          <a:lstStyle/>
          <a:p>
            <a:r>
              <a:rPr lang="en-US" dirty="0"/>
              <a:t>Introductions</a:t>
            </a:r>
          </a:p>
        </p:txBody>
      </p:sp>
      <p:sp>
        <p:nvSpPr>
          <p:cNvPr id="4" name="Text Placeholder 3">
            <a:extLst>
              <a:ext uri="{FF2B5EF4-FFF2-40B4-BE49-F238E27FC236}">
                <a16:creationId xmlns:a16="http://schemas.microsoft.com/office/drawing/2014/main" id="{863D9539-5AE1-0472-6F7B-8A1558ABA508}"/>
              </a:ext>
            </a:extLst>
          </p:cNvPr>
          <p:cNvSpPr>
            <a:spLocks noGrp="1"/>
          </p:cNvSpPr>
          <p:nvPr>
            <p:ph idx="1"/>
          </p:nvPr>
        </p:nvSpPr>
        <p:spPr>
          <a:xfrm>
            <a:off x="549538" y="1520917"/>
            <a:ext cx="11090274" cy="3979625"/>
          </a:xfrm>
        </p:spPr>
        <p:txBody>
          <a:bodyPr/>
          <a:lstStyle/>
          <a:p>
            <a:pPr marL="285750" indent="-285750">
              <a:buFontTx/>
              <a:buChar char="-"/>
            </a:pPr>
            <a:r>
              <a:rPr lang="en-US" dirty="0"/>
              <a:t>Your name</a:t>
            </a:r>
          </a:p>
          <a:p>
            <a:pPr marL="285750" indent="-285750">
              <a:buFontTx/>
              <a:buChar char="-"/>
            </a:pPr>
            <a:r>
              <a:rPr lang="en-US" dirty="0"/>
              <a:t>Your degree, program, advisor (if any)</a:t>
            </a:r>
          </a:p>
          <a:p>
            <a:pPr marL="285750" indent="-285750">
              <a:buFontTx/>
              <a:buChar char="-"/>
            </a:pPr>
            <a:r>
              <a:rPr lang="en-US" dirty="0"/>
              <a:t>Background (country, university, undergraduate degree)</a:t>
            </a:r>
          </a:p>
          <a:p>
            <a:pPr marL="285750" indent="-285750">
              <a:buFontTx/>
              <a:buChar char="-"/>
            </a:pPr>
            <a:r>
              <a:rPr lang="en-US" dirty="0"/>
              <a:t>Did you take courses in:</a:t>
            </a:r>
          </a:p>
          <a:p>
            <a:pPr marL="742950" lvl="1" indent="-285750">
              <a:buFontTx/>
              <a:buChar char="-"/>
            </a:pPr>
            <a:r>
              <a:rPr lang="en-US" dirty="0"/>
              <a:t>Computer architecture?</a:t>
            </a:r>
          </a:p>
          <a:p>
            <a:pPr marL="742950" lvl="1" indent="-285750">
              <a:buFontTx/>
              <a:buChar char="-"/>
            </a:pPr>
            <a:r>
              <a:rPr lang="en-US" dirty="0"/>
              <a:t>Operating systems?</a:t>
            </a:r>
          </a:p>
          <a:p>
            <a:pPr marL="285750" indent="-285750">
              <a:buFontTx/>
              <a:buChar char="-"/>
            </a:pPr>
            <a:r>
              <a:rPr lang="en-US" dirty="0"/>
              <a:t>Why are you taking this course?</a:t>
            </a:r>
          </a:p>
          <a:p>
            <a:pPr marL="285750" indent="-285750">
              <a:buFontTx/>
              <a:buChar char="-"/>
            </a:pPr>
            <a:r>
              <a:rPr lang="en-US" dirty="0"/>
              <a:t>What would you like to achieve by the end of this course?</a:t>
            </a:r>
          </a:p>
        </p:txBody>
      </p:sp>
    </p:spTree>
    <p:extLst>
      <p:ext uri="{BB962C8B-B14F-4D97-AF65-F5344CB8AC3E}">
        <p14:creationId xmlns:p14="http://schemas.microsoft.com/office/powerpoint/2010/main" val="2989163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C18D5-9ED0-DD0B-13E0-B5183DC869F3}"/>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55B1D118-EC2C-22F5-9D0D-852454ABA0BD}"/>
              </a:ext>
            </a:extLst>
          </p:cNvPr>
          <p:cNvSpPr>
            <a:spLocks noGrp="1"/>
          </p:cNvSpPr>
          <p:nvPr>
            <p:ph idx="1"/>
          </p:nvPr>
        </p:nvSpPr>
        <p:spPr/>
        <p:txBody>
          <a:bodyPr/>
          <a:lstStyle/>
          <a:p>
            <a:r>
              <a:rPr lang="en-US" dirty="0"/>
              <a:t>To start thinking systems instead of components</a:t>
            </a:r>
          </a:p>
          <a:p>
            <a:r>
              <a:rPr lang="en-US" dirty="0"/>
              <a:t>To understand how systems are structured and how they work</a:t>
            </a:r>
          </a:p>
          <a:p>
            <a:r>
              <a:rPr lang="en-US" dirty="0"/>
              <a:t>To acquire skills in performance evaluation techniques</a:t>
            </a:r>
          </a:p>
          <a:p>
            <a:r>
              <a:rPr lang="en-US" dirty="0"/>
              <a:t>To acquire some practical skills with performance evaluation tools</a:t>
            </a:r>
          </a:p>
        </p:txBody>
      </p:sp>
    </p:spTree>
    <p:extLst>
      <p:ext uri="{BB962C8B-B14F-4D97-AF65-F5344CB8AC3E}">
        <p14:creationId xmlns:p14="http://schemas.microsoft.com/office/powerpoint/2010/main" val="2627114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C18D5-9ED0-DD0B-13E0-B5183DC869F3}"/>
              </a:ext>
            </a:extLst>
          </p:cNvPr>
          <p:cNvSpPr>
            <a:spLocks noGrp="1"/>
          </p:cNvSpPr>
          <p:nvPr>
            <p:ph type="title"/>
          </p:nvPr>
        </p:nvSpPr>
        <p:spPr/>
        <p:txBody>
          <a:bodyPr/>
          <a:lstStyle/>
          <a:p>
            <a:r>
              <a:rPr lang="en-US" dirty="0"/>
              <a:t>Relevance</a:t>
            </a:r>
          </a:p>
        </p:txBody>
      </p:sp>
      <p:sp>
        <p:nvSpPr>
          <p:cNvPr id="3" name="Content Placeholder 2">
            <a:extLst>
              <a:ext uri="{FF2B5EF4-FFF2-40B4-BE49-F238E27FC236}">
                <a16:creationId xmlns:a16="http://schemas.microsoft.com/office/drawing/2014/main" id="{55B1D118-EC2C-22F5-9D0D-852454ABA0BD}"/>
              </a:ext>
            </a:extLst>
          </p:cNvPr>
          <p:cNvSpPr>
            <a:spLocks noGrp="1"/>
          </p:cNvSpPr>
          <p:nvPr>
            <p:ph idx="1"/>
          </p:nvPr>
        </p:nvSpPr>
        <p:spPr/>
        <p:txBody>
          <a:bodyPr/>
          <a:lstStyle/>
          <a:p>
            <a:r>
              <a:rPr lang="en-US" dirty="0"/>
              <a:t>In real life, resources are finite. Efficiency is not optional.</a:t>
            </a:r>
          </a:p>
          <a:p>
            <a:r>
              <a:rPr lang="en-US" dirty="0"/>
              <a:t>Writing better code</a:t>
            </a:r>
          </a:p>
          <a:p>
            <a:r>
              <a:rPr lang="en-US" dirty="0"/>
              <a:t>Better system architecture</a:t>
            </a:r>
          </a:p>
          <a:p>
            <a:r>
              <a:rPr lang="en-US" dirty="0"/>
              <a:t>Performance debugging</a:t>
            </a:r>
          </a:p>
          <a:p>
            <a:r>
              <a:rPr lang="en-US" dirty="0"/>
              <a:t>Decision support</a:t>
            </a:r>
          </a:p>
        </p:txBody>
      </p:sp>
    </p:spTree>
    <p:extLst>
      <p:ext uri="{BB962C8B-B14F-4D97-AF65-F5344CB8AC3E}">
        <p14:creationId xmlns:p14="http://schemas.microsoft.com/office/powerpoint/2010/main" val="2957805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400DC-30F2-5DAC-1BE8-A02AD529DEFC}"/>
              </a:ext>
            </a:extLst>
          </p:cNvPr>
          <p:cNvSpPr>
            <a:spLocks noGrp="1"/>
          </p:cNvSpPr>
          <p:nvPr>
            <p:ph type="title"/>
          </p:nvPr>
        </p:nvSpPr>
        <p:spPr/>
        <p:txBody>
          <a:bodyPr/>
          <a:lstStyle/>
          <a:p>
            <a:r>
              <a:rPr lang="en-US" dirty="0"/>
              <a:t>Lecture Style and Your Role</a:t>
            </a:r>
          </a:p>
        </p:txBody>
      </p:sp>
      <p:sp>
        <p:nvSpPr>
          <p:cNvPr id="3" name="Content Placeholder 2">
            <a:extLst>
              <a:ext uri="{FF2B5EF4-FFF2-40B4-BE49-F238E27FC236}">
                <a16:creationId xmlns:a16="http://schemas.microsoft.com/office/drawing/2014/main" id="{739A8D81-F3C6-867D-E7BC-1A29FD6DF3A0}"/>
              </a:ext>
            </a:extLst>
          </p:cNvPr>
          <p:cNvSpPr>
            <a:spLocks noGrp="1"/>
          </p:cNvSpPr>
          <p:nvPr>
            <p:ph idx="1"/>
          </p:nvPr>
        </p:nvSpPr>
        <p:spPr/>
        <p:txBody>
          <a:bodyPr/>
          <a:lstStyle/>
          <a:p>
            <a:r>
              <a:rPr lang="en-US" dirty="0"/>
              <a:t>The class is interactive. You need to participate.</a:t>
            </a:r>
          </a:p>
          <a:p>
            <a:r>
              <a:rPr lang="en-US" dirty="0"/>
              <a:t>Participation is not graded, but is essential to get something out of the lecture</a:t>
            </a:r>
          </a:p>
          <a:p>
            <a:r>
              <a:rPr lang="en-US" dirty="0"/>
              <a:t>Don’t be shy</a:t>
            </a:r>
          </a:p>
          <a:p>
            <a:r>
              <a:rPr lang="en-US" dirty="0"/>
              <a:t>Show respect to your colleagues</a:t>
            </a:r>
          </a:p>
          <a:p>
            <a:r>
              <a:rPr lang="en-US" dirty="0"/>
              <a:t>There are no stupid answers</a:t>
            </a:r>
          </a:p>
          <a:p>
            <a:r>
              <a:rPr lang="en-US" dirty="0"/>
              <a:t>Silence is not a virtue</a:t>
            </a:r>
          </a:p>
        </p:txBody>
      </p:sp>
    </p:spTree>
    <p:extLst>
      <p:ext uri="{BB962C8B-B14F-4D97-AF65-F5344CB8AC3E}">
        <p14:creationId xmlns:p14="http://schemas.microsoft.com/office/powerpoint/2010/main" val="3497482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2354-8AB9-B89F-BB07-28DB4CE0B473}"/>
              </a:ext>
            </a:extLst>
          </p:cNvPr>
          <p:cNvSpPr>
            <a:spLocks noGrp="1"/>
          </p:cNvSpPr>
          <p:nvPr>
            <p:ph type="title"/>
          </p:nvPr>
        </p:nvSpPr>
        <p:spPr/>
        <p:txBody>
          <a:bodyPr/>
          <a:lstStyle/>
          <a:p>
            <a:r>
              <a:rPr lang="en-US" dirty="0"/>
              <a:t>Administrative</a:t>
            </a:r>
          </a:p>
        </p:txBody>
      </p:sp>
      <p:sp>
        <p:nvSpPr>
          <p:cNvPr id="3" name="Content Placeholder 2">
            <a:extLst>
              <a:ext uri="{FF2B5EF4-FFF2-40B4-BE49-F238E27FC236}">
                <a16:creationId xmlns:a16="http://schemas.microsoft.com/office/drawing/2014/main" id="{E41D93B4-98A0-10BA-C276-E2330FD905FB}"/>
              </a:ext>
            </a:extLst>
          </p:cNvPr>
          <p:cNvSpPr>
            <a:spLocks noGrp="1"/>
          </p:cNvSpPr>
          <p:nvPr>
            <p:ph idx="1"/>
          </p:nvPr>
        </p:nvSpPr>
        <p:spPr/>
        <p:txBody>
          <a:bodyPr>
            <a:normAutofit lnSpcReduction="10000"/>
          </a:bodyPr>
          <a:lstStyle/>
          <a:p>
            <a:r>
              <a:rPr lang="en-US" dirty="0"/>
              <a:t>Office hours by appointment. You are encouraged to book office hours, especially if you are struggling</a:t>
            </a:r>
          </a:p>
          <a:p>
            <a:r>
              <a:rPr lang="en-US" dirty="0"/>
              <a:t>Grading:</a:t>
            </a:r>
          </a:p>
          <a:p>
            <a:pPr lvl="1"/>
            <a:r>
              <a:rPr lang="en-US" dirty="0"/>
              <a:t>Homework: 30% (teamwork, individual)</a:t>
            </a:r>
          </a:p>
          <a:p>
            <a:pPr lvl="1"/>
            <a:r>
              <a:rPr lang="en-US" dirty="0"/>
              <a:t>Project: 25% (teamwork)</a:t>
            </a:r>
          </a:p>
          <a:p>
            <a:pPr lvl="1"/>
            <a:r>
              <a:rPr lang="en-US" dirty="0"/>
              <a:t>Exam (3): 45% (individual)</a:t>
            </a:r>
          </a:p>
          <a:p>
            <a:r>
              <a:rPr lang="en-US" dirty="0"/>
              <a:t>Copying resources, solutions, etc.</a:t>
            </a:r>
          </a:p>
          <a:p>
            <a:pPr lvl="1"/>
            <a:r>
              <a:rPr lang="en-US" dirty="0"/>
              <a:t>OK, provided that: 1) Attribution is made, 2) you understand what is being copied</a:t>
            </a:r>
          </a:p>
          <a:p>
            <a:r>
              <a:rPr lang="en-US" dirty="0"/>
              <a:t>Cheating:</a:t>
            </a:r>
          </a:p>
          <a:p>
            <a:pPr lvl="1"/>
            <a:r>
              <a:rPr lang="en-US" dirty="0"/>
              <a:t>You will fail the course with an F</a:t>
            </a:r>
          </a:p>
          <a:p>
            <a:endParaRPr lang="en-US" dirty="0"/>
          </a:p>
        </p:txBody>
      </p:sp>
    </p:spTree>
    <p:extLst>
      <p:ext uri="{BB962C8B-B14F-4D97-AF65-F5344CB8AC3E}">
        <p14:creationId xmlns:p14="http://schemas.microsoft.com/office/powerpoint/2010/main" val="4213285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4E95B-3C60-6893-227E-52487B0951F5}"/>
              </a:ext>
            </a:extLst>
          </p:cNvPr>
          <p:cNvSpPr>
            <a:spLocks noGrp="1"/>
          </p:cNvSpPr>
          <p:nvPr>
            <p:ph type="title"/>
          </p:nvPr>
        </p:nvSpPr>
        <p:spPr/>
        <p:txBody>
          <a:bodyPr/>
          <a:lstStyle/>
          <a:p>
            <a:r>
              <a:rPr lang="en-US" dirty="0"/>
              <a:t>What is a System?</a:t>
            </a:r>
          </a:p>
        </p:txBody>
      </p:sp>
    </p:spTree>
    <p:extLst>
      <p:ext uri="{BB962C8B-B14F-4D97-AF65-F5344CB8AC3E}">
        <p14:creationId xmlns:p14="http://schemas.microsoft.com/office/powerpoint/2010/main" val="1780555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73A80-16DE-3F24-D237-4D5FF4A200A9}"/>
              </a:ext>
            </a:extLst>
          </p:cNvPr>
          <p:cNvSpPr>
            <a:spLocks noGrp="1"/>
          </p:cNvSpPr>
          <p:nvPr>
            <p:ph type="title"/>
          </p:nvPr>
        </p:nvSpPr>
        <p:spPr/>
        <p:txBody>
          <a:bodyPr/>
          <a:lstStyle/>
          <a:p>
            <a:r>
              <a:rPr lang="en-US" dirty="0"/>
              <a:t>Definition (?)</a:t>
            </a:r>
          </a:p>
        </p:txBody>
      </p:sp>
      <p:sp>
        <p:nvSpPr>
          <p:cNvPr id="4" name="Text Placeholder 3">
            <a:extLst>
              <a:ext uri="{FF2B5EF4-FFF2-40B4-BE49-F238E27FC236}">
                <a16:creationId xmlns:a16="http://schemas.microsoft.com/office/drawing/2014/main" id="{14ADAB1B-B2EB-594C-11AC-25F0267917AB}"/>
              </a:ext>
            </a:extLst>
          </p:cNvPr>
          <p:cNvSpPr>
            <a:spLocks noGrp="1"/>
          </p:cNvSpPr>
          <p:nvPr>
            <p:ph type="body" sz="half" idx="2"/>
          </p:nvPr>
        </p:nvSpPr>
        <p:spPr/>
        <p:txBody>
          <a:bodyPr>
            <a:normAutofit/>
          </a:bodyPr>
          <a:lstStyle/>
          <a:p>
            <a:r>
              <a:rPr lang="en-US" sz="2400" dirty="0"/>
              <a:t>System level thinking looks at the solution in its totality, avoiding pigeonholing onto one layer or component</a:t>
            </a:r>
          </a:p>
          <a:p>
            <a:r>
              <a:rPr lang="en-US" sz="2400" dirty="0"/>
              <a:t>System architecture is all about the interactions of the various layers and how they impact one another</a:t>
            </a:r>
          </a:p>
          <a:p>
            <a:r>
              <a:rPr lang="en-US" sz="2400" dirty="0"/>
              <a:t>Goal: To start thinking at the system level to achieve the best outcome</a:t>
            </a:r>
          </a:p>
        </p:txBody>
      </p:sp>
      <p:sp>
        <p:nvSpPr>
          <p:cNvPr id="5" name="Rectangle 4">
            <a:extLst>
              <a:ext uri="{FF2B5EF4-FFF2-40B4-BE49-F238E27FC236}">
                <a16:creationId xmlns:a16="http://schemas.microsoft.com/office/drawing/2014/main" id="{DEF625D0-D3A7-388F-0896-61E587298AD6}"/>
              </a:ext>
            </a:extLst>
          </p:cNvPr>
          <p:cNvSpPr/>
          <p:nvPr/>
        </p:nvSpPr>
        <p:spPr>
          <a:xfrm>
            <a:off x="5784574" y="1133061"/>
            <a:ext cx="1739348" cy="5168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Algorithm</a:t>
            </a:r>
          </a:p>
        </p:txBody>
      </p:sp>
      <p:sp>
        <p:nvSpPr>
          <p:cNvPr id="6" name="Rectangle 5">
            <a:extLst>
              <a:ext uri="{FF2B5EF4-FFF2-40B4-BE49-F238E27FC236}">
                <a16:creationId xmlns:a16="http://schemas.microsoft.com/office/drawing/2014/main" id="{660D4FA1-8566-D2DD-6878-526684D42CA7}"/>
              </a:ext>
            </a:extLst>
          </p:cNvPr>
          <p:cNvSpPr/>
          <p:nvPr/>
        </p:nvSpPr>
        <p:spPr>
          <a:xfrm>
            <a:off x="5670274" y="1652018"/>
            <a:ext cx="1967948" cy="5168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Code</a:t>
            </a:r>
          </a:p>
        </p:txBody>
      </p:sp>
      <p:sp>
        <p:nvSpPr>
          <p:cNvPr id="7" name="Rectangle 6">
            <a:extLst>
              <a:ext uri="{FF2B5EF4-FFF2-40B4-BE49-F238E27FC236}">
                <a16:creationId xmlns:a16="http://schemas.microsoft.com/office/drawing/2014/main" id="{1E387FC9-B021-F8C1-858D-F600820DFBD4}"/>
              </a:ext>
            </a:extLst>
          </p:cNvPr>
          <p:cNvSpPr/>
          <p:nvPr/>
        </p:nvSpPr>
        <p:spPr>
          <a:xfrm>
            <a:off x="5555973" y="2153628"/>
            <a:ext cx="2196548" cy="5168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Runtime/Libraries</a:t>
            </a:r>
          </a:p>
        </p:txBody>
      </p:sp>
      <p:sp>
        <p:nvSpPr>
          <p:cNvPr id="8" name="Rectangle 7">
            <a:extLst>
              <a:ext uri="{FF2B5EF4-FFF2-40B4-BE49-F238E27FC236}">
                <a16:creationId xmlns:a16="http://schemas.microsoft.com/office/drawing/2014/main" id="{885BDE7E-B96F-FB89-8B04-9CF8C1E7A574}"/>
              </a:ext>
            </a:extLst>
          </p:cNvPr>
          <p:cNvSpPr/>
          <p:nvPr/>
        </p:nvSpPr>
        <p:spPr>
          <a:xfrm>
            <a:off x="5446643" y="2670463"/>
            <a:ext cx="2415209" cy="5168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Operating system</a:t>
            </a:r>
          </a:p>
        </p:txBody>
      </p:sp>
      <p:sp>
        <p:nvSpPr>
          <p:cNvPr id="9" name="Rectangle 8">
            <a:extLst>
              <a:ext uri="{FF2B5EF4-FFF2-40B4-BE49-F238E27FC236}">
                <a16:creationId xmlns:a16="http://schemas.microsoft.com/office/drawing/2014/main" id="{75B6159A-0D45-CD9E-D4F2-93236144DC1A}"/>
              </a:ext>
            </a:extLst>
          </p:cNvPr>
          <p:cNvSpPr/>
          <p:nvPr/>
        </p:nvSpPr>
        <p:spPr>
          <a:xfrm>
            <a:off x="5327373" y="3212731"/>
            <a:ext cx="2653748" cy="516835"/>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Hardware</a:t>
            </a:r>
          </a:p>
        </p:txBody>
      </p:sp>
      <p:sp>
        <p:nvSpPr>
          <p:cNvPr id="10" name="Rectangle 9">
            <a:extLst>
              <a:ext uri="{FF2B5EF4-FFF2-40B4-BE49-F238E27FC236}">
                <a16:creationId xmlns:a16="http://schemas.microsoft.com/office/drawing/2014/main" id="{4E72A62B-C745-6461-EEF4-85E38C17EDDD}"/>
              </a:ext>
            </a:extLst>
          </p:cNvPr>
          <p:cNvSpPr/>
          <p:nvPr/>
        </p:nvSpPr>
        <p:spPr>
          <a:xfrm>
            <a:off x="8424620" y="2168853"/>
            <a:ext cx="1762989" cy="516835"/>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Processors</a:t>
            </a:r>
          </a:p>
        </p:txBody>
      </p:sp>
      <p:sp>
        <p:nvSpPr>
          <p:cNvPr id="11" name="Rectangle 10">
            <a:extLst>
              <a:ext uri="{FF2B5EF4-FFF2-40B4-BE49-F238E27FC236}">
                <a16:creationId xmlns:a16="http://schemas.microsoft.com/office/drawing/2014/main" id="{B9FAAEAB-2C4E-B1B5-CE28-BFFCF48FC6A1}"/>
              </a:ext>
            </a:extLst>
          </p:cNvPr>
          <p:cNvSpPr/>
          <p:nvPr/>
        </p:nvSpPr>
        <p:spPr>
          <a:xfrm>
            <a:off x="8424619" y="2695896"/>
            <a:ext cx="1762989" cy="516835"/>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Memory</a:t>
            </a:r>
          </a:p>
        </p:txBody>
      </p:sp>
      <p:sp>
        <p:nvSpPr>
          <p:cNvPr id="12" name="Rectangle 11">
            <a:extLst>
              <a:ext uri="{FF2B5EF4-FFF2-40B4-BE49-F238E27FC236}">
                <a16:creationId xmlns:a16="http://schemas.microsoft.com/office/drawing/2014/main" id="{CEB74A51-F2B6-C775-B5BE-DC1B2CA087F6}"/>
              </a:ext>
            </a:extLst>
          </p:cNvPr>
          <p:cNvSpPr/>
          <p:nvPr/>
        </p:nvSpPr>
        <p:spPr>
          <a:xfrm>
            <a:off x="8424618" y="3222939"/>
            <a:ext cx="1762989" cy="516835"/>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Interconnects</a:t>
            </a:r>
          </a:p>
        </p:txBody>
      </p:sp>
      <p:sp>
        <p:nvSpPr>
          <p:cNvPr id="13" name="Rectangle 12">
            <a:extLst>
              <a:ext uri="{FF2B5EF4-FFF2-40B4-BE49-F238E27FC236}">
                <a16:creationId xmlns:a16="http://schemas.microsoft.com/office/drawing/2014/main" id="{60D4135F-5A7A-A64E-6193-57AC9F3BEBFD}"/>
              </a:ext>
            </a:extLst>
          </p:cNvPr>
          <p:cNvSpPr/>
          <p:nvPr/>
        </p:nvSpPr>
        <p:spPr>
          <a:xfrm>
            <a:off x="8424617" y="3739774"/>
            <a:ext cx="1762989" cy="516835"/>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I/O Devices</a:t>
            </a:r>
          </a:p>
        </p:txBody>
      </p:sp>
      <p:sp>
        <p:nvSpPr>
          <p:cNvPr id="16" name="Left Brace 15">
            <a:extLst>
              <a:ext uri="{FF2B5EF4-FFF2-40B4-BE49-F238E27FC236}">
                <a16:creationId xmlns:a16="http://schemas.microsoft.com/office/drawing/2014/main" id="{912C4C92-59A4-B1EA-AFCC-D73387856988}"/>
              </a:ext>
            </a:extLst>
          </p:cNvPr>
          <p:cNvSpPr/>
          <p:nvPr/>
        </p:nvSpPr>
        <p:spPr>
          <a:xfrm>
            <a:off x="8009795" y="2168853"/>
            <a:ext cx="414821" cy="20979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6067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1461</TotalTime>
  <Words>4233</Words>
  <Application>Microsoft Office PowerPoint</Application>
  <PresentationFormat>Widescreen</PresentationFormat>
  <Paragraphs>581</Paragraphs>
  <Slides>29</Slides>
  <Notes>18</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3DFloatVTI</vt:lpstr>
      <vt:lpstr>System Architecture and Performance</vt:lpstr>
      <vt:lpstr>Introductions</vt:lpstr>
      <vt:lpstr>Introductions</vt:lpstr>
      <vt:lpstr>Goals</vt:lpstr>
      <vt:lpstr>Relevance</vt:lpstr>
      <vt:lpstr>Lecture Style and Your Role</vt:lpstr>
      <vt:lpstr>Administrative</vt:lpstr>
      <vt:lpstr>What is a System?</vt:lpstr>
      <vt:lpstr>Definition (?)</vt:lpstr>
      <vt:lpstr>Examples from Real Life</vt:lpstr>
      <vt:lpstr>64,000 CPU Registers?</vt:lpstr>
      <vt:lpstr>64K Registers</vt:lpstr>
      <vt:lpstr>Bigger Picture: Performance &amp; Other Things</vt:lpstr>
      <vt:lpstr>Streaming (no, not Netflix!)</vt:lpstr>
      <vt:lpstr>The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Don’t let Complexity Defeat You!</vt:lpstr>
      <vt:lpstr>Observations</vt:lpstr>
      <vt:lpstr>Another Example from Real Life</vt:lpstr>
      <vt:lpstr>Example Code</vt:lpstr>
      <vt:lpstr>Definition (?)</vt:lpstr>
      <vt:lpstr>Recap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Architecture and Performance</dc:title>
  <dc:creator>Mootaz N. Elnozahy</dc:creator>
  <cp:lastModifiedBy>Mootaz N. Elnozahy</cp:lastModifiedBy>
  <cp:revision>13</cp:revision>
  <dcterms:created xsi:type="dcterms:W3CDTF">2022-08-27T17:07:05Z</dcterms:created>
  <dcterms:modified xsi:type="dcterms:W3CDTF">2023-08-30T14:01:46Z</dcterms:modified>
</cp:coreProperties>
</file>