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8" r:id="rId1"/>
  </p:sldMasterIdLst>
  <p:notesMasterIdLst>
    <p:notesMasterId r:id="rId16"/>
  </p:notesMasterIdLst>
  <p:sldIdLst>
    <p:sldId id="256" r:id="rId2"/>
    <p:sldId id="413" r:id="rId3"/>
    <p:sldId id="414" r:id="rId4"/>
    <p:sldId id="415" r:id="rId5"/>
    <p:sldId id="416" r:id="rId6"/>
    <p:sldId id="417" r:id="rId7"/>
    <p:sldId id="418" r:id="rId8"/>
    <p:sldId id="419" r:id="rId9"/>
    <p:sldId id="404" r:id="rId10"/>
    <p:sldId id="420" r:id="rId11"/>
    <p:sldId id="421" r:id="rId12"/>
    <p:sldId id="423" r:id="rId13"/>
    <p:sldId id="424" r:id="rId14"/>
    <p:sldId id="42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a:srgbClr val="0C602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48"/>
    <p:restoredTop sz="96327"/>
  </p:normalViewPr>
  <p:slideViewPr>
    <p:cSldViewPr snapToGrid="0" snapToObjects="1">
      <p:cViewPr varScale="1">
        <p:scale>
          <a:sx n="123" d="100"/>
          <a:sy n="123" d="100"/>
        </p:scale>
        <p:origin x="46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14252C-1F43-2E4C-92B8-5FE5D4FE55D5}" type="datetimeFigureOut">
              <a:rPr lang="en-US" smtClean="0"/>
              <a:t>11/12/23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A034B4-C612-F040-8469-B85945B4C57A}" type="slidenum">
              <a:rPr lang="en-US" smtClean="0"/>
              <a:t>‹#›</a:t>
            </a:fld>
            <a:endParaRPr lang="en-US"/>
          </a:p>
        </p:txBody>
      </p:sp>
    </p:spTree>
    <p:extLst>
      <p:ext uri="{BB962C8B-B14F-4D97-AF65-F5344CB8AC3E}">
        <p14:creationId xmlns:p14="http://schemas.microsoft.com/office/powerpoint/2010/main" val="116054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the 1980’s, instruction-level parallelism was presented as the panacea that will enable programmers to write sequential code and let the compiler extract performance through instruction-level parallelism. The people in the 1980’s were not stupid. The parameters of a typical system encouraged this line of thinking: The memory access was more or less what it is today in terms of latency, and the processor cycle back then was measured in sub microseconds, not nanoseconds. So, cache misses did not constitute the big problem that it is today. Similarly, a TLB back then was designed with timing characteristics that were very different than today. All being said, it became quickly clear by the beginning of the 1990’s that the memory subsystem came to dominate the performance of most practical applications. The memory latency did not improve much over the years, while processors continued to get faster until around 2002—2003, when the quest stopped. The current balance of a typical system puts more emphasis on TLB and cache performance. GPU’s are a notable exception, but this comes from a class of applications where the emphasis is on integer/floating point performance. Yet, programming these systems is not particularly easy, and they are horrendously inefficient when it comes to power consumption. </a:t>
            </a:r>
          </a:p>
          <a:p>
            <a:r>
              <a:rPr lang="en-US" dirty="0"/>
              <a:t>When the frequency improvement stopped, the improvement in silicon translated to more areas of circuits that are switched at around 1—3GHz. Engineers translated this first into larger caches, but there is a certain size beyond which the return on the investment diminishes. In a fitting tradition, the industry started moving toward adding more cores on the processor chip, ushering the era of multicore processors. The onus is transferred to the programmer, who has to write code that explicitly expresses the parallelism in the application (if any). This proved to be a daunting task. Writing parallel applications, much less debugging them, proved to be very difficult. Today, most of the benefits from having multicore processors comes from partitioning the chip into different processing domains in a cloud computing environment.</a:t>
            </a:r>
          </a:p>
        </p:txBody>
      </p:sp>
      <p:sp>
        <p:nvSpPr>
          <p:cNvPr id="4" name="Slide Number Placeholder 3"/>
          <p:cNvSpPr>
            <a:spLocks noGrp="1"/>
          </p:cNvSpPr>
          <p:nvPr>
            <p:ph type="sldNum" sz="quarter" idx="5"/>
          </p:nvPr>
        </p:nvSpPr>
        <p:spPr/>
        <p:txBody>
          <a:bodyPr/>
          <a:lstStyle/>
          <a:p>
            <a:fld id="{04A034B4-C612-F040-8469-B85945B4C57A}" type="slidenum">
              <a:rPr lang="en-US" smtClean="0"/>
              <a:t>2</a:t>
            </a:fld>
            <a:endParaRPr lang="en-US"/>
          </a:p>
        </p:txBody>
      </p:sp>
    </p:spTree>
    <p:extLst>
      <p:ext uri="{BB962C8B-B14F-4D97-AF65-F5344CB8AC3E}">
        <p14:creationId xmlns:p14="http://schemas.microsoft.com/office/powerpoint/2010/main" val="39113027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easy to get tripped in performance if the programmer does not understand how caches work. A cache line can hold data that are accessed by two different threads, even though that the threads are actually not sharing anything. In this case, the invalidate protocol will result in a ping pong effect where on every write by a thread, spurious invalidation requests are made to all the other caches that are holding the same line. False sharing must be avoided at all costs.</a:t>
            </a:r>
          </a:p>
          <a:p>
            <a:endParaRPr lang="en-US" dirty="0"/>
          </a:p>
        </p:txBody>
      </p:sp>
      <p:sp>
        <p:nvSpPr>
          <p:cNvPr id="4" name="Slide Number Placeholder 3"/>
          <p:cNvSpPr>
            <a:spLocks noGrp="1"/>
          </p:cNvSpPr>
          <p:nvPr>
            <p:ph type="sldNum" sz="quarter" idx="5"/>
          </p:nvPr>
        </p:nvSpPr>
        <p:spPr/>
        <p:txBody>
          <a:bodyPr/>
          <a:lstStyle/>
          <a:p>
            <a:fld id="{04A034B4-C612-F040-8469-B85945B4C57A}" type="slidenum">
              <a:rPr lang="en-US" smtClean="0"/>
              <a:t>11</a:t>
            </a:fld>
            <a:endParaRPr lang="en-US"/>
          </a:p>
        </p:txBody>
      </p:sp>
    </p:spTree>
    <p:extLst>
      <p:ext uri="{BB962C8B-B14F-4D97-AF65-F5344CB8AC3E}">
        <p14:creationId xmlns:p14="http://schemas.microsoft.com/office/powerpoint/2010/main" val="24720923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 L2 caches manage the coherence protocols, how do we ensure that the caches at the L1 level are going to remain coherent? The complexity now increases, as the controller of the L2 cache will also invalidate copies in the L1 in the case of invalidation, and the L1 has to mimic the same state as the corresponding L2. It pays here to have an inclusive L2 cache. </a:t>
            </a:r>
          </a:p>
        </p:txBody>
      </p:sp>
      <p:sp>
        <p:nvSpPr>
          <p:cNvPr id="4" name="Slide Number Placeholder 3"/>
          <p:cNvSpPr>
            <a:spLocks noGrp="1"/>
          </p:cNvSpPr>
          <p:nvPr>
            <p:ph type="sldNum" sz="quarter" idx="5"/>
          </p:nvPr>
        </p:nvSpPr>
        <p:spPr/>
        <p:txBody>
          <a:bodyPr/>
          <a:lstStyle/>
          <a:p>
            <a:fld id="{04A034B4-C612-F040-8469-B85945B4C57A}" type="slidenum">
              <a:rPr lang="en-US" smtClean="0"/>
              <a:t>12</a:t>
            </a:fld>
            <a:endParaRPr lang="en-US"/>
          </a:p>
        </p:txBody>
      </p:sp>
    </p:spTree>
    <p:extLst>
      <p:ext uri="{BB962C8B-B14F-4D97-AF65-F5344CB8AC3E}">
        <p14:creationId xmlns:p14="http://schemas.microsoft.com/office/powerpoint/2010/main" val="33307082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if there is an L3, the L2 will also have to propagate the invalidate requests and other cache requests on the system. An inclusive L3 cache is simpler here to deal with than a victim cache. Typically, victim caches have to participate directly in the coherence protocol, causing a lot of complexity.</a:t>
            </a:r>
          </a:p>
        </p:txBody>
      </p:sp>
      <p:sp>
        <p:nvSpPr>
          <p:cNvPr id="4" name="Slide Number Placeholder 3"/>
          <p:cNvSpPr>
            <a:spLocks noGrp="1"/>
          </p:cNvSpPr>
          <p:nvPr>
            <p:ph type="sldNum" sz="quarter" idx="5"/>
          </p:nvPr>
        </p:nvSpPr>
        <p:spPr/>
        <p:txBody>
          <a:bodyPr/>
          <a:lstStyle/>
          <a:p>
            <a:fld id="{04A034B4-C612-F040-8469-B85945B4C57A}" type="slidenum">
              <a:rPr lang="en-US" smtClean="0"/>
              <a:t>13</a:t>
            </a:fld>
            <a:endParaRPr lang="en-US"/>
          </a:p>
        </p:txBody>
      </p:sp>
    </p:spTree>
    <p:extLst>
      <p:ext uri="{BB962C8B-B14F-4D97-AF65-F5344CB8AC3E}">
        <p14:creationId xmlns:p14="http://schemas.microsoft.com/office/powerpoint/2010/main" val="38741023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two problems with buses: They do not scale as the bandwidth is divided among multiple processors. Also, physically, a bus cannot extend beyond a certain length, as the signal attenuation can become a problem if the bus length exceeds a certain limit (essentially, it becomes a transmission line with the headaches that come with that, EE students may appreciate this </a:t>
            </a:r>
            <a:r>
              <a:rPr lang="en-US" dirty="0">
                <a:sym typeface="Wingdings" pitchFamily="2" charset="2"/>
              </a:rPr>
              <a:t>)</a:t>
            </a:r>
          </a:p>
          <a:p>
            <a:r>
              <a:rPr lang="en-US" dirty="0">
                <a:sym typeface="Wingdings" pitchFamily="2" charset="2"/>
              </a:rPr>
              <a:t>Cc-NUM systems, as shown in the figure, introduce their own set of problems. It is important for the operating system to schedule the threads near that data that will be accessed by these threads. A chip accessing its local memory will experience better latency than if it were to fetch the data from a remote memory bank as this will require that the data travel through the interconnect, versus the attached memory bus for local memory. Large servers today </a:t>
            </a:r>
            <a:r>
              <a:rPr lang="en-US">
                <a:sym typeface="Wingdings" pitchFamily="2" charset="2"/>
              </a:rPr>
              <a:t>are effectively all NUMA. </a:t>
            </a:r>
            <a:endParaRPr lang="en-US"/>
          </a:p>
        </p:txBody>
      </p:sp>
      <p:sp>
        <p:nvSpPr>
          <p:cNvPr id="4" name="Slide Number Placeholder 3"/>
          <p:cNvSpPr>
            <a:spLocks noGrp="1"/>
          </p:cNvSpPr>
          <p:nvPr>
            <p:ph type="sldNum" sz="quarter" idx="5"/>
          </p:nvPr>
        </p:nvSpPr>
        <p:spPr/>
        <p:txBody>
          <a:bodyPr/>
          <a:lstStyle/>
          <a:p>
            <a:fld id="{04A034B4-C612-F040-8469-B85945B4C57A}" type="slidenum">
              <a:rPr lang="en-US" smtClean="0"/>
              <a:t>14</a:t>
            </a:fld>
            <a:endParaRPr lang="en-US"/>
          </a:p>
        </p:txBody>
      </p:sp>
    </p:spTree>
    <p:extLst>
      <p:ext uri="{BB962C8B-B14F-4D97-AF65-F5344CB8AC3E}">
        <p14:creationId xmlns:p14="http://schemas.microsoft.com/office/powerpoint/2010/main" val="26993492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relevant example here is the weather prediction or modeling, or atmospheric modeling in general. The problem divides the atmosphere into cubes of a certain size, and then use finite element analysis and traditional partial differential equation solvers to model the weather. The accuracy of the results depend on the size of the cube (sometimes called cell). In this case, a new generation with more processors enable the cell size to go smaller (5 km was the norm a few years ago, and this keeps improving). This is an example of weak scaling: We are not running the problem faster, but we are obtaining other benefit (e.g. more accurate modeling).</a:t>
            </a:r>
          </a:p>
          <a:p>
            <a:r>
              <a:rPr lang="en-US" dirty="0"/>
              <a:t>Strong scaling is about solving the same problem but faster. Today, this is a very challenging undertaking. In general, strong scaling puts all the pressure on the interconnect and the programmer. Adding more processors will not help unless the interconnect scales accordingly (or even at a faster rate, because there are some non-linear queueing effects that govern </a:t>
            </a:r>
            <a:r>
              <a:rPr lang="en-US" dirty="0" err="1"/>
              <a:t>interprocess</a:t>
            </a:r>
            <a:r>
              <a:rPr lang="en-US" dirty="0"/>
              <a:t> communications).</a:t>
            </a:r>
          </a:p>
        </p:txBody>
      </p:sp>
      <p:sp>
        <p:nvSpPr>
          <p:cNvPr id="4" name="Slide Number Placeholder 3"/>
          <p:cNvSpPr>
            <a:spLocks noGrp="1"/>
          </p:cNvSpPr>
          <p:nvPr>
            <p:ph type="sldNum" sz="quarter" idx="5"/>
          </p:nvPr>
        </p:nvSpPr>
        <p:spPr/>
        <p:txBody>
          <a:bodyPr/>
          <a:lstStyle/>
          <a:p>
            <a:fld id="{04A034B4-C612-F040-8469-B85945B4C57A}" type="slidenum">
              <a:rPr lang="en-US" smtClean="0"/>
              <a:t>3</a:t>
            </a:fld>
            <a:endParaRPr lang="en-US"/>
          </a:p>
        </p:txBody>
      </p:sp>
    </p:spTree>
    <p:extLst>
      <p:ext uri="{BB962C8B-B14F-4D97-AF65-F5344CB8AC3E}">
        <p14:creationId xmlns:p14="http://schemas.microsoft.com/office/powerpoint/2010/main" val="3795213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fun exercise to show you how it can be problematic to write seemingly innocent code. In this case, the variable ”shared” is shared between two threads, but incrementing the variable is not an atomic operation on current systems. In the above example, the variable ”shared” at the end of the computation can be 1, or 2. The introduction of “</a:t>
            </a:r>
            <a:r>
              <a:rPr lang="en-US" dirty="0" err="1"/>
              <a:t>JoinThread</a:t>
            </a:r>
            <a:r>
              <a:rPr lang="en-US" dirty="0"/>
              <a:t>” ensures that the main thread does not race to finish before the two created threads have a chance to run.</a:t>
            </a:r>
          </a:p>
        </p:txBody>
      </p:sp>
      <p:sp>
        <p:nvSpPr>
          <p:cNvPr id="4" name="Slide Number Placeholder 3"/>
          <p:cNvSpPr>
            <a:spLocks noGrp="1"/>
          </p:cNvSpPr>
          <p:nvPr>
            <p:ph type="sldNum" sz="quarter" idx="5"/>
          </p:nvPr>
        </p:nvSpPr>
        <p:spPr/>
        <p:txBody>
          <a:bodyPr/>
          <a:lstStyle/>
          <a:p>
            <a:fld id="{04A034B4-C612-F040-8469-B85945B4C57A}" type="slidenum">
              <a:rPr lang="en-US" smtClean="0"/>
              <a:t>4</a:t>
            </a:fld>
            <a:endParaRPr lang="en-US"/>
          </a:p>
        </p:txBody>
      </p:sp>
    </p:spTree>
    <p:extLst>
      <p:ext uri="{BB962C8B-B14F-4D97-AF65-F5344CB8AC3E}">
        <p14:creationId xmlns:p14="http://schemas.microsoft.com/office/powerpoint/2010/main" val="3386475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Sequential consistency is defined as this: The concurrent execution of threads to produce results that are equivalent to running these threads sequentially, one after the other. Of course, if the threads were to run sequentially, we won’t need any synchronization or worry about data races. This would be the simplest programming model, but the performance will be terrible. The trick is to run the threads in parallel, exploiting multicores and multiprocessors, while ensuring that the outcome is exactly equivalent to some sequential interleaving of threads. Luckily, this is possible by exploiting the hardware, especially the caches. Most systems today employ a cache coherence protocol that ensures some form of consistency (Intel provides sequential consistency, IBM provides a faster model called processor consistency. The process consistency model, while faster than sequential consistency, it proved to be difficult for the programmers to master. Therefore, programmers became very conservative and inserted synchronization primitives throughout the code, effectively thwarting the benefit of the faster consistency mechanism. It is important to understand that the quest for performance will not win if the price is more programming complexity, at least in general. But there are nice linear algebra algorithms that show what researchers call embarrassing parallelism (meaning, high degree of parallelism). This motivated a company like NVIDIA to simply run the caches on the GPUs without coherence or consistency protocols. </a:t>
            </a:r>
          </a:p>
        </p:txBody>
      </p:sp>
      <p:sp>
        <p:nvSpPr>
          <p:cNvPr id="4" name="Slide Number Placeholder 3"/>
          <p:cNvSpPr>
            <a:spLocks noGrp="1"/>
          </p:cNvSpPr>
          <p:nvPr>
            <p:ph type="sldNum" sz="quarter" idx="5"/>
          </p:nvPr>
        </p:nvSpPr>
        <p:spPr/>
        <p:txBody>
          <a:bodyPr/>
          <a:lstStyle/>
          <a:p>
            <a:fld id="{04A034B4-C612-F040-8469-B85945B4C57A}" type="slidenum">
              <a:rPr lang="en-US" smtClean="0"/>
              <a:t>5</a:t>
            </a:fld>
            <a:endParaRPr lang="en-US"/>
          </a:p>
        </p:txBody>
      </p:sp>
    </p:spTree>
    <p:extLst>
      <p:ext uri="{BB962C8B-B14F-4D97-AF65-F5344CB8AC3E}">
        <p14:creationId xmlns:p14="http://schemas.microsoft.com/office/powerpoint/2010/main" val="18621855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Running parallel programs is difficult. Debugging them is almost impossible. Restricted programming models such as transaction processing systems, or message-passing algorithms that do not share memory, can prove to be useful in such situation, but they do not perform as well as shared memory programming. Why? Because transaction processing does the scheduling of operations to provide parallelism without saddling the programmer with the management of parallelism. But as you can imagine, this means that the scheduling (which is NP complete) will not always exploit the parallelism like an experienced programmer does. Similarly, message-passing requires the programmer to think hard about the interactions, in addition to the performance overhead of packing and unpacking messages. Shared memory programming is simpler, but synchronization bugs are extremely difficult to uncover and they are generally not repeatable (they are sometimes called Heisenbugs, after the concept of the uncertainty principle of Heisenberg in quantum physics). </a:t>
            </a:r>
          </a:p>
        </p:txBody>
      </p:sp>
      <p:sp>
        <p:nvSpPr>
          <p:cNvPr id="4" name="Slide Number Placeholder 3"/>
          <p:cNvSpPr>
            <a:spLocks noGrp="1"/>
          </p:cNvSpPr>
          <p:nvPr>
            <p:ph type="sldNum" sz="quarter" idx="5"/>
          </p:nvPr>
        </p:nvSpPr>
        <p:spPr/>
        <p:txBody>
          <a:bodyPr/>
          <a:lstStyle/>
          <a:p>
            <a:fld id="{04A034B4-C612-F040-8469-B85945B4C57A}" type="slidenum">
              <a:rPr lang="en-US" smtClean="0"/>
              <a:t>6</a:t>
            </a:fld>
            <a:endParaRPr lang="en-US"/>
          </a:p>
        </p:txBody>
      </p:sp>
    </p:spTree>
    <p:extLst>
      <p:ext uri="{BB962C8B-B14F-4D97-AF65-F5344CB8AC3E}">
        <p14:creationId xmlns:p14="http://schemas.microsoft.com/office/powerpoint/2010/main" val="16807434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picture in the slide tells the story. It shows the simplest multiprocessor today (they are called a 2-socket system, where a socket is the substrate on which a processor chip is mounted). The caches at the L2 level play the role of synchronization managers.</a:t>
            </a:r>
          </a:p>
        </p:txBody>
      </p:sp>
      <p:sp>
        <p:nvSpPr>
          <p:cNvPr id="4" name="Slide Number Placeholder 3"/>
          <p:cNvSpPr>
            <a:spLocks noGrp="1"/>
          </p:cNvSpPr>
          <p:nvPr>
            <p:ph type="sldNum" sz="quarter" idx="5"/>
          </p:nvPr>
        </p:nvSpPr>
        <p:spPr/>
        <p:txBody>
          <a:bodyPr/>
          <a:lstStyle/>
          <a:p>
            <a:fld id="{04A034B4-C612-F040-8469-B85945B4C57A}" type="slidenum">
              <a:rPr lang="en-US" smtClean="0"/>
              <a:t>7</a:t>
            </a:fld>
            <a:endParaRPr lang="en-US"/>
          </a:p>
        </p:txBody>
      </p:sp>
    </p:spTree>
    <p:extLst>
      <p:ext uri="{BB962C8B-B14F-4D97-AF65-F5344CB8AC3E}">
        <p14:creationId xmlns:p14="http://schemas.microsoft.com/office/powerpoint/2010/main" val="42070918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Snoop-based protocols are used when the number of chips is small. A bus connecting the chips becomes a practical and cheap solution. You will find snooping protocols to be used in low-end systems. Snooping also is likely to be used within the chip as well between the cores. In the picture, a shared cache is shown. But an alternative is to have a private L2 cache for every core, in which case they will run the synchronization protocol with the all the caches on the system, whether they are on the same chip or on the other chips.</a:t>
            </a:r>
          </a:p>
        </p:txBody>
      </p:sp>
      <p:sp>
        <p:nvSpPr>
          <p:cNvPr id="4" name="Slide Number Placeholder 3"/>
          <p:cNvSpPr>
            <a:spLocks noGrp="1"/>
          </p:cNvSpPr>
          <p:nvPr>
            <p:ph type="sldNum" sz="quarter" idx="5"/>
          </p:nvPr>
        </p:nvSpPr>
        <p:spPr/>
        <p:txBody>
          <a:bodyPr/>
          <a:lstStyle/>
          <a:p>
            <a:fld id="{04A034B4-C612-F040-8469-B85945B4C57A}" type="slidenum">
              <a:rPr lang="en-US" smtClean="0"/>
              <a:t>8</a:t>
            </a:fld>
            <a:endParaRPr lang="en-US"/>
          </a:p>
        </p:txBody>
      </p:sp>
    </p:spTree>
    <p:extLst>
      <p:ext uri="{BB962C8B-B14F-4D97-AF65-F5344CB8AC3E}">
        <p14:creationId xmlns:p14="http://schemas.microsoft.com/office/powerpoint/2010/main" val="39694137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directory of the cache contains for every cache line the address that is being cached at that line. There are also 3 to 4 status bits: M is for modified, E is for exclusive, V is for valid. M = 0 when we bring the line into the cache from memory. It is set to 1 by the hardware automatically if the cache line is updated (any byte). E is 1 if the cache line is not cached elsewhere in the system. When E=1, the processor can generally write to the cache line. However, if E=0, the write cannot proceed, because the other copies that are cached in other caches have to be invalidated or written to in parallel. V = 1 if the cache line is valid. It is set to 1 when the cache line is brought from amin memory and set to zero when the line is invalidated. Often, a fourth bit called S is added to the mix. S=0 if the line is not cached elsewhere. IT is set to 1 if there are other copies in other caches in the system. If S=1, then no writes can proceed. S=1 signifies a read-only mode of sharing.</a:t>
            </a:r>
          </a:p>
          <a:p>
            <a:r>
              <a:rPr lang="en-US" dirty="0"/>
              <a:t>The cache line size is an important design decision. A larger cache line works best if the code is showing a high degree of locality, as it reduces the overhead of bringing the data from memory (the overhead is amortized over a larger amount of data). It also means a smaller number of lines in the cache, and accordingly a smaller directory structure. On the other hand, a larger cache line can introduce complexity because the bus may not be able to move the data in a single cycle, in which case we say that the cache line is sectored. The sectors are effectively a way of partitioning an otherwise large cache line. A large cache line can also create a problem in the case of false sharing (see later). </a:t>
            </a:r>
          </a:p>
          <a:p>
            <a:r>
              <a:rPr lang="en-US" dirty="0"/>
              <a:t>The cache directory typically contains the physical address of the line that is being cached. Because the directory is designed out of expensive (area and power) static circuits, we would like to reduce the amount of storage that is necessary. This is why we do not store the offset of the cache line. In other words, if the physical address space is 44 bits, and the line size is 64 bytes, then there is no point in storing the lowest 6 bits (which define which byte within the line) in the directory structure. So the entries will be only 38 bits in width (and yes, we try to save as many bits as possible, there is no rounding to bytes). </a:t>
            </a:r>
          </a:p>
          <a:p>
            <a:r>
              <a:rPr lang="en-US" dirty="0"/>
              <a:t>The directory can be organized as direct mapped or set associative. It all depends on the hashing function that is used to find the elements in the cache. In a direct mapped cache there is only one entry corresponding to a certain hash value. In a set associative cache, a hash function points to the entire set. Within the set, it is fully associative, meaning that we do an all comparisons on the same tags within the set.</a:t>
            </a:r>
          </a:p>
          <a:p>
            <a:r>
              <a:rPr lang="en-US" dirty="0"/>
              <a:t>The cache directory is an example of what some call CAM: Content Addressable Memory, because we access the memory based on its content. Minor detail.</a:t>
            </a:r>
          </a:p>
        </p:txBody>
      </p:sp>
      <p:sp>
        <p:nvSpPr>
          <p:cNvPr id="4" name="Slide Number Placeholder 3"/>
          <p:cNvSpPr>
            <a:spLocks noGrp="1"/>
          </p:cNvSpPr>
          <p:nvPr>
            <p:ph type="sldNum" sz="quarter" idx="5"/>
          </p:nvPr>
        </p:nvSpPr>
        <p:spPr/>
        <p:txBody>
          <a:bodyPr/>
          <a:lstStyle/>
          <a:p>
            <a:fld id="{04A034B4-C612-F040-8469-B85945B4C57A}" type="slidenum">
              <a:rPr lang="en-US" smtClean="0"/>
              <a:t>9</a:t>
            </a:fld>
            <a:endParaRPr lang="en-US"/>
          </a:p>
        </p:txBody>
      </p:sp>
    </p:spTree>
    <p:extLst>
      <p:ext uri="{BB962C8B-B14F-4D97-AF65-F5344CB8AC3E}">
        <p14:creationId xmlns:p14="http://schemas.microsoft.com/office/powerpoint/2010/main" val="633740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the beginning of the multiprocessor era, there was a debate about whether it was better to invalidate copies in other caches or simply update them. Because these systems were small and slow, the difference was not pronounced. However, as the systems started growing in size and speed, it became clear that trying to continuously update all the shared copies will not scale up and the performance will suffer. Today, almost all processors use invalidation when they want to write into a shared cache. The writer asks all the other holders of the same cache line to invalidate their copies so that it can proceed to write on its own without interference.</a:t>
            </a:r>
          </a:p>
          <a:p>
            <a:endParaRPr lang="en-US" dirty="0"/>
          </a:p>
        </p:txBody>
      </p:sp>
      <p:sp>
        <p:nvSpPr>
          <p:cNvPr id="4" name="Slide Number Placeholder 3"/>
          <p:cNvSpPr>
            <a:spLocks noGrp="1"/>
          </p:cNvSpPr>
          <p:nvPr>
            <p:ph type="sldNum" sz="quarter" idx="5"/>
          </p:nvPr>
        </p:nvSpPr>
        <p:spPr/>
        <p:txBody>
          <a:bodyPr/>
          <a:lstStyle/>
          <a:p>
            <a:fld id="{04A034B4-C612-F040-8469-B85945B4C57A}" type="slidenum">
              <a:rPr lang="en-US" smtClean="0"/>
              <a:t>10</a:t>
            </a:fld>
            <a:endParaRPr lang="en-US"/>
          </a:p>
        </p:txBody>
      </p:sp>
    </p:spTree>
    <p:extLst>
      <p:ext uri="{BB962C8B-B14F-4D97-AF65-F5344CB8AC3E}">
        <p14:creationId xmlns:p14="http://schemas.microsoft.com/office/powerpoint/2010/main" val="2361345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Sunday, November 12, 2023</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145201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Sunday, November 12, 2023</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677086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Sunday, November 12, 2023</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067723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Sunday, November 12, 2023</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327338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Sunday, November 12, 2023</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472731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Sunday, November 12, 2023</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61820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Sunday, November 12, 2023</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944771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Sunday, November 12, 2023</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329230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Sunday, November 12, 2023</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289634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Sunday, November 12, 2023</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937030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Sunday, November 12, 2023</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230456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fld id="{246CB39B-5F4C-4A7E-9BE3-AAFD45576D16}" type="datetime2">
              <a:rPr lang="en-US" smtClean="0"/>
              <a:t>Sunday, November 12, 2023</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9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1147684225"/>
      </p:ext>
    </p:extLst>
  </p:cSld>
  <p:clrMap bg1="dk1" tx1="lt1" bg2="dk2" tx2="lt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7" r:id="rId6"/>
    <p:sldLayoutId id="2147483782" r:id="rId7"/>
    <p:sldLayoutId id="2147483783" r:id="rId8"/>
    <p:sldLayoutId id="2147483784" r:id="rId9"/>
    <p:sldLayoutId id="2147483786" r:id="rId10"/>
    <p:sldLayoutId id="2147483785"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F6F366-C3C9-D9D6-F3D2-802086BD6D89}"/>
              </a:ext>
            </a:extLst>
          </p:cNvPr>
          <p:cNvSpPr>
            <a:spLocks noGrp="1"/>
          </p:cNvSpPr>
          <p:nvPr>
            <p:ph type="ctrTitle"/>
          </p:nvPr>
        </p:nvSpPr>
        <p:spPr>
          <a:xfrm>
            <a:off x="6203950" y="549275"/>
            <a:ext cx="5437187" cy="2986234"/>
          </a:xfrm>
        </p:spPr>
        <p:txBody>
          <a:bodyPr anchor="b">
            <a:normAutofit/>
          </a:bodyPr>
          <a:lstStyle/>
          <a:p>
            <a:r>
              <a:rPr lang="en-US" sz="5900"/>
              <a:t>System Architecture and Performance</a:t>
            </a:r>
          </a:p>
        </p:txBody>
      </p:sp>
      <p:sp>
        <p:nvSpPr>
          <p:cNvPr id="3" name="Subtitle 2">
            <a:extLst>
              <a:ext uri="{FF2B5EF4-FFF2-40B4-BE49-F238E27FC236}">
                <a16:creationId xmlns:a16="http://schemas.microsoft.com/office/drawing/2014/main" id="{B3D5F99F-E318-1ABD-92B8-10278BFFA976}"/>
              </a:ext>
            </a:extLst>
          </p:cNvPr>
          <p:cNvSpPr>
            <a:spLocks noGrp="1"/>
          </p:cNvSpPr>
          <p:nvPr>
            <p:ph type="subTitle" idx="1"/>
          </p:nvPr>
        </p:nvSpPr>
        <p:spPr>
          <a:xfrm>
            <a:off x="6203950" y="3827610"/>
            <a:ext cx="5437187" cy="2265216"/>
          </a:xfrm>
        </p:spPr>
        <p:txBody>
          <a:bodyPr>
            <a:normAutofit/>
          </a:bodyPr>
          <a:lstStyle/>
          <a:p>
            <a:r>
              <a:rPr lang="en-US" dirty="0">
                <a:solidFill>
                  <a:schemeClr val="tx1">
                    <a:alpha val="60000"/>
                  </a:schemeClr>
                </a:solidFill>
              </a:rPr>
              <a:t>CS 258</a:t>
            </a:r>
          </a:p>
          <a:p>
            <a:r>
              <a:rPr lang="en-US" dirty="0">
                <a:solidFill>
                  <a:schemeClr val="tx1">
                    <a:alpha val="60000"/>
                  </a:schemeClr>
                </a:solidFill>
              </a:rPr>
              <a:t>Week 07: Cache consistency and coherence</a:t>
            </a:r>
          </a:p>
        </p:txBody>
      </p:sp>
      <p:pic>
        <p:nvPicPr>
          <p:cNvPr id="4" name="Picture 3" descr="Network Technology Background">
            <a:extLst>
              <a:ext uri="{FF2B5EF4-FFF2-40B4-BE49-F238E27FC236}">
                <a16:creationId xmlns:a16="http://schemas.microsoft.com/office/drawing/2014/main" id="{FB690395-2F96-102F-E011-CDB5C8BF625B}"/>
              </a:ext>
            </a:extLst>
          </p:cNvPr>
          <p:cNvPicPr>
            <a:picLocks noChangeAspect="1"/>
          </p:cNvPicPr>
          <p:nvPr/>
        </p:nvPicPr>
        <p:blipFill rotWithShape="1">
          <a:blip r:embed="rId2"/>
          <a:srcRect r="-1" b="3408"/>
          <a:stretch/>
        </p:blipFill>
        <p:spPr>
          <a:xfrm>
            <a:off x="550863" y="1994429"/>
            <a:ext cx="5102225" cy="2870729"/>
          </a:xfrm>
          <a:custGeom>
            <a:avLst/>
            <a:gdLst/>
            <a:ahLst/>
            <a:cxnLst/>
            <a:rect l="l" t="t" r="r" b="b"/>
            <a:pathLst>
              <a:path w="5102225" h="5761037">
                <a:moveTo>
                  <a:pt x="0" y="0"/>
                </a:moveTo>
                <a:lnTo>
                  <a:pt x="5102225" y="0"/>
                </a:lnTo>
                <a:lnTo>
                  <a:pt x="5102225" y="5761037"/>
                </a:lnTo>
                <a:lnTo>
                  <a:pt x="0" y="5761037"/>
                </a:lnTo>
                <a:close/>
              </a:path>
            </a:pathLst>
          </a:custGeom>
        </p:spPr>
      </p:pic>
    </p:spTree>
    <p:extLst>
      <p:ext uri="{BB962C8B-B14F-4D97-AF65-F5344CB8AC3E}">
        <p14:creationId xmlns:p14="http://schemas.microsoft.com/office/powerpoint/2010/main" val="4613757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AF2E8-ECA5-8882-F4F2-134E97D2854F}"/>
              </a:ext>
            </a:extLst>
          </p:cNvPr>
          <p:cNvSpPr>
            <a:spLocks noGrp="1"/>
          </p:cNvSpPr>
          <p:nvPr>
            <p:ph type="title"/>
          </p:nvPr>
        </p:nvSpPr>
        <p:spPr/>
        <p:txBody>
          <a:bodyPr/>
          <a:lstStyle/>
          <a:p>
            <a:r>
              <a:rPr lang="en-US" dirty="0"/>
              <a:t>Snoop-Based Protocol: Invalidate</a:t>
            </a:r>
          </a:p>
        </p:txBody>
      </p:sp>
      <p:sp>
        <p:nvSpPr>
          <p:cNvPr id="5" name="Rectangle 4">
            <a:extLst>
              <a:ext uri="{FF2B5EF4-FFF2-40B4-BE49-F238E27FC236}">
                <a16:creationId xmlns:a16="http://schemas.microsoft.com/office/drawing/2014/main" id="{1A08AB36-E929-2D2D-3814-50DEFDE667B5}"/>
              </a:ext>
            </a:extLst>
          </p:cNvPr>
          <p:cNvSpPr/>
          <p:nvPr/>
        </p:nvSpPr>
        <p:spPr>
          <a:xfrm>
            <a:off x="1194954" y="3574473"/>
            <a:ext cx="3335481" cy="220287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96B46565-C2F7-6CBA-4CD3-24BBC1008EEC}"/>
              </a:ext>
            </a:extLst>
          </p:cNvPr>
          <p:cNvSpPr/>
          <p:nvPr/>
        </p:nvSpPr>
        <p:spPr>
          <a:xfrm>
            <a:off x="1340428" y="3740727"/>
            <a:ext cx="3023754" cy="704618"/>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L2 Cache</a:t>
            </a:r>
          </a:p>
        </p:txBody>
      </p:sp>
      <p:grpSp>
        <p:nvGrpSpPr>
          <p:cNvPr id="9" name="Group 8">
            <a:extLst>
              <a:ext uri="{FF2B5EF4-FFF2-40B4-BE49-F238E27FC236}">
                <a16:creationId xmlns:a16="http://schemas.microsoft.com/office/drawing/2014/main" id="{C60CB9A3-DFD7-E4EC-ABF4-68B0A164F97D}"/>
              </a:ext>
            </a:extLst>
          </p:cNvPr>
          <p:cNvGrpSpPr/>
          <p:nvPr/>
        </p:nvGrpSpPr>
        <p:grpSpPr>
          <a:xfrm>
            <a:off x="1340428" y="4956464"/>
            <a:ext cx="644236" cy="696191"/>
            <a:chOff x="1340428" y="4956464"/>
            <a:chExt cx="644236" cy="696191"/>
          </a:xfrm>
        </p:grpSpPr>
        <p:sp>
          <p:nvSpPr>
            <p:cNvPr id="7" name="Rectangle 6">
              <a:extLst>
                <a:ext uri="{FF2B5EF4-FFF2-40B4-BE49-F238E27FC236}">
                  <a16:creationId xmlns:a16="http://schemas.microsoft.com/office/drawing/2014/main" id="{3EAAF1E0-0FE0-E5E7-95E3-EA3F2FF18608}"/>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92CA2BF9-12BE-EFB6-1C15-4418E2EEAEAE}"/>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10" name="Group 9">
            <a:extLst>
              <a:ext uri="{FF2B5EF4-FFF2-40B4-BE49-F238E27FC236}">
                <a16:creationId xmlns:a16="http://schemas.microsoft.com/office/drawing/2014/main" id="{43CF5DDE-A7C5-8F1D-DC50-91519219DA2C}"/>
              </a:ext>
            </a:extLst>
          </p:cNvPr>
          <p:cNvGrpSpPr/>
          <p:nvPr/>
        </p:nvGrpSpPr>
        <p:grpSpPr>
          <a:xfrm>
            <a:off x="2130137" y="4956464"/>
            <a:ext cx="644236" cy="696191"/>
            <a:chOff x="1340428" y="4956464"/>
            <a:chExt cx="644236" cy="696191"/>
          </a:xfrm>
        </p:grpSpPr>
        <p:sp>
          <p:nvSpPr>
            <p:cNvPr id="11" name="Rectangle 10">
              <a:extLst>
                <a:ext uri="{FF2B5EF4-FFF2-40B4-BE49-F238E27FC236}">
                  <a16:creationId xmlns:a16="http://schemas.microsoft.com/office/drawing/2014/main" id="{25018C4E-D22F-10C3-1F0A-984DCB160E4D}"/>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59E8F634-EFD6-8671-B60F-4DA2031AE328}"/>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13" name="Group 12">
            <a:extLst>
              <a:ext uri="{FF2B5EF4-FFF2-40B4-BE49-F238E27FC236}">
                <a16:creationId xmlns:a16="http://schemas.microsoft.com/office/drawing/2014/main" id="{2462CFB9-324D-27FE-4164-A5039038A9B4}"/>
              </a:ext>
            </a:extLst>
          </p:cNvPr>
          <p:cNvGrpSpPr/>
          <p:nvPr/>
        </p:nvGrpSpPr>
        <p:grpSpPr>
          <a:xfrm>
            <a:off x="2919846" y="4951269"/>
            <a:ext cx="644236" cy="696191"/>
            <a:chOff x="1340428" y="4956464"/>
            <a:chExt cx="644236" cy="696191"/>
          </a:xfrm>
        </p:grpSpPr>
        <p:sp>
          <p:nvSpPr>
            <p:cNvPr id="14" name="Rectangle 13">
              <a:extLst>
                <a:ext uri="{FF2B5EF4-FFF2-40B4-BE49-F238E27FC236}">
                  <a16:creationId xmlns:a16="http://schemas.microsoft.com/office/drawing/2014/main" id="{E15D15C8-FE4B-C709-6425-6D9AD2BC72A6}"/>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a:extLst>
                <a:ext uri="{FF2B5EF4-FFF2-40B4-BE49-F238E27FC236}">
                  <a16:creationId xmlns:a16="http://schemas.microsoft.com/office/drawing/2014/main" id="{56477DAD-083E-30B8-6CE8-14406D7870EB}"/>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16" name="Group 15">
            <a:extLst>
              <a:ext uri="{FF2B5EF4-FFF2-40B4-BE49-F238E27FC236}">
                <a16:creationId xmlns:a16="http://schemas.microsoft.com/office/drawing/2014/main" id="{3BD4DF0C-997D-98AD-4C57-D6DE7DA04DD2}"/>
              </a:ext>
            </a:extLst>
          </p:cNvPr>
          <p:cNvGrpSpPr/>
          <p:nvPr/>
        </p:nvGrpSpPr>
        <p:grpSpPr>
          <a:xfrm>
            <a:off x="3719946" y="4951268"/>
            <a:ext cx="644236" cy="696191"/>
            <a:chOff x="1340428" y="4956464"/>
            <a:chExt cx="644236" cy="696191"/>
          </a:xfrm>
        </p:grpSpPr>
        <p:sp>
          <p:nvSpPr>
            <p:cNvPr id="17" name="Rectangle 16">
              <a:extLst>
                <a:ext uri="{FF2B5EF4-FFF2-40B4-BE49-F238E27FC236}">
                  <a16:creationId xmlns:a16="http://schemas.microsoft.com/office/drawing/2014/main" id="{0E4DB184-DEAD-6ADB-E27A-D9E5B62A124E}"/>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a:extLst>
                <a:ext uri="{FF2B5EF4-FFF2-40B4-BE49-F238E27FC236}">
                  <a16:creationId xmlns:a16="http://schemas.microsoft.com/office/drawing/2014/main" id="{C24A9B87-D792-11AD-5D61-A40DF3FA7814}"/>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cxnSp>
        <p:nvCxnSpPr>
          <p:cNvPr id="20" name="Straight Connector 19">
            <a:extLst>
              <a:ext uri="{FF2B5EF4-FFF2-40B4-BE49-F238E27FC236}">
                <a16:creationId xmlns:a16="http://schemas.microsoft.com/office/drawing/2014/main" id="{9DC70DEF-5B46-2E45-4BF0-4870B2762DA4}"/>
              </a:ext>
            </a:extLst>
          </p:cNvPr>
          <p:cNvCxnSpPr>
            <a:cxnSpLocks/>
          </p:cNvCxnSpPr>
          <p:nvPr/>
        </p:nvCxnSpPr>
        <p:spPr>
          <a:xfrm>
            <a:off x="1641764" y="4696691"/>
            <a:ext cx="2400300" cy="0"/>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3E5DEABF-6C9A-8A70-07E2-CAA1332F6B5B}"/>
              </a:ext>
            </a:extLst>
          </p:cNvPr>
          <p:cNvCxnSpPr>
            <a:cxnSpLocks/>
            <a:endCxn id="7" idx="0"/>
          </p:cNvCxnSpPr>
          <p:nvPr/>
        </p:nvCxnSpPr>
        <p:spPr>
          <a:xfrm>
            <a:off x="1662546" y="4696691"/>
            <a:ext cx="0" cy="259773"/>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90582933-7D69-9C54-3FEF-65F7BC6695B0}"/>
              </a:ext>
            </a:extLst>
          </p:cNvPr>
          <p:cNvCxnSpPr>
            <a:cxnSpLocks/>
            <a:endCxn id="17" idx="0"/>
          </p:cNvCxnSpPr>
          <p:nvPr/>
        </p:nvCxnSpPr>
        <p:spPr>
          <a:xfrm>
            <a:off x="4042064"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3687B3D-DB1C-790F-7C2E-D80F9C1D17E8}"/>
              </a:ext>
            </a:extLst>
          </p:cNvPr>
          <p:cNvCxnSpPr/>
          <p:nvPr/>
        </p:nvCxnSpPr>
        <p:spPr>
          <a:xfrm>
            <a:off x="2431473"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58F7B71C-0848-0EFD-3EA9-70E6455403ED}"/>
              </a:ext>
            </a:extLst>
          </p:cNvPr>
          <p:cNvCxnSpPr/>
          <p:nvPr/>
        </p:nvCxnSpPr>
        <p:spPr>
          <a:xfrm>
            <a:off x="3221182"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8A362D61-EBBB-D734-B322-F6940170552C}"/>
              </a:ext>
            </a:extLst>
          </p:cNvPr>
          <p:cNvCxnSpPr/>
          <p:nvPr/>
        </p:nvCxnSpPr>
        <p:spPr>
          <a:xfrm>
            <a:off x="2828060" y="4421332"/>
            <a:ext cx="0" cy="254577"/>
          </a:xfrm>
          <a:prstGeom prst="line">
            <a:avLst/>
          </a:prstGeom>
        </p:spPr>
        <p:style>
          <a:lnRef idx="1">
            <a:schemeClr val="dk1"/>
          </a:lnRef>
          <a:fillRef idx="0">
            <a:schemeClr val="dk1"/>
          </a:fillRef>
          <a:effectRef idx="0">
            <a:schemeClr val="dk1"/>
          </a:effectRef>
          <a:fontRef idx="minor">
            <a:schemeClr val="tx1"/>
          </a:fontRef>
        </p:style>
      </p:cxnSp>
      <p:sp>
        <p:nvSpPr>
          <p:cNvPr id="39" name="Rectangle 38">
            <a:extLst>
              <a:ext uri="{FF2B5EF4-FFF2-40B4-BE49-F238E27FC236}">
                <a16:creationId xmlns:a16="http://schemas.microsoft.com/office/drawing/2014/main" id="{B4A9158F-3F25-C849-9888-C4924C7B8298}"/>
              </a:ext>
            </a:extLst>
          </p:cNvPr>
          <p:cNvSpPr/>
          <p:nvPr/>
        </p:nvSpPr>
        <p:spPr>
          <a:xfrm>
            <a:off x="5159086" y="3574473"/>
            <a:ext cx="3335481" cy="220287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0" name="Rounded Rectangle 39">
            <a:extLst>
              <a:ext uri="{FF2B5EF4-FFF2-40B4-BE49-F238E27FC236}">
                <a16:creationId xmlns:a16="http://schemas.microsoft.com/office/drawing/2014/main" id="{4343F72B-A1AD-5E55-E173-D11D6FEE858C}"/>
              </a:ext>
            </a:extLst>
          </p:cNvPr>
          <p:cNvSpPr/>
          <p:nvPr/>
        </p:nvSpPr>
        <p:spPr>
          <a:xfrm>
            <a:off x="5304560" y="3740727"/>
            <a:ext cx="3023754" cy="704618"/>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L2 Cache</a:t>
            </a:r>
          </a:p>
        </p:txBody>
      </p:sp>
      <p:grpSp>
        <p:nvGrpSpPr>
          <p:cNvPr id="41" name="Group 40">
            <a:extLst>
              <a:ext uri="{FF2B5EF4-FFF2-40B4-BE49-F238E27FC236}">
                <a16:creationId xmlns:a16="http://schemas.microsoft.com/office/drawing/2014/main" id="{A14FE789-7A43-0B93-2FE4-5960E731CF77}"/>
              </a:ext>
            </a:extLst>
          </p:cNvPr>
          <p:cNvGrpSpPr/>
          <p:nvPr/>
        </p:nvGrpSpPr>
        <p:grpSpPr>
          <a:xfrm>
            <a:off x="5304560" y="4956464"/>
            <a:ext cx="644236" cy="696191"/>
            <a:chOff x="1340428" y="4956464"/>
            <a:chExt cx="644236" cy="696191"/>
          </a:xfrm>
        </p:grpSpPr>
        <p:sp>
          <p:nvSpPr>
            <p:cNvPr id="42" name="Rectangle 41">
              <a:extLst>
                <a:ext uri="{FF2B5EF4-FFF2-40B4-BE49-F238E27FC236}">
                  <a16:creationId xmlns:a16="http://schemas.microsoft.com/office/drawing/2014/main" id="{8928BE1B-BADD-7EEC-A448-9910862CCFD7}"/>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a:extLst>
                <a:ext uri="{FF2B5EF4-FFF2-40B4-BE49-F238E27FC236}">
                  <a16:creationId xmlns:a16="http://schemas.microsoft.com/office/drawing/2014/main" id="{C040F657-4038-DA8D-433E-DDF897F64593}"/>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44" name="Group 43">
            <a:extLst>
              <a:ext uri="{FF2B5EF4-FFF2-40B4-BE49-F238E27FC236}">
                <a16:creationId xmlns:a16="http://schemas.microsoft.com/office/drawing/2014/main" id="{73AA0552-1FBD-A76A-3149-CE12E95CE790}"/>
              </a:ext>
            </a:extLst>
          </p:cNvPr>
          <p:cNvGrpSpPr/>
          <p:nvPr/>
        </p:nvGrpSpPr>
        <p:grpSpPr>
          <a:xfrm>
            <a:off x="6094269" y="4956464"/>
            <a:ext cx="644236" cy="696191"/>
            <a:chOff x="1340428" y="4956464"/>
            <a:chExt cx="644236" cy="696191"/>
          </a:xfrm>
        </p:grpSpPr>
        <p:sp>
          <p:nvSpPr>
            <p:cNvPr id="45" name="Rectangle 44">
              <a:extLst>
                <a:ext uri="{FF2B5EF4-FFF2-40B4-BE49-F238E27FC236}">
                  <a16:creationId xmlns:a16="http://schemas.microsoft.com/office/drawing/2014/main" id="{1E5EE1ED-C7A8-2CC6-95A2-F6F51BF40BA2}"/>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45">
              <a:extLst>
                <a:ext uri="{FF2B5EF4-FFF2-40B4-BE49-F238E27FC236}">
                  <a16:creationId xmlns:a16="http://schemas.microsoft.com/office/drawing/2014/main" id="{E3702898-4CB6-D4EF-5E2E-963A0D386B85}"/>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47" name="Group 46">
            <a:extLst>
              <a:ext uri="{FF2B5EF4-FFF2-40B4-BE49-F238E27FC236}">
                <a16:creationId xmlns:a16="http://schemas.microsoft.com/office/drawing/2014/main" id="{4B3D7854-A348-F329-D08D-12FCAC751A86}"/>
              </a:ext>
            </a:extLst>
          </p:cNvPr>
          <p:cNvGrpSpPr/>
          <p:nvPr/>
        </p:nvGrpSpPr>
        <p:grpSpPr>
          <a:xfrm>
            <a:off x="6883978" y="4951269"/>
            <a:ext cx="644236" cy="696191"/>
            <a:chOff x="1340428" y="4956464"/>
            <a:chExt cx="644236" cy="696191"/>
          </a:xfrm>
        </p:grpSpPr>
        <p:sp>
          <p:nvSpPr>
            <p:cNvPr id="48" name="Rectangle 47">
              <a:extLst>
                <a:ext uri="{FF2B5EF4-FFF2-40B4-BE49-F238E27FC236}">
                  <a16:creationId xmlns:a16="http://schemas.microsoft.com/office/drawing/2014/main" id="{6D0ED390-5D70-BC87-257E-AF6593C012EE}"/>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ounded Rectangle 48">
              <a:extLst>
                <a:ext uri="{FF2B5EF4-FFF2-40B4-BE49-F238E27FC236}">
                  <a16:creationId xmlns:a16="http://schemas.microsoft.com/office/drawing/2014/main" id="{3B729AF6-7FFD-F657-BC66-7F49DA85C116}"/>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50" name="Group 49">
            <a:extLst>
              <a:ext uri="{FF2B5EF4-FFF2-40B4-BE49-F238E27FC236}">
                <a16:creationId xmlns:a16="http://schemas.microsoft.com/office/drawing/2014/main" id="{37C40939-8EF8-9654-A659-3C5F23509850}"/>
              </a:ext>
            </a:extLst>
          </p:cNvPr>
          <p:cNvGrpSpPr/>
          <p:nvPr/>
        </p:nvGrpSpPr>
        <p:grpSpPr>
          <a:xfrm>
            <a:off x="7684078" y="4951268"/>
            <a:ext cx="644236" cy="696191"/>
            <a:chOff x="1340428" y="4956464"/>
            <a:chExt cx="644236" cy="696191"/>
          </a:xfrm>
        </p:grpSpPr>
        <p:sp>
          <p:nvSpPr>
            <p:cNvPr id="51" name="Rectangle 50">
              <a:extLst>
                <a:ext uri="{FF2B5EF4-FFF2-40B4-BE49-F238E27FC236}">
                  <a16:creationId xmlns:a16="http://schemas.microsoft.com/office/drawing/2014/main" id="{67D1A050-F784-8356-F167-609492A888B2}"/>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ounded Rectangle 51">
              <a:extLst>
                <a:ext uri="{FF2B5EF4-FFF2-40B4-BE49-F238E27FC236}">
                  <a16:creationId xmlns:a16="http://schemas.microsoft.com/office/drawing/2014/main" id="{80D00A35-EEBD-CE23-D367-CECABDFB468F}"/>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cxnSp>
        <p:nvCxnSpPr>
          <p:cNvPr id="53" name="Straight Connector 52">
            <a:extLst>
              <a:ext uri="{FF2B5EF4-FFF2-40B4-BE49-F238E27FC236}">
                <a16:creationId xmlns:a16="http://schemas.microsoft.com/office/drawing/2014/main" id="{F9086C48-77AB-0AC1-9CDB-CF850EC151B4}"/>
              </a:ext>
            </a:extLst>
          </p:cNvPr>
          <p:cNvCxnSpPr>
            <a:cxnSpLocks/>
          </p:cNvCxnSpPr>
          <p:nvPr/>
        </p:nvCxnSpPr>
        <p:spPr>
          <a:xfrm>
            <a:off x="5605896" y="4696691"/>
            <a:ext cx="2400300" cy="0"/>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72191976-C2E7-3CFC-5F6E-0C7B39087DDB}"/>
              </a:ext>
            </a:extLst>
          </p:cNvPr>
          <p:cNvCxnSpPr>
            <a:cxnSpLocks/>
            <a:endCxn id="42" idx="0"/>
          </p:cNvCxnSpPr>
          <p:nvPr/>
        </p:nvCxnSpPr>
        <p:spPr>
          <a:xfrm>
            <a:off x="5626678" y="4696691"/>
            <a:ext cx="0" cy="259773"/>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D4D972A6-D70E-7C03-A4B3-73A2640E4C60}"/>
              </a:ext>
            </a:extLst>
          </p:cNvPr>
          <p:cNvCxnSpPr>
            <a:cxnSpLocks/>
            <a:endCxn id="51" idx="0"/>
          </p:cNvCxnSpPr>
          <p:nvPr/>
        </p:nvCxnSpPr>
        <p:spPr>
          <a:xfrm>
            <a:off x="8006196"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35F39D0D-A79F-6475-104E-C03855F8D531}"/>
              </a:ext>
            </a:extLst>
          </p:cNvPr>
          <p:cNvCxnSpPr/>
          <p:nvPr/>
        </p:nvCxnSpPr>
        <p:spPr>
          <a:xfrm>
            <a:off x="6395605"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8E1C12C2-7DBC-A78A-7F7A-35D22BF31269}"/>
              </a:ext>
            </a:extLst>
          </p:cNvPr>
          <p:cNvCxnSpPr/>
          <p:nvPr/>
        </p:nvCxnSpPr>
        <p:spPr>
          <a:xfrm>
            <a:off x="7185314"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FF429FDA-8E04-BAE0-4A2F-583F127376DF}"/>
              </a:ext>
            </a:extLst>
          </p:cNvPr>
          <p:cNvCxnSpPr/>
          <p:nvPr/>
        </p:nvCxnSpPr>
        <p:spPr>
          <a:xfrm>
            <a:off x="6792192" y="4421332"/>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8B5AF08C-D3C7-6CB7-A9B6-BA8C7CE9A8BC}"/>
              </a:ext>
            </a:extLst>
          </p:cNvPr>
          <p:cNvCxnSpPr>
            <a:cxnSpLocks/>
          </p:cNvCxnSpPr>
          <p:nvPr/>
        </p:nvCxnSpPr>
        <p:spPr>
          <a:xfrm>
            <a:off x="2862695" y="2815935"/>
            <a:ext cx="3964132"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1677533D-4630-221E-5C9C-1E80228EFC1D}"/>
              </a:ext>
            </a:extLst>
          </p:cNvPr>
          <p:cNvCxnSpPr>
            <a:cxnSpLocks/>
            <a:endCxn id="5" idx="0"/>
          </p:cNvCxnSpPr>
          <p:nvPr/>
        </p:nvCxnSpPr>
        <p:spPr>
          <a:xfrm>
            <a:off x="2862695" y="2815935"/>
            <a:ext cx="0" cy="758538"/>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DF080DDE-C7CD-BD1B-C746-677E7A5BF846}"/>
              </a:ext>
            </a:extLst>
          </p:cNvPr>
          <p:cNvCxnSpPr>
            <a:cxnSpLocks/>
            <a:endCxn id="39" idx="0"/>
          </p:cNvCxnSpPr>
          <p:nvPr/>
        </p:nvCxnSpPr>
        <p:spPr>
          <a:xfrm>
            <a:off x="6826827" y="2815935"/>
            <a:ext cx="0" cy="758538"/>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
        <p:nvSpPr>
          <p:cNvPr id="68" name="Rectangle 67">
            <a:extLst>
              <a:ext uri="{FF2B5EF4-FFF2-40B4-BE49-F238E27FC236}">
                <a16:creationId xmlns:a16="http://schemas.microsoft.com/office/drawing/2014/main" id="{FF4CAD4D-00CA-4B7E-3640-2CEA6B6ED641}"/>
              </a:ext>
            </a:extLst>
          </p:cNvPr>
          <p:cNvSpPr/>
          <p:nvPr/>
        </p:nvSpPr>
        <p:spPr>
          <a:xfrm>
            <a:off x="2717222" y="1309258"/>
            <a:ext cx="4109605" cy="108065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a:t>
            </a:r>
          </a:p>
        </p:txBody>
      </p:sp>
      <p:cxnSp>
        <p:nvCxnSpPr>
          <p:cNvPr id="70" name="Straight Connector 69">
            <a:extLst>
              <a:ext uri="{FF2B5EF4-FFF2-40B4-BE49-F238E27FC236}">
                <a16:creationId xmlns:a16="http://schemas.microsoft.com/office/drawing/2014/main" id="{4D7F7DFF-7F9E-5187-8250-90FD2A65744E}"/>
              </a:ext>
            </a:extLst>
          </p:cNvPr>
          <p:cNvCxnSpPr>
            <a:cxnSpLocks/>
          </p:cNvCxnSpPr>
          <p:nvPr/>
        </p:nvCxnSpPr>
        <p:spPr>
          <a:xfrm flipH="1">
            <a:off x="4833070" y="2389912"/>
            <a:ext cx="7794" cy="426023"/>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25EB9F89-9A5F-5874-307B-C1E11EB831FF}"/>
              </a:ext>
            </a:extLst>
          </p:cNvPr>
          <p:cNvSpPr txBox="1"/>
          <p:nvPr/>
        </p:nvSpPr>
        <p:spPr>
          <a:xfrm>
            <a:off x="9164782" y="1849585"/>
            <a:ext cx="3007555" cy="1754326"/>
          </a:xfrm>
          <a:prstGeom prst="rect">
            <a:avLst/>
          </a:prstGeom>
          <a:noFill/>
        </p:spPr>
        <p:txBody>
          <a:bodyPr wrap="none" rtlCol="0">
            <a:spAutoFit/>
          </a:bodyPr>
          <a:lstStyle/>
          <a:p>
            <a:r>
              <a:rPr lang="en-US" dirty="0"/>
              <a:t>To write: Send an invalidate</a:t>
            </a:r>
          </a:p>
          <a:p>
            <a:r>
              <a:rPr lang="en-US" dirty="0"/>
              <a:t>request on the bus:</a:t>
            </a:r>
          </a:p>
          <a:p>
            <a:r>
              <a:rPr lang="en-US" dirty="0"/>
              <a:t>- The cache line is owned by</a:t>
            </a:r>
          </a:p>
          <a:p>
            <a:r>
              <a:rPr lang="en-US" dirty="0"/>
              <a:t>someone else, the someone</a:t>
            </a:r>
          </a:p>
          <a:p>
            <a:r>
              <a:rPr lang="en-US" dirty="0"/>
              <a:t>else will send the recent copy</a:t>
            </a:r>
          </a:p>
          <a:p>
            <a:r>
              <a:rPr lang="en-US" dirty="0"/>
              <a:t>and invalidates its own</a:t>
            </a:r>
          </a:p>
        </p:txBody>
      </p:sp>
      <p:sp>
        <p:nvSpPr>
          <p:cNvPr id="3" name="TextBox 2">
            <a:extLst>
              <a:ext uri="{FF2B5EF4-FFF2-40B4-BE49-F238E27FC236}">
                <a16:creationId xmlns:a16="http://schemas.microsoft.com/office/drawing/2014/main" id="{55A5C79B-462D-E4E0-DCD5-943287B34DED}"/>
              </a:ext>
            </a:extLst>
          </p:cNvPr>
          <p:cNvSpPr txBox="1"/>
          <p:nvPr/>
        </p:nvSpPr>
        <p:spPr>
          <a:xfrm>
            <a:off x="9138804" y="4093036"/>
            <a:ext cx="3007555" cy="2031325"/>
          </a:xfrm>
          <a:prstGeom prst="rect">
            <a:avLst/>
          </a:prstGeom>
          <a:noFill/>
        </p:spPr>
        <p:txBody>
          <a:bodyPr wrap="none" rtlCol="0">
            <a:spAutoFit/>
          </a:bodyPr>
          <a:lstStyle/>
          <a:p>
            <a:r>
              <a:rPr lang="en-US" dirty="0"/>
              <a:t>To read: Send a read</a:t>
            </a:r>
          </a:p>
          <a:p>
            <a:r>
              <a:rPr lang="en-US" dirty="0"/>
              <a:t>request on the bus:</a:t>
            </a:r>
          </a:p>
          <a:p>
            <a:r>
              <a:rPr lang="en-US" dirty="0"/>
              <a:t>- The cache line is owned by</a:t>
            </a:r>
          </a:p>
          <a:p>
            <a:r>
              <a:rPr lang="en-US" dirty="0"/>
              <a:t>someone else, the someone</a:t>
            </a:r>
          </a:p>
          <a:p>
            <a:r>
              <a:rPr lang="en-US" dirty="0"/>
              <a:t>else will send the recent copy</a:t>
            </a:r>
          </a:p>
          <a:p>
            <a:r>
              <a:rPr lang="en-US" dirty="0"/>
              <a:t>and marks its own copy as</a:t>
            </a:r>
          </a:p>
          <a:p>
            <a:r>
              <a:rPr lang="en-US" dirty="0"/>
              <a:t>shared</a:t>
            </a:r>
          </a:p>
        </p:txBody>
      </p:sp>
      <p:sp>
        <p:nvSpPr>
          <p:cNvPr id="4" name="TextBox 3">
            <a:extLst>
              <a:ext uri="{FF2B5EF4-FFF2-40B4-BE49-F238E27FC236}">
                <a16:creationId xmlns:a16="http://schemas.microsoft.com/office/drawing/2014/main" id="{B31EDE41-FD18-C134-0BB8-A708E31045ED}"/>
              </a:ext>
            </a:extLst>
          </p:cNvPr>
          <p:cNvSpPr txBox="1"/>
          <p:nvPr/>
        </p:nvSpPr>
        <p:spPr>
          <a:xfrm>
            <a:off x="1378726" y="6273284"/>
            <a:ext cx="7209025" cy="369332"/>
          </a:xfrm>
          <a:prstGeom prst="rect">
            <a:avLst/>
          </a:prstGeom>
          <a:noFill/>
        </p:spPr>
        <p:txBody>
          <a:bodyPr wrap="none" rtlCol="0">
            <a:spAutoFit/>
          </a:bodyPr>
          <a:lstStyle/>
          <a:p>
            <a:r>
              <a:rPr lang="en-US" dirty="0"/>
              <a:t>Often called: The MESI protocol (Modified, Exclusive, Shared, and Invalid)</a:t>
            </a:r>
          </a:p>
        </p:txBody>
      </p:sp>
    </p:spTree>
    <p:extLst>
      <p:ext uri="{BB962C8B-B14F-4D97-AF65-F5344CB8AC3E}">
        <p14:creationId xmlns:p14="http://schemas.microsoft.com/office/powerpoint/2010/main" val="1971871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332EF-8C2C-35E6-1DFA-C8BB573635FC}"/>
              </a:ext>
            </a:extLst>
          </p:cNvPr>
          <p:cNvSpPr>
            <a:spLocks noGrp="1"/>
          </p:cNvSpPr>
          <p:nvPr>
            <p:ph type="title"/>
          </p:nvPr>
        </p:nvSpPr>
        <p:spPr/>
        <p:txBody>
          <a:bodyPr/>
          <a:lstStyle/>
          <a:p>
            <a:r>
              <a:rPr lang="en-US" dirty="0"/>
              <a:t>On The Road to Hell: False Sharing</a:t>
            </a:r>
          </a:p>
        </p:txBody>
      </p:sp>
      <p:sp>
        <p:nvSpPr>
          <p:cNvPr id="3" name="Content Placeholder 2">
            <a:extLst>
              <a:ext uri="{FF2B5EF4-FFF2-40B4-BE49-F238E27FC236}">
                <a16:creationId xmlns:a16="http://schemas.microsoft.com/office/drawing/2014/main" id="{94719715-A454-9808-9452-7E520AF388C3}"/>
              </a:ext>
            </a:extLst>
          </p:cNvPr>
          <p:cNvSpPr>
            <a:spLocks noGrp="1"/>
          </p:cNvSpPr>
          <p:nvPr>
            <p:ph idx="1"/>
          </p:nvPr>
        </p:nvSpPr>
        <p:spPr/>
        <p:txBody>
          <a:bodyPr>
            <a:normAutofit fontScale="55000" lnSpcReduction="20000"/>
          </a:bodyPr>
          <a:lstStyle/>
          <a:p>
            <a:pPr marL="0" indent="0">
              <a:buNone/>
            </a:pPr>
            <a:r>
              <a:rPr lang="en-US" dirty="0">
                <a:solidFill>
                  <a:schemeClr val="accent1">
                    <a:lumMod val="40000"/>
                    <a:lumOff val="60000"/>
                  </a:schemeClr>
                </a:solidFill>
                <a:latin typeface="Source Code Pro" panose="020F0502020204030204" pitchFamily="34" charset="0"/>
              </a:rPr>
              <a:t>i</a:t>
            </a:r>
            <a:r>
              <a:rPr lang="en-US" b="0" i="0" u="none" strike="noStrike" dirty="0">
                <a:solidFill>
                  <a:schemeClr val="accent1">
                    <a:lumMod val="40000"/>
                    <a:lumOff val="60000"/>
                  </a:schemeClr>
                </a:solidFill>
                <a:effectLst/>
                <a:latin typeface="Source Code Pro" panose="020F0502020204030204" pitchFamily="34" charset="0"/>
              </a:rPr>
              <a:t>nt shared[2];</a:t>
            </a:r>
            <a:endParaRPr lang="en-US" b="0" i="0" u="none" strike="noStrike" dirty="0">
              <a:solidFill>
                <a:srgbClr val="000000"/>
              </a:solidFill>
              <a:effectLst/>
              <a:latin typeface="Source Code Pro" panose="020F0502020204030204" pitchFamily="34" charset="0"/>
            </a:endParaRPr>
          </a:p>
          <a:p>
            <a:pPr marL="0" indent="0">
              <a:buNone/>
            </a:pPr>
            <a:r>
              <a:rPr lang="en-US" b="0" i="0" u="none" strike="noStrike" dirty="0">
                <a:solidFill>
                  <a:srgbClr val="FFFF00"/>
                </a:solidFill>
                <a:effectLst/>
                <a:latin typeface="Source Code Pro" panose="020F0502020204030204" pitchFamily="34" charset="0"/>
              </a:rPr>
              <a:t>main</a:t>
            </a:r>
            <a:r>
              <a:rPr lang="en-US" b="0" i="0" u="none" strike="noStrike" dirty="0">
                <a:solidFill>
                  <a:schemeClr val="tx1"/>
                </a:solidFill>
                <a:effectLst/>
                <a:latin typeface="Source Code Pro" panose="020F0502020204030204" pitchFamily="34" charset="0"/>
              </a:rPr>
              <a:t>() { </a:t>
            </a:r>
          </a:p>
          <a:p>
            <a:pPr marL="0" indent="0">
              <a:buNone/>
            </a:pPr>
            <a:r>
              <a:rPr lang="en-US" dirty="0">
                <a:solidFill>
                  <a:schemeClr val="tx1"/>
                </a:solidFill>
                <a:latin typeface="Source Code Pro" panose="020F0502020204030204" pitchFamily="34" charset="0"/>
              </a:rPr>
              <a:t>	t0 = </a:t>
            </a:r>
            <a:r>
              <a:rPr lang="en-US" dirty="0" err="1">
                <a:solidFill>
                  <a:srgbClr val="FFFF00"/>
                </a:solidFill>
                <a:latin typeface="Source Code Pro" panose="020F0502020204030204" pitchFamily="34" charset="0"/>
              </a:rPr>
              <a:t>CreateThread</a:t>
            </a:r>
            <a:r>
              <a:rPr lang="en-US" dirty="0">
                <a:solidFill>
                  <a:schemeClr val="tx1"/>
                </a:solidFill>
                <a:latin typeface="Source Code Pro" panose="020F0502020204030204" pitchFamily="34" charset="0"/>
              </a:rPr>
              <a:t>(</a:t>
            </a:r>
            <a:r>
              <a:rPr lang="en-US" dirty="0" err="1">
                <a:solidFill>
                  <a:schemeClr val="tx1"/>
                </a:solidFill>
                <a:latin typeface="Source Code Pro" panose="020F0502020204030204" pitchFamily="34" charset="0"/>
              </a:rPr>
              <a:t>fn</a:t>
            </a:r>
            <a:r>
              <a:rPr lang="en-US" dirty="0">
                <a:solidFill>
                  <a:schemeClr val="tx1"/>
                </a:solidFill>
                <a:latin typeface="Source Code Pro" panose="020F0502020204030204" pitchFamily="34" charset="0"/>
              </a:rPr>
              <a:t>, 0);</a:t>
            </a:r>
            <a:r>
              <a:rPr lang="en-US" dirty="0">
                <a:solidFill>
                  <a:srgbClr val="FFFF00"/>
                </a:solidFill>
                <a:latin typeface="Source Code Pro" panose="020F0502020204030204" pitchFamily="34" charset="0"/>
              </a:rPr>
              <a:t> </a:t>
            </a:r>
          </a:p>
          <a:p>
            <a:pPr marL="0" indent="0">
              <a:buNone/>
            </a:pPr>
            <a:r>
              <a:rPr lang="en-US" dirty="0">
                <a:solidFill>
                  <a:srgbClr val="FFFF00"/>
                </a:solidFill>
                <a:latin typeface="Source Code Pro" panose="020F0502020204030204" pitchFamily="34" charset="0"/>
              </a:rPr>
              <a:t>	</a:t>
            </a:r>
            <a:r>
              <a:rPr lang="en-US" dirty="0">
                <a:solidFill>
                  <a:schemeClr val="tx1"/>
                </a:solidFill>
                <a:latin typeface="Source Code Pro" panose="020F0502020204030204" pitchFamily="34" charset="0"/>
              </a:rPr>
              <a:t>t1 =</a:t>
            </a:r>
            <a:r>
              <a:rPr lang="en-US" dirty="0">
                <a:solidFill>
                  <a:srgbClr val="FFFF00"/>
                </a:solidFill>
                <a:latin typeface="Source Code Pro" panose="020F0502020204030204" pitchFamily="34" charset="0"/>
              </a:rPr>
              <a:t> </a:t>
            </a:r>
            <a:r>
              <a:rPr lang="en-US" dirty="0" err="1">
                <a:solidFill>
                  <a:srgbClr val="FFFF00"/>
                </a:solidFill>
                <a:latin typeface="Source Code Pro" panose="020F0502020204030204" pitchFamily="34" charset="0"/>
              </a:rPr>
              <a:t>CreateThread</a:t>
            </a:r>
            <a:r>
              <a:rPr lang="en-US" dirty="0">
                <a:solidFill>
                  <a:schemeClr val="tx1"/>
                </a:solidFill>
                <a:latin typeface="Source Code Pro" panose="020F0502020204030204" pitchFamily="34" charset="0"/>
              </a:rPr>
              <a:t>(</a:t>
            </a:r>
            <a:r>
              <a:rPr lang="en-US" dirty="0" err="1">
                <a:solidFill>
                  <a:schemeClr val="tx1"/>
                </a:solidFill>
                <a:latin typeface="Source Code Pro" panose="020F0502020204030204" pitchFamily="34" charset="0"/>
              </a:rPr>
              <a:t>fn</a:t>
            </a:r>
            <a:r>
              <a:rPr lang="en-US" dirty="0">
                <a:solidFill>
                  <a:schemeClr val="tx1"/>
                </a:solidFill>
                <a:latin typeface="Source Code Pro" panose="020F0502020204030204" pitchFamily="34" charset="0"/>
              </a:rPr>
              <a:t>, 1);</a:t>
            </a:r>
          </a:p>
          <a:p>
            <a:pPr marL="0" indent="0">
              <a:buNone/>
            </a:pPr>
            <a:r>
              <a:rPr lang="en-US" dirty="0">
                <a:solidFill>
                  <a:schemeClr val="tx1"/>
                </a:solidFill>
                <a:latin typeface="Source Code Pro" panose="020F0502020204030204" pitchFamily="34" charset="0"/>
              </a:rPr>
              <a:t>	</a:t>
            </a:r>
            <a:r>
              <a:rPr lang="en-US" dirty="0" err="1">
                <a:solidFill>
                  <a:srgbClr val="FFFF00"/>
                </a:solidFill>
                <a:latin typeface="Source Code Pro" panose="020F0502020204030204" pitchFamily="34" charset="0"/>
              </a:rPr>
              <a:t>JoinThread</a:t>
            </a:r>
            <a:r>
              <a:rPr lang="en-US" dirty="0">
                <a:solidFill>
                  <a:schemeClr val="tx1"/>
                </a:solidFill>
                <a:latin typeface="Source Code Pro" panose="020F0502020204030204" pitchFamily="34" charset="0"/>
              </a:rPr>
              <a:t>(t0);</a:t>
            </a:r>
          </a:p>
          <a:p>
            <a:pPr marL="0" indent="0">
              <a:buNone/>
            </a:pPr>
            <a:r>
              <a:rPr lang="en-US" dirty="0">
                <a:solidFill>
                  <a:schemeClr val="tx1"/>
                </a:solidFill>
                <a:latin typeface="Source Code Pro" panose="020F0502020204030204" pitchFamily="34" charset="0"/>
              </a:rPr>
              <a:t>	</a:t>
            </a:r>
            <a:r>
              <a:rPr lang="en-US" dirty="0" err="1">
                <a:solidFill>
                  <a:srgbClr val="FFFF00"/>
                </a:solidFill>
                <a:latin typeface="Source Code Pro" panose="020F0502020204030204" pitchFamily="34" charset="0"/>
              </a:rPr>
              <a:t>JoinThread</a:t>
            </a:r>
            <a:r>
              <a:rPr lang="en-US" dirty="0">
                <a:solidFill>
                  <a:schemeClr val="tx1"/>
                </a:solidFill>
                <a:latin typeface="Source Code Pro" panose="020F0502020204030204" pitchFamily="34" charset="0"/>
              </a:rPr>
              <a:t>(t1);</a:t>
            </a:r>
          </a:p>
          <a:p>
            <a:pPr marL="0" indent="0">
              <a:buNone/>
            </a:pPr>
            <a:r>
              <a:rPr lang="en-US" dirty="0">
                <a:solidFill>
                  <a:schemeClr val="tx1"/>
                </a:solidFill>
                <a:latin typeface="Source Code Pro" panose="020F0502020204030204" pitchFamily="34" charset="0"/>
              </a:rPr>
              <a:t>	</a:t>
            </a:r>
            <a:r>
              <a:rPr lang="en-US" dirty="0" err="1">
                <a:solidFill>
                  <a:srgbClr val="FFFF00"/>
                </a:solidFill>
                <a:latin typeface="Source Code Pro" panose="020F0502020204030204" pitchFamily="34" charset="0"/>
              </a:rPr>
              <a:t>cout</a:t>
            </a:r>
            <a:r>
              <a:rPr lang="en-US" dirty="0">
                <a:solidFill>
                  <a:schemeClr val="tx1"/>
                </a:solidFill>
                <a:latin typeface="Source Code Pro" panose="020F0502020204030204" pitchFamily="34" charset="0"/>
              </a:rPr>
              <a:t> &lt;&lt; shared &lt;&lt; </a:t>
            </a:r>
            <a:r>
              <a:rPr lang="en-US" dirty="0" err="1">
                <a:solidFill>
                  <a:srgbClr val="FFFF00"/>
                </a:solidFill>
                <a:latin typeface="Source Code Pro" panose="020F0502020204030204" pitchFamily="34" charset="0"/>
              </a:rPr>
              <a:t>endl</a:t>
            </a:r>
            <a:r>
              <a:rPr lang="en-US" dirty="0">
                <a:solidFill>
                  <a:schemeClr val="tx1"/>
                </a:solidFill>
                <a:latin typeface="Source Code Pro" panose="020F0502020204030204" pitchFamily="34" charset="0"/>
              </a:rPr>
              <a:t>;</a:t>
            </a:r>
          </a:p>
          <a:p>
            <a:pPr marL="0" indent="0">
              <a:buNone/>
            </a:pPr>
            <a:r>
              <a:rPr lang="en-US" dirty="0">
                <a:solidFill>
                  <a:schemeClr val="tx1"/>
                </a:solidFill>
                <a:latin typeface="Source Code Pro" panose="020F0502020204030204" pitchFamily="34" charset="0"/>
              </a:rPr>
              <a:t>}</a:t>
            </a:r>
          </a:p>
          <a:p>
            <a:pPr marL="0" indent="0">
              <a:buNone/>
            </a:pPr>
            <a:r>
              <a:rPr lang="en-US" dirty="0">
                <a:solidFill>
                  <a:schemeClr val="tx1"/>
                </a:solidFill>
                <a:latin typeface="Source Code Pro" panose="020F0502020204030204" pitchFamily="34" charset="0"/>
              </a:rPr>
              <a:t>Void </a:t>
            </a:r>
            <a:r>
              <a:rPr lang="en-US" dirty="0" err="1">
                <a:solidFill>
                  <a:schemeClr val="tx1"/>
                </a:solidFill>
                <a:latin typeface="Source Code Pro" panose="020F0502020204030204" pitchFamily="34" charset="0"/>
              </a:rPr>
              <a:t>fn</a:t>
            </a:r>
            <a:r>
              <a:rPr lang="en-US" dirty="0">
                <a:solidFill>
                  <a:schemeClr val="tx1"/>
                </a:solidFill>
                <a:latin typeface="Source Code Pro" panose="020F0502020204030204" pitchFamily="34" charset="0"/>
              </a:rPr>
              <a:t>(int </a:t>
            </a:r>
            <a:r>
              <a:rPr lang="en-US" dirty="0" err="1">
                <a:solidFill>
                  <a:schemeClr val="tx1"/>
                </a:solidFill>
                <a:latin typeface="Source Code Pro" panose="020F0502020204030204" pitchFamily="34" charset="0"/>
              </a:rPr>
              <a:t>i</a:t>
            </a:r>
            <a:r>
              <a:rPr lang="en-US" dirty="0">
                <a:solidFill>
                  <a:schemeClr val="tx1"/>
                </a:solidFill>
                <a:latin typeface="Source Code Pro" panose="020F0502020204030204" pitchFamily="34" charset="0"/>
              </a:rPr>
              <a:t>) {</a:t>
            </a:r>
          </a:p>
          <a:p>
            <a:pPr marL="0" indent="0">
              <a:buNone/>
            </a:pPr>
            <a:r>
              <a:rPr lang="en-US" dirty="0">
                <a:solidFill>
                  <a:schemeClr val="tx1"/>
                </a:solidFill>
                <a:latin typeface="Source Code Pro" panose="020F0502020204030204" pitchFamily="34" charset="0"/>
              </a:rPr>
              <a:t>	shared[</a:t>
            </a:r>
            <a:r>
              <a:rPr lang="en-US" dirty="0" err="1">
                <a:solidFill>
                  <a:schemeClr val="tx1"/>
                </a:solidFill>
                <a:latin typeface="Source Code Pro" panose="020F0502020204030204" pitchFamily="34" charset="0"/>
              </a:rPr>
              <a:t>i</a:t>
            </a:r>
            <a:r>
              <a:rPr lang="en-US" dirty="0">
                <a:solidFill>
                  <a:schemeClr val="tx1"/>
                </a:solidFill>
                <a:latin typeface="Source Code Pro" panose="020F0502020204030204" pitchFamily="34" charset="0"/>
              </a:rPr>
              <a:t>]++; // More code to access and update shared[</a:t>
            </a:r>
            <a:r>
              <a:rPr lang="en-US" dirty="0" err="1">
                <a:solidFill>
                  <a:schemeClr val="tx1"/>
                </a:solidFill>
                <a:latin typeface="Source Code Pro" panose="020F0502020204030204" pitchFamily="34" charset="0"/>
              </a:rPr>
              <a:t>i</a:t>
            </a:r>
            <a:r>
              <a:rPr lang="en-US" dirty="0">
                <a:solidFill>
                  <a:schemeClr val="tx1"/>
                </a:solidFill>
                <a:latin typeface="Source Code Pro" panose="020F0502020204030204" pitchFamily="34" charset="0"/>
              </a:rPr>
              <a:t>] follows</a:t>
            </a:r>
          </a:p>
          <a:p>
            <a:pPr marL="0" indent="0">
              <a:buNone/>
            </a:pPr>
            <a:r>
              <a:rPr lang="en-US" b="0" i="0" u="none" strike="noStrike" dirty="0">
                <a:solidFill>
                  <a:schemeClr val="tx1"/>
                </a:solidFill>
                <a:effectLst/>
                <a:latin typeface="Source Code Pro" panose="020F0502020204030204" pitchFamily="34" charset="0"/>
              </a:rPr>
              <a:t>} </a:t>
            </a:r>
            <a:r>
              <a:rPr lang="en-US" b="0" i="0" u="none" strike="noStrike" dirty="0">
                <a:solidFill>
                  <a:srgbClr val="000000"/>
                </a:solidFill>
                <a:effectLst/>
                <a:latin typeface="Source Code Pro" panose="020F0502020204030204" pitchFamily="34" charset="0"/>
              </a:rPr>
              <a:t>}</a:t>
            </a:r>
            <a:endParaRPr lang="en-US" dirty="0"/>
          </a:p>
        </p:txBody>
      </p:sp>
    </p:spTree>
    <p:extLst>
      <p:ext uri="{BB962C8B-B14F-4D97-AF65-F5344CB8AC3E}">
        <p14:creationId xmlns:p14="http://schemas.microsoft.com/office/powerpoint/2010/main" val="3831148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AF2E8-ECA5-8882-F4F2-134E97D2854F}"/>
              </a:ext>
            </a:extLst>
          </p:cNvPr>
          <p:cNvSpPr>
            <a:spLocks noGrp="1"/>
          </p:cNvSpPr>
          <p:nvPr>
            <p:ph type="title"/>
          </p:nvPr>
        </p:nvSpPr>
        <p:spPr/>
        <p:txBody>
          <a:bodyPr/>
          <a:lstStyle/>
          <a:p>
            <a:r>
              <a:rPr lang="en-US" dirty="0"/>
              <a:t>On the Road to Hell: What about L1?</a:t>
            </a:r>
          </a:p>
        </p:txBody>
      </p:sp>
      <p:sp>
        <p:nvSpPr>
          <p:cNvPr id="5" name="Rectangle 4">
            <a:extLst>
              <a:ext uri="{FF2B5EF4-FFF2-40B4-BE49-F238E27FC236}">
                <a16:creationId xmlns:a16="http://schemas.microsoft.com/office/drawing/2014/main" id="{1A08AB36-E929-2D2D-3814-50DEFDE667B5}"/>
              </a:ext>
            </a:extLst>
          </p:cNvPr>
          <p:cNvSpPr/>
          <p:nvPr/>
        </p:nvSpPr>
        <p:spPr>
          <a:xfrm>
            <a:off x="1194954" y="3574473"/>
            <a:ext cx="3335481" cy="220287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96B46565-C2F7-6CBA-4CD3-24BBC1008EEC}"/>
              </a:ext>
            </a:extLst>
          </p:cNvPr>
          <p:cNvSpPr/>
          <p:nvPr/>
        </p:nvSpPr>
        <p:spPr>
          <a:xfrm>
            <a:off x="1340428" y="3740727"/>
            <a:ext cx="3023754" cy="704618"/>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L2 Cache</a:t>
            </a:r>
          </a:p>
        </p:txBody>
      </p:sp>
      <p:grpSp>
        <p:nvGrpSpPr>
          <p:cNvPr id="9" name="Group 8">
            <a:extLst>
              <a:ext uri="{FF2B5EF4-FFF2-40B4-BE49-F238E27FC236}">
                <a16:creationId xmlns:a16="http://schemas.microsoft.com/office/drawing/2014/main" id="{C60CB9A3-DFD7-E4EC-ABF4-68B0A164F97D}"/>
              </a:ext>
            </a:extLst>
          </p:cNvPr>
          <p:cNvGrpSpPr/>
          <p:nvPr/>
        </p:nvGrpSpPr>
        <p:grpSpPr>
          <a:xfrm>
            <a:off x="1340428" y="4956464"/>
            <a:ext cx="644236" cy="696191"/>
            <a:chOff x="1340428" y="4956464"/>
            <a:chExt cx="644236" cy="696191"/>
          </a:xfrm>
        </p:grpSpPr>
        <p:sp>
          <p:nvSpPr>
            <p:cNvPr id="7" name="Rectangle 6">
              <a:extLst>
                <a:ext uri="{FF2B5EF4-FFF2-40B4-BE49-F238E27FC236}">
                  <a16:creationId xmlns:a16="http://schemas.microsoft.com/office/drawing/2014/main" id="{3EAAF1E0-0FE0-E5E7-95E3-EA3F2FF18608}"/>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92CA2BF9-12BE-EFB6-1C15-4418E2EEAEAE}"/>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10" name="Group 9">
            <a:extLst>
              <a:ext uri="{FF2B5EF4-FFF2-40B4-BE49-F238E27FC236}">
                <a16:creationId xmlns:a16="http://schemas.microsoft.com/office/drawing/2014/main" id="{43CF5DDE-A7C5-8F1D-DC50-91519219DA2C}"/>
              </a:ext>
            </a:extLst>
          </p:cNvPr>
          <p:cNvGrpSpPr/>
          <p:nvPr/>
        </p:nvGrpSpPr>
        <p:grpSpPr>
          <a:xfrm>
            <a:off x="2130137" y="4956464"/>
            <a:ext cx="644236" cy="696191"/>
            <a:chOff x="1340428" y="4956464"/>
            <a:chExt cx="644236" cy="696191"/>
          </a:xfrm>
        </p:grpSpPr>
        <p:sp>
          <p:nvSpPr>
            <p:cNvPr id="11" name="Rectangle 10">
              <a:extLst>
                <a:ext uri="{FF2B5EF4-FFF2-40B4-BE49-F238E27FC236}">
                  <a16:creationId xmlns:a16="http://schemas.microsoft.com/office/drawing/2014/main" id="{25018C4E-D22F-10C3-1F0A-984DCB160E4D}"/>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59E8F634-EFD6-8671-B60F-4DA2031AE328}"/>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13" name="Group 12">
            <a:extLst>
              <a:ext uri="{FF2B5EF4-FFF2-40B4-BE49-F238E27FC236}">
                <a16:creationId xmlns:a16="http://schemas.microsoft.com/office/drawing/2014/main" id="{2462CFB9-324D-27FE-4164-A5039038A9B4}"/>
              </a:ext>
            </a:extLst>
          </p:cNvPr>
          <p:cNvGrpSpPr/>
          <p:nvPr/>
        </p:nvGrpSpPr>
        <p:grpSpPr>
          <a:xfrm>
            <a:off x="2919846" y="4951269"/>
            <a:ext cx="644236" cy="696191"/>
            <a:chOff x="1340428" y="4956464"/>
            <a:chExt cx="644236" cy="696191"/>
          </a:xfrm>
        </p:grpSpPr>
        <p:sp>
          <p:nvSpPr>
            <p:cNvPr id="14" name="Rectangle 13">
              <a:extLst>
                <a:ext uri="{FF2B5EF4-FFF2-40B4-BE49-F238E27FC236}">
                  <a16:creationId xmlns:a16="http://schemas.microsoft.com/office/drawing/2014/main" id="{E15D15C8-FE4B-C709-6425-6D9AD2BC72A6}"/>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a:extLst>
                <a:ext uri="{FF2B5EF4-FFF2-40B4-BE49-F238E27FC236}">
                  <a16:creationId xmlns:a16="http://schemas.microsoft.com/office/drawing/2014/main" id="{56477DAD-083E-30B8-6CE8-14406D7870EB}"/>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16" name="Group 15">
            <a:extLst>
              <a:ext uri="{FF2B5EF4-FFF2-40B4-BE49-F238E27FC236}">
                <a16:creationId xmlns:a16="http://schemas.microsoft.com/office/drawing/2014/main" id="{3BD4DF0C-997D-98AD-4C57-D6DE7DA04DD2}"/>
              </a:ext>
            </a:extLst>
          </p:cNvPr>
          <p:cNvGrpSpPr/>
          <p:nvPr/>
        </p:nvGrpSpPr>
        <p:grpSpPr>
          <a:xfrm>
            <a:off x="3719946" y="4951268"/>
            <a:ext cx="644236" cy="696191"/>
            <a:chOff x="1340428" y="4956464"/>
            <a:chExt cx="644236" cy="696191"/>
          </a:xfrm>
        </p:grpSpPr>
        <p:sp>
          <p:nvSpPr>
            <p:cNvPr id="17" name="Rectangle 16">
              <a:extLst>
                <a:ext uri="{FF2B5EF4-FFF2-40B4-BE49-F238E27FC236}">
                  <a16:creationId xmlns:a16="http://schemas.microsoft.com/office/drawing/2014/main" id="{0E4DB184-DEAD-6ADB-E27A-D9E5B62A124E}"/>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a:extLst>
                <a:ext uri="{FF2B5EF4-FFF2-40B4-BE49-F238E27FC236}">
                  <a16:creationId xmlns:a16="http://schemas.microsoft.com/office/drawing/2014/main" id="{C24A9B87-D792-11AD-5D61-A40DF3FA7814}"/>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cxnSp>
        <p:nvCxnSpPr>
          <p:cNvPr id="20" name="Straight Connector 19">
            <a:extLst>
              <a:ext uri="{FF2B5EF4-FFF2-40B4-BE49-F238E27FC236}">
                <a16:creationId xmlns:a16="http://schemas.microsoft.com/office/drawing/2014/main" id="{9DC70DEF-5B46-2E45-4BF0-4870B2762DA4}"/>
              </a:ext>
            </a:extLst>
          </p:cNvPr>
          <p:cNvCxnSpPr>
            <a:cxnSpLocks/>
          </p:cNvCxnSpPr>
          <p:nvPr/>
        </p:nvCxnSpPr>
        <p:spPr>
          <a:xfrm>
            <a:off x="1641764" y="4696691"/>
            <a:ext cx="2400300" cy="0"/>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3E5DEABF-6C9A-8A70-07E2-CAA1332F6B5B}"/>
              </a:ext>
            </a:extLst>
          </p:cNvPr>
          <p:cNvCxnSpPr>
            <a:cxnSpLocks/>
            <a:endCxn id="7" idx="0"/>
          </p:cNvCxnSpPr>
          <p:nvPr/>
        </p:nvCxnSpPr>
        <p:spPr>
          <a:xfrm>
            <a:off x="1662546" y="4696691"/>
            <a:ext cx="0" cy="259773"/>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90582933-7D69-9C54-3FEF-65F7BC6695B0}"/>
              </a:ext>
            </a:extLst>
          </p:cNvPr>
          <p:cNvCxnSpPr>
            <a:cxnSpLocks/>
            <a:endCxn id="17" idx="0"/>
          </p:cNvCxnSpPr>
          <p:nvPr/>
        </p:nvCxnSpPr>
        <p:spPr>
          <a:xfrm>
            <a:off x="4042064"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3687B3D-DB1C-790F-7C2E-D80F9C1D17E8}"/>
              </a:ext>
            </a:extLst>
          </p:cNvPr>
          <p:cNvCxnSpPr/>
          <p:nvPr/>
        </p:nvCxnSpPr>
        <p:spPr>
          <a:xfrm>
            <a:off x="2431473"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58F7B71C-0848-0EFD-3EA9-70E6455403ED}"/>
              </a:ext>
            </a:extLst>
          </p:cNvPr>
          <p:cNvCxnSpPr/>
          <p:nvPr/>
        </p:nvCxnSpPr>
        <p:spPr>
          <a:xfrm>
            <a:off x="3221182"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8A362D61-EBBB-D734-B322-F6940170552C}"/>
              </a:ext>
            </a:extLst>
          </p:cNvPr>
          <p:cNvCxnSpPr/>
          <p:nvPr/>
        </p:nvCxnSpPr>
        <p:spPr>
          <a:xfrm>
            <a:off x="2828060" y="4421332"/>
            <a:ext cx="0" cy="254577"/>
          </a:xfrm>
          <a:prstGeom prst="line">
            <a:avLst/>
          </a:prstGeom>
        </p:spPr>
        <p:style>
          <a:lnRef idx="1">
            <a:schemeClr val="dk1"/>
          </a:lnRef>
          <a:fillRef idx="0">
            <a:schemeClr val="dk1"/>
          </a:fillRef>
          <a:effectRef idx="0">
            <a:schemeClr val="dk1"/>
          </a:effectRef>
          <a:fontRef idx="minor">
            <a:schemeClr val="tx1"/>
          </a:fontRef>
        </p:style>
      </p:cxnSp>
      <p:sp>
        <p:nvSpPr>
          <p:cNvPr id="39" name="Rectangle 38">
            <a:extLst>
              <a:ext uri="{FF2B5EF4-FFF2-40B4-BE49-F238E27FC236}">
                <a16:creationId xmlns:a16="http://schemas.microsoft.com/office/drawing/2014/main" id="{B4A9158F-3F25-C849-9888-C4924C7B8298}"/>
              </a:ext>
            </a:extLst>
          </p:cNvPr>
          <p:cNvSpPr/>
          <p:nvPr/>
        </p:nvSpPr>
        <p:spPr>
          <a:xfrm>
            <a:off x="5159086" y="3574473"/>
            <a:ext cx="3335481" cy="220287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0" name="Rounded Rectangle 39">
            <a:extLst>
              <a:ext uri="{FF2B5EF4-FFF2-40B4-BE49-F238E27FC236}">
                <a16:creationId xmlns:a16="http://schemas.microsoft.com/office/drawing/2014/main" id="{4343F72B-A1AD-5E55-E173-D11D6FEE858C}"/>
              </a:ext>
            </a:extLst>
          </p:cNvPr>
          <p:cNvSpPr/>
          <p:nvPr/>
        </p:nvSpPr>
        <p:spPr>
          <a:xfrm>
            <a:off x="5304560" y="3740727"/>
            <a:ext cx="3023754" cy="704618"/>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L2 Cache</a:t>
            </a:r>
          </a:p>
        </p:txBody>
      </p:sp>
      <p:grpSp>
        <p:nvGrpSpPr>
          <p:cNvPr id="41" name="Group 40">
            <a:extLst>
              <a:ext uri="{FF2B5EF4-FFF2-40B4-BE49-F238E27FC236}">
                <a16:creationId xmlns:a16="http://schemas.microsoft.com/office/drawing/2014/main" id="{A14FE789-7A43-0B93-2FE4-5960E731CF77}"/>
              </a:ext>
            </a:extLst>
          </p:cNvPr>
          <p:cNvGrpSpPr/>
          <p:nvPr/>
        </p:nvGrpSpPr>
        <p:grpSpPr>
          <a:xfrm>
            <a:off x="5304560" y="4956464"/>
            <a:ext cx="644236" cy="696191"/>
            <a:chOff x="1340428" y="4956464"/>
            <a:chExt cx="644236" cy="696191"/>
          </a:xfrm>
        </p:grpSpPr>
        <p:sp>
          <p:nvSpPr>
            <p:cNvPr id="42" name="Rectangle 41">
              <a:extLst>
                <a:ext uri="{FF2B5EF4-FFF2-40B4-BE49-F238E27FC236}">
                  <a16:creationId xmlns:a16="http://schemas.microsoft.com/office/drawing/2014/main" id="{8928BE1B-BADD-7EEC-A448-9910862CCFD7}"/>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a:extLst>
                <a:ext uri="{FF2B5EF4-FFF2-40B4-BE49-F238E27FC236}">
                  <a16:creationId xmlns:a16="http://schemas.microsoft.com/office/drawing/2014/main" id="{C040F657-4038-DA8D-433E-DDF897F64593}"/>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44" name="Group 43">
            <a:extLst>
              <a:ext uri="{FF2B5EF4-FFF2-40B4-BE49-F238E27FC236}">
                <a16:creationId xmlns:a16="http://schemas.microsoft.com/office/drawing/2014/main" id="{73AA0552-1FBD-A76A-3149-CE12E95CE790}"/>
              </a:ext>
            </a:extLst>
          </p:cNvPr>
          <p:cNvGrpSpPr/>
          <p:nvPr/>
        </p:nvGrpSpPr>
        <p:grpSpPr>
          <a:xfrm>
            <a:off x="6094269" y="4956464"/>
            <a:ext cx="644236" cy="696191"/>
            <a:chOff x="1340428" y="4956464"/>
            <a:chExt cx="644236" cy="696191"/>
          </a:xfrm>
        </p:grpSpPr>
        <p:sp>
          <p:nvSpPr>
            <p:cNvPr id="45" name="Rectangle 44">
              <a:extLst>
                <a:ext uri="{FF2B5EF4-FFF2-40B4-BE49-F238E27FC236}">
                  <a16:creationId xmlns:a16="http://schemas.microsoft.com/office/drawing/2014/main" id="{1E5EE1ED-C7A8-2CC6-95A2-F6F51BF40BA2}"/>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45">
              <a:extLst>
                <a:ext uri="{FF2B5EF4-FFF2-40B4-BE49-F238E27FC236}">
                  <a16:creationId xmlns:a16="http://schemas.microsoft.com/office/drawing/2014/main" id="{E3702898-4CB6-D4EF-5E2E-963A0D386B85}"/>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47" name="Group 46">
            <a:extLst>
              <a:ext uri="{FF2B5EF4-FFF2-40B4-BE49-F238E27FC236}">
                <a16:creationId xmlns:a16="http://schemas.microsoft.com/office/drawing/2014/main" id="{4B3D7854-A348-F329-D08D-12FCAC751A86}"/>
              </a:ext>
            </a:extLst>
          </p:cNvPr>
          <p:cNvGrpSpPr/>
          <p:nvPr/>
        </p:nvGrpSpPr>
        <p:grpSpPr>
          <a:xfrm>
            <a:off x="6883978" y="4951269"/>
            <a:ext cx="644236" cy="696191"/>
            <a:chOff x="1340428" y="4956464"/>
            <a:chExt cx="644236" cy="696191"/>
          </a:xfrm>
        </p:grpSpPr>
        <p:sp>
          <p:nvSpPr>
            <p:cNvPr id="48" name="Rectangle 47">
              <a:extLst>
                <a:ext uri="{FF2B5EF4-FFF2-40B4-BE49-F238E27FC236}">
                  <a16:creationId xmlns:a16="http://schemas.microsoft.com/office/drawing/2014/main" id="{6D0ED390-5D70-BC87-257E-AF6593C012EE}"/>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ounded Rectangle 48">
              <a:extLst>
                <a:ext uri="{FF2B5EF4-FFF2-40B4-BE49-F238E27FC236}">
                  <a16:creationId xmlns:a16="http://schemas.microsoft.com/office/drawing/2014/main" id="{3B729AF6-7FFD-F657-BC66-7F49DA85C116}"/>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50" name="Group 49">
            <a:extLst>
              <a:ext uri="{FF2B5EF4-FFF2-40B4-BE49-F238E27FC236}">
                <a16:creationId xmlns:a16="http://schemas.microsoft.com/office/drawing/2014/main" id="{37C40939-8EF8-9654-A659-3C5F23509850}"/>
              </a:ext>
            </a:extLst>
          </p:cNvPr>
          <p:cNvGrpSpPr/>
          <p:nvPr/>
        </p:nvGrpSpPr>
        <p:grpSpPr>
          <a:xfrm>
            <a:off x="7684078" y="4951268"/>
            <a:ext cx="644236" cy="696191"/>
            <a:chOff x="1340428" y="4956464"/>
            <a:chExt cx="644236" cy="696191"/>
          </a:xfrm>
        </p:grpSpPr>
        <p:sp>
          <p:nvSpPr>
            <p:cNvPr id="51" name="Rectangle 50">
              <a:extLst>
                <a:ext uri="{FF2B5EF4-FFF2-40B4-BE49-F238E27FC236}">
                  <a16:creationId xmlns:a16="http://schemas.microsoft.com/office/drawing/2014/main" id="{67D1A050-F784-8356-F167-609492A888B2}"/>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ounded Rectangle 51">
              <a:extLst>
                <a:ext uri="{FF2B5EF4-FFF2-40B4-BE49-F238E27FC236}">
                  <a16:creationId xmlns:a16="http://schemas.microsoft.com/office/drawing/2014/main" id="{80D00A35-EEBD-CE23-D367-CECABDFB468F}"/>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cxnSp>
        <p:nvCxnSpPr>
          <p:cNvPr id="53" name="Straight Connector 52">
            <a:extLst>
              <a:ext uri="{FF2B5EF4-FFF2-40B4-BE49-F238E27FC236}">
                <a16:creationId xmlns:a16="http://schemas.microsoft.com/office/drawing/2014/main" id="{F9086C48-77AB-0AC1-9CDB-CF850EC151B4}"/>
              </a:ext>
            </a:extLst>
          </p:cNvPr>
          <p:cNvCxnSpPr>
            <a:cxnSpLocks/>
          </p:cNvCxnSpPr>
          <p:nvPr/>
        </p:nvCxnSpPr>
        <p:spPr>
          <a:xfrm>
            <a:off x="5605896" y="4696691"/>
            <a:ext cx="2400300" cy="0"/>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72191976-C2E7-3CFC-5F6E-0C7B39087DDB}"/>
              </a:ext>
            </a:extLst>
          </p:cNvPr>
          <p:cNvCxnSpPr>
            <a:cxnSpLocks/>
            <a:endCxn id="42" idx="0"/>
          </p:cNvCxnSpPr>
          <p:nvPr/>
        </p:nvCxnSpPr>
        <p:spPr>
          <a:xfrm>
            <a:off x="5626678" y="4696691"/>
            <a:ext cx="0" cy="259773"/>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D4D972A6-D70E-7C03-A4B3-73A2640E4C60}"/>
              </a:ext>
            </a:extLst>
          </p:cNvPr>
          <p:cNvCxnSpPr>
            <a:cxnSpLocks/>
            <a:endCxn id="51" idx="0"/>
          </p:cNvCxnSpPr>
          <p:nvPr/>
        </p:nvCxnSpPr>
        <p:spPr>
          <a:xfrm>
            <a:off x="8006196"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35F39D0D-A79F-6475-104E-C03855F8D531}"/>
              </a:ext>
            </a:extLst>
          </p:cNvPr>
          <p:cNvCxnSpPr/>
          <p:nvPr/>
        </p:nvCxnSpPr>
        <p:spPr>
          <a:xfrm>
            <a:off x="6395605"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8E1C12C2-7DBC-A78A-7F7A-35D22BF31269}"/>
              </a:ext>
            </a:extLst>
          </p:cNvPr>
          <p:cNvCxnSpPr/>
          <p:nvPr/>
        </p:nvCxnSpPr>
        <p:spPr>
          <a:xfrm>
            <a:off x="7185314"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FF429FDA-8E04-BAE0-4A2F-583F127376DF}"/>
              </a:ext>
            </a:extLst>
          </p:cNvPr>
          <p:cNvCxnSpPr/>
          <p:nvPr/>
        </p:nvCxnSpPr>
        <p:spPr>
          <a:xfrm>
            <a:off x="6792192" y="4421332"/>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8B5AF08C-D3C7-6CB7-A9B6-BA8C7CE9A8BC}"/>
              </a:ext>
            </a:extLst>
          </p:cNvPr>
          <p:cNvCxnSpPr>
            <a:cxnSpLocks/>
          </p:cNvCxnSpPr>
          <p:nvPr/>
        </p:nvCxnSpPr>
        <p:spPr>
          <a:xfrm>
            <a:off x="2862695" y="2815935"/>
            <a:ext cx="3964132"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1677533D-4630-221E-5C9C-1E80228EFC1D}"/>
              </a:ext>
            </a:extLst>
          </p:cNvPr>
          <p:cNvCxnSpPr>
            <a:cxnSpLocks/>
            <a:endCxn id="5" idx="0"/>
          </p:cNvCxnSpPr>
          <p:nvPr/>
        </p:nvCxnSpPr>
        <p:spPr>
          <a:xfrm>
            <a:off x="2862695" y="2815935"/>
            <a:ext cx="0" cy="758538"/>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DF080DDE-C7CD-BD1B-C746-677E7A5BF846}"/>
              </a:ext>
            </a:extLst>
          </p:cNvPr>
          <p:cNvCxnSpPr>
            <a:cxnSpLocks/>
            <a:endCxn id="39" idx="0"/>
          </p:cNvCxnSpPr>
          <p:nvPr/>
        </p:nvCxnSpPr>
        <p:spPr>
          <a:xfrm>
            <a:off x="6826827" y="2815935"/>
            <a:ext cx="0" cy="758538"/>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
        <p:nvSpPr>
          <p:cNvPr id="68" name="Rectangle 67">
            <a:extLst>
              <a:ext uri="{FF2B5EF4-FFF2-40B4-BE49-F238E27FC236}">
                <a16:creationId xmlns:a16="http://schemas.microsoft.com/office/drawing/2014/main" id="{FF4CAD4D-00CA-4B7E-3640-2CEA6B6ED641}"/>
              </a:ext>
            </a:extLst>
          </p:cNvPr>
          <p:cNvSpPr/>
          <p:nvPr/>
        </p:nvSpPr>
        <p:spPr>
          <a:xfrm>
            <a:off x="2717222" y="1309258"/>
            <a:ext cx="4109605" cy="108065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a:t>
            </a:r>
          </a:p>
        </p:txBody>
      </p:sp>
      <p:cxnSp>
        <p:nvCxnSpPr>
          <p:cNvPr id="70" name="Straight Connector 69">
            <a:extLst>
              <a:ext uri="{FF2B5EF4-FFF2-40B4-BE49-F238E27FC236}">
                <a16:creationId xmlns:a16="http://schemas.microsoft.com/office/drawing/2014/main" id="{4D7F7DFF-7F9E-5187-8250-90FD2A65744E}"/>
              </a:ext>
            </a:extLst>
          </p:cNvPr>
          <p:cNvCxnSpPr>
            <a:cxnSpLocks/>
          </p:cNvCxnSpPr>
          <p:nvPr/>
        </p:nvCxnSpPr>
        <p:spPr>
          <a:xfrm flipH="1">
            <a:off x="4833070" y="2389912"/>
            <a:ext cx="7794" cy="426023"/>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4822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AF2E8-ECA5-8882-F4F2-134E97D2854F}"/>
              </a:ext>
            </a:extLst>
          </p:cNvPr>
          <p:cNvSpPr>
            <a:spLocks noGrp="1"/>
          </p:cNvSpPr>
          <p:nvPr>
            <p:ph type="title"/>
          </p:nvPr>
        </p:nvSpPr>
        <p:spPr/>
        <p:txBody>
          <a:bodyPr/>
          <a:lstStyle/>
          <a:p>
            <a:r>
              <a:rPr lang="en-US" dirty="0"/>
              <a:t>On the Road to Hell: What about L3?</a:t>
            </a:r>
          </a:p>
        </p:txBody>
      </p:sp>
      <p:grpSp>
        <p:nvGrpSpPr>
          <p:cNvPr id="24" name="Group 23">
            <a:extLst>
              <a:ext uri="{FF2B5EF4-FFF2-40B4-BE49-F238E27FC236}">
                <a16:creationId xmlns:a16="http://schemas.microsoft.com/office/drawing/2014/main" id="{A231A4EC-EB46-935E-F657-E10AE167AC77}"/>
              </a:ext>
            </a:extLst>
          </p:cNvPr>
          <p:cNvGrpSpPr/>
          <p:nvPr/>
        </p:nvGrpSpPr>
        <p:grpSpPr>
          <a:xfrm>
            <a:off x="1120287" y="1314313"/>
            <a:ext cx="10191970" cy="4468087"/>
            <a:chOff x="310390" y="1309258"/>
            <a:chExt cx="10191970" cy="4468087"/>
          </a:xfrm>
        </p:grpSpPr>
        <p:sp>
          <p:nvSpPr>
            <p:cNvPr id="5" name="Rectangle 4">
              <a:extLst>
                <a:ext uri="{FF2B5EF4-FFF2-40B4-BE49-F238E27FC236}">
                  <a16:creationId xmlns:a16="http://schemas.microsoft.com/office/drawing/2014/main" id="{1A08AB36-E929-2D2D-3814-50DEFDE667B5}"/>
                </a:ext>
              </a:extLst>
            </p:cNvPr>
            <p:cNvSpPr/>
            <p:nvPr/>
          </p:nvSpPr>
          <p:spPr>
            <a:xfrm>
              <a:off x="1194954" y="3574473"/>
              <a:ext cx="3335481" cy="220287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96B46565-C2F7-6CBA-4CD3-24BBC1008EEC}"/>
                </a:ext>
              </a:extLst>
            </p:cNvPr>
            <p:cNvSpPr/>
            <p:nvPr/>
          </p:nvSpPr>
          <p:spPr>
            <a:xfrm>
              <a:off x="1340428" y="3740727"/>
              <a:ext cx="3023754" cy="704618"/>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L2 Cache</a:t>
              </a:r>
            </a:p>
          </p:txBody>
        </p:sp>
        <p:grpSp>
          <p:nvGrpSpPr>
            <p:cNvPr id="9" name="Group 8">
              <a:extLst>
                <a:ext uri="{FF2B5EF4-FFF2-40B4-BE49-F238E27FC236}">
                  <a16:creationId xmlns:a16="http://schemas.microsoft.com/office/drawing/2014/main" id="{C60CB9A3-DFD7-E4EC-ABF4-68B0A164F97D}"/>
                </a:ext>
              </a:extLst>
            </p:cNvPr>
            <p:cNvGrpSpPr/>
            <p:nvPr/>
          </p:nvGrpSpPr>
          <p:grpSpPr>
            <a:xfrm>
              <a:off x="1340428" y="4956464"/>
              <a:ext cx="644236" cy="696191"/>
              <a:chOff x="1340428" y="4956464"/>
              <a:chExt cx="644236" cy="696191"/>
            </a:xfrm>
          </p:grpSpPr>
          <p:sp>
            <p:nvSpPr>
              <p:cNvPr id="7" name="Rectangle 6">
                <a:extLst>
                  <a:ext uri="{FF2B5EF4-FFF2-40B4-BE49-F238E27FC236}">
                    <a16:creationId xmlns:a16="http://schemas.microsoft.com/office/drawing/2014/main" id="{3EAAF1E0-0FE0-E5E7-95E3-EA3F2FF18608}"/>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92CA2BF9-12BE-EFB6-1C15-4418E2EEAEAE}"/>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10" name="Group 9">
              <a:extLst>
                <a:ext uri="{FF2B5EF4-FFF2-40B4-BE49-F238E27FC236}">
                  <a16:creationId xmlns:a16="http://schemas.microsoft.com/office/drawing/2014/main" id="{43CF5DDE-A7C5-8F1D-DC50-91519219DA2C}"/>
                </a:ext>
              </a:extLst>
            </p:cNvPr>
            <p:cNvGrpSpPr/>
            <p:nvPr/>
          </p:nvGrpSpPr>
          <p:grpSpPr>
            <a:xfrm>
              <a:off x="2130137" y="4956464"/>
              <a:ext cx="644236" cy="696191"/>
              <a:chOff x="1340428" y="4956464"/>
              <a:chExt cx="644236" cy="696191"/>
            </a:xfrm>
          </p:grpSpPr>
          <p:sp>
            <p:nvSpPr>
              <p:cNvPr id="11" name="Rectangle 10">
                <a:extLst>
                  <a:ext uri="{FF2B5EF4-FFF2-40B4-BE49-F238E27FC236}">
                    <a16:creationId xmlns:a16="http://schemas.microsoft.com/office/drawing/2014/main" id="{25018C4E-D22F-10C3-1F0A-984DCB160E4D}"/>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59E8F634-EFD6-8671-B60F-4DA2031AE328}"/>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13" name="Group 12">
              <a:extLst>
                <a:ext uri="{FF2B5EF4-FFF2-40B4-BE49-F238E27FC236}">
                  <a16:creationId xmlns:a16="http://schemas.microsoft.com/office/drawing/2014/main" id="{2462CFB9-324D-27FE-4164-A5039038A9B4}"/>
                </a:ext>
              </a:extLst>
            </p:cNvPr>
            <p:cNvGrpSpPr/>
            <p:nvPr/>
          </p:nvGrpSpPr>
          <p:grpSpPr>
            <a:xfrm>
              <a:off x="2919846" y="4951269"/>
              <a:ext cx="644236" cy="696191"/>
              <a:chOff x="1340428" y="4956464"/>
              <a:chExt cx="644236" cy="696191"/>
            </a:xfrm>
          </p:grpSpPr>
          <p:sp>
            <p:nvSpPr>
              <p:cNvPr id="14" name="Rectangle 13">
                <a:extLst>
                  <a:ext uri="{FF2B5EF4-FFF2-40B4-BE49-F238E27FC236}">
                    <a16:creationId xmlns:a16="http://schemas.microsoft.com/office/drawing/2014/main" id="{E15D15C8-FE4B-C709-6425-6D9AD2BC72A6}"/>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a:extLst>
                  <a:ext uri="{FF2B5EF4-FFF2-40B4-BE49-F238E27FC236}">
                    <a16:creationId xmlns:a16="http://schemas.microsoft.com/office/drawing/2014/main" id="{56477DAD-083E-30B8-6CE8-14406D7870EB}"/>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16" name="Group 15">
              <a:extLst>
                <a:ext uri="{FF2B5EF4-FFF2-40B4-BE49-F238E27FC236}">
                  <a16:creationId xmlns:a16="http://schemas.microsoft.com/office/drawing/2014/main" id="{3BD4DF0C-997D-98AD-4C57-D6DE7DA04DD2}"/>
                </a:ext>
              </a:extLst>
            </p:cNvPr>
            <p:cNvGrpSpPr/>
            <p:nvPr/>
          </p:nvGrpSpPr>
          <p:grpSpPr>
            <a:xfrm>
              <a:off x="3719946" y="4951268"/>
              <a:ext cx="644236" cy="696191"/>
              <a:chOff x="1340428" y="4956464"/>
              <a:chExt cx="644236" cy="696191"/>
            </a:xfrm>
          </p:grpSpPr>
          <p:sp>
            <p:nvSpPr>
              <p:cNvPr id="17" name="Rectangle 16">
                <a:extLst>
                  <a:ext uri="{FF2B5EF4-FFF2-40B4-BE49-F238E27FC236}">
                    <a16:creationId xmlns:a16="http://schemas.microsoft.com/office/drawing/2014/main" id="{0E4DB184-DEAD-6ADB-E27A-D9E5B62A124E}"/>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a:extLst>
                  <a:ext uri="{FF2B5EF4-FFF2-40B4-BE49-F238E27FC236}">
                    <a16:creationId xmlns:a16="http://schemas.microsoft.com/office/drawing/2014/main" id="{C24A9B87-D792-11AD-5D61-A40DF3FA7814}"/>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cxnSp>
          <p:nvCxnSpPr>
            <p:cNvPr id="20" name="Straight Connector 19">
              <a:extLst>
                <a:ext uri="{FF2B5EF4-FFF2-40B4-BE49-F238E27FC236}">
                  <a16:creationId xmlns:a16="http://schemas.microsoft.com/office/drawing/2014/main" id="{9DC70DEF-5B46-2E45-4BF0-4870B2762DA4}"/>
                </a:ext>
              </a:extLst>
            </p:cNvPr>
            <p:cNvCxnSpPr>
              <a:cxnSpLocks/>
            </p:cNvCxnSpPr>
            <p:nvPr/>
          </p:nvCxnSpPr>
          <p:spPr>
            <a:xfrm>
              <a:off x="1641764" y="4696691"/>
              <a:ext cx="2400300" cy="0"/>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3E5DEABF-6C9A-8A70-07E2-CAA1332F6B5B}"/>
                </a:ext>
              </a:extLst>
            </p:cNvPr>
            <p:cNvCxnSpPr>
              <a:cxnSpLocks/>
              <a:endCxn id="7" idx="0"/>
            </p:cNvCxnSpPr>
            <p:nvPr/>
          </p:nvCxnSpPr>
          <p:spPr>
            <a:xfrm>
              <a:off x="1662546" y="4696691"/>
              <a:ext cx="0" cy="259773"/>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90582933-7D69-9C54-3FEF-65F7BC6695B0}"/>
                </a:ext>
              </a:extLst>
            </p:cNvPr>
            <p:cNvCxnSpPr>
              <a:cxnSpLocks/>
              <a:endCxn id="17" idx="0"/>
            </p:cNvCxnSpPr>
            <p:nvPr/>
          </p:nvCxnSpPr>
          <p:spPr>
            <a:xfrm>
              <a:off x="4042064"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3687B3D-DB1C-790F-7C2E-D80F9C1D17E8}"/>
                </a:ext>
              </a:extLst>
            </p:cNvPr>
            <p:cNvCxnSpPr/>
            <p:nvPr/>
          </p:nvCxnSpPr>
          <p:spPr>
            <a:xfrm>
              <a:off x="2431473"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58F7B71C-0848-0EFD-3EA9-70E6455403ED}"/>
                </a:ext>
              </a:extLst>
            </p:cNvPr>
            <p:cNvCxnSpPr/>
            <p:nvPr/>
          </p:nvCxnSpPr>
          <p:spPr>
            <a:xfrm>
              <a:off x="3221182"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8A362D61-EBBB-D734-B322-F6940170552C}"/>
                </a:ext>
              </a:extLst>
            </p:cNvPr>
            <p:cNvCxnSpPr/>
            <p:nvPr/>
          </p:nvCxnSpPr>
          <p:spPr>
            <a:xfrm>
              <a:off x="2828060" y="4421332"/>
              <a:ext cx="0" cy="254577"/>
            </a:xfrm>
            <a:prstGeom prst="line">
              <a:avLst/>
            </a:prstGeom>
          </p:spPr>
          <p:style>
            <a:lnRef idx="1">
              <a:schemeClr val="dk1"/>
            </a:lnRef>
            <a:fillRef idx="0">
              <a:schemeClr val="dk1"/>
            </a:fillRef>
            <a:effectRef idx="0">
              <a:schemeClr val="dk1"/>
            </a:effectRef>
            <a:fontRef idx="minor">
              <a:schemeClr val="tx1"/>
            </a:fontRef>
          </p:style>
        </p:cxnSp>
        <p:sp>
          <p:nvSpPr>
            <p:cNvPr id="39" name="Rectangle 38">
              <a:extLst>
                <a:ext uri="{FF2B5EF4-FFF2-40B4-BE49-F238E27FC236}">
                  <a16:creationId xmlns:a16="http://schemas.microsoft.com/office/drawing/2014/main" id="{B4A9158F-3F25-C849-9888-C4924C7B8298}"/>
                </a:ext>
              </a:extLst>
            </p:cNvPr>
            <p:cNvSpPr/>
            <p:nvPr/>
          </p:nvSpPr>
          <p:spPr>
            <a:xfrm>
              <a:off x="5159086" y="3574473"/>
              <a:ext cx="3335481" cy="220287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0" name="Rounded Rectangle 39">
              <a:extLst>
                <a:ext uri="{FF2B5EF4-FFF2-40B4-BE49-F238E27FC236}">
                  <a16:creationId xmlns:a16="http://schemas.microsoft.com/office/drawing/2014/main" id="{4343F72B-A1AD-5E55-E173-D11D6FEE858C}"/>
                </a:ext>
              </a:extLst>
            </p:cNvPr>
            <p:cNvSpPr/>
            <p:nvPr/>
          </p:nvSpPr>
          <p:spPr>
            <a:xfrm>
              <a:off x="5304560" y="3740727"/>
              <a:ext cx="3023754" cy="704618"/>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L2 Cache</a:t>
              </a:r>
            </a:p>
          </p:txBody>
        </p:sp>
        <p:grpSp>
          <p:nvGrpSpPr>
            <p:cNvPr id="41" name="Group 40">
              <a:extLst>
                <a:ext uri="{FF2B5EF4-FFF2-40B4-BE49-F238E27FC236}">
                  <a16:creationId xmlns:a16="http://schemas.microsoft.com/office/drawing/2014/main" id="{A14FE789-7A43-0B93-2FE4-5960E731CF77}"/>
                </a:ext>
              </a:extLst>
            </p:cNvPr>
            <p:cNvGrpSpPr/>
            <p:nvPr/>
          </p:nvGrpSpPr>
          <p:grpSpPr>
            <a:xfrm>
              <a:off x="5304560" y="4956464"/>
              <a:ext cx="644236" cy="696191"/>
              <a:chOff x="1340428" y="4956464"/>
              <a:chExt cx="644236" cy="696191"/>
            </a:xfrm>
          </p:grpSpPr>
          <p:sp>
            <p:nvSpPr>
              <p:cNvPr id="42" name="Rectangle 41">
                <a:extLst>
                  <a:ext uri="{FF2B5EF4-FFF2-40B4-BE49-F238E27FC236}">
                    <a16:creationId xmlns:a16="http://schemas.microsoft.com/office/drawing/2014/main" id="{8928BE1B-BADD-7EEC-A448-9910862CCFD7}"/>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a:extLst>
                  <a:ext uri="{FF2B5EF4-FFF2-40B4-BE49-F238E27FC236}">
                    <a16:creationId xmlns:a16="http://schemas.microsoft.com/office/drawing/2014/main" id="{C040F657-4038-DA8D-433E-DDF897F64593}"/>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44" name="Group 43">
              <a:extLst>
                <a:ext uri="{FF2B5EF4-FFF2-40B4-BE49-F238E27FC236}">
                  <a16:creationId xmlns:a16="http://schemas.microsoft.com/office/drawing/2014/main" id="{73AA0552-1FBD-A76A-3149-CE12E95CE790}"/>
                </a:ext>
              </a:extLst>
            </p:cNvPr>
            <p:cNvGrpSpPr/>
            <p:nvPr/>
          </p:nvGrpSpPr>
          <p:grpSpPr>
            <a:xfrm>
              <a:off x="6094269" y="4956464"/>
              <a:ext cx="644236" cy="696191"/>
              <a:chOff x="1340428" y="4956464"/>
              <a:chExt cx="644236" cy="696191"/>
            </a:xfrm>
          </p:grpSpPr>
          <p:sp>
            <p:nvSpPr>
              <p:cNvPr id="45" name="Rectangle 44">
                <a:extLst>
                  <a:ext uri="{FF2B5EF4-FFF2-40B4-BE49-F238E27FC236}">
                    <a16:creationId xmlns:a16="http://schemas.microsoft.com/office/drawing/2014/main" id="{1E5EE1ED-C7A8-2CC6-95A2-F6F51BF40BA2}"/>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45">
                <a:extLst>
                  <a:ext uri="{FF2B5EF4-FFF2-40B4-BE49-F238E27FC236}">
                    <a16:creationId xmlns:a16="http://schemas.microsoft.com/office/drawing/2014/main" id="{E3702898-4CB6-D4EF-5E2E-963A0D386B85}"/>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47" name="Group 46">
              <a:extLst>
                <a:ext uri="{FF2B5EF4-FFF2-40B4-BE49-F238E27FC236}">
                  <a16:creationId xmlns:a16="http://schemas.microsoft.com/office/drawing/2014/main" id="{4B3D7854-A348-F329-D08D-12FCAC751A86}"/>
                </a:ext>
              </a:extLst>
            </p:cNvPr>
            <p:cNvGrpSpPr/>
            <p:nvPr/>
          </p:nvGrpSpPr>
          <p:grpSpPr>
            <a:xfrm>
              <a:off x="6883978" y="4951269"/>
              <a:ext cx="644236" cy="696191"/>
              <a:chOff x="1340428" y="4956464"/>
              <a:chExt cx="644236" cy="696191"/>
            </a:xfrm>
          </p:grpSpPr>
          <p:sp>
            <p:nvSpPr>
              <p:cNvPr id="48" name="Rectangle 47">
                <a:extLst>
                  <a:ext uri="{FF2B5EF4-FFF2-40B4-BE49-F238E27FC236}">
                    <a16:creationId xmlns:a16="http://schemas.microsoft.com/office/drawing/2014/main" id="{6D0ED390-5D70-BC87-257E-AF6593C012EE}"/>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ounded Rectangle 48">
                <a:extLst>
                  <a:ext uri="{FF2B5EF4-FFF2-40B4-BE49-F238E27FC236}">
                    <a16:creationId xmlns:a16="http://schemas.microsoft.com/office/drawing/2014/main" id="{3B729AF6-7FFD-F657-BC66-7F49DA85C116}"/>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50" name="Group 49">
              <a:extLst>
                <a:ext uri="{FF2B5EF4-FFF2-40B4-BE49-F238E27FC236}">
                  <a16:creationId xmlns:a16="http://schemas.microsoft.com/office/drawing/2014/main" id="{37C40939-8EF8-9654-A659-3C5F23509850}"/>
                </a:ext>
              </a:extLst>
            </p:cNvPr>
            <p:cNvGrpSpPr/>
            <p:nvPr/>
          </p:nvGrpSpPr>
          <p:grpSpPr>
            <a:xfrm>
              <a:off x="7684078" y="4951268"/>
              <a:ext cx="644236" cy="696191"/>
              <a:chOff x="1340428" y="4956464"/>
              <a:chExt cx="644236" cy="696191"/>
            </a:xfrm>
          </p:grpSpPr>
          <p:sp>
            <p:nvSpPr>
              <p:cNvPr id="51" name="Rectangle 50">
                <a:extLst>
                  <a:ext uri="{FF2B5EF4-FFF2-40B4-BE49-F238E27FC236}">
                    <a16:creationId xmlns:a16="http://schemas.microsoft.com/office/drawing/2014/main" id="{67D1A050-F784-8356-F167-609492A888B2}"/>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ounded Rectangle 51">
                <a:extLst>
                  <a:ext uri="{FF2B5EF4-FFF2-40B4-BE49-F238E27FC236}">
                    <a16:creationId xmlns:a16="http://schemas.microsoft.com/office/drawing/2014/main" id="{80D00A35-EEBD-CE23-D367-CECABDFB468F}"/>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cxnSp>
          <p:nvCxnSpPr>
            <p:cNvPr id="53" name="Straight Connector 52">
              <a:extLst>
                <a:ext uri="{FF2B5EF4-FFF2-40B4-BE49-F238E27FC236}">
                  <a16:creationId xmlns:a16="http://schemas.microsoft.com/office/drawing/2014/main" id="{F9086C48-77AB-0AC1-9CDB-CF850EC151B4}"/>
                </a:ext>
              </a:extLst>
            </p:cNvPr>
            <p:cNvCxnSpPr>
              <a:cxnSpLocks/>
            </p:cNvCxnSpPr>
            <p:nvPr/>
          </p:nvCxnSpPr>
          <p:spPr>
            <a:xfrm>
              <a:off x="5605896" y="4696691"/>
              <a:ext cx="2400300" cy="0"/>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72191976-C2E7-3CFC-5F6E-0C7B39087DDB}"/>
                </a:ext>
              </a:extLst>
            </p:cNvPr>
            <p:cNvCxnSpPr>
              <a:cxnSpLocks/>
              <a:endCxn id="42" idx="0"/>
            </p:cNvCxnSpPr>
            <p:nvPr/>
          </p:nvCxnSpPr>
          <p:spPr>
            <a:xfrm>
              <a:off x="5626678" y="4696691"/>
              <a:ext cx="0" cy="259773"/>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D4D972A6-D70E-7C03-A4B3-73A2640E4C60}"/>
                </a:ext>
              </a:extLst>
            </p:cNvPr>
            <p:cNvCxnSpPr>
              <a:cxnSpLocks/>
              <a:endCxn id="51" idx="0"/>
            </p:cNvCxnSpPr>
            <p:nvPr/>
          </p:nvCxnSpPr>
          <p:spPr>
            <a:xfrm>
              <a:off x="8006196"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35F39D0D-A79F-6475-104E-C03855F8D531}"/>
                </a:ext>
              </a:extLst>
            </p:cNvPr>
            <p:cNvCxnSpPr/>
            <p:nvPr/>
          </p:nvCxnSpPr>
          <p:spPr>
            <a:xfrm>
              <a:off x="6395605"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8E1C12C2-7DBC-A78A-7F7A-35D22BF31269}"/>
                </a:ext>
              </a:extLst>
            </p:cNvPr>
            <p:cNvCxnSpPr/>
            <p:nvPr/>
          </p:nvCxnSpPr>
          <p:spPr>
            <a:xfrm>
              <a:off x="7185314"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FF429FDA-8E04-BAE0-4A2F-583F127376DF}"/>
                </a:ext>
              </a:extLst>
            </p:cNvPr>
            <p:cNvCxnSpPr/>
            <p:nvPr/>
          </p:nvCxnSpPr>
          <p:spPr>
            <a:xfrm>
              <a:off x="6792192" y="4421332"/>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8B5AF08C-D3C7-6CB7-A9B6-BA8C7CE9A8BC}"/>
                </a:ext>
              </a:extLst>
            </p:cNvPr>
            <p:cNvCxnSpPr>
              <a:cxnSpLocks/>
            </p:cNvCxnSpPr>
            <p:nvPr/>
          </p:nvCxnSpPr>
          <p:spPr>
            <a:xfrm>
              <a:off x="2862695" y="2815935"/>
              <a:ext cx="3964132"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1677533D-4630-221E-5C9C-1E80228EFC1D}"/>
                </a:ext>
              </a:extLst>
            </p:cNvPr>
            <p:cNvCxnSpPr>
              <a:cxnSpLocks/>
              <a:endCxn id="5" idx="0"/>
            </p:cNvCxnSpPr>
            <p:nvPr/>
          </p:nvCxnSpPr>
          <p:spPr>
            <a:xfrm>
              <a:off x="2862695" y="2815935"/>
              <a:ext cx="0" cy="758538"/>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DF080DDE-C7CD-BD1B-C746-677E7A5BF846}"/>
                </a:ext>
              </a:extLst>
            </p:cNvPr>
            <p:cNvCxnSpPr>
              <a:cxnSpLocks/>
              <a:endCxn id="39" idx="0"/>
            </p:cNvCxnSpPr>
            <p:nvPr/>
          </p:nvCxnSpPr>
          <p:spPr>
            <a:xfrm>
              <a:off x="6826827" y="2815935"/>
              <a:ext cx="0" cy="758538"/>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
          <p:nvSpPr>
            <p:cNvPr id="68" name="Rectangle 67">
              <a:extLst>
                <a:ext uri="{FF2B5EF4-FFF2-40B4-BE49-F238E27FC236}">
                  <a16:creationId xmlns:a16="http://schemas.microsoft.com/office/drawing/2014/main" id="{FF4CAD4D-00CA-4B7E-3640-2CEA6B6ED641}"/>
                </a:ext>
              </a:extLst>
            </p:cNvPr>
            <p:cNvSpPr/>
            <p:nvPr/>
          </p:nvSpPr>
          <p:spPr>
            <a:xfrm>
              <a:off x="2717222" y="1309258"/>
              <a:ext cx="4109605" cy="108065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a:t>
              </a:r>
            </a:p>
          </p:txBody>
        </p:sp>
        <p:cxnSp>
          <p:nvCxnSpPr>
            <p:cNvPr id="70" name="Straight Connector 69">
              <a:extLst>
                <a:ext uri="{FF2B5EF4-FFF2-40B4-BE49-F238E27FC236}">
                  <a16:creationId xmlns:a16="http://schemas.microsoft.com/office/drawing/2014/main" id="{4D7F7DFF-7F9E-5187-8250-90FD2A65744E}"/>
                </a:ext>
              </a:extLst>
            </p:cNvPr>
            <p:cNvCxnSpPr>
              <a:cxnSpLocks/>
            </p:cNvCxnSpPr>
            <p:nvPr/>
          </p:nvCxnSpPr>
          <p:spPr>
            <a:xfrm flipH="1">
              <a:off x="4833070" y="2389912"/>
              <a:ext cx="7794" cy="426023"/>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062C215-FE9E-6AAA-6A95-E698C838C408}"/>
                </a:ext>
              </a:extLst>
            </p:cNvPr>
            <p:cNvCxnSpPr/>
            <p:nvPr/>
          </p:nvCxnSpPr>
          <p:spPr>
            <a:xfrm>
              <a:off x="8494567" y="4036423"/>
              <a:ext cx="884564"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Rounded Rectangle 20">
              <a:extLst>
                <a:ext uri="{FF2B5EF4-FFF2-40B4-BE49-F238E27FC236}">
                  <a16:creationId xmlns:a16="http://schemas.microsoft.com/office/drawing/2014/main" id="{52B4E627-3BB7-65F5-D2AA-7BD8D5F82C60}"/>
                </a:ext>
              </a:extLst>
            </p:cNvPr>
            <p:cNvSpPr/>
            <p:nvPr/>
          </p:nvSpPr>
          <p:spPr>
            <a:xfrm>
              <a:off x="8791302" y="3716714"/>
              <a:ext cx="1711058" cy="704618"/>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L3 Cache</a:t>
              </a:r>
            </a:p>
          </p:txBody>
        </p:sp>
        <p:cxnSp>
          <p:nvCxnSpPr>
            <p:cNvPr id="22" name="Straight Connector 21">
              <a:extLst>
                <a:ext uri="{FF2B5EF4-FFF2-40B4-BE49-F238E27FC236}">
                  <a16:creationId xmlns:a16="http://schemas.microsoft.com/office/drawing/2014/main" id="{F8E3ADE0-8643-FDD3-BE31-FD55E05B14FC}"/>
                </a:ext>
              </a:extLst>
            </p:cNvPr>
            <p:cNvCxnSpPr/>
            <p:nvPr/>
          </p:nvCxnSpPr>
          <p:spPr>
            <a:xfrm>
              <a:off x="310390" y="4073215"/>
              <a:ext cx="884564"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3" name="Rounded Rectangle 22">
            <a:extLst>
              <a:ext uri="{FF2B5EF4-FFF2-40B4-BE49-F238E27FC236}">
                <a16:creationId xmlns:a16="http://schemas.microsoft.com/office/drawing/2014/main" id="{8EBF7A35-00BB-77B9-FFC3-DB7E4153AEA7}"/>
              </a:ext>
            </a:extLst>
          </p:cNvPr>
          <p:cNvSpPr/>
          <p:nvPr/>
        </p:nvSpPr>
        <p:spPr>
          <a:xfrm>
            <a:off x="0" y="3745782"/>
            <a:ext cx="1711058" cy="704618"/>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L3 Cache</a:t>
            </a:r>
          </a:p>
        </p:txBody>
      </p:sp>
    </p:spTree>
    <p:extLst>
      <p:ext uri="{BB962C8B-B14F-4D97-AF65-F5344CB8AC3E}">
        <p14:creationId xmlns:p14="http://schemas.microsoft.com/office/powerpoint/2010/main" val="36791310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AF2E8-ECA5-8882-F4F2-134E97D2854F}"/>
              </a:ext>
            </a:extLst>
          </p:cNvPr>
          <p:cNvSpPr>
            <a:spLocks noGrp="1"/>
          </p:cNvSpPr>
          <p:nvPr>
            <p:ph type="title"/>
          </p:nvPr>
        </p:nvSpPr>
        <p:spPr/>
        <p:txBody>
          <a:bodyPr/>
          <a:lstStyle/>
          <a:p>
            <a:r>
              <a:rPr lang="en-US" dirty="0"/>
              <a:t>Limitations on Snooping: What if no Bus?</a:t>
            </a:r>
          </a:p>
        </p:txBody>
      </p:sp>
      <p:grpSp>
        <p:nvGrpSpPr>
          <p:cNvPr id="68" name="Group 67">
            <a:extLst>
              <a:ext uri="{FF2B5EF4-FFF2-40B4-BE49-F238E27FC236}">
                <a16:creationId xmlns:a16="http://schemas.microsoft.com/office/drawing/2014/main" id="{28367028-C623-4DFD-F73C-A658A1842C1D}"/>
              </a:ext>
            </a:extLst>
          </p:cNvPr>
          <p:cNvGrpSpPr/>
          <p:nvPr/>
        </p:nvGrpSpPr>
        <p:grpSpPr>
          <a:xfrm>
            <a:off x="229683" y="1316065"/>
            <a:ext cx="10984163" cy="5338330"/>
            <a:chOff x="229683" y="1316065"/>
            <a:chExt cx="10984163" cy="5338330"/>
          </a:xfrm>
        </p:grpSpPr>
        <p:grpSp>
          <p:nvGrpSpPr>
            <p:cNvPr id="3" name="Group 2">
              <a:extLst>
                <a:ext uri="{FF2B5EF4-FFF2-40B4-BE49-F238E27FC236}">
                  <a16:creationId xmlns:a16="http://schemas.microsoft.com/office/drawing/2014/main" id="{844544C3-DB6A-5ED3-6BB8-8C2CAC756CC9}"/>
                </a:ext>
              </a:extLst>
            </p:cNvPr>
            <p:cNvGrpSpPr/>
            <p:nvPr/>
          </p:nvGrpSpPr>
          <p:grpSpPr>
            <a:xfrm>
              <a:off x="2078181" y="3692985"/>
              <a:ext cx="7299613" cy="2961410"/>
              <a:chOff x="1194954" y="2815935"/>
              <a:chExt cx="7299613" cy="2961410"/>
            </a:xfrm>
          </p:grpSpPr>
          <p:sp>
            <p:nvSpPr>
              <p:cNvPr id="5" name="Rectangle 4">
                <a:extLst>
                  <a:ext uri="{FF2B5EF4-FFF2-40B4-BE49-F238E27FC236}">
                    <a16:creationId xmlns:a16="http://schemas.microsoft.com/office/drawing/2014/main" id="{1A08AB36-E929-2D2D-3814-50DEFDE667B5}"/>
                  </a:ext>
                </a:extLst>
              </p:cNvPr>
              <p:cNvSpPr/>
              <p:nvPr/>
            </p:nvSpPr>
            <p:spPr>
              <a:xfrm>
                <a:off x="1194954" y="3574473"/>
                <a:ext cx="3335481" cy="220287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96B46565-C2F7-6CBA-4CD3-24BBC1008EEC}"/>
                  </a:ext>
                </a:extLst>
              </p:cNvPr>
              <p:cNvSpPr/>
              <p:nvPr/>
            </p:nvSpPr>
            <p:spPr>
              <a:xfrm>
                <a:off x="1340428" y="3740727"/>
                <a:ext cx="3023754" cy="704618"/>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L2 Cache</a:t>
                </a:r>
              </a:p>
            </p:txBody>
          </p:sp>
          <p:grpSp>
            <p:nvGrpSpPr>
              <p:cNvPr id="9" name="Group 8">
                <a:extLst>
                  <a:ext uri="{FF2B5EF4-FFF2-40B4-BE49-F238E27FC236}">
                    <a16:creationId xmlns:a16="http://schemas.microsoft.com/office/drawing/2014/main" id="{C60CB9A3-DFD7-E4EC-ABF4-68B0A164F97D}"/>
                  </a:ext>
                </a:extLst>
              </p:cNvPr>
              <p:cNvGrpSpPr/>
              <p:nvPr/>
            </p:nvGrpSpPr>
            <p:grpSpPr>
              <a:xfrm>
                <a:off x="1340428" y="4956464"/>
                <a:ext cx="644236" cy="696191"/>
                <a:chOff x="1340428" y="4956464"/>
                <a:chExt cx="644236" cy="696191"/>
              </a:xfrm>
            </p:grpSpPr>
            <p:sp>
              <p:nvSpPr>
                <p:cNvPr id="7" name="Rectangle 6">
                  <a:extLst>
                    <a:ext uri="{FF2B5EF4-FFF2-40B4-BE49-F238E27FC236}">
                      <a16:creationId xmlns:a16="http://schemas.microsoft.com/office/drawing/2014/main" id="{3EAAF1E0-0FE0-E5E7-95E3-EA3F2FF18608}"/>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92CA2BF9-12BE-EFB6-1C15-4418E2EEAEAE}"/>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10" name="Group 9">
                <a:extLst>
                  <a:ext uri="{FF2B5EF4-FFF2-40B4-BE49-F238E27FC236}">
                    <a16:creationId xmlns:a16="http://schemas.microsoft.com/office/drawing/2014/main" id="{43CF5DDE-A7C5-8F1D-DC50-91519219DA2C}"/>
                  </a:ext>
                </a:extLst>
              </p:cNvPr>
              <p:cNvGrpSpPr/>
              <p:nvPr/>
            </p:nvGrpSpPr>
            <p:grpSpPr>
              <a:xfrm>
                <a:off x="2130137" y="4956464"/>
                <a:ext cx="644236" cy="696191"/>
                <a:chOff x="1340428" y="4956464"/>
                <a:chExt cx="644236" cy="696191"/>
              </a:xfrm>
            </p:grpSpPr>
            <p:sp>
              <p:nvSpPr>
                <p:cNvPr id="11" name="Rectangle 10">
                  <a:extLst>
                    <a:ext uri="{FF2B5EF4-FFF2-40B4-BE49-F238E27FC236}">
                      <a16:creationId xmlns:a16="http://schemas.microsoft.com/office/drawing/2014/main" id="{25018C4E-D22F-10C3-1F0A-984DCB160E4D}"/>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59E8F634-EFD6-8671-B60F-4DA2031AE328}"/>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13" name="Group 12">
                <a:extLst>
                  <a:ext uri="{FF2B5EF4-FFF2-40B4-BE49-F238E27FC236}">
                    <a16:creationId xmlns:a16="http://schemas.microsoft.com/office/drawing/2014/main" id="{2462CFB9-324D-27FE-4164-A5039038A9B4}"/>
                  </a:ext>
                </a:extLst>
              </p:cNvPr>
              <p:cNvGrpSpPr/>
              <p:nvPr/>
            </p:nvGrpSpPr>
            <p:grpSpPr>
              <a:xfrm>
                <a:off x="2919846" y="4951269"/>
                <a:ext cx="644236" cy="696191"/>
                <a:chOff x="1340428" y="4956464"/>
                <a:chExt cx="644236" cy="696191"/>
              </a:xfrm>
            </p:grpSpPr>
            <p:sp>
              <p:nvSpPr>
                <p:cNvPr id="14" name="Rectangle 13">
                  <a:extLst>
                    <a:ext uri="{FF2B5EF4-FFF2-40B4-BE49-F238E27FC236}">
                      <a16:creationId xmlns:a16="http://schemas.microsoft.com/office/drawing/2014/main" id="{E15D15C8-FE4B-C709-6425-6D9AD2BC72A6}"/>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a:extLst>
                    <a:ext uri="{FF2B5EF4-FFF2-40B4-BE49-F238E27FC236}">
                      <a16:creationId xmlns:a16="http://schemas.microsoft.com/office/drawing/2014/main" id="{56477DAD-083E-30B8-6CE8-14406D7870EB}"/>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16" name="Group 15">
                <a:extLst>
                  <a:ext uri="{FF2B5EF4-FFF2-40B4-BE49-F238E27FC236}">
                    <a16:creationId xmlns:a16="http://schemas.microsoft.com/office/drawing/2014/main" id="{3BD4DF0C-997D-98AD-4C57-D6DE7DA04DD2}"/>
                  </a:ext>
                </a:extLst>
              </p:cNvPr>
              <p:cNvGrpSpPr/>
              <p:nvPr/>
            </p:nvGrpSpPr>
            <p:grpSpPr>
              <a:xfrm>
                <a:off x="3719946" y="4951268"/>
                <a:ext cx="644236" cy="696191"/>
                <a:chOff x="1340428" y="4956464"/>
                <a:chExt cx="644236" cy="696191"/>
              </a:xfrm>
            </p:grpSpPr>
            <p:sp>
              <p:nvSpPr>
                <p:cNvPr id="17" name="Rectangle 16">
                  <a:extLst>
                    <a:ext uri="{FF2B5EF4-FFF2-40B4-BE49-F238E27FC236}">
                      <a16:creationId xmlns:a16="http://schemas.microsoft.com/office/drawing/2014/main" id="{0E4DB184-DEAD-6ADB-E27A-D9E5B62A124E}"/>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a:extLst>
                    <a:ext uri="{FF2B5EF4-FFF2-40B4-BE49-F238E27FC236}">
                      <a16:creationId xmlns:a16="http://schemas.microsoft.com/office/drawing/2014/main" id="{C24A9B87-D792-11AD-5D61-A40DF3FA7814}"/>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cxnSp>
            <p:nvCxnSpPr>
              <p:cNvPr id="20" name="Straight Connector 19">
                <a:extLst>
                  <a:ext uri="{FF2B5EF4-FFF2-40B4-BE49-F238E27FC236}">
                    <a16:creationId xmlns:a16="http://schemas.microsoft.com/office/drawing/2014/main" id="{9DC70DEF-5B46-2E45-4BF0-4870B2762DA4}"/>
                  </a:ext>
                </a:extLst>
              </p:cNvPr>
              <p:cNvCxnSpPr>
                <a:cxnSpLocks/>
              </p:cNvCxnSpPr>
              <p:nvPr/>
            </p:nvCxnSpPr>
            <p:spPr>
              <a:xfrm>
                <a:off x="1641764" y="4696691"/>
                <a:ext cx="2400300" cy="0"/>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3E5DEABF-6C9A-8A70-07E2-CAA1332F6B5B}"/>
                  </a:ext>
                </a:extLst>
              </p:cNvPr>
              <p:cNvCxnSpPr>
                <a:cxnSpLocks/>
                <a:endCxn id="7" idx="0"/>
              </p:cNvCxnSpPr>
              <p:nvPr/>
            </p:nvCxnSpPr>
            <p:spPr>
              <a:xfrm>
                <a:off x="1662546" y="4696691"/>
                <a:ext cx="0" cy="259773"/>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90582933-7D69-9C54-3FEF-65F7BC6695B0}"/>
                  </a:ext>
                </a:extLst>
              </p:cNvPr>
              <p:cNvCxnSpPr>
                <a:cxnSpLocks/>
                <a:endCxn id="17" idx="0"/>
              </p:cNvCxnSpPr>
              <p:nvPr/>
            </p:nvCxnSpPr>
            <p:spPr>
              <a:xfrm>
                <a:off x="4042064"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3687B3D-DB1C-790F-7C2E-D80F9C1D17E8}"/>
                  </a:ext>
                </a:extLst>
              </p:cNvPr>
              <p:cNvCxnSpPr/>
              <p:nvPr/>
            </p:nvCxnSpPr>
            <p:spPr>
              <a:xfrm>
                <a:off x="2431473"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58F7B71C-0848-0EFD-3EA9-70E6455403ED}"/>
                  </a:ext>
                </a:extLst>
              </p:cNvPr>
              <p:cNvCxnSpPr/>
              <p:nvPr/>
            </p:nvCxnSpPr>
            <p:spPr>
              <a:xfrm>
                <a:off x="3221182"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8A362D61-EBBB-D734-B322-F6940170552C}"/>
                  </a:ext>
                </a:extLst>
              </p:cNvPr>
              <p:cNvCxnSpPr/>
              <p:nvPr/>
            </p:nvCxnSpPr>
            <p:spPr>
              <a:xfrm>
                <a:off x="2828060" y="4421332"/>
                <a:ext cx="0" cy="254577"/>
              </a:xfrm>
              <a:prstGeom prst="line">
                <a:avLst/>
              </a:prstGeom>
            </p:spPr>
            <p:style>
              <a:lnRef idx="1">
                <a:schemeClr val="dk1"/>
              </a:lnRef>
              <a:fillRef idx="0">
                <a:schemeClr val="dk1"/>
              </a:fillRef>
              <a:effectRef idx="0">
                <a:schemeClr val="dk1"/>
              </a:effectRef>
              <a:fontRef idx="minor">
                <a:schemeClr val="tx1"/>
              </a:fontRef>
            </p:style>
          </p:cxnSp>
          <p:sp>
            <p:nvSpPr>
              <p:cNvPr id="39" name="Rectangle 38">
                <a:extLst>
                  <a:ext uri="{FF2B5EF4-FFF2-40B4-BE49-F238E27FC236}">
                    <a16:creationId xmlns:a16="http://schemas.microsoft.com/office/drawing/2014/main" id="{B4A9158F-3F25-C849-9888-C4924C7B8298}"/>
                  </a:ext>
                </a:extLst>
              </p:cNvPr>
              <p:cNvSpPr/>
              <p:nvPr/>
            </p:nvSpPr>
            <p:spPr>
              <a:xfrm>
                <a:off x="5159086" y="3574473"/>
                <a:ext cx="3335481" cy="220287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0" name="Rounded Rectangle 39">
                <a:extLst>
                  <a:ext uri="{FF2B5EF4-FFF2-40B4-BE49-F238E27FC236}">
                    <a16:creationId xmlns:a16="http://schemas.microsoft.com/office/drawing/2014/main" id="{4343F72B-A1AD-5E55-E173-D11D6FEE858C}"/>
                  </a:ext>
                </a:extLst>
              </p:cNvPr>
              <p:cNvSpPr/>
              <p:nvPr/>
            </p:nvSpPr>
            <p:spPr>
              <a:xfrm>
                <a:off x="5304560" y="3740727"/>
                <a:ext cx="3023754" cy="704618"/>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L2 Cache</a:t>
                </a:r>
              </a:p>
            </p:txBody>
          </p:sp>
          <p:grpSp>
            <p:nvGrpSpPr>
              <p:cNvPr id="41" name="Group 40">
                <a:extLst>
                  <a:ext uri="{FF2B5EF4-FFF2-40B4-BE49-F238E27FC236}">
                    <a16:creationId xmlns:a16="http://schemas.microsoft.com/office/drawing/2014/main" id="{A14FE789-7A43-0B93-2FE4-5960E731CF77}"/>
                  </a:ext>
                </a:extLst>
              </p:cNvPr>
              <p:cNvGrpSpPr/>
              <p:nvPr/>
            </p:nvGrpSpPr>
            <p:grpSpPr>
              <a:xfrm>
                <a:off x="5304560" y="4956464"/>
                <a:ext cx="644236" cy="696191"/>
                <a:chOff x="1340428" y="4956464"/>
                <a:chExt cx="644236" cy="696191"/>
              </a:xfrm>
            </p:grpSpPr>
            <p:sp>
              <p:nvSpPr>
                <p:cNvPr id="42" name="Rectangle 41">
                  <a:extLst>
                    <a:ext uri="{FF2B5EF4-FFF2-40B4-BE49-F238E27FC236}">
                      <a16:creationId xmlns:a16="http://schemas.microsoft.com/office/drawing/2014/main" id="{8928BE1B-BADD-7EEC-A448-9910862CCFD7}"/>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a:extLst>
                    <a:ext uri="{FF2B5EF4-FFF2-40B4-BE49-F238E27FC236}">
                      <a16:creationId xmlns:a16="http://schemas.microsoft.com/office/drawing/2014/main" id="{C040F657-4038-DA8D-433E-DDF897F64593}"/>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44" name="Group 43">
                <a:extLst>
                  <a:ext uri="{FF2B5EF4-FFF2-40B4-BE49-F238E27FC236}">
                    <a16:creationId xmlns:a16="http://schemas.microsoft.com/office/drawing/2014/main" id="{73AA0552-1FBD-A76A-3149-CE12E95CE790}"/>
                  </a:ext>
                </a:extLst>
              </p:cNvPr>
              <p:cNvGrpSpPr/>
              <p:nvPr/>
            </p:nvGrpSpPr>
            <p:grpSpPr>
              <a:xfrm>
                <a:off x="6094269" y="4956464"/>
                <a:ext cx="644236" cy="696191"/>
                <a:chOff x="1340428" y="4956464"/>
                <a:chExt cx="644236" cy="696191"/>
              </a:xfrm>
            </p:grpSpPr>
            <p:sp>
              <p:nvSpPr>
                <p:cNvPr id="45" name="Rectangle 44">
                  <a:extLst>
                    <a:ext uri="{FF2B5EF4-FFF2-40B4-BE49-F238E27FC236}">
                      <a16:creationId xmlns:a16="http://schemas.microsoft.com/office/drawing/2014/main" id="{1E5EE1ED-C7A8-2CC6-95A2-F6F51BF40BA2}"/>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45">
                  <a:extLst>
                    <a:ext uri="{FF2B5EF4-FFF2-40B4-BE49-F238E27FC236}">
                      <a16:creationId xmlns:a16="http://schemas.microsoft.com/office/drawing/2014/main" id="{E3702898-4CB6-D4EF-5E2E-963A0D386B85}"/>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47" name="Group 46">
                <a:extLst>
                  <a:ext uri="{FF2B5EF4-FFF2-40B4-BE49-F238E27FC236}">
                    <a16:creationId xmlns:a16="http://schemas.microsoft.com/office/drawing/2014/main" id="{4B3D7854-A348-F329-D08D-12FCAC751A86}"/>
                  </a:ext>
                </a:extLst>
              </p:cNvPr>
              <p:cNvGrpSpPr/>
              <p:nvPr/>
            </p:nvGrpSpPr>
            <p:grpSpPr>
              <a:xfrm>
                <a:off x="6883978" y="4951269"/>
                <a:ext cx="644236" cy="696191"/>
                <a:chOff x="1340428" y="4956464"/>
                <a:chExt cx="644236" cy="696191"/>
              </a:xfrm>
            </p:grpSpPr>
            <p:sp>
              <p:nvSpPr>
                <p:cNvPr id="48" name="Rectangle 47">
                  <a:extLst>
                    <a:ext uri="{FF2B5EF4-FFF2-40B4-BE49-F238E27FC236}">
                      <a16:creationId xmlns:a16="http://schemas.microsoft.com/office/drawing/2014/main" id="{6D0ED390-5D70-BC87-257E-AF6593C012EE}"/>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ounded Rectangle 48">
                  <a:extLst>
                    <a:ext uri="{FF2B5EF4-FFF2-40B4-BE49-F238E27FC236}">
                      <a16:creationId xmlns:a16="http://schemas.microsoft.com/office/drawing/2014/main" id="{3B729AF6-7FFD-F657-BC66-7F49DA85C116}"/>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50" name="Group 49">
                <a:extLst>
                  <a:ext uri="{FF2B5EF4-FFF2-40B4-BE49-F238E27FC236}">
                    <a16:creationId xmlns:a16="http://schemas.microsoft.com/office/drawing/2014/main" id="{37C40939-8EF8-9654-A659-3C5F23509850}"/>
                  </a:ext>
                </a:extLst>
              </p:cNvPr>
              <p:cNvGrpSpPr/>
              <p:nvPr/>
            </p:nvGrpSpPr>
            <p:grpSpPr>
              <a:xfrm>
                <a:off x="7684078" y="4951268"/>
                <a:ext cx="644236" cy="696191"/>
                <a:chOff x="1340428" y="4956464"/>
                <a:chExt cx="644236" cy="696191"/>
              </a:xfrm>
            </p:grpSpPr>
            <p:sp>
              <p:nvSpPr>
                <p:cNvPr id="51" name="Rectangle 50">
                  <a:extLst>
                    <a:ext uri="{FF2B5EF4-FFF2-40B4-BE49-F238E27FC236}">
                      <a16:creationId xmlns:a16="http://schemas.microsoft.com/office/drawing/2014/main" id="{67D1A050-F784-8356-F167-609492A888B2}"/>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ounded Rectangle 51">
                  <a:extLst>
                    <a:ext uri="{FF2B5EF4-FFF2-40B4-BE49-F238E27FC236}">
                      <a16:creationId xmlns:a16="http://schemas.microsoft.com/office/drawing/2014/main" id="{80D00A35-EEBD-CE23-D367-CECABDFB468F}"/>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cxnSp>
            <p:nvCxnSpPr>
              <p:cNvPr id="53" name="Straight Connector 52">
                <a:extLst>
                  <a:ext uri="{FF2B5EF4-FFF2-40B4-BE49-F238E27FC236}">
                    <a16:creationId xmlns:a16="http://schemas.microsoft.com/office/drawing/2014/main" id="{F9086C48-77AB-0AC1-9CDB-CF850EC151B4}"/>
                  </a:ext>
                </a:extLst>
              </p:cNvPr>
              <p:cNvCxnSpPr>
                <a:cxnSpLocks/>
              </p:cNvCxnSpPr>
              <p:nvPr/>
            </p:nvCxnSpPr>
            <p:spPr>
              <a:xfrm>
                <a:off x="5605896" y="4696691"/>
                <a:ext cx="2400300" cy="0"/>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72191976-C2E7-3CFC-5F6E-0C7B39087DDB}"/>
                  </a:ext>
                </a:extLst>
              </p:cNvPr>
              <p:cNvCxnSpPr>
                <a:cxnSpLocks/>
                <a:endCxn id="42" idx="0"/>
              </p:cNvCxnSpPr>
              <p:nvPr/>
            </p:nvCxnSpPr>
            <p:spPr>
              <a:xfrm>
                <a:off x="5626678" y="4696691"/>
                <a:ext cx="0" cy="259773"/>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D4D972A6-D70E-7C03-A4B3-73A2640E4C60}"/>
                  </a:ext>
                </a:extLst>
              </p:cNvPr>
              <p:cNvCxnSpPr>
                <a:cxnSpLocks/>
                <a:endCxn id="51" idx="0"/>
              </p:cNvCxnSpPr>
              <p:nvPr/>
            </p:nvCxnSpPr>
            <p:spPr>
              <a:xfrm>
                <a:off x="8006196"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35F39D0D-A79F-6475-104E-C03855F8D531}"/>
                  </a:ext>
                </a:extLst>
              </p:cNvPr>
              <p:cNvCxnSpPr/>
              <p:nvPr/>
            </p:nvCxnSpPr>
            <p:spPr>
              <a:xfrm>
                <a:off x="6395605"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8E1C12C2-7DBC-A78A-7F7A-35D22BF31269}"/>
                  </a:ext>
                </a:extLst>
              </p:cNvPr>
              <p:cNvCxnSpPr/>
              <p:nvPr/>
            </p:nvCxnSpPr>
            <p:spPr>
              <a:xfrm>
                <a:off x="7185314"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FF429FDA-8E04-BAE0-4A2F-583F127376DF}"/>
                  </a:ext>
                </a:extLst>
              </p:cNvPr>
              <p:cNvCxnSpPr/>
              <p:nvPr/>
            </p:nvCxnSpPr>
            <p:spPr>
              <a:xfrm>
                <a:off x="6792192" y="4421332"/>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8B5AF08C-D3C7-6CB7-A9B6-BA8C7CE9A8BC}"/>
                  </a:ext>
                </a:extLst>
              </p:cNvPr>
              <p:cNvCxnSpPr>
                <a:cxnSpLocks/>
              </p:cNvCxnSpPr>
              <p:nvPr/>
            </p:nvCxnSpPr>
            <p:spPr>
              <a:xfrm>
                <a:off x="2862695" y="2815935"/>
                <a:ext cx="3964132"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1677533D-4630-221E-5C9C-1E80228EFC1D}"/>
                  </a:ext>
                </a:extLst>
              </p:cNvPr>
              <p:cNvCxnSpPr>
                <a:cxnSpLocks/>
                <a:endCxn id="5" idx="0"/>
              </p:cNvCxnSpPr>
              <p:nvPr/>
            </p:nvCxnSpPr>
            <p:spPr>
              <a:xfrm>
                <a:off x="2862695" y="2815935"/>
                <a:ext cx="0" cy="758538"/>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DF080DDE-C7CD-BD1B-C746-677E7A5BF846}"/>
                  </a:ext>
                </a:extLst>
              </p:cNvPr>
              <p:cNvCxnSpPr>
                <a:cxnSpLocks/>
                <a:endCxn id="39" idx="0"/>
              </p:cNvCxnSpPr>
              <p:nvPr/>
            </p:nvCxnSpPr>
            <p:spPr>
              <a:xfrm>
                <a:off x="6826827" y="2815935"/>
                <a:ext cx="0" cy="758538"/>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grpSp>
        <p:sp>
          <p:nvSpPr>
            <p:cNvPr id="4" name="Rectangle 3">
              <a:extLst>
                <a:ext uri="{FF2B5EF4-FFF2-40B4-BE49-F238E27FC236}">
                  <a16:creationId xmlns:a16="http://schemas.microsoft.com/office/drawing/2014/main" id="{28375B29-D769-4EA4-9BC5-5D88C5C85829}"/>
                </a:ext>
              </a:extLst>
            </p:cNvPr>
            <p:cNvSpPr/>
            <p:nvPr/>
          </p:nvSpPr>
          <p:spPr>
            <a:xfrm>
              <a:off x="229683" y="4969567"/>
              <a:ext cx="1490013" cy="108065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a:t>
              </a:r>
            </a:p>
          </p:txBody>
        </p:sp>
        <p:sp>
          <p:nvSpPr>
            <p:cNvPr id="19" name="Rectangle 18">
              <a:extLst>
                <a:ext uri="{FF2B5EF4-FFF2-40B4-BE49-F238E27FC236}">
                  <a16:creationId xmlns:a16="http://schemas.microsoft.com/office/drawing/2014/main" id="{3D346F9D-9A64-9081-79BC-E6CA6C7B96CD}"/>
                </a:ext>
              </a:extLst>
            </p:cNvPr>
            <p:cNvSpPr/>
            <p:nvPr/>
          </p:nvSpPr>
          <p:spPr>
            <a:xfrm>
              <a:off x="9723833" y="4969567"/>
              <a:ext cx="1490013" cy="108065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a:t>
              </a:r>
            </a:p>
          </p:txBody>
        </p:sp>
        <p:grpSp>
          <p:nvGrpSpPr>
            <p:cNvPr id="21" name="Group 20">
              <a:extLst>
                <a:ext uri="{FF2B5EF4-FFF2-40B4-BE49-F238E27FC236}">
                  <a16:creationId xmlns:a16="http://schemas.microsoft.com/office/drawing/2014/main" id="{51FEB7AE-88E1-D707-B5E8-9784A436554E}"/>
                </a:ext>
              </a:extLst>
            </p:cNvPr>
            <p:cNvGrpSpPr/>
            <p:nvPr/>
          </p:nvGrpSpPr>
          <p:grpSpPr>
            <a:xfrm rot="10800000">
              <a:off x="2078181" y="1316065"/>
              <a:ext cx="7299613" cy="2961410"/>
              <a:chOff x="1194954" y="2815935"/>
              <a:chExt cx="7299613" cy="2961410"/>
            </a:xfrm>
          </p:grpSpPr>
          <p:sp>
            <p:nvSpPr>
              <p:cNvPr id="22" name="Rectangle 21">
                <a:extLst>
                  <a:ext uri="{FF2B5EF4-FFF2-40B4-BE49-F238E27FC236}">
                    <a16:creationId xmlns:a16="http://schemas.microsoft.com/office/drawing/2014/main" id="{2532F98D-7807-05F8-9B68-19089E6723E0}"/>
                  </a:ext>
                </a:extLst>
              </p:cNvPr>
              <p:cNvSpPr/>
              <p:nvPr/>
            </p:nvSpPr>
            <p:spPr>
              <a:xfrm>
                <a:off x="1194954" y="3574473"/>
                <a:ext cx="3335481" cy="220287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3" name="Rounded Rectangle 22">
                <a:extLst>
                  <a:ext uri="{FF2B5EF4-FFF2-40B4-BE49-F238E27FC236}">
                    <a16:creationId xmlns:a16="http://schemas.microsoft.com/office/drawing/2014/main" id="{E1401C64-7857-6B3B-D451-F87241F80A28}"/>
                  </a:ext>
                </a:extLst>
              </p:cNvPr>
              <p:cNvSpPr/>
              <p:nvPr/>
            </p:nvSpPr>
            <p:spPr>
              <a:xfrm>
                <a:off x="1340428" y="3740727"/>
                <a:ext cx="3023754" cy="704618"/>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L2 Cache</a:t>
                </a:r>
              </a:p>
            </p:txBody>
          </p:sp>
          <p:grpSp>
            <p:nvGrpSpPr>
              <p:cNvPr id="24" name="Group 23">
                <a:extLst>
                  <a:ext uri="{FF2B5EF4-FFF2-40B4-BE49-F238E27FC236}">
                    <a16:creationId xmlns:a16="http://schemas.microsoft.com/office/drawing/2014/main" id="{F19644CF-0E68-AEF5-86A6-534D301839AE}"/>
                  </a:ext>
                </a:extLst>
              </p:cNvPr>
              <p:cNvGrpSpPr/>
              <p:nvPr/>
            </p:nvGrpSpPr>
            <p:grpSpPr>
              <a:xfrm>
                <a:off x="1340428" y="4956464"/>
                <a:ext cx="644236" cy="696191"/>
                <a:chOff x="1340428" y="4956464"/>
                <a:chExt cx="644236" cy="696191"/>
              </a:xfrm>
            </p:grpSpPr>
            <p:sp>
              <p:nvSpPr>
                <p:cNvPr id="94" name="Rectangle 93">
                  <a:extLst>
                    <a:ext uri="{FF2B5EF4-FFF2-40B4-BE49-F238E27FC236}">
                      <a16:creationId xmlns:a16="http://schemas.microsoft.com/office/drawing/2014/main" id="{28078534-41D9-3C2A-973D-F34D6926259D}"/>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ounded Rectangle 94">
                  <a:extLst>
                    <a:ext uri="{FF2B5EF4-FFF2-40B4-BE49-F238E27FC236}">
                      <a16:creationId xmlns:a16="http://schemas.microsoft.com/office/drawing/2014/main" id="{9EC3CF92-3AC9-B3E8-F116-47A171E2A883}"/>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26" name="Group 25">
                <a:extLst>
                  <a:ext uri="{FF2B5EF4-FFF2-40B4-BE49-F238E27FC236}">
                    <a16:creationId xmlns:a16="http://schemas.microsoft.com/office/drawing/2014/main" id="{D2CCF1B2-9E3D-934B-3095-DB085C86F339}"/>
                  </a:ext>
                </a:extLst>
              </p:cNvPr>
              <p:cNvGrpSpPr/>
              <p:nvPr/>
            </p:nvGrpSpPr>
            <p:grpSpPr>
              <a:xfrm>
                <a:off x="2130137" y="4956464"/>
                <a:ext cx="644236" cy="696191"/>
                <a:chOff x="1340428" y="4956464"/>
                <a:chExt cx="644236" cy="696191"/>
              </a:xfrm>
            </p:grpSpPr>
            <p:sp>
              <p:nvSpPr>
                <p:cNvPr id="92" name="Rectangle 91">
                  <a:extLst>
                    <a:ext uri="{FF2B5EF4-FFF2-40B4-BE49-F238E27FC236}">
                      <a16:creationId xmlns:a16="http://schemas.microsoft.com/office/drawing/2014/main" id="{26C78D5F-0FFD-A3F8-BB35-EF1A5B619B06}"/>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ounded Rectangle 92">
                  <a:extLst>
                    <a:ext uri="{FF2B5EF4-FFF2-40B4-BE49-F238E27FC236}">
                      <a16:creationId xmlns:a16="http://schemas.microsoft.com/office/drawing/2014/main" id="{F9CA857B-C578-A562-1E2A-44279762A0AA}"/>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27" name="Group 26">
                <a:extLst>
                  <a:ext uri="{FF2B5EF4-FFF2-40B4-BE49-F238E27FC236}">
                    <a16:creationId xmlns:a16="http://schemas.microsoft.com/office/drawing/2014/main" id="{D097E6AE-8677-6782-9F70-DD7AF9462007}"/>
                  </a:ext>
                </a:extLst>
              </p:cNvPr>
              <p:cNvGrpSpPr/>
              <p:nvPr/>
            </p:nvGrpSpPr>
            <p:grpSpPr>
              <a:xfrm>
                <a:off x="2919846" y="4951269"/>
                <a:ext cx="644236" cy="696191"/>
                <a:chOff x="1340428" y="4956464"/>
                <a:chExt cx="644236" cy="696191"/>
              </a:xfrm>
            </p:grpSpPr>
            <p:sp>
              <p:nvSpPr>
                <p:cNvPr id="90" name="Rectangle 89">
                  <a:extLst>
                    <a:ext uri="{FF2B5EF4-FFF2-40B4-BE49-F238E27FC236}">
                      <a16:creationId xmlns:a16="http://schemas.microsoft.com/office/drawing/2014/main" id="{670CB817-EF43-23CC-413A-FDEFFA9730D8}"/>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ounded Rectangle 90">
                  <a:extLst>
                    <a:ext uri="{FF2B5EF4-FFF2-40B4-BE49-F238E27FC236}">
                      <a16:creationId xmlns:a16="http://schemas.microsoft.com/office/drawing/2014/main" id="{A59EF34C-CF23-3CE1-0F07-A5FAF49A583E}"/>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28" name="Group 27">
                <a:extLst>
                  <a:ext uri="{FF2B5EF4-FFF2-40B4-BE49-F238E27FC236}">
                    <a16:creationId xmlns:a16="http://schemas.microsoft.com/office/drawing/2014/main" id="{AC910F50-8D40-51E6-77FE-9260FC210F13}"/>
                  </a:ext>
                </a:extLst>
              </p:cNvPr>
              <p:cNvGrpSpPr/>
              <p:nvPr/>
            </p:nvGrpSpPr>
            <p:grpSpPr>
              <a:xfrm>
                <a:off x="3719946" y="4951268"/>
                <a:ext cx="644236" cy="696191"/>
                <a:chOff x="1340428" y="4956464"/>
                <a:chExt cx="644236" cy="696191"/>
              </a:xfrm>
            </p:grpSpPr>
            <p:sp>
              <p:nvSpPr>
                <p:cNvPr id="88" name="Rectangle 87">
                  <a:extLst>
                    <a:ext uri="{FF2B5EF4-FFF2-40B4-BE49-F238E27FC236}">
                      <a16:creationId xmlns:a16="http://schemas.microsoft.com/office/drawing/2014/main" id="{BB3A3291-2253-CDC6-6977-A046ED15B45A}"/>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ounded Rectangle 88">
                  <a:extLst>
                    <a:ext uri="{FF2B5EF4-FFF2-40B4-BE49-F238E27FC236}">
                      <a16:creationId xmlns:a16="http://schemas.microsoft.com/office/drawing/2014/main" id="{C3C8DF22-DEE6-F1FE-9D67-271516FA5FAE}"/>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cxnSp>
            <p:nvCxnSpPr>
              <p:cNvPr id="29" name="Straight Connector 28">
                <a:extLst>
                  <a:ext uri="{FF2B5EF4-FFF2-40B4-BE49-F238E27FC236}">
                    <a16:creationId xmlns:a16="http://schemas.microsoft.com/office/drawing/2014/main" id="{0D164EFA-42C1-DAFF-339A-60EEF4CC0DB6}"/>
                  </a:ext>
                </a:extLst>
              </p:cNvPr>
              <p:cNvCxnSpPr>
                <a:cxnSpLocks/>
              </p:cNvCxnSpPr>
              <p:nvPr/>
            </p:nvCxnSpPr>
            <p:spPr>
              <a:xfrm>
                <a:off x="1641764" y="4696691"/>
                <a:ext cx="2400300" cy="0"/>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BF17F67B-0FB3-97B7-3283-5E82BE8D74EA}"/>
                  </a:ext>
                </a:extLst>
              </p:cNvPr>
              <p:cNvCxnSpPr>
                <a:cxnSpLocks/>
                <a:endCxn id="94" idx="0"/>
              </p:cNvCxnSpPr>
              <p:nvPr/>
            </p:nvCxnSpPr>
            <p:spPr>
              <a:xfrm>
                <a:off x="1662546" y="4696691"/>
                <a:ext cx="0" cy="259773"/>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EA6A2B0A-B9D7-30B4-5137-EED2BDD2B901}"/>
                  </a:ext>
                </a:extLst>
              </p:cNvPr>
              <p:cNvCxnSpPr>
                <a:cxnSpLocks/>
                <a:endCxn id="88" idx="0"/>
              </p:cNvCxnSpPr>
              <p:nvPr/>
            </p:nvCxnSpPr>
            <p:spPr>
              <a:xfrm>
                <a:off x="4042064"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D51BEC64-9749-F802-6BD2-AB1A5C81583E}"/>
                  </a:ext>
                </a:extLst>
              </p:cNvPr>
              <p:cNvCxnSpPr/>
              <p:nvPr/>
            </p:nvCxnSpPr>
            <p:spPr>
              <a:xfrm>
                <a:off x="2431473"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6B498D74-D359-AD10-F721-A0AB1C00829C}"/>
                  </a:ext>
                </a:extLst>
              </p:cNvPr>
              <p:cNvCxnSpPr/>
              <p:nvPr/>
            </p:nvCxnSpPr>
            <p:spPr>
              <a:xfrm>
                <a:off x="3221182"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042A1418-CD47-D1D7-04D7-A37738501C9C}"/>
                  </a:ext>
                </a:extLst>
              </p:cNvPr>
              <p:cNvCxnSpPr/>
              <p:nvPr/>
            </p:nvCxnSpPr>
            <p:spPr>
              <a:xfrm>
                <a:off x="2828060" y="4421332"/>
                <a:ext cx="0" cy="254577"/>
              </a:xfrm>
              <a:prstGeom prst="line">
                <a:avLst/>
              </a:prstGeom>
            </p:spPr>
            <p:style>
              <a:lnRef idx="1">
                <a:schemeClr val="dk1"/>
              </a:lnRef>
              <a:fillRef idx="0">
                <a:schemeClr val="dk1"/>
              </a:fillRef>
              <a:effectRef idx="0">
                <a:schemeClr val="dk1"/>
              </a:effectRef>
              <a:fontRef idx="minor">
                <a:schemeClr val="tx1"/>
              </a:fontRef>
            </p:style>
          </p:cxnSp>
          <p:sp>
            <p:nvSpPr>
              <p:cNvPr id="59" name="Rectangle 58">
                <a:extLst>
                  <a:ext uri="{FF2B5EF4-FFF2-40B4-BE49-F238E27FC236}">
                    <a16:creationId xmlns:a16="http://schemas.microsoft.com/office/drawing/2014/main" id="{7EBCC7AD-B358-5306-AFC7-A32F3B4F576E}"/>
                  </a:ext>
                </a:extLst>
              </p:cNvPr>
              <p:cNvSpPr/>
              <p:nvPr/>
            </p:nvSpPr>
            <p:spPr>
              <a:xfrm>
                <a:off x="5159086" y="3574473"/>
                <a:ext cx="3335481" cy="220287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1" name="Rounded Rectangle 60">
                <a:extLst>
                  <a:ext uri="{FF2B5EF4-FFF2-40B4-BE49-F238E27FC236}">
                    <a16:creationId xmlns:a16="http://schemas.microsoft.com/office/drawing/2014/main" id="{261AE574-1036-FE32-658F-F0A2C30DF3D3}"/>
                  </a:ext>
                </a:extLst>
              </p:cNvPr>
              <p:cNvSpPr/>
              <p:nvPr/>
            </p:nvSpPr>
            <p:spPr>
              <a:xfrm>
                <a:off x="5304560" y="3740727"/>
                <a:ext cx="3023754" cy="704618"/>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L2 Cache</a:t>
                </a:r>
              </a:p>
            </p:txBody>
          </p:sp>
          <p:grpSp>
            <p:nvGrpSpPr>
              <p:cNvPr id="63" name="Group 62">
                <a:extLst>
                  <a:ext uri="{FF2B5EF4-FFF2-40B4-BE49-F238E27FC236}">
                    <a16:creationId xmlns:a16="http://schemas.microsoft.com/office/drawing/2014/main" id="{3CD2001A-3377-71A6-945B-D5BDC7E9388B}"/>
                  </a:ext>
                </a:extLst>
              </p:cNvPr>
              <p:cNvGrpSpPr/>
              <p:nvPr/>
            </p:nvGrpSpPr>
            <p:grpSpPr>
              <a:xfrm>
                <a:off x="5304560" y="4956464"/>
                <a:ext cx="644236" cy="696191"/>
                <a:chOff x="1340428" y="4956464"/>
                <a:chExt cx="644236" cy="696191"/>
              </a:xfrm>
            </p:grpSpPr>
            <p:sp>
              <p:nvSpPr>
                <p:cNvPr id="86" name="Rectangle 85">
                  <a:extLst>
                    <a:ext uri="{FF2B5EF4-FFF2-40B4-BE49-F238E27FC236}">
                      <a16:creationId xmlns:a16="http://schemas.microsoft.com/office/drawing/2014/main" id="{FDDC99E1-E33B-2B90-6224-DBC213C7878D}"/>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ounded Rectangle 86">
                  <a:extLst>
                    <a:ext uri="{FF2B5EF4-FFF2-40B4-BE49-F238E27FC236}">
                      <a16:creationId xmlns:a16="http://schemas.microsoft.com/office/drawing/2014/main" id="{FCE7EED1-B6AB-E40C-49D6-0BFD0CB31166}"/>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64" name="Group 63">
                <a:extLst>
                  <a:ext uri="{FF2B5EF4-FFF2-40B4-BE49-F238E27FC236}">
                    <a16:creationId xmlns:a16="http://schemas.microsoft.com/office/drawing/2014/main" id="{E1121BD5-BC8C-73D8-0675-033800C771A3}"/>
                  </a:ext>
                </a:extLst>
              </p:cNvPr>
              <p:cNvGrpSpPr/>
              <p:nvPr/>
            </p:nvGrpSpPr>
            <p:grpSpPr>
              <a:xfrm>
                <a:off x="6094269" y="4956464"/>
                <a:ext cx="644236" cy="696191"/>
                <a:chOff x="1340428" y="4956464"/>
                <a:chExt cx="644236" cy="696191"/>
              </a:xfrm>
            </p:grpSpPr>
            <p:sp>
              <p:nvSpPr>
                <p:cNvPr id="84" name="Rectangle 83">
                  <a:extLst>
                    <a:ext uri="{FF2B5EF4-FFF2-40B4-BE49-F238E27FC236}">
                      <a16:creationId xmlns:a16="http://schemas.microsoft.com/office/drawing/2014/main" id="{A25D31A0-D004-AFEF-549D-3F66FE8C94CD}"/>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ounded Rectangle 84">
                  <a:extLst>
                    <a:ext uri="{FF2B5EF4-FFF2-40B4-BE49-F238E27FC236}">
                      <a16:creationId xmlns:a16="http://schemas.microsoft.com/office/drawing/2014/main" id="{5C4A40BE-BF5C-89F0-E909-C2AF4A9305A9}"/>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66" name="Group 65">
                <a:extLst>
                  <a:ext uri="{FF2B5EF4-FFF2-40B4-BE49-F238E27FC236}">
                    <a16:creationId xmlns:a16="http://schemas.microsoft.com/office/drawing/2014/main" id="{92A48FD5-226B-F92D-81FC-5A85DE811C27}"/>
                  </a:ext>
                </a:extLst>
              </p:cNvPr>
              <p:cNvGrpSpPr/>
              <p:nvPr/>
            </p:nvGrpSpPr>
            <p:grpSpPr>
              <a:xfrm>
                <a:off x="6883978" y="4951269"/>
                <a:ext cx="644236" cy="696191"/>
                <a:chOff x="1340428" y="4956464"/>
                <a:chExt cx="644236" cy="696191"/>
              </a:xfrm>
            </p:grpSpPr>
            <p:sp>
              <p:nvSpPr>
                <p:cNvPr id="82" name="Rectangle 81">
                  <a:extLst>
                    <a:ext uri="{FF2B5EF4-FFF2-40B4-BE49-F238E27FC236}">
                      <a16:creationId xmlns:a16="http://schemas.microsoft.com/office/drawing/2014/main" id="{A4AEE28C-8209-5852-E436-AEDBA7DFA9A6}"/>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ounded Rectangle 82">
                  <a:extLst>
                    <a:ext uri="{FF2B5EF4-FFF2-40B4-BE49-F238E27FC236}">
                      <a16:creationId xmlns:a16="http://schemas.microsoft.com/office/drawing/2014/main" id="{2A775C83-B518-3888-AE2E-8E155BE45C39}"/>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67" name="Group 66">
                <a:extLst>
                  <a:ext uri="{FF2B5EF4-FFF2-40B4-BE49-F238E27FC236}">
                    <a16:creationId xmlns:a16="http://schemas.microsoft.com/office/drawing/2014/main" id="{B0DAD295-B53E-379E-F7F0-DAE0FFF930C2}"/>
                  </a:ext>
                </a:extLst>
              </p:cNvPr>
              <p:cNvGrpSpPr/>
              <p:nvPr/>
            </p:nvGrpSpPr>
            <p:grpSpPr>
              <a:xfrm>
                <a:off x="7684078" y="4951268"/>
                <a:ext cx="644236" cy="696191"/>
                <a:chOff x="1340428" y="4956464"/>
                <a:chExt cx="644236" cy="696191"/>
              </a:xfrm>
            </p:grpSpPr>
            <p:sp>
              <p:nvSpPr>
                <p:cNvPr id="80" name="Rectangle 79">
                  <a:extLst>
                    <a:ext uri="{FF2B5EF4-FFF2-40B4-BE49-F238E27FC236}">
                      <a16:creationId xmlns:a16="http://schemas.microsoft.com/office/drawing/2014/main" id="{8FDA3A0E-87BE-3936-68DA-6501E597C527}"/>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ounded Rectangle 80">
                  <a:extLst>
                    <a:ext uri="{FF2B5EF4-FFF2-40B4-BE49-F238E27FC236}">
                      <a16:creationId xmlns:a16="http://schemas.microsoft.com/office/drawing/2014/main" id="{7B2CDD5F-09DD-B38E-1A02-7D6E440275E2}"/>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cxnSp>
            <p:nvCxnSpPr>
              <p:cNvPr id="69" name="Straight Connector 68">
                <a:extLst>
                  <a:ext uri="{FF2B5EF4-FFF2-40B4-BE49-F238E27FC236}">
                    <a16:creationId xmlns:a16="http://schemas.microsoft.com/office/drawing/2014/main" id="{42EA5BDE-FEEF-3B5D-E80A-A7FCA10F0406}"/>
                  </a:ext>
                </a:extLst>
              </p:cNvPr>
              <p:cNvCxnSpPr>
                <a:cxnSpLocks/>
              </p:cNvCxnSpPr>
              <p:nvPr/>
            </p:nvCxnSpPr>
            <p:spPr>
              <a:xfrm>
                <a:off x="5605896" y="4696691"/>
                <a:ext cx="2400300" cy="0"/>
              </a:xfrm>
              <a:prstGeom prst="line">
                <a:avLst/>
              </a:prstGeom>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5BB0241D-8966-3EF0-B842-C124CFEA180D}"/>
                  </a:ext>
                </a:extLst>
              </p:cNvPr>
              <p:cNvCxnSpPr>
                <a:cxnSpLocks/>
                <a:endCxn id="86" idx="0"/>
              </p:cNvCxnSpPr>
              <p:nvPr/>
            </p:nvCxnSpPr>
            <p:spPr>
              <a:xfrm>
                <a:off x="5626678" y="4696691"/>
                <a:ext cx="0" cy="259773"/>
              </a:xfrm>
              <a:prstGeom prst="line">
                <a:avLst/>
              </a:prstGeom>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BA4F3198-8221-2834-31F7-D899F6DEF134}"/>
                  </a:ext>
                </a:extLst>
              </p:cNvPr>
              <p:cNvCxnSpPr>
                <a:cxnSpLocks/>
                <a:endCxn id="80" idx="0"/>
              </p:cNvCxnSpPr>
              <p:nvPr/>
            </p:nvCxnSpPr>
            <p:spPr>
              <a:xfrm>
                <a:off x="8006196"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74" name="Straight Connector 73">
                <a:extLst>
                  <a:ext uri="{FF2B5EF4-FFF2-40B4-BE49-F238E27FC236}">
                    <a16:creationId xmlns:a16="http://schemas.microsoft.com/office/drawing/2014/main" id="{391270B7-565E-9B3B-8F15-233E203BBAA3}"/>
                  </a:ext>
                </a:extLst>
              </p:cNvPr>
              <p:cNvCxnSpPr/>
              <p:nvPr/>
            </p:nvCxnSpPr>
            <p:spPr>
              <a:xfrm>
                <a:off x="6395605"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75" name="Straight Connector 74">
                <a:extLst>
                  <a:ext uri="{FF2B5EF4-FFF2-40B4-BE49-F238E27FC236}">
                    <a16:creationId xmlns:a16="http://schemas.microsoft.com/office/drawing/2014/main" id="{A3D3D88B-841E-A1F0-5EAC-FEA1DE1510FB}"/>
                  </a:ext>
                </a:extLst>
              </p:cNvPr>
              <p:cNvCxnSpPr/>
              <p:nvPr/>
            </p:nvCxnSpPr>
            <p:spPr>
              <a:xfrm>
                <a:off x="7185314"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id="{5F12B3BE-D155-A7F4-888A-AABDFF37995A}"/>
                  </a:ext>
                </a:extLst>
              </p:cNvPr>
              <p:cNvCxnSpPr/>
              <p:nvPr/>
            </p:nvCxnSpPr>
            <p:spPr>
              <a:xfrm>
                <a:off x="6792192" y="4421332"/>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33A4F2D1-62B2-D3A9-E2DF-ADE5139B312D}"/>
                  </a:ext>
                </a:extLst>
              </p:cNvPr>
              <p:cNvCxnSpPr>
                <a:cxnSpLocks/>
              </p:cNvCxnSpPr>
              <p:nvPr/>
            </p:nvCxnSpPr>
            <p:spPr>
              <a:xfrm>
                <a:off x="2862695" y="2815935"/>
                <a:ext cx="3964132"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15EEE327-F15F-97EF-F9FA-9AB3CD0EB5D8}"/>
                  </a:ext>
                </a:extLst>
              </p:cNvPr>
              <p:cNvCxnSpPr>
                <a:cxnSpLocks/>
                <a:endCxn id="22" idx="0"/>
              </p:cNvCxnSpPr>
              <p:nvPr/>
            </p:nvCxnSpPr>
            <p:spPr>
              <a:xfrm>
                <a:off x="2862695" y="2815935"/>
                <a:ext cx="0" cy="758538"/>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9F6717AA-4C00-64E7-58F6-54DD0AF88535}"/>
                  </a:ext>
                </a:extLst>
              </p:cNvPr>
              <p:cNvCxnSpPr>
                <a:cxnSpLocks/>
                <a:endCxn id="59" idx="0"/>
              </p:cNvCxnSpPr>
              <p:nvPr/>
            </p:nvCxnSpPr>
            <p:spPr>
              <a:xfrm>
                <a:off x="6826827" y="2815935"/>
                <a:ext cx="0" cy="758538"/>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grpSp>
        <p:sp>
          <p:nvSpPr>
            <p:cNvPr id="96" name="Rectangle 95">
              <a:extLst>
                <a:ext uri="{FF2B5EF4-FFF2-40B4-BE49-F238E27FC236}">
                  <a16:creationId xmlns:a16="http://schemas.microsoft.com/office/drawing/2014/main" id="{F670D016-F8E1-4991-FB85-C2124F2C8EDC}"/>
                </a:ext>
              </a:extLst>
            </p:cNvPr>
            <p:cNvSpPr/>
            <p:nvPr/>
          </p:nvSpPr>
          <p:spPr>
            <a:xfrm>
              <a:off x="3725141" y="3672203"/>
              <a:ext cx="3984912" cy="61306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Interconnect</a:t>
              </a:r>
            </a:p>
          </p:txBody>
        </p:sp>
        <p:sp>
          <p:nvSpPr>
            <p:cNvPr id="97" name="Rectangle 96">
              <a:extLst>
                <a:ext uri="{FF2B5EF4-FFF2-40B4-BE49-F238E27FC236}">
                  <a16:creationId xmlns:a16="http://schemas.microsoft.com/office/drawing/2014/main" id="{BB650A47-BFD1-BE60-FD0D-3BFFCD0B1B48}"/>
                </a:ext>
              </a:extLst>
            </p:cNvPr>
            <p:cNvSpPr/>
            <p:nvPr/>
          </p:nvSpPr>
          <p:spPr>
            <a:xfrm>
              <a:off x="231735" y="1919720"/>
              <a:ext cx="1490013" cy="108065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a:t>
              </a:r>
            </a:p>
          </p:txBody>
        </p:sp>
        <p:sp>
          <p:nvSpPr>
            <p:cNvPr id="98" name="Rectangle 97">
              <a:extLst>
                <a:ext uri="{FF2B5EF4-FFF2-40B4-BE49-F238E27FC236}">
                  <a16:creationId xmlns:a16="http://schemas.microsoft.com/office/drawing/2014/main" id="{305C144C-257C-D761-EF46-B008CA5DC707}"/>
                </a:ext>
              </a:extLst>
            </p:cNvPr>
            <p:cNvSpPr/>
            <p:nvPr/>
          </p:nvSpPr>
          <p:spPr>
            <a:xfrm>
              <a:off x="9677072" y="1919720"/>
              <a:ext cx="1490013" cy="108065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a:t>
              </a:r>
            </a:p>
          </p:txBody>
        </p:sp>
        <p:cxnSp>
          <p:nvCxnSpPr>
            <p:cNvPr id="100" name="Straight Connector 99">
              <a:extLst>
                <a:ext uri="{FF2B5EF4-FFF2-40B4-BE49-F238E27FC236}">
                  <a16:creationId xmlns:a16="http://schemas.microsoft.com/office/drawing/2014/main" id="{E14F3231-D49F-94AB-BE2A-5E5F0CF1D22F}"/>
                </a:ext>
              </a:extLst>
            </p:cNvPr>
            <p:cNvCxnSpPr>
              <a:stCxn id="22" idx="1"/>
              <a:endCxn id="98" idx="1"/>
            </p:cNvCxnSpPr>
            <p:nvPr/>
          </p:nvCxnSpPr>
          <p:spPr>
            <a:xfrm>
              <a:off x="9377794" y="2417501"/>
              <a:ext cx="299278" cy="425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685D45B7-6F37-56F1-F6D6-7660E4190659}"/>
                </a:ext>
              </a:extLst>
            </p:cNvPr>
            <p:cNvCxnSpPr>
              <a:stCxn id="39" idx="3"/>
              <a:endCxn id="19" idx="1"/>
            </p:cNvCxnSpPr>
            <p:nvPr/>
          </p:nvCxnSpPr>
          <p:spPr>
            <a:xfrm flipV="1">
              <a:off x="9377794" y="5509894"/>
              <a:ext cx="346039" cy="430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5468F03F-0017-801B-6E0D-84B1533433ED}"/>
                </a:ext>
              </a:extLst>
            </p:cNvPr>
            <p:cNvCxnSpPr>
              <a:stCxn id="97" idx="3"/>
              <a:endCxn id="59" idx="3"/>
            </p:cNvCxnSpPr>
            <p:nvPr/>
          </p:nvCxnSpPr>
          <p:spPr>
            <a:xfrm flipV="1">
              <a:off x="1721748" y="2417501"/>
              <a:ext cx="356433" cy="425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93F6360-35D2-6CBE-E291-83D9F5C82D27}"/>
                </a:ext>
              </a:extLst>
            </p:cNvPr>
            <p:cNvCxnSpPr>
              <a:stCxn id="4" idx="3"/>
              <a:endCxn id="5" idx="1"/>
            </p:cNvCxnSpPr>
            <p:nvPr/>
          </p:nvCxnSpPr>
          <p:spPr>
            <a:xfrm>
              <a:off x="1719696" y="5509894"/>
              <a:ext cx="358485" cy="43065"/>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04473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332EF-8C2C-35E6-1DFA-C8BB573635FC}"/>
              </a:ext>
            </a:extLst>
          </p:cNvPr>
          <p:cNvSpPr>
            <a:spLocks noGrp="1"/>
          </p:cNvSpPr>
          <p:nvPr>
            <p:ph type="title"/>
          </p:nvPr>
        </p:nvSpPr>
        <p:spPr/>
        <p:txBody>
          <a:bodyPr/>
          <a:lstStyle/>
          <a:p>
            <a:r>
              <a:rPr lang="en-US" dirty="0"/>
              <a:t>The Quest for Performance Continues</a:t>
            </a:r>
          </a:p>
        </p:txBody>
      </p:sp>
      <p:sp>
        <p:nvSpPr>
          <p:cNvPr id="3" name="Content Placeholder 2">
            <a:extLst>
              <a:ext uri="{FF2B5EF4-FFF2-40B4-BE49-F238E27FC236}">
                <a16:creationId xmlns:a16="http://schemas.microsoft.com/office/drawing/2014/main" id="{94719715-A454-9808-9452-7E520AF388C3}"/>
              </a:ext>
            </a:extLst>
          </p:cNvPr>
          <p:cNvSpPr>
            <a:spLocks noGrp="1"/>
          </p:cNvSpPr>
          <p:nvPr>
            <p:ph idx="1"/>
          </p:nvPr>
        </p:nvSpPr>
        <p:spPr/>
        <p:txBody>
          <a:bodyPr>
            <a:normAutofit/>
          </a:bodyPr>
          <a:lstStyle/>
          <a:p>
            <a:r>
              <a:rPr lang="en-US" dirty="0"/>
              <a:t>Vertical scaling (Single thread performance)</a:t>
            </a:r>
          </a:p>
          <a:p>
            <a:pPr lvl="1"/>
            <a:r>
              <a:rPr lang="en-US" dirty="0"/>
              <a:t>Instruction-level parallelism</a:t>
            </a:r>
          </a:p>
          <a:p>
            <a:pPr lvl="2"/>
            <a:r>
              <a:rPr lang="en-US" dirty="0"/>
              <a:t>Limitations were studied with pipelining</a:t>
            </a:r>
          </a:p>
          <a:p>
            <a:pPr lvl="1"/>
            <a:r>
              <a:rPr lang="en-US" dirty="0"/>
              <a:t>Frequency</a:t>
            </a:r>
          </a:p>
          <a:p>
            <a:pPr lvl="2"/>
            <a:r>
              <a:rPr lang="en-US" dirty="0"/>
              <a:t>Power limitations</a:t>
            </a:r>
          </a:p>
          <a:p>
            <a:r>
              <a:rPr lang="en-US" dirty="0"/>
              <a:t> Horizontal scaling (multithreading, multicore, multiprocessor)</a:t>
            </a:r>
          </a:p>
          <a:p>
            <a:pPr lvl="1"/>
            <a:r>
              <a:rPr lang="en-US" dirty="0"/>
              <a:t>The only way to get performance is to spread  the work over more processing elements</a:t>
            </a:r>
          </a:p>
        </p:txBody>
      </p:sp>
      <p:grpSp>
        <p:nvGrpSpPr>
          <p:cNvPr id="4" name="Group 3">
            <a:extLst>
              <a:ext uri="{FF2B5EF4-FFF2-40B4-BE49-F238E27FC236}">
                <a16:creationId xmlns:a16="http://schemas.microsoft.com/office/drawing/2014/main" id="{587BCE8B-30E7-B0FB-F1AC-E309A30AFA97}"/>
              </a:ext>
            </a:extLst>
          </p:cNvPr>
          <p:cNvGrpSpPr/>
          <p:nvPr/>
        </p:nvGrpSpPr>
        <p:grpSpPr>
          <a:xfrm>
            <a:off x="357464" y="5363303"/>
            <a:ext cx="4488856" cy="945422"/>
            <a:chOff x="1124465" y="4595533"/>
            <a:chExt cx="9387016" cy="2162433"/>
          </a:xfrm>
        </p:grpSpPr>
        <p:sp>
          <p:nvSpPr>
            <p:cNvPr id="5" name="Rounded Rectangle 4">
              <a:extLst>
                <a:ext uri="{FF2B5EF4-FFF2-40B4-BE49-F238E27FC236}">
                  <a16:creationId xmlns:a16="http://schemas.microsoft.com/office/drawing/2014/main" id="{C6C4D500-7261-F593-B389-23B30601A8D5}"/>
                </a:ext>
              </a:extLst>
            </p:cNvPr>
            <p:cNvSpPr/>
            <p:nvPr/>
          </p:nvSpPr>
          <p:spPr>
            <a:xfrm>
              <a:off x="1124465" y="4595533"/>
              <a:ext cx="9387016" cy="21624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Processor Chip</a:t>
              </a:r>
            </a:p>
          </p:txBody>
        </p:sp>
        <p:grpSp>
          <p:nvGrpSpPr>
            <p:cNvPr id="6" name="Group 5">
              <a:extLst>
                <a:ext uri="{FF2B5EF4-FFF2-40B4-BE49-F238E27FC236}">
                  <a16:creationId xmlns:a16="http://schemas.microsoft.com/office/drawing/2014/main" id="{1E0763E5-66B8-0839-8B9C-B0B4C5672055}"/>
                </a:ext>
              </a:extLst>
            </p:cNvPr>
            <p:cNvGrpSpPr/>
            <p:nvPr/>
          </p:nvGrpSpPr>
          <p:grpSpPr>
            <a:xfrm>
              <a:off x="1495168" y="4976727"/>
              <a:ext cx="1594021" cy="1331999"/>
              <a:chOff x="1495168" y="4976725"/>
              <a:chExt cx="1594021" cy="1190668"/>
            </a:xfrm>
          </p:grpSpPr>
          <p:sp>
            <p:nvSpPr>
              <p:cNvPr id="25" name="Rounded Rectangle 24">
                <a:extLst>
                  <a:ext uri="{FF2B5EF4-FFF2-40B4-BE49-F238E27FC236}">
                    <a16:creationId xmlns:a16="http://schemas.microsoft.com/office/drawing/2014/main" id="{9BD252E9-17BE-E428-11B2-D700F63DACD3}"/>
                  </a:ext>
                </a:extLst>
              </p:cNvPr>
              <p:cNvSpPr/>
              <p:nvPr/>
            </p:nvSpPr>
            <p:spPr>
              <a:xfrm>
                <a:off x="1495168" y="4976725"/>
                <a:ext cx="1594021" cy="119066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r>
                  <a:rPr lang="en-US" dirty="0"/>
                  <a:t>Core 0</a:t>
                </a:r>
              </a:p>
            </p:txBody>
          </p:sp>
          <p:sp>
            <p:nvSpPr>
              <p:cNvPr id="26" name="Lightning Bolt 25">
                <a:extLst>
                  <a:ext uri="{FF2B5EF4-FFF2-40B4-BE49-F238E27FC236}">
                    <a16:creationId xmlns:a16="http://schemas.microsoft.com/office/drawing/2014/main" id="{6723F946-EE3B-2F1C-D020-E38139A1D123}"/>
                  </a:ext>
                </a:extLst>
              </p:cNvPr>
              <p:cNvSpPr/>
              <p:nvPr/>
            </p:nvSpPr>
            <p:spPr>
              <a:xfrm>
                <a:off x="1680519" y="5177481"/>
                <a:ext cx="243016" cy="704335"/>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Lightning Bolt 26">
                <a:extLst>
                  <a:ext uri="{FF2B5EF4-FFF2-40B4-BE49-F238E27FC236}">
                    <a16:creationId xmlns:a16="http://schemas.microsoft.com/office/drawing/2014/main" id="{D54B0C6E-2E38-9968-276E-685E32CE8C8E}"/>
                  </a:ext>
                </a:extLst>
              </p:cNvPr>
              <p:cNvSpPr/>
              <p:nvPr/>
            </p:nvSpPr>
            <p:spPr>
              <a:xfrm>
                <a:off x="2049162" y="5177481"/>
                <a:ext cx="243016" cy="704335"/>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Lightning Bolt 27">
                <a:extLst>
                  <a:ext uri="{FF2B5EF4-FFF2-40B4-BE49-F238E27FC236}">
                    <a16:creationId xmlns:a16="http://schemas.microsoft.com/office/drawing/2014/main" id="{2C2DC386-AD64-0F4D-F9AC-3034CA45CD0C}"/>
                  </a:ext>
                </a:extLst>
              </p:cNvPr>
              <p:cNvSpPr/>
              <p:nvPr/>
            </p:nvSpPr>
            <p:spPr>
              <a:xfrm>
                <a:off x="2442519" y="5177481"/>
                <a:ext cx="243016" cy="704335"/>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Lightning Bolt 28">
                <a:extLst>
                  <a:ext uri="{FF2B5EF4-FFF2-40B4-BE49-F238E27FC236}">
                    <a16:creationId xmlns:a16="http://schemas.microsoft.com/office/drawing/2014/main" id="{042DE912-5989-CD23-7A0C-A83E25695FE9}"/>
                  </a:ext>
                </a:extLst>
              </p:cNvPr>
              <p:cNvSpPr/>
              <p:nvPr/>
            </p:nvSpPr>
            <p:spPr>
              <a:xfrm>
                <a:off x="2787479" y="5177481"/>
                <a:ext cx="243016" cy="704335"/>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6710E02F-07D9-5D4C-B356-2B3C1554DB4B}"/>
                </a:ext>
              </a:extLst>
            </p:cNvPr>
            <p:cNvGrpSpPr/>
            <p:nvPr/>
          </p:nvGrpSpPr>
          <p:grpSpPr>
            <a:xfrm>
              <a:off x="3834714" y="5010751"/>
              <a:ext cx="1594021" cy="1331999"/>
              <a:chOff x="1495168" y="4976725"/>
              <a:chExt cx="1594021" cy="1190668"/>
            </a:xfrm>
          </p:grpSpPr>
          <p:sp>
            <p:nvSpPr>
              <p:cNvPr id="20" name="Rounded Rectangle 19">
                <a:extLst>
                  <a:ext uri="{FF2B5EF4-FFF2-40B4-BE49-F238E27FC236}">
                    <a16:creationId xmlns:a16="http://schemas.microsoft.com/office/drawing/2014/main" id="{F549E90B-90F0-4963-2B94-67C6BC33167B}"/>
                  </a:ext>
                </a:extLst>
              </p:cNvPr>
              <p:cNvSpPr/>
              <p:nvPr/>
            </p:nvSpPr>
            <p:spPr>
              <a:xfrm>
                <a:off x="1495168" y="4976725"/>
                <a:ext cx="1594021" cy="119066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r>
                  <a:rPr lang="en-US" dirty="0"/>
                  <a:t>Core 1</a:t>
                </a:r>
              </a:p>
            </p:txBody>
          </p:sp>
          <p:sp>
            <p:nvSpPr>
              <p:cNvPr id="21" name="Lightning Bolt 20">
                <a:extLst>
                  <a:ext uri="{FF2B5EF4-FFF2-40B4-BE49-F238E27FC236}">
                    <a16:creationId xmlns:a16="http://schemas.microsoft.com/office/drawing/2014/main" id="{585ABC28-2648-3225-1934-3B31F9ED3CE9}"/>
                  </a:ext>
                </a:extLst>
              </p:cNvPr>
              <p:cNvSpPr/>
              <p:nvPr/>
            </p:nvSpPr>
            <p:spPr>
              <a:xfrm>
                <a:off x="1680519" y="5177481"/>
                <a:ext cx="243016" cy="704335"/>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Lightning Bolt 21">
                <a:extLst>
                  <a:ext uri="{FF2B5EF4-FFF2-40B4-BE49-F238E27FC236}">
                    <a16:creationId xmlns:a16="http://schemas.microsoft.com/office/drawing/2014/main" id="{9E194750-116D-3A96-4D68-797DA425A3B2}"/>
                  </a:ext>
                </a:extLst>
              </p:cNvPr>
              <p:cNvSpPr/>
              <p:nvPr/>
            </p:nvSpPr>
            <p:spPr>
              <a:xfrm>
                <a:off x="2049162" y="5177481"/>
                <a:ext cx="243016" cy="704335"/>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Lightning Bolt 22">
                <a:extLst>
                  <a:ext uri="{FF2B5EF4-FFF2-40B4-BE49-F238E27FC236}">
                    <a16:creationId xmlns:a16="http://schemas.microsoft.com/office/drawing/2014/main" id="{FFA9818B-2CAC-D3D7-C2F3-612205D16C28}"/>
                  </a:ext>
                </a:extLst>
              </p:cNvPr>
              <p:cNvSpPr/>
              <p:nvPr/>
            </p:nvSpPr>
            <p:spPr>
              <a:xfrm>
                <a:off x="2442519" y="5177481"/>
                <a:ext cx="243016" cy="704335"/>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Lightning Bolt 23">
                <a:extLst>
                  <a:ext uri="{FF2B5EF4-FFF2-40B4-BE49-F238E27FC236}">
                    <a16:creationId xmlns:a16="http://schemas.microsoft.com/office/drawing/2014/main" id="{0CE23BE1-5138-0B78-D6D4-D05087729E2F}"/>
                  </a:ext>
                </a:extLst>
              </p:cNvPr>
              <p:cNvSpPr/>
              <p:nvPr/>
            </p:nvSpPr>
            <p:spPr>
              <a:xfrm>
                <a:off x="2787479" y="5177481"/>
                <a:ext cx="243016" cy="704335"/>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CBA41745-0396-49FF-7F60-205512178CCD}"/>
                </a:ext>
              </a:extLst>
            </p:cNvPr>
            <p:cNvGrpSpPr/>
            <p:nvPr/>
          </p:nvGrpSpPr>
          <p:grpSpPr>
            <a:xfrm>
              <a:off x="6174260" y="4976727"/>
              <a:ext cx="1594021" cy="1331999"/>
              <a:chOff x="1495168" y="4976725"/>
              <a:chExt cx="1594021" cy="1190668"/>
            </a:xfrm>
          </p:grpSpPr>
          <p:sp>
            <p:nvSpPr>
              <p:cNvPr id="15" name="Rounded Rectangle 14">
                <a:extLst>
                  <a:ext uri="{FF2B5EF4-FFF2-40B4-BE49-F238E27FC236}">
                    <a16:creationId xmlns:a16="http://schemas.microsoft.com/office/drawing/2014/main" id="{93B540C6-F73D-E773-FC6C-CA62B9F7F11D}"/>
                  </a:ext>
                </a:extLst>
              </p:cNvPr>
              <p:cNvSpPr/>
              <p:nvPr/>
            </p:nvSpPr>
            <p:spPr>
              <a:xfrm>
                <a:off x="1495168" y="4976725"/>
                <a:ext cx="1594021" cy="119066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r>
                  <a:rPr lang="en-US" dirty="0"/>
                  <a:t>Core 2</a:t>
                </a:r>
              </a:p>
            </p:txBody>
          </p:sp>
          <p:sp>
            <p:nvSpPr>
              <p:cNvPr id="16" name="Lightning Bolt 15">
                <a:extLst>
                  <a:ext uri="{FF2B5EF4-FFF2-40B4-BE49-F238E27FC236}">
                    <a16:creationId xmlns:a16="http://schemas.microsoft.com/office/drawing/2014/main" id="{5D159A4B-2A46-B615-9644-2988A9988354}"/>
                  </a:ext>
                </a:extLst>
              </p:cNvPr>
              <p:cNvSpPr/>
              <p:nvPr/>
            </p:nvSpPr>
            <p:spPr>
              <a:xfrm>
                <a:off x="1680519" y="5177481"/>
                <a:ext cx="243016" cy="704335"/>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Lightning Bolt 16">
                <a:extLst>
                  <a:ext uri="{FF2B5EF4-FFF2-40B4-BE49-F238E27FC236}">
                    <a16:creationId xmlns:a16="http://schemas.microsoft.com/office/drawing/2014/main" id="{C9EF8689-5212-E28A-67F1-A8AA9934C35C}"/>
                  </a:ext>
                </a:extLst>
              </p:cNvPr>
              <p:cNvSpPr/>
              <p:nvPr/>
            </p:nvSpPr>
            <p:spPr>
              <a:xfrm>
                <a:off x="2049162" y="5177481"/>
                <a:ext cx="243016" cy="704335"/>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Lightning Bolt 17">
                <a:extLst>
                  <a:ext uri="{FF2B5EF4-FFF2-40B4-BE49-F238E27FC236}">
                    <a16:creationId xmlns:a16="http://schemas.microsoft.com/office/drawing/2014/main" id="{02BB44FB-11EF-123E-A471-EC3421A49268}"/>
                  </a:ext>
                </a:extLst>
              </p:cNvPr>
              <p:cNvSpPr/>
              <p:nvPr/>
            </p:nvSpPr>
            <p:spPr>
              <a:xfrm>
                <a:off x="2442519" y="5177481"/>
                <a:ext cx="243016" cy="704335"/>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Lightning Bolt 18">
                <a:extLst>
                  <a:ext uri="{FF2B5EF4-FFF2-40B4-BE49-F238E27FC236}">
                    <a16:creationId xmlns:a16="http://schemas.microsoft.com/office/drawing/2014/main" id="{3AA6E0CF-D832-6897-68CE-4A93B7FAD073}"/>
                  </a:ext>
                </a:extLst>
              </p:cNvPr>
              <p:cNvSpPr/>
              <p:nvPr/>
            </p:nvSpPr>
            <p:spPr>
              <a:xfrm>
                <a:off x="2787479" y="5177481"/>
                <a:ext cx="243016" cy="704335"/>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EAA4AA01-CC4C-9A47-1FDF-F461C3782177}"/>
                </a:ext>
              </a:extLst>
            </p:cNvPr>
            <p:cNvGrpSpPr/>
            <p:nvPr/>
          </p:nvGrpSpPr>
          <p:grpSpPr>
            <a:xfrm>
              <a:off x="8513806" y="4976727"/>
              <a:ext cx="1594021" cy="1331999"/>
              <a:chOff x="1495168" y="4976725"/>
              <a:chExt cx="1594021" cy="1190668"/>
            </a:xfrm>
          </p:grpSpPr>
          <p:sp>
            <p:nvSpPr>
              <p:cNvPr id="10" name="Rounded Rectangle 9">
                <a:extLst>
                  <a:ext uri="{FF2B5EF4-FFF2-40B4-BE49-F238E27FC236}">
                    <a16:creationId xmlns:a16="http://schemas.microsoft.com/office/drawing/2014/main" id="{596CCB1F-9839-D72F-9E5F-9F7A92F5D8FA}"/>
                  </a:ext>
                </a:extLst>
              </p:cNvPr>
              <p:cNvSpPr/>
              <p:nvPr/>
            </p:nvSpPr>
            <p:spPr>
              <a:xfrm>
                <a:off x="1495168" y="4976725"/>
                <a:ext cx="1594021" cy="119066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r>
                  <a:rPr lang="en-US" dirty="0"/>
                  <a:t>Core 3</a:t>
                </a:r>
              </a:p>
            </p:txBody>
          </p:sp>
          <p:sp>
            <p:nvSpPr>
              <p:cNvPr id="11" name="Lightning Bolt 10">
                <a:extLst>
                  <a:ext uri="{FF2B5EF4-FFF2-40B4-BE49-F238E27FC236}">
                    <a16:creationId xmlns:a16="http://schemas.microsoft.com/office/drawing/2014/main" id="{C36F9CD0-309C-63B4-7A97-19744D8C1064}"/>
                  </a:ext>
                </a:extLst>
              </p:cNvPr>
              <p:cNvSpPr/>
              <p:nvPr/>
            </p:nvSpPr>
            <p:spPr>
              <a:xfrm>
                <a:off x="1680519" y="5177481"/>
                <a:ext cx="243016" cy="704335"/>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Lightning Bolt 11">
                <a:extLst>
                  <a:ext uri="{FF2B5EF4-FFF2-40B4-BE49-F238E27FC236}">
                    <a16:creationId xmlns:a16="http://schemas.microsoft.com/office/drawing/2014/main" id="{F6CD902D-8A72-4223-EE02-6F82FFE697CF}"/>
                  </a:ext>
                </a:extLst>
              </p:cNvPr>
              <p:cNvSpPr/>
              <p:nvPr/>
            </p:nvSpPr>
            <p:spPr>
              <a:xfrm>
                <a:off x="2049162" y="5177481"/>
                <a:ext cx="243016" cy="704335"/>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Lightning Bolt 12">
                <a:extLst>
                  <a:ext uri="{FF2B5EF4-FFF2-40B4-BE49-F238E27FC236}">
                    <a16:creationId xmlns:a16="http://schemas.microsoft.com/office/drawing/2014/main" id="{0E443F48-649F-3449-8733-55423599BBC3}"/>
                  </a:ext>
                </a:extLst>
              </p:cNvPr>
              <p:cNvSpPr/>
              <p:nvPr/>
            </p:nvSpPr>
            <p:spPr>
              <a:xfrm>
                <a:off x="2442519" y="5177481"/>
                <a:ext cx="243016" cy="704335"/>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Lightning Bolt 13">
                <a:extLst>
                  <a:ext uri="{FF2B5EF4-FFF2-40B4-BE49-F238E27FC236}">
                    <a16:creationId xmlns:a16="http://schemas.microsoft.com/office/drawing/2014/main" id="{A99154E1-CB3B-50BC-EBD9-ADEB7315A283}"/>
                  </a:ext>
                </a:extLst>
              </p:cNvPr>
              <p:cNvSpPr/>
              <p:nvPr/>
            </p:nvSpPr>
            <p:spPr>
              <a:xfrm>
                <a:off x="2787479" y="5177481"/>
                <a:ext cx="243016" cy="704335"/>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0" name="Group 29">
            <a:extLst>
              <a:ext uri="{FF2B5EF4-FFF2-40B4-BE49-F238E27FC236}">
                <a16:creationId xmlns:a16="http://schemas.microsoft.com/office/drawing/2014/main" id="{3FE14752-7E0D-CCF8-4D74-AAA93F38EE66}"/>
              </a:ext>
            </a:extLst>
          </p:cNvPr>
          <p:cNvGrpSpPr/>
          <p:nvPr/>
        </p:nvGrpSpPr>
        <p:grpSpPr>
          <a:xfrm>
            <a:off x="6871063" y="4976725"/>
            <a:ext cx="5316850" cy="1746687"/>
            <a:chOff x="229683" y="1316065"/>
            <a:chExt cx="10984163" cy="5338330"/>
          </a:xfrm>
        </p:grpSpPr>
        <p:grpSp>
          <p:nvGrpSpPr>
            <p:cNvPr id="31" name="Group 30">
              <a:extLst>
                <a:ext uri="{FF2B5EF4-FFF2-40B4-BE49-F238E27FC236}">
                  <a16:creationId xmlns:a16="http://schemas.microsoft.com/office/drawing/2014/main" id="{3A8B4958-5434-560A-DC5C-AF23C1D22C94}"/>
                </a:ext>
              </a:extLst>
            </p:cNvPr>
            <p:cNvGrpSpPr/>
            <p:nvPr/>
          </p:nvGrpSpPr>
          <p:grpSpPr>
            <a:xfrm>
              <a:off x="2078181" y="3692985"/>
              <a:ext cx="7299613" cy="2961410"/>
              <a:chOff x="1194954" y="2815935"/>
              <a:chExt cx="7299613" cy="2961410"/>
            </a:xfrm>
          </p:grpSpPr>
          <p:sp>
            <p:nvSpPr>
              <p:cNvPr id="85" name="Rectangle 84">
                <a:extLst>
                  <a:ext uri="{FF2B5EF4-FFF2-40B4-BE49-F238E27FC236}">
                    <a16:creationId xmlns:a16="http://schemas.microsoft.com/office/drawing/2014/main" id="{837B86C6-F88F-8F3F-5B1E-F8B31B8F4332}"/>
                  </a:ext>
                </a:extLst>
              </p:cNvPr>
              <p:cNvSpPr/>
              <p:nvPr/>
            </p:nvSpPr>
            <p:spPr>
              <a:xfrm>
                <a:off x="1194954" y="3574473"/>
                <a:ext cx="3335481" cy="220287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6" name="Rounded Rectangle 85">
                <a:extLst>
                  <a:ext uri="{FF2B5EF4-FFF2-40B4-BE49-F238E27FC236}">
                    <a16:creationId xmlns:a16="http://schemas.microsoft.com/office/drawing/2014/main" id="{B76D2016-5307-128F-6FC3-D0A424C27793}"/>
                  </a:ext>
                </a:extLst>
              </p:cNvPr>
              <p:cNvSpPr/>
              <p:nvPr/>
            </p:nvSpPr>
            <p:spPr>
              <a:xfrm>
                <a:off x="1340428" y="3740727"/>
                <a:ext cx="3023754" cy="704618"/>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L2 Cache</a:t>
                </a:r>
              </a:p>
            </p:txBody>
          </p:sp>
          <p:grpSp>
            <p:nvGrpSpPr>
              <p:cNvPr id="87" name="Group 86">
                <a:extLst>
                  <a:ext uri="{FF2B5EF4-FFF2-40B4-BE49-F238E27FC236}">
                    <a16:creationId xmlns:a16="http://schemas.microsoft.com/office/drawing/2014/main" id="{7ED842F8-7E1D-A3B2-78BF-CFF9D8664045}"/>
                  </a:ext>
                </a:extLst>
              </p:cNvPr>
              <p:cNvGrpSpPr/>
              <p:nvPr/>
            </p:nvGrpSpPr>
            <p:grpSpPr>
              <a:xfrm>
                <a:off x="1340428" y="4956464"/>
                <a:ext cx="644236" cy="696191"/>
                <a:chOff x="1340428" y="4956464"/>
                <a:chExt cx="644236" cy="696191"/>
              </a:xfrm>
            </p:grpSpPr>
            <p:sp>
              <p:nvSpPr>
                <p:cNvPr id="126" name="Rectangle 125">
                  <a:extLst>
                    <a:ext uri="{FF2B5EF4-FFF2-40B4-BE49-F238E27FC236}">
                      <a16:creationId xmlns:a16="http://schemas.microsoft.com/office/drawing/2014/main" id="{BAAFA1E0-5131-0D47-504F-C3E8F742D0A0}"/>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ounded Rectangle 126">
                  <a:extLst>
                    <a:ext uri="{FF2B5EF4-FFF2-40B4-BE49-F238E27FC236}">
                      <a16:creationId xmlns:a16="http://schemas.microsoft.com/office/drawing/2014/main" id="{6B732FE0-BCAB-B0DB-912A-AA3C353E3EB6}"/>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88" name="Group 87">
                <a:extLst>
                  <a:ext uri="{FF2B5EF4-FFF2-40B4-BE49-F238E27FC236}">
                    <a16:creationId xmlns:a16="http://schemas.microsoft.com/office/drawing/2014/main" id="{8D0109EE-7636-96E3-512D-45800CAB39B7}"/>
                  </a:ext>
                </a:extLst>
              </p:cNvPr>
              <p:cNvGrpSpPr/>
              <p:nvPr/>
            </p:nvGrpSpPr>
            <p:grpSpPr>
              <a:xfrm>
                <a:off x="2130137" y="4956464"/>
                <a:ext cx="644236" cy="696191"/>
                <a:chOff x="1340428" y="4956464"/>
                <a:chExt cx="644236" cy="696191"/>
              </a:xfrm>
            </p:grpSpPr>
            <p:sp>
              <p:nvSpPr>
                <p:cNvPr id="124" name="Rectangle 123">
                  <a:extLst>
                    <a:ext uri="{FF2B5EF4-FFF2-40B4-BE49-F238E27FC236}">
                      <a16:creationId xmlns:a16="http://schemas.microsoft.com/office/drawing/2014/main" id="{D38688CB-5A82-5520-4618-B974E40A3665}"/>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ounded Rectangle 124">
                  <a:extLst>
                    <a:ext uri="{FF2B5EF4-FFF2-40B4-BE49-F238E27FC236}">
                      <a16:creationId xmlns:a16="http://schemas.microsoft.com/office/drawing/2014/main" id="{6CABEE57-F240-0B41-D83F-FCD8B2B560DB}"/>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89" name="Group 88">
                <a:extLst>
                  <a:ext uri="{FF2B5EF4-FFF2-40B4-BE49-F238E27FC236}">
                    <a16:creationId xmlns:a16="http://schemas.microsoft.com/office/drawing/2014/main" id="{B5E7396A-7A28-BAE7-1587-E54361A1DBE5}"/>
                  </a:ext>
                </a:extLst>
              </p:cNvPr>
              <p:cNvGrpSpPr/>
              <p:nvPr/>
            </p:nvGrpSpPr>
            <p:grpSpPr>
              <a:xfrm>
                <a:off x="2919846" y="4951269"/>
                <a:ext cx="644236" cy="696191"/>
                <a:chOff x="1340428" y="4956464"/>
                <a:chExt cx="644236" cy="696191"/>
              </a:xfrm>
            </p:grpSpPr>
            <p:sp>
              <p:nvSpPr>
                <p:cNvPr id="122" name="Rectangle 121">
                  <a:extLst>
                    <a:ext uri="{FF2B5EF4-FFF2-40B4-BE49-F238E27FC236}">
                      <a16:creationId xmlns:a16="http://schemas.microsoft.com/office/drawing/2014/main" id="{55C2B06A-A027-937C-9467-5EA4CF02E560}"/>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ounded Rectangle 122">
                  <a:extLst>
                    <a:ext uri="{FF2B5EF4-FFF2-40B4-BE49-F238E27FC236}">
                      <a16:creationId xmlns:a16="http://schemas.microsoft.com/office/drawing/2014/main" id="{716D1DC0-43C6-34C5-8159-5713CD94E089}"/>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90" name="Group 89">
                <a:extLst>
                  <a:ext uri="{FF2B5EF4-FFF2-40B4-BE49-F238E27FC236}">
                    <a16:creationId xmlns:a16="http://schemas.microsoft.com/office/drawing/2014/main" id="{58EBBB7D-A228-6FF7-055A-D4175921CAEC}"/>
                  </a:ext>
                </a:extLst>
              </p:cNvPr>
              <p:cNvGrpSpPr/>
              <p:nvPr/>
            </p:nvGrpSpPr>
            <p:grpSpPr>
              <a:xfrm>
                <a:off x="3719946" y="4951268"/>
                <a:ext cx="644236" cy="696191"/>
                <a:chOff x="1340428" y="4956464"/>
                <a:chExt cx="644236" cy="696191"/>
              </a:xfrm>
            </p:grpSpPr>
            <p:sp>
              <p:nvSpPr>
                <p:cNvPr id="120" name="Rectangle 119">
                  <a:extLst>
                    <a:ext uri="{FF2B5EF4-FFF2-40B4-BE49-F238E27FC236}">
                      <a16:creationId xmlns:a16="http://schemas.microsoft.com/office/drawing/2014/main" id="{D8D453A9-5CF1-EB5F-2274-AE23D6F5EA9A}"/>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ounded Rectangle 120">
                  <a:extLst>
                    <a:ext uri="{FF2B5EF4-FFF2-40B4-BE49-F238E27FC236}">
                      <a16:creationId xmlns:a16="http://schemas.microsoft.com/office/drawing/2014/main" id="{D6198E69-0ABC-46FA-9374-BC1FBBA9A45D}"/>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cxnSp>
            <p:nvCxnSpPr>
              <p:cNvPr id="91" name="Straight Connector 90">
                <a:extLst>
                  <a:ext uri="{FF2B5EF4-FFF2-40B4-BE49-F238E27FC236}">
                    <a16:creationId xmlns:a16="http://schemas.microsoft.com/office/drawing/2014/main" id="{AD0F019B-1030-3910-955B-B99F035348E7}"/>
                  </a:ext>
                </a:extLst>
              </p:cNvPr>
              <p:cNvCxnSpPr>
                <a:cxnSpLocks/>
              </p:cNvCxnSpPr>
              <p:nvPr/>
            </p:nvCxnSpPr>
            <p:spPr>
              <a:xfrm>
                <a:off x="1641764" y="4696691"/>
                <a:ext cx="2400300" cy="0"/>
              </a:xfrm>
              <a:prstGeom prst="line">
                <a:avLst/>
              </a:prstGeom>
            </p:spPr>
            <p:style>
              <a:lnRef idx="1">
                <a:schemeClr val="dk1"/>
              </a:lnRef>
              <a:fillRef idx="0">
                <a:schemeClr val="dk1"/>
              </a:fillRef>
              <a:effectRef idx="0">
                <a:schemeClr val="dk1"/>
              </a:effectRef>
              <a:fontRef idx="minor">
                <a:schemeClr val="tx1"/>
              </a:fontRef>
            </p:style>
          </p:cxnSp>
          <p:cxnSp>
            <p:nvCxnSpPr>
              <p:cNvPr id="92" name="Straight Connector 91">
                <a:extLst>
                  <a:ext uri="{FF2B5EF4-FFF2-40B4-BE49-F238E27FC236}">
                    <a16:creationId xmlns:a16="http://schemas.microsoft.com/office/drawing/2014/main" id="{7EE4BEC0-CD52-69BB-DFD0-5E2A0F903AA7}"/>
                  </a:ext>
                </a:extLst>
              </p:cNvPr>
              <p:cNvCxnSpPr>
                <a:cxnSpLocks/>
                <a:endCxn id="126" idx="0"/>
              </p:cNvCxnSpPr>
              <p:nvPr/>
            </p:nvCxnSpPr>
            <p:spPr>
              <a:xfrm>
                <a:off x="1662546" y="4696691"/>
                <a:ext cx="0" cy="259773"/>
              </a:xfrm>
              <a:prstGeom prst="line">
                <a:avLst/>
              </a:prstGeom>
            </p:spPr>
            <p:style>
              <a:lnRef idx="1">
                <a:schemeClr val="dk1"/>
              </a:lnRef>
              <a:fillRef idx="0">
                <a:schemeClr val="dk1"/>
              </a:fillRef>
              <a:effectRef idx="0">
                <a:schemeClr val="dk1"/>
              </a:effectRef>
              <a:fontRef idx="minor">
                <a:schemeClr val="tx1"/>
              </a:fontRef>
            </p:style>
          </p:cxnSp>
          <p:cxnSp>
            <p:nvCxnSpPr>
              <p:cNvPr id="93" name="Straight Connector 92">
                <a:extLst>
                  <a:ext uri="{FF2B5EF4-FFF2-40B4-BE49-F238E27FC236}">
                    <a16:creationId xmlns:a16="http://schemas.microsoft.com/office/drawing/2014/main" id="{C1F0E5D5-EBA0-8289-3B72-F757F0C37798}"/>
                  </a:ext>
                </a:extLst>
              </p:cNvPr>
              <p:cNvCxnSpPr>
                <a:cxnSpLocks/>
                <a:endCxn id="120" idx="0"/>
              </p:cNvCxnSpPr>
              <p:nvPr/>
            </p:nvCxnSpPr>
            <p:spPr>
              <a:xfrm>
                <a:off x="4042064"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94" name="Straight Connector 93">
                <a:extLst>
                  <a:ext uri="{FF2B5EF4-FFF2-40B4-BE49-F238E27FC236}">
                    <a16:creationId xmlns:a16="http://schemas.microsoft.com/office/drawing/2014/main" id="{08EF85D2-BBD5-3261-9E77-757C51A34B99}"/>
                  </a:ext>
                </a:extLst>
              </p:cNvPr>
              <p:cNvCxnSpPr/>
              <p:nvPr/>
            </p:nvCxnSpPr>
            <p:spPr>
              <a:xfrm>
                <a:off x="2431473"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95" name="Straight Connector 94">
                <a:extLst>
                  <a:ext uri="{FF2B5EF4-FFF2-40B4-BE49-F238E27FC236}">
                    <a16:creationId xmlns:a16="http://schemas.microsoft.com/office/drawing/2014/main" id="{D67A7B99-5406-522E-499D-6112046CF62C}"/>
                  </a:ext>
                </a:extLst>
              </p:cNvPr>
              <p:cNvCxnSpPr/>
              <p:nvPr/>
            </p:nvCxnSpPr>
            <p:spPr>
              <a:xfrm>
                <a:off x="3221182"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96" name="Straight Connector 95">
                <a:extLst>
                  <a:ext uri="{FF2B5EF4-FFF2-40B4-BE49-F238E27FC236}">
                    <a16:creationId xmlns:a16="http://schemas.microsoft.com/office/drawing/2014/main" id="{165E1AF6-B262-AB13-8DC4-1023EF52C36E}"/>
                  </a:ext>
                </a:extLst>
              </p:cNvPr>
              <p:cNvCxnSpPr/>
              <p:nvPr/>
            </p:nvCxnSpPr>
            <p:spPr>
              <a:xfrm>
                <a:off x="2828060" y="4421332"/>
                <a:ext cx="0" cy="254577"/>
              </a:xfrm>
              <a:prstGeom prst="line">
                <a:avLst/>
              </a:prstGeom>
            </p:spPr>
            <p:style>
              <a:lnRef idx="1">
                <a:schemeClr val="dk1"/>
              </a:lnRef>
              <a:fillRef idx="0">
                <a:schemeClr val="dk1"/>
              </a:fillRef>
              <a:effectRef idx="0">
                <a:schemeClr val="dk1"/>
              </a:effectRef>
              <a:fontRef idx="minor">
                <a:schemeClr val="tx1"/>
              </a:fontRef>
            </p:style>
          </p:cxnSp>
          <p:sp>
            <p:nvSpPr>
              <p:cNvPr id="97" name="Rectangle 96">
                <a:extLst>
                  <a:ext uri="{FF2B5EF4-FFF2-40B4-BE49-F238E27FC236}">
                    <a16:creationId xmlns:a16="http://schemas.microsoft.com/office/drawing/2014/main" id="{CCD837FD-F3D5-D9E4-07A8-9D09D50462E8}"/>
                  </a:ext>
                </a:extLst>
              </p:cNvPr>
              <p:cNvSpPr/>
              <p:nvPr/>
            </p:nvSpPr>
            <p:spPr>
              <a:xfrm>
                <a:off x="5159086" y="3574473"/>
                <a:ext cx="3335481" cy="220287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8" name="Rounded Rectangle 97">
                <a:extLst>
                  <a:ext uri="{FF2B5EF4-FFF2-40B4-BE49-F238E27FC236}">
                    <a16:creationId xmlns:a16="http://schemas.microsoft.com/office/drawing/2014/main" id="{D0B0A258-13EC-6AE2-552A-3DCD8762B82F}"/>
                  </a:ext>
                </a:extLst>
              </p:cNvPr>
              <p:cNvSpPr/>
              <p:nvPr/>
            </p:nvSpPr>
            <p:spPr>
              <a:xfrm>
                <a:off x="5304560" y="3740727"/>
                <a:ext cx="3023754" cy="704618"/>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L2 Cache</a:t>
                </a:r>
              </a:p>
            </p:txBody>
          </p:sp>
          <p:grpSp>
            <p:nvGrpSpPr>
              <p:cNvPr id="99" name="Group 98">
                <a:extLst>
                  <a:ext uri="{FF2B5EF4-FFF2-40B4-BE49-F238E27FC236}">
                    <a16:creationId xmlns:a16="http://schemas.microsoft.com/office/drawing/2014/main" id="{FB71AA41-9BBB-72BB-4E7A-FD651DB18674}"/>
                  </a:ext>
                </a:extLst>
              </p:cNvPr>
              <p:cNvGrpSpPr/>
              <p:nvPr/>
            </p:nvGrpSpPr>
            <p:grpSpPr>
              <a:xfrm>
                <a:off x="5304560" y="4956464"/>
                <a:ext cx="644236" cy="696191"/>
                <a:chOff x="1340428" y="4956464"/>
                <a:chExt cx="644236" cy="696191"/>
              </a:xfrm>
            </p:grpSpPr>
            <p:sp>
              <p:nvSpPr>
                <p:cNvPr id="118" name="Rectangle 117">
                  <a:extLst>
                    <a:ext uri="{FF2B5EF4-FFF2-40B4-BE49-F238E27FC236}">
                      <a16:creationId xmlns:a16="http://schemas.microsoft.com/office/drawing/2014/main" id="{F5809950-5775-938A-0E21-4BA4FAD166EA}"/>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ounded Rectangle 118">
                  <a:extLst>
                    <a:ext uri="{FF2B5EF4-FFF2-40B4-BE49-F238E27FC236}">
                      <a16:creationId xmlns:a16="http://schemas.microsoft.com/office/drawing/2014/main" id="{04BB3FA3-3B8F-AE11-CD04-7C02E48C3354}"/>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100" name="Group 99">
                <a:extLst>
                  <a:ext uri="{FF2B5EF4-FFF2-40B4-BE49-F238E27FC236}">
                    <a16:creationId xmlns:a16="http://schemas.microsoft.com/office/drawing/2014/main" id="{2C6C7B21-25CE-E199-4358-B6C561EECCDC}"/>
                  </a:ext>
                </a:extLst>
              </p:cNvPr>
              <p:cNvGrpSpPr/>
              <p:nvPr/>
            </p:nvGrpSpPr>
            <p:grpSpPr>
              <a:xfrm>
                <a:off x="6094269" y="4956464"/>
                <a:ext cx="644236" cy="696191"/>
                <a:chOff x="1340428" y="4956464"/>
                <a:chExt cx="644236" cy="696191"/>
              </a:xfrm>
            </p:grpSpPr>
            <p:sp>
              <p:nvSpPr>
                <p:cNvPr id="116" name="Rectangle 115">
                  <a:extLst>
                    <a:ext uri="{FF2B5EF4-FFF2-40B4-BE49-F238E27FC236}">
                      <a16:creationId xmlns:a16="http://schemas.microsoft.com/office/drawing/2014/main" id="{C12546CF-D6A4-3C0F-3D9F-9E75C6D3E404}"/>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ounded Rectangle 116">
                  <a:extLst>
                    <a:ext uri="{FF2B5EF4-FFF2-40B4-BE49-F238E27FC236}">
                      <a16:creationId xmlns:a16="http://schemas.microsoft.com/office/drawing/2014/main" id="{59C7E74E-1F2D-BF66-FE4A-8B13F71158F7}"/>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101" name="Group 100">
                <a:extLst>
                  <a:ext uri="{FF2B5EF4-FFF2-40B4-BE49-F238E27FC236}">
                    <a16:creationId xmlns:a16="http://schemas.microsoft.com/office/drawing/2014/main" id="{4CA567F1-7AAA-8777-758E-2791EA66A807}"/>
                  </a:ext>
                </a:extLst>
              </p:cNvPr>
              <p:cNvGrpSpPr/>
              <p:nvPr/>
            </p:nvGrpSpPr>
            <p:grpSpPr>
              <a:xfrm>
                <a:off x="6883978" y="4951269"/>
                <a:ext cx="644236" cy="696191"/>
                <a:chOff x="1340428" y="4956464"/>
                <a:chExt cx="644236" cy="696191"/>
              </a:xfrm>
            </p:grpSpPr>
            <p:sp>
              <p:nvSpPr>
                <p:cNvPr id="114" name="Rectangle 113">
                  <a:extLst>
                    <a:ext uri="{FF2B5EF4-FFF2-40B4-BE49-F238E27FC236}">
                      <a16:creationId xmlns:a16="http://schemas.microsoft.com/office/drawing/2014/main" id="{4BCF902A-1590-5A6E-D75B-17E1DC2A0D8A}"/>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ounded Rectangle 114">
                  <a:extLst>
                    <a:ext uri="{FF2B5EF4-FFF2-40B4-BE49-F238E27FC236}">
                      <a16:creationId xmlns:a16="http://schemas.microsoft.com/office/drawing/2014/main" id="{A0B47A4A-D691-F2EC-77C9-EACE52BCA051}"/>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102" name="Group 101">
                <a:extLst>
                  <a:ext uri="{FF2B5EF4-FFF2-40B4-BE49-F238E27FC236}">
                    <a16:creationId xmlns:a16="http://schemas.microsoft.com/office/drawing/2014/main" id="{49BBF4CF-E4EC-D999-3825-6C07E44C8A0D}"/>
                  </a:ext>
                </a:extLst>
              </p:cNvPr>
              <p:cNvGrpSpPr/>
              <p:nvPr/>
            </p:nvGrpSpPr>
            <p:grpSpPr>
              <a:xfrm>
                <a:off x="7684078" y="4951268"/>
                <a:ext cx="644236" cy="696191"/>
                <a:chOff x="1340428" y="4956464"/>
                <a:chExt cx="644236" cy="696191"/>
              </a:xfrm>
            </p:grpSpPr>
            <p:sp>
              <p:nvSpPr>
                <p:cNvPr id="112" name="Rectangle 111">
                  <a:extLst>
                    <a:ext uri="{FF2B5EF4-FFF2-40B4-BE49-F238E27FC236}">
                      <a16:creationId xmlns:a16="http://schemas.microsoft.com/office/drawing/2014/main" id="{F3F3FED1-9AC8-C7A2-8322-95812A0E6905}"/>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ounded Rectangle 112">
                  <a:extLst>
                    <a:ext uri="{FF2B5EF4-FFF2-40B4-BE49-F238E27FC236}">
                      <a16:creationId xmlns:a16="http://schemas.microsoft.com/office/drawing/2014/main" id="{A0D2804B-67DB-38ED-37E8-D276D608D9E4}"/>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cxnSp>
            <p:nvCxnSpPr>
              <p:cNvPr id="103" name="Straight Connector 102">
                <a:extLst>
                  <a:ext uri="{FF2B5EF4-FFF2-40B4-BE49-F238E27FC236}">
                    <a16:creationId xmlns:a16="http://schemas.microsoft.com/office/drawing/2014/main" id="{9B6A41FE-CA21-D2E7-9B6A-A535CB56B1F1}"/>
                  </a:ext>
                </a:extLst>
              </p:cNvPr>
              <p:cNvCxnSpPr>
                <a:cxnSpLocks/>
              </p:cNvCxnSpPr>
              <p:nvPr/>
            </p:nvCxnSpPr>
            <p:spPr>
              <a:xfrm>
                <a:off x="5605896" y="4696691"/>
                <a:ext cx="2400300" cy="0"/>
              </a:xfrm>
              <a:prstGeom prst="line">
                <a:avLst/>
              </a:prstGeom>
            </p:spPr>
            <p:style>
              <a:lnRef idx="1">
                <a:schemeClr val="dk1"/>
              </a:lnRef>
              <a:fillRef idx="0">
                <a:schemeClr val="dk1"/>
              </a:fillRef>
              <a:effectRef idx="0">
                <a:schemeClr val="dk1"/>
              </a:effectRef>
              <a:fontRef idx="minor">
                <a:schemeClr val="tx1"/>
              </a:fontRef>
            </p:style>
          </p:cxnSp>
          <p:cxnSp>
            <p:nvCxnSpPr>
              <p:cNvPr id="104" name="Straight Connector 103">
                <a:extLst>
                  <a:ext uri="{FF2B5EF4-FFF2-40B4-BE49-F238E27FC236}">
                    <a16:creationId xmlns:a16="http://schemas.microsoft.com/office/drawing/2014/main" id="{F05AB039-1EC7-E1C9-D358-0EAD6DA03A53}"/>
                  </a:ext>
                </a:extLst>
              </p:cNvPr>
              <p:cNvCxnSpPr>
                <a:cxnSpLocks/>
                <a:endCxn id="118" idx="0"/>
              </p:cNvCxnSpPr>
              <p:nvPr/>
            </p:nvCxnSpPr>
            <p:spPr>
              <a:xfrm>
                <a:off x="5626678" y="4696691"/>
                <a:ext cx="0" cy="259773"/>
              </a:xfrm>
              <a:prstGeom prst="line">
                <a:avLst/>
              </a:prstGeom>
            </p:spPr>
            <p:style>
              <a:lnRef idx="1">
                <a:schemeClr val="dk1"/>
              </a:lnRef>
              <a:fillRef idx="0">
                <a:schemeClr val="dk1"/>
              </a:fillRef>
              <a:effectRef idx="0">
                <a:schemeClr val="dk1"/>
              </a:effectRef>
              <a:fontRef idx="minor">
                <a:schemeClr val="tx1"/>
              </a:fontRef>
            </p:style>
          </p:cxnSp>
          <p:cxnSp>
            <p:nvCxnSpPr>
              <p:cNvPr id="105" name="Straight Connector 104">
                <a:extLst>
                  <a:ext uri="{FF2B5EF4-FFF2-40B4-BE49-F238E27FC236}">
                    <a16:creationId xmlns:a16="http://schemas.microsoft.com/office/drawing/2014/main" id="{BDCF0642-2C83-D168-9B6F-CF3103AF7283}"/>
                  </a:ext>
                </a:extLst>
              </p:cNvPr>
              <p:cNvCxnSpPr>
                <a:cxnSpLocks/>
                <a:endCxn id="112" idx="0"/>
              </p:cNvCxnSpPr>
              <p:nvPr/>
            </p:nvCxnSpPr>
            <p:spPr>
              <a:xfrm>
                <a:off x="8006196"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106" name="Straight Connector 105">
                <a:extLst>
                  <a:ext uri="{FF2B5EF4-FFF2-40B4-BE49-F238E27FC236}">
                    <a16:creationId xmlns:a16="http://schemas.microsoft.com/office/drawing/2014/main" id="{298D5829-18C9-2474-3F6D-171E6C7148BB}"/>
                  </a:ext>
                </a:extLst>
              </p:cNvPr>
              <p:cNvCxnSpPr/>
              <p:nvPr/>
            </p:nvCxnSpPr>
            <p:spPr>
              <a:xfrm>
                <a:off x="6395605"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107" name="Straight Connector 106">
                <a:extLst>
                  <a:ext uri="{FF2B5EF4-FFF2-40B4-BE49-F238E27FC236}">
                    <a16:creationId xmlns:a16="http://schemas.microsoft.com/office/drawing/2014/main" id="{3CCA8798-707C-8E22-1268-BA1DEFEF814F}"/>
                  </a:ext>
                </a:extLst>
              </p:cNvPr>
              <p:cNvCxnSpPr/>
              <p:nvPr/>
            </p:nvCxnSpPr>
            <p:spPr>
              <a:xfrm>
                <a:off x="7185314"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108" name="Straight Connector 107">
                <a:extLst>
                  <a:ext uri="{FF2B5EF4-FFF2-40B4-BE49-F238E27FC236}">
                    <a16:creationId xmlns:a16="http://schemas.microsoft.com/office/drawing/2014/main" id="{F643A799-3FEE-C6A3-0931-EC20665B4B2D}"/>
                  </a:ext>
                </a:extLst>
              </p:cNvPr>
              <p:cNvCxnSpPr/>
              <p:nvPr/>
            </p:nvCxnSpPr>
            <p:spPr>
              <a:xfrm>
                <a:off x="6792192" y="4421332"/>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109" name="Straight Connector 108">
                <a:extLst>
                  <a:ext uri="{FF2B5EF4-FFF2-40B4-BE49-F238E27FC236}">
                    <a16:creationId xmlns:a16="http://schemas.microsoft.com/office/drawing/2014/main" id="{37027DB7-9F3C-BC43-CE06-80A793A2B698}"/>
                  </a:ext>
                </a:extLst>
              </p:cNvPr>
              <p:cNvCxnSpPr>
                <a:cxnSpLocks/>
              </p:cNvCxnSpPr>
              <p:nvPr/>
            </p:nvCxnSpPr>
            <p:spPr>
              <a:xfrm>
                <a:off x="2862695" y="2815935"/>
                <a:ext cx="3964132"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F052B715-243B-E636-238E-86294744ED0A}"/>
                  </a:ext>
                </a:extLst>
              </p:cNvPr>
              <p:cNvCxnSpPr>
                <a:cxnSpLocks/>
                <a:endCxn id="85" idx="0"/>
              </p:cNvCxnSpPr>
              <p:nvPr/>
            </p:nvCxnSpPr>
            <p:spPr>
              <a:xfrm>
                <a:off x="2862695" y="2815935"/>
                <a:ext cx="0" cy="758538"/>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69652627-D960-C684-7DF4-010635A0FE68}"/>
                  </a:ext>
                </a:extLst>
              </p:cNvPr>
              <p:cNvCxnSpPr>
                <a:cxnSpLocks/>
                <a:endCxn id="97" idx="0"/>
              </p:cNvCxnSpPr>
              <p:nvPr/>
            </p:nvCxnSpPr>
            <p:spPr>
              <a:xfrm>
                <a:off x="6826827" y="2815935"/>
                <a:ext cx="0" cy="758538"/>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grpSp>
        <p:sp>
          <p:nvSpPr>
            <p:cNvPr id="32" name="Rectangle 31">
              <a:extLst>
                <a:ext uri="{FF2B5EF4-FFF2-40B4-BE49-F238E27FC236}">
                  <a16:creationId xmlns:a16="http://schemas.microsoft.com/office/drawing/2014/main" id="{E3BE7E39-75F9-4D88-293D-D69E42EB2044}"/>
                </a:ext>
              </a:extLst>
            </p:cNvPr>
            <p:cNvSpPr/>
            <p:nvPr/>
          </p:nvSpPr>
          <p:spPr>
            <a:xfrm>
              <a:off x="229683" y="4969567"/>
              <a:ext cx="1490013" cy="108065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a:t>
              </a:r>
            </a:p>
          </p:txBody>
        </p:sp>
        <p:sp>
          <p:nvSpPr>
            <p:cNvPr id="33" name="Rectangle 32">
              <a:extLst>
                <a:ext uri="{FF2B5EF4-FFF2-40B4-BE49-F238E27FC236}">
                  <a16:creationId xmlns:a16="http://schemas.microsoft.com/office/drawing/2014/main" id="{37C30FDB-F763-12E9-EEA5-5B5F646D994A}"/>
                </a:ext>
              </a:extLst>
            </p:cNvPr>
            <p:cNvSpPr/>
            <p:nvPr/>
          </p:nvSpPr>
          <p:spPr>
            <a:xfrm>
              <a:off x="9723833" y="4969567"/>
              <a:ext cx="1490013" cy="108065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a:t>
              </a:r>
            </a:p>
          </p:txBody>
        </p:sp>
        <p:grpSp>
          <p:nvGrpSpPr>
            <p:cNvPr id="34" name="Group 33">
              <a:extLst>
                <a:ext uri="{FF2B5EF4-FFF2-40B4-BE49-F238E27FC236}">
                  <a16:creationId xmlns:a16="http://schemas.microsoft.com/office/drawing/2014/main" id="{2DEFE70D-416D-E192-FE0C-E644B86D9A86}"/>
                </a:ext>
              </a:extLst>
            </p:cNvPr>
            <p:cNvGrpSpPr/>
            <p:nvPr/>
          </p:nvGrpSpPr>
          <p:grpSpPr>
            <a:xfrm rot="10800000">
              <a:off x="2078181" y="1316065"/>
              <a:ext cx="7299613" cy="2961410"/>
              <a:chOff x="1194954" y="2815935"/>
              <a:chExt cx="7299613" cy="2961410"/>
            </a:xfrm>
          </p:grpSpPr>
          <p:sp>
            <p:nvSpPr>
              <p:cNvPr id="42" name="Rectangle 41">
                <a:extLst>
                  <a:ext uri="{FF2B5EF4-FFF2-40B4-BE49-F238E27FC236}">
                    <a16:creationId xmlns:a16="http://schemas.microsoft.com/office/drawing/2014/main" id="{42544FCF-5644-7BAA-A465-60CD6C312D74}"/>
                  </a:ext>
                </a:extLst>
              </p:cNvPr>
              <p:cNvSpPr/>
              <p:nvPr/>
            </p:nvSpPr>
            <p:spPr>
              <a:xfrm>
                <a:off x="1194954" y="3574473"/>
                <a:ext cx="3335481" cy="220287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3" name="Rounded Rectangle 42">
                <a:extLst>
                  <a:ext uri="{FF2B5EF4-FFF2-40B4-BE49-F238E27FC236}">
                    <a16:creationId xmlns:a16="http://schemas.microsoft.com/office/drawing/2014/main" id="{56B57715-34E5-F834-602E-93A155BC6395}"/>
                  </a:ext>
                </a:extLst>
              </p:cNvPr>
              <p:cNvSpPr/>
              <p:nvPr/>
            </p:nvSpPr>
            <p:spPr>
              <a:xfrm>
                <a:off x="1340428" y="3740727"/>
                <a:ext cx="3023754" cy="704618"/>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L2 Cache</a:t>
                </a:r>
              </a:p>
            </p:txBody>
          </p:sp>
          <p:grpSp>
            <p:nvGrpSpPr>
              <p:cNvPr id="44" name="Group 43">
                <a:extLst>
                  <a:ext uri="{FF2B5EF4-FFF2-40B4-BE49-F238E27FC236}">
                    <a16:creationId xmlns:a16="http://schemas.microsoft.com/office/drawing/2014/main" id="{C84BF17C-4C03-5164-2014-B7BDAC360B90}"/>
                  </a:ext>
                </a:extLst>
              </p:cNvPr>
              <p:cNvGrpSpPr/>
              <p:nvPr/>
            </p:nvGrpSpPr>
            <p:grpSpPr>
              <a:xfrm>
                <a:off x="1340428" y="4956464"/>
                <a:ext cx="644236" cy="696191"/>
                <a:chOff x="1340428" y="4956464"/>
                <a:chExt cx="644236" cy="696191"/>
              </a:xfrm>
            </p:grpSpPr>
            <p:sp>
              <p:nvSpPr>
                <p:cNvPr id="83" name="Rectangle 82">
                  <a:extLst>
                    <a:ext uri="{FF2B5EF4-FFF2-40B4-BE49-F238E27FC236}">
                      <a16:creationId xmlns:a16="http://schemas.microsoft.com/office/drawing/2014/main" id="{64582C40-41CF-9DFF-D1B2-38DA1FD4F591}"/>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ounded Rectangle 83">
                  <a:extLst>
                    <a:ext uri="{FF2B5EF4-FFF2-40B4-BE49-F238E27FC236}">
                      <a16:creationId xmlns:a16="http://schemas.microsoft.com/office/drawing/2014/main" id="{E843FF86-827E-3A78-09CF-C243DBA378BA}"/>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45" name="Group 44">
                <a:extLst>
                  <a:ext uri="{FF2B5EF4-FFF2-40B4-BE49-F238E27FC236}">
                    <a16:creationId xmlns:a16="http://schemas.microsoft.com/office/drawing/2014/main" id="{A61B8A72-D8E1-0EB0-C857-EBEE27203FD6}"/>
                  </a:ext>
                </a:extLst>
              </p:cNvPr>
              <p:cNvGrpSpPr/>
              <p:nvPr/>
            </p:nvGrpSpPr>
            <p:grpSpPr>
              <a:xfrm>
                <a:off x="2130137" y="4956464"/>
                <a:ext cx="644236" cy="696191"/>
                <a:chOff x="1340428" y="4956464"/>
                <a:chExt cx="644236" cy="696191"/>
              </a:xfrm>
            </p:grpSpPr>
            <p:sp>
              <p:nvSpPr>
                <p:cNvPr id="81" name="Rectangle 80">
                  <a:extLst>
                    <a:ext uri="{FF2B5EF4-FFF2-40B4-BE49-F238E27FC236}">
                      <a16:creationId xmlns:a16="http://schemas.microsoft.com/office/drawing/2014/main" id="{DCC748B6-0FBE-7AA2-41D0-34B0339E6E99}"/>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ounded Rectangle 81">
                  <a:extLst>
                    <a:ext uri="{FF2B5EF4-FFF2-40B4-BE49-F238E27FC236}">
                      <a16:creationId xmlns:a16="http://schemas.microsoft.com/office/drawing/2014/main" id="{91E02051-2E8F-3719-7EEE-9A9856415BB9}"/>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46" name="Group 45">
                <a:extLst>
                  <a:ext uri="{FF2B5EF4-FFF2-40B4-BE49-F238E27FC236}">
                    <a16:creationId xmlns:a16="http://schemas.microsoft.com/office/drawing/2014/main" id="{82EFAF3F-F10D-A4A3-2FEC-2FD194BA2AD6}"/>
                  </a:ext>
                </a:extLst>
              </p:cNvPr>
              <p:cNvGrpSpPr/>
              <p:nvPr/>
            </p:nvGrpSpPr>
            <p:grpSpPr>
              <a:xfrm>
                <a:off x="2919846" y="4951269"/>
                <a:ext cx="644236" cy="696191"/>
                <a:chOff x="1340428" y="4956464"/>
                <a:chExt cx="644236" cy="696191"/>
              </a:xfrm>
            </p:grpSpPr>
            <p:sp>
              <p:nvSpPr>
                <p:cNvPr id="79" name="Rectangle 78">
                  <a:extLst>
                    <a:ext uri="{FF2B5EF4-FFF2-40B4-BE49-F238E27FC236}">
                      <a16:creationId xmlns:a16="http://schemas.microsoft.com/office/drawing/2014/main" id="{DAD170DF-8709-D420-60BF-B5F3A2E8A5D8}"/>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ounded Rectangle 79">
                  <a:extLst>
                    <a:ext uri="{FF2B5EF4-FFF2-40B4-BE49-F238E27FC236}">
                      <a16:creationId xmlns:a16="http://schemas.microsoft.com/office/drawing/2014/main" id="{C2E8207A-44B4-0211-FB02-E52239A680E5}"/>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47" name="Group 46">
                <a:extLst>
                  <a:ext uri="{FF2B5EF4-FFF2-40B4-BE49-F238E27FC236}">
                    <a16:creationId xmlns:a16="http://schemas.microsoft.com/office/drawing/2014/main" id="{49374957-FEB4-33B1-D723-C58C9AF2B1EA}"/>
                  </a:ext>
                </a:extLst>
              </p:cNvPr>
              <p:cNvGrpSpPr/>
              <p:nvPr/>
            </p:nvGrpSpPr>
            <p:grpSpPr>
              <a:xfrm>
                <a:off x="3719946" y="4951268"/>
                <a:ext cx="644236" cy="696191"/>
                <a:chOff x="1340428" y="4956464"/>
                <a:chExt cx="644236" cy="696191"/>
              </a:xfrm>
            </p:grpSpPr>
            <p:sp>
              <p:nvSpPr>
                <p:cNvPr id="77" name="Rectangle 76">
                  <a:extLst>
                    <a:ext uri="{FF2B5EF4-FFF2-40B4-BE49-F238E27FC236}">
                      <a16:creationId xmlns:a16="http://schemas.microsoft.com/office/drawing/2014/main" id="{4E34278F-5C9E-FF75-A9FF-29BABE76FAA1}"/>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ounded Rectangle 77">
                  <a:extLst>
                    <a:ext uri="{FF2B5EF4-FFF2-40B4-BE49-F238E27FC236}">
                      <a16:creationId xmlns:a16="http://schemas.microsoft.com/office/drawing/2014/main" id="{036833F3-D7AE-9AA8-BBEA-91C3F0ABFECF}"/>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cxnSp>
            <p:nvCxnSpPr>
              <p:cNvPr id="48" name="Straight Connector 47">
                <a:extLst>
                  <a:ext uri="{FF2B5EF4-FFF2-40B4-BE49-F238E27FC236}">
                    <a16:creationId xmlns:a16="http://schemas.microsoft.com/office/drawing/2014/main" id="{BDB9DD40-14B9-4112-56D0-4F7A5DD22B13}"/>
                  </a:ext>
                </a:extLst>
              </p:cNvPr>
              <p:cNvCxnSpPr>
                <a:cxnSpLocks/>
              </p:cNvCxnSpPr>
              <p:nvPr/>
            </p:nvCxnSpPr>
            <p:spPr>
              <a:xfrm>
                <a:off x="1641764" y="4696691"/>
                <a:ext cx="2400300" cy="0"/>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9311C35F-7F1F-C928-4540-88997527F7AC}"/>
                  </a:ext>
                </a:extLst>
              </p:cNvPr>
              <p:cNvCxnSpPr>
                <a:cxnSpLocks/>
                <a:endCxn id="83" idx="0"/>
              </p:cNvCxnSpPr>
              <p:nvPr/>
            </p:nvCxnSpPr>
            <p:spPr>
              <a:xfrm>
                <a:off x="1662546" y="4696691"/>
                <a:ext cx="0" cy="259773"/>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515BF592-D7FC-95AF-0847-3322B2F9B607}"/>
                  </a:ext>
                </a:extLst>
              </p:cNvPr>
              <p:cNvCxnSpPr>
                <a:cxnSpLocks/>
                <a:endCxn id="77" idx="0"/>
              </p:cNvCxnSpPr>
              <p:nvPr/>
            </p:nvCxnSpPr>
            <p:spPr>
              <a:xfrm>
                <a:off x="4042064"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72C35A31-2E2F-B28C-8B92-619695425DDA}"/>
                  </a:ext>
                </a:extLst>
              </p:cNvPr>
              <p:cNvCxnSpPr/>
              <p:nvPr/>
            </p:nvCxnSpPr>
            <p:spPr>
              <a:xfrm>
                <a:off x="2431473"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5B7562EE-C22E-4CBF-0154-8496BA21D85B}"/>
                  </a:ext>
                </a:extLst>
              </p:cNvPr>
              <p:cNvCxnSpPr/>
              <p:nvPr/>
            </p:nvCxnSpPr>
            <p:spPr>
              <a:xfrm>
                <a:off x="3221182"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799A06E7-6B79-CBFC-2CC2-FA9853328C6F}"/>
                  </a:ext>
                </a:extLst>
              </p:cNvPr>
              <p:cNvCxnSpPr/>
              <p:nvPr/>
            </p:nvCxnSpPr>
            <p:spPr>
              <a:xfrm>
                <a:off x="2828060" y="4421332"/>
                <a:ext cx="0" cy="254577"/>
              </a:xfrm>
              <a:prstGeom prst="line">
                <a:avLst/>
              </a:prstGeom>
            </p:spPr>
            <p:style>
              <a:lnRef idx="1">
                <a:schemeClr val="dk1"/>
              </a:lnRef>
              <a:fillRef idx="0">
                <a:schemeClr val="dk1"/>
              </a:fillRef>
              <a:effectRef idx="0">
                <a:schemeClr val="dk1"/>
              </a:effectRef>
              <a:fontRef idx="minor">
                <a:schemeClr val="tx1"/>
              </a:fontRef>
            </p:style>
          </p:cxnSp>
          <p:sp>
            <p:nvSpPr>
              <p:cNvPr id="54" name="Rectangle 53">
                <a:extLst>
                  <a:ext uri="{FF2B5EF4-FFF2-40B4-BE49-F238E27FC236}">
                    <a16:creationId xmlns:a16="http://schemas.microsoft.com/office/drawing/2014/main" id="{FBA87558-F183-B7F2-4E25-B70E3B5CD2B8}"/>
                  </a:ext>
                </a:extLst>
              </p:cNvPr>
              <p:cNvSpPr/>
              <p:nvPr/>
            </p:nvSpPr>
            <p:spPr>
              <a:xfrm>
                <a:off x="5159086" y="3574473"/>
                <a:ext cx="3335481" cy="220287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5" name="Rounded Rectangle 54">
                <a:extLst>
                  <a:ext uri="{FF2B5EF4-FFF2-40B4-BE49-F238E27FC236}">
                    <a16:creationId xmlns:a16="http://schemas.microsoft.com/office/drawing/2014/main" id="{FA025E32-E4FB-F63B-5CE9-F39198779E6B}"/>
                  </a:ext>
                </a:extLst>
              </p:cNvPr>
              <p:cNvSpPr/>
              <p:nvPr/>
            </p:nvSpPr>
            <p:spPr>
              <a:xfrm>
                <a:off x="5304560" y="3740727"/>
                <a:ext cx="3023754" cy="704618"/>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L2 Cache</a:t>
                </a:r>
              </a:p>
            </p:txBody>
          </p:sp>
          <p:grpSp>
            <p:nvGrpSpPr>
              <p:cNvPr id="56" name="Group 55">
                <a:extLst>
                  <a:ext uri="{FF2B5EF4-FFF2-40B4-BE49-F238E27FC236}">
                    <a16:creationId xmlns:a16="http://schemas.microsoft.com/office/drawing/2014/main" id="{BB67DD41-529C-EA7D-6E5A-191CD91EF1A4}"/>
                  </a:ext>
                </a:extLst>
              </p:cNvPr>
              <p:cNvGrpSpPr/>
              <p:nvPr/>
            </p:nvGrpSpPr>
            <p:grpSpPr>
              <a:xfrm>
                <a:off x="5304560" y="4956464"/>
                <a:ext cx="644236" cy="696191"/>
                <a:chOff x="1340428" y="4956464"/>
                <a:chExt cx="644236" cy="696191"/>
              </a:xfrm>
            </p:grpSpPr>
            <p:sp>
              <p:nvSpPr>
                <p:cNvPr id="75" name="Rectangle 74">
                  <a:extLst>
                    <a:ext uri="{FF2B5EF4-FFF2-40B4-BE49-F238E27FC236}">
                      <a16:creationId xmlns:a16="http://schemas.microsoft.com/office/drawing/2014/main" id="{2AEAE655-F809-4799-0530-7FAB58239D4E}"/>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ounded Rectangle 75">
                  <a:extLst>
                    <a:ext uri="{FF2B5EF4-FFF2-40B4-BE49-F238E27FC236}">
                      <a16:creationId xmlns:a16="http://schemas.microsoft.com/office/drawing/2014/main" id="{C83D57AF-70F5-AF40-AC1A-64F735E1B12E}"/>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57" name="Group 56">
                <a:extLst>
                  <a:ext uri="{FF2B5EF4-FFF2-40B4-BE49-F238E27FC236}">
                    <a16:creationId xmlns:a16="http://schemas.microsoft.com/office/drawing/2014/main" id="{A97854CB-4B8D-1163-0AA5-67231194E948}"/>
                  </a:ext>
                </a:extLst>
              </p:cNvPr>
              <p:cNvGrpSpPr/>
              <p:nvPr/>
            </p:nvGrpSpPr>
            <p:grpSpPr>
              <a:xfrm>
                <a:off x="6094269" y="4956464"/>
                <a:ext cx="644236" cy="696191"/>
                <a:chOff x="1340428" y="4956464"/>
                <a:chExt cx="644236" cy="696191"/>
              </a:xfrm>
            </p:grpSpPr>
            <p:sp>
              <p:nvSpPr>
                <p:cNvPr id="73" name="Rectangle 72">
                  <a:extLst>
                    <a:ext uri="{FF2B5EF4-FFF2-40B4-BE49-F238E27FC236}">
                      <a16:creationId xmlns:a16="http://schemas.microsoft.com/office/drawing/2014/main" id="{503F1368-CDD5-F4AA-987A-77A55DB7A8EE}"/>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a:extLst>
                    <a:ext uri="{FF2B5EF4-FFF2-40B4-BE49-F238E27FC236}">
                      <a16:creationId xmlns:a16="http://schemas.microsoft.com/office/drawing/2014/main" id="{E409E0D3-D28B-A998-DE11-99D778865F85}"/>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58" name="Group 57">
                <a:extLst>
                  <a:ext uri="{FF2B5EF4-FFF2-40B4-BE49-F238E27FC236}">
                    <a16:creationId xmlns:a16="http://schemas.microsoft.com/office/drawing/2014/main" id="{82AF0E43-97A9-739D-B641-35502B1523F6}"/>
                  </a:ext>
                </a:extLst>
              </p:cNvPr>
              <p:cNvGrpSpPr/>
              <p:nvPr/>
            </p:nvGrpSpPr>
            <p:grpSpPr>
              <a:xfrm>
                <a:off x="6883978" y="4951269"/>
                <a:ext cx="644236" cy="696191"/>
                <a:chOff x="1340428" y="4956464"/>
                <a:chExt cx="644236" cy="696191"/>
              </a:xfrm>
            </p:grpSpPr>
            <p:sp>
              <p:nvSpPr>
                <p:cNvPr id="71" name="Rectangle 70">
                  <a:extLst>
                    <a:ext uri="{FF2B5EF4-FFF2-40B4-BE49-F238E27FC236}">
                      <a16:creationId xmlns:a16="http://schemas.microsoft.com/office/drawing/2014/main" id="{954E2319-7851-3BFC-FCAA-7B8ECEC72E58}"/>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ounded Rectangle 71">
                  <a:extLst>
                    <a:ext uri="{FF2B5EF4-FFF2-40B4-BE49-F238E27FC236}">
                      <a16:creationId xmlns:a16="http://schemas.microsoft.com/office/drawing/2014/main" id="{EF7B75FF-8667-2A72-EE4F-0E81F9E17BD9}"/>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59" name="Group 58">
                <a:extLst>
                  <a:ext uri="{FF2B5EF4-FFF2-40B4-BE49-F238E27FC236}">
                    <a16:creationId xmlns:a16="http://schemas.microsoft.com/office/drawing/2014/main" id="{EBCE2EEA-776A-3854-4E68-C588D425E58F}"/>
                  </a:ext>
                </a:extLst>
              </p:cNvPr>
              <p:cNvGrpSpPr/>
              <p:nvPr/>
            </p:nvGrpSpPr>
            <p:grpSpPr>
              <a:xfrm>
                <a:off x="7684078" y="4951268"/>
                <a:ext cx="644236" cy="696191"/>
                <a:chOff x="1340428" y="4956464"/>
                <a:chExt cx="644236" cy="696191"/>
              </a:xfrm>
            </p:grpSpPr>
            <p:sp>
              <p:nvSpPr>
                <p:cNvPr id="69" name="Rectangle 68">
                  <a:extLst>
                    <a:ext uri="{FF2B5EF4-FFF2-40B4-BE49-F238E27FC236}">
                      <a16:creationId xmlns:a16="http://schemas.microsoft.com/office/drawing/2014/main" id="{84785027-0DB9-EA02-9AAB-19E862655FAD}"/>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ounded Rectangle 69">
                  <a:extLst>
                    <a:ext uri="{FF2B5EF4-FFF2-40B4-BE49-F238E27FC236}">
                      <a16:creationId xmlns:a16="http://schemas.microsoft.com/office/drawing/2014/main" id="{8A15D22F-064F-9CCD-4357-644737F1C832}"/>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cxnSp>
            <p:nvCxnSpPr>
              <p:cNvPr id="60" name="Straight Connector 59">
                <a:extLst>
                  <a:ext uri="{FF2B5EF4-FFF2-40B4-BE49-F238E27FC236}">
                    <a16:creationId xmlns:a16="http://schemas.microsoft.com/office/drawing/2014/main" id="{7F4963B5-CAE7-5B79-5CE6-894D92114A2A}"/>
                  </a:ext>
                </a:extLst>
              </p:cNvPr>
              <p:cNvCxnSpPr>
                <a:cxnSpLocks/>
              </p:cNvCxnSpPr>
              <p:nvPr/>
            </p:nvCxnSpPr>
            <p:spPr>
              <a:xfrm>
                <a:off x="5605896" y="4696691"/>
                <a:ext cx="2400300" cy="0"/>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2C539A27-9122-47E3-EB8B-8FC78FDAEDFC}"/>
                  </a:ext>
                </a:extLst>
              </p:cNvPr>
              <p:cNvCxnSpPr>
                <a:cxnSpLocks/>
                <a:endCxn id="75" idx="0"/>
              </p:cNvCxnSpPr>
              <p:nvPr/>
            </p:nvCxnSpPr>
            <p:spPr>
              <a:xfrm>
                <a:off x="5626678" y="4696691"/>
                <a:ext cx="0" cy="259773"/>
              </a:xfrm>
              <a:prstGeom prst="line">
                <a:avLst/>
              </a:prstGeom>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FA0D7B40-21D1-3CB9-F60C-195ECFDB2C6D}"/>
                  </a:ext>
                </a:extLst>
              </p:cNvPr>
              <p:cNvCxnSpPr>
                <a:cxnSpLocks/>
                <a:endCxn id="69" idx="0"/>
              </p:cNvCxnSpPr>
              <p:nvPr/>
            </p:nvCxnSpPr>
            <p:spPr>
              <a:xfrm>
                <a:off x="8006196"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C525CD7B-8ABF-CD91-C437-787EF7AA8AE3}"/>
                  </a:ext>
                </a:extLst>
              </p:cNvPr>
              <p:cNvCxnSpPr/>
              <p:nvPr/>
            </p:nvCxnSpPr>
            <p:spPr>
              <a:xfrm>
                <a:off x="6395605"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3E296B26-A538-5990-EA65-3F38467FD5C8}"/>
                  </a:ext>
                </a:extLst>
              </p:cNvPr>
              <p:cNvCxnSpPr/>
              <p:nvPr/>
            </p:nvCxnSpPr>
            <p:spPr>
              <a:xfrm>
                <a:off x="7185314"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70C227E9-8AF5-E001-05A7-1654C911DEE7}"/>
                  </a:ext>
                </a:extLst>
              </p:cNvPr>
              <p:cNvCxnSpPr/>
              <p:nvPr/>
            </p:nvCxnSpPr>
            <p:spPr>
              <a:xfrm>
                <a:off x="6792192" y="4421332"/>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6A6815C3-655C-7430-59ED-AB279069EFBE}"/>
                  </a:ext>
                </a:extLst>
              </p:cNvPr>
              <p:cNvCxnSpPr>
                <a:cxnSpLocks/>
              </p:cNvCxnSpPr>
              <p:nvPr/>
            </p:nvCxnSpPr>
            <p:spPr>
              <a:xfrm>
                <a:off x="2862695" y="2815935"/>
                <a:ext cx="3964132"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47E5053E-9378-CB61-F8C3-59F959A389F4}"/>
                  </a:ext>
                </a:extLst>
              </p:cNvPr>
              <p:cNvCxnSpPr>
                <a:cxnSpLocks/>
                <a:endCxn id="42" idx="0"/>
              </p:cNvCxnSpPr>
              <p:nvPr/>
            </p:nvCxnSpPr>
            <p:spPr>
              <a:xfrm>
                <a:off x="2862695" y="2815935"/>
                <a:ext cx="0" cy="758538"/>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2549170B-C832-6827-B7E9-F168C5710D6D}"/>
                  </a:ext>
                </a:extLst>
              </p:cNvPr>
              <p:cNvCxnSpPr>
                <a:cxnSpLocks/>
                <a:endCxn id="54" idx="0"/>
              </p:cNvCxnSpPr>
              <p:nvPr/>
            </p:nvCxnSpPr>
            <p:spPr>
              <a:xfrm>
                <a:off x="6826827" y="2815935"/>
                <a:ext cx="0" cy="758538"/>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grpSp>
        <p:sp>
          <p:nvSpPr>
            <p:cNvPr id="35" name="Rectangle 34">
              <a:extLst>
                <a:ext uri="{FF2B5EF4-FFF2-40B4-BE49-F238E27FC236}">
                  <a16:creationId xmlns:a16="http://schemas.microsoft.com/office/drawing/2014/main" id="{E0A27F6A-AF33-5C5F-E652-9DEC41869D01}"/>
                </a:ext>
              </a:extLst>
            </p:cNvPr>
            <p:cNvSpPr/>
            <p:nvPr/>
          </p:nvSpPr>
          <p:spPr>
            <a:xfrm>
              <a:off x="3725141" y="3672203"/>
              <a:ext cx="3984912" cy="61306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Interconnect</a:t>
              </a:r>
            </a:p>
          </p:txBody>
        </p:sp>
        <p:sp>
          <p:nvSpPr>
            <p:cNvPr id="36" name="Rectangle 35">
              <a:extLst>
                <a:ext uri="{FF2B5EF4-FFF2-40B4-BE49-F238E27FC236}">
                  <a16:creationId xmlns:a16="http://schemas.microsoft.com/office/drawing/2014/main" id="{5A95E7D9-07B4-2E27-4D30-5666534DBDA0}"/>
                </a:ext>
              </a:extLst>
            </p:cNvPr>
            <p:cNvSpPr/>
            <p:nvPr/>
          </p:nvSpPr>
          <p:spPr>
            <a:xfrm>
              <a:off x="231735" y="1919720"/>
              <a:ext cx="1490013" cy="108065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a:t>
              </a:r>
            </a:p>
          </p:txBody>
        </p:sp>
        <p:sp>
          <p:nvSpPr>
            <p:cNvPr id="37" name="Rectangle 36">
              <a:extLst>
                <a:ext uri="{FF2B5EF4-FFF2-40B4-BE49-F238E27FC236}">
                  <a16:creationId xmlns:a16="http://schemas.microsoft.com/office/drawing/2014/main" id="{528002E8-BD18-EA07-7B6E-EECC8BC1B151}"/>
                </a:ext>
              </a:extLst>
            </p:cNvPr>
            <p:cNvSpPr/>
            <p:nvPr/>
          </p:nvSpPr>
          <p:spPr>
            <a:xfrm>
              <a:off x="9677072" y="1919720"/>
              <a:ext cx="1490013" cy="108065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a:t>
              </a:r>
            </a:p>
          </p:txBody>
        </p:sp>
        <p:cxnSp>
          <p:nvCxnSpPr>
            <p:cNvPr id="38" name="Straight Connector 37">
              <a:extLst>
                <a:ext uri="{FF2B5EF4-FFF2-40B4-BE49-F238E27FC236}">
                  <a16:creationId xmlns:a16="http://schemas.microsoft.com/office/drawing/2014/main" id="{30649168-E813-F6B4-85DF-CFDE6CAA236E}"/>
                </a:ext>
              </a:extLst>
            </p:cNvPr>
            <p:cNvCxnSpPr>
              <a:stCxn id="42" idx="1"/>
              <a:endCxn id="37" idx="1"/>
            </p:cNvCxnSpPr>
            <p:nvPr/>
          </p:nvCxnSpPr>
          <p:spPr>
            <a:xfrm>
              <a:off x="9377794" y="2417501"/>
              <a:ext cx="299278" cy="425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837AE39-06FB-B7B9-27CF-79B9640FD63F}"/>
                </a:ext>
              </a:extLst>
            </p:cNvPr>
            <p:cNvCxnSpPr>
              <a:stCxn id="97" idx="3"/>
              <a:endCxn id="33" idx="1"/>
            </p:cNvCxnSpPr>
            <p:nvPr/>
          </p:nvCxnSpPr>
          <p:spPr>
            <a:xfrm flipV="1">
              <a:off x="9377794" y="5509894"/>
              <a:ext cx="346039" cy="43065"/>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0077AE2-4566-4AC6-5737-C1B316C65E1F}"/>
                </a:ext>
              </a:extLst>
            </p:cNvPr>
            <p:cNvCxnSpPr>
              <a:stCxn id="36" idx="3"/>
              <a:endCxn id="54" idx="3"/>
            </p:cNvCxnSpPr>
            <p:nvPr/>
          </p:nvCxnSpPr>
          <p:spPr>
            <a:xfrm flipV="1">
              <a:off x="1721748" y="2417501"/>
              <a:ext cx="356433" cy="42546"/>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7160D75-0FAE-35E8-121F-3D11EBC58A9C}"/>
                </a:ext>
              </a:extLst>
            </p:cNvPr>
            <p:cNvCxnSpPr>
              <a:stCxn id="32" idx="3"/>
              <a:endCxn id="85" idx="1"/>
            </p:cNvCxnSpPr>
            <p:nvPr/>
          </p:nvCxnSpPr>
          <p:spPr>
            <a:xfrm>
              <a:off x="1719696" y="5509894"/>
              <a:ext cx="358485" cy="43065"/>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44768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332EF-8C2C-35E6-1DFA-C8BB573635FC}"/>
              </a:ext>
            </a:extLst>
          </p:cNvPr>
          <p:cNvSpPr>
            <a:spLocks noGrp="1"/>
          </p:cNvSpPr>
          <p:nvPr>
            <p:ph type="title"/>
          </p:nvPr>
        </p:nvSpPr>
        <p:spPr/>
        <p:txBody>
          <a:bodyPr/>
          <a:lstStyle/>
          <a:p>
            <a:r>
              <a:rPr lang="en-US" dirty="0"/>
              <a:t>Weak Scaling vs. Strong Scaling</a:t>
            </a:r>
          </a:p>
        </p:txBody>
      </p:sp>
      <p:sp>
        <p:nvSpPr>
          <p:cNvPr id="3" name="Content Placeholder 2">
            <a:extLst>
              <a:ext uri="{FF2B5EF4-FFF2-40B4-BE49-F238E27FC236}">
                <a16:creationId xmlns:a16="http://schemas.microsoft.com/office/drawing/2014/main" id="{94719715-A454-9808-9452-7E520AF388C3}"/>
              </a:ext>
            </a:extLst>
          </p:cNvPr>
          <p:cNvSpPr>
            <a:spLocks noGrp="1"/>
          </p:cNvSpPr>
          <p:nvPr>
            <p:ph idx="1"/>
          </p:nvPr>
        </p:nvSpPr>
        <p:spPr/>
        <p:txBody>
          <a:bodyPr>
            <a:normAutofit/>
          </a:bodyPr>
          <a:lstStyle/>
          <a:p>
            <a:r>
              <a:rPr lang="en-US" dirty="0"/>
              <a:t>In horizontal scaling (adding more processors) I can either</a:t>
            </a:r>
          </a:p>
          <a:p>
            <a:pPr lvl="1"/>
            <a:r>
              <a:rPr lang="en-US" dirty="0"/>
              <a:t>Solve a larger problem at a certain time, or</a:t>
            </a:r>
          </a:p>
          <a:p>
            <a:pPr lvl="1"/>
            <a:r>
              <a:rPr lang="en-US" dirty="0"/>
              <a:t>Solve the same problem faster</a:t>
            </a:r>
          </a:p>
          <a:p>
            <a:r>
              <a:rPr lang="en-US" dirty="0"/>
              <a:t>Weak scaling:</a:t>
            </a:r>
          </a:p>
          <a:p>
            <a:pPr lvl="1"/>
            <a:r>
              <a:rPr lang="en-US" dirty="0"/>
              <a:t>Useful in physics, databases, etc. For example, climate prediction code uses horizontal scaling to add more accuracy in weather prediction</a:t>
            </a:r>
          </a:p>
          <a:p>
            <a:r>
              <a:rPr lang="en-US" dirty="0"/>
              <a:t>Strong scaling:</a:t>
            </a:r>
          </a:p>
          <a:p>
            <a:pPr lvl="1"/>
            <a:r>
              <a:rPr lang="en-US" dirty="0"/>
              <a:t>When we have performance-critical applications </a:t>
            </a:r>
          </a:p>
        </p:txBody>
      </p:sp>
    </p:spTree>
    <p:extLst>
      <p:ext uri="{BB962C8B-B14F-4D97-AF65-F5344CB8AC3E}">
        <p14:creationId xmlns:p14="http://schemas.microsoft.com/office/powerpoint/2010/main" val="2527287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332EF-8C2C-35E6-1DFA-C8BB573635FC}"/>
              </a:ext>
            </a:extLst>
          </p:cNvPr>
          <p:cNvSpPr>
            <a:spLocks noGrp="1"/>
          </p:cNvSpPr>
          <p:nvPr>
            <p:ph type="title"/>
          </p:nvPr>
        </p:nvSpPr>
        <p:spPr/>
        <p:txBody>
          <a:bodyPr/>
          <a:lstStyle/>
          <a:p>
            <a:r>
              <a:rPr lang="en-US" dirty="0"/>
              <a:t>Example: Multithreading</a:t>
            </a:r>
          </a:p>
        </p:txBody>
      </p:sp>
      <p:sp>
        <p:nvSpPr>
          <p:cNvPr id="3" name="Content Placeholder 2">
            <a:extLst>
              <a:ext uri="{FF2B5EF4-FFF2-40B4-BE49-F238E27FC236}">
                <a16:creationId xmlns:a16="http://schemas.microsoft.com/office/drawing/2014/main" id="{94719715-A454-9808-9452-7E520AF388C3}"/>
              </a:ext>
            </a:extLst>
          </p:cNvPr>
          <p:cNvSpPr>
            <a:spLocks noGrp="1"/>
          </p:cNvSpPr>
          <p:nvPr>
            <p:ph idx="1"/>
          </p:nvPr>
        </p:nvSpPr>
        <p:spPr/>
        <p:txBody>
          <a:bodyPr>
            <a:normAutofit fontScale="55000" lnSpcReduction="20000"/>
          </a:bodyPr>
          <a:lstStyle/>
          <a:p>
            <a:pPr marL="0" indent="0">
              <a:buNone/>
            </a:pPr>
            <a:r>
              <a:rPr lang="en-US" dirty="0">
                <a:solidFill>
                  <a:schemeClr val="accent1">
                    <a:lumMod val="40000"/>
                    <a:lumOff val="60000"/>
                  </a:schemeClr>
                </a:solidFill>
                <a:latin typeface="Source Code Pro" panose="020F0502020204030204" pitchFamily="34" charset="0"/>
              </a:rPr>
              <a:t>i</a:t>
            </a:r>
            <a:r>
              <a:rPr lang="en-US" b="0" i="0" u="none" strike="noStrike" dirty="0">
                <a:solidFill>
                  <a:schemeClr val="accent1">
                    <a:lumMod val="40000"/>
                    <a:lumOff val="60000"/>
                  </a:schemeClr>
                </a:solidFill>
                <a:effectLst/>
                <a:latin typeface="Source Code Pro" panose="020F0502020204030204" pitchFamily="34" charset="0"/>
              </a:rPr>
              <a:t>nt </a:t>
            </a:r>
            <a:r>
              <a:rPr lang="en-US" b="0" i="0" u="none" strike="noStrike" dirty="0">
                <a:solidFill>
                  <a:schemeClr val="tx1"/>
                </a:solidFill>
                <a:effectLst/>
                <a:latin typeface="Source Code Pro" panose="020F0502020204030204" pitchFamily="34" charset="0"/>
              </a:rPr>
              <a:t>shared</a:t>
            </a:r>
            <a:r>
              <a:rPr lang="en-US" b="0" i="0" u="none" strike="noStrike" dirty="0">
                <a:solidFill>
                  <a:schemeClr val="accent1">
                    <a:lumMod val="40000"/>
                    <a:lumOff val="60000"/>
                  </a:schemeClr>
                </a:solidFill>
                <a:effectLst/>
                <a:latin typeface="Source Code Pro" panose="020F0502020204030204" pitchFamily="34" charset="0"/>
              </a:rPr>
              <a:t>;</a:t>
            </a:r>
            <a:endParaRPr lang="en-US" b="0" i="0" u="none" strike="noStrike" dirty="0">
              <a:solidFill>
                <a:srgbClr val="000000"/>
              </a:solidFill>
              <a:effectLst/>
              <a:latin typeface="Source Code Pro" panose="020F0502020204030204" pitchFamily="34" charset="0"/>
            </a:endParaRPr>
          </a:p>
          <a:p>
            <a:pPr marL="0" indent="0">
              <a:buNone/>
            </a:pPr>
            <a:r>
              <a:rPr lang="en-US" b="0" i="0" u="none" strike="noStrike" dirty="0">
                <a:solidFill>
                  <a:srgbClr val="FFFF00"/>
                </a:solidFill>
                <a:effectLst/>
                <a:latin typeface="Source Code Pro" panose="020F0502020204030204" pitchFamily="34" charset="0"/>
              </a:rPr>
              <a:t>main</a:t>
            </a:r>
            <a:r>
              <a:rPr lang="en-US" b="0" i="0" u="none" strike="noStrike" dirty="0">
                <a:solidFill>
                  <a:schemeClr val="tx1"/>
                </a:solidFill>
                <a:effectLst/>
                <a:latin typeface="Source Code Pro" panose="020F0502020204030204" pitchFamily="34" charset="0"/>
              </a:rPr>
              <a:t>() { </a:t>
            </a:r>
          </a:p>
          <a:p>
            <a:pPr marL="0" indent="0">
              <a:buNone/>
            </a:pPr>
            <a:r>
              <a:rPr lang="en-US" dirty="0">
                <a:solidFill>
                  <a:schemeClr val="tx1"/>
                </a:solidFill>
                <a:latin typeface="Source Code Pro" panose="020F0502020204030204" pitchFamily="34" charset="0"/>
              </a:rPr>
              <a:t>	t0 = </a:t>
            </a:r>
            <a:r>
              <a:rPr lang="en-US" dirty="0" err="1">
                <a:solidFill>
                  <a:srgbClr val="FFFF00"/>
                </a:solidFill>
                <a:latin typeface="Source Code Pro" panose="020F0502020204030204" pitchFamily="34" charset="0"/>
              </a:rPr>
              <a:t>CreateThread</a:t>
            </a:r>
            <a:r>
              <a:rPr lang="en-US" dirty="0">
                <a:solidFill>
                  <a:schemeClr val="tx1"/>
                </a:solidFill>
                <a:latin typeface="Source Code Pro" panose="020F0502020204030204" pitchFamily="34" charset="0"/>
              </a:rPr>
              <a:t>(</a:t>
            </a:r>
            <a:r>
              <a:rPr lang="en-US" dirty="0" err="1">
                <a:solidFill>
                  <a:schemeClr val="tx1"/>
                </a:solidFill>
                <a:latin typeface="Source Code Pro" panose="020F0502020204030204" pitchFamily="34" charset="0"/>
              </a:rPr>
              <a:t>fn</a:t>
            </a:r>
            <a:r>
              <a:rPr lang="en-US" dirty="0">
                <a:solidFill>
                  <a:schemeClr val="tx1"/>
                </a:solidFill>
                <a:latin typeface="Source Code Pro" panose="020F0502020204030204" pitchFamily="34" charset="0"/>
              </a:rPr>
              <a:t>);</a:t>
            </a:r>
            <a:r>
              <a:rPr lang="en-US" dirty="0">
                <a:solidFill>
                  <a:srgbClr val="FFFF00"/>
                </a:solidFill>
                <a:latin typeface="Source Code Pro" panose="020F0502020204030204" pitchFamily="34" charset="0"/>
              </a:rPr>
              <a:t> </a:t>
            </a:r>
          </a:p>
          <a:p>
            <a:pPr marL="0" indent="0">
              <a:buNone/>
            </a:pPr>
            <a:r>
              <a:rPr lang="en-US" dirty="0">
                <a:solidFill>
                  <a:srgbClr val="FFFF00"/>
                </a:solidFill>
                <a:latin typeface="Source Code Pro" panose="020F0502020204030204" pitchFamily="34" charset="0"/>
              </a:rPr>
              <a:t>	</a:t>
            </a:r>
            <a:r>
              <a:rPr lang="en-US" dirty="0">
                <a:solidFill>
                  <a:schemeClr val="tx1"/>
                </a:solidFill>
                <a:latin typeface="Source Code Pro" panose="020F0502020204030204" pitchFamily="34" charset="0"/>
              </a:rPr>
              <a:t>t1 =</a:t>
            </a:r>
            <a:r>
              <a:rPr lang="en-US" dirty="0">
                <a:solidFill>
                  <a:srgbClr val="FFFF00"/>
                </a:solidFill>
                <a:latin typeface="Source Code Pro" panose="020F0502020204030204" pitchFamily="34" charset="0"/>
              </a:rPr>
              <a:t> </a:t>
            </a:r>
            <a:r>
              <a:rPr lang="en-US" dirty="0" err="1">
                <a:solidFill>
                  <a:srgbClr val="FFFF00"/>
                </a:solidFill>
                <a:latin typeface="Source Code Pro" panose="020F0502020204030204" pitchFamily="34" charset="0"/>
              </a:rPr>
              <a:t>CreateThread</a:t>
            </a:r>
            <a:r>
              <a:rPr lang="en-US" dirty="0">
                <a:solidFill>
                  <a:schemeClr val="tx1"/>
                </a:solidFill>
                <a:latin typeface="Source Code Pro" panose="020F0502020204030204" pitchFamily="34" charset="0"/>
              </a:rPr>
              <a:t>(</a:t>
            </a:r>
            <a:r>
              <a:rPr lang="en-US" dirty="0" err="1">
                <a:solidFill>
                  <a:schemeClr val="tx1"/>
                </a:solidFill>
                <a:latin typeface="Source Code Pro" panose="020F0502020204030204" pitchFamily="34" charset="0"/>
              </a:rPr>
              <a:t>fn</a:t>
            </a:r>
            <a:r>
              <a:rPr lang="en-US" dirty="0">
                <a:solidFill>
                  <a:schemeClr val="tx1"/>
                </a:solidFill>
                <a:latin typeface="Source Code Pro" panose="020F0502020204030204" pitchFamily="34" charset="0"/>
              </a:rPr>
              <a:t>);</a:t>
            </a:r>
          </a:p>
          <a:p>
            <a:pPr marL="0" indent="0">
              <a:buNone/>
            </a:pPr>
            <a:r>
              <a:rPr lang="en-US" dirty="0">
                <a:solidFill>
                  <a:schemeClr val="tx1"/>
                </a:solidFill>
                <a:latin typeface="Source Code Pro" panose="020F0502020204030204" pitchFamily="34" charset="0"/>
              </a:rPr>
              <a:t>	</a:t>
            </a:r>
            <a:r>
              <a:rPr lang="en-US" dirty="0" err="1">
                <a:solidFill>
                  <a:srgbClr val="FFFF00"/>
                </a:solidFill>
                <a:latin typeface="Source Code Pro" panose="020F0502020204030204" pitchFamily="34" charset="0"/>
              </a:rPr>
              <a:t>JoinThread</a:t>
            </a:r>
            <a:r>
              <a:rPr lang="en-US" dirty="0">
                <a:solidFill>
                  <a:schemeClr val="tx1"/>
                </a:solidFill>
                <a:latin typeface="Source Code Pro" panose="020F0502020204030204" pitchFamily="34" charset="0"/>
              </a:rPr>
              <a:t>(t0);</a:t>
            </a:r>
          </a:p>
          <a:p>
            <a:pPr marL="0" indent="0">
              <a:buNone/>
            </a:pPr>
            <a:r>
              <a:rPr lang="en-US" dirty="0">
                <a:solidFill>
                  <a:schemeClr val="tx1"/>
                </a:solidFill>
                <a:latin typeface="Source Code Pro" panose="020F0502020204030204" pitchFamily="34" charset="0"/>
              </a:rPr>
              <a:t>	</a:t>
            </a:r>
            <a:r>
              <a:rPr lang="en-US" dirty="0" err="1">
                <a:solidFill>
                  <a:srgbClr val="FFFF00"/>
                </a:solidFill>
                <a:latin typeface="Source Code Pro" panose="020F0502020204030204" pitchFamily="34" charset="0"/>
              </a:rPr>
              <a:t>JoinThread</a:t>
            </a:r>
            <a:r>
              <a:rPr lang="en-US" dirty="0">
                <a:solidFill>
                  <a:schemeClr val="tx1"/>
                </a:solidFill>
                <a:latin typeface="Source Code Pro" panose="020F0502020204030204" pitchFamily="34" charset="0"/>
              </a:rPr>
              <a:t>(t1);</a:t>
            </a:r>
          </a:p>
          <a:p>
            <a:pPr marL="0" indent="0">
              <a:buNone/>
            </a:pPr>
            <a:r>
              <a:rPr lang="en-US" dirty="0">
                <a:solidFill>
                  <a:schemeClr val="tx1"/>
                </a:solidFill>
                <a:latin typeface="Source Code Pro" panose="020F0502020204030204" pitchFamily="34" charset="0"/>
              </a:rPr>
              <a:t>	</a:t>
            </a:r>
            <a:r>
              <a:rPr lang="en-US" dirty="0" err="1">
                <a:solidFill>
                  <a:srgbClr val="FFFF00"/>
                </a:solidFill>
                <a:latin typeface="Source Code Pro" panose="020F0502020204030204" pitchFamily="34" charset="0"/>
              </a:rPr>
              <a:t>cout</a:t>
            </a:r>
            <a:r>
              <a:rPr lang="en-US" dirty="0">
                <a:solidFill>
                  <a:schemeClr val="tx1"/>
                </a:solidFill>
                <a:latin typeface="Source Code Pro" panose="020F0502020204030204" pitchFamily="34" charset="0"/>
              </a:rPr>
              <a:t> &lt;&lt; shared &lt;&lt; </a:t>
            </a:r>
            <a:r>
              <a:rPr lang="en-US" dirty="0" err="1">
                <a:solidFill>
                  <a:srgbClr val="FFFF00"/>
                </a:solidFill>
                <a:latin typeface="Source Code Pro" panose="020F0502020204030204" pitchFamily="34" charset="0"/>
              </a:rPr>
              <a:t>endl</a:t>
            </a:r>
            <a:r>
              <a:rPr lang="en-US" dirty="0">
                <a:solidFill>
                  <a:schemeClr val="tx1"/>
                </a:solidFill>
                <a:latin typeface="Source Code Pro" panose="020F0502020204030204" pitchFamily="34" charset="0"/>
              </a:rPr>
              <a:t>;</a:t>
            </a:r>
          </a:p>
          <a:p>
            <a:pPr marL="0" indent="0">
              <a:buNone/>
            </a:pPr>
            <a:r>
              <a:rPr lang="en-US" dirty="0">
                <a:solidFill>
                  <a:schemeClr val="tx1"/>
                </a:solidFill>
                <a:latin typeface="Source Code Pro" panose="020F0502020204030204" pitchFamily="34" charset="0"/>
              </a:rPr>
              <a:t>}</a:t>
            </a:r>
          </a:p>
          <a:p>
            <a:pPr marL="0" indent="0">
              <a:buNone/>
            </a:pPr>
            <a:r>
              <a:rPr lang="en-US" dirty="0">
                <a:solidFill>
                  <a:schemeClr val="tx1"/>
                </a:solidFill>
                <a:latin typeface="Source Code Pro" panose="020F0502020204030204" pitchFamily="34" charset="0"/>
              </a:rPr>
              <a:t>Void </a:t>
            </a:r>
            <a:r>
              <a:rPr lang="en-US" dirty="0" err="1">
                <a:solidFill>
                  <a:schemeClr val="tx1"/>
                </a:solidFill>
                <a:latin typeface="Source Code Pro" panose="020F0502020204030204" pitchFamily="34" charset="0"/>
              </a:rPr>
              <a:t>fn</a:t>
            </a:r>
            <a:r>
              <a:rPr lang="en-US" dirty="0">
                <a:solidFill>
                  <a:schemeClr val="tx1"/>
                </a:solidFill>
                <a:latin typeface="Source Code Pro" panose="020F0502020204030204" pitchFamily="34" charset="0"/>
              </a:rPr>
              <a:t>() {</a:t>
            </a:r>
          </a:p>
          <a:p>
            <a:pPr marL="0" indent="0">
              <a:buNone/>
            </a:pPr>
            <a:r>
              <a:rPr lang="en-US" dirty="0">
                <a:solidFill>
                  <a:schemeClr val="tx1"/>
                </a:solidFill>
                <a:latin typeface="Source Code Pro" panose="020F0502020204030204" pitchFamily="34" charset="0"/>
              </a:rPr>
              <a:t>	shared++;</a:t>
            </a:r>
          </a:p>
          <a:p>
            <a:pPr marL="0" indent="0">
              <a:buNone/>
            </a:pPr>
            <a:r>
              <a:rPr lang="en-US" b="0" i="0" u="none" strike="noStrike" dirty="0">
                <a:solidFill>
                  <a:schemeClr val="tx1"/>
                </a:solidFill>
                <a:effectLst/>
                <a:latin typeface="Source Code Pro" panose="020F0502020204030204" pitchFamily="34" charset="0"/>
              </a:rPr>
              <a:t>} </a:t>
            </a:r>
            <a:r>
              <a:rPr lang="en-US" b="0" i="0" u="none" strike="noStrike" dirty="0">
                <a:solidFill>
                  <a:srgbClr val="000000"/>
                </a:solidFill>
                <a:effectLst/>
                <a:latin typeface="Source Code Pro" panose="020F0502020204030204" pitchFamily="34" charset="0"/>
              </a:rPr>
              <a:t>}</a:t>
            </a:r>
            <a:endParaRPr lang="en-US" dirty="0"/>
          </a:p>
        </p:txBody>
      </p:sp>
    </p:spTree>
    <p:extLst>
      <p:ext uri="{BB962C8B-B14F-4D97-AF65-F5344CB8AC3E}">
        <p14:creationId xmlns:p14="http://schemas.microsoft.com/office/powerpoint/2010/main" val="2023190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8DB62-0604-4B8C-8810-FDE710F0A2A2}"/>
              </a:ext>
            </a:extLst>
          </p:cNvPr>
          <p:cNvSpPr>
            <a:spLocks noGrp="1"/>
          </p:cNvSpPr>
          <p:nvPr>
            <p:ph type="title"/>
          </p:nvPr>
        </p:nvSpPr>
        <p:spPr/>
        <p:txBody>
          <a:bodyPr/>
          <a:lstStyle/>
          <a:p>
            <a:r>
              <a:rPr lang="en-US" dirty="0"/>
              <a:t>Consistency and Coherence </a:t>
            </a:r>
          </a:p>
        </p:txBody>
      </p:sp>
      <p:sp>
        <p:nvSpPr>
          <p:cNvPr id="3" name="Content Placeholder 2">
            <a:extLst>
              <a:ext uri="{FF2B5EF4-FFF2-40B4-BE49-F238E27FC236}">
                <a16:creationId xmlns:a16="http://schemas.microsoft.com/office/drawing/2014/main" id="{636FCBB2-2624-F225-68A0-5F0A019479FA}"/>
              </a:ext>
            </a:extLst>
          </p:cNvPr>
          <p:cNvSpPr>
            <a:spLocks noGrp="1"/>
          </p:cNvSpPr>
          <p:nvPr>
            <p:ph idx="1"/>
          </p:nvPr>
        </p:nvSpPr>
        <p:spPr/>
        <p:txBody>
          <a:bodyPr>
            <a:normAutofit/>
          </a:bodyPr>
          <a:lstStyle/>
          <a:p>
            <a:r>
              <a:rPr lang="en-US" sz="2400" dirty="0"/>
              <a:t>When data is shared and there are different copies then:</a:t>
            </a:r>
          </a:p>
          <a:p>
            <a:pPr lvl="1"/>
            <a:r>
              <a:rPr lang="en-US" sz="2400" dirty="0"/>
              <a:t>Consistency: All copies are the same</a:t>
            </a:r>
          </a:p>
          <a:p>
            <a:pPr lvl="1"/>
            <a:r>
              <a:rPr lang="en-US" sz="2400" dirty="0"/>
              <a:t>Coherence: Any read returns the most recent update anywhere</a:t>
            </a:r>
          </a:p>
          <a:p>
            <a:r>
              <a:rPr lang="en-US" sz="2400" dirty="0"/>
              <a:t>This model describes ”Sequential Consistency”</a:t>
            </a:r>
          </a:p>
          <a:p>
            <a:pPr lvl="1"/>
            <a:r>
              <a:rPr lang="en-US" sz="2400" dirty="0"/>
              <a:t>The accesses to the data are equivalent to a single thread making modifications</a:t>
            </a:r>
          </a:p>
        </p:txBody>
      </p:sp>
    </p:spTree>
    <p:extLst>
      <p:ext uri="{BB962C8B-B14F-4D97-AF65-F5344CB8AC3E}">
        <p14:creationId xmlns:p14="http://schemas.microsoft.com/office/powerpoint/2010/main" val="1057302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8DB62-0604-4B8C-8810-FDE710F0A2A2}"/>
              </a:ext>
            </a:extLst>
          </p:cNvPr>
          <p:cNvSpPr>
            <a:spLocks noGrp="1"/>
          </p:cNvSpPr>
          <p:nvPr>
            <p:ph type="title"/>
          </p:nvPr>
        </p:nvSpPr>
        <p:spPr/>
        <p:txBody>
          <a:bodyPr/>
          <a:lstStyle/>
          <a:p>
            <a:r>
              <a:rPr lang="en-US" dirty="0"/>
              <a:t>The Misguided Quest for Performance</a:t>
            </a:r>
          </a:p>
        </p:txBody>
      </p:sp>
      <p:sp>
        <p:nvSpPr>
          <p:cNvPr id="3" name="Content Placeholder 2">
            <a:extLst>
              <a:ext uri="{FF2B5EF4-FFF2-40B4-BE49-F238E27FC236}">
                <a16:creationId xmlns:a16="http://schemas.microsoft.com/office/drawing/2014/main" id="{636FCBB2-2624-F225-68A0-5F0A019479FA}"/>
              </a:ext>
            </a:extLst>
          </p:cNvPr>
          <p:cNvSpPr>
            <a:spLocks noGrp="1"/>
          </p:cNvSpPr>
          <p:nvPr>
            <p:ph idx="1"/>
          </p:nvPr>
        </p:nvSpPr>
        <p:spPr/>
        <p:txBody>
          <a:bodyPr>
            <a:normAutofit/>
          </a:bodyPr>
          <a:lstStyle/>
          <a:p>
            <a:r>
              <a:rPr lang="en-US" sz="2400" dirty="0"/>
              <a:t>Relaxed consistency models</a:t>
            </a:r>
          </a:p>
          <a:p>
            <a:pPr lvl="1"/>
            <a:r>
              <a:rPr lang="en-US" sz="2400" dirty="0"/>
              <a:t>Processor consistency: Everything is consistent within the same processor</a:t>
            </a:r>
          </a:p>
          <a:p>
            <a:pPr lvl="1"/>
            <a:r>
              <a:rPr lang="en-US" sz="2400" dirty="0"/>
              <a:t>Causal consistency: Consistency follows data dependence</a:t>
            </a:r>
          </a:p>
          <a:p>
            <a:pPr lvl="1"/>
            <a:r>
              <a:rPr lang="en-US" sz="2400" dirty="0"/>
              <a:t>Entry consistency: Consistency  guaranteed only at the entry of a critical section</a:t>
            </a:r>
          </a:p>
          <a:p>
            <a:pPr lvl="1"/>
            <a:r>
              <a:rPr lang="en-US" sz="2400" dirty="0"/>
              <a:t>Weak consistency: Consistency is weakened according some rules (</a:t>
            </a:r>
            <a:r>
              <a:rPr lang="en-US" sz="2400" dirty="0" err="1"/>
              <a:t>rr</a:t>
            </a:r>
            <a:r>
              <a:rPr lang="en-US" sz="2400" dirty="0"/>
              <a:t>, </a:t>
            </a:r>
            <a:r>
              <a:rPr lang="en-US" sz="2400" dirty="0" err="1"/>
              <a:t>rw</a:t>
            </a:r>
            <a:r>
              <a:rPr lang="en-US" sz="2400" dirty="0"/>
              <a:t>, etc.)</a:t>
            </a:r>
          </a:p>
          <a:p>
            <a:pPr lvl="1"/>
            <a:r>
              <a:rPr lang="en-US" sz="2400" dirty="0"/>
              <a:t>Insert your model here: Punt the problem to the programmer</a:t>
            </a:r>
          </a:p>
          <a:p>
            <a:r>
              <a:rPr lang="en-US" sz="2400" dirty="0"/>
              <a:t>The programmer said “thanks, but no thanks”</a:t>
            </a:r>
          </a:p>
        </p:txBody>
      </p:sp>
    </p:spTree>
    <p:extLst>
      <p:ext uri="{BB962C8B-B14F-4D97-AF65-F5344CB8AC3E}">
        <p14:creationId xmlns:p14="http://schemas.microsoft.com/office/powerpoint/2010/main" val="1888688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AF2E8-ECA5-8882-F4F2-134E97D2854F}"/>
              </a:ext>
            </a:extLst>
          </p:cNvPr>
          <p:cNvSpPr>
            <a:spLocks noGrp="1"/>
          </p:cNvSpPr>
          <p:nvPr>
            <p:ph type="title"/>
          </p:nvPr>
        </p:nvSpPr>
        <p:spPr/>
        <p:txBody>
          <a:bodyPr>
            <a:normAutofit fontScale="90000"/>
          </a:bodyPr>
          <a:lstStyle/>
          <a:p>
            <a:r>
              <a:rPr lang="en-US" dirty="0"/>
              <a:t>Consistency &amp; Coherence at the Cache Level</a:t>
            </a:r>
          </a:p>
        </p:txBody>
      </p:sp>
      <p:sp>
        <p:nvSpPr>
          <p:cNvPr id="5" name="Rectangle 4">
            <a:extLst>
              <a:ext uri="{FF2B5EF4-FFF2-40B4-BE49-F238E27FC236}">
                <a16:creationId xmlns:a16="http://schemas.microsoft.com/office/drawing/2014/main" id="{1A08AB36-E929-2D2D-3814-50DEFDE667B5}"/>
              </a:ext>
            </a:extLst>
          </p:cNvPr>
          <p:cNvSpPr/>
          <p:nvPr/>
        </p:nvSpPr>
        <p:spPr>
          <a:xfrm>
            <a:off x="1194954" y="3574473"/>
            <a:ext cx="3335481" cy="220287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96B46565-C2F7-6CBA-4CD3-24BBC1008EEC}"/>
              </a:ext>
            </a:extLst>
          </p:cNvPr>
          <p:cNvSpPr/>
          <p:nvPr/>
        </p:nvSpPr>
        <p:spPr>
          <a:xfrm>
            <a:off x="1340428" y="3740727"/>
            <a:ext cx="3023754" cy="704618"/>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L2 Cache</a:t>
            </a:r>
          </a:p>
        </p:txBody>
      </p:sp>
      <p:grpSp>
        <p:nvGrpSpPr>
          <p:cNvPr id="9" name="Group 8">
            <a:extLst>
              <a:ext uri="{FF2B5EF4-FFF2-40B4-BE49-F238E27FC236}">
                <a16:creationId xmlns:a16="http://schemas.microsoft.com/office/drawing/2014/main" id="{C60CB9A3-DFD7-E4EC-ABF4-68B0A164F97D}"/>
              </a:ext>
            </a:extLst>
          </p:cNvPr>
          <p:cNvGrpSpPr/>
          <p:nvPr/>
        </p:nvGrpSpPr>
        <p:grpSpPr>
          <a:xfrm>
            <a:off x="1340428" y="4956464"/>
            <a:ext cx="644236" cy="696191"/>
            <a:chOff x="1340428" y="4956464"/>
            <a:chExt cx="644236" cy="696191"/>
          </a:xfrm>
        </p:grpSpPr>
        <p:sp>
          <p:nvSpPr>
            <p:cNvPr id="7" name="Rectangle 6">
              <a:extLst>
                <a:ext uri="{FF2B5EF4-FFF2-40B4-BE49-F238E27FC236}">
                  <a16:creationId xmlns:a16="http://schemas.microsoft.com/office/drawing/2014/main" id="{3EAAF1E0-0FE0-E5E7-95E3-EA3F2FF18608}"/>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92CA2BF9-12BE-EFB6-1C15-4418E2EEAEAE}"/>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10" name="Group 9">
            <a:extLst>
              <a:ext uri="{FF2B5EF4-FFF2-40B4-BE49-F238E27FC236}">
                <a16:creationId xmlns:a16="http://schemas.microsoft.com/office/drawing/2014/main" id="{43CF5DDE-A7C5-8F1D-DC50-91519219DA2C}"/>
              </a:ext>
            </a:extLst>
          </p:cNvPr>
          <p:cNvGrpSpPr/>
          <p:nvPr/>
        </p:nvGrpSpPr>
        <p:grpSpPr>
          <a:xfrm>
            <a:off x="2130137" y="4956464"/>
            <a:ext cx="644236" cy="696191"/>
            <a:chOff x="1340428" y="4956464"/>
            <a:chExt cx="644236" cy="696191"/>
          </a:xfrm>
        </p:grpSpPr>
        <p:sp>
          <p:nvSpPr>
            <p:cNvPr id="11" name="Rectangle 10">
              <a:extLst>
                <a:ext uri="{FF2B5EF4-FFF2-40B4-BE49-F238E27FC236}">
                  <a16:creationId xmlns:a16="http://schemas.microsoft.com/office/drawing/2014/main" id="{25018C4E-D22F-10C3-1F0A-984DCB160E4D}"/>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59E8F634-EFD6-8671-B60F-4DA2031AE328}"/>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13" name="Group 12">
            <a:extLst>
              <a:ext uri="{FF2B5EF4-FFF2-40B4-BE49-F238E27FC236}">
                <a16:creationId xmlns:a16="http://schemas.microsoft.com/office/drawing/2014/main" id="{2462CFB9-324D-27FE-4164-A5039038A9B4}"/>
              </a:ext>
            </a:extLst>
          </p:cNvPr>
          <p:cNvGrpSpPr/>
          <p:nvPr/>
        </p:nvGrpSpPr>
        <p:grpSpPr>
          <a:xfrm>
            <a:off x="2919846" y="4951269"/>
            <a:ext cx="644236" cy="696191"/>
            <a:chOff x="1340428" y="4956464"/>
            <a:chExt cx="644236" cy="696191"/>
          </a:xfrm>
        </p:grpSpPr>
        <p:sp>
          <p:nvSpPr>
            <p:cNvPr id="14" name="Rectangle 13">
              <a:extLst>
                <a:ext uri="{FF2B5EF4-FFF2-40B4-BE49-F238E27FC236}">
                  <a16:creationId xmlns:a16="http://schemas.microsoft.com/office/drawing/2014/main" id="{E15D15C8-FE4B-C709-6425-6D9AD2BC72A6}"/>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a:extLst>
                <a:ext uri="{FF2B5EF4-FFF2-40B4-BE49-F238E27FC236}">
                  <a16:creationId xmlns:a16="http://schemas.microsoft.com/office/drawing/2014/main" id="{56477DAD-083E-30B8-6CE8-14406D7870EB}"/>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16" name="Group 15">
            <a:extLst>
              <a:ext uri="{FF2B5EF4-FFF2-40B4-BE49-F238E27FC236}">
                <a16:creationId xmlns:a16="http://schemas.microsoft.com/office/drawing/2014/main" id="{3BD4DF0C-997D-98AD-4C57-D6DE7DA04DD2}"/>
              </a:ext>
            </a:extLst>
          </p:cNvPr>
          <p:cNvGrpSpPr/>
          <p:nvPr/>
        </p:nvGrpSpPr>
        <p:grpSpPr>
          <a:xfrm>
            <a:off x="3719946" y="4951268"/>
            <a:ext cx="644236" cy="696191"/>
            <a:chOff x="1340428" y="4956464"/>
            <a:chExt cx="644236" cy="696191"/>
          </a:xfrm>
        </p:grpSpPr>
        <p:sp>
          <p:nvSpPr>
            <p:cNvPr id="17" name="Rectangle 16">
              <a:extLst>
                <a:ext uri="{FF2B5EF4-FFF2-40B4-BE49-F238E27FC236}">
                  <a16:creationId xmlns:a16="http://schemas.microsoft.com/office/drawing/2014/main" id="{0E4DB184-DEAD-6ADB-E27A-D9E5B62A124E}"/>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a:extLst>
                <a:ext uri="{FF2B5EF4-FFF2-40B4-BE49-F238E27FC236}">
                  <a16:creationId xmlns:a16="http://schemas.microsoft.com/office/drawing/2014/main" id="{C24A9B87-D792-11AD-5D61-A40DF3FA7814}"/>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cxnSp>
        <p:nvCxnSpPr>
          <p:cNvPr id="20" name="Straight Connector 19">
            <a:extLst>
              <a:ext uri="{FF2B5EF4-FFF2-40B4-BE49-F238E27FC236}">
                <a16:creationId xmlns:a16="http://schemas.microsoft.com/office/drawing/2014/main" id="{9DC70DEF-5B46-2E45-4BF0-4870B2762DA4}"/>
              </a:ext>
            </a:extLst>
          </p:cNvPr>
          <p:cNvCxnSpPr>
            <a:cxnSpLocks/>
          </p:cNvCxnSpPr>
          <p:nvPr/>
        </p:nvCxnSpPr>
        <p:spPr>
          <a:xfrm>
            <a:off x="1641764" y="4696691"/>
            <a:ext cx="2400300" cy="0"/>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3E5DEABF-6C9A-8A70-07E2-CAA1332F6B5B}"/>
              </a:ext>
            </a:extLst>
          </p:cNvPr>
          <p:cNvCxnSpPr>
            <a:cxnSpLocks/>
            <a:endCxn id="7" idx="0"/>
          </p:cNvCxnSpPr>
          <p:nvPr/>
        </p:nvCxnSpPr>
        <p:spPr>
          <a:xfrm>
            <a:off x="1662546" y="4696691"/>
            <a:ext cx="0" cy="259773"/>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90582933-7D69-9C54-3FEF-65F7BC6695B0}"/>
              </a:ext>
            </a:extLst>
          </p:cNvPr>
          <p:cNvCxnSpPr>
            <a:cxnSpLocks/>
            <a:endCxn id="17" idx="0"/>
          </p:cNvCxnSpPr>
          <p:nvPr/>
        </p:nvCxnSpPr>
        <p:spPr>
          <a:xfrm>
            <a:off x="4042064"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3687B3D-DB1C-790F-7C2E-D80F9C1D17E8}"/>
              </a:ext>
            </a:extLst>
          </p:cNvPr>
          <p:cNvCxnSpPr/>
          <p:nvPr/>
        </p:nvCxnSpPr>
        <p:spPr>
          <a:xfrm>
            <a:off x="2431473"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58F7B71C-0848-0EFD-3EA9-70E6455403ED}"/>
              </a:ext>
            </a:extLst>
          </p:cNvPr>
          <p:cNvCxnSpPr/>
          <p:nvPr/>
        </p:nvCxnSpPr>
        <p:spPr>
          <a:xfrm>
            <a:off x="3221182"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8A362D61-EBBB-D734-B322-F6940170552C}"/>
              </a:ext>
            </a:extLst>
          </p:cNvPr>
          <p:cNvCxnSpPr/>
          <p:nvPr/>
        </p:nvCxnSpPr>
        <p:spPr>
          <a:xfrm>
            <a:off x="2828060" y="4421332"/>
            <a:ext cx="0" cy="254577"/>
          </a:xfrm>
          <a:prstGeom prst="line">
            <a:avLst/>
          </a:prstGeom>
        </p:spPr>
        <p:style>
          <a:lnRef idx="1">
            <a:schemeClr val="dk1"/>
          </a:lnRef>
          <a:fillRef idx="0">
            <a:schemeClr val="dk1"/>
          </a:fillRef>
          <a:effectRef idx="0">
            <a:schemeClr val="dk1"/>
          </a:effectRef>
          <a:fontRef idx="minor">
            <a:schemeClr val="tx1"/>
          </a:fontRef>
        </p:style>
      </p:cxnSp>
      <p:sp>
        <p:nvSpPr>
          <p:cNvPr id="39" name="Rectangle 38">
            <a:extLst>
              <a:ext uri="{FF2B5EF4-FFF2-40B4-BE49-F238E27FC236}">
                <a16:creationId xmlns:a16="http://schemas.microsoft.com/office/drawing/2014/main" id="{B4A9158F-3F25-C849-9888-C4924C7B8298}"/>
              </a:ext>
            </a:extLst>
          </p:cNvPr>
          <p:cNvSpPr/>
          <p:nvPr/>
        </p:nvSpPr>
        <p:spPr>
          <a:xfrm>
            <a:off x="5159086" y="3574473"/>
            <a:ext cx="3335481" cy="220287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0" name="Rounded Rectangle 39">
            <a:extLst>
              <a:ext uri="{FF2B5EF4-FFF2-40B4-BE49-F238E27FC236}">
                <a16:creationId xmlns:a16="http://schemas.microsoft.com/office/drawing/2014/main" id="{4343F72B-A1AD-5E55-E173-D11D6FEE858C}"/>
              </a:ext>
            </a:extLst>
          </p:cNvPr>
          <p:cNvSpPr/>
          <p:nvPr/>
        </p:nvSpPr>
        <p:spPr>
          <a:xfrm>
            <a:off x="5304560" y="3740727"/>
            <a:ext cx="3023754" cy="704618"/>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L2 Cache</a:t>
            </a:r>
          </a:p>
        </p:txBody>
      </p:sp>
      <p:grpSp>
        <p:nvGrpSpPr>
          <p:cNvPr id="41" name="Group 40">
            <a:extLst>
              <a:ext uri="{FF2B5EF4-FFF2-40B4-BE49-F238E27FC236}">
                <a16:creationId xmlns:a16="http://schemas.microsoft.com/office/drawing/2014/main" id="{A14FE789-7A43-0B93-2FE4-5960E731CF77}"/>
              </a:ext>
            </a:extLst>
          </p:cNvPr>
          <p:cNvGrpSpPr/>
          <p:nvPr/>
        </p:nvGrpSpPr>
        <p:grpSpPr>
          <a:xfrm>
            <a:off x="5304560" y="4956464"/>
            <a:ext cx="644236" cy="696191"/>
            <a:chOff x="1340428" y="4956464"/>
            <a:chExt cx="644236" cy="696191"/>
          </a:xfrm>
        </p:grpSpPr>
        <p:sp>
          <p:nvSpPr>
            <p:cNvPr id="42" name="Rectangle 41">
              <a:extLst>
                <a:ext uri="{FF2B5EF4-FFF2-40B4-BE49-F238E27FC236}">
                  <a16:creationId xmlns:a16="http://schemas.microsoft.com/office/drawing/2014/main" id="{8928BE1B-BADD-7EEC-A448-9910862CCFD7}"/>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a:extLst>
                <a:ext uri="{FF2B5EF4-FFF2-40B4-BE49-F238E27FC236}">
                  <a16:creationId xmlns:a16="http://schemas.microsoft.com/office/drawing/2014/main" id="{C040F657-4038-DA8D-433E-DDF897F64593}"/>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44" name="Group 43">
            <a:extLst>
              <a:ext uri="{FF2B5EF4-FFF2-40B4-BE49-F238E27FC236}">
                <a16:creationId xmlns:a16="http://schemas.microsoft.com/office/drawing/2014/main" id="{73AA0552-1FBD-A76A-3149-CE12E95CE790}"/>
              </a:ext>
            </a:extLst>
          </p:cNvPr>
          <p:cNvGrpSpPr/>
          <p:nvPr/>
        </p:nvGrpSpPr>
        <p:grpSpPr>
          <a:xfrm>
            <a:off x="6094269" y="4956464"/>
            <a:ext cx="644236" cy="696191"/>
            <a:chOff x="1340428" y="4956464"/>
            <a:chExt cx="644236" cy="696191"/>
          </a:xfrm>
        </p:grpSpPr>
        <p:sp>
          <p:nvSpPr>
            <p:cNvPr id="45" name="Rectangle 44">
              <a:extLst>
                <a:ext uri="{FF2B5EF4-FFF2-40B4-BE49-F238E27FC236}">
                  <a16:creationId xmlns:a16="http://schemas.microsoft.com/office/drawing/2014/main" id="{1E5EE1ED-C7A8-2CC6-95A2-F6F51BF40BA2}"/>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45">
              <a:extLst>
                <a:ext uri="{FF2B5EF4-FFF2-40B4-BE49-F238E27FC236}">
                  <a16:creationId xmlns:a16="http://schemas.microsoft.com/office/drawing/2014/main" id="{E3702898-4CB6-D4EF-5E2E-963A0D386B85}"/>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47" name="Group 46">
            <a:extLst>
              <a:ext uri="{FF2B5EF4-FFF2-40B4-BE49-F238E27FC236}">
                <a16:creationId xmlns:a16="http://schemas.microsoft.com/office/drawing/2014/main" id="{4B3D7854-A348-F329-D08D-12FCAC751A86}"/>
              </a:ext>
            </a:extLst>
          </p:cNvPr>
          <p:cNvGrpSpPr/>
          <p:nvPr/>
        </p:nvGrpSpPr>
        <p:grpSpPr>
          <a:xfrm>
            <a:off x="6883978" y="4951269"/>
            <a:ext cx="644236" cy="696191"/>
            <a:chOff x="1340428" y="4956464"/>
            <a:chExt cx="644236" cy="696191"/>
          </a:xfrm>
        </p:grpSpPr>
        <p:sp>
          <p:nvSpPr>
            <p:cNvPr id="48" name="Rectangle 47">
              <a:extLst>
                <a:ext uri="{FF2B5EF4-FFF2-40B4-BE49-F238E27FC236}">
                  <a16:creationId xmlns:a16="http://schemas.microsoft.com/office/drawing/2014/main" id="{6D0ED390-5D70-BC87-257E-AF6593C012EE}"/>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ounded Rectangle 48">
              <a:extLst>
                <a:ext uri="{FF2B5EF4-FFF2-40B4-BE49-F238E27FC236}">
                  <a16:creationId xmlns:a16="http://schemas.microsoft.com/office/drawing/2014/main" id="{3B729AF6-7FFD-F657-BC66-7F49DA85C116}"/>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50" name="Group 49">
            <a:extLst>
              <a:ext uri="{FF2B5EF4-FFF2-40B4-BE49-F238E27FC236}">
                <a16:creationId xmlns:a16="http://schemas.microsoft.com/office/drawing/2014/main" id="{37C40939-8EF8-9654-A659-3C5F23509850}"/>
              </a:ext>
            </a:extLst>
          </p:cNvPr>
          <p:cNvGrpSpPr/>
          <p:nvPr/>
        </p:nvGrpSpPr>
        <p:grpSpPr>
          <a:xfrm>
            <a:off x="7684078" y="4951268"/>
            <a:ext cx="644236" cy="696191"/>
            <a:chOff x="1340428" y="4956464"/>
            <a:chExt cx="644236" cy="696191"/>
          </a:xfrm>
        </p:grpSpPr>
        <p:sp>
          <p:nvSpPr>
            <p:cNvPr id="51" name="Rectangle 50">
              <a:extLst>
                <a:ext uri="{FF2B5EF4-FFF2-40B4-BE49-F238E27FC236}">
                  <a16:creationId xmlns:a16="http://schemas.microsoft.com/office/drawing/2014/main" id="{67D1A050-F784-8356-F167-609492A888B2}"/>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ounded Rectangle 51">
              <a:extLst>
                <a:ext uri="{FF2B5EF4-FFF2-40B4-BE49-F238E27FC236}">
                  <a16:creationId xmlns:a16="http://schemas.microsoft.com/office/drawing/2014/main" id="{80D00A35-EEBD-CE23-D367-CECABDFB468F}"/>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cxnSp>
        <p:nvCxnSpPr>
          <p:cNvPr id="53" name="Straight Connector 52">
            <a:extLst>
              <a:ext uri="{FF2B5EF4-FFF2-40B4-BE49-F238E27FC236}">
                <a16:creationId xmlns:a16="http://schemas.microsoft.com/office/drawing/2014/main" id="{F9086C48-77AB-0AC1-9CDB-CF850EC151B4}"/>
              </a:ext>
            </a:extLst>
          </p:cNvPr>
          <p:cNvCxnSpPr>
            <a:cxnSpLocks/>
          </p:cNvCxnSpPr>
          <p:nvPr/>
        </p:nvCxnSpPr>
        <p:spPr>
          <a:xfrm>
            <a:off x="5605896" y="4696691"/>
            <a:ext cx="2400300" cy="0"/>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72191976-C2E7-3CFC-5F6E-0C7B39087DDB}"/>
              </a:ext>
            </a:extLst>
          </p:cNvPr>
          <p:cNvCxnSpPr>
            <a:cxnSpLocks/>
            <a:endCxn id="42" idx="0"/>
          </p:cNvCxnSpPr>
          <p:nvPr/>
        </p:nvCxnSpPr>
        <p:spPr>
          <a:xfrm>
            <a:off x="5626678" y="4696691"/>
            <a:ext cx="0" cy="259773"/>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D4D972A6-D70E-7C03-A4B3-73A2640E4C60}"/>
              </a:ext>
            </a:extLst>
          </p:cNvPr>
          <p:cNvCxnSpPr>
            <a:cxnSpLocks/>
            <a:endCxn id="51" idx="0"/>
          </p:cNvCxnSpPr>
          <p:nvPr/>
        </p:nvCxnSpPr>
        <p:spPr>
          <a:xfrm>
            <a:off x="8006196"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35F39D0D-A79F-6475-104E-C03855F8D531}"/>
              </a:ext>
            </a:extLst>
          </p:cNvPr>
          <p:cNvCxnSpPr/>
          <p:nvPr/>
        </p:nvCxnSpPr>
        <p:spPr>
          <a:xfrm>
            <a:off x="6395605"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8E1C12C2-7DBC-A78A-7F7A-35D22BF31269}"/>
              </a:ext>
            </a:extLst>
          </p:cNvPr>
          <p:cNvCxnSpPr/>
          <p:nvPr/>
        </p:nvCxnSpPr>
        <p:spPr>
          <a:xfrm>
            <a:off x="7185314"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FF429FDA-8E04-BAE0-4A2F-583F127376DF}"/>
              </a:ext>
            </a:extLst>
          </p:cNvPr>
          <p:cNvCxnSpPr/>
          <p:nvPr/>
        </p:nvCxnSpPr>
        <p:spPr>
          <a:xfrm>
            <a:off x="6792192" y="4421332"/>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8B5AF08C-D3C7-6CB7-A9B6-BA8C7CE9A8BC}"/>
              </a:ext>
            </a:extLst>
          </p:cNvPr>
          <p:cNvCxnSpPr>
            <a:cxnSpLocks/>
          </p:cNvCxnSpPr>
          <p:nvPr/>
        </p:nvCxnSpPr>
        <p:spPr>
          <a:xfrm>
            <a:off x="2862695" y="2815935"/>
            <a:ext cx="3964132"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1677533D-4630-221E-5C9C-1E80228EFC1D}"/>
              </a:ext>
            </a:extLst>
          </p:cNvPr>
          <p:cNvCxnSpPr>
            <a:cxnSpLocks/>
            <a:endCxn id="5" idx="0"/>
          </p:cNvCxnSpPr>
          <p:nvPr/>
        </p:nvCxnSpPr>
        <p:spPr>
          <a:xfrm>
            <a:off x="2862695" y="2815935"/>
            <a:ext cx="0" cy="758538"/>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DF080DDE-C7CD-BD1B-C746-677E7A5BF846}"/>
              </a:ext>
            </a:extLst>
          </p:cNvPr>
          <p:cNvCxnSpPr>
            <a:cxnSpLocks/>
            <a:endCxn id="39" idx="0"/>
          </p:cNvCxnSpPr>
          <p:nvPr/>
        </p:nvCxnSpPr>
        <p:spPr>
          <a:xfrm>
            <a:off x="6826827" y="2815935"/>
            <a:ext cx="0" cy="758538"/>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
        <p:nvSpPr>
          <p:cNvPr id="68" name="Rectangle 67">
            <a:extLst>
              <a:ext uri="{FF2B5EF4-FFF2-40B4-BE49-F238E27FC236}">
                <a16:creationId xmlns:a16="http://schemas.microsoft.com/office/drawing/2014/main" id="{FF4CAD4D-00CA-4B7E-3640-2CEA6B6ED641}"/>
              </a:ext>
            </a:extLst>
          </p:cNvPr>
          <p:cNvSpPr/>
          <p:nvPr/>
        </p:nvSpPr>
        <p:spPr>
          <a:xfrm>
            <a:off x="2717222" y="1309258"/>
            <a:ext cx="4109605" cy="108065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a:t>
            </a:r>
          </a:p>
        </p:txBody>
      </p:sp>
      <p:cxnSp>
        <p:nvCxnSpPr>
          <p:cNvPr id="70" name="Straight Connector 69">
            <a:extLst>
              <a:ext uri="{FF2B5EF4-FFF2-40B4-BE49-F238E27FC236}">
                <a16:creationId xmlns:a16="http://schemas.microsoft.com/office/drawing/2014/main" id="{4D7F7DFF-7F9E-5187-8250-90FD2A65744E}"/>
              </a:ext>
            </a:extLst>
          </p:cNvPr>
          <p:cNvCxnSpPr>
            <a:cxnSpLocks/>
          </p:cNvCxnSpPr>
          <p:nvPr/>
        </p:nvCxnSpPr>
        <p:spPr>
          <a:xfrm flipH="1">
            <a:off x="4833070" y="2389912"/>
            <a:ext cx="7794" cy="426023"/>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25EB9F89-9A5F-5874-307B-C1E11EB831FF}"/>
              </a:ext>
            </a:extLst>
          </p:cNvPr>
          <p:cNvSpPr txBox="1"/>
          <p:nvPr/>
        </p:nvSpPr>
        <p:spPr>
          <a:xfrm>
            <a:off x="9164782" y="1849585"/>
            <a:ext cx="2593980" cy="2585323"/>
          </a:xfrm>
          <a:prstGeom prst="rect">
            <a:avLst/>
          </a:prstGeom>
          <a:noFill/>
        </p:spPr>
        <p:txBody>
          <a:bodyPr wrap="none" rtlCol="0">
            <a:spAutoFit/>
          </a:bodyPr>
          <a:lstStyle/>
          <a:p>
            <a:r>
              <a:rPr lang="en-US" dirty="0"/>
              <a:t>Two-socket system with</a:t>
            </a:r>
          </a:p>
          <a:p>
            <a:r>
              <a:rPr lang="en-US" dirty="0"/>
              <a:t>2 4-core processors</a:t>
            </a:r>
          </a:p>
          <a:p>
            <a:r>
              <a:rPr lang="en-US" dirty="0"/>
              <a:t>A memory bus connects </a:t>
            </a:r>
          </a:p>
          <a:p>
            <a:r>
              <a:rPr lang="en-US" dirty="0"/>
              <a:t>all processors</a:t>
            </a:r>
          </a:p>
          <a:p>
            <a:endParaRPr lang="en-US" dirty="0"/>
          </a:p>
          <a:p>
            <a:r>
              <a:rPr lang="en-US" dirty="0"/>
              <a:t>We need to ensure that  </a:t>
            </a:r>
          </a:p>
          <a:p>
            <a:r>
              <a:rPr lang="en-US" dirty="0"/>
              <a:t>if data is shared among </a:t>
            </a:r>
          </a:p>
          <a:p>
            <a:r>
              <a:rPr lang="en-US" dirty="0"/>
              <a:t>caches, that they are </a:t>
            </a:r>
          </a:p>
          <a:p>
            <a:r>
              <a:rPr lang="en-US" dirty="0"/>
              <a:t>consistent and coherent </a:t>
            </a:r>
          </a:p>
        </p:txBody>
      </p:sp>
    </p:spTree>
    <p:extLst>
      <p:ext uri="{BB962C8B-B14F-4D97-AF65-F5344CB8AC3E}">
        <p14:creationId xmlns:p14="http://schemas.microsoft.com/office/powerpoint/2010/main" val="2088576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AF2E8-ECA5-8882-F4F2-134E97D2854F}"/>
              </a:ext>
            </a:extLst>
          </p:cNvPr>
          <p:cNvSpPr>
            <a:spLocks noGrp="1"/>
          </p:cNvSpPr>
          <p:nvPr>
            <p:ph type="title"/>
          </p:nvPr>
        </p:nvSpPr>
        <p:spPr/>
        <p:txBody>
          <a:bodyPr/>
          <a:lstStyle/>
          <a:p>
            <a:r>
              <a:rPr lang="en-US" dirty="0"/>
              <a:t>Snoop-Based Protocols: Update</a:t>
            </a:r>
          </a:p>
        </p:txBody>
      </p:sp>
      <p:sp>
        <p:nvSpPr>
          <p:cNvPr id="5" name="Rectangle 4">
            <a:extLst>
              <a:ext uri="{FF2B5EF4-FFF2-40B4-BE49-F238E27FC236}">
                <a16:creationId xmlns:a16="http://schemas.microsoft.com/office/drawing/2014/main" id="{1A08AB36-E929-2D2D-3814-50DEFDE667B5}"/>
              </a:ext>
            </a:extLst>
          </p:cNvPr>
          <p:cNvSpPr/>
          <p:nvPr/>
        </p:nvSpPr>
        <p:spPr>
          <a:xfrm>
            <a:off x="1194954" y="3574473"/>
            <a:ext cx="3335481" cy="220287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96B46565-C2F7-6CBA-4CD3-24BBC1008EEC}"/>
              </a:ext>
            </a:extLst>
          </p:cNvPr>
          <p:cNvSpPr/>
          <p:nvPr/>
        </p:nvSpPr>
        <p:spPr>
          <a:xfrm>
            <a:off x="1340428" y="3740727"/>
            <a:ext cx="3023754" cy="704618"/>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L2 Cache</a:t>
            </a:r>
          </a:p>
        </p:txBody>
      </p:sp>
      <p:grpSp>
        <p:nvGrpSpPr>
          <p:cNvPr id="9" name="Group 8">
            <a:extLst>
              <a:ext uri="{FF2B5EF4-FFF2-40B4-BE49-F238E27FC236}">
                <a16:creationId xmlns:a16="http://schemas.microsoft.com/office/drawing/2014/main" id="{C60CB9A3-DFD7-E4EC-ABF4-68B0A164F97D}"/>
              </a:ext>
            </a:extLst>
          </p:cNvPr>
          <p:cNvGrpSpPr/>
          <p:nvPr/>
        </p:nvGrpSpPr>
        <p:grpSpPr>
          <a:xfrm>
            <a:off x="1340428" y="4956464"/>
            <a:ext cx="644236" cy="696191"/>
            <a:chOff x="1340428" y="4956464"/>
            <a:chExt cx="644236" cy="696191"/>
          </a:xfrm>
        </p:grpSpPr>
        <p:sp>
          <p:nvSpPr>
            <p:cNvPr id="7" name="Rectangle 6">
              <a:extLst>
                <a:ext uri="{FF2B5EF4-FFF2-40B4-BE49-F238E27FC236}">
                  <a16:creationId xmlns:a16="http://schemas.microsoft.com/office/drawing/2014/main" id="{3EAAF1E0-0FE0-E5E7-95E3-EA3F2FF18608}"/>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92CA2BF9-12BE-EFB6-1C15-4418E2EEAEAE}"/>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10" name="Group 9">
            <a:extLst>
              <a:ext uri="{FF2B5EF4-FFF2-40B4-BE49-F238E27FC236}">
                <a16:creationId xmlns:a16="http://schemas.microsoft.com/office/drawing/2014/main" id="{43CF5DDE-A7C5-8F1D-DC50-91519219DA2C}"/>
              </a:ext>
            </a:extLst>
          </p:cNvPr>
          <p:cNvGrpSpPr/>
          <p:nvPr/>
        </p:nvGrpSpPr>
        <p:grpSpPr>
          <a:xfrm>
            <a:off x="2130137" y="4956464"/>
            <a:ext cx="644236" cy="696191"/>
            <a:chOff x="1340428" y="4956464"/>
            <a:chExt cx="644236" cy="696191"/>
          </a:xfrm>
        </p:grpSpPr>
        <p:sp>
          <p:nvSpPr>
            <p:cNvPr id="11" name="Rectangle 10">
              <a:extLst>
                <a:ext uri="{FF2B5EF4-FFF2-40B4-BE49-F238E27FC236}">
                  <a16:creationId xmlns:a16="http://schemas.microsoft.com/office/drawing/2014/main" id="{25018C4E-D22F-10C3-1F0A-984DCB160E4D}"/>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59E8F634-EFD6-8671-B60F-4DA2031AE328}"/>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13" name="Group 12">
            <a:extLst>
              <a:ext uri="{FF2B5EF4-FFF2-40B4-BE49-F238E27FC236}">
                <a16:creationId xmlns:a16="http://schemas.microsoft.com/office/drawing/2014/main" id="{2462CFB9-324D-27FE-4164-A5039038A9B4}"/>
              </a:ext>
            </a:extLst>
          </p:cNvPr>
          <p:cNvGrpSpPr/>
          <p:nvPr/>
        </p:nvGrpSpPr>
        <p:grpSpPr>
          <a:xfrm>
            <a:off x="2919846" y="4951269"/>
            <a:ext cx="644236" cy="696191"/>
            <a:chOff x="1340428" y="4956464"/>
            <a:chExt cx="644236" cy="696191"/>
          </a:xfrm>
        </p:grpSpPr>
        <p:sp>
          <p:nvSpPr>
            <p:cNvPr id="14" name="Rectangle 13">
              <a:extLst>
                <a:ext uri="{FF2B5EF4-FFF2-40B4-BE49-F238E27FC236}">
                  <a16:creationId xmlns:a16="http://schemas.microsoft.com/office/drawing/2014/main" id="{E15D15C8-FE4B-C709-6425-6D9AD2BC72A6}"/>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a:extLst>
                <a:ext uri="{FF2B5EF4-FFF2-40B4-BE49-F238E27FC236}">
                  <a16:creationId xmlns:a16="http://schemas.microsoft.com/office/drawing/2014/main" id="{56477DAD-083E-30B8-6CE8-14406D7870EB}"/>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16" name="Group 15">
            <a:extLst>
              <a:ext uri="{FF2B5EF4-FFF2-40B4-BE49-F238E27FC236}">
                <a16:creationId xmlns:a16="http://schemas.microsoft.com/office/drawing/2014/main" id="{3BD4DF0C-997D-98AD-4C57-D6DE7DA04DD2}"/>
              </a:ext>
            </a:extLst>
          </p:cNvPr>
          <p:cNvGrpSpPr/>
          <p:nvPr/>
        </p:nvGrpSpPr>
        <p:grpSpPr>
          <a:xfrm>
            <a:off x="3719946" y="4951268"/>
            <a:ext cx="644236" cy="696191"/>
            <a:chOff x="1340428" y="4956464"/>
            <a:chExt cx="644236" cy="696191"/>
          </a:xfrm>
        </p:grpSpPr>
        <p:sp>
          <p:nvSpPr>
            <p:cNvPr id="17" name="Rectangle 16">
              <a:extLst>
                <a:ext uri="{FF2B5EF4-FFF2-40B4-BE49-F238E27FC236}">
                  <a16:creationId xmlns:a16="http://schemas.microsoft.com/office/drawing/2014/main" id="{0E4DB184-DEAD-6ADB-E27A-D9E5B62A124E}"/>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a:extLst>
                <a:ext uri="{FF2B5EF4-FFF2-40B4-BE49-F238E27FC236}">
                  <a16:creationId xmlns:a16="http://schemas.microsoft.com/office/drawing/2014/main" id="{C24A9B87-D792-11AD-5D61-A40DF3FA7814}"/>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cxnSp>
        <p:nvCxnSpPr>
          <p:cNvPr id="20" name="Straight Connector 19">
            <a:extLst>
              <a:ext uri="{FF2B5EF4-FFF2-40B4-BE49-F238E27FC236}">
                <a16:creationId xmlns:a16="http://schemas.microsoft.com/office/drawing/2014/main" id="{9DC70DEF-5B46-2E45-4BF0-4870B2762DA4}"/>
              </a:ext>
            </a:extLst>
          </p:cNvPr>
          <p:cNvCxnSpPr>
            <a:cxnSpLocks/>
          </p:cNvCxnSpPr>
          <p:nvPr/>
        </p:nvCxnSpPr>
        <p:spPr>
          <a:xfrm>
            <a:off x="1641764" y="4696691"/>
            <a:ext cx="2400300" cy="0"/>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3E5DEABF-6C9A-8A70-07E2-CAA1332F6B5B}"/>
              </a:ext>
            </a:extLst>
          </p:cNvPr>
          <p:cNvCxnSpPr>
            <a:cxnSpLocks/>
            <a:endCxn id="7" idx="0"/>
          </p:cNvCxnSpPr>
          <p:nvPr/>
        </p:nvCxnSpPr>
        <p:spPr>
          <a:xfrm>
            <a:off x="1662546" y="4696691"/>
            <a:ext cx="0" cy="259773"/>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90582933-7D69-9C54-3FEF-65F7BC6695B0}"/>
              </a:ext>
            </a:extLst>
          </p:cNvPr>
          <p:cNvCxnSpPr>
            <a:cxnSpLocks/>
            <a:endCxn id="17" idx="0"/>
          </p:cNvCxnSpPr>
          <p:nvPr/>
        </p:nvCxnSpPr>
        <p:spPr>
          <a:xfrm>
            <a:off x="4042064"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3687B3D-DB1C-790F-7C2E-D80F9C1D17E8}"/>
              </a:ext>
            </a:extLst>
          </p:cNvPr>
          <p:cNvCxnSpPr/>
          <p:nvPr/>
        </p:nvCxnSpPr>
        <p:spPr>
          <a:xfrm>
            <a:off x="2431473"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58F7B71C-0848-0EFD-3EA9-70E6455403ED}"/>
              </a:ext>
            </a:extLst>
          </p:cNvPr>
          <p:cNvCxnSpPr/>
          <p:nvPr/>
        </p:nvCxnSpPr>
        <p:spPr>
          <a:xfrm>
            <a:off x="3221182"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8A362D61-EBBB-D734-B322-F6940170552C}"/>
              </a:ext>
            </a:extLst>
          </p:cNvPr>
          <p:cNvCxnSpPr/>
          <p:nvPr/>
        </p:nvCxnSpPr>
        <p:spPr>
          <a:xfrm>
            <a:off x="2828060" y="4421332"/>
            <a:ext cx="0" cy="254577"/>
          </a:xfrm>
          <a:prstGeom prst="line">
            <a:avLst/>
          </a:prstGeom>
        </p:spPr>
        <p:style>
          <a:lnRef idx="1">
            <a:schemeClr val="dk1"/>
          </a:lnRef>
          <a:fillRef idx="0">
            <a:schemeClr val="dk1"/>
          </a:fillRef>
          <a:effectRef idx="0">
            <a:schemeClr val="dk1"/>
          </a:effectRef>
          <a:fontRef idx="minor">
            <a:schemeClr val="tx1"/>
          </a:fontRef>
        </p:style>
      </p:cxnSp>
      <p:sp>
        <p:nvSpPr>
          <p:cNvPr id="39" name="Rectangle 38">
            <a:extLst>
              <a:ext uri="{FF2B5EF4-FFF2-40B4-BE49-F238E27FC236}">
                <a16:creationId xmlns:a16="http://schemas.microsoft.com/office/drawing/2014/main" id="{B4A9158F-3F25-C849-9888-C4924C7B8298}"/>
              </a:ext>
            </a:extLst>
          </p:cNvPr>
          <p:cNvSpPr/>
          <p:nvPr/>
        </p:nvSpPr>
        <p:spPr>
          <a:xfrm>
            <a:off x="5159086" y="3574473"/>
            <a:ext cx="3335481" cy="220287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0" name="Rounded Rectangle 39">
            <a:extLst>
              <a:ext uri="{FF2B5EF4-FFF2-40B4-BE49-F238E27FC236}">
                <a16:creationId xmlns:a16="http://schemas.microsoft.com/office/drawing/2014/main" id="{4343F72B-A1AD-5E55-E173-D11D6FEE858C}"/>
              </a:ext>
            </a:extLst>
          </p:cNvPr>
          <p:cNvSpPr/>
          <p:nvPr/>
        </p:nvSpPr>
        <p:spPr>
          <a:xfrm>
            <a:off x="5304560" y="3740727"/>
            <a:ext cx="3023754" cy="704618"/>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L2 Cache</a:t>
            </a:r>
          </a:p>
        </p:txBody>
      </p:sp>
      <p:grpSp>
        <p:nvGrpSpPr>
          <p:cNvPr id="41" name="Group 40">
            <a:extLst>
              <a:ext uri="{FF2B5EF4-FFF2-40B4-BE49-F238E27FC236}">
                <a16:creationId xmlns:a16="http://schemas.microsoft.com/office/drawing/2014/main" id="{A14FE789-7A43-0B93-2FE4-5960E731CF77}"/>
              </a:ext>
            </a:extLst>
          </p:cNvPr>
          <p:cNvGrpSpPr/>
          <p:nvPr/>
        </p:nvGrpSpPr>
        <p:grpSpPr>
          <a:xfrm>
            <a:off x="5304560" y="4956464"/>
            <a:ext cx="644236" cy="696191"/>
            <a:chOff x="1340428" y="4956464"/>
            <a:chExt cx="644236" cy="696191"/>
          </a:xfrm>
        </p:grpSpPr>
        <p:sp>
          <p:nvSpPr>
            <p:cNvPr id="42" name="Rectangle 41">
              <a:extLst>
                <a:ext uri="{FF2B5EF4-FFF2-40B4-BE49-F238E27FC236}">
                  <a16:creationId xmlns:a16="http://schemas.microsoft.com/office/drawing/2014/main" id="{8928BE1B-BADD-7EEC-A448-9910862CCFD7}"/>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a:extLst>
                <a:ext uri="{FF2B5EF4-FFF2-40B4-BE49-F238E27FC236}">
                  <a16:creationId xmlns:a16="http://schemas.microsoft.com/office/drawing/2014/main" id="{C040F657-4038-DA8D-433E-DDF897F64593}"/>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44" name="Group 43">
            <a:extLst>
              <a:ext uri="{FF2B5EF4-FFF2-40B4-BE49-F238E27FC236}">
                <a16:creationId xmlns:a16="http://schemas.microsoft.com/office/drawing/2014/main" id="{73AA0552-1FBD-A76A-3149-CE12E95CE790}"/>
              </a:ext>
            </a:extLst>
          </p:cNvPr>
          <p:cNvGrpSpPr/>
          <p:nvPr/>
        </p:nvGrpSpPr>
        <p:grpSpPr>
          <a:xfrm>
            <a:off x="6094269" y="4956464"/>
            <a:ext cx="644236" cy="696191"/>
            <a:chOff x="1340428" y="4956464"/>
            <a:chExt cx="644236" cy="696191"/>
          </a:xfrm>
        </p:grpSpPr>
        <p:sp>
          <p:nvSpPr>
            <p:cNvPr id="45" name="Rectangle 44">
              <a:extLst>
                <a:ext uri="{FF2B5EF4-FFF2-40B4-BE49-F238E27FC236}">
                  <a16:creationId xmlns:a16="http://schemas.microsoft.com/office/drawing/2014/main" id="{1E5EE1ED-C7A8-2CC6-95A2-F6F51BF40BA2}"/>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45">
              <a:extLst>
                <a:ext uri="{FF2B5EF4-FFF2-40B4-BE49-F238E27FC236}">
                  <a16:creationId xmlns:a16="http://schemas.microsoft.com/office/drawing/2014/main" id="{E3702898-4CB6-D4EF-5E2E-963A0D386B85}"/>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47" name="Group 46">
            <a:extLst>
              <a:ext uri="{FF2B5EF4-FFF2-40B4-BE49-F238E27FC236}">
                <a16:creationId xmlns:a16="http://schemas.microsoft.com/office/drawing/2014/main" id="{4B3D7854-A348-F329-D08D-12FCAC751A86}"/>
              </a:ext>
            </a:extLst>
          </p:cNvPr>
          <p:cNvGrpSpPr/>
          <p:nvPr/>
        </p:nvGrpSpPr>
        <p:grpSpPr>
          <a:xfrm>
            <a:off x="6883978" y="4951269"/>
            <a:ext cx="644236" cy="696191"/>
            <a:chOff x="1340428" y="4956464"/>
            <a:chExt cx="644236" cy="696191"/>
          </a:xfrm>
        </p:grpSpPr>
        <p:sp>
          <p:nvSpPr>
            <p:cNvPr id="48" name="Rectangle 47">
              <a:extLst>
                <a:ext uri="{FF2B5EF4-FFF2-40B4-BE49-F238E27FC236}">
                  <a16:creationId xmlns:a16="http://schemas.microsoft.com/office/drawing/2014/main" id="{6D0ED390-5D70-BC87-257E-AF6593C012EE}"/>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ounded Rectangle 48">
              <a:extLst>
                <a:ext uri="{FF2B5EF4-FFF2-40B4-BE49-F238E27FC236}">
                  <a16:creationId xmlns:a16="http://schemas.microsoft.com/office/drawing/2014/main" id="{3B729AF6-7FFD-F657-BC66-7F49DA85C116}"/>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50" name="Group 49">
            <a:extLst>
              <a:ext uri="{FF2B5EF4-FFF2-40B4-BE49-F238E27FC236}">
                <a16:creationId xmlns:a16="http://schemas.microsoft.com/office/drawing/2014/main" id="{37C40939-8EF8-9654-A659-3C5F23509850}"/>
              </a:ext>
            </a:extLst>
          </p:cNvPr>
          <p:cNvGrpSpPr/>
          <p:nvPr/>
        </p:nvGrpSpPr>
        <p:grpSpPr>
          <a:xfrm>
            <a:off x="7684078" y="4951268"/>
            <a:ext cx="644236" cy="696191"/>
            <a:chOff x="1340428" y="4956464"/>
            <a:chExt cx="644236" cy="696191"/>
          </a:xfrm>
        </p:grpSpPr>
        <p:sp>
          <p:nvSpPr>
            <p:cNvPr id="51" name="Rectangle 50">
              <a:extLst>
                <a:ext uri="{FF2B5EF4-FFF2-40B4-BE49-F238E27FC236}">
                  <a16:creationId xmlns:a16="http://schemas.microsoft.com/office/drawing/2014/main" id="{67D1A050-F784-8356-F167-609492A888B2}"/>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ounded Rectangle 51">
              <a:extLst>
                <a:ext uri="{FF2B5EF4-FFF2-40B4-BE49-F238E27FC236}">
                  <a16:creationId xmlns:a16="http://schemas.microsoft.com/office/drawing/2014/main" id="{80D00A35-EEBD-CE23-D367-CECABDFB468F}"/>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cxnSp>
        <p:nvCxnSpPr>
          <p:cNvPr id="53" name="Straight Connector 52">
            <a:extLst>
              <a:ext uri="{FF2B5EF4-FFF2-40B4-BE49-F238E27FC236}">
                <a16:creationId xmlns:a16="http://schemas.microsoft.com/office/drawing/2014/main" id="{F9086C48-77AB-0AC1-9CDB-CF850EC151B4}"/>
              </a:ext>
            </a:extLst>
          </p:cNvPr>
          <p:cNvCxnSpPr>
            <a:cxnSpLocks/>
          </p:cNvCxnSpPr>
          <p:nvPr/>
        </p:nvCxnSpPr>
        <p:spPr>
          <a:xfrm>
            <a:off x="5605896" y="4696691"/>
            <a:ext cx="2400300" cy="0"/>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72191976-C2E7-3CFC-5F6E-0C7B39087DDB}"/>
              </a:ext>
            </a:extLst>
          </p:cNvPr>
          <p:cNvCxnSpPr>
            <a:cxnSpLocks/>
            <a:endCxn id="42" idx="0"/>
          </p:cNvCxnSpPr>
          <p:nvPr/>
        </p:nvCxnSpPr>
        <p:spPr>
          <a:xfrm>
            <a:off x="5626678" y="4696691"/>
            <a:ext cx="0" cy="259773"/>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D4D972A6-D70E-7C03-A4B3-73A2640E4C60}"/>
              </a:ext>
            </a:extLst>
          </p:cNvPr>
          <p:cNvCxnSpPr>
            <a:cxnSpLocks/>
            <a:endCxn id="51" idx="0"/>
          </p:cNvCxnSpPr>
          <p:nvPr/>
        </p:nvCxnSpPr>
        <p:spPr>
          <a:xfrm>
            <a:off x="8006196"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35F39D0D-A79F-6475-104E-C03855F8D531}"/>
              </a:ext>
            </a:extLst>
          </p:cNvPr>
          <p:cNvCxnSpPr/>
          <p:nvPr/>
        </p:nvCxnSpPr>
        <p:spPr>
          <a:xfrm>
            <a:off x="6395605"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8E1C12C2-7DBC-A78A-7F7A-35D22BF31269}"/>
              </a:ext>
            </a:extLst>
          </p:cNvPr>
          <p:cNvCxnSpPr/>
          <p:nvPr/>
        </p:nvCxnSpPr>
        <p:spPr>
          <a:xfrm>
            <a:off x="7185314"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FF429FDA-8E04-BAE0-4A2F-583F127376DF}"/>
              </a:ext>
            </a:extLst>
          </p:cNvPr>
          <p:cNvCxnSpPr/>
          <p:nvPr/>
        </p:nvCxnSpPr>
        <p:spPr>
          <a:xfrm>
            <a:off x="6792192" y="4421332"/>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8B5AF08C-D3C7-6CB7-A9B6-BA8C7CE9A8BC}"/>
              </a:ext>
            </a:extLst>
          </p:cNvPr>
          <p:cNvCxnSpPr>
            <a:cxnSpLocks/>
          </p:cNvCxnSpPr>
          <p:nvPr/>
        </p:nvCxnSpPr>
        <p:spPr>
          <a:xfrm>
            <a:off x="2862695" y="2815935"/>
            <a:ext cx="3964132"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1677533D-4630-221E-5C9C-1E80228EFC1D}"/>
              </a:ext>
            </a:extLst>
          </p:cNvPr>
          <p:cNvCxnSpPr>
            <a:cxnSpLocks/>
            <a:endCxn id="5" idx="0"/>
          </p:cNvCxnSpPr>
          <p:nvPr/>
        </p:nvCxnSpPr>
        <p:spPr>
          <a:xfrm>
            <a:off x="2862695" y="2815935"/>
            <a:ext cx="0" cy="758538"/>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DF080DDE-C7CD-BD1B-C746-677E7A5BF846}"/>
              </a:ext>
            </a:extLst>
          </p:cNvPr>
          <p:cNvCxnSpPr>
            <a:cxnSpLocks/>
            <a:endCxn id="39" idx="0"/>
          </p:cNvCxnSpPr>
          <p:nvPr/>
        </p:nvCxnSpPr>
        <p:spPr>
          <a:xfrm>
            <a:off x="6826827" y="2815935"/>
            <a:ext cx="0" cy="758538"/>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
        <p:nvSpPr>
          <p:cNvPr id="68" name="Rectangle 67">
            <a:extLst>
              <a:ext uri="{FF2B5EF4-FFF2-40B4-BE49-F238E27FC236}">
                <a16:creationId xmlns:a16="http://schemas.microsoft.com/office/drawing/2014/main" id="{FF4CAD4D-00CA-4B7E-3640-2CEA6B6ED641}"/>
              </a:ext>
            </a:extLst>
          </p:cNvPr>
          <p:cNvSpPr/>
          <p:nvPr/>
        </p:nvSpPr>
        <p:spPr>
          <a:xfrm>
            <a:off x="2717222" y="1309258"/>
            <a:ext cx="4109605" cy="108065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a:t>
            </a:r>
          </a:p>
        </p:txBody>
      </p:sp>
      <p:cxnSp>
        <p:nvCxnSpPr>
          <p:cNvPr id="70" name="Straight Connector 69">
            <a:extLst>
              <a:ext uri="{FF2B5EF4-FFF2-40B4-BE49-F238E27FC236}">
                <a16:creationId xmlns:a16="http://schemas.microsoft.com/office/drawing/2014/main" id="{4D7F7DFF-7F9E-5187-8250-90FD2A65744E}"/>
              </a:ext>
            </a:extLst>
          </p:cNvPr>
          <p:cNvCxnSpPr>
            <a:cxnSpLocks/>
          </p:cNvCxnSpPr>
          <p:nvPr/>
        </p:nvCxnSpPr>
        <p:spPr>
          <a:xfrm flipH="1">
            <a:off x="4833070" y="2389912"/>
            <a:ext cx="7794" cy="426023"/>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189CD90-4493-ADD0-BDE8-17D032C4C7B8}"/>
              </a:ext>
            </a:extLst>
          </p:cNvPr>
          <p:cNvSpPr txBox="1"/>
          <p:nvPr/>
        </p:nvSpPr>
        <p:spPr>
          <a:xfrm>
            <a:off x="9339943" y="1881275"/>
            <a:ext cx="2619628" cy="2862322"/>
          </a:xfrm>
          <a:prstGeom prst="rect">
            <a:avLst/>
          </a:prstGeom>
          <a:noFill/>
        </p:spPr>
        <p:txBody>
          <a:bodyPr wrap="none" rtlCol="0">
            <a:spAutoFit/>
          </a:bodyPr>
          <a:lstStyle/>
          <a:p>
            <a:r>
              <a:rPr lang="en-US" dirty="0"/>
              <a:t>Caches are write-through</a:t>
            </a:r>
          </a:p>
          <a:p>
            <a:r>
              <a:rPr lang="en-US" dirty="0"/>
              <a:t>All updates go on the bus</a:t>
            </a:r>
          </a:p>
          <a:p>
            <a:r>
              <a:rPr lang="en-US" dirty="0"/>
              <a:t>All copies are kept the </a:t>
            </a:r>
          </a:p>
          <a:p>
            <a:r>
              <a:rPr lang="en-US" dirty="0"/>
              <a:t>same</a:t>
            </a:r>
          </a:p>
          <a:p>
            <a:r>
              <a:rPr lang="en-US" dirty="0"/>
              <a:t>This is an update based</a:t>
            </a:r>
          </a:p>
          <a:p>
            <a:r>
              <a:rPr lang="en-US" dirty="0"/>
              <a:t>protocol</a:t>
            </a:r>
          </a:p>
          <a:p>
            <a:endParaRPr lang="en-US" dirty="0"/>
          </a:p>
          <a:p>
            <a:r>
              <a:rPr lang="en-US" dirty="0"/>
              <a:t>What are the issues?</a:t>
            </a:r>
          </a:p>
          <a:p>
            <a:endParaRPr lang="en-US" dirty="0"/>
          </a:p>
          <a:p>
            <a:endParaRPr lang="en-US" dirty="0"/>
          </a:p>
        </p:txBody>
      </p:sp>
      <p:cxnSp>
        <p:nvCxnSpPr>
          <p:cNvPr id="23" name="Curved Connector 22">
            <a:extLst>
              <a:ext uri="{FF2B5EF4-FFF2-40B4-BE49-F238E27FC236}">
                <a16:creationId xmlns:a16="http://schemas.microsoft.com/office/drawing/2014/main" id="{722EECAA-961F-2739-96FA-190C5024F49B}"/>
              </a:ext>
            </a:extLst>
          </p:cNvPr>
          <p:cNvCxnSpPr>
            <a:cxnSpLocks/>
          </p:cNvCxnSpPr>
          <p:nvPr/>
        </p:nvCxnSpPr>
        <p:spPr>
          <a:xfrm rot="10800000">
            <a:off x="4623061" y="2230781"/>
            <a:ext cx="2899958" cy="2730879"/>
          </a:xfrm>
          <a:prstGeom prst="curved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1" name="Curved Connector 30">
            <a:extLst>
              <a:ext uri="{FF2B5EF4-FFF2-40B4-BE49-F238E27FC236}">
                <a16:creationId xmlns:a16="http://schemas.microsoft.com/office/drawing/2014/main" id="{522289A9-6B44-0A09-EC63-F2E01C905593}"/>
              </a:ext>
            </a:extLst>
          </p:cNvPr>
          <p:cNvCxnSpPr>
            <a:cxnSpLocks/>
          </p:cNvCxnSpPr>
          <p:nvPr/>
        </p:nvCxnSpPr>
        <p:spPr>
          <a:xfrm rot="10800000" flipV="1">
            <a:off x="2437114" y="2700068"/>
            <a:ext cx="3257554" cy="1396358"/>
          </a:xfrm>
          <a:prstGeom prst="curvedConnector3">
            <a:avLst>
              <a:gd name="adj1" fmla="val 84486"/>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525057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08435-4441-81AB-C9CD-FD28A884D2D0}"/>
              </a:ext>
            </a:extLst>
          </p:cNvPr>
          <p:cNvSpPr>
            <a:spLocks noGrp="1"/>
          </p:cNvSpPr>
          <p:nvPr>
            <p:ph type="title"/>
          </p:nvPr>
        </p:nvSpPr>
        <p:spPr/>
        <p:txBody>
          <a:bodyPr/>
          <a:lstStyle/>
          <a:p>
            <a:r>
              <a:rPr lang="en-US" dirty="0"/>
              <a:t>Cache Structure</a:t>
            </a:r>
          </a:p>
        </p:txBody>
      </p:sp>
      <p:sp>
        <p:nvSpPr>
          <p:cNvPr id="4" name="Rectangle 3">
            <a:extLst>
              <a:ext uri="{FF2B5EF4-FFF2-40B4-BE49-F238E27FC236}">
                <a16:creationId xmlns:a16="http://schemas.microsoft.com/office/drawing/2014/main" id="{6FF9BB5A-B451-7A76-BBF5-32FF90B54A84}"/>
              </a:ext>
            </a:extLst>
          </p:cNvPr>
          <p:cNvSpPr/>
          <p:nvPr/>
        </p:nvSpPr>
        <p:spPr>
          <a:xfrm>
            <a:off x="5904411" y="1606731"/>
            <a:ext cx="4075612" cy="391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9CD6643-326A-6BAE-641E-930440411CA1}"/>
              </a:ext>
            </a:extLst>
          </p:cNvPr>
          <p:cNvSpPr/>
          <p:nvPr/>
        </p:nvSpPr>
        <p:spPr>
          <a:xfrm>
            <a:off x="5904411" y="2782165"/>
            <a:ext cx="4075612" cy="391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3B3BF9A-ED19-B953-5B21-04C9F7EE1D63}"/>
              </a:ext>
            </a:extLst>
          </p:cNvPr>
          <p:cNvSpPr/>
          <p:nvPr/>
        </p:nvSpPr>
        <p:spPr>
          <a:xfrm>
            <a:off x="5904411" y="2390279"/>
            <a:ext cx="4075612" cy="391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B3B29DE-8A67-8FDF-5176-A68704877D47}"/>
              </a:ext>
            </a:extLst>
          </p:cNvPr>
          <p:cNvSpPr/>
          <p:nvPr/>
        </p:nvSpPr>
        <p:spPr>
          <a:xfrm>
            <a:off x="5904411" y="5055326"/>
            <a:ext cx="4075612" cy="391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4A80390-E2D0-132B-7F49-23AC11C19799}"/>
              </a:ext>
            </a:extLst>
          </p:cNvPr>
          <p:cNvSpPr/>
          <p:nvPr/>
        </p:nvSpPr>
        <p:spPr>
          <a:xfrm>
            <a:off x="5904411" y="1994151"/>
            <a:ext cx="4075612" cy="391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22DC1BF2-99A9-B427-4D79-98E6700DFB66}"/>
              </a:ext>
            </a:extLst>
          </p:cNvPr>
          <p:cNvSpPr txBox="1"/>
          <p:nvPr/>
        </p:nvSpPr>
        <p:spPr>
          <a:xfrm>
            <a:off x="927463" y="5917474"/>
            <a:ext cx="9857186" cy="369332"/>
          </a:xfrm>
          <a:prstGeom prst="rect">
            <a:avLst/>
          </a:prstGeom>
          <a:noFill/>
        </p:spPr>
        <p:txBody>
          <a:bodyPr wrap="none" rtlCol="0">
            <a:spAutoFit/>
          </a:bodyPr>
          <a:lstStyle/>
          <a:p>
            <a:r>
              <a:rPr lang="en-US" dirty="0"/>
              <a:t>The cache line is (generally) the unit of transfer from cache to main memory, or between cache levels</a:t>
            </a:r>
          </a:p>
        </p:txBody>
      </p:sp>
      <p:sp>
        <p:nvSpPr>
          <p:cNvPr id="10" name="Rectangle 9">
            <a:extLst>
              <a:ext uri="{FF2B5EF4-FFF2-40B4-BE49-F238E27FC236}">
                <a16:creationId xmlns:a16="http://schemas.microsoft.com/office/drawing/2014/main" id="{4E388349-F2EE-1144-781C-38EADDD5719C}"/>
              </a:ext>
            </a:extLst>
          </p:cNvPr>
          <p:cNvSpPr/>
          <p:nvPr/>
        </p:nvSpPr>
        <p:spPr>
          <a:xfrm>
            <a:off x="5904411" y="3174051"/>
            <a:ext cx="4075612" cy="391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3C0B525B-31E8-F3D9-5B67-DD7A7AE4ED8F}"/>
              </a:ext>
            </a:extLst>
          </p:cNvPr>
          <p:cNvCxnSpPr/>
          <p:nvPr/>
        </p:nvCxnSpPr>
        <p:spPr>
          <a:xfrm>
            <a:off x="5904411" y="1136469"/>
            <a:ext cx="407561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C203FBE-23AB-FF93-8948-C23F9D9D6BF9}"/>
              </a:ext>
            </a:extLst>
          </p:cNvPr>
          <p:cNvSpPr txBox="1"/>
          <p:nvPr/>
        </p:nvSpPr>
        <p:spPr>
          <a:xfrm>
            <a:off x="5904411" y="755860"/>
            <a:ext cx="4148893" cy="369332"/>
          </a:xfrm>
          <a:prstGeom prst="rect">
            <a:avLst/>
          </a:prstGeom>
          <a:noFill/>
        </p:spPr>
        <p:txBody>
          <a:bodyPr wrap="none" rtlCol="0">
            <a:spAutoFit/>
          </a:bodyPr>
          <a:lstStyle/>
          <a:p>
            <a:r>
              <a:rPr lang="en-US" dirty="0"/>
              <a:t>64-byte, 128-byte, 256-byte, … 1024-byte</a:t>
            </a:r>
          </a:p>
        </p:txBody>
      </p:sp>
      <p:grpSp>
        <p:nvGrpSpPr>
          <p:cNvPr id="20" name="Group 19">
            <a:extLst>
              <a:ext uri="{FF2B5EF4-FFF2-40B4-BE49-F238E27FC236}">
                <a16:creationId xmlns:a16="http://schemas.microsoft.com/office/drawing/2014/main" id="{C0DD798C-712A-016E-ED40-E5B1D96BCDBF}"/>
              </a:ext>
            </a:extLst>
          </p:cNvPr>
          <p:cNvGrpSpPr/>
          <p:nvPr/>
        </p:nvGrpSpPr>
        <p:grpSpPr>
          <a:xfrm>
            <a:off x="927463" y="1602265"/>
            <a:ext cx="2939142" cy="3844947"/>
            <a:chOff x="2312126" y="1602265"/>
            <a:chExt cx="2939142" cy="3844947"/>
          </a:xfrm>
        </p:grpSpPr>
        <p:sp>
          <p:nvSpPr>
            <p:cNvPr id="13" name="Rectangle 12">
              <a:extLst>
                <a:ext uri="{FF2B5EF4-FFF2-40B4-BE49-F238E27FC236}">
                  <a16:creationId xmlns:a16="http://schemas.microsoft.com/office/drawing/2014/main" id="{4F767F35-0FD0-BEA0-9F3B-49B574F1019D}"/>
                </a:ext>
              </a:extLst>
            </p:cNvPr>
            <p:cNvSpPr/>
            <p:nvPr/>
          </p:nvSpPr>
          <p:spPr>
            <a:xfrm>
              <a:off x="2312126" y="1606731"/>
              <a:ext cx="2939142" cy="38404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E2473C0-1342-EAB3-BA37-6F63B3821378}"/>
                </a:ext>
              </a:extLst>
            </p:cNvPr>
            <p:cNvSpPr/>
            <p:nvPr/>
          </p:nvSpPr>
          <p:spPr>
            <a:xfrm>
              <a:off x="2312126" y="1602265"/>
              <a:ext cx="2939142" cy="391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address</a:t>
              </a:r>
            </a:p>
          </p:txBody>
        </p:sp>
        <p:sp>
          <p:nvSpPr>
            <p:cNvPr id="15" name="Rectangle 14">
              <a:extLst>
                <a:ext uri="{FF2B5EF4-FFF2-40B4-BE49-F238E27FC236}">
                  <a16:creationId xmlns:a16="http://schemas.microsoft.com/office/drawing/2014/main" id="{B3095115-E27B-0FFE-8796-609DAA7EFFD7}"/>
                </a:ext>
              </a:extLst>
            </p:cNvPr>
            <p:cNvSpPr/>
            <p:nvPr/>
          </p:nvSpPr>
          <p:spPr>
            <a:xfrm>
              <a:off x="2312126" y="1998393"/>
              <a:ext cx="2939142" cy="391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address</a:t>
              </a:r>
            </a:p>
          </p:txBody>
        </p:sp>
        <p:sp>
          <p:nvSpPr>
            <p:cNvPr id="16" name="Rectangle 15">
              <a:extLst>
                <a:ext uri="{FF2B5EF4-FFF2-40B4-BE49-F238E27FC236}">
                  <a16:creationId xmlns:a16="http://schemas.microsoft.com/office/drawing/2014/main" id="{735F27BD-2C07-2B75-D371-0A9E1050D88E}"/>
                </a:ext>
              </a:extLst>
            </p:cNvPr>
            <p:cNvSpPr/>
            <p:nvPr/>
          </p:nvSpPr>
          <p:spPr>
            <a:xfrm>
              <a:off x="2312126" y="2394634"/>
              <a:ext cx="2939142" cy="391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address</a:t>
              </a:r>
            </a:p>
          </p:txBody>
        </p:sp>
        <p:sp>
          <p:nvSpPr>
            <p:cNvPr id="17" name="Rectangle 16">
              <a:extLst>
                <a:ext uri="{FF2B5EF4-FFF2-40B4-BE49-F238E27FC236}">
                  <a16:creationId xmlns:a16="http://schemas.microsoft.com/office/drawing/2014/main" id="{8DD1BE84-1D70-AA51-5B6E-0D27489F0666}"/>
                </a:ext>
              </a:extLst>
            </p:cNvPr>
            <p:cNvSpPr/>
            <p:nvPr/>
          </p:nvSpPr>
          <p:spPr>
            <a:xfrm>
              <a:off x="2312126" y="2782165"/>
              <a:ext cx="2939142" cy="391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address</a:t>
              </a:r>
            </a:p>
          </p:txBody>
        </p:sp>
        <p:sp>
          <p:nvSpPr>
            <p:cNvPr id="18" name="Rectangle 17">
              <a:extLst>
                <a:ext uri="{FF2B5EF4-FFF2-40B4-BE49-F238E27FC236}">
                  <a16:creationId xmlns:a16="http://schemas.microsoft.com/office/drawing/2014/main" id="{100EFF7A-67B6-5B92-63A7-BF678C448918}"/>
                </a:ext>
              </a:extLst>
            </p:cNvPr>
            <p:cNvSpPr/>
            <p:nvPr/>
          </p:nvSpPr>
          <p:spPr>
            <a:xfrm>
              <a:off x="2312126" y="3174051"/>
              <a:ext cx="2939142" cy="391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address</a:t>
              </a:r>
            </a:p>
          </p:txBody>
        </p:sp>
        <p:sp>
          <p:nvSpPr>
            <p:cNvPr id="19" name="Rectangle 18">
              <a:extLst>
                <a:ext uri="{FF2B5EF4-FFF2-40B4-BE49-F238E27FC236}">
                  <a16:creationId xmlns:a16="http://schemas.microsoft.com/office/drawing/2014/main" id="{27D8912C-E7B8-4DD1-DE0F-241DFE631556}"/>
                </a:ext>
              </a:extLst>
            </p:cNvPr>
            <p:cNvSpPr/>
            <p:nvPr/>
          </p:nvSpPr>
          <p:spPr>
            <a:xfrm>
              <a:off x="2312126" y="5046729"/>
              <a:ext cx="2939142" cy="391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address</a:t>
              </a:r>
            </a:p>
          </p:txBody>
        </p:sp>
      </p:grpSp>
      <p:sp>
        <p:nvSpPr>
          <p:cNvPr id="21" name="Rectangle 20">
            <a:extLst>
              <a:ext uri="{FF2B5EF4-FFF2-40B4-BE49-F238E27FC236}">
                <a16:creationId xmlns:a16="http://schemas.microsoft.com/office/drawing/2014/main" id="{478A9F34-C3BC-62E6-C08A-A1179B8FF64B}"/>
              </a:ext>
            </a:extLst>
          </p:cNvPr>
          <p:cNvSpPr/>
          <p:nvPr/>
        </p:nvSpPr>
        <p:spPr>
          <a:xfrm>
            <a:off x="3866605" y="1602265"/>
            <a:ext cx="378824" cy="391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t>
            </a:r>
          </a:p>
        </p:txBody>
      </p:sp>
      <p:sp>
        <p:nvSpPr>
          <p:cNvPr id="22" name="Rectangle 21">
            <a:extLst>
              <a:ext uri="{FF2B5EF4-FFF2-40B4-BE49-F238E27FC236}">
                <a16:creationId xmlns:a16="http://schemas.microsoft.com/office/drawing/2014/main" id="{9184256C-F26E-8262-7FCF-BA8C7449FE92}"/>
              </a:ext>
            </a:extLst>
          </p:cNvPr>
          <p:cNvSpPr/>
          <p:nvPr/>
        </p:nvSpPr>
        <p:spPr>
          <a:xfrm>
            <a:off x="4241972" y="1602265"/>
            <a:ext cx="378824" cy="391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23" name="Rectangle 22">
            <a:extLst>
              <a:ext uri="{FF2B5EF4-FFF2-40B4-BE49-F238E27FC236}">
                <a16:creationId xmlns:a16="http://schemas.microsoft.com/office/drawing/2014/main" id="{FC8930FE-E100-54D3-25C0-5FFD3AF18289}"/>
              </a:ext>
            </a:extLst>
          </p:cNvPr>
          <p:cNvSpPr/>
          <p:nvPr/>
        </p:nvSpPr>
        <p:spPr>
          <a:xfrm>
            <a:off x="4620796" y="1602265"/>
            <a:ext cx="378824" cy="391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t>
            </a:r>
          </a:p>
        </p:txBody>
      </p:sp>
    </p:spTree>
    <p:extLst>
      <p:ext uri="{BB962C8B-B14F-4D97-AF65-F5344CB8AC3E}">
        <p14:creationId xmlns:p14="http://schemas.microsoft.com/office/powerpoint/2010/main" val="1290793355"/>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Sitka Heading"/>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37340</TotalTime>
  <Words>3137</Words>
  <Application>Microsoft Macintosh PowerPoint</Application>
  <PresentationFormat>Widescreen</PresentationFormat>
  <Paragraphs>273</Paragraphs>
  <Slides>14</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Sitka Heading</vt:lpstr>
      <vt:lpstr>Source Code Pro</vt:lpstr>
      <vt:lpstr>Source Sans Pro</vt:lpstr>
      <vt:lpstr>3DFloatVTI</vt:lpstr>
      <vt:lpstr>System Architecture and Performance</vt:lpstr>
      <vt:lpstr>The Quest for Performance Continues</vt:lpstr>
      <vt:lpstr>Weak Scaling vs. Strong Scaling</vt:lpstr>
      <vt:lpstr>Example: Multithreading</vt:lpstr>
      <vt:lpstr>Consistency and Coherence </vt:lpstr>
      <vt:lpstr>The Misguided Quest for Performance</vt:lpstr>
      <vt:lpstr>Consistency &amp; Coherence at the Cache Level</vt:lpstr>
      <vt:lpstr>Snoop-Based Protocols: Update</vt:lpstr>
      <vt:lpstr>Cache Structure</vt:lpstr>
      <vt:lpstr>Snoop-Based Protocol: Invalidate</vt:lpstr>
      <vt:lpstr>On The Road to Hell: False Sharing</vt:lpstr>
      <vt:lpstr>On the Road to Hell: What about L1?</vt:lpstr>
      <vt:lpstr>On the Road to Hell: What about L3?</vt:lpstr>
      <vt:lpstr>Limitations on Snooping: What if no Bus?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Architecture and Performance</dc:title>
  <dc:creator>Mootaz N. Elnozahy</dc:creator>
  <cp:lastModifiedBy>Mootaz N. Elnozahy</cp:lastModifiedBy>
  <cp:revision>33</cp:revision>
  <dcterms:created xsi:type="dcterms:W3CDTF">2022-08-27T17:07:05Z</dcterms:created>
  <dcterms:modified xsi:type="dcterms:W3CDTF">2023-11-13T01:03:52Z</dcterms:modified>
</cp:coreProperties>
</file>