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3"/>
  </p:notesMasterIdLst>
  <p:sldIdLst>
    <p:sldId id="256" r:id="rId2"/>
    <p:sldId id="299" r:id="rId3"/>
    <p:sldId id="297" r:id="rId4"/>
    <p:sldId id="300" r:id="rId5"/>
    <p:sldId id="301" r:id="rId6"/>
    <p:sldId id="302" r:id="rId7"/>
    <p:sldId id="330" r:id="rId8"/>
    <p:sldId id="303" r:id="rId9"/>
    <p:sldId id="304" r:id="rId10"/>
    <p:sldId id="332" r:id="rId11"/>
    <p:sldId id="333" r:id="rId12"/>
    <p:sldId id="334" r:id="rId13"/>
    <p:sldId id="305" r:id="rId14"/>
    <p:sldId id="336" r:id="rId15"/>
    <p:sldId id="337" r:id="rId16"/>
    <p:sldId id="338" r:id="rId17"/>
    <p:sldId id="339" r:id="rId18"/>
    <p:sldId id="340" r:id="rId19"/>
    <p:sldId id="341" r:id="rId20"/>
    <p:sldId id="343" r:id="rId21"/>
    <p:sldId id="344" r:id="rId22"/>
    <p:sldId id="342" r:id="rId23"/>
    <p:sldId id="319" r:id="rId24"/>
    <p:sldId id="345" r:id="rId25"/>
    <p:sldId id="323" r:id="rId26"/>
    <p:sldId id="346" r:id="rId27"/>
    <p:sldId id="325" r:id="rId28"/>
    <p:sldId id="307" r:id="rId29"/>
    <p:sldId id="326" r:id="rId30"/>
    <p:sldId id="327" r:id="rId31"/>
    <p:sldId id="34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3"/>
    <p:restoredTop sz="96342"/>
  </p:normalViewPr>
  <p:slideViewPr>
    <p:cSldViewPr snapToGrid="0" snapToObjects="1">
      <p:cViewPr varScale="1">
        <p:scale>
          <a:sx n="214" d="100"/>
          <a:sy n="214" d="100"/>
        </p:scale>
        <p:origin x="3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9/27/23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 to smaller and smaller transistors, the yield out of the chip drops, the cost of the chip will go up, and at some point (like when the frequency stopped growing in 2003), we will not be able to shrink the device further. What will happen next will be interesting to see: 1. Silicon survives but the growth moves from planar devices to three-dimensional devices and potentially three-dimensional chips, or 2) A whole new technology is introduced (e.g., carbon tubes). Experience has shown time and again that betting against silicon since the 1950’s has been a losing proposition. Will Silicon dominate the next year of processing? You will hopefully see this play out during your careers </a:t>
            </a:r>
            <a:r>
              <a:rPr lang="en-US" dirty="0">
                <a:sym typeface="Wingdings" pitchFamily="2" charset="2"/>
              </a:rPr>
              <a:t></a:t>
            </a:r>
          </a:p>
          <a:p>
            <a:r>
              <a:rPr lang="en-US" dirty="0"/>
              <a:t>Why is the wafer circular while the die is square? Isn’t it wasteful of wafer area? Yes it is! However, the process by which a wafer is fabricated depends on a centrifugal depositing of silicon and produces a cylinder-like structure that is cut horizontally into wafers.</a:t>
            </a:r>
          </a:p>
        </p:txBody>
      </p:sp>
      <p:sp>
        <p:nvSpPr>
          <p:cNvPr id="4" name="Slide Number Placeholder 3"/>
          <p:cNvSpPr>
            <a:spLocks noGrp="1"/>
          </p:cNvSpPr>
          <p:nvPr>
            <p:ph type="sldNum" sz="quarter" idx="5"/>
          </p:nvPr>
        </p:nvSpPr>
        <p:spPr/>
        <p:txBody>
          <a:bodyPr/>
          <a:lstStyle/>
          <a:p>
            <a:fld id="{04A034B4-C612-F040-8469-B85945B4C57A}" type="slidenum">
              <a:rPr lang="en-US" smtClean="0"/>
              <a:t>2</a:t>
            </a:fld>
            <a:endParaRPr lang="en-US"/>
          </a:p>
        </p:txBody>
      </p:sp>
    </p:spTree>
    <p:extLst>
      <p:ext uri="{BB962C8B-B14F-4D97-AF65-F5344CB8AC3E}">
        <p14:creationId xmlns:p14="http://schemas.microsoft.com/office/powerpoint/2010/main" val="126623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a factor of 2 improvement in throughput is a reasonable target to shoot for an expect. </a:t>
            </a:r>
          </a:p>
          <a:p>
            <a:r>
              <a:rPr lang="en-US" dirty="0"/>
              <a:t>How far can I pipeline? Can I go all the way to a ridiculous number? We cannot. There is a clock skew that could throw a deep pipeline out of sync. A deep pipeline is limited in its depth by the maximum clock skew in the system.</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124322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all pipeline stages should be full and every instruction should finish exactly after 6 cycles (in the example given, replace 6 with the number of stages in the pipeline). This ideal is seldom realized in practice, ILP has severe limitations.</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19769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instruction will use all the pipeline stages. A </a:t>
            </a:r>
            <a:r>
              <a:rPr lang="en-US" dirty="0" err="1"/>
              <a:t>ld</a:t>
            </a:r>
            <a:r>
              <a:rPr lang="en-US" dirty="0"/>
              <a:t> r1, (r4) for example will not use the ALU. The structure of the pipeline will have to introduce a bubble in the ALU for this instruction. This is an example of a structural problem that introduces a bubble. </a:t>
            </a:r>
          </a:p>
        </p:txBody>
      </p:sp>
      <p:sp>
        <p:nvSpPr>
          <p:cNvPr id="4" name="Slide Number Placeholder 3"/>
          <p:cNvSpPr>
            <a:spLocks noGrp="1"/>
          </p:cNvSpPr>
          <p:nvPr>
            <p:ph type="sldNum" sz="quarter" idx="5"/>
          </p:nvPr>
        </p:nvSpPr>
        <p:spPr/>
        <p:txBody>
          <a:bodyPr/>
          <a:lstStyle/>
          <a:p>
            <a:fld id="{04A034B4-C612-F040-8469-B85945B4C57A}" type="slidenum">
              <a:rPr lang="en-US" smtClean="0"/>
              <a:t>14</a:t>
            </a:fld>
            <a:endParaRPr lang="en-US"/>
          </a:p>
        </p:txBody>
      </p:sp>
    </p:spTree>
    <p:extLst>
      <p:ext uri="{BB962C8B-B14F-4D97-AF65-F5344CB8AC3E}">
        <p14:creationId xmlns:p14="http://schemas.microsoft.com/office/powerpoint/2010/main" val="379030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data dependencies here: L3 depends on L1 and L2. L4 depends on L3 and L5 through L7 cannot run until L1, L2 and L4 execute, respectively. </a:t>
            </a:r>
          </a:p>
          <a:p>
            <a:r>
              <a:rPr lang="en-US" dirty="0"/>
              <a:t>The control issue here is that we do not know what to do at L9.</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35322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Theoretically, we have to wait until L9 computes to be able to decide which is the next instruction to fetch. This will not be decided until the 4th stage in the pipeline and the program counter itself stored elsewhere. This can stall the pipeline for 4 instructions at minimum.</a:t>
            </a:r>
          </a:p>
        </p:txBody>
      </p:sp>
      <p:sp>
        <p:nvSpPr>
          <p:cNvPr id="4" name="Slide Number Placeholder 3"/>
          <p:cNvSpPr>
            <a:spLocks noGrp="1"/>
          </p:cNvSpPr>
          <p:nvPr>
            <p:ph type="sldNum" sz="quarter" idx="5"/>
          </p:nvPr>
        </p:nvSpPr>
        <p:spPr/>
        <p:txBody>
          <a:bodyPr/>
          <a:lstStyle/>
          <a:p>
            <a:fld id="{04A034B4-C612-F040-8469-B85945B4C57A}" type="slidenum">
              <a:rPr lang="en-US" smtClean="0"/>
              <a:t>16</a:t>
            </a:fld>
            <a:endParaRPr lang="en-US"/>
          </a:p>
        </p:txBody>
      </p:sp>
    </p:spTree>
    <p:extLst>
      <p:ext uri="{BB962C8B-B14F-4D97-AF65-F5344CB8AC3E}">
        <p14:creationId xmlns:p14="http://schemas.microsoft.com/office/powerpoint/2010/main" val="719109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thing to read this chart is to make an empty table and try to fill it using the code on the left step by step. It is tedious work but will give you a better idea of how the pipeline works. Observe here how these “simplified” RISC instructions are translated into hardware operations of various lengths (and taking different latencies to execute). It is an interesting reflection on the RISC promise of “simple, uniform instructions that make it easy for the compiler to generate code” of the 1970 and 1980 promises. While the RISC vs. CISC debate is now settled, the reality is that modern RISC processors have a lot of </a:t>
            </a:r>
            <a:r>
              <a:rPr lang="en-US" dirty="0" err="1"/>
              <a:t>CISCiness</a:t>
            </a:r>
            <a:r>
              <a:rPr lang="en-US" dirty="0"/>
              <a:t> in them.</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64521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 bypass and data forwarding: It is possible that when an instruction has no use for a certain stage, the control and data are simply “forwarded” to the next stage (if possible) instead of just doing an “no operation” at that stage. Modern pipeline design has no notion of the linear progression that is depicted in the figure. Rather, the pipeline is a set of stations and data are routed between the stations according to the stored program logic.</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2255980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we still do not execute instructions out of order, this comes later. Multi-issue (or superscalar) designs were hailed by the computer architecture research community as the panacea to finally exploit instruction level parallelism. The wild dreams of the 80’s though did not materialize, and instruction level parallelism remains a resource-heavy design methodology with subpar return on the investment.</a:t>
            </a:r>
          </a:p>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20</a:t>
            </a:fld>
            <a:endParaRPr lang="en-US"/>
          </a:p>
        </p:txBody>
      </p:sp>
    </p:spTree>
    <p:extLst>
      <p:ext uri="{BB962C8B-B14F-4D97-AF65-F5344CB8AC3E}">
        <p14:creationId xmlns:p14="http://schemas.microsoft.com/office/powerpoint/2010/main" val="2002419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expand the pipeline in this example by adding two execution units, two load-store units, and increase the register file to have 4 input ports and 2 output ports</a:t>
            </a:r>
          </a:p>
        </p:txBody>
      </p:sp>
      <p:sp>
        <p:nvSpPr>
          <p:cNvPr id="4" name="Slide Number Placeholder 3"/>
          <p:cNvSpPr>
            <a:spLocks noGrp="1"/>
          </p:cNvSpPr>
          <p:nvPr>
            <p:ph type="sldNum" sz="quarter" idx="5"/>
          </p:nvPr>
        </p:nvSpPr>
        <p:spPr/>
        <p:txBody>
          <a:bodyPr/>
          <a:lstStyle/>
          <a:p>
            <a:fld id="{04A034B4-C612-F040-8469-B85945B4C57A}" type="slidenum">
              <a:rPr lang="en-US" smtClean="0"/>
              <a:t>21</a:t>
            </a:fld>
            <a:endParaRPr lang="en-US"/>
          </a:p>
        </p:txBody>
      </p:sp>
    </p:spTree>
    <p:extLst>
      <p:ext uri="{BB962C8B-B14F-4D97-AF65-F5344CB8AC3E}">
        <p14:creationId xmlns:p14="http://schemas.microsoft.com/office/powerpoint/2010/main" val="3266677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22</a:t>
            </a:fld>
            <a:endParaRPr lang="en-US"/>
          </a:p>
        </p:txBody>
      </p:sp>
    </p:spTree>
    <p:extLst>
      <p:ext uri="{BB962C8B-B14F-4D97-AF65-F5344CB8AC3E}">
        <p14:creationId xmlns:p14="http://schemas.microsoft.com/office/powerpoint/2010/main" val="357367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building blocks of a modern processor. Nowadays, processor chips are said to be multi-core, which means that there are multiple CPU’s on the chip. Each core has the conceptual picture of the above figure. Chip designers since 2003 have been translating the technology advances in lithography into more cores per chip. This adds more processing power, but strains the memory bandwidth. Additionally, a programmer today is faced with stagnant single thread performance, and the only way to get more performance is to write parallel programs.</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620085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24</a:t>
            </a:fld>
            <a:endParaRPr lang="en-US"/>
          </a:p>
        </p:txBody>
      </p:sp>
    </p:spTree>
    <p:extLst>
      <p:ext uri="{BB962C8B-B14F-4D97-AF65-F5344CB8AC3E}">
        <p14:creationId xmlns:p14="http://schemas.microsoft.com/office/powerpoint/2010/main" val="120738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26</a:t>
            </a:fld>
            <a:endParaRPr lang="en-US"/>
          </a:p>
        </p:txBody>
      </p:sp>
    </p:spTree>
    <p:extLst>
      <p:ext uri="{BB962C8B-B14F-4D97-AF65-F5344CB8AC3E}">
        <p14:creationId xmlns:p14="http://schemas.microsoft.com/office/powerpoint/2010/main" val="224491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Interrupts come from the hardware. Exceptions occur as a result of the program misbehavior (e.g., illegal memory access). These events occur in the middle of executing instructions. For interrupts, there are three choices: 1. Stop the fetching new instructions and wait for the pipeline to drain. 2. Save the state of the micro architecture in memory to be resumed later (with the help of the OS). 3. Flush all uncommitted instructions. The first is the simplest to implement. The second used to be implemented in old mainframe systems, but not in modern processors. The third option is complex to implement, but as we see, it is necessary in the case of exceptions. For the case of exceptions, there really is one option: The code must stop at the instruction that caused the exception, and all instructions prior to the logical place where the exception occurred must be committed, and all instructions that are partially completed or are tentatively completed (in the case of out of order execution) must be flushed. As you see then, the notions of committing and flushing instructions is central to the pipeline operation. It is often that interrupt handling is piggybacked on top of the exception handling and flushing the pipeline is the option that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for all the promises of instruction-level parallelism and the complexity and expense of building sophisticated pipelines, a single cache or TLB miss can bring the mightiest pipeline to its knees. Bad memory behavior will cause pipeline stalls with often a 100+ cycle wait for the data to be read (write misses can always be bypassed). Hardware multithreading can mitigate some of these effects, but it does not come for free.</a:t>
            </a:r>
          </a:p>
        </p:txBody>
      </p:sp>
      <p:sp>
        <p:nvSpPr>
          <p:cNvPr id="4" name="Slide Number Placeholder 3"/>
          <p:cNvSpPr>
            <a:spLocks noGrp="1"/>
          </p:cNvSpPr>
          <p:nvPr>
            <p:ph type="sldNum" sz="quarter" idx="5"/>
          </p:nvPr>
        </p:nvSpPr>
        <p:spPr/>
        <p:txBody>
          <a:bodyPr/>
          <a:lstStyle/>
          <a:p>
            <a:fld id="{04A034B4-C612-F040-8469-B85945B4C57A}" type="slidenum">
              <a:rPr lang="en-US" smtClean="0"/>
              <a:t>27</a:t>
            </a:fld>
            <a:endParaRPr lang="en-US"/>
          </a:p>
        </p:txBody>
      </p:sp>
    </p:spTree>
    <p:extLst>
      <p:ext uri="{BB962C8B-B14F-4D97-AF65-F5344CB8AC3E}">
        <p14:creationId xmlns:p14="http://schemas.microsoft.com/office/powerpoint/2010/main" val="814159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unrolling came to the fore in the early 80’s. The idea is not simply to reduce the number of tests per loop, but to allow sufficient amounts of straight line code to be scheduled by the pipeline. It exposes from instruction level parallelism. This can be done by a programmer or a compiler. Never do this as a programmer! It will make your code look like a nightmare. A good optimizing compiler can do this for you without too much hassle. </a:t>
            </a:r>
          </a:p>
        </p:txBody>
      </p:sp>
      <p:sp>
        <p:nvSpPr>
          <p:cNvPr id="4" name="Slide Number Placeholder 3"/>
          <p:cNvSpPr>
            <a:spLocks noGrp="1"/>
          </p:cNvSpPr>
          <p:nvPr>
            <p:ph type="sldNum" sz="quarter" idx="5"/>
          </p:nvPr>
        </p:nvSpPr>
        <p:spPr/>
        <p:txBody>
          <a:bodyPr/>
          <a:lstStyle/>
          <a:p>
            <a:fld id="{04A034B4-C612-F040-8469-B85945B4C57A}" type="slidenum">
              <a:rPr lang="en-US" smtClean="0"/>
              <a:t>29</a:t>
            </a:fld>
            <a:endParaRPr lang="en-US"/>
          </a:p>
        </p:txBody>
      </p:sp>
    </p:spTree>
    <p:extLst>
      <p:ext uri="{BB962C8B-B14F-4D97-AF65-F5344CB8AC3E}">
        <p14:creationId xmlns:p14="http://schemas.microsoft.com/office/powerpoint/2010/main" val="1326590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in mind that loop unrolling increases the code size, which puts some pressure on the instruction cache. If used sensibly, the increase is manageable and the resulting pressure on the cache and memory bandwidth could be minimal (depending on the number of iterations in a loop). For loop with a small number of iterations, the benefits of loop unrolling is reduced.</a:t>
            </a:r>
          </a:p>
        </p:txBody>
      </p:sp>
      <p:sp>
        <p:nvSpPr>
          <p:cNvPr id="4" name="Slide Number Placeholder 3"/>
          <p:cNvSpPr>
            <a:spLocks noGrp="1"/>
          </p:cNvSpPr>
          <p:nvPr>
            <p:ph type="sldNum" sz="quarter" idx="5"/>
          </p:nvPr>
        </p:nvSpPr>
        <p:spPr/>
        <p:txBody>
          <a:bodyPr/>
          <a:lstStyle/>
          <a:p>
            <a:fld id="{04A034B4-C612-F040-8469-B85945B4C57A}" type="slidenum">
              <a:rPr lang="en-US" smtClean="0"/>
              <a:t>30</a:t>
            </a:fld>
            <a:endParaRPr lang="en-US"/>
          </a:p>
        </p:txBody>
      </p:sp>
    </p:spTree>
    <p:extLst>
      <p:ext uri="{BB962C8B-B14F-4D97-AF65-F5344CB8AC3E}">
        <p14:creationId xmlns:p14="http://schemas.microsoft.com/office/powerpoint/2010/main" val="1139398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31</a:t>
            </a:fld>
            <a:endParaRPr lang="en-US"/>
          </a:p>
        </p:txBody>
      </p:sp>
    </p:spTree>
    <p:extLst>
      <p:ext uri="{BB962C8B-B14F-4D97-AF65-F5344CB8AC3E}">
        <p14:creationId xmlns:p14="http://schemas.microsoft.com/office/powerpoint/2010/main" val="24372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hardware thread is essentially the abstraction of a CPU. The hierarchy is like this: Chip </a:t>
            </a:r>
            <a:r>
              <a:rPr lang="en-US" dirty="0">
                <a:sym typeface="Wingdings" pitchFamily="2" charset="2"/>
              </a:rPr>
              <a:t> {cores}, and then Core  {threads}. The threads in a core each has registers, TLB, etc., but share the pipeline, the cache, the memory bandwidth of a single core. More threads will tolerate memory latency during cache and TLB misses, but there is no free lunch. Competition among threads can impact single thread performance. If the code is well behaved, it may be a good idea to turn off multithreading on the core on which it runs. But this is difficult to do in practice (what is well behaved is a very interesting question).</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391124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hardware multithreading, the operating system effectively has more processors to schedule, where each hardware thread is treated by the operating system as a processor of its own.</a:t>
            </a:r>
          </a:p>
          <a:p>
            <a:r>
              <a:rPr lang="en-US" dirty="0"/>
              <a:t>While hardware multithreading was initially introduced to tolerate the latency of cache memory, it is a means for increasing the throughput of the processors, meaning, more instructions per seconds are executed. However, the individual threads themselves do not run any faster than a single thread. </a:t>
            </a:r>
          </a:p>
          <a:p>
            <a:r>
              <a:rPr lang="en-US" dirty="0"/>
              <a:t>To get performance out of multithreading, it is up to the programmer to use the threads to improve performance. However, hardware multithreading is not really great for performance when used in this manner. Recall that the threads on each core compete for pipeline cycles, cache memory, memory bandwidth, and TLB resources. So if all hardware threads are active simultaneously, it would be the case that they are going to run slower. If you really want performance out of multithreading, the threads have to be distributed across different cores.</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397870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 exist as abstractions at different levels. At the user level, these are programming constructs that give the illusion of running in parallel. At the operating system levels, the illusion at the user level is enabled by “wiring” the user level threads with kernel level threads, which in turn are wired to hypervisor-level threads, which in turn are wired to hardware threads. Hardware threads are where the action moves from the abstract to reality. Each core has at least one </a:t>
            </a:r>
            <a:r>
              <a:rPr lang="en-US"/>
              <a:t>hardware thread.</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3383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think of as a simple operation in a programming language is broken into several to many hardware instructions. It is important for performance and correctness that programmers understand the implication of their code on the hardware. For example, floating point division is notoriously difficult to implement with good performance, yielding reduced performance. Additionally, the imprecision of the floating point operations can yield algorithm instability. There is a tradeoff of course between code readability and maintenance and performance. For example, the use of double precision divisions may be the most straightforward interpretation of a numerical algorithm (e.g. LU factorization). Also, structuring code as small functions and object oriented programming yield better code quality, but they have detrimental impact on the pipeline (branch hazards), and also on the cache and TLB. When in doubt, consider that programmer’s time is far more precious than machine time!</a:t>
            </a:r>
          </a:p>
        </p:txBody>
      </p:sp>
      <p:sp>
        <p:nvSpPr>
          <p:cNvPr id="4" name="Slide Number Placeholder 3"/>
          <p:cNvSpPr>
            <a:spLocks noGrp="1"/>
          </p:cNvSpPr>
          <p:nvPr>
            <p:ph type="sldNum" sz="quarter" idx="5"/>
          </p:nvPr>
        </p:nvSpPr>
        <p:spPr/>
        <p:txBody>
          <a:bodyPr/>
          <a:lstStyle/>
          <a:p>
            <a:fld id="{04A034B4-C612-F040-8469-B85945B4C57A}" type="slidenum">
              <a:rPr lang="en-US" smtClean="0"/>
              <a:t>8</a:t>
            </a:fld>
            <a:endParaRPr lang="en-US"/>
          </a:p>
        </p:txBody>
      </p:sp>
    </p:spTree>
    <p:extLst>
      <p:ext uri="{BB962C8B-B14F-4D97-AF65-F5344CB8AC3E}">
        <p14:creationId xmlns:p14="http://schemas.microsoft.com/office/powerpoint/2010/main" val="46504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behind pipelining is to simplify the hardware design and extract instruction-level parallelism. When introduced in the 1960’s, it was held as a panacea for performance. The poor technology at the time did not allow for sophisticated pipelines so the holy grail of “instruction-level parallelism” was left untapped. In the 1980’s the advances in technology yielding faster processor and more components revived the quest for instruction-level parallelism, and we entered the golden age of the compiler, where it was thought that new algorithmic advances in compiler technology would make instruction-level parallelism more visible to the processor. The Alpha processor chip from DEC was hailed as revolutionary at the time as its design was coupled with the compiler, while IBM invented the RISC principle in 1976 to enable faster and simpler pipelines, also benefitting from their compiler technology. UC Berkeley and Stanford later reinvented the RISC principle in the MIPS processor and again they counted on a good compiler to provide performance. In retrospect, instruction-level parallelism was very difficult to extract, yielding complex architectures and IPC was hardly able to cope with the memory wall. The promise ended up being an illusion. In the 1990’s a vigorous debate ensued about the tradeoff: Simplify the pipeline and forget about instruction level parallelism, and count on a higher frequency to build faster pipelines for performance. Or, continue out of order superscalar design with complex pipelines to extract even more instruction level parallelism from the dwindling well. The first camp appeared to be winning for a while with the </a:t>
            </a:r>
            <a:r>
              <a:rPr lang="en-US" dirty="0" err="1"/>
              <a:t>GigaHertz</a:t>
            </a:r>
            <a:r>
              <a:rPr lang="en-US" dirty="0"/>
              <a:t> processor from IBM breaking the GHz frequency barrier. However, the power consumption issues of faster pipeline by 2003 made the speed demon approach impractical, and since then, superscalar processors are the way all processors are designed save for the very low-end embedded processors where cost rather than performance is critical. Hardware designers continue to do work to get incremental improvements for IPC, but the performance quest was largely thrown over the wall to the software programmers, who are expected to write parallel programs. This transition is underway, with multithreading, multicore, and GPU’s providing more and more opportunities for programmers to write parallel code. Unfortunately, like the compiler promises of the 1980’s came to bust, the grand transformation to parallel programs have not materialized into superior performance except in limited (though important) applications in high performance computing, crypto currencies and artificial intelligence (the latter two being the main beneficiaries of GPU’s).</a:t>
            </a:r>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259706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building blocks of a modern processor. Nowadays, processor chips are said to be multi-core, which means that there are multiple CPU’s on the chip. Each core has the conceptual picture of the above figure. Chip designers since 2003 have been translating the technology advances in lithography into more cores per chip. This adds more processing power, but strains the memory bandwidth. Additionally, a programmer today is faced with stagnant single thread performance, and the only way to get more performance is to write parallel programs.</a:t>
            </a:r>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776356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cartoon shows the units in the processor rearranged in a 6-stage simple pipeline (unrealistic, most pipelines in real life are deeper). Note that we insert the yellow boxes that represent registers (or clocked latches) between the stages to hold the intermediate results. Within each stage, the logic takes the input and when the circuits stabilize, they produce an output into the latch of the next stage. A clock signal serves to load the input of the latch and starts the next cycle. Note that the registers introduces additional delay, so an instruction will take slightly longer to execute on a pipelined version than a non-pipelined one. Pipelining is not for latency, it is for throughput. The CPU cycle now has to cover the longest pipeline stage, and thus this is how it is now defined. Note that if we had an FPU, for example, it will be a much longer pipeline. A pipelined division, for example, could run easily in the tens of stages. Divisions are bad for CPU’s!!!</a:t>
            </a:r>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373816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September 27,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September 27,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September 27,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September 27,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September 27,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September 27,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September 27,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September 27,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September 27,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September 27,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September 27,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September 27,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3: Introduction to the modern CPU</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5C1EA6-C5FD-003B-E61A-9172564158F3}"/>
              </a:ext>
            </a:extLst>
          </p:cNvPr>
          <p:cNvSpPr/>
          <p:nvPr/>
        </p:nvSpPr>
        <p:spPr>
          <a:xfrm>
            <a:off x="3153090" y="2057400"/>
            <a:ext cx="888974"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Loader</a:t>
            </a:r>
          </a:p>
        </p:txBody>
      </p:sp>
      <p:sp>
        <p:nvSpPr>
          <p:cNvPr id="5" name="Rectangle 4">
            <a:extLst>
              <a:ext uri="{FF2B5EF4-FFF2-40B4-BE49-F238E27FC236}">
                <a16:creationId xmlns:a16="http://schemas.microsoft.com/office/drawing/2014/main" id="{C50B19FA-D80D-5EBA-D7B0-8C097A0CC933}"/>
              </a:ext>
            </a:extLst>
          </p:cNvPr>
          <p:cNvSpPr/>
          <p:nvPr/>
        </p:nvSpPr>
        <p:spPr>
          <a:xfrm>
            <a:off x="4659771" y="4021281"/>
            <a:ext cx="2167056" cy="1257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Execution Units</a:t>
            </a:r>
          </a:p>
          <a:p>
            <a:pPr algn="ctr"/>
            <a:r>
              <a:rPr lang="en-US" dirty="0"/>
              <a:t>(Pipelined)</a:t>
            </a:r>
          </a:p>
        </p:txBody>
      </p:sp>
      <p:sp>
        <p:nvSpPr>
          <p:cNvPr id="6" name="Rectangle 5">
            <a:extLst>
              <a:ext uri="{FF2B5EF4-FFF2-40B4-BE49-F238E27FC236}">
                <a16:creationId xmlns:a16="http://schemas.microsoft.com/office/drawing/2014/main" id="{A179422E-4346-9371-5359-84C3CD43D493}"/>
              </a:ext>
            </a:extLst>
          </p:cNvPr>
          <p:cNvSpPr/>
          <p:nvPr/>
        </p:nvSpPr>
        <p:spPr>
          <a:xfrm>
            <a:off x="7444534" y="4021281"/>
            <a:ext cx="2167056" cy="1257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State</a:t>
            </a:r>
          </a:p>
        </p:txBody>
      </p:sp>
      <p:cxnSp>
        <p:nvCxnSpPr>
          <p:cNvPr id="10" name="Straight Arrow Connector 9">
            <a:extLst>
              <a:ext uri="{FF2B5EF4-FFF2-40B4-BE49-F238E27FC236}">
                <a16:creationId xmlns:a16="http://schemas.microsoft.com/office/drawing/2014/main" id="{A10E6797-B3E8-BBD6-5AF1-2536972745B6}"/>
              </a:ext>
            </a:extLst>
          </p:cNvPr>
          <p:cNvCxnSpPr>
            <a:cxnSpLocks/>
          </p:cNvCxnSpPr>
          <p:nvPr/>
        </p:nvCxnSpPr>
        <p:spPr>
          <a:xfrm>
            <a:off x="6826827" y="428625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8C0154-B5E1-B387-7A12-5B6F6F29EF9B}"/>
              </a:ext>
            </a:extLst>
          </p:cNvPr>
          <p:cNvSpPr/>
          <p:nvPr/>
        </p:nvSpPr>
        <p:spPr>
          <a:xfrm>
            <a:off x="238991" y="2057400"/>
            <a:ext cx="2296391" cy="13092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 Cache</a:t>
            </a:r>
          </a:p>
        </p:txBody>
      </p:sp>
      <p:cxnSp>
        <p:nvCxnSpPr>
          <p:cNvPr id="13" name="Straight Arrow Connector 12">
            <a:extLst>
              <a:ext uri="{FF2B5EF4-FFF2-40B4-BE49-F238E27FC236}">
                <a16:creationId xmlns:a16="http://schemas.microsoft.com/office/drawing/2014/main" id="{E7FB5FCD-736E-7095-D602-27BEFB706D77}"/>
              </a:ext>
            </a:extLst>
          </p:cNvPr>
          <p:cNvCxnSpPr>
            <a:cxnSpLocks/>
            <a:stCxn id="11" idx="3"/>
            <a:endCxn id="4" idx="1"/>
          </p:cNvCxnSpPr>
          <p:nvPr/>
        </p:nvCxnSpPr>
        <p:spPr>
          <a:xfrm>
            <a:off x="2535382" y="2712027"/>
            <a:ext cx="617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53D3D8-C424-8195-0DA3-D8FB7149457B}"/>
              </a:ext>
            </a:extLst>
          </p:cNvPr>
          <p:cNvSpPr/>
          <p:nvPr/>
        </p:nvSpPr>
        <p:spPr>
          <a:xfrm>
            <a:off x="4659771" y="2057400"/>
            <a:ext cx="2167056"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Decode &amp; Op Issue</a:t>
            </a:r>
          </a:p>
        </p:txBody>
      </p:sp>
      <p:cxnSp>
        <p:nvCxnSpPr>
          <p:cNvPr id="20" name="Straight Arrow Connector 19">
            <a:extLst>
              <a:ext uri="{FF2B5EF4-FFF2-40B4-BE49-F238E27FC236}">
                <a16:creationId xmlns:a16="http://schemas.microsoft.com/office/drawing/2014/main" id="{9F3BC81E-FBAF-7AFB-F6DB-BA1C2443D5CB}"/>
              </a:ext>
            </a:extLst>
          </p:cNvPr>
          <p:cNvCxnSpPr>
            <a:cxnSpLocks/>
          </p:cNvCxnSpPr>
          <p:nvPr/>
        </p:nvCxnSpPr>
        <p:spPr>
          <a:xfrm flipH="1">
            <a:off x="6826827" y="4925291"/>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15FA10-49C4-E5D5-A6B4-29E6CD1AC234}"/>
              </a:ext>
            </a:extLst>
          </p:cNvPr>
          <p:cNvCxnSpPr/>
          <p:nvPr/>
        </p:nvCxnSpPr>
        <p:spPr>
          <a:xfrm>
            <a:off x="4042064"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F8CF8F-8FD1-E982-7E14-F5B18FE6A99E}"/>
              </a:ext>
            </a:extLst>
          </p:cNvPr>
          <p:cNvCxnSpPr>
            <a:stCxn id="17" idx="2"/>
            <a:endCxn id="5" idx="0"/>
          </p:cNvCxnSpPr>
          <p:nvPr/>
        </p:nvCxnSpPr>
        <p:spPr>
          <a:xfrm>
            <a:off x="5743299" y="3366654"/>
            <a:ext cx="0" cy="65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BA54E87-913E-F5CD-A38D-CB3D8A47F127}"/>
              </a:ext>
            </a:extLst>
          </p:cNvPr>
          <p:cNvSpPr/>
          <p:nvPr/>
        </p:nvSpPr>
        <p:spPr>
          <a:xfrm>
            <a:off x="7444534" y="2057400"/>
            <a:ext cx="2167056" cy="13092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Load/Store Unit</a:t>
            </a:r>
          </a:p>
        </p:txBody>
      </p:sp>
      <p:sp>
        <p:nvSpPr>
          <p:cNvPr id="26" name="Rectangle 25">
            <a:extLst>
              <a:ext uri="{FF2B5EF4-FFF2-40B4-BE49-F238E27FC236}">
                <a16:creationId xmlns:a16="http://schemas.microsoft.com/office/drawing/2014/main" id="{361A847C-3C01-7D0A-8063-A3179D65CFFA}"/>
              </a:ext>
            </a:extLst>
          </p:cNvPr>
          <p:cNvSpPr/>
          <p:nvPr/>
        </p:nvSpPr>
        <p:spPr>
          <a:xfrm>
            <a:off x="9952703" y="2057400"/>
            <a:ext cx="2167056" cy="1309254"/>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(Caches, memory controller, bus interface)</a:t>
            </a:r>
          </a:p>
        </p:txBody>
      </p:sp>
      <p:cxnSp>
        <p:nvCxnSpPr>
          <p:cNvPr id="32" name="Straight Arrow Connector 31">
            <a:extLst>
              <a:ext uri="{FF2B5EF4-FFF2-40B4-BE49-F238E27FC236}">
                <a16:creationId xmlns:a16="http://schemas.microsoft.com/office/drawing/2014/main" id="{76C33DFC-75EA-B30A-2618-77A31E14E95F}"/>
              </a:ext>
            </a:extLst>
          </p:cNvPr>
          <p:cNvCxnSpPr>
            <a:stCxn id="17" idx="3"/>
            <a:endCxn id="25" idx="1"/>
          </p:cNvCxnSpPr>
          <p:nvPr/>
        </p:nvCxnSpPr>
        <p:spPr>
          <a:xfrm>
            <a:off x="6826827"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13968EC-5124-4EBD-10D7-82E98E8F5746}"/>
              </a:ext>
            </a:extLst>
          </p:cNvPr>
          <p:cNvCxnSpPr>
            <a:stCxn id="25" idx="3"/>
            <a:endCxn id="26" idx="1"/>
          </p:cNvCxnSpPr>
          <p:nvPr/>
        </p:nvCxnSpPr>
        <p:spPr>
          <a:xfrm>
            <a:off x="9611590" y="2712027"/>
            <a:ext cx="3411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C81ADBC-3271-052E-EC11-45CA4A0FE92B}"/>
              </a:ext>
            </a:extLst>
          </p:cNvPr>
          <p:cNvCxnSpPr>
            <a:stCxn id="25" idx="2"/>
            <a:endCxn id="6" idx="0"/>
          </p:cNvCxnSpPr>
          <p:nvPr/>
        </p:nvCxnSpPr>
        <p:spPr>
          <a:xfrm>
            <a:off x="8528062" y="3366654"/>
            <a:ext cx="0" cy="654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AFF0161-8720-64C1-1397-4561E5C793B5}"/>
              </a:ext>
            </a:extLst>
          </p:cNvPr>
          <p:cNvSpPr/>
          <p:nvPr/>
        </p:nvSpPr>
        <p:spPr>
          <a:xfrm>
            <a:off x="7444534" y="394857"/>
            <a:ext cx="2167056" cy="130925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cxnSp>
        <p:nvCxnSpPr>
          <p:cNvPr id="40" name="Straight Arrow Connector 39">
            <a:extLst>
              <a:ext uri="{FF2B5EF4-FFF2-40B4-BE49-F238E27FC236}">
                <a16:creationId xmlns:a16="http://schemas.microsoft.com/office/drawing/2014/main" id="{F100C965-4A12-E93E-B195-AB7C7BC88009}"/>
              </a:ext>
            </a:extLst>
          </p:cNvPr>
          <p:cNvCxnSpPr>
            <a:stCxn id="38" idx="2"/>
            <a:endCxn id="25" idx="0"/>
          </p:cNvCxnSpPr>
          <p:nvPr/>
        </p:nvCxnSpPr>
        <p:spPr>
          <a:xfrm>
            <a:off x="8528062" y="1704111"/>
            <a:ext cx="0" cy="3532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75554F-154D-2D30-B1B6-97930A6FD820}"/>
              </a:ext>
            </a:extLst>
          </p:cNvPr>
          <p:cNvSpPr txBox="1"/>
          <p:nvPr/>
        </p:nvSpPr>
        <p:spPr>
          <a:xfrm>
            <a:off x="426027" y="585579"/>
            <a:ext cx="6094268" cy="369332"/>
          </a:xfrm>
          <a:prstGeom prst="rect">
            <a:avLst/>
          </a:prstGeom>
          <a:noFill/>
        </p:spPr>
        <p:txBody>
          <a:bodyPr wrap="square">
            <a:spAutoFit/>
          </a:bodyPr>
          <a:lstStyle/>
          <a:p>
            <a:r>
              <a:rPr lang="en-US" dirty="0"/>
              <a:t>Non Pipelined Picture of a Processor</a:t>
            </a:r>
          </a:p>
        </p:txBody>
      </p:sp>
    </p:spTree>
    <p:extLst>
      <p:ext uri="{BB962C8B-B14F-4D97-AF65-F5344CB8AC3E}">
        <p14:creationId xmlns:p14="http://schemas.microsoft.com/office/powerpoint/2010/main" val="150422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5C1EA6-C5FD-003B-E61A-9172564158F3}"/>
              </a:ext>
            </a:extLst>
          </p:cNvPr>
          <p:cNvSpPr/>
          <p:nvPr/>
        </p:nvSpPr>
        <p:spPr>
          <a:xfrm>
            <a:off x="1808018" y="2057400"/>
            <a:ext cx="888974"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1" name="Rectangle 10">
            <a:extLst>
              <a:ext uri="{FF2B5EF4-FFF2-40B4-BE49-F238E27FC236}">
                <a16:creationId xmlns:a16="http://schemas.microsoft.com/office/drawing/2014/main" id="{C48C0154-B5E1-B387-7A12-5B6F6F29EF9B}"/>
              </a:ext>
            </a:extLst>
          </p:cNvPr>
          <p:cNvSpPr/>
          <p:nvPr/>
        </p:nvSpPr>
        <p:spPr>
          <a:xfrm>
            <a:off x="238991" y="2057400"/>
            <a:ext cx="1288473" cy="13092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 Cache</a:t>
            </a:r>
          </a:p>
        </p:txBody>
      </p:sp>
      <p:cxnSp>
        <p:nvCxnSpPr>
          <p:cNvPr id="13" name="Straight Arrow Connector 12">
            <a:extLst>
              <a:ext uri="{FF2B5EF4-FFF2-40B4-BE49-F238E27FC236}">
                <a16:creationId xmlns:a16="http://schemas.microsoft.com/office/drawing/2014/main" id="{E7FB5FCD-736E-7095-D602-27BEFB706D77}"/>
              </a:ext>
            </a:extLst>
          </p:cNvPr>
          <p:cNvCxnSpPr>
            <a:cxnSpLocks/>
            <a:stCxn id="11" idx="3"/>
          </p:cNvCxnSpPr>
          <p:nvPr/>
        </p:nvCxnSpPr>
        <p:spPr>
          <a:xfrm>
            <a:off x="1527464" y="2712027"/>
            <a:ext cx="280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53D3D8-C424-8195-0DA3-D8FB7149457B}"/>
              </a:ext>
            </a:extLst>
          </p:cNvPr>
          <p:cNvSpPr/>
          <p:nvPr/>
        </p:nvSpPr>
        <p:spPr>
          <a:xfrm>
            <a:off x="3582532" y="2057399"/>
            <a:ext cx="888974" cy="13715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25" name="Rectangle 24">
            <a:extLst>
              <a:ext uri="{FF2B5EF4-FFF2-40B4-BE49-F238E27FC236}">
                <a16:creationId xmlns:a16="http://schemas.microsoft.com/office/drawing/2014/main" id="{9BA54E87-913E-F5CD-A38D-CB3D8A47F127}"/>
              </a:ext>
            </a:extLst>
          </p:cNvPr>
          <p:cNvSpPr/>
          <p:nvPr/>
        </p:nvSpPr>
        <p:spPr>
          <a:xfrm>
            <a:off x="8613436" y="2054452"/>
            <a:ext cx="723532" cy="13745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cxnSp>
        <p:nvCxnSpPr>
          <p:cNvPr id="36" name="Straight Arrow Connector 35">
            <a:extLst>
              <a:ext uri="{FF2B5EF4-FFF2-40B4-BE49-F238E27FC236}">
                <a16:creationId xmlns:a16="http://schemas.microsoft.com/office/drawing/2014/main" id="{2C81ADBC-3271-052E-EC11-45CA4A0FE92B}"/>
              </a:ext>
            </a:extLst>
          </p:cNvPr>
          <p:cNvCxnSpPr>
            <a:cxnSpLocks/>
            <a:stCxn id="25" idx="2"/>
          </p:cNvCxnSpPr>
          <p:nvPr/>
        </p:nvCxnSpPr>
        <p:spPr>
          <a:xfrm>
            <a:off x="8975202" y="3428993"/>
            <a:ext cx="0" cy="5783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AFF0161-8720-64C1-1397-4561E5C793B5}"/>
              </a:ext>
            </a:extLst>
          </p:cNvPr>
          <p:cNvSpPr/>
          <p:nvPr/>
        </p:nvSpPr>
        <p:spPr>
          <a:xfrm>
            <a:off x="7891674" y="304995"/>
            <a:ext cx="2167056" cy="130925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cxnSp>
        <p:nvCxnSpPr>
          <p:cNvPr id="40" name="Straight Arrow Connector 39">
            <a:extLst>
              <a:ext uri="{FF2B5EF4-FFF2-40B4-BE49-F238E27FC236}">
                <a16:creationId xmlns:a16="http://schemas.microsoft.com/office/drawing/2014/main" id="{F100C965-4A12-E93E-B195-AB7C7BC88009}"/>
              </a:ext>
            </a:extLst>
          </p:cNvPr>
          <p:cNvCxnSpPr>
            <a:cxnSpLocks/>
            <a:stCxn id="38" idx="2"/>
            <a:endCxn id="25" idx="0"/>
          </p:cNvCxnSpPr>
          <p:nvPr/>
        </p:nvCxnSpPr>
        <p:spPr>
          <a:xfrm>
            <a:off x="8975202" y="1614249"/>
            <a:ext cx="0" cy="440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75554F-154D-2D30-B1B6-97930A6FD820}"/>
              </a:ext>
            </a:extLst>
          </p:cNvPr>
          <p:cNvSpPr txBox="1"/>
          <p:nvPr/>
        </p:nvSpPr>
        <p:spPr>
          <a:xfrm>
            <a:off x="426027" y="585579"/>
            <a:ext cx="6094268" cy="369332"/>
          </a:xfrm>
          <a:prstGeom prst="rect">
            <a:avLst/>
          </a:prstGeom>
          <a:noFill/>
        </p:spPr>
        <p:txBody>
          <a:bodyPr wrap="square">
            <a:spAutoFit/>
          </a:bodyPr>
          <a:lstStyle/>
          <a:p>
            <a:r>
              <a:rPr lang="en-US" dirty="0"/>
              <a:t>Pipelined Picture of a Processor</a:t>
            </a:r>
          </a:p>
        </p:txBody>
      </p:sp>
      <p:grpSp>
        <p:nvGrpSpPr>
          <p:cNvPr id="23" name="Group 22">
            <a:extLst>
              <a:ext uri="{FF2B5EF4-FFF2-40B4-BE49-F238E27FC236}">
                <a16:creationId xmlns:a16="http://schemas.microsoft.com/office/drawing/2014/main" id="{710FC311-C418-A234-87A8-6BBC470A2096}"/>
              </a:ext>
            </a:extLst>
          </p:cNvPr>
          <p:cNvGrpSpPr/>
          <p:nvPr/>
        </p:nvGrpSpPr>
        <p:grpSpPr>
          <a:xfrm>
            <a:off x="2696992" y="2280804"/>
            <a:ext cx="873446" cy="862446"/>
            <a:chOff x="2696992" y="2280804"/>
            <a:chExt cx="873446" cy="862446"/>
          </a:xfrm>
        </p:grpSpPr>
        <p:cxnSp>
          <p:nvCxnSpPr>
            <p:cNvPr id="22" name="Straight Arrow Connector 21">
              <a:extLst>
                <a:ext uri="{FF2B5EF4-FFF2-40B4-BE49-F238E27FC236}">
                  <a16:creationId xmlns:a16="http://schemas.microsoft.com/office/drawing/2014/main" id="{9D15FA10-49C4-E5D5-A6B4-29E6CD1AC234}"/>
                </a:ext>
              </a:extLst>
            </p:cNvPr>
            <p:cNvCxnSpPr/>
            <p:nvPr/>
          </p:nvCxnSpPr>
          <p:spPr>
            <a:xfrm>
              <a:off x="2696992"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4AA734-5F92-0CE9-48D4-E42225A39A0B}"/>
                </a:ext>
              </a:extLst>
            </p:cNvPr>
            <p:cNvSpPr/>
            <p:nvPr/>
          </p:nvSpPr>
          <p:spPr>
            <a:xfrm>
              <a:off x="3314699" y="2280804"/>
              <a:ext cx="255739" cy="862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688C97A-78C4-84EC-6E2E-2CAF71F40BFD}"/>
              </a:ext>
            </a:extLst>
          </p:cNvPr>
          <p:cNvGrpSpPr/>
          <p:nvPr/>
        </p:nvGrpSpPr>
        <p:grpSpPr>
          <a:xfrm>
            <a:off x="4499019" y="2261793"/>
            <a:ext cx="870742" cy="431223"/>
            <a:chOff x="2712411" y="2271690"/>
            <a:chExt cx="870742" cy="431223"/>
          </a:xfrm>
        </p:grpSpPr>
        <p:cxnSp>
          <p:nvCxnSpPr>
            <p:cNvPr id="28" name="Straight Arrow Connector 27">
              <a:extLst>
                <a:ext uri="{FF2B5EF4-FFF2-40B4-BE49-F238E27FC236}">
                  <a16:creationId xmlns:a16="http://schemas.microsoft.com/office/drawing/2014/main" id="{EB289AE6-2753-AA66-746E-5008D3DF44B2}"/>
                </a:ext>
              </a:extLst>
            </p:cNvPr>
            <p:cNvCxnSpPr/>
            <p:nvPr/>
          </p:nvCxnSpPr>
          <p:spPr>
            <a:xfrm>
              <a:off x="2712411" y="2526676"/>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9B3D89-C05B-D7D9-252B-8054D2A5331E}"/>
                </a:ext>
              </a:extLst>
            </p:cNvPr>
            <p:cNvSpPr/>
            <p:nvPr/>
          </p:nvSpPr>
          <p:spPr>
            <a:xfrm>
              <a:off x="3330118" y="2271690"/>
              <a:ext cx="253035" cy="43122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45A3287-4411-32B8-09F1-8725D67EDFA7}"/>
              </a:ext>
            </a:extLst>
          </p:cNvPr>
          <p:cNvSpPr/>
          <p:nvPr/>
        </p:nvSpPr>
        <p:spPr>
          <a:xfrm>
            <a:off x="5372465" y="2053593"/>
            <a:ext cx="723532" cy="1375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31" name="Rectangle 30">
            <a:extLst>
              <a:ext uri="{FF2B5EF4-FFF2-40B4-BE49-F238E27FC236}">
                <a16:creationId xmlns:a16="http://schemas.microsoft.com/office/drawing/2014/main" id="{6FDA0BCD-CF0A-36F8-D8B2-214AB1772D6A}"/>
              </a:ext>
            </a:extLst>
          </p:cNvPr>
          <p:cNvSpPr/>
          <p:nvPr/>
        </p:nvSpPr>
        <p:spPr>
          <a:xfrm>
            <a:off x="6969645" y="2053594"/>
            <a:ext cx="723532" cy="13754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grpSp>
        <p:nvGrpSpPr>
          <p:cNvPr id="41" name="Group 40">
            <a:extLst>
              <a:ext uri="{FF2B5EF4-FFF2-40B4-BE49-F238E27FC236}">
                <a16:creationId xmlns:a16="http://schemas.microsoft.com/office/drawing/2014/main" id="{C6CF9CA5-3153-03DF-744A-443563CB5887}"/>
              </a:ext>
            </a:extLst>
          </p:cNvPr>
          <p:cNvGrpSpPr/>
          <p:nvPr/>
        </p:nvGrpSpPr>
        <p:grpSpPr>
          <a:xfrm>
            <a:off x="6095997" y="2120485"/>
            <a:ext cx="853849" cy="300844"/>
            <a:chOff x="2681573" y="2487591"/>
            <a:chExt cx="853849" cy="300844"/>
          </a:xfrm>
        </p:grpSpPr>
        <p:cxnSp>
          <p:nvCxnSpPr>
            <p:cNvPr id="42" name="Straight Arrow Connector 41">
              <a:extLst>
                <a:ext uri="{FF2B5EF4-FFF2-40B4-BE49-F238E27FC236}">
                  <a16:creationId xmlns:a16="http://schemas.microsoft.com/office/drawing/2014/main" id="{0476AAE9-DF48-2289-8420-DB548613E1CE}"/>
                </a:ext>
              </a:extLst>
            </p:cNvPr>
            <p:cNvCxnSpPr/>
            <p:nvPr/>
          </p:nvCxnSpPr>
          <p:spPr>
            <a:xfrm>
              <a:off x="2681573" y="264791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AB6DE5-8493-1174-25A7-FAB118977A09}"/>
                </a:ext>
              </a:extLst>
            </p:cNvPr>
            <p:cNvSpPr/>
            <p:nvPr/>
          </p:nvSpPr>
          <p:spPr>
            <a:xfrm>
              <a:off x="3299280" y="2487591"/>
              <a:ext cx="236142" cy="3008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904E10E-11E3-C88E-352C-F1418C6C943E}"/>
              </a:ext>
            </a:extLst>
          </p:cNvPr>
          <p:cNvGrpSpPr/>
          <p:nvPr/>
        </p:nvGrpSpPr>
        <p:grpSpPr>
          <a:xfrm>
            <a:off x="6098701" y="3047995"/>
            <a:ext cx="853849" cy="300844"/>
            <a:chOff x="2681573" y="2487591"/>
            <a:chExt cx="853849" cy="300844"/>
          </a:xfrm>
        </p:grpSpPr>
        <p:cxnSp>
          <p:nvCxnSpPr>
            <p:cNvPr id="45" name="Straight Arrow Connector 44">
              <a:extLst>
                <a:ext uri="{FF2B5EF4-FFF2-40B4-BE49-F238E27FC236}">
                  <a16:creationId xmlns:a16="http://schemas.microsoft.com/office/drawing/2014/main" id="{6DA09772-FA99-C192-C8E7-E4BC6C07ADC9}"/>
                </a:ext>
              </a:extLst>
            </p:cNvPr>
            <p:cNvCxnSpPr/>
            <p:nvPr/>
          </p:nvCxnSpPr>
          <p:spPr>
            <a:xfrm>
              <a:off x="2681573" y="264791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0E51FC-D98D-B933-78C1-82CCDA93E7BF}"/>
                </a:ext>
              </a:extLst>
            </p:cNvPr>
            <p:cNvSpPr/>
            <p:nvPr/>
          </p:nvSpPr>
          <p:spPr>
            <a:xfrm>
              <a:off x="3299280" y="2487591"/>
              <a:ext cx="236142" cy="3008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2BF0F6A-5F73-0C12-9FBD-5977AD06C86B}"/>
              </a:ext>
            </a:extLst>
          </p:cNvPr>
          <p:cNvGrpSpPr/>
          <p:nvPr/>
        </p:nvGrpSpPr>
        <p:grpSpPr>
          <a:xfrm>
            <a:off x="7710272" y="2261794"/>
            <a:ext cx="873446" cy="862446"/>
            <a:chOff x="2696992" y="2280804"/>
            <a:chExt cx="873446" cy="862446"/>
          </a:xfrm>
        </p:grpSpPr>
        <p:cxnSp>
          <p:nvCxnSpPr>
            <p:cNvPr id="48" name="Straight Arrow Connector 47">
              <a:extLst>
                <a:ext uri="{FF2B5EF4-FFF2-40B4-BE49-F238E27FC236}">
                  <a16:creationId xmlns:a16="http://schemas.microsoft.com/office/drawing/2014/main" id="{B0B59AF8-BB5F-D58B-8575-1BADB8B4502D}"/>
                </a:ext>
              </a:extLst>
            </p:cNvPr>
            <p:cNvCxnSpPr/>
            <p:nvPr/>
          </p:nvCxnSpPr>
          <p:spPr>
            <a:xfrm>
              <a:off x="2696992"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B14389C-A4B7-1C6A-AE74-AF3D248AFD77}"/>
                </a:ext>
              </a:extLst>
            </p:cNvPr>
            <p:cNvSpPr/>
            <p:nvPr/>
          </p:nvSpPr>
          <p:spPr>
            <a:xfrm>
              <a:off x="3314699" y="2280804"/>
              <a:ext cx="255739" cy="862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D7FC3CE-68AB-4061-B647-6B5308486CD8}"/>
              </a:ext>
            </a:extLst>
          </p:cNvPr>
          <p:cNvSpPr/>
          <p:nvPr/>
        </p:nvSpPr>
        <p:spPr>
          <a:xfrm>
            <a:off x="7891674" y="3986676"/>
            <a:ext cx="2167056" cy="1309254"/>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(Caches, memory controller, bus interface)</a:t>
            </a:r>
          </a:p>
        </p:txBody>
      </p:sp>
      <p:cxnSp>
        <p:nvCxnSpPr>
          <p:cNvPr id="62" name="Elbow Connector 61">
            <a:extLst>
              <a:ext uri="{FF2B5EF4-FFF2-40B4-BE49-F238E27FC236}">
                <a16:creationId xmlns:a16="http://schemas.microsoft.com/office/drawing/2014/main" id="{54E44222-A9E6-EC36-C682-C4A559F7A1D8}"/>
              </a:ext>
            </a:extLst>
          </p:cNvPr>
          <p:cNvCxnSpPr>
            <a:cxnSpLocks/>
            <a:stCxn id="25" idx="3"/>
          </p:cNvCxnSpPr>
          <p:nvPr/>
        </p:nvCxnSpPr>
        <p:spPr>
          <a:xfrm flipH="1">
            <a:off x="4752060" y="2741723"/>
            <a:ext cx="4584908" cy="1068715"/>
          </a:xfrm>
          <a:prstGeom prst="bentConnector3">
            <a:avLst>
              <a:gd name="adj1" fmla="val -498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A5079C6-7D83-9489-9282-E429E88AF051}"/>
              </a:ext>
            </a:extLst>
          </p:cNvPr>
          <p:cNvSpPr/>
          <p:nvPr/>
        </p:nvSpPr>
        <p:spPr>
          <a:xfrm>
            <a:off x="5116726" y="2844857"/>
            <a:ext cx="253035" cy="43122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a:extLst>
              <a:ext uri="{FF2B5EF4-FFF2-40B4-BE49-F238E27FC236}">
                <a16:creationId xmlns:a16="http://schemas.microsoft.com/office/drawing/2014/main" id="{E2C270A9-212D-7597-3817-C643240851E0}"/>
              </a:ext>
            </a:extLst>
          </p:cNvPr>
          <p:cNvCxnSpPr>
            <a:endCxn id="64" idx="1"/>
          </p:cNvCxnSpPr>
          <p:nvPr/>
        </p:nvCxnSpPr>
        <p:spPr>
          <a:xfrm rot="5400000" flipH="1" flipV="1">
            <a:off x="4559409" y="3253121"/>
            <a:ext cx="749969" cy="364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7EB1A7C-24FD-7725-CA9C-CCABD118A35D}"/>
              </a:ext>
            </a:extLst>
          </p:cNvPr>
          <p:cNvSpPr txBox="1"/>
          <p:nvPr/>
        </p:nvSpPr>
        <p:spPr>
          <a:xfrm>
            <a:off x="476406" y="3902639"/>
            <a:ext cx="3313728" cy="1477328"/>
          </a:xfrm>
          <a:prstGeom prst="rect">
            <a:avLst/>
          </a:prstGeom>
          <a:noFill/>
        </p:spPr>
        <p:txBody>
          <a:bodyPr wrap="none" rtlCol="0">
            <a:spAutoFit/>
          </a:bodyPr>
          <a:lstStyle/>
          <a:p>
            <a:r>
              <a:rPr lang="en-US" dirty="0"/>
              <a:t>IF: Instruction fetch</a:t>
            </a:r>
          </a:p>
          <a:p>
            <a:r>
              <a:rPr lang="en-US" dirty="0"/>
              <a:t>ID: Instruction decode &amp; issue</a:t>
            </a:r>
          </a:p>
          <a:p>
            <a:r>
              <a:rPr lang="en-US" dirty="0"/>
              <a:t>Reg: Register file and other state</a:t>
            </a:r>
          </a:p>
          <a:p>
            <a:r>
              <a:rPr lang="en-US" dirty="0"/>
              <a:t>EX: Execution unit (ALU, FPU, …)</a:t>
            </a:r>
          </a:p>
          <a:p>
            <a:r>
              <a:rPr lang="en-US" dirty="0"/>
              <a:t>L/S: Load store unit</a:t>
            </a:r>
          </a:p>
        </p:txBody>
      </p:sp>
      <p:grpSp>
        <p:nvGrpSpPr>
          <p:cNvPr id="74" name="Group 73">
            <a:extLst>
              <a:ext uri="{FF2B5EF4-FFF2-40B4-BE49-F238E27FC236}">
                <a16:creationId xmlns:a16="http://schemas.microsoft.com/office/drawing/2014/main" id="{31F8B1CE-1735-3DF5-2A68-EF5E4358C5AC}"/>
              </a:ext>
            </a:extLst>
          </p:cNvPr>
          <p:cNvGrpSpPr/>
          <p:nvPr/>
        </p:nvGrpSpPr>
        <p:grpSpPr>
          <a:xfrm>
            <a:off x="3028674" y="5646266"/>
            <a:ext cx="4808313" cy="673816"/>
            <a:chOff x="3028674" y="5646266"/>
            <a:chExt cx="4808313" cy="673816"/>
          </a:xfrm>
        </p:grpSpPr>
        <p:sp>
          <p:nvSpPr>
            <p:cNvPr id="68" name="Rectangle 67">
              <a:extLst>
                <a:ext uri="{FF2B5EF4-FFF2-40B4-BE49-F238E27FC236}">
                  <a16:creationId xmlns:a16="http://schemas.microsoft.com/office/drawing/2014/main" id="{CD2478AD-4287-A356-8677-1D2BFF9C3D4C}"/>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69" name="Rectangle 68">
              <a:extLst>
                <a:ext uri="{FF2B5EF4-FFF2-40B4-BE49-F238E27FC236}">
                  <a16:creationId xmlns:a16="http://schemas.microsoft.com/office/drawing/2014/main" id="{FDC44EE7-94C3-D39F-4D5D-D72A75FD757B}"/>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0" name="Rectangle 69">
              <a:extLst>
                <a:ext uri="{FF2B5EF4-FFF2-40B4-BE49-F238E27FC236}">
                  <a16:creationId xmlns:a16="http://schemas.microsoft.com/office/drawing/2014/main" id="{8DAB163C-EE32-D872-3A65-6E963903EC29}"/>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71" name="Rectangle 70">
              <a:extLst>
                <a:ext uri="{FF2B5EF4-FFF2-40B4-BE49-F238E27FC236}">
                  <a16:creationId xmlns:a16="http://schemas.microsoft.com/office/drawing/2014/main" id="{511DB876-00C1-7FA2-F5A7-A663F377046A}"/>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72" name="Rectangle 71">
              <a:extLst>
                <a:ext uri="{FF2B5EF4-FFF2-40B4-BE49-F238E27FC236}">
                  <a16:creationId xmlns:a16="http://schemas.microsoft.com/office/drawing/2014/main" id="{020D22D9-E93F-E3F0-3A0C-3AFC5BD17118}"/>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73" name="Rectangle 72">
              <a:extLst>
                <a:ext uri="{FF2B5EF4-FFF2-40B4-BE49-F238E27FC236}">
                  <a16:creationId xmlns:a16="http://schemas.microsoft.com/office/drawing/2014/main" id="{C8549C23-4D9F-DF90-7FF2-76FDE7D0078A}"/>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Tree>
    <p:extLst>
      <p:ext uri="{BB962C8B-B14F-4D97-AF65-F5344CB8AC3E}">
        <p14:creationId xmlns:p14="http://schemas.microsoft.com/office/powerpoint/2010/main" val="136876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EDD8-5E3C-5045-55BD-D5DC7766236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D6030053-B418-73D1-78AC-5446FF25F04C}"/>
              </a:ext>
            </a:extLst>
          </p:cNvPr>
          <p:cNvSpPr>
            <a:spLocks noGrp="1"/>
          </p:cNvSpPr>
          <p:nvPr>
            <p:ph idx="1"/>
          </p:nvPr>
        </p:nvSpPr>
        <p:spPr/>
        <p:txBody>
          <a:bodyPr/>
          <a:lstStyle/>
          <a:p>
            <a:r>
              <a:rPr lang="en-US" dirty="0"/>
              <a:t>This is a 6-stage pipeline</a:t>
            </a:r>
          </a:p>
          <a:p>
            <a:r>
              <a:rPr lang="en-US" dirty="0"/>
              <a:t>If working to the fullest, it should be running 6 instructions in parallel compared to non-pipelined version </a:t>
            </a:r>
          </a:p>
          <a:p>
            <a:pPr lvl="1"/>
            <a:r>
              <a:rPr lang="en-US" dirty="0"/>
              <a:t>6x performance increase to instruction-level parallelism (ILP)</a:t>
            </a:r>
          </a:p>
          <a:p>
            <a:r>
              <a:rPr lang="en-US" dirty="0"/>
              <a:t>Don’t get too excited:</a:t>
            </a:r>
          </a:p>
          <a:p>
            <a:pPr lvl="1"/>
            <a:r>
              <a:rPr lang="en-US" dirty="0"/>
              <a:t>Not all instructions use all pipeline stages</a:t>
            </a:r>
          </a:p>
          <a:p>
            <a:pPr lvl="1"/>
            <a:r>
              <a:rPr lang="en-US" dirty="0"/>
              <a:t>If L/S has a cache miss, the pipeline must stall (no more instructions issued)</a:t>
            </a:r>
          </a:p>
          <a:p>
            <a:pPr lvl="1"/>
            <a:r>
              <a:rPr lang="en-US" dirty="0"/>
              <a:t>Must preserve semantics, and instructions may depend on one another</a:t>
            </a:r>
          </a:p>
        </p:txBody>
      </p:sp>
    </p:spTree>
    <p:extLst>
      <p:ext uri="{BB962C8B-B14F-4D97-AF65-F5344CB8AC3E}">
        <p14:creationId xmlns:p14="http://schemas.microsoft.com/office/powerpoint/2010/main" val="301730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Pipeline Bubbles</a:t>
            </a:r>
          </a:p>
        </p:txBody>
      </p:sp>
      <p:sp>
        <p:nvSpPr>
          <p:cNvPr id="3" name="Content Placeholder 2">
            <a:extLst>
              <a:ext uri="{FF2B5EF4-FFF2-40B4-BE49-F238E27FC236}">
                <a16:creationId xmlns:a16="http://schemas.microsoft.com/office/drawing/2014/main" id="{A845D94E-EFED-8043-A69C-20FA0F8A93BC}"/>
              </a:ext>
            </a:extLst>
          </p:cNvPr>
          <p:cNvSpPr>
            <a:spLocks noGrp="1"/>
          </p:cNvSpPr>
          <p:nvPr>
            <p:ph idx="1"/>
          </p:nvPr>
        </p:nvSpPr>
        <p:spPr/>
        <p:txBody>
          <a:bodyPr/>
          <a:lstStyle/>
          <a:p>
            <a:r>
              <a:rPr lang="en-US" dirty="0"/>
              <a:t>Structural</a:t>
            </a:r>
          </a:p>
          <a:p>
            <a:r>
              <a:rPr lang="en-US" dirty="0"/>
              <a:t>Data</a:t>
            </a:r>
          </a:p>
          <a:p>
            <a:r>
              <a:rPr lang="en-US" dirty="0"/>
              <a:t>Control</a:t>
            </a:r>
          </a:p>
        </p:txBody>
      </p:sp>
      <p:sp>
        <p:nvSpPr>
          <p:cNvPr id="5" name="TextBox 4">
            <a:extLst>
              <a:ext uri="{FF2B5EF4-FFF2-40B4-BE49-F238E27FC236}">
                <a16:creationId xmlns:a16="http://schemas.microsoft.com/office/drawing/2014/main" id="{2E3BDBD7-402C-6428-352B-401A3491CA69}"/>
              </a:ext>
            </a:extLst>
          </p:cNvPr>
          <p:cNvSpPr txBox="1"/>
          <p:nvPr/>
        </p:nvSpPr>
        <p:spPr>
          <a:xfrm>
            <a:off x="3547867" y="3187341"/>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pSp>
        <p:nvGrpSpPr>
          <p:cNvPr id="11" name="Group 10">
            <a:extLst>
              <a:ext uri="{FF2B5EF4-FFF2-40B4-BE49-F238E27FC236}">
                <a16:creationId xmlns:a16="http://schemas.microsoft.com/office/drawing/2014/main" id="{16F8A5F0-ED86-3E0E-C59B-3CBB3995C7D0}"/>
              </a:ext>
            </a:extLst>
          </p:cNvPr>
          <p:cNvGrpSpPr/>
          <p:nvPr/>
        </p:nvGrpSpPr>
        <p:grpSpPr>
          <a:xfrm>
            <a:off x="3547867" y="1704447"/>
            <a:ext cx="4808313" cy="673816"/>
            <a:chOff x="3028674" y="5646266"/>
            <a:chExt cx="4808313" cy="673816"/>
          </a:xfrm>
        </p:grpSpPr>
        <p:sp>
          <p:nvSpPr>
            <p:cNvPr id="12" name="Rectangle 11">
              <a:extLst>
                <a:ext uri="{FF2B5EF4-FFF2-40B4-BE49-F238E27FC236}">
                  <a16:creationId xmlns:a16="http://schemas.microsoft.com/office/drawing/2014/main" id="{05724457-2CD5-407F-3BA7-56CD3A91F465}"/>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3" name="Rectangle 12">
              <a:extLst>
                <a:ext uri="{FF2B5EF4-FFF2-40B4-BE49-F238E27FC236}">
                  <a16:creationId xmlns:a16="http://schemas.microsoft.com/office/drawing/2014/main" id="{A64A33EF-6E44-C041-C03D-5F9946EB606D}"/>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4" name="Rectangle 13">
              <a:extLst>
                <a:ext uri="{FF2B5EF4-FFF2-40B4-BE49-F238E27FC236}">
                  <a16:creationId xmlns:a16="http://schemas.microsoft.com/office/drawing/2014/main" id="{68D2D4E0-2DDE-3CE0-AFDA-0A225F31864D}"/>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5" name="Rectangle 14">
              <a:extLst>
                <a:ext uri="{FF2B5EF4-FFF2-40B4-BE49-F238E27FC236}">
                  <a16:creationId xmlns:a16="http://schemas.microsoft.com/office/drawing/2014/main" id="{EFB3E8F9-848D-DC45-EE70-D7DB4B509D91}"/>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16" name="Rectangle 15">
              <a:extLst>
                <a:ext uri="{FF2B5EF4-FFF2-40B4-BE49-F238E27FC236}">
                  <a16:creationId xmlns:a16="http://schemas.microsoft.com/office/drawing/2014/main" id="{35551650-1A08-AE31-9F95-0F1340D43199}"/>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7" name="Rectangle 16">
              <a:extLst>
                <a:ext uri="{FF2B5EF4-FFF2-40B4-BE49-F238E27FC236}">
                  <a16:creationId xmlns:a16="http://schemas.microsoft.com/office/drawing/2014/main" id="{C5F50A39-D1D3-05C0-F62F-197947C33F09}"/>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Tree>
    <p:extLst>
      <p:ext uri="{BB962C8B-B14F-4D97-AF65-F5344CB8AC3E}">
        <p14:creationId xmlns:p14="http://schemas.microsoft.com/office/powerpoint/2010/main" val="238199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Structure Induced Bubble</a:t>
            </a:r>
          </a:p>
        </p:txBody>
      </p:sp>
      <p:sp>
        <p:nvSpPr>
          <p:cNvPr id="5" name="TextBox 4">
            <a:extLst>
              <a:ext uri="{FF2B5EF4-FFF2-40B4-BE49-F238E27FC236}">
                <a16:creationId xmlns:a16="http://schemas.microsoft.com/office/drawing/2014/main" id="{2E3BDBD7-402C-6428-352B-401A3491CA69}"/>
              </a:ext>
            </a:extLst>
          </p:cNvPr>
          <p:cNvSpPr txBox="1"/>
          <p:nvPr/>
        </p:nvSpPr>
        <p:spPr>
          <a:xfrm>
            <a:off x="3547867" y="3187341"/>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pSp>
        <p:nvGrpSpPr>
          <p:cNvPr id="11" name="Group 10">
            <a:extLst>
              <a:ext uri="{FF2B5EF4-FFF2-40B4-BE49-F238E27FC236}">
                <a16:creationId xmlns:a16="http://schemas.microsoft.com/office/drawing/2014/main" id="{16F8A5F0-ED86-3E0E-C59B-3CBB3995C7D0}"/>
              </a:ext>
            </a:extLst>
          </p:cNvPr>
          <p:cNvGrpSpPr/>
          <p:nvPr/>
        </p:nvGrpSpPr>
        <p:grpSpPr>
          <a:xfrm>
            <a:off x="3547867" y="1704447"/>
            <a:ext cx="4808313" cy="673816"/>
            <a:chOff x="3028674" y="5646266"/>
            <a:chExt cx="4808313" cy="673816"/>
          </a:xfrm>
        </p:grpSpPr>
        <p:sp>
          <p:nvSpPr>
            <p:cNvPr id="12" name="Rectangle 11">
              <a:extLst>
                <a:ext uri="{FF2B5EF4-FFF2-40B4-BE49-F238E27FC236}">
                  <a16:creationId xmlns:a16="http://schemas.microsoft.com/office/drawing/2014/main" id="{05724457-2CD5-407F-3BA7-56CD3A91F465}"/>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3" name="Rectangle 12">
              <a:extLst>
                <a:ext uri="{FF2B5EF4-FFF2-40B4-BE49-F238E27FC236}">
                  <a16:creationId xmlns:a16="http://schemas.microsoft.com/office/drawing/2014/main" id="{A64A33EF-6E44-C041-C03D-5F9946EB606D}"/>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4" name="Rectangle 13">
              <a:extLst>
                <a:ext uri="{FF2B5EF4-FFF2-40B4-BE49-F238E27FC236}">
                  <a16:creationId xmlns:a16="http://schemas.microsoft.com/office/drawing/2014/main" id="{68D2D4E0-2DDE-3CE0-AFDA-0A225F31864D}"/>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5" name="Rectangle 14">
              <a:extLst>
                <a:ext uri="{FF2B5EF4-FFF2-40B4-BE49-F238E27FC236}">
                  <a16:creationId xmlns:a16="http://schemas.microsoft.com/office/drawing/2014/main" id="{EFB3E8F9-848D-DC45-EE70-D7DB4B509D91}"/>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16" name="Rectangle 15">
              <a:extLst>
                <a:ext uri="{FF2B5EF4-FFF2-40B4-BE49-F238E27FC236}">
                  <a16:creationId xmlns:a16="http://schemas.microsoft.com/office/drawing/2014/main" id="{35551650-1A08-AE31-9F95-0F1340D43199}"/>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7" name="Rectangle 16">
              <a:extLst>
                <a:ext uri="{FF2B5EF4-FFF2-40B4-BE49-F238E27FC236}">
                  <a16:creationId xmlns:a16="http://schemas.microsoft.com/office/drawing/2014/main" id="{C5F50A39-D1D3-05C0-F62F-197947C33F09}"/>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6" name="TextBox 5">
            <a:extLst>
              <a:ext uri="{FF2B5EF4-FFF2-40B4-BE49-F238E27FC236}">
                <a16:creationId xmlns:a16="http://schemas.microsoft.com/office/drawing/2014/main" id="{107FD8BF-5C2F-3637-5C06-6B361B06F3BB}"/>
              </a:ext>
            </a:extLst>
          </p:cNvPr>
          <p:cNvSpPr txBox="1"/>
          <p:nvPr/>
        </p:nvSpPr>
        <p:spPr>
          <a:xfrm>
            <a:off x="7973667" y="2760999"/>
            <a:ext cx="4121641" cy="2308324"/>
          </a:xfrm>
          <a:prstGeom prst="rect">
            <a:avLst/>
          </a:prstGeom>
          <a:noFill/>
        </p:spPr>
        <p:txBody>
          <a:bodyPr wrap="none" rtlCol="0">
            <a:spAutoFit/>
          </a:bodyPr>
          <a:lstStyle/>
          <a:p>
            <a:r>
              <a:rPr lang="en-US" dirty="0"/>
              <a:t>L1, L2 &amp; L4 do not use EX</a:t>
            </a:r>
          </a:p>
          <a:p>
            <a:r>
              <a:rPr lang="en-US" dirty="0"/>
              <a:t>L3, L5, L6, L7, L8 &amp; L9 don’t use L/S</a:t>
            </a:r>
          </a:p>
          <a:p>
            <a:endParaRPr lang="en-US" dirty="0"/>
          </a:p>
          <a:p>
            <a:r>
              <a:rPr lang="en-US" dirty="0"/>
              <a:t>Register file must support 2 read ops and</a:t>
            </a:r>
          </a:p>
          <a:p>
            <a:r>
              <a:rPr lang="en-US" dirty="0"/>
              <a:t>1 write op simultaneously</a:t>
            </a:r>
          </a:p>
          <a:p>
            <a:endParaRPr lang="en-US" dirty="0"/>
          </a:p>
          <a:p>
            <a:endParaRPr lang="en-US" dirty="0"/>
          </a:p>
          <a:p>
            <a:endParaRPr lang="en-US" dirty="0"/>
          </a:p>
        </p:txBody>
      </p:sp>
    </p:spTree>
    <p:extLst>
      <p:ext uri="{BB962C8B-B14F-4D97-AF65-F5344CB8AC3E}">
        <p14:creationId xmlns:p14="http://schemas.microsoft.com/office/powerpoint/2010/main" val="353426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Instruction Dependencies (Hazards)</a:t>
            </a:r>
          </a:p>
        </p:txBody>
      </p:sp>
      <p:sp>
        <p:nvSpPr>
          <p:cNvPr id="5" name="TextBox 4">
            <a:extLst>
              <a:ext uri="{FF2B5EF4-FFF2-40B4-BE49-F238E27FC236}">
                <a16:creationId xmlns:a16="http://schemas.microsoft.com/office/drawing/2014/main" id="{2E3BDBD7-402C-6428-352B-401A3491CA69}"/>
              </a:ext>
            </a:extLst>
          </p:cNvPr>
          <p:cNvSpPr txBox="1"/>
          <p:nvPr/>
        </p:nvSpPr>
        <p:spPr>
          <a:xfrm>
            <a:off x="3547867" y="3187341"/>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pSp>
        <p:nvGrpSpPr>
          <p:cNvPr id="11" name="Group 10">
            <a:extLst>
              <a:ext uri="{FF2B5EF4-FFF2-40B4-BE49-F238E27FC236}">
                <a16:creationId xmlns:a16="http://schemas.microsoft.com/office/drawing/2014/main" id="{16F8A5F0-ED86-3E0E-C59B-3CBB3995C7D0}"/>
              </a:ext>
            </a:extLst>
          </p:cNvPr>
          <p:cNvGrpSpPr/>
          <p:nvPr/>
        </p:nvGrpSpPr>
        <p:grpSpPr>
          <a:xfrm>
            <a:off x="3547867" y="1704447"/>
            <a:ext cx="4808313" cy="673816"/>
            <a:chOff x="3028674" y="5646266"/>
            <a:chExt cx="4808313" cy="673816"/>
          </a:xfrm>
        </p:grpSpPr>
        <p:sp>
          <p:nvSpPr>
            <p:cNvPr id="12" name="Rectangle 11">
              <a:extLst>
                <a:ext uri="{FF2B5EF4-FFF2-40B4-BE49-F238E27FC236}">
                  <a16:creationId xmlns:a16="http://schemas.microsoft.com/office/drawing/2014/main" id="{05724457-2CD5-407F-3BA7-56CD3A91F465}"/>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3" name="Rectangle 12">
              <a:extLst>
                <a:ext uri="{FF2B5EF4-FFF2-40B4-BE49-F238E27FC236}">
                  <a16:creationId xmlns:a16="http://schemas.microsoft.com/office/drawing/2014/main" id="{A64A33EF-6E44-C041-C03D-5F9946EB606D}"/>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4" name="Rectangle 13">
              <a:extLst>
                <a:ext uri="{FF2B5EF4-FFF2-40B4-BE49-F238E27FC236}">
                  <a16:creationId xmlns:a16="http://schemas.microsoft.com/office/drawing/2014/main" id="{68D2D4E0-2DDE-3CE0-AFDA-0A225F31864D}"/>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5" name="Rectangle 14">
              <a:extLst>
                <a:ext uri="{FF2B5EF4-FFF2-40B4-BE49-F238E27FC236}">
                  <a16:creationId xmlns:a16="http://schemas.microsoft.com/office/drawing/2014/main" id="{EFB3E8F9-848D-DC45-EE70-D7DB4B509D91}"/>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16" name="Rectangle 15">
              <a:extLst>
                <a:ext uri="{FF2B5EF4-FFF2-40B4-BE49-F238E27FC236}">
                  <a16:creationId xmlns:a16="http://schemas.microsoft.com/office/drawing/2014/main" id="{35551650-1A08-AE31-9F95-0F1340D43199}"/>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7" name="Rectangle 16">
              <a:extLst>
                <a:ext uri="{FF2B5EF4-FFF2-40B4-BE49-F238E27FC236}">
                  <a16:creationId xmlns:a16="http://schemas.microsoft.com/office/drawing/2014/main" id="{C5F50A39-D1D3-05C0-F62F-197947C33F09}"/>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7" name="TextBox 6">
            <a:extLst>
              <a:ext uri="{FF2B5EF4-FFF2-40B4-BE49-F238E27FC236}">
                <a16:creationId xmlns:a16="http://schemas.microsoft.com/office/drawing/2014/main" id="{A7745A53-9E4E-E402-C5E3-FEAE1CD6D5F5}"/>
              </a:ext>
            </a:extLst>
          </p:cNvPr>
          <p:cNvSpPr txBox="1"/>
          <p:nvPr/>
        </p:nvSpPr>
        <p:spPr>
          <a:xfrm>
            <a:off x="7994822" y="3002692"/>
            <a:ext cx="1882247" cy="1200329"/>
          </a:xfrm>
          <a:prstGeom prst="rect">
            <a:avLst/>
          </a:prstGeom>
          <a:noFill/>
        </p:spPr>
        <p:txBody>
          <a:bodyPr wrap="none" rtlCol="0">
            <a:spAutoFit/>
          </a:bodyPr>
          <a:lstStyle/>
          <a:p>
            <a:r>
              <a:rPr lang="en-US" dirty="0"/>
              <a:t>Read-Write:</a:t>
            </a:r>
          </a:p>
          <a:p>
            <a:r>
              <a:rPr lang="en-US" dirty="0"/>
              <a:t>	L1 </a:t>
            </a:r>
            <a:r>
              <a:rPr lang="en-US" dirty="0">
                <a:sym typeface="Wingdings" pitchFamily="2" charset="2"/>
              </a:rPr>
              <a:t> L5</a:t>
            </a:r>
          </a:p>
          <a:p>
            <a:r>
              <a:rPr lang="en-US" dirty="0">
                <a:sym typeface="Wingdings" pitchFamily="2" charset="2"/>
              </a:rPr>
              <a:t>	L2  L6</a:t>
            </a:r>
          </a:p>
          <a:p>
            <a:r>
              <a:rPr lang="en-US" dirty="0">
                <a:sym typeface="Wingdings" pitchFamily="2" charset="2"/>
              </a:rPr>
              <a:t>	L7  L4</a:t>
            </a:r>
            <a:endParaRPr lang="en-US" dirty="0"/>
          </a:p>
        </p:txBody>
      </p:sp>
      <p:sp>
        <p:nvSpPr>
          <p:cNvPr id="8" name="TextBox 7">
            <a:extLst>
              <a:ext uri="{FF2B5EF4-FFF2-40B4-BE49-F238E27FC236}">
                <a16:creationId xmlns:a16="http://schemas.microsoft.com/office/drawing/2014/main" id="{E489D6DC-13AC-E9C3-9AAA-3548BA14A62B}"/>
              </a:ext>
            </a:extLst>
          </p:cNvPr>
          <p:cNvSpPr txBox="1"/>
          <p:nvPr/>
        </p:nvSpPr>
        <p:spPr>
          <a:xfrm>
            <a:off x="7994821" y="4308758"/>
            <a:ext cx="2214068" cy="1200329"/>
          </a:xfrm>
          <a:prstGeom prst="rect">
            <a:avLst/>
          </a:prstGeom>
          <a:noFill/>
        </p:spPr>
        <p:txBody>
          <a:bodyPr wrap="none" rtlCol="0">
            <a:spAutoFit/>
          </a:bodyPr>
          <a:lstStyle/>
          <a:p>
            <a:r>
              <a:rPr lang="en-US" dirty="0"/>
              <a:t>Write-Read:</a:t>
            </a:r>
          </a:p>
          <a:p>
            <a:r>
              <a:rPr lang="en-US" dirty="0"/>
              <a:t>	L1, L2 </a:t>
            </a:r>
            <a:r>
              <a:rPr lang="en-US" dirty="0">
                <a:sym typeface="Wingdings" pitchFamily="2" charset="2"/>
              </a:rPr>
              <a:t> L3</a:t>
            </a:r>
          </a:p>
          <a:p>
            <a:r>
              <a:rPr lang="en-US" dirty="0">
                <a:sym typeface="Wingdings" pitchFamily="2" charset="2"/>
              </a:rPr>
              <a:t>	L3  L4</a:t>
            </a:r>
          </a:p>
          <a:p>
            <a:r>
              <a:rPr lang="en-US" dirty="0">
                <a:sym typeface="Wingdings" pitchFamily="2" charset="2"/>
              </a:rPr>
              <a:t>	L8  L9</a:t>
            </a:r>
          </a:p>
        </p:txBody>
      </p:sp>
      <p:sp>
        <p:nvSpPr>
          <p:cNvPr id="9" name="TextBox 8">
            <a:extLst>
              <a:ext uri="{FF2B5EF4-FFF2-40B4-BE49-F238E27FC236}">
                <a16:creationId xmlns:a16="http://schemas.microsoft.com/office/drawing/2014/main" id="{A385E8F0-487B-354F-3512-2099DAD80132}"/>
              </a:ext>
            </a:extLst>
          </p:cNvPr>
          <p:cNvSpPr txBox="1"/>
          <p:nvPr/>
        </p:nvSpPr>
        <p:spPr>
          <a:xfrm>
            <a:off x="7994821" y="5543428"/>
            <a:ext cx="2624436" cy="646331"/>
          </a:xfrm>
          <a:prstGeom prst="rect">
            <a:avLst/>
          </a:prstGeom>
          <a:noFill/>
        </p:spPr>
        <p:txBody>
          <a:bodyPr wrap="none" rtlCol="0">
            <a:spAutoFit/>
          </a:bodyPr>
          <a:lstStyle/>
          <a:p>
            <a:r>
              <a:rPr lang="en-US" dirty="0"/>
              <a:t>Write-Write:</a:t>
            </a:r>
          </a:p>
          <a:p>
            <a:r>
              <a:rPr lang="en-US" dirty="0"/>
              <a:t>	Not shown here</a:t>
            </a:r>
            <a:endParaRPr lang="en-US" dirty="0">
              <a:sym typeface="Wingdings" pitchFamily="2" charset="2"/>
            </a:endParaRPr>
          </a:p>
        </p:txBody>
      </p:sp>
    </p:spTree>
    <p:extLst>
      <p:ext uri="{BB962C8B-B14F-4D97-AF65-F5344CB8AC3E}">
        <p14:creationId xmlns:p14="http://schemas.microsoft.com/office/powerpoint/2010/main" val="411579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Control-Induced Bubbles</a:t>
            </a:r>
          </a:p>
        </p:txBody>
      </p:sp>
      <p:sp>
        <p:nvSpPr>
          <p:cNvPr id="5" name="TextBox 4">
            <a:extLst>
              <a:ext uri="{FF2B5EF4-FFF2-40B4-BE49-F238E27FC236}">
                <a16:creationId xmlns:a16="http://schemas.microsoft.com/office/drawing/2014/main" id="{2E3BDBD7-402C-6428-352B-401A3491CA69}"/>
              </a:ext>
            </a:extLst>
          </p:cNvPr>
          <p:cNvSpPr txBox="1"/>
          <p:nvPr/>
        </p:nvSpPr>
        <p:spPr>
          <a:xfrm>
            <a:off x="3547867" y="3187341"/>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solidFill>
                  <a:srgbClr val="FF0000"/>
                </a:solidFill>
              </a:rPr>
              <a:t>L9:	</a:t>
            </a:r>
            <a:r>
              <a:rPr lang="en-US" dirty="0" err="1">
                <a:solidFill>
                  <a:srgbClr val="FF0000"/>
                </a:solidFill>
              </a:rPr>
              <a:t>bne</a:t>
            </a:r>
            <a:r>
              <a:rPr lang="en-US" dirty="0">
                <a:solidFill>
                  <a:srgbClr val="FF0000"/>
                </a:solidFill>
              </a:rPr>
              <a:t>	L1</a:t>
            </a:r>
            <a:r>
              <a:rPr lang="en-US" dirty="0"/>
              <a:t>		</a:t>
            </a:r>
            <a:endParaRPr lang="en-US" dirty="0">
              <a:solidFill>
                <a:srgbClr val="FFFF00"/>
              </a:solidFill>
            </a:endParaRPr>
          </a:p>
        </p:txBody>
      </p:sp>
      <p:grpSp>
        <p:nvGrpSpPr>
          <p:cNvPr id="11" name="Group 10">
            <a:extLst>
              <a:ext uri="{FF2B5EF4-FFF2-40B4-BE49-F238E27FC236}">
                <a16:creationId xmlns:a16="http://schemas.microsoft.com/office/drawing/2014/main" id="{16F8A5F0-ED86-3E0E-C59B-3CBB3995C7D0}"/>
              </a:ext>
            </a:extLst>
          </p:cNvPr>
          <p:cNvGrpSpPr/>
          <p:nvPr/>
        </p:nvGrpSpPr>
        <p:grpSpPr>
          <a:xfrm>
            <a:off x="3547867" y="1704447"/>
            <a:ext cx="4808313" cy="673816"/>
            <a:chOff x="3028674" y="5646266"/>
            <a:chExt cx="4808313" cy="673816"/>
          </a:xfrm>
        </p:grpSpPr>
        <p:sp>
          <p:nvSpPr>
            <p:cNvPr id="12" name="Rectangle 11">
              <a:extLst>
                <a:ext uri="{FF2B5EF4-FFF2-40B4-BE49-F238E27FC236}">
                  <a16:creationId xmlns:a16="http://schemas.microsoft.com/office/drawing/2014/main" id="{05724457-2CD5-407F-3BA7-56CD3A91F465}"/>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3" name="Rectangle 12">
              <a:extLst>
                <a:ext uri="{FF2B5EF4-FFF2-40B4-BE49-F238E27FC236}">
                  <a16:creationId xmlns:a16="http://schemas.microsoft.com/office/drawing/2014/main" id="{A64A33EF-6E44-C041-C03D-5F9946EB606D}"/>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4" name="Rectangle 13">
              <a:extLst>
                <a:ext uri="{FF2B5EF4-FFF2-40B4-BE49-F238E27FC236}">
                  <a16:creationId xmlns:a16="http://schemas.microsoft.com/office/drawing/2014/main" id="{68D2D4E0-2DDE-3CE0-AFDA-0A225F31864D}"/>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5" name="Rectangle 14">
              <a:extLst>
                <a:ext uri="{FF2B5EF4-FFF2-40B4-BE49-F238E27FC236}">
                  <a16:creationId xmlns:a16="http://schemas.microsoft.com/office/drawing/2014/main" id="{EFB3E8F9-848D-DC45-EE70-D7DB4B509D91}"/>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16" name="Rectangle 15">
              <a:extLst>
                <a:ext uri="{FF2B5EF4-FFF2-40B4-BE49-F238E27FC236}">
                  <a16:creationId xmlns:a16="http://schemas.microsoft.com/office/drawing/2014/main" id="{35551650-1A08-AE31-9F95-0F1340D43199}"/>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7" name="Rectangle 16">
              <a:extLst>
                <a:ext uri="{FF2B5EF4-FFF2-40B4-BE49-F238E27FC236}">
                  <a16:creationId xmlns:a16="http://schemas.microsoft.com/office/drawing/2014/main" id="{C5F50A39-D1D3-05C0-F62F-197947C33F09}"/>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3" name="TextBox 2">
            <a:extLst>
              <a:ext uri="{FF2B5EF4-FFF2-40B4-BE49-F238E27FC236}">
                <a16:creationId xmlns:a16="http://schemas.microsoft.com/office/drawing/2014/main" id="{911DAFC4-EA4E-E1F0-7778-53BB1073B276}"/>
              </a:ext>
            </a:extLst>
          </p:cNvPr>
          <p:cNvSpPr txBox="1"/>
          <p:nvPr/>
        </p:nvSpPr>
        <p:spPr>
          <a:xfrm>
            <a:off x="5807676" y="5772664"/>
            <a:ext cx="3163045" cy="369332"/>
          </a:xfrm>
          <a:prstGeom prst="rect">
            <a:avLst/>
          </a:prstGeom>
          <a:noFill/>
        </p:spPr>
        <p:txBody>
          <a:bodyPr wrap="none" rtlCol="0">
            <a:spAutoFit/>
          </a:bodyPr>
          <a:lstStyle/>
          <a:p>
            <a:r>
              <a:rPr lang="en-US" dirty="0"/>
              <a:t>Which one is next? L1 or L10???</a:t>
            </a:r>
          </a:p>
        </p:txBody>
      </p:sp>
    </p:spTree>
    <p:extLst>
      <p:ext uri="{BB962C8B-B14F-4D97-AF65-F5344CB8AC3E}">
        <p14:creationId xmlns:p14="http://schemas.microsoft.com/office/powerpoint/2010/main" val="190737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E4775C-0FF2-C5D7-214F-3286AA6ADBBD}"/>
              </a:ext>
            </a:extLst>
          </p:cNvPr>
          <p:cNvSpPr>
            <a:spLocks noGrp="1"/>
          </p:cNvSpPr>
          <p:nvPr>
            <p:ph type="subTitle" idx="1"/>
          </p:nvPr>
        </p:nvSpPr>
        <p:spPr/>
        <p:txBody>
          <a:bodyPr>
            <a:normAutofit/>
          </a:bodyPr>
          <a:lstStyle/>
          <a:p>
            <a:r>
              <a:rPr lang="en-US" sz="3600" dirty="0"/>
              <a:t>Pipelines in Action</a:t>
            </a:r>
          </a:p>
        </p:txBody>
      </p:sp>
    </p:spTree>
    <p:extLst>
      <p:ext uri="{BB962C8B-B14F-4D97-AF65-F5344CB8AC3E}">
        <p14:creationId xmlns:p14="http://schemas.microsoft.com/office/powerpoint/2010/main" val="115364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Non-Pipelined</a:t>
            </a:r>
          </a:p>
        </p:txBody>
      </p:sp>
      <p:sp>
        <p:nvSpPr>
          <p:cNvPr id="5" name="TextBox 4">
            <a:extLst>
              <a:ext uri="{FF2B5EF4-FFF2-40B4-BE49-F238E27FC236}">
                <a16:creationId xmlns:a16="http://schemas.microsoft.com/office/drawing/2014/main" id="{2E3BDBD7-402C-6428-352B-401A3491CA69}"/>
              </a:ext>
            </a:extLst>
          </p:cNvPr>
          <p:cNvSpPr txBox="1"/>
          <p:nvPr/>
        </p:nvSpPr>
        <p:spPr>
          <a:xfrm>
            <a:off x="409813" y="1932926"/>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nvGraphicFramePr>
        <p:xfrm>
          <a:off x="4285281" y="1174173"/>
          <a:ext cx="5419824" cy="4056363"/>
        </p:xfrm>
        <a:graphic>
          <a:graphicData uri="http://schemas.openxmlformats.org/drawingml/2006/table">
            <a:tbl>
              <a:tblPr firstRow="1" bandRow="1">
                <a:tableStyleId>{5C22544A-7EE6-4342-B048-85BDC9FD1C3A}</a:tableStyleId>
              </a:tblPr>
              <a:tblGrid>
                <a:gridCol w="903304">
                  <a:extLst>
                    <a:ext uri="{9D8B030D-6E8A-4147-A177-3AD203B41FA5}">
                      <a16:colId xmlns:a16="http://schemas.microsoft.com/office/drawing/2014/main" val="2432677464"/>
                    </a:ext>
                  </a:extLst>
                </a:gridCol>
                <a:gridCol w="903304">
                  <a:extLst>
                    <a:ext uri="{9D8B030D-6E8A-4147-A177-3AD203B41FA5}">
                      <a16:colId xmlns:a16="http://schemas.microsoft.com/office/drawing/2014/main" val="3205503196"/>
                    </a:ext>
                  </a:extLst>
                </a:gridCol>
                <a:gridCol w="903304">
                  <a:extLst>
                    <a:ext uri="{9D8B030D-6E8A-4147-A177-3AD203B41FA5}">
                      <a16:colId xmlns:a16="http://schemas.microsoft.com/office/drawing/2014/main" val="52000851"/>
                    </a:ext>
                  </a:extLst>
                </a:gridCol>
                <a:gridCol w="903304">
                  <a:extLst>
                    <a:ext uri="{9D8B030D-6E8A-4147-A177-3AD203B41FA5}">
                      <a16:colId xmlns:a16="http://schemas.microsoft.com/office/drawing/2014/main" val="3704381076"/>
                    </a:ext>
                  </a:extLst>
                </a:gridCol>
                <a:gridCol w="903304">
                  <a:extLst>
                    <a:ext uri="{9D8B030D-6E8A-4147-A177-3AD203B41FA5}">
                      <a16:colId xmlns:a16="http://schemas.microsoft.com/office/drawing/2014/main" val="1111819239"/>
                    </a:ext>
                  </a:extLst>
                </a:gridCol>
                <a:gridCol w="903304">
                  <a:extLst>
                    <a:ext uri="{9D8B030D-6E8A-4147-A177-3AD203B41FA5}">
                      <a16:colId xmlns:a16="http://schemas.microsoft.com/office/drawing/2014/main" val="3231094742"/>
                    </a:ext>
                  </a:extLst>
                </a:gridCol>
              </a:tblGrid>
              <a:tr h="379587">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379587">
                <a:tc>
                  <a:txBody>
                    <a:bodyPr/>
                    <a:lstStyle/>
                    <a:p>
                      <a:pPr algn="ctr"/>
                      <a:r>
                        <a:rPr lang="en-US" dirty="0"/>
                        <a:t>L1</a:t>
                      </a:r>
                    </a:p>
                  </a:txBody>
                  <a:tcPr/>
                </a:tc>
                <a:tc>
                  <a:txBody>
                    <a:bodyPr/>
                    <a:lstStyle/>
                    <a:p>
                      <a:pPr algn="ctr"/>
                      <a:r>
                        <a:rPr lang="en-US" dirty="0"/>
                        <a:t>L1</a:t>
                      </a:r>
                    </a:p>
                  </a:txBody>
                  <a:tcPr/>
                </a:tc>
                <a:tc>
                  <a:txBody>
                    <a:bodyPr/>
                    <a:lstStyle/>
                    <a:p>
                      <a:pPr algn="ctr"/>
                      <a:r>
                        <a:rPr lang="en-US" dirty="0"/>
                        <a:t>L1,r4</a:t>
                      </a:r>
                    </a:p>
                  </a:txBody>
                  <a:tcPr/>
                </a:tc>
                <a:tc>
                  <a:txBody>
                    <a:bodyPr/>
                    <a:lstStyle/>
                    <a:p>
                      <a:pPr algn="ctr"/>
                      <a:endParaRPr lang="en-US" dirty="0"/>
                    </a:p>
                  </a:txBody>
                  <a:tcPr/>
                </a:tc>
                <a:tc>
                  <a:txBody>
                    <a:bodyPr/>
                    <a:lstStyle/>
                    <a:p>
                      <a:pPr algn="ctr"/>
                      <a:r>
                        <a:rPr lang="en-US" dirty="0"/>
                        <a:t>L1, (r4)</a:t>
                      </a:r>
                    </a:p>
                  </a:txBody>
                  <a:tcPr/>
                </a:tc>
                <a:tc>
                  <a:txBody>
                    <a:bodyPr/>
                    <a:lstStyle/>
                    <a:p>
                      <a:pPr algn="ctr"/>
                      <a:r>
                        <a:rPr lang="en-US" dirty="0"/>
                        <a:t>L1, r1</a:t>
                      </a:r>
                    </a:p>
                  </a:txBody>
                  <a:tcPr/>
                </a:tc>
                <a:extLst>
                  <a:ext uri="{0D108BD9-81ED-4DB2-BD59-A6C34878D82A}">
                    <a16:rowId xmlns:a16="http://schemas.microsoft.com/office/drawing/2014/main" val="3463490060"/>
                  </a:ext>
                </a:extLst>
              </a:tr>
              <a:tr h="379587">
                <a:tc>
                  <a:txBody>
                    <a:bodyPr/>
                    <a:lstStyle/>
                    <a:p>
                      <a:pPr algn="ctr"/>
                      <a:r>
                        <a:rPr lang="en-US" dirty="0"/>
                        <a:t>L2</a:t>
                      </a:r>
                    </a:p>
                  </a:txBody>
                  <a:tcPr/>
                </a:tc>
                <a:tc>
                  <a:txBody>
                    <a:bodyPr/>
                    <a:lstStyle/>
                    <a:p>
                      <a:pPr algn="ctr"/>
                      <a:r>
                        <a:rPr lang="en-US" dirty="0"/>
                        <a:t>L2</a:t>
                      </a:r>
                    </a:p>
                  </a:txBody>
                  <a:tcPr/>
                </a:tc>
                <a:tc>
                  <a:txBody>
                    <a:bodyPr/>
                    <a:lstStyle/>
                    <a:p>
                      <a:pPr algn="ctr"/>
                      <a:r>
                        <a:rPr lang="en-US" dirty="0"/>
                        <a:t>L2, r5</a:t>
                      </a:r>
                    </a:p>
                  </a:txBody>
                  <a:tcPr/>
                </a:tc>
                <a:tc>
                  <a:txBody>
                    <a:bodyPr/>
                    <a:lstStyle/>
                    <a:p>
                      <a:pPr algn="ctr"/>
                      <a:endParaRPr lang="en-US" dirty="0"/>
                    </a:p>
                  </a:txBody>
                  <a:tcPr/>
                </a:tc>
                <a:tc>
                  <a:txBody>
                    <a:bodyPr/>
                    <a:lstStyle/>
                    <a:p>
                      <a:pPr algn="ctr"/>
                      <a:r>
                        <a:rPr lang="en-US" dirty="0"/>
                        <a:t>L2, (r5)</a:t>
                      </a:r>
                    </a:p>
                  </a:txBody>
                  <a:tcPr/>
                </a:tc>
                <a:tc>
                  <a:txBody>
                    <a:bodyPr/>
                    <a:lstStyle/>
                    <a:p>
                      <a:pPr algn="ctr"/>
                      <a:r>
                        <a:rPr lang="en-US" dirty="0"/>
                        <a:t>L2, r2</a:t>
                      </a:r>
                    </a:p>
                  </a:txBody>
                  <a:tcPr/>
                </a:tc>
                <a:extLst>
                  <a:ext uri="{0D108BD9-81ED-4DB2-BD59-A6C34878D82A}">
                    <a16:rowId xmlns:a16="http://schemas.microsoft.com/office/drawing/2014/main" val="4067555473"/>
                  </a:ext>
                </a:extLst>
              </a:tr>
              <a:tr h="379587">
                <a:tc>
                  <a:txBody>
                    <a:bodyPr/>
                    <a:lstStyle/>
                    <a:p>
                      <a:pPr algn="ctr"/>
                      <a:r>
                        <a:rPr lang="en-US" dirty="0"/>
                        <a:t>L3</a:t>
                      </a:r>
                    </a:p>
                  </a:txBody>
                  <a:tcPr/>
                </a:tc>
                <a:tc>
                  <a:txBody>
                    <a:bodyPr/>
                    <a:lstStyle/>
                    <a:p>
                      <a:pPr algn="ctr"/>
                      <a:r>
                        <a:rPr lang="en-US" dirty="0"/>
                        <a:t>L3</a:t>
                      </a:r>
                    </a:p>
                  </a:txBody>
                  <a:tcPr/>
                </a:tc>
                <a:tc>
                  <a:txBody>
                    <a:bodyPr/>
                    <a:lstStyle/>
                    <a:p>
                      <a:pPr algn="ctr"/>
                      <a:r>
                        <a:rPr lang="en-US" dirty="0"/>
                        <a:t>L3, r1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L3, </a:t>
                      </a:r>
                      <a:r>
                        <a:rPr lang="en-US" sz="1600" dirty="0" err="1"/>
                        <a:t>mul</a:t>
                      </a:r>
                      <a:endParaRPr lang="en-US" sz="1600" dirty="0"/>
                    </a:p>
                  </a:txBody>
                  <a:tcPr/>
                </a:tc>
                <a:tc>
                  <a:txBody>
                    <a:bodyPr/>
                    <a:lstStyle/>
                    <a:p>
                      <a:pPr algn="ctr"/>
                      <a:endParaRPr lang="en-US" dirty="0"/>
                    </a:p>
                  </a:txBody>
                  <a:tcPr/>
                </a:tc>
                <a:tc>
                  <a:txBody>
                    <a:bodyPr/>
                    <a:lstStyle/>
                    <a:p>
                      <a:pPr algn="ctr"/>
                      <a:r>
                        <a:rPr lang="en-US" dirty="0"/>
                        <a:t>L3, r2</a:t>
                      </a:r>
                    </a:p>
                  </a:txBody>
                  <a:tcPr/>
                </a:tc>
                <a:extLst>
                  <a:ext uri="{0D108BD9-81ED-4DB2-BD59-A6C34878D82A}">
                    <a16:rowId xmlns:a16="http://schemas.microsoft.com/office/drawing/2014/main" val="3532680923"/>
                  </a:ext>
                </a:extLst>
              </a:tr>
              <a:tr h="379587">
                <a:tc>
                  <a:txBody>
                    <a:bodyPr/>
                    <a:lstStyle/>
                    <a:p>
                      <a:pPr algn="ctr"/>
                      <a:r>
                        <a:rPr lang="en-US" dirty="0"/>
                        <a:t>L4</a:t>
                      </a:r>
                    </a:p>
                  </a:txBody>
                  <a:tcPr/>
                </a:tc>
                <a:tc>
                  <a:txBody>
                    <a:bodyPr/>
                    <a:lstStyle/>
                    <a:p>
                      <a:pPr algn="ctr"/>
                      <a:r>
                        <a:rPr lang="en-US" dirty="0"/>
                        <a:t>L4</a:t>
                      </a:r>
                    </a:p>
                  </a:txBody>
                  <a:tcPr/>
                </a:tc>
                <a:tc>
                  <a:txBody>
                    <a:bodyPr/>
                    <a:lstStyle/>
                    <a:p>
                      <a:pPr algn="ctr"/>
                      <a:r>
                        <a:rPr lang="en-US" dirty="0"/>
                        <a:t>L4, r3, L4, r6</a:t>
                      </a:r>
                    </a:p>
                  </a:txBody>
                  <a:tcPr/>
                </a:tc>
                <a:tc>
                  <a:txBody>
                    <a:bodyPr/>
                    <a:lstStyle/>
                    <a:p>
                      <a:pPr algn="ctr"/>
                      <a:endParaRPr lang="en-US" dirty="0"/>
                    </a:p>
                  </a:txBody>
                  <a:tcPr/>
                </a:tc>
                <a:tc>
                  <a:txBody>
                    <a:bodyPr/>
                    <a:lstStyle/>
                    <a:p>
                      <a:pPr algn="ctr"/>
                      <a:r>
                        <a:rPr lang="en-US" dirty="0"/>
                        <a:t>L4, (r6)</a:t>
                      </a:r>
                    </a:p>
                  </a:txBody>
                  <a:tcPr/>
                </a:tc>
                <a:tc>
                  <a:txBody>
                    <a:bodyPr/>
                    <a:lstStyle/>
                    <a:p>
                      <a:pPr algn="ctr"/>
                      <a:endParaRPr lang="en-US" dirty="0"/>
                    </a:p>
                  </a:txBody>
                  <a:tcPr/>
                </a:tc>
                <a:extLst>
                  <a:ext uri="{0D108BD9-81ED-4DB2-BD59-A6C34878D82A}">
                    <a16:rowId xmlns:a16="http://schemas.microsoft.com/office/drawing/2014/main" val="4102685880"/>
                  </a:ext>
                </a:extLst>
              </a:tr>
              <a:tr h="379587">
                <a:tc>
                  <a:txBody>
                    <a:bodyPr/>
                    <a:lstStyle/>
                    <a:p>
                      <a:pPr algn="ctr"/>
                      <a:r>
                        <a:rPr lang="en-US" dirty="0"/>
                        <a:t>L5</a:t>
                      </a:r>
                    </a:p>
                  </a:txBody>
                  <a:tcPr/>
                </a:tc>
                <a:tc>
                  <a:txBody>
                    <a:bodyPr/>
                    <a:lstStyle/>
                    <a:p>
                      <a:pPr algn="ctr"/>
                      <a:r>
                        <a:rPr lang="en-US" dirty="0"/>
                        <a:t>L5</a:t>
                      </a:r>
                    </a:p>
                  </a:txBody>
                  <a:tcPr/>
                </a:tc>
                <a:tc>
                  <a:txBody>
                    <a:bodyPr/>
                    <a:lstStyle/>
                    <a:p>
                      <a:pPr algn="ctr"/>
                      <a:r>
                        <a:rPr lang="en-US" dirty="0"/>
                        <a:t>L5, r4</a:t>
                      </a:r>
                    </a:p>
                  </a:txBody>
                  <a:tcPr/>
                </a:tc>
                <a:tc>
                  <a:txBody>
                    <a:bodyPr/>
                    <a:lstStyle/>
                    <a:p>
                      <a:pPr algn="ctr"/>
                      <a:r>
                        <a:rPr lang="en-US" dirty="0"/>
                        <a:t>L5, add</a:t>
                      </a:r>
                    </a:p>
                  </a:txBody>
                  <a:tcPr/>
                </a:tc>
                <a:tc>
                  <a:txBody>
                    <a:bodyPr/>
                    <a:lstStyle/>
                    <a:p>
                      <a:pPr algn="ctr"/>
                      <a:endParaRPr lang="en-US" dirty="0"/>
                    </a:p>
                  </a:txBody>
                  <a:tcPr/>
                </a:tc>
                <a:tc>
                  <a:txBody>
                    <a:bodyPr/>
                    <a:lstStyle/>
                    <a:p>
                      <a:pPr algn="ctr"/>
                      <a:r>
                        <a:rPr lang="en-US" dirty="0"/>
                        <a:t>L5,r4</a:t>
                      </a:r>
                    </a:p>
                  </a:txBody>
                  <a:tcPr/>
                </a:tc>
                <a:extLst>
                  <a:ext uri="{0D108BD9-81ED-4DB2-BD59-A6C34878D82A}">
                    <a16:rowId xmlns:a16="http://schemas.microsoft.com/office/drawing/2014/main" val="2654097527"/>
                  </a:ext>
                </a:extLst>
              </a:tr>
              <a:tr h="379587">
                <a:tc>
                  <a:txBody>
                    <a:bodyPr/>
                    <a:lstStyle/>
                    <a:p>
                      <a:pPr algn="ctr"/>
                      <a:r>
                        <a:rPr lang="en-US" dirty="0"/>
                        <a:t>L6</a:t>
                      </a:r>
                    </a:p>
                  </a:txBody>
                  <a:tcPr/>
                </a:tc>
                <a:tc>
                  <a:txBody>
                    <a:bodyPr/>
                    <a:lstStyle/>
                    <a:p>
                      <a:pPr algn="ctr"/>
                      <a:r>
                        <a:rPr lang="en-US" dirty="0"/>
                        <a:t>L6</a:t>
                      </a:r>
                    </a:p>
                  </a:txBody>
                  <a:tcPr/>
                </a:tc>
                <a:tc>
                  <a:txBody>
                    <a:bodyPr/>
                    <a:lstStyle/>
                    <a:p>
                      <a:pPr algn="ctr"/>
                      <a:r>
                        <a:rPr lang="en-US" dirty="0"/>
                        <a:t>L6, r5</a:t>
                      </a:r>
                    </a:p>
                  </a:txBody>
                  <a:tcPr/>
                </a:tc>
                <a:tc>
                  <a:txBody>
                    <a:bodyPr/>
                    <a:lstStyle/>
                    <a:p>
                      <a:pPr algn="ctr"/>
                      <a:r>
                        <a:rPr lang="en-US" dirty="0"/>
                        <a:t>L6, add</a:t>
                      </a:r>
                    </a:p>
                  </a:txBody>
                  <a:tcPr/>
                </a:tc>
                <a:tc>
                  <a:txBody>
                    <a:bodyPr/>
                    <a:lstStyle/>
                    <a:p>
                      <a:pPr algn="ctr"/>
                      <a:endParaRPr lang="en-US" dirty="0"/>
                    </a:p>
                  </a:txBody>
                  <a:tcPr/>
                </a:tc>
                <a:tc>
                  <a:txBody>
                    <a:bodyPr/>
                    <a:lstStyle/>
                    <a:p>
                      <a:pPr algn="ctr"/>
                      <a:r>
                        <a:rPr lang="en-US" dirty="0"/>
                        <a:t>L6,r5</a:t>
                      </a:r>
                    </a:p>
                  </a:txBody>
                  <a:tcPr/>
                </a:tc>
                <a:extLst>
                  <a:ext uri="{0D108BD9-81ED-4DB2-BD59-A6C34878D82A}">
                    <a16:rowId xmlns:a16="http://schemas.microsoft.com/office/drawing/2014/main" val="1790223934"/>
                  </a:ext>
                </a:extLst>
              </a:tr>
              <a:tr h="379587">
                <a:tc>
                  <a:txBody>
                    <a:bodyPr/>
                    <a:lstStyle/>
                    <a:p>
                      <a:pPr algn="ctr"/>
                      <a:r>
                        <a:rPr lang="en-US" dirty="0"/>
                        <a:t>L7</a:t>
                      </a:r>
                    </a:p>
                  </a:txBody>
                  <a:tcPr/>
                </a:tc>
                <a:tc>
                  <a:txBody>
                    <a:bodyPr/>
                    <a:lstStyle/>
                    <a:p>
                      <a:pPr algn="ctr"/>
                      <a:r>
                        <a:rPr lang="en-US" dirty="0"/>
                        <a:t>L7</a:t>
                      </a:r>
                    </a:p>
                  </a:txBody>
                  <a:tcPr/>
                </a:tc>
                <a:tc>
                  <a:txBody>
                    <a:bodyPr/>
                    <a:lstStyle/>
                    <a:p>
                      <a:pPr algn="ctr"/>
                      <a:r>
                        <a:rPr lang="en-US" dirty="0"/>
                        <a:t>L7, r6</a:t>
                      </a:r>
                    </a:p>
                  </a:txBody>
                  <a:tcPr/>
                </a:tc>
                <a:tc>
                  <a:txBody>
                    <a:bodyPr/>
                    <a:lstStyle/>
                    <a:p>
                      <a:pPr algn="ctr"/>
                      <a:r>
                        <a:rPr lang="en-US" sz="1600" dirty="0"/>
                        <a:t>L7, add</a:t>
                      </a:r>
                    </a:p>
                  </a:txBody>
                  <a:tcPr/>
                </a:tc>
                <a:tc>
                  <a:txBody>
                    <a:bodyPr/>
                    <a:lstStyle/>
                    <a:p>
                      <a:pPr algn="ctr"/>
                      <a:endParaRPr lang="en-US" dirty="0"/>
                    </a:p>
                  </a:txBody>
                  <a:tcPr/>
                </a:tc>
                <a:tc>
                  <a:txBody>
                    <a:bodyPr/>
                    <a:lstStyle/>
                    <a:p>
                      <a:pPr algn="ctr"/>
                      <a:r>
                        <a:rPr lang="en-US" sz="1600" dirty="0"/>
                        <a:t>L7,r6</a:t>
                      </a:r>
                    </a:p>
                  </a:txBody>
                  <a:tcPr/>
                </a:tc>
                <a:extLst>
                  <a:ext uri="{0D108BD9-81ED-4DB2-BD59-A6C34878D82A}">
                    <a16:rowId xmlns:a16="http://schemas.microsoft.com/office/drawing/2014/main" val="2338809342"/>
                  </a:ext>
                </a:extLst>
              </a:tr>
              <a:tr h="379587">
                <a:tc>
                  <a:txBody>
                    <a:bodyPr/>
                    <a:lstStyle/>
                    <a:p>
                      <a:pPr algn="ctr"/>
                      <a:r>
                        <a:rPr lang="en-US" dirty="0"/>
                        <a:t>L8</a:t>
                      </a:r>
                    </a:p>
                  </a:txBody>
                  <a:tcPr/>
                </a:tc>
                <a:tc>
                  <a:txBody>
                    <a:bodyPr/>
                    <a:lstStyle/>
                    <a:p>
                      <a:pPr algn="ctr"/>
                      <a:r>
                        <a:rPr lang="en-US" dirty="0"/>
                        <a:t>L8</a:t>
                      </a:r>
                    </a:p>
                  </a:txBody>
                  <a:tcPr/>
                </a:tc>
                <a:tc>
                  <a:txBody>
                    <a:bodyPr/>
                    <a:lstStyle/>
                    <a:p>
                      <a:pPr algn="ctr"/>
                      <a:r>
                        <a:rPr lang="en-US" dirty="0"/>
                        <a:t>L8, r0</a:t>
                      </a:r>
                    </a:p>
                  </a:txBody>
                  <a:tcPr/>
                </a:tc>
                <a:tc>
                  <a:txBody>
                    <a:bodyPr/>
                    <a:lstStyle/>
                    <a:p>
                      <a:pPr algn="ctr"/>
                      <a:r>
                        <a:rPr lang="en-US" sz="1600" dirty="0"/>
                        <a:t>L8, add</a:t>
                      </a:r>
                    </a:p>
                  </a:txBody>
                  <a:tcPr/>
                </a:tc>
                <a:tc>
                  <a:txBody>
                    <a:bodyPr/>
                    <a:lstStyle/>
                    <a:p>
                      <a:pPr algn="ctr"/>
                      <a:endParaRPr lang="en-US" dirty="0"/>
                    </a:p>
                  </a:txBody>
                  <a:tcPr/>
                </a:tc>
                <a:tc>
                  <a:txBody>
                    <a:bodyPr/>
                    <a:lstStyle/>
                    <a:p>
                      <a:pPr algn="ctr"/>
                      <a:r>
                        <a:rPr lang="en-US" sz="1600" dirty="0"/>
                        <a:t>L8,r0</a:t>
                      </a:r>
                    </a:p>
                  </a:txBody>
                  <a:tcPr/>
                </a:tc>
                <a:extLst>
                  <a:ext uri="{0D108BD9-81ED-4DB2-BD59-A6C34878D82A}">
                    <a16:rowId xmlns:a16="http://schemas.microsoft.com/office/drawing/2014/main" val="3227877889"/>
                  </a:ext>
                </a:extLst>
              </a:tr>
              <a:tr h="379587">
                <a:tc>
                  <a:txBody>
                    <a:bodyPr/>
                    <a:lstStyle/>
                    <a:p>
                      <a:pPr algn="ctr"/>
                      <a:r>
                        <a:rPr lang="en-US" dirty="0"/>
                        <a:t>L9</a:t>
                      </a:r>
                    </a:p>
                  </a:txBody>
                  <a:tcPr/>
                </a:tc>
                <a:tc>
                  <a:txBody>
                    <a:bodyPr/>
                    <a:lstStyle/>
                    <a:p>
                      <a:pPr algn="ctr"/>
                      <a:r>
                        <a:rPr lang="en-US" dirty="0"/>
                        <a:t>L9</a:t>
                      </a:r>
                    </a:p>
                  </a:txBody>
                  <a:tcPr/>
                </a:tc>
                <a:tc>
                  <a:txBody>
                    <a:bodyPr/>
                    <a:lstStyle/>
                    <a:p>
                      <a:pPr algn="ctr"/>
                      <a:r>
                        <a:rPr lang="en-US" dirty="0"/>
                        <a:t>L9,r0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L9, </a:t>
                      </a:r>
                      <a:r>
                        <a:rPr lang="en-US" sz="1600" dirty="0" err="1"/>
                        <a:t>bne</a:t>
                      </a:r>
                      <a:endParaRPr lang="en-US" sz="1600"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L9, PC</a:t>
                      </a:r>
                    </a:p>
                  </a:txBody>
                  <a:tcPr/>
                </a:tc>
                <a:extLst>
                  <a:ext uri="{0D108BD9-81ED-4DB2-BD59-A6C34878D82A}">
                    <a16:rowId xmlns:a16="http://schemas.microsoft.com/office/drawing/2014/main" val="3017518202"/>
                  </a:ext>
                </a:extLst>
              </a:tr>
            </a:tbl>
          </a:graphicData>
        </a:graphic>
      </p:graphicFrame>
      <p:sp>
        <p:nvSpPr>
          <p:cNvPr id="11" name="TextBox 10">
            <a:extLst>
              <a:ext uri="{FF2B5EF4-FFF2-40B4-BE49-F238E27FC236}">
                <a16:creationId xmlns:a16="http://schemas.microsoft.com/office/drawing/2014/main" id="{12AA59CA-9CDE-2126-7200-825C952E759F}"/>
              </a:ext>
            </a:extLst>
          </p:cNvPr>
          <p:cNvSpPr txBox="1"/>
          <p:nvPr/>
        </p:nvSpPr>
        <p:spPr>
          <a:xfrm>
            <a:off x="4015946" y="5745892"/>
            <a:ext cx="7718780" cy="369332"/>
          </a:xfrm>
          <a:prstGeom prst="rect">
            <a:avLst/>
          </a:prstGeom>
          <a:noFill/>
        </p:spPr>
        <p:txBody>
          <a:bodyPr wrap="none" rtlCol="0">
            <a:spAutoFit/>
          </a:bodyPr>
          <a:lstStyle/>
          <a:p>
            <a:r>
              <a:rPr lang="en-US" dirty="0"/>
              <a:t>Beware: The cycle here is 6 times the cycle of the pipelined version (next slide).</a:t>
            </a:r>
          </a:p>
        </p:txBody>
      </p:sp>
    </p:spTree>
    <p:extLst>
      <p:ext uri="{BB962C8B-B14F-4D97-AF65-F5344CB8AC3E}">
        <p14:creationId xmlns:p14="http://schemas.microsoft.com/office/powerpoint/2010/main" val="252385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Pipeline Op</a:t>
            </a:r>
          </a:p>
        </p:txBody>
      </p:sp>
      <p:sp>
        <p:nvSpPr>
          <p:cNvPr id="5" name="TextBox 4">
            <a:extLst>
              <a:ext uri="{FF2B5EF4-FFF2-40B4-BE49-F238E27FC236}">
                <a16:creationId xmlns:a16="http://schemas.microsoft.com/office/drawing/2014/main" id="{2E3BDBD7-402C-6428-352B-401A3491CA69}"/>
              </a:ext>
            </a:extLst>
          </p:cNvPr>
          <p:cNvSpPr txBox="1"/>
          <p:nvPr/>
        </p:nvSpPr>
        <p:spPr>
          <a:xfrm>
            <a:off x="409813" y="1932926"/>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extLst>
              <p:ext uri="{D42A27DB-BD31-4B8C-83A1-F6EECF244321}">
                <p14:modId xmlns:p14="http://schemas.microsoft.com/office/powerpoint/2010/main" val="2180459801"/>
              </p:ext>
            </p:extLst>
          </p:nvPr>
        </p:nvGraphicFramePr>
        <p:xfrm>
          <a:off x="4369567" y="91440"/>
          <a:ext cx="7537624" cy="6766560"/>
        </p:xfrm>
        <a:graphic>
          <a:graphicData uri="http://schemas.openxmlformats.org/drawingml/2006/table">
            <a:tbl>
              <a:tblPr firstRow="1" bandRow="1">
                <a:tableStyleId>{5C22544A-7EE6-4342-B048-85BDC9FD1C3A}</a:tableStyleId>
              </a:tblPr>
              <a:tblGrid>
                <a:gridCol w="862753">
                  <a:extLst>
                    <a:ext uri="{9D8B030D-6E8A-4147-A177-3AD203B41FA5}">
                      <a16:colId xmlns:a16="http://schemas.microsoft.com/office/drawing/2014/main" val="2432677464"/>
                    </a:ext>
                  </a:extLst>
                </a:gridCol>
                <a:gridCol w="904263">
                  <a:extLst>
                    <a:ext uri="{9D8B030D-6E8A-4147-A177-3AD203B41FA5}">
                      <a16:colId xmlns:a16="http://schemas.microsoft.com/office/drawing/2014/main" val="3205503196"/>
                    </a:ext>
                  </a:extLst>
                </a:gridCol>
                <a:gridCol w="2001795">
                  <a:extLst>
                    <a:ext uri="{9D8B030D-6E8A-4147-A177-3AD203B41FA5}">
                      <a16:colId xmlns:a16="http://schemas.microsoft.com/office/drawing/2014/main" val="52000851"/>
                    </a:ext>
                  </a:extLst>
                </a:gridCol>
                <a:gridCol w="1256271">
                  <a:extLst>
                    <a:ext uri="{9D8B030D-6E8A-4147-A177-3AD203B41FA5}">
                      <a16:colId xmlns:a16="http://schemas.microsoft.com/office/drawing/2014/main" val="3704381076"/>
                    </a:ext>
                  </a:extLst>
                </a:gridCol>
                <a:gridCol w="1256271">
                  <a:extLst>
                    <a:ext uri="{9D8B030D-6E8A-4147-A177-3AD203B41FA5}">
                      <a16:colId xmlns:a16="http://schemas.microsoft.com/office/drawing/2014/main" val="1111819239"/>
                    </a:ext>
                  </a:extLst>
                </a:gridCol>
                <a:gridCol w="1256271">
                  <a:extLst>
                    <a:ext uri="{9D8B030D-6E8A-4147-A177-3AD203B41FA5}">
                      <a16:colId xmlns:a16="http://schemas.microsoft.com/office/drawing/2014/main" val="3231094742"/>
                    </a:ext>
                  </a:extLst>
                </a:gridCol>
              </a:tblGrid>
              <a:tr h="345875">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288229">
                <a:tc>
                  <a:txBody>
                    <a:bodyPr/>
                    <a:lstStyle/>
                    <a:p>
                      <a:pPr algn="ctr"/>
                      <a:r>
                        <a:rPr lang="en-US" sz="1400" dirty="0"/>
                        <a:t>L1</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63490060"/>
                  </a:ext>
                </a:extLst>
              </a:tr>
              <a:tr h="288229">
                <a:tc>
                  <a:txBody>
                    <a:bodyPr/>
                    <a:lstStyle/>
                    <a:p>
                      <a:pPr algn="ctr"/>
                      <a:r>
                        <a:rPr lang="en-US" sz="1400" dirty="0"/>
                        <a:t>L2</a:t>
                      </a:r>
                    </a:p>
                  </a:txBody>
                  <a:tcPr/>
                </a:tc>
                <a:tc>
                  <a:txBody>
                    <a:bodyPr/>
                    <a:lstStyle/>
                    <a:p>
                      <a:pPr algn="ctr"/>
                      <a:r>
                        <a:rPr lang="en-US" sz="1400" dirty="0"/>
                        <a:t>L1</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67555473"/>
                  </a:ext>
                </a:extLst>
              </a:tr>
              <a:tr h="288229">
                <a:tc>
                  <a:txBody>
                    <a:bodyPr/>
                    <a:lstStyle/>
                    <a:p>
                      <a:pPr algn="ctr"/>
                      <a:r>
                        <a:rPr lang="en-US" sz="1400" dirty="0"/>
                        <a:t>L3</a:t>
                      </a:r>
                    </a:p>
                  </a:txBody>
                  <a:tcPr/>
                </a:tc>
                <a:tc>
                  <a:txBody>
                    <a:bodyPr/>
                    <a:lstStyle/>
                    <a:p>
                      <a:pPr algn="ctr"/>
                      <a:r>
                        <a:rPr lang="en-US" sz="1400" dirty="0"/>
                        <a:t>L2</a:t>
                      </a:r>
                    </a:p>
                  </a:txBody>
                  <a:tcPr/>
                </a:tc>
                <a:tc>
                  <a:txBody>
                    <a:bodyPr/>
                    <a:lstStyle/>
                    <a:p>
                      <a:pPr algn="ctr"/>
                      <a:r>
                        <a:rPr lang="en-US" sz="1400" dirty="0"/>
                        <a:t>L1,r4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32680923"/>
                  </a:ext>
                </a:extLst>
              </a:tr>
              <a:tr h="288229">
                <a:tc>
                  <a:txBody>
                    <a:bodyPr/>
                    <a:lstStyle/>
                    <a:p>
                      <a:pPr algn="ctr"/>
                      <a:r>
                        <a:rPr lang="en-US" sz="1400" dirty="0"/>
                        <a:t>L4</a:t>
                      </a:r>
                    </a:p>
                  </a:txBody>
                  <a:tcPr/>
                </a:tc>
                <a:tc>
                  <a:txBody>
                    <a:bodyPr/>
                    <a:lstStyle/>
                    <a:p>
                      <a:pPr algn="ctr"/>
                      <a:r>
                        <a:rPr lang="en-US" sz="1400" dirty="0"/>
                        <a:t>L3</a:t>
                      </a:r>
                    </a:p>
                  </a:txBody>
                  <a:tcPr/>
                </a:tc>
                <a:tc>
                  <a:txBody>
                    <a:bodyPr/>
                    <a:lstStyle/>
                    <a:p>
                      <a:pPr algn="ctr"/>
                      <a:r>
                        <a:rPr lang="en-US" sz="1400" dirty="0"/>
                        <a:t>L2,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301770826"/>
                  </a:ext>
                </a:extLst>
              </a:tr>
              <a:tr h="288229">
                <a:tc>
                  <a:txBody>
                    <a:bodyPr/>
                    <a:lstStyle/>
                    <a:p>
                      <a:pPr algn="ctr"/>
                      <a:r>
                        <a:rPr lang="en-US" sz="1400" dirty="0">
                          <a:solidFill>
                            <a:schemeClr val="accent6">
                              <a:lumMod val="20000"/>
                              <a:lumOff val="80000"/>
                            </a:schemeClr>
                          </a:solidFill>
                        </a:rPr>
                        <a:t>L4</a:t>
                      </a:r>
                    </a:p>
                  </a:txBody>
                  <a:tcPr/>
                </a:tc>
                <a:tc>
                  <a:txBody>
                    <a:bodyPr/>
                    <a:lstStyle/>
                    <a:p>
                      <a:pPr algn="ctr"/>
                      <a:r>
                        <a:rPr lang="en-US" sz="1400" dirty="0">
                          <a:solidFill>
                            <a:schemeClr val="accent6">
                              <a:lumMod val="20000"/>
                              <a:lumOff val="80000"/>
                            </a:schemeClr>
                          </a:solidFill>
                        </a:rPr>
                        <a:t>L3</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L2</a:t>
                      </a:r>
                    </a:p>
                  </a:txBody>
                  <a:tcPr/>
                </a:tc>
                <a:tc>
                  <a:txBody>
                    <a:bodyPr/>
                    <a:lstStyle/>
                    <a:p>
                      <a:pPr algn="ctr"/>
                      <a:r>
                        <a:rPr lang="en-US" sz="1400" dirty="0"/>
                        <a:t>L1</a:t>
                      </a:r>
                    </a:p>
                  </a:txBody>
                  <a:tcPr/>
                </a:tc>
                <a:tc>
                  <a:txBody>
                    <a:bodyPr/>
                    <a:lstStyle/>
                    <a:p>
                      <a:pPr algn="ctr"/>
                      <a:endParaRPr lang="en-US" sz="1400" dirty="0"/>
                    </a:p>
                  </a:txBody>
                  <a:tcPr/>
                </a:tc>
                <a:extLst>
                  <a:ext uri="{0D108BD9-81ED-4DB2-BD59-A6C34878D82A}">
                    <a16:rowId xmlns:a16="http://schemas.microsoft.com/office/drawing/2014/main" val="2992479558"/>
                  </a:ext>
                </a:extLst>
              </a:tr>
              <a:tr h="288229">
                <a:tc>
                  <a:txBody>
                    <a:bodyPr/>
                    <a:lstStyle/>
                    <a:p>
                      <a:pPr algn="ctr"/>
                      <a:r>
                        <a:rPr lang="en-US" sz="1400" dirty="0">
                          <a:solidFill>
                            <a:schemeClr val="accent6">
                              <a:lumMod val="20000"/>
                              <a:lumOff val="80000"/>
                            </a:schemeClr>
                          </a:solidFill>
                        </a:rPr>
                        <a:t>L4</a:t>
                      </a:r>
                    </a:p>
                  </a:txBody>
                  <a:tcPr/>
                </a:tc>
                <a:tc>
                  <a:txBody>
                    <a:bodyPr/>
                    <a:lstStyle/>
                    <a:p>
                      <a:pPr algn="ctr"/>
                      <a:r>
                        <a:rPr lang="en-US" sz="1400" dirty="0">
                          <a:solidFill>
                            <a:schemeClr val="accent6">
                              <a:lumMod val="20000"/>
                              <a:lumOff val="80000"/>
                            </a:schemeClr>
                          </a:solidFill>
                        </a:rPr>
                        <a:t>L3</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r>
                        <a:rPr lang="en-US" sz="1400" dirty="0"/>
                        <a:t>L2</a:t>
                      </a:r>
                    </a:p>
                  </a:txBody>
                  <a:tcPr/>
                </a:tc>
                <a:tc>
                  <a:txBody>
                    <a:bodyPr/>
                    <a:lstStyle/>
                    <a:p>
                      <a:pPr algn="ctr"/>
                      <a:r>
                        <a:rPr lang="en-US" sz="1400" dirty="0">
                          <a:solidFill>
                            <a:srgbClr val="00B050"/>
                          </a:solidFill>
                        </a:rPr>
                        <a:t>L1, r1</a:t>
                      </a:r>
                    </a:p>
                  </a:txBody>
                  <a:tcPr/>
                </a:tc>
                <a:extLst>
                  <a:ext uri="{0D108BD9-81ED-4DB2-BD59-A6C34878D82A}">
                    <a16:rowId xmlns:a16="http://schemas.microsoft.com/office/drawing/2014/main" val="1815909077"/>
                  </a:ext>
                </a:extLst>
              </a:tr>
              <a:tr h="288229">
                <a:tc>
                  <a:txBody>
                    <a:bodyPr/>
                    <a:lstStyle/>
                    <a:p>
                      <a:pPr algn="ctr"/>
                      <a:r>
                        <a:rPr lang="en-US" sz="1400" dirty="0">
                          <a:solidFill>
                            <a:schemeClr val="accent6">
                              <a:lumMod val="20000"/>
                              <a:lumOff val="80000"/>
                            </a:schemeClr>
                          </a:solidFill>
                        </a:rPr>
                        <a:t>L4</a:t>
                      </a:r>
                    </a:p>
                  </a:txBody>
                  <a:tcPr/>
                </a:tc>
                <a:tc>
                  <a:txBody>
                    <a:bodyPr/>
                    <a:lstStyle/>
                    <a:p>
                      <a:pPr algn="ctr"/>
                      <a:r>
                        <a:rPr lang="en-US" sz="1400" dirty="0">
                          <a:solidFill>
                            <a:schemeClr val="accent6">
                              <a:lumMod val="20000"/>
                              <a:lumOff val="80000"/>
                            </a:schemeClr>
                          </a:solidFill>
                        </a:rPr>
                        <a:t>L3</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r>
                        <a:rPr lang="en-US" sz="1400" dirty="0">
                          <a:solidFill>
                            <a:srgbClr val="00B050"/>
                          </a:solidFill>
                        </a:rPr>
                        <a:t>L2, r2</a:t>
                      </a:r>
                    </a:p>
                  </a:txBody>
                  <a:tcPr/>
                </a:tc>
                <a:extLst>
                  <a:ext uri="{0D108BD9-81ED-4DB2-BD59-A6C34878D82A}">
                    <a16:rowId xmlns:a16="http://schemas.microsoft.com/office/drawing/2014/main" val="3924833348"/>
                  </a:ext>
                </a:extLst>
              </a:tr>
              <a:tr h="288229">
                <a:tc>
                  <a:txBody>
                    <a:bodyPr/>
                    <a:lstStyle/>
                    <a:p>
                      <a:pPr algn="ctr"/>
                      <a:r>
                        <a:rPr lang="en-US" sz="1400" dirty="0">
                          <a:solidFill>
                            <a:schemeClr val="bg1"/>
                          </a:solidFill>
                        </a:rPr>
                        <a:t>L5</a:t>
                      </a:r>
                    </a:p>
                  </a:txBody>
                  <a:tcPr/>
                </a:tc>
                <a:tc>
                  <a:txBody>
                    <a:bodyPr/>
                    <a:lstStyle/>
                    <a:p>
                      <a:pPr algn="ctr"/>
                      <a:r>
                        <a:rPr lang="en-US" sz="1400" dirty="0">
                          <a:solidFill>
                            <a:schemeClr val="bg1"/>
                          </a:solidFill>
                        </a:rPr>
                        <a:t>L4</a:t>
                      </a:r>
                    </a:p>
                  </a:txBody>
                  <a:tcPr/>
                </a:tc>
                <a:tc>
                  <a:txBody>
                    <a:bodyPr/>
                    <a:lstStyle/>
                    <a:p>
                      <a:pPr algn="ctr"/>
                      <a:r>
                        <a:rPr lang="en-US" sz="1400" dirty="0"/>
                        <a:t>L3, r1,r2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64653762"/>
                  </a:ext>
                </a:extLst>
              </a:tr>
              <a:tr h="288229">
                <a:tc>
                  <a:txBody>
                    <a:bodyPr/>
                    <a:lstStyle/>
                    <a:p>
                      <a:pPr algn="ctr"/>
                      <a:r>
                        <a:rPr lang="en-US" sz="1400" dirty="0">
                          <a:solidFill>
                            <a:schemeClr val="accent6">
                              <a:lumMod val="20000"/>
                              <a:lumOff val="80000"/>
                            </a:schemeClr>
                          </a:solidFill>
                        </a:rPr>
                        <a:t>L5</a:t>
                      </a:r>
                    </a:p>
                  </a:txBody>
                  <a:tcPr/>
                </a:tc>
                <a:tc>
                  <a:txBody>
                    <a:bodyPr/>
                    <a:lstStyle/>
                    <a:p>
                      <a:pPr algn="ctr"/>
                      <a:r>
                        <a:rPr lang="en-US" sz="1400" dirty="0">
                          <a:solidFill>
                            <a:schemeClr val="accent6">
                              <a:lumMod val="20000"/>
                              <a:lumOff val="80000"/>
                            </a:schemeClr>
                          </a:solidFill>
                        </a:rPr>
                        <a:t>L4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a:t>
                      </a:r>
                      <a:r>
                        <a:rPr lang="en-US" sz="1400" dirty="0" err="1"/>
                        <a:t>mul</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65001041"/>
                  </a:ext>
                </a:extLst>
              </a:tr>
              <a:tr h="288229">
                <a:tc>
                  <a:txBody>
                    <a:bodyPr/>
                    <a:lstStyle/>
                    <a:p>
                      <a:pPr algn="ctr"/>
                      <a:r>
                        <a:rPr lang="en-US" sz="1400" dirty="0">
                          <a:solidFill>
                            <a:schemeClr val="accent6">
                              <a:lumMod val="20000"/>
                              <a:lumOff val="80000"/>
                            </a:schemeClr>
                          </a:solidFill>
                        </a:rPr>
                        <a:t>L5</a:t>
                      </a:r>
                    </a:p>
                  </a:txBody>
                  <a:tcPr/>
                </a:tc>
                <a:tc>
                  <a:txBody>
                    <a:bodyPr/>
                    <a:lstStyle/>
                    <a:p>
                      <a:pPr algn="ctr"/>
                      <a:r>
                        <a:rPr lang="en-US" sz="1400" dirty="0">
                          <a:solidFill>
                            <a:schemeClr val="accent6">
                              <a:lumMod val="20000"/>
                              <a:lumOff val="80000"/>
                            </a:schemeClr>
                          </a:solidFill>
                        </a:rPr>
                        <a:t>L4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L3</a:t>
                      </a:r>
                    </a:p>
                  </a:txBody>
                  <a:tcPr/>
                </a:tc>
                <a:tc>
                  <a:txBody>
                    <a:bodyPr/>
                    <a:lstStyle/>
                    <a:p>
                      <a:pPr algn="ctr"/>
                      <a:endParaRPr lang="en-US" sz="1400" dirty="0"/>
                    </a:p>
                  </a:txBody>
                  <a:tcPr/>
                </a:tc>
                <a:extLst>
                  <a:ext uri="{0D108BD9-81ED-4DB2-BD59-A6C34878D82A}">
                    <a16:rowId xmlns:a16="http://schemas.microsoft.com/office/drawing/2014/main" val="1848934769"/>
                  </a:ext>
                </a:extLst>
              </a:tr>
              <a:tr h="288647">
                <a:tc>
                  <a:txBody>
                    <a:bodyPr/>
                    <a:lstStyle/>
                    <a:p>
                      <a:pPr algn="ctr"/>
                      <a:r>
                        <a:rPr lang="en-US" sz="1400" dirty="0">
                          <a:solidFill>
                            <a:schemeClr val="accent6">
                              <a:lumMod val="20000"/>
                              <a:lumOff val="80000"/>
                            </a:schemeClr>
                          </a:solidFill>
                        </a:rPr>
                        <a:t>L5</a:t>
                      </a:r>
                    </a:p>
                  </a:txBody>
                  <a:tcPr/>
                </a:tc>
                <a:tc>
                  <a:txBody>
                    <a:bodyPr/>
                    <a:lstStyle/>
                    <a:p>
                      <a:pPr algn="ctr"/>
                      <a:r>
                        <a:rPr lang="en-US" sz="1400" dirty="0">
                          <a:solidFill>
                            <a:schemeClr val="accent6">
                              <a:lumMod val="20000"/>
                              <a:lumOff val="80000"/>
                            </a:schemeClr>
                          </a:solidFill>
                        </a:rPr>
                        <a:t>L4</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solidFill>
                            <a:srgbClr val="00B050"/>
                          </a:solidFill>
                        </a:rPr>
                        <a:t>L3, r3</a:t>
                      </a:r>
                    </a:p>
                  </a:txBody>
                  <a:tcPr/>
                </a:tc>
                <a:extLst>
                  <a:ext uri="{0D108BD9-81ED-4DB2-BD59-A6C34878D82A}">
                    <a16:rowId xmlns:a16="http://schemas.microsoft.com/office/drawing/2014/main" val="4102685880"/>
                  </a:ext>
                </a:extLst>
              </a:tr>
              <a:tr h="288229">
                <a:tc>
                  <a:txBody>
                    <a:bodyPr/>
                    <a:lstStyle/>
                    <a:p>
                      <a:pPr algn="ctr"/>
                      <a:r>
                        <a:rPr lang="en-US" sz="1400" dirty="0"/>
                        <a:t>L6</a:t>
                      </a:r>
                    </a:p>
                  </a:txBody>
                  <a:tcPr/>
                </a:tc>
                <a:tc>
                  <a:txBody>
                    <a:bodyPr/>
                    <a:lstStyle/>
                    <a:p>
                      <a:pPr algn="ctr"/>
                      <a:r>
                        <a:rPr lang="en-US" sz="1400" dirty="0"/>
                        <a:t>L5</a:t>
                      </a:r>
                    </a:p>
                  </a:txBody>
                  <a:tcPr/>
                </a:tc>
                <a:tc>
                  <a:txBody>
                    <a:bodyPr/>
                    <a:lstStyle/>
                    <a:p>
                      <a:pPr algn="ctr"/>
                      <a:r>
                        <a:rPr lang="en-US" sz="1400" dirty="0"/>
                        <a:t>L4, r3, r6</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654097527"/>
                  </a:ext>
                </a:extLst>
              </a:tr>
              <a:tr h="288229">
                <a:tc>
                  <a:txBody>
                    <a:bodyPr/>
                    <a:lstStyle/>
                    <a:p>
                      <a:pPr algn="ctr"/>
                      <a:r>
                        <a:rPr lang="en-US" sz="1400" dirty="0"/>
                        <a:t>L7</a:t>
                      </a:r>
                    </a:p>
                  </a:txBody>
                  <a:tcPr/>
                </a:tc>
                <a:tc>
                  <a:txBody>
                    <a:bodyPr/>
                    <a:lstStyle/>
                    <a:p>
                      <a:pPr algn="ctr"/>
                      <a:r>
                        <a:rPr lang="en-US" sz="1400" dirty="0"/>
                        <a:t>L6</a:t>
                      </a:r>
                    </a:p>
                  </a:txBody>
                  <a:tcPr/>
                </a:tc>
                <a:tc>
                  <a:txBody>
                    <a:bodyPr/>
                    <a:lstStyle/>
                    <a:p>
                      <a:pPr algn="ctr"/>
                      <a:r>
                        <a:rPr lang="en-US" sz="1400" dirty="0"/>
                        <a:t>L5, r4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L4</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567802926"/>
                  </a:ext>
                </a:extLst>
              </a:tr>
              <a:tr h="288229">
                <a:tc>
                  <a:txBody>
                    <a:bodyPr/>
                    <a:lstStyle/>
                    <a:p>
                      <a:pPr algn="ctr"/>
                      <a:r>
                        <a:rPr lang="en-US" sz="1400" dirty="0"/>
                        <a:t>L8</a:t>
                      </a:r>
                    </a:p>
                  </a:txBody>
                  <a:tcPr/>
                </a:tc>
                <a:tc>
                  <a:txBody>
                    <a:bodyPr/>
                    <a:lstStyle/>
                    <a:p>
                      <a:pPr algn="ctr"/>
                      <a:r>
                        <a:rPr lang="en-US" sz="1400" dirty="0"/>
                        <a:t>L7</a:t>
                      </a:r>
                    </a:p>
                  </a:txBody>
                  <a:tcPr/>
                </a:tc>
                <a:tc>
                  <a:txBody>
                    <a:bodyPr/>
                    <a:lstStyle/>
                    <a:p>
                      <a:pPr algn="ctr"/>
                      <a:r>
                        <a:rPr lang="en-US" sz="1400" dirty="0"/>
                        <a:t>L6, r5</a:t>
                      </a:r>
                    </a:p>
                  </a:txBody>
                  <a:tcPr/>
                </a:tc>
                <a:tc>
                  <a:txBody>
                    <a:bodyPr/>
                    <a:lstStyle/>
                    <a:p>
                      <a:pPr algn="ctr"/>
                      <a:r>
                        <a:rPr lang="en-US" sz="1400" dirty="0"/>
                        <a:t>L5, add</a:t>
                      </a:r>
                    </a:p>
                  </a:txBody>
                  <a:tcPr/>
                </a:tc>
                <a:tc>
                  <a:txBody>
                    <a:bodyPr/>
                    <a:lstStyle/>
                    <a:p>
                      <a:pPr algn="ctr"/>
                      <a:r>
                        <a:rPr lang="en-US" sz="1400" dirty="0">
                          <a:solidFill>
                            <a:srgbClr val="00B050"/>
                          </a:solidFill>
                        </a:rPr>
                        <a:t>L4</a:t>
                      </a:r>
                    </a:p>
                  </a:txBody>
                  <a:tcPr/>
                </a:tc>
                <a:tc>
                  <a:txBody>
                    <a:bodyPr/>
                    <a:lstStyle/>
                    <a:p>
                      <a:pPr algn="ctr"/>
                      <a:endParaRPr lang="en-US" sz="1400" dirty="0"/>
                    </a:p>
                  </a:txBody>
                  <a:tcPr/>
                </a:tc>
                <a:extLst>
                  <a:ext uri="{0D108BD9-81ED-4DB2-BD59-A6C34878D82A}">
                    <a16:rowId xmlns:a16="http://schemas.microsoft.com/office/drawing/2014/main" val="1790223934"/>
                  </a:ext>
                </a:extLst>
              </a:tr>
              <a:tr h="288229">
                <a:tc>
                  <a:txBody>
                    <a:bodyPr/>
                    <a:lstStyle/>
                    <a:p>
                      <a:pPr algn="ctr"/>
                      <a:r>
                        <a:rPr lang="en-US" sz="1400" dirty="0"/>
                        <a:t>L9</a:t>
                      </a:r>
                    </a:p>
                  </a:txBody>
                  <a:tcPr/>
                </a:tc>
                <a:tc>
                  <a:txBody>
                    <a:bodyPr/>
                    <a:lstStyle/>
                    <a:p>
                      <a:pPr algn="ctr"/>
                      <a:r>
                        <a:rPr lang="en-US" sz="1400" dirty="0"/>
                        <a:t>L8</a:t>
                      </a:r>
                    </a:p>
                  </a:txBody>
                  <a:tcPr/>
                </a:tc>
                <a:tc>
                  <a:txBody>
                    <a:bodyPr/>
                    <a:lstStyle/>
                    <a:p>
                      <a:pPr algn="ctr"/>
                      <a:r>
                        <a:rPr lang="en-US" sz="1400" dirty="0"/>
                        <a:t>L7, r6</a:t>
                      </a:r>
                    </a:p>
                  </a:txBody>
                  <a:tcPr/>
                </a:tc>
                <a:tc>
                  <a:txBody>
                    <a:bodyPr/>
                    <a:lstStyle/>
                    <a:p>
                      <a:pPr algn="ctr"/>
                      <a:r>
                        <a:rPr lang="en-US" sz="1400" dirty="0"/>
                        <a:t>L6,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L5</a:t>
                      </a: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2338809342"/>
                  </a:ext>
                </a:extLst>
              </a:tr>
              <a:tr h="288229">
                <a:tc>
                  <a:txBody>
                    <a:bodyPr/>
                    <a:lstStyle/>
                    <a:p>
                      <a:pPr algn="ctr"/>
                      <a:endParaRPr lang="en-US" sz="1400" dirty="0"/>
                    </a:p>
                  </a:txBody>
                  <a:tcPr/>
                </a:tc>
                <a:tc>
                  <a:txBody>
                    <a:bodyPr/>
                    <a:lstStyle/>
                    <a:p>
                      <a:pPr algn="ctr"/>
                      <a:r>
                        <a:rPr lang="en-US" sz="1400" dirty="0"/>
                        <a:t>L9</a:t>
                      </a:r>
                    </a:p>
                  </a:txBody>
                  <a:tcPr/>
                </a:tc>
                <a:tc>
                  <a:txBody>
                    <a:bodyPr/>
                    <a:lstStyle/>
                    <a:p>
                      <a:pPr algn="ctr"/>
                      <a:r>
                        <a:rPr lang="en-US" sz="1400" dirty="0"/>
                        <a:t>L8, r0</a:t>
                      </a:r>
                    </a:p>
                  </a:txBody>
                  <a:tcPr/>
                </a:tc>
                <a:tc>
                  <a:txBody>
                    <a:bodyPr/>
                    <a:lstStyle/>
                    <a:p>
                      <a:pPr algn="ctr"/>
                      <a:r>
                        <a:rPr lang="en-US" sz="1400" dirty="0"/>
                        <a:t>L7,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L6</a:t>
                      </a:r>
                    </a:p>
                  </a:txBody>
                  <a:tcPr/>
                </a:tc>
                <a:tc>
                  <a:txBody>
                    <a:bodyPr/>
                    <a:lstStyle/>
                    <a:p>
                      <a:pPr algn="ctr"/>
                      <a:r>
                        <a:rPr lang="en-US" sz="1400" dirty="0">
                          <a:solidFill>
                            <a:srgbClr val="00B050"/>
                          </a:solidFill>
                        </a:rPr>
                        <a:t>L5,r4</a:t>
                      </a:r>
                    </a:p>
                  </a:txBody>
                  <a:tcPr/>
                </a:tc>
                <a:extLst>
                  <a:ext uri="{0D108BD9-81ED-4DB2-BD59-A6C34878D82A}">
                    <a16:rowId xmlns:a16="http://schemas.microsoft.com/office/drawing/2014/main" val="3227877889"/>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7335B">
                              <a:lumMod val="20000"/>
                              <a:lumOff val="80000"/>
                            </a:srgbClr>
                          </a:solidFill>
                          <a:effectLst/>
                          <a:uLnTx/>
                          <a:uFillTx/>
                          <a:latin typeface="Source Sans Pro"/>
                          <a:ea typeface="+mn-ea"/>
                          <a:cs typeface="+mn-cs"/>
                        </a:rPr>
                        <a:t>L9</a:t>
                      </a:r>
                    </a:p>
                  </a:txBody>
                  <a:tcPr/>
                </a:tc>
                <a:tc>
                  <a:txBody>
                    <a:bodyPr/>
                    <a:lstStyle/>
                    <a:p>
                      <a:pPr algn="ctr"/>
                      <a:endParaRPr lang="en-US" sz="1400" dirty="0"/>
                    </a:p>
                  </a:txBody>
                  <a:tcPr/>
                </a:tc>
                <a:tc>
                  <a:txBody>
                    <a:bodyPr/>
                    <a:lstStyle/>
                    <a:p>
                      <a:pPr algn="ctr"/>
                      <a:r>
                        <a:rPr lang="en-US" sz="1400" dirty="0"/>
                        <a:t>L8,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L7</a:t>
                      </a:r>
                    </a:p>
                  </a:txBody>
                  <a:tcPr/>
                </a:tc>
                <a:tc>
                  <a:txBody>
                    <a:bodyPr/>
                    <a:lstStyle/>
                    <a:p>
                      <a:pPr algn="ctr"/>
                      <a:r>
                        <a:rPr lang="en-US" sz="1400" dirty="0">
                          <a:solidFill>
                            <a:srgbClr val="00B050"/>
                          </a:solidFill>
                        </a:rPr>
                        <a:t>L6, r5</a:t>
                      </a:r>
                    </a:p>
                  </a:txBody>
                  <a:tcPr/>
                </a:tc>
                <a:extLst>
                  <a:ext uri="{0D108BD9-81ED-4DB2-BD59-A6C34878D82A}">
                    <a16:rowId xmlns:a16="http://schemas.microsoft.com/office/drawing/2014/main" val="2601476263"/>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7335B">
                              <a:lumMod val="20000"/>
                              <a:lumOff val="80000"/>
                            </a:srgbClr>
                          </a:solidFill>
                          <a:effectLst/>
                          <a:uLnTx/>
                          <a:uFillTx/>
                          <a:latin typeface="Source Sans Pro"/>
                          <a:ea typeface="+mn-ea"/>
                          <a:cs typeface="+mn-cs"/>
                        </a:rPr>
                        <a:t>L9</a:t>
                      </a:r>
                    </a:p>
                  </a:txBody>
                  <a:tcPr/>
                </a:tc>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L8</a:t>
                      </a:r>
                    </a:p>
                  </a:txBody>
                  <a:tcPr/>
                </a:tc>
                <a:tc>
                  <a:txBody>
                    <a:bodyPr/>
                    <a:lstStyle/>
                    <a:p>
                      <a:pPr algn="ctr"/>
                      <a:r>
                        <a:rPr lang="en-US" sz="1400" dirty="0">
                          <a:solidFill>
                            <a:srgbClr val="00B050"/>
                          </a:solidFill>
                        </a:rPr>
                        <a:t>L7, r6</a:t>
                      </a:r>
                    </a:p>
                  </a:txBody>
                  <a:tcPr/>
                </a:tc>
                <a:extLst>
                  <a:ext uri="{0D108BD9-81ED-4DB2-BD59-A6C34878D82A}">
                    <a16:rowId xmlns:a16="http://schemas.microsoft.com/office/drawing/2014/main" val="3764476508"/>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7335B">
                              <a:lumMod val="20000"/>
                              <a:lumOff val="80000"/>
                            </a:srgbClr>
                          </a:solidFill>
                          <a:effectLst/>
                          <a:uLnTx/>
                          <a:uFillTx/>
                          <a:latin typeface="Source Sans Pro"/>
                          <a:ea typeface="+mn-ea"/>
                          <a:cs typeface="+mn-cs"/>
                        </a:rPr>
                        <a:t>L9</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r>
                        <a:rPr lang="en-US" sz="1400" dirty="0">
                          <a:solidFill>
                            <a:srgbClr val="00B050"/>
                          </a:solidFill>
                        </a:rPr>
                        <a:t>L8, r0</a:t>
                      </a:r>
                    </a:p>
                  </a:txBody>
                  <a:tcPr/>
                </a:tc>
                <a:extLst>
                  <a:ext uri="{0D108BD9-81ED-4DB2-BD59-A6C34878D82A}">
                    <a16:rowId xmlns:a16="http://schemas.microsoft.com/office/drawing/2014/main" val="3017518202"/>
                  </a:ext>
                </a:extLst>
              </a:tr>
              <a:tr h="288229">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L9,r0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130366098"/>
                  </a:ext>
                </a:extLst>
              </a:tr>
              <a:tr h="288229">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L9, </a:t>
                      </a:r>
                      <a:r>
                        <a:rPr lang="en-US" sz="1400" dirty="0" err="1">
                          <a:solidFill>
                            <a:srgbClr val="00B050"/>
                          </a:solidFill>
                        </a:rPr>
                        <a:t>bne</a:t>
                      </a:r>
                      <a:endParaRPr lang="en-US" sz="1400" dirty="0">
                        <a:solidFill>
                          <a:srgbClr val="00B050"/>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662925364"/>
                  </a:ext>
                </a:extLst>
              </a:tr>
            </a:tbl>
          </a:graphicData>
        </a:graphic>
      </p:graphicFrame>
      <p:grpSp>
        <p:nvGrpSpPr>
          <p:cNvPr id="3" name="Group 2">
            <a:extLst>
              <a:ext uri="{FF2B5EF4-FFF2-40B4-BE49-F238E27FC236}">
                <a16:creationId xmlns:a16="http://schemas.microsoft.com/office/drawing/2014/main" id="{090DBC90-63DA-A6B1-A291-10B9BB677B06}"/>
              </a:ext>
            </a:extLst>
          </p:cNvPr>
          <p:cNvGrpSpPr/>
          <p:nvPr/>
        </p:nvGrpSpPr>
        <p:grpSpPr>
          <a:xfrm>
            <a:off x="-56233" y="6184184"/>
            <a:ext cx="4808313" cy="673816"/>
            <a:chOff x="3028674" y="5646266"/>
            <a:chExt cx="4808313" cy="673816"/>
          </a:xfrm>
        </p:grpSpPr>
        <p:sp>
          <p:nvSpPr>
            <p:cNvPr id="4" name="Rectangle 3">
              <a:extLst>
                <a:ext uri="{FF2B5EF4-FFF2-40B4-BE49-F238E27FC236}">
                  <a16:creationId xmlns:a16="http://schemas.microsoft.com/office/drawing/2014/main" id="{9BEB1AAC-9EF2-56EF-37B2-A0708E35FEBC}"/>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6" name="Rectangle 5">
              <a:extLst>
                <a:ext uri="{FF2B5EF4-FFF2-40B4-BE49-F238E27FC236}">
                  <a16:creationId xmlns:a16="http://schemas.microsoft.com/office/drawing/2014/main" id="{230EBAEF-36B5-027B-3B56-9422C6CF38F7}"/>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 name="Rectangle 6">
              <a:extLst>
                <a:ext uri="{FF2B5EF4-FFF2-40B4-BE49-F238E27FC236}">
                  <a16:creationId xmlns:a16="http://schemas.microsoft.com/office/drawing/2014/main" id="{0097541E-C853-AE89-CC29-3BFB9E2CC9BE}"/>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8" name="Rectangle 7">
              <a:extLst>
                <a:ext uri="{FF2B5EF4-FFF2-40B4-BE49-F238E27FC236}">
                  <a16:creationId xmlns:a16="http://schemas.microsoft.com/office/drawing/2014/main" id="{F3CC5DD3-CDD3-E96E-6893-558CC105BE5C}"/>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9" name="Rectangle 8">
              <a:extLst>
                <a:ext uri="{FF2B5EF4-FFF2-40B4-BE49-F238E27FC236}">
                  <a16:creationId xmlns:a16="http://schemas.microsoft.com/office/drawing/2014/main" id="{28307AC3-9BCD-34D5-8AF7-3E56D7FA6771}"/>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0" name="Rectangle 9">
              <a:extLst>
                <a:ext uri="{FF2B5EF4-FFF2-40B4-BE49-F238E27FC236}">
                  <a16:creationId xmlns:a16="http://schemas.microsoft.com/office/drawing/2014/main" id="{BAC58A88-A39F-913F-82FE-26777C1B27C8}"/>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11" name="TextBox 10">
            <a:extLst>
              <a:ext uri="{FF2B5EF4-FFF2-40B4-BE49-F238E27FC236}">
                <a16:creationId xmlns:a16="http://schemas.microsoft.com/office/drawing/2014/main" id="{83543FA9-4300-F012-6DE4-F0EACB5FE357}"/>
              </a:ext>
            </a:extLst>
          </p:cNvPr>
          <p:cNvSpPr txBox="1"/>
          <p:nvPr/>
        </p:nvSpPr>
        <p:spPr>
          <a:xfrm>
            <a:off x="1282452" y="4976726"/>
            <a:ext cx="2638864" cy="1077218"/>
          </a:xfrm>
          <a:prstGeom prst="rect">
            <a:avLst/>
          </a:prstGeom>
          <a:noFill/>
        </p:spPr>
        <p:txBody>
          <a:bodyPr wrap="none" rtlCol="0">
            <a:spAutoFit/>
          </a:bodyPr>
          <a:lstStyle/>
          <a:p>
            <a:r>
              <a:rPr lang="en-US" dirty="0"/>
              <a:t>9 instructions in 21 cycles</a:t>
            </a:r>
          </a:p>
          <a:p>
            <a:r>
              <a:rPr lang="en-US" dirty="0"/>
              <a:t>IPC = 9/21 = 3/7 </a:t>
            </a:r>
            <a:r>
              <a:rPr lang="en-US" sz="2800" dirty="0">
                <a:sym typeface="Wingdings" pitchFamily="2" charset="2"/>
              </a:rPr>
              <a:t></a:t>
            </a:r>
          </a:p>
          <a:p>
            <a:r>
              <a:rPr lang="en-US" dirty="0">
                <a:sym typeface="Wingdings" pitchFamily="2" charset="2"/>
              </a:rPr>
              <a:t>Speedup: 3/7 x 6 = 2.57</a:t>
            </a:r>
            <a:endParaRPr lang="en-US" dirty="0"/>
          </a:p>
        </p:txBody>
      </p:sp>
    </p:spTree>
    <p:extLst>
      <p:ext uri="{BB962C8B-B14F-4D97-AF65-F5344CB8AC3E}">
        <p14:creationId xmlns:p14="http://schemas.microsoft.com/office/powerpoint/2010/main" val="205709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7624-44B1-E3AB-5DC6-F627587D9CAF}"/>
              </a:ext>
            </a:extLst>
          </p:cNvPr>
          <p:cNvSpPr>
            <a:spLocks noGrp="1"/>
          </p:cNvSpPr>
          <p:nvPr>
            <p:ph type="title"/>
          </p:nvPr>
        </p:nvSpPr>
        <p:spPr/>
        <p:txBody>
          <a:bodyPr/>
          <a:lstStyle/>
          <a:p>
            <a:r>
              <a:rPr lang="en-US" dirty="0"/>
              <a:t>Historical Perspective &amp; Trail of Tears</a:t>
            </a:r>
          </a:p>
        </p:txBody>
      </p:sp>
      <p:sp>
        <p:nvSpPr>
          <p:cNvPr id="3" name="Content Placeholder 2">
            <a:extLst>
              <a:ext uri="{FF2B5EF4-FFF2-40B4-BE49-F238E27FC236}">
                <a16:creationId xmlns:a16="http://schemas.microsoft.com/office/drawing/2014/main" id="{1DCB26F7-8843-16B8-9ED6-5C54B45B64E5}"/>
              </a:ext>
            </a:extLst>
          </p:cNvPr>
          <p:cNvSpPr>
            <a:spLocks noGrp="1"/>
          </p:cNvSpPr>
          <p:nvPr>
            <p:ph idx="1"/>
          </p:nvPr>
        </p:nvSpPr>
        <p:spPr>
          <a:xfrm>
            <a:off x="550863" y="1708474"/>
            <a:ext cx="11090274" cy="5149526"/>
          </a:xfrm>
        </p:spPr>
        <p:txBody>
          <a:bodyPr/>
          <a:lstStyle/>
          <a:p>
            <a:r>
              <a:rPr lang="en-US" dirty="0"/>
              <a:t>Moore’s Law, 1965—Now (but how much longer)</a:t>
            </a:r>
          </a:p>
          <a:p>
            <a:pPr lvl="1"/>
            <a:r>
              <a:rPr lang="en-US" dirty="0"/>
              <a:t>The law is about lithography (shrinks by x2 every 18 months)</a:t>
            </a:r>
          </a:p>
          <a:p>
            <a:pPr lvl="1"/>
            <a:r>
              <a:rPr lang="en-US" dirty="0"/>
              <a:t>Today, we are in 5nm (soon 3nm). </a:t>
            </a:r>
          </a:p>
          <a:p>
            <a:pPr lvl="1"/>
            <a:r>
              <a:rPr lang="en-US" dirty="0"/>
              <a:t>Molecule sizes is 0.2nm, so we may have four more generations, at best</a:t>
            </a:r>
          </a:p>
          <a:p>
            <a:r>
              <a:rPr lang="en-US" dirty="0"/>
              <a:t>Yield is proportion of of chips on the wafer that are good</a:t>
            </a:r>
          </a:p>
          <a:p>
            <a:r>
              <a:rPr lang="en-US" dirty="0"/>
              <a:t>Each processor chip is tested on the wafer and then when alone</a:t>
            </a:r>
          </a:p>
          <a:p>
            <a:r>
              <a:rPr lang="en-US" dirty="0"/>
              <a:t>Size 10-20mm x 10-20mm</a:t>
            </a:r>
          </a:p>
          <a:p>
            <a:r>
              <a:rPr lang="en-US" dirty="0"/>
              <a:t>Cost of the chip is: Cost of design + cost of manufacturing + cost of testing + cost of packaging</a:t>
            </a:r>
          </a:p>
          <a:p>
            <a:r>
              <a:rPr lang="en-US" dirty="0"/>
              <a:t>It used to be: Smaller transistor </a:t>
            </a:r>
            <a:r>
              <a:rPr lang="en-US" dirty="0">
                <a:sym typeface="Wingdings" pitchFamily="2" charset="2"/>
              </a:rPr>
              <a:t> faster switching, but no more since 2003.</a:t>
            </a:r>
            <a:endParaRPr lang="en-US" dirty="0"/>
          </a:p>
          <a:p>
            <a:endParaRPr lang="en-US" dirty="0"/>
          </a:p>
        </p:txBody>
      </p:sp>
      <p:pic>
        <p:nvPicPr>
          <p:cNvPr id="1026" name="Picture 2" descr="Intel introduces first batch of Ivy Bridge processors">
            <a:extLst>
              <a:ext uri="{FF2B5EF4-FFF2-40B4-BE49-F238E27FC236}">
                <a16:creationId xmlns:a16="http://schemas.microsoft.com/office/drawing/2014/main" id="{138B90B7-45C3-A66D-F56C-98C7DC16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3465" y="1708474"/>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0A50-D0E2-489A-C99A-13825E5D959F}"/>
              </a:ext>
            </a:extLst>
          </p:cNvPr>
          <p:cNvSpPr>
            <a:spLocks noGrp="1"/>
          </p:cNvSpPr>
          <p:nvPr>
            <p:ph type="title"/>
          </p:nvPr>
        </p:nvSpPr>
        <p:spPr/>
        <p:txBody>
          <a:bodyPr/>
          <a:lstStyle/>
          <a:p>
            <a:r>
              <a:rPr lang="en-US" dirty="0"/>
              <a:t>Superscalar (Multi-Issue) Pipeline</a:t>
            </a:r>
          </a:p>
        </p:txBody>
      </p:sp>
      <p:sp>
        <p:nvSpPr>
          <p:cNvPr id="3" name="Content Placeholder 2">
            <a:extLst>
              <a:ext uri="{FF2B5EF4-FFF2-40B4-BE49-F238E27FC236}">
                <a16:creationId xmlns:a16="http://schemas.microsoft.com/office/drawing/2014/main" id="{49C905D0-04FD-FE17-8FE8-10EB59266C50}"/>
              </a:ext>
            </a:extLst>
          </p:cNvPr>
          <p:cNvSpPr>
            <a:spLocks noGrp="1"/>
          </p:cNvSpPr>
          <p:nvPr>
            <p:ph idx="1"/>
          </p:nvPr>
        </p:nvSpPr>
        <p:spPr/>
        <p:txBody>
          <a:bodyPr/>
          <a:lstStyle/>
          <a:p>
            <a:r>
              <a:rPr lang="en-US" dirty="0"/>
              <a:t>Instead of issuing one instruction at a time, we issue 2 or 4</a:t>
            </a:r>
          </a:p>
          <a:p>
            <a:r>
              <a:rPr lang="en-US" dirty="0"/>
              <a:t>Hope is to maximize the exploitation of ILP</a:t>
            </a:r>
          </a:p>
          <a:p>
            <a:r>
              <a:rPr lang="en-US" dirty="0"/>
              <a:t>Add more resources to the pipeline (another ALU, more ports to the register file, more L/S units, etc.)</a:t>
            </a:r>
          </a:p>
          <a:p>
            <a:r>
              <a:rPr lang="en-US" dirty="0"/>
              <a:t>Still, preserve the order of execution</a:t>
            </a:r>
          </a:p>
          <a:p>
            <a:r>
              <a:rPr lang="en-US" dirty="0"/>
              <a:t>The idea is to exploit the independence among the instructions in a single stream and run instructions in parallel when possible. </a:t>
            </a:r>
          </a:p>
          <a:p>
            <a:endParaRPr lang="en-US" dirty="0"/>
          </a:p>
        </p:txBody>
      </p:sp>
    </p:spTree>
    <p:extLst>
      <p:ext uri="{BB962C8B-B14F-4D97-AF65-F5344CB8AC3E}">
        <p14:creationId xmlns:p14="http://schemas.microsoft.com/office/powerpoint/2010/main" val="161297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5C1EA6-C5FD-003B-E61A-9172564158F3}"/>
              </a:ext>
            </a:extLst>
          </p:cNvPr>
          <p:cNvSpPr/>
          <p:nvPr/>
        </p:nvSpPr>
        <p:spPr>
          <a:xfrm>
            <a:off x="1808018" y="2057400"/>
            <a:ext cx="888974"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1" name="Rectangle 10">
            <a:extLst>
              <a:ext uri="{FF2B5EF4-FFF2-40B4-BE49-F238E27FC236}">
                <a16:creationId xmlns:a16="http://schemas.microsoft.com/office/drawing/2014/main" id="{C48C0154-B5E1-B387-7A12-5B6F6F29EF9B}"/>
              </a:ext>
            </a:extLst>
          </p:cNvPr>
          <p:cNvSpPr/>
          <p:nvPr/>
        </p:nvSpPr>
        <p:spPr>
          <a:xfrm>
            <a:off x="238991" y="2057400"/>
            <a:ext cx="1288473" cy="13092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 Cache</a:t>
            </a:r>
          </a:p>
        </p:txBody>
      </p:sp>
      <p:cxnSp>
        <p:nvCxnSpPr>
          <p:cNvPr id="13" name="Straight Arrow Connector 12">
            <a:extLst>
              <a:ext uri="{FF2B5EF4-FFF2-40B4-BE49-F238E27FC236}">
                <a16:creationId xmlns:a16="http://schemas.microsoft.com/office/drawing/2014/main" id="{E7FB5FCD-736E-7095-D602-27BEFB706D77}"/>
              </a:ext>
            </a:extLst>
          </p:cNvPr>
          <p:cNvCxnSpPr>
            <a:cxnSpLocks/>
            <a:stCxn id="11" idx="3"/>
          </p:cNvCxnSpPr>
          <p:nvPr/>
        </p:nvCxnSpPr>
        <p:spPr>
          <a:xfrm>
            <a:off x="1527464" y="2712027"/>
            <a:ext cx="280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53D3D8-C424-8195-0DA3-D8FB7149457B}"/>
              </a:ext>
            </a:extLst>
          </p:cNvPr>
          <p:cNvSpPr/>
          <p:nvPr/>
        </p:nvSpPr>
        <p:spPr>
          <a:xfrm>
            <a:off x="3582532" y="2057399"/>
            <a:ext cx="888974" cy="13715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25" name="Rectangle 24">
            <a:extLst>
              <a:ext uri="{FF2B5EF4-FFF2-40B4-BE49-F238E27FC236}">
                <a16:creationId xmlns:a16="http://schemas.microsoft.com/office/drawing/2014/main" id="{9BA54E87-913E-F5CD-A38D-CB3D8A47F127}"/>
              </a:ext>
            </a:extLst>
          </p:cNvPr>
          <p:cNvSpPr/>
          <p:nvPr/>
        </p:nvSpPr>
        <p:spPr>
          <a:xfrm>
            <a:off x="8613436" y="1759106"/>
            <a:ext cx="723532" cy="86244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cxnSp>
        <p:nvCxnSpPr>
          <p:cNvPr id="36" name="Straight Arrow Connector 35">
            <a:extLst>
              <a:ext uri="{FF2B5EF4-FFF2-40B4-BE49-F238E27FC236}">
                <a16:creationId xmlns:a16="http://schemas.microsoft.com/office/drawing/2014/main" id="{2C81ADBC-3271-052E-EC11-45CA4A0FE92B}"/>
              </a:ext>
            </a:extLst>
          </p:cNvPr>
          <p:cNvCxnSpPr>
            <a:cxnSpLocks/>
          </p:cNvCxnSpPr>
          <p:nvPr/>
        </p:nvCxnSpPr>
        <p:spPr>
          <a:xfrm>
            <a:off x="8975202" y="2712027"/>
            <a:ext cx="0" cy="11998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AFF0161-8720-64C1-1397-4561E5C793B5}"/>
              </a:ext>
            </a:extLst>
          </p:cNvPr>
          <p:cNvSpPr/>
          <p:nvPr/>
        </p:nvSpPr>
        <p:spPr>
          <a:xfrm>
            <a:off x="7891674" y="304995"/>
            <a:ext cx="2167056" cy="130925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cxnSp>
        <p:nvCxnSpPr>
          <p:cNvPr id="40" name="Straight Arrow Connector 39">
            <a:extLst>
              <a:ext uri="{FF2B5EF4-FFF2-40B4-BE49-F238E27FC236}">
                <a16:creationId xmlns:a16="http://schemas.microsoft.com/office/drawing/2014/main" id="{F100C965-4A12-E93E-B195-AB7C7BC88009}"/>
              </a:ext>
            </a:extLst>
          </p:cNvPr>
          <p:cNvCxnSpPr>
            <a:cxnSpLocks/>
            <a:stCxn id="38" idx="2"/>
            <a:endCxn id="25" idx="0"/>
          </p:cNvCxnSpPr>
          <p:nvPr/>
        </p:nvCxnSpPr>
        <p:spPr>
          <a:xfrm>
            <a:off x="8975202" y="1614249"/>
            <a:ext cx="0" cy="1448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75554F-154D-2D30-B1B6-97930A6FD820}"/>
              </a:ext>
            </a:extLst>
          </p:cNvPr>
          <p:cNvSpPr txBox="1"/>
          <p:nvPr/>
        </p:nvSpPr>
        <p:spPr>
          <a:xfrm>
            <a:off x="426027" y="585579"/>
            <a:ext cx="6094268" cy="369332"/>
          </a:xfrm>
          <a:prstGeom prst="rect">
            <a:avLst/>
          </a:prstGeom>
          <a:noFill/>
        </p:spPr>
        <p:txBody>
          <a:bodyPr wrap="square">
            <a:spAutoFit/>
          </a:bodyPr>
          <a:lstStyle/>
          <a:p>
            <a:r>
              <a:rPr lang="en-US" dirty="0"/>
              <a:t>Pipelined Picture of a Processor</a:t>
            </a:r>
          </a:p>
        </p:txBody>
      </p:sp>
      <p:grpSp>
        <p:nvGrpSpPr>
          <p:cNvPr id="23" name="Group 22">
            <a:extLst>
              <a:ext uri="{FF2B5EF4-FFF2-40B4-BE49-F238E27FC236}">
                <a16:creationId xmlns:a16="http://schemas.microsoft.com/office/drawing/2014/main" id="{710FC311-C418-A234-87A8-6BBC470A2096}"/>
              </a:ext>
            </a:extLst>
          </p:cNvPr>
          <p:cNvGrpSpPr/>
          <p:nvPr/>
        </p:nvGrpSpPr>
        <p:grpSpPr>
          <a:xfrm>
            <a:off x="2710748" y="1654333"/>
            <a:ext cx="873446" cy="862446"/>
            <a:chOff x="2696992" y="2280804"/>
            <a:chExt cx="873446" cy="862446"/>
          </a:xfrm>
        </p:grpSpPr>
        <p:cxnSp>
          <p:nvCxnSpPr>
            <p:cNvPr id="22" name="Straight Arrow Connector 21">
              <a:extLst>
                <a:ext uri="{FF2B5EF4-FFF2-40B4-BE49-F238E27FC236}">
                  <a16:creationId xmlns:a16="http://schemas.microsoft.com/office/drawing/2014/main" id="{9D15FA10-49C4-E5D5-A6B4-29E6CD1AC234}"/>
                </a:ext>
              </a:extLst>
            </p:cNvPr>
            <p:cNvCxnSpPr/>
            <p:nvPr/>
          </p:nvCxnSpPr>
          <p:spPr>
            <a:xfrm>
              <a:off x="2696992"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4AA734-5F92-0CE9-48D4-E42225A39A0B}"/>
                </a:ext>
              </a:extLst>
            </p:cNvPr>
            <p:cNvSpPr/>
            <p:nvPr/>
          </p:nvSpPr>
          <p:spPr>
            <a:xfrm>
              <a:off x="3314699" y="2280804"/>
              <a:ext cx="255739" cy="862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688C97A-78C4-84EC-6E2E-2CAF71F40BFD}"/>
              </a:ext>
            </a:extLst>
          </p:cNvPr>
          <p:cNvGrpSpPr/>
          <p:nvPr/>
        </p:nvGrpSpPr>
        <p:grpSpPr>
          <a:xfrm>
            <a:off x="4499019" y="2261793"/>
            <a:ext cx="870742" cy="431223"/>
            <a:chOff x="2712411" y="2271690"/>
            <a:chExt cx="870742" cy="431223"/>
          </a:xfrm>
        </p:grpSpPr>
        <p:cxnSp>
          <p:nvCxnSpPr>
            <p:cNvPr id="28" name="Straight Arrow Connector 27">
              <a:extLst>
                <a:ext uri="{FF2B5EF4-FFF2-40B4-BE49-F238E27FC236}">
                  <a16:creationId xmlns:a16="http://schemas.microsoft.com/office/drawing/2014/main" id="{EB289AE6-2753-AA66-746E-5008D3DF44B2}"/>
                </a:ext>
              </a:extLst>
            </p:cNvPr>
            <p:cNvCxnSpPr/>
            <p:nvPr/>
          </p:nvCxnSpPr>
          <p:spPr>
            <a:xfrm>
              <a:off x="2712411" y="2526676"/>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9B3D89-C05B-D7D9-252B-8054D2A5331E}"/>
                </a:ext>
              </a:extLst>
            </p:cNvPr>
            <p:cNvSpPr/>
            <p:nvPr/>
          </p:nvSpPr>
          <p:spPr>
            <a:xfrm>
              <a:off x="3330118" y="2271690"/>
              <a:ext cx="253035" cy="43122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45A3287-4411-32B8-09F1-8725D67EDFA7}"/>
              </a:ext>
            </a:extLst>
          </p:cNvPr>
          <p:cNvSpPr/>
          <p:nvPr/>
        </p:nvSpPr>
        <p:spPr>
          <a:xfrm>
            <a:off x="5372465" y="2053593"/>
            <a:ext cx="723532" cy="1375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31" name="Rectangle 30">
            <a:extLst>
              <a:ext uri="{FF2B5EF4-FFF2-40B4-BE49-F238E27FC236}">
                <a16:creationId xmlns:a16="http://schemas.microsoft.com/office/drawing/2014/main" id="{6FDA0BCD-CF0A-36F8-D8B2-214AB1772D6A}"/>
              </a:ext>
            </a:extLst>
          </p:cNvPr>
          <p:cNvSpPr/>
          <p:nvPr/>
        </p:nvSpPr>
        <p:spPr>
          <a:xfrm>
            <a:off x="6941653" y="1727435"/>
            <a:ext cx="723532" cy="10687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grpSp>
        <p:nvGrpSpPr>
          <p:cNvPr id="41" name="Group 40">
            <a:extLst>
              <a:ext uri="{FF2B5EF4-FFF2-40B4-BE49-F238E27FC236}">
                <a16:creationId xmlns:a16="http://schemas.microsoft.com/office/drawing/2014/main" id="{C6CF9CA5-3153-03DF-744A-443563CB5887}"/>
              </a:ext>
            </a:extLst>
          </p:cNvPr>
          <p:cNvGrpSpPr/>
          <p:nvPr/>
        </p:nvGrpSpPr>
        <p:grpSpPr>
          <a:xfrm>
            <a:off x="6095997" y="2120485"/>
            <a:ext cx="853849" cy="300844"/>
            <a:chOff x="2681573" y="2487591"/>
            <a:chExt cx="853849" cy="300844"/>
          </a:xfrm>
        </p:grpSpPr>
        <p:cxnSp>
          <p:nvCxnSpPr>
            <p:cNvPr id="42" name="Straight Arrow Connector 41">
              <a:extLst>
                <a:ext uri="{FF2B5EF4-FFF2-40B4-BE49-F238E27FC236}">
                  <a16:creationId xmlns:a16="http://schemas.microsoft.com/office/drawing/2014/main" id="{0476AAE9-DF48-2289-8420-DB548613E1CE}"/>
                </a:ext>
              </a:extLst>
            </p:cNvPr>
            <p:cNvCxnSpPr/>
            <p:nvPr/>
          </p:nvCxnSpPr>
          <p:spPr>
            <a:xfrm>
              <a:off x="2681573" y="264791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AB6DE5-8493-1174-25A7-FAB118977A09}"/>
                </a:ext>
              </a:extLst>
            </p:cNvPr>
            <p:cNvSpPr/>
            <p:nvPr/>
          </p:nvSpPr>
          <p:spPr>
            <a:xfrm>
              <a:off x="3299280" y="2487591"/>
              <a:ext cx="236142" cy="3008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904E10E-11E3-C88E-352C-F1418C6C943E}"/>
              </a:ext>
            </a:extLst>
          </p:cNvPr>
          <p:cNvGrpSpPr/>
          <p:nvPr/>
        </p:nvGrpSpPr>
        <p:grpSpPr>
          <a:xfrm>
            <a:off x="6098701" y="3047995"/>
            <a:ext cx="853849" cy="300844"/>
            <a:chOff x="2681573" y="2487591"/>
            <a:chExt cx="853849" cy="300844"/>
          </a:xfrm>
        </p:grpSpPr>
        <p:cxnSp>
          <p:nvCxnSpPr>
            <p:cNvPr id="45" name="Straight Arrow Connector 44">
              <a:extLst>
                <a:ext uri="{FF2B5EF4-FFF2-40B4-BE49-F238E27FC236}">
                  <a16:creationId xmlns:a16="http://schemas.microsoft.com/office/drawing/2014/main" id="{6DA09772-FA99-C192-C8E7-E4BC6C07ADC9}"/>
                </a:ext>
              </a:extLst>
            </p:cNvPr>
            <p:cNvCxnSpPr/>
            <p:nvPr/>
          </p:nvCxnSpPr>
          <p:spPr>
            <a:xfrm>
              <a:off x="2681573" y="264791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0E51FC-D98D-B933-78C1-82CCDA93E7BF}"/>
                </a:ext>
              </a:extLst>
            </p:cNvPr>
            <p:cNvSpPr/>
            <p:nvPr/>
          </p:nvSpPr>
          <p:spPr>
            <a:xfrm>
              <a:off x="3299280" y="2487591"/>
              <a:ext cx="236142" cy="3008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2BF0F6A-5F73-0C12-9FBD-5977AD06C86B}"/>
              </a:ext>
            </a:extLst>
          </p:cNvPr>
          <p:cNvGrpSpPr/>
          <p:nvPr/>
        </p:nvGrpSpPr>
        <p:grpSpPr>
          <a:xfrm>
            <a:off x="7710272" y="2261794"/>
            <a:ext cx="873446" cy="862446"/>
            <a:chOff x="2696992" y="2280804"/>
            <a:chExt cx="873446" cy="862446"/>
          </a:xfrm>
        </p:grpSpPr>
        <p:cxnSp>
          <p:nvCxnSpPr>
            <p:cNvPr id="48" name="Straight Arrow Connector 47">
              <a:extLst>
                <a:ext uri="{FF2B5EF4-FFF2-40B4-BE49-F238E27FC236}">
                  <a16:creationId xmlns:a16="http://schemas.microsoft.com/office/drawing/2014/main" id="{B0B59AF8-BB5F-D58B-8575-1BADB8B4502D}"/>
                </a:ext>
              </a:extLst>
            </p:cNvPr>
            <p:cNvCxnSpPr/>
            <p:nvPr/>
          </p:nvCxnSpPr>
          <p:spPr>
            <a:xfrm>
              <a:off x="2696992"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B14389C-A4B7-1C6A-AE74-AF3D248AFD77}"/>
                </a:ext>
              </a:extLst>
            </p:cNvPr>
            <p:cNvSpPr/>
            <p:nvPr/>
          </p:nvSpPr>
          <p:spPr>
            <a:xfrm>
              <a:off x="3314699" y="2280804"/>
              <a:ext cx="255739" cy="862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D7FC3CE-68AB-4061-B647-6B5308486CD8}"/>
              </a:ext>
            </a:extLst>
          </p:cNvPr>
          <p:cNvSpPr/>
          <p:nvPr/>
        </p:nvSpPr>
        <p:spPr>
          <a:xfrm>
            <a:off x="7891674" y="3986676"/>
            <a:ext cx="2167056" cy="1309254"/>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(Caches, memory controller, bus interface)</a:t>
            </a:r>
          </a:p>
        </p:txBody>
      </p:sp>
      <p:cxnSp>
        <p:nvCxnSpPr>
          <p:cNvPr id="62" name="Elbow Connector 61">
            <a:extLst>
              <a:ext uri="{FF2B5EF4-FFF2-40B4-BE49-F238E27FC236}">
                <a16:creationId xmlns:a16="http://schemas.microsoft.com/office/drawing/2014/main" id="{54E44222-A9E6-EC36-C682-C4A559F7A1D8}"/>
              </a:ext>
            </a:extLst>
          </p:cNvPr>
          <p:cNvCxnSpPr>
            <a:cxnSpLocks/>
            <a:stCxn id="25" idx="3"/>
          </p:cNvCxnSpPr>
          <p:nvPr/>
        </p:nvCxnSpPr>
        <p:spPr>
          <a:xfrm flipH="1">
            <a:off x="4752060" y="2190329"/>
            <a:ext cx="4584908" cy="1324762"/>
          </a:xfrm>
          <a:prstGeom prst="bentConnector3">
            <a:avLst>
              <a:gd name="adj1" fmla="val -498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A5079C6-7D83-9489-9282-E429E88AF051}"/>
              </a:ext>
            </a:extLst>
          </p:cNvPr>
          <p:cNvSpPr/>
          <p:nvPr/>
        </p:nvSpPr>
        <p:spPr>
          <a:xfrm>
            <a:off x="5116726" y="2844857"/>
            <a:ext cx="253035" cy="43122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a:extLst>
              <a:ext uri="{FF2B5EF4-FFF2-40B4-BE49-F238E27FC236}">
                <a16:creationId xmlns:a16="http://schemas.microsoft.com/office/drawing/2014/main" id="{E2C270A9-212D-7597-3817-C643240851E0}"/>
              </a:ext>
            </a:extLst>
          </p:cNvPr>
          <p:cNvCxnSpPr>
            <a:endCxn id="64" idx="1"/>
          </p:cNvCxnSpPr>
          <p:nvPr/>
        </p:nvCxnSpPr>
        <p:spPr>
          <a:xfrm rot="5400000" flipH="1" flipV="1">
            <a:off x="4559409" y="3253121"/>
            <a:ext cx="749969" cy="364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7EB1A7C-24FD-7725-CA9C-CCABD118A35D}"/>
              </a:ext>
            </a:extLst>
          </p:cNvPr>
          <p:cNvSpPr txBox="1"/>
          <p:nvPr/>
        </p:nvSpPr>
        <p:spPr>
          <a:xfrm>
            <a:off x="476406" y="3902639"/>
            <a:ext cx="3313728" cy="1477328"/>
          </a:xfrm>
          <a:prstGeom prst="rect">
            <a:avLst/>
          </a:prstGeom>
          <a:noFill/>
        </p:spPr>
        <p:txBody>
          <a:bodyPr wrap="none" rtlCol="0">
            <a:spAutoFit/>
          </a:bodyPr>
          <a:lstStyle/>
          <a:p>
            <a:r>
              <a:rPr lang="en-US" dirty="0"/>
              <a:t>IF: Instruction fetch</a:t>
            </a:r>
          </a:p>
          <a:p>
            <a:r>
              <a:rPr lang="en-US" dirty="0"/>
              <a:t>ID: Instruction decode &amp; issue</a:t>
            </a:r>
          </a:p>
          <a:p>
            <a:r>
              <a:rPr lang="en-US" dirty="0"/>
              <a:t>Reg: Register file and other state</a:t>
            </a:r>
          </a:p>
          <a:p>
            <a:r>
              <a:rPr lang="en-US" dirty="0"/>
              <a:t>EX: Execution unit (ALU, FPU, …)</a:t>
            </a:r>
          </a:p>
          <a:p>
            <a:r>
              <a:rPr lang="en-US" dirty="0"/>
              <a:t>L/S: Load store unit</a:t>
            </a:r>
          </a:p>
        </p:txBody>
      </p:sp>
      <p:grpSp>
        <p:nvGrpSpPr>
          <p:cNvPr id="74" name="Group 73">
            <a:extLst>
              <a:ext uri="{FF2B5EF4-FFF2-40B4-BE49-F238E27FC236}">
                <a16:creationId xmlns:a16="http://schemas.microsoft.com/office/drawing/2014/main" id="{31F8B1CE-1735-3DF5-2A68-EF5E4358C5AC}"/>
              </a:ext>
            </a:extLst>
          </p:cNvPr>
          <p:cNvGrpSpPr/>
          <p:nvPr/>
        </p:nvGrpSpPr>
        <p:grpSpPr>
          <a:xfrm>
            <a:off x="3028674" y="5646266"/>
            <a:ext cx="4808313" cy="673816"/>
            <a:chOff x="3028674" y="5646266"/>
            <a:chExt cx="4808313" cy="673816"/>
          </a:xfrm>
        </p:grpSpPr>
        <p:sp>
          <p:nvSpPr>
            <p:cNvPr id="68" name="Rectangle 67">
              <a:extLst>
                <a:ext uri="{FF2B5EF4-FFF2-40B4-BE49-F238E27FC236}">
                  <a16:creationId xmlns:a16="http://schemas.microsoft.com/office/drawing/2014/main" id="{CD2478AD-4287-A356-8677-1D2BFF9C3D4C}"/>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69" name="Rectangle 68">
              <a:extLst>
                <a:ext uri="{FF2B5EF4-FFF2-40B4-BE49-F238E27FC236}">
                  <a16:creationId xmlns:a16="http://schemas.microsoft.com/office/drawing/2014/main" id="{FDC44EE7-94C3-D39F-4D5D-D72A75FD757B}"/>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0" name="Rectangle 69">
              <a:extLst>
                <a:ext uri="{FF2B5EF4-FFF2-40B4-BE49-F238E27FC236}">
                  <a16:creationId xmlns:a16="http://schemas.microsoft.com/office/drawing/2014/main" id="{8DAB163C-EE32-D872-3A65-6E963903EC29}"/>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71" name="Rectangle 70">
              <a:extLst>
                <a:ext uri="{FF2B5EF4-FFF2-40B4-BE49-F238E27FC236}">
                  <a16:creationId xmlns:a16="http://schemas.microsoft.com/office/drawing/2014/main" id="{511DB876-00C1-7FA2-F5A7-A663F377046A}"/>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72" name="Rectangle 71">
              <a:extLst>
                <a:ext uri="{FF2B5EF4-FFF2-40B4-BE49-F238E27FC236}">
                  <a16:creationId xmlns:a16="http://schemas.microsoft.com/office/drawing/2014/main" id="{020D22D9-E93F-E3F0-3A0C-3AFC5BD17118}"/>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73" name="Rectangle 72">
              <a:extLst>
                <a:ext uri="{FF2B5EF4-FFF2-40B4-BE49-F238E27FC236}">
                  <a16:creationId xmlns:a16="http://schemas.microsoft.com/office/drawing/2014/main" id="{C8549C23-4D9F-DF90-7FF2-76FDE7D0078A}"/>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grpSp>
        <p:nvGrpSpPr>
          <p:cNvPr id="2" name="Group 1">
            <a:extLst>
              <a:ext uri="{FF2B5EF4-FFF2-40B4-BE49-F238E27FC236}">
                <a16:creationId xmlns:a16="http://schemas.microsoft.com/office/drawing/2014/main" id="{53873F6D-F7AC-E68C-A47D-F4A14DD48440}"/>
              </a:ext>
            </a:extLst>
          </p:cNvPr>
          <p:cNvGrpSpPr/>
          <p:nvPr/>
        </p:nvGrpSpPr>
        <p:grpSpPr>
          <a:xfrm>
            <a:off x="2705644" y="2917616"/>
            <a:ext cx="873446" cy="862446"/>
            <a:chOff x="2696992" y="2280804"/>
            <a:chExt cx="873446" cy="862446"/>
          </a:xfrm>
        </p:grpSpPr>
        <p:cxnSp>
          <p:nvCxnSpPr>
            <p:cNvPr id="3" name="Straight Arrow Connector 2">
              <a:extLst>
                <a:ext uri="{FF2B5EF4-FFF2-40B4-BE49-F238E27FC236}">
                  <a16:creationId xmlns:a16="http://schemas.microsoft.com/office/drawing/2014/main" id="{D0969074-69CD-02F7-F805-CFDF5EBB81D3}"/>
                </a:ext>
              </a:extLst>
            </p:cNvPr>
            <p:cNvCxnSpPr/>
            <p:nvPr/>
          </p:nvCxnSpPr>
          <p:spPr>
            <a:xfrm>
              <a:off x="2696992"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683A1AA-6087-E3F9-40F9-5DB4D69CA946}"/>
                </a:ext>
              </a:extLst>
            </p:cNvPr>
            <p:cNvSpPr/>
            <p:nvPr/>
          </p:nvSpPr>
          <p:spPr>
            <a:xfrm>
              <a:off x="3314699" y="2280804"/>
              <a:ext cx="255739" cy="862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51999AA4-D205-A5A2-E94A-BE93146E94AB}"/>
              </a:ext>
            </a:extLst>
          </p:cNvPr>
          <p:cNvSpPr/>
          <p:nvPr/>
        </p:nvSpPr>
        <p:spPr>
          <a:xfrm>
            <a:off x="6951713" y="2796150"/>
            <a:ext cx="723532" cy="10687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p:txBody>
      </p:sp>
      <p:sp>
        <p:nvSpPr>
          <p:cNvPr id="14" name="Rectangle 13">
            <a:extLst>
              <a:ext uri="{FF2B5EF4-FFF2-40B4-BE49-F238E27FC236}">
                <a16:creationId xmlns:a16="http://schemas.microsoft.com/office/drawing/2014/main" id="{BCE2BE76-DB37-392C-7CDA-22593D4B6F0E}"/>
              </a:ext>
            </a:extLst>
          </p:cNvPr>
          <p:cNvSpPr/>
          <p:nvPr/>
        </p:nvSpPr>
        <p:spPr>
          <a:xfrm>
            <a:off x="8598577" y="2871324"/>
            <a:ext cx="723532" cy="86244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16" name="TextBox 15">
            <a:extLst>
              <a:ext uri="{FF2B5EF4-FFF2-40B4-BE49-F238E27FC236}">
                <a16:creationId xmlns:a16="http://schemas.microsoft.com/office/drawing/2014/main" id="{8BE3D9A5-C85E-0AA4-124D-0D061A29F924}"/>
              </a:ext>
            </a:extLst>
          </p:cNvPr>
          <p:cNvSpPr txBox="1"/>
          <p:nvPr/>
        </p:nvSpPr>
        <p:spPr>
          <a:xfrm>
            <a:off x="9444446" y="5826034"/>
            <a:ext cx="2648482" cy="923330"/>
          </a:xfrm>
          <a:prstGeom prst="rect">
            <a:avLst/>
          </a:prstGeom>
          <a:noFill/>
        </p:spPr>
        <p:txBody>
          <a:bodyPr wrap="none" rtlCol="0">
            <a:spAutoFit/>
          </a:bodyPr>
          <a:lstStyle/>
          <a:p>
            <a:r>
              <a:rPr lang="en-US" dirty="0"/>
              <a:t>Add more ports to </a:t>
            </a:r>
          </a:p>
          <a:p>
            <a:r>
              <a:rPr lang="en-US" dirty="0"/>
              <a:t>the register file, allowing</a:t>
            </a:r>
          </a:p>
          <a:p>
            <a:r>
              <a:rPr lang="en-US" dirty="0"/>
              <a:t>up to 4 reads and 2 writes</a:t>
            </a:r>
          </a:p>
        </p:txBody>
      </p:sp>
    </p:spTree>
    <p:extLst>
      <p:ext uri="{BB962C8B-B14F-4D97-AF65-F5344CB8AC3E}">
        <p14:creationId xmlns:p14="http://schemas.microsoft.com/office/powerpoint/2010/main" val="258434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Multi-Issue Op</a:t>
            </a:r>
          </a:p>
        </p:txBody>
      </p:sp>
      <p:sp>
        <p:nvSpPr>
          <p:cNvPr id="5" name="TextBox 4">
            <a:extLst>
              <a:ext uri="{FF2B5EF4-FFF2-40B4-BE49-F238E27FC236}">
                <a16:creationId xmlns:a16="http://schemas.microsoft.com/office/drawing/2014/main" id="{2E3BDBD7-402C-6428-352B-401A3491CA69}"/>
              </a:ext>
            </a:extLst>
          </p:cNvPr>
          <p:cNvSpPr txBox="1"/>
          <p:nvPr/>
        </p:nvSpPr>
        <p:spPr>
          <a:xfrm>
            <a:off x="409813" y="1932926"/>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extLst>
              <p:ext uri="{D42A27DB-BD31-4B8C-83A1-F6EECF244321}">
                <p14:modId xmlns:p14="http://schemas.microsoft.com/office/powerpoint/2010/main" val="801330753"/>
              </p:ext>
            </p:extLst>
          </p:nvPr>
        </p:nvGraphicFramePr>
        <p:xfrm>
          <a:off x="4369567" y="91440"/>
          <a:ext cx="7537624" cy="5852160"/>
        </p:xfrm>
        <a:graphic>
          <a:graphicData uri="http://schemas.openxmlformats.org/drawingml/2006/table">
            <a:tbl>
              <a:tblPr firstRow="1" bandRow="1">
                <a:tableStyleId>{5C22544A-7EE6-4342-B048-85BDC9FD1C3A}</a:tableStyleId>
              </a:tblPr>
              <a:tblGrid>
                <a:gridCol w="862753">
                  <a:extLst>
                    <a:ext uri="{9D8B030D-6E8A-4147-A177-3AD203B41FA5}">
                      <a16:colId xmlns:a16="http://schemas.microsoft.com/office/drawing/2014/main" val="2432677464"/>
                    </a:ext>
                  </a:extLst>
                </a:gridCol>
                <a:gridCol w="904263">
                  <a:extLst>
                    <a:ext uri="{9D8B030D-6E8A-4147-A177-3AD203B41FA5}">
                      <a16:colId xmlns:a16="http://schemas.microsoft.com/office/drawing/2014/main" val="3205503196"/>
                    </a:ext>
                  </a:extLst>
                </a:gridCol>
                <a:gridCol w="2001795">
                  <a:extLst>
                    <a:ext uri="{9D8B030D-6E8A-4147-A177-3AD203B41FA5}">
                      <a16:colId xmlns:a16="http://schemas.microsoft.com/office/drawing/2014/main" val="52000851"/>
                    </a:ext>
                  </a:extLst>
                </a:gridCol>
                <a:gridCol w="1256271">
                  <a:extLst>
                    <a:ext uri="{9D8B030D-6E8A-4147-A177-3AD203B41FA5}">
                      <a16:colId xmlns:a16="http://schemas.microsoft.com/office/drawing/2014/main" val="3704381076"/>
                    </a:ext>
                  </a:extLst>
                </a:gridCol>
                <a:gridCol w="1256271">
                  <a:extLst>
                    <a:ext uri="{9D8B030D-6E8A-4147-A177-3AD203B41FA5}">
                      <a16:colId xmlns:a16="http://schemas.microsoft.com/office/drawing/2014/main" val="1111819239"/>
                    </a:ext>
                  </a:extLst>
                </a:gridCol>
                <a:gridCol w="1256271">
                  <a:extLst>
                    <a:ext uri="{9D8B030D-6E8A-4147-A177-3AD203B41FA5}">
                      <a16:colId xmlns:a16="http://schemas.microsoft.com/office/drawing/2014/main" val="3231094742"/>
                    </a:ext>
                  </a:extLst>
                </a:gridCol>
              </a:tblGrid>
              <a:tr h="345875">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288229">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63490060"/>
                  </a:ext>
                </a:extLst>
              </a:tr>
              <a:tr h="288229">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67555473"/>
                  </a:ext>
                </a:extLst>
              </a:tr>
              <a:tr h="288229">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L1,r4;  L2,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32680923"/>
                  </a:ext>
                </a:extLst>
              </a:tr>
              <a:tr h="288229">
                <a:tc>
                  <a:txBody>
                    <a:bodyPr/>
                    <a:lstStyle/>
                    <a:p>
                      <a:pPr algn="ctr"/>
                      <a:r>
                        <a:rPr lang="en-US" sz="1400" dirty="0">
                          <a:solidFill>
                            <a:schemeClr val="accent6">
                              <a:lumMod val="20000"/>
                              <a:lumOff val="80000"/>
                            </a:schemeClr>
                          </a:solidFill>
                        </a:rPr>
                        <a:t>L5, L6</a:t>
                      </a:r>
                    </a:p>
                  </a:txBody>
                  <a:tcPr/>
                </a:tc>
                <a:tc>
                  <a:txBody>
                    <a:bodyPr/>
                    <a:lstStyle/>
                    <a:p>
                      <a:pPr algn="ctr"/>
                      <a:r>
                        <a:rPr lang="en-US" sz="1400" dirty="0">
                          <a:solidFill>
                            <a:schemeClr val="accent6">
                              <a:lumMod val="20000"/>
                              <a:lumOff val="80000"/>
                            </a:schemeClr>
                          </a:solidFill>
                        </a:rPr>
                        <a:t>L3, L4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 L2</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301770826"/>
                  </a:ext>
                </a:extLst>
              </a:tr>
              <a:tr h="288229">
                <a:tc>
                  <a:txBody>
                    <a:bodyPr/>
                    <a:lstStyle/>
                    <a:p>
                      <a:pPr algn="ctr"/>
                      <a:r>
                        <a:rPr lang="en-US" sz="1400" dirty="0">
                          <a:solidFill>
                            <a:schemeClr val="accent6">
                              <a:lumMod val="20000"/>
                              <a:lumOff val="80000"/>
                            </a:schemeClr>
                          </a:solidFill>
                        </a:rPr>
                        <a:t>L5, L6</a:t>
                      </a:r>
                    </a:p>
                  </a:txBody>
                  <a:tcPr/>
                </a:tc>
                <a:tc>
                  <a:txBody>
                    <a:bodyPr/>
                    <a:lstStyle/>
                    <a:p>
                      <a:pPr algn="ctr"/>
                      <a:r>
                        <a:rPr lang="en-US" sz="1400" dirty="0">
                          <a:solidFill>
                            <a:schemeClr val="accent6">
                              <a:lumMod val="20000"/>
                              <a:lumOff val="80000"/>
                            </a:schemeClr>
                          </a:solidFill>
                        </a:rPr>
                        <a:t>L3, L4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algn="ctr"/>
                      <a:r>
                        <a:rPr lang="en-US" sz="1400" dirty="0"/>
                        <a:t>L1, L2</a:t>
                      </a:r>
                    </a:p>
                  </a:txBody>
                  <a:tcPr/>
                </a:tc>
                <a:tc>
                  <a:txBody>
                    <a:bodyPr/>
                    <a:lstStyle/>
                    <a:p>
                      <a:pPr algn="ctr"/>
                      <a:endParaRPr lang="en-US" sz="1400" dirty="0"/>
                    </a:p>
                  </a:txBody>
                  <a:tcPr/>
                </a:tc>
                <a:extLst>
                  <a:ext uri="{0D108BD9-81ED-4DB2-BD59-A6C34878D82A}">
                    <a16:rowId xmlns:a16="http://schemas.microsoft.com/office/drawing/2014/main" val="2992479558"/>
                  </a:ext>
                </a:extLst>
              </a:tr>
              <a:tr h="288229">
                <a:tc>
                  <a:txBody>
                    <a:bodyPr/>
                    <a:lstStyle/>
                    <a:p>
                      <a:pPr algn="ctr"/>
                      <a:r>
                        <a:rPr lang="en-US" sz="1400" dirty="0">
                          <a:solidFill>
                            <a:schemeClr val="accent6">
                              <a:lumMod val="20000"/>
                              <a:lumOff val="80000"/>
                            </a:schemeClr>
                          </a:solidFill>
                        </a:rPr>
                        <a:t>L5, L6</a:t>
                      </a:r>
                    </a:p>
                  </a:txBody>
                  <a:tcPr/>
                </a:tc>
                <a:tc>
                  <a:txBody>
                    <a:bodyPr/>
                    <a:lstStyle/>
                    <a:p>
                      <a:pPr algn="ctr"/>
                      <a:r>
                        <a:rPr lang="en-US" sz="1400" dirty="0">
                          <a:solidFill>
                            <a:schemeClr val="accent6">
                              <a:lumMod val="20000"/>
                              <a:lumOff val="80000"/>
                            </a:schemeClr>
                          </a:solidFill>
                        </a:rPr>
                        <a:t>L3, L4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r>
                        <a:rPr lang="en-US" sz="1400" dirty="0">
                          <a:solidFill>
                            <a:srgbClr val="00B050"/>
                          </a:solidFill>
                        </a:rPr>
                        <a:t>L1, r1; L2, r2</a:t>
                      </a:r>
                    </a:p>
                  </a:txBody>
                  <a:tcPr/>
                </a:tc>
                <a:extLst>
                  <a:ext uri="{0D108BD9-81ED-4DB2-BD59-A6C34878D82A}">
                    <a16:rowId xmlns:a16="http://schemas.microsoft.com/office/drawing/2014/main" val="1815909077"/>
                  </a:ext>
                </a:extLst>
              </a:tr>
              <a:tr h="288229">
                <a:tc>
                  <a:txBody>
                    <a:bodyPr/>
                    <a:lstStyle/>
                    <a:p>
                      <a:pPr algn="ctr"/>
                      <a:r>
                        <a:rPr lang="en-US" sz="1400" dirty="0">
                          <a:solidFill>
                            <a:schemeClr val="accent6">
                              <a:lumMod val="20000"/>
                              <a:lumOff val="80000"/>
                            </a:schemeClr>
                          </a:solidFill>
                        </a:rPr>
                        <a:t>L6, </a:t>
                      </a:r>
                      <a:r>
                        <a:rPr lang="en-US" sz="1400" dirty="0">
                          <a:solidFill>
                            <a:schemeClr val="bg1"/>
                          </a:solidFill>
                        </a:rPr>
                        <a:t>L7</a:t>
                      </a:r>
                    </a:p>
                  </a:txBody>
                  <a:tcPr/>
                </a:tc>
                <a:tc>
                  <a:txBody>
                    <a:bodyPr/>
                    <a:lstStyle/>
                    <a:p>
                      <a:pPr algn="ctr"/>
                      <a:r>
                        <a:rPr lang="en-US" sz="1400" dirty="0">
                          <a:solidFill>
                            <a:schemeClr val="accent6">
                              <a:lumMod val="20000"/>
                              <a:lumOff val="80000"/>
                            </a:schemeClr>
                          </a:solidFill>
                        </a:rPr>
                        <a:t>L4, </a:t>
                      </a:r>
                      <a:r>
                        <a:rPr lang="en-US" sz="1400" dirty="0">
                          <a:solidFill>
                            <a:schemeClr val="bg1"/>
                          </a:solidFill>
                        </a:rPr>
                        <a:t>L5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r1,r2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3924833348"/>
                  </a:ext>
                </a:extLst>
              </a:tr>
              <a:tr h="288229">
                <a:tc>
                  <a:txBody>
                    <a:bodyPr/>
                    <a:lstStyle/>
                    <a:p>
                      <a:pPr algn="ctr"/>
                      <a:r>
                        <a:rPr lang="en-US" sz="1400" dirty="0">
                          <a:solidFill>
                            <a:schemeClr val="accent6">
                              <a:lumMod val="20000"/>
                              <a:lumOff val="80000"/>
                            </a:schemeClr>
                          </a:solidFill>
                        </a:rPr>
                        <a:t>L6, L7</a:t>
                      </a:r>
                    </a:p>
                  </a:txBody>
                  <a:tcPr/>
                </a:tc>
                <a:tc>
                  <a:txBody>
                    <a:bodyPr/>
                    <a:lstStyle/>
                    <a:p>
                      <a:pPr algn="ctr"/>
                      <a:r>
                        <a:rPr lang="en-US" sz="1400" dirty="0">
                          <a:solidFill>
                            <a:schemeClr val="accent6">
                              <a:lumMod val="20000"/>
                              <a:lumOff val="80000"/>
                            </a:schemeClr>
                          </a:solidFill>
                        </a:rPr>
                        <a:t>L4, L5</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a:t>
                      </a:r>
                      <a:r>
                        <a:rPr lang="en-US" sz="1400" dirty="0" err="1"/>
                        <a:t>mul</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64653762"/>
                  </a:ext>
                </a:extLst>
              </a:tr>
              <a:tr h="288229">
                <a:tc>
                  <a:txBody>
                    <a:bodyPr/>
                    <a:lstStyle/>
                    <a:p>
                      <a:pPr algn="ctr"/>
                      <a:r>
                        <a:rPr lang="en-US" sz="1400" dirty="0">
                          <a:solidFill>
                            <a:schemeClr val="accent6">
                              <a:lumMod val="20000"/>
                              <a:lumOff val="80000"/>
                            </a:schemeClr>
                          </a:solidFill>
                        </a:rPr>
                        <a:t>L6, L7</a:t>
                      </a:r>
                    </a:p>
                  </a:txBody>
                  <a:tcPr/>
                </a:tc>
                <a:tc>
                  <a:txBody>
                    <a:bodyPr/>
                    <a:lstStyle/>
                    <a:p>
                      <a:pPr algn="ctr"/>
                      <a:r>
                        <a:rPr lang="en-US" sz="1400" dirty="0">
                          <a:solidFill>
                            <a:schemeClr val="accent6">
                              <a:lumMod val="20000"/>
                              <a:lumOff val="80000"/>
                            </a:schemeClr>
                          </a:solidFill>
                        </a:rPr>
                        <a:t>L4, L5</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L3</a:t>
                      </a:r>
                    </a:p>
                  </a:txBody>
                  <a:tcPr/>
                </a:tc>
                <a:tc>
                  <a:txBody>
                    <a:bodyPr/>
                    <a:lstStyle/>
                    <a:p>
                      <a:pPr algn="ctr"/>
                      <a:endParaRPr lang="en-US" sz="1400" dirty="0"/>
                    </a:p>
                  </a:txBody>
                  <a:tcPr/>
                </a:tc>
                <a:extLst>
                  <a:ext uri="{0D108BD9-81ED-4DB2-BD59-A6C34878D82A}">
                    <a16:rowId xmlns:a16="http://schemas.microsoft.com/office/drawing/2014/main" val="2865001041"/>
                  </a:ext>
                </a:extLst>
              </a:tr>
              <a:tr h="288229">
                <a:tc>
                  <a:txBody>
                    <a:bodyPr/>
                    <a:lstStyle/>
                    <a:p>
                      <a:pPr algn="ctr"/>
                      <a:r>
                        <a:rPr lang="en-US" sz="1400" dirty="0">
                          <a:solidFill>
                            <a:schemeClr val="accent6">
                              <a:lumMod val="20000"/>
                              <a:lumOff val="80000"/>
                            </a:schemeClr>
                          </a:solidFill>
                        </a:rPr>
                        <a:t>L6, L7</a:t>
                      </a:r>
                    </a:p>
                  </a:txBody>
                  <a:tcPr/>
                </a:tc>
                <a:tc>
                  <a:txBody>
                    <a:bodyPr/>
                    <a:lstStyle/>
                    <a:p>
                      <a:pPr algn="ctr"/>
                      <a:r>
                        <a:rPr lang="en-US" sz="1400" dirty="0">
                          <a:solidFill>
                            <a:schemeClr val="accent6">
                              <a:lumMod val="20000"/>
                              <a:lumOff val="80000"/>
                            </a:schemeClr>
                          </a:solidFill>
                        </a:rPr>
                        <a:t>L4, L5</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L3, r3</a:t>
                      </a:r>
                    </a:p>
                  </a:txBody>
                  <a:tcPr/>
                </a:tc>
                <a:extLst>
                  <a:ext uri="{0D108BD9-81ED-4DB2-BD59-A6C34878D82A}">
                    <a16:rowId xmlns:a16="http://schemas.microsoft.com/office/drawing/2014/main" val="1848934769"/>
                  </a:ext>
                </a:extLst>
              </a:tr>
              <a:tr h="2886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L8, L9</a:t>
                      </a:r>
                    </a:p>
                  </a:txBody>
                  <a:tcPr/>
                </a:tc>
                <a:tc>
                  <a:txBody>
                    <a:bodyPr/>
                    <a:lstStyle/>
                    <a:p>
                      <a:pPr algn="ctr"/>
                      <a:r>
                        <a:rPr lang="en-US" sz="1400" dirty="0">
                          <a:solidFill>
                            <a:schemeClr val="bg1"/>
                          </a:solidFill>
                        </a:rPr>
                        <a:t>L6, L7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L4, r3, r6; L5, r4</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4102685880"/>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L8, L9</a:t>
                      </a:r>
                    </a:p>
                  </a:txBody>
                  <a:tcPr/>
                </a:tc>
                <a:tc>
                  <a:txBody>
                    <a:bodyPr/>
                    <a:lstStyle/>
                    <a:p>
                      <a:pPr algn="ctr"/>
                      <a:r>
                        <a:rPr lang="en-US" sz="1400" dirty="0"/>
                        <a:t>L6, r5; L7, r6</a:t>
                      </a:r>
                    </a:p>
                  </a:txBody>
                  <a:tcPr/>
                </a:tc>
                <a:tc>
                  <a:txBody>
                    <a:bodyPr/>
                    <a:lstStyle/>
                    <a:p>
                      <a:pPr algn="ctr"/>
                      <a:r>
                        <a:rPr lang="en-US" sz="1400" dirty="0">
                          <a:solidFill>
                            <a:schemeClr val="accent6">
                              <a:lumMod val="20000"/>
                              <a:lumOff val="80000"/>
                            </a:schemeClr>
                          </a:solidFill>
                        </a:rPr>
                        <a:t>L4</a:t>
                      </a:r>
                      <a:r>
                        <a:rPr lang="en-US" sz="1400" dirty="0"/>
                        <a:t>; L5, add</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654097527"/>
                  </a:ext>
                </a:extLst>
              </a:tr>
              <a:tr h="288229">
                <a:tc>
                  <a:txBody>
                    <a:bodyPr/>
                    <a:lstStyle/>
                    <a:p>
                      <a:pPr algn="ctr"/>
                      <a:endParaRPr lang="en-US" sz="1400" dirty="0"/>
                    </a:p>
                  </a:txBody>
                  <a:tcPr/>
                </a:tc>
                <a:tc>
                  <a:txBody>
                    <a:bodyPr/>
                    <a:lstStyle/>
                    <a:p>
                      <a:pPr algn="ctr"/>
                      <a:r>
                        <a:rPr lang="en-US" sz="1400" dirty="0">
                          <a:solidFill>
                            <a:schemeClr val="accent6">
                              <a:lumMod val="20000"/>
                              <a:lumOff val="80000"/>
                            </a:schemeClr>
                          </a:solidFill>
                        </a:rPr>
                        <a:t>L9</a:t>
                      </a:r>
                    </a:p>
                  </a:txBody>
                  <a:tcPr/>
                </a:tc>
                <a:tc>
                  <a:txBody>
                    <a:bodyPr/>
                    <a:lstStyle/>
                    <a:p>
                      <a:pPr algn="ctr"/>
                      <a:r>
                        <a:rPr lang="en-US" sz="1400" dirty="0"/>
                        <a:t>L8, 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L6, add; L7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L4; </a:t>
                      </a:r>
                      <a:r>
                        <a:rPr lang="en-US" sz="1400" dirty="0">
                          <a:solidFill>
                            <a:schemeClr val="accent6">
                              <a:lumMod val="20000"/>
                              <a:lumOff val="80000"/>
                            </a:schemeClr>
                          </a:solidFill>
                        </a:rPr>
                        <a:t>L5</a:t>
                      </a:r>
                    </a:p>
                  </a:txBody>
                  <a:tcPr/>
                </a:tc>
                <a:tc>
                  <a:txBody>
                    <a:bodyPr/>
                    <a:lstStyle/>
                    <a:p>
                      <a:pPr algn="ctr"/>
                      <a:endParaRPr lang="en-US" sz="1400" dirty="0"/>
                    </a:p>
                  </a:txBody>
                  <a:tcPr/>
                </a:tc>
                <a:extLst>
                  <a:ext uri="{0D108BD9-81ED-4DB2-BD59-A6C34878D82A}">
                    <a16:rowId xmlns:a16="http://schemas.microsoft.com/office/drawing/2014/main" val="1567802926"/>
                  </a:ext>
                </a:extLst>
              </a:tr>
              <a:tr h="288229">
                <a:tc>
                  <a:txBody>
                    <a:bodyPr/>
                    <a:lstStyle/>
                    <a:p>
                      <a:pPr algn="ctr"/>
                      <a:endParaRPr lang="en-US" sz="1400" dirty="0"/>
                    </a:p>
                  </a:txBody>
                  <a:tcPr/>
                </a:tc>
                <a:tc>
                  <a:txBody>
                    <a:bodyPr/>
                    <a:lstStyle/>
                    <a:p>
                      <a:pPr algn="ctr"/>
                      <a:r>
                        <a:rPr lang="en-US" sz="1400" dirty="0">
                          <a:solidFill>
                            <a:schemeClr val="accent6">
                              <a:lumMod val="20000"/>
                              <a:lumOff val="80000"/>
                            </a:schemeClr>
                          </a:solidFill>
                        </a:rPr>
                        <a:t>L9</a:t>
                      </a:r>
                    </a:p>
                  </a:txBody>
                  <a:tcPr/>
                </a:tc>
                <a:tc>
                  <a:txBody>
                    <a:bodyPr/>
                    <a:lstStyle/>
                    <a:p>
                      <a:pPr algn="ctr"/>
                      <a:endParaRPr lang="en-US" sz="1400" dirty="0"/>
                    </a:p>
                  </a:txBody>
                  <a:tcPr/>
                </a:tc>
                <a:tc>
                  <a:txBody>
                    <a:bodyPr/>
                    <a:lstStyle/>
                    <a:p>
                      <a:pPr algn="ctr"/>
                      <a:r>
                        <a:rPr lang="en-US" sz="1400" dirty="0"/>
                        <a:t>L8,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L6, L7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L5,r4</a:t>
                      </a:r>
                    </a:p>
                  </a:txBody>
                  <a:tcPr/>
                </a:tc>
                <a:extLst>
                  <a:ext uri="{0D108BD9-81ED-4DB2-BD59-A6C34878D82A}">
                    <a16:rowId xmlns:a16="http://schemas.microsoft.com/office/drawing/2014/main" val="1790223934"/>
                  </a:ext>
                </a:extLst>
              </a:tr>
              <a:tr h="288229">
                <a:tc>
                  <a:txBody>
                    <a:bodyPr/>
                    <a:lstStyle/>
                    <a:p>
                      <a:pPr algn="ctr"/>
                      <a:endParaRPr lang="en-US" sz="1400" dirty="0"/>
                    </a:p>
                  </a:txBody>
                  <a:tcPr/>
                </a:tc>
                <a:tc>
                  <a:txBody>
                    <a:bodyPr/>
                    <a:lstStyle/>
                    <a:p>
                      <a:pPr algn="ctr"/>
                      <a:r>
                        <a:rPr lang="en-US" sz="1400" dirty="0">
                          <a:solidFill>
                            <a:schemeClr val="accent6">
                              <a:lumMod val="20000"/>
                              <a:lumOff val="80000"/>
                            </a:schemeClr>
                          </a:solidFill>
                        </a:rPr>
                        <a:t>L9</a:t>
                      </a:r>
                    </a:p>
                  </a:txBody>
                  <a:tcPr/>
                </a:tc>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L6, r5; L7, r6</a:t>
                      </a:r>
                    </a:p>
                  </a:txBody>
                  <a:tcPr/>
                </a:tc>
                <a:extLst>
                  <a:ext uri="{0D108BD9-81ED-4DB2-BD59-A6C34878D82A}">
                    <a16:rowId xmlns:a16="http://schemas.microsoft.com/office/drawing/2014/main" val="2338809342"/>
                  </a:ext>
                </a:extLst>
              </a:tr>
              <a:tr h="288229">
                <a:tc>
                  <a:txBody>
                    <a:bodyPr/>
                    <a:lstStyle/>
                    <a:p>
                      <a:pPr algn="ctr"/>
                      <a:endParaRPr lang="en-US" sz="1400" dirty="0"/>
                    </a:p>
                  </a:txBody>
                  <a:tcPr/>
                </a:tc>
                <a:tc>
                  <a:txBody>
                    <a:bodyPr/>
                    <a:lstStyle/>
                    <a:p>
                      <a:pPr algn="ctr"/>
                      <a:r>
                        <a:rPr lang="en-US" sz="1400" dirty="0">
                          <a:solidFill>
                            <a:schemeClr val="accent6">
                              <a:lumMod val="20000"/>
                              <a:lumOff val="80000"/>
                            </a:schemeClr>
                          </a:solidFill>
                        </a:rPr>
                        <a:t>L9</a:t>
                      </a:r>
                    </a:p>
                  </a:txBody>
                  <a:tcPr/>
                </a:tc>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algn="ctr"/>
                      <a:r>
                        <a:rPr lang="en-US" sz="1400" dirty="0">
                          <a:solidFill>
                            <a:srgbClr val="00B050"/>
                          </a:solidFill>
                        </a:rPr>
                        <a:t>L8, r0</a:t>
                      </a:r>
                    </a:p>
                  </a:txBody>
                  <a:tcPr/>
                </a:tc>
                <a:extLst>
                  <a:ext uri="{0D108BD9-81ED-4DB2-BD59-A6C34878D82A}">
                    <a16:rowId xmlns:a16="http://schemas.microsoft.com/office/drawing/2014/main" val="3227877889"/>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7335B">
                            <a:lumMod val="20000"/>
                            <a:lumOff val="80000"/>
                          </a:srgbClr>
                        </a:solidFill>
                        <a:effectLst/>
                        <a:uLnTx/>
                        <a:uFillTx/>
                        <a:latin typeface="Source Sans Pro"/>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L9,r0</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2601476263"/>
                  </a:ext>
                </a:extLst>
              </a:tr>
              <a:tr h="288229">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7335B">
                            <a:lumMod val="20000"/>
                            <a:lumOff val="80000"/>
                          </a:srgbClr>
                        </a:solidFill>
                        <a:effectLst/>
                        <a:uLnTx/>
                        <a:uFillTx/>
                        <a:latin typeface="Source Sans Pro"/>
                        <a:ea typeface="+mn-ea"/>
                        <a:cs typeface="+mn-cs"/>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L9, </a:t>
                      </a:r>
                      <a:r>
                        <a:rPr lang="en-US" sz="1400" dirty="0" err="1">
                          <a:solidFill>
                            <a:srgbClr val="00B050"/>
                          </a:solidFill>
                        </a:rPr>
                        <a:t>bne</a:t>
                      </a:r>
                      <a:endParaRPr lang="en-US" sz="1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3764476508"/>
                  </a:ext>
                </a:extLst>
              </a:tr>
            </a:tbl>
          </a:graphicData>
        </a:graphic>
      </p:graphicFrame>
      <p:grpSp>
        <p:nvGrpSpPr>
          <p:cNvPr id="3" name="Group 2">
            <a:extLst>
              <a:ext uri="{FF2B5EF4-FFF2-40B4-BE49-F238E27FC236}">
                <a16:creationId xmlns:a16="http://schemas.microsoft.com/office/drawing/2014/main" id="{090DBC90-63DA-A6B1-A291-10B9BB677B06}"/>
              </a:ext>
            </a:extLst>
          </p:cNvPr>
          <p:cNvGrpSpPr/>
          <p:nvPr/>
        </p:nvGrpSpPr>
        <p:grpSpPr>
          <a:xfrm>
            <a:off x="-56233" y="6184184"/>
            <a:ext cx="4808313" cy="673816"/>
            <a:chOff x="3028674" y="5646266"/>
            <a:chExt cx="4808313" cy="673816"/>
          </a:xfrm>
        </p:grpSpPr>
        <p:sp>
          <p:nvSpPr>
            <p:cNvPr id="4" name="Rectangle 3">
              <a:extLst>
                <a:ext uri="{FF2B5EF4-FFF2-40B4-BE49-F238E27FC236}">
                  <a16:creationId xmlns:a16="http://schemas.microsoft.com/office/drawing/2014/main" id="{9BEB1AAC-9EF2-56EF-37B2-A0708E35FEBC}"/>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6" name="Rectangle 5">
              <a:extLst>
                <a:ext uri="{FF2B5EF4-FFF2-40B4-BE49-F238E27FC236}">
                  <a16:creationId xmlns:a16="http://schemas.microsoft.com/office/drawing/2014/main" id="{230EBAEF-36B5-027B-3B56-9422C6CF38F7}"/>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 name="Rectangle 6">
              <a:extLst>
                <a:ext uri="{FF2B5EF4-FFF2-40B4-BE49-F238E27FC236}">
                  <a16:creationId xmlns:a16="http://schemas.microsoft.com/office/drawing/2014/main" id="{0097541E-C853-AE89-CC29-3BFB9E2CC9BE}"/>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8" name="Rectangle 7">
              <a:extLst>
                <a:ext uri="{FF2B5EF4-FFF2-40B4-BE49-F238E27FC236}">
                  <a16:creationId xmlns:a16="http://schemas.microsoft.com/office/drawing/2014/main" id="{F3CC5DD3-CDD3-E96E-6893-558CC105BE5C}"/>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a:p>
              <a:pPr algn="ctr"/>
              <a:r>
                <a:rPr lang="en-US" dirty="0"/>
                <a:t>(2)</a:t>
              </a:r>
            </a:p>
          </p:txBody>
        </p:sp>
        <p:sp>
          <p:nvSpPr>
            <p:cNvPr id="9" name="Rectangle 8">
              <a:extLst>
                <a:ext uri="{FF2B5EF4-FFF2-40B4-BE49-F238E27FC236}">
                  <a16:creationId xmlns:a16="http://schemas.microsoft.com/office/drawing/2014/main" id="{28307AC3-9BCD-34D5-8AF7-3E56D7FA6771}"/>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a:p>
              <a:pPr algn="ctr"/>
              <a:r>
                <a:rPr lang="en-US" dirty="0"/>
                <a:t>(2)</a:t>
              </a:r>
            </a:p>
          </p:txBody>
        </p:sp>
        <p:sp>
          <p:nvSpPr>
            <p:cNvPr id="10" name="Rectangle 9">
              <a:extLst>
                <a:ext uri="{FF2B5EF4-FFF2-40B4-BE49-F238E27FC236}">
                  <a16:creationId xmlns:a16="http://schemas.microsoft.com/office/drawing/2014/main" id="{BAC58A88-A39F-913F-82FE-26777C1B27C8}"/>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11" name="TextBox 10">
            <a:extLst>
              <a:ext uri="{FF2B5EF4-FFF2-40B4-BE49-F238E27FC236}">
                <a16:creationId xmlns:a16="http://schemas.microsoft.com/office/drawing/2014/main" id="{83543FA9-4300-F012-6DE4-F0EACB5FE357}"/>
              </a:ext>
            </a:extLst>
          </p:cNvPr>
          <p:cNvSpPr txBox="1"/>
          <p:nvPr/>
        </p:nvSpPr>
        <p:spPr>
          <a:xfrm>
            <a:off x="1282452" y="4976726"/>
            <a:ext cx="2638864" cy="1077218"/>
          </a:xfrm>
          <a:prstGeom prst="rect">
            <a:avLst/>
          </a:prstGeom>
          <a:noFill/>
        </p:spPr>
        <p:txBody>
          <a:bodyPr wrap="none" rtlCol="0">
            <a:spAutoFit/>
          </a:bodyPr>
          <a:lstStyle/>
          <a:p>
            <a:r>
              <a:rPr lang="en-US" dirty="0"/>
              <a:t>9 instructions in 18 cycles</a:t>
            </a:r>
          </a:p>
          <a:p>
            <a:r>
              <a:rPr lang="en-US" dirty="0"/>
              <a:t>IPC = 9/18 = 0.50 </a:t>
            </a:r>
            <a:r>
              <a:rPr lang="en-US" sz="2800" dirty="0">
                <a:sym typeface="Wingdings" pitchFamily="2" charset="2"/>
              </a:rPr>
              <a:t></a:t>
            </a:r>
          </a:p>
          <a:p>
            <a:r>
              <a:rPr lang="en-US" dirty="0">
                <a:sym typeface="Wingdings" pitchFamily="2" charset="2"/>
              </a:rPr>
              <a:t>Speedup: 0.50 x 6 = 3</a:t>
            </a:r>
            <a:endParaRPr lang="en-US" dirty="0"/>
          </a:p>
        </p:txBody>
      </p:sp>
    </p:spTree>
    <p:extLst>
      <p:ext uri="{BB962C8B-B14F-4D97-AF65-F5344CB8AC3E}">
        <p14:creationId xmlns:p14="http://schemas.microsoft.com/office/powerpoint/2010/main" val="25550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One-Step Further: Out of order execution</a:t>
            </a:r>
          </a:p>
        </p:txBody>
      </p:sp>
      <p:sp>
        <p:nvSpPr>
          <p:cNvPr id="38" name="TextBox 37">
            <a:extLst>
              <a:ext uri="{FF2B5EF4-FFF2-40B4-BE49-F238E27FC236}">
                <a16:creationId xmlns:a16="http://schemas.microsoft.com/office/drawing/2014/main" id="{3AC4B415-C914-41AF-D974-7C02BCF70433}"/>
              </a:ext>
            </a:extLst>
          </p:cNvPr>
          <p:cNvSpPr txBox="1"/>
          <p:nvPr/>
        </p:nvSpPr>
        <p:spPr>
          <a:xfrm>
            <a:off x="790833" y="1881275"/>
            <a:ext cx="10610597" cy="646331"/>
          </a:xfrm>
          <a:prstGeom prst="rect">
            <a:avLst/>
          </a:prstGeom>
          <a:noFill/>
        </p:spPr>
        <p:txBody>
          <a:bodyPr wrap="none" rtlCol="0">
            <a:spAutoFit/>
          </a:bodyPr>
          <a:lstStyle/>
          <a:p>
            <a:r>
              <a:rPr lang="en-US" dirty="0"/>
              <a:t>Issue instructions whenever they are ready to execute, even if not in the right order, as long as  the semantics</a:t>
            </a:r>
          </a:p>
          <a:p>
            <a:r>
              <a:rPr lang="en-US" dirty="0"/>
              <a:t>of the program are not violated</a:t>
            </a:r>
          </a:p>
        </p:txBody>
      </p:sp>
    </p:spTree>
    <p:extLst>
      <p:ext uri="{BB962C8B-B14F-4D97-AF65-F5344CB8AC3E}">
        <p14:creationId xmlns:p14="http://schemas.microsoft.com/office/powerpoint/2010/main" val="209731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Out of Order Op</a:t>
            </a:r>
          </a:p>
        </p:txBody>
      </p:sp>
      <p:sp>
        <p:nvSpPr>
          <p:cNvPr id="5" name="TextBox 4">
            <a:extLst>
              <a:ext uri="{FF2B5EF4-FFF2-40B4-BE49-F238E27FC236}">
                <a16:creationId xmlns:a16="http://schemas.microsoft.com/office/drawing/2014/main" id="{2E3BDBD7-402C-6428-352B-401A3491CA69}"/>
              </a:ext>
            </a:extLst>
          </p:cNvPr>
          <p:cNvSpPr txBox="1"/>
          <p:nvPr/>
        </p:nvSpPr>
        <p:spPr>
          <a:xfrm>
            <a:off x="409813" y="1932926"/>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extLst>
              <p:ext uri="{D42A27DB-BD31-4B8C-83A1-F6EECF244321}">
                <p14:modId xmlns:p14="http://schemas.microsoft.com/office/powerpoint/2010/main" val="338128982"/>
              </p:ext>
            </p:extLst>
          </p:nvPr>
        </p:nvGraphicFramePr>
        <p:xfrm>
          <a:off x="4571999" y="156754"/>
          <a:ext cx="7335191" cy="4954543"/>
        </p:xfrm>
        <a:graphic>
          <a:graphicData uri="http://schemas.openxmlformats.org/drawingml/2006/table">
            <a:tbl>
              <a:tblPr firstRow="1" bandRow="1">
                <a:tableStyleId>{5C22544A-7EE6-4342-B048-85BDC9FD1C3A}</a:tableStyleId>
              </a:tblPr>
              <a:tblGrid>
                <a:gridCol w="839583">
                  <a:extLst>
                    <a:ext uri="{9D8B030D-6E8A-4147-A177-3AD203B41FA5}">
                      <a16:colId xmlns:a16="http://schemas.microsoft.com/office/drawing/2014/main" val="2432677464"/>
                    </a:ext>
                  </a:extLst>
                </a:gridCol>
                <a:gridCol w="879978">
                  <a:extLst>
                    <a:ext uri="{9D8B030D-6E8A-4147-A177-3AD203B41FA5}">
                      <a16:colId xmlns:a16="http://schemas.microsoft.com/office/drawing/2014/main" val="3205503196"/>
                    </a:ext>
                  </a:extLst>
                </a:gridCol>
                <a:gridCol w="1948034">
                  <a:extLst>
                    <a:ext uri="{9D8B030D-6E8A-4147-A177-3AD203B41FA5}">
                      <a16:colId xmlns:a16="http://schemas.microsoft.com/office/drawing/2014/main" val="52000851"/>
                    </a:ext>
                  </a:extLst>
                </a:gridCol>
                <a:gridCol w="1222532">
                  <a:extLst>
                    <a:ext uri="{9D8B030D-6E8A-4147-A177-3AD203B41FA5}">
                      <a16:colId xmlns:a16="http://schemas.microsoft.com/office/drawing/2014/main" val="3704381076"/>
                    </a:ext>
                  </a:extLst>
                </a:gridCol>
                <a:gridCol w="1222532">
                  <a:extLst>
                    <a:ext uri="{9D8B030D-6E8A-4147-A177-3AD203B41FA5}">
                      <a16:colId xmlns:a16="http://schemas.microsoft.com/office/drawing/2014/main" val="1111819239"/>
                    </a:ext>
                  </a:extLst>
                </a:gridCol>
                <a:gridCol w="1222532">
                  <a:extLst>
                    <a:ext uri="{9D8B030D-6E8A-4147-A177-3AD203B41FA5}">
                      <a16:colId xmlns:a16="http://schemas.microsoft.com/office/drawing/2014/main" val="3231094742"/>
                    </a:ext>
                  </a:extLst>
                </a:gridCol>
              </a:tblGrid>
              <a:tr h="367003">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305836">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63490060"/>
                  </a:ext>
                </a:extLst>
              </a:tr>
              <a:tr h="305836">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67555473"/>
                  </a:ext>
                </a:extLst>
              </a:tr>
              <a:tr h="305836">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L1,r4;  L2,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32680923"/>
                  </a:ext>
                </a:extLst>
              </a:tr>
              <a:tr h="305836">
                <a:tc>
                  <a:txBody>
                    <a:bodyPr/>
                    <a:lstStyle/>
                    <a:p>
                      <a:pPr algn="ctr"/>
                      <a:r>
                        <a:rPr lang="en-US" sz="1400" dirty="0"/>
                        <a:t>L7, L8</a:t>
                      </a:r>
                    </a:p>
                  </a:txBody>
                  <a:tcPr/>
                </a:tc>
                <a:tc>
                  <a:txBody>
                    <a:bodyPr/>
                    <a:lstStyle/>
                    <a:p>
                      <a:pPr algn="ctr"/>
                      <a:r>
                        <a:rPr lang="en-US" sz="1400" dirty="0"/>
                        <a:t>L5, L6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 L2</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301770826"/>
                  </a:ext>
                </a:extLst>
              </a:tr>
              <a:tr h="305836">
                <a:tc>
                  <a:txBody>
                    <a:bodyPr/>
                    <a:lstStyle/>
                    <a:p>
                      <a:pPr algn="ctr"/>
                      <a:r>
                        <a:rPr lang="en-US" sz="1400" dirty="0">
                          <a:solidFill>
                            <a:schemeClr val="bg1"/>
                          </a:solidFill>
                        </a:rPr>
                        <a:t>L9</a:t>
                      </a:r>
                    </a:p>
                  </a:txBody>
                  <a:tcPr/>
                </a:tc>
                <a:tc>
                  <a:txBody>
                    <a:bodyPr/>
                    <a:lstStyle/>
                    <a:p>
                      <a:pPr algn="ctr"/>
                      <a:r>
                        <a:rPr lang="en-US" sz="1400" dirty="0"/>
                        <a:t>L7, 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L5, r4; L6,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algn="ctr"/>
                      <a:r>
                        <a:rPr lang="en-US" sz="1400" dirty="0"/>
                        <a:t>L1, L2</a:t>
                      </a:r>
                    </a:p>
                  </a:txBody>
                  <a:tcPr/>
                </a:tc>
                <a:tc>
                  <a:txBody>
                    <a:bodyPr/>
                    <a:lstStyle/>
                    <a:p>
                      <a:pPr algn="ctr"/>
                      <a:endParaRPr lang="en-US" sz="1400" dirty="0"/>
                    </a:p>
                  </a:txBody>
                  <a:tcPr/>
                </a:tc>
                <a:extLst>
                  <a:ext uri="{0D108BD9-81ED-4DB2-BD59-A6C34878D82A}">
                    <a16:rowId xmlns:a16="http://schemas.microsoft.com/office/drawing/2014/main" val="2992479558"/>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r>
                        <a:rPr lang="en-US" sz="1400" dirty="0">
                          <a:solidFill>
                            <a:schemeClr val="bg1"/>
                          </a:solidFill>
                        </a:rPr>
                        <a:t>L9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L8, 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L5, add; L6 add</a:t>
                      </a:r>
                    </a:p>
                  </a:txBody>
                  <a:tcPr/>
                </a:tc>
                <a:tc>
                  <a:txBody>
                    <a:bodyPr/>
                    <a:lstStyle/>
                    <a:p>
                      <a:pPr algn="ctr"/>
                      <a:endParaRPr lang="en-US" sz="1400" dirty="0"/>
                    </a:p>
                  </a:txBody>
                  <a:tcPr/>
                </a:tc>
                <a:tc>
                  <a:txBody>
                    <a:bodyPr/>
                    <a:lstStyle/>
                    <a:p>
                      <a:pPr algn="ctr"/>
                      <a:r>
                        <a:rPr lang="en-US" sz="1400" dirty="0">
                          <a:solidFill>
                            <a:srgbClr val="00B050"/>
                          </a:solidFill>
                        </a:rPr>
                        <a:t>L1, r1; L2, r2</a:t>
                      </a:r>
                    </a:p>
                  </a:txBody>
                  <a:tcPr/>
                </a:tc>
                <a:extLst>
                  <a:ext uri="{0D108BD9-81ED-4DB2-BD59-A6C34878D82A}">
                    <a16:rowId xmlns:a16="http://schemas.microsoft.com/office/drawing/2014/main" val="1815909077"/>
                  </a:ext>
                </a:extLst>
              </a:tr>
              <a:tr h="305836">
                <a:tc>
                  <a:txBody>
                    <a:bodyPr/>
                    <a:lstStyle/>
                    <a:p>
                      <a:pPr algn="ctr"/>
                      <a:endParaRPr lang="en-US" sz="1400" dirty="0">
                        <a:solidFill>
                          <a:schemeClr val="bg1"/>
                        </a:solidFill>
                      </a:endParaRPr>
                    </a:p>
                  </a:txBody>
                  <a:tcPr/>
                </a:tc>
                <a:tc>
                  <a:txBody>
                    <a:bodyPr/>
                    <a:lstStyle/>
                    <a:p>
                      <a:pPr algn="ctr"/>
                      <a:endParaRPr lang="en-US" sz="14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r1,r2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L8,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L5, L6</a:t>
                      </a: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3924833348"/>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a:t>
                      </a:r>
                      <a:r>
                        <a:rPr lang="en-US" sz="1400" dirty="0" err="1"/>
                        <a:t>mul</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L5, r4; L6, r5</a:t>
                      </a:r>
                    </a:p>
                  </a:txBody>
                  <a:tcPr/>
                </a:tc>
                <a:extLst>
                  <a:ext uri="{0D108BD9-81ED-4DB2-BD59-A6C34878D82A}">
                    <a16:rowId xmlns:a16="http://schemas.microsoft.com/office/drawing/2014/main" val="3264653762"/>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L8, r0</a:t>
                      </a:r>
                    </a:p>
                  </a:txBody>
                  <a:tcPr/>
                </a:tc>
                <a:extLst>
                  <a:ext uri="{0D108BD9-81ED-4DB2-BD59-A6C34878D82A}">
                    <a16:rowId xmlns:a16="http://schemas.microsoft.com/office/drawing/2014/main" val="2865001041"/>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r>
                        <a:rPr lang="en-US" sz="1400" dirty="0"/>
                        <a:t>L9, 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L3, r3</a:t>
                      </a:r>
                    </a:p>
                  </a:txBody>
                  <a:tcPr/>
                </a:tc>
                <a:extLst>
                  <a:ext uri="{0D108BD9-81ED-4DB2-BD59-A6C34878D82A}">
                    <a16:rowId xmlns:a16="http://schemas.microsoft.com/office/drawing/2014/main" val="1848934769"/>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L4, r3, r6;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L9, </a:t>
                      </a:r>
                      <a:r>
                        <a:rPr lang="en-US" sz="1400" dirty="0" err="1">
                          <a:solidFill>
                            <a:srgbClr val="00B050"/>
                          </a:solidFill>
                        </a:rPr>
                        <a:t>bne</a:t>
                      </a:r>
                      <a:endParaRPr lang="en-US" sz="1400" dirty="0">
                        <a:solidFill>
                          <a:srgbClr val="00B050"/>
                        </a:solidFill>
                      </a:endParaRPr>
                    </a:p>
                  </a:txBody>
                  <a:tcPr/>
                </a:tc>
                <a:tc>
                  <a:txBody>
                    <a:bodyPr/>
                    <a:lstStyle/>
                    <a:p>
                      <a:pPr algn="ctr"/>
                      <a:endParaRPr lang="en-US" sz="1400" dirty="0"/>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4102685880"/>
                  </a:ext>
                </a:extLst>
              </a:tr>
              <a:tr h="305836">
                <a:tc>
                  <a:txBody>
                    <a:bodyPr/>
                    <a:lstStyle/>
                    <a:p>
                      <a:pPr algn="ctr"/>
                      <a:r>
                        <a:rPr lang="en-US" sz="1400" dirty="0"/>
                        <a:t>L1, L2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r>
                        <a:rPr lang="en-US" sz="1400" dirty="0"/>
                        <a:t>L7, r6</a:t>
                      </a:r>
                    </a:p>
                  </a:txBody>
                  <a:tcPr/>
                </a:tc>
                <a:tc>
                  <a:txBody>
                    <a:bodyPr/>
                    <a:lstStyle/>
                    <a:p>
                      <a:pPr algn="ctr"/>
                      <a:r>
                        <a:rPr lang="en-US" sz="1400" dirty="0">
                          <a:solidFill>
                            <a:schemeClr val="accent6">
                              <a:lumMod val="20000"/>
                              <a:lumOff val="80000"/>
                            </a:schemeClr>
                          </a:solidFill>
                        </a:rPr>
                        <a:t>L4</a:t>
                      </a:r>
                      <a:r>
                        <a:rPr lang="en-US" sz="1400" dirty="0"/>
                        <a: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654097527"/>
                  </a:ext>
                </a:extLst>
              </a:tr>
              <a:tr h="305836">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r>
                        <a:rPr lang="en-US" sz="1400" dirty="0"/>
                        <a:t>L7,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L4; </a:t>
                      </a:r>
                      <a:endParaRPr lang="en-US" sz="1400" dirty="0">
                        <a:solidFill>
                          <a:schemeClr val="accent6">
                            <a:lumMod val="20000"/>
                            <a:lumOff val="80000"/>
                          </a:schemeClr>
                        </a:solidFill>
                      </a:endParaRPr>
                    </a:p>
                  </a:txBody>
                  <a:tcPr/>
                </a:tc>
                <a:tc>
                  <a:txBody>
                    <a:bodyPr/>
                    <a:lstStyle/>
                    <a:p>
                      <a:pPr algn="ctr"/>
                      <a:endParaRPr lang="en-US" sz="1400" dirty="0"/>
                    </a:p>
                  </a:txBody>
                  <a:tcPr/>
                </a:tc>
                <a:extLst>
                  <a:ext uri="{0D108BD9-81ED-4DB2-BD59-A6C34878D82A}">
                    <a16:rowId xmlns:a16="http://schemas.microsoft.com/office/drawing/2014/main" val="1567802926"/>
                  </a:ext>
                </a:extLst>
              </a:tr>
              <a:tr h="305836">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L1,r4;  L2, r5</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B050"/>
                        </a:solidFill>
                      </a:endParaRPr>
                    </a:p>
                  </a:txBody>
                  <a:tcPr/>
                </a:tc>
                <a:extLst>
                  <a:ext uri="{0D108BD9-81ED-4DB2-BD59-A6C34878D82A}">
                    <a16:rowId xmlns:a16="http://schemas.microsoft.com/office/drawing/2014/main" val="1790223934"/>
                  </a:ext>
                </a:extLst>
              </a:tr>
              <a:tr h="305836">
                <a:tc>
                  <a:txBody>
                    <a:bodyPr/>
                    <a:lstStyle/>
                    <a:p>
                      <a:pPr algn="ctr"/>
                      <a:r>
                        <a:rPr lang="en-US" sz="1400" dirty="0"/>
                        <a:t>L7, L8</a:t>
                      </a:r>
                    </a:p>
                  </a:txBody>
                  <a:tcPr/>
                </a:tc>
                <a:tc>
                  <a:txBody>
                    <a:bodyPr/>
                    <a:lstStyle/>
                    <a:p>
                      <a:pPr algn="ctr"/>
                      <a:r>
                        <a:rPr lang="en-US" sz="1400" dirty="0"/>
                        <a:t>L5, L6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 L2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L7, r6</a:t>
                      </a:r>
                    </a:p>
                  </a:txBody>
                  <a:tcPr/>
                </a:tc>
                <a:extLst>
                  <a:ext uri="{0D108BD9-81ED-4DB2-BD59-A6C34878D82A}">
                    <a16:rowId xmlns:a16="http://schemas.microsoft.com/office/drawing/2014/main" val="2338809342"/>
                  </a:ext>
                </a:extLst>
              </a:tr>
            </a:tbl>
          </a:graphicData>
        </a:graphic>
      </p:graphicFrame>
      <p:sp>
        <p:nvSpPr>
          <p:cNvPr id="11" name="TextBox 10">
            <a:extLst>
              <a:ext uri="{FF2B5EF4-FFF2-40B4-BE49-F238E27FC236}">
                <a16:creationId xmlns:a16="http://schemas.microsoft.com/office/drawing/2014/main" id="{83543FA9-4300-F012-6DE4-F0EACB5FE357}"/>
              </a:ext>
            </a:extLst>
          </p:cNvPr>
          <p:cNvSpPr txBox="1"/>
          <p:nvPr/>
        </p:nvSpPr>
        <p:spPr>
          <a:xfrm>
            <a:off x="1282452" y="4976726"/>
            <a:ext cx="3167855" cy="923330"/>
          </a:xfrm>
          <a:prstGeom prst="rect">
            <a:avLst/>
          </a:prstGeom>
          <a:noFill/>
        </p:spPr>
        <p:txBody>
          <a:bodyPr wrap="none" rtlCol="0">
            <a:spAutoFit/>
          </a:bodyPr>
          <a:lstStyle/>
          <a:p>
            <a:r>
              <a:rPr lang="en-US" dirty="0"/>
              <a:t>9N instructions in 11N+</a:t>
            </a:r>
            <a:r>
              <a:rPr lang="en-US" altLang="zh-CN" dirty="0"/>
              <a:t>4</a:t>
            </a:r>
            <a:r>
              <a:rPr lang="en-US" dirty="0"/>
              <a:t> cycles</a:t>
            </a:r>
          </a:p>
          <a:p>
            <a:r>
              <a:rPr lang="en-US" dirty="0"/>
              <a:t>IPC = (9N)/(11N+4) ~ 0.81</a:t>
            </a:r>
            <a:endParaRPr lang="en-US" sz="2800" dirty="0">
              <a:sym typeface="Wingdings" pitchFamily="2" charset="2"/>
            </a:endParaRPr>
          </a:p>
          <a:p>
            <a:r>
              <a:rPr lang="en-US" dirty="0">
                <a:sym typeface="Wingdings" pitchFamily="2" charset="2"/>
              </a:rPr>
              <a:t>Speedup: 0.81 x 6 = 4.86</a:t>
            </a:r>
            <a:endParaRPr lang="en-US" dirty="0"/>
          </a:p>
        </p:txBody>
      </p:sp>
      <p:sp>
        <p:nvSpPr>
          <p:cNvPr id="12" name="TextBox 11">
            <a:extLst>
              <a:ext uri="{FF2B5EF4-FFF2-40B4-BE49-F238E27FC236}">
                <a16:creationId xmlns:a16="http://schemas.microsoft.com/office/drawing/2014/main" id="{1F038F0F-C7FD-2C3C-2CEC-68A3A30612C1}"/>
              </a:ext>
            </a:extLst>
          </p:cNvPr>
          <p:cNvSpPr txBox="1"/>
          <p:nvPr/>
        </p:nvSpPr>
        <p:spPr>
          <a:xfrm>
            <a:off x="5506079" y="5564777"/>
            <a:ext cx="6590266" cy="923330"/>
          </a:xfrm>
          <a:prstGeom prst="rect">
            <a:avLst/>
          </a:prstGeom>
          <a:noFill/>
        </p:spPr>
        <p:txBody>
          <a:bodyPr wrap="none" rtlCol="0">
            <a:spAutoFit/>
          </a:bodyPr>
          <a:lstStyle/>
          <a:p>
            <a:r>
              <a:rPr lang="en-US" dirty="0"/>
              <a:t>Observe: We eliminated 3 cycles from the first loop, but the control</a:t>
            </a:r>
          </a:p>
          <a:p>
            <a:r>
              <a:rPr lang="en-US" dirty="0"/>
              <a:t>hazard is also ameliorated, notice our the first 4 cycles of the next</a:t>
            </a:r>
          </a:p>
          <a:p>
            <a:r>
              <a:rPr lang="en-US" dirty="0"/>
              <a:t>iteration of the loop are overlapping with the first loop!</a:t>
            </a:r>
          </a:p>
        </p:txBody>
      </p:sp>
      <p:grpSp>
        <p:nvGrpSpPr>
          <p:cNvPr id="13" name="Group 12">
            <a:extLst>
              <a:ext uri="{FF2B5EF4-FFF2-40B4-BE49-F238E27FC236}">
                <a16:creationId xmlns:a16="http://schemas.microsoft.com/office/drawing/2014/main" id="{668F0638-8980-6622-8FC8-3F62ABE10E18}"/>
              </a:ext>
            </a:extLst>
          </p:cNvPr>
          <p:cNvGrpSpPr/>
          <p:nvPr/>
        </p:nvGrpSpPr>
        <p:grpSpPr>
          <a:xfrm>
            <a:off x="0" y="6184184"/>
            <a:ext cx="4808313" cy="673816"/>
            <a:chOff x="3028674" y="5646266"/>
            <a:chExt cx="4808313" cy="673816"/>
          </a:xfrm>
        </p:grpSpPr>
        <p:sp>
          <p:nvSpPr>
            <p:cNvPr id="15" name="Rectangle 14">
              <a:extLst>
                <a:ext uri="{FF2B5EF4-FFF2-40B4-BE49-F238E27FC236}">
                  <a16:creationId xmlns:a16="http://schemas.microsoft.com/office/drawing/2014/main" id="{C7BBF8D7-0786-A770-C89D-980F378C2AE7}"/>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6" name="Rectangle 15">
              <a:extLst>
                <a:ext uri="{FF2B5EF4-FFF2-40B4-BE49-F238E27FC236}">
                  <a16:creationId xmlns:a16="http://schemas.microsoft.com/office/drawing/2014/main" id="{7552519C-9352-236B-8131-3BBBEEF3EEFA}"/>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7" name="Rectangle 16">
              <a:extLst>
                <a:ext uri="{FF2B5EF4-FFF2-40B4-BE49-F238E27FC236}">
                  <a16:creationId xmlns:a16="http://schemas.microsoft.com/office/drawing/2014/main" id="{2553D70B-9B49-1971-3903-38EBEBA8B7CB}"/>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8" name="Rectangle 17">
              <a:extLst>
                <a:ext uri="{FF2B5EF4-FFF2-40B4-BE49-F238E27FC236}">
                  <a16:creationId xmlns:a16="http://schemas.microsoft.com/office/drawing/2014/main" id="{EB0B9D8A-D1A8-A658-C75F-9441442F9099}"/>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a:p>
              <a:pPr algn="ctr"/>
              <a:r>
                <a:rPr lang="en-US" dirty="0"/>
                <a:t>(2)</a:t>
              </a:r>
            </a:p>
          </p:txBody>
        </p:sp>
        <p:sp>
          <p:nvSpPr>
            <p:cNvPr id="19" name="Rectangle 18">
              <a:extLst>
                <a:ext uri="{FF2B5EF4-FFF2-40B4-BE49-F238E27FC236}">
                  <a16:creationId xmlns:a16="http://schemas.microsoft.com/office/drawing/2014/main" id="{2E70B30F-53FD-98DD-8F8D-B16EEF6B342A}"/>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a:p>
              <a:pPr algn="ctr"/>
              <a:r>
                <a:rPr lang="en-US" dirty="0"/>
                <a:t>(2)</a:t>
              </a:r>
            </a:p>
          </p:txBody>
        </p:sp>
        <p:sp>
          <p:nvSpPr>
            <p:cNvPr id="20" name="Rectangle 19">
              <a:extLst>
                <a:ext uri="{FF2B5EF4-FFF2-40B4-BE49-F238E27FC236}">
                  <a16:creationId xmlns:a16="http://schemas.microsoft.com/office/drawing/2014/main" id="{F863AFCB-7DC1-B595-66A7-C9A0E92C1A04}"/>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Tree>
    <p:extLst>
      <p:ext uri="{BB962C8B-B14F-4D97-AF65-F5344CB8AC3E}">
        <p14:creationId xmlns:p14="http://schemas.microsoft.com/office/powerpoint/2010/main" val="2689402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One-Step Further: Register Renaming</a:t>
            </a:r>
          </a:p>
        </p:txBody>
      </p:sp>
      <p:sp>
        <p:nvSpPr>
          <p:cNvPr id="38" name="TextBox 37">
            <a:extLst>
              <a:ext uri="{FF2B5EF4-FFF2-40B4-BE49-F238E27FC236}">
                <a16:creationId xmlns:a16="http://schemas.microsoft.com/office/drawing/2014/main" id="{3AC4B415-C914-41AF-D974-7C02BCF70433}"/>
              </a:ext>
            </a:extLst>
          </p:cNvPr>
          <p:cNvSpPr txBox="1"/>
          <p:nvPr/>
        </p:nvSpPr>
        <p:spPr>
          <a:xfrm>
            <a:off x="790833" y="1881275"/>
            <a:ext cx="12229630" cy="3139321"/>
          </a:xfrm>
          <a:prstGeom prst="rect">
            <a:avLst/>
          </a:prstGeom>
          <a:noFill/>
        </p:spPr>
        <p:txBody>
          <a:bodyPr wrap="none" rtlCol="0">
            <a:spAutoFit/>
          </a:bodyPr>
          <a:lstStyle/>
          <a:p>
            <a:r>
              <a:rPr lang="en-US" dirty="0"/>
              <a:t>Superscalar: The idea is to exploit the independence among the instructions in a single stream and run instructions in parallel</a:t>
            </a:r>
          </a:p>
          <a:p>
            <a:r>
              <a:rPr lang="en-US" dirty="0"/>
              <a:t>when possible. This requires adding resources to the processor, and issuing multiple instructions in a given cycle</a:t>
            </a:r>
          </a:p>
          <a:p>
            <a:endParaRPr lang="en-US" dirty="0"/>
          </a:p>
          <a:p>
            <a:r>
              <a:rPr lang="en-US" dirty="0"/>
              <a:t>Superscalar with out of order: Issue instructions whenever they are ready to execute, even if not in the right order</a:t>
            </a:r>
          </a:p>
          <a:p>
            <a:endParaRPr lang="en-US" dirty="0"/>
          </a:p>
          <a:p>
            <a:r>
              <a:rPr lang="en-US" dirty="0"/>
              <a:t>Superscalar opens the door for parallelism to be exploited. But the dependence among instructions kills parallelism.</a:t>
            </a:r>
          </a:p>
          <a:p>
            <a:endParaRPr lang="en-US" dirty="0"/>
          </a:p>
          <a:p>
            <a:r>
              <a:rPr lang="en-US" dirty="0"/>
              <a:t>Dependence is often based on r-w, w-r, etc. And often the limited number of registers makes the code full of faux </a:t>
            </a:r>
          </a:p>
          <a:p>
            <a:r>
              <a:rPr lang="en-US" dirty="0"/>
              <a:t>dependences </a:t>
            </a:r>
          </a:p>
          <a:p>
            <a:endParaRPr lang="en-US" dirty="0"/>
          </a:p>
          <a:p>
            <a:r>
              <a:rPr lang="en-US" dirty="0"/>
              <a:t>Solution: Let us rename the registers on the fly to improve parallelism</a:t>
            </a:r>
          </a:p>
        </p:txBody>
      </p:sp>
    </p:spTree>
    <p:extLst>
      <p:ext uri="{BB962C8B-B14F-4D97-AF65-F5344CB8AC3E}">
        <p14:creationId xmlns:p14="http://schemas.microsoft.com/office/powerpoint/2010/main" val="1571358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Reg Renaming</a:t>
            </a:r>
          </a:p>
        </p:txBody>
      </p:sp>
      <p:sp>
        <p:nvSpPr>
          <p:cNvPr id="5" name="TextBox 4">
            <a:extLst>
              <a:ext uri="{FF2B5EF4-FFF2-40B4-BE49-F238E27FC236}">
                <a16:creationId xmlns:a16="http://schemas.microsoft.com/office/drawing/2014/main" id="{2E3BDBD7-402C-6428-352B-401A3491CA69}"/>
              </a:ext>
            </a:extLst>
          </p:cNvPr>
          <p:cNvSpPr txBox="1"/>
          <p:nvPr/>
        </p:nvSpPr>
        <p:spPr>
          <a:xfrm>
            <a:off x="409813" y="1932926"/>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extLst>
              <p:ext uri="{D42A27DB-BD31-4B8C-83A1-F6EECF244321}">
                <p14:modId xmlns:p14="http://schemas.microsoft.com/office/powerpoint/2010/main" val="344774797"/>
              </p:ext>
            </p:extLst>
          </p:nvPr>
        </p:nvGraphicFramePr>
        <p:xfrm>
          <a:off x="4571999" y="156754"/>
          <a:ext cx="7335191" cy="4995602"/>
        </p:xfrm>
        <a:graphic>
          <a:graphicData uri="http://schemas.openxmlformats.org/drawingml/2006/table">
            <a:tbl>
              <a:tblPr firstRow="1" bandRow="1">
                <a:tableStyleId>{5C22544A-7EE6-4342-B048-85BDC9FD1C3A}</a:tableStyleId>
              </a:tblPr>
              <a:tblGrid>
                <a:gridCol w="839583">
                  <a:extLst>
                    <a:ext uri="{9D8B030D-6E8A-4147-A177-3AD203B41FA5}">
                      <a16:colId xmlns:a16="http://schemas.microsoft.com/office/drawing/2014/main" val="2432677464"/>
                    </a:ext>
                  </a:extLst>
                </a:gridCol>
                <a:gridCol w="879978">
                  <a:extLst>
                    <a:ext uri="{9D8B030D-6E8A-4147-A177-3AD203B41FA5}">
                      <a16:colId xmlns:a16="http://schemas.microsoft.com/office/drawing/2014/main" val="3205503196"/>
                    </a:ext>
                  </a:extLst>
                </a:gridCol>
                <a:gridCol w="1948034">
                  <a:extLst>
                    <a:ext uri="{9D8B030D-6E8A-4147-A177-3AD203B41FA5}">
                      <a16:colId xmlns:a16="http://schemas.microsoft.com/office/drawing/2014/main" val="52000851"/>
                    </a:ext>
                  </a:extLst>
                </a:gridCol>
                <a:gridCol w="1222532">
                  <a:extLst>
                    <a:ext uri="{9D8B030D-6E8A-4147-A177-3AD203B41FA5}">
                      <a16:colId xmlns:a16="http://schemas.microsoft.com/office/drawing/2014/main" val="3704381076"/>
                    </a:ext>
                  </a:extLst>
                </a:gridCol>
                <a:gridCol w="1222532">
                  <a:extLst>
                    <a:ext uri="{9D8B030D-6E8A-4147-A177-3AD203B41FA5}">
                      <a16:colId xmlns:a16="http://schemas.microsoft.com/office/drawing/2014/main" val="1111819239"/>
                    </a:ext>
                  </a:extLst>
                </a:gridCol>
                <a:gridCol w="1222532">
                  <a:extLst>
                    <a:ext uri="{9D8B030D-6E8A-4147-A177-3AD203B41FA5}">
                      <a16:colId xmlns:a16="http://schemas.microsoft.com/office/drawing/2014/main" val="3231094742"/>
                    </a:ext>
                  </a:extLst>
                </a:gridCol>
              </a:tblGrid>
              <a:tr h="367003">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305836">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63490060"/>
                  </a:ext>
                </a:extLst>
              </a:tr>
              <a:tr h="305836">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67555473"/>
                  </a:ext>
                </a:extLst>
              </a:tr>
              <a:tr h="305836">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L1,r4;  L2,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32680923"/>
                  </a:ext>
                </a:extLst>
              </a:tr>
              <a:tr h="346895">
                <a:tc>
                  <a:txBody>
                    <a:bodyPr/>
                    <a:lstStyle/>
                    <a:p>
                      <a:pPr algn="ctr"/>
                      <a:r>
                        <a:rPr lang="en-US" sz="1400" dirty="0"/>
                        <a:t>L7, L8</a:t>
                      </a:r>
                    </a:p>
                  </a:txBody>
                  <a:tcPr/>
                </a:tc>
                <a:tc>
                  <a:txBody>
                    <a:bodyPr/>
                    <a:lstStyle/>
                    <a:p>
                      <a:pPr algn="ctr"/>
                      <a:r>
                        <a:rPr lang="en-US" sz="1400" dirty="0"/>
                        <a:t>L5, L6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 L2</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301770826"/>
                  </a:ext>
                </a:extLst>
              </a:tr>
              <a:tr h="305836">
                <a:tc>
                  <a:txBody>
                    <a:bodyPr/>
                    <a:lstStyle/>
                    <a:p>
                      <a:pPr algn="ctr"/>
                      <a:r>
                        <a:rPr lang="en-US" sz="1400" dirty="0">
                          <a:solidFill>
                            <a:schemeClr val="bg1"/>
                          </a:solidFill>
                        </a:rPr>
                        <a:t>L9</a:t>
                      </a:r>
                    </a:p>
                  </a:txBody>
                  <a:tcPr/>
                </a:tc>
                <a:tc>
                  <a:txBody>
                    <a:bodyPr/>
                    <a:lstStyle/>
                    <a:p>
                      <a:pPr algn="ctr"/>
                      <a:r>
                        <a:rPr lang="en-US" sz="1400" dirty="0"/>
                        <a:t>L7, 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L5, r4; L6,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algn="ctr"/>
                      <a:r>
                        <a:rPr lang="en-US" sz="1400" dirty="0"/>
                        <a:t>L1, L2</a:t>
                      </a:r>
                    </a:p>
                  </a:txBody>
                  <a:tcPr/>
                </a:tc>
                <a:tc>
                  <a:txBody>
                    <a:bodyPr/>
                    <a:lstStyle/>
                    <a:p>
                      <a:pPr algn="ctr"/>
                      <a:endParaRPr lang="en-US" sz="1400" dirty="0"/>
                    </a:p>
                  </a:txBody>
                  <a:tcPr/>
                </a:tc>
                <a:extLst>
                  <a:ext uri="{0D108BD9-81ED-4DB2-BD59-A6C34878D82A}">
                    <a16:rowId xmlns:a16="http://schemas.microsoft.com/office/drawing/2014/main" val="2992479558"/>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r>
                        <a:rPr lang="en-US" sz="1400" dirty="0">
                          <a:solidFill>
                            <a:schemeClr val="bg1"/>
                          </a:solidFill>
                        </a:rPr>
                        <a:t>L9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L8, r0, L7, r6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L5, add; L6 add</a:t>
                      </a:r>
                    </a:p>
                  </a:txBody>
                  <a:tcPr/>
                </a:tc>
                <a:tc>
                  <a:txBody>
                    <a:bodyPr/>
                    <a:lstStyle/>
                    <a:p>
                      <a:pPr algn="ctr"/>
                      <a:endParaRPr lang="en-US" sz="1400" dirty="0"/>
                    </a:p>
                  </a:txBody>
                  <a:tcPr/>
                </a:tc>
                <a:tc>
                  <a:txBody>
                    <a:bodyPr/>
                    <a:lstStyle/>
                    <a:p>
                      <a:pPr algn="ctr"/>
                      <a:r>
                        <a:rPr lang="en-US" sz="1400" dirty="0">
                          <a:solidFill>
                            <a:srgbClr val="00B050"/>
                          </a:solidFill>
                        </a:rPr>
                        <a:t>L1, r1; L2, r2</a:t>
                      </a:r>
                    </a:p>
                  </a:txBody>
                  <a:tcPr/>
                </a:tc>
                <a:extLst>
                  <a:ext uri="{0D108BD9-81ED-4DB2-BD59-A6C34878D82A}">
                    <a16:rowId xmlns:a16="http://schemas.microsoft.com/office/drawing/2014/main" val="1815909077"/>
                  </a:ext>
                </a:extLst>
              </a:tr>
              <a:tr h="305836">
                <a:tc>
                  <a:txBody>
                    <a:bodyPr/>
                    <a:lstStyle/>
                    <a:p>
                      <a:pPr algn="ctr"/>
                      <a:endParaRPr lang="en-US" sz="1400" dirty="0">
                        <a:solidFill>
                          <a:schemeClr val="bg1"/>
                        </a:solidFill>
                      </a:endParaRPr>
                    </a:p>
                  </a:txBody>
                  <a:tcPr/>
                </a:tc>
                <a:tc>
                  <a:txBody>
                    <a:bodyPr/>
                    <a:lstStyle/>
                    <a:p>
                      <a:pPr algn="ctr"/>
                      <a:endParaRPr lang="en-US" sz="14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r1,r2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L8, add, L7 add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L5, L6</a:t>
                      </a: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3924833348"/>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a:t>
                      </a:r>
                      <a:r>
                        <a:rPr lang="en-US" sz="1400" dirty="0" err="1"/>
                        <a:t>mul</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L7, 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L5, r4; L6, r5</a:t>
                      </a:r>
                    </a:p>
                  </a:txBody>
                  <a:tcPr/>
                </a:tc>
                <a:extLst>
                  <a:ext uri="{0D108BD9-81ED-4DB2-BD59-A6C34878D82A}">
                    <a16:rowId xmlns:a16="http://schemas.microsoft.com/office/drawing/2014/main" val="3264653762"/>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L8, r0, </a:t>
                      </a:r>
                      <a:r>
                        <a:rPr lang="en-US" sz="1400" dirty="0">
                          <a:solidFill>
                            <a:srgbClr val="FF0000"/>
                          </a:solidFill>
                        </a:rPr>
                        <a:t>L7, r26</a:t>
                      </a:r>
                    </a:p>
                  </a:txBody>
                  <a:tcPr/>
                </a:tc>
                <a:extLst>
                  <a:ext uri="{0D108BD9-81ED-4DB2-BD59-A6C34878D82A}">
                    <a16:rowId xmlns:a16="http://schemas.microsoft.com/office/drawing/2014/main" val="2865001041"/>
                  </a:ext>
                </a:extLst>
              </a:tr>
              <a:tr h="305836">
                <a:tc>
                  <a:txBody>
                    <a:bodyPr/>
                    <a:lstStyle/>
                    <a:p>
                      <a:pPr algn="ctr"/>
                      <a:endParaRPr lang="en-US" sz="1400" dirty="0">
                        <a:solidFill>
                          <a:schemeClr val="accent6">
                            <a:lumMod val="20000"/>
                            <a:lumOff val="80000"/>
                          </a:schemeClr>
                        </a:solidFill>
                      </a:endParaRPr>
                    </a:p>
                  </a:txBody>
                  <a:tcPr/>
                </a:tc>
                <a:tc>
                  <a:txBody>
                    <a:bodyPr/>
                    <a:lstStyle/>
                    <a:p>
                      <a:pPr algn="ctr"/>
                      <a:endParaRPr lang="en-US" sz="1400" dirty="0">
                        <a:solidFill>
                          <a:schemeClr val="accent6">
                            <a:lumMod val="20000"/>
                            <a:lumOff val="80000"/>
                          </a:schemeClr>
                        </a:solidFill>
                      </a:endParaRPr>
                    </a:p>
                  </a:txBody>
                  <a:tcPr/>
                </a:tc>
                <a:tc>
                  <a:txBody>
                    <a:bodyPr/>
                    <a:lstStyle/>
                    <a:p>
                      <a:pPr algn="ctr"/>
                      <a:r>
                        <a:rPr lang="en-US" sz="1400" dirty="0"/>
                        <a:t>L9, r0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L3, r3</a:t>
                      </a:r>
                    </a:p>
                  </a:txBody>
                  <a:tcPr/>
                </a:tc>
                <a:extLst>
                  <a:ext uri="{0D108BD9-81ED-4DB2-BD59-A6C34878D82A}">
                    <a16:rowId xmlns:a16="http://schemas.microsoft.com/office/drawing/2014/main" val="1848934769"/>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L4, r3, r6;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L9, </a:t>
                      </a:r>
                      <a:r>
                        <a:rPr lang="en-US" sz="1400" dirty="0" err="1">
                          <a:solidFill>
                            <a:srgbClr val="00B050"/>
                          </a:solidFill>
                        </a:rPr>
                        <a:t>bne</a:t>
                      </a:r>
                      <a:endParaRPr lang="en-US" sz="1400" dirty="0">
                        <a:solidFill>
                          <a:srgbClr val="00B050"/>
                        </a:solidFill>
                      </a:endParaRPr>
                    </a:p>
                  </a:txBody>
                  <a:tcPr/>
                </a:tc>
                <a:tc>
                  <a:txBody>
                    <a:bodyPr/>
                    <a:lstStyle/>
                    <a:p>
                      <a:pPr algn="ctr"/>
                      <a:endParaRPr lang="en-US" sz="1400" dirty="0"/>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4102685880"/>
                  </a:ext>
                </a:extLst>
              </a:tr>
              <a:tr h="305836">
                <a:tc>
                  <a:txBody>
                    <a:bodyPr/>
                    <a:lstStyle/>
                    <a:p>
                      <a:pPr algn="ctr"/>
                      <a:r>
                        <a:rPr lang="en-US" sz="1400" dirty="0"/>
                        <a:t>L1, L2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r>
                        <a:rPr lang="en-US" sz="1400" dirty="0">
                          <a:solidFill>
                            <a:schemeClr val="accent6">
                              <a:lumMod val="20000"/>
                              <a:lumOff val="80000"/>
                            </a:schemeClr>
                          </a:solidFill>
                        </a:rPr>
                        <a:t>L4</a:t>
                      </a:r>
                      <a:r>
                        <a:rPr lang="en-US" sz="1400" dirty="0"/>
                        <a: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654097527"/>
                  </a:ext>
                </a:extLst>
              </a:tr>
              <a:tr h="305836">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L4; </a:t>
                      </a:r>
                      <a:endParaRPr lang="en-US" sz="1400" dirty="0">
                        <a:solidFill>
                          <a:schemeClr val="accent6">
                            <a:lumMod val="20000"/>
                            <a:lumOff val="80000"/>
                          </a:schemeClr>
                        </a:solidFill>
                      </a:endParaRPr>
                    </a:p>
                  </a:txBody>
                  <a:tcPr/>
                </a:tc>
                <a:tc>
                  <a:txBody>
                    <a:bodyPr/>
                    <a:lstStyle/>
                    <a:p>
                      <a:pPr algn="ctr"/>
                      <a:endParaRPr lang="en-US" sz="1400" dirty="0"/>
                    </a:p>
                  </a:txBody>
                  <a:tcPr/>
                </a:tc>
                <a:extLst>
                  <a:ext uri="{0D108BD9-81ED-4DB2-BD59-A6C34878D82A}">
                    <a16:rowId xmlns:a16="http://schemas.microsoft.com/office/drawing/2014/main" val="1567802926"/>
                  </a:ext>
                </a:extLst>
              </a:tr>
              <a:tr h="305836">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L1,r4;  L2, r5</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B050"/>
                        </a:solidFill>
                      </a:endParaRPr>
                    </a:p>
                  </a:txBody>
                  <a:tcPr/>
                </a:tc>
                <a:extLst>
                  <a:ext uri="{0D108BD9-81ED-4DB2-BD59-A6C34878D82A}">
                    <a16:rowId xmlns:a16="http://schemas.microsoft.com/office/drawing/2014/main" val="1790223934"/>
                  </a:ext>
                </a:extLst>
              </a:tr>
              <a:tr h="305836">
                <a:tc>
                  <a:txBody>
                    <a:bodyPr/>
                    <a:lstStyle/>
                    <a:p>
                      <a:pPr algn="ctr"/>
                      <a:r>
                        <a:rPr lang="en-US" sz="1400" dirty="0"/>
                        <a:t>L7, L8</a:t>
                      </a:r>
                    </a:p>
                  </a:txBody>
                  <a:tcPr/>
                </a:tc>
                <a:tc>
                  <a:txBody>
                    <a:bodyPr/>
                    <a:lstStyle/>
                    <a:p>
                      <a:pPr algn="ctr"/>
                      <a:r>
                        <a:rPr lang="en-US" sz="1400" dirty="0"/>
                        <a:t>L5, L6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2">
                              <a:lumMod val="10000"/>
                              <a:lumOff val="90000"/>
                            </a:schemeClr>
                          </a:solidFill>
                        </a:rPr>
                        <a:t>L1, L2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B050"/>
                        </a:solidFill>
                      </a:endParaRPr>
                    </a:p>
                  </a:txBody>
                  <a:tcPr/>
                </a:tc>
                <a:extLst>
                  <a:ext uri="{0D108BD9-81ED-4DB2-BD59-A6C34878D82A}">
                    <a16:rowId xmlns:a16="http://schemas.microsoft.com/office/drawing/2014/main" val="2338809342"/>
                  </a:ext>
                </a:extLst>
              </a:tr>
            </a:tbl>
          </a:graphicData>
        </a:graphic>
      </p:graphicFrame>
      <p:sp>
        <p:nvSpPr>
          <p:cNvPr id="11" name="TextBox 10">
            <a:extLst>
              <a:ext uri="{FF2B5EF4-FFF2-40B4-BE49-F238E27FC236}">
                <a16:creationId xmlns:a16="http://schemas.microsoft.com/office/drawing/2014/main" id="{83543FA9-4300-F012-6DE4-F0EACB5FE357}"/>
              </a:ext>
            </a:extLst>
          </p:cNvPr>
          <p:cNvSpPr txBox="1"/>
          <p:nvPr/>
        </p:nvSpPr>
        <p:spPr>
          <a:xfrm>
            <a:off x="1282452" y="4976726"/>
            <a:ext cx="3143809" cy="923330"/>
          </a:xfrm>
          <a:prstGeom prst="rect">
            <a:avLst/>
          </a:prstGeom>
          <a:noFill/>
        </p:spPr>
        <p:txBody>
          <a:bodyPr wrap="none" rtlCol="0">
            <a:spAutoFit/>
          </a:bodyPr>
          <a:lstStyle/>
          <a:p>
            <a:r>
              <a:rPr lang="en-US" dirty="0"/>
              <a:t>Speed up is almost the </a:t>
            </a:r>
          </a:p>
          <a:p>
            <a:r>
              <a:rPr lang="en-US" dirty="0"/>
              <a:t>same, register renaming works</a:t>
            </a:r>
          </a:p>
          <a:p>
            <a:r>
              <a:rPr lang="en-US" dirty="0"/>
              <a:t>better with larger codes</a:t>
            </a:r>
          </a:p>
        </p:txBody>
      </p:sp>
      <p:grpSp>
        <p:nvGrpSpPr>
          <p:cNvPr id="13" name="Group 12">
            <a:extLst>
              <a:ext uri="{FF2B5EF4-FFF2-40B4-BE49-F238E27FC236}">
                <a16:creationId xmlns:a16="http://schemas.microsoft.com/office/drawing/2014/main" id="{668F0638-8980-6622-8FC8-3F62ABE10E18}"/>
              </a:ext>
            </a:extLst>
          </p:cNvPr>
          <p:cNvGrpSpPr/>
          <p:nvPr/>
        </p:nvGrpSpPr>
        <p:grpSpPr>
          <a:xfrm>
            <a:off x="0" y="6184184"/>
            <a:ext cx="4808313" cy="673816"/>
            <a:chOff x="3028674" y="5646266"/>
            <a:chExt cx="4808313" cy="673816"/>
          </a:xfrm>
        </p:grpSpPr>
        <p:sp>
          <p:nvSpPr>
            <p:cNvPr id="15" name="Rectangle 14">
              <a:extLst>
                <a:ext uri="{FF2B5EF4-FFF2-40B4-BE49-F238E27FC236}">
                  <a16:creationId xmlns:a16="http://schemas.microsoft.com/office/drawing/2014/main" id="{C7BBF8D7-0786-A770-C89D-980F378C2AE7}"/>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6" name="Rectangle 15">
              <a:extLst>
                <a:ext uri="{FF2B5EF4-FFF2-40B4-BE49-F238E27FC236}">
                  <a16:creationId xmlns:a16="http://schemas.microsoft.com/office/drawing/2014/main" id="{7552519C-9352-236B-8131-3BBBEEF3EEFA}"/>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7" name="Rectangle 16">
              <a:extLst>
                <a:ext uri="{FF2B5EF4-FFF2-40B4-BE49-F238E27FC236}">
                  <a16:creationId xmlns:a16="http://schemas.microsoft.com/office/drawing/2014/main" id="{2553D70B-9B49-1971-3903-38EBEBA8B7CB}"/>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8" name="Rectangle 17">
              <a:extLst>
                <a:ext uri="{FF2B5EF4-FFF2-40B4-BE49-F238E27FC236}">
                  <a16:creationId xmlns:a16="http://schemas.microsoft.com/office/drawing/2014/main" id="{EB0B9D8A-D1A8-A658-C75F-9441442F9099}"/>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a:p>
              <a:pPr algn="ctr"/>
              <a:r>
                <a:rPr lang="en-US" dirty="0"/>
                <a:t>(2)</a:t>
              </a:r>
            </a:p>
          </p:txBody>
        </p:sp>
        <p:sp>
          <p:nvSpPr>
            <p:cNvPr id="19" name="Rectangle 18">
              <a:extLst>
                <a:ext uri="{FF2B5EF4-FFF2-40B4-BE49-F238E27FC236}">
                  <a16:creationId xmlns:a16="http://schemas.microsoft.com/office/drawing/2014/main" id="{2E70B30F-53FD-98DD-8F8D-B16EEF6B342A}"/>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a:p>
              <a:pPr algn="ctr"/>
              <a:r>
                <a:rPr lang="en-US" dirty="0"/>
                <a:t>(2)</a:t>
              </a:r>
            </a:p>
          </p:txBody>
        </p:sp>
        <p:sp>
          <p:nvSpPr>
            <p:cNvPr id="20" name="Rectangle 19">
              <a:extLst>
                <a:ext uri="{FF2B5EF4-FFF2-40B4-BE49-F238E27FC236}">
                  <a16:creationId xmlns:a16="http://schemas.microsoft.com/office/drawing/2014/main" id="{F863AFCB-7DC1-B595-66A7-C9A0E92C1A04}"/>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Tree>
    <p:extLst>
      <p:ext uri="{BB962C8B-B14F-4D97-AF65-F5344CB8AC3E}">
        <p14:creationId xmlns:p14="http://schemas.microsoft.com/office/powerpoint/2010/main" val="53532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Out of Order Issues</a:t>
            </a:r>
          </a:p>
        </p:txBody>
      </p:sp>
      <p:sp>
        <p:nvSpPr>
          <p:cNvPr id="3" name="Content Placeholder 2">
            <a:extLst>
              <a:ext uri="{FF2B5EF4-FFF2-40B4-BE49-F238E27FC236}">
                <a16:creationId xmlns:a16="http://schemas.microsoft.com/office/drawing/2014/main" id="{16379428-D4AD-3A94-07FE-CDA1488E056B}"/>
              </a:ext>
            </a:extLst>
          </p:cNvPr>
          <p:cNvSpPr>
            <a:spLocks noGrp="1"/>
          </p:cNvSpPr>
          <p:nvPr>
            <p:ph idx="1"/>
          </p:nvPr>
        </p:nvSpPr>
        <p:spPr/>
        <p:txBody>
          <a:bodyPr/>
          <a:lstStyle/>
          <a:p>
            <a:r>
              <a:rPr lang="en-US" dirty="0"/>
              <a:t>Interrupts?</a:t>
            </a:r>
          </a:p>
          <a:p>
            <a:r>
              <a:rPr lang="en-US" dirty="0"/>
              <a:t>Exceptions?</a:t>
            </a:r>
          </a:p>
          <a:p>
            <a:r>
              <a:rPr lang="en-US" dirty="0"/>
              <a:t>Cache misses?</a:t>
            </a:r>
          </a:p>
          <a:p>
            <a:r>
              <a:rPr lang="en-US" dirty="0"/>
              <a:t>TLB misses?</a:t>
            </a:r>
          </a:p>
          <a:p>
            <a:r>
              <a:rPr lang="en-US" dirty="0"/>
              <a:t>Memory writes and reads?</a:t>
            </a:r>
          </a:p>
          <a:p>
            <a:endParaRPr lang="en-US" dirty="0"/>
          </a:p>
        </p:txBody>
      </p:sp>
    </p:spTree>
    <p:extLst>
      <p:ext uri="{BB962C8B-B14F-4D97-AF65-F5344CB8AC3E}">
        <p14:creationId xmlns:p14="http://schemas.microsoft.com/office/powerpoint/2010/main" val="215393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8D4-C1C6-0783-B24D-6B46ECB9CDF9}"/>
              </a:ext>
            </a:extLst>
          </p:cNvPr>
          <p:cNvSpPr>
            <a:spLocks noGrp="1"/>
          </p:cNvSpPr>
          <p:nvPr>
            <p:ph type="title"/>
          </p:nvPr>
        </p:nvSpPr>
        <p:spPr/>
        <p:txBody>
          <a:bodyPr/>
          <a:lstStyle/>
          <a:p>
            <a:r>
              <a:rPr lang="en-US" dirty="0"/>
              <a:t>Compiler Support &amp; Software Implications</a:t>
            </a:r>
          </a:p>
        </p:txBody>
      </p:sp>
      <p:sp>
        <p:nvSpPr>
          <p:cNvPr id="3" name="Content Placeholder 2">
            <a:extLst>
              <a:ext uri="{FF2B5EF4-FFF2-40B4-BE49-F238E27FC236}">
                <a16:creationId xmlns:a16="http://schemas.microsoft.com/office/drawing/2014/main" id="{CC26DBBA-8469-6BE5-5608-51B643AC62FC}"/>
              </a:ext>
            </a:extLst>
          </p:cNvPr>
          <p:cNvSpPr>
            <a:spLocks noGrp="1"/>
          </p:cNvSpPr>
          <p:nvPr>
            <p:ph idx="1"/>
          </p:nvPr>
        </p:nvSpPr>
        <p:spPr/>
        <p:txBody>
          <a:bodyPr/>
          <a:lstStyle/>
          <a:p>
            <a:r>
              <a:rPr lang="en-US" dirty="0"/>
              <a:t>The compiler may add support for instruction scheduling:</a:t>
            </a:r>
          </a:p>
          <a:p>
            <a:pPr lvl="1"/>
            <a:r>
              <a:rPr lang="en-US" dirty="0"/>
              <a:t>Inserting NOP to reduce hazards</a:t>
            </a:r>
          </a:p>
          <a:p>
            <a:pPr lvl="1"/>
            <a:r>
              <a:rPr lang="en-US" dirty="0"/>
              <a:t>Delayed branch instructions</a:t>
            </a:r>
          </a:p>
          <a:p>
            <a:pPr lvl="1"/>
            <a:r>
              <a:rPr lang="en-US" dirty="0"/>
              <a:t>Delayed load instructions</a:t>
            </a:r>
          </a:p>
          <a:p>
            <a:r>
              <a:rPr lang="en-US" dirty="0"/>
              <a:t>Programmers beware!</a:t>
            </a:r>
          </a:p>
          <a:p>
            <a:pPr lvl="1"/>
            <a:r>
              <a:rPr lang="en-US" dirty="0"/>
              <a:t>Complex operations can challenge the pipeline</a:t>
            </a:r>
          </a:p>
          <a:p>
            <a:pPr lvl="1"/>
            <a:r>
              <a:rPr lang="en-US" dirty="0"/>
              <a:t>Lack of locality in data references</a:t>
            </a:r>
          </a:p>
          <a:p>
            <a:pPr lvl="1"/>
            <a:r>
              <a:rPr lang="en-US" dirty="0"/>
              <a:t>Conditional branches</a:t>
            </a:r>
          </a:p>
        </p:txBody>
      </p:sp>
      <p:sp>
        <p:nvSpPr>
          <p:cNvPr id="4" name="TextBox 3">
            <a:extLst>
              <a:ext uri="{FF2B5EF4-FFF2-40B4-BE49-F238E27FC236}">
                <a16:creationId xmlns:a16="http://schemas.microsoft.com/office/drawing/2014/main" id="{5F226AFC-1F60-ECF9-1C48-C19F9EA8AFD4}"/>
              </a:ext>
            </a:extLst>
          </p:cNvPr>
          <p:cNvSpPr txBox="1"/>
          <p:nvPr/>
        </p:nvSpPr>
        <p:spPr>
          <a:xfrm>
            <a:off x="4732638" y="2829697"/>
            <a:ext cx="2970685" cy="369332"/>
          </a:xfrm>
          <a:prstGeom prst="rect">
            <a:avLst/>
          </a:prstGeom>
          <a:noFill/>
        </p:spPr>
        <p:txBody>
          <a:bodyPr wrap="none" rtlCol="0">
            <a:spAutoFit/>
          </a:bodyPr>
          <a:lstStyle/>
          <a:p>
            <a:r>
              <a:rPr lang="en-US" dirty="0"/>
              <a:t>Somewhat fallen out of favor</a:t>
            </a:r>
          </a:p>
        </p:txBody>
      </p:sp>
    </p:spTree>
    <p:extLst>
      <p:ext uri="{BB962C8B-B14F-4D97-AF65-F5344CB8AC3E}">
        <p14:creationId xmlns:p14="http://schemas.microsoft.com/office/powerpoint/2010/main" val="4294133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8D4-C1C6-0783-B24D-6B46ECB9CDF9}"/>
              </a:ext>
            </a:extLst>
          </p:cNvPr>
          <p:cNvSpPr>
            <a:spLocks noGrp="1"/>
          </p:cNvSpPr>
          <p:nvPr>
            <p:ph type="title"/>
          </p:nvPr>
        </p:nvSpPr>
        <p:spPr/>
        <p:txBody>
          <a:bodyPr/>
          <a:lstStyle/>
          <a:p>
            <a:r>
              <a:rPr lang="en-US" dirty="0"/>
              <a:t>An Idea that Works: Loop Unrolling</a:t>
            </a:r>
          </a:p>
        </p:txBody>
      </p:sp>
      <p:sp>
        <p:nvSpPr>
          <p:cNvPr id="7" name="Content Placeholder 2">
            <a:extLst>
              <a:ext uri="{FF2B5EF4-FFF2-40B4-BE49-F238E27FC236}">
                <a16:creationId xmlns:a16="http://schemas.microsoft.com/office/drawing/2014/main" id="{A31BD92F-7493-C3BD-230C-77C697B808FA}"/>
              </a:ext>
            </a:extLst>
          </p:cNvPr>
          <p:cNvSpPr>
            <a:spLocks noGrp="1"/>
          </p:cNvSpPr>
          <p:nvPr>
            <p:ph idx="1"/>
          </p:nvPr>
        </p:nvSpPr>
        <p:spPr>
          <a:xfrm>
            <a:off x="550864" y="1631286"/>
            <a:ext cx="11090274" cy="3979625"/>
          </a:xfrm>
        </p:spPr>
        <p:txBody>
          <a:bodyPr>
            <a:normAutofit fontScale="92500" lnSpcReduction="20000"/>
          </a:bodyPr>
          <a:lstStyle/>
          <a:p>
            <a:pPr marL="0" indent="0">
              <a:buNone/>
            </a:pPr>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endParaRPr lang="en-US" dirty="0">
              <a:solidFill>
                <a:srgbClr val="FFFF00"/>
              </a:solidFill>
              <a:latin typeface="Courier" pitchFamily="2" charset="0"/>
            </a:endParaRPr>
          </a:p>
          <a:p>
            <a:pPr marL="0" indent="0">
              <a:buNone/>
            </a:pPr>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 += 4)</a:t>
            </a:r>
          </a:p>
          <a:p>
            <a:pPr marL="0" indent="0">
              <a:buNone/>
            </a:pPr>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c[i+1] = a[i+1] x b[i+1];</a:t>
            </a:r>
          </a:p>
          <a:p>
            <a:pPr marL="0" indent="0">
              <a:buNone/>
            </a:pPr>
            <a:r>
              <a:rPr lang="en-US" dirty="0">
                <a:solidFill>
                  <a:srgbClr val="FFFF00"/>
                </a:solidFill>
                <a:latin typeface="Courier" pitchFamily="2" charset="0"/>
              </a:rPr>
              <a:t>	c[i+2] = a[i+2] x b[i+2];</a:t>
            </a:r>
          </a:p>
          <a:p>
            <a:pPr marL="0" indent="0">
              <a:buNone/>
            </a:pPr>
            <a:r>
              <a:rPr lang="en-US" dirty="0">
                <a:solidFill>
                  <a:srgbClr val="FFFF00"/>
                </a:solidFill>
                <a:latin typeface="Courier" pitchFamily="2" charset="0"/>
              </a:rPr>
              <a:t>	c[i+3] = a[i+3] x b[i+3];</a:t>
            </a:r>
          </a:p>
          <a:p>
            <a:pPr marL="0" indent="0">
              <a:buNone/>
            </a:pPr>
            <a:endParaRPr lang="en-US" dirty="0">
              <a:solidFill>
                <a:srgbClr val="FFFF00"/>
              </a:solidFill>
              <a:latin typeface="Courier" pitchFamily="2" charset="0"/>
            </a:endParaRPr>
          </a:p>
          <a:p>
            <a:pPr marL="0" indent="0">
              <a:buNone/>
            </a:pPr>
            <a:endParaRPr lang="en-US" dirty="0">
              <a:solidFill>
                <a:srgbClr val="FFFF00"/>
              </a:solidFill>
              <a:latin typeface="Courier" pitchFamily="2" charset="0"/>
            </a:endParaRPr>
          </a:p>
          <a:p>
            <a:pPr marL="0" indent="0">
              <a:buNone/>
            </a:pPr>
            <a:endParaRPr lang="en-US" dirty="0">
              <a:solidFill>
                <a:srgbClr val="FFFF00"/>
              </a:solidFill>
              <a:latin typeface="Courier" pitchFamily="2" charset="0"/>
            </a:endParaRPr>
          </a:p>
          <a:p>
            <a:pPr marL="0" indent="0">
              <a:buNone/>
            </a:pPr>
            <a:endParaRPr lang="en-US" dirty="0">
              <a:solidFill>
                <a:srgbClr val="FFFF00"/>
              </a:solidFill>
              <a:latin typeface="Courier" pitchFamily="2" charset="0"/>
            </a:endParaRPr>
          </a:p>
          <a:p>
            <a:pPr marL="0" indent="0">
              <a:buNone/>
            </a:pPr>
            <a:endParaRPr lang="en-US" dirty="0">
              <a:solidFill>
                <a:srgbClr val="FFFF00"/>
              </a:solidFill>
              <a:latin typeface="Courier" pitchFamily="2" charset="0"/>
            </a:endParaRPr>
          </a:p>
        </p:txBody>
      </p:sp>
    </p:spTree>
    <p:extLst>
      <p:ext uri="{BB962C8B-B14F-4D97-AF65-F5344CB8AC3E}">
        <p14:creationId xmlns:p14="http://schemas.microsoft.com/office/powerpoint/2010/main" val="380893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5C1EA6-C5FD-003B-E61A-9172564158F3}"/>
              </a:ext>
            </a:extLst>
          </p:cNvPr>
          <p:cNvSpPr/>
          <p:nvPr/>
        </p:nvSpPr>
        <p:spPr>
          <a:xfrm>
            <a:off x="3153090" y="2057400"/>
            <a:ext cx="888974"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Loader</a:t>
            </a:r>
          </a:p>
        </p:txBody>
      </p:sp>
      <p:sp>
        <p:nvSpPr>
          <p:cNvPr id="5" name="Rectangle 4">
            <a:extLst>
              <a:ext uri="{FF2B5EF4-FFF2-40B4-BE49-F238E27FC236}">
                <a16:creationId xmlns:a16="http://schemas.microsoft.com/office/drawing/2014/main" id="{C50B19FA-D80D-5EBA-D7B0-8C097A0CC933}"/>
              </a:ext>
            </a:extLst>
          </p:cNvPr>
          <p:cNvSpPr/>
          <p:nvPr/>
        </p:nvSpPr>
        <p:spPr>
          <a:xfrm>
            <a:off x="4659771" y="4021281"/>
            <a:ext cx="2167056" cy="1257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Execution Units</a:t>
            </a:r>
          </a:p>
          <a:p>
            <a:pPr algn="ctr"/>
            <a:r>
              <a:rPr lang="en-US" dirty="0"/>
              <a:t>(Pipelined)</a:t>
            </a:r>
          </a:p>
        </p:txBody>
      </p:sp>
      <p:sp>
        <p:nvSpPr>
          <p:cNvPr id="6" name="Rectangle 5">
            <a:extLst>
              <a:ext uri="{FF2B5EF4-FFF2-40B4-BE49-F238E27FC236}">
                <a16:creationId xmlns:a16="http://schemas.microsoft.com/office/drawing/2014/main" id="{A179422E-4346-9371-5359-84C3CD43D493}"/>
              </a:ext>
            </a:extLst>
          </p:cNvPr>
          <p:cNvSpPr/>
          <p:nvPr/>
        </p:nvSpPr>
        <p:spPr>
          <a:xfrm>
            <a:off x="7444534" y="4021281"/>
            <a:ext cx="2167056" cy="1257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State</a:t>
            </a:r>
          </a:p>
        </p:txBody>
      </p:sp>
      <p:cxnSp>
        <p:nvCxnSpPr>
          <p:cNvPr id="10" name="Straight Arrow Connector 9">
            <a:extLst>
              <a:ext uri="{FF2B5EF4-FFF2-40B4-BE49-F238E27FC236}">
                <a16:creationId xmlns:a16="http://schemas.microsoft.com/office/drawing/2014/main" id="{A10E6797-B3E8-BBD6-5AF1-2536972745B6}"/>
              </a:ext>
            </a:extLst>
          </p:cNvPr>
          <p:cNvCxnSpPr>
            <a:cxnSpLocks/>
          </p:cNvCxnSpPr>
          <p:nvPr/>
        </p:nvCxnSpPr>
        <p:spPr>
          <a:xfrm>
            <a:off x="6826827" y="4286250"/>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8C0154-B5E1-B387-7A12-5B6F6F29EF9B}"/>
              </a:ext>
            </a:extLst>
          </p:cNvPr>
          <p:cNvSpPr/>
          <p:nvPr/>
        </p:nvSpPr>
        <p:spPr>
          <a:xfrm>
            <a:off x="238991" y="2057400"/>
            <a:ext cx="2296391" cy="13092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 Cache</a:t>
            </a:r>
          </a:p>
        </p:txBody>
      </p:sp>
      <p:cxnSp>
        <p:nvCxnSpPr>
          <p:cNvPr id="13" name="Straight Arrow Connector 12">
            <a:extLst>
              <a:ext uri="{FF2B5EF4-FFF2-40B4-BE49-F238E27FC236}">
                <a16:creationId xmlns:a16="http://schemas.microsoft.com/office/drawing/2014/main" id="{E7FB5FCD-736E-7095-D602-27BEFB706D77}"/>
              </a:ext>
            </a:extLst>
          </p:cNvPr>
          <p:cNvCxnSpPr>
            <a:cxnSpLocks/>
            <a:stCxn id="11" idx="3"/>
            <a:endCxn id="4" idx="1"/>
          </p:cNvCxnSpPr>
          <p:nvPr/>
        </p:nvCxnSpPr>
        <p:spPr>
          <a:xfrm>
            <a:off x="2535382" y="2712027"/>
            <a:ext cx="617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53D3D8-C424-8195-0DA3-D8FB7149457B}"/>
              </a:ext>
            </a:extLst>
          </p:cNvPr>
          <p:cNvSpPr/>
          <p:nvPr/>
        </p:nvSpPr>
        <p:spPr>
          <a:xfrm>
            <a:off x="4659771" y="2057400"/>
            <a:ext cx="2167056" cy="1309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Decode &amp; Op Issue</a:t>
            </a:r>
          </a:p>
        </p:txBody>
      </p:sp>
      <p:cxnSp>
        <p:nvCxnSpPr>
          <p:cNvPr id="20" name="Straight Arrow Connector 19">
            <a:extLst>
              <a:ext uri="{FF2B5EF4-FFF2-40B4-BE49-F238E27FC236}">
                <a16:creationId xmlns:a16="http://schemas.microsoft.com/office/drawing/2014/main" id="{9F3BC81E-FBAF-7AFB-F6DB-BA1C2443D5CB}"/>
              </a:ext>
            </a:extLst>
          </p:cNvPr>
          <p:cNvCxnSpPr>
            <a:cxnSpLocks/>
          </p:cNvCxnSpPr>
          <p:nvPr/>
        </p:nvCxnSpPr>
        <p:spPr>
          <a:xfrm flipH="1">
            <a:off x="6826827" y="4925291"/>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15FA10-49C4-E5D5-A6B4-29E6CD1AC234}"/>
              </a:ext>
            </a:extLst>
          </p:cNvPr>
          <p:cNvCxnSpPr/>
          <p:nvPr/>
        </p:nvCxnSpPr>
        <p:spPr>
          <a:xfrm>
            <a:off x="4042064"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F8CF8F-8FD1-E982-7E14-F5B18FE6A99E}"/>
              </a:ext>
            </a:extLst>
          </p:cNvPr>
          <p:cNvCxnSpPr>
            <a:stCxn id="17" idx="2"/>
            <a:endCxn id="5" idx="0"/>
          </p:cNvCxnSpPr>
          <p:nvPr/>
        </p:nvCxnSpPr>
        <p:spPr>
          <a:xfrm>
            <a:off x="5743299" y="3366654"/>
            <a:ext cx="0" cy="65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BA54E87-913E-F5CD-A38D-CB3D8A47F127}"/>
              </a:ext>
            </a:extLst>
          </p:cNvPr>
          <p:cNvSpPr/>
          <p:nvPr/>
        </p:nvSpPr>
        <p:spPr>
          <a:xfrm>
            <a:off x="7444534" y="2057400"/>
            <a:ext cx="2167056" cy="13092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Load/Store Unit</a:t>
            </a:r>
          </a:p>
        </p:txBody>
      </p:sp>
      <p:sp>
        <p:nvSpPr>
          <p:cNvPr id="26" name="Rectangle 25">
            <a:extLst>
              <a:ext uri="{FF2B5EF4-FFF2-40B4-BE49-F238E27FC236}">
                <a16:creationId xmlns:a16="http://schemas.microsoft.com/office/drawing/2014/main" id="{361A847C-3C01-7D0A-8063-A3179D65CFFA}"/>
              </a:ext>
            </a:extLst>
          </p:cNvPr>
          <p:cNvSpPr/>
          <p:nvPr/>
        </p:nvSpPr>
        <p:spPr>
          <a:xfrm>
            <a:off x="9952703" y="2057400"/>
            <a:ext cx="2167056" cy="1309254"/>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(Caches, memory controller, bus interface)</a:t>
            </a:r>
          </a:p>
        </p:txBody>
      </p:sp>
      <p:cxnSp>
        <p:nvCxnSpPr>
          <p:cNvPr id="32" name="Straight Arrow Connector 31">
            <a:extLst>
              <a:ext uri="{FF2B5EF4-FFF2-40B4-BE49-F238E27FC236}">
                <a16:creationId xmlns:a16="http://schemas.microsoft.com/office/drawing/2014/main" id="{76C33DFC-75EA-B30A-2618-77A31E14E95F}"/>
              </a:ext>
            </a:extLst>
          </p:cNvPr>
          <p:cNvCxnSpPr>
            <a:stCxn id="17" idx="3"/>
            <a:endCxn id="25" idx="1"/>
          </p:cNvCxnSpPr>
          <p:nvPr/>
        </p:nvCxnSpPr>
        <p:spPr>
          <a:xfrm>
            <a:off x="6826827" y="2712027"/>
            <a:ext cx="617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13968EC-5124-4EBD-10D7-82E98E8F5746}"/>
              </a:ext>
            </a:extLst>
          </p:cNvPr>
          <p:cNvCxnSpPr>
            <a:stCxn id="25" idx="3"/>
            <a:endCxn id="26" idx="1"/>
          </p:cNvCxnSpPr>
          <p:nvPr/>
        </p:nvCxnSpPr>
        <p:spPr>
          <a:xfrm>
            <a:off x="9611590" y="2712027"/>
            <a:ext cx="3411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C81ADBC-3271-052E-EC11-45CA4A0FE92B}"/>
              </a:ext>
            </a:extLst>
          </p:cNvPr>
          <p:cNvCxnSpPr>
            <a:stCxn id="25" idx="2"/>
            <a:endCxn id="6" idx="0"/>
          </p:cNvCxnSpPr>
          <p:nvPr/>
        </p:nvCxnSpPr>
        <p:spPr>
          <a:xfrm>
            <a:off x="8528062" y="3366654"/>
            <a:ext cx="0" cy="654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077C44C-D813-C68A-74C6-96DBECAFF150}"/>
              </a:ext>
            </a:extLst>
          </p:cNvPr>
          <p:cNvSpPr txBox="1"/>
          <p:nvPr/>
        </p:nvSpPr>
        <p:spPr>
          <a:xfrm>
            <a:off x="1991685" y="5856929"/>
            <a:ext cx="9209572" cy="369332"/>
          </a:xfrm>
          <a:prstGeom prst="rect">
            <a:avLst/>
          </a:prstGeom>
          <a:noFill/>
        </p:spPr>
        <p:txBody>
          <a:bodyPr wrap="none" rtlCol="0">
            <a:spAutoFit/>
          </a:bodyPr>
          <a:lstStyle/>
          <a:p>
            <a:r>
              <a:rPr lang="en-US" dirty="0"/>
              <a:t>Main ideas: Multithreading, pipelining, branch prediction, out of order execution, prefetching, </a:t>
            </a:r>
          </a:p>
        </p:txBody>
      </p:sp>
      <p:sp>
        <p:nvSpPr>
          <p:cNvPr id="38" name="Rectangle 37">
            <a:extLst>
              <a:ext uri="{FF2B5EF4-FFF2-40B4-BE49-F238E27FC236}">
                <a16:creationId xmlns:a16="http://schemas.microsoft.com/office/drawing/2014/main" id="{AAFF0161-8720-64C1-1397-4561E5C793B5}"/>
              </a:ext>
            </a:extLst>
          </p:cNvPr>
          <p:cNvSpPr/>
          <p:nvPr/>
        </p:nvSpPr>
        <p:spPr>
          <a:xfrm>
            <a:off x="7444534" y="394857"/>
            <a:ext cx="2167056" cy="130925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cxnSp>
        <p:nvCxnSpPr>
          <p:cNvPr id="40" name="Straight Arrow Connector 39">
            <a:extLst>
              <a:ext uri="{FF2B5EF4-FFF2-40B4-BE49-F238E27FC236}">
                <a16:creationId xmlns:a16="http://schemas.microsoft.com/office/drawing/2014/main" id="{F100C965-4A12-E93E-B195-AB7C7BC88009}"/>
              </a:ext>
            </a:extLst>
          </p:cNvPr>
          <p:cNvCxnSpPr>
            <a:stCxn id="38" idx="2"/>
            <a:endCxn id="25" idx="0"/>
          </p:cNvCxnSpPr>
          <p:nvPr/>
        </p:nvCxnSpPr>
        <p:spPr>
          <a:xfrm>
            <a:off x="8528062" y="1704111"/>
            <a:ext cx="0" cy="3532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23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8D4-C1C6-0783-B24D-6B46ECB9CDF9}"/>
              </a:ext>
            </a:extLst>
          </p:cNvPr>
          <p:cNvSpPr>
            <a:spLocks noGrp="1"/>
          </p:cNvSpPr>
          <p:nvPr>
            <p:ph type="title"/>
          </p:nvPr>
        </p:nvSpPr>
        <p:spPr/>
        <p:txBody>
          <a:bodyPr/>
          <a:lstStyle/>
          <a:p>
            <a:r>
              <a:rPr lang="en-US" dirty="0"/>
              <a:t>Loop Unrolling in Action</a:t>
            </a:r>
          </a:p>
        </p:txBody>
      </p:sp>
      <p:sp>
        <p:nvSpPr>
          <p:cNvPr id="4" name="TextBox 3">
            <a:extLst>
              <a:ext uri="{FF2B5EF4-FFF2-40B4-BE49-F238E27FC236}">
                <a16:creationId xmlns:a16="http://schemas.microsoft.com/office/drawing/2014/main" id="{9AFF2CF2-F4EE-2502-6EE4-5F53CBF77DAA}"/>
              </a:ext>
            </a:extLst>
          </p:cNvPr>
          <p:cNvSpPr txBox="1"/>
          <p:nvPr/>
        </p:nvSpPr>
        <p:spPr>
          <a:xfrm>
            <a:off x="549538" y="1666782"/>
            <a:ext cx="4071889" cy="2585323"/>
          </a:xfrm>
          <a:prstGeom prst="rect">
            <a:avLst/>
          </a:prstGeom>
          <a:noFill/>
        </p:spPr>
        <p:txBody>
          <a:bodyPr wrap="square">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	</a:t>
            </a:r>
          </a:p>
          <a:p>
            <a:r>
              <a:rPr lang="en-US" dirty="0"/>
              <a:t>L5:	add	r4, 8		</a:t>
            </a:r>
          </a:p>
          <a:p>
            <a:r>
              <a:rPr lang="en-US" dirty="0"/>
              <a:t>L6:	add	r5, 8		</a:t>
            </a:r>
            <a:endParaRPr lang="en-US" dirty="0">
              <a:solidFill>
                <a:schemeClr val="accent1">
                  <a:lumMod val="60000"/>
                  <a:lumOff val="40000"/>
                </a:schemeClr>
              </a:solidFill>
            </a:endParaRPr>
          </a:p>
          <a:p>
            <a:r>
              <a:rPr lang="en-US" dirty="0"/>
              <a:t>L7:	add	r6, 8		</a:t>
            </a:r>
            <a:endParaRPr lang="en-US" dirty="0">
              <a:solidFill>
                <a:schemeClr val="accent1">
                  <a:lumMod val="60000"/>
                  <a:lumOff val="40000"/>
                </a:schemeClr>
              </a:solidFill>
            </a:endParaRPr>
          </a:p>
          <a:p>
            <a:r>
              <a:rPr lang="en-US" dirty="0"/>
              <a:t>L8:	add	r0, -1	# I	</a:t>
            </a:r>
          </a:p>
          <a:p>
            <a:r>
              <a:rPr lang="en-US" dirty="0"/>
              <a:t>L9:	</a:t>
            </a:r>
            <a:r>
              <a:rPr lang="en-US" dirty="0" err="1"/>
              <a:t>bne</a:t>
            </a:r>
            <a:r>
              <a:rPr lang="en-US" dirty="0"/>
              <a:t>	L1	</a:t>
            </a:r>
          </a:p>
        </p:txBody>
      </p:sp>
      <p:sp>
        <p:nvSpPr>
          <p:cNvPr id="8" name="TextBox 7">
            <a:extLst>
              <a:ext uri="{FF2B5EF4-FFF2-40B4-BE49-F238E27FC236}">
                <a16:creationId xmlns:a16="http://schemas.microsoft.com/office/drawing/2014/main" id="{D3714592-71A8-19D4-142A-A38554DCCAD5}"/>
              </a:ext>
            </a:extLst>
          </p:cNvPr>
          <p:cNvSpPr txBox="1"/>
          <p:nvPr/>
        </p:nvSpPr>
        <p:spPr>
          <a:xfrm>
            <a:off x="4899116" y="1665402"/>
            <a:ext cx="6098058" cy="4247317"/>
          </a:xfrm>
          <a:prstGeom prst="rect">
            <a:avLst/>
          </a:prstGeom>
          <a:noFill/>
        </p:spPr>
        <p:txBody>
          <a:bodyPr wrap="square">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a:t>
            </a:r>
          </a:p>
          <a:p>
            <a:r>
              <a:rPr lang="en-US" dirty="0"/>
              <a:t>L5:	add	r4, 8 </a:t>
            </a:r>
          </a:p>
          <a:p>
            <a:r>
              <a:rPr lang="en-US" dirty="0"/>
              <a:t>L6:	add	r5, 8 </a:t>
            </a:r>
          </a:p>
          <a:p>
            <a:r>
              <a:rPr lang="en-US" dirty="0"/>
              <a:t>L7:	add	r6, 8</a:t>
            </a:r>
          </a:p>
          <a:p>
            <a:r>
              <a:rPr lang="en-US" dirty="0"/>
              <a:t>L8:	</a:t>
            </a:r>
            <a:r>
              <a:rPr lang="en-US" dirty="0" err="1"/>
              <a:t>ld</a:t>
            </a:r>
            <a:r>
              <a:rPr lang="en-US" dirty="0"/>
              <a:t> 	r7, (r9)		# a[</a:t>
            </a:r>
            <a:r>
              <a:rPr lang="en-US" dirty="0" err="1"/>
              <a:t>i</a:t>
            </a:r>
            <a:r>
              <a:rPr lang="en-US" dirty="0"/>
              <a:t>+ 1 ]	</a:t>
            </a:r>
            <a:endParaRPr lang="en-US" dirty="0">
              <a:solidFill>
                <a:schemeClr val="accent2">
                  <a:lumMod val="40000"/>
                  <a:lumOff val="60000"/>
                </a:schemeClr>
              </a:solidFill>
            </a:endParaRPr>
          </a:p>
          <a:p>
            <a:r>
              <a:rPr lang="en-US" dirty="0"/>
              <a:t>L9:	</a:t>
            </a:r>
            <a:r>
              <a:rPr lang="en-US" dirty="0" err="1"/>
              <a:t>ld</a:t>
            </a:r>
            <a:r>
              <a:rPr lang="en-US" dirty="0"/>
              <a:t> 	r8, (r10)		# b[</a:t>
            </a:r>
            <a:r>
              <a:rPr lang="en-US" dirty="0" err="1"/>
              <a:t>i</a:t>
            </a:r>
            <a:r>
              <a:rPr lang="en-US" dirty="0"/>
              <a:t>+ 1 ]	</a:t>
            </a:r>
            <a:endParaRPr lang="en-US" dirty="0">
              <a:solidFill>
                <a:schemeClr val="accent2">
                  <a:lumMod val="40000"/>
                  <a:lumOff val="60000"/>
                </a:schemeClr>
              </a:solidFill>
            </a:endParaRPr>
          </a:p>
          <a:p>
            <a:r>
              <a:rPr lang="en-US" dirty="0"/>
              <a:t>L10:	</a:t>
            </a:r>
            <a:r>
              <a:rPr lang="en-US" dirty="0" err="1"/>
              <a:t>fmul</a:t>
            </a:r>
            <a:r>
              <a:rPr lang="en-US" dirty="0"/>
              <a:t> 	r11, r7, r8 	# a x b	</a:t>
            </a:r>
            <a:endParaRPr lang="en-US" dirty="0">
              <a:solidFill>
                <a:schemeClr val="accent3">
                  <a:lumMod val="60000"/>
                  <a:lumOff val="40000"/>
                </a:schemeClr>
              </a:solidFill>
            </a:endParaRPr>
          </a:p>
          <a:p>
            <a:r>
              <a:rPr lang="en-US" dirty="0"/>
              <a:t>L11:	</a:t>
            </a:r>
            <a:r>
              <a:rPr lang="en-US" dirty="0" err="1"/>
              <a:t>st</a:t>
            </a:r>
            <a:r>
              <a:rPr lang="en-US" dirty="0"/>
              <a:t>	r11, (r12)		# c[i+1]</a:t>
            </a:r>
          </a:p>
          <a:p>
            <a:r>
              <a:rPr lang="en-US" dirty="0"/>
              <a:t>	</a:t>
            </a:r>
          </a:p>
          <a:p>
            <a:r>
              <a:rPr lang="en-US" dirty="0"/>
              <a:t>…		</a:t>
            </a:r>
            <a:endParaRPr lang="en-US" dirty="0">
              <a:solidFill>
                <a:schemeClr val="accent1">
                  <a:lumMod val="60000"/>
                  <a:lumOff val="40000"/>
                </a:schemeClr>
              </a:solidFill>
            </a:endParaRPr>
          </a:p>
          <a:p>
            <a:r>
              <a:rPr lang="en-US" dirty="0"/>
              <a:t>L29:	add	r0, -4	# I	</a:t>
            </a:r>
          </a:p>
          <a:p>
            <a:r>
              <a:rPr lang="en-US" dirty="0"/>
              <a:t>L30:	</a:t>
            </a:r>
            <a:r>
              <a:rPr lang="en-US" dirty="0" err="1"/>
              <a:t>bne</a:t>
            </a:r>
            <a:r>
              <a:rPr lang="en-US" dirty="0"/>
              <a:t>	L1	</a:t>
            </a:r>
          </a:p>
        </p:txBody>
      </p:sp>
    </p:spTree>
    <p:extLst>
      <p:ext uri="{BB962C8B-B14F-4D97-AF65-F5344CB8AC3E}">
        <p14:creationId xmlns:p14="http://schemas.microsoft.com/office/powerpoint/2010/main" val="4172062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1F2E-6300-369B-2A0A-94C0CF220342}"/>
              </a:ext>
            </a:extLst>
          </p:cNvPr>
          <p:cNvSpPr>
            <a:spLocks noGrp="1"/>
          </p:cNvSpPr>
          <p:nvPr>
            <p:ph type="title"/>
          </p:nvPr>
        </p:nvSpPr>
        <p:spPr/>
        <p:txBody>
          <a:bodyPr/>
          <a:lstStyle/>
          <a:p>
            <a:r>
              <a:rPr lang="en-US" dirty="0"/>
              <a:t>Loop Unrolling</a:t>
            </a:r>
          </a:p>
        </p:txBody>
      </p:sp>
      <p:sp>
        <p:nvSpPr>
          <p:cNvPr id="5" name="TextBox 4">
            <a:extLst>
              <a:ext uri="{FF2B5EF4-FFF2-40B4-BE49-F238E27FC236}">
                <a16:creationId xmlns:a16="http://schemas.microsoft.com/office/drawing/2014/main" id="{2E3BDBD7-402C-6428-352B-401A3491CA69}"/>
              </a:ext>
            </a:extLst>
          </p:cNvPr>
          <p:cNvSpPr txBox="1"/>
          <p:nvPr/>
        </p:nvSpPr>
        <p:spPr>
          <a:xfrm>
            <a:off x="219808" y="1912894"/>
            <a:ext cx="5096266" cy="4247317"/>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endParaRPr lang="en-US" dirty="0">
              <a:solidFill>
                <a:schemeClr val="accent2">
                  <a:lumMod val="40000"/>
                  <a:lumOff val="60000"/>
                </a:schemeClr>
              </a:solidFill>
            </a:endParaRPr>
          </a:p>
          <a:p>
            <a:r>
              <a:rPr lang="en-US" dirty="0"/>
              <a:t>L2:	</a:t>
            </a:r>
            <a:r>
              <a:rPr lang="en-US" dirty="0" err="1"/>
              <a:t>ld</a:t>
            </a:r>
            <a:r>
              <a:rPr lang="en-US" dirty="0"/>
              <a:t> 	r2, (r5)	# b[</a:t>
            </a:r>
            <a:r>
              <a:rPr lang="en-US" dirty="0" err="1"/>
              <a:t>i</a:t>
            </a:r>
            <a:r>
              <a:rPr lang="en-US" dirty="0"/>
              <a:t>]	</a:t>
            </a:r>
            <a:endParaRPr lang="en-US" dirty="0">
              <a:solidFill>
                <a:schemeClr val="accent2">
                  <a:lumMod val="40000"/>
                  <a:lumOff val="60000"/>
                </a:schemeClr>
              </a:solidFill>
            </a:endParaRPr>
          </a:p>
          <a:p>
            <a:r>
              <a:rPr lang="en-US" dirty="0"/>
              <a:t>L3:	</a:t>
            </a:r>
            <a:r>
              <a:rPr lang="en-US" dirty="0" err="1"/>
              <a:t>fmul</a:t>
            </a:r>
            <a:r>
              <a:rPr lang="en-US" dirty="0"/>
              <a:t> 	r3, r1, r2	# a x b	</a:t>
            </a:r>
            <a:endParaRPr lang="en-US" dirty="0">
              <a:solidFill>
                <a:schemeClr val="accent3">
                  <a:lumMod val="60000"/>
                  <a:lumOff val="40000"/>
                </a:schemeClr>
              </a:solidFill>
            </a:endParaRPr>
          </a:p>
          <a:p>
            <a:r>
              <a:rPr lang="en-US" dirty="0"/>
              <a:t>L4:	</a:t>
            </a:r>
            <a:r>
              <a:rPr lang="en-US" dirty="0" err="1"/>
              <a:t>st</a:t>
            </a:r>
            <a:r>
              <a:rPr lang="en-US" dirty="0"/>
              <a:t>	r3, (r6)	# c[</a:t>
            </a:r>
            <a:r>
              <a:rPr lang="en-US" dirty="0" err="1"/>
              <a:t>i</a:t>
            </a:r>
            <a:r>
              <a:rPr lang="en-US" dirty="0"/>
              <a:t>]</a:t>
            </a:r>
          </a:p>
          <a:p>
            <a:r>
              <a:rPr lang="en-US" dirty="0"/>
              <a:t>L5:	add	r4, 8 </a:t>
            </a:r>
          </a:p>
          <a:p>
            <a:r>
              <a:rPr lang="en-US" dirty="0"/>
              <a:t>L6:	add	r5, 8 </a:t>
            </a:r>
          </a:p>
          <a:p>
            <a:r>
              <a:rPr lang="en-US" dirty="0"/>
              <a:t>L7:	add	r6, 8</a:t>
            </a:r>
          </a:p>
          <a:p>
            <a:r>
              <a:rPr lang="en-US" dirty="0"/>
              <a:t>L8:	</a:t>
            </a:r>
            <a:r>
              <a:rPr lang="en-US" dirty="0" err="1"/>
              <a:t>ld</a:t>
            </a:r>
            <a:r>
              <a:rPr lang="en-US" dirty="0"/>
              <a:t> 	r1, (r4)		# a[</a:t>
            </a:r>
            <a:r>
              <a:rPr lang="en-US" dirty="0" err="1"/>
              <a:t>i</a:t>
            </a:r>
            <a:r>
              <a:rPr lang="en-US" dirty="0"/>
              <a:t>+ 1 ]	</a:t>
            </a:r>
            <a:endParaRPr lang="en-US" dirty="0">
              <a:solidFill>
                <a:schemeClr val="accent2">
                  <a:lumMod val="40000"/>
                  <a:lumOff val="60000"/>
                </a:schemeClr>
              </a:solidFill>
            </a:endParaRPr>
          </a:p>
          <a:p>
            <a:r>
              <a:rPr lang="en-US" dirty="0"/>
              <a:t>L9:	</a:t>
            </a:r>
            <a:r>
              <a:rPr lang="en-US" dirty="0" err="1"/>
              <a:t>ld</a:t>
            </a:r>
            <a:r>
              <a:rPr lang="en-US" dirty="0"/>
              <a:t> 	r2, (r5)		# b[</a:t>
            </a:r>
            <a:r>
              <a:rPr lang="en-US" dirty="0" err="1"/>
              <a:t>i</a:t>
            </a:r>
            <a:r>
              <a:rPr lang="en-US" dirty="0"/>
              <a:t>+ 1 ]	</a:t>
            </a:r>
            <a:endParaRPr lang="en-US" dirty="0">
              <a:solidFill>
                <a:schemeClr val="accent2">
                  <a:lumMod val="40000"/>
                  <a:lumOff val="60000"/>
                </a:schemeClr>
              </a:solidFill>
            </a:endParaRPr>
          </a:p>
          <a:p>
            <a:r>
              <a:rPr lang="en-US" dirty="0"/>
              <a:t>L10:	</a:t>
            </a:r>
            <a:r>
              <a:rPr lang="en-US" dirty="0" err="1"/>
              <a:t>fmul</a:t>
            </a:r>
            <a:r>
              <a:rPr lang="en-US" dirty="0"/>
              <a:t> 	r3, r1, r2	# a x b	</a:t>
            </a:r>
            <a:endParaRPr lang="en-US" dirty="0">
              <a:solidFill>
                <a:schemeClr val="accent3">
                  <a:lumMod val="60000"/>
                  <a:lumOff val="40000"/>
                </a:schemeClr>
              </a:solidFill>
            </a:endParaRPr>
          </a:p>
          <a:p>
            <a:r>
              <a:rPr lang="en-US" dirty="0"/>
              <a:t>L11:	</a:t>
            </a:r>
            <a:r>
              <a:rPr lang="en-US" dirty="0" err="1"/>
              <a:t>st</a:t>
            </a:r>
            <a:r>
              <a:rPr lang="en-US" dirty="0"/>
              <a:t>	r3, (r6)		# c[i+1]</a:t>
            </a:r>
          </a:p>
          <a:p>
            <a:r>
              <a:rPr lang="en-US" dirty="0"/>
              <a:t>	</a:t>
            </a:r>
          </a:p>
          <a:p>
            <a:r>
              <a:rPr lang="en-US" dirty="0"/>
              <a:t>…		</a:t>
            </a:r>
            <a:endParaRPr lang="en-US" dirty="0">
              <a:solidFill>
                <a:schemeClr val="accent1">
                  <a:lumMod val="60000"/>
                  <a:lumOff val="40000"/>
                </a:schemeClr>
              </a:solidFill>
            </a:endParaRPr>
          </a:p>
          <a:p>
            <a:r>
              <a:rPr lang="en-US" dirty="0"/>
              <a:t>L29:	add	r0, -4	# I	</a:t>
            </a:r>
          </a:p>
          <a:p>
            <a:r>
              <a:rPr lang="en-US" dirty="0"/>
              <a:t>L30:	</a:t>
            </a:r>
            <a:r>
              <a:rPr lang="en-US" dirty="0" err="1"/>
              <a:t>bne</a:t>
            </a:r>
            <a:r>
              <a:rPr lang="en-US" dirty="0"/>
              <a:t>	L1		</a:t>
            </a:r>
            <a:endParaRPr lang="en-US" dirty="0">
              <a:solidFill>
                <a:srgbClr val="FFFF00"/>
              </a:solidFill>
            </a:endParaRPr>
          </a:p>
        </p:txBody>
      </p:sp>
      <p:graphicFrame>
        <p:nvGraphicFramePr>
          <p:cNvPr id="14" name="Table 14">
            <a:extLst>
              <a:ext uri="{FF2B5EF4-FFF2-40B4-BE49-F238E27FC236}">
                <a16:creationId xmlns:a16="http://schemas.microsoft.com/office/drawing/2014/main" id="{22B31C17-84CB-1EAA-EF9A-47136E8079D8}"/>
              </a:ext>
            </a:extLst>
          </p:cNvPr>
          <p:cNvGraphicFramePr>
            <a:graphicFrameLocks noGrp="1"/>
          </p:cNvGraphicFramePr>
          <p:nvPr>
            <p:extLst>
              <p:ext uri="{D42A27DB-BD31-4B8C-83A1-F6EECF244321}">
                <p14:modId xmlns:p14="http://schemas.microsoft.com/office/powerpoint/2010/main" val="2752445882"/>
              </p:ext>
            </p:extLst>
          </p:nvPr>
        </p:nvGraphicFramePr>
        <p:xfrm>
          <a:off x="4571999" y="156754"/>
          <a:ext cx="7335191" cy="5897351"/>
        </p:xfrm>
        <a:graphic>
          <a:graphicData uri="http://schemas.openxmlformats.org/drawingml/2006/table">
            <a:tbl>
              <a:tblPr firstRow="1" bandRow="1">
                <a:tableStyleId>{5C22544A-7EE6-4342-B048-85BDC9FD1C3A}</a:tableStyleId>
              </a:tblPr>
              <a:tblGrid>
                <a:gridCol w="839583">
                  <a:extLst>
                    <a:ext uri="{9D8B030D-6E8A-4147-A177-3AD203B41FA5}">
                      <a16:colId xmlns:a16="http://schemas.microsoft.com/office/drawing/2014/main" val="2432677464"/>
                    </a:ext>
                  </a:extLst>
                </a:gridCol>
                <a:gridCol w="879978">
                  <a:extLst>
                    <a:ext uri="{9D8B030D-6E8A-4147-A177-3AD203B41FA5}">
                      <a16:colId xmlns:a16="http://schemas.microsoft.com/office/drawing/2014/main" val="3205503196"/>
                    </a:ext>
                  </a:extLst>
                </a:gridCol>
                <a:gridCol w="1948034">
                  <a:extLst>
                    <a:ext uri="{9D8B030D-6E8A-4147-A177-3AD203B41FA5}">
                      <a16:colId xmlns:a16="http://schemas.microsoft.com/office/drawing/2014/main" val="52000851"/>
                    </a:ext>
                  </a:extLst>
                </a:gridCol>
                <a:gridCol w="1222532">
                  <a:extLst>
                    <a:ext uri="{9D8B030D-6E8A-4147-A177-3AD203B41FA5}">
                      <a16:colId xmlns:a16="http://schemas.microsoft.com/office/drawing/2014/main" val="3704381076"/>
                    </a:ext>
                  </a:extLst>
                </a:gridCol>
                <a:gridCol w="1222532">
                  <a:extLst>
                    <a:ext uri="{9D8B030D-6E8A-4147-A177-3AD203B41FA5}">
                      <a16:colId xmlns:a16="http://schemas.microsoft.com/office/drawing/2014/main" val="1111819239"/>
                    </a:ext>
                  </a:extLst>
                </a:gridCol>
                <a:gridCol w="1222532">
                  <a:extLst>
                    <a:ext uri="{9D8B030D-6E8A-4147-A177-3AD203B41FA5}">
                      <a16:colId xmlns:a16="http://schemas.microsoft.com/office/drawing/2014/main" val="3231094742"/>
                    </a:ext>
                  </a:extLst>
                </a:gridCol>
              </a:tblGrid>
              <a:tr h="367003">
                <a:tc>
                  <a:txBody>
                    <a:bodyPr/>
                    <a:lstStyle/>
                    <a:p>
                      <a:pPr algn="ctr"/>
                      <a:r>
                        <a:rPr lang="en-US" dirty="0"/>
                        <a:t>IF</a:t>
                      </a:r>
                    </a:p>
                  </a:txBody>
                  <a:tcPr/>
                </a:tc>
                <a:tc>
                  <a:txBody>
                    <a:bodyPr/>
                    <a:lstStyle/>
                    <a:p>
                      <a:pPr algn="ctr"/>
                      <a:r>
                        <a:rPr lang="en-US" dirty="0"/>
                        <a:t>ID</a:t>
                      </a:r>
                    </a:p>
                  </a:txBody>
                  <a:tcPr/>
                </a:tc>
                <a:tc>
                  <a:txBody>
                    <a:bodyPr/>
                    <a:lstStyle/>
                    <a:p>
                      <a:pPr algn="ctr"/>
                      <a:r>
                        <a:rPr lang="en-US" dirty="0"/>
                        <a:t>REG</a:t>
                      </a:r>
                    </a:p>
                  </a:txBody>
                  <a:tcPr/>
                </a:tc>
                <a:tc>
                  <a:txBody>
                    <a:bodyPr/>
                    <a:lstStyle/>
                    <a:p>
                      <a:pPr algn="ctr"/>
                      <a:r>
                        <a:rPr lang="en-US" dirty="0"/>
                        <a:t>ALU</a:t>
                      </a:r>
                    </a:p>
                  </a:txBody>
                  <a:tcPr/>
                </a:tc>
                <a:tc>
                  <a:txBody>
                    <a:bodyPr/>
                    <a:lstStyle/>
                    <a:p>
                      <a:pPr algn="ctr"/>
                      <a:r>
                        <a:rPr lang="en-US" dirty="0"/>
                        <a:t>MEM</a:t>
                      </a:r>
                    </a:p>
                  </a:txBody>
                  <a:tcPr/>
                </a:tc>
                <a:tc>
                  <a:txBody>
                    <a:bodyPr/>
                    <a:lstStyle/>
                    <a:p>
                      <a:pPr algn="ctr"/>
                      <a:r>
                        <a:rPr lang="en-US" dirty="0"/>
                        <a:t>REG</a:t>
                      </a:r>
                    </a:p>
                  </a:txBody>
                  <a:tcPr/>
                </a:tc>
                <a:extLst>
                  <a:ext uri="{0D108BD9-81ED-4DB2-BD59-A6C34878D82A}">
                    <a16:rowId xmlns:a16="http://schemas.microsoft.com/office/drawing/2014/main" val="2249910460"/>
                  </a:ext>
                </a:extLst>
              </a:tr>
              <a:tr h="305836">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63490060"/>
                  </a:ext>
                </a:extLst>
              </a:tr>
              <a:tr h="305836">
                <a:tc>
                  <a:txBody>
                    <a:bodyPr/>
                    <a:lstStyle/>
                    <a:p>
                      <a:pPr algn="ctr"/>
                      <a:r>
                        <a:rPr lang="en-US" sz="1400" dirty="0"/>
                        <a:t>L3, L4</a:t>
                      </a:r>
                    </a:p>
                  </a:txBody>
                  <a:tcPr/>
                </a:tc>
                <a:tc>
                  <a:txBody>
                    <a:bodyPr/>
                    <a:lstStyle/>
                    <a:p>
                      <a:pPr algn="ctr"/>
                      <a:r>
                        <a:rPr lang="en-US" sz="1400" dirty="0"/>
                        <a:t>L1, L2</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67555473"/>
                  </a:ext>
                </a:extLst>
              </a:tr>
              <a:tr h="305836">
                <a:tc>
                  <a:txBody>
                    <a:bodyPr/>
                    <a:lstStyle/>
                    <a:p>
                      <a:pPr algn="ctr"/>
                      <a:r>
                        <a:rPr lang="en-US" sz="1400" dirty="0"/>
                        <a:t>L5, L6</a:t>
                      </a:r>
                    </a:p>
                  </a:txBody>
                  <a:tcPr/>
                </a:tc>
                <a:tc>
                  <a:txBody>
                    <a:bodyPr/>
                    <a:lstStyle/>
                    <a:p>
                      <a:pPr algn="ctr"/>
                      <a:r>
                        <a:rPr lang="en-US" sz="1400" dirty="0"/>
                        <a:t>L3, L4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a:t>
                      </a:r>
                      <a:r>
                        <a:rPr lang="en-US" altLang="zh-CN" sz="1400" dirty="0"/>
                        <a:t>,r4;</a:t>
                      </a:r>
                      <a:r>
                        <a:rPr lang="zh-CN" altLang="en-US" sz="1400" dirty="0"/>
                        <a:t> </a:t>
                      </a:r>
                      <a:r>
                        <a:rPr lang="en-US" altLang="zh-CN" sz="1400" dirty="0"/>
                        <a:t>L2,r5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32680923"/>
                  </a:ext>
                </a:extLst>
              </a:tr>
              <a:tr h="305836">
                <a:tc>
                  <a:txBody>
                    <a:bodyPr/>
                    <a:lstStyle/>
                    <a:p>
                      <a:pPr algn="ctr"/>
                      <a:r>
                        <a:rPr lang="en-US" sz="1400" dirty="0"/>
                        <a:t>L7, L8</a:t>
                      </a:r>
                    </a:p>
                  </a:txBody>
                  <a:tcPr/>
                </a:tc>
                <a:tc>
                  <a:txBody>
                    <a:bodyPr/>
                    <a:lstStyle/>
                    <a:p>
                      <a:pPr algn="ctr"/>
                      <a:r>
                        <a:rPr lang="en-US" sz="1400" dirty="0"/>
                        <a:t>L5, L6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a:t>
                      </a:r>
                      <a:r>
                        <a:rPr lang="en-US" altLang="zh-CN" sz="1400" dirty="0"/>
                        <a:t>,r4;</a:t>
                      </a:r>
                      <a:r>
                        <a:rPr lang="zh-CN" altLang="en-US" sz="1400" dirty="0"/>
                        <a:t> </a:t>
                      </a:r>
                      <a:r>
                        <a:rPr lang="en-US" altLang="zh-CN" sz="1400" dirty="0"/>
                        <a:t>L2,r5</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301770826"/>
                  </a:ext>
                </a:extLst>
              </a:tr>
              <a:tr h="305836">
                <a:tc>
                  <a:txBody>
                    <a:bodyPr/>
                    <a:lstStyle/>
                    <a:p>
                      <a:pPr algn="ctr"/>
                      <a:r>
                        <a:rPr lang="en-US" sz="1400" dirty="0">
                          <a:solidFill>
                            <a:schemeClr val="bg1"/>
                          </a:solidFill>
                        </a:rPr>
                        <a:t>L9, L10</a:t>
                      </a:r>
                    </a:p>
                  </a:txBody>
                  <a:tcPr/>
                </a:tc>
                <a:tc>
                  <a:txBody>
                    <a:bodyPr/>
                    <a:lstStyle/>
                    <a:p>
                      <a:pPr algn="ctr"/>
                      <a:r>
                        <a:rPr lang="en-US" sz="1400" dirty="0"/>
                        <a:t>L7, 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L5, r4; L6, 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a:t>
                      </a:r>
                      <a:r>
                        <a:rPr lang="en-US" altLang="zh-CN" sz="1400" dirty="0"/>
                        <a:t>,r4;</a:t>
                      </a:r>
                      <a:r>
                        <a:rPr lang="zh-CN" altLang="en-US" sz="1400" dirty="0"/>
                        <a:t> </a:t>
                      </a:r>
                      <a:r>
                        <a:rPr lang="en-US" altLang="zh-CN" sz="1400" dirty="0"/>
                        <a:t>L2,r5</a:t>
                      </a:r>
                      <a:endParaRPr lang="en-US" sz="1400" dirty="0"/>
                    </a:p>
                  </a:txBody>
                  <a:tcPr/>
                </a:tc>
                <a:tc>
                  <a:txBody>
                    <a:bodyPr/>
                    <a:lstStyle/>
                    <a:p>
                      <a:pPr algn="ctr"/>
                      <a:endParaRPr lang="en-US" sz="1400" dirty="0"/>
                    </a:p>
                  </a:txBody>
                  <a:tcPr/>
                </a:tc>
                <a:extLst>
                  <a:ext uri="{0D108BD9-81ED-4DB2-BD59-A6C34878D82A}">
                    <a16:rowId xmlns:a16="http://schemas.microsoft.com/office/drawing/2014/main" val="2992479558"/>
                  </a:ext>
                </a:extLst>
              </a:tr>
              <a:tr h="305836">
                <a:tc>
                  <a:txBody>
                    <a:bodyPr/>
                    <a:lstStyle/>
                    <a:p>
                      <a:pPr algn="ctr"/>
                      <a:r>
                        <a:rPr lang="en-US" sz="1400" dirty="0">
                          <a:solidFill>
                            <a:schemeClr val="bg1"/>
                          </a:solidFill>
                        </a:rPr>
                        <a:t>L11, L12</a:t>
                      </a:r>
                    </a:p>
                  </a:txBody>
                  <a:tcPr/>
                </a:tc>
                <a:tc>
                  <a:txBody>
                    <a:bodyPr/>
                    <a:lstStyle/>
                    <a:p>
                      <a:pPr algn="ctr"/>
                      <a:r>
                        <a:rPr lang="en-US" sz="1400" dirty="0">
                          <a:solidFill>
                            <a:schemeClr val="bg1"/>
                          </a:solidFill>
                        </a:rPr>
                        <a:t>L9, L10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L8, L7</a:t>
                      </a:r>
                      <a:r>
                        <a:rPr lang="en-US" altLang="zh-CN" sz="1400" kern="1200" dirty="0">
                          <a:solidFill>
                            <a:schemeClr val="dk1"/>
                          </a:solidFill>
                          <a:latin typeface="+mn-lt"/>
                          <a:ea typeface="+mn-ea"/>
                          <a:cs typeface="+mn-cs"/>
                        </a:rPr>
                        <a:t>,r6</a:t>
                      </a:r>
                      <a:endParaRPr lang="en-US"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L5, add; L6 add</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L1</a:t>
                      </a:r>
                      <a:r>
                        <a:rPr lang="en-US" altLang="zh-CN" sz="1400" dirty="0"/>
                        <a:t>,r4;</a:t>
                      </a:r>
                      <a:r>
                        <a:rPr lang="zh-CN" altLang="en-US" sz="1400" dirty="0"/>
                        <a:t> </a:t>
                      </a:r>
                      <a:r>
                        <a:rPr lang="en-US" altLang="zh-CN" sz="1400" dirty="0"/>
                        <a:t>L2,r5</a:t>
                      </a:r>
                      <a:endParaRPr lang="en-US" sz="1400" dirty="0"/>
                    </a:p>
                  </a:txBody>
                  <a:tcPr/>
                </a:tc>
                <a:extLst>
                  <a:ext uri="{0D108BD9-81ED-4DB2-BD59-A6C34878D82A}">
                    <a16:rowId xmlns:a16="http://schemas.microsoft.com/office/drawing/2014/main" val="1815909077"/>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L13, L14</a:t>
                      </a:r>
                    </a:p>
                  </a:txBody>
                  <a:tcPr/>
                </a:tc>
                <a:tc>
                  <a:txBody>
                    <a:bodyPr/>
                    <a:lstStyle/>
                    <a:p>
                      <a:pPr algn="ctr"/>
                      <a:r>
                        <a:rPr lang="en-US" sz="1400" dirty="0">
                          <a:solidFill>
                            <a:schemeClr val="bg1"/>
                          </a:solidFill>
                        </a:rPr>
                        <a:t>L11, L12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r1,r2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t>
                      </a:r>
                      <a:r>
                        <a:rPr lang="en-US" altLang="zh-CN" sz="1200" kern="1200" dirty="0">
                          <a:solidFill>
                            <a:schemeClr val="dk1"/>
                          </a:solidFill>
                          <a:latin typeface="+mn-lt"/>
                          <a:ea typeface="+mn-ea"/>
                          <a:cs typeface="+mn-cs"/>
                        </a:rPr>
                        <a:t>7</a:t>
                      </a:r>
                      <a:r>
                        <a:rPr lang="en-US" sz="1200" kern="1200" dirty="0">
                          <a:solidFill>
                            <a:schemeClr val="dk1"/>
                          </a:solidFill>
                          <a:latin typeface="+mn-lt"/>
                          <a:ea typeface="+mn-ea"/>
                          <a:cs typeface="+mn-cs"/>
                        </a:rPr>
                        <a:t> add</a:t>
                      </a:r>
                      <a:r>
                        <a:rPr lang="en-US" sz="1200" dirty="0">
                          <a:solidFill>
                            <a:schemeClr val="accent6">
                              <a:lumMod val="20000"/>
                              <a:lumOff val="80000"/>
                            </a:schemeClr>
                          </a:solidFill>
                        </a:rPr>
                        <a:t>, L8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20000"/>
                              <a:lumOff val="80000"/>
                            </a:schemeClr>
                          </a:solidFill>
                        </a:rPr>
                        <a:t>L5, L6</a:t>
                      </a:r>
                    </a:p>
                  </a:txBody>
                  <a:tcPr/>
                </a:tc>
                <a:tc>
                  <a:txBody>
                    <a:bodyPr/>
                    <a:lstStyle/>
                    <a:p>
                      <a:pPr algn="ctr"/>
                      <a:endParaRPr lang="en-US" sz="1400" dirty="0">
                        <a:solidFill>
                          <a:srgbClr val="00B050"/>
                        </a:solidFill>
                      </a:endParaRPr>
                    </a:p>
                  </a:txBody>
                  <a:tcPr/>
                </a:tc>
                <a:extLst>
                  <a:ext uri="{0D108BD9-81ED-4DB2-BD59-A6C34878D82A}">
                    <a16:rowId xmlns:a16="http://schemas.microsoft.com/office/drawing/2014/main" val="3924833348"/>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L15, L16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L13, L14</a:t>
                      </a:r>
                    </a:p>
                  </a:txBody>
                  <a:tcPr/>
                </a:tc>
                <a:tc>
                  <a:txBody>
                    <a:bodyPr/>
                    <a:lstStyle/>
                    <a:p>
                      <a:pPr algn="ctr"/>
                      <a:r>
                        <a:rPr lang="en-US" altLang="zh-CN" sz="1400" dirty="0"/>
                        <a:t>L9,r5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L3, </a:t>
                      </a:r>
                      <a:r>
                        <a:rPr lang="en-US" sz="1400" dirty="0" err="1"/>
                        <a:t>mul</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L7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L5, r4; L6, r5</a:t>
                      </a:r>
                    </a:p>
                  </a:txBody>
                  <a:tcPr/>
                </a:tc>
                <a:extLst>
                  <a:ext uri="{0D108BD9-81ED-4DB2-BD59-A6C34878D82A}">
                    <a16:rowId xmlns:a16="http://schemas.microsoft.com/office/drawing/2014/main" val="3264653762"/>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L17, L18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L15, L16</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L9</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20000"/>
                              <a:lumOff val="80000"/>
                            </a:schemeClr>
                          </a:solidFill>
                        </a:rPr>
                        <a:t>L3</a:t>
                      </a: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L7, r26</a:t>
                      </a:r>
                    </a:p>
                  </a:txBody>
                  <a:tcPr/>
                </a:tc>
                <a:extLst>
                  <a:ext uri="{0D108BD9-81ED-4DB2-BD59-A6C34878D82A}">
                    <a16:rowId xmlns:a16="http://schemas.microsoft.com/office/drawing/2014/main" val="2865001041"/>
                  </a:ext>
                </a:extLst>
              </a:tr>
              <a:tr h="3058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L19, L20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L17, L18</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L8</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r4,L9</a:t>
                      </a:r>
                      <a:r>
                        <a:rPr lang="zh-CN" altLang="en-US" sz="1400" kern="1200" dirty="0">
                          <a:solidFill>
                            <a:schemeClr val="dk1"/>
                          </a:solidFill>
                          <a:latin typeface="+mn-lt"/>
                          <a:ea typeface="+mn-ea"/>
                          <a:cs typeface="+mn-cs"/>
                        </a:rPr>
                        <a:t> </a:t>
                      </a:r>
                      <a:r>
                        <a:rPr lang="en-US" altLang="zh-CN" sz="1400" kern="1200" dirty="0">
                          <a:solidFill>
                            <a:schemeClr val="dk1"/>
                          </a:solidFill>
                          <a:latin typeface="+mn-lt"/>
                          <a:ea typeface="+mn-ea"/>
                          <a:cs typeface="+mn-cs"/>
                        </a:rPr>
                        <a:t>r5</a:t>
                      </a:r>
                      <a:endParaRPr lang="en-US" sz="1400" dirty="0">
                        <a:solidFill>
                          <a:schemeClr val="accent6">
                            <a:lumMod val="20000"/>
                            <a:lumOff val="80000"/>
                          </a:schemeClr>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rPr>
                        <a:t>L3,r3</a:t>
                      </a:r>
                      <a:endParaRPr lang="en-US" sz="1400" dirty="0">
                        <a:solidFill>
                          <a:srgbClr val="00B050"/>
                        </a:solidFill>
                      </a:endParaRPr>
                    </a:p>
                  </a:txBody>
                  <a:tcPr/>
                </a:tc>
                <a:extLst>
                  <a:ext uri="{0D108BD9-81ED-4DB2-BD59-A6C34878D82A}">
                    <a16:rowId xmlns:a16="http://schemas.microsoft.com/office/drawing/2014/main" val="1848934769"/>
                  </a:ext>
                </a:extLst>
              </a:tr>
              <a:tr h="305836">
                <a:tc>
                  <a:txBody>
                    <a:bodyPr/>
                    <a:lstStyle/>
                    <a:p>
                      <a:pPr algn="ctr"/>
                      <a:r>
                        <a:rPr lang="en-US" sz="1400" dirty="0">
                          <a:solidFill>
                            <a:schemeClr val="bg1"/>
                          </a:solidFill>
                        </a:rPr>
                        <a:t>L21, L22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L19, L20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L4, r3, r6;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B050"/>
                        </a:solidFill>
                      </a:endParaRP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L8, r</a:t>
                      </a:r>
                      <a:r>
                        <a:rPr lang="en-US" altLang="zh-CN" sz="1400" dirty="0">
                          <a:solidFill>
                            <a:srgbClr val="00B050"/>
                          </a:solidFill>
                        </a:rPr>
                        <a:t>1,L9,r2</a:t>
                      </a:r>
                      <a:endParaRPr lang="en-US" sz="1400" dirty="0">
                        <a:solidFill>
                          <a:srgbClr val="00B050"/>
                        </a:solidFill>
                      </a:endParaRPr>
                    </a:p>
                    <a:p>
                      <a:pPr algn="ctr"/>
                      <a:endParaRPr lang="en-US" sz="1400" dirty="0">
                        <a:solidFill>
                          <a:srgbClr val="00B050"/>
                        </a:solidFill>
                      </a:endParaRPr>
                    </a:p>
                  </a:txBody>
                  <a:tcPr/>
                </a:tc>
                <a:extLst>
                  <a:ext uri="{0D108BD9-81ED-4DB2-BD59-A6C34878D82A}">
                    <a16:rowId xmlns:a16="http://schemas.microsoft.com/office/drawing/2014/main" val="4102685880"/>
                  </a:ext>
                </a:extLst>
              </a:tr>
              <a:tr h="305836">
                <a:tc>
                  <a:txBody>
                    <a:bodyPr/>
                    <a:lstStyle/>
                    <a:p>
                      <a:pPr algn="ctr"/>
                      <a:r>
                        <a:rPr lang="en-US" sz="1400" dirty="0">
                          <a:solidFill>
                            <a:schemeClr val="bg1"/>
                          </a:solidFill>
                        </a:rPr>
                        <a:t>L23, L24</a:t>
                      </a:r>
                    </a:p>
                  </a:txBody>
                  <a:tcPr/>
                </a:tc>
                <a:tc>
                  <a:txBody>
                    <a:bodyPr/>
                    <a:lstStyle/>
                    <a:p>
                      <a:pPr algn="ctr"/>
                      <a:r>
                        <a:rPr lang="en-US" sz="1400" dirty="0">
                          <a:solidFill>
                            <a:schemeClr val="bg1"/>
                          </a:solidFill>
                        </a:rPr>
                        <a:t>L21, L22</a:t>
                      </a:r>
                    </a:p>
                  </a:txBody>
                  <a:tcPr/>
                </a:tc>
                <a:tc>
                  <a:txBody>
                    <a:bodyPr/>
                    <a:lstStyle/>
                    <a:p>
                      <a:pPr algn="ctr"/>
                      <a:r>
                        <a:rPr lang="en-US" altLang="zh-CN" sz="1400" dirty="0"/>
                        <a:t>L10,r1,r2</a:t>
                      </a:r>
                      <a:endParaRPr lang="en-US" sz="1400" dirty="0"/>
                    </a:p>
                  </a:txBody>
                  <a:tcPr/>
                </a:tc>
                <a:tc>
                  <a:txBody>
                    <a:bodyPr/>
                    <a:lstStyle/>
                    <a:p>
                      <a:pPr algn="ctr"/>
                      <a:r>
                        <a:rPr lang="en-US" sz="1400" dirty="0">
                          <a:solidFill>
                            <a:schemeClr val="accent6">
                              <a:lumMod val="20000"/>
                              <a:lumOff val="80000"/>
                            </a:schemeClr>
                          </a:solidFill>
                        </a:rPr>
                        <a:t>L4</a:t>
                      </a:r>
                      <a:r>
                        <a:rPr lang="en-US" sz="1400" dirty="0"/>
                        <a: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654097527"/>
                  </a:ext>
                </a:extLst>
              </a:tr>
              <a:tr h="305836">
                <a:tc>
                  <a:txBody>
                    <a:bodyPr/>
                    <a:lstStyle/>
                    <a:p>
                      <a:pPr algn="ctr"/>
                      <a:r>
                        <a:rPr lang="en-US" sz="1400" dirty="0">
                          <a:solidFill>
                            <a:schemeClr val="bg1"/>
                          </a:solidFill>
                        </a:rPr>
                        <a:t>L25, L26</a:t>
                      </a:r>
                    </a:p>
                  </a:txBody>
                  <a:tcPr/>
                </a:tc>
                <a:tc>
                  <a:txBody>
                    <a:bodyPr/>
                    <a:lstStyle/>
                    <a:p>
                      <a:pPr algn="ctr"/>
                      <a:r>
                        <a:rPr lang="en-US" sz="1400" dirty="0">
                          <a:solidFill>
                            <a:schemeClr val="bg1"/>
                          </a:solidFill>
                        </a:rPr>
                        <a:t>L23, L24</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L10,mul</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B050"/>
                          </a:solidFill>
                        </a:rPr>
                        <a:t>L4; </a:t>
                      </a:r>
                      <a:endParaRPr lang="en-US" sz="1400" dirty="0">
                        <a:solidFill>
                          <a:schemeClr val="accent6">
                            <a:lumMod val="20000"/>
                            <a:lumOff val="80000"/>
                          </a:schemeClr>
                        </a:solidFill>
                      </a:endParaRPr>
                    </a:p>
                  </a:txBody>
                  <a:tcPr/>
                </a:tc>
                <a:tc>
                  <a:txBody>
                    <a:bodyPr/>
                    <a:lstStyle/>
                    <a:p>
                      <a:pPr algn="ctr"/>
                      <a:endParaRPr lang="en-US" sz="1400" dirty="0"/>
                    </a:p>
                  </a:txBody>
                  <a:tcPr/>
                </a:tc>
                <a:extLst>
                  <a:ext uri="{0D108BD9-81ED-4DB2-BD59-A6C34878D82A}">
                    <a16:rowId xmlns:a16="http://schemas.microsoft.com/office/drawing/2014/main" val="1567802926"/>
                  </a:ext>
                </a:extLst>
              </a:tr>
              <a:tr h="305836">
                <a:tc>
                  <a:txBody>
                    <a:bodyPr/>
                    <a:lstStyle/>
                    <a:p>
                      <a:pPr algn="ctr"/>
                      <a:r>
                        <a:rPr lang="en-US" sz="1400" dirty="0">
                          <a:solidFill>
                            <a:schemeClr val="bg1"/>
                          </a:solidFill>
                        </a:rPr>
                        <a:t>L27, L28</a:t>
                      </a:r>
                    </a:p>
                  </a:txBody>
                  <a:tcPr/>
                </a:tc>
                <a:tc>
                  <a:txBody>
                    <a:bodyPr/>
                    <a:lstStyle/>
                    <a:p>
                      <a:pPr algn="ctr"/>
                      <a:r>
                        <a:rPr lang="en-US" sz="1400" dirty="0">
                          <a:solidFill>
                            <a:schemeClr val="bg1"/>
                          </a:solidFill>
                        </a:rPr>
                        <a:t>L25, L26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20000"/>
                              <a:lumOff val="80000"/>
                            </a:schemeClr>
                          </a:solidFill>
                        </a:rPr>
                        <a:t>L10</a:t>
                      </a: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rPr>
                        <a:t>L4</a:t>
                      </a:r>
                      <a:endParaRPr lang="en-US" sz="1400" dirty="0">
                        <a:solidFill>
                          <a:srgbClr val="00B050"/>
                        </a:solidFill>
                      </a:endParaRPr>
                    </a:p>
                  </a:txBody>
                  <a:tcPr/>
                </a:tc>
                <a:extLst>
                  <a:ext uri="{0D108BD9-81ED-4DB2-BD59-A6C34878D82A}">
                    <a16:rowId xmlns:a16="http://schemas.microsoft.com/office/drawing/2014/main" val="1790223934"/>
                  </a:ext>
                </a:extLst>
              </a:tr>
              <a:tr h="305836">
                <a:tc>
                  <a:txBody>
                    <a:bodyPr/>
                    <a:lstStyle/>
                    <a:p>
                      <a:pPr algn="ctr"/>
                      <a:r>
                        <a:rPr lang="en-US" sz="1400" dirty="0">
                          <a:solidFill>
                            <a:schemeClr val="bg1"/>
                          </a:solidFill>
                        </a:rPr>
                        <a:t>L29, L30</a:t>
                      </a:r>
                    </a:p>
                  </a:txBody>
                  <a:tcPr/>
                </a:tc>
                <a:tc>
                  <a:txBody>
                    <a:bodyPr/>
                    <a:lstStyle/>
                    <a:p>
                      <a:pPr algn="ctr"/>
                      <a:r>
                        <a:rPr lang="en-US" sz="1400" dirty="0">
                          <a:solidFill>
                            <a:schemeClr val="bg1"/>
                          </a:solidFill>
                        </a:rPr>
                        <a:t>L27, L28</a:t>
                      </a:r>
                    </a:p>
                  </a:txBody>
                  <a:tcPr/>
                </a:tc>
                <a:tc>
                  <a:txBody>
                    <a:bodyPr/>
                    <a:lstStyle/>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rPr>
                        <a:t>L10,r6</a:t>
                      </a:r>
                      <a:endParaRPr lang="en-US" sz="1400" dirty="0">
                        <a:solidFill>
                          <a:srgbClr val="00B050"/>
                        </a:solidFill>
                      </a:endParaRPr>
                    </a:p>
                  </a:txBody>
                  <a:tcPr/>
                </a:tc>
                <a:extLst>
                  <a:ext uri="{0D108BD9-81ED-4DB2-BD59-A6C34878D82A}">
                    <a16:rowId xmlns:a16="http://schemas.microsoft.com/office/drawing/2014/main" val="2338809342"/>
                  </a:ext>
                </a:extLst>
              </a:tr>
              <a:tr h="305836">
                <a:tc>
                  <a:txBody>
                    <a:bodyPr/>
                    <a:lstStyle/>
                    <a:p>
                      <a:pPr algn="ctr"/>
                      <a:endParaRPr lang="en-US" sz="1400" dirty="0">
                        <a:solidFill>
                          <a:schemeClr val="bg1"/>
                        </a:solidFill>
                      </a:endParaRPr>
                    </a:p>
                  </a:txBody>
                  <a:tcPr/>
                </a:tc>
                <a:tc>
                  <a:txBody>
                    <a:bodyPr/>
                    <a:lstStyle/>
                    <a:p>
                      <a:pPr algn="ctr"/>
                      <a:endParaRPr lang="en-US" sz="1400" dirty="0">
                        <a:solidFill>
                          <a:schemeClr val="bg1"/>
                        </a:solidFill>
                      </a:endParaRPr>
                    </a:p>
                  </a:txBody>
                  <a:tcPr/>
                </a:tc>
                <a:tc>
                  <a:txBody>
                    <a:bodyPr/>
                    <a:lstStyle/>
                    <a:p>
                      <a:pPr algn="ctr"/>
                      <a:r>
                        <a:rPr lang="en-US" altLang="zh-CN" sz="1400" dirty="0"/>
                        <a:t>L11,</a:t>
                      </a:r>
                      <a:r>
                        <a:rPr lang="zh-CN" altLang="en-US" sz="1400" dirty="0"/>
                        <a:t> </a:t>
                      </a:r>
                      <a:r>
                        <a:rPr lang="en-US" sz="1400" dirty="0"/>
                        <a:t>r3, r6;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lumMod val="10000"/>
                            <a:lumOff val="9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6">
                            <a:lumMod val="20000"/>
                            <a:lumOff val="8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0B050"/>
                        </a:solidFill>
                      </a:endParaRPr>
                    </a:p>
                  </a:txBody>
                  <a:tcPr/>
                </a:tc>
                <a:extLst>
                  <a:ext uri="{0D108BD9-81ED-4DB2-BD59-A6C34878D82A}">
                    <a16:rowId xmlns:a16="http://schemas.microsoft.com/office/drawing/2014/main" val="2716681611"/>
                  </a:ext>
                </a:extLst>
              </a:tr>
            </a:tbl>
          </a:graphicData>
        </a:graphic>
      </p:graphicFrame>
      <p:grpSp>
        <p:nvGrpSpPr>
          <p:cNvPr id="13" name="Group 12">
            <a:extLst>
              <a:ext uri="{FF2B5EF4-FFF2-40B4-BE49-F238E27FC236}">
                <a16:creationId xmlns:a16="http://schemas.microsoft.com/office/drawing/2014/main" id="{668F0638-8980-6622-8FC8-3F62ABE10E18}"/>
              </a:ext>
            </a:extLst>
          </p:cNvPr>
          <p:cNvGrpSpPr/>
          <p:nvPr/>
        </p:nvGrpSpPr>
        <p:grpSpPr>
          <a:xfrm>
            <a:off x="0" y="6184184"/>
            <a:ext cx="4808313" cy="673816"/>
            <a:chOff x="3028674" y="5646266"/>
            <a:chExt cx="4808313" cy="673816"/>
          </a:xfrm>
        </p:grpSpPr>
        <p:sp>
          <p:nvSpPr>
            <p:cNvPr id="15" name="Rectangle 14">
              <a:extLst>
                <a:ext uri="{FF2B5EF4-FFF2-40B4-BE49-F238E27FC236}">
                  <a16:creationId xmlns:a16="http://schemas.microsoft.com/office/drawing/2014/main" id="{C7BBF8D7-0786-A770-C89D-980F378C2AE7}"/>
                </a:ext>
              </a:extLst>
            </p:cNvPr>
            <p:cNvSpPr/>
            <p:nvPr/>
          </p:nvSpPr>
          <p:spPr>
            <a:xfrm>
              <a:off x="3028674" y="5647148"/>
              <a:ext cx="888974" cy="66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16" name="Rectangle 15">
              <a:extLst>
                <a:ext uri="{FF2B5EF4-FFF2-40B4-BE49-F238E27FC236}">
                  <a16:creationId xmlns:a16="http://schemas.microsoft.com/office/drawing/2014/main" id="{7552519C-9352-236B-8131-3BBBEEF3EEFA}"/>
                </a:ext>
              </a:extLst>
            </p:cNvPr>
            <p:cNvSpPr/>
            <p:nvPr/>
          </p:nvSpPr>
          <p:spPr>
            <a:xfrm>
              <a:off x="3922872" y="5647148"/>
              <a:ext cx="888974" cy="662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17" name="Rectangle 16">
              <a:extLst>
                <a:ext uri="{FF2B5EF4-FFF2-40B4-BE49-F238E27FC236}">
                  <a16:creationId xmlns:a16="http://schemas.microsoft.com/office/drawing/2014/main" id="{2553D70B-9B49-1971-3903-38EBEBA8B7CB}"/>
                </a:ext>
              </a:extLst>
            </p:cNvPr>
            <p:cNvSpPr/>
            <p:nvPr/>
          </p:nvSpPr>
          <p:spPr>
            <a:xfrm>
              <a:off x="4807871" y="5647148"/>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sp>
          <p:nvSpPr>
            <p:cNvPr id="18" name="Rectangle 17">
              <a:extLst>
                <a:ext uri="{FF2B5EF4-FFF2-40B4-BE49-F238E27FC236}">
                  <a16:creationId xmlns:a16="http://schemas.microsoft.com/office/drawing/2014/main" id="{EB0B9D8A-D1A8-A658-C75F-9441442F9099}"/>
                </a:ext>
              </a:extLst>
            </p:cNvPr>
            <p:cNvSpPr/>
            <p:nvPr/>
          </p:nvSpPr>
          <p:spPr>
            <a:xfrm>
              <a:off x="5588831" y="5647147"/>
              <a:ext cx="723532" cy="6661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a:t>
              </a:r>
            </a:p>
            <a:p>
              <a:pPr algn="ctr"/>
              <a:r>
                <a:rPr lang="en-US" dirty="0"/>
                <a:t>(2)</a:t>
              </a:r>
            </a:p>
          </p:txBody>
        </p:sp>
        <p:sp>
          <p:nvSpPr>
            <p:cNvPr id="19" name="Rectangle 18">
              <a:extLst>
                <a:ext uri="{FF2B5EF4-FFF2-40B4-BE49-F238E27FC236}">
                  <a16:creationId xmlns:a16="http://schemas.microsoft.com/office/drawing/2014/main" id="{2E70B30F-53FD-98DD-8F8D-B16EEF6B342A}"/>
                </a:ext>
              </a:extLst>
            </p:cNvPr>
            <p:cNvSpPr/>
            <p:nvPr/>
          </p:nvSpPr>
          <p:spPr>
            <a:xfrm>
              <a:off x="6332495" y="5646266"/>
              <a:ext cx="723532" cy="6661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a:p>
              <a:pPr algn="ctr"/>
              <a:r>
                <a:rPr lang="en-US" dirty="0"/>
                <a:t>(2)</a:t>
              </a:r>
            </a:p>
          </p:txBody>
        </p:sp>
        <p:sp>
          <p:nvSpPr>
            <p:cNvPr id="20" name="Rectangle 19">
              <a:extLst>
                <a:ext uri="{FF2B5EF4-FFF2-40B4-BE49-F238E27FC236}">
                  <a16:creationId xmlns:a16="http://schemas.microsoft.com/office/drawing/2014/main" id="{F863AFCB-7DC1-B595-66A7-C9A0E92C1A04}"/>
                </a:ext>
              </a:extLst>
            </p:cNvPr>
            <p:cNvSpPr/>
            <p:nvPr/>
          </p:nvSpPr>
          <p:spPr>
            <a:xfrm>
              <a:off x="7071962" y="5653912"/>
              <a:ext cx="765025" cy="666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a:t>
              </a:r>
            </a:p>
          </p:txBody>
        </p:sp>
      </p:grpSp>
      <p:sp>
        <p:nvSpPr>
          <p:cNvPr id="3" name="TextBox 2">
            <a:extLst>
              <a:ext uri="{FF2B5EF4-FFF2-40B4-BE49-F238E27FC236}">
                <a16:creationId xmlns:a16="http://schemas.microsoft.com/office/drawing/2014/main" id="{2E8E7D56-8A4E-5F99-E725-2B6E48215BE9}"/>
              </a:ext>
            </a:extLst>
          </p:cNvPr>
          <p:cNvSpPr txBox="1"/>
          <p:nvPr/>
        </p:nvSpPr>
        <p:spPr>
          <a:xfrm>
            <a:off x="5316074" y="6191830"/>
            <a:ext cx="1148071" cy="369332"/>
          </a:xfrm>
          <a:prstGeom prst="rect">
            <a:avLst/>
          </a:prstGeom>
          <a:noFill/>
        </p:spPr>
        <p:txBody>
          <a:bodyPr wrap="none" rtlCol="0">
            <a:spAutoFit/>
          </a:bodyPr>
          <a:lstStyle/>
          <a:p>
            <a:r>
              <a:rPr lang="en-US" altLang="zh-CN" dirty="0"/>
              <a:t>L8</a:t>
            </a:r>
            <a:r>
              <a:rPr lang="zh-CN" altLang="en-US" dirty="0"/>
              <a:t> 依赖</a:t>
            </a:r>
            <a:r>
              <a:rPr lang="en-US" altLang="zh-CN" dirty="0"/>
              <a:t>L5</a:t>
            </a:r>
            <a:endParaRPr lang="en-US" dirty="0"/>
          </a:p>
        </p:txBody>
      </p:sp>
    </p:spTree>
    <p:extLst>
      <p:ext uri="{BB962C8B-B14F-4D97-AF65-F5344CB8AC3E}">
        <p14:creationId xmlns:p14="http://schemas.microsoft.com/office/powerpoint/2010/main" val="44246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DECB-0276-D58F-7820-4400BB71A035}"/>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0DABDB2A-F8DA-24C5-15DB-C0E7EE9C1226}"/>
              </a:ext>
            </a:extLst>
          </p:cNvPr>
          <p:cNvSpPr>
            <a:spLocks noGrp="1"/>
          </p:cNvSpPr>
          <p:nvPr>
            <p:ph idx="1"/>
          </p:nvPr>
        </p:nvSpPr>
        <p:spPr/>
        <p:txBody>
          <a:bodyPr/>
          <a:lstStyle/>
          <a:p>
            <a:r>
              <a:rPr lang="en-US" dirty="0"/>
              <a:t>What?</a:t>
            </a:r>
          </a:p>
          <a:p>
            <a:pPr lvl="1"/>
            <a:r>
              <a:rPr lang="en-US" dirty="0"/>
              <a:t>Abstractions of independent instruction streams implemented in hardware, equivalent to a CPU from a software perspective</a:t>
            </a:r>
          </a:p>
          <a:p>
            <a:r>
              <a:rPr lang="en-US" dirty="0"/>
              <a:t>Why?</a:t>
            </a:r>
          </a:p>
          <a:p>
            <a:pPr lvl="1"/>
            <a:r>
              <a:rPr lang="en-US" dirty="0"/>
              <a:t>Ideal for tolerating memory latency in the case of cache misses</a:t>
            </a:r>
          </a:p>
          <a:p>
            <a:pPr lvl="1"/>
            <a:r>
              <a:rPr lang="en-US" dirty="0"/>
              <a:t>Can be exploited by software: E.g., Assist Threads</a:t>
            </a:r>
          </a:p>
          <a:p>
            <a:r>
              <a:rPr lang="en-US" dirty="0"/>
              <a:t>How much?</a:t>
            </a:r>
          </a:p>
          <a:p>
            <a:pPr lvl="1"/>
            <a:r>
              <a:rPr lang="en-US" dirty="0"/>
              <a:t>Additional processor state: Registers, TLB, etc. (cost &amp; power)</a:t>
            </a:r>
          </a:p>
          <a:p>
            <a:pPr lvl="1"/>
            <a:r>
              <a:rPr lang="en-US" dirty="0"/>
              <a:t>Competition for resources on the pipeline, cache, memory bandwidth, etc.</a:t>
            </a:r>
          </a:p>
        </p:txBody>
      </p:sp>
    </p:spTree>
    <p:extLst>
      <p:ext uri="{BB962C8B-B14F-4D97-AF65-F5344CB8AC3E}">
        <p14:creationId xmlns:p14="http://schemas.microsoft.com/office/powerpoint/2010/main" val="415534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B4E7-6F8E-54CF-4762-DECEF12EBEF3}"/>
              </a:ext>
            </a:extLst>
          </p:cNvPr>
          <p:cNvSpPr>
            <a:spLocks noGrp="1"/>
          </p:cNvSpPr>
          <p:nvPr>
            <p:ph type="title"/>
          </p:nvPr>
        </p:nvSpPr>
        <p:spPr/>
        <p:txBody>
          <a:bodyPr/>
          <a:lstStyle/>
          <a:p>
            <a:r>
              <a:rPr lang="en-US" dirty="0"/>
              <a:t>More on Multithreading</a:t>
            </a:r>
          </a:p>
        </p:txBody>
      </p:sp>
      <p:sp>
        <p:nvSpPr>
          <p:cNvPr id="3" name="Content Placeholder 2">
            <a:extLst>
              <a:ext uri="{FF2B5EF4-FFF2-40B4-BE49-F238E27FC236}">
                <a16:creationId xmlns:a16="http://schemas.microsoft.com/office/drawing/2014/main" id="{B05979E0-9C46-70CA-CCBE-5D602E320E82}"/>
              </a:ext>
            </a:extLst>
          </p:cNvPr>
          <p:cNvSpPr>
            <a:spLocks noGrp="1"/>
          </p:cNvSpPr>
          <p:nvPr>
            <p:ph idx="1"/>
          </p:nvPr>
        </p:nvSpPr>
        <p:spPr/>
        <p:txBody>
          <a:bodyPr/>
          <a:lstStyle/>
          <a:p>
            <a:r>
              <a:rPr lang="en-US" dirty="0"/>
              <a:t>Implications for the operating system: Scheduling</a:t>
            </a:r>
          </a:p>
          <a:p>
            <a:r>
              <a:rPr lang="en-US" dirty="0"/>
              <a:t>Implications for performance: More throughput, but not faster!</a:t>
            </a:r>
          </a:p>
          <a:p>
            <a:r>
              <a:rPr lang="en-US" dirty="0"/>
              <a:t>Implications for the software writer: May want to exploit by assist threads, etc.</a:t>
            </a:r>
          </a:p>
          <a:p>
            <a:r>
              <a:rPr lang="en-US" dirty="0"/>
              <a:t>A confusing concept: Program level threads can be multiplexed on the hardware threads</a:t>
            </a:r>
          </a:p>
          <a:p>
            <a:pPr marL="0" indent="0">
              <a:buNone/>
            </a:pPr>
            <a:endParaRPr lang="en-US" dirty="0"/>
          </a:p>
          <a:p>
            <a:endParaRPr lang="en-US" dirty="0"/>
          </a:p>
        </p:txBody>
      </p:sp>
    </p:spTree>
    <p:extLst>
      <p:ext uri="{BB962C8B-B14F-4D97-AF65-F5344CB8AC3E}">
        <p14:creationId xmlns:p14="http://schemas.microsoft.com/office/powerpoint/2010/main" val="163913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0E74FB3-4E36-D9B4-7F3B-AA77AEBDF778}"/>
              </a:ext>
            </a:extLst>
          </p:cNvPr>
          <p:cNvSpPr/>
          <p:nvPr/>
        </p:nvSpPr>
        <p:spPr>
          <a:xfrm>
            <a:off x="6468247" y="553005"/>
            <a:ext cx="1866900" cy="1047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User Program</a:t>
            </a:r>
          </a:p>
        </p:txBody>
      </p:sp>
      <p:sp>
        <p:nvSpPr>
          <p:cNvPr id="51" name="Rectangle 50">
            <a:extLst>
              <a:ext uri="{FF2B5EF4-FFF2-40B4-BE49-F238E27FC236}">
                <a16:creationId xmlns:a16="http://schemas.microsoft.com/office/drawing/2014/main" id="{BE515061-3C43-3770-B131-BFE0271DF6A4}"/>
              </a:ext>
            </a:extLst>
          </p:cNvPr>
          <p:cNvSpPr/>
          <p:nvPr/>
        </p:nvSpPr>
        <p:spPr>
          <a:xfrm>
            <a:off x="6620647" y="705405"/>
            <a:ext cx="1866900" cy="1047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User Program</a:t>
            </a:r>
          </a:p>
        </p:txBody>
      </p:sp>
      <p:sp>
        <p:nvSpPr>
          <p:cNvPr id="52" name="Rectangle 51">
            <a:extLst>
              <a:ext uri="{FF2B5EF4-FFF2-40B4-BE49-F238E27FC236}">
                <a16:creationId xmlns:a16="http://schemas.microsoft.com/office/drawing/2014/main" id="{7633DB70-F1D3-CD02-56F6-1024E4E1EFCD}"/>
              </a:ext>
            </a:extLst>
          </p:cNvPr>
          <p:cNvSpPr/>
          <p:nvPr/>
        </p:nvSpPr>
        <p:spPr>
          <a:xfrm>
            <a:off x="6773047" y="857805"/>
            <a:ext cx="1866900" cy="1047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User Program</a:t>
            </a:r>
          </a:p>
        </p:txBody>
      </p:sp>
      <p:sp>
        <p:nvSpPr>
          <p:cNvPr id="53" name="Rectangle 52">
            <a:extLst>
              <a:ext uri="{FF2B5EF4-FFF2-40B4-BE49-F238E27FC236}">
                <a16:creationId xmlns:a16="http://schemas.microsoft.com/office/drawing/2014/main" id="{5D4D233B-3983-3E01-5AA0-532EF75C0D7F}"/>
              </a:ext>
            </a:extLst>
          </p:cNvPr>
          <p:cNvSpPr/>
          <p:nvPr/>
        </p:nvSpPr>
        <p:spPr>
          <a:xfrm>
            <a:off x="6925447" y="1010205"/>
            <a:ext cx="1866900" cy="1047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User Program</a:t>
            </a:r>
          </a:p>
        </p:txBody>
      </p:sp>
      <p:sp>
        <p:nvSpPr>
          <p:cNvPr id="2" name="Title 1">
            <a:extLst>
              <a:ext uri="{FF2B5EF4-FFF2-40B4-BE49-F238E27FC236}">
                <a16:creationId xmlns:a16="http://schemas.microsoft.com/office/drawing/2014/main" id="{E5AE0A18-2D7C-4DA1-A651-5D597D0CEAFC}"/>
              </a:ext>
            </a:extLst>
          </p:cNvPr>
          <p:cNvSpPr>
            <a:spLocks noGrp="1"/>
          </p:cNvSpPr>
          <p:nvPr>
            <p:ph type="title"/>
          </p:nvPr>
        </p:nvSpPr>
        <p:spPr/>
        <p:txBody>
          <a:bodyPr/>
          <a:lstStyle/>
          <a:p>
            <a:r>
              <a:rPr lang="en-US" dirty="0"/>
              <a:t>A Software Picture</a:t>
            </a:r>
          </a:p>
        </p:txBody>
      </p:sp>
      <p:grpSp>
        <p:nvGrpSpPr>
          <p:cNvPr id="31" name="Group 30">
            <a:extLst>
              <a:ext uri="{FF2B5EF4-FFF2-40B4-BE49-F238E27FC236}">
                <a16:creationId xmlns:a16="http://schemas.microsoft.com/office/drawing/2014/main" id="{83F63A06-97C4-241E-A1EE-75EAFEB6D679}"/>
              </a:ext>
            </a:extLst>
          </p:cNvPr>
          <p:cNvGrpSpPr/>
          <p:nvPr/>
        </p:nvGrpSpPr>
        <p:grpSpPr>
          <a:xfrm>
            <a:off x="1402492" y="4439206"/>
            <a:ext cx="9387016" cy="2162433"/>
            <a:chOff x="1124465" y="4595533"/>
            <a:chExt cx="9387016" cy="2162433"/>
          </a:xfrm>
        </p:grpSpPr>
        <p:sp>
          <p:nvSpPr>
            <p:cNvPr id="4" name="Rounded Rectangle 3">
              <a:extLst>
                <a:ext uri="{FF2B5EF4-FFF2-40B4-BE49-F238E27FC236}">
                  <a16:creationId xmlns:a16="http://schemas.microsoft.com/office/drawing/2014/main" id="{E7C04B5F-92A3-BE6A-CB77-DAF32C1F1F36}"/>
                </a:ext>
              </a:extLst>
            </p:cNvPr>
            <p:cNvSpPr/>
            <p:nvPr/>
          </p:nvSpPr>
          <p:spPr>
            <a:xfrm>
              <a:off x="1124465" y="4595533"/>
              <a:ext cx="9387016" cy="2162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Processor Chip</a:t>
              </a:r>
            </a:p>
          </p:txBody>
        </p:sp>
        <p:grpSp>
          <p:nvGrpSpPr>
            <p:cNvPr id="12" name="Group 11">
              <a:extLst>
                <a:ext uri="{FF2B5EF4-FFF2-40B4-BE49-F238E27FC236}">
                  <a16:creationId xmlns:a16="http://schemas.microsoft.com/office/drawing/2014/main" id="{E59C2DC7-6DB9-1412-C2B7-48C5C8CC8D28}"/>
                </a:ext>
              </a:extLst>
            </p:cNvPr>
            <p:cNvGrpSpPr/>
            <p:nvPr/>
          </p:nvGrpSpPr>
          <p:grpSpPr>
            <a:xfrm>
              <a:off x="1495168" y="4976727"/>
              <a:ext cx="1594021" cy="1331999"/>
              <a:chOff x="1495168" y="4976725"/>
              <a:chExt cx="1594021" cy="1190668"/>
            </a:xfrm>
          </p:grpSpPr>
          <p:sp>
            <p:nvSpPr>
              <p:cNvPr id="5" name="Rounded Rectangle 4">
                <a:extLst>
                  <a:ext uri="{FF2B5EF4-FFF2-40B4-BE49-F238E27FC236}">
                    <a16:creationId xmlns:a16="http://schemas.microsoft.com/office/drawing/2014/main" id="{41948868-9AB7-4EC4-9D2A-2D834EB4E46C}"/>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0</a:t>
                </a:r>
              </a:p>
            </p:txBody>
          </p:sp>
          <p:sp>
            <p:nvSpPr>
              <p:cNvPr id="8" name="Lightning Bolt 7">
                <a:extLst>
                  <a:ext uri="{FF2B5EF4-FFF2-40B4-BE49-F238E27FC236}">
                    <a16:creationId xmlns:a16="http://schemas.microsoft.com/office/drawing/2014/main" id="{94CBF55D-3452-8879-4B46-DB2EBFEFCD64}"/>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a:extLst>
                  <a:ext uri="{FF2B5EF4-FFF2-40B4-BE49-F238E27FC236}">
                    <a16:creationId xmlns:a16="http://schemas.microsoft.com/office/drawing/2014/main" id="{301EF600-BF66-9612-6489-A82C1AD5F979}"/>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45CBA71E-E4FC-8A5A-C9B5-0075CEA603C7}"/>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a:extLst>
                  <a:ext uri="{FF2B5EF4-FFF2-40B4-BE49-F238E27FC236}">
                    <a16:creationId xmlns:a16="http://schemas.microsoft.com/office/drawing/2014/main" id="{5F6D0E3C-9D8E-B503-5ABD-E9A7293BD706}"/>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2CFC4E2-1909-381D-FFAD-22561D14BB24}"/>
                </a:ext>
              </a:extLst>
            </p:cNvPr>
            <p:cNvGrpSpPr/>
            <p:nvPr/>
          </p:nvGrpSpPr>
          <p:grpSpPr>
            <a:xfrm>
              <a:off x="3834714" y="5010751"/>
              <a:ext cx="1594021" cy="1331999"/>
              <a:chOff x="1495168" y="4976725"/>
              <a:chExt cx="1594021" cy="1190668"/>
            </a:xfrm>
          </p:grpSpPr>
          <p:sp>
            <p:nvSpPr>
              <p:cNvPr id="14" name="Rounded Rectangle 13">
                <a:extLst>
                  <a:ext uri="{FF2B5EF4-FFF2-40B4-BE49-F238E27FC236}">
                    <a16:creationId xmlns:a16="http://schemas.microsoft.com/office/drawing/2014/main" id="{2B9E8E34-668D-036A-6F33-1521A77E8010}"/>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1</a:t>
                </a:r>
              </a:p>
            </p:txBody>
          </p:sp>
          <p:sp>
            <p:nvSpPr>
              <p:cNvPr id="15" name="Lightning Bolt 14">
                <a:extLst>
                  <a:ext uri="{FF2B5EF4-FFF2-40B4-BE49-F238E27FC236}">
                    <a16:creationId xmlns:a16="http://schemas.microsoft.com/office/drawing/2014/main" id="{40FD9B8D-7308-6B35-247D-DE49F0423406}"/>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8A033D1B-27B5-9622-5FCF-46367DED941E}"/>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ghtning Bolt 16">
                <a:extLst>
                  <a:ext uri="{FF2B5EF4-FFF2-40B4-BE49-F238E27FC236}">
                    <a16:creationId xmlns:a16="http://schemas.microsoft.com/office/drawing/2014/main" id="{5DA6E2FF-FCC3-8BA6-9150-F407874A4AC8}"/>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ghtning Bolt 17">
                <a:extLst>
                  <a:ext uri="{FF2B5EF4-FFF2-40B4-BE49-F238E27FC236}">
                    <a16:creationId xmlns:a16="http://schemas.microsoft.com/office/drawing/2014/main" id="{F5416941-9C99-5507-1588-C0AB3442BBE2}"/>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6720913-6544-D938-E268-B4DF3D1C02CA}"/>
                </a:ext>
              </a:extLst>
            </p:cNvPr>
            <p:cNvGrpSpPr/>
            <p:nvPr/>
          </p:nvGrpSpPr>
          <p:grpSpPr>
            <a:xfrm>
              <a:off x="6174260" y="4976727"/>
              <a:ext cx="1594021" cy="1331999"/>
              <a:chOff x="1495168" y="4976725"/>
              <a:chExt cx="1594021" cy="1190668"/>
            </a:xfrm>
          </p:grpSpPr>
          <p:sp>
            <p:nvSpPr>
              <p:cNvPr id="20" name="Rounded Rectangle 19">
                <a:extLst>
                  <a:ext uri="{FF2B5EF4-FFF2-40B4-BE49-F238E27FC236}">
                    <a16:creationId xmlns:a16="http://schemas.microsoft.com/office/drawing/2014/main" id="{52E9A391-4A15-F3BF-353A-A704439F1E0D}"/>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2</a:t>
                </a:r>
              </a:p>
            </p:txBody>
          </p:sp>
          <p:sp>
            <p:nvSpPr>
              <p:cNvPr id="21" name="Lightning Bolt 20">
                <a:extLst>
                  <a:ext uri="{FF2B5EF4-FFF2-40B4-BE49-F238E27FC236}">
                    <a16:creationId xmlns:a16="http://schemas.microsoft.com/office/drawing/2014/main" id="{2B434F65-E62C-F5FA-0A37-815A92AF4CD3}"/>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ghtning Bolt 21">
                <a:extLst>
                  <a:ext uri="{FF2B5EF4-FFF2-40B4-BE49-F238E27FC236}">
                    <a16:creationId xmlns:a16="http://schemas.microsoft.com/office/drawing/2014/main" id="{6799D22D-3548-DAE3-7C9C-2501E817F0B6}"/>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ghtning Bolt 22">
                <a:extLst>
                  <a:ext uri="{FF2B5EF4-FFF2-40B4-BE49-F238E27FC236}">
                    <a16:creationId xmlns:a16="http://schemas.microsoft.com/office/drawing/2014/main" id="{1F7559E8-E0A8-95F1-4271-CC6DA75C1E30}"/>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ghtning Bolt 23">
                <a:extLst>
                  <a:ext uri="{FF2B5EF4-FFF2-40B4-BE49-F238E27FC236}">
                    <a16:creationId xmlns:a16="http://schemas.microsoft.com/office/drawing/2014/main" id="{0613D54E-C7E9-96AB-DBAB-BEDA650E25FC}"/>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6DA7681A-88AA-DA43-FDEB-E1088F473377}"/>
                </a:ext>
              </a:extLst>
            </p:cNvPr>
            <p:cNvGrpSpPr/>
            <p:nvPr/>
          </p:nvGrpSpPr>
          <p:grpSpPr>
            <a:xfrm>
              <a:off x="8513806" y="4976727"/>
              <a:ext cx="1594021" cy="1331999"/>
              <a:chOff x="1495168" y="4976725"/>
              <a:chExt cx="1594021" cy="1190668"/>
            </a:xfrm>
          </p:grpSpPr>
          <p:sp>
            <p:nvSpPr>
              <p:cNvPr id="26" name="Rounded Rectangle 25">
                <a:extLst>
                  <a:ext uri="{FF2B5EF4-FFF2-40B4-BE49-F238E27FC236}">
                    <a16:creationId xmlns:a16="http://schemas.microsoft.com/office/drawing/2014/main" id="{AF8C0618-61C5-7EB3-2C81-6F1275650A9E}"/>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3</a:t>
                </a:r>
              </a:p>
            </p:txBody>
          </p:sp>
          <p:sp>
            <p:nvSpPr>
              <p:cNvPr id="27" name="Lightning Bolt 26">
                <a:extLst>
                  <a:ext uri="{FF2B5EF4-FFF2-40B4-BE49-F238E27FC236}">
                    <a16:creationId xmlns:a16="http://schemas.microsoft.com/office/drawing/2014/main" id="{30D804B8-6239-6A65-DC90-4D0FC332043E}"/>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ghtning Bolt 27">
                <a:extLst>
                  <a:ext uri="{FF2B5EF4-FFF2-40B4-BE49-F238E27FC236}">
                    <a16:creationId xmlns:a16="http://schemas.microsoft.com/office/drawing/2014/main" id="{B9DA1922-4D2B-32B1-608F-CB88441C0F42}"/>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ghtning Bolt 28">
                <a:extLst>
                  <a:ext uri="{FF2B5EF4-FFF2-40B4-BE49-F238E27FC236}">
                    <a16:creationId xmlns:a16="http://schemas.microsoft.com/office/drawing/2014/main" id="{4D54F6D0-C9DD-06A1-4BD4-14052EBBF445}"/>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251751FA-19C5-40A5-1B8A-B9B40D2575AB}"/>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TextBox 35">
            <a:extLst>
              <a:ext uri="{FF2B5EF4-FFF2-40B4-BE49-F238E27FC236}">
                <a16:creationId xmlns:a16="http://schemas.microsoft.com/office/drawing/2014/main" id="{B1579059-E58D-DF7F-9E87-E6008AC88692}"/>
              </a:ext>
            </a:extLst>
          </p:cNvPr>
          <p:cNvSpPr txBox="1"/>
          <p:nvPr/>
        </p:nvSpPr>
        <p:spPr>
          <a:xfrm>
            <a:off x="10891452" y="5319472"/>
            <a:ext cx="1136850" cy="646331"/>
          </a:xfrm>
          <a:prstGeom prst="rect">
            <a:avLst/>
          </a:prstGeom>
          <a:noFill/>
        </p:spPr>
        <p:txBody>
          <a:bodyPr wrap="none" rtlCol="0">
            <a:spAutoFit/>
          </a:bodyPr>
          <a:lstStyle/>
          <a:p>
            <a:r>
              <a:rPr lang="en-US" dirty="0"/>
              <a:t>Hardware</a:t>
            </a:r>
          </a:p>
          <a:p>
            <a:r>
              <a:rPr lang="en-US" dirty="0"/>
              <a:t>threads</a:t>
            </a:r>
          </a:p>
        </p:txBody>
      </p:sp>
      <p:grpSp>
        <p:nvGrpSpPr>
          <p:cNvPr id="39" name="Group 38">
            <a:extLst>
              <a:ext uri="{FF2B5EF4-FFF2-40B4-BE49-F238E27FC236}">
                <a16:creationId xmlns:a16="http://schemas.microsoft.com/office/drawing/2014/main" id="{922D33FA-DAC3-ECB3-2057-2E76088F2B46}"/>
              </a:ext>
            </a:extLst>
          </p:cNvPr>
          <p:cNvGrpSpPr/>
          <p:nvPr/>
        </p:nvGrpSpPr>
        <p:grpSpPr>
          <a:xfrm>
            <a:off x="2328465" y="2237164"/>
            <a:ext cx="3343516" cy="1248032"/>
            <a:chOff x="4979773" y="2338475"/>
            <a:chExt cx="3343516" cy="1248032"/>
          </a:xfrm>
        </p:grpSpPr>
        <p:sp>
          <p:nvSpPr>
            <p:cNvPr id="32" name="Rectangle 31">
              <a:extLst>
                <a:ext uri="{FF2B5EF4-FFF2-40B4-BE49-F238E27FC236}">
                  <a16:creationId xmlns:a16="http://schemas.microsoft.com/office/drawing/2014/main" id="{1A3CE70A-5FB8-CF84-1294-2609A23E82A3}"/>
                </a:ext>
              </a:extLst>
            </p:cNvPr>
            <p:cNvSpPr/>
            <p:nvPr/>
          </p:nvSpPr>
          <p:spPr>
            <a:xfrm>
              <a:off x="4979773" y="2338475"/>
              <a:ext cx="2232454" cy="12480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Operating System 0</a:t>
              </a:r>
            </a:p>
          </p:txBody>
        </p:sp>
        <p:sp>
          <p:nvSpPr>
            <p:cNvPr id="33" name="Lightning Bolt 32">
              <a:extLst>
                <a:ext uri="{FF2B5EF4-FFF2-40B4-BE49-F238E27FC236}">
                  <a16:creationId xmlns:a16="http://schemas.microsoft.com/office/drawing/2014/main" id="{323F419D-3BF9-05F3-8571-62ECB2B5D9C2}"/>
                </a:ext>
              </a:extLst>
            </p:cNvPr>
            <p:cNvSpPr/>
            <p:nvPr/>
          </p:nvSpPr>
          <p:spPr>
            <a:xfrm>
              <a:off x="5181600" y="2471351"/>
              <a:ext cx="466468"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ghtning Bolt 33">
              <a:extLst>
                <a:ext uri="{FF2B5EF4-FFF2-40B4-BE49-F238E27FC236}">
                  <a16:creationId xmlns:a16="http://schemas.microsoft.com/office/drawing/2014/main" id="{34E43A1C-8D34-A9EF-6FA2-1E8F3E84A2B4}"/>
                </a:ext>
              </a:extLst>
            </p:cNvPr>
            <p:cNvSpPr/>
            <p:nvPr/>
          </p:nvSpPr>
          <p:spPr>
            <a:xfrm>
              <a:off x="5597611" y="2437329"/>
              <a:ext cx="466468" cy="7619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a:extLst>
                <a:ext uri="{FF2B5EF4-FFF2-40B4-BE49-F238E27FC236}">
                  <a16:creationId xmlns:a16="http://schemas.microsoft.com/office/drawing/2014/main" id="{9408A910-E9C0-7276-75C5-CC9A18FC574F}"/>
                </a:ext>
              </a:extLst>
            </p:cNvPr>
            <p:cNvSpPr/>
            <p:nvPr/>
          </p:nvSpPr>
          <p:spPr>
            <a:xfrm>
              <a:off x="5985819" y="2454916"/>
              <a:ext cx="466468"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4370288-1DC6-A3BC-3981-F0F8E989B54D}"/>
                </a:ext>
              </a:extLst>
            </p:cNvPr>
            <p:cNvSpPr txBox="1"/>
            <p:nvPr/>
          </p:nvSpPr>
          <p:spPr>
            <a:xfrm>
              <a:off x="7399638" y="2641349"/>
              <a:ext cx="923651" cy="646331"/>
            </a:xfrm>
            <a:prstGeom prst="rect">
              <a:avLst/>
            </a:prstGeom>
            <a:noFill/>
          </p:spPr>
          <p:txBody>
            <a:bodyPr wrap="none" rtlCol="0">
              <a:spAutoFit/>
            </a:bodyPr>
            <a:lstStyle/>
            <a:p>
              <a:r>
                <a:rPr lang="en-US" dirty="0"/>
                <a:t>Kernel </a:t>
              </a:r>
            </a:p>
            <a:p>
              <a:r>
                <a:rPr lang="en-US" dirty="0"/>
                <a:t>threads</a:t>
              </a:r>
            </a:p>
          </p:txBody>
        </p:sp>
      </p:grpSp>
      <p:grpSp>
        <p:nvGrpSpPr>
          <p:cNvPr id="40" name="Group 39">
            <a:extLst>
              <a:ext uri="{FF2B5EF4-FFF2-40B4-BE49-F238E27FC236}">
                <a16:creationId xmlns:a16="http://schemas.microsoft.com/office/drawing/2014/main" id="{29C5967A-3C03-5C3F-2C33-0F52F8D5BF74}"/>
              </a:ext>
            </a:extLst>
          </p:cNvPr>
          <p:cNvGrpSpPr/>
          <p:nvPr/>
        </p:nvGrpSpPr>
        <p:grpSpPr>
          <a:xfrm>
            <a:off x="6374077" y="2236473"/>
            <a:ext cx="3343516" cy="1248032"/>
            <a:chOff x="4979773" y="2338475"/>
            <a:chExt cx="3343516" cy="1248032"/>
          </a:xfrm>
        </p:grpSpPr>
        <p:sp>
          <p:nvSpPr>
            <p:cNvPr id="41" name="Rectangle 40">
              <a:extLst>
                <a:ext uri="{FF2B5EF4-FFF2-40B4-BE49-F238E27FC236}">
                  <a16:creationId xmlns:a16="http://schemas.microsoft.com/office/drawing/2014/main" id="{7801FBFD-79C3-F444-4468-7DFDE73095E6}"/>
                </a:ext>
              </a:extLst>
            </p:cNvPr>
            <p:cNvSpPr/>
            <p:nvPr/>
          </p:nvSpPr>
          <p:spPr>
            <a:xfrm>
              <a:off x="4979773" y="2338475"/>
              <a:ext cx="2232454" cy="12480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Operating System 1</a:t>
              </a:r>
            </a:p>
          </p:txBody>
        </p:sp>
        <p:sp>
          <p:nvSpPr>
            <p:cNvPr id="42" name="Lightning Bolt 41">
              <a:extLst>
                <a:ext uri="{FF2B5EF4-FFF2-40B4-BE49-F238E27FC236}">
                  <a16:creationId xmlns:a16="http://schemas.microsoft.com/office/drawing/2014/main" id="{0EF72830-6583-2D5B-132C-83FD07047E6F}"/>
                </a:ext>
              </a:extLst>
            </p:cNvPr>
            <p:cNvSpPr/>
            <p:nvPr/>
          </p:nvSpPr>
          <p:spPr>
            <a:xfrm>
              <a:off x="5181600" y="2471351"/>
              <a:ext cx="466468"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ghtning Bolt 42">
              <a:extLst>
                <a:ext uri="{FF2B5EF4-FFF2-40B4-BE49-F238E27FC236}">
                  <a16:creationId xmlns:a16="http://schemas.microsoft.com/office/drawing/2014/main" id="{60316ECC-0900-4C19-29F0-128893796000}"/>
                </a:ext>
              </a:extLst>
            </p:cNvPr>
            <p:cNvSpPr/>
            <p:nvPr/>
          </p:nvSpPr>
          <p:spPr>
            <a:xfrm>
              <a:off x="5597611" y="2437329"/>
              <a:ext cx="466468" cy="7619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ghtning Bolt 43">
              <a:extLst>
                <a:ext uri="{FF2B5EF4-FFF2-40B4-BE49-F238E27FC236}">
                  <a16:creationId xmlns:a16="http://schemas.microsoft.com/office/drawing/2014/main" id="{D0A0FA9B-7C57-7F64-D918-5184E55CAD76}"/>
                </a:ext>
              </a:extLst>
            </p:cNvPr>
            <p:cNvSpPr/>
            <p:nvPr/>
          </p:nvSpPr>
          <p:spPr>
            <a:xfrm>
              <a:off x="5985819" y="2454916"/>
              <a:ext cx="466468"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8E274C5-8A4D-A0F1-260E-0FA59C8F33DD}"/>
                </a:ext>
              </a:extLst>
            </p:cNvPr>
            <p:cNvSpPr txBox="1"/>
            <p:nvPr/>
          </p:nvSpPr>
          <p:spPr>
            <a:xfrm>
              <a:off x="7399638" y="2641349"/>
              <a:ext cx="923651" cy="646331"/>
            </a:xfrm>
            <a:prstGeom prst="rect">
              <a:avLst/>
            </a:prstGeom>
            <a:noFill/>
          </p:spPr>
          <p:txBody>
            <a:bodyPr wrap="none" rtlCol="0">
              <a:spAutoFit/>
            </a:bodyPr>
            <a:lstStyle/>
            <a:p>
              <a:r>
                <a:rPr lang="en-US" dirty="0"/>
                <a:t>Kernel </a:t>
              </a:r>
            </a:p>
            <a:p>
              <a:r>
                <a:rPr lang="en-US" dirty="0"/>
                <a:t>threads</a:t>
              </a:r>
            </a:p>
          </p:txBody>
        </p:sp>
      </p:grpSp>
      <p:grpSp>
        <p:nvGrpSpPr>
          <p:cNvPr id="54" name="Group 53">
            <a:extLst>
              <a:ext uri="{FF2B5EF4-FFF2-40B4-BE49-F238E27FC236}">
                <a16:creationId xmlns:a16="http://schemas.microsoft.com/office/drawing/2014/main" id="{B5983E86-AEB7-3BD1-45C2-BCC37D5B7DD8}"/>
              </a:ext>
            </a:extLst>
          </p:cNvPr>
          <p:cNvGrpSpPr/>
          <p:nvPr/>
        </p:nvGrpSpPr>
        <p:grpSpPr>
          <a:xfrm>
            <a:off x="7061316" y="1171282"/>
            <a:ext cx="1866900" cy="1047194"/>
            <a:chOff x="9441101" y="1629951"/>
            <a:chExt cx="1866900" cy="1047194"/>
          </a:xfrm>
        </p:grpSpPr>
        <p:sp>
          <p:nvSpPr>
            <p:cNvPr id="38" name="Rectangle 37">
              <a:extLst>
                <a:ext uri="{FF2B5EF4-FFF2-40B4-BE49-F238E27FC236}">
                  <a16:creationId xmlns:a16="http://schemas.microsoft.com/office/drawing/2014/main" id="{C49D351B-3635-2C34-3E12-95213537E66F}"/>
                </a:ext>
              </a:extLst>
            </p:cNvPr>
            <p:cNvSpPr/>
            <p:nvPr/>
          </p:nvSpPr>
          <p:spPr>
            <a:xfrm>
              <a:off x="9441101" y="1629951"/>
              <a:ext cx="1866900" cy="1047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User Program</a:t>
              </a:r>
            </a:p>
          </p:txBody>
        </p:sp>
        <p:sp>
          <p:nvSpPr>
            <p:cNvPr id="46" name="Lightning Bolt 45">
              <a:extLst>
                <a:ext uri="{FF2B5EF4-FFF2-40B4-BE49-F238E27FC236}">
                  <a16:creationId xmlns:a16="http://schemas.microsoft.com/office/drawing/2014/main" id="{6D59AFFB-FB1A-7D59-FA13-469752314CF6}"/>
                </a:ext>
              </a:extLst>
            </p:cNvPr>
            <p:cNvSpPr/>
            <p:nvPr/>
          </p:nvSpPr>
          <p:spPr>
            <a:xfrm>
              <a:off x="9552869" y="1752599"/>
              <a:ext cx="308371"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ightning Bolt 46">
              <a:extLst>
                <a:ext uri="{FF2B5EF4-FFF2-40B4-BE49-F238E27FC236}">
                  <a16:creationId xmlns:a16="http://schemas.microsoft.com/office/drawing/2014/main" id="{EDB91BE2-7B5A-251B-A953-1D2FAB9C2CD9}"/>
                </a:ext>
              </a:extLst>
            </p:cNvPr>
            <p:cNvSpPr/>
            <p:nvPr/>
          </p:nvSpPr>
          <p:spPr>
            <a:xfrm>
              <a:off x="9756633" y="1695228"/>
              <a:ext cx="308371"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ghtning Bolt 47">
              <a:extLst>
                <a:ext uri="{FF2B5EF4-FFF2-40B4-BE49-F238E27FC236}">
                  <a16:creationId xmlns:a16="http://schemas.microsoft.com/office/drawing/2014/main" id="{99D9768A-1B04-EAE0-1B1D-BE421DF596D5}"/>
                </a:ext>
              </a:extLst>
            </p:cNvPr>
            <p:cNvSpPr/>
            <p:nvPr/>
          </p:nvSpPr>
          <p:spPr>
            <a:xfrm>
              <a:off x="10022586" y="1695228"/>
              <a:ext cx="308371" cy="6095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009B57DB-FEDD-CAF2-C423-A0AC24C68BEB}"/>
              </a:ext>
            </a:extLst>
          </p:cNvPr>
          <p:cNvSpPr txBox="1"/>
          <p:nvPr/>
        </p:nvSpPr>
        <p:spPr>
          <a:xfrm>
            <a:off x="8884001" y="852083"/>
            <a:ext cx="923651" cy="646331"/>
          </a:xfrm>
          <a:prstGeom prst="rect">
            <a:avLst/>
          </a:prstGeom>
          <a:noFill/>
        </p:spPr>
        <p:txBody>
          <a:bodyPr wrap="none" rtlCol="0">
            <a:spAutoFit/>
          </a:bodyPr>
          <a:lstStyle/>
          <a:p>
            <a:r>
              <a:rPr lang="en-US" dirty="0"/>
              <a:t>User</a:t>
            </a:r>
          </a:p>
          <a:p>
            <a:r>
              <a:rPr lang="en-US" dirty="0"/>
              <a:t>threads</a:t>
            </a:r>
          </a:p>
        </p:txBody>
      </p:sp>
      <p:sp>
        <p:nvSpPr>
          <p:cNvPr id="55" name="Rounded Rectangle 54">
            <a:extLst>
              <a:ext uri="{FF2B5EF4-FFF2-40B4-BE49-F238E27FC236}">
                <a16:creationId xmlns:a16="http://schemas.microsoft.com/office/drawing/2014/main" id="{446BE392-CD65-C41E-E87F-3CD116E9037A}"/>
              </a:ext>
            </a:extLst>
          </p:cNvPr>
          <p:cNvSpPr/>
          <p:nvPr/>
        </p:nvSpPr>
        <p:spPr>
          <a:xfrm>
            <a:off x="2842054" y="3624593"/>
            <a:ext cx="5797893" cy="68408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56" name="Lightning Bolt 55">
            <a:extLst>
              <a:ext uri="{FF2B5EF4-FFF2-40B4-BE49-F238E27FC236}">
                <a16:creationId xmlns:a16="http://schemas.microsoft.com/office/drawing/2014/main" id="{444A54F5-55EE-E632-649F-C3055FCEC4B5}"/>
              </a:ext>
            </a:extLst>
          </p:cNvPr>
          <p:cNvSpPr/>
          <p:nvPr/>
        </p:nvSpPr>
        <p:spPr>
          <a:xfrm rot="6187257" flipV="1">
            <a:off x="3953132" y="3630738"/>
            <a:ext cx="466468" cy="69617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ghtning Bolt 56">
            <a:extLst>
              <a:ext uri="{FF2B5EF4-FFF2-40B4-BE49-F238E27FC236}">
                <a16:creationId xmlns:a16="http://schemas.microsoft.com/office/drawing/2014/main" id="{BC10FDA2-379B-9D19-BD19-B75CD2AF8613}"/>
              </a:ext>
            </a:extLst>
          </p:cNvPr>
          <p:cNvSpPr/>
          <p:nvPr/>
        </p:nvSpPr>
        <p:spPr>
          <a:xfrm rot="6187257" flipV="1">
            <a:off x="4404154" y="3620441"/>
            <a:ext cx="466468" cy="69617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ightning Bolt 57">
            <a:extLst>
              <a:ext uri="{FF2B5EF4-FFF2-40B4-BE49-F238E27FC236}">
                <a16:creationId xmlns:a16="http://schemas.microsoft.com/office/drawing/2014/main" id="{1A291832-3B2A-4980-8B9F-39A36874C092}"/>
              </a:ext>
            </a:extLst>
          </p:cNvPr>
          <p:cNvSpPr/>
          <p:nvPr/>
        </p:nvSpPr>
        <p:spPr>
          <a:xfrm rot="6187257" flipV="1">
            <a:off x="3394752" y="3678807"/>
            <a:ext cx="466468" cy="69617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D4F928-F9B2-F08F-98EF-871AF5D682F4}"/>
              </a:ext>
            </a:extLst>
          </p:cNvPr>
          <p:cNvSpPr txBox="1"/>
          <p:nvPr/>
        </p:nvSpPr>
        <p:spPr>
          <a:xfrm>
            <a:off x="8884001" y="3602278"/>
            <a:ext cx="1229824" cy="646331"/>
          </a:xfrm>
          <a:prstGeom prst="rect">
            <a:avLst/>
          </a:prstGeom>
          <a:noFill/>
        </p:spPr>
        <p:txBody>
          <a:bodyPr wrap="none" rtlCol="0">
            <a:spAutoFit/>
          </a:bodyPr>
          <a:lstStyle/>
          <a:p>
            <a:r>
              <a:rPr lang="en-US" dirty="0"/>
              <a:t>Hypervisor</a:t>
            </a:r>
          </a:p>
          <a:p>
            <a:r>
              <a:rPr lang="en-US" dirty="0"/>
              <a:t>threads</a:t>
            </a:r>
          </a:p>
        </p:txBody>
      </p:sp>
    </p:spTree>
    <p:extLst>
      <p:ext uri="{BB962C8B-B14F-4D97-AF65-F5344CB8AC3E}">
        <p14:creationId xmlns:p14="http://schemas.microsoft.com/office/powerpoint/2010/main" val="399616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E73E-4736-86DC-EC85-DEF8CBF121B6}"/>
              </a:ext>
            </a:extLst>
          </p:cNvPr>
          <p:cNvSpPr>
            <a:spLocks noGrp="1"/>
          </p:cNvSpPr>
          <p:nvPr>
            <p:ph type="title"/>
          </p:nvPr>
        </p:nvSpPr>
        <p:spPr/>
        <p:txBody>
          <a:bodyPr/>
          <a:lstStyle/>
          <a:p>
            <a:r>
              <a:rPr lang="en-US" dirty="0"/>
              <a:t>Multithreading in Hardware: Examples</a:t>
            </a:r>
          </a:p>
        </p:txBody>
      </p:sp>
      <p:sp>
        <p:nvSpPr>
          <p:cNvPr id="3" name="Content Placeholder 2">
            <a:extLst>
              <a:ext uri="{FF2B5EF4-FFF2-40B4-BE49-F238E27FC236}">
                <a16:creationId xmlns:a16="http://schemas.microsoft.com/office/drawing/2014/main" id="{E6268464-BDB4-E7EA-0398-D219AFB4A114}"/>
              </a:ext>
            </a:extLst>
          </p:cNvPr>
          <p:cNvSpPr>
            <a:spLocks noGrp="1"/>
          </p:cNvSpPr>
          <p:nvPr>
            <p:ph idx="1"/>
          </p:nvPr>
        </p:nvSpPr>
        <p:spPr/>
        <p:txBody>
          <a:bodyPr/>
          <a:lstStyle/>
          <a:p>
            <a:r>
              <a:rPr lang="en-US" dirty="0"/>
              <a:t>Intel Hyperthreading (Intel HT)</a:t>
            </a:r>
          </a:p>
          <a:p>
            <a:pPr lvl="1"/>
            <a:r>
              <a:rPr lang="en-US" dirty="0"/>
              <a:t>2 threads per core</a:t>
            </a:r>
          </a:p>
          <a:p>
            <a:r>
              <a:rPr lang="en-US" dirty="0"/>
              <a:t>AMD Simultaneous multithreading (SMT)</a:t>
            </a:r>
          </a:p>
          <a:p>
            <a:pPr lvl="1"/>
            <a:r>
              <a:rPr lang="en-US" dirty="0"/>
              <a:t>2 threads per core</a:t>
            </a:r>
          </a:p>
          <a:p>
            <a:r>
              <a:rPr lang="en-US" dirty="0"/>
              <a:t>IBM Power 9</a:t>
            </a:r>
          </a:p>
          <a:p>
            <a:pPr lvl="1"/>
            <a:r>
              <a:rPr lang="en-US" dirty="0"/>
              <a:t>4 threads per core</a:t>
            </a:r>
          </a:p>
          <a:p>
            <a:r>
              <a:rPr lang="en-US" dirty="0"/>
              <a:t>Apple M series</a:t>
            </a:r>
          </a:p>
          <a:p>
            <a:pPr lvl="1"/>
            <a:r>
              <a:rPr lang="en-US" dirty="0"/>
              <a:t>1 thread per core (to the best of my knowledge)</a:t>
            </a:r>
          </a:p>
        </p:txBody>
      </p:sp>
    </p:spTree>
    <p:extLst>
      <p:ext uri="{BB962C8B-B14F-4D97-AF65-F5344CB8AC3E}">
        <p14:creationId xmlns:p14="http://schemas.microsoft.com/office/powerpoint/2010/main" val="185183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16D4-062E-BD97-517E-6D0729CE6C3E}"/>
              </a:ext>
            </a:extLst>
          </p:cNvPr>
          <p:cNvSpPr>
            <a:spLocks noGrp="1"/>
          </p:cNvSpPr>
          <p:nvPr>
            <p:ph type="title"/>
          </p:nvPr>
        </p:nvSpPr>
        <p:spPr/>
        <p:txBody>
          <a:bodyPr/>
          <a:lstStyle/>
          <a:p>
            <a:r>
              <a:rPr lang="en-US" dirty="0"/>
              <a:t>Pipelining</a:t>
            </a:r>
          </a:p>
        </p:txBody>
      </p:sp>
      <p:sp>
        <p:nvSpPr>
          <p:cNvPr id="3" name="Content Placeholder 2">
            <a:extLst>
              <a:ext uri="{FF2B5EF4-FFF2-40B4-BE49-F238E27FC236}">
                <a16:creationId xmlns:a16="http://schemas.microsoft.com/office/drawing/2014/main" id="{F6084969-67E3-BA4A-43F3-15743141E604}"/>
              </a:ext>
            </a:extLst>
          </p:cNvPr>
          <p:cNvSpPr>
            <a:spLocks noGrp="1"/>
          </p:cNvSpPr>
          <p:nvPr>
            <p:ph idx="1"/>
          </p:nvPr>
        </p:nvSpPr>
        <p:spPr/>
        <p:txBody>
          <a:bodyPr/>
          <a:lstStyle/>
          <a:p>
            <a:pPr marL="0" indent="0">
              <a:buNone/>
            </a:pPr>
            <a:r>
              <a:rPr lang="en-US" dirty="0"/>
              <a:t>Consider addition of two floating point numbers: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49F1E949-2FF5-AC38-5769-6DE5E020E82B}"/>
              </a:ext>
            </a:extLst>
          </p:cNvPr>
          <p:cNvSpPr/>
          <p:nvPr/>
        </p:nvSpPr>
        <p:spPr>
          <a:xfrm>
            <a:off x="2471351" y="2792627"/>
            <a:ext cx="4497860" cy="636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Mantissa</a:t>
            </a:r>
          </a:p>
        </p:txBody>
      </p:sp>
      <p:sp>
        <p:nvSpPr>
          <p:cNvPr id="5" name="Rectangle 4">
            <a:extLst>
              <a:ext uri="{FF2B5EF4-FFF2-40B4-BE49-F238E27FC236}">
                <a16:creationId xmlns:a16="http://schemas.microsoft.com/office/drawing/2014/main" id="{DFECE96E-580F-105E-BBA1-DF6ACF78190A}"/>
              </a:ext>
            </a:extLst>
          </p:cNvPr>
          <p:cNvSpPr/>
          <p:nvPr/>
        </p:nvSpPr>
        <p:spPr>
          <a:xfrm>
            <a:off x="6969211" y="2792627"/>
            <a:ext cx="2125362" cy="63637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Exponent</a:t>
            </a:r>
          </a:p>
        </p:txBody>
      </p:sp>
      <p:sp>
        <p:nvSpPr>
          <p:cNvPr id="6" name="Rectangle 5">
            <a:extLst>
              <a:ext uri="{FF2B5EF4-FFF2-40B4-BE49-F238E27FC236}">
                <a16:creationId xmlns:a16="http://schemas.microsoft.com/office/drawing/2014/main" id="{5A623312-A682-7AE4-04EB-E00943E1FC89}"/>
              </a:ext>
            </a:extLst>
          </p:cNvPr>
          <p:cNvSpPr/>
          <p:nvPr/>
        </p:nvSpPr>
        <p:spPr>
          <a:xfrm>
            <a:off x="2471351" y="3784824"/>
            <a:ext cx="4497860" cy="636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Mantissa</a:t>
            </a:r>
          </a:p>
        </p:txBody>
      </p:sp>
      <p:sp>
        <p:nvSpPr>
          <p:cNvPr id="7" name="Rectangle 6">
            <a:extLst>
              <a:ext uri="{FF2B5EF4-FFF2-40B4-BE49-F238E27FC236}">
                <a16:creationId xmlns:a16="http://schemas.microsoft.com/office/drawing/2014/main" id="{168F4BC7-54DC-809A-0635-319A372091EF}"/>
              </a:ext>
            </a:extLst>
          </p:cNvPr>
          <p:cNvSpPr/>
          <p:nvPr/>
        </p:nvSpPr>
        <p:spPr>
          <a:xfrm>
            <a:off x="6969211" y="3784823"/>
            <a:ext cx="2125362" cy="63637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Exponent</a:t>
            </a:r>
          </a:p>
        </p:txBody>
      </p:sp>
      <p:sp>
        <p:nvSpPr>
          <p:cNvPr id="8" name="TextBox 7">
            <a:extLst>
              <a:ext uri="{FF2B5EF4-FFF2-40B4-BE49-F238E27FC236}">
                <a16:creationId xmlns:a16="http://schemas.microsoft.com/office/drawing/2014/main" id="{6C3B68F1-1FEE-7D58-378E-F55ED4E2C660}"/>
              </a:ext>
            </a:extLst>
          </p:cNvPr>
          <p:cNvSpPr txBox="1"/>
          <p:nvPr/>
        </p:nvSpPr>
        <p:spPr>
          <a:xfrm>
            <a:off x="9378779" y="2926147"/>
            <a:ext cx="2712602" cy="369332"/>
          </a:xfrm>
          <a:prstGeom prst="rect">
            <a:avLst/>
          </a:prstGeom>
          <a:noFill/>
        </p:spPr>
        <p:txBody>
          <a:bodyPr wrap="none" rtlCol="0">
            <a:spAutoFit/>
          </a:bodyPr>
          <a:lstStyle/>
          <a:p>
            <a:r>
              <a:rPr lang="en-US" dirty="0"/>
              <a:t>.10101101101111 1001010</a:t>
            </a:r>
          </a:p>
        </p:txBody>
      </p:sp>
      <p:sp>
        <p:nvSpPr>
          <p:cNvPr id="9" name="TextBox 8">
            <a:extLst>
              <a:ext uri="{FF2B5EF4-FFF2-40B4-BE49-F238E27FC236}">
                <a16:creationId xmlns:a16="http://schemas.microsoft.com/office/drawing/2014/main" id="{A923D2CB-A057-B019-0D4C-9627C92CBAAE}"/>
              </a:ext>
            </a:extLst>
          </p:cNvPr>
          <p:cNvSpPr txBox="1"/>
          <p:nvPr/>
        </p:nvSpPr>
        <p:spPr>
          <a:xfrm>
            <a:off x="9378779" y="3784823"/>
            <a:ext cx="2712602" cy="369332"/>
          </a:xfrm>
          <a:prstGeom prst="rect">
            <a:avLst/>
          </a:prstGeom>
          <a:noFill/>
        </p:spPr>
        <p:txBody>
          <a:bodyPr wrap="none" rtlCol="0">
            <a:spAutoFit/>
          </a:bodyPr>
          <a:lstStyle/>
          <a:p>
            <a:r>
              <a:rPr lang="en-US" dirty="0"/>
              <a:t>.10101111111111 0001010</a:t>
            </a:r>
          </a:p>
        </p:txBody>
      </p:sp>
      <p:sp>
        <p:nvSpPr>
          <p:cNvPr id="10" name="TextBox 9">
            <a:extLst>
              <a:ext uri="{FF2B5EF4-FFF2-40B4-BE49-F238E27FC236}">
                <a16:creationId xmlns:a16="http://schemas.microsoft.com/office/drawing/2014/main" id="{892C07CC-5B08-1109-8A2F-20E98709D539}"/>
              </a:ext>
            </a:extLst>
          </p:cNvPr>
          <p:cNvSpPr txBox="1"/>
          <p:nvPr/>
        </p:nvSpPr>
        <p:spPr>
          <a:xfrm>
            <a:off x="1890584" y="4880919"/>
            <a:ext cx="6641562" cy="923330"/>
          </a:xfrm>
          <a:prstGeom prst="rect">
            <a:avLst/>
          </a:prstGeom>
          <a:noFill/>
        </p:spPr>
        <p:txBody>
          <a:bodyPr wrap="none" rtlCol="0">
            <a:spAutoFit/>
          </a:bodyPr>
          <a:lstStyle/>
          <a:p>
            <a:pPr marL="342900" indent="-342900">
              <a:buAutoNum type="arabicPeriod"/>
            </a:pPr>
            <a:r>
              <a:rPr lang="en-US" dirty="0"/>
              <a:t>Shift the mantissa of the smaller number to align the exponents</a:t>
            </a:r>
          </a:p>
          <a:p>
            <a:pPr marL="342900" indent="-342900">
              <a:buAutoNum type="arabicPeriod"/>
            </a:pPr>
            <a:r>
              <a:rPr lang="en-US" dirty="0"/>
              <a:t>Add the two mantissa quantities</a:t>
            </a:r>
          </a:p>
          <a:p>
            <a:pPr marL="342900" indent="-342900">
              <a:buAutoNum type="arabicPeriod"/>
            </a:pPr>
            <a:r>
              <a:rPr lang="en-US" dirty="0"/>
              <a:t>Normalize the number</a:t>
            </a:r>
          </a:p>
        </p:txBody>
      </p:sp>
    </p:spTree>
    <p:extLst>
      <p:ext uri="{BB962C8B-B14F-4D97-AF65-F5344CB8AC3E}">
        <p14:creationId xmlns:p14="http://schemas.microsoft.com/office/powerpoint/2010/main" val="420224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62EE-9479-7766-70AF-654925D289BA}"/>
              </a:ext>
            </a:extLst>
          </p:cNvPr>
          <p:cNvSpPr>
            <a:spLocks noGrp="1"/>
          </p:cNvSpPr>
          <p:nvPr>
            <p:ph type="title"/>
          </p:nvPr>
        </p:nvSpPr>
        <p:spPr/>
        <p:txBody>
          <a:bodyPr/>
          <a:lstStyle/>
          <a:p>
            <a:r>
              <a:rPr lang="en-US" dirty="0"/>
              <a:t>Tradeoffs</a:t>
            </a:r>
          </a:p>
        </p:txBody>
      </p:sp>
      <p:sp>
        <p:nvSpPr>
          <p:cNvPr id="3" name="Content Placeholder 2">
            <a:extLst>
              <a:ext uri="{FF2B5EF4-FFF2-40B4-BE49-F238E27FC236}">
                <a16:creationId xmlns:a16="http://schemas.microsoft.com/office/drawing/2014/main" id="{BA212697-0482-0403-4947-6295042AAD5C}"/>
              </a:ext>
            </a:extLst>
          </p:cNvPr>
          <p:cNvSpPr>
            <a:spLocks noGrp="1"/>
          </p:cNvSpPr>
          <p:nvPr>
            <p:ph idx="1"/>
          </p:nvPr>
        </p:nvSpPr>
        <p:spPr/>
        <p:txBody>
          <a:bodyPr>
            <a:normAutofit fontScale="85000" lnSpcReduction="20000"/>
          </a:bodyPr>
          <a:lstStyle/>
          <a:p>
            <a:r>
              <a:rPr lang="en-US" dirty="0"/>
              <a:t>Implementing an instruction without pipelining will be very slow, forcing the frequency of the processor to be very low or will require variable machine cycles to implement instructions</a:t>
            </a:r>
          </a:p>
          <a:p>
            <a:pPr lvl="1"/>
            <a:r>
              <a:rPr lang="en-US" dirty="0"/>
              <a:t>Throughput will be low</a:t>
            </a:r>
          </a:p>
          <a:p>
            <a:r>
              <a:rPr lang="en-US" dirty="0"/>
              <a:t>Break the instruction into pieces and implement them on the pipeline. In the previous example, the three micro-ops will be broken further using resources in the execution unit:</a:t>
            </a:r>
          </a:p>
          <a:p>
            <a:pPr lvl="1"/>
            <a:r>
              <a:rPr lang="en-US" dirty="0"/>
              <a:t>Load the numbers into registers</a:t>
            </a:r>
          </a:p>
          <a:p>
            <a:pPr lvl="1"/>
            <a:r>
              <a:rPr lang="en-US" dirty="0"/>
              <a:t>Use the shifter to align the first mantissa</a:t>
            </a:r>
          </a:p>
          <a:p>
            <a:pPr lvl="1"/>
            <a:r>
              <a:rPr lang="en-US" dirty="0"/>
              <a:t>Use the adder to add the two mantissa</a:t>
            </a:r>
          </a:p>
          <a:p>
            <a:pPr lvl="1"/>
            <a:r>
              <a:rPr lang="en-US" dirty="0"/>
              <a:t>Use the carry bit to adjust the exponent </a:t>
            </a:r>
          </a:p>
          <a:p>
            <a:pPr lvl="1"/>
            <a:r>
              <a:rPr lang="en-US" dirty="0"/>
              <a:t>Use the sign bit to adjust values</a:t>
            </a:r>
          </a:p>
          <a:p>
            <a:pPr lvl="1"/>
            <a:r>
              <a:rPr lang="en-US" dirty="0"/>
              <a:t>Use the shifter to normalize</a:t>
            </a:r>
          </a:p>
          <a:p>
            <a:pPr lvl="1"/>
            <a:r>
              <a:rPr lang="en-US" dirty="0"/>
              <a:t>Store the result</a:t>
            </a:r>
          </a:p>
        </p:txBody>
      </p:sp>
      <p:sp>
        <p:nvSpPr>
          <p:cNvPr id="4" name="TextBox 3">
            <a:extLst>
              <a:ext uri="{FF2B5EF4-FFF2-40B4-BE49-F238E27FC236}">
                <a16:creationId xmlns:a16="http://schemas.microsoft.com/office/drawing/2014/main" id="{C213DE77-B525-8B91-4179-DC7D5B9AC844}"/>
              </a:ext>
            </a:extLst>
          </p:cNvPr>
          <p:cNvSpPr txBox="1"/>
          <p:nvPr/>
        </p:nvSpPr>
        <p:spPr>
          <a:xfrm>
            <a:off x="6096000" y="4497859"/>
            <a:ext cx="5639685" cy="923330"/>
          </a:xfrm>
          <a:prstGeom prst="rect">
            <a:avLst/>
          </a:prstGeom>
          <a:noFill/>
        </p:spPr>
        <p:txBody>
          <a:bodyPr wrap="none" rtlCol="0">
            <a:spAutoFit/>
          </a:bodyPr>
          <a:lstStyle/>
          <a:p>
            <a:r>
              <a:rPr lang="en-US" dirty="0"/>
              <a:t>Pipelining allows instructions to overlap in the processor</a:t>
            </a:r>
          </a:p>
          <a:p>
            <a:r>
              <a:rPr lang="en-US" dirty="0"/>
              <a:t>Improves throughput (BUT not latency or response time)</a:t>
            </a:r>
          </a:p>
          <a:p>
            <a:r>
              <a:rPr lang="en-US" dirty="0"/>
              <a:t>This is called instruction-level parallelism</a:t>
            </a:r>
          </a:p>
        </p:txBody>
      </p:sp>
    </p:spTree>
    <p:extLst>
      <p:ext uri="{BB962C8B-B14F-4D97-AF65-F5344CB8AC3E}">
        <p14:creationId xmlns:p14="http://schemas.microsoft.com/office/powerpoint/2010/main" val="51516610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6215</TotalTime>
  <Words>6802</Words>
  <Application>Microsoft Macintosh PowerPoint</Application>
  <PresentationFormat>Widescreen</PresentationFormat>
  <Paragraphs>869</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vt:lpstr>
      <vt:lpstr>Sitka Heading</vt:lpstr>
      <vt:lpstr>Source Sans Pro</vt:lpstr>
      <vt:lpstr>3DFloatVTI</vt:lpstr>
      <vt:lpstr>System Architecture and Performance</vt:lpstr>
      <vt:lpstr>Historical Perspective &amp; Trail of Tears</vt:lpstr>
      <vt:lpstr>PowerPoint Presentation</vt:lpstr>
      <vt:lpstr>Multithreading</vt:lpstr>
      <vt:lpstr>More on Multithreading</vt:lpstr>
      <vt:lpstr>A Software Picture</vt:lpstr>
      <vt:lpstr>Multithreading in Hardware: Examples</vt:lpstr>
      <vt:lpstr>Pipelining</vt:lpstr>
      <vt:lpstr>Tradeoffs</vt:lpstr>
      <vt:lpstr>PowerPoint Presentation</vt:lpstr>
      <vt:lpstr>PowerPoint Presentation</vt:lpstr>
      <vt:lpstr>Observations</vt:lpstr>
      <vt:lpstr>Pipeline Bubbles</vt:lpstr>
      <vt:lpstr>Structure Induced Bubble</vt:lpstr>
      <vt:lpstr>Instruction Dependencies (Hazards)</vt:lpstr>
      <vt:lpstr>Control-Induced Bubbles</vt:lpstr>
      <vt:lpstr>PowerPoint Presentation</vt:lpstr>
      <vt:lpstr>Non-Pipelined</vt:lpstr>
      <vt:lpstr>Pipeline Op</vt:lpstr>
      <vt:lpstr>Superscalar (Multi-Issue) Pipeline</vt:lpstr>
      <vt:lpstr>PowerPoint Presentation</vt:lpstr>
      <vt:lpstr>Multi-Issue Op</vt:lpstr>
      <vt:lpstr>One-Step Further: Out of order execution</vt:lpstr>
      <vt:lpstr>Out of Order Op</vt:lpstr>
      <vt:lpstr>One-Step Further: Register Renaming</vt:lpstr>
      <vt:lpstr>Reg Renaming</vt:lpstr>
      <vt:lpstr>Out of Order Issues</vt:lpstr>
      <vt:lpstr>Compiler Support &amp; Software Implications</vt:lpstr>
      <vt:lpstr>An Idea that Works: Loop Unrolling</vt:lpstr>
      <vt:lpstr>Loop Unrolling in Action</vt:lpstr>
      <vt:lpstr>Loop Unrolling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炬乙 林</cp:lastModifiedBy>
  <cp:revision>24</cp:revision>
  <dcterms:created xsi:type="dcterms:W3CDTF">2022-08-27T17:07:05Z</dcterms:created>
  <dcterms:modified xsi:type="dcterms:W3CDTF">2023-09-27T13:29:37Z</dcterms:modified>
</cp:coreProperties>
</file>