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21"/>
  </p:notesMasterIdLst>
  <p:sldIdLst>
    <p:sldId id="256" r:id="rId2"/>
    <p:sldId id="330" r:id="rId3"/>
    <p:sldId id="331" r:id="rId4"/>
    <p:sldId id="333" r:id="rId5"/>
    <p:sldId id="334" r:id="rId6"/>
    <p:sldId id="335" r:id="rId7"/>
    <p:sldId id="336" r:id="rId8"/>
    <p:sldId id="337" r:id="rId9"/>
    <p:sldId id="338" r:id="rId10"/>
    <p:sldId id="339" r:id="rId11"/>
    <p:sldId id="340" r:id="rId12"/>
    <p:sldId id="341" r:id="rId13"/>
    <p:sldId id="332" r:id="rId14"/>
    <p:sldId id="342" r:id="rId15"/>
    <p:sldId id="343" r:id="rId16"/>
    <p:sldId id="344" r:id="rId17"/>
    <p:sldId id="345" r:id="rId18"/>
    <p:sldId id="346" r:id="rId19"/>
    <p:sldId id="34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6327"/>
  </p:normalViewPr>
  <p:slideViewPr>
    <p:cSldViewPr snapToGrid="0" snapToObjects="1">
      <p:cViewPr varScale="1">
        <p:scale>
          <a:sx n="123" d="100"/>
          <a:sy n="123"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4252C-1F43-2E4C-92B8-5FE5D4FE55D5}" type="datetimeFigureOut">
              <a:rPr lang="en-US" smtClean="0"/>
              <a:t>10/22/23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034B4-C612-F040-8469-B85945B4C57A}" type="slidenum">
              <a:rPr lang="en-US" smtClean="0"/>
              <a:t>‹#›</a:t>
            </a:fld>
            <a:endParaRPr lang="en-US"/>
          </a:p>
        </p:txBody>
      </p:sp>
    </p:spTree>
    <p:extLst>
      <p:ext uri="{BB962C8B-B14F-4D97-AF65-F5344CB8AC3E}">
        <p14:creationId xmlns:p14="http://schemas.microsoft.com/office/powerpoint/2010/main" val="1160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basic components of a pipeline. The pipeline will have latches between the stations to control transfer and timing. When data is put at the input ports of a component, the signals start propagating into the component and the results are produced after the signal delay. This delay has to be within the confine of one cycle. At the clock edge rising, the latch connected to the output port is activated and the result of the operation is made available in the latch. The latch is likely connected to the input port of the next stage (component) of the pipeline. The process simply repeats itself. Multiplexers and demultiplexers are used to route signal properly between different components to implement specific instructions. The control register implements the routing depending on the instruction that is being executed. </a:t>
            </a:r>
          </a:p>
        </p:txBody>
      </p:sp>
      <p:sp>
        <p:nvSpPr>
          <p:cNvPr id="4" name="Slide Number Placeholder 3"/>
          <p:cNvSpPr>
            <a:spLocks noGrp="1"/>
          </p:cNvSpPr>
          <p:nvPr>
            <p:ph type="sldNum" sz="quarter" idx="5"/>
          </p:nvPr>
        </p:nvSpPr>
        <p:spPr/>
        <p:txBody>
          <a:bodyPr/>
          <a:lstStyle/>
          <a:p>
            <a:fld id="{04A034B4-C612-F040-8469-B85945B4C57A}" type="slidenum">
              <a:rPr lang="en-US" smtClean="0"/>
              <a:t>4</a:t>
            </a:fld>
            <a:endParaRPr lang="en-US"/>
          </a:p>
        </p:txBody>
      </p:sp>
    </p:spTree>
    <p:extLst>
      <p:ext uri="{BB962C8B-B14F-4D97-AF65-F5344CB8AC3E}">
        <p14:creationId xmlns:p14="http://schemas.microsoft.com/office/powerpoint/2010/main" val="233449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register is typically distributed (logically a single register, but physically placed closer to the components it controls). Placing the components together to minimize overall signal propagation delay is essential to good performance and power consumption. Unfortunately, the problem is known to be NP-complete. Therefore, heuristics are used and the design becomes more of an art than a science.</a:t>
            </a:r>
          </a:p>
        </p:txBody>
      </p:sp>
      <p:sp>
        <p:nvSpPr>
          <p:cNvPr id="4" name="Slide Number Placeholder 3"/>
          <p:cNvSpPr>
            <a:spLocks noGrp="1"/>
          </p:cNvSpPr>
          <p:nvPr>
            <p:ph type="sldNum" sz="quarter" idx="5"/>
          </p:nvPr>
        </p:nvSpPr>
        <p:spPr/>
        <p:txBody>
          <a:bodyPr/>
          <a:lstStyle/>
          <a:p>
            <a:fld id="{04A034B4-C612-F040-8469-B85945B4C57A}" type="slidenum">
              <a:rPr lang="en-US" smtClean="0"/>
              <a:t>6</a:t>
            </a:fld>
            <a:endParaRPr lang="en-US"/>
          </a:p>
        </p:txBody>
      </p:sp>
    </p:spTree>
    <p:extLst>
      <p:ext uri="{BB962C8B-B14F-4D97-AF65-F5344CB8AC3E}">
        <p14:creationId xmlns:p14="http://schemas.microsoft.com/office/powerpoint/2010/main" val="174797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Clocks and latches are what make a pipeline a pipeline. Otherwise, it would be a set of sequential instruction executions that have very poor IPC, or good IPC with a very long cycle (we should not play performance games, should we?).</a:t>
            </a:r>
          </a:p>
        </p:txBody>
      </p:sp>
      <p:sp>
        <p:nvSpPr>
          <p:cNvPr id="4" name="Slide Number Placeholder 3"/>
          <p:cNvSpPr>
            <a:spLocks noGrp="1"/>
          </p:cNvSpPr>
          <p:nvPr>
            <p:ph type="sldNum" sz="quarter" idx="5"/>
          </p:nvPr>
        </p:nvSpPr>
        <p:spPr/>
        <p:txBody>
          <a:bodyPr/>
          <a:lstStyle/>
          <a:p>
            <a:fld id="{04A034B4-C612-F040-8469-B85945B4C57A}" type="slidenum">
              <a:rPr lang="en-US" smtClean="0"/>
              <a:t>12</a:t>
            </a:fld>
            <a:endParaRPr lang="en-US"/>
          </a:p>
        </p:txBody>
      </p:sp>
    </p:spTree>
    <p:extLst>
      <p:ext uri="{BB962C8B-B14F-4D97-AF65-F5344CB8AC3E}">
        <p14:creationId xmlns:p14="http://schemas.microsoft.com/office/powerpoint/2010/main" val="61358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interesting animations here.</a:t>
            </a:r>
          </a:p>
        </p:txBody>
      </p:sp>
      <p:sp>
        <p:nvSpPr>
          <p:cNvPr id="4" name="Slide Number Placeholder 3"/>
          <p:cNvSpPr>
            <a:spLocks noGrp="1"/>
          </p:cNvSpPr>
          <p:nvPr>
            <p:ph type="sldNum" sz="quarter" idx="5"/>
          </p:nvPr>
        </p:nvSpPr>
        <p:spPr/>
        <p:txBody>
          <a:bodyPr/>
          <a:lstStyle/>
          <a:p>
            <a:fld id="{04A034B4-C612-F040-8469-B85945B4C57A}" type="slidenum">
              <a:rPr lang="en-US" smtClean="0"/>
              <a:t>13</a:t>
            </a:fld>
            <a:endParaRPr lang="en-US"/>
          </a:p>
        </p:txBody>
      </p:sp>
    </p:spTree>
    <p:extLst>
      <p:ext uri="{BB962C8B-B14F-4D97-AF65-F5344CB8AC3E}">
        <p14:creationId xmlns:p14="http://schemas.microsoft.com/office/powerpoint/2010/main" val="622023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how a single instruction was broken into many operations with the hardware. This is what the decode and instruction scheduler do. These are the most complex parts of </a:t>
            </a:r>
            <a:r>
              <a:rPr lang="en-US"/>
              <a:t>the core. </a:t>
            </a:r>
          </a:p>
        </p:txBody>
      </p:sp>
      <p:sp>
        <p:nvSpPr>
          <p:cNvPr id="4" name="Slide Number Placeholder 3"/>
          <p:cNvSpPr>
            <a:spLocks noGrp="1"/>
          </p:cNvSpPr>
          <p:nvPr>
            <p:ph type="sldNum" sz="quarter" idx="5"/>
          </p:nvPr>
        </p:nvSpPr>
        <p:spPr/>
        <p:txBody>
          <a:bodyPr/>
          <a:lstStyle/>
          <a:p>
            <a:fld id="{04A034B4-C612-F040-8469-B85945B4C57A}" type="slidenum">
              <a:rPr lang="en-US" smtClean="0"/>
              <a:t>19</a:t>
            </a:fld>
            <a:endParaRPr lang="en-US"/>
          </a:p>
        </p:txBody>
      </p:sp>
    </p:spTree>
    <p:extLst>
      <p:ext uri="{BB962C8B-B14F-4D97-AF65-F5344CB8AC3E}">
        <p14:creationId xmlns:p14="http://schemas.microsoft.com/office/powerpoint/2010/main" val="245270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October 22,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52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October 22,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0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October 22,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October 22,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3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October 22,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27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October 22,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8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October 22,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October 22,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92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October 22,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96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October 22,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7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October 22,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04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October 22,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4768422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6F366-C3C9-D9D6-F3D2-802086BD6D89}"/>
              </a:ext>
            </a:extLst>
          </p:cNvPr>
          <p:cNvSpPr>
            <a:spLocks noGrp="1"/>
          </p:cNvSpPr>
          <p:nvPr>
            <p:ph type="ctrTitle"/>
          </p:nvPr>
        </p:nvSpPr>
        <p:spPr>
          <a:xfrm>
            <a:off x="6203950" y="549275"/>
            <a:ext cx="5437187" cy="2986234"/>
          </a:xfrm>
        </p:spPr>
        <p:txBody>
          <a:bodyPr anchor="b">
            <a:normAutofit/>
          </a:bodyPr>
          <a:lstStyle/>
          <a:p>
            <a:r>
              <a:rPr lang="en-US" sz="5900"/>
              <a:t>System Architecture and Performance</a:t>
            </a:r>
          </a:p>
        </p:txBody>
      </p:sp>
      <p:sp>
        <p:nvSpPr>
          <p:cNvPr id="3" name="Subtitle 2">
            <a:extLst>
              <a:ext uri="{FF2B5EF4-FFF2-40B4-BE49-F238E27FC236}">
                <a16:creationId xmlns:a16="http://schemas.microsoft.com/office/drawing/2014/main" id="{B3D5F99F-E318-1ABD-92B8-10278BFFA976}"/>
              </a:ext>
            </a:extLst>
          </p:cNvPr>
          <p:cNvSpPr>
            <a:spLocks noGrp="1"/>
          </p:cNvSpPr>
          <p:nvPr>
            <p:ph type="subTitle" idx="1"/>
          </p:nvPr>
        </p:nvSpPr>
        <p:spPr>
          <a:xfrm>
            <a:off x="6203950" y="3827610"/>
            <a:ext cx="5437187" cy="2265216"/>
          </a:xfrm>
        </p:spPr>
        <p:txBody>
          <a:bodyPr>
            <a:normAutofit/>
          </a:bodyPr>
          <a:lstStyle/>
          <a:p>
            <a:r>
              <a:rPr lang="en-US" dirty="0">
                <a:solidFill>
                  <a:schemeClr val="tx1">
                    <a:alpha val="60000"/>
                  </a:schemeClr>
                </a:solidFill>
              </a:rPr>
              <a:t>CS 258</a:t>
            </a:r>
          </a:p>
          <a:p>
            <a:r>
              <a:rPr lang="en-US" dirty="0">
                <a:solidFill>
                  <a:schemeClr val="tx1">
                    <a:alpha val="60000"/>
                  </a:schemeClr>
                </a:solidFill>
              </a:rPr>
              <a:t>Week 04: Pipeline Structure</a:t>
            </a:r>
          </a:p>
        </p:txBody>
      </p:sp>
      <p:pic>
        <p:nvPicPr>
          <p:cNvPr id="4" name="Picture 3" descr="Network Technology Background">
            <a:extLst>
              <a:ext uri="{FF2B5EF4-FFF2-40B4-BE49-F238E27FC236}">
                <a16:creationId xmlns:a16="http://schemas.microsoft.com/office/drawing/2014/main" id="{FB690395-2F96-102F-E011-CDB5C8BF625B}"/>
              </a:ext>
            </a:extLst>
          </p:cNvPr>
          <p:cNvPicPr>
            <a:picLocks noChangeAspect="1"/>
          </p:cNvPicPr>
          <p:nvPr/>
        </p:nvPicPr>
        <p:blipFill rotWithShape="1">
          <a:blip r:embed="rId2"/>
          <a:srcRect r="-1" b="3408"/>
          <a:stretch/>
        </p:blipFill>
        <p:spPr>
          <a:xfrm>
            <a:off x="550863" y="1994429"/>
            <a:ext cx="5102225" cy="287072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613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24FB66F-771A-86B7-7201-F6CD13E11E92}"/>
              </a:ext>
            </a:extLst>
          </p:cNvPr>
          <p:cNvGrpSpPr/>
          <p:nvPr/>
        </p:nvGrpSpPr>
        <p:grpSpPr>
          <a:xfrm>
            <a:off x="605481" y="1043459"/>
            <a:ext cx="8909222" cy="4924855"/>
            <a:chOff x="605481" y="1043459"/>
            <a:chExt cx="8909222" cy="4924855"/>
          </a:xfrm>
        </p:grpSpPr>
        <p:sp>
          <p:nvSpPr>
            <p:cNvPr id="5" name="Rectangle 4">
              <a:extLst>
                <a:ext uri="{FF2B5EF4-FFF2-40B4-BE49-F238E27FC236}">
                  <a16:creationId xmlns:a16="http://schemas.microsoft.com/office/drawing/2014/main" id="{1F227081-2F59-E47E-1456-8D8D9036807E}"/>
                </a:ext>
              </a:extLst>
            </p:cNvPr>
            <p:cNvSpPr/>
            <p:nvPr/>
          </p:nvSpPr>
          <p:spPr>
            <a:xfrm>
              <a:off x="2273643" y="2372497"/>
              <a:ext cx="7241060" cy="2248930"/>
            </a:xfrm>
            <a:prstGeom prst="rect">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Demultiplexer</a:t>
              </a:r>
            </a:p>
          </p:txBody>
        </p:sp>
        <p:sp>
          <p:nvSpPr>
            <p:cNvPr id="3" name="Manual Operation 2">
              <a:extLst>
                <a:ext uri="{FF2B5EF4-FFF2-40B4-BE49-F238E27FC236}">
                  <a16:creationId xmlns:a16="http://schemas.microsoft.com/office/drawing/2014/main" id="{D8D6007B-D95B-477C-0E1A-E1879FFA1CB2}"/>
                </a:ext>
              </a:extLst>
            </p:cNvPr>
            <p:cNvSpPr/>
            <p:nvPr/>
          </p:nvSpPr>
          <p:spPr>
            <a:xfrm>
              <a:off x="2273643" y="4621427"/>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 0</a:t>
              </a:r>
            </a:p>
          </p:txBody>
        </p:sp>
        <p:sp>
          <p:nvSpPr>
            <p:cNvPr id="4" name="Manual Operation 3">
              <a:extLst>
                <a:ext uri="{FF2B5EF4-FFF2-40B4-BE49-F238E27FC236}">
                  <a16:creationId xmlns:a16="http://schemas.microsoft.com/office/drawing/2014/main" id="{6C90B21D-E29D-1F8A-DEF9-3D8EED32FDA4}"/>
                </a:ext>
              </a:extLst>
            </p:cNvPr>
            <p:cNvSpPr/>
            <p:nvPr/>
          </p:nvSpPr>
          <p:spPr>
            <a:xfrm>
              <a:off x="3941806" y="4621427"/>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 1</a:t>
              </a:r>
            </a:p>
          </p:txBody>
        </p:sp>
        <p:sp>
          <p:nvSpPr>
            <p:cNvPr id="6" name="Manual Operation 5">
              <a:extLst>
                <a:ext uri="{FF2B5EF4-FFF2-40B4-BE49-F238E27FC236}">
                  <a16:creationId xmlns:a16="http://schemas.microsoft.com/office/drawing/2014/main" id="{C7508767-86E2-9163-A164-FAA9C37545D2}"/>
                </a:ext>
              </a:extLst>
            </p:cNvPr>
            <p:cNvSpPr/>
            <p:nvPr/>
          </p:nvSpPr>
          <p:spPr>
            <a:xfrm>
              <a:off x="5060091" y="1779373"/>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7" name="Manual Operation 6">
              <a:extLst>
                <a:ext uri="{FF2B5EF4-FFF2-40B4-BE49-F238E27FC236}">
                  <a16:creationId xmlns:a16="http://schemas.microsoft.com/office/drawing/2014/main" id="{29EB841C-E77D-856F-4EF4-E06F4CA45F6E}"/>
                </a:ext>
              </a:extLst>
            </p:cNvPr>
            <p:cNvSpPr/>
            <p:nvPr/>
          </p:nvSpPr>
          <p:spPr>
            <a:xfrm>
              <a:off x="6178377" y="4633784"/>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 2</a:t>
              </a:r>
            </a:p>
          </p:txBody>
        </p:sp>
        <p:sp>
          <p:nvSpPr>
            <p:cNvPr id="8" name="Manual Operation 7">
              <a:extLst>
                <a:ext uri="{FF2B5EF4-FFF2-40B4-BE49-F238E27FC236}">
                  <a16:creationId xmlns:a16="http://schemas.microsoft.com/office/drawing/2014/main" id="{1F34E33D-DDFD-128E-51E4-6F70D40FCF78}"/>
                </a:ext>
              </a:extLst>
            </p:cNvPr>
            <p:cNvSpPr/>
            <p:nvPr/>
          </p:nvSpPr>
          <p:spPr>
            <a:xfrm>
              <a:off x="7846540" y="4633784"/>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 3</a:t>
              </a:r>
            </a:p>
          </p:txBody>
        </p:sp>
        <p:cxnSp>
          <p:nvCxnSpPr>
            <p:cNvPr id="10" name="Straight Arrow Connector 9">
              <a:extLst>
                <a:ext uri="{FF2B5EF4-FFF2-40B4-BE49-F238E27FC236}">
                  <a16:creationId xmlns:a16="http://schemas.microsoft.com/office/drawing/2014/main" id="{7ED83FE4-08BD-492F-CA06-E75EFD399515}"/>
                </a:ext>
              </a:extLst>
            </p:cNvPr>
            <p:cNvCxnSpPr>
              <a:cxnSpLocks/>
            </p:cNvCxnSpPr>
            <p:nvPr/>
          </p:nvCxnSpPr>
          <p:spPr>
            <a:xfrm>
              <a:off x="1260389" y="3002692"/>
              <a:ext cx="101325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DDD58C-3CBC-4A6B-8834-2A52F3B9AFC9}"/>
                </a:ext>
              </a:extLst>
            </p:cNvPr>
            <p:cNvCxnSpPr>
              <a:cxnSpLocks/>
            </p:cNvCxnSpPr>
            <p:nvPr/>
          </p:nvCxnSpPr>
          <p:spPr>
            <a:xfrm>
              <a:off x="1260389" y="3496962"/>
              <a:ext cx="101325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7E8FAAA-6E69-07C5-498C-6D43AFD86DCE}"/>
                </a:ext>
              </a:extLst>
            </p:cNvPr>
            <p:cNvSpPr txBox="1"/>
            <p:nvPr/>
          </p:nvSpPr>
          <p:spPr>
            <a:xfrm>
              <a:off x="605481" y="2669059"/>
              <a:ext cx="984565" cy="369332"/>
            </a:xfrm>
            <a:prstGeom prst="rect">
              <a:avLst/>
            </a:prstGeom>
            <a:noFill/>
          </p:spPr>
          <p:txBody>
            <a:bodyPr wrap="none" rtlCol="0">
              <a:spAutoFit/>
            </a:bodyPr>
            <a:lstStyle/>
            <a:p>
              <a:r>
                <a:rPr lang="en-US" dirty="0"/>
                <a:t>Selector</a:t>
              </a:r>
            </a:p>
          </p:txBody>
        </p:sp>
        <p:sp>
          <p:nvSpPr>
            <p:cNvPr id="15" name="Down Arrow 14">
              <a:extLst>
                <a:ext uri="{FF2B5EF4-FFF2-40B4-BE49-F238E27FC236}">
                  <a16:creationId xmlns:a16="http://schemas.microsoft.com/office/drawing/2014/main" id="{2D6DE33C-7443-BBC6-66F6-7170FE7DA047}"/>
                </a:ext>
              </a:extLst>
            </p:cNvPr>
            <p:cNvSpPr/>
            <p:nvPr/>
          </p:nvSpPr>
          <p:spPr>
            <a:xfrm>
              <a:off x="2956353" y="5214551"/>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571A7082-2FED-57D7-028C-2B78B18FBC9B}"/>
                </a:ext>
              </a:extLst>
            </p:cNvPr>
            <p:cNvSpPr/>
            <p:nvPr/>
          </p:nvSpPr>
          <p:spPr>
            <a:xfrm>
              <a:off x="4627605" y="5226908"/>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A8A8E99D-BC60-D4BF-4530-FF1E2F2F7996}"/>
                </a:ext>
              </a:extLst>
            </p:cNvPr>
            <p:cNvSpPr/>
            <p:nvPr/>
          </p:nvSpPr>
          <p:spPr>
            <a:xfrm>
              <a:off x="6861087" y="5239265"/>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10234B65-C4DD-3A85-36E4-DEC592D5BEFF}"/>
                </a:ext>
              </a:extLst>
            </p:cNvPr>
            <p:cNvSpPr/>
            <p:nvPr/>
          </p:nvSpPr>
          <p:spPr>
            <a:xfrm>
              <a:off x="8529250" y="5239265"/>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3F9F0270-9756-6E0E-D23E-4A62E44106EE}"/>
                </a:ext>
              </a:extLst>
            </p:cNvPr>
            <p:cNvSpPr/>
            <p:nvPr/>
          </p:nvSpPr>
          <p:spPr>
            <a:xfrm>
              <a:off x="5742801" y="1043459"/>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062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8C97D57-7E0A-1ADF-D47E-0885D49FBB94}"/>
              </a:ext>
            </a:extLst>
          </p:cNvPr>
          <p:cNvSpPr/>
          <p:nvPr/>
        </p:nvSpPr>
        <p:spPr>
          <a:xfrm>
            <a:off x="5202195" y="2483708"/>
            <a:ext cx="1260389" cy="11862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a:t>
            </a:r>
          </a:p>
        </p:txBody>
      </p:sp>
      <p:cxnSp>
        <p:nvCxnSpPr>
          <p:cNvPr id="7" name="Straight Arrow Connector 6">
            <a:extLst>
              <a:ext uri="{FF2B5EF4-FFF2-40B4-BE49-F238E27FC236}">
                <a16:creationId xmlns:a16="http://schemas.microsoft.com/office/drawing/2014/main" id="{BA6AF3A3-92BE-76B2-3036-B72C1CCD424E}"/>
              </a:ext>
            </a:extLst>
          </p:cNvPr>
          <p:cNvCxnSpPr>
            <a:stCxn id="2" idx="6"/>
          </p:cNvCxnSpPr>
          <p:nvPr/>
        </p:nvCxnSpPr>
        <p:spPr>
          <a:xfrm>
            <a:off x="6462584" y="3076833"/>
            <a:ext cx="15816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58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51B851-23F0-C3BE-81D6-76DC2DD3956D}"/>
              </a:ext>
            </a:extLst>
          </p:cNvPr>
          <p:cNvGrpSpPr/>
          <p:nvPr/>
        </p:nvGrpSpPr>
        <p:grpSpPr>
          <a:xfrm>
            <a:off x="2940908" y="2421924"/>
            <a:ext cx="4567881" cy="1616676"/>
            <a:chOff x="2940908" y="2421924"/>
            <a:chExt cx="4567881" cy="1616676"/>
          </a:xfrm>
        </p:grpSpPr>
        <p:cxnSp>
          <p:nvCxnSpPr>
            <p:cNvPr id="7" name="Straight Arrow Connector 6">
              <a:extLst>
                <a:ext uri="{FF2B5EF4-FFF2-40B4-BE49-F238E27FC236}">
                  <a16:creationId xmlns:a16="http://schemas.microsoft.com/office/drawing/2014/main" id="{BA6AF3A3-92BE-76B2-3036-B72C1CCD424E}"/>
                </a:ext>
              </a:extLst>
            </p:cNvPr>
            <p:cNvCxnSpPr>
              <a:cxnSpLocks/>
            </p:cNvCxnSpPr>
            <p:nvPr/>
          </p:nvCxnSpPr>
          <p:spPr>
            <a:xfrm>
              <a:off x="2940908" y="3225114"/>
              <a:ext cx="15816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98C0014E-0226-98D9-48B2-60B52D8DE736}"/>
                </a:ext>
              </a:extLst>
            </p:cNvPr>
            <p:cNvCxnSpPr>
              <a:cxnSpLocks/>
            </p:cNvCxnSpPr>
            <p:nvPr/>
          </p:nvCxnSpPr>
          <p:spPr>
            <a:xfrm flipH="1">
              <a:off x="6096000" y="3225114"/>
              <a:ext cx="14127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63848D6-DCDF-AE64-4272-CAB1D1466950}"/>
                </a:ext>
              </a:extLst>
            </p:cNvPr>
            <p:cNvSpPr/>
            <p:nvPr/>
          </p:nvSpPr>
          <p:spPr>
            <a:xfrm>
              <a:off x="4522573" y="3002692"/>
              <a:ext cx="1573427" cy="42630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Latch</a:t>
              </a:r>
            </a:p>
          </p:txBody>
        </p:sp>
        <p:sp>
          <p:nvSpPr>
            <p:cNvPr id="8" name="Down Arrow 7">
              <a:extLst>
                <a:ext uri="{FF2B5EF4-FFF2-40B4-BE49-F238E27FC236}">
                  <a16:creationId xmlns:a16="http://schemas.microsoft.com/office/drawing/2014/main" id="{991B6BCE-2E04-6830-1A67-92D3EA5FA64C}"/>
                </a:ext>
              </a:extLst>
            </p:cNvPr>
            <p:cNvSpPr/>
            <p:nvPr/>
          </p:nvSpPr>
          <p:spPr>
            <a:xfrm>
              <a:off x="5189838" y="2421924"/>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34A775A8-A488-D782-69E6-AE024E398970}"/>
                </a:ext>
              </a:extLst>
            </p:cNvPr>
            <p:cNvSpPr/>
            <p:nvPr/>
          </p:nvSpPr>
          <p:spPr>
            <a:xfrm>
              <a:off x="5210432" y="3457832"/>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800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 name="Group 212">
            <a:extLst>
              <a:ext uri="{FF2B5EF4-FFF2-40B4-BE49-F238E27FC236}">
                <a16:creationId xmlns:a16="http://schemas.microsoft.com/office/drawing/2014/main" id="{565B21EB-3D91-857A-7AEB-ACA51201351D}"/>
              </a:ext>
            </a:extLst>
          </p:cNvPr>
          <p:cNvGrpSpPr/>
          <p:nvPr/>
        </p:nvGrpSpPr>
        <p:grpSpPr>
          <a:xfrm>
            <a:off x="1172846" y="5183284"/>
            <a:ext cx="3682442" cy="823340"/>
            <a:chOff x="4050524" y="1027455"/>
            <a:chExt cx="3682442" cy="823340"/>
          </a:xfrm>
        </p:grpSpPr>
        <p:sp>
          <p:nvSpPr>
            <p:cNvPr id="150" name="Rectangle 149">
              <a:extLst>
                <a:ext uri="{FF2B5EF4-FFF2-40B4-BE49-F238E27FC236}">
                  <a16:creationId xmlns:a16="http://schemas.microsoft.com/office/drawing/2014/main" id="{AA98BB60-108B-8FB1-AF4C-09B641D7F3F2}"/>
                </a:ext>
              </a:extLst>
            </p:cNvPr>
            <p:cNvSpPr/>
            <p:nvPr/>
          </p:nvSpPr>
          <p:spPr>
            <a:xfrm>
              <a:off x="4059993" y="1104587"/>
              <a:ext cx="3672973" cy="75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Control Register 1</a:t>
              </a:r>
            </a:p>
          </p:txBody>
        </p:sp>
        <p:sp>
          <p:nvSpPr>
            <p:cNvPr id="149" name="Rectangle 148">
              <a:extLst>
                <a:ext uri="{FF2B5EF4-FFF2-40B4-BE49-F238E27FC236}">
                  <a16:creationId xmlns:a16="http://schemas.microsoft.com/office/drawing/2014/main" id="{CBCFF780-8484-8F7E-5402-98CDD5A547D5}"/>
                </a:ext>
              </a:extLst>
            </p:cNvPr>
            <p:cNvSpPr/>
            <p:nvPr/>
          </p:nvSpPr>
          <p:spPr>
            <a:xfrm>
              <a:off x="4059993" y="1027455"/>
              <a:ext cx="3672973" cy="75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Control Register 0</a:t>
              </a:r>
            </a:p>
          </p:txBody>
        </p:sp>
        <p:sp>
          <p:nvSpPr>
            <p:cNvPr id="151" name="Rectangle 150">
              <a:extLst>
                <a:ext uri="{FF2B5EF4-FFF2-40B4-BE49-F238E27FC236}">
                  <a16:creationId xmlns:a16="http://schemas.microsoft.com/office/drawing/2014/main" id="{2A23B1E7-FF4D-D459-3A93-39E80C6974DD}"/>
                </a:ext>
              </a:extLst>
            </p:cNvPr>
            <p:cNvSpPr/>
            <p:nvPr/>
          </p:nvSpPr>
          <p:spPr>
            <a:xfrm>
              <a:off x="4059993" y="1179078"/>
              <a:ext cx="3672973" cy="75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52" name="Rectangle 151">
              <a:extLst>
                <a:ext uri="{FF2B5EF4-FFF2-40B4-BE49-F238E27FC236}">
                  <a16:creationId xmlns:a16="http://schemas.microsoft.com/office/drawing/2014/main" id="{787C0443-BF99-8279-158C-13CDEAC25C01}"/>
                </a:ext>
              </a:extLst>
            </p:cNvPr>
            <p:cNvSpPr/>
            <p:nvPr/>
          </p:nvSpPr>
          <p:spPr>
            <a:xfrm>
              <a:off x="4059993" y="1254590"/>
              <a:ext cx="3672973" cy="75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Control Register n-1</a:t>
              </a:r>
            </a:p>
          </p:txBody>
        </p:sp>
        <p:sp>
          <p:nvSpPr>
            <p:cNvPr id="154" name="Rectangle 153">
              <a:extLst>
                <a:ext uri="{FF2B5EF4-FFF2-40B4-BE49-F238E27FC236}">
                  <a16:creationId xmlns:a16="http://schemas.microsoft.com/office/drawing/2014/main" id="{C9ACF54E-3E6F-D1D0-0F3E-C24C8628F9C2}"/>
                </a:ext>
              </a:extLst>
            </p:cNvPr>
            <p:cNvSpPr/>
            <p:nvPr/>
          </p:nvSpPr>
          <p:spPr>
            <a:xfrm>
              <a:off x="4050524" y="1420649"/>
              <a:ext cx="3672973" cy="755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Active Control Register</a:t>
              </a:r>
            </a:p>
          </p:txBody>
        </p:sp>
        <p:sp>
          <p:nvSpPr>
            <p:cNvPr id="163" name="TextBox 162">
              <a:extLst>
                <a:ext uri="{FF2B5EF4-FFF2-40B4-BE49-F238E27FC236}">
                  <a16:creationId xmlns:a16="http://schemas.microsoft.com/office/drawing/2014/main" id="{897D7BE0-7CAA-9C1E-0EFE-EDE9843BFF6C}"/>
                </a:ext>
              </a:extLst>
            </p:cNvPr>
            <p:cNvSpPr txBox="1"/>
            <p:nvPr/>
          </p:nvSpPr>
          <p:spPr>
            <a:xfrm>
              <a:off x="4059993" y="1635351"/>
              <a:ext cx="1112805" cy="215444"/>
            </a:xfrm>
            <a:prstGeom prst="rect">
              <a:avLst/>
            </a:prstGeom>
            <a:noFill/>
          </p:spPr>
          <p:txBody>
            <a:bodyPr wrap="none" rtlCol="0">
              <a:spAutoFit/>
            </a:bodyPr>
            <a:lstStyle/>
            <a:p>
              <a:r>
                <a:rPr lang="en-US" sz="800" dirty="0"/>
                <a:t>Control signals, many</a:t>
              </a:r>
            </a:p>
          </p:txBody>
        </p:sp>
      </p:grpSp>
      <p:grpSp>
        <p:nvGrpSpPr>
          <p:cNvPr id="207" name="Group 206">
            <a:extLst>
              <a:ext uri="{FF2B5EF4-FFF2-40B4-BE49-F238E27FC236}">
                <a16:creationId xmlns:a16="http://schemas.microsoft.com/office/drawing/2014/main" id="{1C680488-E2DC-E844-1901-459D336C28BD}"/>
              </a:ext>
            </a:extLst>
          </p:cNvPr>
          <p:cNvGrpSpPr/>
          <p:nvPr/>
        </p:nvGrpSpPr>
        <p:grpSpPr>
          <a:xfrm>
            <a:off x="509008" y="229301"/>
            <a:ext cx="2940653" cy="1994326"/>
            <a:chOff x="4041060" y="650916"/>
            <a:chExt cx="2940653" cy="1994326"/>
          </a:xfrm>
        </p:grpSpPr>
        <p:cxnSp>
          <p:nvCxnSpPr>
            <p:cNvPr id="18" name="Straight Arrow Connector 17">
              <a:extLst>
                <a:ext uri="{FF2B5EF4-FFF2-40B4-BE49-F238E27FC236}">
                  <a16:creationId xmlns:a16="http://schemas.microsoft.com/office/drawing/2014/main" id="{3F91C09A-6777-4593-41F7-0F3C90462D9F}"/>
                </a:ext>
              </a:extLst>
            </p:cNvPr>
            <p:cNvCxnSpPr>
              <a:stCxn id="10" idx="2"/>
            </p:cNvCxnSpPr>
            <p:nvPr/>
          </p:nvCxnSpPr>
          <p:spPr>
            <a:xfrm flipH="1">
              <a:off x="6430807" y="1483707"/>
              <a:ext cx="1" cy="38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id="{CFCF575B-BEFD-9158-F181-4128BB33F751}"/>
                </a:ext>
              </a:extLst>
            </p:cNvPr>
            <p:cNvGrpSpPr/>
            <p:nvPr/>
          </p:nvGrpSpPr>
          <p:grpSpPr>
            <a:xfrm>
              <a:off x="4041060" y="650916"/>
              <a:ext cx="2940653" cy="1994326"/>
              <a:chOff x="519237" y="477026"/>
              <a:chExt cx="2940653" cy="1994326"/>
            </a:xfrm>
          </p:grpSpPr>
          <p:grpSp>
            <p:nvGrpSpPr>
              <p:cNvPr id="205" name="Group 204">
                <a:extLst>
                  <a:ext uri="{FF2B5EF4-FFF2-40B4-BE49-F238E27FC236}">
                    <a16:creationId xmlns:a16="http://schemas.microsoft.com/office/drawing/2014/main" id="{A029D895-2E68-2372-3B4B-F608745914CD}"/>
                  </a:ext>
                </a:extLst>
              </p:cNvPr>
              <p:cNvGrpSpPr/>
              <p:nvPr/>
            </p:nvGrpSpPr>
            <p:grpSpPr>
              <a:xfrm>
                <a:off x="519237" y="477026"/>
                <a:ext cx="2940653" cy="1561839"/>
                <a:chOff x="519237" y="477026"/>
                <a:chExt cx="2940653" cy="1561839"/>
              </a:xfrm>
            </p:grpSpPr>
            <p:sp>
              <p:nvSpPr>
                <p:cNvPr id="8" name="Rectangle 7">
                  <a:extLst>
                    <a:ext uri="{FF2B5EF4-FFF2-40B4-BE49-F238E27FC236}">
                      <a16:creationId xmlns:a16="http://schemas.microsoft.com/office/drawing/2014/main" id="{08C9264D-6077-E22E-FA63-A731DD019853}"/>
                    </a:ext>
                  </a:extLst>
                </p:cNvPr>
                <p:cNvSpPr/>
                <p:nvPr/>
              </p:nvSpPr>
              <p:spPr>
                <a:xfrm>
                  <a:off x="567280" y="477026"/>
                  <a:ext cx="2854410" cy="543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Fetch</a:t>
                  </a:r>
                </a:p>
              </p:txBody>
            </p:sp>
            <p:sp>
              <p:nvSpPr>
                <p:cNvPr id="10" name="Manual Operation 9">
                  <a:extLst>
                    <a:ext uri="{FF2B5EF4-FFF2-40B4-BE49-F238E27FC236}">
                      <a16:creationId xmlns:a16="http://schemas.microsoft.com/office/drawing/2014/main" id="{DD4F4E3B-0703-633F-299E-FB748189772C}"/>
                    </a:ext>
                  </a:extLst>
                </p:cNvPr>
                <p:cNvSpPr/>
                <p:nvPr/>
              </p:nvSpPr>
              <p:spPr>
                <a:xfrm>
                  <a:off x="2358079" y="1025612"/>
                  <a:ext cx="1101811" cy="28420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instr</a:t>
                  </a:r>
                  <a:endParaRPr lang="en-US" sz="800" dirty="0"/>
                </a:p>
              </p:txBody>
            </p:sp>
            <p:sp>
              <p:nvSpPr>
                <p:cNvPr id="11" name="Rectangle 10">
                  <a:extLst>
                    <a:ext uri="{FF2B5EF4-FFF2-40B4-BE49-F238E27FC236}">
                      <a16:creationId xmlns:a16="http://schemas.microsoft.com/office/drawing/2014/main" id="{64916D81-464E-55F5-7DF0-B81E9F237674}"/>
                    </a:ext>
                  </a:extLst>
                </p:cNvPr>
                <p:cNvSpPr/>
                <p:nvPr/>
              </p:nvSpPr>
              <p:spPr>
                <a:xfrm>
                  <a:off x="524130" y="1692876"/>
                  <a:ext cx="753763" cy="3459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38" name="Manual Operation 37">
                  <a:extLst>
                    <a:ext uri="{FF2B5EF4-FFF2-40B4-BE49-F238E27FC236}">
                      <a16:creationId xmlns:a16="http://schemas.microsoft.com/office/drawing/2014/main" id="{B4615DD3-1673-42DF-F019-E12F7C85805E}"/>
                    </a:ext>
                  </a:extLst>
                </p:cNvPr>
                <p:cNvSpPr/>
                <p:nvPr/>
              </p:nvSpPr>
              <p:spPr>
                <a:xfrm rot="10800000">
                  <a:off x="519237" y="1043134"/>
                  <a:ext cx="749644" cy="28420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C08A3D66-4C50-3B82-EA79-2C80A4B3B135}"/>
                    </a:ext>
                  </a:extLst>
                </p:cNvPr>
                <p:cNvCxnSpPr>
                  <a:stCxn id="11" idx="0"/>
                  <a:endCxn id="38" idx="0"/>
                </p:cNvCxnSpPr>
                <p:nvPr/>
              </p:nvCxnSpPr>
              <p:spPr>
                <a:xfrm flipH="1" flipV="1">
                  <a:off x="894059" y="1327338"/>
                  <a:ext cx="6953" cy="365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3E17C6C-994B-E59A-8611-189FD6E61269}"/>
                    </a:ext>
                  </a:extLst>
                </p:cNvPr>
                <p:cNvCxnSpPr>
                  <a:cxnSpLocks/>
                  <a:endCxn id="169" idx="1"/>
                </p:cNvCxnSpPr>
                <p:nvPr/>
              </p:nvCxnSpPr>
              <p:spPr>
                <a:xfrm>
                  <a:off x="2070310" y="947625"/>
                  <a:ext cx="576128" cy="58531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8CDE6230-7BA3-F2D6-EBCB-592ED3CCF799}"/>
                  </a:ext>
                </a:extLst>
              </p:cNvPr>
              <p:cNvCxnSpPr/>
              <p:nvPr/>
            </p:nvCxnSpPr>
            <p:spPr>
              <a:xfrm flipV="1">
                <a:off x="1451917" y="1025611"/>
                <a:ext cx="0" cy="144574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2" name="Group 51">
            <a:extLst>
              <a:ext uri="{FF2B5EF4-FFF2-40B4-BE49-F238E27FC236}">
                <a16:creationId xmlns:a16="http://schemas.microsoft.com/office/drawing/2014/main" id="{3CA2EB8A-77A8-3690-BFCD-419AD079BCEE}"/>
              </a:ext>
            </a:extLst>
          </p:cNvPr>
          <p:cNvGrpSpPr/>
          <p:nvPr/>
        </p:nvGrpSpPr>
        <p:grpSpPr>
          <a:xfrm>
            <a:off x="8299624" y="190155"/>
            <a:ext cx="2854410" cy="2239320"/>
            <a:chOff x="2458995" y="345989"/>
            <a:chExt cx="6796216" cy="4935838"/>
          </a:xfrm>
        </p:grpSpPr>
        <p:sp>
          <p:nvSpPr>
            <p:cNvPr id="53" name="Rectangle 52">
              <a:extLst>
                <a:ext uri="{FF2B5EF4-FFF2-40B4-BE49-F238E27FC236}">
                  <a16:creationId xmlns:a16="http://schemas.microsoft.com/office/drawing/2014/main" id="{5F160092-BC75-A3FC-C785-87231C738470}"/>
                </a:ext>
              </a:extLst>
            </p:cNvPr>
            <p:cNvSpPr/>
            <p:nvPr/>
          </p:nvSpPr>
          <p:spPr>
            <a:xfrm>
              <a:off x="2458995" y="345989"/>
              <a:ext cx="6796216" cy="3323968"/>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FA4E1BE-0576-BC1D-0AB1-7CF120C60C0C}"/>
                </a:ext>
              </a:extLst>
            </p:cNvPr>
            <p:cNvSpPr/>
            <p:nvPr/>
          </p:nvSpPr>
          <p:spPr>
            <a:xfrm>
              <a:off x="4596714" y="679621"/>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R0</a:t>
              </a:r>
            </a:p>
          </p:txBody>
        </p:sp>
        <p:sp>
          <p:nvSpPr>
            <p:cNvPr id="55" name="Rectangle 54">
              <a:extLst>
                <a:ext uri="{FF2B5EF4-FFF2-40B4-BE49-F238E27FC236}">
                  <a16:creationId xmlns:a16="http://schemas.microsoft.com/office/drawing/2014/main" id="{22272976-EF49-715A-FB5F-675B8CF90D14}"/>
                </a:ext>
              </a:extLst>
            </p:cNvPr>
            <p:cNvSpPr/>
            <p:nvPr/>
          </p:nvSpPr>
          <p:spPr>
            <a:xfrm>
              <a:off x="4596714" y="1210962"/>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R1</a:t>
              </a:r>
            </a:p>
          </p:txBody>
        </p:sp>
        <p:sp>
          <p:nvSpPr>
            <p:cNvPr id="56" name="Rectangle 55">
              <a:extLst>
                <a:ext uri="{FF2B5EF4-FFF2-40B4-BE49-F238E27FC236}">
                  <a16:creationId xmlns:a16="http://schemas.microsoft.com/office/drawing/2014/main" id="{4254238C-0059-1AE8-A922-824722131270}"/>
                </a:ext>
              </a:extLst>
            </p:cNvPr>
            <p:cNvSpPr/>
            <p:nvPr/>
          </p:nvSpPr>
          <p:spPr>
            <a:xfrm>
              <a:off x="4596713" y="1742303"/>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7" name="Rectangle 56">
              <a:extLst>
                <a:ext uri="{FF2B5EF4-FFF2-40B4-BE49-F238E27FC236}">
                  <a16:creationId xmlns:a16="http://schemas.microsoft.com/office/drawing/2014/main" id="{64D723FE-4CBA-E9F1-529C-89B65623D18A}"/>
                </a:ext>
              </a:extLst>
            </p:cNvPr>
            <p:cNvSpPr/>
            <p:nvPr/>
          </p:nvSpPr>
          <p:spPr>
            <a:xfrm>
              <a:off x="4596713" y="2273644"/>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8" name="Rectangle 57">
              <a:extLst>
                <a:ext uri="{FF2B5EF4-FFF2-40B4-BE49-F238E27FC236}">
                  <a16:creationId xmlns:a16="http://schemas.microsoft.com/office/drawing/2014/main" id="{2AC07578-60BB-7329-4C9A-48C341B23EAF}"/>
                </a:ext>
              </a:extLst>
            </p:cNvPr>
            <p:cNvSpPr/>
            <p:nvPr/>
          </p:nvSpPr>
          <p:spPr>
            <a:xfrm>
              <a:off x="4596713" y="2804985"/>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R31</a:t>
              </a:r>
            </a:p>
          </p:txBody>
        </p:sp>
        <p:sp>
          <p:nvSpPr>
            <p:cNvPr id="59" name="Manual Operation 58">
              <a:extLst>
                <a:ext uri="{FF2B5EF4-FFF2-40B4-BE49-F238E27FC236}">
                  <a16:creationId xmlns:a16="http://schemas.microsoft.com/office/drawing/2014/main" id="{AA377B0A-35C9-8608-EC86-4199444CB02D}"/>
                </a:ext>
              </a:extLst>
            </p:cNvPr>
            <p:cNvSpPr/>
            <p:nvPr/>
          </p:nvSpPr>
          <p:spPr>
            <a:xfrm>
              <a:off x="3089189" y="3669957"/>
              <a:ext cx="988541" cy="494270"/>
            </a:xfrm>
            <a:prstGeom prst="flowChartManualOperation">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val</a:t>
              </a:r>
              <a:endParaRPr lang="en-US" sz="800" dirty="0"/>
            </a:p>
          </p:txBody>
        </p:sp>
        <p:sp>
          <p:nvSpPr>
            <p:cNvPr id="60" name="Manual Operation 59">
              <a:extLst>
                <a:ext uri="{FF2B5EF4-FFF2-40B4-BE49-F238E27FC236}">
                  <a16:creationId xmlns:a16="http://schemas.microsoft.com/office/drawing/2014/main" id="{59601926-C298-C10D-23D8-B2E4756D4677}"/>
                </a:ext>
              </a:extLst>
            </p:cNvPr>
            <p:cNvSpPr/>
            <p:nvPr/>
          </p:nvSpPr>
          <p:spPr>
            <a:xfrm rot="10800000">
              <a:off x="6553200" y="3669957"/>
              <a:ext cx="988541" cy="494270"/>
            </a:xfrm>
            <a:prstGeom prst="flowChartManualOperation">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Manual Operation 60">
              <a:extLst>
                <a:ext uri="{FF2B5EF4-FFF2-40B4-BE49-F238E27FC236}">
                  <a16:creationId xmlns:a16="http://schemas.microsoft.com/office/drawing/2014/main" id="{34DE6E95-BD0F-92E8-C46F-683C4B08083C}"/>
                </a:ext>
              </a:extLst>
            </p:cNvPr>
            <p:cNvSpPr/>
            <p:nvPr/>
          </p:nvSpPr>
          <p:spPr>
            <a:xfrm rot="10800000">
              <a:off x="7879492" y="3669957"/>
              <a:ext cx="988541" cy="494270"/>
            </a:xfrm>
            <a:prstGeom prst="flowChartManualOperation">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Arrow Connector 61">
              <a:extLst>
                <a:ext uri="{FF2B5EF4-FFF2-40B4-BE49-F238E27FC236}">
                  <a16:creationId xmlns:a16="http://schemas.microsoft.com/office/drawing/2014/main" id="{ABA974BF-80F2-56FC-B408-8C7A63969296}"/>
                </a:ext>
              </a:extLst>
            </p:cNvPr>
            <p:cNvCxnSpPr>
              <a:cxnSpLocks/>
            </p:cNvCxnSpPr>
            <p:nvPr/>
          </p:nvCxnSpPr>
          <p:spPr>
            <a:xfrm flipH="1" flipV="1">
              <a:off x="5158394" y="3669957"/>
              <a:ext cx="1" cy="159951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A1FDE13-D4C9-2B3C-CF05-51F89F4E3F39}"/>
                </a:ext>
              </a:extLst>
            </p:cNvPr>
            <p:cNvCxnSpPr>
              <a:cxnSpLocks/>
            </p:cNvCxnSpPr>
            <p:nvPr/>
          </p:nvCxnSpPr>
          <p:spPr>
            <a:xfrm flipV="1">
              <a:off x="5955957" y="3669957"/>
              <a:ext cx="0" cy="161187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8E99C5F-B12A-BEEE-BE9D-54645E010C2A}"/>
                </a:ext>
              </a:extLst>
            </p:cNvPr>
            <p:cNvSpPr txBox="1"/>
            <p:nvPr/>
          </p:nvSpPr>
          <p:spPr>
            <a:xfrm>
              <a:off x="6733921" y="3732428"/>
              <a:ext cx="1288403" cy="708620"/>
            </a:xfrm>
            <a:prstGeom prst="rect">
              <a:avLst/>
            </a:prstGeom>
            <a:noFill/>
          </p:spPr>
          <p:txBody>
            <a:bodyPr wrap="none" rtlCol="0">
              <a:spAutoFit/>
            </a:bodyPr>
            <a:lstStyle/>
            <a:p>
              <a:r>
                <a:rPr lang="en-US" sz="800" dirty="0"/>
                <a:t>num</a:t>
              </a:r>
            </a:p>
          </p:txBody>
        </p:sp>
        <p:sp>
          <p:nvSpPr>
            <p:cNvPr id="65" name="TextBox 64">
              <a:extLst>
                <a:ext uri="{FF2B5EF4-FFF2-40B4-BE49-F238E27FC236}">
                  <a16:creationId xmlns:a16="http://schemas.microsoft.com/office/drawing/2014/main" id="{34F196CC-F70F-0363-EAC9-D9A5498840D2}"/>
                </a:ext>
              </a:extLst>
            </p:cNvPr>
            <p:cNvSpPr txBox="1"/>
            <p:nvPr/>
          </p:nvSpPr>
          <p:spPr>
            <a:xfrm>
              <a:off x="8139562" y="3707026"/>
              <a:ext cx="1045000" cy="708620"/>
            </a:xfrm>
            <a:prstGeom prst="rect">
              <a:avLst/>
            </a:prstGeom>
            <a:noFill/>
          </p:spPr>
          <p:txBody>
            <a:bodyPr wrap="none" rtlCol="0">
              <a:spAutoFit/>
            </a:bodyPr>
            <a:lstStyle/>
            <a:p>
              <a:r>
                <a:rPr lang="en-US" sz="800" dirty="0" err="1"/>
                <a:t>val</a:t>
              </a:r>
              <a:endParaRPr lang="en-US" sz="800" dirty="0"/>
            </a:p>
          </p:txBody>
        </p:sp>
        <p:sp>
          <p:nvSpPr>
            <p:cNvPr id="66" name="Down Arrow 65">
              <a:extLst>
                <a:ext uri="{FF2B5EF4-FFF2-40B4-BE49-F238E27FC236}">
                  <a16:creationId xmlns:a16="http://schemas.microsoft.com/office/drawing/2014/main" id="{248B09EA-485B-84F0-DF51-F02C8F715D80}"/>
                </a:ext>
              </a:extLst>
            </p:cNvPr>
            <p:cNvSpPr/>
            <p:nvPr/>
          </p:nvSpPr>
          <p:spPr>
            <a:xfrm rot="10800000">
              <a:off x="6938317" y="4151870"/>
              <a:ext cx="218304" cy="1117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a:extLst>
                <a:ext uri="{FF2B5EF4-FFF2-40B4-BE49-F238E27FC236}">
                  <a16:creationId xmlns:a16="http://schemas.microsoft.com/office/drawing/2014/main" id="{0D787F68-2DB6-D468-434C-4BFC43369E44}"/>
                </a:ext>
              </a:extLst>
            </p:cNvPr>
            <p:cNvSpPr/>
            <p:nvPr/>
          </p:nvSpPr>
          <p:spPr>
            <a:xfrm rot="10800000">
              <a:off x="8264610" y="4140888"/>
              <a:ext cx="218304" cy="111760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a:extLst>
                <a:ext uri="{FF2B5EF4-FFF2-40B4-BE49-F238E27FC236}">
                  <a16:creationId xmlns:a16="http://schemas.microsoft.com/office/drawing/2014/main" id="{CE0C3F87-79DD-DC35-484B-07D9E6CA5E57}"/>
                </a:ext>
              </a:extLst>
            </p:cNvPr>
            <p:cNvSpPr/>
            <p:nvPr/>
          </p:nvSpPr>
          <p:spPr>
            <a:xfrm>
              <a:off x="3474307" y="4164227"/>
              <a:ext cx="218304" cy="111760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289C1EC2-0F08-DDC1-D6E8-C9D85FE314F8}"/>
              </a:ext>
            </a:extLst>
          </p:cNvPr>
          <p:cNvGrpSpPr/>
          <p:nvPr/>
        </p:nvGrpSpPr>
        <p:grpSpPr>
          <a:xfrm>
            <a:off x="6550153" y="4607759"/>
            <a:ext cx="2014152" cy="1902939"/>
            <a:chOff x="2273643" y="1779373"/>
            <a:chExt cx="4646141" cy="3435178"/>
          </a:xfrm>
        </p:grpSpPr>
        <p:sp>
          <p:nvSpPr>
            <p:cNvPr id="87" name="Rectangle 86">
              <a:extLst>
                <a:ext uri="{FF2B5EF4-FFF2-40B4-BE49-F238E27FC236}">
                  <a16:creationId xmlns:a16="http://schemas.microsoft.com/office/drawing/2014/main" id="{BEB44BE5-ACF0-0CE9-85D5-5617DB553805}"/>
                </a:ext>
              </a:extLst>
            </p:cNvPr>
            <p:cNvSpPr/>
            <p:nvPr/>
          </p:nvSpPr>
          <p:spPr>
            <a:xfrm>
              <a:off x="2273643" y="2372497"/>
              <a:ext cx="4646141" cy="224893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DCAD860-8F10-394C-EA87-A8FBB191B555}"/>
                </a:ext>
              </a:extLst>
            </p:cNvPr>
            <p:cNvSpPr/>
            <p:nvPr/>
          </p:nvSpPr>
          <p:spPr>
            <a:xfrm>
              <a:off x="3719384" y="2557849"/>
              <a:ext cx="1804086" cy="17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p>
          </p:txBody>
        </p:sp>
        <p:sp>
          <p:nvSpPr>
            <p:cNvPr id="89" name="Manual Operation 88">
              <a:extLst>
                <a:ext uri="{FF2B5EF4-FFF2-40B4-BE49-F238E27FC236}">
                  <a16:creationId xmlns:a16="http://schemas.microsoft.com/office/drawing/2014/main" id="{AF9926E3-9DC0-FA54-0FC5-E7CD78FFDE36}"/>
                </a:ext>
              </a:extLst>
            </p:cNvPr>
            <p:cNvSpPr/>
            <p:nvPr/>
          </p:nvSpPr>
          <p:spPr>
            <a:xfrm>
              <a:off x="2885302" y="1779373"/>
              <a:ext cx="1668163" cy="593124"/>
            </a:xfrm>
            <a:prstGeom prst="flowChartManualOpera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Input 1</a:t>
              </a:r>
            </a:p>
          </p:txBody>
        </p:sp>
        <p:sp>
          <p:nvSpPr>
            <p:cNvPr id="90" name="Manual Operation 89">
              <a:extLst>
                <a:ext uri="{FF2B5EF4-FFF2-40B4-BE49-F238E27FC236}">
                  <a16:creationId xmlns:a16="http://schemas.microsoft.com/office/drawing/2014/main" id="{03FF327F-7FE6-4C67-05AF-219F1038361E}"/>
                </a:ext>
              </a:extLst>
            </p:cNvPr>
            <p:cNvSpPr/>
            <p:nvPr/>
          </p:nvSpPr>
          <p:spPr>
            <a:xfrm>
              <a:off x="4689388" y="1779373"/>
              <a:ext cx="1668163" cy="593124"/>
            </a:xfrm>
            <a:prstGeom prst="flowChartManualOpera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Input 2</a:t>
              </a:r>
            </a:p>
          </p:txBody>
        </p:sp>
        <p:sp>
          <p:nvSpPr>
            <p:cNvPr id="91" name="Manual Operation 90">
              <a:extLst>
                <a:ext uri="{FF2B5EF4-FFF2-40B4-BE49-F238E27FC236}">
                  <a16:creationId xmlns:a16="http://schemas.microsoft.com/office/drawing/2014/main" id="{60DF3EDD-6AE4-D4F5-3AED-326E6D0CDA91}"/>
                </a:ext>
              </a:extLst>
            </p:cNvPr>
            <p:cNvSpPr/>
            <p:nvPr/>
          </p:nvSpPr>
          <p:spPr>
            <a:xfrm>
              <a:off x="3762631" y="4621427"/>
              <a:ext cx="1668163" cy="593124"/>
            </a:xfrm>
            <a:prstGeom prst="flowChartManualOpera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Output </a:t>
              </a:r>
            </a:p>
          </p:txBody>
        </p:sp>
      </p:grpSp>
      <p:grpSp>
        <p:nvGrpSpPr>
          <p:cNvPr id="203" name="Group 202">
            <a:extLst>
              <a:ext uri="{FF2B5EF4-FFF2-40B4-BE49-F238E27FC236}">
                <a16:creationId xmlns:a16="http://schemas.microsoft.com/office/drawing/2014/main" id="{1D88463A-ADD9-74E2-A4C7-C619E4C98D06}"/>
              </a:ext>
            </a:extLst>
          </p:cNvPr>
          <p:cNvGrpSpPr/>
          <p:nvPr/>
        </p:nvGrpSpPr>
        <p:grpSpPr>
          <a:xfrm>
            <a:off x="5689936" y="2383747"/>
            <a:ext cx="3118800" cy="1658978"/>
            <a:chOff x="5689936" y="2383747"/>
            <a:chExt cx="3118800" cy="1658978"/>
          </a:xfrm>
        </p:grpSpPr>
        <p:sp>
          <p:nvSpPr>
            <p:cNvPr id="92" name="Right Arrow 91">
              <a:extLst>
                <a:ext uri="{FF2B5EF4-FFF2-40B4-BE49-F238E27FC236}">
                  <a16:creationId xmlns:a16="http://schemas.microsoft.com/office/drawing/2014/main" id="{71A98726-9974-8C9E-106C-7283051532D2}"/>
                </a:ext>
              </a:extLst>
            </p:cNvPr>
            <p:cNvSpPr/>
            <p:nvPr/>
          </p:nvSpPr>
          <p:spPr>
            <a:xfrm>
              <a:off x="7444924" y="2383747"/>
              <a:ext cx="13638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8FACCCB5-290C-6024-AD60-696F4BD3341E}"/>
                </a:ext>
              </a:extLst>
            </p:cNvPr>
            <p:cNvGrpSpPr/>
            <p:nvPr/>
          </p:nvGrpSpPr>
          <p:grpSpPr>
            <a:xfrm>
              <a:off x="5689936" y="2422745"/>
              <a:ext cx="3043527" cy="1619980"/>
              <a:chOff x="605481" y="1043459"/>
              <a:chExt cx="8909222" cy="4924855"/>
            </a:xfrm>
          </p:grpSpPr>
          <p:sp>
            <p:nvSpPr>
              <p:cNvPr id="95" name="Rectangle 94">
                <a:extLst>
                  <a:ext uri="{FF2B5EF4-FFF2-40B4-BE49-F238E27FC236}">
                    <a16:creationId xmlns:a16="http://schemas.microsoft.com/office/drawing/2014/main" id="{5A48FD7F-4718-1C30-737E-671875E10AE2}"/>
                  </a:ext>
                </a:extLst>
              </p:cNvPr>
              <p:cNvSpPr/>
              <p:nvPr/>
            </p:nvSpPr>
            <p:spPr>
              <a:xfrm>
                <a:off x="2122269" y="2367808"/>
                <a:ext cx="7241059" cy="2248929"/>
              </a:xfrm>
              <a:prstGeom prst="rect">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Demultiplexer</a:t>
                </a:r>
              </a:p>
            </p:txBody>
          </p:sp>
          <p:sp>
            <p:nvSpPr>
              <p:cNvPr id="96" name="Manual Operation 95">
                <a:extLst>
                  <a:ext uri="{FF2B5EF4-FFF2-40B4-BE49-F238E27FC236}">
                    <a16:creationId xmlns:a16="http://schemas.microsoft.com/office/drawing/2014/main" id="{C4D748F1-A094-27DC-9859-C38BFA3E2714}"/>
                  </a:ext>
                </a:extLst>
              </p:cNvPr>
              <p:cNvSpPr/>
              <p:nvPr/>
            </p:nvSpPr>
            <p:spPr>
              <a:xfrm>
                <a:off x="2273643" y="4621427"/>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Output 0</a:t>
                </a:r>
              </a:p>
            </p:txBody>
          </p:sp>
          <p:sp>
            <p:nvSpPr>
              <p:cNvPr id="97" name="Manual Operation 96">
                <a:extLst>
                  <a:ext uri="{FF2B5EF4-FFF2-40B4-BE49-F238E27FC236}">
                    <a16:creationId xmlns:a16="http://schemas.microsoft.com/office/drawing/2014/main" id="{57213AE1-3FDD-888B-D3B7-B32A1686419B}"/>
                  </a:ext>
                </a:extLst>
              </p:cNvPr>
              <p:cNvSpPr/>
              <p:nvPr/>
            </p:nvSpPr>
            <p:spPr>
              <a:xfrm>
                <a:off x="3941806" y="4621427"/>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Output 1</a:t>
                </a:r>
              </a:p>
            </p:txBody>
          </p:sp>
          <p:sp>
            <p:nvSpPr>
              <p:cNvPr id="98" name="Manual Operation 97">
                <a:extLst>
                  <a:ext uri="{FF2B5EF4-FFF2-40B4-BE49-F238E27FC236}">
                    <a16:creationId xmlns:a16="http://schemas.microsoft.com/office/drawing/2014/main" id="{10241B49-6854-6908-3B31-8DFDCD99B3E5}"/>
                  </a:ext>
                </a:extLst>
              </p:cNvPr>
              <p:cNvSpPr/>
              <p:nvPr/>
            </p:nvSpPr>
            <p:spPr>
              <a:xfrm>
                <a:off x="5060091" y="1779373"/>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Input</a:t>
                </a:r>
              </a:p>
            </p:txBody>
          </p:sp>
          <p:sp>
            <p:nvSpPr>
              <p:cNvPr id="99" name="Manual Operation 98">
                <a:extLst>
                  <a:ext uri="{FF2B5EF4-FFF2-40B4-BE49-F238E27FC236}">
                    <a16:creationId xmlns:a16="http://schemas.microsoft.com/office/drawing/2014/main" id="{594CB556-142B-A3C5-E62E-6605570926BD}"/>
                  </a:ext>
                </a:extLst>
              </p:cNvPr>
              <p:cNvSpPr/>
              <p:nvPr/>
            </p:nvSpPr>
            <p:spPr>
              <a:xfrm>
                <a:off x="6178377" y="4633784"/>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Output 2</a:t>
                </a:r>
              </a:p>
            </p:txBody>
          </p:sp>
          <p:sp>
            <p:nvSpPr>
              <p:cNvPr id="100" name="Manual Operation 99">
                <a:extLst>
                  <a:ext uri="{FF2B5EF4-FFF2-40B4-BE49-F238E27FC236}">
                    <a16:creationId xmlns:a16="http://schemas.microsoft.com/office/drawing/2014/main" id="{85E63E95-E2E0-F5B7-AE8D-CCBD48973CDA}"/>
                  </a:ext>
                </a:extLst>
              </p:cNvPr>
              <p:cNvSpPr/>
              <p:nvPr/>
            </p:nvSpPr>
            <p:spPr>
              <a:xfrm>
                <a:off x="7846540" y="4633784"/>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Output 3</a:t>
                </a:r>
              </a:p>
            </p:txBody>
          </p:sp>
          <p:cxnSp>
            <p:nvCxnSpPr>
              <p:cNvPr id="101" name="Straight Arrow Connector 100">
                <a:extLst>
                  <a:ext uri="{FF2B5EF4-FFF2-40B4-BE49-F238E27FC236}">
                    <a16:creationId xmlns:a16="http://schemas.microsoft.com/office/drawing/2014/main" id="{587EF85C-D985-6ABD-B786-AC7969273006}"/>
                  </a:ext>
                </a:extLst>
              </p:cNvPr>
              <p:cNvCxnSpPr>
                <a:cxnSpLocks/>
              </p:cNvCxnSpPr>
              <p:nvPr/>
            </p:nvCxnSpPr>
            <p:spPr>
              <a:xfrm>
                <a:off x="1260389" y="3002692"/>
                <a:ext cx="101325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CA0960F-B2BC-AAC3-900B-51772FE52614}"/>
                  </a:ext>
                </a:extLst>
              </p:cNvPr>
              <p:cNvCxnSpPr>
                <a:cxnSpLocks/>
              </p:cNvCxnSpPr>
              <p:nvPr/>
            </p:nvCxnSpPr>
            <p:spPr>
              <a:xfrm>
                <a:off x="1260389" y="3496962"/>
                <a:ext cx="101325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664B131F-4B16-57AD-B546-F17DF63E4134}"/>
                  </a:ext>
                </a:extLst>
              </p:cNvPr>
              <p:cNvSpPr txBox="1"/>
              <p:nvPr/>
            </p:nvSpPr>
            <p:spPr>
              <a:xfrm>
                <a:off x="605481" y="2669058"/>
                <a:ext cx="1582285" cy="654965"/>
              </a:xfrm>
              <a:prstGeom prst="rect">
                <a:avLst/>
              </a:prstGeom>
              <a:noFill/>
            </p:spPr>
            <p:txBody>
              <a:bodyPr wrap="none" rtlCol="0">
                <a:spAutoFit/>
              </a:bodyPr>
              <a:lstStyle/>
              <a:p>
                <a:r>
                  <a:rPr lang="en-US" sz="800" dirty="0"/>
                  <a:t>Selector</a:t>
                </a:r>
              </a:p>
            </p:txBody>
          </p:sp>
          <p:sp>
            <p:nvSpPr>
              <p:cNvPr id="104" name="Down Arrow 103">
                <a:extLst>
                  <a:ext uri="{FF2B5EF4-FFF2-40B4-BE49-F238E27FC236}">
                    <a16:creationId xmlns:a16="http://schemas.microsoft.com/office/drawing/2014/main" id="{469466BC-919D-04B7-74AD-F6172CD1E643}"/>
                  </a:ext>
                </a:extLst>
              </p:cNvPr>
              <p:cNvSpPr/>
              <p:nvPr/>
            </p:nvSpPr>
            <p:spPr>
              <a:xfrm>
                <a:off x="2956353" y="5214551"/>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a:extLst>
                  <a:ext uri="{FF2B5EF4-FFF2-40B4-BE49-F238E27FC236}">
                    <a16:creationId xmlns:a16="http://schemas.microsoft.com/office/drawing/2014/main" id="{3588CEED-3023-FB74-9A0C-8889169F2E21}"/>
                  </a:ext>
                </a:extLst>
              </p:cNvPr>
              <p:cNvSpPr/>
              <p:nvPr/>
            </p:nvSpPr>
            <p:spPr>
              <a:xfrm>
                <a:off x="4627605" y="5226908"/>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Down Arrow 105">
                <a:extLst>
                  <a:ext uri="{FF2B5EF4-FFF2-40B4-BE49-F238E27FC236}">
                    <a16:creationId xmlns:a16="http://schemas.microsoft.com/office/drawing/2014/main" id="{1C54057D-900E-A087-4261-1026D185AFCE}"/>
                  </a:ext>
                </a:extLst>
              </p:cNvPr>
              <p:cNvSpPr/>
              <p:nvPr/>
            </p:nvSpPr>
            <p:spPr>
              <a:xfrm>
                <a:off x="6861087" y="5239265"/>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own Arrow 106">
                <a:extLst>
                  <a:ext uri="{FF2B5EF4-FFF2-40B4-BE49-F238E27FC236}">
                    <a16:creationId xmlns:a16="http://schemas.microsoft.com/office/drawing/2014/main" id="{7C251C0E-BABF-91CB-CCBF-64772DD8A283}"/>
                  </a:ext>
                </a:extLst>
              </p:cNvPr>
              <p:cNvSpPr/>
              <p:nvPr/>
            </p:nvSpPr>
            <p:spPr>
              <a:xfrm>
                <a:off x="8529250" y="5239265"/>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own Arrow 107">
                <a:extLst>
                  <a:ext uri="{FF2B5EF4-FFF2-40B4-BE49-F238E27FC236}">
                    <a16:creationId xmlns:a16="http://schemas.microsoft.com/office/drawing/2014/main" id="{A96AFCE9-3B3C-E58D-3667-41441B793AA1}"/>
                  </a:ext>
                </a:extLst>
              </p:cNvPr>
              <p:cNvSpPr/>
              <p:nvPr/>
            </p:nvSpPr>
            <p:spPr>
              <a:xfrm>
                <a:off x="5742801" y="1043459"/>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4" name="Group 203">
            <a:extLst>
              <a:ext uri="{FF2B5EF4-FFF2-40B4-BE49-F238E27FC236}">
                <a16:creationId xmlns:a16="http://schemas.microsoft.com/office/drawing/2014/main" id="{43D84413-B59F-C620-ACC7-A21777767157}"/>
              </a:ext>
            </a:extLst>
          </p:cNvPr>
          <p:cNvGrpSpPr/>
          <p:nvPr/>
        </p:nvGrpSpPr>
        <p:grpSpPr>
          <a:xfrm>
            <a:off x="6318106" y="3798435"/>
            <a:ext cx="2321632" cy="833277"/>
            <a:chOff x="6318106" y="3798435"/>
            <a:chExt cx="2321632" cy="833277"/>
          </a:xfrm>
        </p:grpSpPr>
        <p:grpSp>
          <p:nvGrpSpPr>
            <p:cNvPr id="109" name="Group 108">
              <a:extLst>
                <a:ext uri="{FF2B5EF4-FFF2-40B4-BE49-F238E27FC236}">
                  <a16:creationId xmlns:a16="http://schemas.microsoft.com/office/drawing/2014/main" id="{2B43116E-C514-694A-6C11-35E1BB0C0E23}"/>
                </a:ext>
              </a:extLst>
            </p:cNvPr>
            <p:cNvGrpSpPr/>
            <p:nvPr/>
          </p:nvGrpSpPr>
          <p:grpSpPr>
            <a:xfrm>
              <a:off x="6318106" y="3806772"/>
              <a:ext cx="1580399" cy="824940"/>
              <a:chOff x="2940908" y="2421924"/>
              <a:chExt cx="4567881" cy="1616676"/>
            </a:xfrm>
          </p:grpSpPr>
          <p:cxnSp>
            <p:nvCxnSpPr>
              <p:cNvPr id="110" name="Straight Arrow Connector 109">
                <a:extLst>
                  <a:ext uri="{FF2B5EF4-FFF2-40B4-BE49-F238E27FC236}">
                    <a16:creationId xmlns:a16="http://schemas.microsoft.com/office/drawing/2014/main" id="{83216C9D-B8D5-5DE2-E5B3-18D1BD2D523C}"/>
                  </a:ext>
                </a:extLst>
              </p:cNvPr>
              <p:cNvCxnSpPr>
                <a:cxnSpLocks/>
              </p:cNvCxnSpPr>
              <p:nvPr/>
            </p:nvCxnSpPr>
            <p:spPr>
              <a:xfrm>
                <a:off x="2940908" y="3225114"/>
                <a:ext cx="15816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DFFFE06-FBE2-55F4-B7F3-014E65B78D5F}"/>
                  </a:ext>
                </a:extLst>
              </p:cNvPr>
              <p:cNvCxnSpPr>
                <a:cxnSpLocks/>
              </p:cNvCxnSpPr>
              <p:nvPr/>
            </p:nvCxnSpPr>
            <p:spPr>
              <a:xfrm flipH="1">
                <a:off x="6096000" y="3225114"/>
                <a:ext cx="14127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D6AEE648-046A-1E17-3FB6-25AD0C6DE6CC}"/>
                  </a:ext>
                </a:extLst>
              </p:cNvPr>
              <p:cNvSpPr/>
              <p:nvPr/>
            </p:nvSpPr>
            <p:spPr>
              <a:xfrm>
                <a:off x="4522573" y="3002692"/>
                <a:ext cx="1573427" cy="42630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Latch</a:t>
                </a:r>
              </a:p>
            </p:txBody>
          </p:sp>
          <p:sp>
            <p:nvSpPr>
              <p:cNvPr id="113" name="Down Arrow 112">
                <a:extLst>
                  <a:ext uri="{FF2B5EF4-FFF2-40B4-BE49-F238E27FC236}">
                    <a16:creationId xmlns:a16="http://schemas.microsoft.com/office/drawing/2014/main" id="{560E1B8C-C09E-660D-D683-BBD12FF3E4FB}"/>
                  </a:ext>
                </a:extLst>
              </p:cNvPr>
              <p:cNvSpPr/>
              <p:nvPr/>
            </p:nvSpPr>
            <p:spPr>
              <a:xfrm>
                <a:off x="5189838" y="2421924"/>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Down Arrow 113">
                <a:extLst>
                  <a:ext uri="{FF2B5EF4-FFF2-40B4-BE49-F238E27FC236}">
                    <a16:creationId xmlns:a16="http://schemas.microsoft.com/office/drawing/2014/main" id="{E19B7D7A-3450-9659-B00D-84323418F95D}"/>
                  </a:ext>
                </a:extLst>
              </p:cNvPr>
              <p:cNvSpPr/>
              <p:nvPr/>
            </p:nvSpPr>
            <p:spPr>
              <a:xfrm>
                <a:off x="5210432" y="3457832"/>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B28D17F4-4D6F-DA5D-AC95-B4F1CE5A0E17}"/>
                </a:ext>
              </a:extLst>
            </p:cNvPr>
            <p:cNvGrpSpPr/>
            <p:nvPr/>
          </p:nvGrpSpPr>
          <p:grpSpPr>
            <a:xfrm>
              <a:off x="7059339" y="3798435"/>
              <a:ext cx="1580399" cy="824940"/>
              <a:chOff x="2940908" y="2421924"/>
              <a:chExt cx="4567881" cy="1616676"/>
            </a:xfrm>
          </p:grpSpPr>
          <p:cxnSp>
            <p:nvCxnSpPr>
              <p:cNvPr id="116" name="Straight Arrow Connector 115">
                <a:extLst>
                  <a:ext uri="{FF2B5EF4-FFF2-40B4-BE49-F238E27FC236}">
                    <a16:creationId xmlns:a16="http://schemas.microsoft.com/office/drawing/2014/main" id="{919DE098-D20C-2C6A-3221-70BD192FFCA3}"/>
                  </a:ext>
                </a:extLst>
              </p:cNvPr>
              <p:cNvCxnSpPr>
                <a:cxnSpLocks/>
              </p:cNvCxnSpPr>
              <p:nvPr/>
            </p:nvCxnSpPr>
            <p:spPr>
              <a:xfrm>
                <a:off x="2940908" y="3225114"/>
                <a:ext cx="15816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8FA7E6B-05CC-E003-9E5B-8115765167FB}"/>
                  </a:ext>
                </a:extLst>
              </p:cNvPr>
              <p:cNvCxnSpPr>
                <a:cxnSpLocks/>
              </p:cNvCxnSpPr>
              <p:nvPr/>
            </p:nvCxnSpPr>
            <p:spPr>
              <a:xfrm flipH="1">
                <a:off x="6096000" y="3225114"/>
                <a:ext cx="14127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3115EBA7-8B23-71F6-CAE5-A901E3FD1679}"/>
                  </a:ext>
                </a:extLst>
              </p:cNvPr>
              <p:cNvSpPr/>
              <p:nvPr/>
            </p:nvSpPr>
            <p:spPr>
              <a:xfrm>
                <a:off x="4522573" y="3002692"/>
                <a:ext cx="1573427" cy="42630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Latch</a:t>
                </a:r>
              </a:p>
            </p:txBody>
          </p:sp>
          <p:sp>
            <p:nvSpPr>
              <p:cNvPr id="119" name="Down Arrow 118">
                <a:extLst>
                  <a:ext uri="{FF2B5EF4-FFF2-40B4-BE49-F238E27FC236}">
                    <a16:creationId xmlns:a16="http://schemas.microsoft.com/office/drawing/2014/main" id="{EA8ABE25-ADE7-451C-CEE8-58DA97D2E745}"/>
                  </a:ext>
                </a:extLst>
              </p:cNvPr>
              <p:cNvSpPr/>
              <p:nvPr/>
            </p:nvSpPr>
            <p:spPr>
              <a:xfrm>
                <a:off x="5189838" y="2421924"/>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Down Arrow 119">
                <a:extLst>
                  <a:ext uri="{FF2B5EF4-FFF2-40B4-BE49-F238E27FC236}">
                    <a16:creationId xmlns:a16="http://schemas.microsoft.com/office/drawing/2014/main" id="{9D3CB8B5-8BD9-D74E-4731-71BE7CBBEE41}"/>
                  </a:ext>
                </a:extLst>
              </p:cNvPr>
              <p:cNvSpPr/>
              <p:nvPr/>
            </p:nvSpPr>
            <p:spPr>
              <a:xfrm>
                <a:off x="5210432" y="3457832"/>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1" name="Group 120">
            <a:extLst>
              <a:ext uri="{FF2B5EF4-FFF2-40B4-BE49-F238E27FC236}">
                <a16:creationId xmlns:a16="http://schemas.microsoft.com/office/drawing/2014/main" id="{371008EC-D113-AFB7-9F88-094653416FB1}"/>
              </a:ext>
            </a:extLst>
          </p:cNvPr>
          <p:cNvGrpSpPr/>
          <p:nvPr/>
        </p:nvGrpSpPr>
        <p:grpSpPr>
          <a:xfrm rot="10800000">
            <a:off x="10019190" y="2394419"/>
            <a:ext cx="1580399" cy="824940"/>
            <a:chOff x="2940908" y="2421924"/>
            <a:chExt cx="4567881" cy="1616676"/>
          </a:xfrm>
        </p:grpSpPr>
        <p:cxnSp>
          <p:nvCxnSpPr>
            <p:cNvPr id="122" name="Straight Arrow Connector 121">
              <a:extLst>
                <a:ext uri="{FF2B5EF4-FFF2-40B4-BE49-F238E27FC236}">
                  <a16:creationId xmlns:a16="http://schemas.microsoft.com/office/drawing/2014/main" id="{BC490062-6FF7-4291-2E89-535CDC140533}"/>
                </a:ext>
              </a:extLst>
            </p:cNvPr>
            <p:cNvCxnSpPr>
              <a:cxnSpLocks/>
            </p:cNvCxnSpPr>
            <p:nvPr/>
          </p:nvCxnSpPr>
          <p:spPr>
            <a:xfrm>
              <a:off x="2940908" y="3225114"/>
              <a:ext cx="15816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1078433-ACE3-206B-E4A4-AE221385FAE7}"/>
                </a:ext>
              </a:extLst>
            </p:cNvPr>
            <p:cNvCxnSpPr>
              <a:cxnSpLocks/>
            </p:cNvCxnSpPr>
            <p:nvPr/>
          </p:nvCxnSpPr>
          <p:spPr>
            <a:xfrm flipH="1">
              <a:off x="6096000" y="3225114"/>
              <a:ext cx="14127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857D39D6-F66C-863C-0F60-88EEC9F4A9BC}"/>
                </a:ext>
              </a:extLst>
            </p:cNvPr>
            <p:cNvSpPr/>
            <p:nvPr/>
          </p:nvSpPr>
          <p:spPr>
            <a:xfrm>
              <a:off x="4522573" y="3002692"/>
              <a:ext cx="1573427" cy="42630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Latch</a:t>
              </a:r>
            </a:p>
          </p:txBody>
        </p:sp>
        <p:sp>
          <p:nvSpPr>
            <p:cNvPr id="125" name="Down Arrow 124">
              <a:extLst>
                <a:ext uri="{FF2B5EF4-FFF2-40B4-BE49-F238E27FC236}">
                  <a16:creationId xmlns:a16="http://schemas.microsoft.com/office/drawing/2014/main" id="{00853F09-4BCC-3134-39E4-6020EDCA961B}"/>
                </a:ext>
              </a:extLst>
            </p:cNvPr>
            <p:cNvSpPr/>
            <p:nvPr/>
          </p:nvSpPr>
          <p:spPr>
            <a:xfrm>
              <a:off x="5189838" y="2421924"/>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Down Arrow 125">
              <a:extLst>
                <a:ext uri="{FF2B5EF4-FFF2-40B4-BE49-F238E27FC236}">
                  <a16:creationId xmlns:a16="http://schemas.microsoft.com/office/drawing/2014/main" id="{369AFFD1-C84F-10E1-1B9A-982F8AF2419C}"/>
                </a:ext>
              </a:extLst>
            </p:cNvPr>
            <p:cNvSpPr/>
            <p:nvPr/>
          </p:nvSpPr>
          <p:spPr>
            <a:xfrm>
              <a:off x="5210432" y="3457832"/>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8" name="Elbow Connector 127">
            <a:extLst>
              <a:ext uri="{FF2B5EF4-FFF2-40B4-BE49-F238E27FC236}">
                <a16:creationId xmlns:a16="http://schemas.microsoft.com/office/drawing/2014/main" id="{6DFBC8F0-384C-1B8D-C326-891334F89DE5}"/>
              </a:ext>
            </a:extLst>
          </p:cNvPr>
          <p:cNvCxnSpPr>
            <a:cxnSpLocks/>
            <a:stCxn id="91" idx="2"/>
          </p:cNvCxnSpPr>
          <p:nvPr/>
        </p:nvCxnSpPr>
        <p:spPr>
          <a:xfrm rot="5400000" flipH="1" flipV="1">
            <a:off x="7473318" y="3204005"/>
            <a:ext cx="3390603" cy="3222783"/>
          </a:xfrm>
          <a:prstGeom prst="bentConnector3">
            <a:avLst>
              <a:gd name="adj1" fmla="val -674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A260EC67-86F2-BD4B-A8FE-569A83988C28}"/>
              </a:ext>
            </a:extLst>
          </p:cNvPr>
          <p:cNvGrpSpPr/>
          <p:nvPr/>
        </p:nvGrpSpPr>
        <p:grpSpPr>
          <a:xfrm>
            <a:off x="1591653" y="1961038"/>
            <a:ext cx="2666428" cy="3039838"/>
            <a:chOff x="2271771" y="746912"/>
            <a:chExt cx="6170336" cy="4490166"/>
          </a:xfrm>
        </p:grpSpPr>
        <p:sp>
          <p:nvSpPr>
            <p:cNvPr id="130" name="Rectangle 129">
              <a:extLst>
                <a:ext uri="{FF2B5EF4-FFF2-40B4-BE49-F238E27FC236}">
                  <a16:creationId xmlns:a16="http://schemas.microsoft.com/office/drawing/2014/main" id="{64C04A6D-C0FB-6236-CF46-1BF696ADACA3}"/>
                </a:ext>
              </a:extLst>
            </p:cNvPr>
            <p:cNvSpPr/>
            <p:nvPr/>
          </p:nvSpPr>
          <p:spPr>
            <a:xfrm>
              <a:off x="2271771" y="1297460"/>
              <a:ext cx="6167894" cy="104349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Decode</a:t>
              </a:r>
            </a:p>
          </p:txBody>
        </p:sp>
        <p:sp>
          <p:nvSpPr>
            <p:cNvPr id="131" name="Manual Operation 130">
              <a:extLst>
                <a:ext uri="{FF2B5EF4-FFF2-40B4-BE49-F238E27FC236}">
                  <a16:creationId xmlns:a16="http://schemas.microsoft.com/office/drawing/2014/main" id="{5BC0D035-3B0A-B808-0C83-AE3D884F095C}"/>
                </a:ext>
              </a:extLst>
            </p:cNvPr>
            <p:cNvSpPr/>
            <p:nvPr/>
          </p:nvSpPr>
          <p:spPr>
            <a:xfrm>
              <a:off x="4481388" y="746912"/>
              <a:ext cx="1808959"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instr</a:t>
              </a:r>
              <a:endParaRPr lang="en-US" sz="800" dirty="0"/>
            </a:p>
          </p:txBody>
        </p:sp>
        <p:sp>
          <p:nvSpPr>
            <p:cNvPr id="132" name="Manual Operation 131">
              <a:extLst>
                <a:ext uri="{FF2B5EF4-FFF2-40B4-BE49-F238E27FC236}">
                  <a16:creationId xmlns:a16="http://schemas.microsoft.com/office/drawing/2014/main" id="{F493EE74-5D62-A32E-00C2-60ECC32EA786}"/>
                </a:ext>
              </a:extLst>
            </p:cNvPr>
            <p:cNvSpPr/>
            <p:nvPr/>
          </p:nvSpPr>
          <p:spPr>
            <a:xfrm>
              <a:off x="2500754" y="2340953"/>
              <a:ext cx="786144"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Op</a:t>
              </a:r>
            </a:p>
          </p:txBody>
        </p:sp>
        <p:sp>
          <p:nvSpPr>
            <p:cNvPr id="133" name="Manual Operation 132">
              <a:extLst>
                <a:ext uri="{FF2B5EF4-FFF2-40B4-BE49-F238E27FC236}">
                  <a16:creationId xmlns:a16="http://schemas.microsoft.com/office/drawing/2014/main" id="{9D1395A6-1171-0BB2-AEE3-F58761EC6BC5}"/>
                </a:ext>
              </a:extLst>
            </p:cNvPr>
            <p:cNvSpPr/>
            <p:nvPr/>
          </p:nvSpPr>
          <p:spPr>
            <a:xfrm>
              <a:off x="3491168" y="2340953"/>
              <a:ext cx="786144"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34" name="Manual Operation 133">
              <a:extLst>
                <a:ext uri="{FF2B5EF4-FFF2-40B4-BE49-F238E27FC236}">
                  <a16:creationId xmlns:a16="http://schemas.microsoft.com/office/drawing/2014/main" id="{27B2D537-3506-4B4F-E971-F0EED8677EAD}"/>
                </a:ext>
              </a:extLst>
            </p:cNvPr>
            <p:cNvSpPr/>
            <p:nvPr/>
          </p:nvSpPr>
          <p:spPr>
            <a:xfrm>
              <a:off x="4438518" y="2340953"/>
              <a:ext cx="786144"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35" name="Manual Operation 134">
              <a:extLst>
                <a:ext uri="{FF2B5EF4-FFF2-40B4-BE49-F238E27FC236}">
                  <a16:creationId xmlns:a16="http://schemas.microsoft.com/office/drawing/2014/main" id="{6D5823C1-AC2F-7AC5-86BC-CCD0B3211863}"/>
                </a:ext>
              </a:extLst>
            </p:cNvPr>
            <p:cNvSpPr/>
            <p:nvPr/>
          </p:nvSpPr>
          <p:spPr>
            <a:xfrm>
              <a:off x="5385868" y="2340953"/>
              <a:ext cx="786144"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36" name="Manual Operation 135">
              <a:extLst>
                <a:ext uri="{FF2B5EF4-FFF2-40B4-BE49-F238E27FC236}">
                  <a16:creationId xmlns:a16="http://schemas.microsoft.com/office/drawing/2014/main" id="{6FB4FA02-A206-93E2-C3FB-AA7A6B3F9ED5}"/>
                </a:ext>
              </a:extLst>
            </p:cNvPr>
            <p:cNvSpPr/>
            <p:nvPr/>
          </p:nvSpPr>
          <p:spPr>
            <a:xfrm>
              <a:off x="6351570" y="2340953"/>
              <a:ext cx="1853316"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Literal</a:t>
              </a:r>
            </a:p>
          </p:txBody>
        </p:sp>
        <p:sp>
          <p:nvSpPr>
            <p:cNvPr id="137" name="Rectangle 136">
              <a:extLst>
                <a:ext uri="{FF2B5EF4-FFF2-40B4-BE49-F238E27FC236}">
                  <a16:creationId xmlns:a16="http://schemas.microsoft.com/office/drawing/2014/main" id="{AD137BDE-0C7B-0C2B-36A9-BF26720A2BC2}"/>
                </a:ext>
              </a:extLst>
            </p:cNvPr>
            <p:cNvSpPr/>
            <p:nvPr/>
          </p:nvSpPr>
          <p:spPr>
            <a:xfrm>
              <a:off x="2274213" y="3508737"/>
              <a:ext cx="6167894" cy="104349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issue &amp; scheduling</a:t>
              </a:r>
            </a:p>
          </p:txBody>
        </p:sp>
        <p:sp>
          <p:nvSpPr>
            <p:cNvPr id="138" name="Down Arrow 137">
              <a:extLst>
                <a:ext uri="{FF2B5EF4-FFF2-40B4-BE49-F238E27FC236}">
                  <a16:creationId xmlns:a16="http://schemas.microsoft.com/office/drawing/2014/main" id="{8F8E54BB-35FF-E538-7C72-C565A877B71D}"/>
                </a:ext>
              </a:extLst>
            </p:cNvPr>
            <p:cNvSpPr/>
            <p:nvPr/>
          </p:nvSpPr>
          <p:spPr>
            <a:xfrm>
              <a:off x="2777609" y="2904877"/>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Down Arrow 138">
              <a:extLst>
                <a:ext uri="{FF2B5EF4-FFF2-40B4-BE49-F238E27FC236}">
                  <a16:creationId xmlns:a16="http://schemas.microsoft.com/office/drawing/2014/main" id="{AB073BC1-5C3A-76FD-87A8-8C1810FA40CE}"/>
                </a:ext>
              </a:extLst>
            </p:cNvPr>
            <p:cNvSpPr/>
            <p:nvPr/>
          </p:nvSpPr>
          <p:spPr>
            <a:xfrm>
              <a:off x="3768023" y="2879928"/>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Down Arrow 139">
              <a:extLst>
                <a:ext uri="{FF2B5EF4-FFF2-40B4-BE49-F238E27FC236}">
                  <a16:creationId xmlns:a16="http://schemas.microsoft.com/office/drawing/2014/main" id="{13860377-0D3F-A087-097F-6116921EDC71}"/>
                </a:ext>
              </a:extLst>
            </p:cNvPr>
            <p:cNvSpPr/>
            <p:nvPr/>
          </p:nvSpPr>
          <p:spPr>
            <a:xfrm>
              <a:off x="4715373" y="2901430"/>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a:extLst>
                <a:ext uri="{FF2B5EF4-FFF2-40B4-BE49-F238E27FC236}">
                  <a16:creationId xmlns:a16="http://schemas.microsoft.com/office/drawing/2014/main" id="{40BFDB0B-0491-5EDE-5F39-5EDA13C66D28}"/>
                </a:ext>
              </a:extLst>
            </p:cNvPr>
            <p:cNvSpPr/>
            <p:nvPr/>
          </p:nvSpPr>
          <p:spPr>
            <a:xfrm>
              <a:off x="5662723" y="2886415"/>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Down Arrow 141">
              <a:extLst>
                <a:ext uri="{FF2B5EF4-FFF2-40B4-BE49-F238E27FC236}">
                  <a16:creationId xmlns:a16="http://schemas.microsoft.com/office/drawing/2014/main" id="{C4DC6C17-1010-D30D-BB56-3F350A7519CC}"/>
                </a:ext>
              </a:extLst>
            </p:cNvPr>
            <p:cNvSpPr/>
            <p:nvPr/>
          </p:nvSpPr>
          <p:spPr>
            <a:xfrm>
              <a:off x="7178252" y="2901430"/>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Down Arrow 142">
              <a:extLst>
                <a:ext uri="{FF2B5EF4-FFF2-40B4-BE49-F238E27FC236}">
                  <a16:creationId xmlns:a16="http://schemas.microsoft.com/office/drawing/2014/main" id="{AC2F0668-3BA7-3E2C-6CB6-FECF3733F313}"/>
                </a:ext>
              </a:extLst>
            </p:cNvPr>
            <p:cNvSpPr/>
            <p:nvPr/>
          </p:nvSpPr>
          <p:spPr>
            <a:xfrm>
              <a:off x="5108445" y="4533768"/>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27E60404-400F-DA20-EE72-2F1EF1D364FA}"/>
                </a:ext>
              </a:extLst>
            </p:cNvPr>
            <p:cNvSpPr txBox="1"/>
            <p:nvPr/>
          </p:nvSpPr>
          <p:spPr>
            <a:xfrm>
              <a:off x="5414699" y="4691535"/>
              <a:ext cx="427483" cy="545543"/>
            </a:xfrm>
            <a:prstGeom prst="rect">
              <a:avLst/>
            </a:prstGeom>
            <a:noFill/>
          </p:spPr>
          <p:txBody>
            <a:bodyPr wrap="none" rtlCol="0">
              <a:spAutoFit/>
            </a:bodyPr>
            <a:lstStyle/>
            <a:p>
              <a:endParaRPr lang="en-US" dirty="0"/>
            </a:p>
          </p:txBody>
        </p:sp>
      </p:grpSp>
      <p:grpSp>
        <p:nvGrpSpPr>
          <p:cNvPr id="166" name="Group 165">
            <a:extLst>
              <a:ext uri="{FF2B5EF4-FFF2-40B4-BE49-F238E27FC236}">
                <a16:creationId xmlns:a16="http://schemas.microsoft.com/office/drawing/2014/main" id="{C8AA07AC-261B-FF39-E619-EB1D33A62D4C}"/>
              </a:ext>
            </a:extLst>
          </p:cNvPr>
          <p:cNvGrpSpPr/>
          <p:nvPr/>
        </p:nvGrpSpPr>
        <p:grpSpPr>
          <a:xfrm>
            <a:off x="2099212" y="1127830"/>
            <a:ext cx="1580399" cy="824940"/>
            <a:chOff x="2940908" y="2421924"/>
            <a:chExt cx="4567881" cy="1616676"/>
          </a:xfrm>
        </p:grpSpPr>
        <p:cxnSp>
          <p:nvCxnSpPr>
            <p:cNvPr id="167" name="Straight Arrow Connector 166">
              <a:extLst>
                <a:ext uri="{FF2B5EF4-FFF2-40B4-BE49-F238E27FC236}">
                  <a16:creationId xmlns:a16="http://schemas.microsoft.com/office/drawing/2014/main" id="{0822FEFA-788A-29F8-0424-77CB573CF543}"/>
                </a:ext>
              </a:extLst>
            </p:cNvPr>
            <p:cNvCxnSpPr>
              <a:cxnSpLocks/>
            </p:cNvCxnSpPr>
            <p:nvPr/>
          </p:nvCxnSpPr>
          <p:spPr>
            <a:xfrm>
              <a:off x="2940908" y="3225114"/>
              <a:ext cx="15816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1DD64F35-143C-8E95-0060-C7784BC603B1}"/>
                </a:ext>
              </a:extLst>
            </p:cNvPr>
            <p:cNvCxnSpPr>
              <a:cxnSpLocks/>
            </p:cNvCxnSpPr>
            <p:nvPr/>
          </p:nvCxnSpPr>
          <p:spPr>
            <a:xfrm flipH="1">
              <a:off x="6096000" y="3225114"/>
              <a:ext cx="14127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0FA6181A-EB53-CE41-3AB3-9AD81B04C877}"/>
                </a:ext>
              </a:extLst>
            </p:cNvPr>
            <p:cNvSpPr/>
            <p:nvPr/>
          </p:nvSpPr>
          <p:spPr>
            <a:xfrm>
              <a:off x="4522573" y="3002692"/>
              <a:ext cx="1573427" cy="42630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Latch</a:t>
              </a:r>
            </a:p>
          </p:txBody>
        </p:sp>
        <p:sp>
          <p:nvSpPr>
            <p:cNvPr id="170" name="Down Arrow 169">
              <a:extLst>
                <a:ext uri="{FF2B5EF4-FFF2-40B4-BE49-F238E27FC236}">
                  <a16:creationId xmlns:a16="http://schemas.microsoft.com/office/drawing/2014/main" id="{ED67A97E-CE46-3A8F-A220-7F8668D9B48D}"/>
                </a:ext>
              </a:extLst>
            </p:cNvPr>
            <p:cNvSpPr/>
            <p:nvPr/>
          </p:nvSpPr>
          <p:spPr>
            <a:xfrm>
              <a:off x="5189838" y="2421924"/>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Down Arrow 170">
              <a:extLst>
                <a:ext uri="{FF2B5EF4-FFF2-40B4-BE49-F238E27FC236}">
                  <a16:creationId xmlns:a16="http://schemas.microsoft.com/office/drawing/2014/main" id="{64E77191-BED5-AE72-2AAA-9D2EDC53651A}"/>
                </a:ext>
              </a:extLst>
            </p:cNvPr>
            <p:cNvSpPr/>
            <p:nvPr/>
          </p:nvSpPr>
          <p:spPr>
            <a:xfrm>
              <a:off x="5210432" y="3457832"/>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a:extLst>
              <a:ext uri="{FF2B5EF4-FFF2-40B4-BE49-F238E27FC236}">
                <a16:creationId xmlns:a16="http://schemas.microsoft.com/office/drawing/2014/main" id="{1425B09E-E637-F54B-271F-7F644AE7DE5F}"/>
              </a:ext>
            </a:extLst>
          </p:cNvPr>
          <p:cNvGrpSpPr/>
          <p:nvPr/>
        </p:nvGrpSpPr>
        <p:grpSpPr>
          <a:xfrm>
            <a:off x="1249934" y="1563368"/>
            <a:ext cx="8992589" cy="4099540"/>
            <a:chOff x="1234194" y="1546829"/>
            <a:chExt cx="8992589" cy="4099540"/>
          </a:xfrm>
        </p:grpSpPr>
        <p:cxnSp>
          <p:nvCxnSpPr>
            <p:cNvPr id="155" name="Straight Arrow Connector 154">
              <a:extLst>
                <a:ext uri="{FF2B5EF4-FFF2-40B4-BE49-F238E27FC236}">
                  <a16:creationId xmlns:a16="http://schemas.microsoft.com/office/drawing/2014/main" id="{0D41B993-5C6D-90F3-0FE8-673FD46C0C2B}"/>
                </a:ext>
              </a:extLst>
            </p:cNvPr>
            <p:cNvCxnSpPr>
              <a:cxnSpLocks/>
            </p:cNvCxnSpPr>
            <p:nvPr/>
          </p:nvCxnSpPr>
          <p:spPr>
            <a:xfrm flipV="1">
              <a:off x="1234194" y="2168826"/>
              <a:ext cx="203083" cy="336229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8C95BA5-1AC0-150F-3F42-C242838C0DDB}"/>
                </a:ext>
              </a:extLst>
            </p:cNvPr>
            <p:cNvCxnSpPr>
              <a:cxnSpLocks/>
            </p:cNvCxnSpPr>
            <p:nvPr/>
          </p:nvCxnSpPr>
          <p:spPr>
            <a:xfrm flipV="1">
              <a:off x="1282532" y="2406606"/>
              <a:ext cx="8150839" cy="322430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8F1603D3-3433-591E-8094-592ABF1ABA46}"/>
                </a:ext>
              </a:extLst>
            </p:cNvPr>
            <p:cNvCxnSpPr>
              <a:cxnSpLocks/>
            </p:cNvCxnSpPr>
            <p:nvPr/>
          </p:nvCxnSpPr>
          <p:spPr>
            <a:xfrm flipV="1">
              <a:off x="1331740" y="3040202"/>
              <a:ext cx="4581923" cy="259190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7F34A37C-B1E2-11D0-9930-9114196941C9}"/>
                </a:ext>
              </a:extLst>
            </p:cNvPr>
            <p:cNvCxnSpPr>
              <a:cxnSpLocks/>
            </p:cNvCxnSpPr>
            <p:nvPr/>
          </p:nvCxnSpPr>
          <p:spPr>
            <a:xfrm flipV="1">
              <a:off x="1380947" y="2406606"/>
              <a:ext cx="8387401" cy="322550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6A6767B1-3757-2A2F-EEC1-75E618C407E3}"/>
                </a:ext>
              </a:extLst>
            </p:cNvPr>
            <p:cNvCxnSpPr>
              <a:cxnSpLocks/>
            </p:cNvCxnSpPr>
            <p:nvPr/>
          </p:nvCxnSpPr>
          <p:spPr>
            <a:xfrm flipV="1">
              <a:off x="1430155" y="1546829"/>
              <a:ext cx="2288866" cy="408707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65FDBE7D-173B-8ACC-5F0B-54F3AC62C235}"/>
                </a:ext>
              </a:extLst>
            </p:cNvPr>
            <p:cNvCxnSpPr>
              <a:cxnSpLocks/>
            </p:cNvCxnSpPr>
            <p:nvPr/>
          </p:nvCxnSpPr>
          <p:spPr>
            <a:xfrm flipV="1">
              <a:off x="1471383" y="4211886"/>
              <a:ext cx="7168355" cy="142201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DEC05FF-EA15-28E9-51D6-00B05899EAB4}"/>
                </a:ext>
              </a:extLst>
            </p:cNvPr>
            <p:cNvCxnSpPr>
              <a:cxnSpLocks/>
              <a:endCxn id="103" idx="2"/>
            </p:cNvCxnSpPr>
            <p:nvPr/>
          </p:nvCxnSpPr>
          <p:spPr>
            <a:xfrm flipV="1">
              <a:off x="1516601" y="3172913"/>
              <a:ext cx="4443602" cy="246099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DC10ACE7-805A-95B2-192A-E1373B713F50}"/>
                </a:ext>
              </a:extLst>
            </p:cNvPr>
            <p:cNvCxnSpPr>
              <a:cxnSpLocks/>
              <a:endCxn id="112" idx="1"/>
            </p:cNvCxnSpPr>
            <p:nvPr/>
          </p:nvCxnSpPr>
          <p:spPr>
            <a:xfrm flipV="1">
              <a:off x="1565809" y="4211886"/>
              <a:ext cx="5299523" cy="142201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095F7C8E-E060-E443-1E5F-147DE515A4FA}"/>
                </a:ext>
              </a:extLst>
            </p:cNvPr>
            <p:cNvCxnSpPr>
              <a:cxnSpLocks/>
            </p:cNvCxnSpPr>
            <p:nvPr/>
          </p:nvCxnSpPr>
          <p:spPr>
            <a:xfrm flipH="1" flipV="1">
              <a:off x="3663871" y="4984337"/>
              <a:ext cx="1527" cy="65963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297CE455-0650-F6F5-0269-AC50FFC09122}"/>
                </a:ext>
              </a:extLst>
            </p:cNvPr>
            <p:cNvCxnSpPr/>
            <p:nvPr/>
          </p:nvCxnSpPr>
          <p:spPr>
            <a:xfrm flipV="1">
              <a:off x="3665398" y="2809515"/>
              <a:ext cx="6295364" cy="283445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A4BE6D56-1277-A560-ED9A-459AA54B2391}"/>
                </a:ext>
              </a:extLst>
            </p:cNvPr>
            <p:cNvCxnSpPr>
              <a:endCxn id="66" idx="0"/>
            </p:cNvCxnSpPr>
            <p:nvPr/>
          </p:nvCxnSpPr>
          <p:spPr>
            <a:xfrm flipV="1">
              <a:off x="3711923" y="2423868"/>
              <a:ext cx="6514860" cy="322250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4E52FD87-C831-8F1B-F7C3-CDC15DC17294}"/>
              </a:ext>
            </a:extLst>
          </p:cNvPr>
          <p:cNvGrpSpPr/>
          <p:nvPr/>
        </p:nvGrpSpPr>
        <p:grpSpPr>
          <a:xfrm>
            <a:off x="2047844" y="4578119"/>
            <a:ext cx="1580399" cy="513880"/>
            <a:chOff x="2940908" y="2421924"/>
            <a:chExt cx="4567881" cy="1007076"/>
          </a:xfrm>
        </p:grpSpPr>
        <p:cxnSp>
          <p:nvCxnSpPr>
            <p:cNvPr id="173" name="Straight Arrow Connector 172">
              <a:extLst>
                <a:ext uri="{FF2B5EF4-FFF2-40B4-BE49-F238E27FC236}">
                  <a16:creationId xmlns:a16="http://schemas.microsoft.com/office/drawing/2014/main" id="{D1536BAC-87A0-8769-BF66-446863B52BEF}"/>
                </a:ext>
              </a:extLst>
            </p:cNvPr>
            <p:cNvCxnSpPr>
              <a:cxnSpLocks/>
            </p:cNvCxnSpPr>
            <p:nvPr/>
          </p:nvCxnSpPr>
          <p:spPr>
            <a:xfrm>
              <a:off x="2940908" y="3225114"/>
              <a:ext cx="15816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F356121-6465-F5F6-3F7A-9E5B73446170}"/>
                </a:ext>
              </a:extLst>
            </p:cNvPr>
            <p:cNvCxnSpPr>
              <a:cxnSpLocks/>
            </p:cNvCxnSpPr>
            <p:nvPr/>
          </p:nvCxnSpPr>
          <p:spPr>
            <a:xfrm flipH="1">
              <a:off x="6096000" y="3225114"/>
              <a:ext cx="14127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C6C47A02-D466-46D5-B142-72C8CC42E68C}"/>
                </a:ext>
              </a:extLst>
            </p:cNvPr>
            <p:cNvSpPr/>
            <p:nvPr/>
          </p:nvSpPr>
          <p:spPr>
            <a:xfrm>
              <a:off x="4522573" y="3002692"/>
              <a:ext cx="1573427" cy="42630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Latch</a:t>
              </a:r>
            </a:p>
          </p:txBody>
        </p:sp>
        <p:sp>
          <p:nvSpPr>
            <p:cNvPr id="176" name="Down Arrow 175">
              <a:extLst>
                <a:ext uri="{FF2B5EF4-FFF2-40B4-BE49-F238E27FC236}">
                  <a16:creationId xmlns:a16="http://schemas.microsoft.com/office/drawing/2014/main" id="{904B1E17-C4DC-7FDE-0FBF-E47659920F44}"/>
                </a:ext>
              </a:extLst>
            </p:cNvPr>
            <p:cNvSpPr/>
            <p:nvPr/>
          </p:nvSpPr>
          <p:spPr>
            <a:xfrm>
              <a:off x="5189838" y="2421924"/>
              <a:ext cx="197708" cy="5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380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A2CC-0A5A-8F78-0B89-4BD31C50EB55}"/>
              </a:ext>
            </a:extLst>
          </p:cNvPr>
          <p:cNvSpPr>
            <a:spLocks noGrp="1"/>
          </p:cNvSpPr>
          <p:nvPr>
            <p:ph type="title"/>
          </p:nvPr>
        </p:nvSpPr>
        <p:spPr/>
        <p:txBody>
          <a:bodyPr/>
          <a:lstStyle/>
          <a:p>
            <a:r>
              <a:rPr lang="en-US" dirty="0"/>
              <a:t>The Control Register</a:t>
            </a:r>
          </a:p>
        </p:txBody>
      </p:sp>
      <p:sp>
        <p:nvSpPr>
          <p:cNvPr id="3" name="Content Placeholder 2">
            <a:extLst>
              <a:ext uri="{FF2B5EF4-FFF2-40B4-BE49-F238E27FC236}">
                <a16:creationId xmlns:a16="http://schemas.microsoft.com/office/drawing/2014/main" id="{C9F8FE90-24A7-F40E-2C21-51BEA3242DE3}"/>
              </a:ext>
            </a:extLst>
          </p:cNvPr>
          <p:cNvSpPr>
            <a:spLocks noGrp="1"/>
          </p:cNvSpPr>
          <p:nvPr>
            <p:ph idx="1"/>
          </p:nvPr>
        </p:nvSpPr>
        <p:spPr/>
        <p:txBody>
          <a:bodyPr/>
          <a:lstStyle/>
          <a:p>
            <a:r>
              <a:rPr lang="en-US" dirty="0"/>
              <a:t>What do we need to control?</a:t>
            </a:r>
          </a:p>
          <a:p>
            <a:pPr lvl="1"/>
            <a:r>
              <a:rPr lang="en-US" sz="1600" dirty="0"/>
              <a:t>5 latches</a:t>
            </a:r>
          </a:p>
          <a:p>
            <a:pPr lvl="1"/>
            <a:r>
              <a:rPr lang="en-US" sz="1600" dirty="0"/>
              <a:t>Register file needs a register number, a R/W signal, and an enable signal</a:t>
            </a:r>
          </a:p>
          <a:p>
            <a:pPr lvl="1"/>
            <a:r>
              <a:rPr lang="en-US" sz="1600" dirty="0"/>
              <a:t>The demultiplexer needs two bits for selection</a:t>
            </a:r>
          </a:p>
          <a:p>
            <a:pPr lvl="1"/>
            <a:r>
              <a:rPr lang="en-US" sz="1600" dirty="0"/>
              <a:t>The instruction fetch needs a fetch control</a:t>
            </a:r>
          </a:p>
          <a:p>
            <a:pPr marL="0" indent="0">
              <a:buNone/>
            </a:pPr>
            <a:r>
              <a:rPr lang="en-US" sz="2200" dirty="0"/>
              <a:t>All in all, 5 bits for the latches, 7 bits for the register file, and 2 bits for demultiplexer, and 1 bit for the instruction fetch, for a total of 17 bits</a:t>
            </a:r>
          </a:p>
          <a:p>
            <a:pPr marL="0" indent="0">
              <a:buNone/>
            </a:pPr>
            <a:r>
              <a:rPr lang="en-US" sz="2200" dirty="0"/>
              <a:t>Implementation: Can be, and usually is, broken into a number of registers</a:t>
            </a:r>
          </a:p>
          <a:p>
            <a:pPr marL="0" indent="0">
              <a:buNone/>
            </a:pPr>
            <a:endParaRPr lang="en-US" sz="2200" dirty="0"/>
          </a:p>
          <a:p>
            <a:pPr lvl="1"/>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3388403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32AC-1013-E887-3DCC-9A0B0C069306}"/>
              </a:ext>
            </a:extLst>
          </p:cNvPr>
          <p:cNvSpPr>
            <a:spLocks noGrp="1"/>
          </p:cNvSpPr>
          <p:nvPr>
            <p:ph type="title"/>
          </p:nvPr>
        </p:nvSpPr>
        <p:spPr/>
        <p:txBody>
          <a:bodyPr/>
          <a:lstStyle/>
          <a:p>
            <a:r>
              <a:rPr lang="en-US" dirty="0"/>
              <a:t>Instruction Schedule</a:t>
            </a:r>
          </a:p>
        </p:txBody>
      </p:sp>
      <p:sp>
        <p:nvSpPr>
          <p:cNvPr id="3" name="Content Placeholder 2">
            <a:extLst>
              <a:ext uri="{FF2B5EF4-FFF2-40B4-BE49-F238E27FC236}">
                <a16:creationId xmlns:a16="http://schemas.microsoft.com/office/drawing/2014/main" id="{E6B08C31-D930-5807-FFF2-0C4875DDAD59}"/>
              </a:ext>
            </a:extLst>
          </p:cNvPr>
          <p:cNvSpPr>
            <a:spLocks noGrp="1"/>
          </p:cNvSpPr>
          <p:nvPr>
            <p:ph idx="1"/>
          </p:nvPr>
        </p:nvSpPr>
        <p:spPr/>
        <p:txBody>
          <a:bodyPr/>
          <a:lstStyle/>
          <a:p>
            <a:r>
              <a:rPr lang="en-US" dirty="0"/>
              <a:t>For add r1, r2, r3</a:t>
            </a:r>
          </a:p>
          <a:p>
            <a:r>
              <a:rPr lang="en-US" dirty="0"/>
              <a:t>I assume that the instruction fetch/decode is independently active</a:t>
            </a:r>
          </a:p>
          <a:p>
            <a:pPr marL="0" indent="0">
              <a:buNone/>
            </a:pPr>
            <a:endParaRPr lang="en-US" dirty="0"/>
          </a:p>
        </p:txBody>
      </p:sp>
      <p:graphicFrame>
        <p:nvGraphicFramePr>
          <p:cNvPr id="4" name="Table 4">
            <a:extLst>
              <a:ext uri="{FF2B5EF4-FFF2-40B4-BE49-F238E27FC236}">
                <a16:creationId xmlns:a16="http://schemas.microsoft.com/office/drawing/2014/main" id="{E4095B08-F2B2-2CF6-DE0B-DD903E1B4A9F}"/>
              </a:ext>
            </a:extLst>
          </p:cNvPr>
          <p:cNvGraphicFramePr>
            <a:graphicFrameLocks noGrp="1"/>
          </p:cNvGraphicFramePr>
          <p:nvPr>
            <p:extLst>
              <p:ext uri="{D42A27DB-BD31-4B8C-83A1-F6EECF244321}">
                <p14:modId xmlns:p14="http://schemas.microsoft.com/office/powerpoint/2010/main" val="748713174"/>
              </p:ext>
            </p:extLst>
          </p:nvPr>
        </p:nvGraphicFramePr>
        <p:xfrm>
          <a:off x="1278238" y="3429000"/>
          <a:ext cx="8841944" cy="2966720"/>
        </p:xfrm>
        <a:graphic>
          <a:graphicData uri="http://schemas.openxmlformats.org/drawingml/2006/table">
            <a:tbl>
              <a:tblPr firstRow="1" bandRow="1">
                <a:tableStyleId>{5C22544A-7EE6-4342-B048-85BDC9FD1C3A}</a:tableStyleId>
              </a:tblPr>
              <a:tblGrid>
                <a:gridCol w="1105243">
                  <a:extLst>
                    <a:ext uri="{9D8B030D-6E8A-4147-A177-3AD203B41FA5}">
                      <a16:colId xmlns:a16="http://schemas.microsoft.com/office/drawing/2014/main" val="3188104397"/>
                    </a:ext>
                  </a:extLst>
                </a:gridCol>
                <a:gridCol w="1105243">
                  <a:extLst>
                    <a:ext uri="{9D8B030D-6E8A-4147-A177-3AD203B41FA5}">
                      <a16:colId xmlns:a16="http://schemas.microsoft.com/office/drawing/2014/main" val="2423947619"/>
                    </a:ext>
                  </a:extLst>
                </a:gridCol>
                <a:gridCol w="1105243">
                  <a:extLst>
                    <a:ext uri="{9D8B030D-6E8A-4147-A177-3AD203B41FA5}">
                      <a16:colId xmlns:a16="http://schemas.microsoft.com/office/drawing/2014/main" val="125510269"/>
                    </a:ext>
                  </a:extLst>
                </a:gridCol>
                <a:gridCol w="1105243">
                  <a:extLst>
                    <a:ext uri="{9D8B030D-6E8A-4147-A177-3AD203B41FA5}">
                      <a16:colId xmlns:a16="http://schemas.microsoft.com/office/drawing/2014/main" val="1969814760"/>
                    </a:ext>
                  </a:extLst>
                </a:gridCol>
                <a:gridCol w="1105243">
                  <a:extLst>
                    <a:ext uri="{9D8B030D-6E8A-4147-A177-3AD203B41FA5}">
                      <a16:colId xmlns:a16="http://schemas.microsoft.com/office/drawing/2014/main" val="3081897016"/>
                    </a:ext>
                  </a:extLst>
                </a:gridCol>
                <a:gridCol w="1105243">
                  <a:extLst>
                    <a:ext uri="{9D8B030D-6E8A-4147-A177-3AD203B41FA5}">
                      <a16:colId xmlns:a16="http://schemas.microsoft.com/office/drawing/2014/main" val="1848270815"/>
                    </a:ext>
                  </a:extLst>
                </a:gridCol>
                <a:gridCol w="1105243">
                  <a:extLst>
                    <a:ext uri="{9D8B030D-6E8A-4147-A177-3AD203B41FA5}">
                      <a16:colId xmlns:a16="http://schemas.microsoft.com/office/drawing/2014/main" val="3772214017"/>
                    </a:ext>
                  </a:extLst>
                </a:gridCol>
                <a:gridCol w="1105243">
                  <a:extLst>
                    <a:ext uri="{9D8B030D-6E8A-4147-A177-3AD203B41FA5}">
                      <a16:colId xmlns:a16="http://schemas.microsoft.com/office/drawing/2014/main" val="2010298413"/>
                    </a:ext>
                  </a:extLst>
                </a:gridCol>
              </a:tblGrid>
              <a:tr h="370840">
                <a:tc>
                  <a:txBody>
                    <a:bodyPr/>
                    <a:lstStyle/>
                    <a:p>
                      <a:r>
                        <a:rPr lang="en-US" dirty="0"/>
                        <a:t>Time</a:t>
                      </a:r>
                    </a:p>
                  </a:txBody>
                  <a:tcPr/>
                </a:tc>
                <a:tc>
                  <a:txBody>
                    <a:bodyPr/>
                    <a:lstStyle/>
                    <a:p>
                      <a:r>
                        <a:rPr lang="en-US" dirty="0"/>
                        <a:t>Reg File</a:t>
                      </a:r>
                    </a:p>
                  </a:txBody>
                  <a:tcPr/>
                </a:tc>
                <a:tc>
                  <a:txBody>
                    <a:bodyPr/>
                    <a:lstStyle/>
                    <a:p>
                      <a:r>
                        <a:rPr lang="en-US" dirty="0" err="1"/>
                        <a:t>Demux</a:t>
                      </a:r>
                      <a:endParaRPr lang="en-US" dirty="0"/>
                    </a:p>
                  </a:txBody>
                  <a:tcPr/>
                </a:tc>
                <a:tc>
                  <a:txBody>
                    <a:bodyPr/>
                    <a:lstStyle/>
                    <a:p>
                      <a:r>
                        <a:rPr lang="en-US" dirty="0"/>
                        <a:t>Latch 0</a:t>
                      </a:r>
                    </a:p>
                  </a:txBody>
                  <a:tcPr/>
                </a:tc>
                <a:tc>
                  <a:txBody>
                    <a:bodyPr/>
                    <a:lstStyle/>
                    <a:p>
                      <a:r>
                        <a:rPr lang="en-US" dirty="0"/>
                        <a:t>Latch 1</a:t>
                      </a:r>
                    </a:p>
                  </a:txBody>
                  <a:tcPr/>
                </a:tc>
                <a:tc>
                  <a:txBody>
                    <a:bodyPr/>
                    <a:lstStyle/>
                    <a:p>
                      <a:r>
                        <a:rPr lang="en-US" dirty="0"/>
                        <a:t>Latch 2</a:t>
                      </a:r>
                    </a:p>
                  </a:txBody>
                  <a:tcPr/>
                </a:tc>
                <a:tc>
                  <a:txBody>
                    <a:bodyPr/>
                    <a:lstStyle/>
                    <a:p>
                      <a:r>
                        <a:rPr lang="en-US" dirty="0"/>
                        <a:t>Latch 3</a:t>
                      </a:r>
                    </a:p>
                  </a:txBody>
                  <a:tcPr/>
                </a:tc>
                <a:tc>
                  <a:txBody>
                    <a:bodyPr/>
                    <a:lstStyle/>
                    <a:p>
                      <a:r>
                        <a:rPr lang="en-US" dirty="0"/>
                        <a:t>Latch 4</a:t>
                      </a:r>
                    </a:p>
                  </a:txBody>
                  <a:tcPr/>
                </a:tc>
                <a:extLst>
                  <a:ext uri="{0D108BD9-81ED-4DB2-BD59-A6C34878D82A}">
                    <a16:rowId xmlns:a16="http://schemas.microsoft.com/office/drawing/2014/main" val="2210197916"/>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IF</a:t>
                      </a:r>
                    </a:p>
                  </a:txBody>
                  <a:tcPr/>
                </a:tc>
                <a:tc>
                  <a:txBody>
                    <a:bodyPr/>
                    <a:lstStyle/>
                    <a:p>
                      <a:r>
                        <a:rPr lang="en-US" dirty="0"/>
                        <a:t>DEMUX 1</a:t>
                      </a:r>
                    </a:p>
                  </a:txBody>
                  <a:tcPr/>
                </a:tc>
                <a:tc>
                  <a:txBody>
                    <a:bodyPr/>
                    <a:lstStyle/>
                    <a:p>
                      <a:r>
                        <a:rPr lang="en-US" dirty="0"/>
                        <a:t>DEMUX 2</a:t>
                      </a:r>
                    </a:p>
                  </a:txBody>
                  <a:tcPr/>
                </a:tc>
                <a:tc>
                  <a:txBody>
                    <a:bodyPr/>
                    <a:lstStyle/>
                    <a:p>
                      <a:r>
                        <a:rPr lang="en-US" dirty="0"/>
                        <a:t>REG INP</a:t>
                      </a:r>
                    </a:p>
                  </a:txBody>
                  <a:tcPr/>
                </a:tc>
                <a:tc>
                  <a:txBody>
                    <a:bodyPr/>
                    <a:lstStyle/>
                    <a:p>
                      <a:r>
                        <a:rPr lang="en-US" dirty="0"/>
                        <a:t>ID</a:t>
                      </a:r>
                    </a:p>
                  </a:txBody>
                  <a:tcPr/>
                </a:tc>
                <a:extLst>
                  <a:ext uri="{0D108BD9-81ED-4DB2-BD59-A6C34878D82A}">
                    <a16:rowId xmlns:a16="http://schemas.microsoft.com/office/drawing/2014/main" val="3169097360"/>
                  </a:ext>
                </a:extLst>
              </a:tr>
              <a:tr h="370840">
                <a:tc>
                  <a:txBody>
                    <a:bodyPr/>
                    <a:lstStyle/>
                    <a:p>
                      <a:r>
                        <a:rPr lang="en-US" dirty="0"/>
                        <a:t>0</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65986418"/>
                  </a:ext>
                </a:extLst>
              </a:tr>
              <a:tr h="370840">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58953634"/>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08717739"/>
                  </a:ext>
                </a:extLst>
              </a:tr>
              <a:tr h="370840">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89307014"/>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0319600"/>
                  </a:ext>
                </a:extLst>
              </a:tr>
              <a:tr h="370840">
                <a:tc>
                  <a:txBody>
                    <a:bodyPr/>
                    <a:lstStyle/>
                    <a:p>
                      <a:r>
                        <a:rPr lang="en-US" dirty="0"/>
                        <a:t>5</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13290290"/>
                  </a:ext>
                </a:extLst>
              </a:tr>
            </a:tbl>
          </a:graphicData>
        </a:graphic>
      </p:graphicFrame>
    </p:spTree>
    <p:extLst>
      <p:ext uri="{BB962C8B-B14F-4D97-AF65-F5344CB8AC3E}">
        <p14:creationId xmlns:p14="http://schemas.microsoft.com/office/powerpoint/2010/main" val="220144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32AC-1013-E887-3DCC-9A0B0C069306}"/>
              </a:ext>
            </a:extLst>
          </p:cNvPr>
          <p:cNvSpPr>
            <a:spLocks noGrp="1"/>
          </p:cNvSpPr>
          <p:nvPr>
            <p:ph type="title"/>
          </p:nvPr>
        </p:nvSpPr>
        <p:spPr/>
        <p:txBody>
          <a:bodyPr/>
          <a:lstStyle/>
          <a:p>
            <a:r>
              <a:rPr lang="en-US" dirty="0"/>
              <a:t>Instruction Schedule</a:t>
            </a:r>
          </a:p>
        </p:txBody>
      </p:sp>
      <p:sp>
        <p:nvSpPr>
          <p:cNvPr id="3" name="Content Placeholder 2">
            <a:extLst>
              <a:ext uri="{FF2B5EF4-FFF2-40B4-BE49-F238E27FC236}">
                <a16:creationId xmlns:a16="http://schemas.microsoft.com/office/drawing/2014/main" id="{E6B08C31-D930-5807-FFF2-0C4875DDAD59}"/>
              </a:ext>
            </a:extLst>
          </p:cNvPr>
          <p:cNvSpPr>
            <a:spLocks noGrp="1"/>
          </p:cNvSpPr>
          <p:nvPr>
            <p:ph idx="1"/>
          </p:nvPr>
        </p:nvSpPr>
        <p:spPr/>
        <p:txBody>
          <a:bodyPr/>
          <a:lstStyle/>
          <a:p>
            <a:r>
              <a:rPr lang="en-US" dirty="0"/>
              <a:t>For add r1, r2, r3</a:t>
            </a:r>
          </a:p>
          <a:p>
            <a:r>
              <a:rPr lang="en-US" dirty="0"/>
              <a:t>I assume that the instruction fetch/decode is independently active</a:t>
            </a:r>
          </a:p>
          <a:p>
            <a:pPr marL="0" indent="0">
              <a:buNone/>
            </a:pPr>
            <a:endParaRPr lang="en-US" dirty="0"/>
          </a:p>
        </p:txBody>
      </p:sp>
      <p:graphicFrame>
        <p:nvGraphicFramePr>
          <p:cNvPr id="4" name="Table 4">
            <a:extLst>
              <a:ext uri="{FF2B5EF4-FFF2-40B4-BE49-F238E27FC236}">
                <a16:creationId xmlns:a16="http://schemas.microsoft.com/office/drawing/2014/main" id="{E4095B08-F2B2-2CF6-DE0B-DD903E1B4A9F}"/>
              </a:ext>
            </a:extLst>
          </p:cNvPr>
          <p:cNvGraphicFramePr>
            <a:graphicFrameLocks noGrp="1"/>
          </p:cNvGraphicFramePr>
          <p:nvPr>
            <p:extLst>
              <p:ext uri="{D42A27DB-BD31-4B8C-83A1-F6EECF244321}">
                <p14:modId xmlns:p14="http://schemas.microsoft.com/office/powerpoint/2010/main" val="3774302773"/>
              </p:ext>
            </p:extLst>
          </p:nvPr>
        </p:nvGraphicFramePr>
        <p:xfrm>
          <a:off x="1278238" y="3311611"/>
          <a:ext cx="10151760" cy="2326158"/>
        </p:xfrm>
        <a:graphic>
          <a:graphicData uri="http://schemas.openxmlformats.org/drawingml/2006/table">
            <a:tbl>
              <a:tblPr firstRow="1" bandRow="1">
                <a:tableStyleId>{5C22544A-7EE6-4342-B048-85BDC9FD1C3A}</a:tableStyleId>
              </a:tblPr>
              <a:tblGrid>
                <a:gridCol w="1691960">
                  <a:extLst>
                    <a:ext uri="{9D8B030D-6E8A-4147-A177-3AD203B41FA5}">
                      <a16:colId xmlns:a16="http://schemas.microsoft.com/office/drawing/2014/main" val="3188104397"/>
                    </a:ext>
                  </a:extLst>
                </a:gridCol>
                <a:gridCol w="2343207">
                  <a:extLst>
                    <a:ext uri="{9D8B030D-6E8A-4147-A177-3AD203B41FA5}">
                      <a16:colId xmlns:a16="http://schemas.microsoft.com/office/drawing/2014/main" val="2423947619"/>
                    </a:ext>
                  </a:extLst>
                </a:gridCol>
                <a:gridCol w="1040713">
                  <a:extLst>
                    <a:ext uri="{9D8B030D-6E8A-4147-A177-3AD203B41FA5}">
                      <a16:colId xmlns:a16="http://schemas.microsoft.com/office/drawing/2014/main" val="125510269"/>
                    </a:ext>
                  </a:extLst>
                </a:gridCol>
                <a:gridCol w="1691960">
                  <a:extLst>
                    <a:ext uri="{9D8B030D-6E8A-4147-A177-3AD203B41FA5}">
                      <a16:colId xmlns:a16="http://schemas.microsoft.com/office/drawing/2014/main" val="3081897016"/>
                    </a:ext>
                  </a:extLst>
                </a:gridCol>
                <a:gridCol w="1691960">
                  <a:extLst>
                    <a:ext uri="{9D8B030D-6E8A-4147-A177-3AD203B41FA5}">
                      <a16:colId xmlns:a16="http://schemas.microsoft.com/office/drawing/2014/main" val="1848270815"/>
                    </a:ext>
                  </a:extLst>
                </a:gridCol>
                <a:gridCol w="1691960">
                  <a:extLst>
                    <a:ext uri="{9D8B030D-6E8A-4147-A177-3AD203B41FA5}">
                      <a16:colId xmlns:a16="http://schemas.microsoft.com/office/drawing/2014/main" val="3772214017"/>
                    </a:ext>
                  </a:extLst>
                </a:gridCol>
              </a:tblGrid>
              <a:tr h="387693">
                <a:tc>
                  <a:txBody>
                    <a:bodyPr/>
                    <a:lstStyle/>
                    <a:p>
                      <a:r>
                        <a:rPr lang="en-US" dirty="0"/>
                        <a:t>Time</a:t>
                      </a:r>
                    </a:p>
                  </a:txBody>
                  <a:tcPr/>
                </a:tc>
                <a:tc>
                  <a:txBody>
                    <a:bodyPr/>
                    <a:lstStyle/>
                    <a:p>
                      <a:r>
                        <a:rPr lang="en-US" dirty="0"/>
                        <a:t>Reg File</a:t>
                      </a:r>
                    </a:p>
                  </a:txBody>
                  <a:tcPr/>
                </a:tc>
                <a:tc>
                  <a:txBody>
                    <a:bodyPr/>
                    <a:lstStyle/>
                    <a:p>
                      <a:r>
                        <a:rPr lang="en-US" dirty="0" err="1"/>
                        <a:t>Demux</a:t>
                      </a:r>
                      <a:endParaRPr lang="en-US" dirty="0"/>
                    </a:p>
                  </a:txBody>
                  <a:tcPr/>
                </a:tc>
                <a:tc>
                  <a:txBody>
                    <a:bodyPr/>
                    <a:lstStyle/>
                    <a:p>
                      <a:r>
                        <a:rPr lang="en-US" dirty="0"/>
                        <a:t>Latch 1</a:t>
                      </a:r>
                    </a:p>
                  </a:txBody>
                  <a:tcPr/>
                </a:tc>
                <a:tc>
                  <a:txBody>
                    <a:bodyPr/>
                    <a:lstStyle/>
                    <a:p>
                      <a:r>
                        <a:rPr lang="en-US" dirty="0"/>
                        <a:t>Latch 2</a:t>
                      </a:r>
                    </a:p>
                  </a:txBody>
                  <a:tcPr/>
                </a:tc>
                <a:tc>
                  <a:txBody>
                    <a:bodyPr/>
                    <a:lstStyle/>
                    <a:p>
                      <a:r>
                        <a:rPr lang="en-US" dirty="0"/>
                        <a:t>Latch 3</a:t>
                      </a:r>
                    </a:p>
                  </a:txBody>
                  <a:tcPr/>
                </a:tc>
                <a:extLst>
                  <a:ext uri="{0D108BD9-81ED-4DB2-BD59-A6C34878D82A}">
                    <a16:rowId xmlns:a16="http://schemas.microsoft.com/office/drawing/2014/main" val="2210197916"/>
                  </a:ext>
                </a:extLst>
              </a:tr>
              <a:tr h="387693">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DEMUX 1</a:t>
                      </a:r>
                    </a:p>
                  </a:txBody>
                  <a:tcPr/>
                </a:tc>
                <a:tc>
                  <a:txBody>
                    <a:bodyPr/>
                    <a:lstStyle/>
                    <a:p>
                      <a:r>
                        <a:rPr lang="en-US" dirty="0"/>
                        <a:t>DEMUX 2</a:t>
                      </a:r>
                    </a:p>
                  </a:txBody>
                  <a:tcPr/>
                </a:tc>
                <a:tc>
                  <a:txBody>
                    <a:bodyPr/>
                    <a:lstStyle/>
                    <a:p>
                      <a:r>
                        <a:rPr lang="en-US" dirty="0"/>
                        <a:t>REG INP</a:t>
                      </a:r>
                    </a:p>
                  </a:txBody>
                  <a:tcPr/>
                </a:tc>
                <a:extLst>
                  <a:ext uri="{0D108BD9-81ED-4DB2-BD59-A6C34878D82A}">
                    <a16:rowId xmlns:a16="http://schemas.microsoft.com/office/drawing/2014/main" val="3169097360"/>
                  </a:ext>
                </a:extLst>
              </a:tr>
              <a:tr h="387693">
                <a:tc>
                  <a:txBody>
                    <a:bodyPr/>
                    <a:lstStyle/>
                    <a:p>
                      <a:r>
                        <a:rPr lang="en-US" dirty="0"/>
                        <a:t>0</a:t>
                      </a:r>
                    </a:p>
                  </a:txBody>
                  <a:tcPr/>
                </a:tc>
                <a:tc>
                  <a:txBody>
                    <a:bodyPr/>
                    <a:lstStyle/>
                    <a:p>
                      <a:r>
                        <a:rPr lang="en-US" dirty="0"/>
                        <a:t>R2, R, E {0001001}</a:t>
                      </a:r>
                    </a:p>
                  </a:txBody>
                  <a:tcPr/>
                </a:tc>
                <a:tc>
                  <a:txBody>
                    <a:bodyPr/>
                    <a:lstStyle/>
                    <a:p>
                      <a:r>
                        <a:rPr lang="en-US" dirty="0"/>
                        <a:t>01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165986418"/>
                  </a:ext>
                </a:extLst>
              </a:tr>
              <a:tr h="3876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8953634"/>
                  </a:ext>
                </a:extLst>
              </a:tr>
              <a:tr h="3876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8717739"/>
                  </a:ext>
                </a:extLst>
              </a:tr>
              <a:tr h="3876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9307014"/>
                  </a:ext>
                </a:extLst>
              </a:tr>
            </a:tbl>
          </a:graphicData>
        </a:graphic>
      </p:graphicFrame>
    </p:spTree>
    <p:extLst>
      <p:ext uri="{BB962C8B-B14F-4D97-AF65-F5344CB8AC3E}">
        <p14:creationId xmlns:p14="http://schemas.microsoft.com/office/powerpoint/2010/main" val="157951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32AC-1013-E887-3DCC-9A0B0C069306}"/>
              </a:ext>
            </a:extLst>
          </p:cNvPr>
          <p:cNvSpPr>
            <a:spLocks noGrp="1"/>
          </p:cNvSpPr>
          <p:nvPr>
            <p:ph type="title"/>
          </p:nvPr>
        </p:nvSpPr>
        <p:spPr/>
        <p:txBody>
          <a:bodyPr/>
          <a:lstStyle/>
          <a:p>
            <a:r>
              <a:rPr lang="en-US" dirty="0"/>
              <a:t>Instruction Schedule</a:t>
            </a:r>
          </a:p>
        </p:txBody>
      </p:sp>
      <p:sp>
        <p:nvSpPr>
          <p:cNvPr id="3" name="Content Placeholder 2">
            <a:extLst>
              <a:ext uri="{FF2B5EF4-FFF2-40B4-BE49-F238E27FC236}">
                <a16:creationId xmlns:a16="http://schemas.microsoft.com/office/drawing/2014/main" id="{E6B08C31-D930-5807-FFF2-0C4875DDAD59}"/>
              </a:ext>
            </a:extLst>
          </p:cNvPr>
          <p:cNvSpPr>
            <a:spLocks noGrp="1"/>
          </p:cNvSpPr>
          <p:nvPr>
            <p:ph idx="1"/>
          </p:nvPr>
        </p:nvSpPr>
        <p:spPr/>
        <p:txBody>
          <a:bodyPr/>
          <a:lstStyle/>
          <a:p>
            <a:r>
              <a:rPr lang="en-US" dirty="0"/>
              <a:t>For add r1, r2, r3</a:t>
            </a:r>
          </a:p>
          <a:p>
            <a:r>
              <a:rPr lang="en-US" dirty="0"/>
              <a:t>I assume that the instruction fetch/decode is independently active</a:t>
            </a:r>
          </a:p>
          <a:p>
            <a:pPr marL="0" indent="0">
              <a:buNone/>
            </a:pPr>
            <a:endParaRPr lang="en-US" dirty="0"/>
          </a:p>
        </p:txBody>
      </p:sp>
      <p:graphicFrame>
        <p:nvGraphicFramePr>
          <p:cNvPr id="4" name="Table 4">
            <a:extLst>
              <a:ext uri="{FF2B5EF4-FFF2-40B4-BE49-F238E27FC236}">
                <a16:creationId xmlns:a16="http://schemas.microsoft.com/office/drawing/2014/main" id="{E4095B08-F2B2-2CF6-DE0B-DD903E1B4A9F}"/>
              </a:ext>
            </a:extLst>
          </p:cNvPr>
          <p:cNvGraphicFramePr>
            <a:graphicFrameLocks noGrp="1"/>
          </p:cNvGraphicFramePr>
          <p:nvPr>
            <p:extLst>
              <p:ext uri="{D42A27DB-BD31-4B8C-83A1-F6EECF244321}">
                <p14:modId xmlns:p14="http://schemas.microsoft.com/office/powerpoint/2010/main" val="2065169768"/>
              </p:ext>
            </p:extLst>
          </p:nvPr>
        </p:nvGraphicFramePr>
        <p:xfrm>
          <a:off x="1278238" y="3311611"/>
          <a:ext cx="10151760" cy="2326158"/>
        </p:xfrm>
        <a:graphic>
          <a:graphicData uri="http://schemas.openxmlformats.org/drawingml/2006/table">
            <a:tbl>
              <a:tblPr firstRow="1" bandRow="1">
                <a:tableStyleId>{5C22544A-7EE6-4342-B048-85BDC9FD1C3A}</a:tableStyleId>
              </a:tblPr>
              <a:tblGrid>
                <a:gridCol w="1691960">
                  <a:extLst>
                    <a:ext uri="{9D8B030D-6E8A-4147-A177-3AD203B41FA5}">
                      <a16:colId xmlns:a16="http://schemas.microsoft.com/office/drawing/2014/main" val="3188104397"/>
                    </a:ext>
                  </a:extLst>
                </a:gridCol>
                <a:gridCol w="2343207">
                  <a:extLst>
                    <a:ext uri="{9D8B030D-6E8A-4147-A177-3AD203B41FA5}">
                      <a16:colId xmlns:a16="http://schemas.microsoft.com/office/drawing/2014/main" val="2423947619"/>
                    </a:ext>
                  </a:extLst>
                </a:gridCol>
                <a:gridCol w="1040713">
                  <a:extLst>
                    <a:ext uri="{9D8B030D-6E8A-4147-A177-3AD203B41FA5}">
                      <a16:colId xmlns:a16="http://schemas.microsoft.com/office/drawing/2014/main" val="125510269"/>
                    </a:ext>
                  </a:extLst>
                </a:gridCol>
                <a:gridCol w="1691960">
                  <a:extLst>
                    <a:ext uri="{9D8B030D-6E8A-4147-A177-3AD203B41FA5}">
                      <a16:colId xmlns:a16="http://schemas.microsoft.com/office/drawing/2014/main" val="3081897016"/>
                    </a:ext>
                  </a:extLst>
                </a:gridCol>
                <a:gridCol w="1691960">
                  <a:extLst>
                    <a:ext uri="{9D8B030D-6E8A-4147-A177-3AD203B41FA5}">
                      <a16:colId xmlns:a16="http://schemas.microsoft.com/office/drawing/2014/main" val="1848270815"/>
                    </a:ext>
                  </a:extLst>
                </a:gridCol>
                <a:gridCol w="1691960">
                  <a:extLst>
                    <a:ext uri="{9D8B030D-6E8A-4147-A177-3AD203B41FA5}">
                      <a16:colId xmlns:a16="http://schemas.microsoft.com/office/drawing/2014/main" val="3772214017"/>
                    </a:ext>
                  </a:extLst>
                </a:gridCol>
              </a:tblGrid>
              <a:tr h="387693">
                <a:tc>
                  <a:txBody>
                    <a:bodyPr/>
                    <a:lstStyle/>
                    <a:p>
                      <a:r>
                        <a:rPr lang="en-US" dirty="0"/>
                        <a:t>Time</a:t>
                      </a:r>
                    </a:p>
                  </a:txBody>
                  <a:tcPr/>
                </a:tc>
                <a:tc>
                  <a:txBody>
                    <a:bodyPr/>
                    <a:lstStyle/>
                    <a:p>
                      <a:r>
                        <a:rPr lang="en-US" dirty="0"/>
                        <a:t>Reg File</a:t>
                      </a:r>
                    </a:p>
                  </a:txBody>
                  <a:tcPr/>
                </a:tc>
                <a:tc>
                  <a:txBody>
                    <a:bodyPr/>
                    <a:lstStyle/>
                    <a:p>
                      <a:r>
                        <a:rPr lang="en-US" dirty="0" err="1"/>
                        <a:t>Demux</a:t>
                      </a:r>
                      <a:endParaRPr lang="en-US" dirty="0"/>
                    </a:p>
                  </a:txBody>
                  <a:tcPr/>
                </a:tc>
                <a:tc>
                  <a:txBody>
                    <a:bodyPr/>
                    <a:lstStyle/>
                    <a:p>
                      <a:r>
                        <a:rPr lang="en-US" dirty="0"/>
                        <a:t>Latch 1</a:t>
                      </a:r>
                    </a:p>
                  </a:txBody>
                  <a:tcPr/>
                </a:tc>
                <a:tc>
                  <a:txBody>
                    <a:bodyPr/>
                    <a:lstStyle/>
                    <a:p>
                      <a:r>
                        <a:rPr lang="en-US" dirty="0"/>
                        <a:t>Latch 2</a:t>
                      </a:r>
                    </a:p>
                  </a:txBody>
                  <a:tcPr/>
                </a:tc>
                <a:tc>
                  <a:txBody>
                    <a:bodyPr/>
                    <a:lstStyle/>
                    <a:p>
                      <a:r>
                        <a:rPr lang="en-US" dirty="0"/>
                        <a:t>Latch 3</a:t>
                      </a:r>
                    </a:p>
                  </a:txBody>
                  <a:tcPr/>
                </a:tc>
                <a:extLst>
                  <a:ext uri="{0D108BD9-81ED-4DB2-BD59-A6C34878D82A}">
                    <a16:rowId xmlns:a16="http://schemas.microsoft.com/office/drawing/2014/main" val="2210197916"/>
                  </a:ext>
                </a:extLst>
              </a:tr>
              <a:tr h="387693">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DEMUX 1</a:t>
                      </a:r>
                    </a:p>
                  </a:txBody>
                  <a:tcPr/>
                </a:tc>
                <a:tc>
                  <a:txBody>
                    <a:bodyPr/>
                    <a:lstStyle/>
                    <a:p>
                      <a:r>
                        <a:rPr lang="en-US" dirty="0"/>
                        <a:t>DEMUX 2</a:t>
                      </a:r>
                    </a:p>
                  </a:txBody>
                  <a:tcPr/>
                </a:tc>
                <a:tc>
                  <a:txBody>
                    <a:bodyPr/>
                    <a:lstStyle/>
                    <a:p>
                      <a:r>
                        <a:rPr lang="en-US" dirty="0"/>
                        <a:t>REG INP</a:t>
                      </a:r>
                    </a:p>
                  </a:txBody>
                  <a:tcPr/>
                </a:tc>
                <a:extLst>
                  <a:ext uri="{0D108BD9-81ED-4DB2-BD59-A6C34878D82A}">
                    <a16:rowId xmlns:a16="http://schemas.microsoft.com/office/drawing/2014/main" val="3169097360"/>
                  </a:ext>
                </a:extLst>
              </a:tr>
              <a:tr h="387693">
                <a:tc>
                  <a:txBody>
                    <a:bodyPr/>
                    <a:lstStyle/>
                    <a:p>
                      <a:r>
                        <a:rPr lang="en-US" dirty="0"/>
                        <a:t>0</a:t>
                      </a:r>
                    </a:p>
                  </a:txBody>
                  <a:tcPr/>
                </a:tc>
                <a:tc>
                  <a:txBody>
                    <a:bodyPr/>
                    <a:lstStyle/>
                    <a:p>
                      <a:r>
                        <a:rPr lang="en-US" dirty="0"/>
                        <a:t>R2, R, E {0001001}</a:t>
                      </a:r>
                    </a:p>
                  </a:txBody>
                  <a:tcPr/>
                </a:tc>
                <a:tc>
                  <a:txBody>
                    <a:bodyPr/>
                    <a:lstStyle/>
                    <a:p>
                      <a:r>
                        <a:rPr lang="en-US" dirty="0"/>
                        <a:t>01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165986418"/>
                  </a:ext>
                </a:extLst>
              </a:tr>
              <a:tr h="387693">
                <a:tc>
                  <a:txBody>
                    <a:bodyPr/>
                    <a:lstStyle/>
                    <a:p>
                      <a:r>
                        <a:rPr lang="en-US" dirty="0"/>
                        <a:t>1</a:t>
                      </a:r>
                    </a:p>
                  </a:txBody>
                  <a:tcPr/>
                </a:tc>
                <a:tc>
                  <a:txBody>
                    <a:bodyPr/>
                    <a:lstStyle/>
                    <a:p>
                      <a:r>
                        <a:rPr lang="en-US" dirty="0"/>
                        <a:t>R3, R, E {0001101}</a:t>
                      </a:r>
                    </a:p>
                  </a:txBody>
                  <a:tcPr/>
                </a:tc>
                <a:tc>
                  <a:txBody>
                    <a:bodyPr/>
                    <a:lstStyle/>
                    <a:p>
                      <a:r>
                        <a:rPr lang="en-US" dirty="0"/>
                        <a:t>10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258953634"/>
                  </a:ext>
                </a:extLst>
              </a:tr>
              <a:tr h="3876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8717739"/>
                  </a:ext>
                </a:extLst>
              </a:tr>
              <a:tr h="3876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9307014"/>
                  </a:ext>
                </a:extLst>
              </a:tr>
            </a:tbl>
          </a:graphicData>
        </a:graphic>
      </p:graphicFrame>
    </p:spTree>
    <p:extLst>
      <p:ext uri="{BB962C8B-B14F-4D97-AF65-F5344CB8AC3E}">
        <p14:creationId xmlns:p14="http://schemas.microsoft.com/office/powerpoint/2010/main" val="15258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32AC-1013-E887-3DCC-9A0B0C069306}"/>
              </a:ext>
            </a:extLst>
          </p:cNvPr>
          <p:cNvSpPr>
            <a:spLocks noGrp="1"/>
          </p:cNvSpPr>
          <p:nvPr>
            <p:ph type="title"/>
          </p:nvPr>
        </p:nvSpPr>
        <p:spPr/>
        <p:txBody>
          <a:bodyPr/>
          <a:lstStyle/>
          <a:p>
            <a:r>
              <a:rPr lang="en-US" dirty="0"/>
              <a:t>Instruction Schedule</a:t>
            </a:r>
          </a:p>
        </p:txBody>
      </p:sp>
      <p:sp>
        <p:nvSpPr>
          <p:cNvPr id="3" name="Content Placeholder 2">
            <a:extLst>
              <a:ext uri="{FF2B5EF4-FFF2-40B4-BE49-F238E27FC236}">
                <a16:creationId xmlns:a16="http://schemas.microsoft.com/office/drawing/2014/main" id="{E6B08C31-D930-5807-FFF2-0C4875DDAD59}"/>
              </a:ext>
            </a:extLst>
          </p:cNvPr>
          <p:cNvSpPr>
            <a:spLocks noGrp="1"/>
          </p:cNvSpPr>
          <p:nvPr>
            <p:ph idx="1"/>
          </p:nvPr>
        </p:nvSpPr>
        <p:spPr/>
        <p:txBody>
          <a:bodyPr/>
          <a:lstStyle/>
          <a:p>
            <a:r>
              <a:rPr lang="en-US" dirty="0"/>
              <a:t>For add r1, r2, r3</a:t>
            </a:r>
          </a:p>
          <a:p>
            <a:r>
              <a:rPr lang="en-US" dirty="0"/>
              <a:t>I assume that the instruction fetch/decode is independently active</a:t>
            </a:r>
          </a:p>
          <a:p>
            <a:pPr marL="0" indent="0">
              <a:buNone/>
            </a:pPr>
            <a:endParaRPr lang="en-US" dirty="0"/>
          </a:p>
        </p:txBody>
      </p:sp>
      <p:graphicFrame>
        <p:nvGraphicFramePr>
          <p:cNvPr id="4" name="Table 4">
            <a:extLst>
              <a:ext uri="{FF2B5EF4-FFF2-40B4-BE49-F238E27FC236}">
                <a16:creationId xmlns:a16="http://schemas.microsoft.com/office/drawing/2014/main" id="{E4095B08-F2B2-2CF6-DE0B-DD903E1B4A9F}"/>
              </a:ext>
            </a:extLst>
          </p:cNvPr>
          <p:cNvGraphicFramePr>
            <a:graphicFrameLocks noGrp="1"/>
          </p:cNvGraphicFramePr>
          <p:nvPr>
            <p:extLst>
              <p:ext uri="{D42A27DB-BD31-4B8C-83A1-F6EECF244321}">
                <p14:modId xmlns:p14="http://schemas.microsoft.com/office/powerpoint/2010/main" val="443174621"/>
              </p:ext>
            </p:extLst>
          </p:nvPr>
        </p:nvGraphicFramePr>
        <p:xfrm>
          <a:off x="1278238" y="3311611"/>
          <a:ext cx="10151760" cy="2326158"/>
        </p:xfrm>
        <a:graphic>
          <a:graphicData uri="http://schemas.openxmlformats.org/drawingml/2006/table">
            <a:tbl>
              <a:tblPr firstRow="1" bandRow="1">
                <a:tableStyleId>{5C22544A-7EE6-4342-B048-85BDC9FD1C3A}</a:tableStyleId>
              </a:tblPr>
              <a:tblGrid>
                <a:gridCol w="1691960">
                  <a:extLst>
                    <a:ext uri="{9D8B030D-6E8A-4147-A177-3AD203B41FA5}">
                      <a16:colId xmlns:a16="http://schemas.microsoft.com/office/drawing/2014/main" val="3188104397"/>
                    </a:ext>
                  </a:extLst>
                </a:gridCol>
                <a:gridCol w="2343207">
                  <a:extLst>
                    <a:ext uri="{9D8B030D-6E8A-4147-A177-3AD203B41FA5}">
                      <a16:colId xmlns:a16="http://schemas.microsoft.com/office/drawing/2014/main" val="2423947619"/>
                    </a:ext>
                  </a:extLst>
                </a:gridCol>
                <a:gridCol w="1040713">
                  <a:extLst>
                    <a:ext uri="{9D8B030D-6E8A-4147-A177-3AD203B41FA5}">
                      <a16:colId xmlns:a16="http://schemas.microsoft.com/office/drawing/2014/main" val="125510269"/>
                    </a:ext>
                  </a:extLst>
                </a:gridCol>
                <a:gridCol w="1691960">
                  <a:extLst>
                    <a:ext uri="{9D8B030D-6E8A-4147-A177-3AD203B41FA5}">
                      <a16:colId xmlns:a16="http://schemas.microsoft.com/office/drawing/2014/main" val="3081897016"/>
                    </a:ext>
                  </a:extLst>
                </a:gridCol>
                <a:gridCol w="1691960">
                  <a:extLst>
                    <a:ext uri="{9D8B030D-6E8A-4147-A177-3AD203B41FA5}">
                      <a16:colId xmlns:a16="http://schemas.microsoft.com/office/drawing/2014/main" val="1848270815"/>
                    </a:ext>
                  </a:extLst>
                </a:gridCol>
                <a:gridCol w="1691960">
                  <a:extLst>
                    <a:ext uri="{9D8B030D-6E8A-4147-A177-3AD203B41FA5}">
                      <a16:colId xmlns:a16="http://schemas.microsoft.com/office/drawing/2014/main" val="3772214017"/>
                    </a:ext>
                  </a:extLst>
                </a:gridCol>
              </a:tblGrid>
              <a:tr h="387693">
                <a:tc>
                  <a:txBody>
                    <a:bodyPr/>
                    <a:lstStyle/>
                    <a:p>
                      <a:r>
                        <a:rPr lang="en-US" dirty="0"/>
                        <a:t>Time</a:t>
                      </a:r>
                    </a:p>
                  </a:txBody>
                  <a:tcPr/>
                </a:tc>
                <a:tc>
                  <a:txBody>
                    <a:bodyPr/>
                    <a:lstStyle/>
                    <a:p>
                      <a:r>
                        <a:rPr lang="en-US" dirty="0"/>
                        <a:t>Reg File</a:t>
                      </a:r>
                    </a:p>
                  </a:txBody>
                  <a:tcPr/>
                </a:tc>
                <a:tc>
                  <a:txBody>
                    <a:bodyPr/>
                    <a:lstStyle/>
                    <a:p>
                      <a:r>
                        <a:rPr lang="en-US" dirty="0" err="1"/>
                        <a:t>Demux</a:t>
                      </a:r>
                      <a:endParaRPr lang="en-US" dirty="0"/>
                    </a:p>
                  </a:txBody>
                  <a:tcPr/>
                </a:tc>
                <a:tc>
                  <a:txBody>
                    <a:bodyPr/>
                    <a:lstStyle/>
                    <a:p>
                      <a:r>
                        <a:rPr lang="en-US" dirty="0"/>
                        <a:t>Latch 1</a:t>
                      </a:r>
                    </a:p>
                  </a:txBody>
                  <a:tcPr/>
                </a:tc>
                <a:tc>
                  <a:txBody>
                    <a:bodyPr/>
                    <a:lstStyle/>
                    <a:p>
                      <a:r>
                        <a:rPr lang="en-US" dirty="0"/>
                        <a:t>Latch 2</a:t>
                      </a:r>
                    </a:p>
                  </a:txBody>
                  <a:tcPr/>
                </a:tc>
                <a:tc>
                  <a:txBody>
                    <a:bodyPr/>
                    <a:lstStyle/>
                    <a:p>
                      <a:r>
                        <a:rPr lang="en-US" dirty="0"/>
                        <a:t>Latch 3</a:t>
                      </a:r>
                    </a:p>
                  </a:txBody>
                  <a:tcPr/>
                </a:tc>
                <a:extLst>
                  <a:ext uri="{0D108BD9-81ED-4DB2-BD59-A6C34878D82A}">
                    <a16:rowId xmlns:a16="http://schemas.microsoft.com/office/drawing/2014/main" val="2210197916"/>
                  </a:ext>
                </a:extLst>
              </a:tr>
              <a:tr h="387693">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DEMUX 1</a:t>
                      </a:r>
                    </a:p>
                  </a:txBody>
                  <a:tcPr/>
                </a:tc>
                <a:tc>
                  <a:txBody>
                    <a:bodyPr/>
                    <a:lstStyle/>
                    <a:p>
                      <a:r>
                        <a:rPr lang="en-US" dirty="0"/>
                        <a:t>DEMUX 2</a:t>
                      </a:r>
                    </a:p>
                  </a:txBody>
                  <a:tcPr/>
                </a:tc>
                <a:tc>
                  <a:txBody>
                    <a:bodyPr/>
                    <a:lstStyle/>
                    <a:p>
                      <a:r>
                        <a:rPr lang="en-US" dirty="0"/>
                        <a:t>REG INP</a:t>
                      </a:r>
                    </a:p>
                  </a:txBody>
                  <a:tcPr/>
                </a:tc>
                <a:extLst>
                  <a:ext uri="{0D108BD9-81ED-4DB2-BD59-A6C34878D82A}">
                    <a16:rowId xmlns:a16="http://schemas.microsoft.com/office/drawing/2014/main" val="3169097360"/>
                  </a:ext>
                </a:extLst>
              </a:tr>
              <a:tr h="387693">
                <a:tc>
                  <a:txBody>
                    <a:bodyPr/>
                    <a:lstStyle/>
                    <a:p>
                      <a:r>
                        <a:rPr lang="en-US" dirty="0"/>
                        <a:t>0</a:t>
                      </a:r>
                    </a:p>
                  </a:txBody>
                  <a:tcPr/>
                </a:tc>
                <a:tc>
                  <a:txBody>
                    <a:bodyPr/>
                    <a:lstStyle/>
                    <a:p>
                      <a:r>
                        <a:rPr lang="en-US" dirty="0"/>
                        <a:t>R2, R, E {0001001}</a:t>
                      </a:r>
                    </a:p>
                  </a:txBody>
                  <a:tcPr/>
                </a:tc>
                <a:tc>
                  <a:txBody>
                    <a:bodyPr/>
                    <a:lstStyle/>
                    <a:p>
                      <a:r>
                        <a:rPr lang="en-US" dirty="0"/>
                        <a:t>01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165986418"/>
                  </a:ext>
                </a:extLst>
              </a:tr>
              <a:tr h="387693">
                <a:tc>
                  <a:txBody>
                    <a:bodyPr/>
                    <a:lstStyle/>
                    <a:p>
                      <a:r>
                        <a:rPr lang="en-US" dirty="0"/>
                        <a:t>1</a:t>
                      </a:r>
                    </a:p>
                  </a:txBody>
                  <a:tcPr/>
                </a:tc>
                <a:tc>
                  <a:txBody>
                    <a:bodyPr/>
                    <a:lstStyle/>
                    <a:p>
                      <a:r>
                        <a:rPr lang="en-US" dirty="0"/>
                        <a:t>R3, R, E {0001101}</a:t>
                      </a:r>
                    </a:p>
                  </a:txBody>
                  <a:tcPr/>
                </a:tc>
                <a:tc>
                  <a:txBody>
                    <a:bodyPr/>
                    <a:lstStyle/>
                    <a:p>
                      <a:r>
                        <a:rPr lang="en-US" dirty="0"/>
                        <a:t>10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258953634"/>
                  </a:ext>
                </a:extLst>
              </a:tr>
              <a:tr h="387693">
                <a:tc>
                  <a:txBody>
                    <a:bodyPr/>
                    <a:lstStyle/>
                    <a:p>
                      <a:r>
                        <a:rPr lang="en-US" dirty="0"/>
                        <a:t>2</a:t>
                      </a:r>
                    </a:p>
                  </a:txBody>
                  <a:tcPr/>
                </a:tc>
                <a:tc>
                  <a:txBody>
                    <a:bodyPr/>
                    <a:lstStyle/>
                    <a:p>
                      <a:r>
                        <a:rPr lang="en-US" dirty="0" err="1"/>
                        <a:t>Nop</a:t>
                      </a:r>
                      <a:r>
                        <a:rPr lang="en-US" dirty="0"/>
                        <a:t>        {0000000}</a:t>
                      </a:r>
                    </a:p>
                  </a:txBody>
                  <a:tcPr/>
                </a:tc>
                <a:tc>
                  <a:txBody>
                    <a:bodyPr/>
                    <a:lstStyle/>
                    <a:p>
                      <a:r>
                        <a:rPr lang="en-US" dirty="0"/>
                        <a:t>00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708717739"/>
                  </a:ext>
                </a:extLst>
              </a:tr>
              <a:tr h="3876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9307014"/>
                  </a:ext>
                </a:extLst>
              </a:tr>
            </a:tbl>
          </a:graphicData>
        </a:graphic>
      </p:graphicFrame>
    </p:spTree>
    <p:extLst>
      <p:ext uri="{BB962C8B-B14F-4D97-AF65-F5344CB8AC3E}">
        <p14:creationId xmlns:p14="http://schemas.microsoft.com/office/powerpoint/2010/main" val="3134142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32AC-1013-E887-3DCC-9A0B0C069306}"/>
              </a:ext>
            </a:extLst>
          </p:cNvPr>
          <p:cNvSpPr>
            <a:spLocks noGrp="1"/>
          </p:cNvSpPr>
          <p:nvPr>
            <p:ph type="title"/>
          </p:nvPr>
        </p:nvSpPr>
        <p:spPr/>
        <p:txBody>
          <a:bodyPr/>
          <a:lstStyle/>
          <a:p>
            <a:r>
              <a:rPr lang="en-US" dirty="0"/>
              <a:t>Instruction Schedule</a:t>
            </a:r>
          </a:p>
        </p:txBody>
      </p:sp>
      <p:sp>
        <p:nvSpPr>
          <p:cNvPr id="3" name="Content Placeholder 2">
            <a:extLst>
              <a:ext uri="{FF2B5EF4-FFF2-40B4-BE49-F238E27FC236}">
                <a16:creationId xmlns:a16="http://schemas.microsoft.com/office/drawing/2014/main" id="{E6B08C31-D930-5807-FFF2-0C4875DDAD59}"/>
              </a:ext>
            </a:extLst>
          </p:cNvPr>
          <p:cNvSpPr>
            <a:spLocks noGrp="1"/>
          </p:cNvSpPr>
          <p:nvPr>
            <p:ph idx="1"/>
          </p:nvPr>
        </p:nvSpPr>
        <p:spPr/>
        <p:txBody>
          <a:bodyPr/>
          <a:lstStyle/>
          <a:p>
            <a:r>
              <a:rPr lang="en-US" dirty="0"/>
              <a:t>For add r1, r2, r3</a:t>
            </a:r>
          </a:p>
          <a:p>
            <a:r>
              <a:rPr lang="en-US" dirty="0"/>
              <a:t>I assume that the instruction fetch/decode is independently active</a:t>
            </a:r>
          </a:p>
          <a:p>
            <a:pPr marL="0" indent="0">
              <a:buNone/>
            </a:pPr>
            <a:endParaRPr lang="en-US" dirty="0"/>
          </a:p>
        </p:txBody>
      </p:sp>
      <p:graphicFrame>
        <p:nvGraphicFramePr>
          <p:cNvPr id="4" name="Table 4">
            <a:extLst>
              <a:ext uri="{FF2B5EF4-FFF2-40B4-BE49-F238E27FC236}">
                <a16:creationId xmlns:a16="http://schemas.microsoft.com/office/drawing/2014/main" id="{E4095B08-F2B2-2CF6-DE0B-DD903E1B4A9F}"/>
              </a:ext>
            </a:extLst>
          </p:cNvPr>
          <p:cNvGraphicFramePr>
            <a:graphicFrameLocks noGrp="1"/>
          </p:cNvGraphicFramePr>
          <p:nvPr>
            <p:extLst>
              <p:ext uri="{D42A27DB-BD31-4B8C-83A1-F6EECF244321}">
                <p14:modId xmlns:p14="http://schemas.microsoft.com/office/powerpoint/2010/main" val="1374517157"/>
              </p:ext>
            </p:extLst>
          </p:nvPr>
        </p:nvGraphicFramePr>
        <p:xfrm>
          <a:off x="1278238" y="3311611"/>
          <a:ext cx="10151760" cy="2326158"/>
        </p:xfrm>
        <a:graphic>
          <a:graphicData uri="http://schemas.openxmlformats.org/drawingml/2006/table">
            <a:tbl>
              <a:tblPr firstRow="1" bandRow="1">
                <a:tableStyleId>{5C22544A-7EE6-4342-B048-85BDC9FD1C3A}</a:tableStyleId>
              </a:tblPr>
              <a:tblGrid>
                <a:gridCol w="1691960">
                  <a:extLst>
                    <a:ext uri="{9D8B030D-6E8A-4147-A177-3AD203B41FA5}">
                      <a16:colId xmlns:a16="http://schemas.microsoft.com/office/drawing/2014/main" val="3188104397"/>
                    </a:ext>
                  </a:extLst>
                </a:gridCol>
                <a:gridCol w="2343207">
                  <a:extLst>
                    <a:ext uri="{9D8B030D-6E8A-4147-A177-3AD203B41FA5}">
                      <a16:colId xmlns:a16="http://schemas.microsoft.com/office/drawing/2014/main" val="2423947619"/>
                    </a:ext>
                  </a:extLst>
                </a:gridCol>
                <a:gridCol w="1040713">
                  <a:extLst>
                    <a:ext uri="{9D8B030D-6E8A-4147-A177-3AD203B41FA5}">
                      <a16:colId xmlns:a16="http://schemas.microsoft.com/office/drawing/2014/main" val="125510269"/>
                    </a:ext>
                  </a:extLst>
                </a:gridCol>
                <a:gridCol w="1691960">
                  <a:extLst>
                    <a:ext uri="{9D8B030D-6E8A-4147-A177-3AD203B41FA5}">
                      <a16:colId xmlns:a16="http://schemas.microsoft.com/office/drawing/2014/main" val="3081897016"/>
                    </a:ext>
                  </a:extLst>
                </a:gridCol>
                <a:gridCol w="1691960">
                  <a:extLst>
                    <a:ext uri="{9D8B030D-6E8A-4147-A177-3AD203B41FA5}">
                      <a16:colId xmlns:a16="http://schemas.microsoft.com/office/drawing/2014/main" val="1848270815"/>
                    </a:ext>
                  </a:extLst>
                </a:gridCol>
                <a:gridCol w="1691960">
                  <a:extLst>
                    <a:ext uri="{9D8B030D-6E8A-4147-A177-3AD203B41FA5}">
                      <a16:colId xmlns:a16="http://schemas.microsoft.com/office/drawing/2014/main" val="3772214017"/>
                    </a:ext>
                  </a:extLst>
                </a:gridCol>
              </a:tblGrid>
              <a:tr h="387693">
                <a:tc>
                  <a:txBody>
                    <a:bodyPr/>
                    <a:lstStyle/>
                    <a:p>
                      <a:r>
                        <a:rPr lang="en-US" dirty="0"/>
                        <a:t>Time</a:t>
                      </a:r>
                    </a:p>
                  </a:txBody>
                  <a:tcPr/>
                </a:tc>
                <a:tc>
                  <a:txBody>
                    <a:bodyPr/>
                    <a:lstStyle/>
                    <a:p>
                      <a:r>
                        <a:rPr lang="en-US" dirty="0"/>
                        <a:t>Reg File</a:t>
                      </a:r>
                    </a:p>
                  </a:txBody>
                  <a:tcPr/>
                </a:tc>
                <a:tc>
                  <a:txBody>
                    <a:bodyPr/>
                    <a:lstStyle/>
                    <a:p>
                      <a:r>
                        <a:rPr lang="en-US" dirty="0" err="1"/>
                        <a:t>Demux</a:t>
                      </a:r>
                      <a:endParaRPr lang="en-US" dirty="0"/>
                    </a:p>
                  </a:txBody>
                  <a:tcPr/>
                </a:tc>
                <a:tc>
                  <a:txBody>
                    <a:bodyPr/>
                    <a:lstStyle/>
                    <a:p>
                      <a:r>
                        <a:rPr lang="en-US" dirty="0"/>
                        <a:t>Latch 1</a:t>
                      </a:r>
                    </a:p>
                  </a:txBody>
                  <a:tcPr/>
                </a:tc>
                <a:tc>
                  <a:txBody>
                    <a:bodyPr/>
                    <a:lstStyle/>
                    <a:p>
                      <a:r>
                        <a:rPr lang="en-US" dirty="0"/>
                        <a:t>Latch 2</a:t>
                      </a:r>
                    </a:p>
                  </a:txBody>
                  <a:tcPr/>
                </a:tc>
                <a:tc>
                  <a:txBody>
                    <a:bodyPr/>
                    <a:lstStyle/>
                    <a:p>
                      <a:r>
                        <a:rPr lang="en-US" dirty="0"/>
                        <a:t>Latch 3</a:t>
                      </a:r>
                    </a:p>
                  </a:txBody>
                  <a:tcPr/>
                </a:tc>
                <a:extLst>
                  <a:ext uri="{0D108BD9-81ED-4DB2-BD59-A6C34878D82A}">
                    <a16:rowId xmlns:a16="http://schemas.microsoft.com/office/drawing/2014/main" val="2210197916"/>
                  </a:ext>
                </a:extLst>
              </a:tr>
              <a:tr h="387693">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DEMUX 1</a:t>
                      </a:r>
                    </a:p>
                  </a:txBody>
                  <a:tcPr/>
                </a:tc>
                <a:tc>
                  <a:txBody>
                    <a:bodyPr/>
                    <a:lstStyle/>
                    <a:p>
                      <a:r>
                        <a:rPr lang="en-US" dirty="0"/>
                        <a:t>DEMUX 2</a:t>
                      </a:r>
                    </a:p>
                  </a:txBody>
                  <a:tcPr/>
                </a:tc>
                <a:tc>
                  <a:txBody>
                    <a:bodyPr/>
                    <a:lstStyle/>
                    <a:p>
                      <a:r>
                        <a:rPr lang="en-US" dirty="0"/>
                        <a:t>REG INP</a:t>
                      </a:r>
                    </a:p>
                  </a:txBody>
                  <a:tcPr/>
                </a:tc>
                <a:extLst>
                  <a:ext uri="{0D108BD9-81ED-4DB2-BD59-A6C34878D82A}">
                    <a16:rowId xmlns:a16="http://schemas.microsoft.com/office/drawing/2014/main" val="3169097360"/>
                  </a:ext>
                </a:extLst>
              </a:tr>
              <a:tr h="387693">
                <a:tc>
                  <a:txBody>
                    <a:bodyPr/>
                    <a:lstStyle/>
                    <a:p>
                      <a:r>
                        <a:rPr lang="en-US" dirty="0"/>
                        <a:t>0</a:t>
                      </a:r>
                    </a:p>
                  </a:txBody>
                  <a:tcPr/>
                </a:tc>
                <a:tc>
                  <a:txBody>
                    <a:bodyPr/>
                    <a:lstStyle/>
                    <a:p>
                      <a:r>
                        <a:rPr lang="en-US" dirty="0"/>
                        <a:t>R2, R, E {0001001}</a:t>
                      </a:r>
                    </a:p>
                  </a:txBody>
                  <a:tcPr/>
                </a:tc>
                <a:tc>
                  <a:txBody>
                    <a:bodyPr/>
                    <a:lstStyle/>
                    <a:p>
                      <a:r>
                        <a:rPr lang="en-US" dirty="0"/>
                        <a:t>01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165986418"/>
                  </a:ext>
                </a:extLst>
              </a:tr>
              <a:tr h="387693">
                <a:tc>
                  <a:txBody>
                    <a:bodyPr/>
                    <a:lstStyle/>
                    <a:p>
                      <a:r>
                        <a:rPr lang="en-US" dirty="0"/>
                        <a:t>1</a:t>
                      </a:r>
                    </a:p>
                  </a:txBody>
                  <a:tcPr/>
                </a:tc>
                <a:tc>
                  <a:txBody>
                    <a:bodyPr/>
                    <a:lstStyle/>
                    <a:p>
                      <a:r>
                        <a:rPr lang="en-US" dirty="0"/>
                        <a:t>R3, R, E {0001101}</a:t>
                      </a:r>
                    </a:p>
                  </a:txBody>
                  <a:tcPr/>
                </a:tc>
                <a:tc>
                  <a:txBody>
                    <a:bodyPr/>
                    <a:lstStyle/>
                    <a:p>
                      <a:r>
                        <a:rPr lang="en-US" dirty="0"/>
                        <a:t>10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258953634"/>
                  </a:ext>
                </a:extLst>
              </a:tr>
              <a:tr h="387693">
                <a:tc>
                  <a:txBody>
                    <a:bodyPr/>
                    <a:lstStyle/>
                    <a:p>
                      <a:r>
                        <a:rPr lang="en-US" dirty="0"/>
                        <a:t>2</a:t>
                      </a:r>
                    </a:p>
                  </a:txBody>
                  <a:tcPr/>
                </a:tc>
                <a:tc>
                  <a:txBody>
                    <a:bodyPr/>
                    <a:lstStyle/>
                    <a:p>
                      <a:r>
                        <a:rPr lang="en-US" dirty="0" err="1"/>
                        <a:t>Nop</a:t>
                      </a:r>
                      <a:r>
                        <a:rPr lang="en-US" dirty="0"/>
                        <a:t>        {0000000}</a:t>
                      </a:r>
                    </a:p>
                  </a:txBody>
                  <a:tcPr/>
                </a:tc>
                <a:tc>
                  <a:txBody>
                    <a:bodyPr/>
                    <a:lstStyle/>
                    <a:p>
                      <a:r>
                        <a:rPr lang="en-US" dirty="0"/>
                        <a:t>00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708717739"/>
                  </a:ext>
                </a:extLst>
              </a:tr>
              <a:tr h="387693">
                <a:tc>
                  <a:txBody>
                    <a:bodyPr/>
                    <a:lstStyle/>
                    <a:p>
                      <a:r>
                        <a:rPr lang="en-US" dirty="0"/>
                        <a:t>3</a:t>
                      </a:r>
                    </a:p>
                  </a:txBody>
                  <a:tcPr/>
                </a:tc>
                <a:tc>
                  <a:txBody>
                    <a:bodyPr/>
                    <a:lstStyle/>
                    <a:p>
                      <a:r>
                        <a:rPr lang="en-US"/>
                        <a:t>R1, W, E {0000111}</a:t>
                      </a:r>
                      <a:endParaRPr lang="en-US" dirty="0"/>
                    </a:p>
                  </a:txBody>
                  <a:tcPr/>
                </a:tc>
                <a:tc>
                  <a:txBody>
                    <a:bodyPr/>
                    <a:lstStyle/>
                    <a:p>
                      <a:r>
                        <a:rPr lang="en-US"/>
                        <a:t>00</a:t>
                      </a:r>
                      <a:endParaRPr lang="en-US" dirty="0"/>
                    </a:p>
                  </a:txBody>
                  <a:tcPr/>
                </a:tc>
                <a:tc>
                  <a:txBody>
                    <a:bodyPr/>
                    <a:lstStyle/>
                    <a:p>
                      <a:r>
                        <a:rPr lang="en-US"/>
                        <a:t>0</a:t>
                      </a:r>
                      <a:endParaRPr lang="en-US" dirty="0"/>
                    </a:p>
                  </a:txBody>
                  <a:tcPr/>
                </a:tc>
                <a:tc>
                  <a:txBody>
                    <a:bodyPr/>
                    <a:lstStyle/>
                    <a:p>
                      <a:r>
                        <a:rPr lang="en-US"/>
                        <a:t>0</a:t>
                      </a:r>
                      <a:endParaRPr lang="en-US" dirty="0"/>
                    </a:p>
                  </a:txBody>
                  <a:tcPr/>
                </a:tc>
                <a:tc>
                  <a:txBody>
                    <a:bodyPr/>
                    <a:lstStyle/>
                    <a:p>
                      <a:r>
                        <a:rPr lang="en-US" dirty="0"/>
                        <a:t>0</a:t>
                      </a:r>
                    </a:p>
                  </a:txBody>
                  <a:tcPr/>
                </a:tc>
                <a:extLst>
                  <a:ext uri="{0D108BD9-81ED-4DB2-BD59-A6C34878D82A}">
                    <a16:rowId xmlns:a16="http://schemas.microsoft.com/office/drawing/2014/main" val="1589307014"/>
                  </a:ext>
                </a:extLst>
              </a:tr>
            </a:tbl>
          </a:graphicData>
        </a:graphic>
      </p:graphicFrame>
    </p:spTree>
    <p:extLst>
      <p:ext uri="{BB962C8B-B14F-4D97-AF65-F5344CB8AC3E}">
        <p14:creationId xmlns:p14="http://schemas.microsoft.com/office/powerpoint/2010/main" val="410270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102D-C3E8-48DD-D2CF-CD29229FBA92}"/>
              </a:ext>
            </a:extLst>
          </p:cNvPr>
          <p:cNvSpPr>
            <a:spLocks noGrp="1"/>
          </p:cNvSpPr>
          <p:nvPr>
            <p:ph type="title"/>
          </p:nvPr>
        </p:nvSpPr>
        <p:spPr/>
        <p:txBody>
          <a:bodyPr/>
          <a:lstStyle/>
          <a:p>
            <a:r>
              <a:rPr lang="en-US" dirty="0"/>
              <a:t>Putting things together</a:t>
            </a:r>
          </a:p>
        </p:txBody>
      </p:sp>
      <p:sp>
        <p:nvSpPr>
          <p:cNvPr id="3" name="Text Placeholder 2">
            <a:extLst>
              <a:ext uri="{FF2B5EF4-FFF2-40B4-BE49-F238E27FC236}">
                <a16:creationId xmlns:a16="http://schemas.microsoft.com/office/drawing/2014/main" id="{785A1BC1-A951-4BDF-F8D5-1C446D5B40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170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F312-D0D0-7930-0701-5F15C682DDB9}"/>
              </a:ext>
            </a:extLst>
          </p:cNvPr>
          <p:cNvSpPr>
            <a:spLocks noGrp="1"/>
          </p:cNvSpPr>
          <p:nvPr>
            <p:ph type="title"/>
          </p:nvPr>
        </p:nvSpPr>
        <p:spPr/>
        <p:txBody>
          <a:bodyPr/>
          <a:lstStyle/>
          <a:p>
            <a:r>
              <a:rPr lang="en-US" dirty="0"/>
              <a:t>Implementation of a single instruction</a:t>
            </a:r>
          </a:p>
        </p:txBody>
      </p:sp>
      <p:sp>
        <p:nvSpPr>
          <p:cNvPr id="3" name="Content Placeholder 2">
            <a:extLst>
              <a:ext uri="{FF2B5EF4-FFF2-40B4-BE49-F238E27FC236}">
                <a16:creationId xmlns:a16="http://schemas.microsoft.com/office/drawing/2014/main" id="{A6C11A74-69F1-388F-A2BC-FACACEBEF3AC}"/>
              </a:ext>
            </a:extLst>
          </p:cNvPr>
          <p:cNvSpPr>
            <a:spLocks noGrp="1"/>
          </p:cNvSpPr>
          <p:nvPr>
            <p:ph idx="1"/>
          </p:nvPr>
        </p:nvSpPr>
        <p:spPr/>
        <p:txBody>
          <a:bodyPr>
            <a:normAutofit fontScale="92500" lnSpcReduction="10000"/>
          </a:bodyPr>
          <a:lstStyle/>
          <a:p>
            <a:r>
              <a:rPr lang="en-US" dirty="0"/>
              <a:t>Implementation of add r1, r2, r3  (r1 = r2 + r3)</a:t>
            </a:r>
          </a:p>
          <a:p>
            <a:endParaRPr lang="en-US" dirty="0"/>
          </a:p>
          <a:p>
            <a:endParaRPr lang="en-US" dirty="0"/>
          </a:p>
          <a:p>
            <a:endParaRPr lang="en-US" dirty="0"/>
          </a:p>
          <a:p>
            <a:r>
              <a:rPr lang="en-US" dirty="0"/>
              <a:t>RISC instruction set:</a:t>
            </a:r>
          </a:p>
          <a:p>
            <a:pPr lvl="1"/>
            <a:r>
              <a:rPr lang="en-US" dirty="0"/>
              <a:t>Small number of instructions</a:t>
            </a:r>
          </a:p>
          <a:p>
            <a:pPr lvl="1"/>
            <a:r>
              <a:rPr lang="en-US" dirty="0"/>
              <a:t>Architected around registers</a:t>
            </a:r>
          </a:p>
          <a:p>
            <a:pPr lvl="1"/>
            <a:r>
              <a:rPr lang="en-US" dirty="0"/>
              <a:t>Instructions have uniform format to simplify decoding</a:t>
            </a:r>
          </a:p>
          <a:p>
            <a:pPr lvl="1"/>
            <a:r>
              <a:rPr lang="en-US" dirty="0"/>
              <a:t>Number of formats is limited to a handful (typically)</a:t>
            </a:r>
          </a:p>
          <a:p>
            <a:endParaRPr lang="en-US" dirty="0"/>
          </a:p>
        </p:txBody>
      </p:sp>
      <p:sp>
        <p:nvSpPr>
          <p:cNvPr id="20" name="Rectangle 19">
            <a:extLst>
              <a:ext uri="{FF2B5EF4-FFF2-40B4-BE49-F238E27FC236}">
                <a16:creationId xmlns:a16="http://schemas.microsoft.com/office/drawing/2014/main" id="{112AF08B-5D0E-6857-75F2-803129DFC137}"/>
              </a:ext>
            </a:extLst>
          </p:cNvPr>
          <p:cNvSpPr/>
          <p:nvPr/>
        </p:nvSpPr>
        <p:spPr>
          <a:xfrm>
            <a:off x="2137719" y="2879124"/>
            <a:ext cx="2261286" cy="69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 Code</a:t>
            </a:r>
          </a:p>
        </p:txBody>
      </p:sp>
      <p:sp>
        <p:nvSpPr>
          <p:cNvPr id="21" name="Rectangle 20">
            <a:extLst>
              <a:ext uri="{FF2B5EF4-FFF2-40B4-BE49-F238E27FC236}">
                <a16:creationId xmlns:a16="http://schemas.microsoft.com/office/drawing/2014/main" id="{CF9540E7-0DD4-ABB3-0B8E-BD87BFBE8554}"/>
              </a:ext>
            </a:extLst>
          </p:cNvPr>
          <p:cNvSpPr/>
          <p:nvPr/>
        </p:nvSpPr>
        <p:spPr>
          <a:xfrm>
            <a:off x="4399005" y="2879123"/>
            <a:ext cx="1696995" cy="69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Dst</a:t>
            </a:r>
            <a:endParaRPr lang="en-US" dirty="0"/>
          </a:p>
        </p:txBody>
      </p:sp>
      <p:sp>
        <p:nvSpPr>
          <p:cNvPr id="22" name="Rectangle 21">
            <a:extLst>
              <a:ext uri="{FF2B5EF4-FFF2-40B4-BE49-F238E27FC236}">
                <a16:creationId xmlns:a16="http://schemas.microsoft.com/office/drawing/2014/main" id="{8849DD24-343D-708F-D3F8-EC06F54128B7}"/>
              </a:ext>
            </a:extLst>
          </p:cNvPr>
          <p:cNvSpPr/>
          <p:nvPr/>
        </p:nvSpPr>
        <p:spPr>
          <a:xfrm>
            <a:off x="6096000" y="2879122"/>
            <a:ext cx="1696995" cy="69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Src1</a:t>
            </a:r>
          </a:p>
        </p:txBody>
      </p:sp>
      <p:sp>
        <p:nvSpPr>
          <p:cNvPr id="23" name="Rectangle 22">
            <a:extLst>
              <a:ext uri="{FF2B5EF4-FFF2-40B4-BE49-F238E27FC236}">
                <a16:creationId xmlns:a16="http://schemas.microsoft.com/office/drawing/2014/main" id="{3D73EEC0-876D-981E-D664-203EF99996A3}"/>
              </a:ext>
            </a:extLst>
          </p:cNvPr>
          <p:cNvSpPr/>
          <p:nvPr/>
        </p:nvSpPr>
        <p:spPr>
          <a:xfrm>
            <a:off x="7792995" y="2879122"/>
            <a:ext cx="1696995" cy="69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Src2</a:t>
            </a:r>
          </a:p>
        </p:txBody>
      </p:sp>
      <p:sp>
        <p:nvSpPr>
          <p:cNvPr id="24" name="Rectangle 23">
            <a:extLst>
              <a:ext uri="{FF2B5EF4-FFF2-40B4-BE49-F238E27FC236}">
                <a16:creationId xmlns:a16="http://schemas.microsoft.com/office/drawing/2014/main" id="{7329C24B-3C8E-27A2-2531-124FEBB4C8DA}"/>
              </a:ext>
            </a:extLst>
          </p:cNvPr>
          <p:cNvSpPr/>
          <p:nvPr/>
        </p:nvSpPr>
        <p:spPr>
          <a:xfrm>
            <a:off x="9489990" y="2879121"/>
            <a:ext cx="2508421" cy="69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25" name="TextBox 24">
            <a:extLst>
              <a:ext uri="{FF2B5EF4-FFF2-40B4-BE49-F238E27FC236}">
                <a16:creationId xmlns:a16="http://schemas.microsoft.com/office/drawing/2014/main" id="{7E6F621F-EFAF-BE8C-DFBD-863FDBD2B803}"/>
              </a:ext>
            </a:extLst>
          </p:cNvPr>
          <p:cNvSpPr txBox="1"/>
          <p:nvPr/>
        </p:nvSpPr>
        <p:spPr>
          <a:xfrm>
            <a:off x="4098923" y="3589204"/>
            <a:ext cx="300082" cy="369332"/>
          </a:xfrm>
          <a:prstGeom prst="rect">
            <a:avLst/>
          </a:prstGeom>
          <a:noFill/>
        </p:spPr>
        <p:txBody>
          <a:bodyPr wrap="none" rtlCol="0">
            <a:spAutoFit/>
          </a:bodyPr>
          <a:lstStyle/>
          <a:p>
            <a:r>
              <a:rPr lang="en-US" dirty="0"/>
              <a:t>5</a:t>
            </a:r>
          </a:p>
        </p:txBody>
      </p:sp>
      <p:sp>
        <p:nvSpPr>
          <p:cNvPr id="26" name="TextBox 25">
            <a:extLst>
              <a:ext uri="{FF2B5EF4-FFF2-40B4-BE49-F238E27FC236}">
                <a16:creationId xmlns:a16="http://schemas.microsoft.com/office/drawing/2014/main" id="{E49D58FE-C666-DED1-5831-CFE3511FF3F7}"/>
              </a:ext>
            </a:extLst>
          </p:cNvPr>
          <p:cNvSpPr txBox="1"/>
          <p:nvPr/>
        </p:nvSpPr>
        <p:spPr>
          <a:xfrm>
            <a:off x="2101846" y="3571100"/>
            <a:ext cx="300082"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D55F5A58-0F24-AE9E-E400-CDED83AACB30}"/>
              </a:ext>
            </a:extLst>
          </p:cNvPr>
          <p:cNvSpPr txBox="1"/>
          <p:nvPr/>
        </p:nvSpPr>
        <p:spPr>
          <a:xfrm>
            <a:off x="4363132" y="3571100"/>
            <a:ext cx="300082" cy="369332"/>
          </a:xfrm>
          <a:prstGeom prst="rect">
            <a:avLst/>
          </a:prstGeom>
          <a:noFill/>
        </p:spPr>
        <p:txBody>
          <a:bodyPr wrap="square" rtlCol="0">
            <a:spAutoFit/>
          </a:bodyPr>
          <a:lstStyle/>
          <a:p>
            <a:r>
              <a:rPr lang="en-US" dirty="0"/>
              <a:t>6</a:t>
            </a:r>
          </a:p>
        </p:txBody>
      </p:sp>
      <p:sp>
        <p:nvSpPr>
          <p:cNvPr id="28" name="TextBox 27">
            <a:extLst>
              <a:ext uri="{FF2B5EF4-FFF2-40B4-BE49-F238E27FC236}">
                <a16:creationId xmlns:a16="http://schemas.microsoft.com/office/drawing/2014/main" id="{361DCE3E-F926-E61E-A34E-4A64A69D395E}"/>
              </a:ext>
            </a:extLst>
          </p:cNvPr>
          <p:cNvSpPr txBox="1"/>
          <p:nvPr/>
        </p:nvSpPr>
        <p:spPr>
          <a:xfrm>
            <a:off x="5734050" y="3589204"/>
            <a:ext cx="494054" cy="369332"/>
          </a:xfrm>
          <a:prstGeom prst="rect">
            <a:avLst/>
          </a:prstGeom>
          <a:noFill/>
        </p:spPr>
        <p:txBody>
          <a:bodyPr wrap="square" rtlCol="0">
            <a:spAutoFit/>
          </a:bodyPr>
          <a:lstStyle/>
          <a:p>
            <a:r>
              <a:rPr lang="en-US" dirty="0"/>
              <a:t>10</a:t>
            </a:r>
          </a:p>
        </p:txBody>
      </p:sp>
      <p:sp>
        <p:nvSpPr>
          <p:cNvPr id="29" name="TextBox 28">
            <a:extLst>
              <a:ext uri="{FF2B5EF4-FFF2-40B4-BE49-F238E27FC236}">
                <a16:creationId xmlns:a16="http://schemas.microsoft.com/office/drawing/2014/main" id="{3C5324FF-2DC8-BABD-9A4E-E3804A6CC934}"/>
              </a:ext>
            </a:extLst>
          </p:cNvPr>
          <p:cNvSpPr txBox="1"/>
          <p:nvPr/>
        </p:nvSpPr>
        <p:spPr>
          <a:xfrm>
            <a:off x="6034540" y="3589203"/>
            <a:ext cx="494054" cy="369332"/>
          </a:xfrm>
          <a:prstGeom prst="rect">
            <a:avLst/>
          </a:prstGeom>
          <a:noFill/>
        </p:spPr>
        <p:txBody>
          <a:bodyPr wrap="square" rtlCol="0">
            <a:spAutoFit/>
          </a:bodyPr>
          <a:lstStyle/>
          <a:p>
            <a:r>
              <a:rPr lang="en-US" dirty="0"/>
              <a:t>11</a:t>
            </a:r>
          </a:p>
        </p:txBody>
      </p:sp>
      <p:sp>
        <p:nvSpPr>
          <p:cNvPr id="30" name="TextBox 29">
            <a:extLst>
              <a:ext uri="{FF2B5EF4-FFF2-40B4-BE49-F238E27FC236}">
                <a16:creationId xmlns:a16="http://schemas.microsoft.com/office/drawing/2014/main" id="{6D1C5394-1DD4-8014-2035-05B3CBA0D993}"/>
              </a:ext>
            </a:extLst>
          </p:cNvPr>
          <p:cNvSpPr txBox="1"/>
          <p:nvPr/>
        </p:nvSpPr>
        <p:spPr>
          <a:xfrm>
            <a:off x="7405866" y="3577414"/>
            <a:ext cx="494054" cy="369332"/>
          </a:xfrm>
          <a:prstGeom prst="rect">
            <a:avLst/>
          </a:prstGeom>
          <a:noFill/>
        </p:spPr>
        <p:txBody>
          <a:bodyPr wrap="square" rtlCol="0">
            <a:spAutoFit/>
          </a:bodyPr>
          <a:lstStyle/>
          <a:p>
            <a:r>
              <a:rPr lang="en-US" dirty="0"/>
              <a:t>15</a:t>
            </a:r>
          </a:p>
        </p:txBody>
      </p:sp>
      <p:sp>
        <p:nvSpPr>
          <p:cNvPr id="31" name="TextBox 30">
            <a:extLst>
              <a:ext uri="{FF2B5EF4-FFF2-40B4-BE49-F238E27FC236}">
                <a16:creationId xmlns:a16="http://schemas.microsoft.com/office/drawing/2014/main" id="{881C58FF-E591-14A3-1ADB-A31D31C2DB9A}"/>
              </a:ext>
            </a:extLst>
          </p:cNvPr>
          <p:cNvSpPr txBox="1"/>
          <p:nvPr/>
        </p:nvSpPr>
        <p:spPr>
          <a:xfrm>
            <a:off x="7753093" y="3571100"/>
            <a:ext cx="494054" cy="369332"/>
          </a:xfrm>
          <a:prstGeom prst="rect">
            <a:avLst/>
          </a:prstGeom>
          <a:noFill/>
        </p:spPr>
        <p:txBody>
          <a:bodyPr wrap="square" rtlCol="0">
            <a:spAutoFit/>
          </a:bodyPr>
          <a:lstStyle/>
          <a:p>
            <a:r>
              <a:rPr lang="en-US" dirty="0"/>
              <a:t>16</a:t>
            </a:r>
          </a:p>
        </p:txBody>
      </p:sp>
      <p:sp>
        <p:nvSpPr>
          <p:cNvPr id="32" name="TextBox 31">
            <a:extLst>
              <a:ext uri="{FF2B5EF4-FFF2-40B4-BE49-F238E27FC236}">
                <a16:creationId xmlns:a16="http://schemas.microsoft.com/office/drawing/2014/main" id="{9036EA2F-F505-3946-6FF2-4640BE179564}"/>
              </a:ext>
            </a:extLst>
          </p:cNvPr>
          <p:cNvSpPr txBox="1"/>
          <p:nvPr/>
        </p:nvSpPr>
        <p:spPr>
          <a:xfrm>
            <a:off x="9124419" y="3565057"/>
            <a:ext cx="494054" cy="369332"/>
          </a:xfrm>
          <a:prstGeom prst="rect">
            <a:avLst/>
          </a:prstGeom>
          <a:noFill/>
        </p:spPr>
        <p:txBody>
          <a:bodyPr wrap="square" rtlCol="0">
            <a:spAutoFit/>
          </a:bodyPr>
          <a:lstStyle/>
          <a:p>
            <a:r>
              <a:rPr lang="en-US" dirty="0"/>
              <a:t>20</a:t>
            </a:r>
          </a:p>
        </p:txBody>
      </p:sp>
      <p:sp>
        <p:nvSpPr>
          <p:cNvPr id="33" name="TextBox 32">
            <a:extLst>
              <a:ext uri="{FF2B5EF4-FFF2-40B4-BE49-F238E27FC236}">
                <a16:creationId xmlns:a16="http://schemas.microsoft.com/office/drawing/2014/main" id="{57D02745-2E2F-7F84-26B4-77BFDDBD6253}"/>
              </a:ext>
            </a:extLst>
          </p:cNvPr>
          <p:cNvSpPr txBox="1"/>
          <p:nvPr/>
        </p:nvSpPr>
        <p:spPr>
          <a:xfrm>
            <a:off x="9445221" y="3553268"/>
            <a:ext cx="494054" cy="369332"/>
          </a:xfrm>
          <a:prstGeom prst="rect">
            <a:avLst/>
          </a:prstGeom>
          <a:noFill/>
        </p:spPr>
        <p:txBody>
          <a:bodyPr wrap="square" rtlCol="0">
            <a:spAutoFit/>
          </a:bodyPr>
          <a:lstStyle/>
          <a:p>
            <a:r>
              <a:rPr lang="en-US" dirty="0"/>
              <a:t>21</a:t>
            </a:r>
          </a:p>
        </p:txBody>
      </p:sp>
      <p:sp>
        <p:nvSpPr>
          <p:cNvPr id="34" name="TextBox 33">
            <a:extLst>
              <a:ext uri="{FF2B5EF4-FFF2-40B4-BE49-F238E27FC236}">
                <a16:creationId xmlns:a16="http://schemas.microsoft.com/office/drawing/2014/main" id="{0786829B-E0A2-3780-C1F6-A47B6549D2B9}"/>
              </a:ext>
            </a:extLst>
          </p:cNvPr>
          <p:cNvSpPr txBox="1"/>
          <p:nvPr/>
        </p:nvSpPr>
        <p:spPr>
          <a:xfrm>
            <a:off x="11641137" y="3578549"/>
            <a:ext cx="494054" cy="369332"/>
          </a:xfrm>
          <a:prstGeom prst="rect">
            <a:avLst/>
          </a:prstGeom>
          <a:noFill/>
        </p:spPr>
        <p:txBody>
          <a:bodyPr wrap="square" rtlCol="0">
            <a:spAutoFit/>
          </a:bodyPr>
          <a:lstStyle/>
          <a:p>
            <a:r>
              <a:rPr lang="en-US" dirty="0"/>
              <a:t>31</a:t>
            </a:r>
          </a:p>
        </p:txBody>
      </p:sp>
    </p:spTree>
    <p:extLst>
      <p:ext uri="{BB962C8B-B14F-4D97-AF65-F5344CB8AC3E}">
        <p14:creationId xmlns:p14="http://schemas.microsoft.com/office/powerpoint/2010/main" val="233271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84878E-73D2-DDCE-6E1D-B06EB19F4F91}"/>
              </a:ext>
            </a:extLst>
          </p:cNvPr>
          <p:cNvSpPr/>
          <p:nvPr/>
        </p:nvSpPr>
        <p:spPr>
          <a:xfrm>
            <a:off x="2271771" y="1297460"/>
            <a:ext cx="4686386" cy="1043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Fetch</a:t>
            </a:r>
          </a:p>
        </p:txBody>
      </p:sp>
      <p:sp>
        <p:nvSpPr>
          <p:cNvPr id="3" name="Manual Operation 2">
            <a:extLst>
              <a:ext uri="{FF2B5EF4-FFF2-40B4-BE49-F238E27FC236}">
                <a16:creationId xmlns:a16="http://schemas.microsoft.com/office/drawing/2014/main" id="{9BD2AF7F-787E-1520-431C-E8DE1A19DC0E}"/>
              </a:ext>
            </a:extLst>
          </p:cNvPr>
          <p:cNvSpPr/>
          <p:nvPr/>
        </p:nvSpPr>
        <p:spPr>
          <a:xfrm>
            <a:off x="5027471" y="2340955"/>
            <a:ext cx="1808959" cy="545462"/>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instr</a:t>
            </a:r>
            <a:endParaRPr lang="en-US" dirty="0"/>
          </a:p>
        </p:txBody>
      </p:sp>
      <p:sp>
        <p:nvSpPr>
          <p:cNvPr id="4" name="Rectangle 3">
            <a:extLst>
              <a:ext uri="{FF2B5EF4-FFF2-40B4-BE49-F238E27FC236}">
                <a16:creationId xmlns:a16="http://schemas.microsoft.com/office/drawing/2014/main" id="{790BB0AD-E098-F4CE-9E32-F916ADF2822F}"/>
              </a:ext>
            </a:extLst>
          </p:cNvPr>
          <p:cNvSpPr/>
          <p:nvPr/>
        </p:nvSpPr>
        <p:spPr>
          <a:xfrm>
            <a:off x="2241335" y="3621605"/>
            <a:ext cx="1237532" cy="66404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cxnSp>
        <p:nvCxnSpPr>
          <p:cNvPr id="5" name="Straight Arrow Connector 4">
            <a:extLst>
              <a:ext uri="{FF2B5EF4-FFF2-40B4-BE49-F238E27FC236}">
                <a16:creationId xmlns:a16="http://schemas.microsoft.com/office/drawing/2014/main" id="{3E5E70DD-4A45-1134-7D11-3B75BB968CD8}"/>
              </a:ext>
            </a:extLst>
          </p:cNvPr>
          <p:cNvCxnSpPr>
            <a:cxnSpLocks/>
          </p:cNvCxnSpPr>
          <p:nvPr/>
        </p:nvCxnSpPr>
        <p:spPr>
          <a:xfrm>
            <a:off x="4781010" y="2340951"/>
            <a:ext cx="0" cy="2058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Manual Operation 6">
            <a:extLst>
              <a:ext uri="{FF2B5EF4-FFF2-40B4-BE49-F238E27FC236}">
                <a16:creationId xmlns:a16="http://schemas.microsoft.com/office/drawing/2014/main" id="{F564691D-506C-C1BA-76FC-B5EA9E3354CD}"/>
              </a:ext>
            </a:extLst>
          </p:cNvPr>
          <p:cNvSpPr/>
          <p:nvPr/>
        </p:nvSpPr>
        <p:spPr>
          <a:xfrm rot="10800000">
            <a:off x="2248098" y="2340953"/>
            <a:ext cx="1230770" cy="545460"/>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A431C376-4375-0696-12E0-95F78715E56D}"/>
              </a:ext>
            </a:extLst>
          </p:cNvPr>
          <p:cNvCxnSpPr/>
          <p:nvPr/>
        </p:nvCxnSpPr>
        <p:spPr>
          <a:xfrm flipV="1">
            <a:off x="3996199" y="2340951"/>
            <a:ext cx="0" cy="277474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F320A19-9D69-5809-F203-1CF44EC345A2}"/>
              </a:ext>
            </a:extLst>
          </p:cNvPr>
          <p:cNvSpPr txBox="1"/>
          <p:nvPr/>
        </p:nvSpPr>
        <p:spPr>
          <a:xfrm>
            <a:off x="4173989" y="4746365"/>
            <a:ext cx="851515" cy="369332"/>
          </a:xfrm>
          <a:prstGeom prst="rect">
            <a:avLst/>
          </a:prstGeom>
          <a:noFill/>
        </p:spPr>
        <p:txBody>
          <a:bodyPr wrap="none" rtlCol="0">
            <a:spAutoFit/>
          </a:bodyPr>
          <a:lstStyle/>
          <a:p>
            <a:r>
              <a:rPr lang="en-US" dirty="0"/>
              <a:t>Enable</a:t>
            </a:r>
          </a:p>
        </p:txBody>
      </p:sp>
      <p:sp>
        <p:nvSpPr>
          <p:cNvPr id="15" name="TextBox 14">
            <a:extLst>
              <a:ext uri="{FF2B5EF4-FFF2-40B4-BE49-F238E27FC236}">
                <a16:creationId xmlns:a16="http://schemas.microsoft.com/office/drawing/2014/main" id="{6EA598CC-0B55-6051-4120-1301294C06D1}"/>
              </a:ext>
            </a:extLst>
          </p:cNvPr>
          <p:cNvSpPr txBox="1"/>
          <p:nvPr/>
        </p:nvSpPr>
        <p:spPr>
          <a:xfrm>
            <a:off x="2595992" y="2460823"/>
            <a:ext cx="704039" cy="369332"/>
          </a:xfrm>
          <a:prstGeom prst="rect">
            <a:avLst/>
          </a:prstGeom>
          <a:noFill/>
        </p:spPr>
        <p:txBody>
          <a:bodyPr wrap="none" rtlCol="0">
            <a:spAutoFit/>
          </a:bodyPr>
          <a:lstStyle/>
          <a:p>
            <a:r>
              <a:rPr lang="en-US" dirty="0"/>
              <a:t>Input</a:t>
            </a:r>
          </a:p>
        </p:txBody>
      </p:sp>
      <p:sp>
        <p:nvSpPr>
          <p:cNvPr id="16" name="TextBox 15">
            <a:extLst>
              <a:ext uri="{FF2B5EF4-FFF2-40B4-BE49-F238E27FC236}">
                <a16:creationId xmlns:a16="http://schemas.microsoft.com/office/drawing/2014/main" id="{D299B4BD-30B9-59CF-966A-7FBAE71B165C}"/>
              </a:ext>
            </a:extLst>
          </p:cNvPr>
          <p:cNvSpPr txBox="1"/>
          <p:nvPr/>
        </p:nvSpPr>
        <p:spPr>
          <a:xfrm>
            <a:off x="4862970" y="4100980"/>
            <a:ext cx="1233030" cy="369332"/>
          </a:xfrm>
          <a:prstGeom prst="rect">
            <a:avLst/>
          </a:prstGeom>
          <a:noFill/>
        </p:spPr>
        <p:txBody>
          <a:bodyPr wrap="none" rtlCol="0">
            <a:spAutoFit/>
          </a:bodyPr>
          <a:lstStyle/>
          <a:p>
            <a:r>
              <a:rPr lang="en-US" dirty="0"/>
              <a:t>Data ready</a:t>
            </a:r>
          </a:p>
        </p:txBody>
      </p:sp>
      <p:sp>
        <p:nvSpPr>
          <p:cNvPr id="17" name="Down Arrow 16">
            <a:extLst>
              <a:ext uri="{FF2B5EF4-FFF2-40B4-BE49-F238E27FC236}">
                <a16:creationId xmlns:a16="http://schemas.microsoft.com/office/drawing/2014/main" id="{DFC4BB8A-EF21-E5E6-61E6-DCF9B4D2C335}"/>
              </a:ext>
            </a:extLst>
          </p:cNvPr>
          <p:cNvSpPr/>
          <p:nvPr/>
        </p:nvSpPr>
        <p:spPr>
          <a:xfrm>
            <a:off x="5752383" y="2886413"/>
            <a:ext cx="359133" cy="7920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ED60F2D-EE9E-BC51-B06C-2CF7C57727E1}"/>
              </a:ext>
            </a:extLst>
          </p:cNvPr>
          <p:cNvSpPr txBox="1"/>
          <p:nvPr/>
        </p:nvSpPr>
        <p:spPr>
          <a:xfrm>
            <a:off x="6227805" y="3254009"/>
            <a:ext cx="821059" cy="369332"/>
          </a:xfrm>
          <a:prstGeom prst="rect">
            <a:avLst/>
          </a:prstGeom>
          <a:noFill/>
        </p:spPr>
        <p:txBody>
          <a:bodyPr wrap="none" rtlCol="0">
            <a:spAutoFit/>
          </a:bodyPr>
          <a:lstStyle/>
          <a:p>
            <a:r>
              <a:rPr lang="en-US" dirty="0"/>
              <a:t>32 bits</a:t>
            </a:r>
          </a:p>
        </p:txBody>
      </p:sp>
      <p:sp>
        <p:nvSpPr>
          <p:cNvPr id="20" name="Down Arrow 19">
            <a:extLst>
              <a:ext uri="{FF2B5EF4-FFF2-40B4-BE49-F238E27FC236}">
                <a16:creationId xmlns:a16="http://schemas.microsoft.com/office/drawing/2014/main" id="{C35835DD-7667-786F-DAAD-E7C213329040}"/>
              </a:ext>
            </a:extLst>
          </p:cNvPr>
          <p:cNvSpPr/>
          <p:nvPr/>
        </p:nvSpPr>
        <p:spPr>
          <a:xfrm rot="10800000">
            <a:off x="2684460" y="2886413"/>
            <a:ext cx="351281" cy="735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0AB95FA-3A82-DE83-0BE1-3D3A69A427E9}"/>
              </a:ext>
            </a:extLst>
          </p:cNvPr>
          <p:cNvSpPr txBox="1"/>
          <p:nvPr/>
        </p:nvSpPr>
        <p:spPr>
          <a:xfrm>
            <a:off x="1937298" y="3158554"/>
            <a:ext cx="821059" cy="369332"/>
          </a:xfrm>
          <a:prstGeom prst="rect">
            <a:avLst/>
          </a:prstGeom>
          <a:noFill/>
        </p:spPr>
        <p:txBody>
          <a:bodyPr wrap="none" rtlCol="0">
            <a:spAutoFit/>
          </a:bodyPr>
          <a:lstStyle/>
          <a:p>
            <a:r>
              <a:rPr lang="en-US" dirty="0"/>
              <a:t>64 bits</a:t>
            </a:r>
          </a:p>
        </p:txBody>
      </p:sp>
      <p:sp>
        <p:nvSpPr>
          <p:cNvPr id="22" name="TextBox 21">
            <a:extLst>
              <a:ext uri="{FF2B5EF4-FFF2-40B4-BE49-F238E27FC236}">
                <a16:creationId xmlns:a16="http://schemas.microsoft.com/office/drawing/2014/main" id="{1EDBE315-4D75-1D6A-815D-061D67996C9F}"/>
              </a:ext>
            </a:extLst>
          </p:cNvPr>
          <p:cNvSpPr txBox="1"/>
          <p:nvPr/>
        </p:nvSpPr>
        <p:spPr>
          <a:xfrm>
            <a:off x="8439665" y="2830155"/>
            <a:ext cx="2529860" cy="1200329"/>
          </a:xfrm>
          <a:prstGeom prst="rect">
            <a:avLst/>
          </a:prstGeom>
          <a:noFill/>
        </p:spPr>
        <p:txBody>
          <a:bodyPr wrap="none" rtlCol="0">
            <a:spAutoFit/>
          </a:bodyPr>
          <a:lstStyle/>
          <a:p>
            <a:r>
              <a:rPr lang="en-US" dirty="0"/>
              <a:t>Possible enhancements:</a:t>
            </a:r>
          </a:p>
          <a:p>
            <a:pPr marL="285750" indent="-285750">
              <a:buFont typeface="Arial" panose="020B0604020202020204" pitchFamily="34" charset="0"/>
              <a:buChar char="•"/>
            </a:pPr>
            <a:r>
              <a:rPr lang="en-US" dirty="0"/>
              <a:t>Group fetch</a:t>
            </a:r>
          </a:p>
          <a:p>
            <a:pPr marL="285750" indent="-285750">
              <a:buFont typeface="Arial" panose="020B0604020202020204" pitchFamily="34" charset="0"/>
              <a:buChar char="•"/>
            </a:pPr>
            <a:r>
              <a:rPr lang="en-US" dirty="0"/>
              <a:t>Add a prefetch unit</a:t>
            </a:r>
          </a:p>
          <a:p>
            <a:pPr marL="285750" indent="-285750">
              <a:buFontTx/>
              <a:buChar char="-"/>
            </a:pPr>
            <a:endParaRPr lang="en-US" dirty="0"/>
          </a:p>
        </p:txBody>
      </p:sp>
      <p:sp>
        <p:nvSpPr>
          <p:cNvPr id="23" name="TextBox 22">
            <a:extLst>
              <a:ext uri="{FF2B5EF4-FFF2-40B4-BE49-F238E27FC236}">
                <a16:creationId xmlns:a16="http://schemas.microsoft.com/office/drawing/2014/main" id="{79F6C99C-EC6A-8F2E-1461-6D398AF5344D}"/>
              </a:ext>
            </a:extLst>
          </p:cNvPr>
          <p:cNvSpPr txBox="1"/>
          <p:nvPr/>
        </p:nvSpPr>
        <p:spPr>
          <a:xfrm>
            <a:off x="7908324" y="4746365"/>
            <a:ext cx="3903633" cy="646331"/>
          </a:xfrm>
          <a:prstGeom prst="rect">
            <a:avLst/>
          </a:prstGeom>
          <a:noFill/>
        </p:spPr>
        <p:txBody>
          <a:bodyPr wrap="none" rtlCol="0">
            <a:spAutoFit/>
          </a:bodyPr>
          <a:lstStyle/>
          <a:p>
            <a:r>
              <a:rPr lang="en-US" dirty="0"/>
              <a:t>Mind stretcher: What if multithreading </a:t>
            </a:r>
          </a:p>
          <a:p>
            <a:r>
              <a:rPr lang="en-US" dirty="0"/>
              <a:t>is supported?</a:t>
            </a:r>
          </a:p>
        </p:txBody>
      </p:sp>
    </p:spTree>
    <p:extLst>
      <p:ext uri="{BB962C8B-B14F-4D97-AF65-F5344CB8AC3E}">
        <p14:creationId xmlns:p14="http://schemas.microsoft.com/office/powerpoint/2010/main" val="159039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1EDBE315-4D75-1D6A-815D-061D67996C9F}"/>
              </a:ext>
            </a:extLst>
          </p:cNvPr>
          <p:cNvSpPr txBox="1"/>
          <p:nvPr/>
        </p:nvSpPr>
        <p:spPr>
          <a:xfrm>
            <a:off x="8439665" y="2830155"/>
            <a:ext cx="3135795" cy="1200329"/>
          </a:xfrm>
          <a:prstGeom prst="rect">
            <a:avLst/>
          </a:prstGeom>
          <a:noFill/>
        </p:spPr>
        <p:txBody>
          <a:bodyPr wrap="none" rtlCol="0">
            <a:spAutoFit/>
          </a:bodyPr>
          <a:lstStyle/>
          <a:p>
            <a:r>
              <a:rPr lang="en-US" dirty="0"/>
              <a:t>Issues</a:t>
            </a:r>
          </a:p>
          <a:p>
            <a:pPr marL="285750" indent="-285750">
              <a:buFont typeface="Arial" panose="020B0604020202020204" pitchFamily="34" charset="0"/>
              <a:buChar char="•"/>
            </a:pPr>
            <a:r>
              <a:rPr lang="en-US" dirty="0"/>
              <a:t>How to interpret the format</a:t>
            </a:r>
          </a:p>
          <a:p>
            <a:pPr marL="285750" indent="-285750">
              <a:buFont typeface="Arial" panose="020B0604020202020204" pitchFamily="34" charset="0"/>
              <a:buChar char="•"/>
            </a:pPr>
            <a:r>
              <a:rPr lang="en-US" dirty="0"/>
              <a:t>Long literals</a:t>
            </a:r>
          </a:p>
          <a:p>
            <a:pPr marL="285750" indent="-285750">
              <a:buFontTx/>
              <a:buChar char="-"/>
            </a:pPr>
            <a:endParaRPr lang="en-US" dirty="0"/>
          </a:p>
        </p:txBody>
      </p:sp>
      <p:grpSp>
        <p:nvGrpSpPr>
          <p:cNvPr id="31" name="Group 30">
            <a:extLst>
              <a:ext uri="{FF2B5EF4-FFF2-40B4-BE49-F238E27FC236}">
                <a16:creationId xmlns:a16="http://schemas.microsoft.com/office/drawing/2014/main" id="{A24B6972-6D5E-1F3C-3491-10868F629AAE}"/>
              </a:ext>
            </a:extLst>
          </p:cNvPr>
          <p:cNvGrpSpPr/>
          <p:nvPr/>
        </p:nvGrpSpPr>
        <p:grpSpPr>
          <a:xfrm>
            <a:off x="2271771" y="746912"/>
            <a:ext cx="6170336" cy="4409178"/>
            <a:chOff x="2271771" y="746912"/>
            <a:chExt cx="6170336" cy="4409178"/>
          </a:xfrm>
        </p:grpSpPr>
        <p:sp>
          <p:nvSpPr>
            <p:cNvPr id="2" name="Rectangle 1">
              <a:extLst>
                <a:ext uri="{FF2B5EF4-FFF2-40B4-BE49-F238E27FC236}">
                  <a16:creationId xmlns:a16="http://schemas.microsoft.com/office/drawing/2014/main" id="{3C84878E-73D2-DDCE-6E1D-B06EB19F4F91}"/>
                </a:ext>
              </a:extLst>
            </p:cNvPr>
            <p:cNvSpPr/>
            <p:nvPr/>
          </p:nvSpPr>
          <p:spPr>
            <a:xfrm>
              <a:off x="2271771" y="1297460"/>
              <a:ext cx="6167894" cy="104349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Decode</a:t>
              </a:r>
            </a:p>
          </p:txBody>
        </p:sp>
        <p:sp>
          <p:nvSpPr>
            <p:cNvPr id="3" name="Manual Operation 2">
              <a:extLst>
                <a:ext uri="{FF2B5EF4-FFF2-40B4-BE49-F238E27FC236}">
                  <a16:creationId xmlns:a16="http://schemas.microsoft.com/office/drawing/2014/main" id="{9BD2AF7F-787E-1520-431C-E8DE1A19DC0E}"/>
                </a:ext>
              </a:extLst>
            </p:cNvPr>
            <p:cNvSpPr/>
            <p:nvPr/>
          </p:nvSpPr>
          <p:spPr>
            <a:xfrm>
              <a:off x="4481388" y="746912"/>
              <a:ext cx="1808959"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instr</a:t>
              </a:r>
              <a:endParaRPr lang="en-US" dirty="0"/>
            </a:p>
          </p:txBody>
        </p:sp>
        <p:sp>
          <p:nvSpPr>
            <p:cNvPr id="6" name="Manual Operation 5">
              <a:extLst>
                <a:ext uri="{FF2B5EF4-FFF2-40B4-BE49-F238E27FC236}">
                  <a16:creationId xmlns:a16="http://schemas.microsoft.com/office/drawing/2014/main" id="{51CA181C-3E2C-6954-7980-BD35BFF8DA48}"/>
                </a:ext>
              </a:extLst>
            </p:cNvPr>
            <p:cNvSpPr/>
            <p:nvPr/>
          </p:nvSpPr>
          <p:spPr>
            <a:xfrm>
              <a:off x="2500754" y="2340953"/>
              <a:ext cx="786144"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t>
              </a:r>
            </a:p>
          </p:txBody>
        </p:sp>
        <p:sp>
          <p:nvSpPr>
            <p:cNvPr id="8" name="Manual Operation 7">
              <a:extLst>
                <a:ext uri="{FF2B5EF4-FFF2-40B4-BE49-F238E27FC236}">
                  <a16:creationId xmlns:a16="http://schemas.microsoft.com/office/drawing/2014/main" id="{D7126E86-64F8-D616-14AA-2112C0B30FD7}"/>
                </a:ext>
              </a:extLst>
            </p:cNvPr>
            <p:cNvSpPr/>
            <p:nvPr/>
          </p:nvSpPr>
          <p:spPr>
            <a:xfrm>
              <a:off x="3491168" y="2340953"/>
              <a:ext cx="786144"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9" name="Manual Operation 8">
              <a:extLst>
                <a:ext uri="{FF2B5EF4-FFF2-40B4-BE49-F238E27FC236}">
                  <a16:creationId xmlns:a16="http://schemas.microsoft.com/office/drawing/2014/main" id="{21A715D9-E4CF-F127-061E-8F3BFC6FDE49}"/>
                </a:ext>
              </a:extLst>
            </p:cNvPr>
            <p:cNvSpPr/>
            <p:nvPr/>
          </p:nvSpPr>
          <p:spPr>
            <a:xfrm>
              <a:off x="4438518" y="2340953"/>
              <a:ext cx="786144"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1" name="Manual Operation 10">
              <a:extLst>
                <a:ext uri="{FF2B5EF4-FFF2-40B4-BE49-F238E27FC236}">
                  <a16:creationId xmlns:a16="http://schemas.microsoft.com/office/drawing/2014/main" id="{8525F245-7B07-9B16-2393-A281EF1990F5}"/>
                </a:ext>
              </a:extLst>
            </p:cNvPr>
            <p:cNvSpPr/>
            <p:nvPr/>
          </p:nvSpPr>
          <p:spPr>
            <a:xfrm>
              <a:off x="5385868" y="2340953"/>
              <a:ext cx="786144"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2" name="Manual Operation 11">
              <a:extLst>
                <a:ext uri="{FF2B5EF4-FFF2-40B4-BE49-F238E27FC236}">
                  <a16:creationId xmlns:a16="http://schemas.microsoft.com/office/drawing/2014/main" id="{6D6A62E0-DE90-0294-ADB4-D0B82918EFBB}"/>
                </a:ext>
              </a:extLst>
            </p:cNvPr>
            <p:cNvSpPr/>
            <p:nvPr/>
          </p:nvSpPr>
          <p:spPr>
            <a:xfrm>
              <a:off x="6351570" y="2340953"/>
              <a:ext cx="1853316" cy="545462"/>
            </a:xfrm>
            <a:prstGeom prst="flowChartManualOperati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Literal</a:t>
              </a:r>
            </a:p>
          </p:txBody>
        </p:sp>
        <p:sp>
          <p:nvSpPr>
            <p:cNvPr id="13" name="Rectangle 12">
              <a:extLst>
                <a:ext uri="{FF2B5EF4-FFF2-40B4-BE49-F238E27FC236}">
                  <a16:creationId xmlns:a16="http://schemas.microsoft.com/office/drawing/2014/main" id="{8F51EE4E-8F66-5961-96C8-6E8C811BDCF4}"/>
                </a:ext>
              </a:extLst>
            </p:cNvPr>
            <p:cNvSpPr/>
            <p:nvPr/>
          </p:nvSpPr>
          <p:spPr>
            <a:xfrm>
              <a:off x="2274213" y="3508737"/>
              <a:ext cx="6167894" cy="104349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issue &amp; scheduling</a:t>
              </a:r>
            </a:p>
          </p:txBody>
        </p:sp>
        <p:sp>
          <p:nvSpPr>
            <p:cNvPr id="18" name="Down Arrow 17">
              <a:extLst>
                <a:ext uri="{FF2B5EF4-FFF2-40B4-BE49-F238E27FC236}">
                  <a16:creationId xmlns:a16="http://schemas.microsoft.com/office/drawing/2014/main" id="{8357E759-49B4-4975-B258-D35A2431D168}"/>
                </a:ext>
              </a:extLst>
            </p:cNvPr>
            <p:cNvSpPr/>
            <p:nvPr/>
          </p:nvSpPr>
          <p:spPr>
            <a:xfrm>
              <a:off x="2777609" y="2904877"/>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2F997CDE-90D9-2A02-6C89-BD24A032F892}"/>
                </a:ext>
              </a:extLst>
            </p:cNvPr>
            <p:cNvSpPr/>
            <p:nvPr/>
          </p:nvSpPr>
          <p:spPr>
            <a:xfrm>
              <a:off x="3768023" y="2879928"/>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a:extLst>
                <a:ext uri="{FF2B5EF4-FFF2-40B4-BE49-F238E27FC236}">
                  <a16:creationId xmlns:a16="http://schemas.microsoft.com/office/drawing/2014/main" id="{45605E9F-ED4D-3D7F-8835-94C7485616D3}"/>
                </a:ext>
              </a:extLst>
            </p:cNvPr>
            <p:cNvSpPr/>
            <p:nvPr/>
          </p:nvSpPr>
          <p:spPr>
            <a:xfrm>
              <a:off x="4715373" y="2901430"/>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2FF0DF19-C013-4FCB-5129-AD6AFB8D41FB}"/>
                </a:ext>
              </a:extLst>
            </p:cNvPr>
            <p:cNvSpPr/>
            <p:nvPr/>
          </p:nvSpPr>
          <p:spPr>
            <a:xfrm>
              <a:off x="5662723" y="2886415"/>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5661CF28-5872-780E-CCFF-FCB2F2E1BD12}"/>
                </a:ext>
              </a:extLst>
            </p:cNvPr>
            <p:cNvSpPr/>
            <p:nvPr/>
          </p:nvSpPr>
          <p:spPr>
            <a:xfrm>
              <a:off x="7178252" y="2901430"/>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a:extLst>
                <a:ext uri="{FF2B5EF4-FFF2-40B4-BE49-F238E27FC236}">
                  <a16:creationId xmlns:a16="http://schemas.microsoft.com/office/drawing/2014/main" id="{E0A53DC5-1F4D-CE53-A1EC-49ECAF682442}"/>
                </a:ext>
              </a:extLst>
            </p:cNvPr>
            <p:cNvSpPr/>
            <p:nvPr/>
          </p:nvSpPr>
          <p:spPr>
            <a:xfrm>
              <a:off x="5108445" y="4533768"/>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F9A5384-7140-FEFC-04E3-609985F47D61}"/>
                </a:ext>
              </a:extLst>
            </p:cNvPr>
            <p:cNvSpPr txBox="1"/>
            <p:nvPr/>
          </p:nvSpPr>
          <p:spPr>
            <a:xfrm>
              <a:off x="5414699" y="4691536"/>
              <a:ext cx="2157963" cy="369332"/>
            </a:xfrm>
            <a:prstGeom prst="rect">
              <a:avLst/>
            </a:prstGeom>
            <a:noFill/>
          </p:spPr>
          <p:txBody>
            <a:bodyPr wrap="none" rtlCol="0">
              <a:spAutoFit/>
            </a:bodyPr>
            <a:lstStyle/>
            <a:p>
              <a:r>
                <a:rPr lang="en-US" dirty="0"/>
                <a:t>Instruction schedule</a:t>
              </a:r>
            </a:p>
          </p:txBody>
        </p:sp>
      </p:grpSp>
    </p:spTree>
    <p:extLst>
      <p:ext uri="{BB962C8B-B14F-4D97-AF65-F5344CB8AC3E}">
        <p14:creationId xmlns:p14="http://schemas.microsoft.com/office/powerpoint/2010/main" val="39361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wn Arrow 28">
            <a:extLst>
              <a:ext uri="{FF2B5EF4-FFF2-40B4-BE49-F238E27FC236}">
                <a16:creationId xmlns:a16="http://schemas.microsoft.com/office/drawing/2014/main" id="{E0A53DC5-1F4D-CE53-A1EC-49ECAF682442}"/>
              </a:ext>
            </a:extLst>
          </p:cNvPr>
          <p:cNvSpPr/>
          <p:nvPr/>
        </p:nvSpPr>
        <p:spPr>
          <a:xfrm>
            <a:off x="5636058" y="431326"/>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F9A5384-7140-FEFC-04E3-609985F47D61}"/>
              </a:ext>
            </a:extLst>
          </p:cNvPr>
          <p:cNvSpPr txBox="1"/>
          <p:nvPr/>
        </p:nvSpPr>
        <p:spPr>
          <a:xfrm>
            <a:off x="4673294" y="174366"/>
            <a:ext cx="2157963" cy="369332"/>
          </a:xfrm>
          <a:prstGeom prst="rect">
            <a:avLst/>
          </a:prstGeom>
          <a:noFill/>
        </p:spPr>
        <p:txBody>
          <a:bodyPr wrap="none" rtlCol="0">
            <a:spAutoFit/>
          </a:bodyPr>
          <a:lstStyle/>
          <a:p>
            <a:r>
              <a:rPr lang="en-US" dirty="0"/>
              <a:t>Instruction schedule</a:t>
            </a:r>
          </a:p>
        </p:txBody>
      </p:sp>
      <p:sp>
        <p:nvSpPr>
          <p:cNvPr id="4" name="Rectangle 3">
            <a:extLst>
              <a:ext uri="{FF2B5EF4-FFF2-40B4-BE49-F238E27FC236}">
                <a16:creationId xmlns:a16="http://schemas.microsoft.com/office/drawing/2014/main" id="{DF0DE30C-9521-B99F-CA65-82878CFF9329}"/>
              </a:ext>
            </a:extLst>
          </p:cNvPr>
          <p:cNvSpPr/>
          <p:nvPr/>
        </p:nvSpPr>
        <p:spPr>
          <a:xfrm>
            <a:off x="437591" y="1062682"/>
            <a:ext cx="11375468" cy="51898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Register 0</a:t>
            </a:r>
          </a:p>
        </p:txBody>
      </p:sp>
      <p:sp>
        <p:nvSpPr>
          <p:cNvPr id="5" name="Rectangle 4">
            <a:extLst>
              <a:ext uri="{FF2B5EF4-FFF2-40B4-BE49-F238E27FC236}">
                <a16:creationId xmlns:a16="http://schemas.microsoft.com/office/drawing/2014/main" id="{811CA0E3-0ACF-A961-6259-13D4662F81F7}"/>
              </a:ext>
            </a:extLst>
          </p:cNvPr>
          <p:cNvSpPr/>
          <p:nvPr/>
        </p:nvSpPr>
        <p:spPr>
          <a:xfrm>
            <a:off x="437591" y="1585786"/>
            <a:ext cx="11375468" cy="51898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Register 1</a:t>
            </a:r>
          </a:p>
        </p:txBody>
      </p:sp>
      <p:sp>
        <p:nvSpPr>
          <p:cNvPr id="7" name="Rectangle 6">
            <a:extLst>
              <a:ext uri="{FF2B5EF4-FFF2-40B4-BE49-F238E27FC236}">
                <a16:creationId xmlns:a16="http://schemas.microsoft.com/office/drawing/2014/main" id="{4A96E050-4681-24A1-D366-335C9138B9BE}"/>
              </a:ext>
            </a:extLst>
          </p:cNvPr>
          <p:cNvSpPr/>
          <p:nvPr/>
        </p:nvSpPr>
        <p:spPr>
          <a:xfrm>
            <a:off x="437591" y="2104770"/>
            <a:ext cx="11375468" cy="51898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3B615D4-37DC-A934-C8D0-F2720F138E77}"/>
              </a:ext>
            </a:extLst>
          </p:cNvPr>
          <p:cNvSpPr/>
          <p:nvPr/>
        </p:nvSpPr>
        <p:spPr>
          <a:xfrm>
            <a:off x="437591" y="2623754"/>
            <a:ext cx="11375468" cy="51898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Register n-1</a:t>
            </a:r>
          </a:p>
        </p:txBody>
      </p:sp>
      <p:sp>
        <p:nvSpPr>
          <p:cNvPr id="14" name="Down Arrow 13">
            <a:extLst>
              <a:ext uri="{FF2B5EF4-FFF2-40B4-BE49-F238E27FC236}">
                <a16:creationId xmlns:a16="http://schemas.microsoft.com/office/drawing/2014/main" id="{AD73159F-9DAC-B957-BE10-4C376E5C45D7}"/>
              </a:ext>
            </a:extLst>
          </p:cNvPr>
          <p:cNvSpPr/>
          <p:nvPr/>
        </p:nvSpPr>
        <p:spPr>
          <a:xfrm>
            <a:off x="5636058" y="3142739"/>
            <a:ext cx="232433" cy="622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E10514-456E-78F1-22C0-6DB0B05C14C7}"/>
              </a:ext>
            </a:extLst>
          </p:cNvPr>
          <p:cNvSpPr/>
          <p:nvPr/>
        </p:nvSpPr>
        <p:spPr>
          <a:xfrm>
            <a:off x="408266" y="3765061"/>
            <a:ext cx="11375468" cy="51898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 Control Register</a:t>
            </a:r>
          </a:p>
        </p:txBody>
      </p:sp>
      <p:cxnSp>
        <p:nvCxnSpPr>
          <p:cNvPr id="17" name="Straight Arrow Connector 16">
            <a:extLst>
              <a:ext uri="{FF2B5EF4-FFF2-40B4-BE49-F238E27FC236}">
                <a16:creationId xmlns:a16="http://schemas.microsoft.com/office/drawing/2014/main" id="{946C6CDE-9591-DD6E-1BBE-47DE2F901876}"/>
              </a:ext>
            </a:extLst>
          </p:cNvPr>
          <p:cNvCxnSpPr/>
          <p:nvPr/>
        </p:nvCxnSpPr>
        <p:spPr>
          <a:xfrm>
            <a:off x="667265" y="4234247"/>
            <a:ext cx="0" cy="8320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86EB368-CB5F-6DB9-1197-74D4C271B8AF}"/>
              </a:ext>
            </a:extLst>
          </p:cNvPr>
          <p:cNvCxnSpPr/>
          <p:nvPr/>
        </p:nvCxnSpPr>
        <p:spPr>
          <a:xfrm>
            <a:off x="819665" y="4242483"/>
            <a:ext cx="0" cy="8320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F5241D-5806-E329-D586-623710B8DA73}"/>
              </a:ext>
            </a:extLst>
          </p:cNvPr>
          <p:cNvCxnSpPr/>
          <p:nvPr/>
        </p:nvCxnSpPr>
        <p:spPr>
          <a:xfrm>
            <a:off x="972065" y="4250721"/>
            <a:ext cx="0" cy="8320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9C20B79-06B3-F1A3-C739-355AFA2A031F}"/>
              </a:ext>
            </a:extLst>
          </p:cNvPr>
          <p:cNvCxnSpPr/>
          <p:nvPr/>
        </p:nvCxnSpPr>
        <p:spPr>
          <a:xfrm>
            <a:off x="1124465" y="4250721"/>
            <a:ext cx="0" cy="8320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FB5822A-6465-F86E-F745-F0D7F2FEB34C}"/>
              </a:ext>
            </a:extLst>
          </p:cNvPr>
          <p:cNvCxnSpPr/>
          <p:nvPr/>
        </p:nvCxnSpPr>
        <p:spPr>
          <a:xfrm>
            <a:off x="1276865" y="4263076"/>
            <a:ext cx="0" cy="8320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CD15F8B-1537-76A3-8AAC-A2BF70F3E5E3}"/>
              </a:ext>
            </a:extLst>
          </p:cNvPr>
          <p:cNvCxnSpPr/>
          <p:nvPr/>
        </p:nvCxnSpPr>
        <p:spPr>
          <a:xfrm>
            <a:off x="1404551" y="4263076"/>
            <a:ext cx="0" cy="8320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C17F7D2-0CD2-BAB0-B814-21F806708218}"/>
              </a:ext>
            </a:extLst>
          </p:cNvPr>
          <p:cNvCxnSpPr/>
          <p:nvPr/>
        </p:nvCxnSpPr>
        <p:spPr>
          <a:xfrm>
            <a:off x="1544595" y="4263075"/>
            <a:ext cx="0" cy="8320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D1EB25F-8132-DFB4-37A3-F08801D5978F}"/>
              </a:ext>
            </a:extLst>
          </p:cNvPr>
          <p:cNvCxnSpPr/>
          <p:nvPr/>
        </p:nvCxnSpPr>
        <p:spPr>
          <a:xfrm>
            <a:off x="1696995" y="4263075"/>
            <a:ext cx="0" cy="8320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F12FEA3-081C-4C26-4839-434B3CD084CB}"/>
              </a:ext>
            </a:extLst>
          </p:cNvPr>
          <p:cNvSpPr txBox="1"/>
          <p:nvPr/>
        </p:nvSpPr>
        <p:spPr>
          <a:xfrm>
            <a:off x="437591" y="5240686"/>
            <a:ext cx="2271776" cy="369332"/>
          </a:xfrm>
          <a:prstGeom prst="rect">
            <a:avLst/>
          </a:prstGeom>
          <a:noFill/>
        </p:spPr>
        <p:txBody>
          <a:bodyPr wrap="none" rtlCol="0">
            <a:spAutoFit/>
          </a:bodyPr>
          <a:lstStyle/>
          <a:p>
            <a:r>
              <a:rPr lang="en-US" dirty="0"/>
              <a:t>Control signals, many</a:t>
            </a:r>
          </a:p>
        </p:txBody>
      </p:sp>
    </p:spTree>
    <p:extLst>
      <p:ext uri="{BB962C8B-B14F-4D97-AF65-F5344CB8AC3E}">
        <p14:creationId xmlns:p14="http://schemas.microsoft.com/office/powerpoint/2010/main" val="428967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444564D2-7B3F-BEEE-58DF-23556912AA6B}"/>
              </a:ext>
            </a:extLst>
          </p:cNvPr>
          <p:cNvSpPr txBox="1"/>
          <p:nvPr/>
        </p:nvSpPr>
        <p:spPr>
          <a:xfrm>
            <a:off x="4732637" y="5380680"/>
            <a:ext cx="851515" cy="369332"/>
          </a:xfrm>
          <a:prstGeom prst="rect">
            <a:avLst/>
          </a:prstGeom>
          <a:noFill/>
        </p:spPr>
        <p:txBody>
          <a:bodyPr wrap="none" rtlCol="0">
            <a:spAutoFit/>
          </a:bodyPr>
          <a:lstStyle/>
          <a:p>
            <a:r>
              <a:rPr lang="en-US" dirty="0"/>
              <a:t>Enable</a:t>
            </a:r>
          </a:p>
        </p:txBody>
      </p:sp>
      <p:sp>
        <p:nvSpPr>
          <p:cNvPr id="42" name="TextBox 41">
            <a:extLst>
              <a:ext uri="{FF2B5EF4-FFF2-40B4-BE49-F238E27FC236}">
                <a16:creationId xmlns:a16="http://schemas.microsoft.com/office/drawing/2014/main" id="{70995161-8801-9C3A-BB5E-4387A4A644AD}"/>
              </a:ext>
            </a:extLst>
          </p:cNvPr>
          <p:cNvSpPr txBox="1"/>
          <p:nvPr/>
        </p:nvSpPr>
        <p:spPr>
          <a:xfrm>
            <a:off x="5667256" y="5380680"/>
            <a:ext cx="577402" cy="369332"/>
          </a:xfrm>
          <a:prstGeom prst="rect">
            <a:avLst/>
          </a:prstGeom>
          <a:noFill/>
        </p:spPr>
        <p:txBody>
          <a:bodyPr wrap="none" rtlCol="0">
            <a:spAutoFit/>
          </a:bodyPr>
          <a:lstStyle/>
          <a:p>
            <a:r>
              <a:rPr lang="en-US" dirty="0"/>
              <a:t>R/W</a:t>
            </a:r>
          </a:p>
        </p:txBody>
      </p:sp>
      <p:grpSp>
        <p:nvGrpSpPr>
          <p:cNvPr id="57" name="Group 56">
            <a:extLst>
              <a:ext uri="{FF2B5EF4-FFF2-40B4-BE49-F238E27FC236}">
                <a16:creationId xmlns:a16="http://schemas.microsoft.com/office/drawing/2014/main" id="{EB16BDC8-50FE-2D45-7B31-D101826A3058}"/>
              </a:ext>
            </a:extLst>
          </p:cNvPr>
          <p:cNvGrpSpPr/>
          <p:nvPr/>
        </p:nvGrpSpPr>
        <p:grpSpPr>
          <a:xfrm>
            <a:off x="2458995" y="345989"/>
            <a:ext cx="6796216" cy="4935838"/>
            <a:chOff x="2458995" y="345989"/>
            <a:chExt cx="6796216" cy="4935838"/>
          </a:xfrm>
        </p:grpSpPr>
        <p:sp>
          <p:nvSpPr>
            <p:cNvPr id="47" name="Rectangle 46">
              <a:extLst>
                <a:ext uri="{FF2B5EF4-FFF2-40B4-BE49-F238E27FC236}">
                  <a16:creationId xmlns:a16="http://schemas.microsoft.com/office/drawing/2014/main" id="{0D8F503B-3287-20F9-3C71-3CE172BD0B94}"/>
                </a:ext>
              </a:extLst>
            </p:cNvPr>
            <p:cNvSpPr/>
            <p:nvPr/>
          </p:nvSpPr>
          <p:spPr>
            <a:xfrm>
              <a:off x="2458995" y="345989"/>
              <a:ext cx="6796216" cy="3323968"/>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2E146F-5464-C11B-CD87-D5F1CAE00687}"/>
                </a:ext>
              </a:extLst>
            </p:cNvPr>
            <p:cNvSpPr/>
            <p:nvPr/>
          </p:nvSpPr>
          <p:spPr>
            <a:xfrm>
              <a:off x="4596714" y="679621"/>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R0</a:t>
              </a:r>
            </a:p>
          </p:txBody>
        </p:sp>
        <p:sp>
          <p:nvSpPr>
            <p:cNvPr id="6" name="Rectangle 5">
              <a:extLst>
                <a:ext uri="{FF2B5EF4-FFF2-40B4-BE49-F238E27FC236}">
                  <a16:creationId xmlns:a16="http://schemas.microsoft.com/office/drawing/2014/main" id="{990DD169-511F-D4B6-9A62-F2E235FA60AD}"/>
                </a:ext>
              </a:extLst>
            </p:cNvPr>
            <p:cNvSpPr/>
            <p:nvPr/>
          </p:nvSpPr>
          <p:spPr>
            <a:xfrm>
              <a:off x="4596714" y="1210962"/>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p:txBody>
        </p:sp>
        <p:sp>
          <p:nvSpPr>
            <p:cNvPr id="8" name="Rectangle 7">
              <a:extLst>
                <a:ext uri="{FF2B5EF4-FFF2-40B4-BE49-F238E27FC236}">
                  <a16:creationId xmlns:a16="http://schemas.microsoft.com/office/drawing/2014/main" id="{7E9C8D23-2F41-977C-BC0F-86CA88242560}"/>
                </a:ext>
              </a:extLst>
            </p:cNvPr>
            <p:cNvSpPr/>
            <p:nvPr/>
          </p:nvSpPr>
          <p:spPr>
            <a:xfrm>
              <a:off x="4596713" y="1742303"/>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 name="Rectangle 8">
              <a:extLst>
                <a:ext uri="{FF2B5EF4-FFF2-40B4-BE49-F238E27FC236}">
                  <a16:creationId xmlns:a16="http://schemas.microsoft.com/office/drawing/2014/main" id="{03B39F07-C35E-7ED7-6712-97CAED78843B}"/>
                </a:ext>
              </a:extLst>
            </p:cNvPr>
            <p:cNvSpPr/>
            <p:nvPr/>
          </p:nvSpPr>
          <p:spPr>
            <a:xfrm>
              <a:off x="4596713" y="2273644"/>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Rectangle 10">
              <a:extLst>
                <a:ext uri="{FF2B5EF4-FFF2-40B4-BE49-F238E27FC236}">
                  <a16:creationId xmlns:a16="http://schemas.microsoft.com/office/drawing/2014/main" id="{E968F4E9-599E-73DF-BC62-4599C8FDC221}"/>
                </a:ext>
              </a:extLst>
            </p:cNvPr>
            <p:cNvSpPr/>
            <p:nvPr/>
          </p:nvSpPr>
          <p:spPr>
            <a:xfrm>
              <a:off x="4596713" y="2804985"/>
              <a:ext cx="1717589" cy="531341"/>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R31</a:t>
              </a:r>
            </a:p>
          </p:txBody>
        </p:sp>
        <p:sp>
          <p:nvSpPr>
            <p:cNvPr id="24" name="Manual Operation 23">
              <a:extLst>
                <a:ext uri="{FF2B5EF4-FFF2-40B4-BE49-F238E27FC236}">
                  <a16:creationId xmlns:a16="http://schemas.microsoft.com/office/drawing/2014/main" id="{F510D872-4525-8759-5BE6-1058A745D767}"/>
                </a:ext>
              </a:extLst>
            </p:cNvPr>
            <p:cNvSpPr/>
            <p:nvPr/>
          </p:nvSpPr>
          <p:spPr>
            <a:xfrm>
              <a:off x="3089189" y="3669957"/>
              <a:ext cx="988541" cy="494270"/>
            </a:xfrm>
            <a:prstGeom prst="flowChartManualOperation">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val</a:t>
              </a:r>
              <a:endParaRPr lang="en-US" dirty="0"/>
            </a:p>
          </p:txBody>
        </p:sp>
        <p:sp>
          <p:nvSpPr>
            <p:cNvPr id="25" name="Manual Operation 24">
              <a:extLst>
                <a:ext uri="{FF2B5EF4-FFF2-40B4-BE49-F238E27FC236}">
                  <a16:creationId xmlns:a16="http://schemas.microsoft.com/office/drawing/2014/main" id="{8B872848-3941-3E18-AA58-D77EFEC3670B}"/>
                </a:ext>
              </a:extLst>
            </p:cNvPr>
            <p:cNvSpPr/>
            <p:nvPr/>
          </p:nvSpPr>
          <p:spPr>
            <a:xfrm rot="10800000">
              <a:off x="6553200" y="3669957"/>
              <a:ext cx="988541" cy="494270"/>
            </a:xfrm>
            <a:prstGeom prst="flowChartManualOperation">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anual Operation 25">
              <a:extLst>
                <a:ext uri="{FF2B5EF4-FFF2-40B4-BE49-F238E27FC236}">
                  <a16:creationId xmlns:a16="http://schemas.microsoft.com/office/drawing/2014/main" id="{65B11D7A-C441-2663-F8F6-58357935F75D}"/>
                </a:ext>
              </a:extLst>
            </p:cNvPr>
            <p:cNvSpPr/>
            <p:nvPr/>
          </p:nvSpPr>
          <p:spPr>
            <a:xfrm rot="10800000">
              <a:off x="7879492" y="3669957"/>
              <a:ext cx="988541" cy="494270"/>
            </a:xfrm>
            <a:prstGeom prst="flowChartManualOperation">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8B666209-BCF3-4E94-5852-1BC7F4B0D7AD}"/>
                </a:ext>
              </a:extLst>
            </p:cNvPr>
            <p:cNvCxnSpPr>
              <a:cxnSpLocks/>
            </p:cNvCxnSpPr>
            <p:nvPr/>
          </p:nvCxnSpPr>
          <p:spPr>
            <a:xfrm flipH="1" flipV="1">
              <a:off x="5158394" y="3669957"/>
              <a:ext cx="1" cy="159951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187BEAB-2D82-11BD-B66F-482793CC362C}"/>
                </a:ext>
              </a:extLst>
            </p:cNvPr>
            <p:cNvCxnSpPr>
              <a:cxnSpLocks/>
            </p:cNvCxnSpPr>
            <p:nvPr/>
          </p:nvCxnSpPr>
          <p:spPr>
            <a:xfrm flipV="1">
              <a:off x="5955957" y="3669957"/>
              <a:ext cx="0" cy="161187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0AFEB23-6A85-9AE2-9A2D-C314279C5884}"/>
                </a:ext>
              </a:extLst>
            </p:cNvPr>
            <p:cNvSpPr txBox="1"/>
            <p:nvPr/>
          </p:nvSpPr>
          <p:spPr>
            <a:xfrm>
              <a:off x="6733922" y="3732426"/>
              <a:ext cx="627095" cy="369332"/>
            </a:xfrm>
            <a:prstGeom prst="rect">
              <a:avLst/>
            </a:prstGeom>
            <a:noFill/>
          </p:spPr>
          <p:txBody>
            <a:bodyPr wrap="none" rtlCol="0">
              <a:spAutoFit/>
            </a:bodyPr>
            <a:lstStyle/>
            <a:p>
              <a:r>
                <a:rPr lang="en-US" dirty="0"/>
                <a:t>num</a:t>
              </a:r>
            </a:p>
          </p:txBody>
        </p:sp>
        <p:sp>
          <p:nvSpPr>
            <p:cNvPr id="44" name="TextBox 43">
              <a:extLst>
                <a:ext uri="{FF2B5EF4-FFF2-40B4-BE49-F238E27FC236}">
                  <a16:creationId xmlns:a16="http://schemas.microsoft.com/office/drawing/2014/main" id="{CC3F36F7-F9BD-42EF-EE62-1B57F43B10A5}"/>
                </a:ext>
              </a:extLst>
            </p:cNvPr>
            <p:cNvSpPr txBox="1"/>
            <p:nvPr/>
          </p:nvSpPr>
          <p:spPr>
            <a:xfrm>
              <a:off x="8139563" y="3707027"/>
              <a:ext cx="468398" cy="369332"/>
            </a:xfrm>
            <a:prstGeom prst="rect">
              <a:avLst/>
            </a:prstGeom>
            <a:noFill/>
          </p:spPr>
          <p:txBody>
            <a:bodyPr wrap="none" rtlCol="0">
              <a:spAutoFit/>
            </a:bodyPr>
            <a:lstStyle/>
            <a:p>
              <a:r>
                <a:rPr lang="en-US" dirty="0" err="1"/>
                <a:t>val</a:t>
              </a:r>
              <a:endParaRPr lang="en-US" dirty="0"/>
            </a:p>
          </p:txBody>
        </p:sp>
        <p:sp>
          <p:nvSpPr>
            <p:cNvPr id="54" name="Down Arrow 53">
              <a:extLst>
                <a:ext uri="{FF2B5EF4-FFF2-40B4-BE49-F238E27FC236}">
                  <a16:creationId xmlns:a16="http://schemas.microsoft.com/office/drawing/2014/main" id="{1D3AFEB3-5718-AF7D-D3AF-827F230F1A6C}"/>
                </a:ext>
              </a:extLst>
            </p:cNvPr>
            <p:cNvSpPr/>
            <p:nvPr/>
          </p:nvSpPr>
          <p:spPr>
            <a:xfrm rot="10800000">
              <a:off x="6938317" y="4151870"/>
              <a:ext cx="218304" cy="1117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a:extLst>
                <a:ext uri="{FF2B5EF4-FFF2-40B4-BE49-F238E27FC236}">
                  <a16:creationId xmlns:a16="http://schemas.microsoft.com/office/drawing/2014/main" id="{61B1D462-8895-5446-EA3F-6793D999EBBA}"/>
                </a:ext>
              </a:extLst>
            </p:cNvPr>
            <p:cNvSpPr/>
            <p:nvPr/>
          </p:nvSpPr>
          <p:spPr>
            <a:xfrm rot="10800000">
              <a:off x="8264610" y="4140888"/>
              <a:ext cx="218304" cy="111760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a:extLst>
                <a:ext uri="{FF2B5EF4-FFF2-40B4-BE49-F238E27FC236}">
                  <a16:creationId xmlns:a16="http://schemas.microsoft.com/office/drawing/2014/main" id="{6048768F-50DB-1D03-E86D-F486FCFC4D65}"/>
                </a:ext>
              </a:extLst>
            </p:cNvPr>
            <p:cNvSpPr/>
            <p:nvPr/>
          </p:nvSpPr>
          <p:spPr>
            <a:xfrm>
              <a:off x="3474307" y="4164227"/>
              <a:ext cx="218304" cy="111760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342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6DE3AF5-8D0A-1968-BD56-86C35DCD66D8}"/>
              </a:ext>
            </a:extLst>
          </p:cNvPr>
          <p:cNvGrpSpPr/>
          <p:nvPr/>
        </p:nvGrpSpPr>
        <p:grpSpPr>
          <a:xfrm>
            <a:off x="2273643" y="1779373"/>
            <a:ext cx="4646141" cy="3435178"/>
            <a:chOff x="2273643" y="1779373"/>
            <a:chExt cx="4646141" cy="3435178"/>
          </a:xfrm>
        </p:grpSpPr>
        <p:sp>
          <p:nvSpPr>
            <p:cNvPr id="5" name="Rectangle 4">
              <a:extLst>
                <a:ext uri="{FF2B5EF4-FFF2-40B4-BE49-F238E27FC236}">
                  <a16:creationId xmlns:a16="http://schemas.microsoft.com/office/drawing/2014/main" id="{1F227081-2F59-E47E-1456-8D8D9036807E}"/>
                </a:ext>
              </a:extLst>
            </p:cNvPr>
            <p:cNvSpPr/>
            <p:nvPr/>
          </p:nvSpPr>
          <p:spPr>
            <a:xfrm>
              <a:off x="2273643" y="2372497"/>
              <a:ext cx="4646141" cy="224893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2138A90E-411A-F9A3-C423-4FC5267ADBD9}"/>
                </a:ext>
              </a:extLst>
            </p:cNvPr>
            <p:cNvSpPr/>
            <p:nvPr/>
          </p:nvSpPr>
          <p:spPr>
            <a:xfrm>
              <a:off x="3719384" y="2557849"/>
              <a:ext cx="1804086" cy="17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p>
          </p:txBody>
        </p:sp>
        <p:sp>
          <p:nvSpPr>
            <p:cNvPr id="3" name="Manual Operation 2">
              <a:extLst>
                <a:ext uri="{FF2B5EF4-FFF2-40B4-BE49-F238E27FC236}">
                  <a16:creationId xmlns:a16="http://schemas.microsoft.com/office/drawing/2014/main" id="{D8D6007B-D95B-477C-0E1A-E1879FFA1CB2}"/>
                </a:ext>
              </a:extLst>
            </p:cNvPr>
            <p:cNvSpPr/>
            <p:nvPr/>
          </p:nvSpPr>
          <p:spPr>
            <a:xfrm>
              <a:off x="2885302" y="1779373"/>
              <a:ext cx="1668163" cy="593124"/>
            </a:xfrm>
            <a:prstGeom prst="flowChartManualOpera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1</a:t>
              </a:r>
            </a:p>
          </p:txBody>
        </p:sp>
        <p:sp>
          <p:nvSpPr>
            <p:cNvPr id="4" name="Manual Operation 3">
              <a:extLst>
                <a:ext uri="{FF2B5EF4-FFF2-40B4-BE49-F238E27FC236}">
                  <a16:creationId xmlns:a16="http://schemas.microsoft.com/office/drawing/2014/main" id="{6C90B21D-E29D-1F8A-DEF9-3D8EED32FDA4}"/>
                </a:ext>
              </a:extLst>
            </p:cNvPr>
            <p:cNvSpPr/>
            <p:nvPr/>
          </p:nvSpPr>
          <p:spPr>
            <a:xfrm>
              <a:off x="4689388" y="1779373"/>
              <a:ext cx="1668163" cy="593124"/>
            </a:xfrm>
            <a:prstGeom prst="flowChartManualOpera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2</a:t>
              </a:r>
            </a:p>
          </p:txBody>
        </p:sp>
        <p:sp>
          <p:nvSpPr>
            <p:cNvPr id="6" name="Manual Operation 5">
              <a:extLst>
                <a:ext uri="{FF2B5EF4-FFF2-40B4-BE49-F238E27FC236}">
                  <a16:creationId xmlns:a16="http://schemas.microsoft.com/office/drawing/2014/main" id="{C7508767-86E2-9163-A164-FAA9C37545D2}"/>
                </a:ext>
              </a:extLst>
            </p:cNvPr>
            <p:cNvSpPr/>
            <p:nvPr/>
          </p:nvSpPr>
          <p:spPr>
            <a:xfrm>
              <a:off x="3762631" y="4621427"/>
              <a:ext cx="1668163" cy="593124"/>
            </a:xfrm>
            <a:prstGeom prst="flowChartManualOpera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a:t>
              </a:r>
            </a:p>
          </p:txBody>
        </p:sp>
      </p:grpSp>
    </p:spTree>
    <p:extLst>
      <p:ext uri="{BB962C8B-B14F-4D97-AF65-F5344CB8AC3E}">
        <p14:creationId xmlns:p14="http://schemas.microsoft.com/office/powerpoint/2010/main" val="223110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F227081-2F59-E47E-1456-8D8D9036807E}"/>
              </a:ext>
            </a:extLst>
          </p:cNvPr>
          <p:cNvSpPr/>
          <p:nvPr/>
        </p:nvSpPr>
        <p:spPr>
          <a:xfrm>
            <a:off x="2273643" y="2372497"/>
            <a:ext cx="7241060" cy="2248930"/>
          </a:xfrm>
          <a:prstGeom prst="rect">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Multiplexer</a:t>
            </a:r>
          </a:p>
        </p:txBody>
      </p:sp>
      <p:sp>
        <p:nvSpPr>
          <p:cNvPr id="3" name="Manual Operation 2">
            <a:extLst>
              <a:ext uri="{FF2B5EF4-FFF2-40B4-BE49-F238E27FC236}">
                <a16:creationId xmlns:a16="http://schemas.microsoft.com/office/drawing/2014/main" id="{D8D6007B-D95B-477C-0E1A-E1879FFA1CB2}"/>
              </a:ext>
            </a:extLst>
          </p:cNvPr>
          <p:cNvSpPr/>
          <p:nvPr/>
        </p:nvSpPr>
        <p:spPr>
          <a:xfrm>
            <a:off x="2273643" y="1779373"/>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0</a:t>
            </a:r>
          </a:p>
        </p:txBody>
      </p:sp>
      <p:sp>
        <p:nvSpPr>
          <p:cNvPr id="4" name="Manual Operation 3">
            <a:extLst>
              <a:ext uri="{FF2B5EF4-FFF2-40B4-BE49-F238E27FC236}">
                <a16:creationId xmlns:a16="http://schemas.microsoft.com/office/drawing/2014/main" id="{6C90B21D-E29D-1F8A-DEF9-3D8EED32FDA4}"/>
              </a:ext>
            </a:extLst>
          </p:cNvPr>
          <p:cNvSpPr/>
          <p:nvPr/>
        </p:nvSpPr>
        <p:spPr>
          <a:xfrm>
            <a:off x="4059194" y="1779373"/>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1</a:t>
            </a:r>
          </a:p>
        </p:txBody>
      </p:sp>
      <p:sp>
        <p:nvSpPr>
          <p:cNvPr id="6" name="Manual Operation 5">
            <a:extLst>
              <a:ext uri="{FF2B5EF4-FFF2-40B4-BE49-F238E27FC236}">
                <a16:creationId xmlns:a16="http://schemas.microsoft.com/office/drawing/2014/main" id="{C7508767-86E2-9163-A164-FAA9C37545D2}"/>
              </a:ext>
            </a:extLst>
          </p:cNvPr>
          <p:cNvSpPr/>
          <p:nvPr/>
        </p:nvSpPr>
        <p:spPr>
          <a:xfrm>
            <a:off x="5060091" y="4621427"/>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a:t>
            </a:r>
          </a:p>
        </p:txBody>
      </p:sp>
      <p:sp>
        <p:nvSpPr>
          <p:cNvPr id="7" name="Manual Operation 6">
            <a:extLst>
              <a:ext uri="{FF2B5EF4-FFF2-40B4-BE49-F238E27FC236}">
                <a16:creationId xmlns:a16="http://schemas.microsoft.com/office/drawing/2014/main" id="{29EB841C-E77D-856F-4EF4-E06F4CA45F6E}"/>
              </a:ext>
            </a:extLst>
          </p:cNvPr>
          <p:cNvSpPr/>
          <p:nvPr/>
        </p:nvSpPr>
        <p:spPr>
          <a:xfrm>
            <a:off x="5844745" y="1779373"/>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2</a:t>
            </a:r>
          </a:p>
        </p:txBody>
      </p:sp>
      <p:sp>
        <p:nvSpPr>
          <p:cNvPr id="8" name="Manual Operation 7">
            <a:extLst>
              <a:ext uri="{FF2B5EF4-FFF2-40B4-BE49-F238E27FC236}">
                <a16:creationId xmlns:a16="http://schemas.microsoft.com/office/drawing/2014/main" id="{1F34E33D-DDFD-128E-51E4-6F70D40FCF78}"/>
              </a:ext>
            </a:extLst>
          </p:cNvPr>
          <p:cNvSpPr/>
          <p:nvPr/>
        </p:nvSpPr>
        <p:spPr>
          <a:xfrm>
            <a:off x="7630296" y="1779373"/>
            <a:ext cx="1668163" cy="593124"/>
          </a:xfrm>
          <a:prstGeom prst="flowChartManualOperation">
            <a:avLst/>
          </a:prstGeom>
          <a:solidFill>
            <a:srgbClr val="0C60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3</a:t>
            </a:r>
          </a:p>
        </p:txBody>
      </p:sp>
      <p:cxnSp>
        <p:nvCxnSpPr>
          <p:cNvPr id="10" name="Straight Arrow Connector 9">
            <a:extLst>
              <a:ext uri="{FF2B5EF4-FFF2-40B4-BE49-F238E27FC236}">
                <a16:creationId xmlns:a16="http://schemas.microsoft.com/office/drawing/2014/main" id="{7ED83FE4-08BD-492F-CA06-E75EFD399515}"/>
              </a:ext>
            </a:extLst>
          </p:cNvPr>
          <p:cNvCxnSpPr>
            <a:cxnSpLocks/>
          </p:cNvCxnSpPr>
          <p:nvPr/>
        </p:nvCxnSpPr>
        <p:spPr>
          <a:xfrm>
            <a:off x="1260389" y="3002692"/>
            <a:ext cx="101325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DDD58C-3CBC-4A6B-8834-2A52F3B9AFC9}"/>
              </a:ext>
            </a:extLst>
          </p:cNvPr>
          <p:cNvCxnSpPr>
            <a:cxnSpLocks/>
          </p:cNvCxnSpPr>
          <p:nvPr/>
        </p:nvCxnSpPr>
        <p:spPr>
          <a:xfrm>
            <a:off x="1260389" y="3496962"/>
            <a:ext cx="101325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7E8FAAA-6E69-07C5-498C-6D43AFD86DCE}"/>
              </a:ext>
            </a:extLst>
          </p:cNvPr>
          <p:cNvSpPr txBox="1"/>
          <p:nvPr/>
        </p:nvSpPr>
        <p:spPr>
          <a:xfrm>
            <a:off x="605481" y="2669059"/>
            <a:ext cx="984565" cy="369332"/>
          </a:xfrm>
          <a:prstGeom prst="rect">
            <a:avLst/>
          </a:prstGeom>
          <a:noFill/>
        </p:spPr>
        <p:txBody>
          <a:bodyPr wrap="none" rtlCol="0">
            <a:spAutoFit/>
          </a:bodyPr>
          <a:lstStyle/>
          <a:p>
            <a:r>
              <a:rPr lang="en-US" dirty="0"/>
              <a:t>Selector</a:t>
            </a:r>
          </a:p>
        </p:txBody>
      </p:sp>
      <p:sp>
        <p:nvSpPr>
          <p:cNvPr id="15" name="Down Arrow 14">
            <a:extLst>
              <a:ext uri="{FF2B5EF4-FFF2-40B4-BE49-F238E27FC236}">
                <a16:creationId xmlns:a16="http://schemas.microsoft.com/office/drawing/2014/main" id="{2D6DE33C-7443-BBC6-66F6-7170FE7DA047}"/>
              </a:ext>
            </a:extLst>
          </p:cNvPr>
          <p:cNvSpPr/>
          <p:nvPr/>
        </p:nvSpPr>
        <p:spPr>
          <a:xfrm>
            <a:off x="2956353" y="1050324"/>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571A7082-2FED-57D7-028C-2B78B18FBC9B}"/>
              </a:ext>
            </a:extLst>
          </p:cNvPr>
          <p:cNvSpPr/>
          <p:nvPr/>
        </p:nvSpPr>
        <p:spPr>
          <a:xfrm>
            <a:off x="4741904" y="1037967"/>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A8A8E99D-BC60-D4BF-4530-FF1E2F2F7996}"/>
              </a:ext>
            </a:extLst>
          </p:cNvPr>
          <p:cNvSpPr/>
          <p:nvPr/>
        </p:nvSpPr>
        <p:spPr>
          <a:xfrm>
            <a:off x="6527455" y="1037967"/>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10234B65-C4DD-3A85-36E4-DEC592D5BEFF}"/>
              </a:ext>
            </a:extLst>
          </p:cNvPr>
          <p:cNvSpPr/>
          <p:nvPr/>
        </p:nvSpPr>
        <p:spPr>
          <a:xfrm>
            <a:off x="8313006" y="1050324"/>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3F9F0270-9756-6E0E-D23E-4A62E44106EE}"/>
              </a:ext>
            </a:extLst>
          </p:cNvPr>
          <p:cNvSpPr/>
          <p:nvPr/>
        </p:nvSpPr>
        <p:spPr>
          <a:xfrm>
            <a:off x="5693374" y="5214551"/>
            <a:ext cx="302741" cy="729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0709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19170</TotalTime>
  <Words>973</Words>
  <Application>Microsoft Macintosh PowerPoint</Application>
  <PresentationFormat>Widescreen</PresentationFormat>
  <Paragraphs>282</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Sitka Heading</vt:lpstr>
      <vt:lpstr>Source Sans Pro</vt:lpstr>
      <vt:lpstr>3DFloatVTI</vt:lpstr>
      <vt:lpstr>System Architecture and Performance</vt:lpstr>
      <vt:lpstr>Putting things together</vt:lpstr>
      <vt:lpstr>Implementation of a single instruction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Control Register</vt:lpstr>
      <vt:lpstr>Instruction Schedule</vt:lpstr>
      <vt:lpstr>Instruction Schedule</vt:lpstr>
      <vt:lpstr>Instruction Schedule</vt:lpstr>
      <vt:lpstr>Instruction Schedule</vt:lpstr>
      <vt:lpstr>Instruction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Performance</dc:title>
  <dc:creator>Mootaz N. Elnozahy</dc:creator>
  <cp:lastModifiedBy>Mootaz N. Elnozahy</cp:lastModifiedBy>
  <cp:revision>20</cp:revision>
  <dcterms:created xsi:type="dcterms:W3CDTF">2022-08-27T17:07:05Z</dcterms:created>
  <dcterms:modified xsi:type="dcterms:W3CDTF">2023-10-23T00:18:58Z</dcterms:modified>
</cp:coreProperties>
</file>