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8" r:id="rId1"/>
  </p:sldMasterIdLst>
  <p:notesMasterIdLst>
    <p:notesMasterId r:id="rId33"/>
  </p:notesMasterIdLst>
  <p:sldIdLst>
    <p:sldId id="256" r:id="rId2"/>
    <p:sldId id="325" r:id="rId3"/>
    <p:sldId id="349" r:id="rId4"/>
    <p:sldId id="348" r:id="rId5"/>
    <p:sldId id="350" r:id="rId6"/>
    <p:sldId id="351" r:id="rId7"/>
    <p:sldId id="353" r:id="rId8"/>
    <p:sldId id="259" r:id="rId9"/>
    <p:sldId id="263" r:id="rId10"/>
    <p:sldId id="267" r:id="rId11"/>
    <p:sldId id="271" r:id="rId12"/>
    <p:sldId id="354" r:id="rId13"/>
    <p:sldId id="260" r:id="rId14"/>
    <p:sldId id="261" r:id="rId15"/>
    <p:sldId id="357" r:id="rId16"/>
    <p:sldId id="264" r:id="rId17"/>
    <p:sldId id="358" r:id="rId18"/>
    <p:sldId id="361" r:id="rId19"/>
    <p:sldId id="268" r:id="rId20"/>
    <p:sldId id="364" r:id="rId21"/>
    <p:sldId id="359" r:id="rId22"/>
    <p:sldId id="258" r:id="rId23"/>
    <p:sldId id="365" r:id="rId24"/>
    <p:sldId id="366" r:id="rId25"/>
    <p:sldId id="367" r:id="rId26"/>
    <p:sldId id="373" r:id="rId27"/>
    <p:sldId id="266" r:id="rId28"/>
    <p:sldId id="370" r:id="rId29"/>
    <p:sldId id="368" r:id="rId30"/>
    <p:sldId id="371" r:id="rId31"/>
    <p:sldId id="372"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C602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48"/>
    <p:restoredTop sz="96327"/>
  </p:normalViewPr>
  <p:slideViewPr>
    <p:cSldViewPr snapToGrid="0" snapToObjects="1">
      <p:cViewPr varScale="1">
        <p:scale>
          <a:sx n="123" d="100"/>
          <a:sy n="123" d="100"/>
        </p:scale>
        <p:origin x="46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14252C-1F43-2E4C-92B8-5FE5D4FE55D5}" type="datetimeFigureOut">
              <a:rPr lang="en-US" smtClean="0"/>
              <a:t>10/22/23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A034B4-C612-F040-8469-B85945B4C57A}" type="slidenum">
              <a:rPr lang="en-US" smtClean="0"/>
              <a:t>‹#›</a:t>
            </a:fld>
            <a:endParaRPr lang="en-US"/>
          </a:p>
        </p:txBody>
      </p:sp>
    </p:spTree>
    <p:extLst>
      <p:ext uri="{BB962C8B-B14F-4D97-AF65-F5344CB8AC3E}">
        <p14:creationId xmlns:p14="http://schemas.microsoft.com/office/powerpoint/2010/main" val="116054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convention of having a stack, a data and code segment probably came to take hold with the introduction of the UNIX system in the late 60’s/early 70’s. Of course, there were other conventions at the time such the stack architecture where all variables were allocated on a stack (and programming languages came out to such models), etc. Today, the tradition of UNIX lives through Linux and BSD, but it has also been more or less adopted by Microsoft as well in their Windows operating system. But all modern operating systems have expanded the concept of memory segments that each will have their own special way of placing data within segments.</a:t>
            </a:r>
          </a:p>
        </p:txBody>
      </p:sp>
      <p:sp>
        <p:nvSpPr>
          <p:cNvPr id="4" name="Slide Number Placeholder 3"/>
          <p:cNvSpPr>
            <a:spLocks noGrp="1"/>
          </p:cNvSpPr>
          <p:nvPr>
            <p:ph type="sldNum" sz="quarter" idx="5"/>
          </p:nvPr>
        </p:nvSpPr>
        <p:spPr/>
        <p:txBody>
          <a:bodyPr/>
          <a:lstStyle/>
          <a:p>
            <a:fld id="{04A034B4-C612-F040-8469-B85945B4C57A}" type="slidenum">
              <a:rPr lang="en-US" smtClean="0"/>
              <a:t>3</a:t>
            </a:fld>
            <a:endParaRPr lang="en-US"/>
          </a:p>
        </p:txBody>
      </p:sp>
    </p:spTree>
    <p:extLst>
      <p:ext uri="{BB962C8B-B14F-4D97-AF65-F5344CB8AC3E}">
        <p14:creationId xmlns:p14="http://schemas.microsoft.com/office/powerpoint/2010/main" val="6850042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abstraction of virtual memory is perhaps the most important innovation in computing systems that had a profound and ever lasting effect. Prior, programs used to be placed next to one another in main memory, with base and limit registers used to provide protection. It also enabled programs whose memory allocation can elastically grow to meet its needs at runtime.</a:t>
            </a:r>
          </a:p>
        </p:txBody>
      </p:sp>
      <p:sp>
        <p:nvSpPr>
          <p:cNvPr id="4" name="Slide Number Placeholder 3"/>
          <p:cNvSpPr>
            <a:spLocks noGrp="1"/>
          </p:cNvSpPr>
          <p:nvPr>
            <p:ph type="sldNum" sz="quarter" idx="5"/>
          </p:nvPr>
        </p:nvSpPr>
        <p:spPr/>
        <p:txBody>
          <a:bodyPr/>
          <a:lstStyle/>
          <a:p>
            <a:fld id="{04A034B4-C612-F040-8469-B85945B4C57A}" type="slidenum">
              <a:rPr lang="en-US" smtClean="0"/>
              <a:t>12</a:t>
            </a:fld>
            <a:endParaRPr lang="en-US"/>
          </a:p>
        </p:txBody>
      </p:sp>
    </p:spTree>
    <p:extLst>
      <p:ext uri="{BB962C8B-B14F-4D97-AF65-F5344CB8AC3E}">
        <p14:creationId xmlns:p14="http://schemas.microsoft.com/office/powerpoint/2010/main" val="20549605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MMU (Memory Management Unit) lives in the processor. It manages the TLB and performs the page table walk to ensure the faithful translation from virtual address space to physical address space. It is a very complicated piece of logic. The addition of hardware multithreading and variable sized pages added even more complexity to MMU’s in modern processors.</a:t>
            </a:r>
          </a:p>
        </p:txBody>
      </p:sp>
      <p:sp>
        <p:nvSpPr>
          <p:cNvPr id="4" name="Slide Number Placeholder 3"/>
          <p:cNvSpPr>
            <a:spLocks noGrp="1"/>
          </p:cNvSpPr>
          <p:nvPr>
            <p:ph type="sldNum" sz="quarter" idx="5"/>
          </p:nvPr>
        </p:nvSpPr>
        <p:spPr/>
        <p:txBody>
          <a:bodyPr/>
          <a:lstStyle/>
          <a:p>
            <a:fld id="{04A034B4-C612-F040-8469-B85945B4C57A}" type="slidenum">
              <a:rPr lang="en-US" smtClean="0"/>
              <a:t>13</a:t>
            </a:fld>
            <a:endParaRPr lang="en-US"/>
          </a:p>
        </p:txBody>
      </p:sp>
    </p:spTree>
    <p:extLst>
      <p:ext uri="{BB962C8B-B14F-4D97-AF65-F5344CB8AC3E}">
        <p14:creationId xmlns:p14="http://schemas.microsoft.com/office/powerpoint/2010/main" val="35466814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virtual address space is part of the definition of the processor architecture. It does not change from one generation of the processor to the next. However, the physical address space is hidden from the programmer (but not from the operating system) and changes from one generation of a processor to the next (mostly expands due to the ability to add more physical memory).</a:t>
            </a:r>
          </a:p>
        </p:txBody>
      </p:sp>
      <p:sp>
        <p:nvSpPr>
          <p:cNvPr id="4" name="Slide Number Placeholder 3"/>
          <p:cNvSpPr>
            <a:spLocks noGrp="1"/>
          </p:cNvSpPr>
          <p:nvPr>
            <p:ph type="sldNum" sz="quarter" idx="5"/>
          </p:nvPr>
        </p:nvSpPr>
        <p:spPr/>
        <p:txBody>
          <a:bodyPr/>
          <a:lstStyle/>
          <a:p>
            <a:fld id="{04A034B4-C612-F040-8469-B85945B4C57A}" type="slidenum">
              <a:rPr lang="en-US" smtClean="0"/>
              <a:t>14</a:t>
            </a:fld>
            <a:endParaRPr lang="en-US"/>
          </a:p>
        </p:txBody>
      </p:sp>
    </p:spTree>
    <p:extLst>
      <p:ext uri="{BB962C8B-B14F-4D97-AF65-F5344CB8AC3E}">
        <p14:creationId xmlns:p14="http://schemas.microsoft.com/office/powerpoint/2010/main" val="28803265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very simple example. As you will see later, the picture is quite complex.</a:t>
            </a:r>
          </a:p>
        </p:txBody>
      </p:sp>
      <p:sp>
        <p:nvSpPr>
          <p:cNvPr id="4" name="Slide Number Placeholder 3"/>
          <p:cNvSpPr>
            <a:spLocks noGrp="1"/>
          </p:cNvSpPr>
          <p:nvPr>
            <p:ph type="sldNum" sz="quarter" idx="5"/>
          </p:nvPr>
        </p:nvSpPr>
        <p:spPr/>
        <p:txBody>
          <a:bodyPr/>
          <a:lstStyle/>
          <a:p>
            <a:fld id="{04A034B4-C612-F040-8469-B85945B4C57A}" type="slidenum">
              <a:rPr lang="en-US" smtClean="0"/>
              <a:t>15</a:t>
            </a:fld>
            <a:endParaRPr lang="en-US"/>
          </a:p>
        </p:txBody>
      </p:sp>
    </p:spTree>
    <p:extLst>
      <p:ext uri="{BB962C8B-B14F-4D97-AF65-F5344CB8AC3E}">
        <p14:creationId xmlns:p14="http://schemas.microsoft.com/office/powerpoint/2010/main" val="34816359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expand more on these topics, please review your undergraduate operating system class.</a:t>
            </a:r>
          </a:p>
        </p:txBody>
      </p:sp>
      <p:sp>
        <p:nvSpPr>
          <p:cNvPr id="4" name="Slide Number Placeholder 3"/>
          <p:cNvSpPr>
            <a:spLocks noGrp="1"/>
          </p:cNvSpPr>
          <p:nvPr>
            <p:ph type="sldNum" sz="quarter" idx="5"/>
          </p:nvPr>
        </p:nvSpPr>
        <p:spPr/>
        <p:txBody>
          <a:bodyPr/>
          <a:lstStyle/>
          <a:p>
            <a:fld id="{04A034B4-C612-F040-8469-B85945B4C57A}" type="slidenum">
              <a:rPr lang="en-US" smtClean="0"/>
              <a:t>16</a:t>
            </a:fld>
            <a:endParaRPr lang="en-US"/>
          </a:p>
        </p:txBody>
      </p:sp>
    </p:spTree>
    <p:extLst>
      <p:ext uri="{BB962C8B-B14F-4D97-AF65-F5344CB8AC3E}">
        <p14:creationId xmlns:p14="http://schemas.microsoft.com/office/powerpoint/2010/main" val="24769512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operating system sets the v, w, r, and x bits. The hardware sets the f and m bits. The operating system can reset the f and m bits. The f and m bits are very useful to implement virtual memory and page replacement. Please refer to your operating system undergraduate class if you wish to brush up on this topic.</a:t>
            </a:r>
          </a:p>
        </p:txBody>
      </p:sp>
      <p:sp>
        <p:nvSpPr>
          <p:cNvPr id="4" name="Slide Number Placeholder 3"/>
          <p:cNvSpPr>
            <a:spLocks noGrp="1"/>
          </p:cNvSpPr>
          <p:nvPr>
            <p:ph type="sldNum" sz="quarter" idx="5"/>
          </p:nvPr>
        </p:nvSpPr>
        <p:spPr/>
        <p:txBody>
          <a:bodyPr/>
          <a:lstStyle/>
          <a:p>
            <a:fld id="{04A034B4-C612-F040-8469-B85945B4C57A}" type="slidenum">
              <a:rPr lang="en-US" smtClean="0"/>
              <a:t>18</a:t>
            </a:fld>
            <a:endParaRPr lang="en-US"/>
          </a:p>
        </p:txBody>
      </p:sp>
    </p:spTree>
    <p:extLst>
      <p:ext uri="{BB962C8B-B14F-4D97-AF65-F5344CB8AC3E}">
        <p14:creationId xmlns:p14="http://schemas.microsoft.com/office/powerpoint/2010/main" val="41255181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the offset within a page need not be stored in translation (e.g. in the TLB).</a:t>
            </a:r>
          </a:p>
        </p:txBody>
      </p:sp>
      <p:sp>
        <p:nvSpPr>
          <p:cNvPr id="4" name="Slide Number Placeholder 3"/>
          <p:cNvSpPr>
            <a:spLocks noGrp="1"/>
          </p:cNvSpPr>
          <p:nvPr>
            <p:ph type="sldNum" sz="quarter" idx="5"/>
          </p:nvPr>
        </p:nvSpPr>
        <p:spPr/>
        <p:txBody>
          <a:bodyPr/>
          <a:lstStyle/>
          <a:p>
            <a:fld id="{04A034B4-C612-F040-8469-B85945B4C57A}" type="slidenum">
              <a:rPr lang="en-US" smtClean="0"/>
              <a:t>19</a:t>
            </a:fld>
            <a:endParaRPr lang="en-US"/>
          </a:p>
        </p:txBody>
      </p:sp>
    </p:spTree>
    <p:extLst>
      <p:ext uri="{BB962C8B-B14F-4D97-AF65-F5344CB8AC3E}">
        <p14:creationId xmlns:p14="http://schemas.microsoft.com/office/powerpoint/2010/main" val="12029335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example shows how to share pages between two different processes. This is a very powerful concept that enables processes to share data and execute code in parallel. This is the foundation of most parallel programming environments.</a:t>
            </a:r>
          </a:p>
        </p:txBody>
      </p:sp>
      <p:sp>
        <p:nvSpPr>
          <p:cNvPr id="4" name="Slide Number Placeholder 3"/>
          <p:cNvSpPr>
            <a:spLocks noGrp="1"/>
          </p:cNvSpPr>
          <p:nvPr>
            <p:ph type="sldNum" sz="quarter" idx="5"/>
          </p:nvPr>
        </p:nvSpPr>
        <p:spPr/>
        <p:txBody>
          <a:bodyPr/>
          <a:lstStyle/>
          <a:p>
            <a:fld id="{04A034B4-C612-F040-8469-B85945B4C57A}" type="slidenum">
              <a:rPr lang="en-US" smtClean="0"/>
              <a:t>20</a:t>
            </a:fld>
            <a:endParaRPr lang="en-US"/>
          </a:p>
        </p:txBody>
      </p:sp>
    </p:spTree>
    <p:extLst>
      <p:ext uri="{BB962C8B-B14F-4D97-AF65-F5344CB8AC3E}">
        <p14:creationId xmlns:p14="http://schemas.microsoft.com/office/powerpoint/2010/main" val="13887410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Copy-on-write is a very important technique in implementing processor creation and allow the user to react to situation when writes to a particular memory location occurs. It is used to implement the “fork()” system call in Linux/UNIX.</a:t>
            </a:r>
          </a:p>
        </p:txBody>
      </p:sp>
      <p:sp>
        <p:nvSpPr>
          <p:cNvPr id="4" name="Slide Number Placeholder 3"/>
          <p:cNvSpPr>
            <a:spLocks noGrp="1"/>
          </p:cNvSpPr>
          <p:nvPr>
            <p:ph type="sldNum" sz="quarter" idx="5"/>
          </p:nvPr>
        </p:nvSpPr>
        <p:spPr/>
        <p:txBody>
          <a:bodyPr/>
          <a:lstStyle/>
          <a:p>
            <a:fld id="{04A034B4-C612-F040-8469-B85945B4C57A}" type="slidenum">
              <a:rPr lang="en-US" smtClean="0"/>
              <a:t>21</a:t>
            </a:fld>
            <a:endParaRPr lang="en-US"/>
          </a:p>
        </p:txBody>
      </p:sp>
    </p:spTree>
    <p:extLst>
      <p:ext uri="{BB962C8B-B14F-4D97-AF65-F5344CB8AC3E}">
        <p14:creationId xmlns:p14="http://schemas.microsoft.com/office/powerpoint/2010/main" val="35837807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will be a register in the MMU that points to the page table address. The register contains the physical memory address of the root page table of a process.</a:t>
            </a:r>
          </a:p>
        </p:txBody>
      </p:sp>
      <p:sp>
        <p:nvSpPr>
          <p:cNvPr id="4" name="Slide Number Placeholder 3"/>
          <p:cNvSpPr>
            <a:spLocks noGrp="1"/>
          </p:cNvSpPr>
          <p:nvPr>
            <p:ph type="sldNum" sz="quarter" idx="5"/>
          </p:nvPr>
        </p:nvSpPr>
        <p:spPr/>
        <p:txBody>
          <a:bodyPr/>
          <a:lstStyle/>
          <a:p>
            <a:fld id="{04A034B4-C612-F040-8469-B85945B4C57A}" type="slidenum">
              <a:rPr lang="en-US" smtClean="0"/>
              <a:t>22</a:t>
            </a:fld>
            <a:endParaRPr lang="en-US"/>
          </a:p>
        </p:txBody>
      </p:sp>
    </p:spTree>
    <p:extLst>
      <p:ext uri="{BB962C8B-B14F-4D97-AF65-F5344CB8AC3E}">
        <p14:creationId xmlns:p14="http://schemas.microsoft.com/office/powerpoint/2010/main" val="4130539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nothing special about page 0 as far as the hardware is concerned. The special status of address 0 is simply a convention that was adopted by the C programming language, where putting the value 0 in a pointer signified a pointer that points to nothing. In order to make this possible, all access to address 0 therefore needed to be disallowed to implement this language feature. The C and C++ popularity made this almost a feature in every machine and operating system. Therefore, page 0 is not mapped to anything, and the memory protection hardware is set to trap any access to that page and report it to the operating system, and if exception handlers are set up correctly, to the program that caused the trap.</a:t>
            </a:r>
          </a:p>
          <a:p>
            <a:r>
              <a:rPr lang="en-US" dirty="0"/>
              <a:t>A 64-bit address space is considered very large. It is probably not practical to think that we will see a system that can fill this address space with memory in our lifetime (or at least my lifetime </a:t>
            </a:r>
            <a:r>
              <a:rPr lang="en-US" dirty="0">
                <a:sym typeface="Wingdings" pitchFamily="2" charset="2"/>
              </a:rPr>
              <a:t>). Just think about how long it takes a pointer to cycle through 2^64 with a 0.5 </a:t>
            </a:r>
            <a:r>
              <a:rPr lang="en-US" dirty="0" err="1">
                <a:sym typeface="Wingdings" pitchFamily="2" charset="2"/>
              </a:rPr>
              <a:t>nsec</a:t>
            </a:r>
            <a:r>
              <a:rPr lang="en-US" dirty="0">
                <a:sym typeface="Wingdings" pitchFamily="2" charset="2"/>
              </a:rPr>
              <a:t> cycle (it will take more than a 100 years!). </a:t>
            </a:r>
          </a:p>
          <a:p>
            <a:r>
              <a:rPr lang="en-US" dirty="0">
                <a:sym typeface="Wingdings" pitchFamily="2" charset="2"/>
              </a:rPr>
              <a:t>Libraries today are all dynamically linked. This means that the library code can be shared among programs, conserving memory. With statically linked libraries, programs will include the parts of the library that they need in their code. This will put a lot of pressure on the memory available. Most systems today have huge libraries of all sorts, and replicating these libraries across programs will be extremely wasteful. Therefore, it is now a convention that the library code is provided in a segment that is shared among all programs. Exceptions exist but in a very limited way.</a:t>
            </a:r>
          </a:p>
          <a:p>
            <a:endParaRPr lang="en-US" dirty="0"/>
          </a:p>
        </p:txBody>
      </p:sp>
      <p:sp>
        <p:nvSpPr>
          <p:cNvPr id="4" name="Slide Number Placeholder 3"/>
          <p:cNvSpPr>
            <a:spLocks noGrp="1"/>
          </p:cNvSpPr>
          <p:nvPr>
            <p:ph type="sldNum" sz="quarter" idx="5"/>
          </p:nvPr>
        </p:nvSpPr>
        <p:spPr/>
        <p:txBody>
          <a:bodyPr/>
          <a:lstStyle/>
          <a:p>
            <a:fld id="{04A034B4-C612-F040-8469-B85945B4C57A}" type="slidenum">
              <a:rPr lang="en-US" smtClean="0"/>
              <a:t>4</a:t>
            </a:fld>
            <a:endParaRPr lang="en-US"/>
          </a:p>
        </p:txBody>
      </p:sp>
    </p:spTree>
    <p:extLst>
      <p:ext uri="{BB962C8B-B14F-4D97-AF65-F5344CB8AC3E}">
        <p14:creationId xmlns:p14="http://schemas.microsoft.com/office/powerpoint/2010/main" val="37738159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more information, please refer to your operating system </a:t>
            </a:r>
            <a:r>
              <a:rPr lang="en-US" dirty="0" err="1"/>
              <a:t>clas</a:t>
            </a:r>
            <a:r>
              <a:rPr lang="en-US" dirty="0"/>
              <a:t>.</a:t>
            </a:r>
          </a:p>
        </p:txBody>
      </p:sp>
      <p:sp>
        <p:nvSpPr>
          <p:cNvPr id="4" name="Slide Number Placeholder 3"/>
          <p:cNvSpPr>
            <a:spLocks noGrp="1"/>
          </p:cNvSpPr>
          <p:nvPr>
            <p:ph type="sldNum" sz="quarter" idx="5"/>
          </p:nvPr>
        </p:nvSpPr>
        <p:spPr/>
        <p:txBody>
          <a:bodyPr/>
          <a:lstStyle/>
          <a:p>
            <a:fld id="{04A034B4-C612-F040-8469-B85945B4C57A}" type="slidenum">
              <a:rPr lang="en-US" smtClean="0"/>
              <a:t>23</a:t>
            </a:fld>
            <a:endParaRPr lang="en-US"/>
          </a:p>
        </p:txBody>
      </p:sp>
    </p:spTree>
    <p:extLst>
      <p:ext uri="{BB962C8B-B14F-4D97-AF65-F5344CB8AC3E}">
        <p14:creationId xmlns:p14="http://schemas.microsoft.com/office/powerpoint/2010/main" val="37002463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now the standard solution in most systems.</a:t>
            </a:r>
          </a:p>
        </p:txBody>
      </p:sp>
      <p:sp>
        <p:nvSpPr>
          <p:cNvPr id="4" name="Slide Number Placeholder 3"/>
          <p:cNvSpPr>
            <a:spLocks noGrp="1"/>
          </p:cNvSpPr>
          <p:nvPr>
            <p:ph type="sldNum" sz="quarter" idx="5"/>
          </p:nvPr>
        </p:nvSpPr>
        <p:spPr/>
        <p:txBody>
          <a:bodyPr/>
          <a:lstStyle/>
          <a:p>
            <a:fld id="{04A034B4-C612-F040-8469-B85945B4C57A}" type="slidenum">
              <a:rPr lang="en-US" smtClean="0"/>
              <a:t>24</a:t>
            </a:fld>
            <a:endParaRPr lang="en-US"/>
          </a:p>
        </p:txBody>
      </p:sp>
    </p:spTree>
    <p:extLst>
      <p:ext uri="{BB962C8B-B14F-4D97-AF65-F5344CB8AC3E}">
        <p14:creationId xmlns:p14="http://schemas.microsoft.com/office/powerpoint/2010/main" val="2187738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MIPS architecture used to have this feature. This enabled maximum flexibility to the software and simplified the implementation of the hardware. Unfortunately, the cost of a TLB miss can be substantial (although you may argue that it is not much better if done in hardware because of the memory accesses).</a:t>
            </a:r>
          </a:p>
        </p:txBody>
      </p:sp>
      <p:sp>
        <p:nvSpPr>
          <p:cNvPr id="4" name="Slide Number Placeholder 3"/>
          <p:cNvSpPr>
            <a:spLocks noGrp="1"/>
          </p:cNvSpPr>
          <p:nvPr>
            <p:ph type="sldNum" sz="quarter" idx="5"/>
          </p:nvPr>
        </p:nvSpPr>
        <p:spPr/>
        <p:txBody>
          <a:bodyPr/>
          <a:lstStyle/>
          <a:p>
            <a:fld id="{04A034B4-C612-F040-8469-B85945B4C57A}" type="slidenum">
              <a:rPr lang="en-US" smtClean="0"/>
              <a:t>27</a:t>
            </a:fld>
            <a:endParaRPr lang="en-US"/>
          </a:p>
        </p:txBody>
      </p:sp>
    </p:spTree>
    <p:extLst>
      <p:ext uri="{BB962C8B-B14F-4D97-AF65-F5344CB8AC3E}">
        <p14:creationId xmlns:p14="http://schemas.microsoft.com/office/powerpoint/2010/main" val="2363185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TLB is a cache. It content is a pair of a virtual page number and the corresponding physical frame number. Keep in mind that the offset within a page is the same either in virtual or real mode, and is not stored in the TLB because it is not useful for the translation. It would waste space and power and provide no value.</a:t>
            </a:r>
          </a:p>
          <a:p>
            <a:r>
              <a:rPr lang="en-US" dirty="0"/>
              <a:t>The TLB relies on the principle of locality to perform well. There are applications that can defy this and the resulting performance is usually very poor. For example, decryption algorithms that need to look up large tables at random can perform rather poorly, and so on.</a:t>
            </a:r>
          </a:p>
        </p:txBody>
      </p:sp>
      <p:sp>
        <p:nvSpPr>
          <p:cNvPr id="4" name="Slide Number Placeholder 3"/>
          <p:cNvSpPr>
            <a:spLocks noGrp="1"/>
          </p:cNvSpPr>
          <p:nvPr>
            <p:ph type="sldNum" sz="quarter" idx="5"/>
          </p:nvPr>
        </p:nvSpPr>
        <p:spPr/>
        <p:txBody>
          <a:bodyPr/>
          <a:lstStyle/>
          <a:p>
            <a:fld id="{04A034B4-C612-F040-8469-B85945B4C57A}" type="slidenum">
              <a:rPr lang="en-US" smtClean="0"/>
              <a:t>29</a:t>
            </a:fld>
            <a:endParaRPr lang="en-US"/>
          </a:p>
        </p:txBody>
      </p:sp>
    </p:spTree>
    <p:extLst>
      <p:ext uri="{BB962C8B-B14F-4D97-AF65-F5344CB8AC3E}">
        <p14:creationId xmlns:p14="http://schemas.microsoft.com/office/powerpoint/2010/main" val="811561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a context switch: You can flush the TBL (also, shoot down the TLB). On the other hand, this can be very costly. One can add an id that signifies the context of the translation, allowing multiple translations belonging to different threads to co-exist in the TLB. This is typically useful if the TLB has a second level (like a second level cache).</a:t>
            </a:r>
          </a:p>
          <a:p>
            <a:r>
              <a:rPr lang="en-US" dirty="0"/>
              <a:t>If we run out of entry, most of the time we do a replacement at random. LRU would be great, but implementing it in hardware is quite difficult. Other algorithms that could be used is round-robin. The key issue here is speed and complexity of the implementation. There is no time to go into an elaborate algorithm like what the operating system would do, and similarly, implementing an elaborate algorithm in hardware could be very problematic.</a:t>
            </a:r>
          </a:p>
          <a:p>
            <a:r>
              <a:rPr lang="en-US" dirty="0"/>
              <a:t>Handling different page sizes is a tricky issue. Typically, different TLB’s are devoted to different page sizes. Some systems would restrict the very large pages to be allocated within a certain region within the virtual address space. This way, some bits in the virtual address that is to be translated can be used to steer the translation toward the specific TLB that can be used for translation. </a:t>
            </a:r>
          </a:p>
          <a:p>
            <a:r>
              <a:rPr lang="en-US" dirty="0"/>
              <a:t>A TLB can be combined, providing service for both instructions and data. However, since these are two independent streams into the memory, it is profitable to have a separate TLB for instructions from the one that is used for the data.</a:t>
            </a:r>
          </a:p>
          <a:p>
            <a:r>
              <a:rPr lang="en-US" dirty="0"/>
              <a:t>Yes, the operating system should have the right to invalidate the TLB. For instance, if a process is swapped out, or if a page is remapped to a different frame, all of these special cases need to be properly handled by the TLB. The operating system therefore should have the ability to invalidate one or more TLB entries as necessary.</a:t>
            </a:r>
          </a:p>
          <a:p>
            <a:endParaRPr lang="en-US" dirty="0"/>
          </a:p>
        </p:txBody>
      </p:sp>
      <p:sp>
        <p:nvSpPr>
          <p:cNvPr id="4" name="Slide Number Placeholder 3"/>
          <p:cNvSpPr>
            <a:spLocks noGrp="1"/>
          </p:cNvSpPr>
          <p:nvPr>
            <p:ph type="sldNum" sz="quarter" idx="5"/>
          </p:nvPr>
        </p:nvSpPr>
        <p:spPr/>
        <p:txBody>
          <a:bodyPr/>
          <a:lstStyle/>
          <a:p>
            <a:fld id="{04A034B4-C612-F040-8469-B85945B4C57A}" type="slidenum">
              <a:rPr lang="en-US" smtClean="0"/>
              <a:t>30</a:t>
            </a:fld>
            <a:endParaRPr lang="en-US"/>
          </a:p>
        </p:txBody>
      </p:sp>
    </p:spTree>
    <p:extLst>
      <p:ext uri="{BB962C8B-B14F-4D97-AF65-F5344CB8AC3E}">
        <p14:creationId xmlns:p14="http://schemas.microsoft.com/office/powerpoint/2010/main" val="21256292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Intel architecture seems to have an issue getting the TLB to work beyond 8 entries in fully associative mode. This is not surprising. Notice how the second level TLB is not using a fully associative structure. It is as if it has 256 TLB’ fully associative TLB within a reduced </a:t>
            </a:r>
            <a:r>
              <a:rPr lang="en-US"/>
              <a:t>address range. </a:t>
            </a:r>
          </a:p>
        </p:txBody>
      </p:sp>
      <p:sp>
        <p:nvSpPr>
          <p:cNvPr id="4" name="Slide Number Placeholder 3"/>
          <p:cNvSpPr>
            <a:spLocks noGrp="1"/>
          </p:cNvSpPr>
          <p:nvPr>
            <p:ph type="sldNum" sz="quarter" idx="5"/>
          </p:nvPr>
        </p:nvSpPr>
        <p:spPr/>
        <p:txBody>
          <a:bodyPr/>
          <a:lstStyle/>
          <a:p>
            <a:fld id="{04A034B4-C612-F040-8469-B85945B4C57A}" type="slidenum">
              <a:rPr lang="en-US" smtClean="0"/>
              <a:t>31</a:t>
            </a:fld>
            <a:endParaRPr lang="en-US"/>
          </a:p>
        </p:txBody>
      </p:sp>
    </p:spTree>
    <p:extLst>
      <p:ext uri="{BB962C8B-B14F-4D97-AF65-F5344CB8AC3E}">
        <p14:creationId xmlns:p14="http://schemas.microsoft.com/office/powerpoint/2010/main" val="2431275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JIT, or just in time compilers compile the code during run time. This is how it works: The byte code that constitute the program is read instruction by instruction and converted on the fly to machine code. This allows optimizations at run time that are not possible with static compilers. For example, a for loop with known boundaries and constants can be optimized at runtime better than at compile time. Of course, the price is to pay for the overhead of compilation. Since most programs spend their times in loops, the JIT compiler can be quite competitive. JIT compilers became popular with the proliferation of interpreted programming languages, most notably Java.</a:t>
            </a:r>
          </a:p>
          <a:p>
            <a:r>
              <a:rPr lang="en-US" dirty="0"/>
              <a:t>A JIT compiler has to produce code that will be placed in the data segment. This is a security hazard as any manipulation of this code can result in some problems.</a:t>
            </a:r>
          </a:p>
        </p:txBody>
      </p:sp>
      <p:sp>
        <p:nvSpPr>
          <p:cNvPr id="4" name="Slide Number Placeholder 3"/>
          <p:cNvSpPr>
            <a:spLocks noGrp="1"/>
          </p:cNvSpPr>
          <p:nvPr>
            <p:ph type="sldNum" sz="quarter" idx="5"/>
          </p:nvPr>
        </p:nvSpPr>
        <p:spPr/>
        <p:txBody>
          <a:bodyPr/>
          <a:lstStyle/>
          <a:p>
            <a:fld id="{04A034B4-C612-F040-8469-B85945B4C57A}" type="slidenum">
              <a:rPr lang="en-US" smtClean="0"/>
              <a:t>5</a:t>
            </a:fld>
            <a:endParaRPr lang="en-US"/>
          </a:p>
        </p:txBody>
      </p:sp>
    </p:spTree>
    <p:extLst>
      <p:ext uri="{BB962C8B-B14F-4D97-AF65-F5344CB8AC3E}">
        <p14:creationId xmlns:p14="http://schemas.microsoft.com/office/powerpoint/2010/main" val="39588601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Dynamic memory allocation is now a standard feature in any programming language. The heap is where the dynamic memory allocation takes place (think malloc() in C, which really is a library function built on top of the </a:t>
            </a:r>
            <a:r>
              <a:rPr lang="en-US" dirty="0" err="1"/>
              <a:t>brk</a:t>
            </a:r>
            <a:r>
              <a:rPr lang="en-US" dirty="0"/>
              <a:t>() system call (in UNIX varieties). The stacks user threads are often allocated on the heap, which can cause some serious problems in case if the stack overflows (e.g. a deep function call tree). This can lead to bugs that are almost impossible to fix. </a:t>
            </a:r>
          </a:p>
        </p:txBody>
      </p:sp>
      <p:sp>
        <p:nvSpPr>
          <p:cNvPr id="4" name="Slide Number Placeholder 3"/>
          <p:cNvSpPr>
            <a:spLocks noGrp="1"/>
          </p:cNvSpPr>
          <p:nvPr>
            <p:ph type="sldNum" sz="quarter" idx="5"/>
          </p:nvPr>
        </p:nvSpPr>
        <p:spPr/>
        <p:txBody>
          <a:bodyPr/>
          <a:lstStyle/>
          <a:p>
            <a:fld id="{04A034B4-C612-F040-8469-B85945B4C57A}" type="slidenum">
              <a:rPr lang="en-US" smtClean="0"/>
              <a:t>6</a:t>
            </a:fld>
            <a:endParaRPr lang="en-US"/>
          </a:p>
        </p:txBody>
      </p:sp>
    </p:spTree>
    <p:extLst>
      <p:ext uri="{BB962C8B-B14F-4D97-AF65-F5344CB8AC3E}">
        <p14:creationId xmlns:p14="http://schemas.microsoft.com/office/powerpoint/2010/main" val="1829966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Heaps are subject to memory fragmentation. This is mostly in imperative programming languages such as C and C++, which rely on the user to do malloc() and free(). Other programming languages may have managed runtime heaps in which data allocation and reclamation are done automatically. Either case, a library must be written to provide either a user-managed or automatically-managed heap. The allocation schemes shown in the next slides are typically used today for this purpose.</a:t>
            </a:r>
          </a:p>
        </p:txBody>
      </p:sp>
      <p:sp>
        <p:nvSpPr>
          <p:cNvPr id="4" name="Slide Number Placeholder 3"/>
          <p:cNvSpPr>
            <a:spLocks noGrp="1"/>
          </p:cNvSpPr>
          <p:nvPr>
            <p:ph type="sldNum" sz="quarter" idx="5"/>
          </p:nvPr>
        </p:nvSpPr>
        <p:spPr/>
        <p:txBody>
          <a:bodyPr/>
          <a:lstStyle/>
          <a:p>
            <a:fld id="{04A034B4-C612-F040-8469-B85945B4C57A}" type="slidenum">
              <a:rPr lang="en-US" smtClean="0"/>
              <a:t>7</a:t>
            </a:fld>
            <a:endParaRPr lang="en-US"/>
          </a:p>
        </p:txBody>
      </p:sp>
    </p:spTree>
    <p:extLst>
      <p:ext uri="{BB962C8B-B14F-4D97-AF65-F5344CB8AC3E}">
        <p14:creationId xmlns:p14="http://schemas.microsoft.com/office/powerpoint/2010/main" val="40018588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picture and example say it all. The yellow chunk signify allocated space, and the light blue chunks signify free space. In this example, the 400-byte allocation happens at the first address available.</a:t>
            </a:r>
          </a:p>
        </p:txBody>
      </p:sp>
      <p:sp>
        <p:nvSpPr>
          <p:cNvPr id="4" name="Slide Number Placeholder 3"/>
          <p:cNvSpPr>
            <a:spLocks noGrp="1"/>
          </p:cNvSpPr>
          <p:nvPr>
            <p:ph type="sldNum" sz="quarter" idx="5"/>
          </p:nvPr>
        </p:nvSpPr>
        <p:spPr/>
        <p:txBody>
          <a:bodyPr/>
          <a:lstStyle/>
          <a:p>
            <a:fld id="{04A034B4-C612-F040-8469-B85945B4C57A}" type="slidenum">
              <a:rPr lang="en-US" smtClean="0"/>
              <a:t>8</a:t>
            </a:fld>
            <a:endParaRPr lang="en-US"/>
          </a:p>
        </p:txBody>
      </p:sp>
    </p:spTree>
    <p:extLst>
      <p:ext uri="{BB962C8B-B14F-4D97-AF65-F5344CB8AC3E}">
        <p14:creationId xmlns:p14="http://schemas.microsoft.com/office/powerpoint/2010/main" val="30813228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of the same. </a:t>
            </a:r>
          </a:p>
        </p:txBody>
      </p:sp>
      <p:sp>
        <p:nvSpPr>
          <p:cNvPr id="4" name="Slide Number Placeholder 3"/>
          <p:cNvSpPr>
            <a:spLocks noGrp="1"/>
          </p:cNvSpPr>
          <p:nvPr>
            <p:ph type="sldNum" sz="quarter" idx="5"/>
          </p:nvPr>
        </p:nvSpPr>
        <p:spPr/>
        <p:txBody>
          <a:bodyPr/>
          <a:lstStyle/>
          <a:p>
            <a:fld id="{04A034B4-C612-F040-8469-B85945B4C57A}" type="slidenum">
              <a:rPr lang="en-US" smtClean="0"/>
              <a:t>9</a:t>
            </a:fld>
            <a:endParaRPr lang="en-US"/>
          </a:p>
        </p:txBody>
      </p:sp>
    </p:spTree>
    <p:extLst>
      <p:ext uri="{BB962C8B-B14F-4D97-AF65-F5344CB8AC3E}">
        <p14:creationId xmlns:p14="http://schemas.microsoft.com/office/powerpoint/2010/main" val="26309782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allocation scheme is rarely used today.</a:t>
            </a:r>
          </a:p>
        </p:txBody>
      </p:sp>
      <p:sp>
        <p:nvSpPr>
          <p:cNvPr id="4" name="Slide Number Placeholder 3"/>
          <p:cNvSpPr>
            <a:spLocks noGrp="1"/>
          </p:cNvSpPr>
          <p:nvPr>
            <p:ph type="sldNum" sz="quarter" idx="5"/>
          </p:nvPr>
        </p:nvSpPr>
        <p:spPr/>
        <p:txBody>
          <a:bodyPr/>
          <a:lstStyle/>
          <a:p>
            <a:fld id="{04A034B4-C612-F040-8469-B85945B4C57A}" type="slidenum">
              <a:rPr lang="en-US" smtClean="0"/>
              <a:t>10</a:t>
            </a:fld>
            <a:endParaRPr lang="en-US"/>
          </a:p>
        </p:txBody>
      </p:sp>
    </p:spTree>
    <p:extLst>
      <p:ext uri="{BB962C8B-B14F-4D97-AF65-F5344CB8AC3E}">
        <p14:creationId xmlns:p14="http://schemas.microsoft.com/office/powerpoint/2010/main" val="35187213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allocation scheme has become more or less the de facto standard in heap allocation.</a:t>
            </a:r>
          </a:p>
        </p:txBody>
      </p:sp>
      <p:sp>
        <p:nvSpPr>
          <p:cNvPr id="4" name="Slide Number Placeholder 3"/>
          <p:cNvSpPr>
            <a:spLocks noGrp="1"/>
          </p:cNvSpPr>
          <p:nvPr>
            <p:ph type="sldNum" sz="quarter" idx="5"/>
          </p:nvPr>
        </p:nvSpPr>
        <p:spPr/>
        <p:txBody>
          <a:bodyPr/>
          <a:lstStyle/>
          <a:p>
            <a:fld id="{04A034B4-C612-F040-8469-B85945B4C57A}" type="slidenum">
              <a:rPr lang="en-US" smtClean="0"/>
              <a:t>11</a:t>
            </a:fld>
            <a:endParaRPr lang="en-US"/>
          </a:p>
        </p:txBody>
      </p:sp>
    </p:spTree>
    <p:extLst>
      <p:ext uri="{BB962C8B-B14F-4D97-AF65-F5344CB8AC3E}">
        <p14:creationId xmlns:p14="http://schemas.microsoft.com/office/powerpoint/2010/main" val="11857111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Sunday, October 22, 2023</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145201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Sunday, October 22, 2023</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677086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Sunday, October 22, 2023</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067723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Sunday, October 22, 2023</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327338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Sunday, October 22, 2023</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472731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Sunday, October 22, 2023</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61820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Sunday, October 22, 2023</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944771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Sunday, October 22, 2023</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329230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Sunday, October 22, 2023</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289634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Sunday, October 22, 2023</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937030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Sunday, October 22, 2023</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230456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fld id="{246CB39B-5F4C-4A7E-9BE3-AAFD45576D16}" type="datetime2">
              <a:rPr lang="en-US" smtClean="0"/>
              <a:t>Sunday, October 22, 2023</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9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1147684225"/>
      </p:ext>
    </p:extLst>
  </p:cSld>
  <p:clrMap bg1="dk1" tx1="lt1" bg2="dk2" tx2="lt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7" r:id="rId6"/>
    <p:sldLayoutId id="2147483782" r:id="rId7"/>
    <p:sldLayoutId id="2147483783" r:id="rId8"/>
    <p:sldLayoutId id="2147483784" r:id="rId9"/>
    <p:sldLayoutId id="2147483786" r:id="rId10"/>
    <p:sldLayoutId id="2147483785"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F6F366-C3C9-D9D6-F3D2-802086BD6D89}"/>
              </a:ext>
            </a:extLst>
          </p:cNvPr>
          <p:cNvSpPr>
            <a:spLocks noGrp="1"/>
          </p:cNvSpPr>
          <p:nvPr>
            <p:ph type="ctrTitle"/>
          </p:nvPr>
        </p:nvSpPr>
        <p:spPr>
          <a:xfrm>
            <a:off x="6203950" y="549275"/>
            <a:ext cx="5437187" cy="2986234"/>
          </a:xfrm>
        </p:spPr>
        <p:txBody>
          <a:bodyPr anchor="b">
            <a:normAutofit/>
          </a:bodyPr>
          <a:lstStyle/>
          <a:p>
            <a:r>
              <a:rPr lang="en-US" sz="5900"/>
              <a:t>System Architecture and Performance</a:t>
            </a:r>
          </a:p>
        </p:txBody>
      </p:sp>
      <p:sp>
        <p:nvSpPr>
          <p:cNvPr id="3" name="Subtitle 2">
            <a:extLst>
              <a:ext uri="{FF2B5EF4-FFF2-40B4-BE49-F238E27FC236}">
                <a16:creationId xmlns:a16="http://schemas.microsoft.com/office/drawing/2014/main" id="{B3D5F99F-E318-1ABD-92B8-10278BFFA976}"/>
              </a:ext>
            </a:extLst>
          </p:cNvPr>
          <p:cNvSpPr>
            <a:spLocks noGrp="1"/>
          </p:cNvSpPr>
          <p:nvPr>
            <p:ph type="subTitle" idx="1"/>
          </p:nvPr>
        </p:nvSpPr>
        <p:spPr>
          <a:xfrm>
            <a:off x="6203950" y="3827610"/>
            <a:ext cx="5437187" cy="2265216"/>
          </a:xfrm>
        </p:spPr>
        <p:txBody>
          <a:bodyPr>
            <a:normAutofit/>
          </a:bodyPr>
          <a:lstStyle/>
          <a:p>
            <a:r>
              <a:rPr lang="en-US" dirty="0">
                <a:solidFill>
                  <a:schemeClr val="tx1">
                    <a:alpha val="60000"/>
                  </a:schemeClr>
                </a:solidFill>
              </a:rPr>
              <a:t>CS 258</a:t>
            </a:r>
          </a:p>
          <a:p>
            <a:r>
              <a:rPr lang="en-US" dirty="0">
                <a:solidFill>
                  <a:schemeClr val="tx1">
                    <a:alpha val="60000"/>
                  </a:schemeClr>
                </a:solidFill>
              </a:rPr>
              <a:t>Week 05: Virtual memory and TLB</a:t>
            </a:r>
          </a:p>
        </p:txBody>
      </p:sp>
      <p:pic>
        <p:nvPicPr>
          <p:cNvPr id="4" name="Picture 3" descr="Network Technology Background">
            <a:extLst>
              <a:ext uri="{FF2B5EF4-FFF2-40B4-BE49-F238E27FC236}">
                <a16:creationId xmlns:a16="http://schemas.microsoft.com/office/drawing/2014/main" id="{FB690395-2F96-102F-E011-CDB5C8BF625B}"/>
              </a:ext>
            </a:extLst>
          </p:cNvPr>
          <p:cNvPicPr>
            <a:picLocks noChangeAspect="1"/>
          </p:cNvPicPr>
          <p:nvPr/>
        </p:nvPicPr>
        <p:blipFill rotWithShape="1">
          <a:blip r:embed="rId2"/>
          <a:srcRect r="-1" b="3408"/>
          <a:stretch/>
        </p:blipFill>
        <p:spPr>
          <a:xfrm>
            <a:off x="550863" y="1994429"/>
            <a:ext cx="5102225" cy="2870729"/>
          </a:xfrm>
          <a:custGeom>
            <a:avLst/>
            <a:gdLst/>
            <a:ahLst/>
            <a:cxnLst/>
            <a:rect l="l" t="t" r="r" b="b"/>
            <a:pathLst>
              <a:path w="5102225" h="5761037">
                <a:moveTo>
                  <a:pt x="0" y="0"/>
                </a:moveTo>
                <a:lnTo>
                  <a:pt x="5102225" y="0"/>
                </a:lnTo>
                <a:lnTo>
                  <a:pt x="5102225" y="5761037"/>
                </a:lnTo>
                <a:lnTo>
                  <a:pt x="0" y="5761037"/>
                </a:lnTo>
                <a:close/>
              </a:path>
            </a:pathLst>
          </a:custGeom>
        </p:spPr>
      </p:pic>
    </p:spTree>
    <p:extLst>
      <p:ext uri="{BB962C8B-B14F-4D97-AF65-F5344CB8AC3E}">
        <p14:creationId xmlns:p14="http://schemas.microsoft.com/office/powerpoint/2010/main" val="4613757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a:noFill/>
          <a:ln/>
        </p:spPr>
        <p:txBody>
          <a:bodyPr vert="horz" wrap="square" lIns="92075" tIns="46038" rIns="92075" bIns="46038" rtlCol="0" anchor="t" anchorCtr="0">
            <a:normAutofit/>
          </a:bodyPr>
          <a:lstStyle/>
          <a:p>
            <a:r>
              <a:rPr lang="en-US" dirty="0"/>
              <a:t>Worst Fit Allocation</a:t>
            </a:r>
          </a:p>
        </p:txBody>
      </p:sp>
      <p:sp>
        <p:nvSpPr>
          <p:cNvPr id="241667" name="Rectangle 3"/>
          <p:cNvSpPr>
            <a:spLocks noGrp="1" noChangeArrowheads="1"/>
          </p:cNvSpPr>
          <p:nvPr>
            <p:ph type="body" sz="half" idx="1"/>
          </p:nvPr>
        </p:nvSpPr>
        <p:spPr>
          <a:noFill/>
          <a:ln/>
        </p:spPr>
        <p:txBody>
          <a:bodyPr vert="horz" wrap="square" lIns="92075" tIns="46038" rIns="92075" bIns="46038" rtlCol="0">
            <a:normAutofit/>
          </a:bodyPr>
          <a:lstStyle/>
          <a:p>
            <a:pPr>
              <a:buFontTx/>
              <a:buNone/>
            </a:pPr>
            <a:r>
              <a:rPr lang="en-US" dirty="0"/>
              <a:t>    To allocate </a:t>
            </a:r>
            <a:r>
              <a:rPr lang="en-US" i="1" dirty="0"/>
              <a:t>n </a:t>
            </a:r>
            <a:r>
              <a:rPr lang="en-US" dirty="0"/>
              <a:t>bytes, use the </a:t>
            </a:r>
            <a:r>
              <a:rPr lang="en-US" i="1" dirty="0"/>
              <a:t>largest </a:t>
            </a:r>
            <a:r>
              <a:rPr lang="en-US" dirty="0"/>
              <a:t>available free block such that the block size is larger than</a:t>
            </a:r>
            <a:r>
              <a:rPr lang="en-US" i="1" dirty="0"/>
              <a:t> n. </a:t>
            </a:r>
          </a:p>
        </p:txBody>
      </p:sp>
      <p:sp>
        <p:nvSpPr>
          <p:cNvPr id="241668" name="Rectangle 4"/>
          <p:cNvSpPr>
            <a:spLocks noChangeArrowheads="1"/>
          </p:cNvSpPr>
          <p:nvPr/>
        </p:nvSpPr>
        <p:spPr bwMode="auto">
          <a:xfrm>
            <a:off x="5949950" y="1682750"/>
            <a:ext cx="1816100" cy="4330700"/>
          </a:xfrm>
          <a:prstGeom prst="rect">
            <a:avLst/>
          </a:prstGeom>
          <a:solidFill>
            <a:srgbClr val="CCECFF"/>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1669" name="Rectangle 5"/>
          <p:cNvSpPr>
            <a:spLocks noChangeArrowheads="1"/>
          </p:cNvSpPr>
          <p:nvPr/>
        </p:nvSpPr>
        <p:spPr bwMode="auto">
          <a:xfrm>
            <a:off x="5949950" y="2216150"/>
            <a:ext cx="1816100" cy="673100"/>
          </a:xfrm>
          <a:prstGeom prst="rect">
            <a:avLst/>
          </a:prstGeom>
          <a:solidFill>
            <a:srgbClr val="FFFF00"/>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1670" name="Rectangle 6"/>
          <p:cNvSpPr>
            <a:spLocks noChangeArrowheads="1"/>
          </p:cNvSpPr>
          <p:nvPr/>
        </p:nvSpPr>
        <p:spPr bwMode="auto">
          <a:xfrm>
            <a:off x="5949950" y="3740150"/>
            <a:ext cx="1816100" cy="1358900"/>
          </a:xfrm>
          <a:prstGeom prst="rect">
            <a:avLst/>
          </a:prstGeom>
          <a:solidFill>
            <a:srgbClr val="FFFF00"/>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1671" name="Rectangle 7"/>
          <p:cNvSpPr>
            <a:spLocks noChangeArrowheads="1"/>
          </p:cNvSpPr>
          <p:nvPr/>
        </p:nvSpPr>
        <p:spPr bwMode="auto">
          <a:xfrm>
            <a:off x="5949950" y="5492750"/>
            <a:ext cx="1816100" cy="520700"/>
          </a:xfrm>
          <a:prstGeom prst="rect">
            <a:avLst/>
          </a:prstGeom>
          <a:solidFill>
            <a:srgbClr val="FFFF00"/>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1672" name="Rectangle 8"/>
          <p:cNvSpPr>
            <a:spLocks noChangeArrowheads="1"/>
          </p:cNvSpPr>
          <p:nvPr/>
        </p:nvSpPr>
        <p:spPr bwMode="auto">
          <a:xfrm>
            <a:off x="6384925" y="5135563"/>
            <a:ext cx="1266372" cy="4007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sz="2000" b="1" dirty="0">
                <a:solidFill>
                  <a:srgbClr val="C00000"/>
                </a:solidFill>
              </a:rPr>
              <a:t>500 bytes</a:t>
            </a:r>
          </a:p>
        </p:txBody>
      </p:sp>
      <p:sp>
        <p:nvSpPr>
          <p:cNvPr id="241673" name="Rectangle 9"/>
          <p:cNvSpPr>
            <a:spLocks noChangeArrowheads="1"/>
          </p:cNvSpPr>
          <p:nvPr/>
        </p:nvSpPr>
        <p:spPr bwMode="auto">
          <a:xfrm>
            <a:off x="6384925" y="1706563"/>
            <a:ext cx="1154162" cy="4007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sz="2000" b="1" dirty="0">
                <a:solidFill>
                  <a:srgbClr val="C00000"/>
                </a:solidFill>
              </a:rPr>
              <a:t>1K bytes</a:t>
            </a:r>
          </a:p>
        </p:txBody>
      </p:sp>
      <p:sp>
        <p:nvSpPr>
          <p:cNvPr id="241674" name="Rectangle 10"/>
          <p:cNvSpPr>
            <a:spLocks noChangeArrowheads="1"/>
          </p:cNvSpPr>
          <p:nvPr/>
        </p:nvSpPr>
        <p:spPr bwMode="auto">
          <a:xfrm>
            <a:off x="6384925" y="3154363"/>
            <a:ext cx="1154162" cy="4007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sz="2000" b="1" dirty="0">
                <a:solidFill>
                  <a:srgbClr val="C00000"/>
                </a:solidFill>
              </a:rPr>
              <a:t>2K bytes</a:t>
            </a:r>
          </a:p>
        </p:txBody>
      </p:sp>
      <p:sp>
        <p:nvSpPr>
          <p:cNvPr id="241675" name="Rectangle 11"/>
          <p:cNvSpPr>
            <a:spLocks noChangeArrowheads="1"/>
          </p:cNvSpPr>
          <p:nvPr/>
        </p:nvSpPr>
        <p:spPr bwMode="auto">
          <a:xfrm>
            <a:off x="2879725" y="4754564"/>
            <a:ext cx="3055324" cy="101630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sz="2000" b="1"/>
              <a:t>To allocate 400 bytes,</a:t>
            </a:r>
          </a:p>
          <a:p>
            <a:pPr eaLnBrk="0" hangingPunct="0"/>
            <a:r>
              <a:rPr lang="en-US" sz="2000" b="1"/>
              <a:t>we use the 2nd free block</a:t>
            </a:r>
          </a:p>
          <a:p>
            <a:pPr eaLnBrk="0" hangingPunct="0"/>
            <a:r>
              <a:rPr lang="en-US" sz="2000" b="1"/>
              <a:t>available (largest)</a:t>
            </a:r>
          </a:p>
        </p:txBody>
      </p:sp>
      <p:sp>
        <p:nvSpPr>
          <p:cNvPr id="241676" name="AutoShape 12"/>
          <p:cNvSpPr>
            <a:spLocks noChangeArrowheads="1"/>
          </p:cNvSpPr>
          <p:nvPr/>
        </p:nvSpPr>
        <p:spPr bwMode="auto">
          <a:xfrm>
            <a:off x="7931150" y="3511550"/>
            <a:ext cx="368300" cy="444500"/>
          </a:xfrm>
          <a:prstGeom prst="rightArrow">
            <a:avLst>
              <a:gd name="adj1" fmla="val 50000"/>
              <a:gd name="adj2" fmla="val 50005"/>
            </a:avLst>
          </a:prstGeom>
          <a:solidFill>
            <a:srgbClr val="FF3300"/>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1677" name="Rectangle 13"/>
          <p:cNvSpPr>
            <a:spLocks noChangeArrowheads="1"/>
          </p:cNvSpPr>
          <p:nvPr/>
        </p:nvSpPr>
        <p:spPr bwMode="auto">
          <a:xfrm>
            <a:off x="8464550" y="1682750"/>
            <a:ext cx="1816100" cy="4330700"/>
          </a:xfrm>
          <a:prstGeom prst="rect">
            <a:avLst/>
          </a:prstGeom>
          <a:solidFill>
            <a:srgbClr val="CCECFF"/>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p>
        </p:txBody>
      </p:sp>
      <p:sp>
        <p:nvSpPr>
          <p:cNvPr id="241678" name="Rectangle 14"/>
          <p:cNvSpPr>
            <a:spLocks noChangeArrowheads="1"/>
          </p:cNvSpPr>
          <p:nvPr/>
        </p:nvSpPr>
        <p:spPr bwMode="auto">
          <a:xfrm>
            <a:off x="8464550" y="2216150"/>
            <a:ext cx="1816100" cy="673100"/>
          </a:xfrm>
          <a:prstGeom prst="rect">
            <a:avLst/>
          </a:prstGeom>
          <a:solidFill>
            <a:srgbClr val="FFFF00"/>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1679" name="Rectangle 15"/>
          <p:cNvSpPr>
            <a:spLocks noChangeArrowheads="1"/>
          </p:cNvSpPr>
          <p:nvPr/>
        </p:nvSpPr>
        <p:spPr bwMode="auto">
          <a:xfrm>
            <a:off x="8464550" y="3740150"/>
            <a:ext cx="1816100" cy="1358900"/>
          </a:xfrm>
          <a:prstGeom prst="rect">
            <a:avLst/>
          </a:prstGeom>
          <a:solidFill>
            <a:srgbClr val="FFFF00"/>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1680" name="Rectangle 16"/>
          <p:cNvSpPr>
            <a:spLocks noChangeArrowheads="1"/>
          </p:cNvSpPr>
          <p:nvPr/>
        </p:nvSpPr>
        <p:spPr bwMode="auto">
          <a:xfrm>
            <a:off x="8464550" y="5492750"/>
            <a:ext cx="1816100" cy="520700"/>
          </a:xfrm>
          <a:prstGeom prst="rect">
            <a:avLst/>
          </a:prstGeom>
          <a:solidFill>
            <a:srgbClr val="FFFF00"/>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1681" name="Rectangle 17"/>
          <p:cNvSpPr>
            <a:spLocks noChangeArrowheads="1"/>
          </p:cNvSpPr>
          <p:nvPr/>
        </p:nvSpPr>
        <p:spPr bwMode="auto">
          <a:xfrm>
            <a:off x="8899525" y="1706563"/>
            <a:ext cx="1154162" cy="4007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sz="2000" b="1" dirty="0">
                <a:solidFill>
                  <a:srgbClr val="C00000"/>
                </a:solidFill>
              </a:rPr>
              <a:t>1K bytes</a:t>
            </a:r>
          </a:p>
        </p:txBody>
      </p:sp>
      <p:sp>
        <p:nvSpPr>
          <p:cNvPr id="241682" name="Rectangle 18"/>
          <p:cNvSpPr>
            <a:spLocks noChangeArrowheads="1"/>
          </p:cNvSpPr>
          <p:nvPr/>
        </p:nvSpPr>
        <p:spPr bwMode="auto">
          <a:xfrm>
            <a:off x="8464550" y="2901950"/>
            <a:ext cx="1816100" cy="292100"/>
          </a:xfrm>
          <a:prstGeom prst="rect">
            <a:avLst/>
          </a:prstGeom>
          <a:solidFill>
            <a:srgbClr val="FFFF00"/>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2161423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a:noFill/>
          <a:ln/>
        </p:spPr>
        <p:txBody>
          <a:bodyPr vert="horz" wrap="square" lIns="92075" tIns="46038" rIns="92075" bIns="46038" rtlCol="0" anchor="t" anchorCtr="0">
            <a:normAutofit/>
          </a:bodyPr>
          <a:lstStyle/>
          <a:p>
            <a:r>
              <a:rPr lang="en-US" dirty="0"/>
              <a:t>Buddy Allocation</a:t>
            </a:r>
          </a:p>
        </p:txBody>
      </p:sp>
      <p:sp>
        <p:nvSpPr>
          <p:cNvPr id="245763" name="Rectangle 3"/>
          <p:cNvSpPr>
            <a:spLocks noGrp="1" noChangeArrowheads="1"/>
          </p:cNvSpPr>
          <p:nvPr>
            <p:ph type="body" sz="half" idx="1"/>
          </p:nvPr>
        </p:nvSpPr>
        <p:spPr>
          <a:xfrm>
            <a:off x="2209800" y="1981200"/>
            <a:ext cx="5257800" cy="4114800"/>
          </a:xfrm>
          <a:noFill/>
          <a:ln/>
        </p:spPr>
        <p:txBody>
          <a:bodyPr vert="horz" wrap="square" lIns="92075" tIns="46038" rIns="92075" bIns="46038" rtlCol="0">
            <a:normAutofit fontScale="92500" lnSpcReduction="10000"/>
          </a:bodyPr>
          <a:lstStyle/>
          <a:p>
            <a:pPr>
              <a:buFontTx/>
              <a:buNone/>
            </a:pPr>
            <a:r>
              <a:rPr lang="en-US" sz="2400" dirty="0"/>
              <a:t>To allocate a partition of </a:t>
            </a:r>
            <a:r>
              <a:rPr lang="en-US" sz="2400" i="1" dirty="0"/>
              <a:t>n </a:t>
            </a:r>
            <a:r>
              <a:rPr lang="en-US" sz="2400" dirty="0"/>
              <a:t>bytes:</a:t>
            </a:r>
          </a:p>
          <a:p>
            <a:r>
              <a:rPr lang="en-US" sz="2400" dirty="0"/>
              <a:t>Divide available space into two blocks (called buddies).</a:t>
            </a:r>
          </a:p>
          <a:p>
            <a:r>
              <a:rPr lang="en-US" sz="2400" dirty="0"/>
              <a:t>Recursively divide the first block in the same manner.</a:t>
            </a:r>
          </a:p>
          <a:p>
            <a:r>
              <a:rPr lang="en-US" sz="2400" dirty="0"/>
              <a:t>Continue until we have the smallest block its size is &gt; n  </a:t>
            </a:r>
          </a:p>
          <a:p>
            <a:pPr>
              <a:buFontTx/>
              <a:buNone/>
            </a:pPr>
            <a:r>
              <a:rPr lang="en-US" sz="2400" dirty="0" err="1">
                <a:solidFill>
                  <a:srgbClr val="FFFF00"/>
                </a:solidFill>
              </a:rPr>
              <a:t>eg.</a:t>
            </a:r>
            <a:r>
              <a:rPr lang="en-US" sz="2400" dirty="0">
                <a:solidFill>
                  <a:srgbClr val="FFFF00"/>
                </a:solidFill>
              </a:rPr>
              <a:t> to allocate a 599 bytes out of 16K bytes space, see right</a:t>
            </a:r>
          </a:p>
        </p:txBody>
      </p:sp>
      <p:sp>
        <p:nvSpPr>
          <p:cNvPr id="245764" name="Rectangle 4"/>
          <p:cNvSpPr>
            <a:spLocks noChangeArrowheads="1"/>
          </p:cNvSpPr>
          <p:nvPr/>
        </p:nvSpPr>
        <p:spPr bwMode="auto">
          <a:xfrm>
            <a:off x="7778750" y="2139950"/>
            <a:ext cx="2197100" cy="3949700"/>
          </a:xfrm>
          <a:prstGeom prst="rect">
            <a:avLst/>
          </a:prstGeom>
          <a:solidFill>
            <a:srgbClr val="CCECFF"/>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5765" name="Rectangle 5"/>
          <p:cNvSpPr>
            <a:spLocks noChangeArrowheads="1"/>
          </p:cNvSpPr>
          <p:nvPr/>
        </p:nvSpPr>
        <p:spPr bwMode="auto">
          <a:xfrm>
            <a:off x="7778750" y="4044950"/>
            <a:ext cx="2197100" cy="2044700"/>
          </a:xfrm>
          <a:prstGeom prst="rect">
            <a:avLst/>
          </a:prstGeom>
          <a:solidFill>
            <a:srgbClr val="CCECFF"/>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5766" name="Rectangle 6"/>
          <p:cNvSpPr>
            <a:spLocks noChangeArrowheads="1"/>
          </p:cNvSpPr>
          <p:nvPr/>
        </p:nvSpPr>
        <p:spPr bwMode="auto">
          <a:xfrm>
            <a:off x="7778750" y="3130550"/>
            <a:ext cx="2197100" cy="901700"/>
          </a:xfrm>
          <a:prstGeom prst="rect">
            <a:avLst/>
          </a:prstGeom>
          <a:solidFill>
            <a:srgbClr val="CCECFF"/>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5767" name="Rectangle 7"/>
          <p:cNvSpPr>
            <a:spLocks noChangeArrowheads="1"/>
          </p:cNvSpPr>
          <p:nvPr/>
        </p:nvSpPr>
        <p:spPr bwMode="auto">
          <a:xfrm>
            <a:off x="7778750" y="2597150"/>
            <a:ext cx="2197100" cy="520700"/>
          </a:xfrm>
          <a:prstGeom prst="rect">
            <a:avLst/>
          </a:prstGeom>
          <a:solidFill>
            <a:srgbClr val="CCECFF"/>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5768" name="Rectangle 8"/>
          <p:cNvSpPr>
            <a:spLocks noChangeArrowheads="1"/>
          </p:cNvSpPr>
          <p:nvPr/>
        </p:nvSpPr>
        <p:spPr bwMode="auto">
          <a:xfrm>
            <a:off x="7778750" y="2139950"/>
            <a:ext cx="2197100" cy="215900"/>
          </a:xfrm>
          <a:prstGeom prst="rect">
            <a:avLst/>
          </a:prstGeom>
          <a:solidFill>
            <a:srgbClr val="FFFF00"/>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5769" name="Rectangle 9"/>
          <p:cNvSpPr>
            <a:spLocks noChangeArrowheads="1"/>
          </p:cNvSpPr>
          <p:nvPr/>
        </p:nvSpPr>
        <p:spPr bwMode="auto">
          <a:xfrm>
            <a:off x="8366126" y="4784725"/>
            <a:ext cx="1059585" cy="3699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b="1" dirty="0">
                <a:solidFill>
                  <a:srgbClr val="C00000"/>
                </a:solidFill>
              </a:rPr>
              <a:t>8K bytes</a:t>
            </a:r>
          </a:p>
        </p:txBody>
      </p:sp>
      <p:sp>
        <p:nvSpPr>
          <p:cNvPr id="245770" name="Rectangle 10"/>
          <p:cNvSpPr>
            <a:spLocks noChangeArrowheads="1"/>
          </p:cNvSpPr>
          <p:nvPr/>
        </p:nvSpPr>
        <p:spPr bwMode="auto">
          <a:xfrm>
            <a:off x="8366126" y="3336925"/>
            <a:ext cx="1059585" cy="3699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b="1" dirty="0">
                <a:solidFill>
                  <a:srgbClr val="C00000"/>
                </a:solidFill>
              </a:rPr>
              <a:t>4K bytes</a:t>
            </a:r>
          </a:p>
        </p:txBody>
      </p:sp>
      <p:sp>
        <p:nvSpPr>
          <p:cNvPr id="245771" name="Rectangle 11"/>
          <p:cNvSpPr>
            <a:spLocks noChangeArrowheads="1"/>
          </p:cNvSpPr>
          <p:nvPr/>
        </p:nvSpPr>
        <p:spPr bwMode="auto">
          <a:xfrm>
            <a:off x="8366126" y="2727325"/>
            <a:ext cx="1059585" cy="3699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b="1" dirty="0">
                <a:solidFill>
                  <a:srgbClr val="C00000"/>
                </a:solidFill>
              </a:rPr>
              <a:t>2K bytes</a:t>
            </a:r>
          </a:p>
        </p:txBody>
      </p:sp>
      <p:sp>
        <p:nvSpPr>
          <p:cNvPr id="245772" name="Rectangle 12"/>
          <p:cNvSpPr>
            <a:spLocks noChangeArrowheads="1"/>
          </p:cNvSpPr>
          <p:nvPr/>
        </p:nvSpPr>
        <p:spPr bwMode="auto">
          <a:xfrm>
            <a:off x="8518526" y="2132013"/>
            <a:ext cx="866775"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sz="1600" b="1" dirty="0">
                <a:solidFill>
                  <a:srgbClr val="C00000"/>
                </a:solidFill>
              </a:rPr>
              <a:t>1K byte</a:t>
            </a:r>
          </a:p>
        </p:txBody>
      </p:sp>
      <p:sp>
        <p:nvSpPr>
          <p:cNvPr id="245773" name="Rectangle 13"/>
          <p:cNvSpPr>
            <a:spLocks noChangeArrowheads="1"/>
          </p:cNvSpPr>
          <p:nvPr/>
        </p:nvSpPr>
        <p:spPr bwMode="auto">
          <a:xfrm>
            <a:off x="8518526" y="2360613"/>
            <a:ext cx="866775"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sz="1600" b="1" dirty="0">
                <a:solidFill>
                  <a:srgbClr val="C00000"/>
                </a:solidFill>
              </a:rPr>
              <a:t>1K byte</a:t>
            </a:r>
          </a:p>
        </p:txBody>
      </p:sp>
    </p:spTree>
    <p:extLst>
      <p:ext uri="{BB962C8B-B14F-4D97-AF65-F5344CB8AC3E}">
        <p14:creationId xmlns:p14="http://schemas.microsoft.com/office/powerpoint/2010/main" val="2666765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a:noFill/>
          <a:ln/>
        </p:spPr>
        <p:txBody>
          <a:bodyPr vert="horz" wrap="square" lIns="92075" tIns="46038" rIns="92075" bIns="46038" rtlCol="0" anchor="t" anchorCtr="0">
            <a:normAutofit/>
          </a:bodyPr>
          <a:lstStyle/>
          <a:p>
            <a:r>
              <a:rPr lang="en-US" dirty="0"/>
              <a:t>Translation to Reality</a:t>
            </a:r>
          </a:p>
        </p:txBody>
      </p:sp>
      <p:sp>
        <p:nvSpPr>
          <p:cNvPr id="258051" name="Rectangle 3"/>
          <p:cNvSpPr>
            <a:spLocks noGrp="1" noChangeArrowheads="1"/>
          </p:cNvSpPr>
          <p:nvPr>
            <p:ph type="body" idx="1"/>
          </p:nvPr>
        </p:nvSpPr>
        <p:spPr>
          <a:noFill/>
          <a:ln/>
        </p:spPr>
        <p:txBody>
          <a:bodyPr vert="horz" wrap="square" lIns="92075" tIns="46038" rIns="92075" bIns="46038" rtlCol="0">
            <a:normAutofit fontScale="92500" lnSpcReduction="10000"/>
          </a:bodyPr>
          <a:lstStyle/>
          <a:p>
            <a:r>
              <a:rPr lang="en-US" sz="2400" dirty="0"/>
              <a:t>Abstraction (Fiction)</a:t>
            </a:r>
          </a:p>
          <a:p>
            <a:pPr lvl="1"/>
            <a:r>
              <a:rPr lang="en-US" sz="1800" dirty="0"/>
              <a:t>Every application assumes an abstraction of the entire memory available to it</a:t>
            </a:r>
          </a:p>
          <a:p>
            <a:pPr lvl="1"/>
            <a:r>
              <a:rPr lang="en-US" sz="1800" dirty="0"/>
              <a:t>Every application believes that it is in full control of the entire address space, it can share what it wants with other applications but in general its private data are inaccessible to other programs</a:t>
            </a:r>
          </a:p>
          <a:p>
            <a:pPr lvl="1"/>
            <a:r>
              <a:rPr lang="en-US" sz="1800" dirty="0"/>
              <a:t>The address space is divided into contiguous segments according to program logic</a:t>
            </a:r>
          </a:p>
          <a:p>
            <a:r>
              <a:rPr lang="en-US" sz="2400" dirty="0"/>
              <a:t>Reality</a:t>
            </a:r>
          </a:p>
          <a:p>
            <a:pPr lvl="1"/>
            <a:r>
              <a:rPr lang="en-US" sz="1800" dirty="0"/>
              <a:t>The entire address space cannot be allocated to just one program</a:t>
            </a:r>
          </a:p>
          <a:p>
            <a:pPr lvl="1"/>
            <a:r>
              <a:rPr lang="en-US" sz="1800" dirty="0"/>
              <a:t>We need to have protection mechanisms in hardware to enable many programs to run simultaneously</a:t>
            </a:r>
          </a:p>
          <a:p>
            <a:pPr lvl="1"/>
            <a:r>
              <a:rPr lang="en-US" sz="1800" dirty="0"/>
              <a:t>Memory is scarce, and applications may have multiple copies of the same item</a:t>
            </a:r>
          </a:p>
          <a:p>
            <a:pPr>
              <a:buFontTx/>
              <a:buNone/>
            </a:pPr>
            <a:endParaRPr lang="en-US" dirty="0"/>
          </a:p>
          <a:p>
            <a:pPr>
              <a:buFontTx/>
              <a:buNone/>
            </a:pPr>
            <a:endParaRPr lang="en-US" sz="2400" dirty="0"/>
          </a:p>
        </p:txBody>
      </p:sp>
    </p:spTree>
    <p:extLst>
      <p:ext uri="{BB962C8B-B14F-4D97-AF65-F5344CB8AC3E}">
        <p14:creationId xmlns:p14="http://schemas.microsoft.com/office/powerpoint/2010/main" val="1220318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a:noFill/>
          <a:ln/>
        </p:spPr>
        <p:txBody>
          <a:bodyPr vert="horz" wrap="square" lIns="92075" tIns="46038" rIns="92075" bIns="46038" rtlCol="0" anchor="t" anchorCtr="0">
            <a:normAutofit/>
          </a:bodyPr>
          <a:lstStyle/>
          <a:p>
            <a:r>
              <a:rPr lang="en-US" dirty="0"/>
              <a:t>The Basic Solution</a:t>
            </a:r>
          </a:p>
        </p:txBody>
      </p:sp>
      <p:sp>
        <p:nvSpPr>
          <p:cNvPr id="259075" name="Rectangle 3"/>
          <p:cNvSpPr>
            <a:spLocks noGrp="1" noChangeArrowheads="1"/>
          </p:cNvSpPr>
          <p:nvPr>
            <p:ph type="body" idx="1"/>
          </p:nvPr>
        </p:nvSpPr>
        <p:spPr>
          <a:xfrm>
            <a:off x="1981200" y="1981200"/>
            <a:ext cx="8305800" cy="4114800"/>
          </a:xfrm>
          <a:noFill/>
          <a:ln/>
        </p:spPr>
        <p:txBody>
          <a:bodyPr vert="horz" wrap="square" lIns="92075" tIns="46038" rIns="92075" bIns="46038" rtlCol="0">
            <a:normAutofit/>
          </a:bodyPr>
          <a:lstStyle/>
          <a:p>
            <a:r>
              <a:rPr lang="en-US" sz="2400" dirty="0"/>
              <a:t>Give illusion of a contiguous address space</a:t>
            </a:r>
          </a:p>
          <a:p>
            <a:r>
              <a:rPr lang="en-US" sz="2400" dirty="0"/>
              <a:t>The actual allocation need not be contiguous</a:t>
            </a:r>
          </a:p>
          <a:p>
            <a:r>
              <a:rPr lang="en-US" sz="2400" dirty="0"/>
              <a:t>Use a Memory Management Unit (MMU) to translate from the illusion to reality and accommodate as many applications as possible</a:t>
            </a:r>
          </a:p>
        </p:txBody>
      </p:sp>
    </p:spTree>
    <p:extLst>
      <p:ext uri="{BB962C8B-B14F-4D97-AF65-F5344CB8AC3E}">
        <p14:creationId xmlns:p14="http://schemas.microsoft.com/office/powerpoint/2010/main" val="20085091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a:noFill/>
          <a:ln/>
        </p:spPr>
        <p:txBody>
          <a:bodyPr vert="horz" wrap="square" lIns="92075" tIns="46038" rIns="92075" bIns="46038" rtlCol="0" anchor="t" anchorCtr="0">
            <a:normAutofit/>
          </a:bodyPr>
          <a:lstStyle/>
          <a:p>
            <a:r>
              <a:rPr lang="en-US" dirty="0"/>
              <a:t>A solution: Virtual Addresses</a:t>
            </a:r>
          </a:p>
        </p:txBody>
      </p:sp>
      <p:sp>
        <p:nvSpPr>
          <p:cNvPr id="260099" name="Rectangle 3"/>
          <p:cNvSpPr>
            <a:spLocks noGrp="1" noChangeArrowheads="1"/>
          </p:cNvSpPr>
          <p:nvPr>
            <p:ph type="body" idx="1"/>
          </p:nvPr>
        </p:nvSpPr>
        <p:spPr>
          <a:noFill/>
          <a:ln/>
        </p:spPr>
        <p:txBody>
          <a:bodyPr vert="horz" wrap="square" lIns="92075" tIns="46038" rIns="92075" bIns="46038" rtlCol="0">
            <a:normAutofit/>
          </a:bodyPr>
          <a:lstStyle/>
          <a:p>
            <a:r>
              <a:rPr lang="en-US" sz="2400" dirty="0"/>
              <a:t>Use </a:t>
            </a:r>
            <a:r>
              <a:rPr lang="en-US" sz="2400" i="1" dirty="0"/>
              <a:t>n-</a:t>
            </a:r>
            <a:r>
              <a:rPr lang="en-US" sz="2400" dirty="0"/>
              <a:t>bit to represent </a:t>
            </a:r>
            <a:r>
              <a:rPr lang="en-US" sz="2400" i="1" dirty="0"/>
              <a:t>virtual </a:t>
            </a:r>
            <a:r>
              <a:rPr lang="en-US" sz="2400" dirty="0"/>
              <a:t>or </a:t>
            </a:r>
            <a:r>
              <a:rPr lang="en-US" sz="2400" i="1" dirty="0"/>
              <a:t>logical </a:t>
            </a:r>
            <a:r>
              <a:rPr lang="en-US" sz="2400" dirty="0"/>
              <a:t>addresses</a:t>
            </a:r>
          </a:p>
          <a:p>
            <a:r>
              <a:rPr lang="en-US" sz="2400" dirty="0"/>
              <a:t>A process perceives an address space extending from address 0 to 2</a:t>
            </a:r>
            <a:r>
              <a:rPr lang="en-US" sz="2400" i="1" baseline="30000" dirty="0"/>
              <a:t>n</a:t>
            </a:r>
            <a:r>
              <a:rPr lang="en-US" sz="2400" dirty="0"/>
              <a:t>-1</a:t>
            </a:r>
          </a:p>
          <a:p>
            <a:r>
              <a:rPr lang="en-US" sz="2400" dirty="0"/>
              <a:t>MMU translates from virtual addresses to real ones</a:t>
            </a:r>
          </a:p>
          <a:p>
            <a:pPr lvl="1"/>
            <a:r>
              <a:rPr lang="en-US" sz="1800" dirty="0"/>
              <a:t>Subdivide the address space (both virtual and physical) to </a:t>
            </a:r>
            <a:r>
              <a:rPr lang="ja-JP" altLang="en-US" sz="1800">
                <a:latin typeface="Arial"/>
              </a:rPr>
              <a:t>“</a:t>
            </a:r>
            <a:r>
              <a:rPr lang="en-US" sz="1800" dirty="0"/>
              <a:t>pages</a:t>
            </a:r>
            <a:r>
              <a:rPr lang="ja-JP" altLang="en-US" sz="1800">
                <a:latin typeface="Arial"/>
              </a:rPr>
              <a:t>”</a:t>
            </a:r>
            <a:r>
              <a:rPr lang="en-US" sz="1800" dirty="0"/>
              <a:t> of equal size</a:t>
            </a:r>
          </a:p>
          <a:p>
            <a:pPr lvl="1"/>
            <a:r>
              <a:rPr lang="en-US" sz="1800" dirty="0"/>
              <a:t>MMU map from virtual pages to physical ones</a:t>
            </a:r>
          </a:p>
          <a:p>
            <a:r>
              <a:rPr lang="en-US" sz="2400" dirty="0"/>
              <a:t>Physical pages are called frames</a:t>
            </a:r>
          </a:p>
          <a:p>
            <a:r>
              <a:rPr lang="en-US" sz="2400" dirty="0"/>
              <a:t>Processes no longer see real or physical addresses</a:t>
            </a:r>
          </a:p>
        </p:txBody>
      </p:sp>
    </p:spTree>
    <p:extLst>
      <p:ext uri="{BB962C8B-B14F-4D97-AF65-F5344CB8AC3E}">
        <p14:creationId xmlns:p14="http://schemas.microsoft.com/office/powerpoint/2010/main" val="9004566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88837-2C8A-93FF-7977-1421F14EC4CE}"/>
              </a:ext>
            </a:extLst>
          </p:cNvPr>
          <p:cNvSpPr>
            <a:spLocks noGrp="1"/>
          </p:cNvSpPr>
          <p:nvPr>
            <p:ph type="title"/>
          </p:nvPr>
        </p:nvSpPr>
        <p:spPr/>
        <p:txBody>
          <a:bodyPr/>
          <a:lstStyle/>
          <a:p>
            <a:r>
              <a:rPr lang="en-US" dirty="0"/>
              <a:t>Paging Example</a:t>
            </a:r>
          </a:p>
        </p:txBody>
      </p:sp>
      <p:grpSp>
        <p:nvGrpSpPr>
          <p:cNvPr id="4" name="Group 3">
            <a:extLst>
              <a:ext uri="{FF2B5EF4-FFF2-40B4-BE49-F238E27FC236}">
                <a16:creationId xmlns:a16="http://schemas.microsoft.com/office/drawing/2014/main" id="{26154ABF-1AFC-1F82-C1D8-239AC4F7B269}"/>
              </a:ext>
            </a:extLst>
          </p:cNvPr>
          <p:cNvGrpSpPr/>
          <p:nvPr/>
        </p:nvGrpSpPr>
        <p:grpSpPr>
          <a:xfrm>
            <a:off x="2270126" y="1736725"/>
            <a:ext cx="7400924" cy="4276725"/>
            <a:chOff x="2270126" y="1736725"/>
            <a:chExt cx="7400924" cy="4276725"/>
          </a:xfrm>
        </p:grpSpPr>
        <p:sp>
          <p:nvSpPr>
            <p:cNvPr id="5" name="Rectangle 3">
              <a:extLst>
                <a:ext uri="{FF2B5EF4-FFF2-40B4-BE49-F238E27FC236}">
                  <a16:creationId xmlns:a16="http://schemas.microsoft.com/office/drawing/2014/main" id="{2D16A1A8-9CE2-08D2-FF4B-329A85857FBF}"/>
                </a:ext>
              </a:extLst>
            </p:cNvPr>
            <p:cNvSpPr>
              <a:spLocks noChangeArrowheads="1"/>
            </p:cNvSpPr>
            <p:nvPr/>
          </p:nvSpPr>
          <p:spPr bwMode="auto">
            <a:xfrm>
              <a:off x="2673350" y="2368550"/>
              <a:ext cx="1587500" cy="520700"/>
            </a:xfrm>
            <a:prstGeom prst="rect">
              <a:avLst/>
            </a:prstGeom>
            <a:solidFill>
              <a:schemeClr val="hlink"/>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 name="Rectangle 4">
              <a:extLst>
                <a:ext uri="{FF2B5EF4-FFF2-40B4-BE49-F238E27FC236}">
                  <a16:creationId xmlns:a16="http://schemas.microsoft.com/office/drawing/2014/main" id="{3EAEED17-4311-98A0-4B90-CF6A55E3CF3D}"/>
                </a:ext>
              </a:extLst>
            </p:cNvPr>
            <p:cNvSpPr>
              <a:spLocks noChangeArrowheads="1"/>
            </p:cNvSpPr>
            <p:nvPr/>
          </p:nvSpPr>
          <p:spPr bwMode="auto">
            <a:xfrm>
              <a:off x="2673350" y="2901950"/>
              <a:ext cx="1587500" cy="520700"/>
            </a:xfrm>
            <a:prstGeom prst="rect">
              <a:avLst/>
            </a:prstGeom>
            <a:solidFill>
              <a:schemeClr val="hlink"/>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 name="Rectangle 5">
              <a:extLst>
                <a:ext uri="{FF2B5EF4-FFF2-40B4-BE49-F238E27FC236}">
                  <a16:creationId xmlns:a16="http://schemas.microsoft.com/office/drawing/2014/main" id="{7BDBE0BD-0820-4D6D-82D6-814E59BCBCBD}"/>
                </a:ext>
              </a:extLst>
            </p:cNvPr>
            <p:cNvSpPr>
              <a:spLocks noChangeArrowheads="1"/>
            </p:cNvSpPr>
            <p:nvPr/>
          </p:nvSpPr>
          <p:spPr bwMode="auto">
            <a:xfrm>
              <a:off x="2673350" y="3435350"/>
              <a:ext cx="1587500" cy="520700"/>
            </a:xfrm>
            <a:prstGeom prst="rect">
              <a:avLst/>
            </a:prstGeom>
            <a:solidFill>
              <a:schemeClr val="hlink"/>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 name="Rectangle 6">
              <a:extLst>
                <a:ext uri="{FF2B5EF4-FFF2-40B4-BE49-F238E27FC236}">
                  <a16:creationId xmlns:a16="http://schemas.microsoft.com/office/drawing/2014/main" id="{CB54B4A3-F0A6-28A4-AC00-037AD7C51445}"/>
                </a:ext>
              </a:extLst>
            </p:cNvPr>
            <p:cNvSpPr>
              <a:spLocks noChangeArrowheads="1"/>
            </p:cNvSpPr>
            <p:nvPr/>
          </p:nvSpPr>
          <p:spPr bwMode="auto">
            <a:xfrm>
              <a:off x="2673350" y="3968750"/>
              <a:ext cx="1587500" cy="520700"/>
            </a:xfrm>
            <a:prstGeom prst="rect">
              <a:avLst/>
            </a:prstGeom>
            <a:solidFill>
              <a:schemeClr val="hlink"/>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 name="Rectangle 7">
              <a:extLst>
                <a:ext uri="{FF2B5EF4-FFF2-40B4-BE49-F238E27FC236}">
                  <a16:creationId xmlns:a16="http://schemas.microsoft.com/office/drawing/2014/main" id="{0080680E-A84A-6AAC-5436-6BB08430F51A}"/>
                </a:ext>
              </a:extLst>
            </p:cNvPr>
            <p:cNvSpPr>
              <a:spLocks noChangeArrowheads="1"/>
            </p:cNvSpPr>
            <p:nvPr/>
          </p:nvSpPr>
          <p:spPr bwMode="auto">
            <a:xfrm>
              <a:off x="8083550" y="2368550"/>
              <a:ext cx="1587500" cy="520700"/>
            </a:xfrm>
            <a:prstGeom prst="rect">
              <a:avLst/>
            </a:prstGeom>
            <a:solidFill>
              <a:schemeClr val="hlink"/>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 name="Rectangle 8">
              <a:extLst>
                <a:ext uri="{FF2B5EF4-FFF2-40B4-BE49-F238E27FC236}">
                  <a16:creationId xmlns:a16="http://schemas.microsoft.com/office/drawing/2014/main" id="{D4008D74-27F9-3A88-A546-045364A6D9C5}"/>
                </a:ext>
              </a:extLst>
            </p:cNvPr>
            <p:cNvSpPr>
              <a:spLocks noChangeArrowheads="1"/>
            </p:cNvSpPr>
            <p:nvPr/>
          </p:nvSpPr>
          <p:spPr bwMode="auto">
            <a:xfrm>
              <a:off x="8083550" y="2901950"/>
              <a:ext cx="1587500" cy="520700"/>
            </a:xfrm>
            <a:prstGeom prst="rect">
              <a:avLst/>
            </a:prstGeom>
            <a:solidFill>
              <a:schemeClr val="hlink"/>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 name="Rectangle 9">
              <a:extLst>
                <a:ext uri="{FF2B5EF4-FFF2-40B4-BE49-F238E27FC236}">
                  <a16:creationId xmlns:a16="http://schemas.microsoft.com/office/drawing/2014/main" id="{D4D68B87-1B39-419D-FB6B-FFD22D62E2C6}"/>
                </a:ext>
              </a:extLst>
            </p:cNvPr>
            <p:cNvSpPr>
              <a:spLocks noChangeArrowheads="1"/>
            </p:cNvSpPr>
            <p:nvPr/>
          </p:nvSpPr>
          <p:spPr bwMode="auto">
            <a:xfrm>
              <a:off x="8083550" y="3435350"/>
              <a:ext cx="1587500" cy="520700"/>
            </a:xfrm>
            <a:prstGeom prst="rect">
              <a:avLst/>
            </a:prstGeom>
            <a:solidFill>
              <a:schemeClr val="hlink"/>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 name="Rectangle 10">
              <a:extLst>
                <a:ext uri="{FF2B5EF4-FFF2-40B4-BE49-F238E27FC236}">
                  <a16:creationId xmlns:a16="http://schemas.microsoft.com/office/drawing/2014/main" id="{B8DE567A-F4B2-DA2D-4E6C-9643B03D6129}"/>
                </a:ext>
              </a:extLst>
            </p:cNvPr>
            <p:cNvSpPr>
              <a:spLocks noChangeArrowheads="1"/>
            </p:cNvSpPr>
            <p:nvPr/>
          </p:nvSpPr>
          <p:spPr bwMode="auto">
            <a:xfrm>
              <a:off x="2270126" y="2117725"/>
              <a:ext cx="307777" cy="3699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b="1"/>
                <a:t>0</a:t>
              </a:r>
            </a:p>
          </p:txBody>
        </p:sp>
        <p:sp>
          <p:nvSpPr>
            <p:cNvPr id="13" name="Rectangle 11">
              <a:extLst>
                <a:ext uri="{FF2B5EF4-FFF2-40B4-BE49-F238E27FC236}">
                  <a16:creationId xmlns:a16="http://schemas.microsoft.com/office/drawing/2014/main" id="{54425153-D1E6-3411-6D2F-4EC510DDB2A7}"/>
                </a:ext>
              </a:extLst>
            </p:cNvPr>
            <p:cNvSpPr>
              <a:spLocks noChangeArrowheads="1"/>
            </p:cNvSpPr>
            <p:nvPr/>
          </p:nvSpPr>
          <p:spPr bwMode="auto">
            <a:xfrm>
              <a:off x="7604126" y="2117725"/>
              <a:ext cx="307777" cy="3699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b="1"/>
                <a:t>0</a:t>
              </a:r>
            </a:p>
          </p:txBody>
        </p:sp>
        <p:sp>
          <p:nvSpPr>
            <p:cNvPr id="14" name="Rectangle 12">
              <a:extLst>
                <a:ext uri="{FF2B5EF4-FFF2-40B4-BE49-F238E27FC236}">
                  <a16:creationId xmlns:a16="http://schemas.microsoft.com/office/drawing/2014/main" id="{034E465F-5C65-511A-C240-110FB3F48B35}"/>
                </a:ext>
              </a:extLst>
            </p:cNvPr>
            <p:cNvSpPr>
              <a:spLocks noChangeArrowheads="1"/>
            </p:cNvSpPr>
            <p:nvPr/>
          </p:nvSpPr>
          <p:spPr bwMode="auto">
            <a:xfrm>
              <a:off x="5187950" y="2292350"/>
              <a:ext cx="1587500" cy="520700"/>
            </a:xfrm>
            <a:prstGeom prst="rect">
              <a:avLst/>
            </a:prstGeom>
            <a:solidFill>
              <a:srgbClr val="FFFF00"/>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 name="Rectangle 13">
              <a:extLst>
                <a:ext uri="{FF2B5EF4-FFF2-40B4-BE49-F238E27FC236}">
                  <a16:creationId xmlns:a16="http://schemas.microsoft.com/office/drawing/2014/main" id="{7631E64B-EDB3-5E12-AC20-37CD97773D57}"/>
                </a:ext>
              </a:extLst>
            </p:cNvPr>
            <p:cNvSpPr>
              <a:spLocks noChangeArrowheads="1"/>
            </p:cNvSpPr>
            <p:nvPr/>
          </p:nvSpPr>
          <p:spPr bwMode="auto">
            <a:xfrm>
              <a:off x="5187950" y="4959350"/>
              <a:ext cx="1587500" cy="520700"/>
            </a:xfrm>
            <a:prstGeom prst="rect">
              <a:avLst/>
            </a:prstGeom>
            <a:solidFill>
              <a:srgbClr val="FFFF00"/>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 name="Rectangle 14">
              <a:extLst>
                <a:ext uri="{FF2B5EF4-FFF2-40B4-BE49-F238E27FC236}">
                  <a16:creationId xmlns:a16="http://schemas.microsoft.com/office/drawing/2014/main" id="{D735A47F-2413-6072-8471-D36FE5600DEF}"/>
                </a:ext>
              </a:extLst>
            </p:cNvPr>
            <p:cNvSpPr>
              <a:spLocks noChangeArrowheads="1"/>
            </p:cNvSpPr>
            <p:nvPr/>
          </p:nvSpPr>
          <p:spPr bwMode="auto">
            <a:xfrm>
              <a:off x="5187950" y="3359150"/>
              <a:ext cx="1587500" cy="520700"/>
            </a:xfrm>
            <a:prstGeom prst="rect">
              <a:avLst/>
            </a:prstGeom>
            <a:solidFill>
              <a:srgbClr val="FFFF00"/>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 name="Rectangle 15">
              <a:extLst>
                <a:ext uri="{FF2B5EF4-FFF2-40B4-BE49-F238E27FC236}">
                  <a16:creationId xmlns:a16="http://schemas.microsoft.com/office/drawing/2014/main" id="{B2F3C339-C6D6-34AC-73CB-67D1AC8C1F2A}"/>
                </a:ext>
              </a:extLst>
            </p:cNvPr>
            <p:cNvSpPr>
              <a:spLocks noChangeArrowheads="1"/>
            </p:cNvSpPr>
            <p:nvPr/>
          </p:nvSpPr>
          <p:spPr bwMode="auto">
            <a:xfrm>
              <a:off x="5187950" y="3892550"/>
              <a:ext cx="1587500" cy="520700"/>
            </a:xfrm>
            <a:prstGeom prst="rect">
              <a:avLst/>
            </a:prstGeom>
            <a:solidFill>
              <a:srgbClr val="FFFF00"/>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8" name="Rectangle 16">
              <a:extLst>
                <a:ext uri="{FF2B5EF4-FFF2-40B4-BE49-F238E27FC236}">
                  <a16:creationId xmlns:a16="http://schemas.microsoft.com/office/drawing/2014/main" id="{032BC9CB-E7ED-B351-8CBD-AF36A43C2D1B}"/>
                </a:ext>
              </a:extLst>
            </p:cNvPr>
            <p:cNvSpPr>
              <a:spLocks noChangeArrowheads="1"/>
            </p:cNvSpPr>
            <p:nvPr/>
          </p:nvSpPr>
          <p:spPr bwMode="auto">
            <a:xfrm>
              <a:off x="5187950" y="4425950"/>
              <a:ext cx="1587500" cy="520700"/>
            </a:xfrm>
            <a:prstGeom prst="rect">
              <a:avLst/>
            </a:prstGeom>
            <a:solidFill>
              <a:srgbClr val="FFFF00"/>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9" name="Rectangle 17">
              <a:extLst>
                <a:ext uri="{FF2B5EF4-FFF2-40B4-BE49-F238E27FC236}">
                  <a16:creationId xmlns:a16="http://schemas.microsoft.com/office/drawing/2014/main" id="{31D95B2A-E483-F348-D8A0-EFAC3D0F569D}"/>
                </a:ext>
              </a:extLst>
            </p:cNvPr>
            <p:cNvSpPr>
              <a:spLocks noChangeArrowheads="1"/>
            </p:cNvSpPr>
            <p:nvPr/>
          </p:nvSpPr>
          <p:spPr bwMode="auto">
            <a:xfrm>
              <a:off x="5187950" y="2825750"/>
              <a:ext cx="1587500" cy="520700"/>
            </a:xfrm>
            <a:prstGeom prst="rect">
              <a:avLst/>
            </a:prstGeom>
            <a:solidFill>
              <a:srgbClr val="FFFF00"/>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 name="Rectangle 18">
              <a:extLst>
                <a:ext uri="{FF2B5EF4-FFF2-40B4-BE49-F238E27FC236}">
                  <a16:creationId xmlns:a16="http://schemas.microsoft.com/office/drawing/2014/main" id="{D4C85C85-D291-7183-C9EB-42C3B3876C87}"/>
                </a:ext>
              </a:extLst>
            </p:cNvPr>
            <p:cNvSpPr>
              <a:spLocks noChangeArrowheads="1"/>
            </p:cNvSpPr>
            <p:nvPr/>
          </p:nvSpPr>
          <p:spPr bwMode="auto">
            <a:xfrm>
              <a:off x="5187950" y="5492750"/>
              <a:ext cx="1587500" cy="520700"/>
            </a:xfrm>
            <a:prstGeom prst="rect">
              <a:avLst/>
            </a:prstGeom>
            <a:solidFill>
              <a:srgbClr val="FFFF00"/>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 name="Line 19">
              <a:extLst>
                <a:ext uri="{FF2B5EF4-FFF2-40B4-BE49-F238E27FC236}">
                  <a16:creationId xmlns:a16="http://schemas.microsoft.com/office/drawing/2014/main" id="{B7ED608C-F090-68A1-0F5C-34DB7BF854E8}"/>
                </a:ext>
              </a:extLst>
            </p:cNvPr>
            <p:cNvSpPr>
              <a:spLocks noChangeShapeType="1"/>
            </p:cNvSpPr>
            <p:nvPr/>
          </p:nvSpPr>
          <p:spPr bwMode="auto">
            <a:xfrm flipV="1">
              <a:off x="4267200" y="2590800"/>
              <a:ext cx="914400" cy="76200"/>
            </a:xfrm>
            <a:prstGeom prst="line">
              <a:avLst/>
            </a:prstGeom>
            <a:noFill/>
            <a:ln w="127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2" name="Line 20">
              <a:extLst>
                <a:ext uri="{FF2B5EF4-FFF2-40B4-BE49-F238E27FC236}">
                  <a16:creationId xmlns:a16="http://schemas.microsoft.com/office/drawing/2014/main" id="{18CB09C0-D49C-5E6D-4EDA-52C0E27E1419}"/>
                </a:ext>
              </a:extLst>
            </p:cNvPr>
            <p:cNvSpPr>
              <a:spLocks noChangeShapeType="1"/>
            </p:cNvSpPr>
            <p:nvPr/>
          </p:nvSpPr>
          <p:spPr bwMode="auto">
            <a:xfrm>
              <a:off x="4267200" y="3200400"/>
              <a:ext cx="914400" cy="457200"/>
            </a:xfrm>
            <a:prstGeom prst="line">
              <a:avLst/>
            </a:prstGeom>
            <a:noFill/>
            <a:ln w="127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3" name="Line 21">
              <a:extLst>
                <a:ext uri="{FF2B5EF4-FFF2-40B4-BE49-F238E27FC236}">
                  <a16:creationId xmlns:a16="http://schemas.microsoft.com/office/drawing/2014/main" id="{B45243A4-0942-6BC8-7614-E769583C97DE}"/>
                </a:ext>
              </a:extLst>
            </p:cNvPr>
            <p:cNvSpPr>
              <a:spLocks noChangeShapeType="1"/>
            </p:cNvSpPr>
            <p:nvPr/>
          </p:nvSpPr>
          <p:spPr bwMode="auto">
            <a:xfrm>
              <a:off x="4267200" y="3733800"/>
              <a:ext cx="914400" cy="2057400"/>
            </a:xfrm>
            <a:prstGeom prst="line">
              <a:avLst/>
            </a:prstGeom>
            <a:noFill/>
            <a:ln w="127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4" name="Line 22">
              <a:extLst>
                <a:ext uri="{FF2B5EF4-FFF2-40B4-BE49-F238E27FC236}">
                  <a16:creationId xmlns:a16="http://schemas.microsoft.com/office/drawing/2014/main" id="{832DF21D-1499-6F7B-17B3-1075A23D277E}"/>
                </a:ext>
              </a:extLst>
            </p:cNvPr>
            <p:cNvSpPr>
              <a:spLocks noChangeShapeType="1"/>
            </p:cNvSpPr>
            <p:nvPr/>
          </p:nvSpPr>
          <p:spPr bwMode="auto">
            <a:xfrm flipV="1">
              <a:off x="4267200" y="4191000"/>
              <a:ext cx="914400" cy="76200"/>
            </a:xfrm>
            <a:prstGeom prst="line">
              <a:avLst/>
            </a:prstGeom>
            <a:noFill/>
            <a:ln w="127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5" name="Line 23">
              <a:extLst>
                <a:ext uri="{FF2B5EF4-FFF2-40B4-BE49-F238E27FC236}">
                  <a16:creationId xmlns:a16="http://schemas.microsoft.com/office/drawing/2014/main" id="{06B4E230-721D-39EF-362A-78B6ED1E5FD0}"/>
                </a:ext>
              </a:extLst>
            </p:cNvPr>
            <p:cNvSpPr>
              <a:spLocks noChangeShapeType="1"/>
            </p:cNvSpPr>
            <p:nvPr/>
          </p:nvSpPr>
          <p:spPr bwMode="auto">
            <a:xfrm flipH="1">
              <a:off x="6781800" y="2667000"/>
              <a:ext cx="1295400" cy="457200"/>
            </a:xfrm>
            <a:prstGeom prst="line">
              <a:avLst/>
            </a:prstGeom>
            <a:noFill/>
            <a:ln w="127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 name="Line 24">
              <a:extLst>
                <a:ext uri="{FF2B5EF4-FFF2-40B4-BE49-F238E27FC236}">
                  <a16:creationId xmlns:a16="http://schemas.microsoft.com/office/drawing/2014/main" id="{1ECF63C3-B5B3-B2CE-CD6E-C330ED3EFC07}"/>
                </a:ext>
              </a:extLst>
            </p:cNvPr>
            <p:cNvSpPr>
              <a:spLocks noChangeShapeType="1"/>
            </p:cNvSpPr>
            <p:nvPr/>
          </p:nvSpPr>
          <p:spPr bwMode="auto">
            <a:xfrm flipH="1">
              <a:off x="6781800" y="3200400"/>
              <a:ext cx="1295400" cy="1524000"/>
            </a:xfrm>
            <a:prstGeom prst="line">
              <a:avLst/>
            </a:prstGeom>
            <a:noFill/>
            <a:ln w="127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7" name="Line 25">
              <a:extLst>
                <a:ext uri="{FF2B5EF4-FFF2-40B4-BE49-F238E27FC236}">
                  <a16:creationId xmlns:a16="http://schemas.microsoft.com/office/drawing/2014/main" id="{D3EA2EE1-A762-1EBA-E1E5-396A012E6E35}"/>
                </a:ext>
              </a:extLst>
            </p:cNvPr>
            <p:cNvSpPr>
              <a:spLocks noChangeShapeType="1"/>
            </p:cNvSpPr>
            <p:nvPr/>
          </p:nvSpPr>
          <p:spPr bwMode="auto">
            <a:xfrm flipH="1">
              <a:off x="6781800" y="3733800"/>
              <a:ext cx="1295400" cy="1524000"/>
            </a:xfrm>
            <a:prstGeom prst="line">
              <a:avLst/>
            </a:prstGeom>
            <a:noFill/>
            <a:ln w="127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8" name="Rectangle 26">
              <a:extLst>
                <a:ext uri="{FF2B5EF4-FFF2-40B4-BE49-F238E27FC236}">
                  <a16:creationId xmlns:a16="http://schemas.microsoft.com/office/drawing/2014/main" id="{84959624-33F9-9093-7120-8F5CC1532B51}"/>
                </a:ext>
              </a:extLst>
            </p:cNvPr>
            <p:cNvSpPr>
              <a:spLocks noChangeArrowheads="1"/>
            </p:cNvSpPr>
            <p:nvPr/>
          </p:nvSpPr>
          <p:spPr bwMode="auto">
            <a:xfrm>
              <a:off x="2879726" y="1736725"/>
              <a:ext cx="876843" cy="3699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b="1"/>
                <a:t>Virtual</a:t>
              </a:r>
            </a:p>
          </p:txBody>
        </p:sp>
        <p:sp>
          <p:nvSpPr>
            <p:cNvPr id="29" name="Rectangle 27">
              <a:extLst>
                <a:ext uri="{FF2B5EF4-FFF2-40B4-BE49-F238E27FC236}">
                  <a16:creationId xmlns:a16="http://schemas.microsoft.com/office/drawing/2014/main" id="{ACE44043-4CFE-40BC-9FB3-B1C156E75BE1}"/>
                </a:ext>
              </a:extLst>
            </p:cNvPr>
            <p:cNvSpPr>
              <a:spLocks noChangeArrowheads="1"/>
            </p:cNvSpPr>
            <p:nvPr/>
          </p:nvSpPr>
          <p:spPr bwMode="auto">
            <a:xfrm>
              <a:off x="8289926" y="1812925"/>
              <a:ext cx="876843" cy="3699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b="1"/>
                <a:t>Virtual</a:t>
              </a:r>
            </a:p>
          </p:txBody>
        </p:sp>
        <p:sp>
          <p:nvSpPr>
            <p:cNvPr id="30" name="Rectangle 28">
              <a:extLst>
                <a:ext uri="{FF2B5EF4-FFF2-40B4-BE49-F238E27FC236}">
                  <a16:creationId xmlns:a16="http://schemas.microsoft.com/office/drawing/2014/main" id="{7F65D377-B808-7865-D403-ECA017EE1F6E}"/>
                </a:ext>
              </a:extLst>
            </p:cNvPr>
            <p:cNvSpPr>
              <a:spLocks noChangeArrowheads="1"/>
            </p:cNvSpPr>
            <p:nvPr/>
          </p:nvSpPr>
          <p:spPr bwMode="auto">
            <a:xfrm>
              <a:off x="5318126" y="1736725"/>
              <a:ext cx="1037143" cy="3699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b="1"/>
                <a:t>Physical</a:t>
              </a:r>
            </a:p>
          </p:txBody>
        </p:sp>
        <p:sp>
          <p:nvSpPr>
            <p:cNvPr id="31" name="Rectangle 29">
              <a:extLst>
                <a:ext uri="{FF2B5EF4-FFF2-40B4-BE49-F238E27FC236}">
                  <a16:creationId xmlns:a16="http://schemas.microsoft.com/office/drawing/2014/main" id="{92662488-208A-7E4C-BCD6-FABF26FE5CBB}"/>
                </a:ext>
              </a:extLst>
            </p:cNvPr>
            <p:cNvSpPr>
              <a:spLocks noChangeArrowheads="1"/>
            </p:cNvSpPr>
            <p:nvPr/>
          </p:nvSpPr>
          <p:spPr bwMode="auto">
            <a:xfrm>
              <a:off x="2651125" y="4708525"/>
              <a:ext cx="1144544" cy="3699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b="1"/>
                <a:t>Process 0</a:t>
              </a:r>
            </a:p>
          </p:txBody>
        </p:sp>
        <p:sp>
          <p:nvSpPr>
            <p:cNvPr id="32" name="Rectangle 30">
              <a:extLst>
                <a:ext uri="{FF2B5EF4-FFF2-40B4-BE49-F238E27FC236}">
                  <a16:creationId xmlns:a16="http://schemas.microsoft.com/office/drawing/2014/main" id="{D721AFCF-2450-0125-F113-8450AAB3C4DB}"/>
                </a:ext>
              </a:extLst>
            </p:cNvPr>
            <p:cNvSpPr>
              <a:spLocks noChangeArrowheads="1"/>
            </p:cNvSpPr>
            <p:nvPr/>
          </p:nvSpPr>
          <p:spPr bwMode="auto">
            <a:xfrm>
              <a:off x="8213725" y="4098925"/>
              <a:ext cx="1144544" cy="3699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b="1"/>
                <a:t>Process 1</a:t>
              </a:r>
            </a:p>
          </p:txBody>
        </p:sp>
      </p:grpSp>
    </p:spTree>
    <p:extLst>
      <p:ext uri="{BB962C8B-B14F-4D97-AF65-F5344CB8AC3E}">
        <p14:creationId xmlns:p14="http://schemas.microsoft.com/office/powerpoint/2010/main" val="18482275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a:noFill/>
          <a:ln/>
        </p:spPr>
        <p:txBody>
          <a:bodyPr vert="horz" wrap="square" lIns="92075" tIns="46038" rIns="92075" bIns="46038" rtlCol="0" anchor="t" anchorCtr="0">
            <a:normAutofit/>
          </a:bodyPr>
          <a:lstStyle/>
          <a:p>
            <a:r>
              <a:rPr lang="en-US" dirty="0"/>
              <a:t>Key Facts</a:t>
            </a:r>
          </a:p>
        </p:txBody>
      </p:sp>
      <p:sp>
        <p:nvSpPr>
          <p:cNvPr id="263171" name="Rectangle 3"/>
          <p:cNvSpPr>
            <a:spLocks noGrp="1" noChangeArrowheads="1"/>
          </p:cNvSpPr>
          <p:nvPr>
            <p:ph type="body" idx="1"/>
          </p:nvPr>
        </p:nvSpPr>
        <p:spPr>
          <a:noFill/>
          <a:ln/>
        </p:spPr>
        <p:txBody>
          <a:bodyPr vert="horz" wrap="square" lIns="92075" tIns="46038" rIns="92075" bIns="46038" rtlCol="0">
            <a:normAutofit fontScale="70000" lnSpcReduction="20000"/>
          </a:bodyPr>
          <a:lstStyle/>
          <a:p>
            <a:r>
              <a:rPr lang="en-US" sz="2400" dirty="0"/>
              <a:t>Virtual address spaces of different processes are </a:t>
            </a:r>
            <a:r>
              <a:rPr lang="en-US" sz="2400" i="1" dirty="0">
                <a:solidFill>
                  <a:srgbClr val="FF3300"/>
                </a:solidFill>
              </a:rPr>
              <a:t>independent</a:t>
            </a:r>
          </a:p>
          <a:p>
            <a:pPr lvl="1"/>
            <a:r>
              <a:rPr lang="en-US" sz="2000" dirty="0"/>
              <a:t>Two or more may have the same address range</a:t>
            </a:r>
          </a:p>
          <a:p>
            <a:pPr lvl="1"/>
            <a:r>
              <a:rPr lang="en-US" sz="2000" dirty="0"/>
              <a:t>Yet the mappings differentiate between them</a:t>
            </a:r>
          </a:p>
          <a:p>
            <a:r>
              <a:rPr lang="en-US" sz="2400" dirty="0"/>
              <a:t>A virtual page has no storage of its own</a:t>
            </a:r>
          </a:p>
          <a:p>
            <a:pPr lvl="1"/>
            <a:r>
              <a:rPr lang="en-US" sz="2000" dirty="0"/>
              <a:t>It must be backed by a physical frame (real page) that provides the actual storage</a:t>
            </a:r>
          </a:p>
          <a:p>
            <a:pPr lvl="1"/>
            <a:r>
              <a:rPr lang="en-US" sz="2000" dirty="0"/>
              <a:t>A contiguous virtual space need not be physically contiguous</a:t>
            </a:r>
          </a:p>
          <a:p>
            <a:r>
              <a:rPr lang="en-US" sz="2400" dirty="0"/>
              <a:t>Physical address space is </a:t>
            </a:r>
            <a:r>
              <a:rPr lang="en-US" sz="2400" i="1" dirty="0"/>
              <a:t>independent </a:t>
            </a:r>
            <a:r>
              <a:rPr lang="en-US" sz="2400" dirty="0"/>
              <a:t>of virtual address spaces</a:t>
            </a:r>
          </a:p>
          <a:p>
            <a:pPr lvl="1"/>
            <a:r>
              <a:rPr lang="en-US" sz="2000" dirty="0"/>
              <a:t>They can have different sizes</a:t>
            </a:r>
          </a:p>
          <a:p>
            <a:pPr lvl="1"/>
            <a:r>
              <a:rPr lang="en-US" sz="2000" dirty="0"/>
              <a:t>Allows process size to be independent of available physical memory size</a:t>
            </a:r>
          </a:p>
          <a:p>
            <a:r>
              <a:rPr lang="en-US" sz="2400" dirty="0"/>
              <a:t>Page size is always a power of 2, to simplify hardware addressing</a:t>
            </a:r>
          </a:p>
          <a:p>
            <a:endParaRPr lang="en-US" sz="2600" dirty="0"/>
          </a:p>
        </p:txBody>
      </p:sp>
    </p:spTree>
    <p:extLst>
      <p:ext uri="{BB962C8B-B14F-4D97-AF65-F5344CB8AC3E}">
        <p14:creationId xmlns:p14="http://schemas.microsoft.com/office/powerpoint/2010/main" val="2800750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76C03-2090-59B8-0B92-A2D15E1BE984}"/>
              </a:ext>
            </a:extLst>
          </p:cNvPr>
          <p:cNvSpPr>
            <a:spLocks noGrp="1"/>
          </p:cNvSpPr>
          <p:nvPr>
            <p:ph type="title"/>
          </p:nvPr>
        </p:nvSpPr>
        <p:spPr/>
        <p:txBody>
          <a:bodyPr/>
          <a:lstStyle/>
          <a:p>
            <a:r>
              <a:rPr lang="en-US" dirty="0"/>
              <a:t>Page Table</a:t>
            </a:r>
          </a:p>
        </p:txBody>
      </p:sp>
      <p:sp>
        <p:nvSpPr>
          <p:cNvPr id="4" name="Rectangle 3">
            <a:extLst>
              <a:ext uri="{FF2B5EF4-FFF2-40B4-BE49-F238E27FC236}">
                <a16:creationId xmlns:a16="http://schemas.microsoft.com/office/drawing/2014/main" id="{6EED61FB-4C5D-EB4D-C1A2-798AB4E38443}"/>
              </a:ext>
            </a:extLst>
          </p:cNvPr>
          <p:cNvSpPr>
            <a:spLocks noChangeArrowheads="1"/>
          </p:cNvSpPr>
          <p:nvPr/>
        </p:nvSpPr>
        <p:spPr bwMode="auto">
          <a:xfrm>
            <a:off x="2673350" y="2368550"/>
            <a:ext cx="1587500" cy="520700"/>
          </a:xfrm>
          <a:prstGeom prst="rect">
            <a:avLst/>
          </a:prstGeom>
          <a:solidFill>
            <a:schemeClr val="hlink"/>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 name="Rectangle 4">
            <a:extLst>
              <a:ext uri="{FF2B5EF4-FFF2-40B4-BE49-F238E27FC236}">
                <a16:creationId xmlns:a16="http://schemas.microsoft.com/office/drawing/2014/main" id="{3411B421-E994-FF3D-C297-60476FDCB99A}"/>
              </a:ext>
            </a:extLst>
          </p:cNvPr>
          <p:cNvSpPr>
            <a:spLocks noChangeArrowheads="1"/>
          </p:cNvSpPr>
          <p:nvPr/>
        </p:nvSpPr>
        <p:spPr bwMode="auto">
          <a:xfrm>
            <a:off x="2673350" y="2901950"/>
            <a:ext cx="1587500" cy="520700"/>
          </a:xfrm>
          <a:prstGeom prst="rect">
            <a:avLst/>
          </a:prstGeom>
          <a:solidFill>
            <a:schemeClr val="hlink"/>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 name="Rectangle 5">
            <a:extLst>
              <a:ext uri="{FF2B5EF4-FFF2-40B4-BE49-F238E27FC236}">
                <a16:creationId xmlns:a16="http://schemas.microsoft.com/office/drawing/2014/main" id="{624A9036-7B0E-169D-E57E-D6CBDFDFCC26}"/>
              </a:ext>
            </a:extLst>
          </p:cNvPr>
          <p:cNvSpPr>
            <a:spLocks noChangeArrowheads="1"/>
          </p:cNvSpPr>
          <p:nvPr/>
        </p:nvSpPr>
        <p:spPr bwMode="auto">
          <a:xfrm>
            <a:off x="2673350" y="3435350"/>
            <a:ext cx="1587500" cy="520700"/>
          </a:xfrm>
          <a:prstGeom prst="rect">
            <a:avLst/>
          </a:prstGeom>
          <a:solidFill>
            <a:schemeClr val="hlink"/>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 name="Rectangle 6">
            <a:extLst>
              <a:ext uri="{FF2B5EF4-FFF2-40B4-BE49-F238E27FC236}">
                <a16:creationId xmlns:a16="http://schemas.microsoft.com/office/drawing/2014/main" id="{A208ECD2-DA19-4BC6-1ADB-0762449424E0}"/>
              </a:ext>
            </a:extLst>
          </p:cNvPr>
          <p:cNvSpPr>
            <a:spLocks noChangeArrowheads="1"/>
          </p:cNvSpPr>
          <p:nvPr/>
        </p:nvSpPr>
        <p:spPr bwMode="auto">
          <a:xfrm>
            <a:off x="2673350" y="3968750"/>
            <a:ext cx="1587500" cy="520700"/>
          </a:xfrm>
          <a:prstGeom prst="rect">
            <a:avLst/>
          </a:prstGeom>
          <a:solidFill>
            <a:schemeClr val="hlink"/>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 name="Rectangle 7">
            <a:extLst>
              <a:ext uri="{FF2B5EF4-FFF2-40B4-BE49-F238E27FC236}">
                <a16:creationId xmlns:a16="http://schemas.microsoft.com/office/drawing/2014/main" id="{5F346A01-ED19-9CD9-6D6D-AB2C3F75D18B}"/>
              </a:ext>
            </a:extLst>
          </p:cNvPr>
          <p:cNvSpPr>
            <a:spLocks noChangeArrowheads="1"/>
          </p:cNvSpPr>
          <p:nvPr/>
        </p:nvSpPr>
        <p:spPr bwMode="auto">
          <a:xfrm>
            <a:off x="2270126" y="2117725"/>
            <a:ext cx="307777" cy="3699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b="1"/>
              <a:t>0</a:t>
            </a:r>
          </a:p>
        </p:txBody>
      </p:sp>
      <p:sp>
        <p:nvSpPr>
          <p:cNvPr id="9" name="Rectangle 8">
            <a:extLst>
              <a:ext uri="{FF2B5EF4-FFF2-40B4-BE49-F238E27FC236}">
                <a16:creationId xmlns:a16="http://schemas.microsoft.com/office/drawing/2014/main" id="{7BC67447-DFD1-78BC-8089-B4B80B98FE44}"/>
              </a:ext>
            </a:extLst>
          </p:cNvPr>
          <p:cNvSpPr>
            <a:spLocks noChangeArrowheads="1"/>
          </p:cNvSpPr>
          <p:nvPr/>
        </p:nvSpPr>
        <p:spPr bwMode="auto">
          <a:xfrm>
            <a:off x="7550150" y="2292350"/>
            <a:ext cx="1587500" cy="520700"/>
          </a:xfrm>
          <a:prstGeom prst="rect">
            <a:avLst/>
          </a:prstGeom>
          <a:solidFill>
            <a:srgbClr val="FFFF00"/>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 name="Rectangle 9">
            <a:extLst>
              <a:ext uri="{FF2B5EF4-FFF2-40B4-BE49-F238E27FC236}">
                <a16:creationId xmlns:a16="http://schemas.microsoft.com/office/drawing/2014/main" id="{2810FB70-B8AE-E6C8-7A34-1ED3175D8FE0}"/>
              </a:ext>
            </a:extLst>
          </p:cNvPr>
          <p:cNvSpPr>
            <a:spLocks noChangeArrowheads="1"/>
          </p:cNvSpPr>
          <p:nvPr/>
        </p:nvSpPr>
        <p:spPr bwMode="auto">
          <a:xfrm>
            <a:off x="7550150" y="4959350"/>
            <a:ext cx="1587500" cy="520700"/>
          </a:xfrm>
          <a:prstGeom prst="rect">
            <a:avLst/>
          </a:prstGeom>
          <a:solidFill>
            <a:srgbClr val="FFFF00"/>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 name="Rectangle 10">
            <a:extLst>
              <a:ext uri="{FF2B5EF4-FFF2-40B4-BE49-F238E27FC236}">
                <a16:creationId xmlns:a16="http://schemas.microsoft.com/office/drawing/2014/main" id="{D66E95F9-B2C5-C6EC-6EAC-D442764747C4}"/>
              </a:ext>
            </a:extLst>
          </p:cNvPr>
          <p:cNvSpPr>
            <a:spLocks noChangeArrowheads="1"/>
          </p:cNvSpPr>
          <p:nvPr/>
        </p:nvSpPr>
        <p:spPr bwMode="auto">
          <a:xfrm>
            <a:off x="7550150" y="3359150"/>
            <a:ext cx="1587500" cy="520700"/>
          </a:xfrm>
          <a:prstGeom prst="rect">
            <a:avLst/>
          </a:prstGeom>
          <a:solidFill>
            <a:srgbClr val="FFFF00"/>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 name="Rectangle 11">
            <a:extLst>
              <a:ext uri="{FF2B5EF4-FFF2-40B4-BE49-F238E27FC236}">
                <a16:creationId xmlns:a16="http://schemas.microsoft.com/office/drawing/2014/main" id="{695F9B7D-F90A-D150-11FA-5817917D3891}"/>
              </a:ext>
            </a:extLst>
          </p:cNvPr>
          <p:cNvSpPr>
            <a:spLocks noChangeArrowheads="1"/>
          </p:cNvSpPr>
          <p:nvPr/>
        </p:nvSpPr>
        <p:spPr bwMode="auto">
          <a:xfrm>
            <a:off x="7550150" y="3892550"/>
            <a:ext cx="1587500" cy="520700"/>
          </a:xfrm>
          <a:prstGeom prst="rect">
            <a:avLst/>
          </a:prstGeom>
          <a:solidFill>
            <a:srgbClr val="FFFF00"/>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 name="Rectangle 12">
            <a:extLst>
              <a:ext uri="{FF2B5EF4-FFF2-40B4-BE49-F238E27FC236}">
                <a16:creationId xmlns:a16="http://schemas.microsoft.com/office/drawing/2014/main" id="{3B1348EE-70F7-0F02-1338-4AB55D1E3A5B}"/>
              </a:ext>
            </a:extLst>
          </p:cNvPr>
          <p:cNvSpPr>
            <a:spLocks noChangeArrowheads="1"/>
          </p:cNvSpPr>
          <p:nvPr/>
        </p:nvSpPr>
        <p:spPr bwMode="auto">
          <a:xfrm>
            <a:off x="7550150" y="4425950"/>
            <a:ext cx="1587500" cy="520700"/>
          </a:xfrm>
          <a:prstGeom prst="rect">
            <a:avLst/>
          </a:prstGeom>
          <a:solidFill>
            <a:srgbClr val="FFFF00"/>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 name="Rectangle 13">
            <a:extLst>
              <a:ext uri="{FF2B5EF4-FFF2-40B4-BE49-F238E27FC236}">
                <a16:creationId xmlns:a16="http://schemas.microsoft.com/office/drawing/2014/main" id="{86B9C521-FA15-22B7-BA2B-9FAA244FE8B6}"/>
              </a:ext>
            </a:extLst>
          </p:cNvPr>
          <p:cNvSpPr>
            <a:spLocks noChangeArrowheads="1"/>
          </p:cNvSpPr>
          <p:nvPr/>
        </p:nvSpPr>
        <p:spPr bwMode="auto">
          <a:xfrm>
            <a:off x="7550150" y="2825750"/>
            <a:ext cx="1587500" cy="520700"/>
          </a:xfrm>
          <a:prstGeom prst="rect">
            <a:avLst/>
          </a:prstGeom>
          <a:solidFill>
            <a:srgbClr val="FFFF00"/>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 name="Rectangle 14">
            <a:extLst>
              <a:ext uri="{FF2B5EF4-FFF2-40B4-BE49-F238E27FC236}">
                <a16:creationId xmlns:a16="http://schemas.microsoft.com/office/drawing/2014/main" id="{6E399D70-5571-35E5-6CBC-D5CAF13E684E}"/>
              </a:ext>
            </a:extLst>
          </p:cNvPr>
          <p:cNvSpPr>
            <a:spLocks noChangeArrowheads="1"/>
          </p:cNvSpPr>
          <p:nvPr/>
        </p:nvSpPr>
        <p:spPr bwMode="auto">
          <a:xfrm>
            <a:off x="7550150" y="5492750"/>
            <a:ext cx="1587500" cy="520700"/>
          </a:xfrm>
          <a:prstGeom prst="rect">
            <a:avLst/>
          </a:prstGeom>
          <a:solidFill>
            <a:srgbClr val="FFFF00"/>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 name="Rectangle 15">
            <a:extLst>
              <a:ext uri="{FF2B5EF4-FFF2-40B4-BE49-F238E27FC236}">
                <a16:creationId xmlns:a16="http://schemas.microsoft.com/office/drawing/2014/main" id="{0AEEA702-D6E4-5C14-6A16-ADB6D73E4CB6}"/>
              </a:ext>
            </a:extLst>
          </p:cNvPr>
          <p:cNvSpPr>
            <a:spLocks noChangeArrowheads="1"/>
          </p:cNvSpPr>
          <p:nvPr/>
        </p:nvSpPr>
        <p:spPr bwMode="auto">
          <a:xfrm>
            <a:off x="2879726" y="1660525"/>
            <a:ext cx="876843" cy="3699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b="1"/>
              <a:t>Virtual</a:t>
            </a:r>
          </a:p>
        </p:txBody>
      </p:sp>
      <p:sp>
        <p:nvSpPr>
          <p:cNvPr id="17" name="Rectangle 16">
            <a:extLst>
              <a:ext uri="{FF2B5EF4-FFF2-40B4-BE49-F238E27FC236}">
                <a16:creationId xmlns:a16="http://schemas.microsoft.com/office/drawing/2014/main" id="{BE4406BD-108B-315E-A96A-025FE96BE6E7}"/>
              </a:ext>
            </a:extLst>
          </p:cNvPr>
          <p:cNvSpPr>
            <a:spLocks noChangeArrowheads="1"/>
          </p:cNvSpPr>
          <p:nvPr/>
        </p:nvSpPr>
        <p:spPr bwMode="auto">
          <a:xfrm>
            <a:off x="5187950" y="2368550"/>
            <a:ext cx="901700" cy="2120900"/>
          </a:xfrm>
          <a:prstGeom prst="rect">
            <a:avLst/>
          </a:prstGeom>
          <a:solidFill>
            <a:schemeClr val="accent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8" name="Line 17">
            <a:extLst>
              <a:ext uri="{FF2B5EF4-FFF2-40B4-BE49-F238E27FC236}">
                <a16:creationId xmlns:a16="http://schemas.microsoft.com/office/drawing/2014/main" id="{DB96EA8E-0C6F-DD18-BE64-1CC5D103F368}"/>
              </a:ext>
            </a:extLst>
          </p:cNvPr>
          <p:cNvSpPr>
            <a:spLocks noChangeShapeType="1"/>
          </p:cNvSpPr>
          <p:nvPr/>
        </p:nvSpPr>
        <p:spPr bwMode="auto">
          <a:xfrm>
            <a:off x="4267200" y="2667000"/>
            <a:ext cx="914400" cy="0"/>
          </a:xfrm>
          <a:prstGeom prst="line">
            <a:avLst/>
          </a:prstGeom>
          <a:noFill/>
          <a:ln w="127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9" name="Line 18">
            <a:extLst>
              <a:ext uri="{FF2B5EF4-FFF2-40B4-BE49-F238E27FC236}">
                <a16:creationId xmlns:a16="http://schemas.microsoft.com/office/drawing/2014/main" id="{322458B3-7E45-CE27-BD53-3F59B0B60E4F}"/>
              </a:ext>
            </a:extLst>
          </p:cNvPr>
          <p:cNvSpPr>
            <a:spLocks noChangeShapeType="1"/>
          </p:cNvSpPr>
          <p:nvPr/>
        </p:nvSpPr>
        <p:spPr bwMode="auto">
          <a:xfrm>
            <a:off x="5181600" y="2895600"/>
            <a:ext cx="914400" cy="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0" name="Line 19">
            <a:extLst>
              <a:ext uri="{FF2B5EF4-FFF2-40B4-BE49-F238E27FC236}">
                <a16:creationId xmlns:a16="http://schemas.microsoft.com/office/drawing/2014/main" id="{6FDA29CF-B102-D964-7304-8900060BE328}"/>
              </a:ext>
            </a:extLst>
          </p:cNvPr>
          <p:cNvSpPr>
            <a:spLocks noChangeShapeType="1"/>
          </p:cNvSpPr>
          <p:nvPr/>
        </p:nvSpPr>
        <p:spPr bwMode="auto">
          <a:xfrm>
            <a:off x="5181600" y="3429000"/>
            <a:ext cx="914400" cy="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1" name="Line 20">
            <a:extLst>
              <a:ext uri="{FF2B5EF4-FFF2-40B4-BE49-F238E27FC236}">
                <a16:creationId xmlns:a16="http://schemas.microsoft.com/office/drawing/2014/main" id="{DE7FB36D-B8FA-2560-42AD-7DB9F784E303}"/>
              </a:ext>
            </a:extLst>
          </p:cNvPr>
          <p:cNvSpPr>
            <a:spLocks noChangeShapeType="1"/>
          </p:cNvSpPr>
          <p:nvPr/>
        </p:nvSpPr>
        <p:spPr bwMode="auto">
          <a:xfrm>
            <a:off x="5181600" y="3962400"/>
            <a:ext cx="914400" cy="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2" name="Line 21">
            <a:extLst>
              <a:ext uri="{FF2B5EF4-FFF2-40B4-BE49-F238E27FC236}">
                <a16:creationId xmlns:a16="http://schemas.microsoft.com/office/drawing/2014/main" id="{224E1EEA-9E28-E001-F28B-B80C74828020}"/>
              </a:ext>
            </a:extLst>
          </p:cNvPr>
          <p:cNvSpPr>
            <a:spLocks noChangeShapeType="1"/>
          </p:cNvSpPr>
          <p:nvPr/>
        </p:nvSpPr>
        <p:spPr bwMode="auto">
          <a:xfrm>
            <a:off x="4267200" y="3200400"/>
            <a:ext cx="914400" cy="0"/>
          </a:xfrm>
          <a:prstGeom prst="line">
            <a:avLst/>
          </a:prstGeom>
          <a:noFill/>
          <a:ln w="127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3" name="Line 22">
            <a:extLst>
              <a:ext uri="{FF2B5EF4-FFF2-40B4-BE49-F238E27FC236}">
                <a16:creationId xmlns:a16="http://schemas.microsoft.com/office/drawing/2014/main" id="{D7ADD5D7-4DED-3228-3048-DC0C5C0B0AEA}"/>
              </a:ext>
            </a:extLst>
          </p:cNvPr>
          <p:cNvSpPr>
            <a:spLocks noChangeShapeType="1"/>
          </p:cNvSpPr>
          <p:nvPr/>
        </p:nvSpPr>
        <p:spPr bwMode="auto">
          <a:xfrm>
            <a:off x="4267200" y="3733800"/>
            <a:ext cx="914400" cy="0"/>
          </a:xfrm>
          <a:prstGeom prst="line">
            <a:avLst/>
          </a:prstGeom>
          <a:noFill/>
          <a:ln w="127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4" name="Line 23">
            <a:extLst>
              <a:ext uri="{FF2B5EF4-FFF2-40B4-BE49-F238E27FC236}">
                <a16:creationId xmlns:a16="http://schemas.microsoft.com/office/drawing/2014/main" id="{1057346E-04CF-6303-FC71-6F832953DB28}"/>
              </a:ext>
            </a:extLst>
          </p:cNvPr>
          <p:cNvSpPr>
            <a:spLocks noChangeShapeType="1"/>
          </p:cNvSpPr>
          <p:nvPr/>
        </p:nvSpPr>
        <p:spPr bwMode="auto">
          <a:xfrm>
            <a:off x="4267200" y="4267200"/>
            <a:ext cx="914400" cy="0"/>
          </a:xfrm>
          <a:prstGeom prst="line">
            <a:avLst/>
          </a:prstGeom>
          <a:noFill/>
          <a:ln w="127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5" name="Rectangle 24">
            <a:extLst>
              <a:ext uri="{FF2B5EF4-FFF2-40B4-BE49-F238E27FC236}">
                <a16:creationId xmlns:a16="http://schemas.microsoft.com/office/drawing/2014/main" id="{0893CD02-8C34-D502-667B-47BD3AED0ACF}"/>
              </a:ext>
            </a:extLst>
          </p:cNvPr>
          <p:cNvSpPr>
            <a:spLocks noChangeArrowheads="1"/>
          </p:cNvSpPr>
          <p:nvPr/>
        </p:nvSpPr>
        <p:spPr bwMode="auto">
          <a:xfrm>
            <a:off x="4860925" y="4632325"/>
            <a:ext cx="1304844" cy="3699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b="1"/>
              <a:t>Page Table</a:t>
            </a:r>
          </a:p>
        </p:txBody>
      </p:sp>
      <p:sp>
        <p:nvSpPr>
          <p:cNvPr id="26" name="Line 25">
            <a:extLst>
              <a:ext uri="{FF2B5EF4-FFF2-40B4-BE49-F238E27FC236}">
                <a16:creationId xmlns:a16="http://schemas.microsoft.com/office/drawing/2014/main" id="{F0CCFDF5-EA0B-51AB-91AB-D8DCA53B544E}"/>
              </a:ext>
            </a:extLst>
          </p:cNvPr>
          <p:cNvSpPr>
            <a:spLocks noChangeShapeType="1"/>
          </p:cNvSpPr>
          <p:nvPr/>
        </p:nvSpPr>
        <p:spPr bwMode="auto">
          <a:xfrm>
            <a:off x="6096000" y="2667000"/>
            <a:ext cx="1447800" cy="457200"/>
          </a:xfrm>
          <a:prstGeom prst="line">
            <a:avLst/>
          </a:prstGeom>
          <a:noFill/>
          <a:ln w="127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7" name="Line 26">
            <a:extLst>
              <a:ext uri="{FF2B5EF4-FFF2-40B4-BE49-F238E27FC236}">
                <a16:creationId xmlns:a16="http://schemas.microsoft.com/office/drawing/2014/main" id="{FD3F6C35-7113-8744-33A7-187013284E8C}"/>
              </a:ext>
            </a:extLst>
          </p:cNvPr>
          <p:cNvSpPr>
            <a:spLocks noChangeShapeType="1"/>
          </p:cNvSpPr>
          <p:nvPr/>
        </p:nvSpPr>
        <p:spPr bwMode="auto">
          <a:xfrm>
            <a:off x="6096000" y="3200400"/>
            <a:ext cx="1447800" cy="1524000"/>
          </a:xfrm>
          <a:prstGeom prst="line">
            <a:avLst/>
          </a:prstGeom>
          <a:noFill/>
          <a:ln w="127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8" name="Line 27">
            <a:extLst>
              <a:ext uri="{FF2B5EF4-FFF2-40B4-BE49-F238E27FC236}">
                <a16:creationId xmlns:a16="http://schemas.microsoft.com/office/drawing/2014/main" id="{57A6065A-80F9-0DEA-7C10-C24254F3EF01}"/>
              </a:ext>
            </a:extLst>
          </p:cNvPr>
          <p:cNvSpPr>
            <a:spLocks noChangeShapeType="1"/>
          </p:cNvSpPr>
          <p:nvPr/>
        </p:nvSpPr>
        <p:spPr bwMode="auto">
          <a:xfrm>
            <a:off x="6096000" y="3733800"/>
            <a:ext cx="1447800" cy="2057400"/>
          </a:xfrm>
          <a:prstGeom prst="line">
            <a:avLst/>
          </a:prstGeom>
          <a:noFill/>
          <a:ln w="127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9" name="Line 28">
            <a:extLst>
              <a:ext uri="{FF2B5EF4-FFF2-40B4-BE49-F238E27FC236}">
                <a16:creationId xmlns:a16="http://schemas.microsoft.com/office/drawing/2014/main" id="{99166EFD-5B83-91B0-62D2-427B46BE5C87}"/>
              </a:ext>
            </a:extLst>
          </p:cNvPr>
          <p:cNvSpPr>
            <a:spLocks noChangeShapeType="1"/>
          </p:cNvSpPr>
          <p:nvPr/>
        </p:nvSpPr>
        <p:spPr bwMode="auto">
          <a:xfrm flipV="1">
            <a:off x="6096000" y="2590800"/>
            <a:ext cx="1447800" cy="1676400"/>
          </a:xfrm>
          <a:prstGeom prst="line">
            <a:avLst/>
          </a:prstGeom>
          <a:noFill/>
          <a:ln w="127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Tree>
    <p:extLst>
      <p:ext uri="{BB962C8B-B14F-4D97-AF65-F5344CB8AC3E}">
        <p14:creationId xmlns:p14="http://schemas.microsoft.com/office/powerpoint/2010/main" val="6307522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a:noFill/>
          <a:ln/>
        </p:spPr>
        <p:txBody>
          <a:bodyPr vert="horz" wrap="square" lIns="92075" tIns="46038" rIns="92075" bIns="46038" rtlCol="0" anchor="t" anchorCtr="0">
            <a:normAutofit/>
          </a:bodyPr>
          <a:lstStyle/>
          <a:p>
            <a:r>
              <a:rPr lang="en-US" dirty="0"/>
              <a:t>Page Table Structure</a:t>
            </a:r>
          </a:p>
        </p:txBody>
      </p:sp>
      <p:sp>
        <p:nvSpPr>
          <p:cNvPr id="266243" name="Rectangle 3"/>
          <p:cNvSpPr>
            <a:spLocks noGrp="1" noChangeArrowheads="1"/>
          </p:cNvSpPr>
          <p:nvPr>
            <p:ph type="body" sz="half" idx="1"/>
          </p:nvPr>
        </p:nvSpPr>
        <p:spPr>
          <a:noFill/>
          <a:ln/>
        </p:spPr>
        <p:txBody>
          <a:bodyPr vert="horz" wrap="square" lIns="92075" tIns="46038" rIns="92075" bIns="46038" rtlCol="0">
            <a:normAutofit/>
          </a:bodyPr>
          <a:lstStyle/>
          <a:p>
            <a:r>
              <a:rPr lang="en-US" sz="2400" dirty="0"/>
              <a:t>Indexed by virtual page number</a:t>
            </a:r>
          </a:p>
          <a:p>
            <a:r>
              <a:rPr lang="en-US" sz="2400" dirty="0"/>
              <a:t>Contains frame number (if any)</a:t>
            </a:r>
          </a:p>
          <a:p>
            <a:r>
              <a:rPr lang="en-US" sz="2400" dirty="0"/>
              <a:t>Contains protection bits</a:t>
            </a:r>
          </a:p>
          <a:p>
            <a:r>
              <a:rPr lang="en-US" sz="2400" dirty="0"/>
              <a:t>Contains reference bit</a:t>
            </a:r>
          </a:p>
        </p:txBody>
      </p:sp>
      <p:sp>
        <p:nvSpPr>
          <p:cNvPr id="266244" name="Rectangle 4"/>
          <p:cNvSpPr>
            <a:spLocks noChangeArrowheads="1"/>
          </p:cNvSpPr>
          <p:nvPr/>
        </p:nvSpPr>
        <p:spPr bwMode="auto">
          <a:xfrm>
            <a:off x="6407150" y="2063750"/>
            <a:ext cx="3644900" cy="596900"/>
          </a:xfrm>
          <a:prstGeom prst="rect">
            <a:avLst/>
          </a:prstGeom>
          <a:solidFill>
            <a:srgbClr val="FFFF00"/>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245" name="Line 5"/>
          <p:cNvSpPr>
            <a:spLocks noChangeShapeType="1"/>
          </p:cNvSpPr>
          <p:nvPr/>
        </p:nvSpPr>
        <p:spPr bwMode="auto">
          <a:xfrm>
            <a:off x="8229600" y="2057400"/>
            <a:ext cx="0" cy="60960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246" name="Rectangle 6"/>
          <p:cNvSpPr>
            <a:spLocks noChangeArrowheads="1"/>
          </p:cNvSpPr>
          <p:nvPr/>
        </p:nvSpPr>
        <p:spPr bwMode="auto">
          <a:xfrm>
            <a:off x="6537325" y="2117725"/>
            <a:ext cx="1234312" cy="3699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b="1" dirty="0">
                <a:solidFill>
                  <a:srgbClr val="C00000"/>
                </a:solidFill>
              </a:rPr>
              <a:t>Frame No.</a:t>
            </a:r>
          </a:p>
        </p:txBody>
      </p:sp>
      <p:sp>
        <p:nvSpPr>
          <p:cNvPr id="266247" name="Line 7"/>
          <p:cNvSpPr>
            <a:spLocks noChangeShapeType="1"/>
          </p:cNvSpPr>
          <p:nvPr/>
        </p:nvSpPr>
        <p:spPr bwMode="auto">
          <a:xfrm>
            <a:off x="8534400" y="2057400"/>
            <a:ext cx="0" cy="60960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248" name="Line 8"/>
          <p:cNvSpPr>
            <a:spLocks noChangeShapeType="1"/>
          </p:cNvSpPr>
          <p:nvPr/>
        </p:nvSpPr>
        <p:spPr bwMode="auto">
          <a:xfrm>
            <a:off x="8839200" y="2057400"/>
            <a:ext cx="0" cy="60960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249" name="Line 9"/>
          <p:cNvSpPr>
            <a:spLocks noChangeShapeType="1"/>
          </p:cNvSpPr>
          <p:nvPr/>
        </p:nvSpPr>
        <p:spPr bwMode="auto">
          <a:xfrm>
            <a:off x="9144000" y="2057400"/>
            <a:ext cx="0" cy="60960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250" name="Rectangle 10"/>
          <p:cNvSpPr>
            <a:spLocks noChangeArrowheads="1"/>
          </p:cNvSpPr>
          <p:nvPr/>
        </p:nvSpPr>
        <p:spPr bwMode="auto">
          <a:xfrm>
            <a:off x="8213725" y="2117725"/>
            <a:ext cx="306174" cy="3699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b="1" dirty="0">
                <a:solidFill>
                  <a:srgbClr val="C00000"/>
                </a:solidFill>
              </a:rPr>
              <a:t>v</a:t>
            </a:r>
          </a:p>
        </p:txBody>
      </p:sp>
      <p:sp>
        <p:nvSpPr>
          <p:cNvPr id="266251" name="Rectangle 11"/>
          <p:cNvSpPr>
            <a:spLocks noChangeArrowheads="1"/>
          </p:cNvSpPr>
          <p:nvPr/>
        </p:nvSpPr>
        <p:spPr bwMode="auto">
          <a:xfrm>
            <a:off x="8518526" y="2117725"/>
            <a:ext cx="365485" cy="3699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b="1" dirty="0">
                <a:solidFill>
                  <a:srgbClr val="C00000"/>
                </a:solidFill>
              </a:rPr>
              <a:t>w</a:t>
            </a:r>
          </a:p>
        </p:txBody>
      </p:sp>
      <p:sp>
        <p:nvSpPr>
          <p:cNvPr id="266252" name="Rectangle 12"/>
          <p:cNvSpPr>
            <a:spLocks noChangeArrowheads="1"/>
          </p:cNvSpPr>
          <p:nvPr/>
        </p:nvSpPr>
        <p:spPr bwMode="auto">
          <a:xfrm>
            <a:off x="8823325" y="2117725"/>
            <a:ext cx="277320" cy="3699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b="1" dirty="0">
                <a:solidFill>
                  <a:srgbClr val="C00000"/>
                </a:solidFill>
              </a:rPr>
              <a:t>r</a:t>
            </a:r>
          </a:p>
        </p:txBody>
      </p:sp>
      <p:sp>
        <p:nvSpPr>
          <p:cNvPr id="266253" name="Rectangle 13"/>
          <p:cNvSpPr>
            <a:spLocks noChangeArrowheads="1"/>
          </p:cNvSpPr>
          <p:nvPr/>
        </p:nvSpPr>
        <p:spPr bwMode="auto">
          <a:xfrm>
            <a:off x="9128126" y="2117725"/>
            <a:ext cx="304571" cy="3699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b="1" dirty="0">
                <a:solidFill>
                  <a:srgbClr val="C00000"/>
                </a:solidFill>
              </a:rPr>
              <a:t>x</a:t>
            </a:r>
          </a:p>
        </p:txBody>
      </p:sp>
      <p:sp>
        <p:nvSpPr>
          <p:cNvPr id="266254" name="Line 14"/>
          <p:cNvSpPr>
            <a:spLocks noChangeShapeType="1"/>
          </p:cNvSpPr>
          <p:nvPr/>
        </p:nvSpPr>
        <p:spPr bwMode="auto">
          <a:xfrm>
            <a:off x="9448800" y="2057400"/>
            <a:ext cx="0" cy="60960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255" name="Rectangle 15"/>
          <p:cNvSpPr>
            <a:spLocks noChangeArrowheads="1"/>
          </p:cNvSpPr>
          <p:nvPr/>
        </p:nvSpPr>
        <p:spPr bwMode="auto">
          <a:xfrm>
            <a:off x="9432925" y="2117725"/>
            <a:ext cx="264496" cy="3699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b="1" dirty="0">
                <a:solidFill>
                  <a:srgbClr val="C00000"/>
                </a:solidFill>
              </a:rPr>
              <a:t>f</a:t>
            </a:r>
          </a:p>
        </p:txBody>
      </p:sp>
      <p:sp>
        <p:nvSpPr>
          <p:cNvPr id="266256" name="Rectangle 16"/>
          <p:cNvSpPr>
            <a:spLocks noChangeArrowheads="1"/>
          </p:cNvSpPr>
          <p:nvPr/>
        </p:nvSpPr>
        <p:spPr bwMode="auto">
          <a:xfrm>
            <a:off x="6407150" y="2673350"/>
            <a:ext cx="3644900" cy="596900"/>
          </a:xfrm>
          <a:prstGeom prst="rect">
            <a:avLst/>
          </a:prstGeom>
          <a:solidFill>
            <a:srgbClr val="FFFF00"/>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solidFill>
                <a:srgbClr val="C00000"/>
              </a:solidFill>
            </a:endParaRPr>
          </a:p>
        </p:txBody>
      </p:sp>
      <p:sp>
        <p:nvSpPr>
          <p:cNvPr id="266257" name="Line 17"/>
          <p:cNvSpPr>
            <a:spLocks noChangeShapeType="1"/>
          </p:cNvSpPr>
          <p:nvPr/>
        </p:nvSpPr>
        <p:spPr bwMode="auto">
          <a:xfrm>
            <a:off x="8229600" y="2667000"/>
            <a:ext cx="0" cy="60960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258" name="Rectangle 18"/>
          <p:cNvSpPr>
            <a:spLocks noChangeArrowheads="1"/>
          </p:cNvSpPr>
          <p:nvPr/>
        </p:nvSpPr>
        <p:spPr bwMode="auto">
          <a:xfrm>
            <a:off x="6537325" y="2727325"/>
            <a:ext cx="1234312" cy="3699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b="1" dirty="0">
                <a:solidFill>
                  <a:srgbClr val="C00000"/>
                </a:solidFill>
              </a:rPr>
              <a:t>Frame No.</a:t>
            </a:r>
          </a:p>
        </p:txBody>
      </p:sp>
      <p:sp>
        <p:nvSpPr>
          <p:cNvPr id="266259" name="Line 19"/>
          <p:cNvSpPr>
            <a:spLocks noChangeShapeType="1"/>
          </p:cNvSpPr>
          <p:nvPr/>
        </p:nvSpPr>
        <p:spPr bwMode="auto">
          <a:xfrm>
            <a:off x="8534400" y="2667000"/>
            <a:ext cx="0" cy="60960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260" name="Line 20"/>
          <p:cNvSpPr>
            <a:spLocks noChangeShapeType="1"/>
          </p:cNvSpPr>
          <p:nvPr/>
        </p:nvSpPr>
        <p:spPr bwMode="auto">
          <a:xfrm>
            <a:off x="8839200" y="2667000"/>
            <a:ext cx="0" cy="60960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261" name="Line 21"/>
          <p:cNvSpPr>
            <a:spLocks noChangeShapeType="1"/>
          </p:cNvSpPr>
          <p:nvPr/>
        </p:nvSpPr>
        <p:spPr bwMode="auto">
          <a:xfrm>
            <a:off x="9144000" y="2667000"/>
            <a:ext cx="0" cy="60960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262" name="Rectangle 22"/>
          <p:cNvSpPr>
            <a:spLocks noChangeArrowheads="1"/>
          </p:cNvSpPr>
          <p:nvPr/>
        </p:nvSpPr>
        <p:spPr bwMode="auto">
          <a:xfrm>
            <a:off x="8213725" y="2727325"/>
            <a:ext cx="306174" cy="3699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b="1" dirty="0">
                <a:solidFill>
                  <a:srgbClr val="C00000"/>
                </a:solidFill>
              </a:rPr>
              <a:t>v</a:t>
            </a:r>
          </a:p>
        </p:txBody>
      </p:sp>
      <p:sp>
        <p:nvSpPr>
          <p:cNvPr id="266263" name="Rectangle 23"/>
          <p:cNvSpPr>
            <a:spLocks noChangeArrowheads="1"/>
          </p:cNvSpPr>
          <p:nvPr/>
        </p:nvSpPr>
        <p:spPr bwMode="auto">
          <a:xfrm>
            <a:off x="8518526" y="2727325"/>
            <a:ext cx="365485" cy="3699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b="1" dirty="0">
                <a:solidFill>
                  <a:srgbClr val="C00000"/>
                </a:solidFill>
              </a:rPr>
              <a:t>w</a:t>
            </a:r>
          </a:p>
        </p:txBody>
      </p:sp>
      <p:sp>
        <p:nvSpPr>
          <p:cNvPr id="266264" name="Rectangle 24"/>
          <p:cNvSpPr>
            <a:spLocks noChangeArrowheads="1"/>
          </p:cNvSpPr>
          <p:nvPr/>
        </p:nvSpPr>
        <p:spPr bwMode="auto">
          <a:xfrm>
            <a:off x="8823325" y="2727325"/>
            <a:ext cx="277320" cy="3699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b="1" dirty="0">
                <a:solidFill>
                  <a:srgbClr val="C00000"/>
                </a:solidFill>
              </a:rPr>
              <a:t>r</a:t>
            </a:r>
          </a:p>
        </p:txBody>
      </p:sp>
      <p:sp>
        <p:nvSpPr>
          <p:cNvPr id="266265" name="Rectangle 25"/>
          <p:cNvSpPr>
            <a:spLocks noChangeArrowheads="1"/>
          </p:cNvSpPr>
          <p:nvPr/>
        </p:nvSpPr>
        <p:spPr bwMode="auto">
          <a:xfrm>
            <a:off x="9128126" y="2727325"/>
            <a:ext cx="304571" cy="3699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b="1" dirty="0">
                <a:solidFill>
                  <a:srgbClr val="C00000"/>
                </a:solidFill>
              </a:rPr>
              <a:t>x</a:t>
            </a:r>
          </a:p>
        </p:txBody>
      </p:sp>
      <p:sp>
        <p:nvSpPr>
          <p:cNvPr id="266266" name="Line 26"/>
          <p:cNvSpPr>
            <a:spLocks noChangeShapeType="1"/>
          </p:cNvSpPr>
          <p:nvPr/>
        </p:nvSpPr>
        <p:spPr bwMode="auto">
          <a:xfrm>
            <a:off x="9448800" y="2667000"/>
            <a:ext cx="0" cy="60960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267" name="Rectangle 27"/>
          <p:cNvSpPr>
            <a:spLocks noChangeArrowheads="1"/>
          </p:cNvSpPr>
          <p:nvPr/>
        </p:nvSpPr>
        <p:spPr bwMode="auto">
          <a:xfrm>
            <a:off x="9432925" y="2727325"/>
            <a:ext cx="264496" cy="3699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b="1" dirty="0">
                <a:solidFill>
                  <a:srgbClr val="C00000"/>
                </a:solidFill>
              </a:rPr>
              <a:t>f</a:t>
            </a:r>
          </a:p>
        </p:txBody>
      </p:sp>
      <p:sp>
        <p:nvSpPr>
          <p:cNvPr id="266268" name="Rectangle 28"/>
          <p:cNvSpPr>
            <a:spLocks noChangeArrowheads="1"/>
          </p:cNvSpPr>
          <p:nvPr/>
        </p:nvSpPr>
        <p:spPr bwMode="auto">
          <a:xfrm>
            <a:off x="6407150" y="3282950"/>
            <a:ext cx="3644900" cy="596900"/>
          </a:xfrm>
          <a:prstGeom prst="rect">
            <a:avLst/>
          </a:prstGeom>
          <a:solidFill>
            <a:srgbClr val="FFFF00"/>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269" name="Line 29"/>
          <p:cNvSpPr>
            <a:spLocks noChangeShapeType="1"/>
          </p:cNvSpPr>
          <p:nvPr/>
        </p:nvSpPr>
        <p:spPr bwMode="auto">
          <a:xfrm>
            <a:off x="8229600" y="3276600"/>
            <a:ext cx="0" cy="60960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270" name="Rectangle 30"/>
          <p:cNvSpPr>
            <a:spLocks noChangeArrowheads="1"/>
          </p:cNvSpPr>
          <p:nvPr/>
        </p:nvSpPr>
        <p:spPr bwMode="auto">
          <a:xfrm>
            <a:off x="6537325" y="3336925"/>
            <a:ext cx="1234312" cy="3699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b="1" dirty="0">
                <a:solidFill>
                  <a:srgbClr val="C00000"/>
                </a:solidFill>
              </a:rPr>
              <a:t>Frame No.</a:t>
            </a:r>
          </a:p>
        </p:txBody>
      </p:sp>
      <p:sp>
        <p:nvSpPr>
          <p:cNvPr id="266271" name="Line 31"/>
          <p:cNvSpPr>
            <a:spLocks noChangeShapeType="1"/>
          </p:cNvSpPr>
          <p:nvPr/>
        </p:nvSpPr>
        <p:spPr bwMode="auto">
          <a:xfrm>
            <a:off x="8534400" y="3276600"/>
            <a:ext cx="0" cy="60960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272" name="Line 32"/>
          <p:cNvSpPr>
            <a:spLocks noChangeShapeType="1"/>
          </p:cNvSpPr>
          <p:nvPr/>
        </p:nvSpPr>
        <p:spPr bwMode="auto">
          <a:xfrm>
            <a:off x="8839200" y="3276600"/>
            <a:ext cx="0" cy="60960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273" name="Line 33"/>
          <p:cNvSpPr>
            <a:spLocks noChangeShapeType="1"/>
          </p:cNvSpPr>
          <p:nvPr/>
        </p:nvSpPr>
        <p:spPr bwMode="auto">
          <a:xfrm>
            <a:off x="9144000" y="3276600"/>
            <a:ext cx="0" cy="60960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274" name="Rectangle 34"/>
          <p:cNvSpPr>
            <a:spLocks noChangeArrowheads="1"/>
          </p:cNvSpPr>
          <p:nvPr/>
        </p:nvSpPr>
        <p:spPr bwMode="auto">
          <a:xfrm>
            <a:off x="8213725" y="3336925"/>
            <a:ext cx="306174" cy="3699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b="1" dirty="0">
                <a:solidFill>
                  <a:srgbClr val="C00000"/>
                </a:solidFill>
              </a:rPr>
              <a:t>v</a:t>
            </a:r>
          </a:p>
        </p:txBody>
      </p:sp>
      <p:sp>
        <p:nvSpPr>
          <p:cNvPr id="266275" name="Rectangle 35"/>
          <p:cNvSpPr>
            <a:spLocks noChangeArrowheads="1"/>
          </p:cNvSpPr>
          <p:nvPr/>
        </p:nvSpPr>
        <p:spPr bwMode="auto">
          <a:xfrm>
            <a:off x="8518526" y="3336925"/>
            <a:ext cx="365485" cy="3699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b="1" dirty="0">
                <a:solidFill>
                  <a:srgbClr val="C00000"/>
                </a:solidFill>
              </a:rPr>
              <a:t>w</a:t>
            </a:r>
          </a:p>
        </p:txBody>
      </p:sp>
      <p:sp>
        <p:nvSpPr>
          <p:cNvPr id="266276" name="Rectangle 36"/>
          <p:cNvSpPr>
            <a:spLocks noChangeArrowheads="1"/>
          </p:cNvSpPr>
          <p:nvPr/>
        </p:nvSpPr>
        <p:spPr bwMode="auto">
          <a:xfrm>
            <a:off x="8823325" y="3336925"/>
            <a:ext cx="277320" cy="3699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b="1" dirty="0">
                <a:solidFill>
                  <a:srgbClr val="C00000"/>
                </a:solidFill>
              </a:rPr>
              <a:t>r</a:t>
            </a:r>
          </a:p>
        </p:txBody>
      </p:sp>
      <p:sp>
        <p:nvSpPr>
          <p:cNvPr id="266277" name="Rectangle 37"/>
          <p:cNvSpPr>
            <a:spLocks noChangeArrowheads="1"/>
          </p:cNvSpPr>
          <p:nvPr/>
        </p:nvSpPr>
        <p:spPr bwMode="auto">
          <a:xfrm>
            <a:off x="9128126" y="3336925"/>
            <a:ext cx="304571" cy="3699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b="1" dirty="0">
                <a:solidFill>
                  <a:srgbClr val="C00000"/>
                </a:solidFill>
              </a:rPr>
              <a:t>x</a:t>
            </a:r>
          </a:p>
        </p:txBody>
      </p:sp>
      <p:sp>
        <p:nvSpPr>
          <p:cNvPr id="266278" name="Line 38"/>
          <p:cNvSpPr>
            <a:spLocks noChangeShapeType="1"/>
          </p:cNvSpPr>
          <p:nvPr/>
        </p:nvSpPr>
        <p:spPr bwMode="auto">
          <a:xfrm>
            <a:off x="9448800" y="3276600"/>
            <a:ext cx="0" cy="60960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279" name="Rectangle 39"/>
          <p:cNvSpPr>
            <a:spLocks noChangeArrowheads="1"/>
          </p:cNvSpPr>
          <p:nvPr/>
        </p:nvSpPr>
        <p:spPr bwMode="auto">
          <a:xfrm>
            <a:off x="9432925" y="3336925"/>
            <a:ext cx="264496" cy="3699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b="1" dirty="0">
                <a:solidFill>
                  <a:srgbClr val="C00000"/>
                </a:solidFill>
              </a:rPr>
              <a:t>f</a:t>
            </a:r>
          </a:p>
        </p:txBody>
      </p:sp>
      <p:sp>
        <p:nvSpPr>
          <p:cNvPr id="266280" name="Rectangle 40"/>
          <p:cNvSpPr>
            <a:spLocks noChangeArrowheads="1"/>
          </p:cNvSpPr>
          <p:nvPr/>
        </p:nvSpPr>
        <p:spPr bwMode="auto">
          <a:xfrm>
            <a:off x="7299325" y="3946526"/>
            <a:ext cx="2189702" cy="175496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b="1"/>
              <a:t>v: valid bit</a:t>
            </a:r>
          </a:p>
          <a:p>
            <a:pPr eaLnBrk="0" hangingPunct="0"/>
            <a:r>
              <a:rPr lang="en-US" b="1"/>
              <a:t>w: write bit</a:t>
            </a:r>
          </a:p>
          <a:p>
            <a:pPr eaLnBrk="0" hangingPunct="0"/>
            <a:r>
              <a:rPr lang="en-US" b="1"/>
              <a:t>r: read bit</a:t>
            </a:r>
          </a:p>
          <a:p>
            <a:pPr eaLnBrk="0" hangingPunct="0"/>
            <a:r>
              <a:rPr lang="en-US" b="1"/>
              <a:t>x: execute bit (rare)</a:t>
            </a:r>
          </a:p>
          <a:p>
            <a:pPr eaLnBrk="0" hangingPunct="0"/>
            <a:r>
              <a:rPr lang="en-US" b="1"/>
              <a:t>f: reference bit</a:t>
            </a:r>
          </a:p>
          <a:p>
            <a:pPr eaLnBrk="0" hangingPunct="0"/>
            <a:r>
              <a:rPr lang="en-US" b="1"/>
              <a:t>m: modified bit</a:t>
            </a:r>
          </a:p>
        </p:txBody>
      </p:sp>
      <p:sp>
        <p:nvSpPr>
          <p:cNvPr id="266281" name="Line 41"/>
          <p:cNvSpPr>
            <a:spLocks noChangeShapeType="1"/>
          </p:cNvSpPr>
          <p:nvPr/>
        </p:nvSpPr>
        <p:spPr bwMode="auto">
          <a:xfrm>
            <a:off x="9753600" y="2057400"/>
            <a:ext cx="0" cy="60960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282" name="Line 42"/>
          <p:cNvSpPr>
            <a:spLocks noChangeShapeType="1"/>
          </p:cNvSpPr>
          <p:nvPr/>
        </p:nvSpPr>
        <p:spPr bwMode="auto">
          <a:xfrm>
            <a:off x="9753600" y="2667000"/>
            <a:ext cx="0" cy="121920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283" name="Rectangle 43"/>
          <p:cNvSpPr>
            <a:spLocks noChangeArrowheads="1"/>
          </p:cNvSpPr>
          <p:nvPr/>
        </p:nvSpPr>
        <p:spPr bwMode="auto">
          <a:xfrm>
            <a:off x="9737725" y="2117725"/>
            <a:ext cx="383118" cy="3699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b="1" dirty="0">
                <a:solidFill>
                  <a:srgbClr val="C00000"/>
                </a:solidFill>
              </a:rPr>
              <a:t>m</a:t>
            </a:r>
          </a:p>
        </p:txBody>
      </p:sp>
      <p:sp>
        <p:nvSpPr>
          <p:cNvPr id="266284" name="Rectangle 44"/>
          <p:cNvSpPr>
            <a:spLocks noChangeArrowheads="1"/>
          </p:cNvSpPr>
          <p:nvPr/>
        </p:nvSpPr>
        <p:spPr bwMode="auto">
          <a:xfrm>
            <a:off x="9737725" y="2727325"/>
            <a:ext cx="383118" cy="3699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b="1" dirty="0">
                <a:solidFill>
                  <a:srgbClr val="C00000"/>
                </a:solidFill>
              </a:rPr>
              <a:t>m</a:t>
            </a:r>
          </a:p>
        </p:txBody>
      </p:sp>
      <p:sp>
        <p:nvSpPr>
          <p:cNvPr id="266285" name="Rectangle 45"/>
          <p:cNvSpPr>
            <a:spLocks noChangeArrowheads="1"/>
          </p:cNvSpPr>
          <p:nvPr/>
        </p:nvSpPr>
        <p:spPr bwMode="auto">
          <a:xfrm>
            <a:off x="9737725" y="3336925"/>
            <a:ext cx="383118" cy="3699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b="1" dirty="0">
                <a:solidFill>
                  <a:srgbClr val="C00000"/>
                </a:solidFill>
              </a:rPr>
              <a:t>m</a:t>
            </a:r>
          </a:p>
        </p:txBody>
      </p:sp>
    </p:spTree>
    <p:extLst>
      <p:ext uri="{BB962C8B-B14F-4D97-AF65-F5344CB8AC3E}">
        <p14:creationId xmlns:p14="http://schemas.microsoft.com/office/powerpoint/2010/main" val="22090402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title"/>
          </p:nvPr>
        </p:nvSpPr>
        <p:spPr>
          <a:xfrm>
            <a:off x="729463" y="571501"/>
            <a:ext cx="8534400" cy="1143000"/>
          </a:xfrm>
          <a:noFill/>
          <a:ln/>
        </p:spPr>
        <p:txBody>
          <a:bodyPr vert="horz" wrap="square" lIns="92075" tIns="46038" rIns="92075" bIns="46038" rtlCol="0" anchor="t" anchorCtr="0">
            <a:normAutofit fontScale="90000"/>
          </a:bodyPr>
          <a:lstStyle/>
          <a:p>
            <a:r>
              <a:rPr lang="en-US" dirty="0"/>
              <a:t>Mapping Virtual to Real Addresses</a:t>
            </a:r>
          </a:p>
        </p:txBody>
      </p:sp>
      <p:sp>
        <p:nvSpPr>
          <p:cNvPr id="267267" name="Rectangle 3"/>
          <p:cNvSpPr>
            <a:spLocks noChangeArrowheads="1"/>
          </p:cNvSpPr>
          <p:nvPr/>
        </p:nvSpPr>
        <p:spPr bwMode="auto">
          <a:xfrm>
            <a:off x="2749550" y="2292350"/>
            <a:ext cx="5321300" cy="749300"/>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7268" name="Line 4"/>
          <p:cNvSpPr>
            <a:spLocks noChangeShapeType="1"/>
          </p:cNvSpPr>
          <p:nvPr/>
        </p:nvSpPr>
        <p:spPr bwMode="auto">
          <a:xfrm>
            <a:off x="5715000" y="2286000"/>
            <a:ext cx="0" cy="76200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7269" name="Rectangle 5"/>
          <p:cNvSpPr>
            <a:spLocks noChangeArrowheads="1"/>
          </p:cNvSpPr>
          <p:nvPr/>
        </p:nvSpPr>
        <p:spPr bwMode="auto">
          <a:xfrm>
            <a:off x="8213725" y="2270126"/>
            <a:ext cx="990656" cy="6469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b="1"/>
              <a:t>Virtual</a:t>
            </a:r>
          </a:p>
          <a:p>
            <a:pPr eaLnBrk="0" hangingPunct="0"/>
            <a:r>
              <a:rPr lang="en-US" b="1"/>
              <a:t>address</a:t>
            </a:r>
          </a:p>
        </p:txBody>
      </p:sp>
      <p:sp>
        <p:nvSpPr>
          <p:cNvPr id="267270" name="Line 6"/>
          <p:cNvSpPr>
            <a:spLocks noChangeShapeType="1"/>
          </p:cNvSpPr>
          <p:nvPr/>
        </p:nvSpPr>
        <p:spPr bwMode="auto">
          <a:xfrm>
            <a:off x="2743200" y="1981200"/>
            <a:ext cx="2209800" cy="0"/>
          </a:xfrm>
          <a:prstGeom prst="line">
            <a:avLst/>
          </a:prstGeom>
          <a:noFill/>
          <a:ln w="12700">
            <a:solidFill>
              <a:schemeClr val="tx1"/>
            </a:solidFill>
            <a:round/>
            <a:headEnd type="stealth" w="med" len="lg"/>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7271" name="Line 7"/>
          <p:cNvSpPr>
            <a:spLocks noChangeShapeType="1"/>
          </p:cNvSpPr>
          <p:nvPr/>
        </p:nvSpPr>
        <p:spPr bwMode="auto">
          <a:xfrm>
            <a:off x="6019800" y="1981200"/>
            <a:ext cx="2057400" cy="0"/>
          </a:xfrm>
          <a:prstGeom prst="line">
            <a:avLst/>
          </a:prstGeom>
          <a:noFill/>
          <a:ln w="127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7272" name="Rectangle 8"/>
          <p:cNvSpPr>
            <a:spLocks noChangeArrowheads="1"/>
          </p:cNvSpPr>
          <p:nvPr/>
        </p:nvSpPr>
        <p:spPr bwMode="auto">
          <a:xfrm>
            <a:off x="5013326" y="1736725"/>
            <a:ext cx="740587" cy="3699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b="1" i="1"/>
              <a:t>n </a:t>
            </a:r>
            <a:r>
              <a:rPr lang="en-US" b="1"/>
              <a:t>bits</a:t>
            </a:r>
          </a:p>
        </p:txBody>
      </p:sp>
      <p:sp>
        <p:nvSpPr>
          <p:cNvPr id="267273" name="Rectangle 9"/>
          <p:cNvSpPr>
            <a:spLocks noChangeArrowheads="1"/>
          </p:cNvSpPr>
          <p:nvPr/>
        </p:nvSpPr>
        <p:spPr bwMode="auto">
          <a:xfrm>
            <a:off x="2879725" y="2422525"/>
            <a:ext cx="2265044" cy="3699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b="1"/>
              <a:t>virtual page number</a:t>
            </a:r>
          </a:p>
        </p:txBody>
      </p:sp>
      <p:sp>
        <p:nvSpPr>
          <p:cNvPr id="267274" name="Rectangle 10"/>
          <p:cNvSpPr>
            <a:spLocks noChangeArrowheads="1"/>
          </p:cNvSpPr>
          <p:nvPr/>
        </p:nvSpPr>
        <p:spPr bwMode="auto">
          <a:xfrm>
            <a:off x="6019800" y="2422525"/>
            <a:ext cx="1752600" cy="3699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spAutoFit/>
          </a:bodyPr>
          <a:lstStyle/>
          <a:p>
            <a:pPr algn="ctr" eaLnBrk="0" hangingPunct="0"/>
            <a:r>
              <a:rPr lang="en-US" b="1"/>
              <a:t>offset</a:t>
            </a:r>
          </a:p>
        </p:txBody>
      </p:sp>
      <p:sp>
        <p:nvSpPr>
          <p:cNvPr id="267275" name="AutoShape 11"/>
          <p:cNvSpPr>
            <a:spLocks noChangeArrowheads="1"/>
          </p:cNvSpPr>
          <p:nvPr/>
        </p:nvSpPr>
        <p:spPr bwMode="auto">
          <a:xfrm>
            <a:off x="3930650" y="3282950"/>
            <a:ext cx="596900" cy="711200"/>
          </a:xfrm>
          <a:prstGeom prst="downArrow">
            <a:avLst>
              <a:gd name="adj1" fmla="val 50000"/>
              <a:gd name="adj2" fmla="val 59580"/>
            </a:avLst>
          </a:prstGeom>
          <a:solidFill>
            <a:schemeClr val="accent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7276" name="Line 12"/>
          <p:cNvSpPr>
            <a:spLocks noChangeShapeType="1"/>
          </p:cNvSpPr>
          <p:nvPr/>
        </p:nvSpPr>
        <p:spPr bwMode="auto">
          <a:xfrm>
            <a:off x="2743200" y="3276600"/>
            <a:ext cx="2895600" cy="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7277" name="Rectangle 13"/>
          <p:cNvSpPr>
            <a:spLocks noChangeArrowheads="1"/>
          </p:cNvSpPr>
          <p:nvPr/>
        </p:nvSpPr>
        <p:spPr bwMode="auto">
          <a:xfrm>
            <a:off x="3717925" y="4022726"/>
            <a:ext cx="1259960" cy="6469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b="1"/>
              <a:t>index into</a:t>
            </a:r>
          </a:p>
          <a:p>
            <a:pPr eaLnBrk="0" hangingPunct="0"/>
            <a:r>
              <a:rPr lang="en-US" b="1"/>
              <a:t>page table</a:t>
            </a:r>
          </a:p>
        </p:txBody>
      </p:sp>
      <p:sp>
        <p:nvSpPr>
          <p:cNvPr id="267278" name="Rectangle 14"/>
          <p:cNvSpPr>
            <a:spLocks noChangeArrowheads="1"/>
          </p:cNvSpPr>
          <p:nvPr/>
        </p:nvSpPr>
        <p:spPr bwMode="auto">
          <a:xfrm>
            <a:off x="5187950" y="3892550"/>
            <a:ext cx="901700" cy="2120900"/>
          </a:xfrm>
          <a:prstGeom prst="rect">
            <a:avLst/>
          </a:prstGeom>
          <a:solidFill>
            <a:schemeClr val="accent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7279" name="Line 15"/>
          <p:cNvSpPr>
            <a:spLocks noChangeShapeType="1"/>
          </p:cNvSpPr>
          <p:nvPr/>
        </p:nvSpPr>
        <p:spPr bwMode="auto">
          <a:xfrm>
            <a:off x="5181600" y="4419600"/>
            <a:ext cx="914400" cy="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7280" name="Line 16"/>
          <p:cNvSpPr>
            <a:spLocks noChangeShapeType="1"/>
          </p:cNvSpPr>
          <p:nvPr/>
        </p:nvSpPr>
        <p:spPr bwMode="auto">
          <a:xfrm>
            <a:off x="5181600" y="4953000"/>
            <a:ext cx="914400" cy="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7281" name="Line 17"/>
          <p:cNvSpPr>
            <a:spLocks noChangeShapeType="1"/>
          </p:cNvSpPr>
          <p:nvPr/>
        </p:nvSpPr>
        <p:spPr bwMode="auto">
          <a:xfrm>
            <a:off x="5181600" y="5486400"/>
            <a:ext cx="914400" cy="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7282" name="AutoShape 18"/>
          <p:cNvSpPr>
            <a:spLocks noChangeArrowheads="1"/>
          </p:cNvSpPr>
          <p:nvPr/>
        </p:nvSpPr>
        <p:spPr bwMode="auto">
          <a:xfrm>
            <a:off x="3740150" y="5111750"/>
            <a:ext cx="1435100" cy="215900"/>
          </a:xfrm>
          <a:prstGeom prst="rightArrow">
            <a:avLst>
              <a:gd name="adj1" fmla="val 50000"/>
              <a:gd name="adj2" fmla="val 332384"/>
            </a:avLst>
          </a:prstGeom>
          <a:solidFill>
            <a:schemeClr val="accent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7283" name="AutoShape 19"/>
          <p:cNvSpPr>
            <a:spLocks noChangeArrowheads="1"/>
          </p:cNvSpPr>
          <p:nvPr/>
        </p:nvSpPr>
        <p:spPr bwMode="auto">
          <a:xfrm>
            <a:off x="6102350" y="5035550"/>
            <a:ext cx="749300" cy="292100"/>
          </a:xfrm>
          <a:prstGeom prst="rightArrow">
            <a:avLst>
              <a:gd name="adj1" fmla="val 50000"/>
              <a:gd name="adj2" fmla="val 128273"/>
            </a:avLst>
          </a:prstGeom>
          <a:solidFill>
            <a:srgbClr val="FFFF00"/>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7284" name="Rectangle 20"/>
          <p:cNvSpPr>
            <a:spLocks noChangeArrowheads="1"/>
          </p:cNvSpPr>
          <p:nvPr/>
        </p:nvSpPr>
        <p:spPr bwMode="auto">
          <a:xfrm>
            <a:off x="6864350" y="4959350"/>
            <a:ext cx="1435100" cy="444500"/>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7285" name="Rectangle 21"/>
          <p:cNvSpPr>
            <a:spLocks noChangeArrowheads="1"/>
          </p:cNvSpPr>
          <p:nvPr/>
        </p:nvSpPr>
        <p:spPr bwMode="auto">
          <a:xfrm>
            <a:off x="6842125" y="5013325"/>
            <a:ext cx="1170192" cy="3699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b="1"/>
              <a:t>frame no.</a:t>
            </a:r>
          </a:p>
        </p:txBody>
      </p:sp>
      <p:sp>
        <p:nvSpPr>
          <p:cNvPr id="267286" name="Line 22"/>
          <p:cNvSpPr>
            <a:spLocks noChangeShapeType="1"/>
          </p:cNvSpPr>
          <p:nvPr/>
        </p:nvSpPr>
        <p:spPr bwMode="auto">
          <a:xfrm>
            <a:off x="8077200" y="3048000"/>
            <a:ext cx="2057400" cy="190500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7287" name="Rectangle 23"/>
          <p:cNvSpPr>
            <a:spLocks noChangeArrowheads="1"/>
          </p:cNvSpPr>
          <p:nvPr/>
        </p:nvSpPr>
        <p:spPr bwMode="auto">
          <a:xfrm>
            <a:off x="8312150" y="4959350"/>
            <a:ext cx="1816100" cy="444500"/>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7288" name="Rectangle 24"/>
          <p:cNvSpPr>
            <a:spLocks noChangeArrowheads="1"/>
          </p:cNvSpPr>
          <p:nvPr/>
        </p:nvSpPr>
        <p:spPr bwMode="auto">
          <a:xfrm>
            <a:off x="8382000" y="5013325"/>
            <a:ext cx="1752600" cy="3699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spAutoFit/>
          </a:bodyPr>
          <a:lstStyle/>
          <a:p>
            <a:pPr algn="ctr" eaLnBrk="0" hangingPunct="0"/>
            <a:r>
              <a:rPr lang="en-US" b="1"/>
              <a:t>offset</a:t>
            </a:r>
          </a:p>
        </p:txBody>
      </p:sp>
      <p:sp>
        <p:nvSpPr>
          <p:cNvPr id="267289" name="Line 25"/>
          <p:cNvSpPr>
            <a:spLocks noChangeShapeType="1"/>
          </p:cNvSpPr>
          <p:nvPr/>
        </p:nvSpPr>
        <p:spPr bwMode="auto">
          <a:xfrm>
            <a:off x="5715000" y="3048000"/>
            <a:ext cx="2590800" cy="190500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7290" name="Rectangle 26"/>
          <p:cNvSpPr>
            <a:spLocks noChangeArrowheads="1"/>
          </p:cNvSpPr>
          <p:nvPr/>
        </p:nvSpPr>
        <p:spPr bwMode="auto">
          <a:xfrm>
            <a:off x="7375526" y="5775325"/>
            <a:ext cx="1888337" cy="3699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b="1"/>
              <a:t>Physical address</a:t>
            </a:r>
          </a:p>
        </p:txBody>
      </p:sp>
      <p:sp>
        <p:nvSpPr>
          <p:cNvPr id="267291" name="Line 27"/>
          <p:cNvSpPr>
            <a:spLocks noChangeShapeType="1"/>
          </p:cNvSpPr>
          <p:nvPr/>
        </p:nvSpPr>
        <p:spPr bwMode="auto">
          <a:xfrm>
            <a:off x="6934200" y="5638800"/>
            <a:ext cx="1143000" cy="0"/>
          </a:xfrm>
          <a:prstGeom prst="line">
            <a:avLst/>
          </a:prstGeom>
          <a:noFill/>
          <a:ln w="12700">
            <a:solidFill>
              <a:schemeClr val="tx1"/>
            </a:solidFill>
            <a:round/>
            <a:headEnd type="stealth" w="med" len="lg"/>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7292" name="Line 28"/>
          <p:cNvSpPr>
            <a:spLocks noChangeShapeType="1"/>
          </p:cNvSpPr>
          <p:nvPr/>
        </p:nvSpPr>
        <p:spPr bwMode="auto">
          <a:xfrm>
            <a:off x="9067800" y="5638800"/>
            <a:ext cx="1066800" cy="0"/>
          </a:xfrm>
          <a:prstGeom prst="line">
            <a:avLst/>
          </a:prstGeom>
          <a:noFill/>
          <a:ln w="127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7293" name="Rectangle 29"/>
          <p:cNvSpPr>
            <a:spLocks noChangeArrowheads="1"/>
          </p:cNvSpPr>
          <p:nvPr/>
        </p:nvSpPr>
        <p:spPr bwMode="auto">
          <a:xfrm>
            <a:off x="8137526" y="5394325"/>
            <a:ext cx="742191" cy="3699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b="1" i="1"/>
              <a:t>p </a:t>
            </a:r>
            <a:r>
              <a:rPr lang="en-US" b="1"/>
              <a:t>bits</a:t>
            </a:r>
          </a:p>
        </p:txBody>
      </p:sp>
      <p:sp>
        <p:nvSpPr>
          <p:cNvPr id="267294" name="Line 30"/>
          <p:cNvSpPr>
            <a:spLocks noChangeShapeType="1"/>
          </p:cNvSpPr>
          <p:nvPr/>
        </p:nvSpPr>
        <p:spPr bwMode="auto">
          <a:xfrm>
            <a:off x="5715000" y="3276600"/>
            <a:ext cx="838200" cy="0"/>
          </a:xfrm>
          <a:prstGeom prst="line">
            <a:avLst/>
          </a:prstGeom>
          <a:noFill/>
          <a:ln w="12700">
            <a:solidFill>
              <a:schemeClr val="tx1"/>
            </a:solidFill>
            <a:round/>
            <a:headEnd type="stealth" w="med" len="lg"/>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7295" name="Line 31"/>
          <p:cNvSpPr>
            <a:spLocks noChangeShapeType="1"/>
          </p:cNvSpPr>
          <p:nvPr/>
        </p:nvSpPr>
        <p:spPr bwMode="auto">
          <a:xfrm>
            <a:off x="7467600" y="3276600"/>
            <a:ext cx="685800" cy="0"/>
          </a:xfrm>
          <a:prstGeom prst="line">
            <a:avLst/>
          </a:prstGeom>
          <a:noFill/>
          <a:ln w="127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7296" name="Rectangle 32"/>
          <p:cNvSpPr>
            <a:spLocks noChangeArrowheads="1"/>
          </p:cNvSpPr>
          <p:nvPr/>
        </p:nvSpPr>
        <p:spPr bwMode="auto">
          <a:xfrm>
            <a:off x="6613526" y="3032125"/>
            <a:ext cx="711733" cy="3699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b="1" i="1"/>
              <a:t>s </a:t>
            </a:r>
            <a:r>
              <a:rPr lang="en-US" b="1"/>
              <a:t>bits</a:t>
            </a:r>
          </a:p>
        </p:txBody>
      </p:sp>
      <p:sp>
        <p:nvSpPr>
          <p:cNvPr id="267297" name="Line 33"/>
          <p:cNvSpPr>
            <a:spLocks noChangeShapeType="1"/>
          </p:cNvSpPr>
          <p:nvPr/>
        </p:nvSpPr>
        <p:spPr bwMode="auto">
          <a:xfrm>
            <a:off x="8305800" y="4800600"/>
            <a:ext cx="609600" cy="0"/>
          </a:xfrm>
          <a:prstGeom prst="line">
            <a:avLst/>
          </a:prstGeom>
          <a:noFill/>
          <a:ln w="12700">
            <a:solidFill>
              <a:schemeClr val="tx1"/>
            </a:solidFill>
            <a:round/>
            <a:headEnd type="stealth" w="med" len="lg"/>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7298" name="Line 34"/>
          <p:cNvSpPr>
            <a:spLocks noChangeShapeType="1"/>
          </p:cNvSpPr>
          <p:nvPr/>
        </p:nvSpPr>
        <p:spPr bwMode="auto">
          <a:xfrm>
            <a:off x="9677400" y="4800600"/>
            <a:ext cx="457200" cy="0"/>
          </a:xfrm>
          <a:prstGeom prst="line">
            <a:avLst/>
          </a:prstGeom>
          <a:noFill/>
          <a:ln w="127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7299" name="Rectangle 35"/>
          <p:cNvSpPr>
            <a:spLocks noChangeArrowheads="1"/>
          </p:cNvSpPr>
          <p:nvPr/>
        </p:nvSpPr>
        <p:spPr bwMode="auto">
          <a:xfrm>
            <a:off x="8899526" y="4556125"/>
            <a:ext cx="711733" cy="3699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b="1" i="1"/>
              <a:t>s </a:t>
            </a:r>
            <a:r>
              <a:rPr lang="en-US" b="1"/>
              <a:t>bits</a:t>
            </a:r>
          </a:p>
        </p:txBody>
      </p:sp>
      <p:sp>
        <p:nvSpPr>
          <p:cNvPr id="267300" name="Rectangle 36"/>
          <p:cNvSpPr>
            <a:spLocks noChangeArrowheads="1"/>
          </p:cNvSpPr>
          <p:nvPr/>
        </p:nvSpPr>
        <p:spPr bwMode="auto">
          <a:xfrm>
            <a:off x="2270126" y="5699125"/>
            <a:ext cx="1865895" cy="3699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b="1"/>
              <a:t>s: log (page size)</a:t>
            </a:r>
          </a:p>
        </p:txBody>
      </p:sp>
    </p:spTree>
    <p:extLst>
      <p:ext uri="{BB962C8B-B14F-4D97-AF65-F5344CB8AC3E}">
        <p14:creationId xmlns:p14="http://schemas.microsoft.com/office/powerpoint/2010/main" val="1024625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FD9A7-E970-9BA2-C6BD-A639E8482F28}"/>
              </a:ext>
            </a:extLst>
          </p:cNvPr>
          <p:cNvSpPr>
            <a:spLocks noGrp="1"/>
          </p:cNvSpPr>
          <p:nvPr>
            <p:ph type="title"/>
          </p:nvPr>
        </p:nvSpPr>
        <p:spPr/>
        <p:txBody>
          <a:bodyPr/>
          <a:lstStyle/>
          <a:p>
            <a:r>
              <a:rPr lang="en-US" dirty="0"/>
              <a:t>Memory</a:t>
            </a:r>
          </a:p>
        </p:txBody>
      </p:sp>
      <p:sp>
        <p:nvSpPr>
          <p:cNvPr id="3" name="Content Placeholder 2">
            <a:extLst>
              <a:ext uri="{FF2B5EF4-FFF2-40B4-BE49-F238E27FC236}">
                <a16:creationId xmlns:a16="http://schemas.microsoft.com/office/drawing/2014/main" id="{16379428-D4AD-3A94-07FE-CDA1488E056B}"/>
              </a:ext>
            </a:extLst>
          </p:cNvPr>
          <p:cNvSpPr>
            <a:spLocks noGrp="1"/>
          </p:cNvSpPr>
          <p:nvPr>
            <p:ph idx="1"/>
          </p:nvPr>
        </p:nvSpPr>
        <p:spPr/>
        <p:txBody>
          <a:bodyPr/>
          <a:lstStyle/>
          <a:p>
            <a:r>
              <a:rPr lang="en-US" dirty="0"/>
              <a:t>Programmer’s view</a:t>
            </a:r>
          </a:p>
          <a:p>
            <a:r>
              <a:rPr lang="en-US" dirty="0"/>
              <a:t>Realization of virtual memory</a:t>
            </a:r>
          </a:p>
          <a:p>
            <a:r>
              <a:rPr lang="en-US" dirty="0"/>
              <a:t>Memory support for cloud computing</a:t>
            </a:r>
          </a:p>
          <a:p>
            <a:r>
              <a:rPr lang="en-US" dirty="0"/>
              <a:t>New memory technology</a:t>
            </a:r>
          </a:p>
        </p:txBody>
      </p:sp>
    </p:spTree>
    <p:extLst>
      <p:ext uri="{BB962C8B-B14F-4D97-AF65-F5344CB8AC3E}">
        <p14:creationId xmlns:p14="http://schemas.microsoft.com/office/powerpoint/2010/main" val="21539397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6B106-34C0-6EF3-32B4-9368BD2C9EB5}"/>
              </a:ext>
            </a:extLst>
          </p:cNvPr>
          <p:cNvSpPr>
            <a:spLocks noGrp="1"/>
          </p:cNvSpPr>
          <p:nvPr>
            <p:ph type="title"/>
          </p:nvPr>
        </p:nvSpPr>
        <p:spPr/>
        <p:txBody>
          <a:bodyPr/>
          <a:lstStyle/>
          <a:p>
            <a:r>
              <a:rPr lang="en-US" dirty="0"/>
              <a:t>Paging Enables Powerful Operations</a:t>
            </a:r>
          </a:p>
        </p:txBody>
      </p:sp>
      <p:grpSp>
        <p:nvGrpSpPr>
          <p:cNvPr id="4" name="Group 3">
            <a:extLst>
              <a:ext uri="{FF2B5EF4-FFF2-40B4-BE49-F238E27FC236}">
                <a16:creationId xmlns:a16="http://schemas.microsoft.com/office/drawing/2014/main" id="{A609BA26-E902-94C4-E9B1-5308168146EC}"/>
              </a:ext>
            </a:extLst>
          </p:cNvPr>
          <p:cNvGrpSpPr/>
          <p:nvPr/>
        </p:nvGrpSpPr>
        <p:grpSpPr>
          <a:xfrm>
            <a:off x="2270126" y="1736725"/>
            <a:ext cx="7400924" cy="4276725"/>
            <a:chOff x="2270126" y="1736725"/>
            <a:chExt cx="7400924" cy="4276725"/>
          </a:xfrm>
        </p:grpSpPr>
        <p:sp>
          <p:nvSpPr>
            <p:cNvPr id="5" name="Rectangle 3">
              <a:extLst>
                <a:ext uri="{FF2B5EF4-FFF2-40B4-BE49-F238E27FC236}">
                  <a16:creationId xmlns:a16="http://schemas.microsoft.com/office/drawing/2014/main" id="{0AB01F03-888A-C074-3691-FE0403213F41}"/>
                </a:ext>
              </a:extLst>
            </p:cNvPr>
            <p:cNvSpPr>
              <a:spLocks noChangeArrowheads="1"/>
            </p:cNvSpPr>
            <p:nvPr/>
          </p:nvSpPr>
          <p:spPr bwMode="auto">
            <a:xfrm>
              <a:off x="2673350" y="2368550"/>
              <a:ext cx="1587500" cy="520700"/>
            </a:xfrm>
            <a:prstGeom prst="rect">
              <a:avLst/>
            </a:prstGeom>
            <a:solidFill>
              <a:srgbClr val="CC3300"/>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 name="Rectangle 4">
              <a:extLst>
                <a:ext uri="{FF2B5EF4-FFF2-40B4-BE49-F238E27FC236}">
                  <a16:creationId xmlns:a16="http://schemas.microsoft.com/office/drawing/2014/main" id="{ED9E4447-D173-604A-9598-B6DB0E3792DC}"/>
                </a:ext>
              </a:extLst>
            </p:cNvPr>
            <p:cNvSpPr>
              <a:spLocks noChangeArrowheads="1"/>
            </p:cNvSpPr>
            <p:nvPr/>
          </p:nvSpPr>
          <p:spPr bwMode="auto">
            <a:xfrm>
              <a:off x="2673350" y="2901950"/>
              <a:ext cx="1587500" cy="520700"/>
            </a:xfrm>
            <a:prstGeom prst="rect">
              <a:avLst/>
            </a:prstGeom>
            <a:solidFill>
              <a:schemeClr val="hlink"/>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 name="Rectangle 5">
              <a:extLst>
                <a:ext uri="{FF2B5EF4-FFF2-40B4-BE49-F238E27FC236}">
                  <a16:creationId xmlns:a16="http://schemas.microsoft.com/office/drawing/2014/main" id="{40C13654-D9B3-5CDE-C91E-D26639C0F4B0}"/>
                </a:ext>
              </a:extLst>
            </p:cNvPr>
            <p:cNvSpPr>
              <a:spLocks noChangeArrowheads="1"/>
            </p:cNvSpPr>
            <p:nvPr/>
          </p:nvSpPr>
          <p:spPr bwMode="auto">
            <a:xfrm>
              <a:off x="2673350" y="3435350"/>
              <a:ext cx="1587500" cy="520700"/>
            </a:xfrm>
            <a:prstGeom prst="rect">
              <a:avLst/>
            </a:prstGeom>
            <a:solidFill>
              <a:schemeClr val="hlink"/>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 name="Rectangle 6">
              <a:extLst>
                <a:ext uri="{FF2B5EF4-FFF2-40B4-BE49-F238E27FC236}">
                  <a16:creationId xmlns:a16="http://schemas.microsoft.com/office/drawing/2014/main" id="{C2FB0463-6F92-EC28-4D46-754389541EF7}"/>
                </a:ext>
              </a:extLst>
            </p:cNvPr>
            <p:cNvSpPr>
              <a:spLocks noChangeArrowheads="1"/>
            </p:cNvSpPr>
            <p:nvPr/>
          </p:nvSpPr>
          <p:spPr bwMode="auto">
            <a:xfrm>
              <a:off x="2673350" y="3968750"/>
              <a:ext cx="1587500" cy="520700"/>
            </a:xfrm>
            <a:prstGeom prst="rect">
              <a:avLst/>
            </a:prstGeom>
            <a:solidFill>
              <a:schemeClr val="hlink"/>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 name="Rectangle 7">
              <a:extLst>
                <a:ext uri="{FF2B5EF4-FFF2-40B4-BE49-F238E27FC236}">
                  <a16:creationId xmlns:a16="http://schemas.microsoft.com/office/drawing/2014/main" id="{1484E7EF-7007-5BB0-115F-987D18AC7D69}"/>
                </a:ext>
              </a:extLst>
            </p:cNvPr>
            <p:cNvSpPr>
              <a:spLocks noChangeArrowheads="1"/>
            </p:cNvSpPr>
            <p:nvPr/>
          </p:nvSpPr>
          <p:spPr bwMode="auto">
            <a:xfrm>
              <a:off x="8083550" y="2368550"/>
              <a:ext cx="1587500" cy="520700"/>
            </a:xfrm>
            <a:prstGeom prst="rect">
              <a:avLst/>
            </a:prstGeom>
            <a:solidFill>
              <a:srgbClr val="CC3300"/>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 name="Rectangle 8">
              <a:extLst>
                <a:ext uri="{FF2B5EF4-FFF2-40B4-BE49-F238E27FC236}">
                  <a16:creationId xmlns:a16="http://schemas.microsoft.com/office/drawing/2014/main" id="{A56AB96C-E0B9-6C28-6E56-5F1301289815}"/>
                </a:ext>
              </a:extLst>
            </p:cNvPr>
            <p:cNvSpPr>
              <a:spLocks noChangeArrowheads="1"/>
            </p:cNvSpPr>
            <p:nvPr/>
          </p:nvSpPr>
          <p:spPr bwMode="auto">
            <a:xfrm>
              <a:off x="8083550" y="2901950"/>
              <a:ext cx="1587500" cy="520700"/>
            </a:xfrm>
            <a:prstGeom prst="rect">
              <a:avLst/>
            </a:prstGeom>
            <a:solidFill>
              <a:schemeClr val="hlink"/>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 name="Rectangle 9">
              <a:extLst>
                <a:ext uri="{FF2B5EF4-FFF2-40B4-BE49-F238E27FC236}">
                  <a16:creationId xmlns:a16="http://schemas.microsoft.com/office/drawing/2014/main" id="{B3AA0554-15D1-1FB5-7296-C48562672955}"/>
                </a:ext>
              </a:extLst>
            </p:cNvPr>
            <p:cNvSpPr>
              <a:spLocks noChangeArrowheads="1"/>
            </p:cNvSpPr>
            <p:nvPr/>
          </p:nvSpPr>
          <p:spPr bwMode="auto">
            <a:xfrm>
              <a:off x="8083550" y="3435350"/>
              <a:ext cx="1587500" cy="520700"/>
            </a:xfrm>
            <a:prstGeom prst="rect">
              <a:avLst/>
            </a:prstGeom>
            <a:solidFill>
              <a:schemeClr val="hlink"/>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 name="Rectangle 10">
              <a:extLst>
                <a:ext uri="{FF2B5EF4-FFF2-40B4-BE49-F238E27FC236}">
                  <a16:creationId xmlns:a16="http://schemas.microsoft.com/office/drawing/2014/main" id="{65AAF4CB-3C3F-0477-965B-F0F4C2E8EB53}"/>
                </a:ext>
              </a:extLst>
            </p:cNvPr>
            <p:cNvSpPr>
              <a:spLocks noChangeArrowheads="1"/>
            </p:cNvSpPr>
            <p:nvPr/>
          </p:nvSpPr>
          <p:spPr bwMode="auto">
            <a:xfrm>
              <a:off x="2270126" y="2117725"/>
              <a:ext cx="307777" cy="3699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b="1"/>
                <a:t>0</a:t>
              </a:r>
            </a:p>
          </p:txBody>
        </p:sp>
        <p:sp>
          <p:nvSpPr>
            <p:cNvPr id="13" name="Rectangle 11">
              <a:extLst>
                <a:ext uri="{FF2B5EF4-FFF2-40B4-BE49-F238E27FC236}">
                  <a16:creationId xmlns:a16="http://schemas.microsoft.com/office/drawing/2014/main" id="{3E942EAB-9F61-F539-7C66-984A491520FF}"/>
                </a:ext>
              </a:extLst>
            </p:cNvPr>
            <p:cNvSpPr>
              <a:spLocks noChangeArrowheads="1"/>
            </p:cNvSpPr>
            <p:nvPr/>
          </p:nvSpPr>
          <p:spPr bwMode="auto">
            <a:xfrm>
              <a:off x="7604126" y="2117725"/>
              <a:ext cx="307777" cy="3699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b="1"/>
                <a:t>0</a:t>
              </a:r>
            </a:p>
          </p:txBody>
        </p:sp>
        <p:sp>
          <p:nvSpPr>
            <p:cNvPr id="14" name="Rectangle 12">
              <a:extLst>
                <a:ext uri="{FF2B5EF4-FFF2-40B4-BE49-F238E27FC236}">
                  <a16:creationId xmlns:a16="http://schemas.microsoft.com/office/drawing/2014/main" id="{2744F5D8-ACC8-9FB8-05B2-2C6066DE6CEF}"/>
                </a:ext>
              </a:extLst>
            </p:cNvPr>
            <p:cNvSpPr>
              <a:spLocks noChangeArrowheads="1"/>
            </p:cNvSpPr>
            <p:nvPr/>
          </p:nvSpPr>
          <p:spPr bwMode="auto">
            <a:xfrm>
              <a:off x="5187950" y="2292350"/>
              <a:ext cx="1587500" cy="520700"/>
            </a:xfrm>
            <a:prstGeom prst="rect">
              <a:avLst/>
            </a:prstGeom>
            <a:solidFill>
              <a:srgbClr val="FFFF00"/>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 name="Rectangle 13">
              <a:extLst>
                <a:ext uri="{FF2B5EF4-FFF2-40B4-BE49-F238E27FC236}">
                  <a16:creationId xmlns:a16="http://schemas.microsoft.com/office/drawing/2014/main" id="{C6762E5F-3E77-CB5E-85BD-0A697DF8AE0D}"/>
                </a:ext>
              </a:extLst>
            </p:cNvPr>
            <p:cNvSpPr>
              <a:spLocks noChangeArrowheads="1"/>
            </p:cNvSpPr>
            <p:nvPr/>
          </p:nvSpPr>
          <p:spPr bwMode="auto">
            <a:xfrm>
              <a:off x="5187950" y="4959350"/>
              <a:ext cx="1587500" cy="520700"/>
            </a:xfrm>
            <a:prstGeom prst="rect">
              <a:avLst/>
            </a:prstGeom>
            <a:solidFill>
              <a:srgbClr val="FFFF00"/>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 name="Rectangle 14">
              <a:extLst>
                <a:ext uri="{FF2B5EF4-FFF2-40B4-BE49-F238E27FC236}">
                  <a16:creationId xmlns:a16="http://schemas.microsoft.com/office/drawing/2014/main" id="{E007642D-EA51-0503-46D2-FBBD0F3D5E76}"/>
                </a:ext>
              </a:extLst>
            </p:cNvPr>
            <p:cNvSpPr>
              <a:spLocks noChangeArrowheads="1"/>
            </p:cNvSpPr>
            <p:nvPr/>
          </p:nvSpPr>
          <p:spPr bwMode="auto">
            <a:xfrm>
              <a:off x="5187950" y="3359150"/>
              <a:ext cx="1587500" cy="520700"/>
            </a:xfrm>
            <a:prstGeom prst="rect">
              <a:avLst/>
            </a:prstGeom>
            <a:solidFill>
              <a:srgbClr val="FFFF00"/>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 name="Rectangle 15">
              <a:extLst>
                <a:ext uri="{FF2B5EF4-FFF2-40B4-BE49-F238E27FC236}">
                  <a16:creationId xmlns:a16="http://schemas.microsoft.com/office/drawing/2014/main" id="{19F12332-EDD8-CF4E-AD6D-250C3AECAEB7}"/>
                </a:ext>
              </a:extLst>
            </p:cNvPr>
            <p:cNvSpPr>
              <a:spLocks noChangeArrowheads="1"/>
            </p:cNvSpPr>
            <p:nvPr/>
          </p:nvSpPr>
          <p:spPr bwMode="auto">
            <a:xfrm>
              <a:off x="5187950" y="3892550"/>
              <a:ext cx="1587500" cy="520700"/>
            </a:xfrm>
            <a:prstGeom prst="rect">
              <a:avLst/>
            </a:prstGeom>
            <a:solidFill>
              <a:srgbClr val="FFFF00"/>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8" name="Rectangle 16">
              <a:extLst>
                <a:ext uri="{FF2B5EF4-FFF2-40B4-BE49-F238E27FC236}">
                  <a16:creationId xmlns:a16="http://schemas.microsoft.com/office/drawing/2014/main" id="{37DF383F-58C6-58AD-039E-DD3FD529D8B8}"/>
                </a:ext>
              </a:extLst>
            </p:cNvPr>
            <p:cNvSpPr>
              <a:spLocks noChangeArrowheads="1"/>
            </p:cNvSpPr>
            <p:nvPr/>
          </p:nvSpPr>
          <p:spPr bwMode="auto">
            <a:xfrm>
              <a:off x="5187950" y="4425950"/>
              <a:ext cx="1587500" cy="520700"/>
            </a:xfrm>
            <a:prstGeom prst="rect">
              <a:avLst/>
            </a:prstGeom>
            <a:solidFill>
              <a:srgbClr val="FFFF00"/>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9" name="Rectangle 17">
              <a:extLst>
                <a:ext uri="{FF2B5EF4-FFF2-40B4-BE49-F238E27FC236}">
                  <a16:creationId xmlns:a16="http://schemas.microsoft.com/office/drawing/2014/main" id="{56839E06-35F5-2593-6188-B7F7D4AF079F}"/>
                </a:ext>
              </a:extLst>
            </p:cNvPr>
            <p:cNvSpPr>
              <a:spLocks noChangeArrowheads="1"/>
            </p:cNvSpPr>
            <p:nvPr/>
          </p:nvSpPr>
          <p:spPr bwMode="auto">
            <a:xfrm>
              <a:off x="5187950" y="2825750"/>
              <a:ext cx="1587500" cy="520700"/>
            </a:xfrm>
            <a:prstGeom prst="rect">
              <a:avLst/>
            </a:prstGeom>
            <a:solidFill>
              <a:srgbClr val="FFFF00"/>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 name="Rectangle 18">
              <a:extLst>
                <a:ext uri="{FF2B5EF4-FFF2-40B4-BE49-F238E27FC236}">
                  <a16:creationId xmlns:a16="http://schemas.microsoft.com/office/drawing/2014/main" id="{D8FEE9E7-D611-7E0C-32D7-D884EE0E526D}"/>
                </a:ext>
              </a:extLst>
            </p:cNvPr>
            <p:cNvSpPr>
              <a:spLocks noChangeArrowheads="1"/>
            </p:cNvSpPr>
            <p:nvPr/>
          </p:nvSpPr>
          <p:spPr bwMode="auto">
            <a:xfrm>
              <a:off x="5187950" y="5492750"/>
              <a:ext cx="1587500" cy="520700"/>
            </a:xfrm>
            <a:prstGeom prst="rect">
              <a:avLst/>
            </a:prstGeom>
            <a:solidFill>
              <a:srgbClr val="FFFF00"/>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 name="Line 19">
              <a:extLst>
                <a:ext uri="{FF2B5EF4-FFF2-40B4-BE49-F238E27FC236}">
                  <a16:creationId xmlns:a16="http://schemas.microsoft.com/office/drawing/2014/main" id="{7BDFE1B0-C8DA-5545-2CA9-BE861A69D750}"/>
                </a:ext>
              </a:extLst>
            </p:cNvPr>
            <p:cNvSpPr>
              <a:spLocks noChangeShapeType="1"/>
            </p:cNvSpPr>
            <p:nvPr/>
          </p:nvSpPr>
          <p:spPr bwMode="auto">
            <a:xfrm flipV="1">
              <a:off x="4267200" y="2590800"/>
              <a:ext cx="914400" cy="76200"/>
            </a:xfrm>
            <a:prstGeom prst="line">
              <a:avLst/>
            </a:prstGeom>
            <a:noFill/>
            <a:ln w="127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2" name="Line 20">
              <a:extLst>
                <a:ext uri="{FF2B5EF4-FFF2-40B4-BE49-F238E27FC236}">
                  <a16:creationId xmlns:a16="http://schemas.microsoft.com/office/drawing/2014/main" id="{A7C1F4A1-FBB4-4F41-6537-934CDF493D25}"/>
                </a:ext>
              </a:extLst>
            </p:cNvPr>
            <p:cNvSpPr>
              <a:spLocks noChangeShapeType="1"/>
            </p:cNvSpPr>
            <p:nvPr/>
          </p:nvSpPr>
          <p:spPr bwMode="auto">
            <a:xfrm>
              <a:off x="4267200" y="3200400"/>
              <a:ext cx="914400" cy="457200"/>
            </a:xfrm>
            <a:prstGeom prst="line">
              <a:avLst/>
            </a:prstGeom>
            <a:noFill/>
            <a:ln w="127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3" name="Line 21">
              <a:extLst>
                <a:ext uri="{FF2B5EF4-FFF2-40B4-BE49-F238E27FC236}">
                  <a16:creationId xmlns:a16="http://schemas.microsoft.com/office/drawing/2014/main" id="{4A0DF815-B680-F4E6-A2A5-3B70528A7B95}"/>
                </a:ext>
              </a:extLst>
            </p:cNvPr>
            <p:cNvSpPr>
              <a:spLocks noChangeShapeType="1"/>
            </p:cNvSpPr>
            <p:nvPr/>
          </p:nvSpPr>
          <p:spPr bwMode="auto">
            <a:xfrm>
              <a:off x="4267200" y="3733800"/>
              <a:ext cx="914400" cy="2057400"/>
            </a:xfrm>
            <a:prstGeom prst="line">
              <a:avLst/>
            </a:prstGeom>
            <a:noFill/>
            <a:ln w="127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4" name="Line 22">
              <a:extLst>
                <a:ext uri="{FF2B5EF4-FFF2-40B4-BE49-F238E27FC236}">
                  <a16:creationId xmlns:a16="http://schemas.microsoft.com/office/drawing/2014/main" id="{783DA156-B6CE-2607-2D64-FBBB8603EACB}"/>
                </a:ext>
              </a:extLst>
            </p:cNvPr>
            <p:cNvSpPr>
              <a:spLocks noChangeShapeType="1"/>
            </p:cNvSpPr>
            <p:nvPr/>
          </p:nvSpPr>
          <p:spPr bwMode="auto">
            <a:xfrm flipV="1">
              <a:off x="4267200" y="4191000"/>
              <a:ext cx="914400" cy="76200"/>
            </a:xfrm>
            <a:prstGeom prst="line">
              <a:avLst/>
            </a:prstGeom>
            <a:noFill/>
            <a:ln w="127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5" name="Line 23">
              <a:extLst>
                <a:ext uri="{FF2B5EF4-FFF2-40B4-BE49-F238E27FC236}">
                  <a16:creationId xmlns:a16="http://schemas.microsoft.com/office/drawing/2014/main" id="{92D71B7E-9BEE-980C-822E-A975004CFEC8}"/>
                </a:ext>
              </a:extLst>
            </p:cNvPr>
            <p:cNvSpPr>
              <a:spLocks noChangeShapeType="1"/>
            </p:cNvSpPr>
            <p:nvPr/>
          </p:nvSpPr>
          <p:spPr bwMode="auto">
            <a:xfrm flipH="1" flipV="1">
              <a:off x="6781800" y="2590800"/>
              <a:ext cx="1295400" cy="76200"/>
            </a:xfrm>
            <a:prstGeom prst="line">
              <a:avLst/>
            </a:prstGeom>
            <a:noFill/>
            <a:ln w="127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 name="Line 24">
              <a:extLst>
                <a:ext uri="{FF2B5EF4-FFF2-40B4-BE49-F238E27FC236}">
                  <a16:creationId xmlns:a16="http://schemas.microsoft.com/office/drawing/2014/main" id="{9F26B44D-2D80-A987-3968-7B5A0D8CD82D}"/>
                </a:ext>
              </a:extLst>
            </p:cNvPr>
            <p:cNvSpPr>
              <a:spLocks noChangeShapeType="1"/>
            </p:cNvSpPr>
            <p:nvPr/>
          </p:nvSpPr>
          <p:spPr bwMode="auto">
            <a:xfrm flipH="1">
              <a:off x="6781800" y="3200400"/>
              <a:ext cx="1295400" cy="1524000"/>
            </a:xfrm>
            <a:prstGeom prst="line">
              <a:avLst/>
            </a:prstGeom>
            <a:noFill/>
            <a:ln w="127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7" name="Line 25">
              <a:extLst>
                <a:ext uri="{FF2B5EF4-FFF2-40B4-BE49-F238E27FC236}">
                  <a16:creationId xmlns:a16="http://schemas.microsoft.com/office/drawing/2014/main" id="{849ED79D-49AF-C948-82BF-4B9A0E9E8DDA}"/>
                </a:ext>
              </a:extLst>
            </p:cNvPr>
            <p:cNvSpPr>
              <a:spLocks noChangeShapeType="1"/>
            </p:cNvSpPr>
            <p:nvPr/>
          </p:nvSpPr>
          <p:spPr bwMode="auto">
            <a:xfrm flipH="1">
              <a:off x="6781800" y="3733800"/>
              <a:ext cx="1295400" cy="1524000"/>
            </a:xfrm>
            <a:prstGeom prst="line">
              <a:avLst/>
            </a:prstGeom>
            <a:noFill/>
            <a:ln w="127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8" name="Rectangle 26">
              <a:extLst>
                <a:ext uri="{FF2B5EF4-FFF2-40B4-BE49-F238E27FC236}">
                  <a16:creationId xmlns:a16="http://schemas.microsoft.com/office/drawing/2014/main" id="{B7935724-F814-3CCC-A8D2-838D6F78472F}"/>
                </a:ext>
              </a:extLst>
            </p:cNvPr>
            <p:cNvSpPr>
              <a:spLocks noChangeArrowheads="1"/>
            </p:cNvSpPr>
            <p:nvPr/>
          </p:nvSpPr>
          <p:spPr bwMode="auto">
            <a:xfrm>
              <a:off x="2879726" y="1736725"/>
              <a:ext cx="876843" cy="3699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b="1"/>
                <a:t>Virtual</a:t>
              </a:r>
            </a:p>
          </p:txBody>
        </p:sp>
        <p:sp>
          <p:nvSpPr>
            <p:cNvPr id="29" name="Rectangle 27">
              <a:extLst>
                <a:ext uri="{FF2B5EF4-FFF2-40B4-BE49-F238E27FC236}">
                  <a16:creationId xmlns:a16="http://schemas.microsoft.com/office/drawing/2014/main" id="{BB6FA8F7-CF95-40E7-1B61-CBF5DFD0AB23}"/>
                </a:ext>
              </a:extLst>
            </p:cNvPr>
            <p:cNvSpPr>
              <a:spLocks noChangeArrowheads="1"/>
            </p:cNvSpPr>
            <p:nvPr/>
          </p:nvSpPr>
          <p:spPr bwMode="auto">
            <a:xfrm>
              <a:off x="8289926" y="1812925"/>
              <a:ext cx="876843" cy="3699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b="1"/>
                <a:t>Virtual</a:t>
              </a:r>
            </a:p>
          </p:txBody>
        </p:sp>
        <p:sp>
          <p:nvSpPr>
            <p:cNvPr id="30" name="Rectangle 28">
              <a:extLst>
                <a:ext uri="{FF2B5EF4-FFF2-40B4-BE49-F238E27FC236}">
                  <a16:creationId xmlns:a16="http://schemas.microsoft.com/office/drawing/2014/main" id="{7D0C186C-129E-097D-9697-904EE4CDC38C}"/>
                </a:ext>
              </a:extLst>
            </p:cNvPr>
            <p:cNvSpPr>
              <a:spLocks noChangeArrowheads="1"/>
            </p:cNvSpPr>
            <p:nvPr/>
          </p:nvSpPr>
          <p:spPr bwMode="auto">
            <a:xfrm>
              <a:off x="5318126" y="1736725"/>
              <a:ext cx="1037143" cy="3699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b="1"/>
                <a:t>Physical</a:t>
              </a:r>
            </a:p>
          </p:txBody>
        </p:sp>
        <p:sp>
          <p:nvSpPr>
            <p:cNvPr id="31" name="Rectangle 29">
              <a:extLst>
                <a:ext uri="{FF2B5EF4-FFF2-40B4-BE49-F238E27FC236}">
                  <a16:creationId xmlns:a16="http://schemas.microsoft.com/office/drawing/2014/main" id="{02A10D7C-41F4-5668-12A7-FC3D6B3D7CD2}"/>
                </a:ext>
              </a:extLst>
            </p:cNvPr>
            <p:cNvSpPr>
              <a:spLocks noChangeArrowheads="1"/>
            </p:cNvSpPr>
            <p:nvPr/>
          </p:nvSpPr>
          <p:spPr bwMode="auto">
            <a:xfrm>
              <a:off x="2651125" y="4708525"/>
              <a:ext cx="1144544" cy="3699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b="1"/>
                <a:t>Process 0</a:t>
              </a:r>
            </a:p>
          </p:txBody>
        </p:sp>
        <p:sp>
          <p:nvSpPr>
            <p:cNvPr id="32" name="Rectangle 30">
              <a:extLst>
                <a:ext uri="{FF2B5EF4-FFF2-40B4-BE49-F238E27FC236}">
                  <a16:creationId xmlns:a16="http://schemas.microsoft.com/office/drawing/2014/main" id="{009715F4-45A0-9C9C-182E-35BCCC26F151}"/>
                </a:ext>
              </a:extLst>
            </p:cNvPr>
            <p:cNvSpPr>
              <a:spLocks noChangeArrowheads="1"/>
            </p:cNvSpPr>
            <p:nvPr/>
          </p:nvSpPr>
          <p:spPr bwMode="auto">
            <a:xfrm>
              <a:off x="8213725" y="4098925"/>
              <a:ext cx="1144544" cy="3699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b="1"/>
                <a:t>Process 1</a:t>
              </a:r>
            </a:p>
          </p:txBody>
        </p:sp>
      </p:grpSp>
    </p:spTree>
    <p:extLst>
      <p:ext uri="{BB962C8B-B14F-4D97-AF65-F5344CB8AC3E}">
        <p14:creationId xmlns:p14="http://schemas.microsoft.com/office/powerpoint/2010/main" val="35368364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8DFE6-51DD-7AA4-51FD-F9EC6DD56D77}"/>
              </a:ext>
            </a:extLst>
          </p:cNvPr>
          <p:cNvSpPr>
            <a:spLocks noGrp="1"/>
          </p:cNvSpPr>
          <p:nvPr>
            <p:ph type="title"/>
          </p:nvPr>
        </p:nvSpPr>
        <p:spPr/>
        <p:txBody>
          <a:bodyPr/>
          <a:lstStyle/>
          <a:p>
            <a:r>
              <a:rPr lang="en-US" dirty="0"/>
              <a:t>Copy On Write</a:t>
            </a:r>
          </a:p>
        </p:txBody>
      </p:sp>
      <p:sp>
        <p:nvSpPr>
          <p:cNvPr id="4" name="Rectangle 3">
            <a:extLst>
              <a:ext uri="{FF2B5EF4-FFF2-40B4-BE49-F238E27FC236}">
                <a16:creationId xmlns:a16="http://schemas.microsoft.com/office/drawing/2014/main" id="{ECF317B3-7ED4-258A-6C30-A0BB27A8AB6C}"/>
              </a:ext>
            </a:extLst>
          </p:cNvPr>
          <p:cNvSpPr>
            <a:spLocks noChangeArrowheads="1"/>
          </p:cNvSpPr>
          <p:nvPr/>
        </p:nvSpPr>
        <p:spPr bwMode="auto">
          <a:xfrm>
            <a:off x="1149350" y="2368550"/>
            <a:ext cx="1587500" cy="520700"/>
          </a:xfrm>
          <a:prstGeom prst="rect">
            <a:avLst/>
          </a:prstGeom>
          <a:solidFill>
            <a:schemeClr val="hlink"/>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 name="Rectangle 4">
            <a:extLst>
              <a:ext uri="{FF2B5EF4-FFF2-40B4-BE49-F238E27FC236}">
                <a16:creationId xmlns:a16="http://schemas.microsoft.com/office/drawing/2014/main" id="{5C652BFE-DC54-8892-6AA7-AB7DEEEC2724}"/>
              </a:ext>
            </a:extLst>
          </p:cNvPr>
          <p:cNvSpPr>
            <a:spLocks noChangeArrowheads="1"/>
          </p:cNvSpPr>
          <p:nvPr/>
        </p:nvSpPr>
        <p:spPr bwMode="auto">
          <a:xfrm>
            <a:off x="1149350" y="2901950"/>
            <a:ext cx="1587500" cy="520700"/>
          </a:xfrm>
          <a:prstGeom prst="rect">
            <a:avLst/>
          </a:prstGeom>
          <a:solidFill>
            <a:schemeClr val="hlink"/>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 name="Rectangle 5">
            <a:extLst>
              <a:ext uri="{FF2B5EF4-FFF2-40B4-BE49-F238E27FC236}">
                <a16:creationId xmlns:a16="http://schemas.microsoft.com/office/drawing/2014/main" id="{B24D52A9-13CA-FE35-DA2E-C1E04B11CD6B}"/>
              </a:ext>
            </a:extLst>
          </p:cNvPr>
          <p:cNvSpPr>
            <a:spLocks noChangeArrowheads="1"/>
          </p:cNvSpPr>
          <p:nvPr/>
        </p:nvSpPr>
        <p:spPr bwMode="auto">
          <a:xfrm>
            <a:off x="1149350" y="3435350"/>
            <a:ext cx="1587500" cy="520700"/>
          </a:xfrm>
          <a:prstGeom prst="rect">
            <a:avLst/>
          </a:prstGeom>
          <a:solidFill>
            <a:schemeClr val="hlink"/>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 name="Rectangle 6">
            <a:extLst>
              <a:ext uri="{FF2B5EF4-FFF2-40B4-BE49-F238E27FC236}">
                <a16:creationId xmlns:a16="http://schemas.microsoft.com/office/drawing/2014/main" id="{1F537E0D-3993-C83F-9800-97A89FBCCA0D}"/>
              </a:ext>
            </a:extLst>
          </p:cNvPr>
          <p:cNvSpPr>
            <a:spLocks noChangeArrowheads="1"/>
          </p:cNvSpPr>
          <p:nvPr/>
        </p:nvSpPr>
        <p:spPr bwMode="auto">
          <a:xfrm>
            <a:off x="6559550" y="2368550"/>
            <a:ext cx="1587500" cy="520700"/>
          </a:xfrm>
          <a:prstGeom prst="rect">
            <a:avLst/>
          </a:prstGeom>
          <a:solidFill>
            <a:schemeClr val="hlink"/>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 name="Rectangle 7">
            <a:extLst>
              <a:ext uri="{FF2B5EF4-FFF2-40B4-BE49-F238E27FC236}">
                <a16:creationId xmlns:a16="http://schemas.microsoft.com/office/drawing/2014/main" id="{77174A4D-4966-C476-DE77-06050A4DBAF9}"/>
              </a:ext>
            </a:extLst>
          </p:cNvPr>
          <p:cNvSpPr>
            <a:spLocks noChangeArrowheads="1"/>
          </p:cNvSpPr>
          <p:nvPr/>
        </p:nvSpPr>
        <p:spPr bwMode="auto">
          <a:xfrm>
            <a:off x="6559550" y="2901950"/>
            <a:ext cx="1587500" cy="520700"/>
          </a:xfrm>
          <a:prstGeom prst="rect">
            <a:avLst/>
          </a:prstGeom>
          <a:solidFill>
            <a:schemeClr val="hlink"/>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 name="Rectangle 8">
            <a:extLst>
              <a:ext uri="{FF2B5EF4-FFF2-40B4-BE49-F238E27FC236}">
                <a16:creationId xmlns:a16="http://schemas.microsoft.com/office/drawing/2014/main" id="{27DAC397-D3AC-5B22-A5AF-AE50A1393588}"/>
              </a:ext>
            </a:extLst>
          </p:cNvPr>
          <p:cNvSpPr>
            <a:spLocks noChangeArrowheads="1"/>
          </p:cNvSpPr>
          <p:nvPr/>
        </p:nvSpPr>
        <p:spPr bwMode="auto">
          <a:xfrm>
            <a:off x="6559550" y="3435350"/>
            <a:ext cx="1587500" cy="520700"/>
          </a:xfrm>
          <a:prstGeom prst="rect">
            <a:avLst/>
          </a:prstGeom>
          <a:solidFill>
            <a:schemeClr val="hlink"/>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 name="Rectangle 9">
            <a:extLst>
              <a:ext uri="{FF2B5EF4-FFF2-40B4-BE49-F238E27FC236}">
                <a16:creationId xmlns:a16="http://schemas.microsoft.com/office/drawing/2014/main" id="{38C92374-5541-B082-0B6E-545AC2B5663D}"/>
              </a:ext>
            </a:extLst>
          </p:cNvPr>
          <p:cNvSpPr>
            <a:spLocks noChangeArrowheads="1"/>
          </p:cNvSpPr>
          <p:nvPr/>
        </p:nvSpPr>
        <p:spPr bwMode="auto">
          <a:xfrm>
            <a:off x="3663950" y="2292350"/>
            <a:ext cx="1587500" cy="520700"/>
          </a:xfrm>
          <a:prstGeom prst="rect">
            <a:avLst/>
          </a:prstGeom>
          <a:solidFill>
            <a:srgbClr val="FFFF00"/>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 name="Rectangle 10">
            <a:extLst>
              <a:ext uri="{FF2B5EF4-FFF2-40B4-BE49-F238E27FC236}">
                <a16:creationId xmlns:a16="http://schemas.microsoft.com/office/drawing/2014/main" id="{D84FCA09-E3E6-0A16-6D88-945730E11806}"/>
              </a:ext>
            </a:extLst>
          </p:cNvPr>
          <p:cNvSpPr>
            <a:spLocks noChangeArrowheads="1"/>
          </p:cNvSpPr>
          <p:nvPr/>
        </p:nvSpPr>
        <p:spPr bwMode="auto">
          <a:xfrm>
            <a:off x="3663950" y="4959350"/>
            <a:ext cx="1587500" cy="520700"/>
          </a:xfrm>
          <a:prstGeom prst="rect">
            <a:avLst/>
          </a:prstGeom>
          <a:solidFill>
            <a:srgbClr val="FFFF00"/>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 name="Rectangle 11">
            <a:extLst>
              <a:ext uri="{FF2B5EF4-FFF2-40B4-BE49-F238E27FC236}">
                <a16:creationId xmlns:a16="http://schemas.microsoft.com/office/drawing/2014/main" id="{DB9C2E0C-46F0-85F4-7050-2C0FF3938F61}"/>
              </a:ext>
            </a:extLst>
          </p:cNvPr>
          <p:cNvSpPr>
            <a:spLocks noChangeArrowheads="1"/>
          </p:cNvSpPr>
          <p:nvPr/>
        </p:nvSpPr>
        <p:spPr bwMode="auto">
          <a:xfrm>
            <a:off x="3663950" y="3359150"/>
            <a:ext cx="1587500" cy="520700"/>
          </a:xfrm>
          <a:prstGeom prst="rect">
            <a:avLst/>
          </a:prstGeom>
          <a:solidFill>
            <a:srgbClr val="FFFF00"/>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 name="Rectangle 12">
            <a:extLst>
              <a:ext uri="{FF2B5EF4-FFF2-40B4-BE49-F238E27FC236}">
                <a16:creationId xmlns:a16="http://schemas.microsoft.com/office/drawing/2014/main" id="{B1277E6E-B8A6-6412-C90D-AA3AD03B7685}"/>
              </a:ext>
            </a:extLst>
          </p:cNvPr>
          <p:cNvSpPr>
            <a:spLocks noChangeArrowheads="1"/>
          </p:cNvSpPr>
          <p:nvPr/>
        </p:nvSpPr>
        <p:spPr bwMode="auto">
          <a:xfrm>
            <a:off x="3663950" y="3892550"/>
            <a:ext cx="1587500" cy="520700"/>
          </a:xfrm>
          <a:prstGeom prst="rect">
            <a:avLst/>
          </a:prstGeom>
          <a:solidFill>
            <a:srgbClr val="FFFF00"/>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 name="Rectangle 13">
            <a:extLst>
              <a:ext uri="{FF2B5EF4-FFF2-40B4-BE49-F238E27FC236}">
                <a16:creationId xmlns:a16="http://schemas.microsoft.com/office/drawing/2014/main" id="{3101726D-D5CF-3A46-52E7-7C106C18CA49}"/>
              </a:ext>
            </a:extLst>
          </p:cNvPr>
          <p:cNvSpPr>
            <a:spLocks noChangeArrowheads="1"/>
          </p:cNvSpPr>
          <p:nvPr/>
        </p:nvSpPr>
        <p:spPr bwMode="auto">
          <a:xfrm>
            <a:off x="3663950" y="4425950"/>
            <a:ext cx="1587500" cy="520700"/>
          </a:xfrm>
          <a:prstGeom prst="rect">
            <a:avLst/>
          </a:prstGeom>
          <a:solidFill>
            <a:srgbClr val="FFFF00"/>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 name="Rectangle 14">
            <a:extLst>
              <a:ext uri="{FF2B5EF4-FFF2-40B4-BE49-F238E27FC236}">
                <a16:creationId xmlns:a16="http://schemas.microsoft.com/office/drawing/2014/main" id="{6249F6E1-F97D-6017-9F93-B64640A848D0}"/>
              </a:ext>
            </a:extLst>
          </p:cNvPr>
          <p:cNvSpPr>
            <a:spLocks noChangeArrowheads="1"/>
          </p:cNvSpPr>
          <p:nvPr/>
        </p:nvSpPr>
        <p:spPr bwMode="auto">
          <a:xfrm>
            <a:off x="3663950" y="2825750"/>
            <a:ext cx="1587500" cy="520700"/>
          </a:xfrm>
          <a:prstGeom prst="rect">
            <a:avLst/>
          </a:prstGeom>
          <a:solidFill>
            <a:srgbClr val="FFFF00"/>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 name="Rectangle 15">
            <a:extLst>
              <a:ext uri="{FF2B5EF4-FFF2-40B4-BE49-F238E27FC236}">
                <a16:creationId xmlns:a16="http://schemas.microsoft.com/office/drawing/2014/main" id="{78CA3A74-8AE6-4416-DA73-B1CA84BFE708}"/>
              </a:ext>
            </a:extLst>
          </p:cNvPr>
          <p:cNvSpPr>
            <a:spLocks noChangeArrowheads="1"/>
          </p:cNvSpPr>
          <p:nvPr/>
        </p:nvSpPr>
        <p:spPr bwMode="auto">
          <a:xfrm>
            <a:off x="3663950" y="5492750"/>
            <a:ext cx="1587500" cy="520700"/>
          </a:xfrm>
          <a:prstGeom prst="rect">
            <a:avLst/>
          </a:prstGeom>
          <a:solidFill>
            <a:srgbClr val="FFFF00"/>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 name="Line 16">
            <a:extLst>
              <a:ext uri="{FF2B5EF4-FFF2-40B4-BE49-F238E27FC236}">
                <a16:creationId xmlns:a16="http://schemas.microsoft.com/office/drawing/2014/main" id="{7B906104-6584-7275-AC20-41C05565335A}"/>
              </a:ext>
            </a:extLst>
          </p:cNvPr>
          <p:cNvSpPr>
            <a:spLocks noChangeShapeType="1"/>
          </p:cNvSpPr>
          <p:nvPr/>
        </p:nvSpPr>
        <p:spPr bwMode="auto">
          <a:xfrm flipV="1">
            <a:off x="2743200" y="2590800"/>
            <a:ext cx="914400" cy="76200"/>
          </a:xfrm>
          <a:prstGeom prst="line">
            <a:avLst/>
          </a:prstGeom>
          <a:noFill/>
          <a:ln w="127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8" name="Line 17">
            <a:extLst>
              <a:ext uri="{FF2B5EF4-FFF2-40B4-BE49-F238E27FC236}">
                <a16:creationId xmlns:a16="http://schemas.microsoft.com/office/drawing/2014/main" id="{E3826608-208D-2193-F21E-A331A414F0DB}"/>
              </a:ext>
            </a:extLst>
          </p:cNvPr>
          <p:cNvSpPr>
            <a:spLocks noChangeShapeType="1"/>
          </p:cNvSpPr>
          <p:nvPr/>
        </p:nvSpPr>
        <p:spPr bwMode="auto">
          <a:xfrm>
            <a:off x="2743200" y="3200400"/>
            <a:ext cx="914400" cy="457200"/>
          </a:xfrm>
          <a:prstGeom prst="line">
            <a:avLst/>
          </a:prstGeom>
          <a:noFill/>
          <a:ln w="127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9" name="Line 18">
            <a:extLst>
              <a:ext uri="{FF2B5EF4-FFF2-40B4-BE49-F238E27FC236}">
                <a16:creationId xmlns:a16="http://schemas.microsoft.com/office/drawing/2014/main" id="{CE26C370-AA52-0F56-A536-C84AEB2F7AAA}"/>
              </a:ext>
            </a:extLst>
          </p:cNvPr>
          <p:cNvSpPr>
            <a:spLocks noChangeShapeType="1"/>
          </p:cNvSpPr>
          <p:nvPr/>
        </p:nvSpPr>
        <p:spPr bwMode="auto">
          <a:xfrm>
            <a:off x="2743200" y="3733800"/>
            <a:ext cx="914400" cy="1524000"/>
          </a:xfrm>
          <a:prstGeom prst="line">
            <a:avLst/>
          </a:prstGeom>
          <a:noFill/>
          <a:ln w="127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0" name="Line 19">
            <a:extLst>
              <a:ext uri="{FF2B5EF4-FFF2-40B4-BE49-F238E27FC236}">
                <a16:creationId xmlns:a16="http://schemas.microsoft.com/office/drawing/2014/main" id="{3BD2F972-F3B3-DEBB-C472-3B2D5EF1A768}"/>
              </a:ext>
            </a:extLst>
          </p:cNvPr>
          <p:cNvSpPr>
            <a:spLocks noChangeShapeType="1"/>
          </p:cNvSpPr>
          <p:nvPr/>
        </p:nvSpPr>
        <p:spPr bwMode="auto">
          <a:xfrm flipH="1" flipV="1">
            <a:off x="5257800" y="2590800"/>
            <a:ext cx="1295400" cy="76200"/>
          </a:xfrm>
          <a:prstGeom prst="line">
            <a:avLst/>
          </a:prstGeom>
          <a:noFill/>
          <a:ln w="127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1" name="Line 20">
            <a:extLst>
              <a:ext uri="{FF2B5EF4-FFF2-40B4-BE49-F238E27FC236}">
                <a16:creationId xmlns:a16="http://schemas.microsoft.com/office/drawing/2014/main" id="{7062FBC8-FB06-837D-F4FE-3A7ACFA84557}"/>
              </a:ext>
            </a:extLst>
          </p:cNvPr>
          <p:cNvSpPr>
            <a:spLocks noChangeShapeType="1"/>
          </p:cNvSpPr>
          <p:nvPr/>
        </p:nvSpPr>
        <p:spPr bwMode="auto">
          <a:xfrm flipH="1">
            <a:off x="5257800" y="3200400"/>
            <a:ext cx="1295400" cy="2667000"/>
          </a:xfrm>
          <a:prstGeom prst="line">
            <a:avLst/>
          </a:prstGeom>
          <a:noFill/>
          <a:ln w="127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2" name="Line 21">
            <a:extLst>
              <a:ext uri="{FF2B5EF4-FFF2-40B4-BE49-F238E27FC236}">
                <a16:creationId xmlns:a16="http://schemas.microsoft.com/office/drawing/2014/main" id="{094AEE07-9F1A-B34B-6C7C-20F42657DA51}"/>
              </a:ext>
            </a:extLst>
          </p:cNvPr>
          <p:cNvSpPr>
            <a:spLocks noChangeShapeType="1"/>
          </p:cNvSpPr>
          <p:nvPr/>
        </p:nvSpPr>
        <p:spPr bwMode="auto">
          <a:xfrm flipH="1">
            <a:off x="5257800" y="3733800"/>
            <a:ext cx="1295400" cy="1524000"/>
          </a:xfrm>
          <a:prstGeom prst="line">
            <a:avLst/>
          </a:prstGeom>
          <a:noFill/>
          <a:ln w="127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3" name="Rectangle 22">
            <a:extLst>
              <a:ext uri="{FF2B5EF4-FFF2-40B4-BE49-F238E27FC236}">
                <a16:creationId xmlns:a16="http://schemas.microsoft.com/office/drawing/2014/main" id="{09C39A30-1209-841F-DA47-A501BD018B0A}"/>
              </a:ext>
            </a:extLst>
          </p:cNvPr>
          <p:cNvSpPr>
            <a:spLocks noChangeArrowheads="1"/>
          </p:cNvSpPr>
          <p:nvPr/>
        </p:nvSpPr>
        <p:spPr bwMode="auto">
          <a:xfrm>
            <a:off x="1355725" y="1736725"/>
            <a:ext cx="1131888"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b="1"/>
              <a:t>Virtual</a:t>
            </a:r>
          </a:p>
        </p:txBody>
      </p:sp>
      <p:sp>
        <p:nvSpPr>
          <p:cNvPr id="24" name="Rectangle 23">
            <a:extLst>
              <a:ext uri="{FF2B5EF4-FFF2-40B4-BE49-F238E27FC236}">
                <a16:creationId xmlns:a16="http://schemas.microsoft.com/office/drawing/2014/main" id="{0417B606-95F8-29CA-F8F2-6A608EC7A735}"/>
              </a:ext>
            </a:extLst>
          </p:cNvPr>
          <p:cNvSpPr>
            <a:spLocks noChangeArrowheads="1"/>
          </p:cNvSpPr>
          <p:nvPr/>
        </p:nvSpPr>
        <p:spPr bwMode="auto">
          <a:xfrm>
            <a:off x="6765925" y="1812925"/>
            <a:ext cx="1131888"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b="1"/>
              <a:t>Virtual</a:t>
            </a:r>
          </a:p>
        </p:txBody>
      </p:sp>
      <p:sp>
        <p:nvSpPr>
          <p:cNvPr id="25" name="Rectangle 24">
            <a:extLst>
              <a:ext uri="{FF2B5EF4-FFF2-40B4-BE49-F238E27FC236}">
                <a16:creationId xmlns:a16="http://schemas.microsoft.com/office/drawing/2014/main" id="{F6278865-4CE8-A74A-01D6-036F952BEA45}"/>
              </a:ext>
            </a:extLst>
          </p:cNvPr>
          <p:cNvSpPr>
            <a:spLocks noChangeArrowheads="1"/>
          </p:cNvSpPr>
          <p:nvPr/>
        </p:nvSpPr>
        <p:spPr bwMode="auto">
          <a:xfrm>
            <a:off x="3794125" y="1736725"/>
            <a:ext cx="1268413"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b="1"/>
              <a:t>Physical</a:t>
            </a:r>
          </a:p>
        </p:txBody>
      </p:sp>
      <p:sp>
        <p:nvSpPr>
          <p:cNvPr id="26" name="Rectangle 25">
            <a:extLst>
              <a:ext uri="{FF2B5EF4-FFF2-40B4-BE49-F238E27FC236}">
                <a16:creationId xmlns:a16="http://schemas.microsoft.com/office/drawing/2014/main" id="{89238FD4-1722-FC8E-C018-682D78BC5601}"/>
              </a:ext>
            </a:extLst>
          </p:cNvPr>
          <p:cNvSpPr>
            <a:spLocks noChangeArrowheads="1"/>
          </p:cNvSpPr>
          <p:nvPr/>
        </p:nvSpPr>
        <p:spPr bwMode="auto">
          <a:xfrm>
            <a:off x="1431925" y="4098925"/>
            <a:ext cx="106362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b="1"/>
              <a:t>Father</a:t>
            </a:r>
          </a:p>
        </p:txBody>
      </p:sp>
      <p:sp>
        <p:nvSpPr>
          <p:cNvPr id="27" name="Rectangle 26">
            <a:extLst>
              <a:ext uri="{FF2B5EF4-FFF2-40B4-BE49-F238E27FC236}">
                <a16:creationId xmlns:a16="http://schemas.microsoft.com/office/drawing/2014/main" id="{30886B33-2BA3-16CE-5492-5D6BDB9202AF}"/>
              </a:ext>
            </a:extLst>
          </p:cNvPr>
          <p:cNvSpPr>
            <a:spLocks noChangeArrowheads="1"/>
          </p:cNvSpPr>
          <p:nvPr/>
        </p:nvSpPr>
        <p:spPr bwMode="auto">
          <a:xfrm>
            <a:off x="6689725" y="4098925"/>
            <a:ext cx="912813"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b="1"/>
              <a:t>Child</a:t>
            </a:r>
          </a:p>
        </p:txBody>
      </p:sp>
      <p:sp>
        <p:nvSpPr>
          <p:cNvPr id="28" name="Rectangle 27">
            <a:extLst>
              <a:ext uri="{FF2B5EF4-FFF2-40B4-BE49-F238E27FC236}">
                <a16:creationId xmlns:a16="http://schemas.microsoft.com/office/drawing/2014/main" id="{D55BF30D-889C-2799-BD6D-D83846790ED9}"/>
              </a:ext>
            </a:extLst>
          </p:cNvPr>
          <p:cNvSpPr>
            <a:spLocks noChangeArrowheads="1"/>
          </p:cNvSpPr>
          <p:nvPr/>
        </p:nvSpPr>
        <p:spPr bwMode="auto">
          <a:xfrm>
            <a:off x="768350" y="2368550"/>
            <a:ext cx="368300" cy="520700"/>
          </a:xfrm>
          <a:prstGeom prst="rect">
            <a:avLst/>
          </a:prstGeom>
          <a:solidFill>
            <a:srgbClr val="FF3300"/>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 name="Rectangle 28">
            <a:extLst>
              <a:ext uri="{FF2B5EF4-FFF2-40B4-BE49-F238E27FC236}">
                <a16:creationId xmlns:a16="http://schemas.microsoft.com/office/drawing/2014/main" id="{B95BCD58-0B40-05D8-44EB-3C5B9732D20D}"/>
              </a:ext>
            </a:extLst>
          </p:cNvPr>
          <p:cNvSpPr>
            <a:spLocks noChangeArrowheads="1"/>
          </p:cNvSpPr>
          <p:nvPr/>
        </p:nvSpPr>
        <p:spPr bwMode="auto">
          <a:xfrm>
            <a:off x="746125" y="2422525"/>
            <a:ext cx="48895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b="1"/>
              <a:t>W</a:t>
            </a:r>
          </a:p>
        </p:txBody>
      </p:sp>
      <p:sp>
        <p:nvSpPr>
          <p:cNvPr id="30" name="Rectangle 29">
            <a:extLst>
              <a:ext uri="{FF2B5EF4-FFF2-40B4-BE49-F238E27FC236}">
                <a16:creationId xmlns:a16="http://schemas.microsoft.com/office/drawing/2014/main" id="{477E4583-CC30-8313-F8AA-31B77AB1320A}"/>
              </a:ext>
            </a:extLst>
          </p:cNvPr>
          <p:cNvSpPr>
            <a:spLocks noChangeArrowheads="1"/>
          </p:cNvSpPr>
          <p:nvPr/>
        </p:nvSpPr>
        <p:spPr bwMode="auto">
          <a:xfrm>
            <a:off x="768350" y="2901950"/>
            <a:ext cx="368300" cy="520700"/>
          </a:xfrm>
          <a:prstGeom prst="rect">
            <a:avLst/>
          </a:prstGeom>
          <a:solidFill>
            <a:srgbClr val="0C602B"/>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p>
        </p:txBody>
      </p:sp>
      <p:sp>
        <p:nvSpPr>
          <p:cNvPr id="31" name="Rectangle 30">
            <a:extLst>
              <a:ext uri="{FF2B5EF4-FFF2-40B4-BE49-F238E27FC236}">
                <a16:creationId xmlns:a16="http://schemas.microsoft.com/office/drawing/2014/main" id="{2866D6B3-791E-6EB3-A21C-46F22DFCAE0C}"/>
              </a:ext>
            </a:extLst>
          </p:cNvPr>
          <p:cNvSpPr>
            <a:spLocks noChangeArrowheads="1"/>
          </p:cNvSpPr>
          <p:nvPr/>
        </p:nvSpPr>
        <p:spPr bwMode="auto">
          <a:xfrm>
            <a:off x="768350" y="3435350"/>
            <a:ext cx="368300" cy="520700"/>
          </a:xfrm>
          <a:prstGeom prst="rect">
            <a:avLst/>
          </a:prstGeom>
          <a:solidFill>
            <a:srgbClr val="FF3300"/>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 name="Rectangle 31">
            <a:extLst>
              <a:ext uri="{FF2B5EF4-FFF2-40B4-BE49-F238E27FC236}">
                <a16:creationId xmlns:a16="http://schemas.microsoft.com/office/drawing/2014/main" id="{FAEDF471-EA62-EDBD-EC5E-B145C700B6CC}"/>
              </a:ext>
            </a:extLst>
          </p:cNvPr>
          <p:cNvSpPr>
            <a:spLocks noChangeArrowheads="1"/>
          </p:cNvSpPr>
          <p:nvPr/>
        </p:nvSpPr>
        <p:spPr bwMode="auto">
          <a:xfrm>
            <a:off x="8159750" y="2368550"/>
            <a:ext cx="368300" cy="520700"/>
          </a:xfrm>
          <a:prstGeom prst="rect">
            <a:avLst/>
          </a:prstGeom>
          <a:solidFill>
            <a:srgbClr val="FF3300"/>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3" name="Rectangle 32">
            <a:extLst>
              <a:ext uri="{FF2B5EF4-FFF2-40B4-BE49-F238E27FC236}">
                <a16:creationId xmlns:a16="http://schemas.microsoft.com/office/drawing/2014/main" id="{568F5EAD-C598-65DC-2466-D17A92D6BE1A}"/>
              </a:ext>
            </a:extLst>
          </p:cNvPr>
          <p:cNvSpPr>
            <a:spLocks noChangeArrowheads="1"/>
          </p:cNvSpPr>
          <p:nvPr/>
        </p:nvSpPr>
        <p:spPr bwMode="auto">
          <a:xfrm>
            <a:off x="8159750" y="2901950"/>
            <a:ext cx="368300" cy="520700"/>
          </a:xfrm>
          <a:prstGeom prst="rect">
            <a:avLst/>
          </a:prstGeom>
          <a:solidFill>
            <a:srgbClr val="0C602B"/>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 name="Rectangle 33">
            <a:extLst>
              <a:ext uri="{FF2B5EF4-FFF2-40B4-BE49-F238E27FC236}">
                <a16:creationId xmlns:a16="http://schemas.microsoft.com/office/drawing/2014/main" id="{24B33FC2-9CFF-0D07-F7DB-CA51E340B82A}"/>
              </a:ext>
            </a:extLst>
          </p:cNvPr>
          <p:cNvSpPr>
            <a:spLocks noChangeArrowheads="1"/>
          </p:cNvSpPr>
          <p:nvPr/>
        </p:nvSpPr>
        <p:spPr bwMode="auto">
          <a:xfrm>
            <a:off x="8159750" y="3435350"/>
            <a:ext cx="368300" cy="520700"/>
          </a:xfrm>
          <a:prstGeom prst="rect">
            <a:avLst/>
          </a:prstGeom>
          <a:solidFill>
            <a:srgbClr val="FF3300"/>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 name="Rectangle 34">
            <a:extLst>
              <a:ext uri="{FF2B5EF4-FFF2-40B4-BE49-F238E27FC236}">
                <a16:creationId xmlns:a16="http://schemas.microsoft.com/office/drawing/2014/main" id="{51F668F6-A4C3-A685-AD42-29A4D04B00EC}"/>
              </a:ext>
            </a:extLst>
          </p:cNvPr>
          <p:cNvSpPr>
            <a:spLocks noChangeArrowheads="1"/>
          </p:cNvSpPr>
          <p:nvPr/>
        </p:nvSpPr>
        <p:spPr bwMode="auto">
          <a:xfrm>
            <a:off x="746125" y="2955925"/>
            <a:ext cx="48895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b="1"/>
              <a:t>W</a:t>
            </a:r>
          </a:p>
        </p:txBody>
      </p:sp>
      <p:sp>
        <p:nvSpPr>
          <p:cNvPr id="36" name="Rectangle 35">
            <a:extLst>
              <a:ext uri="{FF2B5EF4-FFF2-40B4-BE49-F238E27FC236}">
                <a16:creationId xmlns:a16="http://schemas.microsoft.com/office/drawing/2014/main" id="{DC435092-7861-B10F-7C82-D35753677C90}"/>
              </a:ext>
            </a:extLst>
          </p:cNvPr>
          <p:cNvSpPr>
            <a:spLocks noChangeArrowheads="1"/>
          </p:cNvSpPr>
          <p:nvPr/>
        </p:nvSpPr>
        <p:spPr bwMode="auto">
          <a:xfrm>
            <a:off x="746125" y="3489325"/>
            <a:ext cx="48895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b="1"/>
              <a:t>W</a:t>
            </a:r>
          </a:p>
        </p:txBody>
      </p:sp>
      <p:sp>
        <p:nvSpPr>
          <p:cNvPr id="37" name="Rectangle 36">
            <a:extLst>
              <a:ext uri="{FF2B5EF4-FFF2-40B4-BE49-F238E27FC236}">
                <a16:creationId xmlns:a16="http://schemas.microsoft.com/office/drawing/2014/main" id="{F289F78E-6AF5-E347-FFDA-445C039CB1F0}"/>
              </a:ext>
            </a:extLst>
          </p:cNvPr>
          <p:cNvSpPr>
            <a:spLocks noChangeArrowheads="1"/>
          </p:cNvSpPr>
          <p:nvPr/>
        </p:nvSpPr>
        <p:spPr bwMode="auto">
          <a:xfrm>
            <a:off x="8137525" y="2422525"/>
            <a:ext cx="48895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b="1"/>
              <a:t>W</a:t>
            </a:r>
          </a:p>
        </p:txBody>
      </p:sp>
      <p:sp>
        <p:nvSpPr>
          <p:cNvPr id="38" name="Rectangle 37">
            <a:extLst>
              <a:ext uri="{FF2B5EF4-FFF2-40B4-BE49-F238E27FC236}">
                <a16:creationId xmlns:a16="http://schemas.microsoft.com/office/drawing/2014/main" id="{30015046-D40D-56DE-38C7-BB0C4D1917F4}"/>
              </a:ext>
            </a:extLst>
          </p:cNvPr>
          <p:cNvSpPr>
            <a:spLocks noChangeArrowheads="1"/>
          </p:cNvSpPr>
          <p:nvPr/>
        </p:nvSpPr>
        <p:spPr bwMode="auto">
          <a:xfrm>
            <a:off x="8137525" y="2879725"/>
            <a:ext cx="48895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b="1" dirty="0"/>
              <a:t>W</a:t>
            </a:r>
          </a:p>
        </p:txBody>
      </p:sp>
      <p:sp>
        <p:nvSpPr>
          <p:cNvPr id="39" name="Rectangle 38">
            <a:extLst>
              <a:ext uri="{FF2B5EF4-FFF2-40B4-BE49-F238E27FC236}">
                <a16:creationId xmlns:a16="http://schemas.microsoft.com/office/drawing/2014/main" id="{A85B301C-8930-69B6-7FBA-198C4D12E451}"/>
              </a:ext>
            </a:extLst>
          </p:cNvPr>
          <p:cNvSpPr>
            <a:spLocks noChangeArrowheads="1"/>
          </p:cNvSpPr>
          <p:nvPr/>
        </p:nvSpPr>
        <p:spPr bwMode="auto">
          <a:xfrm>
            <a:off x="8137525" y="3489325"/>
            <a:ext cx="48895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b="1"/>
              <a:t>W</a:t>
            </a:r>
          </a:p>
        </p:txBody>
      </p:sp>
    </p:spTree>
    <p:extLst>
      <p:ext uri="{BB962C8B-B14F-4D97-AF65-F5344CB8AC3E}">
        <p14:creationId xmlns:p14="http://schemas.microsoft.com/office/powerpoint/2010/main" val="41252571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a:noFill/>
          <a:ln/>
        </p:spPr>
        <p:txBody>
          <a:bodyPr vert="horz" wrap="square" lIns="92075" tIns="46038" rIns="92075" bIns="46038" rtlCol="0" anchor="t" anchorCtr="0">
            <a:normAutofit/>
          </a:bodyPr>
          <a:lstStyle/>
          <a:p>
            <a:r>
              <a:rPr lang="en-US" dirty="0"/>
              <a:t>Page Table Implementations</a:t>
            </a:r>
          </a:p>
        </p:txBody>
      </p:sp>
      <p:sp>
        <p:nvSpPr>
          <p:cNvPr id="277507" name="Rectangle 3"/>
          <p:cNvSpPr>
            <a:spLocks noGrp="1" noChangeArrowheads="1"/>
          </p:cNvSpPr>
          <p:nvPr>
            <p:ph type="body" idx="1"/>
          </p:nvPr>
        </p:nvSpPr>
        <p:spPr>
          <a:noFill/>
          <a:ln/>
        </p:spPr>
        <p:txBody>
          <a:bodyPr vert="horz" wrap="square" lIns="92075" tIns="46038" rIns="92075" bIns="46038" rtlCol="0">
            <a:normAutofit/>
          </a:bodyPr>
          <a:lstStyle/>
          <a:p>
            <a:pPr>
              <a:buFontTx/>
              <a:buNone/>
            </a:pPr>
            <a:r>
              <a:rPr lang="en-US" sz="2400" dirty="0"/>
              <a:t>Key issues:</a:t>
            </a:r>
          </a:p>
          <a:p>
            <a:r>
              <a:rPr lang="en-US" sz="2400" dirty="0"/>
              <a:t>Each instruction requires one or more memory accesses:</a:t>
            </a:r>
          </a:p>
          <a:p>
            <a:pPr lvl="1"/>
            <a:r>
              <a:rPr lang="en-US" sz="2000" dirty="0"/>
              <a:t>Mapping must be done very quickly</a:t>
            </a:r>
          </a:p>
          <a:p>
            <a:r>
              <a:rPr lang="en-US" sz="2400" dirty="0"/>
              <a:t>Where do we store the page table?</a:t>
            </a:r>
          </a:p>
          <a:p>
            <a:pPr lvl="1"/>
            <a:r>
              <a:rPr lang="en-US" sz="2000" dirty="0"/>
              <a:t>It is now part of the context, with implications on context switching</a:t>
            </a:r>
          </a:p>
          <a:p>
            <a:r>
              <a:rPr lang="en-US" sz="2400" dirty="0"/>
              <a:t>Hardware must support auxiliary bits</a:t>
            </a:r>
          </a:p>
        </p:txBody>
      </p:sp>
    </p:spTree>
    <p:extLst>
      <p:ext uri="{BB962C8B-B14F-4D97-AF65-F5344CB8AC3E}">
        <p14:creationId xmlns:p14="http://schemas.microsoft.com/office/powerpoint/2010/main" val="21665457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a:noFill/>
          <a:ln/>
        </p:spPr>
        <p:txBody>
          <a:bodyPr vert="horz" wrap="square" lIns="92075" tIns="46038" rIns="92075" bIns="46038" rtlCol="0" anchor="t" anchorCtr="0">
            <a:normAutofit/>
          </a:bodyPr>
          <a:lstStyle/>
          <a:p>
            <a:r>
              <a:rPr lang="en-US" dirty="0"/>
              <a:t>Page Table Size Problems</a:t>
            </a:r>
          </a:p>
        </p:txBody>
      </p:sp>
      <p:sp>
        <p:nvSpPr>
          <p:cNvPr id="279555" name="Rectangle 3"/>
          <p:cNvSpPr>
            <a:spLocks noGrp="1" noChangeArrowheads="1"/>
          </p:cNvSpPr>
          <p:nvPr>
            <p:ph type="body" idx="1"/>
          </p:nvPr>
        </p:nvSpPr>
        <p:spPr>
          <a:xfrm>
            <a:off x="2209800" y="1981200"/>
            <a:ext cx="8077200" cy="4114800"/>
          </a:xfrm>
          <a:noFill/>
          <a:ln/>
        </p:spPr>
        <p:txBody>
          <a:bodyPr vert="horz" wrap="square" lIns="92075" tIns="46038" rIns="92075" bIns="46038" rtlCol="0">
            <a:normAutofit/>
          </a:bodyPr>
          <a:lstStyle/>
          <a:p>
            <a:pPr>
              <a:buFontTx/>
              <a:buNone/>
            </a:pPr>
            <a:r>
              <a:rPr lang="en-US" sz="2400" dirty="0"/>
              <a:t>Assume 16K page size and 64-bit address space</a:t>
            </a:r>
          </a:p>
          <a:p>
            <a:pPr>
              <a:buFontTx/>
              <a:buNone/>
            </a:pPr>
            <a:r>
              <a:rPr lang="en-US" sz="2400" dirty="0"/>
              <a:t>Then:</a:t>
            </a:r>
          </a:p>
          <a:p>
            <a:r>
              <a:rPr lang="en-US" sz="2400" dirty="0"/>
              <a:t>For each process, there are 2</a:t>
            </a:r>
            <a:r>
              <a:rPr lang="en-US" sz="2400" baseline="30000" dirty="0"/>
              <a:t>50 </a:t>
            </a:r>
            <a:r>
              <a:rPr lang="en-US" sz="2400" dirty="0"/>
              <a:t>virtual pages</a:t>
            </a:r>
          </a:p>
          <a:p>
            <a:r>
              <a:rPr lang="en-US" sz="2400" dirty="0"/>
              <a:t>Page table size: 2</a:t>
            </a:r>
            <a:r>
              <a:rPr lang="en-US" sz="2400" baseline="30000" dirty="0"/>
              <a:t>50 </a:t>
            </a:r>
            <a:r>
              <a:rPr lang="en-US" sz="2400" dirty="0"/>
              <a:t>* 4 bytes/entry</a:t>
            </a:r>
          </a:p>
          <a:p>
            <a:pPr lvl="1"/>
            <a:r>
              <a:rPr lang="en-US" sz="2000" dirty="0"/>
              <a:t>Page table requires 4 </a:t>
            </a:r>
            <a:r>
              <a:rPr lang="en-US" sz="2000" dirty="0" err="1"/>
              <a:t>Ebytes</a:t>
            </a:r>
            <a:r>
              <a:rPr lang="en-US" sz="2000" dirty="0"/>
              <a:t> (E for </a:t>
            </a:r>
            <a:r>
              <a:rPr lang="en-US" sz="2000" dirty="0" err="1"/>
              <a:t>exa</a:t>
            </a:r>
            <a:r>
              <a:rPr lang="en-US" sz="2000" dirty="0"/>
              <a:t> </a:t>
            </a:r>
            <a:r>
              <a:rPr lang="en-US" sz="2000" dirty="0">
                <a:sym typeface="Wingdings" pitchFamily="2" charset="2"/>
              </a:rPr>
              <a:t>)</a:t>
            </a:r>
          </a:p>
          <a:p>
            <a:pPr marL="457200" lvl="1" indent="0">
              <a:buNone/>
            </a:pPr>
            <a:r>
              <a:rPr lang="en-US" sz="2000" dirty="0">
                <a:solidFill>
                  <a:srgbClr val="FFFF00">
                    <a:alpha val="60000"/>
                  </a:srgbClr>
                </a:solidFill>
              </a:rPr>
              <a:t>A hardware solution is simply not feasible</a:t>
            </a:r>
          </a:p>
        </p:txBody>
      </p:sp>
    </p:spTree>
    <p:extLst>
      <p:ext uri="{BB962C8B-B14F-4D97-AF65-F5344CB8AC3E}">
        <p14:creationId xmlns:p14="http://schemas.microsoft.com/office/powerpoint/2010/main" val="26534046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a:xfrm>
            <a:off x="550863" y="557645"/>
            <a:ext cx="8458200" cy="1143000"/>
          </a:xfrm>
          <a:noFill/>
          <a:ln/>
        </p:spPr>
        <p:txBody>
          <a:bodyPr vert="horz" wrap="square" lIns="92075" tIns="46038" rIns="92075" bIns="46038" rtlCol="0" anchor="t" anchorCtr="0">
            <a:normAutofit fontScale="90000"/>
          </a:bodyPr>
          <a:lstStyle/>
          <a:p>
            <a:r>
              <a:rPr lang="en-US" dirty="0"/>
              <a:t>Solution 1: Multi-Level Page Tables</a:t>
            </a:r>
          </a:p>
        </p:txBody>
      </p:sp>
      <p:sp>
        <p:nvSpPr>
          <p:cNvPr id="280579" name="Rectangle 3"/>
          <p:cNvSpPr>
            <a:spLocks noGrp="1" noChangeArrowheads="1"/>
          </p:cNvSpPr>
          <p:nvPr>
            <p:ph type="body" idx="1"/>
          </p:nvPr>
        </p:nvSpPr>
        <p:spPr>
          <a:noFill/>
          <a:ln/>
        </p:spPr>
        <p:txBody>
          <a:bodyPr vert="horz" wrap="square" lIns="92075" tIns="46038" rIns="92075" bIns="46038" rtlCol="0">
            <a:normAutofit/>
          </a:bodyPr>
          <a:lstStyle/>
          <a:p>
            <a:r>
              <a:rPr lang="en-US" sz="2400" dirty="0"/>
              <a:t>Also known as tree-structured page tables</a:t>
            </a:r>
          </a:p>
          <a:p>
            <a:r>
              <a:rPr lang="en-US" sz="2400" dirty="0"/>
              <a:t>Use two or three levels page tables</a:t>
            </a:r>
          </a:p>
          <a:p>
            <a:r>
              <a:rPr lang="en-US" sz="2400" dirty="0"/>
              <a:t>All entries in the topmost level must be there</a:t>
            </a:r>
          </a:p>
          <a:p>
            <a:r>
              <a:rPr lang="en-US" sz="2400" dirty="0"/>
              <a:t>Entries in lower levels are there only if needed</a:t>
            </a:r>
          </a:p>
          <a:p>
            <a:r>
              <a:rPr lang="en-US" sz="2400" dirty="0"/>
              <a:t>Store page tables in memory</a:t>
            </a:r>
          </a:p>
          <a:p>
            <a:r>
              <a:rPr lang="en-US" sz="2400" dirty="0"/>
              <a:t>Have one CPU register contain address of top-most level table</a:t>
            </a:r>
          </a:p>
        </p:txBody>
      </p:sp>
    </p:spTree>
    <p:extLst>
      <p:ext uri="{BB962C8B-B14F-4D97-AF65-F5344CB8AC3E}">
        <p14:creationId xmlns:p14="http://schemas.microsoft.com/office/powerpoint/2010/main" val="41604530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07880-C10D-B448-0731-A1DDE5E7A40C}"/>
              </a:ext>
            </a:extLst>
          </p:cNvPr>
          <p:cNvSpPr>
            <a:spLocks noGrp="1"/>
          </p:cNvSpPr>
          <p:nvPr>
            <p:ph type="title"/>
          </p:nvPr>
        </p:nvSpPr>
        <p:spPr/>
        <p:txBody>
          <a:bodyPr/>
          <a:lstStyle/>
          <a:p>
            <a:r>
              <a:rPr lang="en-US" dirty="0"/>
              <a:t>Example</a:t>
            </a:r>
          </a:p>
        </p:txBody>
      </p:sp>
      <p:sp>
        <p:nvSpPr>
          <p:cNvPr id="4" name="Rectangle 3">
            <a:extLst>
              <a:ext uri="{FF2B5EF4-FFF2-40B4-BE49-F238E27FC236}">
                <a16:creationId xmlns:a16="http://schemas.microsoft.com/office/drawing/2014/main" id="{3D42C775-EB85-CDBE-4F95-2945D507DC48}"/>
              </a:ext>
            </a:extLst>
          </p:cNvPr>
          <p:cNvSpPr>
            <a:spLocks noChangeArrowheads="1"/>
          </p:cNvSpPr>
          <p:nvPr/>
        </p:nvSpPr>
        <p:spPr bwMode="auto">
          <a:xfrm>
            <a:off x="1073150" y="2292350"/>
            <a:ext cx="1358900" cy="368300"/>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 name="Rectangle 4">
            <a:extLst>
              <a:ext uri="{FF2B5EF4-FFF2-40B4-BE49-F238E27FC236}">
                <a16:creationId xmlns:a16="http://schemas.microsoft.com/office/drawing/2014/main" id="{C8133466-F468-BA33-2995-506798813BF9}"/>
              </a:ext>
            </a:extLst>
          </p:cNvPr>
          <p:cNvSpPr>
            <a:spLocks noChangeArrowheads="1"/>
          </p:cNvSpPr>
          <p:nvPr/>
        </p:nvSpPr>
        <p:spPr bwMode="auto">
          <a:xfrm>
            <a:off x="1073150" y="2673350"/>
            <a:ext cx="1358900" cy="368300"/>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 name="Rectangle 5">
            <a:extLst>
              <a:ext uri="{FF2B5EF4-FFF2-40B4-BE49-F238E27FC236}">
                <a16:creationId xmlns:a16="http://schemas.microsoft.com/office/drawing/2014/main" id="{D14B69DC-7025-38A1-CE98-D6080EB39E97}"/>
              </a:ext>
            </a:extLst>
          </p:cNvPr>
          <p:cNvSpPr>
            <a:spLocks noChangeArrowheads="1"/>
          </p:cNvSpPr>
          <p:nvPr/>
        </p:nvSpPr>
        <p:spPr bwMode="auto">
          <a:xfrm>
            <a:off x="1073150" y="3054350"/>
            <a:ext cx="1358900" cy="368300"/>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 name="Rectangle 6">
            <a:extLst>
              <a:ext uri="{FF2B5EF4-FFF2-40B4-BE49-F238E27FC236}">
                <a16:creationId xmlns:a16="http://schemas.microsoft.com/office/drawing/2014/main" id="{735C0649-8E22-AF54-B759-81A62113623E}"/>
              </a:ext>
            </a:extLst>
          </p:cNvPr>
          <p:cNvSpPr>
            <a:spLocks noChangeArrowheads="1"/>
          </p:cNvSpPr>
          <p:nvPr/>
        </p:nvSpPr>
        <p:spPr bwMode="auto">
          <a:xfrm>
            <a:off x="1073150" y="3435350"/>
            <a:ext cx="1358900" cy="368300"/>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 name="Rectangle 7">
            <a:extLst>
              <a:ext uri="{FF2B5EF4-FFF2-40B4-BE49-F238E27FC236}">
                <a16:creationId xmlns:a16="http://schemas.microsoft.com/office/drawing/2014/main" id="{E222E252-3F2E-F82E-106D-CAD83A9D2A41}"/>
              </a:ext>
            </a:extLst>
          </p:cNvPr>
          <p:cNvSpPr>
            <a:spLocks noChangeArrowheads="1"/>
          </p:cNvSpPr>
          <p:nvPr/>
        </p:nvSpPr>
        <p:spPr bwMode="auto">
          <a:xfrm>
            <a:off x="1073150" y="4197350"/>
            <a:ext cx="1358900" cy="368300"/>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 name="Rectangle 8">
            <a:extLst>
              <a:ext uri="{FF2B5EF4-FFF2-40B4-BE49-F238E27FC236}">
                <a16:creationId xmlns:a16="http://schemas.microsoft.com/office/drawing/2014/main" id="{E31340DD-02D1-E7FF-5A32-23545FC29A81}"/>
              </a:ext>
            </a:extLst>
          </p:cNvPr>
          <p:cNvSpPr>
            <a:spLocks noChangeArrowheads="1"/>
          </p:cNvSpPr>
          <p:nvPr/>
        </p:nvSpPr>
        <p:spPr bwMode="auto">
          <a:xfrm>
            <a:off x="1073150" y="3816350"/>
            <a:ext cx="1358900" cy="368300"/>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 name="Rectangle 9">
            <a:extLst>
              <a:ext uri="{FF2B5EF4-FFF2-40B4-BE49-F238E27FC236}">
                <a16:creationId xmlns:a16="http://schemas.microsoft.com/office/drawing/2014/main" id="{8396C4BD-B839-BA41-907B-37E09EC64268}"/>
              </a:ext>
            </a:extLst>
          </p:cNvPr>
          <p:cNvSpPr>
            <a:spLocks noChangeArrowheads="1"/>
          </p:cNvSpPr>
          <p:nvPr/>
        </p:nvSpPr>
        <p:spPr bwMode="auto">
          <a:xfrm>
            <a:off x="1073150" y="4578350"/>
            <a:ext cx="1358900" cy="368300"/>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 name="Rectangle 10">
            <a:extLst>
              <a:ext uri="{FF2B5EF4-FFF2-40B4-BE49-F238E27FC236}">
                <a16:creationId xmlns:a16="http://schemas.microsoft.com/office/drawing/2014/main" id="{40B4CC95-1F64-D027-B13B-7BA9F0400976}"/>
              </a:ext>
            </a:extLst>
          </p:cNvPr>
          <p:cNvSpPr>
            <a:spLocks noChangeArrowheads="1"/>
          </p:cNvSpPr>
          <p:nvPr/>
        </p:nvSpPr>
        <p:spPr bwMode="auto">
          <a:xfrm>
            <a:off x="1073150" y="5340350"/>
            <a:ext cx="1358900" cy="368300"/>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 name="Rectangle 11">
            <a:extLst>
              <a:ext uri="{FF2B5EF4-FFF2-40B4-BE49-F238E27FC236}">
                <a16:creationId xmlns:a16="http://schemas.microsoft.com/office/drawing/2014/main" id="{7B2FE516-82B8-F8CA-668D-D83A5A6F8AEE}"/>
              </a:ext>
            </a:extLst>
          </p:cNvPr>
          <p:cNvSpPr>
            <a:spLocks noChangeArrowheads="1"/>
          </p:cNvSpPr>
          <p:nvPr/>
        </p:nvSpPr>
        <p:spPr bwMode="auto">
          <a:xfrm>
            <a:off x="1073150" y="4959350"/>
            <a:ext cx="1358900" cy="368300"/>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 name="Rectangle 12">
            <a:extLst>
              <a:ext uri="{FF2B5EF4-FFF2-40B4-BE49-F238E27FC236}">
                <a16:creationId xmlns:a16="http://schemas.microsoft.com/office/drawing/2014/main" id="{78271866-7ED0-A71F-40E9-27DAAFFCD849}"/>
              </a:ext>
            </a:extLst>
          </p:cNvPr>
          <p:cNvSpPr>
            <a:spLocks noChangeArrowheads="1"/>
          </p:cNvSpPr>
          <p:nvPr/>
        </p:nvSpPr>
        <p:spPr bwMode="auto">
          <a:xfrm>
            <a:off x="822325" y="5699125"/>
            <a:ext cx="2714625" cy="8223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b="1"/>
              <a:t>Context table</a:t>
            </a:r>
          </a:p>
          <a:p>
            <a:pPr eaLnBrk="0" hangingPunct="0"/>
            <a:r>
              <a:rPr lang="en-US" b="1"/>
              <a:t>(up to 4K registers)</a:t>
            </a:r>
          </a:p>
        </p:txBody>
      </p:sp>
      <p:sp>
        <p:nvSpPr>
          <p:cNvPr id="14" name="Rectangle 13">
            <a:extLst>
              <a:ext uri="{FF2B5EF4-FFF2-40B4-BE49-F238E27FC236}">
                <a16:creationId xmlns:a16="http://schemas.microsoft.com/office/drawing/2014/main" id="{77DB3194-40AA-693F-5DC4-2D4AC6D157E4}"/>
              </a:ext>
            </a:extLst>
          </p:cNvPr>
          <p:cNvSpPr>
            <a:spLocks noChangeArrowheads="1"/>
          </p:cNvSpPr>
          <p:nvPr/>
        </p:nvSpPr>
        <p:spPr bwMode="auto">
          <a:xfrm>
            <a:off x="6384925" y="1660525"/>
            <a:ext cx="243522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b="1"/>
              <a:t>3-level page table</a:t>
            </a:r>
          </a:p>
        </p:txBody>
      </p:sp>
      <p:sp>
        <p:nvSpPr>
          <p:cNvPr id="15" name="Rectangle 14">
            <a:extLst>
              <a:ext uri="{FF2B5EF4-FFF2-40B4-BE49-F238E27FC236}">
                <a16:creationId xmlns:a16="http://schemas.microsoft.com/office/drawing/2014/main" id="{3448A377-E56F-584F-BE5E-47EC70F5C5DC}"/>
              </a:ext>
            </a:extLst>
          </p:cNvPr>
          <p:cNvSpPr>
            <a:spLocks noChangeArrowheads="1"/>
          </p:cNvSpPr>
          <p:nvPr/>
        </p:nvSpPr>
        <p:spPr bwMode="auto">
          <a:xfrm>
            <a:off x="3054350" y="2139950"/>
            <a:ext cx="5397500" cy="520700"/>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 name="Line 15">
            <a:extLst>
              <a:ext uri="{FF2B5EF4-FFF2-40B4-BE49-F238E27FC236}">
                <a16:creationId xmlns:a16="http://schemas.microsoft.com/office/drawing/2014/main" id="{069E6B8E-DF42-15B9-1ED4-FE2048304B44}"/>
              </a:ext>
            </a:extLst>
          </p:cNvPr>
          <p:cNvSpPr>
            <a:spLocks noChangeShapeType="1"/>
          </p:cNvSpPr>
          <p:nvPr/>
        </p:nvSpPr>
        <p:spPr bwMode="auto">
          <a:xfrm>
            <a:off x="4343400" y="2133600"/>
            <a:ext cx="0" cy="53340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7" name="Line 16">
            <a:extLst>
              <a:ext uri="{FF2B5EF4-FFF2-40B4-BE49-F238E27FC236}">
                <a16:creationId xmlns:a16="http://schemas.microsoft.com/office/drawing/2014/main" id="{5E4C67E8-DDA2-D9E5-AB6E-F5FE171A837F}"/>
              </a:ext>
            </a:extLst>
          </p:cNvPr>
          <p:cNvSpPr>
            <a:spLocks noChangeShapeType="1"/>
          </p:cNvSpPr>
          <p:nvPr/>
        </p:nvSpPr>
        <p:spPr bwMode="auto">
          <a:xfrm>
            <a:off x="5638800" y="2133600"/>
            <a:ext cx="0" cy="53340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8" name="Line 17">
            <a:extLst>
              <a:ext uri="{FF2B5EF4-FFF2-40B4-BE49-F238E27FC236}">
                <a16:creationId xmlns:a16="http://schemas.microsoft.com/office/drawing/2014/main" id="{0758C3FF-E86A-90CB-4EFE-3E49A764A74E}"/>
              </a:ext>
            </a:extLst>
          </p:cNvPr>
          <p:cNvSpPr>
            <a:spLocks noChangeShapeType="1"/>
          </p:cNvSpPr>
          <p:nvPr/>
        </p:nvSpPr>
        <p:spPr bwMode="auto">
          <a:xfrm>
            <a:off x="6934200" y="2133600"/>
            <a:ext cx="0" cy="53340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9" name="Rectangle 18">
            <a:extLst>
              <a:ext uri="{FF2B5EF4-FFF2-40B4-BE49-F238E27FC236}">
                <a16:creationId xmlns:a16="http://schemas.microsoft.com/office/drawing/2014/main" id="{9A33AA92-D4D8-62A8-E62D-347ABD8F4825}"/>
              </a:ext>
            </a:extLst>
          </p:cNvPr>
          <p:cNvSpPr>
            <a:spLocks noChangeArrowheads="1"/>
          </p:cNvSpPr>
          <p:nvPr/>
        </p:nvSpPr>
        <p:spPr bwMode="auto">
          <a:xfrm>
            <a:off x="7223125" y="2193925"/>
            <a:ext cx="89535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b="1"/>
              <a:t>offset</a:t>
            </a:r>
          </a:p>
        </p:txBody>
      </p:sp>
      <p:sp>
        <p:nvSpPr>
          <p:cNvPr id="20" name="Rectangle 19">
            <a:extLst>
              <a:ext uri="{FF2B5EF4-FFF2-40B4-BE49-F238E27FC236}">
                <a16:creationId xmlns:a16="http://schemas.microsoft.com/office/drawing/2014/main" id="{C301A7D7-4BDD-02E7-8276-E61C25089F32}"/>
              </a:ext>
            </a:extLst>
          </p:cNvPr>
          <p:cNvSpPr>
            <a:spLocks noChangeArrowheads="1"/>
          </p:cNvSpPr>
          <p:nvPr/>
        </p:nvSpPr>
        <p:spPr bwMode="auto">
          <a:xfrm>
            <a:off x="3108325" y="2193925"/>
            <a:ext cx="112395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b="1">
                <a:solidFill>
                  <a:srgbClr val="FF3300"/>
                </a:solidFill>
              </a:rPr>
              <a:t>index 1</a:t>
            </a:r>
          </a:p>
        </p:txBody>
      </p:sp>
      <p:sp>
        <p:nvSpPr>
          <p:cNvPr id="21" name="Rectangle 20">
            <a:extLst>
              <a:ext uri="{FF2B5EF4-FFF2-40B4-BE49-F238E27FC236}">
                <a16:creationId xmlns:a16="http://schemas.microsoft.com/office/drawing/2014/main" id="{691EEAF8-B102-3ADF-F119-DC3E635472BB}"/>
              </a:ext>
            </a:extLst>
          </p:cNvPr>
          <p:cNvSpPr>
            <a:spLocks noChangeArrowheads="1"/>
          </p:cNvSpPr>
          <p:nvPr/>
        </p:nvSpPr>
        <p:spPr bwMode="auto">
          <a:xfrm>
            <a:off x="4327525" y="2193925"/>
            <a:ext cx="112395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b="1">
                <a:solidFill>
                  <a:srgbClr val="0066CC"/>
                </a:solidFill>
              </a:rPr>
              <a:t>index 2</a:t>
            </a:r>
          </a:p>
        </p:txBody>
      </p:sp>
      <p:sp>
        <p:nvSpPr>
          <p:cNvPr id="22" name="Rectangle 21">
            <a:extLst>
              <a:ext uri="{FF2B5EF4-FFF2-40B4-BE49-F238E27FC236}">
                <a16:creationId xmlns:a16="http://schemas.microsoft.com/office/drawing/2014/main" id="{F2B49175-AE10-6D3B-CF1E-DB4861E5ACE6}"/>
              </a:ext>
            </a:extLst>
          </p:cNvPr>
          <p:cNvSpPr>
            <a:spLocks noChangeArrowheads="1"/>
          </p:cNvSpPr>
          <p:nvPr/>
        </p:nvSpPr>
        <p:spPr bwMode="auto">
          <a:xfrm>
            <a:off x="5775325" y="2193925"/>
            <a:ext cx="112395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b="1">
                <a:solidFill>
                  <a:srgbClr val="66FF99"/>
                </a:solidFill>
              </a:rPr>
              <a:t>index 3</a:t>
            </a:r>
          </a:p>
        </p:txBody>
      </p:sp>
      <p:sp>
        <p:nvSpPr>
          <p:cNvPr id="23" name="Rectangle 22">
            <a:extLst>
              <a:ext uri="{FF2B5EF4-FFF2-40B4-BE49-F238E27FC236}">
                <a16:creationId xmlns:a16="http://schemas.microsoft.com/office/drawing/2014/main" id="{5DBADB76-0839-672F-CFCB-47CAB1CCEB8D}"/>
              </a:ext>
            </a:extLst>
          </p:cNvPr>
          <p:cNvSpPr>
            <a:spLocks noChangeArrowheads="1"/>
          </p:cNvSpPr>
          <p:nvPr/>
        </p:nvSpPr>
        <p:spPr bwMode="auto">
          <a:xfrm>
            <a:off x="539750" y="1530350"/>
            <a:ext cx="1358900" cy="368300"/>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 name="Rectangle 23">
            <a:extLst>
              <a:ext uri="{FF2B5EF4-FFF2-40B4-BE49-F238E27FC236}">
                <a16:creationId xmlns:a16="http://schemas.microsoft.com/office/drawing/2014/main" id="{0B8C2015-0767-D8BB-3055-851ECD8A8933}"/>
              </a:ext>
            </a:extLst>
          </p:cNvPr>
          <p:cNvSpPr>
            <a:spLocks noChangeArrowheads="1"/>
          </p:cNvSpPr>
          <p:nvPr/>
        </p:nvSpPr>
        <p:spPr bwMode="auto">
          <a:xfrm>
            <a:off x="593725" y="1508125"/>
            <a:ext cx="1217613"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b="1"/>
              <a:t>Context</a:t>
            </a:r>
          </a:p>
        </p:txBody>
      </p:sp>
      <p:sp>
        <p:nvSpPr>
          <p:cNvPr id="25" name="Line 24">
            <a:extLst>
              <a:ext uri="{FF2B5EF4-FFF2-40B4-BE49-F238E27FC236}">
                <a16:creationId xmlns:a16="http://schemas.microsoft.com/office/drawing/2014/main" id="{47213D99-77DD-EE87-6AB2-C759DF400EB7}"/>
              </a:ext>
            </a:extLst>
          </p:cNvPr>
          <p:cNvSpPr>
            <a:spLocks noChangeShapeType="1"/>
          </p:cNvSpPr>
          <p:nvPr/>
        </p:nvSpPr>
        <p:spPr bwMode="auto">
          <a:xfrm>
            <a:off x="609600" y="1905000"/>
            <a:ext cx="0" cy="213360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 name="Line 25">
            <a:extLst>
              <a:ext uri="{FF2B5EF4-FFF2-40B4-BE49-F238E27FC236}">
                <a16:creationId xmlns:a16="http://schemas.microsoft.com/office/drawing/2014/main" id="{BB0E08F0-C5DC-7E1F-3C25-076AD7EB73C6}"/>
              </a:ext>
            </a:extLst>
          </p:cNvPr>
          <p:cNvSpPr>
            <a:spLocks noChangeShapeType="1"/>
          </p:cNvSpPr>
          <p:nvPr/>
        </p:nvSpPr>
        <p:spPr bwMode="auto">
          <a:xfrm>
            <a:off x="609600" y="4038600"/>
            <a:ext cx="457200" cy="0"/>
          </a:xfrm>
          <a:prstGeom prst="line">
            <a:avLst/>
          </a:prstGeom>
          <a:noFill/>
          <a:ln w="127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7" name="Line 26">
            <a:extLst>
              <a:ext uri="{FF2B5EF4-FFF2-40B4-BE49-F238E27FC236}">
                <a16:creationId xmlns:a16="http://schemas.microsoft.com/office/drawing/2014/main" id="{712F73FF-4769-14F2-C98E-5B0AE99F0BAD}"/>
              </a:ext>
            </a:extLst>
          </p:cNvPr>
          <p:cNvSpPr>
            <a:spLocks noChangeShapeType="1"/>
          </p:cNvSpPr>
          <p:nvPr/>
        </p:nvSpPr>
        <p:spPr bwMode="auto">
          <a:xfrm flipV="1">
            <a:off x="2438400" y="3276600"/>
            <a:ext cx="1141413" cy="685800"/>
          </a:xfrm>
          <a:prstGeom prst="line">
            <a:avLst/>
          </a:prstGeom>
          <a:noFill/>
          <a:ln w="127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8" name="Rectangle 27">
            <a:extLst>
              <a:ext uri="{FF2B5EF4-FFF2-40B4-BE49-F238E27FC236}">
                <a16:creationId xmlns:a16="http://schemas.microsoft.com/office/drawing/2014/main" id="{45E5ACB9-9AEA-F0DB-DB42-A1FA1943882D}"/>
              </a:ext>
            </a:extLst>
          </p:cNvPr>
          <p:cNvSpPr>
            <a:spLocks noChangeArrowheads="1"/>
          </p:cNvSpPr>
          <p:nvPr/>
        </p:nvSpPr>
        <p:spPr bwMode="auto">
          <a:xfrm>
            <a:off x="3587750" y="3282950"/>
            <a:ext cx="1054100" cy="1511300"/>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 name="Line 28">
            <a:extLst>
              <a:ext uri="{FF2B5EF4-FFF2-40B4-BE49-F238E27FC236}">
                <a16:creationId xmlns:a16="http://schemas.microsoft.com/office/drawing/2014/main" id="{4955403E-0C2B-0023-78E7-0975A3DF1C76}"/>
              </a:ext>
            </a:extLst>
          </p:cNvPr>
          <p:cNvSpPr>
            <a:spLocks noChangeShapeType="1"/>
          </p:cNvSpPr>
          <p:nvPr/>
        </p:nvSpPr>
        <p:spPr bwMode="auto">
          <a:xfrm>
            <a:off x="3581400" y="3962400"/>
            <a:ext cx="1066800" cy="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0" name="Line 29">
            <a:extLst>
              <a:ext uri="{FF2B5EF4-FFF2-40B4-BE49-F238E27FC236}">
                <a16:creationId xmlns:a16="http://schemas.microsoft.com/office/drawing/2014/main" id="{4C6B4C03-6AAE-38F3-7FA1-E372E5DF2F2B}"/>
              </a:ext>
            </a:extLst>
          </p:cNvPr>
          <p:cNvSpPr>
            <a:spLocks noChangeShapeType="1"/>
          </p:cNvSpPr>
          <p:nvPr/>
        </p:nvSpPr>
        <p:spPr bwMode="auto">
          <a:xfrm>
            <a:off x="3581400" y="4191000"/>
            <a:ext cx="1066800" cy="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1" name="Rectangle 30">
            <a:extLst>
              <a:ext uri="{FF2B5EF4-FFF2-40B4-BE49-F238E27FC236}">
                <a16:creationId xmlns:a16="http://schemas.microsoft.com/office/drawing/2014/main" id="{27FC01F6-7694-A805-DEEB-5628EBC49369}"/>
              </a:ext>
            </a:extLst>
          </p:cNvPr>
          <p:cNvSpPr>
            <a:spLocks noChangeArrowheads="1"/>
          </p:cNvSpPr>
          <p:nvPr/>
        </p:nvSpPr>
        <p:spPr bwMode="auto">
          <a:xfrm>
            <a:off x="3489325" y="2651125"/>
            <a:ext cx="33655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b="1"/>
              <a:t>8</a:t>
            </a:r>
          </a:p>
        </p:txBody>
      </p:sp>
      <p:sp>
        <p:nvSpPr>
          <p:cNvPr id="32" name="Rectangle 31">
            <a:extLst>
              <a:ext uri="{FF2B5EF4-FFF2-40B4-BE49-F238E27FC236}">
                <a16:creationId xmlns:a16="http://schemas.microsoft.com/office/drawing/2014/main" id="{E8C23CFF-B7C8-D49D-3BCC-589B4BB94F0D}"/>
              </a:ext>
            </a:extLst>
          </p:cNvPr>
          <p:cNvSpPr>
            <a:spLocks noChangeArrowheads="1"/>
          </p:cNvSpPr>
          <p:nvPr/>
        </p:nvSpPr>
        <p:spPr bwMode="auto">
          <a:xfrm>
            <a:off x="4708525" y="2651125"/>
            <a:ext cx="33655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b="1"/>
              <a:t>6</a:t>
            </a:r>
          </a:p>
        </p:txBody>
      </p:sp>
      <p:sp>
        <p:nvSpPr>
          <p:cNvPr id="33" name="Rectangle 32">
            <a:extLst>
              <a:ext uri="{FF2B5EF4-FFF2-40B4-BE49-F238E27FC236}">
                <a16:creationId xmlns:a16="http://schemas.microsoft.com/office/drawing/2014/main" id="{54B1E503-294E-447A-ABB4-06C8C872A297}"/>
              </a:ext>
            </a:extLst>
          </p:cNvPr>
          <p:cNvSpPr>
            <a:spLocks noChangeArrowheads="1"/>
          </p:cNvSpPr>
          <p:nvPr/>
        </p:nvSpPr>
        <p:spPr bwMode="auto">
          <a:xfrm>
            <a:off x="6003925" y="2651125"/>
            <a:ext cx="33655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b="1"/>
              <a:t>6</a:t>
            </a:r>
          </a:p>
        </p:txBody>
      </p:sp>
      <p:sp>
        <p:nvSpPr>
          <p:cNvPr id="34" name="Rectangle 33">
            <a:extLst>
              <a:ext uri="{FF2B5EF4-FFF2-40B4-BE49-F238E27FC236}">
                <a16:creationId xmlns:a16="http://schemas.microsoft.com/office/drawing/2014/main" id="{CA7B3BC6-6070-A320-08E5-D70B2BC5F5D6}"/>
              </a:ext>
            </a:extLst>
          </p:cNvPr>
          <p:cNvSpPr>
            <a:spLocks noChangeArrowheads="1"/>
          </p:cNvSpPr>
          <p:nvPr/>
        </p:nvSpPr>
        <p:spPr bwMode="auto">
          <a:xfrm>
            <a:off x="7375525" y="2651125"/>
            <a:ext cx="48895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b="1"/>
              <a:t>12</a:t>
            </a:r>
          </a:p>
        </p:txBody>
      </p:sp>
      <p:sp>
        <p:nvSpPr>
          <p:cNvPr id="35" name="Line 34">
            <a:extLst>
              <a:ext uri="{FF2B5EF4-FFF2-40B4-BE49-F238E27FC236}">
                <a16:creationId xmlns:a16="http://schemas.microsoft.com/office/drawing/2014/main" id="{296390BC-2EAF-778E-A494-EAB675FF65F5}"/>
              </a:ext>
            </a:extLst>
          </p:cNvPr>
          <p:cNvSpPr>
            <a:spLocks noChangeShapeType="1"/>
          </p:cNvSpPr>
          <p:nvPr/>
        </p:nvSpPr>
        <p:spPr bwMode="auto">
          <a:xfrm>
            <a:off x="3276600" y="2667000"/>
            <a:ext cx="0" cy="1447800"/>
          </a:xfrm>
          <a:prstGeom prst="line">
            <a:avLst/>
          </a:prstGeom>
          <a:noFill/>
          <a:ln w="12700">
            <a:solidFill>
              <a:srgbClr val="FF33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6" name="Line 35">
            <a:extLst>
              <a:ext uri="{FF2B5EF4-FFF2-40B4-BE49-F238E27FC236}">
                <a16:creationId xmlns:a16="http://schemas.microsoft.com/office/drawing/2014/main" id="{D5E7C179-5845-0572-A839-31D437BB8476}"/>
              </a:ext>
            </a:extLst>
          </p:cNvPr>
          <p:cNvSpPr>
            <a:spLocks noChangeShapeType="1"/>
          </p:cNvSpPr>
          <p:nvPr/>
        </p:nvSpPr>
        <p:spPr bwMode="auto">
          <a:xfrm>
            <a:off x="3276600" y="4114800"/>
            <a:ext cx="304800" cy="0"/>
          </a:xfrm>
          <a:prstGeom prst="line">
            <a:avLst/>
          </a:prstGeom>
          <a:noFill/>
          <a:ln w="12700">
            <a:solidFill>
              <a:srgbClr val="FF3300"/>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 name="Line 36">
            <a:extLst>
              <a:ext uri="{FF2B5EF4-FFF2-40B4-BE49-F238E27FC236}">
                <a16:creationId xmlns:a16="http://schemas.microsoft.com/office/drawing/2014/main" id="{EFCBEA83-D942-B80D-1D19-BE2031C12695}"/>
              </a:ext>
            </a:extLst>
          </p:cNvPr>
          <p:cNvSpPr>
            <a:spLocks noChangeShapeType="1"/>
          </p:cNvSpPr>
          <p:nvPr/>
        </p:nvSpPr>
        <p:spPr bwMode="auto">
          <a:xfrm flipV="1">
            <a:off x="4648200" y="3810000"/>
            <a:ext cx="533400" cy="304800"/>
          </a:xfrm>
          <a:prstGeom prst="line">
            <a:avLst/>
          </a:prstGeom>
          <a:noFill/>
          <a:ln w="127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8" name="Rectangle 37">
            <a:extLst>
              <a:ext uri="{FF2B5EF4-FFF2-40B4-BE49-F238E27FC236}">
                <a16:creationId xmlns:a16="http://schemas.microsoft.com/office/drawing/2014/main" id="{C929B466-630B-2EFD-A596-B0C85D7C90D2}"/>
              </a:ext>
            </a:extLst>
          </p:cNvPr>
          <p:cNvSpPr>
            <a:spLocks noChangeArrowheads="1"/>
          </p:cNvSpPr>
          <p:nvPr/>
        </p:nvSpPr>
        <p:spPr bwMode="auto">
          <a:xfrm>
            <a:off x="5187950" y="3816350"/>
            <a:ext cx="825500" cy="1435100"/>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9" name="Line 38">
            <a:extLst>
              <a:ext uri="{FF2B5EF4-FFF2-40B4-BE49-F238E27FC236}">
                <a16:creationId xmlns:a16="http://schemas.microsoft.com/office/drawing/2014/main" id="{16F00C39-38A0-F582-40FB-F5DD32EBBC1C}"/>
              </a:ext>
            </a:extLst>
          </p:cNvPr>
          <p:cNvSpPr>
            <a:spLocks noChangeShapeType="1"/>
          </p:cNvSpPr>
          <p:nvPr/>
        </p:nvSpPr>
        <p:spPr bwMode="auto">
          <a:xfrm>
            <a:off x="5181600" y="4648200"/>
            <a:ext cx="838200" cy="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0" name="Line 39">
            <a:extLst>
              <a:ext uri="{FF2B5EF4-FFF2-40B4-BE49-F238E27FC236}">
                <a16:creationId xmlns:a16="http://schemas.microsoft.com/office/drawing/2014/main" id="{8E17918B-6E41-D7E4-2726-E055651FE205}"/>
              </a:ext>
            </a:extLst>
          </p:cNvPr>
          <p:cNvSpPr>
            <a:spLocks noChangeShapeType="1"/>
          </p:cNvSpPr>
          <p:nvPr/>
        </p:nvSpPr>
        <p:spPr bwMode="auto">
          <a:xfrm>
            <a:off x="5181600" y="4800600"/>
            <a:ext cx="838200" cy="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1" name="Line 40">
            <a:extLst>
              <a:ext uri="{FF2B5EF4-FFF2-40B4-BE49-F238E27FC236}">
                <a16:creationId xmlns:a16="http://schemas.microsoft.com/office/drawing/2014/main" id="{3B73146D-F656-AB35-6688-7C7D639DCBDA}"/>
              </a:ext>
            </a:extLst>
          </p:cNvPr>
          <p:cNvSpPr>
            <a:spLocks noChangeShapeType="1"/>
          </p:cNvSpPr>
          <p:nvPr/>
        </p:nvSpPr>
        <p:spPr bwMode="auto">
          <a:xfrm flipV="1">
            <a:off x="6019800" y="4114800"/>
            <a:ext cx="533400" cy="533400"/>
          </a:xfrm>
          <a:prstGeom prst="line">
            <a:avLst/>
          </a:prstGeom>
          <a:noFill/>
          <a:ln w="127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2" name="Line 41">
            <a:extLst>
              <a:ext uri="{FF2B5EF4-FFF2-40B4-BE49-F238E27FC236}">
                <a16:creationId xmlns:a16="http://schemas.microsoft.com/office/drawing/2014/main" id="{8E21379A-0F10-D5AC-A3E4-B068CC1FCA5E}"/>
              </a:ext>
            </a:extLst>
          </p:cNvPr>
          <p:cNvSpPr>
            <a:spLocks noChangeShapeType="1"/>
          </p:cNvSpPr>
          <p:nvPr/>
        </p:nvSpPr>
        <p:spPr bwMode="auto">
          <a:xfrm>
            <a:off x="4724400" y="2667000"/>
            <a:ext cx="0" cy="2057400"/>
          </a:xfrm>
          <a:prstGeom prst="line">
            <a:avLst/>
          </a:prstGeom>
          <a:noFill/>
          <a:ln w="12700">
            <a:solidFill>
              <a:srgbClr val="0066CC"/>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3" name="Line 42">
            <a:extLst>
              <a:ext uri="{FF2B5EF4-FFF2-40B4-BE49-F238E27FC236}">
                <a16:creationId xmlns:a16="http://schemas.microsoft.com/office/drawing/2014/main" id="{3C0D1BCB-F58D-B743-0F73-22A42D16AD09}"/>
              </a:ext>
            </a:extLst>
          </p:cNvPr>
          <p:cNvSpPr>
            <a:spLocks noChangeShapeType="1"/>
          </p:cNvSpPr>
          <p:nvPr/>
        </p:nvSpPr>
        <p:spPr bwMode="auto">
          <a:xfrm>
            <a:off x="4724400" y="4724400"/>
            <a:ext cx="457200" cy="0"/>
          </a:xfrm>
          <a:prstGeom prst="line">
            <a:avLst/>
          </a:prstGeom>
          <a:noFill/>
          <a:ln w="12700">
            <a:solidFill>
              <a:srgbClr val="0066CC"/>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4" name="Rectangle 43">
            <a:extLst>
              <a:ext uri="{FF2B5EF4-FFF2-40B4-BE49-F238E27FC236}">
                <a16:creationId xmlns:a16="http://schemas.microsoft.com/office/drawing/2014/main" id="{C6C0C5FD-A446-340D-D480-7116F6807D36}"/>
              </a:ext>
            </a:extLst>
          </p:cNvPr>
          <p:cNvSpPr>
            <a:spLocks noChangeArrowheads="1"/>
          </p:cNvSpPr>
          <p:nvPr/>
        </p:nvSpPr>
        <p:spPr bwMode="auto">
          <a:xfrm>
            <a:off x="3565525" y="4860925"/>
            <a:ext cx="112395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b="1"/>
              <a:t>Level 1</a:t>
            </a:r>
          </a:p>
        </p:txBody>
      </p:sp>
      <p:sp>
        <p:nvSpPr>
          <p:cNvPr id="45" name="Rectangle 44">
            <a:extLst>
              <a:ext uri="{FF2B5EF4-FFF2-40B4-BE49-F238E27FC236}">
                <a16:creationId xmlns:a16="http://schemas.microsoft.com/office/drawing/2014/main" id="{B50091CD-2280-59D6-9D18-1A152929A6BD}"/>
              </a:ext>
            </a:extLst>
          </p:cNvPr>
          <p:cNvSpPr>
            <a:spLocks noChangeArrowheads="1"/>
          </p:cNvSpPr>
          <p:nvPr/>
        </p:nvSpPr>
        <p:spPr bwMode="auto">
          <a:xfrm>
            <a:off x="5165725" y="5241925"/>
            <a:ext cx="112395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b="1"/>
              <a:t>Level 2</a:t>
            </a:r>
          </a:p>
        </p:txBody>
      </p:sp>
      <p:sp>
        <p:nvSpPr>
          <p:cNvPr id="46" name="Rectangle 45">
            <a:extLst>
              <a:ext uri="{FF2B5EF4-FFF2-40B4-BE49-F238E27FC236}">
                <a16:creationId xmlns:a16="http://schemas.microsoft.com/office/drawing/2014/main" id="{E309CB10-A373-676D-A257-842D0DACDFBA}"/>
              </a:ext>
            </a:extLst>
          </p:cNvPr>
          <p:cNvSpPr>
            <a:spLocks noChangeArrowheads="1"/>
          </p:cNvSpPr>
          <p:nvPr/>
        </p:nvSpPr>
        <p:spPr bwMode="auto">
          <a:xfrm>
            <a:off x="6559550" y="4121150"/>
            <a:ext cx="749300" cy="1282700"/>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7" name="Line 46">
            <a:extLst>
              <a:ext uri="{FF2B5EF4-FFF2-40B4-BE49-F238E27FC236}">
                <a16:creationId xmlns:a16="http://schemas.microsoft.com/office/drawing/2014/main" id="{1C35601D-C609-07DD-5CC7-851FEA02742F}"/>
              </a:ext>
            </a:extLst>
          </p:cNvPr>
          <p:cNvSpPr>
            <a:spLocks noChangeShapeType="1"/>
          </p:cNvSpPr>
          <p:nvPr/>
        </p:nvSpPr>
        <p:spPr bwMode="auto">
          <a:xfrm>
            <a:off x="6553200" y="4724400"/>
            <a:ext cx="762000" cy="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8" name="Line 47">
            <a:extLst>
              <a:ext uri="{FF2B5EF4-FFF2-40B4-BE49-F238E27FC236}">
                <a16:creationId xmlns:a16="http://schemas.microsoft.com/office/drawing/2014/main" id="{EF47FFF4-0C9B-1427-7F00-CA83491178B6}"/>
              </a:ext>
            </a:extLst>
          </p:cNvPr>
          <p:cNvSpPr>
            <a:spLocks noChangeShapeType="1"/>
          </p:cNvSpPr>
          <p:nvPr/>
        </p:nvSpPr>
        <p:spPr bwMode="auto">
          <a:xfrm>
            <a:off x="6553200" y="4876800"/>
            <a:ext cx="762000" cy="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9" name="Line 48">
            <a:extLst>
              <a:ext uri="{FF2B5EF4-FFF2-40B4-BE49-F238E27FC236}">
                <a16:creationId xmlns:a16="http://schemas.microsoft.com/office/drawing/2014/main" id="{4B661947-5728-CA55-995B-72ED1AE62D10}"/>
              </a:ext>
            </a:extLst>
          </p:cNvPr>
          <p:cNvSpPr>
            <a:spLocks noChangeShapeType="1"/>
          </p:cNvSpPr>
          <p:nvPr/>
        </p:nvSpPr>
        <p:spPr bwMode="auto">
          <a:xfrm flipV="1">
            <a:off x="7315200" y="4267200"/>
            <a:ext cx="609600" cy="457200"/>
          </a:xfrm>
          <a:prstGeom prst="line">
            <a:avLst/>
          </a:prstGeom>
          <a:noFill/>
          <a:ln w="127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50" name="Rectangle 49">
            <a:extLst>
              <a:ext uri="{FF2B5EF4-FFF2-40B4-BE49-F238E27FC236}">
                <a16:creationId xmlns:a16="http://schemas.microsoft.com/office/drawing/2014/main" id="{AA36FB9F-D4CB-70A4-690B-508960BB0907}"/>
              </a:ext>
            </a:extLst>
          </p:cNvPr>
          <p:cNvSpPr>
            <a:spLocks noChangeArrowheads="1"/>
          </p:cNvSpPr>
          <p:nvPr/>
        </p:nvSpPr>
        <p:spPr bwMode="auto">
          <a:xfrm>
            <a:off x="7931150" y="3968750"/>
            <a:ext cx="749300" cy="749300"/>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 name="Rectangle 50">
            <a:extLst>
              <a:ext uri="{FF2B5EF4-FFF2-40B4-BE49-F238E27FC236}">
                <a16:creationId xmlns:a16="http://schemas.microsoft.com/office/drawing/2014/main" id="{E128BC7D-2CD4-BD45-0C3D-3720A0582236}"/>
              </a:ext>
            </a:extLst>
          </p:cNvPr>
          <p:cNvSpPr>
            <a:spLocks noChangeArrowheads="1"/>
          </p:cNvSpPr>
          <p:nvPr/>
        </p:nvSpPr>
        <p:spPr bwMode="auto">
          <a:xfrm>
            <a:off x="7908925" y="4708525"/>
            <a:ext cx="811213"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b="1"/>
              <a:t>Page</a:t>
            </a:r>
          </a:p>
        </p:txBody>
      </p:sp>
      <p:sp>
        <p:nvSpPr>
          <p:cNvPr id="52" name="Rectangle 51">
            <a:extLst>
              <a:ext uri="{FF2B5EF4-FFF2-40B4-BE49-F238E27FC236}">
                <a16:creationId xmlns:a16="http://schemas.microsoft.com/office/drawing/2014/main" id="{5A170E33-58DC-5475-A472-985025629AE1}"/>
              </a:ext>
            </a:extLst>
          </p:cNvPr>
          <p:cNvSpPr>
            <a:spLocks noChangeArrowheads="1"/>
          </p:cNvSpPr>
          <p:nvPr/>
        </p:nvSpPr>
        <p:spPr bwMode="auto">
          <a:xfrm>
            <a:off x="6537325" y="5394325"/>
            <a:ext cx="112395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b="1"/>
              <a:t>Level 3</a:t>
            </a:r>
          </a:p>
        </p:txBody>
      </p:sp>
      <p:sp>
        <p:nvSpPr>
          <p:cNvPr id="53" name="Line 52">
            <a:extLst>
              <a:ext uri="{FF2B5EF4-FFF2-40B4-BE49-F238E27FC236}">
                <a16:creationId xmlns:a16="http://schemas.microsoft.com/office/drawing/2014/main" id="{FB237AFE-C7FF-08CC-C5EC-3971D2A964FC}"/>
              </a:ext>
            </a:extLst>
          </p:cNvPr>
          <p:cNvSpPr>
            <a:spLocks noChangeShapeType="1"/>
          </p:cNvSpPr>
          <p:nvPr/>
        </p:nvSpPr>
        <p:spPr bwMode="auto">
          <a:xfrm>
            <a:off x="6324600" y="2667000"/>
            <a:ext cx="0" cy="2133600"/>
          </a:xfrm>
          <a:prstGeom prst="line">
            <a:avLst/>
          </a:prstGeom>
          <a:noFill/>
          <a:ln w="12700">
            <a:solidFill>
              <a:srgbClr val="66FF99"/>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54" name="Line 53">
            <a:extLst>
              <a:ext uri="{FF2B5EF4-FFF2-40B4-BE49-F238E27FC236}">
                <a16:creationId xmlns:a16="http://schemas.microsoft.com/office/drawing/2014/main" id="{6A3C3CB9-970D-2EF9-2AEE-0C8CE6A0CB6A}"/>
              </a:ext>
            </a:extLst>
          </p:cNvPr>
          <p:cNvSpPr>
            <a:spLocks noChangeShapeType="1"/>
          </p:cNvSpPr>
          <p:nvPr/>
        </p:nvSpPr>
        <p:spPr bwMode="auto">
          <a:xfrm>
            <a:off x="6324600" y="4800600"/>
            <a:ext cx="228600" cy="0"/>
          </a:xfrm>
          <a:prstGeom prst="line">
            <a:avLst/>
          </a:prstGeom>
          <a:noFill/>
          <a:ln w="12700">
            <a:solidFill>
              <a:srgbClr val="66FF99"/>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55" name="Line 54">
            <a:extLst>
              <a:ext uri="{FF2B5EF4-FFF2-40B4-BE49-F238E27FC236}">
                <a16:creationId xmlns:a16="http://schemas.microsoft.com/office/drawing/2014/main" id="{446AD411-43C1-8E59-62A6-94022D16CA69}"/>
              </a:ext>
            </a:extLst>
          </p:cNvPr>
          <p:cNvSpPr>
            <a:spLocks noChangeShapeType="1"/>
          </p:cNvSpPr>
          <p:nvPr/>
        </p:nvSpPr>
        <p:spPr bwMode="auto">
          <a:xfrm>
            <a:off x="7391400" y="2667000"/>
            <a:ext cx="0" cy="144780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56" name="Line 55">
            <a:extLst>
              <a:ext uri="{FF2B5EF4-FFF2-40B4-BE49-F238E27FC236}">
                <a16:creationId xmlns:a16="http://schemas.microsoft.com/office/drawing/2014/main" id="{23FB8AB1-AEB6-1EBE-05E5-6C36FF45349B}"/>
              </a:ext>
            </a:extLst>
          </p:cNvPr>
          <p:cNvSpPr>
            <a:spLocks noChangeShapeType="1"/>
          </p:cNvSpPr>
          <p:nvPr/>
        </p:nvSpPr>
        <p:spPr bwMode="auto">
          <a:xfrm>
            <a:off x="7391400" y="4114800"/>
            <a:ext cx="533400" cy="0"/>
          </a:xfrm>
          <a:prstGeom prst="line">
            <a:avLst/>
          </a:prstGeom>
          <a:noFill/>
          <a:ln w="127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Tree>
    <p:extLst>
      <p:ext uri="{BB962C8B-B14F-4D97-AF65-F5344CB8AC3E}">
        <p14:creationId xmlns:p14="http://schemas.microsoft.com/office/powerpoint/2010/main" val="30223501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16D94-82D4-AB23-A0F7-4A806FAF3E5F}"/>
              </a:ext>
            </a:extLst>
          </p:cNvPr>
          <p:cNvSpPr>
            <a:spLocks noGrp="1"/>
          </p:cNvSpPr>
          <p:nvPr>
            <p:ph type="title"/>
          </p:nvPr>
        </p:nvSpPr>
        <p:spPr/>
        <p:txBody>
          <a:bodyPr/>
          <a:lstStyle/>
          <a:p>
            <a:r>
              <a:rPr lang="en-US" dirty="0"/>
              <a:t>In action</a:t>
            </a:r>
          </a:p>
        </p:txBody>
      </p:sp>
      <p:sp>
        <p:nvSpPr>
          <p:cNvPr id="3" name="Content Placeholder 2">
            <a:extLst>
              <a:ext uri="{FF2B5EF4-FFF2-40B4-BE49-F238E27FC236}">
                <a16:creationId xmlns:a16="http://schemas.microsoft.com/office/drawing/2014/main" id="{3CE41D79-2F76-F627-3A43-48217EF6B1D1}"/>
              </a:ext>
            </a:extLst>
          </p:cNvPr>
          <p:cNvSpPr>
            <a:spLocks noGrp="1"/>
          </p:cNvSpPr>
          <p:nvPr>
            <p:ph idx="1"/>
          </p:nvPr>
        </p:nvSpPr>
        <p:spPr/>
        <p:txBody>
          <a:bodyPr/>
          <a:lstStyle/>
          <a:p>
            <a:r>
              <a:rPr lang="en-US" dirty="0"/>
              <a:t>The CPU issues an address (virtual)</a:t>
            </a:r>
          </a:p>
          <a:p>
            <a:r>
              <a:rPr lang="en-US" dirty="0"/>
              <a:t>If the TLB has it, then the physical address is obtained and is presented to the cache</a:t>
            </a:r>
          </a:p>
          <a:p>
            <a:r>
              <a:rPr lang="en-US" dirty="0"/>
              <a:t>If the TLB doesn’t have it, then the MMU starts the ”page walk”, a performance-killing process to read the page table and resolve the address</a:t>
            </a:r>
          </a:p>
          <a:p>
            <a:r>
              <a:rPr lang="en-US" dirty="0"/>
              <a:t>Question: What if a page is swapped out?!</a:t>
            </a:r>
          </a:p>
        </p:txBody>
      </p:sp>
    </p:spTree>
    <p:extLst>
      <p:ext uri="{BB962C8B-B14F-4D97-AF65-F5344CB8AC3E}">
        <p14:creationId xmlns:p14="http://schemas.microsoft.com/office/powerpoint/2010/main" val="4290447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a:noFill/>
          <a:ln/>
        </p:spPr>
        <p:txBody>
          <a:bodyPr vert="horz" wrap="square" lIns="92075" tIns="46038" rIns="92075" bIns="46038" rtlCol="0" anchor="t" anchorCtr="0">
            <a:normAutofit/>
          </a:bodyPr>
          <a:lstStyle/>
          <a:p>
            <a:r>
              <a:rPr lang="en-US" dirty="0"/>
              <a:t>Solution 2: 0-Level Page Table</a:t>
            </a:r>
          </a:p>
        </p:txBody>
      </p:sp>
      <p:sp>
        <p:nvSpPr>
          <p:cNvPr id="285699" name="Rectangle 3"/>
          <p:cNvSpPr>
            <a:spLocks noGrp="1" noChangeArrowheads="1"/>
          </p:cNvSpPr>
          <p:nvPr>
            <p:ph type="body" idx="1"/>
          </p:nvPr>
        </p:nvSpPr>
        <p:spPr>
          <a:noFill/>
          <a:ln/>
        </p:spPr>
        <p:txBody>
          <a:bodyPr vert="horz" wrap="square" lIns="92075" tIns="46038" rIns="92075" bIns="46038" rtlCol="0">
            <a:normAutofit/>
          </a:bodyPr>
          <a:lstStyle/>
          <a:p>
            <a:r>
              <a:rPr lang="en-US" sz="2400" dirty="0"/>
              <a:t>Only a TLB inside processor</a:t>
            </a:r>
          </a:p>
          <a:p>
            <a:r>
              <a:rPr lang="en-US" sz="2400" dirty="0"/>
              <a:t>No page table support in MMU</a:t>
            </a:r>
          </a:p>
          <a:p>
            <a:r>
              <a:rPr lang="en-US" sz="2400" dirty="0"/>
              <a:t>On a TLB miss, trap to software and let the OS deal with it (MIPS 3000/4000)</a:t>
            </a:r>
          </a:p>
          <a:p>
            <a:pPr>
              <a:buFontTx/>
              <a:buNone/>
            </a:pPr>
            <a:r>
              <a:rPr lang="en-US" sz="2400" dirty="0">
                <a:solidFill>
                  <a:srgbClr val="00B050"/>
                </a:solidFill>
              </a:rPr>
              <a:t>Advantages:</a:t>
            </a:r>
            <a:r>
              <a:rPr lang="en-US" sz="2400" dirty="0">
                <a:solidFill>
                  <a:srgbClr val="FFC000"/>
                </a:solidFill>
              </a:rPr>
              <a:t>			</a:t>
            </a:r>
            <a:r>
              <a:rPr lang="en-US" sz="2400" dirty="0">
                <a:solidFill>
                  <a:srgbClr val="FF0000"/>
                </a:solidFill>
              </a:rPr>
              <a:t>Disadvantages:</a:t>
            </a:r>
          </a:p>
          <a:p>
            <a:pPr>
              <a:buFontTx/>
              <a:buNone/>
            </a:pPr>
            <a:r>
              <a:rPr lang="en-US" sz="2400" dirty="0">
                <a:solidFill>
                  <a:srgbClr val="00B050"/>
                </a:solidFill>
              </a:rPr>
              <a:t>Simpler hardware</a:t>
            </a:r>
            <a:r>
              <a:rPr lang="en-US" sz="2400" dirty="0">
                <a:solidFill>
                  <a:srgbClr val="FFC000"/>
                </a:solidFill>
              </a:rPr>
              <a:t>		</a:t>
            </a:r>
            <a:r>
              <a:rPr lang="en-US" sz="2400" dirty="0">
                <a:solidFill>
                  <a:srgbClr val="FF0000"/>
                </a:solidFill>
              </a:rPr>
              <a:t>Trap to software</a:t>
            </a:r>
          </a:p>
          <a:p>
            <a:pPr>
              <a:buFontTx/>
              <a:buNone/>
            </a:pPr>
            <a:r>
              <a:rPr lang="en-US" sz="2400" dirty="0">
                <a:solidFill>
                  <a:srgbClr val="00B050"/>
                </a:solidFill>
              </a:rPr>
              <a:t>Flexibility for OS</a:t>
            </a:r>
            <a:r>
              <a:rPr lang="en-US" sz="2400" dirty="0">
                <a:solidFill>
                  <a:srgbClr val="FFC000"/>
                </a:solidFill>
              </a:rPr>
              <a:t>	</a:t>
            </a:r>
            <a:r>
              <a:rPr lang="en-US" sz="2400" dirty="0"/>
              <a:t>	</a:t>
            </a:r>
            <a:r>
              <a:rPr lang="en-US" sz="2400" dirty="0">
                <a:solidFill>
                  <a:srgbClr val="FF3300"/>
                </a:solidFill>
              </a:rPr>
              <a:t>may be slow</a:t>
            </a:r>
          </a:p>
        </p:txBody>
      </p:sp>
    </p:spTree>
    <p:extLst>
      <p:ext uri="{BB962C8B-B14F-4D97-AF65-F5344CB8AC3E}">
        <p14:creationId xmlns:p14="http://schemas.microsoft.com/office/powerpoint/2010/main" val="29991719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7529C-A7A2-58BA-58D9-F402D3304672}"/>
              </a:ext>
            </a:extLst>
          </p:cNvPr>
          <p:cNvSpPr>
            <a:spLocks noGrp="1"/>
          </p:cNvSpPr>
          <p:nvPr>
            <p:ph type="title"/>
          </p:nvPr>
        </p:nvSpPr>
        <p:spPr/>
        <p:txBody>
          <a:bodyPr/>
          <a:lstStyle/>
          <a:p>
            <a:r>
              <a:rPr lang="en-US" dirty="0"/>
              <a:t>Translation Lookaside Buffer</a:t>
            </a:r>
          </a:p>
        </p:txBody>
      </p:sp>
      <p:sp>
        <p:nvSpPr>
          <p:cNvPr id="3" name="Text Placeholder 2">
            <a:extLst>
              <a:ext uri="{FF2B5EF4-FFF2-40B4-BE49-F238E27FC236}">
                <a16:creationId xmlns:a16="http://schemas.microsoft.com/office/drawing/2014/main" id="{5E7AAF1C-3F18-2CD0-09B0-F611775EC0D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6910742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ChangeArrowheads="1"/>
          </p:cNvSpPr>
          <p:nvPr>
            <p:ph type="title"/>
          </p:nvPr>
        </p:nvSpPr>
        <p:spPr>
          <a:noFill/>
          <a:ln/>
        </p:spPr>
        <p:txBody>
          <a:bodyPr vert="horz" wrap="square" lIns="92075" tIns="46038" rIns="92075" bIns="46038" rtlCol="0" anchor="t" anchorCtr="0">
            <a:normAutofit/>
          </a:bodyPr>
          <a:lstStyle/>
          <a:p>
            <a:r>
              <a:rPr lang="en-US" dirty="0"/>
              <a:t>Translation Lookaside Buffer</a:t>
            </a:r>
          </a:p>
        </p:txBody>
      </p:sp>
      <p:sp>
        <p:nvSpPr>
          <p:cNvPr id="283651" name="Rectangle 3"/>
          <p:cNvSpPr>
            <a:spLocks noGrp="1" noChangeArrowheads="1"/>
          </p:cNvSpPr>
          <p:nvPr>
            <p:ph type="body" idx="1"/>
          </p:nvPr>
        </p:nvSpPr>
        <p:spPr>
          <a:noFill/>
          <a:ln/>
        </p:spPr>
        <p:txBody>
          <a:bodyPr vert="horz" wrap="square" lIns="92075" tIns="46038" rIns="92075" bIns="46038" rtlCol="0">
            <a:normAutofit/>
          </a:bodyPr>
          <a:lstStyle/>
          <a:p>
            <a:r>
              <a:rPr lang="en-US" sz="2400" dirty="0"/>
              <a:t>A small associative memory in processor</a:t>
            </a:r>
          </a:p>
          <a:p>
            <a:r>
              <a:rPr lang="en-US" sz="2400" dirty="0"/>
              <a:t>Contains recent mapping results</a:t>
            </a:r>
          </a:p>
          <a:p>
            <a:r>
              <a:rPr lang="en-US" sz="2400" dirty="0"/>
              <a:t>If access is localized, works very well</a:t>
            </a:r>
          </a:p>
          <a:p>
            <a:r>
              <a:rPr lang="en-US" sz="2400" dirty="0"/>
              <a:t>If TLB misses, then must resolve through page tables in main memory (slow)</a:t>
            </a:r>
          </a:p>
          <a:p>
            <a:r>
              <a:rPr lang="en-US" sz="2400" dirty="0">
                <a:solidFill>
                  <a:srgbClr val="FFFF00">
                    <a:alpha val="60000"/>
                  </a:srgbClr>
                </a:solidFill>
              </a:rPr>
              <a:t>The TLB is arguably the most important component performance-wise</a:t>
            </a:r>
          </a:p>
        </p:txBody>
      </p:sp>
    </p:spTree>
    <p:extLst>
      <p:ext uri="{BB962C8B-B14F-4D97-AF65-F5344CB8AC3E}">
        <p14:creationId xmlns:p14="http://schemas.microsoft.com/office/powerpoint/2010/main" val="2606355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4F2CD-A7E4-A18A-D8D7-072D75043666}"/>
              </a:ext>
            </a:extLst>
          </p:cNvPr>
          <p:cNvSpPr>
            <a:spLocks noGrp="1"/>
          </p:cNvSpPr>
          <p:nvPr>
            <p:ph type="title"/>
          </p:nvPr>
        </p:nvSpPr>
        <p:spPr/>
        <p:txBody>
          <a:bodyPr/>
          <a:lstStyle/>
          <a:p>
            <a:r>
              <a:rPr lang="en-US" dirty="0"/>
              <a:t>From Code to reality</a:t>
            </a:r>
          </a:p>
        </p:txBody>
      </p:sp>
      <p:sp>
        <p:nvSpPr>
          <p:cNvPr id="3" name="Content Placeholder 2">
            <a:extLst>
              <a:ext uri="{FF2B5EF4-FFF2-40B4-BE49-F238E27FC236}">
                <a16:creationId xmlns:a16="http://schemas.microsoft.com/office/drawing/2014/main" id="{A66056C9-28DC-BC54-C721-239E0601206C}"/>
              </a:ext>
            </a:extLst>
          </p:cNvPr>
          <p:cNvSpPr>
            <a:spLocks noGrp="1"/>
          </p:cNvSpPr>
          <p:nvPr>
            <p:ph idx="1"/>
          </p:nvPr>
        </p:nvSpPr>
        <p:spPr/>
        <p:txBody>
          <a:bodyPr>
            <a:normAutofit fontScale="92500" lnSpcReduction="20000"/>
          </a:bodyPr>
          <a:lstStyle/>
          <a:p>
            <a:pPr marL="0" indent="0">
              <a:buNone/>
            </a:pPr>
            <a:r>
              <a:rPr lang="en-US" dirty="0"/>
              <a:t>Vector&lt;int&gt; items[100];</a:t>
            </a:r>
          </a:p>
          <a:p>
            <a:pPr marL="0" indent="0">
              <a:buNone/>
            </a:pPr>
            <a:r>
              <a:rPr lang="en-US" dirty="0"/>
              <a:t>main(int </a:t>
            </a:r>
            <a:r>
              <a:rPr lang="en-US" dirty="0" err="1"/>
              <a:t>argc</a:t>
            </a:r>
            <a:r>
              <a:rPr lang="en-US" dirty="0"/>
              <a:t>, char ** </a:t>
            </a:r>
            <a:r>
              <a:rPr lang="en-US" dirty="0" err="1"/>
              <a:t>argv</a:t>
            </a:r>
            <a:r>
              <a:rPr lang="en-US" dirty="0"/>
              <a:t>) {</a:t>
            </a:r>
          </a:p>
          <a:p>
            <a:pPr marL="0" indent="0">
              <a:buNone/>
            </a:pPr>
            <a:r>
              <a:rPr lang="en-US" dirty="0"/>
              <a:t>	for(auto item : items)  {</a:t>
            </a:r>
          </a:p>
          <a:p>
            <a:pPr marL="0" indent="0">
              <a:buNone/>
            </a:pPr>
            <a:r>
              <a:rPr lang="en-US" dirty="0"/>
              <a:t>		item = 42;</a:t>
            </a:r>
          </a:p>
          <a:p>
            <a:pPr marL="0" indent="0">
              <a:buNone/>
            </a:pPr>
            <a:r>
              <a:rPr lang="en-US" dirty="0"/>
              <a:t>	}</a:t>
            </a:r>
          </a:p>
          <a:p>
            <a:pPr marL="0" indent="0">
              <a:buNone/>
            </a:pPr>
            <a:r>
              <a:rPr lang="en-US" dirty="0"/>
              <a:t>return 0;</a:t>
            </a:r>
          </a:p>
          <a:p>
            <a:pPr marL="0" indent="0">
              <a:buNone/>
            </a:pPr>
            <a:r>
              <a:rPr lang="en-US" dirty="0"/>
              <a:t>}</a:t>
            </a:r>
          </a:p>
          <a:p>
            <a:pPr marL="0" indent="0">
              <a:buNone/>
            </a:pPr>
            <a:r>
              <a:rPr lang="en-US" dirty="0"/>
              <a:t>		</a:t>
            </a:r>
          </a:p>
          <a:p>
            <a:pPr marL="0" indent="0">
              <a:buNone/>
            </a:pPr>
            <a:endParaRPr lang="en-US" dirty="0"/>
          </a:p>
        </p:txBody>
      </p:sp>
      <p:sp>
        <p:nvSpPr>
          <p:cNvPr id="4" name="Frame 3">
            <a:extLst>
              <a:ext uri="{FF2B5EF4-FFF2-40B4-BE49-F238E27FC236}">
                <a16:creationId xmlns:a16="http://schemas.microsoft.com/office/drawing/2014/main" id="{93C83715-5693-ED6B-39AA-1D1E7A7FE05B}"/>
              </a:ext>
            </a:extLst>
          </p:cNvPr>
          <p:cNvSpPr/>
          <p:nvPr/>
        </p:nvSpPr>
        <p:spPr>
          <a:xfrm>
            <a:off x="7907409" y="5330535"/>
            <a:ext cx="2632364" cy="1340428"/>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Frame 4">
            <a:extLst>
              <a:ext uri="{FF2B5EF4-FFF2-40B4-BE49-F238E27FC236}">
                <a16:creationId xmlns:a16="http://schemas.microsoft.com/office/drawing/2014/main" id="{19CF7BF3-A03F-5B21-FC96-B572E519C187}"/>
              </a:ext>
            </a:extLst>
          </p:cNvPr>
          <p:cNvSpPr/>
          <p:nvPr/>
        </p:nvSpPr>
        <p:spPr>
          <a:xfrm>
            <a:off x="7907409" y="829917"/>
            <a:ext cx="2632364" cy="1340428"/>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Frame 5">
            <a:extLst>
              <a:ext uri="{FF2B5EF4-FFF2-40B4-BE49-F238E27FC236}">
                <a16:creationId xmlns:a16="http://schemas.microsoft.com/office/drawing/2014/main" id="{C01D2E93-CC05-E0EA-F9F3-42CB01EDAD01}"/>
              </a:ext>
            </a:extLst>
          </p:cNvPr>
          <p:cNvSpPr/>
          <p:nvPr/>
        </p:nvSpPr>
        <p:spPr>
          <a:xfrm>
            <a:off x="7907409" y="2341556"/>
            <a:ext cx="2632364" cy="1340428"/>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Frame 6">
            <a:extLst>
              <a:ext uri="{FF2B5EF4-FFF2-40B4-BE49-F238E27FC236}">
                <a16:creationId xmlns:a16="http://schemas.microsoft.com/office/drawing/2014/main" id="{B0A7DF83-E56B-38BA-3F81-66FC0125F38E}"/>
              </a:ext>
            </a:extLst>
          </p:cNvPr>
          <p:cNvSpPr/>
          <p:nvPr/>
        </p:nvSpPr>
        <p:spPr>
          <a:xfrm>
            <a:off x="7914409" y="3846230"/>
            <a:ext cx="2632364" cy="1340428"/>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Frame 7">
            <a:extLst>
              <a:ext uri="{FF2B5EF4-FFF2-40B4-BE49-F238E27FC236}">
                <a16:creationId xmlns:a16="http://schemas.microsoft.com/office/drawing/2014/main" id="{095DE3BA-89B5-F1F5-7B41-4C741EBB1E5F}"/>
              </a:ext>
            </a:extLst>
          </p:cNvPr>
          <p:cNvSpPr/>
          <p:nvPr/>
        </p:nvSpPr>
        <p:spPr>
          <a:xfrm>
            <a:off x="4932218" y="2822863"/>
            <a:ext cx="2632364" cy="1340428"/>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Where does it go?</a:t>
            </a:r>
          </a:p>
        </p:txBody>
      </p:sp>
      <p:sp>
        <p:nvSpPr>
          <p:cNvPr id="9" name="TextBox 8">
            <a:extLst>
              <a:ext uri="{FF2B5EF4-FFF2-40B4-BE49-F238E27FC236}">
                <a16:creationId xmlns:a16="http://schemas.microsoft.com/office/drawing/2014/main" id="{10CE0B71-9B4B-7E5E-57E0-884859B3E18A}"/>
              </a:ext>
            </a:extLst>
          </p:cNvPr>
          <p:cNvSpPr txBox="1"/>
          <p:nvPr/>
        </p:nvSpPr>
        <p:spPr>
          <a:xfrm>
            <a:off x="4125587" y="2176532"/>
            <a:ext cx="795411" cy="2308324"/>
          </a:xfrm>
          <a:prstGeom prst="rect">
            <a:avLst/>
          </a:prstGeom>
          <a:noFill/>
        </p:spPr>
        <p:txBody>
          <a:bodyPr wrap="none" rtlCol="0">
            <a:spAutoFit/>
          </a:bodyPr>
          <a:lstStyle/>
          <a:p>
            <a:r>
              <a:rPr lang="en-US" dirty="0"/>
              <a:t>vector</a:t>
            </a:r>
          </a:p>
          <a:p>
            <a:r>
              <a:rPr lang="en-US" dirty="0"/>
              <a:t>items</a:t>
            </a:r>
          </a:p>
          <a:p>
            <a:r>
              <a:rPr lang="en-US" dirty="0"/>
              <a:t>main</a:t>
            </a:r>
          </a:p>
          <a:p>
            <a:r>
              <a:rPr lang="en-US" dirty="0" err="1"/>
              <a:t>argc</a:t>
            </a:r>
            <a:endParaRPr lang="en-US" dirty="0"/>
          </a:p>
          <a:p>
            <a:r>
              <a:rPr lang="en-US" dirty="0" err="1"/>
              <a:t>argv</a:t>
            </a:r>
            <a:endParaRPr lang="en-US" dirty="0"/>
          </a:p>
          <a:p>
            <a:r>
              <a:rPr lang="en-US" dirty="0"/>
              <a:t>item</a:t>
            </a:r>
          </a:p>
          <a:p>
            <a:r>
              <a:rPr lang="en-US" dirty="0"/>
              <a:t>42</a:t>
            </a:r>
          </a:p>
          <a:p>
            <a:r>
              <a:rPr lang="en-US" dirty="0"/>
              <a:t>0</a:t>
            </a:r>
          </a:p>
        </p:txBody>
      </p:sp>
    </p:spTree>
    <p:extLst>
      <p:ext uri="{BB962C8B-B14F-4D97-AF65-F5344CB8AC3E}">
        <p14:creationId xmlns:p14="http://schemas.microsoft.com/office/powerpoint/2010/main" val="6764178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63B13-7A1B-CDF4-7F37-814D4B86D3D2}"/>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73480BFC-3F42-F94D-4147-94E81E28A814}"/>
              </a:ext>
            </a:extLst>
          </p:cNvPr>
          <p:cNvSpPr>
            <a:spLocks noGrp="1"/>
          </p:cNvSpPr>
          <p:nvPr>
            <p:ph idx="1"/>
          </p:nvPr>
        </p:nvSpPr>
        <p:spPr/>
        <p:txBody>
          <a:bodyPr/>
          <a:lstStyle/>
          <a:p>
            <a:r>
              <a:rPr lang="en-US" dirty="0"/>
              <a:t>Implementation choices</a:t>
            </a:r>
          </a:p>
          <a:p>
            <a:r>
              <a:rPr lang="en-US" dirty="0"/>
              <a:t>What to do on a context switch?</a:t>
            </a:r>
          </a:p>
          <a:p>
            <a:r>
              <a:rPr lang="en-US" dirty="0"/>
              <a:t>What if we run out of entries? What is the replacement policy?</a:t>
            </a:r>
          </a:p>
          <a:p>
            <a:r>
              <a:rPr lang="en-US" dirty="0"/>
              <a:t>How to handle the page size issue? (e.g., Intel specifies 4K, 2MB and 1GB as valid page sizes)</a:t>
            </a:r>
          </a:p>
          <a:p>
            <a:r>
              <a:rPr lang="en-US" dirty="0"/>
              <a:t>Do we differentiate between instruction and data?</a:t>
            </a:r>
          </a:p>
          <a:p>
            <a:r>
              <a:rPr lang="en-US" dirty="0"/>
              <a:t>Should the operating system have the right to invalidate the TLB?</a:t>
            </a:r>
          </a:p>
          <a:p>
            <a:endParaRPr lang="en-US" dirty="0"/>
          </a:p>
        </p:txBody>
      </p:sp>
    </p:spTree>
    <p:extLst>
      <p:ext uri="{BB962C8B-B14F-4D97-AF65-F5344CB8AC3E}">
        <p14:creationId xmlns:p14="http://schemas.microsoft.com/office/powerpoint/2010/main" val="15292729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CDAAB-0505-790A-6F69-CBA35C7D9930}"/>
              </a:ext>
            </a:extLst>
          </p:cNvPr>
          <p:cNvSpPr>
            <a:spLocks noGrp="1"/>
          </p:cNvSpPr>
          <p:nvPr>
            <p:ph type="title"/>
          </p:nvPr>
        </p:nvSpPr>
        <p:spPr/>
        <p:txBody>
          <a:bodyPr/>
          <a:lstStyle/>
          <a:p>
            <a:r>
              <a:rPr lang="en-US" dirty="0"/>
              <a:t>A Typical Example	</a:t>
            </a:r>
          </a:p>
        </p:txBody>
      </p:sp>
      <p:sp>
        <p:nvSpPr>
          <p:cNvPr id="3" name="Content Placeholder 2">
            <a:extLst>
              <a:ext uri="{FF2B5EF4-FFF2-40B4-BE49-F238E27FC236}">
                <a16:creationId xmlns:a16="http://schemas.microsoft.com/office/drawing/2014/main" id="{46CF4B9F-334E-12EC-B8FB-4FCED593061E}"/>
              </a:ext>
            </a:extLst>
          </p:cNvPr>
          <p:cNvSpPr>
            <a:spLocks noGrp="1"/>
          </p:cNvSpPr>
          <p:nvPr>
            <p:ph idx="1"/>
          </p:nvPr>
        </p:nvSpPr>
        <p:spPr/>
        <p:txBody>
          <a:bodyPr/>
          <a:lstStyle/>
          <a:p>
            <a:r>
              <a:rPr lang="en-US" dirty="0"/>
              <a:t>Intel </a:t>
            </a:r>
          </a:p>
          <a:p>
            <a:pPr lvl="1"/>
            <a:r>
              <a:rPr lang="en-US" dirty="0"/>
              <a:t>Instruction: 2M/4M pages, fully associative, 8 entries, or 4K pages, 8-way set associative design, with 64 entries</a:t>
            </a:r>
          </a:p>
          <a:p>
            <a:pPr lvl="1"/>
            <a:r>
              <a:rPr lang="en-US" dirty="0"/>
              <a:t>Data: 2M/4M, 4-way set associative, 32 entries, 1GB 4-way, 4 entries, 4KB 4-way, 64 entries</a:t>
            </a:r>
          </a:p>
          <a:p>
            <a:pPr lvl="1"/>
            <a:r>
              <a:rPr lang="en-US" dirty="0"/>
              <a:t>Shared 2</a:t>
            </a:r>
            <a:r>
              <a:rPr lang="en-US" baseline="30000" dirty="0"/>
              <a:t>nd</a:t>
            </a:r>
            <a:r>
              <a:rPr lang="en-US" dirty="0"/>
              <a:t> level TLB: 8-way, 1024 entries</a:t>
            </a:r>
          </a:p>
          <a:p>
            <a:pPr lvl="1"/>
            <a:endParaRPr lang="en-US" dirty="0"/>
          </a:p>
          <a:p>
            <a:pPr marL="457200" lvl="1" indent="0">
              <a:buNone/>
            </a:pPr>
            <a:endParaRPr lang="en-US" dirty="0"/>
          </a:p>
          <a:p>
            <a:pPr lvl="1"/>
            <a:endParaRPr lang="en-US" dirty="0"/>
          </a:p>
        </p:txBody>
      </p:sp>
    </p:spTree>
    <p:extLst>
      <p:ext uri="{BB962C8B-B14F-4D97-AF65-F5344CB8AC3E}">
        <p14:creationId xmlns:p14="http://schemas.microsoft.com/office/powerpoint/2010/main" val="374929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22A27-3A20-7CD0-79E7-AA6A4AA4CF67}"/>
              </a:ext>
            </a:extLst>
          </p:cNvPr>
          <p:cNvSpPr>
            <a:spLocks noGrp="1"/>
          </p:cNvSpPr>
          <p:nvPr>
            <p:ph type="title"/>
          </p:nvPr>
        </p:nvSpPr>
        <p:spPr/>
        <p:txBody>
          <a:bodyPr/>
          <a:lstStyle/>
          <a:p>
            <a:r>
              <a:rPr lang="en-US" dirty="0"/>
              <a:t>Programmer’s View</a:t>
            </a:r>
          </a:p>
        </p:txBody>
      </p:sp>
      <p:sp>
        <p:nvSpPr>
          <p:cNvPr id="3" name="Content Placeholder 2">
            <a:extLst>
              <a:ext uri="{FF2B5EF4-FFF2-40B4-BE49-F238E27FC236}">
                <a16:creationId xmlns:a16="http://schemas.microsoft.com/office/drawing/2014/main" id="{9F8B5051-B351-B5BB-6634-59D837B1C372}"/>
              </a:ext>
            </a:extLst>
          </p:cNvPr>
          <p:cNvSpPr>
            <a:spLocks noGrp="1"/>
          </p:cNvSpPr>
          <p:nvPr>
            <p:ph idx="1"/>
          </p:nvPr>
        </p:nvSpPr>
        <p:spPr/>
        <p:txBody>
          <a:bodyPr>
            <a:normAutofit fontScale="85000" lnSpcReduction="20000"/>
          </a:bodyPr>
          <a:lstStyle/>
          <a:p>
            <a:r>
              <a:rPr lang="en-US" sz="2400" dirty="0"/>
              <a:t>Memory is an abstraction: An array of bytes</a:t>
            </a:r>
          </a:p>
          <a:p>
            <a:pPr lvl="1"/>
            <a:r>
              <a:rPr lang="en-US" sz="1800" dirty="0"/>
              <a:t>The special status of the first address 0</a:t>
            </a:r>
          </a:p>
          <a:p>
            <a:r>
              <a:rPr lang="en-US" sz="2400" dirty="0"/>
              <a:t>It is addressable in a linear fashion:</a:t>
            </a:r>
          </a:p>
          <a:p>
            <a:pPr lvl="1"/>
            <a:r>
              <a:rPr lang="en-US" sz="2000" dirty="0"/>
              <a:t>e.g., For a machine that has a 64-bit address space, memory is an array from 0 to 2</a:t>
            </a:r>
            <a:r>
              <a:rPr lang="en-US" sz="2000" baseline="30000" dirty="0"/>
              <a:t>64</a:t>
            </a:r>
            <a:r>
              <a:rPr lang="en-US" sz="2000" dirty="0"/>
              <a:t> – 1</a:t>
            </a:r>
          </a:p>
          <a:p>
            <a:r>
              <a:rPr lang="en-US" sz="2600" dirty="0"/>
              <a:t>Traditional languages require</a:t>
            </a:r>
          </a:p>
          <a:p>
            <a:pPr lvl="1"/>
            <a:r>
              <a:rPr lang="en-US" sz="2000" dirty="0"/>
              <a:t>Code</a:t>
            </a:r>
          </a:p>
          <a:p>
            <a:pPr lvl="1"/>
            <a:r>
              <a:rPr lang="en-US" sz="2000" dirty="0"/>
              <a:t>Data</a:t>
            </a:r>
          </a:p>
          <a:p>
            <a:pPr lvl="1"/>
            <a:r>
              <a:rPr lang="en-US" sz="2000" dirty="0"/>
              <a:t>Stack</a:t>
            </a:r>
          </a:p>
          <a:p>
            <a:pPr lvl="1"/>
            <a:r>
              <a:rPr lang="en-US" sz="2000" dirty="0"/>
              <a:t>Libraries</a:t>
            </a:r>
          </a:p>
          <a:p>
            <a:pPr marL="0" indent="0">
              <a:buNone/>
            </a:pPr>
            <a:endParaRPr lang="en-US" sz="2400" dirty="0"/>
          </a:p>
          <a:p>
            <a:pPr marL="0" indent="0">
              <a:buNone/>
            </a:pPr>
            <a:endParaRPr lang="en-US" sz="2400" dirty="0"/>
          </a:p>
          <a:p>
            <a:endParaRPr lang="en-US" dirty="0"/>
          </a:p>
        </p:txBody>
      </p:sp>
      <p:sp>
        <p:nvSpPr>
          <p:cNvPr id="4" name="TextBox 3">
            <a:extLst>
              <a:ext uri="{FF2B5EF4-FFF2-40B4-BE49-F238E27FC236}">
                <a16:creationId xmlns:a16="http://schemas.microsoft.com/office/drawing/2014/main" id="{41841EE4-F5D9-F184-B9D5-6E704D8E57F3}"/>
              </a:ext>
            </a:extLst>
          </p:cNvPr>
          <p:cNvSpPr txBox="1"/>
          <p:nvPr/>
        </p:nvSpPr>
        <p:spPr>
          <a:xfrm>
            <a:off x="3054927" y="4998027"/>
            <a:ext cx="8303876" cy="369332"/>
          </a:xfrm>
          <a:prstGeom prst="rect">
            <a:avLst/>
          </a:prstGeom>
          <a:noFill/>
        </p:spPr>
        <p:txBody>
          <a:bodyPr wrap="none" rtlCol="0">
            <a:spAutoFit/>
          </a:bodyPr>
          <a:lstStyle/>
          <a:p>
            <a:r>
              <a:rPr lang="en-US" dirty="0">
                <a:solidFill>
                  <a:srgbClr val="FFFF00"/>
                </a:solidFill>
              </a:rPr>
              <a:t>Traditional OS design starts every process with at least three segments, sometimes 4</a:t>
            </a:r>
          </a:p>
        </p:txBody>
      </p:sp>
    </p:spTree>
    <p:extLst>
      <p:ext uri="{BB962C8B-B14F-4D97-AF65-F5344CB8AC3E}">
        <p14:creationId xmlns:p14="http://schemas.microsoft.com/office/powerpoint/2010/main" val="901837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18CF7-19EF-03F4-86DB-D5E4E957F364}"/>
              </a:ext>
            </a:extLst>
          </p:cNvPr>
          <p:cNvSpPr>
            <a:spLocks noGrp="1"/>
          </p:cNvSpPr>
          <p:nvPr>
            <p:ph type="title"/>
          </p:nvPr>
        </p:nvSpPr>
        <p:spPr/>
        <p:txBody>
          <a:bodyPr/>
          <a:lstStyle/>
          <a:p>
            <a:r>
              <a:rPr lang="en-US" dirty="0"/>
              <a:t>Code</a:t>
            </a:r>
          </a:p>
        </p:txBody>
      </p:sp>
      <p:sp>
        <p:nvSpPr>
          <p:cNvPr id="3" name="Content Placeholder 2">
            <a:extLst>
              <a:ext uri="{FF2B5EF4-FFF2-40B4-BE49-F238E27FC236}">
                <a16:creationId xmlns:a16="http://schemas.microsoft.com/office/drawing/2014/main" id="{D226BED2-2953-3E6D-D5CF-1014273EEF8F}"/>
              </a:ext>
            </a:extLst>
          </p:cNvPr>
          <p:cNvSpPr>
            <a:spLocks noGrp="1"/>
          </p:cNvSpPr>
          <p:nvPr>
            <p:ph idx="1"/>
          </p:nvPr>
        </p:nvSpPr>
        <p:spPr/>
        <p:txBody>
          <a:bodyPr/>
          <a:lstStyle/>
          <a:p>
            <a:r>
              <a:rPr lang="en-US" dirty="0"/>
              <a:t>The OS allocates a segment to the code</a:t>
            </a:r>
          </a:p>
          <a:p>
            <a:r>
              <a:rPr lang="en-US" dirty="0"/>
              <a:t>Program cannot write to the code</a:t>
            </a:r>
          </a:p>
          <a:p>
            <a:r>
              <a:rPr lang="en-US" dirty="0"/>
              <a:t>At the L1 level, data and instructions are separated into two modules</a:t>
            </a:r>
          </a:p>
          <a:p>
            <a:r>
              <a:rPr lang="en-US" dirty="0"/>
              <a:t>What about JIT?</a:t>
            </a:r>
          </a:p>
        </p:txBody>
      </p:sp>
    </p:spTree>
    <p:extLst>
      <p:ext uri="{BB962C8B-B14F-4D97-AF65-F5344CB8AC3E}">
        <p14:creationId xmlns:p14="http://schemas.microsoft.com/office/powerpoint/2010/main" val="4014482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18CF7-19EF-03F4-86DB-D5E4E957F364}"/>
              </a:ext>
            </a:extLst>
          </p:cNvPr>
          <p:cNvSpPr>
            <a:spLocks noGrp="1"/>
          </p:cNvSpPr>
          <p:nvPr>
            <p:ph type="title"/>
          </p:nvPr>
        </p:nvSpPr>
        <p:spPr/>
        <p:txBody>
          <a:bodyPr/>
          <a:lstStyle/>
          <a:p>
            <a:r>
              <a:rPr lang="en-US" dirty="0"/>
              <a:t>Data Segment</a:t>
            </a:r>
          </a:p>
        </p:txBody>
      </p:sp>
      <p:sp>
        <p:nvSpPr>
          <p:cNvPr id="3" name="Content Placeholder 2">
            <a:extLst>
              <a:ext uri="{FF2B5EF4-FFF2-40B4-BE49-F238E27FC236}">
                <a16:creationId xmlns:a16="http://schemas.microsoft.com/office/drawing/2014/main" id="{D226BED2-2953-3E6D-D5CF-1014273EEF8F}"/>
              </a:ext>
            </a:extLst>
          </p:cNvPr>
          <p:cNvSpPr>
            <a:spLocks noGrp="1"/>
          </p:cNvSpPr>
          <p:nvPr>
            <p:ph idx="1"/>
          </p:nvPr>
        </p:nvSpPr>
        <p:spPr/>
        <p:txBody>
          <a:bodyPr/>
          <a:lstStyle/>
          <a:p>
            <a:r>
              <a:rPr lang="en-US" dirty="0"/>
              <a:t>Initialized and uninitialized variables</a:t>
            </a:r>
          </a:p>
          <a:p>
            <a:r>
              <a:rPr lang="en-US" dirty="0"/>
              <a:t>The heap</a:t>
            </a:r>
          </a:p>
          <a:p>
            <a:r>
              <a:rPr lang="en-US" dirty="0"/>
              <a:t>Sometimes, the stacks of user threads </a:t>
            </a:r>
            <a:r>
              <a:rPr lang="en-US" dirty="0">
                <a:sym typeface="Wingdings" pitchFamily="2" charset="2"/>
              </a:rPr>
              <a:t></a:t>
            </a:r>
            <a:endParaRPr lang="en-US" dirty="0"/>
          </a:p>
          <a:p>
            <a:r>
              <a:rPr lang="en-US" dirty="0"/>
              <a:t>How do you manage it?</a:t>
            </a:r>
          </a:p>
        </p:txBody>
      </p:sp>
    </p:spTree>
    <p:extLst>
      <p:ext uri="{BB962C8B-B14F-4D97-AF65-F5344CB8AC3E}">
        <p14:creationId xmlns:p14="http://schemas.microsoft.com/office/powerpoint/2010/main" val="639547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948FCB8-8453-569C-8487-5148699E0A52}"/>
              </a:ext>
            </a:extLst>
          </p:cNvPr>
          <p:cNvSpPr/>
          <p:nvPr/>
        </p:nvSpPr>
        <p:spPr>
          <a:xfrm>
            <a:off x="623454" y="737754"/>
            <a:ext cx="1454728" cy="7377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E14A61FF-A566-8519-ABBA-93C556D33CF4}"/>
              </a:ext>
            </a:extLst>
          </p:cNvPr>
          <p:cNvSpPr/>
          <p:nvPr/>
        </p:nvSpPr>
        <p:spPr>
          <a:xfrm>
            <a:off x="623454" y="1475509"/>
            <a:ext cx="1454728" cy="3117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BEF39B20-1661-D897-0953-D61FA94EAD2D}"/>
              </a:ext>
            </a:extLst>
          </p:cNvPr>
          <p:cNvSpPr/>
          <p:nvPr/>
        </p:nvSpPr>
        <p:spPr>
          <a:xfrm>
            <a:off x="623454" y="1787236"/>
            <a:ext cx="1454728" cy="1257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6D79337D-96D4-6C8B-FA3D-802B03A02F00}"/>
              </a:ext>
            </a:extLst>
          </p:cNvPr>
          <p:cNvSpPr/>
          <p:nvPr/>
        </p:nvSpPr>
        <p:spPr>
          <a:xfrm>
            <a:off x="623454" y="3044536"/>
            <a:ext cx="1454728" cy="7377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917DF41-02C7-4AB3-1844-AA59CDA3A1E2}"/>
              </a:ext>
            </a:extLst>
          </p:cNvPr>
          <p:cNvSpPr/>
          <p:nvPr/>
        </p:nvSpPr>
        <p:spPr>
          <a:xfrm>
            <a:off x="623454" y="3751118"/>
            <a:ext cx="1454728" cy="2400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313C2A31-F9A8-F96A-6684-BF3D5794A5CE}"/>
              </a:ext>
            </a:extLst>
          </p:cNvPr>
          <p:cNvSpPr txBox="1"/>
          <p:nvPr/>
        </p:nvSpPr>
        <p:spPr>
          <a:xfrm>
            <a:off x="2254827" y="737754"/>
            <a:ext cx="1537600" cy="369332"/>
          </a:xfrm>
          <a:prstGeom prst="rect">
            <a:avLst/>
          </a:prstGeom>
          <a:noFill/>
        </p:spPr>
        <p:txBody>
          <a:bodyPr wrap="none" rtlCol="0">
            <a:spAutoFit/>
          </a:bodyPr>
          <a:lstStyle/>
          <a:p>
            <a:r>
              <a:rPr lang="en-US" dirty="0"/>
              <a:t>a = new int[4];</a:t>
            </a:r>
          </a:p>
        </p:txBody>
      </p:sp>
      <p:sp>
        <p:nvSpPr>
          <p:cNvPr id="8" name="TextBox 7">
            <a:extLst>
              <a:ext uri="{FF2B5EF4-FFF2-40B4-BE49-F238E27FC236}">
                <a16:creationId xmlns:a16="http://schemas.microsoft.com/office/drawing/2014/main" id="{0CB9F2D8-7304-C788-C29C-4E1A33B73600}"/>
              </a:ext>
            </a:extLst>
          </p:cNvPr>
          <p:cNvSpPr txBox="1"/>
          <p:nvPr/>
        </p:nvSpPr>
        <p:spPr>
          <a:xfrm>
            <a:off x="2254827" y="1417904"/>
            <a:ext cx="1292341" cy="369332"/>
          </a:xfrm>
          <a:prstGeom prst="rect">
            <a:avLst/>
          </a:prstGeom>
          <a:noFill/>
        </p:spPr>
        <p:txBody>
          <a:bodyPr wrap="none" rtlCol="0">
            <a:spAutoFit/>
          </a:bodyPr>
          <a:lstStyle/>
          <a:p>
            <a:r>
              <a:rPr lang="en-US" dirty="0"/>
              <a:t>b = new int;</a:t>
            </a:r>
          </a:p>
        </p:txBody>
      </p:sp>
      <p:sp>
        <p:nvSpPr>
          <p:cNvPr id="9" name="TextBox 8">
            <a:extLst>
              <a:ext uri="{FF2B5EF4-FFF2-40B4-BE49-F238E27FC236}">
                <a16:creationId xmlns:a16="http://schemas.microsoft.com/office/drawing/2014/main" id="{CF097C4F-99EC-B232-DDEB-D1D14852E6EE}"/>
              </a:ext>
            </a:extLst>
          </p:cNvPr>
          <p:cNvSpPr txBox="1"/>
          <p:nvPr/>
        </p:nvSpPr>
        <p:spPr>
          <a:xfrm>
            <a:off x="2254826" y="1787236"/>
            <a:ext cx="1808508" cy="369332"/>
          </a:xfrm>
          <a:prstGeom prst="rect">
            <a:avLst/>
          </a:prstGeom>
          <a:noFill/>
        </p:spPr>
        <p:txBody>
          <a:bodyPr wrap="none" rtlCol="0">
            <a:spAutoFit/>
          </a:bodyPr>
          <a:lstStyle/>
          <a:p>
            <a:r>
              <a:rPr lang="en-US" dirty="0"/>
              <a:t>c = new char[20];</a:t>
            </a:r>
          </a:p>
        </p:txBody>
      </p:sp>
      <p:sp>
        <p:nvSpPr>
          <p:cNvPr id="10" name="TextBox 9">
            <a:extLst>
              <a:ext uri="{FF2B5EF4-FFF2-40B4-BE49-F238E27FC236}">
                <a16:creationId xmlns:a16="http://schemas.microsoft.com/office/drawing/2014/main" id="{1188446E-A314-8891-16B2-0372A1B2315E}"/>
              </a:ext>
            </a:extLst>
          </p:cNvPr>
          <p:cNvSpPr txBox="1"/>
          <p:nvPr/>
        </p:nvSpPr>
        <p:spPr>
          <a:xfrm>
            <a:off x="2254827" y="3018558"/>
            <a:ext cx="1537600" cy="369332"/>
          </a:xfrm>
          <a:prstGeom prst="rect">
            <a:avLst/>
          </a:prstGeom>
          <a:noFill/>
        </p:spPr>
        <p:txBody>
          <a:bodyPr wrap="none" rtlCol="0">
            <a:spAutoFit/>
          </a:bodyPr>
          <a:lstStyle/>
          <a:p>
            <a:r>
              <a:rPr lang="en-US" dirty="0"/>
              <a:t>d = new int[4];</a:t>
            </a:r>
          </a:p>
        </p:txBody>
      </p:sp>
      <p:sp>
        <p:nvSpPr>
          <p:cNvPr id="11" name="TextBox 10">
            <a:extLst>
              <a:ext uri="{FF2B5EF4-FFF2-40B4-BE49-F238E27FC236}">
                <a16:creationId xmlns:a16="http://schemas.microsoft.com/office/drawing/2014/main" id="{2AF0F14C-7A19-7241-BCC1-769C8CB88578}"/>
              </a:ext>
            </a:extLst>
          </p:cNvPr>
          <p:cNvSpPr txBox="1"/>
          <p:nvPr/>
        </p:nvSpPr>
        <p:spPr>
          <a:xfrm>
            <a:off x="2254826" y="3782291"/>
            <a:ext cx="1816523" cy="369332"/>
          </a:xfrm>
          <a:prstGeom prst="rect">
            <a:avLst/>
          </a:prstGeom>
          <a:noFill/>
        </p:spPr>
        <p:txBody>
          <a:bodyPr wrap="none" rtlCol="0">
            <a:spAutoFit/>
          </a:bodyPr>
          <a:lstStyle/>
          <a:p>
            <a:r>
              <a:rPr lang="en-US" dirty="0"/>
              <a:t>e = new char[36];</a:t>
            </a:r>
          </a:p>
        </p:txBody>
      </p:sp>
      <p:sp>
        <p:nvSpPr>
          <p:cNvPr id="12" name="Rectangle 11">
            <a:extLst>
              <a:ext uri="{FF2B5EF4-FFF2-40B4-BE49-F238E27FC236}">
                <a16:creationId xmlns:a16="http://schemas.microsoft.com/office/drawing/2014/main" id="{0972D9AA-21B1-7FEE-15EF-E61D4C7B926C}"/>
              </a:ext>
            </a:extLst>
          </p:cNvPr>
          <p:cNvSpPr/>
          <p:nvPr/>
        </p:nvSpPr>
        <p:spPr>
          <a:xfrm>
            <a:off x="4485409" y="738208"/>
            <a:ext cx="1454728" cy="7377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0E88C45-B096-1DD6-7B6C-F537520B85BC}"/>
              </a:ext>
            </a:extLst>
          </p:cNvPr>
          <p:cNvSpPr/>
          <p:nvPr/>
        </p:nvSpPr>
        <p:spPr>
          <a:xfrm>
            <a:off x="4485409" y="1787690"/>
            <a:ext cx="1454728" cy="1257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FD0E41A-2AD2-DBC1-6AF3-905A4AA9E06E}"/>
              </a:ext>
            </a:extLst>
          </p:cNvPr>
          <p:cNvSpPr/>
          <p:nvPr/>
        </p:nvSpPr>
        <p:spPr>
          <a:xfrm>
            <a:off x="4485409" y="3751572"/>
            <a:ext cx="1454728" cy="2400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BA13DF99-4F2B-0D69-258B-969995A46236}"/>
              </a:ext>
            </a:extLst>
          </p:cNvPr>
          <p:cNvSpPr txBox="1"/>
          <p:nvPr/>
        </p:nvSpPr>
        <p:spPr>
          <a:xfrm>
            <a:off x="6116782" y="738208"/>
            <a:ext cx="1537600" cy="369332"/>
          </a:xfrm>
          <a:prstGeom prst="rect">
            <a:avLst/>
          </a:prstGeom>
          <a:noFill/>
        </p:spPr>
        <p:txBody>
          <a:bodyPr wrap="none" rtlCol="0">
            <a:spAutoFit/>
          </a:bodyPr>
          <a:lstStyle/>
          <a:p>
            <a:r>
              <a:rPr lang="en-US" dirty="0"/>
              <a:t>a = new int[4];</a:t>
            </a:r>
          </a:p>
        </p:txBody>
      </p:sp>
      <p:sp>
        <p:nvSpPr>
          <p:cNvPr id="18" name="TextBox 17">
            <a:extLst>
              <a:ext uri="{FF2B5EF4-FFF2-40B4-BE49-F238E27FC236}">
                <a16:creationId xmlns:a16="http://schemas.microsoft.com/office/drawing/2014/main" id="{706EB212-375F-6FA4-ADC9-BECE433DEACF}"/>
              </a:ext>
            </a:extLst>
          </p:cNvPr>
          <p:cNvSpPr txBox="1"/>
          <p:nvPr/>
        </p:nvSpPr>
        <p:spPr>
          <a:xfrm>
            <a:off x="6116782" y="1418358"/>
            <a:ext cx="1292341" cy="369332"/>
          </a:xfrm>
          <a:prstGeom prst="rect">
            <a:avLst/>
          </a:prstGeom>
          <a:noFill/>
        </p:spPr>
        <p:txBody>
          <a:bodyPr wrap="square" rtlCol="0">
            <a:spAutoFit/>
          </a:bodyPr>
          <a:lstStyle/>
          <a:p>
            <a:r>
              <a:rPr lang="en-US" dirty="0"/>
              <a:t>delete b</a:t>
            </a:r>
          </a:p>
        </p:txBody>
      </p:sp>
      <p:sp>
        <p:nvSpPr>
          <p:cNvPr id="19" name="TextBox 18">
            <a:extLst>
              <a:ext uri="{FF2B5EF4-FFF2-40B4-BE49-F238E27FC236}">
                <a16:creationId xmlns:a16="http://schemas.microsoft.com/office/drawing/2014/main" id="{4DE92491-4F26-8F56-0FCB-FB8B2F11D623}"/>
              </a:ext>
            </a:extLst>
          </p:cNvPr>
          <p:cNvSpPr txBox="1"/>
          <p:nvPr/>
        </p:nvSpPr>
        <p:spPr>
          <a:xfrm>
            <a:off x="6116781" y="1787690"/>
            <a:ext cx="1808508" cy="369332"/>
          </a:xfrm>
          <a:prstGeom prst="rect">
            <a:avLst/>
          </a:prstGeom>
          <a:noFill/>
        </p:spPr>
        <p:txBody>
          <a:bodyPr wrap="none" rtlCol="0">
            <a:spAutoFit/>
          </a:bodyPr>
          <a:lstStyle/>
          <a:p>
            <a:r>
              <a:rPr lang="en-US" dirty="0"/>
              <a:t>c = new char[20];</a:t>
            </a:r>
          </a:p>
        </p:txBody>
      </p:sp>
      <p:sp>
        <p:nvSpPr>
          <p:cNvPr id="20" name="TextBox 19">
            <a:extLst>
              <a:ext uri="{FF2B5EF4-FFF2-40B4-BE49-F238E27FC236}">
                <a16:creationId xmlns:a16="http://schemas.microsoft.com/office/drawing/2014/main" id="{E4DBE5B9-4F4F-8AC1-F593-55D695414563}"/>
              </a:ext>
            </a:extLst>
          </p:cNvPr>
          <p:cNvSpPr txBox="1"/>
          <p:nvPr/>
        </p:nvSpPr>
        <p:spPr>
          <a:xfrm>
            <a:off x="6116782" y="3019012"/>
            <a:ext cx="966931" cy="369332"/>
          </a:xfrm>
          <a:prstGeom prst="rect">
            <a:avLst/>
          </a:prstGeom>
          <a:noFill/>
        </p:spPr>
        <p:txBody>
          <a:bodyPr wrap="none" rtlCol="0">
            <a:spAutoFit/>
          </a:bodyPr>
          <a:lstStyle/>
          <a:p>
            <a:r>
              <a:rPr lang="en-US" dirty="0"/>
              <a:t>delete d</a:t>
            </a:r>
          </a:p>
        </p:txBody>
      </p:sp>
      <p:sp>
        <p:nvSpPr>
          <p:cNvPr id="21" name="TextBox 20">
            <a:extLst>
              <a:ext uri="{FF2B5EF4-FFF2-40B4-BE49-F238E27FC236}">
                <a16:creationId xmlns:a16="http://schemas.microsoft.com/office/drawing/2014/main" id="{1CA1C660-0F39-ABB8-E1DF-ADE89ECA7846}"/>
              </a:ext>
            </a:extLst>
          </p:cNvPr>
          <p:cNvSpPr txBox="1"/>
          <p:nvPr/>
        </p:nvSpPr>
        <p:spPr>
          <a:xfrm>
            <a:off x="6116781" y="3782745"/>
            <a:ext cx="1816523" cy="369332"/>
          </a:xfrm>
          <a:prstGeom prst="rect">
            <a:avLst/>
          </a:prstGeom>
          <a:noFill/>
        </p:spPr>
        <p:txBody>
          <a:bodyPr wrap="none" rtlCol="0">
            <a:spAutoFit/>
          </a:bodyPr>
          <a:lstStyle/>
          <a:p>
            <a:r>
              <a:rPr lang="en-US" dirty="0"/>
              <a:t>e = new char[36];</a:t>
            </a:r>
          </a:p>
        </p:txBody>
      </p:sp>
      <p:sp>
        <p:nvSpPr>
          <p:cNvPr id="22" name="TextBox 21">
            <a:extLst>
              <a:ext uri="{FF2B5EF4-FFF2-40B4-BE49-F238E27FC236}">
                <a16:creationId xmlns:a16="http://schemas.microsoft.com/office/drawing/2014/main" id="{0AC701E4-5ABC-5FA9-EE7D-F85C699902E0}"/>
              </a:ext>
            </a:extLst>
          </p:cNvPr>
          <p:cNvSpPr txBox="1"/>
          <p:nvPr/>
        </p:nvSpPr>
        <p:spPr>
          <a:xfrm>
            <a:off x="8707582" y="1257300"/>
            <a:ext cx="2164375" cy="923330"/>
          </a:xfrm>
          <a:prstGeom prst="rect">
            <a:avLst/>
          </a:prstGeom>
          <a:noFill/>
        </p:spPr>
        <p:txBody>
          <a:bodyPr wrap="none" rtlCol="0">
            <a:spAutoFit/>
          </a:bodyPr>
          <a:lstStyle/>
          <a:p>
            <a:r>
              <a:rPr lang="en-US" dirty="0"/>
              <a:t>managed runtime</a:t>
            </a:r>
          </a:p>
          <a:p>
            <a:r>
              <a:rPr lang="en-US" dirty="0"/>
              <a:t>vs </a:t>
            </a:r>
          </a:p>
          <a:p>
            <a:r>
              <a:rPr lang="en-US" dirty="0"/>
              <a:t>unmanaged runtime</a:t>
            </a:r>
          </a:p>
        </p:txBody>
      </p:sp>
      <p:sp>
        <p:nvSpPr>
          <p:cNvPr id="23" name="TextBox 22">
            <a:extLst>
              <a:ext uri="{FF2B5EF4-FFF2-40B4-BE49-F238E27FC236}">
                <a16:creationId xmlns:a16="http://schemas.microsoft.com/office/drawing/2014/main" id="{A38A5627-C447-B8C8-F6D4-B12CE377B12F}"/>
              </a:ext>
            </a:extLst>
          </p:cNvPr>
          <p:cNvSpPr txBox="1"/>
          <p:nvPr/>
        </p:nvSpPr>
        <p:spPr>
          <a:xfrm>
            <a:off x="6431973" y="4966855"/>
            <a:ext cx="2411238" cy="369332"/>
          </a:xfrm>
          <a:prstGeom prst="rect">
            <a:avLst/>
          </a:prstGeom>
          <a:noFill/>
        </p:spPr>
        <p:txBody>
          <a:bodyPr wrap="none" rtlCol="0">
            <a:spAutoFit/>
          </a:bodyPr>
          <a:lstStyle/>
          <a:p>
            <a:r>
              <a:rPr lang="en-US" dirty="0">
                <a:solidFill>
                  <a:srgbClr val="FFFF00"/>
                </a:solidFill>
              </a:rPr>
              <a:t>Memory fragmentation</a:t>
            </a:r>
          </a:p>
        </p:txBody>
      </p:sp>
    </p:spTree>
    <p:extLst>
      <p:ext uri="{BB962C8B-B14F-4D97-AF65-F5344CB8AC3E}">
        <p14:creationId xmlns:p14="http://schemas.microsoft.com/office/powerpoint/2010/main" val="2651422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a:noFill/>
          <a:ln/>
        </p:spPr>
        <p:txBody>
          <a:bodyPr vert="horz" wrap="square" lIns="92075" tIns="46038" rIns="92075" bIns="46038" rtlCol="0" anchor="t" anchorCtr="0">
            <a:normAutofit/>
          </a:bodyPr>
          <a:lstStyle/>
          <a:p>
            <a:r>
              <a:rPr lang="en-US" dirty="0"/>
              <a:t>First Fit Allocation</a:t>
            </a:r>
          </a:p>
        </p:txBody>
      </p:sp>
      <p:sp>
        <p:nvSpPr>
          <p:cNvPr id="233475" name="Rectangle 3"/>
          <p:cNvSpPr>
            <a:spLocks noGrp="1" noChangeArrowheads="1"/>
          </p:cNvSpPr>
          <p:nvPr>
            <p:ph type="body" sz="half" idx="1"/>
          </p:nvPr>
        </p:nvSpPr>
        <p:spPr>
          <a:noFill/>
          <a:ln/>
        </p:spPr>
        <p:txBody>
          <a:bodyPr vert="horz" wrap="square" lIns="92075" tIns="46038" rIns="92075" bIns="46038" rtlCol="0">
            <a:normAutofit/>
          </a:bodyPr>
          <a:lstStyle/>
          <a:p>
            <a:pPr>
              <a:buFontTx/>
              <a:buNone/>
            </a:pPr>
            <a:r>
              <a:rPr lang="en-US" dirty="0"/>
              <a:t>    </a:t>
            </a:r>
            <a:r>
              <a:rPr lang="en-US" sz="2400" dirty="0"/>
              <a:t>To allocate </a:t>
            </a:r>
            <a:r>
              <a:rPr lang="en-US" sz="2400" i="1" dirty="0"/>
              <a:t>n </a:t>
            </a:r>
            <a:r>
              <a:rPr lang="en-US" sz="2400" dirty="0"/>
              <a:t>bytes, use the </a:t>
            </a:r>
            <a:r>
              <a:rPr lang="en-US" sz="2400" i="1" dirty="0"/>
              <a:t>first </a:t>
            </a:r>
            <a:r>
              <a:rPr lang="en-US" sz="2400" dirty="0"/>
              <a:t>available free block such that the block size is larger than</a:t>
            </a:r>
            <a:r>
              <a:rPr lang="en-US" sz="2400" i="1" dirty="0"/>
              <a:t> n.</a:t>
            </a:r>
            <a:r>
              <a:rPr lang="en-US" i="1" dirty="0"/>
              <a:t> </a:t>
            </a:r>
          </a:p>
        </p:txBody>
      </p:sp>
      <p:sp>
        <p:nvSpPr>
          <p:cNvPr id="233476" name="Rectangle 4"/>
          <p:cNvSpPr>
            <a:spLocks noChangeArrowheads="1"/>
          </p:cNvSpPr>
          <p:nvPr/>
        </p:nvSpPr>
        <p:spPr bwMode="auto">
          <a:xfrm>
            <a:off x="5949950" y="1682750"/>
            <a:ext cx="1816100" cy="4330700"/>
          </a:xfrm>
          <a:prstGeom prst="rect">
            <a:avLst/>
          </a:prstGeom>
          <a:solidFill>
            <a:srgbClr val="CCECFF"/>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3477" name="Rectangle 5"/>
          <p:cNvSpPr>
            <a:spLocks noChangeArrowheads="1"/>
          </p:cNvSpPr>
          <p:nvPr/>
        </p:nvSpPr>
        <p:spPr bwMode="auto">
          <a:xfrm>
            <a:off x="5949950" y="2216150"/>
            <a:ext cx="1816100" cy="673100"/>
          </a:xfrm>
          <a:prstGeom prst="rect">
            <a:avLst/>
          </a:prstGeom>
          <a:solidFill>
            <a:srgbClr val="FFFF00"/>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3478" name="Rectangle 6"/>
          <p:cNvSpPr>
            <a:spLocks noChangeArrowheads="1"/>
          </p:cNvSpPr>
          <p:nvPr/>
        </p:nvSpPr>
        <p:spPr bwMode="auto">
          <a:xfrm>
            <a:off x="5949950" y="3740150"/>
            <a:ext cx="1816100" cy="1358900"/>
          </a:xfrm>
          <a:prstGeom prst="rect">
            <a:avLst/>
          </a:prstGeom>
          <a:solidFill>
            <a:srgbClr val="FFFF00"/>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3479" name="Rectangle 7"/>
          <p:cNvSpPr>
            <a:spLocks noChangeArrowheads="1"/>
          </p:cNvSpPr>
          <p:nvPr/>
        </p:nvSpPr>
        <p:spPr bwMode="auto">
          <a:xfrm>
            <a:off x="5949950" y="5492750"/>
            <a:ext cx="1816100" cy="520700"/>
          </a:xfrm>
          <a:prstGeom prst="rect">
            <a:avLst/>
          </a:prstGeom>
          <a:solidFill>
            <a:srgbClr val="FFFF00"/>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3480" name="Rectangle 8"/>
          <p:cNvSpPr>
            <a:spLocks noChangeArrowheads="1"/>
          </p:cNvSpPr>
          <p:nvPr/>
        </p:nvSpPr>
        <p:spPr bwMode="auto">
          <a:xfrm>
            <a:off x="6384925" y="5135563"/>
            <a:ext cx="1266372" cy="4007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sz="2000" b="1" dirty="0">
                <a:solidFill>
                  <a:srgbClr val="C00000"/>
                </a:solidFill>
              </a:rPr>
              <a:t>500 bytes</a:t>
            </a:r>
          </a:p>
        </p:txBody>
      </p:sp>
      <p:sp>
        <p:nvSpPr>
          <p:cNvPr id="233481" name="Rectangle 9"/>
          <p:cNvSpPr>
            <a:spLocks noChangeArrowheads="1"/>
          </p:cNvSpPr>
          <p:nvPr/>
        </p:nvSpPr>
        <p:spPr bwMode="auto">
          <a:xfrm>
            <a:off x="6384925" y="1706563"/>
            <a:ext cx="1154162" cy="4007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sz="2000" b="1" dirty="0">
                <a:solidFill>
                  <a:srgbClr val="C00000"/>
                </a:solidFill>
              </a:rPr>
              <a:t>1K bytes</a:t>
            </a:r>
          </a:p>
        </p:txBody>
      </p:sp>
      <p:sp>
        <p:nvSpPr>
          <p:cNvPr id="233482" name="Rectangle 10"/>
          <p:cNvSpPr>
            <a:spLocks noChangeArrowheads="1"/>
          </p:cNvSpPr>
          <p:nvPr/>
        </p:nvSpPr>
        <p:spPr bwMode="auto">
          <a:xfrm>
            <a:off x="6384925" y="3154363"/>
            <a:ext cx="1154162" cy="4007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sz="2000" b="1" dirty="0">
                <a:solidFill>
                  <a:srgbClr val="C00000"/>
                </a:solidFill>
              </a:rPr>
              <a:t>2K bytes</a:t>
            </a:r>
          </a:p>
        </p:txBody>
      </p:sp>
      <p:sp>
        <p:nvSpPr>
          <p:cNvPr id="233483" name="Rectangle 11"/>
          <p:cNvSpPr>
            <a:spLocks noChangeArrowheads="1"/>
          </p:cNvSpPr>
          <p:nvPr/>
        </p:nvSpPr>
        <p:spPr bwMode="auto">
          <a:xfrm>
            <a:off x="2879726" y="4754564"/>
            <a:ext cx="2971967" cy="101630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sz="2000" b="1"/>
              <a:t>To allocate 400 bytes,</a:t>
            </a:r>
          </a:p>
          <a:p>
            <a:pPr eaLnBrk="0" hangingPunct="0"/>
            <a:r>
              <a:rPr lang="en-US" sz="2000" b="1"/>
              <a:t>we use the 1st free block</a:t>
            </a:r>
          </a:p>
          <a:p>
            <a:pPr eaLnBrk="0" hangingPunct="0"/>
            <a:r>
              <a:rPr lang="en-US" sz="2000" b="1"/>
              <a:t>available</a:t>
            </a:r>
          </a:p>
        </p:txBody>
      </p:sp>
      <p:sp>
        <p:nvSpPr>
          <p:cNvPr id="233484" name="AutoShape 12"/>
          <p:cNvSpPr>
            <a:spLocks noChangeArrowheads="1"/>
          </p:cNvSpPr>
          <p:nvPr/>
        </p:nvSpPr>
        <p:spPr bwMode="auto">
          <a:xfrm>
            <a:off x="7931150" y="3511550"/>
            <a:ext cx="368300" cy="444500"/>
          </a:xfrm>
          <a:prstGeom prst="rightArrow">
            <a:avLst>
              <a:gd name="adj1" fmla="val 50000"/>
              <a:gd name="adj2" fmla="val 50005"/>
            </a:avLst>
          </a:prstGeom>
          <a:solidFill>
            <a:srgbClr val="FF3300"/>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3485" name="Rectangle 13"/>
          <p:cNvSpPr>
            <a:spLocks noChangeArrowheads="1"/>
          </p:cNvSpPr>
          <p:nvPr/>
        </p:nvSpPr>
        <p:spPr bwMode="auto">
          <a:xfrm>
            <a:off x="8464550" y="1682750"/>
            <a:ext cx="1816100" cy="4330700"/>
          </a:xfrm>
          <a:prstGeom prst="rect">
            <a:avLst/>
          </a:prstGeom>
          <a:solidFill>
            <a:srgbClr val="CCECFF"/>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3486" name="Rectangle 14"/>
          <p:cNvSpPr>
            <a:spLocks noChangeArrowheads="1"/>
          </p:cNvSpPr>
          <p:nvPr/>
        </p:nvSpPr>
        <p:spPr bwMode="auto">
          <a:xfrm>
            <a:off x="8464550" y="2216150"/>
            <a:ext cx="1816100" cy="673100"/>
          </a:xfrm>
          <a:prstGeom prst="rect">
            <a:avLst/>
          </a:prstGeom>
          <a:solidFill>
            <a:srgbClr val="FFFF00"/>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3487" name="Rectangle 15"/>
          <p:cNvSpPr>
            <a:spLocks noChangeArrowheads="1"/>
          </p:cNvSpPr>
          <p:nvPr/>
        </p:nvSpPr>
        <p:spPr bwMode="auto">
          <a:xfrm>
            <a:off x="8464550" y="3740150"/>
            <a:ext cx="1816100" cy="1358900"/>
          </a:xfrm>
          <a:prstGeom prst="rect">
            <a:avLst/>
          </a:prstGeom>
          <a:solidFill>
            <a:srgbClr val="FFFF00"/>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3488" name="Rectangle 16"/>
          <p:cNvSpPr>
            <a:spLocks noChangeArrowheads="1"/>
          </p:cNvSpPr>
          <p:nvPr/>
        </p:nvSpPr>
        <p:spPr bwMode="auto">
          <a:xfrm>
            <a:off x="8464550" y="5492750"/>
            <a:ext cx="1816100" cy="520700"/>
          </a:xfrm>
          <a:prstGeom prst="rect">
            <a:avLst/>
          </a:prstGeom>
          <a:solidFill>
            <a:srgbClr val="FFFF00"/>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3489" name="Rectangle 17"/>
          <p:cNvSpPr>
            <a:spLocks noChangeArrowheads="1"/>
          </p:cNvSpPr>
          <p:nvPr/>
        </p:nvSpPr>
        <p:spPr bwMode="auto">
          <a:xfrm>
            <a:off x="8899525" y="3154363"/>
            <a:ext cx="1154162" cy="4007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sz="2000" b="1" dirty="0">
                <a:solidFill>
                  <a:srgbClr val="C00000"/>
                </a:solidFill>
              </a:rPr>
              <a:t>2K bytes</a:t>
            </a:r>
          </a:p>
        </p:txBody>
      </p:sp>
      <p:sp>
        <p:nvSpPr>
          <p:cNvPr id="233490" name="Rectangle 18"/>
          <p:cNvSpPr>
            <a:spLocks noChangeArrowheads="1"/>
          </p:cNvSpPr>
          <p:nvPr/>
        </p:nvSpPr>
        <p:spPr bwMode="auto">
          <a:xfrm>
            <a:off x="8464550" y="1682750"/>
            <a:ext cx="1816100" cy="292100"/>
          </a:xfrm>
          <a:prstGeom prst="rect">
            <a:avLst/>
          </a:prstGeom>
          <a:solidFill>
            <a:srgbClr val="FFFF00"/>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3491" name="Rectangle 19"/>
          <p:cNvSpPr>
            <a:spLocks noChangeArrowheads="1"/>
          </p:cNvSpPr>
          <p:nvPr/>
        </p:nvSpPr>
        <p:spPr bwMode="auto">
          <a:xfrm>
            <a:off x="8823325" y="5135563"/>
            <a:ext cx="1266372" cy="4007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sz="2000" b="1" dirty="0">
                <a:solidFill>
                  <a:srgbClr val="C00000"/>
                </a:solidFill>
              </a:rPr>
              <a:t>500 bytes</a:t>
            </a:r>
          </a:p>
        </p:txBody>
      </p:sp>
    </p:spTree>
    <p:extLst>
      <p:ext uri="{BB962C8B-B14F-4D97-AF65-F5344CB8AC3E}">
        <p14:creationId xmlns:p14="http://schemas.microsoft.com/office/powerpoint/2010/main" val="31801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a:noFill/>
          <a:ln/>
        </p:spPr>
        <p:txBody>
          <a:bodyPr vert="horz" wrap="square" lIns="92075" tIns="46038" rIns="92075" bIns="46038" rtlCol="0" anchor="t" anchorCtr="0">
            <a:normAutofit/>
          </a:bodyPr>
          <a:lstStyle/>
          <a:p>
            <a:r>
              <a:rPr lang="en-US" dirty="0"/>
              <a:t>Best Fit Allocation</a:t>
            </a:r>
          </a:p>
        </p:txBody>
      </p:sp>
      <p:sp>
        <p:nvSpPr>
          <p:cNvPr id="237571" name="Rectangle 3"/>
          <p:cNvSpPr>
            <a:spLocks noGrp="1" noChangeArrowheads="1"/>
          </p:cNvSpPr>
          <p:nvPr>
            <p:ph type="body" sz="half" idx="1"/>
          </p:nvPr>
        </p:nvSpPr>
        <p:spPr>
          <a:noFill/>
          <a:ln/>
        </p:spPr>
        <p:txBody>
          <a:bodyPr vert="horz" wrap="square" lIns="92075" tIns="46038" rIns="92075" bIns="46038" rtlCol="0">
            <a:normAutofit/>
          </a:bodyPr>
          <a:lstStyle/>
          <a:p>
            <a:pPr>
              <a:buFontTx/>
              <a:buNone/>
            </a:pPr>
            <a:r>
              <a:rPr lang="en-US"/>
              <a:t>    </a:t>
            </a:r>
            <a:r>
              <a:rPr lang="en-US" sz="2400"/>
              <a:t>To allocate </a:t>
            </a:r>
            <a:r>
              <a:rPr lang="en-US" sz="2400" i="1"/>
              <a:t>n </a:t>
            </a:r>
            <a:r>
              <a:rPr lang="en-US" sz="2400"/>
              <a:t>bytes, use the </a:t>
            </a:r>
            <a:r>
              <a:rPr lang="en-US" sz="2400" i="1"/>
              <a:t>smallest </a:t>
            </a:r>
            <a:r>
              <a:rPr lang="en-US" sz="2400"/>
              <a:t>available free block such that the block size is larger than</a:t>
            </a:r>
            <a:r>
              <a:rPr lang="en-US" sz="2400" i="1"/>
              <a:t> n.</a:t>
            </a:r>
            <a:r>
              <a:rPr lang="en-US" i="1"/>
              <a:t> </a:t>
            </a:r>
          </a:p>
        </p:txBody>
      </p:sp>
      <p:sp>
        <p:nvSpPr>
          <p:cNvPr id="237572" name="Rectangle 4"/>
          <p:cNvSpPr>
            <a:spLocks noChangeArrowheads="1"/>
          </p:cNvSpPr>
          <p:nvPr/>
        </p:nvSpPr>
        <p:spPr bwMode="auto">
          <a:xfrm>
            <a:off x="5949950" y="1682750"/>
            <a:ext cx="1816100" cy="4330700"/>
          </a:xfrm>
          <a:prstGeom prst="rect">
            <a:avLst/>
          </a:prstGeom>
          <a:solidFill>
            <a:srgbClr val="CCECFF"/>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7573" name="Rectangle 5"/>
          <p:cNvSpPr>
            <a:spLocks noChangeArrowheads="1"/>
          </p:cNvSpPr>
          <p:nvPr/>
        </p:nvSpPr>
        <p:spPr bwMode="auto">
          <a:xfrm>
            <a:off x="5949950" y="2216150"/>
            <a:ext cx="1816100" cy="673100"/>
          </a:xfrm>
          <a:prstGeom prst="rect">
            <a:avLst/>
          </a:prstGeom>
          <a:solidFill>
            <a:srgbClr val="FFFF00"/>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7574" name="Rectangle 6"/>
          <p:cNvSpPr>
            <a:spLocks noChangeArrowheads="1"/>
          </p:cNvSpPr>
          <p:nvPr/>
        </p:nvSpPr>
        <p:spPr bwMode="auto">
          <a:xfrm>
            <a:off x="5949950" y="3740150"/>
            <a:ext cx="1816100" cy="1358900"/>
          </a:xfrm>
          <a:prstGeom prst="rect">
            <a:avLst/>
          </a:prstGeom>
          <a:solidFill>
            <a:srgbClr val="FFFF00"/>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7575" name="Rectangle 7"/>
          <p:cNvSpPr>
            <a:spLocks noChangeArrowheads="1"/>
          </p:cNvSpPr>
          <p:nvPr/>
        </p:nvSpPr>
        <p:spPr bwMode="auto">
          <a:xfrm>
            <a:off x="5949950" y="5492750"/>
            <a:ext cx="1816100" cy="520700"/>
          </a:xfrm>
          <a:prstGeom prst="rect">
            <a:avLst/>
          </a:prstGeom>
          <a:solidFill>
            <a:srgbClr val="FFFF00"/>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7576" name="Rectangle 8"/>
          <p:cNvSpPr>
            <a:spLocks noChangeArrowheads="1"/>
          </p:cNvSpPr>
          <p:nvPr/>
        </p:nvSpPr>
        <p:spPr bwMode="auto">
          <a:xfrm>
            <a:off x="6384925" y="5135563"/>
            <a:ext cx="1266372" cy="4007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sz="2000" b="1" dirty="0">
                <a:solidFill>
                  <a:srgbClr val="C00000"/>
                </a:solidFill>
              </a:rPr>
              <a:t>500 bytes</a:t>
            </a:r>
          </a:p>
        </p:txBody>
      </p:sp>
      <p:sp>
        <p:nvSpPr>
          <p:cNvPr id="237577" name="Rectangle 9"/>
          <p:cNvSpPr>
            <a:spLocks noChangeArrowheads="1"/>
          </p:cNvSpPr>
          <p:nvPr/>
        </p:nvSpPr>
        <p:spPr bwMode="auto">
          <a:xfrm>
            <a:off x="6384925" y="1706563"/>
            <a:ext cx="1154162" cy="4007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sz="2000" b="1" dirty="0">
                <a:solidFill>
                  <a:srgbClr val="C00000"/>
                </a:solidFill>
              </a:rPr>
              <a:t>1K bytes</a:t>
            </a:r>
          </a:p>
        </p:txBody>
      </p:sp>
      <p:sp>
        <p:nvSpPr>
          <p:cNvPr id="237578" name="Rectangle 10"/>
          <p:cNvSpPr>
            <a:spLocks noChangeArrowheads="1"/>
          </p:cNvSpPr>
          <p:nvPr/>
        </p:nvSpPr>
        <p:spPr bwMode="auto">
          <a:xfrm>
            <a:off x="6384925" y="3154363"/>
            <a:ext cx="1154162" cy="4007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sz="2000" b="1" dirty="0">
                <a:solidFill>
                  <a:srgbClr val="C00000"/>
                </a:solidFill>
              </a:rPr>
              <a:t>2K bytes</a:t>
            </a:r>
          </a:p>
        </p:txBody>
      </p:sp>
      <p:sp>
        <p:nvSpPr>
          <p:cNvPr id="237579" name="Rectangle 11"/>
          <p:cNvSpPr>
            <a:spLocks noChangeArrowheads="1"/>
          </p:cNvSpPr>
          <p:nvPr/>
        </p:nvSpPr>
        <p:spPr bwMode="auto">
          <a:xfrm>
            <a:off x="2879725" y="4754564"/>
            <a:ext cx="3010440" cy="101630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sz="2000" b="1"/>
              <a:t>To allocate 400 bytes,</a:t>
            </a:r>
          </a:p>
          <a:p>
            <a:pPr eaLnBrk="0" hangingPunct="0"/>
            <a:r>
              <a:rPr lang="en-US" sz="2000" b="1"/>
              <a:t>we use the 3rd free block</a:t>
            </a:r>
          </a:p>
          <a:p>
            <a:pPr eaLnBrk="0" hangingPunct="0"/>
            <a:r>
              <a:rPr lang="en-US" sz="2000" b="1"/>
              <a:t>available (smallest)</a:t>
            </a:r>
          </a:p>
        </p:txBody>
      </p:sp>
      <p:sp>
        <p:nvSpPr>
          <p:cNvPr id="237580" name="AutoShape 12"/>
          <p:cNvSpPr>
            <a:spLocks noChangeArrowheads="1"/>
          </p:cNvSpPr>
          <p:nvPr/>
        </p:nvSpPr>
        <p:spPr bwMode="auto">
          <a:xfrm>
            <a:off x="7931150" y="3511550"/>
            <a:ext cx="368300" cy="444500"/>
          </a:xfrm>
          <a:prstGeom prst="rightArrow">
            <a:avLst>
              <a:gd name="adj1" fmla="val 50000"/>
              <a:gd name="adj2" fmla="val 50005"/>
            </a:avLst>
          </a:prstGeom>
          <a:solidFill>
            <a:srgbClr val="FF3300"/>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7581" name="Rectangle 13"/>
          <p:cNvSpPr>
            <a:spLocks noChangeArrowheads="1"/>
          </p:cNvSpPr>
          <p:nvPr/>
        </p:nvSpPr>
        <p:spPr bwMode="auto">
          <a:xfrm>
            <a:off x="8464550" y="1682750"/>
            <a:ext cx="1816100" cy="4330700"/>
          </a:xfrm>
          <a:prstGeom prst="rect">
            <a:avLst/>
          </a:prstGeom>
          <a:solidFill>
            <a:srgbClr val="CCECFF"/>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7582" name="Rectangle 14"/>
          <p:cNvSpPr>
            <a:spLocks noChangeArrowheads="1"/>
          </p:cNvSpPr>
          <p:nvPr/>
        </p:nvSpPr>
        <p:spPr bwMode="auto">
          <a:xfrm>
            <a:off x="8464550" y="2216150"/>
            <a:ext cx="1816100" cy="673100"/>
          </a:xfrm>
          <a:prstGeom prst="rect">
            <a:avLst/>
          </a:prstGeom>
          <a:solidFill>
            <a:srgbClr val="FFFF00"/>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7583" name="Rectangle 15"/>
          <p:cNvSpPr>
            <a:spLocks noChangeArrowheads="1"/>
          </p:cNvSpPr>
          <p:nvPr/>
        </p:nvSpPr>
        <p:spPr bwMode="auto">
          <a:xfrm>
            <a:off x="8464550" y="3740150"/>
            <a:ext cx="1816100" cy="1358900"/>
          </a:xfrm>
          <a:prstGeom prst="rect">
            <a:avLst/>
          </a:prstGeom>
          <a:solidFill>
            <a:srgbClr val="FFFF00"/>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7584" name="Rectangle 16"/>
          <p:cNvSpPr>
            <a:spLocks noChangeArrowheads="1"/>
          </p:cNvSpPr>
          <p:nvPr/>
        </p:nvSpPr>
        <p:spPr bwMode="auto">
          <a:xfrm>
            <a:off x="8464550" y="5492750"/>
            <a:ext cx="1816100" cy="520700"/>
          </a:xfrm>
          <a:prstGeom prst="rect">
            <a:avLst/>
          </a:prstGeom>
          <a:solidFill>
            <a:srgbClr val="FFFF00"/>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7585" name="Rectangle 17"/>
          <p:cNvSpPr>
            <a:spLocks noChangeArrowheads="1"/>
          </p:cNvSpPr>
          <p:nvPr/>
        </p:nvSpPr>
        <p:spPr bwMode="auto">
          <a:xfrm>
            <a:off x="8899525" y="1706563"/>
            <a:ext cx="1154162" cy="4007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sz="2000" b="1" dirty="0">
                <a:solidFill>
                  <a:srgbClr val="C00000"/>
                </a:solidFill>
              </a:rPr>
              <a:t>1K bytes</a:t>
            </a:r>
          </a:p>
        </p:txBody>
      </p:sp>
      <p:sp>
        <p:nvSpPr>
          <p:cNvPr id="237586" name="Rectangle 18"/>
          <p:cNvSpPr>
            <a:spLocks noChangeArrowheads="1"/>
          </p:cNvSpPr>
          <p:nvPr/>
        </p:nvSpPr>
        <p:spPr bwMode="auto">
          <a:xfrm>
            <a:off x="8899525" y="3154363"/>
            <a:ext cx="1154162" cy="4007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sz="2000" b="1" dirty="0">
                <a:solidFill>
                  <a:srgbClr val="C00000"/>
                </a:solidFill>
              </a:rPr>
              <a:t>2K bytes</a:t>
            </a:r>
          </a:p>
        </p:txBody>
      </p:sp>
      <p:sp>
        <p:nvSpPr>
          <p:cNvPr id="237587" name="Rectangle 19"/>
          <p:cNvSpPr>
            <a:spLocks noChangeArrowheads="1"/>
          </p:cNvSpPr>
          <p:nvPr/>
        </p:nvSpPr>
        <p:spPr bwMode="auto">
          <a:xfrm>
            <a:off x="8464550" y="5111750"/>
            <a:ext cx="1816100" cy="292100"/>
          </a:xfrm>
          <a:prstGeom prst="rect">
            <a:avLst/>
          </a:prstGeom>
          <a:solidFill>
            <a:srgbClr val="FFFF00"/>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1687970821"/>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Sitka Heading"/>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45504</TotalTime>
  <Words>3353</Words>
  <Application>Microsoft Macintosh PowerPoint</Application>
  <PresentationFormat>Widescreen</PresentationFormat>
  <Paragraphs>341</Paragraphs>
  <Slides>31</Slides>
  <Notes>25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Sitka Heading</vt:lpstr>
      <vt:lpstr>Source Sans Pro</vt:lpstr>
      <vt:lpstr>3DFloatVTI</vt:lpstr>
      <vt:lpstr>System Architecture and Performance</vt:lpstr>
      <vt:lpstr>Memory</vt:lpstr>
      <vt:lpstr>From Code to reality</vt:lpstr>
      <vt:lpstr>Programmer’s View</vt:lpstr>
      <vt:lpstr>Code</vt:lpstr>
      <vt:lpstr>Data Segment</vt:lpstr>
      <vt:lpstr>PowerPoint Presentation</vt:lpstr>
      <vt:lpstr>First Fit Allocation</vt:lpstr>
      <vt:lpstr>Best Fit Allocation</vt:lpstr>
      <vt:lpstr>Worst Fit Allocation</vt:lpstr>
      <vt:lpstr>Buddy Allocation</vt:lpstr>
      <vt:lpstr>Translation to Reality</vt:lpstr>
      <vt:lpstr>The Basic Solution</vt:lpstr>
      <vt:lpstr>A solution: Virtual Addresses</vt:lpstr>
      <vt:lpstr>Paging Example</vt:lpstr>
      <vt:lpstr>Key Facts</vt:lpstr>
      <vt:lpstr>Page Table</vt:lpstr>
      <vt:lpstr>Page Table Structure</vt:lpstr>
      <vt:lpstr>Mapping Virtual to Real Addresses</vt:lpstr>
      <vt:lpstr>Paging Enables Powerful Operations</vt:lpstr>
      <vt:lpstr>Copy On Write</vt:lpstr>
      <vt:lpstr>Page Table Implementations</vt:lpstr>
      <vt:lpstr>Page Table Size Problems</vt:lpstr>
      <vt:lpstr>Solution 1: Multi-Level Page Tables</vt:lpstr>
      <vt:lpstr>Example</vt:lpstr>
      <vt:lpstr>In action</vt:lpstr>
      <vt:lpstr>Solution 2: 0-Level Page Table</vt:lpstr>
      <vt:lpstr>Translation Lookaside Buffer</vt:lpstr>
      <vt:lpstr>Translation Lookaside Buffer</vt:lpstr>
      <vt:lpstr>Questions</vt:lpstr>
      <vt:lpstr>A Typical Example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Architecture and Performance</dc:title>
  <dc:creator>Mootaz N. Elnozahy</dc:creator>
  <cp:lastModifiedBy>Mootaz N. Elnozahy</cp:lastModifiedBy>
  <cp:revision>26</cp:revision>
  <dcterms:created xsi:type="dcterms:W3CDTF">2022-08-27T17:07:05Z</dcterms:created>
  <dcterms:modified xsi:type="dcterms:W3CDTF">2023-10-23T00:08:09Z</dcterms:modified>
</cp:coreProperties>
</file>