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5047" r:id="rId3"/>
    <p:sldId id="5078" r:id="rId4"/>
    <p:sldId id="292" r:id="rId5"/>
    <p:sldId id="5066" r:id="rId6"/>
    <p:sldId id="277" r:id="rId7"/>
    <p:sldId id="5052" r:id="rId8"/>
    <p:sldId id="5059" r:id="rId9"/>
    <p:sldId id="5079" r:id="rId10"/>
    <p:sldId id="5068" r:id="rId11"/>
    <p:sldId id="449" r:id="rId12"/>
    <p:sldId id="5053" r:id="rId13"/>
    <p:sldId id="5075" r:id="rId14"/>
    <p:sldId id="5054" r:id="rId15"/>
    <p:sldId id="5074" r:id="rId16"/>
    <p:sldId id="5080" r:id="rId17"/>
    <p:sldId id="452" r:id="rId18"/>
    <p:sldId id="5081" r:id="rId19"/>
    <p:sldId id="5069" r:id="rId20"/>
    <p:sldId id="5067" r:id="rId21"/>
    <p:sldId id="5060" r:id="rId22"/>
    <p:sldId id="5082" r:id="rId23"/>
    <p:sldId id="450" r:id="rId24"/>
    <p:sldId id="5064" r:id="rId25"/>
    <p:sldId id="298" r:id="rId26"/>
    <p:sldId id="5077" r:id="rId27"/>
    <p:sldId id="5072" r:id="rId28"/>
    <p:sldId id="5065" r:id="rId29"/>
    <p:sldId id="5076" r:id="rId30"/>
    <p:sldId id="5071" r:id="rId31"/>
    <p:sldId id="5056" r:id="rId32"/>
    <p:sldId id="5070" r:id="rId33"/>
    <p:sldId id="396" r:id="rId34"/>
    <p:sldId id="5061" r:id="rId35"/>
    <p:sldId id="5062" r:id="rId36"/>
    <p:sldId id="5063" r:id="rId37"/>
    <p:sldId id="505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651C71-34DE-48CC-AF03-7D1C40363529}">
          <p14:sldIdLst>
            <p14:sldId id="256"/>
            <p14:sldId id="5047"/>
            <p14:sldId id="5078"/>
            <p14:sldId id="292"/>
            <p14:sldId id="5066"/>
            <p14:sldId id="277"/>
            <p14:sldId id="5052"/>
            <p14:sldId id="5059"/>
            <p14:sldId id="5079"/>
            <p14:sldId id="5068"/>
            <p14:sldId id="449"/>
            <p14:sldId id="5053"/>
            <p14:sldId id="5075"/>
            <p14:sldId id="5054"/>
            <p14:sldId id="5074"/>
            <p14:sldId id="5080"/>
            <p14:sldId id="452"/>
            <p14:sldId id="5081"/>
            <p14:sldId id="5069"/>
            <p14:sldId id="5067"/>
            <p14:sldId id="5060"/>
            <p14:sldId id="5082"/>
            <p14:sldId id="450"/>
            <p14:sldId id="5064"/>
            <p14:sldId id="298"/>
            <p14:sldId id="5077"/>
            <p14:sldId id="5072"/>
            <p14:sldId id="5065"/>
            <p14:sldId id="5076"/>
            <p14:sldId id="5071"/>
            <p14:sldId id="5056"/>
            <p14:sldId id="5070"/>
            <p14:sldId id="396"/>
            <p14:sldId id="5061"/>
            <p14:sldId id="5062"/>
            <p14:sldId id="5063"/>
            <p14:sldId id="505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994AC9D-8EED-7BBB-9C0E-E0B48E975704}" name="Guest User" initials="GU" userId="S::urn:spo:anon#6565798643bae5c8879976f11a8818fff08d6d706498617dae9127394ae0415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A26B3-6314-45E8-B993-180CED62B243}" v="203" dt="2022-10-02T17:40:36.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5A4ED-0545-4B82-B0E9-8EFA53462421}"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0D172-CDD2-452F-A63F-9E798094D618}" type="slidenum">
              <a:rPr lang="en-US" smtClean="0"/>
              <a:t>‹#›</a:t>
            </a:fld>
            <a:endParaRPr lang="en-US"/>
          </a:p>
        </p:txBody>
      </p:sp>
    </p:spTree>
    <p:extLst>
      <p:ext uri="{BB962C8B-B14F-4D97-AF65-F5344CB8AC3E}">
        <p14:creationId xmlns:p14="http://schemas.microsoft.com/office/powerpoint/2010/main" val="184651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 Let’s continue to my section.</a:t>
            </a:r>
          </a:p>
          <a:p>
            <a:r>
              <a:rPr lang="en-US"/>
              <a:t>This section is mainly about the high-level programming abstraction, and how it is compiled.</a:t>
            </a:r>
          </a:p>
          <a:p>
            <a:r>
              <a:rPr lang="en-US"/>
              <a:t>For the demonstration purpose, I will also show you how to visualize the result of compilation and feed the compiled binaries to functional simulation.</a:t>
            </a:r>
          </a:p>
        </p:txBody>
      </p:sp>
      <p:sp>
        <p:nvSpPr>
          <p:cNvPr id="4" name="Slide Number Placeholder 3"/>
          <p:cNvSpPr>
            <a:spLocks noGrp="1"/>
          </p:cNvSpPr>
          <p:nvPr>
            <p:ph type="sldNum" sz="quarter" idx="5"/>
          </p:nvPr>
        </p:nvSpPr>
        <p:spPr/>
        <p:txBody>
          <a:bodyPr/>
          <a:lstStyle/>
          <a:p>
            <a:fld id="{A9D0D172-CDD2-452F-A63F-9E798094D618}" type="slidenum">
              <a:rPr lang="en-US" smtClean="0"/>
              <a:t>1</a:t>
            </a:fld>
            <a:endParaRPr lang="en-US"/>
          </a:p>
        </p:txBody>
      </p:sp>
    </p:spTree>
    <p:extLst>
      <p:ext uri="{BB962C8B-B14F-4D97-AF65-F5344CB8AC3E}">
        <p14:creationId xmlns:p14="http://schemas.microsoft.com/office/powerpoint/2010/main" val="1585389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Next we have two things to do.</a:t>
            </a:r>
          </a:p>
          <a:p>
            <a:pPr marL="228600" indent="-228600">
              <a:buAutoNum type="arabicPeriod"/>
            </a:pPr>
            <a:r>
              <a:rPr lang="en-US"/>
              <a:t>Understand the </a:t>
            </a:r>
            <a:r>
              <a:rPr lang="en-US" err="1"/>
              <a:t>mv.dfg</a:t>
            </a:r>
            <a:endParaRPr lang="en-US"/>
          </a:p>
          <a:p>
            <a:pPr marL="228600" indent="-228600">
              <a:buAutoNum type="arabicPeriod"/>
            </a:pPr>
            <a:r>
              <a:rPr lang="en-US" altLang="zh-CN"/>
              <a:t>Try different unrolling degree</a:t>
            </a:r>
            <a:endParaRPr lang="en-US"/>
          </a:p>
          <a:p>
            <a:pPr marL="0" indent="0">
              <a:buNone/>
            </a:pPr>
            <a:endParaRPr lang="en-US"/>
          </a:p>
        </p:txBody>
      </p:sp>
      <p:sp>
        <p:nvSpPr>
          <p:cNvPr id="4" name="Slide Number Placeholder 3"/>
          <p:cNvSpPr>
            <a:spLocks noGrp="1"/>
          </p:cNvSpPr>
          <p:nvPr>
            <p:ph type="sldNum" sz="quarter" idx="5"/>
          </p:nvPr>
        </p:nvSpPr>
        <p:spPr/>
        <p:txBody>
          <a:bodyPr/>
          <a:lstStyle/>
          <a:p>
            <a:fld id="{A9D0D172-CDD2-452F-A63F-9E798094D618}" type="slidenum">
              <a:rPr lang="en-US" smtClean="0"/>
              <a:t>12</a:t>
            </a:fld>
            <a:endParaRPr lang="en-US"/>
          </a:p>
        </p:txBody>
      </p:sp>
    </p:spTree>
    <p:extLst>
      <p:ext uri="{BB962C8B-B14F-4D97-AF65-F5344CB8AC3E}">
        <p14:creationId xmlns:p14="http://schemas.microsoft.com/office/powerpoint/2010/main" val="840087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inner to outer.</a:t>
            </a:r>
          </a:p>
          <a:p>
            <a:r>
              <a:rPr lang="en-US"/>
              <a:t>the offload pragma ...</a:t>
            </a:r>
          </a:p>
          <a:p>
            <a:r>
              <a:rPr lang="en-US"/>
              <a:t>the stream pragma ...</a:t>
            </a:r>
          </a:p>
          <a:p>
            <a:r>
              <a:rPr lang="en-US"/>
              <a:t>the config pragma ...</a:t>
            </a:r>
          </a:p>
          <a:p>
            <a:endParaRPr lang="en-US"/>
          </a:p>
          <a:p>
            <a:r>
              <a:rPr lang="en-US"/>
              <a:t>Next, I will demonstrate how the compiler take advantage of these pragmas to analyze and rewrite the program.</a:t>
            </a:r>
          </a:p>
          <a:p>
            <a:r>
              <a:rPr lang="en-US"/>
              <a:t>Some LLVM pseudo-IR will be presented, but I guess it is OK. You can get it without knowing what it exactly it.</a:t>
            </a:r>
          </a:p>
        </p:txBody>
      </p:sp>
      <p:sp>
        <p:nvSpPr>
          <p:cNvPr id="4" name="Slide Number Placeholder 3"/>
          <p:cNvSpPr>
            <a:spLocks noGrp="1"/>
          </p:cNvSpPr>
          <p:nvPr>
            <p:ph type="sldNum" sz="quarter" idx="5"/>
          </p:nvPr>
        </p:nvSpPr>
        <p:spPr/>
        <p:txBody>
          <a:bodyPr/>
          <a:lstStyle/>
          <a:p>
            <a:fld id="{BB383B9E-9780-4E91-A989-027EF451514B}" type="slidenum">
              <a:rPr lang="en-US" smtClean="0"/>
              <a:t>16</a:t>
            </a:fld>
            <a:endParaRPr lang="en-US"/>
          </a:p>
        </p:txBody>
      </p:sp>
    </p:spTree>
    <p:extLst>
      <p:ext uri="{BB962C8B-B14F-4D97-AF65-F5344CB8AC3E}">
        <p14:creationId xmlns:p14="http://schemas.microsoft.com/office/powerpoint/2010/main" val="3635505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use of the stream state is the accumulator idiom. Assuming each processing element has local register and supports conditional execution.</a:t>
            </a:r>
          </a:p>
          <a:p>
            <a:endParaRPr lang="en-US"/>
          </a:p>
          <a:p>
            <a:r>
              <a:rPr lang="en-US"/>
              <a:t>Then the dataflow graph should look like this: One operand is from the port and the other is from the local register. A control signal goes to the PE to tell: 1 and 2. These predicate can easily be encoded in the stream state. This can naturally be encoded in the stream state.</a:t>
            </a:r>
          </a:p>
        </p:txBody>
      </p:sp>
      <p:sp>
        <p:nvSpPr>
          <p:cNvPr id="4" name="Slide Number Placeholder 3"/>
          <p:cNvSpPr>
            <a:spLocks noGrp="1"/>
          </p:cNvSpPr>
          <p:nvPr>
            <p:ph type="sldNum" sz="quarter" idx="5"/>
          </p:nvPr>
        </p:nvSpPr>
        <p:spPr/>
        <p:txBody>
          <a:bodyPr/>
          <a:lstStyle/>
          <a:p>
            <a:fld id="{0AA2F785-2364-4447-94C9-EEFD8A5C9C89}" type="slidenum">
              <a:rPr lang="en-US" smtClean="0"/>
              <a:t>17</a:t>
            </a:fld>
            <a:endParaRPr lang="en-US"/>
          </a:p>
        </p:txBody>
      </p:sp>
    </p:spTree>
    <p:extLst>
      <p:ext uri="{BB962C8B-B14F-4D97-AF65-F5344CB8AC3E}">
        <p14:creationId xmlns:p14="http://schemas.microsoft.com/office/powerpoint/2010/main" val="3725701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use of the stream state is the accumulator idiom. Assuming each processing element has local register and supports conditional execution.</a:t>
            </a:r>
          </a:p>
          <a:p>
            <a:endParaRPr lang="en-US"/>
          </a:p>
          <a:p>
            <a:r>
              <a:rPr lang="en-US"/>
              <a:t>Then the dataflow graph should look like this: One operand is from the port and the other is from the local register. A control signal goes to the PE to tell: 1 and 2. These predicate can easily be encoded in the stream state. This can naturally be encoded in the stream state.</a:t>
            </a:r>
          </a:p>
        </p:txBody>
      </p:sp>
      <p:sp>
        <p:nvSpPr>
          <p:cNvPr id="4" name="Slide Number Placeholder 3"/>
          <p:cNvSpPr>
            <a:spLocks noGrp="1"/>
          </p:cNvSpPr>
          <p:nvPr>
            <p:ph type="sldNum" sz="quarter" idx="5"/>
          </p:nvPr>
        </p:nvSpPr>
        <p:spPr/>
        <p:txBody>
          <a:bodyPr/>
          <a:lstStyle/>
          <a:p>
            <a:fld id="{0AA2F785-2364-4447-94C9-EEFD8A5C9C89}" type="slidenum">
              <a:rPr lang="en-US" smtClean="0"/>
              <a:t>18</a:t>
            </a:fld>
            <a:endParaRPr lang="en-US"/>
          </a:p>
        </p:txBody>
      </p:sp>
    </p:spTree>
    <p:extLst>
      <p:ext uri="{BB962C8B-B14F-4D97-AF65-F5344CB8AC3E}">
        <p14:creationId xmlns:p14="http://schemas.microsoft.com/office/powerpoint/2010/main" val="169538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Our compiler is for domain-specific accelerator design automation, but when designating the design space, we should assume we are domain agnostic. Therefore, we should start with a general-purposed high-level abstraction, so we adopt C.</a:t>
            </a:r>
          </a:p>
          <a:p>
            <a:endParaRPr lang="en-US" b="0"/>
          </a:p>
          <a:p>
            <a:r>
              <a:rPr lang="en-US" b="0"/>
              <a:t>This also leaves our programming interface open to be a backend for a domain-specific stack like TVM.</a:t>
            </a:r>
          </a:p>
          <a:p>
            <a:endParaRPr lang="en-US" b="0"/>
          </a:p>
          <a:p>
            <a:r>
              <a:rPr lang="en-US" b="0"/>
              <a:t>As I mentioned before, we have two main challenges: 1. Instructions are executed on different components, how can we decouple them; 2. We are targeting a family of architecture, so our compiler should be robust across any design points.</a:t>
            </a:r>
          </a:p>
        </p:txBody>
      </p:sp>
      <p:sp>
        <p:nvSpPr>
          <p:cNvPr id="4" name="Slide Number Placeholder 3"/>
          <p:cNvSpPr>
            <a:spLocks noGrp="1"/>
          </p:cNvSpPr>
          <p:nvPr>
            <p:ph type="sldNum" sz="quarter" idx="5"/>
          </p:nvPr>
        </p:nvSpPr>
        <p:spPr/>
        <p:txBody>
          <a:bodyPr/>
          <a:lstStyle/>
          <a:p>
            <a:fld id="{BB383B9E-9780-4E91-A989-027EF451514B}" type="slidenum">
              <a:rPr lang="en-US" smtClean="0"/>
              <a:t>19</a:t>
            </a:fld>
            <a:endParaRPr lang="en-US"/>
          </a:p>
        </p:txBody>
      </p:sp>
    </p:spTree>
    <p:extLst>
      <p:ext uri="{BB962C8B-B14F-4D97-AF65-F5344CB8AC3E}">
        <p14:creationId xmlns:p14="http://schemas.microsoft.com/office/powerpoint/2010/main" val="2820029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Next we have two things to do.</a:t>
            </a:r>
          </a:p>
          <a:p>
            <a:pPr marL="228600" indent="-228600">
              <a:buAutoNum type="arabicPeriod"/>
            </a:pPr>
            <a:r>
              <a:rPr lang="en-US"/>
              <a:t>Understand the </a:t>
            </a:r>
            <a:r>
              <a:rPr lang="en-US" err="1"/>
              <a:t>mv.dfg</a:t>
            </a:r>
            <a:endParaRPr lang="en-US"/>
          </a:p>
          <a:p>
            <a:pPr marL="228600" indent="-228600">
              <a:buAutoNum type="arabicPeriod"/>
            </a:pPr>
            <a:r>
              <a:rPr lang="en-US" altLang="zh-CN"/>
              <a:t>Try different unrolling degree</a:t>
            </a:r>
            <a:endParaRPr lang="en-US"/>
          </a:p>
          <a:p>
            <a:pPr marL="0" indent="0">
              <a:buNone/>
            </a:pPr>
            <a:endParaRPr lang="en-US"/>
          </a:p>
        </p:txBody>
      </p:sp>
      <p:sp>
        <p:nvSpPr>
          <p:cNvPr id="4" name="Slide Number Placeholder 3"/>
          <p:cNvSpPr>
            <a:spLocks noGrp="1"/>
          </p:cNvSpPr>
          <p:nvPr>
            <p:ph type="sldNum" sz="quarter" idx="5"/>
          </p:nvPr>
        </p:nvSpPr>
        <p:spPr/>
        <p:txBody>
          <a:bodyPr/>
          <a:lstStyle/>
          <a:p>
            <a:fld id="{A9D0D172-CDD2-452F-A63F-9E798094D618}" type="slidenum">
              <a:rPr lang="en-US" smtClean="0"/>
              <a:t>20</a:t>
            </a:fld>
            <a:endParaRPr lang="en-US"/>
          </a:p>
        </p:txBody>
      </p:sp>
    </p:spTree>
    <p:extLst>
      <p:ext uri="{BB962C8B-B14F-4D97-AF65-F5344CB8AC3E}">
        <p14:creationId xmlns:p14="http://schemas.microsoft.com/office/powerpoint/2010/main" val="1538248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the capability of the memory address generator, another interesting part to talk about is the memory state. The first and last iteration of each level of loop are considered special, so we attach these information to the memory response packet for each requested by the address generator.</a:t>
            </a:r>
          </a:p>
          <a:p>
            <a:endParaRPr lang="en-US"/>
          </a:p>
          <a:p>
            <a:r>
              <a:rPr lang="en-US"/>
              <a:t>These information is useful, which can both be used by the port and the PE control.</a:t>
            </a:r>
          </a:p>
          <a:p>
            <a:r>
              <a:rPr lang="en-US"/>
              <a:t>The port can use this information to implicitly pad non-divisible data residue.</a:t>
            </a:r>
          </a:p>
        </p:txBody>
      </p:sp>
      <p:sp>
        <p:nvSpPr>
          <p:cNvPr id="4" name="Slide Number Placeholder 3"/>
          <p:cNvSpPr>
            <a:spLocks noGrp="1"/>
          </p:cNvSpPr>
          <p:nvPr>
            <p:ph type="sldNum" sz="quarter" idx="5"/>
          </p:nvPr>
        </p:nvSpPr>
        <p:spPr/>
        <p:txBody>
          <a:bodyPr/>
          <a:lstStyle/>
          <a:p>
            <a:fld id="{0AA2F785-2364-4447-94C9-EEFD8A5C9C89}" type="slidenum">
              <a:rPr lang="en-US" smtClean="0"/>
              <a:t>23</a:t>
            </a:fld>
            <a:endParaRPr lang="en-US"/>
          </a:p>
        </p:txBody>
      </p:sp>
    </p:spTree>
    <p:extLst>
      <p:ext uri="{BB962C8B-B14F-4D97-AF65-F5344CB8AC3E}">
        <p14:creationId xmlns:p14="http://schemas.microsoft.com/office/powerpoint/2010/main" val="1142581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 this algorithm to map a dependence graph.</a:t>
            </a:r>
          </a:p>
          <a:p>
            <a:r>
              <a:rPr lang="en-US"/>
              <a:t>First, map the instructions to the proper PEs.</a:t>
            </a:r>
          </a:p>
          <a:p>
            <a:r>
              <a:rPr lang="en-US"/>
              <a:t>Second, route the dependence edges through the switches.</a:t>
            </a:r>
          </a:p>
          <a:p>
            <a:r>
              <a:rPr lang="en-US"/>
              <a:t>Third, if certain PEs adopt a static timing, we need to match the timing of data arrival.</a:t>
            </a:r>
          </a:p>
          <a:p>
            <a:endParaRPr lang="en-US"/>
          </a:p>
          <a:p>
            <a:r>
              <a:rPr lang="en-US"/>
              <a:t>If one of the step fails, we simply </a:t>
            </a:r>
            <a:r>
              <a:rPr lang="en-US" err="1"/>
              <a:t>unmap</a:t>
            </a:r>
            <a:r>
              <a:rPr lang="en-US"/>
              <a:t> some instructions and try each of these steps with randomness again. We repeat it iteratively until the objective converges. The objective captures high throughput and low latency.</a:t>
            </a:r>
          </a:p>
        </p:txBody>
      </p:sp>
      <p:sp>
        <p:nvSpPr>
          <p:cNvPr id="4" name="Slide Number Placeholder 3"/>
          <p:cNvSpPr>
            <a:spLocks noGrp="1"/>
          </p:cNvSpPr>
          <p:nvPr>
            <p:ph type="sldNum" sz="quarter" idx="5"/>
          </p:nvPr>
        </p:nvSpPr>
        <p:spPr/>
        <p:txBody>
          <a:bodyPr/>
          <a:lstStyle/>
          <a:p>
            <a:fld id="{BB383B9E-9780-4E91-A989-027EF451514B}" type="slidenum">
              <a:rPr lang="en-US" smtClean="0"/>
              <a:t>25</a:t>
            </a:fld>
            <a:endParaRPr lang="en-US"/>
          </a:p>
        </p:txBody>
      </p:sp>
    </p:spTree>
    <p:extLst>
      <p:ext uri="{BB962C8B-B14F-4D97-AF65-F5344CB8AC3E}">
        <p14:creationId xmlns:p14="http://schemas.microsoft.com/office/powerpoint/2010/main" val="1284443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D0D172-CDD2-452F-A63F-9E798094D618}" type="slidenum">
              <a:rPr lang="en-US" smtClean="0"/>
              <a:t>27</a:t>
            </a:fld>
            <a:endParaRPr lang="en-US"/>
          </a:p>
        </p:txBody>
      </p:sp>
    </p:spTree>
    <p:extLst>
      <p:ext uri="{BB962C8B-B14F-4D97-AF65-F5344CB8AC3E}">
        <p14:creationId xmlns:p14="http://schemas.microsoft.com/office/powerpoint/2010/main" val="1751494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Our compiler is for domain-specific accelerator design automation, but when designating the design space, we should assume we are domain agnostic. Therefore, we should start with a general-purposed high-level abstraction, so we adopt C.</a:t>
            </a:r>
          </a:p>
          <a:p>
            <a:endParaRPr lang="en-US" b="0"/>
          </a:p>
          <a:p>
            <a:r>
              <a:rPr lang="en-US" b="0"/>
              <a:t>This also leaves our programming interface open to be a backend for a domain-specific stack like TVM.</a:t>
            </a:r>
          </a:p>
          <a:p>
            <a:endParaRPr lang="en-US" b="0"/>
          </a:p>
          <a:p>
            <a:r>
              <a:rPr lang="en-US" b="0"/>
              <a:t>As I mentioned before, we have two main challenges: 1. Instructions are executed on different components, how can we decouple them; 2. We are targeting a family of architecture, so our compiler should be robust across any design points.</a:t>
            </a:r>
          </a:p>
        </p:txBody>
      </p:sp>
      <p:sp>
        <p:nvSpPr>
          <p:cNvPr id="4" name="Slide Number Placeholder 3"/>
          <p:cNvSpPr>
            <a:spLocks noGrp="1"/>
          </p:cNvSpPr>
          <p:nvPr>
            <p:ph type="sldNum" sz="quarter" idx="5"/>
          </p:nvPr>
        </p:nvSpPr>
        <p:spPr/>
        <p:txBody>
          <a:bodyPr/>
          <a:lstStyle/>
          <a:p>
            <a:fld id="{BB383B9E-9780-4E91-A989-027EF451514B}" type="slidenum">
              <a:rPr lang="en-US" smtClean="0"/>
              <a:t>30</a:t>
            </a:fld>
            <a:endParaRPr lang="en-US"/>
          </a:p>
        </p:txBody>
      </p:sp>
    </p:spTree>
    <p:extLst>
      <p:ext uri="{BB962C8B-B14F-4D97-AF65-F5344CB8AC3E}">
        <p14:creationId xmlns:p14="http://schemas.microsoft.com/office/powerpoint/2010/main" val="92928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an outline of this section. We first look at the high-level programming interface.</a:t>
            </a:r>
          </a:p>
        </p:txBody>
      </p:sp>
      <p:sp>
        <p:nvSpPr>
          <p:cNvPr id="4" name="Slide Number Placeholder 3"/>
          <p:cNvSpPr>
            <a:spLocks noGrp="1"/>
          </p:cNvSpPr>
          <p:nvPr>
            <p:ph type="sldNum" sz="quarter" idx="5"/>
          </p:nvPr>
        </p:nvSpPr>
        <p:spPr/>
        <p:txBody>
          <a:bodyPr/>
          <a:lstStyle/>
          <a:p>
            <a:fld id="{A9D0D172-CDD2-452F-A63F-9E798094D618}" type="slidenum">
              <a:rPr lang="en-US" smtClean="0"/>
              <a:t>2</a:t>
            </a:fld>
            <a:endParaRPr lang="en-US"/>
          </a:p>
        </p:txBody>
      </p:sp>
    </p:spTree>
    <p:extLst>
      <p:ext uri="{BB962C8B-B14F-4D97-AF65-F5344CB8AC3E}">
        <p14:creationId xmlns:p14="http://schemas.microsoft.com/office/powerpoint/2010/main" val="155787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 More details on read the logs.</a:t>
            </a:r>
          </a:p>
        </p:txBody>
      </p:sp>
      <p:sp>
        <p:nvSpPr>
          <p:cNvPr id="4" name="Slide Number Placeholder 3"/>
          <p:cNvSpPr>
            <a:spLocks noGrp="1"/>
          </p:cNvSpPr>
          <p:nvPr>
            <p:ph type="sldNum" sz="quarter" idx="5"/>
          </p:nvPr>
        </p:nvSpPr>
        <p:spPr/>
        <p:txBody>
          <a:bodyPr/>
          <a:lstStyle/>
          <a:p>
            <a:fld id="{A9D0D172-CDD2-452F-A63F-9E798094D618}" type="slidenum">
              <a:rPr lang="en-US" smtClean="0"/>
              <a:t>31</a:t>
            </a:fld>
            <a:endParaRPr lang="en-US"/>
          </a:p>
        </p:txBody>
      </p:sp>
    </p:spTree>
    <p:extLst>
      <p:ext uri="{BB962C8B-B14F-4D97-AF65-F5344CB8AC3E}">
        <p14:creationId xmlns:p14="http://schemas.microsoft.com/office/powerpoint/2010/main" val="457692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Next we have two things to do.</a:t>
            </a:r>
          </a:p>
          <a:p>
            <a:pPr marL="228600" indent="-228600">
              <a:buAutoNum type="arabicPeriod"/>
            </a:pPr>
            <a:r>
              <a:rPr lang="en-US"/>
              <a:t>Understand the </a:t>
            </a:r>
            <a:r>
              <a:rPr lang="en-US" err="1"/>
              <a:t>mv.dfg</a:t>
            </a:r>
            <a:endParaRPr lang="en-US"/>
          </a:p>
          <a:p>
            <a:pPr marL="228600" indent="-228600">
              <a:buAutoNum type="arabicPeriod"/>
            </a:pPr>
            <a:r>
              <a:rPr lang="en-US" altLang="zh-CN"/>
              <a:t>Try different unrolling degree</a:t>
            </a:r>
            <a:endParaRPr lang="en-US"/>
          </a:p>
          <a:p>
            <a:pPr marL="0" indent="0">
              <a:buNone/>
            </a:pPr>
            <a:endParaRPr lang="en-US"/>
          </a:p>
        </p:txBody>
      </p:sp>
      <p:sp>
        <p:nvSpPr>
          <p:cNvPr id="4" name="Slide Number Placeholder 3"/>
          <p:cNvSpPr>
            <a:spLocks noGrp="1"/>
          </p:cNvSpPr>
          <p:nvPr>
            <p:ph type="sldNum" sz="quarter" idx="5"/>
          </p:nvPr>
        </p:nvSpPr>
        <p:spPr/>
        <p:txBody>
          <a:bodyPr/>
          <a:lstStyle/>
          <a:p>
            <a:fld id="{A9D0D172-CDD2-452F-A63F-9E798094D618}" type="slidenum">
              <a:rPr lang="en-US" smtClean="0"/>
              <a:t>32</a:t>
            </a:fld>
            <a:endParaRPr lang="en-US"/>
          </a:p>
        </p:txBody>
      </p:sp>
    </p:spTree>
    <p:extLst>
      <p:ext uri="{BB962C8B-B14F-4D97-AF65-F5344CB8AC3E}">
        <p14:creationId xmlns:p14="http://schemas.microsoft.com/office/powerpoint/2010/main" val="3343788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determine the resource occupation, the resource allocator enumerates the unrolling degree and transform the graph according to the idioms.</a:t>
            </a:r>
          </a:p>
          <a:p>
            <a:endParaRPr lang="en-US"/>
          </a:p>
          <a:p>
            <a:r>
              <a:rPr lang="en-US"/>
              <a:t>If the instruction is simply elementwise, we just duplicate the instructions and the port bandwidth. If the variable is a loop invariant, it should be broadcast. If an accumulation is detected, we transform the unrolled graph it into a reduction tree.</a:t>
            </a:r>
          </a:p>
          <a:p>
            <a:endParaRPr lang="en-US"/>
          </a:p>
          <a:p>
            <a:r>
              <a:rPr lang="en-US"/>
              <a:t>Then these transformed graphs are fed to the spatial mapper. The spatial mapper will map it and give a feedback.</a:t>
            </a:r>
          </a:p>
          <a:p>
            <a:r>
              <a:rPr lang="en-US"/>
              <a:t>If it succeeds, and how good is the performance. If fails, a more conservative resource allocation will be tried.</a:t>
            </a:r>
          </a:p>
        </p:txBody>
      </p:sp>
      <p:sp>
        <p:nvSpPr>
          <p:cNvPr id="4" name="Slide Number Placeholder 3"/>
          <p:cNvSpPr>
            <a:spLocks noGrp="1"/>
          </p:cNvSpPr>
          <p:nvPr>
            <p:ph type="sldNum" sz="quarter" idx="5"/>
          </p:nvPr>
        </p:nvSpPr>
        <p:spPr/>
        <p:txBody>
          <a:bodyPr/>
          <a:lstStyle/>
          <a:p>
            <a:fld id="{0AA2F785-2364-4447-94C9-EEFD8A5C9C89}" type="slidenum">
              <a:rPr lang="en-US" smtClean="0"/>
              <a:t>33</a:t>
            </a:fld>
            <a:endParaRPr lang="en-US"/>
          </a:p>
        </p:txBody>
      </p:sp>
    </p:spTree>
    <p:extLst>
      <p:ext uri="{BB962C8B-B14F-4D97-AF65-F5344CB8AC3E}">
        <p14:creationId xmlns:p14="http://schemas.microsoft.com/office/powerpoint/2010/main" val="2175468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let me pass the torch to my collaborator, </a:t>
            </a:r>
            <a:r>
              <a:rPr lang="en-US" err="1"/>
              <a:t>Sihao</a:t>
            </a:r>
            <a:r>
              <a:rPr lang="en-US"/>
              <a:t>.</a:t>
            </a:r>
          </a:p>
        </p:txBody>
      </p:sp>
      <p:sp>
        <p:nvSpPr>
          <p:cNvPr id="4" name="Slide Number Placeholder 3"/>
          <p:cNvSpPr>
            <a:spLocks noGrp="1"/>
          </p:cNvSpPr>
          <p:nvPr>
            <p:ph type="sldNum" sz="quarter" idx="5"/>
          </p:nvPr>
        </p:nvSpPr>
        <p:spPr/>
        <p:txBody>
          <a:bodyPr/>
          <a:lstStyle/>
          <a:p>
            <a:fld id="{A9D0D172-CDD2-452F-A63F-9E798094D618}" type="slidenum">
              <a:rPr lang="en-US" smtClean="0"/>
              <a:t>37</a:t>
            </a:fld>
            <a:endParaRPr lang="en-US"/>
          </a:p>
        </p:txBody>
      </p:sp>
    </p:spTree>
    <p:extLst>
      <p:ext uri="{BB962C8B-B14F-4D97-AF65-F5344CB8AC3E}">
        <p14:creationId xmlns:p14="http://schemas.microsoft.com/office/powerpoint/2010/main" val="278785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starting, I just want to make sure everyone is on-board.</a:t>
            </a:r>
          </a:p>
          <a:p>
            <a:r>
              <a:rPr lang="en-US"/>
              <a:t>If so, you can try the command above to see if it works.</a:t>
            </a:r>
          </a:p>
          <a:p>
            <a:r>
              <a:rPr lang="en-US"/>
              <a:t>In the rest of this section, I will explain what happens in this run.sh script.</a:t>
            </a:r>
          </a:p>
        </p:txBody>
      </p:sp>
      <p:sp>
        <p:nvSpPr>
          <p:cNvPr id="4" name="Slide Number Placeholder 3"/>
          <p:cNvSpPr>
            <a:spLocks noGrp="1"/>
          </p:cNvSpPr>
          <p:nvPr>
            <p:ph type="sldNum" sz="quarter" idx="5"/>
          </p:nvPr>
        </p:nvSpPr>
        <p:spPr/>
        <p:txBody>
          <a:bodyPr/>
          <a:lstStyle/>
          <a:p>
            <a:fld id="{A9D0D172-CDD2-452F-A63F-9E798094D618}" type="slidenum">
              <a:rPr lang="en-US" smtClean="0"/>
              <a:t>3</a:t>
            </a:fld>
            <a:endParaRPr lang="en-US"/>
          </a:p>
        </p:txBody>
      </p:sp>
    </p:spTree>
    <p:extLst>
      <p:ext uri="{BB962C8B-B14F-4D97-AF65-F5344CB8AC3E}">
        <p14:creationId xmlns:p14="http://schemas.microsoft.com/office/powerpoint/2010/main" val="43989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Our compiler is for domain-specific accelerator design automation, but when designating the design space, we should assume we are domain agnostic. Therefore, we should start with a general-purposed high-level abstraction, so we adopt C.</a:t>
            </a:r>
          </a:p>
          <a:p>
            <a:endParaRPr lang="en-US" b="0"/>
          </a:p>
          <a:p>
            <a:r>
              <a:rPr lang="en-US" b="0"/>
              <a:t>This also leaves our programming interface open to be a backend for a domain-specific stack like TVM.</a:t>
            </a:r>
          </a:p>
          <a:p>
            <a:endParaRPr lang="en-US" b="0"/>
          </a:p>
          <a:p>
            <a:r>
              <a:rPr lang="en-US" b="0"/>
              <a:t>As I mentioned before, we have two main challenges: 1. Instructions are executed on different components, how can we decouple them; 2. We are targeting a family of architecture, so our compiler should be robust across any design points.</a:t>
            </a:r>
          </a:p>
        </p:txBody>
      </p:sp>
      <p:sp>
        <p:nvSpPr>
          <p:cNvPr id="4" name="Slide Number Placeholder 3"/>
          <p:cNvSpPr>
            <a:spLocks noGrp="1"/>
          </p:cNvSpPr>
          <p:nvPr>
            <p:ph type="sldNum" sz="quarter" idx="5"/>
          </p:nvPr>
        </p:nvSpPr>
        <p:spPr/>
        <p:txBody>
          <a:bodyPr/>
          <a:lstStyle/>
          <a:p>
            <a:fld id="{BB383B9E-9780-4E91-A989-027EF451514B}" type="slidenum">
              <a:rPr lang="en-US" smtClean="0"/>
              <a:t>4</a:t>
            </a:fld>
            <a:endParaRPr lang="en-US"/>
          </a:p>
        </p:txBody>
      </p:sp>
    </p:spTree>
    <p:extLst>
      <p:ext uri="{BB962C8B-B14F-4D97-AF65-F5344CB8AC3E}">
        <p14:creationId xmlns:p14="http://schemas.microsoft.com/office/powerpoint/2010/main" val="1137479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Our compiler is for domain-specific accelerator design automation, but when designating the design space, we should assume we are domain agnostic. Therefore, we should start with a general-purposed high-level abstraction, so we adopt C.</a:t>
            </a:r>
          </a:p>
          <a:p>
            <a:endParaRPr lang="en-US" b="0"/>
          </a:p>
          <a:p>
            <a:r>
              <a:rPr lang="en-US" b="0"/>
              <a:t>This also leaves our programming interface open to be a backend for a domain-specific stack like TVM.</a:t>
            </a:r>
          </a:p>
          <a:p>
            <a:endParaRPr lang="en-US" b="0"/>
          </a:p>
          <a:p>
            <a:r>
              <a:rPr lang="en-US" b="0"/>
              <a:t>As I mentioned before, we have two main challenges: 1. Instructions are executed on different components, how can we decouple them; 2. We are targeting a family of architecture, so our compiler should be robust across any design points.</a:t>
            </a:r>
          </a:p>
        </p:txBody>
      </p:sp>
      <p:sp>
        <p:nvSpPr>
          <p:cNvPr id="4" name="Slide Number Placeholder 3"/>
          <p:cNvSpPr>
            <a:spLocks noGrp="1"/>
          </p:cNvSpPr>
          <p:nvPr>
            <p:ph type="sldNum" sz="quarter" idx="5"/>
          </p:nvPr>
        </p:nvSpPr>
        <p:spPr/>
        <p:txBody>
          <a:bodyPr/>
          <a:lstStyle/>
          <a:p>
            <a:fld id="{BB383B9E-9780-4E91-A989-027EF451514B}" type="slidenum">
              <a:rPr lang="en-US" smtClean="0"/>
              <a:t>5</a:t>
            </a:fld>
            <a:endParaRPr lang="en-US"/>
          </a:p>
        </p:txBody>
      </p:sp>
    </p:spTree>
    <p:extLst>
      <p:ext uri="{BB962C8B-B14F-4D97-AF65-F5344CB8AC3E}">
        <p14:creationId xmlns:p14="http://schemas.microsoft.com/office/powerpoint/2010/main" val="2930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inner to outer.</a:t>
            </a:r>
          </a:p>
          <a:p>
            <a:r>
              <a:rPr lang="en-US"/>
              <a:t>the offload pragma ...</a:t>
            </a:r>
          </a:p>
          <a:p>
            <a:r>
              <a:rPr lang="en-US"/>
              <a:t>the stream pragma ...</a:t>
            </a:r>
          </a:p>
          <a:p>
            <a:r>
              <a:rPr lang="en-US"/>
              <a:t>the config pragma ...</a:t>
            </a:r>
          </a:p>
          <a:p>
            <a:endParaRPr lang="en-US"/>
          </a:p>
          <a:p>
            <a:r>
              <a:rPr lang="en-US"/>
              <a:t>Next, I will demonstrate how the compiler take advantage of these pragmas to analyze and rewrite the program.</a:t>
            </a:r>
          </a:p>
          <a:p>
            <a:r>
              <a:rPr lang="en-US"/>
              <a:t>Some LLVM pseudo-IR will be presented, but I guess it is OK. You can get it without knowing what it exactly it.</a:t>
            </a:r>
          </a:p>
        </p:txBody>
      </p:sp>
      <p:sp>
        <p:nvSpPr>
          <p:cNvPr id="4" name="Slide Number Placeholder 3"/>
          <p:cNvSpPr>
            <a:spLocks noGrp="1"/>
          </p:cNvSpPr>
          <p:nvPr>
            <p:ph type="sldNum" sz="quarter" idx="5"/>
          </p:nvPr>
        </p:nvSpPr>
        <p:spPr/>
        <p:txBody>
          <a:bodyPr/>
          <a:lstStyle/>
          <a:p>
            <a:fld id="{BB383B9E-9780-4E91-A989-027EF451514B}" type="slidenum">
              <a:rPr lang="en-US" smtClean="0"/>
              <a:t>6</a:t>
            </a:fld>
            <a:endParaRPr lang="en-US"/>
          </a:p>
        </p:txBody>
      </p:sp>
    </p:spTree>
    <p:extLst>
      <p:ext uri="{BB962C8B-B14F-4D97-AF65-F5344CB8AC3E}">
        <p14:creationId xmlns:p14="http://schemas.microsoft.com/office/powerpoint/2010/main" val="2924185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383B9E-9780-4E91-A989-027EF451514B}" type="slidenum">
              <a:rPr lang="en-US" smtClean="0"/>
              <a:t>9</a:t>
            </a:fld>
            <a:endParaRPr lang="en-US"/>
          </a:p>
        </p:txBody>
      </p:sp>
    </p:spTree>
    <p:extLst>
      <p:ext uri="{BB962C8B-B14F-4D97-AF65-F5344CB8AC3E}">
        <p14:creationId xmlns:p14="http://schemas.microsoft.com/office/powerpoint/2010/main" val="2224320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Our compiler is for domain-specific accelerator design automation, but when designating the design space, we should assume we are domain agnostic. Therefore, we should start with a general-purposed high-level abstraction, so we adopt C.</a:t>
            </a:r>
          </a:p>
          <a:p>
            <a:endParaRPr lang="en-US" b="0"/>
          </a:p>
          <a:p>
            <a:r>
              <a:rPr lang="en-US" b="0"/>
              <a:t>This also leaves our programming interface open to be a backend for a domain-specific stack like TVM.</a:t>
            </a:r>
          </a:p>
          <a:p>
            <a:endParaRPr lang="en-US" b="0"/>
          </a:p>
          <a:p>
            <a:r>
              <a:rPr lang="en-US" b="0"/>
              <a:t>As I mentioned before, we have two main challenges: 1. Instructions are executed on different components, how can we decouple them; 2. We are targeting a family of architecture, so our compiler should be robust across any design points.</a:t>
            </a:r>
          </a:p>
        </p:txBody>
      </p:sp>
      <p:sp>
        <p:nvSpPr>
          <p:cNvPr id="4" name="Slide Number Placeholder 3"/>
          <p:cNvSpPr>
            <a:spLocks noGrp="1"/>
          </p:cNvSpPr>
          <p:nvPr>
            <p:ph type="sldNum" sz="quarter" idx="5"/>
          </p:nvPr>
        </p:nvSpPr>
        <p:spPr/>
        <p:txBody>
          <a:bodyPr/>
          <a:lstStyle/>
          <a:p>
            <a:fld id="{BB383B9E-9780-4E91-A989-027EF451514B}" type="slidenum">
              <a:rPr lang="en-US" smtClean="0"/>
              <a:t>10</a:t>
            </a:fld>
            <a:endParaRPr lang="en-US"/>
          </a:p>
        </p:txBody>
      </p:sp>
    </p:spTree>
    <p:extLst>
      <p:ext uri="{BB962C8B-B14F-4D97-AF65-F5344CB8AC3E}">
        <p14:creationId xmlns:p14="http://schemas.microsoft.com/office/powerpoint/2010/main" val="1055290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Specific to our implementation, the host controller is a light-weighted single-issue </a:t>
            </a:r>
            <a:r>
              <a:rPr lang="en-US" altLang="zh-CN" err="1"/>
              <a:t>riscv</a:t>
            </a:r>
            <a:r>
              <a:rPr lang="en-US" altLang="zh-CN"/>
              <a:t>-core, so programming a decoupled-spatial architecture is essentially encode and embed these specialized program idioms in the RISCV assembly code. This can be done either manually embed the assembly code in the von-</a:t>
            </a:r>
            <a:r>
              <a:rPr lang="en-US" altLang="zh-CN" err="1"/>
              <a:t>neumann</a:t>
            </a:r>
            <a:r>
              <a:rPr lang="en-US" altLang="zh-CN"/>
              <a:t> program or transformed by a compiler.</a:t>
            </a:r>
          </a:p>
          <a:p>
            <a:endParaRPr lang="en-US" altLang="zh-CN"/>
          </a:p>
          <a:p>
            <a:r>
              <a:rPr lang="en-US" altLang="zh-CN"/>
              <a:t>Comparing against conventional CGRA, “decoupled” memory access keeps the computational resources simple.</a:t>
            </a:r>
          </a:p>
          <a:p>
            <a:r>
              <a:rPr lang="en-US" altLang="zh-CN"/>
              <a:t>Also, because the memory accesses are encoded in idiomatic patterns, the memory requests are no longer fragmented scalars, which leads to better b/w utilization.</a:t>
            </a:r>
          </a:p>
          <a:p>
            <a:r>
              <a:rPr lang="en-US" altLang="zh-CN"/>
              <a:t>On the other hand, it explicitly separate the executions b/t compute and mem access, which brings more challenges in compilation.</a:t>
            </a:r>
          </a:p>
          <a:p>
            <a:r>
              <a:rPr lang="en-US" altLang="zh-CN"/>
              <a:t>In next section, I will elaborate the high-level programming interface and the flow of compilation.</a:t>
            </a:r>
          </a:p>
        </p:txBody>
      </p:sp>
      <p:sp>
        <p:nvSpPr>
          <p:cNvPr id="4" name="Slide Number Placeholder 3"/>
          <p:cNvSpPr>
            <a:spLocks noGrp="1"/>
          </p:cNvSpPr>
          <p:nvPr>
            <p:ph type="sldNum" sz="quarter" idx="5"/>
          </p:nvPr>
        </p:nvSpPr>
        <p:spPr/>
        <p:txBody>
          <a:bodyPr/>
          <a:lstStyle/>
          <a:p>
            <a:fld id="{BB383B9E-9780-4E91-A989-027EF451514B}" type="slidenum">
              <a:rPr lang="en-US" smtClean="0"/>
              <a:t>11</a:t>
            </a:fld>
            <a:endParaRPr lang="en-US"/>
          </a:p>
        </p:txBody>
      </p:sp>
    </p:spTree>
    <p:extLst>
      <p:ext uri="{BB962C8B-B14F-4D97-AF65-F5344CB8AC3E}">
        <p14:creationId xmlns:p14="http://schemas.microsoft.com/office/powerpoint/2010/main" val="41901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2FC1-CE29-A700-DEBD-92A0A63A6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FFD1B5-619A-086E-F117-10DC2E194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66BA33-1D8A-C336-0239-9CB5C02C6535}"/>
              </a:ext>
            </a:extLst>
          </p:cNvPr>
          <p:cNvSpPr>
            <a:spLocks noGrp="1"/>
          </p:cNvSpPr>
          <p:nvPr>
            <p:ph type="dt" sz="half" idx="10"/>
          </p:nvPr>
        </p:nvSpPr>
        <p:spPr/>
        <p:txBody>
          <a:bodyPr/>
          <a:lstStyle/>
          <a:p>
            <a:fld id="{7613683A-9C3D-4DE8-AF88-7C835CD2D042}" type="datetime1">
              <a:rPr lang="en-US" smtClean="0"/>
              <a:t>10/19/2022</a:t>
            </a:fld>
            <a:endParaRPr lang="en-US"/>
          </a:p>
        </p:txBody>
      </p:sp>
      <p:sp>
        <p:nvSpPr>
          <p:cNvPr id="5" name="Footer Placeholder 4">
            <a:extLst>
              <a:ext uri="{FF2B5EF4-FFF2-40B4-BE49-F238E27FC236}">
                <a16:creationId xmlns:a16="http://schemas.microsoft.com/office/drawing/2014/main" id="{F5AE5138-6A07-91C2-CC35-E901C071E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2836E-2756-3503-4DE4-9F5B50828A76}"/>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9342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E0BC-2B86-3FCA-BB47-D5D005473B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D7DF19-281A-F713-B16D-434302B8E7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96D0-97E5-7E2E-2D54-55F05C3022E0}"/>
              </a:ext>
            </a:extLst>
          </p:cNvPr>
          <p:cNvSpPr>
            <a:spLocks noGrp="1"/>
          </p:cNvSpPr>
          <p:nvPr>
            <p:ph type="dt" sz="half" idx="10"/>
          </p:nvPr>
        </p:nvSpPr>
        <p:spPr/>
        <p:txBody>
          <a:bodyPr/>
          <a:lstStyle/>
          <a:p>
            <a:fld id="{934B52B4-ABDB-43AB-8A1D-00E606851B11}" type="datetime1">
              <a:rPr lang="en-US" smtClean="0"/>
              <a:t>10/19/2022</a:t>
            </a:fld>
            <a:endParaRPr lang="en-US"/>
          </a:p>
        </p:txBody>
      </p:sp>
      <p:sp>
        <p:nvSpPr>
          <p:cNvPr id="5" name="Footer Placeholder 4">
            <a:extLst>
              <a:ext uri="{FF2B5EF4-FFF2-40B4-BE49-F238E27FC236}">
                <a16:creationId xmlns:a16="http://schemas.microsoft.com/office/drawing/2014/main" id="{BDFD17D7-6C4E-55A7-C34A-D6F49A8F5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DBA9F-ADB4-19EC-0BCA-8674F277C78F}"/>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123183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87E260-B1A1-EFFF-227D-C23E305BC2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76F2BF-D673-2075-E707-716EA55DA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452EB-370C-9106-797E-E2CC50F5A891}"/>
              </a:ext>
            </a:extLst>
          </p:cNvPr>
          <p:cNvSpPr>
            <a:spLocks noGrp="1"/>
          </p:cNvSpPr>
          <p:nvPr>
            <p:ph type="dt" sz="half" idx="10"/>
          </p:nvPr>
        </p:nvSpPr>
        <p:spPr/>
        <p:txBody>
          <a:bodyPr/>
          <a:lstStyle/>
          <a:p>
            <a:fld id="{CE5CD6AD-765B-4A2A-9E2A-37D5EA9ABB8A}" type="datetime1">
              <a:rPr lang="en-US" smtClean="0"/>
              <a:t>10/19/2022</a:t>
            </a:fld>
            <a:endParaRPr lang="en-US"/>
          </a:p>
        </p:txBody>
      </p:sp>
      <p:sp>
        <p:nvSpPr>
          <p:cNvPr id="5" name="Footer Placeholder 4">
            <a:extLst>
              <a:ext uri="{FF2B5EF4-FFF2-40B4-BE49-F238E27FC236}">
                <a16:creationId xmlns:a16="http://schemas.microsoft.com/office/drawing/2014/main" id="{1917B77B-7772-071E-E066-1C0ED5C00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526E1-58B9-73C0-259E-D8D86864F5C9}"/>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310876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BDB6-5384-4947-B469-47569CF7B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5A0264-5720-9FF4-D9FF-72F3ED89E6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4F306-A973-5B4A-890F-6BEB7ECBF943}"/>
              </a:ext>
            </a:extLst>
          </p:cNvPr>
          <p:cNvSpPr>
            <a:spLocks noGrp="1"/>
          </p:cNvSpPr>
          <p:nvPr>
            <p:ph type="dt" sz="half" idx="10"/>
          </p:nvPr>
        </p:nvSpPr>
        <p:spPr/>
        <p:txBody>
          <a:bodyPr/>
          <a:lstStyle/>
          <a:p>
            <a:fld id="{30BED908-27B3-4FAE-A5F7-3FBB110B6B82}" type="datetime1">
              <a:rPr lang="en-US" smtClean="0"/>
              <a:t>10/19/2022</a:t>
            </a:fld>
            <a:endParaRPr lang="en-US"/>
          </a:p>
        </p:txBody>
      </p:sp>
      <p:sp>
        <p:nvSpPr>
          <p:cNvPr id="5" name="Footer Placeholder 4">
            <a:extLst>
              <a:ext uri="{FF2B5EF4-FFF2-40B4-BE49-F238E27FC236}">
                <a16:creationId xmlns:a16="http://schemas.microsoft.com/office/drawing/2014/main" id="{74281100-7D6A-E19D-8904-4E04CD045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3A361-E0BA-BA8C-112E-FBCB3274036F}"/>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177361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FF85-E181-07B7-1A6B-74B07FE12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B2A161-4E11-2549-2B46-C373B53A7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D1FB2-5C47-4D85-5BDC-2628F3101820}"/>
              </a:ext>
            </a:extLst>
          </p:cNvPr>
          <p:cNvSpPr>
            <a:spLocks noGrp="1"/>
          </p:cNvSpPr>
          <p:nvPr>
            <p:ph type="dt" sz="half" idx="10"/>
          </p:nvPr>
        </p:nvSpPr>
        <p:spPr/>
        <p:txBody>
          <a:bodyPr/>
          <a:lstStyle/>
          <a:p>
            <a:fld id="{8891E9E8-E407-4A00-A667-CF39C526F377}" type="datetime1">
              <a:rPr lang="en-US" smtClean="0"/>
              <a:t>10/19/2022</a:t>
            </a:fld>
            <a:endParaRPr lang="en-US"/>
          </a:p>
        </p:txBody>
      </p:sp>
      <p:sp>
        <p:nvSpPr>
          <p:cNvPr id="5" name="Footer Placeholder 4">
            <a:extLst>
              <a:ext uri="{FF2B5EF4-FFF2-40B4-BE49-F238E27FC236}">
                <a16:creationId xmlns:a16="http://schemas.microsoft.com/office/drawing/2014/main" id="{2F367F42-A3E1-9905-7FE5-8C247E921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B4355-F8CF-CEC9-B2B8-FF75B33784CA}"/>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183922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54EF-04D9-9B8A-22AB-36C3A51F7F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81988-8EEF-EF34-15A4-3DCB2C63CC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F09F1D-6464-81FD-B773-8ADB49A38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37C3C9-FC89-9CC5-66B0-59BA5323931F}"/>
              </a:ext>
            </a:extLst>
          </p:cNvPr>
          <p:cNvSpPr>
            <a:spLocks noGrp="1"/>
          </p:cNvSpPr>
          <p:nvPr>
            <p:ph type="dt" sz="half" idx="10"/>
          </p:nvPr>
        </p:nvSpPr>
        <p:spPr/>
        <p:txBody>
          <a:bodyPr/>
          <a:lstStyle/>
          <a:p>
            <a:fld id="{586DEEE2-CB92-41AC-954D-BBD302F172C8}" type="datetime1">
              <a:rPr lang="en-US" smtClean="0"/>
              <a:t>10/19/2022</a:t>
            </a:fld>
            <a:endParaRPr lang="en-US"/>
          </a:p>
        </p:txBody>
      </p:sp>
      <p:sp>
        <p:nvSpPr>
          <p:cNvPr id="6" name="Footer Placeholder 5">
            <a:extLst>
              <a:ext uri="{FF2B5EF4-FFF2-40B4-BE49-F238E27FC236}">
                <a16:creationId xmlns:a16="http://schemas.microsoft.com/office/drawing/2014/main" id="{12BE6990-0BD9-1BAF-2F59-A0280AA34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DE6A84-936C-75DD-FE40-EF015FBF4AFA}"/>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243698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61BB-9CAE-09EE-49F2-31C153C2F2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9E6804-D9B6-53B2-61E9-9D019EDC3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44CF1-A50A-DB2E-AD44-E86C14E827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7EBCAA-32E7-C3BE-97A4-F98F7AFCD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87C35-99BB-AD72-23CE-05F485E8C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FC0F1A-4A6F-51C8-F6D5-5AE236A80082}"/>
              </a:ext>
            </a:extLst>
          </p:cNvPr>
          <p:cNvSpPr>
            <a:spLocks noGrp="1"/>
          </p:cNvSpPr>
          <p:nvPr>
            <p:ph type="dt" sz="half" idx="10"/>
          </p:nvPr>
        </p:nvSpPr>
        <p:spPr/>
        <p:txBody>
          <a:bodyPr/>
          <a:lstStyle/>
          <a:p>
            <a:fld id="{2C4A587F-2F9F-40F2-9B37-7DA3038B7421}" type="datetime1">
              <a:rPr lang="en-US" smtClean="0"/>
              <a:t>10/19/2022</a:t>
            </a:fld>
            <a:endParaRPr lang="en-US"/>
          </a:p>
        </p:txBody>
      </p:sp>
      <p:sp>
        <p:nvSpPr>
          <p:cNvPr id="8" name="Footer Placeholder 7">
            <a:extLst>
              <a:ext uri="{FF2B5EF4-FFF2-40B4-BE49-F238E27FC236}">
                <a16:creationId xmlns:a16="http://schemas.microsoft.com/office/drawing/2014/main" id="{6670F7BE-0B47-E98A-5A5F-4C20F2A936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4D24D-EAD8-B39B-8E55-22F78B313DCF}"/>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52499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851C-7965-CD52-1573-D8B595B21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4FB917-B193-EB11-1170-8CD806F0AE51}"/>
              </a:ext>
            </a:extLst>
          </p:cNvPr>
          <p:cNvSpPr>
            <a:spLocks noGrp="1"/>
          </p:cNvSpPr>
          <p:nvPr>
            <p:ph type="dt" sz="half" idx="10"/>
          </p:nvPr>
        </p:nvSpPr>
        <p:spPr/>
        <p:txBody>
          <a:bodyPr/>
          <a:lstStyle/>
          <a:p>
            <a:fld id="{91492CC4-1A31-4648-9A2E-EDEB2A76F0C5}" type="datetime1">
              <a:rPr lang="en-US" smtClean="0"/>
              <a:t>10/19/2022</a:t>
            </a:fld>
            <a:endParaRPr lang="en-US"/>
          </a:p>
        </p:txBody>
      </p:sp>
      <p:sp>
        <p:nvSpPr>
          <p:cNvPr id="4" name="Footer Placeholder 3">
            <a:extLst>
              <a:ext uri="{FF2B5EF4-FFF2-40B4-BE49-F238E27FC236}">
                <a16:creationId xmlns:a16="http://schemas.microsoft.com/office/drawing/2014/main" id="{4EC46BAE-0C63-93F3-62D0-7BE462D42E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219A7-77DD-5509-FC99-7487A7BA0E68}"/>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45992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E36DFB-9AE5-33FD-F6A4-D4ACF0EFD2BA}"/>
              </a:ext>
            </a:extLst>
          </p:cNvPr>
          <p:cNvSpPr>
            <a:spLocks noGrp="1"/>
          </p:cNvSpPr>
          <p:nvPr>
            <p:ph type="dt" sz="half" idx="10"/>
          </p:nvPr>
        </p:nvSpPr>
        <p:spPr/>
        <p:txBody>
          <a:bodyPr/>
          <a:lstStyle/>
          <a:p>
            <a:fld id="{D32933AD-EF58-4744-93A7-1C7A0AE2C23A}" type="datetime1">
              <a:rPr lang="en-US" smtClean="0"/>
              <a:t>10/19/2022</a:t>
            </a:fld>
            <a:endParaRPr lang="en-US"/>
          </a:p>
        </p:txBody>
      </p:sp>
      <p:sp>
        <p:nvSpPr>
          <p:cNvPr id="3" name="Footer Placeholder 2">
            <a:extLst>
              <a:ext uri="{FF2B5EF4-FFF2-40B4-BE49-F238E27FC236}">
                <a16:creationId xmlns:a16="http://schemas.microsoft.com/office/drawing/2014/main" id="{6EA512BE-1346-6F05-A641-8A50350E68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DC5687-5762-86F1-B8A9-9077524839E0}"/>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258398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3341-C3F3-B707-F824-AA11CBA75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8166D7-B32E-4655-CC3B-BA0E3D03A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43154-0A75-701B-38ED-B31637481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E9D5A-AB98-3903-4EBE-996D542F502A}"/>
              </a:ext>
            </a:extLst>
          </p:cNvPr>
          <p:cNvSpPr>
            <a:spLocks noGrp="1"/>
          </p:cNvSpPr>
          <p:nvPr>
            <p:ph type="dt" sz="half" idx="10"/>
          </p:nvPr>
        </p:nvSpPr>
        <p:spPr/>
        <p:txBody>
          <a:bodyPr/>
          <a:lstStyle/>
          <a:p>
            <a:fld id="{1BE82700-CECF-4547-B034-77629AAF946E}" type="datetime1">
              <a:rPr lang="en-US" smtClean="0"/>
              <a:t>10/19/2022</a:t>
            </a:fld>
            <a:endParaRPr lang="en-US"/>
          </a:p>
        </p:txBody>
      </p:sp>
      <p:sp>
        <p:nvSpPr>
          <p:cNvPr id="6" name="Footer Placeholder 5">
            <a:extLst>
              <a:ext uri="{FF2B5EF4-FFF2-40B4-BE49-F238E27FC236}">
                <a16:creationId xmlns:a16="http://schemas.microsoft.com/office/drawing/2014/main" id="{476D0CC9-883E-AF77-BE6F-B4B7C4061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5E7C6-DC09-72EF-6E19-6F02C57F8F74}"/>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56029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D774-CE51-5478-26B3-678C7529B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A9E647-9FE6-DC82-F2BB-33E1FF8B1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3B6EA-7718-BB46-9BF0-FBE884251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61E11-756A-6A50-A376-0E6B056082B3}"/>
              </a:ext>
            </a:extLst>
          </p:cNvPr>
          <p:cNvSpPr>
            <a:spLocks noGrp="1"/>
          </p:cNvSpPr>
          <p:nvPr>
            <p:ph type="dt" sz="half" idx="10"/>
          </p:nvPr>
        </p:nvSpPr>
        <p:spPr/>
        <p:txBody>
          <a:bodyPr/>
          <a:lstStyle/>
          <a:p>
            <a:fld id="{6775D754-A226-4500-9652-8936DEE57BF6}" type="datetime1">
              <a:rPr lang="en-US" smtClean="0"/>
              <a:t>10/19/2022</a:t>
            </a:fld>
            <a:endParaRPr lang="en-US"/>
          </a:p>
        </p:txBody>
      </p:sp>
      <p:sp>
        <p:nvSpPr>
          <p:cNvPr id="6" name="Footer Placeholder 5">
            <a:extLst>
              <a:ext uri="{FF2B5EF4-FFF2-40B4-BE49-F238E27FC236}">
                <a16:creationId xmlns:a16="http://schemas.microsoft.com/office/drawing/2014/main" id="{DC3BE1E8-6D11-312E-0C54-4BA194E21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FBD0A-FE5F-08D4-15E3-43349B250AD0}"/>
              </a:ext>
            </a:extLst>
          </p:cNvPr>
          <p:cNvSpPr>
            <a:spLocks noGrp="1"/>
          </p:cNvSpPr>
          <p:nvPr>
            <p:ph type="sldNum" sz="quarter" idx="12"/>
          </p:nvPr>
        </p:nvSpPr>
        <p:spPr/>
        <p:txBody>
          <a:bodyPr/>
          <a:lstStyle/>
          <a:p>
            <a:fld id="{DDBA5C0F-367D-4CA9-A572-5B9D4E5CC458}" type="slidenum">
              <a:rPr lang="en-US" smtClean="0"/>
              <a:t>‹#›</a:t>
            </a:fld>
            <a:endParaRPr lang="en-US"/>
          </a:p>
        </p:txBody>
      </p:sp>
    </p:spTree>
    <p:extLst>
      <p:ext uri="{BB962C8B-B14F-4D97-AF65-F5344CB8AC3E}">
        <p14:creationId xmlns:p14="http://schemas.microsoft.com/office/powerpoint/2010/main" val="48477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2964F-4344-A592-2B28-61D525E99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8CB2A2-444F-6D7E-C665-F9E810CFA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BC49B-1CE9-10F8-73F4-50570F7CE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2DB54-E2E5-4FC9-8024-844F22AB9506}" type="datetime1">
              <a:rPr lang="en-US" smtClean="0"/>
              <a:t>10/19/2022</a:t>
            </a:fld>
            <a:endParaRPr lang="en-US"/>
          </a:p>
        </p:txBody>
      </p:sp>
      <p:sp>
        <p:nvSpPr>
          <p:cNvPr id="5" name="Footer Placeholder 4">
            <a:extLst>
              <a:ext uri="{FF2B5EF4-FFF2-40B4-BE49-F238E27FC236}">
                <a16:creationId xmlns:a16="http://schemas.microsoft.com/office/drawing/2014/main" id="{BB436989-3ABF-6434-3000-A748C2730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DBEC4E-459E-81F1-B06A-900C35812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A5C0F-367D-4CA9-A572-5B9D4E5CC458}" type="slidenum">
              <a:rPr lang="en-US" smtClean="0"/>
              <a:t>‹#›</a:t>
            </a:fld>
            <a:endParaRPr lang="en-US"/>
          </a:p>
        </p:txBody>
      </p:sp>
    </p:spTree>
    <p:extLst>
      <p:ext uri="{BB962C8B-B14F-4D97-AF65-F5344CB8AC3E}">
        <p14:creationId xmlns:p14="http://schemas.microsoft.com/office/powerpoint/2010/main" val="387674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micro2022@pyrito.cs.ucla.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6613-0394-2733-8102-D9F9B1FE8775}"/>
              </a:ext>
            </a:extLst>
          </p:cNvPr>
          <p:cNvSpPr>
            <a:spLocks noGrp="1"/>
          </p:cNvSpPr>
          <p:nvPr>
            <p:ph type="ctrTitle"/>
          </p:nvPr>
        </p:nvSpPr>
        <p:spPr>
          <a:xfrm>
            <a:off x="0" y="1135453"/>
            <a:ext cx="12191999" cy="2288882"/>
          </a:xfrm>
        </p:spPr>
        <p:txBody>
          <a:bodyPr>
            <a:normAutofit/>
          </a:bodyPr>
          <a:lstStyle/>
          <a:p>
            <a:r>
              <a:rPr lang="en-US"/>
              <a:t>Abstraction, Compilation, Visualization, and Functional Simulation</a:t>
            </a:r>
          </a:p>
        </p:txBody>
      </p:sp>
      <p:sp>
        <p:nvSpPr>
          <p:cNvPr id="3" name="Subtitle 2">
            <a:extLst>
              <a:ext uri="{FF2B5EF4-FFF2-40B4-BE49-F238E27FC236}">
                <a16:creationId xmlns:a16="http://schemas.microsoft.com/office/drawing/2014/main" id="{C31FE843-AF0A-549A-C6EC-C4E6577F9951}"/>
              </a:ext>
            </a:extLst>
          </p:cNvPr>
          <p:cNvSpPr>
            <a:spLocks noGrp="1"/>
          </p:cNvSpPr>
          <p:nvPr>
            <p:ph type="subTitle" idx="1"/>
          </p:nvPr>
        </p:nvSpPr>
        <p:spPr>
          <a:xfrm>
            <a:off x="1603899" y="3815102"/>
            <a:ext cx="9144000" cy="1655762"/>
          </a:xfrm>
        </p:spPr>
        <p:txBody>
          <a:bodyPr>
            <a:normAutofit lnSpcReduction="10000"/>
          </a:bodyPr>
          <a:lstStyle/>
          <a:p>
            <a:r>
              <a:rPr lang="en-US"/>
              <a:t>Jian Weng</a:t>
            </a:r>
          </a:p>
          <a:p>
            <a:r>
              <a:rPr lang="en-US" err="1"/>
              <a:t>PolyArch</a:t>
            </a:r>
            <a:r>
              <a:rPr lang="en-US"/>
              <a:t> Research Group</a:t>
            </a:r>
          </a:p>
          <a:p>
            <a:r>
              <a:rPr lang="en-US"/>
              <a:t>University of California, Los Angeles</a:t>
            </a:r>
          </a:p>
          <a:p>
            <a:r>
              <a:rPr lang="en-US"/>
              <a:t>Oct 2</a:t>
            </a:r>
            <a:r>
              <a:rPr lang="en-US" baseline="30000"/>
              <a:t>nd</a:t>
            </a:r>
            <a:r>
              <a:rPr lang="en-US"/>
              <a:t>, 2022; MICRO 2022 Tutorial</a:t>
            </a:r>
          </a:p>
        </p:txBody>
      </p:sp>
      <p:pic>
        <p:nvPicPr>
          <p:cNvPr id="4" name="Picture 3">
            <a:extLst>
              <a:ext uri="{FF2B5EF4-FFF2-40B4-BE49-F238E27FC236}">
                <a16:creationId xmlns:a16="http://schemas.microsoft.com/office/drawing/2014/main" id="{FF67110D-F3DA-07FD-6962-96ECEF5BAF97}"/>
              </a:ext>
            </a:extLst>
          </p:cNvPr>
          <p:cNvPicPr>
            <a:picLocks noChangeAspect="1"/>
          </p:cNvPicPr>
          <p:nvPr/>
        </p:nvPicPr>
        <p:blipFill rotWithShape="1">
          <a:blip r:embed="rId3"/>
          <a:srcRect l="43402" t="4732" b="-1"/>
          <a:stretch/>
        </p:blipFill>
        <p:spPr>
          <a:xfrm>
            <a:off x="79123" y="5007460"/>
            <a:ext cx="1997469" cy="1508125"/>
          </a:xfrm>
          <a:prstGeom prst="rect">
            <a:avLst/>
          </a:prstGeom>
        </p:spPr>
      </p:pic>
      <p:pic>
        <p:nvPicPr>
          <p:cNvPr id="5" name="Picture 4">
            <a:extLst>
              <a:ext uri="{FF2B5EF4-FFF2-40B4-BE49-F238E27FC236}">
                <a16:creationId xmlns:a16="http://schemas.microsoft.com/office/drawing/2014/main" id="{8FA6A793-1B34-00A9-86E3-749A61AF8804}"/>
              </a:ext>
            </a:extLst>
          </p:cNvPr>
          <p:cNvPicPr>
            <a:picLocks noChangeAspect="1"/>
          </p:cNvPicPr>
          <p:nvPr/>
        </p:nvPicPr>
        <p:blipFill>
          <a:blip r:embed="rId4"/>
          <a:stretch>
            <a:fillRect/>
          </a:stretch>
        </p:blipFill>
        <p:spPr>
          <a:xfrm>
            <a:off x="10193650" y="5556760"/>
            <a:ext cx="1883140" cy="617905"/>
          </a:xfrm>
          <a:prstGeom prst="rect">
            <a:avLst/>
          </a:prstGeom>
        </p:spPr>
      </p:pic>
      <p:sp>
        <p:nvSpPr>
          <p:cNvPr id="6" name="Slide Number Placeholder 5">
            <a:extLst>
              <a:ext uri="{FF2B5EF4-FFF2-40B4-BE49-F238E27FC236}">
                <a16:creationId xmlns:a16="http://schemas.microsoft.com/office/drawing/2014/main" id="{442184F9-0FA8-9DCE-1CC8-B531F264FAFD}"/>
              </a:ext>
            </a:extLst>
          </p:cNvPr>
          <p:cNvSpPr>
            <a:spLocks noGrp="1"/>
          </p:cNvSpPr>
          <p:nvPr>
            <p:ph type="sldNum" sz="quarter" idx="12"/>
          </p:nvPr>
        </p:nvSpPr>
        <p:spPr/>
        <p:txBody>
          <a:bodyPr/>
          <a:lstStyle/>
          <a:p>
            <a:fld id="{DDBA5C0F-367D-4CA9-A572-5B9D4E5CC458}" type="slidenum">
              <a:rPr lang="en-US" smtClean="0"/>
              <a:t>1</a:t>
            </a:fld>
            <a:endParaRPr lang="en-US"/>
          </a:p>
        </p:txBody>
      </p:sp>
    </p:spTree>
    <p:extLst>
      <p:ext uri="{BB962C8B-B14F-4D97-AF65-F5344CB8AC3E}">
        <p14:creationId xmlns:p14="http://schemas.microsoft.com/office/powerpoint/2010/main" val="426562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9E13-2F96-486D-A6D5-78A69FA7E0AF}"/>
              </a:ext>
            </a:extLst>
          </p:cNvPr>
          <p:cNvSpPr>
            <a:spLocks noGrp="1"/>
          </p:cNvSpPr>
          <p:nvPr>
            <p:ph type="title"/>
          </p:nvPr>
        </p:nvSpPr>
        <p:spPr>
          <a:xfrm>
            <a:off x="0" y="14540"/>
            <a:ext cx="11150600" cy="1325563"/>
          </a:xfrm>
        </p:spPr>
        <p:txBody>
          <a:bodyPr/>
          <a:lstStyle/>
          <a:p>
            <a:r>
              <a:rPr lang="en-US"/>
              <a:t>Compiling High-Level Lang. to Decoupled Spatial</a:t>
            </a:r>
          </a:p>
        </p:txBody>
      </p:sp>
      <p:sp>
        <p:nvSpPr>
          <p:cNvPr id="3" name="Content Placeholder 2">
            <a:extLst>
              <a:ext uri="{FF2B5EF4-FFF2-40B4-BE49-F238E27FC236}">
                <a16:creationId xmlns:a16="http://schemas.microsoft.com/office/drawing/2014/main" id="{F4BF3978-1E04-4A9F-B889-95A44C20241A}"/>
              </a:ext>
            </a:extLst>
          </p:cNvPr>
          <p:cNvSpPr>
            <a:spLocks noGrp="1"/>
          </p:cNvSpPr>
          <p:nvPr>
            <p:ph idx="1"/>
          </p:nvPr>
        </p:nvSpPr>
        <p:spPr>
          <a:xfrm>
            <a:off x="419100" y="3906735"/>
            <a:ext cx="11353800" cy="2951265"/>
          </a:xfrm>
        </p:spPr>
        <p:txBody>
          <a:bodyPr>
            <a:normAutofit/>
          </a:bodyPr>
          <a:lstStyle/>
          <a:p>
            <a:r>
              <a:rPr lang="en-US" sz="3200"/>
              <a:t>Map program behaviors </a:t>
            </a:r>
            <a:r>
              <a:rPr lang="en-US" altLang="zh-CN" sz="3200"/>
              <a:t>to</a:t>
            </a:r>
            <a:r>
              <a:rPr lang="en-US" sz="3200"/>
              <a:t> specialized different components.</a:t>
            </a:r>
          </a:p>
          <a:p>
            <a:pPr lvl="1"/>
            <a:r>
              <a:rPr lang="en-US" sz="2800"/>
              <a:t>Pragma Hints:</a:t>
            </a:r>
          </a:p>
          <a:p>
            <a:pPr lvl="2"/>
            <a:r>
              <a:rPr lang="en-US" sz="2400"/>
              <a:t>How should the program be decoupled and rewritten?</a:t>
            </a:r>
          </a:p>
          <a:p>
            <a:pPr lvl="2"/>
            <a:r>
              <a:rPr lang="en-US" sz="2400"/>
              <a:t>How to deal with the code concurrency?</a:t>
            </a:r>
          </a:p>
          <a:p>
            <a:r>
              <a:rPr lang="en-US" sz="3200"/>
              <a:t>Robust across any design points within this space.</a:t>
            </a:r>
          </a:p>
          <a:p>
            <a:pPr lvl="1"/>
            <a:r>
              <a:rPr lang="en-US" sz="2800"/>
              <a:t>Modular transformations</a:t>
            </a:r>
          </a:p>
        </p:txBody>
      </p:sp>
      <p:sp>
        <p:nvSpPr>
          <p:cNvPr id="7" name="Rectangle 6">
            <a:extLst>
              <a:ext uri="{FF2B5EF4-FFF2-40B4-BE49-F238E27FC236}">
                <a16:creationId xmlns:a16="http://schemas.microsoft.com/office/drawing/2014/main" id="{624E47BE-1BE7-4DD2-9EE3-3556066AE35B}"/>
              </a:ext>
            </a:extLst>
          </p:cNvPr>
          <p:cNvSpPr/>
          <p:nvPr/>
        </p:nvSpPr>
        <p:spPr>
          <a:xfrm>
            <a:off x="9911172" y="1511186"/>
            <a:ext cx="2086309" cy="1445030"/>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lumMod val="95000"/>
                    <a:lumOff val="5000"/>
                  </a:schemeClr>
                </a:solidFill>
              </a:rPr>
              <a:t>Decoupled-Spatial Binaries</a:t>
            </a:r>
          </a:p>
        </p:txBody>
      </p:sp>
      <p:sp>
        <p:nvSpPr>
          <p:cNvPr id="10" name="Flowchart: Multidocument 9">
            <a:extLst>
              <a:ext uri="{FF2B5EF4-FFF2-40B4-BE49-F238E27FC236}">
                <a16:creationId xmlns:a16="http://schemas.microsoft.com/office/drawing/2014/main" id="{D56E2867-05C2-47DE-B0C2-A8D0E365E201}"/>
              </a:ext>
            </a:extLst>
          </p:cNvPr>
          <p:cNvSpPr/>
          <p:nvPr/>
        </p:nvSpPr>
        <p:spPr>
          <a:xfrm>
            <a:off x="285300" y="1666812"/>
            <a:ext cx="1462068" cy="1445030"/>
          </a:xfrm>
          <a:prstGeom prst="flowChartMultidocumen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Apps</a:t>
            </a:r>
            <a:endParaRPr lang="en-US" sz="2800">
              <a:solidFill>
                <a:schemeClr val="tx1"/>
              </a:solidFill>
            </a:endParaRPr>
          </a:p>
        </p:txBody>
      </p:sp>
      <p:sp>
        <p:nvSpPr>
          <p:cNvPr id="12" name="TextBox 11">
            <a:extLst>
              <a:ext uri="{FF2B5EF4-FFF2-40B4-BE49-F238E27FC236}">
                <a16:creationId xmlns:a16="http://schemas.microsoft.com/office/drawing/2014/main" id="{54BEF052-0B69-4365-AADA-FF5482438764}"/>
              </a:ext>
            </a:extLst>
          </p:cNvPr>
          <p:cNvSpPr txBox="1"/>
          <p:nvPr/>
        </p:nvSpPr>
        <p:spPr>
          <a:xfrm>
            <a:off x="5058597" y="1090069"/>
            <a:ext cx="729205" cy="1107996"/>
          </a:xfrm>
          <a:prstGeom prst="rect">
            <a:avLst/>
          </a:prstGeom>
          <a:noFill/>
        </p:spPr>
        <p:txBody>
          <a:bodyPr wrap="square" rtlCol="0">
            <a:spAutoFit/>
          </a:bodyPr>
          <a:lstStyle/>
          <a:p>
            <a:r>
              <a:rPr lang="en-US" sz="6600" b="1"/>
              <a:t>?</a:t>
            </a:r>
            <a:endParaRPr lang="en-US" sz="8000" b="1"/>
          </a:p>
        </p:txBody>
      </p:sp>
      <p:sp>
        <p:nvSpPr>
          <p:cNvPr id="4" name="TextBox 3">
            <a:extLst>
              <a:ext uri="{FF2B5EF4-FFF2-40B4-BE49-F238E27FC236}">
                <a16:creationId xmlns:a16="http://schemas.microsoft.com/office/drawing/2014/main" id="{E8A4F3D0-20E8-42E2-81EF-F754E7B60FBF}"/>
              </a:ext>
            </a:extLst>
          </p:cNvPr>
          <p:cNvSpPr txBox="1"/>
          <p:nvPr/>
        </p:nvSpPr>
        <p:spPr>
          <a:xfrm>
            <a:off x="11097" y="3230924"/>
            <a:ext cx="12206796" cy="584775"/>
          </a:xfrm>
          <a:prstGeom prst="rect">
            <a:avLst/>
          </a:prstGeom>
          <a:noFill/>
        </p:spPr>
        <p:txBody>
          <a:bodyPr wrap="square" rtlCol="0">
            <a:spAutoFit/>
          </a:bodyPr>
          <a:lstStyle/>
          <a:p>
            <a:r>
              <a:rPr lang="en-US" sz="3200" b="1"/>
              <a:t>Goal: Compiling high-level language to </a:t>
            </a:r>
            <a:r>
              <a:rPr lang="en-US" sz="3200" b="1" i="1"/>
              <a:t>decoupled-spatial</a:t>
            </a:r>
            <a:r>
              <a:rPr lang="en-US" sz="3200" b="1"/>
              <a:t> architecture</a:t>
            </a:r>
            <a:r>
              <a:rPr lang="en-US" sz="3200" b="1">
                <a:solidFill>
                  <a:srgbClr val="FF0000"/>
                </a:solidFill>
              </a:rPr>
              <a:t>s</a:t>
            </a:r>
            <a:r>
              <a:rPr lang="en-US" sz="3200" b="1"/>
              <a:t>.</a:t>
            </a:r>
          </a:p>
        </p:txBody>
      </p:sp>
      <p:sp>
        <p:nvSpPr>
          <p:cNvPr id="6" name="Arrow: Right 5">
            <a:extLst>
              <a:ext uri="{FF2B5EF4-FFF2-40B4-BE49-F238E27FC236}">
                <a16:creationId xmlns:a16="http://schemas.microsoft.com/office/drawing/2014/main" id="{5A5C3CC2-A340-42E8-86BC-6F1A041681FC}"/>
              </a:ext>
            </a:extLst>
          </p:cNvPr>
          <p:cNvSpPr/>
          <p:nvPr/>
        </p:nvSpPr>
        <p:spPr>
          <a:xfrm>
            <a:off x="1907822" y="2134996"/>
            <a:ext cx="7759961"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BCF6D-7F75-C5A6-085B-5A73773A83D7}"/>
              </a:ext>
            </a:extLst>
          </p:cNvPr>
          <p:cNvSpPr/>
          <p:nvPr/>
        </p:nvSpPr>
        <p:spPr>
          <a:xfrm>
            <a:off x="2089741" y="1788185"/>
            <a:ext cx="1858607" cy="994657"/>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95000"/>
                    <a:lumOff val="5000"/>
                  </a:schemeClr>
                </a:solidFill>
              </a:rPr>
              <a:t>Pragma Annotation</a:t>
            </a:r>
          </a:p>
        </p:txBody>
      </p:sp>
      <p:sp>
        <p:nvSpPr>
          <p:cNvPr id="9" name="Rectangle 8">
            <a:extLst>
              <a:ext uri="{FF2B5EF4-FFF2-40B4-BE49-F238E27FC236}">
                <a16:creationId xmlns:a16="http://schemas.microsoft.com/office/drawing/2014/main" id="{265C79D3-658E-C499-85AC-E42416449FF0}"/>
              </a:ext>
            </a:extLst>
          </p:cNvPr>
          <p:cNvSpPr/>
          <p:nvPr/>
        </p:nvSpPr>
        <p:spPr>
          <a:xfrm>
            <a:off x="6633212" y="1366570"/>
            <a:ext cx="2333263" cy="664994"/>
          </a:xfrm>
          <a:prstGeom prst="rect">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lumMod val="95000"/>
                    <a:lumOff val="5000"/>
                  </a:schemeClr>
                </a:solidFill>
              </a:rPr>
              <a:t>DFG</a:t>
            </a:r>
            <a:endParaRPr lang="en-US" sz="3200">
              <a:solidFill>
                <a:schemeClr val="tx1">
                  <a:lumMod val="95000"/>
                  <a:lumOff val="5000"/>
                </a:schemeClr>
              </a:solidFill>
            </a:endParaRPr>
          </a:p>
        </p:txBody>
      </p:sp>
      <p:sp>
        <p:nvSpPr>
          <p:cNvPr id="13" name="Rectangle 12">
            <a:extLst>
              <a:ext uri="{FF2B5EF4-FFF2-40B4-BE49-F238E27FC236}">
                <a16:creationId xmlns:a16="http://schemas.microsoft.com/office/drawing/2014/main" id="{7216A4A6-9239-1B71-0395-15E3F08E6E46}"/>
              </a:ext>
            </a:extLst>
          </p:cNvPr>
          <p:cNvSpPr/>
          <p:nvPr/>
        </p:nvSpPr>
        <p:spPr>
          <a:xfrm>
            <a:off x="4237393" y="1763636"/>
            <a:ext cx="1858607" cy="1108324"/>
          </a:xfrm>
          <a:prstGeom prst="rect">
            <a:avLst/>
          </a:prstGeom>
          <a:solidFill>
            <a:schemeClr val="bg1">
              <a:lumMod val="6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lumMod val="95000"/>
                    <a:lumOff val="5000"/>
                  </a:schemeClr>
                </a:solidFill>
              </a:rPr>
              <a:t>Modular XFROM</a:t>
            </a:r>
          </a:p>
        </p:txBody>
      </p:sp>
      <p:sp>
        <p:nvSpPr>
          <p:cNvPr id="14" name="Rectangle 13">
            <a:extLst>
              <a:ext uri="{FF2B5EF4-FFF2-40B4-BE49-F238E27FC236}">
                <a16:creationId xmlns:a16="http://schemas.microsoft.com/office/drawing/2014/main" id="{EB564379-82BD-A2E1-774A-CC735723DBE8}"/>
              </a:ext>
            </a:extLst>
          </p:cNvPr>
          <p:cNvSpPr/>
          <p:nvPr/>
        </p:nvSpPr>
        <p:spPr>
          <a:xfrm>
            <a:off x="3762971" y="1000563"/>
            <a:ext cx="854872" cy="4186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ADG</a:t>
            </a:r>
          </a:p>
        </p:txBody>
      </p:sp>
      <p:sp>
        <p:nvSpPr>
          <p:cNvPr id="15" name="Arrow: Right 14">
            <a:extLst>
              <a:ext uri="{FF2B5EF4-FFF2-40B4-BE49-F238E27FC236}">
                <a16:creationId xmlns:a16="http://schemas.microsoft.com/office/drawing/2014/main" id="{3A18F68E-E708-2764-C5B3-D92AE4BBEC75}"/>
              </a:ext>
            </a:extLst>
          </p:cNvPr>
          <p:cNvSpPr/>
          <p:nvPr/>
        </p:nvSpPr>
        <p:spPr>
          <a:xfrm rot="13038156" flipH="1">
            <a:off x="4705499" y="1294856"/>
            <a:ext cx="428639" cy="43396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6BF51E-26F5-B749-81E6-54724B31F1B1}"/>
              </a:ext>
            </a:extLst>
          </p:cNvPr>
          <p:cNvSpPr/>
          <p:nvPr/>
        </p:nvSpPr>
        <p:spPr>
          <a:xfrm>
            <a:off x="6633211" y="2352017"/>
            <a:ext cx="2333263" cy="702132"/>
          </a:xfrm>
          <a:prstGeom prst="rect">
            <a:avLst/>
          </a:prstGeom>
          <a:solidFill>
            <a:schemeClr val="accent5">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b="1">
                <a:solidFill>
                  <a:schemeClr val="tx1">
                    <a:lumMod val="95000"/>
                    <a:lumOff val="5000"/>
                  </a:schemeClr>
                </a:solidFill>
              </a:rPr>
              <a:t>Mem. Stream</a:t>
            </a:r>
          </a:p>
        </p:txBody>
      </p:sp>
      <p:sp>
        <p:nvSpPr>
          <p:cNvPr id="11" name="Slide Number Placeholder 10">
            <a:extLst>
              <a:ext uri="{FF2B5EF4-FFF2-40B4-BE49-F238E27FC236}">
                <a16:creationId xmlns:a16="http://schemas.microsoft.com/office/drawing/2014/main" id="{39D9A5C1-C356-4281-F665-16ED241B0D91}"/>
              </a:ext>
            </a:extLst>
          </p:cNvPr>
          <p:cNvSpPr>
            <a:spLocks noGrp="1"/>
          </p:cNvSpPr>
          <p:nvPr>
            <p:ph type="sldNum" sz="quarter" idx="12"/>
          </p:nvPr>
        </p:nvSpPr>
        <p:spPr/>
        <p:txBody>
          <a:bodyPr/>
          <a:lstStyle/>
          <a:p>
            <a:fld id="{DDBA5C0F-367D-4CA9-A572-5B9D4E5CC458}" type="slidenum">
              <a:rPr lang="en-US" smtClean="0"/>
              <a:t>10</a:t>
            </a:fld>
            <a:endParaRPr lang="en-US"/>
          </a:p>
        </p:txBody>
      </p:sp>
    </p:spTree>
    <p:extLst>
      <p:ext uri="{BB962C8B-B14F-4D97-AF65-F5344CB8AC3E}">
        <p14:creationId xmlns:p14="http://schemas.microsoft.com/office/powerpoint/2010/main" val="293203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1474-9B6C-4FA7-878C-9D25A2AEE9E7}"/>
              </a:ext>
            </a:extLst>
          </p:cNvPr>
          <p:cNvSpPr>
            <a:spLocks noGrp="1"/>
          </p:cNvSpPr>
          <p:nvPr>
            <p:ph type="title"/>
          </p:nvPr>
        </p:nvSpPr>
        <p:spPr>
          <a:xfrm>
            <a:off x="269768" y="26691"/>
            <a:ext cx="10515600" cy="794703"/>
          </a:xfrm>
        </p:spPr>
        <p:txBody>
          <a:bodyPr/>
          <a:lstStyle/>
          <a:p>
            <a:r>
              <a:rPr lang="en-US"/>
              <a:t>Decoupled-Spatial </a:t>
            </a:r>
            <a:r>
              <a:rPr lang="en-US" altLang="zh-CN"/>
              <a:t>Paradigm: Summary</a:t>
            </a:r>
            <a:endParaRPr lang="en-US"/>
          </a:p>
        </p:txBody>
      </p:sp>
      <p:sp>
        <p:nvSpPr>
          <p:cNvPr id="3" name="Content Placeholder 2">
            <a:extLst>
              <a:ext uri="{FF2B5EF4-FFF2-40B4-BE49-F238E27FC236}">
                <a16:creationId xmlns:a16="http://schemas.microsoft.com/office/drawing/2014/main" id="{43361953-8C02-454A-B7E7-47CEF6A3B1D1}"/>
              </a:ext>
            </a:extLst>
          </p:cNvPr>
          <p:cNvSpPr>
            <a:spLocks noGrp="1"/>
          </p:cNvSpPr>
          <p:nvPr>
            <p:ph idx="1"/>
          </p:nvPr>
        </p:nvSpPr>
        <p:spPr>
          <a:xfrm>
            <a:off x="186108" y="803269"/>
            <a:ext cx="4815468" cy="1073692"/>
          </a:xfrm>
        </p:spPr>
        <p:txBody>
          <a:bodyPr>
            <a:normAutofit/>
          </a:bodyPr>
          <a:lstStyle/>
          <a:p>
            <a:pPr marL="0" indent="0">
              <a:buNone/>
            </a:pPr>
            <a:r>
              <a:rPr lang="en-US" sz="2400">
                <a:latin typeface="Consolas" panose="020B0609020204030204" pitchFamily="49" charset="0"/>
              </a:rPr>
              <a:t>for (int </a:t>
            </a:r>
            <a:r>
              <a:rPr lang="en-US" sz="2400" err="1">
                <a:latin typeface="Consolas" panose="020B0609020204030204" pitchFamily="49" charset="0"/>
              </a:rPr>
              <a:t>i</a:t>
            </a:r>
            <a:r>
              <a:rPr lang="en-US" sz="2400">
                <a:latin typeface="Consolas" panose="020B0609020204030204" pitchFamily="49" charset="0"/>
              </a:rPr>
              <a:t> = 0; </a:t>
            </a:r>
            <a:r>
              <a:rPr lang="en-US" sz="2400" err="1">
                <a:latin typeface="Consolas" panose="020B0609020204030204" pitchFamily="49" charset="0"/>
              </a:rPr>
              <a:t>i</a:t>
            </a:r>
            <a:r>
              <a:rPr lang="en-US" sz="2400">
                <a:latin typeface="Consolas" panose="020B0609020204030204" pitchFamily="49" charset="0"/>
              </a:rPr>
              <a:t> &lt; n; ++</a:t>
            </a:r>
            <a:r>
              <a:rPr lang="en-US" sz="2400" err="1">
                <a:latin typeface="Consolas" panose="020B0609020204030204" pitchFamily="49" charset="0"/>
              </a:rPr>
              <a:t>i</a:t>
            </a:r>
            <a:r>
              <a:rPr lang="en-US" sz="2400">
                <a:latin typeface="Consolas" panose="020B0609020204030204" pitchFamily="49" charset="0"/>
              </a:rPr>
              <a:t>)</a:t>
            </a:r>
          </a:p>
          <a:p>
            <a:pPr marL="0" indent="0">
              <a:buNone/>
            </a:pPr>
            <a:r>
              <a:rPr lang="en-US" sz="2400">
                <a:latin typeface="Consolas" panose="020B0609020204030204" pitchFamily="49" charset="0"/>
              </a:rPr>
              <a:t>    c[</a:t>
            </a:r>
            <a:r>
              <a:rPr lang="en-US" sz="2400" err="1">
                <a:latin typeface="Consolas" panose="020B0609020204030204" pitchFamily="49" charset="0"/>
              </a:rPr>
              <a:t>i</a:t>
            </a:r>
            <a:r>
              <a:rPr lang="en-US" sz="2400">
                <a:latin typeface="Consolas" panose="020B0609020204030204" pitchFamily="49" charset="0"/>
              </a:rPr>
              <a:t>] += a[</a:t>
            </a:r>
            <a:r>
              <a:rPr lang="en-US" sz="2400" err="1">
                <a:latin typeface="Consolas" panose="020B0609020204030204" pitchFamily="49" charset="0"/>
              </a:rPr>
              <a:t>i</a:t>
            </a:r>
            <a:r>
              <a:rPr lang="en-US" sz="2400">
                <a:latin typeface="Consolas" panose="020B0609020204030204" pitchFamily="49" charset="0"/>
              </a:rPr>
              <a:t>] * b[</a:t>
            </a:r>
            <a:r>
              <a:rPr lang="en-US" sz="2400" err="1">
                <a:latin typeface="Consolas" panose="020B0609020204030204" pitchFamily="49" charset="0"/>
              </a:rPr>
              <a:t>i</a:t>
            </a:r>
            <a:r>
              <a:rPr lang="en-US" sz="2400">
                <a:latin typeface="Consolas" panose="020B0609020204030204" pitchFamily="49" charset="0"/>
              </a:rPr>
              <a:t>];</a:t>
            </a:r>
          </a:p>
        </p:txBody>
      </p:sp>
      <p:cxnSp>
        <p:nvCxnSpPr>
          <p:cNvPr id="83" name="Straight Arrow Connector 82">
            <a:extLst>
              <a:ext uri="{FF2B5EF4-FFF2-40B4-BE49-F238E27FC236}">
                <a16:creationId xmlns:a16="http://schemas.microsoft.com/office/drawing/2014/main" id="{250C0596-2FD3-4CF8-97F7-25B6A35B9ACC}"/>
              </a:ext>
            </a:extLst>
          </p:cNvPr>
          <p:cNvCxnSpPr>
            <a:cxnSpLocks/>
          </p:cNvCxnSpPr>
          <p:nvPr/>
        </p:nvCxnSpPr>
        <p:spPr>
          <a:xfrm>
            <a:off x="10719312" y="3512935"/>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D6424C0-C92F-490B-80F2-B2908CDFD005}"/>
              </a:ext>
            </a:extLst>
          </p:cNvPr>
          <p:cNvCxnSpPr>
            <a:cxnSpLocks/>
          </p:cNvCxnSpPr>
          <p:nvPr/>
        </p:nvCxnSpPr>
        <p:spPr>
          <a:xfrm>
            <a:off x="10072333" y="3501282"/>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AE25F3A-0A8F-4210-B03F-0446463D2B19}"/>
              </a:ext>
            </a:extLst>
          </p:cNvPr>
          <p:cNvCxnSpPr>
            <a:cxnSpLocks/>
          </p:cNvCxnSpPr>
          <p:nvPr/>
        </p:nvCxnSpPr>
        <p:spPr>
          <a:xfrm>
            <a:off x="9414343" y="3505700"/>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0109FC4-7B44-42D8-BCF7-EC938A0715A1}"/>
              </a:ext>
            </a:extLst>
          </p:cNvPr>
          <p:cNvCxnSpPr>
            <a:cxnSpLocks/>
          </p:cNvCxnSpPr>
          <p:nvPr/>
        </p:nvCxnSpPr>
        <p:spPr>
          <a:xfrm>
            <a:off x="8764307" y="3502350"/>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DE77DC57-1115-4EA5-96A4-00CD3F039085}"/>
              </a:ext>
            </a:extLst>
          </p:cNvPr>
          <p:cNvSpPr/>
          <p:nvPr/>
        </p:nvSpPr>
        <p:spPr>
          <a:xfrm>
            <a:off x="9600998" y="1246354"/>
            <a:ext cx="1906635" cy="63096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RISCV-Core</a:t>
            </a:r>
            <a:endParaRPr lang="en-US" sz="1600">
              <a:solidFill>
                <a:schemeClr val="tx1"/>
              </a:solidFill>
            </a:endParaRPr>
          </a:p>
        </p:txBody>
      </p:sp>
      <p:sp>
        <p:nvSpPr>
          <p:cNvPr id="93" name="Rectangle 92">
            <a:extLst>
              <a:ext uri="{FF2B5EF4-FFF2-40B4-BE49-F238E27FC236}">
                <a16:creationId xmlns:a16="http://schemas.microsoft.com/office/drawing/2014/main" id="{37C24AD1-D6AB-4D1C-9FEA-71EDBDB98E03}"/>
              </a:ext>
            </a:extLst>
          </p:cNvPr>
          <p:cNvSpPr/>
          <p:nvPr/>
        </p:nvSpPr>
        <p:spPr>
          <a:xfrm>
            <a:off x="8004934" y="2257160"/>
            <a:ext cx="3259874" cy="725003"/>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a:solidFill>
                  <a:schemeClr val="tx1"/>
                </a:solidFill>
              </a:rPr>
              <a:t>Memory</a:t>
            </a:r>
            <a:endParaRPr lang="en-US">
              <a:solidFill>
                <a:schemeClr val="tx1"/>
              </a:solidFill>
            </a:endParaRPr>
          </a:p>
        </p:txBody>
      </p:sp>
      <p:sp>
        <p:nvSpPr>
          <p:cNvPr id="95" name="Oval 94">
            <a:extLst>
              <a:ext uri="{FF2B5EF4-FFF2-40B4-BE49-F238E27FC236}">
                <a16:creationId xmlns:a16="http://schemas.microsoft.com/office/drawing/2014/main" id="{04D477E4-9ECA-472C-BB1F-55EB748E6451}"/>
              </a:ext>
            </a:extLst>
          </p:cNvPr>
          <p:cNvSpPr/>
          <p:nvPr/>
        </p:nvSpPr>
        <p:spPr>
          <a:xfrm>
            <a:off x="8890839" y="3852547"/>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8DB6B3F-22A8-4119-97C5-3CF49236968E}"/>
              </a:ext>
            </a:extLst>
          </p:cNvPr>
          <p:cNvSpPr/>
          <p:nvPr/>
        </p:nvSpPr>
        <p:spPr>
          <a:xfrm>
            <a:off x="8693519" y="3683659"/>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a:extLst>
              <a:ext uri="{FF2B5EF4-FFF2-40B4-BE49-F238E27FC236}">
                <a16:creationId xmlns:a16="http://schemas.microsoft.com/office/drawing/2014/main" id="{FFBA1452-8764-443E-A47B-86520553EFA6}"/>
              </a:ext>
            </a:extLst>
          </p:cNvPr>
          <p:cNvSpPr/>
          <p:nvPr/>
        </p:nvSpPr>
        <p:spPr>
          <a:xfrm>
            <a:off x="8693519" y="4309248"/>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Oval 99">
            <a:extLst>
              <a:ext uri="{FF2B5EF4-FFF2-40B4-BE49-F238E27FC236}">
                <a16:creationId xmlns:a16="http://schemas.microsoft.com/office/drawing/2014/main" id="{53B67013-CB05-4D27-A351-E5FECE7DCA2A}"/>
              </a:ext>
            </a:extLst>
          </p:cNvPr>
          <p:cNvSpPr/>
          <p:nvPr/>
        </p:nvSpPr>
        <p:spPr>
          <a:xfrm>
            <a:off x="9346789" y="3688186"/>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Oval 102">
            <a:extLst>
              <a:ext uri="{FF2B5EF4-FFF2-40B4-BE49-F238E27FC236}">
                <a16:creationId xmlns:a16="http://schemas.microsoft.com/office/drawing/2014/main" id="{D4ACBC1C-A8B3-4686-9793-79FCDAF61973}"/>
              </a:ext>
            </a:extLst>
          </p:cNvPr>
          <p:cNvSpPr/>
          <p:nvPr/>
        </p:nvSpPr>
        <p:spPr>
          <a:xfrm>
            <a:off x="9349937" y="4309248"/>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4" name="Straight Arrow Connector 103">
            <a:extLst>
              <a:ext uri="{FF2B5EF4-FFF2-40B4-BE49-F238E27FC236}">
                <a16:creationId xmlns:a16="http://schemas.microsoft.com/office/drawing/2014/main" id="{A7182B71-4A20-4468-B4C2-6F6EB5B27AB3}"/>
              </a:ext>
            </a:extLst>
          </p:cNvPr>
          <p:cNvCxnSpPr>
            <a:cxnSpLocks/>
            <a:stCxn id="96" idx="5"/>
            <a:endCxn id="95" idx="1"/>
          </p:cNvCxnSpPr>
          <p:nvPr/>
        </p:nvCxnSpPr>
        <p:spPr>
          <a:xfrm>
            <a:off x="8816899" y="3807039"/>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8CEB27D-1DEE-4E8D-9634-0A5910D99356}"/>
              </a:ext>
            </a:extLst>
          </p:cNvPr>
          <p:cNvCxnSpPr>
            <a:cxnSpLocks/>
            <a:stCxn id="100" idx="3"/>
            <a:endCxn id="95" idx="7"/>
          </p:cNvCxnSpPr>
          <p:nvPr/>
        </p:nvCxnSpPr>
        <p:spPr>
          <a:xfrm flipH="1">
            <a:off x="9224975" y="3811566"/>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6C523A0B-124C-4012-AB7B-9E6120212B12}"/>
              </a:ext>
            </a:extLst>
          </p:cNvPr>
          <p:cNvCxnSpPr>
            <a:cxnSpLocks/>
            <a:stCxn id="99" idx="7"/>
            <a:endCxn id="95" idx="3"/>
          </p:cNvCxnSpPr>
          <p:nvPr/>
        </p:nvCxnSpPr>
        <p:spPr>
          <a:xfrm flipV="1">
            <a:off x="8816899" y="4186681"/>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9073A1E-5DE3-45A7-85EE-616810099B46}"/>
              </a:ext>
            </a:extLst>
          </p:cNvPr>
          <p:cNvCxnSpPr>
            <a:cxnSpLocks/>
            <a:stCxn id="95" idx="5"/>
            <a:endCxn id="103" idx="1"/>
          </p:cNvCxnSpPr>
          <p:nvPr/>
        </p:nvCxnSpPr>
        <p:spPr>
          <a:xfrm>
            <a:off x="9224975" y="4186681"/>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3962404-FEB5-4302-9FC4-2946DBE067CE}"/>
              </a:ext>
            </a:extLst>
          </p:cNvPr>
          <p:cNvCxnSpPr>
            <a:cxnSpLocks/>
            <a:stCxn id="99" idx="6"/>
            <a:endCxn id="103" idx="2"/>
          </p:cNvCxnSpPr>
          <p:nvPr/>
        </p:nvCxnSpPr>
        <p:spPr>
          <a:xfrm>
            <a:off x="8838069" y="4381524"/>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D977E55-7AD2-4531-B64A-C2A6CE0DFEF9}"/>
              </a:ext>
            </a:extLst>
          </p:cNvPr>
          <p:cNvCxnSpPr>
            <a:cxnSpLocks/>
            <a:stCxn id="96" idx="4"/>
            <a:endCxn id="99" idx="0"/>
          </p:cNvCxnSpPr>
          <p:nvPr/>
        </p:nvCxnSpPr>
        <p:spPr>
          <a:xfrm>
            <a:off x="8765794" y="3828209"/>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7D5EABA-40FF-4459-A7DE-99AFCCAA130A}"/>
              </a:ext>
            </a:extLst>
          </p:cNvPr>
          <p:cNvCxnSpPr>
            <a:cxnSpLocks/>
            <a:stCxn id="96" idx="6"/>
            <a:endCxn id="100" idx="2"/>
          </p:cNvCxnSpPr>
          <p:nvPr/>
        </p:nvCxnSpPr>
        <p:spPr>
          <a:xfrm>
            <a:off x="8838069" y="3755935"/>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C643842-14BB-42C8-8C90-B114C4B59CCD}"/>
              </a:ext>
            </a:extLst>
          </p:cNvPr>
          <p:cNvCxnSpPr>
            <a:cxnSpLocks/>
            <a:stCxn id="103" idx="0"/>
            <a:endCxn id="100" idx="4"/>
          </p:cNvCxnSpPr>
          <p:nvPr/>
        </p:nvCxnSpPr>
        <p:spPr>
          <a:xfrm flipH="1" flipV="1">
            <a:off x="9419064" y="3832736"/>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7DAA3B1A-7E30-460E-9241-7D99A71B778B}"/>
              </a:ext>
            </a:extLst>
          </p:cNvPr>
          <p:cNvSpPr/>
          <p:nvPr/>
        </p:nvSpPr>
        <p:spPr>
          <a:xfrm>
            <a:off x="9544111" y="3858714"/>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Oval 112">
            <a:extLst>
              <a:ext uri="{FF2B5EF4-FFF2-40B4-BE49-F238E27FC236}">
                <a16:creationId xmlns:a16="http://schemas.microsoft.com/office/drawing/2014/main" id="{AF3ABF2F-FAC2-403A-A11F-9BCE9A37863E}"/>
              </a:ext>
            </a:extLst>
          </p:cNvPr>
          <p:cNvSpPr/>
          <p:nvPr/>
        </p:nvSpPr>
        <p:spPr>
          <a:xfrm>
            <a:off x="10000061" y="3694352"/>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Oval 113">
            <a:extLst>
              <a:ext uri="{FF2B5EF4-FFF2-40B4-BE49-F238E27FC236}">
                <a16:creationId xmlns:a16="http://schemas.microsoft.com/office/drawing/2014/main" id="{FD422C93-EFE8-48B2-BB94-4DDEC549C318}"/>
              </a:ext>
            </a:extLst>
          </p:cNvPr>
          <p:cNvSpPr/>
          <p:nvPr/>
        </p:nvSpPr>
        <p:spPr>
          <a:xfrm>
            <a:off x="10003207" y="4315416"/>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5" name="Straight Arrow Connector 114">
            <a:extLst>
              <a:ext uri="{FF2B5EF4-FFF2-40B4-BE49-F238E27FC236}">
                <a16:creationId xmlns:a16="http://schemas.microsoft.com/office/drawing/2014/main" id="{D12BFDC5-B1CB-489E-8B4D-F6529D03EBE2}"/>
              </a:ext>
            </a:extLst>
          </p:cNvPr>
          <p:cNvCxnSpPr>
            <a:cxnSpLocks/>
            <a:endCxn id="112" idx="1"/>
          </p:cNvCxnSpPr>
          <p:nvPr/>
        </p:nvCxnSpPr>
        <p:spPr>
          <a:xfrm>
            <a:off x="9470170" y="3813207"/>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2EC92CB-9222-40F6-86E3-97DC614554D0}"/>
              </a:ext>
            </a:extLst>
          </p:cNvPr>
          <p:cNvCxnSpPr>
            <a:cxnSpLocks/>
            <a:stCxn id="113" idx="3"/>
            <a:endCxn id="112" idx="7"/>
          </p:cNvCxnSpPr>
          <p:nvPr/>
        </p:nvCxnSpPr>
        <p:spPr>
          <a:xfrm flipH="1">
            <a:off x="9878245" y="3817732"/>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C00B86C-BD16-4EF6-83E2-734660118FE2}"/>
              </a:ext>
            </a:extLst>
          </p:cNvPr>
          <p:cNvCxnSpPr>
            <a:cxnSpLocks/>
            <a:endCxn id="112" idx="3"/>
          </p:cNvCxnSpPr>
          <p:nvPr/>
        </p:nvCxnSpPr>
        <p:spPr>
          <a:xfrm flipV="1">
            <a:off x="9470170" y="4192848"/>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635BA5F8-E1CF-46AD-A5D4-882700BBC105}"/>
              </a:ext>
            </a:extLst>
          </p:cNvPr>
          <p:cNvCxnSpPr>
            <a:cxnSpLocks/>
            <a:stCxn id="112" idx="5"/>
            <a:endCxn id="114" idx="1"/>
          </p:cNvCxnSpPr>
          <p:nvPr/>
        </p:nvCxnSpPr>
        <p:spPr>
          <a:xfrm>
            <a:off x="9878245" y="4192848"/>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5F0F37D-E9A2-4DA8-9BF3-F3EE158BA2A4}"/>
              </a:ext>
            </a:extLst>
          </p:cNvPr>
          <p:cNvCxnSpPr>
            <a:cxnSpLocks/>
            <a:endCxn id="114" idx="2"/>
          </p:cNvCxnSpPr>
          <p:nvPr/>
        </p:nvCxnSpPr>
        <p:spPr>
          <a:xfrm>
            <a:off x="9491340" y="4387690"/>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3C40E42-2869-4914-8C86-5C8528BED11C}"/>
              </a:ext>
            </a:extLst>
          </p:cNvPr>
          <p:cNvCxnSpPr>
            <a:cxnSpLocks/>
            <a:endCxn id="113" idx="2"/>
          </p:cNvCxnSpPr>
          <p:nvPr/>
        </p:nvCxnSpPr>
        <p:spPr>
          <a:xfrm>
            <a:off x="9491340" y="3762102"/>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7ECA8B1B-0F92-46D5-948B-E7EFC8A0809E}"/>
              </a:ext>
            </a:extLst>
          </p:cNvPr>
          <p:cNvCxnSpPr>
            <a:cxnSpLocks/>
            <a:stCxn id="114" idx="0"/>
            <a:endCxn id="113" idx="4"/>
          </p:cNvCxnSpPr>
          <p:nvPr/>
        </p:nvCxnSpPr>
        <p:spPr>
          <a:xfrm flipH="1" flipV="1">
            <a:off x="10072334" y="3838902"/>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id="{B7383F83-580F-4569-95E5-F20253238E49}"/>
              </a:ext>
            </a:extLst>
          </p:cNvPr>
          <p:cNvSpPr/>
          <p:nvPr/>
        </p:nvSpPr>
        <p:spPr>
          <a:xfrm>
            <a:off x="10197381" y="3859783"/>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6" name="Oval 185">
            <a:extLst>
              <a:ext uri="{FF2B5EF4-FFF2-40B4-BE49-F238E27FC236}">
                <a16:creationId xmlns:a16="http://schemas.microsoft.com/office/drawing/2014/main" id="{37EB0AC2-38CA-4F9C-BD10-7C191E9B4269}"/>
              </a:ext>
            </a:extLst>
          </p:cNvPr>
          <p:cNvSpPr/>
          <p:nvPr/>
        </p:nvSpPr>
        <p:spPr>
          <a:xfrm>
            <a:off x="10653331" y="3695421"/>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Oval 186">
            <a:extLst>
              <a:ext uri="{FF2B5EF4-FFF2-40B4-BE49-F238E27FC236}">
                <a16:creationId xmlns:a16="http://schemas.microsoft.com/office/drawing/2014/main" id="{99B15C7B-8AEB-46AB-869C-7C0B28B5190A}"/>
              </a:ext>
            </a:extLst>
          </p:cNvPr>
          <p:cNvSpPr/>
          <p:nvPr/>
        </p:nvSpPr>
        <p:spPr>
          <a:xfrm>
            <a:off x="10656479" y="431648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8" name="Straight Arrow Connector 187">
            <a:extLst>
              <a:ext uri="{FF2B5EF4-FFF2-40B4-BE49-F238E27FC236}">
                <a16:creationId xmlns:a16="http://schemas.microsoft.com/office/drawing/2014/main" id="{743A26FA-E95C-4693-BC6B-C1E1210172D4}"/>
              </a:ext>
            </a:extLst>
          </p:cNvPr>
          <p:cNvCxnSpPr>
            <a:cxnSpLocks/>
            <a:endCxn id="179" idx="1"/>
          </p:cNvCxnSpPr>
          <p:nvPr/>
        </p:nvCxnSpPr>
        <p:spPr>
          <a:xfrm>
            <a:off x="10123440" y="3814275"/>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A0282758-8F7C-4D30-B197-F0C5BE9431E2}"/>
              </a:ext>
            </a:extLst>
          </p:cNvPr>
          <p:cNvCxnSpPr>
            <a:cxnSpLocks/>
            <a:stCxn id="186" idx="3"/>
            <a:endCxn id="179" idx="7"/>
          </p:cNvCxnSpPr>
          <p:nvPr/>
        </p:nvCxnSpPr>
        <p:spPr>
          <a:xfrm flipH="1">
            <a:off x="10531515" y="3818800"/>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BD0B08D6-0017-4E8C-A870-13E1D52CC8FA}"/>
              </a:ext>
            </a:extLst>
          </p:cNvPr>
          <p:cNvCxnSpPr>
            <a:cxnSpLocks/>
            <a:endCxn id="179" idx="3"/>
          </p:cNvCxnSpPr>
          <p:nvPr/>
        </p:nvCxnSpPr>
        <p:spPr>
          <a:xfrm flipV="1">
            <a:off x="10123440" y="4193918"/>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CC236253-86AC-47C8-AF1F-AAAD35A8E01A}"/>
              </a:ext>
            </a:extLst>
          </p:cNvPr>
          <p:cNvCxnSpPr>
            <a:cxnSpLocks/>
            <a:stCxn id="179" idx="5"/>
            <a:endCxn id="187" idx="1"/>
          </p:cNvCxnSpPr>
          <p:nvPr/>
        </p:nvCxnSpPr>
        <p:spPr>
          <a:xfrm>
            <a:off x="10531515" y="4193918"/>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4858682-B1CA-4510-9D8B-FAD7B27683A3}"/>
              </a:ext>
            </a:extLst>
          </p:cNvPr>
          <p:cNvCxnSpPr>
            <a:cxnSpLocks/>
            <a:endCxn id="187" idx="2"/>
          </p:cNvCxnSpPr>
          <p:nvPr/>
        </p:nvCxnSpPr>
        <p:spPr>
          <a:xfrm>
            <a:off x="10144610" y="4388760"/>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30271073-14D1-4522-BFD4-6D63DBDC92E4}"/>
              </a:ext>
            </a:extLst>
          </p:cNvPr>
          <p:cNvCxnSpPr>
            <a:cxnSpLocks/>
            <a:endCxn id="186" idx="2"/>
          </p:cNvCxnSpPr>
          <p:nvPr/>
        </p:nvCxnSpPr>
        <p:spPr>
          <a:xfrm>
            <a:off x="10144610" y="3763171"/>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21766D1-4160-43ED-BE4B-FE0E6BEFB370}"/>
              </a:ext>
            </a:extLst>
          </p:cNvPr>
          <p:cNvCxnSpPr>
            <a:cxnSpLocks/>
            <a:stCxn id="187" idx="0"/>
            <a:endCxn id="186" idx="4"/>
          </p:cNvCxnSpPr>
          <p:nvPr/>
        </p:nvCxnSpPr>
        <p:spPr>
          <a:xfrm flipH="1" flipV="1">
            <a:off x="10725606" y="3839970"/>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95" name="Oval 194">
            <a:extLst>
              <a:ext uri="{FF2B5EF4-FFF2-40B4-BE49-F238E27FC236}">
                <a16:creationId xmlns:a16="http://schemas.microsoft.com/office/drawing/2014/main" id="{3FEA555D-7A18-4794-AA4C-BF489CB6120D}"/>
              </a:ext>
            </a:extLst>
          </p:cNvPr>
          <p:cNvSpPr/>
          <p:nvPr/>
        </p:nvSpPr>
        <p:spPr>
          <a:xfrm>
            <a:off x="8887693" y="4480114"/>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Oval 195">
            <a:extLst>
              <a:ext uri="{FF2B5EF4-FFF2-40B4-BE49-F238E27FC236}">
                <a16:creationId xmlns:a16="http://schemas.microsoft.com/office/drawing/2014/main" id="{849A81EC-37A1-4F35-A956-F4C2D2FA8E0E}"/>
              </a:ext>
            </a:extLst>
          </p:cNvPr>
          <p:cNvSpPr/>
          <p:nvPr/>
        </p:nvSpPr>
        <p:spPr>
          <a:xfrm>
            <a:off x="8690373" y="4936818"/>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Oval 196">
            <a:extLst>
              <a:ext uri="{FF2B5EF4-FFF2-40B4-BE49-F238E27FC236}">
                <a16:creationId xmlns:a16="http://schemas.microsoft.com/office/drawing/2014/main" id="{406476B6-47CF-4BC0-BB79-6AA6E689BB07}"/>
              </a:ext>
            </a:extLst>
          </p:cNvPr>
          <p:cNvSpPr/>
          <p:nvPr/>
        </p:nvSpPr>
        <p:spPr>
          <a:xfrm>
            <a:off x="9346789" y="4936818"/>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8" name="Straight Arrow Connector 197">
            <a:extLst>
              <a:ext uri="{FF2B5EF4-FFF2-40B4-BE49-F238E27FC236}">
                <a16:creationId xmlns:a16="http://schemas.microsoft.com/office/drawing/2014/main" id="{F8453795-B873-4687-97E6-3167372A86A0}"/>
              </a:ext>
            </a:extLst>
          </p:cNvPr>
          <p:cNvCxnSpPr>
            <a:cxnSpLocks/>
            <a:endCxn id="195" idx="1"/>
          </p:cNvCxnSpPr>
          <p:nvPr/>
        </p:nvCxnSpPr>
        <p:spPr>
          <a:xfrm>
            <a:off x="8813752" y="4434609"/>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AE983ACF-3C88-46DB-97A3-4684881BA0B9}"/>
              </a:ext>
            </a:extLst>
          </p:cNvPr>
          <p:cNvCxnSpPr>
            <a:cxnSpLocks/>
            <a:endCxn id="195" idx="7"/>
          </p:cNvCxnSpPr>
          <p:nvPr/>
        </p:nvCxnSpPr>
        <p:spPr>
          <a:xfrm flipH="1">
            <a:off x="9221827" y="4439134"/>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5FEEFA63-7F6D-4491-8D88-648EBA7D6E8F}"/>
              </a:ext>
            </a:extLst>
          </p:cNvPr>
          <p:cNvCxnSpPr>
            <a:cxnSpLocks/>
            <a:stCxn id="196" idx="7"/>
            <a:endCxn id="195" idx="3"/>
          </p:cNvCxnSpPr>
          <p:nvPr/>
        </p:nvCxnSpPr>
        <p:spPr>
          <a:xfrm flipV="1">
            <a:off x="8813752" y="4814248"/>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E4635F7-B21E-414C-9D28-0B50101E2585}"/>
              </a:ext>
            </a:extLst>
          </p:cNvPr>
          <p:cNvCxnSpPr>
            <a:cxnSpLocks/>
            <a:stCxn id="195" idx="5"/>
            <a:endCxn id="197" idx="1"/>
          </p:cNvCxnSpPr>
          <p:nvPr/>
        </p:nvCxnSpPr>
        <p:spPr>
          <a:xfrm>
            <a:off x="9221827" y="4814248"/>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CB0E8AE-C216-4D46-BC15-05C48ED3812E}"/>
              </a:ext>
            </a:extLst>
          </p:cNvPr>
          <p:cNvCxnSpPr>
            <a:cxnSpLocks/>
            <a:stCxn id="196" idx="6"/>
            <a:endCxn id="197" idx="2"/>
          </p:cNvCxnSpPr>
          <p:nvPr/>
        </p:nvCxnSpPr>
        <p:spPr>
          <a:xfrm>
            <a:off x="8834922" y="5009091"/>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E8E14529-DD54-4E16-9E41-8CF0DD4301FC}"/>
              </a:ext>
            </a:extLst>
          </p:cNvPr>
          <p:cNvCxnSpPr>
            <a:cxnSpLocks/>
            <a:endCxn id="196" idx="0"/>
          </p:cNvCxnSpPr>
          <p:nvPr/>
        </p:nvCxnSpPr>
        <p:spPr>
          <a:xfrm>
            <a:off x="8762647" y="4455778"/>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CC1D2B04-94A8-46BA-B488-557B3DB8D278}"/>
              </a:ext>
            </a:extLst>
          </p:cNvPr>
          <p:cNvCxnSpPr>
            <a:cxnSpLocks/>
            <a:stCxn id="197" idx="0"/>
          </p:cNvCxnSpPr>
          <p:nvPr/>
        </p:nvCxnSpPr>
        <p:spPr>
          <a:xfrm flipH="1" flipV="1">
            <a:off x="9415918" y="4460303"/>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05" name="Oval 204">
            <a:extLst>
              <a:ext uri="{FF2B5EF4-FFF2-40B4-BE49-F238E27FC236}">
                <a16:creationId xmlns:a16="http://schemas.microsoft.com/office/drawing/2014/main" id="{F15D78F6-48EC-4AC9-99E2-18B02B912D69}"/>
              </a:ext>
            </a:extLst>
          </p:cNvPr>
          <p:cNvSpPr/>
          <p:nvPr/>
        </p:nvSpPr>
        <p:spPr>
          <a:xfrm>
            <a:off x="9540963" y="448628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 name="Oval 205">
            <a:extLst>
              <a:ext uri="{FF2B5EF4-FFF2-40B4-BE49-F238E27FC236}">
                <a16:creationId xmlns:a16="http://schemas.microsoft.com/office/drawing/2014/main" id="{E1FCC0E9-F7F2-4536-85E0-7CFE121C17CC}"/>
              </a:ext>
            </a:extLst>
          </p:cNvPr>
          <p:cNvSpPr/>
          <p:nvPr/>
        </p:nvSpPr>
        <p:spPr>
          <a:xfrm>
            <a:off x="10000061" y="4942984"/>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7" name="Straight Arrow Connector 206">
            <a:extLst>
              <a:ext uri="{FF2B5EF4-FFF2-40B4-BE49-F238E27FC236}">
                <a16:creationId xmlns:a16="http://schemas.microsoft.com/office/drawing/2014/main" id="{7C1FCA32-3346-4BB6-A15F-76E5AB79A58A}"/>
              </a:ext>
            </a:extLst>
          </p:cNvPr>
          <p:cNvCxnSpPr>
            <a:cxnSpLocks/>
            <a:endCxn id="205" idx="1"/>
          </p:cNvCxnSpPr>
          <p:nvPr/>
        </p:nvCxnSpPr>
        <p:spPr>
          <a:xfrm>
            <a:off x="9467022" y="4440775"/>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A1E12335-F953-44C3-A3CA-097DA426C47C}"/>
              </a:ext>
            </a:extLst>
          </p:cNvPr>
          <p:cNvCxnSpPr>
            <a:cxnSpLocks/>
            <a:endCxn id="205" idx="7"/>
          </p:cNvCxnSpPr>
          <p:nvPr/>
        </p:nvCxnSpPr>
        <p:spPr>
          <a:xfrm flipH="1">
            <a:off x="9875099" y="4445300"/>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0E78E84-31AA-410F-AEA4-080A6AEF27B1}"/>
              </a:ext>
            </a:extLst>
          </p:cNvPr>
          <p:cNvCxnSpPr>
            <a:cxnSpLocks/>
            <a:endCxn id="205" idx="3"/>
          </p:cNvCxnSpPr>
          <p:nvPr/>
        </p:nvCxnSpPr>
        <p:spPr>
          <a:xfrm flipV="1">
            <a:off x="9467022" y="4820417"/>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3946643-3562-4629-9E7B-1756B2AA28C5}"/>
              </a:ext>
            </a:extLst>
          </p:cNvPr>
          <p:cNvCxnSpPr>
            <a:cxnSpLocks/>
            <a:stCxn id="205" idx="5"/>
            <a:endCxn id="206" idx="1"/>
          </p:cNvCxnSpPr>
          <p:nvPr/>
        </p:nvCxnSpPr>
        <p:spPr>
          <a:xfrm>
            <a:off x="9875099" y="4820417"/>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8C7C2D7-C6E7-4C98-8DEF-F36910C1906A}"/>
              </a:ext>
            </a:extLst>
          </p:cNvPr>
          <p:cNvCxnSpPr>
            <a:cxnSpLocks/>
            <a:endCxn id="206" idx="2"/>
          </p:cNvCxnSpPr>
          <p:nvPr/>
        </p:nvCxnSpPr>
        <p:spPr>
          <a:xfrm>
            <a:off x="9488192" y="5015257"/>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6A69B7B7-A338-4378-A17C-61E78C653BF2}"/>
              </a:ext>
            </a:extLst>
          </p:cNvPr>
          <p:cNvCxnSpPr>
            <a:cxnSpLocks/>
            <a:stCxn id="206" idx="0"/>
          </p:cNvCxnSpPr>
          <p:nvPr/>
        </p:nvCxnSpPr>
        <p:spPr>
          <a:xfrm flipH="1" flipV="1">
            <a:off x="10069188" y="4466469"/>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13" name="Oval 212">
            <a:extLst>
              <a:ext uri="{FF2B5EF4-FFF2-40B4-BE49-F238E27FC236}">
                <a16:creationId xmlns:a16="http://schemas.microsoft.com/office/drawing/2014/main" id="{1D648F71-5C87-4C01-B7D8-37504A05C084}"/>
              </a:ext>
            </a:extLst>
          </p:cNvPr>
          <p:cNvSpPr/>
          <p:nvPr/>
        </p:nvSpPr>
        <p:spPr>
          <a:xfrm>
            <a:off x="10194235" y="448735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4" name="Oval 213">
            <a:extLst>
              <a:ext uri="{FF2B5EF4-FFF2-40B4-BE49-F238E27FC236}">
                <a16:creationId xmlns:a16="http://schemas.microsoft.com/office/drawing/2014/main" id="{6E861E90-11B9-499A-966A-2EA78FB57EA8}"/>
              </a:ext>
            </a:extLst>
          </p:cNvPr>
          <p:cNvSpPr/>
          <p:nvPr/>
        </p:nvSpPr>
        <p:spPr>
          <a:xfrm>
            <a:off x="10653331" y="4944052"/>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5" name="Straight Arrow Connector 214">
            <a:extLst>
              <a:ext uri="{FF2B5EF4-FFF2-40B4-BE49-F238E27FC236}">
                <a16:creationId xmlns:a16="http://schemas.microsoft.com/office/drawing/2014/main" id="{B52A94C7-2C9A-416D-878F-10CD384D7CFC}"/>
              </a:ext>
            </a:extLst>
          </p:cNvPr>
          <p:cNvCxnSpPr>
            <a:cxnSpLocks/>
            <a:endCxn id="213" idx="1"/>
          </p:cNvCxnSpPr>
          <p:nvPr/>
        </p:nvCxnSpPr>
        <p:spPr>
          <a:xfrm>
            <a:off x="10120294" y="4441843"/>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D45CBFFC-7AA4-445C-9E3A-B6BF9073C23C}"/>
              </a:ext>
            </a:extLst>
          </p:cNvPr>
          <p:cNvCxnSpPr>
            <a:cxnSpLocks/>
            <a:endCxn id="213" idx="7"/>
          </p:cNvCxnSpPr>
          <p:nvPr/>
        </p:nvCxnSpPr>
        <p:spPr>
          <a:xfrm flipH="1">
            <a:off x="10528369" y="4446369"/>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8B9C1E57-D71A-4064-B9D9-60FA0C35A1D5}"/>
              </a:ext>
            </a:extLst>
          </p:cNvPr>
          <p:cNvCxnSpPr>
            <a:cxnSpLocks/>
            <a:endCxn id="213" idx="3"/>
          </p:cNvCxnSpPr>
          <p:nvPr/>
        </p:nvCxnSpPr>
        <p:spPr>
          <a:xfrm flipV="1">
            <a:off x="10120294" y="482148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81622403-1039-4C11-9B4B-9E0E62970F29}"/>
              </a:ext>
            </a:extLst>
          </p:cNvPr>
          <p:cNvCxnSpPr>
            <a:cxnSpLocks/>
            <a:stCxn id="213" idx="5"/>
            <a:endCxn id="214" idx="1"/>
          </p:cNvCxnSpPr>
          <p:nvPr/>
        </p:nvCxnSpPr>
        <p:spPr>
          <a:xfrm>
            <a:off x="10528369" y="482148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FD61CFBE-C991-4F2F-A03B-5352A7345F8A}"/>
              </a:ext>
            </a:extLst>
          </p:cNvPr>
          <p:cNvCxnSpPr>
            <a:cxnSpLocks/>
            <a:endCxn id="214" idx="2"/>
          </p:cNvCxnSpPr>
          <p:nvPr/>
        </p:nvCxnSpPr>
        <p:spPr>
          <a:xfrm>
            <a:off x="10141464" y="5016328"/>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D317833A-6B76-42DB-9941-1E7B23616A03}"/>
              </a:ext>
            </a:extLst>
          </p:cNvPr>
          <p:cNvCxnSpPr>
            <a:cxnSpLocks/>
            <a:stCxn id="214" idx="0"/>
          </p:cNvCxnSpPr>
          <p:nvPr/>
        </p:nvCxnSpPr>
        <p:spPr>
          <a:xfrm flipH="1" flipV="1">
            <a:off x="10722458" y="4467539"/>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21" name="Oval 220">
            <a:extLst>
              <a:ext uri="{FF2B5EF4-FFF2-40B4-BE49-F238E27FC236}">
                <a16:creationId xmlns:a16="http://schemas.microsoft.com/office/drawing/2014/main" id="{D6F38D6C-4526-4A8A-B00E-C7CB01BA6F6A}"/>
              </a:ext>
            </a:extLst>
          </p:cNvPr>
          <p:cNvSpPr/>
          <p:nvPr/>
        </p:nvSpPr>
        <p:spPr>
          <a:xfrm>
            <a:off x="8884545" y="5109989"/>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Oval 221">
            <a:extLst>
              <a:ext uri="{FF2B5EF4-FFF2-40B4-BE49-F238E27FC236}">
                <a16:creationId xmlns:a16="http://schemas.microsoft.com/office/drawing/2014/main" id="{6477C32B-1219-476E-8BB0-13F18251021F}"/>
              </a:ext>
            </a:extLst>
          </p:cNvPr>
          <p:cNvSpPr/>
          <p:nvPr/>
        </p:nvSpPr>
        <p:spPr>
          <a:xfrm>
            <a:off x="8687225" y="5566690"/>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Oval 222">
            <a:extLst>
              <a:ext uri="{FF2B5EF4-FFF2-40B4-BE49-F238E27FC236}">
                <a16:creationId xmlns:a16="http://schemas.microsoft.com/office/drawing/2014/main" id="{918A8CBD-B6A7-47A5-8B80-EBA629695E3C}"/>
              </a:ext>
            </a:extLst>
          </p:cNvPr>
          <p:cNvSpPr/>
          <p:nvPr/>
        </p:nvSpPr>
        <p:spPr>
          <a:xfrm>
            <a:off x="9343643" y="5566690"/>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4" name="Straight Arrow Connector 223">
            <a:extLst>
              <a:ext uri="{FF2B5EF4-FFF2-40B4-BE49-F238E27FC236}">
                <a16:creationId xmlns:a16="http://schemas.microsoft.com/office/drawing/2014/main" id="{75EC5015-6B0C-4620-BEBE-92E26E360776}"/>
              </a:ext>
            </a:extLst>
          </p:cNvPr>
          <p:cNvCxnSpPr>
            <a:cxnSpLocks/>
            <a:endCxn id="221" idx="1"/>
          </p:cNvCxnSpPr>
          <p:nvPr/>
        </p:nvCxnSpPr>
        <p:spPr>
          <a:xfrm>
            <a:off x="8810606" y="5064480"/>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10FA564-C235-400C-8467-E54BE4B056A1}"/>
              </a:ext>
            </a:extLst>
          </p:cNvPr>
          <p:cNvCxnSpPr>
            <a:cxnSpLocks/>
            <a:endCxn id="221" idx="7"/>
          </p:cNvCxnSpPr>
          <p:nvPr/>
        </p:nvCxnSpPr>
        <p:spPr>
          <a:xfrm flipH="1">
            <a:off x="9218681" y="5069007"/>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8D04C950-611A-4E2A-ABC0-ED15F0FD26D6}"/>
              </a:ext>
            </a:extLst>
          </p:cNvPr>
          <p:cNvCxnSpPr>
            <a:cxnSpLocks/>
            <a:stCxn id="222" idx="7"/>
            <a:endCxn id="221" idx="3"/>
          </p:cNvCxnSpPr>
          <p:nvPr/>
        </p:nvCxnSpPr>
        <p:spPr>
          <a:xfrm flipV="1">
            <a:off x="8810606" y="5444123"/>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EEE8904B-5770-4838-A120-75941C430E70}"/>
              </a:ext>
            </a:extLst>
          </p:cNvPr>
          <p:cNvCxnSpPr>
            <a:cxnSpLocks/>
            <a:stCxn id="221" idx="5"/>
            <a:endCxn id="223" idx="1"/>
          </p:cNvCxnSpPr>
          <p:nvPr/>
        </p:nvCxnSpPr>
        <p:spPr>
          <a:xfrm>
            <a:off x="9218681" y="5444123"/>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B433E21-F894-4B92-A8BB-5672F99E625E}"/>
              </a:ext>
            </a:extLst>
          </p:cNvPr>
          <p:cNvCxnSpPr>
            <a:cxnSpLocks/>
            <a:stCxn id="222" idx="6"/>
            <a:endCxn id="223" idx="2"/>
          </p:cNvCxnSpPr>
          <p:nvPr/>
        </p:nvCxnSpPr>
        <p:spPr>
          <a:xfrm>
            <a:off x="8831776" y="5638966"/>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6B7EFFD6-109A-4403-A613-6A3EB5E38C81}"/>
              </a:ext>
            </a:extLst>
          </p:cNvPr>
          <p:cNvCxnSpPr>
            <a:cxnSpLocks/>
            <a:endCxn id="222" idx="0"/>
          </p:cNvCxnSpPr>
          <p:nvPr/>
        </p:nvCxnSpPr>
        <p:spPr>
          <a:xfrm>
            <a:off x="8759501" y="5085650"/>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7A5D8964-8F01-42B4-BEDF-64FCCF2A3646}"/>
              </a:ext>
            </a:extLst>
          </p:cNvPr>
          <p:cNvCxnSpPr>
            <a:cxnSpLocks/>
            <a:stCxn id="223" idx="0"/>
          </p:cNvCxnSpPr>
          <p:nvPr/>
        </p:nvCxnSpPr>
        <p:spPr>
          <a:xfrm flipH="1" flipV="1">
            <a:off x="9412771" y="5090177"/>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31" name="Oval 230">
            <a:extLst>
              <a:ext uri="{FF2B5EF4-FFF2-40B4-BE49-F238E27FC236}">
                <a16:creationId xmlns:a16="http://schemas.microsoft.com/office/drawing/2014/main" id="{E85695FD-72F0-43DC-A9A0-5DF4F704C7D8}"/>
              </a:ext>
            </a:extLst>
          </p:cNvPr>
          <p:cNvSpPr/>
          <p:nvPr/>
        </p:nvSpPr>
        <p:spPr>
          <a:xfrm>
            <a:off x="9537817" y="5116154"/>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Oval 231">
            <a:extLst>
              <a:ext uri="{FF2B5EF4-FFF2-40B4-BE49-F238E27FC236}">
                <a16:creationId xmlns:a16="http://schemas.microsoft.com/office/drawing/2014/main" id="{DDBFA27D-7074-43E3-A460-61D0F9EACA4B}"/>
              </a:ext>
            </a:extLst>
          </p:cNvPr>
          <p:cNvSpPr/>
          <p:nvPr/>
        </p:nvSpPr>
        <p:spPr>
          <a:xfrm>
            <a:off x="9996913" y="5572856"/>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3" name="Straight Arrow Connector 232">
            <a:extLst>
              <a:ext uri="{FF2B5EF4-FFF2-40B4-BE49-F238E27FC236}">
                <a16:creationId xmlns:a16="http://schemas.microsoft.com/office/drawing/2014/main" id="{758C0D6A-215C-44EA-BE5A-3CA297474A80}"/>
              </a:ext>
            </a:extLst>
          </p:cNvPr>
          <p:cNvCxnSpPr>
            <a:cxnSpLocks/>
            <a:endCxn id="231" idx="1"/>
          </p:cNvCxnSpPr>
          <p:nvPr/>
        </p:nvCxnSpPr>
        <p:spPr>
          <a:xfrm>
            <a:off x="9463876" y="5070648"/>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7D7D35BF-E321-4F4C-B3B9-E221420C95E6}"/>
              </a:ext>
            </a:extLst>
          </p:cNvPr>
          <p:cNvCxnSpPr>
            <a:cxnSpLocks/>
            <a:endCxn id="231" idx="7"/>
          </p:cNvCxnSpPr>
          <p:nvPr/>
        </p:nvCxnSpPr>
        <p:spPr>
          <a:xfrm flipH="1">
            <a:off x="9871951" y="5075173"/>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BAF4D608-0F1E-4901-A08C-E386B56273A7}"/>
              </a:ext>
            </a:extLst>
          </p:cNvPr>
          <p:cNvCxnSpPr>
            <a:cxnSpLocks/>
            <a:endCxn id="231" idx="3"/>
          </p:cNvCxnSpPr>
          <p:nvPr/>
        </p:nvCxnSpPr>
        <p:spPr>
          <a:xfrm flipV="1">
            <a:off x="9463876" y="5450289"/>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127ED3A6-AF55-4026-8EC0-979CA1DCC8BF}"/>
              </a:ext>
            </a:extLst>
          </p:cNvPr>
          <p:cNvCxnSpPr>
            <a:cxnSpLocks/>
            <a:stCxn id="231" idx="5"/>
            <a:endCxn id="232" idx="1"/>
          </p:cNvCxnSpPr>
          <p:nvPr/>
        </p:nvCxnSpPr>
        <p:spPr>
          <a:xfrm>
            <a:off x="9871951" y="5450289"/>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6C6F5521-AA45-4823-8CFC-B5DD4A121083}"/>
              </a:ext>
            </a:extLst>
          </p:cNvPr>
          <p:cNvCxnSpPr>
            <a:cxnSpLocks/>
            <a:endCxn id="232" idx="2"/>
          </p:cNvCxnSpPr>
          <p:nvPr/>
        </p:nvCxnSpPr>
        <p:spPr>
          <a:xfrm>
            <a:off x="9485046" y="5645131"/>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3E216CA8-8740-4BBE-BB47-0F8E66904D89}"/>
              </a:ext>
            </a:extLst>
          </p:cNvPr>
          <p:cNvCxnSpPr>
            <a:cxnSpLocks/>
            <a:stCxn id="232" idx="0"/>
          </p:cNvCxnSpPr>
          <p:nvPr/>
        </p:nvCxnSpPr>
        <p:spPr>
          <a:xfrm flipH="1" flipV="1">
            <a:off x="10066042" y="5096343"/>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983124BC-BD26-4391-96C9-8010AB8452B8}"/>
              </a:ext>
            </a:extLst>
          </p:cNvPr>
          <p:cNvSpPr/>
          <p:nvPr/>
        </p:nvSpPr>
        <p:spPr>
          <a:xfrm>
            <a:off x="10191087" y="5117223"/>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0" name="Oval 239">
            <a:extLst>
              <a:ext uri="{FF2B5EF4-FFF2-40B4-BE49-F238E27FC236}">
                <a16:creationId xmlns:a16="http://schemas.microsoft.com/office/drawing/2014/main" id="{DD7F8476-C3E3-4DB9-AB7C-2C29EA884EB0}"/>
              </a:ext>
            </a:extLst>
          </p:cNvPr>
          <p:cNvSpPr/>
          <p:nvPr/>
        </p:nvSpPr>
        <p:spPr>
          <a:xfrm>
            <a:off x="10650184" y="5573926"/>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1" name="Straight Arrow Connector 240">
            <a:extLst>
              <a:ext uri="{FF2B5EF4-FFF2-40B4-BE49-F238E27FC236}">
                <a16:creationId xmlns:a16="http://schemas.microsoft.com/office/drawing/2014/main" id="{E0C30D48-854D-4171-BD54-75E9DCDC6EAC}"/>
              </a:ext>
            </a:extLst>
          </p:cNvPr>
          <p:cNvCxnSpPr>
            <a:cxnSpLocks/>
            <a:endCxn id="239" idx="1"/>
          </p:cNvCxnSpPr>
          <p:nvPr/>
        </p:nvCxnSpPr>
        <p:spPr>
          <a:xfrm>
            <a:off x="10117146" y="5071717"/>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34FB5D5E-89D2-4FBB-BCEA-46D99175784D}"/>
              </a:ext>
            </a:extLst>
          </p:cNvPr>
          <p:cNvCxnSpPr>
            <a:cxnSpLocks/>
            <a:endCxn id="239" idx="7"/>
          </p:cNvCxnSpPr>
          <p:nvPr/>
        </p:nvCxnSpPr>
        <p:spPr>
          <a:xfrm flipH="1">
            <a:off x="10525223" y="5076242"/>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7BB8C46F-A832-444A-9C97-29E8D56A9925}"/>
              </a:ext>
            </a:extLst>
          </p:cNvPr>
          <p:cNvCxnSpPr>
            <a:cxnSpLocks/>
            <a:endCxn id="239" idx="3"/>
          </p:cNvCxnSpPr>
          <p:nvPr/>
        </p:nvCxnSpPr>
        <p:spPr>
          <a:xfrm flipV="1">
            <a:off x="10117146" y="5451358"/>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5ADAAC99-030D-4BA5-A2C2-38EF68185DE4}"/>
              </a:ext>
            </a:extLst>
          </p:cNvPr>
          <p:cNvCxnSpPr>
            <a:cxnSpLocks/>
            <a:stCxn id="239" idx="5"/>
            <a:endCxn id="240" idx="1"/>
          </p:cNvCxnSpPr>
          <p:nvPr/>
        </p:nvCxnSpPr>
        <p:spPr>
          <a:xfrm>
            <a:off x="10525223" y="5451358"/>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BF9B5171-ED81-4F11-A643-7B6AE13D050B}"/>
              </a:ext>
            </a:extLst>
          </p:cNvPr>
          <p:cNvCxnSpPr>
            <a:cxnSpLocks/>
            <a:endCxn id="240" idx="2"/>
          </p:cNvCxnSpPr>
          <p:nvPr/>
        </p:nvCxnSpPr>
        <p:spPr>
          <a:xfrm>
            <a:off x="10138316" y="5646199"/>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2B74ADA9-8C52-42D0-AB2C-E46C1DFBFA36}"/>
              </a:ext>
            </a:extLst>
          </p:cNvPr>
          <p:cNvCxnSpPr>
            <a:cxnSpLocks/>
            <a:stCxn id="240" idx="0"/>
          </p:cNvCxnSpPr>
          <p:nvPr/>
        </p:nvCxnSpPr>
        <p:spPr>
          <a:xfrm flipH="1" flipV="1">
            <a:off x="10719312" y="5097412"/>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EE72E3F2-5488-4122-BBE5-B9760481608D}"/>
              </a:ext>
            </a:extLst>
          </p:cNvPr>
          <p:cNvCxnSpPr>
            <a:cxnSpLocks/>
          </p:cNvCxnSpPr>
          <p:nvPr/>
        </p:nvCxnSpPr>
        <p:spPr>
          <a:xfrm>
            <a:off x="10719312" y="5723645"/>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7580E11-7635-42B3-83DC-61A1D931CEA1}"/>
              </a:ext>
            </a:extLst>
          </p:cNvPr>
          <p:cNvCxnSpPr>
            <a:cxnSpLocks/>
          </p:cNvCxnSpPr>
          <p:nvPr/>
        </p:nvCxnSpPr>
        <p:spPr>
          <a:xfrm>
            <a:off x="10072333" y="5711992"/>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1F028EB5-E889-4A72-AF9F-771CD8986F74}"/>
              </a:ext>
            </a:extLst>
          </p:cNvPr>
          <p:cNvCxnSpPr>
            <a:cxnSpLocks/>
          </p:cNvCxnSpPr>
          <p:nvPr/>
        </p:nvCxnSpPr>
        <p:spPr>
          <a:xfrm>
            <a:off x="9414343" y="5716408"/>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25928FAE-9122-47F3-A084-9C7FCC247622}"/>
              </a:ext>
            </a:extLst>
          </p:cNvPr>
          <p:cNvCxnSpPr>
            <a:cxnSpLocks/>
          </p:cNvCxnSpPr>
          <p:nvPr/>
        </p:nvCxnSpPr>
        <p:spPr>
          <a:xfrm>
            <a:off x="8764307" y="5713061"/>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51" name="Rectangle 250">
            <a:extLst>
              <a:ext uri="{FF2B5EF4-FFF2-40B4-BE49-F238E27FC236}">
                <a16:creationId xmlns:a16="http://schemas.microsoft.com/office/drawing/2014/main" id="{21767E47-BBBD-48AC-A3BF-C7453B48090F}"/>
              </a:ext>
            </a:extLst>
          </p:cNvPr>
          <p:cNvSpPr/>
          <p:nvPr/>
        </p:nvSpPr>
        <p:spPr>
          <a:xfrm>
            <a:off x="8004937" y="5908696"/>
            <a:ext cx="2766332" cy="213289"/>
          </a:xfrm>
          <a:prstGeom prst="rect">
            <a:avLst/>
          </a:prstGeom>
          <a:solidFill>
            <a:schemeClr val="accent6">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Connector: Elbow 251">
            <a:extLst>
              <a:ext uri="{FF2B5EF4-FFF2-40B4-BE49-F238E27FC236}">
                <a16:creationId xmlns:a16="http://schemas.microsoft.com/office/drawing/2014/main" id="{E01082F8-2E21-431F-B4FF-60660D687835}"/>
              </a:ext>
            </a:extLst>
          </p:cNvPr>
          <p:cNvCxnSpPr>
            <a:cxnSpLocks/>
            <a:stCxn id="251" idx="3"/>
            <a:endCxn id="93" idx="3"/>
          </p:cNvCxnSpPr>
          <p:nvPr/>
        </p:nvCxnSpPr>
        <p:spPr>
          <a:xfrm flipV="1">
            <a:off x="10771268" y="2619662"/>
            <a:ext cx="493540" cy="3395678"/>
          </a:xfrm>
          <a:prstGeom prst="bentConnector3">
            <a:avLst>
              <a:gd name="adj1" fmla="val 140817"/>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E21427F-953F-47DE-B204-342F9136EDF2}"/>
              </a:ext>
            </a:extLst>
          </p:cNvPr>
          <p:cNvCxnSpPr>
            <a:cxnSpLocks/>
          </p:cNvCxnSpPr>
          <p:nvPr/>
        </p:nvCxnSpPr>
        <p:spPr>
          <a:xfrm>
            <a:off x="8098681" y="3502350"/>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F46FC630-8338-400E-B447-1DA9F8767693}"/>
              </a:ext>
            </a:extLst>
          </p:cNvPr>
          <p:cNvSpPr/>
          <p:nvPr/>
        </p:nvSpPr>
        <p:spPr>
          <a:xfrm>
            <a:off x="8225213" y="3852547"/>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Oval 254">
            <a:extLst>
              <a:ext uri="{FF2B5EF4-FFF2-40B4-BE49-F238E27FC236}">
                <a16:creationId xmlns:a16="http://schemas.microsoft.com/office/drawing/2014/main" id="{31AE7FCC-ECF3-4A40-B027-0EBB1197C24F}"/>
              </a:ext>
            </a:extLst>
          </p:cNvPr>
          <p:cNvSpPr/>
          <p:nvPr/>
        </p:nvSpPr>
        <p:spPr>
          <a:xfrm>
            <a:off x="8027893" y="3683659"/>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Oval 255">
            <a:extLst>
              <a:ext uri="{FF2B5EF4-FFF2-40B4-BE49-F238E27FC236}">
                <a16:creationId xmlns:a16="http://schemas.microsoft.com/office/drawing/2014/main" id="{A075BEF8-3D7D-4895-AC12-86F6A6A4EDC1}"/>
              </a:ext>
            </a:extLst>
          </p:cNvPr>
          <p:cNvSpPr/>
          <p:nvPr/>
        </p:nvSpPr>
        <p:spPr>
          <a:xfrm>
            <a:off x="8027893" y="4309248"/>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57" name="Straight Arrow Connector 256">
            <a:extLst>
              <a:ext uri="{FF2B5EF4-FFF2-40B4-BE49-F238E27FC236}">
                <a16:creationId xmlns:a16="http://schemas.microsoft.com/office/drawing/2014/main" id="{3FC7E19E-2E1B-4D3D-8B42-FEB2D2C840FB}"/>
              </a:ext>
            </a:extLst>
          </p:cNvPr>
          <p:cNvCxnSpPr>
            <a:cxnSpLocks/>
            <a:stCxn id="255" idx="5"/>
            <a:endCxn id="254" idx="1"/>
          </p:cNvCxnSpPr>
          <p:nvPr/>
        </p:nvCxnSpPr>
        <p:spPr>
          <a:xfrm>
            <a:off x="8151273" y="3807039"/>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6D1891D-8D52-41FF-A4B4-65ACA7B0847B}"/>
              </a:ext>
            </a:extLst>
          </p:cNvPr>
          <p:cNvCxnSpPr>
            <a:cxnSpLocks/>
            <a:endCxn id="254" idx="7"/>
          </p:cNvCxnSpPr>
          <p:nvPr/>
        </p:nvCxnSpPr>
        <p:spPr>
          <a:xfrm flipH="1">
            <a:off x="8559349" y="3811566"/>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4460783A-9105-49CC-AAEB-AB00F51666CA}"/>
              </a:ext>
            </a:extLst>
          </p:cNvPr>
          <p:cNvCxnSpPr>
            <a:cxnSpLocks/>
            <a:stCxn id="256" idx="7"/>
            <a:endCxn id="254" idx="3"/>
          </p:cNvCxnSpPr>
          <p:nvPr/>
        </p:nvCxnSpPr>
        <p:spPr>
          <a:xfrm flipV="1">
            <a:off x="8151273" y="4186681"/>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AE66C4A2-30C5-4AC0-8073-3DDF5921C61C}"/>
              </a:ext>
            </a:extLst>
          </p:cNvPr>
          <p:cNvCxnSpPr>
            <a:cxnSpLocks/>
            <a:stCxn id="254" idx="5"/>
          </p:cNvCxnSpPr>
          <p:nvPr/>
        </p:nvCxnSpPr>
        <p:spPr>
          <a:xfrm>
            <a:off x="8559349" y="4186681"/>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AA20F3E0-7B55-44AB-9775-FD658EA687ED}"/>
              </a:ext>
            </a:extLst>
          </p:cNvPr>
          <p:cNvCxnSpPr>
            <a:cxnSpLocks/>
            <a:stCxn id="256" idx="6"/>
          </p:cNvCxnSpPr>
          <p:nvPr/>
        </p:nvCxnSpPr>
        <p:spPr>
          <a:xfrm>
            <a:off x="8172442" y="4381524"/>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D2AC7DF3-0500-49DC-BB79-13CFB47ADCB6}"/>
              </a:ext>
            </a:extLst>
          </p:cNvPr>
          <p:cNvCxnSpPr>
            <a:cxnSpLocks/>
            <a:stCxn id="255" idx="4"/>
            <a:endCxn id="256" idx="0"/>
          </p:cNvCxnSpPr>
          <p:nvPr/>
        </p:nvCxnSpPr>
        <p:spPr>
          <a:xfrm>
            <a:off x="8100169" y="3828209"/>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BBE72693-DF09-4DF5-91C1-4200CDFB33B2}"/>
              </a:ext>
            </a:extLst>
          </p:cNvPr>
          <p:cNvCxnSpPr>
            <a:cxnSpLocks/>
            <a:stCxn id="255" idx="6"/>
          </p:cNvCxnSpPr>
          <p:nvPr/>
        </p:nvCxnSpPr>
        <p:spPr>
          <a:xfrm>
            <a:off x="8172442" y="3755935"/>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64" name="Oval 263">
            <a:extLst>
              <a:ext uri="{FF2B5EF4-FFF2-40B4-BE49-F238E27FC236}">
                <a16:creationId xmlns:a16="http://schemas.microsoft.com/office/drawing/2014/main" id="{65CBD007-9DFD-4C22-B121-D11F31DE245A}"/>
              </a:ext>
            </a:extLst>
          </p:cNvPr>
          <p:cNvSpPr/>
          <p:nvPr/>
        </p:nvSpPr>
        <p:spPr>
          <a:xfrm>
            <a:off x="8222066" y="4480114"/>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Oval 264">
            <a:extLst>
              <a:ext uri="{FF2B5EF4-FFF2-40B4-BE49-F238E27FC236}">
                <a16:creationId xmlns:a16="http://schemas.microsoft.com/office/drawing/2014/main" id="{23720165-A49A-4130-8A1E-3AB132EC55B2}"/>
              </a:ext>
            </a:extLst>
          </p:cNvPr>
          <p:cNvSpPr/>
          <p:nvPr/>
        </p:nvSpPr>
        <p:spPr>
          <a:xfrm>
            <a:off x="8024747" y="4936818"/>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66" name="Straight Arrow Connector 265">
            <a:extLst>
              <a:ext uri="{FF2B5EF4-FFF2-40B4-BE49-F238E27FC236}">
                <a16:creationId xmlns:a16="http://schemas.microsoft.com/office/drawing/2014/main" id="{65C50FE0-1179-426E-B18F-2C4FAA4D177B}"/>
              </a:ext>
            </a:extLst>
          </p:cNvPr>
          <p:cNvCxnSpPr>
            <a:cxnSpLocks/>
            <a:endCxn id="264" idx="1"/>
          </p:cNvCxnSpPr>
          <p:nvPr/>
        </p:nvCxnSpPr>
        <p:spPr>
          <a:xfrm>
            <a:off x="8148127" y="4434609"/>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2B64AE9D-967B-485D-85BF-4CC3F07FF7F4}"/>
              </a:ext>
            </a:extLst>
          </p:cNvPr>
          <p:cNvCxnSpPr>
            <a:cxnSpLocks/>
            <a:endCxn id="264" idx="7"/>
          </p:cNvCxnSpPr>
          <p:nvPr/>
        </p:nvCxnSpPr>
        <p:spPr>
          <a:xfrm flipH="1">
            <a:off x="8556202" y="4439134"/>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CD4F2C4D-D014-4C66-85BF-ADDFDF3C66FE}"/>
              </a:ext>
            </a:extLst>
          </p:cNvPr>
          <p:cNvCxnSpPr>
            <a:cxnSpLocks/>
            <a:stCxn id="265" idx="7"/>
            <a:endCxn id="264" idx="3"/>
          </p:cNvCxnSpPr>
          <p:nvPr/>
        </p:nvCxnSpPr>
        <p:spPr>
          <a:xfrm flipV="1">
            <a:off x="8148127" y="4814248"/>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74D499FF-F934-45FD-95CB-E17891A0F176}"/>
              </a:ext>
            </a:extLst>
          </p:cNvPr>
          <p:cNvCxnSpPr>
            <a:cxnSpLocks/>
            <a:stCxn id="264" idx="5"/>
          </p:cNvCxnSpPr>
          <p:nvPr/>
        </p:nvCxnSpPr>
        <p:spPr>
          <a:xfrm>
            <a:off x="8556202" y="4814248"/>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DF84F198-81B6-4A80-B8C7-8E242F5AF3DE}"/>
              </a:ext>
            </a:extLst>
          </p:cNvPr>
          <p:cNvCxnSpPr>
            <a:cxnSpLocks/>
            <a:stCxn id="265" idx="6"/>
          </p:cNvCxnSpPr>
          <p:nvPr/>
        </p:nvCxnSpPr>
        <p:spPr>
          <a:xfrm>
            <a:off x="8169296" y="5009091"/>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A8BF984F-6365-4DF0-8DDD-85F542DD07D8}"/>
              </a:ext>
            </a:extLst>
          </p:cNvPr>
          <p:cNvCxnSpPr>
            <a:cxnSpLocks/>
            <a:endCxn id="265" idx="0"/>
          </p:cNvCxnSpPr>
          <p:nvPr/>
        </p:nvCxnSpPr>
        <p:spPr>
          <a:xfrm>
            <a:off x="8097020" y="4455778"/>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72" name="Oval 271">
            <a:extLst>
              <a:ext uri="{FF2B5EF4-FFF2-40B4-BE49-F238E27FC236}">
                <a16:creationId xmlns:a16="http://schemas.microsoft.com/office/drawing/2014/main" id="{1A419822-F94E-45D1-B82D-402B2D32ABA1}"/>
              </a:ext>
            </a:extLst>
          </p:cNvPr>
          <p:cNvSpPr/>
          <p:nvPr/>
        </p:nvSpPr>
        <p:spPr>
          <a:xfrm>
            <a:off x="8218919" y="5109989"/>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Oval 272">
            <a:extLst>
              <a:ext uri="{FF2B5EF4-FFF2-40B4-BE49-F238E27FC236}">
                <a16:creationId xmlns:a16="http://schemas.microsoft.com/office/drawing/2014/main" id="{2F8D5B63-B803-4203-8220-B08600BB0610}"/>
              </a:ext>
            </a:extLst>
          </p:cNvPr>
          <p:cNvSpPr/>
          <p:nvPr/>
        </p:nvSpPr>
        <p:spPr>
          <a:xfrm>
            <a:off x="8021599" y="5566690"/>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4" name="Straight Arrow Connector 273">
            <a:extLst>
              <a:ext uri="{FF2B5EF4-FFF2-40B4-BE49-F238E27FC236}">
                <a16:creationId xmlns:a16="http://schemas.microsoft.com/office/drawing/2014/main" id="{D43C40E2-F0CB-4678-9E38-BE20A44FB58B}"/>
              </a:ext>
            </a:extLst>
          </p:cNvPr>
          <p:cNvCxnSpPr>
            <a:cxnSpLocks/>
            <a:endCxn id="272" idx="1"/>
          </p:cNvCxnSpPr>
          <p:nvPr/>
        </p:nvCxnSpPr>
        <p:spPr>
          <a:xfrm>
            <a:off x="8144979" y="5064480"/>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769CEBF-85E1-4FA7-9400-41E767942B47}"/>
              </a:ext>
            </a:extLst>
          </p:cNvPr>
          <p:cNvCxnSpPr>
            <a:cxnSpLocks/>
            <a:endCxn id="272" idx="7"/>
          </p:cNvCxnSpPr>
          <p:nvPr/>
        </p:nvCxnSpPr>
        <p:spPr>
          <a:xfrm flipH="1">
            <a:off x="8553055" y="5069007"/>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0FEAFC7F-BF09-401B-9080-26F33B420D7A}"/>
              </a:ext>
            </a:extLst>
          </p:cNvPr>
          <p:cNvCxnSpPr>
            <a:cxnSpLocks/>
            <a:stCxn id="273" idx="7"/>
            <a:endCxn id="272" idx="3"/>
          </p:cNvCxnSpPr>
          <p:nvPr/>
        </p:nvCxnSpPr>
        <p:spPr>
          <a:xfrm flipV="1">
            <a:off x="8144979" y="5444123"/>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AC9C7B1B-B7E3-419A-913F-9356443F4A2D}"/>
              </a:ext>
            </a:extLst>
          </p:cNvPr>
          <p:cNvCxnSpPr>
            <a:cxnSpLocks/>
            <a:stCxn id="272" idx="5"/>
          </p:cNvCxnSpPr>
          <p:nvPr/>
        </p:nvCxnSpPr>
        <p:spPr>
          <a:xfrm>
            <a:off x="8553055" y="5444123"/>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3F3AA72-0396-4928-8320-C70121FA4AA1}"/>
              </a:ext>
            </a:extLst>
          </p:cNvPr>
          <p:cNvCxnSpPr>
            <a:cxnSpLocks/>
            <a:stCxn id="273" idx="6"/>
          </p:cNvCxnSpPr>
          <p:nvPr/>
        </p:nvCxnSpPr>
        <p:spPr>
          <a:xfrm>
            <a:off x="8166148" y="5638966"/>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A3D7F3FB-ECBD-4053-BD71-450F94FB206A}"/>
              </a:ext>
            </a:extLst>
          </p:cNvPr>
          <p:cNvCxnSpPr>
            <a:cxnSpLocks/>
            <a:endCxn id="273" idx="0"/>
          </p:cNvCxnSpPr>
          <p:nvPr/>
        </p:nvCxnSpPr>
        <p:spPr>
          <a:xfrm>
            <a:off x="8093874" y="5085650"/>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07705E03-8CE8-4B35-A39F-2C78501902D7}"/>
              </a:ext>
            </a:extLst>
          </p:cNvPr>
          <p:cNvCxnSpPr>
            <a:cxnSpLocks/>
          </p:cNvCxnSpPr>
          <p:nvPr/>
        </p:nvCxnSpPr>
        <p:spPr>
          <a:xfrm>
            <a:off x="8098681" y="5713061"/>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81" name="Rectangle 280">
            <a:extLst>
              <a:ext uri="{FF2B5EF4-FFF2-40B4-BE49-F238E27FC236}">
                <a16:creationId xmlns:a16="http://schemas.microsoft.com/office/drawing/2014/main" id="{4902FA72-F8B6-45BC-8E6A-B809BB910B06}"/>
              </a:ext>
            </a:extLst>
          </p:cNvPr>
          <p:cNvSpPr/>
          <p:nvPr/>
        </p:nvSpPr>
        <p:spPr>
          <a:xfrm>
            <a:off x="8004935" y="3311597"/>
            <a:ext cx="2766332" cy="213289"/>
          </a:xfrm>
          <a:prstGeom prst="rect">
            <a:avLst/>
          </a:prstGeom>
          <a:solidFill>
            <a:schemeClr val="accent6">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F94B8831-DC79-46AE-B2C2-0EEFE806CB38}"/>
              </a:ext>
            </a:extLst>
          </p:cNvPr>
          <p:cNvSpPr/>
          <p:nvPr/>
        </p:nvSpPr>
        <p:spPr>
          <a:xfrm>
            <a:off x="9919592" y="2331794"/>
            <a:ext cx="1269448" cy="57216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Mem. Controller</a:t>
            </a:r>
            <a:endParaRPr lang="en-US" sz="2000">
              <a:solidFill>
                <a:schemeClr val="tx1"/>
              </a:solidFill>
            </a:endParaRPr>
          </a:p>
        </p:txBody>
      </p:sp>
      <p:cxnSp>
        <p:nvCxnSpPr>
          <p:cNvPr id="284" name="Straight Arrow Connector 283">
            <a:extLst>
              <a:ext uri="{FF2B5EF4-FFF2-40B4-BE49-F238E27FC236}">
                <a16:creationId xmlns:a16="http://schemas.microsoft.com/office/drawing/2014/main" id="{59B0E1A8-B6A4-4B75-9D3E-15D0521DD87C}"/>
              </a:ext>
            </a:extLst>
          </p:cNvPr>
          <p:cNvCxnSpPr>
            <a:cxnSpLocks/>
          </p:cNvCxnSpPr>
          <p:nvPr/>
        </p:nvCxnSpPr>
        <p:spPr>
          <a:xfrm>
            <a:off x="8479253" y="2982164"/>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4A25B335-DE21-440F-8E2A-9DCC5DEE539E}"/>
              </a:ext>
            </a:extLst>
          </p:cNvPr>
          <p:cNvCxnSpPr>
            <a:cxnSpLocks/>
          </p:cNvCxnSpPr>
          <p:nvPr/>
        </p:nvCxnSpPr>
        <p:spPr>
          <a:xfrm>
            <a:off x="8986811" y="2982164"/>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AE5706D7-6180-4698-9EC9-BA322B8C6F19}"/>
              </a:ext>
            </a:extLst>
          </p:cNvPr>
          <p:cNvCxnSpPr>
            <a:cxnSpLocks/>
          </p:cNvCxnSpPr>
          <p:nvPr/>
        </p:nvCxnSpPr>
        <p:spPr>
          <a:xfrm>
            <a:off x="9518785" y="2982164"/>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D2C053E4-571D-4177-9FBA-61ADA8EF146F}"/>
              </a:ext>
            </a:extLst>
          </p:cNvPr>
          <p:cNvCxnSpPr>
            <a:cxnSpLocks/>
          </p:cNvCxnSpPr>
          <p:nvPr/>
        </p:nvCxnSpPr>
        <p:spPr>
          <a:xfrm>
            <a:off x="9978962" y="2982164"/>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C6CBAA05-D3AD-40CC-A2EF-67C72DC2E394}"/>
              </a:ext>
            </a:extLst>
          </p:cNvPr>
          <p:cNvCxnSpPr>
            <a:cxnSpLocks/>
          </p:cNvCxnSpPr>
          <p:nvPr/>
        </p:nvCxnSpPr>
        <p:spPr>
          <a:xfrm>
            <a:off x="10427161" y="2982164"/>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3DC7FE47-17C0-4240-9004-9DC0DBAC0A4E}"/>
              </a:ext>
            </a:extLst>
          </p:cNvPr>
          <p:cNvCxnSpPr>
            <a:cxnSpLocks/>
            <a:stCxn id="92" idx="2"/>
            <a:endCxn id="282" idx="0"/>
          </p:cNvCxnSpPr>
          <p:nvPr/>
        </p:nvCxnSpPr>
        <p:spPr>
          <a:xfrm>
            <a:off x="10554316" y="1877314"/>
            <a:ext cx="0" cy="45448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40C1BE0-79B7-4A5A-97FC-674E1805E840}"/>
              </a:ext>
            </a:extLst>
          </p:cNvPr>
          <p:cNvGrpSpPr/>
          <p:nvPr/>
        </p:nvGrpSpPr>
        <p:grpSpPr>
          <a:xfrm>
            <a:off x="9282493" y="3410181"/>
            <a:ext cx="1568053" cy="2563812"/>
            <a:chOff x="7624889" y="3753168"/>
            <a:chExt cx="1568053" cy="2563812"/>
          </a:xfrm>
        </p:grpSpPr>
        <p:sp>
          <p:nvSpPr>
            <p:cNvPr id="176" name="Oval 175">
              <a:extLst>
                <a:ext uri="{FF2B5EF4-FFF2-40B4-BE49-F238E27FC236}">
                  <a16:creationId xmlns:a16="http://schemas.microsoft.com/office/drawing/2014/main" id="{843A14B8-E838-4157-A6A7-00DC02FFE096}"/>
                </a:ext>
              </a:extLst>
            </p:cNvPr>
            <p:cNvSpPr/>
            <p:nvPr/>
          </p:nvSpPr>
          <p:spPr>
            <a:xfrm>
              <a:off x="7871607" y="4180878"/>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a:solidFill>
                    <a:schemeClr val="tx1"/>
                  </a:solidFill>
                </a:rPr>
                <a:t>×</a:t>
              </a:r>
              <a:endParaRPr lang="en-US" sz="3600" b="1">
                <a:solidFill>
                  <a:schemeClr val="tx1"/>
                </a:solidFill>
              </a:endParaRPr>
            </a:p>
          </p:txBody>
        </p:sp>
        <p:cxnSp>
          <p:nvCxnSpPr>
            <p:cNvPr id="177" name="Straight Arrow Connector 176">
              <a:extLst>
                <a:ext uri="{FF2B5EF4-FFF2-40B4-BE49-F238E27FC236}">
                  <a16:creationId xmlns:a16="http://schemas.microsoft.com/office/drawing/2014/main" id="{F5B133CB-963D-4DB3-8103-37A82437C60F}"/>
                </a:ext>
              </a:extLst>
            </p:cNvPr>
            <p:cNvCxnSpPr>
              <a:cxnSpLocks/>
            </p:cNvCxnSpPr>
            <p:nvPr/>
          </p:nvCxnSpPr>
          <p:spPr>
            <a:xfrm>
              <a:off x="8227592" y="4555632"/>
              <a:ext cx="378060" cy="355882"/>
            </a:xfrm>
            <a:prstGeom prst="straightConnector1">
              <a:avLst/>
            </a:prstGeom>
            <a:solidFill>
              <a:schemeClr val="accent2">
                <a:lumMod val="60000"/>
                <a:lumOff val="40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Oval 177">
              <a:extLst>
                <a:ext uri="{FF2B5EF4-FFF2-40B4-BE49-F238E27FC236}">
                  <a16:creationId xmlns:a16="http://schemas.microsoft.com/office/drawing/2014/main" id="{DB0FFC42-F88B-45AF-A3A4-D375F7B25699}"/>
                </a:ext>
              </a:extLst>
            </p:cNvPr>
            <p:cNvSpPr/>
            <p:nvPr/>
          </p:nvSpPr>
          <p:spPr>
            <a:xfrm>
              <a:off x="8540627" y="4827720"/>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r>
                <a:rPr lang="zh-CN" altLang="en-US" sz="3600" b="1">
                  <a:solidFill>
                    <a:schemeClr val="tx1"/>
                  </a:solidFill>
                </a:rPr>
                <a:t>＋</a:t>
              </a:r>
              <a:endParaRPr lang="en-US" b="1">
                <a:solidFill>
                  <a:schemeClr val="tx1"/>
                </a:solidFill>
              </a:endParaRPr>
            </a:p>
          </p:txBody>
        </p:sp>
        <p:sp>
          <p:nvSpPr>
            <p:cNvPr id="183" name="Freeform: Shape 182">
              <a:extLst>
                <a:ext uri="{FF2B5EF4-FFF2-40B4-BE49-F238E27FC236}">
                  <a16:creationId xmlns:a16="http://schemas.microsoft.com/office/drawing/2014/main" id="{B080E971-7CA5-4BA4-97B0-500963AB0A12}"/>
                </a:ext>
              </a:extLst>
            </p:cNvPr>
            <p:cNvSpPr/>
            <p:nvPr/>
          </p:nvSpPr>
          <p:spPr>
            <a:xfrm>
              <a:off x="8880825" y="3829531"/>
              <a:ext cx="312117" cy="1072445"/>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Shape 291">
              <a:extLst>
                <a:ext uri="{FF2B5EF4-FFF2-40B4-BE49-F238E27FC236}">
                  <a16:creationId xmlns:a16="http://schemas.microsoft.com/office/drawing/2014/main" id="{3C125864-DAD6-48AA-92FF-DFF95E888866}"/>
                </a:ext>
              </a:extLst>
            </p:cNvPr>
            <p:cNvSpPr/>
            <p:nvPr/>
          </p:nvSpPr>
          <p:spPr>
            <a:xfrm>
              <a:off x="8219652" y="3771251"/>
              <a:ext cx="270502" cy="485914"/>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Shape 292">
              <a:extLst>
                <a:ext uri="{FF2B5EF4-FFF2-40B4-BE49-F238E27FC236}">
                  <a16:creationId xmlns:a16="http://schemas.microsoft.com/office/drawing/2014/main" id="{487ECBBD-485F-49CE-8FC4-43AAE70ECB65}"/>
                </a:ext>
              </a:extLst>
            </p:cNvPr>
            <p:cNvSpPr/>
            <p:nvPr/>
          </p:nvSpPr>
          <p:spPr>
            <a:xfrm flipH="1">
              <a:off x="7624889" y="3753168"/>
              <a:ext cx="328420" cy="485914"/>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9F69756-6E0D-4B29-9717-F1E5B0A06419}"/>
                </a:ext>
              </a:extLst>
            </p:cNvPr>
            <p:cNvSpPr/>
            <p:nvPr/>
          </p:nvSpPr>
          <p:spPr>
            <a:xfrm>
              <a:off x="8376878" y="5185410"/>
              <a:ext cx="203242" cy="1131570"/>
            </a:xfrm>
            <a:custGeom>
              <a:avLst/>
              <a:gdLst>
                <a:gd name="connsiteX0" fmla="*/ 203242 w 203242"/>
                <a:gd name="connsiteY0" fmla="*/ 0 h 1131570"/>
                <a:gd name="connsiteX1" fmla="*/ 16552 w 203242"/>
                <a:gd name="connsiteY1" fmla="*/ 175260 h 1131570"/>
                <a:gd name="connsiteX2" fmla="*/ 16552 w 203242"/>
                <a:gd name="connsiteY2" fmla="*/ 575310 h 1131570"/>
                <a:gd name="connsiteX3" fmla="*/ 81322 w 203242"/>
                <a:gd name="connsiteY3" fmla="*/ 1131570 h 1131570"/>
              </a:gdLst>
              <a:ahLst/>
              <a:cxnLst>
                <a:cxn ang="0">
                  <a:pos x="connsiteX0" y="connsiteY0"/>
                </a:cxn>
                <a:cxn ang="0">
                  <a:pos x="connsiteX1" y="connsiteY1"/>
                </a:cxn>
                <a:cxn ang="0">
                  <a:pos x="connsiteX2" y="connsiteY2"/>
                </a:cxn>
                <a:cxn ang="0">
                  <a:pos x="connsiteX3" y="connsiteY3"/>
                </a:cxn>
              </a:cxnLst>
              <a:rect l="l" t="t" r="r" b="b"/>
              <a:pathLst>
                <a:path w="203242" h="1131570">
                  <a:moveTo>
                    <a:pt x="203242" y="0"/>
                  </a:moveTo>
                  <a:cubicBezTo>
                    <a:pt x="125454" y="39687"/>
                    <a:pt x="47667" y="79375"/>
                    <a:pt x="16552" y="175260"/>
                  </a:cubicBezTo>
                  <a:cubicBezTo>
                    <a:pt x="-14563" y="271145"/>
                    <a:pt x="5757" y="415925"/>
                    <a:pt x="16552" y="575310"/>
                  </a:cubicBezTo>
                  <a:cubicBezTo>
                    <a:pt x="27347" y="734695"/>
                    <a:pt x="54334" y="933132"/>
                    <a:pt x="81322" y="113157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7" name="Straight Arrow Connector 306">
            <a:extLst>
              <a:ext uri="{FF2B5EF4-FFF2-40B4-BE49-F238E27FC236}">
                <a16:creationId xmlns:a16="http://schemas.microsoft.com/office/drawing/2014/main" id="{27FE114D-F323-437C-9099-468AEA25B894}"/>
              </a:ext>
            </a:extLst>
          </p:cNvPr>
          <p:cNvCxnSpPr>
            <a:cxnSpLocks/>
            <a:endCxn id="281" idx="3"/>
          </p:cNvCxnSpPr>
          <p:nvPr/>
        </p:nvCxnSpPr>
        <p:spPr>
          <a:xfrm flipH="1" flipV="1">
            <a:off x="10771267" y="3418242"/>
            <a:ext cx="697087" cy="10022"/>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6366DC11-1CC2-4456-9958-63F5D7004C30}"/>
              </a:ext>
            </a:extLst>
          </p:cNvPr>
          <p:cNvSpPr/>
          <p:nvPr/>
        </p:nvSpPr>
        <p:spPr>
          <a:xfrm>
            <a:off x="8919847" y="3204442"/>
            <a:ext cx="520517"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a:t>
            </a:r>
          </a:p>
        </p:txBody>
      </p:sp>
      <p:sp>
        <p:nvSpPr>
          <p:cNvPr id="173" name="Rectangle 172">
            <a:extLst>
              <a:ext uri="{FF2B5EF4-FFF2-40B4-BE49-F238E27FC236}">
                <a16:creationId xmlns:a16="http://schemas.microsoft.com/office/drawing/2014/main" id="{930A240A-2951-4751-AF4F-33B3C51E31F9}"/>
              </a:ext>
            </a:extLst>
          </p:cNvPr>
          <p:cNvSpPr/>
          <p:nvPr/>
        </p:nvSpPr>
        <p:spPr>
          <a:xfrm>
            <a:off x="9779713" y="3212861"/>
            <a:ext cx="522410"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B</a:t>
            </a:r>
          </a:p>
        </p:txBody>
      </p:sp>
      <p:sp>
        <p:nvSpPr>
          <p:cNvPr id="174" name="Rectangle 173">
            <a:extLst>
              <a:ext uri="{FF2B5EF4-FFF2-40B4-BE49-F238E27FC236}">
                <a16:creationId xmlns:a16="http://schemas.microsoft.com/office/drawing/2014/main" id="{DFAB9028-A390-4B85-8CEB-099D2965C660}"/>
              </a:ext>
            </a:extLst>
          </p:cNvPr>
          <p:cNvSpPr/>
          <p:nvPr/>
        </p:nvSpPr>
        <p:spPr>
          <a:xfrm>
            <a:off x="10560639" y="3228086"/>
            <a:ext cx="493533"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a:t>
            </a:r>
          </a:p>
        </p:txBody>
      </p:sp>
      <p:cxnSp>
        <p:nvCxnSpPr>
          <p:cNvPr id="7" name="Straight Connector 6">
            <a:extLst>
              <a:ext uri="{FF2B5EF4-FFF2-40B4-BE49-F238E27FC236}">
                <a16:creationId xmlns:a16="http://schemas.microsoft.com/office/drawing/2014/main" id="{BCD85467-A2E7-4655-9C45-21E2E5ADED25}"/>
              </a:ext>
            </a:extLst>
          </p:cNvPr>
          <p:cNvCxnSpPr>
            <a:cxnSpLocks/>
          </p:cNvCxnSpPr>
          <p:nvPr/>
        </p:nvCxnSpPr>
        <p:spPr>
          <a:xfrm>
            <a:off x="4777312" y="1968661"/>
            <a:ext cx="0" cy="4450513"/>
          </a:xfrm>
          <a:prstGeom prst="line">
            <a:avLst/>
          </a:prstGeom>
        </p:spPr>
        <p:style>
          <a:lnRef idx="1">
            <a:schemeClr val="dk1"/>
          </a:lnRef>
          <a:fillRef idx="0">
            <a:schemeClr val="dk1"/>
          </a:fillRef>
          <a:effectRef idx="0">
            <a:schemeClr val="dk1"/>
          </a:effectRef>
          <a:fontRef idx="minor">
            <a:schemeClr val="tx1"/>
          </a:fontRef>
        </p:style>
      </p:cxnSp>
      <p:sp>
        <p:nvSpPr>
          <p:cNvPr id="154" name="Rectangle 153">
            <a:extLst>
              <a:ext uri="{FF2B5EF4-FFF2-40B4-BE49-F238E27FC236}">
                <a16:creationId xmlns:a16="http://schemas.microsoft.com/office/drawing/2014/main" id="{B7BFD928-C064-4264-B15D-EE71A146BCD9}"/>
              </a:ext>
            </a:extLst>
          </p:cNvPr>
          <p:cNvSpPr/>
          <p:nvPr/>
        </p:nvSpPr>
        <p:spPr>
          <a:xfrm>
            <a:off x="9878672" y="5929677"/>
            <a:ext cx="51486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D</a:t>
            </a:r>
          </a:p>
        </p:txBody>
      </p:sp>
      <p:sp>
        <p:nvSpPr>
          <p:cNvPr id="8" name="TextBox 7">
            <a:extLst>
              <a:ext uri="{FF2B5EF4-FFF2-40B4-BE49-F238E27FC236}">
                <a16:creationId xmlns:a16="http://schemas.microsoft.com/office/drawing/2014/main" id="{440B8B8E-1118-BBD0-9B7A-5F675414C132}"/>
              </a:ext>
            </a:extLst>
          </p:cNvPr>
          <p:cNvSpPr txBox="1"/>
          <p:nvPr/>
        </p:nvSpPr>
        <p:spPr>
          <a:xfrm>
            <a:off x="5025749" y="1998940"/>
            <a:ext cx="2053457" cy="954107"/>
          </a:xfrm>
          <a:prstGeom prst="rect">
            <a:avLst/>
          </a:prstGeom>
          <a:noFill/>
        </p:spPr>
        <p:txBody>
          <a:bodyPr wrap="square" rtlCol="0">
            <a:spAutoFit/>
          </a:bodyPr>
          <a:lstStyle/>
          <a:p>
            <a:r>
              <a:rPr lang="en-US" sz="2800"/>
              <a:t>Control Commands:</a:t>
            </a:r>
          </a:p>
        </p:txBody>
      </p:sp>
      <p:sp>
        <p:nvSpPr>
          <p:cNvPr id="24" name="Slide Number Placeholder 23">
            <a:extLst>
              <a:ext uri="{FF2B5EF4-FFF2-40B4-BE49-F238E27FC236}">
                <a16:creationId xmlns:a16="http://schemas.microsoft.com/office/drawing/2014/main" id="{14C2578A-1706-CE9F-B089-9634DA15D528}"/>
              </a:ext>
            </a:extLst>
          </p:cNvPr>
          <p:cNvSpPr>
            <a:spLocks noGrp="1"/>
          </p:cNvSpPr>
          <p:nvPr>
            <p:ph type="sldNum" sz="quarter" idx="12"/>
          </p:nvPr>
        </p:nvSpPr>
        <p:spPr/>
        <p:txBody>
          <a:bodyPr/>
          <a:lstStyle/>
          <a:p>
            <a:fld id="{DDBA5C0F-367D-4CA9-A572-5B9D4E5CC458}" type="slidenum">
              <a:rPr lang="en-US" smtClean="0"/>
              <a:t>11</a:t>
            </a:fld>
            <a:endParaRPr lang="en-US"/>
          </a:p>
        </p:txBody>
      </p:sp>
      <p:grpSp>
        <p:nvGrpSpPr>
          <p:cNvPr id="65" name="Group 64">
            <a:extLst>
              <a:ext uri="{FF2B5EF4-FFF2-40B4-BE49-F238E27FC236}">
                <a16:creationId xmlns:a16="http://schemas.microsoft.com/office/drawing/2014/main" id="{65AF9213-06C5-F2C1-E179-2CAD94EE68C3}"/>
              </a:ext>
            </a:extLst>
          </p:cNvPr>
          <p:cNvGrpSpPr/>
          <p:nvPr/>
        </p:nvGrpSpPr>
        <p:grpSpPr>
          <a:xfrm>
            <a:off x="5194087" y="3164015"/>
            <a:ext cx="2321934" cy="2372101"/>
            <a:chOff x="5194087" y="3164016"/>
            <a:chExt cx="1799759" cy="1838644"/>
          </a:xfrm>
        </p:grpSpPr>
        <p:sp>
          <p:nvSpPr>
            <p:cNvPr id="9" name="Rectangle 8">
              <a:extLst>
                <a:ext uri="{FF2B5EF4-FFF2-40B4-BE49-F238E27FC236}">
                  <a16:creationId xmlns:a16="http://schemas.microsoft.com/office/drawing/2014/main" id="{B572CE36-AAD8-7274-7085-9AA9C92EE70D}"/>
                </a:ext>
              </a:extLst>
            </p:cNvPr>
            <p:cNvSpPr/>
            <p:nvPr/>
          </p:nvSpPr>
          <p:spPr>
            <a:xfrm>
              <a:off x="5202466" y="3166771"/>
              <a:ext cx="970908"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a[0:n]</a:t>
              </a:r>
            </a:p>
          </p:txBody>
        </p:sp>
        <p:sp>
          <p:nvSpPr>
            <p:cNvPr id="10" name="下箭头 38">
              <a:extLst>
                <a:ext uri="{FF2B5EF4-FFF2-40B4-BE49-F238E27FC236}">
                  <a16:creationId xmlns:a16="http://schemas.microsoft.com/office/drawing/2014/main" id="{D6056DFD-419B-7636-7749-DAFDD71F842A}"/>
                </a:ext>
              </a:extLst>
            </p:cNvPr>
            <p:cNvSpPr/>
            <p:nvPr/>
          </p:nvSpPr>
          <p:spPr>
            <a:xfrm rot="16200000">
              <a:off x="6298715" y="3195125"/>
              <a:ext cx="243840" cy="2681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D906737-33DF-743E-B3FE-01507E0726EF}"/>
                </a:ext>
              </a:extLst>
            </p:cNvPr>
            <p:cNvSpPr/>
            <p:nvPr/>
          </p:nvSpPr>
          <p:spPr>
            <a:xfrm>
              <a:off x="6663878" y="3164016"/>
              <a:ext cx="329968"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a:t>
              </a:r>
            </a:p>
          </p:txBody>
        </p:sp>
        <p:sp>
          <p:nvSpPr>
            <p:cNvPr id="13" name="Rectangle 12">
              <a:extLst>
                <a:ext uri="{FF2B5EF4-FFF2-40B4-BE49-F238E27FC236}">
                  <a16:creationId xmlns:a16="http://schemas.microsoft.com/office/drawing/2014/main" id="{1BE5DF33-F56F-E6B4-DAB7-F6FE745D9497}"/>
                </a:ext>
              </a:extLst>
            </p:cNvPr>
            <p:cNvSpPr/>
            <p:nvPr/>
          </p:nvSpPr>
          <p:spPr>
            <a:xfrm>
              <a:off x="5202466" y="3537930"/>
              <a:ext cx="970908"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b[0:n]</a:t>
              </a:r>
            </a:p>
          </p:txBody>
        </p:sp>
        <p:sp>
          <p:nvSpPr>
            <p:cNvPr id="14" name="下箭头 38">
              <a:extLst>
                <a:ext uri="{FF2B5EF4-FFF2-40B4-BE49-F238E27FC236}">
                  <a16:creationId xmlns:a16="http://schemas.microsoft.com/office/drawing/2014/main" id="{491CDFE4-2032-7DBA-9438-E61C04DE30E9}"/>
                </a:ext>
              </a:extLst>
            </p:cNvPr>
            <p:cNvSpPr/>
            <p:nvPr/>
          </p:nvSpPr>
          <p:spPr>
            <a:xfrm rot="16200000">
              <a:off x="6298715" y="3566284"/>
              <a:ext cx="243840" cy="2681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CFBAAD4-E56A-FAA5-B6C7-95C33BFC4AB0}"/>
                </a:ext>
              </a:extLst>
            </p:cNvPr>
            <p:cNvSpPr/>
            <p:nvPr/>
          </p:nvSpPr>
          <p:spPr>
            <a:xfrm>
              <a:off x="6663878" y="3535175"/>
              <a:ext cx="329968"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B</a:t>
              </a:r>
            </a:p>
          </p:txBody>
        </p:sp>
        <p:sp>
          <p:nvSpPr>
            <p:cNvPr id="16" name="Rectangle 15">
              <a:extLst>
                <a:ext uri="{FF2B5EF4-FFF2-40B4-BE49-F238E27FC236}">
                  <a16:creationId xmlns:a16="http://schemas.microsoft.com/office/drawing/2014/main" id="{5CCCE6DF-7AA2-CD0B-AD6B-B9578A2D8336}"/>
                </a:ext>
              </a:extLst>
            </p:cNvPr>
            <p:cNvSpPr/>
            <p:nvPr/>
          </p:nvSpPr>
          <p:spPr>
            <a:xfrm>
              <a:off x="5202466" y="3903756"/>
              <a:ext cx="970908"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c[0:n]</a:t>
              </a:r>
            </a:p>
          </p:txBody>
        </p:sp>
        <p:sp>
          <p:nvSpPr>
            <p:cNvPr id="19" name="下箭头 38">
              <a:extLst>
                <a:ext uri="{FF2B5EF4-FFF2-40B4-BE49-F238E27FC236}">
                  <a16:creationId xmlns:a16="http://schemas.microsoft.com/office/drawing/2014/main" id="{201B6431-2BBE-FB34-F055-C5F2D991537F}"/>
                </a:ext>
              </a:extLst>
            </p:cNvPr>
            <p:cNvSpPr/>
            <p:nvPr/>
          </p:nvSpPr>
          <p:spPr>
            <a:xfrm rot="16200000">
              <a:off x="6298715" y="3932110"/>
              <a:ext cx="243840" cy="2681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9BB1B8C-2297-72C8-49CD-0444C3EE0BA8}"/>
                </a:ext>
              </a:extLst>
            </p:cNvPr>
            <p:cNvSpPr/>
            <p:nvPr/>
          </p:nvSpPr>
          <p:spPr>
            <a:xfrm>
              <a:off x="6663878" y="3901001"/>
              <a:ext cx="329968"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a:t>
              </a:r>
            </a:p>
          </p:txBody>
        </p:sp>
        <p:sp>
          <p:nvSpPr>
            <p:cNvPr id="21" name="Rectangle 20">
              <a:extLst>
                <a:ext uri="{FF2B5EF4-FFF2-40B4-BE49-F238E27FC236}">
                  <a16:creationId xmlns:a16="http://schemas.microsoft.com/office/drawing/2014/main" id="{E9EB269E-C4B2-DC92-1F71-ABBABF16E708}"/>
                </a:ext>
              </a:extLst>
            </p:cNvPr>
            <p:cNvSpPr/>
            <p:nvPr/>
          </p:nvSpPr>
          <p:spPr>
            <a:xfrm>
              <a:off x="5203255" y="4270862"/>
              <a:ext cx="329968"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D</a:t>
              </a:r>
            </a:p>
          </p:txBody>
        </p:sp>
        <p:sp>
          <p:nvSpPr>
            <p:cNvPr id="22" name="下箭头 38">
              <a:extLst>
                <a:ext uri="{FF2B5EF4-FFF2-40B4-BE49-F238E27FC236}">
                  <a16:creationId xmlns:a16="http://schemas.microsoft.com/office/drawing/2014/main" id="{11F77FB7-1CE0-BCA6-DBAC-EDD64FA0D316}"/>
                </a:ext>
              </a:extLst>
            </p:cNvPr>
            <p:cNvSpPr/>
            <p:nvPr/>
          </p:nvSpPr>
          <p:spPr>
            <a:xfrm rot="16200000">
              <a:off x="5680680" y="4313233"/>
              <a:ext cx="243840" cy="2681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17A3A4D-63A1-740D-1C2E-D6030D7B3678}"/>
                </a:ext>
              </a:extLst>
            </p:cNvPr>
            <p:cNvSpPr/>
            <p:nvPr/>
          </p:nvSpPr>
          <p:spPr>
            <a:xfrm>
              <a:off x="6020250" y="4264756"/>
              <a:ext cx="970908"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c[0:n]</a:t>
              </a:r>
            </a:p>
          </p:txBody>
        </p:sp>
        <p:sp>
          <p:nvSpPr>
            <p:cNvPr id="26" name="Rectangle 25">
              <a:extLst>
                <a:ext uri="{FF2B5EF4-FFF2-40B4-BE49-F238E27FC236}">
                  <a16:creationId xmlns:a16="http://schemas.microsoft.com/office/drawing/2014/main" id="{81141142-57BE-396C-9122-DAD4F22E6F12}"/>
                </a:ext>
              </a:extLst>
            </p:cNvPr>
            <p:cNvSpPr/>
            <p:nvPr/>
          </p:nvSpPr>
          <p:spPr>
            <a:xfrm>
              <a:off x="6018886" y="4263337"/>
              <a:ext cx="970908"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c[0:n]</a:t>
              </a:r>
            </a:p>
          </p:txBody>
        </p:sp>
        <p:sp>
          <p:nvSpPr>
            <p:cNvPr id="27" name="Rectangle 26">
              <a:extLst>
                <a:ext uri="{FF2B5EF4-FFF2-40B4-BE49-F238E27FC236}">
                  <a16:creationId xmlns:a16="http://schemas.microsoft.com/office/drawing/2014/main" id="{A47A792D-9565-5649-16C9-D10D2585DF82}"/>
                </a:ext>
              </a:extLst>
            </p:cNvPr>
            <p:cNvSpPr/>
            <p:nvPr/>
          </p:nvSpPr>
          <p:spPr>
            <a:xfrm>
              <a:off x="5194087" y="4673798"/>
              <a:ext cx="1795703"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barrier</a:t>
              </a:r>
              <a:endParaRPr lang="en-US" sz="2800">
                <a:solidFill>
                  <a:schemeClr val="tx1"/>
                </a:solidFill>
              </a:endParaRPr>
            </a:p>
          </p:txBody>
        </p:sp>
      </p:grpSp>
      <p:sp>
        <p:nvSpPr>
          <p:cNvPr id="28" name="Rectangle 27">
            <a:extLst>
              <a:ext uri="{FF2B5EF4-FFF2-40B4-BE49-F238E27FC236}">
                <a16:creationId xmlns:a16="http://schemas.microsoft.com/office/drawing/2014/main" id="{ED5482BA-7B80-A06D-528A-61D8E5037588}"/>
              </a:ext>
            </a:extLst>
          </p:cNvPr>
          <p:cNvSpPr/>
          <p:nvPr/>
        </p:nvSpPr>
        <p:spPr>
          <a:xfrm>
            <a:off x="837727" y="2903954"/>
            <a:ext cx="2635723" cy="278631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chemeClr val="tx1"/>
                </a:solidFill>
                <a:latin typeface="Consolas" panose="020B0609020204030204" pitchFamily="49" charset="0"/>
              </a:rPr>
              <a:t>loop:</a:t>
            </a:r>
          </a:p>
          <a:p>
            <a:r>
              <a:rPr lang="en-US" sz="2000">
                <a:solidFill>
                  <a:schemeClr val="tx1"/>
                </a:solidFill>
                <a:latin typeface="Consolas" panose="020B0609020204030204" pitchFamily="49" charset="0"/>
              </a:rPr>
              <a:t>  %1 = load a[</a:t>
            </a:r>
            <a:r>
              <a:rPr lang="en-US" sz="2000" err="1">
                <a:solidFill>
                  <a:schemeClr val="tx1"/>
                </a:solidFill>
                <a:latin typeface="Consolas" panose="020B0609020204030204" pitchFamily="49" charset="0"/>
              </a:rPr>
              <a:t>i</a:t>
            </a:r>
            <a:r>
              <a:rPr lang="en-US" sz="2000">
                <a:solidFill>
                  <a:schemeClr val="tx1"/>
                </a:solidFill>
                <a:latin typeface="Consolas" panose="020B0609020204030204" pitchFamily="49" charset="0"/>
              </a:rPr>
              <a:t>]</a:t>
            </a:r>
          </a:p>
          <a:p>
            <a:r>
              <a:rPr lang="en-US" sz="2000">
                <a:solidFill>
                  <a:schemeClr val="tx1"/>
                </a:solidFill>
                <a:latin typeface="Consolas" panose="020B0609020204030204" pitchFamily="49" charset="0"/>
              </a:rPr>
              <a:t>  %2 = load b[</a:t>
            </a:r>
            <a:r>
              <a:rPr lang="en-US" sz="2000" err="1">
                <a:solidFill>
                  <a:schemeClr val="tx1"/>
                </a:solidFill>
                <a:latin typeface="Consolas" panose="020B0609020204030204" pitchFamily="49" charset="0"/>
              </a:rPr>
              <a:t>i</a:t>
            </a:r>
            <a:r>
              <a:rPr lang="en-US" sz="2000">
                <a:solidFill>
                  <a:schemeClr val="tx1"/>
                </a:solidFill>
                <a:latin typeface="Consolas" panose="020B0609020204030204" pitchFamily="49" charset="0"/>
              </a:rPr>
              <a:t>]</a:t>
            </a:r>
          </a:p>
          <a:p>
            <a:r>
              <a:rPr lang="en-US" sz="2000">
                <a:solidFill>
                  <a:schemeClr val="tx1"/>
                </a:solidFill>
                <a:latin typeface="Consolas" panose="020B0609020204030204" pitchFamily="49" charset="0"/>
              </a:rPr>
              <a:t>  %3 = %1 * %2</a:t>
            </a:r>
          </a:p>
          <a:p>
            <a:r>
              <a:rPr lang="en-US" sz="2000">
                <a:solidFill>
                  <a:schemeClr val="tx1"/>
                </a:solidFill>
                <a:latin typeface="Consolas" panose="020B0609020204030204" pitchFamily="49" charset="0"/>
              </a:rPr>
              <a:t>  %4 = </a:t>
            </a:r>
            <a:r>
              <a:rPr lang="en-US" altLang="zh-CN" sz="2000">
                <a:solidFill>
                  <a:schemeClr val="tx1"/>
                </a:solidFill>
                <a:latin typeface="Consolas" panose="020B0609020204030204" pitchFamily="49" charset="0"/>
              </a:rPr>
              <a:t>load c[</a:t>
            </a:r>
            <a:r>
              <a:rPr lang="en-US" altLang="zh-CN" sz="2000" err="1">
                <a:solidFill>
                  <a:schemeClr val="tx1"/>
                </a:solidFill>
                <a:latin typeface="Consolas" panose="020B0609020204030204" pitchFamily="49" charset="0"/>
              </a:rPr>
              <a:t>i</a:t>
            </a:r>
            <a:r>
              <a:rPr lang="en-US" altLang="zh-CN" sz="2000">
                <a:solidFill>
                  <a:schemeClr val="tx1"/>
                </a:solidFill>
                <a:latin typeface="Consolas" panose="020B0609020204030204" pitchFamily="49" charset="0"/>
              </a:rPr>
              <a:t>]</a:t>
            </a:r>
          </a:p>
          <a:p>
            <a:r>
              <a:rPr lang="en-US" sz="2000">
                <a:solidFill>
                  <a:schemeClr val="tx1"/>
                </a:solidFill>
                <a:latin typeface="Consolas" panose="020B0609020204030204" pitchFamily="49" charset="0"/>
              </a:rPr>
              <a:t>  %5 = %3 + %4</a:t>
            </a:r>
          </a:p>
          <a:p>
            <a:r>
              <a:rPr lang="en-US" sz="2000">
                <a:solidFill>
                  <a:schemeClr val="tx1"/>
                </a:solidFill>
                <a:latin typeface="Consolas" panose="020B0609020204030204" pitchFamily="49" charset="0"/>
              </a:rPr>
              <a:t>  store %5, c[</a:t>
            </a:r>
            <a:r>
              <a:rPr lang="en-US" sz="2000" err="1">
                <a:solidFill>
                  <a:schemeClr val="tx1"/>
                </a:solidFill>
                <a:latin typeface="Consolas" panose="020B0609020204030204" pitchFamily="49" charset="0"/>
              </a:rPr>
              <a:t>i</a:t>
            </a:r>
            <a:r>
              <a:rPr lang="en-US" sz="2000">
                <a:solidFill>
                  <a:schemeClr val="tx1"/>
                </a:solidFill>
                <a:latin typeface="Consolas" panose="020B0609020204030204" pitchFamily="49" charset="0"/>
              </a:rPr>
              <a:t>]</a:t>
            </a: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i</a:t>
            </a:r>
            <a:r>
              <a:rPr lang="en-US" sz="2000">
                <a:solidFill>
                  <a:schemeClr val="tx1"/>
                </a:solidFill>
                <a:latin typeface="Consolas" panose="020B0609020204030204" pitchFamily="49" charset="0"/>
              </a:rPr>
              <a:t> = </a:t>
            </a:r>
            <a:r>
              <a:rPr lang="en-US" sz="2000" err="1">
                <a:solidFill>
                  <a:schemeClr val="tx1"/>
                </a:solidFill>
                <a:latin typeface="Consolas" panose="020B0609020204030204" pitchFamily="49" charset="0"/>
              </a:rPr>
              <a:t>i</a:t>
            </a:r>
            <a:r>
              <a:rPr lang="en-US" sz="2000">
                <a:solidFill>
                  <a:schemeClr val="tx1"/>
                </a:solidFill>
                <a:latin typeface="Consolas" panose="020B0609020204030204" pitchFamily="49" charset="0"/>
              </a:rPr>
              <a:t> + 1</a:t>
            </a: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br</a:t>
            </a:r>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i</a:t>
            </a:r>
            <a:r>
              <a:rPr lang="en-US" sz="2000">
                <a:solidFill>
                  <a:schemeClr val="tx1"/>
                </a:solidFill>
                <a:latin typeface="Consolas" panose="020B0609020204030204" pitchFamily="49" charset="0"/>
              </a:rPr>
              <a:t> &lt; n, loop</a:t>
            </a:r>
          </a:p>
        </p:txBody>
      </p:sp>
      <p:cxnSp>
        <p:nvCxnSpPr>
          <p:cNvPr id="31" name="Connector: Elbow 30">
            <a:extLst>
              <a:ext uri="{FF2B5EF4-FFF2-40B4-BE49-F238E27FC236}">
                <a16:creationId xmlns:a16="http://schemas.microsoft.com/office/drawing/2014/main" id="{87931033-E7A1-D6FB-06D2-6916D65AD81F}"/>
              </a:ext>
            </a:extLst>
          </p:cNvPr>
          <p:cNvCxnSpPr>
            <a:stCxn id="28" idx="2"/>
            <a:endCxn id="28" idx="0"/>
          </p:cNvCxnSpPr>
          <p:nvPr/>
        </p:nvCxnSpPr>
        <p:spPr>
          <a:xfrm rot="5400000" flipH="1">
            <a:off x="762432" y="4297111"/>
            <a:ext cx="2786313" cy="12700"/>
          </a:xfrm>
          <a:prstGeom prst="bentConnector5">
            <a:avLst>
              <a:gd name="adj1" fmla="val -8204"/>
              <a:gd name="adj2" fmla="val -12523157"/>
              <a:gd name="adj3" fmla="val 108204"/>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77D1B5EA-AD94-5D31-9127-5C6EF2F98243}"/>
              </a:ext>
            </a:extLst>
          </p:cNvPr>
          <p:cNvSpPr txBox="1"/>
          <p:nvPr/>
        </p:nvSpPr>
        <p:spPr>
          <a:xfrm>
            <a:off x="673771" y="1699432"/>
            <a:ext cx="2278979" cy="954107"/>
          </a:xfrm>
          <a:prstGeom prst="rect">
            <a:avLst/>
          </a:prstGeom>
          <a:noFill/>
        </p:spPr>
        <p:txBody>
          <a:bodyPr wrap="square" rtlCol="0">
            <a:spAutoFit/>
          </a:bodyPr>
          <a:lstStyle/>
          <a:p>
            <a:r>
              <a:rPr lang="en-US" sz="2800"/>
              <a:t>Imperative Control Flow:</a:t>
            </a:r>
          </a:p>
        </p:txBody>
      </p:sp>
    </p:spTree>
    <p:extLst>
      <p:ext uri="{BB962C8B-B14F-4D97-AF65-F5344CB8AC3E}">
        <p14:creationId xmlns:p14="http://schemas.microsoft.com/office/powerpoint/2010/main" val="206244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EDB1-CDFE-9CB9-C26F-3B6E4D9F832B}"/>
              </a:ext>
            </a:extLst>
          </p:cNvPr>
          <p:cNvSpPr>
            <a:spLocks noGrp="1"/>
          </p:cNvSpPr>
          <p:nvPr>
            <p:ph type="title"/>
          </p:nvPr>
        </p:nvSpPr>
        <p:spPr>
          <a:xfrm>
            <a:off x="140556" y="-42006"/>
            <a:ext cx="11662994" cy="1325563"/>
          </a:xfrm>
        </p:spPr>
        <p:txBody>
          <a:bodyPr>
            <a:normAutofit/>
          </a:bodyPr>
          <a:lstStyle/>
          <a:p>
            <a:r>
              <a:rPr lang="en-US" sz="6000"/>
              <a:t>Decoupled Spatial Transformation</a:t>
            </a:r>
          </a:p>
        </p:txBody>
      </p:sp>
      <p:sp>
        <p:nvSpPr>
          <p:cNvPr id="3" name="Content Placeholder 2">
            <a:extLst>
              <a:ext uri="{FF2B5EF4-FFF2-40B4-BE49-F238E27FC236}">
                <a16:creationId xmlns:a16="http://schemas.microsoft.com/office/drawing/2014/main" id="{86A48520-1DCA-C44D-8575-EFDDC700B473}"/>
              </a:ext>
            </a:extLst>
          </p:cNvPr>
          <p:cNvSpPr>
            <a:spLocks noGrp="1"/>
          </p:cNvSpPr>
          <p:nvPr>
            <p:ph idx="1"/>
          </p:nvPr>
        </p:nvSpPr>
        <p:spPr>
          <a:xfrm>
            <a:off x="266700" y="2454276"/>
            <a:ext cx="11658600" cy="4105275"/>
          </a:xfrm>
        </p:spPr>
        <p:txBody>
          <a:bodyPr vert="horz" lIns="91440" tIns="45720" rIns="91440" bIns="45720" rtlCol="0" anchor="t">
            <a:normAutofit/>
          </a:bodyPr>
          <a:lstStyle/>
          <a:p>
            <a:r>
              <a:rPr lang="en-US" sz="3600"/>
              <a:t>Then you have 2 files to under the folder</a:t>
            </a:r>
          </a:p>
          <a:p>
            <a:pPr lvl="1"/>
            <a:r>
              <a:rPr lang="en-US" sz="3200">
                <a:latin typeface="Consolas" panose="020B0609020204030204" pitchFamily="49" charset="0"/>
              </a:rPr>
              <a:t>ss-</a:t>
            </a:r>
            <a:r>
              <a:rPr lang="en-US" sz="3200" err="1">
                <a:latin typeface="Consolas" panose="020B0609020204030204" pitchFamily="49" charset="0"/>
              </a:rPr>
              <a:t>mv.ll</a:t>
            </a:r>
            <a:r>
              <a:rPr lang="en-US" sz="3200"/>
              <a:t>: The transformed IR with</a:t>
            </a:r>
          </a:p>
          <a:p>
            <a:pPr lvl="2"/>
            <a:r>
              <a:rPr lang="en-US" sz="2800"/>
              <a:t>Computational instructions offloaded/erased</a:t>
            </a:r>
            <a:endParaRPr lang="en-US" sz="2800">
              <a:cs typeface="Calibri"/>
            </a:endParaRPr>
          </a:p>
          <a:p>
            <a:pPr lvl="2"/>
            <a:r>
              <a:rPr lang="en-US" sz="2800"/>
              <a:t>Memory streams encoded in </a:t>
            </a:r>
            <a:r>
              <a:rPr lang="en-US" sz="2800" err="1"/>
              <a:t>inlined</a:t>
            </a:r>
            <a:r>
              <a:rPr lang="en-US" sz="2800"/>
              <a:t> assembly</a:t>
            </a:r>
            <a:endParaRPr lang="en-US" sz="2800">
              <a:cs typeface="Calibri" panose="020F0502020204030204"/>
            </a:endParaRPr>
          </a:p>
          <a:p>
            <a:pPr lvl="1"/>
            <a:r>
              <a:rPr lang="en-US" sz="3200">
                <a:latin typeface="Consolas"/>
              </a:rPr>
              <a:t>mv_0_1.dfg</a:t>
            </a:r>
            <a:r>
              <a:rPr lang="en-US" sz="3200"/>
              <a:t>: The extracted DFG</a:t>
            </a:r>
            <a:r>
              <a:rPr lang="en-US" sz="2800"/>
              <a:t> </a:t>
            </a:r>
            <a:r>
              <a:rPr lang="en-US" sz="3200"/>
              <a:t>with</a:t>
            </a:r>
          </a:p>
          <a:p>
            <a:pPr lvl="2"/>
            <a:r>
              <a:rPr lang="en-US" sz="2800"/>
              <a:t>Computational graph</a:t>
            </a:r>
          </a:p>
          <a:p>
            <a:pPr lvl="2"/>
            <a:r>
              <a:rPr lang="en-US" sz="2800"/>
              <a:t>Metadata encoded</a:t>
            </a:r>
          </a:p>
        </p:txBody>
      </p:sp>
      <p:sp>
        <p:nvSpPr>
          <p:cNvPr id="4" name="Content Placeholder 2">
            <a:extLst>
              <a:ext uri="{FF2B5EF4-FFF2-40B4-BE49-F238E27FC236}">
                <a16:creationId xmlns:a16="http://schemas.microsoft.com/office/drawing/2014/main" id="{2199E347-601D-BA98-F9BA-4D0A5733230B}"/>
              </a:ext>
            </a:extLst>
          </p:cNvPr>
          <p:cNvSpPr txBox="1">
            <a:spLocks/>
          </p:cNvSpPr>
          <p:nvPr/>
        </p:nvSpPr>
        <p:spPr>
          <a:xfrm>
            <a:off x="844550" y="5570784"/>
            <a:ext cx="10788650" cy="1590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800"/>
          </a:p>
        </p:txBody>
      </p:sp>
      <p:sp>
        <p:nvSpPr>
          <p:cNvPr id="5" name="Content Placeholder 2">
            <a:extLst>
              <a:ext uri="{FF2B5EF4-FFF2-40B4-BE49-F238E27FC236}">
                <a16:creationId xmlns:a16="http://schemas.microsoft.com/office/drawing/2014/main" id="{21E244F6-5B38-FF71-C956-4CCD10FFA383}"/>
              </a:ext>
            </a:extLst>
          </p:cNvPr>
          <p:cNvSpPr txBox="1">
            <a:spLocks/>
          </p:cNvSpPr>
          <p:nvPr/>
        </p:nvSpPr>
        <p:spPr>
          <a:xfrm>
            <a:off x="1535844" y="1126580"/>
            <a:ext cx="10515600" cy="14525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Consolas" panose="020B0609020204030204" pitchFamily="49" charset="0"/>
              </a:rPr>
              <a:t>$ make ss-</a:t>
            </a:r>
            <a:r>
              <a:rPr lang="en-US" sz="3200" err="1">
                <a:latin typeface="Consolas" panose="020B0609020204030204" pitchFamily="49" charset="0"/>
              </a:rPr>
              <a:t>mv.ll</a:t>
            </a:r>
            <a:endParaRPr lang="en-US" sz="3200">
              <a:latin typeface="Consolas" panose="020B0609020204030204" pitchFamily="49" charset="0"/>
            </a:endParaRPr>
          </a:p>
          <a:p>
            <a:pPr marL="0" indent="0">
              <a:buNone/>
            </a:pPr>
            <a:r>
              <a:rPr lang="en-US" sz="3200">
                <a:latin typeface="Consolas"/>
              </a:rPr>
              <a:t>$ [</a:t>
            </a:r>
            <a:r>
              <a:rPr lang="en-US" sz="3200" err="1">
                <a:latin typeface="Consolas"/>
              </a:rPr>
              <a:t>ur</a:t>
            </a:r>
            <a:r>
              <a:rPr lang="en-US" sz="3200">
                <a:latin typeface="Consolas"/>
              </a:rPr>
              <a:t>-favorite-editor] ss-</a:t>
            </a:r>
            <a:r>
              <a:rPr lang="en-US" sz="3200" err="1">
                <a:latin typeface="Consolas"/>
              </a:rPr>
              <a:t>mv.ll</a:t>
            </a:r>
            <a:endParaRPr lang="en-US" sz="3200">
              <a:latin typeface="Consolas"/>
            </a:endParaRPr>
          </a:p>
        </p:txBody>
      </p:sp>
      <p:pic>
        <p:nvPicPr>
          <p:cNvPr id="6" name="Graphic 5" descr="Gears outline">
            <a:extLst>
              <a:ext uri="{FF2B5EF4-FFF2-40B4-BE49-F238E27FC236}">
                <a16:creationId xmlns:a16="http://schemas.microsoft.com/office/drawing/2014/main" id="{F285DD49-3516-7D42-E33A-A4EE5A1F5D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6375" y="970393"/>
            <a:ext cx="1269144" cy="1269144"/>
          </a:xfrm>
          <a:prstGeom prst="rect">
            <a:avLst/>
          </a:prstGeom>
        </p:spPr>
      </p:pic>
      <p:sp>
        <p:nvSpPr>
          <p:cNvPr id="7" name="Slide Number Placeholder 6">
            <a:extLst>
              <a:ext uri="{FF2B5EF4-FFF2-40B4-BE49-F238E27FC236}">
                <a16:creationId xmlns:a16="http://schemas.microsoft.com/office/drawing/2014/main" id="{F621A64C-93F4-9B07-36A0-75D05D62CE02}"/>
              </a:ext>
            </a:extLst>
          </p:cNvPr>
          <p:cNvSpPr>
            <a:spLocks noGrp="1"/>
          </p:cNvSpPr>
          <p:nvPr>
            <p:ph type="sldNum" sz="quarter" idx="12"/>
          </p:nvPr>
        </p:nvSpPr>
        <p:spPr/>
        <p:txBody>
          <a:bodyPr/>
          <a:lstStyle/>
          <a:p>
            <a:fld id="{DDBA5C0F-367D-4CA9-A572-5B9D4E5CC458}" type="slidenum">
              <a:rPr lang="en-US" smtClean="0"/>
              <a:t>12</a:t>
            </a:fld>
            <a:endParaRPr lang="en-US"/>
          </a:p>
        </p:txBody>
      </p:sp>
    </p:spTree>
    <p:extLst>
      <p:ext uri="{BB962C8B-B14F-4D97-AF65-F5344CB8AC3E}">
        <p14:creationId xmlns:p14="http://schemas.microsoft.com/office/powerpoint/2010/main" val="50284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92D9-ABB9-DD5C-2BC2-C6C056B0EE05}"/>
              </a:ext>
            </a:extLst>
          </p:cNvPr>
          <p:cNvSpPr>
            <a:spLocks noGrp="1"/>
          </p:cNvSpPr>
          <p:nvPr>
            <p:ph type="title"/>
          </p:nvPr>
        </p:nvSpPr>
        <p:spPr>
          <a:xfrm>
            <a:off x="444500" y="136525"/>
            <a:ext cx="11303000" cy="1006475"/>
          </a:xfrm>
        </p:spPr>
        <p:txBody>
          <a:bodyPr>
            <a:normAutofit/>
          </a:bodyPr>
          <a:lstStyle/>
          <a:p>
            <a:r>
              <a:rPr lang="en-US" sz="4000"/>
              <a:t>Encoded Host Control Commands: Bitstream &amp; Barrier</a:t>
            </a:r>
          </a:p>
        </p:txBody>
      </p:sp>
      <p:sp>
        <p:nvSpPr>
          <p:cNvPr id="3" name="Content Placeholder 2">
            <a:extLst>
              <a:ext uri="{FF2B5EF4-FFF2-40B4-BE49-F238E27FC236}">
                <a16:creationId xmlns:a16="http://schemas.microsoft.com/office/drawing/2014/main" id="{411CB232-BC6A-1EA9-7FA6-E684E3C8B05A}"/>
              </a:ext>
            </a:extLst>
          </p:cNvPr>
          <p:cNvSpPr>
            <a:spLocks noGrp="1"/>
          </p:cNvSpPr>
          <p:nvPr>
            <p:ph idx="1"/>
          </p:nvPr>
        </p:nvSpPr>
        <p:spPr>
          <a:xfrm>
            <a:off x="838200" y="1257300"/>
            <a:ext cx="10515600" cy="4919663"/>
          </a:xfrm>
        </p:spPr>
        <p:txBody>
          <a:bodyPr>
            <a:normAutofit/>
          </a:bodyPr>
          <a:lstStyle/>
          <a:p>
            <a:r>
              <a:rPr lang="en-US" sz="3600"/>
              <a:t>We use </a:t>
            </a:r>
            <a:r>
              <a:rPr lang="en-US" sz="3600" err="1">
                <a:latin typeface="Consolas"/>
              </a:rPr>
              <a:t>ss_cfg_param</a:t>
            </a:r>
            <a:r>
              <a:rPr lang="en-US" sz="3600"/>
              <a:t> for bit stream loading</a:t>
            </a:r>
          </a:p>
          <a:p>
            <a:pPr lvl="1"/>
            <a:r>
              <a:rPr lang="en-US" sz="3200"/>
              <a:t>See the 1</a:t>
            </a:r>
            <a:r>
              <a:rPr lang="en-US" sz="3200" baseline="30000"/>
              <a:t>st</a:t>
            </a:r>
            <a:r>
              <a:rPr lang="en-US" sz="3200"/>
              <a:t> command!</a:t>
            </a:r>
          </a:p>
          <a:p>
            <a:pPr lvl="1"/>
            <a:r>
              <a:rPr lang="en-US" sz="3200"/>
              <a:t>(</a:t>
            </a:r>
            <a:r>
              <a:rPr lang="en-US" sz="3200" err="1"/>
              <a:t>addr</a:t>
            </a:r>
            <a:r>
              <a:rPr lang="en-US" sz="3200"/>
              <a:t>, size-of-bitstream)</a:t>
            </a:r>
          </a:p>
          <a:p>
            <a:r>
              <a:rPr lang="en-US" sz="3600" err="1">
                <a:latin typeface="Consolas" panose="020B0609020204030204" pitchFamily="49" charset="0"/>
              </a:rPr>
              <a:t>ss_wait</a:t>
            </a:r>
            <a:r>
              <a:rPr lang="en-US" sz="3600"/>
              <a:t> is the barrier</a:t>
            </a:r>
          </a:p>
          <a:p>
            <a:pPr lvl="1"/>
            <a:r>
              <a:rPr lang="en-US" sz="3200"/>
              <a:t>Wait for all the streams before this barrier retire, so that the program can move forward</a:t>
            </a:r>
          </a:p>
          <a:p>
            <a:r>
              <a:rPr lang="en-US" sz="3600"/>
              <a:t>Refer </a:t>
            </a:r>
            <a:r>
              <a:rPr lang="en-US" sz="3600" err="1"/>
              <a:t>dsa-riscv-ext</a:t>
            </a:r>
            <a:r>
              <a:rPr lang="en-US" sz="3600"/>
              <a:t>/ for more details</a:t>
            </a:r>
          </a:p>
          <a:p>
            <a:pPr lvl="1"/>
            <a:r>
              <a:rPr lang="en-US" sz="3200" err="1"/>
              <a:t>dsaintrin.h</a:t>
            </a:r>
            <a:endParaRPr lang="en-US" sz="3200"/>
          </a:p>
          <a:p>
            <a:pPr lvl="1"/>
            <a:r>
              <a:rPr lang="en-US" sz="3200" err="1"/>
              <a:t>intrin_impl.h</a:t>
            </a:r>
            <a:endParaRPr lang="en-US" sz="3200"/>
          </a:p>
        </p:txBody>
      </p:sp>
      <p:sp>
        <p:nvSpPr>
          <p:cNvPr id="4" name="Slide Number Placeholder 3">
            <a:extLst>
              <a:ext uri="{FF2B5EF4-FFF2-40B4-BE49-F238E27FC236}">
                <a16:creationId xmlns:a16="http://schemas.microsoft.com/office/drawing/2014/main" id="{8FE9906D-A3F6-6F07-54F3-175928008114}"/>
              </a:ext>
            </a:extLst>
          </p:cNvPr>
          <p:cNvSpPr>
            <a:spLocks noGrp="1"/>
          </p:cNvSpPr>
          <p:nvPr>
            <p:ph type="sldNum" sz="quarter" idx="12"/>
          </p:nvPr>
        </p:nvSpPr>
        <p:spPr/>
        <p:txBody>
          <a:bodyPr/>
          <a:lstStyle/>
          <a:p>
            <a:fld id="{DDBA5C0F-367D-4CA9-A572-5B9D4E5CC458}" type="slidenum">
              <a:rPr lang="en-US" smtClean="0"/>
              <a:t>13</a:t>
            </a:fld>
            <a:endParaRPr lang="en-US"/>
          </a:p>
        </p:txBody>
      </p:sp>
    </p:spTree>
    <p:extLst>
      <p:ext uri="{BB962C8B-B14F-4D97-AF65-F5344CB8AC3E}">
        <p14:creationId xmlns:p14="http://schemas.microsoft.com/office/powerpoint/2010/main" val="944905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25C1-7D36-B367-7D09-F8F78C78275B}"/>
              </a:ext>
            </a:extLst>
          </p:cNvPr>
          <p:cNvSpPr>
            <a:spLocks noGrp="1"/>
          </p:cNvSpPr>
          <p:nvPr>
            <p:ph type="title"/>
          </p:nvPr>
        </p:nvSpPr>
        <p:spPr>
          <a:xfrm>
            <a:off x="317500" y="0"/>
            <a:ext cx="11874500" cy="1325563"/>
          </a:xfrm>
        </p:spPr>
        <p:txBody>
          <a:bodyPr/>
          <a:lstStyle/>
          <a:p>
            <a:r>
              <a:rPr lang="en-US"/>
              <a:t>Encoded Host Control Commands: Memory Stream</a:t>
            </a:r>
          </a:p>
        </p:txBody>
      </p:sp>
      <p:sp>
        <p:nvSpPr>
          <p:cNvPr id="4" name="Rectangle 3">
            <a:extLst>
              <a:ext uri="{FF2B5EF4-FFF2-40B4-BE49-F238E27FC236}">
                <a16:creationId xmlns:a16="http://schemas.microsoft.com/office/drawing/2014/main" id="{5F6DD168-8D05-4FBB-6DD9-ACAD8CAAC10C}"/>
              </a:ext>
            </a:extLst>
          </p:cNvPr>
          <p:cNvSpPr/>
          <p:nvPr/>
        </p:nvSpPr>
        <p:spPr>
          <a:xfrm>
            <a:off x="4156488" y="5906179"/>
            <a:ext cx="211956" cy="3270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Rectangle 4">
            <a:extLst>
              <a:ext uri="{FF2B5EF4-FFF2-40B4-BE49-F238E27FC236}">
                <a16:creationId xmlns:a16="http://schemas.microsoft.com/office/drawing/2014/main" id="{02D7A97C-B0D3-9CF2-5F8B-EDBD15C0A1EE}"/>
              </a:ext>
            </a:extLst>
          </p:cNvPr>
          <p:cNvSpPr/>
          <p:nvPr/>
        </p:nvSpPr>
        <p:spPr>
          <a:xfrm>
            <a:off x="4529867" y="5906180"/>
            <a:ext cx="668527" cy="3270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Rectangle 5">
            <a:extLst>
              <a:ext uri="{FF2B5EF4-FFF2-40B4-BE49-F238E27FC236}">
                <a16:creationId xmlns:a16="http://schemas.microsoft.com/office/drawing/2014/main" id="{4200AE9A-BEF2-F8F1-2AE4-B1E0B1932D6C}"/>
              </a:ext>
            </a:extLst>
          </p:cNvPr>
          <p:cNvSpPr/>
          <p:nvPr/>
        </p:nvSpPr>
        <p:spPr>
          <a:xfrm>
            <a:off x="4035195" y="5539963"/>
            <a:ext cx="668528" cy="3270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6">
            <a:extLst>
              <a:ext uri="{FF2B5EF4-FFF2-40B4-BE49-F238E27FC236}">
                <a16:creationId xmlns:a16="http://schemas.microsoft.com/office/drawing/2014/main" id="{AA3376B8-C717-0EB1-2863-788DB4E0A0E7}"/>
              </a:ext>
            </a:extLst>
          </p:cNvPr>
          <p:cNvSpPr/>
          <p:nvPr/>
        </p:nvSpPr>
        <p:spPr>
          <a:xfrm>
            <a:off x="3686885" y="5212467"/>
            <a:ext cx="182724"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Rectangle 7">
            <a:extLst>
              <a:ext uri="{FF2B5EF4-FFF2-40B4-BE49-F238E27FC236}">
                <a16:creationId xmlns:a16="http://schemas.microsoft.com/office/drawing/2014/main" id="{42322AC8-6DD3-BDF7-E032-901D4C258236}"/>
              </a:ext>
            </a:extLst>
          </p:cNvPr>
          <p:cNvSpPr/>
          <p:nvPr/>
        </p:nvSpPr>
        <p:spPr>
          <a:xfrm>
            <a:off x="6717479" y="4180970"/>
            <a:ext cx="321944"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Rectangle 8">
            <a:extLst>
              <a:ext uri="{FF2B5EF4-FFF2-40B4-BE49-F238E27FC236}">
                <a16:creationId xmlns:a16="http://schemas.microsoft.com/office/drawing/2014/main" id="{3FD8E8C6-FC22-A365-7EC7-6DC8C402D125}"/>
              </a:ext>
            </a:extLst>
          </p:cNvPr>
          <p:cNvSpPr/>
          <p:nvPr/>
        </p:nvSpPr>
        <p:spPr>
          <a:xfrm>
            <a:off x="5893558" y="4159257"/>
            <a:ext cx="321944" cy="3173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D7A9FB7E-943A-2719-8F31-3B9B7B3DAD1A}"/>
              </a:ext>
            </a:extLst>
          </p:cNvPr>
          <p:cNvSpPr/>
          <p:nvPr/>
        </p:nvSpPr>
        <p:spPr>
          <a:xfrm>
            <a:off x="5037864" y="4159257"/>
            <a:ext cx="321944"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Rectangle 10">
            <a:extLst>
              <a:ext uri="{FF2B5EF4-FFF2-40B4-BE49-F238E27FC236}">
                <a16:creationId xmlns:a16="http://schemas.microsoft.com/office/drawing/2014/main" id="{43664A41-9C19-BAEC-3308-720D0090FFEE}"/>
              </a:ext>
            </a:extLst>
          </p:cNvPr>
          <p:cNvSpPr/>
          <p:nvPr/>
        </p:nvSpPr>
        <p:spPr>
          <a:xfrm>
            <a:off x="4357140" y="4202685"/>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Rectangle 11">
            <a:extLst>
              <a:ext uri="{FF2B5EF4-FFF2-40B4-BE49-F238E27FC236}">
                <a16:creationId xmlns:a16="http://schemas.microsoft.com/office/drawing/2014/main" id="{887E0F87-4BA5-7262-FC05-0E8853C96F95}"/>
              </a:ext>
            </a:extLst>
          </p:cNvPr>
          <p:cNvSpPr/>
          <p:nvPr/>
        </p:nvSpPr>
        <p:spPr>
          <a:xfrm>
            <a:off x="4190318" y="3858819"/>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Rectangle 12">
            <a:extLst>
              <a:ext uri="{FF2B5EF4-FFF2-40B4-BE49-F238E27FC236}">
                <a16:creationId xmlns:a16="http://schemas.microsoft.com/office/drawing/2014/main" id="{0D8150AB-D901-B76F-AF65-18497C13A176}"/>
              </a:ext>
            </a:extLst>
          </p:cNvPr>
          <p:cNvSpPr/>
          <p:nvPr/>
        </p:nvSpPr>
        <p:spPr>
          <a:xfrm>
            <a:off x="3855020" y="3481397"/>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Rectangle 13">
            <a:extLst>
              <a:ext uri="{FF2B5EF4-FFF2-40B4-BE49-F238E27FC236}">
                <a16:creationId xmlns:a16="http://schemas.microsoft.com/office/drawing/2014/main" id="{6F5A3CED-6907-85E5-09DA-C2EB43DD92A3}"/>
              </a:ext>
            </a:extLst>
          </p:cNvPr>
          <p:cNvSpPr/>
          <p:nvPr/>
        </p:nvSpPr>
        <p:spPr>
          <a:xfrm>
            <a:off x="3514043" y="3085389"/>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Content Placeholder 2">
            <a:extLst>
              <a:ext uri="{FF2B5EF4-FFF2-40B4-BE49-F238E27FC236}">
                <a16:creationId xmlns:a16="http://schemas.microsoft.com/office/drawing/2014/main" id="{7AF9679B-F6F4-B788-8524-0F093CEFBCCE}"/>
              </a:ext>
            </a:extLst>
          </p:cNvPr>
          <p:cNvSpPr txBox="1">
            <a:spLocks/>
          </p:cNvSpPr>
          <p:nvPr/>
        </p:nvSpPr>
        <p:spPr>
          <a:xfrm>
            <a:off x="845456" y="1258940"/>
            <a:ext cx="10946493" cy="50974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strike="sngStrike"/>
              <a:t>Scalar? Vector?</a:t>
            </a:r>
          </a:p>
          <a:p>
            <a:r>
              <a:rPr lang="en-US" sz="3200"/>
              <a:t>“Stream”: A set of memory access</a:t>
            </a:r>
            <a:r>
              <a:rPr lang="en-US" altLang="zh-CN" sz="3200"/>
              <a:t>es</a:t>
            </a:r>
            <a:r>
              <a:rPr lang="en-US" sz="3200"/>
              <a:t> under </a:t>
            </a:r>
            <a:r>
              <a:rPr lang="en-US" altLang="zh-CN" sz="3200"/>
              <a:t>canonical </a:t>
            </a:r>
            <a:r>
              <a:rPr lang="en-US" sz="3200"/>
              <a:t>loop nest</a:t>
            </a:r>
          </a:p>
          <a:p>
            <a:r>
              <a:rPr lang="en-US" sz="3200"/>
              <a:t>Dense Memory Generator</a:t>
            </a:r>
          </a:p>
          <a:p>
            <a:endParaRPr lang="en-US" sz="3200"/>
          </a:p>
          <a:p>
            <a:endParaRPr lang="en-US" sz="3200"/>
          </a:p>
          <a:p>
            <a:endParaRPr lang="en-US" sz="3200"/>
          </a:p>
          <a:p>
            <a:r>
              <a:rPr lang="en-US" sz="3200"/>
              <a:t>Sparse</a:t>
            </a:r>
          </a:p>
          <a:p>
            <a:endParaRPr lang="en-US" sz="3200"/>
          </a:p>
          <a:p>
            <a:endParaRPr lang="en-US" sz="3200"/>
          </a:p>
        </p:txBody>
      </p:sp>
      <p:sp>
        <p:nvSpPr>
          <p:cNvPr id="16" name="TextBox 15">
            <a:extLst>
              <a:ext uri="{FF2B5EF4-FFF2-40B4-BE49-F238E27FC236}">
                <a16:creationId xmlns:a16="http://schemas.microsoft.com/office/drawing/2014/main" id="{7C296759-D038-DFD5-AA9A-11CA3D3D45BA}"/>
              </a:ext>
            </a:extLst>
          </p:cNvPr>
          <p:cNvSpPr txBox="1"/>
          <p:nvPr/>
        </p:nvSpPr>
        <p:spPr>
          <a:xfrm>
            <a:off x="1408705" y="2980654"/>
            <a:ext cx="9760945" cy="1569660"/>
          </a:xfrm>
          <a:prstGeom prst="rect">
            <a:avLst/>
          </a:prstGeom>
          <a:noFill/>
        </p:spPr>
        <p:txBody>
          <a:bodyPr wrap="square" rtlCol="0">
            <a:spAutoFit/>
          </a:bodyPr>
          <a:lstStyle/>
          <a:p>
            <a:r>
              <a:rPr lang="en-US" sz="2400">
                <a:latin typeface="Consolas" panose="020B0609020204030204" pitchFamily="49" charset="0"/>
              </a:rPr>
              <a:t>for (</a:t>
            </a:r>
            <a:r>
              <a:rPr lang="en-US" sz="2400" err="1">
                <a:latin typeface="Consolas" panose="020B0609020204030204" pitchFamily="49" charset="0"/>
              </a:rPr>
              <a:t>i</a:t>
            </a:r>
            <a:r>
              <a:rPr lang="en-US" sz="2400">
                <a:latin typeface="Consolas" panose="020B0609020204030204" pitchFamily="49" charset="0"/>
              </a:rPr>
              <a:t>=0; </a:t>
            </a:r>
            <a:r>
              <a:rPr lang="en-US" sz="2400" err="1">
                <a:latin typeface="Consolas" panose="020B0609020204030204" pitchFamily="49" charset="0"/>
              </a:rPr>
              <a:t>i</a:t>
            </a:r>
            <a:r>
              <a:rPr lang="en-US" sz="2400">
                <a:latin typeface="Consolas" panose="020B0609020204030204" pitchFamily="49" charset="0"/>
              </a:rPr>
              <a:t>&lt;n; ++</a:t>
            </a:r>
            <a:r>
              <a:rPr lang="en-US" sz="2400" err="1">
                <a:latin typeface="Consolas" panose="020B0609020204030204" pitchFamily="49" charset="0"/>
              </a:rPr>
              <a:t>i</a:t>
            </a:r>
            <a:r>
              <a:rPr lang="en-US" sz="2400">
                <a:latin typeface="Consolas" panose="020B0609020204030204" pitchFamily="49" charset="0"/>
              </a:rPr>
              <a:t>)</a:t>
            </a:r>
          </a:p>
          <a:p>
            <a:r>
              <a:rPr lang="en-US" sz="2400">
                <a:latin typeface="Consolas" panose="020B0609020204030204" pitchFamily="49" charset="0"/>
              </a:rPr>
              <a:t>  for (j=0; j&lt;m; ++j)</a:t>
            </a:r>
          </a:p>
          <a:p>
            <a:r>
              <a:rPr lang="en-US" sz="2400">
                <a:latin typeface="Consolas" panose="020B0609020204030204" pitchFamily="49" charset="0"/>
              </a:rPr>
              <a:t>    for (k=0; k&lt;p; ++k)</a:t>
            </a:r>
          </a:p>
          <a:p>
            <a:r>
              <a:rPr lang="en-US" sz="2400">
                <a:latin typeface="Consolas" panose="020B0609020204030204" pitchFamily="49" charset="0"/>
              </a:rPr>
              <a:t>      // request a[</a:t>
            </a:r>
            <a:r>
              <a:rPr lang="en-US" sz="2400" err="1">
                <a:latin typeface="Consolas" panose="020B0609020204030204" pitchFamily="49" charset="0"/>
              </a:rPr>
              <a:t>i</a:t>
            </a:r>
            <a:r>
              <a:rPr lang="en-US" sz="2400">
                <a:latin typeface="Consolas" panose="020B0609020204030204" pitchFamily="49" charset="0"/>
              </a:rPr>
              <a:t>*</a:t>
            </a:r>
            <a:r>
              <a:rPr lang="en-US" sz="2400" err="1">
                <a:latin typeface="Consolas" panose="020B0609020204030204" pitchFamily="49" charset="0"/>
              </a:rPr>
              <a:t>si+j</a:t>
            </a:r>
            <a:r>
              <a:rPr lang="en-US" sz="2400">
                <a:latin typeface="Consolas" panose="020B0609020204030204" pitchFamily="49" charset="0"/>
              </a:rPr>
              <a:t>*</a:t>
            </a:r>
            <a:r>
              <a:rPr lang="en-US" sz="2400" err="1">
                <a:latin typeface="Consolas" panose="020B0609020204030204" pitchFamily="49" charset="0"/>
              </a:rPr>
              <a:t>sj+k</a:t>
            </a:r>
            <a:r>
              <a:rPr lang="en-US" sz="2400">
                <a:latin typeface="Consolas" panose="020B0609020204030204" pitchFamily="49" charset="0"/>
              </a:rPr>
              <a:t>*</a:t>
            </a:r>
            <a:r>
              <a:rPr lang="en-US" sz="2400" err="1">
                <a:latin typeface="Consolas" panose="020B0609020204030204" pitchFamily="49" charset="0"/>
              </a:rPr>
              <a:t>sk</a:t>
            </a:r>
            <a:r>
              <a:rPr lang="en-US" sz="2400">
                <a:latin typeface="Consolas" panose="020B0609020204030204" pitchFamily="49" charset="0"/>
              </a:rPr>
              <a:t>], linear combination</a:t>
            </a:r>
          </a:p>
        </p:txBody>
      </p:sp>
      <p:sp>
        <p:nvSpPr>
          <p:cNvPr id="17" name="TextBox 16">
            <a:extLst>
              <a:ext uri="{FF2B5EF4-FFF2-40B4-BE49-F238E27FC236}">
                <a16:creationId xmlns:a16="http://schemas.microsoft.com/office/drawing/2014/main" id="{D3637C94-9D04-A3F5-16C1-AC5AD038B666}"/>
              </a:ext>
            </a:extLst>
          </p:cNvPr>
          <p:cNvSpPr txBox="1"/>
          <p:nvPr/>
        </p:nvSpPr>
        <p:spPr>
          <a:xfrm>
            <a:off x="1585003" y="5076763"/>
            <a:ext cx="10778447" cy="1200329"/>
          </a:xfrm>
          <a:prstGeom prst="rect">
            <a:avLst/>
          </a:prstGeom>
          <a:noFill/>
        </p:spPr>
        <p:txBody>
          <a:bodyPr wrap="square" rtlCol="0">
            <a:spAutoFit/>
          </a:bodyPr>
          <a:lstStyle/>
          <a:p>
            <a:r>
              <a:rPr lang="en-US" sz="2400">
                <a:latin typeface="Consolas" panose="020B0609020204030204" pitchFamily="49" charset="0"/>
              </a:rPr>
              <a:t>for (</a:t>
            </a:r>
            <a:r>
              <a:rPr lang="en-US" sz="2400" err="1">
                <a:latin typeface="Consolas" panose="020B0609020204030204" pitchFamily="49" charset="0"/>
              </a:rPr>
              <a:t>i</a:t>
            </a:r>
            <a:r>
              <a:rPr lang="en-US" sz="2400">
                <a:latin typeface="Consolas" panose="020B0609020204030204" pitchFamily="49" charset="0"/>
              </a:rPr>
              <a:t>=0; </a:t>
            </a:r>
            <a:r>
              <a:rPr lang="en-US" sz="2400" err="1">
                <a:latin typeface="Consolas" panose="020B0609020204030204" pitchFamily="49" charset="0"/>
              </a:rPr>
              <a:t>i</a:t>
            </a:r>
            <a:r>
              <a:rPr lang="en-US" sz="2400">
                <a:latin typeface="Consolas" panose="020B0609020204030204" pitchFamily="49" charset="0"/>
              </a:rPr>
              <a:t>&lt;m; ++</a:t>
            </a:r>
            <a:r>
              <a:rPr lang="en-US" sz="2400" err="1">
                <a:latin typeface="Consolas" panose="020B0609020204030204" pitchFamily="49" charset="0"/>
              </a:rPr>
              <a:t>i</a:t>
            </a:r>
            <a:r>
              <a:rPr lang="en-US" sz="2400">
                <a:latin typeface="Consolas" panose="020B0609020204030204" pitchFamily="49" charset="0"/>
              </a:rPr>
              <a:t>)</a:t>
            </a:r>
          </a:p>
          <a:p>
            <a:r>
              <a:rPr lang="en-US" sz="2400">
                <a:latin typeface="Consolas" panose="020B0609020204030204" pitchFamily="49" charset="0"/>
              </a:rPr>
              <a:t>  for (j=0; j&lt;n[</a:t>
            </a:r>
            <a:r>
              <a:rPr lang="en-US" sz="2400" err="1">
                <a:latin typeface="Consolas" panose="020B0609020204030204" pitchFamily="49" charset="0"/>
              </a:rPr>
              <a:t>i</a:t>
            </a:r>
            <a:r>
              <a:rPr lang="en-US" sz="2400">
                <a:latin typeface="Consolas" panose="020B0609020204030204" pitchFamily="49" charset="0"/>
              </a:rPr>
              <a:t>]; ++j)</a:t>
            </a:r>
          </a:p>
          <a:p>
            <a:r>
              <a:rPr lang="en-US" sz="2400">
                <a:latin typeface="Consolas" panose="020B0609020204030204" pitchFamily="49" charset="0"/>
              </a:rPr>
              <a:t>    // request a[b[</a:t>
            </a:r>
            <a:r>
              <a:rPr lang="en-US" sz="2400" err="1">
                <a:latin typeface="Consolas" panose="020B0609020204030204" pitchFamily="49" charset="0"/>
              </a:rPr>
              <a:t>i</a:t>
            </a:r>
            <a:r>
              <a:rPr lang="en-US" sz="2400">
                <a:latin typeface="Consolas" panose="020B0609020204030204" pitchFamily="49" charset="0"/>
              </a:rPr>
              <a:t>]+j], another level of mem access involved</a:t>
            </a:r>
          </a:p>
        </p:txBody>
      </p:sp>
      <p:sp>
        <p:nvSpPr>
          <p:cNvPr id="3" name="Slide Number Placeholder 2">
            <a:extLst>
              <a:ext uri="{FF2B5EF4-FFF2-40B4-BE49-F238E27FC236}">
                <a16:creationId xmlns:a16="http://schemas.microsoft.com/office/drawing/2014/main" id="{B15E61FB-E713-C98F-F70A-2B2BBB62D033}"/>
              </a:ext>
            </a:extLst>
          </p:cNvPr>
          <p:cNvSpPr>
            <a:spLocks noGrp="1"/>
          </p:cNvSpPr>
          <p:nvPr>
            <p:ph type="sldNum" sz="quarter" idx="12"/>
          </p:nvPr>
        </p:nvSpPr>
        <p:spPr/>
        <p:txBody>
          <a:bodyPr/>
          <a:lstStyle/>
          <a:p>
            <a:fld id="{DDBA5C0F-367D-4CA9-A572-5B9D4E5CC458}" type="slidenum">
              <a:rPr lang="en-US" smtClean="0"/>
              <a:t>14</a:t>
            </a:fld>
            <a:endParaRPr lang="en-US"/>
          </a:p>
        </p:txBody>
      </p:sp>
    </p:spTree>
    <p:extLst>
      <p:ext uri="{BB962C8B-B14F-4D97-AF65-F5344CB8AC3E}">
        <p14:creationId xmlns:p14="http://schemas.microsoft.com/office/powerpoint/2010/main" val="382624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25C1-7D36-B367-7D09-F8F78C78275B}"/>
              </a:ext>
            </a:extLst>
          </p:cNvPr>
          <p:cNvSpPr>
            <a:spLocks noGrp="1"/>
          </p:cNvSpPr>
          <p:nvPr>
            <p:ph type="title"/>
          </p:nvPr>
        </p:nvSpPr>
        <p:spPr>
          <a:xfrm>
            <a:off x="673100" y="0"/>
            <a:ext cx="11518900" cy="1325563"/>
          </a:xfrm>
        </p:spPr>
        <p:txBody>
          <a:bodyPr/>
          <a:lstStyle/>
          <a:p>
            <a:r>
              <a:rPr lang="en-US"/>
              <a:t>Encoded Memory Streams (CONT’D)</a:t>
            </a:r>
          </a:p>
        </p:txBody>
      </p:sp>
      <p:sp>
        <p:nvSpPr>
          <p:cNvPr id="8" name="Rectangle 7">
            <a:extLst>
              <a:ext uri="{FF2B5EF4-FFF2-40B4-BE49-F238E27FC236}">
                <a16:creationId xmlns:a16="http://schemas.microsoft.com/office/drawing/2014/main" id="{42322AC8-6DD3-BDF7-E032-901D4C258236}"/>
              </a:ext>
            </a:extLst>
          </p:cNvPr>
          <p:cNvSpPr/>
          <p:nvPr/>
        </p:nvSpPr>
        <p:spPr>
          <a:xfrm>
            <a:off x="6717479" y="2949070"/>
            <a:ext cx="321944"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Rectangle 8">
            <a:extLst>
              <a:ext uri="{FF2B5EF4-FFF2-40B4-BE49-F238E27FC236}">
                <a16:creationId xmlns:a16="http://schemas.microsoft.com/office/drawing/2014/main" id="{3FD8E8C6-FC22-A365-7EC7-6DC8C402D125}"/>
              </a:ext>
            </a:extLst>
          </p:cNvPr>
          <p:cNvSpPr/>
          <p:nvPr/>
        </p:nvSpPr>
        <p:spPr>
          <a:xfrm>
            <a:off x="5893558" y="2927357"/>
            <a:ext cx="321944" cy="3173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D7A9FB7E-943A-2719-8F31-3B9B7B3DAD1A}"/>
              </a:ext>
            </a:extLst>
          </p:cNvPr>
          <p:cNvSpPr/>
          <p:nvPr/>
        </p:nvSpPr>
        <p:spPr>
          <a:xfrm>
            <a:off x="5037864" y="2927357"/>
            <a:ext cx="321944"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Rectangle 10">
            <a:extLst>
              <a:ext uri="{FF2B5EF4-FFF2-40B4-BE49-F238E27FC236}">
                <a16:creationId xmlns:a16="http://schemas.microsoft.com/office/drawing/2014/main" id="{43664A41-9C19-BAEC-3308-720D0090FFEE}"/>
              </a:ext>
            </a:extLst>
          </p:cNvPr>
          <p:cNvSpPr/>
          <p:nvPr/>
        </p:nvSpPr>
        <p:spPr>
          <a:xfrm>
            <a:off x="4357140" y="2970785"/>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Rectangle 11">
            <a:extLst>
              <a:ext uri="{FF2B5EF4-FFF2-40B4-BE49-F238E27FC236}">
                <a16:creationId xmlns:a16="http://schemas.microsoft.com/office/drawing/2014/main" id="{887E0F87-4BA5-7262-FC05-0E8853C96F95}"/>
              </a:ext>
            </a:extLst>
          </p:cNvPr>
          <p:cNvSpPr/>
          <p:nvPr/>
        </p:nvSpPr>
        <p:spPr>
          <a:xfrm>
            <a:off x="4190318" y="2626919"/>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Rectangle 12">
            <a:extLst>
              <a:ext uri="{FF2B5EF4-FFF2-40B4-BE49-F238E27FC236}">
                <a16:creationId xmlns:a16="http://schemas.microsoft.com/office/drawing/2014/main" id="{0D8150AB-D901-B76F-AF65-18497C13A176}"/>
              </a:ext>
            </a:extLst>
          </p:cNvPr>
          <p:cNvSpPr/>
          <p:nvPr/>
        </p:nvSpPr>
        <p:spPr>
          <a:xfrm>
            <a:off x="3855020" y="2249497"/>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Rectangle 13">
            <a:extLst>
              <a:ext uri="{FF2B5EF4-FFF2-40B4-BE49-F238E27FC236}">
                <a16:creationId xmlns:a16="http://schemas.microsoft.com/office/drawing/2014/main" id="{6F5A3CED-6907-85E5-09DA-C2EB43DD92A3}"/>
              </a:ext>
            </a:extLst>
          </p:cNvPr>
          <p:cNvSpPr/>
          <p:nvPr/>
        </p:nvSpPr>
        <p:spPr>
          <a:xfrm>
            <a:off x="3514043" y="1853489"/>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Content Placeholder 2">
            <a:extLst>
              <a:ext uri="{FF2B5EF4-FFF2-40B4-BE49-F238E27FC236}">
                <a16:creationId xmlns:a16="http://schemas.microsoft.com/office/drawing/2014/main" id="{7AF9679B-F6F4-B788-8524-0F093CEFBCCE}"/>
              </a:ext>
            </a:extLst>
          </p:cNvPr>
          <p:cNvSpPr txBox="1">
            <a:spLocks/>
          </p:cNvSpPr>
          <p:nvPr/>
        </p:nvSpPr>
        <p:spPr>
          <a:xfrm>
            <a:off x="845457" y="1258940"/>
            <a:ext cx="10199914" cy="6088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t>Dense Memory Generator</a:t>
            </a:r>
          </a:p>
          <a:p>
            <a:endParaRPr lang="en-US" sz="3200"/>
          </a:p>
          <a:p>
            <a:endParaRPr lang="en-US" sz="3200"/>
          </a:p>
          <a:p>
            <a:endParaRPr lang="en-US" sz="3200"/>
          </a:p>
          <a:p>
            <a:r>
              <a:rPr lang="en-US" sz="3200"/>
              <a:t>Open </a:t>
            </a:r>
            <a:r>
              <a:rPr lang="en-US" sz="3200">
                <a:latin typeface="Consolas" panose="020B0609020204030204" pitchFamily="49" charset="0"/>
              </a:rPr>
              <a:t>ss-</a:t>
            </a:r>
            <a:r>
              <a:rPr lang="en-US" sz="3200" err="1">
                <a:latin typeface="Consolas" panose="020B0609020204030204" pitchFamily="49" charset="0"/>
              </a:rPr>
              <a:t>mv.ll</a:t>
            </a:r>
            <a:endParaRPr lang="en-US" sz="3200">
              <a:latin typeface="Consolas" panose="020B0609020204030204" pitchFamily="49" charset="0"/>
            </a:endParaRPr>
          </a:p>
          <a:p>
            <a:pPr lvl="1"/>
            <a:r>
              <a:rPr lang="en-US" sz="2800" err="1">
                <a:latin typeface="Consolas"/>
              </a:rPr>
              <a:t>ss_cfg_param</a:t>
            </a:r>
            <a:r>
              <a:rPr lang="en-US" sz="2800"/>
              <a:t> configs registers in gray boxes</a:t>
            </a:r>
          </a:p>
          <a:p>
            <a:pPr lvl="2"/>
            <a:r>
              <a:rPr lang="en-US" sz="2400"/>
              <a:t>Load trip count/coefficients of each dimension</a:t>
            </a:r>
          </a:p>
          <a:p>
            <a:pPr lvl="2"/>
            <a:r>
              <a:rPr lang="en-US" sz="2400"/>
              <a:t>Load data </a:t>
            </a:r>
            <a:r>
              <a:rPr lang="en-US" sz="2400" err="1"/>
              <a:t>dtype</a:t>
            </a:r>
            <a:r>
              <a:rPr lang="en-US" sz="2400"/>
              <a:t> of the access</a:t>
            </a:r>
          </a:p>
          <a:p>
            <a:pPr lvl="1"/>
            <a:r>
              <a:rPr lang="en-US" sz="2800" err="1">
                <a:latin typeface="Consolas" panose="020B0609020204030204" pitchFamily="49" charset="0"/>
              </a:rPr>
              <a:t>ss_lin_strm</a:t>
            </a:r>
            <a:r>
              <a:rPr lang="en-US" sz="2800"/>
              <a:t> instantiates streams</a:t>
            </a:r>
            <a:endParaRPr lang="en-US">
              <a:latin typeface="+mj-lt"/>
            </a:endParaRPr>
          </a:p>
          <a:p>
            <a:pPr lvl="2"/>
            <a:r>
              <a:rPr lang="en-US" sz="2400"/>
              <a:t>Encode the flags of a stream: read/write; memory flag; port</a:t>
            </a:r>
          </a:p>
          <a:p>
            <a:pPr lvl="2"/>
            <a:r>
              <a:rPr lang="en-US" sz="2400"/>
              <a:t>Streams w/ same ports will be executed in the order of they appear</a:t>
            </a:r>
          </a:p>
          <a:p>
            <a:pPr lvl="2"/>
            <a:r>
              <a:rPr lang="en-US" sz="2400"/>
              <a:t>Streams w/ different ports will be concurrently round robin</a:t>
            </a:r>
          </a:p>
        </p:txBody>
      </p:sp>
      <p:sp>
        <p:nvSpPr>
          <p:cNvPr id="16" name="TextBox 15">
            <a:extLst>
              <a:ext uri="{FF2B5EF4-FFF2-40B4-BE49-F238E27FC236}">
                <a16:creationId xmlns:a16="http://schemas.microsoft.com/office/drawing/2014/main" id="{7C296759-D038-DFD5-AA9A-11CA3D3D45BA}"/>
              </a:ext>
            </a:extLst>
          </p:cNvPr>
          <p:cNvSpPr txBox="1"/>
          <p:nvPr/>
        </p:nvSpPr>
        <p:spPr>
          <a:xfrm>
            <a:off x="1408705" y="1738594"/>
            <a:ext cx="9760945" cy="1569660"/>
          </a:xfrm>
          <a:prstGeom prst="rect">
            <a:avLst/>
          </a:prstGeom>
          <a:noFill/>
        </p:spPr>
        <p:txBody>
          <a:bodyPr wrap="square" rtlCol="0">
            <a:spAutoFit/>
          </a:bodyPr>
          <a:lstStyle/>
          <a:p>
            <a:r>
              <a:rPr lang="en-US" sz="2400">
                <a:latin typeface="Consolas" panose="020B0609020204030204" pitchFamily="49" charset="0"/>
              </a:rPr>
              <a:t>for (</a:t>
            </a:r>
            <a:r>
              <a:rPr lang="en-US" sz="2400" err="1">
                <a:latin typeface="Consolas" panose="020B0609020204030204" pitchFamily="49" charset="0"/>
              </a:rPr>
              <a:t>i</a:t>
            </a:r>
            <a:r>
              <a:rPr lang="en-US" sz="2400">
                <a:latin typeface="Consolas" panose="020B0609020204030204" pitchFamily="49" charset="0"/>
              </a:rPr>
              <a:t>=0; </a:t>
            </a:r>
            <a:r>
              <a:rPr lang="en-US" sz="2400" err="1">
                <a:latin typeface="Consolas" panose="020B0609020204030204" pitchFamily="49" charset="0"/>
              </a:rPr>
              <a:t>i</a:t>
            </a:r>
            <a:r>
              <a:rPr lang="en-US" sz="2400">
                <a:latin typeface="Consolas" panose="020B0609020204030204" pitchFamily="49" charset="0"/>
              </a:rPr>
              <a:t>&lt;n; ++</a:t>
            </a:r>
            <a:r>
              <a:rPr lang="en-US" sz="2400" err="1">
                <a:latin typeface="Consolas" panose="020B0609020204030204" pitchFamily="49" charset="0"/>
              </a:rPr>
              <a:t>i</a:t>
            </a:r>
            <a:r>
              <a:rPr lang="en-US" sz="2400">
                <a:latin typeface="Consolas" panose="020B0609020204030204" pitchFamily="49" charset="0"/>
              </a:rPr>
              <a:t>)</a:t>
            </a:r>
          </a:p>
          <a:p>
            <a:r>
              <a:rPr lang="en-US" sz="2400">
                <a:latin typeface="Consolas" panose="020B0609020204030204" pitchFamily="49" charset="0"/>
              </a:rPr>
              <a:t>  for (j=0; j&lt;m; ++j)</a:t>
            </a:r>
          </a:p>
          <a:p>
            <a:r>
              <a:rPr lang="en-US" sz="2400">
                <a:latin typeface="Consolas" panose="020B0609020204030204" pitchFamily="49" charset="0"/>
              </a:rPr>
              <a:t>    for (k=0; k&lt;p; ++k)</a:t>
            </a:r>
          </a:p>
          <a:p>
            <a:r>
              <a:rPr lang="en-US" sz="2400">
                <a:latin typeface="Consolas" panose="020B0609020204030204" pitchFamily="49" charset="0"/>
              </a:rPr>
              <a:t>      // request a[</a:t>
            </a:r>
            <a:r>
              <a:rPr lang="en-US" sz="2400" err="1">
                <a:latin typeface="Consolas" panose="020B0609020204030204" pitchFamily="49" charset="0"/>
              </a:rPr>
              <a:t>i</a:t>
            </a:r>
            <a:r>
              <a:rPr lang="en-US" sz="2400">
                <a:latin typeface="Consolas" panose="020B0609020204030204" pitchFamily="49" charset="0"/>
              </a:rPr>
              <a:t>*</a:t>
            </a:r>
            <a:r>
              <a:rPr lang="en-US" sz="2400" err="1">
                <a:latin typeface="Consolas" panose="020B0609020204030204" pitchFamily="49" charset="0"/>
              </a:rPr>
              <a:t>si+j</a:t>
            </a:r>
            <a:r>
              <a:rPr lang="en-US" sz="2400">
                <a:latin typeface="Consolas" panose="020B0609020204030204" pitchFamily="49" charset="0"/>
              </a:rPr>
              <a:t>*</a:t>
            </a:r>
            <a:r>
              <a:rPr lang="en-US" sz="2400" err="1">
                <a:latin typeface="Consolas" panose="020B0609020204030204" pitchFamily="49" charset="0"/>
              </a:rPr>
              <a:t>sj+k</a:t>
            </a:r>
            <a:r>
              <a:rPr lang="en-US" sz="2400">
                <a:latin typeface="Consolas" panose="020B0609020204030204" pitchFamily="49" charset="0"/>
              </a:rPr>
              <a:t>*</a:t>
            </a:r>
            <a:r>
              <a:rPr lang="en-US" sz="2400" err="1">
                <a:latin typeface="Consolas" panose="020B0609020204030204" pitchFamily="49" charset="0"/>
              </a:rPr>
              <a:t>sk</a:t>
            </a:r>
            <a:r>
              <a:rPr lang="en-US" sz="2400">
                <a:latin typeface="Consolas" panose="020B0609020204030204" pitchFamily="49" charset="0"/>
              </a:rPr>
              <a:t>], linear combination</a:t>
            </a:r>
          </a:p>
        </p:txBody>
      </p:sp>
      <p:sp>
        <p:nvSpPr>
          <p:cNvPr id="3" name="Slide Number Placeholder 2">
            <a:extLst>
              <a:ext uri="{FF2B5EF4-FFF2-40B4-BE49-F238E27FC236}">
                <a16:creationId xmlns:a16="http://schemas.microsoft.com/office/drawing/2014/main" id="{4DDA3F9D-0330-C459-2365-5096B710EE47}"/>
              </a:ext>
            </a:extLst>
          </p:cNvPr>
          <p:cNvSpPr>
            <a:spLocks noGrp="1"/>
          </p:cNvSpPr>
          <p:nvPr>
            <p:ph type="sldNum" sz="quarter" idx="12"/>
          </p:nvPr>
        </p:nvSpPr>
        <p:spPr/>
        <p:txBody>
          <a:bodyPr/>
          <a:lstStyle/>
          <a:p>
            <a:fld id="{DDBA5C0F-367D-4CA9-A572-5B9D4E5CC458}" type="slidenum">
              <a:rPr lang="en-US" smtClean="0"/>
              <a:t>15</a:t>
            </a:fld>
            <a:endParaRPr lang="en-US"/>
          </a:p>
        </p:txBody>
      </p:sp>
    </p:spTree>
    <p:extLst>
      <p:ext uri="{BB962C8B-B14F-4D97-AF65-F5344CB8AC3E}">
        <p14:creationId xmlns:p14="http://schemas.microsoft.com/office/powerpoint/2010/main" val="286059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1B51E55-AFA9-255F-ED1D-6CF4A5BB36E2}"/>
              </a:ext>
            </a:extLst>
          </p:cNvPr>
          <p:cNvSpPr/>
          <p:nvPr/>
        </p:nvSpPr>
        <p:spPr>
          <a:xfrm>
            <a:off x="4869314" y="4937551"/>
            <a:ext cx="249693" cy="2631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Rectangle 10">
            <a:extLst>
              <a:ext uri="{FF2B5EF4-FFF2-40B4-BE49-F238E27FC236}">
                <a16:creationId xmlns:a16="http://schemas.microsoft.com/office/drawing/2014/main" id="{59DC465A-33DB-5DC0-89F3-06D1247CDDCA}"/>
              </a:ext>
            </a:extLst>
          </p:cNvPr>
          <p:cNvSpPr/>
          <p:nvPr/>
        </p:nvSpPr>
        <p:spPr>
          <a:xfrm>
            <a:off x="4091510" y="4937552"/>
            <a:ext cx="249693" cy="2631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551B1E03-7A56-B03E-18B2-636AEE870E4F}"/>
              </a:ext>
            </a:extLst>
          </p:cNvPr>
          <p:cNvSpPr/>
          <p:nvPr/>
        </p:nvSpPr>
        <p:spPr>
          <a:xfrm>
            <a:off x="3897764" y="4469690"/>
            <a:ext cx="249693" cy="2631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Rectangle 8">
            <a:extLst>
              <a:ext uri="{FF2B5EF4-FFF2-40B4-BE49-F238E27FC236}">
                <a16:creationId xmlns:a16="http://schemas.microsoft.com/office/drawing/2014/main" id="{53E3FAF2-16F7-5352-B92C-CA278A6301ED}"/>
              </a:ext>
            </a:extLst>
          </p:cNvPr>
          <p:cNvSpPr/>
          <p:nvPr/>
        </p:nvSpPr>
        <p:spPr>
          <a:xfrm>
            <a:off x="3510414" y="3072690"/>
            <a:ext cx="249693" cy="2631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2DD2EB58-8349-4161-B936-7E97395A3BA4}"/>
              </a:ext>
            </a:extLst>
          </p:cNvPr>
          <p:cNvSpPr>
            <a:spLocks noGrp="1"/>
          </p:cNvSpPr>
          <p:nvPr>
            <p:ph type="title"/>
          </p:nvPr>
        </p:nvSpPr>
        <p:spPr>
          <a:xfrm>
            <a:off x="448618" y="0"/>
            <a:ext cx="10515600" cy="1545117"/>
          </a:xfrm>
        </p:spPr>
        <p:txBody>
          <a:bodyPr>
            <a:normAutofit/>
          </a:bodyPr>
          <a:lstStyle/>
          <a:p>
            <a:r>
              <a:rPr lang="en-US"/>
              <a:t>Pragma Annotated Matrix-Vector Multiply w/ Metadata Encoded in LLVM IR</a:t>
            </a:r>
            <a:endParaRPr lang="en-US">
              <a:latin typeface="Consolas" panose="020B0609020204030204" pitchFamily="49" charset="0"/>
            </a:endParaRPr>
          </a:p>
        </p:txBody>
      </p:sp>
      <p:sp>
        <p:nvSpPr>
          <p:cNvPr id="3" name="Content Placeholder 2">
            <a:extLst>
              <a:ext uri="{FF2B5EF4-FFF2-40B4-BE49-F238E27FC236}">
                <a16:creationId xmlns:a16="http://schemas.microsoft.com/office/drawing/2014/main" id="{31BD9090-B029-43CA-8218-B03E473F73DC}"/>
              </a:ext>
            </a:extLst>
          </p:cNvPr>
          <p:cNvSpPr>
            <a:spLocks noGrp="1"/>
          </p:cNvSpPr>
          <p:nvPr>
            <p:ph idx="1"/>
          </p:nvPr>
        </p:nvSpPr>
        <p:spPr>
          <a:xfrm>
            <a:off x="692458" y="1595916"/>
            <a:ext cx="10271760" cy="5439884"/>
          </a:xfrm>
        </p:spPr>
        <p:txBody>
          <a:bodyPr>
            <a:normAutofit lnSpcReduction="10000"/>
          </a:bodyPr>
          <a:lstStyle/>
          <a:p>
            <a:pPr marL="0" indent="0">
              <a:buNone/>
            </a:pPr>
            <a:r>
              <a:rPr lang="en-US">
                <a:solidFill>
                  <a:schemeClr val="accent6"/>
                </a:solidFill>
                <a:latin typeface="Consolas" panose="020B0609020204030204" pitchFamily="49" charset="0"/>
              </a:rPr>
              <a:t>#pragma ss config</a:t>
            </a:r>
          </a:p>
          <a:p>
            <a:pPr marL="0" indent="0">
              <a:buNone/>
            </a:pPr>
            <a:r>
              <a:rPr lang="en-US">
                <a:latin typeface="Consolas" panose="020B0609020204030204" pitchFamily="49" charset="0"/>
              </a:rPr>
              <a:t>{</a:t>
            </a:r>
          </a:p>
          <a:p>
            <a:pPr marL="0" indent="0">
              <a:buNone/>
            </a:pPr>
            <a:r>
              <a:rPr lang="en-US">
                <a:solidFill>
                  <a:schemeClr val="accent6"/>
                </a:solidFill>
                <a:latin typeface="Consolas" panose="020B0609020204030204" pitchFamily="49" charset="0"/>
              </a:rPr>
              <a:t>  #pragma ss stream</a:t>
            </a:r>
          </a:p>
          <a:p>
            <a:pPr marL="0" indent="0">
              <a:buNone/>
            </a:pPr>
            <a:r>
              <a:rPr lang="en-US">
                <a:latin typeface="Consolas" panose="020B0609020204030204" pitchFamily="49" charset="0"/>
              </a:rPr>
              <a:t>  for (</a:t>
            </a:r>
            <a:r>
              <a:rPr lang="en-US" err="1">
                <a:latin typeface="Consolas" panose="020B0609020204030204" pitchFamily="49" charset="0"/>
              </a:rPr>
              <a:t>i</a:t>
            </a:r>
            <a:r>
              <a:rPr lang="en-US">
                <a:latin typeface="Consolas" panose="020B0609020204030204" pitchFamily="49" charset="0"/>
              </a:rPr>
              <a:t>=0; </a:t>
            </a:r>
            <a:r>
              <a:rPr lang="en-US" err="1">
                <a:latin typeface="Consolas" panose="020B0609020204030204" pitchFamily="49" charset="0"/>
              </a:rPr>
              <a:t>i</a:t>
            </a:r>
            <a:r>
              <a:rPr lang="en-US">
                <a:latin typeface="Consolas" panose="020B0609020204030204" pitchFamily="49" charset="0"/>
              </a:rPr>
              <a:t>&lt;n; ++</a:t>
            </a:r>
            <a:r>
              <a:rPr lang="en-US" err="1">
                <a:latin typeface="Consolas" panose="020B0609020204030204" pitchFamily="49" charset="0"/>
              </a:rPr>
              <a:t>i</a:t>
            </a:r>
            <a:r>
              <a:rPr lang="en-US">
                <a:latin typeface="Consolas" panose="020B0609020204030204" pitchFamily="49" charset="0"/>
              </a:rPr>
              <a:t>) {</a:t>
            </a:r>
          </a:p>
          <a:p>
            <a:pPr marL="0" indent="0">
              <a:buNone/>
            </a:pPr>
            <a:r>
              <a:rPr lang="en-US">
                <a:latin typeface="Consolas" panose="020B0609020204030204" pitchFamily="49" charset="0"/>
              </a:rPr>
              <a:t>    acc=0;</a:t>
            </a:r>
          </a:p>
          <a:p>
            <a:pPr marL="0" indent="0">
              <a:buNone/>
            </a:pPr>
            <a:r>
              <a:rPr lang="en-US">
                <a:solidFill>
                  <a:schemeClr val="accent6"/>
                </a:solidFill>
                <a:latin typeface="Consolas" panose="020B0609020204030204" pitchFamily="49" charset="0"/>
              </a:rPr>
              <a:t>    #pragma ss </a:t>
            </a:r>
            <a:r>
              <a:rPr lang="en-US" err="1">
                <a:solidFill>
                  <a:schemeClr val="accent6"/>
                </a:solidFill>
                <a:latin typeface="Consolas" panose="020B0609020204030204" pitchFamily="49" charset="0"/>
              </a:rPr>
              <a:t>dfg</a:t>
            </a:r>
            <a:endParaRPr lang="en-US" b="1">
              <a:latin typeface="Consolas" panose="020B0609020204030204" pitchFamily="49" charset="0"/>
            </a:endParaRPr>
          </a:p>
          <a:p>
            <a:pPr marL="0" indent="0">
              <a:buNone/>
            </a:pPr>
            <a:r>
              <a:rPr lang="en-US">
                <a:latin typeface="Consolas" panose="020B0609020204030204" pitchFamily="49" charset="0"/>
              </a:rPr>
              <a:t>    for (j=0; j&lt;m; ++j)</a:t>
            </a:r>
          </a:p>
          <a:p>
            <a:pPr marL="0" indent="0">
              <a:buNone/>
            </a:pPr>
            <a:r>
              <a:rPr lang="en-US">
                <a:latin typeface="Consolas" panose="020B0609020204030204" pitchFamily="49" charset="0"/>
              </a:rPr>
              <a:t>      acc += a[</a:t>
            </a:r>
            <a:r>
              <a:rPr lang="en-US" err="1">
                <a:latin typeface="Consolas" panose="020B0609020204030204" pitchFamily="49" charset="0"/>
              </a:rPr>
              <a:t>i</a:t>
            </a:r>
            <a:r>
              <a:rPr lang="en-US">
                <a:latin typeface="Consolas" panose="020B0609020204030204" pitchFamily="49" charset="0"/>
              </a:rPr>
              <a:t>*</a:t>
            </a:r>
            <a:r>
              <a:rPr lang="en-US" err="1">
                <a:latin typeface="Consolas" panose="020B0609020204030204" pitchFamily="49" charset="0"/>
              </a:rPr>
              <a:t>n+j</a:t>
            </a:r>
            <a:r>
              <a:rPr lang="en-US">
                <a:latin typeface="Consolas" panose="020B0609020204030204" pitchFamily="49" charset="0"/>
              </a:rPr>
              <a:t>*1] * b[</a:t>
            </a:r>
            <a:r>
              <a:rPr lang="en-US" err="1">
                <a:latin typeface="Consolas" panose="020B0609020204030204" pitchFamily="49" charset="0"/>
              </a:rPr>
              <a:t>i</a:t>
            </a:r>
            <a:r>
              <a:rPr lang="en-US">
                <a:latin typeface="Consolas" panose="020B0609020204030204" pitchFamily="49" charset="0"/>
              </a:rPr>
              <a:t>];</a:t>
            </a:r>
          </a:p>
          <a:p>
            <a:pPr marL="0" indent="0">
              <a:buNone/>
            </a:pPr>
            <a:r>
              <a:rPr lang="en-US">
                <a:latin typeface="Consolas" panose="020B0609020204030204" pitchFamily="49" charset="0"/>
              </a:rPr>
              <a:t>    c[</a:t>
            </a:r>
            <a:r>
              <a:rPr lang="en-US" err="1">
                <a:latin typeface="Consolas" panose="020B0609020204030204" pitchFamily="49" charset="0"/>
              </a:rPr>
              <a:t>i</a:t>
            </a:r>
            <a:r>
              <a:rPr lang="en-US">
                <a:latin typeface="Consolas" panose="020B0609020204030204" pitchFamily="49" charset="0"/>
              </a:rPr>
              <a:t>] = acc;</a:t>
            </a:r>
          </a:p>
          <a:p>
            <a:pPr marL="0" indent="0">
              <a:buNone/>
            </a:pPr>
            <a:r>
              <a:rPr lang="en-US">
                <a:latin typeface="Consolas" panose="020B0609020204030204" pitchFamily="49" charset="0"/>
              </a:rPr>
              <a:t>  }</a:t>
            </a:r>
          </a:p>
          <a:p>
            <a:pPr marL="0" indent="0">
              <a:buNone/>
            </a:pPr>
            <a:r>
              <a:rPr lang="en-US">
                <a:latin typeface="Consolas" panose="020B0609020204030204" pitchFamily="49" charset="0"/>
              </a:rPr>
              <a:t>}</a:t>
            </a:r>
          </a:p>
        </p:txBody>
      </p:sp>
      <p:sp>
        <p:nvSpPr>
          <p:cNvPr id="7" name="Slide Number Placeholder 6">
            <a:extLst>
              <a:ext uri="{FF2B5EF4-FFF2-40B4-BE49-F238E27FC236}">
                <a16:creationId xmlns:a16="http://schemas.microsoft.com/office/drawing/2014/main" id="{C22ADBB7-DCD3-643C-EB0B-DFDC2ADD7F77}"/>
              </a:ext>
            </a:extLst>
          </p:cNvPr>
          <p:cNvSpPr>
            <a:spLocks noGrp="1"/>
          </p:cNvSpPr>
          <p:nvPr>
            <p:ph type="sldNum" sz="quarter" idx="12"/>
          </p:nvPr>
        </p:nvSpPr>
        <p:spPr/>
        <p:txBody>
          <a:bodyPr/>
          <a:lstStyle/>
          <a:p>
            <a:fld id="{DDBA5C0F-367D-4CA9-A572-5B9D4E5CC458}" type="slidenum">
              <a:rPr lang="en-US" smtClean="0"/>
              <a:t>16</a:t>
            </a:fld>
            <a:endParaRPr lang="en-US"/>
          </a:p>
        </p:txBody>
      </p:sp>
      <p:sp>
        <p:nvSpPr>
          <p:cNvPr id="13" name="Rectangle 12">
            <a:extLst>
              <a:ext uri="{FF2B5EF4-FFF2-40B4-BE49-F238E27FC236}">
                <a16:creationId xmlns:a16="http://schemas.microsoft.com/office/drawing/2014/main" id="{F0D690F7-50E0-EF6E-CBCD-3E9CC60A0B85}"/>
              </a:ext>
            </a:extLst>
          </p:cNvPr>
          <p:cNvSpPr/>
          <p:nvPr/>
        </p:nvSpPr>
        <p:spPr>
          <a:xfrm>
            <a:off x="11142522" y="3228766"/>
            <a:ext cx="321944"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Rectangle 13">
            <a:extLst>
              <a:ext uri="{FF2B5EF4-FFF2-40B4-BE49-F238E27FC236}">
                <a16:creationId xmlns:a16="http://schemas.microsoft.com/office/drawing/2014/main" id="{4FC42495-066D-8538-E847-6512A905852D}"/>
              </a:ext>
            </a:extLst>
          </p:cNvPr>
          <p:cNvSpPr/>
          <p:nvPr/>
        </p:nvSpPr>
        <p:spPr>
          <a:xfrm>
            <a:off x="10318601" y="3207053"/>
            <a:ext cx="321944" cy="3173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CE4820EA-A315-EAC9-0B46-D9BA345BB979}"/>
              </a:ext>
            </a:extLst>
          </p:cNvPr>
          <p:cNvSpPr/>
          <p:nvPr/>
        </p:nvSpPr>
        <p:spPr>
          <a:xfrm>
            <a:off x="9462907" y="3207053"/>
            <a:ext cx="321944"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15">
            <a:extLst>
              <a:ext uri="{FF2B5EF4-FFF2-40B4-BE49-F238E27FC236}">
                <a16:creationId xmlns:a16="http://schemas.microsoft.com/office/drawing/2014/main" id="{F8F526A6-3FD1-13DA-F218-415774C61C22}"/>
              </a:ext>
            </a:extLst>
          </p:cNvPr>
          <p:cNvSpPr/>
          <p:nvPr/>
        </p:nvSpPr>
        <p:spPr>
          <a:xfrm>
            <a:off x="8782183" y="3250481"/>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Rectangle 16">
            <a:extLst>
              <a:ext uri="{FF2B5EF4-FFF2-40B4-BE49-F238E27FC236}">
                <a16:creationId xmlns:a16="http://schemas.microsoft.com/office/drawing/2014/main" id="{2DF80775-79C7-1D7D-5103-E60089B3CA3A}"/>
              </a:ext>
            </a:extLst>
          </p:cNvPr>
          <p:cNvSpPr/>
          <p:nvPr/>
        </p:nvSpPr>
        <p:spPr>
          <a:xfrm>
            <a:off x="8615361" y="2906615"/>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Rectangle 17">
            <a:extLst>
              <a:ext uri="{FF2B5EF4-FFF2-40B4-BE49-F238E27FC236}">
                <a16:creationId xmlns:a16="http://schemas.microsoft.com/office/drawing/2014/main" id="{C6B69FBD-CCCC-118E-A5FA-77CF8D7DB173}"/>
              </a:ext>
            </a:extLst>
          </p:cNvPr>
          <p:cNvSpPr/>
          <p:nvPr/>
        </p:nvSpPr>
        <p:spPr>
          <a:xfrm>
            <a:off x="8280063" y="2529193"/>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77C20B66-E5C4-7222-2858-10E9936F3E2A}"/>
              </a:ext>
            </a:extLst>
          </p:cNvPr>
          <p:cNvSpPr/>
          <p:nvPr/>
        </p:nvSpPr>
        <p:spPr>
          <a:xfrm>
            <a:off x="7939086" y="2133185"/>
            <a:ext cx="172540" cy="2739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a:extLst>
              <a:ext uri="{FF2B5EF4-FFF2-40B4-BE49-F238E27FC236}">
                <a16:creationId xmlns:a16="http://schemas.microsoft.com/office/drawing/2014/main" id="{CF314A81-6262-DEF3-98A6-95A6B21614DB}"/>
              </a:ext>
            </a:extLst>
          </p:cNvPr>
          <p:cNvSpPr txBox="1"/>
          <p:nvPr/>
        </p:nvSpPr>
        <p:spPr>
          <a:xfrm>
            <a:off x="5833749" y="2018290"/>
            <a:ext cx="6131158" cy="1569660"/>
          </a:xfrm>
          <a:prstGeom prst="rect">
            <a:avLst/>
          </a:prstGeom>
          <a:noFill/>
        </p:spPr>
        <p:txBody>
          <a:bodyPr wrap="square" rtlCol="0">
            <a:spAutoFit/>
          </a:bodyPr>
          <a:lstStyle/>
          <a:p>
            <a:r>
              <a:rPr lang="en-US" sz="2400" strike="sngStrike">
                <a:latin typeface="Consolas" panose="020B0609020204030204" pitchFamily="49" charset="0"/>
              </a:rPr>
              <a:t>for (</a:t>
            </a:r>
            <a:r>
              <a:rPr lang="en-US" sz="2400" strike="sngStrike" err="1">
                <a:latin typeface="Consolas" panose="020B0609020204030204" pitchFamily="49" charset="0"/>
              </a:rPr>
              <a:t>i</a:t>
            </a:r>
            <a:r>
              <a:rPr lang="en-US" sz="2400" strike="sngStrike">
                <a:latin typeface="Consolas" panose="020B0609020204030204" pitchFamily="49" charset="0"/>
              </a:rPr>
              <a:t>=0; </a:t>
            </a:r>
            <a:r>
              <a:rPr lang="en-US" sz="2400" strike="sngStrike" err="1">
                <a:latin typeface="Consolas" panose="020B0609020204030204" pitchFamily="49" charset="0"/>
              </a:rPr>
              <a:t>i</a:t>
            </a:r>
            <a:r>
              <a:rPr lang="en-US" sz="2400" strike="sngStrike">
                <a:latin typeface="Consolas" panose="020B0609020204030204" pitchFamily="49" charset="0"/>
              </a:rPr>
              <a:t>&lt;n; ++</a:t>
            </a:r>
            <a:r>
              <a:rPr lang="en-US" sz="2400" strike="sngStrike" err="1">
                <a:latin typeface="Consolas" panose="020B0609020204030204" pitchFamily="49" charset="0"/>
              </a:rPr>
              <a:t>i</a:t>
            </a:r>
            <a:r>
              <a:rPr lang="en-US" sz="2400" strike="sngStrike">
                <a:latin typeface="Consolas" panose="020B0609020204030204" pitchFamily="49" charset="0"/>
              </a:rPr>
              <a:t>)</a:t>
            </a:r>
          </a:p>
          <a:p>
            <a:r>
              <a:rPr lang="en-US" sz="2400">
                <a:latin typeface="Consolas" panose="020B0609020204030204" pitchFamily="49" charset="0"/>
              </a:rPr>
              <a:t>  for (j=0; j&lt;m; ++j)</a:t>
            </a:r>
          </a:p>
          <a:p>
            <a:r>
              <a:rPr lang="en-US" sz="2400">
                <a:latin typeface="Consolas" panose="020B0609020204030204" pitchFamily="49" charset="0"/>
              </a:rPr>
              <a:t>    for (k=0; k&lt;p; ++k)</a:t>
            </a:r>
          </a:p>
          <a:p>
            <a:r>
              <a:rPr lang="en-US" sz="2400">
                <a:latin typeface="Consolas" panose="020B0609020204030204" pitchFamily="49" charset="0"/>
              </a:rPr>
              <a:t>      // request a[</a:t>
            </a:r>
            <a:r>
              <a:rPr lang="en-US" sz="2400" err="1">
                <a:latin typeface="Consolas" panose="020B0609020204030204" pitchFamily="49" charset="0"/>
              </a:rPr>
              <a:t>i</a:t>
            </a:r>
            <a:r>
              <a:rPr lang="en-US" sz="2400">
                <a:latin typeface="Consolas" panose="020B0609020204030204" pitchFamily="49" charset="0"/>
              </a:rPr>
              <a:t>*</a:t>
            </a:r>
            <a:r>
              <a:rPr lang="en-US" sz="2400" err="1">
                <a:latin typeface="Consolas" panose="020B0609020204030204" pitchFamily="49" charset="0"/>
              </a:rPr>
              <a:t>si+j</a:t>
            </a:r>
            <a:r>
              <a:rPr lang="en-US" sz="2400">
                <a:latin typeface="Consolas" panose="020B0609020204030204" pitchFamily="49" charset="0"/>
              </a:rPr>
              <a:t>*</a:t>
            </a:r>
            <a:r>
              <a:rPr lang="en-US" sz="2400" err="1">
                <a:latin typeface="Consolas" panose="020B0609020204030204" pitchFamily="49" charset="0"/>
              </a:rPr>
              <a:t>sj+k</a:t>
            </a:r>
            <a:r>
              <a:rPr lang="en-US" sz="2400">
                <a:latin typeface="Consolas" panose="020B0609020204030204" pitchFamily="49" charset="0"/>
              </a:rPr>
              <a:t>*</a:t>
            </a:r>
            <a:r>
              <a:rPr lang="en-US" sz="2400" err="1">
                <a:latin typeface="Consolas" panose="020B0609020204030204" pitchFamily="49" charset="0"/>
              </a:rPr>
              <a:t>sk</a:t>
            </a:r>
            <a:r>
              <a:rPr lang="en-US" sz="2400">
                <a:latin typeface="Consolas" panose="020B0609020204030204" pitchFamily="49" charset="0"/>
              </a:rPr>
              <a:t>]</a:t>
            </a:r>
          </a:p>
        </p:txBody>
      </p:sp>
    </p:spTree>
    <p:extLst>
      <p:ext uri="{BB962C8B-B14F-4D97-AF65-F5344CB8AC3E}">
        <p14:creationId xmlns:p14="http://schemas.microsoft.com/office/powerpoint/2010/main" val="341476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9" grpId="0" animBg="1"/>
      <p:bldP spid="13" grpId="0" animBg="1"/>
      <p:bldP spid="14" grpId="0" animBg="1"/>
      <p:bldP spid="15" grpId="0" animBg="1"/>
      <p:bldP spid="16" grpId="0" animBg="1"/>
      <p:bldP spid="17" grpId="0" animBg="1"/>
      <p:bldP spid="18" grpId="0" animBg="1"/>
      <p:bldP spid="19"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DE3A-45A6-4333-9080-E4F0456027F4}"/>
              </a:ext>
            </a:extLst>
          </p:cNvPr>
          <p:cNvSpPr>
            <a:spLocks noGrp="1"/>
          </p:cNvSpPr>
          <p:nvPr>
            <p:ph type="title"/>
          </p:nvPr>
        </p:nvSpPr>
        <p:spPr>
          <a:xfrm>
            <a:off x="259229" y="-19653"/>
            <a:ext cx="11652463" cy="989628"/>
          </a:xfrm>
        </p:spPr>
        <p:txBody>
          <a:bodyPr>
            <a:normAutofit/>
          </a:bodyPr>
          <a:lstStyle/>
          <a:p>
            <a:r>
              <a:rPr lang="en-US"/>
              <a:t>Fully Pipelined Loop-Carried Addition</a:t>
            </a:r>
          </a:p>
        </p:txBody>
      </p:sp>
      <p:sp>
        <p:nvSpPr>
          <p:cNvPr id="5" name="Content Placeholder 2">
            <a:extLst>
              <a:ext uri="{FF2B5EF4-FFF2-40B4-BE49-F238E27FC236}">
                <a16:creationId xmlns:a16="http://schemas.microsoft.com/office/drawing/2014/main" id="{8D2F38B1-FFDB-4DBB-8097-D7161AC0AA48}"/>
              </a:ext>
            </a:extLst>
          </p:cNvPr>
          <p:cNvSpPr txBox="1">
            <a:spLocks/>
          </p:cNvSpPr>
          <p:nvPr/>
        </p:nvSpPr>
        <p:spPr>
          <a:xfrm>
            <a:off x="6563869" y="819954"/>
            <a:ext cx="6459405" cy="31640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onsolas"/>
                <a:ea typeface="+mn-lt"/>
                <a:cs typeface="+mn-lt"/>
              </a:rPr>
              <a:t>for (</a:t>
            </a:r>
            <a:r>
              <a:rPr lang="en-US" err="1">
                <a:latin typeface="Consolas"/>
                <a:ea typeface="+mn-lt"/>
                <a:cs typeface="+mn-lt"/>
              </a:rPr>
              <a:t>i</a:t>
            </a:r>
            <a:r>
              <a:rPr lang="en-US">
                <a:latin typeface="Consolas"/>
                <a:ea typeface="+mn-lt"/>
                <a:cs typeface="+mn-lt"/>
              </a:rPr>
              <a:t>=0; </a:t>
            </a:r>
            <a:r>
              <a:rPr lang="en-US" err="1">
                <a:latin typeface="Consolas"/>
                <a:ea typeface="+mn-lt"/>
                <a:cs typeface="+mn-lt"/>
              </a:rPr>
              <a:t>i</a:t>
            </a:r>
            <a:r>
              <a:rPr lang="en-US">
                <a:latin typeface="Consolas"/>
                <a:ea typeface="+mn-lt"/>
                <a:cs typeface="+mn-lt"/>
              </a:rPr>
              <a:t>&lt;n; ++</a:t>
            </a:r>
            <a:r>
              <a:rPr lang="en-US" err="1">
                <a:latin typeface="Consolas"/>
                <a:ea typeface="+mn-lt"/>
                <a:cs typeface="+mn-lt"/>
              </a:rPr>
              <a:t>i</a:t>
            </a:r>
            <a:r>
              <a:rPr lang="en-US">
                <a:latin typeface="Consolas"/>
                <a:ea typeface="+mn-lt"/>
                <a:cs typeface="+mn-lt"/>
              </a:rPr>
              <a:t>) {</a:t>
            </a:r>
          </a:p>
          <a:p>
            <a:pPr marL="0" indent="0">
              <a:buNone/>
            </a:pPr>
            <a:r>
              <a:rPr lang="en-US">
                <a:latin typeface="Consolas"/>
                <a:ea typeface="+mn-lt"/>
                <a:cs typeface="+mn-lt"/>
              </a:rPr>
              <a:t>  acc=0;</a:t>
            </a:r>
            <a:endParaRPr lang="en-US">
              <a:solidFill>
                <a:schemeClr val="bg1">
                  <a:lumMod val="50000"/>
                </a:schemeClr>
              </a:solidFill>
              <a:latin typeface="Consolas"/>
              <a:ea typeface="+mn-lt"/>
              <a:cs typeface="+mn-lt"/>
            </a:endParaRPr>
          </a:p>
          <a:p>
            <a:pPr marL="0" indent="0">
              <a:buNone/>
            </a:pPr>
            <a:r>
              <a:rPr lang="en-US">
                <a:solidFill>
                  <a:srgbClr val="000000"/>
                </a:solidFill>
                <a:latin typeface="Consolas"/>
                <a:ea typeface="+mn-lt"/>
                <a:cs typeface="+mn-lt"/>
              </a:rPr>
              <a:t>  </a:t>
            </a:r>
            <a:r>
              <a:rPr lang="en-US">
                <a:latin typeface="Consolas"/>
                <a:ea typeface="+mn-lt"/>
                <a:cs typeface="+mn-lt"/>
              </a:rPr>
              <a:t>for (j=0; j&lt;m; ++j)</a:t>
            </a:r>
          </a:p>
          <a:p>
            <a:pPr marL="0" indent="0">
              <a:buNone/>
            </a:pPr>
            <a:r>
              <a:rPr lang="en-US">
                <a:latin typeface="Consolas"/>
                <a:ea typeface="+mn-lt"/>
                <a:cs typeface="+mn-lt"/>
              </a:rPr>
              <a:t>    acc += a[</a:t>
            </a:r>
            <a:r>
              <a:rPr lang="en-US" err="1">
                <a:latin typeface="Consolas"/>
                <a:ea typeface="+mn-lt"/>
                <a:cs typeface="+mn-lt"/>
              </a:rPr>
              <a:t>i</a:t>
            </a:r>
            <a:r>
              <a:rPr lang="en-US">
                <a:latin typeface="Consolas"/>
                <a:ea typeface="+mn-lt"/>
                <a:cs typeface="+mn-lt"/>
              </a:rPr>
              <a:t>*</a:t>
            </a:r>
            <a:r>
              <a:rPr lang="en-US" err="1">
                <a:latin typeface="Consolas"/>
                <a:ea typeface="+mn-lt"/>
                <a:cs typeface="+mn-lt"/>
              </a:rPr>
              <a:t>n+j</a:t>
            </a:r>
            <a:r>
              <a:rPr lang="en-US">
                <a:latin typeface="Consolas"/>
                <a:ea typeface="+mn-lt"/>
                <a:cs typeface="+mn-lt"/>
              </a:rPr>
              <a:t>] * b[</a:t>
            </a:r>
            <a:r>
              <a:rPr lang="en-US" err="1">
                <a:latin typeface="Consolas"/>
                <a:ea typeface="+mn-lt"/>
                <a:cs typeface="+mn-lt"/>
              </a:rPr>
              <a:t>i</a:t>
            </a:r>
            <a:r>
              <a:rPr lang="en-US">
                <a:latin typeface="Consolas"/>
                <a:ea typeface="+mn-lt"/>
                <a:cs typeface="+mn-lt"/>
              </a:rPr>
              <a:t>];</a:t>
            </a:r>
          </a:p>
          <a:p>
            <a:pPr marL="0" indent="0">
              <a:buNone/>
            </a:pPr>
            <a:r>
              <a:rPr lang="en-US">
                <a:latin typeface="Consolas"/>
                <a:ea typeface="+mn-lt"/>
                <a:cs typeface="+mn-lt"/>
              </a:rPr>
              <a:t>  c[</a:t>
            </a:r>
            <a:r>
              <a:rPr lang="en-US" err="1">
                <a:latin typeface="Consolas"/>
                <a:ea typeface="+mn-lt"/>
                <a:cs typeface="+mn-lt"/>
              </a:rPr>
              <a:t>i</a:t>
            </a:r>
            <a:r>
              <a:rPr lang="en-US">
                <a:latin typeface="Consolas"/>
                <a:ea typeface="+mn-lt"/>
                <a:cs typeface="+mn-lt"/>
              </a:rPr>
              <a:t>] = acc;</a:t>
            </a:r>
            <a:endParaRPr lang="en-US">
              <a:solidFill>
                <a:schemeClr val="bg1">
                  <a:lumMod val="50000"/>
                </a:schemeClr>
              </a:solidFill>
              <a:cs typeface="Calibri"/>
            </a:endParaRPr>
          </a:p>
          <a:p>
            <a:pPr marL="0" indent="0">
              <a:buNone/>
            </a:pPr>
            <a:r>
              <a:rPr lang="en-US">
                <a:latin typeface="Consolas"/>
                <a:ea typeface="+mn-lt"/>
                <a:cs typeface="+mn-lt"/>
              </a:rPr>
              <a:t>}</a:t>
            </a:r>
            <a:endParaRPr lang="en-US"/>
          </a:p>
          <a:p>
            <a:pPr marL="0" indent="0">
              <a:buFont typeface="Arial" panose="020B0604020202020204" pitchFamily="34" charset="0"/>
              <a:buNone/>
            </a:pPr>
            <a:endParaRPr lang="en-US">
              <a:latin typeface="Consolas" panose="020B0609020204030204" pitchFamily="49" charset="0"/>
            </a:endParaRPr>
          </a:p>
        </p:txBody>
      </p:sp>
      <p:sp>
        <p:nvSpPr>
          <p:cNvPr id="3" name="Slide Number Placeholder 2">
            <a:extLst>
              <a:ext uri="{FF2B5EF4-FFF2-40B4-BE49-F238E27FC236}">
                <a16:creationId xmlns:a16="http://schemas.microsoft.com/office/drawing/2014/main" id="{528EBD96-A98B-86EB-7C6F-1F45AA482A5D}"/>
              </a:ext>
            </a:extLst>
          </p:cNvPr>
          <p:cNvSpPr>
            <a:spLocks noGrp="1"/>
          </p:cNvSpPr>
          <p:nvPr>
            <p:ph type="sldNum" sz="quarter" idx="12"/>
          </p:nvPr>
        </p:nvSpPr>
        <p:spPr/>
        <p:txBody>
          <a:bodyPr/>
          <a:lstStyle/>
          <a:p>
            <a:fld id="{DDBA5C0F-367D-4CA9-A572-5B9D4E5CC458}" type="slidenum">
              <a:rPr lang="en-US" smtClean="0"/>
              <a:t>17</a:t>
            </a:fld>
            <a:endParaRPr lang="en-US"/>
          </a:p>
        </p:txBody>
      </p:sp>
      <p:sp>
        <p:nvSpPr>
          <p:cNvPr id="6" name="Content Placeholder 5">
            <a:extLst>
              <a:ext uri="{FF2B5EF4-FFF2-40B4-BE49-F238E27FC236}">
                <a16:creationId xmlns:a16="http://schemas.microsoft.com/office/drawing/2014/main" id="{76024596-C7D6-92ED-AC28-7DDFC658E72D}"/>
              </a:ext>
            </a:extLst>
          </p:cNvPr>
          <p:cNvSpPr>
            <a:spLocks noGrp="1"/>
          </p:cNvSpPr>
          <p:nvPr>
            <p:ph idx="1"/>
          </p:nvPr>
        </p:nvSpPr>
        <p:spPr>
          <a:xfrm>
            <a:off x="514349" y="1175657"/>
            <a:ext cx="6049519" cy="5001306"/>
          </a:xfrm>
        </p:spPr>
        <p:txBody>
          <a:bodyPr>
            <a:normAutofit/>
          </a:bodyPr>
          <a:lstStyle/>
          <a:p>
            <a:r>
              <a:rPr lang="en-US" sz="3200" b="1"/>
              <a:t>Q1:</a:t>
            </a:r>
            <a:r>
              <a:rPr lang="en-US" sz="3200"/>
              <a:t> How to specialize for the loop-carried operand?</a:t>
            </a:r>
          </a:p>
          <a:p>
            <a:r>
              <a:rPr lang="en-US" sz="3200" b="1"/>
              <a:t>S1:</a:t>
            </a:r>
            <a:r>
              <a:rPr lang="en-US" sz="3200"/>
              <a:t> Intermediate result should be stored in PE-local register.</a:t>
            </a:r>
          </a:p>
          <a:p>
            <a:r>
              <a:rPr lang="en-US" sz="3200" b="1"/>
              <a:t>Q2:</a:t>
            </a:r>
            <a:r>
              <a:rPr lang="en-US" sz="3200"/>
              <a:t> How to execute the different behaviors within different loop nest?</a:t>
            </a:r>
          </a:p>
        </p:txBody>
      </p:sp>
    </p:spTree>
    <p:extLst>
      <p:ext uri="{BB962C8B-B14F-4D97-AF65-F5344CB8AC3E}">
        <p14:creationId xmlns:p14="http://schemas.microsoft.com/office/powerpoint/2010/main" val="73477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DE3A-45A6-4333-9080-E4F0456027F4}"/>
              </a:ext>
            </a:extLst>
          </p:cNvPr>
          <p:cNvSpPr>
            <a:spLocks noGrp="1"/>
          </p:cNvSpPr>
          <p:nvPr>
            <p:ph type="title"/>
          </p:nvPr>
        </p:nvSpPr>
        <p:spPr>
          <a:xfrm>
            <a:off x="259230" y="-19653"/>
            <a:ext cx="10515600" cy="989628"/>
          </a:xfrm>
        </p:spPr>
        <p:txBody>
          <a:bodyPr/>
          <a:lstStyle/>
          <a:p>
            <a:r>
              <a:rPr lang="en-US"/>
              <a:t>Understanding Stream State (CONT'D)</a:t>
            </a:r>
          </a:p>
        </p:txBody>
      </p:sp>
      <p:sp>
        <p:nvSpPr>
          <p:cNvPr id="5" name="Content Placeholder 2">
            <a:extLst>
              <a:ext uri="{FF2B5EF4-FFF2-40B4-BE49-F238E27FC236}">
                <a16:creationId xmlns:a16="http://schemas.microsoft.com/office/drawing/2014/main" id="{8D2F38B1-FFDB-4DBB-8097-D7161AC0AA48}"/>
              </a:ext>
            </a:extLst>
          </p:cNvPr>
          <p:cNvSpPr txBox="1">
            <a:spLocks/>
          </p:cNvSpPr>
          <p:nvPr/>
        </p:nvSpPr>
        <p:spPr>
          <a:xfrm>
            <a:off x="5282077" y="917925"/>
            <a:ext cx="6459405" cy="3164026"/>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onsolas"/>
                <a:ea typeface="+mn-lt"/>
                <a:cs typeface="+mn-lt"/>
              </a:rPr>
              <a:t>for (</a:t>
            </a:r>
            <a:r>
              <a:rPr lang="en-US" err="1">
                <a:latin typeface="Consolas"/>
                <a:ea typeface="+mn-lt"/>
                <a:cs typeface="+mn-lt"/>
              </a:rPr>
              <a:t>i</a:t>
            </a:r>
            <a:r>
              <a:rPr lang="en-US">
                <a:latin typeface="Consolas"/>
                <a:ea typeface="+mn-lt"/>
                <a:cs typeface="+mn-lt"/>
              </a:rPr>
              <a:t>=0; </a:t>
            </a:r>
            <a:r>
              <a:rPr lang="en-US" err="1">
                <a:latin typeface="Consolas"/>
                <a:ea typeface="+mn-lt"/>
                <a:cs typeface="+mn-lt"/>
              </a:rPr>
              <a:t>i</a:t>
            </a:r>
            <a:r>
              <a:rPr lang="en-US">
                <a:latin typeface="Consolas"/>
                <a:ea typeface="+mn-lt"/>
                <a:cs typeface="+mn-lt"/>
              </a:rPr>
              <a:t>&lt;n; ++</a:t>
            </a:r>
            <a:r>
              <a:rPr lang="en-US" err="1">
                <a:latin typeface="Consolas"/>
                <a:ea typeface="+mn-lt"/>
                <a:cs typeface="+mn-lt"/>
              </a:rPr>
              <a:t>i</a:t>
            </a:r>
            <a:r>
              <a:rPr lang="en-US">
                <a:latin typeface="Consolas"/>
                <a:ea typeface="+mn-lt"/>
                <a:cs typeface="+mn-lt"/>
              </a:rPr>
              <a:t>) {</a:t>
            </a:r>
          </a:p>
          <a:p>
            <a:pPr marL="0" indent="0">
              <a:buNone/>
            </a:pPr>
            <a:r>
              <a:rPr lang="en-US">
                <a:latin typeface="Consolas"/>
                <a:ea typeface="+mn-lt"/>
                <a:cs typeface="+mn-lt"/>
              </a:rPr>
              <a:t>  acc=0; </a:t>
            </a:r>
            <a:r>
              <a:rPr lang="en-US">
                <a:solidFill>
                  <a:schemeClr val="bg1">
                    <a:lumMod val="50000"/>
                  </a:schemeClr>
                </a:solidFill>
                <a:latin typeface="Consolas"/>
                <a:ea typeface="+mn-lt"/>
                <a:cs typeface="+mn-lt"/>
              </a:rPr>
              <a:t>// reset before j starts</a:t>
            </a:r>
          </a:p>
          <a:p>
            <a:pPr marL="0" indent="0">
              <a:buNone/>
            </a:pPr>
            <a:r>
              <a:rPr lang="en-US">
                <a:solidFill>
                  <a:srgbClr val="000000"/>
                </a:solidFill>
                <a:latin typeface="Consolas"/>
                <a:ea typeface="+mn-lt"/>
                <a:cs typeface="+mn-lt"/>
              </a:rPr>
              <a:t>  </a:t>
            </a:r>
            <a:r>
              <a:rPr lang="en-US">
                <a:latin typeface="Consolas"/>
                <a:ea typeface="+mn-lt"/>
                <a:cs typeface="+mn-lt"/>
              </a:rPr>
              <a:t>for (j=0; j&lt;m; ++j)</a:t>
            </a:r>
          </a:p>
          <a:p>
            <a:pPr marL="0" indent="0">
              <a:buNone/>
            </a:pPr>
            <a:r>
              <a:rPr lang="en-US">
                <a:latin typeface="Consolas"/>
                <a:ea typeface="+mn-lt"/>
                <a:cs typeface="+mn-lt"/>
              </a:rPr>
              <a:t>    </a:t>
            </a:r>
            <a:r>
              <a:rPr lang="en-US">
                <a:solidFill>
                  <a:schemeClr val="bg1">
                    <a:lumMod val="50000"/>
                  </a:schemeClr>
                </a:solidFill>
                <a:latin typeface="Consolas"/>
                <a:ea typeface="+mn-lt"/>
                <a:cs typeface="+mn-lt"/>
              </a:rPr>
              <a:t>// produce value when j ends</a:t>
            </a:r>
          </a:p>
          <a:p>
            <a:pPr marL="0" indent="0">
              <a:buNone/>
            </a:pPr>
            <a:r>
              <a:rPr lang="en-US">
                <a:latin typeface="Consolas"/>
                <a:ea typeface="+mn-lt"/>
                <a:cs typeface="+mn-lt"/>
              </a:rPr>
              <a:t>    acc += a[</a:t>
            </a:r>
            <a:r>
              <a:rPr lang="en-US" err="1">
                <a:latin typeface="Consolas"/>
                <a:ea typeface="+mn-lt"/>
                <a:cs typeface="+mn-lt"/>
              </a:rPr>
              <a:t>i</a:t>
            </a:r>
            <a:r>
              <a:rPr lang="en-US">
                <a:latin typeface="Consolas"/>
                <a:ea typeface="+mn-lt"/>
                <a:cs typeface="+mn-lt"/>
              </a:rPr>
              <a:t>*</a:t>
            </a:r>
            <a:r>
              <a:rPr lang="en-US" err="1">
                <a:latin typeface="Consolas"/>
                <a:ea typeface="+mn-lt"/>
                <a:cs typeface="+mn-lt"/>
              </a:rPr>
              <a:t>n+j</a:t>
            </a:r>
            <a:r>
              <a:rPr lang="en-US">
                <a:latin typeface="Consolas"/>
                <a:ea typeface="+mn-lt"/>
                <a:cs typeface="+mn-lt"/>
              </a:rPr>
              <a:t>] * b[</a:t>
            </a:r>
            <a:r>
              <a:rPr lang="en-US" err="1">
                <a:latin typeface="Consolas"/>
                <a:ea typeface="+mn-lt"/>
                <a:cs typeface="+mn-lt"/>
              </a:rPr>
              <a:t>i</a:t>
            </a:r>
            <a:r>
              <a:rPr lang="en-US">
                <a:latin typeface="Consolas"/>
                <a:ea typeface="+mn-lt"/>
                <a:cs typeface="+mn-lt"/>
              </a:rPr>
              <a:t>];</a:t>
            </a:r>
          </a:p>
          <a:p>
            <a:pPr marL="0" indent="0">
              <a:buNone/>
            </a:pPr>
            <a:r>
              <a:rPr lang="en-US">
                <a:latin typeface="Consolas"/>
                <a:ea typeface="+mn-lt"/>
                <a:cs typeface="+mn-lt"/>
              </a:rPr>
              <a:t>  c[</a:t>
            </a:r>
            <a:r>
              <a:rPr lang="en-US" err="1">
                <a:latin typeface="Consolas"/>
                <a:ea typeface="+mn-lt"/>
                <a:cs typeface="+mn-lt"/>
              </a:rPr>
              <a:t>i</a:t>
            </a:r>
            <a:r>
              <a:rPr lang="en-US">
                <a:latin typeface="Consolas"/>
                <a:ea typeface="+mn-lt"/>
                <a:cs typeface="+mn-lt"/>
              </a:rPr>
              <a:t>] = acc; </a:t>
            </a:r>
            <a:r>
              <a:rPr lang="en-US">
                <a:solidFill>
                  <a:schemeClr val="bg1">
                    <a:lumMod val="50000"/>
                  </a:schemeClr>
                </a:solidFill>
                <a:latin typeface="Consolas"/>
                <a:ea typeface="+mn-lt"/>
                <a:cs typeface="+mn-lt"/>
              </a:rPr>
              <a:t>// consume the value</a:t>
            </a:r>
            <a:endParaRPr lang="en-US">
              <a:solidFill>
                <a:schemeClr val="bg1">
                  <a:lumMod val="50000"/>
                </a:schemeClr>
              </a:solidFill>
              <a:cs typeface="Calibri"/>
            </a:endParaRPr>
          </a:p>
          <a:p>
            <a:pPr marL="0" indent="0">
              <a:buNone/>
            </a:pPr>
            <a:r>
              <a:rPr lang="en-US">
                <a:latin typeface="Consolas"/>
                <a:ea typeface="+mn-lt"/>
                <a:cs typeface="+mn-lt"/>
              </a:rPr>
              <a:t>}</a:t>
            </a:r>
            <a:endParaRPr lang="en-US"/>
          </a:p>
          <a:p>
            <a:pPr marL="0" indent="0">
              <a:buFont typeface="Arial" panose="020B0604020202020204" pitchFamily="34" charset="0"/>
              <a:buNone/>
            </a:pPr>
            <a:endParaRPr lang="en-US">
              <a:latin typeface="Consolas" panose="020B0609020204030204" pitchFamily="49" charset="0"/>
            </a:endParaRPr>
          </a:p>
        </p:txBody>
      </p:sp>
      <p:sp>
        <p:nvSpPr>
          <p:cNvPr id="23" name="TextBox 22">
            <a:extLst>
              <a:ext uri="{FF2B5EF4-FFF2-40B4-BE49-F238E27FC236}">
                <a16:creationId xmlns:a16="http://schemas.microsoft.com/office/drawing/2014/main" id="{EF0DC0BF-3BF5-4FE8-B4F9-2FB37CB47C22}"/>
              </a:ext>
            </a:extLst>
          </p:cNvPr>
          <p:cNvSpPr txBox="1"/>
          <p:nvPr/>
        </p:nvSpPr>
        <p:spPr>
          <a:xfrm>
            <a:off x="6476779" y="4612998"/>
            <a:ext cx="5852905" cy="830997"/>
          </a:xfrm>
          <a:prstGeom prst="rect">
            <a:avLst/>
          </a:prstGeom>
          <a:noFill/>
        </p:spPr>
        <p:txBody>
          <a:bodyPr wrap="square" rtlCol="0">
            <a:spAutoFit/>
          </a:bodyPr>
          <a:lstStyle/>
          <a:p>
            <a:pPr marL="457200" indent="-288000">
              <a:buAutoNum type="arabicPeriod"/>
            </a:pPr>
            <a:r>
              <a:rPr lang="en-US" sz="2400"/>
              <a:t>Write intermediate result to reg!</a:t>
            </a:r>
          </a:p>
          <a:p>
            <a:pPr marL="457200" indent="-288000">
              <a:buAutoNum type="arabicPeriod"/>
            </a:pPr>
            <a:r>
              <a:rPr lang="en-US" sz="2400"/>
              <a:t>Produce finalized result (end of 2</a:t>
            </a:r>
            <a:r>
              <a:rPr lang="en-US" sz="2400" baseline="30000"/>
              <a:t>nd</a:t>
            </a:r>
            <a:r>
              <a:rPr lang="en-US" sz="2400"/>
              <a:t> dim)!</a:t>
            </a:r>
          </a:p>
        </p:txBody>
      </p:sp>
      <p:sp>
        <p:nvSpPr>
          <p:cNvPr id="25" name="Rectangle 24">
            <a:extLst>
              <a:ext uri="{FF2B5EF4-FFF2-40B4-BE49-F238E27FC236}">
                <a16:creationId xmlns:a16="http://schemas.microsoft.com/office/drawing/2014/main" id="{27202BCB-2571-4192-9DB3-5E044DEC9D20}"/>
              </a:ext>
            </a:extLst>
          </p:cNvPr>
          <p:cNvSpPr/>
          <p:nvPr/>
        </p:nvSpPr>
        <p:spPr>
          <a:xfrm>
            <a:off x="369500" y="915830"/>
            <a:ext cx="4180114" cy="1157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latin typeface="Consolas" panose="020B0609020204030204" pitchFamily="49" charset="0"/>
              </a:rPr>
              <a:t>Response Packet</a:t>
            </a:r>
          </a:p>
          <a:p>
            <a:r>
              <a:rPr lang="en-US" sz="2400">
                <a:solidFill>
                  <a:schemeClr val="tx1"/>
                </a:solidFill>
                <a:latin typeface="Consolas" panose="020B0609020204030204" pitchFamily="49" charset="0"/>
              </a:rPr>
              <a:t>Data:</a:t>
            </a:r>
          </a:p>
          <a:p>
            <a:r>
              <a:rPr lang="en-US" sz="2400">
                <a:solidFill>
                  <a:schemeClr val="tx1"/>
                </a:solidFill>
                <a:latin typeface="Consolas" panose="020B0609020204030204" pitchFamily="49" charset="0"/>
              </a:rPr>
              <a:t>State:</a:t>
            </a:r>
          </a:p>
        </p:txBody>
      </p:sp>
      <p:sp>
        <p:nvSpPr>
          <p:cNvPr id="26" name="Rectangle 25">
            <a:extLst>
              <a:ext uri="{FF2B5EF4-FFF2-40B4-BE49-F238E27FC236}">
                <a16:creationId xmlns:a16="http://schemas.microsoft.com/office/drawing/2014/main" id="{00F8342B-2FF8-47D4-8DA7-013E714F4E51}"/>
              </a:ext>
            </a:extLst>
          </p:cNvPr>
          <p:cNvSpPr/>
          <p:nvPr/>
        </p:nvSpPr>
        <p:spPr>
          <a:xfrm>
            <a:off x="1336152" y="1356264"/>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68A2A14-E2C7-4D2B-B73D-74D643C9DECF}"/>
              </a:ext>
            </a:extLst>
          </p:cNvPr>
          <p:cNvSpPr/>
          <p:nvPr/>
        </p:nvSpPr>
        <p:spPr>
          <a:xfrm>
            <a:off x="1722594" y="1356263"/>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9CCFBAB-C59D-4C08-A464-0F3A69A469DE}"/>
              </a:ext>
            </a:extLst>
          </p:cNvPr>
          <p:cNvSpPr/>
          <p:nvPr/>
        </p:nvSpPr>
        <p:spPr>
          <a:xfrm>
            <a:off x="2115476" y="1356263"/>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3E1A68-B585-4355-93A2-657B75323CEC}"/>
              </a:ext>
            </a:extLst>
          </p:cNvPr>
          <p:cNvSpPr/>
          <p:nvPr/>
        </p:nvSpPr>
        <p:spPr>
          <a:xfrm>
            <a:off x="2514434" y="1356263"/>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4105441-34DE-4447-B4FC-C741E30EAF2F}"/>
              </a:ext>
            </a:extLst>
          </p:cNvPr>
          <p:cNvSpPr/>
          <p:nvPr/>
        </p:nvSpPr>
        <p:spPr>
          <a:xfrm>
            <a:off x="2913392" y="1356261"/>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AB9E98B-1946-45BB-ABA4-F46F8F545455}"/>
              </a:ext>
            </a:extLst>
          </p:cNvPr>
          <p:cNvSpPr/>
          <p:nvPr/>
        </p:nvSpPr>
        <p:spPr>
          <a:xfrm>
            <a:off x="3318070" y="1356261"/>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1F2E27E-0AE1-49D2-9C74-3FFA3FE96A04}"/>
              </a:ext>
            </a:extLst>
          </p:cNvPr>
          <p:cNvSpPr/>
          <p:nvPr/>
        </p:nvSpPr>
        <p:spPr>
          <a:xfrm>
            <a:off x="3717028" y="1356261"/>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59632B8-12E3-4D5F-B99D-EE3C2206BAFA}"/>
              </a:ext>
            </a:extLst>
          </p:cNvPr>
          <p:cNvSpPr/>
          <p:nvPr/>
        </p:nvSpPr>
        <p:spPr>
          <a:xfrm>
            <a:off x="4115986" y="1356261"/>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CCA1F21-1DB4-42A9-B4D4-10E283EA7CCE}"/>
              </a:ext>
            </a:extLst>
          </p:cNvPr>
          <p:cNvSpPr/>
          <p:nvPr/>
        </p:nvSpPr>
        <p:spPr>
          <a:xfrm>
            <a:off x="1542980" y="1748586"/>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5" name="Rectangle 34">
            <a:extLst>
              <a:ext uri="{FF2B5EF4-FFF2-40B4-BE49-F238E27FC236}">
                <a16:creationId xmlns:a16="http://schemas.microsoft.com/office/drawing/2014/main" id="{B01573A9-590D-4728-BC87-AAEC7C96FDA6}"/>
              </a:ext>
            </a:extLst>
          </p:cNvPr>
          <p:cNvSpPr/>
          <p:nvPr/>
        </p:nvSpPr>
        <p:spPr>
          <a:xfrm>
            <a:off x="1669981" y="1748586"/>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8EACB5-5A8E-4A2C-B743-1542400574F9}"/>
              </a:ext>
            </a:extLst>
          </p:cNvPr>
          <p:cNvSpPr/>
          <p:nvPr/>
        </p:nvSpPr>
        <p:spPr>
          <a:xfrm>
            <a:off x="1796982" y="1748586"/>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E5C3CC-92EA-4DCB-8145-2EBF89A4F35F}"/>
              </a:ext>
            </a:extLst>
          </p:cNvPr>
          <p:cNvSpPr/>
          <p:nvPr/>
        </p:nvSpPr>
        <p:spPr>
          <a:xfrm>
            <a:off x="1923983" y="1748586"/>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E9FF823-43FE-4CB0-846E-DAE461DB5785}"/>
              </a:ext>
            </a:extLst>
          </p:cNvPr>
          <p:cNvSpPr/>
          <p:nvPr/>
        </p:nvSpPr>
        <p:spPr>
          <a:xfrm>
            <a:off x="2050984" y="1748586"/>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651BF2B-6E1E-499C-A9A6-7FB7EA49E601}"/>
              </a:ext>
            </a:extLst>
          </p:cNvPr>
          <p:cNvSpPr/>
          <p:nvPr/>
        </p:nvSpPr>
        <p:spPr>
          <a:xfrm>
            <a:off x="2177985" y="1748586"/>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BB5E73B4-9882-47D2-9D75-94367589D82E}"/>
              </a:ext>
            </a:extLst>
          </p:cNvPr>
          <p:cNvCxnSpPr>
            <a:cxnSpLocks/>
            <a:stCxn id="34" idx="2"/>
            <a:endCxn id="41" idx="0"/>
          </p:cNvCxnSpPr>
          <p:nvPr/>
        </p:nvCxnSpPr>
        <p:spPr>
          <a:xfrm flipH="1">
            <a:off x="1130821" y="2009860"/>
            <a:ext cx="475660" cy="234526"/>
          </a:xfrm>
          <a:prstGeom prst="line">
            <a:avLst/>
          </a:prstGeom>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08AB3ACE-A3AC-415A-A04B-1C7F8E5CEEE7}"/>
              </a:ext>
            </a:extLst>
          </p:cNvPr>
          <p:cNvSpPr txBox="1"/>
          <p:nvPr/>
        </p:nvSpPr>
        <p:spPr>
          <a:xfrm>
            <a:off x="539047" y="2244386"/>
            <a:ext cx="1183547" cy="369332"/>
          </a:xfrm>
          <a:prstGeom prst="rect">
            <a:avLst/>
          </a:prstGeom>
          <a:noFill/>
          <a:ln>
            <a:solidFill>
              <a:schemeClr val="tx1"/>
            </a:solidFill>
          </a:ln>
        </p:spPr>
        <p:txBody>
          <a:bodyPr wrap="square" rtlCol="0">
            <a:spAutoFit/>
          </a:bodyPr>
          <a:lstStyle/>
          <a:p>
            <a:r>
              <a:rPr lang="en-US"/>
              <a:t>Start of 1d</a:t>
            </a:r>
          </a:p>
        </p:txBody>
      </p:sp>
      <p:sp>
        <p:nvSpPr>
          <p:cNvPr id="42" name="TextBox 41">
            <a:extLst>
              <a:ext uri="{FF2B5EF4-FFF2-40B4-BE49-F238E27FC236}">
                <a16:creationId xmlns:a16="http://schemas.microsoft.com/office/drawing/2014/main" id="{08A599C8-D5FF-48F1-9E37-EC441C5274F6}"/>
              </a:ext>
            </a:extLst>
          </p:cNvPr>
          <p:cNvSpPr txBox="1"/>
          <p:nvPr/>
        </p:nvSpPr>
        <p:spPr>
          <a:xfrm>
            <a:off x="539047" y="2681930"/>
            <a:ext cx="1183547" cy="369332"/>
          </a:xfrm>
          <a:prstGeom prst="rect">
            <a:avLst/>
          </a:prstGeom>
          <a:noFill/>
          <a:ln w="9525">
            <a:solidFill>
              <a:schemeClr val="tx1"/>
            </a:solidFill>
          </a:ln>
        </p:spPr>
        <p:txBody>
          <a:bodyPr wrap="square" rtlCol="0">
            <a:spAutoFit/>
          </a:bodyPr>
          <a:lstStyle/>
          <a:p>
            <a:r>
              <a:rPr lang="en-US"/>
              <a:t>End of 1d</a:t>
            </a:r>
          </a:p>
        </p:txBody>
      </p:sp>
      <p:cxnSp>
        <p:nvCxnSpPr>
          <p:cNvPr id="43" name="Straight Connector 42">
            <a:extLst>
              <a:ext uri="{FF2B5EF4-FFF2-40B4-BE49-F238E27FC236}">
                <a16:creationId xmlns:a16="http://schemas.microsoft.com/office/drawing/2014/main" id="{41A2641B-DE0C-47E0-B319-1F6EA104501E}"/>
              </a:ext>
            </a:extLst>
          </p:cNvPr>
          <p:cNvCxnSpPr>
            <a:cxnSpLocks/>
          </p:cNvCxnSpPr>
          <p:nvPr/>
        </p:nvCxnSpPr>
        <p:spPr>
          <a:xfrm flipH="1">
            <a:off x="1130821" y="2009860"/>
            <a:ext cx="602661" cy="672070"/>
          </a:xfrm>
          <a:prstGeom prst="line">
            <a:avLst/>
          </a:prstGeom>
          <a:ln w="6350"/>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0DE0203C-1943-48F6-A885-E79BA79E42FD}"/>
              </a:ext>
            </a:extLst>
          </p:cNvPr>
          <p:cNvSpPr txBox="1"/>
          <p:nvPr/>
        </p:nvSpPr>
        <p:spPr>
          <a:xfrm>
            <a:off x="539594" y="3119473"/>
            <a:ext cx="1183547" cy="369332"/>
          </a:xfrm>
          <a:prstGeom prst="rect">
            <a:avLst/>
          </a:prstGeom>
          <a:noFill/>
          <a:ln>
            <a:solidFill>
              <a:schemeClr val="tx1"/>
            </a:solidFill>
          </a:ln>
        </p:spPr>
        <p:txBody>
          <a:bodyPr wrap="square" rtlCol="0">
            <a:spAutoFit/>
          </a:bodyPr>
          <a:lstStyle/>
          <a:p>
            <a:r>
              <a:rPr lang="en-US"/>
              <a:t>Start of 2d</a:t>
            </a:r>
          </a:p>
        </p:txBody>
      </p:sp>
      <p:cxnSp>
        <p:nvCxnSpPr>
          <p:cNvPr id="45" name="Straight Connector 44">
            <a:extLst>
              <a:ext uri="{FF2B5EF4-FFF2-40B4-BE49-F238E27FC236}">
                <a16:creationId xmlns:a16="http://schemas.microsoft.com/office/drawing/2014/main" id="{38CF1EBD-D554-49BF-8BDA-7FA35DFC8735}"/>
              </a:ext>
            </a:extLst>
          </p:cNvPr>
          <p:cNvCxnSpPr>
            <a:cxnSpLocks/>
          </p:cNvCxnSpPr>
          <p:nvPr/>
        </p:nvCxnSpPr>
        <p:spPr>
          <a:xfrm flipH="1">
            <a:off x="1131368" y="2009860"/>
            <a:ext cx="729115" cy="1109613"/>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015501C4-CC47-433C-B190-5A4B1D75BF46}"/>
              </a:ext>
            </a:extLst>
          </p:cNvPr>
          <p:cNvSpPr txBox="1"/>
          <p:nvPr/>
        </p:nvSpPr>
        <p:spPr>
          <a:xfrm>
            <a:off x="539047" y="3557015"/>
            <a:ext cx="1183547" cy="369332"/>
          </a:xfrm>
          <a:prstGeom prst="rect">
            <a:avLst/>
          </a:prstGeom>
          <a:noFill/>
          <a:ln w="25400">
            <a:solidFill>
              <a:schemeClr val="tx1"/>
            </a:solidFill>
          </a:ln>
        </p:spPr>
        <p:txBody>
          <a:bodyPr wrap="square" rtlCol="0">
            <a:spAutoFit/>
          </a:bodyPr>
          <a:lstStyle/>
          <a:p>
            <a:r>
              <a:rPr lang="en-US"/>
              <a:t>End of 2d</a:t>
            </a:r>
          </a:p>
        </p:txBody>
      </p:sp>
      <p:cxnSp>
        <p:nvCxnSpPr>
          <p:cNvPr id="47" name="Straight Connector 46">
            <a:extLst>
              <a:ext uri="{FF2B5EF4-FFF2-40B4-BE49-F238E27FC236}">
                <a16:creationId xmlns:a16="http://schemas.microsoft.com/office/drawing/2014/main" id="{BEA4CE4C-FD46-4673-B4B1-8B150F5973EB}"/>
              </a:ext>
            </a:extLst>
          </p:cNvPr>
          <p:cNvCxnSpPr>
            <a:cxnSpLocks/>
          </p:cNvCxnSpPr>
          <p:nvPr/>
        </p:nvCxnSpPr>
        <p:spPr>
          <a:xfrm flipH="1">
            <a:off x="1130821" y="2009860"/>
            <a:ext cx="856663" cy="1547155"/>
          </a:xfrm>
          <a:prstGeom prst="line">
            <a:avLst/>
          </a:prstGeom>
          <a:ln w="25400"/>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CA456F3D-A7AA-4302-835D-BF89CCC9802D}"/>
              </a:ext>
            </a:extLst>
          </p:cNvPr>
          <p:cNvSpPr txBox="1"/>
          <p:nvPr/>
        </p:nvSpPr>
        <p:spPr>
          <a:xfrm>
            <a:off x="539046" y="3994559"/>
            <a:ext cx="1183547" cy="369332"/>
          </a:xfrm>
          <a:prstGeom prst="rect">
            <a:avLst/>
          </a:prstGeom>
          <a:noFill/>
          <a:ln>
            <a:solidFill>
              <a:schemeClr val="tx1"/>
            </a:solidFill>
          </a:ln>
        </p:spPr>
        <p:txBody>
          <a:bodyPr wrap="square" rtlCol="0">
            <a:spAutoFit/>
          </a:bodyPr>
          <a:lstStyle/>
          <a:p>
            <a:r>
              <a:rPr lang="en-US"/>
              <a:t>Start of 3d</a:t>
            </a:r>
          </a:p>
        </p:txBody>
      </p:sp>
      <p:cxnSp>
        <p:nvCxnSpPr>
          <p:cNvPr id="49" name="Straight Connector 48">
            <a:extLst>
              <a:ext uri="{FF2B5EF4-FFF2-40B4-BE49-F238E27FC236}">
                <a16:creationId xmlns:a16="http://schemas.microsoft.com/office/drawing/2014/main" id="{5E63FF59-A2D0-4AA2-836D-575E54E4F559}"/>
              </a:ext>
            </a:extLst>
          </p:cNvPr>
          <p:cNvCxnSpPr>
            <a:cxnSpLocks/>
          </p:cNvCxnSpPr>
          <p:nvPr/>
        </p:nvCxnSpPr>
        <p:spPr>
          <a:xfrm flipH="1">
            <a:off x="1130820" y="2009860"/>
            <a:ext cx="983665" cy="1984699"/>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058FD77-5DE5-4196-81A2-BF5F719B8DB0}"/>
              </a:ext>
            </a:extLst>
          </p:cNvPr>
          <p:cNvSpPr txBox="1"/>
          <p:nvPr/>
        </p:nvSpPr>
        <p:spPr>
          <a:xfrm>
            <a:off x="539045" y="4432102"/>
            <a:ext cx="1183547" cy="369332"/>
          </a:xfrm>
          <a:prstGeom prst="rect">
            <a:avLst/>
          </a:prstGeom>
          <a:noFill/>
          <a:ln>
            <a:solidFill>
              <a:schemeClr val="tx1"/>
            </a:solidFill>
          </a:ln>
        </p:spPr>
        <p:txBody>
          <a:bodyPr wrap="square" rtlCol="0">
            <a:spAutoFit/>
          </a:bodyPr>
          <a:lstStyle/>
          <a:p>
            <a:r>
              <a:rPr lang="en-US"/>
              <a:t>End of 3d</a:t>
            </a:r>
          </a:p>
        </p:txBody>
      </p:sp>
      <p:cxnSp>
        <p:nvCxnSpPr>
          <p:cNvPr id="51" name="Straight Connector 50">
            <a:extLst>
              <a:ext uri="{FF2B5EF4-FFF2-40B4-BE49-F238E27FC236}">
                <a16:creationId xmlns:a16="http://schemas.microsoft.com/office/drawing/2014/main" id="{FA0052DE-5F51-4FFD-8FEE-C2A3F15B9B90}"/>
              </a:ext>
            </a:extLst>
          </p:cNvPr>
          <p:cNvCxnSpPr>
            <a:cxnSpLocks/>
          </p:cNvCxnSpPr>
          <p:nvPr/>
        </p:nvCxnSpPr>
        <p:spPr>
          <a:xfrm flipH="1">
            <a:off x="1130819" y="2009860"/>
            <a:ext cx="1110667" cy="2422242"/>
          </a:xfrm>
          <a:prstGeom prst="line">
            <a:avLst/>
          </a:prstGeom>
        </p:spPr>
        <p:style>
          <a:lnRef idx="1">
            <a:schemeClr val="dk1"/>
          </a:lnRef>
          <a:fillRef idx="0">
            <a:schemeClr val="dk1"/>
          </a:fillRef>
          <a:effectRef idx="0">
            <a:schemeClr val="dk1"/>
          </a:effectRef>
          <a:fontRef idx="minor">
            <a:schemeClr val="tx1"/>
          </a:fontRef>
        </p:style>
      </p:cxnSp>
      <p:sp>
        <p:nvSpPr>
          <p:cNvPr id="52" name="Content Placeholder 2">
            <a:extLst>
              <a:ext uri="{FF2B5EF4-FFF2-40B4-BE49-F238E27FC236}">
                <a16:creationId xmlns:a16="http://schemas.microsoft.com/office/drawing/2014/main" id="{02D540B4-1E92-44F9-B6F8-239A5A4496B7}"/>
              </a:ext>
            </a:extLst>
          </p:cNvPr>
          <p:cNvSpPr>
            <a:spLocks noGrp="1"/>
          </p:cNvSpPr>
          <p:nvPr>
            <p:ph idx="1"/>
          </p:nvPr>
        </p:nvSpPr>
        <p:spPr>
          <a:xfrm>
            <a:off x="193206" y="4957480"/>
            <a:ext cx="5097874" cy="1965190"/>
          </a:xfrm>
        </p:spPr>
        <p:txBody>
          <a:bodyPr vert="horz" lIns="91440" tIns="45720" rIns="91440" bIns="45720" rtlCol="0" anchor="t">
            <a:normAutofit/>
          </a:bodyPr>
          <a:lstStyle/>
          <a:p>
            <a:r>
              <a:rPr lang="en-US" sz="3600"/>
              <a:t>PE Specialization</a:t>
            </a:r>
          </a:p>
          <a:p>
            <a:pPr lvl="1"/>
            <a:r>
              <a:rPr lang="en-US" sz="2800"/>
              <a:t>Local registers: Store intermediate results</a:t>
            </a:r>
            <a:endParaRPr lang="en-US" sz="2800">
              <a:cs typeface="Calibri"/>
            </a:endParaRPr>
          </a:p>
          <a:p>
            <a:pPr lvl="1"/>
            <a:r>
              <a:rPr lang="en-US" sz="2800"/>
              <a:t>Conditional LUT</a:t>
            </a:r>
          </a:p>
        </p:txBody>
      </p:sp>
      <p:grpSp>
        <p:nvGrpSpPr>
          <p:cNvPr id="76" name="Group 75">
            <a:extLst>
              <a:ext uri="{FF2B5EF4-FFF2-40B4-BE49-F238E27FC236}">
                <a16:creationId xmlns:a16="http://schemas.microsoft.com/office/drawing/2014/main" id="{D1A3E830-39A9-0845-3805-C8CA454C315C}"/>
              </a:ext>
            </a:extLst>
          </p:cNvPr>
          <p:cNvGrpSpPr/>
          <p:nvPr/>
        </p:nvGrpSpPr>
        <p:grpSpPr>
          <a:xfrm>
            <a:off x="3663948" y="4067181"/>
            <a:ext cx="3661819" cy="2515497"/>
            <a:chOff x="3663948" y="4067181"/>
            <a:chExt cx="3661819" cy="2515497"/>
          </a:xfrm>
        </p:grpSpPr>
        <p:sp>
          <p:nvSpPr>
            <p:cNvPr id="7" name="Oval 6">
              <a:extLst>
                <a:ext uri="{FF2B5EF4-FFF2-40B4-BE49-F238E27FC236}">
                  <a16:creationId xmlns:a16="http://schemas.microsoft.com/office/drawing/2014/main" id="{539934DD-3CA2-4DD1-BB71-2BCE84308AD8}"/>
                </a:ext>
              </a:extLst>
            </p:cNvPr>
            <p:cNvSpPr/>
            <p:nvPr/>
          </p:nvSpPr>
          <p:spPr>
            <a:xfrm>
              <a:off x="5847397" y="5327393"/>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p>
          </p:txBody>
        </p:sp>
        <p:sp>
          <p:nvSpPr>
            <p:cNvPr id="8" name="Rectangle 7">
              <a:extLst>
                <a:ext uri="{FF2B5EF4-FFF2-40B4-BE49-F238E27FC236}">
                  <a16:creationId xmlns:a16="http://schemas.microsoft.com/office/drawing/2014/main" id="{80454DC7-AF5C-4D3E-AC43-D1383EA943DC}"/>
                </a:ext>
              </a:extLst>
            </p:cNvPr>
            <p:cNvSpPr/>
            <p:nvPr/>
          </p:nvSpPr>
          <p:spPr>
            <a:xfrm>
              <a:off x="5231277" y="4081951"/>
              <a:ext cx="587829"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A</a:t>
              </a:r>
              <a:endParaRPr lang="en-US" sz="3200">
                <a:solidFill>
                  <a:schemeClr val="tx1"/>
                </a:solidFill>
              </a:endParaRPr>
            </a:p>
          </p:txBody>
        </p:sp>
        <p:cxnSp>
          <p:nvCxnSpPr>
            <p:cNvPr id="9" name="Straight Arrow Connector 8">
              <a:extLst>
                <a:ext uri="{FF2B5EF4-FFF2-40B4-BE49-F238E27FC236}">
                  <a16:creationId xmlns:a16="http://schemas.microsoft.com/office/drawing/2014/main" id="{AF69838D-496D-49BE-B2A4-D92B4492CB34}"/>
                </a:ext>
              </a:extLst>
            </p:cNvPr>
            <p:cNvCxnSpPr>
              <a:cxnSpLocks/>
              <a:stCxn id="8" idx="2"/>
              <a:endCxn id="18" idx="1"/>
            </p:cNvCxnSpPr>
            <p:nvPr/>
          </p:nvCxnSpPr>
          <p:spPr>
            <a:xfrm>
              <a:off x="5525192" y="4473456"/>
              <a:ext cx="391911" cy="304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704CE45-8D9B-4531-A30C-261B60405A69}"/>
                </a:ext>
              </a:extLst>
            </p:cNvPr>
            <p:cNvSpPr/>
            <p:nvPr/>
          </p:nvSpPr>
          <p:spPr>
            <a:xfrm>
              <a:off x="5523320" y="6191173"/>
              <a:ext cx="1085723"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Out</a:t>
              </a:r>
            </a:p>
          </p:txBody>
        </p:sp>
        <p:cxnSp>
          <p:nvCxnSpPr>
            <p:cNvPr id="12" name="Straight Arrow Connector 11">
              <a:extLst>
                <a:ext uri="{FF2B5EF4-FFF2-40B4-BE49-F238E27FC236}">
                  <a16:creationId xmlns:a16="http://schemas.microsoft.com/office/drawing/2014/main" id="{4B24D1FE-908F-4096-979C-23D69633538D}"/>
                </a:ext>
              </a:extLst>
            </p:cNvPr>
            <p:cNvCxnSpPr>
              <a:cxnSpLocks/>
              <a:stCxn id="24" idx="2"/>
              <a:endCxn id="7" idx="1"/>
            </p:cNvCxnSpPr>
            <p:nvPr/>
          </p:nvCxnSpPr>
          <p:spPr>
            <a:xfrm>
              <a:off x="4361607" y="4458686"/>
              <a:ext cx="1549871" cy="933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12DC4A8-64F0-47A9-B732-BAEEEBE0BE86}"/>
                </a:ext>
              </a:extLst>
            </p:cNvPr>
            <p:cNvCxnSpPr>
              <a:cxnSpLocks/>
              <a:stCxn id="7" idx="4"/>
              <a:endCxn id="11" idx="0"/>
            </p:cNvCxnSpPr>
            <p:nvPr/>
          </p:nvCxnSpPr>
          <p:spPr>
            <a:xfrm flipH="1">
              <a:off x="6066182" y="5772745"/>
              <a:ext cx="1" cy="418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7979E7B-E5AC-4B40-A025-BBE94C0FD496}"/>
                </a:ext>
              </a:extLst>
            </p:cNvPr>
            <p:cNvSpPr/>
            <p:nvPr/>
          </p:nvSpPr>
          <p:spPr>
            <a:xfrm>
              <a:off x="6580314" y="5443995"/>
              <a:ext cx="745453"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reg</a:t>
              </a:r>
            </a:p>
          </p:txBody>
        </p:sp>
        <p:cxnSp>
          <p:nvCxnSpPr>
            <p:cNvPr id="15" name="Straight Arrow Connector 14">
              <a:extLst>
                <a:ext uri="{FF2B5EF4-FFF2-40B4-BE49-F238E27FC236}">
                  <a16:creationId xmlns:a16="http://schemas.microsoft.com/office/drawing/2014/main" id="{4F963285-DA5E-4E72-AB2F-10E60DE8F8C6}"/>
                </a:ext>
              </a:extLst>
            </p:cNvPr>
            <p:cNvCxnSpPr>
              <a:cxnSpLocks/>
              <a:endCxn id="7" idx="6"/>
            </p:cNvCxnSpPr>
            <p:nvPr/>
          </p:nvCxnSpPr>
          <p:spPr>
            <a:xfrm flipH="1" flipV="1">
              <a:off x="6284967" y="5550069"/>
              <a:ext cx="29458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BBBF69-D46E-44BB-8430-0C2EFD43BEF8}"/>
                </a:ext>
              </a:extLst>
            </p:cNvPr>
            <p:cNvCxnSpPr>
              <a:cxnSpLocks/>
              <a:stCxn id="7" idx="5"/>
            </p:cNvCxnSpPr>
            <p:nvPr/>
          </p:nvCxnSpPr>
          <p:spPr>
            <a:xfrm>
              <a:off x="6220886" y="5707525"/>
              <a:ext cx="358666" cy="74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64C6A52-CB12-451C-A6A0-CED665C3A107}"/>
                </a:ext>
              </a:extLst>
            </p:cNvPr>
            <p:cNvSpPr/>
            <p:nvPr/>
          </p:nvSpPr>
          <p:spPr>
            <a:xfrm>
              <a:off x="3663948" y="4067181"/>
              <a:ext cx="1395317"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err="1">
                  <a:solidFill>
                    <a:schemeClr val="tx1"/>
                  </a:solidFill>
                </a:rPr>
                <a:t>A.state</a:t>
              </a:r>
              <a:endParaRPr lang="en-US" sz="3200">
                <a:solidFill>
                  <a:schemeClr val="tx1"/>
                </a:solidFill>
              </a:endParaRPr>
            </a:p>
          </p:txBody>
        </p:sp>
        <p:sp>
          <p:nvSpPr>
            <p:cNvPr id="18" name="Oval 17">
              <a:extLst>
                <a:ext uri="{FF2B5EF4-FFF2-40B4-BE49-F238E27FC236}">
                  <a16:creationId xmlns:a16="http://schemas.microsoft.com/office/drawing/2014/main" id="{9CF3A464-C283-B115-9D45-306563C2457F}"/>
                </a:ext>
              </a:extLst>
            </p:cNvPr>
            <p:cNvSpPr/>
            <p:nvPr/>
          </p:nvSpPr>
          <p:spPr>
            <a:xfrm>
              <a:off x="5853022" y="4713213"/>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a:t>
              </a:r>
              <a:endParaRPr lang="en-US" sz="3200">
                <a:solidFill>
                  <a:schemeClr val="tx1"/>
                </a:solidFill>
              </a:endParaRPr>
            </a:p>
          </p:txBody>
        </p:sp>
        <p:cxnSp>
          <p:nvCxnSpPr>
            <p:cNvPr id="22" name="Straight Arrow Connector 21">
              <a:extLst>
                <a:ext uri="{FF2B5EF4-FFF2-40B4-BE49-F238E27FC236}">
                  <a16:creationId xmlns:a16="http://schemas.microsoft.com/office/drawing/2014/main" id="{DA0EB808-A78A-7C0B-C7E9-639339A352E2}"/>
                </a:ext>
              </a:extLst>
            </p:cNvPr>
            <p:cNvCxnSpPr>
              <a:cxnSpLocks/>
              <a:stCxn id="18" idx="4"/>
              <a:endCxn id="7" idx="0"/>
            </p:cNvCxnSpPr>
            <p:nvPr/>
          </p:nvCxnSpPr>
          <p:spPr>
            <a:xfrm flipH="1">
              <a:off x="6066182" y="5158565"/>
              <a:ext cx="5625" cy="168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4584FEF-7598-F873-C535-6E23B881B340}"/>
                </a:ext>
              </a:extLst>
            </p:cNvPr>
            <p:cNvSpPr/>
            <p:nvPr/>
          </p:nvSpPr>
          <p:spPr>
            <a:xfrm>
              <a:off x="6078981" y="4081951"/>
              <a:ext cx="587829"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B</a:t>
              </a:r>
            </a:p>
          </p:txBody>
        </p:sp>
        <p:cxnSp>
          <p:nvCxnSpPr>
            <p:cNvPr id="73" name="Straight Arrow Connector 72">
              <a:extLst>
                <a:ext uri="{FF2B5EF4-FFF2-40B4-BE49-F238E27FC236}">
                  <a16:creationId xmlns:a16="http://schemas.microsoft.com/office/drawing/2014/main" id="{1F8A6D20-3732-BA23-3B3E-423156F66194}"/>
                </a:ext>
              </a:extLst>
            </p:cNvPr>
            <p:cNvCxnSpPr>
              <a:cxnSpLocks/>
              <a:stCxn id="70" idx="2"/>
              <a:endCxn id="18" idx="7"/>
            </p:cNvCxnSpPr>
            <p:nvPr/>
          </p:nvCxnSpPr>
          <p:spPr>
            <a:xfrm flipH="1">
              <a:off x="6226511" y="4473456"/>
              <a:ext cx="146385" cy="304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528EBD96-A98B-86EB-7C6F-1F45AA482A5D}"/>
              </a:ext>
            </a:extLst>
          </p:cNvPr>
          <p:cNvSpPr>
            <a:spLocks noGrp="1"/>
          </p:cNvSpPr>
          <p:nvPr>
            <p:ph type="sldNum" sz="quarter" idx="12"/>
          </p:nvPr>
        </p:nvSpPr>
        <p:spPr/>
        <p:txBody>
          <a:bodyPr/>
          <a:lstStyle/>
          <a:p>
            <a:fld id="{DDBA5C0F-367D-4CA9-A572-5B9D4E5CC458}" type="slidenum">
              <a:rPr lang="en-US" smtClean="0"/>
              <a:t>18</a:t>
            </a:fld>
            <a:endParaRPr lang="en-US"/>
          </a:p>
        </p:txBody>
      </p:sp>
    </p:spTree>
    <p:extLst>
      <p:ext uri="{BB962C8B-B14F-4D97-AF65-F5344CB8AC3E}">
        <p14:creationId xmlns:p14="http://schemas.microsoft.com/office/powerpoint/2010/main" val="40604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P spid="5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9E13-2F96-486D-A6D5-78A69FA7E0AF}"/>
              </a:ext>
            </a:extLst>
          </p:cNvPr>
          <p:cNvSpPr>
            <a:spLocks noGrp="1"/>
          </p:cNvSpPr>
          <p:nvPr>
            <p:ph type="title"/>
          </p:nvPr>
        </p:nvSpPr>
        <p:spPr>
          <a:xfrm>
            <a:off x="0" y="14540"/>
            <a:ext cx="11150600" cy="1325563"/>
          </a:xfrm>
        </p:spPr>
        <p:txBody>
          <a:bodyPr/>
          <a:lstStyle/>
          <a:p>
            <a:r>
              <a:rPr lang="en-US"/>
              <a:t>Compiling High-Level Lang. to Decoupled Spatial</a:t>
            </a:r>
          </a:p>
        </p:txBody>
      </p:sp>
      <p:sp>
        <p:nvSpPr>
          <p:cNvPr id="3" name="Content Placeholder 2">
            <a:extLst>
              <a:ext uri="{FF2B5EF4-FFF2-40B4-BE49-F238E27FC236}">
                <a16:creationId xmlns:a16="http://schemas.microsoft.com/office/drawing/2014/main" id="{F4BF3978-1E04-4A9F-B889-95A44C20241A}"/>
              </a:ext>
            </a:extLst>
          </p:cNvPr>
          <p:cNvSpPr>
            <a:spLocks noGrp="1"/>
          </p:cNvSpPr>
          <p:nvPr>
            <p:ph idx="1"/>
          </p:nvPr>
        </p:nvSpPr>
        <p:spPr>
          <a:xfrm>
            <a:off x="419100" y="3906735"/>
            <a:ext cx="11353800" cy="2951265"/>
          </a:xfrm>
        </p:spPr>
        <p:txBody>
          <a:bodyPr>
            <a:normAutofit/>
          </a:bodyPr>
          <a:lstStyle/>
          <a:p>
            <a:r>
              <a:rPr lang="en-US" sz="3200"/>
              <a:t>Map program behaviors </a:t>
            </a:r>
            <a:r>
              <a:rPr lang="en-US" altLang="zh-CN" sz="3200"/>
              <a:t>to</a:t>
            </a:r>
            <a:r>
              <a:rPr lang="en-US" sz="3200"/>
              <a:t> specialized different components.</a:t>
            </a:r>
          </a:p>
          <a:p>
            <a:pPr lvl="1"/>
            <a:r>
              <a:rPr lang="en-US" sz="2800"/>
              <a:t>Pragma Hints:</a:t>
            </a:r>
          </a:p>
          <a:p>
            <a:pPr lvl="2"/>
            <a:r>
              <a:rPr lang="en-US" sz="2400"/>
              <a:t>How should the program be decoupled and rewritten?</a:t>
            </a:r>
          </a:p>
          <a:p>
            <a:pPr lvl="2"/>
            <a:r>
              <a:rPr lang="en-US" sz="2400"/>
              <a:t>How to deal with the code concurrency?</a:t>
            </a:r>
          </a:p>
          <a:p>
            <a:r>
              <a:rPr lang="en-US" sz="3200"/>
              <a:t>Robust across any design points within this space.</a:t>
            </a:r>
          </a:p>
          <a:p>
            <a:pPr lvl="1"/>
            <a:r>
              <a:rPr lang="en-US" sz="2800"/>
              <a:t>Modular transformations</a:t>
            </a:r>
          </a:p>
        </p:txBody>
      </p:sp>
      <p:sp>
        <p:nvSpPr>
          <p:cNvPr id="7" name="Rectangle 6">
            <a:extLst>
              <a:ext uri="{FF2B5EF4-FFF2-40B4-BE49-F238E27FC236}">
                <a16:creationId xmlns:a16="http://schemas.microsoft.com/office/drawing/2014/main" id="{624E47BE-1BE7-4DD2-9EE3-3556066AE35B}"/>
              </a:ext>
            </a:extLst>
          </p:cNvPr>
          <p:cNvSpPr/>
          <p:nvPr/>
        </p:nvSpPr>
        <p:spPr>
          <a:xfrm>
            <a:off x="9911172" y="1511186"/>
            <a:ext cx="2086309" cy="1445030"/>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lumMod val="95000"/>
                    <a:lumOff val="5000"/>
                  </a:schemeClr>
                </a:solidFill>
              </a:rPr>
              <a:t>Decoupled-Spatial Binaries</a:t>
            </a:r>
          </a:p>
        </p:txBody>
      </p:sp>
      <p:sp>
        <p:nvSpPr>
          <p:cNvPr id="10" name="Flowchart: Multidocument 9">
            <a:extLst>
              <a:ext uri="{FF2B5EF4-FFF2-40B4-BE49-F238E27FC236}">
                <a16:creationId xmlns:a16="http://schemas.microsoft.com/office/drawing/2014/main" id="{D56E2867-05C2-47DE-B0C2-A8D0E365E201}"/>
              </a:ext>
            </a:extLst>
          </p:cNvPr>
          <p:cNvSpPr/>
          <p:nvPr/>
        </p:nvSpPr>
        <p:spPr>
          <a:xfrm>
            <a:off x="285300" y="1666812"/>
            <a:ext cx="1462068" cy="1445030"/>
          </a:xfrm>
          <a:prstGeom prst="flowChartMultidocumen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Apps</a:t>
            </a:r>
            <a:endParaRPr lang="en-US" sz="2800">
              <a:solidFill>
                <a:schemeClr val="tx1"/>
              </a:solidFill>
            </a:endParaRPr>
          </a:p>
        </p:txBody>
      </p:sp>
      <p:sp>
        <p:nvSpPr>
          <p:cNvPr id="12" name="TextBox 11">
            <a:extLst>
              <a:ext uri="{FF2B5EF4-FFF2-40B4-BE49-F238E27FC236}">
                <a16:creationId xmlns:a16="http://schemas.microsoft.com/office/drawing/2014/main" id="{54BEF052-0B69-4365-AADA-FF5482438764}"/>
              </a:ext>
            </a:extLst>
          </p:cNvPr>
          <p:cNvSpPr txBox="1"/>
          <p:nvPr/>
        </p:nvSpPr>
        <p:spPr>
          <a:xfrm>
            <a:off x="5058597" y="1090069"/>
            <a:ext cx="729205" cy="1107996"/>
          </a:xfrm>
          <a:prstGeom prst="rect">
            <a:avLst/>
          </a:prstGeom>
          <a:noFill/>
        </p:spPr>
        <p:txBody>
          <a:bodyPr wrap="square" rtlCol="0">
            <a:spAutoFit/>
          </a:bodyPr>
          <a:lstStyle/>
          <a:p>
            <a:r>
              <a:rPr lang="en-US" sz="6600" b="1"/>
              <a:t>?</a:t>
            </a:r>
            <a:endParaRPr lang="en-US" sz="8000" b="1"/>
          </a:p>
        </p:txBody>
      </p:sp>
      <p:sp>
        <p:nvSpPr>
          <p:cNvPr id="4" name="TextBox 3">
            <a:extLst>
              <a:ext uri="{FF2B5EF4-FFF2-40B4-BE49-F238E27FC236}">
                <a16:creationId xmlns:a16="http://schemas.microsoft.com/office/drawing/2014/main" id="{E8A4F3D0-20E8-42E2-81EF-F754E7B60FBF}"/>
              </a:ext>
            </a:extLst>
          </p:cNvPr>
          <p:cNvSpPr txBox="1"/>
          <p:nvPr/>
        </p:nvSpPr>
        <p:spPr>
          <a:xfrm>
            <a:off x="11097" y="3230924"/>
            <a:ext cx="12206796" cy="584775"/>
          </a:xfrm>
          <a:prstGeom prst="rect">
            <a:avLst/>
          </a:prstGeom>
          <a:noFill/>
        </p:spPr>
        <p:txBody>
          <a:bodyPr wrap="square" rtlCol="0">
            <a:spAutoFit/>
          </a:bodyPr>
          <a:lstStyle/>
          <a:p>
            <a:r>
              <a:rPr lang="en-US" sz="3200" b="1"/>
              <a:t>Goal: Compiling high-level language to </a:t>
            </a:r>
            <a:r>
              <a:rPr lang="en-US" sz="3200" b="1" i="1"/>
              <a:t>decoupled-spatial</a:t>
            </a:r>
            <a:r>
              <a:rPr lang="en-US" sz="3200" b="1"/>
              <a:t> architecture</a:t>
            </a:r>
            <a:r>
              <a:rPr lang="en-US" sz="3200" b="1">
                <a:solidFill>
                  <a:srgbClr val="FF0000"/>
                </a:solidFill>
              </a:rPr>
              <a:t>s</a:t>
            </a:r>
            <a:r>
              <a:rPr lang="en-US" sz="3200" b="1"/>
              <a:t>.</a:t>
            </a:r>
          </a:p>
        </p:txBody>
      </p:sp>
      <p:sp>
        <p:nvSpPr>
          <p:cNvPr id="6" name="Arrow: Right 5">
            <a:extLst>
              <a:ext uri="{FF2B5EF4-FFF2-40B4-BE49-F238E27FC236}">
                <a16:creationId xmlns:a16="http://schemas.microsoft.com/office/drawing/2014/main" id="{5A5C3CC2-A340-42E8-86BC-6F1A041681FC}"/>
              </a:ext>
            </a:extLst>
          </p:cNvPr>
          <p:cNvSpPr/>
          <p:nvPr/>
        </p:nvSpPr>
        <p:spPr>
          <a:xfrm>
            <a:off x="1907822" y="2134996"/>
            <a:ext cx="7759961"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BCF6D-7F75-C5A6-085B-5A73773A83D7}"/>
              </a:ext>
            </a:extLst>
          </p:cNvPr>
          <p:cNvSpPr/>
          <p:nvPr/>
        </p:nvSpPr>
        <p:spPr>
          <a:xfrm>
            <a:off x="2089741" y="1788185"/>
            <a:ext cx="1858607" cy="994657"/>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95000"/>
                    <a:lumOff val="5000"/>
                  </a:schemeClr>
                </a:solidFill>
              </a:rPr>
              <a:t>Pragma Annotation</a:t>
            </a:r>
          </a:p>
        </p:txBody>
      </p:sp>
      <p:sp>
        <p:nvSpPr>
          <p:cNvPr id="9" name="Rectangle 8">
            <a:extLst>
              <a:ext uri="{FF2B5EF4-FFF2-40B4-BE49-F238E27FC236}">
                <a16:creationId xmlns:a16="http://schemas.microsoft.com/office/drawing/2014/main" id="{265C79D3-658E-C499-85AC-E42416449FF0}"/>
              </a:ext>
            </a:extLst>
          </p:cNvPr>
          <p:cNvSpPr/>
          <p:nvPr/>
        </p:nvSpPr>
        <p:spPr>
          <a:xfrm>
            <a:off x="6633212" y="1366570"/>
            <a:ext cx="2333263" cy="664994"/>
          </a:xfrm>
          <a:prstGeom prst="rect">
            <a:avLst/>
          </a:prstGeom>
          <a:solidFill>
            <a:schemeClr val="accent2">
              <a:lumMod val="40000"/>
              <a:lumOff val="6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lumMod val="95000"/>
                    <a:lumOff val="5000"/>
                  </a:schemeClr>
                </a:solidFill>
              </a:rPr>
              <a:t>DFG</a:t>
            </a:r>
            <a:endParaRPr lang="en-US" sz="3200" b="1">
              <a:solidFill>
                <a:schemeClr val="tx1">
                  <a:lumMod val="95000"/>
                  <a:lumOff val="5000"/>
                </a:schemeClr>
              </a:solidFill>
            </a:endParaRPr>
          </a:p>
        </p:txBody>
      </p:sp>
      <p:sp>
        <p:nvSpPr>
          <p:cNvPr id="13" name="Rectangle 12">
            <a:extLst>
              <a:ext uri="{FF2B5EF4-FFF2-40B4-BE49-F238E27FC236}">
                <a16:creationId xmlns:a16="http://schemas.microsoft.com/office/drawing/2014/main" id="{7216A4A6-9239-1B71-0395-15E3F08E6E46}"/>
              </a:ext>
            </a:extLst>
          </p:cNvPr>
          <p:cNvSpPr/>
          <p:nvPr/>
        </p:nvSpPr>
        <p:spPr>
          <a:xfrm>
            <a:off x="4237393" y="1763636"/>
            <a:ext cx="1858607" cy="1108324"/>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lumMod val="95000"/>
                    <a:lumOff val="5000"/>
                  </a:schemeClr>
                </a:solidFill>
              </a:rPr>
              <a:t>Modular XFROM</a:t>
            </a:r>
          </a:p>
        </p:txBody>
      </p:sp>
      <p:sp>
        <p:nvSpPr>
          <p:cNvPr id="14" name="Rectangle 13">
            <a:extLst>
              <a:ext uri="{FF2B5EF4-FFF2-40B4-BE49-F238E27FC236}">
                <a16:creationId xmlns:a16="http://schemas.microsoft.com/office/drawing/2014/main" id="{EB564379-82BD-A2E1-774A-CC735723DBE8}"/>
              </a:ext>
            </a:extLst>
          </p:cNvPr>
          <p:cNvSpPr/>
          <p:nvPr/>
        </p:nvSpPr>
        <p:spPr>
          <a:xfrm>
            <a:off x="3762971" y="1000563"/>
            <a:ext cx="854872" cy="4186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ADG</a:t>
            </a:r>
          </a:p>
        </p:txBody>
      </p:sp>
      <p:sp>
        <p:nvSpPr>
          <p:cNvPr id="15" name="Arrow: Right 14">
            <a:extLst>
              <a:ext uri="{FF2B5EF4-FFF2-40B4-BE49-F238E27FC236}">
                <a16:creationId xmlns:a16="http://schemas.microsoft.com/office/drawing/2014/main" id="{3A18F68E-E708-2764-C5B3-D92AE4BBEC75}"/>
              </a:ext>
            </a:extLst>
          </p:cNvPr>
          <p:cNvSpPr/>
          <p:nvPr/>
        </p:nvSpPr>
        <p:spPr>
          <a:xfrm rot="13038156" flipH="1">
            <a:off x="4705499" y="1294856"/>
            <a:ext cx="428639" cy="43396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6BF51E-26F5-B749-81E6-54724B31F1B1}"/>
              </a:ext>
            </a:extLst>
          </p:cNvPr>
          <p:cNvSpPr/>
          <p:nvPr/>
        </p:nvSpPr>
        <p:spPr>
          <a:xfrm>
            <a:off x="6633211" y="2352017"/>
            <a:ext cx="2333263" cy="702132"/>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a:solidFill>
                  <a:schemeClr val="tx1">
                    <a:lumMod val="95000"/>
                    <a:lumOff val="5000"/>
                  </a:schemeClr>
                </a:solidFill>
              </a:rPr>
              <a:t>Mem. Stream</a:t>
            </a:r>
          </a:p>
        </p:txBody>
      </p:sp>
      <p:sp>
        <p:nvSpPr>
          <p:cNvPr id="11" name="Slide Number Placeholder 10">
            <a:extLst>
              <a:ext uri="{FF2B5EF4-FFF2-40B4-BE49-F238E27FC236}">
                <a16:creationId xmlns:a16="http://schemas.microsoft.com/office/drawing/2014/main" id="{521BF54B-0AF3-D966-9C88-A5BEDC7CC20E}"/>
              </a:ext>
            </a:extLst>
          </p:cNvPr>
          <p:cNvSpPr>
            <a:spLocks noGrp="1"/>
          </p:cNvSpPr>
          <p:nvPr>
            <p:ph type="sldNum" sz="quarter" idx="12"/>
          </p:nvPr>
        </p:nvSpPr>
        <p:spPr/>
        <p:txBody>
          <a:bodyPr/>
          <a:lstStyle/>
          <a:p>
            <a:fld id="{DDBA5C0F-367D-4CA9-A572-5B9D4E5CC458}" type="slidenum">
              <a:rPr lang="en-US" smtClean="0"/>
              <a:t>19</a:t>
            </a:fld>
            <a:endParaRPr lang="en-US"/>
          </a:p>
        </p:txBody>
      </p:sp>
    </p:spTree>
    <p:extLst>
      <p:ext uri="{BB962C8B-B14F-4D97-AF65-F5344CB8AC3E}">
        <p14:creationId xmlns:p14="http://schemas.microsoft.com/office/powerpoint/2010/main" val="28350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E9D3-EDC9-1598-EF04-4C5C613515FF}"/>
              </a:ext>
            </a:extLst>
          </p:cNvPr>
          <p:cNvSpPr>
            <a:spLocks noGrp="1"/>
          </p:cNvSpPr>
          <p:nvPr>
            <p:ph type="title"/>
          </p:nvPr>
        </p:nvSpPr>
        <p:spPr>
          <a:xfrm>
            <a:off x="838200" y="365125"/>
            <a:ext cx="10515600" cy="922499"/>
          </a:xfrm>
        </p:spPr>
        <p:txBody>
          <a:bodyPr>
            <a:normAutofit/>
          </a:bodyPr>
          <a:lstStyle/>
          <a:p>
            <a:r>
              <a:rPr lang="en-US" sz="5400"/>
              <a:t>Roadmap</a:t>
            </a:r>
          </a:p>
        </p:txBody>
      </p:sp>
      <p:sp>
        <p:nvSpPr>
          <p:cNvPr id="3" name="Content Placeholder 2">
            <a:extLst>
              <a:ext uri="{FF2B5EF4-FFF2-40B4-BE49-F238E27FC236}">
                <a16:creationId xmlns:a16="http://schemas.microsoft.com/office/drawing/2014/main" id="{E278C047-5313-BBB8-3DC6-B242544B1460}"/>
              </a:ext>
            </a:extLst>
          </p:cNvPr>
          <p:cNvSpPr>
            <a:spLocks noGrp="1"/>
          </p:cNvSpPr>
          <p:nvPr>
            <p:ph idx="1"/>
          </p:nvPr>
        </p:nvSpPr>
        <p:spPr>
          <a:xfrm>
            <a:off x="838200" y="1352939"/>
            <a:ext cx="10515600" cy="4824024"/>
          </a:xfrm>
        </p:spPr>
        <p:txBody>
          <a:bodyPr>
            <a:normAutofit/>
          </a:bodyPr>
          <a:lstStyle/>
          <a:p>
            <a:r>
              <a:rPr lang="en-US" altLang="zh-CN" sz="3600"/>
              <a:t>High-level </a:t>
            </a:r>
            <a:r>
              <a:rPr lang="en-US" altLang="zh-CN" sz="3600" b="1"/>
              <a:t>Abstraction</a:t>
            </a:r>
          </a:p>
          <a:p>
            <a:pPr lvl="1"/>
            <a:r>
              <a:rPr lang="en-US" sz="3200"/>
              <a:t>Pragma annotation</a:t>
            </a:r>
          </a:p>
          <a:p>
            <a:r>
              <a:rPr lang="en-US" sz="3600" b="1"/>
              <a:t>Compilation</a:t>
            </a:r>
            <a:r>
              <a:rPr lang="en-US" sz="3600"/>
              <a:t> Flow</a:t>
            </a:r>
          </a:p>
          <a:p>
            <a:pPr lvl="1"/>
            <a:r>
              <a:rPr lang="en-US" sz="3200"/>
              <a:t>Understanding the flow</a:t>
            </a:r>
          </a:p>
          <a:p>
            <a:pPr lvl="1"/>
            <a:r>
              <a:rPr lang="en-US" sz="3200" b="1"/>
              <a:t>Visualizing</a:t>
            </a:r>
            <a:r>
              <a:rPr lang="en-US" sz="3200"/>
              <a:t> the ADG and Mapped DFG</a:t>
            </a:r>
          </a:p>
          <a:p>
            <a:pPr lvl="1"/>
            <a:r>
              <a:rPr lang="en-US" sz="3200"/>
              <a:t>Slightly more on spatial execution</a:t>
            </a:r>
          </a:p>
          <a:p>
            <a:r>
              <a:rPr lang="en-US" sz="3600" b="1"/>
              <a:t>Functional Simulation</a:t>
            </a:r>
          </a:p>
          <a:p>
            <a:pPr lvl="1"/>
            <a:r>
              <a:rPr lang="en-US" sz="3200"/>
              <a:t>Understanding the simulation log</a:t>
            </a:r>
          </a:p>
        </p:txBody>
      </p:sp>
      <p:sp>
        <p:nvSpPr>
          <p:cNvPr id="4" name="Slide Number Placeholder 3">
            <a:extLst>
              <a:ext uri="{FF2B5EF4-FFF2-40B4-BE49-F238E27FC236}">
                <a16:creationId xmlns:a16="http://schemas.microsoft.com/office/drawing/2014/main" id="{AF14FDCD-0B12-F573-BDB8-5C0A72348D32}"/>
              </a:ext>
            </a:extLst>
          </p:cNvPr>
          <p:cNvSpPr>
            <a:spLocks noGrp="1"/>
          </p:cNvSpPr>
          <p:nvPr>
            <p:ph type="sldNum" sz="quarter" idx="12"/>
          </p:nvPr>
        </p:nvSpPr>
        <p:spPr/>
        <p:txBody>
          <a:bodyPr/>
          <a:lstStyle/>
          <a:p>
            <a:fld id="{DDBA5C0F-367D-4CA9-A572-5B9D4E5CC458}" type="slidenum">
              <a:rPr lang="en-US" smtClean="0"/>
              <a:t>2</a:t>
            </a:fld>
            <a:endParaRPr lang="en-US"/>
          </a:p>
        </p:txBody>
      </p:sp>
    </p:spTree>
    <p:extLst>
      <p:ext uri="{BB962C8B-B14F-4D97-AF65-F5344CB8AC3E}">
        <p14:creationId xmlns:p14="http://schemas.microsoft.com/office/powerpoint/2010/main" val="1954387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EDB1-CDFE-9CB9-C26F-3B6E4D9F832B}"/>
              </a:ext>
            </a:extLst>
          </p:cNvPr>
          <p:cNvSpPr>
            <a:spLocks noGrp="1"/>
          </p:cNvSpPr>
          <p:nvPr>
            <p:ph type="title"/>
          </p:nvPr>
        </p:nvSpPr>
        <p:spPr>
          <a:xfrm>
            <a:off x="381000" y="0"/>
            <a:ext cx="10889150" cy="1325563"/>
          </a:xfrm>
        </p:spPr>
        <p:txBody>
          <a:bodyPr>
            <a:normAutofit/>
          </a:bodyPr>
          <a:lstStyle/>
          <a:p>
            <a:r>
              <a:rPr lang="en-US" sz="6000"/>
              <a:t>Understanding the Dataflow Graph</a:t>
            </a:r>
          </a:p>
        </p:txBody>
      </p:sp>
      <p:sp>
        <p:nvSpPr>
          <p:cNvPr id="3" name="Content Placeholder 2">
            <a:extLst>
              <a:ext uri="{FF2B5EF4-FFF2-40B4-BE49-F238E27FC236}">
                <a16:creationId xmlns:a16="http://schemas.microsoft.com/office/drawing/2014/main" id="{86A48520-1DCA-C44D-8575-EFDDC700B473}"/>
              </a:ext>
            </a:extLst>
          </p:cNvPr>
          <p:cNvSpPr>
            <a:spLocks noGrp="1"/>
          </p:cNvSpPr>
          <p:nvPr>
            <p:ph idx="1"/>
          </p:nvPr>
        </p:nvSpPr>
        <p:spPr>
          <a:xfrm>
            <a:off x="66675" y="1325564"/>
            <a:ext cx="12125325" cy="5233988"/>
          </a:xfrm>
        </p:spPr>
        <p:txBody>
          <a:bodyPr vert="horz" lIns="91440" tIns="45720" rIns="91440" bIns="45720" rtlCol="0" anchor="t">
            <a:normAutofit/>
          </a:bodyPr>
          <a:lstStyle/>
          <a:p>
            <a:r>
              <a:rPr lang="en-US" sz="4000"/>
              <a:t>The original instructions are rewritten.</a:t>
            </a:r>
            <a:endParaRPr lang="en-US" sz="4000">
              <a:cs typeface="Calibri"/>
            </a:endParaRPr>
          </a:p>
          <a:p>
            <a:pPr lvl="1"/>
            <a:r>
              <a:rPr lang="en-US" sz="3600"/>
              <a:t>Decoupled computational instructions are in </a:t>
            </a:r>
            <a:r>
              <a:rPr lang="en-US" sz="3600">
                <a:solidFill>
                  <a:srgbClr val="FF0000"/>
                </a:solidFill>
                <a:latin typeface="Consolas" panose="020B0609020204030204" pitchFamily="49" charset="0"/>
              </a:rPr>
              <a:t>mv</a:t>
            </a:r>
            <a:r>
              <a:rPr lang="en-US" sz="3600">
                <a:latin typeface="Consolas" panose="020B0609020204030204" pitchFamily="49" charset="0"/>
              </a:rPr>
              <a:t>_</a:t>
            </a:r>
            <a:r>
              <a:rPr lang="en-US" sz="3600">
                <a:solidFill>
                  <a:schemeClr val="accent5">
                    <a:lumMod val="75000"/>
                  </a:schemeClr>
                </a:solidFill>
                <a:latin typeface="Consolas" panose="020B0609020204030204" pitchFamily="49" charset="0"/>
              </a:rPr>
              <a:t>0</a:t>
            </a:r>
            <a:r>
              <a:rPr lang="en-US" sz="3600">
                <a:latin typeface="Consolas" panose="020B0609020204030204" pitchFamily="49" charset="0"/>
              </a:rPr>
              <a:t>_</a:t>
            </a:r>
            <a:r>
              <a:rPr lang="en-US" sz="3600">
                <a:solidFill>
                  <a:schemeClr val="accent6"/>
                </a:solidFill>
                <a:latin typeface="Consolas" panose="020B0609020204030204" pitchFamily="49" charset="0"/>
              </a:rPr>
              <a:t>1</a:t>
            </a:r>
            <a:r>
              <a:rPr lang="en-US" sz="3600">
                <a:latin typeface="Consolas" panose="020B0609020204030204" pitchFamily="49" charset="0"/>
              </a:rPr>
              <a:t>.dfg</a:t>
            </a:r>
          </a:p>
          <a:p>
            <a:pPr lvl="2"/>
            <a:r>
              <a:rPr lang="en-US" sz="3200">
                <a:solidFill>
                  <a:srgbClr val="FF0000"/>
                </a:solidFill>
                <a:latin typeface="Consolas" panose="020B0609020204030204" pitchFamily="49" charset="0"/>
              </a:rPr>
              <a:t>mv: </a:t>
            </a:r>
            <a:r>
              <a:rPr lang="en-US" sz="3200"/>
              <a:t>The function from which this graph extracted.</a:t>
            </a:r>
            <a:r>
              <a:rPr lang="en-US" sz="3200">
                <a:solidFill>
                  <a:srgbClr val="FF0000"/>
                </a:solidFill>
              </a:rPr>
              <a:t> </a:t>
            </a:r>
          </a:p>
          <a:p>
            <a:pPr lvl="2"/>
            <a:r>
              <a:rPr lang="en-US" sz="3200">
                <a:solidFill>
                  <a:schemeClr val="accent5">
                    <a:lumMod val="75000"/>
                  </a:schemeClr>
                </a:solidFill>
                <a:latin typeface="Consolas" panose="020B0609020204030204" pitchFamily="49" charset="0"/>
              </a:rPr>
              <a:t>0: </a:t>
            </a:r>
            <a:r>
              <a:rPr lang="en-US" sz="3200"/>
              <a:t>The 0-based rank of this DFG in the function.</a:t>
            </a:r>
          </a:p>
          <a:p>
            <a:pPr lvl="2"/>
            <a:r>
              <a:rPr lang="en-US" sz="3200">
                <a:solidFill>
                  <a:schemeClr val="accent6"/>
                </a:solidFill>
                <a:latin typeface="Consolas" panose="020B0609020204030204" pitchFamily="49" charset="0"/>
              </a:rPr>
              <a:t>1: </a:t>
            </a:r>
            <a:r>
              <a:rPr lang="en-US" sz="3200"/>
              <a:t>The unrolling degree of the DFG.</a:t>
            </a:r>
          </a:p>
          <a:p>
            <a:pPr lvl="3">
              <a:lnSpc>
                <a:spcPct val="100000"/>
              </a:lnSpc>
            </a:pPr>
            <a:r>
              <a:rPr lang="en-US" sz="2400" err="1">
                <a:latin typeface="Consolas" panose="020B0609020204030204" pitchFamily="49" charset="0"/>
              </a:rPr>
              <a:t>dfg</a:t>
            </a:r>
            <a:r>
              <a:rPr lang="en-US" sz="2400"/>
              <a:t> has an optional clause </a:t>
            </a:r>
            <a:r>
              <a:rPr lang="en-US" sz="2400">
                <a:latin typeface="Consolas" panose="020B0609020204030204" pitchFamily="49" charset="0"/>
              </a:rPr>
              <a:t>unroll(x)</a:t>
            </a:r>
            <a:r>
              <a:rPr lang="en-US" sz="2400"/>
              <a:t> to tune the resource occupation</a:t>
            </a:r>
          </a:p>
          <a:p>
            <a:pPr lvl="4">
              <a:lnSpc>
                <a:spcPct val="100000"/>
              </a:lnSpc>
            </a:pPr>
            <a:r>
              <a:rPr lang="en-US" sz="2400"/>
              <a:t>If not specified </a:t>
            </a:r>
            <a:r>
              <a:rPr lang="en-US" sz="2400">
                <a:latin typeface="Consolas" panose="020B0609020204030204" pitchFamily="49" charset="0"/>
              </a:rPr>
              <a:t>x=1</a:t>
            </a:r>
          </a:p>
          <a:p>
            <a:pPr lvl="4">
              <a:lnSpc>
                <a:spcPct val="100000"/>
              </a:lnSpc>
            </a:pPr>
            <a:r>
              <a:rPr lang="en-US" sz="2400"/>
              <a:t>If </a:t>
            </a:r>
            <a:r>
              <a:rPr lang="en-US" sz="2400">
                <a:latin typeface="Consolas" panose="020B0609020204030204" pitchFamily="49" charset="0"/>
              </a:rPr>
              <a:t>x=-1</a:t>
            </a:r>
            <a:r>
              <a:rPr lang="en-US" sz="2400"/>
              <a:t>, the compiler will enumerate a feasible unrolling degree.</a:t>
            </a:r>
            <a:endParaRPr lang="en-US" sz="3200"/>
          </a:p>
          <a:p>
            <a:pPr lvl="1"/>
            <a:r>
              <a:rPr lang="en-US" sz="3600"/>
              <a:t>Decoupled memory access are encoded in stream </a:t>
            </a:r>
            <a:r>
              <a:rPr lang="en-US" sz="3600" err="1"/>
              <a:t>intrinsics</a:t>
            </a:r>
            <a:r>
              <a:rPr lang="en-US" sz="3600"/>
              <a:t>.</a:t>
            </a:r>
          </a:p>
        </p:txBody>
      </p:sp>
      <p:sp>
        <p:nvSpPr>
          <p:cNvPr id="4" name="Content Placeholder 2">
            <a:extLst>
              <a:ext uri="{FF2B5EF4-FFF2-40B4-BE49-F238E27FC236}">
                <a16:creationId xmlns:a16="http://schemas.microsoft.com/office/drawing/2014/main" id="{2199E347-601D-BA98-F9BA-4D0A5733230B}"/>
              </a:ext>
            </a:extLst>
          </p:cNvPr>
          <p:cNvSpPr txBox="1">
            <a:spLocks/>
          </p:cNvSpPr>
          <p:nvPr/>
        </p:nvSpPr>
        <p:spPr>
          <a:xfrm>
            <a:off x="844550" y="5570784"/>
            <a:ext cx="10788650" cy="1590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800"/>
          </a:p>
        </p:txBody>
      </p:sp>
      <p:sp>
        <p:nvSpPr>
          <p:cNvPr id="5" name="Slide Number Placeholder 4">
            <a:extLst>
              <a:ext uri="{FF2B5EF4-FFF2-40B4-BE49-F238E27FC236}">
                <a16:creationId xmlns:a16="http://schemas.microsoft.com/office/drawing/2014/main" id="{E516211E-CCD6-97A9-7A2F-4051B984FFD9}"/>
              </a:ext>
            </a:extLst>
          </p:cNvPr>
          <p:cNvSpPr>
            <a:spLocks noGrp="1"/>
          </p:cNvSpPr>
          <p:nvPr>
            <p:ph type="sldNum" sz="quarter" idx="12"/>
          </p:nvPr>
        </p:nvSpPr>
        <p:spPr/>
        <p:txBody>
          <a:bodyPr/>
          <a:lstStyle/>
          <a:p>
            <a:fld id="{DDBA5C0F-367D-4CA9-A572-5B9D4E5CC458}" type="slidenum">
              <a:rPr lang="en-US" smtClean="0"/>
              <a:t>20</a:t>
            </a:fld>
            <a:endParaRPr lang="en-US"/>
          </a:p>
        </p:txBody>
      </p:sp>
    </p:spTree>
    <p:extLst>
      <p:ext uri="{BB962C8B-B14F-4D97-AF65-F5344CB8AC3E}">
        <p14:creationId xmlns:p14="http://schemas.microsoft.com/office/powerpoint/2010/main" val="93508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8C2F-F2A1-D8C2-50E0-1F3A863DBD7F}"/>
              </a:ext>
            </a:extLst>
          </p:cNvPr>
          <p:cNvSpPr>
            <a:spLocks noGrp="1"/>
          </p:cNvSpPr>
          <p:nvPr>
            <p:ph type="title"/>
          </p:nvPr>
        </p:nvSpPr>
        <p:spPr>
          <a:xfrm>
            <a:off x="1" y="-76199"/>
            <a:ext cx="12192000" cy="1376552"/>
          </a:xfrm>
        </p:spPr>
        <p:txBody>
          <a:bodyPr>
            <a:normAutofit/>
          </a:bodyPr>
          <a:lstStyle/>
          <a:p>
            <a:r>
              <a:rPr lang="en-US">
                <a:cs typeface="Calibri Light"/>
              </a:rPr>
              <a:t>Understanding the Generated DFG:</a:t>
            </a:r>
            <a:br>
              <a:rPr lang="en-US">
                <a:cs typeface="Calibri Light"/>
              </a:rPr>
            </a:br>
            <a:r>
              <a:rPr lang="en-US">
                <a:cs typeface="Calibri Light"/>
              </a:rPr>
              <a:t>Instructions &amp; State</a:t>
            </a:r>
            <a:endParaRPr lang="en-US"/>
          </a:p>
        </p:txBody>
      </p:sp>
      <p:sp>
        <p:nvSpPr>
          <p:cNvPr id="3" name="Content Placeholder 2">
            <a:extLst>
              <a:ext uri="{FF2B5EF4-FFF2-40B4-BE49-F238E27FC236}">
                <a16:creationId xmlns:a16="http://schemas.microsoft.com/office/drawing/2014/main" id="{6B6DCD30-EF99-6092-6616-F40BACB5D877}"/>
              </a:ext>
            </a:extLst>
          </p:cNvPr>
          <p:cNvSpPr>
            <a:spLocks noGrp="1"/>
          </p:cNvSpPr>
          <p:nvPr>
            <p:ph idx="1"/>
          </p:nvPr>
        </p:nvSpPr>
        <p:spPr>
          <a:xfrm>
            <a:off x="307369" y="1190625"/>
            <a:ext cx="11046431" cy="3539395"/>
          </a:xfrm>
        </p:spPr>
        <p:txBody>
          <a:bodyPr vert="horz" lIns="91440" tIns="45720" rIns="91440" bIns="45720" rtlCol="0" anchor="t">
            <a:normAutofit/>
          </a:bodyPr>
          <a:lstStyle/>
          <a:p>
            <a:r>
              <a:rPr lang="en-US">
                <a:cs typeface="Calibri"/>
              </a:rPr>
              <a:t>We first focus on the dataflow graph itself</a:t>
            </a:r>
          </a:p>
          <a:p>
            <a:pPr lvl="1" indent="0"/>
            <a:r>
              <a:rPr lang="en-US">
                <a:cs typeface="Calibri"/>
              </a:rPr>
              <a:t>No Comments (For debugging)</a:t>
            </a:r>
          </a:p>
          <a:p>
            <a:pPr lvl="1" indent="0"/>
            <a:r>
              <a:rPr lang="en-US">
                <a:cs typeface="Calibri"/>
              </a:rPr>
              <a:t>No DFG Pragmas (For DSE)</a:t>
            </a:r>
          </a:p>
          <a:p>
            <a:pPr lvl="1" indent="0"/>
            <a:r>
              <a:rPr lang="en-US">
                <a:cs typeface="Calibri"/>
              </a:rPr>
              <a:t>No Arrays (Also for DSE, will be explained in DSE section)</a:t>
            </a:r>
          </a:p>
          <a:p>
            <a:pPr lvl="1" indent="0">
              <a:buNone/>
            </a:pPr>
            <a:endParaRPr lang="en-US">
              <a:cs typeface="Calibri"/>
            </a:endParaRPr>
          </a:p>
        </p:txBody>
      </p:sp>
      <p:sp>
        <p:nvSpPr>
          <p:cNvPr id="5" name="Content Placeholder 2">
            <a:extLst>
              <a:ext uri="{FF2B5EF4-FFF2-40B4-BE49-F238E27FC236}">
                <a16:creationId xmlns:a16="http://schemas.microsoft.com/office/drawing/2014/main" id="{41F6FE25-E366-3B17-CF39-88607FAED37B}"/>
              </a:ext>
            </a:extLst>
          </p:cNvPr>
          <p:cNvSpPr txBox="1">
            <a:spLocks/>
          </p:cNvSpPr>
          <p:nvPr/>
        </p:nvSpPr>
        <p:spPr>
          <a:xfrm>
            <a:off x="1288554" y="5537769"/>
            <a:ext cx="9880600" cy="119250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onsolas" panose="020B0609020204030204" pitchFamily="49" charset="0"/>
              </a:rPr>
              <a:t>$ </a:t>
            </a:r>
            <a:r>
              <a:rPr lang="en-US" err="1">
                <a:latin typeface="Consolas" panose="020B0609020204030204" pitchFamily="49" charset="0"/>
              </a:rPr>
              <a:t>ss_sched</a:t>
            </a:r>
            <a:r>
              <a:rPr lang="en-US">
                <a:latin typeface="Consolas" panose="020B0609020204030204" pitchFamily="49" charset="0"/>
              </a:rPr>
              <a:t> mv_0_1.dfg -f</a:t>
            </a:r>
          </a:p>
          <a:p>
            <a:pPr marL="0" indent="0">
              <a:buNone/>
            </a:pPr>
            <a:r>
              <a:rPr lang="en-US">
                <a:latin typeface="Consolas" panose="020B0609020204030204" pitchFamily="49" charset="0"/>
              </a:rPr>
              <a:t>$ neato –</a:t>
            </a:r>
            <a:r>
              <a:rPr lang="en-US" err="1">
                <a:latin typeface="Consolas" panose="020B0609020204030204" pitchFamily="49" charset="0"/>
              </a:rPr>
              <a:t>Tpng</a:t>
            </a:r>
            <a:r>
              <a:rPr lang="en-US">
                <a:latin typeface="Consolas" panose="020B0609020204030204" pitchFamily="49" charset="0"/>
              </a:rPr>
              <a:t> </a:t>
            </a:r>
            <a:r>
              <a:rPr lang="en-US">
                <a:latin typeface="Consolas"/>
              </a:rPr>
              <a:t>–o mv_0_1.png mv_0_1.gv</a:t>
            </a:r>
          </a:p>
        </p:txBody>
      </p:sp>
      <p:grpSp>
        <p:nvGrpSpPr>
          <p:cNvPr id="19" name="Group 18">
            <a:extLst>
              <a:ext uri="{FF2B5EF4-FFF2-40B4-BE49-F238E27FC236}">
                <a16:creationId xmlns:a16="http://schemas.microsoft.com/office/drawing/2014/main" id="{FA09B2FE-AE82-58F3-4DF1-B36D05FC99DF}"/>
              </a:ext>
            </a:extLst>
          </p:cNvPr>
          <p:cNvGrpSpPr/>
          <p:nvPr/>
        </p:nvGrpSpPr>
        <p:grpSpPr>
          <a:xfrm>
            <a:off x="8222812" y="1776563"/>
            <a:ext cx="3661819" cy="2515497"/>
            <a:chOff x="3663948" y="4067181"/>
            <a:chExt cx="3661819" cy="2515497"/>
          </a:xfrm>
        </p:grpSpPr>
        <p:sp>
          <p:nvSpPr>
            <p:cNvPr id="20" name="Oval 19">
              <a:extLst>
                <a:ext uri="{FF2B5EF4-FFF2-40B4-BE49-F238E27FC236}">
                  <a16:creationId xmlns:a16="http://schemas.microsoft.com/office/drawing/2014/main" id="{8681AB13-FEBF-E3B6-34D6-7526FD3FA030}"/>
                </a:ext>
              </a:extLst>
            </p:cNvPr>
            <p:cNvSpPr/>
            <p:nvPr/>
          </p:nvSpPr>
          <p:spPr>
            <a:xfrm>
              <a:off x="5847397" y="5327393"/>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p>
          </p:txBody>
        </p:sp>
        <p:sp>
          <p:nvSpPr>
            <p:cNvPr id="21" name="Rectangle 20">
              <a:extLst>
                <a:ext uri="{FF2B5EF4-FFF2-40B4-BE49-F238E27FC236}">
                  <a16:creationId xmlns:a16="http://schemas.microsoft.com/office/drawing/2014/main" id="{2D09D48C-3D48-3F8B-60B2-A018D1FEF05B}"/>
                </a:ext>
              </a:extLst>
            </p:cNvPr>
            <p:cNvSpPr/>
            <p:nvPr/>
          </p:nvSpPr>
          <p:spPr>
            <a:xfrm>
              <a:off x="5231277" y="4081951"/>
              <a:ext cx="587829"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A</a:t>
              </a:r>
              <a:endParaRPr lang="en-US" sz="3200">
                <a:solidFill>
                  <a:schemeClr val="tx1"/>
                </a:solidFill>
              </a:endParaRPr>
            </a:p>
          </p:txBody>
        </p:sp>
        <p:cxnSp>
          <p:nvCxnSpPr>
            <p:cNvPr id="22" name="Straight Arrow Connector 21">
              <a:extLst>
                <a:ext uri="{FF2B5EF4-FFF2-40B4-BE49-F238E27FC236}">
                  <a16:creationId xmlns:a16="http://schemas.microsoft.com/office/drawing/2014/main" id="{692844CA-1D01-16E1-54C3-5468EEDAE29F}"/>
                </a:ext>
              </a:extLst>
            </p:cNvPr>
            <p:cNvCxnSpPr>
              <a:cxnSpLocks/>
              <a:stCxn id="21" idx="2"/>
              <a:endCxn id="30" idx="1"/>
            </p:cNvCxnSpPr>
            <p:nvPr/>
          </p:nvCxnSpPr>
          <p:spPr>
            <a:xfrm>
              <a:off x="5525192" y="4473456"/>
              <a:ext cx="391911" cy="304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95E8AFC-6A85-17D0-1222-EBE902F7AAB4}"/>
                </a:ext>
              </a:extLst>
            </p:cNvPr>
            <p:cNvSpPr/>
            <p:nvPr/>
          </p:nvSpPr>
          <p:spPr>
            <a:xfrm>
              <a:off x="5523320" y="6191173"/>
              <a:ext cx="1085723"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Out</a:t>
              </a:r>
            </a:p>
          </p:txBody>
        </p:sp>
        <p:cxnSp>
          <p:nvCxnSpPr>
            <p:cNvPr id="24" name="Straight Arrow Connector 23">
              <a:extLst>
                <a:ext uri="{FF2B5EF4-FFF2-40B4-BE49-F238E27FC236}">
                  <a16:creationId xmlns:a16="http://schemas.microsoft.com/office/drawing/2014/main" id="{E44A08D9-EAD0-C7A4-3FE6-1E548F5E6E32}"/>
                </a:ext>
              </a:extLst>
            </p:cNvPr>
            <p:cNvCxnSpPr>
              <a:cxnSpLocks/>
              <a:stCxn id="29" idx="2"/>
              <a:endCxn id="20" idx="1"/>
            </p:cNvCxnSpPr>
            <p:nvPr/>
          </p:nvCxnSpPr>
          <p:spPr>
            <a:xfrm>
              <a:off x="4361607" y="4458686"/>
              <a:ext cx="1549871" cy="933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54107E-1BDE-849B-C79C-8592B19BE0D2}"/>
                </a:ext>
              </a:extLst>
            </p:cNvPr>
            <p:cNvCxnSpPr>
              <a:cxnSpLocks/>
              <a:stCxn id="20" idx="4"/>
              <a:endCxn id="23" idx="0"/>
            </p:cNvCxnSpPr>
            <p:nvPr/>
          </p:nvCxnSpPr>
          <p:spPr>
            <a:xfrm flipH="1">
              <a:off x="6066182" y="5772745"/>
              <a:ext cx="1" cy="418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729E686-99D7-8117-BAF6-7F68034274A4}"/>
                </a:ext>
              </a:extLst>
            </p:cNvPr>
            <p:cNvSpPr/>
            <p:nvPr/>
          </p:nvSpPr>
          <p:spPr>
            <a:xfrm>
              <a:off x="6580314" y="5443995"/>
              <a:ext cx="745453"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reg</a:t>
              </a:r>
            </a:p>
          </p:txBody>
        </p:sp>
        <p:cxnSp>
          <p:nvCxnSpPr>
            <p:cNvPr id="27" name="Straight Arrow Connector 26">
              <a:extLst>
                <a:ext uri="{FF2B5EF4-FFF2-40B4-BE49-F238E27FC236}">
                  <a16:creationId xmlns:a16="http://schemas.microsoft.com/office/drawing/2014/main" id="{0D9E5CA8-1470-E256-9162-FD6F30D0C4DF}"/>
                </a:ext>
              </a:extLst>
            </p:cNvPr>
            <p:cNvCxnSpPr>
              <a:cxnSpLocks/>
              <a:endCxn id="20" idx="6"/>
            </p:cNvCxnSpPr>
            <p:nvPr/>
          </p:nvCxnSpPr>
          <p:spPr>
            <a:xfrm flipH="1" flipV="1">
              <a:off x="6284967" y="5550069"/>
              <a:ext cx="29458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AD4387-FEB8-D7A4-8033-D7746E4EF1FB}"/>
                </a:ext>
              </a:extLst>
            </p:cNvPr>
            <p:cNvCxnSpPr>
              <a:cxnSpLocks/>
              <a:stCxn id="20" idx="5"/>
            </p:cNvCxnSpPr>
            <p:nvPr/>
          </p:nvCxnSpPr>
          <p:spPr>
            <a:xfrm>
              <a:off x="6220886" y="5707525"/>
              <a:ext cx="358666" cy="74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A586EEE-5B7F-3158-660D-127AE422974E}"/>
                </a:ext>
              </a:extLst>
            </p:cNvPr>
            <p:cNvSpPr/>
            <p:nvPr/>
          </p:nvSpPr>
          <p:spPr>
            <a:xfrm>
              <a:off x="3663948" y="4067181"/>
              <a:ext cx="1395317"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err="1">
                  <a:solidFill>
                    <a:schemeClr val="tx1"/>
                  </a:solidFill>
                </a:rPr>
                <a:t>A.state</a:t>
              </a:r>
              <a:endParaRPr lang="en-US" sz="3200">
                <a:solidFill>
                  <a:schemeClr val="tx1"/>
                </a:solidFill>
              </a:endParaRPr>
            </a:p>
          </p:txBody>
        </p:sp>
        <p:sp>
          <p:nvSpPr>
            <p:cNvPr id="30" name="Oval 29">
              <a:extLst>
                <a:ext uri="{FF2B5EF4-FFF2-40B4-BE49-F238E27FC236}">
                  <a16:creationId xmlns:a16="http://schemas.microsoft.com/office/drawing/2014/main" id="{97202147-D44E-7626-8139-D1839ED425A9}"/>
                </a:ext>
              </a:extLst>
            </p:cNvPr>
            <p:cNvSpPr/>
            <p:nvPr/>
          </p:nvSpPr>
          <p:spPr>
            <a:xfrm>
              <a:off x="5853022" y="4713213"/>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a:t>
              </a:r>
              <a:endParaRPr lang="en-US" sz="3200">
                <a:solidFill>
                  <a:schemeClr val="tx1"/>
                </a:solidFill>
              </a:endParaRPr>
            </a:p>
          </p:txBody>
        </p:sp>
        <p:cxnSp>
          <p:nvCxnSpPr>
            <p:cNvPr id="31" name="Straight Arrow Connector 30">
              <a:extLst>
                <a:ext uri="{FF2B5EF4-FFF2-40B4-BE49-F238E27FC236}">
                  <a16:creationId xmlns:a16="http://schemas.microsoft.com/office/drawing/2014/main" id="{1A84309A-CC1B-83DE-FED4-C9AB37AAB10B}"/>
                </a:ext>
              </a:extLst>
            </p:cNvPr>
            <p:cNvCxnSpPr>
              <a:cxnSpLocks/>
              <a:stCxn id="30" idx="4"/>
              <a:endCxn id="20" idx="0"/>
            </p:cNvCxnSpPr>
            <p:nvPr/>
          </p:nvCxnSpPr>
          <p:spPr>
            <a:xfrm flipH="1">
              <a:off x="6066182" y="5158565"/>
              <a:ext cx="5625" cy="168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9908C59-60EC-9553-B733-10CD817F282F}"/>
                </a:ext>
              </a:extLst>
            </p:cNvPr>
            <p:cNvSpPr/>
            <p:nvPr/>
          </p:nvSpPr>
          <p:spPr>
            <a:xfrm>
              <a:off x="6078981" y="4081951"/>
              <a:ext cx="587829"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B</a:t>
              </a:r>
            </a:p>
          </p:txBody>
        </p:sp>
        <p:cxnSp>
          <p:nvCxnSpPr>
            <p:cNvPr id="33" name="Straight Arrow Connector 32">
              <a:extLst>
                <a:ext uri="{FF2B5EF4-FFF2-40B4-BE49-F238E27FC236}">
                  <a16:creationId xmlns:a16="http://schemas.microsoft.com/office/drawing/2014/main" id="{FEFBB4BD-F290-C3FB-10A6-B584917E19CC}"/>
                </a:ext>
              </a:extLst>
            </p:cNvPr>
            <p:cNvCxnSpPr>
              <a:cxnSpLocks/>
              <a:stCxn id="32" idx="2"/>
              <a:endCxn id="30" idx="7"/>
            </p:cNvCxnSpPr>
            <p:nvPr/>
          </p:nvCxnSpPr>
          <p:spPr>
            <a:xfrm flipH="1">
              <a:off x="6226511" y="4473456"/>
              <a:ext cx="146385" cy="304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 name="Graphic 3" descr="Gears outline">
            <a:extLst>
              <a:ext uri="{FF2B5EF4-FFF2-40B4-BE49-F238E27FC236}">
                <a16:creationId xmlns:a16="http://schemas.microsoft.com/office/drawing/2014/main" id="{A1D82B22-2BFE-4450-2CB9-73EEF87B6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614" y="5391255"/>
            <a:ext cx="1269144" cy="1269144"/>
          </a:xfrm>
          <a:prstGeom prst="rect">
            <a:avLst/>
          </a:prstGeom>
        </p:spPr>
      </p:pic>
      <p:pic>
        <p:nvPicPr>
          <p:cNvPr id="6" name="Picture 7" descr="Text&#10;&#10;Description automatically generated">
            <a:extLst>
              <a:ext uri="{FF2B5EF4-FFF2-40B4-BE49-F238E27FC236}">
                <a16:creationId xmlns:a16="http://schemas.microsoft.com/office/drawing/2014/main" id="{BB07BC52-3D32-C3EC-4241-FFF2AEB1DED5}"/>
              </a:ext>
            </a:extLst>
          </p:cNvPr>
          <p:cNvPicPr>
            <a:picLocks noChangeAspect="1"/>
          </p:cNvPicPr>
          <p:nvPr/>
        </p:nvPicPr>
        <p:blipFill>
          <a:blip r:embed="rId4"/>
          <a:stretch>
            <a:fillRect/>
          </a:stretch>
        </p:blipFill>
        <p:spPr>
          <a:xfrm>
            <a:off x="582084" y="2892602"/>
            <a:ext cx="9186333" cy="2497889"/>
          </a:xfrm>
          <a:prstGeom prst="rect">
            <a:avLst/>
          </a:prstGeom>
        </p:spPr>
      </p:pic>
      <p:sp>
        <p:nvSpPr>
          <p:cNvPr id="7" name="Slide Number Placeholder 6">
            <a:extLst>
              <a:ext uri="{FF2B5EF4-FFF2-40B4-BE49-F238E27FC236}">
                <a16:creationId xmlns:a16="http://schemas.microsoft.com/office/drawing/2014/main" id="{16E9F7F7-804B-4060-6A7C-3A476591F4A3}"/>
              </a:ext>
            </a:extLst>
          </p:cNvPr>
          <p:cNvSpPr>
            <a:spLocks noGrp="1"/>
          </p:cNvSpPr>
          <p:nvPr>
            <p:ph type="sldNum" sz="quarter" idx="12"/>
          </p:nvPr>
        </p:nvSpPr>
        <p:spPr/>
        <p:txBody>
          <a:bodyPr/>
          <a:lstStyle/>
          <a:p>
            <a:fld id="{DDBA5C0F-367D-4CA9-A572-5B9D4E5CC458}" type="slidenum">
              <a:rPr lang="en-US" smtClean="0"/>
              <a:t>21</a:t>
            </a:fld>
            <a:endParaRPr lang="en-US"/>
          </a:p>
        </p:txBody>
      </p:sp>
    </p:spTree>
    <p:extLst>
      <p:ext uri="{BB962C8B-B14F-4D97-AF65-F5344CB8AC3E}">
        <p14:creationId xmlns:p14="http://schemas.microsoft.com/office/powerpoint/2010/main" val="89041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094E-2D6D-1969-81CE-A68AB326A94B}"/>
              </a:ext>
            </a:extLst>
          </p:cNvPr>
          <p:cNvSpPr>
            <a:spLocks noGrp="1"/>
          </p:cNvSpPr>
          <p:nvPr>
            <p:ph type="title"/>
          </p:nvPr>
        </p:nvSpPr>
        <p:spPr/>
        <p:txBody>
          <a:bodyPr/>
          <a:lstStyle/>
          <a:p>
            <a:endParaRPr lang="en-US"/>
          </a:p>
        </p:txBody>
      </p:sp>
      <p:pic>
        <p:nvPicPr>
          <p:cNvPr id="6" name="Content Placeholder 5" descr="Diagram&#10;&#10;Description automatically generated">
            <a:extLst>
              <a:ext uri="{FF2B5EF4-FFF2-40B4-BE49-F238E27FC236}">
                <a16:creationId xmlns:a16="http://schemas.microsoft.com/office/drawing/2014/main" id="{7994D4C7-ED9A-A59C-2212-E1F62FA1E5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067890" cy="6060283"/>
          </a:xfrm>
        </p:spPr>
      </p:pic>
      <p:sp>
        <p:nvSpPr>
          <p:cNvPr id="4" name="Slide Number Placeholder 3">
            <a:extLst>
              <a:ext uri="{FF2B5EF4-FFF2-40B4-BE49-F238E27FC236}">
                <a16:creationId xmlns:a16="http://schemas.microsoft.com/office/drawing/2014/main" id="{E38AA1A1-7C0A-CACD-88EB-8621A2563154}"/>
              </a:ext>
            </a:extLst>
          </p:cNvPr>
          <p:cNvSpPr>
            <a:spLocks noGrp="1"/>
          </p:cNvSpPr>
          <p:nvPr>
            <p:ph type="sldNum" sz="quarter" idx="12"/>
          </p:nvPr>
        </p:nvSpPr>
        <p:spPr/>
        <p:txBody>
          <a:bodyPr/>
          <a:lstStyle/>
          <a:p>
            <a:fld id="{DDBA5C0F-367D-4CA9-A572-5B9D4E5CC458}" type="slidenum">
              <a:rPr lang="en-US" smtClean="0"/>
              <a:t>22</a:t>
            </a:fld>
            <a:endParaRPr lang="en-US"/>
          </a:p>
        </p:txBody>
      </p:sp>
    </p:spTree>
    <p:extLst>
      <p:ext uri="{BB962C8B-B14F-4D97-AF65-F5344CB8AC3E}">
        <p14:creationId xmlns:p14="http://schemas.microsoft.com/office/powerpoint/2010/main" val="23871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230A-A3F7-4C14-AADA-8FC906252330}"/>
              </a:ext>
            </a:extLst>
          </p:cNvPr>
          <p:cNvSpPr>
            <a:spLocks noGrp="1"/>
          </p:cNvSpPr>
          <p:nvPr>
            <p:ph type="title"/>
          </p:nvPr>
        </p:nvSpPr>
        <p:spPr>
          <a:xfrm>
            <a:off x="389312" y="136525"/>
            <a:ext cx="10515600" cy="1325563"/>
          </a:xfrm>
        </p:spPr>
        <p:txBody>
          <a:bodyPr/>
          <a:lstStyle/>
          <a:p>
            <a:r>
              <a:rPr lang="en-US"/>
              <a:t>Address Generator: State of Memory Stream</a:t>
            </a:r>
          </a:p>
        </p:txBody>
      </p:sp>
      <p:sp>
        <p:nvSpPr>
          <p:cNvPr id="3" name="Content Placeholder 2">
            <a:extLst>
              <a:ext uri="{FF2B5EF4-FFF2-40B4-BE49-F238E27FC236}">
                <a16:creationId xmlns:a16="http://schemas.microsoft.com/office/drawing/2014/main" id="{91216745-5238-4D3F-9463-710E08BCF5AB}"/>
              </a:ext>
            </a:extLst>
          </p:cNvPr>
          <p:cNvSpPr>
            <a:spLocks noGrp="1"/>
          </p:cNvSpPr>
          <p:nvPr>
            <p:ph idx="1"/>
          </p:nvPr>
        </p:nvSpPr>
        <p:spPr>
          <a:xfrm>
            <a:off x="721822" y="1210485"/>
            <a:ext cx="10515600" cy="1489965"/>
          </a:xfrm>
        </p:spPr>
        <p:txBody>
          <a:bodyPr/>
          <a:lstStyle/>
          <a:p>
            <a:r>
              <a:rPr lang="en-US" sz="3200"/>
              <a:t>“State”</a:t>
            </a:r>
          </a:p>
          <a:p>
            <a:pPr lvl="1"/>
            <a:r>
              <a:rPr lang="en-US" sz="2800"/>
              <a:t>Affiliated to memory response requested by address generator</a:t>
            </a:r>
          </a:p>
          <a:p>
            <a:pPr lvl="1"/>
            <a:r>
              <a:rPr lang="en-US" sz="2800"/>
              <a:t>1</a:t>
            </a:r>
            <a:r>
              <a:rPr lang="en-US" sz="2800" baseline="30000"/>
              <a:t>st</a:t>
            </a:r>
            <a:r>
              <a:rPr lang="en-US" sz="2800"/>
              <a:t>/last iteration of each dimension are considered special</a:t>
            </a:r>
          </a:p>
        </p:txBody>
      </p:sp>
      <p:sp>
        <p:nvSpPr>
          <p:cNvPr id="5" name="Rectangle 4">
            <a:extLst>
              <a:ext uri="{FF2B5EF4-FFF2-40B4-BE49-F238E27FC236}">
                <a16:creationId xmlns:a16="http://schemas.microsoft.com/office/drawing/2014/main" id="{7C4C0C0A-331B-4E13-A16B-13622D130904}"/>
              </a:ext>
            </a:extLst>
          </p:cNvPr>
          <p:cNvSpPr/>
          <p:nvPr/>
        </p:nvSpPr>
        <p:spPr>
          <a:xfrm>
            <a:off x="721822" y="2800346"/>
            <a:ext cx="4180114" cy="1157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latin typeface="Consolas" panose="020B0609020204030204" pitchFamily="49" charset="0"/>
              </a:rPr>
              <a:t>Response Packet</a:t>
            </a:r>
          </a:p>
          <a:p>
            <a:r>
              <a:rPr lang="en-US" sz="2400">
                <a:solidFill>
                  <a:schemeClr val="tx1"/>
                </a:solidFill>
                <a:latin typeface="Consolas" panose="020B0609020204030204" pitchFamily="49" charset="0"/>
              </a:rPr>
              <a:t>Data:</a:t>
            </a:r>
          </a:p>
          <a:p>
            <a:r>
              <a:rPr lang="en-US" sz="2400">
                <a:solidFill>
                  <a:schemeClr val="tx1"/>
                </a:solidFill>
                <a:latin typeface="Consolas" panose="020B0609020204030204" pitchFamily="49" charset="0"/>
              </a:rPr>
              <a:t>State:</a:t>
            </a:r>
          </a:p>
        </p:txBody>
      </p:sp>
      <p:sp>
        <p:nvSpPr>
          <p:cNvPr id="6" name="Rectangle 5">
            <a:extLst>
              <a:ext uri="{FF2B5EF4-FFF2-40B4-BE49-F238E27FC236}">
                <a16:creationId xmlns:a16="http://schemas.microsoft.com/office/drawing/2014/main" id="{FF32A992-4FE7-4CEF-9CCA-34F9BF59B316}"/>
              </a:ext>
            </a:extLst>
          </p:cNvPr>
          <p:cNvSpPr/>
          <p:nvPr/>
        </p:nvSpPr>
        <p:spPr>
          <a:xfrm>
            <a:off x="1688474" y="3240780"/>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CC61FC-22C0-4F3C-AC44-B95919525179}"/>
              </a:ext>
            </a:extLst>
          </p:cNvPr>
          <p:cNvSpPr/>
          <p:nvPr/>
        </p:nvSpPr>
        <p:spPr>
          <a:xfrm>
            <a:off x="2074916" y="3240779"/>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804C24B-5A8E-49AC-98C0-76E7007FFD99}"/>
              </a:ext>
            </a:extLst>
          </p:cNvPr>
          <p:cNvSpPr/>
          <p:nvPr/>
        </p:nvSpPr>
        <p:spPr>
          <a:xfrm>
            <a:off x="2467798" y="3240779"/>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679F5E4-E3DD-495B-8CDD-979CBBAE61A7}"/>
              </a:ext>
            </a:extLst>
          </p:cNvPr>
          <p:cNvSpPr/>
          <p:nvPr/>
        </p:nvSpPr>
        <p:spPr>
          <a:xfrm>
            <a:off x="2866756" y="3240779"/>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467BA8-675A-4552-B612-0C825B9FA4D1}"/>
              </a:ext>
            </a:extLst>
          </p:cNvPr>
          <p:cNvSpPr/>
          <p:nvPr/>
        </p:nvSpPr>
        <p:spPr>
          <a:xfrm>
            <a:off x="3265714" y="3240778"/>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46CB0B-A894-4409-8997-78389F02E90A}"/>
              </a:ext>
            </a:extLst>
          </p:cNvPr>
          <p:cNvSpPr/>
          <p:nvPr/>
        </p:nvSpPr>
        <p:spPr>
          <a:xfrm>
            <a:off x="3670392" y="3240778"/>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1F92C7-85B2-4CF6-82EE-DB91A64ED15B}"/>
              </a:ext>
            </a:extLst>
          </p:cNvPr>
          <p:cNvSpPr/>
          <p:nvPr/>
        </p:nvSpPr>
        <p:spPr>
          <a:xfrm>
            <a:off x="4069350" y="3240778"/>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6B7648-BE91-43BD-9BDA-015AAF99260E}"/>
              </a:ext>
            </a:extLst>
          </p:cNvPr>
          <p:cNvSpPr/>
          <p:nvPr/>
        </p:nvSpPr>
        <p:spPr>
          <a:xfrm>
            <a:off x="4468308" y="3240777"/>
            <a:ext cx="333829" cy="3338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FB2AE6-5935-4F06-95A5-938443133463}"/>
              </a:ext>
            </a:extLst>
          </p:cNvPr>
          <p:cNvSpPr/>
          <p:nvPr/>
        </p:nvSpPr>
        <p:spPr>
          <a:xfrm>
            <a:off x="1895302" y="3633102"/>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Rectangle 14">
            <a:extLst>
              <a:ext uri="{FF2B5EF4-FFF2-40B4-BE49-F238E27FC236}">
                <a16:creationId xmlns:a16="http://schemas.microsoft.com/office/drawing/2014/main" id="{7DCF526A-6870-4ECD-BA5F-1941F71F83C2}"/>
              </a:ext>
            </a:extLst>
          </p:cNvPr>
          <p:cNvSpPr/>
          <p:nvPr/>
        </p:nvSpPr>
        <p:spPr>
          <a:xfrm>
            <a:off x="2022303" y="3633102"/>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087C03-3A04-4BC7-94BF-8B114BE3C928}"/>
              </a:ext>
            </a:extLst>
          </p:cNvPr>
          <p:cNvSpPr/>
          <p:nvPr/>
        </p:nvSpPr>
        <p:spPr>
          <a:xfrm>
            <a:off x="2149304" y="3633102"/>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DDDB3A-C231-4459-ACE6-732F52F2E045}"/>
              </a:ext>
            </a:extLst>
          </p:cNvPr>
          <p:cNvSpPr/>
          <p:nvPr/>
        </p:nvSpPr>
        <p:spPr>
          <a:xfrm>
            <a:off x="2276305" y="3633102"/>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6CD7315-7155-4CE0-BCFA-ADDD3A48C011}"/>
              </a:ext>
            </a:extLst>
          </p:cNvPr>
          <p:cNvSpPr/>
          <p:nvPr/>
        </p:nvSpPr>
        <p:spPr>
          <a:xfrm>
            <a:off x="2403306" y="3633102"/>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1E61D7-B703-428F-8701-25E421B8211E}"/>
              </a:ext>
            </a:extLst>
          </p:cNvPr>
          <p:cNvSpPr/>
          <p:nvPr/>
        </p:nvSpPr>
        <p:spPr>
          <a:xfrm>
            <a:off x="2530307" y="3633102"/>
            <a:ext cx="127001" cy="26127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A3A225E-148F-4BC0-985D-5CBD6F433019}"/>
              </a:ext>
            </a:extLst>
          </p:cNvPr>
          <p:cNvCxnSpPr>
            <a:cxnSpLocks/>
            <a:stCxn id="14" idx="2"/>
            <a:endCxn id="22" idx="0"/>
          </p:cNvCxnSpPr>
          <p:nvPr/>
        </p:nvCxnSpPr>
        <p:spPr>
          <a:xfrm flipH="1">
            <a:off x="1483143" y="3894376"/>
            <a:ext cx="475660" cy="234527"/>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333B4BB-A94C-42BA-9505-6C7397FCA5BC}"/>
              </a:ext>
            </a:extLst>
          </p:cNvPr>
          <p:cNvSpPr txBox="1"/>
          <p:nvPr/>
        </p:nvSpPr>
        <p:spPr>
          <a:xfrm>
            <a:off x="891369" y="4128903"/>
            <a:ext cx="1183547" cy="369332"/>
          </a:xfrm>
          <a:prstGeom prst="rect">
            <a:avLst/>
          </a:prstGeom>
          <a:noFill/>
          <a:ln>
            <a:solidFill>
              <a:schemeClr val="tx1"/>
            </a:solidFill>
          </a:ln>
        </p:spPr>
        <p:txBody>
          <a:bodyPr wrap="square" rtlCol="0">
            <a:spAutoFit/>
          </a:bodyPr>
          <a:lstStyle/>
          <a:p>
            <a:r>
              <a:rPr lang="en-US"/>
              <a:t>Start of 1d</a:t>
            </a:r>
          </a:p>
        </p:txBody>
      </p:sp>
      <p:sp>
        <p:nvSpPr>
          <p:cNvPr id="27" name="TextBox 26">
            <a:extLst>
              <a:ext uri="{FF2B5EF4-FFF2-40B4-BE49-F238E27FC236}">
                <a16:creationId xmlns:a16="http://schemas.microsoft.com/office/drawing/2014/main" id="{1C637C95-72F9-4B58-A0BF-CBFE967118C9}"/>
              </a:ext>
            </a:extLst>
          </p:cNvPr>
          <p:cNvSpPr txBox="1"/>
          <p:nvPr/>
        </p:nvSpPr>
        <p:spPr>
          <a:xfrm>
            <a:off x="891369" y="4566446"/>
            <a:ext cx="1183547" cy="369332"/>
          </a:xfrm>
          <a:prstGeom prst="rect">
            <a:avLst/>
          </a:prstGeom>
          <a:noFill/>
          <a:ln>
            <a:solidFill>
              <a:schemeClr val="tx1"/>
            </a:solidFill>
          </a:ln>
        </p:spPr>
        <p:txBody>
          <a:bodyPr wrap="square" rtlCol="0">
            <a:spAutoFit/>
          </a:bodyPr>
          <a:lstStyle/>
          <a:p>
            <a:r>
              <a:rPr lang="en-US"/>
              <a:t>End of 1d</a:t>
            </a:r>
          </a:p>
        </p:txBody>
      </p:sp>
      <p:cxnSp>
        <p:nvCxnSpPr>
          <p:cNvPr id="28" name="Straight Connector 27">
            <a:extLst>
              <a:ext uri="{FF2B5EF4-FFF2-40B4-BE49-F238E27FC236}">
                <a16:creationId xmlns:a16="http://schemas.microsoft.com/office/drawing/2014/main" id="{862A2B0B-8E85-4075-B288-9C4E34DB754E}"/>
              </a:ext>
            </a:extLst>
          </p:cNvPr>
          <p:cNvCxnSpPr>
            <a:cxnSpLocks/>
            <a:stCxn id="15" idx="2"/>
            <a:endCxn id="27" idx="0"/>
          </p:cNvCxnSpPr>
          <p:nvPr/>
        </p:nvCxnSpPr>
        <p:spPr>
          <a:xfrm flipH="1">
            <a:off x="1483143" y="3894376"/>
            <a:ext cx="602661" cy="67207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51232948-2DB9-49DC-9A9D-9320A609C7AB}"/>
              </a:ext>
            </a:extLst>
          </p:cNvPr>
          <p:cNvSpPr txBox="1"/>
          <p:nvPr/>
        </p:nvSpPr>
        <p:spPr>
          <a:xfrm>
            <a:off x="891916" y="5003989"/>
            <a:ext cx="1183547" cy="369332"/>
          </a:xfrm>
          <a:prstGeom prst="rect">
            <a:avLst/>
          </a:prstGeom>
          <a:noFill/>
          <a:ln>
            <a:solidFill>
              <a:schemeClr val="tx1"/>
            </a:solidFill>
          </a:ln>
        </p:spPr>
        <p:txBody>
          <a:bodyPr wrap="square" rtlCol="0">
            <a:spAutoFit/>
          </a:bodyPr>
          <a:lstStyle/>
          <a:p>
            <a:r>
              <a:rPr lang="en-US"/>
              <a:t>Start of 2d</a:t>
            </a:r>
          </a:p>
        </p:txBody>
      </p:sp>
      <p:cxnSp>
        <p:nvCxnSpPr>
          <p:cNvPr id="33" name="Straight Connector 32">
            <a:extLst>
              <a:ext uri="{FF2B5EF4-FFF2-40B4-BE49-F238E27FC236}">
                <a16:creationId xmlns:a16="http://schemas.microsoft.com/office/drawing/2014/main" id="{8DA22C82-1F15-4779-878A-C89A80AA6765}"/>
              </a:ext>
            </a:extLst>
          </p:cNvPr>
          <p:cNvCxnSpPr>
            <a:cxnSpLocks/>
            <a:stCxn id="16" idx="2"/>
            <a:endCxn id="32" idx="0"/>
          </p:cNvCxnSpPr>
          <p:nvPr/>
        </p:nvCxnSpPr>
        <p:spPr>
          <a:xfrm flipH="1">
            <a:off x="1483690" y="3894376"/>
            <a:ext cx="729115" cy="1109613"/>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5A3BC476-C3AC-4863-813A-BDE344B8E085}"/>
              </a:ext>
            </a:extLst>
          </p:cNvPr>
          <p:cNvSpPr txBox="1"/>
          <p:nvPr/>
        </p:nvSpPr>
        <p:spPr>
          <a:xfrm>
            <a:off x="891369" y="5441532"/>
            <a:ext cx="1183547" cy="369332"/>
          </a:xfrm>
          <a:prstGeom prst="rect">
            <a:avLst/>
          </a:prstGeom>
          <a:noFill/>
          <a:ln>
            <a:solidFill>
              <a:schemeClr val="tx1"/>
            </a:solidFill>
          </a:ln>
        </p:spPr>
        <p:txBody>
          <a:bodyPr wrap="square" rtlCol="0">
            <a:spAutoFit/>
          </a:bodyPr>
          <a:lstStyle/>
          <a:p>
            <a:r>
              <a:rPr lang="en-US"/>
              <a:t>End of 2d</a:t>
            </a:r>
          </a:p>
        </p:txBody>
      </p:sp>
      <p:cxnSp>
        <p:nvCxnSpPr>
          <p:cNvPr id="38" name="Straight Connector 37">
            <a:extLst>
              <a:ext uri="{FF2B5EF4-FFF2-40B4-BE49-F238E27FC236}">
                <a16:creationId xmlns:a16="http://schemas.microsoft.com/office/drawing/2014/main" id="{65BB3184-E20D-4B53-8ECC-3EE95F19BAF8}"/>
              </a:ext>
            </a:extLst>
          </p:cNvPr>
          <p:cNvCxnSpPr>
            <a:cxnSpLocks/>
            <a:stCxn id="17" idx="2"/>
            <a:endCxn id="37" idx="0"/>
          </p:cNvCxnSpPr>
          <p:nvPr/>
        </p:nvCxnSpPr>
        <p:spPr>
          <a:xfrm flipH="1">
            <a:off x="1483143" y="3894376"/>
            <a:ext cx="856663" cy="1547156"/>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7ED740C5-DC5A-4D5F-87F3-9E5AC6C3089E}"/>
              </a:ext>
            </a:extLst>
          </p:cNvPr>
          <p:cNvSpPr txBox="1"/>
          <p:nvPr/>
        </p:nvSpPr>
        <p:spPr>
          <a:xfrm>
            <a:off x="891368" y="5879075"/>
            <a:ext cx="1183547" cy="369332"/>
          </a:xfrm>
          <a:prstGeom prst="rect">
            <a:avLst/>
          </a:prstGeom>
          <a:noFill/>
          <a:ln>
            <a:solidFill>
              <a:schemeClr val="tx1"/>
            </a:solidFill>
          </a:ln>
        </p:spPr>
        <p:txBody>
          <a:bodyPr wrap="square" rtlCol="0">
            <a:spAutoFit/>
          </a:bodyPr>
          <a:lstStyle/>
          <a:p>
            <a:r>
              <a:rPr lang="en-US"/>
              <a:t>Start of 3d</a:t>
            </a:r>
          </a:p>
        </p:txBody>
      </p:sp>
      <p:cxnSp>
        <p:nvCxnSpPr>
          <p:cNvPr id="44" name="Straight Connector 43">
            <a:extLst>
              <a:ext uri="{FF2B5EF4-FFF2-40B4-BE49-F238E27FC236}">
                <a16:creationId xmlns:a16="http://schemas.microsoft.com/office/drawing/2014/main" id="{17C65740-BD46-4B82-A139-09F304D52A2F}"/>
              </a:ext>
            </a:extLst>
          </p:cNvPr>
          <p:cNvCxnSpPr>
            <a:cxnSpLocks/>
            <a:stCxn id="18" idx="2"/>
            <a:endCxn id="43" idx="0"/>
          </p:cNvCxnSpPr>
          <p:nvPr/>
        </p:nvCxnSpPr>
        <p:spPr>
          <a:xfrm flipH="1">
            <a:off x="1483142" y="3894376"/>
            <a:ext cx="983665" cy="1984699"/>
          </a:xfrm>
          <a:prstGeom prst="line">
            <a:avLst/>
          </a:prstGeom>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ABC4D10D-BA52-408E-94A4-1E4BC598A44E}"/>
              </a:ext>
            </a:extLst>
          </p:cNvPr>
          <p:cNvSpPr txBox="1"/>
          <p:nvPr/>
        </p:nvSpPr>
        <p:spPr>
          <a:xfrm>
            <a:off x="891367" y="6316618"/>
            <a:ext cx="1183547" cy="369332"/>
          </a:xfrm>
          <a:prstGeom prst="rect">
            <a:avLst/>
          </a:prstGeom>
          <a:noFill/>
          <a:ln>
            <a:solidFill>
              <a:schemeClr val="tx1"/>
            </a:solidFill>
          </a:ln>
        </p:spPr>
        <p:txBody>
          <a:bodyPr wrap="square" rtlCol="0">
            <a:spAutoFit/>
          </a:bodyPr>
          <a:lstStyle/>
          <a:p>
            <a:r>
              <a:rPr lang="en-US"/>
              <a:t>End of 3d</a:t>
            </a:r>
          </a:p>
        </p:txBody>
      </p:sp>
      <p:cxnSp>
        <p:nvCxnSpPr>
          <p:cNvPr id="48" name="Straight Connector 47">
            <a:extLst>
              <a:ext uri="{FF2B5EF4-FFF2-40B4-BE49-F238E27FC236}">
                <a16:creationId xmlns:a16="http://schemas.microsoft.com/office/drawing/2014/main" id="{4C007643-F8E7-4604-ABDD-D5A3D7258579}"/>
              </a:ext>
            </a:extLst>
          </p:cNvPr>
          <p:cNvCxnSpPr>
            <a:cxnSpLocks/>
            <a:stCxn id="19" idx="2"/>
            <a:endCxn id="47" idx="0"/>
          </p:cNvCxnSpPr>
          <p:nvPr/>
        </p:nvCxnSpPr>
        <p:spPr>
          <a:xfrm flipH="1">
            <a:off x="1483141" y="3894376"/>
            <a:ext cx="1110667" cy="2422242"/>
          </a:xfrm>
          <a:prstGeom prst="line">
            <a:avLst/>
          </a:prstGeom>
        </p:spPr>
        <p:style>
          <a:lnRef idx="1">
            <a:schemeClr val="dk1"/>
          </a:lnRef>
          <a:fillRef idx="0">
            <a:schemeClr val="dk1"/>
          </a:fillRef>
          <a:effectRef idx="0">
            <a:schemeClr val="dk1"/>
          </a:effectRef>
          <a:fontRef idx="minor">
            <a:schemeClr val="tx1"/>
          </a:fontRef>
        </p:style>
      </p:cxnSp>
      <p:sp>
        <p:nvSpPr>
          <p:cNvPr id="51" name="Content Placeholder 2">
            <a:extLst>
              <a:ext uri="{FF2B5EF4-FFF2-40B4-BE49-F238E27FC236}">
                <a16:creationId xmlns:a16="http://schemas.microsoft.com/office/drawing/2014/main" id="{F17319A7-71D3-4CFC-8535-5CA8E69DC31E}"/>
              </a:ext>
            </a:extLst>
          </p:cNvPr>
          <p:cNvSpPr txBox="1">
            <a:spLocks/>
          </p:cNvSpPr>
          <p:nvPr/>
        </p:nvSpPr>
        <p:spPr>
          <a:xfrm>
            <a:off x="2402639" y="4607881"/>
            <a:ext cx="3203163" cy="1028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t>6 extra bits to indicate the state</a:t>
            </a:r>
          </a:p>
        </p:txBody>
      </p:sp>
      <p:cxnSp>
        <p:nvCxnSpPr>
          <p:cNvPr id="53" name="Straight Connector 52">
            <a:extLst>
              <a:ext uri="{FF2B5EF4-FFF2-40B4-BE49-F238E27FC236}">
                <a16:creationId xmlns:a16="http://schemas.microsoft.com/office/drawing/2014/main" id="{08072F8D-2FC9-4DD8-9BCD-52AADA73E123}"/>
              </a:ext>
            </a:extLst>
          </p:cNvPr>
          <p:cNvCxnSpPr/>
          <p:nvPr/>
        </p:nvCxnSpPr>
        <p:spPr>
          <a:xfrm>
            <a:off x="5331483" y="2800346"/>
            <a:ext cx="0" cy="3931920"/>
          </a:xfrm>
          <a:prstGeom prst="line">
            <a:avLst/>
          </a:prstGeom>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18EB88AE-E3D9-43FF-AAC4-10745C168F2B}"/>
              </a:ext>
            </a:extLst>
          </p:cNvPr>
          <p:cNvSpPr/>
          <p:nvPr/>
        </p:nvSpPr>
        <p:spPr>
          <a:xfrm>
            <a:off x="5958078" y="2992580"/>
            <a:ext cx="1300737" cy="415111"/>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a[0:n]</a:t>
            </a:r>
          </a:p>
        </p:txBody>
      </p:sp>
      <p:sp>
        <p:nvSpPr>
          <p:cNvPr id="55" name="下箭头 38">
            <a:extLst>
              <a:ext uri="{FF2B5EF4-FFF2-40B4-BE49-F238E27FC236}">
                <a16:creationId xmlns:a16="http://schemas.microsoft.com/office/drawing/2014/main" id="{82317D1B-6AD2-4023-BC8A-D23EBCD25E42}"/>
              </a:ext>
            </a:extLst>
          </p:cNvPr>
          <p:cNvSpPr/>
          <p:nvPr/>
        </p:nvSpPr>
        <p:spPr>
          <a:xfrm rot="16200000">
            <a:off x="7407503" y="3020508"/>
            <a:ext cx="243840" cy="35925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59DCFAC7-D682-4754-ACC9-20C2039BBC89}"/>
              </a:ext>
            </a:extLst>
          </p:cNvPr>
          <p:cNvSpPr/>
          <p:nvPr/>
        </p:nvSpPr>
        <p:spPr>
          <a:xfrm>
            <a:off x="7864424" y="2992580"/>
            <a:ext cx="957603" cy="415111"/>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A[2]</a:t>
            </a:r>
          </a:p>
        </p:txBody>
      </p:sp>
      <p:sp>
        <p:nvSpPr>
          <p:cNvPr id="57" name="Content Placeholder 2">
            <a:extLst>
              <a:ext uri="{FF2B5EF4-FFF2-40B4-BE49-F238E27FC236}">
                <a16:creationId xmlns:a16="http://schemas.microsoft.com/office/drawing/2014/main" id="{57BAA77C-A939-43AC-9E91-BA0A87E7C7C5}"/>
              </a:ext>
            </a:extLst>
          </p:cNvPr>
          <p:cNvSpPr txBox="1">
            <a:spLocks/>
          </p:cNvSpPr>
          <p:nvPr/>
        </p:nvSpPr>
        <p:spPr>
          <a:xfrm>
            <a:off x="5761031" y="3855986"/>
            <a:ext cx="6018968" cy="210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a:t>A consumes 2 elements per instance</a:t>
            </a:r>
          </a:p>
          <a:p>
            <a:r>
              <a:rPr lang="en-US" altLang="zh-CN"/>
              <a:t>n % 2 == 1</a:t>
            </a:r>
          </a:p>
          <a:p>
            <a:r>
              <a:rPr lang="en-US" sz="2800"/>
              <a:t>1-d last is affiliated with last response</a:t>
            </a:r>
          </a:p>
          <a:p>
            <a:r>
              <a:rPr lang="en-US" sz="2800"/>
              <a:t>Implicitly pad a null element</a:t>
            </a:r>
          </a:p>
        </p:txBody>
      </p:sp>
      <p:sp>
        <p:nvSpPr>
          <p:cNvPr id="20" name="Slide Number Placeholder 19">
            <a:extLst>
              <a:ext uri="{FF2B5EF4-FFF2-40B4-BE49-F238E27FC236}">
                <a16:creationId xmlns:a16="http://schemas.microsoft.com/office/drawing/2014/main" id="{B80BA343-C797-AF9F-9743-4138E61FCF43}"/>
              </a:ext>
            </a:extLst>
          </p:cNvPr>
          <p:cNvSpPr>
            <a:spLocks noGrp="1"/>
          </p:cNvSpPr>
          <p:nvPr>
            <p:ph type="sldNum" sz="quarter" idx="12"/>
          </p:nvPr>
        </p:nvSpPr>
        <p:spPr/>
        <p:txBody>
          <a:bodyPr/>
          <a:lstStyle/>
          <a:p>
            <a:fld id="{DDBA5C0F-367D-4CA9-A572-5B9D4E5CC458}" type="slidenum">
              <a:rPr lang="en-US" smtClean="0"/>
              <a:t>23</a:t>
            </a:fld>
            <a:endParaRPr lang="en-US"/>
          </a:p>
        </p:txBody>
      </p:sp>
    </p:spTree>
    <p:extLst>
      <p:ext uri="{BB962C8B-B14F-4D97-AF65-F5344CB8AC3E}">
        <p14:creationId xmlns:p14="http://schemas.microsoft.com/office/powerpoint/2010/main" val="305496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4F9A-56C6-2651-0CB5-03CDDD1F74EC}"/>
              </a:ext>
            </a:extLst>
          </p:cNvPr>
          <p:cNvSpPr>
            <a:spLocks noGrp="1"/>
          </p:cNvSpPr>
          <p:nvPr>
            <p:ph type="title"/>
          </p:nvPr>
        </p:nvSpPr>
        <p:spPr>
          <a:xfrm>
            <a:off x="385618" y="141657"/>
            <a:ext cx="10515600" cy="724766"/>
          </a:xfrm>
        </p:spPr>
        <p:txBody>
          <a:bodyPr/>
          <a:lstStyle/>
          <a:p>
            <a:r>
              <a:rPr lang="en-US"/>
              <a:t>Understanding the DFG-ADG Mapping</a:t>
            </a:r>
          </a:p>
        </p:txBody>
      </p:sp>
      <p:sp>
        <p:nvSpPr>
          <p:cNvPr id="3" name="Content Placeholder 2">
            <a:extLst>
              <a:ext uri="{FF2B5EF4-FFF2-40B4-BE49-F238E27FC236}">
                <a16:creationId xmlns:a16="http://schemas.microsoft.com/office/drawing/2014/main" id="{DA049E89-CE79-B24A-9F0F-A1B7328ADE82}"/>
              </a:ext>
            </a:extLst>
          </p:cNvPr>
          <p:cNvSpPr>
            <a:spLocks noGrp="1"/>
          </p:cNvSpPr>
          <p:nvPr>
            <p:ph idx="1"/>
          </p:nvPr>
        </p:nvSpPr>
        <p:spPr>
          <a:xfrm>
            <a:off x="385618" y="3428999"/>
            <a:ext cx="10515600" cy="2722419"/>
          </a:xfrm>
        </p:spPr>
        <p:txBody>
          <a:bodyPr>
            <a:normAutofit/>
          </a:bodyPr>
          <a:lstStyle/>
          <a:p>
            <a:r>
              <a:rPr lang="en-US" sz="3200"/>
              <a:t>Find a html file in </a:t>
            </a:r>
            <a:r>
              <a:rPr lang="en-US" sz="3200">
                <a:latin typeface="Consolas" panose="020B0609020204030204" pitchFamily="49" charset="0"/>
              </a:rPr>
              <a:t>viz/</a:t>
            </a:r>
            <a:r>
              <a:rPr lang="en-US" sz="3200" err="1">
                <a:latin typeface="Consolas" panose="020B0609020204030204" pitchFamily="49" charset="0"/>
              </a:rPr>
              <a:t>sched_adg</a:t>
            </a:r>
            <a:endParaRPr lang="en-US" sz="3200">
              <a:latin typeface="Consolas" panose="020B0609020204030204" pitchFamily="49" charset="0"/>
            </a:endParaRPr>
          </a:p>
          <a:p>
            <a:r>
              <a:rPr lang="en-US" sz="3200"/>
              <a:t>A simulated annealing algorithm is invoked to find an isomorphism between the DFG and the ADG</a:t>
            </a:r>
          </a:p>
        </p:txBody>
      </p:sp>
      <p:sp>
        <p:nvSpPr>
          <p:cNvPr id="6" name="Content Placeholder 2">
            <a:extLst>
              <a:ext uri="{FF2B5EF4-FFF2-40B4-BE49-F238E27FC236}">
                <a16:creationId xmlns:a16="http://schemas.microsoft.com/office/drawing/2014/main" id="{EE7972B2-76E2-3EA1-3E5D-A15A24C4D687}"/>
              </a:ext>
            </a:extLst>
          </p:cNvPr>
          <p:cNvSpPr txBox="1">
            <a:spLocks/>
          </p:cNvSpPr>
          <p:nvPr/>
        </p:nvSpPr>
        <p:spPr>
          <a:xfrm>
            <a:off x="1515582" y="1204607"/>
            <a:ext cx="9896475" cy="24210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lumMod val="65000"/>
                  </a:schemeClr>
                </a:solidFill>
                <a:latin typeface="Consolas"/>
              </a:rPr>
              <a:t>$ </a:t>
            </a:r>
            <a:r>
              <a:rPr lang="en-US" err="1">
                <a:solidFill>
                  <a:schemeClr val="bg1">
                    <a:lumMod val="65000"/>
                  </a:schemeClr>
                </a:solidFill>
                <a:latin typeface="Consolas"/>
              </a:rPr>
              <a:t>ss_sched</a:t>
            </a:r>
            <a:r>
              <a:rPr lang="en-US">
                <a:solidFill>
                  <a:schemeClr val="bg1">
                    <a:lumMod val="65000"/>
                  </a:schemeClr>
                </a:solidFill>
                <a:latin typeface="Consolas"/>
              </a:rPr>
              <a:t> spmv_0_1_1.dfg \</a:t>
            </a:r>
          </a:p>
          <a:p>
            <a:pPr marL="0" indent="0">
              <a:buNone/>
            </a:pPr>
            <a:r>
              <a:rPr lang="en-US">
                <a:solidFill>
                  <a:schemeClr val="bg1">
                    <a:lumMod val="65000"/>
                  </a:schemeClr>
                </a:solidFill>
                <a:latin typeface="Consolas"/>
              </a:rPr>
              <a:t>    ../</a:t>
            </a:r>
            <a:r>
              <a:rPr lang="en-US" err="1">
                <a:solidFill>
                  <a:schemeClr val="bg1">
                    <a:lumMod val="65000"/>
                  </a:schemeClr>
                </a:solidFill>
                <a:latin typeface="Consolas"/>
              </a:rPr>
              <a:t>adg</a:t>
            </a:r>
            <a:r>
              <a:rPr lang="en-US">
                <a:solidFill>
                  <a:schemeClr val="bg1">
                    <a:lumMod val="65000"/>
                  </a:schemeClr>
                </a:solidFill>
                <a:latin typeface="Consolas"/>
              </a:rPr>
              <a:t>/Mesh7x5-Simple64-Full7I5O.json -f</a:t>
            </a:r>
          </a:p>
          <a:p>
            <a:pPr marL="0" indent="0">
              <a:buNone/>
            </a:pPr>
            <a:r>
              <a:rPr lang="en-US">
                <a:latin typeface="Consolas" panose="020B0609020204030204" pitchFamily="49" charset="0"/>
              </a:rPr>
              <a:t>$</a:t>
            </a:r>
            <a:r>
              <a:rPr lang="zh-CN" altLang="en-US">
                <a:latin typeface="Consolas" panose="020B0609020204030204" pitchFamily="49" charset="0"/>
              </a:rPr>
              <a:t> </a:t>
            </a:r>
            <a:r>
              <a:rPr lang="en-US" altLang="zh-CN">
                <a:latin typeface="Consolas" panose="020B0609020204030204" pitchFamily="49" charset="0"/>
              </a:rPr>
              <a:t>python $SS/scripts/sched_visualization.py \</a:t>
            </a:r>
          </a:p>
          <a:p>
            <a:pPr marL="0" indent="0">
              <a:buNone/>
            </a:pPr>
            <a:r>
              <a:rPr lang="en-US">
                <a:latin typeface="Consolas" panose="020B0609020204030204" pitchFamily="49" charset="0"/>
              </a:rPr>
              <a:t>    viz/</a:t>
            </a:r>
            <a:r>
              <a:rPr lang="en-US" err="1">
                <a:latin typeface="Consolas" panose="020B0609020204030204" pitchFamily="49" charset="0"/>
              </a:rPr>
              <a:t>sched_adg.json</a:t>
            </a:r>
            <a:endParaRPr lang="en-US">
              <a:latin typeface="Consolas"/>
            </a:endParaRPr>
          </a:p>
        </p:txBody>
      </p:sp>
      <p:pic>
        <p:nvPicPr>
          <p:cNvPr id="4" name="Graphic 3" descr="Gears outline">
            <a:extLst>
              <a:ext uri="{FF2B5EF4-FFF2-40B4-BE49-F238E27FC236}">
                <a16:creationId xmlns:a16="http://schemas.microsoft.com/office/drawing/2014/main" id="{9505795B-12A0-CC40-E432-3CCF8C438F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004" y="1127847"/>
            <a:ext cx="1269144" cy="1269144"/>
          </a:xfrm>
          <a:prstGeom prst="rect">
            <a:avLst/>
          </a:prstGeom>
        </p:spPr>
      </p:pic>
      <p:sp>
        <p:nvSpPr>
          <p:cNvPr id="5" name="Slide Number Placeholder 4">
            <a:extLst>
              <a:ext uri="{FF2B5EF4-FFF2-40B4-BE49-F238E27FC236}">
                <a16:creationId xmlns:a16="http://schemas.microsoft.com/office/drawing/2014/main" id="{0990FB5D-B460-0D00-16C5-2030B3FD516E}"/>
              </a:ext>
            </a:extLst>
          </p:cNvPr>
          <p:cNvSpPr>
            <a:spLocks noGrp="1"/>
          </p:cNvSpPr>
          <p:nvPr>
            <p:ph type="sldNum" sz="quarter" idx="12"/>
          </p:nvPr>
        </p:nvSpPr>
        <p:spPr/>
        <p:txBody>
          <a:bodyPr/>
          <a:lstStyle/>
          <a:p>
            <a:fld id="{DDBA5C0F-367D-4CA9-A572-5B9D4E5CC458}" type="slidenum">
              <a:rPr lang="en-US" smtClean="0"/>
              <a:t>24</a:t>
            </a:fld>
            <a:endParaRPr lang="en-US"/>
          </a:p>
        </p:txBody>
      </p:sp>
    </p:spTree>
    <p:extLst>
      <p:ext uri="{BB962C8B-B14F-4D97-AF65-F5344CB8AC3E}">
        <p14:creationId xmlns:p14="http://schemas.microsoft.com/office/powerpoint/2010/main" val="238283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477-6AB4-4DC7-B1EA-126351B5AFC8}"/>
              </a:ext>
            </a:extLst>
          </p:cNvPr>
          <p:cNvSpPr>
            <a:spLocks noGrp="1"/>
          </p:cNvSpPr>
          <p:nvPr>
            <p:ph type="title"/>
          </p:nvPr>
        </p:nvSpPr>
        <p:spPr>
          <a:xfrm>
            <a:off x="257666" y="-89"/>
            <a:ext cx="11934334" cy="1325563"/>
          </a:xfrm>
        </p:spPr>
        <p:txBody>
          <a:bodyPr/>
          <a:lstStyle/>
          <a:p>
            <a:r>
              <a:rPr lang="en-US"/>
              <a:t>Spatial Mapping</a:t>
            </a:r>
          </a:p>
        </p:txBody>
      </p:sp>
      <p:sp>
        <p:nvSpPr>
          <p:cNvPr id="5" name="Rectangle 4">
            <a:extLst>
              <a:ext uri="{FF2B5EF4-FFF2-40B4-BE49-F238E27FC236}">
                <a16:creationId xmlns:a16="http://schemas.microsoft.com/office/drawing/2014/main" id="{14E2E11B-2CEC-4686-9920-C1A3FB0C47AD}"/>
              </a:ext>
            </a:extLst>
          </p:cNvPr>
          <p:cNvSpPr/>
          <p:nvPr/>
        </p:nvSpPr>
        <p:spPr>
          <a:xfrm>
            <a:off x="6758093" y="921684"/>
            <a:ext cx="2764614" cy="40666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Sync</a:t>
            </a:r>
          </a:p>
        </p:txBody>
      </p:sp>
      <p:sp>
        <p:nvSpPr>
          <p:cNvPr id="6" name="Rectangle 5">
            <a:extLst>
              <a:ext uri="{FF2B5EF4-FFF2-40B4-BE49-F238E27FC236}">
                <a16:creationId xmlns:a16="http://schemas.microsoft.com/office/drawing/2014/main" id="{F3BD14F4-5EFC-4168-94AC-932EBD237A45}"/>
              </a:ext>
            </a:extLst>
          </p:cNvPr>
          <p:cNvSpPr/>
          <p:nvPr/>
        </p:nvSpPr>
        <p:spPr>
          <a:xfrm>
            <a:off x="6758093" y="3202789"/>
            <a:ext cx="2764614" cy="40666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Sync</a:t>
            </a:r>
          </a:p>
        </p:txBody>
      </p:sp>
      <p:cxnSp>
        <p:nvCxnSpPr>
          <p:cNvPr id="9" name="Straight Arrow Connector 8">
            <a:extLst>
              <a:ext uri="{FF2B5EF4-FFF2-40B4-BE49-F238E27FC236}">
                <a16:creationId xmlns:a16="http://schemas.microsoft.com/office/drawing/2014/main" id="{15B8FBB7-9938-47D3-8C6A-ADF5F94D1E49}"/>
              </a:ext>
            </a:extLst>
          </p:cNvPr>
          <p:cNvCxnSpPr>
            <a:cxnSpLocks/>
            <a:stCxn id="7" idx="5"/>
            <a:endCxn id="8" idx="1"/>
          </p:cNvCxnSpPr>
          <p:nvPr/>
        </p:nvCxnSpPr>
        <p:spPr>
          <a:xfrm>
            <a:off x="3470184" y="2128196"/>
            <a:ext cx="305389" cy="3427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A0A19A0-AE1C-42BE-8C28-A7FCD132014C}"/>
              </a:ext>
            </a:extLst>
          </p:cNvPr>
          <p:cNvCxnSpPr>
            <a:cxnSpLocks/>
            <a:endCxn id="7" idx="1"/>
          </p:cNvCxnSpPr>
          <p:nvPr/>
        </p:nvCxnSpPr>
        <p:spPr>
          <a:xfrm>
            <a:off x="2651109" y="1360800"/>
            <a:ext cx="459283" cy="4076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27D7FD-BEF5-4D00-96F0-CEEE0249F343}"/>
              </a:ext>
            </a:extLst>
          </p:cNvPr>
          <p:cNvCxnSpPr>
            <a:cxnSpLocks/>
            <a:endCxn id="7" idx="7"/>
          </p:cNvCxnSpPr>
          <p:nvPr/>
        </p:nvCxnSpPr>
        <p:spPr>
          <a:xfrm flipH="1">
            <a:off x="3470184" y="1351227"/>
            <a:ext cx="528557" cy="4171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4EE541-239D-48C3-9D19-0101E24CC283}"/>
              </a:ext>
            </a:extLst>
          </p:cNvPr>
          <p:cNvCxnSpPr>
            <a:cxnSpLocks/>
            <a:endCxn id="8" idx="7"/>
          </p:cNvCxnSpPr>
          <p:nvPr/>
        </p:nvCxnSpPr>
        <p:spPr>
          <a:xfrm flipH="1">
            <a:off x="4135366" y="1351227"/>
            <a:ext cx="1204084" cy="11197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3FB0DF-D270-4EBF-9B09-EA15316F44AC}"/>
              </a:ext>
            </a:extLst>
          </p:cNvPr>
          <p:cNvCxnSpPr>
            <a:cxnSpLocks/>
            <a:stCxn id="8" idx="4"/>
          </p:cNvCxnSpPr>
          <p:nvPr/>
        </p:nvCxnSpPr>
        <p:spPr>
          <a:xfrm>
            <a:off x="3955470" y="2905250"/>
            <a:ext cx="0" cy="2731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F94E77B-8198-452E-9E7E-46FA0B7992B4}"/>
              </a:ext>
            </a:extLst>
          </p:cNvPr>
          <p:cNvCxnSpPr>
            <a:cxnSpLocks/>
            <a:stCxn id="18" idx="3"/>
            <a:endCxn id="19" idx="7"/>
          </p:cNvCxnSpPr>
          <p:nvPr/>
        </p:nvCxnSpPr>
        <p:spPr>
          <a:xfrm flipH="1">
            <a:off x="6801401" y="2310916"/>
            <a:ext cx="834921" cy="83728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E10A8D0-AC37-42BA-BEF6-E368B34A5353}"/>
              </a:ext>
            </a:extLst>
          </p:cNvPr>
          <p:cNvCxnSpPr>
            <a:cxnSpLocks/>
            <a:stCxn id="17" idx="5"/>
            <a:endCxn id="20" idx="1"/>
          </p:cNvCxnSpPr>
          <p:nvPr/>
        </p:nvCxnSpPr>
        <p:spPr>
          <a:xfrm>
            <a:off x="6801401" y="2314534"/>
            <a:ext cx="834921" cy="8336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1DCDA5-CEE2-461C-BF33-504ED8A7384C}"/>
              </a:ext>
            </a:extLst>
          </p:cNvPr>
          <p:cNvSpPr/>
          <p:nvPr/>
        </p:nvSpPr>
        <p:spPr>
          <a:xfrm>
            <a:off x="6941835" y="2454968"/>
            <a:ext cx="554054" cy="552797"/>
          </a:xfrm>
          <a:prstGeom prst="rect">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7D3F53-BF2C-454D-B934-B7B8CEB0E2CD}"/>
              </a:ext>
            </a:extLst>
          </p:cNvPr>
          <p:cNvSpPr/>
          <p:nvPr/>
        </p:nvSpPr>
        <p:spPr>
          <a:xfrm>
            <a:off x="6696845" y="2209978"/>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A4D40A-86A5-4923-AFC0-45C4637FB826}"/>
              </a:ext>
            </a:extLst>
          </p:cNvPr>
          <p:cNvSpPr/>
          <p:nvPr/>
        </p:nvSpPr>
        <p:spPr>
          <a:xfrm>
            <a:off x="7618383" y="2206360"/>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8D8095A-F57D-4EB2-9990-BF016F57EDF2}"/>
              </a:ext>
            </a:extLst>
          </p:cNvPr>
          <p:cNvSpPr/>
          <p:nvPr/>
        </p:nvSpPr>
        <p:spPr>
          <a:xfrm>
            <a:off x="6696845" y="3130260"/>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BF4DDE-EDB0-4520-BA3F-FBB21D5C5230}"/>
              </a:ext>
            </a:extLst>
          </p:cNvPr>
          <p:cNvSpPr/>
          <p:nvPr/>
        </p:nvSpPr>
        <p:spPr>
          <a:xfrm>
            <a:off x="7618383" y="3130260"/>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17F1B5A-7305-45F2-9AEF-12630F8353FC}"/>
              </a:ext>
            </a:extLst>
          </p:cNvPr>
          <p:cNvCxnSpPr>
            <a:cxnSpLocks/>
            <a:stCxn id="18" idx="4"/>
            <a:endCxn id="20" idx="0"/>
          </p:cNvCxnSpPr>
          <p:nvPr/>
        </p:nvCxnSpPr>
        <p:spPr>
          <a:xfrm>
            <a:off x="7679631" y="2328855"/>
            <a:ext cx="0" cy="8014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B365BA-795F-448A-A386-113F4D09EFCA}"/>
              </a:ext>
            </a:extLst>
          </p:cNvPr>
          <p:cNvCxnSpPr>
            <a:cxnSpLocks/>
            <a:stCxn id="19" idx="6"/>
            <a:endCxn id="20" idx="2"/>
          </p:cNvCxnSpPr>
          <p:nvPr/>
        </p:nvCxnSpPr>
        <p:spPr>
          <a:xfrm>
            <a:off x="6819340" y="3191507"/>
            <a:ext cx="79904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2EE556-6052-41A2-A5EF-FA1C779C05DC}"/>
              </a:ext>
            </a:extLst>
          </p:cNvPr>
          <p:cNvCxnSpPr>
            <a:cxnSpLocks/>
            <a:stCxn id="17" idx="4"/>
            <a:endCxn id="19" idx="0"/>
          </p:cNvCxnSpPr>
          <p:nvPr/>
        </p:nvCxnSpPr>
        <p:spPr>
          <a:xfrm>
            <a:off x="6758093" y="2332473"/>
            <a:ext cx="0" cy="7977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AE885B5-E0C0-471D-A674-19B4F09804B4}"/>
              </a:ext>
            </a:extLst>
          </p:cNvPr>
          <p:cNvCxnSpPr>
            <a:cxnSpLocks/>
            <a:stCxn id="17" idx="6"/>
            <a:endCxn id="18" idx="2"/>
          </p:cNvCxnSpPr>
          <p:nvPr/>
        </p:nvCxnSpPr>
        <p:spPr>
          <a:xfrm flipV="1">
            <a:off x="6819340" y="2267607"/>
            <a:ext cx="799043" cy="36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178BDC-7110-4A2C-9032-05DDFFE0BABA}"/>
              </a:ext>
            </a:extLst>
          </p:cNvPr>
          <p:cNvCxnSpPr>
            <a:cxnSpLocks/>
            <a:stCxn id="28" idx="3"/>
            <a:endCxn id="20" idx="7"/>
          </p:cNvCxnSpPr>
          <p:nvPr/>
        </p:nvCxnSpPr>
        <p:spPr>
          <a:xfrm flipH="1">
            <a:off x="7722939" y="2310916"/>
            <a:ext cx="834921" cy="83728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B72A8B9-9119-4854-931B-A255D3ACC6A6}"/>
              </a:ext>
            </a:extLst>
          </p:cNvPr>
          <p:cNvCxnSpPr>
            <a:cxnSpLocks/>
            <a:stCxn id="18" idx="5"/>
            <a:endCxn id="29" idx="1"/>
          </p:cNvCxnSpPr>
          <p:nvPr/>
        </p:nvCxnSpPr>
        <p:spPr>
          <a:xfrm>
            <a:off x="7722939" y="2310916"/>
            <a:ext cx="834921" cy="83728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3DD90B5-46E9-448B-8303-568011C9EB70}"/>
              </a:ext>
            </a:extLst>
          </p:cNvPr>
          <p:cNvSpPr/>
          <p:nvPr/>
        </p:nvSpPr>
        <p:spPr>
          <a:xfrm>
            <a:off x="7863373" y="2454968"/>
            <a:ext cx="554054" cy="552797"/>
          </a:xfrm>
          <a:prstGeom prst="rect">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4F24F68-1FE4-48EF-8941-F58A47F88B4B}"/>
              </a:ext>
            </a:extLst>
          </p:cNvPr>
          <p:cNvSpPr/>
          <p:nvPr/>
        </p:nvSpPr>
        <p:spPr>
          <a:xfrm>
            <a:off x="8539921" y="2206360"/>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0DB542E-58F4-42B1-B687-D62706744DB9}"/>
              </a:ext>
            </a:extLst>
          </p:cNvPr>
          <p:cNvSpPr/>
          <p:nvPr/>
        </p:nvSpPr>
        <p:spPr>
          <a:xfrm>
            <a:off x="8539921" y="3130260"/>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4C7133D-FBB8-45CC-87E4-46A07C4142DF}"/>
              </a:ext>
            </a:extLst>
          </p:cNvPr>
          <p:cNvCxnSpPr>
            <a:cxnSpLocks/>
            <a:stCxn id="28" idx="4"/>
            <a:endCxn id="29" idx="0"/>
          </p:cNvCxnSpPr>
          <p:nvPr/>
        </p:nvCxnSpPr>
        <p:spPr>
          <a:xfrm>
            <a:off x="8601169" y="2328855"/>
            <a:ext cx="0" cy="8014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B188964-8CE4-4AEE-B8D4-1254EB7951A3}"/>
              </a:ext>
            </a:extLst>
          </p:cNvPr>
          <p:cNvCxnSpPr>
            <a:cxnSpLocks/>
            <a:stCxn id="20" idx="6"/>
            <a:endCxn id="29" idx="2"/>
          </p:cNvCxnSpPr>
          <p:nvPr/>
        </p:nvCxnSpPr>
        <p:spPr>
          <a:xfrm>
            <a:off x="7740878" y="3191507"/>
            <a:ext cx="79904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451A327-0D34-47A9-983F-2D2B81166886}"/>
              </a:ext>
            </a:extLst>
          </p:cNvPr>
          <p:cNvCxnSpPr>
            <a:cxnSpLocks/>
            <a:stCxn id="18" idx="6"/>
            <a:endCxn id="28" idx="2"/>
          </p:cNvCxnSpPr>
          <p:nvPr/>
        </p:nvCxnSpPr>
        <p:spPr>
          <a:xfrm>
            <a:off x="7740878" y="2267607"/>
            <a:ext cx="79904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ED4CB2-AF5D-43EA-9D2D-89357A44D621}"/>
              </a:ext>
            </a:extLst>
          </p:cNvPr>
          <p:cNvCxnSpPr>
            <a:cxnSpLocks/>
            <a:stCxn id="36" idx="3"/>
          </p:cNvCxnSpPr>
          <p:nvPr/>
        </p:nvCxnSpPr>
        <p:spPr>
          <a:xfrm flipH="1">
            <a:off x="8644477" y="2310916"/>
            <a:ext cx="834921" cy="83728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5A5B4C-1A78-44D7-96C2-00DC26349E2C}"/>
              </a:ext>
            </a:extLst>
          </p:cNvPr>
          <p:cNvCxnSpPr>
            <a:cxnSpLocks/>
            <a:endCxn id="37" idx="1"/>
          </p:cNvCxnSpPr>
          <p:nvPr/>
        </p:nvCxnSpPr>
        <p:spPr>
          <a:xfrm>
            <a:off x="8644477" y="2314534"/>
            <a:ext cx="834921" cy="8336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0630026-20DC-4E8B-95CB-B79142BA7091}"/>
              </a:ext>
            </a:extLst>
          </p:cNvPr>
          <p:cNvSpPr/>
          <p:nvPr/>
        </p:nvSpPr>
        <p:spPr>
          <a:xfrm>
            <a:off x="8784911" y="2454968"/>
            <a:ext cx="554054" cy="552797"/>
          </a:xfrm>
          <a:prstGeom prst="rect">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75D6A2E-D08A-49CA-AE07-CDB608EC866C}"/>
              </a:ext>
            </a:extLst>
          </p:cNvPr>
          <p:cNvSpPr/>
          <p:nvPr/>
        </p:nvSpPr>
        <p:spPr>
          <a:xfrm>
            <a:off x="9461459" y="2206360"/>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BE3E4B8-E8B0-4431-9BAC-A5D5956D43DF}"/>
              </a:ext>
            </a:extLst>
          </p:cNvPr>
          <p:cNvSpPr/>
          <p:nvPr/>
        </p:nvSpPr>
        <p:spPr>
          <a:xfrm>
            <a:off x="9461459" y="3130260"/>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EE0C1A7-F3FF-4DAB-A114-7E3A3C865022}"/>
              </a:ext>
            </a:extLst>
          </p:cNvPr>
          <p:cNvCxnSpPr>
            <a:cxnSpLocks/>
            <a:stCxn id="36" idx="4"/>
            <a:endCxn id="37" idx="0"/>
          </p:cNvCxnSpPr>
          <p:nvPr/>
        </p:nvCxnSpPr>
        <p:spPr>
          <a:xfrm>
            <a:off x="9522707" y="2328855"/>
            <a:ext cx="0" cy="8014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BCC5165-EA41-4F9E-B47A-53838208B0DF}"/>
              </a:ext>
            </a:extLst>
          </p:cNvPr>
          <p:cNvCxnSpPr>
            <a:cxnSpLocks/>
            <a:endCxn id="37" idx="2"/>
          </p:cNvCxnSpPr>
          <p:nvPr/>
        </p:nvCxnSpPr>
        <p:spPr>
          <a:xfrm>
            <a:off x="8662416" y="3191507"/>
            <a:ext cx="79904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A6EAD7F-BCA5-467E-BCC9-D2EC812FCE76}"/>
              </a:ext>
            </a:extLst>
          </p:cNvPr>
          <p:cNvCxnSpPr>
            <a:cxnSpLocks/>
            <a:endCxn id="36" idx="2"/>
          </p:cNvCxnSpPr>
          <p:nvPr/>
        </p:nvCxnSpPr>
        <p:spPr>
          <a:xfrm flipV="1">
            <a:off x="8662416" y="2267607"/>
            <a:ext cx="799043" cy="36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107CF8-2954-42C2-A78A-21E39F71075E}"/>
              </a:ext>
            </a:extLst>
          </p:cNvPr>
          <p:cNvCxnSpPr>
            <a:cxnSpLocks/>
            <a:stCxn id="45" idx="3"/>
          </p:cNvCxnSpPr>
          <p:nvPr/>
        </p:nvCxnSpPr>
        <p:spPr>
          <a:xfrm flipH="1">
            <a:off x="6801401" y="1379856"/>
            <a:ext cx="834921" cy="83728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C6646DA-7CF3-4A2B-BF0C-81D18AEE1B07}"/>
              </a:ext>
            </a:extLst>
          </p:cNvPr>
          <p:cNvCxnSpPr>
            <a:cxnSpLocks/>
            <a:stCxn id="44" idx="5"/>
          </p:cNvCxnSpPr>
          <p:nvPr/>
        </p:nvCxnSpPr>
        <p:spPr>
          <a:xfrm>
            <a:off x="6801401" y="1383474"/>
            <a:ext cx="834921" cy="8336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FFE2653-F83E-42ED-ACB7-84901F8D238C}"/>
              </a:ext>
            </a:extLst>
          </p:cNvPr>
          <p:cNvSpPr/>
          <p:nvPr/>
        </p:nvSpPr>
        <p:spPr>
          <a:xfrm>
            <a:off x="6941835" y="1523908"/>
            <a:ext cx="554054" cy="552797"/>
          </a:xfrm>
          <a:prstGeom prst="rect">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8F8EC0D-26C3-4595-9DA8-1B59C5ACD0B9}"/>
              </a:ext>
            </a:extLst>
          </p:cNvPr>
          <p:cNvSpPr/>
          <p:nvPr/>
        </p:nvSpPr>
        <p:spPr>
          <a:xfrm>
            <a:off x="6696845" y="1278919"/>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941FCBB-0D25-4463-8523-FFE853022EB8}"/>
              </a:ext>
            </a:extLst>
          </p:cNvPr>
          <p:cNvSpPr/>
          <p:nvPr/>
        </p:nvSpPr>
        <p:spPr>
          <a:xfrm>
            <a:off x="7618383" y="1275300"/>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6AB65AD-FE6E-411B-B01E-1BD7B91CBC74}"/>
              </a:ext>
            </a:extLst>
          </p:cNvPr>
          <p:cNvCxnSpPr>
            <a:cxnSpLocks/>
            <a:stCxn id="45" idx="4"/>
          </p:cNvCxnSpPr>
          <p:nvPr/>
        </p:nvCxnSpPr>
        <p:spPr>
          <a:xfrm>
            <a:off x="7679631" y="1397796"/>
            <a:ext cx="0" cy="8014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A7AC497-5B24-4A22-8ACC-870665587AE3}"/>
              </a:ext>
            </a:extLst>
          </p:cNvPr>
          <p:cNvCxnSpPr>
            <a:cxnSpLocks/>
            <a:stCxn id="44" idx="4"/>
          </p:cNvCxnSpPr>
          <p:nvPr/>
        </p:nvCxnSpPr>
        <p:spPr>
          <a:xfrm>
            <a:off x="6758093" y="1401413"/>
            <a:ext cx="0" cy="7977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7870CF9-64F4-4F2B-9E4D-E3918C59A8B3}"/>
              </a:ext>
            </a:extLst>
          </p:cNvPr>
          <p:cNvCxnSpPr>
            <a:cxnSpLocks/>
            <a:stCxn id="44" idx="6"/>
            <a:endCxn id="45" idx="2"/>
          </p:cNvCxnSpPr>
          <p:nvPr/>
        </p:nvCxnSpPr>
        <p:spPr>
          <a:xfrm flipV="1">
            <a:off x="6819340" y="1336547"/>
            <a:ext cx="799043" cy="36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7C91E7-C998-49B1-896A-2C1AAFB440C9}"/>
              </a:ext>
            </a:extLst>
          </p:cNvPr>
          <p:cNvCxnSpPr>
            <a:cxnSpLocks/>
            <a:stCxn id="52" idx="3"/>
          </p:cNvCxnSpPr>
          <p:nvPr/>
        </p:nvCxnSpPr>
        <p:spPr>
          <a:xfrm flipH="1">
            <a:off x="7722939" y="1378048"/>
            <a:ext cx="834921" cy="83728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CA14811-4F44-456C-A97D-9BE4E3369F8A}"/>
              </a:ext>
            </a:extLst>
          </p:cNvPr>
          <p:cNvCxnSpPr>
            <a:cxnSpLocks/>
          </p:cNvCxnSpPr>
          <p:nvPr/>
        </p:nvCxnSpPr>
        <p:spPr>
          <a:xfrm>
            <a:off x="7722939" y="1381667"/>
            <a:ext cx="834921" cy="8336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0014D09-F359-453E-ACC3-153510557DB6}"/>
              </a:ext>
            </a:extLst>
          </p:cNvPr>
          <p:cNvSpPr/>
          <p:nvPr/>
        </p:nvSpPr>
        <p:spPr>
          <a:xfrm>
            <a:off x="7863373" y="1522101"/>
            <a:ext cx="554054" cy="552797"/>
          </a:xfrm>
          <a:prstGeom prst="rect">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A1665BC-4A19-4D77-9704-5BB0983656BE}"/>
              </a:ext>
            </a:extLst>
          </p:cNvPr>
          <p:cNvSpPr/>
          <p:nvPr/>
        </p:nvSpPr>
        <p:spPr>
          <a:xfrm>
            <a:off x="8539921" y="1273493"/>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AFA8C9D2-B947-4347-AB52-E90E55A68E0F}"/>
              </a:ext>
            </a:extLst>
          </p:cNvPr>
          <p:cNvCxnSpPr>
            <a:cxnSpLocks/>
            <a:stCxn id="52" idx="4"/>
          </p:cNvCxnSpPr>
          <p:nvPr/>
        </p:nvCxnSpPr>
        <p:spPr>
          <a:xfrm>
            <a:off x="8601169" y="1395987"/>
            <a:ext cx="0" cy="8014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CB46AB-24A4-4EDB-9543-D22681B38C93}"/>
              </a:ext>
            </a:extLst>
          </p:cNvPr>
          <p:cNvCxnSpPr>
            <a:cxnSpLocks/>
            <a:endCxn id="52" idx="2"/>
          </p:cNvCxnSpPr>
          <p:nvPr/>
        </p:nvCxnSpPr>
        <p:spPr>
          <a:xfrm flipV="1">
            <a:off x="7740878" y="1334740"/>
            <a:ext cx="799043" cy="36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CC2C4E-C554-4C5E-A90C-3A6190965BF6}"/>
              </a:ext>
            </a:extLst>
          </p:cNvPr>
          <p:cNvCxnSpPr>
            <a:cxnSpLocks/>
            <a:stCxn id="58" idx="3"/>
          </p:cNvCxnSpPr>
          <p:nvPr/>
        </p:nvCxnSpPr>
        <p:spPr>
          <a:xfrm flipH="1">
            <a:off x="8644477" y="1377871"/>
            <a:ext cx="834921" cy="83728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BA9B74B-99FD-4314-A2C2-B6D642786968}"/>
              </a:ext>
            </a:extLst>
          </p:cNvPr>
          <p:cNvCxnSpPr>
            <a:cxnSpLocks/>
          </p:cNvCxnSpPr>
          <p:nvPr/>
        </p:nvCxnSpPr>
        <p:spPr>
          <a:xfrm>
            <a:off x="8644477" y="1381490"/>
            <a:ext cx="834921" cy="8336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5AD8684-DAEE-46AF-AFFA-8D8615F4F040}"/>
              </a:ext>
            </a:extLst>
          </p:cNvPr>
          <p:cNvSpPr/>
          <p:nvPr/>
        </p:nvSpPr>
        <p:spPr>
          <a:xfrm>
            <a:off x="8784911" y="1521924"/>
            <a:ext cx="554054" cy="552797"/>
          </a:xfrm>
          <a:prstGeom prst="rect">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96516F2-91AC-432F-B952-EE937F9D035D}"/>
              </a:ext>
            </a:extLst>
          </p:cNvPr>
          <p:cNvSpPr/>
          <p:nvPr/>
        </p:nvSpPr>
        <p:spPr>
          <a:xfrm>
            <a:off x="9461459" y="1273316"/>
            <a:ext cx="122495" cy="12249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938B2098-6A3F-4855-A1B5-68B6D89AF565}"/>
              </a:ext>
            </a:extLst>
          </p:cNvPr>
          <p:cNvCxnSpPr>
            <a:cxnSpLocks/>
            <a:stCxn id="58" idx="4"/>
          </p:cNvCxnSpPr>
          <p:nvPr/>
        </p:nvCxnSpPr>
        <p:spPr>
          <a:xfrm>
            <a:off x="9522707" y="1395810"/>
            <a:ext cx="0" cy="8014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E52BF0E-001E-4F8A-AA95-2C6D6E3809D0}"/>
              </a:ext>
            </a:extLst>
          </p:cNvPr>
          <p:cNvCxnSpPr>
            <a:cxnSpLocks/>
            <a:endCxn id="58" idx="2"/>
          </p:cNvCxnSpPr>
          <p:nvPr/>
        </p:nvCxnSpPr>
        <p:spPr>
          <a:xfrm flipV="1">
            <a:off x="8662416" y="1334563"/>
            <a:ext cx="799043" cy="36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AFD811-EC2A-4E11-A53C-35B38D882D17}"/>
              </a:ext>
            </a:extLst>
          </p:cNvPr>
          <p:cNvCxnSpPr>
            <a:cxnSpLocks/>
          </p:cNvCxnSpPr>
          <p:nvPr/>
        </p:nvCxnSpPr>
        <p:spPr>
          <a:xfrm>
            <a:off x="8313043" y="2008820"/>
            <a:ext cx="555962" cy="5555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A876546-1C3D-4DE4-A217-7A2A53BAC4C1}"/>
              </a:ext>
            </a:extLst>
          </p:cNvPr>
          <p:cNvCxnSpPr>
            <a:cxnSpLocks/>
          </p:cNvCxnSpPr>
          <p:nvPr/>
        </p:nvCxnSpPr>
        <p:spPr>
          <a:xfrm>
            <a:off x="7579846" y="1246180"/>
            <a:ext cx="401758" cy="3929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B572F46-7B48-4D3B-9FDA-248D1337FAF1}"/>
              </a:ext>
            </a:extLst>
          </p:cNvPr>
          <p:cNvCxnSpPr>
            <a:cxnSpLocks/>
          </p:cNvCxnSpPr>
          <p:nvPr/>
        </p:nvCxnSpPr>
        <p:spPr>
          <a:xfrm flipH="1">
            <a:off x="8331751" y="1244743"/>
            <a:ext cx="385955" cy="3570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Freeform: Shape 65">
            <a:extLst>
              <a:ext uri="{FF2B5EF4-FFF2-40B4-BE49-F238E27FC236}">
                <a16:creationId xmlns:a16="http://schemas.microsoft.com/office/drawing/2014/main" id="{8326DF70-A0B6-47E1-805D-B3DE769F27C9}"/>
              </a:ext>
            </a:extLst>
          </p:cNvPr>
          <p:cNvSpPr/>
          <p:nvPr/>
        </p:nvSpPr>
        <p:spPr>
          <a:xfrm>
            <a:off x="9249175" y="1231873"/>
            <a:ext cx="385955" cy="1326155"/>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147D6538-DDE2-4F98-9027-76DE03C36537}"/>
              </a:ext>
            </a:extLst>
          </p:cNvPr>
          <p:cNvCxnSpPr>
            <a:cxnSpLocks/>
          </p:cNvCxnSpPr>
          <p:nvPr/>
        </p:nvCxnSpPr>
        <p:spPr>
          <a:xfrm flipH="1">
            <a:off x="8449362" y="2938210"/>
            <a:ext cx="446253" cy="4066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B80F1D55-0B75-4AF9-A22F-9F96750769C2}"/>
              </a:ext>
            </a:extLst>
          </p:cNvPr>
          <p:cNvSpPr/>
          <p:nvPr/>
        </p:nvSpPr>
        <p:spPr>
          <a:xfrm>
            <a:off x="3035876" y="1693888"/>
            <a:ext cx="508825" cy="508825"/>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a:solidFill>
                  <a:schemeClr val="tx1"/>
                </a:solidFill>
              </a:rPr>
              <a:t>×</a:t>
            </a:r>
            <a:endParaRPr lang="en-US" sz="3600" b="1">
              <a:solidFill>
                <a:schemeClr val="tx1"/>
              </a:solidFill>
            </a:endParaRPr>
          </a:p>
        </p:txBody>
      </p:sp>
      <p:sp>
        <p:nvSpPr>
          <p:cNvPr id="8" name="Oval 7">
            <a:extLst>
              <a:ext uri="{FF2B5EF4-FFF2-40B4-BE49-F238E27FC236}">
                <a16:creationId xmlns:a16="http://schemas.microsoft.com/office/drawing/2014/main" id="{3A0C18C9-52BD-4163-AB14-72B649003B07}"/>
              </a:ext>
            </a:extLst>
          </p:cNvPr>
          <p:cNvSpPr/>
          <p:nvPr/>
        </p:nvSpPr>
        <p:spPr>
          <a:xfrm>
            <a:off x="3701058" y="2396425"/>
            <a:ext cx="508825" cy="508825"/>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r>
              <a:rPr lang="zh-CN" altLang="en-US" sz="3600" b="1">
                <a:solidFill>
                  <a:schemeClr val="tx1"/>
                </a:solidFill>
              </a:rPr>
              <a:t>＋</a:t>
            </a:r>
            <a:endParaRPr lang="en-US" b="1">
              <a:solidFill>
                <a:schemeClr val="tx1"/>
              </a:solidFill>
            </a:endParaRPr>
          </a:p>
        </p:txBody>
      </p:sp>
      <p:sp>
        <p:nvSpPr>
          <p:cNvPr id="70" name="TextBox 69">
            <a:extLst>
              <a:ext uri="{FF2B5EF4-FFF2-40B4-BE49-F238E27FC236}">
                <a16:creationId xmlns:a16="http://schemas.microsoft.com/office/drawing/2014/main" id="{B0CA57CB-8600-43B5-B486-F9CC6FAD2FA4}"/>
              </a:ext>
            </a:extLst>
          </p:cNvPr>
          <p:cNvSpPr txBox="1"/>
          <p:nvPr/>
        </p:nvSpPr>
        <p:spPr>
          <a:xfrm>
            <a:off x="7318330" y="1132448"/>
            <a:ext cx="230984" cy="293851"/>
          </a:xfrm>
          <a:prstGeom prst="rect">
            <a:avLst/>
          </a:prstGeom>
          <a:noFill/>
        </p:spPr>
        <p:txBody>
          <a:bodyPr wrap="none" rtlCol="0">
            <a:spAutoFit/>
          </a:bodyPr>
          <a:lstStyle/>
          <a:p>
            <a:r>
              <a:rPr lang="en-US" sz="2000"/>
              <a:t>1</a:t>
            </a:r>
          </a:p>
        </p:txBody>
      </p:sp>
      <p:sp>
        <p:nvSpPr>
          <p:cNvPr id="71" name="TextBox 70">
            <a:extLst>
              <a:ext uri="{FF2B5EF4-FFF2-40B4-BE49-F238E27FC236}">
                <a16:creationId xmlns:a16="http://schemas.microsoft.com/office/drawing/2014/main" id="{45ED363F-FBB1-43A2-8B0A-0E3F100E60F5}"/>
              </a:ext>
            </a:extLst>
          </p:cNvPr>
          <p:cNvSpPr txBox="1"/>
          <p:nvPr/>
        </p:nvSpPr>
        <p:spPr>
          <a:xfrm>
            <a:off x="8604479" y="1127709"/>
            <a:ext cx="230984" cy="293851"/>
          </a:xfrm>
          <a:prstGeom prst="rect">
            <a:avLst/>
          </a:prstGeom>
          <a:noFill/>
        </p:spPr>
        <p:txBody>
          <a:bodyPr wrap="none" rtlCol="0">
            <a:spAutoFit/>
          </a:bodyPr>
          <a:lstStyle/>
          <a:p>
            <a:r>
              <a:rPr lang="en-US" sz="2000"/>
              <a:t>1</a:t>
            </a:r>
          </a:p>
        </p:txBody>
      </p:sp>
      <p:sp>
        <p:nvSpPr>
          <p:cNvPr id="72" name="TextBox 71">
            <a:extLst>
              <a:ext uri="{FF2B5EF4-FFF2-40B4-BE49-F238E27FC236}">
                <a16:creationId xmlns:a16="http://schemas.microsoft.com/office/drawing/2014/main" id="{794BB48E-8340-474C-8E49-C4301AEDB5BF}"/>
              </a:ext>
            </a:extLst>
          </p:cNvPr>
          <p:cNvSpPr txBox="1"/>
          <p:nvPr/>
        </p:nvSpPr>
        <p:spPr>
          <a:xfrm>
            <a:off x="7606628" y="1592771"/>
            <a:ext cx="230984" cy="293851"/>
          </a:xfrm>
          <a:prstGeom prst="rect">
            <a:avLst/>
          </a:prstGeom>
          <a:noFill/>
        </p:spPr>
        <p:txBody>
          <a:bodyPr wrap="none" rtlCol="0">
            <a:spAutoFit/>
          </a:bodyPr>
          <a:lstStyle/>
          <a:p>
            <a:r>
              <a:rPr lang="en-US" sz="2000"/>
              <a:t>2</a:t>
            </a:r>
          </a:p>
        </p:txBody>
      </p:sp>
      <p:sp>
        <p:nvSpPr>
          <p:cNvPr id="73" name="TextBox 72">
            <a:extLst>
              <a:ext uri="{FF2B5EF4-FFF2-40B4-BE49-F238E27FC236}">
                <a16:creationId xmlns:a16="http://schemas.microsoft.com/office/drawing/2014/main" id="{A2AC878E-4FB1-4664-BBF7-6E7A951913AA}"/>
              </a:ext>
            </a:extLst>
          </p:cNvPr>
          <p:cNvSpPr txBox="1"/>
          <p:nvPr/>
        </p:nvSpPr>
        <p:spPr>
          <a:xfrm>
            <a:off x="9567572" y="1116028"/>
            <a:ext cx="230984" cy="293851"/>
          </a:xfrm>
          <a:prstGeom prst="rect">
            <a:avLst/>
          </a:prstGeom>
          <a:noFill/>
        </p:spPr>
        <p:txBody>
          <a:bodyPr wrap="none" rtlCol="0">
            <a:spAutoFit/>
          </a:bodyPr>
          <a:lstStyle/>
          <a:p>
            <a:r>
              <a:rPr lang="en-US" sz="2000"/>
              <a:t>1</a:t>
            </a:r>
          </a:p>
        </p:txBody>
      </p:sp>
      <p:sp>
        <p:nvSpPr>
          <p:cNvPr id="74" name="TextBox 73">
            <a:extLst>
              <a:ext uri="{FF2B5EF4-FFF2-40B4-BE49-F238E27FC236}">
                <a16:creationId xmlns:a16="http://schemas.microsoft.com/office/drawing/2014/main" id="{C54085EC-5E96-42A4-84A8-DA6CEDF290CF}"/>
              </a:ext>
            </a:extLst>
          </p:cNvPr>
          <p:cNvSpPr txBox="1"/>
          <p:nvPr/>
        </p:nvSpPr>
        <p:spPr>
          <a:xfrm>
            <a:off x="9530981" y="1962805"/>
            <a:ext cx="230984" cy="293851"/>
          </a:xfrm>
          <a:prstGeom prst="rect">
            <a:avLst/>
          </a:prstGeom>
          <a:noFill/>
        </p:spPr>
        <p:txBody>
          <a:bodyPr wrap="none" rtlCol="0">
            <a:spAutoFit/>
          </a:bodyPr>
          <a:lstStyle/>
          <a:p>
            <a:r>
              <a:rPr lang="en-US" sz="2000"/>
              <a:t>2</a:t>
            </a:r>
          </a:p>
        </p:txBody>
      </p:sp>
      <p:sp>
        <p:nvSpPr>
          <p:cNvPr id="76" name="TextBox 75">
            <a:extLst>
              <a:ext uri="{FF2B5EF4-FFF2-40B4-BE49-F238E27FC236}">
                <a16:creationId xmlns:a16="http://schemas.microsoft.com/office/drawing/2014/main" id="{810B57BD-4B65-4EB2-9F18-23F570E6232A}"/>
              </a:ext>
            </a:extLst>
          </p:cNvPr>
          <p:cNvSpPr txBox="1"/>
          <p:nvPr/>
        </p:nvSpPr>
        <p:spPr>
          <a:xfrm>
            <a:off x="8316733" y="2135630"/>
            <a:ext cx="230984" cy="293851"/>
          </a:xfrm>
          <a:prstGeom prst="rect">
            <a:avLst/>
          </a:prstGeom>
          <a:noFill/>
        </p:spPr>
        <p:txBody>
          <a:bodyPr wrap="none" rtlCol="0">
            <a:spAutoFit/>
          </a:bodyPr>
          <a:lstStyle/>
          <a:p>
            <a:r>
              <a:rPr lang="en-US" sz="2000"/>
              <a:t>3</a:t>
            </a:r>
          </a:p>
        </p:txBody>
      </p:sp>
      <p:sp>
        <p:nvSpPr>
          <p:cNvPr id="77" name="TextBox 76">
            <a:extLst>
              <a:ext uri="{FF2B5EF4-FFF2-40B4-BE49-F238E27FC236}">
                <a16:creationId xmlns:a16="http://schemas.microsoft.com/office/drawing/2014/main" id="{6A93C9B4-34A2-44CE-B0EB-524EADB22523}"/>
              </a:ext>
            </a:extLst>
          </p:cNvPr>
          <p:cNvSpPr txBox="1"/>
          <p:nvPr/>
        </p:nvSpPr>
        <p:spPr>
          <a:xfrm>
            <a:off x="8557860" y="2356986"/>
            <a:ext cx="230984" cy="293851"/>
          </a:xfrm>
          <a:prstGeom prst="rect">
            <a:avLst/>
          </a:prstGeom>
          <a:noFill/>
        </p:spPr>
        <p:txBody>
          <a:bodyPr wrap="none" rtlCol="0">
            <a:spAutoFit/>
          </a:bodyPr>
          <a:lstStyle/>
          <a:p>
            <a:r>
              <a:rPr lang="en-US" sz="2000"/>
              <a:t>4</a:t>
            </a:r>
          </a:p>
        </p:txBody>
      </p:sp>
      <p:sp>
        <p:nvSpPr>
          <p:cNvPr id="78" name="TextBox 77">
            <a:extLst>
              <a:ext uri="{FF2B5EF4-FFF2-40B4-BE49-F238E27FC236}">
                <a16:creationId xmlns:a16="http://schemas.microsoft.com/office/drawing/2014/main" id="{DBF52072-B1A6-4716-8D0C-5BDA52694BD1}"/>
              </a:ext>
            </a:extLst>
          </p:cNvPr>
          <p:cNvSpPr txBox="1"/>
          <p:nvPr/>
        </p:nvSpPr>
        <p:spPr>
          <a:xfrm>
            <a:off x="9145769" y="2135630"/>
            <a:ext cx="314510" cy="400110"/>
          </a:xfrm>
          <a:prstGeom prst="rect">
            <a:avLst/>
          </a:prstGeom>
          <a:noFill/>
        </p:spPr>
        <p:txBody>
          <a:bodyPr wrap="none" rtlCol="0">
            <a:spAutoFit/>
          </a:bodyPr>
          <a:lstStyle/>
          <a:p>
            <a:r>
              <a:rPr lang="en-US" sz="2000"/>
              <a:t>3</a:t>
            </a:r>
          </a:p>
        </p:txBody>
      </p:sp>
      <p:sp>
        <p:nvSpPr>
          <p:cNvPr id="81" name="TextBox 80">
            <a:extLst>
              <a:ext uri="{FF2B5EF4-FFF2-40B4-BE49-F238E27FC236}">
                <a16:creationId xmlns:a16="http://schemas.microsoft.com/office/drawing/2014/main" id="{E06680BB-FF57-4960-ACBF-2994D994C084}"/>
              </a:ext>
            </a:extLst>
          </p:cNvPr>
          <p:cNvSpPr txBox="1"/>
          <p:nvPr/>
        </p:nvSpPr>
        <p:spPr>
          <a:xfrm>
            <a:off x="9404989" y="2170754"/>
            <a:ext cx="520096" cy="400110"/>
          </a:xfrm>
          <a:prstGeom prst="rect">
            <a:avLst/>
          </a:prstGeom>
          <a:noFill/>
        </p:spPr>
        <p:txBody>
          <a:bodyPr wrap="square" rtlCol="0">
            <a:spAutoFit/>
          </a:bodyPr>
          <a:lstStyle/>
          <a:p>
            <a:r>
              <a:rPr lang="en-US" sz="2000">
                <a:solidFill>
                  <a:srgbClr val="FF0000"/>
                </a:solidFill>
              </a:rPr>
              <a:t>+1</a:t>
            </a:r>
          </a:p>
        </p:txBody>
      </p:sp>
      <p:sp>
        <p:nvSpPr>
          <p:cNvPr id="79" name="Content Placeholder 2">
            <a:extLst>
              <a:ext uri="{FF2B5EF4-FFF2-40B4-BE49-F238E27FC236}">
                <a16:creationId xmlns:a16="http://schemas.microsoft.com/office/drawing/2014/main" id="{C89E8631-5C74-4E3B-BD2D-9002BC49DEC7}"/>
              </a:ext>
            </a:extLst>
          </p:cNvPr>
          <p:cNvSpPr>
            <a:spLocks noGrp="1"/>
          </p:cNvSpPr>
          <p:nvPr>
            <p:ph idx="1"/>
          </p:nvPr>
        </p:nvSpPr>
        <p:spPr>
          <a:xfrm>
            <a:off x="419100" y="4313984"/>
            <a:ext cx="11772900" cy="2376752"/>
          </a:xfrm>
        </p:spPr>
        <p:txBody>
          <a:bodyPr>
            <a:normAutofit/>
          </a:bodyPr>
          <a:lstStyle/>
          <a:p>
            <a:pPr marL="514350" indent="-514350">
              <a:buFont typeface="+mj-lt"/>
              <a:buAutoNum type="arabicPeriod"/>
            </a:pPr>
            <a:r>
              <a:rPr lang="en-US" sz="3200"/>
              <a:t>Placement: Map instruction to PE’s with corresponding capability.</a:t>
            </a:r>
          </a:p>
          <a:p>
            <a:pPr marL="514350" indent="-514350">
              <a:buFont typeface="+mj-lt"/>
              <a:buAutoNum type="arabicPeriod"/>
            </a:pPr>
            <a:r>
              <a:rPr lang="en-US" sz="3200"/>
              <a:t>Routing: Routing the dependence edges thru the spatial network.</a:t>
            </a:r>
          </a:p>
          <a:p>
            <a:pPr marL="514350" indent="-514350">
              <a:buFont typeface="+mj-lt"/>
              <a:buAutoNum type="arabicPeriod"/>
            </a:pPr>
            <a:r>
              <a:rPr lang="en-US" sz="3200"/>
              <a:t>Timing: If necessary, balance the timing of data arrival</a:t>
            </a:r>
          </a:p>
          <a:p>
            <a:r>
              <a:rPr lang="en-US" sz="3200"/>
              <a:t>If one of 1-3 is not successful, revert some nodes and repeat 123</a:t>
            </a:r>
          </a:p>
          <a:p>
            <a:endParaRPr lang="en-US" sz="2800"/>
          </a:p>
        </p:txBody>
      </p:sp>
      <p:sp>
        <p:nvSpPr>
          <p:cNvPr id="80" name="TextBox 79">
            <a:extLst>
              <a:ext uri="{FF2B5EF4-FFF2-40B4-BE49-F238E27FC236}">
                <a16:creationId xmlns:a16="http://schemas.microsoft.com/office/drawing/2014/main" id="{C7AD1EAD-E445-4FC8-BAD8-0082BFDE877E}"/>
              </a:ext>
            </a:extLst>
          </p:cNvPr>
          <p:cNvSpPr txBox="1"/>
          <p:nvPr/>
        </p:nvSpPr>
        <p:spPr>
          <a:xfrm>
            <a:off x="288811" y="3205660"/>
            <a:ext cx="6128009" cy="954107"/>
          </a:xfrm>
          <a:prstGeom prst="rect">
            <a:avLst/>
          </a:prstGeom>
          <a:noFill/>
        </p:spPr>
        <p:txBody>
          <a:bodyPr wrap="square" rtlCol="0">
            <a:spAutoFit/>
          </a:bodyPr>
          <a:lstStyle/>
          <a:p>
            <a:r>
              <a:rPr lang="en-US" sz="2800" b="1"/>
              <a:t>How is the dependence graph of computational instructions mapped?</a:t>
            </a:r>
          </a:p>
        </p:txBody>
      </p:sp>
      <p:sp>
        <p:nvSpPr>
          <p:cNvPr id="82" name="TextBox 81">
            <a:extLst>
              <a:ext uri="{FF2B5EF4-FFF2-40B4-BE49-F238E27FC236}">
                <a16:creationId xmlns:a16="http://schemas.microsoft.com/office/drawing/2014/main" id="{E882C10D-31DD-411F-9F8E-B54E573F3B34}"/>
              </a:ext>
            </a:extLst>
          </p:cNvPr>
          <p:cNvSpPr txBox="1"/>
          <p:nvPr/>
        </p:nvSpPr>
        <p:spPr>
          <a:xfrm>
            <a:off x="9274906" y="2310915"/>
            <a:ext cx="230984" cy="293851"/>
          </a:xfrm>
          <a:prstGeom prst="rect">
            <a:avLst/>
          </a:prstGeom>
          <a:noFill/>
        </p:spPr>
        <p:txBody>
          <a:bodyPr wrap="none" rtlCol="0">
            <a:spAutoFit/>
          </a:bodyPr>
          <a:lstStyle/>
          <a:p>
            <a:r>
              <a:rPr lang="en-US" sz="2000"/>
              <a:t>4</a:t>
            </a:r>
          </a:p>
        </p:txBody>
      </p:sp>
      <p:sp>
        <p:nvSpPr>
          <p:cNvPr id="3" name="Slide Number Placeholder 2">
            <a:extLst>
              <a:ext uri="{FF2B5EF4-FFF2-40B4-BE49-F238E27FC236}">
                <a16:creationId xmlns:a16="http://schemas.microsoft.com/office/drawing/2014/main" id="{AAC22514-A40D-0CDC-22A7-D89810AB17F4}"/>
              </a:ext>
            </a:extLst>
          </p:cNvPr>
          <p:cNvSpPr>
            <a:spLocks noGrp="1"/>
          </p:cNvSpPr>
          <p:nvPr>
            <p:ph type="sldNum" sz="quarter" idx="12"/>
          </p:nvPr>
        </p:nvSpPr>
        <p:spPr/>
        <p:txBody>
          <a:bodyPr/>
          <a:lstStyle/>
          <a:p>
            <a:fld id="{DDBA5C0F-367D-4CA9-A572-5B9D4E5CC458}" type="slidenum">
              <a:rPr lang="en-US" smtClean="0"/>
              <a:t>25</a:t>
            </a:fld>
            <a:endParaRPr lang="en-US"/>
          </a:p>
        </p:txBody>
      </p:sp>
    </p:spTree>
    <p:extLst>
      <p:ext uri="{BB962C8B-B14F-4D97-AF65-F5344CB8AC3E}">
        <p14:creationId xmlns:p14="http://schemas.microsoft.com/office/powerpoint/2010/main" val="340871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2.22222E-6 L 0.39753 -0.02037 " pathEditMode="relative" rAng="0" ptsTypes="AA">
                                      <p:cBhvr>
                                        <p:cTn id="6" dur="2000" fill="hold"/>
                                        <p:tgtEl>
                                          <p:spTgt spid="7"/>
                                        </p:tgtEl>
                                        <p:attrNameLst>
                                          <p:attrName>ppt_x</p:attrName>
                                          <p:attrName>ppt_y</p:attrName>
                                        </p:attrNameLst>
                                      </p:cBhvr>
                                      <p:rCtr x="19870" y="-1019"/>
                                    </p:animMotion>
                                  </p:childTnLst>
                                </p:cTn>
                              </p:par>
                              <p:par>
                                <p:cTn id="7" presetID="42" presetClass="path" presetSubtype="0" accel="50000" decel="50000" fill="hold" grpId="0" nodeType="withEffect">
                                  <p:stCondLst>
                                    <p:cond delay="0"/>
                                  </p:stCondLst>
                                  <p:childTnLst>
                                    <p:animMotion origin="layout" path="M 1.04167E-6 -4.07407E-6 L 0.41953 0.01181 " pathEditMode="relative" rAng="0" ptsTypes="AA">
                                      <p:cBhvr>
                                        <p:cTn id="8" dur="2000" fill="hold"/>
                                        <p:tgtEl>
                                          <p:spTgt spid="8"/>
                                        </p:tgtEl>
                                        <p:attrNameLst>
                                          <p:attrName>ppt_x</p:attrName>
                                          <p:attrName>ppt_y</p:attrName>
                                        </p:attrNameLst>
                                      </p:cBhvr>
                                      <p:rCtr x="20977" y="579"/>
                                    </p:animMotion>
                                  </p:childTnLst>
                                </p:cTn>
                              </p:par>
                              <p:par>
                                <p:cTn id="9" presetID="1" presetClass="entr" presetSubtype="0" fill="hold" nodeType="withEffect">
                                  <p:stCondLst>
                                    <p:cond delay="0"/>
                                  </p:stCondLst>
                                  <p:childTnLst>
                                    <p:set>
                                      <p:cBhvr>
                                        <p:cTn id="10"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7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7" grpId="0" animBg="1"/>
      <p:bldP spid="8" grpId="0" animBg="1"/>
      <p:bldP spid="70" grpId="0"/>
      <p:bldP spid="71" grpId="0"/>
      <p:bldP spid="72" grpId="0"/>
      <p:bldP spid="73" grpId="0"/>
      <p:bldP spid="74" grpId="0"/>
      <p:bldP spid="76" grpId="0"/>
      <p:bldP spid="77" grpId="0"/>
      <p:bldP spid="78" grpId="0"/>
      <p:bldP spid="78" grpId="1"/>
      <p:bldP spid="81" grpId="0"/>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4A62-77EC-3E4E-40AB-F7DA0611E533}"/>
              </a:ext>
            </a:extLst>
          </p:cNvPr>
          <p:cNvSpPr>
            <a:spLocks noGrp="1"/>
          </p:cNvSpPr>
          <p:nvPr>
            <p:ph type="title"/>
          </p:nvPr>
        </p:nvSpPr>
        <p:spPr>
          <a:xfrm>
            <a:off x="774700" y="371970"/>
            <a:ext cx="10515600" cy="1068995"/>
          </a:xfrm>
        </p:spPr>
        <p:txBody>
          <a:bodyPr/>
          <a:lstStyle/>
          <a:p>
            <a:r>
              <a:rPr lang="en-US">
                <a:cs typeface="Calibri Light"/>
              </a:rPr>
              <a:t>Understanding Memory Allocation</a:t>
            </a:r>
            <a:endParaRPr lang="en-US"/>
          </a:p>
        </p:txBody>
      </p:sp>
      <p:sp>
        <p:nvSpPr>
          <p:cNvPr id="3" name="Content Placeholder 2">
            <a:extLst>
              <a:ext uri="{FF2B5EF4-FFF2-40B4-BE49-F238E27FC236}">
                <a16:creationId xmlns:a16="http://schemas.microsoft.com/office/drawing/2014/main" id="{F5E3D149-8791-C701-E9BD-00729471C47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7E52DB8-2B59-C294-3327-3D347413C59C}"/>
              </a:ext>
            </a:extLst>
          </p:cNvPr>
          <p:cNvSpPr>
            <a:spLocks noGrp="1"/>
          </p:cNvSpPr>
          <p:nvPr>
            <p:ph type="sldNum" sz="quarter" idx="12"/>
          </p:nvPr>
        </p:nvSpPr>
        <p:spPr/>
        <p:txBody>
          <a:bodyPr/>
          <a:lstStyle/>
          <a:p>
            <a:fld id="{DDBA5C0F-367D-4CA9-A572-5B9D4E5CC458}" type="slidenum">
              <a:rPr lang="en-US" smtClean="0"/>
              <a:t>26</a:t>
            </a:fld>
            <a:endParaRPr lang="en-US"/>
          </a:p>
        </p:txBody>
      </p:sp>
      <p:grpSp>
        <p:nvGrpSpPr>
          <p:cNvPr id="5" name="Group 4">
            <a:extLst>
              <a:ext uri="{FF2B5EF4-FFF2-40B4-BE49-F238E27FC236}">
                <a16:creationId xmlns:a16="http://schemas.microsoft.com/office/drawing/2014/main" id="{17B8570B-9558-ED1B-2A39-9FBDA52BF3F7}"/>
              </a:ext>
            </a:extLst>
          </p:cNvPr>
          <p:cNvGrpSpPr/>
          <p:nvPr/>
        </p:nvGrpSpPr>
        <p:grpSpPr>
          <a:xfrm>
            <a:off x="7950198" y="2390781"/>
            <a:ext cx="3661819" cy="2515497"/>
            <a:chOff x="3663948" y="4067181"/>
            <a:chExt cx="3661819" cy="2515497"/>
          </a:xfrm>
        </p:grpSpPr>
        <p:sp>
          <p:nvSpPr>
            <p:cNvPr id="6" name="Oval 5">
              <a:extLst>
                <a:ext uri="{FF2B5EF4-FFF2-40B4-BE49-F238E27FC236}">
                  <a16:creationId xmlns:a16="http://schemas.microsoft.com/office/drawing/2014/main" id="{E98AB303-280D-FDBD-3197-EFDC51BA0DC5}"/>
                </a:ext>
              </a:extLst>
            </p:cNvPr>
            <p:cNvSpPr/>
            <p:nvPr/>
          </p:nvSpPr>
          <p:spPr>
            <a:xfrm>
              <a:off x="5847397" y="5327393"/>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p>
          </p:txBody>
        </p:sp>
        <p:sp>
          <p:nvSpPr>
            <p:cNvPr id="7" name="Rectangle 6">
              <a:extLst>
                <a:ext uri="{FF2B5EF4-FFF2-40B4-BE49-F238E27FC236}">
                  <a16:creationId xmlns:a16="http://schemas.microsoft.com/office/drawing/2014/main" id="{69B22B2C-2BCF-687B-124A-98C5639D673F}"/>
                </a:ext>
              </a:extLst>
            </p:cNvPr>
            <p:cNvSpPr/>
            <p:nvPr/>
          </p:nvSpPr>
          <p:spPr>
            <a:xfrm>
              <a:off x="5231277" y="4081951"/>
              <a:ext cx="587829"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A</a:t>
              </a:r>
              <a:endParaRPr lang="en-US" sz="3200">
                <a:solidFill>
                  <a:schemeClr val="tx1"/>
                </a:solidFill>
              </a:endParaRPr>
            </a:p>
          </p:txBody>
        </p:sp>
        <p:cxnSp>
          <p:nvCxnSpPr>
            <p:cNvPr id="8" name="Straight Arrow Connector 7">
              <a:extLst>
                <a:ext uri="{FF2B5EF4-FFF2-40B4-BE49-F238E27FC236}">
                  <a16:creationId xmlns:a16="http://schemas.microsoft.com/office/drawing/2014/main" id="{9C45D37B-20E1-24A6-C9C6-C58A2B46C916}"/>
                </a:ext>
              </a:extLst>
            </p:cNvPr>
            <p:cNvCxnSpPr>
              <a:cxnSpLocks/>
              <a:stCxn id="7" idx="2"/>
              <a:endCxn id="16" idx="1"/>
            </p:cNvCxnSpPr>
            <p:nvPr/>
          </p:nvCxnSpPr>
          <p:spPr>
            <a:xfrm>
              <a:off x="5525192" y="4473456"/>
              <a:ext cx="391911" cy="304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019D9FB-9284-0E40-91B3-AD07103888F8}"/>
                </a:ext>
              </a:extLst>
            </p:cNvPr>
            <p:cNvSpPr/>
            <p:nvPr/>
          </p:nvSpPr>
          <p:spPr>
            <a:xfrm>
              <a:off x="5523320" y="6191173"/>
              <a:ext cx="1085723"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Out</a:t>
              </a:r>
            </a:p>
          </p:txBody>
        </p:sp>
        <p:cxnSp>
          <p:nvCxnSpPr>
            <p:cNvPr id="10" name="Straight Arrow Connector 9">
              <a:extLst>
                <a:ext uri="{FF2B5EF4-FFF2-40B4-BE49-F238E27FC236}">
                  <a16:creationId xmlns:a16="http://schemas.microsoft.com/office/drawing/2014/main" id="{E1BD85E2-4594-3163-950C-1F9804F1FA8F}"/>
                </a:ext>
              </a:extLst>
            </p:cNvPr>
            <p:cNvCxnSpPr>
              <a:cxnSpLocks/>
              <a:stCxn id="15" idx="2"/>
              <a:endCxn id="6" idx="1"/>
            </p:cNvCxnSpPr>
            <p:nvPr/>
          </p:nvCxnSpPr>
          <p:spPr>
            <a:xfrm>
              <a:off x="4361607" y="4458686"/>
              <a:ext cx="1549871" cy="933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DF9A-C291-8DCB-BF8E-DE53EF25C4C9}"/>
                </a:ext>
              </a:extLst>
            </p:cNvPr>
            <p:cNvCxnSpPr>
              <a:cxnSpLocks/>
              <a:stCxn id="6" idx="4"/>
              <a:endCxn id="9" idx="0"/>
            </p:cNvCxnSpPr>
            <p:nvPr/>
          </p:nvCxnSpPr>
          <p:spPr>
            <a:xfrm flipH="1">
              <a:off x="6066182" y="5772745"/>
              <a:ext cx="1" cy="418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AB33EBA-E637-DBB8-2561-FA0F5F053635}"/>
                </a:ext>
              </a:extLst>
            </p:cNvPr>
            <p:cNvSpPr/>
            <p:nvPr/>
          </p:nvSpPr>
          <p:spPr>
            <a:xfrm>
              <a:off x="6580314" y="5443995"/>
              <a:ext cx="745453"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reg</a:t>
              </a:r>
            </a:p>
          </p:txBody>
        </p:sp>
        <p:cxnSp>
          <p:nvCxnSpPr>
            <p:cNvPr id="13" name="Straight Arrow Connector 12">
              <a:extLst>
                <a:ext uri="{FF2B5EF4-FFF2-40B4-BE49-F238E27FC236}">
                  <a16:creationId xmlns:a16="http://schemas.microsoft.com/office/drawing/2014/main" id="{E4B01792-4979-F2CE-68FF-CF0429F840C7}"/>
                </a:ext>
              </a:extLst>
            </p:cNvPr>
            <p:cNvCxnSpPr>
              <a:cxnSpLocks/>
              <a:endCxn id="6" idx="6"/>
            </p:cNvCxnSpPr>
            <p:nvPr/>
          </p:nvCxnSpPr>
          <p:spPr>
            <a:xfrm flipH="1" flipV="1">
              <a:off x="6284967" y="5550069"/>
              <a:ext cx="29458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E9FC432-FCF2-5206-CDBF-07F305505A46}"/>
                </a:ext>
              </a:extLst>
            </p:cNvPr>
            <p:cNvCxnSpPr>
              <a:cxnSpLocks/>
              <a:stCxn id="6" idx="5"/>
            </p:cNvCxnSpPr>
            <p:nvPr/>
          </p:nvCxnSpPr>
          <p:spPr>
            <a:xfrm>
              <a:off x="6220886" y="5707525"/>
              <a:ext cx="358666" cy="74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4C48144-D666-A4BE-0BAC-53E9D809782F}"/>
                </a:ext>
              </a:extLst>
            </p:cNvPr>
            <p:cNvSpPr/>
            <p:nvPr/>
          </p:nvSpPr>
          <p:spPr>
            <a:xfrm>
              <a:off x="3663948" y="4067181"/>
              <a:ext cx="1395317"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err="1">
                  <a:solidFill>
                    <a:schemeClr val="tx1"/>
                  </a:solidFill>
                </a:rPr>
                <a:t>A.state</a:t>
              </a:r>
              <a:endParaRPr lang="en-US" sz="3200">
                <a:solidFill>
                  <a:schemeClr val="tx1"/>
                </a:solidFill>
              </a:endParaRPr>
            </a:p>
          </p:txBody>
        </p:sp>
        <p:sp>
          <p:nvSpPr>
            <p:cNvPr id="16" name="Oval 15">
              <a:extLst>
                <a:ext uri="{FF2B5EF4-FFF2-40B4-BE49-F238E27FC236}">
                  <a16:creationId xmlns:a16="http://schemas.microsoft.com/office/drawing/2014/main" id="{5414A4D8-E79D-46E1-8A3B-7BE8D4A0C3D8}"/>
                </a:ext>
              </a:extLst>
            </p:cNvPr>
            <p:cNvSpPr/>
            <p:nvPr/>
          </p:nvSpPr>
          <p:spPr>
            <a:xfrm>
              <a:off x="5853022" y="4713213"/>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a:t>
              </a:r>
              <a:endParaRPr lang="en-US" sz="3200">
                <a:solidFill>
                  <a:schemeClr val="tx1"/>
                </a:solidFill>
              </a:endParaRPr>
            </a:p>
          </p:txBody>
        </p:sp>
        <p:cxnSp>
          <p:nvCxnSpPr>
            <p:cNvPr id="17" name="Straight Arrow Connector 16">
              <a:extLst>
                <a:ext uri="{FF2B5EF4-FFF2-40B4-BE49-F238E27FC236}">
                  <a16:creationId xmlns:a16="http://schemas.microsoft.com/office/drawing/2014/main" id="{D239B021-E21E-D66D-9527-E51EFDA0CB1A}"/>
                </a:ext>
              </a:extLst>
            </p:cNvPr>
            <p:cNvCxnSpPr>
              <a:cxnSpLocks/>
              <a:stCxn id="16" idx="4"/>
              <a:endCxn id="6" idx="0"/>
            </p:cNvCxnSpPr>
            <p:nvPr/>
          </p:nvCxnSpPr>
          <p:spPr>
            <a:xfrm flipH="1">
              <a:off x="6066182" y="5158565"/>
              <a:ext cx="5625" cy="168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89BC220-31D5-6AA2-80C3-4D9E0F162615}"/>
                </a:ext>
              </a:extLst>
            </p:cNvPr>
            <p:cNvSpPr/>
            <p:nvPr/>
          </p:nvSpPr>
          <p:spPr>
            <a:xfrm>
              <a:off x="6078981" y="4081951"/>
              <a:ext cx="587829"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B</a:t>
              </a:r>
            </a:p>
          </p:txBody>
        </p:sp>
        <p:cxnSp>
          <p:nvCxnSpPr>
            <p:cNvPr id="19" name="Straight Arrow Connector 18">
              <a:extLst>
                <a:ext uri="{FF2B5EF4-FFF2-40B4-BE49-F238E27FC236}">
                  <a16:creationId xmlns:a16="http://schemas.microsoft.com/office/drawing/2014/main" id="{D022234D-C8B4-1270-C4AC-44122A19AF04}"/>
                </a:ext>
              </a:extLst>
            </p:cNvPr>
            <p:cNvCxnSpPr>
              <a:cxnSpLocks/>
              <a:stCxn id="18" idx="2"/>
              <a:endCxn id="16" idx="7"/>
            </p:cNvCxnSpPr>
            <p:nvPr/>
          </p:nvCxnSpPr>
          <p:spPr>
            <a:xfrm flipH="1">
              <a:off x="6226511" y="4473456"/>
              <a:ext cx="146385" cy="304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2047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62BC-FFD4-AE33-09BA-551C6987D46E}"/>
              </a:ext>
            </a:extLst>
          </p:cNvPr>
          <p:cNvSpPr>
            <a:spLocks noGrp="1"/>
          </p:cNvSpPr>
          <p:nvPr>
            <p:ph type="title"/>
          </p:nvPr>
        </p:nvSpPr>
        <p:spPr>
          <a:xfrm>
            <a:off x="232064" y="62057"/>
            <a:ext cx="10965872" cy="944563"/>
          </a:xfrm>
        </p:spPr>
        <p:txBody>
          <a:bodyPr/>
          <a:lstStyle/>
          <a:p>
            <a:r>
              <a:rPr lang="en-US">
                <a:cs typeface="Calibri Light"/>
              </a:rPr>
              <a:t>Understanding Memory Allocation</a:t>
            </a:r>
            <a:endParaRPr lang="en-US"/>
          </a:p>
        </p:txBody>
      </p:sp>
      <p:sp>
        <p:nvSpPr>
          <p:cNvPr id="9" name="Oval 8">
            <a:extLst>
              <a:ext uri="{FF2B5EF4-FFF2-40B4-BE49-F238E27FC236}">
                <a16:creationId xmlns:a16="http://schemas.microsoft.com/office/drawing/2014/main" id="{F3B9BBFE-84A2-1360-D3A0-57E2090B38FA}"/>
              </a:ext>
            </a:extLst>
          </p:cNvPr>
          <p:cNvSpPr/>
          <p:nvPr/>
        </p:nvSpPr>
        <p:spPr>
          <a:xfrm>
            <a:off x="10136675" y="3940784"/>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a:solidFill>
                  <a:schemeClr val="tx1"/>
                </a:solidFill>
              </a:rPr>
              <a:t>+</a:t>
            </a:r>
          </a:p>
        </p:txBody>
      </p:sp>
      <p:cxnSp>
        <p:nvCxnSpPr>
          <p:cNvPr id="11" name="Straight Arrow Connector 10">
            <a:extLst>
              <a:ext uri="{FF2B5EF4-FFF2-40B4-BE49-F238E27FC236}">
                <a16:creationId xmlns:a16="http://schemas.microsoft.com/office/drawing/2014/main" id="{B1CA68E5-9A6F-7D47-CD0C-1EBDE3AA0370}"/>
              </a:ext>
            </a:extLst>
          </p:cNvPr>
          <p:cNvCxnSpPr>
            <a:cxnSpLocks/>
          </p:cNvCxnSpPr>
          <p:nvPr/>
        </p:nvCxnSpPr>
        <p:spPr>
          <a:xfrm>
            <a:off x="9814470" y="3086847"/>
            <a:ext cx="391911" cy="304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D23261-4125-C2E3-6BA7-6270AB953CE8}"/>
              </a:ext>
            </a:extLst>
          </p:cNvPr>
          <p:cNvCxnSpPr>
            <a:cxnSpLocks/>
          </p:cNvCxnSpPr>
          <p:nvPr/>
        </p:nvCxnSpPr>
        <p:spPr>
          <a:xfrm>
            <a:off x="8650885" y="3072077"/>
            <a:ext cx="1549871" cy="933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7174DD-0848-0D54-9875-DB92A5D4EFC5}"/>
              </a:ext>
            </a:extLst>
          </p:cNvPr>
          <p:cNvCxnSpPr>
            <a:cxnSpLocks/>
          </p:cNvCxnSpPr>
          <p:nvPr/>
        </p:nvCxnSpPr>
        <p:spPr>
          <a:xfrm flipH="1">
            <a:off x="10355460" y="4386136"/>
            <a:ext cx="1" cy="418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9E348BC-5F72-B8B4-C7AE-BAF58C7045FB}"/>
              </a:ext>
            </a:extLst>
          </p:cNvPr>
          <p:cNvSpPr/>
          <p:nvPr/>
        </p:nvSpPr>
        <p:spPr>
          <a:xfrm>
            <a:off x="10869592" y="4057386"/>
            <a:ext cx="745453"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reg</a:t>
            </a:r>
          </a:p>
        </p:txBody>
      </p:sp>
      <p:cxnSp>
        <p:nvCxnSpPr>
          <p:cNvPr id="16" name="Straight Arrow Connector 15">
            <a:extLst>
              <a:ext uri="{FF2B5EF4-FFF2-40B4-BE49-F238E27FC236}">
                <a16:creationId xmlns:a16="http://schemas.microsoft.com/office/drawing/2014/main" id="{38E62543-373D-A2B9-3DFC-E62B267618A0}"/>
              </a:ext>
            </a:extLst>
          </p:cNvPr>
          <p:cNvCxnSpPr>
            <a:cxnSpLocks/>
          </p:cNvCxnSpPr>
          <p:nvPr/>
        </p:nvCxnSpPr>
        <p:spPr>
          <a:xfrm flipH="1" flipV="1">
            <a:off x="10574245" y="4163460"/>
            <a:ext cx="29458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E5007F-3C86-B387-612C-50E1F8457367}"/>
              </a:ext>
            </a:extLst>
          </p:cNvPr>
          <p:cNvCxnSpPr>
            <a:cxnSpLocks/>
          </p:cNvCxnSpPr>
          <p:nvPr/>
        </p:nvCxnSpPr>
        <p:spPr>
          <a:xfrm>
            <a:off x="10510164" y="4320916"/>
            <a:ext cx="358666" cy="74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8F9CFB4-607C-033B-672E-DDF73FA70283}"/>
              </a:ext>
            </a:extLst>
          </p:cNvPr>
          <p:cNvSpPr/>
          <p:nvPr/>
        </p:nvSpPr>
        <p:spPr>
          <a:xfrm>
            <a:off x="7682838" y="2705153"/>
            <a:ext cx="1245261"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err="1">
                <a:solidFill>
                  <a:schemeClr val="tx1"/>
                </a:solidFill>
              </a:rPr>
              <a:t>A.state</a:t>
            </a:r>
            <a:endParaRPr lang="en-US" sz="2800">
              <a:solidFill>
                <a:schemeClr val="tx1"/>
              </a:solidFill>
              <a:cs typeface="Calibri"/>
            </a:endParaRPr>
          </a:p>
        </p:txBody>
      </p:sp>
      <p:sp>
        <p:nvSpPr>
          <p:cNvPr id="19" name="Oval 18">
            <a:extLst>
              <a:ext uri="{FF2B5EF4-FFF2-40B4-BE49-F238E27FC236}">
                <a16:creationId xmlns:a16="http://schemas.microsoft.com/office/drawing/2014/main" id="{40486392-54B6-4C1A-4851-012D0BC6ECE8}"/>
              </a:ext>
            </a:extLst>
          </p:cNvPr>
          <p:cNvSpPr/>
          <p:nvPr/>
        </p:nvSpPr>
        <p:spPr>
          <a:xfrm>
            <a:off x="10142300" y="3326604"/>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solidFill>
                  <a:schemeClr val="tx1"/>
                </a:solidFill>
              </a:rPr>
              <a:t>×</a:t>
            </a:r>
            <a:endParaRPr lang="en-US" sz="4800">
              <a:solidFill>
                <a:schemeClr val="tx1"/>
              </a:solidFill>
            </a:endParaRPr>
          </a:p>
        </p:txBody>
      </p:sp>
      <p:cxnSp>
        <p:nvCxnSpPr>
          <p:cNvPr id="20" name="Straight Arrow Connector 19">
            <a:extLst>
              <a:ext uri="{FF2B5EF4-FFF2-40B4-BE49-F238E27FC236}">
                <a16:creationId xmlns:a16="http://schemas.microsoft.com/office/drawing/2014/main" id="{67F117DE-0F7F-66F2-1F8B-D43B00A6F878}"/>
              </a:ext>
            </a:extLst>
          </p:cNvPr>
          <p:cNvCxnSpPr>
            <a:cxnSpLocks/>
            <a:endCxn id="20" idx="0"/>
          </p:cNvCxnSpPr>
          <p:nvPr/>
        </p:nvCxnSpPr>
        <p:spPr>
          <a:xfrm>
            <a:off x="10354754" y="3764322"/>
            <a:ext cx="2568" cy="168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0FEE7B6-228A-8048-8ED2-25D64448F910}"/>
              </a:ext>
            </a:extLst>
          </p:cNvPr>
          <p:cNvCxnSpPr>
            <a:cxnSpLocks/>
          </p:cNvCxnSpPr>
          <p:nvPr/>
        </p:nvCxnSpPr>
        <p:spPr>
          <a:xfrm flipH="1">
            <a:off x="10493071" y="3071017"/>
            <a:ext cx="408578" cy="2967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5132250-2701-724F-DE2F-27910F59EBCC}"/>
              </a:ext>
            </a:extLst>
          </p:cNvPr>
          <p:cNvSpPr/>
          <p:nvPr/>
        </p:nvSpPr>
        <p:spPr>
          <a:xfrm>
            <a:off x="8748972" y="1263794"/>
            <a:ext cx="1591962" cy="868094"/>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rPr>
              <a:t>m[8192]</a:t>
            </a:r>
          </a:p>
          <a:p>
            <a:r>
              <a:rPr lang="en-US" sz="3200">
                <a:solidFill>
                  <a:schemeClr val="tx1"/>
                </a:solidFill>
                <a:cs typeface="Calibri"/>
              </a:rPr>
              <a:t>DMA</a:t>
            </a:r>
          </a:p>
        </p:txBody>
      </p:sp>
      <p:cxnSp>
        <p:nvCxnSpPr>
          <p:cNvPr id="35" name="Straight Arrow Connector 34">
            <a:extLst>
              <a:ext uri="{FF2B5EF4-FFF2-40B4-BE49-F238E27FC236}">
                <a16:creationId xmlns:a16="http://schemas.microsoft.com/office/drawing/2014/main" id="{9BA5F938-C974-7DBF-0D9E-12D6EC61DD02}"/>
              </a:ext>
            </a:extLst>
          </p:cNvPr>
          <p:cNvCxnSpPr>
            <a:cxnSpLocks/>
            <a:endCxn id="35" idx="0"/>
          </p:cNvCxnSpPr>
          <p:nvPr/>
        </p:nvCxnSpPr>
        <p:spPr>
          <a:xfrm flipH="1">
            <a:off x="9757898" y="2151455"/>
            <a:ext cx="5625" cy="275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00E1606-A520-AEC9-4AAD-DFAD5D1CBA29}"/>
              </a:ext>
            </a:extLst>
          </p:cNvPr>
          <p:cNvSpPr/>
          <p:nvPr/>
        </p:nvSpPr>
        <p:spPr>
          <a:xfrm>
            <a:off x="10476838" y="1261920"/>
            <a:ext cx="1239640" cy="882462"/>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3200">
                <a:solidFill>
                  <a:schemeClr val="tx1"/>
                </a:solidFill>
              </a:rPr>
              <a:t>v[256]</a:t>
            </a:r>
          </a:p>
          <a:p>
            <a:r>
              <a:rPr lang="en-US" sz="3200">
                <a:solidFill>
                  <a:schemeClr val="tx1"/>
                </a:solidFill>
                <a:cs typeface="Calibri"/>
              </a:rPr>
              <a:t>DMA</a:t>
            </a:r>
          </a:p>
        </p:txBody>
      </p:sp>
      <p:cxnSp>
        <p:nvCxnSpPr>
          <p:cNvPr id="37" name="Straight Arrow Connector 36">
            <a:extLst>
              <a:ext uri="{FF2B5EF4-FFF2-40B4-BE49-F238E27FC236}">
                <a16:creationId xmlns:a16="http://schemas.microsoft.com/office/drawing/2014/main" id="{734F89D1-AE06-68E9-A24C-BCF9FAA75B92}"/>
              </a:ext>
            </a:extLst>
          </p:cNvPr>
          <p:cNvCxnSpPr>
            <a:cxnSpLocks/>
            <a:endCxn id="37" idx="0"/>
          </p:cNvCxnSpPr>
          <p:nvPr/>
        </p:nvCxnSpPr>
        <p:spPr>
          <a:xfrm flipH="1">
            <a:off x="11007684" y="2165555"/>
            <a:ext cx="5625" cy="275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851622D-9A01-D007-6709-D5F99F8B7990}"/>
              </a:ext>
            </a:extLst>
          </p:cNvPr>
          <p:cNvSpPr/>
          <p:nvPr/>
        </p:nvSpPr>
        <p:spPr>
          <a:xfrm>
            <a:off x="9423353" y="5690472"/>
            <a:ext cx="1575574" cy="842591"/>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rPr>
              <a:t>res[256]</a:t>
            </a:r>
          </a:p>
          <a:p>
            <a:r>
              <a:rPr lang="en-US" sz="3200">
                <a:solidFill>
                  <a:schemeClr val="tx1"/>
                </a:solidFill>
                <a:cs typeface="Calibri"/>
              </a:rPr>
              <a:t>DMA</a:t>
            </a:r>
          </a:p>
        </p:txBody>
      </p:sp>
      <p:cxnSp>
        <p:nvCxnSpPr>
          <p:cNvPr id="39" name="Straight Arrow Connector 38">
            <a:extLst>
              <a:ext uri="{FF2B5EF4-FFF2-40B4-BE49-F238E27FC236}">
                <a16:creationId xmlns:a16="http://schemas.microsoft.com/office/drawing/2014/main" id="{754CC588-9D7C-8FED-680B-E1E2E4823804}"/>
              </a:ext>
            </a:extLst>
          </p:cNvPr>
          <p:cNvCxnSpPr>
            <a:cxnSpLocks/>
            <a:endCxn id="39" idx="0"/>
          </p:cNvCxnSpPr>
          <p:nvPr/>
        </p:nvCxnSpPr>
        <p:spPr>
          <a:xfrm flipH="1">
            <a:off x="10131384" y="5414092"/>
            <a:ext cx="5625" cy="275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AB144D1-E8E0-6809-6D71-F2E136585C4E}"/>
              </a:ext>
            </a:extLst>
          </p:cNvPr>
          <p:cNvSpPr>
            <a:spLocks noGrp="1"/>
          </p:cNvSpPr>
          <p:nvPr>
            <p:ph type="sldNum" sz="quarter" idx="12"/>
          </p:nvPr>
        </p:nvSpPr>
        <p:spPr/>
        <p:txBody>
          <a:bodyPr/>
          <a:lstStyle/>
          <a:p>
            <a:fld id="{DDBA5C0F-367D-4CA9-A572-5B9D4E5CC458}" type="slidenum">
              <a:rPr lang="en-US" smtClean="0"/>
              <a:t>27</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CE3D71B-17D8-9EEF-75F1-41A379E69A59}"/>
                  </a:ext>
                </a:extLst>
              </p:cNvPr>
              <p:cNvSpPr>
                <a:spLocks noGrp="1"/>
              </p:cNvSpPr>
              <p:nvPr>
                <p:ph idx="1"/>
              </p:nvPr>
            </p:nvSpPr>
            <p:spPr>
              <a:xfrm>
                <a:off x="552450" y="1006620"/>
                <a:ext cx="7223810" cy="5660880"/>
              </a:xfrm>
            </p:spPr>
            <p:txBody>
              <a:bodyPr>
                <a:normAutofit/>
              </a:bodyPr>
              <a:lstStyle/>
              <a:p>
                <a:r>
                  <a:rPr lang="en-US" sz="3600"/>
                  <a:t>Port-memory are not fully connected</a:t>
                </a:r>
              </a:p>
              <a:p>
                <a:r>
                  <a:rPr lang="en-US" sz="3600"/>
                  <a:t>Additional information is required for memory allocation (&amp; routing)</a:t>
                </a:r>
              </a:p>
              <a:p>
                <a:pPr lvl="1"/>
                <a:r>
                  <a:rPr lang="en-US" altLang="zh-CN" sz="3200"/>
                  <a:t>Size of array</a:t>
                </a:r>
              </a:p>
              <a:p>
                <a:pPr lvl="1"/>
                <a:r>
                  <a:rPr lang="en-US" sz="3200"/>
                  <a:t>Memory-operand connectivity</a:t>
                </a:r>
              </a:p>
              <a:p>
                <a:r>
                  <a:rPr lang="en-US" sz="3600"/>
                  <a:t>Meta-information on array usage</a:t>
                </a:r>
              </a:p>
              <a:p>
                <a:pPr lvl="1"/>
                <a:r>
                  <a:rPr lang="en-US" sz="3200"/>
                  <a:t>Data reuse: v in this case except the 1</a:t>
                </a:r>
                <a:r>
                  <a:rPr lang="en-US" sz="3200" baseline="30000"/>
                  <a:t>st</a:t>
                </a:r>
                <a:r>
                  <a:rPr lang="en-US" sz="3200"/>
                  <a:t> iteration, the vector is all reused (captured by either L2 cache or </a:t>
                </a:r>
                <a:r>
                  <a:rPr lang="en-US" sz="3200" err="1"/>
                  <a:t>spad</a:t>
                </a:r>
                <a:r>
                  <a:rPr lang="en-US" sz="3200"/>
                  <a:t>), so it is </a:t>
                </a:r>
                <a14:m>
                  <m:oMath xmlns:m="http://schemas.openxmlformats.org/officeDocument/2006/math">
                    <m:f>
                      <m:fPr>
                        <m:type m:val="skw"/>
                        <m:ctrlPr>
                          <a:rPr lang="en-US" sz="3200" i="1" smtClean="0">
                            <a:latin typeface="Cambria Math" panose="02040503050406030204" pitchFamily="18" charset="0"/>
                          </a:rPr>
                        </m:ctrlPr>
                      </m:fPr>
                      <m:num>
                        <m:r>
                          <a:rPr lang="en-US" sz="3200" b="0" i="1" smtClean="0">
                            <a:latin typeface="Cambria Math" panose="02040503050406030204" pitchFamily="18" charset="0"/>
                          </a:rPr>
                          <m:t>31</m:t>
                        </m:r>
                      </m:num>
                      <m:den>
                        <m:r>
                          <a:rPr lang="en-US" sz="3200" b="0" i="1" smtClean="0">
                            <a:latin typeface="Cambria Math" panose="02040503050406030204" pitchFamily="18" charset="0"/>
                          </a:rPr>
                          <m:t>32</m:t>
                        </m:r>
                      </m:den>
                    </m:f>
                    <m:r>
                      <a:rPr lang="en-US" sz="3200" b="0" i="1" smtClean="0">
                        <a:latin typeface="Cambria Math" panose="02040503050406030204" pitchFamily="18" charset="0"/>
                      </a:rPr>
                      <m:t>×100%</m:t>
                    </m:r>
                  </m:oMath>
                </a14:m>
                <a:endParaRPr lang="en-US" sz="3200"/>
              </a:p>
            </p:txBody>
          </p:sp>
        </mc:Choice>
        <mc:Fallback xmlns="">
          <p:sp>
            <p:nvSpPr>
              <p:cNvPr id="8" name="Content Placeholder 7">
                <a:extLst>
                  <a:ext uri="{FF2B5EF4-FFF2-40B4-BE49-F238E27FC236}">
                    <a16:creationId xmlns:a16="http://schemas.microsoft.com/office/drawing/2014/main" id="{5CE3D71B-17D8-9EEF-75F1-41A379E69A59}"/>
                  </a:ext>
                </a:extLst>
              </p:cNvPr>
              <p:cNvSpPr>
                <a:spLocks noGrp="1" noRot="1" noChangeAspect="1" noMove="1" noResize="1" noEditPoints="1" noAdjustHandles="1" noChangeArrowheads="1" noChangeShapeType="1" noTextEdit="1"/>
              </p:cNvSpPr>
              <p:nvPr>
                <p:ph idx="1"/>
              </p:nvPr>
            </p:nvSpPr>
            <p:spPr>
              <a:xfrm>
                <a:off x="552450" y="1006620"/>
                <a:ext cx="7223810" cy="5660880"/>
              </a:xfrm>
              <a:blipFill>
                <a:blip r:embed="rId3"/>
                <a:stretch>
                  <a:fillRect l="-2363" t="-2583" r="-1772" b="-3229"/>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82B81EEE-1F9A-D95B-6C40-1A650C90276D}"/>
              </a:ext>
            </a:extLst>
          </p:cNvPr>
          <p:cNvSpPr/>
          <p:nvPr/>
        </p:nvSpPr>
        <p:spPr>
          <a:xfrm>
            <a:off x="9003750" y="2434383"/>
            <a:ext cx="1284280" cy="66189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altLang="zh-CN" sz="2400">
                <a:solidFill>
                  <a:schemeClr val="tx1"/>
                </a:solidFill>
                <a:ea typeface="等线"/>
              </a:rPr>
              <a:t>A</a:t>
            </a:r>
            <a:endParaRPr lang="en-US" sz="2400">
              <a:solidFill>
                <a:schemeClr val="tx1"/>
              </a:solidFill>
              <a:cs typeface="Calibri" panose="020F0502020204030204"/>
            </a:endParaRPr>
          </a:p>
          <a:p>
            <a:pPr>
              <a:lnSpc>
                <a:spcPct val="80000"/>
              </a:lnSpc>
            </a:pPr>
            <a:r>
              <a:rPr lang="en-US" sz="2400">
                <a:solidFill>
                  <a:schemeClr val="tx1"/>
                </a:solidFill>
              </a:rPr>
              <a:t>reuse=0</a:t>
            </a:r>
            <a:endParaRPr lang="en-US" sz="2400">
              <a:solidFill>
                <a:schemeClr val="tx1"/>
              </a:solidFill>
              <a:cs typeface="Calibri" panose="020F0502020204030204"/>
            </a:endParaRPr>
          </a:p>
        </p:txBody>
      </p:sp>
      <p:sp>
        <p:nvSpPr>
          <p:cNvPr id="23" name="Rectangle 22">
            <a:extLst>
              <a:ext uri="{FF2B5EF4-FFF2-40B4-BE49-F238E27FC236}">
                <a16:creationId xmlns:a16="http://schemas.microsoft.com/office/drawing/2014/main" id="{9579D591-2044-4A7D-65B8-72495854B8BD}"/>
              </a:ext>
            </a:extLst>
          </p:cNvPr>
          <p:cNvSpPr/>
          <p:nvPr/>
        </p:nvSpPr>
        <p:spPr>
          <a:xfrm>
            <a:off x="9738016" y="4798761"/>
            <a:ext cx="1190755" cy="609529"/>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pPr>
            <a:r>
              <a:rPr lang="en-US" altLang="zh-CN" sz="2400">
                <a:solidFill>
                  <a:schemeClr val="tx1"/>
                </a:solidFill>
              </a:rPr>
              <a:t>C</a:t>
            </a:r>
          </a:p>
          <a:p>
            <a:pPr>
              <a:lnSpc>
                <a:spcPct val="90000"/>
              </a:lnSpc>
            </a:pPr>
            <a:r>
              <a:rPr lang="en-US" sz="2400">
                <a:solidFill>
                  <a:schemeClr val="tx1"/>
                </a:solidFill>
              </a:rPr>
              <a:t>reuse=0</a:t>
            </a:r>
            <a:endParaRPr lang="en-US" sz="2400">
              <a:solidFill>
                <a:schemeClr val="tx1"/>
              </a:solidFill>
              <a:cs typeface="Calibri"/>
            </a:endParaRPr>
          </a:p>
        </p:txBody>
      </p:sp>
      <p:sp>
        <p:nvSpPr>
          <p:cNvPr id="24" name="Rectangle 23">
            <a:extLst>
              <a:ext uri="{FF2B5EF4-FFF2-40B4-BE49-F238E27FC236}">
                <a16:creationId xmlns:a16="http://schemas.microsoft.com/office/drawing/2014/main" id="{DBBF3C78-DEAA-AE50-17E1-5E532639F03C}"/>
              </a:ext>
            </a:extLst>
          </p:cNvPr>
          <p:cNvSpPr/>
          <p:nvPr/>
        </p:nvSpPr>
        <p:spPr>
          <a:xfrm>
            <a:off x="10363681" y="2442037"/>
            <a:ext cx="1562860" cy="66189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altLang="zh-CN" sz="2400">
                <a:solidFill>
                  <a:schemeClr val="tx1"/>
                </a:solidFill>
                <a:ea typeface="等线"/>
                <a:cs typeface="Calibri" panose="020F0502020204030204"/>
              </a:rPr>
              <a:t>B</a:t>
            </a:r>
          </a:p>
          <a:p>
            <a:pPr>
              <a:lnSpc>
                <a:spcPct val="80000"/>
              </a:lnSpc>
            </a:pPr>
            <a:r>
              <a:rPr lang="en-US" sz="2400">
                <a:solidFill>
                  <a:schemeClr val="tx1"/>
                </a:solidFill>
              </a:rPr>
              <a:t>reuse=0.96</a:t>
            </a:r>
            <a:endParaRPr lang="en-US" sz="2400">
              <a:solidFill>
                <a:schemeClr val="tx1"/>
              </a:solidFill>
              <a:cs typeface="Calibri" panose="020F0502020204030204"/>
            </a:endParaRPr>
          </a:p>
        </p:txBody>
      </p:sp>
    </p:spTree>
    <p:extLst>
      <p:ext uri="{BB962C8B-B14F-4D97-AF65-F5344CB8AC3E}">
        <p14:creationId xmlns:p14="http://schemas.microsoft.com/office/powerpoint/2010/main" val="3457025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B52D-5591-3871-5294-FDF9A618D550}"/>
              </a:ext>
            </a:extLst>
          </p:cNvPr>
          <p:cNvSpPr>
            <a:spLocks noGrp="1"/>
          </p:cNvSpPr>
          <p:nvPr>
            <p:ph type="title"/>
          </p:nvPr>
        </p:nvSpPr>
        <p:spPr>
          <a:xfrm>
            <a:off x="341745" y="18255"/>
            <a:ext cx="11591637" cy="1325563"/>
          </a:xfrm>
        </p:spPr>
        <p:txBody>
          <a:bodyPr>
            <a:normAutofit/>
          </a:bodyPr>
          <a:lstStyle/>
          <a:p>
            <a:r>
              <a:rPr lang="en-US">
                <a:cs typeface="Calibri Light"/>
              </a:rPr>
              <a:t>Understanding the Generated DFG ---</a:t>
            </a:r>
            <a:br>
              <a:rPr lang="en-US">
                <a:cs typeface="Calibri Light"/>
              </a:rPr>
            </a:br>
            <a:r>
              <a:rPr lang="en-US">
                <a:cs typeface="Calibri Light"/>
              </a:rPr>
              <a:t>(Programming Interface)</a:t>
            </a:r>
            <a:endParaRPr lang="en-US"/>
          </a:p>
        </p:txBody>
      </p:sp>
      <p:sp>
        <p:nvSpPr>
          <p:cNvPr id="3" name="Content Placeholder 2">
            <a:extLst>
              <a:ext uri="{FF2B5EF4-FFF2-40B4-BE49-F238E27FC236}">
                <a16:creationId xmlns:a16="http://schemas.microsoft.com/office/drawing/2014/main" id="{A6C013F0-1F44-462D-2FB2-11A402D1F099}"/>
              </a:ext>
            </a:extLst>
          </p:cNvPr>
          <p:cNvSpPr>
            <a:spLocks noGrp="1"/>
          </p:cNvSpPr>
          <p:nvPr>
            <p:ph idx="1"/>
          </p:nvPr>
        </p:nvSpPr>
        <p:spPr>
          <a:xfrm>
            <a:off x="341745" y="1542473"/>
            <a:ext cx="11591637" cy="4941454"/>
          </a:xfrm>
        </p:spPr>
        <p:txBody>
          <a:bodyPr>
            <a:normAutofit/>
          </a:bodyPr>
          <a:lstStyle/>
          <a:p>
            <a:r>
              <a:rPr lang="en-US" sz="3200"/>
              <a:t>Look at the </a:t>
            </a:r>
            <a:r>
              <a:rPr lang="en-US" sz="3200" err="1">
                <a:latin typeface="Consolas" panose="020B0609020204030204" pitchFamily="49" charset="0"/>
              </a:rPr>
              <a:t>array_hint</a:t>
            </a:r>
            <a:r>
              <a:rPr lang="en-US" sz="3200">
                <a:latin typeface="Consolas" panose="020B0609020204030204" pitchFamily="49" charset="0"/>
              </a:rPr>
              <a:t>(void*, int, double)</a:t>
            </a:r>
            <a:r>
              <a:rPr lang="en-US" sz="3200"/>
              <a:t> in </a:t>
            </a:r>
            <a:r>
              <a:rPr lang="en-US" sz="3200" err="1">
                <a:latin typeface="Consolas" panose="020B0609020204030204" pitchFamily="49" charset="0"/>
              </a:rPr>
              <a:t>mv.c</a:t>
            </a:r>
            <a:endParaRPr lang="en-US" sz="3200">
              <a:latin typeface="Consolas" panose="020B0609020204030204" pitchFamily="49" charset="0"/>
            </a:endParaRPr>
          </a:p>
          <a:p>
            <a:pPr lvl="1"/>
            <a:r>
              <a:rPr lang="en-US" sz="2800">
                <a:latin typeface="Consolas" panose="020B0609020204030204" pitchFamily="49" charset="0"/>
              </a:rPr>
              <a:t>void*: </a:t>
            </a:r>
            <a:r>
              <a:rPr lang="en-US" sz="2800"/>
              <a:t>The point to the array.</a:t>
            </a:r>
          </a:p>
          <a:p>
            <a:pPr lvl="1"/>
            <a:r>
              <a:rPr lang="en-US" sz="2800">
                <a:latin typeface="Consolas" panose="020B0609020204030204" pitchFamily="49" charset="0"/>
              </a:rPr>
              <a:t>int: </a:t>
            </a:r>
            <a:r>
              <a:rPr lang="en-US" sz="2800"/>
              <a:t>The size of the array.</a:t>
            </a:r>
          </a:p>
          <a:p>
            <a:pPr lvl="1"/>
            <a:r>
              <a:rPr lang="en-US" sz="2800">
                <a:latin typeface="Consolas" panose="020B0609020204030204" pitchFamily="49" charset="0"/>
              </a:rPr>
              <a:t>double: </a:t>
            </a:r>
            <a:r>
              <a:rPr lang="en-US" sz="2800"/>
              <a:t>the reuse ratio. If -1, it is analyzed by the compiler.</a:t>
            </a:r>
          </a:p>
          <a:p>
            <a:r>
              <a:rPr lang="en-US" sz="3200"/>
              <a:t>The array information will be dumped in DFG meta data</a:t>
            </a:r>
          </a:p>
          <a:p>
            <a:pPr lvl="1"/>
            <a:r>
              <a:rPr lang="en-US" sz="2800">
                <a:latin typeface="Consolas" panose="020B0609020204030204" pitchFamily="49" charset="0"/>
              </a:rPr>
              <a:t>source/destination: </a:t>
            </a:r>
            <a:r>
              <a:rPr lang="en-US" sz="2800"/>
              <a:t>The topology between the memory and port.</a:t>
            </a:r>
          </a:p>
          <a:p>
            <a:pPr lvl="1"/>
            <a:r>
              <a:rPr lang="en-US" sz="2800">
                <a:latin typeface="Consolas" panose="020B0609020204030204" pitchFamily="49" charset="0"/>
              </a:rPr>
              <a:t>reuse: </a:t>
            </a:r>
            <a:r>
              <a:rPr lang="en-US" sz="2800"/>
              <a:t>The ratio of reuse.</a:t>
            </a:r>
          </a:p>
        </p:txBody>
      </p:sp>
      <p:sp>
        <p:nvSpPr>
          <p:cNvPr id="4" name="Slide Number Placeholder 3">
            <a:extLst>
              <a:ext uri="{FF2B5EF4-FFF2-40B4-BE49-F238E27FC236}">
                <a16:creationId xmlns:a16="http://schemas.microsoft.com/office/drawing/2014/main" id="{4B829BD6-4483-8C96-750A-69C2820A0A72}"/>
              </a:ext>
            </a:extLst>
          </p:cNvPr>
          <p:cNvSpPr>
            <a:spLocks noGrp="1"/>
          </p:cNvSpPr>
          <p:nvPr>
            <p:ph type="sldNum" sz="quarter" idx="12"/>
          </p:nvPr>
        </p:nvSpPr>
        <p:spPr/>
        <p:txBody>
          <a:bodyPr/>
          <a:lstStyle/>
          <a:p>
            <a:fld id="{DDBA5C0F-367D-4CA9-A572-5B9D4E5CC458}" type="slidenum">
              <a:rPr lang="en-US" smtClean="0"/>
              <a:t>28</a:t>
            </a:fld>
            <a:endParaRPr lang="en-US"/>
          </a:p>
        </p:txBody>
      </p:sp>
    </p:spTree>
    <p:extLst>
      <p:ext uri="{BB962C8B-B14F-4D97-AF65-F5344CB8AC3E}">
        <p14:creationId xmlns:p14="http://schemas.microsoft.com/office/powerpoint/2010/main" val="20881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62BC-FFD4-AE33-09BA-551C6987D46E}"/>
              </a:ext>
            </a:extLst>
          </p:cNvPr>
          <p:cNvSpPr>
            <a:spLocks noGrp="1"/>
          </p:cNvSpPr>
          <p:nvPr>
            <p:ph type="title"/>
          </p:nvPr>
        </p:nvSpPr>
        <p:spPr>
          <a:xfrm>
            <a:off x="232064" y="62057"/>
            <a:ext cx="10965872" cy="1271033"/>
          </a:xfrm>
        </p:spPr>
        <p:txBody>
          <a:bodyPr>
            <a:normAutofit fontScale="90000"/>
          </a:bodyPr>
          <a:lstStyle/>
          <a:p>
            <a:r>
              <a:rPr lang="en-US">
                <a:cs typeface="Calibri Light"/>
              </a:rPr>
              <a:t>Understanding the </a:t>
            </a:r>
            <a:r>
              <a:rPr lang="en-US" err="1">
                <a:cs typeface="Calibri Light"/>
              </a:rPr>
              <a:t>mDFG</a:t>
            </a:r>
            <a:br>
              <a:rPr lang="en-US">
                <a:cs typeface="Calibri Light"/>
              </a:rPr>
            </a:br>
            <a:r>
              <a:rPr lang="en-US">
                <a:cs typeface="Calibri Light"/>
              </a:rPr>
              <a:t>(Incrementally Complicated)</a:t>
            </a:r>
            <a:endParaRPr lang="en-US"/>
          </a:p>
        </p:txBody>
      </p:sp>
      <p:pic>
        <p:nvPicPr>
          <p:cNvPr id="5" name="Picture 5" descr="Text&#10;&#10;Description automatically generated">
            <a:extLst>
              <a:ext uri="{FF2B5EF4-FFF2-40B4-BE49-F238E27FC236}">
                <a16:creationId xmlns:a16="http://schemas.microsoft.com/office/drawing/2014/main" id="{40BB29BC-CC84-75F2-E546-2A44E0E01D1B}"/>
              </a:ext>
            </a:extLst>
          </p:cNvPr>
          <p:cNvPicPr>
            <a:picLocks noChangeAspect="1"/>
          </p:cNvPicPr>
          <p:nvPr/>
        </p:nvPicPr>
        <p:blipFill>
          <a:blip r:embed="rId2"/>
          <a:stretch>
            <a:fillRect/>
          </a:stretch>
        </p:blipFill>
        <p:spPr>
          <a:xfrm>
            <a:off x="256309" y="1461151"/>
            <a:ext cx="7419109" cy="4879539"/>
          </a:xfrm>
          <a:prstGeom prst="rect">
            <a:avLst/>
          </a:prstGeom>
        </p:spPr>
      </p:pic>
      <p:sp>
        <p:nvSpPr>
          <p:cNvPr id="7" name="Content Placeholder 6">
            <a:extLst>
              <a:ext uri="{FF2B5EF4-FFF2-40B4-BE49-F238E27FC236}">
                <a16:creationId xmlns:a16="http://schemas.microsoft.com/office/drawing/2014/main" id="{C265B6C1-1785-31B0-09CF-A7F5E4718A94}"/>
              </a:ext>
            </a:extLst>
          </p:cNvPr>
          <p:cNvSpPr>
            <a:spLocks noGrp="1"/>
          </p:cNvSpPr>
          <p:nvPr>
            <p:ph idx="1"/>
          </p:nvPr>
        </p:nvSpPr>
        <p:spPr>
          <a:xfrm>
            <a:off x="8259041" y="258330"/>
            <a:ext cx="3493078" cy="1329316"/>
          </a:xfrm>
        </p:spPr>
        <p:txBody>
          <a:bodyPr vert="horz" lIns="91440" tIns="45720" rIns="91440" bIns="45720" rtlCol="0" anchor="t">
            <a:normAutofit/>
          </a:bodyPr>
          <a:lstStyle/>
          <a:p>
            <a:r>
              <a:rPr lang="en-US">
                <a:cs typeface="Calibri"/>
              </a:rPr>
              <a:t>Memory nodes are included for array allocation (and DSE)</a:t>
            </a:r>
            <a:endParaRPr lang="en-US"/>
          </a:p>
        </p:txBody>
      </p:sp>
      <p:sp>
        <p:nvSpPr>
          <p:cNvPr id="9" name="Oval 8">
            <a:extLst>
              <a:ext uri="{FF2B5EF4-FFF2-40B4-BE49-F238E27FC236}">
                <a16:creationId xmlns:a16="http://schemas.microsoft.com/office/drawing/2014/main" id="{F3B9BBFE-84A2-1360-D3A0-57E2090B38FA}"/>
              </a:ext>
            </a:extLst>
          </p:cNvPr>
          <p:cNvSpPr/>
          <p:nvPr/>
        </p:nvSpPr>
        <p:spPr>
          <a:xfrm>
            <a:off x="10371625" y="4093184"/>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p>
        </p:txBody>
      </p:sp>
      <p:sp>
        <p:nvSpPr>
          <p:cNvPr id="10" name="Rectangle 9">
            <a:extLst>
              <a:ext uri="{FF2B5EF4-FFF2-40B4-BE49-F238E27FC236}">
                <a16:creationId xmlns:a16="http://schemas.microsoft.com/office/drawing/2014/main" id="{D6A847C5-DAD4-0DB6-CB00-25AEC02F2EB3}"/>
              </a:ext>
            </a:extLst>
          </p:cNvPr>
          <p:cNvSpPr/>
          <p:nvPr/>
        </p:nvSpPr>
        <p:spPr>
          <a:xfrm>
            <a:off x="9124601" y="2569160"/>
            <a:ext cx="1284280" cy="66189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altLang="zh-CN" sz="2400">
                <a:solidFill>
                  <a:schemeClr val="tx1"/>
                </a:solidFill>
                <a:ea typeface="等线"/>
              </a:rPr>
              <a:t>A</a:t>
            </a:r>
            <a:endParaRPr lang="en-US" sz="2400">
              <a:solidFill>
                <a:schemeClr val="tx1"/>
              </a:solidFill>
              <a:cs typeface="Calibri" panose="020F0502020204030204"/>
            </a:endParaRPr>
          </a:p>
          <a:p>
            <a:pPr>
              <a:lnSpc>
                <a:spcPct val="80000"/>
              </a:lnSpc>
            </a:pPr>
            <a:r>
              <a:rPr lang="en-US" sz="2400">
                <a:solidFill>
                  <a:schemeClr val="tx1"/>
                </a:solidFill>
              </a:rPr>
              <a:t>reuse=0</a:t>
            </a:r>
            <a:endParaRPr lang="en-US" sz="2400">
              <a:solidFill>
                <a:schemeClr val="tx1"/>
              </a:solidFill>
              <a:cs typeface="Calibri" panose="020F0502020204030204"/>
            </a:endParaRPr>
          </a:p>
        </p:txBody>
      </p:sp>
      <p:cxnSp>
        <p:nvCxnSpPr>
          <p:cNvPr id="11" name="Straight Arrow Connector 10">
            <a:extLst>
              <a:ext uri="{FF2B5EF4-FFF2-40B4-BE49-F238E27FC236}">
                <a16:creationId xmlns:a16="http://schemas.microsoft.com/office/drawing/2014/main" id="{B1CA68E5-9A6F-7D47-CD0C-1EBDE3AA0370}"/>
              </a:ext>
            </a:extLst>
          </p:cNvPr>
          <p:cNvCxnSpPr>
            <a:cxnSpLocks/>
          </p:cNvCxnSpPr>
          <p:nvPr/>
        </p:nvCxnSpPr>
        <p:spPr>
          <a:xfrm>
            <a:off x="10049420" y="3239247"/>
            <a:ext cx="391911" cy="304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E94CD3A-D7E3-BEFC-9113-1AD987042C2D}"/>
              </a:ext>
            </a:extLst>
          </p:cNvPr>
          <p:cNvSpPr/>
          <p:nvPr/>
        </p:nvSpPr>
        <p:spPr>
          <a:xfrm>
            <a:off x="9670645" y="4956964"/>
            <a:ext cx="1847722"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rPr>
              <a:t>Out, reuse=0</a:t>
            </a:r>
            <a:endParaRPr lang="en-US" sz="2400">
              <a:solidFill>
                <a:schemeClr val="tx1"/>
              </a:solidFill>
              <a:cs typeface="Calibri"/>
            </a:endParaRPr>
          </a:p>
        </p:txBody>
      </p:sp>
      <p:cxnSp>
        <p:nvCxnSpPr>
          <p:cNvPr id="13" name="Straight Arrow Connector 12">
            <a:extLst>
              <a:ext uri="{FF2B5EF4-FFF2-40B4-BE49-F238E27FC236}">
                <a16:creationId xmlns:a16="http://schemas.microsoft.com/office/drawing/2014/main" id="{28D23261-4125-C2E3-6BA7-6270AB953CE8}"/>
              </a:ext>
            </a:extLst>
          </p:cNvPr>
          <p:cNvCxnSpPr>
            <a:cxnSpLocks/>
          </p:cNvCxnSpPr>
          <p:nvPr/>
        </p:nvCxnSpPr>
        <p:spPr>
          <a:xfrm>
            <a:off x="8885835" y="3224477"/>
            <a:ext cx="1549871" cy="933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7174DD-0848-0D54-9875-DB92A5D4EFC5}"/>
              </a:ext>
            </a:extLst>
          </p:cNvPr>
          <p:cNvCxnSpPr>
            <a:cxnSpLocks/>
          </p:cNvCxnSpPr>
          <p:nvPr/>
        </p:nvCxnSpPr>
        <p:spPr>
          <a:xfrm flipH="1">
            <a:off x="10590410" y="4538536"/>
            <a:ext cx="1" cy="418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9E348BC-5F72-B8B4-C7AE-BAF58C7045FB}"/>
              </a:ext>
            </a:extLst>
          </p:cNvPr>
          <p:cNvSpPr/>
          <p:nvPr/>
        </p:nvSpPr>
        <p:spPr>
          <a:xfrm>
            <a:off x="11104542" y="4209786"/>
            <a:ext cx="745453"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reg</a:t>
            </a:r>
          </a:p>
        </p:txBody>
      </p:sp>
      <p:cxnSp>
        <p:nvCxnSpPr>
          <p:cNvPr id="16" name="Straight Arrow Connector 15">
            <a:extLst>
              <a:ext uri="{FF2B5EF4-FFF2-40B4-BE49-F238E27FC236}">
                <a16:creationId xmlns:a16="http://schemas.microsoft.com/office/drawing/2014/main" id="{38E62543-373D-A2B9-3DFC-E62B267618A0}"/>
              </a:ext>
            </a:extLst>
          </p:cNvPr>
          <p:cNvCxnSpPr>
            <a:cxnSpLocks/>
          </p:cNvCxnSpPr>
          <p:nvPr/>
        </p:nvCxnSpPr>
        <p:spPr>
          <a:xfrm flipH="1" flipV="1">
            <a:off x="10809195" y="4315860"/>
            <a:ext cx="29458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E5007F-3C86-B387-612C-50E1F8457367}"/>
              </a:ext>
            </a:extLst>
          </p:cNvPr>
          <p:cNvCxnSpPr>
            <a:cxnSpLocks/>
          </p:cNvCxnSpPr>
          <p:nvPr/>
        </p:nvCxnSpPr>
        <p:spPr>
          <a:xfrm>
            <a:off x="10745114" y="4473316"/>
            <a:ext cx="358666" cy="74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8F9CFB4-607C-033B-672E-DDF73FA70283}"/>
              </a:ext>
            </a:extLst>
          </p:cNvPr>
          <p:cNvSpPr/>
          <p:nvPr/>
        </p:nvSpPr>
        <p:spPr>
          <a:xfrm>
            <a:off x="7917789" y="2857553"/>
            <a:ext cx="1092156" cy="39150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err="1">
                <a:solidFill>
                  <a:schemeClr val="tx1"/>
                </a:solidFill>
              </a:rPr>
              <a:t>A.state</a:t>
            </a:r>
            <a:endParaRPr lang="en-US" sz="2400">
              <a:solidFill>
                <a:schemeClr val="tx1"/>
              </a:solidFill>
              <a:cs typeface="Calibri"/>
            </a:endParaRPr>
          </a:p>
        </p:txBody>
      </p:sp>
      <p:sp>
        <p:nvSpPr>
          <p:cNvPr id="19" name="Oval 18">
            <a:extLst>
              <a:ext uri="{FF2B5EF4-FFF2-40B4-BE49-F238E27FC236}">
                <a16:creationId xmlns:a16="http://schemas.microsoft.com/office/drawing/2014/main" id="{40486392-54B6-4C1A-4851-012D0BC6ECE8}"/>
              </a:ext>
            </a:extLst>
          </p:cNvPr>
          <p:cNvSpPr/>
          <p:nvPr/>
        </p:nvSpPr>
        <p:spPr>
          <a:xfrm>
            <a:off x="10377250" y="3479004"/>
            <a:ext cx="437570" cy="445352"/>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a:t>
            </a:r>
            <a:endParaRPr lang="en-US" sz="3200">
              <a:solidFill>
                <a:schemeClr val="tx1"/>
              </a:solidFill>
            </a:endParaRPr>
          </a:p>
        </p:txBody>
      </p:sp>
      <p:cxnSp>
        <p:nvCxnSpPr>
          <p:cNvPr id="20" name="Straight Arrow Connector 19">
            <a:extLst>
              <a:ext uri="{FF2B5EF4-FFF2-40B4-BE49-F238E27FC236}">
                <a16:creationId xmlns:a16="http://schemas.microsoft.com/office/drawing/2014/main" id="{67F117DE-0F7F-66F2-1F8B-D43B00A6F878}"/>
              </a:ext>
            </a:extLst>
          </p:cNvPr>
          <p:cNvCxnSpPr>
            <a:cxnSpLocks/>
            <a:endCxn id="20" idx="0"/>
          </p:cNvCxnSpPr>
          <p:nvPr/>
        </p:nvCxnSpPr>
        <p:spPr>
          <a:xfrm>
            <a:off x="10589704" y="3916722"/>
            <a:ext cx="2568" cy="168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0FEE7B6-228A-8048-8ED2-25D64448F910}"/>
              </a:ext>
            </a:extLst>
          </p:cNvPr>
          <p:cNvCxnSpPr>
            <a:cxnSpLocks/>
          </p:cNvCxnSpPr>
          <p:nvPr/>
        </p:nvCxnSpPr>
        <p:spPr>
          <a:xfrm flipH="1">
            <a:off x="10728021" y="3223417"/>
            <a:ext cx="408578" cy="2967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5132250-2701-724F-DE2F-27910F59EBCC}"/>
              </a:ext>
            </a:extLst>
          </p:cNvPr>
          <p:cNvSpPr/>
          <p:nvPr/>
        </p:nvSpPr>
        <p:spPr>
          <a:xfrm>
            <a:off x="8794499" y="1784198"/>
            <a:ext cx="1591962" cy="498021"/>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rPr>
              <a:t>m[8192]</a:t>
            </a:r>
            <a:endParaRPr lang="en-US" sz="3200">
              <a:solidFill>
                <a:schemeClr val="tx1"/>
              </a:solidFill>
              <a:cs typeface="Calibri"/>
            </a:endParaRPr>
          </a:p>
        </p:txBody>
      </p:sp>
      <p:cxnSp>
        <p:nvCxnSpPr>
          <p:cNvPr id="35" name="Straight Arrow Connector 34">
            <a:extLst>
              <a:ext uri="{FF2B5EF4-FFF2-40B4-BE49-F238E27FC236}">
                <a16:creationId xmlns:a16="http://schemas.microsoft.com/office/drawing/2014/main" id="{9BA5F938-C974-7DBF-0D9E-12D6EC61DD02}"/>
              </a:ext>
            </a:extLst>
          </p:cNvPr>
          <p:cNvCxnSpPr>
            <a:cxnSpLocks/>
            <a:endCxn id="35" idx="0"/>
          </p:cNvCxnSpPr>
          <p:nvPr/>
        </p:nvCxnSpPr>
        <p:spPr>
          <a:xfrm flipH="1">
            <a:off x="9740143" y="2286205"/>
            <a:ext cx="5625" cy="275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00E1606-A520-AEC9-4AAD-DFAD5D1CBA29}"/>
              </a:ext>
            </a:extLst>
          </p:cNvPr>
          <p:cNvSpPr/>
          <p:nvPr/>
        </p:nvSpPr>
        <p:spPr>
          <a:xfrm>
            <a:off x="10711788" y="1784198"/>
            <a:ext cx="1239640" cy="498021"/>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rPr>
              <a:t>v[256]</a:t>
            </a:r>
            <a:endParaRPr lang="en-US" sz="3200">
              <a:solidFill>
                <a:schemeClr val="tx1"/>
              </a:solidFill>
              <a:cs typeface="Calibri"/>
            </a:endParaRPr>
          </a:p>
        </p:txBody>
      </p:sp>
      <p:cxnSp>
        <p:nvCxnSpPr>
          <p:cNvPr id="37" name="Straight Arrow Connector 36">
            <a:extLst>
              <a:ext uri="{FF2B5EF4-FFF2-40B4-BE49-F238E27FC236}">
                <a16:creationId xmlns:a16="http://schemas.microsoft.com/office/drawing/2014/main" id="{734F89D1-AE06-68E9-A24C-BCF9FAA75B92}"/>
              </a:ext>
            </a:extLst>
          </p:cNvPr>
          <p:cNvCxnSpPr>
            <a:cxnSpLocks/>
            <a:endCxn id="37" idx="0"/>
          </p:cNvCxnSpPr>
          <p:nvPr/>
        </p:nvCxnSpPr>
        <p:spPr>
          <a:xfrm flipH="1">
            <a:off x="11337884" y="2286205"/>
            <a:ext cx="5625" cy="275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851622D-9A01-D007-6709-D5F99F8B7990}"/>
              </a:ext>
            </a:extLst>
          </p:cNvPr>
          <p:cNvSpPr/>
          <p:nvPr/>
        </p:nvSpPr>
        <p:spPr>
          <a:xfrm>
            <a:off x="9867853" y="5626972"/>
            <a:ext cx="1575574" cy="498021"/>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rPr>
              <a:t>res[256]</a:t>
            </a:r>
            <a:endParaRPr lang="en-US" sz="3200">
              <a:solidFill>
                <a:schemeClr val="tx1"/>
              </a:solidFill>
              <a:cs typeface="Calibri"/>
            </a:endParaRPr>
          </a:p>
        </p:txBody>
      </p:sp>
      <p:cxnSp>
        <p:nvCxnSpPr>
          <p:cNvPr id="39" name="Straight Arrow Connector 38">
            <a:extLst>
              <a:ext uri="{FF2B5EF4-FFF2-40B4-BE49-F238E27FC236}">
                <a16:creationId xmlns:a16="http://schemas.microsoft.com/office/drawing/2014/main" id="{754CC588-9D7C-8FED-680B-E1E2E4823804}"/>
              </a:ext>
            </a:extLst>
          </p:cNvPr>
          <p:cNvCxnSpPr>
            <a:cxnSpLocks/>
            <a:endCxn id="39" idx="0"/>
          </p:cNvCxnSpPr>
          <p:nvPr/>
        </p:nvCxnSpPr>
        <p:spPr>
          <a:xfrm flipH="1">
            <a:off x="10575884" y="5350592"/>
            <a:ext cx="5625" cy="275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8C47A83-F1AB-9855-D67D-0F67EDAB838C}"/>
              </a:ext>
            </a:extLst>
          </p:cNvPr>
          <p:cNvSpPr/>
          <p:nvPr/>
        </p:nvSpPr>
        <p:spPr>
          <a:xfrm>
            <a:off x="10558473" y="2569160"/>
            <a:ext cx="1562860" cy="66189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80000"/>
              </a:lnSpc>
            </a:pPr>
            <a:r>
              <a:rPr lang="en-US" altLang="zh-CN" sz="2400">
                <a:solidFill>
                  <a:schemeClr val="tx1"/>
                </a:solidFill>
                <a:ea typeface="等线"/>
                <a:cs typeface="Calibri" panose="020F0502020204030204"/>
              </a:rPr>
              <a:t>B</a:t>
            </a:r>
          </a:p>
          <a:p>
            <a:pPr>
              <a:lnSpc>
                <a:spcPct val="80000"/>
              </a:lnSpc>
            </a:pPr>
            <a:r>
              <a:rPr lang="en-US" sz="2400">
                <a:solidFill>
                  <a:schemeClr val="tx1"/>
                </a:solidFill>
              </a:rPr>
              <a:t>reuse=0.96</a:t>
            </a:r>
            <a:endParaRPr lang="en-US" sz="2400">
              <a:solidFill>
                <a:schemeClr val="tx1"/>
              </a:solidFill>
              <a:cs typeface="Calibri" panose="020F0502020204030204"/>
            </a:endParaRPr>
          </a:p>
        </p:txBody>
      </p:sp>
      <p:sp>
        <p:nvSpPr>
          <p:cNvPr id="4" name="Slide Number Placeholder 3">
            <a:extLst>
              <a:ext uri="{FF2B5EF4-FFF2-40B4-BE49-F238E27FC236}">
                <a16:creationId xmlns:a16="http://schemas.microsoft.com/office/drawing/2014/main" id="{4CF0CB56-3C0F-E051-1937-0BAE184A7285}"/>
              </a:ext>
            </a:extLst>
          </p:cNvPr>
          <p:cNvSpPr>
            <a:spLocks noGrp="1"/>
          </p:cNvSpPr>
          <p:nvPr>
            <p:ph type="sldNum" sz="quarter" idx="12"/>
          </p:nvPr>
        </p:nvSpPr>
        <p:spPr/>
        <p:txBody>
          <a:bodyPr/>
          <a:lstStyle/>
          <a:p>
            <a:fld id="{DDBA5C0F-367D-4CA9-A572-5B9D4E5CC458}" type="slidenum">
              <a:rPr lang="en-US" smtClean="0"/>
              <a:t>29</a:t>
            </a:fld>
            <a:endParaRPr lang="en-US"/>
          </a:p>
        </p:txBody>
      </p:sp>
    </p:spTree>
    <p:extLst>
      <p:ext uri="{BB962C8B-B14F-4D97-AF65-F5344CB8AC3E}">
        <p14:creationId xmlns:p14="http://schemas.microsoft.com/office/powerpoint/2010/main" val="189548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540D-2B78-C521-B725-AB4E4C14085A}"/>
              </a:ext>
            </a:extLst>
          </p:cNvPr>
          <p:cNvSpPr>
            <a:spLocks noGrp="1"/>
          </p:cNvSpPr>
          <p:nvPr>
            <p:ph type="title"/>
          </p:nvPr>
        </p:nvSpPr>
        <p:spPr>
          <a:xfrm>
            <a:off x="492760" y="-117452"/>
            <a:ext cx="10515600" cy="830917"/>
          </a:xfrm>
        </p:spPr>
        <p:txBody>
          <a:bodyPr/>
          <a:lstStyle/>
          <a:p>
            <a:r>
              <a:rPr lang="en-US"/>
              <a:t>Access our Server</a:t>
            </a:r>
          </a:p>
        </p:txBody>
      </p:sp>
      <p:sp useBgFill="1">
        <p:nvSpPr>
          <p:cNvPr id="3" name="Content Placeholder 2">
            <a:extLst>
              <a:ext uri="{FF2B5EF4-FFF2-40B4-BE49-F238E27FC236}">
                <a16:creationId xmlns:a16="http://schemas.microsoft.com/office/drawing/2014/main" id="{FE0C1A49-2829-C648-CE10-663F1B6E5099}"/>
              </a:ext>
            </a:extLst>
          </p:cNvPr>
          <p:cNvSpPr>
            <a:spLocks noGrp="1"/>
          </p:cNvSpPr>
          <p:nvPr>
            <p:ph idx="1"/>
          </p:nvPr>
        </p:nvSpPr>
        <p:spPr>
          <a:xfrm>
            <a:off x="574039" y="564814"/>
            <a:ext cx="11617961" cy="5404111"/>
          </a:xfrm>
        </p:spPr>
        <p:txBody>
          <a:bodyPr vert="horz" lIns="91440" tIns="45720" rIns="91440" bIns="45720" rtlCol="0" anchor="t">
            <a:normAutofit lnSpcReduction="10000"/>
          </a:bodyPr>
          <a:lstStyle/>
          <a:p>
            <a:r>
              <a:rPr lang="en-US" sz="3200">
                <a:ea typeface="+mn-lt"/>
                <a:cs typeface="+mn-lt"/>
              </a:rPr>
              <a:t>SSH to our Server</a:t>
            </a:r>
          </a:p>
          <a:p>
            <a:pPr lvl="1"/>
            <a:r>
              <a:rPr lang="en-US" sz="2800" err="1">
                <a:latin typeface="Consolas" panose="020B0609020204030204" pitchFamily="49" charset="0"/>
                <a:ea typeface="+mn-lt"/>
                <a:cs typeface="+mn-lt"/>
              </a:rPr>
              <a:t>ssh</a:t>
            </a:r>
            <a:r>
              <a:rPr lang="en-US" sz="2800">
                <a:latin typeface="Consolas" panose="020B0609020204030204" pitchFamily="49" charset="0"/>
                <a:ea typeface="+mn-lt"/>
                <a:cs typeface="+mn-lt"/>
              </a:rPr>
              <a:t> </a:t>
            </a:r>
            <a:r>
              <a:rPr lang="en-US" altLang="zh-CN" sz="2800">
                <a:latin typeface="Consolas" panose="020B0609020204030204" pitchFamily="49" charset="0"/>
                <a:ea typeface="+mn-lt"/>
                <a:cs typeface="+mn-lt"/>
                <a:hlinkClick r:id="rId3"/>
              </a:rPr>
              <a:t>micro2022</a:t>
            </a:r>
            <a:r>
              <a:rPr lang="en-US" sz="2800">
                <a:latin typeface="Consolas" panose="020B0609020204030204" pitchFamily="49" charset="0"/>
                <a:ea typeface="+mn-lt"/>
                <a:cs typeface="+mn-lt"/>
                <a:hlinkClick r:id="rId3"/>
              </a:rPr>
              <a:t>@pyrito.cs.ucla.edu</a:t>
            </a:r>
            <a:r>
              <a:rPr lang="en-US" sz="2800">
                <a:latin typeface="Consolas" panose="020B0609020204030204" pitchFamily="49" charset="0"/>
                <a:ea typeface="+mn-lt"/>
                <a:cs typeface="+mn-lt"/>
              </a:rPr>
              <a:t> # password: micro2022</a:t>
            </a:r>
          </a:p>
          <a:p>
            <a:pPr lvl="1"/>
            <a:r>
              <a:rPr lang="en-US" sz="2800" err="1">
                <a:latin typeface="Consolas" panose="020B0609020204030204" pitchFamily="49" charset="0"/>
                <a:ea typeface="+mn-lt"/>
                <a:cs typeface="+mn-lt"/>
              </a:rPr>
              <a:t>ssh</a:t>
            </a:r>
            <a:r>
              <a:rPr lang="en-US" sz="2800">
                <a:latin typeface="Consolas" panose="020B0609020204030204" pitchFamily="49" charset="0"/>
                <a:ea typeface="+mn-lt"/>
                <a:cs typeface="+mn-lt"/>
              </a:rPr>
              <a:t> [user-name]@micro2022</a:t>
            </a:r>
          </a:p>
          <a:p>
            <a:pPr lvl="1"/>
            <a:r>
              <a:rPr lang="en-US" sz="2800">
                <a:ea typeface="+mn-lt"/>
                <a:cs typeface="+mn-lt"/>
              </a:rPr>
              <a:t>User Name: user[1-50]</a:t>
            </a:r>
          </a:p>
          <a:p>
            <a:pPr lvl="1"/>
            <a:r>
              <a:rPr lang="en-US" sz="2800">
                <a:ea typeface="+mn-lt"/>
                <a:cs typeface="+mn-lt"/>
              </a:rPr>
              <a:t>Password: [random-generated]</a:t>
            </a:r>
          </a:p>
          <a:p>
            <a:pPr lvl="1"/>
            <a:r>
              <a:rPr lang="en-US" sz="2800">
                <a:ea typeface="+mn-lt"/>
                <a:cs typeface="+mn-lt"/>
              </a:rPr>
              <a:t>Wait to be assigned</a:t>
            </a:r>
          </a:p>
          <a:p>
            <a:r>
              <a:rPr lang="en-US" sz="3200">
                <a:ea typeface="+mn-lt"/>
                <a:cs typeface="+mn-lt"/>
              </a:rPr>
              <a:t>Sanity Check</a:t>
            </a:r>
          </a:p>
          <a:p>
            <a:pPr marL="457200" lvl="1" indent="0">
              <a:buNone/>
            </a:pPr>
            <a:r>
              <a:rPr lang="en-US" sz="2800">
                <a:latin typeface="Consolas"/>
                <a:ea typeface="+mn-lt"/>
                <a:cs typeface="+mn-lt"/>
              </a:rPr>
              <a:t>$ </a:t>
            </a:r>
            <a:r>
              <a:rPr lang="en-US" sz="2800" err="1">
                <a:latin typeface="Consolas"/>
                <a:ea typeface="+mn-lt"/>
                <a:cs typeface="+mn-lt"/>
              </a:rPr>
              <a:t>dsa</a:t>
            </a:r>
            <a:r>
              <a:rPr lang="en-US" sz="2800">
                <a:latin typeface="Consolas"/>
                <a:ea typeface="+mn-lt"/>
                <a:cs typeface="+mn-lt"/>
              </a:rPr>
              <a:t>-framework</a:t>
            </a:r>
          </a:p>
          <a:p>
            <a:pPr marL="457200" lvl="1" indent="0">
              <a:buNone/>
            </a:pPr>
            <a:r>
              <a:rPr lang="en-US" sz="2800">
                <a:latin typeface="Consolas"/>
                <a:ea typeface="+mn-lt"/>
                <a:cs typeface="+mn-lt"/>
              </a:rPr>
              <a:t>$ source setup.sh # We are already on </a:t>
            </a:r>
            <a:r>
              <a:rPr lang="en-US" sz="2800" err="1">
                <a:latin typeface="Consolas"/>
                <a:ea typeface="+mn-lt"/>
                <a:cs typeface="+mn-lt"/>
              </a:rPr>
              <a:t>zsh</a:t>
            </a:r>
            <a:r>
              <a:rPr lang="en-US" sz="2800">
                <a:latin typeface="Consolas"/>
                <a:ea typeface="+mn-lt"/>
                <a:cs typeface="+mn-lt"/>
              </a:rPr>
              <a:t>!</a:t>
            </a:r>
          </a:p>
          <a:p>
            <a:pPr marL="457200" lvl="1" indent="0">
              <a:buNone/>
            </a:pPr>
            <a:r>
              <a:rPr lang="en-US" sz="2800">
                <a:latin typeface="Consolas"/>
                <a:ea typeface="+mn-lt"/>
                <a:cs typeface="+mn-lt"/>
              </a:rPr>
              <a:t>$ cd </a:t>
            </a:r>
            <a:r>
              <a:rPr lang="en-US" sz="2800" err="1">
                <a:latin typeface="Consolas"/>
                <a:ea typeface="+mn-lt"/>
                <a:cs typeface="+mn-lt"/>
              </a:rPr>
              <a:t>dsa</a:t>
            </a:r>
            <a:r>
              <a:rPr lang="en-US" sz="2800">
                <a:latin typeface="Consolas"/>
                <a:ea typeface="+mn-lt"/>
                <a:cs typeface="+mn-lt"/>
              </a:rPr>
              <a:t>-apps/</a:t>
            </a:r>
            <a:r>
              <a:rPr lang="en-US" sz="2800" err="1">
                <a:latin typeface="Consolas"/>
                <a:ea typeface="+mn-lt"/>
                <a:cs typeface="+mn-lt"/>
              </a:rPr>
              <a:t>sdk</a:t>
            </a:r>
            <a:r>
              <a:rPr lang="en-US" sz="2800">
                <a:latin typeface="Consolas"/>
                <a:ea typeface="+mn-lt"/>
                <a:cs typeface="+mn-lt"/>
              </a:rPr>
              <a:t>/compiled</a:t>
            </a:r>
          </a:p>
          <a:p>
            <a:pPr marL="457200" lvl="1" indent="0">
              <a:buNone/>
            </a:pPr>
            <a:r>
              <a:rPr lang="en-US" sz="2800">
                <a:latin typeface="Consolas"/>
                <a:ea typeface="+mn-lt"/>
                <a:cs typeface="+mn-lt"/>
              </a:rPr>
              <a:t>$ ./run.sh ss-</a:t>
            </a:r>
            <a:r>
              <a:rPr lang="en-US" sz="2800" err="1">
                <a:latin typeface="Consolas"/>
                <a:ea typeface="+mn-lt"/>
                <a:cs typeface="+mn-lt"/>
              </a:rPr>
              <a:t>vecadd.out</a:t>
            </a:r>
            <a:endParaRPr lang="en-US" sz="2800">
              <a:latin typeface="Consolas"/>
              <a:ea typeface="+mn-lt"/>
              <a:cs typeface="+mn-lt"/>
            </a:endParaRPr>
          </a:p>
          <a:p>
            <a:r>
              <a:rPr lang="en-US" sz="3200">
                <a:latin typeface="Calibri"/>
                <a:cs typeface="Calibri"/>
              </a:rPr>
              <a:t>If you see the message below, the infra is setup properly</a:t>
            </a:r>
            <a:endParaRPr lang="en-US" sz="3200">
              <a:latin typeface="Consolas"/>
            </a:endParaRPr>
          </a:p>
        </p:txBody>
      </p:sp>
      <p:pic>
        <p:nvPicPr>
          <p:cNvPr id="4" name="Picture 4" descr="Text&#10;&#10;Description automatically generated">
            <a:extLst>
              <a:ext uri="{FF2B5EF4-FFF2-40B4-BE49-F238E27FC236}">
                <a16:creationId xmlns:a16="http://schemas.microsoft.com/office/drawing/2014/main" id="{5FD17FB0-0E80-D227-6AB7-959BA97D96F4}"/>
              </a:ext>
            </a:extLst>
          </p:cNvPr>
          <p:cNvPicPr>
            <a:picLocks noChangeAspect="1"/>
          </p:cNvPicPr>
          <p:nvPr/>
        </p:nvPicPr>
        <p:blipFill>
          <a:blip r:embed="rId4"/>
          <a:stretch>
            <a:fillRect/>
          </a:stretch>
        </p:blipFill>
        <p:spPr>
          <a:xfrm>
            <a:off x="492760" y="5820274"/>
            <a:ext cx="10830911" cy="1037726"/>
          </a:xfrm>
          <a:prstGeom prst="rect">
            <a:avLst/>
          </a:prstGeom>
        </p:spPr>
      </p:pic>
      <p:sp>
        <p:nvSpPr>
          <p:cNvPr id="5" name="Slide Number Placeholder 4">
            <a:extLst>
              <a:ext uri="{FF2B5EF4-FFF2-40B4-BE49-F238E27FC236}">
                <a16:creationId xmlns:a16="http://schemas.microsoft.com/office/drawing/2014/main" id="{12C9FB5A-D16B-CB7C-93E8-249EB55B4B6E}"/>
              </a:ext>
            </a:extLst>
          </p:cNvPr>
          <p:cNvSpPr>
            <a:spLocks noGrp="1"/>
          </p:cNvSpPr>
          <p:nvPr>
            <p:ph type="sldNum" sz="quarter" idx="12"/>
          </p:nvPr>
        </p:nvSpPr>
        <p:spPr>
          <a:xfrm>
            <a:off x="9448800" y="6492875"/>
            <a:ext cx="2743200" cy="365125"/>
          </a:xfrm>
        </p:spPr>
        <p:txBody>
          <a:bodyPr/>
          <a:lstStyle/>
          <a:p>
            <a:fld id="{DDBA5C0F-367D-4CA9-A572-5B9D4E5CC458}" type="slidenum">
              <a:rPr lang="en-US" smtClean="0"/>
              <a:t>3</a:t>
            </a:fld>
            <a:endParaRPr lang="en-US"/>
          </a:p>
        </p:txBody>
      </p:sp>
    </p:spTree>
    <p:extLst>
      <p:ext uri="{BB962C8B-B14F-4D97-AF65-F5344CB8AC3E}">
        <p14:creationId xmlns:p14="http://schemas.microsoft.com/office/powerpoint/2010/main" val="51162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9E13-2F96-486D-A6D5-78A69FA7E0AF}"/>
              </a:ext>
            </a:extLst>
          </p:cNvPr>
          <p:cNvSpPr>
            <a:spLocks noGrp="1"/>
          </p:cNvSpPr>
          <p:nvPr>
            <p:ph type="title"/>
          </p:nvPr>
        </p:nvSpPr>
        <p:spPr>
          <a:xfrm>
            <a:off x="0" y="14540"/>
            <a:ext cx="11150600" cy="1325563"/>
          </a:xfrm>
        </p:spPr>
        <p:txBody>
          <a:bodyPr/>
          <a:lstStyle/>
          <a:p>
            <a:r>
              <a:rPr lang="en-US"/>
              <a:t>Compiling High-Level Lang. to Decoupled Spatial</a:t>
            </a:r>
          </a:p>
        </p:txBody>
      </p:sp>
      <p:sp>
        <p:nvSpPr>
          <p:cNvPr id="3" name="Content Placeholder 2">
            <a:extLst>
              <a:ext uri="{FF2B5EF4-FFF2-40B4-BE49-F238E27FC236}">
                <a16:creationId xmlns:a16="http://schemas.microsoft.com/office/drawing/2014/main" id="{F4BF3978-1E04-4A9F-B889-95A44C20241A}"/>
              </a:ext>
            </a:extLst>
          </p:cNvPr>
          <p:cNvSpPr>
            <a:spLocks noGrp="1"/>
          </p:cNvSpPr>
          <p:nvPr>
            <p:ph idx="1"/>
          </p:nvPr>
        </p:nvSpPr>
        <p:spPr>
          <a:xfrm>
            <a:off x="419100" y="3906735"/>
            <a:ext cx="11353800" cy="2951265"/>
          </a:xfrm>
        </p:spPr>
        <p:txBody>
          <a:bodyPr>
            <a:normAutofit/>
          </a:bodyPr>
          <a:lstStyle/>
          <a:p>
            <a:r>
              <a:rPr lang="en-US" sz="3200"/>
              <a:t>Map program behaviors </a:t>
            </a:r>
            <a:r>
              <a:rPr lang="en-US" altLang="zh-CN" sz="3200"/>
              <a:t>to</a:t>
            </a:r>
            <a:r>
              <a:rPr lang="en-US" sz="3200"/>
              <a:t> specialized different components.</a:t>
            </a:r>
          </a:p>
          <a:p>
            <a:pPr lvl="1"/>
            <a:r>
              <a:rPr lang="en-US" sz="2800"/>
              <a:t>Pragma Hints:</a:t>
            </a:r>
          </a:p>
          <a:p>
            <a:pPr lvl="2"/>
            <a:r>
              <a:rPr lang="en-US" sz="2400"/>
              <a:t>How should the program be decoupled and rewritten?</a:t>
            </a:r>
          </a:p>
          <a:p>
            <a:pPr lvl="2"/>
            <a:r>
              <a:rPr lang="en-US" sz="2400"/>
              <a:t>How to deal with the code concurrency?</a:t>
            </a:r>
          </a:p>
          <a:p>
            <a:r>
              <a:rPr lang="en-US" sz="3200"/>
              <a:t>Robust across any design points within this space.</a:t>
            </a:r>
          </a:p>
          <a:p>
            <a:pPr lvl="1"/>
            <a:r>
              <a:rPr lang="en-US" sz="2800"/>
              <a:t>Modular transformations</a:t>
            </a:r>
          </a:p>
        </p:txBody>
      </p:sp>
      <p:sp>
        <p:nvSpPr>
          <p:cNvPr id="7" name="Rectangle 6">
            <a:extLst>
              <a:ext uri="{FF2B5EF4-FFF2-40B4-BE49-F238E27FC236}">
                <a16:creationId xmlns:a16="http://schemas.microsoft.com/office/drawing/2014/main" id="{624E47BE-1BE7-4DD2-9EE3-3556066AE35B}"/>
              </a:ext>
            </a:extLst>
          </p:cNvPr>
          <p:cNvSpPr/>
          <p:nvPr/>
        </p:nvSpPr>
        <p:spPr>
          <a:xfrm>
            <a:off x="9911172" y="1511186"/>
            <a:ext cx="2156781" cy="1445030"/>
          </a:xfrm>
          <a:prstGeom prst="rect">
            <a:avLst/>
          </a:prstGeom>
          <a:solidFill>
            <a:schemeClr val="accent6">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lumMod val="95000"/>
                    <a:lumOff val="5000"/>
                  </a:schemeClr>
                </a:solidFill>
              </a:rPr>
              <a:t>Decoupled-Spatial Binaries</a:t>
            </a:r>
          </a:p>
        </p:txBody>
      </p:sp>
      <p:sp>
        <p:nvSpPr>
          <p:cNvPr id="10" name="Flowchart: Multidocument 9">
            <a:extLst>
              <a:ext uri="{FF2B5EF4-FFF2-40B4-BE49-F238E27FC236}">
                <a16:creationId xmlns:a16="http://schemas.microsoft.com/office/drawing/2014/main" id="{D56E2867-05C2-47DE-B0C2-A8D0E365E201}"/>
              </a:ext>
            </a:extLst>
          </p:cNvPr>
          <p:cNvSpPr/>
          <p:nvPr/>
        </p:nvSpPr>
        <p:spPr>
          <a:xfrm>
            <a:off x="285300" y="1666812"/>
            <a:ext cx="1462068" cy="1445030"/>
          </a:xfrm>
          <a:prstGeom prst="flowChartMultidocumen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Apps</a:t>
            </a:r>
            <a:endParaRPr lang="en-US" sz="2800">
              <a:solidFill>
                <a:schemeClr val="tx1"/>
              </a:solidFill>
            </a:endParaRPr>
          </a:p>
        </p:txBody>
      </p:sp>
      <p:sp>
        <p:nvSpPr>
          <p:cNvPr id="12" name="TextBox 11">
            <a:extLst>
              <a:ext uri="{FF2B5EF4-FFF2-40B4-BE49-F238E27FC236}">
                <a16:creationId xmlns:a16="http://schemas.microsoft.com/office/drawing/2014/main" id="{54BEF052-0B69-4365-AADA-FF5482438764}"/>
              </a:ext>
            </a:extLst>
          </p:cNvPr>
          <p:cNvSpPr txBox="1"/>
          <p:nvPr/>
        </p:nvSpPr>
        <p:spPr>
          <a:xfrm>
            <a:off x="5058597" y="1090069"/>
            <a:ext cx="729205" cy="1107996"/>
          </a:xfrm>
          <a:prstGeom prst="rect">
            <a:avLst/>
          </a:prstGeom>
          <a:noFill/>
        </p:spPr>
        <p:txBody>
          <a:bodyPr wrap="square" rtlCol="0">
            <a:spAutoFit/>
          </a:bodyPr>
          <a:lstStyle/>
          <a:p>
            <a:r>
              <a:rPr lang="en-US" sz="6600" b="1"/>
              <a:t>?</a:t>
            </a:r>
            <a:endParaRPr lang="en-US" sz="8000" b="1"/>
          </a:p>
        </p:txBody>
      </p:sp>
      <p:sp>
        <p:nvSpPr>
          <p:cNvPr id="4" name="TextBox 3">
            <a:extLst>
              <a:ext uri="{FF2B5EF4-FFF2-40B4-BE49-F238E27FC236}">
                <a16:creationId xmlns:a16="http://schemas.microsoft.com/office/drawing/2014/main" id="{E8A4F3D0-20E8-42E2-81EF-F754E7B60FBF}"/>
              </a:ext>
            </a:extLst>
          </p:cNvPr>
          <p:cNvSpPr txBox="1"/>
          <p:nvPr/>
        </p:nvSpPr>
        <p:spPr>
          <a:xfrm>
            <a:off x="11097" y="3230924"/>
            <a:ext cx="12206796" cy="584775"/>
          </a:xfrm>
          <a:prstGeom prst="rect">
            <a:avLst/>
          </a:prstGeom>
          <a:noFill/>
        </p:spPr>
        <p:txBody>
          <a:bodyPr wrap="square" rtlCol="0">
            <a:spAutoFit/>
          </a:bodyPr>
          <a:lstStyle/>
          <a:p>
            <a:r>
              <a:rPr lang="en-US" sz="3200" b="1"/>
              <a:t>Goal: Compiling high-level language to </a:t>
            </a:r>
            <a:r>
              <a:rPr lang="en-US" sz="3200" b="1" i="1"/>
              <a:t>decoupled-spatial</a:t>
            </a:r>
            <a:r>
              <a:rPr lang="en-US" sz="3200" b="1"/>
              <a:t> architecture</a:t>
            </a:r>
            <a:r>
              <a:rPr lang="en-US" sz="3200" b="1">
                <a:solidFill>
                  <a:srgbClr val="FF0000"/>
                </a:solidFill>
              </a:rPr>
              <a:t>s</a:t>
            </a:r>
            <a:r>
              <a:rPr lang="en-US" sz="3200" b="1"/>
              <a:t>.</a:t>
            </a:r>
          </a:p>
        </p:txBody>
      </p:sp>
      <p:sp>
        <p:nvSpPr>
          <p:cNvPr id="6" name="Arrow: Right 5">
            <a:extLst>
              <a:ext uri="{FF2B5EF4-FFF2-40B4-BE49-F238E27FC236}">
                <a16:creationId xmlns:a16="http://schemas.microsoft.com/office/drawing/2014/main" id="{5A5C3CC2-A340-42E8-86BC-6F1A041681FC}"/>
              </a:ext>
            </a:extLst>
          </p:cNvPr>
          <p:cNvSpPr/>
          <p:nvPr/>
        </p:nvSpPr>
        <p:spPr>
          <a:xfrm>
            <a:off x="1907822" y="2134996"/>
            <a:ext cx="7759961"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BCF6D-7F75-C5A6-085B-5A73773A83D7}"/>
              </a:ext>
            </a:extLst>
          </p:cNvPr>
          <p:cNvSpPr/>
          <p:nvPr/>
        </p:nvSpPr>
        <p:spPr>
          <a:xfrm>
            <a:off x="2089741" y="1788185"/>
            <a:ext cx="1858607" cy="994657"/>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95000"/>
                    <a:lumOff val="5000"/>
                  </a:schemeClr>
                </a:solidFill>
              </a:rPr>
              <a:t>Pragma Annotation</a:t>
            </a:r>
          </a:p>
        </p:txBody>
      </p:sp>
      <p:sp>
        <p:nvSpPr>
          <p:cNvPr id="9" name="Rectangle 8">
            <a:extLst>
              <a:ext uri="{FF2B5EF4-FFF2-40B4-BE49-F238E27FC236}">
                <a16:creationId xmlns:a16="http://schemas.microsoft.com/office/drawing/2014/main" id="{265C79D3-658E-C499-85AC-E42416449FF0}"/>
              </a:ext>
            </a:extLst>
          </p:cNvPr>
          <p:cNvSpPr/>
          <p:nvPr/>
        </p:nvSpPr>
        <p:spPr>
          <a:xfrm>
            <a:off x="6633212" y="1366570"/>
            <a:ext cx="2333263" cy="664994"/>
          </a:xfrm>
          <a:prstGeom prst="rect">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lumMod val="95000"/>
                    <a:lumOff val="5000"/>
                  </a:schemeClr>
                </a:solidFill>
              </a:rPr>
              <a:t>DFG</a:t>
            </a:r>
            <a:endParaRPr lang="en-US" sz="3200">
              <a:solidFill>
                <a:schemeClr val="tx1">
                  <a:lumMod val="95000"/>
                  <a:lumOff val="5000"/>
                </a:schemeClr>
              </a:solidFill>
            </a:endParaRPr>
          </a:p>
        </p:txBody>
      </p:sp>
      <p:sp>
        <p:nvSpPr>
          <p:cNvPr id="13" name="Rectangle 12">
            <a:extLst>
              <a:ext uri="{FF2B5EF4-FFF2-40B4-BE49-F238E27FC236}">
                <a16:creationId xmlns:a16="http://schemas.microsoft.com/office/drawing/2014/main" id="{7216A4A6-9239-1B71-0395-15E3F08E6E46}"/>
              </a:ext>
            </a:extLst>
          </p:cNvPr>
          <p:cNvSpPr/>
          <p:nvPr/>
        </p:nvSpPr>
        <p:spPr>
          <a:xfrm>
            <a:off x="4237393" y="1763636"/>
            <a:ext cx="1858607" cy="1108324"/>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lumMod val="95000"/>
                    <a:lumOff val="5000"/>
                  </a:schemeClr>
                </a:solidFill>
              </a:rPr>
              <a:t>Modular XFROM</a:t>
            </a:r>
          </a:p>
        </p:txBody>
      </p:sp>
      <p:sp>
        <p:nvSpPr>
          <p:cNvPr id="14" name="Rectangle 13">
            <a:extLst>
              <a:ext uri="{FF2B5EF4-FFF2-40B4-BE49-F238E27FC236}">
                <a16:creationId xmlns:a16="http://schemas.microsoft.com/office/drawing/2014/main" id="{EB564379-82BD-A2E1-774A-CC735723DBE8}"/>
              </a:ext>
            </a:extLst>
          </p:cNvPr>
          <p:cNvSpPr/>
          <p:nvPr/>
        </p:nvSpPr>
        <p:spPr>
          <a:xfrm>
            <a:off x="3762971" y="1000563"/>
            <a:ext cx="854872" cy="4186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ADG</a:t>
            </a:r>
          </a:p>
        </p:txBody>
      </p:sp>
      <p:sp>
        <p:nvSpPr>
          <p:cNvPr id="15" name="Arrow: Right 14">
            <a:extLst>
              <a:ext uri="{FF2B5EF4-FFF2-40B4-BE49-F238E27FC236}">
                <a16:creationId xmlns:a16="http://schemas.microsoft.com/office/drawing/2014/main" id="{3A18F68E-E708-2764-C5B3-D92AE4BBEC75}"/>
              </a:ext>
            </a:extLst>
          </p:cNvPr>
          <p:cNvSpPr/>
          <p:nvPr/>
        </p:nvSpPr>
        <p:spPr>
          <a:xfrm rot="13038156" flipH="1">
            <a:off x="4705499" y="1294856"/>
            <a:ext cx="428639" cy="43396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6BF51E-26F5-B749-81E6-54724B31F1B1}"/>
              </a:ext>
            </a:extLst>
          </p:cNvPr>
          <p:cNvSpPr/>
          <p:nvPr/>
        </p:nvSpPr>
        <p:spPr>
          <a:xfrm>
            <a:off x="6633211" y="2352017"/>
            <a:ext cx="2333263" cy="702132"/>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a:solidFill>
                  <a:schemeClr val="tx1">
                    <a:lumMod val="95000"/>
                    <a:lumOff val="5000"/>
                  </a:schemeClr>
                </a:solidFill>
              </a:rPr>
              <a:t>Mem. Stream</a:t>
            </a:r>
          </a:p>
        </p:txBody>
      </p:sp>
      <p:sp>
        <p:nvSpPr>
          <p:cNvPr id="11" name="Slide Number Placeholder 10">
            <a:extLst>
              <a:ext uri="{FF2B5EF4-FFF2-40B4-BE49-F238E27FC236}">
                <a16:creationId xmlns:a16="http://schemas.microsoft.com/office/drawing/2014/main" id="{7CC0F452-6D1A-E8BA-694C-82F9F057F44E}"/>
              </a:ext>
            </a:extLst>
          </p:cNvPr>
          <p:cNvSpPr>
            <a:spLocks noGrp="1"/>
          </p:cNvSpPr>
          <p:nvPr>
            <p:ph type="sldNum" sz="quarter" idx="12"/>
          </p:nvPr>
        </p:nvSpPr>
        <p:spPr/>
        <p:txBody>
          <a:bodyPr/>
          <a:lstStyle/>
          <a:p>
            <a:fld id="{DDBA5C0F-367D-4CA9-A572-5B9D4E5CC458}" type="slidenum">
              <a:rPr lang="en-US" smtClean="0"/>
              <a:t>30</a:t>
            </a:fld>
            <a:endParaRPr lang="en-US"/>
          </a:p>
        </p:txBody>
      </p:sp>
    </p:spTree>
    <p:extLst>
      <p:ext uri="{BB962C8B-B14F-4D97-AF65-F5344CB8AC3E}">
        <p14:creationId xmlns:p14="http://schemas.microsoft.com/office/powerpoint/2010/main" val="1066473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09ED-2882-AA0F-4BF9-C2DF05C0C12A}"/>
              </a:ext>
            </a:extLst>
          </p:cNvPr>
          <p:cNvSpPr>
            <a:spLocks noGrp="1"/>
          </p:cNvSpPr>
          <p:nvPr>
            <p:ph type="title"/>
          </p:nvPr>
        </p:nvSpPr>
        <p:spPr>
          <a:xfrm>
            <a:off x="381000" y="136525"/>
            <a:ext cx="10515600" cy="1082675"/>
          </a:xfrm>
        </p:spPr>
        <p:txBody>
          <a:bodyPr/>
          <a:lstStyle/>
          <a:p>
            <a:r>
              <a:rPr lang="en-US" altLang="zh-CN" sz="4400"/>
              <a:t>Put it all together!</a:t>
            </a:r>
            <a:endParaRPr lang="en-US"/>
          </a:p>
        </p:txBody>
      </p:sp>
      <p:sp>
        <p:nvSpPr>
          <p:cNvPr id="3" name="Content Placeholder 2">
            <a:extLst>
              <a:ext uri="{FF2B5EF4-FFF2-40B4-BE49-F238E27FC236}">
                <a16:creationId xmlns:a16="http://schemas.microsoft.com/office/drawing/2014/main" id="{CB6696B2-D079-A458-6576-6B87EB811150}"/>
              </a:ext>
            </a:extLst>
          </p:cNvPr>
          <p:cNvSpPr>
            <a:spLocks noGrp="1"/>
          </p:cNvSpPr>
          <p:nvPr>
            <p:ph idx="1"/>
          </p:nvPr>
        </p:nvSpPr>
        <p:spPr>
          <a:xfrm>
            <a:off x="381000" y="3022600"/>
            <a:ext cx="10964607" cy="3605007"/>
          </a:xfrm>
        </p:spPr>
        <p:txBody>
          <a:bodyPr vert="horz" lIns="91440" tIns="45720" rIns="91440" bIns="45720" rtlCol="0" anchor="t">
            <a:normAutofit/>
          </a:bodyPr>
          <a:lstStyle/>
          <a:p>
            <a:r>
              <a:rPr lang="en-US" sz="3600"/>
              <a:t>Read the logs of functional simulation with different unrolling degree</a:t>
            </a:r>
          </a:p>
          <a:p>
            <a:pPr lvl="1"/>
            <a:r>
              <a:rPr lang="en-US" sz="3200">
                <a:cs typeface="Calibri"/>
              </a:rPr>
              <a:t>Cycles</a:t>
            </a:r>
          </a:p>
          <a:p>
            <a:pPr lvl="1"/>
            <a:r>
              <a:rPr lang="en-US" sz="3200"/>
              <a:t>Memory bandwidth</a:t>
            </a:r>
          </a:p>
          <a:p>
            <a:pPr lvl="1"/>
            <a:r>
              <a:rPr lang="en-US" sz="3200"/>
              <a:t>#Instances</a:t>
            </a:r>
          </a:p>
          <a:p>
            <a:pPr lvl="1"/>
            <a:r>
              <a:rPr lang="en-US" sz="3200"/>
              <a:t>#Instructions &amp; IPC</a:t>
            </a:r>
          </a:p>
          <a:p>
            <a:pPr lvl="1"/>
            <a:r>
              <a:rPr lang="en-US" sz="3200"/>
              <a:t>Cycle Breakdown</a:t>
            </a:r>
          </a:p>
        </p:txBody>
      </p:sp>
      <p:sp>
        <p:nvSpPr>
          <p:cNvPr id="4" name="Content Placeholder 2">
            <a:extLst>
              <a:ext uri="{FF2B5EF4-FFF2-40B4-BE49-F238E27FC236}">
                <a16:creationId xmlns:a16="http://schemas.microsoft.com/office/drawing/2014/main" id="{A02AB124-A866-0DF2-5669-BCDFA48DB16A}"/>
              </a:ext>
            </a:extLst>
          </p:cNvPr>
          <p:cNvSpPr txBox="1">
            <a:spLocks/>
          </p:cNvSpPr>
          <p:nvPr/>
        </p:nvSpPr>
        <p:spPr>
          <a:xfrm>
            <a:off x="1809750" y="1162843"/>
            <a:ext cx="9848850" cy="174545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Consolas" panose="020B0609020204030204" pitchFamily="49" charset="0"/>
              </a:rPr>
              <a:t>$ make ultraclean # Start over the build</a:t>
            </a:r>
          </a:p>
          <a:p>
            <a:pPr marL="0" indent="0">
              <a:buNone/>
            </a:pPr>
            <a:r>
              <a:rPr lang="en-US" sz="3200">
                <a:latin typeface="Consolas" panose="020B0609020204030204" pitchFamily="49" charset="0"/>
              </a:rPr>
              <a:t>$ make ss-</a:t>
            </a:r>
            <a:r>
              <a:rPr lang="en-US" sz="3200" err="1">
                <a:latin typeface="Consolas" panose="020B0609020204030204" pitchFamily="49" charset="0"/>
              </a:rPr>
              <a:t>mv.s</a:t>
            </a:r>
            <a:r>
              <a:rPr lang="en-US" sz="3200">
                <a:latin typeface="Consolas" panose="020B0609020204030204" pitchFamily="49" charset="0"/>
              </a:rPr>
              <a:t> # Generate RISCV ASM</a:t>
            </a:r>
          </a:p>
          <a:p>
            <a:pPr marL="0" indent="0">
              <a:buNone/>
            </a:pPr>
            <a:r>
              <a:rPr lang="en-US" sz="3200">
                <a:latin typeface="Consolas" panose="020B0609020204030204" pitchFamily="49" charset="0"/>
              </a:rPr>
              <a:t>$ make ss-</a:t>
            </a:r>
            <a:r>
              <a:rPr lang="en-US" sz="3200" err="1">
                <a:latin typeface="Consolas" panose="020B0609020204030204" pitchFamily="49" charset="0"/>
              </a:rPr>
              <a:t>mv.out</a:t>
            </a:r>
            <a:r>
              <a:rPr lang="en-US" sz="3200">
                <a:latin typeface="Consolas" panose="020B0609020204030204" pitchFamily="49" charset="0"/>
              </a:rPr>
              <a:t> # Link to gem5 </a:t>
            </a:r>
            <a:r>
              <a:rPr lang="en-US" sz="3200" err="1">
                <a:latin typeface="Consolas" panose="020B0609020204030204" pitchFamily="49" charset="0"/>
              </a:rPr>
              <a:t>simulatable</a:t>
            </a:r>
            <a:r>
              <a:rPr lang="en-US" sz="3200">
                <a:latin typeface="Consolas" panose="020B0609020204030204" pitchFamily="49" charset="0"/>
              </a:rPr>
              <a:t> </a:t>
            </a:r>
            <a:r>
              <a:rPr lang="en-US" altLang="zh-CN" sz="3200">
                <a:latin typeface="Consolas" panose="020B0609020204030204" pitchFamily="49" charset="0"/>
              </a:rPr>
              <a:t>bin</a:t>
            </a:r>
          </a:p>
          <a:p>
            <a:pPr marL="0" indent="0">
              <a:buNone/>
            </a:pPr>
            <a:r>
              <a:rPr lang="en-US" sz="3200">
                <a:latin typeface="Consolas" panose="020B0609020204030204" pitchFamily="49" charset="0"/>
              </a:rPr>
              <a:t>$ ./run.sh ss-</a:t>
            </a:r>
            <a:r>
              <a:rPr lang="en-US" sz="3200" err="1">
                <a:latin typeface="Consolas" panose="020B0609020204030204" pitchFamily="49" charset="0"/>
              </a:rPr>
              <a:t>mv.out</a:t>
            </a:r>
            <a:r>
              <a:rPr lang="en-US" sz="3200">
                <a:latin typeface="Consolas" panose="020B0609020204030204" pitchFamily="49" charset="0"/>
              </a:rPr>
              <a:t> # Feed to gem5 simulation</a:t>
            </a:r>
          </a:p>
        </p:txBody>
      </p:sp>
      <p:sp>
        <p:nvSpPr>
          <p:cNvPr id="5" name="Content Placeholder 2">
            <a:extLst>
              <a:ext uri="{FF2B5EF4-FFF2-40B4-BE49-F238E27FC236}">
                <a16:creationId xmlns:a16="http://schemas.microsoft.com/office/drawing/2014/main" id="{D2F7AF4D-EA8E-CA58-22A0-32BE1E5965FA}"/>
              </a:ext>
            </a:extLst>
          </p:cNvPr>
          <p:cNvSpPr txBox="1">
            <a:spLocks/>
          </p:cNvSpPr>
          <p:nvPr/>
        </p:nvSpPr>
        <p:spPr>
          <a:xfrm>
            <a:off x="6184900" y="4055268"/>
            <a:ext cx="5321300" cy="223599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latin typeface="Consolas"/>
              </a:rPr>
              <a:t>$ [edit] </a:t>
            </a:r>
            <a:r>
              <a:rPr lang="en-US" sz="2400" err="1">
                <a:latin typeface="Consolas"/>
              </a:rPr>
              <a:t>mv.c</a:t>
            </a:r>
            <a:r>
              <a:rPr lang="en-US" sz="2400">
                <a:latin typeface="Consolas"/>
              </a:rPr>
              <a:t> # edit unroll</a:t>
            </a:r>
          </a:p>
          <a:p>
            <a:pPr marL="0" indent="0">
              <a:buNone/>
            </a:pPr>
            <a:r>
              <a:rPr lang="en-US" sz="2400">
                <a:latin typeface="Consolas"/>
              </a:rPr>
              <a:t># It actually does everything</a:t>
            </a:r>
          </a:p>
          <a:p>
            <a:pPr marL="0" indent="0">
              <a:buNone/>
            </a:pPr>
            <a:r>
              <a:rPr lang="en-US" sz="2400">
                <a:latin typeface="Consolas"/>
              </a:rPr>
              <a:t># for you with one command!</a:t>
            </a:r>
          </a:p>
          <a:p>
            <a:pPr marL="0" indent="0">
              <a:buNone/>
            </a:pPr>
            <a:r>
              <a:rPr lang="en-US" sz="2400">
                <a:latin typeface="Consolas"/>
              </a:rPr>
              <a:t>$ ./run.sh ss-</a:t>
            </a:r>
            <a:r>
              <a:rPr lang="en-US" sz="2400" err="1">
                <a:latin typeface="Consolas"/>
              </a:rPr>
              <a:t>mv.out</a:t>
            </a:r>
            <a:endParaRPr lang="en-US" sz="2400">
              <a:latin typeface="Consolas"/>
            </a:endParaRPr>
          </a:p>
        </p:txBody>
      </p:sp>
      <p:pic>
        <p:nvPicPr>
          <p:cNvPr id="7" name="Graphic 6" descr="Gears outline">
            <a:extLst>
              <a:ext uri="{FF2B5EF4-FFF2-40B4-BE49-F238E27FC236}">
                <a16:creationId xmlns:a16="http://schemas.microsoft.com/office/drawing/2014/main" id="{E3D4279F-AF9A-8466-3423-7E763DDC31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428" y="1219200"/>
            <a:ext cx="1269144" cy="1269144"/>
          </a:xfrm>
          <a:prstGeom prst="rect">
            <a:avLst/>
          </a:prstGeom>
        </p:spPr>
      </p:pic>
      <p:sp>
        <p:nvSpPr>
          <p:cNvPr id="8" name="Slide Number Placeholder 7">
            <a:extLst>
              <a:ext uri="{FF2B5EF4-FFF2-40B4-BE49-F238E27FC236}">
                <a16:creationId xmlns:a16="http://schemas.microsoft.com/office/drawing/2014/main" id="{A3B7600D-F7E5-9CF1-755A-890982FA3BA9}"/>
              </a:ext>
            </a:extLst>
          </p:cNvPr>
          <p:cNvSpPr>
            <a:spLocks noGrp="1"/>
          </p:cNvSpPr>
          <p:nvPr>
            <p:ph type="sldNum" sz="quarter" idx="12"/>
          </p:nvPr>
        </p:nvSpPr>
        <p:spPr/>
        <p:txBody>
          <a:bodyPr/>
          <a:lstStyle/>
          <a:p>
            <a:fld id="{DDBA5C0F-367D-4CA9-A572-5B9D4E5CC458}" type="slidenum">
              <a:rPr lang="en-US" smtClean="0"/>
              <a:t>31</a:t>
            </a:fld>
            <a:endParaRPr lang="en-US"/>
          </a:p>
        </p:txBody>
      </p:sp>
    </p:spTree>
    <p:extLst>
      <p:ext uri="{BB962C8B-B14F-4D97-AF65-F5344CB8AC3E}">
        <p14:creationId xmlns:p14="http://schemas.microsoft.com/office/powerpoint/2010/main" val="957452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EDB1-CDFE-9CB9-C26F-3B6E4D9F832B}"/>
              </a:ext>
            </a:extLst>
          </p:cNvPr>
          <p:cNvSpPr>
            <a:spLocks noGrp="1"/>
          </p:cNvSpPr>
          <p:nvPr>
            <p:ph type="title"/>
          </p:nvPr>
        </p:nvSpPr>
        <p:spPr>
          <a:xfrm>
            <a:off x="381000" y="0"/>
            <a:ext cx="10889150" cy="1325563"/>
          </a:xfrm>
        </p:spPr>
        <p:txBody>
          <a:bodyPr>
            <a:normAutofit/>
          </a:bodyPr>
          <a:lstStyle/>
          <a:p>
            <a:r>
              <a:rPr lang="en-US" sz="6000"/>
              <a:t>Playing with the Unrolling Degree</a:t>
            </a:r>
          </a:p>
        </p:txBody>
      </p:sp>
      <p:sp>
        <p:nvSpPr>
          <p:cNvPr id="3" name="Content Placeholder 2">
            <a:extLst>
              <a:ext uri="{FF2B5EF4-FFF2-40B4-BE49-F238E27FC236}">
                <a16:creationId xmlns:a16="http://schemas.microsoft.com/office/drawing/2014/main" id="{86A48520-1DCA-C44D-8575-EFDDC700B473}"/>
              </a:ext>
            </a:extLst>
          </p:cNvPr>
          <p:cNvSpPr>
            <a:spLocks noGrp="1"/>
          </p:cNvSpPr>
          <p:nvPr>
            <p:ph idx="1"/>
          </p:nvPr>
        </p:nvSpPr>
        <p:spPr>
          <a:xfrm>
            <a:off x="66675" y="1336197"/>
            <a:ext cx="12125325" cy="5233988"/>
          </a:xfrm>
        </p:spPr>
        <p:txBody>
          <a:bodyPr vert="horz" lIns="91440" tIns="45720" rIns="91440" bIns="45720" rtlCol="0" anchor="t">
            <a:normAutofit/>
          </a:bodyPr>
          <a:lstStyle/>
          <a:p>
            <a:r>
              <a:rPr lang="en-US" sz="3600"/>
              <a:t>Decoupled computational instructions are in </a:t>
            </a:r>
            <a:r>
              <a:rPr lang="en-US" sz="3600">
                <a:solidFill>
                  <a:srgbClr val="FF0000"/>
                </a:solidFill>
                <a:latin typeface="Consolas" panose="020B0609020204030204" pitchFamily="49" charset="0"/>
              </a:rPr>
              <a:t>mv</a:t>
            </a:r>
            <a:r>
              <a:rPr lang="en-US" sz="3600">
                <a:latin typeface="Consolas" panose="020B0609020204030204" pitchFamily="49" charset="0"/>
              </a:rPr>
              <a:t>_</a:t>
            </a:r>
            <a:r>
              <a:rPr lang="en-US" sz="3600">
                <a:solidFill>
                  <a:schemeClr val="accent5">
                    <a:lumMod val="75000"/>
                  </a:schemeClr>
                </a:solidFill>
                <a:latin typeface="Consolas" panose="020B0609020204030204" pitchFamily="49" charset="0"/>
              </a:rPr>
              <a:t>0</a:t>
            </a:r>
            <a:r>
              <a:rPr lang="en-US" sz="3600">
                <a:latin typeface="Consolas" panose="020B0609020204030204" pitchFamily="49" charset="0"/>
              </a:rPr>
              <a:t>_</a:t>
            </a:r>
            <a:r>
              <a:rPr lang="en-US" sz="3600">
                <a:solidFill>
                  <a:schemeClr val="accent6"/>
                </a:solidFill>
                <a:latin typeface="Consolas" panose="020B0609020204030204" pitchFamily="49" charset="0"/>
              </a:rPr>
              <a:t>1</a:t>
            </a:r>
            <a:r>
              <a:rPr lang="en-US" sz="3600">
                <a:latin typeface="Consolas" panose="020B0609020204030204" pitchFamily="49" charset="0"/>
              </a:rPr>
              <a:t>.dfg</a:t>
            </a:r>
          </a:p>
          <a:p>
            <a:pPr lvl="1"/>
            <a:r>
              <a:rPr lang="en-US" sz="3200">
                <a:solidFill>
                  <a:srgbClr val="FF0000"/>
                </a:solidFill>
                <a:latin typeface="Consolas" panose="020B0609020204030204" pitchFamily="49" charset="0"/>
              </a:rPr>
              <a:t>mv: </a:t>
            </a:r>
            <a:r>
              <a:rPr lang="en-US" sz="3200"/>
              <a:t>The function from which this graph extracted.</a:t>
            </a:r>
            <a:r>
              <a:rPr lang="en-US" sz="3200">
                <a:solidFill>
                  <a:srgbClr val="FF0000"/>
                </a:solidFill>
              </a:rPr>
              <a:t> </a:t>
            </a:r>
          </a:p>
          <a:p>
            <a:pPr lvl="1"/>
            <a:r>
              <a:rPr lang="en-US" sz="3200">
                <a:solidFill>
                  <a:schemeClr val="accent5">
                    <a:lumMod val="75000"/>
                  </a:schemeClr>
                </a:solidFill>
                <a:latin typeface="Consolas" panose="020B0609020204030204" pitchFamily="49" charset="0"/>
              </a:rPr>
              <a:t>0: </a:t>
            </a:r>
            <a:r>
              <a:rPr lang="en-US" sz="3200"/>
              <a:t>The 0-based rank of this DFG in the function.</a:t>
            </a:r>
          </a:p>
          <a:p>
            <a:pPr lvl="1"/>
            <a:r>
              <a:rPr lang="en-US" sz="3200">
                <a:solidFill>
                  <a:schemeClr val="accent6"/>
                </a:solidFill>
                <a:latin typeface="Consolas" panose="020B0609020204030204" pitchFamily="49" charset="0"/>
              </a:rPr>
              <a:t>1: </a:t>
            </a:r>
            <a:r>
              <a:rPr lang="en-US" sz="3200"/>
              <a:t>The unrolling degree of the DFG.</a:t>
            </a:r>
          </a:p>
          <a:p>
            <a:pPr>
              <a:lnSpc>
                <a:spcPct val="100000"/>
              </a:lnSpc>
            </a:pPr>
            <a:r>
              <a:rPr lang="en-US" sz="3200">
                <a:latin typeface="Consolas" panose="020B0609020204030204" pitchFamily="49" charset="0"/>
              </a:rPr>
              <a:t>#pragma ss </a:t>
            </a:r>
            <a:r>
              <a:rPr lang="en-US" sz="3200" err="1">
                <a:latin typeface="Consolas" panose="020B0609020204030204" pitchFamily="49" charset="0"/>
              </a:rPr>
              <a:t>dfg</a:t>
            </a:r>
            <a:r>
              <a:rPr lang="en-US" sz="3200"/>
              <a:t> has an optional clause </a:t>
            </a:r>
            <a:r>
              <a:rPr lang="en-US" sz="3200">
                <a:latin typeface="Consolas" panose="020B0609020204030204" pitchFamily="49" charset="0"/>
              </a:rPr>
              <a:t>unroll(x)</a:t>
            </a:r>
            <a:r>
              <a:rPr lang="en-US" sz="3200"/>
              <a:t> to tune the resource occupation</a:t>
            </a:r>
          </a:p>
          <a:p>
            <a:pPr lvl="1">
              <a:lnSpc>
                <a:spcPct val="100000"/>
              </a:lnSpc>
            </a:pPr>
            <a:r>
              <a:rPr lang="en-US" sz="3200"/>
              <a:t>x has to be a constant expression</a:t>
            </a:r>
          </a:p>
          <a:p>
            <a:pPr lvl="1">
              <a:lnSpc>
                <a:spcPct val="100000"/>
              </a:lnSpc>
            </a:pPr>
            <a:r>
              <a:rPr lang="en-US" sz="3200"/>
              <a:t>If not specified </a:t>
            </a:r>
            <a:r>
              <a:rPr lang="en-US" sz="3200">
                <a:latin typeface="Consolas" panose="020B0609020204030204" pitchFamily="49" charset="0"/>
              </a:rPr>
              <a:t>x=1</a:t>
            </a:r>
          </a:p>
          <a:p>
            <a:pPr lvl="1">
              <a:lnSpc>
                <a:spcPct val="100000"/>
              </a:lnSpc>
            </a:pPr>
            <a:r>
              <a:rPr lang="en-US" sz="3200"/>
              <a:t>If </a:t>
            </a:r>
            <a:r>
              <a:rPr lang="en-US" sz="3200">
                <a:latin typeface="Consolas" panose="020B0609020204030204" pitchFamily="49" charset="0"/>
              </a:rPr>
              <a:t>x=-1</a:t>
            </a:r>
            <a:r>
              <a:rPr lang="en-US" sz="3200"/>
              <a:t>, the compiler will enumerate a feasible unrolling degree</a:t>
            </a:r>
          </a:p>
        </p:txBody>
      </p:sp>
      <p:sp>
        <p:nvSpPr>
          <p:cNvPr id="4" name="Slide Number Placeholder 3">
            <a:extLst>
              <a:ext uri="{FF2B5EF4-FFF2-40B4-BE49-F238E27FC236}">
                <a16:creationId xmlns:a16="http://schemas.microsoft.com/office/drawing/2014/main" id="{8E88D7F9-C2B7-AD76-2637-E89A8B99183E}"/>
              </a:ext>
            </a:extLst>
          </p:cNvPr>
          <p:cNvSpPr>
            <a:spLocks noGrp="1"/>
          </p:cNvSpPr>
          <p:nvPr>
            <p:ph type="sldNum" sz="quarter" idx="12"/>
          </p:nvPr>
        </p:nvSpPr>
        <p:spPr/>
        <p:txBody>
          <a:bodyPr/>
          <a:lstStyle/>
          <a:p>
            <a:fld id="{DDBA5C0F-367D-4CA9-A572-5B9D4E5CC458}" type="slidenum">
              <a:rPr lang="en-US" smtClean="0"/>
              <a:t>32</a:t>
            </a:fld>
            <a:endParaRPr lang="en-US"/>
          </a:p>
        </p:txBody>
      </p:sp>
    </p:spTree>
    <p:extLst>
      <p:ext uri="{BB962C8B-B14F-4D97-AF65-F5344CB8AC3E}">
        <p14:creationId xmlns:p14="http://schemas.microsoft.com/office/powerpoint/2010/main" val="358363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72D8-1195-4F02-84CD-92C881574B76}"/>
              </a:ext>
            </a:extLst>
          </p:cNvPr>
          <p:cNvSpPr>
            <a:spLocks noGrp="1"/>
          </p:cNvSpPr>
          <p:nvPr>
            <p:ph type="title"/>
          </p:nvPr>
        </p:nvSpPr>
        <p:spPr>
          <a:xfrm>
            <a:off x="501654" y="117039"/>
            <a:ext cx="10852146" cy="1088390"/>
          </a:xfrm>
        </p:spPr>
        <p:txBody>
          <a:bodyPr>
            <a:normAutofit/>
          </a:bodyPr>
          <a:lstStyle/>
          <a:p>
            <a:r>
              <a:rPr lang="en-US"/>
              <a:t>Idiomatic Dataflow Vectorization (Unrolling)</a:t>
            </a:r>
          </a:p>
        </p:txBody>
      </p:sp>
      <p:sp>
        <p:nvSpPr>
          <p:cNvPr id="3" name="Content Placeholder 2">
            <a:extLst>
              <a:ext uri="{FF2B5EF4-FFF2-40B4-BE49-F238E27FC236}">
                <a16:creationId xmlns:a16="http://schemas.microsoft.com/office/drawing/2014/main" id="{6285BD9F-7BE8-4BB5-A7E6-2D8777F1E3FC}"/>
              </a:ext>
            </a:extLst>
          </p:cNvPr>
          <p:cNvSpPr>
            <a:spLocks noGrp="1"/>
          </p:cNvSpPr>
          <p:nvPr>
            <p:ph idx="1"/>
          </p:nvPr>
        </p:nvSpPr>
        <p:spPr>
          <a:xfrm>
            <a:off x="396113" y="1350909"/>
            <a:ext cx="10515600" cy="5390051"/>
          </a:xfrm>
        </p:spPr>
        <p:txBody>
          <a:bodyPr>
            <a:normAutofit/>
          </a:bodyPr>
          <a:lstStyle/>
          <a:p>
            <a:r>
              <a:rPr lang="en-US" sz="3200"/>
              <a:t>Enumerate the unrolling degree</a:t>
            </a:r>
          </a:p>
          <a:p>
            <a:pPr lvl="1"/>
            <a:r>
              <a:rPr lang="en-US" sz="2800"/>
              <a:t>Duplicated instructions occupy more computational resources</a:t>
            </a:r>
          </a:p>
          <a:p>
            <a:r>
              <a:rPr lang="en-US" altLang="zh-CN" sz="3200"/>
              <a:t>Vectorization Idioms</a:t>
            </a:r>
          </a:p>
          <a:p>
            <a:endParaRPr lang="en-US" sz="3200"/>
          </a:p>
          <a:p>
            <a:endParaRPr lang="en-US" sz="3200"/>
          </a:p>
          <a:p>
            <a:endParaRPr lang="en-US" sz="3200"/>
          </a:p>
          <a:p>
            <a:endParaRPr lang="en-US" sz="3200"/>
          </a:p>
          <a:p>
            <a:endParaRPr lang="en-US" sz="3200"/>
          </a:p>
          <a:p>
            <a:endParaRPr lang="en-US" sz="3200"/>
          </a:p>
        </p:txBody>
      </p:sp>
      <p:sp>
        <p:nvSpPr>
          <p:cNvPr id="475" name="TextBox 474">
            <a:extLst>
              <a:ext uri="{FF2B5EF4-FFF2-40B4-BE49-F238E27FC236}">
                <a16:creationId xmlns:a16="http://schemas.microsoft.com/office/drawing/2014/main" id="{C3E7C68C-10D3-42C6-8948-68BC8AB5F39F}"/>
              </a:ext>
            </a:extLst>
          </p:cNvPr>
          <p:cNvSpPr txBox="1"/>
          <p:nvPr/>
        </p:nvSpPr>
        <p:spPr>
          <a:xfrm>
            <a:off x="538591" y="2841160"/>
            <a:ext cx="3752950" cy="1200329"/>
          </a:xfrm>
          <a:prstGeom prst="rect">
            <a:avLst/>
          </a:prstGeom>
          <a:noFill/>
        </p:spPr>
        <p:txBody>
          <a:bodyPr wrap="none" rtlCol="0">
            <a:spAutoFit/>
          </a:bodyPr>
          <a:lstStyle/>
          <a:p>
            <a:r>
              <a:rPr lang="en-US" sz="2400">
                <a:latin typeface="Consolas" panose="020B0609020204030204" pitchFamily="49" charset="0"/>
              </a:rPr>
              <a:t>// Elementwise</a:t>
            </a:r>
          </a:p>
          <a:p>
            <a:r>
              <a:rPr lang="en-US" sz="2400">
                <a:latin typeface="Consolas" panose="020B0609020204030204" pitchFamily="49" charset="0"/>
              </a:rPr>
              <a:t>for (</a:t>
            </a:r>
            <a:r>
              <a:rPr lang="en-US" sz="2400" err="1">
                <a:latin typeface="Consolas" panose="020B0609020204030204" pitchFamily="49" charset="0"/>
              </a:rPr>
              <a:t>i</a:t>
            </a:r>
            <a:r>
              <a:rPr lang="en-US" sz="2400">
                <a:latin typeface="Consolas" panose="020B0609020204030204" pitchFamily="49" charset="0"/>
              </a:rPr>
              <a:t>=0; </a:t>
            </a:r>
            <a:r>
              <a:rPr lang="en-US" sz="2400" err="1">
                <a:latin typeface="Consolas" panose="020B0609020204030204" pitchFamily="49" charset="0"/>
              </a:rPr>
              <a:t>i</a:t>
            </a:r>
            <a:r>
              <a:rPr lang="en-US" sz="2400">
                <a:latin typeface="Consolas" panose="020B0609020204030204" pitchFamily="49" charset="0"/>
              </a:rPr>
              <a:t>&lt;n; ++</a:t>
            </a:r>
            <a:r>
              <a:rPr lang="en-US" sz="2400" err="1">
                <a:latin typeface="Consolas" panose="020B0609020204030204" pitchFamily="49" charset="0"/>
              </a:rPr>
              <a:t>i</a:t>
            </a:r>
            <a:r>
              <a:rPr lang="en-US" sz="2400">
                <a:latin typeface="Consolas" panose="020B0609020204030204" pitchFamily="49" charset="0"/>
              </a:rPr>
              <a:t>)</a:t>
            </a:r>
          </a:p>
          <a:p>
            <a:r>
              <a:rPr lang="en-US" sz="2400">
                <a:latin typeface="Consolas" panose="020B0609020204030204" pitchFamily="49" charset="0"/>
              </a:rPr>
              <a:t>  a[</a:t>
            </a:r>
            <a:r>
              <a:rPr lang="en-US" sz="2400" err="1">
                <a:latin typeface="Consolas" panose="020B0609020204030204" pitchFamily="49" charset="0"/>
              </a:rPr>
              <a:t>i</a:t>
            </a:r>
            <a:r>
              <a:rPr lang="en-US" sz="2400">
                <a:latin typeface="Consolas" panose="020B0609020204030204" pitchFamily="49" charset="0"/>
              </a:rPr>
              <a:t>] = b[</a:t>
            </a:r>
            <a:r>
              <a:rPr lang="en-US" sz="2400" err="1">
                <a:latin typeface="Consolas" panose="020B0609020204030204" pitchFamily="49" charset="0"/>
              </a:rPr>
              <a:t>i</a:t>
            </a:r>
            <a:r>
              <a:rPr lang="en-US" sz="2400">
                <a:latin typeface="Consolas" panose="020B0609020204030204" pitchFamily="49" charset="0"/>
              </a:rPr>
              <a:t>] + c[</a:t>
            </a:r>
            <a:r>
              <a:rPr lang="en-US" sz="2400" err="1">
                <a:latin typeface="Consolas" panose="020B0609020204030204" pitchFamily="49" charset="0"/>
              </a:rPr>
              <a:t>i</a:t>
            </a:r>
            <a:r>
              <a:rPr lang="en-US" sz="2400">
                <a:latin typeface="Consolas" panose="020B0609020204030204" pitchFamily="49" charset="0"/>
              </a:rPr>
              <a:t>];</a:t>
            </a:r>
          </a:p>
        </p:txBody>
      </p:sp>
      <p:grpSp>
        <p:nvGrpSpPr>
          <p:cNvPr id="513" name="Group 512">
            <a:extLst>
              <a:ext uri="{FF2B5EF4-FFF2-40B4-BE49-F238E27FC236}">
                <a16:creationId xmlns:a16="http://schemas.microsoft.com/office/drawing/2014/main" id="{3F3E4911-6805-4C81-8A4D-98C64BE6545E}"/>
              </a:ext>
            </a:extLst>
          </p:cNvPr>
          <p:cNvGrpSpPr/>
          <p:nvPr/>
        </p:nvGrpSpPr>
        <p:grpSpPr>
          <a:xfrm>
            <a:off x="958785" y="4020233"/>
            <a:ext cx="2687776" cy="2164098"/>
            <a:chOff x="-1542112" y="3154881"/>
            <a:chExt cx="1317063" cy="1060450"/>
          </a:xfrm>
        </p:grpSpPr>
        <p:sp>
          <p:nvSpPr>
            <p:cNvPr id="477" name="Oval 476">
              <a:extLst>
                <a:ext uri="{FF2B5EF4-FFF2-40B4-BE49-F238E27FC236}">
                  <a16:creationId xmlns:a16="http://schemas.microsoft.com/office/drawing/2014/main" id="{40869AF4-DFC6-4CBB-A0AB-53C3C56E0496}"/>
                </a:ext>
              </a:extLst>
            </p:cNvPr>
            <p:cNvSpPr/>
            <p:nvPr/>
          </p:nvSpPr>
          <p:spPr>
            <a:xfrm>
              <a:off x="-1277339" y="3594960"/>
              <a:ext cx="241983" cy="241983"/>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t>
              </a:r>
            </a:p>
          </p:txBody>
        </p:sp>
        <p:sp>
          <p:nvSpPr>
            <p:cNvPr id="478" name="Oval 477">
              <a:extLst>
                <a:ext uri="{FF2B5EF4-FFF2-40B4-BE49-F238E27FC236}">
                  <a16:creationId xmlns:a16="http://schemas.microsoft.com/office/drawing/2014/main" id="{757F001F-7B38-4821-8EBA-8934A4F7C0EC}"/>
                </a:ext>
              </a:extLst>
            </p:cNvPr>
            <p:cNvSpPr/>
            <p:nvPr/>
          </p:nvSpPr>
          <p:spPr>
            <a:xfrm>
              <a:off x="-740189" y="3596338"/>
              <a:ext cx="241983" cy="241983"/>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t>
              </a:r>
            </a:p>
          </p:txBody>
        </p:sp>
        <p:sp>
          <p:nvSpPr>
            <p:cNvPr id="482" name="Rectangle 481">
              <a:extLst>
                <a:ext uri="{FF2B5EF4-FFF2-40B4-BE49-F238E27FC236}">
                  <a16:creationId xmlns:a16="http://schemas.microsoft.com/office/drawing/2014/main" id="{ED629554-8482-403A-85B3-F176F8DFDC2B}"/>
                </a:ext>
              </a:extLst>
            </p:cNvPr>
            <p:cNvSpPr/>
            <p:nvPr/>
          </p:nvSpPr>
          <p:spPr>
            <a:xfrm>
              <a:off x="-1542112" y="3154881"/>
              <a:ext cx="600421" cy="21272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B</a:t>
              </a:r>
              <a:r>
                <a:rPr lang="en-US" sz="3200">
                  <a:solidFill>
                    <a:schemeClr val="tx1"/>
                  </a:solidFill>
                </a:rPr>
                <a:t>[2]</a:t>
              </a:r>
            </a:p>
          </p:txBody>
        </p:sp>
        <p:cxnSp>
          <p:nvCxnSpPr>
            <p:cNvPr id="483" name="Straight Arrow Connector 482">
              <a:extLst>
                <a:ext uri="{FF2B5EF4-FFF2-40B4-BE49-F238E27FC236}">
                  <a16:creationId xmlns:a16="http://schemas.microsoft.com/office/drawing/2014/main" id="{07AE768C-D748-453E-8EB4-0DC69AB25C23}"/>
                </a:ext>
              </a:extLst>
            </p:cNvPr>
            <p:cNvCxnSpPr>
              <a:cxnSpLocks/>
              <a:stCxn id="482" idx="2"/>
              <a:endCxn id="477" idx="1"/>
            </p:cNvCxnSpPr>
            <p:nvPr/>
          </p:nvCxnSpPr>
          <p:spPr>
            <a:xfrm>
              <a:off x="-1241901" y="3367606"/>
              <a:ext cx="0" cy="2627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0" name="Rectangle 489">
              <a:extLst>
                <a:ext uri="{FF2B5EF4-FFF2-40B4-BE49-F238E27FC236}">
                  <a16:creationId xmlns:a16="http://schemas.microsoft.com/office/drawing/2014/main" id="{00050CFE-CBB2-4AF9-B427-1A71E6672DE9}"/>
                </a:ext>
              </a:extLst>
            </p:cNvPr>
            <p:cNvSpPr/>
            <p:nvPr/>
          </p:nvSpPr>
          <p:spPr>
            <a:xfrm>
              <a:off x="-825470" y="3154881"/>
              <a:ext cx="600421" cy="21272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C[2]</a:t>
              </a:r>
            </a:p>
          </p:txBody>
        </p:sp>
        <p:cxnSp>
          <p:nvCxnSpPr>
            <p:cNvPr id="491" name="Straight Arrow Connector 490">
              <a:extLst>
                <a:ext uri="{FF2B5EF4-FFF2-40B4-BE49-F238E27FC236}">
                  <a16:creationId xmlns:a16="http://schemas.microsoft.com/office/drawing/2014/main" id="{DA842B81-7283-4035-9D92-2C73EC7AA90B}"/>
                </a:ext>
              </a:extLst>
            </p:cNvPr>
            <p:cNvCxnSpPr>
              <a:cxnSpLocks/>
              <a:stCxn id="490" idx="2"/>
              <a:endCxn id="478" idx="7"/>
            </p:cNvCxnSpPr>
            <p:nvPr/>
          </p:nvCxnSpPr>
          <p:spPr>
            <a:xfrm flipH="1">
              <a:off x="-533644" y="3367606"/>
              <a:ext cx="8385" cy="2641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7" name="Rectangle 496">
              <a:extLst>
                <a:ext uri="{FF2B5EF4-FFF2-40B4-BE49-F238E27FC236}">
                  <a16:creationId xmlns:a16="http://schemas.microsoft.com/office/drawing/2014/main" id="{E73B2F0F-B838-447D-ACA9-A533515B088E}"/>
                </a:ext>
              </a:extLst>
            </p:cNvPr>
            <p:cNvSpPr/>
            <p:nvPr/>
          </p:nvSpPr>
          <p:spPr>
            <a:xfrm>
              <a:off x="-1231622" y="4002606"/>
              <a:ext cx="600421" cy="21272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A[2]</a:t>
              </a:r>
            </a:p>
          </p:txBody>
        </p:sp>
        <p:cxnSp>
          <p:nvCxnSpPr>
            <p:cNvPr id="498" name="Straight Arrow Connector 497">
              <a:extLst>
                <a:ext uri="{FF2B5EF4-FFF2-40B4-BE49-F238E27FC236}">
                  <a16:creationId xmlns:a16="http://schemas.microsoft.com/office/drawing/2014/main" id="{66257C3D-EF33-44DF-8215-AB41EABD10CD}"/>
                </a:ext>
              </a:extLst>
            </p:cNvPr>
            <p:cNvCxnSpPr>
              <a:cxnSpLocks/>
              <a:stCxn id="478" idx="3"/>
              <a:endCxn id="497" idx="0"/>
            </p:cNvCxnSpPr>
            <p:nvPr/>
          </p:nvCxnSpPr>
          <p:spPr>
            <a:xfrm flipH="1">
              <a:off x="-931411" y="3802883"/>
              <a:ext cx="226660" cy="1997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1" name="Straight Arrow Connector 500">
              <a:extLst>
                <a:ext uri="{FF2B5EF4-FFF2-40B4-BE49-F238E27FC236}">
                  <a16:creationId xmlns:a16="http://schemas.microsoft.com/office/drawing/2014/main" id="{E4A3A473-EDAF-46CE-9147-98B5BFEF2613}"/>
                </a:ext>
              </a:extLst>
            </p:cNvPr>
            <p:cNvCxnSpPr>
              <a:cxnSpLocks/>
              <a:stCxn id="477" idx="5"/>
              <a:endCxn id="497" idx="0"/>
            </p:cNvCxnSpPr>
            <p:nvPr/>
          </p:nvCxnSpPr>
          <p:spPr>
            <a:xfrm>
              <a:off x="-1070794" y="3801505"/>
              <a:ext cx="139383" cy="2011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06" name="Straight Arrow Connector 505">
            <a:extLst>
              <a:ext uri="{FF2B5EF4-FFF2-40B4-BE49-F238E27FC236}">
                <a16:creationId xmlns:a16="http://schemas.microsoft.com/office/drawing/2014/main" id="{7F6E05ED-0212-4276-8391-019600941C4B}"/>
              </a:ext>
            </a:extLst>
          </p:cNvPr>
          <p:cNvCxnSpPr>
            <a:cxnSpLocks/>
            <a:stCxn id="482" idx="2"/>
            <a:endCxn id="478" idx="1"/>
          </p:cNvCxnSpPr>
          <p:nvPr/>
        </p:nvCxnSpPr>
        <p:spPr>
          <a:xfrm>
            <a:off x="1571435" y="4454348"/>
            <a:ext cx="1096181" cy="5391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5FA3F016-98B8-41BD-8458-3FF407094B80}"/>
              </a:ext>
            </a:extLst>
          </p:cNvPr>
          <p:cNvCxnSpPr>
            <a:cxnSpLocks/>
            <a:stCxn id="490" idx="2"/>
            <a:endCxn id="477" idx="7"/>
          </p:cNvCxnSpPr>
          <p:nvPr/>
        </p:nvCxnSpPr>
        <p:spPr>
          <a:xfrm flipH="1">
            <a:off x="1920620" y="4454348"/>
            <a:ext cx="1113291" cy="5362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4" name="TextBox 513">
            <a:extLst>
              <a:ext uri="{FF2B5EF4-FFF2-40B4-BE49-F238E27FC236}">
                <a16:creationId xmlns:a16="http://schemas.microsoft.com/office/drawing/2014/main" id="{E15D670B-3829-4946-BC64-683FA9D836C1}"/>
              </a:ext>
            </a:extLst>
          </p:cNvPr>
          <p:cNvSpPr txBox="1"/>
          <p:nvPr/>
        </p:nvSpPr>
        <p:spPr>
          <a:xfrm>
            <a:off x="4222866" y="2830750"/>
            <a:ext cx="3413114" cy="1200329"/>
          </a:xfrm>
          <a:prstGeom prst="rect">
            <a:avLst/>
          </a:prstGeom>
          <a:noFill/>
        </p:spPr>
        <p:txBody>
          <a:bodyPr wrap="none" rtlCol="0">
            <a:spAutoFit/>
          </a:bodyPr>
          <a:lstStyle/>
          <a:p>
            <a:r>
              <a:rPr lang="en-US" sz="2400">
                <a:latin typeface="Consolas" panose="020B0609020204030204" pitchFamily="49" charset="0"/>
              </a:rPr>
              <a:t>// Broadcast</a:t>
            </a:r>
          </a:p>
          <a:p>
            <a:r>
              <a:rPr lang="en-US" sz="2400">
                <a:latin typeface="Consolas" panose="020B0609020204030204" pitchFamily="49" charset="0"/>
              </a:rPr>
              <a:t>for (</a:t>
            </a:r>
            <a:r>
              <a:rPr lang="en-US" sz="2400" err="1">
                <a:latin typeface="Consolas" panose="020B0609020204030204" pitchFamily="49" charset="0"/>
              </a:rPr>
              <a:t>i</a:t>
            </a:r>
            <a:r>
              <a:rPr lang="en-US" sz="2400">
                <a:latin typeface="Consolas" panose="020B0609020204030204" pitchFamily="49" charset="0"/>
              </a:rPr>
              <a:t>=0; </a:t>
            </a:r>
            <a:r>
              <a:rPr lang="en-US" sz="2400" err="1">
                <a:latin typeface="Consolas" panose="020B0609020204030204" pitchFamily="49" charset="0"/>
              </a:rPr>
              <a:t>i</a:t>
            </a:r>
            <a:r>
              <a:rPr lang="en-US" sz="2400">
                <a:latin typeface="Consolas" panose="020B0609020204030204" pitchFamily="49" charset="0"/>
              </a:rPr>
              <a:t>&lt;n; ++</a:t>
            </a:r>
            <a:r>
              <a:rPr lang="en-US" sz="2400" err="1">
                <a:latin typeface="Consolas" panose="020B0609020204030204" pitchFamily="49" charset="0"/>
              </a:rPr>
              <a:t>i</a:t>
            </a:r>
            <a:r>
              <a:rPr lang="en-US" sz="2400">
                <a:latin typeface="Consolas" panose="020B0609020204030204" pitchFamily="49" charset="0"/>
              </a:rPr>
              <a:t>)</a:t>
            </a:r>
          </a:p>
          <a:p>
            <a:r>
              <a:rPr lang="en-US" sz="2400">
                <a:latin typeface="Consolas" panose="020B0609020204030204" pitchFamily="49" charset="0"/>
              </a:rPr>
              <a:t>  a[</a:t>
            </a:r>
            <a:r>
              <a:rPr lang="en-US" sz="2400" err="1">
                <a:latin typeface="Consolas" panose="020B0609020204030204" pitchFamily="49" charset="0"/>
              </a:rPr>
              <a:t>i</a:t>
            </a:r>
            <a:r>
              <a:rPr lang="en-US" sz="2400">
                <a:latin typeface="Consolas" panose="020B0609020204030204" pitchFamily="49" charset="0"/>
              </a:rPr>
              <a:t>] = b[</a:t>
            </a:r>
            <a:r>
              <a:rPr lang="en-US" sz="2400" err="1">
                <a:latin typeface="Consolas" panose="020B0609020204030204" pitchFamily="49" charset="0"/>
              </a:rPr>
              <a:t>i</a:t>
            </a:r>
            <a:r>
              <a:rPr lang="en-US" sz="2400">
                <a:latin typeface="Consolas" panose="020B0609020204030204" pitchFamily="49" charset="0"/>
              </a:rPr>
              <a:t>] * c;</a:t>
            </a:r>
          </a:p>
        </p:txBody>
      </p:sp>
      <p:sp>
        <p:nvSpPr>
          <p:cNvPr id="534" name="TextBox 533">
            <a:extLst>
              <a:ext uri="{FF2B5EF4-FFF2-40B4-BE49-F238E27FC236}">
                <a16:creationId xmlns:a16="http://schemas.microsoft.com/office/drawing/2014/main" id="{11B4E86F-C1F9-479B-AF53-9CBD467DA56F}"/>
              </a:ext>
            </a:extLst>
          </p:cNvPr>
          <p:cNvSpPr txBox="1"/>
          <p:nvPr/>
        </p:nvSpPr>
        <p:spPr>
          <a:xfrm>
            <a:off x="7973693" y="2424915"/>
            <a:ext cx="3752950" cy="1569660"/>
          </a:xfrm>
          <a:prstGeom prst="rect">
            <a:avLst/>
          </a:prstGeom>
          <a:noFill/>
        </p:spPr>
        <p:txBody>
          <a:bodyPr wrap="none" rtlCol="0">
            <a:spAutoFit/>
          </a:bodyPr>
          <a:lstStyle/>
          <a:p>
            <a:r>
              <a:rPr lang="en-US" sz="2400">
                <a:latin typeface="Consolas" panose="020B0609020204030204" pitchFamily="49" charset="0"/>
              </a:rPr>
              <a:t>// Accumulation</a:t>
            </a:r>
          </a:p>
          <a:p>
            <a:r>
              <a:rPr lang="en-US" sz="2400">
                <a:latin typeface="Consolas" panose="020B0609020204030204" pitchFamily="49" charset="0"/>
              </a:rPr>
              <a:t>acc = 0;</a:t>
            </a:r>
          </a:p>
          <a:p>
            <a:r>
              <a:rPr lang="en-US" sz="2400">
                <a:latin typeface="Consolas" panose="020B0609020204030204" pitchFamily="49" charset="0"/>
              </a:rPr>
              <a:t>for (</a:t>
            </a:r>
            <a:r>
              <a:rPr lang="en-US" sz="2400" err="1">
                <a:latin typeface="Consolas" panose="020B0609020204030204" pitchFamily="49" charset="0"/>
              </a:rPr>
              <a:t>i</a:t>
            </a:r>
            <a:r>
              <a:rPr lang="en-US" sz="2400">
                <a:latin typeface="Consolas" panose="020B0609020204030204" pitchFamily="49" charset="0"/>
              </a:rPr>
              <a:t>=0; </a:t>
            </a:r>
            <a:r>
              <a:rPr lang="en-US" sz="2400" err="1">
                <a:latin typeface="Consolas" panose="020B0609020204030204" pitchFamily="49" charset="0"/>
              </a:rPr>
              <a:t>i</a:t>
            </a:r>
            <a:r>
              <a:rPr lang="en-US" sz="2400">
                <a:latin typeface="Consolas" panose="020B0609020204030204" pitchFamily="49" charset="0"/>
              </a:rPr>
              <a:t>&lt;n; ++</a:t>
            </a:r>
            <a:r>
              <a:rPr lang="en-US" sz="2400" err="1">
                <a:latin typeface="Consolas" panose="020B0609020204030204" pitchFamily="49" charset="0"/>
              </a:rPr>
              <a:t>i</a:t>
            </a:r>
            <a:r>
              <a:rPr lang="en-US" sz="2400">
                <a:latin typeface="Consolas" panose="020B0609020204030204" pitchFamily="49" charset="0"/>
              </a:rPr>
              <a:t>)</a:t>
            </a:r>
          </a:p>
          <a:p>
            <a:r>
              <a:rPr lang="en-US" sz="2400">
                <a:latin typeface="Consolas" panose="020B0609020204030204" pitchFamily="49" charset="0"/>
              </a:rPr>
              <a:t>  acc += b[</a:t>
            </a:r>
            <a:r>
              <a:rPr lang="en-US" sz="2400" err="1">
                <a:latin typeface="Consolas" panose="020B0609020204030204" pitchFamily="49" charset="0"/>
              </a:rPr>
              <a:t>i</a:t>
            </a:r>
            <a:r>
              <a:rPr lang="en-US" sz="2400">
                <a:latin typeface="Consolas" panose="020B0609020204030204" pitchFamily="49" charset="0"/>
              </a:rPr>
              <a:t>] * c[</a:t>
            </a:r>
            <a:r>
              <a:rPr lang="en-US" sz="2400" err="1">
                <a:latin typeface="Consolas" panose="020B0609020204030204" pitchFamily="49" charset="0"/>
              </a:rPr>
              <a:t>i</a:t>
            </a:r>
            <a:r>
              <a:rPr lang="en-US" sz="2400">
                <a:latin typeface="Consolas" panose="020B0609020204030204" pitchFamily="49" charset="0"/>
              </a:rPr>
              <a:t>];</a:t>
            </a:r>
          </a:p>
        </p:txBody>
      </p:sp>
      <p:sp>
        <p:nvSpPr>
          <p:cNvPr id="536" name="Oval 535">
            <a:extLst>
              <a:ext uri="{FF2B5EF4-FFF2-40B4-BE49-F238E27FC236}">
                <a16:creationId xmlns:a16="http://schemas.microsoft.com/office/drawing/2014/main" id="{EEF0D742-77B1-4CE9-856B-979D9382B77A}"/>
              </a:ext>
            </a:extLst>
          </p:cNvPr>
          <p:cNvSpPr/>
          <p:nvPr/>
        </p:nvSpPr>
        <p:spPr>
          <a:xfrm>
            <a:off x="8371852" y="4592796"/>
            <a:ext cx="493821" cy="493821"/>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a:t>
            </a:r>
            <a:endParaRPr lang="en-US" sz="3200">
              <a:solidFill>
                <a:schemeClr val="tx1"/>
              </a:solidFill>
            </a:endParaRPr>
          </a:p>
        </p:txBody>
      </p:sp>
      <p:sp>
        <p:nvSpPr>
          <p:cNvPr id="537" name="Oval 536">
            <a:extLst>
              <a:ext uri="{FF2B5EF4-FFF2-40B4-BE49-F238E27FC236}">
                <a16:creationId xmlns:a16="http://schemas.microsoft.com/office/drawing/2014/main" id="{26209B1D-D19B-4A0B-AEBB-7BD36B275C05}"/>
              </a:ext>
            </a:extLst>
          </p:cNvPr>
          <p:cNvSpPr/>
          <p:nvPr/>
        </p:nvSpPr>
        <p:spPr>
          <a:xfrm>
            <a:off x="9498118" y="4623134"/>
            <a:ext cx="493821" cy="493821"/>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a:t>
            </a:r>
            <a:endParaRPr lang="en-US" sz="3200">
              <a:solidFill>
                <a:schemeClr val="tx1"/>
              </a:solidFill>
            </a:endParaRPr>
          </a:p>
        </p:txBody>
      </p:sp>
      <p:sp>
        <p:nvSpPr>
          <p:cNvPr id="538" name="Rectangle 537">
            <a:extLst>
              <a:ext uri="{FF2B5EF4-FFF2-40B4-BE49-F238E27FC236}">
                <a16:creationId xmlns:a16="http://schemas.microsoft.com/office/drawing/2014/main" id="{8B9BE2E2-1676-4D0C-B232-BEDA922D1431}"/>
              </a:ext>
            </a:extLst>
          </p:cNvPr>
          <p:cNvSpPr/>
          <p:nvPr/>
        </p:nvSpPr>
        <p:spPr>
          <a:xfrm>
            <a:off x="7832004" y="3989879"/>
            <a:ext cx="1225297" cy="434114"/>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B</a:t>
            </a:r>
            <a:r>
              <a:rPr lang="en-US" sz="3200">
                <a:solidFill>
                  <a:schemeClr val="tx1"/>
                </a:solidFill>
              </a:rPr>
              <a:t>[2]</a:t>
            </a:r>
          </a:p>
        </p:txBody>
      </p:sp>
      <p:cxnSp>
        <p:nvCxnSpPr>
          <p:cNvPr id="539" name="Straight Arrow Connector 538">
            <a:extLst>
              <a:ext uri="{FF2B5EF4-FFF2-40B4-BE49-F238E27FC236}">
                <a16:creationId xmlns:a16="http://schemas.microsoft.com/office/drawing/2014/main" id="{F8FE93EA-9FF2-4AAC-81DC-DEF4CC054CFC}"/>
              </a:ext>
            </a:extLst>
          </p:cNvPr>
          <p:cNvCxnSpPr>
            <a:cxnSpLocks/>
            <a:stCxn id="538" idx="2"/>
            <a:endCxn id="536" idx="1"/>
          </p:cNvCxnSpPr>
          <p:nvPr/>
        </p:nvCxnSpPr>
        <p:spPr>
          <a:xfrm flipH="1">
            <a:off x="8444170" y="4423993"/>
            <a:ext cx="483" cy="2411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0" name="Rectangle 539">
            <a:extLst>
              <a:ext uri="{FF2B5EF4-FFF2-40B4-BE49-F238E27FC236}">
                <a16:creationId xmlns:a16="http://schemas.microsoft.com/office/drawing/2014/main" id="{8CAD3B51-4683-4F99-B219-8666E2085CEA}"/>
              </a:ext>
            </a:extLst>
          </p:cNvPr>
          <p:cNvSpPr/>
          <p:nvPr/>
        </p:nvSpPr>
        <p:spPr>
          <a:xfrm>
            <a:off x="9128146" y="3989879"/>
            <a:ext cx="1225297" cy="434114"/>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C[2]</a:t>
            </a:r>
          </a:p>
        </p:txBody>
      </p:sp>
      <p:cxnSp>
        <p:nvCxnSpPr>
          <p:cNvPr id="541" name="Straight Arrow Connector 540">
            <a:extLst>
              <a:ext uri="{FF2B5EF4-FFF2-40B4-BE49-F238E27FC236}">
                <a16:creationId xmlns:a16="http://schemas.microsoft.com/office/drawing/2014/main" id="{8ADAE19F-E78D-454C-9E28-ACD8976EDCFB}"/>
              </a:ext>
            </a:extLst>
          </p:cNvPr>
          <p:cNvCxnSpPr>
            <a:cxnSpLocks/>
            <a:stCxn id="540" idx="2"/>
            <a:endCxn id="537" idx="0"/>
          </p:cNvCxnSpPr>
          <p:nvPr/>
        </p:nvCxnSpPr>
        <p:spPr>
          <a:xfrm>
            <a:off x="9740795" y="4423993"/>
            <a:ext cx="4234" cy="1991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2" name="Rectangle 541">
            <a:extLst>
              <a:ext uri="{FF2B5EF4-FFF2-40B4-BE49-F238E27FC236}">
                <a16:creationId xmlns:a16="http://schemas.microsoft.com/office/drawing/2014/main" id="{65C2D9A4-16B2-44B0-82DC-ADC57CC7D189}"/>
              </a:ext>
            </a:extLst>
          </p:cNvPr>
          <p:cNvSpPr/>
          <p:nvPr/>
        </p:nvSpPr>
        <p:spPr>
          <a:xfrm>
            <a:off x="9226937" y="5999489"/>
            <a:ext cx="1225297" cy="434114"/>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A[2]</a:t>
            </a:r>
          </a:p>
        </p:txBody>
      </p:sp>
      <p:cxnSp>
        <p:nvCxnSpPr>
          <p:cNvPr id="543" name="Straight Arrow Connector 542">
            <a:extLst>
              <a:ext uri="{FF2B5EF4-FFF2-40B4-BE49-F238E27FC236}">
                <a16:creationId xmlns:a16="http://schemas.microsoft.com/office/drawing/2014/main" id="{3DD0E32C-C8B0-412D-8135-F9BEF8AD3FA5}"/>
              </a:ext>
            </a:extLst>
          </p:cNvPr>
          <p:cNvCxnSpPr>
            <a:cxnSpLocks/>
            <a:stCxn id="537" idx="3"/>
            <a:endCxn id="558" idx="7"/>
          </p:cNvCxnSpPr>
          <p:nvPr/>
        </p:nvCxnSpPr>
        <p:spPr>
          <a:xfrm flipH="1">
            <a:off x="9343522" y="5044637"/>
            <a:ext cx="226914" cy="2871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0966CAAD-58C2-4D37-ADB1-9A3D83196076}"/>
              </a:ext>
            </a:extLst>
          </p:cNvPr>
          <p:cNvCxnSpPr>
            <a:cxnSpLocks/>
            <a:stCxn id="566" idx="4"/>
            <a:endCxn id="542" idx="0"/>
          </p:cNvCxnSpPr>
          <p:nvPr/>
        </p:nvCxnSpPr>
        <p:spPr>
          <a:xfrm>
            <a:off x="9836979" y="5753301"/>
            <a:ext cx="2607" cy="2461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A6C45882-4C62-40AA-BE30-B1E49CE2C18B}"/>
              </a:ext>
            </a:extLst>
          </p:cNvPr>
          <p:cNvCxnSpPr>
            <a:cxnSpLocks/>
            <a:stCxn id="538" idx="2"/>
            <a:endCxn id="537" idx="1"/>
          </p:cNvCxnSpPr>
          <p:nvPr/>
        </p:nvCxnSpPr>
        <p:spPr>
          <a:xfrm>
            <a:off x="8444653" y="4423993"/>
            <a:ext cx="1125783" cy="2714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6" name="Straight Arrow Connector 545">
            <a:extLst>
              <a:ext uri="{FF2B5EF4-FFF2-40B4-BE49-F238E27FC236}">
                <a16:creationId xmlns:a16="http://schemas.microsoft.com/office/drawing/2014/main" id="{ABC428D0-635D-4915-B458-1B8BC204BC38}"/>
              </a:ext>
            </a:extLst>
          </p:cNvPr>
          <p:cNvCxnSpPr>
            <a:cxnSpLocks/>
            <a:stCxn id="540" idx="2"/>
            <a:endCxn id="536" idx="7"/>
          </p:cNvCxnSpPr>
          <p:nvPr/>
        </p:nvCxnSpPr>
        <p:spPr>
          <a:xfrm flipH="1">
            <a:off x="8793355" y="4423993"/>
            <a:ext cx="947440" cy="2411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8" name="Oval 557">
            <a:extLst>
              <a:ext uri="{FF2B5EF4-FFF2-40B4-BE49-F238E27FC236}">
                <a16:creationId xmlns:a16="http://schemas.microsoft.com/office/drawing/2014/main" id="{597B81E6-1D8E-4CC2-9039-2D866656F0B2}"/>
              </a:ext>
            </a:extLst>
          </p:cNvPr>
          <p:cNvSpPr/>
          <p:nvPr/>
        </p:nvSpPr>
        <p:spPr>
          <a:xfrm>
            <a:off x="8922019" y="5259480"/>
            <a:ext cx="493821" cy="493821"/>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p>
        </p:txBody>
      </p:sp>
      <p:cxnSp>
        <p:nvCxnSpPr>
          <p:cNvPr id="562" name="Straight Arrow Connector 561">
            <a:extLst>
              <a:ext uri="{FF2B5EF4-FFF2-40B4-BE49-F238E27FC236}">
                <a16:creationId xmlns:a16="http://schemas.microsoft.com/office/drawing/2014/main" id="{EE0A2787-C424-4AB7-A142-48FF05CF8764}"/>
              </a:ext>
            </a:extLst>
          </p:cNvPr>
          <p:cNvCxnSpPr>
            <a:cxnSpLocks/>
            <a:stCxn id="536" idx="4"/>
            <a:endCxn id="558" idx="1"/>
          </p:cNvCxnSpPr>
          <p:nvPr/>
        </p:nvCxnSpPr>
        <p:spPr>
          <a:xfrm>
            <a:off x="8618763" y="5086617"/>
            <a:ext cx="375574" cy="2451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6" name="Oval 565">
            <a:extLst>
              <a:ext uri="{FF2B5EF4-FFF2-40B4-BE49-F238E27FC236}">
                <a16:creationId xmlns:a16="http://schemas.microsoft.com/office/drawing/2014/main" id="{EAE1A8C1-2432-49AD-9D61-45EF4E08791B}"/>
              </a:ext>
            </a:extLst>
          </p:cNvPr>
          <p:cNvSpPr/>
          <p:nvPr/>
        </p:nvSpPr>
        <p:spPr>
          <a:xfrm>
            <a:off x="9590068" y="5259480"/>
            <a:ext cx="493821" cy="493821"/>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p>
        </p:txBody>
      </p:sp>
      <p:cxnSp>
        <p:nvCxnSpPr>
          <p:cNvPr id="572" name="Straight Arrow Connector 571">
            <a:extLst>
              <a:ext uri="{FF2B5EF4-FFF2-40B4-BE49-F238E27FC236}">
                <a16:creationId xmlns:a16="http://schemas.microsoft.com/office/drawing/2014/main" id="{D1234DB5-D2EA-4177-B1AC-E6CCAC84856C}"/>
              </a:ext>
            </a:extLst>
          </p:cNvPr>
          <p:cNvCxnSpPr>
            <a:cxnSpLocks/>
            <a:stCxn id="558" idx="6"/>
            <a:endCxn id="566" idx="2"/>
          </p:cNvCxnSpPr>
          <p:nvPr/>
        </p:nvCxnSpPr>
        <p:spPr>
          <a:xfrm>
            <a:off x="9415840" y="5506391"/>
            <a:ext cx="174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6" name="Rectangle 575">
            <a:extLst>
              <a:ext uri="{FF2B5EF4-FFF2-40B4-BE49-F238E27FC236}">
                <a16:creationId xmlns:a16="http://schemas.microsoft.com/office/drawing/2014/main" id="{6C71088D-8396-4C76-B59F-7A16536B0BA6}"/>
              </a:ext>
            </a:extLst>
          </p:cNvPr>
          <p:cNvSpPr/>
          <p:nvPr/>
        </p:nvSpPr>
        <p:spPr>
          <a:xfrm>
            <a:off x="10452234" y="3975666"/>
            <a:ext cx="1452530" cy="434114"/>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err="1">
                <a:solidFill>
                  <a:schemeClr val="tx1"/>
                </a:solidFill>
              </a:rPr>
              <a:t>B.state</a:t>
            </a:r>
            <a:endParaRPr lang="en-US" sz="3200">
              <a:solidFill>
                <a:schemeClr val="tx1"/>
              </a:solidFill>
            </a:endParaRPr>
          </a:p>
        </p:txBody>
      </p:sp>
      <p:cxnSp>
        <p:nvCxnSpPr>
          <p:cNvPr id="577" name="Straight Arrow Connector 576">
            <a:extLst>
              <a:ext uri="{FF2B5EF4-FFF2-40B4-BE49-F238E27FC236}">
                <a16:creationId xmlns:a16="http://schemas.microsoft.com/office/drawing/2014/main" id="{718E1BDF-42D4-471F-8687-45BE5B757CE9}"/>
              </a:ext>
            </a:extLst>
          </p:cNvPr>
          <p:cNvCxnSpPr>
            <a:cxnSpLocks/>
            <a:stCxn id="576" idx="2"/>
            <a:endCxn id="566" idx="7"/>
          </p:cNvCxnSpPr>
          <p:nvPr/>
        </p:nvCxnSpPr>
        <p:spPr>
          <a:xfrm flipH="1">
            <a:off x="10011571" y="4409780"/>
            <a:ext cx="1166928" cy="9220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0" name="Rectangle 579">
            <a:extLst>
              <a:ext uri="{FF2B5EF4-FFF2-40B4-BE49-F238E27FC236}">
                <a16:creationId xmlns:a16="http://schemas.microsoft.com/office/drawing/2014/main" id="{19E6FC96-E24F-4A4D-9892-143E953F646F}"/>
              </a:ext>
            </a:extLst>
          </p:cNvPr>
          <p:cNvSpPr/>
          <p:nvPr/>
        </p:nvSpPr>
        <p:spPr>
          <a:xfrm>
            <a:off x="10473493" y="5290033"/>
            <a:ext cx="1027817" cy="434114"/>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reg</a:t>
            </a:r>
          </a:p>
        </p:txBody>
      </p:sp>
      <p:cxnSp>
        <p:nvCxnSpPr>
          <p:cNvPr id="581" name="Straight Arrow Connector 580">
            <a:extLst>
              <a:ext uri="{FF2B5EF4-FFF2-40B4-BE49-F238E27FC236}">
                <a16:creationId xmlns:a16="http://schemas.microsoft.com/office/drawing/2014/main" id="{2E2503A1-55F6-4C5D-9CF2-1319523F5014}"/>
              </a:ext>
            </a:extLst>
          </p:cNvPr>
          <p:cNvCxnSpPr>
            <a:cxnSpLocks/>
            <a:stCxn id="580" idx="1"/>
            <a:endCxn id="566" idx="6"/>
          </p:cNvCxnSpPr>
          <p:nvPr/>
        </p:nvCxnSpPr>
        <p:spPr>
          <a:xfrm flipH="1" flipV="1">
            <a:off x="10083889" y="5506391"/>
            <a:ext cx="389604" cy="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2" name="Straight Arrow Connector 581">
            <a:extLst>
              <a:ext uri="{FF2B5EF4-FFF2-40B4-BE49-F238E27FC236}">
                <a16:creationId xmlns:a16="http://schemas.microsoft.com/office/drawing/2014/main" id="{8C92890B-5A9D-416C-A170-D4D05B0E592C}"/>
              </a:ext>
            </a:extLst>
          </p:cNvPr>
          <p:cNvCxnSpPr>
            <a:cxnSpLocks/>
            <a:stCxn id="566" idx="5"/>
          </p:cNvCxnSpPr>
          <p:nvPr/>
        </p:nvCxnSpPr>
        <p:spPr>
          <a:xfrm>
            <a:off x="10011571" y="5680983"/>
            <a:ext cx="461922" cy="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E0C2A-3A61-45C5-A879-291B2622216C}"/>
              </a:ext>
            </a:extLst>
          </p:cNvPr>
          <p:cNvSpPr txBox="1"/>
          <p:nvPr/>
        </p:nvSpPr>
        <p:spPr>
          <a:xfrm>
            <a:off x="1714972" y="4638993"/>
            <a:ext cx="467640" cy="400110"/>
          </a:xfrm>
          <a:prstGeom prst="rect">
            <a:avLst/>
          </a:prstGeom>
          <a:noFill/>
          <a:ln w="25400">
            <a:noFill/>
          </a:ln>
        </p:spPr>
        <p:txBody>
          <a:bodyPr wrap="square" rtlCol="0">
            <a:spAutoFit/>
          </a:bodyPr>
          <a:lstStyle/>
          <a:p>
            <a:r>
              <a:rPr lang="en-US" sz="2000"/>
              <a:t>c0</a:t>
            </a:r>
          </a:p>
        </p:txBody>
      </p:sp>
      <p:sp>
        <p:nvSpPr>
          <p:cNvPr id="53" name="TextBox 52">
            <a:extLst>
              <a:ext uri="{FF2B5EF4-FFF2-40B4-BE49-F238E27FC236}">
                <a16:creationId xmlns:a16="http://schemas.microsoft.com/office/drawing/2014/main" id="{58CE1124-6DC7-4D1D-9162-4B622A2297A2}"/>
              </a:ext>
            </a:extLst>
          </p:cNvPr>
          <p:cNvSpPr txBox="1"/>
          <p:nvPr/>
        </p:nvSpPr>
        <p:spPr>
          <a:xfrm>
            <a:off x="2950744" y="4647391"/>
            <a:ext cx="504670" cy="400110"/>
          </a:xfrm>
          <a:prstGeom prst="rect">
            <a:avLst/>
          </a:prstGeom>
          <a:noFill/>
          <a:ln w="25400">
            <a:noFill/>
          </a:ln>
        </p:spPr>
        <p:txBody>
          <a:bodyPr wrap="square" rtlCol="0">
            <a:spAutoFit/>
          </a:bodyPr>
          <a:lstStyle/>
          <a:p>
            <a:r>
              <a:rPr lang="en-US" sz="2000"/>
              <a:t>c1</a:t>
            </a:r>
          </a:p>
        </p:txBody>
      </p:sp>
      <p:sp>
        <p:nvSpPr>
          <p:cNvPr id="54" name="TextBox 53">
            <a:extLst>
              <a:ext uri="{FF2B5EF4-FFF2-40B4-BE49-F238E27FC236}">
                <a16:creationId xmlns:a16="http://schemas.microsoft.com/office/drawing/2014/main" id="{2AC51E51-C52B-4DE4-A0D5-B947254F015B}"/>
              </a:ext>
            </a:extLst>
          </p:cNvPr>
          <p:cNvSpPr txBox="1"/>
          <p:nvPr/>
        </p:nvSpPr>
        <p:spPr>
          <a:xfrm>
            <a:off x="1209038" y="4618385"/>
            <a:ext cx="493823" cy="400110"/>
          </a:xfrm>
          <a:prstGeom prst="rect">
            <a:avLst/>
          </a:prstGeom>
          <a:noFill/>
          <a:ln w="25400">
            <a:noFill/>
          </a:ln>
        </p:spPr>
        <p:txBody>
          <a:bodyPr wrap="square" rtlCol="0">
            <a:spAutoFit/>
          </a:bodyPr>
          <a:lstStyle/>
          <a:p>
            <a:r>
              <a:rPr lang="en-US" sz="2000"/>
              <a:t>b0</a:t>
            </a:r>
          </a:p>
        </p:txBody>
      </p:sp>
      <p:sp>
        <p:nvSpPr>
          <p:cNvPr id="55" name="TextBox 54">
            <a:extLst>
              <a:ext uri="{FF2B5EF4-FFF2-40B4-BE49-F238E27FC236}">
                <a16:creationId xmlns:a16="http://schemas.microsoft.com/office/drawing/2014/main" id="{B3D2E066-AE6A-49B0-8660-C5A69BCE4537}"/>
              </a:ext>
            </a:extLst>
          </p:cNvPr>
          <p:cNvSpPr txBox="1"/>
          <p:nvPr/>
        </p:nvSpPr>
        <p:spPr>
          <a:xfrm>
            <a:off x="2484802" y="4655397"/>
            <a:ext cx="532926" cy="400110"/>
          </a:xfrm>
          <a:prstGeom prst="rect">
            <a:avLst/>
          </a:prstGeom>
          <a:noFill/>
          <a:ln w="25400">
            <a:noFill/>
          </a:ln>
        </p:spPr>
        <p:txBody>
          <a:bodyPr wrap="square" rtlCol="0">
            <a:spAutoFit/>
          </a:bodyPr>
          <a:lstStyle/>
          <a:p>
            <a:r>
              <a:rPr lang="en-US" sz="2000"/>
              <a:t>b1</a:t>
            </a:r>
          </a:p>
        </p:txBody>
      </p:sp>
      <p:grpSp>
        <p:nvGrpSpPr>
          <p:cNvPr id="56" name="Group 55">
            <a:extLst>
              <a:ext uri="{FF2B5EF4-FFF2-40B4-BE49-F238E27FC236}">
                <a16:creationId xmlns:a16="http://schemas.microsoft.com/office/drawing/2014/main" id="{28AB697A-9031-46CB-BBD4-0BA859557805}"/>
              </a:ext>
            </a:extLst>
          </p:cNvPr>
          <p:cNvGrpSpPr/>
          <p:nvPr/>
        </p:nvGrpSpPr>
        <p:grpSpPr>
          <a:xfrm>
            <a:off x="4652581" y="4020233"/>
            <a:ext cx="2130439" cy="2164098"/>
            <a:chOff x="-1542112" y="3154881"/>
            <a:chExt cx="1043956" cy="1060450"/>
          </a:xfrm>
        </p:grpSpPr>
        <p:sp>
          <p:nvSpPr>
            <p:cNvPr id="57" name="Oval 56">
              <a:extLst>
                <a:ext uri="{FF2B5EF4-FFF2-40B4-BE49-F238E27FC236}">
                  <a16:creationId xmlns:a16="http://schemas.microsoft.com/office/drawing/2014/main" id="{764DDEF1-67B9-4EC8-9FA3-1444E182E3C3}"/>
                </a:ext>
              </a:extLst>
            </p:cNvPr>
            <p:cNvSpPr/>
            <p:nvPr/>
          </p:nvSpPr>
          <p:spPr>
            <a:xfrm>
              <a:off x="-1277339" y="3594960"/>
              <a:ext cx="241983" cy="241983"/>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t>
              </a:r>
            </a:p>
          </p:txBody>
        </p:sp>
        <p:sp>
          <p:nvSpPr>
            <p:cNvPr id="58" name="Oval 57">
              <a:extLst>
                <a:ext uri="{FF2B5EF4-FFF2-40B4-BE49-F238E27FC236}">
                  <a16:creationId xmlns:a16="http://schemas.microsoft.com/office/drawing/2014/main" id="{C26B2FF3-C20D-47D8-92F5-5FFBB42F7682}"/>
                </a:ext>
              </a:extLst>
            </p:cNvPr>
            <p:cNvSpPr/>
            <p:nvPr/>
          </p:nvSpPr>
          <p:spPr>
            <a:xfrm>
              <a:off x="-740189" y="3596338"/>
              <a:ext cx="241983" cy="241983"/>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t>
              </a:r>
            </a:p>
          </p:txBody>
        </p:sp>
        <p:sp>
          <p:nvSpPr>
            <p:cNvPr id="59" name="Rectangle 58">
              <a:extLst>
                <a:ext uri="{FF2B5EF4-FFF2-40B4-BE49-F238E27FC236}">
                  <a16:creationId xmlns:a16="http://schemas.microsoft.com/office/drawing/2014/main" id="{FCF1DF6E-84DB-4C50-B1B0-CC2EE77F561C}"/>
                </a:ext>
              </a:extLst>
            </p:cNvPr>
            <p:cNvSpPr/>
            <p:nvPr/>
          </p:nvSpPr>
          <p:spPr>
            <a:xfrm>
              <a:off x="-1542112" y="3154881"/>
              <a:ext cx="600421" cy="21272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rPr>
                <a:t>B</a:t>
              </a:r>
              <a:r>
                <a:rPr lang="en-US" sz="3200">
                  <a:solidFill>
                    <a:schemeClr val="tx1"/>
                  </a:solidFill>
                </a:rPr>
                <a:t>[2]</a:t>
              </a:r>
            </a:p>
          </p:txBody>
        </p:sp>
        <p:cxnSp>
          <p:nvCxnSpPr>
            <p:cNvPr id="60" name="Straight Arrow Connector 59">
              <a:extLst>
                <a:ext uri="{FF2B5EF4-FFF2-40B4-BE49-F238E27FC236}">
                  <a16:creationId xmlns:a16="http://schemas.microsoft.com/office/drawing/2014/main" id="{C318CC9C-309E-4572-A816-5D5484BB237F}"/>
                </a:ext>
              </a:extLst>
            </p:cNvPr>
            <p:cNvCxnSpPr>
              <a:cxnSpLocks/>
              <a:stCxn id="59" idx="2"/>
              <a:endCxn id="57" idx="1"/>
            </p:cNvCxnSpPr>
            <p:nvPr/>
          </p:nvCxnSpPr>
          <p:spPr>
            <a:xfrm>
              <a:off x="-1241901" y="3367606"/>
              <a:ext cx="0" cy="2627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FA40FC5A-50E9-474F-B90A-20BFC014F99D}"/>
                </a:ext>
              </a:extLst>
            </p:cNvPr>
            <p:cNvSpPr/>
            <p:nvPr/>
          </p:nvSpPr>
          <p:spPr>
            <a:xfrm>
              <a:off x="-740137" y="3154881"/>
              <a:ext cx="241981" cy="21272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C</a:t>
              </a:r>
            </a:p>
          </p:txBody>
        </p:sp>
        <p:cxnSp>
          <p:nvCxnSpPr>
            <p:cNvPr id="62" name="Straight Arrow Connector 61">
              <a:extLst>
                <a:ext uri="{FF2B5EF4-FFF2-40B4-BE49-F238E27FC236}">
                  <a16:creationId xmlns:a16="http://schemas.microsoft.com/office/drawing/2014/main" id="{49353751-4863-4725-8D0E-636926566521}"/>
                </a:ext>
              </a:extLst>
            </p:cNvPr>
            <p:cNvCxnSpPr>
              <a:cxnSpLocks/>
              <a:stCxn id="61" idx="2"/>
              <a:endCxn id="58" idx="0"/>
            </p:cNvCxnSpPr>
            <p:nvPr/>
          </p:nvCxnSpPr>
          <p:spPr>
            <a:xfrm flipH="1">
              <a:off x="-619198" y="3367606"/>
              <a:ext cx="51" cy="2287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F89DE73-6726-4D00-B27E-87F3EF56FE58}"/>
                </a:ext>
              </a:extLst>
            </p:cNvPr>
            <p:cNvSpPr/>
            <p:nvPr/>
          </p:nvSpPr>
          <p:spPr>
            <a:xfrm>
              <a:off x="-1231622" y="4002606"/>
              <a:ext cx="600421" cy="212725"/>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A[2]</a:t>
              </a:r>
            </a:p>
          </p:txBody>
        </p:sp>
        <p:cxnSp>
          <p:nvCxnSpPr>
            <p:cNvPr id="64" name="Straight Arrow Connector 63">
              <a:extLst>
                <a:ext uri="{FF2B5EF4-FFF2-40B4-BE49-F238E27FC236}">
                  <a16:creationId xmlns:a16="http://schemas.microsoft.com/office/drawing/2014/main" id="{49387CFE-D79B-4E3B-B474-34E8FDD5C178}"/>
                </a:ext>
              </a:extLst>
            </p:cNvPr>
            <p:cNvCxnSpPr>
              <a:cxnSpLocks/>
              <a:stCxn id="58" idx="3"/>
              <a:endCxn id="63" idx="0"/>
            </p:cNvCxnSpPr>
            <p:nvPr/>
          </p:nvCxnSpPr>
          <p:spPr>
            <a:xfrm flipH="1">
              <a:off x="-931411" y="3802883"/>
              <a:ext cx="226660" cy="1997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D03D4AA-A857-40B0-AD50-6018035DFC9E}"/>
                </a:ext>
              </a:extLst>
            </p:cNvPr>
            <p:cNvCxnSpPr>
              <a:cxnSpLocks/>
              <a:stCxn id="57" idx="5"/>
              <a:endCxn id="63" idx="0"/>
            </p:cNvCxnSpPr>
            <p:nvPr/>
          </p:nvCxnSpPr>
          <p:spPr>
            <a:xfrm>
              <a:off x="-1070794" y="3801505"/>
              <a:ext cx="139383" cy="2011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a:extLst>
              <a:ext uri="{FF2B5EF4-FFF2-40B4-BE49-F238E27FC236}">
                <a16:creationId xmlns:a16="http://schemas.microsoft.com/office/drawing/2014/main" id="{9541899A-8E0D-4CF1-83A0-BE5355C3808D}"/>
              </a:ext>
            </a:extLst>
          </p:cNvPr>
          <p:cNvCxnSpPr>
            <a:cxnSpLocks/>
            <a:stCxn id="61" idx="2"/>
            <a:endCxn id="57" idx="7"/>
          </p:cNvCxnSpPr>
          <p:nvPr/>
        </p:nvCxnSpPr>
        <p:spPr>
          <a:xfrm flipH="1">
            <a:off x="5614418" y="4454348"/>
            <a:ext cx="921693" cy="5362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0CF05B4-C990-4F88-AB6F-767ECB586E24}"/>
              </a:ext>
            </a:extLst>
          </p:cNvPr>
          <p:cNvCxnSpPr>
            <a:cxnSpLocks/>
            <a:stCxn id="59" idx="2"/>
            <a:endCxn id="58" idx="1"/>
          </p:cNvCxnSpPr>
          <p:nvPr/>
        </p:nvCxnSpPr>
        <p:spPr>
          <a:xfrm>
            <a:off x="5265232" y="4454348"/>
            <a:ext cx="1096181" cy="5391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054B406-6937-40ED-BB57-0FC3AABB0F56}"/>
              </a:ext>
            </a:extLst>
          </p:cNvPr>
          <p:cNvSpPr txBox="1"/>
          <p:nvPr/>
        </p:nvSpPr>
        <p:spPr>
          <a:xfrm>
            <a:off x="5494738" y="4638993"/>
            <a:ext cx="318351" cy="400110"/>
          </a:xfrm>
          <a:prstGeom prst="rect">
            <a:avLst/>
          </a:prstGeom>
          <a:noFill/>
          <a:ln w="25400">
            <a:noFill/>
          </a:ln>
        </p:spPr>
        <p:txBody>
          <a:bodyPr wrap="square" rtlCol="0">
            <a:spAutoFit/>
          </a:bodyPr>
          <a:lstStyle/>
          <a:p>
            <a:r>
              <a:rPr lang="en-US" sz="2000"/>
              <a:t>c</a:t>
            </a:r>
          </a:p>
        </p:txBody>
      </p:sp>
      <p:sp>
        <p:nvSpPr>
          <p:cNvPr id="76" name="TextBox 75">
            <a:extLst>
              <a:ext uri="{FF2B5EF4-FFF2-40B4-BE49-F238E27FC236}">
                <a16:creationId xmlns:a16="http://schemas.microsoft.com/office/drawing/2014/main" id="{C2CC8BF2-F0F3-4B8C-B01A-4A2171C28622}"/>
              </a:ext>
            </a:extLst>
          </p:cNvPr>
          <p:cNvSpPr txBox="1"/>
          <p:nvPr/>
        </p:nvSpPr>
        <p:spPr>
          <a:xfrm>
            <a:off x="6477439" y="4625281"/>
            <a:ext cx="330789" cy="400110"/>
          </a:xfrm>
          <a:prstGeom prst="rect">
            <a:avLst/>
          </a:prstGeom>
          <a:noFill/>
          <a:ln w="25400">
            <a:noFill/>
          </a:ln>
        </p:spPr>
        <p:txBody>
          <a:bodyPr wrap="square" rtlCol="0">
            <a:spAutoFit/>
          </a:bodyPr>
          <a:lstStyle/>
          <a:p>
            <a:r>
              <a:rPr lang="en-US" sz="2000"/>
              <a:t>c</a:t>
            </a:r>
          </a:p>
        </p:txBody>
      </p:sp>
      <p:sp>
        <p:nvSpPr>
          <p:cNvPr id="77" name="TextBox 76">
            <a:extLst>
              <a:ext uri="{FF2B5EF4-FFF2-40B4-BE49-F238E27FC236}">
                <a16:creationId xmlns:a16="http://schemas.microsoft.com/office/drawing/2014/main" id="{6D1BC5CB-CE9C-4024-B84B-AAF10D2BBE86}"/>
              </a:ext>
            </a:extLst>
          </p:cNvPr>
          <p:cNvSpPr txBox="1"/>
          <p:nvPr/>
        </p:nvSpPr>
        <p:spPr>
          <a:xfrm>
            <a:off x="4861865" y="4650816"/>
            <a:ext cx="493823" cy="400110"/>
          </a:xfrm>
          <a:prstGeom prst="rect">
            <a:avLst/>
          </a:prstGeom>
          <a:noFill/>
          <a:ln w="25400">
            <a:noFill/>
          </a:ln>
        </p:spPr>
        <p:txBody>
          <a:bodyPr wrap="square" rtlCol="0">
            <a:spAutoFit/>
          </a:bodyPr>
          <a:lstStyle/>
          <a:p>
            <a:r>
              <a:rPr lang="en-US" sz="2000"/>
              <a:t>b0</a:t>
            </a:r>
          </a:p>
        </p:txBody>
      </p:sp>
      <p:sp>
        <p:nvSpPr>
          <p:cNvPr id="78" name="TextBox 77">
            <a:extLst>
              <a:ext uri="{FF2B5EF4-FFF2-40B4-BE49-F238E27FC236}">
                <a16:creationId xmlns:a16="http://schemas.microsoft.com/office/drawing/2014/main" id="{A7C3C535-7115-4A01-B3B5-47EF264E809C}"/>
              </a:ext>
            </a:extLst>
          </p:cNvPr>
          <p:cNvSpPr txBox="1"/>
          <p:nvPr/>
        </p:nvSpPr>
        <p:spPr>
          <a:xfrm>
            <a:off x="6126342" y="4638857"/>
            <a:ext cx="511527" cy="400110"/>
          </a:xfrm>
          <a:prstGeom prst="rect">
            <a:avLst/>
          </a:prstGeom>
          <a:noFill/>
          <a:ln w="25400">
            <a:noFill/>
          </a:ln>
        </p:spPr>
        <p:txBody>
          <a:bodyPr wrap="square" rtlCol="0">
            <a:spAutoFit/>
          </a:bodyPr>
          <a:lstStyle/>
          <a:p>
            <a:r>
              <a:rPr lang="en-US" sz="2000"/>
              <a:t>b1</a:t>
            </a:r>
          </a:p>
        </p:txBody>
      </p:sp>
      <p:sp>
        <p:nvSpPr>
          <p:cNvPr id="6" name="Slide Number Placeholder 5">
            <a:extLst>
              <a:ext uri="{FF2B5EF4-FFF2-40B4-BE49-F238E27FC236}">
                <a16:creationId xmlns:a16="http://schemas.microsoft.com/office/drawing/2014/main" id="{646552AC-F858-0212-1601-FD7FDCF579EB}"/>
              </a:ext>
            </a:extLst>
          </p:cNvPr>
          <p:cNvSpPr>
            <a:spLocks noGrp="1"/>
          </p:cNvSpPr>
          <p:nvPr>
            <p:ph type="sldNum" sz="quarter" idx="12"/>
          </p:nvPr>
        </p:nvSpPr>
        <p:spPr/>
        <p:txBody>
          <a:bodyPr/>
          <a:lstStyle/>
          <a:p>
            <a:fld id="{DDBA5C0F-367D-4CA9-A572-5B9D4E5CC458}" type="slidenum">
              <a:rPr lang="en-US" smtClean="0"/>
              <a:t>33</a:t>
            </a:fld>
            <a:endParaRPr lang="en-US"/>
          </a:p>
        </p:txBody>
      </p:sp>
    </p:spTree>
    <p:extLst>
      <p:ext uri="{BB962C8B-B14F-4D97-AF65-F5344CB8AC3E}">
        <p14:creationId xmlns:p14="http://schemas.microsoft.com/office/powerpoint/2010/main" val="316997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6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7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8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 grpId="0"/>
      <p:bldP spid="514" grpId="0"/>
      <p:bldP spid="534" grpId="0"/>
      <p:bldP spid="536" grpId="0" animBg="1"/>
      <p:bldP spid="537" grpId="0" animBg="1"/>
      <p:bldP spid="538" grpId="0" animBg="1"/>
      <p:bldP spid="540" grpId="0" animBg="1"/>
      <p:bldP spid="542" grpId="0" animBg="1"/>
      <p:bldP spid="558" grpId="0" animBg="1"/>
      <p:bldP spid="566" grpId="0" animBg="1"/>
      <p:bldP spid="576" grpId="0" animBg="1"/>
      <p:bldP spid="580" grpId="0" animBg="1"/>
      <p:bldP spid="4" grpId="0"/>
      <p:bldP spid="53" grpId="0"/>
      <p:bldP spid="54" grpId="0"/>
      <p:bldP spid="55" grpId="0"/>
      <p:bldP spid="75" grpId="0"/>
      <p:bldP spid="76" grpId="0"/>
      <p:bldP spid="77" grpId="0"/>
      <p:bldP spid="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92AC-6759-BD95-97A1-BF54A487C1A6}"/>
              </a:ext>
            </a:extLst>
          </p:cNvPr>
          <p:cNvSpPr>
            <a:spLocks noGrp="1"/>
          </p:cNvSpPr>
          <p:nvPr>
            <p:ph type="title"/>
          </p:nvPr>
        </p:nvSpPr>
        <p:spPr>
          <a:xfrm>
            <a:off x="254000" y="2970"/>
            <a:ext cx="10515600" cy="801176"/>
          </a:xfrm>
        </p:spPr>
        <p:txBody>
          <a:bodyPr/>
          <a:lstStyle/>
          <a:p>
            <a:r>
              <a:rPr lang="en-US">
                <a:cs typeface="Calibri Light"/>
              </a:rPr>
              <a:t>Understanding the Gem5 Simulation Log</a:t>
            </a:r>
            <a:endParaRPr lang="en-US"/>
          </a:p>
        </p:txBody>
      </p:sp>
      <p:sp>
        <p:nvSpPr>
          <p:cNvPr id="3" name="Content Placeholder 2">
            <a:extLst>
              <a:ext uri="{FF2B5EF4-FFF2-40B4-BE49-F238E27FC236}">
                <a16:creationId xmlns:a16="http://schemas.microsoft.com/office/drawing/2014/main" id="{5D0D239A-25B8-C522-D3CB-36D1B7528BBD}"/>
              </a:ext>
            </a:extLst>
          </p:cNvPr>
          <p:cNvSpPr>
            <a:spLocks noGrp="1"/>
          </p:cNvSpPr>
          <p:nvPr>
            <p:ph idx="1"/>
          </p:nvPr>
        </p:nvSpPr>
        <p:spPr>
          <a:xfrm>
            <a:off x="220133" y="808534"/>
            <a:ext cx="10515600" cy="5732496"/>
          </a:xfrm>
        </p:spPr>
        <p:txBody>
          <a:bodyPr vert="horz" lIns="91440" tIns="45720" rIns="91440" bIns="45720" rtlCol="0" anchor="t">
            <a:normAutofit/>
          </a:bodyPr>
          <a:lstStyle/>
          <a:p>
            <a:r>
              <a:rPr lang="en-US">
                <a:cs typeface="Calibri"/>
              </a:rPr>
              <a:t>Cycles</a:t>
            </a:r>
          </a:p>
          <a:p>
            <a:endParaRPr lang="en-US">
              <a:cs typeface="Calibri"/>
            </a:endParaRPr>
          </a:p>
          <a:p>
            <a:endParaRPr lang="en-US">
              <a:cs typeface="Calibri"/>
            </a:endParaRPr>
          </a:p>
          <a:p>
            <a:r>
              <a:rPr lang="en-US">
                <a:cs typeface="Calibri"/>
              </a:rPr>
              <a:t>#Instances  &amp; IPC</a:t>
            </a:r>
          </a:p>
          <a:p>
            <a:endParaRPr lang="en-US">
              <a:cs typeface="Calibri"/>
            </a:endParaRPr>
          </a:p>
          <a:p>
            <a:endParaRPr lang="en-US">
              <a:cs typeface="Calibri"/>
            </a:endParaRPr>
          </a:p>
          <a:p>
            <a:endParaRPr lang="en-US">
              <a:cs typeface="Calibri"/>
            </a:endParaRPr>
          </a:p>
          <a:p>
            <a:endParaRPr lang="en-US">
              <a:cs typeface="Calibri"/>
            </a:endParaRPr>
          </a:p>
          <a:p>
            <a:pPr lvl="1"/>
            <a:r>
              <a:rPr lang="en-US">
                <a:cs typeface="Calibri"/>
              </a:rPr>
              <a:t>Both executes 2048 instructions (1024 Adds + 1024 </a:t>
            </a:r>
            <a:r>
              <a:rPr lang="en-US" err="1">
                <a:cs typeface="Calibri"/>
              </a:rPr>
              <a:t>Muls</a:t>
            </a:r>
            <a:r>
              <a:rPr lang="en-US">
                <a:cs typeface="Calibri"/>
              </a:rPr>
              <a:t>)</a:t>
            </a:r>
          </a:p>
          <a:p>
            <a:pPr lvl="2"/>
            <a:r>
              <a:rPr lang="en-US">
                <a:cs typeface="Calibri"/>
              </a:rPr>
              <a:t>Unroll by 1 has 1024 instances: 2 instructions each.</a:t>
            </a:r>
          </a:p>
          <a:p>
            <a:pPr lvl="2"/>
            <a:r>
              <a:rPr lang="en-US">
                <a:cs typeface="Calibri"/>
              </a:rPr>
              <a:t>Unroll by 4 has 256 instances: 8 instructions each</a:t>
            </a:r>
          </a:p>
          <a:p>
            <a:pPr lvl="2"/>
            <a:r>
              <a:rPr lang="en-US">
                <a:cs typeface="Calibri"/>
              </a:rPr>
              <a:t>Decoupled-Spatial essentially maximizes the ILP of a software pipeline</a:t>
            </a:r>
          </a:p>
        </p:txBody>
      </p:sp>
      <p:pic>
        <p:nvPicPr>
          <p:cNvPr id="5" name="Picture 5">
            <a:extLst>
              <a:ext uri="{FF2B5EF4-FFF2-40B4-BE49-F238E27FC236}">
                <a16:creationId xmlns:a16="http://schemas.microsoft.com/office/drawing/2014/main" id="{E4B3D16D-4C83-3F18-B950-E0F5D51C3EF8}"/>
              </a:ext>
            </a:extLst>
          </p:cNvPr>
          <p:cNvPicPr>
            <a:picLocks noChangeAspect="1"/>
          </p:cNvPicPr>
          <p:nvPr/>
        </p:nvPicPr>
        <p:blipFill>
          <a:blip r:embed="rId2"/>
          <a:stretch>
            <a:fillRect/>
          </a:stretch>
        </p:blipFill>
        <p:spPr>
          <a:xfrm>
            <a:off x="541867" y="1324746"/>
            <a:ext cx="4969933" cy="940376"/>
          </a:xfrm>
          <a:prstGeom prst="rect">
            <a:avLst/>
          </a:prstGeom>
        </p:spPr>
      </p:pic>
      <p:pic>
        <p:nvPicPr>
          <p:cNvPr id="6" name="Picture 6" descr="Text&#10;&#10;Description automatically generated">
            <a:extLst>
              <a:ext uri="{FF2B5EF4-FFF2-40B4-BE49-F238E27FC236}">
                <a16:creationId xmlns:a16="http://schemas.microsoft.com/office/drawing/2014/main" id="{FFB4E947-20FF-17F6-776B-B706F94194EF}"/>
              </a:ext>
            </a:extLst>
          </p:cNvPr>
          <p:cNvPicPr>
            <a:picLocks noChangeAspect="1"/>
          </p:cNvPicPr>
          <p:nvPr/>
        </p:nvPicPr>
        <p:blipFill>
          <a:blip r:embed="rId3"/>
          <a:stretch>
            <a:fillRect/>
          </a:stretch>
        </p:blipFill>
        <p:spPr>
          <a:xfrm>
            <a:off x="558800" y="3058110"/>
            <a:ext cx="4969933" cy="1681581"/>
          </a:xfrm>
          <a:prstGeom prst="rect">
            <a:avLst/>
          </a:prstGeom>
        </p:spPr>
      </p:pic>
      <p:pic>
        <p:nvPicPr>
          <p:cNvPr id="7" name="Picture 7">
            <a:extLst>
              <a:ext uri="{FF2B5EF4-FFF2-40B4-BE49-F238E27FC236}">
                <a16:creationId xmlns:a16="http://schemas.microsoft.com/office/drawing/2014/main" id="{8E58209F-6920-AEDA-E5A3-F037ED0B55D5}"/>
              </a:ext>
            </a:extLst>
          </p:cNvPr>
          <p:cNvPicPr>
            <a:picLocks noChangeAspect="1"/>
          </p:cNvPicPr>
          <p:nvPr/>
        </p:nvPicPr>
        <p:blipFill>
          <a:blip r:embed="rId4"/>
          <a:stretch>
            <a:fillRect/>
          </a:stretch>
        </p:blipFill>
        <p:spPr>
          <a:xfrm>
            <a:off x="5723467" y="1327639"/>
            <a:ext cx="5410199" cy="951521"/>
          </a:xfrm>
          <a:prstGeom prst="rect">
            <a:avLst/>
          </a:prstGeom>
        </p:spPr>
      </p:pic>
      <p:pic>
        <p:nvPicPr>
          <p:cNvPr id="8" name="Picture 8" descr="Text&#10;&#10;Description automatically generated">
            <a:extLst>
              <a:ext uri="{FF2B5EF4-FFF2-40B4-BE49-F238E27FC236}">
                <a16:creationId xmlns:a16="http://schemas.microsoft.com/office/drawing/2014/main" id="{1A465412-9990-F269-F86E-EB4C136EC78F}"/>
              </a:ext>
            </a:extLst>
          </p:cNvPr>
          <p:cNvPicPr>
            <a:picLocks noChangeAspect="1"/>
          </p:cNvPicPr>
          <p:nvPr/>
        </p:nvPicPr>
        <p:blipFill>
          <a:blip r:embed="rId5"/>
          <a:stretch>
            <a:fillRect/>
          </a:stretch>
        </p:blipFill>
        <p:spPr>
          <a:xfrm>
            <a:off x="6214534" y="3054892"/>
            <a:ext cx="4741333" cy="1688017"/>
          </a:xfrm>
          <a:prstGeom prst="rect">
            <a:avLst/>
          </a:prstGeom>
        </p:spPr>
      </p:pic>
      <p:sp>
        <p:nvSpPr>
          <p:cNvPr id="4" name="Slide Number Placeholder 3">
            <a:extLst>
              <a:ext uri="{FF2B5EF4-FFF2-40B4-BE49-F238E27FC236}">
                <a16:creationId xmlns:a16="http://schemas.microsoft.com/office/drawing/2014/main" id="{DF70A74F-E07E-D04F-BFFF-112B5179FA57}"/>
              </a:ext>
            </a:extLst>
          </p:cNvPr>
          <p:cNvSpPr>
            <a:spLocks noGrp="1"/>
          </p:cNvSpPr>
          <p:nvPr>
            <p:ph type="sldNum" sz="quarter" idx="12"/>
          </p:nvPr>
        </p:nvSpPr>
        <p:spPr/>
        <p:txBody>
          <a:bodyPr/>
          <a:lstStyle/>
          <a:p>
            <a:fld id="{DDBA5C0F-367D-4CA9-A572-5B9D4E5CC458}" type="slidenum">
              <a:rPr lang="en-US" smtClean="0"/>
              <a:t>34</a:t>
            </a:fld>
            <a:endParaRPr lang="en-US"/>
          </a:p>
        </p:txBody>
      </p:sp>
    </p:spTree>
    <p:extLst>
      <p:ext uri="{BB962C8B-B14F-4D97-AF65-F5344CB8AC3E}">
        <p14:creationId xmlns:p14="http://schemas.microsoft.com/office/powerpoint/2010/main" val="2335812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D812B-B515-DFC2-02E4-06F905AB9503}"/>
              </a:ext>
            </a:extLst>
          </p:cNvPr>
          <p:cNvSpPr>
            <a:spLocks noGrp="1"/>
          </p:cNvSpPr>
          <p:nvPr>
            <p:ph idx="1"/>
          </p:nvPr>
        </p:nvSpPr>
        <p:spPr>
          <a:xfrm>
            <a:off x="279400" y="826559"/>
            <a:ext cx="11675533" cy="5739870"/>
          </a:xfrm>
        </p:spPr>
        <p:txBody>
          <a:bodyPr vert="horz" lIns="91440" tIns="45720" rIns="91440" bIns="45720" rtlCol="0" anchor="t">
            <a:normAutofit/>
          </a:bodyPr>
          <a:lstStyle/>
          <a:p>
            <a:r>
              <a:rPr lang="en-US">
                <a:cs typeface="Calibri"/>
              </a:rPr>
              <a:t>Cycle Breakdown</a:t>
            </a:r>
            <a:endParaRPr lang="en-US"/>
          </a:p>
        </p:txBody>
      </p:sp>
      <p:sp>
        <p:nvSpPr>
          <p:cNvPr id="5" name="Title 1">
            <a:extLst>
              <a:ext uri="{FF2B5EF4-FFF2-40B4-BE49-F238E27FC236}">
                <a16:creationId xmlns:a16="http://schemas.microsoft.com/office/drawing/2014/main" id="{00D5BD3A-B9EB-AE4D-DF05-F4C934E7CCB9}"/>
              </a:ext>
            </a:extLst>
          </p:cNvPr>
          <p:cNvSpPr txBox="1">
            <a:spLocks/>
          </p:cNvSpPr>
          <p:nvPr/>
        </p:nvSpPr>
        <p:spPr>
          <a:xfrm>
            <a:off x="254000" y="2970"/>
            <a:ext cx="11633200" cy="801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Understanding the Gem5 Simulation Log (CONT'D)</a:t>
            </a:r>
            <a:endParaRPr lang="en-US"/>
          </a:p>
        </p:txBody>
      </p:sp>
      <p:pic>
        <p:nvPicPr>
          <p:cNvPr id="6" name="Picture 6" descr="Text&#10;&#10;Description automatically generated">
            <a:extLst>
              <a:ext uri="{FF2B5EF4-FFF2-40B4-BE49-F238E27FC236}">
                <a16:creationId xmlns:a16="http://schemas.microsoft.com/office/drawing/2014/main" id="{F89D56CA-6812-F4EE-BC4A-180909FC8E35}"/>
              </a:ext>
            </a:extLst>
          </p:cNvPr>
          <p:cNvPicPr>
            <a:picLocks noChangeAspect="1"/>
          </p:cNvPicPr>
          <p:nvPr/>
        </p:nvPicPr>
        <p:blipFill>
          <a:blip r:embed="rId2"/>
          <a:stretch>
            <a:fillRect/>
          </a:stretch>
        </p:blipFill>
        <p:spPr>
          <a:xfrm>
            <a:off x="516467" y="1314003"/>
            <a:ext cx="3191933" cy="3247860"/>
          </a:xfrm>
          <a:prstGeom prst="rect">
            <a:avLst/>
          </a:prstGeom>
        </p:spPr>
      </p:pic>
      <p:pic>
        <p:nvPicPr>
          <p:cNvPr id="7" name="Picture 7" descr="Text&#10;&#10;Description automatically generated">
            <a:extLst>
              <a:ext uri="{FF2B5EF4-FFF2-40B4-BE49-F238E27FC236}">
                <a16:creationId xmlns:a16="http://schemas.microsoft.com/office/drawing/2014/main" id="{FDBFF791-E22C-6EBD-D88B-0DB63E7AD80C}"/>
              </a:ext>
            </a:extLst>
          </p:cNvPr>
          <p:cNvPicPr>
            <a:picLocks noChangeAspect="1"/>
          </p:cNvPicPr>
          <p:nvPr/>
        </p:nvPicPr>
        <p:blipFill>
          <a:blip r:embed="rId3"/>
          <a:stretch>
            <a:fillRect/>
          </a:stretch>
        </p:blipFill>
        <p:spPr>
          <a:xfrm>
            <a:off x="4074582" y="1291696"/>
            <a:ext cx="3213100" cy="3258608"/>
          </a:xfrm>
          <a:prstGeom prst="rect">
            <a:avLst/>
          </a:prstGeom>
        </p:spPr>
      </p:pic>
      <p:sp>
        <p:nvSpPr>
          <p:cNvPr id="9" name="TextBox 8">
            <a:extLst>
              <a:ext uri="{FF2B5EF4-FFF2-40B4-BE49-F238E27FC236}">
                <a16:creationId xmlns:a16="http://schemas.microsoft.com/office/drawing/2014/main" id="{003B78F9-7DE7-6811-79C2-748C63068E4E}"/>
              </a:ext>
            </a:extLst>
          </p:cNvPr>
          <p:cNvSpPr txBox="1"/>
          <p:nvPr/>
        </p:nvSpPr>
        <p:spPr>
          <a:xfrm>
            <a:off x="7460826" y="1335950"/>
            <a:ext cx="486028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a:rPr>
              <a:t>CONFIGURE: Load the bitstream</a:t>
            </a:r>
          </a:p>
          <a:p>
            <a:pPr marL="285750" indent="-285750">
              <a:buFont typeface="Arial"/>
              <a:buChar char="•"/>
            </a:pPr>
            <a:r>
              <a:rPr lang="en-US" sz="2000">
                <a:cs typeface="Calibri"/>
              </a:rPr>
              <a:t>Mem b/w: DRAM bandwidth</a:t>
            </a:r>
          </a:p>
          <a:p>
            <a:pPr marL="285750" indent="-285750">
              <a:buFont typeface="Arial"/>
              <a:buChar char="•"/>
            </a:pPr>
            <a:r>
              <a:rPr lang="en-US" sz="2000">
                <a:cs typeface="Calibri"/>
              </a:rPr>
              <a:t>Const b/w: Value generator</a:t>
            </a:r>
          </a:p>
          <a:p>
            <a:pPr marL="285750" indent="-285750">
              <a:buFont typeface="Arial"/>
              <a:buChar char="•"/>
            </a:pPr>
            <a:r>
              <a:rPr lang="en-US" sz="2000" err="1">
                <a:cs typeface="Calibri"/>
              </a:rPr>
              <a:t>Spad</a:t>
            </a:r>
            <a:r>
              <a:rPr lang="en-US" sz="2000">
                <a:cs typeface="Calibri"/>
              </a:rPr>
              <a:t> b/w: Scratch Memory</a:t>
            </a:r>
          </a:p>
          <a:p>
            <a:pPr marL="285750" indent="-285750">
              <a:buFont typeface="Arial"/>
              <a:buChar char="•"/>
            </a:pPr>
            <a:r>
              <a:rPr lang="en-US" sz="2000">
                <a:cs typeface="Calibri"/>
              </a:rPr>
              <a:t>Rec Wait: Wait for port-to-port latency</a:t>
            </a:r>
          </a:p>
          <a:p>
            <a:pPr marL="285750" indent="-285750">
              <a:buFont typeface="Arial"/>
              <a:buChar char="•"/>
            </a:pPr>
            <a:r>
              <a:rPr lang="en-US" sz="2000">
                <a:cs typeface="Calibri"/>
              </a:rPr>
              <a:t>Computing: Doing computation</a:t>
            </a:r>
          </a:p>
          <a:p>
            <a:pPr marL="285750" indent="-285750">
              <a:buFont typeface="Arial"/>
              <a:buChar char="•"/>
            </a:pPr>
            <a:r>
              <a:rPr lang="en-US" sz="2000" err="1">
                <a:cs typeface="Calibri"/>
              </a:rPr>
              <a:t>Cmd</a:t>
            </a:r>
            <a:r>
              <a:rPr lang="en-US" sz="2000">
                <a:cs typeface="Calibri"/>
              </a:rPr>
              <a:t> queue: Wait for command queue</a:t>
            </a:r>
          </a:p>
          <a:p>
            <a:pPr marL="285750" indent="-285750">
              <a:buFont typeface="Arial"/>
              <a:buChar char="•"/>
            </a:pPr>
            <a:r>
              <a:rPr lang="en-US" sz="2000">
                <a:cs typeface="Calibri"/>
              </a:rPr>
              <a:t>Drain Pipe: Draining pipeline</a:t>
            </a:r>
          </a:p>
          <a:p>
            <a:pPr marL="285750" indent="-285750">
              <a:buFont typeface="Arial"/>
              <a:buChar char="•"/>
            </a:pPr>
            <a:r>
              <a:rPr lang="en-US" sz="2000">
                <a:cs typeface="Calibri"/>
              </a:rPr>
              <a:t>Backpressure: N/w dynamic flow control</a:t>
            </a:r>
          </a:p>
          <a:p>
            <a:pPr marL="285750" indent="-285750">
              <a:buFont typeface="Arial"/>
              <a:buChar char="•"/>
            </a:pPr>
            <a:r>
              <a:rPr lang="en-US" sz="2000">
                <a:cs typeface="Calibri"/>
              </a:rPr>
              <a:t>Host: Control core execution</a:t>
            </a:r>
          </a:p>
        </p:txBody>
      </p:sp>
      <p:sp>
        <p:nvSpPr>
          <p:cNvPr id="2" name="Slide Number Placeholder 1">
            <a:extLst>
              <a:ext uri="{FF2B5EF4-FFF2-40B4-BE49-F238E27FC236}">
                <a16:creationId xmlns:a16="http://schemas.microsoft.com/office/drawing/2014/main" id="{B190EB6D-D5ED-901A-A400-181ED87C5816}"/>
              </a:ext>
            </a:extLst>
          </p:cNvPr>
          <p:cNvSpPr>
            <a:spLocks noGrp="1"/>
          </p:cNvSpPr>
          <p:nvPr>
            <p:ph type="sldNum" sz="quarter" idx="12"/>
          </p:nvPr>
        </p:nvSpPr>
        <p:spPr/>
        <p:txBody>
          <a:bodyPr/>
          <a:lstStyle/>
          <a:p>
            <a:fld id="{DDBA5C0F-367D-4CA9-A572-5B9D4E5CC458}" type="slidenum">
              <a:rPr lang="en-US" smtClean="0"/>
              <a:t>35</a:t>
            </a:fld>
            <a:endParaRPr lang="en-US"/>
          </a:p>
        </p:txBody>
      </p:sp>
    </p:spTree>
    <p:extLst>
      <p:ext uri="{BB962C8B-B14F-4D97-AF65-F5344CB8AC3E}">
        <p14:creationId xmlns:p14="http://schemas.microsoft.com/office/powerpoint/2010/main" val="1056157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D812B-B515-DFC2-02E4-06F905AB9503}"/>
              </a:ext>
            </a:extLst>
          </p:cNvPr>
          <p:cNvSpPr>
            <a:spLocks noGrp="1"/>
          </p:cNvSpPr>
          <p:nvPr>
            <p:ph idx="1"/>
          </p:nvPr>
        </p:nvSpPr>
        <p:spPr>
          <a:xfrm>
            <a:off x="279400" y="826559"/>
            <a:ext cx="11675533" cy="5739870"/>
          </a:xfrm>
        </p:spPr>
        <p:txBody>
          <a:bodyPr vert="horz" lIns="91440" tIns="45720" rIns="91440" bIns="45720" rtlCol="0" anchor="t">
            <a:normAutofit/>
          </a:bodyPr>
          <a:lstStyle/>
          <a:p>
            <a:r>
              <a:rPr lang="en-US">
                <a:cs typeface="Calibri"/>
              </a:rPr>
              <a:t>Cycle Breakdown</a:t>
            </a:r>
            <a:endParaRPr lang="en-US"/>
          </a:p>
        </p:txBody>
      </p:sp>
      <p:sp>
        <p:nvSpPr>
          <p:cNvPr id="5" name="Title 1">
            <a:extLst>
              <a:ext uri="{FF2B5EF4-FFF2-40B4-BE49-F238E27FC236}">
                <a16:creationId xmlns:a16="http://schemas.microsoft.com/office/drawing/2014/main" id="{00D5BD3A-B9EB-AE4D-DF05-F4C934E7CCB9}"/>
              </a:ext>
            </a:extLst>
          </p:cNvPr>
          <p:cNvSpPr txBox="1">
            <a:spLocks/>
          </p:cNvSpPr>
          <p:nvPr/>
        </p:nvSpPr>
        <p:spPr>
          <a:xfrm>
            <a:off x="254000" y="2970"/>
            <a:ext cx="11633200" cy="801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Understanding the Gem5 Simulation Log (CONT'D)</a:t>
            </a:r>
            <a:endParaRPr lang="en-US"/>
          </a:p>
        </p:txBody>
      </p:sp>
      <p:pic>
        <p:nvPicPr>
          <p:cNvPr id="8" name="Picture 8" descr="Text&#10;&#10;Description automatically generated">
            <a:extLst>
              <a:ext uri="{FF2B5EF4-FFF2-40B4-BE49-F238E27FC236}">
                <a16:creationId xmlns:a16="http://schemas.microsoft.com/office/drawing/2014/main" id="{DB7EBC3F-0A4E-9553-C831-5E16375C5016}"/>
              </a:ext>
            </a:extLst>
          </p:cNvPr>
          <p:cNvPicPr>
            <a:picLocks noChangeAspect="1"/>
          </p:cNvPicPr>
          <p:nvPr/>
        </p:nvPicPr>
        <p:blipFill>
          <a:blip r:embed="rId2"/>
          <a:stretch>
            <a:fillRect/>
          </a:stretch>
        </p:blipFill>
        <p:spPr>
          <a:xfrm>
            <a:off x="431799" y="4152590"/>
            <a:ext cx="6129866" cy="2447486"/>
          </a:xfrm>
          <a:prstGeom prst="rect">
            <a:avLst/>
          </a:prstGeom>
        </p:spPr>
      </p:pic>
      <p:pic>
        <p:nvPicPr>
          <p:cNvPr id="2" name="Picture 3" descr="Text&#10;&#10;Description automatically generated">
            <a:extLst>
              <a:ext uri="{FF2B5EF4-FFF2-40B4-BE49-F238E27FC236}">
                <a16:creationId xmlns:a16="http://schemas.microsoft.com/office/drawing/2014/main" id="{1BE6553E-5D19-A471-1C60-98C5582B78A1}"/>
              </a:ext>
            </a:extLst>
          </p:cNvPr>
          <p:cNvPicPr>
            <a:picLocks noChangeAspect="1"/>
          </p:cNvPicPr>
          <p:nvPr/>
        </p:nvPicPr>
        <p:blipFill>
          <a:blip r:embed="rId2"/>
          <a:stretch>
            <a:fillRect/>
          </a:stretch>
        </p:blipFill>
        <p:spPr>
          <a:xfrm>
            <a:off x="431800" y="1468657"/>
            <a:ext cx="6129866" cy="2447486"/>
          </a:xfrm>
          <a:prstGeom prst="rect">
            <a:avLst/>
          </a:prstGeom>
        </p:spPr>
      </p:pic>
      <p:sp>
        <p:nvSpPr>
          <p:cNvPr id="9" name="TextBox 8">
            <a:extLst>
              <a:ext uri="{FF2B5EF4-FFF2-40B4-BE49-F238E27FC236}">
                <a16:creationId xmlns:a16="http://schemas.microsoft.com/office/drawing/2014/main" id="{AD9B738F-F61E-0C8F-489C-16EA1843AB02}"/>
              </a:ext>
            </a:extLst>
          </p:cNvPr>
          <p:cNvSpPr txBox="1"/>
          <p:nvPr/>
        </p:nvSpPr>
        <p:spPr>
          <a:xfrm>
            <a:off x="6834293" y="1488440"/>
            <a:ext cx="496463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cs typeface="Calibri"/>
              </a:rPr>
              <a:t>Requests are made in granularity of </a:t>
            </a:r>
            <a:r>
              <a:rPr lang="en-US" sz="2400" err="1">
                <a:cs typeface="Calibri"/>
              </a:rPr>
              <a:t>cachelines</a:t>
            </a:r>
          </a:p>
          <a:p>
            <a:pPr marL="285750" indent="-285750">
              <a:buFont typeface="Arial"/>
              <a:buChar char="•"/>
            </a:pPr>
            <a:r>
              <a:rPr lang="en-US" sz="2400">
                <a:cs typeface="Calibri"/>
              </a:rPr>
              <a:t>Data are extracted from </a:t>
            </a:r>
            <a:r>
              <a:rPr lang="en-US" sz="2400" err="1">
                <a:cs typeface="Calibri"/>
              </a:rPr>
              <a:t>cachelines</a:t>
            </a:r>
            <a:r>
              <a:rPr lang="en-US" sz="2400">
                <a:cs typeface="Calibri"/>
              </a:rPr>
              <a:t> according to a bitmask</a:t>
            </a:r>
          </a:p>
        </p:txBody>
      </p:sp>
      <p:sp>
        <p:nvSpPr>
          <p:cNvPr id="4" name="Slide Number Placeholder 3">
            <a:extLst>
              <a:ext uri="{FF2B5EF4-FFF2-40B4-BE49-F238E27FC236}">
                <a16:creationId xmlns:a16="http://schemas.microsoft.com/office/drawing/2014/main" id="{0BE8A8AC-94C0-0E30-1428-A7A5A3FE53A2}"/>
              </a:ext>
            </a:extLst>
          </p:cNvPr>
          <p:cNvSpPr>
            <a:spLocks noGrp="1"/>
          </p:cNvSpPr>
          <p:nvPr>
            <p:ph type="sldNum" sz="quarter" idx="12"/>
          </p:nvPr>
        </p:nvSpPr>
        <p:spPr/>
        <p:txBody>
          <a:bodyPr/>
          <a:lstStyle/>
          <a:p>
            <a:fld id="{DDBA5C0F-367D-4CA9-A572-5B9D4E5CC458}" type="slidenum">
              <a:rPr lang="en-US" smtClean="0"/>
              <a:t>36</a:t>
            </a:fld>
            <a:endParaRPr lang="en-US"/>
          </a:p>
        </p:txBody>
      </p:sp>
    </p:spTree>
    <p:extLst>
      <p:ext uri="{BB962C8B-B14F-4D97-AF65-F5344CB8AC3E}">
        <p14:creationId xmlns:p14="http://schemas.microsoft.com/office/powerpoint/2010/main" val="3278320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09ED-2882-AA0F-4BF9-C2DF05C0C12A}"/>
              </a:ext>
            </a:extLst>
          </p:cNvPr>
          <p:cNvSpPr>
            <a:spLocks noGrp="1"/>
          </p:cNvSpPr>
          <p:nvPr>
            <p:ph type="title"/>
          </p:nvPr>
        </p:nvSpPr>
        <p:spPr>
          <a:xfrm>
            <a:off x="381000" y="136525"/>
            <a:ext cx="10515600" cy="1082675"/>
          </a:xfrm>
        </p:spPr>
        <p:txBody>
          <a:bodyPr/>
          <a:lstStyle/>
          <a:p>
            <a:r>
              <a:rPr lang="en-US"/>
              <a:t>Binaries for RTL Simulation</a:t>
            </a:r>
          </a:p>
        </p:txBody>
      </p:sp>
      <p:sp>
        <p:nvSpPr>
          <p:cNvPr id="3" name="Content Placeholder 2">
            <a:extLst>
              <a:ext uri="{FF2B5EF4-FFF2-40B4-BE49-F238E27FC236}">
                <a16:creationId xmlns:a16="http://schemas.microsoft.com/office/drawing/2014/main" id="{CB6696B2-D079-A458-6576-6B87EB811150}"/>
              </a:ext>
            </a:extLst>
          </p:cNvPr>
          <p:cNvSpPr>
            <a:spLocks noGrp="1"/>
          </p:cNvSpPr>
          <p:nvPr>
            <p:ph idx="1"/>
          </p:nvPr>
        </p:nvSpPr>
        <p:spPr>
          <a:xfrm>
            <a:off x="381000" y="2752724"/>
            <a:ext cx="10972800" cy="3424237"/>
          </a:xfrm>
        </p:spPr>
        <p:txBody>
          <a:bodyPr>
            <a:normAutofit/>
          </a:bodyPr>
          <a:lstStyle/>
          <a:p>
            <a:r>
              <a:rPr lang="en-US" sz="3600"/>
              <a:t>We use different suffix to differentiate the purpose of different generated binaries, because:</a:t>
            </a:r>
          </a:p>
          <a:p>
            <a:pPr lvl="1"/>
            <a:r>
              <a:rPr lang="en-US" sz="3200"/>
              <a:t>Gem5 simulates a core other than </a:t>
            </a:r>
            <a:r>
              <a:rPr lang="en-US" sz="3200" err="1"/>
              <a:t>Chipyard</a:t>
            </a:r>
            <a:r>
              <a:rPr lang="en-US" sz="3200"/>
              <a:t> SoC</a:t>
            </a:r>
          </a:p>
          <a:p>
            <a:pPr lvl="1"/>
            <a:r>
              <a:rPr lang="en-US" sz="3200"/>
              <a:t>Spatial bitstream encodes in different formats for different simulation</a:t>
            </a:r>
          </a:p>
        </p:txBody>
      </p:sp>
      <p:sp>
        <p:nvSpPr>
          <p:cNvPr id="4" name="Content Placeholder 2">
            <a:extLst>
              <a:ext uri="{FF2B5EF4-FFF2-40B4-BE49-F238E27FC236}">
                <a16:creationId xmlns:a16="http://schemas.microsoft.com/office/drawing/2014/main" id="{A02AB124-A866-0DF2-5669-BCDFA48DB16A}"/>
              </a:ext>
            </a:extLst>
          </p:cNvPr>
          <p:cNvSpPr txBox="1">
            <a:spLocks/>
          </p:cNvSpPr>
          <p:nvPr/>
        </p:nvSpPr>
        <p:spPr>
          <a:xfrm>
            <a:off x="2076450" y="1477168"/>
            <a:ext cx="11277600" cy="716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Consolas" panose="020B0609020204030204" pitchFamily="49" charset="0"/>
              </a:rPr>
              <a:t>$ make ss-</a:t>
            </a:r>
            <a:r>
              <a:rPr lang="en-US" sz="3200" err="1">
                <a:latin typeface="Consolas" panose="020B0609020204030204" pitchFamily="49" charset="0"/>
              </a:rPr>
              <a:t>mv.riscv</a:t>
            </a:r>
            <a:r>
              <a:rPr lang="en-US" sz="3200">
                <a:latin typeface="Consolas" panose="020B0609020204030204" pitchFamily="49" charset="0"/>
              </a:rPr>
              <a:t> ss-</a:t>
            </a:r>
            <a:r>
              <a:rPr lang="en-US" sz="3200" err="1">
                <a:latin typeface="Consolas" panose="020B0609020204030204" pitchFamily="49" charset="0"/>
              </a:rPr>
              <a:t>crs.riscv</a:t>
            </a:r>
            <a:endParaRPr lang="en-US" sz="3200">
              <a:latin typeface="Consolas" panose="020B0609020204030204" pitchFamily="49" charset="0"/>
            </a:endParaRPr>
          </a:p>
        </p:txBody>
      </p:sp>
      <p:pic>
        <p:nvPicPr>
          <p:cNvPr id="5" name="Graphic 4" descr="Gears outline">
            <a:extLst>
              <a:ext uri="{FF2B5EF4-FFF2-40B4-BE49-F238E27FC236}">
                <a16:creationId xmlns:a16="http://schemas.microsoft.com/office/drawing/2014/main" id="{F49BF559-5E27-65CA-F6C5-6DDE9B4647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828" y="1143427"/>
            <a:ext cx="1269144" cy="1269144"/>
          </a:xfrm>
          <a:prstGeom prst="rect">
            <a:avLst/>
          </a:prstGeom>
        </p:spPr>
      </p:pic>
      <p:sp>
        <p:nvSpPr>
          <p:cNvPr id="7" name="Slide Number Placeholder 6">
            <a:extLst>
              <a:ext uri="{FF2B5EF4-FFF2-40B4-BE49-F238E27FC236}">
                <a16:creationId xmlns:a16="http://schemas.microsoft.com/office/drawing/2014/main" id="{CBDC4262-9CAD-DE50-5D53-73DF01F9E23B}"/>
              </a:ext>
            </a:extLst>
          </p:cNvPr>
          <p:cNvSpPr>
            <a:spLocks noGrp="1"/>
          </p:cNvSpPr>
          <p:nvPr>
            <p:ph type="sldNum" sz="quarter" idx="12"/>
          </p:nvPr>
        </p:nvSpPr>
        <p:spPr/>
        <p:txBody>
          <a:bodyPr/>
          <a:lstStyle/>
          <a:p>
            <a:fld id="{DDBA5C0F-367D-4CA9-A572-5B9D4E5CC458}" type="slidenum">
              <a:rPr lang="en-US" smtClean="0"/>
              <a:t>37</a:t>
            </a:fld>
            <a:endParaRPr lang="en-US"/>
          </a:p>
        </p:txBody>
      </p:sp>
    </p:spTree>
    <p:extLst>
      <p:ext uri="{BB962C8B-B14F-4D97-AF65-F5344CB8AC3E}">
        <p14:creationId xmlns:p14="http://schemas.microsoft.com/office/powerpoint/2010/main" val="155029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9E13-2F96-486D-A6D5-78A69FA7E0AF}"/>
              </a:ext>
            </a:extLst>
          </p:cNvPr>
          <p:cNvSpPr>
            <a:spLocks noGrp="1"/>
          </p:cNvSpPr>
          <p:nvPr>
            <p:ph type="title"/>
          </p:nvPr>
        </p:nvSpPr>
        <p:spPr>
          <a:xfrm>
            <a:off x="0" y="14540"/>
            <a:ext cx="11150600" cy="1325563"/>
          </a:xfrm>
        </p:spPr>
        <p:txBody>
          <a:bodyPr/>
          <a:lstStyle/>
          <a:p>
            <a:r>
              <a:rPr lang="en-US"/>
              <a:t>Compiling High-Level Lang. to Decoupled Spatial</a:t>
            </a:r>
          </a:p>
        </p:txBody>
      </p:sp>
      <p:sp>
        <p:nvSpPr>
          <p:cNvPr id="3" name="Content Placeholder 2">
            <a:extLst>
              <a:ext uri="{FF2B5EF4-FFF2-40B4-BE49-F238E27FC236}">
                <a16:creationId xmlns:a16="http://schemas.microsoft.com/office/drawing/2014/main" id="{F4BF3978-1E04-4A9F-B889-95A44C20241A}"/>
              </a:ext>
            </a:extLst>
          </p:cNvPr>
          <p:cNvSpPr>
            <a:spLocks noGrp="1"/>
          </p:cNvSpPr>
          <p:nvPr>
            <p:ph idx="1"/>
          </p:nvPr>
        </p:nvSpPr>
        <p:spPr>
          <a:xfrm>
            <a:off x="419100" y="3906735"/>
            <a:ext cx="11353800" cy="2951265"/>
          </a:xfrm>
        </p:spPr>
        <p:txBody>
          <a:bodyPr>
            <a:normAutofit/>
          </a:bodyPr>
          <a:lstStyle/>
          <a:p>
            <a:r>
              <a:rPr lang="en-US" sz="3200"/>
              <a:t>Map program behaviors </a:t>
            </a:r>
            <a:r>
              <a:rPr lang="en-US" altLang="zh-CN" sz="3200"/>
              <a:t>to</a:t>
            </a:r>
            <a:r>
              <a:rPr lang="en-US" sz="3200"/>
              <a:t> specialized different components.</a:t>
            </a:r>
          </a:p>
          <a:p>
            <a:pPr lvl="1"/>
            <a:r>
              <a:rPr lang="en-US" sz="2800"/>
              <a:t>Pragma Hints:</a:t>
            </a:r>
          </a:p>
          <a:p>
            <a:pPr lvl="2"/>
            <a:r>
              <a:rPr lang="en-US" sz="2400"/>
              <a:t>How should the program be decoupled and rewritten?</a:t>
            </a:r>
          </a:p>
          <a:p>
            <a:pPr lvl="2"/>
            <a:r>
              <a:rPr lang="en-US" sz="2400"/>
              <a:t>How to deal with the code concurrency?</a:t>
            </a:r>
          </a:p>
          <a:p>
            <a:r>
              <a:rPr lang="en-US" sz="3200"/>
              <a:t>Robust across any design points within this space.</a:t>
            </a:r>
          </a:p>
          <a:p>
            <a:pPr lvl="1"/>
            <a:r>
              <a:rPr lang="en-US" sz="2800"/>
              <a:t>Modular transformations</a:t>
            </a:r>
          </a:p>
        </p:txBody>
      </p:sp>
      <p:sp>
        <p:nvSpPr>
          <p:cNvPr id="7" name="Rectangle 6">
            <a:extLst>
              <a:ext uri="{FF2B5EF4-FFF2-40B4-BE49-F238E27FC236}">
                <a16:creationId xmlns:a16="http://schemas.microsoft.com/office/drawing/2014/main" id="{624E47BE-1BE7-4DD2-9EE3-3556066AE35B}"/>
              </a:ext>
            </a:extLst>
          </p:cNvPr>
          <p:cNvSpPr/>
          <p:nvPr/>
        </p:nvSpPr>
        <p:spPr>
          <a:xfrm>
            <a:off x="9911172" y="1511186"/>
            <a:ext cx="2086309" cy="1445030"/>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lumMod val="95000"/>
                    <a:lumOff val="5000"/>
                  </a:schemeClr>
                </a:solidFill>
              </a:rPr>
              <a:t>Decoupled-Spatial Binaries</a:t>
            </a:r>
          </a:p>
        </p:txBody>
      </p:sp>
      <p:sp>
        <p:nvSpPr>
          <p:cNvPr id="10" name="Flowchart: Multidocument 9">
            <a:extLst>
              <a:ext uri="{FF2B5EF4-FFF2-40B4-BE49-F238E27FC236}">
                <a16:creationId xmlns:a16="http://schemas.microsoft.com/office/drawing/2014/main" id="{D56E2867-05C2-47DE-B0C2-A8D0E365E201}"/>
              </a:ext>
            </a:extLst>
          </p:cNvPr>
          <p:cNvSpPr/>
          <p:nvPr/>
        </p:nvSpPr>
        <p:spPr>
          <a:xfrm>
            <a:off x="285300" y="1666812"/>
            <a:ext cx="1462068" cy="1445030"/>
          </a:xfrm>
          <a:prstGeom prst="flowChartMultidocumen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Apps</a:t>
            </a:r>
            <a:endParaRPr lang="en-US" sz="2800">
              <a:solidFill>
                <a:schemeClr val="tx1"/>
              </a:solidFill>
            </a:endParaRPr>
          </a:p>
        </p:txBody>
      </p:sp>
      <p:sp>
        <p:nvSpPr>
          <p:cNvPr id="12" name="TextBox 11">
            <a:extLst>
              <a:ext uri="{FF2B5EF4-FFF2-40B4-BE49-F238E27FC236}">
                <a16:creationId xmlns:a16="http://schemas.microsoft.com/office/drawing/2014/main" id="{54BEF052-0B69-4365-AADA-FF5482438764}"/>
              </a:ext>
            </a:extLst>
          </p:cNvPr>
          <p:cNvSpPr txBox="1"/>
          <p:nvPr/>
        </p:nvSpPr>
        <p:spPr>
          <a:xfrm>
            <a:off x="5058597" y="1090069"/>
            <a:ext cx="729205" cy="1107996"/>
          </a:xfrm>
          <a:prstGeom prst="rect">
            <a:avLst/>
          </a:prstGeom>
          <a:noFill/>
        </p:spPr>
        <p:txBody>
          <a:bodyPr wrap="square" rtlCol="0">
            <a:spAutoFit/>
          </a:bodyPr>
          <a:lstStyle/>
          <a:p>
            <a:r>
              <a:rPr lang="en-US" sz="6600" b="1"/>
              <a:t>?</a:t>
            </a:r>
            <a:endParaRPr lang="en-US" sz="8000" b="1"/>
          </a:p>
        </p:txBody>
      </p:sp>
      <p:sp>
        <p:nvSpPr>
          <p:cNvPr id="4" name="TextBox 3">
            <a:extLst>
              <a:ext uri="{FF2B5EF4-FFF2-40B4-BE49-F238E27FC236}">
                <a16:creationId xmlns:a16="http://schemas.microsoft.com/office/drawing/2014/main" id="{E8A4F3D0-20E8-42E2-81EF-F754E7B60FBF}"/>
              </a:ext>
            </a:extLst>
          </p:cNvPr>
          <p:cNvSpPr txBox="1"/>
          <p:nvPr/>
        </p:nvSpPr>
        <p:spPr>
          <a:xfrm>
            <a:off x="11097" y="3230924"/>
            <a:ext cx="12206796" cy="584775"/>
          </a:xfrm>
          <a:prstGeom prst="rect">
            <a:avLst/>
          </a:prstGeom>
          <a:noFill/>
        </p:spPr>
        <p:txBody>
          <a:bodyPr wrap="square" rtlCol="0">
            <a:spAutoFit/>
          </a:bodyPr>
          <a:lstStyle/>
          <a:p>
            <a:r>
              <a:rPr lang="en-US" sz="3200" b="1"/>
              <a:t>Goal: Compiling high-level language to </a:t>
            </a:r>
            <a:r>
              <a:rPr lang="en-US" sz="3200" b="1" i="1"/>
              <a:t>decoupled-spatial</a:t>
            </a:r>
            <a:r>
              <a:rPr lang="en-US" sz="3200" b="1"/>
              <a:t> architecture</a:t>
            </a:r>
            <a:r>
              <a:rPr lang="en-US" sz="3200" b="1">
                <a:solidFill>
                  <a:srgbClr val="FF0000"/>
                </a:solidFill>
              </a:rPr>
              <a:t>s</a:t>
            </a:r>
            <a:r>
              <a:rPr lang="en-US" sz="3200" b="1"/>
              <a:t>.</a:t>
            </a:r>
          </a:p>
        </p:txBody>
      </p:sp>
      <p:sp>
        <p:nvSpPr>
          <p:cNvPr id="6" name="Arrow: Right 5">
            <a:extLst>
              <a:ext uri="{FF2B5EF4-FFF2-40B4-BE49-F238E27FC236}">
                <a16:creationId xmlns:a16="http://schemas.microsoft.com/office/drawing/2014/main" id="{5A5C3CC2-A340-42E8-86BC-6F1A041681FC}"/>
              </a:ext>
            </a:extLst>
          </p:cNvPr>
          <p:cNvSpPr/>
          <p:nvPr/>
        </p:nvSpPr>
        <p:spPr>
          <a:xfrm>
            <a:off x="1907822" y="2134996"/>
            <a:ext cx="7759961"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BCF6D-7F75-C5A6-085B-5A73773A83D7}"/>
              </a:ext>
            </a:extLst>
          </p:cNvPr>
          <p:cNvSpPr/>
          <p:nvPr/>
        </p:nvSpPr>
        <p:spPr>
          <a:xfrm>
            <a:off x="2089741" y="1788185"/>
            <a:ext cx="1858607" cy="994657"/>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95000"/>
                    <a:lumOff val="5000"/>
                  </a:schemeClr>
                </a:solidFill>
              </a:rPr>
              <a:t>Pragma Annotation</a:t>
            </a:r>
          </a:p>
        </p:txBody>
      </p:sp>
      <p:sp>
        <p:nvSpPr>
          <p:cNvPr id="9" name="Rectangle 8">
            <a:extLst>
              <a:ext uri="{FF2B5EF4-FFF2-40B4-BE49-F238E27FC236}">
                <a16:creationId xmlns:a16="http://schemas.microsoft.com/office/drawing/2014/main" id="{265C79D3-658E-C499-85AC-E42416449FF0}"/>
              </a:ext>
            </a:extLst>
          </p:cNvPr>
          <p:cNvSpPr/>
          <p:nvPr/>
        </p:nvSpPr>
        <p:spPr>
          <a:xfrm>
            <a:off x="6633212" y="1366570"/>
            <a:ext cx="2333263" cy="664994"/>
          </a:xfrm>
          <a:prstGeom prst="rect">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lumMod val="95000"/>
                    <a:lumOff val="5000"/>
                  </a:schemeClr>
                </a:solidFill>
              </a:rPr>
              <a:t>DFG</a:t>
            </a:r>
            <a:endParaRPr lang="en-US" sz="3200">
              <a:solidFill>
                <a:schemeClr val="tx1">
                  <a:lumMod val="95000"/>
                  <a:lumOff val="5000"/>
                </a:schemeClr>
              </a:solidFill>
            </a:endParaRPr>
          </a:p>
        </p:txBody>
      </p:sp>
      <p:sp>
        <p:nvSpPr>
          <p:cNvPr id="11" name="Rectangle 10">
            <a:extLst>
              <a:ext uri="{FF2B5EF4-FFF2-40B4-BE49-F238E27FC236}">
                <a16:creationId xmlns:a16="http://schemas.microsoft.com/office/drawing/2014/main" id="{05D02523-7D58-64A9-6BC1-EE836F39CC07}"/>
              </a:ext>
            </a:extLst>
          </p:cNvPr>
          <p:cNvSpPr/>
          <p:nvPr/>
        </p:nvSpPr>
        <p:spPr>
          <a:xfrm>
            <a:off x="6633211" y="2352017"/>
            <a:ext cx="2333263" cy="702132"/>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a:solidFill>
                  <a:schemeClr val="tx1">
                    <a:lumMod val="95000"/>
                    <a:lumOff val="5000"/>
                  </a:schemeClr>
                </a:solidFill>
              </a:rPr>
              <a:t>Mem. Stream</a:t>
            </a:r>
          </a:p>
        </p:txBody>
      </p:sp>
      <p:sp>
        <p:nvSpPr>
          <p:cNvPr id="13" name="Rectangle 12">
            <a:extLst>
              <a:ext uri="{FF2B5EF4-FFF2-40B4-BE49-F238E27FC236}">
                <a16:creationId xmlns:a16="http://schemas.microsoft.com/office/drawing/2014/main" id="{7216A4A6-9239-1B71-0395-15E3F08E6E46}"/>
              </a:ext>
            </a:extLst>
          </p:cNvPr>
          <p:cNvSpPr/>
          <p:nvPr/>
        </p:nvSpPr>
        <p:spPr>
          <a:xfrm>
            <a:off x="4237393" y="1763636"/>
            <a:ext cx="1858607" cy="1108324"/>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lumMod val="95000"/>
                    <a:lumOff val="5000"/>
                  </a:schemeClr>
                </a:solidFill>
              </a:rPr>
              <a:t>Modular XFROM</a:t>
            </a:r>
          </a:p>
        </p:txBody>
      </p:sp>
      <p:sp>
        <p:nvSpPr>
          <p:cNvPr id="14" name="Rectangle 13">
            <a:extLst>
              <a:ext uri="{FF2B5EF4-FFF2-40B4-BE49-F238E27FC236}">
                <a16:creationId xmlns:a16="http://schemas.microsoft.com/office/drawing/2014/main" id="{EB564379-82BD-A2E1-774A-CC735723DBE8}"/>
              </a:ext>
            </a:extLst>
          </p:cNvPr>
          <p:cNvSpPr/>
          <p:nvPr/>
        </p:nvSpPr>
        <p:spPr>
          <a:xfrm>
            <a:off x="3762971" y="1000563"/>
            <a:ext cx="854872" cy="4186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ADG</a:t>
            </a:r>
          </a:p>
        </p:txBody>
      </p:sp>
      <p:sp>
        <p:nvSpPr>
          <p:cNvPr id="15" name="Arrow: Right 14">
            <a:extLst>
              <a:ext uri="{FF2B5EF4-FFF2-40B4-BE49-F238E27FC236}">
                <a16:creationId xmlns:a16="http://schemas.microsoft.com/office/drawing/2014/main" id="{3A18F68E-E708-2764-C5B3-D92AE4BBEC75}"/>
              </a:ext>
            </a:extLst>
          </p:cNvPr>
          <p:cNvSpPr/>
          <p:nvPr/>
        </p:nvSpPr>
        <p:spPr>
          <a:xfrm rot="13038156" flipH="1">
            <a:off x="4705499" y="1294856"/>
            <a:ext cx="428639" cy="43396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5F716760-7D44-0A53-3918-63A4E5421443}"/>
              </a:ext>
            </a:extLst>
          </p:cNvPr>
          <p:cNvSpPr>
            <a:spLocks noGrp="1"/>
          </p:cNvSpPr>
          <p:nvPr>
            <p:ph type="sldNum" sz="quarter" idx="12"/>
          </p:nvPr>
        </p:nvSpPr>
        <p:spPr/>
        <p:txBody>
          <a:bodyPr/>
          <a:lstStyle/>
          <a:p>
            <a:fld id="{DDBA5C0F-367D-4CA9-A572-5B9D4E5CC458}" type="slidenum">
              <a:rPr lang="en-US" smtClean="0"/>
              <a:t>4</a:t>
            </a:fld>
            <a:endParaRPr lang="en-US"/>
          </a:p>
        </p:txBody>
      </p:sp>
    </p:spTree>
    <p:extLst>
      <p:ext uri="{BB962C8B-B14F-4D97-AF65-F5344CB8AC3E}">
        <p14:creationId xmlns:p14="http://schemas.microsoft.com/office/powerpoint/2010/main" val="224007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1"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9E13-2F96-486D-A6D5-78A69FA7E0AF}"/>
              </a:ext>
            </a:extLst>
          </p:cNvPr>
          <p:cNvSpPr>
            <a:spLocks noGrp="1"/>
          </p:cNvSpPr>
          <p:nvPr>
            <p:ph type="title"/>
          </p:nvPr>
        </p:nvSpPr>
        <p:spPr>
          <a:xfrm>
            <a:off x="0" y="14540"/>
            <a:ext cx="11150600" cy="1325563"/>
          </a:xfrm>
        </p:spPr>
        <p:txBody>
          <a:bodyPr/>
          <a:lstStyle/>
          <a:p>
            <a:r>
              <a:rPr lang="en-US"/>
              <a:t>Compiling High-Level Lang. to Decoupled Spatial</a:t>
            </a:r>
          </a:p>
        </p:txBody>
      </p:sp>
      <p:sp>
        <p:nvSpPr>
          <p:cNvPr id="3" name="Content Placeholder 2">
            <a:extLst>
              <a:ext uri="{FF2B5EF4-FFF2-40B4-BE49-F238E27FC236}">
                <a16:creationId xmlns:a16="http://schemas.microsoft.com/office/drawing/2014/main" id="{F4BF3978-1E04-4A9F-B889-95A44C20241A}"/>
              </a:ext>
            </a:extLst>
          </p:cNvPr>
          <p:cNvSpPr>
            <a:spLocks noGrp="1"/>
          </p:cNvSpPr>
          <p:nvPr>
            <p:ph idx="1"/>
          </p:nvPr>
        </p:nvSpPr>
        <p:spPr>
          <a:xfrm>
            <a:off x="419100" y="3906735"/>
            <a:ext cx="11353800" cy="2951265"/>
          </a:xfrm>
        </p:spPr>
        <p:txBody>
          <a:bodyPr>
            <a:normAutofit/>
          </a:bodyPr>
          <a:lstStyle/>
          <a:p>
            <a:r>
              <a:rPr lang="en-US" sz="3200"/>
              <a:t>Map program behaviors </a:t>
            </a:r>
            <a:r>
              <a:rPr lang="en-US" altLang="zh-CN" sz="3200"/>
              <a:t>to</a:t>
            </a:r>
            <a:r>
              <a:rPr lang="en-US" sz="3200"/>
              <a:t> specialized different components.</a:t>
            </a:r>
          </a:p>
          <a:p>
            <a:pPr lvl="1"/>
            <a:r>
              <a:rPr lang="en-US" sz="2800"/>
              <a:t>Pragma Hints:</a:t>
            </a:r>
          </a:p>
          <a:p>
            <a:pPr lvl="2"/>
            <a:r>
              <a:rPr lang="en-US" sz="2400"/>
              <a:t>How should the program be decoupled and rewritten?</a:t>
            </a:r>
          </a:p>
          <a:p>
            <a:pPr lvl="2"/>
            <a:r>
              <a:rPr lang="en-US" sz="2400"/>
              <a:t>How to deal with the code concurrency?</a:t>
            </a:r>
          </a:p>
          <a:p>
            <a:r>
              <a:rPr lang="en-US" sz="3200"/>
              <a:t>Robust across any design points within this space.</a:t>
            </a:r>
          </a:p>
          <a:p>
            <a:pPr lvl="1"/>
            <a:r>
              <a:rPr lang="en-US" sz="2800"/>
              <a:t>Modular transformations</a:t>
            </a:r>
          </a:p>
        </p:txBody>
      </p:sp>
      <p:sp>
        <p:nvSpPr>
          <p:cNvPr id="7" name="Rectangle 6">
            <a:extLst>
              <a:ext uri="{FF2B5EF4-FFF2-40B4-BE49-F238E27FC236}">
                <a16:creationId xmlns:a16="http://schemas.microsoft.com/office/drawing/2014/main" id="{624E47BE-1BE7-4DD2-9EE3-3556066AE35B}"/>
              </a:ext>
            </a:extLst>
          </p:cNvPr>
          <p:cNvSpPr/>
          <p:nvPr/>
        </p:nvSpPr>
        <p:spPr>
          <a:xfrm>
            <a:off x="9911172" y="1511186"/>
            <a:ext cx="2086309" cy="1445030"/>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lumMod val="95000"/>
                    <a:lumOff val="5000"/>
                  </a:schemeClr>
                </a:solidFill>
              </a:rPr>
              <a:t>Decoupled-Spatial Binaries</a:t>
            </a:r>
          </a:p>
        </p:txBody>
      </p:sp>
      <p:sp>
        <p:nvSpPr>
          <p:cNvPr id="10" name="Flowchart: Multidocument 9">
            <a:extLst>
              <a:ext uri="{FF2B5EF4-FFF2-40B4-BE49-F238E27FC236}">
                <a16:creationId xmlns:a16="http://schemas.microsoft.com/office/drawing/2014/main" id="{D56E2867-05C2-47DE-B0C2-A8D0E365E201}"/>
              </a:ext>
            </a:extLst>
          </p:cNvPr>
          <p:cNvSpPr/>
          <p:nvPr/>
        </p:nvSpPr>
        <p:spPr>
          <a:xfrm>
            <a:off x="285300" y="1666812"/>
            <a:ext cx="1462068" cy="1445030"/>
          </a:xfrm>
          <a:prstGeom prst="flowChartMultidocumen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Apps</a:t>
            </a:r>
            <a:endParaRPr lang="en-US" sz="2800">
              <a:solidFill>
                <a:schemeClr val="tx1"/>
              </a:solidFill>
            </a:endParaRPr>
          </a:p>
        </p:txBody>
      </p:sp>
      <p:sp>
        <p:nvSpPr>
          <p:cNvPr id="12" name="TextBox 11">
            <a:extLst>
              <a:ext uri="{FF2B5EF4-FFF2-40B4-BE49-F238E27FC236}">
                <a16:creationId xmlns:a16="http://schemas.microsoft.com/office/drawing/2014/main" id="{54BEF052-0B69-4365-AADA-FF5482438764}"/>
              </a:ext>
            </a:extLst>
          </p:cNvPr>
          <p:cNvSpPr txBox="1"/>
          <p:nvPr/>
        </p:nvSpPr>
        <p:spPr>
          <a:xfrm>
            <a:off x="5058597" y="1090069"/>
            <a:ext cx="729205" cy="1107996"/>
          </a:xfrm>
          <a:prstGeom prst="rect">
            <a:avLst/>
          </a:prstGeom>
          <a:noFill/>
        </p:spPr>
        <p:txBody>
          <a:bodyPr wrap="square" rtlCol="0">
            <a:spAutoFit/>
          </a:bodyPr>
          <a:lstStyle/>
          <a:p>
            <a:r>
              <a:rPr lang="en-US" sz="6600" b="1"/>
              <a:t>?</a:t>
            </a:r>
            <a:endParaRPr lang="en-US" sz="8000" b="1"/>
          </a:p>
        </p:txBody>
      </p:sp>
      <p:sp>
        <p:nvSpPr>
          <p:cNvPr id="4" name="TextBox 3">
            <a:extLst>
              <a:ext uri="{FF2B5EF4-FFF2-40B4-BE49-F238E27FC236}">
                <a16:creationId xmlns:a16="http://schemas.microsoft.com/office/drawing/2014/main" id="{E8A4F3D0-20E8-42E2-81EF-F754E7B60FBF}"/>
              </a:ext>
            </a:extLst>
          </p:cNvPr>
          <p:cNvSpPr txBox="1"/>
          <p:nvPr/>
        </p:nvSpPr>
        <p:spPr>
          <a:xfrm>
            <a:off x="11097" y="3230924"/>
            <a:ext cx="12206796" cy="584775"/>
          </a:xfrm>
          <a:prstGeom prst="rect">
            <a:avLst/>
          </a:prstGeom>
          <a:noFill/>
        </p:spPr>
        <p:txBody>
          <a:bodyPr wrap="square" rtlCol="0">
            <a:spAutoFit/>
          </a:bodyPr>
          <a:lstStyle/>
          <a:p>
            <a:r>
              <a:rPr lang="en-US" sz="3200" b="1"/>
              <a:t>Goal: Compiling high-level language to </a:t>
            </a:r>
            <a:r>
              <a:rPr lang="en-US" sz="3200" b="1" i="1"/>
              <a:t>decoupled-spatial</a:t>
            </a:r>
            <a:r>
              <a:rPr lang="en-US" sz="3200" b="1"/>
              <a:t> architecture</a:t>
            </a:r>
            <a:r>
              <a:rPr lang="en-US" sz="3200" b="1">
                <a:solidFill>
                  <a:srgbClr val="FF0000"/>
                </a:solidFill>
              </a:rPr>
              <a:t>s</a:t>
            </a:r>
            <a:r>
              <a:rPr lang="en-US" sz="3200" b="1"/>
              <a:t>.</a:t>
            </a:r>
          </a:p>
        </p:txBody>
      </p:sp>
      <p:sp>
        <p:nvSpPr>
          <p:cNvPr id="6" name="Arrow: Right 5">
            <a:extLst>
              <a:ext uri="{FF2B5EF4-FFF2-40B4-BE49-F238E27FC236}">
                <a16:creationId xmlns:a16="http://schemas.microsoft.com/office/drawing/2014/main" id="{5A5C3CC2-A340-42E8-86BC-6F1A041681FC}"/>
              </a:ext>
            </a:extLst>
          </p:cNvPr>
          <p:cNvSpPr/>
          <p:nvPr/>
        </p:nvSpPr>
        <p:spPr>
          <a:xfrm>
            <a:off x="1907822" y="2134996"/>
            <a:ext cx="7759961"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BCF6D-7F75-C5A6-085B-5A73773A83D7}"/>
              </a:ext>
            </a:extLst>
          </p:cNvPr>
          <p:cNvSpPr/>
          <p:nvPr/>
        </p:nvSpPr>
        <p:spPr>
          <a:xfrm>
            <a:off x="2089741" y="1788185"/>
            <a:ext cx="1858607" cy="994657"/>
          </a:xfrm>
          <a:prstGeom prst="rect">
            <a:avLst/>
          </a:prstGeom>
          <a:solidFill>
            <a:schemeClr val="accent4">
              <a:lumMod val="20000"/>
              <a:lumOff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lumMod val="95000"/>
                    <a:lumOff val="5000"/>
                  </a:schemeClr>
                </a:solidFill>
              </a:rPr>
              <a:t>Pragma Annotation</a:t>
            </a:r>
          </a:p>
        </p:txBody>
      </p:sp>
      <p:sp>
        <p:nvSpPr>
          <p:cNvPr id="9" name="Rectangle 8">
            <a:extLst>
              <a:ext uri="{FF2B5EF4-FFF2-40B4-BE49-F238E27FC236}">
                <a16:creationId xmlns:a16="http://schemas.microsoft.com/office/drawing/2014/main" id="{265C79D3-658E-C499-85AC-E42416449FF0}"/>
              </a:ext>
            </a:extLst>
          </p:cNvPr>
          <p:cNvSpPr/>
          <p:nvPr/>
        </p:nvSpPr>
        <p:spPr>
          <a:xfrm>
            <a:off x="6633212" y="1366570"/>
            <a:ext cx="2333263" cy="664994"/>
          </a:xfrm>
          <a:prstGeom prst="rect">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lumMod val="95000"/>
                    <a:lumOff val="5000"/>
                  </a:schemeClr>
                </a:solidFill>
              </a:rPr>
              <a:t>DFG</a:t>
            </a:r>
            <a:endParaRPr lang="en-US" sz="3200">
              <a:solidFill>
                <a:schemeClr val="tx1">
                  <a:lumMod val="95000"/>
                  <a:lumOff val="5000"/>
                </a:schemeClr>
              </a:solidFill>
            </a:endParaRPr>
          </a:p>
        </p:txBody>
      </p:sp>
      <p:sp>
        <p:nvSpPr>
          <p:cNvPr id="13" name="Rectangle 12">
            <a:extLst>
              <a:ext uri="{FF2B5EF4-FFF2-40B4-BE49-F238E27FC236}">
                <a16:creationId xmlns:a16="http://schemas.microsoft.com/office/drawing/2014/main" id="{7216A4A6-9239-1B71-0395-15E3F08E6E46}"/>
              </a:ext>
            </a:extLst>
          </p:cNvPr>
          <p:cNvSpPr/>
          <p:nvPr/>
        </p:nvSpPr>
        <p:spPr>
          <a:xfrm>
            <a:off x="4237393" y="1763636"/>
            <a:ext cx="1858607" cy="1108324"/>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lumMod val="95000"/>
                    <a:lumOff val="5000"/>
                  </a:schemeClr>
                </a:solidFill>
              </a:rPr>
              <a:t>Modular XFROM</a:t>
            </a:r>
          </a:p>
        </p:txBody>
      </p:sp>
      <p:sp>
        <p:nvSpPr>
          <p:cNvPr id="14" name="Rectangle 13">
            <a:extLst>
              <a:ext uri="{FF2B5EF4-FFF2-40B4-BE49-F238E27FC236}">
                <a16:creationId xmlns:a16="http://schemas.microsoft.com/office/drawing/2014/main" id="{EB564379-82BD-A2E1-774A-CC735723DBE8}"/>
              </a:ext>
            </a:extLst>
          </p:cNvPr>
          <p:cNvSpPr/>
          <p:nvPr/>
        </p:nvSpPr>
        <p:spPr>
          <a:xfrm>
            <a:off x="3762971" y="1000563"/>
            <a:ext cx="854872" cy="4186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ADG</a:t>
            </a:r>
          </a:p>
        </p:txBody>
      </p:sp>
      <p:sp>
        <p:nvSpPr>
          <p:cNvPr id="15" name="Arrow: Right 14">
            <a:extLst>
              <a:ext uri="{FF2B5EF4-FFF2-40B4-BE49-F238E27FC236}">
                <a16:creationId xmlns:a16="http://schemas.microsoft.com/office/drawing/2014/main" id="{3A18F68E-E708-2764-C5B3-D92AE4BBEC75}"/>
              </a:ext>
            </a:extLst>
          </p:cNvPr>
          <p:cNvSpPr/>
          <p:nvPr/>
        </p:nvSpPr>
        <p:spPr>
          <a:xfrm rot="13038156" flipH="1">
            <a:off x="4705499" y="1294856"/>
            <a:ext cx="428639" cy="43396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6BF51E-26F5-B749-81E6-54724B31F1B1}"/>
              </a:ext>
            </a:extLst>
          </p:cNvPr>
          <p:cNvSpPr/>
          <p:nvPr/>
        </p:nvSpPr>
        <p:spPr>
          <a:xfrm>
            <a:off x="6633211" y="2352017"/>
            <a:ext cx="2333263" cy="702132"/>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a:solidFill>
                  <a:schemeClr val="tx1">
                    <a:lumMod val="95000"/>
                    <a:lumOff val="5000"/>
                  </a:schemeClr>
                </a:solidFill>
              </a:rPr>
              <a:t>Mem. Stream</a:t>
            </a:r>
          </a:p>
        </p:txBody>
      </p:sp>
      <p:sp>
        <p:nvSpPr>
          <p:cNvPr id="11" name="Slide Number Placeholder 10">
            <a:extLst>
              <a:ext uri="{FF2B5EF4-FFF2-40B4-BE49-F238E27FC236}">
                <a16:creationId xmlns:a16="http://schemas.microsoft.com/office/drawing/2014/main" id="{F939DB7E-4735-81DB-DD84-8D892441C57D}"/>
              </a:ext>
            </a:extLst>
          </p:cNvPr>
          <p:cNvSpPr>
            <a:spLocks noGrp="1"/>
          </p:cNvSpPr>
          <p:nvPr>
            <p:ph type="sldNum" sz="quarter" idx="12"/>
          </p:nvPr>
        </p:nvSpPr>
        <p:spPr/>
        <p:txBody>
          <a:bodyPr/>
          <a:lstStyle/>
          <a:p>
            <a:fld id="{DDBA5C0F-367D-4CA9-A572-5B9D4E5CC458}" type="slidenum">
              <a:rPr lang="en-US" smtClean="0"/>
              <a:t>5</a:t>
            </a:fld>
            <a:endParaRPr lang="en-US"/>
          </a:p>
        </p:txBody>
      </p:sp>
    </p:spTree>
    <p:extLst>
      <p:ext uri="{BB962C8B-B14F-4D97-AF65-F5344CB8AC3E}">
        <p14:creationId xmlns:p14="http://schemas.microsoft.com/office/powerpoint/2010/main" val="375938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EB58-8349-4161-B936-7E97395A3BA4}"/>
              </a:ext>
            </a:extLst>
          </p:cNvPr>
          <p:cNvSpPr>
            <a:spLocks noGrp="1"/>
          </p:cNvSpPr>
          <p:nvPr>
            <p:ph type="title"/>
          </p:nvPr>
        </p:nvSpPr>
        <p:spPr>
          <a:xfrm>
            <a:off x="448618" y="0"/>
            <a:ext cx="10515600" cy="1545117"/>
          </a:xfrm>
        </p:spPr>
        <p:txBody>
          <a:bodyPr>
            <a:normAutofit/>
          </a:bodyPr>
          <a:lstStyle/>
          <a:p>
            <a:r>
              <a:rPr lang="en-US"/>
              <a:t>An Example of Pragma Annotation</a:t>
            </a:r>
            <a:br>
              <a:rPr lang="en-US"/>
            </a:br>
            <a:r>
              <a:rPr lang="en-US" sz="3600">
                <a:latin typeface="Consolas" panose="020B0609020204030204" pitchFamily="49" charset="0"/>
              </a:rPr>
              <a:t>(</a:t>
            </a:r>
            <a:r>
              <a:rPr lang="en-US" sz="3600" err="1">
                <a:latin typeface="Consolas" panose="020B0609020204030204" pitchFamily="49" charset="0"/>
              </a:rPr>
              <a:t>dsa</a:t>
            </a:r>
            <a:r>
              <a:rPr lang="en-US" sz="3600">
                <a:latin typeface="Consolas" panose="020B0609020204030204" pitchFamily="49" charset="0"/>
              </a:rPr>
              <a:t>-apps/demo/</a:t>
            </a:r>
            <a:r>
              <a:rPr lang="en-US" sz="3600" err="1">
                <a:latin typeface="Consolas" panose="020B0609020204030204" pitchFamily="49" charset="0"/>
              </a:rPr>
              <a:t>mv.c</a:t>
            </a:r>
            <a:r>
              <a:rPr lang="en-US" sz="3600">
                <a:latin typeface="Consolas" panose="020B0609020204030204" pitchFamily="49" charset="0"/>
              </a:rPr>
              <a:t>)</a:t>
            </a:r>
            <a:endParaRPr lang="en-US">
              <a:latin typeface="Consolas" panose="020B0609020204030204" pitchFamily="49" charset="0"/>
            </a:endParaRPr>
          </a:p>
        </p:txBody>
      </p:sp>
      <p:sp>
        <p:nvSpPr>
          <p:cNvPr id="3" name="Content Placeholder 2">
            <a:extLst>
              <a:ext uri="{FF2B5EF4-FFF2-40B4-BE49-F238E27FC236}">
                <a16:creationId xmlns:a16="http://schemas.microsoft.com/office/drawing/2014/main" id="{31BD9090-B029-43CA-8218-B03E473F73DC}"/>
              </a:ext>
            </a:extLst>
          </p:cNvPr>
          <p:cNvSpPr>
            <a:spLocks noGrp="1"/>
          </p:cNvSpPr>
          <p:nvPr>
            <p:ph idx="1"/>
          </p:nvPr>
        </p:nvSpPr>
        <p:spPr>
          <a:xfrm>
            <a:off x="692458" y="1545116"/>
            <a:ext cx="10271760" cy="5439884"/>
          </a:xfrm>
        </p:spPr>
        <p:txBody>
          <a:bodyPr>
            <a:normAutofit lnSpcReduction="10000"/>
          </a:bodyPr>
          <a:lstStyle/>
          <a:p>
            <a:pPr marL="0" indent="0">
              <a:buNone/>
            </a:pPr>
            <a:r>
              <a:rPr lang="en-US">
                <a:solidFill>
                  <a:schemeClr val="accent6"/>
                </a:solidFill>
                <a:latin typeface="Consolas" panose="020B0609020204030204" pitchFamily="49" charset="0"/>
              </a:rPr>
              <a:t>#pragma ss config</a:t>
            </a:r>
          </a:p>
          <a:p>
            <a:pPr marL="0" indent="0">
              <a:buNone/>
            </a:pPr>
            <a:r>
              <a:rPr lang="en-US">
                <a:latin typeface="Consolas" panose="020B0609020204030204" pitchFamily="49" charset="0"/>
              </a:rPr>
              <a:t>{</a:t>
            </a:r>
          </a:p>
          <a:p>
            <a:pPr marL="0" indent="0">
              <a:buNone/>
            </a:pPr>
            <a:r>
              <a:rPr lang="en-US">
                <a:solidFill>
                  <a:schemeClr val="accent6"/>
                </a:solidFill>
                <a:latin typeface="Consolas" panose="020B0609020204030204" pitchFamily="49" charset="0"/>
              </a:rPr>
              <a:t>  #pragma ss stream</a:t>
            </a:r>
          </a:p>
          <a:p>
            <a:pPr marL="0" indent="0">
              <a:buNone/>
            </a:pPr>
            <a:r>
              <a:rPr lang="en-US">
                <a:latin typeface="Consolas" panose="020B0609020204030204" pitchFamily="49" charset="0"/>
              </a:rPr>
              <a:t>  for (</a:t>
            </a:r>
            <a:r>
              <a:rPr lang="en-US" err="1">
                <a:latin typeface="Consolas" panose="020B0609020204030204" pitchFamily="49" charset="0"/>
              </a:rPr>
              <a:t>i</a:t>
            </a:r>
            <a:r>
              <a:rPr lang="en-US">
                <a:latin typeface="Consolas" panose="020B0609020204030204" pitchFamily="49" charset="0"/>
              </a:rPr>
              <a:t>=0; </a:t>
            </a:r>
            <a:r>
              <a:rPr lang="en-US" err="1">
                <a:latin typeface="Consolas" panose="020B0609020204030204" pitchFamily="49" charset="0"/>
              </a:rPr>
              <a:t>i</a:t>
            </a:r>
            <a:r>
              <a:rPr lang="en-US">
                <a:latin typeface="Consolas" panose="020B0609020204030204" pitchFamily="49" charset="0"/>
              </a:rPr>
              <a:t>&lt;n; ++</a:t>
            </a:r>
            <a:r>
              <a:rPr lang="en-US" err="1">
                <a:latin typeface="Consolas" panose="020B0609020204030204" pitchFamily="49" charset="0"/>
              </a:rPr>
              <a:t>i</a:t>
            </a:r>
            <a:r>
              <a:rPr lang="en-US">
                <a:latin typeface="Consolas" panose="020B0609020204030204" pitchFamily="49" charset="0"/>
              </a:rPr>
              <a:t>) {</a:t>
            </a:r>
          </a:p>
          <a:p>
            <a:pPr marL="0" indent="0">
              <a:buNone/>
            </a:pPr>
            <a:r>
              <a:rPr lang="en-US">
                <a:latin typeface="Consolas" panose="020B0609020204030204" pitchFamily="49" charset="0"/>
              </a:rPr>
              <a:t>    acc=0;</a:t>
            </a:r>
          </a:p>
          <a:p>
            <a:pPr marL="0" indent="0">
              <a:buNone/>
            </a:pPr>
            <a:r>
              <a:rPr lang="en-US">
                <a:solidFill>
                  <a:schemeClr val="accent6"/>
                </a:solidFill>
                <a:latin typeface="Consolas" panose="020B0609020204030204" pitchFamily="49" charset="0"/>
              </a:rPr>
              <a:t>    #pragma ss dfg</a:t>
            </a:r>
            <a:endParaRPr lang="en-US" b="1">
              <a:latin typeface="Consolas" panose="020B0609020204030204" pitchFamily="49" charset="0"/>
            </a:endParaRPr>
          </a:p>
          <a:p>
            <a:pPr marL="0" indent="0">
              <a:buNone/>
            </a:pPr>
            <a:r>
              <a:rPr lang="en-US">
                <a:latin typeface="Consolas" panose="020B0609020204030204" pitchFamily="49" charset="0"/>
              </a:rPr>
              <a:t>    for (j=0; j&lt;m; ++j)</a:t>
            </a:r>
          </a:p>
          <a:p>
            <a:pPr marL="0" indent="0">
              <a:buNone/>
            </a:pPr>
            <a:r>
              <a:rPr lang="en-US">
                <a:latin typeface="Consolas" panose="020B0609020204030204" pitchFamily="49" charset="0"/>
              </a:rPr>
              <a:t>      acc += a[</a:t>
            </a:r>
            <a:r>
              <a:rPr lang="en-US" err="1">
                <a:latin typeface="Consolas" panose="020B0609020204030204" pitchFamily="49" charset="0"/>
              </a:rPr>
              <a:t>i</a:t>
            </a:r>
            <a:r>
              <a:rPr lang="en-US">
                <a:latin typeface="Consolas" panose="020B0609020204030204" pitchFamily="49" charset="0"/>
              </a:rPr>
              <a:t>*</a:t>
            </a:r>
            <a:r>
              <a:rPr lang="en-US" err="1">
                <a:latin typeface="Consolas" panose="020B0609020204030204" pitchFamily="49" charset="0"/>
              </a:rPr>
              <a:t>n+j</a:t>
            </a:r>
            <a:r>
              <a:rPr lang="en-US">
                <a:latin typeface="Consolas" panose="020B0609020204030204" pitchFamily="49" charset="0"/>
              </a:rPr>
              <a:t>] * b[</a:t>
            </a:r>
            <a:r>
              <a:rPr lang="en-US" err="1">
                <a:latin typeface="Consolas" panose="020B0609020204030204" pitchFamily="49" charset="0"/>
              </a:rPr>
              <a:t>i</a:t>
            </a:r>
            <a:r>
              <a:rPr lang="en-US">
                <a:latin typeface="Consolas" panose="020B0609020204030204" pitchFamily="49" charset="0"/>
              </a:rPr>
              <a:t>];</a:t>
            </a:r>
          </a:p>
          <a:p>
            <a:pPr marL="0" indent="0">
              <a:buNone/>
            </a:pPr>
            <a:r>
              <a:rPr lang="en-US">
                <a:latin typeface="Consolas" panose="020B0609020204030204" pitchFamily="49" charset="0"/>
              </a:rPr>
              <a:t>    c[</a:t>
            </a:r>
            <a:r>
              <a:rPr lang="en-US" err="1">
                <a:latin typeface="Consolas" panose="020B0609020204030204" pitchFamily="49" charset="0"/>
              </a:rPr>
              <a:t>i</a:t>
            </a:r>
            <a:r>
              <a:rPr lang="en-US">
                <a:latin typeface="Consolas" panose="020B0609020204030204" pitchFamily="49" charset="0"/>
              </a:rPr>
              <a:t>] = acc;</a:t>
            </a:r>
          </a:p>
          <a:p>
            <a:pPr marL="0" indent="0">
              <a:buNone/>
            </a:pPr>
            <a:r>
              <a:rPr lang="en-US">
                <a:latin typeface="Consolas" panose="020B0609020204030204" pitchFamily="49" charset="0"/>
              </a:rPr>
              <a:t>  }</a:t>
            </a:r>
          </a:p>
          <a:p>
            <a:pPr marL="0" indent="0">
              <a:buNone/>
            </a:pPr>
            <a:r>
              <a:rPr lang="en-US">
                <a:latin typeface="Consolas" panose="020B0609020204030204" pitchFamily="49" charset="0"/>
              </a:rPr>
              <a:t>}</a:t>
            </a:r>
          </a:p>
        </p:txBody>
      </p:sp>
      <p:sp>
        <p:nvSpPr>
          <p:cNvPr id="4" name="TextBox 3">
            <a:extLst>
              <a:ext uri="{FF2B5EF4-FFF2-40B4-BE49-F238E27FC236}">
                <a16:creationId xmlns:a16="http://schemas.microsoft.com/office/drawing/2014/main" id="{0C416C4A-9A57-40C6-8BEF-DABE1B21BB8D}"/>
              </a:ext>
            </a:extLst>
          </p:cNvPr>
          <p:cNvSpPr txBox="1"/>
          <p:nvPr/>
        </p:nvSpPr>
        <p:spPr>
          <a:xfrm>
            <a:off x="4377410" y="3838232"/>
            <a:ext cx="7529625" cy="461665"/>
          </a:xfrm>
          <a:prstGeom prst="rect">
            <a:avLst/>
          </a:prstGeom>
          <a:noFill/>
        </p:spPr>
        <p:txBody>
          <a:bodyPr wrap="none" rtlCol="0">
            <a:spAutoFit/>
          </a:bodyPr>
          <a:lstStyle/>
          <a:p>
            <a:r>
              <a:rPr lang="zh-CN" altLang="en-US" sz="2400" b="1"/>
              <a:t>← </a:t>
            </a:r>
            <a:r>
              <a:rPr lang="en-US" sz="2400" b="1"/>
              <a:t>The computational instructions below will be offloaded</a:t>
            </a:r>
          </a:p>
        </p:txBody>
      </p:sp>
      <p:sp>
        <p:nvSpPr>
          <p:cNvPr id="5" name="TextBox 4">
            <a:extLst>
              <a:ext uri="{FF2B5EF4-FFF2-40B4-BE49-F238E27FC236}">
                <a16:creationId xmlns:a16="http://schemas.microsoft.com/office/drawing/2014/main" id="{F3356860-9789-4A68-A91D-B6FA0DD3781E}"/>
              </a:ext>
            </a:extLst>
          </p:cNvPr>
          <p:cNvSpPr txBox="1"/>
          <p:nvPr/>
        </p:nvSpPr>
        <p:spPr>
          <a:xfrm>
            <a:off x="4587472" y="2426003"/>
            <a:ext cx="6376746" cy="461665"/>
          </a:xfrm>
          <a:prstGeom prst="rect">
            <a:avLst/>
          </a:prstGeom>
          <a:noFill/>
        </p:spPr>
        <p:txBody>
          <a:bodyPr wrap="none" rtlCol="0">
            <a:spAutoFit/>
          </a:bodyPr>
          <a:lstStyle/>
          <a:p>
            <a:r>
              <a:rPr lang="zh-CN" altLang="en-US" sz="2400" b="1"/>
              <a:t>← </a:t>
            </a:r>
            <a:r>
              <a:rPr lang="en-US" sz="2400" b="1"/>
              <a:t>The memory accesses below will be restricted</a:t>
            </a:r>
          </a:p>
        </p:txBody>
      </p:sp>
      <p:sp>
        <p:nvSpPr>
          <p:cNvPr id="6" name="TextBox 5">
            <a:extLst>
              <a:ext uri="{FF2B5EF4-FFF2-40B4-BE49-F238E27FC236}">
                <a16:creationId xmlns:a16="http://schemas.microsoft.com/office/drawing/2014/main" id="{5DD6009D-AA78-418E-B8CB-A6860A111393}"/>
              </a:ext>
            </a:extLst>
          </p:cNvPr>
          <p:cNvSpPr txBox="1"/>
          <p:nvPr/>
        </p:nvSpPr>
        <p:spPr>
          <a:xfrm>
            <a:off x="4136475" y="1489056"/>
            <a:ext cx="8334925" cy="461665"/>
          </a:xfrm>
          <a:prstGeom prst="rect">
            <a:avLst/>
          </a:prstGeom>
          <a:noFill/>
        </p:spPr>
        <p:txBody>
          <a:bodyPr wrap="square" rtlCol="0">
            <a:spAutoFit/>
          </a:bodyPr>
          <a:lstStyle/>
          <a:p>
            <a:r>
              <a:rPr lang="zh-CN" altLang="en-US" sz="2400" b="1"/>
              <a:t>← </a:t>
            </a:r>
            <a:r>
              <a:rPr lang="en-US" sz="2400" b="1">
                <a:solidFill>
                  <a:schemeClr val="accent6"/>
                </a:solidFill>
                <a:latin typeface="Consolas" panose="020B0609020204030204" pitchFamily="49" charset="0"/>
              </a:rPr>
              <a:t>dfg</a:t>
            </a:r>
            <a:r>
              <a:rPr lang="en-US" sz="2400" b="1"/>
              <a:t> region in this compound body are concurrent</a:t>
            </a:r>
          </a:p>
        </p:txBody>
      </p:sp>
      <p:sp>
        <p:nvSpPr>
          <p:cNvPr id="7" name="Slide Number Placeholder 6">
            <a:extLst>
              <a:ext uri="{FF2B5EF4-FFF2-40B4-BE49-F238E27FC236}">
                <a16:creationId xmlns:a16="http://schemas.microsoft.com/office/drawing/2014/main" id="{C22ADBB7-DCD3-643C-EB0B-DFDC2ADD7F77}"/>
              </a:ext>
            </a:extLst>
          </p:cNvPr>
          <p:cNvSpPr>
            <a:spLocks noGrp="1"/>
          </p:cNvSpPr>
          <p:nvPr>
            <p:ph type="sldNum" sz="quarter" idx="12"/>
          </p:nvPr>
        </p:nvSpPr>
        <p:spPr/>
        <p:txBody>
          <a:bodyPr/>
          <a:lstStyle/>
          <a:p>
            <a:fld id="{DDBA5C0F-367D-4CA9-A572-5B9D4E5CC458}" type="slidenum">
              <a:rPr lang="en-US" smtClean="0"/>
              <a:t>6</a:t>
            </a:fld>
            <a:endParaRPr lang="en-US"/>
          </a:p>
        </p:txBody>
      </p:sp>
    </p:spTree>
    <p:extLst>
      <p:ext uri="{BB962C8B-B14F-4D97-AF65-F5344CB8AC3E}">
        <p14:creationId xmlns:p14="http://schemas.microsoft.com/office/powerpoint/2010/main" val="277002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25CF-6E9F-552D-D30D-26003F7A383B}"/>
              </a:ext>
            </a:extLst>
          </p:cNvPr>
          <p:cNvSpPr>
            <a:spLocks noGrp="1"/>
          </p:cNvSpPr>
          <p:nvPr>
            <p:ph type="title"/>
          </p:nvPr>
        </p:nvSpPr>
        <p:spPr>
          <a:xfrm>
            <a:off x="209550" y="-35076"/>
            <a:ext cx="11982450" cy="1325563"/>
          </a:xfrm>
        </p:spPr>
        <p:txBody>
          <a:bodyPr>
            <a:normAutofit/>
          </a:bodyPr>
          <a:lstStyle/>
          <a:p>
            <a:r>
              <a:rPr lang="en-US" altLang="zh-CN" sz="5400"/>
              <a:t>Parse the Pragma w/ Extended Clang</a:t>
            </a:r>
            <a:endParaRPr lang="en-US" sz="5400"/>
          </a:p>
        </p:txBody>
      </p:sp>
      <p:sp>
        <p:nvSpPr>
          <p:cNvPr id="3" name="Content Placeholder 2">
            <a:extLst>
              <a:ext uri="{FF2B5EF4-FFF2-40B4-BE49-F238E27FC236}">
                <a16:creationId xmlns:a16="http://schemas.microsoft.com/office/drawing/2014/main" id="{2FA02E3E-7A63-3AC9-7776-0989265EA446}"/>
              </a:ext>
            </a:extLst>
          </p:cNvPr>
          <p:cNvSpPr>
            <a:spLocks noGrp="1"/>
          </p:cNvSpPr>
          <p:nvPr>
            <p:ph idx="1"/>
          </p:nvPr>
        </p:nvSpPr>
        <p:spPr>
          <a:xfrm>
            <a:off x="470756" y="3147836"/>
            <a:ext cx="11448342" cy="3327391"/>
          </a:xfrm>
        </p:spPr>
        <p:txBody>
          <a:bodyPr vert="horz" lIns="91440" tIns="45720" rIns="91440" bIns="45720" rtlCol="0" anchor="t">
            <a:normAutofit/>
          </a:bodyPr>
          <a:lstStyle/>
          <a:p>
            <a:r>
              <a:rPr lang="en-US" sz="4000"/>
              <a:t>Our extended Clang is invoked to parse the pragmas.</a:t>
            </a:r>
          </a:p>
          <a:p>
            <a:r>
              <a:rPr lang="en-US" sz="4000"/>
              <a:t>The parsed pragma are encoded in metadata o</a:t>
            </a:r>
            <a:r>
              <a:rPr lang="en-US" altLang="zh-CN" sz="4000"/>
              <a:t>f LLVM module</a:t>
            </a:r>
            <a:r>
              <a:rPr lang="en-US" sz="4000"/>
              <a:t>.</a:t>
            </a:r>
          </a:p>
          <a:p>
            <a:pPr lvl="1"/>
            <a:r>
              <a:rPr lang="en-US" sz="3600"/>
              <a:t>Look at </a:t>
            </a:r>
            <a:r>
              <a:rPr lang="en-US" sz="3600">
                <a:latin typeface="Consolas"/>
              </a:rPr>
              <a:t>!</a:t>
            </a:r>
            <a:r>
              <a:rPr lang="en-US" sz="3600"/>
              <a:t> at the end of the </a:t>
            </a:r>
            <a:r>
              <a:rPr lang="en-US" sz="3600">
                <a:latin typeface="Consolas"/>
              </a:rPr>
              <a:t>.</a:t>
            </a:r>
            <a:r>
              <a:rPr lang="en-US" sz="3600" err="1">
                <a:latin typeface="Consolas"/>
              </a:rPr>
              <a:t>ll</a:t>
            </a:r>
            <a:r>
              <a:rPr lang="en-US" sz="3600"/>
              <a:t> file</a:t>
            </a:r>
          </a:p>
          <a:p>
            <a:pPr marL="0" indent="0">
              <a:buNone/>
            </a:pPr>
            <a:r>
              <a:rPr lang="zh-CN" altLang="en-US" sz="4000"/>
              <a:t>❗</a:t>
            </a:r>
            <a:r>
              <a:rPr lang="en-US" altLang="zh-CN" sz="4000"/>
              <a:t> We are approaching a hard/sleepy part.</a:t>
            </a:r>
            <a:endParaRPr lang="en-US" sz="4000"/>
          </a:p>
        </p:txBody>
      </p:sp>
      <p:sp>
        <p:nvSpPr>
          <p:cNvPr id="4" name="Content Placeholder 2">
            <a:extLst>
              <a:ext uri="{FF2B5EF4-FFF2-40B4-BE49-F238E27FC236}">
                <a16:creationId xmlns:a16="http://schemas.microsoft.com/office/drawing/2014/main" id="{748DC473-CE47-7118-59D2-DA7C0AA59735}"/>
              </a:ext>
            </a:extLst>
          </p:cNvPr>
          <p:cNvSpPr txBox="1">
            <a:spLocks/>
          </p:cNvSpPr>
          <p:nvPr/>
        </p:nvSpPr>
        <p:spPr>
          <a:xfrm>
            <a:off x="1358114" y="1373365"/>
            <a:ext cx="9628242" cy="16908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Consolas" panose="020B0609020204030204" pitchFamily="49" charset="0"/>
              </a:rPr>
              <a:t>$ cd </a:t>
            </a:r>
            <a:r>
              <a:rPr lang="en-US" sz="3200" err="1">
                <a:latin typeface="Consolas" panose="020B0609020204030204" pitchFamily="49" charset="0"/>
              </a:rPr>
              <a:t>dsa</a:t>
            </a:r>
            <a:r>
              <a:rPr lang="en-US" sz="3200">
                <a:latin typeface="Consolas" panose="020B0609020204030204" pitchFamily="49" charset="0"/>
              </a:rPr>
              <a:t>-apps/demo/</a:t>
            </a:r>
          </a:p>
          <a:p>
            <a:pPr marL="0" indent="0">
              <a:buNone/>
            </a:pPr>
            <a:r>
              <a:rPr lang="en-US" sz="3200">
                <a:latin typeface="Consolas" panose="020B0609020204030204" pitchFamily="49" charset="0"/>
              </a:rPr>
              <a:t>$ make </a:t>
            </a:r>
            <a:r>
              <a:rPr lang="en-US" sz="3200" err="1">
                <a:latin typeface="Consolas" panose="020B0609020204030204" pitchFamily="49" charset="0"/>
              </a:rPr>
              <a:t>mv.ll</a:t>
            </a:r>
            <a:endParaRPr lang="en-US" sz="3200">
              <a:latin typeface="Consolas" panose="020B0609020204030204" pitchFamily="49" charset="0"/>
            </a:endParaRPr>
          </a:p>
          <a:p>
            <a:pPr marL="0" indent="0">
              <a:buNone/>
            </a:pPr>
            <a:r>
              <a:rPr lang="en-US" sz="3200">
                <a:latin typeface="Consolas"/>
              </a:rPr>
              <a:t>$ [open-text-file] </a:t>
            </a:r>
            <a:r>
              <a:rPr lang="en-US" sz="3200" err="1">
                <a:latin typeface="Consolas"/>
              </a:rPr>
              <a:t>mv.ll</a:t>
            </a:r>
            <a:endParaRPr lang="en-US" sz="3200">
              <a:latin typeface="Consolas"/>
            </a:endParaRPr>
          </a:p>
        </p:txBody>
      </p:sp>
      <p:pic>
        <p:nvPicPr>
          <p:cNvPr id="6" name="Graphic 5" descr="Gears outline">
            <a:extLst>
              <a:ext uri="{FF2B5EF4-FFF2-40B4-BE49-F238E27FC236}">
                <a16:creationId xmlns:a16="http://schemas.microsoft.com/office/drawing/2014/main" id="{51CB2167-73B5-7CC3-0F20-0CF62B5DD4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70" y="1584590"/>
            <a:ext cx="1269144" cy="1269144"/>
          </a:xfrm>
          <a:prstGeom prst="rect">
            <a:avLst/>
          </a:prstGeom>
        </p:spPr>
      </p:pic>
      <p:sp>
        <p:nvSpPr>
          <p:cNvPr id="5" name="Slide Number Placeholder 4">
            <a:extLst>
              <a:ext uri="{FF2B5EF4-FFF2-40B4-BE49-F238E27FC236}">
                <a16:creationId xmlns:a16="http://schemas.microsoft.com/office/drawing/2014/main" id="{0FF43148-D813-C774-6B63-2A57636718C3}"/>
              </a:ext>
            </a:extLst>
          </p:cNvPr>
          <p:cNvSpPr>
            <a:spLocks noGrp="1"/>
          </p:cNvSpPr>
          <p:nvPr>
            <p:ph type="sldNum" sz="quarter" idx="12"/>
          </p:nvPr>
        </p:nvSpPr>
        <p:spPr/>
        <p:txBody>
          <a:bodyPr/>
          <a:lstStyle/>
          <a:p>
            <a:fld id="{DDBA5C0F-367D-4CA9-A572-5B9D4E5CC458}" type="slidenum">
              <a:rPr lang="en-US" smtClean="0"/>
              <a:t>7</a:t>
            </a:fld>
            <a:endParaRPr lang="en-US"/>
          </a:p>
        </p:txBody>
      </p:sp>
    </p:spTree>
    <p:extLst>
      <p:ext uri="{BB962C8B-B14F-4D97-AF65-F5344CB8AC3E}">
        <p14:creationId xmlns:p14="http://schemas.microsoft.com/office/powerpoint/2010/main" val="414296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0C01-EBF8-47BB-C7AF-9618DB002160}"/>
              </a:ext>
            </a:extLst>
          </p:cNvPr>
          <p:cNvSpPr>
            <a:spLocks noGrp="1"/>
          </p:cNvSpPr>
          <p:nvPr>
            <p:ph type="title"/>
          </p:nvPr>
        </p:nvSpPr>
        <p:spPr>
          <a:xfrm>
            <a:off x="43380" y="31215"/>
            <a:ext cx="12268200" cy="803294"/>
          </a:xfrm>
        </p:spPr>
        <p:txBody>
          <a:bodyPr>
            <a:normAutofit/>
          </a:bodyPr>
          <a:lstStyle/>
          <a:p>
            <a:r>
              <a:rPr lang="en-US">
                <a:cs typeface="Calibri Light"/>
              </a:rPr>
              <a:t>Understanding the Encoded Hints in LLVM IR (</a:t>
            </a:r>
            <a:r>
              <a:rPr lang="en-US" err="1">
                <a:latin typeface="Consolas"/>
                <a:cs typeface="Calibri Light"/>
              </a:rPr>
              <a:t>mv.ll</a:t>
            </a:r>
            <a:r>
              <a:rPr lang="en-US">
                <a:cs typeface="Calibri Light"/>
              </a:rPr>
              <a:t>)</a:t>
            </a:r>
            <a:endParaRPr lang="en-US"/>
          </a:p>
        </p:txBody>
      </p:sp>
      <p:sp>
        <p:nvSpPr>
          <p:cNvPr id="3" name="Content Placeholder 2">
            <a:extLst>
              <a:ext uri="{FF2B5EF4-FFF2-40B4-BE49-F238E27FC236}">
                <a16:creationId xmlns:a16="http://schemas.microsoft.com/office/drawing/2014/main" id="{609ADF67-C5C7-6B02-8B98-B7427C158D70}"/>
              </a:ext>
            </a:extLst>
          </p:cNvPr>
          <p:cNvSpPr>
            <a:spLocks noGrp="1"/>
          </p:cNvSpPr>
          <p:nvPr>
            <p:ph idx="1"/>
          </p:nvPr>
        </p:nvSpPr>
        <p:spPr>
          <a:xfrm>
            <a:off x="78913" y="943760"/>
            <a:ext cx="12108234" cy="5944403"/>
          </a:xfrm>
        </p:spPr>
        <p:txBody>
          <a:bodyPr vert="horz" lIns="91440" tIns="45720" rIns="91440" bIns="45720" rtlCol="0" anchor="t">
            <a:noAutofit/>
          </a:bodyPr>
          <a:lstStyle/>
          <a:p>
            <a:r>
              <a:rPr lang="en-US" sz="3200">
                <a:cs typeface="Calibri"/>
              </a:rPr>
              <a:t>Also look at </a:t>
            </a:r>
            <a:r>
              <a:rPr lang="en-US" sz="3200">
                <a:latin typeface="Consolas"/>
                <a:cs typeface="Calibri"/>
              </a:rPr>
              <a:t>!</a:t>
            </a:r>
            <a:r>
              <a:rPr lang="en-US" sz="3200" err="1">
                <a:latin typeface="Consolas"/>
                <a:cs typeface="Calibri"/>
              </a:rPr>
              <a:t>llvm.loop</a:t>
            </a:r>
            <a:r>
              <a:rPr lang="en-US" sz="3200">
                <a:latin typeface="Consolas"/>
                <a:cs typeface="Calibri"/>
              </a:rPr>
              <a:t> !10</a:t>
            </a:r>
            <a:endParaRPr lang="en-US"/>
          </a:p>
          <a:p>
            <a:pPr lvl="1"/>
            <a:r>
              <a:rPr lang="en-US" sz="2800" err="1">
                <a:latin typeface="Consolas"/>
                <a:ea typeface="+mn-lt"/>
                <a:cs typeface="+mn-lt"/>
              </a:rPr>
              <a:t>br</a:t>
            </a:r>
            <a:r>
              <a:rPr lang="en-US" sz="2800">
                <a:latin typeface="Consolas"/>
                <a:ea typeface="+mn-lt"/>
                <a:cs typeface="+mn-lt"/>
              </a:rPr>
              <a:t> </a:t>
            </a:r>
            <a:r>
              <a:rPr lang="en-US" sz="2800">
                <a:ea typeface="+mn-lt"/>
                <a:cs typeface="+mn-lt"/>
              </a:rPr>
              <a:t>is the backward-jump of a for-loop</a:t>
            </a:r>
            <a:endParaRPr lang="en-US" sz="2800">
              <a:latin typeface="Consolas"/>
              <a:ea typeface="+mn-lt"/>
              <a:cs typeface="+mn-lt"/>
            </a:endParaRPr>
          </a:p>
          <a:p>
            <a:pPr lvl="1"/>
            <a:r>
              <a:rPr lang="en-US" sz="2800">
                <a:ea typeface="+mn-lt"/>
                <a:cs typeface="+mn-lt"/>
              </a:rPr>
              <a:t>Scroll down to the very last to read the associated values</a:t>
            </a:r>
          </a:p>
          <a:p>
            <a:pPr lvl="1"/>
            <a:r>
              <a:rPr lang="en-US">
                <a:latin typeface="Consolas"/>
                <a:ea typeface="+mn-lt"/>
                <a:cs typeface="+mn-lt"/>
              </a:rPr>
              <a:t>!</a:t>
            </a:r>
            <a:r>
              <a:rPr lang="en-US">
                <a:latin typeface="Consolas"/>
                <a:cs typeface="Calibri"/>
              </a:rPr>
              <a:t>10 = {!10, !11} </a:t>
            </a:r>
            <a:r>
              <a:rPr lang="en-US">
                <a:solidFill>
                  <a:schemeClr val="bg1">
                    <a:lumMod val="50000"/>
                  </a:schemeClr>
                </a:solidFill>
                <a:ea typeface="+mn-lt"/>
                <a:cs typeface="+mn-lt"/>
              </a:rPr>
              <a:t>"The 1st </a:t>
            </a:r>
            <a:r>
              <a:rPr lang="en-US" err="1">
                <a:solidFill>
                  <a:schemeClr val="bg1">
                    <a:lumMod val="50000"/>
                  </a:schemeClr>
                </a:solidFill>
                <a:ea typeface="+mn-lt"/>
                <a:cs typeface="+mn-lt"/>
              </a:rPr>
              <a:t>arg</a:t>
            </a:r>
            <a:r>
              <a:rPr lang="en-US">
                <a:solidFill>
                  <a:schemeClr val="bg1">
                    <a:lumMod val="50000"/>
                  </a:schemeClr>
                </a:solidFill>
                <a:ea typeface="+mn-lt"/>
                <a:cs typeface="+mn-lt"/>
              </a:rPr>
              <a:t> of a loop metadata is always itself</a:t>
            </a:r>
          </a:p>
          <a:p>
            <a:pPr lvl="1"/>
            <a:r>
              <a:rPr lang="en-US">
                <a:latin typeface="Consolas"/>
                <a:cs typeface="Calibri"/>
              </a:rPr>
              <a:t>!11 = {!"</a:t>
            </a:r>
            <a:r>
              <a:rPr lang="en-US" err="1">
                <a:latin typeface="Consolas"/>
                <a:cs typeface="Calibri"/>
              </a:rPr>
              <a:t>llvm.loop.ss.dedicated</a:t>
            </a:r>
            <a:r>
              <a:rPr lang="en-US">
                <a:latin typeface="Consolas"/>
                <a:cs typeface="Calibri"/>
              </a:rPr>
              <a:t>", i32 1} </a:t>
            </a:r>
            <a:r>
              <a:rPr lang="en-US">
                <a:solidFill>
                  <a:schemeClr val="bg1">
                    <a:lumMod val="50000"/>
                  </a:schemeClr>
                </a:solidFill>
                <a:latin typeface="Consolas"/>
                <a:cs typeface="Calibri"/>
              </a:rPr>
              <a:t>"Annotated by #pragma </a:t>
            </a:r>
            <a:r>
              <a:rPr lang="en-US" err="1">
                <a:solidFill>
                  <a:schemeClr val="bg1">
                    <a:lumMod val="50000"/>
                  </a:schemeClr>
                </a:solidFill>
                <a:latin typeface="Consolas"/>
                <a:cs typeface="Calibri"/>
              </a:rPr>
              <a:t>dfg</a:t>
            </a:r>
            <a:endParaRPr lang="en-US">
              <a:solidFill>
                <a:schemeClr val="bg1">
                  <a:lumMod val="50000"/>
                </a:schemeClr>
              </a:solidFill>
              <a:latin typeface="Consolas"/>
              <a:cs typeface="Calibri"/>
            </a:endParaRPr>
          </a:p>
          <a:p>
            <a:pPr lvl="2"/>
            <a:r>
              <a:rPr lang="en-US" sz="2400">
                <a:solidFill>
                  <a:srgbClr val="000000"/>
                </a:solidFill>
                <a:latin typeface="Calibri"/>
                <a:cs typeface="Calibri"/>
              </a:rPr>
              <a:t>Dedicated</a:t>
            </a:r>
            <a:r>
              <a:rPr lang="en-US" sz="2400">
                <a:latin typeface="Calibri"/>
                <a:cs typeface="Calibri"/>
              </a:rPr>
              <a:t> and Temporal corresponds to the execution model we discussed just now</a:t>
            </a:r>
            <a:endParaRPr lang="en-US" sz="2400">
              <a:solidFill>
                <a:srgbClr val="7F7F7F"/>
              </a:solidFill>
              <a:latin typeface="Calibri"/>
              <a:cs typeface="Calibri"/>
            </a:endParaRPr>
          </a:p>
          <a:p>
            <a:pPr lvl="2"/>
            <a:r>
              <a:rPr lang="en-US" sz="2400">
                <a:latin typeface="Calibri"/>
                <a:cs typeface="Calibri"/>
              </a:rPr>
              <a:t>The integer is the unrolling degree encoded in the unroll clause</a:t>
            </a:r>
            <a:endParaRPr lang="en-US" sz="2400">
              <a:solidFill>
                <a:srgbClr val="7F7F7F"/>
              </a:solidFill>
              <a:latin typeface="Calibri"/>
              <a:cs typeface="Calibri"/>
            </a:endParaRPr>
          </a:p>
          <a:p>
            <a:pPr lvl="3"/>
            <a:r>
              <a:rPr lang="en-US" sz="2200">
                <a:cs typeface="Calibri"/>
              </a:rPr>
              <a:t>We will play with it later</a:t>
            </a:r>
          </a:p>
          <a:p>
            <a:r>
              <a:rPr lang="en-US" sz="3200">
                <a:ea typeface="+mn-lt"/>
                <a:cs typeface="+mn-lt"/>
              </a:rPr>
              <a:t>Search for </a:t>
            </a:r>
            <a:r>
              <a:rPr lang="en-US" sz="3200">
                <a:latin typeface="Consolas"/>
                <a:ea typeface="+mn-lt"/>
                <a:cs typeface="+mn-lt"/>
              </a:rPr>
              <a:t>!</a:t>
            </a:r>
            <a:r>
              <a:rPr lang="en-US" sz="3200" err="1">
                <a:latin typeface="Consolas"/>
                <a:ea typeface="+mn-lt"/>
                <a:cs typeface="+mn-lt"/>
              </a:rPr>
              <a:t>llvm.loop</a:t>
            </a:r>
            <a:r>
              <a:rPr lang="en-US" sz="3200">
                <a:latin typeface="Consolas"/>
                <a:ea typeface="+mn-lt"/>
                <a:cs typeface="+mn-lt"/>
              </a:rPr>
              <a:t> !8</a:t>
            </a:r>
            <a:endParaRPr lang="en-US" sz="3200">
              <a:ea typeface="+mn-lt"/>
              <a:cs typeface="+mn-lt"/>
            </a:endParaRPr>
          </a:p>
          <a:p>
            <a:pPr lvl="1"/>
            <a:r>
              <a:rPr lang="en-US">
                <a:latin typeface="Consolas"/>
                <a:ea typeface="+mn-lt"/>
                <a:cs typeface="+mn-lt"/>
              </a:rPr>
              <a:t>!8 = {!8, !9} </a:t>
            </a:r>
            <a:r>
              <a:rPr lang="en-US">
                <a:solidFill>
                  <a:schemeClr val="bg1">
                    <a:lumMod val="50000"/>
                  </a:schemeClr>
                </a:solidFill>
                <a:latin typeface="Consolas"/>
                <a:ea typeface="+mn-lt"/>
                <a:cs typeface="+mn-lt"/>
              </a:rPr>
              <a:t>"The 1st </a:t>
            </a:r>
            <a:r>
              <a:rPr lang="en-US" err="1">
                <a:solidFill>
                  <a:schemeClr val="bg1">
                    <a:lumMod val="50000"/>
                  </a:schemeClr>
                </a:solidFill>
                <a:latin typeface="Consolas"/>
                <a:ea typeface="+mn-lt"/>
                <a:cs typeface="+mn-lt"/>
              </a:rPr>
              <a:t>arg</a:t>
            </a:r>
            <a:r>
              <a:rPr lang="en-US">
                <a:solidFill>
                  <a:schemeClr val="bg1">
                    <a:lumMod val="50000"/>
                  </a:schemeClr>
                </a:solidFill>
                <a:latin typeface="Consolas"/>
                <a:ea typeface="+mn-lt"/>
                <a:cs typeface="+mn-lt"/>
              </a:rPr>
              <a:t> of a loop metadata is always itself</a:t>
            </a:r>
            <a:endParaRPr lang="en-US">
              <a:solidFill>
                <a:schemeClr val="bg1">
                  <a:lumMod val="50000"/>
                </a:schemeClr>
              </a:solidFill>
              <a:latin typeface="Consolas"/>
              <a:cs typeface="Calibri"/>
            </a:endParaRPr>
          </a:p>
          <a:p>
            <a:pPr lvl="1"/>
            <a:r>
              <a:rPr lang="en-US">
                <a:latin typeface="Consolas"/>
                <a:ea typeface="+mn-lt"/>
                <a:cs typeface="+mn-lt"/>
              </a:rPr>
              <a:t>!9 = {!"</a:t>
            </a:r>
            <a:r>
              <a:rPr lang="en-US" err="1">
                <a:latin typeface="Consolas"/>
                <a:ea typeface="+mn-lt"/>
                <a:cs typeface="+mn-lt"/>
              </a:rPr>
              <a:t>llvm.loop.ss.stream</a:t>
            </a:r>
            <a:r>
              <a:rPr lang="en-US">
                <a:latin typeface="Consolas"/>
                <a:ea typeface="+mn-lt"/>
                <a:cs typeface="+mn-lt"/>
              </a:rPr>
              <a:t>", i32 1} </a:t>
            </a:r>
            <a:r>
              <a:rPr lang="en-US">
                <a:solidFill>
                  <a:schemeClr val="bg1">
                    <a:lumMod val="50000"/>
                  </a:schemeClr>
                </a:solidFill>
                <a:latin typeface="Consolas"/>
                <a:ea typeface="+mn-lt"/>
                <a:cs typeface="+mn-lt"/>
              </a:rPr>
              <a:t>"Annotated by #pragma stream</a:t>
            </a:r>
          </a:p>
          <a:p>
            <a:r>
              <a:rPr lang="en-US" sz="3200">
                <a:cs typeface="Calibri"/>
              </a:rPr>
              <a:t>Look at </a:t>
            </a:r>
            <a:r>
              <a:rPr lang="en-US" sz="3200" err="1">
                <a:latin typeface="Consolas"/>
                <a:cs typeface="Calibri"/>
              </a:rPr>
              <a:t>llvm.ss.config</a:t>
            </a:r>
            <a:r>
              <a:rPr lang="en-US" sz="3200">
                <a:latin typeface="Consolas"/>
                <a:cs typeface="Calibri"/>
              </a:rPr>
              <a:t>.{start()/end()}</a:t>
            </a:r>
            <a:r>
              <a:rPr lang="en-US" sz="3200">
                <a:cs typeface="Calibri"/>
              </a:rPr>
              <a:t> pair</a:t>
            </a:r>
          </a:p>
          <a:p>
            <a:pPr lvl="1"/>
            <a:r>
              <a:rPr lang="en-US" sz="2800">
                <a:cs typeface="Calibri"/>
              </a:rPr>
              <a:t>The scope of compound body annotation.</a:t>
            </a:r>
          </a:p>
        </p:txBody>
      </p:sp>
      <p:sp>
        <p:nvSpPr>
          <p:cNvPr id="4" name="Slide Number Placeholder 3">
            <a:extLst>
              <a:ext uri="{FF2B5EF4-FFF2-40B4-BE49-F238E27FC236}">
                <a16:creationId xmlns:a16="http://schemas.microsoft.com/office/drawing/2014/main" id="{CAFFDB44-C7FC-8F8E-8653-2243FB95B006}"/>
              </a:ext>
            </a:extLst>
          </p:cNvPr>
          <p:cNvSpPr>
            <a:spLocks noGrp="1"/>
          </p:cNvSpPr>
          <p:nvPr>
            <p:ph type="sldNum" sz="quarter" idx="12"/>
          </p:nvPr>
        </p:nvSpPr>
        <p:spPr/>
        <p:txBody>
          <a:bodyPr/>
          <a:lstStyle/>
          <a:p>
            <a:fld id="{DDBA5C0F-367D-4CA9-A572-5B9D4E5CC458}" type="slidenum">
              <a:rPr lang="en-US" smtClean="0"/>
              <a:t>8</a:t>
            </a:fld>
            <a:endParaRPr lang="en-US"/>
          </a:p>
        </p:txBody>
      </p:sp>
    </p:spTree>
    <p:extLst>
      <p:ext uri="{BB962C8B-B14F-4D97-AF65-F5344CB8AC3E}">
        <p14:creationId xmlns:p14="http://schemas.microsoft.com/office/powerpoint/2010/main" val="81710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EB58-8349-4161-B936-7E97395A3BA4}"/>
              </a:ext>
            </a:extLst>
          </p:cNvPr>
          <p:cNvSpPr>
            <a:spLocks noGrp="1"/>
          </p:cNvSpPr>
          <p:nvPr>
            <p:ph type="title"/>
          </p:nvPr>
        </p:nvSpPr>
        <p:spPr>
          <a:xfrm>
            <a:off x="448618" y="0"/>
            <a:ext cx="10515600" cy="1545117"/>
          </a:xfrm>
        </p:spPr>
        <p:txBody>
          <a:bodyPr>
            <a:normAutofit/>
          </a:bodyPr>
          <a:lstStyle/>
          <a:p>
            <a:r>
              <a:rPr lang="en-US"/>
              <a:t>Pragma Annotated Matrix-Vector Multiply w/ Metadata Encoded in LLVM IR</a:t>
            </a:r>
            <a:endParaRPr lang="en-US">
              <a:latin typeface="Consolas" panose="020B0609020204030204" pitchFamily="49" charset="0"/>
            </a:endParaRPr>
          </a:p>
        </p:txBody>
      </p:sp>
      <p:sp>
        <p:nvSpPr>
          <p:cNvPr id="3" name="Content Placeholder 2">
            <a:extLst>
              <a:ext uri="{FF2B5EF4-FFF2-40B4-BE49-F238E27FC236}">
                <a16:creationId xmlns:a16="http://schemas.microsoft.com/office/drawing/2014/main" id="{31BD9090-B029-43CA-8218-B03E473F73DC}"/>
              </a:ext>
            </a:extLst>
          </p:cNvPr>
          <p:cNvSpPr>
            <a:spLocks noGrp="1"/>
          </p:cNvSpPr>
          <p:nvPr>
            <p:ph idx="1"/>
          </p:nvPr>
        </p:nvSpPr>
        <p:spPr>
          <a:xfrm>
            <a:off x="692458" y="1595916"/>
            <a:ext cx="10271760" cy="5439884"/>
          </a:xfrm>
        </p:spPr>
        <p:txBody>
          <a:bodyPr>
            <a:normAutofit lnSpcReduction="10000"/>
          </a:bodyPr>
          <a:lstStyle/>
          <a:p>
            <a:pPr marL="0" indent="0">
              <a:buNone/>
            </a:pPr>
            <a:r>
              <a:rPr lang="en-US">
                <a:solidFill>
                  <a:schemeClr val="accent6"/>
                </a:solidFill>
                <a:latin typeface="Consolas" panose="020B0609020204030204" pitchFamily="49" charset="0"/>
              </a:rPr>
              <a:t>#pragma ss config</a:t>
            </a:r>
          </a:p>
          <a:p>
            <a:pPr marL="0" indent="0">
              <a:buNone/>
            </a:pPr>
            <a:r>
              <a:rPr lang="en-US">
                <a:latin typeface="Consolas" panose="020B0609020204030204" pitchFamily="49" charset="0"/>
              </a:rPr>
              <a:t>{</a:t>
            </a:r>
          </a:p>
          <a:p>
            <a:pPr marL="0" indent="0">
              <a:buNone/>
            </a:pPr>
            <a:r>
              <a:rPr lang="en-US">
                <a:solidFill>
                  <a:schemeClr val="accent6"/>
                </a:solidFill>
                <a:latin typeface="Consolas" panose="020B0609020204030204" pitchFamily="49" charset="0"/>
              </a:rPr>
              <a:t>  #pragma ss stream</a:t>
            </a:r>
          </a:p>
          <a:p>
            <a:pPr marL="0" indent="0">
              <a:buNone/>
            </a:pPr>
            <a:r>
              <a:rPr lang="en-US">
                <a:latin typeface="Consolas" panose="020B0609020204030204" pitchFamily="49" charset="0"/>
              </a:rPr>
              <a:t>  for (</a:t>
            </a:r>
            <a:r>
              <a:rPr lang="en-US" err="1">
                <a:latin typeface="Consolas" panose="020B0609020204030204" pitchFamily="49" charset="0"/>
              </a:rPr>
              <a:t>i</a:t>
            </a:r>
            <a:r>
              <a:rPr lang="en-US">
                <a:latin typeface="Consolas" panose="020B0609020204030204" pitchFamily="49" charset="0"/>
              </a:rPr>
              <a:t>=0; </a:t>
            </a:r>
            <a:r>
              <a:rPr lang="en-US" err="1">
                <a:latin typeface="Consolas" panose="020B0609020204030204" pitchFamily="49" charset="0"/>
              </a:rPr>
              <a:t>i</a:t>
            </a:r>
            <a:r>
              <a:rPr lang="en-US">
                <a:latin typeface="Consolas" panose="020B0609020204030204" pitchFamily="49" charset="0"/>
              </a:rPr>
              <a:t>&lt;n; ++</a:t>
            </a:r>
            <a:r>
              <a:rPr lang="en-US" err="1">
                <a:latin typeface="Consolas" panose="020B0609020204030204" pitchFamily="49" charset="0"/>
              </a:rPr>
              <a:t>i</a:t>
            </a:r>
            <a:r>
              <a:rPr lang="en-US">
                <a:latin typeface="Consolas" panose="020B0609020204030204" pitchFamily="49" charset="0"/>
              </a:rPr>
              <a:t>) {</a:t>
            </a:r>
          </a:p>
          <a:p>
            <a:pPr marL="0" indent="0">
              <a:buNone/>
            </a:pPr>
            <a:r>
              <a:rPr lang="en-US">
                <a:latin typeface="Consolas" panose="020B0609020204030204" pitchFamily="49" charset="0"/>
              </a:rPr>
              <a:t>    acc=0;</a:t>
            </a:r>
          </a:p>
          <a:p>
            <a:pPr marL="0" indent="0">
              <a:buNone/>
            </a:pPr>
            <a:r>
              <a:rPr lang="en-US">
                <a:solidFill>
                  <a:schemeClr val="accent6"/>
                </a:solidFill>
                <a:latin typeface="Consolas" panose="020B0609020204030204" pitchFamily="49" charset="0"/>
              </a:rPr>
              <a:t>    #pragma ss </a:t>
            </a:r>
            <a:r>
              <a:rPr lang="en-US" err="1">
                <a:solidFill>
                  <a:schemeClr val="accent6"/>
                </a:solidFill>
                <a:latin typeface="Consolas" panose="020B0609020204030204" pitchFamily="49" charset="0"/>
              </a:rPr>
              <a:t>dfg</a:t>
            </a:r>
            <a:endParaRPr lang="en-US" b="1">
              <a:latin typeface="Consolas" panose="020B0609020204030204" pitchFamily="49" charset="0"/>
            </a:endParaRPr>
          </a:p>
          <a:p>
            <a:pPr marL="0" indent="0">
              <a:buNone/>
            </a:pPr>
            <a:r>
              <a:rPr lang="en-US">
                <a:latin typeface="Consolas" panose="020B0609020204030204" pitchFamily="49" charset="0"/>
              </a:rPr>
              <a:t>    for (j=0; j&lt;m; ++j)</a:t>
            </a:r>
          </a:p>
          <a:p>
            <a:pPr marL="0" indent="0">
              <a:buNone/>
            </a:pPr>
            <a:r>
              <a:rPr lang="en-US">
                <a:latin typeface="Consolas" panose="020B0609020204030204" pitchFamily="49" charset="0"/>
              </a:rPr>
              <a:t>      acc += a[</a:t>
            </a:r>
            <a:r>
              <a:rPr lang="en-US" err="1">
                <a:latin typeface="Consolas" panose="020B0609020204030204" pitchFamily="49" charset="0"/>
              </a:rPr>
              <a:t>i</a:t>
            </a:r>
            <a:r>
              <a:rPr lang="en-US">
                <a:latin typeface="Consolas" panose="020B0609020204030204" pitchFamily="49" charset="0"/>
              </a:rPr>
              <a:t>*</a:t>
            </a:r>
            <a:r>
              <a:rPr lang="en-US" err="1">
                <a:latin typeface="Consolas" panose="020B0609020204030204" pitchFamily="49" charset="0"/>
              </a:rPr>
              <a:t>n+j</a:t>
            </a:r>
            <a:r>
              <a:rPr lang="en-US">
                <a:latin typeface="Consolas" panose="020B0609020204030204" pitchFamily="49" charset="0"/>
              </a:rPr>
              <a:t>] * b[</a:t>
            </a:r>
            <a:r>
              <a:rPr lang="en-US" err="1">
                <a:latin typeface="Consolas" panose="020B0609020204030204" pitchFamily="49" charset="0"/>
              </a:rPr>
              <a:t>i</a:t>
            </a:r>
            <a:r>
              <a:rPr lang="en-US">
                <a:latin typeface="Consolas" panose="020B0609020204030204" pitchFamily="49" charset="0"/>
              </a:rPr>
              <a:t>];</a:t>
            </a:r>
          </a:p>
          <a:p>
            <a:pPr marL="0" indent="0">
              <a:buNone/>
            </a:pPr>
            <a:r>
              <a:rPr lang="en-US">
                <a:latin typeface="Consolas" panose="020B0609020204030204" pitchFamily="49" charset="0"/>
              </a:rPr>
              <a:t>    c[</a:t>
            </a:r>
            <a:r>
              <a:rPr lang="en-US" err="1">
                <a:latin typeface="Consolas" panose="020B0609020204030204" pitchFamily="49" charset="0"/>
              </a:rPr>
              <a:t>i</a:t>
            </a:r>
            <a:r>
              <a:rPr lang="en-US">
                <a:latin typeface="Consolas" panose="020B0609020204030204" pitchFamily="49" charset="0"/>
              </a:rPr>
              <a:t>] = acc;</a:t>
            </a:r>
          </a:p>
          <a:p>
            <a:pPr marL="0" indent="0">
              <a:buNone/>
            </a:pPr>
            <a:r>
              <a:rPr lang="en-US">
                <a:latin typeface="Consolas" panose="020B0609020204030204" pitchFamily="49" charset="0"/>
              </a:rPr>
              <a:t>  }</a:t>
            </a:r>
          </a:p>
          <a:p>
            <a:pPr marL="0" indent="0">
              <a:buNone/>
            </a:pPr>
            <a:r>
              <a:rPr lang="en-US">
                <a:latin typeface="Consolas" panose="020B0609020204030204" pitchFamily="49" charset="0"/>
              </a:rPr>
              <a:t>}</a:t>
            </a:r>
          </a:p>
        </p:txBody>
      </p:sp>
      <p:sp>
        <p:nvSpPr>
          <p:cNvPr id="4" name="TextBox 3">
            <a:extLst>
              <a:ext uri="{FF2B5EF4-FFF2-40B4-BE49-F238E27FC236}">
                <a16:creationId xmlns:a16="http://schemas.microsoft.com/office/drawing/2014/main" id="{0C416C4A-9A57-40C6-8BEF-DABE1B21BB8D}"/>
              </a:ext>
            </a:extLst>
          </p:cNvPr>
          <p:cNvSpPr txBox="1"/>
          <p:nvPr/>
        </p:nvSpPr>
        <p:spPr>
          <a:xfrm>
            <a:off x="4372402" y="3839351"/>
            <a:ext cx="6981398" cy="461665"/>
          </a:xfrm>
          <a:prstGeom prst="rect">
            <a:avLst/>
          </a:prstGeom>
          <a:noFill/>
        </p:spPr>
        <p:txBody>
          <a:bodyPr wrap="none" rtlCol="0">
            <a:spAutoFit/>
          </a:bodyPr>
          <a:lstStyle/>
          <a:p>
            <a:r>
              <a:rPr lang="en-US" sz="2400" b="1">
                <a:latin typeface="Consolas"/>
                <a:cs typeface="Calibri"/>
              </a:rPr>
              <a:t>!11 = {!"</a:t>
            </a:r>
            <a:r>
              <a:rPr lang="en-US" sz="2400" b="1" err="1">
                <a:latin typeface="Consolas"/>
                <a:cs typeface="Calibri"/>
              </a:rPr>
              <a:t>llvm.loop.ss.dedicated</a:t>
            </a:r>
            <a:r>
              <a:rPr lang="en-US" sz="2400" b="1">
                <a:latin typeface="Consolas"/>
                <a:cs typeface="Calibri"/>
              </a:rPr>
              <a:t>", i32 1}</a:t>
            </a:r>
            <a:endParaRPr lang="en-US" sz="2400" b="1"/>
          </a:p>
        </p:txBody>
      </p:sp>
      <p:sp>
        <p:nvSpPr>
          <p:cNvPr id="5" name="TextBox 4">
            <a:extLst>
              <a:ext uri="{FF2B5EF4-FFF2-40B4-BE49-F238E27FC236}">
                <a16:creationId xmlns:a16="http://schemas.microsoft.com/office/drawing/2014/main" id="{F3356860-9789-4A68-A91D-B6FA0DD3781E}"/>
              </a:ext>
            </a:extLst>
          </p:cNvPr>
          <p:cNvSpPr txBox="1"/>
          <p:nvPr/>
        </p:nvSpPr>
        <p:spPr>
          <a:xfrm>
            <a:off x="4587472" y="2426003"/>
            <a:ext cx="6301725" cy="461665"/>
          </a:xfrm>
          <a:prstGeom prst="rect">
            <a:avLst/>
          </a:prstGeom>
          <a:noFill/>
        </p:spPr>
        <p:txBody>
          <a:bodyPr wrap="none" rtlCol="0">
            <a:spAutoFit/>
          </a:bodyPr>
          <a:lstStyle/>
          <a:p>
            <a:r>
              <a:rPr lang="en-US" sz="2400" b="1">
                <a:latin typeface="Consolas"/>
                <a:ea typeface="+mn-lt"/>
                <a:cs typeface="+mn-lt"/>
              </a:rPr>
              <a:t>!9 = {!"</a:t>
            </a:r>
            <a:r>
              <a:rPr lang="en-US" sz="2400" b="1" err="1">
                <a:latin typeface="Consolas"/>
                <a:ea typeface="+mn-lt"/>
                <a:cs typeface="+mn-lt"/>
              </a:rPr>
              <a:t>llvm.loop.ss.stream</a:t>
            </a:r>
            <a:r>
              <a:rPr lang="en-US" sz="2400" b="1">
                <a:latin typeface="Consolas"/>
                <a:ea typeface="+mn-lt"/>
                <a:cs typeface="+mn-lt"/>
              </a:rPr>
              <a:t>", i32 1}</a:t>
            </a:r>
            <a:endParaRPr lang="en-US" sz="2400" b="1">
              <a:latin typeface="Consolas" panose="020B0609020204030204" pitchFamily="49" charset="0"/>
            </a:endParaRPr>
          </a:p>
        </p:txBody>
      </p:sp>
      <p:sp>
        <p:nvSpPr>
          <p:cNvPr id="6" name="TextBox 5">
            <a:extLst>
              <a:ext uri="{FF2B5EF4-FFF2-40B4-BE49-F238E27FC236}">
                <a16:creationId xmlns:a16="http://schemas.microsoft.com/office/drawing/2014/main" id="{5DD6009D-AA78-418E-B8CB-A6860A111393}"/>
              </a:ext>
            </a:extLst>
          </p:cNvPr>
          <p:cNvSpPr txBox="1"/>
          <p:nvPr/>
        </p:nvSpPr>
        <p:spPr>
          <a:xfrm>
            <a:off x="4301575" y="1550946"/>
            <a:ext cx="8334925" cy="461665"/>
          </a:xfrm>
          <a:prstGeom prst="rect">
            <a:avLst/>
          </a:prstGeom>
          <a:noFill/>
        </p:spPr>
        <p:txBody>
          <a:bodyPr wrap="square" rtlCol="0">
            <a:spAutoFit/>
          </a:bodyPr>
          <a:lstStyle/>
          <a:p>
            <a:r>
              <a:rPr lang="en-US" sz="2400" b="1">
                <a:latin typeface="Consolas" panose="020B0609020204030204" pitchFamily="49" charset="0"/>
              </a:rPr>
              <a:t>%begin = </a:t>
            </a:r>
            <a:r>
              <a:rPr lang="en-US" sz="2400" b="1" err="1">
                <a:latin typeface="Consolas" panose="020B0609020204030204" pitchFamily="49" charset="0"/>
              </a:rPr>
              <a:t>llvm.ss.config.begin</a:t>
            </a:r>
            <a:r>
              <a:rPr lang="en-US" sz="2400" b="1">
                <a:latin typeface="Consolas" panose="020B0609020204030204" pitchFamily="49" charset="0"/>
              </a:rPr>
              <a:t>()</a:t>
            </a:r>
          </a:p>
        </p:txBody>
      </p:sp>
      <p:sp>
        <p:nvSpPr>
          <p:cNvPr id="7" name="Slide Number Placeholder 6">
            <a:extLst>
              <a:ext uri="{FF2B5EF4-FFF2-40B4-BE49-F238E27FC236}">
                <a16:creationId xmlns:a16="http://schemas.microsoft.com/office/drawing/2014/main" id="{C22ADBB7-DCD3-643C-EB0B-DFDC2ADD7F77}"/>
              </a:ext>
            </a:extLst>
          </p:cNvPr>
          <p:cNvSpPr>
            <a:spLocks noGrp="1"/>
          </p:cNvSpPr>
          <p:nvPr>
            <p:ph type="sldNum" sz="quarter" idx="12"/>
          </p:nvPr>
        </p:nvSpPr>
        <p:spPr/>
        <p:txBody>
          <a:bodyPr/>
          <a:lstStyle/>
          <a:p>
            <a:fld id="{DDBA5C0F-367D-4CA9-A572-5B9D4E5CC458}" type="slidenum">
              <a:rPr lang="en-US" smtClean="0"/>
              <a:t>9</a:t>
            </a:fld>
            <a:endParaRPr lang="en-US"/>
          </a:p>
        </p:txBody>
      </p:sp>
      <p:sp>
        <p:nvSpPr>
          <p:cNvPr id="8" name="TextBox 7">
            <a:extLst>
              <a:ext uri="{FF2B5EF4-FFF2-40B4-BE49-F238E27FC236}">
                <a16:creationId xmlns:a16="http://schemas.microsoft.com/office/drawing/2014/main" id="{617DC3BE-B10A-AE54-39A4-70085D0C3B9B}"/>
              </a:ext>
            </a:extLst>
          </p:cNvPr>
          <p:cNvSpPr txBox="1"/>
          <p:nvPr/>
        </p:nvSpPr>
        <p:spPr>
          <a:xfrm>
            <a:off x="1045887" y="6224885"/>
            <a:ext cx="8334925" cy="461665"/>
          </a:xfrm>
          <a:prstGeom prst="rect">
            <a:avLst/>
          </a:prstGeom>
          <a:noFill/>
        </p:spPr>
        <p:txBody>
          <a:bodyPr wrap="square" rtlCol="0">
            <a:spAutoFit/>
          </a:bodyPr>
          <a:lstStyle/>
          <a:p>
            <a:r>
              <a:rPr lang="en-US" sz="2400" b="1">
                <a:latin typeface="Consolas" panose="020B0609020204030204" pitchFamily="49" charset="0"/>
              </a:rPr>
              <a:t>call </a:t>
            </a:r>
            <a:r>
              <a:rPr lang="en-US" sz="2400" b="1" err="1">
                <a:latin typeface="Consolas" panose="020B0609020204030204" pitchFamily="49" charset="0"/>
              </a:rPr>
              <a:t>llvm.ss.config.end</a:t>
            </a:r>
            <a:r>
              <a:rPr lang="en-US" sz="2400" b="1">
                <a:latin typeface="Consolas" panose="020B0609020204030204" pitchFamily="49" charset="0"/>
              </a:rPr>
              <a:t>(%begin)</a:t>
            </a:r>
          </a:p>
        </p:txBody>
      </p:sp>
    </p:spTree>
    <p:extLst>
      <p:ext uri="{BB962C8B-B14F-4D97-AF65-F5344CB8AC3E}">
        <p14:creationId xmlns:p14="http://schemas.microsoft.com/office/powerpoint/2010/main" val="21045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37</Slides>
  <Notes>23</Notes>
  <HiddenSlides>2</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Abstraction, Compilation, Visualization, and Functional Simulation</vt:lpstr>
      <vt:lpstr>Roadmap</vt:lpstr>
      <vt:lpstr>Access our Server</vt:lpstr>
      <vt:lpstr>Compiling High-Level Lang. to Decoupled Spatial</vt:lpstr>
      <vt:lpstr>Compiling High-Level Lang. to Decoupled Spatial</vt:lpstr>
      <vt:lpstr>An Example of Pragma Annotation (dsa-apps/demo/mv.c)</vt:lpstr>
      <vt:lpstr>Parse the Pragma w/ Extended Clang</vt:lpstr>
      <vt:lpstr>Understanding the Encoded Hints in LLVM IR (mv.ll)</vt:lpstr>
      <vt:lpstr>Pragma Annotated Matrix-Vector Multiply w/ Metadata Encoded in LLVM IR</vt:lpstr>
      <vt:lpstr>Compiling High-Level Lang. to Decoupled Spatial</vt:lpstr>
      <vt:lpstr>Decoupled-Spatial Paradigm: Summary</vt:lpstr>
      <vt:lpstr>Decoupled Spatial Transformation</vt:lpstr>
      <vt:lpstr>Encoded Host Control Commands: Bitstream &amp; Barrier</vt:lpstr>
      <vt:lpstr>Encoded Host Control Commands: Memory Stream</vt:lpstr>
      <vt:lpstr>Encoded Memory Streams (CONT’D)</vt:lpstr>
      <vt:lpstr>Pragma Annotated Matrix-Vector Multiply w/ Metadata Encoded in LLVM IR</vt:lpstr>
      <vt:lpstr>Fully Pipelined Loop-Carried Addition</vt:lpstr>
      <vt:lpstr>Understanding Stream State (CONT'D)</vt:lpstr>
      <vt:lpstr>Compiling High-Level Lang. to Decoupled Spatial</vt:lpstr>
      <vt:lpstr>Understanding the Dataflow Graph</vt:lpstr>
      <vt:lpstr>Understanding the Generated DFG: Instructions &amp; State</vt:lpstr>
      <vt:lpstr>PowerPoint Presentation</vt:lpstr>
      <vt:lpstr>Address Generator: State of Memory Stream</vt:lpstr>
      <vt:lpstr>Understanding the DFG-ADG Mapping</vt:lpstr>
      <vt:lpstr>Spatial Mapping</vt:lpstr>
      <vt:lpstr>Understanding Memory Allocation</vt:lpstr>
      <vt:lpstr>Understanding Memory Allocation</vt:lpstr>
      <vt:lpstr>Understanding the Generated DFG --- (Programming Interface)</vt:lpstr>
      <vt:lpstr>Understanding the mDFG (Incrementally Complicated)</vt:lpstr>
      <vt:lpstr>Compiling High-Level Lang. to Decoupled Spatial</vt:lpstr>
      <vt:lpstr>Put it all together!</vt:lpstr>
      <vt:lpstr>Playing with the Unrolling Degree</vt:lpstr>
      <vt:lpstr>Idiomatic Dataflow Vectorization (Unrolling)</vt:lpstr>
      <vt:lpstr>Understanding the Gem5 Simulation Log</vt:lpstr>
      <vt:lpstr>PowerPoint Presentation</vt:lpstr>
      <vt:lpstr>PowerPoint Presentation</vt:lpstr>
      <vt:lpstr>Binaries for RTL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 Compilation, Visualization, and Functional Simulation</dc:title>
  <dc:creator>翁 健</dc:creator>
  <cp:revision>2</cp:revision>
  <dcterms:created xsi:type="dcterms:W3CDTF">2022-09-26T03:15:00Z</dcterms:created>
  <dcterms:modified xsi:type="dcterms:W3CDTF">2022-10-19T19:25:42Z</dcterms:modified>
</cp:coreProperties>
</file>