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67" r:id="rId2"/>
    <p:sldId id="293" r:id="rId3"/>
    <p:sldId id="326" r:id="rId4"/>
    <p:sldId id="261" r:id="rId5"/>
    <p:sldId id="257" r:id="rId6"/>
    <p:sldId id="284" r:id="rId7"/>
    <p:sldId id="294" r:id="rId8"/>
    <p:sldId id="340" r:id="rId9"/>
    <p:sldId id="302" r:id="rId10"/>
    <p:sldId id="297" r:id="rId11"/>
    <p:sldId id="338" r:id="rId12"/>
    <p:sldId id="341" r:id="rId13"/>
    <p:sldId id="342" r:id="rId14"/>
    <p:sldId id="336" r:id="rId15"/>
    <p:sldId id="34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D9D9D9"/>
    <a:srgbClr val="FFD3D3"/>
    <a:srgbClr val="F4B183"/>
    <a:srgbClr val="EEEEEE"/>
    <a:srgbClr val="FF0000"/>
    <a:srgbClr val="5B9BD5"/>
    <a:srgbClr val="C55A11"/>
    <a:srgbClr val="427FB3"/>
    <a:srgbClr val="4D71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1282" autoAdjust="0"/>
  </p:normalViewPr>
  <p:slideViewPr>
    <p:cSldViewPr snapToGrid="0">
      <p:cViewPr>
        <p:scale>
          <a:sx n="66" d="100"/>
          <a:sy n="66" d="100"/>
        </p:scale>
        <p:origin x="492"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personalmicrosoftsoftware0-my.sharepoint.com/personal/werefluke_personalmicrosoftsoftware_ucla_edu/Documents/isca20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Sheet1!$A$2:$A$5</c:f>
              <c:strCache>
                <c:ptCount val="4"/>
                <c:pt idx="0">
                  <c:v>ISCA'19</c:v>
                </c:pt>
                <c:pt idx="1">
                  <c:v>ASPLOS'19</c:v>
                </c:pt>
                <c:pt idx="2">
                  <c:v>MICRO'19</c:v>
                </c:pt>
                <c:pt idx="3">
                  <c:v>HPCA'20</c:v>
                </c:pt>
              </c:strCache>
            </c:strRef>
          </c:cat>
          <c:val>
            <c:numRef>
              <c:f>Sheet1!$E$2:$E$5</c:f>
              <c:numCache>
                <c:formatCode>0.00</c:formatCode>
                <c:ptCount val="4"/>
                <c:pt idx="0">
                  <c:v>0.25806451612903225</c:v>
                </c:pt>
                <c:pt idx="1">
                  <c:v>0.20270270270270271</c:v>
                </c:pt>
                <c:pt idx="2">
                  <c:v>0.33750000000000002</c:v>
                </c:pt>
                <c:pt idx="3">
                  <c:v>0.3125</c:v>
                </c:pt>
              </c:numCache>
            </c:numRef>
          </c:val>
          <c:extLst>
            <c:ext xmlns:c16="http://schemas.microsoft.com/office/drawing/2014/chart" uri="{C3380CC4-5D6E-409C-BE32-E72D297353CC}">
              <c16:uniqueId val="{00000000-721E-4513-81B4-463300B8111F}"/>
            </c:ext>
          </c:extLst>
        </c:ser>
        <c:dLbls>
          <c:showLegendKey val="0"/>
          <c:showVal val="0"/>
          <c:showCatName val="0"/>
          <c:showSerName val="0"/>
          <c:showPercent val="0"/>
          <c:showBubbleSize val="0"/>
        </c:dLbls>
        <c:gapWidth val="219"/>
        <c:overlap val="-27"/>
        <c:axId val="385208816"/>
        <c:axId val="385209360"/>
      </c:barChart>
      <c:catAx>
        <c:axId val="385208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85209360"/>
        <c:crosses val="autoZero"/>
        <c:auto val="1"/>
        <c:lblAlgn val="ctr"/>
        <c:lblOffset val="100"/>
        <c:noMultiLvlLbl val="0"/>
      </c:catAx>
      <c:valAx>
        <c:axId val="385209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dirty="0"/>
                  <a:t>Percent</a:t>
                </a:r>
                <a:r>
                  <a:rPr lang="en-US" sz="2000" baseline="0" dirty="0"/>
                  <a:t> of Papers in Conference</a:t>
                </a:r>
                <a:endParaRPr lang="en-US" sz="2000" dirty="0"/>
              </a:p>
            </c:rich>
          </c:tx>
          <c:layout>
            <c:manualLayout>
              <c:xMode val="edge"/>
              <c:yMode val="edge"/>
              <c:x val="3.9175440268712676E-3"/>
              <c:y val="2.8716012407841551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85208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4235D-3CAC-4337-8922-B1938BCE447A}"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82725-18F0-49FF-9EE4-F7D1EB9937AD}" type="slidenum">
              <a:rPr lang="en-US" smtClean="0"/>
              <a:t>‹#›</a:t>
            </a:fld>
            <a:endParaRPr lang="en-US"/>
          </a:p>
        </p:txBody>
      </p:sp>
    </p:spTree>
    <p:extLst>
      <p:ext uri="{BB962C8B-B14F-4D97-AF65-F5344CB8AC3E}">
        <p14:creationId xmlns:p14="http://schemas.microsoft.com/office/powerpoint/2010/main" val="424513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E653C9-4E0F-4DCE-97C6-5E8ECB7B6E3A}" type="slidenum">
              <a:rPr lang="en-US" smtClean="0"/>
              <a:t>2</a:t>
            </a:fld>
            <a:endParaRPr lang="en-US"/>
          </a:p>
        </p:txBody>
      </p:sp>
    </p:spTree>
    <p:extLst>
      <p:ext uri="{BB962C8B-B14F-4D97-AF65-F5344CB8AC3E}">
        <p14:creationId xmlns:p14="http://schemas.microsoft.com/office/powerpoint/2010/main" val="218215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Motivation:</a:t>
            </a:r>
            <a:r>
              <a:rPr lang="en-US" dirty="0"/>
              <a:t> Current ways of generating accelerators are too specific or too slow:</a:t>
            </a:r>
          </a:p>
          <a:p>
            <a:endParaRPr lang="en-US" dirty="0"/>
          </a:p>
          <a:p>
            <a:r>
              <a:rPr lang="en-US" b="1" dirty="0"/>
              <a:t>High-level Synthesis:  </a:t>
            </a:r>
            <a:r>
              <a:rPr lang="en-US" dirty="0"/>
              <a:t>Generate Program from C + Pragmas</a:t>
            </a:r>
          </a:p>
          <a:p>
            <a:pPr lvl="2"/>
            <a:r>
              <a:rPr lang="en-US" dirty="0"/>
              <a:t>Only targets one application</a:t>
            </a:r>
          </a:p>
          <a:p>
            <a:pPr lvl="2"/>
            <a:r>
              <a:rPr lang="en-US" dirty="0"/>
              <a:t>Limited Range of Designs</a:t>
            </a:r>
          </a:p>
          <a:p>
            <a:pPr lvl="2"/>
            <a:endParaRPr lang="en-US" dirty="0"/>
          </a:p>
          <a:p>
            <a:r>
              <a:rPr lang="en-US" b="1" dirty="0"/>
              <a:t>Domain-specific Accelerators: </a:t>
            </a:r>
            <a:r>
              <a:rPr lang="en-US" dirty="0"/>
              <a:t>Hand-design accelerator</a:t>
            </a:r>
          </a:p>
          <a:p>
            <a:pPr lvl="2"/>
            <a:r>
              <a:rPr lang="en-US" dirty="0"/>
              <a:t>Long development time in hardware &amp; software</a:t>
            </a:r>
          </a:p>
          <a:p>
            <a:pPr lvl="2"/>
            <a:r>
              <a:rPr lang="en-US" dirty="0"/>
              <a:t>Usually only targets a limited set of applications</a:t>
            </a:r>
          </a:p>
          <a:p>
            <a:endParaRPr lang="en-US" dirty="0"/>
          </a:p>
        </p:txBody>
      </p:sp>
      <p:sp>
        <p:nvSpPr>
          <p:cNvPr id="4" name="Slide Number Placeholder 3"/>
          <p:cNvSpPr>
            <a:spLocks noGrp="1"/>
          </p:cNvSpPr>
          <p:nvPr>
            <p:ph type="sldNum" sz="quarter" idx="10"/>
          </p:nvPr>
        </p:nvSpPr>
        <p:spPr/>
        <p:txBody>
          <a:bodyPr/>
          <a:lstStyle/>
          <a:p>
            <a:fld id="{24D82725-18F0-49FF-9EE4-F7D1EB9937AD}" type="slidenum">
              <a:rPr lang="en-US" smtClean="0"/>
              <a:t>4</a:t>
            </a:fld>
            <a:endParaRPr lang="en-US"/>
          </a:p>
        </p:txBody>
      </p:sp>
    </p:spTree>
    <p:extLst>
      <p:ext uri="{BB962C8B-B14F-4D97-AF65-F5344CB8AC3E}">
        <p14:creationId xmlns:p14="http://schemas.microsoft.com/office/powerpoint/2010/main" val="309884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motivated by the emergence of specialized accelerators and it often requires intensive engineering effort to have a full stack implementation for the novel hardware.</a:t>
            </a:r>
          </a:p>
          <a:p>
            <a:endParaRPr lang="en-US" dirty="0"/>
          </a:p>
          <a:p>
            <a:r>
              <a:rPr lang="en-US" dirty="0"/>
              <a:t>An ideal approach to saving the engineering effort is to have a unified high-level abstraction while retaining the flexibility of changing the underlying hardware.</a:t>
            </a:r>
          </a:p>
        </p:txBody>
      </p:sp>
      <p:sp>
        <p:nvSpPr>
          <p:cNvPr id="4" name="Slide Number Placeholder 3"/>
          <p:cNvSpPr>
            <a:spLocks noGrp="1"/>
          </p:cNvSpPr>
          <p:nvPr>
            <p:ph type="sldNum" sz="quarter" idx="5"/>
          </p:nvPr>
        </p:nvSpPr>
        <p:spPr/>
        <p:txBody>
          <a:bodyPr/>
          <a:lstStyle/>
          <a:p>
            <a:fld id="{749F1CAA-1D29-4F1B-B007-2117423B6C8A}" type="slidenum">
              <a:rPr lang="en-US" smtClean="0"/>
              <a:t>6</a:t>
            </a:fld>
            <a:endParaRPr lang="en-US"/>
          </a:p>
        </p:txBody>
      </p:sp>
    </p:spTree>
    <p:extLst>
      <p:ext uri="{BB962C8B-B14F-4D97-AF65-F5344CB8AC3E}">
        <p14:creationId xmlns:p14="http://schemas.microsoft.com/office/powerpoint/2010/main" val="2201118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Define Decoupled: </a:t>
            </a:r>
          </a:p>
          <a:p>
            <a:r>
              <a:rPr lang="en-US" altLang="zh-CN" dirty="0"/>
              <a:t>Spatial Paradigm: Low level network/storage is managed in the ISA</a:t>
            </a:r>
          </a:p>
          <a:p>
            <a:endParaRPr lang="en-US" altLang="zh-CN" dirty="0"/>
          </a:p>
        </p:txBody>
      </p:sp>
      <p:sp>
        <p:nvSpPr>
          <p:cNvPr id="4" name="Slide Number Placeholder 3"/>
          <p:cNvSpPr>
            <a:spLocks noGrp="1"/>
          </p:cNvSpPr>
          <p:nvPr>
            <p:ph type="sldNum" sz="quarter" idx="5"/>
          </p:nvPr>
        </p:nvSpPr>
        <p:spPr/>
        <p:txBody>
          <a:bodyPr/>
          <a:lstStyle/>
          <a:p>
            <a:fld id="{BB383B9E-9780-4E91-A989-027EF451514B}" type="slidenum">
              <a:rPr lang="en-US" smtClean="0"/>
              <a:t>7</a:t>
            </a:fld>
            <a:endParaRPr lang="en-US"/>
          </a:p>
        </p:txBody>
      </p:sp>
    </p:spTree>
    <p:extLst>
      <p:ext uri="{BB962C8B-B14F-4D97-AF65-F5344CB8AC3E}">
        <p14:creationId xmlns:p14="http://schemas.microsoft.com/office/powerpoint/2010/main" val="1762940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383B9E-9780-4E91-A989-027EF451514B}" type="slidenum">
              <a:rPr lang="en-US" smtClean="0"/>
              <a:t>9</a:t>
            </a:fld>
            <a:endParaRPr lang="en-US"/>
          </a:p>
        </p:txBody>
      </p:sp>
    </p:spTree>
    <p:extLst>
      <p:ext uri="{BB962C8B-B14F-4D97-AF65-F5344CB8AC3E}">
        <p14:creationId xmlns:p14="http://schemas.microsoft.com/office/powerpoint/2010/main" val="48629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framework can approximate a wide range of architectures including programmable architecture and some the domain specific architectures that uses the same primitives.</a:t>
            </a:r>
          </a:p>
          <a:p>
            <a:endParaRPr lang="en-US" dirty="0"/>
          </a:p>
          <a:p>
            <a:r>
              <a:rPr lang="en-US" dirty="0"/>
              <a:t>Also, we can represent custom irregular architectures tailored for very specific applications.</a:t>
            </a:r>
          </a:p>
          <a:p>
            <a:endParaRPr lang="en-US" dirty="0"/>
          </a:p>
          <a:p>
            <a:r>
              <a:rPr lang="en-US" dirty="0"/>
              <a:t>There is of course limitations of our work which is in detail explained in our paper. Moreover, we want clarify that our goal is not to replicate all prior accelerators can their compilers. Rather, we define an interesting and useful design space that can be understood by a general-purpose compiler.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t>Data Path of Complex </a:t>
            </a:r>
            <a:r>
              <a:rPr lang="en-US" altLang="zh-CN" sz="1200" b="1" dirty="0" err="1"/>
              <a:t>Mul</a:t>
            </a:r>
            <a:r>
              <a:rPr lang="en-US" altLang="zh-CN" sz="1200" b="1" dirty="0"/>
              <a:t>.</a:t>
            </a:r>
            <a:endParaRPr lang="en-US" sz="1200" b="1" dirty="0"/>
          </a:p>
          <a:p>
            <a:endParaRPr lang="en-US" dirty="0"/>
          </a:p>
        </p:txBody>
      </p:sp>
      <p:sp>
        <p:nvSpPr>
          <p:cNvPr id="4" name="Slide Number Placeholder 3"/>
          <p:cNvSpPr>
            <a:spLocks noGrp="1"/>
          </p:cNvSpPr>
          <p:nvPr>
            <p:ph type="sldNum" sz="quarter" idx="5"/>
          </p:nvPr>
        </p:nvSpPr>
        <p:spPr/>
        <p:txBody>
          <a:bodyPr/>
          <a:lstStyle/>
          <a:p>
            <a:fld id="{BB383B9E-9780-4E91-A989-027EF451514B}" type="slidenum">
              <a:rPr lang="en-US" smtClean="0"/>
              <a:t>10</a:t>
            </a:fld>
            <a:endParaRPr lang="en-US"/>
          </a:p>
        </p:txBody>
      </p:sp>
    </p:spTree>
    <p:extLst>
      <p:ext uri="{BB962C8B-B14F-4D97-AF65-F5344CB8AC3E}">
        <p14:creationId xmlns:p14="http://schemas.microsoft.com/office/powerpoint/2010/main" val="397404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82725-18F0-49FF-9EE4-F7D1EB9937AD}" type="slidenum">
              <a:rPr lang="en-US" smtClean="0"/>
              <a:t>14</a:t>
            </a:fld>
            <a:endParaRPr lang="en-US"/>
          </a:p>
        </p:txBody>
      </p:sp>
    </p:spTree>
    <p:extLst>
      <p:ext uri="{BB962C8B-B14F-4D97-AF65-F5344CB8AC3E}">
        <p14:creationId xmlns:p14="http://schemas.microsoft.com/office/powerpoint/2010/main" val="3259642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E204C3-9D89-4E25-B9D0-E0D15BBFF059}" type="datetime1">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2E12A-FFC2-4FBE-A76F-A59CE166E7A5}" type="slidenum">
              <a:rPr lang="en-US" smtClean="0"/>
              <a:t>‹#›</a:t>
            </a:fld>
            <a:endParaRPr lang="en-US"/>
          </a:p>
        </p:txBody>
      </p:sp>
      <p:sp>
        <p:nvSpPr>
          <p:cNvPr id="7" name="Rectangle 6"/>
          <p:cNvSpPr/>
          <p:nvPr userDrawn="1"/>
        </p:nvSpPr>
        <p:spPr>
          <a:xfrm>
            <a:off x="9093200" y="6229350"/>
            <a:ext cx="3098800"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484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16DDD-AEBB-456D-9811-6FB7AFFFE2E0}" type="datetime1">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133567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4F5D8-6FF6-48A7-99D9-1F6E58F0ECD2}" type="datetime1">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377247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ADCB5-9E24-4336-B19E-DA56F63864C8}" type="datetime1">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407848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F579A-34AB-45BF-BCFC-4F6289AA10D8}" type="datetime1">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346917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8E3A2D-F25A-48C7-9E13-067092201629}" type="datetime1">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2130116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BFCF0-A6BF-4E8E-9583-8CBDCA3E93C0}" type="datetime1">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316051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65781-D1DE-4CCF-BE8C-893F138996C9}" type="datetime1">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160625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6C2BE-7089-4163-9BB1-F92EFF485CF9}" type="datetime1">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343145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38019D-FFD5-464A-B688-B01123095D9A}" type="datetime1">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253652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E2D0B3-1509-4CB2-A86B-7794E592C63F}" type="datetime1">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2E12A-FFC2-4FBE-A76F-A59CE166E7A5}" type="slidenum">
              <a:rPr lang="en-US" smtClean="0"/>
              <a:t>‹#›</a:t>
            </a:fld>
            <a:endParaRPr lang="en-US"/>
          </a:p>
        </p:txBody>
      </p:sp>
    </p:spTree>
    <p:extLst>
      <p:ext uri="{BB962C8B-B14F-4D97-AF65-F5344CB8AC3E}">
        <p14:creationId xmlns:p14="http://schemas.microsoft.com/office/powerpoint/2010/main" val="145161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7B2A1-4774-42B2-ACFE-1F4D93DC8778}" type="datetime1">
              <a:rPr lang="en-US" smtClean="0"/>
              <a:t>10/13/2020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76F47-DD0A-45B0-9B75-AFB33B1647ED}" type="slidenum">
              <a:rPr lang="en-US" smtClean="0"/>
              <a:pPr/>
              <a:t>‹#›</a:t>
            </a:fld>
            <a:endParaRPr lang="en-US" dirty="0"/>
          </a:p>
        </p:txBody>
      </p:sp>
      <p:sp>
        <p:nvSpPr>
          <p:cNvPr id="7" name="TextBox 6"/>
          <p:cNvSpPr txBox="1"/>
          <p:nvPr userDrawn="1"/>
        </p:nvSpPr>
        <p:spPr>
          <a:xfrm>
            <a:off x="11555506" y="6538912"/>
            <a:ext cx="636494" cy="307777"/>
          </a:xfrm>
          <a:prstGeom prst="rect">
            <a:avLst/>
          </a:prstGeom>
          <a:noFill/>
        </p:spPr>
        <p:txBody>
          <a:bodyPr wrap="square" rtlCol="0">
            <a:spAutoFit/>
          </a:bodyPr>
          <a:lstStyle/>
          <a:p>
            <a:pPr algn="r"/>
            <a:fld id="{A381DBCB-CAAF-4C80-8DDC-90BF7593C6AB}" type="slidenum">
              <a:rPr lang="en-US" sz="1400" smtClean="0"/>
              <a:pPr algn="r"/>
              <a:t>‹#›</a:t>
            </a:fld>
            <a:endParaRPr lang="en-US" sz="1400" dirty="0"/>
          </a:p>
        </p:txBody>
      </p:sp>
    </p:spTree>
    <p:extLst>
      <p:ext uri="{BB962C8B-B14F-4D97-AF65-F5344CB8AC3E}">
        <p14:creationId xmlns:p14="http://schemas.microsoft.com/office/powerpoint/2010/main" val="2972922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hyperlink" Target="http://www.seas.ucla.edu/~jianw/dsagen/tutorial.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PolyArch/dsa-examples" TargetMode="External"/><Relationship Id="rId4" Type="http://schemas.openxmlformats.org/officeDocument/2006/relationships/hyperlink" Target="https://github.com/PolyArch/dsa-framework"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vlsiarch.eecs.harvard.edu/research/accelerators/die-photo-analysis/" TargetMode="External"/><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jpeg"/><Relationship Id="rId10" Type="http://schemas.openxmlformats.org/officeDocument/2006/relationships/chart" Target="../charts/chart1.xml"/><Relationship Id="rId4" Type="http://schemas.openxmlformats.org/officeDocument/2006/relationships/image" Target="../media/image4.jpe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38569"/>
            <a:ext cx="9144000" cy="2387600"/>
          </a:xfrm>
        </p:spPr>
        <p:txBody>
          <a:bodyPr/>
          <a:lstStyle/>
          <a:p>
            <a:pPr algn="ctr"/>
            <a:r>
              <a:rPr lang="en-US" b="0" i="0" dirty="0">
                <a:solidFill>
                  <a:srgbClr val="212529"/>
                </a:solidFill>
                <a:effectLst/>
                <a:latin typeface="-apple-system"/>
              </a:rPr>
              <a:t>DSAGEN: Democratizing Spatial Accelerator Research</a:t>
            </a:r>
          </a:p>
        </p:txBody>
      </p:sp>
      <p:sp>
        <p:nvSpPr>
          <p:cNvPr id="3" name="Subtitle 2"/>
          <p:cNvSpPr>
            <a:spLocks noGrp="1"/>
          </p:cNvSpPr>
          <p:nvPr>
            <p:ph type="subTitle" idx="1"/>
          </p:nvPr>
        </p:nvSpPr>
        <p:spPr>
          <a:xfrm>
            <a:off x="1524000" y="3608173"/>
            <a:ext cx="9144000" cy="1301578"/>
          </a:xfrm>
        </p:spPr>
        <p:txBody>
          <a:bodyPr>
            <a:normAutofit/>
          </a:bodyPr>
          <a:lstStyle/>
          <a:p>
            <a:r>
              <a:rPr lang="en-US" dirty="0"/>
              <a:t>Tony Nowatzki, Jian Weng, </a:t>
            </a:r>
            <a:r>
              <a:rPr lang="en-US" dirty="0" err="1"/>
              <a:t>Sihao</a:t>
            </a:r>
            <a:r>
              <a:rPr lang="en-US" dirty="0"/>
              <a:t> Liu, </a:t>
            </a:r>
            <a:r>
              <a:rPr lang="en-US" dirty="0" err="1"/>
              <a:t>Vidushi</a:t>
            </a:r>
            <a:r>
              <a:rPr lang="en-US" dirty="0"/>
              <a:t> </a:t>
            </a:r>
            <a:r>
              <a:rPr lang="en-US" dirty="0" err="1"/>
              <a:t>Dadu</a:t>
            </a:r>
            <a:endParaRPr lang="en-US" dirty="0"/>
          </a:p>
          <a:p>
            <a:r>
              <a:rPr lang="en-US" dirty="0"/>
              <a:t> </a:t>
            </a:r>
          </a:p>
          <a:p>
            <a:endParaRPr lang="en-US" dirty="0"/>
          </a:p>
          <a:p>
            <a:endParaRPr lang="en-US" dirty="0"/>
          </a:p>
          <a:p>
            <a:endParaRPr lang="en-US" dirty="0"/>
          </a:p>
          <a:p>
            <a:endParaRPr lang="en-US" dirty="0"/>
          </a:p>
          <a:p>
            <a:endParaRPr lang="en-US" dirty="0"/>
          </a:p>
          <a:p>
            <a:endParaRPr lang="en-US" sz="1800" dirty="0"/>
          </a:p>
          <a:p>
            <a:endParaRPr lang="en-US" sz="1800"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3E1FA16-886A-438E-8A83-6983A68AB039}"/>
              </a:ext>
            </a:extLst>
          </p:cNvPr>
          <p:cNvPicPr>
            <a:picLocks noChangeAspect="1"/>
          </p:cNvPicPr>
          <p:nvPr/>
        </p:nvPicPr>
        <p:blipFill rotWithShape="1">
          <a:blip r:embed="rId2"/>
          <a:srcRect l="43402" t="4732" b="-1"/>
          <a:stretch/>
        </p:blipFill>
        <p:spPr>
          <a:xfrm>
            <a:off x="79123" y="5007460"/>
            <a:ext cx="1997469" cy="1508125"/>
          </a:xfrm>
          <a:prstGeom prst="rect">
            <a:avLst/>
          </a:prstGeom>
        </p:spPr>
      </p:pic>
      <p:pic>
        <p:nvPicPr>
          <p:cNvPr id="5" name="Picture 4">
            <a:extLst>
              <a:ext uri="{FF2B5EF4-FFF2-40B4-BE49-F238E27FC236}">
                <a16:creationId xmlns:a16="http://schemas.microsoft.com/office/drawing/2014/main" id="{AE6B91B3-4757-4FD2-9700-7A76BF0B79B6}"/>
              </a:ext>
            </a:extLst>
          </p:cNvPr>
          <p:cNvPicPr>
            <a:picLocks noChangeAspect="1"/>
          </p:cNvPicPr>
          <p:nvPr/>
        </p:nvPicPr>
        <p:blipFill>
          <a:blip r:embed="rId3"/>
          <a:stretch>
            <a:fillRect/>
          </a:stretch>
        </p:blipFill>
        <p:spPr>
          <a:xfrm>
            <a:off x="10193650" y="5556760"/>
            <a:ext cx="1883140" cy="617905"/>
          </a:xfrm>
          <a:prstGeom prst="rect">
            <a:avLst/>
          </a:prstGeom>
        </p:spPr>
      </p:pic>
    </p:spTree>
    <p:extLst>
      <p:ext uri="{BB962C8B-B14F-4D97-AF65-F5344CB8AC3E}">
        <p14:creationId xmlns:p14="http://schemas.microsoft.com/office/powerpoint/2010/main" val="403939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ACCD-3AFC-4E0C-A9EA-A4CB8F936C25}"/>
              </a:ext>
            </a:extLst>
          </p:cNvPr>
          <p:cNvSpPr>
            <a:spLocks noGrp="1"/>
          </p:cNvSpPr>
          <p:nvPr>
            <p:ph type="title"/>
          </p:nvPr>
        </p:nvSpPr>
        <p:spPr>
          <a:xfrm>
            <a:off x="615094" y="177455"/>
            <a:ext cx="10515600" cy="1325563"/>
          </a:xfrm>
        </p:spPr>
        <p:txBody>
          <a:bodyPr/>
          <a:lstStyle/>
          <a:p>
            <a:pPr algn="ctr"/>
            <a:br>
              <a:rPr lang="en-US" dirty="0"/>
            </a:br>
            <a:r>
              <a:rPr lang="en-US" dirty="0"/>
              <a:t>“Domain-specialized” ADG Examples</a:t>
            </a:r>
          </a:p>
        </p:txBody>
      </p:sp>
      <p:grpSp>
        <p:nvGrpSpPr>
          <p:cNvPr id="7" name="Group 6">
            <a:extLst>
              <a:ext uri="{FF2B5EF4-FFF2-40B4-BE49-F238E27FC236}">
                <a16:creationId xmlns:a16="http://schemas.microsoft.com/office/drawing/2014/main" id="{8E9A07A7-8FEE-40D6-9174-576D41E3C01E}"/>
              </a:ext>
            </a:extLst>
          </p:cNvPr>
          <p:cNvGrpSpPr/>
          <p:nvPr/>
        </p:nvGrpSpPr>
        <p:grpSpPr>
          <a:xfrm>
            <a:off x="783886" y="2073454"/>
            <a:ext cx="4432443" cy="4387006"/>
            <a:chOff x="1326961" y="2276655"/>
            <a:chExt cx="3572489" cy="3535867"/>
          </a:xfrm>
        </p:grpSpPr>
        <p:grpSp>
          <p:nvGrpSpPr>
            <p:cNvPr id="907" name="Group 906">
              <a:extLst>
                <a:ext uri="{FF2B5EF4-FFF2-40B4-BE49-F238E27FC236}">
                  <a16:creationId xmlns:a16="http://schemas.microsoft.com/office/drawing/2014/main" id="{9C480C4D-29D3-45C2-834A-192B68C394CF}"/>
                </a:ext>
              </a:extLst>
            </p:cNvPr>
            <p:cNvGrpSpPr/>
            <p:nvPr/>
          </p:nvGrpSpPr>
          <p:grpSpPr>
            <a:xfrm>
              <a:off x="1326961" y="2912862"/>
              <a:ext cx="3572489" cy="2217385"/>
              <a:chOff x="394262" y="4061269"/>
              <a:chExt cx="3572489" cy="2217385"/>
            </a:xfrm>
          </p:grpSpPr>
          <p:sp>
            <p:nvSpPr>
              <p:cNvPr id="226" name="Oval 225">
                <a:extLst>
                  <a:ext uri="{FF2B5EF4-FFF2-40B4-BE49-F238E27FC236}">
                    <a16:creationId xmlns:a16="http://schemas.microsoft.com/office/drawing/2014/main" id="{FE207313-89AB-407C-B94A-983AD35792EA}"/>
                  </a:ext>
                </a:extLst>
              </p:cNvPr>
              <p:cNvSpPr/>
              <p:nvPr/>
            </p:nvSpPr>
            <p:spPr>
              <a:xfrm>
                <a:off x="431565" y="4689106"/>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227" name="Oval 226">
                <a:extLst>
                  <a:ext uri="{FF2B5EF4-FFF2-40B4-BE49-F238E27FC236}">
                    <a16:creationId xmlns:a16="http://schemas.microsoft.com/office/drawing/2014/main" id="{96AAD3FD-CE90-420D-8352-B56560FFB912}"/>
                  </a:ext>
                </a:extLst>
              </p:cNvPr>
              <p:cNvSpPr/>
              <p:nvPr/>
            </p:nvSpPr>
            <p:spPr>
              <a:xfrm>
                <a:off x="901348" y="4688595"/>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230" name="Rectangle 229">
                <a:extLst>
                  <a:ext uri="{FF2B5EF4-FFF2-40B4-BE49-F238E27FC236}">
                    <a16:creationId xmlns:a16="http://schemas.microsoft.com/office/drawing/2014/main" id="{58AADB5D-640F-42E6-8C7C-B32464AF2A16}"/>
                  </a:ext>
                </a:extLst>
              </p:cNvPr>
              <p:cNvSpPr/>
              <p:nvPr/>
            </p:nvSpPr>
            <p:spPr>
              <a:xfrm>
                <a:off x="394262" y="4061269"/>
                <a:ext cx="3520320" cy="3377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Memory</a:t>
                </a:r>
                <a:endParaRPr lang="en-US" dirty="0">
                  <a:solidFill>
                    <a:schemeClr val="tx1"/>
                  </a:solidFill>
                </a:endParaRPr>
              </a:p>
            </p:txBody>
          </p:sp>
          <p:sp>
            <p:nvSpPr>
              <p:cNvPr id="231" name="Oval 230">
                <a:extLst>
                  <a:ext uri="{FF2B5EF4-FFF2-40B4-BE49-F238E27FC236}">
                    <a16:creationId xmlns:a16="http://schemas.microsoft.com/office/drawing/2014/main" id="{010C27B1-034C-4D1F-BA69-A3BD6301A25D}"/>
                  </a:ext>
                </a:extLst>
              </p:cNvPr>
              <p:cNvSpPr/>
              <p:nvPr/>
            </p:nvSpPr>
            <p:spPr>
              <a:xfrm>
                <a:off x="1371130" y="4688595"/>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232" name="Oval 231">
                <a:extLst>
                  <a:ext uri="{FF2B5EF4-FFF2-40B4-BE49-F238E27FC236}">
                    <a16:creationId xmlns:a16="http://schemas.microsoft.com/office/drawing/2014/main" id="{8CB8F648-4F04-486C-85F4-021B0AD6B0E0}"/>
                  </a:ext>
                </a:extLst>
              </p:cNvPr>
              <p:cNvSpPr/>
              <p:nvPr/>
            </p:nvSpPr>
            <p:spPr>
              <a:xfrm>
                <a:off x="1840912" y="4688595"/>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233" name="Oval 232">
                <a:extLst>
                  <a:ext uri="{FF2B5EF4-FFF2-40B4-BE49-F238E27FC236}">
                    <a16:creationId xmlns:a16="http://schemas.microsoft.com/office/drawing/2014/main" id="{FA8F9613-69D5-44CB-98F4-EBF98598269C}"/>
                  </a:ext>
                </a:extLst>
              </p:cNvPr>
              <p:cNvSpPr/>
              <p:nvPr/>
            </p:nvSpPr>
            <p:spPr>
              <a:xfrm>
                <a:off x="2311758" y="4686718"/>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234" name="Oval 233">
                <a:extLst>
                  <a:ext uri="{FF2B5EF4-FFF2-40B4-BE49-F238E27FC236}">
                    <a16:creationId xmlns:a16="http://schemas.microsoft.com/office/drawing/2014/main" id="{B02BD569-1E63-4C18-8FBC-0B003D8D1F2A}"/>
                  </a:ext>
                </a:extLst>
              </p:cNvPr>
              <p:cNvSpPr/>
              <p:nvPr/>
            </p:nvSpPr>
            <p:spPr>
              <a:xfrm>
                <a:off x="2781540" y="4686208"/>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235" name="Oval 234">
                <a:extLst>
                  <a:ext uri="{FF2B5EF4-FFF2-40B4-BE49-F238E27FC236}">
                    <a16:creationId xmlns:a16="http://schemas.microsoft.com/office/drawing/2014/main" id="{DE7B6D4B-5F6C-4C27-AC4D-D95F79372580}"/>
                  </a:ext>
                </a:extLst>
              </p:cNvPr>
              <p:cNvSpPr/>
              <p:nvPr/>
            </p:nvSpPr>
            <p:spPr>
              <a:xfrm>
                <a:off x="3251322" y="4686208"/>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236" name="Oval 235">
                <a:extLst>
                  <a:ext uri="{FF2B5EF4-FFF2-40B4-BE49-F238E27FC236}">
                    <a16:creationId xmlns:a16="http://schemas.microsoft.com/office/drawing/2014/main" id="{206C4291-E3A5-4BB3-B557-9578AAB3300E}"/>
                  </a:ext>
                </a:extLst>
              </p:cNvPr>
              <p:cNvSpPr/>
              <p:nvPr/>
            </p:nvSpPr>
            <p:spPr>
              <a:xfrm>
                <a:off x="3721104" y="4686208"/>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249" name="Oval 248">
                <a:extLst>
                  <a:ext uri="{FF2B5EF4-FFF2-40B4-BE49-F238E27FC236}">
                    <a16:creationId xmlns:a16="http://schemas.microsoft.com/office/drawing/2014/main" id="{B1692CF3-7804-402A-963A-EEF92B068B90}"/>
                  </a:ext>
                </a:extLst>
              </p:cNvPr>
              <p:cNvSpPr/>
              <p:nvPr/>
            </p:nvSpPr>
            <p:spPr>
              <a:xfrm>
                <a:off x="435229" y="5107383"/>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0" name="Oval 249">
                <a:extLst>
                  <a:ext uri="{FF2B5EF4-FFF2-40B4-BE49-F238E27FC236}">
                    <a16:creationId xmlns:a16="http://schemas.microsoft.com/office/drawing/2014/main" id="{ABED80E3-99CF-4E08-A3B0-5FB7C548AA82}"/>
                  </a:ext>
                </a:extLst>
              </p:cNvPr>
              <p:cNvSpPr/>
              <p:nvPr/>
            </p:nvSpPr>
            <p:spPr>
              <a:xfrm>
                <a:off x="905011" y="5106873"/>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1" name="Oval 250">
                <a:extLst>
                  <a:ext uri="{FF2B5EF4-FFF2-40B4-BE49-F238E27FC236}">
                    <a16:creationId xmlns:a16="http://schemas.microsoft.com/office/drawing/2014/main" id="{A82E27A8-E615-4020-9EC6-BCD245E90899}"/>
                  </a:ext>
                </a:extLst>
              </p:cNvPr>
              <p:cNvSpPr/>
              <p:nvPr/>
            </p:nvSpPr>
            <p:spPr>
              <a:xfrm>
                <a:off x="1374793" y="5106873"/>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2" name="Oval 251">
                <a:extLst>
                  <a:ext uri="{FF2B5EF4-FFF2-40B4-BE49-F238E27FC236}">
                    <a16:creationId xmlns:a16="http://schemas.microsoft.com/office/drawing/2014/main" id="{674A69A9-4EDA-452C-AAF8-EDFF4A3B91D9}"/>
                  </a:ext>
                </a:extLst>
              </p:cNvPr>
              <p:cNvSpPr/>
              <p:nvPr/>
            </p:nvSpPr>
            <p:spPr>
              <a:xfrm>
                <a:off x="1844575" y="5106873"/>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3" name="Oval 252">
                <a:extLst>
                  <a:ext uri="{FF2B5EF4-FFF2-40B4-BE49-F238E27FC236}">
                    <a16:creationId xmlns:a16="http://schemas.microsoft.com/office/drawing/2014/main" id="{C929FFF7-214E-47BD-9DF1-6584CE803FC4}"/>
                  </a:ext>
                </a:extLst>
              </p:cNvPr>
              <p:cNvSpPr/>
              <p:nvPr/>
            </p:nvSpPr>
            <p:spPr>
              <a:xfrm>
                <a:off x="2315421" y="5104996"/>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4" name="Oval 253">
                <a:extLst>
                  <a:ext uri="{FF2B5EF4-FFF2-40B4-BE49-F238E27FC236}">
                    <a16:creationId xmlns:a16="http://schemas.microsoft.com/office/drawing/2014/main" id="{BA5367F7-E65A-4D69-9802-E865E4B7A5F4}"/>
                  </a:ext>
                </a:extLst>
              </p:cNvPr>
              <p:cNvSpPr/>
              <p:nvPr/>
            </p:nvSpPr>
            <p:spPr>
              <a:xfrm>
                <a:off x="2785203" y="5104485"/>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5" name="Oval 254">
                <a:extLst>
                  <a:ext uri="{FF2B5EF4-FFF2-40B4-BE49-F238E27FC236}">
                    <a16:creationId xmlns:a16="http://schemas.microsoft.com/office/drawing/2014/main" id="{645E79B0-1461-4D1B-A99F-83961F054765}"/>
                  </a:ext>
                </a:extLst>
              </p:cNvPr>
              <p:cNvSpPr/>
              <p:nvPr/>
            </p:nvSpPr>
            <p:spPr>
              <a:xfrm>
                <a:off x="3254985" y="5104485"/>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6" name="Oval 255">
                <a:extLst>
                  <a:ext uri="{FF2B5EF4-FFF2-40B4-BE49-F238E27FC236}">
                    <a16:creationId xmlns:a16="http://schemas.microsoft.com/office/drawing/2014/main" id="{925C6D90-AF11-42FE-8CF3-4731DEF5537C}"/>
                  </a:ext>
                </a:extLst>
              </p:cNvPr>
              <p:cNvSpPr/>
              <p:nvPr/>
            </p:nvSpPr>
            <p:spPr>
              <a:xfrm>
                <a:off x="3724768" y="5104485"/>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7" name="Oval 256">
                <a:extLst>
                  <a:ext uri="{FF2B5EF4-FFF2-40B4-BE49-F238E27FC236}">
                    <a16:creationId xmlns:a16="http://schemas.microsoft.com/office/drawing/2014/main" id="{97B49BF2-B684-4337-BDFE-CCDE08BAC2B2}"/>
                  </a:ext>
                </a:extLst>
              </p:cNvPr>
              <p:cNvSpPr/>
              <p:nvPr/>
            </p:nvSpPr>
            <p:spPr>
              <a:xfrm>
                <a:off x="672764" y="5399721"/>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8" name="Oval 257">
                <a:extLst>
                  <a:ext uri="{FF2B5EF4-FFF2-40B4-BE49-F238E27FC236}">
                    <a16:creationId xmlns:a16="http://schemas.microsoft.com/office/drawing/2014/main" id="{D6557719-20DF-409F-8FF4-57D91B847DB2}"/>
                  </a:ext>
                </a:extLst>
              </p:cNvPr>
              <p:cNvSpPr/>
              <p:nvPr/>
            </p:nvSpPr>
            <p:spPr>
              <a:xfrm>
                <a:off x="1612328" y="5399211"/>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9" name="Oval 258">
                <a:extLst>
                  <a:ext uri="{FF2B5EF4-FFF2-40B4-BE49-F238E27FC236}">
                    <a16:creationId xmlns:a16="http://schemas.microsoft.com/office/drawing/2014/main" id="{42BABFCA-567E-4431-8A34-0D839C3A67CB}"/>
                  </a:ext>
                </a:extLst>
              </p:cNvPr>
              <p:cNvSpPr/>
              <p:nvPr/>
            </p:nvSpPr>
            <p:spPr>
              <a:xfrm>
                <a:off x="2552956" y="5397333"/>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60" name="Oval 259">
                <a:extLst>
                  <a:ext uri="{FF2B5EF4-FFF2-40B4-BE49-F238E27FC236}">
                    <a16:creationId xmlns:a16="http://schemas.microsoft.com/office/drawing/2014/main" id="{6375CC15-B748-4A69-BE34-CCCE1C85A35C}"/>
                  </a:ext>
                </a:extLst>
              </p:cNvPr>
              <p:cNvSpPr/>
              <p:nvPr/>
            </p:nvSpPr>
            <p:spPr>
              <a:xfrm>
                <a:off x="3492520" y="5396823"/>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261" name="Straight Arrow Connector 260">
                <a:extLst>
                  <a:ext uri="{FF2B5EF4-FFF2-40B4-BE49-F238E27FC236}">
                    <a16:creationId xmlns:a16="http://schemas.microsoft.com/office/drawing/2014/main" id="{A433020F-A056-4F55-9D96-43C646E9A5F9}"/>
                  </a:ext>
                </a:extLst>
              </p:cNvPr>
              <p:cNvCxnSpPr>
                <a:cxnSpLocks/>
                <a:stCxn id="226" idx="4"/>
                <a:endCxn id="249" idx="0"/>
              </p:cNvCxnSpPr>
              <p:nvPr/>
            </p:nvCxnSpPr>
            <p:spPr>
              <a:xfrm>
                <a:off x="552557" y="4931089"/>
                <a:ext cx="3663" cy="17629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01F12CC-1BF8-4559-882A-1B5F86EF5C95}"/>
                  </a:ext>
                </a:extLst>
              </p:cNvPr>
              <p:cNvCxnSpPr>
                <a:cxnSpLocks/>
                <a:stCxn id="227" idx="4"/>
                <a:endCxn id="250" idx="0"/>
              </p:cNvCxnSpPr>
              <p:nvPr/>
            </p:nvCxnSpPr>
            <p:spPr>
              <a:xfrm>
                <a:off x="1022339" y="4930579"/>
                <a:ext cx="3663" cy="17629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B05B8C49-7817-4F9C-83C1-992BEE8EA2AF}"/>
                  </a:ext>
                </a:extLst>
              </p:cNvPr>
              <p:cNvCxnSpPr>
                <a:cxnSpLocks/>
                <a:stCxn id="231" idx="4"/>
                <a:endCxn id="251" idx="0"/>
              </p:cNvCxnSpPr>
              <p:nvPr/>
            </p:nvCxnSpPr>
            <p:spPr>
              <a:xfrm>
                <a:off x="1492121" y="4930579"/>
                <a:ext cx="3663" cy="17629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987B9F7-C8E5-4D12-A152-6FF305B309BE}"/>
                  </a:ext>
                </a:extLst>
              </p:cNvPr>
              <p:cNvCxnSpPr>
                <a:cxnSpLocks/>
                <a:stCxn id="232" idx="4"/>
                <a:endCxn id="252" idx="0"/>
              </p:cNvCxnSpPr>
              <p:nvPr/>
            </p:nvCxnSpPr>
            <p:spPr>
              <a:xfrm>
                <a:off x="1961903" y="4930579"/>
                <a:ext cx="3663" cy="17629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E988AAE8-5FD8-4623-BCAF-FABBE81F4644}"/>
                  </a:ext>
                </a:extLst>
              </p:cNvPr>
              <p:cNvCxnSpPr>
                <a:cxnSpLocks/>
                <a:stCxn id="233" idx="4"/>
                <a:endCxn id="253" idx="0"/>
              </p:cNvCxnSpPr>
              <p:nvPr/>
            </p:nvCxnSpPr>
            <p:spPr>
              <a:xfrm>
                <a:off x="2432749" y="4928701"/>
                <a:ext cx="3663" cy="17629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4F10F573-537C-4E88-86F4-FC96F45F4C81}"/>
                  </a:ext>
                </a:extLst>
              </p:cNvPr>
              <p:cNvCxnSpPr>
                <a:cxnSpLocks/>
                <a:stCxn id="234" idx="4"/>
                <a:endCxn id="254" idx="0"/>
              </p:cNvCxnSpPr>
              <p:nvPr/>
            </p:nvCxnSpPr>
            <p:spPr>
              <a:xfrm>
                <a:off x="2902532" y="4928191"/>
                <a:ext cx="3663" cy="17629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B9204106-FC24-4E11-AB18-86F33D3CD9A6}"/>
                  </a:ext>
                </a:extLst>
              </p:cNvPr>
              <p:cNvCxnSpPr>
                <a:cxnSpLocks/>
                <a:stCxn id="235" idx="4"/>
                <a:endCxn id="255" idx="0"/>
              </p:cNvCxnSpPr>
              <p:nvPr/>
            </p:nvCxnSpPr>
            <p:spPr>
              <a:xfrm>
                <a:off x="3372314" y="4928191"/>
                <a:ext cx="3663" cy="17629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71E9CBE8-3D2C-428D-ADA7-3EF3A3112944}"/>
                  </a:ext>
                </a:extLst>
              </p:cNvPr>
              <p:cNvCxnSpPr>
                <a:cxnSpLocks/>
                <a:stCxn id="236" idx="4"/>
                <a:endCxn id="256" idx="0"/>
              </p:cNvCxnSpPr>
              <p:nvPr/>
            </p:nvCxnSpPr>
            <p:spPr>
              <a:xfrm>
                <a:off x="3842096" y="4928191"/>
                <a:ext cx="3663" cy="17629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A252646D-BB5A-4C6F-B93A-BBD81DB17DEA}"/>
                  </a:ext>
                </a:extLst>
              </p:cNvPr>
              <p:cNvCxnSpPr>
                <a:cxnSpLocks/>
                <a:stCxn id="249" idx="4"/>
                <a:endCxn id="257" idx="1"/>
              </p:cNvCxnSpPr>
              <p:nvPr/>
            </p:nvCxnSpPr>
            <p:spPr>
              <a:xfrm>
                <a:off x="556220" y="5349367"/>
                <a:ext cx="151981" cy="8579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1EF21E38-B551-418B-88F7-51DAB3EFFD6D}"/>
                  </a:ext>
                </a:extLst>
              </p:cNvPr>
              <p:cNvCxnSpPr>
                <a:cxnSpLocks/>
                <a:stCxn id="250" idx="4"/>
                <a:endCxn id="257" idx="7"/>
              </p:cNvCxnSpPr>
              <p:nvPr/>
            </p:nvCxnSpPr>
            <p:spPr>
              <a:xfrm flipH="1">
                <a:off x="879310" y="5348856"/>
                <a:ext cx="146693" cy="8630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B919D0E-D842-45F3-94D6-92C238D218F1}"/>
                  </a:ext>
                </a:extLst>
              </p:cNvPr>
              <p:cNvCxnSpPr>
                <a:cxnSpLocks/>
                <a:stCxn id="253" idx="4"/>
                <a:endCxn id="259" idx="1"/>
              </p:cNvCxnSpPr>
              <p:nvPr/>
            </p:nvCxnSpPr>
            <p:spPr>
              <a:xfrm>
                <a:off x="2436413" y="5346979"/>
                <a:ext cx="151981" cy="8579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F94DE8EE-771A-4E91-AA06-7230333199A8}"/>
                  </a:ext>
                </a:extLst>
              </p:cNvPr>
              <p:cNvCxnSpPr>
                <a:cxnSpLocks/>
                <a:stCxn id="252" idx="4"/>
                <a:endCxn id="258" idx="7"/>
              </p:cNvCxnSpPr>
              <p:nvPr/>
            </p:nvCxnSpPr>
            <p:spPr>
              <a:xfrm flipH="1">
                <a:off x="1818874" y="5348856"/>
                <a:ext cx="146693" cy="8579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A5A94D1E-05AF-469F-B98E-CE1C2AE8A526}"/>
                  </a:ext>
                </a:extLst>
              </p:cNvPr>
              <p:cNvCxnSpPr>
                <a:cxnSpLocks/>
                <a:stCxn id="254" idx="4"/>
                <a:endCxn id="259" idx="7"/>
              </p:cNvCxnSpPr>
              <p:nvPr/>
            </p:nvCxnSpPr>
            <p:spPr>
              <a:xfrm flipH="1">
                <a:off x="2759502" y="5346469"/>
                <a:ext cx="146693" cy="8630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F5D8078A-618D-4CED-8637-69D214857F74}"/>
                  </a:ext>
                </a:extLst>
              </p:cNvPr>
              <p:cNvCxnSpPr>
                <a:cxnSpLocks/>
                <a:stCxn id="251" idx="4"/>
                <a:endCxn id="258" idx="1"/>
              </p:cNvCxnSpPr>
              <p:nvPr/>
            </p:nvCxnSpPr>
            <p:spPr>
              <a:xfrm>
                <a:off x="1495785" y="5348856"/>
                <a:ext cx="151981" cy="8579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7C21A5EE-0552-4FEE-BE63-C6282FD5BDCA}"/>
                  </a:ext>
                </a:extLst>
              </p:cNvPr>
              <p:cNvCxnSpPr>
                <a:cxnSpLocks/>
                <a:stCxn id="255" idx="4"/>
                <a:endCxn id="260" idx="1"/>
              </p:cNvCxnSpPr>
              <p:nvPr/>
            </p:nvCxnSpPr>
            <p:spPr>
              <a:xfrm>
                <a:off x="3375977" y="5346469"/>
                <a:ext cx="151981" cy="8579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9088F67A-BFA3-4CB4-884B-35DCDBA8CFFA}"/>
                  </a:ext>
                </a:extLst>
              </p:cNvPr>
              <p:cNvCxnSpPr>
                <a:cxnSpLocks/>
                <a:stCxn id="256" idx="4"/>
                <a:endCxn id="260" idx="7"/>
              </p:cNvCxnSpPr>
              <p:nvPr/>
            </p:nvCxnSpPr>
            <p:spPr>
              <a:xfrm flipH="1">
                <a:off x="3699066" y="5346469"/>
                <a:ext cx="146693" cy="8579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312" name="Rectangle 311">
                <a:extLst>
                  <a:ext uri="{FF2B5EF4-FFF2-40B4-BE49-F238E27FC236}">
                    <a16:creationId xmlns:a16="http://schemas.microsoft.com/office/drawing/2014/main" id="{4F064251-0B87-4E89-A93B-44D1FD604496}"/>
                  </a:ext>
                </a:extLst>
              </p:cNvPr>
              <p:cNvSpPr/>
              <p:nvPr/>
            </p:nvSpPr>
            <p:spPr>
              <a:xfrm flipV="1">
                <a:off x="394262" y="4530983"/>
                <a:ext cx="3520320" cy="10874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99C4E31E-5A50-44DF-B9DB-C3A31F55AC11}"/>
                  </a:ext>
                </a:extLst>
              </p:cNvPr>
              <p:cNvSpPr/>
              <p:nvPr/>
            </p:nvSpPr>
            <p:spPr>
              <a:xfrm>
                <a:off x="675320" y="5814395"/>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a:t>
                </a:r>
                <a:endParaRPr lang="en-US" dirty="0">
                  <a:solidFill>
                    <a:schemeClr val="tx1"/>
                  </a:solidFill>
                </a:endParaRPr>
              </a:p>
            </p:txBody>
          </p:sp>
          <p:sp>
            <p:nvSpPr>
              <p:cNvPr id="316" name="Oval 315">
                <a:extLst>
                  <a:ext uri="{FF2B5EF4-FFF2-40B4-BE49-F238E27FC236}">
                    <a16:creationId xmlns:a16="http://schemas.microsoft.com/office/drawing/2014/main" id="{2E0C39AA-4D43-4136-AEBB-6CF9A3407331}"/>
                  </a:ext>
                </a:extLst>
              </p:cNvPr>
              <p:cNvSpPr/>
              <p:nvPr/>
            </p:nvSpPr>
            <p:spPr>
              <a:xfrm>
                <a:off x="1614885" y="5813885"/>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17" name="Oval 316">
                <a:extLst>
                  <a:ext uri="{FF2B5EF4-FFF2-40B4-BE49-F238E27FC236}">
                    <a16:creationId xmlns:a16="http://schemas.microsoft.com/office/drawing/2014/main" id="{255540E2-B9A0-4303-8FF8-A153C5099BA0}"/>
                  </a:ext>
                </a:extLst>
              </p:cNvPr>
              <p:cNvSpPr/>
              <p:nvPr/>
            </p:nvSpPr>
            <p:spPr>
              <a:xfrm>
                <a:off x="2555513" y="5812007"/>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18" name="Oval 317">
                <a:extLst>
                  <a:ext uri="{FF2B5EF4-FFF2-40B4-BE49-F238E27FC236}">
                    <a16:creationId xmlns:a16="http://schemas.microsoft.com/office/drawing/2014/main" id="{16AB40C6-B20A-4967-93CD-41D358A7EEAF}"/>
                  </a:ext>
                </a:extLst>
              </p:cNvPr>
              <p:cNvSpPr/>
              <p:nvPr/>
            </p:nvSpPr>
            <p:spPr>
              <a:xfrm>
                <a:off x="3495077" y="5811497"/>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cxnSp>
            <p:nvCxnSpPr>
              <p:cNvPr id="319" name="Straight Arrow Connector 318">
                <a:extLst>
                  <a:ext uri="{FF2B5EF4-FFF2-40B4-BE49-F238E27FC236}">
                    <a16:creationId xmlns:a16="http://schemas.microsoft.com/office/drawing/2014/main" id="{A768DA2D-DC38-488B-BC7B-8644C206E3DF}"/>
                  </a:ext>
                </a:extLst>
              </p:cNvPr>
              <p:cNvCxnSpPr>
                <a:cxnSpLocks/>
                <a:stCxn id="257" idx="4"/>
                <a:endCxn id="315" idx="0"/>
              </p:cNvCxnSpPr>
              <p:nvPr/>
            </p:nvCxnSpPr>
            <p:spPr>
              <a:xfrm>
                <a:off x="793755" y="5641704"/>
                <a:ext cx="2557" cy="17269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F4D6F758-9C8B-4BC4-8293-BCAB1F2259B4}"/>
                  </a:ext>
                </a:extLst>
              </p:cNvPr>
              <p:cNvCxnSpPr>
                <a:cxnSpLocks/>
                <a:stCxn id="260" idx="4"/>
                <a:endCxn id="318" idx="0"/>
              </p:cNvCxnSpPr>
              <p:nvPr/>
            </p:nvCxnSpPr>
            <p:spPr>
              <a:xfrm>
                <a:off x="3613512" y="5638806"/>
                <a:ext cx="2557" cy="17269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4C8AFE50-265B-480E-96BF-430B079916C2}"/>
                  </a:ext>
                </a:extLst>
              </p:cNvPr>
              <p:cNvCxnSpPr>
                <a:cxnSpLocks/>
                <a:stCxn id="259" idx="4"/>
                <a:endCxn id="317" idx="0"/>
              </p:cNvCxnSpPr>
              <p:nvPr/>
            </p:nvCxnSpPr>
            <p:spPr>
              <a:xfrm>
                <a:off x="2673948" y="5639316"/>
                <a:ext cx="2557" cy="17269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50599059-2163-4753-9F22-210923963AF8}"/>
                  </a:ext>
                </a:extLst>
              </p:cNvPr>
              <p:cNvCxnSpPr>
                <a:cxnSpLocks/>
                <a:stCxn id="258" idx="4"/>
                <a:endCxn id="316" idx="0"/>
              </p:cNvCxnSpPr>
              <p:nvPr/>
            </p:nvCxnSpPr>
            <p:spPr>
              <a:xfrm>
                <a:off x="1733320" y="5641194"/>
                <a:ext cx="2557" cy="17269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B0EC42EC-5C71-47FA-8BB3-A997B758B06E}"/>
                  </a:ext>
                </a:extLst>
              </p:cNvPr>
              <p:cNvCxnSpPr>
                <a:cxnSpLocks/>
                <a:stCxn id="315" idx="4"/>
              </p:cNvCxnSpPr>
              <p:nvPr/>
            </p:nvCxnSpPr>
            <p:spPr>
              <a:xfrm>
                <a:off x="796312" y="6056378"/>
                <a:ext cx="0" cy="109026"/>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519426B6-0E4E-42E9-9815-4D7450D299FB}"/>
                  </a:ext>
                </a:extLst>
              </p:cNvPr>
              <p:cNvCxnSpPr>
                <a:cxnSpLocks/>
                <a:stCxn id="316" idx="4"/>
              </p:cNvCxnSpPr>
              <p:nvPr/>
            </p:nvCxnSpPr>
            <p:spPr>
              <a:xfrm>
                <a:off x="1735876" y="6055868"/>
                <a:ext cx="0" cy="109536"/>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000626C4-F4EE-4611-9DED-DCC561A59B8E}"/>
                  </a:ext>
                </a:extLst>
              </p:cNvPr>
              <p:cNvCxnSpPr>
                <a:cxnSpLocks/>
                <a:stCxn id="317" idx="4"/>
              </p:cNvCxnSpPr>
              <p:nvPr/>
            </p:nvCxnSpPr>
            <p:spPr>
              <a:xfrm>
                <a:off x="2676505" y="6053990"/>
                <a:ext cx="0" cy="111414"/>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9CDC08D8-38F4-4CA0-A711-95F99B4A2306}"/>
                  </a:ext>
                </a:extLst>
              </p:cNvPr>
              <p:cNvCxnSpPr>
                <a:cxnSpLocks/>
                <a:stCxn id="318" idx="4"/>
              </p:cNvCxnSpPr>
              <p:nvPr/>
            </p:nvCxnSpPr>
            <p:spPr>
              <a:xfrm>
                <a:off x="3616069" y="6053480"/>
                <a:ext cx="0" cy="109026"/>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E8D203C3-DB2D-4BE5-9D0A-421998922622}"/>
                  </a:ext>
                </a:extLst>
              </p:cNvPr>
              <p:cNvCxnSpPr>
                <a:cxnSpLocks/>
                <a:stCxn id="230" idx="2"/>
                <a:endCxn id="312" idx="2"/>
              </p:cNvCxnSpPr>
              <p:nvPr/>
            </p:nvCxnSpPr>
            <p:spPr>
              <a:xfrm>
                <a:off x="2154422" y="4399048"/>
                <a:ext cx="0" cy="13193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50" name="Connector: Elbow 349">
                <a:extLst>
                  <a:ext uri="{FF2B5EF4-FFF2-40B4-BE49-F238E27FC236}">
                    <a16:creationId xmlns:a16="http://schemas.microsoft.com/office/drawing/2014/main" id="{60FB3075-4850-4E48-8E32-3C9680A71EA5}"/>
                  </a:ext>
                </a:extLst>
              </p:cNvPr>
              <p:cNvCxnSpPr>
                <a:cxnSpLocks/>
                <a:stCxn id="358" idx="0"/>
                <a:endCxn id="230" idx="3"/>
              </p:cNvCxnSpPr>
              <p:nvPr/>
            </p:nvCxnSpPr>
            <p:spPr>
              <a:xfrm rot="5400000" flipH="1" flipV="1">
                <a:off x="2034144" y="4398217"/>
                <a:ext cx="2048495" cy="1712380"/>
              </a:xfrm>
              <a:prstGeom prst="bentConnector4">
                <a:avLst>
                  <a:gd name="adj1" fmla="val -11159"/>
                  <a:gd name="adj2" fmla="val 11335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6" name="Rectangle 355">
                <a:extLst>
                  <a:ext uri="{FF2B5EF4-FFF2-40B4-BE49-F238E27FC236}">
                    <a16:creationId xmlns:a16="http://schemas.microsoft.com/office/drawing/2014/main" id="{9CF21E37-68D1-4769-914C-6EE6D7B5EEC3}"/>
                  </a:ext>
                </a:extLst>
              </p:cNvPr>
              <p:cNvSpPr/>
              <p:nvPr/>
            </p:nvSpPr>
            <p:spPr>
              <a:xfrm flipV="1">
                <a:off x="431565" y="4968872"/>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DCF2D368-6F60-436B-A625-B4CAFA128C8C}"/>
                  </a:ext>
                </a:extLst>
              </p:cNvPr>
              <p:cNvSpPr/>
              <p:nvPr/>
            </p:nvSpPr>
            <p:spPr>
              <a:xfrm flipV="1">
                <a:off x="669901" y="6169628"/>
                <a:ext cx="3064602" cy="10902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0" name="Straight Arrow Connector 359">
                <a:extLst>
                  <a:ext uri="{FF2B5EF4-FFF2-40B4-BE49-F238E27FC236}">
                    <a16:creationId xmlns:a16="http://schemas.microsoft.com/office/drawing/2014/main" id="{05E20759-3A18-4FA0-88EA-E3F53EBDA99A}"/>
                  </a:ext>
                </a:extLst>
              </p:cNvPr>
              <p:cNvCxnSpPr>
                <a:cxnSpLocks/>
              </p:cNvCxnSpPr>
              <p:nvPr/>
            </p:nvCxnSpPr>
            <p:spPr>
              <a:xfrm flipH="1">
                <a:off x="3841397" y="4635283"/>
                <a:ext cx="699" cy="52396"/>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17A76119-932A-4C70-AEE5-4A3D877F9AE8}"/>
                  </a:ext>
                </a:extLst>
              </p:cNvPr>
              <p:cNvCxnSpPr>
                <a:cxnSpLocks/>
              </p:cNvCxnSpPr>
              <p:nvPr/>
            </p:nvCxnSpPr>
            <p:spPr>
              <a:xfrm flipH="1">
                <a:off x="3366753" y="4648053"/>
                <a:ext cx="1506" cy="37130"/>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70" name="Straight Arrow Connector 369">
                <a:extLst>
                  <a:ext uri="{FF2B5EF4-FFF2-40B4-BE49-F238E27FC236}">
                    <a16:creationId xmlns:a16="http://schemas.microsoft.com/office/drawing/2014/main" id="{3290F4B4-E998-4E6B-9602-5A0131CC27CF}"/>
                  </a:ext>
                </a:extLst>
              </p:cNvPr>
              <p:cNvCxnSpPr>
                <a:cxnSpLocks/>
                <a:endCxn id="234" idx="0"/>
              </p:cNvCxnSpPr>
              <p:nvPr/>
            </p:nvCxnSpPr>
            <p:spPr>
              <a:xfrm>
                <a:off x="2902532" y="4641569"/>
                <a:ext cx="0" cy="4463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0D78B55C-4ADE-4153-9B99-CDB606001919}"/>
                  </a:ext>
                </a:extLst>
              </p:cNvPr>
              <p:cNvCxnSpPr>
                <a:cxnSpLocks/>
              </p:cNvCxnSpPr>
              <p:nvPr/>
            </p:nvCxnSpPr>
            <p:spPr>
              <a:xfrm>
                <a:off x="2432749" y="4648053"/>
                <a:ext cx="0" cy="4463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09A2CE70-F0B1-499D-939F-B859AC680AB0}"/>
                  </a:ext>
                </a:extLst>
              </p:cNvPr>
              <p:cNvCxnSpPr>
                <a:cxnSpLocks/>
              </p:cNvCxnSpPr>
              <p:nvPr/>
            </p:nvCxnSpPr>
            <p:spPr>
              <a:xfrm>
                <a:off x="1955608" y="4648053"/>
                <a:ext cx="0" cy="4463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8774A412-8D0A-4272-8A02-884FDAD97FE2}"/>
                  </a:ext>
                </a:extLst>
              </p:cNvPr>
              <p:cNvCxnSpPr>
                <a:cxnSpLocks/>
              </p:cNvCxnSpPr>
              <p:nvPr/>
            </p:nvCxnSpPr>
            <p:spPr>
              <a:xfrm>
                <a:off x="1492121" y="4648053"/>
                <a:ext cx="0" cy="4463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4B9CA603-B5AF-459D-9BE3-32B9AF25C918}"/>
                  </a:ext>
                </a:extLst>
              </p:cNvPr>
              <p:cNvCxnSpPr>
                <a:cxnSpLocks/>
              </p:cNvCxnSpPr>
              <p:nvPr/>
            </p:nvCxnSpPr>
            <p:spPr>
              <a:xfrm>
                <a:off x="1022339" y="4640545"/>
                <a:ext cx="0" cy="4463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D50C765-7070-4326-BDFE-4D92848BE239}"/>
                  </a:ext>
                </a:extLst>
              </p:cNvPr>
              <p:cNvCxnSpPr>
                <a:cxnSpLocks/>
              </p:cNvCxnSpPr>
              <p:nvPr/>
            </p:nvCxnSpPr>
            <p:spPr>
              <a:xfrm>
                <a:off x="552557" y="4648053"/>
                <a:ext cx="0" cy="4463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880" name="Rectangle 879">
                <a:extLst>
                  <a:ext uri="{FF2B5EF4-FFF2-40B4-BE49-F238E27FC236}">
                    <a16:creationId xmlns:a16="http://schemas.microsoft.com/office/drawing/2014/main" id="{F9B47E02-3C3E-41C5-8702-97D419F03850}"/>
                  </a:ext>
                </a:extLst>
              </p:cNvPr>
              <p:cNvSpPr/>
              <p:nvPr/>
            </p:nvSpPr>
            <p:spPr>
              <a:xfrm flipV="1">
                <a:off x="901347" y="4974484"/>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Rectangle 880">
                <a:extLst>
                  <a:ext uri="{FF2B5EF4-FFF2-40B4-BE49-F238E27FC236}">
                    <a16:creationId xmlns:a16="http://schemas.microsoft.com/office/drawing/2014/main" id="{F532085C-73E0-4958-8A0F-0452327DC4B7}"/>
                  </a:ext>
                </a:extLst>
              </p:cNvPr>
              <p:cNvSpPr/>
              <p:nvPr/>
            </p:nvSpPr>
            <p:spPr>
              <a:xfrm flipV="1">
                <a:off x="1366252" y="4973197"/>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a:extLst>
                  <a:ext uri="{FF2B5EF4-FFF2-40B4-BE49-F238E27FC236}">
                    <a16:creationId xmlns:a16="http://schemas.microsoft.com/office/drawing/2014/main" id="{DB02ACD8-9AA1-43ED-9989-33E89DAA130D}"/>
                  </a:ext>
                </a:extLst>
              </p:cNvPr>
              <p:cNvSpPr/>
              <p:nvPr/>
            </p:nvSpPr>
            <p:spPr>
              <a:xfrm flipV="1">
                <a:off x="1837023" y="4975151"/>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Rectangle 882">
                <a:extLst>
                  <a:ext uri="{FF2B5EF4-FFF2-40B4-BE49-F238E27FC236}">
                    <a16:creationId xmlns:a16="http://schemas.microsoft.com/office/drawing/2014/main" id="{A8020C84-CC5A-4BBA-A31A-5403BFB2123C}"/>
                  </a:ext>
                </a:extLst>
              </p:cNvPr>
              <p:cNvSpPr/>
              <p:nvPr/>
            </p:nvSpPr>
            <p:spPr>
              <a:xfrm flipV="1">
                <a:off x="2317119" y="4975515"/>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a:extLst>
                  <a:ext uri="{FF2B5EF4-FFF2-40B4-BE49-F238E27FC236}">
                    <a16:creationId xmlns:a16="http://schemas.microsoft.com/office/drawing/2014/main" id="{CB6F6CF1-6246-4F27-89A6-3857E781BDE2}"/>
                  </a:ext>
                </a:extLst>
              </p:cNvPr>
              <p:cNvSpPr/>
              <p:nvPr/>
            </p:nvSpPr>
            <p:spPr>
              <a:xfrm flipV="1">
                <a:off x="2784138" y="4978790"/>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Rectangle 884">
                <a:extLst>
                  <a:ext uri="{FF2B5EF4-FFF2-40B4-BE49-F238E27FC236}">
                    <a16:creationId xmlns:a16="http://schemas.microsoft.com/office/drawing/2014/main" id="{B39B3069-12F2-4CA0-BF65-18CDBEEC6F96}"/>
                  </a:ext>
                </a:extLst>
              </p:cNvPr>
              <p:cNvSpPr/>
              <p:nvPr/>
            </p:nvSpPr>
            <p:spPr>
              <a:xfrm flipV="1">
                <a:off x="3261055" y="4970307"/>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Rectangle 885">
                <a:extLst>
                  <a:ext uri="{FF2B5EF4-FFF2-40B4-BE49-F238E27FC236}">
                    <a16:creationId xmlns:a16="http://schemas.microsoft.com/office/drawing/2014/main" id="{590FF9FF-37EC-4F1D-B3A0-2CC3723F6BD2}"/>
                  </a:ext>
                </a:extLst>
              </p:cNvPr>
              <p:cNvSpPr/>
              <p:nvPr/>
            </p:nvSpPr>
            <p:spPr>
              <a:xfrm flipV="1">
                <a:off x="3715685" y="4975151"/>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Rectangle 888">
                <a:extLst>
                  <a:ext uri="{FF2B5EF4-FFF2-40B4-BE49-F238E27FC236}">
                    <a16:creationId xmlns:a16="http://schemas.microsoft.com/office/drawing/2014/main" id="{199EA54F-CC62-4703-B7EE-DC8E332F79DC}"/>
                  </a:ext>
                </a:extLst>
              </p:cNvPr>
              <p:cNvSpPr/>
              <p:nvPr/>
            </p:nvSpPr>
            <p:spPr>
              <a:xfrm flipV="1">
                <a:off x="3493304" y="5682383"/>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Rectangle 889">
                <a:extLst>
                  <a:ext uri="{FF2B5EF4-FFF2-40B4-BE49-F238E27FC236}">
                    <a16:creationId xmlns:a16="http://schemas.microsoft.com/office/drawing/2014/main" id="{403BBDAE-2424-4205-A708-FA205348DDDF}"/>
                  </a:ext>
                </a:extLst>
              </p:cNvPr>
              <p:cNvSpPr/>
              <p:nvPr/>
            </p:nvSpPr>
            <p:spPr>
              <a:xfrm flipV="1">
                <a:off x="2548320" y="5682383"/>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 name="Rectangle 890">
                <a:extLst>
                  <a:ext uri="{FF2B5EF4-FFF2-40B4-BE49-F238E27FC236}">
                    <a16:creationId xmlns:a16="http://schemas.microsoft.com/office/drawing/2014/main" id="{70D1D4C1-93A4-43A2-ABFD-39AA5739E025}"/>
                  </a:ext>
                </a:extLst>
              </p:cNvPr>
              <p:cNvSpPr/>
              <p:nvPr/>
            </p:nvSpPr>
            <p:spPr>
              <a:xfrm flipV="1">
                <a:off x="1614885" y="5680986"/>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Rectangle 891">
                <a:extLst>
                  <a:ext uri="{FF2B5EF4-FFF2-40B4-BE49-F238E27FC236}">
                    <a16:creationId xmlns:a16="http://schemas.microsoft.com/office/drawing/2014/main" id="{0F71EFD6-2063-47F8-891B-2D99C526A387}"/>
                  </a:ext>
                </a:extLst>
              </p:cNvPr>
              <p:cNvSpPr/>
              <p:nvPr/>
            </p:nvSpPr>
            <p:spPr>
              <a:xfrm flipV="1">
                <a:off x="669901" y="5680986"/>
                <a:ext cx="241199" cy="4836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1" name="TextBox 910">
              <a:extLst>
                <a:ext uri="{FF2B5EF4-FFF2-40B4-BE49-F238E27FC236}">
                  <a16:creationId xmlns:a16="http://schemas.microsoft.com/office/drawing/2014/main" id="{18183968-E631-47BD-A2FF-0C2B21610BC7}"/>
                </a:ext>
              </a:extLst>
            </p:cNvPr>
            <p:cNvSpPr txBox="1"/>
            <p:nvPr/>
          </p:nvSpPr>
          <p:spPr>
            <a:xfrm>
              <a:off x="2331922" y="5440426"/>
              <a:ext cx="1624300" cy="372096"/>
            </a:xfrm>
            <a:prstGeom prst="rect">
              <a:avLst/>
            </a:prstGeom>
            <a:noFill/>
          </p:spPr>
          <p:txBody>
            <a:bodyPr wrap="none" rtlCol="0">
              <a:spAutoFit/>
            </a:bodyPr>
            <a:lstStyle/>
            <a:p>
              <a:pPr algn="ctr"/>
              <a:r>
                <a:rPr lang="en-US" altLang="zh-CN" sz="2400" b="1" dirty="0" err="1"/>
                <a:t>DianNao</a:t>
              </a:r>
              <a:r>
                <a:rPr lang="en-US" altLang="zh-CN" sz="2400" b="1" dirty="0"/>
                <a:t>-Style</a:t>
              </a:r>
              <a:endParaRPr lang="en-US" sz="2400" b="1" dirty="0"/>
            </a:p>
          </p:txBody>
        </p:sp>
        <p:sp>
          <p:nvSpPr>
            <p:cNvPr id="3" name="TextBox 2"/>
            <p:cNvSpPr txBox="1"/>
            <p:nvPr/>
          </p:nvSpPr>
          <p:spPr>
            <a:xfrm>
              <a:off x="1679671" y="2276655"/>
              <a:ext cx="2930512" cy="421708"/>
            </a:xfrm>
            <a:prstGeom prst="rect">
              <a:avLst/>
            </a:prstGeom>
            <a:noFill/>
          </p:spPr>
          <p:txBody>
            <a:bodyPr wrap="none" rtlCol="0">
              <a:spAutoFit/>
            </a:bodyPr>
            <a:lstStyle/>
            <a:p>
              <a:pPr algn="ctr"/>
              <a:r>
                <a:rPr lang="en-US" sz="2800" b="1" dirty="0"/>
                <a:t>“Domain Specific” ADG</a:t>
              </a:r>
            </a:p>
          </p:txBody>
        </p:sp>
      </p:grpSp>
      <p:grpSp>
        <p:nvGrpSpPr>
          <p:cNvPr id="6" name="Group 5">
            <a:extLst>
              <a:ext uri="{FF2B5EF4-FFF2-40B4-BE49-F238E27FC236}">
                <a16:creationId xmlns:a16="http://schemas.microsoft.com/office/drawing/2014/main" id="{99103A7C-9E83-4156-882C-97621F17B0E4}"/>
              </a:ext>
            </a:extLst>
          </p:cNvPr>
          <p:cNvGrpSpPr/>
          <p:nvPr/>
        </p:nvGrpSpPr>
        <p:grpSpPr>
          <a:xfrm>
            <a:off x="5978389" y="2029087"/>
            <a:ext cx="4977389" cy="4275125"/>
            <a:chOff x="6554211" y="2232287"/>
            <a:chExt cx="4011707" cy="3445692"/>
          </a:xfrm>
        </p:grpSpPr>
        <p:sp>
          <p:nvSpPr>
            <p:cNvPr id="531" name="Oval 530">
              <a:extLst>
                <a:ext uri="{FF2B5EF4-FFF2-40B4-BE49-F238E27FC236}">
                  <a16:creationId xmlns:a16="http://schemas.microsoft.com/office/drawing/2014/main" id="{3616FC1D-7B22-4367-8D2D-7C8E726EBEAA}"/>
                </a:ext>
              </a:extLst>
            </p:cNvPr>
            <p:cNvSpPr/>
            <p:nvPr/>
          </p:nvSpPr>
          <p:spPr>
            <a:xfrm>
              <a:off x="6554211" y="3413017"/>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5" name="Straight Arrow Connector 4">
              <a:extLst>
                <a:ext uri="{FF2B5EF4-FFF2-40B4-BE49-F238E27FC236}">
                  <a16:creationId xmlns:a16="http://schemas.microsoft.com/office/drawing/2014/main" id="{DEC938E6-5C22-4D96-8CD8-9D157046AD30}"/>
                </a:ext>
              </a:extLst>
            </p:cNvPr>
            <p:cNvCxnSpPr>
              <a:cxnSpLocks/>
              <a:endCxn id="531" idx="0"/>
            </p:cNvCxnSpPr>
            <p:nvPr/>
          </p:nvCxnSpPr>
          <p:spPr>
            <a:xfrm flipH="1">
              <a:off x="6675203" y="3131530"/>
              <a:ext cx="4361" cy="281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4" name="Straight Arrow Connector 533">
              <a:extLst>
                <a:ext uri="{FF2B5EF4-FFF2-40B4-BE49-F238E27FC236}">
                  <a16:creationId xmlns:a16="http://schemas.microsoft.com/office/drawing/2014/main" id="{83241E26-6F8F-4403-8E2F-2931FC7A5DDD}"/>
                </a:ext>
              </a:extLst>
            </p:cNvPr>
            <p:cNvCxnSpPr>
              <a:cxnSpLocks/>
              <a:endCxn id="531" idx="7"/>
            </p:cNvCxnSpPr>
            <p:nvPr/>
          </p:nvCxnSpPr>
          <p:spPr>
            <a:xfrm flipH="1">
              <a:off x="6760756" y="3131530"/>
              <a:ext cx="454195" cy="316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7" name="Oval 536">
              <a:extLst>
                <a:ext uri="{FF2B5EF4-FFF2-40B4-BE49-F238E27FC236}">
                  <a16:creationId xmlns:a16="http://schemas.microsoft.com/office/drawing/2014/main" id="{6A48FB1F-298F-4C1B-A11E-6AD489F47C6E}"/>
                </a:ext>
              </a:extLst>
            </p:cNvPr>
            <p:cNvSpPr/>
            <p:nvPr/>
          </p:nvSpPr>
          <p:spPr>
            <a:xfrm>
              <a:off x="7091361" y="3414395"/>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538" name="Straight Arrow Connector 537">
              <a:extLst>
                <a:ext uri="{FF2B5EF4-FFF2-40B4-BE49-F238E27FC236}">
                  <a16:creationId xmlns:a16="http://schemas.microsoft.com/office/drawing/2014/main" id="{3D58BF9D-A6C7-4C09-A74B-86831F5F2F0C}"/>
                </a:ext>
              </a:extLst>
            </p:cNvPr>
            <p:cNvCxnSpPr>
              <a:cxnSpLocks/>
              <a:endCxn id="537" idx="1"/>
            </p:cNvCxnSpPr>
            <p:nvPr/>
          </p:nvCxnSpPr>
          <p:spPr>
            <a:xfrm flipH="1">
              <a:off x="7126799" y="3131530"/>
              <a:ext cx="625302" cy="318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4EE87C5A-5B4D-470B-BF3E-D5AE90FC314B}"/>
                </a:ext>
              </a:extLst>
            </p:cNvPr>
            <p:cNvCxnSpPr>
              <a:cxnSpLocks/>
              <a:endCxn id="537" idx="7"/>
            </p:cNvCxnSpPr>
            <p:nvPr/>
          </p:nvCxnSpPr>
          <p:spPr>
            <a:xfrm flipH="1">
              <a:off x="7297906" y="3131529"/>
              <a:ext cx="991345" cy="318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2" name="Oval 551">
              <a:extLst>
                <a:ext uri="{FF2B5EF4-FFF2-40B4-BE49-F238E27FC236}">
                  <a16:creationId xmlns:a16="http://schemas.microsoft.com/office/drawing/2014/main" id="{9A81287A-A239-46E5-B490-7CED3AE1A99F}"/>
                </a:ext>
              </a:extLst>
            </p:cNvPr>
            <p:cNvSpPr/>
            <p:nvPr/>
          </p:nvSpPr>
          <p:spPr>
            <a:xfrm>
              <a:off x="7636540" y="3411062"/>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553" name="Oval 552">
              <a:extLst>
                <a:ext uri="{FF2B5EF4-FFF2-40B4-BE49-F238E27FC236}">
                  <a16:creationId xmlns:a16="http://schemas.microsoft.com/office/drawing/2014/main" id="{6A54FD0E-DA53-47AF-BD5B-DFF3A652C2BF}"/>
                </a:ext>
              </a:extLst>
            </p:cNvPr>
            <p:cNvSpPr/>
            <p:nvPr/>
          </p:nvSpPr>
          <p:spPr>
            <a:xfrm>
              <a:off x="8161669" y="3413017"/>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cxnSp>
          <p:nvCxnSpPr>
            <p:cNvPr id="554" name="Straight Arrow Connector 553">
              <a:extLst>
                <a:ext uri="{FF2B5EF4-FFF2-40B4-BE49-F238E27FC236}">
                  <a16:creationId xmlns:a16="http://schemas.microsoft.com/office/drawing/2014/main" id="{3ADF1B82-33E4-4858-BB35-164D251749C2}"/>
                </a:ext>
              </a:extLst>
            </p:cNvPr>
            <p:cNvCxnSpPr>
              <a:cxnSpLocks/>
              <a:endCxn id="552" idx="1"/>
            </p:cNvCxnSpPr>
            <p:nvPr/>
          </p:nvCxnSpPr>
          <p:spPr>
            <a:xfrm>
              <a:off x="7214951" y="3131530"/>
              <a:ext cx="457027" cy="314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Straight Arrow Connector 556">
              <a:extLst>
                <a:ext uri="{FF2B5EF4-FFF2-40B4-BE49-F238E27FC236}">
                  <a16:creationId xmlns:a16="http://schemas.microsoft.com/office/drawing/2014/main" id="{0F32CEE0-B314-4076-A334-0AF42FC0B41E}"/>
                </a:ext>
              </a:extLst>
            </p:cNvPr>
            <p:cNvCxnSpPr>
              <a:cxnSpLocks/>
              <a:endCxn id="553" idx="1"/>
            </p:cNvCxnSpPr>
            <p:nvPr/>
          </p:nvCxnSpPr>
          <p:spPr>
            <a:xfrm>
              <a:off x="6679564" y="3131530"/>
              <a:ext cx="1517543" cy="316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a:extLst>
                <a:ext uri="{FF2B5EF4-FFF2-40B4-BE49-F238E27FC236}">
                  <a16:creationId xmlns:a16="http://schemas.microsoft.com/office/drawing/2014/main" id="{8D99FE3E-EDEF-4FC8-81D4-39C427A769B7}"/>
                </a:ext>
              </a:extLst>
            </p:cNvPr>
            <p:cNvCxnSpPr>
              <a:cxnSpLocks/>
              <a:endCxn id="553" idx="0"/>
            </p:cNvCxnSpPr>
            <p:nvPr/>
          </p:nvCxnSpPr>
          <p:spPr>
            <a:xfrm flipH="1">
              <a:off x="8282661" y="3131529"/>
              <a:ext cx="6590" cy="281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8" name="Straight Arrow Connector 567">
              <a:extLst>
                <a:ext uri="{FF2B5EF4-FFF2-40B4-BE49-F238E27FC236}">
                  <a16:creationId xmlns:a16="http://schemas.microsoft.com/office/drawing/2014/main" id="{4F87991F-CB0D-4E61-80E6-EEE93394BD66}"/>
                </a:ext>
              </a:extLst>
            </p:cNvPr>
            <p:cNvCxnSpPr>
              <a:cxnSpLocks/>
              <a:endCxn id="552" idx="0"/>
            </p:cNvCxnSpPr>
            <p:nvPr/>
          </p:nvCxnSpPr>
          <p:spPr>
            <a:xfrm>
              <a:off x="7752101" y="3131530"/>
              <a:ext cx="5431" cy="279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1" name="Oval 570">
              <a:extLst>
                <a:ext uri="{FF2B5EF4-FFF2-40B4-BE49-F238E27FC236}">
                  <a16:creationId xmlns:a16="http://schemas.microsoft.com/office/drawing/2014/main" id="{DBC9E2EC-249A-4992-8053-66E193C2CFCE}"/>
                </a:ext>
              </a:extLst>
            </p:cNvPr>
            <p:cNvSpPr/>
            <p:nvPr/>
          </p:nvSpPr>
          <p:spPr>
            <a:xfrm>
              <a:off x="6808000" y="3742491"/>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cxnSp>
          <p:nvCxnSpPr>
            <p:cNvPr id="572" name="Straight Arrow Connector 571">
              <a:extLst>
                <a:ext uri="{FF2B5EF4-FFF2-40B4-BE49-F238E27FC236}">
                  <a16:creationId xmlns:a16="http://schemas.microsoft.com/office/drawing/2014/main" id="{D84E99E5-8177-4F98-9B61-8C81C94FE0A4}"/>
                </a:ext>
              </a:extLst>
            </p:cNvPr>
            <p:cNvCxnSpPr>
              <a:cxnSpLocks/>
              <a:stCxn id="531" idx="4"/>
              <a:endCxn id="571" idx="1"/>
            </p:cNvCxnSpPr>
            <p:nvPr/>
          </p:nvCxnSpPr>
          <p:spPr>
            <a:xfrm>
              <a:off x="6675203" y="3655000"/>
              <a:ext cx="168235" cy="122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5" name="Straight Arrow Connector 574">
              <a:extLst>
                <a:ext uri="{FF2B5EF4-FFF2-40B4-BE49-F238E27FC236}">
                  <a16:creationId xmlns:a16="http://schemas.microsoft.com/office/drawing/2014/main" id="{2E7F16B9-C8A8-4E55-8BBA-C3E383FA63CF}"/>
                </a:ext>
              </a:extLst>
            </p:cNvPr>
            <p:cNvCxnSpPr>
              <a:cxnSpLocks/>
              <a:stCxn id="537" idx="4"/>
              <a:endCxn id="571" idx="7"/>
            </p:cNvCxnSpPr>
            <p:nvPr/>
          </p:nvCxnSpPr>
          <p:spPr>
            <a:xfrm flipH="1">
              <a:off x="7014545" y="3656378"/>
              <a:ext cx="197808" cy="121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8" name="Oval 577">
              <a:extLst>
                <a:ext uri="{FF2B5EF4-FFF2-40B4-BE49-F238E27FC236}">
                  <a16:creationId xmlns:a16="http://schemas.microsoft.com/office/drawing/2014/main" id="{27216FFC-9D97-42AA-96BE-0F73AE744CC5}"/>
                </a:ext>
              </a:extLst>
            </p:cNvPr>
            <p:cNvSpPr/>
            <p:nvPr/>
          </p:nvSpPr>
          <p:spPr>
            <a:xfrm>
              <a:off x="6808000" y="4161304"/>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579" name="Straight Arrow Connector 578">
              <a:extLst>
                <a:ext uri="{FF2B5EF4-FFF2-40B4-BE49-F238E27FC236}">
                  <a16:creationId xmlns:a16="http://schemas.microsoft.com/office/drawing/2014/main" id="{1025FEA1-B059-45E8-8217-8FE215E06AF2}"/>
                </a:ext>
              </a:extLst>
            </p:cNvPr>
            <p:cNvCxnSpPr>
              <a:cxnSpLocks/>
              <a:stCxn id="571" idx="4"/>
              <a:endCxn id="578" idx="0"/>
            </p:cNvCxnSpPr>
            <p:nvPr/>
          </p:nvCxnSpPr>
          <p:spPr>
            <a:xfrm>
              <a:off x="6928992" y="3984474"/>
              <a:ext cx="0" cy="176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2" name="Straight Arrow Connector 581">
              <a:extLst>
                <a:ext uri="{FF2B5EF4-FFF2-40B4-BE49-F238E27FC236}">
                  <a16:creationId xmlns:a16="http://schemas.microsoft.com/office/drawing/2014/main" id="{48331DDF-81FD-4DAF-BC91-EC82B590B1FF}"/>
                </a:ext>
              </a:extLst>
            </p:cNvPr>
            <p:cNvCxnSpPr>
              <a:cxnSpLocks/>
              <a:stCxn id="552" idx="3"/>
              <a:endCxn id="578" idx="7"/>
            </p:cNvCxnSpPr>
            <p:nvPr/>
          </p:nvCxnSpPr>
          <p:spPr>
            <a:xfrm flipH="1">
              <a:off x="7014545" y="3617607"/>
              <a:ext cx="657433" cy="579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5" name="Oval 584">
              <a:extLst>
                <a:ext uri="{FF2B5EF4-FFF2-40B4-BE49-F238E27FC236}">
                  <a16:creationId xmlns:a16="http://schemas.microsoft.com/office/drawing/2014/main" id="{2EE4BBDC-3E03-44BA-B5BB-A8D99E7A835B}"/>
                </a:ext>
              </a:extLst>
            </p:cNvPr>
            <p:cNvSpPr/>
            <p:nvPr/>
          </p:nvSpPr>
          <p:spPr>
            <a:xfrm>
              <a:off x="6807999" y="4580117"/>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613" name="Straight Arrow Connector 612">
              <a:extLst>
                <a:ext uri="{FF2B5EF4-FFF2-40B4-BE49-F238E27FC236}">
                  <a16:creationId xmlns:a16="http://schemas.microsoft.com/office/drawing/2014/main" id="{61CBC439-FE4D-4958-BD29-3FF9317A0681}"/>
                </a:ext>
              </a:extLst>
            </p:cNvPr>
            <p:cNvCxnSpPr>
              <a:cxnSpLocks/>
              <a:stCxn id="578" idx="4"/>
              <a:endCxn id="585" idx="0"/>
            </p:cNvCxnSpPr>
            <p:nvPr/>
          </p:nvCxnSpPr>
          <p:spPr>
            <a:xfrm flipH="1">
              <a:off x="6928991" y="4403287"/>
              <a:ext cx="1" cy="176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5" name="Straight Arrow Connector 614">
              <a:extLst>
                <a:ext uri="{FF2B5EF4-FFF2-40B4-BE49-F238E27FC236}">
                  <a16:creationId xmlns:a16="http://schemas.microsoft.com/office/drawing/2014/main" id="{E0ADB002-18C9-4E47-9ED0-65EFEC6B613A}"/>
                </a:ext>
              </a:extLst>
            </p:cNvPr>
            <p:cNvCxnSpPr>
              <a:cxnSpLocks/>
              <a:stCxn id="553" idx="3"/>
              <a:endCxn id="585" idx="6"/>
            </p:cNvCxnSpPr>
            <p:nvPr/>
          </p:nvCxnSpPr>
          <p:spPr>
            <a:xfrm flipH="1">
              <a:off x="7049982" y="3619562"/>
              <a:ext cx="1147125" cy="10815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6" name="Oval 615">
              <a:extLst>
                <a:ext uri="{FF2B5EF4-FFF2-40B4-BE49-F238E27FC236}">
                  <a16:creationId xmlns:a16="http://schemas.microsoft.com/office/drawing/2014/main" id="{6362068D-2867-49A1-8506-A4944B510DF8}"/>
                </a:ext>
              </a:extLst>
            </p:cNvPr>
            <p:cNvSpPr/>
            <p:nvPr/>
          </p:nvSpPr>
          <p:spPr>
            <a:xfrm>
              <a:off x="7876464" y="4123252"/>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652" name="Straight Arrow Connector 651">
              <a:extLst>
                <a:ext uri="{FF2B5EF4-FFF2-40B4-BE49-F238E27FC236}">
                  <a16:creationId xmlns:a16="http://schemas.microsoft.com/office/drawing/2014/main" id="{DA7E8163-DC41-4DCF-83E7-98A055EFA06E}"/>
                </a:ext>
              </a:extLst>
            </p:cNvPr>
            <p:cNvCxnSpPr>
              <a:cxnSpLocks/>
              <a:stCxn id="552" idx="4"/>
              <a:endCxn id="616" idx="1"/>
            </p:cNvCxnSpPr>
            <p:nvPr/>
          </p:nvCxnSpPr>
          <p:spPr>
            <a:xfrm>
              <a:off x="7757532" y="3653045"/>
              <a:ext cx="154370" cy="50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3" name="Straight Arrow Connector 722">
              <a:extLst>
                <a:ext uri="{FF2B5EF4-FFF2-40B4-BE49-F238E27FC236}">
                  <a16:creationId xmlns:a16="http://schemas.microsoft.com/office/drawing/2014/main" id="{B44603A6-77C7-4FCD-891B-C150021AF5D4}"/>
                </a:ext>
              </a:extLst>
            </p:cNvPr>
            <p:cNvCxnSpPr>
              <a:cxnSpLocks/>
              <a:stCxn id="553" idx="4"/>
              <a:endCxn id="616" idx="7"/>
            </p:cNvCxnSpPr>
            <p:nvPr/>
          </p:nvCxnSpPr>
          <p:spPr>
            <a:xfrm flipH="1">
              <a:off x="8083009" y="3655000"/>
              <a:ext cx="199652" cy="503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4" name="Straight Arrow Connector 743">
              <a:extLst>
                <a:ext uri="{FF2B5EF4-FFF2-40B4-BE49-F238E27FC236}">
                  <a16:creationId xmlns:a16="http://schemas.microsoft.com/office/drawing/2014/main" id="{5E2EA54F-8B83-4666-9D78-917040DF5E56}"/>
                </a:ext>
              </a:extLst>
            </p:cNvPr>
            <p:cNvCxnSpPr>
              <a:cxnSpLocks/>
              <a:stCxn id="616" idx="4"/>
            </p:cNvCxnSpPr>
            <p:nvPr/>
          </p:nvCxnSpPr>
          <p:spPr>
            <a:xfrm>
              <a:off x="7997456" y="4365235"/>
              <a:ext cx="11" cy="644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5" name="Straight Arrow Connector 744">
              <a:extLst>
                <a:ext uri="{FF2B5EF4-FFF2-40B4-BE49-F238E27FC236}">
                  <a16:creationId xmlns:a16="http://schemas.microsoft.com/office/drawing/2014/main" id="{5BEA9328-A2BD-4DED-9091-B7FE1933C71D}"/>
                </a:ext>
              </a:extLst>
            </p:cNvPr>
            <p:cNvCxnSpPr>
              <a:cxnSpLocks/>
              <a:stCxn id="585" idx="4"/>
            </p:cNvCxnSpPr>
            <p:nvPr/>
          </p:nvCxnSpPr>
          <p:spPr>
            <a:xfrm flipH="1">
              <a:off x="6928599" y="4822100"/>
              <a:ext cx="392" cy="191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2" name="Oval 751">
              <a:extLst>
                <a:ext uri="{FF2B5EF4-FFF2-40B4-BE49-F238E27FC236}">
                  <a16:creationId xmlns:a16="http://schemas.microsoft.com/office/drawing/2014/main" id="{E8C470C9-3624-47FE-89FF-CF0778344B9D}"/>
                </a:ext>
              </a:extLst>
            </p:cNvPr>
            <p:cNvSpPr/>
            <p:nvPr/>
          </p:nvSpPr>
          <p:spPr>
            <a:xfrm>
              <a:off x="8716477" y="3405103"/>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753" name="Straight Arrow Connector 752">
              <a:extLst>
                <a:ext uri="{FF2B5EF4-FFF2-40B4-BE49-F238E27FC236}">
                  <a16:creationId xmlns:a16="http://schemas.microsoft.com/office/drawing/2014/main" id="{4CE9949A-2AFD-4569-9A64-95546ECA5990}"/>
                </a:ext>
              </a:extLst>
            </p:cNvPr>
            <p:cNvCxnSpPr>
              <a:cxnSpLocks/>
              <a:endCxn id="752" idx="0"/>
            </p:cNvCxnSpPr>
            <p:nvPr/>
          </p:nvCxnSpPr>
          <p:spPr>
            <a:xfrm flipH="1">
              <a:off x="8837469" y="3123616"/>
              <a:ext cx="4361" cy="281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4" name="Straight Arrow Connector 753">
              <a:extLst>
                <a:ext uri="{FF2B5EF4-FFF2-40B4-BE49-F238E27FC236}">
                  <a16:creationId xmlns:a16="http://schemas.microsoft.com/office/drawing/2014/main" id="{B435D162-D38D-4BBD-B00D-8771777288D8}"/>
                </a:ext>
              </a:extLst>
            </p:cNvPr>
            <p:cNvCxnSpPr>
              <a:cxnSpLocks/>
              <a:endCxn id="752" idx="7"/>
            </p:cNvCxnSpPr>
            <p:nvPr/>
          </p:nvCxnSpPr>
          <p:spPr>
            <a:xfrm flipH="1">
              <a:off x="8923022" y="3123616"/>
              <a:ext cx="454195" cy="316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5" name="Oval 754">
              <a:extLst>
                <a:ext uri="{FF2B5EF4-FFF2-40B4-BE49-F238E27FC236}">
                  <a16:creationId xmlns:a16="http://schemas.microsoft.com/office/drawing/2014/main" id="{15FC7151-D655-4D12-9475-2C4EB2C67D20}"/>
                </a:ext>
              </a:extLst>
            </p:cNvPr>
            <p:cNvSpPr/>
            <p:nvPr/>
          </p:nvSpPr>
          <p:spPr>
            <a:xfrm>
              <a:off x="9253627" y="3406481"/>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756" name="Straight Arrow Connector 755">
              <a:extLst>
                <a:ext uri="{FF2B5EF4-FFF2-40B4-BE49-F238E27FC236}">
                  <a16:creationId xmlns:a16="http://schemas.microsoft.com/office/drawing/2014/main" id="{F028A892-4799-4110-8E8A-BDB2B9C7F8EA}"/>
                </a:ext>
              </a:extLst>
            </p:cNvPr>
            <p:cNvCxnSpPr>
              <a:cxnSpLocks/>
              <a:endCxn id="755" idx="1"/>
            </p:cNvCxnSpPr>
            <p:nvPr/>
          </p:nvCxnSpPr>
          <p:spPr>
            <a:xfrm flipH="1">
              <a:off x="9289065" y="3123616"/>
              <a:ext cx="625302" cy="318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7" name="Straight Arrow Connector 756">
              <a:extLst>
                <a:ext uri="{FF2B5EF4-FFF2-40B4-BE49-F238E27FC236}">
                  <a16:creationId xmlns:a16="http://schemas.microsoft.com/office/drawing/2014/main" id="{3C977FF5-F2EF-4CB0-81D6-C98B973D0846}"/>
                </a:ext>
              </a:extLst>
            </p:cNvPr>
            <p:cNvCxnSpPr>
              <a:cxnSpLocks/>
              <a:endCxn id="755" idx="7"/>
            </p:cNvCxnSpPr>
            <p:nvPr/>
          </p:nvCxnSpPr>
          <p:spPr>
            <a:xfrm flipH="1">
              <a:off x="9460172" y="3123615"/>
              <a:ext cx="991345" cy="318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5" name="Oval 764">
              <a:extLst>
                <a:ext uri="{FF2B5EF4-FFF2-40B4-BE49-F238E27FC236}">
                  <a16:creationId xmlns:a16="http://schemas.microsoft.com/office/drawing/2014/main" id="{7538F4B2-0A89-4EF5-A525-772FE38F7AC1}"/>
                </a:ext>
              </a:extLst>
            </p:cNvPr>
            <p:cNvSpPr/>
            <p:nvPr/>
          </p:nvSpPr>
          <p:spPr>
            <a:xfrm>
              <a:off x="9798806" y="3403148"/>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sp>
          <p:nvSpPr>
            <p:cNvPr id="773" name="Oval 772">
              <a:extLst>
                <a:ext uri="{FF2B5EF4-FFF2-40B4-BE49-F238E27FC236}">
                  <a16:creationId xmlns:a16="http://schemas.microsoft.com/office/drawing/2014/main" id="{A27E254B-C645-4291-866A-264FD6E99821}"/>
                </a:ext>
              </a:extLst>
            </p:cNvPr>
            <p:cNvSpPr/>
            <p:nvPr/>
          </p:nvSpPr>
          <p:spPr>
            <a:xfrm>
              <a:off x="10323935" y="3405103"/>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cxnSp>
          <p:nvCxnSpPr>
            <p:cNvPr id="781" name="Straight Arrow Connector 780">
              <a:extLst>
                <a:ext uri="{FF2B5EF4-FFF2-40B4-BE49-F238E27FC236}">
                  <a16:creationId xmlns:a16="http://schemas.microsoft.com/office/drawing/2014/main" id="{2090F1BE-6C47-409C-9F62-B0259F6A3ADF}"/>
                </a:ext>
              </a:extLst>
            </p:cNvPr>
            <p:cNvCxnSpPr>
              <a:cxnSpLocks/>
              <a:endCxn id="765" idx="1"/>
            </p:cNvCxnSpPr>
            <p:nvPr/>
          </p:nvCxnSpPr>
          <p:spPr>
            <a:xfrm>
              <a:off x="9377217" y="3123616"/>
              <a:ext cx="457027" cy="314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9" name="Straight Arrow Connector 788">
              <a:extLst>
                <a:ext uri="{FF2B5EF4-FFF2-40B4-BE49-F238E27FC236}">
                  <a16:creationId xmlns:a16="http://schemas.microsoft.com/office/drawing/2014/main" id="{232896DB-1FE5-4B77-8FCE-43C112F0FC3E}"/>
                </a:ext>
              </a:extLst>
            </p:cNvPr>
            <p:cNvCxnSpPr>
              <a:cxnSpLocks/>
              <a:endCxn id="773" idx="1"/>
            </p:cNvCxnSpPr>
            <p:nvPr/>
          </p:nvCxnSpPr>
          <p:spPr>
            <a:xfrm>
              <a:off x="8841830" y="3123616"/>
              <a:ext cx="1517543" cy="316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4" name="Straight Arrow Connector 793">
              <a:extLst>
                <a:ext uri="{FF2B5EF4-FFF2-40B4-BE49-F238E27FC236}">
                  <a16:creationId xmlns:a16="http://schemas.microsoft.com/office/drawing/2014/main" id="{6BD00564-5ABC-434D-8A7D-2C996781F55E}"/>
                </a:ext>
              </a:extLst>
            </p:cNvPr>
            <p:cNvCxnSpPr>
              <a:cxnSpLocks/>
              <a:endCxn id="773" idx="0"/>
            </p:cNvCxnSpPr>
            <p:nvPr/>
          </p:nvCxnSpPr>
          <p:spPr>
            <a:xfrm flipH="1">
              <a:off x="10444927" y="3123615"/>
              <a:ext cx="6590" cy="281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5" name="Straight Arrow Connector 794">
              <a:extLst>
                <a:ext uri="{FF2B5EF4-FFF2-40B4-BE49-F238E27FC236}">
                  <a16:creationId xmlns:a16="http://schemas.microsoft.com/office/drawing/2014/main" id="{21BD2D7E-7AFF-406C-BB5D-5B38EF627F05}"/>
                </a:ext>
              </a:extLst>
            </p:cNvPr>
            <p:cNvCxnSpPr>
              <a:cxnSpLocks/>
              <a:endCxn id="765" idx="0"/>
            </p:cNvCxnSpPr>
            <p:nvPr/>
          </p:nvCxnSpPr>
          <p:spPr>
            <a:xfrm>
              <a:off x="9914367" y="3123616"/>
              <a:ext cx="5431" cy="279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8" name="Oval 797">
              <a:extLst>
                <a:ext uri="{FF2B5EF4-FFF2-40B4-BE49-F238E27FC236}">
                  <a16:creationId xmlns:a16="http://schemas.microsoft.com/office/drawing/2014/main" id="{F8E4E71B-D6EB-4D87-97E3-42A21CEB9EB9}"/>
                </a:ext>
              </a:extLst>
            </p:cNvPr>
            <p:cNvSpPr/>
            <p:nvPr/>
          </p:nvSpPr>
          <p:spPr>
            <a:xfrm>
              <a:off x="8970266" y="3734577"/>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en-US" dirty="0">
                <a:solidFill>
                  <a:schemeClr val="tx1"/>
                </a:solidFill>
              </a:endParaRPr>
            </a:p>
          </p:txBody>
        </p:sp>
        <p:cxnSp>
          <p:nvCxnSpPr>
            <p:cNvPr id="799" name="Straight Arrow Connector 798">
              <a:extLst>
                <a:ext uri="{FF2B5EF4-FFF2-40B4-BE49-F238E27FC236}">
                  <a16:creationId xmlns:a16="http://schemas.microsoft.com/office/drawing/2014/main" id="{290335D6-462A-4A89-871A-DC2A46A7696B}"/>
                </a:ext>
              </a:extLst>
            </p:cNvPr>
            <p:cNvCxnSpPr>
              <a:cxnSpLocks/>
              <a:stCxn id="752" idx="4"/>
              <a:endCxn id="798" idx="1"/>
            </p:cNvCxnSpPr>
            <p:nvPr/>
          </p:nvCxnSpPr>
          <p:spPr>
            <a:xfrm>
              <a:off x="8837469" y="3647086"/>
              <a:ext cx="168235" cy="122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2" name="Straight Arrow Connector 801">
              <a:extLst>
                <a:ext uri="{FF2B5EF4-FFF2-40B4-BE49-F238E27FC236}">
                  <a16:creationId xmlns:a16="http://schemas.microsoft.com/office/drawing/2014/main" id="{712D3014-5CB5-43CD-AF52-9E6A5B82C918}"/>
                </a:ext>
              </a:extLst>
            </p:cNvPr>
            <p:cNvCxnSpPr>
              <a:cxnSpLocks/>
              <a:stCxn id="755" idx="4"/>
              <a:endCxn id="798" idx="7"/>
            </p:cNvCxnSpPr>
            <p:nvPr/>
          </p:nvCxnSpPr>
          <p:spPr>
            <a:xfrm flipH="1">
              <a:off x="9176811" y="3648464"/>
              <a:ext cx="197808" cy="121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3" name="Oval 802">
              <a:extLst>
                <a:ext uri="{FF2B5EF4-FFF2-40B4-BE49-F238E27FC236}">
                  <a16:creationId xmlns:a16="http://schemas.microsoft.com/office/drawing/2014/main" id="{924AC524-440C-403D-A1AC-F9D38F8F397E}"/>
                </a:ext>
              </a:extLst>
            </p:cNvPr>
            <p:cNvSpPr/>
            <p:nvPr/>
          </p:nvSpPr>
          <p:spPr>
            <a:xfrm>
              <a:off x="8970266" y="4153390"/>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804" name="Straight Arrow Connector 803">
              <a:extLst>
                <a:ext uri="{FF2B5EF4-FFF2-40B4-BE49-F238E27FC236}">
                  <a16:creationId xmlns:a16="http://schemas.microsoft.com/office/drawing/2014/main" id="{9E550ED9-22DB-49C3-AA7B-6063ED0801D1}"/>
                </a:ext>
              </a:extLst>
            </p:cNvPr>
            <p:cNvCxnSpPr>
              <a:cxnSpLocks/>
              <a:stCxn id="798" idx="4"/>
              <a:endCxn id="803" idx="0"/>
            </p:cNvCxnSpPr>
            <p:nvPr/>
          </p:nvCxnSpPr>
          <p:spPr>
            <a:xfrm>
              <a:off x="9091258" y="3976560"/>
              <a:ext cx="0" cy="176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0" name="Straight Arrow Connector 809">
              <a:extLst>
                <a:ext uri="{FF2B5EF4-FFF2-40B4-BE49-F238E27FC236}">
                  <a16:creationId xmlns:a16="http://schemas.microsoft.com/office/drawing/2014/main" id="{2A9A5709-1B7D-426D-8084-AB4D97E03E38}"/>
                </a:ext>
              </a:extLst>
            </p:cNvPr>
            <p:cNvCxnSpPr>
              <a:cxnSpLocks/>
              <a:stCxn id="765" idx="3"/>
              <a:endCxn id="803" idx="7"/>
            </p:cNvCxnSpPr>
            <p:nvPr/>
          </p:nvCxnSpPr>
          <p:spPr>
            <a:xfrm flipH="1">
              <a:off x="9176811" y="3609693"/>
              <a:ext cx="657433" cy="579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1" name="Oval 810">
              <a:extLst>
                <a:ext uri="{FF2B5EF4-FFF2-40B4-BE49-F238E27FC236}">
                  <a16:creationId xmlns:a16="http://schemas.microsoft.com/office/drawing/2014/main" id="{63694690-6341-41C8-9B8E-137E72B55558}"/>
                </a:ext>
              </a:extLst>
            </p:cNvPr>
            <p:cNvSpPr/>
            <p:nvPr/>
          </p:nvSpPr>
          <p:spPr>
            <a:xfrm>
              <a:off x="8970265" y="4572203"/>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812" name="Straight Arrow Connector 811">
              <a:extLst>
                <a:ext uri="{FF2B5EF4-FFF2-40B4-BE49-F238E27FC236}">
                  <a16:creationId xmlns:a16="http://schemas.microsoft.com/office/drawing/2014/main" id="{83B7DCA9-1499-44DB-9E02-FD5A95F88B3E}"/>
                </a:ext>
              </a:extLst>
            </p:cNvPr>
            <p:cNvCxnSpPr>
              <a:cxnSpLocks/>
              <a:stCxn id="803" idx="4"/>
              <a:endCxn id="811" idx="0"/>
            </p:cNvCxnSpPr>
            <p:nvPr/>
          </p:nvCxnSpPr>
          <p:spPr>
            <a:xfrm flipH="1">
              <a:off x="9091257" y="4395373"/>
              <a:ext cx="1" cy="176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3" name="Straight Arrow Connector 812">
              <a:extLst>
                <a:ext uri="{FF2B5EF4-FFF2-40B4-BE49-F238E27FC236}">
                  <a16:creationId xmlns:a16="http://schemas.microsoft.com/office/drawing/2014/main" id="{986DE101-D543-4BF1-83DA-0EE80459B60E}"/>
                </a:ext>
              </a:extLst>
            </p:cNvPr>
            <p:cNvCxnSpPr>
              <a:cxnSpLocks/>
              <a:stCxn id="773" idx="3"/>
              <a:endCxn id="811" idx="6"/>
            </p:cNvCxnSpPr>
            <p:nvPr/>
          </p:nvCxnSpPr>
          <p:spPr>
            <a:xfrm flipH="1">
              <a:off x="9212248" y="3611648"/>
              <a:ext cx="1147125" cy="10815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4" name="Oval 813">
              <a:extLst>
                <a:ext uri="{FF2B5EF4-FFF2-40B4-BE49-F238E27FC236}">
                  <a16:creationId xmlns:a16="http://schemas.microsoft.com/office/drawing/2014/main" id="{305A5D8B-4103-4E3F-83BE-64BC8222EF6A}"/>
                </a:ext>
              </a:extLst>
            </p:cNvPr>
            <p:cNvSpPr/>
            <p:nvPr/>
          </p:nvSpPr>
          <p:spPr>
            <a:xfrm>
              <a:off x="10038730" y="4115338"/>
              <a:ext cx="241983" cy="24198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815" name="Straight Arrow Connector 814">
              <a:extLst>
                <a:ext uri="{FF2B5EF4-FFF2-40B4-BE49-F238E27FC236}">
                  <a16:creationId xmlns:a16="http://schemas.microsoft.com/office/drawing/2014/main" id="{C2150EC7-AB25-4255-97A6-69B451F36818}"/>
                </a:ext>
              </a:extLst>
            </p:cNvPr>
            <p:cNvCxnSpPr>
              <a:cxnSpLocks/>
              <a:stCxn id="765" idx="4"/>
              <a:endCxn id="814" idx="1"/>
            </p:cNvCxnSpPr>
            <p:nvPr/>
          </p:nvCxnSpPr>
          <p:spPr>
            <a:xfrm>
              <a:off x="9919798" y="3645131"/>
              <a:ext cx="154370" cy="50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6" name="Straight Arrow Connector 815">
              <a:extLst>
                <a:ext uri="{FF2B5EF4-FFF2-40B4-BE49-F238E27FC236}">
                  <a16:creationId xmlns:a16="http://schemas.microsoft.com/office/drawing/2014/main" id="{9CA37854-09A1-41A5-8243-B85285ACB514}"/>
                </a:ext>
              </a:extLst>
            </p:cNvPr>
            <p:cNvCxnSpPr>
              <a:cxnSpLocks/>
              <a:stCxn id="773" idx="4"/>
              <a:endCxn id="814" idx="7"/>
            </p:cNvCxnSpPr>
            <p:nvPr/>
          </p:nvCxnSpPr>
          <p:spPr>
            <a:xfrm flipH="1">
              <a:off x="10245275" y="3647086"/>
              <a:ext cx="199652" cy="503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4" name="Straight Arrow Connector 873">
              <a:extLst>
                <a:ext uri="{FF2B5EF4-FFF2-40B4-BE49-F238E27FC236}">
                  <a16:creationId xmlns:a16="http://schemas.microsoft.com/office/drawing/2014/main" id="{A8CB68BB-CFCF-4950-80C9-D1AF7434D684}"/>
                </a:ext>
              </a:extLst>
            </p:cNvPr>
            <p:cNvCxnSpPr>
              <a:cxnSpLocks/>
              <a:stCxn id="814" idx="4"/>
            </p:cNvCxnSpPr>
            <p:nvPr/>
          </p:nvCxnSpPr>
          <p:spPr>
            <a:xfrm>
              <a:off x="10159722" y="4357321"/>
              <a:ext cx="11" cy="644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5" name="Straight Arrow Connector 874">
              <a:extLst>
                <a:ext uri="{FF2B5EF4-FFF2-40B4-BE49-F238E27FC236}">
                  <a16:creationId xmlns:a16="http://schemas.microsoft.com/office/drawing/2014/main" id="{73DDD7B4-7FF3-466F-B4BE-4A343CABF0E2}"/>
                </a:ext>
              </a:extLst>
            </p:cNvPr>
            <p:cNvCxnSpPr>
              <a:cxnSpLocks/>
              <a:stCxn id="811" idx="4"/>
            </p:cNvCxnSpPr>
            <p:nvPr/>
          </p:nvCxnSpPr>
          <p:spPr>
            <a:xfrm flipH="1">
              <a:off x="9090865" y="4814186"/>
              <a:ext cx="392" cy="191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8" name="Rectangle 877">
              <a:extLst>
                <a:ext uri="{FF2B5EF4-FFF2-40B4-BE49-F238E27FC236}">
                  <a16:creationId xmlns:a16="http://schemas.microsoft.com/office/drawing/2014/main" id="{A4E88A9E-E544-43D4-B6D2-AF5770296CC3}"/>
                </a:ext>
              </a:extLst>
            </p:cNvPr>
            <p:cNvSpPr/>
            <p:nvPr/>
          </p:nvSpPr>
          <p:spPr>
            <a:xfrm flipV="1">
              <a:off x="6560801" y="3039078"/>
              <a:ext cx="1845617" cy="13271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Rectangle 878">
              <a:extLst>
                <a:ext uri="{FF2B5EF4-FFF2-40B4-BE49-F238E27FC236}">
                  <a16:creationId xmlns:a16="http://schemas.microsoft.com/office/drawing/2014/main" id="{FB8F3363-A996-49D6-A1B7-6E312A41CCBD}"/>
                </a:ext>
              </a:extLst>
            </p:cNvPr>
            <p:cNvSpPr/>
            <p:nvPr/>
          </p:nvSpPr>
          <p:spPr>
            <a:xfrm flipV="1">
              <a:off x="8720301" y="3035327"/>
              <a:ext cx="1845617" cy="13271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6" name="Group 325">
              <a:extLst>
                <a:ext uri="{FF2B5EF4-FFF2-40B4-BE49-F238E27FC236}">
                  <a16:creationId xmlns:a16="http://schemas.microsoft.com/office/drawing/2014/main" id="{70D8F8F4-7CD8-4BA8-9911-A9E31F86C70E}"/>
                </a:ext>
              </a:extLst>
            </p:cNvPr>
            <p:cNvGrpSpPr/>
            <p:nvPr/>
          </p:nvGrpSpPr>
          <p:grpSpPr>
            <a:xfrm>
              <a:off x="6843471" y="5006098"/>
              <a:ext cx="171042" cy="203584"/>
              <a:chOff x="6331759" y="1662495"/>
              <a:chExt cx="171042" cy="203584"/>
            </a:xfrm>
          </p:grpSpPr>
          <p:sp>
            <p:nvSpPr>
              <p:cNvPr id="887" name="Rectangle 886">
                <a:extLst>
                  <a:ext uri="{FF2B5EF4-FFF2-40B4-BE49-F238E27FC236}">
                    <a16:creationId xmlns:a16="http://schemas.microsoft.com/office/drawing/2014/main" id="{E7B6C37E-C53E-4C24-811D-DC5189FEDDA2}"/>
                  </a:ext>
                </a:extLst>
              </p:cNvPr>
              <p:cNvSpPr/>
              <p:nvPr/>
            </p:nvSpPr>
            <p:spPr>
              <a:xfrm>
                <a:off x="6331760" y="179821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Rectangle 887">
                <a:extLst>
                  <a:ext uri="{FF2B5EF4-FFF2-40B4-BE49-F238E27FC236}">
                    <a16:creationId xmlns:a16="http://schemas.microsoft.com/office/drawing/2014/main" id="{FE1CA380-2BE9-4B2F-A57D-8A7B44FB3C82}"/>
                  </a:ext>
                </a:extLst>
              </p:cNvPr>
              <p:cNvSpPr/>
              <p:nvPr/>
            </p:nvSpPr>
            <p:spPr>
              <a:xfrm>
                <a:off x="6331760" y="1730356"/>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Rectangle 892">
                <a:extLst>
                  <a:ext uri="{FF2B5EF4-FFF2-40B4-BE49-F238E27FC236}">
                    <a16:creationId xmlns:a16="http://schemas.microsoft.com/office/drawing/2014/main" id="{485FC2DD-F97F-4E84-85AA-7FE85A7CAED8}"/>
                  </a:ext>
                </a:extLst>
              </p:cNvPr>
              <p:cNvSpPr/>
              <p:nvPr/>
            </p:nvSpPr>
            <p:spPr>
              <a:xfrm>
                <a:off x="6331759" y="1662495"/>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4" name="Group 893">
              <a:extLst>
                <a:ext uri="{FF2B5EF4-FFF2-40B4-BE49-F238E27FC236}">
                  <a16:creationId xmlns:a16="http://schemas.microsoft.com/office/drawing/2014/main" id="{FDF07FF2-0F0B-48AF-9C2A-1A2456F4E6D5}"/>
                </a:ext>
              </a:extLst>
            </p:cNvPr>
            <p:cNvGrpSpPr/>
            <p:nvPr/>
          </p:nvGrpSpPr>
          <p:grpSpPr>
            <a:xfrm>
              <a:off x="7911902" y="5001215"/>
              <a:ext cx="171042" cy="203584"/>
              <a:chOff x="6331759" y="1662495"/>
              <a:chExt cx="171042" cy="203584"/>
            </a:xfrm>
          </p:grpSpPr>
          <p:sp>
            <p:nvSpPr>
              <p:cNvPr id="895" name="Rectangle 894">
                <a:extLst>
                  <a:ext uri="{FF2B5EF4-FFF2-40B4-BE49-F238E27FC236}">
                    <a16:creationId xmlns:a16="http://schemas.microsoft.com/office/drawing/2014/main" id="{0C2F0C02-9F04-456B-85F4-9B6875C5976F}"/>
                  </a:ext>
                </a:extLst>
              </p:cNvPr>
              <p:cNvSpPr/>
              <p:nvPr/>
            </p:nvSpPr>
            <p:spPr>
              <a:xfrm>
                <a:off x="6331760" y="179821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6" name="Rectangle 895">
                <a:extLst>
                  <a:ext uri="{FF2B5EF4-FFF2-40B4-BE49-F238E27FC236}">
                    <a16:creationId xmlns:a16="http://schemas.microsoft.com/office/drawing/2014/main" id="{7F5398DD-BCF2-41C8-8DC3-91A4A76FC3E8}"/>
                  </a:ext>
                </a:extLst>
              </p:cNvPr>
              <p:cNvSpPr/>
              <p:nvPr/>
            </p:nvSpPr>
            <p:spPr>
              <a:xfrm>
                <a:off x="6331760" y="1730356"/>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Rectangle 896">
                <a:extLst>
                  <a:ext uri="{FF2B5EF4-FFF2-40B4-BE49-F238E27FC236}">
                    <a16:creationId xmlns:a16="http://schemas.microsoft.com/office/drawing/2014/main" id="{B9AD13AB-03DA-4D50-A0E2-CD3899F6A173}"/>
                  </a:ext>
                </a:extLst>
              </p:cNvPr>
              <p:cNvSpPr/>
              <p:nvPr/>
            </p:nvSpPr>
            <p:spPr>
              <a:xfrm>
                <a:off x="6331759" y="1662495"/>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8" name="Group 897">
              <a:extLst>
                <a:ext uri="{FF2B5EF4-FFF2-40B4-BE49-F238E27FC236}">
                  <a16:creationId xmlns:a16="http://schemas.microsoft.com/office/drawing/2014/main" id="{68D8F836-3B1A-4EB0-B3ED-944FE7E02B31}"/>
                </a:ext>
              </a:extLst>
            </p:cNvPr>
            <p:cNvGrpSpPr/>
            <p:nvPr/>
          </p:nvGrpSpPr>
          <p:grpSpPr>
            <a:xfrm>
              <a:off x="9005769" y="5012422"/>
              <a:ext cx="171042" cy="203584"/>
              <a:chOff x="6331759" y="1662495"/>
              <a:chExt cx="171042" cy="203584"/>
            </a:xfrm>
          </p:grpSpPr>
          <p:sp>
            <p:nvSpPr>
              <p:cNvPr id="899" name="Rectangle 898">
                <a:extLst>
                  <a:ext uri="{FF2B5EF4-FFF2-40B4-BE49-F238E27FC236}">
                    <a16:creationId xmlns:a16="http://schemas.microsoft.com/office/drawing/2014/main" id="{C5799146-34F4-400E-B2DA-36DA0ED6E12D}"/>
                  </a:ext>
                </a:extLst>
              </p:cNvPr>
              <p:cNvSpPr/>
              <p:nvPr/>
            </p:nvSpPr>
            <p:spPr>
              <a:xfrm>
                <a:off x="6331760" y="179821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Rectangle 899">
                <a:extLst>
                  <a:ext uri="{FF2B5EF4-FFF2-40B4-BE49-F238E27FC236}">
                    <a16:creationId xmlns:a16="http://schemas.microsoft.com/office/drawing/2014/main" id="{F60963FB-BB4F-443B-A2A7-2D2FF3A7F497}"/>
                  </a:ext>
                </a:extLst>
              </p:cNvPr>
              <p:cNvSpPr/>
              <p:nvPr/>
            </p:nvSpPr>
            <p:spPr>
              <a:xfrm>
                <a:off x="6331760" y="1730356"/>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Rectangle 900">
                <a:extLst>
                  <a:ext uri="{FF2B5EF4-FFF2-40B4-BE49-F238E27FC236}">
                    <a16:creationId xmlns:a16="http://schemas.microsoft.com/office/drawing/2014/main" id="{3C1D0FF9-2438-4C93-9936-5D3992676074}"/>
                  </a:ext>
                </a:extLst>
              </p:cNvPr>
              <p:cNvSpPr/>
              <p:nvPr/>
            </p:nvSpPr>
            <p:spPr>
              <a:xfrm>
                <a:off x="6331759" y="1662495"/>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2" name="Group 901">
              <a:extLst>
                <a:ext uri="{FF2B5EF4-FFF2-40B4-BE49-F238E27FC236}">
                  <a16:creationId xmlns:a16="http://schemas.microsoft.com/office/drawing/2014/main" id="{E3F97E3A-AC71-45F5-9BAD-5AF2E238ADD1}"/>
                </a:ext>
              </a:extLst>
            </p:cNvPr>
            <p:cNvGrpSpPr/>
            <p:nvPr/>
          </p:nvGrpSpPr>
          <p:grpSpPr>
            <a:xfrm>
              <a:off x="10074168" y="5001215"/>
              <a:ext cx="171042" cy="203584"/>
              <a:chOff x="6331759" y="1662495"/>
              <a:chExt cx="171042" cy="203584"/>
            </a:xfrm>
          </p:grpSpPr>
          <p:sp>
            <p:nvSpPr>
              <p:cNvPr id="903" name="Rectangle 902">
                <a:extLst>
                  <a:ext uri="{FF2B5EF4-FFF2-40B4-BE49-F238E27FC236}">
                    <a16:creationId xmlns:a16="http://schemas.microsoft.com/office/drawing/2014/main" id="{D598AD55-7205-4112-8E9F-174D1A51F0E6}"/>
                  </a:ext>
                </a:extLst>
              </p:cNvPr>
              <p:cNvSpPr/>
              <p:nvPr/>
            </p:nvSpPr>
            <p:spPr>
              <a:xfrm>
                <a:off x="6331760" y="179821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a:extLst>
                  <a:ext uri="{FF2B5EF4-FFF2-40B4-BE49-F238E27FC236}">
                    <a16:creationId xmlns:a16="http://schemas.microsoft.com/office/drawing/2014/main" id="{8F148E2B-C26C-4A8A-A5BC-7DCE4B15C70A}"/>
                  </a:ext>
                </a:extLst>
              </p:cNvPr>
              <p:cNvSpPr/>
              <p:nvPr/>
            </p:nvSpPr>
            <p:spPr>
              <a:xfrm>
                <a:off x="6331760" y="1730356"/>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Rectangle 909">
                <a:extLst>
                  <a:ext uri="{FF2B5EF4-FFF2-40B4-BE49-F238E27FC236}">
                    <a16:creationId xmlns:a16="http://schemas.microsoft.com/office/drawing/2014/main" id="{1C420A3F-1A2E-4E01-A68F-86969CCA94D0}"/>
                  </a:ext>
                </a:extLst>
              </p:cNvPr>
              <p:cNvSpPr/>
              <p:nvPr/>
            </p:nvSpPr>
            <p:spPr>
              <a:xfrm>
                <a:off x="6331759" y="1662495"/>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9" name="TextBox 378"/>
            <p:cNvSpPr txBox="1"/>
            <p:nvPr/>
          </p:nvSpPr>
          <p:spPr>
            <a:xfrm>
              <a:off x="7531444" y="2232287"/>
              <a:ext cx="2055414" cy="421708"/>
            </a:xfrm>
            <a:prstGeom prst="rect">
              <a:avLst/>
            </a:prstGeom>
            <a:noFill/>
          </p:spPr>
          <p:txBody>
            <a:bodyPr wrap="none" rtlCol="0">
              <a:spAutoFit/>
            </a:bodyPr>
            <a:lstStyle/>
            <a:p>
              <a:pPr algn="ctr"/>
              <a:r>
                <a:rPr lang="en-US" sz="2800" b="1" dirty="0"/>
                <a:t>“Irregular” ADG</a:t>
              </a:r>
            </a:p>
          </p:txBody>
        </p:sp>
        <p:sp>
          <p:nvSpPr>
            <p:cNvPr id="4" name="TextBox 3">
              <a:extLst>
                <a:ext uri="{FF2B5EF4-FFF2-40B4-BE49-F238E27FC236}">
                  <a16:creationId xmlns:a16="http://schemas.microsoft.com/office/drawing/2014/main" id="{F9AEF4E7-16C6-4F26-B94B-88D5DD6E945F}"/>
                </a:ext>
              </a:extLst>
            </p:cNvPr>
            <p:cNvSpPr txBox="1"/>
            <p:nvPr/>
          </p:nvSpPr>
          <p:spPr>
            <a:xfrm>
              <a:off x="7736964" y="5305883"/>
              <a:ext cx="1969265" cy="372096"/>
            </a:xfrm>
            <a:prstGeom prst="rect">
              <a:avLst/>
            </a:prstGeom>
            <a:noFill/>
          </p:spPr>
          <p:txBody>
            <a:bodyPr wrap="none" rtlCol="0">
              <a:spAutoFit/>
            </a:bodyPr>
            <a:lstStyle/>
            <a:p>
              <a:pPr algn="ctr"/>
              <a:r>
                <a:rPr lang="en-US" altLang="zh-CN" sz="2400" b="1" dirty="0"/>
                <a:t>Complex Multiply</a:t>
              </a:r>
              <a:endParaRPr lang="en-US" sz="2400" b="1" dirty="0"/>
            </a:p>
          </p:txBody>
        </p:sp>
      </p:grpSp>
    </p:spTree>
    <p:extLst>
      <p:ext uri="{BB962C8B-B14F-4D97-AF65-F5344CB8AC3E}">
        <p14:creationId xmlns:p14="http://schemas.microsoft.com/office/powerpoint/2010/main" val="84920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2FEA-420C-429A-A7EA-C5AF168C3837}"/>
              </a:ext>
            </a:extLst>
          </p:cNvPr>
          <p:cNvSpPr>
            <a:spLocks noGrp="1"/>
          </p:cNvSpPr>
          <p:nvPr>
            <p:ph type="title"/>
          </p:nvPr>
        </p:nvSpPr>
        <p:spPr>
          <a:xfrm>
            <a:off x="838200" y="365126"/>
            <a:ext cx="10515600" cy="675798"/>
          </a:xfrm>
        </p:spPr>
        <p:txBody>
          <a:bodyPr>
            <a:normAutofit fontScale="90000"/>
          </a:bodyPr>
          <a:lstStyle/>
          <a:p>
            <a:r>
              <a:rPr lang="en-US" dirty="0"/>
              <a:t>Example of Modularity -- PE Types</a:t>
            </a:r>
          </a:p>
        </p:txBody>
      </p:sp>
      <p:sp>
        <p:nvSpPr>
          <p:cNvPr id="136" name="TextBox 135">
            <a:extLst>
              <a:ext uri="{FF2B5EF4-FFF2-40B4-BE49-F238E27FC236}">
                <a16:creationId xmlns:a16="http://schemas.microsoft.com/office/drawing/2014/main" id="{116FFD00-32B1-4F47-AC43-98937065B846}"/>
              </a:ext>
            </a:extLst>
          </p:cNvPr>
          <p:cNvSpPr txBox="1"/>
          <p:nvPr/>
        </p:nvSpPr>
        <p:spPr>
          <a:xfrm>
            <a:off x="571562" y="1204392"/>
            <a:ext cx="2808526" cy="830997"/>
          </a:xfrm>
          <a:prstGeom prst="rect">
            <a:avLst/>
          </a:prstGeom>
          <a:noFill/>
        </p:spPr>
        <p:txBody>
          <a:bodyPr wrap="none" rtlCol="0">
            <a:spAutoFit/>
          </a:bodyPr>
          <a:lstStyle/>
          <a:p>
            <a:r>
              <a:rPr lang="en-US" sz="2400" b="1" dirty="0"/>
              <a:t>Static-Scheduled,</a:t>
            </a:r>
          </a:p>
          <a:p>
            <a:r>
              <a:rPr lang="en-US" sz="2400" b="1" dirty="0"/>
              <a:t>Single-instruction PE</a:t>
            </a:r>
          </a:p>
        </p:txBody>
      </p:sp>
      <p:grpSp>
        <p:nvGrpSpPr>
          <p:cNvPr id="312" name="Group 311">
            <a:extLst>
              <a:ext uri="{FF2B5EF4-FFF2-40B4-BE49-F238E27FC236}">
                <a16:creationId xmlns:a16="http://schemas.microsoft.com/office/drawing/2014/main" id="{BC0B6235-0E1D-465A-B38E-D12F201A34BB}"/>
              </a:ext>
            </a:extLst>
          </p:cNvPr>
          <p:cNvGrpSpPr/>
          <p:nvPr/>
        </p:nvGrpSpPr>
        <p:grpSpPr>
          <a:xfrm>
            <a:off x="325120" y="2068174"/>
            <a:ext cx="2957315" cy="2727674"/>
            <a:chOff x="325120" y="2068174"/>
            <a:chExt cx="2957315" cy="2727674"/>
          </a:xfrm>
        </p:grpSpPr>
        <p:cxnSp>
          <p:nvCxnSpPr>
            <p:cNvPr id="93" name="Straight Arrow Connector 92">
              <a:extLst>
                <a:ext uri="{FF2B5EF4-FFF2-40B4-BE49-F238E27FC236}">
                  <a16:creationId xmlns:a16="http://schemas.microsoft.com/office/drawing/2014/main" id="{94E3F5B1-966A-4479-95AF-1370D5BB6D6E}"/>
                </a:ext>
              </a:extLst>
            </p:cNvPr>
            <p:cNvCxnSpPr>
              <a:cxnSpLocks/>
            </p:cNvCxnSpPr>
            <p:nvPr/>
          </p:nvCxnSpPr>
          <p:spPr>
            <a:xfrm>
              <a:off x="2030319" y="2839757"/>
              <a:ext cx="0" cy="9173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8DF7E3E-CB94-4890-ADD7-9BB0A8C05ECD}"/>
                </a:ext>
              </a:extLst>
            </p:cNvPr>
            <p:cNvCxnSpPr>
              <a:cxnSpLocks/>
            </p:cNvCxnSpPr>
            <p:nvPr/>
          </p:nvCxnSpPr>
          <p:spPr>
            <a:xfrm>
              <a:off x="1371120" y="2838314"/>
              <a:ext cx="0" cy="9187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8544F94-1B6F-4B5B-AEBA-8F3643CBB8DD}"/>
                </a:ext>
              </a:extLst>
            </p:cNvPr>
            <p:cNvSpPr/>
            <p:nvPr/>
          </p:nvSpPr>
          <p:spPr>
            <a:xfrm>
              <a:off x="1207197" y="3757079"/>
              <a:ext cx="987887" cy="481776"/>
            </a:xfrm>
            <a:prstGeom prst="rect">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rPr>
                <a:t>Function</a:t>
              </a:r>
            </a:p>
            <a:p>
              <a:pPr algn="ctr"/>
              <a:r>
                <a:rPr lang="en-US" altLang="zh-CN" sz="1400" dirty="0">
                  <a:solidFill>
                    <a:schemeClr val="tx1">
                      <a:lumMod val="95000"/>
                      <a:lumOff val="5000"/>
                    </a:schemeClr>
                  </a:solidFill>
                </a:rPr>
                <a:t>Unit</a:t>
              </a:r>
              <a:endParaRPr lang="en-US" sz="1400" dirty="0">
                <a:solidFill>
                  <a:schemeClr val="tx1">
                    <a:lumMod val="95000"/>
                    <a:lumOff val="5000"/>
                  </a:schemeClr>
                </a:solidFill>
              </a:endParaRPr>
            </a:p>
          </p:txBody>
        </p:sp>
        <p:sp>
          <p:nvSpPr>
            <p:cNvPr id="97" name="Rectangle 96">
              <a:extLst>
                <a:ext uri="{FF2B5EF4-FFF2-40B4-BE49-F238E27FC236}">
                  <a16:creationId xmlns:a16="http://schemas.microsoft.com/office/drawing/2014/main" id="{C8D006BA-4C96-47F9-922C-26DB0BB85D97}"/>
                </a:ext>
              </a:extLst>
            </p:cNvPr>
            <p:cNvSpPr/>
            <p:nvPr/>
          </p:nvSpPr>
          <p:spPr>
            <a:xfrm>
              <a:off x="325120" y="3892567"/>
              <a:ext cx="681505" cy="210801"/>
            </a:xfrm>
            <a:prstGeom prst="rect">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rPr>
                <a:t>Config</a:t>
              </a:r>
              <a:endParaRPr lang="en-US" sz="1400" dirty="0">
                <a:solidFill>
                  <a:schemeClr val="tx1">
                    <a:lumMod val="95000"/>
                    <a:lumOff val="5000"/>
                  </a:schemeClr>
                </a:solidFill>
              </a:endParaRPr>
            </a:p>
          </p:txBody>
        </p:sp>
        <p:cxnSp>
          <p:nvCxnSpPr>
            <p:cNvPr id="98" name="Straight Arrow Connector 97">
              <a:extLst>
                <a:ext uri="{FF2B5EF4-FFF2-40B4-BE49-F238E27FC236}">
                  <a16:creationId xmlns:a16="http://schemas.microsoft.com/office/drawing/2014/main" id="{25DA3D7F-F40B-44F5-AFB5-8680134D390E}"/>
                </a:ext>
              </a:extLst>
            </p:cNvPr>
            <p:cNvCxnSpPr>
              <a:cxnSpLocks/>
              <a:stCxn id="97" idx="3"/>
              <a:endCxn id="95" idx="1"/>
            </p:cNvCxnSpPr>
            <p:nvPr/>
          </p:nvCxnSpPr>
          <p:spPr>
            <a:xfrm flipV="1">
              <a:off x="1006625" y="3997967"/>
              <a:ext cx="20057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Trapezoid 128">
              <a:extLst>
                <a:ext uri="{FF2B5EF4-FFF2-40B4-BE49-F238E27FC236}">
                  <a16:creationId xmlns:a16="http://schemas.microsoft.com/office/drawing/2014/main" id="{2747A961-EB7B-40BD-82E2-6BD4A5B09481}"/>
                </a:ext>
              </a:extLst>
            </p:cNvPr>
            <p:cNvSpPr/>
            <p:nvPr/>
          </p:nvSpPr>
          <p:spPr>
            <a:xfrm rot="10800000">
              <a:off x="743027" y="2538039"/>
              <a:ext cx="828342" cy="301719"/>
            </a:xfrm>
            <a:prstGeom prst="trapezoid">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solidFill>
                    <a:schemeClr val="tx1">
                      <a:lumMod val="95000"/>
                      <a:lumOff val="5000"/>
                    </a:schemeClr>
                  </a:solidFill>
                </a:rPr>
                <a:t>MUX</a:t>
              </a:r>
            </a:p>
          </p:txBody>
        </p:sp>
        <p:cxnSp>
          <p:nvCxnSpPr>
            <p:cNvPr id="130" name="Straight Arrow Connector 129">
              <a:extLst>
                <a:ext uri="{FF2B5EF4-FFF2-40B4-BE49-F238E27FC236}">
                  <a16:creationId xmlns:a16="http://schemas.microsoft.com/office/drawing/2014/main" id="{5E63A6AE-B5CA-4F17-B3DE-68D6ACCF6C86}"/>
                </a:ext>
              </a:extLst>
            </p:cNvPr>
            <p:cNvCxnSpPr>
              <a:cxnSpLocks/>
            </p:cNvCxnSpPr>
            <p:nvPr/>
          </p:nvCxnSpPr>
          <p:spPr>
            <a:xfrm flipH="1">
              <a:off x="914400" y="2068174"/>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DDBE9B3-8F5B-443F-8203-079FF13E05C9}"/>
                </a:ext>
              </a:extLst>
            </p:cNvPr>
            <p:cNvCxnSpPr>
              <a:cxnSpLocks/>
            </p:cNvCxnSpPr>
            <p:nvPr/>
          </p:nvCxnSpPr>
          <p:spPr>
            <a:xfrm flipH="1">
              <a:off x="1033197" y="2068174"/>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2BE1BE9-5771-4906-A55E-0946D72D2B05}"/>
                </a:ext>
              </a:extLst>
            </p:cNvPr>
            <p:cNvCxnSpPr>
              <a:cxnSpLocks/>
            </p:cNvCxnSpPr>
            <p:nvPr/>
          </p:nvCxnSpPr>
          <p:spPr>
            <a:xfrm flipH="1">
              <a:off x="1280608" y="2068174"/>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5414098-BEE8-4D91-A476-7B197A6938D5}"/>
                </a:ext>
              </a:extLst>
            </p:cNvPr>
            <p:cNvCxnSpPr>
              <a:cxnSpLocks/>
            </p:cNvCxnSpPr>
            <p:nvPr/>
          </p:nvCxnSpPr>
          <p:spPr>
            <a:xfrm flipH="1">
              <a:off x="1402700" y="2068174"/>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8BC55A9-6890-4D55-A3F3-0BB72AD0E588}"/>
                </a:ext>
              </a:extLst>
            </p:cNvPr>
            <p:cNvCxnSpPr>
              <a:cxnSpLocks/>
            </p:cNvCxnSpPr>
            <p:nvPr/>
          </p:nvCxnSpPr>
          <p:spPr>
            <a:xfrm>
              <a:off x="656368" y="2687979"/>
              <a:ext cx="124374" cy="18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E5C67184-FD28-47BF-8080-3AD620F0642C}"/>
                </a:ext>
              </a:extLst>
            </p:cNvPr>
            <p:cNvSpPr/>
            <p:nvPr/>
          </p:nvSpPr>
          <p:spPr>
            <a:xfrm>
              <a:off x="544744" y="2637243"/>
              <a:ext cx="118566" cy="10331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122" name="Trapezoid 121">
              <a:extLst>
                <a:ext uri="{FF2B5EF4-FFF2-40B4-BE49-F238E27FC236}">
                  <a16:creationId xmlns:a16="http://schemas.microsoft.com/office/drawing/2014/main" id="{BE2E4D33-30FC-4060-A40F-6F4EB5E630BB}"/>
                </a:ext>
              </a:extLst>
            </p:cNvPr>
            <p:cNvSpPr/>
            <p:nvPr/>
          </p:nvSpPr>
          <p:spPr>
            <a:xfrm rot="10800000">
              <a:off x="1813643" y="2538038"/>
              <a:ext cx="828342" cy="301719"/>
            </a:xfrm>
            <a:prstGeom prst="trapezoid">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solidFill>
                    <a:schemeClr val="tx1">
                      <a:lumMod val="95000"/>
                      <a:lumOff val="5000"/>
                    </a:schemeClr>
                  </a:solidFill>
                </a:rPr>
                <a:t>MUX</a:t>
              </a:r>
            </a:p>
          </p:txBody>
        </p:sp>
        <p:cxnSp>
          <p:nvCxnSpPr>
            <p:cNvPr id="123" name="Straight Arrow Connector 122">
              <a:extLst>
                <a:ext uri="{FF2B5EF4-FFF2-40B4-BE49-F238E27FC236}">
                  <a16:creationId xmlns:a16="http://schemas.microsoft.com/office/drawing/2014/main" id="{84920640-5DF1-4EB7-83B2-B3B6F34CA570}"/>
                </a:ext>
              </a:extLst>
            </p:cNvPr>
            <p:cNvCxnSpPr>
              <a:cxnSpLocks/>
            </p:cNvCxnSpPr>
            <p:nvPr/>
          </p:nvCxnSpPr>
          <p:spPr>
            <a:xfrm flipH="1">
              <a:off x="2101820" y="2068174"/>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09E65D4-F2DE-4093-987B-677243C916B1}"/>
                </a:ext>
              </a:extLst>
            </p:cNvPr>
            <p:cNvCxnSpPr>
              <a:cxnSpLocks/>
            </p:cNvCxnSpPr>
            <p:nvPr/>
          </p:nvCxnSpPr>
          <p:spPr>
            <a:xfrm flipH="1">
              <a:off x="1975825" y="2068174"/>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052196F-E60E-4E3C-B199-776FE4016656}"/>
                </a:ext>
              </a:extLst>
            </p:cNvPr>
            <p:cNvCxnSpPr>
              <a:cxnSpLocks/>
            </p:cNvCxnSpPr>
            <p:nvPr/>
          </p:nvCxnSpPr>
          <p:spPr>
            <a:xfrm flipH="1">
              <a:off x="2350309" y="2068959"/>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00C7AB0-A094-4B8F-9734-956F70BCBE73}"/>
                </a:ext>
              </a:extLst>
            </p:cNvPr>
            <p:cNvCxnSpPr>
              <a:cxnSpLocks/>
            </p:cNvCxnSpPr>
            <p:nvPr/>
          </p:nvCxnSpPr>
          <p:spPr>
            <a:xfrm flipH="1">
              <a:off x="2474712" y="2068174"/>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BA246E37-097D-4017-B90A-50894DFBCA9C}"/>
                </a:ext>
              </a:extLst>
            </p:cNvPr>
            <p:cNvGrpSpPr/>
            <p:nvPr/>
          </p:nvGrpSpPr>
          <p:grpSpPr>
            <a:xfrm>
              <a:off x="1232732" y="3041152"/>
              <a:ext cx="276778" cy="411776"/>
              <a:chOff x="5590365" y="2803326"/>
              <a:chExt cx="459915" cy="515816"/>
            </a:xfrm>
            <a:solidFill>
              <a:schemeClr val="accent5">
                <a:lumMod val="60000"/>
                <a:lumOff val="40000"/>
              </a:schemeClr>
            </a:solidFill>
          </p:grpSpPr>
          <p:sp>
            <p:nvSpPr>
              <p:cNvPr id="118" name="Rectangle 117">
                <a:extLst>
                  <a:ext uri="{FF2B5EF4-FFF2-40B4-BE49-F238E27FC236}">
                    <a16:creationId xmlns:a16="http://schemas.microsoft.com/office/drawing/2014/main" id="{48B975E9-F302-4F1E-B027-C49CD0F68A90}"/>
                  </a:ext>
                </a:extLst>
              </p:cNvPr>
              <p:cNvSpPr/>
              <p:nvPr/>
            </p:nvSpPr>
            <p:spPr>
              <a:xfrm>
                <a:off x="5590366" y="3061205"/>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119" name="Rectangle 118">
                <a:extLst>
                  <a:ext uri="{FF2B5EF4-FFF2-40B4-BE49-F238E27FC236}">
                    <a16:creationId xmlns:a16="http://schemas.microsoft.com/office/drawing/2014/main" id="{40AC4200-AEDF-4F18-AC4D-32E1B7D4DA4A}"/>
                  </a:ext>
                </a:extLst>
              </p:cNvPr>
              <p:cNvSpPr/>
              <p:nvPr/>
            </p:nvSpPr>
            <p:spPr>
              <a:xfrm>
                <a:off x="5590366" y="2931408"/>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120" name="Rectangle 119">
                <a:extLst>
                  <a:ext uri="{FF2B5EF4-FFF2-40B4-BE49-F238E27FC236}">
                    <a16:creationId xmlns:a16="http://schemas.microsoft.com/office/drawing/2014/main" id="{F780DF63-D058-4055-B0A9-0A92D70BB17D}"/>
                  </a:ext>
                </a:extLst>
              </p:cNvPr>
              <p:cNvSpPr/>
              <p:nvPr/>
            </p:nvSpPr>
            <p:spPr>
              <a:xfrm>
                <a:off x="5590365" y="3189729"/>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121" name="Rectangle 120">
                <a:extLst>
                  <a:ext uri="{FF2B5EF4-FFF2-40B4-BE49-F238E27FC236}">
                    <a16:creationId xmlns:a16="http://schemas.microsoft.com/office/drawing/2014/main" id="{29612128-ACAA-4E64-8179-959463663992}"/>
                  </a:ext>
                </a:extLst>
              </p:cNvPr>
              <p:cNvSpPr/>
              <p:nvPr/>
            </p:nvSpPr>
            <p:spPr>
              <a:xfrm>
                <a:off x="5590365" y="2803326"/>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grpSp>
        <p:grpSp>
          <p:nvGrpSpPr>
            <p:cNvPr id="113" name="Group 112">
              <a:extLst>
                <a:ext uri="{FF2B5EF4-FFF2-40B4-BE49-F238E27FC236}">
                  <a16:creationId xmlns:a16="http://schemas.microsoft.com/office/drawing/2014/main" id="{4008807A-937D-4F6A-A139-639D5C55C087}"/>
                </a:ext>
              </a:extLst>
            </p:cNvPr>
            <p:cNvGrpSpPr/>
            <p:nvPr/>
          </p:nvGrpSpPr>
          <p:grpSpPr>
            <a:xfrm>
              <a:off x="1891930" y="3044828"/>
              <a:ext cx="276778" cy="411776"/>
              <a:chOff x="5590365" y="2803326"/>
              <a:chExt cx="459915" cy="515816"/>
            </a:xfrm>
            <a:solidFill>
              <a:schemeClr val="accent5">
                <a:lumMod val="60000"/>
                <a:lumOff val="40000"/>
              </a:schemeClr>
            </a:solidFill>
          </p:grpSpPr>
          <p:sp>
            <p:nvSpPr>
              <p:cNvPr id="114" name="Rectangle 113">
                <a:extLst>
                  <a:ext uri="{FF2B5EF4-FFF2-40B4-BE49-F238E27FC236}">
                    <a16:creationId xmlns:a16="http://schemas.microsoft.com/office/drawing/2014/main" id="{8518B491-8D73-4D37-82DA-F8ECCE78BEBD}"/>
                  </a:ext>
                </a:extLst>
              </p:cNvPr>
              <p:cNvSpPr/>
              <p:nvPr/>
            </p:nvSpPr>
            <p:spPr>
              <a:xfrm>
                <a:off x="5590366" y="3061205"/>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115" name="Rectangle 114">
                <a:extLst>
                  <a:ext uri="{FF2B5EF4-FFF2-40B4-BE49-F238E27FC236}">
                    <a16:creationId xmlns:a16="http://schemas.microsoft.com/office/drawing/2014/main" id="{105E27DC-F023-4DCF-9852-93351D24D5D4}"/>
                  </a:ext>
                </a:extLst>
              </p:cNvPr>
              <p:cNvSpPr/>
              <p:nvPr/>
            </p:nvSpPr>
            <p:spPr>
              <a:xfrm>
                <a:off x="5590366" y="2931408"/>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116" name="Rectangle 115">
                <a:extLst>
                  <a:ext uri="{FF2B5EF4-FFF2-40B4-BE49-F238E27FC236}">
                    <a16:creationId xmlns:a16="http://schemas.microsoft.com/office/drawing/2014/main" id="{8368A6F7-A4A3-4066-B596-9054DBC8B477}"/>
                  </a:ext>
                </a:extLst>
              </p:cNvPr>
              <p:cNvSpPr/>
              <p:nvPr/>
            </p:nvSpPr>
            <p:spPr>
              <a:xfrm>
                <a:off x="5590365" y="3189729"/>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117" name="Rectangle 116">
                <a:extLst>
                  <a:ext uri="{FF2B5EF4-FFF2-40B4-BE49-F238E27FC236}">
                    <a16:creationId xmlns:a16="http://schemas.microsoft.com/office/drawing/2014/main" id="{7A509C35-58F7-49BD-9D61-B6DA814DD2EB}"/>
                  </a:ext>
                </a:extLst>
              </p:cNvPr>
              <p:cNvSpPr/>
              <p:nvPr/>
            </p:nvSpPr>
            <p:spPr>
              <a:xfrm>
                <a:off x="5590365" y="2803326"/>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grpSp>
        <p:cxnSp>
          <p:nvCxnSpPr>
            <p:cNvPr id="195" name="Straight Arrow Connector 194">
              <a:extLst>
                <a:ext uri="{FF2B5EF4-FFF2-40B4-BE49-F238E27FC236}">
                  <a16:creationId xmlns:a16="http://schemas.microsoft.com/office/drawing/2014/main" id="{28085911-73E2-42E2-ACCB-8C01EF56D7B4}"/>
                </a:ext>
              </a:extLst>
            </p:cNvPr>
            <p:cNvCxnSpPr>
              <a:cxnSpLocks/>
            </p:cNvCxnSpPr>
            <p:nvPr/>
          </p:nvCxnSpPr>
          <p:spPr>
            <a:xfrm>
              <a:off x="1730059" y="2687979"/>
              <a:ext cx="124374" cy="18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61C7AFDD-CA30-4FDB-980E-23428D8128A1}"/>
                </a:ext>
              </a:extLst>
            </p:cNvPr>
            <p:cNvSpPr/>
            <p:nvPr/>
          </p:nvSpPr>
          <p:spPr>
            <a:xfrm>
              <a:off x="1618435" y="2637243"/>
              <a:ext cx="118566" cy="10331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198" name="Rectangle 197">
              <a:extLst>
                <a:ext uri="{FF2B5EF4-FFF2-40B4-BE49-F238E27FC236}">
                  <a16:creationId xmlns:a16="http://schemas.microsoft.com/office/drawing/2014/main" id="{E254E685-AE56-4E57-A7DD-76EF4A1C33B9}"/>
                </a:ext>
              </a:extLst>
            </p:cNvPr>
            <p:cNvSpPr/>
            <p:nvPr/>
          </p:nvSpPr>
          <p:spPr>
            <a:xfrm>
              <a:off x="2494412" y="3156391"/>
              <a:ext cx="788023" cy="20614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95000"/>
                      <a:lumOff val="5000"/>
                    </a:schemeClr>
                  </a:solidFill>
                </a:rPr>
                <a:t>Accum</a:t>
              </a:r>
              <a:endParaRPr lang="en-US" sz="1400" dirty="0">
                <a:solidFill>
                  <a:schemeClr val="tx1">
                    <a:lumMod val="95000"/>
                    <a:lumOff val="5000"/>
                  </a:schemeClr>
                </a:solidFill>
              </a:endParaRPr>
            </a:p>
          </p:txBody>
        </p:sp>
        <p:cxnSp>
          <p:nvCxnSpPr>
            <p:cNvPr id="199" name="Connector: Elbow 198">
              <a:extLst>
                <a:ext uri="{FF2B5EF4-FFF2-40B4-BE49-F238E27FC236}">
                  <a16:creationId xmlns:a16="http://schemas.microsoft.com/office/drawing/2014/main" id="{20ADACF6-7E25-4E99-9F42-78817D26D6DC}"/>
                </a:ext>
              </a:extLst>
            </p:cNvPr>
            <p:cNvCxnSpPr>
              <a:cxnSpLocks/>
              <a:stCxn id="95" idx="3"/>
              <a:endCxn id="198" idx="1"/>
            </p:cNvCxnSpPr>
            <p:nvPr/>
          </p:nvCxnSpPr>
          <p:spPr>
            <a:xfrm flipV="1">
              <a:off x="2195084" y="3259461"/>
              <a:ext cx="299328" cy="738506"/>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nector: Elbow 202">
              <a:extLst>
                <a:ext uri="{FF2B5EF4-FFF2-40B4-BE49-F238E27FC236}">
                  <a16:creationId xmlns:a16="http://schemas.microsoft.com/office/drawing/2014/main" id="{0C9E84D7-4E37-490E-A6AC-20C171303C23}"/>
                </a:ext>
              </a:extLst>
            </p:cNvPr>
            <p:cNvCxnSpPr>
              <a:cxnSpLocks/>
              <a:stCxn id="198" idx="0"/>
              <a:endCxn id="122" idx="2"/>
            </p:cNvCxnSpPr>
            <p:nvPr/>
          </p:nvCxnSpPr>
          <p:spPr>
            <a:xfrm rot="16200000" flipV="1">
              <a:off x="2248943" y="2516910"/>
              <a:ext cx="618353" cy="660610"/>
            </a:xfrm>
            <a:prstGeom prst="bentConnector3">
              <a:avLst>
                <a:gd name="adj1" fmla="val 13696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nector: Elbow 205">
              <a:extLst>
                <a:ext uri="{FF2B5EF4-FFF2-40B4-BE49-F238E27FC236}">
                  <a16:creationId xmlns:a16="http://schemas.microsoft.com/office/drawing/2014/main" id="{96801858-0193-489D-A713-0723B41E94AA}"/>
                </a:ext>
              </a:extLst>
            </p:cNvPr>
            <p:cNvCxnSpPr>
              <a:cxnSpLocks/>
              <a:stCxn id="198" idx="0"/>
              <a:endCxn id="129" idx="2"/>
            </p:cNvCxnSpPr>
            <p:nvPr/>
          </p:nvCxnSpPr>
          <p:spPr>
            <a:xfrm rot="16200000" flipV="1">
              <a:off x="1713635" y="1981602"/>
              <a:ext cx="618352" cy="1731226"/>
            </a:xfrm>
            <a:prstGeom prst="bentConnector3">
              <a:avLst>
                <a:gd name="adj1" fmla="val 13696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E6DB82B-82CE-44E8-8AB2-F5591F80F7E1}"/>
                </a:ext>
              </a:extLst>
            </p:cNvPr>
            <p:cNvCxnSpPr>
              <a:cxnSpLocks/>
              <a:stCxn id="95" idx="2"/>
            </p:cNvCxnSpPr>
            <p:nvPr/>
          </p:nvCxnSpPr>
          <p:spPr>
            <a:xfrm>
              <a:off x="1701141" y="4238855"/>
              <a:ext cx="0" cy="5569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9" name="TextBox 248">
            <a:extLst>
              <a:ext uri="{FF2B5EF4-FFF2-40B4-BE49-F238E27FC236}">
                <a16:creationId xmlns:a16="http://schemas.microsoft.com/office/drawing/2014/main" id="{705B0AF2-BC0D-4337-93AD-079FA2FC5A2C}"/>
              </a:ext>
            </a:extLst>
          </p:cNvPr>
          <p:cNvSpPr txBox="1"/>
          <p:nvPr/>
        </p:nvSpPr>
        <p:spPr>
          <a:xfrm>
            <a:off x="4366538" y="1166652"/>
            <a:ext cx="2808526" cy="830997"/>
          </a:xfrm>
          <a:prstGeom prst="rect">
            <a:avLst/>
          </a:prstGeom>
          <a:noFill/>
        </p:spPr>
        <p:txBody>
          <a:bodyPr wrap="none" rtlCol="0">
            <a:spAutoFit/>
          </a:bodyPr>
          <a:lstStyle/>
          <a:p>
            <a:r>
              <a:rPr lang="en-US" sz="2400" b="1" dirty="0"/>
              <a:t>Dynamic-Scheduled,</a:t>
            </a:r>
          </a:p>
          <a:p>
            <a:r>
              <a:rPr lang="en-US" sz="2400" b="1" dirty="0"/>
              <a:t>Single-instruction PE</a:t>
            </a:r>
          </a:p>
        </p:txBody>
      </p:sp>
      <p:grpSp>
        <p:nvGrpSpPr>
          <p:cNvPr id="313" name="Group 312">
            <a:extLst>
              <a:ext uri="{FF2B5EF4-FFF2-40B4-BE49-F238E27FC236}">
                <a16:creationId xmlns:a16="http://schemas.microsoft.com/office/drawing/2014/main" id="{41B5452C-1B72-42CE-8F16-58B4C2D739F9}"/>
              </a:ext>
            </a:extLst>
          </p:cNvPr>
          <p:cNvGrpSpPr/>
          <p:nvPr/>
        </p:nvGrpSpPr>
        <p:grpSpPr>
          <a:xfrm>
            <a:off x="4120096" y="2119829"/>
            <a:ext cx="3201146" cy="2769671"/>
            <a:chOff x="4120096" y="2119829"/>
            <a:chExt cx="3201146" cy="2769671"/>
          </a:xfrm>
        </p:grpSpPr>
        <p:cxnSp>
          <p:nvCxnSpPr>
            <p:cNvPr id="214" name="Straight Arrow Connector 213">
              <a:extLst>
                <a:ext uri="{FF2B5EF4-FFF2-40B4-BE49-F238E27FC236}">
                  <a16:creationId xmlns:a16="http://schemas.microsoft.com/office/drawing/2014/main" id="{86BD7A07-E35D-4441-AC1B-72DF4F8A6476}"/>
                </a:ext>
              </a:extLst>
            </p:cNvPr>
            <p:cNvCxnSpPr>
              <a:cxnSpLocks/>
            </p:cNvCxnSpPr>
            <p:nvPr/>
          </p:nvCxnSpPr>
          <p:spPr>
            <a:xfrm>
              <a:off x="5825295" y="2891412"/>
              <a:ext cx="0" cy="9173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9B8EF9-CB69-473A-AB0D-2779CA0CE64C}"/>
                </a:ext>
              </a:extLst>
            </p:cNvPr>
            <p:cNvCxnSpPr>
              <a:cxnSpLocks/>
            </p:cNvCxnSpPr>
            <p:nvPr/>
          </p:nvCxnSpPr>
          <p:spPr>
            <a:xfrm>
              <a:off x="5166096" y="2889969"/>
              <a:ext cx="0" cy="9187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06C7D76B-127E-46ED-B631-0CA28A437835}"/>
                </a:ext>
              </a:extLst>
            </p:cNvPr>
            <p:cNvSpPr/>
            <p:nvPr/>
          </p:nvSpPr>
          <p:spPr>
            <a:xfrm>
              <a:off x="5002173" y="3808734"/>
              <a:ext cx="987887" cy="481776"/>
            </a:xfrm>
            <a:prstGeom prst="rect">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rPr>
                <a:t>Function</a:t>
              </a:r>
            </a:p>
            <a:p>
              <a:pPr algn="ctr"/>
              <a:r>
                <a:rPr lang="en-US" altLang="zh-CN" sz="1400" dirty="0">
                  <a:solidFill>
                    <a:schemeClr val="tx1">
                      <a:lumMod val="95000"/>
                      <a:lumOff val="5000"/>
                    </a:schemeClr>
                  </a:solidFill>
                </a:rPr>
                <a:t>Unit</a:t>
              </a:r>
              <a:endParaRPr lang="en-US" sz="1400" dirty="0">
                <a:solidFill>
                  <a:schemeClr val="tx1">
                    <a:lumMod val="95000"/>
                    <a:lumOff val="5000"/>
                  </a:schemeClr>
                </a:solidFill>
              </a:endParaRPr>
            </a:p>
          </p:txBody>
        </p:sp>
        <p:cxnSp>
          <p:nvCxnSpPr>
            <p:cNvPr id="217" name="Straight Arrow Connector 216">
              <a:extLst>
                <a:ext uri="{FF2B5EF4-FFF2-40B4-BE49-F238E27FC236}">
                  <a16:creationId xmlns:a16="http://schemas.microsoft.com/office/drawing/2014/main" id="{058984F9-E60D-4F0A-A871-5E8F2ACA93FC}"/>
                </a:ext>
              </a:extLst>
            </p:cNvPr>
            <p:cNvCxnSpPr>
              <a:cxnSpLocks/>
              <a:stCxn id="216" idx="2"/>
            </p:cNvCxnSpPr>
            <p:nvPr/>
          </p:nvCxnSpPr>
          <p:spPr>
            <a:xfrm>
              <a:off x="5496117" y="4290510"/>
              <a:ext cx="0" cy="5989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59414448-920A-4A13-B29C-A3511100A143}"/>
                </a:ext>
              </a:extLst>
            </p:cNvPr>
            <p:cNvSpPr/>
            <p:nvPr/>
          </p:nvSpPr>
          <p:spPr>
            <a:xfrm>
              <a:off x="4120096" y="3944222"/>
              <a:ext cx="681505" cy="210801"/>
            </a:xfrm>
            <a:prstGeom prst="rect">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rPr>
                <a:t>Config</a:t>
              </a:r>
              <a:endParaRPr lang="en-US" sz="1400" dirty="0">
                <a:solidFill>
                  <a:schemeClr val="tx1">
                    <a:lumMod val="95000"/>
                    <a:lumOff val="5000"/>
                  </a:schemeClr>
                </a:solidFill>
              </a:endParaRPr>
            </a:p>
          </p:txBody>
        </p:sp>
        <p:cxnSp>
          <p:nvCxnSpPr>
            <p:cNvPr id="219" name="Straight Arrow Connector 218">
              <a:extLst>
                <a:ext uri="{FF2B5EF4-FFF2-40B4-BE49-F238E27FC236}">
                  <a16:creationId xmlns:a16="http://schemas.microsoft.com/office/drawing/2014/main" id="{AA7A1F67-DD8E-4ED8-8F1D-E541EA54ABB0}"/>
                </a:ext>
              </a:extLst>
            </p:cNvPr>
            <p:cNvCxnSpPr>
              <a:cxnSpLocks/>
              <a:stCxn id="218" idx="3"/>
              <a:endCxn id="216" idx="1"/>
            </p:cNvCxnSpPr>
            <p:nvPr/>
          </p:nvCxnSpPr>
          <p:spPr>
            <a:xfrm flipV="1">
              <a:off x="4801601" y="4049622"/>
              <a:ext cx="20057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0" name="Trapezoid 219">
              <a:extLst>
                <a:ext uri="{FF2B5EF4-FFF2-40B4-BE49-F238E27FC236}">
                  <a16:creationId xmlns:a16="http://schemas.microsoft.com/office/drawing/2014/main" id="{609C13B3-163B-4641-9B41-2976996E3129}"/>
                </a:ext>
              </a:extLst>
            </p:cNvPr>
            <p:cNvSpPr/>
            <p:nvPr/>
          </p:nvSpPr>
          <p:spPr>
            <a:xfrm rot="10800000">
              <a:off x="4538003" y="2589694"/>
              <a:ext cx="828342" cy="301719"/>
            </a:xfrm>
            <a:prstGeom prst="trapezoid">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solidFill>
                    <a:schemeClr val="tx1">
                      <a:lumMod val="95000"/>
                      <a:lumOff val="5000"/>
                    </a:schemeClr>
                  </a:solidFill>
                </a:rPr>
                <a:t>MUX</a:t>
              </a:r>
            </a:p>
          </p:txBody>
        </p:sp>
        <p:cxnSp>
          <p:nvCxnSpPr>
            <p:cNvPr id="221" name="Straight Arrow Connector 220">
              <a:extLst>
                <a:ext uri="{FF2B5EF4-FFF2-40B4-BE49-F238E27FC236}">
                  <a16:creationId xmlns:a16="http://schemas.microsoft.com/office/drawing/2014/main" id="{EC0131E4-559C-447B-BF7D-6A239EFCA95D}"/>
                </a:ext>
              </a:extLst>
            </p:cNvPr>
            <p:cNvCxnSpPr>
              <a:cxnSpLocks/>
            </p:cNvCxnSpPr>
            <p:nvPr/>
          </p:nvCxnSpPr>
          <p:spPr>
            <a:xfrm flipH="1">
              <a:off x="4709376" y="2119829"/>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D48A9D4-24E2-44BD-B006-A95FD7401480}"/>
                </a:ext>
              </a:extLst>
            </p:cNvPr>
            <p:cNvCxnSpPr>
              <a:cxnSpLocks/>
            </p:cNvCxnSpPr>
            <p:nvPr/>
          </p:nvCxnSpPr>
          <p:spPr>
            <a:xfrm flipH="1">
              <a:off x="4828173" y="2119829"/>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877CEE6E-FFC8-4477-A857-4EDD3B45C978}"/>
                </a:ext>
              </a:extLst>
            </p:cNvPr>
            <p:cNvCxnSpPr>
              <a:cxnSpLocks/>
            </p:cNvCxnSpPr>
            <p:nvPr/>
          </p:nvCxnSpPr>
          <p:spPr>
            <a:xfrm flipH="1">
              <a:off x="5075584" y="2119829"/>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71F4CBD3-74D8-41E2-A974-25D789640E9C}"/>
                </a:ext>
              </a:extLst>
            </p:cNvPr>
            <p:cNvCxnSpPr>
              <a:cxnSpLocks/>
            </p:cNvCxnSpPr>
            <p:nvPr/>
          </p:nvCxnSpPr>
          <p:spPr>
            <a:xfrm flipH="1">
              <a:off x="5197676" y="2119829"/>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B2D0605A-FFAD-49CC-9EA0-BF196893F085}"/>
                </a:ext>
              </a:extLst>
            </p:cNvPr>
            <p:cNvCxnSpPr>
              <a:cxnSpLocks/>
            </p:cNvCxnSpPr>
            <p:nvPr/>
          </p:nvCxnSpPr>
          <p:spPr>
            <a:xfrm>
              <a:off x="4451344" y="2739634"/>
              <a:ext cx="124374" cy="18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Rectangle 225">
              <a:extLst>
                <a:ext uri="{FF2B5EF4-FFF2-40B4-BE49-F238E27FC236}">
                  <a16:creationId xmlns:a16="http://schemas.microsoft.com/office/drawing/2014/main" id="{7BC5D343-7F19-467D-A9F7-7CB5F3D7D876}"/>
                </a:ext>
              </a:extLst>
            </p:cNvPr>
            <p:cNvSpPr/>
            <p:nvPr/>
          </p:nvSpPr>
          <p:spPr>
            <a:xfrm>
              <a:off x="4339720" y="2688898"/>
              <a:ext cx="118566" cy="10331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27" name="Trapezoid 226">
              <a:extLst>
                <a:ext uri="{FF2B5EF4-FFF2-40B4-BE49-F238E27FC236}">
                  <a16:creationId xmlns:a16="http://schemas.microsoft.com/office/drawing/2014/main" id="{805CAB5E-4E4A-41A5-B5FE-E0A9D9D068E7}"/>
                </a:ext>
              </a:extLst>
            </p:cNvPr>
            <p:cNvSpPr/>
            <p:nvPr/>
          </p:nvSpPr>
          <p:spPr>
            <a:xfrm rot="10800000">
              <a:off x="5608619" y="2589693"/>
              <a:ext cx="828342" cy="301719"/>
            </a:xfrm>
            <a:prstGeom prst="trapezoid">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solidFill>
                    <a:schemeClr val="tx1">
                      <a:lumMod val="95000"/>
                      <a:lumOff val="5000"/>
                    </a:schemeClr>
                  </a:solidFill>
                </a:rPr>
                <a:t>MUX</a:t>
              </a:r>
            </a:p>
          </p:txBody>
        </p:sp>
        <p:cxnSp>
          <p:nvCxnSpPr>
            <p:cNvPr id="228" name="Straight Arrow Connector 227">
              <a:extLst>
                <a:ext uri="{FF2B5EF4-FFF2-40B4-BE49-F238E27FC236}">
                  <a16:creationId xmlns:a16="http://schemas.microsoft.com/office/drawing/2014/main" id="{5F3D8FB7-DCAE-4278-9F68-6F7AB9E022A6}"/>
                </a:ext>
              </a:extLst>
            </p:cNvPr>
            <p:cNvCxnSpPr>
              <a:cxnSpLocks/>
            </p:cNvCxnSpPr>
            <p:nvPr/>
          </p:nvCxnSpPr>
          <p:spPr>
            <a:xfrm flipH="1">
              <a:off x="5896796" y="2119829"/>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59B0F50C-B495-4238-9531-8961F7B939BC}"/>
                </a:ext>
              </a:extLst>
            </p:cNvPr>
            <p:cNvCxnSpPr>
              <a:cxnSpLocks/>
            </p:cNvCxnSpPr>
            <p:nvPr/>
          </p:nvCxnSpPr>
          <p:spPr>
            <a:xfrm flipH="1">
              <a:off x="5770801" y="2119829"/>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EB182304-4501-4049-BD6F-3F5937C898E2}"/>
                </a:ext>
              </a:extLst>
            </p:cNvPr>
            <p:cNvCxnSpPr>
              <a:cxnSpLocks/>
            </p:cNvCxnSpPr>
            <p:nvPr/>
          </p:nvCxnSpPr>
          <p:spPr>
            <a:xfrm flipH="1">
              <a:off x="6145285" y="2120614"/>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F369A782-7722-4291-A8E6-56E1F799A424}"/>
                </a:ext>
              </a:extLst>
            </p:cNvPr>
            <p:cNvCxnSpPr>
              <a:cxnSpLocks/>
            </p:cNvCxnSpPr>
            <p:nvPr/>
          </p:nvCxnSpPr>
          <p:spPr>
            <a:xfrm flipH="1">
              <a:off x="6269688" y="2119829"/>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2" name="Group 231">
              <a:extLst>
                <a:ext uri="{FF2B5EF4-FFF2-40B4-BE49-F238E27FC236}">
                  <a16:creationId xmlns:a16="http://schemas.microsoft.com/office/drawing/2014/main" id="{F611A944-02AD-4631-B2FE-131731DFC021}"/>
                </a:ext>
              </a:extLst>
            </p:cNvPr>
            <p:cNvGrpSpPr/>
            <p:nvPr/>
          </p:nvGrpSpPr>
          <p:grpSpPr>
            <a:xfrm>
              <a:off x="5027708" y="3092807"/>
              <a:ext cx="276778" cy="411776"/>
              <a:chOff x="5590365" y="2803326"/>
              <a:chExt cx="459915" cy="515816"/>
            </a:xfrm>
            <a:solidFill>
              <a:schemeClr val="accent5">
                <a:lumMod val="60000"/>
                <a:lumOff val="40000"/>
              </a:schemeClr>
            </a:solidFill>
          </p:grpSpPr>
          <p:sp>
            <p:nvSpPr>
              <p:cNvPr id="233" name="Rectangle 232">
                <a:extLst>
                  <a:ext uri="{FF2B5EF4-FFF2-40B4-BE49-F238E27FC236}">
                    <a16:creationId xmlns:a16="http://schemas.microsoft.com/office/drawing/2014/main" id="{741A14C5-6B08-4CEC-814B-5AE8937BC6F5}"/>
                  </a:ext>
                </a:extLst>
              </p:cNvPr>
              <p:cNvSpPr/>
              <p:nvPr/>
            </p:nvSpPr>
            <p:spPr>
              <a:xfrm>
                <a:off x="5590366" y="3061205"/>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34" name="Rectangle 233">
                <a:extLst>
                  <a:ext uri="{FF2B5EF4-FFF2-40B4-BE49-F238E27FC236}">
                    <a16:creationId xmlns:a16="http://schemas.microsoft.com/office/drawing/2014/main" id="{CB07E3CF-0A01-4A7B-81F1-FF7CCE1A572E}"/>
                  </a:ext>
                </a:extLst>
              </p:cNvPr>
              <p:cNvSpPr/>
              <p:nvPr/>
            </p:nvSpPr>
            <p:spPr>
              <a:xfrm>
                <a:off x="5590366" y="2931408"/>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35" name="Rectangle 234">
                <a:extLst>
                  <a:ext uri="{FF2B5EF4-FFF2-40B4-BE49-F238E27FC236}">
                    <a16:creationId xmlns:a16="http://schemas.microsoft.com/office/drawing/2014/main" id="{2CBEB155-65BD-467F-B120-3A2576B623C6}"/>
                  </a:ext>
                </a:extLst>
              </p:cNvPr>
              <p:cNvSpPr/>
              <p:nvPr/>
            </p:nvSpPr>
            <p:spPr>
              <a:xfrm>
                <a:off x="5590365" y="3189729"/>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36" name="Rectangle 235">
                <a:extLst>
                  <a:ext uri="{FF2B5EF4-FFF2-40B4-BE49-F238E27FC236}">
                    <a16:creationId xmlns:a16="http://schemas.microsoft.com/office/drawing/2014/main" id="{FAD2014F-778E-4B9D-9676-2440E40823E1}"/>
                  </a:ext>
                </a:extLst>
              </p:cNvPr>
              <p:cNvSpPr/>
              <p:nvPr/>
            </p:nvSpPr>
            <p:spPr>
              <a:xfrm>
                <a:off x="5590365" y="2803326"/>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grpSp>
        <p:grpSp>
          <p:nvGrpSpPr>
            <p:cNvPr id="237" name="Group 236">
              <a:extLst>
                <a:ext uri="{FF2B5EF4-FFF2-40B4-BE49-F238E27FC236}">
                  <a16:creationId xmlns:a16="http://schemas.microsoft.com/office/drawing/2014/main" id="{BD879152-46EA-4AC2-B321-8F86C5FCF14A}"/>
                </a:ext>
              </a:extLst>
            </p:cNvPr>
            <p:cNvGrpSpPr/>
            <p:nvPr/>
          </p:nvGrpSpPr>
          <p:grpSpPr>
            <a:xfrm>
              <a:off x="5686906" y="3096483"/>
              <a:ext cx="276778" cy="411776"/>
              <a:chOff x="5590365" y="2803326"/>
              <a:chExt cx="459915" cy="515816"/>
            </a:xfrm>
            <a:solidFill>
              <a:schemeClr val="accent5">
                <a:lumMod val="60000"/>
                <a:lumOff val="40000"/>
              </a:schemeClr>
            </a:solidFill>
          </p:grpSpPr>
          <p:sp>
            <p:nvSpPr>
              <p:cNvPr id="238" name="Rectangle 237">
                <a:extLst>
                  <a:ext uri="{FF2B5EF4-FFF2-40B4-BE49-F238E27FC236}">
                    <a16:creationId xmlns:a16="http://schemas.microsoft.com/office/drawing/2014/main" id="{A0BCBEF6-0CEE-4BD3-8116-8A4FE8CED821}"/>
                  </a:ext>
                </a:extLst>
              </p:cNvPr>
              <p:cNvSpPr/>
              <p:nvPr/>
            </p:nvSpPr>
            <p:spPr>
              <a:xfrm>
                <a:off x="5590366" y="3061205"/>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39" name="Rectangle 238">
                <a:extLst>
                  <a:ext uri="{FF2B5EF4-FFF2-40B4-BE49-F238E27FC236}">
                    <a16:creationId xmlns:a16="http://schemas.microsoft.com/office/drawing/2014/main" id="{E798F6DD-B892-4DF9-89A7-95C2EB315B6B}"/>
                  </a:ext>
                </a:extLst>
              </p:cNvPr>
              <p:cNvSpPr/>
              <p:nvPr/>
            </p:nvSpPr>
            <p:spPr>
              <a:xfrm>
                <a:off x="5590366" y="2931408"/>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40" name="Rectangle 239">
                <a:extLst>
                  <a:ext uri="{FF2B5EF4-FFF2-40B4-BE49-F238E27FC236}">
                    <a16:creationId xmlns:a16="http://schemas.microsoft.com/office/drawing/2014/main" id="{455855E5-95ED-4D41-8582-A12C4F2DB126}"/>
                  </a:ext>
                </a:extLst>
              </p:cNvPr>
              <p:cNvSpPr/>
              <p:nvPr/>
            </p:nvSpPr>
            <p:spPr>
              <a:xfrm>
                <a:off x="5590365" y="3189729"/>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41" name="Rectangle 240">
                <a:extLst>
                  <a:ext uri="{FF2B5EF4-FFF2-40B4-BE49-F238E27FC236}">
                    <a16:creationId xmlns:a16="http://schemas.microsoft.com/office/drawing/2014/main" id="{DF07FCE5-C334-4609-8BAA-E2E97AF4FA3C}"/>
                  </a:ext>
                </a:extLst>
              </p:cNvPr>
              <p:cNvSpPr/>
              <p:nvPr/>
            </p:nvSpPr>
            <p:spPr>
              <a:xfrm>
                <a:off x="5590365" y="2803326"/>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grpSp>
        <p:cxnSp>
          <p:nvCxnSpPr>
            <p:cNvPr id="242" name="Straight Arrow Connector 241">
              <a:extLst>
                <a:ext uri="{FF2B5EF4-FFF2-40B4-BE49-F238E27FC236}">
                  <a16:creationId xmlns:a16="http://schemas.microsoft.com/office/drawing/2014/main" id="{5407A94C-C4AB-4038-AE42-8EA0C8D60A5F}"/>
                </a:ext>
              </a:extLst>
            </p:cNvPr>
            <p:cNvCxnSpPr>
              <a:cxnSpLocks/>
            </p:cNvCxnSpPr>
            <p:nvPr/>
          </p:nvCxnSpPr>
          <p:spPr>
            <a:xfrm>
              <a:off x="5525035" y="2739634"/>
              <a:ext cx="124374" cy="18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3" name="Rectangle 242">
              <a:extLst>
                <a:ext uri="{FF2B5EF4-FFF2-40B4-BE49-F238E27FC236}">
                  <a16:creationId xmlns:a16="http://schemas.microsoft.com/office/drawing/2014/main" id="{D5E7D8EF-1231-4A1E-BC52-F72C2592DBA0}"/>
                </a:ext>
              </a:extLst>
            </p:cNvPr>
            <p:cNvSpPr/>
            <p:nvPr/>
          </p:nvSpPr>
          <p:spPr>
            <a:xfrm>
              <a:off x="5413411" y="2688898"/>
              <a:ext cx="118566" cy="10331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44" name="Rectangle 243">
              <a:extLst>
                <a:ext uri="{FF2B5EF4-FFF2-40B4-BE49-F238E27FC236}">
                  <a16:creationId xmlns:a16="http://schemas.microsoft.com/office/drawing/2014/main" id="{329DAD05-1F75-4EC4-83D5-FD1D9BF2ED4F}"/>
                </a:ext>
              </a:extLst>
            </p:cNvPr>
            <p:cNvSpPr/>
            <p:nvPr/>
          </p:nvSpPr>
          <p:spPr>
            <a:xfrm>
              <a:off x="6327407" y="3194627"/>
              <a:ext cx="788023" cy="20614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95000"/>
                      <a:lumOff val="5000"/>
                    </a:schemeClr>
                  </a:solidFill>
                </a:rPr>
                <a:t>Accum</a:t>
              </a:r>
              <a:endParaRPr lang="en-US" sz="1400" dirty="0">
                <a:solidFill>
                  <a:schemeClr val="tx1">
                    <a:lumMod val="95000"/>
                    <a:lumOff val="5000"/>
                  </a:schemeClr>
                </a:solidFill>
              </a:endParaRPr>
            </a:p>
          </p:txBody>
        </p:sp>
        <p:cxnSp>
          <p:nvCxnSpPr>
            <p:cNvPr id="245" name="Connector: Elbow 244">
              <a:extLst>
                <a:ext uri="{FF2B5EF4-FFF2-40B4-BE49-F238E27FC236}">
                  <a16:creationId xmlns:a16="http://schemas.microsoft.com/office/drawing/2014/main" id="{C7E4B6C1-92FE-4EE9-9EDA-0686287E504B}"/>
                </a:ext>
              </a:extLst>
            </p:cNvPr>
            <p:cNvCxnSpPr>
              <a:cxnSpLocks/>
              <a:stCxn id="216" idx="3"/>
              <a:endCxn id="244" idx="1"/>
            </p:cNvCxnSpPr>
            <p:nvPr/>
          </p:nvCxnSpPr>
          <p:spPr>
            <a:xfrm flipV="1">
              <a:off x="5990060" y="3297697"/>
              <a:ext cx="337347" cy="75192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or: Elbow 245">
              <a:extLst>
                <a:ext uri="{FF2B5EF4-FFF2-40B4-BE49-F238E27FC236}">
                  <a16:creationId xmlns:a16="http://schemas.microsoft.com/office/drawing/2014/main" id="{EECF042F-50B0-4720-81AC-804C1792ABDA}"/>
                </a:ext>
              </a:extLst>
            </p:cNvPr>
            <p:cNvCxnSpPr>
              <a:cxnSpLocks/>
              <a:stCxn id="244" idx="0"/>
              <a:endCxn id="227" idx="2"/>
            </p:cNvCxnSpPr>
            <p:nvPr/>
          </p:nvCxnSpPr>
          <p:spPr>
            <a:xfrm rot="16200000" flipV="1">
              <a:off x="6069638" y="2542845"/>
              <a:ext cx="604934" cy="698629"/>
            </a:xfrm>
            <a:prstGeom prst="bentConnector3">
              <a:avLst>
                <a:gd name="adj1" fmla="val 13778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Connector: Elbow 246">
              <a:extLst>
                <a:ext uri="{FF2B5EF4-FFF2-40B4-BE49-F238E27FC236}">
                  <a16:creationId xmlns:a16="http://schemas.microsoft.com/office/drawing/2014/main" id="{068FEC5A-B90D-47B4-9CC3-66DB518F4A43}"/>
                </a:ext>
              </a:extLst>
            </p:cNvPr>
            <p:cNvCxnSpPr>
              <a:cxnSpLocks/>
              <a:stCxn id="244" idx="0"/>
              <a:endCxn id="220" idx="2"/>
            </p:cNvCxnSpPr>
            <p:nvPr/>
          </p:nvCxnSpPr>
          <p:spPr>
            <a:xfrm rot="16200000" flipV="1">
              <a:off x="5534331" y="2007538"/>
              <a:ext cx="604933" cy="1769245"/>
            </a:xfrm>
            <a:prstGeom prst="bentConnector3">
              <a:avLst>
                <a:gd name="adj1" fmla="val 13778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1" name="Rectangle 250">
              <a:extLst>
                <a:ext uri="{FF2B5EF4-FFF2-40B4-BE49-F238E27FC236}">
                  <a16:creationId xmlns:a16="http://schemas.microsoft.com/office/drawing/2014/main" id="{F60B70C5-2B8B-4EE3-AF83-746D5174938D}"/>
                </a:ext>
              </a:extLst>
            </p:cNvPr>
            <p:cNvSpPr/>
            <p:nvPr/>
          </p:nvSpPr>
          <p:spPr>
            <a:xfrm>
              <a:off x="6333819" y="3688541"/>
              <a:ext cx="987423" cy="391197"/>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rPr>
                <a:t>Control</a:t>
              </a:r>
            </a:p>
            <a:p>
              <a:pPr algn="ctr"/>
              <a:r>
                <a:rPr lang="en-US" sz="1400" dirty="0">
                  <a:solidFill>
                    <a:schemeClr val="tx1">
                      <a:lumMod val="95000"/>
                      <a:lumOff val="5000"/>
                    </a:schemeClr>
                  </a:solidFill>
                </a:rPr>
                <a:t>Table (CLT)</a:t>
              </a:r>
            </a:p>
          </p:txBody>
        </p:sp>
        <p:cxnSp>
          <p:nvCxnSpPr>
            <p:cNvPr id="252" name="Connector: Elbow 251">
              <a:extLst>
                <a:ext uri="{FF2B5EF4-FFF2-40B4-BE49-F238E27FC236}">
                  <a16:creationId xmlns:a16="http://schemas.microsoft.com/office/drawing/2014/main" id="{CA5998D8-522C-42F6-ACB2-E6DE7AEC6F65}"/>
                </a:ext>
              </a:extLst>
            </p:cNvPr>
            <p:cNvCxnSpPr>
              <a:cxnSpLocks/>
              <a:stCxn id="216" idx="3"/>
              <a:endCxn id="251" idx="1"/>
            </p:cNvCxnSpPr>
            <p:nvPr/>
          </p:nvCxnSpPr>
          <p:spPr>
            <a:xfrm flipV="1">
              <a:off x="5990060" y="3884140"/>
              <a:ext cx="343759" cy="16548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Connector: Elbow 264">
              <a:extLst>
                <a:ext uri="{FF2B5EF4-FFF2-40B4-BE49-F238E27FC236}">
                  <a16:creationId xmlns:a16="http://schemas.microsoft.com/office/drawing/2014/main" id="{33C60C41-E620-4DC8-9D36-ACB183CFCA02}"/>
                </a:ext>
              </a:extLst>
            </p:cNvPr>
            <p:cNvCxnSpPr>
              <a:cxnSpLocks/>
              <a:stCxn id="251" idx="0"/>
              <a:endCxn id="235" idx="2"/>
            </p:cNvCxnSpPr>
            <p:nvPr/>
          </p:nvCxnSpPr>
          <p:spPr>
            <a:xfrm rot="16200000" flipV="1">
              <a:off x="5904835" y="2765845"/>
              <a:ext cx="183958" cy="1661434"/>
            </a:xfrm>
            <a:prstGeom prst="bentConnector3">
              <a:avLst>
                <a:gd name="adj1" fmla="val 5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Connector: Elbow 267">
              <a:extLst>
                <a:ext uri="{FF2B5EF4-FFF2-40B4-BE49-F238E27FC236}">
                  <a16:creationId xmlns:a16="http://schemas.microsoft.com/office/drawing/2014/main" id="{A534459E-8193-4E04-9D2B-1AF667FC397B}"/>
                </a:ext>
              </a:extLst>
            </p:cNvPr>
            <p:cNvCxnSpPr>
              <a:cxnSpLocks/>
              <a:stCxn id="251" idx="0"/>
              <a:endCxn id="240" idx="2"/>
            </p:cNvCxnSpPr>
            <p:nvPr/>
          </p:nvCxnSpPr>
          <p:spPr>
            <a:xfrm rot="16200000" flipV="1">
              <a:off x="6236272" y="3097282"/>
              <a:ext cx="180282" cy="1002236"/>
            </a:xfrm>
            <a:prstGeom prst="bentConnector3">
              <a:avLst>
                <a:gd name="adj1" fmla="val 500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4" name="Group 313">
            <a:extLst>
              <a:ext uri="{FF2B5EF4-FFF2-40B4-BE49-F238E27FC236}">
                <a16:creationId xmlns:a16="http://schemas.microsoft.com/office/drawing/2014/main" id="{CD2ABB3A-984E-49C8-AFF6-1FAE1B2D2A85}"/>
              </a:ext>
            </a:extLst>
          </p:cNvPr>
          <p:cNvGrpSpPr/>
          <p:nvPr/>
        </p:nvGrpSpPr>
        <p:grpSpPr>
          <a:xfrm>
            <a:off x="8496409" y="2014428"/>
            <a:ext cx="3562939" cy="2901715"/>
            <a:chOff x="8496409" y="2014428"/>
            <a:chExt cx="3562939" cy="2901715"/>
          </a:xfrm>
        </p:grpSpPr>
        <p:cxnSp>
          <p:nvCxnSpPr>
            <p:cNvPr id="5" name="Straight Arrow Connector 4">
              <a:extLst>
                <a:ext uri="{FF2B5EF4-FFF2-40B4-BE49-F238E27FC236}">
                  <a16:creationId xmlns:a16="http://schemas.microsoft.com/office/drawing/2014/main" id="{BF41DB41-F1A1-447C-806E-D6F9336555F3}"/>
                </a:ext>
              </a:extLst>
            </p:cNvPr>
            <p:cNvCxnSpPr>
              <a:cxnSpLocks/>
            </p:cNvCxnSpPr>
            <p:nvPr/>
          </p:nvCxnSpPr>
          <p:spPr>
            <a:xfrm>
              <a:off x="10507989" y="2786011"/>
              <a:ext cx="0" cy="9173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DD35D2B-6CBA-4AF2-992F-AA8A02CF3599}"/>
                </a:ext>
              </a:extLst>
            </p:cNvPr>
            <p:cNvCxnSpPr>
              <a:cxnSpLocks/>
            </p:cNvCxnSpPr>
            <p:nvPr/>
          </p:nvCxnSpPr>
          <p:spPr>
            <a:xfrm>
              <a:off x="9848790" y="2784568"/>
              <a:ext cx="0" cy="9187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B37A83E-8505-4691-8D7A-6E398E68FE63}"/>
                </a:ext>
              </a:extLst>
            </p:cNvPr>
            <p:cNvSpPr/>
            <p:nvPr/>
          </p:nvSpPr>
          <p:spPr>
            <a:xfrm>
              <a:off x="9684868" y="3703334"/>
              <a:ext cx="987886" cy="481776"/>
            </a:xfrm>
            <a:prstGeom prst="rect">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rPr>
                <a:t>Function</a:t>
              </a:r>
            </a:p>
            <a:p>
              <a:pPr algn="ctr"/>
              <a:r>
                <a:rPr lang="en-US" altLang="zh-CN" sz="1400" dirty="0">
                  <a:solidFill>
                    <a:schemeClr val="tx1">
                      <a:lumMod val="95000"/>
                      <a:lumOff val="5000"/>
                    </a:schemeClr>
                  </a:solidFill>
                </a:rPr>
                <a:t>Unit</a:t>
              </a:r>
              <a:endParaRPr lang="en-US" sz="1400" dirty="0">
                <a:solidFill>
                  <a:schemeClr val="tx1">
                    <a:lumMod val="95000"/>
                    <a:lumOff val="5000"/>
                  </a:schemeClr>
                </a:solidFill>
              </a:endParaRPr>
            </a:p>
          </p:txBody>
        </p:sp>
        <p:sp>
          <p:nvSpPr>
            <p:cNvPr id="9" name="Rectangle 8">
              <a:extLst>
                <a:ext uri="{FF2B5EF4-FFF2-40B4-BE49-F238E27FC236}">
                  <a16:creationId xmlns:a16="http://schemas.microsoft.com/office/drawing/2014/main" id="{8863130E-4BA5-4DB6-9367-FBB29B49FA91}"/>
                </a:ext>
              </a:extLst>
            </p:cNvPr>
            <p:cNvSpPr/>
            <p:nvPr/>
          </p:nvSpPr>
          <p:spPr>
            <a:xfrm>
              <a:off x="8496410" y="3635458"/>
              <a:ext cx="987886" cy="481776"/>
            </a:xfrm>
            <a:prstGeom prst="rect">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rPr>
                <a:t>Instruction Buffer</a:t>
              </a:r>
              <a:endParaRPr lang="en-US" sz="1400">
                <a:solidFill>
                  <a:schemeClr val="tx1">
                    <a:lumMod val="95000"/>
                    <a:lumOff val="5000"/>
                  </a:schemeClr>
                </a:solidFill>
              </a:endParaRPr>
            </a:p>
          </p:txBody>
        </p:sp>
        <p:cxnSp>
          <p:nvCxnSpPr>
            <p:cNvPr id="10" name="Straight Arrow Connector 9">
              <a:extLst>
                <a:ext uri="{FF2B5EF4-FFF2-40B4-BE49-F238E27FC236}">
                  <a16:creationId xmlns:a16="http://schemas.microsoft.com/office/drawing/2014/main" id="{5930D582-F26C-487A-A7D8-D2DA7095E057}"/>
                </a:ext>
              </a:extLst>
            </p:cNvPr>
            <p:cNvCxnSpPr>
              <a:cxnSpLocks/>
            </p:cNvCxnSpPr>
            <p:nvPr/>
          </p:nvCxnSpPr>
          <p:spPr>
            <a:xfrm>
              <a:off x="9484296" y="3776331"/>
              <a:ext cx="20057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8BDC77A-DD0B-4C87-8970-3484A86022E1}"/>
                </a:ext>
              </a:extLst>
            </p:cNvPr>
            <p:cNvSpPr/>
            <p:nvPr/>
          </p:nvSpPr>
          <p:spPr>
            <a:xfrm>
              <a:off x="8496410" y="4314072"/>
              <a:ext cx="987886" cy="481776"/>
            </a:xfrm>
            <a:prstGeom prst="rect">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rPr>
                <a:t>Instruction Scheduler</a:t>
              </a:r>
              <a:endParaRPr lang="en-US" sz="1400">
                <a:solidFill>
                  <a:schemeClr val="tx1">
                    <a:lumMod val="95000"/>
                    <a:lumOff val="5000"/>
                  </a:schemeClr>
                </a:solidFill>
              </a:endParaRPr>
            </a:p>
          </p:txBody>
        </p:sp>
        <p:cxnSp>
          <p:nvCxnSpPr>
            <p:cNvPr id="12" name="Straight Arrow Connector 11">
              <a:extLst>
                <a:ext uri="{FF2B5EF4-FFF2-40B4-BE49-F238E27FC236}">
                  <a16:creationId xmlns:a16="http://schemas.microsoft.com/office/drawing/2014/main" id="{5FD0907D-673C-49BB-917F-17595C96B461}"/>
                </a:ext>
              </a:extLst>
            </p:cNvPr>
            <p:cNvCxnSpPr>
              <a:cxnSpLocks/>
              <a:stCxn id="9" idx="2"/>
              <a:endCxn id="11" idx="0"/>
            </p:cNvCxnSpPr>
            <p:nvPr/>
          </p:nvCxnSpPr>
          <p:spPr>
            <a:xfrm>
              <a:off x="8990353" y="4117234"/>
              <a:ext cx="0" cy="196838"/>
            </a:xfrm>
            <a:prstGeom prst="straightConnector1">
              <a:avLst/>
            </a:prstGeom>
            <a:ln w="12700">
              <a:solidFill>
                <a:schemeClr val="tx1"/>
              </a:solidFill>
              <a:headEnd type="triangle" w="med" len="sm"/>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1191A8A-C557-4ADD-A321-915F33A796F0}"/>
                </a:ext>
              </a:extLst>
            </p:cNvPr>
            <p:cNvSpPr/>
            <p:nvPr/>
          </p:nvSpPr>
          <p:spPr>
            <a:xfrm>
              <a:off x="11213975" y="3703334"/>
              <a:ext cx="845373" cy="48177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rPr>
                <a:t>Register</a:t>
              </a:r>
            </a:p>
            <a:p>
              <a:pPr algn="ctr"/>
              <a:r>
                <a:rPr lang="en-US" sz="1400" dirty="0">
                  <a:solidFill>
                    <a:schemeClr val="tx1">
                      <a:lumMod val="95000"/>
                      <a:lumOff val="5000"/>
                    </a:schemeClr>
                  </a:solidFill>
                </a:rPr>
                <a:t>File</a:t>
              </a:r>
            </a:p>
          </p:txBody>
        </p:sp>
        <p:cxnSp>
          <p:nvCxnSpPr>
            <p:cNvPr id="14" name="Connector: Elbow 13">
              <a:extLst>
                <a:ext uri="{FF2B5EF4-FFF2-40B4-BE49-F238E27FC236}">
                  <a16:creationId xmlns:a16="http://schemas.microsoft.com/office/drawing/2014/main" id="{AF489900-E1EC-4A0B-B349-8D2CDB1C1992}"/>
                </a:ext>
              </a:extLst>
            </p:cNvPr>
            <p:cNvCxnSpPr>
              <a:cxnSpLocks/>
              <a:stCxn id="13" idx="0"/>
              <a:endCxn id="41" idx="2"/>
            </p:cNvCxnSpPr>
            <p:nvPr/>
          </p:nvCxnSpPr>
          <p:spPr>
            <a:xfrm rot="16200000" flipV="1">
              <a:off x="10026245" y="2092916"/>
              <a:ext cx="1219041" cy="2001793"/>
            </a:xfrm>
            <a:prstGeom prst="bentConnector3">
              <a:avLst>
                <a:gd name="adj1" fmla="val 11497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82CD1A9-DF78-4B9B-A9AE-DD54D9EE57E5}"/>
                </a:ext>
              </a:extLst>
            </p:cNvPr>
            <p:cNvCxnSpPr>
              <a:cxnSpLocks/>
              <a:stCxn id="13" idx="0"/>
              <a:endCxn id="34" idx="2"/>
            </p:cNvCxnSpPr>
            <p:nvPr/>
          </p:nvCxnSpPr>
          <p:spPr>
            <a:xfrm rot="16200000" flipV="1">
              <a:off x="10561553" y="2628224"/>
              <a:ext cx="1219041" cy="931178"/>
            </a:xfrm>
            <a:prstGeom prst="bentConnector3">
              <a:avLst>
                <a:gd name="adj1" fmla="val 11497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478D92E-B1E5-4E59-954D-818136AAA94D}"/>
                </a:ext>
              </a:extLst>
            </p:cNvPr>
            <p:cNvCxnSpPr>
              <a:cxnSpLocks/>
              <a:stCxn id="7" idx="2"/>
              <a:endCxn id="13" idx="2"/>
            </p:cNvCxnSpPr>
            <p:nvPr/>
          </p:nvCxnSpPr>
          <p:spPr>
            <a:xfrm rot="16200000" flipH="1">
              <a:off x="10907736" y="3456184"/>
              <a:ext cx="12700" cy="1457851"/>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B2845179-0E4D-4EC8-8A27-12C9F2728DE7}"/>
                </a:ext>
              </a:extLst>
            </p:cNvPr>
            <p:cNvCxnSpPr>
              <a:cxnSpLocks/>
              <a:stCxn id="11" idx="3"/>
              <a:endCxn id="13" idx="1"/>
            </p:cNvCxnSpPr>
            <p:nvPr/>
          </p:nvCxnSpPr>
          <p:spPr>
            <a:xfrm flipV="1">
              <a:off x="9484296" y="3944222"/>
              <a:ext cx="1729679" cy="610738"/>
            </a:xfrm>
            <a:prstGeom prst="bentConnector3">
              <a:avLst>
                <a:gd name="adj1" fmla="val 8759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7EE5BBC-6795-4BB2-B4EC-92344F3CB2E0}"/>
                </a:ext>
              </a:extLst>
            </p:cNvPr>
            <p:cNvCxnSpPr>
              <a:cxnSpLocks/>
            </p:cNvCxnSpPr>
            <p:nvPr/>
          </p:nvCxnSpPr>
          <p:spPr>
            <a:xfrm flipH="1">
              <a:off x="9392071" y="2014428"/>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3DEEDC2-6508-4B5C-A727-46374552F7D1}"/>
                </a:ext>
              </a:extLst>
            </p:cNvPr>
            <p:cNvCxnSpPr>
              <a:cxnSpLocks/>
            </p:cNvCxnSpPr>
            <p:nvPr/>
          </p:nvCxnSpPr>
          <p:spPr>
            <a:xfrm flipH="1">
              <a:off x="9510868" y="2014428"/>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570E55E-F54C-4AFD-8054-345716114C4F}"/>
                </a:ext>
              </a:extLst>
            </p:cNvPr>
            <p:cNvCxnSpPr>
              <a:cxnSpLocks/>
            </p:cNvCxnSpPr>
            <p:nvPr/>
          </p:nvCxnSpPr>
          <p:spPr>
            <a:xfrm flipH="1">
              <a:off x="9758279" y="2014428"/>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A60BA2E-9555-4160-BB3C-12B732B33070}"/>
                </a:ext>
              </a:extLst>
            </p:cNvPr>
            <p:cNvCxnSpPr>
              <a:cxnSpLocks/>
            </p:cNvCxnSpPr>
            <p:nvPr/>
          </p:nvCxnSpPr>
          <p:spPr>
            <a:xfrm flipH="1">
              <a:off x="9880371" y="2014428"/>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rapezoid 33">
              <a:extLst>
                <a:ext uri="{FF2B5EF4-FFF2-40B4-BE49-F238E27FC236}">
                  <a16:creationId xmlns:a16="http://schemas.microsoft.com/office/drawing/2014/main" id="{B052E2FF-E38C-454A-8B22-E4A074B4F700}"/>
                </a:ext>
              </a:extLst>
            </p:cNvPr>
            <p:cNvSpPr/>
            <p:nvPr/>
          </p:nvSpPr>
          <p:spPr>
            <a:xfrm rot="10800000">
              <a:off x="10291313" y="2484292"/>
              <a:ext cx="828342" cy="301719"/>
            </a:xfrm>
            <a:prstGeom prst="trapezoid">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a:solidFill>
                    <a:schemeClr val="tx1">
                      <a:lumMod val="95000"/>
                      <a:lumOff val="5000"/>
                    </a:schemeClr>
                  </a:solidFill>
                </a:rPr>
                <a:t>MUX</a:t>
              </a:r>
            </a:p>
          </p:txBody>
        </p:sp>
        <p:cxnSp>
          <p:nvCxnSpPr>
            <p:cNvPr id="35" name="Straight Arrow Connector 34">
              <a:extLst>
                <a:ext uri="{FF2B5EF4-FFF2-40B4-BE49-F238E27FC236}">
                  <a16:creationId xmlns:a16="http://schemas.microsoft.com/office/drawing/2014/main" id="{F150C57D-76F0-4770-BB4E-4FDCF0F58E1D}"/>
                </a:ext>
              </a:extLst>
            </p:cNvPr>
            <p:cNvCxnSpPr>
              <a:cxnSpLocks/>
            </p:cNvCxnSpPr>
            <p:nvPr/>
          </p:nvCxnSpPr>
          <p:spPr>
            <a:xfrm flipH="1">
              <a:off x="10579490" y="2014428"/>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5E906B5-0CA2-4EBA-BB0C-9439B9B79B26}"/>
                </a:ext>
              </a:extLst>
            </p:cNvPr>
            <p:cNvCxnSpPr>
              <a:cxnSpLocks/>
            </p:cNvCxnSpPr>
            <p:nvPr/>
          </p:nvCxnSpPr>
          <p:spPr>
            <a:xfrm flipH="1">
              <a:off x="10453495" y="2014428"/>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0BBFB8-E3F1-4680-9EA4-5CE097CAF982}"/>
                </a:ext>
              </a:extLst>
            </p:cNvPr>
            <p:cNvCxnSpPr>
              <a:cxnSpLocks/>
            </p:cNvCxnSpPr>
            <p:nvPr/>
          </p:nvCxnSpPr>
          <p:spPr>
            <a:xfrm flipH="1">
              <a:off x="10827979" y="2015213"/>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D2BF273-D794-4A6A-872A-861A5C00D6A7}"/>
                </a:ext>
              </a:extLst>
            </p:cNvPr>
            <p:cNvCxnSpPr>
              <a:cxnSpLocks/>
            </p:cNvCxnSpPr>
            <p:nvPr/>
          </p:nvCxnSpPr>
          <p:spPr>
            <a:xfrm flipH="1">
              <a:off x="10952382" y="2014428"/>
              <a:ext cx="1910" cy="46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5E56B8-1244-4C00-9A87-A7566312BEBB}"/>
                </a:ext>
              </a:extLst>
            </p:cNvPr>
            <p:cNvCxnSpPr>
              <a:cxnSpLocks/>
            </p:cNvCxnSpPr>
            <p:nvPr/>
          </p:nvCxnSpPr>
          <p:spPr>
            <a:xfrm>
              <a:off x="10507989" y="2782970"/>
              <a:ext cx="0" cy="917322"/>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4416690-B073-4B5E-AF56-4EA6DF3DBE14}"/>
                </a:ext>
              </a:extLst>
            </p:cNvPr>
            <p:cNvCxnSpPr>
              <a:cxnSpLocks/>
            </p:cNvCxnSpPr>
            <p:nvPr/>
          </p:nvCxnSpPr>
          <p:spPr>
            <a:xfrm>
              <a:off x="9848790" y="2781526"/>
              <a:ext cx="0" cy="918766"/>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5CD9C3D3-8D1F-4E7F-8C20-D6AC5875B40D}"/>
                </a:ext>
              </a:extLst>
            </p:cNvPr>
            <p:cNvGrpSpPr/>
            <p:nvPr/>
          </p:nvGrpSpPr>
          <p:grpSpPr>
            <a:xfrm>
              <a:off x="9710402" y="2987406"/>
              <a:ext cx="276778" cy="411776"/>
              <a:chOff x="5590365" y="2803326"/>
              <a:chExt cx="459915" cy="515816"/>
            </a:xfrm>
            <a:solidFill>
              <a:schemeClr val="accent5">
                <a:lumMod val="60000"/>
                <a:lumOff val="40000"/>
              </a:schemeClr>
            </a:solidFill>
          </p:grpSpPr>
          <p:sp>
            <p:nvSpPr>
              <p:cNvPr id="30" name="Rectangle 29">
                <a:extLst>
                  <a:ext uri="{FF2B5EF4-FFF2-40B4-BE49-F238E27FC236}">
                    <a16:creationId xmlns:a16="http://schemas.microsoft.com/office/drawing/2014/main" id="{4FCA0255-1A45-4AB9-BAAB-2C09CE24346D}"/>
                  </a:ext>
                </a:extLst>
              </p:cNvPr>
              <p:cNvSpPr/>
              <p:nvPr/>
            </p:nvSpPr>
            <p:spPr>
              <a:xfrm>
                <a:off x="5590366" y="3061205"/>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31" name="Rectangle 30">
                <a:extLst>
                  <a:ext uri="{FF2B5EF4-FFF2-40B4-BE49-F238E27FC236}">
                    <a16:creationId xmlns:a16="http://schemas.microsoft.com/office/drawing/2014/main" id="{6F651B7E-F030-455C-9D03-B7BCD7F661BF}"/>
                  </a:ext>
                </a:extLst>
              </p:cNvPr>
              <p:cNvSpPr/>
              <p:nvPr/>
            </p:nvSpPr>
            <p:spPr>
              <a:xfrm>
                <a:off x="5590366" y="2931408"/>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32" name="Rectangle 31">
                <a:extLst>
                  <a:ext uri="{FF2B5EF4-FFF2-40B4-BE49-F238E27FC236}">
                    <a16:creationId xmlns:a16="http://schemas.microsoft.com/office/drawing/2014/main" id="{D9FBDB61-24D1-4CE9-984A-9B7D444C04A6}"/>
                  </a:ext>
                </a:extLst>
              </p:cNvPr>
              <p:cNvSpPr/>
              <p:nvPr/>
            </p:nvSpPr>
            <p:spPr>
              <a:xfrm>
                <a:off x="5590365" y="3189729"/>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33" name="Rectangle 32">
                <a:extLst>
                  <a:ext uri="{FF2B5EF4-FFF2-40B4-BE49-F238E27FC236}">
                    <a16:creationId xmlns:a16="http://schemas.microsoft.com/office/drawing/2014/main" id="{F4266C91-863C-4669-BD26-16297752DEF8}"/>
                  </a:ext>
                </a:extLst>
              </p:cNvPr>
              <p:cNvSpPr/>
              <p:nvPr/>
            </p:nvSpPr>
            <p:spPr>
              <a:xfrm>
                <a:off x="5590365" y="2803326"/>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grpSp>
        <p:grpSp>
          <p:nvGrpSpPr>
            <p:cNvPr id="25" name="Group 24">
              <a:extLst>
                <a:ext uri="{FF2B5EF4-FFF2-40B4-BE49-F238E27FC236}">
                  <a16:creationId xmlns:a16="http://schemas.microsoft.com/office/drawing/2014/main" id="{8B595198-2E52-49D0-8D7B-CC60DBB3B055}"/>
                </a:ext>
              </a:extLst>
            </p:cNvPr>
            <p:cNvGrpSpPr/>
            <p:nvPr/>
          </p:nvGrpSpPr>
          <p:grpSpPr>
            <a:xfrm>
              <a:off x="10369600" y="2991082"/>
              <a:ext cx="276778" cy="411776"/>
              <a:chOff x="5590365" y="2803326"/>
              <a:chExt cx="459915" cy="515816"/>
            </a:xfrm>
            <a:solidFill>
              <a:schemeClr val="accent5">
                <a:lumMod val="60000"/>
                <a:lumOff val="40000"/>
              </a:schemeClr>
            </a:solidFill>
          </p:grpSpPr>
          <p:sp>
            <p:nvSpPr>
              <p:cNvPr id="26" name="Rectangle 25">
                <a:extLst>
                  <a:ext uri="{FF2B5EF4-FFF2-40B4-BE49-F238E27FC236}">
                    <a16:creationId xmlns:a16="http://schemas.microsoft.com/office/drawing/2014/main" id="{52A93012-C2E0-4251-8AAA-E2D1A3173A21}"/>
                  </a:ext>
                </a:extLst>
              </p:cNvPr>
              <p:cNvSpPr/>
              <p:nvPr/>
            </p:nvSpPr>
            <p:spPr>
              <a:xfrm>
                <a:off x="5590366" y="3061205"/>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7" name="Rectangle 26">
                <a:extLst>
                  <a:ext uri="{FF2B5EF4-FFF2-40B4-BE49-F238E27FC236}">
                    <a16:creationId xmlns:a16="http://schemas.microsoft.com/office/drawing/2014/main" id="{4B8EE245-A607-4E1C-B54C-A973ED8299FA}"/>
                  </a:ext>
                </a:extLst>
              </p:cNvPr>
              <p:cNvSpPr/>
              <p:nvPr/>
            </p:nvSpPr>
            <p:spPr>
              <a:xfrm>
                <a:off x="5590366" y="2931408"/>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8" name="Rectangle 27">
                <a:extLst>
                  <a:ext uri="{FF2B5EF4-FFF2-40B4-BE49-F238E27FC236}">
                    <a16:creationId xmlns:a16="http://schemas.microsoft.com/office/drawing/2014/main" id="{DA6E17B8-94D4-4D02-B04E-9631F30ABB52}"/>
                  </a:ext>
                </a:extLst>
              </p:cNvPr>
              <p:cNvSpPr/>
              <p:nvPr/>
            </p:nvSpPr>
            <p:spPr>
              <a:xfrm>
                <a:off x="5590365" y="3189729"/>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sp>
            <p:nvSpPr>
              <p:cNvPr id="29" name="Rectangle 28">
                <a:extLst>
                  <a:ext uri="{FF2B5EF4-FFF2-40B4-BE49-F238E27FC236}">
                    <a16:creationId xmlns:a16="http://schemas.microsoft.com/office/drawing/2014/main" id="{0E197CC0-7516-4911-B343-AB6FB456A555}"/>
                  </a:ext>
                </a:extLst>
              </p:cNvPr>
              <p:cNvSpPr/>
              <p:nvPr/>
            </p:nvSpPr>
            <p:spPr>
              <a:xfrm>
                <a:off x="5590365" y="2803326"/>
                <a:ext cx="459914" cy="12941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95000"/>
                      <a:lumOff val="5000"/>
                    </a:schemeClr>
                  </a:solidFill>
                </a:endParaRPr>
              </a:p>
            </p:txBody>
          </p:sp>
        </p:grpSp>
        <p:cxnSp>
          <p:nvCxnSpPr>
            <p:cNvPr id="8" name="Straight Arrow Connector 7">
              <a:extLst>
                <a:ext uri="{FF2B5EF4-FFF2-40B4-BE49-F238E27FC236}">
                  <a16:creationId xmlns:a16="http://schemas.microsoft.com/office/drawing/2014/main" id="{AD779C3A-4656-4DCD-8920-DA1BEE5B54FC}"/>
                </a:ext>
              </a:extLst>
            </p:cNvPr>
            <p:cNvCxnSpPr>
              <a:cxnSpLocks/>
              <a:stCxn id="7" idx="2"/>
            </p:cNvCxnSpPr>
            <p:nvPr/>
          </p:nvCxnSpPr>
          <p:spPr>
            <a:xfrm>
              <a:off x="10178811" y="4185110"/>
              <a:ext cx="0" cy="7310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Connector: Elbow 281">
              <a:extLst>
                <a:ext uri="{FF2B5EF4-FFF2-40B4-BE49-F238E27FC236}">
                  <a16:creationId xmlns:a16="http://schemas.microsoft.com/office/drawing/2014/main" id="{8BE2358D-117E-4DC1-B0EA-817F053733E6}"/>
                </a:ext>
              </a:extLst>
            </p:cNvPr>
            <p:cNvCxnSpPr>
              <a:cxnSpLocks/>
              <a:stCxn id="11" idx="1"/>
              <a:endCxn id="41" idx="3"/>
            </p:cNvCxnSpPr>
            <p:nvPr/>
          </p:nvCxnSpPr>
          <p:spPr>
            <a:xfrm rot="10800000" flipH="1">
              <a:off x="8496409" y="2635152"/>
              <a:ext cx="762003" cy="1919809"/>
            </a:xfrm>
            <a:prstGeom prst="bentConnector3">
              <a:avLst>
                <a:gd name="adj1" fmla="val -3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Connector: Elbow 287">
              <a:extLst>
                <a:ext uri="{FF2B5EF4-FFF2-40B4-BE49-F238E27FC236}">
                  <a16:creationId xmlns:a16="http://schemas.microsoft.com/office/drawing/2014/main" id="{47A0F01E-7BC7-4BDF-AA7A-876773387022}"/>
                </a:ext>
              </a:extLst>
            </p:cNvPr>
            <p:cNvCxnSpPr>
              <a:cxnSpLocks/>
              <a:stCxn id="11" idx="1"/>
              <a:endCxn id="34" idx="3"/>
            </p:cNvCxnSpPr>
            <p:nvPr/>
          </p:nvCxnSpPr>
          <p:spPr>
            <a:xfrm rot="10800000" flipH="1">
              <a:off x="8496410" y="2635152"/>
              <a:ext cx="1832618" cy="1919809"/>
            </a:xfrm>
            <a:prstGeom prst="bentConnector3">
              <a:avLst>
                <a:gd name="adj1" fmla="val -1247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rapezoid 40">
              <a:extLst>
                <a:ext uri="{FF2B5EF4-FFF2-40B4-BE49-F238E27FC236}">
                  <a16:creationId xmlns:a16="http://schemas.microsoft.com/office/drawing/2014/main" id="{769F3A3D-99DB-4AB6-9B7B-A0415459A82D}"/>
                </a:ext>
              </a:extLst>
            </p:cNvPr>
            <p:cNvSpPr/>
            <p:nvPr/>
          </p:nvSpPr>
          <p:spPr>
            <a:xfrm rot="10800000">
              <a:off x="9220698" y="2484292"/>
              <a:ext cx="828342" cy="301719"/>
            </a:xfrm>
            <a:prstGeom prst="trapezoid">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solidFill>
                    <a:schemeClr val="tx1">
                      <a:lumMod val="95000"/>
                      <a:lumOff val="5000"/>
                    </a:schemeClr>
                  </a:solidFill>
                </a:rPr>
                <a:t>MUX</a:t>
              </a:r>
            </a:p>
          </p:txBody>
        </p:sp>
      </p:grpSp>
      <p:sp>
        <p:nvSpPr>
          <p:cNvPr id="292" name="TextBox 291">
            <a:extLst>
              <a:ext uri="{FF2B5EF4-FFF2-40B4-BE49-F238E27FC236}">
                <a16:creationId xmlns:a16="http://schemas.microsoft.com/office/drawing/2014/main" id="{E4981BA0-07BD-4E46-9FF9-4E473B55B5E8}"/>
              </a:ext>
            </a:extLst>
          </p:cNvPr>
          <p:cNvSpPr txBox="1"/>
          <p:nvPr/>
        </p:nvSpPr>
        <p:spPr>
          <a:xfrm>
            <a:off x="8783236" y="1151393"/>
            <a:ext cx="2791149" cy="830997"/>
          </a:xfrm>
          <a:prstGeom prst="rect">
            <a:avLst/>
          </a:prstGeom>
          <a:noFill/>
        </p:spPr>
        <p:txBody>
          <a:bodyPr wrap="none" rtlCol="0">
            <a:spAutoFit/>
          </a:bodyPr>
          <a:lstStyle/>
          <a:p>
            <a:r>
              <a:rPr lang="en-US" sz="2400" b="1" dirty="0"/>
              <a:t>Dynamic-Scheduled,</a:t>
            </a:r>
          </a:p>
          <a:p>
            <a:r>
              <a:rPr lang="en-US" sz="2400" b="1" dirty="0"/>
              <a:t>Multi-Instruction PE</a:t>
            </a:r>
          </a:p>
        </p:txBody>
      </p:sp>
      <p:sp>
        <p:nvSpPr>
          <p:cNvPr id="293" name="TextBox 292">
            <a:extLst>
              <a:ext uri="{FF2B5EF4-FFF2-40B4-BE49-F238E27FC236}">
                <a16:creationId xmlns:a16="http://schemas.microsoft.com/office/drawing/2014/main" id="{72A8A0A6-C1C9-4DEB-8116-6B7660D3B455}"/>
              </a:ext>
            </a:extLst>
          </p:cNvPr>
          <p:cNvSpPr txBox="1"/>
          <p:nvPr/>
        </p:nvSpPr>
        <p:spPr>
          <a:xfrm>
            <a:off x="54575" y="5108666"/>
            <a:ext cx="3451907" cy="369332"/>
          </a:xfrm>
          <a:prstGeom prst="rect">
            <a:avLst/>
          </a:prstGeom>
          <a:noFill/>
        </p:spPr>
        <p:txBody>
          <a:bodyPr wrap="none" rtlCol="0">
            <a:spAutoFit/>
          </a:bodyPr>
          <a:lstStyle/>
          <a:p>
            <a:r>
              <a:rPr lang="en-US" dirty="0">
                <a:solidFill>
                  <a:schemeClr val="accent6"/>
                </a:solidFill>
              </a:rPr>
              <a:t>Simplest</a:t>
            </a:r>
            <a:r>
              <a:rPr lang="en-US" dirty="0"/>
              <a:t> / </a:t>
            </a:r>
            <a:r>
              <a:rPr lang="en-US" dirty="0">
                <a:solidFill>
                  <a:srgbClr val="C00000"/>
                </a:solidFill>
              </a:rPr>
              <a:t>Limited Control Support</a:t>
            </a:r>
          </a:p>
        </p:txBody>
      </p:sp>
      <p:sp>
        <p:nvSpPr>
          <p:cNvPr id="295" name="TextBox 294">
            <a:extLst>
              <a:ext uri="{FF2B5EF4-FFF2-40B4-BE49-F238E27FC236}">
                <a16:creationId xmlns:a16="http://schemas.microsoft.com/office/drawing/2014/main" id="{E93E17B4-19C3-4C7B-B68B-605A57E1CE75}"/>
              </a:ext>
            </a:extLst>
          </p:cNvPr>
          <p:cNvSpPr txBox="1"/>
          <p:nvPr/>
        </p:nvSpPr>
        <p:spPr>
          <a:xfrm>
            <a:off x="3633389" y="5108666"/>
            <a:ext cx="4185377" cy="369332"/>
          </a:xfrm>
          <a:prstGeom prst="rect">
            <a:avLst/>
          </a:prstGeom>
          <a:noFill/>
        </p:spPr>
        <p:txBody>
          <a:bodyPr wrap="none" rtlCol="0">
            <a:spAutoFit/>
          </a:bodyPr>
          <a:lstStyle/>
          <a:p>
            <a:r>
              <a:rPr lang="en-US" dirty="0">
                <a:solidFill>
                  <a:schemeClr val="accent6">
                    <a:lumMod val="75000"/>
                  </a:schemeClr>
                </a:solidFill>
              </a:rPr>
              <a:t>Join-based Control </a:t>
            </a:r>
            <a:r>
              <a:rPr lang="en-US" dirty="0"/>
              <a:t>/ </a:t>
            </a:r>
            <a:r>
              <a:rPr lang="en-US" dirty="0">
                <a:solidFill>
                  <a:srgbClr val="C00000"/>
                </a:solidFill>
              </a:rPr>
              <a:t>Requires Flow Control</a:t>
            </a:r>
          </a:p>
        </p:txBody>
      </p:sp>
      <p:sp>
        <p:nvSpPr>
          <p:cNvPr id="297" name="TextBox 296">
            <a:extLst>
              <a:ext uri="{FF2B5EF4-FFF2-40B4-BE49-F238E27FC236}">
                <a16:creationId xmlns:a16="http://schemas.microsoft.com/office/drawing/2014/main" id="{19EE2868-2464-4278-9053-4B43AC048D71}"/>
              </a:ext>
            </a:extLst>
          </p:cNvPr>
          <p:cNvSpPr txBox="1"/>
          <p:nvPr/>
        </p:nvSpPr>
        <p:spPr>
          <a:xfrm>
            <a:off x="8057433" y="5101298"/>
            <a:ext cx="3755836" cy="369332"/>
          </a:xfrm>
          <a:prstGeom prst="rect">
            <a:avLst/>
          </a:prstGeom>
          <a:noFill/>
        </p:spPr>
        <p:txBody>
          <a:bodyPr wrap="none" rtlCol="0">
            <a:spAutoFit/>
          </a:bodyPr>
          <a:lstStyle/>
          <a:p>
            <a:r>
              <a:rPr lang="en-US" dirty="0">
                <a:solidFill>
                  <a:schemeClr val="accent6">
                    <a:lumMod val="75000"/>
                  </a:schemeClr>
                </a:solidFill>
              </a:rPr>
              <a:t>Flexible Control </a:t>
            </a:r>
            <a:r>
              <a:rPr lang="en-US" dirty="0"/>
              <a:t>/ </a:t>
            </a:r>
            <a:r>
              <a:rPr lang="en-US" dirty="0">
                <a:solidFill>
                  <a:srgbClr val="C00000"/>
                </a:solidFill>
              </a:rPr>
              <a:t>Expensive Scheduler</a:t>
            </a:r>
          </a:p>
        </p:txBody>
      </p:sp>
      <p:sp>
        <p:nvSpPr>
          <p:cNvPr id="298" name="TextBox 297">
            <a:extLst>
              <a:ext uri="{FF2B5EF4-FFF2-40B4-BE49-F238E27FC236}">
                <a16:creationId xmlns:a16="http://schemas.microsoft.com/office/drawing/2014/main" id="{1038D296-FDDA-49A4-9CCF-0D632B52A815}"/>
              </a:ext>
            </a:extLst>
          </p:cNvPr>
          <p:cNvSpPr txBox="1"/>
          <p:nvPr/>
        </p:nvSpPr>
        <p:spPr>
          <a:xfrm>
            <a:off x="422417" y="5979058"/>
            <a:ext cx="2911695" cy="830997"/>
          </a:xfrm>
          <a:prstGeom prst="rect">
            <a:avLst/>
          </a:prstGeom>
          <a:noFill/>
        </p:spPr>
        <p:txBody>
          <a:bodyPr wrap="none" rtlCol="0">
            <a:spAutoFit/>
          </a:bodyPr>
          <a:lstStyle/>
          <a:p>
            <a:r>
              <a:rPr lang="en-US" sz="2400" b="1" dirty="0"/>
              <a:t>Modular Compilation</a:t>
            </a:r>
          </a:p>
          <a:p>
            <a:r>
              <a:rPr lang="en-US" sz="2400" b="1" dirty="0"/>
              <a:t> Support Required: </a:t>
            </a:r>
          </a:p>
        </p:txBody>
      </p:sp>
      <p:sp>
        <p:nvSpPr>
          <p:cNvPr id="302" name="TextBox 301">
            <a:extLst>
              <a:ext uri="{FF2B5EF4-FFF2-40B4-BE49-F238E27FC236}">
                <a16:creationId xmlns:a16="http://schemas.microsoft.com/office/drawing/2014/main" id="{04DE739E-3C18-43E3-BF41-2D23413F3DC3}"/>
              </a:ext>
            </a:extLst>
          </p:cNvPr>
          <p:cNvSpPr txBox="1"/>
          <p:nvPr/>
        </p:nvSpPr>
        <p:spPr>
          <a:xfrm>
            <a:off x="4058536" y="6125393"/>
            <a:ext cx="3676519" cy="461665"/>
          </a:xfrm>
          <a:prstGeom prst="rect">
            <a:avLst/>
          </a:prstGeom>
          <a:noFill/>
        </p:spPr>
        <p:txBody>
          <a:bodyPr wrap="none" rtlCol="0">
            <a:spAutoFit/>
          </a:bodyPr>
          <a:lstStyle/>
          <a:p>
            <a:r>
              <a:rPr lang="en-US" sz="2400" b="1" dirty="0"/>
              <a:t>Stream-join transformation</a:t>
            </a:r>
          </a:p>
        </p:txBody>
      </p:sp>
      <p:sp>
        <p:nvSpPr>
          <p:cNvPr id="304" name="TextBox 303">
            <a:extLst>
              <a:ext uri="{FF2B5EF4-FFF2-40B4-BE49-F238E27FC236}">
                <a16:creationId xmlns:a16="http://schemas.microsoft.com/office/drawing/2014/main" id="{AFE426E8-1E73-4D46-9713-A3BDDF7BE1D2}"/>
              </a:ext>
            </a:extLst>
          </p:cNvPr>
          <p:cNvSpPr txBox="1"/>
          <p:nvPr/>
        </p:nvSpPr>
        <p:spPr>
          <a:xfrm>
            <a:off x="8546633" y="6125393"/>
            <a:ext cx="2880212" cy="461665"/>
          </a:xfrm>
          <a:prstGeom prst="rect">
            <a:avLst/>
          </a:prstGeom>
          <a:noFill/>
        </p:spPr>
        <p:txBody>
          <a:bodyPr wrap="none" rtlCol="0">
            <a:spAutoFit/>
          </a:bodyPr>
          <a:lstStyle/>
          <a:p>
            <a:r>
              <a:rPr lang="en-US" sz="2400" b="1" dirty="0"/>
              <a:t>Outer-Loop dataflow</a:t>
            </a:r>
          </a:p>
        </p:txBody>
      </p:sp>
    </p:spTree>
    <p:extLst>
      <p:ext uri="{BB962C8B-B14F-4D97-AF65-F5344CB8AC3E}">
        <p14:creationId xmlns:p14="http://schemas.microsoft.com/office/powerpoint/2010/main" val="2913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500"/>
                                        <p:tgtEl>
                                          <p:spTgt spid="2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500"/>
                                        <p:tgtEl>
                                          <p:spTgt spid="249"/>
                                        </p:tgtEl>
                                      </p:cBhvr>
                                    </p:animEffect>
                                  </p:childTnLst>
                                </p:cTn>
                              </p:par>
                              <p:par>
                                <p:cTn id="13" presetID="10" presetClass="entr" presetSubtype="0" fill="hold" nodeType="withEffect">
                                  <p:stCondLst>
                                    <p:cond delay="0"/>
                                  </p:stCondLst>
                                  <p:childTnLst>
                                    <p:set>
                                      <p:cBhvr>
                                        <p:cTn id="14" dur="1" fill="hold">
                                          <p:stCondLst>
                                            <p:cond delay="0"/>
                                          </p:stCondLst>
                                        </p:cTn>
                                        <p:tgtEl>
                                          <p:spTgt spid="313"/>
                                        </p:tgtEl>
                                        <p:attrNameLst>
                                          <p:attrName>style.visibility</p:attrName>
                                        </p:attrNameLst>
                                      </p:cBhvr>
                                      <p:to>
                                        <p:strVal val="visible"/>
                                      </p:to>
                                    </p:set>
                                    <p:animEffect transition="in" filter="fade">
                                      <p:cBhvr>
                                        <p:cTn id="15" dur="500"/>
                                        <p:tgtEl>
                                          <p:spTgt spid="3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5"/>
                                        </p:tgtEl>
                                        <p:attrNameLst>
                                          <p:attrName>style.visibility</p:attrName>
                                        </p:attrNameLst>
                                      </p:cBhvr>
                                      <p:to>
                                        <p:strVal val="visible"/>
                                      </p:to>
                                    </p:set>
                                    <p:animEffect transition="in" filter="fade">
                                      <p:cBhvr>
                                        <p:cTn id="18" dur="500"/>
                                        <p:tgtEl>
                                          <p:spTgt spid="29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4"/>
                                        </p:tgtEl>
                                        <p:attrNameLst>
                                          <p:attrName>style.visibility</p:attrName>
                                        </p:attrNameLst>
                                      </p:cBhvr>
                                      <p:to>
                                        <p:strVal val="visible"/>
                                      </p:to>
                                    </p:set>
                                    <p:animEffect transition="in" filter="fade">
                                      <p:cBhvr>
                                        <p:cTn id="23" dur="500"/>
                                        <p:tgtEl>
                                          <p:spTgt spid="3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2"/>
                                        </p:tgtEl>
                                        <p:attrNameLst>
                                          <p:attrName>style.visibility</p:attrName>
                                        </p:attrNameLst>
                                      </p:cBhvr>
                                      <p:to>
                                        <p:strVal val="visible"/>
                                      </p:to>
                                    </p:set>
                                    <p:animEffect transition="in" filter="fade">
                                      <p:cBhvr>
                                        <p:cTn id="26" dur="500"/>
                                        <p:tgtEl>
                                          <p:spTgt spid="29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7"/>
                                        </p:tgtEl>
                                        <p:attrNameLst>
                                          <p:attrName>style.visibility</p:attrName>
                                        </p:attrNameLst>
                                      </p:cBhvr>
                                      <p:to>
                                        <p:strVal val="visible"/>
                                      </p:to>
                                    </p:set>
                                    <p:animEffect transition="in" filter="fade">
                                      <p:cBhvr>
                                        <p:cTn id="29" dur="500"/>
                                        <p:tgtEl>
                                          <p:spTgt spid="29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8"/>
                                        </p:tgtEl>
                                        <p:attrNameLst>
                                          <p:attrName>style.visibility</p:attrName>
                                        </p:attrNameLst>
                                      </p:cBhvr>
                                      <p:to>
                                        <p:strVal val="visible"/>
                                      </p:to>
                                    </p:set>
                                    <p:animEffect transition="in" filter="fade">
                                      <p:cBhvr>
                                        <p:cTn id="34" dur="500"/>
                                        <p:tgtEl>
                                          <p:spTgt spid="29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2"/>
                                        </p:tgtEl>
                                        <p:attrNameLst>
                                          <p:attrName>style.visibility</p:attrName>
                                        </p:attrNameLst>
                                      </p:cBhvr>
                                      <p:to>
                                        <p:strVal val="visible"/>
                                      </p:to>
                                    </p:set>
                                    <p:animEffect transition="in" filter="fade">
                                      <p:cBhvr>
                                        <p:cTn id="37" dur="500"/>
                                        <p:tgtEl>
                                          <p:spTgt spid="30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4"/>
                                        </p:tgtEl>
                                        <p:attrNameLst>
                                          <p:attrName>style.visibility</p:attrName>
                                        </p:attrNameLst>
                                      </p:cBhvr>
                                      <p:to>
                                        <p:strVal val="visible"/>
                                      </p:to>
                                    </p:set>
                                    <p:animEffect transition="in" filter="fade">
                                      <p:cBhvr>
                                        <p:cTn id="40" dur="5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292" grpId="0"/>
      <p:bldP spid="293" grpId="0"/>
      <p:bldP spid="295" grpId="0"/>
      <p:bldP spid="297" grpId="0"/>
      <p:bldP spid="298" grpId="0"/>
      <p:bldP spid="302" grpId="0"/>
      <p:bldP spid="3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0CC6-3581-45D6-A708-F3F9EAEACBEE}"/>
              </a:ext>
            </a:extLst>
          </p:cNvPr>
          <p:cNvSpPr>
            <a:spLocks noGrp="1"/>
          </p:cNvSpPr>
          <p:nvPr>
            <p:ph type="title"/>
          </p:nvPr>
        </p:nvSpPr>
        <p:spPr>
          <a:xfrm>
            <a:off x="838200" y="365126"/>
            <a:ext cx="10515600" cy="853236"/>
          </a:xfrm>
        </p:spPr>
        <p:txBody>
          <a:bodyPr/>
          <a:lstStyle/>
          <a:p>
            <a:r>
              <a:rPr lang="en-US" dirty="0"/>
              <a:t>Programming for Decoupled Spatial</a:t>
            </a:r>
          </a:p>
        </p:txBody>
      </p:sp>
      <p:sp>
        <p:nvSpPr>
          <p:cNvPr id="4" name="TextBox 3">
            <a:extLst>
              <a:ext uri="{FF2B5EF4-FFF2-40B4-BE49-F238E27FC236}">
                <a16:creationId xmlns:a16="http://schemas.microsoft.com/office/drawing/2014/main" id="{C0A483D9-7313-4549-B43E-858C3F93FD88}"/>
              </a:ext>
            </a:extLst>
          </p:cNvPr>
          <p:cNvSpPr txBox="1"/>
          <p:nvPr/>
        </p:nvSpPr>
        <p:spPr>
          <a:xfrm>
            <a:off x="6096000" y="2056572"/>
            <a:ext cx="4127882" cy="4609429"/>
          </a:xfrm>
          <a:prstGeom prst="rect">
            <a:avLst/>
          </a:prstGeom>
          <a:noFill/>
          <a:ln>
            <a:solidFill>
              <a:schemeClr val="tx1"/>
            </a:solidFill>
          </a:ln>
        </p:spPr>
        <p:txBody>
          <a:bodyPr wrap="square" rtlCol="0">
            <a:noAutofit/>
          </a:bodyPr>
          <a:lstStyle/>
          <a:p>
            <a:endParaRPr lang="en-US" sz="28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for(</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&lt;n;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if(i%2 == 0) {</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 else {</a:t>
            </a:r>
            <a:br>
              <a:rPr lang="en-US" sz="2400"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79926A98-45B6-4992-94AB-9F3DB5335679}"/>
              </a:ext>
            </a:extLst>
          </p:cNvPr>
          <p:cNvSpPr/>
          <p:nvPr/>
        </p:nvSpPr>
        <p:spPr>
          <a:xfrm>
            <a:off x="6934199" y="3257345"/>
            <a:ext cx="1066800"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a1[0:n]</a:t>
            </a:r>
          </a:p>
        </p:txBody>
      </p:sp>
      <p:sp>
        <p:nvSpPr>
          <p:cNvPr id="6" name="Rectangle 5">
            <a:extLst>
              <a:ext uri="{FF2B5EF4-FFF2-40B4-BE49-F238E27FC236}">
                <a16:creationId xmlns:a16="http://schemas.microsoft.com/office/drawing/2014/main" id="{761F5A0E-7944-4771-A843-8EDDB3AB104B}"/>
              </a:ext>
            </a:extLst>
          </p:cNvPr>
          <p:cNvSpPr/>
          <p:nvPr/>
        </p:nvSpPr>
        <p:spPr>
          <a:xfrm>
            <a:off x="6934199" y="3995154"/>
            <a:ext cx="1066800"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a2[0:n]</a:t>
            </a:r>
          </a:p>
        </p:txBody>
      </p:sp>
      <p:sp>
        <p:nvSpPr>
          <p:cNvPr id="7" name="Rectangle 6">
            <a:extLst>
              <a:ext uri="{FF2B5EF4-FFF2-40B4-BE49-F238E27FC236}">
                <a16:creationId xmlns:a16="http://schemas.microsoft.com/office/drawing/2014/main" id="{657C3C74-003F-4BF8-BF6D-6139933D3B77}"/>
              </a:ext>
            </a:extLst>
          </p:cNvPr>
          <p:cNvSpPr/>
          <p:nvPr/>
        </p:nvSpPr>
        <p:spPr>
          <a:xfrm>
            <a:off x="6588873" y="5237502"/>
            <a:ext cx="975381"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C[0:n]</a:t>
            </a:r>
          </a:p>
        </p:txBody>
      </p:sp>
      <p:sp>
        <p:nvSpPr>
          <p:cNvPr id="8" name="Rectangle 7">
            <a:extLst>
              <a:ext uri="{FF2B5EF4-FFF2-40B4-BE49-F238E27FC236}">
                <a16:creationId xmlns:a16="http://schemas.microsoft.com/office/drawing/2014/main" id="{033E4D52-FB42-4C6E-8516-6F46C0D52BA8}"/>
              </a:ext>
            </a:extLst>
          </p:cNvPr>
          <p:cNvSpPr/>
          <p:nvPr/>
        </p:nvSpPr>
        <p:spPr>
          <a:xfrm>
            <a:off x="7313894" y="5732124"/>
            <a:ext cx="975381"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c[0:n]</a:t>
            </a:r>
          </a:p>
        </p:txBody>
      </p:sp>
      <p:sp>
        <p:nvSpPr>
          <p:cNvPr id="9" name="Rectangle 8">
            <a:extLst>
              <a:ext uri="{FF2B5EF4-FFF2-40B4-BE49-F238E27FC236}">
                <a16:creationId xmlns:a16="http://schemas.microsoft.com/office/drawing/2014/main" id="{886920AE-3B12-4626-860B-3FE0C932BDEC}"/>
              </a:ext>
            </a:extLst>
          </p:cNvPr>
          <p:cNvSpPr/>
          <p:nvPr/>
        </p:nvSpPr>
        <p:spPr>
          <a:xfrm>
            <a:off x="8379258" y="3257001"/>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0" name="TextBox 9">
            <a:extLst>
              <a:ext uri="{FF2B5EF4-FFF2-40B4-BE49-F238E27FC236}">
                <a16:creationId xmlns:a16="http://schemas.microsoft.com/office/drawing/2014/main" id="{5241A0A9-4844-4A5B-B438-B0B2288FF841}"/>
              </a:ext>
            </a:extLst>
          </p:cNvPr>
          <p:cNvSpPr txBox="1"/>
          <p:nvPr/>
        </p:nvSpPr>
        <p:spPr>
          <a:xfrm>
            <a:off x="8020049" y="3222720"/>
            <a:ext cx="411481" cy="365760"/>
          </a:xfrm>
          <a:prstGeom prst="rect">
            <a:avLst/>
          </a:prstGeom>
          <a:noFill/>
        </p:spPr>
        <p:txBody>
          <a:bodyPr wrap="square">
            <a:spAutoFit/>
          </a:bodyPr>
          <a:lstStyle/>
          <a:p>
            <a:r>
              <a:rPr lang="en-US" dirty="0"/>
              <a:t>-&gt;</a:t>
            </a:r>
          </a:p>
        </p:txBody>
      </p:sp>
      <p:sp>
        <p:nvSpPr>
          <p:cNvPr id="11" name="TextBox 10">
            <a:extLst>
              <a:ext uri="{FF2B5EF4-FFF2-40B4-BE49-F238E27FC236}">
                <a16:creationId xmlns:a16="http://schemas.microsoft.com/office/drawing/2014/main" id="{186B9A84-265B-4324-82B9-7CA214D7DE99}"/>
              </a:ext>
            </a:extLst>
          </p:cNvPr>
          <p:cNvSpPr txBox="1"/>
          <p:nvPr/>
        </p:nvSpPr>
        <p:spPr>
          <a:xfrm>
            <a:off x="7994655" y="3969754"/>
            <a:ext cx="411481" cy="365760"/>
          </a:xfrm>
          <a:prstGeom prst="rect">
            <a:avLst/>
          </a:prstGeom>
          <a:noFill/>
        </p:spPr>
        <p:txBody>
          <a:bodyPr wrap="square">
            <a:spAutoFit/>
          </a:bodyPr>
          <a:lstStyle/>
          <a:p>
            <a:r>
              <a:rPr lang="en-US" dirty="0"/>
              <a:t>-&gt;</a:t>
            </a:r>
          </a:p>
        </p:txBody>
      </p:sp>
      <p:sp>
        <p:nvSpPr>
          <p:cNvPr id="12" name="Rectangle 11">
            <a:extLst>
              <a:ext uri="{FF2B5EF4-FFF2-40B4-BE49-F238E27FC236}">
                <a16:creationId xmlns:a16="http://schemas.microsoft.com/office/drawing/2014/main" id="{BE31B855-B397-417E-A3B7-3F4707E8EF98}"/>
              </a:ext>
            </a:extLst>
          </p:cNvPr>
          <p:cNvSpPr/>
          <p:nvPr/>
        </p:nvSpPr>
        <p:spPr>
          <a:xfrm>
            <a:off x="8340660" y="3995154"/>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3" name="TextBox 12">
            <a:extLst>
              <a:ext uri="{FF2B5EF4-FFF2-40B4-BE49-F238E27FC236}">
                <a16:creationId xmlns:a16="http://schemas.microsoft.com/office/drawing/2014/main" id="{6F9127C8-3BC0-4557-8B61-E06E9B6B0C57}"/>
              </a:ext>
            </a:extLst>
          </p:cNvPr>
          <p:cNvSpPr txBox="1"/>
          <p:nvPr/>
        </p:nvSpPr>
        <p:spPr>
          <a:xfrm>
            <a:off x="7600778" y="5217267"/>
            <a:ext cx="411481" cy="365760"/>
          </a:xfrm>
          <a:prstGeom prst="rect">
            <a:avLst/>
          </a:prstGeom>
          <a:noFill/>
        </p:spPr>
        <p:txBody>
          <a:bodyPr wrap="square">
            <a:spAutoFit/>
          </a:bodyPr>
          <a:lstStyle/>
          <a:p>
            <a:r>
              <a:rPr lang="en-US" dirty="0"/>
              <a:t>-&gt;</a:t>
            </a:r>
          </a:p>
        </p:txBody>
      </p:sp>
      <p:sp>
        <p:nvSpPr>
          <p:cNvPr id="14" name="TextBox 13">
            <a:extLst>
              <a:ext uri="{FF2B5EF4-FFF2-40B4-BE49-F238E27FC236}">
                <a16:creationId xmlns:a16="http://schemas.microsoft.com/office/drawing/2014/main" id="{1510DF5B-B6D0-432F-B19E-85AAB8C876DE}"/>
              </a:ext>
            </a:extLst>
          </p:cNvPr>
          <p:cNvSpPr txBox="1"/>
          <p:nvPr/>
        </p:nvSpPr>
        <p:spPr>
          <a:xfrm>
            <a:off x="6971604" y="5711889"/>
            <a:ext cx="411481" cy="365760"/>
          </a:xfrm>
          <a:prstGeom prst="rect">
            <a:avLst/>
          </a:prstGeom>
          <a:noFill/>
        </p:spPr>
        <p:txBody>
          <a:bodyPr wrap="square">
            <a:spAutoFit/>
          </a:bodyPr>
          <a:lstStyle/>
          <a:p>
            <a:r>
              <a:rPr lang="en-US" dirty="0"/>
              <a:t>-&gt;</a:t>
            </a:r>
          </a:p>
        </p:txBody>
      </p:sp>
      <p:sp>
        <p:nvSpPr>
          <p:cNvPr id="15" name="Rectangle 14">
            <a:extLst>
              <a:ext uri="{FF2B5EF4-FFF2-40B4-BE49-F238E27FC236}">
                <a16:creationId xmlns:a16="http://schemas.microsoft.com/office/drawing/2014/main" id="{8A1BDA58-9436-4B0E-B313-74B04B70FC81}"/>
              </a:ext>
            </a:extLst>
          </p:cNvPr>
          <p:cNvSpPr/>
          <p:nvPr/>
        </p:nvSpPr>
        <p:spPr>
          <a:xfrm>
            <a:off x="7973831" y="5237502"/>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6" name="Rectangle 15">
            <a:extLst>
              <a:ext uri="{FF2B5EF4-FFF2-40B4-BE49-F238E27FC236}">
                <a16:creationId xmlns:a16="http://schemas.microsoft.com/office/drawing/2014/main" id="{EE037809-1E17-4ED1-B1C1-D3B3AE5CB3D1}"/>
              </a:ext>
            </a:extLst>
          </p:cNvPr>
          <p:cNvSpPr/>
          <p:nvPr/>
        </p:nvSpPr>
        <p:spPr>
          <a:xfrm>
            <a:off x="6588873" y="5732124"/>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a:t>
            </a:r>
          </a:p>
        </p:txBody>
      </p:sp>
      <p:sp>
        <p:nvSpPr>
          <p:cNvPr id="17" name="Rectangle 16">
            <a:extLst>
              <a:ext uri="{FF2B5EF4-FFF2-40B4-BE49-F238E27FC236}">
                <a16:creationId xmlns:a16="http://schemas.microsoft.com/office/drawing/2014/main" id="{AF01B526-CE52-4B41-A8C3-82BAB69952DC}"/>
              </a:ext>
            </a:extLst>
          </p:cNvPr>
          <p:cNvSpPr/>
          <p:nvPr/>
        </p:nvSpPr>
        <p:spPr>
          <a:xfrm>
            <a:off x="6588873" y="4766506"/>
            <a:ext cx="975381"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B[0:n]</a:t>
            </a:r>
          </a:p>
        </p:txBody>
      </p:sp>
      <p:sp>
        <p:nvSpPr>
          <p:cNvPr id="18" name="TextBox 17">
            <a:extLst>
              <a:ext uri="{FF2B5EF4-FFF2-40B4-BE49-F238E27FC236}">
                <a16:creationId xmlns:a16="http://schemas.microsoft.com/office/drawing/2014/main" id="{418B469D-24D3-427D-9994-F16C6046E8CD}"/>
              </a:ext>
            </a:extLst>
          </p:cNvPr>
          <p:cNvSpPr txBox="1"/>
          <p:nvPr/>
        </p:nvSpPr>
        <p:spPr>
          <a:xfrm>
            <a:off x="7600778" y="4746271"/>
            <a:ext cx="411481" cy="365760"/>
          </a:xfrm>
          <a:prstGeom prst="rect">
            <a:avLst/>
          </a:prstGeom>
          <a:noFill/>
        </p:spPr>
        <p:txBody>
          <a:bodyPr wrap="square">
            <a:spAutoFit/>
          </a:bodyPr>
          <a:lstStyle/>
          <a:p>
            <a:r>
              <a:rPr lang="en-US" dirty="0"/>
              <a:t>-&gt;</a:t>
            </a:r>
          </a:p>
        </p:txBody>
      </p:sp>
      <p:sp>
        <p:nvSpPr>
          <p:cNvPr id="19" name="Rectangle 18">
            <a:extLst>
              <a:ext uri="{FF2B5EF4-FFF2-40B4-BE49-F238E27FC236}">
                <a16:creationId xmlns:a16="http://schemas.microsoft.com/office/drawing/2014/main" id="{E7BA03DC-7F64-42C4-A3F9-CC813585325D}"/>
              </a:ext>
            </a:extLst>
          </p:cNvPr>
          <p:cNvSpPr/>
          <p:nvPr/>
        </p:nvSpPr>
        <p:spPr>
          <a:xfrm>
            <a:off x="7973831" y="4766506"/>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0" name="TextBox 19">
            <a:extLst>
              <a:ext uri="{FF2B5EF4-FFF2-40B4-BE49-F238E27FC236}">
                <a16:creationId xmlns:a16="http://schemas.microsoft.com/office/drawing/2014/main" id="{43B31937-A1E5-441C-BC34-A0DAA8AEED83}"/>
              </a:ext>
            </a:extLst>
          </p:cNvPr>
          <p:cNvSpPr txBox="1"/>
          <p:nvPr/>
        </p:nvSpPr>
        <p:spPr>
          <a:xfrm>
            <a:off x="9250915" y="3473408"/>
            <a:ext cx="2643745" cy="2708316"/>
          </a:xfrm>
          <a:prstGeom prst="rect">
            <a:avLst/>
          </a:prstGeom>
          <a:solidFill>
            <a:schemeClr val="bg1"/>
          </a:solidFill>
          <a:ln>
            <a:solidFill>
              <a:schemeClr val="tx1"/>
            </a:solidFill>
          </a:ln>
        </p:spPr>
        <p:txBody>
          <a:bodyPr wrap="square" rtlCol="0">
            <a:normAutofit/>
          </a:bodyPr>
          <a:lstStyle/>
          <a:p>
            <a:endParaRPr lang="en-US" sz="2400" dirty="0">
              <a:latin typeface="Courier New" panose="02070309020205020404" pitchFamily="49" charset="0"/>
              <a:cs typeface="Courier New" panose="02070309020205020404" pitchFamily="49" charset="0"/>
            </a:endParaRPr>
          </a:p>
        </p:txBody>
      </p:sp>
      <p:sp>
        <p:nvSpPr>
          <p:cNvPr id="21" name="Oval 20">
            <a:extLst>
              <a:ext uri="{FF2B5EF4-FFF2-40B4-BE49-F238E27FC236}">
                <a16:creationId xmlns:a16="http://schemas.microsoft.com/office/drawing/2014/main" id="{DD4BCC00-9089-4C8B-B0EE-1A7383790C32}"/>
              </a:ext>
            </a:extLst>
          </p:cNvPr>
          <p:cNvSpPr/>
          <p:nvPr/>
        </p:nvSpPr>
        <p:spPr>
          <a:xfrm>
            <a:off x="10264242" y="4283244"/>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tx1"/>
                </a:solidFill>
              </a:rPr>
              <a:t>×</a:t>
            </a:r>
            <a:endParaRPr lang="en-US" sz="2800" b="1" dirty="0">
              <a:solidFill>
                <a:schemeClr val="tx1"/>
              </a:solidFill>
            </a:endParaRPr>
          </a:p>
        </p:txBody>
      </p:sp>
      <p:sp>
        <p:nvSpPr>
          <p:cNvPr id="22" name="Oval 21">
            <a:extLst>
              <a:ext uri="{FF2B5EF4-FFF2-40B4-BE49-F238E27FC236}">
                <a16:creationId xmlns:a16="http://schemas.microsoft.com/office/drawing/2014/main" id="{C655D881-5CCE-4C19-B0AD-EE4F8B5572D8}"/>
              </a:ext>
            </a:extLst>
          </p:cNvPr>
          <p:cNvSpPr/>
          <p:nvPr/>
        </p:nvSpPr>
        <p:spPr>
          <a:xfrm>
            <a:off x="10800487" y="4810510"/>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a:solidFill>
                  <a:schemeClr val="tx1"/>
                </a:solidFill>
              </a:rPr>
              <a:t>+</a:t>
            </a:r>
            <a:endParaRPr lang="en-US" sz="3600" dirty="0">
              <a:solidFill>
                <a:schemeClr val="tx1"/>
              </a:solidFill>
            </a:endParaRPr>
          </a:p>
        </p:txBody>
      </p:sp>
      <p:cxnSp>
        <p:nvCxnSpPr>
          <p:cNvPr id="23" name="Straight Arrow Connector 22">
            <a:extLst>
              <a:ext uri="{FF2B5EF4-FFF2-40B4-BE49-F238E27FC236}">
                <a16:creationId xmlns:a16="http://schemas.microsoft.com/office/drawing/2014/main" id="{ECE418B5-CA09-4EA1-A512-1B9918DB64BA}"/>
              </a:ext>
            </a:extLst>
          </p:cNvPr>
          <p:cNvCxnSpPr>
            <a:stCxn id="21" idx="5"/>
            <a:endCxn id="22" idx="1"/>
          </p:cNvCxnSpPr>
          <p:nvPr/>
        </p:nvCxnSpPr>
        <p:spPr>
          <a:xfrm>
            <a:off x="10615462" y="4634464"/>
            <a:ext cx="245285" cy="236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60BEB3E-DF59-4B4D-8888-320E85D6A15D}"/>
              </a:ext>
            </a:extLst>
          </p:cNvPr>
          <p:cNvCxnSpPr>
            <a:cxnSpLocks/>
            <a:stCxn id="29" idx="2"/>
            <a:endCxn id="22" idx="7"/>
          </p:cNvCxnSpPr>
          <p:nvPr/>
        </p:nvCxnSpPr>
        <p:spPr>
          <a:xfrm flipH="1">
            <a:off x="11151707" y="4038239"/>
            <a:ext cx="396577" cy="8325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250AD37-7AF2-4E97-B074-4AD84026B8CC}"/>
              </a:ext>
            </a:extLst>
          </p:cNvPr>
          <p:cNvSpPr/>
          <p:nvPr/>
        </p:nvSpPr>
        <p:spPr>
          <a:xfrm>
            <a:off x="9981281" y="3678722"/>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cxnSp>
        <p:nvCxnSpPr>
          <p:cNvPr id="26" name="Straight Arrow Connector 25">
            <a:extLst>
              <a:ext uri="{FF2B5EF4-FFF2-40B4-BE49-F238E27FC236}">
                <a16:creationId xmlns:a16="http://schemas.microsoft.com/office/drawing/2014/main" id="{80DA02E0-2551-4007-BC83-0B6A8B64EBEF}"/>
              </a:ext>
            </a:extLst>
          </p:cNvPr>
          <p:cNvCxnSpPr>
            <a:cxnSpLocks/>
            <a:stCxn id="25" idx="2"/>
            <a:endCxn id="21" idx="1"/>
          </p:cNvCxnSpPr>
          <p:nvPr/>
        </p:nvCxnSpPr>
        <p:spPr>
          <a:xfrm>
            <a:off x="10187022" y="4044482"/>
            <a:ext cx="137480" cy="2990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BB764D6-DB61-4F79-B63E-95CBB501DCE1}"/>
              </a:ext>
            </a:extLst>
          </p:cNvPr>
          <p:cNvCxnSpPr>
            <a:cxnSpLocks/>
            <a:stCxn id="28" idx="2"/>
            <a:endCxn id="21" idx="7"/>
          </p:cNvCxnSpPr>
          <p:nvPr/>
        </p:nvCxnSpPr>
        <p:spPr>
          <a:xfrm flipH="1">
            <a:off x="10615462" y="4038239"/>
            <a:ext cx="208443" cy="3052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0F36CC0-C955-41AF-8D85-9AC78AB745F9}"/>
              </a:ext>
            </a:extLst>
          </p:cNvPr>
          <p:cNvSpPr/>
          <p:nvPr/>
        </p:nvSpPr>
        <p:spPr>
          <a:xfrm>
            <a:off x="10618164" y="3672479"/>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9" name="Rectangle 28">
            <a:extLst>
              <a:ext uri="{FF2B5EF4-FFF2-40B4-BE49-F238E27FC236}">
                <a16:creationId xmlns:a16="http://schemas.microsoft.com/office/drawing/2014/main" id="{8A336677-1BB5-42EE-8775-255DABF6596F}"/>
              </a:ext>
            </a:extLst>
          </p:cNvPr>
          <p:cNvSpPr/>
          <p:nvPr/>
        </p:nvSpPr>
        <p:spPr>
          <a:xfrm>
            <a:off x="11342543" y="3672479"/>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30" name="Straight Arrow Connector 29">
            <a:extLst>
              <a:ext uri="{FF2B5EF4-FFF2-40B4-BE49-F238E27FC236}">
                <a16:creationId xmlns:a16="http://schemas.microsoft.com/office/drawing/2014/main" id="{9A27F1D5-A90F-41FC-A66F-6B49530A52B2}"/>
              </a:ext>
            </a:extLst>
          </p:cNvPr>
          <p:cNvCxnSpPr>
            <a:cxnSpLocks/>
            <a:stCxn id="22" idx="4"/>
            <a:endCxn id="31" idx="0"/>
          </p:cNvCxnSpPr>
          <p:nvPr/>
        </p:nvCxnSpPr>
        <p:spPr>
          <a:xfrm flipH="1">
            <a:off x="11004728" y="5221990"/>
            <a:ext cx="1499" cy="2950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A98AC90-6B90-43EE-9B78-5588FA0169CE}"/>
              </a:ext>
            </a:extLst>
          </p:cNvPr>
          <p:cNvSpPr/>
          <p:nvPr/>
        </p:nvSpPr>
        <p:spPr>
          <a:xfrm>
            <a:off x="10798987" y="5517062"/>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a:t>
            </a:r>
          </a:p>
        </p:txBody>
      </p:sp>
      <p:sp>
        <p:nvSpPr>
          <p:cNvPr id="32" name="TextBox 31">
            <a:extLst>
              <a:ext uri="{FF2B5EF4-FFF2-40B4-BE49-F238E27FC236}">
                <a16:creationId xmlns:a16="http://schemas.microsoft.com/office/drawing/2014/main" id="{71943AAB-64FB-43D5-A416-8879BB4D61FE}"/>
              </a:ext>
            </a:extLst>
          </p:cNvPr>
          <p:cNvSpPr txBox="1"/>
          <p:nvPr/>
        </p:nvSpPr>
        <p:spPr>
          <a:xfrm>
            <a:off x="6191524" y="1594907"/>
            <a:ext cx="3511218" cy="461665"/>
          </a:xfrm>
          <a:prstGeom prst="rect">
            <a:avLst/>
          </a:prstGeom>
          <a:noFill/>
        </p:spPr>
        <p:txBody>
          <a:bodyPr wrap="none" rtlCol="0">
            <a:spAutoFit/>
          </a:bodyPr>
          <a:lstStyle/>
          <a:p>
            <a:r>
              <a:rPr lang="en-US" sz="2400" dirty="0"/>
              <a:t>C + </a:t>
            </a:r>
            <a:r>
              <a:rPr lang="en-US" sz="2400" dirty="0" err="1"/>
              <a:t>Intrinsics</a:t>
            </a:r>
            <a:r>
              <a:rPr lang="en-US" sz="2400" dirty="0"/>
              <a:t> Programming</a:t>
            </a:r>
          </a:p>
        </p:txBody>
      </p:sp>
      <p:sp>
        <p:nvSpPr>
          <p:cNvPr id="33" name="Freeform: Shape 32">
            <a:extLst>
              <a:ext uri="{FF2B5EF4-FFF2-40B4-BE49-F238E27FC236}">
                <a16:creationId xmlns:a16="http://schemas.microsoft.com/office/drawing/2014/main" id="{FBFD96A9-A377-479B-AF9A-4ED6B8947DC8}"/>
              </a:ext>
            </a:extLst>
          </p:cNvPr>
          <p:cNvSpPr/>
          <p:nvPr/>
        </p:nvSpPr>
        <p:spPr>
          <a:xfrm>
            <a:off x="9532535" y="2280692"/>
            <a:ext cx="1137341" cy="1047404"/>
          </a:xfrm>
          <a:custGeom>
            <a:avLst/>
            <a:gdLst>
              <a:gd name="connsiteX0" fmla="*/ 0 w 1485900"/>
              <a:gd name="connsiteY0" fmla="*/ 0 h 850900"/>
              <a:gd name="connsiteX1" fmla="*/ 1016000 w 1485900"/>
              <a:gd name="connsiteY1" fmla="*/ 279400 h 850900"/>
              <a:gd name="connsiteX2" fmla="*/ 1485900 w 1485900"/>
              <a:gd name="connsiteY2" fmla="*/ 850900 h 850900"/>
            </a:gdLst>
            <a:ahLst/>
            <a:cxnLst>
              <a:cxn ang="0">
                <a:pos x="connsiteX0" y="connsiteY0"/>
              </a:cxn>
              <a:cxn ang="0">
                <a:pos x="connsiteX1" y="connsiteY1"/>
              </a:cxn>
              <a:cxn ang="0">
                <a:pos x="connsiteX2" y="connsiteY2"/>
              </a:cxn>
            </a:cxnLst>
            <a:rect l="l" t="t" r="r" b="b"/>
            <a:pathLst>
              <a:path w="1485900" h="850900">
                <a:moveTo>
                  <a:pt x="0" y="0"/>
                </a:moveTo>
                <a:cubicBezTo>
                  <a:pt x="384175" y="68791"/>
                  <a:pt x="768350" y="137583"/>
                  <a:pt x="1016000" y="279400"/>
                </a:cubicBezTo>
                <a:cubicBezTo>
                  <a:pt x="1263650" y="421217"/>
                  <a:pt x="1374775" y="636058"/>
                  <a:pt x="1485900" y="850900"/>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9D59835-5F1A-4A9B-AE23-1F86CB2F4AED}"/>
              </a:ext>
            </a:extLst>
          </p:cNvPr>
          <p:cNvSpPr txBox="1"/>
          <p:nvPr/>
        </p:nvSpPr>
        <p:spPr>
          <a:xfrm>
            <a:off x="10107220" y="5509419"/>
            <a:ext cx="667362" cy="369332"/>
          </a:xfrm>
          <a:prstGeom prst="rect">
            <a:avLst/>
          </a:prstGeom>
          <a:noFill/>
        </p:spPr>
        <p:txBody>
          <a:bodyPr wrap="none" rtlCol="0">
            <a:spAutoFit/>
          </a:bodyPr>
          <a:lstStyle/>
          <a:p>
            <a:r>
              <a:rPr lang="en-US" dirty="0"/>
              <a:t>Ports</a:t>
            </a:r>
          </a:p>
        </p:txBody>
      </p:sp>
      <p:sp>
        <p:nvSpPr>
          <p:cNvPr id="35" name="TextBox 34">
            <a:extLst>
              <a:ext uri="{FF2B5EF4-FFF2-40B4-BE49-F238E27FC236}">
                <a16:creationId xmlns:a16="http://schemas.microsoft.com/office/drawing/2014/main" id="{53B46448-EB08-49A9-9ACD-C6B7F75208B1}"/>
              </a:ext>
            </a:extLst>
          </p:cNvPr>
          <p:cNvSpPr txBox="1"/>
          <p:nvPr/>
        </p:nvSpPr>
        <p:spPr>
          <a:xfrm>
            <a:off x="9458958" y="4744748"/>
            <a:ext cx="1047787" cy="646331"/>
          </a:xfrm>
          <a:prstGeom prst="rect">
            <a:avLst/>
          </a:prstGeom>
          <a:noFill/>
        </p:spPr>
        <p:txBody>
          <a:bodyPr wrap="none" rtlCol="0">
            <a:spAutoFit/>
          </a:bodyPr>
          <a:lstStyle/>
          <a:p>
            <a:r>
              <a:rPr lang="en-US" dirty="0"/>
              <a:t>Compute</a:t>
            </a:r>
          </a:p>
          <a:p>
            <a:r>
              <a:rPr lang="en-US" dirty="0"/>
              <a:t>Dataflow</a:t>
            </a:r>
          </a:p>
        </p:txBody>
      </p:sp>
      <p:sp>
        <p:nvSpPr>
          <p:cNvPr id="36" name="TextBox 35">
            <a:extLst>
              <a:ext uri="{FF2B5EF4-FFF2-40B4-BE49-F238E27FC236}">
                <a16:creationId xmlns:a16="http://schemas.microsoft.com/office/drawing/2014/main" id="{8D5F7C2D-F7CC-45F5-A5F5-6C05EF37C0BE}"/>
              </a:ext>
            </a:extLst>
          </p:cNvPr>
          <p:cNvSpPr txBox="1"/>
          <p:nvPr/>
        </p:nvSpPr>
        <p:spPr>
          <a:xfrm>
            <a:off x="9255898" y="3692398"/>
            <a:ext cx="667362" cy="369332"/>
          </a:xfrm>
          <a:prstGeom prst="rect">
            <a:avLst/>
          </a:prstGeom>
          <a:noFill/>
        </p:spPr>
        <p:txBody>
          <a:bodyPr wrap="none" rtlCol="0">
            <a:spAutoFit/>
          </a:bodyPr>
          <a:lstStyle/>
          <a:p>
            <a:r>
              <a:rPr lang="en-US" dirty="0"/>
              <a:t>Ports</a:t>
            </a:r>
          </a:p>
        </p:txBody>
      </p:sp>
      <p:sp>
        <p:nvSpPr>
          <p:cNvPr id="37" name="Rectangle 36">
            <a:extLst>
              <a:ext uri="{FF2B5EF4-FFF2-40B4-BE49-F238E27FC236}">
                <a16:creationId xmlns:a16="http://schemas.microsoft.com/office/drawing/2014/main" id="{278A222E-021B-442F-A106-3C1EAF32B57A}"/>
              </a:ext>
            </a:extLst>
          </p:cNvPr>
          <p:cNvSpPr/>
          <p:nvPr/>
        </p:nvSpPr>
        <p:spPr>
          <a:xfrm>
            <a:off x="6197209" y="2120555"/>
            <a:ext cx="3111890" cy="365760"/>
          </a:xfrm>
          <a:prstGeom prst="rect">
            <a:avLst/>
          </a:prstGeom>
          <a:solidFill>
            <a:srgbClr val="F4B18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config(</a:t>
            </a:r>
            <a:r>
              <a:rPr lang="en-US" sz="2400" dirty="0" err="1">
                <a:solidFill>
                  <a:schemeClr val="tx1"/>
                </a:solidFill>
                <a:latin typeface="Courier New" panose="02070309020205020404" pitchFamily="49" charset="0"/>
                <a:cs typeface="Courier New" panose="02070309020205020404" pitchFamily="49" charset="0"/>
              </a:rPr>
              <a:t>datapath</a:t>
            </a:r>
            <a:r>
              <a:rPr lang="en-US" sz="2400" dirty="0">
                <a:solidFill>
                  <a:schemeClr val="tx1"/>
                </a:solidFill>
                <a:latin typeface="Courier New" panose="02070309020205020404" pitchFamily="49" charset="0"/>
                <a:cs typeface="Courier New" panose="02070309020205020404" pitchFamily="49" charset="0"/>
              </a:rPr>
              <a:t>)</a:t>
            </a:r>
          </a:p>
        </p:txBody>
      </p:sp>
      <p:sp>
        <p:nvSpPr>
          <p:cNvPr id="39" name="Content Placeholder 2">
            <a:extLst>
              <a:ext uri="{FF2B5EF4-FFF2-40B4-BE49-F238E27FC236}">
                <a16:creationId xmlns:a16="http://schemas.microsoft.com/office/drawing/2014/main" id="{808A7346-8E45-4210-8900-14E6A48F0B5A}"/>
              </a:ext>
            </a:extLst>
          </p:cNvPr>
          <p:cNvSpPr txBox="1">
            <a:spLocks/>
          </p:cNvSpPr>
          <p:nvPr/>
        </p:nvSpPr>
        <p:spPr>
          <a:xfrm>
            <a:off x="164456" y="2056572"/>
            <a:ext cx="5126564" cy="4609429"/>
          </a:xfrm>
          <a:prstGeom prst="rect">
            <a:avLst/>
          </a:prstGeom>
          <a:ln w="6350">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75000"/>
                  </a:schemeClr>
                </a:solidFill>
                <a:latin typeface="Consolas" panose="020B0609020204030204" pitchFamily="49" charset="0"/>
              </a:rPr>
              <a:t>#pragma config</a:t>
            </a:r>
          </a:p>
          <a:p>
            <a:pPr marL="0" indent="0">
              <a:buFont typeface="Arial" panose="020B0604020202020204" pitchFamily="34" charset="0"/>
              <a:buNone/>
            </a:pPr>
            <a:r>
              <a:rPr lang="en-US" sz="2400" dirty="0">
                <a:latin typeface="Consolas" panose="020B0609020204030204" pitchFamily="49" charset="0"/>
              </a:rPr>
              <a:t>for (int </a:t>
            </a:r>
            <a:r>
              <a:rPr lang="en-US" sz="2400" dirty="0" err="1">
                <a:latin typeface="Consolas" panose="020B0609020204030204" pitchFamily="49" charset="0"/>
              </a:rPr>
              <a:t>i</a:t>
            </a:r>
            <a:r>
              <a:rPr lang="en-US" sz="2400" dirty="0">
                <a:latin typeface="Consolas" panose="020B0609020204030204" pitchFamily="49" charset="0"/>
              </a:rPr>
              <a:t> = 0; </a:t>
            </a:r>
            <a:r>
              <a:rPr lang="en-US" sz="2400" dirty="0" err="1">
                <a:latin typeface="Consolas" panose="020B0609020204030204" pitchFamily="49" charset="0"/>
              </a:rPr>
              <a:t>i</a:t>
            </a:r>
            <a:r>
              <a:rPr lang="en-US" sz="2400" dirty="0">
                <a:latin typeface="Consolas" panose="020B0609020204030204" pitchFamily="49" charset="0"/>
              </a:rPr>
              <a:t> &lt; n; ++</a:t>
            </a:r>
            <a:r>
              <a:rPr lang="en-US" sz="2400" dirty="0" err="1">
                <a:latin typeface="Consolas" panose="020B0609020204030204" pitchFamily="49" charset="0"/>
              </a:rPr>
              <a:t>i</a:t>
            </a:r>
            <a:r>
              <a:rPr lang="en-US" sz="2400" dirty="0">
                <a:latin typeface="Consolas" panose="020B0609020204030204" pitchFamily="49" charset="0"/>
              </a:rPr>
              <a:t>)</a:t>
            </a:r>
            <a:endParaRPr lang="en-US" sz="2400" dirty="0">
              <a:solidFill>
                <a:schemeClr val="tx1">
                  <a:lumMod val="95000"/>
                  <a:lumOff val="5000"/>
                </a:schemeClr>
              </a:solidFill>
              <a:latin typeface="Consolas" panose="020B0609020204030204" pitchFamily="49" charset="0"/>
            </a:endParaRPr>
          </a:p>
          <a:p>
            <a:pPr marL="0" indent="0">
              <a:buFont typeface="Arial" panose="020B0604020202020204" pitchFamily="34" charset="0"/>
              <a:buNone/>
            </a:pPr>
            <a:r>
              <a:rPr lang="en-US" sz="2400" dirty="0">
                <a:solidFill>
                  <a:schemeClr val="tx1">
                    <a:lumMod val="95000"/>
                    <a:lumOff val="5000"/>
                  </a:schemeClr>
                </a:solidFill>
                <a:latin typeface="Consolas" panose="020B0609020204030204" pitchFamily="49" charset="0"/>
              </a:rPr>
              <a:t>{</a:t>
            </a:r>
          </a:p>
          <a:p>
            <a:pPr marL="0" indent="0">
              <a:buFont typeface="Arial" panose="020B0604020202020204" pitchFamily="34" charset="0"/>
              <a:buNone/>
            </a:pPr>
            <a:r>
              <a:rPr lang="en-US" sz="2400" dirty="0">
                <a:solidFill>
                  <a:schemeClr val="accent6">
                    <a:lumMod val="75000"/>
                  </a:schemeClr>
                </a:solidFill>
                <a:latin typeface="Consolas" panose="020B0609020204030204" pitchFamily="49" charset="0"/>
              </a:rPr>
              <a:t>  #</a:t>
            </a:r>
            <a:r>
              <a:rPr lang="en-US" altLang="zh-CN" sz="2400" dirty="0">
                <a:solidFill>
                  <a:schemeClr val="accent6">
                    <a:lumMod val="75000"/>
                  </a:schemeClr>
                </a:solidFill>
                <a:latin typeface="Consolas" panose="020B0609020204030204" pitchFamily="49" charset="0"/>
              </a:rPr>
              <a:t>pragma ss stream</a:t>
            </a:r>
          </a:p>
          <a:p>
            <a:pPr marL="0" indent="0">
              <a:buFont typeface="Arial" panose="020B0604020202020204" pitchFamily="34" charset="0"/>
              <a:buNone/>
            </a:pPr>
            <a:r>
              <a:rPr lang="en-US" sz="2400" dirty="0">
                <a:solidFill>
                  <a:schemeClr val="accent6">
                    <a:lumMod val="75000"/>
                  </a:schemeClr>
                </a:solidFill>
                <a:latin typeface="Consolas" panose="020B0609020204030204" pitchFamily="49" charset="0"/>
              </a:rPr>
              <a:t>  #pragma ss </a:t>
            </a:r>
            <a:r>
              <a:rPr lang="en-US" sz="2400" dirty="0" err="1">
                <a:solidFill>
                  <a:schemeClr val="accent6">
                    <a:lumMod val="75000"/>
                  </a:schemeClr>
                </a:solidFill>
                <a:latin typeface="Consolas" panose="020B0609020204030204" pitchFamily="49" charset="0"/>
              </a:rPr>
              <a:t>dfg</a:t>
            </a:r>
            <a:r>
              <a:rPr lang="en-US" sz="2400" dirty="0">
                <a:solidFill>
                  <a:schemeClr val="accent6">
                    <a:lumMod val="75000"/>
                  </a:schemeClr>
                </a:solidFill>
                <a:latin typeface="Consolas" panose="020B0609020204030204" pitchFamily="49" charset="0"/>
              </a:rPr>
              <a:t> unroll(4)</a:t>
            </a:r>
          </a:p>
          <a:p>
            <a:pPr marL="0" indent="0">
              <a:buFont typeface="Arial" panose="020B0604020202020204" pitchFamily="34" charset="0"/>
              <a:buNone/>
            </a:pPr>
            <a:r>
              <a:rPr lang="en-US" sz="2400" dirty="0">
                <a:latin typeface="Consolas" panose="020B0609020204030204" pitchFamily="49" charset="0"/>
              </a:rPr>
              <a:t>  for (int j = 0; j &lt; n; ++j) {</a:t>
            </a:r>
          </a:p>
          <a:p>
            <a:pPr marL="0" indent="0">
              <a:buFont typeface="Arial" panose="020B0604020202020204" pitchFamily="34" charset="0"/>
              <a:buNone/>
            </a:pPr>
            <a:r>
              <a:rPr lang="en-US" sz="2400" dirty="0">
                <a:latin typeface="Consolas" panose="020B0609020204030204" pitchFamily="49" charset="0"/>
              </a:rPr>
              <a:t>    if(i%2) a=a1;</a:t>
            </a:r>
          </a:p>
          <a:p>
            <a:pPr marL="0" indent="0">
              <a:buFont typeface="Arial" panose="020B0604020202020204" pitchFamily="34" charset="0"/>
              <a:buNone/>
            </a:pPr>
            <a:r>
              <a:rPr lang="en-US" sz="2400" dirty="0">
                <a:latin typeface="Consolas" panose="020B0609020204030204" pitchFamily="49" charset="0"/>
              </a:rPr>
              <a:t>    else a=a2;</a:t>
            </a:r>
          </a:p>
          <a:p>
            <a:pPr marL="0" indent="0">
              <a:buFont typeface="Arial" panose="020B0604020202020204" pitchFamily="34" charset="0"/>
              <a:buNone/>
            </a:pPr>
            <a:r>
              <a:rPr lang="en-US" sz="2400" dirty="0">
                <a:latin typeface="Consolas" panose="020B0609020204030204" pitchFamily="49" charset="0"/>
              </a:rPr>
              <a:t>    c[j] = a[j] + b[j];</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  …</a:t>
            </a:r>
          </a:p>
          <a:p>
            <a:pPr marL="0" indent="0">
              <a:buFont typeface="Arial" panose="020B0604020202020204" pitchFamily="34" charset="0"/>
              <a:buNone/>
            </a:pPr>
            <a:r>
              <a:rPr lang="en-US" sz="2400" dirty="0">
                <a:latin typeface="Consolas" panose="020B0609020204030204" pitchFamily="49" charset="0"/>
              </a:rPr>
              <a:t>}</a:t>
            </a:r>
          </a:p>
        </p:txBody>
      </p:sp>
      <p:sp>
        <p:nvSpPr>
          <p:cNvPr id="41" name="TextBox 40">
            <a:extLst>
              <a:ext uri="{FF2B5EF4-FFF2-40B4-BE49-F238E27FC236}">
                <a16:creationId xmlns:a16="http://schemas.microsoft.com/office/drawing/2014/main" id="{F76A4E26-DFE0-436F-B46D-239F31A2A6C9}"/>
              </a:ext>
            </a:extLst>
          </p:cNvPr>
          <p:cNvSpPr txBox="1"/>
          <p:nvPr/>
        </p:nvSpPr>
        <p:spPr>
          <a:xfrm>
            <a:off x="859582" y="1599937"/>
            <a:ext cx="3336298" cy="461665"/>
          </a:xfrm>
          <a:prstGeom prst="rect">
            <a:avLst/>
          </a:prstGeom>
          <a:noFill/>
        </p:spPr>
        <p:txBody>
          <a:bodyPr wrap="none" rtlCol="0">
            <a:spAutoFit/>
          </a:bodyPr>
          <a:lstStyle/>
          <a:p>
            <a:r>
              <a:rPr lang="en-US" sz="2400" dirty="0"/>
              <a:t>C + Pragma Programming</a:t>
            </a:r>
          </a:p>
        </p:txBody>
      </p:sp>
    </p:spTree>
    <p:extLst>
      <p:ext uri="{BB962C8B-B14F-4D97-AF65-F5344CB8AC3E}">
        <p14:creationId xmlns:p14="http://schemas.microsoft.com/office/powerpoint/2010/main" val="42268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a:extLst>
              <a:ext uri="{FF2B5EF4-FFF2-40B4-BE49-F238E27FC236}">
                <a16:creationId xmlns:a16="http://schemas.microsoft.com/office/drawing/2014/main" id="{AF51CDA5-D6F7-41BA-AADF-D2E3C8A800F5}"/>
              </a:ext>
            </a:extLst>
          </p:cNvPr>
          <p:cNvSpPr/>
          <p:nvPr/>
        </p:nvSpPr>
        <p:spPr>
          <a:xfrm>
            <a:off x="143004" y="1672073"/>
            <a:ext cx="1845453" cy="1258579"/>
          </a:xfrm>
          <a:prstGeom prst="flowChartMultidocumen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80" dirty="0">
                <a:solidFill>
                  <a:schemeClr val="tx1"/>
                </a:solidFill>
              </a:rPr>
              <a:t>C/Pragma</a:t>
            </a:r>
          </a:p>
          <a:p>
            <a:pPr algn="ctr"/>
            <a:r>
              <a:rPr lang="en-US" altLang="zh-CN" sz="2880" dirty="0">
                <a:solidFill>
                  <a:schemeClr val="tx1"/>
                </a:solidFill>
              </a:rPr>
              <a:t>App</a:t>
            </a:r>
          </a:p>
          <a:p>
            <a:pPr algn="ctr"/>
            <a:endParaRPr lang="en-US" sz="1080" dirty="0">
              <a:solidFill>
                <a:schemeClr val="tx1"/>
              </a:solidFill>
            </a:endParaRPr>
          </a:p>
        </p:txBody>
      </p:sp>
      <p:sp>
        <p:nvSpPr>
          <p:cNvPr id="9" name="Rectangle 8">
            <a:extLst>
              <a:ext uri="{FF2B5EF4-FFF2-40B4-BE49-F238E27FC236}">
                <a16:creationId xmlns:a16="http://schemas.microsoft.com/office/drawing/2014/main" id="{1F03B128-EDC0-4D7F-953A-E13EF1DA656F}"/>
              </a:ext>
            </a:extLst>
          </p:cNvPr>
          <p:cNvSpPr/>
          <p:nvPr/>
        </p:nvSpPr>
        <p:spPr>
          <a:xfrm>
            <a:off x="7516909" y="4918202"/>
            <a:ext cx="1983184" cy="85153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Generated RTL (Chisel)</a:t>
            </a:r>
          </a:p>
        </p:txBody>
      </p:sp>
      <p:grpSp>
        <p:nvGrpSpPr>
          <p:cNvPr id="41" name="Group 40">
            <a:extLst>
              <a:ext uri="{FF2B5EF4-FFF2-40B4-BE49-F238E27FC236}">
                <a16:creationId xmlns:a16="http://schemas.microsoft.com/office/drawing/2014/main" id="{67C8508B-CF71-40C5-809E-B3686256E22E}"/>
              </a:ext>
            </a:extLst>
          </p:cNvPr>
          <p:cNvGrpSpPr/>
          <p:nvPr/>
        </p:nvGrpSpPr>
        <p:grpSpPr>
          <a:xfrm>
            <a:off x="3033690" y="4379989"/>
            <a:ext cx="3559263" cy="1809872"/>
            <a:chOff x="-262377" y="4918069"/>
            <a:chExt cx="3559263" cy="1809872"/>
          </a:xfrm>
        </p:grpSpPr>
        <p:sp>
          <p:nvSpPr>
            <p:cNvPr id="11" name="Cloud 10">
              <a:extLst>
                <a:ext uri="{FF2B5EF4-FFF2-40B4-BE49-F238E27FC236}">
                  <a16:creationId xmlns:a16="http://schemas.microsoft.com/office/drawing/2014/main" id="{3006590F-8514-4994-ACB1-9DCB22440E3A}"/>
                </a:ext>
              </a:extLst>
            </p:cNvPr>
            <p:cNvSpPr/>
            <p:nvPr/>
          </p:nvSpPr>
          <p:spPr>
            <a:xfrm>
              <a:off x="-262377" y="4918069"/>
              <a:ext cx="3559263" cy="1809872"/>
            </a:xfrm>
            <a:prstGeom prst="cloud">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400" dirty="0">
                  <a:solidFill>
                    <a:schemeClr val="tx1"/>
                  </a:solidFill>
                </a:rPr>
                <a:t>Architecture </a:t>
              </a:r>
            </a:p>
            <a:p>
              <a:r>
                <a:rPr lang="en-US" sz="2400" dirty="0">
                  <a:solidFill>
                    <a:schemeClr val="tx1"/>
                  </a:solidFill>
                </a:rPr>
                <a:t>Description</a:t>
              </a:r>
            </a:p>
            <a:p>
              <a:r>
                <a:rPr lang="en-US" sz="2400" dirty="0">
                  <a:solidFill>
                    <a:schemeClr val="tx1"/>
                  </a:solidFill>
                </a:rPr>
                <a:t>Graph (ADG)</a:t>
              </a:r>
            </a:p>
          </p:txBody>
        </p:sp>
        <p:grpSp>
          <p:nvGrpSpPr>
            <p:cNvPr id="12" name="Group 11">
              <a:extLst>
                <a:ext uri="{FF2B5EF4-FFF2-40B4-BE49-F238E27FC236}">
                  <a16:creationId xmlns:a16="http://schemas.microsoft.com/office/drawing/2014/main" id="{9D170B6D-7D01-4F81-8D15-AB61A0183679}"/>
                </a:ext>
              </a:extLst>
            </p:cNvPr>
            <p:cNvGrpSpPr/>
            <p:nvPr/>
          </p:nvGrpSpPr>
          <p:grpSpPr>
            <a:xfrm>
              <a:off x="1922535" y="5347742"/>
              <a:ext cx="1201186" cy="1056873"/>
              <a:chOff x="5443829" y="4186402"/>
              <a:chExt cx="1241869" cy="1092669"/>
            </a:xfrm>
          </p:grpSpPr>
          <p:sp>
            <p:nvSpPr>
              <p:cNvPr id="13" name="Rectangle 12">
                <a:extLst>
                  <a:ext uri="{FF2B5EF4-FFF2-40B4-BE49-F238E27FC236}">
                    <a16:creationId xmlns:a16="http://schemas.microsoft.com/office/drawing/2014/main" id="{88EBA37E-812D-4480-98F7-4461B1DFE2DE}"/>
                  </a:ext>
                </a:extLst>
              </p:cNvPr>
              <p:cNvSpPr/>
              <p:nvPr/>
            </p:nvSpPr>
            <p:spPr>
              <a:xfrm>
                <a:off x="6099251" y="4190660"/>
                <a:ext cx="258729" cy="1369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14" name="Rectangle 13">
                <a:extLst>
                  <a:ext uri="{FF2B5EF4-FFF2-40B4-BE49-F238E27FC236}">
                    <a16:creationId xmlns:a16="http://schemas.microsoft.com/office/drawing/2014/main" id="{F208C5CF-1466-408A-9A3E-AA1A22F6A33C}"/>
                  </a:ext>
                </a:extLst>
              </p:cNvPr>
              <p:cNvSpPr/>
              <p:nvPr/>
            </p:nvSpPr>
            <p:spPr>
              <a:xfrm>
                <a:off x="5641367" y="4186402"/>
                <a:ext cx="258729" cy="1369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15" name="Oval 14">
                <a:extLst>
                  <a:ext uri="{FF2B5EF4-FFF2-40B4-BE49-F238E27FC236}">
                    <a16:creationId xmlns:a16="http://schemas.microsoft.com/office/drawing/2014/main" id="{2CA074A0-92C0-4574-A2C0-DCA25063E080}"/>
                  </a:ext>
                </a:extLst>
              </p:cNvPr>
              <p:cNvSpPr/>
              <p:nvPr/>
            </p:nvSpPr>
            <p:spPr>
              <a:xfrm>
                <a:off x="5911657" y="4453504"/>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cxnSp>
            <p:nvCxnSpPr>
              <p:cNvPr id="16" name="Straight Arrow Connector 15">
                <a:extLst>
                  <a:ext uri="{FF2B5EF4-FFF2-40B4-BE49-F238E27FC236}">
                    <a16:creationId xmlns:a16="http://schemas.microsoft.com/office/drawing/2014/main" id="{E5291B22-7659-4F40-B218-F429B2EEC427}"/>
                  </a:ext>
                </a:extLst>
              </p:cNvPr>
              <p:cNvCxnSpPr>
                <a:cxnSpLocks/>
                <a:endCxn id="15" idx="7"/>
              </p:cNvCxnSpPr>
              <p:nvPr/>
            </p:nvCxnSpPr>
            <p:spPr>
              <a:xfrm flipH="1">
                <a:off x="6077712" y="4326841"/>
                <a:ext cx="73533" cy="15544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5CD8D9-9E36-479A-9BA4-C6548591110D}"/>
                  </a:ext>
                </a:extLst>
              </p:cNvPr>
              <p:cNvCxnSpPr>
                <a:cxnSpLocks/>
                <a:stCxn id="15" idx="1"/>
              </p:cNvCxnSpPr>
              <p:nvPr/>
            </p:nvCxnSpPr>
            <p:spPr>
              <a:xfrm flipH="1" flipV="1">
                <a:off x="5848350" y="4326841"/>
                <a:ext cx="91798" cy="15544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3E53120-BDD0-4E47-A5FF-7EF2A27922A4}"/>
                  </a:ext>
                </a:extLst>
              </p:cNvPr>
              <p:cNvSpPr/>
              <p:nvPr/>
            </p:nvSpPr>
            <p:spPr>
              <a:xfrm>
                <a:off x="6360959" y="4453504"/>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cxnSp>
            <p:nvCxnSpPr>
              <p:cNvPr id="19" name="Straight Arrow Connector 18">
                <a:extLst>
                  <a:ext uri="{FF2B5EF4-FFF2-40B4-BE49-F238E27FC236}">
                    <a16:creationId xmlns:a16="http://schemas.microsoft.com/office/drawing/2014/main" id="{2A5EFFE8-9524-4213-90D6-1C6190EB769C}"/>
                  </a:ext>
                </a:extLst>
              </p:cNvPr>
              <p:cNvCxnSpPr>
                <a:cxnSpLocks/>
                <a:stCxn id="18" idx="1"/>
              </p:cNvCxnSpPr>
              <p:nvPr/>
            </p:nvCxnSpPr>
            <p:spPr>
              <a:xfrm flipH="1" flipV="1">
                <a:off x="6297652" y="4326841"/>
                <a:ext cx="91798" cy="15544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2F44F78-4811-4A50-8ACD-5090A34AE6C4}"/>
                  </a:ext>
                </a:extLst>
              </p:cNvPr>
              <p:cNvSpPr/>
              <p:nvPr/>
            </p:nvSpPr>
            <p:spPr>
              <a:xfrm>
                <a:off x="5443829" y="4450009"/>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cxnSp>
            <p:nvCxnSpPr>
              <p:cNvPr id="21" name="Straight Arrow Connector 20">
                <a:extLst>
                  <a:ext uri="{FF2B5EF4-FFF2-40B4-BE49-F238E27FC236}">
                    <a16:creationId xmlns:a16="http://schemas.microsoft.com/office/drawing/2014/main" id="{6615C85B-AC0E-448B-B27B-8FBE6B60F4AD}"/>
                  </a:ext>
                </a:extLst>
              </p:cNvPr>
              <p:cNvCxnSpPr>
                <a:cxnSpLocks/>
                <a:endCxn id="20" idx="7"/>
              </p:cNvCxnSpPr>
              <p:nvPr/>
            </p:nvCxnSpPr>
            <p:spPr>
              <a:xfrm flipH="1">
                <a:off x="5609884" y="4323346"/>
                <a:ext cx="73533" cy="15544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74BB706-7757-4759-AC6B-5BD43B44BAF1}"/>
                  </a:ext>
                </a:extLst>
              </p:cNvPr>
              <p:cNvSpPr/>
              <p:nvPr/>
            </p:nvSpPr>
            <p:spPr>
              <a:xfrm>
                <a:off x="5696156" y="4761963"/>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sp>
            <p:nvSpPr>
              <p:cNvPr id="23" name="Oval 22">
                <a:extLst>
                  <a:ext uri="{FF2B5EF4-FFF2-40B4-BE49-F238E27FC236}">
                    <a16:creationId xmlns:a16="http://schemas.microsoft.com/office/drawing/2014/main" id="{A40A933E-8216-4B33-80E9-B3848A0AD16F}"/>
                  </a:ext>
                </a:extLst>
              </p:cNvPr>
              <p:cNvSpPr/>
              <p:nvPr/>
            </p:nvSpPr>
            <p:spPr>
              <a:xfrm>
                <a:off x="6143066" y="4756248"/>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cxnSp>
            <p:nvCxnSpPr>
              <p:cNvPr id="24" name="Straight Arrow Connector 23">
                <a:extLst>
                  <a:ext uri="{FF2B5EF4-FFF2-40B4-BE49-F238E27FC236}">
                    <a16:creationId xmlns:a16="http://schemas.microsoft.com/office/drawing/2014/main" id="{C44FE403-66D4-4702-AA78-F019F03C4823}"/>
                  </a:ext>
                </a:extLst>
              </p:cNvPr>
              <p:cNvCxnSpPr>
                <a:cxnSpLocks/>
                <a:stCxn id="18" idx="3"/>
                <a:endCxn id="23" idx="7"/>
              </p:cNvCxnSpPr>
              <p:nvPr/>
            </p:nvCxnSpPr>
            <p:spPr>
              <a:xfrm flipH="1">
                <a:off x="6309121" y="4621273"/>
                <a:ext cx="80329" cy="16376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7B7E3D3-2A16-4697-A26D-C01D1C6C237F}"/>
                  </a:ext>
                </a:extLst>
              </p:cNvPr>
              <p:cNvCxnSpPr>
                <a:cxnSpLocks/>
                <a:stCxn id="15" idx="5"/>
                <a:endCxn id="23" idx="1"/>
              </p:cNvCxnSpPr>
              <p:nvPr/>
            </p:nvCxnSpPr>
            <p:spPr>
              <a:xfrm>
                <a:off x="6077712" y="4621273"/>
                <a:ext cx="93845" cy="16376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4278713-B026-45B6-A2AA-E1D70F88C332}"/>
                  </a:ext>
                </a:extLst>
              </p:cNvPr>
              <p:cNvCxnSpPr>
                <a:cxnSpLocks/>
                <a:stCxn id="20" idx="5"/>
                <a:endCxn id="22" idx="1"/>
              </p:cNvCxnSpPr>
              <p:nvPr/>
            </p:nvCxnSpPr>
            <p:spPr>
              <a:xfrm>
                <a:off x="5609884" y="4617778"/>
                <a:ext cx="114763" cy="17297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120DAEC-4CF1-4C67-9461-4ACEDDF149F5}"/>
                  </a:ext>
                </a:extLst>
              </p:cNvPr>
              <p:cNvCxnSpPr>
                <a:cxnSpLocks/>
                <a:stCxn id="15" idx="3"/>
                <a:endCxn id="22" idx="7"/>
              </p:cNvCxnSpPr>
              <p:nvPr/>
            </p:nvCxnSpPr>
            <p:spPr>
              <a:xfrm flipH="1">
                <a:off x="5862211" y="4621273"/>
                <a:ext cx="77937" cy="169475"/>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F69F5FA-9551-4BEF-888A-9AFE08C146BB}"/>
                  </a:ext>
                </a:extLst>
              </p:cNvPr>
              <p:cNvSpPr/>
              <p:nvPr/>
            </p:nvSpPr>
            <p:spPr>
              <a:xfrm>
                <a:off x="5900096" y="5050179"/>
                <a:ext cx="258729" cy="1369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cxnSp>
            <p:nvCxnSpPr>
              <p:cNvPr id="29" name="Straight Arrow Connector 28">
                <a:extLst>
                  <a:ext uri="{FF2B5EF4-FFF2-40B4-BE49-F238E27FC236}">
                    <a16:creationId xmlns:a16="http://schemas.microsoft.com/office/drawing/2014/main" id="{C8E76756-7F3A-43C9-A67F-C05616016899}"/>
                  </a:ext>
                </a:extLst>
              </p:cNvPr>
              <p:cNvCxnSpPr>
                <a:cxnSpLocks/>
                <a:stCxn id="22" idx="5"/>
                <a:endCxn id="28" idx="0"/>
              </p:cNvCxnSpPr>
              <p:nvPr/>
            </p:nvCxnSpPr>
            <p:spPr>
              <a:xfrm>
                <a:off x="5862211" y="4929732"/>
                <a:ext cx="167250" cy="120447"/>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82320C2-D16B-4ED6-A505-F1D31B2E93A3}"/>
                  </a:ext>
                </a:extLst>
              </p:cNvPr>
              <p:cNvCxnSpPr>
                <a:cxnSpLocks/>
                <a:stCxn id="23" idx="3"/>
                <a:endCxn id="28" idx="0"/>
              </p:cNvCxnSpPr>
              <p:nvPr/>
            </p:nvCxnSpPr>
            <p:spPr>
              <a:xfrm flipH="1">
                <a:off x="6029461" y="4924017"/>
                <a:ext cx="142096" cy="12616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2302B2E5-1013-41D5-B381-A73C7B7A3F27}"/>
                  </a:ext>
                </a:extLst>
              </p:cNvPr>
              <p:cNvSpPr/>
              <p:nvPr/>
            </p:nvSpPr>
            <p:spPr>
              <a:xfrm>
                <a:off x="6021705" y="4240531"/>
                <a:ext cx="663993" cy="1038540"/>
              </a:xfrm>
              <a:custGeom>
                <a:avLst/>
                <a:gdLst>
                  <a:gd name="connsiteX0" fmla="*/ 0 w 663993"/>
                  <a:gd name="connsiteY0" fmla="*/ 950595 h 1038540"/>
                  <a:gd name="connsiteX1" fmla="*/ 207645 w 663993"/>
                  <a:gd name="connsiteY1" fmla="*/ 1013460 h 1038540"/>
                  <a:gd name="connsiteX2" fmla="*/ 598170 w 663993"/>
                  <a:gd name="connsiteY2" fmla="*/ 965835 h 1038540"/>
                  <a:gd name="connsiteX3" fmla="*/ 638175 w 663993"/>
                  <a:gd name="connsiteY3" fmla="*/ 255270 h 1038540"/>
                  <a:gd name="connsiteX4" fmla="*/ 331470 w 663993"/>
                  <a:gd name="connsiteY4" fmla="*/ 0 h 103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93" h="1038540">
                    <a:moveTo>
                      <a:pt x="0" y="950595"/>
                    </a:moveTo>
                    <a:cubicBezTo>
                      <a:pt x="53975" y="980757"/>
                      <a:pt x="107950" y="1010920"/>
                      <a:pt x="207645" y="1013460"/>
                    </a:cubicBezTo>
                    <a:cubicBezTo>
                      <a:pt x="307340" y="1016000"/>
                      <a:pt x="526415" y="1092200"/>
                      <a:pt x="598170" y="965835"/>
                    </a:cubicBezTo>
                    <a:cubicBezTo>
                      <a:pt x="669925" y="839470"/>
                      <a:pt x="682625" y="416242"/>
                      <a:pt x="638175" y="255270"/>
                    </a:cubicBezTo>
                    <a:cubicBezTo>
                      <a:pt x="593725" y="94297"/>
                      <a:pt x="462597" y="47148"/>
                      <a:pt x="33147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grpSp>
      </p:grpSp>
      <p:sp>
        <p:nvSpPr>
          <p:cNvPr id="32" name="Arrow: Right 31">
            <a:extLst>
              <a:ext uri="{FF2B5EF4-FFF2-40B4-BE49-F238E27FC236}">
                <a16:creationId xmlns:a16="http://schemas.microsoft.com/office/drawing/2014/main" id="{9B0B58BA-B1BA-46D1-BDC3-500C4CA50AF3}"/>
              </a:ext>
            </a:extLst>
          </p:cNvPr>
          <p:cNvSpPr/>
          <p:nvPr/>
        </p:nvSpPr>
        <p:spPr>
          <a:xfrm>
            <a:off x="2432171" y="5164503"/>
            <a:ext cx="491138" cy="4483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5" name="Rectangle 34">
            <a:extLst>
              <a:ext uri="{FF2B5EF4-FFF2-40B4-BE49-F238E27FC236}">
                <a16:creationId xmlns:a16="http://schemas.microsoft.com/office/drawing/2014/main" id="{9C6C6829-6720-4C20-B6E7-BECB4BD1867E}"/>
              </a:ext>
            </a:extLst>
          </p:cNvPr>
          <p:cNvSpPr/>
          <p:nvPr/>
        </p:nvSpPr>
        <p:spPr>
          <a:xfrm>
            <a:off x="3916888" y="6275264"/>
            <a:ext cx="1946976" cy="480187"/>
          </a:xfrm>
          <a:prstGeom prst="rect">
            <a:avLst/>
          </a:prstGeom>
          <a:solidFill>
            <a:srgbClr val="D9D9D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err="1">
                <a:solidFill>
                  <a:schemeClr val="tx1"/>
                </a:solidFill>
              </a:rPr>
              <a:t>Accel</a:t>
            </a:r>
            <a:r>
              <a:rPr lang="en-US" sz="2880" dirty="0">
                <a:solidFill>
                  <a:schemeClr val="tx1"/>
                </a:solidFill>
              </a:rPr>
              <a:t>. ISA</a:t>
            </a:r>
          </a:p>
        </p:txBody>
      </p:sp>
      <p:sp>
        <p:nvSpPr>
          <p:cNvPr id="36" name="TextBox 35">
            <a:extLst>
              <a:ext uri="{FF2B5EF4-FFF2-40B4-BE49-F238E27FC236}">
                <a16:creationId xmlns:a16="http://schemas.microsoft.com/office/drawing/2014/main" id="{34F3A7E5-6D7F-4BDF-955F-7777E26EAF97}"/>
              </a:ext>
            </a:extLst>
          </p:cNvPr>
          <p:cNvSpPr txBox="1"/>
          <p:nvPr/>
        </p:nvSpPr>
        <p:spPr>
          <a:xfrm>
            <a:off x="3655283" y="3587583"/>
            <a:ext cx="1723934" cy="707886"/>
          </a:xfrm>
          <a:prstGeom prst="rect">
            <a:avLst/>
          </a:prstGeom>
          <a:noFill/>
        </p:spPr>
        <p:txBody>
          <a:bodyPr wrap="square" rtlCol="0">
            <a:spAutoFit/>
          </a:bodyPr>
          <a:lstStyle/>
          <a:p>
            <a:r>
              <a:rPr lang="en-US" sz="2000" b="1" dirty="0">
                <a:solidFill>
                  <a:srgbClr val="9DC3E6"/>
                </a:solidFill>
              </a:rPr>
              <a:t>Design-space</a:t>
            </a:r>
          </a:p>
          <a:p>
            <a:r>
              <a:rPr lang="en-US" sz="2000" b="1" dirty="0">
                <a:solidFill>
                  <a:srgbClr val="9DC3E6"/>
                </a:solidFill>
              </a:rPr>
              <a:t>Exploration</a:t>
            </a:r>
          </a:p>
        </p:txBody>
      </p:sp>
      <p:grpSp>
        <p:nvGrpSpPr>
          <p:cNvPr id="114" name="Group 113">
            <a:extLst>
              <a:ext uri="{FF2B5EF4-FFF2-40B4-BE49-F238E27FC236}">
                <a16:creationId xmlns:a16="http://schemas.microsoft.com/office/drawing/2014/main" id="{C218D5CB-CB1F-4BD3-87CE-2BCD2CA47DF9}"/>
              </a:ext>
            </a:extLst>
          </p:cNvPr>
          <p:cNvGrpSpPr/>
          <p:nvPr/>
        </p:nvGrpSpPr>
        <p:grpSpPr>
          <a:xfrm>
            <a:off x="4510526" y="2348828"/>
            <a:ext cx="1850449" cy="1091120"/>
            <a:chOff x="4510526" y="2348828"/>
            <a:chExt cx="1850449" cy="1091120"/>
          </a:xfrm>
        </p:grpSpPr>
        <p:sp>
          <p:nvSpPr>
            <p:cNvPr id="48" name="Rectangle 47">
              <a:extLst>
                <a:ext uri="{FF2B5EF4-FFF2-40B4-BE49-F238E27FC236}">
                  <a16:creationId xmlns:a16="http://schemas.microsoft.com/office/drawing/2014/main" id="{6C694A14-F769-40C3-9524-437885F408AA}"/>
                </a:ext>
              </a:extLst>
            </p:cNvPr>
            <p:cNvSpPr/>
            <p:nvPr/>
          </p:nvSpPr>
          <p:spPr>
            <a:xfrm>
              <a:off x="4740276" y="2348828"/>
              <a:ext cx="1620699" cy="873790"/>
            </a:xfrm>
            <a:prstGeom prst="rect">
              <a:avLst/>
            </a:prstGeom>
            <a:solidFill>
              <a:srgbClr val="FFD3D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Graphs</a:t>
              </a:r>
            </a:p>
          </p:txBody>
        </p:sp>
        <p:sp>
          <p:nvSpPr>
            <p:cNvPr id="49" name="Rectangle 48">
              <a:extLst>
                <a:ext uri="{FF2B5EF4-FFF2-40B4-BE49-F238E27FC236}">
                  <a16:creationId xmlns:a16="http://schemas.microsoft.com/office/drawing/2014/main" id="{A4554D96-5239-457D-813D-16913D363981}"/>
                </a:ext>
              </a:extLst>
            </p:cNvPr>
            <p:cNvSpPr/>
            <p:nvPr/>
          </p:nvSpPr>
          <p:spPr>
            <a:xfrm>
              <a:off x="4625401" y="2457493"/>
              <a:ext cx="1620699" cy="873790"/>
            </a:xfrm>
            <a:prstGeom prst="rect">
              <a:avLst/>
            </a:prstGeom>
            <a:solidFill>
              <a:srgbClr val="FFD3D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Graphs</a:t>
              </a:r>
            </a:p>
          </p:txBody>
        </p:sp>
        <p:sp>
          <p:nvSpPr>
            <p:cNvPr id="50" name="Rectangle 49">
              <a:extLst>
                <a:ext uri="{FF2B5EF4-FFF2-40B4-BE49-F238E27FC236}">
                  <a16:creationId xmlns:a16="http://schemas.microsoft.com/office/drawing/2014/main" id="{6FE0191A-2D94-4F83-A678-696DABE1E2F8}"/>
                </a:ext>
              </a:extLst>
            </p:cNvPr>
            <p:cNvSpPr/>
            <p:nvPr/>
          </p:nvSpPr>
          <p:spPr>
            <a:xfrm>
              <a:off x="4510526" y="2566158"/>
              <a:ext cx="1620699" cy="873790"/>
            </a:xfrm>
            <a:prstGeom prst="rect">
              <a:avLst/>
            </a:prstGeom>
            <a:solidFill>
              <a:srgbClr val="FFD3D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Dataflow</a:t>
              </a:r>
            </a:p>
            <a:p>
              <a:pPr algn="ctr"/>
              <a:r>
                <a:rPr lang="en-US" sz="2880" dirty="0">
                  <a:solidFill>
                    <a:schemeClr val="tx1"/>
                  </a:solidFill>
                </a:rPr>
                <a:t>Graphs</a:t>
              </a:r>
            </a:p>
          </p:txBody>
        </p:sp>
      </p:grpSp>
      <p:sp>
        <p:nvSpPr>
          <p:cNvPr id="52" name="Arrow: Right 51">
            <a:extLst>
              <a:ext uri="{FF2B5EF4-FFF2-40B4-BE49-F238E27FC236}">
                <a16:creationId xmlns:a16="http://schemas.microsoft.com/office/drawing/2014/main" id="{811B5614-C92C-48CE-BFC4-8B9BBD528A19}"/>
              </a:ext>
            </a:extLst>
          </p:cNvPr>
          <p:cNvSpPr/>
          <p:nvPr/>
        </p:nvSpPr>
        <p:spPr>
          <a:xfrm rot="570136">
            <a:off x="6537045" y="909644"/>
            <a:ext cx="1178174" cy="110785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RISCV </a:t>
            </a:r>
          </a:p>
          <a:p>
            <a:pPr algn="ctr"/>
            <a:r>
              <a:rPr lang="en-US" sz="2000" dirty="0"/>
              <a:t>GCC</a:t>
            </a:r>
          </a:p>
        </p:txBody>
      </p:sp>
      <p:sp>
        <p:nvSpPr>
          <p:cNvPr id="54" name="Arrow: Right 53">
            <a:extLst>
              <a:ext uri="{FF2B5EF4-FFF2-40B4-BE49-F238E27FC236}">
                <a16:creationId xmlns:a16="http://schemas.microsoft.com/office/drawing/2014/main" id="{3E14B415-0A34-44C6-87D2-AE48C6EEDAC3}"/>
              </a:ext>
            </a:extLst>
          </p:cNvPr>
          <p:cNvSpPr/>
          <p:nvPr/>
        </p:nvSpPr>
        <p:spPr>
          <a:xfrm rot="21000000">
            <a:off x="6489564" y="2114221"/>
            <a:ext cx="1261895" cy="117952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Spatial</a:t>
            </a:r>
          </a:p>
          <a:p>
            <a:pPr algn="ctr"/>
            <a:r>
              <a:rPr lang="en-US" sz="2000" dirty="0"/>
              <a:t> Sched.</a:t>
            </a:r>
          </a:p>
        </p:txBody>
      </p:sp>
      <p:sp>
        <p:nvSpPr>
          <p:cNvPr id="56" name="Arrow: Right 55">
            <a:extLst>
              <a:ext uri="{FF2B5EF4-FFF2-40B4-BE49-F238E27FC236}">
                <a16:creationId xmlns:a16="http://schemas.microsoft.com/office/drawing/2014/main" id="{AAB86BDD-C48C-47AB-9F79-32FA9B419BB1}"/>
              </a:ext>
            </a:extLst>
          </p:cNvPr>
          <p:cNvSpPr/>
          <p:nvPr/>
        </p:nvSpPr>
        <p:spPr>
          <a:xfrm>
            <a:off x="2212957" y="1252737"/>
            <a:ext cx="2180463" cy="18899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Clang/LLVM</a:t>
            </a:r>
          </a:p>
          <a:p>
            <a:pPr algn="ctr"/>
            <a:r>
              <a:rPr lang="en-US" sz="2400" dirty="0"/>
              <a:t>Compiler</a:t>
            </a:r>
          </a:p>
        </p:txBody>
      </p:sp>
      <p:sp>
        <p:nvSpPr>
          <p:cNvPr id="59" name="Freeform: Shape 58">
            <a:extLst>
              <a:ext uri="{FF2B5EF4-FFF2-40B4-BE49-F238E27FC236}">
                <a16:creationId xmlns:a16="http://schemas.microsoft.com/office/drawing/2014/main" id="{03BEDC0A-55B1-4A92-85EA-DADC2C0BE990}"/>
              </a:ext>
            </a:extLst>
          </p:cNvPr>
          <p:cNvSpPr/>
          <p:nvPr/>
        </p:nvSpPr>
        <p:spPr>
          <a:xfrm>
            <a:off x="2906629" y="2791796"/>
            <a:ext cx="470250" cy="1846491"/>
          </a:xfrm>
          <a:custGeom>
            <a:avLst/>
            <a:gdLst>
              <a:gd name="connsiteX0" fmla="*/ 653143 w 653143"/>
              <a:gd name="connsiteY0" fmla="*/ 1988457 h 1988457"/>
              <a:gd name="connsiteX1" fmla="*/ 116114 w 653143"/>
              <a:gd name="connsiteY1" fmla="*/ 943429 h 1988457"/>
              <a:gd name="connsiteX2" fmla="*/ 0 w 653143"/>
              <a:gd name="connsiteY2" fmla="*/ 0 h 1988457"/>
            </a:gdLst>
            <a:ahLst/>
            <a:cxnLst>
              <a:cxn ang="0">
                <a:pos x="connsiteX0" y="connsiteY0"/>
              </a:cxn>
              <a:cxn ang="0">
                <a:pos x="connsiteX1" y="connsiteY1"/>
              </a:cxn>
              <a:cxn ang="0">
                <a:pos x="connsiteX2" y="connsiteY2"/>
              </a:cxn>
            </a:cxnLst>
            <a:rect l="l" t="t" r="r" b="b"/>
            <a:pathLst>
              <a:path w="653143" h="1988457">
                <a:moveTo>
                  <a:pt x="653143" y="1988457"/>
                </a:moveTo>
                <a:cubicBezTo>
                  <a:pt x="439057" y="1631647"/>
                  <a:pt x="224971" y="1274838"/>
                  <a:pt x="116114" y="943429"/>
                </a:cubicBezTo>
                <a:cubicBezTo>
                  <a:pt x="7257" y="612020"/>
                  <a:pt x="3628" y="306010"/>
                  <a:pt x="0" y="0"/>
                </a:cubicBezTo>
              </a:path>
            </a:pathLst>
          </a:custGeom>
          <a:noFill/>
          <a:ln w="571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458668C1-90BB-4D9D-AEB6-B06B8B6E1838}"/>
              </a:ext>
            </a:extLst>
          </p:cNvPr>
          <p:cNvSpPr/>
          <p:nvPr/>
        </p:nvSpPr>
        <p:spPr>
          <a:xfrm flipH="1">
            <a:off x="6592953" y="3158540"/>
            <a:ext cx="316915" cy="1598856"/>
          </a:xfrm>
          <a:custGeom>
            <a:avLst/>
            <a:gdLst>
              <a:gd name="connsiteX0" fmla="*/ 653143 w 653143"/>
              <a:gd name="connsiteY0" fmla="*/ 1988457 h 1988457"/>
              <a:gd name="connsiteX1" fmla="*/ 116114 w 653143"/>
              <a:gd name="connsiteY1" fmla="*/ 943429 h 1988457"/>
              <a:gd name="connsiteX2" fmla="*/ 0 w 653143"/>
              <a:gd name="connsiteY2" fmla="*/ 0 h 1988457"/>
            </a:gdLst>
            <a:ahLst/>
            <a:cxnLst>
              <a:cxn ang="0">
                <a:pos x="connsiteX0" y="connsiteY0"/>
              </a:cxn>
              <a:cxn ang="0">
                <a:pos x="connsiteX1" y="connsiteY1"/>
              </a:cxn>
              <a:cxn ang="0">
                <a:pos x="connsiteX2" y="connsiteY2"/>
              </a:cxn>
            </a:cxnLst>
            <a:rect l="l" t="t" r="r" b="b"/>
            <a:pathLst>
              <a:path w="653143" h="1988457">
                <a:moveTo>
                  <a:pt x="653143" y="1988457"/>
                </a:moveTo>
                <a:cubicBezTo>
                  <a:pt x="439057" y="1631647"/>
                  <a:pt x="224971" y="1274838"/>
                  <a:pt x="116114" y="943429"/>
                </a:cubicBezTo>
                <a:cubicBezTo>
                  <a:pt x="7257" y="612020"/>
                  <a:pt x="3628" y="306010"/>
                  <a:pt x="0" y="0"/>
                </a:cubicBezTo>
              </a:path>
            </a:pathLst>
          </a:custGeom>
          <a:noFill/>
          <a:ln w="571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2327F393-6988-4D1C-B0F5-BC91E45A1B55}"/>
              </a:ext>
            </a:extLst>
          </p:cNvPr>
          <p:cNvGrpSpPr/>
          <p:nvPr/>
        </p:nvGrpSpPr>
        <p:grpSpPr>
          <a:xfrm>
            <a:off x="4534049" y="934382"/>
            <a:ext cx="1850449" cy="1091120"/>
            <a:chOff x="4534049" y="934382"/>
            <a:chExt cx="1850449" cy="1091120"/>
          </a:xfrm>
        </p:grpSpPr>
        <p:sp>
          <p:nvSpPr>
            <p:cNvPr id="65" name="Rectangle 64">
              <a:extLst>
                <a:ext uri="{FF2B5EF4-FFF2-40B4-BE49-F238E27FC236}">
                  <a16:creationId xmlns:a16="http://schemas.microsoft.com/office/drawing/2014/main" id="{B348C240-1289-4EB0-9AC9-B4FD8EE4CEA3}"/>
                </a:ext>
              </a:extLst>
            </p:cNvPr>
            <p:cNvSpPr/>
            <p:nvPr/>
          </p:nvSpPr>
          <p:spPr>
            <a:xfrm>
              <a:off x="4763799" y="934382"/>
              <a:ext cx="1620699" cy="873790"/>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Graphs</a:t>
              </a:r>
            </a:p>
          </p:txBody>
        </p:sp>
        <p:sp>
          <p:nvSpPr>
            <p:cNvPr id="67" name="Rectangle 66">
              <a:extLst>
                <a:ext uri="{FF2B5EF4-FFF2-40B4-BE49-F238E27FC236}">
                  <a16:creationId xmlns:a16="http://schemas.microsoft.com/office/drawing/2014/main" id="{EC7AEF49-FA72-41D0-99A7-CA142A425783}"/>
                </a:ext>
              </a:extLst>
            </p:cNvPr>
            <p:cNvSpPr/>
            <p:nvPr/>
          </p:nvSpPr>
          <p:spPr>
            <a:xfrm>
              <a:off x="4648924" y="1043047"/>
              <a:ext cx="1620699" cy="873790"/>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Graphs</a:t>
              </a:r>
            </a:p>
          </p:txBody>
        </p:sp>
        <p:sp>
          <p:nvSpPr>
            <p:cNvPr id="69" name="Rectangle 68">
              <a:extLst>
                <a:ext uri="{FF2B5EF4-FFF2-40B4-BE49-F238E27FC236}">
                  <a16:creationId xmlns:a16="http://schemas.microsoft.com/office/drawing/2014/main" id="{EB9EC488-9D82-4102-8914-E8A94D64FC9A}"/>
                </a:ext>
              </a:extLst>
            </p:cNvPr>
            <p:cNvSpPr/>
            <p:nvPr/>
          </p:nvSpPr>
          <p:spPr>
            <a:xfrm>
              <a:off x="4534049" y="1151712"/>
              <a:ext cx="1620699" cy="873790"/>
            </a:xfrm>
            <a:prstGeom prst="rec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RISCV</a:t>
              </a:r>
            </a:p>
            <a:p>
              <a:pPr algn="ctr"/>
              <a:r>
                <a:rPr lang="en-US" sz="2880" dirty="0">
                  <a:solidFill>
                    <a:schemeClr val="tx1"/>
                  </a:solidFill>
                </a:rPr>
                <a:t>Control</a:t>
              </a:r>
            </a:p>
          </p:txBody>
        </p:sp>
      </p:grpSp>
      <p:sp>
        <p:nvSpPr>
          <p:cNvPr id="71" name="Rectangle 70">
            <a:extLst>
              <a:ext uri="{FF2B5EF4-FFF2-40B4-BE49-F238E27FC236}">
                <a16:creationId xmlns:a16="http://schemas.microsoft.com/office/drawing/2014/main" id="{02F32FAB-5219-49E8-8A6C-0DBFC2E19439}"/>
              </a:ext>
            </a:extLst>
          </p:cNvPr>
          <p:cNvSpPr/>
          <p:nvPr/>
        </p:nvSpPr>
        <p:spPr>
          <a:xfrm>
            <a:off x="8065241" y="1590790"/>
            <a:ext cx="1344903" cy="87379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RISCV Binary</a:t>
            </a:r>
          </a:p>
        </p:txBody>
      </p:sp>
      <p:sp>
        <p:nvSpPr>
          <p:cNvPr id="78" name="Flowchart: Document 77">
            <a:extLst>
              <a:ext uri="{FF2B5EF4-FFF2-40B4-BE49-F238E27FC236}">
                <a16:creationId xmlns:a16="http://schemas.microsoft.com/office/drawing/2014/main" id="{EC4C43C2-7DED-41C5-82DD-71A4D5195CD3}"/>
              </a:ext>
            </a:extLst>
          </p:cNvPr>
          <p:cNvSpPr/>
          <p:nvPr/>
        </p:nvSpPr>
        <p:spPr>
          <a:xfrm>
            <a:off x="609600" y="4981625"/>
            <a:ext cx="1716543" cy="1047238"/>
          </a:xfrm>
          <a:prstGeom prst="flowChartDocumen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Scala ADG</a:t>
            </a:r>
          </a:p>
          <a:p>
            <a:pPr algn="ctr"/>
            <a:r>
              <a:rPr lang="en-US" sz="2800" dirty="0">
                <a:solidFill>
                  <a:schemeClr val="tx1"/>
                </a:solidFill>
              </a:rPr>
              <a:t>DSL</a:t>
            </a:r>
          </a:p>
        </p:txBody>
      </p:sp>
      <p:sp>
        <p:nvSpPr>
          <p:cNvPr id="80" name="Arrow: Right 79">
            <a:extLst>
              <a:ext uri="{FF2B5EF4-FFF2-40B4-BE49-F238E27FC236}">
                <a16:creationId xmlns:a16="http://schemas.microsoft.com/office/drawing/2014/main" id="{50533D74-0710-4B96-B6D2-8B937E316137}"/>
              </a:ext>
            </a:extLst>
          </p:cNvPr>
          <p:cNvSpPr/>
          <p:nvPr/>
        </p:nvSpPr>
        <p:spPr>
          <a:xfrm>
            <a:off x="6666198" y="4872886"/>
            <a:ext cx="764889" cy="92441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0" dirty="0"/>
              <a:t>HW</a:t>
            </a:r>
          </a:p>
          <a:p>
            <a:pPr algn="ctr"/>
            <a:r>
              <a:rPr lang="en-US" sz="1680" dirty="0"/>
              <a:t>Gen</a:t>
            </a:r>
          </a:p>
        </p:txBody>
      </p:sp>
      <p:sp>
        <p:nvSpPr>
          <p:cNvPr id="82" name="Rectangle 81">
            <a:extLst>
              <a:ext uri="{FF2B5EF4-FFF2-40B4-BE49-F238E27FC236}">
                <a16:creationId xmlns:a16="http://schemas.microsoft.com/office/drawing/2014/main" id="{03DDE15F-BBF1-45FB-B2E7-6FF25F3B1086}"/>
              </a:ext>
            </a:extLst>
          </p:cNvPr>
          <p:cNvSpPr/>
          <p:nvPr/>
        </p:nvSpPr>
        <p:spPr>
          <a:xfrm>
            <a:off x="7982641" y="1672073"/>
            <a:ext cx="1344903" cy="87379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RISCV Binary</a:t>
            </a:r>
          </a:p>
        </p:txBody>
      </p:sp>
      <p:sp>
        <p:nvSpPr>
          <p:cNvPr id="84" name="Rectangle 83">
            <a:extLst>
              <a:ext uri="{FF2B5EF4-FFF2-40B4-BE49-F238E27FC236}">
                <a16:creationId xmlns:a16="http://schemas.microsoft.com/office/drawing/2014/main" id="{54474556-6959-4A7B-9E3C-C760D000DBCD}"/>
              </a:ext>
            </a:extLst>
          </p:cNvPr>
          <p:cNvSpPr/>
          <p:nvPr/>
        </p:nvSpPr>
        <p:spPr>
          <a:xfrm>
            <a:off x="7900042" y="1753355"/>
            <a:ext cx="1344903" cy="873790"/>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RISCV Binary</a:t>
            </a:r>
          </a:p>
        </p:txBody>
      </p:sp>
      <p:sp>
        <p:nvSpPr>
          <p:cNvPr id="91" name="Rectangle 90">
            <a:extLst>
              <a:ext uri="{FF2B5EF4-FFF2-40B4-BE49-F238E27FC236}">
                <a16:creationId xmlns:a16="http://schemas.microsoft.com/office/drawing/2014/main" id="{76BC96B8-19F2-47AC-9A4C-CAA9586B4A99}"/>
              </a:ext>
            </a:extLst>
          </p:cNvPr>
          <p:cNvSpPr/>
          <p:nvPr/>
        </p:nvSpPr>
        <p:spPr>
          <a:xfrm>
            <a:off x="10152216" y="4187393"/>
            <a:ext cx="1793041" cy="85153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DSAGEN+</a:t>
            </a:r>
          </a:p>
          <a:p>
            <a:pPr algn="ctr"/>
            <a:r>
              <a:rPr lang="en-US" sz="2880" dirty="0">
                <a:solidFill>
                  <a:schemeClr val="tx1"/>
                </a:solidFill>
              </a:rPr>
              <a:t>Rocket</a:t>
            </a:r>
          </a:p>
        </p:txBody>
      </p:sp>
      <p:sp>
        <p:nvSpPr>
          <p:cNvPr id="95" name="Arrow: Right 94">
            <a:extLst>
              <a:ext uri="{FF2B5EF4-FFF2-40B4-BE49-F238E27FC236}">
                <a16:creationId xmlns:a16="http://schemas.microsoft.com/office/drawing/2014/main" id="{6AF03CEB-93EC-4F80-9209-212290344F26}"/>
              </a:ext>
            </a:extLst>
          </p:cNvPr>
          <p:cNvSpPr/>
          <p:nvPr/>
        </p:nvSpPr>
        <p:spPr>
          <a:xfrm rot="20538473">
            <a:off x="9566576" y="4868297"/>
            <a:ext cx="491138" cy="4483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97" name="Arrow: Right 96">
            <a:extLst>
              <a:ext uri="{FF2B5EF4-FFF2-40B4-BE49-F238E27FC236}">
                <a16:creationId xmlns:a16="http://schemas.microsoft.com/office/drawing/2014/main" id="{6F45F819-7EE1-4A87-9C8D-CAA9BCE2DE2A}"/>
              </a:ext>
            </a:extLst>
          </p:cNvPr>
          <p:cNvSpPr/>
          <p:nvPr/>
        </p:nvSpPr>
        <p:spPr>
          <a:xfrm rot="5400000">
            <a:off x="5156440" y="-303896"/>
            <a:ext cx="713347" cy="1494346"/>
          </a:xfrm>
          <a:prstGeom prst="rightArrow">
            <a:avLst>
              <a:gd name="adj1" fmla="val 674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en-US" sz="1680" dirty="0"/>
              <a:t>Manual</a:t>
            </a:r>
          </a:p>
          <a:p>
            <a:pPr algn="ctr"/>
            <a:r>
              <a:rPr lang="en-US" sz="1680" dirty="0"/>
              <a:t> Program</a:t>
            </a:r>
          </a:p>
        </p:txBody>
      </p:sp>
      <p:grpSp>
        <p:nvGrpSpPr>
          <p:cNvPr id="104" name="Group 103">
            <a:extLst>
              <a:ext uri="{FF2B5EF4-FFF2-40B4-BE49-F238E27FC236}">
                <a16:creationId xmlns:a16="http://schemas.microsoft.com/office/drawing/2014/main" id="{B4F30960-82C7-45A3-AB66-79BA0571C6DE}"/>
              </a:ext>
            </a:extLst>
          </p:cNvPr>
          <p:cNvGrpSpPr/>
          <p:nvPr/>
        </p:nvGrpSpPr>
        <p:grpSpPr>
          <a:xfrm>
            <a:off x="10162584" y="2344235"/>
            <a:ext cx="1793041" cy="985314"/>
            <a:chOff x="10162584" y="2344235"/>
            <a:chExt cx="1793041" cy="985314"/>
          </a:xfrm>
        </p:grpSpPr>
        <p:sp>
          <p:nvSpPr>
            <p:cNvPr id="101" name="Rectangle 100">
              <a:extLst>
                <a:ext uri="{FF2B5EF4-FFF2-40B4-BE49-F238E27FC236}">
                  <a16:creationId xmlns:a16="http://schemas.microsoft.com/office/drawing/2014/main" id="{2AAAF73D-1D2F-4E56-BB30-339B65BAB362}"/>
                </a:ext>
              </a:extLst>
            </p:cNvPr>
            <p:cNvSpPr/>
            <p:nvPr/>
          </p:nvSpPr>
          <p:spPr>
            <a:xfrm>
              <a:off x="10162584" y="2478011"/>
              <a:ext cx="1793041" cy="851538"/>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80" dirty="0">
                <a:solidFill>
                  <a:schemeClr val="tx1"/>
                </a:solidFill>
              </a:endParaRPr>
            </a:p>
            <a:p>
              <a:pPr algn="ctr"/>
              <a:endParaRPr lang="en-US" sz="2880" dirty="0">
                <a:solidFill>
                  <a:schemeClr val="tx1"/>
                </a:solidFill>
              </a:endParaRPr>
            </a:p>
            <a:p>
              <a:pPr algn="ctr"/>
              <a:r>
                <a:rPr lang="en-US" sz="2880" dirty="0">
                  <a:solidFill>
                    <a:schemeClr val="tx1"/>
                  </a:solidFill>
                </a:rPr>
                <a:t>Simulator</a:t>
              </a:r>
            </a:p>
            <a:p>
              <a:pPr algn="ctr"/>
              <a:endParaRPr lang="en-US" sz="2880" dirty="0">
                <a:solidFill>
                  <a:schemeClr val="tx1"/>
                </a:solidFill>
              </a:endParaRPr>
            </a:p>
          </p:txBody>
        </p:sp>
        <p:pic>
          <p:nvPicPr>
            <p:cNvPr id="89" name="Picture 88">
              <a:extLst>
                <a:ext uri="{FF2B5EF4-FFF2-40B4-BE49-F238E27FC236}">
                  <a16:creationId xmlns:a16="http://schemas.microsoft.com/office/drawing/2014/main" id="{3E6263A3-49D9-4E67-AD6E-C5C0532AD49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85612" y="2344235"/>
              <a:ext cx="1325486" cy="654137"/>
            </a:xfrm>
            <a:prstGeom prst="rect">
              <a:avLst/>
            </a:prstGeom>
          </p:spPr>
        </p:pic>
      </p:grpSp>
      <p:pic>
        <p:nvPicPr>
          <p:cNvPr id="107" name="Picture 106">
            <a:extLst>
              <a:ext uri="{FF2B5EF4-FFF2-40B4-BE49-F238E27FC236}">
                <a16:creationId xmlns:a16="http://schemas.microsoft.com/office/drawing/2014/main" id="{7143639E-0DFF-4D58-AE43-4862312390F2}"/>
              </a:ext>
            </a:extLst>
          </p:cNvPr>
          <p:cNvPicPr>
            <a:picLocks noChangeAspect="1"/>
          </p:cNvPicPr>
          <p:nvPr/>
        </p:nvPicPr>
        <p:blipFill>
          <a:blip r:embed="rId3"/>
          <a:stretch>
            <a:fillRect/>
          </a:stretch>
        </p:blipFill>
        <p:spPr>
          <a:xfrm>
            <a:off x="9804027" y="5790007"/>
            <a:ext cx="2248444" cy="576411"/>
          </a:xfrm>
          <a:prstGeom prst="rect">
            <a:avLst/>
          </a:prstGeom>
        </p:spPr>
      </p:pic>
      <p:sp>
        <p:nvSpPr>
          <p:cNvPr id="109" name="Arrow: Right 108">
            <a:extLst>
              <a:ext uri="{FF2B5EF4-FFF2-40B4-BE49-F238E27FC236}">
                <a16:creationId xmlns:a16="http://schemas.microsoft.com/office/drawing/2014/main" id="{29D06EEE-C52C-4A1B-9010-2FF2CF78FEB9}"/>
              </a:ext>
            </a:extLst>
          </p:cNvPr>
          <p:cNvSpPr/>
          <p:nvPr/>
        </p:nvSpPr>
        <p:spPr>
          <a:xfrm rot="16200000">
            <a:off x="10756387" y="5180156"/>
            <a:ext cx="491138" cy="4483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2" name="Title 1">
            <a:extLst>
              <a:ext uri="{FF2B5EF4-FFF2-40B4-BE49-F238E27FC236}">
                <a16:creationId xmlns:a16="http://schemas.microsoft.com/office/drawing/2014/main" id="{B1D89DCD-6D04-4DB4-805C-2BF9F46F2E47}"/>
              </a:ext>
            </a:extLst>
          </p:cNvPr>
          <p:cNvSpPr txBox="1">
            <a:spLocks/>
          </p:cNvSpPr>
          <p:nvPr/>
        </p:nvSpPr>
        <p:spPr>
          <a:xfrm>
            <a:off x="426586" y="267636"/>
            <a:ext cx="3799114" cy="85323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DSAGEN Overview</a:t>
            </a:r>
          </a:p>
        </p:txBody>
      </p:sp>
      <p:cxnSp>
        <p:nvCxnSpPr>
          <p:cNvPr id="117" name="Straight Connector 116">
            <a:extLst>
              <a:ext uri="{FF2B5EF4-FFF2-40B4-BE49-F238E27FC236}">
                <a16:creationId xmlns:a16="http://schemas.microsoft.com/office/drawing/2014/main" id="{A21A698D-463C-43E3-8EB1-309F86653AA6}"/>
              </a:ext>
            </a:extLst>
          </p:cNvPr>
          <p:cNvCxnSpPr>
            <a:cxnSpLocks/>
          </p:cNvCxnSpPr>
          <p:nvPr/>
        </p:nvCxnSpPr>
        <p:spPr>
          <a:xfrm>
            <a:off x="9410144" y="2566158"/>
            <a:ext cx="669841" cy="322483"/>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F2C9C00-19A7-423D-8BEC-A31DCCB7A463}"/>
              </a:ext>
            </a:extLst>
          </p:cNvPr>
          <p:cNvCxnSpPr>
            <a:cxnSpLocks/>
          </p:cNvCxnSpPr>
          <p:nvPr/>
        </p:nvCxnSpPr>
        <p:spPr>
          <a:xfrm>
            <a:off x="9410144" y="2566158"/>
            <a:ext cx="669841" cy="1621235"/>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008EA-6633-47C8-B404-6FD277A17034}"/>
              </a:ext>
            </a:extLst>
          </p:cNvPr>
          <p:cNvSpPr txBox="1"/>
          <p:nvPr/>
        </p:nvSpPr>
        <p:spPr>
          <a:xfrm>
            <a:off x="8924064" y="3276672"/>
            <a:ext cx="748138" cy="707886"/>
          </a:xfrm>
          <a:prstGeom prst="rect">
            <a:avLst/>
          </a:prstGeom>
          <a:noFill/>
        </p:spPr>
        <p:txBody>
          <a:bodyPr wrap="square">
            <a:spAutoFit/>
          </a:bodyPr>
          <a:lstStyle/>
          <a:p>
            <a:r>
              <a:rPr lang="en-US" sz="2000" dirty="0">
                <a:solidFill>
                  <a:schemeClr val="tx1"/>
                </a:solidFill>
              </a:rPr>
              <a:t>Runs On</a:t>
            </a:r>
            <a:endParaRPr lang="en-US" sz="2000" dirty="0"/>
          </a:p>
        </p:txBody>
      </p:sp>
      <p:sp>
        <p:nvSpPr>
          <p:cNvPr id="124" name="Freeform: Shape 123">
            <a:extLst>
              <a:ext uri="{FF2B5EF4-FFF2-40B4-BE49-F238E27FC236}">
                <a16:creationId xmlns:a16="http://schemas.microsoft.com/office/drawing/2014/main" id="{17D0A0A2-137E-4893-B41D-F9CD5F8BDFCF}"/>
              </a:ext>
            </a:extLst>
          </p:cNvPr>
          <p:cNvSpPr/>
          <p:nvPr/>
        </p:nvSpPr>
        <p:spPr>
          <a:xfrm flipH="1" flipV="1">
            <a:off x="3225181" y="2801130"/>
            <a:ext cx="374726" cy="1809871"/>
          </a:xfrm>
          <a:custGeom>
            <a:avLst/>
            <a:gdLst>
              <a:gd name="connsiteX0" fmla="*/ 653143 w 653143"/>
              <a:gd name="connsiteY0" fmla="*/ 1988457 h 1988457"/>
              <a:gd name="connsiteX1" fmla="*/ 116114 w 653143"/>
              <a:gd name="connsiteY1" fmla="*/ 943429 h 1988457"/>
              <a:gd name="connsiteX2" fmla="*/ 0 w 653143"/>
              <a:gd name="connsiteY2" fmla="*/ 0 h 1988457"/>
            </a:gdLst>
            <a:ahLst/>
            <a:cxnLst>
              <a:cxn ang="0">
                <a:pos x="connsiteX0" y="connsiteY0"/>
              </a:cxn>
              <a:cxn ang="0">
                <a:pos x="connsiteX1" y="connsiteY1"/>
              </a:cxn>
              <a:cxn ang="0">
                <a:pos x="connsiteX2" y="connsiteY2"/>
              </a:cxn>
            </a:cxnLst>
            <a:rect l="l" t="t" r="r" b="b"/>
            <a:pathLst>
              <a:path w="653143" h="1988457">
                <a:moveTo>
                  <a:pt x="653143" y="1988457"/>
                </a:moveTo>
                <a:cubicBezTo>
                  <a:pt x="439057" y="1631647"/>
                  <a:pt x="224971" y="1274838"/>
                  <a:pt x="116114" y="943429"/>
                </a:cubicBezTo>
                <a:cubicBezTo>
                  <a:pt x="7257" y="612020"/>
                  <a:pt x="3628" y="306010"/>
                  <a:pt x="0" y="0"/>
                </a:cubicBezTo>
              </a:path>
            </a:pathLst>
          </a:custGeom>
          <a:noFill/>
          <a:ln w="57150">
            <a:solidFill>
              <a:srgbClr val="9DC3E6"/>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65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fade">
                                      <p:cBhvr>
                                        <p:cTn id="20" dur="500"/>
                                        <p:tgtEl>
                                          <p:spTgt spid="8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fade">
                                      <p:cBhvr>
                                        <p:cTn id="28" dur="500"/>
                                        <p:tgtEl>
                                          <p:spTgt spid="10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fade">
                                      <p:cBhvr>
                                        <p:cTn id="31" dur="500"/>
                                        <p:tgtEl>
                                          <p:spTgt spid="10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fade">
                                      <p:cBhvr>
                                        <p:cTn id="34" dur="500"/>
                                        <p:tgtEl>
                                          <p:spTgt spid="9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10" presetClass="entr" presetSubtype="0" fill="hold" nodeType="withEffect">
                                  <p:stCondLst>
                                    <p:cond delay="0"/>
                                  </p:stCondLst>
                                  <p:childTnLst>
                                    <p:set>
                                      <p:cBhvr>
                                        <p:cTn id="49" dur="1" fill="hold">
                                          <p:stCondLst>
                                            <p:cond delay="0"/>
                                          </p:stCondLst>
                                        </p:cTn>
                                        <p:tgtEl>
                                          <p:spTgt spid="113"/>
                                        </p:tgtEl>
                                        <p:attrNameLst>
                                          <p:attrName>style.visibility</p:attrName>
                                        </p:attrNameLst>
                                      </p:cBhvr>
                                      <p:to>
                                        <p:strVal val="visible"/>
                                      </p:to>
                                    </p:set>
                                    <p:animEffect transition="in" filter="fade">
                                      <p:cBhvr>
                                        <p:cTn id="50" dur="500"/>
                                        <p:tgtEl>
                                          <p:spTgt spid="113"/>
                                        </p:tgtEl>
                                      </p:cBhvr>
                                    </p:animEffect>
                                  </p:childTnLst>
                                </p:cTn>
                              </p:par>
                              <p:par>
                                <p:cTn id="51" presetID="10" presetClass="entr" presetSubtype="0" fill="hold" nodeType="with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fade">
                                      <p:cBhvr>
                                        <p:cTn id="53" dur="500"/>
                                        <p:tgtEl>
                                          <p:spTgt spid="1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fade">
                                      <p:cBhvr>
                                        <p:cTn id="61" dur="500"/>
                                        <p:tgtEl>
                                          <p:spTgt spid="9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500"/>
                                        <p:tgtEl>
                                          <p:spTgt spid="7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animEffect transition="in" filter="fade">
                                      <p:cBhvr>
                                        <p:cTn id="75" dur="500"/>
                                        <p:tgtEl>
                                          <p:spTgt spid="8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fade">
                                      <p:cBhvr>
                                        <p:cTn id="78" dur="500"/>
                                        <p:tgtEl>
                                          <p:spTgt spid="8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500"/>
                                        <p:tgtEl>
                                          <p:spTgt spid="6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fade">
                                      <p:cBhvr>
                                        <p:cTn id="86" dur="500"/>
                                        <p:tgtEl>
                                          <p:spTgt spid="10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17"/>
                                        </p:tgtEl>
                                        <p:attrNameLst>
                                          <p:attrName>style.visibility</p:attrName>
                                        </p:attrNameLst>
                                      </p:cBhvr>
                                      <p:to>
                                        <p:strVal val="visible"/>
                                      </p:to>
                                    </p:set>
                                    <p:animEffect transition="in" filter="fade">
                                      <p:cBhvr>
                                        <p:cTn id="91" dur="500"/>
                                        <p:tgtEl>
                                          <p:spTgt spid="117"/>
                                        </p:tgtEl>
                                      </p:cBhvr>
                                    </p:animEffect>
                                  </p:childTnLst>
                                </p:cTn>
                              </p:par>
                              <p:par>
                                <p:cTn id="92" presetID="10" presetClass="entr" presetSubtype="0" fill="hold" nodeType="withEffect">
                                  <p:stCondLst>
                                    <p:cond delay="0"/>
                                  </p:stCondLst>
                                  <p:childTnLst>
                                    <p:set>
                                      <p:cBhvr>
                                        <p:cTn id="93" dur="1" fill="hold">
                                          <p:stCondLst>
                                            <p:cond delay="0"/>
                                          </p:stCondLst>
                                        </p:cTn>
                                        <p:tgtEl>
                                          <p:spTgt spid="119"/>
                                        </p:tgtEl>
                                        <p:attrNameLst>
                                          <p:attrName>style.visibility</p:attrName>
                                        </p:attrNameLst>
                                      </p:cBhvr>
                                      <p:to>
                                        <p:strVal val="visible"/>
                                      </p:to>
                                    </p:set>
                                    <p:animEffect transition="in" filter="fade">
                                      <p:cBhvr>
                                        <p:cTn id="94" dur="500"/>
                                        <p:tgtEl>
                                          <p:spTgt spid="11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
                                        </p:tgtEl>
                                        <p:attrNameLst>
                                          <p:attrName>style.visibility</p:attrName>
                                        </p:attrNameLst>
                                      </p:cBhvr>
                                      <p:to>
                                        <p:strVal val="visible"/>
                                      </p:to>
                                    </p:set>
                                    <p:animEffect transition="in" filter="fade">
                                      <p:cBhvr>
                                        <p:cTn id="97" dur="500"/>
                                        <p:tgtEl>
                                          <p:spTgt spid="12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4"/>
                                        </p:tgtEl>
                                        <p:attrNameLst>
                                          <p:attrName>style.visibility</p:attrName>
                                        </p:attrNameLst>
                                      </p:cBhvr>
                                      <p:to>
                                        <p:strVal val="visible"/>
                                      </p:to>
                                    </p:set>
                                    <p:animEffect transition="in" filter="fade">
                                      <p:cBhvr>
                                        <p:cTn id="102" dur="500"/>
                                        <p:tgtEl>
                                          <p:spTgt spid="12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32" grpId="0" animBg="1"/>
      <p:bldP spid="35" grpId="0" animBg="1"/>
      <p:bldP spid="36" grpId="0"/>
      <p:bldP spid="52" grpId="0" animBg="1"/>
      <p:bldP spid="54" grpId="0" animBg="1"/>
      <p:bldP spid="56" grpId="0" animBg="1"/>
      <p:bldP spid="59" grpId="0" animBg="1"/>
      <p:bldP spid="61" grpId="0" animBg="1"/>
      <p:bldP spid="71" grpId="0" animBg="1"/>
      <p:bldP spid="78" grpId="0" animBg="1"/>
      <p:bldP spid="80" grpId="0" animBg="1"/>
      <p:bldP spid="82" grpId="0" animBg="1"/>
      <p:bldP spid="84" grpId="0" animBg="1"/>
      <p:bldP spid="91" grpId="0" animBg="1"/>
      <p:bldP spid="95" grpId="0" animBg="1"/>
      <p:bldP spid="97" grpId="0" animBg="1"/>
      <p:bldP spid="109" grpId="0" animBg="1"/>
      <p:bldP spid="123" grpId="0"/>
      <p:bldP spid="1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C7E6-482E-4583-941E-52EB0C33D2C3}"/>
              </a:ext>
            </a:extLst>
          </p:cNvPr>
          <p:cNvSpPr>
            <a:spLocks noGrp="1"/>
          </p:cNvSpPr>
          <p:nvPr>
            <p:ph type="title"/>
          </p:nvPr>
        </p:nvSpPr>
        <p:spPr>
          <a:xfrm>
            <a:off x="838200" y="428090"/>
            <a:ext cx="10515600" cy="656367"/>
          </a:xfrm>
        </p:spPr>
        <p:txBody>
          <a:bodyPr>
            <a:normAutofit fontScale="90000"/>
          </a:bodyPr>
          <a:lstStyle/>
          <a:p>
            <a:r>
              <a:rPr lang="en-US" dirty="0"/>
              <a:t>Codesign Feature Matrix</a:t>
            </a:r>
          </a:p>
        </p:txBody>
      </p:sp>
      <p:graphicFrame>
        <p:nvGraphicFramePr>
          <p:cNvPr id="4" name="Table 4">
            <a:extLst>
              <a:ext uri="{FF2B5EF4-FFF2-40B4-BE49-F238E27FC236}">
                <a16:creationId xmlns:a16="http://schemas.microsoft.com/office/drawing/2014/main" id="{00000442-E056-4434-9F7C-A4C6252EB5D8}"/>
              </a:ext>
            </a:extLst>
          </p:cNvPr>
          <p:cNvGraphicFramePr>
            <a:graphicFrameLocks noGrp="1"/>
          </p:cNvGraphicFramePr>
          <p:nvPr>
            <p:extLst>
              <p:ext uri="{D42A27DB-BD31-4B8C-83A1-F6EECF244321}">
                <p14:modId xmlns:p14="http://schemas.microsoft.com/office/powerpoint/2010/main" val="733738538"/>
              </p:ext>
            </p:extLst>
          </p:nvPr>
        </p:nvGraphicFramePr>
        <p:xfrm>
          <a:off x="248507" y="1309270"/>
          <a:ext cx="11694986" cy="5273040"/>
        </p:xfrm>
        <a:graphic>
          <a:graphicData uri="http://schemas.openxmlformats.org/drawingml/2006/table">
            <a:tbl>
              <a:tblPr firstRow="1" bandRow="1">
                <a:tableStyleId>{5C22544A-7EE6-4342-B048-85BDC9FD1C3A}</a:tableStyleId>
              </a:tblPr>
              <a:tblGrid>
                <a:gridCol w="2468403">
                  <a:extLst>
                    <a:ext uri="{9D8B030D-6E8A-4147-A177-3AD203B41FA5}">
                      <a16:colId xmlns:a16="http://schemas.microsoft.com/office/drawing/2014/main" val="2948555746"/>
                    </a:ext>
                  </a:extLst>
                </a:gridCol>
                <a:gridCol w="2036126">
                  <a:extLst>
                    <a:ext uri="{9D8B030D-6E8A-4147-A177-3AD203B41FA5}">
                      <a16:colId xmlns:a16="http://schemas.microsoft.com/office/drawing/2014/main" val="150583614"/>
                    </a:ext>
                  </a:extLst>
                </a:gridCol>
                <a:gridCol w="2512463">
                  <a:extLst>
                    <a:ext uri="{9D8B030D-6E8A-4147-A177-3AD203B41FA5}">
                      <a16:colId xmlns:a16="http://schemas.microsoft.com/office/drawing/2014/main" val="2611376080"/>
                    </a:ext>
                  </a:extLst>
                </a:gridCol>
                <a:gridCol w="2338997">
                  <a:extLst>
                    <a:ext uri="{9D8B030D-6E8A-4147-A177-3AD203B41FA5}">
                      <a16:colId xmlns:a16="http://schemas.microsoft.com/office/drawing/2014/main" val="2942167056"/>
                    </a:ext>
                  </a:extLst>
                </a:gridCol>
                <a:gridCol w="2338997">
                  <a:extLst>
                    <a:ext uri="{9D8B030D-6E8A-4147-A177-3AD203B41FA5}">
                      <a16:colId xmlns:a16="http://schemas.microsoft.com/office/drawing/2014/main" val="1180644131"/>
                    </a:ext>
                  </a:extLst>
                </a:gridCol>
              </a:tblGrid>
              <a:tr h="738474">
                <a:tc>
                  <a:txBody>
                    <a:bodyPr/>
                    <a:lstStyle/>
                    <a:p>
                      <a:endParaRPr lang="en-US" sz="1800" dirty="0"/>
                    </a:p>
                  </a:txBody>
                  <a:tcPr/>
                </a:tc>
                <a:tc>
                  <a:txBody>
                    <a:bodyPr/>
                    <a:lstStyle/>
                    <a:p>
                      <a:r>
                        <a:rPr lang="en-US" sz="2400" dirty="0"/>
                        <a:t>Simulation</a:t>
                      </a:r>
                    </a:p>
                    <a:p>
                      <a:r>
                        <a:rPr lang="en-US" sz="2400" dirty="0"/>
                        <a:t>(+ Assembly)</a:t>
                      </a:r>
                    </a:p>
                  </a:txBody>
                  <a:tcPr/>
                </a:tc>
                <a:tc>
                  <a:txBody>
                    <a:bodyPr/>
                    <a:lstStyle/>
                    <a:p>
                      <a:r>
                        <a:rPr lang="en-US" sz="2400" dirty="0"/>
                        <a:t>C Compiler Support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Hardware Generation</a:t>
                      </a:r>
                    </a:p>
                  </a:txBody>
                  <a:tcPr/>
                </a:tc>
                <a:tc>
                  <a:txBody>
                    <a:bodyPr/>
                    <a:lstStyle/>
                    <a:p>
                      <a:r>
                        <a:rPr lang="en-US" sz="2400" dirty="0"/>
                        <a:t>End-to-end</a:t>
                      </a:r>
                    </a:p>
                  </a:txBody>
                  <a:tcPr/>
                </a:tc>
                <a:extLst>
                  <a:ext uri="{0D108BD9-81ED-4DB2-BD59-A6C34878D82A}">
                    <a16:rowId xmlns:a16="http://schemas.microsoft.com/office/drawing/2014/main" val="2348783310"/>
                  </a:ext>
                </a:extLst>
              </a:tr>
              <a:tr h="629071">
                <a:tc>
                  <a:txBody>
                    <a:bodyPr/>
                    <a:lstStyle/>
                    <a:p>
                      <a:r>
                        <a:rPr lang="en-US" sz="2000" dirty="0"/>
                        <a:t>Streams/Dataflow for Affine Loops</a:t>
                      </a:r>
                    </a:p>
                  </a:txBody>
                  <a:tcPr/>
                </a:tc>
                <a:tc>
                  <a:txBody>
                    <a:bodyPr/>
                    <a:lstStyle/>
                    <a:p>
                      <a:pPr algn="ct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extLst>
                  <a:ext uri="{0D108BD9-81ED-4DB2-BD59-A6C34878D82A}">
                    <a16:rowId xmlns:a16="http://schemas.microsoft.com/office/drawing/2014/main" val="1639733977"/>
                  </a:ext>
                </a:extLst>
              </a:tr>
              <a:tr h="492316">
                <a:tc>
                  <a:txBody>
                    <a:bodyPr/>
                    <a:lstStyle/>
                    <a:p>
                      <a:r>
                        <a:rPr lang="en-US" sz="2000" dirty="0"/>
                        <a:t>Scratchpad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 </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extLst>
                  <a:ext uri="{0D108BD9-81ED-4DB2-BD59-A6C34878D82A}">
                    <a16:rowId xmlns:a16="http://schemas.microsoft.com/office/drawing/2014/main" val="933717521"/>
                  </a:ext>
                </a:extLst>
              </a:tr>
              <a:tr h="492316">
                <a:tc>
                  <a:txBody>
                    <a:bodyPr/>
                    <a:lstStyle/>
                    <a:p>
                      <a:r>
                        <a:rPr lang="en-US" sz="2000" dirty="0"/>
                        <a:t>Shared-instr. PEs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 </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 </a:t>
                      </a:r>
                      <a:endParaRPr lang="en-US" sz="3600" dirty="0"/>
                    </a:p>
                  </a:txBody>
                  <a:tcPr marT="0" marB="0"/>
                </a:tc>
                <a:tc>
                  <a:txBody>
                    <a:bodyPr/>
                    <a:lstStyle/>
                    <a:p>
                      <a:pPr algn="ctr"/>
                      <a:endParaRPr lang="en-US" sz="3600" dirty="0"/>
                    </a:p>
                  </a:txBody>
                  <a:tcPr marT="0" marB="0"/>
                </a:tc>
                <a:extLst>
                  <a:ext uri="{0D108BD9-81ED-4DB2-BD59-A6C34878D82A}">
                    <a16:rowId xmlns:a16="http://schemas.microsoft.com/office/drawing/2014/main" val="1048015516"/>
                  </a:ext>
                </a:extLst>
              </a:tr>
              <a:tr h="492316">
                <a:tc>
                  <a:txBody>
                    <a:bodyPr/>
                    <a:lstStyle/>
                    <a:p>
                      <a:pPr algn="l"/>
                      <a:r>
                        <a:rPr lang="en-US" sz="2000" dirty="0"/>
                        <a:t>Parallel Indirect Access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extLst>
                  <a:ext uri="{0D108BD9-81ED-4DB2-BD59-A6C34878D82A}">
                    <a16:rowId xmlns:a16="http://schemas.microsoft.com/office/drawing/2014/main" val="2468458129"/>
                  </a:ext>
                </a:extLst>
              </a:tr>
              <a:tr h="492316">
                <a:tc>
                  <a:txBody>
                    <a:bodyPr/>
                    <a:lstStyle/>
                    <a:p>
                      <a:pPr algn="l"/>
                      <a:r>
                        <a:rPr lang="en-US" sz="2000" dirty="0"/>
                        <a:t>Decomposable Net.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extLst>
                  <a:ext uri="{0D108BD9-81ED-4DB2-BD59-A6C34878D82A}">
                    <a16:rowId xmlns:a16="http://schemas.microsoft.com/office/drawing/2014/main" val="143596208"/>
                  </a:ext>
                </a:extLst>
              </a:tr>
              <a:tr h="492316">
                <a:tc>
                  <a:txBody>
                    <a:bodyPr/>
                    <a:lstStyle/>
                    <a:p>
                      <a:pPr algn="l"/>
                      <a:r>
                        <a:rPr lang="en-US" sz="2000" dirty="0"/>
                        <a:t>Inductive-Pattern Streams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600" dirty="0"/>
                    </a:p>
                  </a:txBody>
                  <a:tcPr marT="0" marB="0"/>
                </a:tc>
                <a:extLst>
                  <a:ext uri="{0D108BD9-81ED-4DB2-BD59-A6C34878D82A}">
                    <a16:rowId xmlns:a16="http://schemas.microsoft.com/office/drawing/2014/main" val="3263860826"/>
                  </a:ext>
                </a:extLst>
              </a:tr>
              <a:tr h="635335">
                <a:tc>
                  <a:txBody>
                    <a:bodyPr/>
                    <a:lstStyle/>
                    <a:p>
                      <a:pPr algn="l"/>
                      <a:r>
                        <a:rPr lang="en-US" sz="2000" dirty="0"/>
                        <a:t>Multicore Remote Mem. Abstractions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kern="1200" dirty="0">
                          <a:solidFill>
                            <a:schemeClr val="dk1"/>
                          </a:solidFill>
                          <a:effectLst/>
                          <a:latin typeface="+mn-lt"/>
                          <a:ea typeface="+mn-ea"/>
                          <a:cs typeface="+mn-cs"/>
                        </a:rPr>
                        <a:t>✓</a:t>
                      </a:r>
                      <a:endParaRPr lang="en-US" sz="3600" dirty="0"/>
                    </a:p>
                  </a:txBody>
                  <a:tcPr marT="0" marB="0"/>
                </a:tc>
                <a:tc>
                  <a:txBody>
                    <a:bodyPr/>
                    <a:lstStyle/>
                    <a:p>
                      <a:pPr algn="ctr"/>
                      <a:endParaRPr lang="en-US" sz="3600" dirty="0"/>
                    </a:p>
                  </a:txBody>
                  <a:tcPr marT="0" marB="0"/>
                </a:tc>
                <a:tc>
                  <a:txBody>
                    <a:bodyPr/>
                    <a:lstStyle/>
                    <a:p>
                      <a:pPr algn="ctr"/>
                      <a:endParaRPr lang="en-US" sz="3600" dirty="0"/>
                    </a:p>
                  </a:txBody>
                  <a:tcPr marT="0" marB="0"/>
                </a:tc>
                <a:tc>
                  <a:txBody>
                    <a:bodyPr/>
                    <a:lstStyle/>
                    <a:p>
                      <a:pPr algn="ctr"/>
                      <a:endParaRPr lang="en-US" sz="3600" dirty="0"/>
                    </a:p>
                  </a:txBody>
                  <a:tcPr marT="0" marB="0"/>
                </a:tc>
                <a:extLst>
                  <a:ext uri="{0D108BD9-81ED-4DB2-BD59-A6C34878D82A}">
                    <a16:rowId xmlns:a16="http://schemas.microsoft.com/office/drawing/2014/main" val="205753057"/>
                  </a:ext>
                </a:extLst>
              </a:tr>
            </a:tbl>
          </a:graphicData>
        </a:graphic>
      </p:graphicFrame>
    </p:spTree>
    <p:extLst>
      <p:ext uri="{BB962C8B-B14F-4D97-AF65-F5344CB8AC3E}">
        <p14:creationId xmlns:p14="http://schemas.microsoft.com/office/powerpoint/2010/main" val="186305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31D2-FAD7-4B0C-90E7-10A5CDC8E7D9}"/>
              </a:ext>
            </a:extLst>
          </p:cNvPr>
          <p:cNvSpPr>
            <a:spLocks noGrp="1"/>
          </p:cNvSpPr>
          <p:nvPr>
            <p:ph type="title"/>
          </p:nvPr>
        </p:nvSpPr>
        <p:spPr>
          <a:xfrm>
            <a:off x="838200" y="348185"/>
            <a:ext cx="9104086" cy="856656"/>
          </a:xfrm>
        </p:spPr>
        <p:txBody>
          <a:bodyPr/>
          <a:lstStyle/>
          <a:p>
            <a:r>
              <a:rPr lang="en-US" dirty="0"/>
              <a:t>Tutorial Outline</a:t>
            </a:r>
          </a:p>
        </p:txBody>
      </p:sp>
      <p:sp>
        <p:nvSpPr>
          <p:cNvPr id="3" name="Content Placeholder 2">
            <a:extLst>
              <a:ext uri="{FF2B5EF4-FFF2-40B4-BE49-F238E27FC236}">
                <a16:creationId xmlns:a16="http://schemas.microsoft.com/office/drawing/2014/main" id="{7BA415B9-2BFD-4DD8-A3F9-E8394F37FEDA}"/>
              </a:ext>
            </a:extLst>
          </p:cNvPr>
          <p:cNvSpPr>
            <a:spLocks noGrp="1"/>
          </p:cNvSpPr>
          <p:nvPr>
            <p:ph idx="1"/>
          </p:nvPr>
        </p:nvSpPr>
        <p:spPr>
          <a:xfrm>
            <a:off x="368718" y="1320773"/>
            <a:ext cx="9863853" cy="4802187"/>
          </a:xfrm>
        </p:spPr>
        <p:txBody>
          <a:bodyPr>
            <a:noAutofit/>
          </a:bodyPr>
          <a:lstStyle/>
          <a:p>
            <a:r>
              <a:rPr lang="en-US" sz="3200" dirty="0"/>
              <a:t>Introduction and Manual Programming – Jian Weng</a:t>
            </a:r>
          </a:p>
          <a:p>
            <a:pPr lvl="1"/>
            <a:r>
              <a:rPr lang="en-US" sz="2800" dirty="0"/>
              <a:t>Core Concepts and Programming Examples</a:t>
            </a:r>
          </a:p>
          <a:p>
            <a:pPr lvl="1"/>
            <a:endParaRPr lang="en-US" sz="2800" dirty="0"/>
          </a:p>
          <a:p>
            <a:r>
              <a:rPr lang="en-US" sz="3200" dirty="0"/>
              <a:t>Data-dependence/Multicore Features – </a:t>
            </a:r>
            <a:r>
              <a:rPr lang="en-US" sz="3200" dirty="0" err="1"/>
              <a:t>Vidushi</a:t>
            </a:r>
            <a:r>
              <a:rPr lang="en-US" sz="3200" dirty="0"/>
              <a:t> </a:t>
            </a:r>
            <a:r>
              <a:rPr lang="en-US" sz="3200" dirty="0" err="1"/>
              <a:t>Dadu</a:t>
            </a:r>
            <a:endParaRPr lang="en-US" sz="3200" dirty="0"/>
          </a:p>
          <a:p>
            <a:pPr lvl="1"/>
            <a:r>
              <a:rPr lang="en-US" sz="2800" dirty="0"/>
              <a:t>Support for irregular program idioms + multicore primitives</a:t>
            </a:r>
          </a:p>
          <a:p>
            <a:pPr lvl="1"/>
            <a:endParaRPr lang="en-US" sz="2800" dirty="0"/>
          </a:p>
          <a:p>
            <a:r>
              <a:rPr lang="en-US" sz="3200" dirty="0"/>
              <a:t>Compilation (and design-space Exploration?) – Jian Weng</a:t>
            </a:r>
          </a:p>
          <a:p>
            <a:pPr lvl="1"/>
            <a:r>
              <a:rPr lang="en-US" sz="2800" dirty="0"/>
              <a:t>Higher level pragma-based programming</a:t>
            </a:r>
          </a:p>
          <a:p>
            <a:pPr lvl="1"/>
            <a:endParaRPr lang="en-US" dirty="0"/>
          </a:p>
          <a:p>
            <a:r>
              <a:rPr lang="en-US" sz="3200" dirty="0"/>
              <a:t>Architecture Description/Generation – </a:t>
            </a:r>
            <a:r>
              <a:rPr lang="en-US" sz="3200" dirty="0" err="1"/>
              <a:t>Sihao</a:t>
            </a:r>
            <a:r>
              <a:rPr lang="en-US" sz="3200" dirty="0"/>
              <a:t> Liu</a:t>
            </a:r>
          </a:p>
          <a:p>
            <a:pPr lvl="1"/>
            <a:r>
              <a:rPr lang="en-US" sz="2800" dirty="0"/>
              <a:t>Scala DSL for architecture specification</a:t>
            </a:r>
          </a:p>
          <a:p>
            <a:endParaRPr lang="en-US" sz="3200" dirty="0"/>
          </a:p>
          <a:p>
            <a:pPr lvl="1"/>
            <a:endParaRPr lang="en-US" sz="2800" dirty="0"/>
          </a:p>
        </p:txBody>
      </p:sp>
      <p:sp>
        <p:nvSpPr>
          <p:cNvPr id="6" name="Rectangle 5">
            <a:extLst>
              <a:ext uri="{FF2B5EF4-FFF2-40B4-BE49-F238E27FC236}">
                <a16:creationId xmlns:a16="http://schemas.microsoft.com/office/drawing/2014/main" id="{0A45F5CA-D318-47CF-AF3C-41C45C11BD02}"/>
              </a:ext>
            </a:extLst>
          </p:cNvPr>
          <p:cNvSpPr/>
          <p:nvPr/>
        </p:nvSpPr>
        <p:spPr>
          <a:xfrm>
            <a:off x="7967873" y="6320237"/>
            <a:ext cx="1769069" cy="369332"/>
          </a:xfrm>
          <a:prstGeom prst="rect">
            <a:avLst/>
          </a:prstGeom>
        </p:spPr>
        <p:txBody>
          <a:bodyPr wrap="square">
            <a:spAutoFit/>
          </a:bodyPr>
          <a:lstStyle/>
          <a:p>
            <a:pPr algn="ctr"/>
            <a:endParaRPr lang="en-US" dirty="0"/>
          </a:p>
        </p:txBody>
      </p:sp>
      <p:pic>
        <p:nvPicPr>
          <p:cNvPr id="8" name="Picture 4" descr="Image result for jian weng ucla">
            <a:extLst>
              <a:ext uri="{FF2B5EF4-FFF2-40B4-BE49-F238E27FC236}">
                <a16:creationId xmlns:a16="http://schemas.microsoft.com/office/drawing/2014/main" id="{A152208E-C605-4CC0-87EB-53399E64A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0154" y="4712121"/>
            <a:ext cx="1620073" cy="16200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7E88DEC-AABA-4548-AC36-49D395CBA7C0}"/>
              </a:ext>
            </a:extLst>
          </p:cNvPr>
          <p:cNvSpPr/>
          <p:nvPr/>
        </p:nvSpPr>
        <p:spPr>
          <a:xfrm>
            <a:off x="4325125" y="6320237"/>
            <a:ext cx="1302336" cy="369332"/>
          </a:xfrm>
          <a:prstGeom prst="rect">
            <a:avLst/>
          </a:prstGeom>
        </p:spPr>
        <p:txBody>
          <a:bodyPr wrap="square">
            <a:spAutoFit/>
          </a:bodyPr>
          <a:lstStyle/>
          <a:p>
            <a:pPr algn="ctr"/>
            <a:endParaRPr lang="en-US" dirty="0"/>
          </a:p>
        </p:txBody>
      </p:sp>
      <p:sp>
        <p:nvSpPr>
          <p:cNvPr id="11" name="Rectangle 10">
            <a:extLst>
              <a:ext uri="{FF2B5EF4-FFF2-40B4-BE49-F238E27FC236}">
                <a16:creationId xmlns:a16="http://schemas.microsoft.com/office/drawing/2014/main" id="{FD60C46E-A245-4890-8BC6-67F8CBB43446}"/>
              </a:ext>
            </a:extLst>
          </p:cNvPr>
          <p:cNvSpPr/>
          <p:nvPr/>
        </p:nvSpPr>
        <p:spPr>
          <a:xfrm>
            <a:off x="2533301" y="6320237"/>
            <a:ext cx="1240656" cy="369332"/>
          </a:xfrm>
          <a:prstGeom prst="rect">
            <a:avLst/>
          </a:prstGeom>
        </p:spPr>
        <p:txBody>
          <a:bodyPr wrap="square">
            <a:spAutoFit/>
          </a:bodyPr>
          <a:lstStyle/>
          <a:p>
            <a:pPr algn="ctr"/>
            <a:endParaRPr lang="en-US" dirty="0"/>
          </a:p>
        </p:txBody>
      </p:sp>
      <p:pic>
        <p:nvPicPr>
          <p:cNvPr id="12" name="Picture 11">
            <a:extLst>
              <a:ext uri="{FF2B5EF4-FFF2-40B4-BE49-F238E27FC236}">
                <a16:creationId xmlns:a16="http://schemas.microsoft.com/office/drawing/2014/main" id="{EE768731-B53A-46F0-9497-3DEEF3095FB9}"/>
              </a:ext>
            </a:extLst>
          </p:cNvPr>
          <p:cNvPicPr>
            <a:picLocks noChangeAspect="1"/>
          </p:cNvPicPr>
          <p:nvPr/>
        </p:nvPicPr>
        <p:blipFill rotWithShape="1">
          <a:blip r:embed="rId3"/>
          <a:srcRect l="-55" t="5806" r="952" b="3286"/>
          <a:stretch/>
        </p:blipFill>
        <p:spPr>
          <a:xfrm>
            <a:off x="10411767" y="365125"/>
            <a:ext cx="1578460" cy="1911296"/>
          </a:xfrm>
          <a:prstGeom prst="rect">
            <a:avLst/>
          </a:prstGeom>
        </p:spPr>
      </p:pic>
      <p:pic>
        <p:nvPicPr>
          <p:cNvPr id="13" name="Picture 6" descr="Profile">
            <a:extLst>
              <a:ext uri="{FF2B5EF4-FFF2-40B4-BE49-F238E27FC236}">
                <a16:creationId xmlns:a16="http://schemas.microsoft.com/office/drawing/2014/main" id="{B46945D3-90E3-49A2-8E80-FA377FCB0AC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655" t="9454" r="36635" b="41745"/>
          <a:stretch/>
        </p:blipFill>
        <p:spPr bwMode="auto">
          <a:xfrm>
            <a:off x="10411767" y="2570872"/>
            <a:ext cx="1578460" cy="184679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FA704817-CCF9-4460-A56F-294B522404D0}"/>
              </a:ext>
            </a:extLst>
          </p:cNvPr>
          <p:cNvCxnSpPr>
            <a:cxnSpLocks/>
          </p:cNvCxnSpPr>
          <p:nvPr/>
        </p:nvCxnSpPr>
        <p:spPr>
          <a:xfrm flipH="1">
            <a:off x="9318171" y="1562977"/>
            <a:ext cx="914400" cy="50052"/>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882A29-E7E1-4E42-978A-CF4C8D27319B}"/>
              </a:ext>
            </a:extLst>
          </p:cNvPr>
          <p:cNvCxnSpPr>
            <a:cxnSpLocks/>
          </p:cNvCxnSpPr>
          <p:nvPr/>
        </p:nvCxnSpPr>
        <p:spPr>
          <a:xfrm flipH="1">
            <a:off x="9521371" y="3065206"/>
            <a:ext cx="777771" cy="40851"/>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2A7F690-AE2D-4A4B-A333-C31AC49EFBFE}"/>
              </a:ext>
            </a:extLst>
          </p:cNvPr>
          <p:cNvCxnSpPr>
            <a:cxnSpLocks/>
          </p:cNvCxnSpPr>
          <p:nvPr/>
        </p:nvCxnSpPr>
        <p:spPr>
          <a:xfrm flipH="1">
            <a:off x="9521371" y="2318692"/>
            <a:ext cx="777771" cy="189770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DAC4708-8165-4AFB-8E22-24A9546C0B94}"/>
              </a:ext>
            </a:extLst>
          </p:cNvPr>
          <p:cNvCxnSpPr>
            <a:cxnSpLocks/>
          </p:cNvCxnSpPr>
          <p:nvPr/>
        </p:nvCxnSpPr>
        <p:spPr>
          <a:xfrm flipH="1">
            <a:off x="8852407" y="5772120"/>
            <a:ext cx="1517748" cy="13519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7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xit" presetSubtype="0" fill="hold" nodeType="with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xit" presetSubtype="0" fill="hold"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xit" presetSubtype="0" fill="hold"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EF08-BCEE-4A5C-AC4E-A63FB7BC4217}"/>
              </a:ext>
            </a:extLst>
          </p:cNvPr>
          <p:cNvSpPr>
            <a:spLocks noGrp="1"/>
          </p:cNvSpPr>
          <p:nvPr>
            <p:ph type="title"/>
          </p:nvPr>
        </p:nvSpPr>
        <p:spPr>
          <a:xfrm>
            <a:off x="80701" y="128737"/>
            <a:ext cx="10515600" cy="1325563"/>
          </a:xfrm>
        </p:spPr>
        <p:txBody>
          <a:bodyPr/>
          <a:lstStyle/>
          <a:p>
            <a:r>
              <a:rPr lang="en-US" dirty="0"/>
              <a:t>Resources</a:t>
            </a:r>
          </a:p>
        </p:txBody>
      </p:sp>
      <p:sp>
        <p:nvSpPr>
          <p:cNvPr id="3" name="Content Placeholder 2">
            <a:extLst>
              <a:ext uri="{FF2B5EF4-FFF2-40B4-BE49-F238E27FC236}">
                <a16:creationId xmlns:a16="http://schemas.microsoft.com/office/drawing/2014/main" id="{A74C54AD-B68E-4E67-ADA3-E3773D1F502C}"/>
              </a:ext>
            </a:extLst>
          </p:cNvPr>
          <p:cNvSpPr>
            <a:spLocks noGrp="1"/>
          </p:cNvSpPr>
          <p:nvPr>
            <p:ph idx="1"/>
          </p:nvPr>
        </p:nvSpPr>
        <p:spPr>
          <a:xfrm>
            <a:off x="132948" y="1742643"/>
            <a:ext cx="11926104" cy="4469472"/>
          </a:xfrm>
        </p:spPr>
        <p:txBody>
          <a:bodyPr>
            <a:normAutofit/>
          </a:bodyPr>
          <a:lstStyle/>
          <a:p>
            <a:r>
              <a:rPr lang="en-US" sz="3200" dirty="0"/>
              <a:t>Tutorial Website</a:t>
            </a:r>
          </a:p>
          <a:p>
            <a:pPr lvl="1"/>
            <a:r>
              <a:rPr lang="en-US" sz="2800" dirty="0">
                <a:hlinkClick r:id="rId3"/>
              </a:rPr>
              <a:t>http://www.seas.ucla.edu/~jianw/dsagen/tutorial.html</a:t>
            </a:r>
            <a:endParaRPr lang="en-US" sz="3600" dirty="0"/>
          </a:p>
          <a:p>
            <a:r>
              <a:rPr lang="en-US" sz="3200" dirty="0"/>
              <a:t>Released </a:t>
            </a:r>
            <a:r>
              <a:rPr lang="en-US" altLang="zh-CN" sz="3200" dirty="0"/>
              <a:t>Source</a:t>
            </a:r>
            <a:endParaRPr lang="en-US" sz="3200" dirty="0"/>
          </a:p>
          <a:p>
            <a:pPr lvl="1"/>
            <a:r>
              <a:rPr lang="en-US" sz="2800" dirty="0">
                <a:hlinkClick r:id="rId4"/>
              </a:rPr>
              <a:t>https://github.com/PolyArch/dsa-framework</a:t>
            </a:r>
            <a:endParaRPr lang="en-US" sz="2800" dirty="0"/>
          </a:p>
          <a:p>
            <a:r>
              <a:rPr lang="en-US" sz="3200" dirty="0"/>
              <a:t>Binary and Docker</a:t>
            </a:r>
          </a:p>
          <a:p>
            <a:pPr lvl="1"/>
            <a:r>
              <a:rPr lang="en-US" sz="2800" dirty="0"/>
              <a:t>TBD</a:t>
            </a:r>
          </a:p>
          <a:p>
            <a:r>
              <a:rPr lang="en-US" sz="3200" dirty="0"/>
              <a:t>Hands-on Exercises</a:t>
            </a:r>
          </a:p>
          <a:p>
            <a:pPr lvl="1"/>
            <a:r>
              <a:rPr lang="en-US" sz="2800" dirty="0">
                <a:hlinkClick r:id="rId5"/>
              </a:rPr>
              <a:t>https://github.com/PolyArch/</a:t>
            </a:r>
            <a:r>
              <a:rPr lang="en-US" altLang="zh-CN" sz="2800" dirty="0">
                <a:hlinkClick r:id="rId5"/>
              </a:rPr>
              <a:t>dsa-examples</a:t>
            </a:r>
            <a:endParaRPr lang="en-US" sz="2800" dirty="0"/>
          </a:p>
        </p:txBody>
      </p:sp>
      <p:sp>
        <p:nvSpPr>
          <p:cNvPr id="4" name="Slide Number Placeholder 3">
            <a:extLst>
              <a:ext uri="{FF2B5EF4-FFF2-40B4-BE49-F238E27FC236}">
                <a16:creationId xmlns:a16="http://schemas.microsoft.com/office/drawing/2014/main" id="{FE674D7F-1EAD-49A3-9FD3-E43ACB6A7D19}"/>
              </a:ext>
            </a:extLst>
          </p:cNvPr>
          <p:cNvSpPr>
            <a:spLocks noGrp="1"/>
          </p:cNvSpPr>
          <p:nvPr>
            <p:ph type="sldNum" sz="quarter" idx="12"/>
          </p:nvPr>
        </p:nvSpPr>
        <p:spPr>
          <a:xfrm>
            <a:off x="-1070428" y="4440465"/>
            <a:ext cx="2743200" cy="365125"/>
          </a:xfrm>
        </p:spPr>
        <p:txBody>
          <a:bodyPr/>
          <a:lstStyle/>
          <a:p>
            <a:fld id="{EDF8450E-FDF9-4F41-A28F-AA4259C26FE6}" type="slidenum">
              <a:rPr lang="en-US" smtClean="0"/>
              <a:t>2</a:t>
            </a:fld>
            <a:endParaRPr lang="en-US"/>
          </a:p>
        </p:txBody>
      </p:sp>
    </p:spTree>
    <p:extLst>
      <p:ext uri="{BB962C8B-B14F-4D97-AF65-F5344CB8AC3E}">
        <p14:creationId xmlns:p14="http://schemas.microsoft.com/office/powerpoint/2010/main" val="426838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99" y="277019"/>
            <a:ext cx="11688805" cy="546870"/>
          </a:xfrm>
        </p:spPr>
        <p:txBody>
          <a:bodyPr>
            <a:normAutofit fontScale="90000"/>
          </a:bodyPr>
          <a:lstStyle/>
          <a:p>
            <a:r>
              <a:rPr lang="en-US" dirty="0"/>
              <a:t>Accelerators are the answer to all our problems!</a:t>
            </a:r>
          </a:p>
        </p:txBody>
      </p:sp>
      <p:pic>
        <p:nvPicPr>
          <p:cNvPr id="1028" name="Picture 4" descr="http://vlsiarch.eecs.harvard.edu/wp-content/uploads/2019/04/A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853" y="2418486"/>
            <a:ext cx="3369045" cy="286649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1" y="6502400"/>
            <a:ext cx="3735109" cy="230832"/>
          </a:xfrm>
          <a:prstGeom prst="rect">
            <a:avLst/>
          </a:prstGeom>
          <a:noFill/>
        </p:spPr>
        <p:txBody>
          <a:bodyPr wrap="square" rtlCol="0">
            <a:spAutoFit/>
          </a:bodyPr>
          <a:lstStyle/>
          <a:p>
            <a:r>
              <a:rPr lang="en-US" sz="900" dirty="0">
                <a:hlinkClick r:id="rId3"/>
              </a:rPr>
              <a:t>http://vlsiarch.eecs.harvard.edu/research/accelerators/die-photo-analysis/</a:t>
            </a:r>
            <a:endParaRPr lang="en-US" sz="900" dirty="0">
              <a:solidFill>
                <a:schemeClr val="bg1"/>
              </a:solidFill>
            </a:endParaRPr>
          </a:p>
        </p:txBody>
      </p:sp>
      <p:sp>
        <p:nvSpPr>
          <p:cNvPr id="4" name="TextBox 3"/>
          <p:cNvSpPr txBox="1"/>
          <p:nvPr/>
        </p:nvSpPr>
        <p:spPr>
          <a:xfrm>
            <a:off x="1255784" y="5381234"/>
            <a:ext cx="1149674" cy="369332"/>
          </a:xfrm>
          <a:prstGeom prst="rect">
            <a:avLst/>
          </a:prstGeom>
          <a:noFill/>
        </p:spPr>
        <p:txBody>
          <a:bodyPr wrap="none" rtlCol="0">
            <a:spAutoFit/>
          </a:bodyPr>
          <a:lstStyle/>
          <a:p>
            <a:r>
              <a:rPr lang="en-US" dirty="0"/>
              <a:t>Apple A12</a:t>
            </a:r>
          </a:p>
        </p:txBody>
      </p:sp>
      <p:grpSp>
        <p:nvGrpSpPr>
          <p:cNvPr id="15" name="Group 14"/>
          <p:cNvGrpSpPr/>
          <p:nvPr/>
        </p:nvGrpSpPr>
        <p:grpSpPr>
          <a:xfrm>
            <a:off x="253091" y="2489081"/>
            <a:ext cx="3279272" cy="2760889"/>
            <a:chOff x="253090" y="2489081"/>
            <a:chExt cx="3964683" cy="3337951"/>
          </a:xfrm>
        </p:grpSpPr>
        <p:sp>
          <p:nvSpPr>
            <p:cNvPr id="32" name="Freeform 31"/>
            <p:cNvSpPr/>
            <p:nvPr/>
          </p:nvSpPr>
          <p:spPr>
            <a:xfrm>
              <a:off x="253090" y="2489081"/>
              <a:ext cx="3722344" cy="3106232"/>
            </a:xfrm>
            <a:custGeom>
              <a:avLst/>
              <a:gdLst>
                <a:gd name="connsiteX0" fmla="*/ 3302000 w 7366000"/>
                <a:gd name="connsiteY0" fmla="*/ 0 h 6146800"/>
                <a:gd name="connsiteX1" fmla="*/ 5689600 w 7366000"/>
                <a:gd name="connsiteY1" fmla="*/ 0 h 6146800"/>
                <a:gd name="connsiteX2" fmla="*/ 5689600 w 7366000"/>
                <a:gd name="connsiteY2" fmla="*/ 431801 h 6146800"/>
                <a:gd name="connsiteX3" fmla="*/ 7366000 w 7366000"/>
                <a:gd name="connsiteY3" fmla="*/ 431801 h 6146800"/>
                <a:gd name="connsiteX4" fmla="*/ 7366000 w 7366000"/>
                <a:gd name="connsiteY4" fmla="*/ 1638300 h 6146800"/>
                <a:gd name="connsiteX5" fmla="*/ 5689600 w 7366000"/>
                <a:gd name="connsiteY5" fmla="*/ 1638300 h 6146800"/>
                <a:gd name="connsiteX6" fmla="*/ 5689600 w 7366000"/>
                <a:gd name="connsiteY6" fmla="*/ 2362200 h 6146800"/>
                <a:gd name="connsiteX7" fmla="*/ 4241800 w 7366000"/>
                <a:gd name="connsiteY7" fmla="*/ 2362200 h 6146800"/>
                <a:gd name="connsiteX8" fmla="*/ 4241800 w 7366000"/>
                <a:gd name="connsiteY8" fmla="*/ 3340100 h 6146800"/>
                <a:gd name="connsiteX9" fmla="*/ 4521200 w 7366000"/>
                <a:gd name="connsiteY9" fmla="*/ 3340100 h 6146800"/>
                <a:gd name="connsiteX10" fmla="*/ 4521200 w 7366000"/>
                <a:gd name="connsiteY10" fmla="*/ 3975100 h 6146800"/>
                <a:gd name="connsiteX11" fmla="*/ 4114800 w 7366000"/>
                <a:gd name="connsiteY11" fmla="*/ 3975100 h 6146800"/>
                <a:gd name="connsiteX12" fmla="*/ 4114800 w 7366000"/>
                <a:gd name="connsiteY12" fmla="*/ 4140200 h 6146800"/>
                <a:gd name="connsiteX13" fmla="*/ 2032000 w 7366000"/>
                <a:gd name="connsiteY13" fmla="*/ 4140200 h 6146800"/>
                <a:gd name="connsiteX14" fmla="*/ 2032000 w 7366000"/>
                <a:gd name="connsiteY14" fmla="*/ 6146800 h 6146800"/>
                <a:gd name="connsiteX15" fmla="*/ 317500 w 7366000"/>
                <a:gd name="connsiteY15" fmla="*/ 6146800 h 6146800"/>
                <a:gd name="connsiteX16" fmla="*/ 317500 w 7366000"/>
                <a:gd name="connsiteY16" fmla="*/ 4254500 h 6146800"/>
                <a:gd name="connsiteX17" fmla="*/ 317500 w 7366000"/>
                <a:gd name="connsiteY17" fmla="*/ 4140200 h 6146800"/>
                <a:gd name="connsiteX18" fmla="*/ 317500 w 7366000"/>
                <a:gd name="connsiteY18" fmla="*/ 3860800 h 6146800"/>
                <a:gd name="connsiteX19" fmla="*/ 38100 w 7366000"/>
                <a:gd name="connsiteY19" fmla="*/ 3860800 h 6146800"/>
                <a:gd name="connsiteX20" fmla="*/ 38100 w 7366000"/>
                <a:gd name="connsiteY20" fmla="*/ 3848100 h 6146800"/>
                <a:gd name="connsiteX21" fmla="*/ 0 w 7366000"/>
                <a:gd name="connsiteY21" fmla="*/ 3848100 h 6146800"/>
                <a:gd name="connsiteX22" fmla="*/ 0 w 7366000"/>
                <a:gd name="connsiteY22" fmla="*/ 2971800 h 6146800"/>
                <a:gd name="connsiteX23" fmla="*/ 38100 w 7366000"/>
                <a:gd name="connsiteY23" fmla="*/ 2971800 h 6146800"/>
                <a:gd name="connsiteX24" fmla="*/ 38100 w 7366000"/>
                <a:gd name="connsiteY24" fmla="*/ 2933700 h 6146800"/>
                <a:gd name="connsiteX25" fmla="*/ 558800 w 7366000"/>
                <a:gd name="connsiteY25" fmla="*/ 2933700 h 6146800"/>
                <a:gd name="connsiteX26" fmla="*/ 558800 w 7366000"/>
                <a:gd name="connsiteY26" fmla="*/ 2336800 h 6146800"/>
                <a:gd name="connsiteX27" fmla="*/ 38100 w 7366000"/>
                <a:gd name="connsiteY27" fmla="*/ 2336800 h 6146800"/>
                <a:gd name="connsiteX28" fmla="*/ 38100 w 7366000"/>
                <a:gd name="connsiteY28" fmla="*/ 1485900 h 6146800"/>
                <a:gd name="connsiteX29" fmla="*/ 723900 w 7366000"/>
                <a:gd name="connsiteY29" fmla="*/ 1485900 h 6146800"/>
                <a:gd name="connsiteX30" fmla="*/ 723900 w 7366000"/>
                <a:gd name="connsiteY30" fmla="*/ 431801 h 6146800"/>
                <a:gd name="connsiteX31" fmla="*/ 2565400 w 7366000"/>
                <a:gd name="connsiteY31" fmla="*/ 431801 h 6146800"/>
                <a:gd name="connsiteX32" fmla="*/ 2565400 w 7366000"/>
                <a:gd name="connsiteY32" fmla="*/ 254000 h 6146800"/>
                <a:gd name="connsiteX33" fmla="*/ 2806700 w 7366000"/>
                <a:gd name="connsiteY33" fmla="*/ 254000 h 6146800"/>
                <a:gd name="connsiteX34" fmla="*/ 2806700 w 7366000"/>
                <a:gd name="connsiteY34" fmla="*/ 431801 h 6146800"/>
                <a:gd name="connsiteX35" fmla="*/ 2832100 w 7366000"/>
                <a:gd name="connsiteY35" fmla="*/ 431801 h 6146800"/>
                <a:gd name="connsiteX36" fmla="*/ 2832100 w 7366000"/>
                <a:gd name="connsiteY36" fmla="*/ 673101 h 6146800"/>
                <a:gd name="connsiteX37" fmla="*/ 3314700 w 7366000"/>
                <a:gd name="connsiteY37" fmla="*/ 673101 h 6146800"/>
                <a:gd name="connsiteX38" fmla="*/ 3314700 w 7366000"/>
                <a:gd name="connsiteY38" fmla="*/ 50800 h 6146800"/>
                <a:gd name="connsiteX39" fmla="*/ 3302000 w 7366000"/>
                <a:gd name="connsiteY39" fmla="*/ 50800 h 614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366000" h="6146800">
                  <a:moveTo>
                    <a:pt x="3302000" y="0"/>
                  </a:moveTo>
                  <a:lnTo>
                    <a:pt x="5689600" y="0"/>
                  </a:lnTo>
                  <a:lnTo>
                    <a:pt x="5689600" y="431801"/>
                  </a:lnTo>
                  <a:lnTo>
                    <a:pt x="7366000" y="431801"/>
                  </a:lnTo>
                  <a:lnTo>
                    <a:pt x="7366000" y="1638300"/>
                  </a:lnTo>
                  <a:lnTo>
                    <a:pt x="5689600" y="1638300"/>
                  </a:lnTo>
                  <a:lnTo>
                    <a:pt x="5689600" y="2362200"/>
                  </a:lnTo>
                  <a:lnTo>
                    <a:pt x="4241800" y="2362200"/>
                  </a:lnTo>
                  <a:lnTo>
                    <a:pt x="4241800" y="3340100"/>
                  </a:lnTo>
                  <a:lnTo>
                    <a:pt x="4521200" y="3340100"/>
                  </a:lnTo>
                  <a:lnTo>
                    <a:pt x="4521200" y="3975100"/>
                  </a:lnTo>
                  <a:lnTo>
                    <a:pt x="4114800" y="3975100"/>
                  </a:lnTo>
                  <a:lnTo>
                    <a:pt x="4114800" y="4140200"/>
                  </a:lnTo>
                  <a:lnTo>
                    <a:pt x="2032000" y="4140200"/>
                  </a:lnTo>
                  <a:lnTo>
                    <a:pt x="2032000" y="6146800"/>
                  </a:lnTo>
                  <a:lnTo>
                    <a:pt x="317500" y="6146800"/>
                  </a:lnTo>
                  <a:lnTo>
                    <a:pt x="317500" y="4254500"/>
                  </a:lnTo>
                  <a:lnTo>
                    <a:pt x="317500" y="4140200"/>
                  </a:lnTo>
                  <a:lnTo>
                    <a:pt x="317500" y="3860800"/>
                  </a:lnTo>
                  <a:lnTo>
                    <a:pt x="38100" y="3860800"/>
                  </a:lnTo>
                  <a:lnTo>
                    <a:pt x="38100" y="3848100"/>
                  </a:lnTo>
                  <a:lnTo>
                    <a:pt x="0" y="3848100"/>
                  </a:lnTo>
                  <a:lnTo>
                    <a:pt x="0" y="2971800"/>
                  </a:lnTo>
                  <a:lnTo>
                    <a:pt x="38100" y="2971800"/>
                  </a:lnTo>
                  <a:lnTo>
                    <a:pt x="38100" y="2933700"/>
                  </a:lnTo>
                  <a:lnTo>
                    <a:pt x="558800" y="2933700"/>
                  </a:lnTo>
                  <a:lnTo>
                    <a:pt x="558800" y="2336800"/>
                  </a:lnTo>
                  <a:lnTo>
                    <a:pt x="38100" y="2336800"/>
                  </a:lnTo>
                  <a:lnTo>
                    <a:pt x="38100" y="1485900"/>
                  </a:lnTo>
                  <a:lnTo>
                    <a:pt x="723900" y="1485900"/>
                  </a:lnTo>
                  <a:lnTo>
                    <a:pt x="723900" y="431801"/>
                  </a:lnTo>
                  <a:lnTo>
                    <a:pt x="2565400" y="431801"/>
                  </a:lnTo>
                  <a:lnTo>
                    <a:pt x="2565400" y="254000"/>
                  </a:lnTo>
                  <a:lnTo>
                    <a:pt x="2806700" y="254000"/>
                  </a:lnTo>
                  <a:lnTo>
                    <a:pt x="2806700" y="431801"/>
                  </a:lnTo>
                  <a:lnTo>
                    <a:pt x="2832100" y="431801"/>
                  </a:lnTo>
                  <a:lnTo>
                    <a:pt x="2832100" y="673101"/>
                  </a:lnTo>
                  <a:lnTo>
                    <a:pt x="3314700" y="673101"/>
                  </a:lnTo>
                  <a:lnTo>
                    <a:pt x="3314700" y="50800"/>
                  </a:lnTo>
                  <a:lnTo>
                    <a:pt x="3302000" y="50800"/>
                  </a:lnTo>
                  <a:close/>
                </a:path>
              </a:pathLst>
            </a:cu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271999" y="3491074"/>
              <a:ext cx="2945774" cy="2335958"/>
            </a:xfrm>
            <a:custGeom>
              <a:avLst/>
              <a:gdLst>
                <a:gd name="connsiteX0" fmla="*/ 1864519 w 2945774"/>
                <a:gd name="connsiteY0" fmla="*/ 0 h 2335959"/>
                <a:gd name="connsiteX1" fmla="*/ 2908703 w 2945774"/>
                <a:gd name="connsiteY1" fmla="*/ 0 h 2335959"/>
                <a:gd name="connsiteX2" fmla="*/ 2908703 w 2945774"/>
                <a:gd name="connsiteY2" fmla="*/ 771385 h 2335959"/>
                <a:gd name="connsiteX3" fmla="*/ 2723352 w 2945774"/>
                <a:gd name="connsiteY3" fmla="*/ 771385 h 2335959"/>
                <a:gd name="connsiteX4" fmla="*/ 2723352 w 2945774"/>
                <a:gd name="connsiteY4" fmla="*/ 1113772 h 2335959"/>
                <a:gd name="connsiteX5" fmla="*/ 2945774 w 2945774"/>
                <a:gd name="connsiteY5" fmla="*/ 1113772 h 2335959"/>
                <a:gd name="connsiteX6" fmla="*/ 2945774 w 2945774"/>
                <a:gd name="connsiteY6" fmla="*/ 1890008 h 2335959"/>
                <a:gd name="connsiteX7" fmla="*/ 1875627 w 2945774"/>
                <a:gd name="connsiteY7" fmla="*/ 1890008 h 2335959"/>
                <a:gd name="connsiteX8" fmla="*/ 1875627 w 2945774"/>
                <a:gd name="connsiteY8" fmla="*/ 2335959 h 2335959"/>
                <a:gd name="connsiteX9" fmla="*/ 1026358 w 2945774"/>
                <a:gd name="connsiteY9" fmla="*/ 2335959 h 2335959"/>
                <a:gd name="connsiteX10" fmla="*/ 1026358 w 2945774"/>
                <a:gd name="connsiteY10" fmla="*/ 2267855 h 2335959"/>
                <a:gd name="connsiteX11" fmla="*/ 556802 w 2945774"/>
                <a:gd name="connsiteY11" fmla="*/ 2267855 h 2335959"/>
                <a:gd name="connsiteX12" fmla="*/ 556802 w 2945774"/>
                <a:gd name="connsiteY12" fmla="*/ 2328280 h 2335959"/>
                <a:gd name="connsiteX13" fmla="*/ 0 w 2945774"/>
                <a:gd name="connsiteY13" fmla="*/ 2328280 h 2335959"/>
                <a:gd name="connsiteX14" fmla="*/ 0 w 2945774"/>
                <a:gd name="connsiteY14" fmla="*/ 2113389 h 2335959"/>
                <a:gd name="connsiteX15" fmla="*/ 16184 w 2945774"/>
                <a:gd name="connsiteY15" fmla="*/ 2113389 h 2335959"/>
                <a:gd name="connsiteX16" fmla="*/ 16184 w 2945774"/>
                <a:gd name="connsiteY16" fmla="*/ 1099371 h 2335959"/>
                <a:gd name="connsiteX17" fmla="*/ 1068708 w 2945774"/>
                <a:gd name="connsiteY17" fmla="*/ 1099371 h 2335959"/>
                <a:gd name="connsiteX18" fmla="*/ 1068708 w 2945774"/>
                <a:gd name="connsiteY18" fmla="*/ 1015939 h 2335959"/>
                <a:gd name="connsiteX19" fmla="*/ 1274078 w 2945774"/>
                <a:gd name="connsiteY19" fmla="*/ 1015939 h 2335959"/>
                <a:gd name="connsiteX20" fmla="*/ 1274078 w 2945774"/>
                <a:gd name="connsiteY20" fmla="*/ 695048 h 2335959"/>
                <a:gd name="connsiteX21" fmla="*/ 1132886 w 2945774"/>
                <a:gd name="connsiteY21" fmla="*/ 695048 h 2335959"/>
                <a:gd name="connsiteX22" fmla="*/ 1132886 w 2945774"/>
                <a:gd name="connsiteY22" fmla="*/ 200874 h 2335959"/>
                <a:gd name="connsiteX23" fmla="*/ 1864519 w 2945774"/>
                <a:gd name="connsiteY23" fmla="*/ 200874 h 2335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45774" h="2335959">
                  <a:moveTo>
                    <a:pt x="1864519" y="0"/>
                  </a:moveTo>
                  <a:lnTo>
                    <a:pt x="2908703" y="0"/>
                  </a:lnTo>
                  <a:lnTo>
                    <a:pt x="2908703" y="771385"/>
                  </a:lnTo>
                  <a:lnTo>
                    <a:pt x="2723352" y="771385"/>
                  </a:lnTo>
                  <a:lnTo>
                    <a:pt x="2723352" y="1113772"/>
                  </a:lnTo>
                  <a:lnTo>
                    <a:pt x="2945774" y="1113772"/>
                  </a:lnTo>
                  <a:lnTo>
                    <a:pt x="2945774" y="1890008"/>
                  </a:lnTo>
                  <a:lnTo>
                    <a:pt x="1875627" y="1890008"/>
                  </a:lnTo>
                  <a:lnTo>
                    <a:pt x="1875627" y="2335959"/>
                  </a:lnTo>
                  <a:lnTo>
                    <a:pt x="1026358" y="2335959"/>
                  </a:lnTo>
                  <a:lnTo>
                    <a:pt x="1026358" y="2267855"/>
                  </a:lnTo>
                  <a:lnTo>
                    <a:pt x="556802" y="2267855"/>
                  </a:lnTo>
                  <a:lnTo>
                    <a:pt x="556802" y="2328280"/>
                  </a:lnTo>
                  <a:lnTo>
                    <a:pt x="0" y="2328280"/>
                  </a:lnTo>
                  <a:lnTo>
                    <a:pt x="0" y="2113389"/>
                  </a:lnTo>
                  <a:lnTo>
                    <a:pt x="16184" y="2113389"/>
                  </a:lnTo>
                  <a:lnTo>
                    <a:pt x="16184" y="1099371"/>
                  </a:lnTo>
                  <a:lnTo>
                    <a:pt x="1068708" y="1099371"/>
                  </a:lnTo>
                  <a:lnTo>
                    <a:pt x="1068708" y="1015939"/>
                  </a:lnTo>
                  <a:lnTo>
                    <a:pt x="1274078" y="1015939"/>
                  </a:lnTo>
                  <a:lnTo>
                    <a:pt x="1274078" y="695048"/>
                  </a:lnTo>
                  <a:lnTo>
                    <a:pt x="1132886" y="695048"/>
                  </a:lnTo>
                  <a:lnTo>
                    <a:pt x="1132886" y="200874"/>
                  </a:lnTo>
                  <a:lnTo>
                    <a:pt x="1864519" y="200874"/>
                  </a:lnTo>
                  <a:close/>
                </a:path>
              </a:pathLst>
            </a:custGeom>
            <a:solidFill>
              <a:srgbClr val="5B9BD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19657833">
              <a:off x="722086" y="3439050"/>
              <a:ext cx="1363450" cy="369332"/>
            </a:xfrm>
            <a:prstGeom prst="rect">
              <a:avLst/>
            </a:prstGeom>
            <a:noFill/>
          </p:spPr>
          <p:txBody>
            <a:bodyPr wrap="none" rtlCol="0">
              <a:spAutoFit/>
            </a:bodyPr>
            <a:lstStyle/>
            <a:p>
              <a:r>
                <a:rPr lang="en-US" b="1" dirty="0">
                  <a:solidFill>
                    <a:schemeClr val="bg1"/>
                  </a:solidFill>
                </a:rPr>
                <a:t>Accelerators</a:t>
              </a:r>
            </a:p>
          </p:txBody>
        </p:sp>
        <p:sp>
          <p:nvSpPr>
            <p:cNvPr id="27" name="TextBox 26"/>
            <p:cNvSpPr txBox="1"/>
            <p:nvPr/>
          </p:nvSpPr>
          <p:spPr>
            <a:xfrm rot="19679346">
              <a:off x="1776246" y="4674260"/>
              <a:ext cx="1768176" cy="369332"/>
            </a:xfrm>
            <a:prstGeom prst="rect">
              <a:avLst/>
            </a:prstGeom>
            <a:noFill/>
          </p:spPr>
          <p:txBody>
            <a:bodyPr wrap="none" rtlCol="0">
              <a:spAutoFit/>
            </a:bodyPr>
            <a:lstStyle/>
            <a:p>
              <a:r>
                <a:rPr lang="en-US" b="1" dirty="0">
                  <a:solidFill>
                    <a:schemeClr val="bg1"/>
                  </a:solidFill>
                </a:rPr>
                <a:t>General Purpose</a:t>
              </a:r>
            </a:p>
          </p:txBody>
        </p:sp>
      </p:grpSp>
      <p:sp>
        <p:nvSpPr>
          <p:cNvPr id="28" name="TextBox 27">
            <a:extLst>
              <a:ext uri="{FF2B5EF4-FFF2-40B4-BE49-F238E27FC236}">
                <a16:creationId xmlns:a16="http://schemas.microsoft.com/office/drawing/2014/main" id="{64B34571-6993-45A5-807B-BF356D7C5297}"/>
              </a:ext>
            </a:extLst>
          </p:cNvPr>
          <p:cNvSpPr txBox="1"/>
          <p:nvPr/>
        </p:nvSpPr>
        <p:spPr>
          <a:xfrm>
            <a:off x="161734" y="1075889"/>
            <a:ext cx="3573376" cy="954107"/>
          </a:xfrm>
          <a:prstGeom prst="rect">
            <a:avLst/>
          </a:prstGeom>
          <a:noFill/>
        </p:spPr>
        <p:txBody>
          <a:bodyPr wrap="square" rtlCol="0">
            <a:spAutoFit/>
          </a:bodyPr>
          <a:lstStyle/>
          <a:p>
            <a:r>
              <a:rPr lang="en-US" sz="2800" b="1" dirty="0"/>
              <a:t>Accelerators prevalent on existing </a:t>
            </a:r>
            <a:r>
              <a:rPr lang="en-US" sz="2800" b="1" dirty="0" err="1"/>
              <a:t>SoCs</a:t>
            </a:r>
            <a:endParaRPr lang="en-US" sz="2800" b="1" dirty="0"/>
          </a:p>
        </p:txBody>
      </p:sp>
      <p:cxnSp>
        <p:nvCxnSpPr>
          <p:cNvPr id="10" name="Straight Connector 9"/>
          <p:cNvCxnSpPr/>
          <p:nvPr/>
        </p:nvCxnSpPr>
        <p:spPr>
          <a:xfrm>
            <a:off x="3735110" y="1197601"/>
            <a:ext cx="0" cy="5535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2" descr="Image result for Brainwave mezzanine card">
            <a:extLst>
              <a:ext uri="{FF2B5EF4-FFF2-40B4-BE49-F238E27FC236}">
                <a16:creationId xmlns:a16="http://schemas.microsoft.com/office/drawing/2014/main" id="{10C1FAF3-2C9F-4E76-BD59-C2FEA9C9AA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7322" y="2347449"/>
            <a:ext cx="1767719" cy="68222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4B34571-6993-45A5-807B-BF356D7C5297}"/>
              </a:ext>
            </a:extLst>
          </p:cNvPr>
          <p:cNvSpPr txBox="1"/>
          <p:nvPr/>
        </p:nvSpPr>
        <p:spPr>
          <a:xfrm>
            <a:off x="5976329" y="2832096"/>
            <a:ext cx="1200018" cy="769441"/>
          </a:xfrm>
          <a:prstGeom prst="rect">
            <a:avLst/>
          </a:prstGeom>
          <a:noFill/>
        </p:spPr>
        <p:txBody>
          <a:bodyPr wrap="square" rtlCol="0">
            <a:spAutoFit/>
          </a:bodyPr>
          <a:lstStyle/>
          <a:p>
            <a:r>
              <a:rPr lang="en-US" sz="2400" b="1" dirty="0"/>
              <a:t>Google</a:t>
            </a:r>
          </a:p>
          <a:p>
            <a:r>
              <a:rPr lang="en-US" sz="2000" b="1" dirty="0"/>
              <a:t>TPU v1</a:t>
            </a:r>
          </a:p>
        </p:txBody>
      </p:sp>
      <p:pic>
        <p:nvPicPr>
          <p:cNvPr id="35" name="Picture 34" descr="Image result for tpu card">
            <a:extLst>
              <a:ext uri="{FF2B5EF4-FFF2-40B4-BE49-F238E27FC236}">
                <a16:creationId xmlns:a16="http://schemas.microsoft.com/office/drawing/2014/main" id="{B6BB2FC6-5757-4766-AA17-0C22948CC52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3906"/>
          <a:stretch/>
        </p:blipFill>
        <p:spPr bwMode="auto">
          <a:xfrm>
            <a:off x="5929192" y="2255958"/>
            <a:ext cx="1147508" cy="71892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2" descr="Source: Graphcore">
            <a:extLst>
              <a:ext uri="{FF2B5EF4-FFF2-40B4-BE49-F238E27FC236}">
                <a16:creationId xmlns:a16="http://schemas.microsoft.com/office/drawing/2014/main" id="{4A60FDE0-2AFC-4E41-8D00-E2DE0D6752F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72564" y="3645213"/>
            <a:ext cx="1624683" cy="72785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4" descr="Image result for cambricon mlu-100">
            <a:extLst>
              <a:ext uri="{FF2B5EF4-FFF2-40B4-BE49-F238E27FC236}">
                <a16:creationId xmlns:a16="http://schemas.microsoft.com/office/drawing/2014/main" id="{FE08E74C-2E41-4400-B989-43340A1C37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7670" y="3635227"/>
            <a:ext cx="1532335" cy="72785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AE1C34C4-4007-483E-A500-BEF35E30ACC5}"/>
              </a:ext>
            </a:extLst>
          </p:cNvPr>
          <p:cNvSpPr txBox="1"/>
          <p:nvPr/>
        </p:nvSpPr>
        <p:spPr>
          <a:xfrm>
            <a:off x="5831617" y="4196313"/>
            <a:ext cx="1767814" cy="769441"/>
          </a:xfrm>
          <a:prstGeom prst="rect">
            <a:avLst/>
          </a:prstGeom>
          <a:noFill/>
        </p:spPr>
        <p:txBody>
          <a:bodyPr wrap="square" rtlCol="0">
            <a:spAutoFit/>
          </a:bodyPr>
          <a:lstStyle/>
          <a:p>
            <a:r>
              <a:rPr lang="en-US" sz="2400" b="1" dirty="0" err="1"/>
              <a:t>GraphCore</a:t>
            </a:r>
            <a:endParaRPr lang="en-US" sz="2400" b="1" dirty="0"/>
          </a:p>
          <a:p>
            <a:r>
              <a:rPr lang="en-US" sz="2000" b="1" dirty="0"/>
              <a:t>Colossus</a:t>
            </a:r>
            <a:endParaRPr lang="en-US" sz="2400" b="1" dirty="0"/>
          </a:p>
        </p:txBody>
      </p:sp>
      <p:sp>
        <p:nvSpPr>
          <p:cNvPr id="39" name="TextBox 38">
            <a:extLst>
              <a:ext uri="{FF2B5EF4-FFF2-40B4-BE49-F238E27FC236}">
                <a16:creationId xmlns:a16="http://schemas.microsoft.com/office/drawing/2014/main" id="{CCF361B2-7F3D-4286-B3A5-E13F979234D2}"/>
              </a:ext>
            </a:extLst>
          </p:cNvPr>
          <p:cNvSpPr txBox="1"/>
          <p:nvPr/>
        </p:nvSpPr>
        <p:spPr>
          <a:xfrm>
            <a:off x="4063898" y="4196314"/>
            <a:ext cx="1767814" cy="769441"/>
          </a:xfrm>
          <a:prstGeom prst="rect">
            <a:avLst/>
          </a:prstGeom>
          <a:noFill/>
        </p:spPr>
        <p:txBody>
          <a:bodyPr wrap="square" rtlCol="0">
            <a:spAutoFit/>
          </a:bodyPr>
          <a:lstStyle/>
          <a:p>
            <a:r>
              <a:rPr lang="en-US" sz="2400" b="1" dirty="0" err="1"/>
              <a:t>Cambricon</a:t>
            </a:r>
            <a:endParaRPr lang="en-US" sz="2400" b="1" dirty="0"/>
          </a:p>
          <a:p>
            <a:r>
              <a:rPr lang="en-US" sz="2000" b="1" dirty="0"/>
              <a:t>MLU-100</a:t>
            </a:r>
          </a:p>
        </p:txBody>
      </p:sp>
      <p:sp>
        <p:nvSpPr>
          <p:cNvPr id="40" name="TextBox 39">
            <a:extLst>
              <a:ext uri="{FF2B5EF4-FFF2-40B4-BE49-F238E27FC236}">
                <a16:creationId xmlns:a16="http://schemas.microsoft.com/office/drawing/2014/main" id="{5C1EC3CC-7BF1-4A31-9831-94E33E8DF074}"/>
              </a:ext>
            </a:extLst>
          </p:cNvPr>
          <p:cNvSpPr txBox="1"/>
          <p:nvPr/>
        </p:nvSpPr>
        <p:spPr>
          <a:xfrm>
            <a:off x="4063898" y="2863040"/>
            <a:ext cx="1767814" cy="769441"/>
          </a:xfrm>
          <a:prstGeom prst="rect">
            <a:avLst/>
          </a:prstGeom>
          <a:noFill/>
        </p:spPr>
        <p:txBody>
          <a:bodyPr wrap="square" rtlCol="0">
            <a:spAutoFit/>
          </a:bodyPr>
          <a:lstStyle/>
          <a:p>
            <a:r>
              <a:rPr lang="en-US" sz="2400" b="1" dirty="0"/>
              <a:t>Microsoft</a:t>
            </a:r>
          </a:p>
          <a:p>
            <a:r>
              <a:rPr lang="en-US" sz="2000" b="1" dirty="0"/>
              <a:t>Brainwave</a:t>
            </a:r>
          </a:p>
        </p:txBody>
      </p:sp>
      <p:sp>
        <p:nvSpPr>
          <p:cNvPr id="30" name="TextBox 29"/>
          <p:cNvSpPr txBox="1"/>
          <p:nvPr/>
        </p:nvSpPr>
        <p:spPr>
          <a:xfrm>
            <a:off x="3889298" y="6365913"/>
            <a:ext cx="3551485" cy="369332"/>
          </a:xfrm>
          <a:prstGeom prst="rect">
            <a:avLst/>
          </a:prstGeom>
          <a:noFill/>
        </p:spPr>
        <p:txBody>
          <a:bodyPr wrap="none" rtlCol="0">
            <a:spAutoFit/>
          </a:bodyPr>
          <a:lstStyle/>
          <a:p>
            <a:r>
              <a:rPr lang="en-US" b="1" dirty="0"/>
              <a:t>Aggregate funding into the billions!</a:t>
            </a:r>
          </a:p>
        </p:txBody>
      </p:sp>
      <p:sp>
        <p:nvSpPr>
          <p:cNvPr id="44" name="TextBox 43">
            <a:extLst>
              <a:ext uri="{FF2B5EF4-FFF2-40B4-BE49-F238E27FC236}">
                <a16:creationId xmlns:a16="http://schemas.microsoft.com/office/drawing/2014/main" id="{64B34571-6993-45A5-807B-BF356D7C5297}"/>
              </a:ext>
            </a:extLst>
          </p:cNvPr>
          <p:cNvSpPr txBox="1"/>
          <p:nvPr/>
        </p:nvSpPr>
        <p:spPr>
          <a:xfrm>
            <a:off x="3923871" y="1062870"/>
            <a:ext cx="3573376" cy="954107"/>
          </a:xfrm>
          <a:prstGeom prst="rect">
            <a:avLst/>
          </a:prstGeom>
          <a:noFill/>
        </p:spPr>
        <p:txBody>
          <a:bodyPr wrap="square" rtlCol="0">
            <a:spAutoFit/>
          </a:bodyPr>
          <a:lstStyle/>
          <a:p>
            <a:r>
              <a:rPr lang="en-US" sz="2800" b="1" dirty="0"/>
              <a:t>Dedicated </a:t>
            </a:r>
            <a:r>
              <a:rPr lang="en-US" sz="2800" b="1" dirty="0" err="1"/>
              <a:t>accel</a:t>
            </a:r>
            <a:r>
              <a:rPr lang="en-US" sz="2800" b="1" dirty="0"/>
              <a:t>: one huge industry success</a:t>
            </a:r>
          </a:p>
        </p:txBody>
      </p:sp>
      <p:pic>
        <p:nvPicPr>
          <p:cNvPr id="2050" name="Picture 2" descr="Cerebras Delivers World's Largest Computer Chip For AI | Silicon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38365" y="5069507"/>
            <a:ext cx="961273" cy="623454"/>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CCF361B2-7F3D-4286-B3A5-E13F979234D2}"/>
              </a:ext>
            </a:extLst>
          </p:cNvPr>
          <p:cNvSpPr txBox="1"/>
          <p:nvPr/>
        </p:nvSpPr>
        <p:spPr>
          <a:xfrm>
            <a:off x="3944086" y="5635308"/>
            <a:ext cx="1767814" cy="769441"/>
          </a:xfrm>
          <a:prstGeom prst="rect">
            <a:avLst/>
          </a:prstGeom>
          <a:noFill/>
        </p:spPr>
        <p:txBody>
          <a:bodyPr wrap="square" rtlCol="0">
            <a:spAutoFit/>
          </a:bodyPr>
          <a:lstStyle/>
          <a:p>
            <a:r>
              <a:rPr lang="en-US" sz="2400" b="1" dirty="0" err="1"/>
              <a:t>Cerebras</a:t>
            </a:r>
            <a:endParaRPr lang="en-US" sz="2400" b="1" dirty="0"/>
          </a:p>
          <a:p>
            <a:r>
              <a:rPr lang="en-US" sz="2000" b="1" dirty="0"/>
              <a:t>WSE</a:t>
            </a:r>
          </a:p>
        </p:txBody>
      </p:sp>
      <p:pic>
        <p:nvPicPr>
          <p:cNvPr id="42" name="Picture 41"/>
          <p:cNvPicPr>
            <a:picLocks noChangeAspect="1"/>
          </p:cNvPicPr>
          <p:nvPr/>
        </p:nvPicPr>
        <p:blipFill>
          <a:blip r:embed="rId9"/>
          <a:stretch>
            <a:fillRect/>
          </a:stretch>
        </p:blipFill>
        <p:spPr>
          <a:xfrm>
            <a:off x="5752146" y="5017316"/>
            <a:ext cx="1628958" cy="674115"/>
          </a:xfrm>
          <a:prstGeom prst="rect">
            <a:avLst/>
          </a:prstGeom>
        </p:spPr>
      </p:pic>
      <p:sp>
        <p:nvSpPr>
          <p:cNvPr id="48" name="TextBox 47">
            <a:extLst>
              <a:ext uri="{FF2B5EF4-FFF2-40B4-BE49-F238E27FC236}">
                <a16:creationId xmlns:a16="http://schemas.microsoft.com/office/drawing/2014/main" id="{CCF361B2-7F3D-4286-B3A5-E13F979234D2}"/>
              </a:ext>
            </a:extLst>
          </p:cNvPr>
          <p:cNvSpPr txBox="1"/>
          <p:nvPr/>
        </p:nvSpPr>
        <p:spPr>
          <a:xfrm>
            <a:off x="5653504" y="5615890"/>
            <a:ext cx="1767814" cy="769441"/>
          </a:xfrm>
          <a:prstGeom prst="rect">
            <a:avLst/>
          </a:prstGeom>
          <a:noFill/>
        </p:spPr>
        <p:txBody>
          <a:bodyPr wrap="square" rtlCol="0">
            <a:spAutoFit/>
          </a:bodyPr>
          <a:lstStyle/>
          <a:p>
            <a:r>
              <a:rPr lang="en-US" sz="2400" b="1" dirty="0" err="1"/>
              <a:t>Cerebras</a:t>
            </a:r>
            <a:endParaRPr lang="en-US" sz="2400" b="1" dirty="0"/>
          </a:p>
          <a:p>
            <a:r>
              <a:rPr lang="en-US" sz="2000" b="1" dirty="0"/>
              <a:t>NPU</a:t>
            </a:r>
          </a:p>
        </p:txBody>
      </p:sp>
      <p:cxnSp>
        <p:nvCxnSpPr>
          <p:cNvPr id="49" name="Straight Connector 48"/>
          <p:cNvCxnSpPr/>
          <p:nvPr/>
        </p:nvCxnSpPr>
        <p:spPr>
          <a:xfrm>
            <a:off x="7759294" y="1197600"/>
            <a:ext cx="0" cy="5535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 name="Chart 49">
            <a:extLst>
              <a:ext uri="{FF2B5EF4-FFF2-40B4-BE49-F238E27FC236}">
                <a16:creationId xmlns:a16="http://schemas.microsoft.com/office/drawing/2014/main" id="{E2D52772-F038-4920-87F1-0876FE22FCD5}"/>
              </a:ext>
            </a:extLst>
          </p:cNvPr>
          <p:cNvGraphicFramePr>
            <a:graphicFrameLocks/>
          </p:cNvGraphicFramePr>
          <p:nvPr>
            <p:extLst>
              <p:ext uri="{D42A27DB-BD31-4B8C-83A1-F6EECF244321}">
                <p14:modId xmlns:p14="http://schemas.microsoft.com/office/powerpoint/2010/main" val="621283910"/>
              </p:ext>
            </p:extLst>
          </p:nvPr>
        </p:nvGraphicFramePr>
        <p:xfrm>
          <a:off x="8149754" y="2111782"/>
          <a:ext cx="3895309" cy="4392706"/>
        </p:xfrm>
        <a:graphic>
          <a:graphicData uri="http://schemas.openxmlformats.org/drawingml/2006/chart">
            <c:chart xmlns:c="http://schemas.openxmlformats.org/drawingml/2006/chart" xmlns:r="http://schemas.openxmlformats.org/officeDocument/2006/relationships" r:id="rId10"/>
          </a:graphicData>
        </a:graphic>
      </p:graphicFrame>
      <p:sp>
        <p:nvSpPr>
          <p:cNvPr id="51" name="TextBox 50">
            <a:extLst>
              <a:ext uri="{FF2B5EF4-FFF2-40B4-BE49-F238E27FC236}">
                <a16:creationId xmlns:a16="http://schemas.microsoft.com/office/drawing/2014/main" id="{8764F0ED-2EE5-4696-9C60-851DF8748E05}"/>
              </a:ext>
            </a:extLst>
          </p:cNvPr>
          <p:cNvSpPr txBox="1"/>
          <p:nvPr/>
        </p:nvSpPr>
        <p:spPr>
          <a:xfrm>
            <a:off x="8144465" y="1124424"/>
            <a:ext cx="3905885" cy="954107"/>
          </a:xfrm>
          <a:prstGeom prst="rect">
            <a:avLst/>
          </a:prstGeom>
          <a:noFill/>
        </p:spPr>
        <p:txBody>
          <a:bodyPr wrap="square" rtlCol="0">
            <a:spAutoFit/>
          </a:bodyPr>
          <a:lstStyle/>
          <a:p>
            <a:r>
              <a:rPr lang="en-US" sz="2800" b="1" dirty="0"/>
              <a:t>1/5~1/3 of publications in top conferences.</a:t>
            </a:r>
          </a:p>
        </p:txBody>
      </p:sp>
    </p:spTree>
    <p:extLst>
      <p:ext uri="{BB962C8B-B14F-4D97-AF65-F5344CB8AC3E}">
        <p14:creationId xmlns:p14="http://schemas.microsoft.com/office/powerpoint/2010/main" val="155721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nodeType="withEffect">
                                  <p:stCondLst>
                                    <p:cond delay="0"/>
                                  </p:stCondLst>
                                  <p:childTnLst>
                                    <p:set>
                                      <p:cBhvr>
                                        <p:cTn id="39" dur="1" fill="hold">
                                          <p:stCondLst>
                                            <p:cond delay="0"/>
                                          </p:stCondLst>
                                        </p:cTn>
                                        <p:tgtEl>
                                          <p:spTgt spid="2050"/>
                                        </p:tgtEl>
                                        <p:attrNameLst>
                                          <p:attrName>style.visibility</p:attrName>
                                        </p:attrNameLst>
                                      </p:cBhvr>
                                      <p:to>
                                        <p:strVal val="visible"/>
                                      </p:to>
                                    </p:set>
                                    <p:animEffect transition="in" filter="fade">
                                      <p:cBhvr>
                                        <p:cTn id="40" dur="500"/>
                                        <p:tgtEl>
                                          <p:spTgt spid="20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P spid="39" grpId="0"/>
      <p:bldP spid="40" grpId="0"/>
      <p:bldP spid="30" grpId="0"/>
      <p:bldP spid="44" grpId="0"/>
      <p:bldP spid="46" grpId="0"/>
      <p:bldP spid="48" grpId="0"/>
      <p:bldGraphic spid="50" grpId="0">
        <p:bldAsOne/>
      </p:bldGraphic>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右箭头 27"/>
          <p:cNvSpPr/>
          <p:nvPr/>
        </p:nvSpPr>
        <p:spPr>
          <a:xfrm>
            <a:off x="1887383" y="5863613"/>
            <a:ext cx="1278385" cy="294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右箭头 35"/>
          <p:cNvSpPr/>
          <p:nvPr/>
        </p:nvSpPr>
        <p:spPr>
          <a:xfrm>
            <a:off x="5858763" y="5812950"/>
            <a:ext cx="1278385" cy="294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圆柱形 37"/>
          <p:cNvSpPr/>
          <p:nvPr/>
        </p:nvSpPr>
        <p:spPr>
          <a:xfrm>
            <a:off x="3893661" y="4266371"/>
            <a:ext cx="918838" cy="6858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下箭头 38"/>
          <p:cNvSpPr/>
          <p:nvPr/>
        </p:nvSpPr>
        <p:spPr>
          <a:xfrm>
            <a:off x="4231160" y="5006109"/>
            <a:ext cx="243840" cy="2681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40"/>
          <p:cNvSpPr/>
          <p:nvPr/>
        </p:nvSpPr>
        <p:spPr>
          <a:xfrm>
            <a:off x="4815774" y="4262398"/>
            <a:ext cx="1104085" cy="646331"/>
          </a:xfrm>
          <a:prstGeom prst="rect">
            <a:avLst/>
          </a:prstGeom>
        </p:spPr>
        <p:txBody>
          <a:bodyPr wrap="none">
            <a:spAutoFit/>
          </a:bodyPr>
          <a:lstStyle/>
          <a:p>
            <a:r>
              <a:rPr lang="en-US" dirty="0"/>
              <a:t>Hardware</a:t>
            </a:r>
          </a:p>
          <a:p>
            <a:r>
              <a:rPr lang="en-US" dirty="0"/>
              <a:t>Library</a:t>
            </a:r>
          </a:p>
        </p:txBody>
      </p:sp>
      <p:sp>
        <p:nvSpPr>
          <p:cNvPr id="13" name="右箭头 44"/>
          <p:cNvSpPr/>
          <p:nvPr/>
        </p:nvSpPr>
        <p:spPr>
          <a:xfrm>
            <a:off x="1859124" y="2410742"/>
            <a:ext cx="1278385" cy="294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右箭头 46"/>
          <p:cNvSpPr/>
          <p:nvPr/>
        </p:nvSpPr>
        <p:spPr>
          <a:xfrm rot="20131525">
            <a:off x="5438002" y="1084615"/>
            <a:ext cx="1278385" cy="294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52"/>
          <p:cNvSpPr/>
          <p:nvPr/>
        </p:nvSpPr>
        <p:spPr>
          <a:xfrm>
            <a:off x="1034894" y="6408556"/>
            <a:ext cx="962764" cy="369332"/>
          </a:xfrm>
          <a:prstGeom prst="rect">
            <a:avLst/>
          </a:prstGeom>
        </p:spPr>
        <p:txBody>
          <a:bodyPr wrap="none">
            <a:spAutoFit/>
          </a:bodyPr>
          <a:lstStyle/>
          <a:p>
            <a:r>
              <a:rPr lang="en-US" dirty="0"/>
              <a:t>C Kernel</a:t>
            </a:r>
          </a:p>
        </p:txBody>
      </p:sp>
      <p:sp>
        <p:nvSpPr>
          <p:cNvPr id="22" name="右箭头 62"/>
          <p:cNvSpPr/>
          <p:nvPr/>
        </p:nvSpPr>
        <p:spPr>
          <a:xfrm>
            <a:off x="5496449" y="2032634"/>
            <a:ext cx="1278385" cy="294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240860" y="5378770"/>
            <a:ext cx="1682448" cy="10297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Fixed-Function</a:t>
            </a:r>
          </a:p>
          <a:p>
            <a:pPr algn="ctr"/>
            <a:r>
              <a:rPr lang="en-US" dirty="0"/>
              <a:t>Accelerator</a:t>
            </a:r>
          </a:p>
        </p:txBody>
      </p:sp>
      <p:sp>
        <p:nvSpPr>
          <p:cNvPr id="34" name="Rectangle 33"/>
          <p:cNvSpPr/>
          <p:nvPr/>
        </p:nvSpPr>
        <p:spPr>
          <a:xfrm>
            <a:off x="114994" y="493247"/>
            <a:ext cx="2544286" cy="954107"/>
          </a:xfrm>
          <a:prstGeom prst="rect">
            <a:avLst/>
          </a:prstGeom>
        </p:spPr>
        <p:txBody>
          <a:bodyPr wrap="none">
            <a:spAutoFit/>
          </a:bodyPr>
          <a:lstStyle/>
          <a:p>
            <a:r>
              <a:rPr lang="en-US" sz="2800" dirty="0"/>
              <a:t>Domain-Specific</a:t>
            </a:r>
          </a:p>
          <a:p>
            <a:r>
              <a:rPr lang="en-US" sz="2800" dirty="0"/>
              <a:t>Design</a:t>
            </a:r>
          </a:p>
        </p:txBody>
      </p:sp>
      <p:sp>
        <p:nvSpPr>
          <p:cNvPr id="35" name="Rectangle 34"/>
          <p:cNvSpPr/>
          <p:nvPr/>
        </p:nvSpPr>
        <p:spPr>
          <a:xfrm>
            <a:off x="199322" y="4427542"/>
            <a:ext cx="3076355" cy="523220"/>
          </a:xfrm>
          <a:prstGeom prst="rect">
            <a:avLst/>
          </a:prstGeom>
        </p:spPr>
        <p:txBody>
          <a:bodyPr wrap="none">
            <a:spAutoFit/>
          </a:bodyPr>
          <a:lstStyle/>
          <a:p>
            <a:r>
              <a:rPr lang="en-US" sz="2800" dirty="0"/>
              <a:t>High-level Synthesis</a:t>
            </a:r>
          </a:p>
        </p:txBody>
      </p:sp>
      <p:sp>
        <p:nvSpPr>
          <p:cNvPr id="42" name="Cloud 41"/>
          <p:cNvSpPr/>
          <p:nvPr/>
        </p:nvSpPr>
        <p:spPr>
          <a:xfrm>
            <a:off x="3469161" y="1564829"/>
            <a:ext cx="1868839" cy="2044546"/>
          </a:xfrm>
          <a:prstGeom prst="cloud">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49" name="Folded Corner 48"/>
          <p:cNvSpPr/>
          <p:nvPr/>
        </p:nvSpPr>
        <p:spPr>
          <a:xfrm>
            <a:off x="8371610" y="2999917"/>
            <a:ext cx="813753" cy="518696"/>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Accel</a:t>
            </a:r>
            <a:r>
              <a:rPr lang="en-US" sz="1600" dirty="0">
                <a:solidFill>
                  <a:schemeClr val="tx1"/>
                </a:solidFill>
              </a:rPr>
              <a:t>.</a:t>
            </a:r>
          </a:p>
          <a:p>
            <a:pPr algn="ctr"/>
            <a:r>
              <a:rPr lang="en-US" sz="1600" dirty="0" err="1">
                <a:solidFill>
                  <a:schemeClr val="tx1"/>
                </a:solidFill>
              </a:rPr>
              <a:t>Config</a:t>
            </a:r>
            <a:r>
              <a:rPr lang="en-US" sz="1600" dirty="0">
                <a:solidFill>
                  <a:schemeClr val="tx1"/>
                </a:solidFill>
              </a:rPr>
              <a:t>.</a:t>
            </a:r>
          </a:p>
        </p:txBody>
      </p:sp>
      <p:sp>
        <p:nvSpPr>
          <p:cNvPr id="50" name="右箭头 62"/>
          <p:cNvSpPr/>
          <p:nvPr/>
        </p:nvSpPr>
        <p:spPr>
          <a:xfrm rot="739297">
            <a:off x="5452142" y="2968469"/>
            <a:ext cx="1188064" cy="294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469160" y="5375619"/>
            <a:ext cx="1954530" cy="1162296"/>
          </a:xfrm>
          <a:prstGeom prst="rect">
            <a:avLst/>
          </a:prstGeom>
          <a:solidFill>
            <a:srgbClr val="D7E3B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Compilation</a:t>
            </a:r>
          </a:p>
        </p:txBody>
      </p:sp>
      <p:sp>
        <p:nvSpPr>
          <p:cNvPr id="53" name="Rectangle 52"/>
          <p:cNvSpPr/>
          <p:nvPr/>
        </p:nvSpPr>
        <p:spPr>
          <a:xfrm>
            <a:off x="6841009" y="3094929"/>
            <a:ext cx="1124980" cy="520698"/>
          </a:xfrm>
          <a:prstGeom prst="rect">
            <a:avLst/>
          </a:prstGeom>
          <a:solidFill>
            <a:srgbClr val="D7E3B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Compiler</a:t>
            </a:r>
          </a:p>
        </p:txBody>
      </p:sp>
      <p:sp>
        <p:nvSpPr>
          <p:cNvPr id="58" name="Rectangle 57"/>
          <p:cNvSpPr/>
          <p:nvPr/>
        </p:nvSpPr>
        <p:spPr>
          <a:xfrm>
            <a:off x="3674272" y="1891957"/>
            <a:ext cx="1340604" cy="1323439"/>
          </a:xfrm>
          <a:prstGeom prst="rect">
            <a:avLst/>
          </a:prstGeom>
        </p:spPr>
        <p:txBody>
          <a:bodyPr wrap="square">
            <a:spAutoFit/>
          </a:bodyPr>
          <a:lstStyle/>
          <a:p>
            <a:pPr algn="ctr"/>
            <a:r>
              <a:rPr lang="en-US" sz="2000" dirty="0"/>
              <a:t>Manual Design /</a:t>
            </a:r>
          </a:p>
          <a:p>
            <a:pPr algn="ctr"/>
            <a:r>
              <a:rPr lang="en-US" sz="2000" dirty="0"/>
              <a:t>Trial and Error</a:t>
            </a:r>
          </a:p>
        </p:txBody>
      </p:sp>
      <p:sp>
        <p:nvSpPr>
          <p:cNvPr id="37" name="Flowchart: Document 36"/>
          <p:cNvSpPr/>
          <p:nvPr/>
        </p:nvSpPr>
        <p:spPr>
          <a:xfrm>
            <a:off x="473805" y="5460147"/>
            <a:ext cx="1122178" cy="1029540"/>
          </a:xfrm>
          <a:prstGeom prst="flowChartDocument">
            <a:avLst/>
          </a:prstGeom>
          <a:solidFill>
            <a:srgbClr val="FFF2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App</a:t>
            </a:r>
          </a:p>
        </p:txBody>
      </p:sp>
      <p:sp>
        <p:nvSpPr>
          <p:cNvPr id="43" name="Flowchart: Multidocument 42">
            <a:extLst>
              <a:ext uri="{FF2B5EF4-FFF2-40B4-BE49-F238E27FC236}">
                <a16:creationId xmlns:a16="http://schemas.microsoft.com/office/drawing/2014/main" id="{7351871D-8A0C-4331-AB8D-2180FD488125}"/>
              </a:ext>
            </a:extLst>
          </p:cNvPr>
          <p:cNvSpPr/>
          <p:nvPr/>
        </p:nvSpPr>
        <p:spPr>
          <a:xfrm>
            <a:off x="436604" y="2002093"/>
            <a:ext cx="1309443" cy="1332759"/>
          </a:xfrm>
          <a:prstGeom prst="flowChartMultidocumen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3200" dirty="0">
                <a:solidFill>
                  <a:schemeClr val="tx1"/>
                </a:solidFill>
              </a:rPr>
              <a:t>Apps</a:t>
            </a:r>
            <a:endParaRPr lang="en-US" sz="2800" dirty="0">
              <a:solidFill>
                <a:schemeClr val="tx1"/>
              </a:solidFill>
            </a:endParaRPr>
          </a:p>
        </p:txBody>
      </p:sp>
      <p:cxnSp>
        <p:nvCxnSpPr>
          <p:cNvPr id="3" name="Straight Connector 2"/>
          <p:cNvCxnSpPr/>
          <p:nvPr/>
        </p:nvCxnSpPr>
        <p:spPr>
          <a:xfrm>
            <a:off x="555812" y="3886881"/>
            <a:ext cx="11266733"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984966" y="3091907"/>
            <a:ext cx="386644" cy="369332"/>
          </a:xfrm>
          <a:prstGeom prst="rect">
            <a:avLst/>
          </a:prstGeom>
          <a:noFill/>
        </p:spPr>
        <p:txBody>
          <a:bodyPr wrap="none" rtlCol="0">
            <a:spAutoFit/>
          </a:bodyPr>
          <a:lstStyle/>
          <a:p>
            <a:r>
              <a:rPr lang="en-US" dirty="0"/>
              <a:t>or</a:t>
            </a:r>
          </a:p>
        </p:txBody>
      </p:sp>
      <p:sp>
        <p:nvSpPr>
          <p:cNvPr id="36" name="Rectangle 35"/>
          <p:cNvSpPr/>
          <p:nvPr/>
        </p:nvSpPr>
        <p:spPr>
          <a:xfrm>
            <a:off x="6891956" y="1871267"/>
            <a:ext cx="1452654" cy="682410"/>
          </a:xfrm>
          <a:prstGeom prst="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Domain-Specific ISA</a:t>
            </a:r>
          </a:p>
        </p:txBody>
      </p:sp>
      <p:sp>
        <p:nvSpPr>
          <p:cNvPr id="38" name="Rectangle 37">
            <a:extLst>
              <a:ext uri="{FF2B5EF4-FFF2-40B4-BE49-F238E27FC236}">
                <a16:creationId xmlns:a16="http://schemas.microsoft.com/office/drawing/2014/main" id="{8F23A658-96E3-4A54-A3C7-92B63771F4BA}"/>
              </a:ext>
            </a:extLst>
          </p:cNvPr>
          <p:cNvSpPr/>
          <p:nvPr/>
        </p:nvSpPr>
        <p:spPr>
          <a:xfrm>
            <a:off x="6774834" y="283686"/>
            <a:ext cx="2096952" cy="105580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Programmable Accelerator</a:t>
            </a:r>
          </a:p>
          <a:p>
            <a:pPr algn="ctr"/>
            <a:r>
              <a:rPr lang="en-US" sz="2400" dirty="0">
                <a:solidFill>
                  <a:schemeClr val="tx1"/>
                </a:solidFill>
              </a:rPr>
              <a:t>RTL</a:t>
            </a:r>
          </a:p>
        </p:txBody>
      </p:sp>
      <p:sp>
        <p:nvSpPr>
          <p:cNvPr id="4" name="TextBox 3"/>
          <p:cNvSpPr txBox="1"/>
          <p:nvPr/>
        </p:nvSpPr>
        <p:spPr>
          <a:xfrm>
            <a:off x="9596735" y="1244156"/>
            <a:ext cx="2312364" cy="923330"/>
          </a:xfrm>
          <a:prstGeom prst="rect">
            <a:avLst/>
          </a:prstGeom>
          <a:noFill/>
        </p:spPr>
        <p:txBody>
          <a:bodyPr wrap="none" rtlCol="0">
            <a:spAutoFit/>
          </a:bodyPr>
          <a:lstStyle/>
          <a:p>
            <a:r>
              <a:rPr lang="en-US" dirty="0">
                <a:solidFill>
                  <a:schemeClr val="accent6">
                    <a:lumMod val="75000"/>
                  </a:schemeClr>
                </a:solidFill>
              </a:rPr>
              <a:t>+ Sufficient Generality </a:t>
            </a:r>
          </a:p>
          <a:p>
            <a:endParaRPr lang="en-US" dirty="0">
              <a:solidFill>
                <a:schemeClr val="accent6">
                  <a:lumMod val="75000"/>
                </a:schemeClr>
              </a:solidFill>
            </a:endParaRPr>
          </a:p>
          <a:p>
            <a:r>
              <a:rPr lang="en-US" dirty="0">
                <a:solidFill>
                  <a:schemeClr val="accent6">
                    <a:lumMod val="75000"/>
                  </a:schemeClr>
                </a:solidFill>
              </a:rPr>
              <a:t>+ Effective Designs</a:t>
            </a:r>
          </a:p>
        </p:txBody>
      </p:sp>
      <p:sp>
        <p:nvSpPr>
          <p:cNvPr id="39" name="Folded Corner 38"/>
          <p:cNvSpPr/>
          <p:nvPr/>
        </p:nvSpPr>
        <p:spPr>
          <a:xfrm>
            <a:off x="8466155" y="3075066"/>
            <a:ext cx="813753" cy="518696"/>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Accel</a:t>
            </a:r>
            <a:r>
              <a:rPr lang="en-US" sz="1600" dirty="0">
                <a:solidFill>
                  <a:schemeClr val="tx1"/>
                </a:solidFill>
              </a:rPr>
              <a:t>.</a:t>
            </a:r>
          </a:p>
          <a:p>
            <a:pPr algn="ctr"/>
            <a:r>
              <a:rPr lang="en-US" sz="1600" dirty="0" err="1">
                <a:solidFill>
                  <a:schemeClr val="tx1"/>
                </a:solidFill>
              </a:rPr>
              <a:t>Config</a:t>
            </a:r>
            <a:r>
              <a:rPr lang="en-US" sz="1600" dirty="0">
                <a:solidFill>
                  <a:schemeClr val="tx1"/>
                </a:solidFill>
              </a:rPr>
              <a:t>.</a:t>
            </a:r>
          </a:p>
        </p:txBody>
      </p:sp>
      <p:sp>
        <p:nvSpPr>
          <p:cNvPr id="40" name="Folded Corner 39"/>
          <p:cNvSpPr/>
          <p:nvPr/>
        </p:nvSpPr>
        <p:spPr>
          <a:xfrm>
            <a:off x="8560700" y="3150215"/>
            <a:ext cx="813753" cy="518696"/>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Accel</a:t>
            </a:r>
            <a:r>
              <a:rPr lang="en-US" sz="1600" dirty="0">
                <a:solidFill>
                  <a:schemeClr val="tx1"/>
                </a:solidFill>
              </a:rPr>
              <a:t>.</a:t>
            </a:r>
          </a:p>
          <a:p>
            <a:pPr algn="ctr"/>
            <a:r>
              <a:rPr lang="en-US" sz="1600" dirty="0" err="1">
                <a:solidFill>
                  <a:schemeClr val="tx1"/>
                </a:solidFill>
              </a:rPr>
              <a:t>Config</a:t>
            </a:r>
            <a:r>
              <a:rPr lang="en-US" sz="1600" dirty="0">
                <a:solidFill>
                  <a:schemeClr val="tx1"/>
                </a:solidFill>
              </a:rPr>
              <a:t>.</a:t>
            </a:r>
          </a:p>
        </p:txBody>
      </p:sp>
      <p:sp>
        <p:nvSpPr>
          <p:cNvPr id="41" name="Folded Corner 40"/>
          <p:cNvSpPr/>
          <p:nvPr/>
        </p:nvSpPr>
        <p:spPr>
          <a:xfrm>
            <a:off x="8655245" y="3225365"/>
            <a:ext cx="813753" cy="518696"/>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Accel</a:t>
            </a:r>
            <a:r>
              <a:rPr lang="en-US" sz="1600" dirty="0">
                <a:solidFill>
                  <a:schemeClr val="tx1"/>
                </a:solidFill>
              </a:rPr>
              <a:t>.</a:t>
            </a:r>
          </a:p>
          <a:p>
            <a:pPr algn="ctr"/>
            <a:r>
              <a:rPr lang="en-US" sz="1600" dirty="0" err="1">
                <a:solidFill>
                  <a:schemeClr val="tx1"/>
                </a:solidFill>
              </a:rPr>
              <a:t>Config</a:t>
            </a:r>
            <a:r>
              <a:rPr lang="en-US" sz="1600" dirty="0">
                <a:solidFill>
                  <a:schemeClr val="tx1"/>
                </a:solidFill>
              </a:rPr>
              <a:t>.</a:t>
            </a:r>
          </a:p>
        </p:txBody>
      </p:sp>
      <p:sp>
        <p:nvSpPr>
          <p:cNvPr id="44" name="TextBox 43"/>
          <p:cNvSpPr txBox="1"/>
          <p:nvPr/>
        </p:nvSpPr>
        <p:spPr>
          <a:xfrm>
            <a:off x="9646692" y="2341673"/>
            <a:ext cx="1872629" cy="369332"/>
          </a:xfrm>
          <a:prstGeom prst="rect">
            <a:avLst/>
          </a:prstGeom>
          <a:noFill/>
        </p:spPr>
        <p:txBody>
          <a:bodyPr wrap="none" rtlCol="0">
            <a:spAutoFit/>
          </a:bodyPr>
          <a:lstStyle/>
          <a:p>
            <a:r>
              <a:rPr lang="en-US" dirty="0">
                <a:solidFill>
                  <a:srgbClr val="FF0000"/>
                </a:solidFill>
              </a:rPr>
              <a:t>- Time Consuming</a:t>
            </a:r>
          </a:p>
        </p:txBody>
      </p:sp>
      <p:sp>
        <p:nvSpPr>
          <p:cNvPr id="45" name="TextBox 44"/>
          <p:cNvSpPr txBox="1"/>
          <p:nvPr/>
        </p:nvSpPr>
        <p:spPr>
          <a:xfrm>
            <a:off x="9596735" y="4738363"/>
            <a:ext cx="2071016" cy="923330"/>
          </a:xfrm>
          <a:prstGeom prst="rect">
            <a:avLst/>
          </a:prstGeom>
          <a:noFill/>
        </p:spPr>
        <p:txBody>
          <a:bodyPr wrap="none" rtlCol="0">
            <a:spAutoFit/>
          </a:bodyPr>
          <a:lstStyle/>
          <a:p>
            <a:r>
              <a:rPr lang="en-US" dirty="0">
                <a:solidFill>
                  <a:schemeClr val="accent6">
                    <a:lumMod val="75000"/>
                  </a:schemeClr>
                </a:solidFill>
              </a:rPr>
              <a:t>+ Automated</a:t>
            </a:r>
          </a:p>
          <a:p>
            <a:endParaRPr lang="en-US" dirty="0">
              <a:solidFill>
                <a:schemeClr val="accent6">
                  <a:lumMod val="75000"/>
                </a:schemeClr>
              </a:solidFill>
            </a:endParaRPr>
          </a:p>
          <a:p>
            <a:r>
              <a:rPr lang="en-US" dirty="0">
                <a:solidFill>
                  <a:schemeClr val="accent6">
                    <a:lumMod val="75000"/>
                  </a:schemeClr>
                </a:solidFill>
              </a:rPr>
              <a:t>+ Specialized Design</a:t>
            </a:r>
          </a:p>
        </p:txBody>
      </p:sp>
      <p:sp>
        <p:nvSpPr>
          <p:cNvPr id="51" name="TextBox 50"/>
          <p:cNvSpPr txBox="1"/>
          <p:nvPr/>
        </p:nvSpPr>
        <p:spPr>
          <a:xfrm>
            <a:off x="9646692" y="5835880"/>
            <a:ext cx="2163093" cy="369332"/>
          </a:xfrm>
          <a:prstGeom prst="rect">
            <a:avLst/>
          </a:prstGeom>
          <a:noFill/>
        </p:spPr>
        <p:txBody>
          <a:bodyPr wrap="none" rtlCol="0">
            <a:spAutoFit/>
          </a:bodyPr>
          <a:lstStyle/>
          <a:p>
            <a:r>
              <a:rPr lang="en-US" dirty="0">
                <a:solidFill>
                  <a:srgbClr val="FF0000"/>
                </a:solidFill>
              </a:rPr>
              <a:t>- Fixed Function H/W</a:t>
            </a:r>
          </a:p>
        </p:txBody>
      </p:sp>
      <p:sp>
        <p:nvSpPr>
          <p:cNvPr id="59" name="圆柱形 37"/>
          <p:cNvSpPr/>
          <p:nvPr/>
        </p:nvSpPr>
        <p:spPr>
          <a:xfrm>
            <a:off x="3944161" y="425836"/>
            <a:ext cx="918838" cy="6858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下箭头 38"/>
          <p:cNvSpPr/>
          <p:nvPr/>
        </p:nvSpPr>
        <p:spPr>
          <a:xfrm>
            <a:off x="4100734" y="1204153"/>
            <a:ext cx="243840" cy="2681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矩形 40"/>
          <p:cNvSpPr/>
          <p:nvPr/>
        </p:nvSpPr>
        <p:spPr>
          <a:xfrm>
            <a:off x="2965662" y="821439"/>
            <a:ext cx="1580543" cy="923330"/>
          </a:xfrm>
          <a:prstGeom prst="rect">
            <a:avLst/>
          </a:prstGeom>
        </p:spPr>
        <p:txBody>
          <a:bodyPr wrap="square">
            <a:spAutoFit/>
          </a:bodyPr>
          <a:lstStyle/>
          <a:p>
            <a:r>
              <a:rPr lang="en-US" dirty="0"/>
              <a:t>Known Hardware Tricks</a:t>
            </a:r>
          </a:p>
        </p:txBody>
      </p:sp>
      <p:sp>
        <p:nvSpPr>
          <p:cNvPr id="62" name="下箭头 38"/>
          <p:cNvSpPr/>
          <p:nvPr/>
        </p:nvSpPr>
        <p:spPr>
          <a:xfrm rot="10800000">
            <a:off x="4427910" y="1190995"/>
            <a:ext cx="243840" cy="2681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61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p:bldP spid="20" grpId="0"/>
      <p:bldP spid="33" grpId="0" animBg="1"/>
      <p:bldP spid="35" grpId="0"/>
      <p:bldP spid="52" grpId="0" animBg="1"/>
      <p:bldP spid="37" grpId="0" animBg="1"/>
      <p:bldP spid="4" grpId="0"/>
      <p:bldP spid="44" grpId="0"/>
      <p:bldP spid="45"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E66F0D-AE4D-4484-98B0-1548ADF8CCAA}"/>
              </a:ext>
            </a:extLst>
          </p:cNvPr>
          <p:cNvSpPr>
            <a:spLocks noGrp="1"/>
          </p:cNvSpPr>
          <p:nvPr>
            <p:ph type="title"/>
          </p:nvPr>
        </p:nvSpPr>
        <p:spPr>
          <a:xfrm>
            <a:off x="115502" y="251016"/>
            <a:ext cx="11906451" cy="1325563"/>
          </a:xfrm>
        </p:spPr>
        <p:txBody>
          <a:bodyPr/>
          <a:lstStyle/>
          <a:p>
            <a:r>
              <a:rPr lang="en-US" dirty="0"/>
              <a:t>Principles Behind an Accelerator Design Framework</a:t>
            </a:r>
          </a:p>
        </p:txBody>
      </p:sp>
      <p:sp>
        <p:nvSpPr>
          <p:cNvPr id="7" name="TextBox 6">
            <a:extLst>
              <a:ext uri="{FF2B5EF4-FFF2-40B4-BE49-F238E27FC236}">
                <a16:creationId xmlns:a16="http://schemas.microsoft.com/office/drawing/2014/main" id="{CE063591-75C7-4FCF-BE74-159E8BD9A944}"/>
              </a:ext>
            </a:extLst>
          </p:cNvPr>
          <p:cNvSpPr txBox="1"/>
          <p:nvPr/>
        </p:nvSpPr>
        <p:spPr>
          <a:xfrm>
            <a:off x="115502" y="1880936"/>
            <a:ext cx="3975235" cy="769441"/>
          </a:xfrm>
          <a:prstGeom prst="rect">
            <a:avLst/>
          </a:prstGeom>
          <a:noFill/>
        </p:spPr>
        <p:txBody>
          <a:bodyPr wrap="square" rtlCol="0">
            <a:spAutoFit/>
          </a:bodyPr>
          <a:lstStyle/>
          <a:p>
            <a:pPr algn="ctr"/>
            <a:r>
              <a:rPr lang="en-US" sz="4400" dirty="0"/>
              <a:t>Generality</a:t>
            </a:r>
          </a:p>
        </p:txBody>
      </p:sp>
      <p:sp>
        <p:nvSpPr>
          <p:cNvPr id="9" name="TextBox 8">
            <a:extLst>
              <a:ext uri="{FF2B5EF4-FFF2-40B4-BE49-F238E27FC236}">
                <a16:creationId xmlns:a16="http://schemas.microsoft.com/office/drawing/2014/main" id="{181FAF75-98A8-4DDB-B697-621CF78753DD}"/>
              </a:ext>
            </a:extLst>
          </p:cNvPr>
          <p:cNvSpPr txBox="1"/>
          <p:nvPr/>
        </p:nvSpPr>
        <p:spPr>
          <a:xfrm>
            <a:off x="4361847" y="1880936"/>
            <a:ext cx="3583807" cy="769441"/>
          </a:xfrm>
          <a:prstGeom prst="rect">
            <a:avLst/>
          </a:prstGeom>
          <a:noFill/>
        </p:spPr>
        <p:txBody>
          <a:bodyPr wrap="square" rtlCol="0">
            <a:spAutoFit/>
          </a:bodyPr>
          <a:lstStyle/>
          <a:p>
            <a:pPr algn="ctr"/>
            <a:r>
              <a:rPr lang="en-US" sz="4400" dirty="0"/>
              <a:t>Modularity</a:t>
            </a:r>
          </a:p>
        </p:txBody>
      </p:sp>
      <p:sp>
        <p:nvSpPr>
          <p:cNvPr id="10" name="TextBox 9">
            <a:extLst>
              <a:ext uri="{FF2B5EF4-FFF2-40B4-BE49-F238E27FC236}">
                <a16:creationId xmlns:a16="http://schemas.microsoft.com/office/drawing/2014/main" id="{93FB84EC-86C8-4206-9739-8375AAF87B0B}"/>
              </a:ext>
            </a:extLst>
          </p:cNvPr>
          <p:cNvSpPr txBox="1"/>
          <p:nvPr/>
        </p:nvSpPr>
        <p:spPr>
          <a:xfrm>
            <a:off x="115502" y="2736502"/>
            <a:ext cx="3975235" cy="1384995"/>
          </a:xfrm>
          <a:prstGeom prst="rect">
            <a:avLst/>
          </a:prstGeom>
          <a:noFill/>
        </p:spPr>
        <p:txBody>
          <a:bodyPr wrap="square" rtlCol="0">
            <a:spAutoFit/>
          </a:bodyPr>
          <a:lstStyle/>
          <a:p>
            <a:r>
              <a:rPr lang="en-US" sz="2800" b="1" dirty="0"/>
              <a:t>Accelerators within the design space are reusable across workloads.</a:t>
            </a:r>
            <a:endParaRPr lang="en-US" sz="2800" dirty="0"/>
          </a:p>
        </p:txBody>
      </p:sp>
      <p:sp>
        <p:nvSpPr>
          <p:cNvPr id="11" name="TextBox 10">
            <a:extLst>
              <a:ext uri="{FF2B5EF4-FFF2-40B4-BE49-F238E27FC236}">
                <a16:creationId xmlns:a16="http://schemas.microsoft.com/office/drawing/2014/main" id="{7CECCF2B-DF24-4DC0-87B8-37864BA84D82}"/>
              </a:ext>
            </a:extLst>
          </p:cNvPr>
          <p:cNvSpPr txBox="1"/>
          <p:nvPr/>
        </p:nvSpPr>
        <p:spPr>
          <a:xfrm>
            <a:off x="4361847" y="2737886"/>
            <a:ext cx="3583807" cy="1384995"/>
          </a:xfrm>
          <a:prstGeom prst="rect">
            <a:avLst/>
          </a:prstGeom>
          <a:noFill/>
        </p:spPr>
        <p:txBody>
          <a:bodyPr wrap="square" rtlCol="0">
            <a:spAutoFit/>
          </a:bodyPr>
          <a:lstStyle/>
          <a:p>
            <a:r>
              <a:rPr lang="en-US" sz="2800" b="1" dirty="0"/>
              <a:t>Features should be combinable; flexibility is optional.</a:t>
            </a:r>
            <a:endParaRPr lang="en-US" sz="2800" dirty="0"/>
          </a:p>
        </p:txBody>
      </p:sp>
      <p:sp>
        <p:nvSpPr>
          <p:cNvPr id="13" name="TextBox 12">
            <a:extLst>
              <a:ext uri="{FF2B5EF4-FFF2-40B4-BE49-F238E27FC236}">
                <a16:creationId xmlns:a16="http://schemas.microsoft.com/office/drawing/2014/main" id="{B1A13023-C29B-4177-8FC0-907FDEBB5B13}"/>
              </a:ext>
            </a:extLst>
          </p:cNvPr>
          <p:cNvSpPr txBox="1"/>
          <p:nvPr/>
        </p:nvSpPr>
        <p:spPr>
          <a:xfrm>
            <a:off x="8216763" y="2736502"/>
            <a:ext cx="3583810" cy="1384995"/>
          </a:xfrm>
          <a:prstGeom prst="rect">
            <a:avLst/>
          </a:prstGeom>
          <a:noFill/>
        </p:spPr>
        <p:txBody>
          <a:bodyPr wrap="square" rtlCol="0">
            <a:spAutoFit/>
          </a:bodyPr>
          <a:lstStyle/>
          <a:p>
            <a:r>
              <a:rPr lang="en-US" sz="2800" b="1" dirty="0"/>
              <a:t>Avoid </a:t>
            </a:r>
            <a:r>
              <a:rPr lang="en-US" sz="2800" b="1" dirty="0" err="1"/>
              <a:t>VonNeumann</a:t>
            </a:r>
            <a:r>
              <a:rPr lang="en-US" sz="2800" b="1" dirty="0"/>
              <a:t> overheads, achieve specialization benefits.</a:t>
            </a:r>
            <a:endParaRPr lang="en-US" sz="2800" dirty="0"/>
          </a:p>
        </p:txBody>
      </p:sp>
      <p:sp>
        <p:nvSpPr>
          <p:cNvPr id="15" name="TextBox 14">
            <a:extLst>
              <a:ext uri="{FF2B5EF4-FFF2-40B4-BE49-F238E27FC236}">
                <a16:creationId xmlns:a16="http://schemas.microsoft.com/office/drawing/2014/main" id="{668CBFC6-DB5D-4CFF-9EC4-BA5250D2D374}"/>
              </a:ext>
            </a:extLst>
          </p:cNvPr>
          <p:cNvSpPr txBox="1"/>
          <p:nvPr/>
        </p:nvSpPr>
        <p:spPr>
          <a:xfrm>
            <a:off x="8216766" y="1883341"/>
            <a:ext cx="3583807" cy="769441"/>
          </a:xfrm>
          <a:prstGeom prst="rect">
            <a:avLst/>
          </a:prstGeom>
          <a:noFill/>
        </p:spPr>
        <p:txBody>
          <a:bodyPr wrap="square" rtlCol="0">
            <a:spAutoFit/>
          </a:bodyPr>
          <a:lstStyle/>
          <a:p>
            <a:pPr algn="ctr"/>
            <a:r>
              <a:rPr lang="en-US" sz="4400" dirty="0"/>
              <a:t>Efficiency</a:t>
            </a:r>
          </a:p>
        </p:txBody>
      </p:sp>
      <p:sp>
        <p:nvSpPr>
          <p:cNvPr id="16" name="Arrow: Down 15">
            <a:extLst>
              <a:ext uri="{FF2B5EF4-FFF2-40B4-BE49-F238E27FC236}">
                <a16:creationId xmlns:a16="http://schemas.microsoft.com/office/drawing/2014/main" id="{AC4FD5BC-7A33-4E02-84FA-31500C5BF699}"/>
              </a:ext>
            </a:extLst>
          </p:cNvPr>
          <p:cNvSpPr/>
          <p:nvPr/>
        </p:nvSpPr>
        <p:spPr>
          <a:xfrm>
            <a:off x="1819175" y="4350618"/>
            <a:ext cx="721894" cy="683394"/>
          </a:xfrm>
          <a:prstGeom prst="downArrow">
            <a:avLst/>
          </a:prstGeom>
          <a:solidFill>
            <a:schemeClr val="tx1">
              <a:lumMod val="50000"/>
              <a:lumOff val="50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45B652B-D100-4E55-8BAC-B882C546ABDE}"/>
              </a:ext>
            </a:extLst>
          </p:cNvPr>
          <p:cNvSpPr txBox="1"/>
          <p:nvPr/>
        </p:nvSpPr>
        <p:spPr>
          <a:xfrm>
            <a:off x="115501" y="5282385"/>
            <a:ext cx="3898233" cy="954107"/>
          </a:xfrm>
          <a:prstGeom prst="rect">
            <a:avLst/>
          </a:prstGeom>
          <a:noFill/>
        </p:spPr>
        <p:txBody>
          <a:bodyPr wrap="square" rtlCol="0">
            <a:spAutoFit/>
          </a:bodyPr>
          <a:lstStyle/>
          <a:p>
            <a:r>
              <a:rPr lang="en-US" sz="2800" b="1" dirty="0"/>
              <a:t>Develop a general purpose accelerator ISA.</a:t>
            </a:r>
            <a:endParaRPr lang="en-US" sz="2800" dirty="0"/>
          </a:p>
        </p:txBody>
      </p:sp>
      <p:sp>
        <p:nvSpPr>
          <p:cNvPr id="19" name="Arrow: Down 18">
            <a:extLst>
              <a:ext uri="{FF2B5EF4-FFF2-40B4-BE49-F238E27FC236}">
                <a16:creationId xmlns:a16="http://schemas.microsoft.com/office/drawing/2014/main" id="{AA6F8B98-A8B8-420C-8706-6D7CB0A93AB3}"/>
              </a:ext>
            </a:extLst>
          </p:cNvPr>
          <p:cNvSpPr/>
          <p:nvPr/>
        </p:nvSpPr>
        <p:spPr>
          <a:xfrm>
            <a:off x="5792803" y="4350618"/>
            <a:ext cx="721894" cy="683394"/>
          </a:xfrm>
          <a:prstGeom prst="downArrow">
            <a:avLst/>
          </a:prstGeom>
          <a:solidFill>
            <a:schemeClr val="tx1">
              <a:lumMod val="50000"/>
              <a:lumOff val="50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D748262-650A-46E0-BA6E-AF3329F28DD3}"/>
              </a:ext>
            </a:extLst>
          </p:cNvPr>
          <p:cNvSpPr txBox="1"/>
          <p:nvPr/>
        </p:nvSpPr>
        <p:spPr>
          <a:xfrm>
            <a:off x="4357030" y="5281420"/>
            <a:ext cx="3583807" cy="1384995"/>
          </a:xfrm>
          <a:prstGeom prst="rect">
            <a:avLst/>
          </a:prstGeom>
          <a:noFill/>
        </p:spPr>
        <p:txBody>
          <a:bodyPr wrap="square" rtlCol="0">
            <a:spAutoFit/>
          </a:bodyPr>
          <a:lstStyle/>
          <a:p>
            <a:r>
              <a:rPr lang="en-US" sz="2800" b="1" dirty="0"/>
              <a:t>Flexible hardware representation +</a:t>
            </a:r>
            <a:br>
              <a:rPr lang="en-US" sz="2800" b="1" dirty="0"/>
            </a:br>
            <a:r>
              <a:rPr lang="en-US" sz="2800" b="1" dirty="0"/>
              <a:t>modular compiler.</a:t>
            </a:r>
            <a:endParaRPr lang="en-US" sz="2800" dirty="0"/>
          </a:p>
        </p:txBody>
      </p:sp>
      <p:sp>
        <p:nvSpPr>
          <p:cNvPr id="22" name="Arrow: Down 21">
            <a:extLst>
              <a:ext uri="{FF2B5EF4-FFF2-40B4-BE49-F238E27FC236}">
                <a16:creationId xmlns:a16="http://schemas.microsoft.com/office/drawing/2014/main" id="{49DD34FC-EC8D-48AB-861F-06B3166BFA9D}"/>
              </a:ext>
            </a:extLst>
          </p:cNvPr>
          <p:cNvSpPr/>
          <p:nvPr/>
        </p:nvSpPr>
        <p:spPr>
          <a:xfrm>
            <a:off x="9647721" y="4350618"/>
            <a:ext cx="721894" cy="683394"/>
          </a:xfrm>
          <a:prstGeom prst="downArrow">
            <a:avLst/>
          </a:prstGeom>
          <a:solidFill>
            <a:schemeClr val="tx1">
              <a:lumMod val="50000"/>
              <a:lumOff val="50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D1830D4-0FE6-4CF5-93BF-5890F73C894B}"/>
              </a:ext>
            </a:extLst>
          </p:cNvPr>
          <p:cNvSpPr txBox="1"/>
          <p:nvPr/>
        </p:nvSpPr>
        <p:spPr>
          <a:xfrm>
            <a:off x="8284133" y="5281419"/>
            <a:ext cx="3583807" cy="954107"/>
          </a:xfrm>
          <a:prstGeom prst="rect">
            <a:avLst/>
          </a:prstGeom>
          <a:noFill/>
        </p:spPr>
        <p:txBody>
          <a:bodyPr wrap="square" rtlCol="0">
            <a:spAutoFit/>
          </a:bodyPr>
          <a:lstStyle/>
          <a:p>
            <a:r>
              <a:rPr lang="en-US" sz="2800" b="1" dirty="0"/>
              <a:t>Decoupled spatial architecture paradigm.</a:t>
            </a:r>
            <a:endParaRPr lang="en-US" sz="2800" dirty="0"/>
          </a:p>
        </p:txBody>
      </p:sp>
    </p:spTree>
    <p:extLst>
      <p:ext uri="{BB962C8B-B14F-4D97-AF65-F5344CB8AC3E}">
        <p14:creationId xmlns:p14="http://schemas.microsoft.com/office/powerpoint/2010/main" val="260125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animBg="1"/>
      <p:bldP spid="20" grpId="0"/>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A288-7EB5-4E87-B4FD-82AB53047573}"/>
              </a:ext>
            </a:extLst>
          </p:cNvPr>
          <p:cNvSpPr>
            <a:spLocks noGrp="1"/>
          </p:cNvSpPr>
          <p:nvPr>
            <p:ph type="ctrTitle"/>
          </p:nvPr>
        </p:nvSpPr>
        <p:spPr>
          <a:xfrm>
            <a:off x="50156" y="224061"/>
            <a:ext cx="12071527" cy="803970"/>
          </a:xfrm>
        </p:spPr>
        <p:txBody>
          <a:bodyPr>
            <a:noAutofit/>
          </a:bodyPr>
          <a:lstStyle/>
          <a:p>
            <a:r>
              <a:rPr lang="en-US" sz="3200" dirty="0"/>
              <a:t>DSAGEN: A framework for building decoupled-spatial accelerators.</a:t>
            </a:r>
          </a:p>
        </p:txBody>
      </p:sp>
      <p:sp>
        <p:nvSpPr>
          <p:cNvPr id="96" name="Flowchart: Multidocument 95">
            <a:extLst>
              <a:ext uri="{FF2B5EF4-FFF2-40B4-BE49-F238E27FC236}">
                <a16:creationId xmlns:a16="http://schemas.microsoft.com/office/drawing/2014/main" id="{A4F54C11-5DC0-490E-BA54-0BB24C6EF2A2}"/>
              </a:ext>
            </a:extLst>
          </p:cNvPr>
          <p:cNvSpPr/>
          <p:nvPr/>
        </p:nvSpPr>
        <p:spPr>
          <a:xfrm>
            <a:off x="538618" y="1401396"/>
            <a:ext cx="1369626" cy="1258579"/>
          </a:xfrm>
          <a:prstGeom prst="flowChartMultidocumen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80" dirty="0">
                <a:solidFill>
                  <a:schemeClr val="tx1"/>
                </a:solidFill>
              </a:rPr>
              <a:t>Target</a:t>
            </a:r>
          </a:p>
          <a:p>
            <a:pPr algn="ctr"/>
            <a:r>
              <a:rPr lang="en-US" altLang="zh-CN" sz="2880" dirty="0">
                <a:solidFill>
                  <a:schemeClr val="tx1"/>
                </a:solidFill>
              </a:rPr>
              <a:t>Apps</a:t>
            </a:r>
          </a:p>
          <a:p>
            <a:pPr algn="ctr"/>
            <a:endParaRPr lang="en-US" sz="1080" dirty="0">
              <a:solidFill>
                <a:schemeClr val="tx1"/>
              </a:solidFill>
            </a:endParaRPr>
          </a:p>
        </p:txBody>
      </p:sp>
      <p:sp>
        <p:nvSpPr>
          <p:cNvPr id="97" name="Rectangle 96">
            <a:extLst>
              <a:ext uri="{FF2B5EF4-FFF2-40B4-BE49-F238E27FC236}">
                <a16:creationId xmlns:a16="http://schemas.microsoft.com/office/drawing/2014/main" id="{E8DACEA8-2AB2-45E8-B35F-02B9A6E6D47E}"/>
              </a:ext>
            </a:extLst>
          </p:cNvPr>
          <p:cNvSpPr/>
          <p:nvPr/>
        </p:nvSpPr>
        <p:spPr>
          <a:xfrm>
            <a:off x="2756998" y="1497398"/>
            <a:ext cx="1746802" cy="1006273"/>
          </a:xfrm>
          <a:prstGeom prst="rect">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80" dirty="0">
                <a:solidFill>
                  <a:schemeClr val="tx1"/>
                </a:solidFill>
              </a:rPr>
              <a:t>Modular Compiler</a:t>
            </a:r>
            <a:endParaRPr lang="en-US" sz="2880" dirty="0">
              <a:solidFill>
                <a:schemeClr val="tx1"/>
              </a:solidFill>
            </a:endParaRPr>
          </a:p>
        </p:txBody>
      </p:sp>
      <p:sp>
        <p:nvSpPr>
          <p:cNvPr id="98" name="Flowchart: Multidocument 97">
            <a:extLst>
              <a:ext uri="{FF2B5EF4-FFF2-40B4-BE49-F238E27FC236}">
                <a16:creationId xmlns:a16="http://schemas.microsoft.com/office/drawing/2014/main" id="{B200DE57-CDB6-4A35-832E-D7A575409C8D}"/>
              </a:ext>
            </a:extLst>
          </p:cNvPr>
          <p:cNvSpPr/>
          <p:nvPr/>
        </p:nvSpPr>
        <p:spPr>
          <a:xfrm>
            <a:off x="6593886" y="1222122"/>
            <a:ext cx="1592275" cy="1542720"/>
          </a:xfrm>
          <a:prstGeom prst="flowChartMultidocument">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dirty="0">
                <a:solidFill>
                  <a:schemeClr val="tx1"/>
                </a:solidFill>
              </a:rPr>
              <a:t>Optimized</a:t>
            </a:r>
          </a:p>
          <a:p>
            <a:pPr algn="ctr"/>
            <a:r>
              <a:rPr lang="en-US" sz="2400" dirty="0">
                <a:solidFill>
                  <a:schemeClr val="tx1"/>
                </a:solidFill>
              </a:rPr>
              <a:t>Compiled</a:t>
            </a:r>
          </a:p>
          <a:p>
            <a:pPr algn="ctr"/>
            <a:r>
              <a:rPr lang="en-US" sz="2400" dirty="0">
                <a:solidFill>
                  <a:schemeClr val="tx1"/>
                </a:solidFill>
              </a:rPr>
              <a:t>Kernels</a:t>
            </a:r>
          </a:p>
          <a:p>
            <a:pPr algn="ctr"/>
            <a:endParaRPr lang="en-US" sz="960" dirty="0">
              <a:solidFill>
                <a:schemeClr val="tx1"/>
              </a:solidFill>
            </a:endParaRPr>
          </a:p>
        </p:txBody>
      </p:sp>
      <p:sp>
        <p:nvSpPr>
          <p:cNvPr id="99" name="Arrow: Right 98">
            <a:extLst>
              <a:ext uri="{FF2B5EF4-FFF2-40B4-BE49-F238E27FC236}">
                <a16:creationId xmlns:a16="http://schemas.microsoft.com/office/drawing/2014/main" id="{273FEC48-0925-4FD6-B2DA-6035322CF9C0}"/>
              </a:ext>
            </a:extLst>
          </p:cNvPr>
          <p:cNvSpPr/>
          <p:nvPr/>
        </p:nvSpPr>
        <p:spPr>
          <a:xfrm>
            <a:off x="2068764" y="1689874"/>
            <a:ext cx="584653" cy="44576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0" name="Arrow: Right 99">
            <a:extLst>
              <a:ext uri="{FF2B5EF4-FFF2-40B4-BE49-F238E27FC236}">
                <a16:creationId xmlns:a16="http://schemas.microsoft.com/office/drawing/2014/main" id="{C6014ACE-5BBB-42F4-A4AF-A03F74A047D1}"/>
              </a:ext>
            </a:extLst>
          </p:cNvPr>
          <p:cNvSpPr/>
          <p:nvPr/>
        </p:nvSpPr>
        <p:spPr>
          <a:xfrm>
            <a:off x="4743503" y="1736408"/>
            <a:ext cx="1570243" cy="4483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1" name="Rectangle 100">
            <a:extLst>
              <a:ext uri="{FF2B5EF4-FFF2-40B4-BE49-F238E27FC236}">
                <a16:creationId xmlns:a16="http://schemas.microsoft.com/office/drawing/2014/main" id="{7A906028-AFD3-45D0-89C5-B2FFF5471850}"/>
              </a:ext>
            </a:extLst>
          </p:cNvPr>
          <p:cNvSpPr/>
          <p:nvPr/>
        </p:nvSpPr>
        <p:spPr>
          <a:xfrm>
            <a:off x="6363331" y="4648488"/>
            <a:ext cx="2381857" cy="149089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a:solidFill>
                  <a:schemeClr val="tx1"/>
                </a:solidFill>
              </a:rPr>
              <a:t>Programmable Accelerator</a:t>
            </a:r>
          </a:p>
          <a:p>
            <a:pPr algn="ctr"/>
            <a:r>
              <a:rPr lang="en-US" sz="2880" dirty="0">
                <a:solidFill>
                  <a:schemeClr val="tx1"/>
                </a:solidFill>
              </a:rPr>
              <a:t>RTL</a:t>
            </a:r>
          </a:p>
        </p:txBody>
      </p:sp>
      <p:sp>
        <p:nvSpPr>
          <p:cNvPr id="102" name="Arrow: Right 101">
            <a:extLst>
              <a:ext uri="{FF2B5EF4-FFF2-40B4-BE49-F238E27FC236}">
                <a16:creationId xmlns:a16="http://schemas.microsoft.com/office/drawing/2014/main" id="{FDED0F81-30EA-43DE-ACDA-2BB127AFC12E}"/>
              </a:ext>
            </a:extLst>
          </p:cNvPr>
          <p:cNvSpPr/>
          <p:nvPr/>
        </p:nvSpPr>
        <p:spPr>
          <a:xfrm rot="16200000">
            <a:off x="2986802" y="2959946"/>
            <a:ext cx="865997" cy="4483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3" name="Cloud 102">
            <a:extLst>
              <a:ext uri="{FF2B5EF4-FFF2-40B4-BE49-F238E27FC236}">
                <a16:creationId xmlns:a16="http://schemas.microsoft.com/office/drawing/2014/main" id="{580DE221-AC14-4B6F-BECC-240C20F96E4D}"/>
              </a:ext>
            </a:extLst>
          </p:cNvPr>
          <p:cNvSpPr/>
          <p:nvPr/>
        </p:nvSpPr>
        <p:spPr>
          <a:xfrm>
            <a:off x="716422" y="3720071"/>
            <a:ext cx="4888331" cy="2913869"/>
          </a:xfrm>
          <a:prstGeom prst="cloud">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2400" dirty="0">
                <a:solidFill>
                  <a:schemeClr val="tx1"/>
                </a:solidFill>
              </a:rPr>
              <a:t>Architecture </a:t>
            </a:r>
          </a:p>
          <a:p>
            <a:r>
              <a:rPr lang="en-US" sz="2400" dirty="0">
                <a:solidFill>
                  <a:schemeClr val="tx1"/>
                </a:solidFill>
              </a:rPr>
              <a:t>Description</a:t>
            </a:r>
          </a:p>
          <a:p>
            <a:r>
              <a:rPr lang="en-US" sz="2400" dirty="0">
                <a:solidFill>
                  <a:schemeClr val="tx1"/>
                </a:solidFill>
              </a:rPr>
              <a:t>Graph (ADG)</a:t>
            </a:r>
          </a:p>
          <a:p>
            <a:r>
              <a:rPr lang="en-US" sz="2000" dirty="0">
                <a:solidFill>
                  <a:schemeClr val="tx1"/>
                </a:solidFill>
              </a:rPr>
              <a:t>Primitives: Memory,</a:t>
            </a:r>
          </a:p>
          <a:p>
            <a:r>
              <a:rPr lang="en-US" sz="2000" dirty="0">
                <a:solidFill>
                  <a:schemeClr val="tx1"/>
                </a:solidFill>
              </a:rPr>
              <a:t>Processing Elem, Switch, </a:t>
            </a:r>
          </a:p>
          <a:p>
            <a:r>
              <a:rPr lang="en-US" sz="2000" dirty="0">
                <a:solidFill>
                  <a:schemeClr val="tx1"/>
                </a:solidFill>
              </a:rPr>
              <a:t>Sync. Elem.</a:t>
            </a:r>
            <a:endParaRPr lang="en-US" sz="1600" dirty="0">
              <a:solidFill>
                <a:schemeClr val="tx1"/>
              </a:solidFill>
            </a:endParaRPr>
          </a:p>
        </p:txBody>
      </p:sp>
      <p:grpSp>
        <p:nvGrpSpPr>
          <p:cNvPr id="104" name="Group 103">
            <a:extLst>
              <a:ext uri="{FF2B5EF4-FFF2-40B4-BE49-F238E27FC236}">
                <a16:creationId xmlns:a16="http://schemas.microsoft.com/office/drawing/2014/main" id="{29698370-7A25-42E2-BB6C-ADD1C1D26899}"/>
              </a:ext>
            </a:extLst>
          </p:cNvPr>
          <p:cNvGrpSpPr/>
          <p:nvPr/>
        </p:nvGrpSpPr>
        <p:grpSpPr>
          <a:xfrm>
            <a:off x="3452181" y="4097311"/>
            <a:ext cx="1201186" cy="1056872"/>
            <a:chOff x="5443829" y="4186402"/>
            <a:chExt cx="1241869" cy="1092668"/>
          </a:xfrm>
        </p:grpSpPr>
        <p:sp>
          <p:nvSpPr>
            <p:cNvPr id="105" name="Rectangle 104">
              <a:extLst>
                <a:ext uri="{FF2B5EF4-FFF2-40B4-BE49-F238E27FC236}">
                  <a16:creationId xmlns:a16="http://schemas.microsoft.com/office/drawing/2014/main" id="{3CBCFD86-DA92-4089-93E7-8CEFAF1283FE}"/>
                </a:ext>
              </a:extLst>
            </p:cNvPr>
            <p:cNvSpPr/>
            <p:nvPr/>
          </p:nvSpPr>
          <p:spPr>
            <a:xfrm>
              <a:off x="6099251" y="4190660"/>
              <a:ext cx="258729" cy="1369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106" name="Rectangle 105">
              <a:extLst>
                <a:ext uri="{FF2B5EF4-FFF2-40B4-BE49-F238E27FC236}">
                  <a16:creationId xmlns:a16="http://schemas.microsoft.com/office/drawing/2014/main" id="{C07B05BF-FC59-487F-B09F-C3E76679A40D}"/>
                </a:ext>
              </a:extLst>
            </p:cNvPr>
            <p:cNvSpPr/>
            <p:nvPr/>
          </p:nvSpPr>
          <p:spPr>
            <a:xfrm>
              <a:off x="5641367" y="4186402"/>
              <a:ext cx="258729" cy="1369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107" name="Oval 106">
              <a:extLst>
                <a:ext uri="{FF2B5EF4-FFF2-40B4-BE49-F238E27FC236}">
                  <a16:creationId xmlns:a16="http://schemas.microsoft.com/office/drawing/2014/main" id="{C1D2BFF4-C1F8-4F4B-8A7F-6A9FFEA76787}"/>
                </a:ext>
              </a:extLst>
            </p:cNvPr>
            <p:cNvSpPr/>
            <p:nvPr/>
          </p:nvSpPr>
          <p:spPr>
            <a:xfrm>
              <a:off x="5911657" y="4453504"/>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cxnSp>
          <p:nvCxnSpPr>
            <p:cNvPr id="108" name="Straight Arrow Connector 107">
              <a:extLst>
                <a:ext uri="{FF2B5EF4-FFF2-40B4-BE49-F238E27FC236}">
                  <a16:creationId xmlns:a16="http://schemas.microsoft.com/office/drawing/2014/main" id="{CD26D148-A6EE-4EB5-890E-C783BEC04CAA}"/>
                </a:ext>
              </a:extLst>
            </p:cNvPr>
            <p:cNvCxnSpPr>
              <a:cxnSpLocks/>
              <a:endCxn id="107" idx="7"/>
            </p:cNvCxnSpPr>
            <p:nvPr/>
          </p:nvCxnSpPr>
          <p:spPr>
            <a:xfrm flipH="1">
              <a:off x="6077712" y="4326841"/>
              <a:ext cx="73533" cy="15544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138A9AD-DC92-4144-A0AB-A9EDBB509C98}"/>
                </a:ext>
              </a:extLst>
            </p:cNvPr>
            <p:cNvCxnSpPr>
              <a:cxnSpLocks/>
              <a:stCxn id="107" idx="1"/>
            </p:cNvCxnSpPr>
            <p:nvPr/>
          </p:nvCxnSpPr>
          <p:spPr>
            <a:xfrm flipH="1" flipV="1">
              <a:off x="5848350" y="4326841"/>
              <a:ext cx="91798" cy="15544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F7B0201D-6D4C-4EAB-B740-67BE56A0C873}"/>
                </a:ext>
              </a:extLst>
            </p:cNvPr>
            <p:cNvSpPr/>
            <p:nvPr/>
          </p:nvSpPr>
          <p:spPr>
            <a:xfrm>
              <a:off x="6360959" y="4453504"/>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cxnSp>
          <p:nvCxnSpPr>
            <p:cNvPr id="111" name="Straight Arrow Connector 110">
              <a:extLst>
                <a:ext uri="{FF2B5EF4-FFF2-40B4-BE49-F238E27FC236}">
                  <a16:creationId xmlns:a16="http://schemas.microsoft.com/office/drawing/2014/main" id="{39CB7BE1-A189-4EEE-8A73-B82F9C8167B3}"/>
                </a:ext>
              </a:extLst>
            </p:cNvPr>
            <p:cNvCxnSpPr>
              <a:cxnSpLocks/>
              <a:stCxn id="110" idx="1"/>
            </p:cNvCxnSpPr>
            <p:nvPr/>
          </p:nvCxnSpPr>
          <p:spPr>
            <a:xfrm flipH="1" flipV="1">
              <a:off x="6297652" y="4326841"/>
              <a:ext cx="91798" cy="15544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1F53DDDE-AD27-4F14-A877-815073280B48}"/>
                </a:ext>
              </a:extLst>
            </p:cNvPr>
            <p:cNvSpPr/>
            <p:nvPr/>
          </p:nvSpPr>
          <p:spPr>
            <a:xfrm>
              <a:off x="5443829" y="4450009"/>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cxnSp>
          <p:nvCxnSpPr>
            <p:cNvPr id="113" name="Straight Arrow Connector 112">
              <a:extLst>
                <a:ext uri="{FF2B5EF4-FFF2-40B4-BE49-F238E27FC236}">
                  <a16:creationId xmlns:a16="http://schemas.microsoft.com/office/drawing/2014/main" id="{D9D72321-EC07-41F8-A1EF-0D7555049C4A}"/>
                </a:ext>
              </a:extLst>
            </p:cNvPr>
            <p:cNvCxnSpPr>
              <a:cxnSpLocks/>
              <a:endCxn id="112" idx="7"/>
            </p:cNvCxnSpPr>
            <p:nvPr/>
          </p:nvCxnSpPr>
          <p:spPr>
            <a:xfrm flipH="1">
              <a:off x="5609884" y="4323346"/>
              <a:ext cx="73533" cy="15544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52D033B9-713E-4DE7-80A7-3297503CDB5B}"/>
                </a:ext>
              </a:extLst>
            </p:cNvPr>
            <p:cNvSpPr/>
            <p:nvPr/>
          </p:nvSpPr>
          <p:spPr>
            <a:xfrm>
              <a:off x="5696156" y="4761963"/>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sp>
          <p:nvSpPr>
            <p:cNvPr id="115" name="Oval 114">
              <a:extLst>
                <a:ext uri="{FF2B5EF4-FFF2-40B4-BE49-F238E27FC236}">
                  <a16:creationId xmlns:a16="http://schemas.microsoft.com/office/drawing/2014/main" id="{F36D170A-1870-4439-8752-ACCC5C74E7D0}"/>
                </a:ext>
              </a:extLst>
            </p:cNvPr>
            <p:cNvSpPr/>
            <p:nvPr/>
          </p:nvSpPr>
          <p:spPr>
            <a:xfrm>
              <a:off x="6143066" y="4756248"/>
              <a:ext cx="194546" cy="196554"/>
            </a:xfrm>
            <a:prstGeom prst="ellipse">
              <a:avLst/>
            </a:prstGeom>
            <a:solidFill>
              <a:schemeClr val="accent2">
                <a:lumMod val="40000"/>
                <a:lumOff val="60000"/>
              </a:schemeClr>
            </a:solidFill>
            <a:ln w="12700">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592" b="1" dirty="0">
                <a:solidFill>
                  <a:schemeClr val="tx1"/>
                </a:solidFill>
              </a:endParaRPr>
            </a:p>
          </p:txBody>
        </p:sp>
        <p:cxnSp>
          <p:nvCxnSpPr>
            <p:cNvPr id="116" name="Straight Arrow Connector 115">
              <a:extLst>
                <a:ext uri="{FF2B5EF4-FFF2-40B4-BE49-F238E27FC236}">
                  <a16:creationId xmlns:a16="http://schemas.microsoft.com/office/drawing/2014/main" id="{52A0022B-316A-4D65-A3A3-2A223955C2C0}"/>
                </a:ext>
              </a:extLst>
            </p:cNvPr>
            <p:cNvCxnSpPr>
              <a:cxnSpLocks/>
              <a:stCxn id="110" idx="3"/>
              <a:endCxn id="115" idx="7"/>
            </p:cNvCxnSpPr>
            <p:nvPr/>
          </p:nvCxnSpPr>
          <p:spPr>
            <a:xfrm flipH="1">
              <a:off x="6309121" y="4621273"/>
              <a:ext cx="80329" cy="16376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3156252-5F50-4458-8ABC-FC3C254ED4E0}"/>
                </a:ext>
              </a:extLst>
            </p:cNvPr>
            <p:cNvCxnSpPr>
              <a:cxnSpLocks/>
              <a:stCxn id="107" idx="5"/>
              <a:endCxn id="115" idx="1"/>
            </p:cNvCxnSpPr>
            <p:nvPr/>
          </p:nvCxnSpPr>
          <p:spPr>
            <a:xfrm>
              <a:off x="6077712" y="4621273"/>
              <a:ext cx="93845" cy="16376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8257F34C-FE49-469F-83D8-57E03B62E358}"/>
                </a:ext>
              </a:extLst>
            </p:cNvPr>
            <p:cNvCxnSpPr>
              <a:cxnSpLocks/>
              <a:stCxn id="112" idx="5"/>
              <a:endCxn id="114" idx="1"/>
            </p:cNvCxnSpPr>
            <p:nvPr/>
          </p:nvCxnSpPr>
          <p:spPr>
            <a:xfrm>
              <a:off x="5609884" y="4617778"/>
              <a:ext cx="114763" cy="17297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09558C4-E5F1-48D6-AA90-286C170D625C}"/>
                </a:ext>
              </a:extLst>
            </p:cNvPr>
            <p:cNvCxnSpPr>
              <a:cxnSpLocks/>
              <a:stCxn id="107" idx="3"/>
              <a:endCxn id="114" idx="7"/>
            </p:cNvCxnSpPr>
            <p:nvPr/>
          </p:nvCxnSpPr>
          <p:spPr>
            <a:xfrm flipH="1">
              <a:off x="5862211" y="4621273"/>
              <a:ext cx="77937" cy="169475"/>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3B895A45-BC5D-48AF-B8AB-00E9ADCEE11C}"/>
                </a:ext>
              </a:extLst>
            </p:cNvPr>
            <p:cNvSpPr/>
            <p:nvPr/>
          </p:nvSpPr>
          <p:spPr>
            <a:xfrm>
              <a:off x="5900096" y="5050179"/>
              <a:ext cx="258729" cy="1369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cxnSp>
          <p:nvCxnSpPr>
            <p:cNvPr id="121" name="Straight Arrow Connector 120">
              <a:extLst>
                <a:ext uri="{FF2B5EF4-FFF2-40B4-BE49-F238E27FC236}">
                  <a16:creationId xmlns:a16="http://schemas.microsoft.com/office/drawing/2014/main" id="{0D42F9F7-231D-4370-BFD3-0F338F47C5A6}"/>
                </a:ext>
              </a:extLst>
            </p:cNvPr>
            <p:cNvCxnSpPr>
              <a:cxnSpLocks/>
              <a:stCxn id="114" idx="5"/>
              <a:endCxn id="120" idx="0"/>
            </p:cNvCxnSpPr>
            <p:nvPr/>
          </p:nvCxnSpPr>
          <p:spPr>
            <a:xfrm>
              <a:off x="5862211" y="4929732"/>
              <a:ext cx="167250" cy="120447"/>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6F6A9FD8-1506-403E-9FCE-5A9A560CC631}"/>
                </a:ext>
              </a:extLst>
            </p:cNvPr>
            <p:cNvCxnSpPr>
              <a:cxnSpLocks/>
              <a:stCxn id="115" idx="3"/>
              <a:endCxn id="120" idx="0"/>
            </p:cNvCxnSpPr>
            <p:nvPr/>
          </p:nvCxnSpPr>
          <p:spPr>
            <a:xfrm flipH="1">
              <a:off x="6029461" y="4924017"/>
              <a:ext cx="142096" cy="12616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3" name="Freeform: Shape 122">
              <a:extLst>
                <a:ext uri="{FF2B5EF4-FFF2-40B4-BE49-F238E27FC236}">
                  <a16:creationId xmlns:a16="http://schemas.microsoft.com/office/drawing/2014/main" id="{074D6BBB-FE37-413B-A973-6CFDB8D362AB}"/>
                </a:ext>
              </a:extLst>
            </p:cNvPr>
            <p:cNvSpPr/>
            <p:nvPr/>
          </p:nvSpPr>
          <p:spPr>
            <a:xfrm>
              <a:off x="6021705" y="4240530"/>
              <a:ext cx="663993" cy="1038540"/>
            </a:xfrm>
            <a:custGeom>
              <a:avLst/>
              <a:gdLst>
                <a:gd name="connsiteX0" fmla="*/ 0 w 663993"/>
                <a:gd name="connsiteY0" fmla="*/ 950595 h 1038540"/>
                <a:gd name="connsiteX1" fmla="*/ 207645 w 663993"/>
                <a:gd name="connsiteY1" fmla="*/ 1013460 h 1038540"/>
                <a:gd name="connsiteX2" fmla="*/ 598170 w 663993"/>
                <a:gd name="connsiteY2" fmla="*/ 965835 h 1038540"/>
                <a:gd name="connsiteX3" fmla="*/ 638175 w 663993"/>
                <a:gd name="connsiteY3" fmla="*/ 255270 h 1038540"/>
                <a:gd name="connsiteX4" fmla="*/ 331470 w 663993"/>
                <a:gd name="connsiteY4" fmla="*/ 0 h 103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93" h="1038540">
                  <a:moveTo>
                    <a:pt x="0" y="950595"/>
                  </a:moveTo>
                  <a:cubicBezTo>
                    <a:pt x="53975" y="980757"/>
                    <a:pt x="107950" y="1010920"/>
                    <a:pt x="207645" y="1013460"/>
                  </a:cubicBezTo>
                  <a:cubicBezTo>
                    <a:pt x="307340" y="1016000"/>
                    <a:pt x="526415" y="1092200"/>
                    <a:pt x="598170" y="965835"/>
                  </a:cubicBezTo>
                  <a:cubicBezTo>
                    <a:pt x="669925" y="839470"/>
                    <a:pt x="682625" y="416242"/>
                    <a:pt x="638175" y="255270"/>
                  </a:cubicBezTo>
                  <a:cubicBezTo>
                    <a:pt x="593725" y="94297"/>
                    <a:pt x="462597" y="47148"/>
                    <a:pt x="33147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grpSp>
      <p:sp>
        <p:nvSpPr>
          <p:cNvPr id="124" name="Arrow: Right 123">
            <a:extLst>
              <a:ext uri="{FF2B5EF4-FFF2-40B4-BE49-F238E27FC236}">
                <a16:creationId xmlns:a16="http://schemas.microsoft.com/office/drawing/2014/main" id="{083E8065-A8B2-4B3C-A562-AC3BC15093A8}"/>
              </a:ext>
            </a:extLst>
          </p:cNvPr>
          <p:cNvSpPr/>
          <p:nvPr/>
        </p:nvSpPr>
        <p:spPr>
          <a:xfrm>
            <a:off x="5712282" y="4952827"/>
            <a:ext cx="491138" cy="4483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5" name="Arrow: Up-Down 124">
            <a:extLst>
              <a:ext uri="{FF2B5EF4-FFF2-40B4-BE49-F238E27FC236}">
                <a16:creationId xmlns:a16="http://schemas.microsoft.com/office/drawing/2014/main" id="{1B7116C8-E33C-4E85-A138-E4FA97A73719}"/>
              </a:ext>
            </a:extLst>
          </p:cNvPr>
          <p:cNvSpPr/>
          <p:nvPr/>
        </p:nvSpPr>
        <p:spPr>
          <a:xfrm>
            <a:off x="3809996" y="2729180"/>
            <a:ext cx="448358" cy="955142"/>
          </a:xfrm>
          <a:prstGeom prst="up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126" name="Arrow: Right 79">
            <a:extLst>
              <a:ext uri="{FF2B5EF4-FFF2-40B4-BE49-F238E27FC236}">
                <a16:creationId xmlns:a16="http://schemas.microsoft.com/office/drawing/2014/main" id="{58AA8CD4-E4D5-4027-94F1-8A7DCC50A00A}"/>
              </a:ext>
            </a:extLst>
          </p:cNvPr>
          <p:cNvSpPr/>
          <p:nvPr/>
        </p:nvSpPr>
        <p:spPr>
          <a:xfrm rot="19989168">
            <a:off x="5549382" y="3785929"/>
            <a:ext cx="566522" cy="4483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7" name="Rectangle 126">
            <a:extLst>
              <a:ext uri="{FF2B5EF4-FFF2-40B4-BE49-F238E27FC236}">
                <a16:creationId xmlns:a16="http://schemas.microsoft.com/office/drawing/2014/main" id="{CB444478-E3E3-468C-8E9F-CA84A6A46F5E}"/>
              </a:ext>
            </a:extLst>
          </p:cNvPr>
          <p:cNvSpPr/>
          <p:nvPr/>
        </p:nvSpPr>
        <p:spPr>
          <a:xfrm>
            <a:off x="6363332" y="3479978"/>
            <a:ext cx="1946976" cy="480187"/>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dirty="0" err="1">
                <a:solidFill>
                  <a:schemeClr val="tx1"/>
                </a:solidFill>
              </a:rPr>
              <a:t>Accel</a:t>
            </a:r>
            <a:r>
              <a:rPr lang="en-US" sz="2880" dirty="0">
                <a:solidFill>
                  <a:schemeClr val="tx1"/>
                </a:solidFill>
              </a:rPr>
              <a:t>. ISA</a:t>
            </a:r>
          </a:p>
        </p:txBody>
      </p:sp>
      <p:sp>
        <p:nvSpPr>
          <p:cNvPr id="128" name="TextBox 127">
            <a:extLst>
              <a:ext uri="{FF2B5EF4-FFF2-40B4-BE49-F238E27FC236}">
                <a16:creationId xmlns:a16="http://schemas.microsoft.com/office/drawing/2014/main" id="{2362D657-4FA3-4066-AF03-9C87824A62AD}"/>
              </a:ext>
            </a:extLst>
          </p:cNvPr>
          <p:cNvSpPr txBox="1"/>
          <p:nvPr/>
        </p:nvSpPr>
        <p:spPr>
          <a:xfrm>
            <a:off x="4316684" y="2776015"/>
            <a:ext cx="1723934" cy="707886"/>
          </a:xfrm>
          <a:prstGeom prst="rect">
            <a:avLst/>
          </a:prstGeom>
          <a:noFill/>
        </p:spPr>
        <p:txBody>
          <a:bodyPr wrap="square" rtlCol="0">
            <a:spAutoFit/>
          </a:bodyPr>
          <a:lstStyle/>
          <a:p>
            <a:r>
              <a:rPr lang="en-US" sz="2000" b="1" dirty="0">
                <a:solidFill>
                  <a:srgbClr val="9DC3E6"/>
                </a:solidFill>
              </a:rPr>
              <a:t>Design-space</a:t>
            </a:r>
          </a:p>
          <a:p>
            <a:r>
              <a:rPr lang="en-US" sz="2000" b="1" dirty="0">
                <a:solidFill>
                  <a:srgbClr val="9DC3E6"/>
                </a:solidFill>
              </a:rPr>
              <a:t>Exploration</a:t>
            </a:r>
          </a:p>
        </p:txBody>
      </p:sp>
      <p:sp>
        <p:nvSpPr>
          <p:cNvPr id="129" name="TextBox 128">
            <a:extLst>
              <a:ext uri="{FF2B5EF4-FFF2-40B4-BE49-F238E27FC236}">
                <a16:creationId xmlns:a16="http://schemas.microsoft.com/office/drawing/2014/main" id="{C15B6520-F229-49CA-AA68-3C33E9EBAECD}"/>
              </a:ext>
            </a:extLst>
          </p:cNvPr>
          <p:cNvSpPr txBox="1"/>
          <p:nvPr/>
        </p:nvSpPr>
        <p:spPr>
          <a:xfrm>
            <a:off x="9078933" y="2565909"/>
            <a:ext cx="2970063" cy="2308324"/>
          </a:xfrm>
          <a:prstGeom prst="rect">
            <a:avLst/>
          </a:prstGeom>
          <a:noFill/>
        </p:spPr>
        <p:txBody>
          <a:bodyPr wrap="square" rtlCol="0">
            <a:spAutoFit/>
          </a:bodyPr>
          <a:lstStyle/>
          <a:p>
            <a:r>
              <a:rPr lang="en-US" sz="2400" dirty="0">
                <a:solidFill>
                  <a:schemeClr val="accent6">
                    <a:lumMod val="75000"/>
                  </a:schemeClr>
                </a:solidFill>
              </a:rPr>
              <a:t>+ Sufficient Generality </a:t>
            </a:r>
          </a:p>
          <a:p>
            <a:endParaRPr lang="en-US" sz="2400" dirty="0">
              <a:solidFill>
                <a:schemeClr val="accent6">
                  <a:lumMod val="75000"/>
                </a:schemeClr>
              </a:solidFill>
            </a:endParaRPr>
          </a:p>
          <a:p>
            <a:r>
              <a:rPr lang="en-US" sz="2400" dirty="0">
                <a:solidFill>
                  <a:schemeClr val="accent6">
                    <a:lumMod val="75000"/>
                  </a:schemeClr>
                </a:solidFill>
              </a:rPr>
              <a:t>+ Specialized Design</a:t>
            </a:r>
          </a:p>
          <a:p>
            <a:endParaRPr lang="en-US" sz="2400" dirty="0">
              <a:solidFill>
                <a:schemeClr val="accent6">
                  <a:lumMod val="75000"/>
                </a:schemeClr>
              </a:solidFill>
            </a:endParaRPr>
          </a:p>
          <a:p>
            <a:r>
              <a:rPr lang="en-US" sz="2400" dirty="0">
                <a:solidFill>
                  <a:schemeClr val="accent6">
                    <a:lumMod val="75000"/>
                  </a:schemeClr>
                </a:solidFill>
              </a:rPr>
              <a:t>+ Automated</a:t>
            </a:r>
          </a:p>
          <a:p>
            <a:endParaRPr lang="en-US" sz="2400" dirty="0">
              <a:solidFill>
                <a:schemeClr val="accent6">
                  <a:lumMod val="75000"/>
                </a:schemeClr>
              </a:solidFill>
            </a:endParaRPr>
          </a:p>
        </p:txBody>
      </p:sp>
    </p:spTree>
    <p:extLst>
      <p:ext uri="{BB962C8B-B14F-4D97-AF65-F5344CB8AC3E}">
        <p14:creationId xmlns:p14="http://schemas.microsoft.com/office/powerpoint/2010/main" val="202552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par>
                                <p:cTn id="8" presetID="10" presetClass="entr" presetSubtype="0"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500"/>
                                        <p:tgtEl>
                                          <p:spTgt spid="10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500"/>
                                        <p:tgtEl>
                                          <p:spTgt spid="10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fade">
                                      <p:cBhvr>
                                        <p:cTn id="18" dur="500"/>
                                        <p:tgtEl>
                                          <p:spTgt spid="1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fade">
                                      <p:cBhvr>
                                        <p:cTn id="23" dur="500"/>
                                        <p:tgtEl>
                                          <p:spTgt spid="1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Effect transition="in" filter="fade">
                                      <p:cBhvr>
                                        <p:cTn id="26" dur="500"/>
                                        <p:tgtEl>
                                          <p:spTgt spid="1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fade">
                                      <p:cBhvr>
                                        <p:cTn id="37" dur="500"/>
                                        <p:tgtEl>
                                          <p:spTgt spid="9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fade">
                                      <p:cBhvr>
                                        <p:cTn id="46" dur="500"/>
                                        <p:tgtEl>
                                          <p:spTgt spid="9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5"/>
                                        </p:tgtEl>
                                        <p:attrNameLst>
                                          <p:attrName>style.visibility</p:attrName>
                                        </p:attrNameLst>
                                      </p:cBhvr>
                                      <p:to>
                                        <p:strVal val="visible"/>
                                      </p:to>
                                    </p:set>
                                    <p:animEffect transition="in" filter="fade">
                                      <p:cBhvr>
                                        <p:cTn id="51" dur="500"/>
                                        <p:tgtEl>
                                          <p:spTgt spid="125"/>
                                        </p:tgtEl>
                                      </p:cBhvr>
                                    </p:animEffect>
                                  </p:childTnLst>
                                </p:cTn>
                              </p:par>
                              <p:par>
                                <p:cTn id="52" presetID="10" presetClass="entr" presetSubtype="0" fill="hold" nodeType="withEffect">
                                  <p:stCondLst>
                                    <p:cond delay="0"/>
                                  </p:stCondLst>
                                  <p:childTnLst>
                                    <p:set>
                                      <p:cBhvr>
                                        <p:cTn id="53" dur="1" fill="hold">
                                          <p:stCondLst>
                                            <p:cond delay="0"/>
                                          </p:stCondLst>
                                        </p:cTn>
                                        <p:tgtEl>
                                          <p:spTgt spid="128">
                                            <p:txEl>
                                              <p:pRg st="0" end="0"/>
                                            </p:txEl>
                                          </p:spTgt>
                                        </p:tgtEl>
                                        <p:attrNameLst>
                                          <p:attrName>style.visibility</p:attrName>
                                        </p:attrNameLst>
                                      </p:cBhvr>
                                      <p:to>
                                        <p:strVal val="visible"/>
                                      </p:to>
                                    </p:set>
                                    <p:animEffect transition="in" filter="fade">
                                      <p:cBhvr>
                                        <p:cTn id="54" dur="500"/>
                                        <p:tgtEl>
                                          <p:spTgt spid="128">
                                            <p:txEl>
                                              <p:pRg st="0" end="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28">
                                            <p:txEl>
                                              <p:pRg st="1" end="1"/>
                                            </p:txEl>
                                          </p:spTgt>
                                        </p:tgtEl>
                                        <p:attrNameLst>
                                          <p:attrName>style.visibility</p:attrName>
                                        </p:attrNameLst>
                                      </p:cBhvr>
                                      <p:to>
                                        <p:strVal val="visible"/>
                                      </p:to>
                                    </p:set>
                                    <p:animEffect transition="in" filter="fade">
                                      <p:cBhvr>
                                        <p:cTn id="57" dur="500"/>
                                        <p:tgtEl>
                                          <p:spTgt spid="128">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9"/>
                                        </p:tgtEl>
                                        <p:attrNameLst>
                                          <p:attrName>style.visibility</p:attrName>
                                        </p:attrNameLst>
                                      </p:cBhvr>
                                      <p:to>
                                        <p:strVal val="visible"/>
                                      </p:to>
                                    </p:set>
                                    <p:animEffect transition="in" filter="fade">
                                      <p:cBhvr>
                                        <p:cTn id="62"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P spid="102" grpId="0" animBg="1"/>
      <p:bldP spid="103" grpId="0" animBg="1"/>
      <p:bldP spid="124" grpId="0" animBg="1"/>
      <p:bldP spid="125" grpId="0" animBg="1"/>
      <p:bldP spid="126" grpId="0" animBg="1"/>
      <p:bldP spid="127" grpId="0" animBg="1"/>
      <p:bldP spid="1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1474-9B6C-4FA7-878C-9D25A2AEE9E7}"/>
              </a:ext>
            </a:extLst>
          </p:cNvPr>
          <p:cNvSpPr>
            <a:spLocks noGrp="1"/>
          </p:cNvSpPr>
          <p:nvPr>
            <p:ph type="title"/>
          </p:nvPr>
        </p:nvSpPr>
        <p:spPr>
          <a:xfrm>
            <a:off x="838200" y="365125"/>
            <a:ext cx="10515600" cy="1053681"/>
          </a:xfrm>
        </p:spPr>
        <p:txBody>
          <a:bodyPr/>
          <a:lstStyle/>
          <a:p>
            <a:r>
              <a:rPr lang="en-US" dirty="0"/>
              <a:t>Background: Decoupled-Spatial Architecture</a:t>
            </a:r>
          </a:p>
        </p:txBody>
      </p:sp>
      <p:sp>
        <p:nvSpPr>
          <p:cNvPr id="3" name="Content Placeholder 2">
            <a:extLst>
              <a:ext uri="{FF2B5EF4-FFF2-40B4-BE49-F238E27FC236}">
                <a16:creationId xmlns:a16="http://schemas.microsoft.com/office/drawing/2014/main" id="{43361953-8C02-454A-B7E7-47CEF6A3B1D1}"/>
              </a:ext>
            </a:extLst>
          </p:cNvPr>
          <p:cNvSpPr>
            <a:spLocks noGrp="1"/>
          </p:cNvSpPr>
          <p:nvPr>
            <p:ph idx="1"/>
          </p:nvPr>
        </p:nvSpPr>
        <p:spPr>
          <a:xfrm>
            <a:off x="544009" y="1916550"/>
            <a:ext cx="5142883" cy="1073692"/>
          </a:xfrm>
        </p:spPr>
        <p:txBody>
          <a:bodyPr>
            <a:normAutofit fontScale="92500"/>
          </a:bodyPr>
          <a:lstStyle/>
          <a:p>
            <a:pPr marL="0" indent="0">
              <a:buNone/>
            </a:pPr>
            <a:r>
              <a:rPr lang="en-US" dirty="0">
                <a:latin typeface="Consolas" panose="020B0609020204030204" pitchFamily="49" charset="0"/>
              </a:rPr>
              <a:t>for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n;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c[</a:t>
            </a:r>
            <a:r>
              <a:rPr lang="en-US" dirty="0" err="1">
                <a:latin typeface="Consolas" panose="020B0609020204030204" pitchFamily="49" charset="0"/>
              </a:rPr>
              <a:t>i</a:t>
            </a:r>
            <a:r>
              <a:rPr lang="en-US" dirty="0">
                <a:latin typeface="Consolas" panose="020B0609020204030204" pitchFamily="49" charset="0"/>
              </a:rPr>
              <a:t>] += a[</a:t>
            </a:r>
            <a:r>
              <a:rPr lang="en-US" dirty="0" err="1">
                <a:latin typeface="Consolas" panose="020B0609020204030204" pitchFamily="49" charset="0"/>
              </a:rPr>
              <a:t>i</a:t>
            </a:r>
            <a:r>
              <a:rPr lang="en-US" dirty="0">
                <a:latin typeface="Consolas" panose="020B0609020204030204" pitchFamily="49" charset="0"/>
              </a:rPr>
              <a:t>] * b[</a:t>
            </a:r>
            <a:r>
              <a:rPr lang="en-US" dirty="0" err="1">
                <a:latin typeface="Consolas" panose="020B0609020204030204" pitchFamily="49" charset="0"/>
              </a:rPr>
              <a:t>i</a:t>
            </a:r>
            <a:r>
              <a:rPr lang="en-US" dirty="0">
                <a:latin typeface="Consolas" panose="020B0609020204030204" pitchFamily="49" charset="0"/>
              </a:rPr>
              <a:t>];</a:t>
            </a:r>
          </a:p>
        </p:txBody>
      </p:sp>
      <p:grpSp>
        <p:nvGrpSpPr>
          <p:cNvPr id="5" name="Group 4"/>
          <p:cNvGrpSpPr/>
          <p:nvPr/>
        </p:nvGrpSpPr>
        <p:grpSpPr>
          <a:xfrm>
            <a:off x="8153885" y="2600147"/>
            <a:ext cx="3511204" cy="3864825"/>
            <a:chOff x="6096000" y="2600147"/>
            <a:chExt cx="3511204" cy="3864825"/>
          </a:xfrm>
        </p:grpSpPr>
        <p:cxnSp>
          <p:nvCxnSpPr>
            <p:cNvPr id="83" name="Straight Arrow Connector 82">
              <a:extLst>
                <a:ext uri="{FF2B5EF4-FFF2-40B4-BE49-F238E27FC236}">
                  <a16:creationId xmlns:a16="http://schemas.microsoft.com/office/drawing/2014/main" id="{250C0596-2FD3-4CF8-97F7-25B6A35B9ACC}"/>
                </a:ext>
              </a:extLst>
            </p:cNvPr>
            <p:cNvCxnSpPr>
              <a:cxnSpLocks/>
            </p:cNvCxnSpPr>
            <p:nvPr/>
          </p:nvCxnSpPr>
          <p:spPr>
            <a:xfrm>
              <a:off x="9061708" y="3855922"/>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D6424C0-C92F-490B-80F2-B2908CDFD005}"/>
                </a:ext>
              </a:extLst>
            </p:cNvPr>
            <p:cNvCxnSpPr>
              <a:cxnSpLocks/>
            </p:cNvCxnSpPr>
            <p:nvPr/>
          </p:nvCxnSpPr>
          <p:spPr>
            <a:xfrm>
              <a:off x="8414729" y="3844269"/>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AE25F3A-0A8F-4210-B03F-0446463D2B19}"/>
                </a:ext>
              </a:extLst>
            </p:cNvPr>
            <p:cNvCxnSpPr>
              <a:cxnSpLocks/>
            </p:cNvCxnSpPr>
            <p:nvPr/>
          </p:nvCxnSpPr>
          <p:spPr>
            <a:xfrm>
              <a:off x="7756739" y="3848687"/>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0109FC4-7B44-42D8-BCF7-EC938A0715A1}"/>
                </a:ext>
              </a:extLst>
            </p:cNvPr>
            <p:cNvCxnSpPr>
              <a:cxnSpLocks/>
            </p:cNvCxnSpPr>
            <p:nvPr/>
          </p:nvCxnSpPr>
          <p:spPr>
            <a:xfrm>
              <a:off x="7106703" y="3845337"/>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37C24AD1-D6AB-4D1C-9FEA-71EDBDB98E03}"/>
                </a:ext>
              </a:extLst>
            </p:cNvPr>
            <p:cNvSpPr/>
            <p:nvPr/>
          </p:nvSpPr>
          <p:spPr>
            <a:xfrm>
              <a:off x="6096000" y="2600147"/>
              <a:ext cx="3511204" cy="725003"/>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rPr>
                <a:t>Memory</a:t>
              </a:r>
              <a:endParaRPr lang="en-US" dirty="0">
                <a:solidFill>
                  <a:schemeClr val="tx1"/>
                </a:solidFill>
              </a:endParaRPr>
            </a:p>
          </p:txBody>
        </p:sp>
        <p:sp>
          <p:nvSpPr>
            <p:cNvPr id="95" name="Oval 94">
              <a:extLst>
                <a:ext uri="{FF2B5EF4-FFF2-40B4-BE49-F238E27FC236}">
                  <a16:creationId xmlns:a16="http://schemas.microsoft.com/office/drawing/2014/main" id="{04D477E4-9ECA-472C-BB1F-55EB748E6451}"/>
                </a:ext>
              </a:extLst>
            </p:cNvPr>
            <p:cNvSpPr/>
            <p:nvPr/>
          </p:nvSpPr>
          <p:spPr>
            <a:xfrm>
              <a:off x="7233235" y="4195534"/>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8DB6B3F-22A8-4119-97C5-3CF49236968E}"/>
                </a:ext>
              </a:extLst>
            </p:cNvPr>
            <p:cNvSpPr/>
            <p:nvPr/>
          </p:nvSpPr>
          <p:spPr>
            <a:xfrm>
              <a:off x="7035915" y="4026646"/>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a:extLst>
                <a:ext uri="{FF2B5EF4-FFF2-40B4-BE49-F238E27FC236}">
                  <a16:creationId xmlns:a16="http://schemas.microsoft.com/office/drawing/2014/main" id="{FFBA1452-8764-443E-A47B-86520553EFA6}"/>
                </a:ext>
              </a:extLst>
            </p:cNvPr>
            <p:cNvSpPr/>
            <p:nvPr/>
          </p:nvSpPr>
          <p:spPr>
            <a:xfrm>
              <a:off x="7035915" y="465223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Oval 99">
              <a:extLst>
                <a:ext uri="{FF2B5EF4-FFF2-40B4-BE49-F238E27FC236}">
                  <a16:creationId xmlns:a16="http://schemas.microsoft.com/office/drawing/2014/main" id="{53B67013-CB05-4D27-A351-E5FECE7DCA2A}"/>
                </a:ext>
              </a:extLst>
            </p:cNvPr>
            <p:cNvSpPr/>
            <p:nvPr/>
          </p:nvSpPr>
          <p:spPr>
            <a:xfrm>
              <a:off x="7689185" y="4031173"/>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Oval 102">
              <a:extLst>
                <a:ext uri="{FF2B5EF4-FFF2-40B4-BE49-F238E27FC236}">
                  <a16:creationId xmlns:a16="http://schemas.microsoft.com/office/drawing/2014/main" id="{D4ACBC1C-A8B3-4686-9793-79FCDAF61973}"/>
                </a:ext>
              </a:extLst>
            </p:cNvPr>
            <p:cNvSpPr/>
            <p:nvPr/>
          </p:nvSpPr>
          <p:spPr>
            <a:xfrm>
              <a:off x="7692333" y="465223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4" name="Straight Arrow Connector 103">
              <a:extLst>
                <a:ext uri="{FF2B5EF4-FFF2-40B4-BE49-F238E27FC236}">
                  <a16:creationId xmlns:a16="http://schemas.microsoft.com/office/drawing/2014/main" id="{A7182B71-4A20-4468-B4C2-6F6EB5B27AB3}"/>
                </a:ext>
              </a:extLst>
            </p:cNvPr>
            <p:cNvCxnSpPr>
              <a:cxnSpLocks/>
              <a:stCxn id="96" idx="5"/>
              <a:endCxn id="95" idx="1"/>
            </p:cNvCxnSpPr>
            <p:nvPr/>
          </p:nvCxnSpPr>
          <p:spPr>
            <a:xfrm>
              <a:off x="7159295" y="4150026"/>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8CEB27D-1DEE-4E8D-9634-0A5910D99356}"/>
                </a:ext>
              </a:extLst>
            </p:cNvPr>
            <p:cNvCxnSpPr>
              <a:cxnSpLocks/>
              <a:stCxn id="100" idx="3"/>
              <a:endCxn id="95" idx="7"/>
            </p:cNvCxnSpPr>
            <p:nvPr/>
          </p:nvCxnSpPr>
          <p:spPr>
            <a:xfrm flipH="1">
              <a:off x="7567371" y="4154553"/>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6C523A0B-124C-4012-AB7B-9E6120212B12}"/>
                </a:ext>
              </a:extLst>
            </p:cNvPr>
            <p:cNvCxnSpPr>
              <a:cxnSpLocks/>
              <a:stCxn id="99" idx="7"/>
              <a:endCxn id="95" idx="3"/>
            </p:cNvCxnSpPr>
            <p:nvPr/>
          </p:nvCxnSpPr>
          <p:spPr>
            <a:xfrm flipV="1">
              <a:off x="7159295" y="4529668"/>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9073A1E-5DE3-45A7-85EE-616810099B46}"/>
                </a:ext>
              </a:extLst>
            </p:cNvPr>
            <p:cNvCxnSpPr>
              <a:cxnSpLocks/>
              <a:stCxn id="95" idx="5"/>
              <a:endCxn id="103" idx="1"/>
            </p:cNvCxnSpPr>
            <p:nvPr/>
          </p:nvCxnSpPr>
          <p:spPr>
            <a:xfrm>
              <a:off x="7567371" y="4529668"/>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3962404-FEB5-4302-9FC4-2946DBE067CE}"/>
                </a:ext>
              </a:extLst>
            </p:cNvPr>
            <p:cNvCxnSpPr>
              <a:cxnSpLocks/>
              <a:stCxn id="99" idx="6"/>
              <a:endCxn id="103" idx="2"/>
            </p:cNvCxnSpPr>
            <p:nvPr/>
          </p:nvCxnSpPr>
          <p:spPr>
            <a:xfrm>
              <a:off x="7180465" y="4724511"/>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D977E55-7AD2-4531-B64A-C2A6CE0DFEF9}"/>
                </a:ext>
              </a:extLst>
            </p:cNvPr>
            <p:cNvCxnSpPr>
              <a:cxnSpLocks/>
              <a:stCxn id="96" idx="4"/>
              <a:endCxn id="99" idx="0"/>
            </p:cNvCxnSpPr>
            <p:nvPr/>
          </p:nvCxnSpPr>
          <p:spPr>
            <a:xfrm>
              <a:off x="7108190" y="4171196"/>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7D5EABA-40FF-4459-A7DE-99AFCCAA130A}"/>
                </a:ext>
              </a:extLst>
            </p:cNvPr>
            <p:cNvCxnSpPr>
              <a:cxnSpLocks/>
              <a:stCxn id="96" idx="6"/>
              <a:endCxn id="100" idx="2"/>
            </p:cNvCxnSpPr>
            <p:nvPr/>
          </p:nvCxnSpPr>
          <p:spPr>
            <a:xfrm>
              <a:off x="7180465" y="4098922"/>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C643842-14BB-42C8-8C90-B114C4B59CCD}"/>
                </a:ext>
              </a:extLst>
            </p:cNvPr>
            <p:cNvCxnSpPr>
              <a:cxnSpLocks/>
              <a:stCxn id="103" idx="0"/>
              <a:endCxn id="100" idx="4"/>
            </p:cNvCxnSpPr>
            <p:nvPr/>
          </p:nvCxnSpPr>
          <p:spPr>
            <a:xfrm flipH="1" flipV="1">
              <a:off x="7761460" y="4175723"/>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7DAA3B1A-7E30-460E-9241-7D99A71B778B}"/>
                </a:ext>
              </a:extLst>
            </p:cNvPr>
            <p:cNvSpPr/>
            <p:nvPr/>
          </p:nvSpPr>
          <p:spPr>
            <a:xfrm>
              <a:off x="7886507" y="420170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Oval 112">
              <a:extLst>
                <a:ext uri="{FF2B5EF4-FFF2-40B4-BE49-F238E27FC236}">
                  <a16:creationId xmlns:a16="http://schemas.microsoft.com/office/drawing/2014/main" id="{AF3ABF2F-FAC2-403A-A11F-9BCE9A37863E}"/>
                </a:ext>
              </a:extLst>
            </p:cNvPr>
            <p:cNvSpPr/>
            <p:nvPr/>
          </p:nvSpPr>
          <p:spPr>
            <a:xfrm>
              <a:off x="8342457" y="4037339"/>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Oval 113">
              <a:extLst>
                <a:ext uri="{FF2B5EF4-FFF2-40B4-BE49-F238E27FC236}">
                  <a16:creationId xmlns:a16="http://schemas.microsoft.com/office/drawing/2014/main" id="{FD422C93-EFE8-48B2-BB94-4DDEC549C318}"/>
                </a:ext>
              </a:extLst>
            </p:cNvPr>
            <p:cNvSpPr/>
            <p:nvPr/>
          </p:nvSpPr>
          <p:spPr>
            <a:xfrm>
              <a:off x="8345603" y="4658403"/>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5" name="Straight Arrow Connector 114">
              <a:extLst>
                <a:ext uri="{FF2B5EF4-FFF2-40B4-BE49-F238E27FC236}">
                  <a16:creationId xmlns:a16="http://schemas.microsoft.com/office/drawing/2014/main" id="{D12BFDC5-B1CB-489E-8B4D-F6529D03EBE2}"/>
                </a:ext>
              </a:extLst>
            </p:cNvPr>
            <p:cNvCxnSpPr>
              <a:cxnSpLocks/>
              <a:endCxn id="112" idx="1"/>
            </p:cNvCxnSpPr>
            <p:nvPr/>
          </p:nvCxnSpPr>
          <p:spPr>
            <a:xfrm>
              <a:off x="7812566" y="4156194"/>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2EC92CB-9222-40F6-86E3-97DC614554D0}"/>
                </a:ext>
              </a:extLst>
            </p:cNvPr>
            <p:cNvCxnSpPr>
              <a:cxnSpLocks/>
              <a:stCxn id="113" idx="3"/>
              <a:endCxn id="112" idx="7"/>
            </p:cNvCxnSpPr>
            <p:nvPr/>
          </p:nvCxnSpPr>
          <p:spPr>
            <a:xfrm flipH="1">
              <a:off x="8220641" y="4160719"/>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C00B86C-BD16-4EF6-83E2-734660118FE2}"/>
                </a:ext>
              </a:extLst>
            </p:cNvPr>
            <p:cNvCxnSpPr>
              <a:cxnSpLocks/>
              <a:endCxn id="112" idx="3"/>
            </p:cNvCxnSpPr>
            <p:nvPr/>
          </p:nvCxnSpPr>
          <p:spPr>
            <a:xfrm flipV="1">
              <a:off x="7812566" y="453583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635BA5F8-E1CF-46AD-A5D4-882700BBC105}"/>
                </a:ext>
              </a:extLst>
            </p:cNvPr>
            <p:cNvCxnSpPr>
              <a:cxnSpLocks/>
              <a:stCxn id="112" idx="5"/>
              <a:endCxn id="114" idx="1"/>
            </p:cNvCxnSpPr>
            <p:nvPr/>
          </p:nvCxnSpPr>
          <p:spPr>
            <a:xfrm>
              <a:off x="8220641" y="453583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5F0F37D-E9A2-4DA8-9BF3-F3EE158BA2A4}"/>
                </a:ext>
              </a:extLst>
            </p:cNvPr>
            <p:cNvCxnSpPr>
              <a:cxnSpLocks/>
              <a:endCxn id="114" idx="2"/>
            </p:cNvCxnSpPr>
            <p:nvPr/>
          </p:nvCxnSpPr>
          <p:spPr>
            <a:xfrm>
              <a:off x="7833736" y="4730677"/>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3C40E42-2869-4914-8C86-5C8528BED11C}"/>
                </a:ext>
              </a:extLst>
            </p:cNvPr>
            <p:cNvCxnSpPr>
              <a:cxnSpLocks/>
              <a:endCxn id="113" idx="2"/>
            </p:cNvCxnSpPr>
            <p:nvPr/>
          </p:nvCxnSpPr>
          <p:spPr>
            <a:xfrm>
              <a:off x="7833736" y="4105089"/>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7ECA8B1B-0F92-46D5-948B-E7EFC8A0809E}"/>
                </a:ext>
              </a:extLst>
            </p:cNvPr>
            <p:cNvCxnSpPr>
              <a:cxnSpLocks/>
              <a:stCxn id="114" idx="0"/>
              <a:endCxn id="113" idx="4"/>
            </p:cNvCxnSpPr>
            <p:nvPr/>
          </p:nvCxnSpPr>
          <p:spPr>
            <a:xfrm flipH="1" flipV="1">
              <a:off x="8414730" y="4181889"/>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id="{B7383F83-580F-4569-95E5-F20253238E49}"/>
                </a:ext>
              </a:extLst>
            </p:cNvPr>
            <p:cNvSpPr/>
            <p:nvPr/>
          </p:nvSpPr>
          <p:spPr>
            <a:xfrm>
              <a:off x="8539777" y="4202770"/>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6" name="Oval 185">
              <a:extLst>
                <a:ext uri="{FF2B5EF4-FFF2-40B4-BE49-F238E27FC236}">
                  <a16:creationId xmlns:a16="http://schemas.microsoft.com/office/drawing/2014/main" id="{37EB0AC2-38CA-4F9C-BD10-7C191E9B4269}"/>
                </a:ext>
              </a:extLst>
            </p:cNvPr>
            <p:cNvSpPr/>
            <p:nvPr/>
          </p:nvSpPr>
          <p:spPr>
            <a:xfrm>
              <a:off x="8995727" y="4038408"/>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Oval 186">
              <a:extLst>
                <a:ext uri="{FF2B5EF4-FFF2-40B4-BE49-F238E27FC236}">
                  <a16:creationId xmlns:a16="http://schemas.microsoft.com/office/drawing/2014/main" id="{99B15C7B-8AEB-46AB-869C-7C0B28B5190A}"/>
                </a:ext>
              </a:extLst>
            </p:cNvPr>
            <p:cNvSpPr/>
            <p:nvPr/>
          </p:nvSpPr>
          <p:spPr>
            <a:xfrm>
              <a:off x="8998875" y="4659472"/>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8" name="Straight Arrow Connector 187">
              <a:extLst>
                <a:ext uri="{FF2B5EF4-FFF2-40B4-BE49-F238E27FC236}">
                  <a16:creationId xmlns:a16="http://schemas.microsoft.com/office/drawing/2014/main" id="{743A26FA-E95C-4693-BC6B-C1E1210172D4}"/>
                </a:ext>
              </a:extLst>
            </p:cNvPr>
            <p:cNvCxnSpPr>
              <a:cxnSpLocks/>
              <a:endCxn id="179" idx="1"/>
            </p:cNvCxnSpPr>
            <p:nvPr/>
          </p:nvCxnSpPr>
          <p:spPr>
            <a:xfrm>
              <a:off x="8465836" y="4157262"/>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A0282758-8F7C-4D30-B197-F0C5BE9431E2}"/>
                </a:ext>
              </a:extLst>
            </p:cNvPr>
            <p:cNvCxnSpPr>
              <a:cxnSpLocks/>
              <a:stCxn id="186" idx="3"/>
              <a:endCxn id="179" idx="7"/>
            </p:cNvCxnSpPr>
            <p:nvPr/>
          </p:nvCxnSpPr>
          <p:spPr>
            <a:xfrm flipH="1">
              <a:off x="8873911" y="4161787"/>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BD0B08D6-0017-4E8C-A870-13E1D52CC8FA}"/>
                </a:ext>
              </a:extLst>
            </p:cNvPr>
            <p:cNvCxnSpPr>
              <a:cxnSpLocks/>
              <a:endCxn id="179" idx="3"/>
            </p:cNvCxnSpPr>
            <p:nvPr/>
          </p:nvCxnSpPr>
          <p:spPr>
            <a:xfrm flipV="1">
              <a:off x="8465836" y="453690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CC236253-86AC-47C8-AF1F-AAAD35A8E01A}"/>
                </a:ext>
              </a:extLst>
            </p:cNvPr>
            <p:cNvCxnSpPr>
              <a:cxnSpLocks/>
              <a:stCxn id="179" idx="5"/>
              <a:endCxn id="187" idx="1"/>
            </p:cNvCxnSpPr>
            <p:nvPr/>
          </p:nvCxnSpPr>
          <p:spPr>
            <a:xfrm>
              <a:off x="8873911" y="453690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4858682-B1CA-4510-9D8B-FAD7B27683A3}"/>
                </a:ext>
              </a:extLst>
            </p:cNvPr>
            <p:cNvCxnSpPr>
              <a:cxnSpLocks/>
              <a:endCxn id="187" idx="2"/>
            </p:cNvCxnSpPr>
            <p:nvPr/>
          </p:nvCxnSpPr>
          <p:spPr>
            <a:xfrm>
              <a:off x="8487006" y="4731747"/>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30271073-14D1-4522-BFD4-6D63DBDC92E4}"/>
                </a:ext>
              </a:extLst>
            </p:cNvPr>
            <p:cNvCxnSpPr>
              <a:cxnSpLocks/>
              <a:endCxn id="186" idx="2"/>
            </p:cNvCxnSpPr>
            <p:nvPr/>
          </p:nvCxnSpPr>
          <p:spPr>
            <a:xfrm>
              <a:off x="8487006" y="4106158"/>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21766D1-4160-43ED-BE4B-FE0E6BEFB370}"/>
                </a:ext>
              </a:extLst>
            </p:cNvPr>
            <p:cNvCxnSpPr>
              <a:cxnSpLocks/>
              <a:stCxn id="187" idx="0"/>
              <a:endCxn id="186" idx="4"/>
            </p:cNvCxnSpPr>
            <p:nvPr/>
          </p:nvCxnSpPr>
          <p:spPr>
            <a:xfrm flipH="1" flipV="1">
              <a:off x="9068002" y="4182957"/>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95" name="Oval 194">
              <a:extLst>
                <a:ext uri="{FF2B5EF4-FFF2-40B4-BE49-F238E27FC236}">
                  <a16:creationId xmlns:a16="http://schemas.microsoft.com/office/drawing/2014/main" id="{3FEA555D-7A18-4794-AA4C-BF489CB6120D}"/>
                </a:ext>
              </a:extLst>
            </p:cNvPr>
            <p:cNvSpPr/>
            <p:nvPr/>
          </p:nvSpPr>
          <p:spPr>
            <a:xfrm>
              <a:off x="7230089" y="482310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Oval 195">
              <a:extLst>
                <a:ext uri="{FF2B5EF4-FFF2-40B4-BE49-F238E27FC236}">
                  <a16:creationId xmlns:a16="http://schemas.microsoft.com/office/drawing/2014/main" id="{849A81EC-37A1-4F35-A956-F4C2D2FA8E0E}"/>
                </a:ext>
              </a:extLst>
            </p:cNvPr>
            <p:cNvSpPr/>
            <p:nvPr/>
          </p:nvSpPr>
          <p:spPr>
            <a:xfrm>
              <a:off x="7032769" y="527980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Oval 196">
              <a:extLst>
                <a:ext uri="{FF2B5EF4-FFF2-40B4-BE49-F238E27FC236}">
                  <a16:creationId xmlns:a16="http://schemas.microsoft.com/office/drawing/2014/main" id="{406476B6-47CF-4BC0-BB79-6AA6E689BB07}"/>
                </a:ext>
              </a:extLst>
            </p:cNvPr>
            <p:cNvSpPr/>
            <p:nvPr/>
          </p:nvSpPr>
          <p:spPr>
            <a:xfrm>
              <a:off x="7689185" y="527980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8" name="Straight Arrow Connector 197">
              <a:extLst>
                <a:ext uri="{FF2B5EF4-FFF2-40B4-BE49-F238E27FC236}">
                  <a16:creationId xmlns:a16="http://schemas.microsoft.com/office/drawing/2014/main" id="{F8453795-B873-4687-97E6-3167372A86A0}"/>
                </a:ext>
              </a:extLst>
            </p:cNvPr>
            <p:cNvCxnSpPr>
              <a:cxnSpLocks/>
              <a:endCxn id="195" idx="1"/>
            </p:cNvCxnSpPr>
            <p:nvPr/>
          </p:nvCxnSpPr>
          <p:spPr>
            <a:xfrm>
              <a:off x="7156148" y="4777596"/>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AE983ACF-3C88-46DB-97A3-4684881BA0B9}"/>
                </a:ext>
              </a:extLst>
            </p:cNvPr>
            <p:cNvCxnSpPr>
              <a:cxnSpLocks/>
              <a:endCxn id="195" idx="7"/>
            </p:cNvCxnSpPr>
            <p:nvPr/>
          </p:nvCxnSpPr>
          <p:spPr>
            <a:xfrm flipH="1">
              <a:off x="7564223" y="4782121"/>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5FEEFA63-7F6D-4491-8D88-648EBA7D6E8F}"/>
                </a:ext>
              </a:extLst>
            </p:cNvPr>
            <p:cNvCxnSpPr>
              <a:cxnSpLocks/>
              <a:stCxn id="196" idx="7"/>
              <a:endCxn id="195" idx="3"/>
            </p:cNvCxnSpPr>
            <p:nvPr/>
          </p:nvCxnSpPr>
          <p:spPr>
            <a:xfrm flipV="1">
              <a:off x="7156148" y="515723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E4635F7-B21E-414C-9D28-0B50101E2585}"/>
                </a:ext>
              </a:extLst>
            </p:cNvPr>
            <p:cNvCxnSpPr>
              <a:cxnSpLocks/>
              <a:stCxn id="195" idx="5"/>
              <a:endCxn id="197" idx="1"/>
            </p:cNvCxnSpPr>
            <p:nvPr/>
          </p:nvCxnSpPr>
          <p:spPr>
            <a:xfrm>
              <a:off x="7564223" y="515723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CB0E8AE-C216-4D46-BC15-05C48ED3812E}"/>
                </a:ext>
              </a:extLst>
            </p:cNvPr>
            <p:cNvCxnSpPr>
              <a:cxnSpLocks/>
              <a:stCxn id="196" idx="6"/>
              <a:endCxn id="197" idx="2"/>
            </p:cNvCxnSpPr>
            <p:nvPr/>
          </p:nvCxnSpPr>
          <p:spPr>
            <a:xfrm>
              <a:off x="7177318" y="5352078"/>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E8E14529-DD54-4E16-9E41-8CF0DD4301FC}"/>
                </a:ext>
              </a:extLst>
            </p:cNvPr>
            <p:cNvCxnSpPr>
              <a:cxnSpLocks/>
              <a:endCxn id="196" idx="0"/>
            </p:cNvCxnSpPr>
            <p:nvPr/>
          </p:nvCxnSpPr>
          <p:spPr>
            <a:xfrm>
              <a:off x="7105043" y="4798765"/>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CC1D2B04-94A8-46BA-B488-557B3DB8D278}"/>
                </a:ext>
              </a:extLst>
            </p:cNvPr>
            <p:cNvCxnSpPr>
              <a:cxnSpLocks/>
              <a:stCxn id="197" idx="0"/>
            </p:cNvCxnSpPr>
            <p:nvPr/>
          </p:nvCxnSpPr>
          <p:spPr>
            <a:xfrm flipH="1" flipV="1">
              <a:off x="7758314" y="4803290"/>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05" name="Oval 204">
              <a:extLst>
                <a:ext uri="{FF2B5EF4-FFF2-40B4-BE49-F238E27FC236}">
                  <a16:creationId xmlns:a16="http://schemas.microsoft.com/office/drawing/2014/main" id="{F15D78F6-48EC-4AC9-99E2-18B02B912D69}"/>
                </a:ext>
              </a:extLst>
            </p:cNvPr>
            <p:cNvSpPr/>
            <p:nvPr/>
          </p:nvSpPr>
          <p:spPr>
            <a:xfrm>
              <a:off x="7883359" y="4829268"/>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 name="Oval 205">
              <a:extLst>
                <a:ext uri="{FF2B5EF4-FFF2-40B4-BE49-F238E27FC236}">
                  <a16:creationId xmlns:a16="http://schemas.microsoft.com/office/drawing/2014/main" id="{E1FCC0E9-F7F2-4536-85E0-7CFE121C17CC}"/>
                </a:ext>
              </a:extLst>
            </p:cNvPr>
            <p:cNvSpPr/>
            <p:nvPr/>
          </p:nvSpPr>
          <p:spPr>
            <a:xfrm>
              <a:off x="8342457" y="5285971"/>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7" name="Straight Arrow Connector 206">
              <a:extLst>
                <a:ext uri="{FF2B5EF4-FFF2-40B4-BE49-F238E27FC236}">
                  <a16:creationId xmlns:a16="http://schemas.microsoft.com/office/drawing/2014/main" id="{7C1FCA32-3346-4BB6-A15F-76E5AB79A58A}"/>
                </a:ext>
              </a:extLst>
            </p:cNvPr>
            <p:cNvCxnSpPr>
              <a:cxnSpLocks/>
              <a:endCxn id="205" idx="1"/>
            </p:cNvCxnSpPr>
            <p:nvPr/>
          </p:nvCxnSpPr>
          <p:spPr>
            <a:xfrm>
              <a:off x="7809418" y="4783762"/>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A1E12335-F953-44C3-A3CA-097DA426C47C}"/>
                </a:ext>
              </a:extLst>
            </p:cNvPr>
            <p:cNvCxnSpPr>
              <a:cxnSpLocks/>
              <a:endCxn id="205" idx="7"/>
            </p:cNvCxnSpPr>
            <p:nvPr/>
          </p:nvCxnSpPr>
          <p:spPr>
            <a:xfrm flipH="1">
              <a:off x="8217495" y="4788287"/>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0E78E84-31AA-410F-AEA4-080A6AEF27B1}"/>
                </a:ext>
              </a:extLst>
            </p:cNvPr>
            <p:cNvCxnSpPr>
              <a:cxnSpLocks/>
              <a:endCxn id="205" idx="3"/>
            </p:cNvCxnSpPr>
            <p:nvPr/>
          </p:nvCxnSpPr>
          <p:spPr>
            <a:xfrm flipV="1">
              <a:off x="7809418" y="5163404"/>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3946643-3562-4629-9E7B-1756B2AA28C5}"/>
                </a:ext>
              </a:extLst>
            </p:cNvPr>
            <p:cNvCxnSpPr>
              <a:cxnSpLocks/>
              <a:stCxn id="205" idx="5"/>
              <a:endCxn id="206" idx="1"/>
            </p:cNvCxnSpPr>
            <p:nvPr/>
          </p:nvCxnSpPr>
          <p:spPr>
            <a:xfrm>
              <a:off x="8217495" y="5163404"/>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8C7C2D7-C6E7-4C98-8DEF-F36910C1906A}"/>
                </a:ext>
              </a:extLst>
            </p:cNvPr>
            <p:cNvCxnSpPr>
              <a:cxnSpLocks/>
              <a:endCxn id="206" idx="2"/>
            </p:cNvCxnSpPr>
            <p:nvPr/>
          </p:nvCxnSpPr>
          <p:spPr>
            <a:xfrm>
              <a:off x="7830588" y="5358244"/>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6A69B7B7-A338-4378-A17C-61E78C653BF2}"/>
                </a:ext>
              </a:extLst>
            </p:cNvPr>
            <p:cNvCxnSpPr>
              <a:cxnSpLocks/>
              <a:stCxn id="206" idx="0"/>
            </p:cNvCxnSpPr>
            <p:nvPr/>
          </p:nvCxnSpPr>
          <p:spPr>
            <a:xfrm flipH="1" flipV="1">
              <a:off x="8411584" y="4809456"/>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13" name="Oval 212">
              <a:extLst>
                <a:ext uri="{FF2B5EF4-FFF2-40B4-BE49-F238E27FC236}">
                  <a16:creationId xmlns:a16="http://schemas.microsoft.com/office/drawing/2014/main" id="{1D648F71-5C87-4C01-B7D8-37504A05C084}"/>
                </a:ext>
              </a:extLst>
            </p:cNvPr>
            <p:cNvSpPr/>
            <p:nvPr/>
          </p:nvSpPr>
          <p:spPr>
            <a:xfrm>
              <a:off x="8536631" y="4830338"/>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4" name="Oval 213">
              <a:extLst>
                <a:ext uri="{FF2B5EF4-FFF2-40B4-BE49-F238E27FC236}">
                  <a16:creationId xmlns:a16="http://schemas.microsoft.com/office/drawing/2014/main" id="{6E861E90-11B9-499A-966A-2EA78FB57EA8}"/>
                </a:ext>
              </a:extLst>
            </p:cNvPr>
            <p:cNvSpPr/>
            <p:nvPr/>
          </p:nvSpPr>
          <p:spPr>
            <a:xfrm>
              <a:off x="8995727" y="5287039"/>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5" name="Straight Arrow Connector 214">
              <a:extLst>
                <a:ext uri="{FF2B5EF4-FFF2-40B4-BE49-F238E27FC236}">
                  <a16:creationId xmlns:a16="http://schemas.microsoft.com/office/drawing/2014/main" id="{B52A94C7-2C9A-416D-878F-10CD384D7CFC}"/>
                </a:ext>
              </a:extLst>
            </p:cNvPr>
            <p:cNvCxnSpPr>
              <a:cxnSpLocks/>
              <a:endCxn id="213" idx="1"/>
            </p:cNvCxnSpPr>
            <p:nvPr/>
          </p:nvCxnSpPr>
          <p:spPr>
            <a:xfrm>
              <a:off x="8462690" y="4784830"/>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D45CBFFC-7AA4-445C-9E3A-B6BF9073C23C}"/>
                </a:ext>
              </a:extLst>
            </p:cNvPr>
            <p:cNvCxnSpPr>
              <a:cxnSpLocks/>
              <a:endCxn id="213" idx="7"/>
            </p:cNvCxnSpPr>
            <p:nvPr/>
          </p:nvCxnSpPr>
          <p:spPr>
            <a:xfrm flipH="1">
              <a:off x="8870765" y="4789356"/>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8B9C1E57-D71A-4064-B9D9-60FA0C35A1D5}"/>
                </a:ext>
              </a:extLst>
            </p:cNvPr>
            <p:cNvCxnSpPr>
              <a:cxnSpLocks/>
              <a:endCxn id="213" idx="3"/>
            </p:cNvCxnSpPr>
            <p:nvPr/>
          </p:nvCxnSpPr>
          <p:spPr>
            <a:xfrm flipV="1">
              <a:off x="8462690" y="5164472"/>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81622403-1039-4C11-9B4B-9E0E62970F29}"/>
                </a:ext>
              </a:extLst>
            </p:cNvPr>
            <p:cNvCxnSpPr>
              <a:cxnSpLocks/>
              <a:stCxn id="213" idx="5"/>
              <a:endCxn id="214" idx="1"/>
            </p:cNvCxnSpPr>
            <p:nvPr/>
          </p:nvCxnSpPr>
          <p:spPr>
            <a:xfrm>
              <a:off x="8870765" y="5164472"/>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FD61CFBE-C991-4F2F-A03B-5352A7345F8A}"/>
                </a:ext>
              </a:extLst>
            </p:cNvPr>
            <p:cNvCxnSpPr>
              <a:cxnSpLocks/>
              <a:endCxn id="214" idx="2"/>
            </p:cNvCxnSpPr>
            <p:nvPr/>
          </p:nvCxnSpPr>
          <p:spPr>
            <a:xfrm>
              <a:off x="8483860" y="5359315"/>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D317833A-6B76-42DB-9941-1E7B23616A03}"/>
                </a:ext>
              </a:extLst>
            </p:cNvPr>
            <p:cNvCxnSpPr>
              <a:cxnSpLocks/>
              <a:stCxn id="214" idx="0"/>
            </p:cNvCxnSpPr>
            <p:nvPr/>
          </p:nvCxnSpPr>
          <p:spPr>
            <a:xfrm flipH="1" flipV="1">
              <a:off x="9064854" y="4810526"/>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21" name="Oval 220">
              <a:extLst>
                <a:ext uri="{FF2B5EF4-FFF2-40B4-BE49-F238E27FC236}">
                  <a16:creationId xmlns:a16="http://schemas.microsoft.com/office/drawing/2014/main" id="{D6F38D6C-4526-4A8A-B00E-C7CB01BA6F6A}"/>
                </a:ext>
              </a:extLst>
            </p:cNvPr>
            <p:cNvSpPr/>
            <p:nvPr/>
          </p:nvSpPr>
          <p:spPr>
            <a:xfrm>
              <a:off x="7226941" y="5452976"/>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Oval 221">
              <a:extLst>
                <a:ext uri="{FF2B5EF4-FFF2-40B4-BE49-F238E27FC236}">
                  <a16:creationId xmlns:a16="http://schemas.microsoft.com/office/drawing/2014/main" id="{6477C32B-1219-476E-8BB0-13F18251021F}"/>
                </a:ext>
              </a:extLst>
            </p:cNvPr>
            <p:cNvSpPr/>
            <p:nvPr/>
          </p:nvSpPr>
          <p:spPr>
            <a:xfrm>
              <a:off x="7029621" y="5909677"/>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Oval 222">
              <a:extLst>
                <a:ext uri="{FF2B5EF4-FFF2-40B4-BE49-F238E27FC236}">
                  <a16:creationId xmlns:a16="http://schemas.microsoft.com/office/drawing/2014/main" id="{918A8CBD-B6A7-47A5-8B80-EBA629695E3C}"/>
                </a:ext>
              </a:extLst>
            </p:cNvPr>
            <p:cNvSpPr/>
            <p:nvPr/>
          </p:nvSpPr>
          <p:spPr>
            <a:xfrm>
              <a:off x="7686039" y="5909677"/>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4" name="Straight Arrow Connector 223">
              <a:extLst>
                <a:ext uri="{FF2B5EF4-FFF2-40B4-BE49-F238E27FC236}">
                  <a16:creationId xmlns:a16="http://schemas.microsoft.com/office/drawing/2014/main" id="{75EC5015-6B0C-4620-BEBE-92E26E360776}"/>
                </a:ext>
              </a:extLst>
            </p:cNvPr>
            <p:cNvCxnSpPr>
              <a:cxnSpLocks/>
              <a:endCxn id="221" idx="1"/>
            </p:cNvCxnSpPr>
            <p:nvPr/>
          </p:nvCxnSpPr>
          <p:spPr>
            <a:xfrm>
              <a:off x="7153002" y="5407467"/>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10FA564-C235-400C-8467-E54BE4B056A1}"/>
                </a:ext>
              </a:extLst>
            </p:cNvPr>
            <p:cNvCxnSpPr>
              <a:cxnSpLocks/>
              <a:endCxn id="221" idx="7"/>
            </p:cNvCxnSpPr>
            <p:nvPr/>
          </p:nvCxnSpPr>
          <p:spPr>
            <a:xfrm flipH="1">
              <a:off x="7561077" y="5411994"/>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8D04C950-611A-4E2A-ABC0-ED15F0FD26D6}"/>
                </a:ext>
              </a:extLst>
            </p:cNvPr>
            <p:cNvCxnSpPr>
              <a:cxnSpLocks/>
              <a:stCxn id="222" idx="7"/>
              <a:endCxn id="221" idx="3"/>
            </p:cNvCxnSpPr>
            <p:nvPr/>
          </p:nvCxnSpPr>
          <p:spPr>
            <a:xfrm flipV="1">
              <a:off x="7153002" y="5787110"/>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EEE8904B-5770-4838-A120-75941C430E70}"/>
                </a:ext>
              </a:extLst>
            </p:cNvPr>
            <p:cNvCxnSpPr>
              <a:cxnSpLocks/>
              <a:stCxn id="221" idx="5"/>
              <a:endCxn id="223" idx="1"/>
            </p:cNvCxnSpPr>
            <p:nvPr/>
          </p:nvCxnSpPr>
          <p:spPr>
            <a:xfrm>
              <a:off x="7561077" y="5787110"/>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B433E21-F894-4B92-A8BB-5672F99E625E}"/>
                </a:ext>
              </a:extLst>
            </p:cNvPr>
            <p:cNvCxnSpPr>
              <a:cxnSpLocks/>
              <a:stCxn id="222" idx="6"/>
              <a:endCxn id="223" idx="2"/>
            </p:cNvCxnSpPr>
            <p:nvPr/>
          </p:nvCxnSpPr>
          <p:spPr>
            <a:xfrm>
              <a:off x="7174172" y="5981953"/>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6B7EFFD6-109A-4403-A613-6A3EB5E38C81}"/>
                </a:ext>
              </a:extLst>
            </p:cNvPr>
            <p:cNvCxnSpPr>
              <a:cxnSpLocks/>
              <a:endCxn id="222" idx="0"/>
            </p:cNvCxnSpPr>
            <p:nvPr/>
          </p:nvCxnSpPr>
          <p:spPr>
            <a:xfrm>
              <a:off x="7101897" y="5428637"/>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7A5D8964-8F01-42B4-BEDF-64FCCF2A3646}"/>
                </a:ext>
              </a:extLst>
            </p:cNvPr>
            <p:cNvCxnSpPr>
              <a:cxnSpLocks/>
              <a:stCxn id="223" idx="0"/>
            </p:cNvCxnSpPr>
            <p:nvPr/>
          </p:nvCxnSpPr>
          <p:spPr>
            <a:xfrm flipH="1" flipV="1">
              <a:off x="7755167" y="5433164"/>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31" name="Oval 230">
              <a:extLst>
                <a:ext uri="{FF2B5EF4-FFF2-40B4-BE49-F238E27FC236}">
                  <a16:creationId xmlns:a16="http://schemas.microsoft.com/office/drawing/2014/main" id="{E85695FD-72F0-43DC-A9A0-5DF4F704C7D8}"/>
                </a:ext>
              </a:extLst>
            </p:cNvPr>
            <p:cNvSpPr/>
            <p:nvPr/>
          </p:nvSpPr>
          <p:spPr>
            <a:xfrm>
              <a:off x="7880213" y="545914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Oval 231">
              <a:extLst>
                <a:ext uri="{FF2B5EF4-FFF2-40B4-BE49-F238E27FC236}">
                  <a16:creationId xmlns:a16="http://schemas.microsoft.com/office/drawing/2014/main" id="{DDBFA27D-7074-43E3-A460-61D0F9EACA4B}"/>
                </a:ext>
              </a:extLst>
            </p:cNvPr>
            <p:cNvSpPr/>
            <p:nvPr/>
          </p:nvSpPr>
          <p:spPr>
            <a:xfrm>
              <a:off x="8339309" y="5915843"/>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3" name="Straight Arrow Connector 232">
              <a:extLst>
                <a:ext uri="{FF2B5EF4-FFF2-40B4-BE49-F238E27FC236}">
                  <a16:creationId xmlns:a16="http://schemas.microsoft.com/office/drawing/2014/main" id="{758C0D6A-215C-44EA-BE5A-3CA297474A80}"/>
                </a:ext>
              </a:extLst>
            </p:cNvPr>
            <p:cNvCxnSpPr>
              <a:cxnSpLocks/>
              <a:endCxn id="231" idx="1"/>
            </p:cNvCxnSpPr>
            <p:nvPr/>
          </p:nvCxnSpPr>
          <p:spPr>
            <a:xfrm>
              <a:off x="7806272" y="5413635"/>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7D7D35BF-E321-4F4C-B3B9-E221420C95E6}"/>
                </a:ext>
              </a:extLst>
            </p:cNvPr>
            <p:cNvCxnSpPr>
              <a:cxnSpLocks/>
              <a:endCxn id="231" idx="7"/>
            </p:cNvCxnSpPr>
            <p:nvPr/>
          </p:nvCxnSpPr>
          <p:spPr>
            <a:xfrm flipH="1">
              <a:off x="8214347" y="5418160"/>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BAF4D608-0F1E-4901-A08C-E386B56273A7}"/>
                </a:ext>
              </a:extLst>
            </p:cNvPr>
            <p:cNvCxnSpPr>
              <a:cxnSpLocks/>
              <a:endCxn id="231" idx="3"/>
            </p:cNvCxnSpPr>
            <p:nvPr/>
          </p:nvCxnSpPr>
          <p:spPr>
            <a:xfrm flipV="1">
              <a:off x="7806272" y="5793276"/>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127ED3A6-AF55-4026-8EC0-979CA1DCC8BF}"/>
                </a:ext>
              </a:extLst>
            </p:cNvPr>
            <p:cNvCxnSpPr>
              <a:cxnSpLocks/>
              <a:stCxn id="231" idx="5"/>
              <a:endCxn id="232" idx="1"/>
            </p:cNvCxnSpPr>
            <p:nvPr/>
          </p:nvCxnSpPr>
          <p:spPr>
            <a:xfrm>
              <a:off x="8214347" y="5793276"/>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6C6F5521-AA45-4823-8CFC-B5DD4A121083}"/>
                </a:ext>
              </a:extLst>
            </p:cNvPr>
            <p:cNvCxnSpPr>
              <a:cxnSpLocks/>
              <a:endCxn id="232" idx="2"/>
            </p:cNvCxnSpPr>
            <p:nvPr/>
          </p:nvCxnSpPr>
          <p:spPr>
            <a:xfrm>
              <a:off x="7827442" y="5988118"/>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3E216CA8-8740-4BBE-BB47-0F8E66904D89}"/>
                </a:ext>
              </a:extLst>
            </p:cNvPr>
            <p:cNvCxnSpPr>
              <a:cxnSpLocks/>
              <a:stCxn id="232" idx="0"/>
            </p:cNvCxnSpPr>
            <p:nvPr/>
          </p:nvCxnSpPr>
          <p:spPr>
            <a:xfrm flipH="1" flipV="1">
              <a:off x="8408438" y="5439330"/>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983124BC-BD26-4391-96C9-8010AB8452B8}"/>
                </a:ext>
              </a:extLst>
            </p:cNvPr>
            <p:cNvSpPr/>
            <p:nvPr/>
          </p:nvSpPr>
          <p:spPr>
            <a:xfrm>
              <a:off x="8533483" y="5460210"/>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0" name="Oval 239">
              <a:extLst>
                <a:ext uri="{FF2B5EF4-FFF2-40B4-BE49-F238E27FC236}">
                  <a16:creationId xmlns:a16="http://schemas.microsoft.com/office/drawing/2014/main" id="{DD7F8476-C3E3-4DB9-AB7C-2C29EA884EB0}"/>
                </a:ext>
              </a:extLst>
            </p:cNvPr>
            <p:cNvSpPr/>
            <p:nvPr/>
          </p:nvSpPr>
          <p:spPr>
            <a:xfrm>
              <a:off x="8992580" y="5916913"/>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1" name="Straight Arrow Connector 240">
              <a:extLst>
                <a:ext uri="{FF2B5EF4-FFF2-40B4-BE49-F238E27FC236}">
                  <a16:creationId xmlns:a16="http://schemas.microsoft.com/office/drawing/2014/main" id="{E0C30D48-854D-4171-BD54-75E9DCDC6EAC}"/>
                </a:ext>
              </a:extLst>
            </p:cNvPr>
            <p:cNvCxnSpPr>
              <a:cxnSpLocks/>
              <a:endCxn id="239" idx="1"/>
            </p:cNvCxnSpPr>
            <p:nvPr/>
          </p:nvCxnSpPr>
          <p:spPr>
            <a:xfrm>
              <a:off x="8459542" y="5414704"/>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34FB5D5E-89D2-4FBB-BCEA-46D99175784D}"/>
                </a:ext>
              </a:extLst>
            </p:cNvPr>
            <p:cNvCxnSpPr>
              <a:cxnSpLocks/>
              <a:endCxn id="239" idx="7"/>
            </p:cNvCxnSpPr>
            <p:nvPr/>
          </p:nvCxnSpPr>
          <p:spPr>
            <a:xfrm flipH="1">
              <a:off x="8867619" y="5419229"/>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7BB8C46F-A832-444A-9C97-29E8D56A9925}"/>
                </a:ext>
              </a:extLst>
            </p:cNvPr>
            <p:cNvCxnSpPr>
              <a:cxnSpLocks/>
              <a:endCxn id="239" idx="3"/>
            </p:cNvCxnSpPr>
            <p:nvPr/>
          </p:nvCxnSpPr>
          <p:spPr>
            <a:xfrm flipV="1">
              <a:off x="8459542" y="579434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5ADAAC99-030D-4BA5-A2C2-38EF68185DE4}"/>
                </a:ext>
              </a:extLst>
            </p:cNvPr>
            <p:cNvCxnSpPr>
              <a:cxnSpLocks/>
              <a:stCxn id="239" idx="5"/>
              <a:endCxn id="240" idx="1"/>
            </p:cNvCxnSpPr>
            <p:nvPr/>
          </p:nvCxnSpPr>
          <p:spPr>
            <a:xfrm>
              <a:off x="8867619" y="579434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BF9B5171-ED81-4F11-A643-7B6AE13D050B}"/>
                </a:ext>
              </a:extLst>
            </p:cNvPr>
            <p:cNvCxnSpPr>
              <a:cxnSpLocks/>
              <a:endCxn id="240" idx="2"/>
            </p:cNvCxnSpPr>
            <p:nvPr/>
          </p:nvCxnSpPr>
          <p:spPr>
            <a:xfrm>
              <a:off x="8480712" y="5989186"/>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2B74ADA9-8C52-42D0-AB2C-E46C1DFBFA36}"/>
                </a:ext>
              </a:extLst>
            </p:cNvPr>
            <p:cNvCxnSpPr>
              <a:cxnSpLocks/>
              <a:stCxn id="240" idx="0"/>
            </p:cNvCxnSpPr>
            <p:nvPr/>
          </p:nvCxnSpPr>
          <p:spPr>
            <a:xfrm flipH="1" flipV="1">
              <a:off x="9061708" y="5440399"/>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EE72E3F2-5488-4122-BBE5-B9760481608D}"/>
                </a:ext>
              </a:extLst>
            </p:cNvPr>
            <p:cNvCxnSpPr>
              <a:cxnSpLocks/>
            </p:cNvCxnSpPr>
            <p:nvPr/>
          </p:nvCxnSpPr>
          <p:spPr>
            <a:xfrm>
              <a:off x="9061708" y="6066632"/>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7580E11-7635-42B3-83DC-61A1D931CEA1}"/>
                </a:ext>
              </a:extLst>
            </p:cNvPr>
            <p:cNvCxnSpPr>
              <a:cxnSpLocks/>
            </p:cNvCxnSpPr>
            <p:nvPr/>
          </p:nvCxnSpPr>
          <p:spPr>
            <a:xfrm>
              <a:off x="8414729" y="6054979"/>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1F028EB5-E889-4A72-AF9F-771CD8986F74}"/>
                </a:ext>
              </a:extLst>
            </p:cNvPr>
            <p:cNvCxnSpPr>
              <a:cxnSpLocks/>
            </p:cNvCxnSpPr>
            <p:nvPr/>
          </p:nvCxnSpPr>
          <p:spPr>
            <a:xfrm>
              <a:off x="7756739" y="6059395"/>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25928FAE-9122-47F3-A084-9C7FCC247622}"/>
                </a:ext>
              </a:extLst>
            </p:cNvPr>
            <p:cNvCxnSpPr>
              <a:cxnSpLocks/>
            </p:cNvCxnSpPr>
            <p:nvPr/>
          </p:nvCxnSpPr>
          <p:spPr>
            <a:xfrm>
              <a:off x="7106703" y="6056048"/>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51" name="Rectangle 250">
              <a:extLst>
                <a:ext uri="{FF2B5EF4-FFF2-40B4-BE49-F238E27FC236}">
                  <a16:creationId xmlns:a16="http://schemas.microsoft.com/office/drawing/2014/main" id="{21767E47-BBBD-48AC-A3BF-C7453B48090F}"/>
                </a:ext>
              </a:extLst>
            </p:cNvPr>
            <p:cNvSpPr/>
            <p:nvPr/>
          </p:nvSpPr>
          <p:spPr>
            <a:xfrm>
              <a:off x="6347333" y="6251683"/>
              <a:ext cx="2766332" cy="213289"/>
            </a:xfrm>
            <a:prstGeom prst="rect">
              <a:avLst/>
            </a:prstGeom>
            <a:solidFill>
              <a:schemeClr val="accent6">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Connector: Elbow 251">
              <a:extLst>
                <a:ext uri="{FF2B5EF4-FFF2-40B4-BE49-F238E27FC236}">
                  <a16:creationId xmlns:a16="http://schemas.microsoft.com/office/drawing/2014/main" id="{E01082F8-2E21-431F-B4FF-60660D687835}"/>
                </a:ext>
              </a:extLst>
            </p:cNvPr>
            <p:cNvCxnSpPr>
              <a:cxnSpLocks/>
              <a:stCxn id="251" idx="3"/>
              <a:endCxn id="93" idx="3"/>
            </p:cNvCxnSpPr>
            <p:nvPr/>
          </p:nvCxnSpPr>
          <p:spPr>
            <a:xfrm flipV="1">
              <a:off x="9113665" y="2962649"/>
              <a:ext cx="493539" cy="3395679"/>
            </a:xfrm>
            <a:prstGeom prst="bentConnector3">
              <a:avLst>
                <a:gd name="adj1" fmla="val 133453"/>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E21427F-953F-47DE-B204-342F9136EDF2}"/>
                </a:ext>
              </a:extLst>
            </p:cNvPr>
            <p:cNvCxnSpPr>
              <a:cxnSpLocks/>
            </p:cNvCxnSpPr>
            <p:nvPr/>
          </p:nvCxnSpPr>
          <p:spPr>
            <a:xfrm>
              <a:off x="6441077" y="3845337"/>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F46FC630-8338-400E-B447-1DA9F8767693}"/>
                </a:ext>
              </a:extLst>
            </p:cNvPr>
            <p:cNvSpPr/>
            <p:nvPr/>
          </p:nvSpPr>
          <p:spPr>
            <a:xfrm>
              <a:off x="6567609" y="4195534"/>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Oval 254">
              <a:extLst>
                <a:ext uri="{FF2B5EF4-FFF2-40B4-BE49-F238E27FC236}">
                  <a16:creationId xmlns:a16="http://schemas.microsoft.com/office/drawing/2014/main" id="{31AE7FCC-ECF3-4A40-B027-0EBB1197C24F}"/>
                </a:ext>
              </a:extLst>
            </p:cNvPr>
            <p:cNvSpPr/>
            <p:nvPr/>
          </p:nvSpPr>
          <p:spPr>
            <a:xfrm>
              <a:off x="6370289" y="4026646"/>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Oval 255">
              <a:extLst>
                <a:ext uri="{FF2B5EF4-FFF2-40B4-BE49-F238E27FC236}">
                  <a16:creationId xmlns:a16="http://schemas.microsoft.com/office/drawing/2014/main" id="{A075BEF8-3D7D-4895-AC12-86F6A6A4EDC1}"/>
                </a:ext>
              </a:extLst>
            </p:cNvPr>
            <p:cNvSpPr/>
            <p:nvPr/>
          </p:nvSpPr>
          <p:spPr>
            <a:xfrm>
              <a:off x="6370289" y="465223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57" name="Straight Arrow Connector 256">
              <a:extLst>
                <a:ext uri="{FF2B5EF4-FFF2-40B4-BE49-F238E27FC236}">
                  <a16:creationId xmlns:a16="http://schemas.microsoft.com/office/drawing/2014/main" id="{3FC7E19E-2E1B-4D3D-8B42-FEB2D2C840FB}"/>
                </a:ext>
              </a:extLst>
            </p:cNvPr>
            <p:cNvCxnSpPr>
              <a:cxnSpLocks/>
              <a:stCxn id="255" idx="5"/>
              <a:endCxn id="254" idx="1"/>
            </p:cNvCxnSpPr>
            <p:nvPr/>
          </p:nvCxnSpPr>
          <p:spPr>
            <a:xfrm>
              <a:off x="6493669" y="4150026"/>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6D1891D-8D52-41FF-A4B4-65ACA7B0847B}"/>
                </a:ext>
              </a:extLst>
            </p:cNvPr>
            <p:cNvCxnSpPr>
              <a:cxnSpLocks/>
              <a:endCxn id="254" idx="7"/>
            </p:cNvCxnSpPr>
            <p:nvPr/>
          </p:nvCxnSpPr>
          <p:spPr>
            <a:xfrm flipH="1">
              <a:off x="6901745" y="4154553"/>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4460783A-9105-49CC-AAEB-AB00F51666CA}"/>
                </a:ext>
              </a:extLst>
            </p:cNvPr>
            <p:cNvCxnSpPr>
              <a:cxnSpLocks/>
              <a:stCxn id="256" idx="7"/>
              <a:endCxn id="254" idx="3"/>
            </p:cNvCxnSpPr>
            <p:nvPr/>
          </p:nvCxnSpPr>
          <p:spPr>
            <a:xfrm flipV="1">
              <a:off x="6493669" y="4529668"/>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AE66C4A2-30C5-4AC0-8073-3DDF5921C61C}"/>
                </a:ext>
              </a:extLst>
            </p:cNvPr>
            <p:cNvCxnSpPr>
              <a:cxnSpLocks/>
              <a:stCxn id="254" idx="5"/>
            </p:cNvCxnSpPr>
            <p:nvPr/>
          </p:nvCxnSpPr>
          <p:spPr>
            <a:xfrm>
              <a:off x="6901745" y="4529668"/>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AA20F3E0-7B55-44AB-9775-FD658EA687ED}"/>
                </a:ext>
              </a:extLst>
            </p:cNvPr>
            <p:cNvCxnSpPr>
              <a:cxnSpLocks/>
              <a:stCxn id="256" idx="6"/>
            </p:cNvCxnSpPr>
            <p:nvPr/>
          </p:nvCxnSpPr>
          <p:spPr>
            <a:xfrm>
              <a:off x="6514838" y="4724511"/>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D2AC7DF3-0500-49DC-BB79-13CFB47ADCB6}"/>
                </a:ext>
              </a:extLst>
            </p:cNvPr>
            <p:cNvCxnSpPr>
              <a:cxnSpLocks/>
              <a:stCxn id="255" idx="4"/>
              <a:endCxn id="256" idx="0"/>
            </p:cNvCxnSpPr>
            <p:nvPr/>
          </p:nvCxnSpPr>
          <p:spPr>
            <a:xfrm>
              <a:off x="6442565" y="4171196"/>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BBE72693-DF09-4DF5-91C1-4200CDFB33B2}"/>
                </a:ext>
              </a:extLst>
            </p:cNvPr>
            <p:cNvCxnSpPr>
              <a:cxnSpLocks/>
              <a:stCxn id="255" idx="6"/>
            </p:cNvCxnSpPr>
            <p:nvPr/>
          </p:nvCxnSpPr>
          <p:spPr>
            <a:xfrm>
              <a:off x="6514838" y="4098922"/>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64" name="Oval 263">
              <a:extLst>
                <a:ext uri="{FF2B5EF4-FFF2-40B4-BE49-F238E27FC236}">
                  <a16:creationId xmlns:a16="http://schemas.microsoft.com/office/drawing/2014/main" id="{65CBD007-9DFD-4C22-B121-D11F31DE245A}"/>
                </a:ext>
              </a:extLst>
            </p:cNvPr>
            <p:cNvSpPr/>
            <p:nvPr/>
          </p:nvSpPr>
          <p:spPr>
            <a:xfrm>
              <a:off x="6564462" y="482310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Oval 264">
              <a:extLst>
                <a:ext uri="{FF2B5EF4-FFF2-40B4-BE49-F238E27FC236}">
                  <a16:creationId xmlns:a16="http://schemas.microsoft.com/office/drawing/2014/main" id="{23720165-A49A-4130-8A1E-3AB132EC55B2}"/>
                </a:ext>
              </a:extLst>
            </p:cNvPr>
            <p:cNvSpPr/>
            <p:nvPr/>
          </p:nvSpPr>
          <p:spPr>
            <a:xfrm>
              <a:off x="6367143" y="527980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66" name="Straight Arrow Connector 265">
              <a:extLst>
                <a:ext uri="{FF2B5EF4-FFF2-40B4-BE49-F238E27FC236}">
                  <a16:creationId xmlns:a16="http://schemas.microsoft.com/office/drawing/2014/main" id="{65C50FE0-1179-426E-B18F-2C4FAA4D177B}"/>
                </a:ext>
              </a:extLst>
            </p:cNvPr>
            <p:cNvCxnSpPr>
              <a:cxnSpLocks/>
              <a:endCxn id="264" idx="1"/>
            </p:cNvCxnSpPr>
            <p:nvPr/>
          </p:nvCxnSpPr>
          <p:spPr>
            <a:xfrm>
              <a:off x="6490523" y="4777596"/>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2B64AE9D-967B-485D-85BF-4CC3F07FF7F4}"/>
                </a:ext>
              </a:extLst>
            </p:cNvPr>
            <p:cNvCxnSpPr>
              <a:cxnSpLocks/>
              <a:endCxn id="264" idx="7"/>
            </p:cNvCxnSpPr>
            <p:nvPr/>
          </p:nvCxnSpPr>
          <p:spPr>
            <a:xfrm flipH="1">
              <a:off x="6898598" y="4782121"/>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CD4F2C4D-D014-4C66-85BF-ADDFDF3C66FE}"/>
                </a:ext>
              </a:extLst>
            </p:cNvPr>
            <p:cNvCxnSpPr>
              <a:cxnSpLocks/>
              <a:stCxn id="265" idx="7"/>
              <a:endCxn id="264" idx="3"/>
            </p:cNvCxnSpPr>
            <p:nvPr/>
          </p:nvCxnSpPr>
          <p:spPr>
            <a:xfrm flipV="1">
              <a:off x="6490523" y="515723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74D499FF-F934-45FD-95CB-E17891A0F176}"/>
                </a:ext>
              </a:extLst>
            </p:cNvPr>
            <p:cNvCxnSpPr>
              <a:cxnSpLocks/>
              <a:stCxn id="264" idx="5"/>
            </p:cNvCxnSpPr>
            <p:nvPr/>
          </p:nvCxnSpPr>
          <p:spPr>
            <a:xfrm>
              <a:off x="6898598" y="515723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DF84F198-81B6-4A80-B8C7-8E242F5AF3DE}"/>
                </a:ext>
              </a:extLst>
            </p:cNvPr>
            <p:cNvCxnSpPr>
              <a:cxnSpLocks/>
              <a:stCxn id="265" idx="6"/>
            </p:cNvCxnSpPr>
            <p:nvPr/>
          </p:nvCxnSpPr>
          <p:spPr>
            <a:xfrm>
              <a:off x="6511692" y="5352078"/>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A8BF984F-6365-4DF0-8DDD-85F542DD07D8}"/>
                </a:ext>
              </a:extLst>
            </p:cNvPr>
            <p:cNvCxnSpPr>
              <a:cxnSpLocks/>
              <a:endCxn id="265" idx="0"/>
            </p:cNvCxnSpPr>
            <p:nvPr/>
          </p:nvCxnSpPr>
          <p:spPr>
            <a:xfrm>
              <a:off x="6439416" y="4798765"/>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72" name="Oval 271">
              <a:extLst>
                <a:ext uri="{FF2B5EF4-FFF2-40B4-BE49-F238E27FC236}">
                  <a16:creationId xmlns:a16="http://schemas.microsoft.com/office/drawing/2014/main" id="{1A419822-F94E-45D1-B82D-402B2D32ABA1}"/>
                </a:ext>
              </a:extLst>
            </p:cNvPr>
            <p:cNvSpPr/>
            <p:nvPr/>
          </p:nvSpPr>
          <p:spPr>
            <a:xfrm>
              <a:off x="6561315" y="5452976"/>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Oval 272">
              <a:extLst>
                <a:ext uri="{FF2B5EF4-FFF2-40B4-BE49-F238E27FC236}">
                  <a16:creationId xmlns:a16="http://schemas.microsoft.com/office/drawing/2014/main" id="{2F8D5B63-B803-4203-8220-B08600BB0610}"/>
                </a:ext>
              </a:extLst>
            </p:cNvPr>
            <p:cNvSpPr/>
            <p:nvPr/>
          </p:nvSpPr>
          <p:spPr>
            <a:xfrm>
              <a:off x="6363995" y="5909677"/>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4" name="Straight Arrow Connector 273">
              <a:extLst>
                <a:ext uri="{FF2B5EF4-FFF2-40B4-BE49-F238E27FC236}">
                  <a16:creationId xmlns:a16="http://schemas.microsoft.com/office/drawing/2014/main" id="{D43C40E2-F0CB-4678-9E38-BE20A44FB58B}"/>
                </a:ext>
              </a:extLst>
            </p:cNvPr>
            <p:cNvCxnSpPr>
              <a:cxnSpLocks/>
              <a:endCxn id="272" idx="1"/>
            </p:cNvCxnSpPr>
            <p:nvPr/>
          </p:nvCxnSpPr>
          <p:spPr>
            <a:xfrm>
              <a:off x="6487375" y="5407467"/>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769CEBF-85E1-4FA7-9400-41E767942B47}"/>
                </a:ext>
              </a:extLst>
            </p:cNvPr>
            <p:cNvCxnSpPr>
              <a:cxnSpLocks/>
              <a:endCxn id="272" idx="7"/>
            </p:cNvCxnSpPr>
            <p:nvPr/>
          </p:nvCxnSpPr>
          <p:spPr>
            <a:xfrm flipH="1">
              <a:off x="6895451" y="5411994"/>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0FEAFC7F-BF09-401B-9080-26F33B420D7A}"/>
                </a:ext>
              </a:extLst>
            </p:cNvPr>
            <p:cNvCxnSpPr>
              <a:cxnSpLocks/>
              <a:stCxn id="273" idx="7"/>
              <a:endCxn id="272" idx="3"/>
            </p:cNvCxnSpPr>
            <p:nvPr/>
          </p:nvCxnSpPr>
          <p:spPr>
            <a:xfrm flipV="1">
              <a:off x="6487375" y="5787110"/>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AC9C7B1B-B7E3-419A-913F-9356443F4A2D}"/>
                </a:ext>
              </a:extLst>
            </p:cNvPr>
            <p:cNvCxnSpPr>
              <a:cxnSpLocks/>
              <a:stCxn id="272" idx="5"/>
            </p:cNvCxnSpPr>
            <p:nvPr/>
          </p:nvCxnSpPr>
          <p:spPr>
            <a:xfrm>
              <a:off x="6895451" y="5787110"/>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3F3AA72-0396-4928-8320-C70121FA4AA1}"/>
                </a:ext>
              </a:extLst>
            </p:cNvPr>
            <p:cNvCxnSpPr>
              <a:cxnSpLocks/>
              <a:stCxn id="273" idx="6"/>
            </p:cNvCxnSpPr>
            <p:nvPr/>
          </p:nvCxnSpPr>
          <p:spPr>
            <a:xfrm>
              <a:off x="6508544" y="5981953"/>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A3D7F3FB-ECBD-4053-BD71-450F94FB206A}"/>
                </a:ext>
              </a:extLst>
            </p:cNvPr>
            <p:cNvCxnSpPr>
              <a:cxnSpLocks/>
              <a:endCxn id="273" idx="0"/>
            </p:cNvCxnSpPr>
            <p:nvPr/>
          </p:nvCxnSpPr>
          <p:spPr>
            <a:xfrm>
              <a:off x="6436270" y="5428637"/>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07705E03-8CE8-4B35-A39F-2C78501902D7}"/>
                </a:ext>
              </a:extLst>
            </p:cNvPr>
            <p:cNvCxnSpPr>
              <a:cxnSpLocks/>
            </p:cNvCxnSpPr>
            <p:nvPr/>
          </p:nvCxnSpPr>
          <p:spPr>
            <a:xfrm>
              <a:off x="6441077" y="6056048"/>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81" name="Rectangle 280">
              <a:extLst>
                <a:ext uri="{FF2B5EF4-FFF2-40B4-BE49-F238E27FC236}">
                  <a16:creationId xmlns:a16="http://schemas.microsoft.com/office/drawing/2014/main" id="{4902FA72-F8B6-45BC-8E6A-B809BB910B06}"/>
                </a:ext>
              </a:extLst>
            </p:cNvPr>
            <p:cNvSpPr/>
            <p:nvPr/>
          </p:nvSpPr>
          <p:spPr>
            <a:xfrm>
              <a:off x="6347331" y="3654584"/>
              <a:ext cx="2766332" cy="213289"/>
            </a:xfrm>
            <a:prstGeom prst="rect">
              <a:avLst/>
            </a:prstGeom>
            <a:solidFill>
              <a:schemeClr val="accent6">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F94B8831-DC79-46AE-B2C2-0EEFE806CB38}"/>
                </a:ext>
              </a:extLst>
            </p:cNvPr>
            <p:cNvSpPr/>
            <p:nvPr/>
          </p:nvSpPr>
          <p:spPr>
            <a:xfrm>
              <a:off x="7713502" y="2674781"/>
              <a:ext cx="1817935" cy="57216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Stream Control.</a:t>
              </a:r>
            </a:p>
            <a:p>
              <a:pPr algn="ctr"/>
              <a:endParaRPr lang="en-US" sz="2000" dirty="0">
                <a:solidFill>
                  <a:schemeClr val="tx1"/>
                </a:solidFill>
              </a:endParaRPr>
            </a:p>
          </p:txBody>
        </p:sp>
        <p:cxnSp>
          <p:nvCxnSpPr>
            <p:cNvPr id="284" name="Straight Arrow Connector 283">
              <a:extLst>
                <a:ext uri="{FF2B5EF4-FFF2-40B4-BE49-F238E27FC236}">
                  <a16:creationId xmlns:a16="http://schemas.microsoft.com/office/drawing/2014/main" id="{59B0E1A8-B6A4-4B75-9D3E-15D0521DD87C}"/>
                </a:ext>
              </a:extLst>
            </p:cNvPr>
            <p:cNvCxnSpPr>
              <a:cxnSpLocks/>
            </p:cNvCxnSpPr>
            <p:nvPr/>
          </p:nvCxnSpPr>
          <p:spPr>
            <a:xfrm>
              <a:off x="6821649"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4A25B335-DE21-440F-8E2A-9DCC5DEE539E}"/>
                </a:ext>
              </a:extLst>
            </p:cNvPr>
            <p:cNvCxnSpPr>
              <a:cxnSpLocks/>
            </p:cNvCxnSpPr>
            <p:nvPr/>
          </p:nvCxnSpPr>
          <p:spPr>
            <a:xfrm>
              <a:off x="7329207"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AE5706D7-6180-4698-9EC9-BA322B8C6F19}"/>
                </a:ext>
              </a:extLst>
            </p:cNvPr>
            <p:cNvCxnSpPr>
              <a:cxnSpLocks/>
            </p:cNvCxnSpPr>
            <p:nvPr/>
          </p:nvCxnSpPr>
          <p:spPr>
            <a:xfrm>
              <a:off x="7861181"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D2C053E4-571D-4177-9FBA-61ADA8EF146F}"/>
                </a:ext>
              </a:extLst>
            </p:cNvPr>
            <p:cNvCxnSpPr>
              <a:cxnSpLocks/>
            </p:cNvCxnSpPr>
            <p:nvPr/>
          </p:nvCxnSpPr>
          <p:spPr>
            <a:xfrm>
              <a:off x="8321358"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C6CBAA05-D3AD-40CC-A2EF-67C72DC2E394}"/>
                </a:ext>
              </a:extLst>
            </p:cNvPr>
            <p:cNvCxnSpPr>
              <a:cxnSpLocks/>
            </p:cNvCxnSpPr>
            <p:nvPr/>
          </p:nvCxnSpPr>
          <p:spPr>
            <a:xfrm>
              <a:off x="8769557"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40C1BE0-79B7-4A5A-97FC-674E1805E840}"/>
              </a:ext>
            </a:extLst>
          </p:cNvPr>
          <p:cNvGrpSpPr/>
          <p:nvPr/>
        </p:nvGrpSpPr>
        <p:grpSpPr>
          <a:xfrm>
            <a:off x="9682774" y="3753168"/>
            <a:ext cx="1568053" cy="2563812"/>
            <a:chOff x="7624889" y="3753168"/>
            <a:chExt cx="1568053" cy="2563812"/>
          </a:xfrm>
        </p:grpSpPr>
        <p:sp>
          <p:nvSpPr>
            <p:cNvPr id="176" name="Oval 175">
              <a:extLst>
                <a:ext uri="{FF2B5EF4-FFF2-40B4-BE49-F238E27FC236}">
                  <a16:creationId xmlns:a16="http://schemas.microsoft.com/office/drawing/2014/main" id="{843A14B8-E838-4157-A6A7-00DC02FFE096}"/>
                </a:ext>
              </a:extLst>
            </p:cNvPr>
            <p:cNvSpPr/>
            <p:nvPr/>
          </p:nvSpPr>
          <p:spPr>
            <a:xfrm>
              <a:off x="7871607" y="4180878"/>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tx1"/>
                  </a:solidFill>
                </a:rPr>
                <a:t>×</a:t>
              </a:r>
              <a:endParaRPr lang="en-US" sz="3600" b="1" dirty="0">
                <a:solidFill>
                  <a:schemeClr val="tx1"/>
                </a:solidFill>
              </a:endParaRPr>
            </a:p>
          </p:txBody>
        </p:sp>
        <p:cxnSp>
          <p:nvCxnSpPr>
            <p:cNvPr id="177" name="Straight Arrow Connector 176">
              <a:extLst>
                <a:ext uri="{FF2B5EF4-FFF2-40B4-BE49-F238E27FC236}">
                  <a16:creationId xmlns:a16="http://schemas.microsoft.com/office/drawing/2014/main" id="{F5B133CB-963D-4DB3-8103-37A82437C60F}"/>
                </a:ext>
              </a:extLst>
            </p:cNvPr>
            <p:cNvCxnSpPr>
              <a:cxnSpLocks/>
            </p:cNvCxnSpPr>
            <p:nvPr/>
          </p:nvCxnSpPr>
          <p:spPr>
            <a:xfrm>
              <a:off x="8227592" y="4555632"/>
              <a:ext cx="378060" cy="355882"/>
            </a:xfrm>
            <a:prstGeom prst="straightConnector1">
              <a:avLst/>
            </a:prstGeom>
            <a:solidFill>
              <a:schemeClr val="accent2">
                <a:lumMod val="60000"/>
                <a:lumOff val="40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Oval 177">
              <a:extLst>
                <a:ext uri="{FF2B5EF4-FFF2-40B4-BE49-F238E27FC236}">
                  <a16:creationId xmlns:a16="http://schemas.microsoft.com/office/drawing/2014/main" id="{DB0FFC42-F88B-45AF-A3A4-D375F7B25699}"/>
                </a:ext>
              </a:extLst>
            </p:cNvPr>
            <p:cNvSpPr/>
            <p:nvPr/>
          </p:nvSpPr>
          <p:spPr>
            <a:xfrm>
              <a:off x="8540627" y="4827720"/>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r>
                <a:rPr lang="zh-CN" altLang="en-US" sz="3600" b="1" dirty="0">
                  <a:solidFill>
                    <a:schemeClr val="tx1"/>
                  </a:solidFill>
                </a:rPr>
                <a:t>＋</a:t>
              </a:r>
              <a:endParaRPr lang="en-US" b="1" dirty="0">
                <a:solidFill>
                  <a:schemeClr val="tx1"/>
                </a:solidFill>
              </a:endParaRPr>
            </a:p>
          </p:txBody>
        </p:sp>
        <p:sp>
          <p:nvSpPr>
            <p:cNvPr id="183" name="Freeform: Shape 182">
              <a:extLst>
                <a:ext uri="{FF2B5EF4-FFF2-40B4-BE49-F238E27FC236}">
                  <a16:creationId xmlns:a16="http://schemas.microsoft.com/office/drawing/2014/main" id="{B080E971-7CA5-4BA4-97B0-500963AB0A12}"/>
                </a:ext>
              </a:extLst>
            </p:cNvPr>
            <p:cNvSpPr/>
            <p:nvPr/>
          </p:nvSpPr>
          <p:spPr>
            <a:xfrm>
              <a:off x="8880825" y="3829531"/>
              <a:ext cx="312117" cy="1072445"/>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Shape 291">
              <a:extLst>
                <a:ext uri="{FF2B5EF4-FFF2-40B4-BE49-F238E27FC236}">
                  <a16:creationId xmlns:a16="http://schemas.microsoft.com/office/drawing/2014/main" id="{3C125864-DAD6-48AA-92FF-DFF95E888866}"/>
                </a:ext>
              </a:extLst>
            </p:cNvPr>
            <p:cNvSpPr/>
            <p:nvPr/>
          </p:nvSpPr>
          <p:spPr>
            <a:xfrm>
              <a:off x="8219652" y="3771251"/>
              <a:ext cx="270502" cy="485914"/>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Shape 292">
              <a:extLst>
                <a:ext uri="{FF2B5EF4-FFF2-40B4-BE49-F238E27FC236}">
                  <a16:creationId xmlns:a16="http://schemas.microsoft.com/office/drawing/2014/main" id="{487ECBBD-485F-49CE-8FC4-43AAE70ECB65}"/>
                </a:ext>
              </a:extLst>
            </p:cNvPr>
            <p:cNvSpPr/>
            <p:nvPr/>
          </p:nvSpPr>
          <p:spPr>
            <a:xfrm flipH="1">
              <a:off x="7624889" y="3753168"/>
              <a:ext cx="328420" cy="485914"/>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9F69756-6E0D-4B29-9717-F1E5B0A06419}"/>
                </a:ext>
              </a:extLst>
            </p:cNvPr>
            <p:cNvSpPr/>
            <p:nvPr/>
          </p:nvSpPr>
          <p:spPr>
            <a:xfrm>
              <a:off x="8376878" y="5185410"/>
              <a:ext cx="203242" cy="1131570"/>
            </a:xfrm>
            <a:custGeom>
              <a:avLst/>
              <a:gdLst>
                <a:gd name="connsiteX0" fmla="*/ 203242 w 203242"/>
                <a:gd name="connsiteY0" fmla="*/ 0 h 1131570"/>
                <a:gd name="connsiteX1" fmla="*/ 16552 w 203242"/>
                <a:gd name="connsiteY1" fmla="*/ 175260 h 1131570"/>
                <a:gd name="connsiteX2" fmla="*/ 16552 w 203242"/>
                <a:gd name="connsiteY2" fmla="*/ 575310 h 1131570"/>
                <a:gd name="connsiteX3" fmla="*/ 81322 w 203242"/>
                <a:gd name="connsiteY3" fmla="*/ 1131570 h 1131570"/>
              </a:gdLst>
              <a:ahLst/>
              <a:cxnLst>
                <a:cxn ang="0">
                  <a:pos x="connsiteX0" y="connsiteY0"/>
                </a:cxn>
                <a:cxn ang="0">
                  <a:pos x="connsiteX1" y="connsiteY1"/>
                </a:cxn>
                <a:cxn ang="0">
                  <a:pos x="connsiteX2" y="connsiteY2"/>
                </a:cxn>
                <a:cxn ang="0">
                  <a:pos x="connsiteX3" y="connsiteY3"/>
                </a:cxn>
              </a:cxnLst>
              <a:rect l="l" t="t" r="r" b="b"/>
              <a:pathLst>
                <a:path w="203242" h="1131570">
                  <a:moveTo>
                    <a:pt x="203242" y="0"/>
                  </a:moveTo>
                  <a:cubicBezTo>
                    <a:pt x="125454" y="39687"/>
                    <a:pt x="47667" y="79375"/>
                    <a:pt x="16552" y="175260"/>
                  </a:cubicBezTo>
                  <a:cubicBezTo>
                    <a:pt x="-14563" y="271145"/>
                    <a:pt x="5757" y="415925"/>
                    <a:pt x="16552" y="575310"/>
                  </a:cubicBezTo>
                  <a:cubicBezTo>
                    <a:pt x="27347" y="734695"/>
                    <a:pt x="54334" y="933132"/>
                    <a:pt x="81322" y="113157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5" name="TextBox 294">
            <a:extLst>
              <a:ext uri="{FF2B5EF4-FFF2-40B4-BE49-F238E27FC236}">
                <a16:creationId xmlns:a16="http://schemas.microsoft.com/office/drawing/2014/main" id="{3F284421-0418-4D32-857B-6DE3914B4605}"/>
              </a:ext>
            </a:extLst>
          </p:cNvPr>
          <p:cNvSpPr txBox="1"/>
          <p:nvPr/>
        </p:nvSpPr>
        <p:spPr>
          <a:xfrm>
            <a:off x="6505056" y="3396378"/>
            <a:ext cx="1693195" cy="830997"/>
          </a:xfrm>
          <a:prstGeom prst="rect">
            <a:avLst/>
          </a:prstGeom>
          <a:noFill/>
        </p:spPr>
        <p:txBody>
          <a:bodyPr wrap="square" lIns="91440" rIns="0" rtlCol="0">
            <a:spAutoFit/>
          </a:bodyPr>
          <a:lstStyle/>
          <a:p>
            <a:r>
              <a:rPr lang="en-US" altLang="zh-CN" sz="2400" b="1" dirty="0"/>
              <a:t>Sync. Elem</a:t>
            </a:r>
          </a:p>
          <a:p>
            <a:r>
              <a:rPr lang="en-US" sz="2400" b="1" dirty="0"/>
              <a:t>(ports)</a:t>
            </a:r>
            <a:endParaRPr lang="en-US" sz="2400" dirty="0"/>
          </a:p>
        </p:txBody>
      </p:sp>
      <p:sp>
        <p:nvSpPr>
          <p:cNvPr id="296" name="TextBox 295">
            <a:extLst>
              <a:ext uri="{FF2B5EF4-FFF2-40B4-BE49-F238E27FC236}">
                <a16:creationId xmlns:a16="http://schemas.microsoft.com/office/drawing/2014/main" id="{DA3EEE96-8339-4A02-980D-455AD412BC8F}"/>
              </a:ext>
            </a:extLst>
          </p:cNvPr>
          <p:cNvSpPr txBox="1"/>
          <p:nvPr/>
        </p:nvSpPr>
        <p:spPr>
          <a:xfrm>
            <a:off x="6505057" y="6203362"/>
            <a:ext cx="1468103" cy="461665"/>
          </a:xfrm>
          <a:prstGeom prst="rect">
            <a:avLst/>
          </a:prstGeom>
          <a:noFill/>
        </p:spPr>
        <p:txBody>
          <a:bodyPr wrap="square" lIns="91440" rIns="0" rtlCol="0">
            <a:spAutoFit/>
          </a:bodyPr>
          <a:lstStyle/>
          <a:p>
            <a:r>
              <a:rPr lang="en-US" altLang="zh-CN" sz="2400" b="1" dirty="0"/>
              <a:t>Switches</a:t>
            </a:r>
            <a:endParaRPr lang="en-US" sz="2400" dirty="0"/>
          </a:p>
        </p:txBody>
      </p:sp>
      <p:sp>
        <p:nvSpPr>
          <p:cNvPr id="297" name="TextBox 296">
            <a:extLst>
              <a:ext uri="{FF2B5EF4-FFF2-40B4-BE49-F238E27FC236}">
                <a16:creationId xmlns:a16="http://schemas.microsoft.com/office/drawing/2014/main" id="{09E97A4A-140F-4D3E-8770-063B423823F5}"/>
              </a:ext>
            </a:extLst>
          </p:cNvPr>
          <p:cNvSpPr txBox="1"/>
          <p:nvPr/>
        </p:nvSpPr>
        <p:spPr>
          <a:xfrm>
            <a:off x="6505058" y="5031448"/>
            <a:ext cx="1757696" cy="830997"/>
          </a:xfrm>
          <a:prstGeom prst="rect">
            <a:avLst/>
          </a:prstGeom>
          <a:noFill/>
        </p:spPr>
        <p:txBody>
          <a:bodyPr wrap="square" lIns="91440" rIns="0" rtlCol="0">
            <a:spAutoFit/>
          </a:bodyPr>
          <a:lstStyle/>
          <a:p>
            <a:r>
              <a:rPr lang="en-US" altLang="zh-CN" sz="2400" b="1" dirty="0"/>
              <a:t>Processing Elements</a:t>
            </a:r>
            <a:endParaRPr lang="en-US" sz="2400" dirty="0"/>
          </a:p>
        </p:txBody>
      </p:sp>
      <p:sp>
        <p:nvSpPr>
          <p:cNvPr id="299" name="TextBox 298">
            <a:extLst>
              <a:ext uri="{FF2B5EF4-FFF2-40B4-BE49-F238E27FC236}">
                <a16:creationId xmlns:a16="http://schemas.microsoft.com/office/drawing/2014/main" id="{0FF2B3B4-6FC4-4CD8-971B-174810E03D0A}"/>
              </a:ext>
            </a:extLst>
          </p:cNvPr>
          <p:cNvSpPr txBox="1"/>
          <p:nvPr/>
        </p:nvSpPr>
        <p:spPr>
          <a:xfrm>
            <a:off x="6505057" y="1627348"/>
            <a:ext cx="1686443" cy="830997"/>
          </a:xfrm>
          <a:prstGeom prst="rect">
            <a:avLst/>
          </a:prstGeom>
          <a:noFill/>
        </p:spPr>
        <p:txBody>
          <a:bodyPr wrap="square" lIns="91440" rIns="0" rtlCol="0">
            <a:spAutoFit/>
          </a:bodyPr>
          <a:lstStyle/>
          <a:p>
            <a:r>
              <a:rPr lang="en-US" altLang="zh-CN" sz="2400" b="1" dirty="0"/>
              <a:t>Address Generator</a:t>
            </a:r>
            <a:endParaRPr lang="en-US" altLang="zh-CN" sz="2400" dirty="0"/>
          </a:p>
        </p:txBody>
      </p:sp>
      <p:cxnSp>
        <p:nvCxnSpPr>
          <p:cNvPr id="301" name="Straight Arrow Connector 300">
            <a:extLst>
              <a:ext uri="{FF2B5EF4-FFF2-40B4-BE49-F238E27FC236}">
                <a16:creationId xmlns:a16="http://schemas.microsoft.com/office/drawing/2014/main" id="{03DCD7EB-4C89-40FE-9AAC-3D649B0CF2EB}"/>
              </a:ext>
            </a:extLst>
          </p:cNvPr>
          <p:cNvCxnSpPr>
            <a:cxnSpLocks/>
            <a:stCxn id="299" idx="3"/>
            <a:endCxn id="282" idx="0"/>
          </p:cNvCxnSpPr>
          <p:nvPr/>
        </p:nvCxnSpPr>
        <p:spPr>
          <a:xfrm>
            <a:off x="8191500" y="2042847"/>
            <a:ext cx="2488855" cy="631934"/>
          </a:xfrm>
          <a:prstGeom prst="straightConnector1">
            <a:avLst/>
          </a:prstGeom>
          <a:ln w="127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AC4C875C-8BBF-4F29-A860-FCD90219E6E4}"/>
              </a:ext>
            </a:extLst>
          </p:cNvPr>
          <p:cNvCxnSpPr>
            <a:cxnSpLocks/>
            <a:stCxn id="297" idx="3"/>
            <a:endCxn id="272" idx="2"/>
          </p:cNvCxnSpPr>
          <p:nvPr/>
        </p:nvCxnSpPr>
        <p:spPr>
          <a:xfrm>
            <a:off x="8262754" y="5446947"/>
            <a:ext cx="356446" cy="201761"/>
          </a:xfrm>
          <a:prstGeom prst="straightConnector1">
            <a:avLst/>
          </a:prstGeom>
          <a:ln w="127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BD8A1232-C0FD-4C90-91E8-A7C41CE5809D}"/>
              </a:ext>
            </a:extLst>
          </p:cNvPr>
          <p:cNvCxnSpPr>
            <a:cxnSpLocks/>
            <a:stCxn id="222" idx="3"/>
            <a:endCxn id="296" idx="3"/>
          </p:cNvCxnSpPr>
          <p:nvPr/>
        </p:nvCxnSpPr>
        <p:spPr>
          <a:xfrm flipH="1">
            <a:off x="7973160" y="6033058"/>
            <a:ext cx="1135515" cy="401137"/>
          </a:xfrm>
          <a:prstGeom prst="straightConnector1">
            <a:avLst/>
          </a:prstGeom>
          <a:ln w="127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CCA29F66-9912-424D-820F-BE7E03DC9EC5}"/>
              </a:ext>
            </a:extLst>
          </p:cNvPr>
          <p:cNvCxnSpPr>
            <a:cxnSpLocks/>
            <a:stCxn id="281" idx="1"/>
            <a:endCxn id="295" idx="3"/>
          </p:cNvCxnSpPr>
          <p:nvPr/>
        </p:nvCxnSpPr>
        <p:spPr>
          <a:xfrm flipH="1">
            <a:off x="8198251" y="3761229"/>
            <a:ext cx="206965" cy="50648"/>
          </a:xfrm>
          <a:prstGeom prst="straightConnector1">
            <a:avLst/>
          </a:prstGeom>
          <a:ln w="127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270C713-A553-4AA7-A6FE-D6EFEDDB31B3}"/>
              </a:ext>
            </a:extLst>
          </p:cNvPr>
          <p:cNvGrpSpPr/>
          <p:nvPr/>
        </p:nvGrpSpPr>
        <p:grpSpPr>
          <a:xfrm>
            <a:off x="564603" y="3350170"/>
            <a:ext cx="4766825" cy="2501503"/>
            <a:chOff x="564604" y="3350171"/>
            <a:chExt cx="4131062" cy="2136724"/>
          </a:xfrm>
        </p:grpSpPr>
        <p:sp>
          <p:nvSpPr>
            <p:cNvPr id="81" name="Oval 80">
              <a:extLst>
                <a:ext uri="{FF2B5EF4-FFF2-40B4-BE49-F238E27FC236}">
                  <a16:creationId xmlns:a16="http://schemas.microsoft.com/office/drawing/2014/main" id="{6D5D138E-21F7-4C7E-8C3A-CDE3C7E8BAB1}"/>
                </a:ext>
              </a:extLst>
            </p:cNvPr>
            <p:cNvSpPr/>
            <p:nvPr/>
          </p:nvSpPr>
          <p:spPr>
            <a:xfrm>
              <a:off x="2345105" y="3957540"/>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b="1" dirty="0">
                  <a:solidFill>
                    <a:schemeClr val="tx1"/>
                  </a:solidFill>
                </a:rPr>
                <a:t>×</a:t>
              </a:r>
              <a:endParaRPr lang="en-US" sz="4000" b="1" dirty="0">
                <a:solidFill>
                  <a:schemeClr val="tx1"/>
                </a:solidFill>
              </a:endParaRPr>
            </a:p>
          </p:txBody>
        </p:sp>
        <p:sp>
          <p:nvSpPr>
            <p:cNvPr id="84" name="Oval 83">
              <a:extLst>
                <a:ext uri="{FF2B5EF4-FFF2-40B4-BE49-F238E27FC236}">
                  <a16:creationId xmlns:a16="http://schemas.microsoft.com/office/drawing/2014/main" id="{CF2C9BC6-000C-401D-AF20-96122CC9E516}"/>
                </a:ext>
              </a:extLst>
            </p:cNvPr>
            <p:cNvSpPr/>
            <p:nvPr/>
          </p:nvSpPr>
          <p:spPr>
            <a:xfrm>
              <a:off x="2883029" y="4525673"/>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r>
                <a:rPr lang="zh-CN" altLang="en-US" sz="4000" b="1">
                  <a:solidFill>
                    <a:schemeClr val="tx1"/>
                  </a:solidFill>
                </a:rPr>
                <a:t>＋</a:t>
              </a:r>
              <a:endParaRPr lang="en-US" sz="2000" b="1">
                <a:solidFill>
                  <a:schemeClr val="tx1"/>
                </a:solidFill>
              </a:endParaRPr>
            </a:p>
          </p:txBody>
        </p:sp>
        <p:cxnSp>
          <p:nvCxnSpPr>
            <p:cNvPr id="85" name="Straight Arrow Connector 84">
              <a:extLst>
                <a:ext uri="{FF2B5EF4-FFF2-40B4-BE49-F238E27FC236}">
                  <a16:creationId xmlns:a16="http://schemas.microsoft.com/office/drawing/2014/main" id="{E7FA7162-2A0D-4273-BC24-BEF16235C095}"/>
                </a:ext>
              </a:extLst>
            </p:cNvPr>
            <p:cNvCxnSpPr>
              <a:cxnSpLocks/>
              <a:stCxn id="81" idx="5"/>
              <a:endCxn id="84" idx="1"/>
            </p:cNvCxnSpPr>
            <p:nvPr/>
          </p:nvCxnSpPr>
          <p:spPr>
            <a:xfrm>
              <a:off x="2696325" y="4308760"/>
              <a:ext cx="246964" cy="2771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357E1F1C-CE70-4F83-B306-3135BC1034C2}"/>
                </a:ext>
              </a:extLst>
            </p:cNvPr>
            <p:cNvSpPr/>
            <p:nvPr/>
          </p:nvSpPr>
          <p:spPr>
            <a:xfrm>
              <a:off x="1546256" y="3370406"/>
              <a:ext cx="975385"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a[0:n]</a:t>
              </a:r>
            </a:p>
          </p:txBody>
        </p:sp>
        <p:sp>
          <p:nvSpPr>
            <p:cNvPr id="90" name="Rectangle 89">
              <a:extLst>
                <a:ext uri="{FF2B5EF4-FFF2-40B4-BE49-F238E27FC236}">
                  <a16:creationId xmlns:a16="http://schemas.microsoft.com/office/drawing/2014/main" id="{6007E763-54B6-491E-A766-0DA1ACA6DF48}"/>
                </a:ext>
              </a:extLst>
            </p:cNvPr>
            <p:cNvSpPr/>
            <p:nvPr/>
          </p:nvSpPr>
          <p:spPr>
            <a:xfrm>
              <a:off x="2636071" y="3370406"/>
              <a:ext cx="97538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b[0:n]</a:t>
              </a:r>
            </a:p>
          </p:txBody>
        </p:sp>
        <p:cxnSp>
          <p:nvCxnSpPr>
            <p:cNvPr id="91" name="Straight Arrow Connector 90">
              <a:extLst>
                <a:ext uri="{FF2B5EF4-FFF2-40B4-BE49-F238E27FC236}">
                  <a16:creationId xmlns:a16="http://schemas.microsoft.com/office/drawing/2014/main" id="{661742F0-AA6D-4096-81C5-623DBCD0AE02}"/>
                </a:ext>
              </a:extLst>
            </p:cNvPr>
            <p:cNvCxnSpPr>
              <a:cxnSpLocks/>
              <a:stCxn id="89" idx="2"/>
              <a:endCxn id="81" idx="1"/>
            </p:cNvCxnSpPr>
            <p:nvPr/>
          </p:nvCxnSpPr>
          <p:spPr>
            <a:xfrm>
              <a:off x="2033949" y="3699268"/>
              <a:ext cx="371416" cy="318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3D51EA52-2BD3-4315-92C7-6946CE97F2E5}"/>
                </a:ext>
              </a:extLst>
            </p:cNvPr>
            <p:cNvCxnSpPr>
              <a:cxnSpLocks/>
              <a:stCxn id="90" idx="2"/>
              <a:endCxn id="81" idx="7"/>
            </p:cNvCxnSpPr>
            <p:nvPr/>
          </p:nvCxnSpPr>
          <p:spPr>
            <a:xfrm flipH="1">
              <a:off x="2696325" y="3699268"/>
              <a:ext cx="427437" cy="318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E0F48506-7F88-44F5-AE60-A54D72533C4E}"/>
                </a:ext>
              </a:extLst>
            </p:cNvPr>
            <p:cNvSpPr/>
            <p:nvPr/>
          </p:nvSpPr>
          <p:spPr>
            <a:xfrm>
              <a:off x="3720285" y="3370406"/>
              <a:ext cx="97538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c[0:n]</a:t>
              </a:r>
            </a:p>
          </p:txBody>
        </p:sp>
        <p:cxnSp>
          <p:nvCxnSpPr>
            <p:cNvPr id="98" name="Straight Arrow Connector 97">
              <a:extLst>
                <a:ext uri="{FF2B5EF4-FFF2-40B4-BE49-F238E27FC236}">
                  <a16:creationId xmlns:a16="http://schemas.microsoft.com/office/drawing/2014/main" id="{54ED685C-07A9-418A-8B16-314B1FF6BCBA}"/>
                </a:ext>
              </a:extLst>
            </p:cNvPr>
            <p:cNvCxnSpPr>
              <a:cxnSpLocks/>
              <a:stCxn id="97" idx="2"/>
              <a:endCxn id="84" idx="7"/>
            </p:cNvCxnSpPr>
            <p:nvPr/>
          </p:nvCxnSpPr>
          <p:spPr>
            <a:xfrm flipH="1">
              <a:off x="3234249" y="3699268"/>
              <a:ext cx="973727" cy="8866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765EDA30-F3E0-4578-B216-8524768363DA}"/>
                </a:ext>
              </a:extLst>
            </p:cNvPr>
            <p:cNvSpPr/>
            <p:nvPr/>
          </p:nvSpPr>
          <p:spPr>
            <a:xfrm>
              <a:off x="2601078" y="5158033"/>
              <a:ext cx="97538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c[0:n]</a:t>
              </a:r>
            </a:p>
          </p:txBody>
        </p:sp>
        <p:cxnSp>
          <p:nvCxnSpPr>
            <p:cNvPr id="102" name="Straight Arrow Connector 101">
              <a:extLst>
                <a:ext uri="{FF2B5EF4-FFF2-40B4-BE49-F238E27FC236}">
                  <a16:creationId xmlns:a16="http://schemas.microsoft.com/office/drawing/2014/main" id="{BE4EC80B-01C4-41D9-9285-33A23A9470F2}"/>
                </a:ext>
              </a:extLst>
            </p:cNvPr>
            <p:cNvCxnSpPr>
              <a:cxnSpLocks/>
              <a:stCxn id="84" idx="4"/>
              <a:endCxn id="101" idx="0"/>
            </p:cNvCxnSpPr>
            <p:nvPr/>
          </p:nvCxnSpPr>
          <p:spPr>
            <a:xfrm>
              <a:off x="3088769" y="4937153"/>
              <a:ext cx="0" cy="2208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64604" y="3350171"/>
              <a:ext cx="1034066" cy="400110"/>
            </a:xfrm>
            <a:prstGeom prst="rect">
              <a:avLst/>
            </a:prstGeom>
            <a:noFill/>
          </p:spPr>
          <p:txBody>
            <a:bodyPr wrap="none" rtlCol="0">
              <a:spAutoFit/>
            </a:bodyPr>
            <a:lstStyle/>
            <a:p>
              <a:r>
                <a:rPr lang="en-US" sz="2000" dirty="0"/>
                <a:t>Streams</a:t>
              </a:r>
            </a:p>
          </p:txBody>
        </p:sp>
        <p:sp>
          <p:nvSpPr>
            <p:cNvPr id="172" name="TextBox 171"/>
            <p:cNvSpPr txBox="1"/>
            <p:nvPr/>
          </p:nvSpPr>
          <p:spPr>
            <a:xfrm>
              <a:off x="1222682" y="4382219"/>
              <a:ext cx="1122423" cy="400110"/>
            </a:xfrm>
            <a:prstGeom prst="rect">
              <a:avLst/>
            </a:prstGeom>
            <a:noFill/>
          </p:spPr>
          <p:txBody>
            <a:bodyPr wrap="none" rtlCol="0">
              <a:spAutoFit/>
            </a:bodyPr>
            <a:lstStyle/>
            <a:p>
              <a:r>
                <a:rPr lang="en-US" sz="2000" dirty="0"/>
                <a:t>Dataflow</a:t>
              </a:r>
            </a:p>
          </p:txBody>
        </p:sp>
      </p:grpSp>
      <p:grpSp>
        <p:nvGrpSpPr>
          <p:cNvPr id="9" name="Group 8"/>
          <p:cNvGrpSpPr/>
          <p:nvPr/>
        </p:nvGrpSpPr>
        <p:grpSpPr>
          <a:xfrm>
            <a:off x="9991288" y="2967469"/>
            <a:ext cx="1620141" cy="428909"/>
            <a:chOff x="9878832" y="3370375"/>
            <a:chExt cx="1816188" cy="450110"/>
          </a:xfrm>
        </p:grpSpPr>
        <p:sp>
          <p:nvSpPr>
            <p:cNvPr id="182" name="Rectangle 181">
              <a:extLst>
                <a:ext uri="{FF2B5EF4-FFF2-40B4-BE49-F238E27FC236}">
                  <a16:creationId xmlns:a16="http://schemas.microsoft.com/office/drawing/2014/main" id="{357E1F1C-CE70-4F83-B306-3135BC1034C2}"/>
                </a:ext>
              </a:extLst>
            </p:cNvPr>
            <p:cNvSpPr/>
            <p:nvPr/>
          </p:nvSpPr>
          <p:spPr>
            <a:xfrm>
              <a:off x="9878832" y="3370375"/>
              <a:ext cx="975385"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a[0:n]</a:t>
              </a:r>
            </a:p>
          </p:txBody>
        </p:sp>
        <p:sp>
          <p:nvSpPr>
            <p:cNvPr id="184" name="Rectangle 183">
              <a:extLst>
                <a:ext uri="{FF2B5EF4-FFF2-40B4-BE49-F238E27FC236}">
                  <a16:creationId xmlns:a16="http://schemas.microsoft.com/office/drawing/2014/main" id="{6007E763-54B6-491E-A766-0DA1ACA6DF48}"/>
                </a:ext>
              </a:extLst>
            </p:cNvPr>
            <p:cNvSpPr/>
            <p:nvPr/>
          </p:nvSpPr>
          <p:spPr>
            <a:xfrm>
              <a:off x="10159105" y="3406550"/>
              <a:ext cx="97538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b[0:n]</a:t>
              </a:r>
            </a:p>
          </p:txBody>
        </p:sp>
        <p:sp>
          <p:nvSpPr>
            <p:cNvPr id="185" name="Rectangle 184">
              <a:extLst>
                <a:ext uri="{FF2B5EF4-FFF2-40B4-BE49-F238E27FC236}">
                  <a16:creationId xmlns:a16="http://schemas.microsoft.com/office/drawing/2014/main" id="{E0F48506-7F88-44F5-AE60-A54D72533C4E}"/>
                </a:ext>
              </a:extLst>
            </p:cNvPr>
            <p:cNvSpPr/>
            <p:nvPr/>
          </p:nvSpPr>
          <p:spPr>
            <a:xfrm>
              <a:off x="10439373" y="3442920"/>
              <a:ext cx="97538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c[0:n]</a:t>
              </a:r>
            </a:p>
          </p:txBody>
        </p:sp>
        <p:sp>
          <p:nvSpPr>
            <p:cNvPr id="283" name="Rectangle 282">
              <a:extLst>
                <a:ext uri="{FF2B5EF4-FFF2-40B4-BE49-F238E27FC236}">
                  <a16:creationId xmlns:a16="http://schemas.microsoft.com/office/drawing/2014/main" id="{765EDA30-F3E0-4578-B216-8524768363DA}"/>
                </a:ext>
              </a:extLst>
            </p:cNvPr>
            <p:cNvSpPr/>
            <p:nvPr/>
          </p:nvSpPr>
          <p:spPr>
            <a:xfrm>
              <a:off x="10719639" y="3491623"/>
              <a:ext cx="97538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c[0:n]</a:t>
              </a:r>
            </a:p>
          </p:txBody>
        </p:sp>
      </p:grpSp>
      <p:sp>
        <p:nvSpPr>
          <p:cNvPr id="289" name="Rectangle 288">
            <a:extLst>
              <a:ext uri="{FF2B5EF4-FFF2-40B4-BE49-F238E27FC236}">
                <a16:creationId xmlns:a16="http://schemas.microsoft.com/office/drawing/2014/main" id="{DE77DC57-1115-4EA5-96A4-00CD3F039085}"/>
              </a:ext>
            </a:extLst>
          </p:cNvPr>
          <p:cNvSpPr/>
          <p:nvPr/>
        </p:nvSpPr>
        <p:spPr>
          <a:xfrm>
            <a:off x="9723036" y="1589341"/>
            <a:ext cx="1906635" cy="6309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Control Core</a:t>
            </a:r>
            <a:endParaRPr lang="en-US" sz="1400" dirty="0">
              <a:solidFill>
                <a:schemeClr val="tx1"/>
              </a:solidFill>
            </a:endParaRPr>
          </a:p>
        </p:txBody>
      </p:sp>
      <p:cxnSp>
        <p:nvCxnSpPr>
          <p:cNvPr id="290" name="Straight Arrow Connector 289">
            <a:extLst>
              <a:ext uri="{FF2B5EF4-FFF2-40B4-BE49-F238E27FC236}">
                <a16:creationId xmlns:a16="http://schemas.microsoft.com/office/drawing/2014/main" id="{3DC7FE47-17C0-4240-9004-9DC0DBAC0A4E}"/>
              </a:ext>
            </a:extLst>
          </p:cNvPr>
          <p:cNvCxnSpPr>
            <a:cxnSpLocks/>
            <a:stCxn id="289" idx="2"/>
            <a:endCxn id="282" idx="0"/>
          </p:cNvCxnSpPr>
          <p:nvPr/>
        </p:nvCxnSpPr>
        <p:spPr>
          <a:xfrm>
            <a:off x="10676354" y="2220301"/>
            <a:ext cx="4001" cy="45448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57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0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9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9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0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9"/>
                                        </p:tgtEl>
                                        <p:attrNameLst>
                                          <p:attrName>style.visibility</p:attrName>
                                        </p:attrNameLst>
                                      </p:cBhvr>
                                      <p:to>
                                        <p:strVal val="visible"/>
                                      </p:to>
                                    </p:set>
                                    <p:animEffect transition="in" filter="fade">
                                      <p:cBhvr>
                                        <p:cTn id="45" dur="500"/>
                                        <p:tgtEl>
                                          <p:spTgt spid="289"/>
                                        </p:tgtEl>
                                      </p:cBhvr>
                                    </p:animEffect>
                                  </p:childTnLst>
                                </p:cTn>
                              </p:par>
                              <p:par>
                                <p:cTn id="46" presetID="10" presetClass="entr" presetSubtype="0" fill="hold" nodeType="withEffect">
                                  <p:stCondLst>
                                    <p:cond delay="0"/>
                                  </p:stCondLst>
                                  <p:childTnLst>
                                    <p:set>
                                      <p:cBhvr>
                                        <p:cTn id="47" dur="1" fill="hold">
                                          <p:stCondLst>
                                            <p:cond delay="0"/>
                                          </p:stCondLst>
                                        </p:cTn>
                                        <p:tgtEl>
                                          <p:spTgt spid="290"/>
                                        </p:tgtEl>
                                        <p:attrNameLst>
                                          <p:attrName>style.visibility</p:attrName>
                                        </p:attrNameLst>
                                      </p:cBhvr>
                                      <p:to>
                                        <p:strVal val="visible"/>
                                      </p:to>
                                    </p:set>
                                    <p:animEffect transition="in" filter="fade">
                                      <p:cBhvr>
                                        <p:cTn id="48"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p:bldP spid="296" grpId="0"/>
      <p:bldP spid="297" grpId="0"/>
      <p:bldP spid="299" grpId="0"/>
      <p:bldP spid="28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6451-F76A-4A49-89F0-F3B1DF2AFA78}"/>
              </a:ext>
            </a:extLst>
          </p:cNvPr>
          <p:cNvSpPr>
            <a:spLocks noGrp="1"/>
          </p:cNvSpPr>
          <p:nvPr>
            <p:ph type="title"/>
          </p:nvPr>
        </p:nvSpPr>
        <p:spPr>
          <a:xfrm>
            <a:off x="279401" y="365126"/>
            <a:ext cx="11385688" cy="850136"/>
          </a:xfrm>
        </p:spPr>
        <p:txBody>
          <a:bodyPr/>
          <a:lstStyle/>
          <a:p>
            <a:r>
              <a:rPr lang="en-US" dirty="0"/>
              <a:t>Stream-Dataflow: A “General” Accelerator ISA</a:t>
            </a:r>
          </a:p>
        </p:txBody>
      </p:sp>
      <p:sp>
        <p:nvSpPr>
          <p:cNvPr id="33" name="TextBox 32">
            <a:extLst>
              <a:ext uri="{FF2B5EF4-FFF2-40B4-BE49-F238E27FC236}">
                <a16:creationId xmlns:a16="http://schemas.microsoft.com/office/drawing/2014/main" id="{A45CB9C0-B8CD-4487-924F-F9304BD40CAC}"/>
              </a:ext>
            </a:extLst>
          </p:cNvPr>
          <p:cNvSpPr txBox="1"/>
          <p:nvPr/>
        </p:nvSpPr>
        <p:spPr>
          <a:xfrm>
            <a:off x="279401" y="1430486"/>
            <a:ext cx="4127882" cy="4524315"/>
          </a:xfrm>
          <a:prstGeom prst="rect">
            <a:avLst/>
          </a:prstGeom>
          <a:noFill/>
          <a:ln>
            <a:solidFill>
              <a:schemeClr val="tx1"/>
            </a:solidFill>
          </a:ln>
        </p:spPr>
        <p:txBody>
          <a:bodyPr wrap="square" rtlCol="0">
            <a:noAutofit/>
          </a:bodyPr>
          <a:lstStyle/>
          <a:p>
            <a:endParaRPr lang="en-US" sz="28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for(</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&lt;n;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if(i%2 == 0) {</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 else {</a:t>
            </a:r>
            <a:br>
              <a:rPr lang="en-US" sz="2400"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p:txBody>
      </p:sp>
      <p:sp>
        <p:nvSpPr>
          <p:cNvPr id="37" name="Rectangle 36">
            <a:extLst>
              <a:ext uri="{FF2B5EF4-FFF2-40B4-BE49-F238E27FC236}">
                <a16:creationId xmlns:a16="http://schemas.microsoft.com/office/drawing/2014/main" id="{CC4D9042-D407-486C-B797-66BCC18DFCC4}"/>
              </a:ext>
            </a:extLst>
          </p:cNvPr>
          <p:cNvSpPr/>
          <p:nvPr/>
        </p:nvSpPr>
        <p:spPr>
          <a:xfrm>
            <a:off x="1117600" y="2631259"/>
            <a:ext cx="1066800"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a1[0:n]</a:t>
            </a:r>
          </a:p>
        </p:txBody>
      </p:sp>
      <p:sp>
        <p:nvSpPr>
          <p:cNvPr id="39" name="Rectangle 38">
            <a:extLst>
              <a:ext uri="{FF2B5EF4-FFF2-40B4-BE49-F238E27FC236}">
                <a16:creationId xmlns:a16="http://schemas.microsoft.com/office/drawing/2014/main" id="{C6013CB7-1520-46D6-B24D-EACD6F9499E3}"/>
              </a:ext>
            </a:extLst>
          </p:cNvPr>
          <p:cNvSpPr/>
          <p:nvPr/>
        </p:nvSpPr>
        <p:spPr>
          <a:xfrm>
            <a:off x="1117600" y="3369068"/>
            <a:ext cx="1066800"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a2[0:n]</a:t>
            </a:r>
          </a:p>
        </p:txBody>
      </p:sp>
      <p:sp>
        <p:nvSpPr>
          <p:cNvPr id="56" name="Rectangle 55">
            <a:extLst>
              <a:ext uri="{FF2B5EF4-FFF2-40B4-BE49-F238E27FC236}">
                <a16:creationId xmlns:a16="http://schemas.microsoft.com/office/drawing/2014/main" id="{ABADA65F-C66C-43EC-842E-8CD9BE6BAFF3}"/>
              </a:ext>
            </a:extLst>
          </p:cNvPr>
          <p:cNvSpPr/>
          <p:nvPr/>
        </p:nvSpPr>
        <p:spPr>
          <a:xfrm>
            <a:off x="772274" y="4611416"/>
            <a:ext cx="975381"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C[0:n]</a:t>
            </a:r>
          </a:p>
        </p:txBody>
      </p:sp>
      <p:sp>
        <p:nvSpPr>
          <p:cNvPr id="58" name="Rectangle 57">
            <a:extLst>
              <a:ext uri="{FF2B5EF4-FFF2-40B4-BE49-F238E27FC236}">
                <a16:creationId xmlns:a16="http://schemas.microsoft.com/office/drawing/2014/main" id="{5015666E-93C0-4FD2-952A-A6CC5DDB020B}"/>
              </a:ext>
            </a:extLst>
          </p:cNvPr>
          <p:cNvSpPr/>
          <p:nvPr/>
        </p:nvSpPr>
        <p:spPr>
          <a:xfrm>
            <a:off x="1497295" y="5106038"/>
            <a:ext cx="975381"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c[0:n]</a:t>
            </a:r>
          </a:p>
        </p:txBody>
      </p:sp>
      <p:sp>
        <p:nvSpPr>
          <p:cNvPr id="62" name="Rectangle 61">
            <a:extLst>
              <a:ext uri="{FF2B5EF4-FFF2-40B4-BE49-F238E27FC236}">
                <a16:creationId xmlns:a16="http://schemas.microsoft.com/office/drawing/2014/main" id="{2D29347A-E679-4A1B-967A-C3F6DEA1787D}"/>
              </a:ext>
            </a:extLst>
          </p:cNvPr>
          <p:cNvSpPr/>
          <p:nvPr/>
        </p:nvSpPr>
        <p:spPr>
          <a:xfrm>
            <a:off x="2562659" y="2630915"/>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66" name="TextBox 65">
            <a:extLst>
              <a:ext uri="{FF2B5EF4-FFF2-40B4-BE49-F238E27FC236}">
                <a16:creationId xmlns:a16="http://schemas.microsoft.com/office/drawing/2014/main" id="{2B9AFAEF-8B8C-4A75-8DB1-4534BD277592}"/>
              </a:ext>
            </a:extLst>
          </p:cNvPr>
          <p:cNvSpPr txBox="1"/>
          <p:nvPr/>
        </p:nvSpPr>
        <p:spPr>
          <a:xfrm>
            <a:off x="2203450" y="2596634"/>
            <a:ext cx="411481" cy="365760"/>
          </a:xfrm>
          <a:prstGeom prst="rect">
            <a:avLst/>
          </a:prstGeom>
          <a:noFill/>
        </p:spPr>
        <p:txBody>
          <a:bodyPr wrap="square">
            <a:spAutoFit/>
          </a:bodyPr>
          <a:lstStyle/>
          <a:p>
            <a:r>
              <a:rPr lang="en-US" dirty="0"/>
              <a:t>-&gt;</a:t>
            </a:r>
          </a:p>
        </p:txBody>
      </p:sp>
      <p:sp>
        <p:nvSpPr>
          <p:cNvPr id="68" name="TextBox 67">
            <a:extLst>
              <a:ext uri="{FF2B5EF4-FFF2-40B4-BE49-F238E27FC236}">
                <a16:creationId xmlns:a16="http://schemas.microsoft.com/office/drawing/2014/main" id="{3EA07FBA-4F46-41FA-AD2D-1197AED53D13}"/>
              </a:ext>
            </a:extLst>
          </p:cNvPr>
          <p:cNvSpPr txBox="1"/>
          <p:nvPr/>
        </p:nvSpPr>
        <p:spPr>
          <a:xfrm>
            <a:off x="2178056" y="3343668"/>
            <a:ext cx="411481" cy="365760"/>
          </a:xfrm>
          <a:prstGeom prst="rect">
            <a:avLst/>
          </a:prstGeom>
          <a:noFill/>
        </p:spPr>
        <p:txBody>
          <a:bodyPr wrap="square">
            <a:spAutoFit/>
          </a:bodyPr>
          <a:lstStyle/>
          <a:p>
            <a:r>
              <a:rPr lang="en-US" dirty="0"/>
              <a:t>-&gt;</a:t>
            </a:r>
          </a:p>
        </p:txBody>
      </p:sp>
      <p:sp>
        <p:nvSpPr>
          <p:cNvPr id="70" name="Rectangle 69">
            <a:extLst>
              <a:ext uri="{FF2B5EF4-FFF2-40B4-BE49-F238E27FC236}">
                <a16:creationId xmlns:a16="http://schemas.microsoft.com/office/drawing/2014/main" id="{F5A98C1D-F581-4B02-A263-1903EB550566}"/>
              </a:ext>
            </a:extLst>
          </p:cNvPr>
          <p:cNvSpPr/>
          <p:nvPr/>
        </p:nvSpPr>
        <p:spPr>
          <a:xfrm>
            <a:off x="2524061" y="3369068"/>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2" name="TextBox 71">
            <a:extLst>
              <a:ext uri="{FF2B5EF4-FFF2-40B4-BE49-F238E27FC236}">
                <a16:creationId xmlns:a16="http://schemas.microsoft.com/office/drawing/2014/main" id="{3F4AB5F7-51C1-4C91-9C9F-133F5741EA80}"/>
              </a:ext>
            </a:extLst>
          </p:cNvPr>
          <p:cNvSpPr txBox="1"/>
          <p:nvPr/>
        </p:nvSpPr>
        <p:spPr>
          <a:xfrm>
            <a:off x="1784179" y="4591181"/>
            <a:ext cx="411481" cy="365760"/>
          </a:xfrm>
          <a:prstGeom prst="rect">
            <a:avLst/>
          </a:prstGeom>
          <a:noFill/>
        </p:spPr>
        <p:txBody>
          <a:bodyPr wrap="square">
            <a:spAutoFit/>
          </a:bodyPr>
          <a:lstStyle/>
          <a:p>
            <a:r>
              <a:rPr lang="en-US" dirty="0"/>
              <a:t>-&gt;</a:t>
            </a:r>
          </a:p>
        </p:txBody>
      </p:sp>
      <p:sp>
        <p:nvSpPr>
          <p:cNvPr id="74" name="TextBox 73">
            <a:extLst>
              <a:ext uri="{FF2B5EF4-FFF2-40B4-BE49-F238E27FC236}">
                <a16:creationId xmlns:a16="http://schemas.microsoft.com/office/drawing/2014/main" id="{F3D5374D-6F1C-41C8-BE5E-BA091A6533F9}"/>
              </a:ext>
            </a:extLst>
          </p:cNvPr>
          <p:cNvSpPr txBox="1"/>
          <p:nvPr/>
        </p:nvSpPr>
        <p:spPr>
          <a:xfrm>
            <a:off x="1155005" y="5085803"/>
            <a:ext cx="411481" cy="365760"/>
          </a:xfrm>
          <a:prstGeom prst="rect">
            <a:avLst/>
          </a:prstGeom>
          <a:noFill/>
        </p:spPr>
        <p:txBody>
          <a:bodyPr wrap="square">
            <a:spAutoFit/>
          </a:bodyPr>
          <a:lstStyle/>
          <a:p>
            <a:r>
              <a:rPr lang="en-US" dirty="0"/>
              <a:t>-&gt;</a:t>
            </a:r>
          </a:p>
        </p:txBody>
      </p:sp>
      <p:sp>
        <p:nvSpPr>
          <p:cNvPr id="76" name="Rectangle 75">
            <a:extLst>
              <a:ext uri="{FF2B5EF4-FFF2-40B4-BE49-F238E27FC236}">
                <a16:creationId xmlns:a16="http://schemas.microsoft.com/office/drawing/2014/main" id="{89CF1813-413C-44FC-AB69-44A7B3DEBEEC}"/>
              </a:ext>
            </a:extLst>
          </p:cNvPr>
          <p:cNvSpPr/>
          <p:nvPr/>
        </p:nvSpPr>
        <p:spPr>
          <a:xfrm>
            <a:off x="2157232" y="4611416"/>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80" name="Rectangle 79">
            <a:extLst>
              <a:ext uri="{FF2B5EF4-FFF2-40B4-BE49-F238E27FC236}">
                <a16:creationId xmlns:a16="http://schemas.microsoft.com/office/drawing/2014/main" id="{9CD15644-A0E4-43B8-9B45-9D802F3400BE}"/>
              </a:ext>
            </a:extLst>
          </p:cNvPr>
          <p:cNvSpPr/>
          <p:nvPr/>
        </p:nvSpPr>
        <p:spPr>
          <a:xfrm>
            <a:off x="772274" y="5106038"/>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a:t>
            </a:r>
          </a:p>
        </p:txBody>
      </p:sp>
      <p:sp>
        <p:nvSpPr>
          <p:cNvPr id="82" name="Rectangle 81">
            <a:extLst>
              <a:ext uri="{FF2B5EF4-FFF2-40B4-BE49-F238E27FC236}">
                <a16:creationId xmlns:a16="http://schemas.microsoft.com/office/drawing/2014/main" id="{989AEB9D-EBE8-4DFE-9735-F7AFB9B82B79}"/>
              </a:ext>
            </a:extLst>
          </p:cNvPr>
          <p:cNvSpPr/>
          <p:nvPr/>
        </p:nvSpPr>
        <p:spPr>
          <a:xfrm>
            <a:off x="772274" y="4140420"/>
            <a:ext cx="975381" cy="365760"/>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B[0:n]</a:t>
            </a:r>
          </a:p>
        </p:txBody>
      </p:sp>
      <p:sp>
        <p:nvSpPr>
          <p:cNvPr id="84" name="TextBox 83">
            <a:extLst>
              <a:ext uri="{FF2B5EF4-FFF2-40B4-BE49-F238E27FC236}">
                <a16:creationId xmlns:a16="http://schemas.microsoft.com/office/drawing/2014/main" id="{27B616FA-E9D1-42FA-A345-28ED476DC7DB}"/>
              </a:ext>
            </a:extLst>
          </p:cNvPr>
          <p:cNvSpPr txBox="1"/>
          <p:nvPr/>
        </p:nvSpPr>
        <p:spPr>
          <a:xfrm>
            <a:off x="1784179" y="4120185"/>
            <a:ext cx="411481" cy="365760"/>
          </a:xfrm>
          <a:prstGeom prst="rect">
            <a:avLst/>
          </a:prstGeom>
          <a:noFill/>
        </p:spPr>
        <p:txBody>
          <a:bodyPr wrap="square">
            <a:spAutoFit/>
          </a:bodyPr>
          <a:lstStyle/>
          <a:p>
            <a:r>
              <a:rPr lang="en-US" dirty="0"/>
              <a:t>-&gt;</a:t>
            </a:r>
          </a:p>
        </p:txBody>
      </p:sp>
      <p:sp>
        <p:nvSpPr>
          <p:cNvPr id="86" name="Rectangle 85">
            <a:extLst>
              <a:ext uri="{FF2B5EF4-FFF2-40B4-BE49-F238E27FC236}">
                <a16:creationId xmlns:a16="http://schemas.microsoft.com/office/drawing/2014/main" id="{5E584EF9-4EAF-4CF1-8535-DAA1C07AB2FD}"/>
              </a:ext>
            </a:extLst>
          </p:cNvPr>
          <p:cNvSpPr/>
          <p:nvPr/>
        </p:nvSpPr>
        <p:spPr>
          <a:xfrm>
            <a:off x="2157232" y="4140420"/>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88" name="TextBox 87">
            <a:extLst>
              <a:ext uri="{FF2B5EF4-FFF2-40B4-BE49-F238E27FC236}">
                <a16:creationId xmlns:a16="http://schemas.microsoft.com/office/drawing/2014/main" id="{61C5CDCE-0CBE-432C-9B1A-79D0E73B2A0A}"/>
              </a:ext>
            </a:extLst>
          </p:cNvPr>
          <p:cNvSpPr txBox="1"/>
          <p:nvPr/>
        </p:nvSpPr>
        <p:spPr>
          <a:xfrm>
            <a:off x="3434316" y="2847322"/>
            <a:ext cx="2643745" cy="2708316"/>
          </a:xfrm>
          <a:prstGeom prst="rect">
            <a:avLst/>
          </a:prstGeom>
          <a:solidFill>
            <a:schemeClr val="accent2">
              <a:lumMod val="20000"/>
              <a:lumOff val="80000"/>
            </a:schemeClr>
          </a:solidFill>
          <a:ln>
            <a:solidFill>
              <a:schemeClr val="tx1"/>
            </a:solidFill>
          </a:ln>
        </p:spPr>
        <p:txBody>
          <a:bodyPr wrap="square" rtlCol="0">
            <a:normAutofit/>
          </a:bodyPr>
          <a:lstStyle/>
          <a:p>
            <a:endParaRPr lang="en-US" sz="2400" dirty="0">
              <a:latin typeface="Courier New" panose="02070309020205020404" pitchFamily="49" charset="0"/>
              <a:cs typeface="Courier New" panose="02070309020205020404" pitchFamily="49" charset="0"/>
            </a:endParaRPr>
          </a:p>
        </p:txBody>
      </p:sp>
      <p:sp>
        <p:nvSpPr>
          <p:cNvPr id="43" name="Oval 42">
            <a:extLst>
              <a:ext uri="{FF2B5EF4-FFF2-40B4-BE49-F238E27FC236}">
                <a16:creationId xmlns:a16="http://schemas.microsoft.com/office/drawing/2014/main" id="{E36C343B-957D-498E-B7D1-F77DC0245216}"/>
              </a:ext>
            </a:extLst>
          </p:cNvPr>
          <p:cNvSpPr/>
          <p:nvPr/>
        </p:nvSpPr>
        <p:spPr>
          <a:xfrm>
            <a:off x="4447643" y="3657158"/>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tx1"/>
                </a:solidFill>
              </a:rPr>
              <a:t>×</a:t>
            </a:r>
            <a:endParaRPr lang="en-US" sz="2800" b="1" dirty="0">
              <a:solidFill>
                <a:schemeClr val="tx1"/>
              </a:solidFill>
            </a:endParaRPr>
          </a:p>
        </p:txBody>
      </p:sp>
      <p:sp>
        <p:nvSpPr>
          <p:cNvPr id="44" name="Oval 43">
            <a:extLst>
              <a:ext uri="{FF2B5EF4-FFF2-40B4-BE49-F238E27FC236}">
                <a16:creationId xmlns:a16="http://schemas.microsoft.com/office/drawing/2014/main" id="{855875BA-AD99-4B27-A55A-FBF29AFF0E06}"/>
              </a:ext>
            </a:extLst>
          </p:cNvPr>
          <p:cNvSpPr/>
          <p:nvPr/>
        </p:nvSpPr>
        <p:spPr>
          <a:xfrm>
            <a:off x="4983888" y="4184424"/>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a:solidFill>
                  <a:schemeClr val="tx1"/>
                </a:solidFill>
              </a:rPr>
              <a:t>+</a:t>
            </a:r>
            <a:endParaRPr lang="en-US" sz="3600" dirty="0">
              <a:solidFill>
                <a:schemeClr val="tx1"/>
              </a:solidFill>
            </a:endParaRPr>
          </a:p>
        </p:txBody>
      </p:sp>
      <p:cxnSp>
        <p:nvCxnSpPr>
          <p:cNvPr id="45" name="Straight Arrow Connector 44">
            <a:extLst>
              <a:ext uri="{FF2B5EF4-FFF2-40B4-BE49-F238E27FC236}">
                <a16:creationId xmlns:a16="http://schemas.microsoft.com/office/drawing/2014/main" id="{1034B98C-B887-4191-BCF5-661B24DB29D0}"/>
              </a:ext>
            </a:extLst>
          </p:cNvPr>
          <p:cNvCxnSpPr>
            <a:stCxn id="43" idx="5"/>
            <a:endCxn id="44" idx="1"/>
          </p:cNvCxnSpPr>
          <p:nvPr/>
        </p:nvCxnSpPr>
        <p:spPr>
          <a:xfrm>
            <a:off x="4798863" y="4008378"/>
            <a:ext cx="245285" cy="236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484E852-F2DD-4926-A91A-EF1979819C0F}"/>
              </a:ext>
            </a:extLst>
          </p:cNvPr>
          <p:cNvCxnSpPr>
            <a:cxnSpLocks/>
            <a:stCxn id="51" idx="2"/>
            <a:endCxn id="44" idx="7"/>
          </p:cNvCxnSpPr>
          <p:nvPr/>
        </p:nvCxnSpPr>
        <p:spPr>
          <a:xfrm flipH="1">
            <a:off x="5335108" y="3412153"/>
            <a:ext cx="396577" cy="8325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6136765-F1F2-4905-BA6E-48100D5FF280}"/>
              </a:ext>
            </a:extLst>
          </p:cNvPr>
          <p:cNvSpPr/>
          <p:nvPr/>
        </p:nvSpPr>
        <p:spPr>
          <a:xfrm>
            <a:off x="4164682" y="3052636"/>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cxnSp>
        <p:nvCxnSpPr>
          <p:cNvPr id="48" name="Straight Arrow Connector 47">
            <a:extLst>
              <a:ext uri="{FF2B5EF4-FFF2-40B4-BE49-F238E27FC236}">
                <a16:creationId xmlns:a16="http://schemas.microsoft.com/office/drawing/2014/main" id="{AC149F9A-FABD-431B-9667-106CC3C4F127}"/>
              </a:ext>
            </a:extLst>
          </p:cNvPr>
          <p:cNvCxnSpPr>
            <a:cxnSpLocks/>
            <a:stCxn id="47" idx="2"/>
            <a:endCxn id="43" idx="1"/>
          </p:cNvCxnSpPr>
          <p:nvPr/>
        </p:nvCxnSpPr>
        <p:spPr>
          <a:xfrm>
            <a:off x="4370423" y="3418396"/>
            <a:ext cx="137480" cy="2990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FCC2079-B3D4-4803-BE82-1CDBAA2471A9}"/>
              </a:ext>
            </a:extLst>
          </p:cNvPr>
          <p:cNvCxnSpPr>
            <a:cxnSpLocks/>
            <a:stCxn id="50" idx="2"/>
            <a:endCxn id="43" idx="7"/>
          </p:cNvCxnSpPr>
          <p:nvPr/>
        </p:nvCxnSpPr>
        <p:spPr>
          <a:xfrm flipH="1">
            <a:off x="4798863" y="3412153"/>
            <a:ext cx="208443" cy="3052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6FA1206-302E-4AD9-BAF9-8589BEEB6921}"/>
              </a:ext>
            </a:extLst>
          </p:cNvPr>
          <p:cNvSpPr/>
          <p:nvPr/>
        </p:nvSpPr>
        <p:spPr>
          <a:xfrm>
            <a:off x="4801565" y="3046393"/>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51" name="Rectangle 50">
            <a:extLst>
              <a:ext uri="{FF2B5EF4-FFF2-40B4-BE49-F238E27FC236}">
                <a16:creationId xmlns:a16="http://schemas.microsoft.com/office/drawing/2014/main" id="{8E7565E4-C3B2-44C3-B7C9-D66CAB5F1F38}"/>
              </a:ext>
            </a:extLst>
          </p:cNvPr>
          <p:cNvSpPr/>
          <p:nvPr/>
        </p:nvSpPr>
        <p:spPr>
          <a:xfrm>
            <a:off x="5525944" y="3046393"/>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52" name="Straight Arrow Connector 51">
            <a:extLst>
              <a:ext uri="{FF2B5EF4-FFF2-40B4-BE49-F238E27FC236}">
                <a16:creationId xmlns:a16="http://schemas.microsoft.com/office/drawing/2014/main" id="{9E202B99-CB3F-4AFE-9622-D22AB81ABEAD}"/>
              </a:ext>
            </a:extLst>
          </p:cNvPr>
          <p:cNvCxnSpPr>
            <a:cxnSpLocks/>
            <a:stCxn id="44" idx="4"/>
            <a:endCxn id="53" idx="0"/>
          </p:cNvCxnSpPr>
          <p:nvPr/>
        </p:nvCxnSpPr>
        <p:spPr>
          <a:xfrm flipH="1">
            <a:off x="5188129" y="4595904"/>
            <a:ext cx="1499" cy="2950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4DD0C269-BD74-4DBB-89A2-5FC0270F54A5}"/>
              </a:ext>
            </a:extLst>
          </p:cNvPr>
          <p:cNvSpPr/>
          <p:nvPr/>
        </p:nvSpPr>
        <p:spPr>
          <a:xfrm>
            <a:off x="4982388" y="4890976"/>
            <a:ext cx="411481" cy="365760"/>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a:t>
            </a:r>
          </a:p>
        </p:txBody>
      </p:sp>
      <p:sp>
        <p:nvSpPr>
          <p:cNvPr id="89" name="TextBox 88">
            <a:extLst>
              <a:ext uri="{FF2B5EF4-FFF2-40B4-BE49-F238E27FC236}">
                <a16:creationId xmlns:a16="http://schemas.microsoft.com/office/drawing/2014/main" id="{23F742E2-5273-4A82-840B-76FCD8484EAF}"/>
              </a:ext>
            </a:extLst>
          </p:cNvPr>
          <p:cNvSpPr txBox="1"/>
          <p:nvPr/>
        </p:nvSpPr>
        <p:spPr>
          <a:xfrm>
            <a:off x="374925" y="6021038"/>
            <a:ext cx="4477957" cy="830997"/>
          </a:xfrm>
          <a:prstGeom prst="rect">
            <a:avLst/>
          </a:prstGeom>
          <a:noFill/>
        </p:spPr>
        <p:txBody>
          <a:bodyPr wrap="none" rtlCol="0">
            <a:spAutoFit/>
          </a:bodyPr>
          <a:lstStyle/>
          <a:p>
            <a:r>
              <a:rPr lang="en-US" sz="2400" dirty="0"/>
              <a:t>Von-Neumann Embedding</a:t>
            </a:r>
          </a:p>
          <a:p>
            <a:r>
              <a:rPr lang="en-US" sz="2400" dirty="0"/>
              <a:t>(currently embedded in RISCV ISA)</a:t>
            </a:r>
          </a:p>
        </p:txBody>
      </p:sp>
      <p:sp>
        <p:nvSpPr>
          <p:cNvPr id="90" name="Freeform: Shape 89">
            <a:extLst>
              <a:ext uri="{FF2B5EF4-FFF2-40B4-BE49-F238E27FC236}">
                <a16:creationId xmlns:a16="http://schemas.microsoft.com/office/drawing/2014/main" id="{F59F9FEC-1BEC-48AC-8AB4-8DE75F3F74AA}"/>
              </a:ext>
            </a:extLst>
          </p:cNvPr>
          <p:cNvSpPr/>
          <p:nvPr/>
        </p:nvSpPr>
        <p:spPr>
          <a:xfrm>
            <a:off x="3715936" y="1654606"/>
            <a:ext cx="1137341" cy="1047404"/>
          </a:xfrm>
          <a:custGeom>
            <a:avLst/>
            <a:gdLst>
              <a:gd name="connsiteX0" fmla="*/ 0 w 1485900"/>
              <a:gd name="connsiteY0" fmla="*/ 0 h 850900"/>
              <a:gd name="connsiteX1" fmla="*/ 1016000 w 1485900"/>
              <a:gd name="connsiteY1" fmla="*/ 279400 h 850900"/>
              <a:gd name="connsiteX2" fmla="*/ 1485900 w 1485900"/>
              <a:gd name="connsiteY2" fmla="*/ 850900 h 850900"/>
            </a:gdLst>
            <a:ahLst/>
            <a:cxnLst>
              <a:cxn ang="0">
                <a:pos x="connsiteX0" y="connsiteY0"/>
              </a:cxn>
              <a:cxn ang="0">
                <a:pos x="connsiteX1" y="connsiteY1"/>
              </a:cxn>
              <a:cxn ang="0">
                <a:pos x="connsiteX2" y="connsiteY2"/>
              </a:cxn>
            </a:cxnLst>
            <a:rect l="l" t="t" r="r" b="b"/>
            <a:pathLst>
              <a:path w="1485900" h="850900">
                <a:moveTo>
                  <a:pt x="0" y="0"/>
                </a:moveTo>
                <a:cubicBezTo>
                  <a:pt x="384175" y="68791"/>
                  <a:pt x="768350" y="137583"/>
                  <a:pt x="1016000" y="279400"/>
                </a:cubicBezTo>
                <a:cubicBezTo>
                  <a:pt x="1263650" y="421217"/>
                  <a:pt x="1374775" y="636058"/>
                  <a:pt x="1485900" y="850900"/>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CAB21FD7-8BAA-4250-AA00-ADC7489F04F9}"/>
              </a:ext>
            </a:extLst>
          </p:cNvPr>
          <p:cNvSpPr txBox="1"/>
          <p:nvPr/>
        </p:nvSpPr>
        <p:spPr>
          <a:xfrm>
            <a:off x="4290621" y="4883333"/>
            <a:ext cx="667362" cy="369332"/>
          </a:xfrm>
          <a:prstGeom prst="rect">
            <a:avLst/>
          </a:prstGeom>
          <a:noFill/>
        </p:spPr>
        <p:txBody>
          <a:bodyPr wrap="none" rtlCol="0">
            <a:spAutoFit/>
          </a:bodyPr>
          <a:lstStyle/>
          <a:p>
            <a:r>
              <a:rPr lang="en-US" dirty="0"/>
              <a:t>Ports</a:t>
            </a:r>
          </a:p>
        </p:txBody>
      </p:sp>
      <p:sp>
        <p:nvSpPr>
          <p:cNvPr id="95" name="TextBox 94">
            <a:extLst>
              <a:ext uri="{FF2B5EF4-FFF2-40B4-BE49-F238E27FC236}">
                <a16:creationId xmlns:a16="http://schemas.microsoft.com/office/drawing/2014/main" id="{7916BF59-81C1-40AF-9006-2DD7D56CA98F}"/>
              </a:ext>
            </a:extLst>
          </p:cNvPr>
          <p:cNvSpPr txBox="1"/>
          <p:nvPr/>
        </p:nvSpPr>
        <p:spPr>
          <a:xfrm>
            <a:off x="3642359" y="4118662"/>
            <a:ext cx="1047787" cy="646331"/>
          </a:xfrm>
          <a:prstGeom prst="rect">
            <a:avLst/>
          </a:prstGeom>
          <a:noFill/>
        </p:spPr>
        <p:txBody>
          <a:bodyPr wrap="none" rtlCol="0">
            <a:spAutoFit/>
          </a:bodyPr>
          <a:lstStyle/>
          <a:p>
            <a:r>
              <a:rPr lang="en-US" dirty="0"/>
              <a:t>Compute</a:t>
            </a:r>
          </a:p>
          <a:p>
            <a:r>
              <a:rPr lang="en-US" dirty="0"/>
              <a:t>Dataflow</a:t>
            </a:r>
          </a:p>
        </p:txBody>
      </p:sp>
      <p:grpSp>
        <p:nvGrpSpPr>
          <p:cNvPr id="563" name="Group 562">
            <a:extLst>
              <a:ext uri="{FF2B5EF4-FFF2-40B4-BE49-F238E27FC236}">
                <a16:creationId xmlns:a16="http://schemas.microsoft.com/office/drawing/2014/main" id="{3DE61CBA-8FE0-4FEB-864F-CE2958198A5B}"/>
              </a:ext>
            </a:extLst>
          </p:cNvPr>
          <p:cNvGrpSpPr/>
          <p:nvPr/>
        </p:nvGrpSpPr>
        <p:grpSpPr>
          <a:xfrm>
            <a:off x="8153885" y="2600147"/>
            <a:ext cx="3511204" cy="3864825"/>
            <a:chOff x="6096000" y="2600147"/>
            <a:chExt cx="3511204" cy="3864825"/>
          </a:xfrm>
        </p:grpSpPr>
        <p:cxnSp>
          <p:nvCxnSpPr>
            <p:cNvPr id="564" name="Straight Arrow Connector 563">
              <a:extLst>
                <a:ext uri="{FF2B5EF4-FFF2-40B4-BE49-F238E27FC236}">
                  <a16:creationId xmlns:a16="http://schemas.microsoft.com/office/drawing/2014/main" id="{82C9C2A1-A072-4344-A481-A291D7EA53A4}"/>
                </a:ext>
              </a:extLst>
            </p:cNvPr>
            <p:cNvCxnSpPr>
              <a:cxnSpLocks/>
            </p:cNvCxnSpPr>
            <p:nvPr/>
          </p:nvCxnSpPr>
          <p:spPr>
            <a:xfrm>
              <a:off x="9061708" y="3855922"/>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5" name="Straight Arrow Connector 564">
              <a:extLst>
                <a:ext uri="{FF2B5EF4-FFF2-40B4-BE49-F238E27FC236}">
                  <a16:creationId xmlns:a16="http://schemas.microsoft.com/office/drawing/2014/main" id="{226C4A30-896F-47AC-8F63-CFAD6B53FED7}"/>
                </a:ext>
              </a:extLst>
            </p:cNvPr>
            <p:cNvCxnSpPr>
              <a:cxnSpLocks/>
            </p:cNvCxnSpPr>
            <p:nvPr/>
          </p:nvCxnSpPr>
          <p:spPr>
            <a:xfrm>
              <a:off x="8414729" y="3844269"/>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6" name="Straight Arrow Connector 565">
              <a:extLst>
                <a:ext uri="{FF2B5EF4-FFF2-40B4-BE49-F238E27FC236}">
                  <a16:creationId xmlns:a16="http://schemas.microsoft.com/office/drawing/2014/main" id="{51C37571-FAC9-4984-8489-3FB4269FAA91}"/>
                </a:ext>
              </a:extLst>
            </p:cNvPr>
            <p:cNvCxnSpPr>
              <a:cxnSpLocks/>
            </p:cNvCxnSpPr>
            <p:nvPr/>
          </p:nvCxnSpPr>
          <p:spPr>
            <a:xfrm>
              <a:off x="7756739" y="3848687"/>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7" name="Straight Arrow Connector 566">
              <a:extLst>
                <a:ext uri="{FF2B5EF4-FFF2-40B4-BE49-F238E27FC236}">
                  <a16:creationId xmlns:a16="http://schemas.microsoft.com/office/drawing/2014/main" id="{16D19561-8259-48D0-92D9-3F9DE5AC263B}"/>
                </a:ext>
              </a:extLst>
            </p:cNvPr>
            <p:cNvCxnSpPr>
              <a:cxnSpLocks/>
            </p:cNvCxnSpPr>
            <p:nvPr/>
          </p:nvCxnSpPr>
          <p:spPr>
            <a:xfrm>
              <a:off x="7106703" y="3845337"/>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568" name="Rectangle 567">
              <a:extLst>
                <a:ext uri="{FF2B5EF4-FFF2-40B4-BE49-F238E27FC236}">
                  <a16:creationId xmlns:a16="http://schemas.microsoft.com/office/drawing/2014/main" id="{AFA68D41-3257-4B13-B4FB-A3F3024F576C}"/>
                </a:ext>
              </a:extLst>
            </p:cNvPr>
            <p:cNvSpPr/>
            <p:nvPr/>
          </p:nvSpPr>
          <p:spPr>
            <a:xfrm>
              <a:off x="6096000" y="2600147"/>
              <a:ext cx="3511204" cy="725003"/>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rPr>
                <a:t>Memory</a:t>
              </a:r>
              <a:endParaRPr lang="en-US" dirty="0">
                <a:solidFill>
                  <a:schemeClr val="tx1"/>
                </a:solidFill>
              </a:endParaRPr>
            </a:p>
          </p:txBody>
        </p:sp>
        <p:sp>
          <p:nvSpPr>
            <p:cNvPr id="569" name="Oval 568">
              <a:extLst>
                <a:ext uri="{FF2B5EF4-FFF2-40B4-BE49-F238E27FC236}">
                  <a16:creationId xmlns:a16="http://schemas.microsoft.com/office/drawing/2014/main" id="{BD178EEA-8B95-4D92-9137-DF158A36FFE0}"/>
                </a:ext>
              </a:extLst>
            </p:cNvPr>
            <p:cNvSpPr/>
            <p:nvPr/>
          </p:nvSpPr>
          <p:spPr>
            <a:xfrm>
              <a:off x="7233235" y="4195534"/>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0" name="Oval 569">
              <a:extLst>
                <a:ext uri="{FF2B5EF4-FFF2-40B4-BE49-F238E27FC236}">
                  <a16:creationId xmlns:a16="http://schemas.microsoft.com/office/drawing/2014/main" id="{4D034362-4EB8-487D-A3D7-DC43228203AF}"/>
                </a:ext>
              </a:extLst>
            </p:cNvPr>
            <p:cNvSpPr/>
            <p:nvPr/>
          </p:nvSpPr>
          <p:spPr>
            <a:xfrm>
              <a:off x="7035915" y="4026646"/>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1" name="Oval 570">
              <a:extLst>
                <a:ext uri="{FF2B5EF4-FFF2-40B4-BE49-F238E27FC236}">
                  <a16:creationId xmlns:a16="http://schemas.microsoft.com/office/drawing/2014/main" id="{00C4AEDB-782F-4CB7-B69F-02AC52FA4520}"/>
                </a:ext>
              </a:extLst>
            </p:cNvPr>
            <p:cNvSpPr/>
            <p:nvPr/>
          </p:nvSpPr>
          <p:spPr>
            <a:xfrm>
              <a:off x="7035915" y="465223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2" name="Oval 571">
              <a:extLst>
                <a:ext uri="{FF2B5EF4-FFF2-40B4-BE49-F238E27FC236}">
                  <a16:creationId xmlns:a16="http://schemas.microsoft.com/office/drawing/2014/main" id="{C9308069-FC72-4691-92E2-1ECDB09CD3CE}"/>
                </a:ext>
              </a:extLst>
            </p:cNvPr>
            <p:cNvSpPr/>
            <p:nvPr/>
          </p:nvSpPr>
          <p:spPr>
            <a:xfrm>
              <a:off x="7689185" y="4031173"/>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3" name="Oval 572">
              <a:extLst>
                <a:ext uri="{FF2B5EF4-FFF2-40B4-BE49-F238E27FC236}">
                  <a16:creationId xmlns:a16="http://schemas.microsoft.com/office/drawing/2014/main" id="{4C07280E-A46C-4413-9064-1140F3C6F2D9}"/>
                </a:ext>
              </a:extLst>
            </p:cNvPr>
            <p:cNvSpPr/>
            <p:nvPr/>
          </p:nvSpPr>
          <p:spPr>
            <a:xfrm>
              <a:off x="7692333" y="465223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4" name="Straight Arrow Connector 573">
              <a:extLst>
                <a:ext uri="{FF2B5EF4-FFF2-40B4-BE49-F238E27FC236}">
                  <a16:creationId xmlns:a16="http://schemas.microsoft.com/office/drawing/2014/main" id="{0D0C6A22-5922-4311-9EB2-DF8ECF4D2BF2}"/>
                </a:ext>
              </a:extLst>
            </p:cNvPr>
            <p:cNvCxnSpPr>
              <a:cxnSpLocks/>
              <a:stCxn id="570" idx="5"/>
              <a:endCxn id="569" idx="1"/>
            </p:cNvCxnSpPr>
            <p:nvPr/>
          </p:nvCxnSpPr>
          <p:spPr>
            <a:xfrm>
              <a:off x="7159295" y="4150026"/>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5" name="Straight Arrow Connector 574">
              <a:extLst>
                <a:ext uri="{FF2B5EF4-FFF2-40B4-BE49-F238E27FC236}">
                  <a16:creationId xmlns:a16="http://schemas.microsoft.com/office/drawing/2014/main" id="{C416A417-C3F9-40B8-AE66-4459DCB6C763}"/>
                </a:ext>
              </a:extLst>
            </p:cNvPr>
            <p:cNvCxnSpPr>
              <a:cxnSpLocks/>
              <a:stCxn id="572" idx="3"/>
              <a:endCxn id="569" idx="7"/>
            </p:cNvCxnSpPr>
            <p:nvPr/>
          </p:nvCxnSpPr>
          <p:spPr>
            <a:xfrm flipH="1">
              <a:off x="7567371" y="4154553"/>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6" name="Straight Arrow Connector 575">
              <a:extLst>
                <a:ext uri="{FF2B5EF4-FFF2-40B4-BE49-F238E27FC236}">
                  <a16:creationId xmlns:a16="http://schemas.microsoft.com/office/drawing/2014/main" id="{288D1F9B-CD08-48A6-9C85-6A64E6AE3EDA}"/>
                </a:ext>
              </a:extLst>
            </p:cNvPr>
            <p:cNvCxnSpPr>
              <a:cxnSpLocks/>
              <a:stCxn id="571" idx="7"/>
              <a:endCxn id="569" idx="3"/>
            </p:cNvCxnSpPr>
            <p:nvPr/>
          </p:nvCxnSpPr>
          <p:spPr>
            <a:xfrm flipV="1">
              <a:off x="7159295" y="4529668"/>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7" name="Straight Arrow Connector 576">
              <a:extLst>
                <a:ext uri="{FF2B5EF4-FFF2-40B4-BE49-F238E27FC236}">
                  <a16:creationId xmlns:a16="http://schemas.microsoft.com/office/drawing/2014/main" id="{F06D39EA-4226-4748-9372-F81D42B2ECCD}"/>
                </a:ext>
              </a:extLst>
            </p:cNvPr>
            <p:cNvCxnSpPr>
              <a:cxnSpLocks/>
              <a:stCxn id="569" idx="5"/>
              <a:endCxn id="573" idx="1"/>
            </p:cNvCxnSpPr>
            <p:nvPr/>
          </p:nvCxnSpPr>
          <p:spPr>
            <a:xfrm>
              <a:off x="7567371" y="4529668"/>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8" name="Straight Arrow Connector 577">
              <a:extLst>
                <a:ext uri="{FF2B5EF4-FFF2-40B4-BE49-F238E27FC236}">
                  <a16:creationId xmlns:a16="http://schemas.microsoft.com/office/drawing/2014/main" id="{44716D4E-AA2F-417A-B180-3400C0705839}"/>
                </a:ext>
              </a:extLst>
            </p:cNvPr>
            <p:cNvCxnSpPr>
              <a:cxnSpLocks/>
              <a:stCxn id="571" idx="6"/>
              <a:endCxn id="573" idx="2"/>
            </p:cNvCxnSpPr>
            <p:nvPr/>
          </p:nvCxnSpPr>
          <p:spPr>
            <a:xfrm>
              <a:off x="7180465" y="4724511"/>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9" name="Straight Arrow Connector 578">
              <a:extLst>
                <a:ext uri="{FF2B5EF4-FFF2-40B4-BE49-F238E27FC236}">
                  <a16:creationId xmlns:a16="http://schemas.microsoft.com/office/drawing/2014/main" id="{469D9931-BCDD-4A61-8228-95C88DA22826}"/>
                </a:ext>
              </a:extLst>
            </p:cNvPr>
            <p:cNvCxnSpPr>
              <a:cxnSpLocks/>
              <a:stCxn id="570" idx="4"/>
              <a:endCxn id="571" idx="0"/>
            </p:cNvCxnSpPr>
            <p:nvPr/>
          </p:nvCxnSpPr>
          <p:spPr>
            <a:xfrm>
              <a:off x="7108190" y="4171196"/>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014EE9CC-8C6A-49FF-B164-45715C8488AB}"/>
                </a:ext>
              </a:extLst>
            </p:cNvPr>
            <p:cNvCxnSpPr>
              <a:cxnSpLocks/>
              <a:stCxn id="570" idx="6"/>
              <a:endCxn id="572" idx="2"/>
            </p:cNvCxnSpPr>
            <p:nvPr/>
          </p:nvCxnSpPr>
          <p:spPr>
            <a:xfrm>
              <a:off x="7180465" y="4098922"/>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030586B4-A336-4B18-943B-B73CF42918F1}"/>
                </a:ext>
              </a:extLst>
            </p:cNvPr>
            <p:cNvCxnSpPr>
              <a:cxnSpLocks/>
              <a:stCxn id="573" idx="0"/>
              <a:endCxn id="572" idx="4"/>
            </p:cNvCxnSpPr>
            <p:nvPr/>
          </p:nvCxnSpPr>
          <p:spPr>
            <a:xfrm flipH="1" flipV="1">
              <a:off x="7761460" y="4175723"/>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82" name="Oval 581">
              <a:extLst>
                <a:ext uri="{FF2B5EF4-FFF2-40B4-BE49-F238E27FC236}">
                  <a16:creationId xmlns:a16="http://schemas.microsoft.com/office/drawing/2014/main" id="{3FB71E99-E1BD-4D9C-AD93-F332241889E4}"/>
                </a:ext>
              </a:extLst>
            </p:cNvPr>
            <p:cNvSpPr/>
            <p:nvPr/>
          </p:nvSpPr>
          <p:spPr>
            <a:xfrm>
              <a:off x="7886507" y="420170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3" name="Oval 582">
              <a:extLst>
                <a:ext uri="{FF2B5EF4-FFF2-40B4-BE49-F238E27FC236}">
                  <a16:creationId xmlns:a16="http://schemas.microsoft.com/office/drawing/2014/main" id="{3F59616E-EC35-425E-8093-9FBDDE2F1E67}"/>
                </a:ext>
              </a:extLst>
            </p:cNvPr>
            <p:cNvSpPr/>
            <p:nvPr/>
          </p:nvSpPr>
          <p:spPr>
            <a:xfrm>
              <a:off x="8342457" y="4037339"/>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4" name="Oval 583">
              <a:extLst>
                <a:ext uri="{FF2B5EF4-FFF2-40B4-BE49-F238E27FC236}">
                  <a16:creationId xmlns:a16="http://schemas.microsoft.com/office/drawing/2014/main" id="{4E7885FE-9B0B-45C2-872A-4E04F636BEEE}"/>
                </a:ext>
              </a:extLst>
            </p:cNvPr>
            <p:cNvSpPr/>
            <p:nvPr/>
          </p:nvSpPr>
          <p:spPr>
            <a:xfrm>
              <a:off x="8345603" y="4658403"/>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5" name="Straight Arrow Connector 584">
              <a:extLst>
                <a:ext uri="{FF2B5EF4-FFF2-40B4-BE49-F238E27FC236}">
                  <a16:creationId xmlns:a16="http://schemas.microsoft.com/office/drawing/2014/main" id="{BF93ACC8-4BC4-4528-9AED-1A5AD79151AC}"/>
                </a:ext>
              </a:extLst>
            </p:cNvPr>
            <p:cNvCxnSpPr>
              <a:cxnSpLocks/>
              <a:endCxn id="582" idx="1"/>
            </p:cNvCxnSpPr>
            <p:nvPr/>
          </p:nvCxnSpPr>
          <p:spPr>
            <a:xfrm>
              <a:off x="7812566" y="4156194"/>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6" name="Straight Arrow Connector 585">
              <a:extLst>
                <a:ext uri="{FF2B5EF4-FFF2-40B4-BE49-F238E27FC236}">
                  <a16:creationId xmlns:a16="http://schemas.microsoft.com/office/drawing/2014/main" id="{0223F608-67A1-40EF-BFE0-6D393D4691A0}"/>
                </a:ext>
              </a:extLst>
            </p:cNvPr>
            <p:cNvCxnSpPr>
              <a:cxnSpLocks/>
              <a:stCxn id="583" idx="3"/>
              <a:endCxn id="582" idx="7"/>
            </p:cNvCxnSpPr>
            <p:nvPr/>
          </p:nvCxnSpPr>
          <p:spPr>
            <a:xfrm flipH="1">
              <a:off x="8220641" y="4160719"/>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7" name="Straight Arrow Connector 586">
              <a:extLst>
                <a:ext uri="{FF2B5EF4-FFF2-40B4-BE49-F238E27FC236}">
                  <a16:creationId xmlns:a16="http://schemas.microsoft.com/office/drawing/2014/main" id="{64D8A5CA-4BD0-492F-84B1-8BDA93F20C6B}"/>
                </a:ext>
              </a:extLst>
            </p:cNvPr>
            <p:cNvCxnSpPr>
              <a:cxnSpLocks/>
              <a:endCxn id="582" idx="3"/>
            </p:cNvCxnSpPr>
            <p:nvPr/>
          </p:nvCxnSpPr>
          <p:spPr>
            <a:xfrm flipV="1">
              <a:off x="7812566" y="453583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8" name="Straight Arrow Connector 587">
              <a:extLst>
                <a:ext uri="{FF2B5EF4-FFF2-40B4-BE49-F238E27FC236}">
                  <a16:creationId xmlns:a16="http://schemas.microsoft.com/office/drawing/2014/main" id="{9AB42943-D4BA-41F8-AA69-B52024F61AD4}"/>
                </a:ext>
              </a:extLst>
            </p:cNvPr>
            <p:cNvCxnSpPr>
              <a:cxnSpLocks/>
              <a:stCxn id="582" idx="5"/>
              <a:endCxn id="584" idx="1"/>
            </p:cNvCxnSpPr>
            <p:nvPr/>
          </p:nvCxnSpPr>
          <p:spPr>
            <a:xfrm>
              <a:off x="8220641" y="453583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89" name="Straight Arrow Connector 588">
              <a:extLst>
                <a:ext uri="{FF2B5EF4-FFF2-40B4-BE49-F238E27FC236}">
                  <a16:creationId xmlns:a16="http://schemas.microsoft.com/office/drawing/2014/main" id="{65C059C3-6D1C-4C6A-817C-B82919A83D37}"/>
                </a:ext>
              </a:extLst>
            </p:cNvPr>
            <p:cNvCxnSpPr>
              <a:cxnSpLocks/>
              <a:endCxn id="584" idx="2"/>
            </p:cNvCxnSpPr>
            <p:nvPr/>
          </p:nvCxnSpPr>
          <p:spPr>
            <a:xfrm>
              <a:off x="7833736" y="4730677"/>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0" name="Straight Arrow Connector 589">
              <a:extLst>
                <a:ext uri="{FF2B5EF4-FFF2-40B4-BE49-F238E27FC236}">
                  <a16:creationId xmlns:a16="http://schemas.microsoft.com/office/drawing/2014/main" id="{F0B0D1FA-3EE7-4F43-AA6F-843CBB662DA3}"/>
                </a:ext>
              </a:extLst>
            </p:cNvPr>
            <p:cNvCxnSpPr>
              <a:cxnSpLocks/>
              <a:endCxn id="583" idx="2"/>
            </p:cNvCxnSpPr>
            <p:nvPr/>
          </p:nvCxnSpPr>
          <p:spPr>
            <a:xfrm>
              <a:off x="7833736" y="4105089"/>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1" name="Straight Arrow Connector 590">
              <a:extLst>
                <a:ext uri="{FF2B5EF4-FFF2-40B4-BE49-F238E27FC236}">
                  <a16:creationId xmlns:a16="http://schemas.microsoft.com/office/drawing/2014/main" id="{DA3C5720-EAAE-4842-927D-110E14A060EA}"/>
                </a:ext>
              </a:extLst>
            </p:cNvPr>
            <p:cNvCxnSpPr>
              <a:cxnSpLocks/>
              <a:stCxn id="584" idx="0"/>
              <a:endCxn id="583" idx="4"/>
            </p:cNvCxnSpPr>
            <p:nvPr/>
          </p:nvCxnSpPr>
          <p:spPr>
            <a:xfrm flipH="1" flipV="1">
              <a:off x="8414730" y="4181889"/>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92" name="Oval 591">
              <a:extLst>
                <a:ext uri="{FF2B5EF4-FFF2-40B4-BE49-F238E27FC236}">
                  <a16:creationId xmlns:a16="http://schemas.microsoft.com/office/drawing/2014/main" id="{130B1C45-D091-49EB-A5BC-98881121D53B}"/>
                </a:ext>
              </a:extLst>
            </p:cNvPr>
            <p:cNvSpPr/>
            <p:nvPr/>
          </p:nvSpPr>
          <p:spPr>
            <a:xfrm>
              <a:off x="8539777" y="4202770"/>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3" name="Oval 592">
              <a:extLst>
                <a:ext uri="{FF2B5EF4-FFF2-40B4-BE49-F238E27FC236}">
                  <a16:creationId xmlns:a16="http://schemas.microsoft.com/office/drawing/2014/main" id="{00E7954F-CBDD-4A15-909C-A6C0B0B1846E}"/>
                </a:ext>
              </a:extLst>
            </p:cNvPr>
            <p:cNvSpPr/>
            <p:nvPr/>
          </p:nvSpPr>
          <p:spPr>
            <a:xfrm>
              <a:off x="8995727" y="4038408"/>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4" name="Oval 593">
              <a:extLst>
                <a:ext uri="{FF2B5EF4-FFF2-40B4-BE49-F238E27FC236}">
                  <a16:creationId xmlns:a16="http://schemas.microsoft.com/office/drawing/2014/main" id="{DBFFB770-12D2-4EBD-83B7-DC84492F6BB9}"/>
                </a:ext>
              </a:extLst>
            </p:cNvPr>
            <p:cNvSpPr/>
            <p:nvPr/>
          </p:nvSpPr>
          <p:spPr>
            <a:xfrm>
              <a:off x="8998875" y="4659472"/>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5" name="Straight Arrow Connector 594">
              <a:extLst>
                <a:ext uri="{FF2B5EF4-FFF2-40B4-BE49-F238E27FC236}">
                  <a16:creationId xmlns:a16="http://schemas.microsoft.com/office/drawing/2014/main" id="{CBF93250-1F22-4C5C-8019-952B807B33BD}"/>
                </a:ext>
              </a:extLst>
            </p:cNvPr>
            <p:cNvCxnSpPr>
              <a:cxnSpLocks/>
              <a:endCxn id="592" idx="1"/>
            </p:cNvCxnSpPr>
            <p:nvPr/>
          </p:nvCxnSpPr>
          <p:spPr>
            <a:xfrm>
              <a:off x="8465836" y="4157262"/>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6" name="Straight Arrow Connector 595">
              <a:extLst>
                <a:ext uri="{FF2B5EF4-FFF2-40B4-BE49-F238E27FC236}">
                  <a16:creationId xmlns:a16="http://schemas.microsoft.com/office/drawing/2014/main" id="{0836F96E-40B9-493B-9A85-F3AC6F624B30}"/>
                </a:ext>
              </a:extLst>
            </p:cNvPr>
            <p:cNvCxnSpPr>
              <a:cxnSpLocks/>
              <a:stCxn id="593" idx="3"/>
              <a:endCxn id="592" idx="7"/>
            </p:cNvCxnSpPr>
            <p:nvPr/>
          </p:nvCxnSpPr>
          <p:spPr>
            <a:xfrm flipH="1">
              <a:off x="8873911" y="4161787"/>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7" name="Straight Arrow Connector 596">
              <a:extLst>
                <a:ext uri="{FF2B5EF4-FFF2-40B4-BE49-F238E27FC236}">
                  <a16:creationId xmlns:a16="http://schemas.microsoft.com/office/drawing/2014/main" id="{F6EE43B4-0E04-46C0-9560-9F3C1ED10E91}"/>
                </a:ext>
              </a:extLst>
            </p:cNvPr>
            <p:cNvCxnSpPr>
              <a:cxnSpLocks/>
              <a:endCxn id="592" idx="3"/>
            </p:cNvCxnSpPr>
            <p:nvPr/>
          </p:nvCxnSpPr>
          <p:spPr>
            <a:xfrm flipV="1">
              <a:off x="8465836" y="453690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8" name="Straight Arrow Connector 597">
              <a:extLst>
                <a:ext uri="{FF2B5EF4-FFF2-40B4-BE49-F238E27FC236}">
                  <a16:creationId xmlns:a16="http://schemas.microsoft.com/office/drawing/2014/main" id="{F0216AC8-E07A-4323-BDD1-D0B08BB14141}"/>
                </a:ext>
              </a:extLst>
            </p:cNvPr>
            <p:cNvCxnSpPr>
              <a:cxnSpLocks/>
              <a:stCxn id="592" idx="5"/>
              <a:endCxn id="594" idx="1"/>
            </p:cNvCxnSpPr>
            <p:nvPr/>
          </p:nvCxnSpPr>
          <p:spPr>
            <a:xfrm>
              <a:off x="8873911" y="453690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5B7BFCAD-3B92-4022-99A4-067EF137CDD7}"/>
                </a:ext>
              </a:extLst>
            </p:cNvPr>
            <p:cNvCxnSpPr>
              <a:cxnSpLocks/>
              <a:endCxn id="594" idx="2"/>
            </p:cNvCxnSpPr>
            <p:nvPr/>
          </p:nvCxnSpPr>
          <p:spPr>
            <a:xfrm>
              <a:off x="8487006" y="4731747"/>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0" name="Straight Arrow Connector 599">
              <a:extLst>
                <a:ext uri="{FF2B5EF4-FFF2-40B4-BE49-F238E27FC236}">
                  <a16:creationId xmlns:a16="http://schemas.microsoft.com/office/drawing/2014/main" id="{3E7D3926-3F91-48CD-89FF-9520874A97BC}"/>
                </a:ext>
              </a:extLst>
            </p:cNvPr>
            <p:cNvCxnSpPr>
              <a:cxnSpLocks/>
              <a:endCxn id="593" idx="2"/>
            </p:cNvCxnSpPr>
            <p:nvPr/>
          </p:nvCxnSpPr>
          <p:spPr>
            <a:xfrm>
              <a:off x="8487006" y="4106158"/>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1" name="Straight Arrow Connector 600">
              <a:extLst>
                <a:ext uri="{FF2B5EF4-FFF2-40B4-BE49-F238E27FC236}">
                  <a16:creationId xmlns:a16="http://schemas.microsoft.com/office/drawing/2014/main" id="{74CC57E3-277A-46AC-B1DA-FE26F93A937F}"/>
                </a:ext>
              </a:extLst>
            </p:cNvPr>
            <p:cNvCxnSpPr>
              <a:cxnSpLocks/>
              <a:stCxn id="594" idx="0"/>
              <a:endCxn id="593" idx="4"/>
            </p:cNvCxnSpPr>
            <p:nvPr/>
          </p:nvCxnSpPr>
          <p:spPr>
            <a:xfrm flipH="1" flipV="1">
              <a:off x="9068002" y="4182957"/>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02" name="Oval 601">
              <a:extLst>
                <a:ext uri="{FF2B5EF4-FFF2-40B4-BE49-F238E27FC236}">
                  <a16:creationId xmlns:a16="http://schemas.microsoft.com/office/drawing/2014/main" id="{5FA13FD8-C496-4911-A7C1-CE2D291A6372}"/>
                </a:ext>
              </a:extLst>
            </p:cNvPr>
            <p:cNvSpPr/>
            <p:nvPr/>
          </p:nvSpPr>
          <p:spPr>
            <a:xfrm>
              <a:off x="7230089" y="482310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3" name="Oval 602">
              <a:extLst>
                <a:ext uri="{FF2B5EF4-FFF2-40B4-BE49-F238E27FC236}">
                  <a16:creationId xmlns:a16="http://schemas.microsoft.com/office/drawing/2014/main" id="{6504086C-BB22-48DB-BA41-EA02D9D09412}"/>
                </a:ext>
              </a:extLst>
            </p:cNvPr>
            <p:cNvSpPr/>
            <p:nvPr/>
          </p:nvSpPr>
          <p:spPr>
            <a:xfrm>
              <a:off x="7032769" y="527980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4" name="Oval 603">
              <a:extLst>
                <a:ext uri="{FF2B5EF4-FFF2-40B4-BE49-F238E27FC236}">
                  <a16:creationId xmlns:a16="http://schemas.microsoft.com/office/drawing/2014/main" id="{32F30A03-9972-4EC0-9761-6E3A3DE7C3DC}"/>
                </a:ext>
              </a:extLst>
            </p:cNvPr>
            <p:cNvSpPr/>
            <p:nvPr/>
          </p:nvSpPr>
          <p:spPr>
            <a:xfrm>
              <a:off x="7689185" y="527980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05" name="Straight Arrow Connector 604">
              <a:extLst>
                <a:ext uri="{FF2B5EF4-FFF2-40B4-BE49-F238E27FC236}">
                  <a16:creationId xmlns:a16="http://schemas.microsoft.com/office/drawing/2014/main" id="{A26C1F34-7A9B-431B-B1F2-39685072EAEB}"/>
                </a:ext>
              </a:extLst>
            </p:cNvPr>
            <p:cNvCxnSpPr>
              <a:cxnSpLocks/>
              <a:endCxn id="602" idx="1"/>
            </p:cNvCxnSpPr>
            <p:nvPr/>
          </p:nvCxnSpPr>
          <p:spPr>
            <a:xfrm>
              <a:off x="7156148" y="4777596"/>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249BF95F-1326-4B05-A957-B9BD567EC0AC}"/>
                </a:ext>
              </a:extLst>
            </p:cNvPr>
            <p:cNvCxnSpPr>
              <a:cxnSpLocks/>
              <a:endCxn id="602" idx="7"/>
            </p:cNvCxnSpPr>
            <p:nvPr/>
          </p:nvCxnSpPr>
          <p:spPr>
            <a:xfrm flipH="1">
              <a:off x="7564223" y="4782121"/>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7" name="Straight Arrow Connector 606">
              <a:extLst>
                <a:ext uri="{FF2B5EF4-FFF2-40B4-BE49-F238E27FC236}">
                  <a16:creationId xmlns:a16="http://schemas.microsoft.com/office/drawing/2014/main" id="{0244E01D-C1FC-471A-A80F-9704B940C033}"/>
                </a:ext>
              </a:extLst>
            </p:cNvPr>
            <p:cNvCxnSpPr>
              <a:cxnSpLocks/>
              <a:stCxn id="603" idx="7"/>
              <a:endCxn id="602" idx="3"/>
            </p:cNvCxnSpPr>
            <p:nvPr/>
          </p:nvCxnSpPr>
          <p:spPr>
            <a:xfrm flipV="1">
              <a:off x="7156148" y="515723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A41F3D51-906A-4136-8AF3-E8D3120A8339}"/>
                </a:ext>
              </a:extLst>
            </p:cNvPr>
            <p:cNvCxnSpPr>
              <a:cxnSpLocks/>
              <a:stCxn id="602" idx="5"/>
              <a:endCxn id="604" idx="1"/>
            </p:cNvCxnSpPr>
            <p:nvPr/>
          </p:nvCxnSpPr>
          <p:spPr>
            <a:xfrm>
              <a:off x="7564223" y="515723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F0C87A92-B40F-42DB-9165-C3E1FEA0D030}"/>
                </a:ext>
              </a:extLst>
            </p:cNvPr>
            <p:cNvCxnSpPr>
              <a:cxnSpLocks/>
              <a:stCxn id="603" idx="6"/>
              <a:endCxn id="604" idx="2"/>
            </p:cNvCxnSpPr>
            <p:nvPr/>
          </p:nvCxnSpPr>
          <p:spPr>
            <a:xfrm>
              <a:off x="7177318" y="5352078"/>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10" name="Straight Arrow Connector 609">
              <a:extLst>
                <a:ext uri="{FF2B5EF4-FFF2-40B4-BE49-F238E27FC236}">
                  <a16:creationId xmlns:a16="http://schemas.microsoft.com/office/drawing/2014/main" id="{8CC356F2-CCD9-4AA2-AD15-DF60D5711F98}"/>
                </a:ext>
              </a:extLst>
            </p:cNvPr>
            <p:cNvCxnSpPr>
              <a:cxnSpLocks/>
              <a:endCxn id="603" idx="0"/>
            </p:cNvCxnSpPr>
            <p:nvPr/>
          </p:nvCxnSpPr>
          <p:spPr>
            <a:xfrm>
              <a:off x="7105043" y="4798765"/>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11" name="Straight Arrow Connector 610">
              <a:extLst>
                <a:ext uri="{FF2B5EF4-FFF2-40B4-BE49-F238E27FC236}">
                  <a16:creationId xmlns:a16="http://schemas.microsoft.com/office/drawing/2014/main" id="{509EB7F9-6EA9-47CF-8040-D7807B342863}"/>
                </a:ext>
              </a:extLst>
            </p:cNvPr>
            <p:cNvCxnSpPr>
              <a:cxnSpLocks/>
              <a:stCxn id="604" idx="0"/>
            </p:cNvCxnSpPr>
            <p:nvPr/>
          </p:nvCxnSpPr>
          <p:spPr>
            <a:xfrm flipH="1" flipV="1">
              <a:off x="7758314" y="4803290"/>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12" name="Oval 611">
              <a:extLst>
                <a:ext uri="{FF2B5EF4-FFF2-40B4-BE49-F238E27FC236}">
                  <a16:creationId xmlns:a16="http://schemas.microsoft.com/office/drawing/2014/main" id="{61789573-84A2-448F-A54B-5476B411014D}"/>
                </a:ext>
              </a:extLst>
            </p:cNvPr>
            <p:cNvSpPr/>
            <p:nvPr/>
          </p:nvSpPr>
          <p:spPr>
            <a:xfrm>
              <a:off x="7883359" y="4829268"/>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3" name="Oval 612">
              <a:extLst>
                <a:ext uri="{FF2B5EF4-FFF2-40B4-BE49-F238E27FC236}">
                  <a16:creationId xmlns:a16="http://schemas.microsoft.com/office/drawing/2014/main" id="{7D6B9AB7-4007-43D2-A40C-E167358A91A7}"/>
                </a:ext>
              </a:extLst>
            </p:cNvPr>
            <p:cNvSpPr/>
            <p:nvPr/>
          </p:nvSpPr>
          <p:spPr>
            <a:xfrm>
              <a:off x="8342457" y="5285971"/>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14" name="Straight Arrow Connector 613">
              <a:extLst>
                <a:ext uri="{FF2B5EF4-FFF2-40B4-BE49-F238E27FC236}">
                  <a16:creationId xmlns:a16="http://schemas.microsoft.com/office/drawing/2014/main" id="{D25A28BD-6817-46B0-BA7A-E7540B2AAC9A}"/>
                </a:ext>
              </a:extLst>
            </p:cNvPr>
            <p:cNvCxnSpPr>
              <a:cxnSpLocks/>
              <a:endCxn id="612" idx="1"/>
            </p:cNvCxnSpPr>
            <p:nvPr/>
          </p:nvCxnSpPr>
          <p:spPr>
            <a:xfrm>
              <a:off x="7809418" y="4783762"/>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15" name="Straight Arrow Connector 614">
              <a:extLst>
                <a:ext uri="{FF2B5EF4-FFF2-40B4-BE49-F238E27FC236}">
                  <a16:creationId xmlns:a16="http://schemas.microsoft.com/office/drawing/2014/main" id="{60757949-755C-424E-906D-6938B328497A}"/>
                </a:ext>
              </a:extLst>
            </p:cNvPr>
            <p:cNvCxnSpPr>
              <a:cxnSpLocks/>
              <a:endCxn id="612" idx="7"/>
            </p:cNvCxnSpPr>
            <p:nvPr/>
          </p:nvCxnSpPr>
          <p:spPr>
            <a:xfrm flipH="1">
              <a:off x="8217495" y="4788287"/>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16" name="Straight Arrow Connector 615">
              <a:extLst>
                <a:ext uri="{FF2B5EF4-FFF2-40B4-BE49-F238E27FC236}">
                  <a16:creationId xmlns:a16="http://schemas.microsoft.com/office/drawing/2014/main" id="{BD560B33-5D66-42C7-8656-42A4D343D20F}"/>
                </a:ext>
              </a:extLst>
            </p:cNvPr>
            <p:cNvCxnSpPr>
              <a:cxnSpLocks/>
              <a:endCxn id="612" idx="3"/>
            </p:cNvCxnSpPr>
            <p:nvPr/>
          </p:nvCxnSpPr>
          <p:spPr>
            <a:xfrm flipV="1">
              <a:off x="7809418" y="5163404"/>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17" name="Straight Arrow Connector 616">
              <a:extLst>
                <a:ext uri="{FF2B5EF4-FFF2-40B4-BE49-F238E27FC236}">
                  <a16:creationId xmlns:a16="http://schemas.microsoft.com/office/drawing/2014/main" id="{6F848FA0-E314-4356-8DE9-147CA76F9221}"/>
                </a:ext>
              </a:extLst>
            </p:cNvPr>
            <p:cNvCxnSpPr>
              <a:cxnSpLocks/>
              <a:stCxn id="612" idx="5"/>
              <a:endCxn id="613" idx="1"/>
            </p:cNvCxnSpPr>
            <p:nvPr/>
          </p:nvCxnSpPr>
          <p:spPr>
            <a:xfrm>
              <a:off x="8217495" y="5163404"/>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18" name="Straight Arrow Connector 617">
              <a:extLst>
                <a:ext uri="{FF2B5EF4-FFF2-40B4-BE49-F238E27FC236}">
                  <a16:creationId xmlns:a16="http://schemas.microsoft.com/office/drawing/2014/main" id="{C712B3A5-2455-4D17-AB08-12286C0652C3}"/>
                </a:ext>
              </a:extLst>
            </p:cNvPr>
            <p:cNvCxnSpPr>
              <a:cxnSpLocks/>
              <a:endCxn id="613" idx="2"/>
            </p:cNvCxnSpPr>
            <p:nvPr/>
          </p:nvCxnSpPr>
          <p:spPr>
            <a:xfrm>
              <a:off x="7830588" y="5358244"/>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19" name="Straight Arrow Connector 618">
              <a:extLst>
                <a:ext uri="{FF2B5EF4-FFF2-40B4-BE49-F238E27FC236}">
                  <a16:creationId xmlns:a16="http://schemas.microsoft.com/office/drawing/2014/main" id="{1A113B15-870B-4D53-9E55-FFE8E75B11FF}"/>
                </a:ext>
              </a:extLst>
            </p:cNvPr>
            <p:cNvCxnSpPr>
              <a:cxnSpLocks/>
              <a:stCxn id="613" idx="0"/>
            </p:cNvCxnSpPr>
            <p:nvPr/>
          </p:nvCxnSpPr>
          <p:spPr>
            <a:xfrm flipH="1" flipV="1">
              <a:off x="8411584" y="4809456"/>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20" name="Oval 619">
              <a:extLst>
                <a:ext uri="{FF2B5EF4-FFF2-40B4-BE49-F238E27FC236}">
                  <a16:creationId xmlns:a16="http://schemas.microsoft.com/office/drawing/2014/main" id="{6D58528B-0F7F-4C4A-8191-983D0AE43552}"/>
                </a:ext>
              </a:extLst>
            </p:cNvPr>
            <p:cNvSpPr/>
            <p:nvPr/>
          </p:nvSpPr>
          <p:spPr>
            <a:xfrm>
              <a:off x="8536631" y="4830338"/>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1" name="Oval 620">
              <a:extLst>
                <a:ext uri="{FF2B5EF4-FFF2-40B4-BE49-F238E27FC236}">
                  <a16:creationId xmlns:a16="http://schemas.microsoft.com/office/drawing/2014/main" id="{24C226FF-7565-492B-B96C-3F38D9582202}"/>
                </a:ext>
              </a:extLst>
            </p:cNvPr>
            <p:cNvSpPr/>
            <p:nvPr/>
          </p:nvSpPr>
          <p:spPr>
            <a:xfrm>
              <a:off x="8995727" y="5287039"/>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2" name="Straight Arrow Connector 621">
              <a:extLst>
                <a:ext uri="{FF2B5EF4-FFF2-40B4-BE49-F238E27FC236}">
                  <a16:creationId xmlns:a16="http://schemas.microsoft.com/office/drawing/2014/main" id="{605FCFE4-82B6-46C5-8BF6-D12E9145503E}"/>
                </a:ext>
              </a:extLst>
            </p:cNvPr>
            <p:cNvCxnSpPr>
              <a:cxnSpLocks/>
              <a:endCxn id="620" idx="1"/>
            </p:cNvCxnSpPr>
            <p:nvPr/>
          </p:nvCxnSpPr>
          <p:spPr>
            <a:xfrm>
              <a:off x="8462690" y="4784830"/>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3" name="Straight Arrow Connector 622">
              <a:extLst>
                <a:ext uri="{FF2B5EF4-FFF2-40B4-BE49-F238E27FC236}">
                  <a16:creationId xmlns:a16="http://schemas.microsoft.com/office/drawing/2014/main" id="{50A71285-27D1-42F4-BE74-4A9C2E9E99CE}"/>
                </a:ext>
              </a:extLst>
            </p:cNvPr>
            <p:cNvCxnSpPr>
              <a:cxnSpLocks/>
              <a:endCxn id="620" idx="7"/>
            </p:cNvCxnSpPr>
            <p:nvPr/>
          </p:nvCxnSpPr>
          <p:spPr>
            <a:xfrm flipH="1">
              <a:off x="8870765" y="4789356"/>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4" name="Straight Arrow Connector 623">
              <a:extLst>
                <a:ext uri="{FF2B5EF4-FFF2-40B4-BE49-F238E27FC236}">
                  <a16:creationId xmlns:a16="http://schemas.microsoft.com/office/drawing/2014/main" id="{603BE9B7-8F4C-4FCD-A4AE-167EC2A733B5}"/>
                </a:ext>
              </a:extLst>
            </p:cNvPr>
            <p:cNvCxnSpPr>
              <a:cxnSpLocks/>
              <a:endCxn id="620" idx="3"/>
            </p:cNvCxnSpPr>
            <p:nvPr/>
          </p:nvCxnSpPr>
          <p:spPr>
            <a:xfrm flipV="1">
              <a:off x="8462690" y="5164472"/>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5" name="Straight Arrow Connector 624">
              <a:extLst>
                <a:ext uri="{FF2B5EF4-FFF2-40B4-BE49-F238E27FC236}">
                  <a16:creationId xmlns:a16="http://schemas.microsoft.com/office/drawing/2014/main" id="{599430D2-28CD-49B3-B600-19DE6E39205C}"/>
                </a:ext>
              </a:extLst>
            </p:cNvPr>
            <p:cNvCxnSpPr>
              <a:cxnSpLocks/>
              <a:stCxn id="620" idx="5"/>
              <a:endCxn id="621" idx="1"/>
            </p:cNvCxnSpPr>
            <p:nvPr/>
          </p:nvCxnSpPr>
          <p:spPr>
            <a:xfrm>
              <a:off x="8870765" y="5164472"/>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26" name="Straight Arrow Connector 625">
              <a:extLst>
                <a:ext uri="{FF2B5EF4-FFF2-40B4-BE49-F238E27FC236}">
                  <a16:creationId xmlns:a16="http://schemas.microsoft.com/office/drawing/2014/main" id="{8DD541CA-5FAC-4B8E-A869-D86C46116429}"/>
                </a:ext>
              </a:extLst>
            </p:cNvPr>
            <p:cNvCxnSpPr>
              <a:cxnSpLocks/>
              <a:endCxn id="621" idx="2"/>
            </p:cNvCxnSpPr>
            <p:nvPr/>
          </p:nvCxnSpPr>
          <p:spPr>
            <a:xfrm>
              <a:off x="8483860" y="5359315"/>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27" name="Straight Arrow Connector 626">
              <a:extLst>
                <a:ext uri="{FF2B5EF4-FFF2-40B4-BE49-F238E27FC236}">
                  <a16:creationId xmlns:a16="http://schemas.microsoft.com/office/drawing/2014/main" id="{576D8A64-0F3B-4CA5-BE24-2D9D0F6B3AE0}"/>
                </a:ext>
              </a:extLst>
            </p:cNvPr>
            <p:cNvCxnSpPr>
              <a:cxnSpLocks/>
              <a:stCxn id="621" idx="0"/>
            </p:cNvCxnSpPr>
            <p:nvPr/>
          </p:nvCxnSpPr>
          <p:spPr>
            <a:xfrm flipH="1" flipV="1">
              <a:off x="9064854" y="4810526"/>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28" name="Oval 627">
              <a:extLst>
                <a:ext uri="{FF2B5EF4-FFF2-40B4-BE49-F238E27FC236}">
                  <a16:creationId xmlns:a16="http://schemas.microsoft.com/office/drawing/2014/main" id="{563E3F4F-6EB3-4984-8F01-B6D8934BF0BD}"/>
                </a:ext>
              </a:extLst>
            </p:cNvPr>
            <p:cNvSpPr/>
            <p:nvPr/>
          </p:nvSpPr>
          <p:spPr>
            <a:xfrm>
              <a:off x="7226941" y="5452976"/>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9" name="Oval 628">
              <a:extLst>
                <a:ext uri="{FF2B5EF4-FFF2-40B4-BE49-F238E27FC236}">
                  <a16:creationId xmlns:a16="http://schemas.microsoft.com/office/drawing/2014/main" id="{6AEAF501-3410-4750-A407-8BADFEB5C11F}"/>
                </a:ext>
              </a:extLst>
            </p:cNvPr>
            <p:cNvSpPr/>
            <p:nvPr/>
          </p:nvSpPr>
          <p:spPr>
            <a:xfrm>
              <a:off x="7029621" y="5909677"/>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0" name="Oval 629">
              <a:extLst>
                <a:ext uri="{FF2B5EF4-FFF2-40B4-BE49-F238E27FC236}">
                  <a16:creationId xmlns:a16="http://schemas.microsoft.com/office/drawing/2014/main" id="{B0F88693-79E1-47E1-84AD-6AE79F150FCA}"/>
                </a:ext>
              </a:extLst>
            </p:cNvPr>
            <p:cNvSpPr/>
            <p:nvPr/>
          </p:nvSpPr>
          <p:spPr>
            <a:xfrm>
              <a:off x="7686039" y="5909677"/>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31" name="Straight Arrow Connector 630">
              <a:extLst>
                <a:ext uri="{FF2B5EF4-FFF2-40B4-BE49-F238E27FC236}">
                  <a16:creationId xmlns:a16="http://schemas.microsoft.com/office/drawing/2014/main" id="{CF264DDC-BD6F-4285-9DAF-C8D05B47C45D}"/>
                </a:ext>
              </a:extLst>
            </p:cNvPr>
            <p:cNvCxnSpPr>
              <a:cxnSpLocks/>
              <a:endCxn id="628" idx="1"/>
            </p:cNvCxnSpPr>
            <p:nvPr/>
          </p:nvCxnSpPr>
          <p:spPr>
            <a:xfrm>
              <a:off x="7153002" y="5407467"/>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32" name="Straight Arrow Connector 631">
              <a:extLst>
                <a:ext uri="{FF2B5EF4-FFF2-40B4-BE49-F238E27FC236}">
                  <a16:creationId xmlns:a16="http://schemas.microsoft.com/office/drawing/2014/main" id="{80370196-F030-4052-8557-77E37101E7F2}"/>
                </a:ext>
              </a:extLst>
            </p:cNvPr>
            <p:cNvCxnSpPr>
              <a:cxnSpLocks/>
              <a:endCxn id="628" idx="7"/>
            </p:cNvCxnSpPr>
            <p:nvPr/>
          </p:nvCxnSpPr>
          <p:spPr>
            <a:xfrm flipH="1">
              <a:off x="7561077" y="5411994"/>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33" name="Straight Arrow Connector 632">
              <a:extLst>
                <a:ext uri="{FF2B5EF4-FFF2-40B4-BE49-F238E27FC236}">
                  <a16:creationId xmlns:a16="http://schemas.microsoft.com/office/drawing/2014/main" id="{98754CB7-8F5D-4C7F-A4C9-642C6FC4C055}"/>
                </a:ext>
              </a:extLst>
            </p:cNvPr>
            <p:cNvCxnSpPr>
              <a:cxnSpLocks/>
              <a:stCxn id="629" idx="7"/>
              <a:endCxn id="628" idx="3"/>
            </p:cNvCxnSpPr>
            <p:nvPr/>
          </p:nvCxnSpPr>
          <p:spPr>
            <a:xfrm flipV="1">
              <a:off x="7153002" y="5787110"/>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34" name="Straight Arrow Connector 633">
              <a:extLst>
                <a:ext uri="{FF2B5EF4-FFF2-40B4-BE49-F238E27FC236}">
                  <a16:creationId xmlns:a16="http://schemas.microsoft.com/office/drawing/2014/main" id="{4A099821-E14A-412B-AC57-849A41F659D8}"/>
                </a:ext>
              </a:extLst>
            </p:cNvPr>
            <p:cNvCxnSpPr>
              <a:cxnSpLocks/>
              <a:stCxn id="628" idx="5"/>
              <a:endCxn id="630" idx="1"/>
            </p:cNvCxnSpPr>
            <p:nvPr/>
          </p:nvCxnSpPr>
          <p:spPr>
            <a:xfrm>
              <a:off x="7561077" y="5787110"/>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35" name="Straight Arrow Connector 634">
              <a:extLst>
                <a:ext uri="{FF2B5EF4-FFF2-40B4-BE49-F238E27FC236}">
                  <a16:creationId xmlns:a16="http://schemas.microsoft.com/office/drawing/2014/main" id="{81FED705-5B16-4439-8B79-973C22C714C6}"/>
                </a:ext>
              </a:extLst>
            </p:cNvPr>
            <p:cNvCxnSpPr>
              <a:cxnSpLocks/>
              <a:stCxn id="629" idx="6"/>
              <a:endCxn id="630" idx="2"/>
            </p:cNvCxnSpPr>
            <p:nvPr/>
          </p:nvCxnSpPr>
          <p:spPr>
            <a:xfrm>
              <a:off x="7174172" y="5981953"/>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36" name="Straight Arrow Connector 635">
              <a:extLst>
                <a:ext uri="{FF2B5EF4-FFF2-40B4-BE49-F238E27FC236}">
                  <a16:creationId xmlns:a16="http://schemas.microsoft.com/office/drawing/2014/main" id="{12701D24-648A-44A9-8B2B-09CD32AB5F66}"/>
                </a:ext>
              </a:extLst>
            </p:cNvPr>
            <p:cNvCxnSpPr>
              <a:cxnSpLocks/>
              <a:endCxn id="629" idx="0"/>
            </p:cNvCxnSpPr>
            <p:nvPr/>
          </p:nvCxnSpPr>
          <p:spPr>
            <a:xfrm>
              <a:off x="7101897" y="5428637"/>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37" name="Straight Arrow Connector 636">
              <a:extLst>
                <a:ext uri="{FF2B5EF4-FFF2-40B4-BE49-F238E27FC236}">
                  <a16:creationId xmlns:a16="http://schemas.microsoft.com/office/drawing/2014/main" id="{92F8F96F-1522-4109-B011-A6F0C0B2AEF6}"/>
                </a:ext>
              </a:extLst>
            </p:cNvPr>
            <p:cNvCxnSpPr>
              <a:cxnSpLocks/>
              <a:stCxn id="630" idx="0"/>
            </p:cNvCxnSpPr>
            <p:nvPr/>
          </p:nvCxnSpPr>
          <p:spPr>
            <a:xfrm flipH="1" flipV="1">
              <a:off x="7755167" y="5433164"/>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38" name="Oval 637">
              <a:extLst>
                <a:ext uri="{FF2B5EF4-FFF2-40B4-BE49-F238E27FC236}">
                  <a16:creationId xmlns:a16="http://schemas.microsoft.com/office/drawing/2014/main" id="{61E45048-C0C7-4B6D-AA4F-E7289810BFAF}"/>
                </a:ext>
              </a:extLst>
            </p:cNvPr>
            <p:cNvSpPr/>
            <p:nvPr/>
          </p:nvSpPr>
          <p:spPr>
            <a:xfrm>
              <a:off x="7880213" y="545914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9" name="Oval 638">
              <a:extLst>
                <a:ext uri="{FF2B5EF4-FFF2-40B4-BE49-F238E27FC236}">
                  <a16:creationId xmlns:a16="http://schemas.microsoft.com/office/drawing/2014/main" id="{E96FB8C2-16F1-4F8C-BE92-E5FDE8906BB7}"/>
                </a:ext>
              </a:extLst>
            </p:cNvPr>
            <p:cNvSpPr/>
            <p:nvPr/>
          </p:nvSpPr>
          <p:spPr>
            <a:xfrm>
              <a:off x="8339309" y="5915843"/>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40" name="Straight Arrow Connector 639">
              <a:extLst>
                <a:ext uri="{FF2B5EF4-FFF2-40B4-BE49-F238E27FC236}">
                  <a16:creationId xmlns:a16="http://schemas.microsoft.com/office/drawing/2014/main" id="{6908246F-754C-4A87-AA64-91F8F4C3FABD}"/>
                </a:ext>
              </a:extLst>
            </p:cNvPr>
            <p:cNvCxnSpPr>
              <a:cxnSpLocks/>
              <a:endCxn id="638" idx="1"/>
            </p:cNvCxnSpPr>
            <p:nvPr/>
          </p:nvCxnSpPr>
          <p:spPr>
            <a:xfrm>
              <a:off x="7806272" y="5413635"/>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1" name="Straight Arrow Connector 640">
              <a:extLst>
                <a:ext uri="{FF2B5EF4-FFF2-40B4-BE49-F238E27FC236}">
                  <a16:creationId xmlns:a16="http://schemas.microsoft.com/office/drawing/2014/main" id="{C8C3EDC0-9078-4FB3-A348-6BAFE6D5071C}"/>
                </a:ext>
              </a:extLst>
            </p:cNvPr>
            <p:cNvCxnSpPr>
              <a:cxnSpLocks/>
              <a:endCxn id="638" idx="7"/>
            </p:cNvCxnSpPr>
            <p:nvPr/>
          </p:nvCxnSpPr>
          <p:spPr>
            <a:xfrm flipH="1">
              <a:off x="8214347" y="5418160"/>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2" name="Straight Arrow Connector 641">
              <a:extLst>
                <a:ext uri="{FF2B5EF4-FFF2-40B4-BE49-F238E27FC236}">
                  <a16:creationId xmlns:a16="http://schemas.microsoft.com/office/drawing/2014/main" id="{AD2F025D-B824-4E00-BC46-D29F68338DE0}"/>
                </a:ext>
              </a:extLst>
            </p:cNvPr>
            <p:cNvCxnSpPr>
              <a:cxnSpLocks/>
              <a:endCxn id="638" idx="3"/>
            </p:cNvCxnSpPr>
            <p:nvPr/>
          </p:nvCxnSpPr>
          <p:spPr>
            <a:xfrm flipV="1">
              <a:off x="7806272" y="5793276"/>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3" name="Straight Arrow Connector 642">
              <a:extLst>
                <a:ext uri="{FF2B5EF4-FFF2-40B4-BE49-F238E27FC236}">
                  <a16:creationId xmlns:a16="http://schemas.microsoft.com/office/drawing/2014/main" id="{E6372A07-9F8F-4CA6-B73D-B18284366DC8}"/>
                </a:ext>
              </a:extLst>
            </p:cNvPr>
            <p:cNvCxnSpPr>
              <a:cxnSpLocks/>
              <a:stCxn id="638" idx="5"/>
              <a:endCxn id="639" idx="1"/>
            </p:cNvCxnSpPr>
            <p:nvPr/>
          </p:nvCxnSpPr>
          <p:spPr>
            <a:xfrm>
              <a:off x="8214347" y="5793276"/>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44" name="Straight Arrow Connector 643">
              <a:extLst>
                <a:ext uri="{FF2B5EF4-FFF2-40B4-BE49-F238E27FC236}">
                  <a16:creationId xmlns:a16="http://schemas.microsoft.com/office/drawing/2014/main" id="{76B7A28D-CC10-489E-BF36-C77F329407A3}"/>
                </a:ext>
              </a:extLst>
            </p:cNvPr>
            <p:cNvCxnSpPr>
              <a:cxnSpLocks/>
              <a:endCxn id="639" idx="2"/>
            </p:cNvCxnSpPr>
            <p:nvPr/>
          </p:nvCxnSpPr>
          <p:spPr>
            <a:xfrm>
              <a:off x="7827442" y="5988118"/>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45" name="Straight Arrow Connector 644">
              <a:extLst>
                <a:ext uri="{FF2B5EF4-FFF2-40B4-BE49-F238E27FC236}">
                  <a16:creationId xmlns:a16="http://schemas.microsoft.com/office/drawing/2014/main" id="{26B1B844-9A22-4850-8083-B43B07434F76}"/>
                </a:ext>
              </a:extLst>
            </p:cNvPr>
            <p:cNvCxnSpPr>
              <a:cxnSpLocks/>
              <a:stCxn id="639" idx="0"/>
            </p:cNvCxnSpPr>
            <p:nvPr/>
          </p:nvCxnSpPr>
          <p:spPr>
            <a:xfrm flipH="1" flipV="1">
              <a:off x="8408438" y="5439330"/>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46" name="Oval 645">
              <a:extLst>
                <a:ext uri="{FF2B5EF4-FFF2-40B4-BE49-F238E27FC236}">
                  <a16:creationId xmlns:a16="http://schemas.microsoft.com/office/drawing/2014/main" id="{E1BFE392-F392-4590-9394-C10851E723BC}"/>
                </a:ext>
              </a:extLst>
            </p:cNvPr>
            <p:cNvSpPr/>
            <p:nvPr/>
          </p:nvSpPr>
          <p:spPr>
            <a:xfrm>
              <a:off x="8533483" y="5460210"/>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7" name="Oval 646">
              <a:extLst>
                <a:ext uri="{FF2B5EF4-FFF2-40B4-BE49-F238E27FC236}">
                  <a16:creationId xmlns:a16="http://schemas.microsoft.com/office/drawing/2014/main" id="{104AA5AD-F3BA-4980-8D61-D6FEE4DDF1EA}"/>
                </a:ext>
              </a:extLst>
            </p:cNvPr>
            <p:cNvSpPr/>
            <p:nvPr/>
          </p:nvSpPr>
          <p:spPr>
            <a:xfrm>
              <a:off x="8992580" y="5916913"/>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48" name="Straight Arrow Connector 647">
              <a:extLst>
                <a:ext uri="{FF2B5EF4-FFF2-40B4-BE49-F238E27FC236}">
                  <a16:creationId xmlns:a16="http://schemas.microsoft.com/office/drawing/2014/main" id="{6AD56400-23CE-40F0-85FD-504062597DB1}"/>
                </a:ext>
              </a:extLst>
            </p:cNvPr>
            <p:cNvCxnSpPr>
              <a:cxnSpLocks/>
              <a:endCxn id="646" idx="1"/>
            </p:cNvCxnSpPr>
            <p:nvPr/>
          </p:nvCxnSpPr>
          <p:spPr>
            <a:xfrm>
              <a:off x="8459542" y="5414704"/>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9" name="Straight Arrow Connector 648">
              <a:extLst>
                <a:ext uri="{FF2B5EF4-FFF2-40B4-BE49-F238E27FC236}">
                  <a16:creationId xmlns:a16="http://schemas.microsoft.com/office/drawing/2014/main" id="{C6E7CEFD-1180-4751-9F40-10D45A885F0C}"/>
                </a:ext>
              </a:extLst>
            </p:cNvPr>
            <p:cNvCxnSpPr>
              <a:cxnSpLocks/>
              <a:endCxn id="646" idx="7"/>
            </p:cNvCxnSpPr>
            <p:nvPr/>
          </p:nvCxnSpPr>
          <p:spPr>
            <a:xfrm flipH="1">
              <a:off x="8867619" y="5419229"/>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50" name="Straight Arrow Connector 649">
              <a:extLst>
                <a:ext uri="{FF2B5EF4-FFF2-40B4-BE49-F238E27FC236}">
                  <a16:creationId xmlns:a16="http://schemas.microsoft.com/office/drawing/2014/main" id="{39298C04-8365-4797-BCDD-B767E2A34040}"/>
                </a:ext>
              </a:extLst>
            </p:cNvPr>
            <p:cNvCxnSpPr>
              <a:cxnSpLocks/>
              <a:endCxn id="646" idx="3"/>
            </p:cNvCxnSpPr>
            <p:nvPr/>
          </p:nvCxnSpPr>
          <p:spPr>
            <a:xfrm flipV="1">
              <a:off x="8459542" y="579434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51" name="Straight Arrow Connector 650">
              <a:extLst>
                <a:ext uri="{FF2B5EF4-FFF2-40B4-BE49-F238E27FC236}">
                  <a16:creationId xmlns:a16="http://schemas.microsoft.com/office/drawing/2014/main" id="{7DD21FF1-529C-4EF6-B8C7-D3397E822C7B}"/>
                </a:ext>
              </a:extLst>
            </p:cNvPr>
            <p:cNvCxnSpPr>
              <a:cxnSpLocks/>
              <a:stCxn id="646" idx="5"/>
              <a:endCxn id="647" idx="1"/>
            </p:cNvCxnSpPr>
            <p:nvPr/>
          </p:nvCxnSpPr>
          <p:spPr>
            <a:xfrm>
              <a:off x="8867619" y="579434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52" name="Straight Arrow Connector 651">
              <a:extLst>
                <a:ext uri="{FF2B5EF4-FFF2-40B4-BE49-F238E27FC236}">
                  <a16:creationId xmlns:a16="http://schemas.microsoft.com/office/drawing/2014/main" id="{9247C577-C222-477D-84A8-47F6BDFFE1EA}"/>
                </a:ext>
              </a:extLst>
            </p:cNvPr>
            <p:cNvCxnSpPr>
              <a:cxnSpLocks/>
              <a:endCxn id="647" idx="2"/>
            </p:cNvCxnSpPr>
            <p:nvPr/>
          </p:nvCxnSpPr>
          <p:spPr>
            <a:xfrm>
              <a:off x="8480712" y="5989186"/>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53" name="Straight Arrow Connector 652">
              <a:extLst>
                <a:ext uri="{FF2B5EF4-FFF2-40B4-BE49-F238E27FC236}">
                  <a16:creationId xmlns:a16="http://schemas.microsoft.com/office/drawing/2014/main" id="{DF5080C0-AA68-4157-91A1-5C7F7AA61375}"/>
                </a:ext>
              </a:extLst>
            </p:cNvPr>
            <p:cNvCxnSpPr>
              <a:cxnSpLocks/>
              <a:stCxn id="647" idx="0"/>
            </p:cNvCxnSpPr>
            <p:nvPr/>
          </p:nvCxnSpPr>
          <p:spPr>
            <a:xfrm flipH="1" flipV="1">
              <a:off x="9061708" y="5440399"/>
              <a:ext cx="3146" cy="476513"/>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54" name="Straight Arrow Connector 653">
              <a:extLst>
                <a:ext uri="{FF2B5EF4-FFF2-40B4-BE49-F238E27FC236}">
                  <a16:creationId xmlns:a16="http://schemas.microsoft.com/office/drawing/2014/main" id="{F13DCA85-C2E0-4059-8053-6F0049CC67E8}"/>
                </a:ext>
              </a:extLst>
            </p:cNvPr>
            <p:cNvCxnSpPr>
              <a:cxnSpLocks/>
            </p:cNvCxnSpPr>
            <p:nvPr/>
          </p:nvCxnSpPr>
          <p:spPr>
            <a:xfrm>
              <a:off x="9061708" y="6066632"/>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55" name="Straight Arrow Connector 654">
              <a:extLst>
                <a:ext uri="{FF2B5EF4-FFF2-40B4-BE49-F238E27FC236}">
                  <a16:creationId xmlns:a16="http://schemas.microsoft.com/office/drawing/2014/main" id="{A55A59C4-88EC-402C-AA7E-5A5B5BFE047D}"/>
                </a:ext>
              </a:extLst>
            </p:cNvPr>
            <p:cNvCxnSpPr>
              <a:cxnSpLocks/>
            </p:cNvCxnSpPr>
            <p:nvPr/>
          </p:nvCxnSpPr>
          <p:spPr>
            <a:xfrm>
              <a:off x="8414729" y="6054979"/>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56" name="Straight Arrow Connector 655">
              <a:extLst>
                <a:ext uri="{FF2B5EF4-FFF2-40B4-BE49-F238E27FC236}">
                  <a16:creationId xmlns:a16="http://schemas.microsoft.com/office/drawing/2014/main" id="{03530FC0-7371-4872-ADFF-15D23772C83E}"/>
                </a:ext>
              </a:extLst>
            </p:cNvPr>
            <p:cNvCxnSpPr>
              <a:cxnSpLocks/>
            </p:cNvCxnSpPr>
            <p:nvPr/>
          </p:nvCxnSpPr>
          <p:spPr>
            <a:xfrm>
              <a:off x="7756739" y="6059395"/>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57" name="Straight Arrow Connector 656">
              <a:extLst>
                <a:ext uri="{FF2B5EF4-FFF2-40B4-BE49-F238E27FC236}">
                  <a16:creationId xmlns:a16="http://schemas.microsoft.com/office/drawing/2014/main" id="{5B04D5CA-E229-41DF-8960-ADE03D0206DC}"/>
                </a:ext>
              </a:extLst>
            </p:cNvPr>
            <p:cNvCxnSpPr>
              <a:cxnSpLocks/>
            </p:cNvCxnSpPr>
            <p:nvPr/>
          </p:nvCxnSpPr>
          <p:spPr>
            <a:xfrm>
              <a:off x="7106703" y="6056048"/>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58" name="Rectangle 657">
              <a:extLst>
                <a:ext uri="{FF2B5EF4-FFF2-40B4-BE49-F238E27FC236}">
                  <a16:creationId xmlns:a16="http://schemas.microsoft.com/office/drawing/2014/main" id="{4B5762AC-E20C-42A7-965A-1CEC0AAF72E7}"/>
                </a:ext>
              </a:extLst>
            </p:cNvPr>
            <p:cNvSpPr/>
            <p:nvPr/>
          </p:nvSpPr>
          <p:spPr>
            <a:xfrm>
              <a:off x="6347333" y="6251683"/>
              <a:ext cx="2766332" cy="213289"/>
            </a:xfrm>
            <a:prstGeom prst="rect">
              <a:avLst/>
            </a:prstGeom>
            <a:solidFill>
              <a:schemeClr val="accent6">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9" name="Connector: Elbow 658">
              <a:extLst>
                <a:ext uri="{FF2B5EF4-FFF2-40B4-BE49-F238E27FC236}">
                  <a16:creationId xmlns:a16="http://schemas.microsoft.com/office/drawing/2014/main" id="{BD05B640-E000-4E89-8CAC-C5E7AA2CA2A8}"/>
                </a:ext>
              </a:extLst>
            </p:cNvPr>
            <p:cNvCxnSpPr>
              <a:cxnSpLocks/>
              <a:stCxn id="658" idx="3"/>
              <a:endCxn id="568" idx="3"/>
            </p:cNvCxnSpPr>
            <p:nvPr/>
          </p:nvCxnSpPr>
          <p:spPr>
            <a:xfrm flipV="1">
              <a:off x="9113665" y="2962649"/>
              <a:ext cx="493539" cy="3395679"/>
            </a:xfrm>
            <a:prstGeom prst="bentConnector3">
              <a:avLst>
                <a:gd name="adj1" fmla="val 133453"/>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0" name="Straight Arrow Connector 659">
              <a:extLst>
                <a:ext uri="{FF2B5EF4-FFF2-40B4-BE49-F238E27FC236}">
                  <a16:creationId xmlns:a16="http://schemas.microsoft.com/office/drawing/2014/main" id="{ECF7B590-7C69-40D1-8B24-90A6FFE944FD}"/>
                </a:ext>
              </a:extLst>
            </p:cNvPr>
            <p:cNvCxnSpPr>
              <a:cxnSpLocks/>
            </p:cNvCxnSpPr>
            <p:nvPr/>
          </p:nvCxnSpPr>
          <p:spPr>
            <a:xfrm>
              <a:off x="6441077" y="3845337"/>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61" name="Oval 660">
              <a:extLst>
                <a:ext uri="{FF2B5EF4-FFF2-40B4-BE49-F238E27FC236}">
                  <a16:creationId xmlns:a16="http://schemas.microsoft.com/office/drawing/2014/main" id="{40B2675B-8462-4461-9664-FA65001532C7}"/>
                </a:ext>
              </a:extLst>
            </p:cNvPr>
            <p:cNvSpPr/>
            <p:nvPr/>
          </p:nvSpPr>
          <p:spPr>
            <a:xfrm>
              <a:off x="6567609" y="4195534"/>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2" name="Oval 661">
              <a:extLst>
                <a:ext uri="{FF2B5EF4-FFF2-40B4-BE49-F238E27FC236}">
                  <a16:creationId xmlns:a16="http://schemas.microsoft.com/office/drawing/2014/main" id="{A47DBC2E-F245-4F39-917A-439C2434D021}"/>
                </a:ext>
              </a:extLst>
            </p:cNvPr>
            <p:cNvSpPr/>
            <p:nvPr/>
          </p:nvSpPr>
          <p:spPr>
            <a:xfrm>
              <a:off x="6370289" y="4026646"/>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3" name="Oval 662">
              <a:extLst>
                <a:ext uri="{FF2B5EF4-FFF2-40B4-BE49-F238E27FC236}">
                  <a16:creationId xmlns:a16="http://schemas.microsoft.com/office/drawing/2014/main" id="{FD651D59-8DFC-4B12-9457-3498F396ACDF}"/>
                </a:ext>
              </a:extLst>
            </p:cNvPr>
            <p:cNvSpPr/>
            <p:nvPr/>
          </p:nvSpPr>
          <p:spPr>
            <a:xfrm>
              <a:off x="6370289" y="465223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64" name="Straight Arrow Connector 663">
              <a:extLst>
                <a:ext uri="{FF2B5EF4-FFF2-40B4-BE49-F238E27FC236}">
                  <a16:creationId xmlns:a16="http://schemas.microsoft.com/office/drawing/2014/main" id="{37F30015-1FE5-4F2B-8C32-B3DF69DD6560}"/>
                </a:ext>
              </a:extLst>
            </p:cNvPr>
            <p:cNvCxnSpPr>
              <a:cxnSpLocks/>
              <a:stCxn id="662" idx="5"/>
              <a:endCxn id="661" idx="1"/>
            </p:cNvCxnSpPr>
            <p:nvPr/>
          </p:nvCxnSpPr>
          <p:spPr>
            <a:xfrm>
              <a:off x="6493669" y="4150026"/>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5" name="Straight Arrow Connector 664">
              <a:extLst>
                <a:ext uri="{FF2B5EF4-FFF2-40B4-BE49-F238E27FC236}">
                  <a16:creationId xmlns:a16="http://schemas.microsoft.com/office/drawing/2014/main" id="{7E8DABB9-BA3D-48E8-9488-59BD0956301B}"/>
                </a:ext>
              </a:extLst>
            </p:cNvPr>
            <p:cNvCxnSpPr>
              <a:cxnSpLocks/>
              <a:endCxn id="661" idx="7"/>
            </p:cNvCxnSpPr>
            <p:nvPr/>
          </p:nvCxnSpPr>
          <p:spPr>
            <a:xfrm flipH="1">
              <a:off x="6901745" y="4154553"/>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6" name="Straight Arrow Connector 665">
              <a:extLst>
                <a:ext uri="{FF2B5EF4-FFF2-40B4-BE49-F238E27FC236}">
                  <a16:creationId xmlns:a16="http://schemas.microsoft.com/office/drawing/2014/main" id="{0C931CA5-A25B-4395-AE59-80AB04E88343}"/>
                </a:ext>
              </a:extLst>
            </p:cNvPr>
            <p:cNvCxnSpPr>
              <a:cxnSpLocks/>
              <a:stCxn id="663" idx="7"/>
              <a:endCxn id="661" idx="3"/>
            </p:cNvCxnSpPr>
            <p:nvPr/>
          </p:nvCxnSpPr>
          <p:spPr>
            <a:xfrm flipV="1">
              <a:off x="6493669" y="4529668"/>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1EA5D06B-D5FE-4AE7-B90F-3390C6157A28}"/>
                </a:ext>
              </a:extLst>
            </p:cNvPr>
            <p:cNvCxnSpPr>
              <a:cxnSpLocks/>
              <a:stCxn id="661" idx="5"/>
            </p:cNvCxnSpPr>
            <p:nvPr/>
          </p:nvCxnSpPr>
          <p:spPr>
            <a:xfrm>
              <a:off x="6901745" y="4529668"/>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68" name="Straight Arrow Connector 667">
              <a:extLst>
                <a:ext uri="{FF2B5EF4-FFF2-40B4-BE49-F238E27FC236}">
                  <a16:creationId xmlns:a16="http://schemas.microsoft.com/office/drawing/2014/main" id="{E489BB96-C169-43BA-AE15-86589059190D}"/>
                </a:ext>
              </a:extLst>
            </p:cNvPr>
            <p:cNvCxnSpPr>
              <a:cxnSpLocks/>
              <a:stCxn id="663" idx="6"/>
            </p:cNvCxnSpPr>
            <p:nvPr/>
          </p:nvCxnSpPr>
          <p:spPr>
            <a:xfrm>
              <a:off x="6514838" y="4724511"/>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69" name="Straight Arrow Connector 668">
              <a:extLst>
                <a:ext uri="{FF2B5EF4-FFF2-40B4-BE49-F238E27FC236}">
                  <a16:creationId xmlns:a16="http://schemas.microsoft.com/office/drawing/2014/main" id="{1502BB5A-8EBC-4601-9A1F-62FA2B50228C}"/>
                </a:ext>
              </a:extLst>
            </p:cNvPr>
            <p:cNvCxnSpPr>
              <a:cxnSpLocks/>
              <a:stCxn id="662" idx="4"/>
              <a:endCxn id="663" idx="0"/>
            </p:cNvCxnSpPr>
            <p:nvPr/>
          </p:nvCxnSpPr>
          <p:spPr>
            <a:xfrm>
              <a:off x="6442565" y="4171196"/>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70" name="Straight Arrow Connector 669">
              <a:extLst>
                <a:ext uri="{FF2B5EF4-FFF2-40B4-BE49-F238E27FC236}">
                  <a16:creationId xmlns:a16="http://schemas.microsoft.com/office/drawing/2014/main" id="{C2EB5E61-08C6-4F1D-B0D3-36CD3B0C80B8}"/>
                </a:ext>
              </a:extLst>
            </p:cNvPr>
            <p:cNvCxnSpPr>
              <a:cxnSpLocks/>
              <a:stCxn id="662" idx="6"/>
            </p:cNvCxnSpPr>
            <p:nvPr/>
          </p:nvCxnSpPr>
          <p:spPr>
            <a:xfrm>
              <a:off x="6514838" y="4098922"/>
              <a:ext cx="508720" cy="4525"/>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71" name="Oval 670">
              <a:extLst>
                <a:ext uri="{FF2B5EF4-FFF2-40B4-BE49-F238E27FC236}">
                  <a16:creationId xmlns:a16="http://schemas.microsoft.com/office/drawing/2014/main" id="{D78A2CB9-12CD-4D38-B2F7-308E7FC5F4E0}"/>
                </a:ext>
              </a:extLst>
            </p:cNvPr>
            <p:cNvSpPr/>
            <p:nvPr/>
          </p:nvSpPr>
          <p:spPr>
            <a:xfrm>
              <a:off x="6564462" y="4823101"/>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2" name="Oval 671">
              <a:extLst>
                <a:ext uri="{FF2B5EF4-FFF2-40B4-BE49-F238E27FC236}">
                  <a16:creationId xmlns:a16="http://schemas.microsoft.com/office/drawing/2014/main" id="{86A9BC6B-04D6-41CF-98D3-D4AACF57640B}"/>
                </a:ext>
              </a:extLst>
            </p:cNvPr>
            <p:cNvSpPr/>
            <p:nvPr/>
          </p:nvSpPr>
          <p:spPr>
            <a:xfrm>
              <a:off x="6367143" y="5279805"/>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73" name="Straight Arrow Connector 672">
              <a:extLst>
                <a:ext uri="{FF2B5EF4-FFF2-40B4-BE49-F238E27FC236}">
                  <a16:creationId xmlns:a16="http://schemas.microsoft.com/office/drawing/2014/main" id="{ADEEC188-4F84-4B05-ACAC-A7FD9BE25287}"/>
                </a:ext>
              </a:extLst>
            </p:cNvPr>
            <p:cNvCxnSpPr>
              <a:cxnSpLocks/>
              <a:endCxn id="671" idx="1"/>
            </p:cNvCxnSpPr>
            <p:nvPr/>
          </p:nvCxnSpPr>
          <p:spPr>
            <a:xfrm>
              <a:off x="6490523" y="4777596"/>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4" name="Straight Arrow Connector 673">
              <a:extLst>
                <a:ext uri="{FF2B5EF4-FFF2-40B4-BE49-F238E27FC236}">
                  <a16:creationId xmlns:a16="http://schemas.microsoft.com/office/drawing/2014/main" id="{1BF35066-7646-4DE6-9533-D9523E72CAFA}"/>
                </a:ext>
              </a:extLst>
            </p:cNvPr>
            <p:cNvCxnSpPr>
              <a:cxnSpLocks/>
              <a:endCxn id="671" idx="7"/>
            </p:cNvCxnSpPr>
            <p:nvPr/>
          </p:nvCxnSpPr>
          <p:spPr>
            <a:xfrm flipH="1">
              <a:off x="6898598" y="4782121"/>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5" name="Straight Arrow Connector 674">
              <a:extLst>
                <a:ext uri="{FF2B5EF4-FFF2-40B4-BE49-F238E27FC236}">
                  <a16:creationId xmlns:a16="http://schemas.microsoft.com/office/drawing/2014/main" id="{59C5CC5A-B27F-4455-829C-92C9C4E56F6A}"/>
                </a:ext>
              </a:extLst>
            </p:cNvPr>
            <p:cNvCxnSpPr>
              <a:cxnSpLocks/>
              <a:stCxn id="672" idx="7"/>
              <a:endCxn id="671" idx="3"/>
            </p:cNvCxnSpPr>
            <p:nvPr/>
          </p:nvCxnSpPr>
          <p:spPr>
            <a:xfrm flipV="1">
              <a:off x="6490523" y="5157235"/>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6" name="Straight Arrow Connector 675">
              <a:extLst>
                <a:ext uri="{FF2B5EF4-FFF2-40B4-BE49-F238E27FC236}">
                  <a16:creationId xmlns:a16="http://schemas.microsoft.com/office/drawing/2014/main" id="{503AAFAC-4820-418B-82F5-9F907B970456}"/>
                </a:ext>
              </a:extLst>
            </p:cNvPr>
            <p:cNvCxnSpPr>
              <a:cxnSpLocks/>
              <a:stCxn id="671" idx="5"/>
            </p:cNvCxnSpPr>
            <p:nvPr/>
          </p:nvCxnSpPr>
          <p:spPr>
            <a:xfrm>
              <a:off x="6898598" y="5157235"/>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77" name="Straight Arrow Connector 676">
              <a:extLst>
                <a:ext uri="{FF2B5EF4-FFF2-40B4-BE49-F238E27FC236}">
                  <a16:creationId xmlns:a16="http://schemas.microsoft.com/office/drawing/2014/main" id="{4B8FA93F-770A-492A-8A89-5D70395D6D54}"/>
                </a:ext>
              </a:extLst>
            </p:cNvPr>
            <p:cNvCxnSpPr>
              <a:cxnSpLocks/>
              <a:stCxn id="672" idx="6"/>
            </p:cNvCxnSpPr>
            <p:nvPr/>
          </p:nvCxnSpPr>
          <p:spPr>
            <a:xfrm>
              <a:off x="6511692" y="5352078"/>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78" name="Straight Arrow Connector 677">
              <a:extLst>
                <a:ext uri="{FF2B5EF4-FFF2-40B4-BE49-F238E27FC236}">
                  <a16:creationId xmlns:a16="http://schemas.microsoft.com/office/drawing/2014/main" id="{61492FE7-5812-4ECD-9028-3B997607A9FD}"/>
                </a:ext>
              </a:extLst>
            </p:cNvPr>
            <p:cNvCxnSpPr>
              <a:cxnSpLocks/>
              <a:endCxn id="672" idx="0"/>
            </p:cNvCxnSpPr>
            <p:nvPr/>
          </p:nvCxnSpPr>
          <p:spPr>
            <a:xfrm>
              <a:off x="6439416" y="4798765"/>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79" name="Oval 678">
              <a:extLst>
                <a:ext uri="{FF2B5EF4-FFF2-40B4-BE49-F238E27FC236}">
                  <a16:creationId xmlns:a16="http://schemas.microsoft.com/office/drawing/2014/main" id="{80833E5A-C2A0-40BA-9225-0A3F5F078AC3}"/>
                </a:ext>
              </a:extLst>
            </p:cNvPr>
            <p:cNvSpPr/>
            <p:nvPr/>
          </p:nvSpPr>
          <p:spPr>
            <a:xfrm>
              <a:off x="6561315" y="5452976"/>
              <a:ext cx="391464" cy="391464"/>
            </a:xfrm>
            <a:prstGeom prst="ellipse">
              <a:avLst/>
            </a:prstGeom>
            <a:solidFill>
              <a:schemeClr val="accent2">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0" name="Oval 679">
              <a:extLst>
                <a:ext uri="{FF2B5EF4-FFF2-40B4-BE49-F238E27FC236}">
                  <a16:creationId xmlns:a16="http://schemas.microsoft.com/office/drawing/2014/main" id="{FD98E9DC-C077-4168-AD34-AE7C2D21E2CF}"/>
                </a:ext>
              </a:extLst>
            </p:cNvPr>
            <p:cNvSpPr/>
            <p:nvPr/>
          </p:nvSpPr>
          <p:spPr>
            <a:xfrm>
              <a:off x="6363995" y="5909677"/>
              <a:ext cx="144550" cy="144550"/>
            </a:xfrm>
            <a:prstGeom prst="ellipse">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81" name="Straight Arrow Connector 680">
              <a:extLst>
                <a:ext uri="{FF2B5EF4-FFF2-40B4-BE49-F238E27FC236}">
                  <a16:creationId xmlns:a16="http://schemas.microsoft.com/office/drawing/2014/main" id="{79E96CFC-BA20-41B6-9DB7-58DF1D895D9A}"/>
                </a:ext>
              </a:extLst>
            </p:cNvPr>
            <p:cNvCxnSpPr>
              <a:cxnSpLocks/>
              <a:endCxn id="679" idx="1"/>
            </p:cNvCxnSpPr>
            <p:nvPr/>
          </p:nvCxnSpPr>
          <p:spPr>
            <a:xfrm>
              <a:off x="6487375" y="5407467"/>
              <a:ext cx="131269" cy="102835"/>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2" name="Straight Arrow Connector 681">
              <a:extLst>
                <a:ext uri="{FF2B5EF4-FFF2-40B4-BE49-F238E27FC236}">
                  <a16:creationId xmlns:a16="http://schemas.microsoft.com/office/drawing/2014/main" id="{9E688107-67F1-40AB-A384-E7488C93CC68}"/>
                </a:ext>
              </a:extLst>
            </p:cNvPr>
            <p:cNvCxnSpPr>
              <a:cxnSpLocks/>
              <a:endCxn id="679" idx="7"/>
            </p:cNvCxnSpPr>
            <p:nvPr/>
          </p:nvCxnSpPr>
          <p:spPr>
            <a:xfrm flipH="1">
              <a:off x="6895451" y="5411994"/>
              <a:ext cx="142985" cy="98309"/>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3" name="Straight Arrow Connector 682">
              <a:extLst>
                <a:ext uri="{FF2B5EF4-FFF2-40B4-BE49-F238E27FC236}">
                  <a16:creationId xmlns:a16="http://schemas.microsoft.com/office/drawing/2014/main" id="{D03953FF-2071-49F1-84E7-1FD34E951640}"/>
                </a:ext>
              </a:extLst>
            </p:cNvPr>
            <p:cNvCxnSpPr>
              <a:cxnSpLocks/>
              <a:stCxn id="680" idx="7"/>
              <a:endCxn id="679" idx="3"/>
            </p:cNvCxnSpPr>
            <p:nvPr/>
          </p:nvCxnSpPr>
          <p:spPr>
            <a:xfrm flipV="1">
              <a:off x="6487375" y="5787110"/>
              <a:ext cx="131269" cy="1437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4" name="Straight Arrow Connector 683">
              <a:extLst>
                <a:ext uri="{FF2B5EF4-FFF2-40B4-BE49-F238E27FC236}">
                  <a16:creationId xmlns:a16="http://schemas.microsoft.com/office/drawing/2014/main" id="{0906276E-C26E-4D48-93C5-13F3CF15C5A1}"/>
                </a:ext>
              </a:extLst>
            </p:cNvPr>
            <p:cNvCxnSpPr>
              <a:cxnSpLocks/>
              <a:stCxn id="679" idx="5"/>
            </p:cNvCxnSpPr>
            <p:nvPr/>
          </p:nvCxnSpPr>
          <p:spPr>
            <a:xfrm>
              <a:off x="6895451" y="5787110"/>
              <a:ext cx="146131" cy="143736"/>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85" name="Straight Arrow Connector 684">
              <a:extLst>
                <a:ext uri="{FF2B5EF4-FFF2-40B4-BE49-F238E27FC236}">
                  <a16:creationId xmlns:a16="http://schemas.microsoft.com/office/drawing/2014/main" id="{2EBC3B16-2988-4B61-B7E3-E21C6419E50E}"/>
                </a:ext>
              </a:extLst>
            </p:cNvPr>
            <p:cNvCxnSpPr>
              <a:cxnSpLocks/>
              <a:stCxn id="680" idx="6"/>
            </p:cNvCxnSpPr>
            <p:nvPr/>
          </p:nvCxnSpPr>
          <p:spPr>
            <a:xfrm>
              <a:off x="6508544" y="5981953"/>
              <a:ext cx="511869" cy="0"/>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86" name="Straight Arrow Connector 685">
              <a:extLst>
                <a:ext uri="{FF2B5EF4-FFF2-40B4-BE49-F238E27FC236}">
                  <a16:creationId xmlns:a16="http://schemas.microsoft.com/office/drawing/2014/main" id="{D5F4AB04-FE55-46A1-A609-64B105CE0299}"/>
                </a:ext>
              </a:extLst>
            </p:cNvPr>
            <p:cNvCxnSpPr>
              <a:cxnSpLocks/>
              <a:endCxn id="680" idx="0"/>
            </p:cNvCxnSpPr>
            <p:nvPr/>
          </p:nvCxnSpPr>
          <p:spPr>
            <a:xfrm>
              <a:off x="6436270" y="5428637"/>
              <a:ext cx="0" cy="481039"/>
            </a:xfrm>
            <a:prstGeom prst="straightConnector1">
              <a:avLst/>
            </a:prstGeom>
            <a:ln w="12700">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87" name="Straight Arrow Connector 686">
              <a:extLst>
                <a:ext uri="{FF2B5EF4-FFF2-40B4-BE49-F238E27FC236}">
                  <a16:creationId xmlns:a16="http://schemas.microsoft.com/office/drawing/2014/main" id="{A66C2294-F779-41BC-92EA-FAC039EE73BD}"/>
                </a:ext>
              </a:extLst>
            </p:cNvPr>
            <p:cNvCxnSpPr>
              <a:cxnSpLocks/>
            </p:cNvCxnSpPr>
            <p:nvPr/>
          </p:nvCxnSpPr>
          <p:spPr>
            <a:xfrm>
              <a:off x="6441077" y="6056048"/>
              <a:ext cx="2" cy="193071"/>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88" name="Rectangle 687">
              <a:extLst>
                <a:ext uri="{FF2B5EF4-FFF2-40B4-BE49-F238E27FC236}">
                  <a16:creationId xmlns:a16="http://schemas.microsoft.com/office/drawing/2014/main" id="{C5354274-54F0-448B-B343-EE1D217A33CC}"/>
                </a:ext>
              </a:extLst>
            </p:cNvPr>
            <p:cNvSpPr/>
            <p:nvPr/>
          </p:nvSpPr>
          <p:spPr>
            <a:xfrm>
              <a:off x="6347331" y="3654584"/>
              <a:ext cx="2766332" cy="213289"/>
            </a:xfrm>
            <a:prstGeom prst="rect">
              <a:avLst/>
            </a:prstGeom>
            <a:solidFill>
              <a:schemeClr val="accent6">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688">
              <a:extLst>
                <a:ext uri="{FF2B5EF4-FFF2-40B4-BE49-F238E27FC236}">
                  <a16:creationId xmlns:a16="http://schemas.microsoft.com/office/drawing/2014/main" id="{4C97E2D1-E69D-4F20-A21A-1B966E71B3DB}"/>
                </a:ext>
              </a:extLst>
            </p:cNvPr>
            <p:cNvSpPr/>
            <p:nvPr/>
          </p:nvSpPr>
          <p:spPr>
            <a:xfrm>
              <a:off x="7713502" y="2674781"/>
              <a:ext cx="1817935" cy="57216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Stream Control.</a:t>
              </a:r>
            </a:p>
            <a:p>
              <a:pPr algn="ctr"/>
              <a:endParaRPr lang="en-US" sz="2000" dirty="0">
                <a:solidFill>
                  <a:schemeClr val="tx1"/>
                </a:solidFill>
              </a:endParaRPr>
            </a:p>
          </p:txBody>
        </p:sp>
        <p:cxnSp>
          <p:nvCxnSpPr>
            <p:cNvPr id="690" name="Straight Arrow Connector 689">
              <a:extLst>
                <a:ext uri="{FF2B5EF4-FFF2-40B4-BE49-F238E27FC236}">
                  <a16:creationId xmlns:a16="http://schemas.microsoft.com/office/drawing/2014/main" id="{378AABF1-579B-4E4A-9631-4CD853116E67}"/>
                </a:ext>
              </a:extLst>
            </p:cNvPr>
            <p:cNvCxnSpPr>
              <a:cxnSpLocks/>
            </p:cNvCxnSpPr>
            <p:nvPr/>
          </p:nvCxnSpPr>
          <p:spPr>
            <a:xfrm>
              <a:off x="6821649"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91" name="Straight Arrow Connector 690">
              <a:extLst>
                <a:ext uri="{FF2B5EF4-FFF2-40B4-BE49-F238E27FC236}">
                  <a16:creationId xmlns:a16="http://schemas.microsoft.com/office/drawing/2014/main" id="{9EDC3F85-3A1A-494E-A550-FAF1E8D44569}"/>
                </a:ext>
              </a:extLst>
            </p:cNvPr>
            <p:cNvCxnSpPr>
              <a:cxnSpLocks/>
            </p:cNvCxnSpPr>
            <p:nvPr/>
          </p:nvCxnSpPr>
          <p:spPr>
            <a:xfrm>
              <a:off x="7329207"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92" name="Straight Arrow Connector 691">
              <a:extLst>
                <a:ext uri="{FF2B5EF4-FFF2-40B4-BE49-F238E27FC236}">
                  <a16:creationId xmlns:a16="http://schemas.microsoft.com/office/drawing/2014/main" id="{D739D56E-3EE6-4C8F-A501-3517E5732B9A}"/>
                </a:ext>
              </a:extLst>
            </p:cNvPr>
            <p:cNvCxnSpPr>
              <a:cxnSpLocks/>
            </p:cNvCxnSpPr>
            <p:nvPr/>
          </p:nvCxnSpPr>
          <p:spPr>
            <a:xfrm>
              <a:off x="7861181"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93" name="Straight Arrow Connector 692">
              <a:extLst>
                <a:ext uri="{FF2B5EF4-FFF2-40B4-BE49-F238E27FC236}">
                  <a16:creationId xmlns:a16="http://schemas.microsoft.com/office/drawing/2014/main" id="{4B8ED567-2FA8-4C8C-AF9A-FE7E80CDB203}"/>
                </a:ext>
              </a:extLst>
            </p:cNvPr>
            <p:cNvCxnSpPr>
              <a:cxnSpLocks/>
            </p:cNvCxnSpPr>
            <p:nvPr/>
          </p:nvCxnSpPr>
          <p:spPr>
            <a:xfrm>
              <a:off x="8321358"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94" name="Straight Arrow Connector 693">
              <a:extLst>
                <a:ext uri="{FF2B5EF4-FFF2-40B4-BE49-F238E27FC236}">
                  <a16:creationId xmlns:a16="http://schemas.microsoft.com/office/drawing/2014/main" id="{6BD1714E-CF47-4E69-B314-259F7D90DEE9}"/>
                </a:ext>
              </a:extLst>
            </p:cNvPr>
            <p:cNvCxnSpPr>
              <a:cxnSpLocks/>
            </p:cNvCxnSpPr>
            <p:nvPr/>
          </p:nvCxnSpPr>
          <p:spPr>
            <a:xfrm>
              <a:off x="8769557" y="3325151"/>
              <a:ext cx="0" cy="329433"/>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695" name="Group 694">
            <a:extLst>
              <a:ext uri="{FF2B5EF4-FFF2-40B4-BE49-F238E27FC236}">
                <a16:creationId xmlns:a16="http://schemas.microsoft.com/office/drawing/2014/main" id="{38F7927E-29DF-4307-81E8-3593DE4731C2}"/>
              </a:ext>
            </a:extLst>
          </p:cNvPr>
          <p:cNvGrpSpPr/>
          <p:nvPr/>
        </p:nvGrpSpPr>
        <p:grpSpPr>
          <a:xfrm>
            <a:off x="9682774" y="3753168"/>
            <a:ext cx="1568053" cy="2494881"/>
            <a:chOff x="7624889" y="3753168"/>
            <a:chExt cx="1568053" cy="2494881"/>
          </a:xfrm>
        </p:grpSpPr>
        <p:sp>
          <p:nvSpPr>
            <p:cNvPr id="696" name="Oval 695">
              <a:extLst>
                <a:ext uri="{FF2B5EF4-FFF2-40B4-BE49-F238E27FC236}">
                  <a16:creationId xmlns:a16="http://schemas.microsoft.com/office/drawing/2014/main" id="{27403DD6-CDE5-44D1-9785-62DC7142C0BB}"/>
                </a:ext>
              </a:extLst>
            </p:cNvPr>
            <p:cNvSpPr/>
            <p:nvPr/>
          </p:nvSpPr>
          <p:spPr>
            <a:xfrm>
              <a:off x="7871607" y="4180878"/>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tx1"/>
                  </a:solidFill>
                </a:rPr>
                <a:t>×</a:t>
              </a:r>
              <a:endParaRPr lang="en-US" sz="3600" b="1" dirty="0">
                <a:solidFill>
                  <a:schemeClr val="tx1"/>
                </a:solidFill>
              </a:endParaRPr>
            </a:p>
          </p:txBody>
        </p:sp>
        <p:cxnSp>
          <p:nvCxnSpPr>
            <p:cNvPr id="697" name="Straight Arrow Connector 696">
              <a:extLst>
                <a:ext uri="{FF2B5EF4-FFF2-40B4-BE49-F238E27FC236}">
                  <a16:creationId xmlns:a16="http://schemas.microsoft.com/office/drawing/2014/main" id="{B646BA57-61BB-4D02-B77F-84B71E71E79D}"/>
                </a:ext>
              </a:extLst>
            </p:cNvPr>
            <p:cNvCxnSpPr>
              <a:cxnSpLocks/>
            </p:cNvCxnSpPr>
            <p:nvPr/>
          </p:nvCxnSpPr>
          <p:spPr>
            <a:xfrm>
              <a:off x="8227592" y="4555632"/>
              <a:ext cx="378060" cy="355882"/>
            </a:xfrm>
            <a:prstGeom prst="straightConnector1">
              <a:avLst/>
            </a:prstGeom>
            <a:solidFill>
              <a:schemeClr val="accent2">
                <a:lumMod val="60000"/>
                <a:lumOff val="40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8" name="Oval 697">
              <a:extLst>
                <a:ext uri="{FF2B5EF4-FFF2-40B4-BE49-F238E27FC236}">
                  <a16:creationId xmlns:a16="http://schemas.microsoft.com/office/drawing/2014/main" id="{C285C3A1-6853-425A-A613-935313D2D27D}"/>
                </a:ext>
              </a:extLst>
            </p:cNvPr>
            <p:cNvSpPr/>
            <p:nvPr/>
          </p:nvSpPr>
          <p:spPr>
            <a:xfrm>
              <a:off x="8540627" y="4827720"/>
              <a:ext cx="411480" cy="411480"/>
            </a:xfrm>
            <a:prstGeom prst="ellipse">
              <a:avLst/>
            </a:prstGeom>
            <a:solidFill>
              <a:schemeClr val="accent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ctr"/>
            <a:lstStyle/>
            <a:p>
              <a:pPr algn="ctr"/>
              <a:r>
                <a:rPr lang="zh-CN" altLang="en-US" sz="3600" b="1" dirty="0">
                  <a:solidFill>
                    <a:schemeClr val="tx1"/>
                  </a:solidFill>
                </a:rPr>
                <a:t>＋</a:t>
              </a:r>
              <a:endParaRPr lang="en-US" b="1" dirty="0">
                <a:solidFill>
                  <a:schemeClr val="tx1"/>
                </a:solidFill>
              </a:endParaRPr>
            </a:p>
          </p:txBody>
        </p:sp>
        <p:sp>
          <p:nvSpPr>
            <p:cNvPr id="699" name="Freeform: Shape 698">
              <a:extLst>
                <a:ext uri="{FF2B5EF4-FFF2-40B4-BE49-F238E27FC236}">
                  <a16:creationId xmlns:a16="http://schemas.microsoft.com/office/drawing/2014/main" id="{E6CF7B26-03B9-49A6-A5DB-9D697969BB8E}"/>
                </a:ext>
              </a:extLst>
            </p:cNvPr>
            <p:cNvSpPr/>
            <p:nvPr/>
          </p:nvSpPr>
          <p:spPr>
            <a:xfrm>
              <a:off x="8880825" y="3829531"/>
              <a:ext cx="312117" cy="1072445"/>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Freeform: Shape 699">
              <a:extLst>
                <a:ext uri="{FF2B5EF4-FFF2-40B4-BE49-F238E27FC236}">
                  <a16:creationId xmlns:a16="http://schemas.microsoft.com/office/drawing/2014/main" id="{E70A1C7E-DF12-4AA4-9281-49A82F9F1D92}"/>
                </a:ext>
              </a:extLst>
            </p:cNvPr>
            <p:cNvSpPr/>
            <p:nvPr/>
          </p:nvSpPr>
          <p:spPr>
            <a:xfrm>
              <a:off x="8219652" y="3771251"/>
              <a:ext cx="270502" cy="485914"/>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Freeform: Shape 700">
              <a:extLst>
                <a:ext uri="{FF2B5EF4-FFF2-40B4-BE49-F238E27FC236}">
                  <a16:creationId xmlns:a16="http://schemas.microsoft.com/office/drawing/2014/main" id="{23C71606-E644-491A-B268-C7506302F0AE}"/>
                </a:ext>
              </a:extLst>
            </p:cNvPr>
            <p:cNvSpPr/>
            <p:nvPr/>
          </p:nvSpPr>
          <p:spPr>
            <a:xfrm flipH="1">
              <a:off x="7624889" y="3753168"/>
              <a:ext cx="328420" cy="485914"/>
            </a:xfrm>
            <a:custGeom>
              <a:avLst/>
              <a:gdLst>
                <a:gd name="connsiteX0" fmla="*/ 342900 w 342900"/>
                <a:gd name="connsiteY0" fmla="*/ 0 h 1061085"/>
                <a:gd name="connsiteX1" fmla="*/ 220980 w 342900"/>
                <a:gd name="connsiteY1" fmla="*/ 127635 h 1061085"/>
                <a:gd name="connsiteX2" fmla="*/ 236220 w 342900"/>
                <a:gd name="connsiteY2" fmla="*/ 474345 h 1061085"/>
                <a:gd name="connsiteX3" fmla="*/ 245745 w 342900"/>
                <a:gd name="connsiteY3" fmla="*/ 792480 h 1061085"/>
                <a:gd name="connsiteX4" fmla="*/ 0 w 342900"/>
                <a:gd name="connsiteY4" fmla="*/ 1061085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1061085">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Freeform: Shape 701">
              <a:extLst>
                <a:ext uri="{FF2B5EF4-FFF2-40B4-BE49-F238E27FC236}">
                  <a16:creationId xmlns:a16="http://schemas.microsoft.com/office/drawing/2014/main" id="{6C4E65AD-3BA1-4D8B-B7B4-316E750C1CBB}"/>
                </a:ext>
              </a:extLst>
            </p:cNvPr>
            <p:cNvSpPr/>
            <p:nvPr/>
          </p:nvSpPr>
          <p:spPr>
            <a:xfrm>
              <a:off x="8376878" y="5185410"/>
              <a:ext cx="170272" cy="1062639"/>
            </a:xfrm>
            <a:custGeom>
              <a:avLst/>
              <a:gdLst>
                <a:gd name="connsiteX0" fmla="*/ 203242 w 203242"/>
                <a:gd name="connsiteY0" fmla="*/ 0 h 1131570"/>
                <a:gd name="connsiteX1" fmla="*/ 16552 w 203242"/>
                <a:gd name="connsiteY1" fmla="*/ 175260 h 1131570"/>
                <a:gd name="connsiteX2" fmla="*/ 16552 w 203242"/>
                <a:gd name="connsiteY2" fmla="*/ 575310 h 1131570"/>
                <a:gd name="connsiteX3" fmla="*/ 81322 w 203242"/>
                <a:gd name="connsiteY3" fmla="*/ 1131570 h 1131570"/>
              </a:gdLst>
              <a:ahLst/>
              <a:cxnLst>
                <a:cxn ang="0">
                  <a:pos x="connsiteX0" y="connsiteY0"/>
                </a:cxn>
                <a:cxn ang="0">
                  <a:pos x="connsiteX1" y="connsiteY1"/>
                </a:cxn>
                <a:cxn ang="0">
                  <a:pos x="connsiteX2" y="connsiteY2"/>
                </a:cxn>
                <a:cxn ang="0">
                  <a:pos x="connsiteX3" y="connsiteY3"/>
                </a:cxn>
              </a:cxnLst>
              <a:rect l="l" t="t" r="r" b="b"/>
              <a:pathLst>
                <a:path w="203242" h="1131570">
                  <a:moveTo>
                    <a:pt x="203242" y="0"/>
                  </a:moveTo>
                  <a:cubicBezTo>
                    <a:pt x="125454" y="39687"/>
                    <a:pt x="47667" y="79375"/>
                    <a:pt x="16552" y="175260"/>
                  </a:cubicBezTo>
                  <a:cubicBezTo>
                    <a:pt x="-14563" y="271145"/>
                    <a:pt x="5757" y="415925"/>
                    <a:pt x="16552" y="575310"/>
                  </a:cubicBezTo>
                  <a:cubicBezTo>
                    <a:pt x="27347" y="734695"/>
                    <a:pt x="54334" y="933132"/>
                    <a:pt x="81322" y="113157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3" name="TextBox 702">
            <a:extLst>
              <a:ext uri="{FF2B5EF4-FFF2-40B4-BE49-F238E27FC236}">
                <a16:creationId xmlns:a16="http://schemas.microsoft.com/office/drawing/2014/main" id="{90B88875-2C8F-459D-B3C9-59AB3F6D1C45}"/>
              </a:ext>
            </a:extLst>
          </p:cNvPr>
          <p:cNvSpPr txBox="1"/>
          <p:nvPr/>
        </p:nvSpPr>
        <p:spPr>
          <a:xfrm>
            <a:off x="6505056" y="3396378"/>
            <a:ext cx="1693195" cy="830997"/>
          </a:xfrm>
          <a:prstGeom prst="rect">
            <a:avLst/>
          </a:prstGeom>
          <a:noFill/>
        </p:spPr>
        <p:txBody>
          <a:bodyPr wrap="square" lIns="91440" rIns="0" rtlCol="0">
            <a:spAutoFit/>
          </a:bodyPr>
          <a:lstStyle/>
          <a:p>
            <a:r>
              <a:rPr lang="en-US" altLang="zh-CN" sz="2400" b="1" dirty="0"/>
              <a:t>Sync. Elem</a:t>
            </a:r>
          </a:p>
          <a:p>
            <a:r>
              <a:rPr lang="en-US" sz="2400" b="1" dirty="0"/>
              <a:t>(ports)</a:t>
            </a:r>
            <a:endParaRPr lang="en-US" sz="2400" dirty="0"/>
          </a:p>
        </p:txBody>
      </p:sp>
      <p:sp>
        <p:nvSpPr>
          <p:cNvPr id="704" name="TextBox 703">
            <a:extLst>
              <a:ext uri="{FF2B5EF4-FFF2-40B4-BE49-F238E27FC236}">
                <a16:creationId xmlns:a16="http://schemas.microsoft.com/office/drawing/2014/main" id="{55ACF03B-6E5F-4333-B9AD-8AF060658BCC}"/>
              </a:ext>
            </a:extLst>
          </p:cNvPr>
          <p:cNvSpPr txBox="1"/>
          <p:nvPr/>
        </p:nvSpPr>
        <p:spPr>
          <a:xfrm>
            <a:off x="6505057" y="6203362"/>
            <a:ext cx="1468103" cy="461665"/>
          </a:xfrm>
          <a:prstGeom prst="rect">
            <a:avLst/>
          </a:prstGeom>
          <a:noFill/>
        </p:spPr>
        <p:txBody>
          <a:bodyPr wrap="square" lIns="91440" rIns="0" rtlCol="0">
            <a:spAutoFit/>
          </a:bodyPr>
          <a:lstStyle/>
          <a:p>
            <a:r>
              <a:rPr lang="en-US" altLang="zh-CN" sz="2400" b="1" dirty="0"/>
              <a:t>Switches</a:t>
            </a:r>
            <a:endParaRPr lang="en-US" sz="2400" dirty="0"/>
          </a:p>
        </p:txBody>
      </p:sp>
      <p:sp>
        <p:nvSpPr>
          <p:cNvPr id="705" name="TextBox 704">
            <a:extLst>
              <a:ext uri="{FF2B5EF4-FFF2-40B4-BE49-F238E27FC236}">
                <a16:creationId xmlns:a16="http://schemas.microsoft.com/office/drawing/2014/main" id="{13966ACC-0503-46E0-99DC-EF93C61E75D0}"/>
              </a:ext>
            </a:extLst>
          </p:cNvPr>
          <p:cNvSpPr txBox="1"/>
          <p:nvPr/>
        </p:nvSpPr>
        <p:spPr>
          <a:xfrm>
            <a:off x="6505058" y="5031448"/>
            <a:ext cx="1757696" cy="830997"/>
          </a:xfrm>
          <a:prstGeom prst="rect">
            <a:avLst/>
          </a:prstGeom>
          <a:noFill/>
        </p:spPr>
        <p:txBody>
          <a:bodyPr wrap="square" lIns="91440" rIns="0" rtlCol="0">
            <a:spAutoFit/>
          </a:bodyPr>
          <a:lstStyle/>
          <a:p>
            <a:r>
              <a:rPr lang="en-US" altLang="zh-CN" sz="2400" b="1" dirty="0"/>
              <a:t>Processing Elements</a:t>
            </a:r>
            <a:endParaRPr lang="en-US" sz="2400" dirty="0"/>
          </a:p>
        </p:txBody>
      </p:sp>
      <p:sp>
        <p:nvSpPr>
          <p:cNvPr id="706" name="TextBox 705">
            <a:extLst>
              <a:ext uri="{FF2B5EF4-FFF2-40B4-BE49-F238E27FC236}">
                <a16:creationId xmlns:a16="http://schemas.microsoft.com/office/drawing/2014/main" id="{1CC42562-5577-4CB3-85C0-C50B184AAEFE}"/>
              </a:ext>
            </a:extLst>
          </p:cNvPr>
          <p:cNvSpPr txBox="1"/>
          <p:nvPr/>
        </p:nvSpPr>
        <p:spPr>
          <a:xfrm>
            <a:off x="6505057" y="1627348"/>
            <a:ext cx="1686443" cy="830997"/>
          </a:xfrm>
          <a:prstGeom prst="rect">
            <a:avLst/>
          </a:prstGeom>
          <a:noFill/>
        </p:spPr>
        <p:txBody>
          <a:bodyPr wrap="square" lIns="91440" rIns="0" rtlCol="0">
            <a:spAutoFit/>
          </a:bodyPr>
          <a:lstStyle/>
          <a:p>
            <a:r>
              <a:rPr lang="en-US" altLang="zh-CN" sz="2400" b="1" dirty="0"/>
              <a:t>Address Generator</a:t>
            </a:r>
            <a:endParaRPr lang="en-US" altLang="zh-CN" sz="2400" dirty="0"/>
          </a:p>
        </p:txBody>
      </p:sp>
      <p:cxnSp>
        <p:nvCxnSpPr>
          <p:cNvPr id="707" name="Straight Arrow Connector 706">
            <a:extLst>
              <a:ext uri="{FF2B5EF4-FFF2-40B4-BE49-F238E27FC236}">
                <a16:creationId xmlns:a16="http://schemas.microsoft.com/office/drawing/2014/main" id="{7B7958C9-921D-4ADF-B4E8-953A1065C825}"/>
              </a:ext>
            </a:extLst>
          </p:cNvPr>
          <p:cNvCxnSpPr>
            <a:cxnSpLocks/>
            <a:stCxn id="706" idx="3"/>
            <a:endCxn id="689" idx="0"/>
          </p:cNvCxnSpPr>
          <p:nvPr/>
        </p:nvCxnSpPr>
        <p:spPr>
          <a:xfrm>
            <a:off x="8191500" y="2042847"/>
            <a:ext cx="2488855" cy="631934"/>
          </a:xfrm>
          <a:prstGeom prst="straightConnector1">
            <a:avLst/>
          </a:prstGeom>
          <a:ln w="127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708" name="Straight Arrow Connector 707">
            <a:extLst>
              <a:ext uri="{FF2B5EF4-FFF2-40B4-BE49-F238E27FC236}">
                <a16:creationId xmlns:a16="http://schemas.microsoft.com/office/drawing/2014/main" id="{D1D61D05-CE46-413E-AA0D-71B1AB0B50A9}"/>
              </a:ext>
            </a:extLst>
          </p:cNvPr>
          <p:cNvCxnSpPr>
            <a:cxnSpLocks/>
            <a:stCxn id="705" idx="3"/>
            <a:endCxn id="679" idx="2"/>
          </p:cNvCxnSpPr>
          <p:nvPr/>
        </p:nvCxnSpPr>
        <p:spPr>
          <a:xfrm>
            <a:off x="8262754" y="5446947"/>
            <a:ext cx="356446" cy="201761"/>
          </a:xfrm>
          <a:prstGeom prst="straightConnector1">
            <a:avLst/>
          </a:prstGeom>
          <a:ln w="127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709" name="Straight Arrow Connector 708">
            <a:extLst>
              <a:ext uri="{FF2B5EF4-FFF2-40B4-BE49-F238E27FC236}">
                <a16:creationId xmlns:a16="http://schemas.microsoft.com/office/drawing/2014/main" id="{1FFBC58B-823F-46B5-885A-A41734AB82F3}"/>
              </a:ext>
            </a:extLst>
          </p:cNvPr>
          <p:cNvCxnSpPr>
            <a:cxnSpLocks/>
            <a:stCxn id="629" idx="3"/>
            <a:endCxn id="704" idx="3"/>
          </p:cNvCxnSpPr>
          <p:nvPr/>
        </p:nvCxnSpPr>
        <p:spPr>
          <a:xfrm flipH="1">
            <a:off x="7973160" y="6033058"/>
            <a:ext cx="1135515" cy="401137"/>
          </a:xfrm>
          <a:prstGeom prst="straightConnector1">
            <a:avLst/>
          </a:prstGeom>
          <a:ln w="127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710" name="Straight Arrow Connector 709">
            <a:extLst>
              <a:ext uri="{FF2B5EF4-FFF2-40B4-BE49-F238E27FC236}">
                <a16:creationId xmlns:a16="http://schemas.microsoft.com/office/drawing/2014/main" id="{47FB8DCC-8AFA-4F22-8F7B-3EEC72CD569E}"/>
              </a:ext>
            </a:extLst>
          </p:cNvPr>
          <p:cNvCxnSpPr>
            <a:cxnSpLocks/>
            <a:stCxn id="688" idx="1"/>
            <a:endCxn id="703" idx="3"/>
          </p:cNvCxnSpPr>
          <p:nvPr/>
        </p:nvCxnSpPr>
        <p:spPr>
          <a:xfrm flipH="1">
            <a:off x="8198251" y="3761229"/>
            <a:ext cx="206965" cy="50648"/>
          </a:xfrm>
          <a:prstGeom prst="straightConnector1">
            <a:avLst/>
          </a:prstGeom>
          <a:ln w="127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grpSp>
        <p:nvGrpSpPr>
          <p:cNvPr id="711" name="Group 710">
            <a:extLst>
              <a:ext uri="{FF2B5EF4-FFF2-40B4-BE49-F238E27FC236}">
                <a16:creationId xmlns:a16="http://schemas.microsoft.com/office/drawing/2014/main" id="{F7093CA6-EA70-4ECA-B75E-D9FCD7036792}"/>
              </a:ext>
            </a:extLst>
          </p:cNvPr>
          <p:cNvGrpSpPr/>
          <p:nvPr/>
        </p:nvGrpSpPr>
        <p:grpSpPr>
          <a:xfrm>
            <a:off x="9991288" y="2967469"/>
            <a:ext cx="1620141" cy="428909"/>
            <a:chOff x="9878832" y="3370375"/>
            <a:chExt cx="1816188" cy="450110"/>
          </a:xfrm>
        </p:grpSpPr>
        <p:sp>
          <p:nvSpPr>
            <p:cNvPr id="712" name="Rectangle 711">
              <a:extLst>
                <a:ext uri="{FF2B5EF4-FFF2-40B4-BE49-F238E27FC236}">
                  <a16:creationId xmlns:a16="http://schemas.microsoft.com/office/drawing/2014/main" id="{AF306072-9DF2-4E5B-828E-6EFEE7BA58F4}"/>
                </a:ext>
              </a:extLst>
            </p:cNvPr>
            <p:cNvSpPr/>
            <p:nvPr/>
          </p:nvSpPr>
          <p:spPr>
            <a:xfrm>
              <a:off x="9878832" y="3370375"/>
              <a:ext cx="975385"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a[0:n]</a:t>
              </a:r>
            </a:p>
          </p:txBody>
        </p:sp>
        <p:sp>
          <p:nvSpPr>
            <p:cNvPr id="713" name="Rectangle 712">
              <a:extLst>
                <a:ext uri="{FF2B5EF4-FFF2-40B4-BE49-F238E27FC236}">
                  <a16:creationId xmlns:a16="http://schemas.microsoft.com/office/drawing/2014/main" id="{C054FB30-A540-4D5C-A050-C5F7801A17F6}"/>
                </a:ext>
              </a:extLst>
            </p:cNvPr>
            <p:cNvSpPr/>
            <p:nvPr/>
          </p:nvSpPr>
          <p:spPr>
            <a:xfrm>
              <a:off x="10159105" y="3406550"/>
              <a:ext cx="97538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b[0:n]</a:t>
              </a:r>
            </a:p>
          </p:txBody>
        </p:sp>
        <p:sp>
          <p:nvSpPr>
            <p:cNvPr id="714" name="Rectangle 713">
              <a:extLst>
                <a:ext uri="{FF2B5EF4-FFF2-40B4-BE49-F238E27FC236}">
                  <a16:creationId xmlns:a16="http://schemas.microsoft.com/office/drawing/2014/main" id="{CA9B0094-674D-4AD3-A8C7-F7D0606082F6}"/>
                </a:ext>
              </a:extLst>
            </p:cNvPr>
            <p:cNvSpPr/>
            <p:nvPr/>
          </p:nvSpPr>
          <p:spPr>
            <a:xfrm>
              <a:off x="10439373" y="3442920"/>
              <a:ext cx="97538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c[0:n]</a:t>
              </a:r>
            </a:p>
          </p:txBody>
        </p:sp>
        <p:sp>
          <p:nvSpPr>
            <p:cNvPr id="715" name="Rectangle 714">
              <a:extLst>
                <a:ext uri="{FF2B5EF4-FFF2-40B4-BE49-F238E27FC236}">
                  <a16:creationId xmlns:a16="http://schemas.microsoft.com/office/drawing/2014/main" id="{9E6AF4F4-1692-43AA-B727-5CC4273A09D4}"/>
                </a:ext>
              </a:extLst>
            </p:cNvPr>
            <p:cNvSpPr/>
            <p:nvPr/>
          </p:nvSpPr>
          <p:spPr>
            <a:xfrm>
              <a:off x="10719639" y="3491623"/>
              <a:ext cx="975381" cy="328862"/>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c[0:n]</a:t>
              </a:r>
            </a:p>
          </p:txBody>
        </p:sp>
      </p:grpSp>
      <p:sp>
        <p:nvSpPr>
          <p:cNvPr id="716" name="Rectangle 715">
            <a:extLst>
              <a:ext uri="{FF2B5EF4-FFF2-40B4-BE49-F238E27FC236}">
                <a16:creationId xmlns:a16="http://schemas.microsoft.com/office/drawing/2014/main" id="{618988F8-D0E3-4B5C-864A-8EC5A5D6EF1F}"/>
              </a:ext>
            </a:extLst>
          </p:cNvPr>
          <p:cNvSpPr/>
          <p:nvPr/>
        </p:nvSpPr>
        <p:spPr>
          <a:xfrm>
            <a:off x="9723036" y="1589341"/>
            <a:ext cx="1906635" cy="6309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Control Core</a:t>
            </a:r>
            <a:endParaRPr lang="en-US" sz="1400" dirty="0">
              <a:solidFill>
                <a:schemeClr val="tx1"/>
              </a:solidFill>
            </a:endParaRPr>
          </a:p>
        </p:txBody>
      </p:sp>
      <p:cxnSp>
        <p:nvCxnSpPr>
          <p:cNvPr id="717" name="Straight Arrow Connector 716">
            <a:extLst>
              <a:ext uri="{FF2B5EF4-FFF2-40B4-BE49-F238E27FC236}">
                <a16:creationId xmlns:a16="http://schemas.microsoft.com/office/drawing/2014/main" id="{19AFB4E8-0E42-4262-B4A2-7215AEFA39A6}"/>
              </a:ext>
            </a:extLst>
          </p:cNvPr>
          <p:cNvCxnSpPr>
            <a:cxnSpLocks/>
            <a:stCxn id="716" idx="2"/>
            <a:endCxn id="689" idx="0"/>
          </p:cNvCxnSpPr>
          <p:nvPr/>
        </p:nvCxnSpPr>
        <p:spPr>
          <a:xfrm>
            <a:off x="10676354" y="2220301"/>
            <a:ext cx="4001" cy="45448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19" name="Rectangle 718">
            <a:extLst>
              <a:ext uri="{FF2B5EF4-FFF2-40B4-BE49-F238E27FC236}">
                <a16:creationId xmlns:a16="http://schemas.microsoft.com/office/drawing/2014/main" id="{1F8C717B-E18A-4C40-AE05-3E4E34260200}"/>
              </a:ext>
            </a:extLst>
          </p:cNvPr>
          <p:cNvSpPr/>
          <p:nvPr/>
        </p:nvSpPr>
        <p:spPr>
          <a:xfrm>
            <a:off x="9522400" y="3613848"/>
            <a:ext cx="411481" cy="272071"/>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21" name="Rectangle 720">
            <a:extLst>
              <a:ext uri="{FF2B5EF4-FFF2-40B4-BE49-F238E27FC236}">
                <a16:creationId xmlns:a16="http://schemas.microsoft.com/office/drawing/2014/main" id="{44101E7D-7082-4E5C-90C8-5093E17047C2}"/>
              </a:ext>
            </a:extLst>
          </p:cNvPr>
          <p:cNvSpPr/>
          <p:nvPr/>
        </p:nvSpPr>
        <p:spPr>
          <a:xfrm>
            <a:off x="10300216" y="3613848"/>
            <a:ext cx="411481" cy="272071"/>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723" name="Rectangle 722">
            <a:extLst>
              <a:ext uri="{FF2B5EF4-FFF2-40B4-BE49-F238E27FC236}">
                <a16:creationId xmlns:a16="http://schemas.microsoft.com/office/drawing/2014/main" id="{15720DE9-2323-4921-B9BD-24231322C122}"/>
              </a:ext>
            </a:extLst>
          </p:cNvPr>
          <p:cNvSpPr/>
          <p:nvPr/>
        </p:nvSpPr>
        <p:spPr>
          <a:xfrm>
            <a:off x="11024595" y="3613848"/>
            <a:ext cx="411481" cy="272071"/>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725" name="Rectangle 724">
            <a:extLst>
              <a:ext uri="{FF2B5EF4-FFF2-40B4-BE49-F238E27FC236}">
                <a16:creationId xmlns:a16="http://schemas.microsoft.com/office/drawing/2014/main" id="{D59ADF40-C52C-4930-B18D-2C735FC960D5}"/>
              </a:ext>
            </a:extLst>
          </p:cNvPr>
          <p:cNvSpPr/>
          <p:nvPr/>
        </p:nvSpPr>
        <p:spPr>
          <a:xfrm>
            <a:off x="10311686" y="6248909"/>
            <a:ext cx="411481" cy="272071"/>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a:t>
            </a:r>
          </a:p>
        </p:txBody>
      </p:sp>
      <p:sp>
        <p:nvSpPr>
          <p:cNvPr id="727" name="TextBox 726">
            <a:extLst>
              <a:ext uri="{FF2B5EF4-FFF2-40B4-BE49-F238E27FC236}">
                <a16:creationId xmlns:a16="http://schemas.microsoft.com/office/drawing/2014/main" id="{A9F45B4D-B4DD-487D-981C-1B0C753ACC8B}"/>
              </a:ext>
            </a:extLst>
          </p:cNvPr>
          <p:cNvSpPr txBox="1"/>
          <p:nvPr/>
        </p:nvSpPr>
        <p:spPr>
          <a:xfrm>
            <a:off x="3439299" y="3066312"/>
            <a:ext cx="667362" cy="369332"/>
          </a:xfrm>
          <a:prstGeom prst="rect">
            <a:avLst/>
          </a:prstGeom>
          <a:noFill/>
        </p:spPr>
        <p:txBody>
          <a:bodyPr wrap="none" rtlCol="0">
            <a:spAutoFit/>
          </a:bodyPr>
          <a:lstStyle/>
          <a:p>
            <a:r>
              <a:rPr lang="en-US" dirty="0"/>
              <a:t>Ports</a:t>
            </a:r>
          </a:p>
        </p:txBody>
      </p:sp>
      <p:sp>
        <p:nvSpPr>
          <p:cNvPr id="729" name="Rectangle 728">
            <a:extLst>
              <a:ext uri="{FF2B5EF4-FFF2-40B4-BE49-F238E27FC236}">
                <a16:creationId xmlns:a16="http://schemas.microsoft.com/office/drawing/2014/main" id="{3F1E3915-92DC-4672-B8F6-CFFAEC372E7A}"/>
              </a:ext>
            </a:extLst>
          </p:cNvPr>
          <p:cNvSpPr/>
          <p:nvPr/>
        </p:nvSpPr>
        <p:spPr>
          <a:xfrm>
            <a:off x="380610" y="1494469"/>
            <a:ext cx="3111890" cy="365760"/>
          </a:xfrm>
          <a:prstGeom prst="rect">
            <a:avLst/>
          </a:prstGeom>
          <a:solidFill>
            <a:srgbClr val="F4B18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config(</a:t>
            </a:r>
            <a:r>
              <a:rPr lang="en-US" sz="2400" dirty="0" err="1">
                <a:solidFill>
                  <a:schemeClr val="tx1"/>
                </a:solidFill>
                <a:latin typeface="Courier New" panose="02070309020205020404" pitchFamily="49" charset="0"/>
                <a:cs typeface="Courier New" panose="02070309020205020404" pitchFamily="49" charset="0"/>
              </a:rPr>
              <a:t>datapath</a:t>
            </a:r>
            <a:r>
              <a:rPr lang="en-US" sz="2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7767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ACCD-3AFC-4E0C-A9EA-A4CB8F936C25}"/>
              </a:ext>
            </a:extLst>
          </p:cNvPr>
          <p:cNvSpPr>
            <a:spLocks noGrp="1"/>
          </p:cNvSpPr>
          <p:nvPr>
            <p:ph type="title"/>
          </p:nvPr>
        </p:nvSpPr>
        <p:spPr>
          <a:xfrm>
            <a:off x="759745" y="578518"/>
            <a:ext cx="3714248" cy="790204"/>
          </a:xfrm>
        </p:spPr>
        <p:txBody>
          <a:bodyPr/>
          <a:lstStyle/>
          <a:p>
            <a:r>
              <a:rPr lang="en-US" dirty="0"/>
              <a:t>ADG Examples</a:t>
            </a:r>
          </a:p>
        </p:txBody>
      </p:sp>
      <p:cxnSp>
        <p:nvCxnSpPr>
          <p:cNvPr id="6" name="Straight Arrow Connector 5">
            <a:extLst>
              <a:ext uri="{FF2B5EF4-FFF2-40B4-BE49-F238E27FC236}">
                <a16:creationId xmlns:a16="http://schemas.microsoft.com/office/drawing/2014/main" id="{EFDDC813-1B19-41FD-8F6F-A3234860FABD}"/>
              </a:ext>
            </a:extLst>
          </p:cNvPr>
          <p:cNvCxnSpPr>
            <a:cxnSpLocks/>
          </p:cNvCxnSpPr>
          <p:nvPr/>
        </p:nvCxnSpPr>
        <p:spPr>
          <a:xfrm>
            <a:off x="3809821" y="5071929"/>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964AFE-ED0C-41C2-A4B2-40191EECD3C6}"/>
              </a:ext>
            </a:extLst>
          </p:cNvPr>
          <p:cNvCxnSpPr>
            <a:cxnSpLocks/>
          </p:cNvCxnSpPr>
          <p:nvPr/>
        </p:nvCxnSpPr>
        <p:spPr>
          <a:xfrm>
            <a:off x="3459910" y="5065627"/>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6D2FBC0-3F0B-435A-A055-BF48DFC8E64F}"/>
              </a:ext>
            </a:extLst>
          </p:cNvPr>
          <p:cNvCxnSpPr>
            <a:cxnSpLocks/>
          </p:cNvCxnSpPr>
          <p:nvPr/>
        </p:nvCxnSpPr>
        <p:spPr>
          <a:xfrm>
            <a:off x="3104044" y="5068016"/>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29B4439-6817-4327-9B7F-FABC06BD9E35}"/>
              </a:ext>
            </a:extLst>
          </p:cNvPr>
          <p:cNvCxnSpPr>
            <a:cxnSpLocks/>
          </p:cNvCxnSpPr>
          <p:nvPr/>
        </p:nvCxnSpPr>
        <p:spPr>
          <a:xfrm>
            <a:off x="2752480" y="5066205"/>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3039711-1893-4E94-856C-EAA26773F64C}"/>
              </a:ext>
            </a:extLst>
          </p:cNvPr>
          <p:cNvSpPr/>
          <p:nvPr/>
        </p:nvSpPr>
        <p:spPr>
          <a:xfrm>
            <a:off x="1999513" y="4425792"/>
            <a:ext cx="1251640" cy="38589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Scratchpad</a:t>
            </a:r>
            <a:endParaRPr lang="en-US" dirty="0">
              <a:solidFill>
                <a:schemeClr val="tx1"/>
              </a:solidFill>
            </a:endParaRPr>
          </a:p>
        </p:txBody>
      </p:sp>
      <p:sp>
        <p:nvSpPr>
          <p:cNvPr id="14" name="Rectangle 13">
            <a:extLst>
              <a:ext uri="{FF2B5EF4-FFF2-40B4-BE49-F238E27FC236}">
                <a16:creationId xmlns:a16="http://schemas.microsoft.com/office/drawing/2014/main" id="{40ECADF8-6B91-4DB7-940C-36E551384E9D}"/>
              </a:ext>
            </a:extLst>
          </p:cNvPr>
          <p:cNvSpPr/>
          <p:nvPr/>
        </p:nvSpPr>
        <p:spPr>
          <a:xfrm>
            <a:off x="1927157" y="3980828"/>
            <a:ext cx="2157607" cy="36528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Memory</a:t>
            </a:r>
            <a:endParaRPr lang="en-US" dirty="0">
              <a:solidFill>
                <a:schemeClr val="tx1"/>
              </a:solidFill>
            </a:endParaRPr>
          </a:p>
        </p:txBody>
      </p:sp>
      <p:cxnSp>
        <p:nvCxnSpPr>
          <p:cNvPr id="16" name="Straight Arrow Connector 15">
            <a:extLst>
              <a:ext uri="{FF2B5EF4-FFF2-40B4-BE49-F238E27FC236}">
                <a16:creationId xmlns:a16="http://schemas.microsoft.com/office/drawing/2014/main" id="{E6DDA1DF-333A-4881-992C-2431049E4D2B}"/>
              </a:ext>
            </a:extLst>
          </p:cNvPr>
          <p:cNvCxnSpPr>
            <a:cxnSpLocks/>
            <a:stCxn id="11" idx="2"/>
          </p:cNvCxnSpPr>
          <p:nvPr/>
        </p:nvCxnSpPr>
        <p:spPr>
          <a:xfrm>
            <a:off x="2625333" y="4811682"/>
            <a:ext cx="0" cy="145880"/>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73D3CE-9AB2-412A-A221-8FE66B703988}"/>
              </a:ext>
            </a:extLst>
          </p:cNvPr>
          <p:cNvCxnSpPr>
            <a:cxnSpLocks/>
          </p:cNvCxnSpPr>
          <p:nvPr/>
        </p:nvCxnSpPr>
        <p:spPr>
          <a:xfrm>
            <a:off x="3732547" y="4346117"/>
            <a:ext cx="0" cy="627356"/>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CFD7BA73-57EB-4B51-B3BC-D8B23BBE70C7}"/>
              </a:ext>
            </a:extLst>
          </p:cNvPr>
          <p:cNvSpPr/>
          <p:nvPr/>
        </p:nvSpPr>
        <p:spPr>
          <a:xfrm>
            <a:off x="2820914" y="5255604"/>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127E2559-5A0E-49AA-B855-2916C6B8238A}"/>
              </a:ext>
            </a:extLst>
          </p:cNvPr>
          <p:cNvSpPr/>
          <p:nvPr/>
        </p:nvSpPr>
        <p:spPr>
          <a:xfrm>
            <a:off x="2714196" y="5164264"/>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68001239-2C62-49E6-A941-E00FE8E0A46F}"/>
              </a:ext>
            </a:extLst>
          </p:cNvPr>
          <p:cNvSpPr/>
          <p:nvPr/>
        </p:nvSpPr>
        <p:spPr>
          <a:xfrm>
            <a:off x="2714196" y="5502606"/>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C9CB6E7D-1443-49DC-A226-64E7DB22A821}"/>
              </a:ext>
            </a:extLst>
          </p:cNvPr>
          <p:cNvSpPr/>
          <p:nvPr/>
        </p:nvSpPr>
        <p:spPr>
          <a:xfrm>
            <a:off x="3067509" y="516671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95E4A7EB-C3B0-4B26-840C-0C3D238DD398}"/>
              </a:ext>
            </a:extLst>
          </p:cNvPr>
          <p:cNvSpPr/>
          <p:nvPr/>
        </p:nvSpPr>
        <p:spPr>
          <a:xfrm>
            <a:off x="3069211" y="5502606"/>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a:extLst>
              <a:ext uri="{FF2B5EF4-FFF2-40B4-BE49-F238E27FC236}">
                <a16:creationId xmlns:a16="http://schemas.microsoft.com/office/drawing/2014/main" id="{03469973-6D03-4355-AF8E-FD6C28AC2634}"/>
              </a:ext>
            </a:extLst>
          </p:cNvPr>
          <p:cNvCxnSpPr>
            <a:cxnSpLocks/>
            <a:stCxn id="19" idx="5"/>
            <a:endCxn id="18" idx="1"/>
          </p:cNvCxnSpPr>
          <p:nvPr/>
        </p:nvCxnSpPr>
        <p:spPr>
          <a:xfrm>
            <a:off x="2780924" y="5230992"/>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AA4BC42-06E2-4AF7-BF08-4273CE2BFCC3}"/>
              </a:ext>
            </a:extLst>
          </p:cNvPr>
          <p:cNvCxnSpPr>
            <a:cxnSpLocks/>
            <a:stCxn id="21" idx="3"/>
            <a:endCxn id="18" idx="7"/>
          </p:cNvCxnSpPr>
          <p:nvPr/>
        </p:nvCxnSpPr>
        <p:spPr>
          <a:xfrm flipH="1">
            <a:off x="3001627" y="5233440"/>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9AD0CF1-74B8-46AD-802B-1476DFBDECE1}"/>
              </a:ext>
            </a:extLst>
          </p:cNvPr>
          <p:cNvCxnSpPr>
            <a:cxnSpLocks/>
            <a:stCxn id="20" idx="7"/>
            <a:endCxn id="18" idx="3"/>
          </p:cNvCxnSpPr>
          <p:nvPr/>
        </p:nvCxnSpPr>
        <p:spPr>
          <a:xfrm flipV="1">
            <a:off x="2780924" y="5436317"/>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C6A8D3-A65F-4909-8644-0D652D090812}"/>
              </a:ext>
            </a:extLst>
          </p:cNvPr>
          <p:cNvCxnSpPr>
            <a:cxnSpLocks/>
            <a:stCxn id="18" idx="5"/>
            <a:endCxn id="22" idx="1"/>
          </p:cNvCxnSpPr>
          <p:nvPr/>
        </p:nvCxnSpPr>
        <p:spPr>
          <a:xfrm>
            <a:off x="3001627" y="5436317"/>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356530-476F-448D-AF9E-A46DB80A8E3D}"/>
              </a:ext>
            </a:extLst>
          </p:cNvPr>
          <p:cNvCxnSpPr>
            <a:cxnSpLocks/>
            <a:stCxn id="20" idx="6"/>
            <a:endCxn id="22" idx="2"/>
          </p:cNvCxnSpPr>
          <p:nvPr/>
        </p:nvCxnSpPr>
        <p:spPr>
          <a:xfrm>
            <a:off x="2792373" y="5541695"/>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E0F0578-ED24-40D0-AC85-C9F916B5C112}"/>
              </a:ext>
            </a:extLst>
          </p:cNvPr>
          <p:cNvCxnSpPr>
            <a:cxnSpLocks/>
            <a:stCxn id="19" idx="4"/>
            <a:endCxn id="20" idx="0"/>
          </p:cNvCxnSpPr>
          <p:nvPr/>
        </p:nvCxnSpPr>
        <p:spPr>
          <a:xfrm>
            <a:off x="2753285" y="5242441"/>
            <a:ext cx="0" cy="260165"/>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B1BBE8B-21BF-4FF2-BF2E-50D4524CBFBD}"/>
              </a:ext>
            </a:extLst>
          </p:cNvPr>
          <p:cNvCxnSpPr>
            <a:cxnSpLocks/>
            <a:stCxn id="19" idx="6"/>
            <a:endCxn id="21" idx="2"/>
          </p:cNvCxnSpPr>
          <p:nvPr/>
        </p:nvCxnSpPr>
        <p:spPr>
          <a:xfrm>
            <a:off x="2792373" y="5203353"/>
            <a:ext cx="275136" cy="2447"/>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9EC2C4A-E370-4A7F-A43C-57A770CE74F9}"/>
              </a:ext>
            </a:extLst>
          </p:cNvPr>
          <p:cNvCxnSpPr>
            <a:cxnSpLocks/>
            <a:stCxn id="22" idx="0"/>
            <a:endCxn id="21" idx="4"/>
          </p:cNvCxnSpPr>
          <p:nvPr/>
        </p:nvCxnSpPr>
        <p:spPr>
          <a:xfrm flipH="1" flipV="1">
            <a:off x="3106598" y="5244889"/>
            <a:ext cx="1702" cy="257716"/>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DFC2E71-1BC2-4B28-B833-025F0E4C6793}"/>
              </a:ext>
            </a:extLst>
          </p:cNvPr>
          <p:cNvSpPr/>
          <p:nvPr/>
        </p:nvSpPr>
        <p:spPr>
          <a:xfrm>
            <a:off x="3174228" y="5258939"/>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9C01ABCB-7805-41BE-AFCE-DDAB3CBB0F6A}"/>
              </a:ext>
            </a:extLst>
          </p:cNvPr>
          <p:cNvSpPr/>
          <p:nvPr/>
        </p:nvSpPr>
        <p:spPr>
          <a:xfrm>
            <a:off x="3420823" y="5170047"/>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a:extLst>
              <a:ext uri="{FF2B5EF4-FFF2-40B4-BE49-F238E27FC236}">
                <a16:creationId xmlns:a16="http://schemas.microsoft.com/office/drawing/2014/main" id="{3B51A6B4-4749-486E-802D-CC3B15B6437D}"/>
              </a:ext>
            </a:extLst>
          </p:cNvPr>
          <p:cNvSpPr/>
          <p:nvPr/>
        </p:nvSpPr>
        <p:spPr>
          <a:xfrm>
            <a:off x="3422525" y="550594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Arrow Connector 33">
            <a:extLst>
              <a:ext uri="{FF2B5EF4-FFF2-40B4-BE49-F238E27FC236}">
                <a16:creationId xmlns:a16="http://schemas.microsoft.com/office/drawing/2014/main" id="{62F645ED-5C9D-4606-9F53-53796E241056}"/>
              </a:ext>
            </a:extLst>
          </p:cNvPr>
          <p:cNvCxnSpPr>
            <a:cxnSpLocks/>
            <a:endCxn id="31" idx="1"/>
          </p:cNvCxnSpPr>
          <p:nvPr/>
        </p:nvCxnSpPr>
        <p:spPr>
          <a:xfrm>
            <a:off x="3134238" y="5234328"/>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94DB683-23CC-4231-9EC6-2D44D77DCB8E}"/>
              </a:ext>
            </a:extLst>
          </p:cNvPr>
          <p:cNvCxnSpPr>
            <a:cxnSpLocks/>
            <a:stCxn id="32" idx="3"/>
            <a:endCxn id="31" idx="7"/>
          </p:cNvCxnSpPr>
          <p:nvPr/>
        </p:nvCxnSpPr>
        <p:spPr>
          <a:xfrm flipH="1">
            <a:off x="3354941" y="5236775"/>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CE3D1EF-C992-4734-8084-768C49D1FC1F}"/>
              </a:ext>
            </a:extLst>
          </p:cNvPr>
          <p:cNvCxnSpPr>
            <a:cxnSpLocks/>
            <a:endCxn id="31" idx="3"/>
          </p:cNvCxnSpPr>
          <p:nvPr/>
        </p:nvCxnSpPr>
        <p:spPr>
          <a:xfrm flipV="1">
            <a:off x="3134238" y="5439652"/>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5445BE-2541-4822-A151-84C454BF4F9E}"/>
              </a:ext>
            </a:extLst>
          </p:cNvPr>
          <p:cNvCxnSpPr>
            <a:cxnSpLocks/>
            <a:stCxn id="31" idx="5"/>
            <a:endCxn id="33" idx="1"/>
          </p:cNvCxnSpPr>
          <p:nvPr/>
        </p:nvCxnSpPr>
        <p:spPr>
          <a:xfrm>
            <a:off x="3354941" y="5439652"/>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DB5DF08-3DB4-4995-B496-F81E2F9F261C}"/>
              </a:ext>
            </a:extLst>
          </p:cNvPr>
          <p:cNvCxnSpPr>
            <a:cxnSpLocks/>
            <a:endCxn id="33" idx="2"/>
          </p:cNvCxnSpPr>
          <p:nvPr/>
        </p:nvCxnSpPr>
        <p:spPr>
          <a:xfrm>
            <a:off x="3145687" y="5545030"/>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F625583-4283-4536-9AB5-33E40180627F}"/>
              </a:ext>
            </a:extLst>
          </p:cNvPr>
          <p:cNvCxnSpPr>
            <a:cxnSpLocks/>
            <a:endCxn id="32" idx="2"/>
          </p:cNvCxnSpPr>
          <p:nvPr/>
        </p:nvCxnSpPr>
        <p:spPr>
          <a:xfrm>
            <a:off x="3145687" y="5206688"/>
            <a:ext cx="275136" cy="2447"/>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A608904-22E5-48A2-91FC-903AD3CAD6B7}"/>
              </a:ext>
            </a:extLst>
          </p:cNvPr>
          <p:cNvCxnSpPr>
            <a:cxnSpLocks/>
            <a:stCxn id="33" idx="0"/>
            <a:endCxn id="32" idx="4"/>
          </p:cNvCxnSpPr>
          <p:nvPr/>
        </p:nvCxnSpPr>
        <p:spPr>
          <a:xfrm flipH="1" flipV="1">
            <a:off x="3459911" y="5248224"/>
            <a:ext cx="1702" cy="257716"/>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CD81EA3-0F6C-4F52-8CA3-991C0F6DC44D}"/>
              </a:ext>
            </a:extLst>
          </p:cNvPr>
          <p:cNvSpPr/>
          <p:nvPr/>
        </p:nvSpPr>
        <p:spPr>
          <a:xfrm>
            <a:off x="3527541" y="5259518"/>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B654E6E1-11BB-4753-A8EB-409D405C936F}"/>
              </a:ext>
            </a:extLst>
          </p:cNvPr>
          <p:cNvSpPr/>
          <p:nvPr/>
        </p:nvSpPr>
        <p:spPr>
          <a:xfrm>
            <a:off x="3774136" y="5170624"/>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D1E5838E-AF96-47E4-9424-628DA3857DAB}"/>
              </a:ext>
            </a:extLst>
          </p:cNvPr>
          <p:cNvSpPr/>
          <p:nvPr/>
        </p:nvSpPr>
        <p:spPr>
          <a:xfrm>
            <a:off x="3775839" y="5506519"/>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0ADDAF1A-A2A9-47D6-9D5F-DEF94C218ACA}"/>
              </a:ext>
            </a:extLst>
          </p:cNvPr>
          <p:cNvCxnSpPr>
            <a:cxnSpLocks/>
            <a:endCxn id="41" idx="1"/>
          </p:cNvCxnSpPr>
          <p:nvPr/>
        </p:nvCxnSpPr>
        <p:spPr>
          <a:xfrm>
            <a:off x="3487551" y="5234906"/>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EF5FD43-45BF-4DB3-99E9-60F840A7C943}"/>
              </a:ext>
            </a:extLst>
          </p:cNvPr>
          <p:cNvCxnSpPr>
            <a:cxnSpLocks/>
            <a:stCxn id="42" idx="3"/>
            <a:endCxn id="41" idx="7"/>
          </p:cNvCxnSpPr>
          <p:nvPr/>
        </p:nvCxnSpPr>
        <p:spPr>
          <a:xfrm flipH="1">
            <a:off x="3708254" y="5237353"/>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3F1CCB6-5579-4575-AAD4-3552B5AB2D39}"/>
              </a:ext>
            </a:extLst>
          </p:cNvPr>
          <p:cNvCxnSpPr>
            <a:cxnSpLocks/>
            <a:endCxn id="41" idx="3"/>
          </p:cNvCxnSpPr>
          <p:nvPr/>
        </p:nvCxnSpPr>
        <p:spPr>
          <a:xfrm flipV="1">
            <a:off x="3487551" y="5440230"/>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0099E0E-4D04-4C88-AA31-107E6235B3A3}"/>
              </a:ext>
            </a:extLst>
          </p:cNvPr>
          <p:cNvCxnSpPr>
            <a:cxnSpLocks/>
            <a:stCxn id="41" idx="5"/>
            <a:endCxn id="43" idx="1"/>
          </p:cNvCxnSpPr>
          <p:nvPr/>
        </p:nvCxnSpPr>
        <p:spPr>
          <a:xfrm>
            <a:off x="3708254" y="5440230"/>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EB8B584-0767-4971-9072-AA82C77E0932}"/>
              </a:ext>
            </a:extLst>
          </p:cNvPr>
          <p:cNvCxnSpPr>
            <a:cxnSpLocks/>
            <a:endCxn id="43" idx="2"/>
          </p:cNvCxnSpPr>
          <p:nvPr/>
        </p:nvCxnSpPr>
        <p:spPr>
          <a:xfrm>
            <a:off x="3499001" y="5545609"/>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96523B0-F040-4645-9C2D-7E54E7B998B8}"/>
              </a:ext>
            </a:extLst>
          </p:cNvPr>
          <p:cNvCxnSpPr>
            <a:cxnSpLocks/>
            <a:endCxn id="42" idx="2"/>
          </p:cNvCxnSpPr>
          <p:nvPr/>
        </p:nvCxnSpPr>
        <p:spPr>
          <a:xfrm>
            <a:off x="3499001" y="5207266"/>
            <a:ext cx="275136" cy="2447"/>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B973F3F-26C5-4F44-A621-02EE1ED35729}"/>
              </a:ext>
            </a:extLst>
          </p:cNvPr>
          <p:cNvCxnSpPr>
            <a:cxnSpLocks/>
            <a:stCxn id="43" idx="0"/>
            <a:endCxn id="42" idx="4"/>
          </p:cNvCxnSpPr>
          <p:nvPr/>
        </p:nvCxnSpPr>
        <p:spPr>
          <a:xfrm flipH="1" flipV="1">
            <a:off x="3813225" y="5248802"/>
            <a:ext cx="1702" cy="257716"/>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11D90418-48A2-414A-9919-36B8DC950124}"/>
              </a:ext>
            </a:extLst>
          </p:cNvPr>
          <p:cNvSpPr/>
          <p:nvPr/>
        </p:nvSpPr>
        <p:spPr>
          <a:xfrm>
            <a:off x="2819212" y="5595017"/>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Oval 51">
            <a:extLst>
              <a:ext uri="{FF2B5EF4-FFF2-40B4-BE49-F238E27FC236}">
                <a16:creationId xmlns:a16="http://schemas.microsoft.com/office/drawing/2014/main" id="{E7781878-B774-43D8-928C-6682EC721ABA}"/>
              </a:ext>
            </a:extLst>
          </p:cNvPr>
          <p:cNvSpPr/>
          <p:nvPr/>
        </p:nvSpPr>
        <p:spPr>
          <a:xfrm>
            <a:off x="2712494" y="5842019"/>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E3EB1455-0904-48D0-ADB0-3EDE2C03D316}"/>
              </a:ext>
            </a:extLst>
          </p:cNvPr>
          <p:cNvSpPr/>
          <p:nvPr/>
        </p:nvSpPr>
        <p:spPr>
          <a:xfrm>
            <a:off x="3067509" y="5842019"/>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4" name="Straight Arrow Connector 53">
            <a:extLst>
              <a:ext uri="{FF2B5EF4-FFF2-40B4-BE49-F238E27FC236}">
                <a16:creationId xmlns:a16="http://schemas.microsoft.com/office/drawing/2014/main" id="{D8F42356-8F70-43F7-8500-1F6758271032}"/>
              </a:ext>
            </a:extLst>
          </p:cNvPr>
          <p:cNvCxnSpPr>
            <a:cxnSpLocks/>
            <a:endCxn id="51" idx="1"/>
          </p:cNvCxnSpPr>
          <p:nvPr/>
        </p:nvCxnSpPr>
        <p:spPr>
          <a:xfrm>
            <a:off x="2779222" y="5570405"/>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AAEBEE1-3E29-45B8-BF00-9511AE4FC7D4}"/>
              </a:ext>
            </a:extLst>
          </p:cNvPr>
          <p:cNvCxnSpPr>
            <a:cxnSpLocks/>
            <a:endCxn id="51" idx="7"/>
          </p:cNvCxnSpPr>
          <p:nvPr/>
        </p:nvCxnSpPr>
        <p:spPr>
          <a:xfrm flipH="1">
            <a:off x="2999925" y="5572853"/>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E221A23-C995-46E7-A7D7-6665D3423DF1}"/>
              </a:ext>
            </a:extLst>
          </p:cNvPr>
          <p:cNvCxnSpPr>
            <a:cxnSpLocks/>
            <a:stCxn id="52" idx="7"/>
            <a:endCxn id="51" idx="3"/>
          </p:cNvCxnSpPr>
          <p:nvPr/>
        </p:nvCxnSpPr>
        <p:spPr>
          <a:xfrm flipV="1">
            <a:off x="2779222" y="5775729"/>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A1F234-0945-430C-A1F6-4C0C44A57334}"/>
              </a:ext>
            </a:extLst>
          </p:cNvPr>
          <p:cNvCxnSpPr>
            <a:cxnSpLocks/>
            <a:stCxn id="51" idx="5"/>
            <a:endCxn id="53" idx="1"/>
          </p:cNvCxnSpPr>
          <p:nvPr/>
        </p:nvCxnSpPr>
        <p:spPr>
          <a:xfrm>
            <a:off x="2999925" y="5775729"/>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4A6ADC4-63B7-4FA4-BB00-0ADF2CA7EFDF}"/>
              </a:ext>
            </a:extLst>
          </p:cNvPr>
          <p:cNvCxnSpPr>
            <a:cxnSpLocks/>
            <a:stCxn id="52" idx="6"/>
            <a:endCxn id="53" idx="2"/>
          </p:cNvCxnSpPr>
          <p:nvPr/>
        </p:nvCxnSpPr>
        <p:spPr>
          <a:xfrm>
            <a:off x="2790672" y="5881108"/>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1159642-F692-4B4B-B23C-F4AAB824466E}"/>
              </a:ext>
            </a:extLst>
          </p:cNvPr>
          <p:cNvCxnSpPr>
            <a:cxnSpLocks/>
            <a:endCxn id="52" idx="0"/>
          </p:cNvCxnSpPr>
          <p:nvPr/>
        </p:nvCxnSpPr>
        <p:spPr>
          <a:xfrm>
            <a:off x="2751582" y="5581855"/>
            <a:ext cx="0" cy="260165"/>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9A76BCA-46A4-42B8-82E4-922833E61838}"/>
              </a:ext>
            </a:extLst>
          </p:cNvPr>
          <p:cNvCxnSpPr>
            <a:cxnSpLocks/>
            <a:stCxn id="53" idx="0"/>
          </p:cNvCxnSpPr>
          <p:nvPr/>
        </p:nvCxnSpPr>
        <p:spPr>
          <a:xfrm flipH="1" flipV="1">
            <a:off x="3104897" y="5584302"/>
            <a:ext cx="1702" cy="257716"/>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44DD83EF-BAB9-4E33-8D7A-5AE654CF5A98}"/>
              </a:ext>
            </a:extLst>
          </p:cNvPr>
          <p:cNvSpPr/>
          <p:nvPr/>
        </p:nvSpPr>
        <p:spPr>
          <a:xfrm>
            <a:off x="3172526" y="5598352"/>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Oval 61">
            <a:extLst>
              <a:ext uri="{FF2B5EF4-FFF2-40B4-BE49-F238E27FC236}">
                <a16:creationId xmlns:a16="http://schemas.microsoft.com/office/drawing/2014/main" id="{A9AB8477-C871-4A66-B925-F5BE30402D3B}"/>
              </a:ext>
            </a:extLst>
          </p:cNvPr>
          <p:cNvSpPr/>
          <p:nvPr/>
        </p:nvSpPr>
        <p:spPr>
          <a:xfrm>
            <a:off x="3420823" y="5845354"/>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3" name="Straight Arrow Connector 62">
            <a:extLst>
              <a:ext uri="{FF2B5EF4-FFF2-40B4-BE49-F238E27FC236}">
                <a16:creationId xmlns:a16="http://schemas.microsoft.com/office/drawing/2014/main" id="{05AAC377-BC4A-4D3A-B1A5-8C0C9C048DE7}"/>
              </a:ext>
            </a:extLst>
          </p:cNvPr>
          <p:cNvCxnSpPr>
            <a:cxnSpLocks/>
            <a:endCxn id="61" idx="1"/>
          </p:cNvCxnSpPr>
          <p:nvPr/>
        </p:nvCxnSpPr>
        <p:spPr>
          <a:xfrm>
            <a:off x="3132536" y="5573740"/>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DBA7E49-4B26-4E63-8452-4D7488CEBE2E}"/>
              </a:ext>
            </a:extLst>
          </p:cNvPr>
          <p:cNvCxnSpPr>
            <a:cxnSpLocks/>
            <a:endCxn id="61" idx="7"/>
          </p:cNvCxnSpPr>
          <p:nvPr/>
        </p:nvCxnSpPr>
        <p:spPr>
          <a:xfrm flipH="1">
            <a:off x="3353239" y="5576187"/>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0A45547-7276-491C-9C75-B87D483016C8}"/>
              </a:ext>
            </a:extLst>
          </p:cNvPr>
          <p:cNvCxnSpPr>
            <a:cxnSpLocks/>
            <a:endCxn id="61" idx="3"/>
          </p:cNvCxnSpPr>
          <p:nvPr/>
        </p:nvCxnSpPr>
        <p:spPr>
          <a:xfrm flipV="1">
            <a:off x="3132536" y="5779065"/>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D431038-0D43-4A39-A3FF-204E3A52DF4B}"/>
              </a:ext>
            </a:extLst>
          </p:cNvPr>
          <p:cNvCxnSpPr>
            <a:cxnSpLocks/>
            <a:stCxn id="61" idx="5"/>
            <a:endCxn id="62" idx="1"/>
          </p:cNvCxnSpPr>
          <p:nvPr/>
        </p:nvCxnSpPr>
        <p:spPr>
          <a:xfrm>
            <a:off x="3353239" y="5779065"/>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50136FD-B8D2-4FB5-B824-CD169705330B}"/>
              </a:ext>
            </a:extLst>
          </p:cNvPr>
          <p:cNvCxnSpPr>
            <a:cxnSpLocks/>
            <a:endCxn id="62" idx="2"/>
          </p:cNvCxnSpPr>
          <p:nvPr/>
        </p:nvCxnSpPr>
        <p:spPr>
          <a:xfrm>
            <a:off x="3143985" y="5884442"/>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1F3727F-4527-41B9-A6B6-F26FEB0AF402}"/>
              </a:ext>
            </a:extLst>
          </p:cNvPr>
          <p:cNvCxnSpPr>
            <a:cxnSpLocks/>
            <a:stCxn id="62" idx="0"/>
          </p:cNvCxnSpPr>
          <p:nvPr/>
        </p:nvCxnSpPr>
        <p:spPr>
          <a:xfrm flipH="1" flipV="1">
            <a:off x="3458210" y="5587637"/>
            <a:ext cx="1702" cy="257716"/>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45DBB5E9-6447-48F3-B189-9D063490E827}"/>
              </a:ext>
            </a:extLst>
          </p:cNvPr>
          <p:cNvSpPr/>
          <p:nvPr/>
        </p:nvSpPr>
        <p:spPr>
          <a:xfrm>
            <a:off x="3525840" y="5598930"/>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Oval 69">
            <a:extLst>
              <a:ext uri="{FF2B5EF4-FFF2-40B4-BE49-F238E27FC236}">
                <a16:creationId xmlns:a16="http://schemas.microsoft.com/office/drawing/2014/main" id="{3C71E920-D9EC-425D-A433-945370C7BD54}"/>
              </a:ext>
            </a:extLst>
          </p:cNvPr>
          <p:cNvSpPr/>
          <p:nvPr/>
        </p:nvSpPr>
        <p:spPr>
          <a:xfrm>
            <a:off x="3774136" y="584593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1" name="Straight Arrow Connector 70">
            <a:extLst>
              <a:ext uri="{FF2B5EF4-FFF2-40B4-BE49-F238E27FC236}">
                <a16:creationId xmlns:a16="http://schemas.microsoft.com/office/drawing/2014/main" id="{0593EC59-0550-4F85-9C33-159435850F5E}"/>
              </a:ext>
            </a:extLst>
          </p:cNvPr>
          <p:cNvCxnSpPr>
            <a:cxnSpLocks/>
            <a:endCxn id="69" idx="1"/>
          </p:cNvCxnSpPr>
          <p:nvPr/>
        </p:nvCxnSpPr>
        <p:spPr>
          <a:xfrm>
            <a:off x="3485850" y="5574318"/>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5585D76-2387-4FE0-8217-8F56185F143F}"/>
              </a:ext>
            </a:extLst>
          </p:cNvPr>
          <p:cNvCxnSpPr>
            <a:cxnSpLocks/>
            <a:endCxn id="69" idx="7"/>
          </p:cNvCxnSpPr>
          <p:nvPr/>
        </p:nvCxnSpPr>
        <p:spPr>
          <a:xfrm flipH="1">
            <a:off x="3706552" y="5576766"/>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5C2FC50-0B7C-435A-B14B-EF03AE2C2B82}"/>
              </a:ext>
            </a:extLst>
          </p:cNvPr>
          <p:cNvCxnSpPr>
            <a:cxnSpLocks/>
            <a:endCxn id="69" idx="3"/>
          </p:cNvCxnSpPr>
          <p:nvPr/>
        </p:nvCxnSpPr>
        <p:spPr>
          <a:xfrm flipV="1">
            <a:off x="3485850" y="5779643"/>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F260C7D-2B02-40EA-B45D-956B0B4297EF}"/>
              </a:ext>
            </a:extLst>
          </p:cNvPr>
          <p:cNvCxnSpPr>
            <a:cxnSpLocks/>
            <a:stCxn id="69" idx="5"/>
            <a:endCxn id="70" idx="1"/>
          </p:cNvCxnSpPr>
          <p:nvPr/>
        </p:nvCxnSpPr>
        <p:spPr>
          <a:xfrm>
            <a:off x="3706552" y="5779643"/>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9D6EF89-E4A5-46BC-8527-1F6CC5916324}"/>
              </a:ext>
            </a:extLst>
          </p:cNvPr>
          <p:cNvCxnSpPr>
            <a:cxnSpLocks/>
            <a:endCxn id="70" idx="2"/>
          </p:cNvCxnSpPr>
          <p:nvPr/>
        </p:nvCxnSpPr>
        <p:spPr>
          <a:xfrm>
            <a:off x="3497299" y="5885021"/>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2CA1C82-951F-416F-A4C6-DC937B6C3E0D}"/>
              </a:ext>
            </a:extLst>
          </p:cNvPr>
          <p:cNvCxnSpPr>
            <a:cxnSpLocks/>
            <a:stCxn id="70" idx="0"/>
          </p:cNvCxnSpPr>
          <p:nvPr/>
        </p:nvCxnSpPr>
        <p:spPr>
          <a:xfrm flipH="1" flipV="1">
            <a:off x="3811523" y="5588215"/>
            <a:ext cx="1702" cy="257716"/>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C1DD530A-1BD6-44BC-B05B-7604121DB406}"/>
              </a:ext>
            </a:extLst>
          </p:cNvPr>
          <p:cNvSpPr/>
          <p:nvPr/>
        </p:nvSpPr>
        <p:spPr>
          <a:xfrm>
            <a:off x="2817510" y="5935677"/>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B158AA33-FD75-4BA6-BFEF-C9D6358A1574}"/>
              </a:ext>
            </a:extLst>
          </p:cNvPr>
          <p:cNvSpPr/>
          <p:nvPr/>
        </p:nvSpPr>
        <p:spPr>
          <a:xfrm>
            <a:off x="2710791" y="6182678"/>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Oval 78">
            <a:extLst>
              <a:ext uri="{FF2B5EF4-FFF2-40B4-BE49-F238E27FC236}">
                <a16:creationId xmlns:a16="http://schemas.microsoft.com/office/drawing/2014/main" id="{5336AC64-780A-4A2B-B552-230A0BC240AB}"/>
              </a:ext>
            </a:extLst>
          </p:cNvPr>
          <p:cNvSpPr/>
          <p:nvPr/>
        </p:nvSpPr>
        <p:spPr>
          <a:xfrm>
            <a:off x="3065807" y="6182678"/>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0" name="Straight Arrow Connector 79">
            <a:extLst>
              <a:ext uri="{FF2B5EF4-FFF2-40B4-BE49-F238E27FC236}">
                <a16:creationId xmlns:a16="http://schemas.microsoft.com/office/drawing/2014/main" id="{229406A8-2065-4890-86BC-EE6AAB8A583E}"/>
              </a:ext>
            </a:extLst>
          </p:cNvPr>
          <p:cNvCxnSpPr>
            <a:cxnSpLocks/>
            <a:endCxn id="77" idx="1"/>
          </p:cNvCxnSpPr>
          <p:nvPr/>
        </p:nvCxnSpPr>
        <p:spPr>
          <a:xfrm>
            <a:off x="2777521" y="5911064"/>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FF66024-C33F-4C32-ABAF-CC97D23AE3B6}"/>
              </a:ext>
            </a:extLst>
          </p:cNvPr>
          <p:cNvCxnSpPr>
            <a:cxnSpLocks/>
            <a:endCxn id="77" idx="7"/>
          </p:cNvCxnSpPr>
          <p:nvPr/>
        </p:nvCxnSpPr>
        <p:spPr>
          <a:xfrm flipH="1">
            <a:off x="2998223" y="5913512"/>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FB65CB2-D8EF-4977-81F6-FADE7272E207}"/>
              </a:ext>
            </a:extLst>
          </p:cNvPr>
          <p:cNvCxnSpPr>
            <a:cxnSpLocks/>
            <a:stCxn id="78" idx="7"/>
            <a:endCxn id="77" idx="3"/>
          </p:cNvCxnSpPr>
          <p:nvPr/>
        </p:nvCxnSpPr>
        <p:spPr>
          <a:xfrm flipV="1">
            <a:off x="2777521" y="6116389"/>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38A0302-1E9C-4A15-9F33-67B0F5AE8CAE}"/>
              </a:ext>
            </a:extLst>
          </p:cNvPr>
          <p:cNvCxnSpPr>
            <a:cxnSpLocks/>
            <a:stCxn id="77" idx="5"/>
            <a:endCxn id="79" idx="1"/>
          </p:cNvCxnSpPr>
          <p:nvPr/>
        </p:nvCxnSpPr>
        <p:spPr>
          <a:xfrm>
            <a:off x="2998223" y="6116389"/>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215AE91-4652-4250-8536-B50ED722054C}"/>
              </a:ext>
            </a:extLst>
          </p:cNvPr>
          <p:cNvCxnSpPr>
            <a:cxnSpLocks/>
            <a:stCxn id="78" idx="6"/>
            <a:endCxn id="79" idx="2"/>
          </p:cNvCxnSpPr>
          <p:nvPr/>
        </p:nvCxnSpPr>
        <p:spPr>
          <a:xfrm>
            <a:off x="2788970" y="6221767"/>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1E80F63-F3C5-4A78-A94A-84D10D74D010}"/>
              </a:ext>
            </a:extLst>
          </p:cNvPr>
          <p:cNvCxnSpPr>
            <a:cxnSpLocks/>
            <a:endCxn id="78" idx="0"/>
          </p:cNvCxnSpPr>
          <p:nvPr/>
        </p:nvCxnSpPr>
        <p:spPr>
          <a:xfrm>
            <a:off x="2749881" y="5922514"/>
            <a:ext cx="0" cy="260165"/>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DA13B44-5C60-4C4A-A050-80C2853FAC10}"/>
              </a:ext>
            </a:extLst>
          </p:cNvPr>
          <p:cNvCxnSpPr>
            <a:cxnSpLocks/>
            <a:stCxn id="79" idx="0"/>
          </p:cNvCxnSpPr>
          <p:nvPr/>
        </p:nvCxnSpPr>
        <p:spPr>
          <a:xfrm flipH="1" flipV="1">
            <a:off x="3103194" y="5924962"/>
            <a:ext cx="1702" cy="257716"/>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84E98D7B-B3C2-4CD5-B1BD-8795FC8E14FB}"/>
              </a:ext>
            </a:extLst>
          </p:cNvPr>
          <p:cNvSpPr/>
          <p:nvPr/>
        </p:nvSpPr>
        <p:spPr>
          <a:xfrm>
            <a:off x="3170824" y="5939011"/>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7534B3D7-934C-4EE2-911D-7F6D444023EF}"/>
              </a:ext>
            </a:extLst>
          </p:cNvPr>
          <p:cNvSpPr/>
          <p:nvPr/>
        </p:nvSpPr>
        <p:spPr>
          <a:xfrm>
            <a:off x="3419120" y="6186013"/>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8C6311F7-9377-48CE-B131-5D6C870DE0D1}"/>
              </a:ext>
            </a:extLst>
          </p:cNvPr>
          <p:cNvCxnSpPr>
            <a:cxnSpLocks/>
            <a:endCxn id="87" idx="1"/>
          </p:cNvCxnSpPr>
          <p:nvPr/>
        </p:nvCxnSpPr>
        <p:spPr>
          <a:xfrm>
            <a:off x="3130834" y="5914400"/>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4957160-F311-456A-89B9-DDDACB12FAD4}"/>
              </a:ext>
            </a:extLst>
          </p:cNvPr>
          <p:cNvCxnSpPr>
            <a:cxnSpLocks/>
            <a:endCxn id="87" idx="7"/>
          </p:cNvCxnSpPr>
          <p:nvPr/>
        </p:nvCxnSpPr>
        <p:spPr>
          <a:xfrm flipH="1">
            <a:off x="3351536" y="5916847"/>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B38665E3-0E74-4F3F-ACB1-F6091111ABA3}"/>
              </a:ext>
            </a:extLst>
          </p:cNvPr>
          <p:cNvCxnSpPr>
            <a:cxnSpLocks/>
            <a:endCxn id="87" idx="3"/>
          </p:cNvCxnSpPr>
          <p:nvPr/>
        </p:nvCxnSpPr>
        <p:spPr>
          <a:xfrm flipV="1">
            <a:off x="3130834" y="6119724"/>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7D8F81D-66F2-42CF-8C61-1864EEF92C15}"/>
              </a:ext>
            </a:extLst>
          </p:cNvPr>
          <p:cNvCxnSpPr>
            <a:cxnSpLocks/>
            <a:stCxn id="87" idx="5"/>
            <a:endCxn id="88" idx="1"/>
          </p:cNvCxnSpPr>
          <p:nvPr/>
        </p:nvCxnSpPr>
        <p:spPr>
          <a:xfrm>
            <a:off x="3351536" y="6119724"/>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49026EA-F886-4FAD-9D8C-D2ABCC974E2B}"/>
              </a:ext>
            </a:extLst>
          </p:cNvPr>
          <p:cNvCxnSpPr>
            <a:cxnSpLocks/>
            <a:endCxn id="88" idx="2"/>
          </p:cNvCxnSpPr>
          <p:nvPr/>
        </p:nvCxnSpPr>
        <p:spPr>
          <a:xfrm>
            <a:off x="3142283" y="6225102"/>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9964D0A-8467-44A1-B04B-EE06A873D43A}"/>
              </a:ext>
            </a:extLst>
          </p:cNvPr>
          <p:cNvCxnSpPr>
            <a:cxnSpLocks/>
            <a:stCxn id="88" idx="0"/>
          </p:cNvCxnSpPr>
          <p:nvPr/>
        </p:nvCxnSpPr>
        <p:spPr>
          <a:xfrm flipH="1" flipV="1">
            <a:off x="3456508" y="5928297"/>
            <a:ext cx="1702" cy="257716"/>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CB1BB3FE-5B11-4B6D-99A2-9AF5C0A806F3}"/>
              </a:ext>
            </a:extLst>
          </p:cNvPr>
          <p:cNvSpPr/>
          <p:nvPr/>
        </p:nvSpPr>
        <p:spPr>
          <a:xfrm>
            <a:off x="3524137" y="5939589"/>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21C182A5-DF04-4279-9B9B-930FE6CEC77E}"/>
              </a:ext>
            </a:extLst>
          </p:cNvPr>
          <p:cNvSpPr/>
          <p:nvPr/>
        </p:nvSpPr>
        <p:spPr>
          <a:xfrm>
            <a:off x="3772435" y="618659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7" name="Straight Arrow Connector 96">
            <a:extLst>
              <a:ext uri="{FF2B5EF4-FFF2-40B4-BE49-F238E27FC236}">
                <a16:creationId xmlns:a16="http://schemas.microsoft.com/office/drawing/2014/main" id="{801D3670-7AF4-4BF0-9AF2-48F1FFC9C945}"/>
              </a:ext>
            </a:extLst>
          </p:cNvPr>
          <p:cNvCxnSpPr>
            <a:cxnSpLocks/>
            <a:endCxn id="95" idx="1"/>
          </p:cNvCxnSpPr>
          <p:nvPr/>
        </p:nvCxnSpPr>
        <p:spPr>
          <a:xfrm>
            <a:off x="3484147" y="5914978"/>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3F98B9D-2083-431E-A4C7-8A4515745A76}"/>
              </a:ext>
            </a:extLst>
          </p:cNvPr>
          <p:cNvCxnSpPr>
            <a:cxnSpLocks/>
            <a:endCxn id="95" idx="7"/>
          </p:cNvCxnSpPr>
          <p:nvPr/>
        </p:nvCxnSpPr>
        <p:spPr>
          <a:xfrm flipH="1">
            <a:off x="3704851" y="5917425"/>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6327A8F-C2F6-404E-B0BE-AE1D16665D40}"/>
              </a:ext>
            </a:extLst>
          </p:cNvPr>
          <p:cNvCxnSpPr>
            <a:cxnSpLocks/>
            <a:endCxn id="95" idx="3"/>
          </p:cNvCxnSpPr>
          <p:nvPr/>
        </p:nvCxnSpPr>
        <p:spPr>
          <a:xfrm flipV="1">
            <a:off x="3484147" y="6120303"/>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253C046-25D9-493B-A0A4-4C93815D239E}"/>
              </a:ext>
            </a:extLst>
          </p:cNvPr>
          <p:cNvCxnSpPr>
            <a:cxnSpLocks/>
            <a:stCxn id="95" idx="5"/>
            <a:endCxn id="96" idx="1"/>
          </p:cNvCxnSpPr>
          <p:nvPr/>
        </p:nvCxnSpPr>
        <p:spPr>
          <a:xfrm>
            <a:off x="3704851" y="6120303"/>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2E80A48-6CC2-449A-9819-81FEB529978B}"/>
              </a:ext>
            </a:extLst>
          </p:cNvPr>
          <p:cNvCxnSpPr>
            <a:cxnSpLocks/>
            <a:endCxn id="96" idx="2"/>
          </p:cNvCxnSpPr>
          <p:nvPr/>
        </p:nvCxnSpPr>
        <p:spPr>
          <a:xfrm>
            <a:off x="3495597" y="6225680"/>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8725363-2DC6-40F4-8C2C-4433EB016AEC}"/>
              </a:ext>
            </a:extLst>
          </p:cNvPr>
          <p:cNvCxnSpPr>
            <a:cxnSpLocks/>
            <a:stCxn id="96" idx="0"/>
          </p:cNvCxnSpPr>
          <p:nvPr/>
        </p:nvCxnSpPr>
        <p:spPr>
          <a:xfrm flipH="1" flipV="1">
            <a:off x="3809821" y="5928874"/>
            <a:ext cx="1702" cy="257716"/>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4AD822D-B11E-4ED0-8D02-E60BBF84FCE2}"/>
              </a:ext>
            </a:extLst>
          </p:cNvPr>
          <p:cNvCxnSpPr>
            <a:cxnSpLocks/>
          </p:cNvCxnSpPr>
          <p:nvPr/>
        </p:nvCxnSpPr>
        <p:spPr>
          <a:xfrm>
            <a:off x="3809821" y="6267565"/>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F418B40-F335-4AAC-8DAB-87ECF604939A}"/>
              </a:ext>
            </a:extLst>
          </p:cNvPr>
          <p:cNvCxnSpPr>
            <a:cxnSpLocks/>
          </p:cNvCxnSpPr>
          <p:nvPr/>
        </p:nvCxnSpPr>
        <p:spPr>
          <a:xfrm>
            <a:off x="3459910" y="6261263"/>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1F1AA72-7F9C-454D-A84D-178762C6BDD3}"/>
              </a:ext>
            </a:extLst>
          </p:cNvPr>
          <p:cNvCxnSpPr>
            <a:cxnSpLocks/>
          </p:cNvCxnSpPr>
          <p:nvPr/>
        </p:nvCxnSpPr>
        <p:spPr>
          <a:xfrm>
            <a:off x="3104044" y="6263652"/>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88DF728-A2B7-440D-83DA-F29334CE852A}"/>
              </a:ext>
            </a:extLst>
          </p:cNvPr>
          <p:cNvCxnSpPr>
            <a:cxnSpLocks/>
          </p:cNvCxnSpPr>
          <p:nvPr/>
        </p:nvCxnSpPr>
        <p:spPr>
          <a:xfrm>
            <a:off x="2752480" y="6261841"/>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3AE2C017-797D-47E9-AB28-51272572399F}"/>
              </a:ext>
            </a:extLst>
          </p:cNvPr>
          <p:cNvSpPr/>
          <p:nvPr/>
        </p:nvSpPr>
        <p:spPr>
          <a:xfrm>
            <a:off x="2341784" y="6367648"/>
            <a:ext cx="1496138" cy="11535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Connector: Elbow 107">
            <a:extLst>
              <a:ext uri="{FF2B5EF4-FFF2-40B4-BE49-F238E27FC236}">
                <a16:creationId xmlns:a16="http://schemas.microsoft.com/office/drawing/2014/main" id="{6CEB74EE-81D8-42C2-A144-451E11A027D4}"/>
              </a:ext>
            </a:extLst>
          </p:cNvPr>
          <p:cNvCxnSpPr>
            <a:cxnSpLocks/>
            <a:stCxn id="107" idx="3"/>
            <a:endCxn id="14" idx="3"/>
          </p:cNvCxnSpPr>
          <p:nvPr/>
        </p:nvCxnSpPr>
        <p:spPr>
          <a:xfrm flipV="1">
            <a:off x="3837922" y="4163473"/>
            <a:ext cx="246842" cy="2261853"/>
          </a:xfrm>
          <a:prstGeom prst="bentConnector3">
            <a:avLst>
              <a:gd name="adj1" fmla="val 19261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AC3E2328-0B36-4C37-80F8-DD7CBE57F841}"/>
              </a:ext>
            </a:extLst>
          </p:cNvPr>
          <p:cNvCxnSpPr>
            <a:cxnSpLocks/>
          </p:cNvCxnSpPr>
          <p:nvPr/>
        </p:nvCxnSpPr>
        <p:spPr>
          <a:xfrm>
            <a:off x="2392484" y="5066205"/>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F7209B38-6CBA-4645-B7EF-3508FEF1D7B2}"/>
              </a:ext>
            </a:extLst>
          </p:cNvPr>
          <p:cNvSpPr/>
          <p:nvPr/>
        </p:nvSpPr>
        <p:spPr>
          <a:xfrm>
            <a:off x="2460918" y="5255604"/>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Oval 110">
            <a:extLst>
              <a:ext uri="{FF2B5EF4-FFF2-40B4-BE49-F238E27FC236}">
                <a16:creationId xmlns:a16="http://schemas.microsoft.com/office/drawing/2014/main" id="{6D3295F4-5363-484A-8090-DCD3A0B7C144}"/>
              </a:ext>
            </a:extLst>
          </p:cNvPr>
          <p:cNvSpPr/>
          <p:nvPr/>
        </p:nvSpPr>
        <p:spPr>
          <a:xfrm>
            <a:off x="2354200" y="5164264"/>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Oval 111">
            <a:extLst>
              <a:ext uri="{FF2B5EF4-FFF2-40B4-BE49-F238E27FC236}">
                <a16:creationId xmlns:a16="http://schemas.microsoft.com/office/drawing/2014/main" id="{034B64A8-DF79-4B13-97DE-1CEE17380458}"/>
              </a:ext>
            </a:extLst>
          </p:cNvPr>
          <p:cNvSpPr/>
          <p:nvPr/>
        </p:nvSpPr>
        <p:spPr>
          <a:xfrm>
            <a:off x="2354200" y="5502606"/>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3" name="Straight Arrow Connector 112">
            <a:extLst>
              <a:ext uri="{FF2B5EF4-FFF2-40B4-BE49-F238E27FC236}">
                <a16:creationId xmlns:a16="http://schemas.microsoft.com/office/drawing/2014/main" id="{0B7852A5-4836-4F3C-A09F-1D976EEE5C46}"/>
              </a:ext>
            </a:extLst>
          </p:cNvPr>
          <p:cNvCxnSpPr>
            <a:cxnSpLocks/>
            <a:stCxn id="111" idx="5"/>
            <a:endCxn id="110" idx="1"/>
          </p:cNvCxnSpPr>
          <p:nvPr/>
        </p:nvCxnSpPr>
        <p:spPr>
          <a:xfrm>
            <a:off x="2420928" y="5230992"/>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54CE877-1E99-46C1-8D39-29CDC71465F5}"/>
              </a:ext>
            </a:extLst>
          </p:cNvPr>
          <p:cNvCxnSpPr>
            <a:cxnSpLocks/>
            <a:endCxn id="110" idx="7"/>
          </p:cNvCxnSpPr>
          <p:nvPr/>
        </p:nvCxnSpPr>
        <p:spPr>
          <a:xfrm flipH="1">
            <a:off x="2641631" y="5233440"/>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64903AC-43C5-49A2-B5FE-88C64FFF22CD}"/>
              </a:ext>
            </a:extLst>
          </p:cNvPr>
          <p:cNvCxnSpPr>
            <a:cxnSpLocks/>
            <a:stCxn id="112" idx="7"/>
            <a:endCxn id="110" idx="3"/>
          </p:cNvCxnSpPr>
          <p:nvPr/>
        </p:nvCxnSpPr>
        <p:spPr>
          <a:xfrm flipV="1">
            <a:off x="2420928" y="5436317"/>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6580121-5286-41DC-9B3D-517F7C0DD2B3}"/>
              </a:ext>
            </a:extLst>
          </p:cNvPr>
          <p:cNvCxnSpPr>
            <a:cxnSpLocks/>
            <a:stCxn id="110" idx="5"/>
          </p:cNvCxnSpPr>
          <p:nvPr/>
        </p:nvCxnSpPr>
        <p:spPr>
          <a:xfrm>
            <a:off x="2641631" y="5436317"/>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00224B6D-4AF4-4008-A4CD-ACC6A841837F}"/>
              </a:ext>
            </a:extLst>
          </p:cNvPr>
          <p:cNvCxnSpPr>
            <a:cxnSpLocks/>
            <a:stCxn id="112" idx="6"/>
          </p:cNvCxnSpPr>
          <p:nvPr/>
        </p:nvCxnSpPr>
        <p:spPr>
          <a:xfrm>
            <a:off x="2432377" y="5541695"/>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F632E5B-6B63-493A-A526-AAC8E5D4DB7B}"/>
              </a:ext>
            </a:extLst>
          </p:cNvPr>
          <p:cNvCxnSpPr>
            <a:cxnSpLocks/>
            <a:stCxn id="111" idx="4"/>
            <a:endCxn id="112" idx="0"/>
          </p:cNvCxnSpPr>
          <p:nvPr/>
        </p:nvCxnSpPr>
        <p:spPr>
          <a:xfrm>
            <a:off x="2393289" y="5242441"/>
            <a:ext cx="0" cy="260165"/>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6CB46A-4218-4AE6-A96D-21733159CE5D}"/>
              </a:ext>
            </a:extLst>
          </p:cNvPr>
          <p:cNvCxnSpPr>
            <a:cxnSpLocks/>
            <a:stCxn id="111" idx="6"/>
          </p:cNvCxnSpPr>
          <p:nvPr/>
        </p:nvCxnSpPr>
        <p:spPr>
          <a:xfrm>
            <a:off x="2432377" y="5203353"/>
            <a:ext cx="275136" cy="2447"/>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B4BA5226-0960-4439-AB1E-CA27CF5638B2}"/>
              </a:ext>
            </a:extLst>
          </p:cNvPr>
          <p:cNvSpPr/>
          <p:nvPr/>
        </p:nvSpPr>
        <p:spPr>
          <a:xfrm>
            <a:off x="2459216" y="5595017"/>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7DA0DF38-BA20-4F26-AEF9-143AEACD8989}"/>
              </a:ext>
            </a:extLst>
          </p:cNvPr>
          <p:cNvSpPr/>
          <p:nvPr/>
        </p:nvSpPr>
        <p:spPr>
          <a:xfrm>
            <a:off x="2352498" y="5842019"/>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2" name="Straight Arrow Connector 121">
            <a:extLst>
              <a:ext uri="{FF2B5EF4-FFF2-40B4-BE49-F238E27FC236}">
                <a16:creationId xmlns:a16="http://schemas.microsoft.com/office/drawing/2014/main" id="{84DA3EAA-1F81-488A-AE6C-8D0A5BB91B4C}"/>
              </a:ext>
            </a:extLst>
          </p:cNvPr>
          <p:cNvCxnSpPr>
            <a:cxnSpLocks/>
            <a:endCxn id="120" idx="1"/>
          </p:cNvCxnSpPr>
          <p:nvPr/>
        </p:nvCxnSpPr>
        <p:spPr>
          <a:xfrm>
            <a:off x="2419226" y="5570405"/>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9FF3DE8-4A37-48EE-BD7B-06C369B51C5F}"/>
              </a:ext>
            </a:extLst>
          </p:cNvPr>
          <p:cNvCxnSpPr>
            <a:cxnSpLocks/>
            <a:endCxn id="120" idx="7"/>
          </p:cNvCxnSpPr>
          <p:nvPr/>
        </p:nvCxnSpPr>
        <p:spPr>
          <a:xfrm flipH="1">
            <a:off x="2639929" y="5572853"/>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8A62916-D45E-4CCE-8A51-BB12680FF4F1}"/>
              </a:ext>
            </a:extLst>
          </p:cNvPr>
          <p:cNvCxnSpPr>
            <a:cxnSpLocks/>
            <a:stCxn id="121" idx="7"/>
            <a:endCxn id="120" idx="3"/>
          </p:cNvCxnSpPr>
          <p:nvPr/>
        </p:nvCxnSpPr>
        <p:spPr>
          <a:xfrm flipV="1">
            <a:off x="2419226" y="5775729"/>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645B12B-ABD1-4C65-B6BF-19C5C290BBC2}"/>
              </a:ext>
            </a:extLst>
          </p:cNvPr>
          <p:cNvCxnSpPr>
            <a:cxnSpLocks/>
            <a:stCxn id="120" idx="5"/>
          </p:cNvCxnSpPr>
          <p:nvPr/>
        </p:nvCxnSpPr>
        <p:spPr>
          <a:xfrm>
            <a:off x="2639929" y="5775729"/>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123EC77-098A-4A17-A6E3-A238055AC292}"/>
              </a:ext>
            </a:extLst>
          </p:cNvPr>
          <p:cNvCxnSpPr>
            <a:cxnSpLocks/>
            <a:stCxn id="121" idx="6"/>
          </p:cNvCxnSpPr>
          <p:nvPr/>
        </p:nvCxnSpPr>
        <p:spPr>
          <a:xfrm>
            <a:off x="2430676" y="5881108"/>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EBC4B3D-93FE-4244-A515-8004CA9FD1B3}"/>
              </a:ext>
            </a:extLst>
          </p:cNvPr>
          <p:cNvCxnSpPr>
            <a:cxnSpLocks/>
            <a:endCxn id="121" idx="0"/>
          </p:cNvCxnSpPr>
          <p:nvPr/>
        </p:nvCxnSpPr>
        <p:spPr>
          <a:xfrm>
            <a:off x="2391586" y="5581855"/>
            <a:ext cx="0" cy="260165"/>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657C3445-1024-48BF-A5CC-52D29484D88E}"/>
              </a:ext>
            </a:extLst>
          </p:cNvPr>
          <p:cNvSpPr/>
          <p:nvPr/>
        </p:nvSpPr>
        <p:spPr>
          <a:xfrm>
            <a:off x="2457514" y="5935677"/>
            <a:ext cx="211719" cy="21171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Oval 128">
            <a:extLst>
              <a:ext uri="{FF2B5EF4-FFF2-40B4-BE49-F238E27FC236}">
                <a16:creationId xmlns:a16="http://schemas.microsoft.com/office/drawing/2014/main" id="{0C94874E-9E5F-40B2-8FB3-975FB37DCDB1}"/>
              </a:ext>
            </a:extLst>
          </p:cNvPr>
          <p:cNvSpPr/>
          <p:nvPr/>
        </p:nvSpPr>
        <p:spPr>
          <a:xfrm>
            <a:off x="2350796" y="6182678"/>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0" name="Straight Arrow Connector 129">
            <a:extLst>
              <a:ext uri="{FF2B5EF4-FFF2-40B4-BE49-F238E27FC236}">
                <a16:creationId xmlns:a16="http://schemas.microsoft.com/office/drawing/2014/main" id="{DCF31A1E-228F-49C8-8BAA-251006EA47CC}"/>
              </a:ext>
            </a:extLst>
          </p:cNvPr>
          <p:cNvCxnSpPr>
            <a:cxnSpLocks/>
            <a:endCxn id="128" idx="1"/>
          </p:cNvCxnSpPr>
          <p:nvPr/>
        </p:nvCxnSpPr>
        <p:spPr>
          <a:xfrm>
            <a:off x="2417524" y="5911064"/>
            <a:ext cx="70995" cy="556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8078EEE8-14B8-46B3-87BE-711D54EB1D15}"/>
              </a:ext>
            </a:extLst>
          </p:cNvPr>
          <p:cNvCxnSpPr>
            <a:cxnSpLocks/>
            <a:endCxn id="128" idx="7"/>
          </p:cNvCxnSpPr>
          <p:nvPr/>
        </p:nvCxnSpPr>
        <p:spPr>
          <a:xfrm flipH="1">
            <a:off x="2638227" y="5913512"/>
            <a:ext cx="77332" cy="5316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EB5BCF4-8E68-41AE-B8FF-98AC2411D975}"/>
              </a:ext>
            </a:extLst>
          </p:cNvPr>
          <p:cNvCxnSpPr>
            <a:cxnSpLocks/>
            <a:stCxn id="129" idx="7"/>
            <a:endCxn id="128" idx="3"/>
          </p:cNvCxnSpPr>
          <p:nvPr/>
        </p:nvCxnSpPr>
        <p:spPr>
          <a:xfrm flipV="1">
            <a:off x="2417524" y="6116389"/>
            <a:ext cx="70995" cy="77738"/>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0ECCD0D-FCCE-447E-A7E1-10B9BD462896}"/>
              </a:ext>
            </a:extLst>
          </p:cNvPr>
          <p:cNvCxnSpPr>
            <a:cxnSpLocks/>
            <a:stCxn id="128" idx="5"/>
          </p:cNvCxnSpPr>
          <p:nvPr/>
        </p:nvCxnSpPr>
        <p:spPr>
          <a:xfrm>
            <a:off x="2638227" y="6116389"/>
            <a:ext cx="79033" cy="77738"/>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F2C0C1F-4C93-4327-8C23-A4D0A543E070}"/>
              </a:ext>
            </a:extLst>
          </p:cNvPr>
          <p:cNvCxnSpPr>
            <a:cxnSpLocks/>
            <a:stCxn id="129" idx="6"/>
          </p:cNvCxnSpPr>
          <p:nvPr/>
        </p:nvCxnSpPr>
        <p:spPr>
          <a:xfrm>
            <a:off x="2428973" y="6221767"/>
            <a:ext cx="276838" cy="0"/>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CF74CD7-9921-4CAF-B967-FCCEF64F8B91}"/>
              </a:ext>
            </a:extLst>
          </p:cNvPr>
          <p:cNvCxnSpPr>
            <a:cxnSpLocks/>
            <a:endCxn id="129" idx="0"/>
          </p:cNvCxnSpPr>
          <p:nvPr/>
        </p:nvCxnSpPr>
        <p:spPr>
          <a:xfrm>
            <a:off x="2389885" y="5922514"/>
            <a:ext cx="0" cy="260165"/>
          </a:xfrm>
          <a:prstGeom prst="straightConnector1">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99B2EF0-9C30-423D-B97B-C1159D78ED64}"/>
              </a:ext>
            </a:extLst>
          </p:cNvPr>
          <p:cNvCxnSpPr>
            <a:cxnSpLocks/>
          </p:cNvCxnSpPr>
          <p:nvPr/>
        </p:nvCxnSpPr>
        <p:spPr>
          <a:xfrm>
            <a:off x="2392484" y="6261841"/>
            <a:ext cx="1" cy="10442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26538757-751A-42E3-805A-6F619B1C93BE}"/>
              </a:ext>
            </a:extLst>
          </p:cNvPr>
          <p:cNvSpPr/>
          <p:nvPr/>
        </p:nvSpPr>
        <p:spPr>
          <a:xfrm>
            <a:off x="2341783" y="4963037"/>
            <a:ext cx="1496138" cy="11535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5" name="Group 224">
            <a:extLst>
              <a:ext uri="{FF2B5EF4-FFF2-40B4-BE49-F238E27FC236}">
                <a16:creationId xmlns:a16="http://schemas.microsoft.com/office/drawing/2014/main" id="{23879513-1129-4988-8AAA-039B8A3073C3}"/>
              </a:ext>
            </a:extLst>
          </p:cNvPr>
          <p:cNvGrpSpPr/>
          <p:nvPr/>
        </p:nvGrpSpPr>
        <p:grpSpPr>
          <a:xfrm>
            <a:off x="6163803" y="261596"/>
            <a:ext cx="4303644" cy="2801393"/>
            <a:chOff x="5499509" y="1962268"/>
            <a:chExt cx="4294742" cy="2795598"/>
          </a:xfrm>
        </p:grpSpPr>
        <p:grpSp>
          <p:nvGrpSpPr>
            <p:cNvPr id="138" name="Group 137">
              <a:extLst>
                <a:ext uri="{FF2B5EF4-FFF2-40B4-BE49-F238E27FC236}">
                  <a16:creationId xmlns:a16="http://schemas.microsoft.com/office/drawing/2014/main" id="{53BEFEE8-B916-44D8-8802-6BAFF0E770C8}"/>
                </a:ext>
              </a:extLst>
            </p:cNvPr>
            <p:cNvGrpSpPr/>
            <p:nvPr/>
          </p:nvGrpSpPr>
          <p:grpSpPr>
            <a:xfrm>
              <a:off x="5499509" y="2480046"/>
              <a:ext cx="2714956" cy="2004425"/>
              <a:chOff x="1316736" y="2071944"/>
              <a:chExt cx="2714956" cy="2004425"/>
            </a:xfrm>
          </p:grpSpPr>
          <p:sp>
            <p:nvSpPr>
              <p:cNvPr id="139" name="Oval 138">
                <a:extLst>
                  <a:ext uri="{FF2B5EF4-FFF2-40B4-BE49-F238E27FC236}">
                    <a16:creationId xmlns:a16="http://schemas.microsoft.com/office/drawing/2014/main" id="{A27E532B-0F0A-4C76-B66B-C0CC78DC9172}"/>
                  </a:ext>
                </a:extLst>
              </p:cNvPr>
              <p:cNvSpPr/>
              <p:nvPr/>
            </p:nvSpPr>
            <p:spPr>
              <a:xfrm>
                <a:off x="1449707" y="3247997"/>
                <a:ext cx="206129" cy="206129"/>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40" name="Oval 139">
                <a:extLst>
                  <a:ext uri="{FF2B5EF4-FFF2-40B4-BE49-F238E27FC236}">
                    <a16:creationId xmlns:a16="http://schemas.microsoft.com/office/drawing/2014/main" id="{82D3BDD4-A100-446F-ADBF-DCF124A67008}"/>
                  </a:ext>
                </a:extLst>
              </p:cNvPr>
              <p:cNvSpPr/>
              <p:nvPr/>
            </p:nvSpPr>
            <p:spPr>
              <a:xfrm>
                <a:off x="2104940" y="3247997"/>
                <a:ext cx="206129" cy="206129"/>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sp>
            <p:nvSpPr>
              <p:cNvPr id="141" name="Oval 140">
                <a:extLst>
                  <a:ext uri="{FF2B5EF4-FFF2-40B4-BE49-F238E27FC236}">
                    <a16:creationId xmlns:a16="http://schemas.microsoft.com/office/drawing/2014/main" id="{9E4F97D0-8286-406C-B5D4-B4BD8D3BD926}"/>
                  </a:ext>
                </a:extLst>
              </p:cNvPr>
              <p:cNvSpPr/>
              <p:nvPr/>
            </p:nvSpPr>
            <p:spPr>
              <a:xfrm>
                <a:off x="1765476" y="3599864"/>
                <a:ext cx="206129" cy="206129"/>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cxnSp>
            <p:nvCxnSpPr>
              <p:cNvPr id="142" name="Straight Arrow Connector 141">
                <a:extLst>
                  <a:ext uri="{FF2B5EF4-FFF2-40B4-BE49-F238E27FC236}">
                    <a16:creationId xmlns:a16="http://schemas.microsoft.com/office/drawing/2014/main" id="{7093EB44-EBD0-4D9B-8209-C95CE893C6DA}"/>
                  </a:ext>
                </a:extLst>
              </p:cNvPr>
              <p:cNvCxnSpPr>
                <a:cxnSpLocks/>
                <a:stCxn id="141" idx="1"/>
                <a:endCxn id="139" idx="4"/>
              </p:cNvCxnSpPr>
              <p:nvPr/>
            </p:nvCxnSpPr>
            <p:spPr>
              <a:xfrm flipH="1" flipV="1">
                <a:off x="1552772" y="3454126"/>
                <a:ext cx="242891" cy="17592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6A67700-D077-4510-9EBA-8A07E3E0D5A2}"/>
                  </a:ext>
                </a:extLst>
              </p:cNvPr>
              <p:cNvCxnSpPr>
                <a:cxnSpLocks/>
                <a:stCxn id="141" idx="7"/>
                <a:endCxn id="140" idx="4"/>
              </p:cNvCxnSpPr>
              <p:nvPr/>
            </p:nvCxnSpPr>
            <p:spPr>
              <a:xfrm flipV="1">
                <a:off x="1941418" y="3454126"/>
                <a:ext cx="266587" cy="17592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5A3F9B1A-239C-4D7E-AC81-F1EC3FDD2938}"/>
                  </a:ext>
                </a:extLst>
              </p:cNvPr>
              <p:cNvSpPr/>
              <p:nvPr/>
            </p:nvSpPr>
            <p:spPr>
              <a:xfrm>
                <a:off x="2932293" y="3247997"/>
                <a:ext cx="206129" cy="206129"/>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sp>
            <p:nvSpPr>
              <p:cNvPr id="145" name="Oval 144">
                <a:extLst>
                  <a:ext uri="{FF2B5EF4-FFF2-40B4-BE49-F238E27FC236}">
                    <a16:creationId xmlns:a16="http://schemas.microsoft.com/office/drawing/2014/main" id="{EA08537D-BBE2-494B-A2FC-C4A87A1DD8A8}"/>
                  </a:ext>
                </a:extLst>
              </p:cNvPr>
              <p:cNvSpPr/>
              <p:nvPr/>
            </p:nvSpPr>
            <p:spPr>
              <a:xfrm>
                <a:off x="3654873" y="3247996"/>
                <a:ext cx="206129" cy="206129"/>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sp>
            <p:nvSpPr>
              <p:cNvPr id="146" name="Oval 145">
                <a:extLst>
                  <a:ext uri="{FF2B5EF4-FFF2-40B4-BE49-F238E27FC236}">
                    <a16:creationId xmlns:a16="http://schemas.microsoft.com/office/drawing/2014/main" id="{BE420159-2FB6-4C16-9C9F-8CD1B127679F}"/>
                  </a:ext>
                </a:extLst>
              </p:cNvPr>
              <p:cNvSpPr/>
              <p:nvPr/>
            </p:nvSpPr>
            <p:spPr>
              <a:xfrm>
                <a:off x="3306188" y="3573472"/>
                <a:ext cx="206129" cy="206129"/>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cxnSp>
            <p:nvCxnSpPr>
              <p:cNvPr id="147" name="Straight Arrow Connector 146">
                <a:extLst>
                  <a:ext uri="{FF2B5EF4-FFF2-40B4-BE49-F238E27FC236}">
                    <a16:creationId xmlns:a16="http://schemas.microsoft.com/office/drawing/2014/main" id="{8678C2EE-2B9F-46EE-A1D2-BC58C662DD20}"/>
                  </a:ext>
                </a:extLst>
              </p:cNvPr>
              <p:cNvCxnSpPr>
                <a:cxnSpLocks/>
                <a:stCxn id="146" idx="1"/>
                <a:endCxn id="144" idx="4"/>
              </p:cNvCxnSpPr>
              <p:nvPr/>
            </p:nvCxnSpPr>
            <p:spPr>
              <a:xfrm flipH="1" flipV="1">
                <a:off x="3035358" y="3454126"/>
                <a:ext cx="301017" cy="149533"/>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FC189BC4-08D4-49AD-80F1-9ADA1F581BE1}"/>
                  </a:ext>
                </a:extLst>
              </p:cNvPr>
              <p:cNvCxnSpPr>
                <a:cxnSpLocks/>
                <a:stCxn id="146" idx="7"/>
                <a:endCxn id="145" idx="4"/>
              </p:cNvCxnSpPr>
              <p:nvPr/>
            </p:nvCxnSpPr>
            <p:spPr>
              <a:xfrm flipV="1">
                <a:off x="3482130" y="3454125"/>
                <a:ext cx="275808" cy="149534"/>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6CC61562-0CEF-4718-814D-4F0355E132C1}"/>
                  </a:ext>
                </a:extLst>
              </p:cNvPr>
              <p:cNvSpPr/>
              <p:nvPr/>
            </p:nvSpPr>
            <p:spPr>
              <a:xfrm>
                <a:off x="2529142" y="3870240"/>
                <a:ext cx="206129" cy="206129"/>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
                </a:r>
              </a:p>
            </p:txBody>
          </p:sp>
          <p:cxnSp>
            <p:nvCxnSpPr>
              <p:cNvPr id="150" name="Straight Arrow Connector 149">
                <a:extLst>
                  <a:ext uri="{FF2B5EF4-FFF2-40B4-BE49-F238E27FC236}">
                    <a16:creationId xmlns:a16="http://schemas.microsoft.com/office/drawing/2014/main" id="{0D084179-84B1-4808-B2C7-424800304F93}"/>
                  </a:ext>
                </a:extLst>
              </p:cNvPr>
              <p:cNvCxnSpPr>
                <a:cxnSpLocks/>
                <a:stCxn id="149" idx="2"/>
                <a:endCxn id="141" idx="4"/>
              </p:cNvCxnSpPr>
              <p:nvPr/>
            </p:nvCxnSpPr>
            <p:spPr>
              <a:xfrm flipH="1" flipV="1">
                <a:off x="1868541" y="3805993"/>
                <a:ext cx="660601" cy="16731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821D696B-AB18-452F-BC95-8EEBD6AE0255}"/>
                  </a:ext>
                </a:extLst>
              </p:cNvPr>
              <p:cNvCxnSpPr>
                <a:cxnSpLocks/>
                <a:stCxn id="149" idx="6"/>
                <a:endCxn id="146" idx="4"/>
              </p:cNvCxnSpPr>
              <p:nvPr/>
            </p:nvCxnSpPr>
            <p:spPr>
              <a:xfrm flipV="1">
                <a:off x="2735271" y="3779601"/>
                <a:ext cx="673982" cy="193704"/>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52" name="Group 151">
                <a:extLst>
                  <a:ext uri="{FF2B5EF4-FFF2-40B4-BE49-F238E27FC236}">
                    <a16:creationId xmlns:a16="http://schemas.microsoft.com/office/drawing/2014/main" id="{7F2B0543-7576-4D3C-8105-BC8FAB98C0A2}"/>
                  </a:ext>
                </a:extLst>
              </p:cNvPr>
              <p:cNvGrpSpPr/>
              <p:nvPr/>
            </p:nvGrpSpPr>
            <p:grpSpPr>
              <a:xfrm>
                <a:off x="1316736" y="2947045"/>
                <a:ext cx="170688" cy="203163"/>
                <a:chOff x="4092790" y="4762126"/>
                <a:chExt cx="302214" cy="406326"/>
              </a:xfrm>
            </p:grpSpPr>
            <p:sp>
              <p:nvSpPr>
                <p:cNvPr id="213" name="Rectangle 212">
                  <a:extLst>
                    <a:ext uri="{FF2B5EF4-FFF2-40B4-BE49-F238E27FC236}">
                      <a16:creationId xmlns:a16="http://schemas.microsoft.com/office/drawing/2014/main" id="{88C289B4-0FDF-43C5-BE48-961497A876F3}"/>
                    </a:ext>
                  </a:extLst>
                </p:cNvPr>
                <p:cNvSpPr/>
                <p:nvPr/>
              </p:nvSpPr>
              <p:spPr>
                <a:xfrm>
                  <a:off x="4092791" y="5033010"/>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FB9CCF5F-4352-42FD-9AEA-3DA3FAA9CACA}"/>
                    </a:ext>
                  </a:extLst>
                </p:cNvPr>
                <p:cNvSpPr/>
                <p:nvPr/>
              </p:nvSpPr>
              <p:spPr>
                <a:xfrm>
                  <a:off x="4092791" y="4897568"/>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4D128F55-5C8E-40E8-B773-CD5AE3F08707}"/>
                    </a:ext>
                  </a:extLst>
                </p:cNvPr>
                <p:cNvSpPr/>
                <p:nvPr/>
              </p:nvSpPr>
              <p:spPr>
                <a:xfrm>
                  <a:off x="4092790" y="4762126"/>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2AF34945-A99A-40DF-A9F7-C4C31F7514EA}"/>
                  </a:ext>
                </a:extLst>
              </p:cNvPr>
              <p:cNvGrpSpPr/>
              <p:nvPr/>
            </p:nvGrpSpPr>
            <p:grpSpPr>
              <a:xfrm>
                <a:off x="1633688" y="2947044"/>
                <a:ext cx="170688" cy="203163"/>
                <a:chOff x="4092790" y="4762126"/>
                <a:chExt cx="302214" cy="406326"/>
              </a:xfrm>
            </p:grpSpPr>
            <p:sp>
              <p:nvSpPr>
                <p:cNvPr id="210" name="Rectangle 209">
                  <a:extLst>
                    <a:ext uri="{FF2B5EF4-FFF2-40B4-BE49-F238E27FC236}">
                      <a16:creationId xmlns:a16="http://schemas.microsoft.com/office/drawing/2014/main" id="{5C8CCC9F-465D-4514-8550-EDC390F3FA7E}"/>
                    </a:ext>
                  </a:extLst>
                </p:cNvPr>
                <p:cNvSpPr/>
                <p:nvPr/>
              </p:nvSpPr>
              <p:spPr>
                <a:xfrm>
                  <a:off x="4092791" y="5033010"/>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99D0E048-6BEF-4F31-B0AE-6DC75164D074}"/>
                    </a:ext>
                  </a:extLst>
                </p:cNvPr>
                <p:cNvSpPr/>
                <p:nvPr/>
              </p:nvSpPr>
              <p:spPr>
                <a:xfrm>
                  <a:off x="4092791" y="4897568"/>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01E3AFDE-99B6-4090-B96E-7BC907662E2C}"/>
                    </a:ext>
                  </a:extLst>
                </p:cNvPr>
                <p:cNvSpPr/>
                <p:nvPr/>
              </p:nvSpPr>
              <p:spPr>
                <a:xfrm>
                  <a:off x="4092790" y="4762126"/>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4" name="Straight Arrow Connector 153">
                <a:extLst>
                  <a:ext uri="{FF2B5EF4-FFF2-40B4-BE49-F238E27FC236}">
                    <a16:creationId xmlns:a16="http://schemas.microsoft.com/office/drawing/2014/main" id="{5E9BC483-4F05-46FD-B210-EC0EC5F687C7}"/>
                  </a:ext>
                </a:extLst>
              </p:cNvPr>
              <p:cNvCxnSpPr>
                <a:cxnSpLocks/>
                <a:stCxn id="139" idx="1"/>
                <a:endCxn id="213" idx="2"/>
              </p:cNvCxnSpPr>
              <p:nvPr/>
            </p:nvCxnSpPr>
            <p:spPr>
              <a:xfrm flipH="1" flipV="1">
                <a:off x="1402081" y="3150208"/>
                <a:ext cx="77813" cy="127976"/>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700AE5C8-27C5-4E71-93B5-C7BF1AD8A495}"/>
                  </a:ext>
                </a:extLst>
              </p:cNvPr>
              <p:cNvCxnSpPr>
                <a:cxnSpLocks/>
                <a:stCxn id="139" idx="7"/>
                <a:endCxn id="210" idx="2"/>
              </p:cNvCxnSpPr>
              <p:nvPr/>
            </p:nvCxnSpPr>
            <p:spPr>
              <a:xfrm flipV="1">
                <a:off x="1625649" y="3150207"/>
                <a:ext cx="93384" cy="127977"/>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B012EA15-2224-4926-99F0-6FA36C6D8F73}"/>
                  </a:ext>
                </a:extLst>
              </p:cNvPr>
              <p:cNvGrpSpPr/>
              <p:nvPr/>
            </p:nvGrpSpPr>
            <p:grpSpPr>
              <a:xfrm>
                <a:off x="1973790" y="2951909"/>
                <a:ext cx="170688" cy="203163"/>
                <a:chOff x="4092790" y="4762126"/>
                <a:chExt cx="302214" cy="406326"/>
              </a:xfrm>
            </p:grpSpPr>
            <p:sp>
              <p:nvSpPr>
                <p:cNvPr id="207" name="Rectangle 206">
                  <a:extLst>
                    <a:ext uri="{FF2B5EF4-FFF2-40B4-BE49-F238E27FC236}">
                      <a16:creationId xmlns:a16="http://schemas.microsoft.com/office/drawing/2014/main" id="{26C18C86-44F5-49AC-A7EF-518F376384EE}"/>
                    </a:ext>
                  </a:extLst>
                </p:cNvPr>
                <p:cNvSpPr/>
                <p:nvPr/>
              </p:nvSpPr>
              <p:spPr>
                <a:xfrm>
                  <a:off x="4092791" y="5033010"/>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AC7C085C-B749-4933-A211-32D7A3F0D558}"/>
                    </a:ext>
                  </a:extLst>
                </p:cNvPr>
                <p:cNvSpPr/>
                <p:nvPr/>
              </p:nvSpPr>
              <p:spPr>
                <a:xfrm>
                  <a:off x="4092791" y="4897568"/>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F2C665D8-A40D-4426-B542-D90A98F00E3C}"/>
                    </a:ext>
                  </a:extLst>
                </p:cNvPr>
                <p:cNvSpPr/>
                <p:nvPr/>
              </p:nvSpPr>
              <p:spPr>
                <a:xfrm>
                  <a:off x="4092790" y="4762126"/>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89CE7820-3B8C-4E21-9434-4ACF84F4F823}"/>
                  </a:ext>
                </a:extLst>
              </p:cNvPr>
              <p:cNvGrpSpPr/>
              <p:nvPr/>
            </p:nvGrpSpPr>
            <p:grpSpPr>
              <a:xfrm>
                <a:off x="2311069" y="2947044"/>
                <a:ext cx="170690" cy="203163"/>
                <a:chOff x="4092787" y="4762126"/>
                <a:chExt cx="302217" cy="406326"/>
              </a:xfrm>
            </p:grpSpPr>
            <p:sp>
              <p:nvSpPr>
                <p:cNvPr id="204" name="Rectangle 203">
                  <a:extLst>
                    <a:ext uri="{FF2B5EF4-FFF2-40B4-BE49-F238E27FC236}">
                      <a16:creationId xmlns:a16="http://schemas.microsoft.com/office/drawing/2014/main" id="{7BBE3AF9-89B3-4986-B532-1846B605B03B}"/>
                    </a:ext>
                  </a:extLst>
                </p:cNvPr>
                <p:cNvSpPr/>
                <p:nvPr/>
              </p:nvSpPr>
              <p:spPr>
                <a:xfrm>
                  <a:off x="4092791" y="5033010"/>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D44E575E-4BE8-4D49-838A-C6B608A80002}"/>
                    </a:ext>
                  </a:extLst>
                </p:cNvPr>
                <p:cNvSpPr/>
                <p:nvPr/>
              </p:nvSpPr>
              <p:spPr>
                <a:xfrm>
                  <a:off x="4092787" y="4897568"/>
                  <a:ext cx="302212"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5A8C4A2-601C-466F-BCA0-536BC512CFA6}"/>
                    </a:ext>
                  </a:extLst>
                </p:cNvPr>
                <p:cNvSpPr/>
                <p:nvPr/>
              </p:nvSpPr>
              <p:spPr>
                <a:xfrm>
                  <a:off x="4092790" y="4762126"/>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8" name="Straight Arrow Connector 157">
                <a:extLst>
                  <a:ext uri="{FF2B5EF4-FFF2-40B4-BE49-F238E27FC236}">
                    <a16:creationId xmlns:a16="http://schemas.microsoft.com/office/drawing/2014/main" id="{9674DCEF-99F4-4CAE-B08B-C00EB9C30A7E}"/>
                  </a:ext>
                </a:extLst>
              </p:cNvPr>
              <p:cNvCxnSpPr>
                <a:cxnSpLocks/>
                <a:stCxn id="140" idx="1"/>
                <a:endCxn id="207" idx="2"/>
              </p:cNvCxnSpPr>
              <p:nvPr/>
            </p:nvCxnSpPr>
            <p:spPr>
              <a:xfrm flipH="1" flipV="1">
                <a:off x="2059135" y="3155072"/>
                <a:ext cx="75992" cy="12311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E29213-76E9-4924-9C52-6C4570E2799F}"/>
                  </a:ext>
                </a:extLst>
              </p:cNvPr>
              <p:cNvCxnSpPr>
                <a:cxnSpLocks/>
                <a:stCxn id="140" idx="7"/>
                <a:endCxn id="204" idx="2"/>
              </p:cNvCxnSpPr>
              <p:nvPr/>
            </p:nvCxnSpPr>
            <p:spPr>
              <a:xfrm flipV="1">
                <a:off x="2280882" y="3150207"/>
                <a:ext cx="115533" cy="127977"/>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60" name="Group 159">
                <a:extLst>
                  <a:ext uri="{FF2B5EF4-FFF2-40B4-BE49-F238E27FC236}">
                    <a16:creationId xmlns:a16="http://schemas.microsoft.com/office/drawing/2014/main" id="{80D7CAFB-7D4D-48DE-827B-98D542C5B1B2}"/>
                  </a:ext>
                </a:extLst>
              </p:cNvPr>
              <p:cNvGrpSpPr/>
              <p:nvPr/>
            </p:nvGrpSpPr>
            <p:grpSpPr>
              <a:xfrm>
                <a:off x="2700955" y="2942958"/>
                <a:ext cx="170688" cy="203163"/>
                <a:chOff x="4092790" y="4762126"/>
                <a:chExt cx="302214" cy="406326"/>
              </a:xfrm>
            </p:grpSpPr>
            <p:sp>
              <p:nvSpPr>
                <p:cNvPr id="201" name="Rectangle 200">
                  <a:extLst>
                    <a:ext uri="{FF2B5EF4-FFF2-40B4-BE49-F238E27FC236}">
                      <a16:creationId xmlns:a16="http://schemas.microsoft.com/office/drawing/2014/main" id="{C1C795C8-A546-42AF-ABA0-44CAD609E9AE}"/>
                    </a:ext>
                  </a:extLst>
                </p:cNvPr>
                <p:cNvSpPr/>
                <p:nvPr/>
              </p:nvSpPr>
              <p:spPr>
                <a:xfrm>
                  <a:off x="4092791" y="5033010"/>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9D940786-E471-4A81-8FFC-76541C43C07C}"/>
                    </a:ext>
                  </a:extLst>
                </p:cNvPr>
                <p:cNvSpPr/>
                <p:nvPr/>
              </p:nvSpPr>
              <p:spPr>
                <a:xfrm>
                  <a:off x="4092791" y="4897568"/>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ED0D197F-22F9-4735-9590-8D922D3E0172}"/>
                    </a:ext>
                  </a:extLst>
                </p:cNvPr>
                <p:cNvSpPr/>
                <p:nvPr/>
              </p:nvSpPr>
              <p:spPr>
                <a:xfrm>
                  <a:off x="4092790" y="4762126"/>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6943EB0A-A110-41ED-B5BE-0ABC27B30C30}"/>
                  </a:ext>
                </a:extLst>
              </p:cNvPr>
              <p:cNvGrpSpPr/>
              <p:nvPr/>
            </p:nvGrpSpPr>
            <p:grpSpPr>
              <a:xfrm>
                <a:off x="3103249" y="2942959"/>
                <a:ext cx="170690" cy="203163"/>
                <a:chOff x="4092787" y="4762126"/>
                <a:chExt cx="302217" cy="406326"/>
              </a:xfrm>
            </p:grpSpPr>
            <p:sp>
              <p:nvSpPr>
                <p:cNvPr id="198" name="Rectangle 197">
                  <a:extLst>
                    <a:ext uri="{FF2B5EF4-FFF2-40B4-BE49-F238E27FC236}">
                      <a16:creationId xmlns:a16="http://schemas.microsoft.com/office/drawing/2014/main" id="{C13D06E7-7D96-4066-9DC8-4DDD758E2BB4}"/>
                    </a:ext>
                  </a:extLst>
                </p:cNvPr>
                <p:cNvSpPr/>
                <p:nvPr/>
              </p:nvSpPr>
              <p:spPr>
                <a:xfrm>
                  <a:off x="4092791" y="5033010"/>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353077FC-2F68-4103-8628-D6137A350AA8}"/>
                    </a:ext>
                  </a:extLst>
                </p:cNvPr>
                <p:cNvSpPr/>
                <p:nvPr/>
              </p:nvSpPr>
              <p:spPr>
                <a:xfrm>
                  <a:off x="4092787" y="4897568"/>
                  <a:ext cx="302212"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D7181C07-307F-4C33-94C4-3F6D879954B3}"/>
                    </a:ext>
                  </a:extLst>
                </p:cNvPr>
                <p:cNvSpPr/>
                <p:nvPr/>
              </p:nvSpPr>
              <p:spPr>
                <a:xfrm>
                  <a:off x="4092790" y="4762126"/>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2" name="Straight Arrow Connector 161">
                <a:extLst>
                  <a:ext uri="{FF2B5EF4-FFF2-40B4-BE49-F238E27FC236}">
                    <a16:creationId xmlns:a16="http://schemas.microsoft.com/office/drawing/2014/main" id="{E2AD2843-5275-44F6-9CF9-89607D85294B}"/>
                  </a:ext>
                </a:extLst>
              </p:cNvPr>
              <p:cNvCxnSpPr>
                <a:cxnSpLocks/>
                <a:stCxn id="144" idx="1"/>
                <a:endCxn id="201" idx="2"/>
              </p:cNvCxnSpPr>
              <p:nvPr/>
            </p:nvCxnSpPr>
            <p:spPr>
              <a:xfrm flipH="1" flipV="1">
                <a:off x="2786300" y="3146121"/>
                <a:ext cx="176180" cy="132063"/>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EE9697FB-BA59-49A0-BA5F-F22A8622919C}"/>
                  </a:ext>
                </a:extLst>
              </p:cNvPr>
              <p:cNvCxnSpPr>
                <a:cxnSpLocks/>
                <a:stCxn id="144" idx="7"/>
                <a:endCxn id="198" idx="2"/>
              </p:cNvCxnSpPr>
              <p:nvPr/>
            </p:nvCxnSpPr>
            <p:spPr>
              <a:xfrm flipV="1">
                <a:off x="3108235" y="3146122"/>
                <a:ext cx="80360" cy="13206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030D5409-C6E5-49FA-94F0-EB74F6AEFC24}"/>
                  </a:ext>
                </a:extLst>
              </p:cNvPr>
              <p:cNvGrpSpPr/>
              <p:nvPr/>
            </p:nvGrpSpPr>
            <p:grpSpPr>
              <a:xfrm>
                <a:off x="3478668" y="2942958"/>
                <a:ext cx="170690" cy="203163"/>
                <a:chOff x="4092787" y="4762126"/>
                <a:chExt cx="302217" cy="406326"/>
              </a:xfrm>
            </p:grpSpPr>
            <p:sp>
              <p:nvSpPr>
                <p:cNvPr id="195" name="Rectangle 194">
                  <a:extLst>
                    <a:ext uri="{FF2B5EF4-FFF2-40B4-BE49-F238E27FC236}">
                      <a16:creationId xmlns:a16="http://schemas.microsoft.com/office/drawing/2014/main" id="{892184F2-4EE7-4EC2-BAA9-5E4CC1B87AEE}"/>
                    </a:ext>
                  </a:extLst>
                </p:cNvPr>
                <p:cNvSpPr/>
                <p:nvPr/>
              </p:nvSpPr>
              <p:spPr>
                <a:xfrm>
                  <a:off x="4092791" y="5033010"/>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018768EA-4A00-43BA-84B1-27CC54D4B145}"/>
                    </a:ext>
                  </a:extLst>
                </p:cNvPr>
                <p:cNvSpPr/>
                <p:nvPr/>
              </p:nvSpPr>
              <p:spPr>
                <a:xfrm>
                  <a:off x="4092787" y="4897568"/>
                  <a:ext cx="302212"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65CBF65D-F399-4564-9B5A-AD1986066683}"/>
                    </a:ext>
                  </a:extLst>
                </p:cNvPr>
                <p:cNvSpPr/>
                <p:nvPr/>
              </p:nvSpPr>
              <p:spPr>
                <a:xfrm>
                  <a:off x="4092790" y="4762126"/>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FB432201-E1BD-4311-AF65-366DB5774237}"/>
                  </a:ext>
                </a:extLst>
              </p:cNvPr>
              <p:cNvGrpSpPr/>
              <p:nvPr/>
            </p:nvGrpSpPr>
            <p:grpSpPr>
              <a:xfrm>
                <a:off x="3861002" y="2938073"/>
                <a:ext cx="170690" cy="203163"/>
                <a:chOff x="4092787" y="4762126"/>
                <a:chExt cx="302217" cy="406326"/>
              </a:xfrm>
            </p:grpSpPr>
            <p:sp>
              <p:nvSpPr>
                <p:cNvPr id="192" name="Rectangle 191">
                  <a:extLst>
                    <a:ext uri="{FF2B5EF4-FFF2-40B4-BE49-F238E27FC236}">
                      <a16:creationId xmlns:a16="http://schemas.microsoft.com/office/drawing/2014/main" id="{73C88ADF-C1F0-494A-A1AF-8F08E64E5F73}"/>
                    </a:ext>
                  </a:extLst>
                </p:cNvPr>
                <p:cNvSpPr/>
                <p:nvPr/>
              </p:nvSpPr>
              <p:spPr>
                <a:xfrm>
                  <a:off x="4092791" y="5033010"/>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5A8F4F2B-633D-47E8-B353-D56FA229DEAE}"/>
                    </a:ext>
                  </a:extLst>
                </p:cNvPr>
                <p:cNvSpPr/>
                <p:nvPr/>
              </p:nvSpPr>
              <p:spPr>
                <a:xfrm>
                  <a:off x="4092787" y="4897568"/>
                  <a:ext cx="302212"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5426E52D-1529-4661-9ED5-8E0504E57022}"/>
                    </a:ext>
                  </a:extLst>
                </p:cNvPr>
                <p:cNvSpPr/>
                <p:nvPr/>
              </p:nvSpPr>
              <p:spPr>
                <a:xfrm>
                  <a:off x="4092790" y="4762126"/>
                  <a:ext cx="302213" cy="13544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6" name="Straight Arrow Connector 165">
                <a:extLst>
                  <a:ext uri="{FF2B5EF4-FFF2-40B4-BE49-F238E27FC236}">
                    <a16:creationId xmlns:a16="http://schemas.microsoft.com/office/drawing/2014/main" id="{CF7A6FE7-177E-4F5A-8084-ABD4CBFE4587}"/>
                  </a:ext>
                </a:extLst>
              </p:cNvPr>
              <p:cNvCxnSpPr>
                <a:cxnSpLocks/>
                <a:stCxn id="145" idx="1"/>
                <a:endCxn id="195" idx="2"/>
              </p:cNvCxnSpPr>
              <p:nvPr/>
            </p:nvCxnSpPr>
            <p:spPr>
              <a:xfrm flipH="1" flipV="1">
                <a:off x="3564014" y="3146121"/>
                <a:ext cx="121046" cy="13206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44E25DF-C357-4C93-81EA-6E94860D5D75}"/>
                  </a:ext>
                </a:extLst>
              </p:cNvPr>
              <p:cNvCxnSpPr>
                <a:cxnSpLocks/>
                <a:stCxn id="145" idx="7"/>
                <a:endCxn id="192" idx="2"/>
              </p:cNvCxnSpPr>
              <p:nvPr/>
            </p:nvCxnSpPr>
            <p:spPr>
              <a:xfrm flipV="1">
                <a:off x="3830815" y="3141236"/>
                <a:ext cx="115533" cy="136947"/>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68" name="Oval 167">
                <a:extLst>
                  <a:ext uri="{FF2B5EF4-FFF2-40B4-BE49-F238E27FC236}">
                    <a16:creationId xmlns:a16="http://schemas.microsoft.com/office/drawing/2014/main" id="{E875EE25-8CB5-4F98-932C-14D7350E906E}"/>
                  </a:ext>
                </a:extLst>
              </p:cNvPr>
              <p:cNvSpPr/>
              <p:nvPr/>
            </p:nvSpPr>
            <p:spPr>
              <a:xfrm>
                <a:off x="1433479" y="2643125"/>
                <a:ext cx="206129" cy="20612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en-US">
                  <a:solidFill>
                    <a:schemeClr val="tx1"/>
                  </a:solidFill>
                </a:endParaRPr>
              </a:p>
            </p:txBody>
          </p:sp>
          <p:cxnSp>
            <p:nvCxnSpPr>
              <p:cNvPr id="169" name="Straight Arrow Connector 168">
                <a:extLst>
                  <a:ext uri="{FF2B5EF4-FFF2-40B4-BE49-F238E27FC236}">
                    <a16:creationId xmlns:a16="http://schemas.microsoft.com/office/drawing/2014/main" id="{DFA57050-DF78-4CBF-B3D6-A7DF26FCB667}"/>
                  </a:ext>
                </a:extLst>
              </p:cNvPr>
              <p:cNvCxnSpPr>
                <a:cxnSpLocks/>
                <a:stCxn id="215" idx="0"/>
                <a:endCxn id="168" idx="3"/>
              </p:cNvCxnSpPr>
              <p:nvPr/>
            </p:nvCxnSpPr>
            <p:spPr>
              <a:xfrm flipV="1">
                <a:off x="1402080" y="2819067"/>
                <a:ext cx="61586" cy="12797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50DBA534-FF03-4AD8-A813-A868EA0BE970}"/>
                  </a:ext>
                </a:extLst>
              </p:cNvPr>
              <p:cNvCxnSpPr>
                <a:cxnSpLocks/>
                <a:stCxn id="212" idx="0"/>
                <a:endCxn id="168" idx="5"/>
              </p:cNvCxnSpPr>
              <p:nvPr/>
            </p:nvCxnSpPr>
            <p:spPr>
              <a:xfrm flipH="1" flipV="1">
                <a:off x="1609421" y="2819067"/>
                <a:ext cx="109611" cy="127977"/>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E69C6631-5E55-4408-9D45-806B40E25A1F}"/>
                  </a:ext>
                </a:extLst>
              </p:cNvPr>
              <p:cNvSpPr/>
              <p:nvPr/>
            </p:nvSpPr>
            <p:spPr>
              <a:xfrm>
                <a:off x="2125588" y="2637567"/>
                <a:ext cx="206129" cy="20612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en-US">
                  <a:solidFill>
                    <a:schemeClr val="tx1"/>
                  </a:solidFill>
                </a:endParaRPr>
              </a:p>
            </p:txBody>
          </p:sp>
          <p:cxnSp>
            <p:nvCxnSpPr>
              <p:cNvPr id="172" name="Straight Arrow Connector 171">
                <a:extLst>
                  <a:ext uri="{FF2B5EF4-FFF2-40B4-BE49-F238E27FC236}">
                    <a16:creationId xmlns:a16="http://schemas.microsoft.com/office/drawing/2014/main" id="{BF8BD145-1A47-4C98-817D-1C6C20A370F1}"/>
                  </a:ext>
                </a:extLst>
              </p:cNvPr>
              <p:cNvCxnSpPr>
                <a:cxnSpLocks/>
                <a:stCxn id="209" idx="0"/>
                <a:endCxn id="171" idx="3"/>
              </p:cNvCxnSpPr>
              <p:nvPr/>
            </p:nvCxnSpPr>
            <p:spPr>
              <a:xfrm flipV="1">
                <a:off x="2059134" y="2813509"/>
                <a:ext cx="96641" cy="138400"/>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EFBE5CD1-C3E7-4795-BEE8-F56AF6F80DCA}"/>
                  </a:ext>
                </a:extLst>
              </p:cNvPr>
              <p:cNvCxnSpPr>
                <a:cxnSpLocks/>
                <a:stCxn id="206" idx="0"/>
                <a:endCxn id="171" idx="5"/>
              </p:cNvCxnSpPr>
              <p:nvPr/>
            </p:nvCxnSpPr>
            <p:spPr>
              <a:xfrm flipH="1" flipV="1">
                <a:off x="2301530" y="2813509"/>
                <a:ext cx="94885" cy="13353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74" name="Oval 173">
                <a:extLst>
                  <a:ext uri="{FF2B5EF4-FFF2-40B4-BE49-F238E27FC236}">
                    <a16:creationId xmlns:a16="http://schemas.microsoft.com/office/drawing/2014/main" id="{DFFA1BBE-9B6F-445E-99DF-93B8E3845ACA}"/>
                  </a:ext>
                </a:extLst>
              </p:cNvPr>
              <p:cNvSpPr/>
              <p:nvPr/>
            </p:nvSpPr>
            <p:spPr>
              <a:xfrm>
                <a:off x="2859415" y="2640739"/>
                <a:ext cx="206129" cy="20612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en-US">
                  <a:solidFill>
                    <a:schemeClr val="tx1"/>
                  </a:solidFill>
                </a:endParaRPr>
              </a:p>
            </p:txBody>
          </p:sp>
          <p:cxnSp>
            <p:nvCxnSpPr>
              <p:cNvPr id="175" name="Straight Arrow Connector 174">
                <a:extLst>
                  <a:ext uri="{FF2B5EF4-FFF2-40B4-BE49-F238E27FC236}">
                    <a16:creationId xmlns:a16="http://schemas.microsoft.com/office/drawing/2014/main" id="{5811D02C-5FEC-4AD4-B6AB-C96E1A93FE5B}"/>
                  </a:ext>
                </a:extLst>
              </p:cNvPr>
              <p:cNvCxnSpPr>
                <a:cxnSpLocks/>
                <a:stCxn id="203" idx="0"/>
                <a:endCxn id="174" idx="3"/>
              </p:cNvCxnSpPr>
              <p:nvPr/>
            </p:nvCxnSpPr>
            <p:spPr>
              <a:xfrm flipV="1">
                <a:off x="2786299" y="2816681"/>
                <a:ext cx="103303" cy="126277"/>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A5D4A96-C6E6-4015-88DC-C5D85B177AC1}"/>
                  </a:ext>
                </a:extLst>
              </p:cNvPr>
              <p:cNvCxnSpPr>
                <a:cxnSpLocks/>
                <a:stCxn id="200" idx="0"/>
                <a:endCxn id="174" idx="5"/>
              </p:cNvCxnSpPr>
              <p:nvPr/>
            </p:nvCxnSpPr>
            <p:spPr>
              <a:xfrm flipH="1" flipV="1">
                <a:off x="3035357" y="2816681"/>
                <a:ext cx="153238" cy="12627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id="{7FE13C06-2D3A-4602-A910-222284F2C2D5}"/>
                  </a:ext>
                </a:extLst>
              </p:cNvPr>
              <p:cNvSpPr/>
              <p:nvPr/>
            </p:nvSpPr>
            <p:spPr>
              <a:xfrm>
                <a:off x="3649355" y="2637567"/>
                <a:ext cx="206129" cy="20612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en-US">
                  <a:solidFill>
                    <a:schemeClr val="tx1"/>
                  </a:solidFill>
                </a:endParaRPr>
              </a:p>
            </p:txBody>
          </p:sp>
          <p:cxnSp>
            <p:nvCxnSpPr>
              <p:cNvPr id="178" name="Straight Arrow Connector 177">
                <a:extLst>
                  <a:ext uri="{FF2B5EF4-FFF2-40B4-BE49-F238E27FC236}">
                    <a16:creationId xmlns:a16="http://schemas.microsoft.com/office/drawing/2014/main" id="{CA29A0A3-8BA8-4DDE-B6EB-207503659CD1}"/>
                  </a:ext>
                </a:extLst>
              </p:cNvPr>
              <p:cNvCxnSpPr>
                <a:cxnSpLocks/>
                <a:stCxn id="197" idx="0"/>
                <a:endCxn id="177" idx="3"/>
              </p:cNvCxnSpPr>
              <p:nvPr/>
            </p:nvCxnSpPr>
            <p:spPr>
              <a:xfrm flipV="1">
                <a:off x="3564014" y="2813509"/>
                <a:ext cx="115528" cy="129449"/>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3B2FF68-8FA2-4EA6-873F-9B3E0B723522}"/>
                  </a:ext>
                </a:extLst>
              </p:cNvPr>
              <p:cNvCxnSpPr>
                <a:cxnSpLocks/>
                <a:stCxn id="194" idx="0"/>
                <a:endCxn id="177" idx="5"/>
              </p:cNvCxnSpPr>
              <p:nvPr/>
            </p:nvCxnSpPr>
            <p:spPr>
              <a:xfrm flipH="1" flipV="1">
                <a:off x="3825297" y="2813509"/>
                <a:ext cx="121051" cy="124564"/>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D06E088-87AF-4949-B5D9-33EA1C9B9C4B}"/>
                  </a:ext>
                </a:extLst>
              </p:cNvPr>
              <p:cNvCxnSpPr>
                <a:cxnSpLocks/>
                <a:stCxn id="168" idx="6"/>
                <a:endCxn id="171" idx="2"/>
              </p:cNvCxnSpPr>
              <p:nvPr/>
            </p:nvCxnSpPr>
            <p:spPr>
              <a:xfrm flipV="1">
                <a:off x="1639608" y="2740632"/>
                <a:ext cx="485980" cy="555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A6DA8337-6084-4FFD-AEE6-2DE7545777F8}"/>
                  </a:ext>
                </a:extLst>
              </p:cNvPr>
              <p:cNvCxnSpPr>
                <a:cxnSpLocks/>
                <a:stCxn id="171" idx="6"/>
                <a:endCxn id="174" idx="2"/>
              </p:cNvCxnSpPr>
              <p:nvPr/>
            </p:nvCxnSpPr>
            <p:spPr>
              <a:xfrm>
                <a:off x="2331717" y="2740632"/>
                <a:ext cx="527698" cy="317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035C3497-0FB9-4A29-9016-24C3756FDBF8}"/>
                  </a:ext>
                </a:extLst>
              </p:cNvPr>
              <p:cNvCxnSpPr>
                <a:cxnSpLocks/>
                <a:stCxn id="174" idx="6"/>
                <a:endCxn id="177" idx="2"/>
              </p:cNvCxnSpPr>
              <p:nvPr/>
            </p:nvCxnSpPr>
            <p:spPr>
              <a:xfrm flipV="1">
                <a:off x="3065544" y="2740632"/>
                <a:ext cx="583811" cy="317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83" name="Oval 182">
                <a:extLst>
                  <a:ext uri="{FF2B5EF4-FFF2-40B4-BE49-F238E27FC236}">
                    <a16:creationId xmlns:a16="http://schemas.microsoft.com/office/drawing/2014/main" id="{7E87BC23-4A3D-45CC-BE7E-FEE49133BD9F}"/>
                  </a:ext>
                </a:extLst>
              </p:cNvPr>
              <p:cNvSpPr/>
              <p:nvPr/>
            </p:nvSpPr>
            <p:spPr>
              <a:xfrm>
                <a:off x="1765475" y="2384899"/>
                <a:ext cx="206129" cy="20612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en-US">
                  <a:solidFill>
                    <a:schemeClr val="tx1"/>
                  </a:solidFill>
                </a:endParaRPr>
              </a:p>
            </p:txBody>
          </p:sp>
          <p:cxnSp>
            <p:nvCxnSpPr>
              <p:cNvPr id="184" name="Straight Arrow Connector 183">
                <a:extLst>
                  <a:ext uri="{FF2B5EF4-FFF2-40B4-BE49-F238E27FC236}">
                    <a16:creationId xmlns:a16="http://schemas.microsoft.com/office/drawing/2014/main" id="{996C40E4-8D1F-485F-8810-8AD42E5B2DB8}"/>
                  </a:ext>
                </a:extLst>
              </p:cNvPr>
              <p:cNvCxnSpPr>
                <a:cxnSpLocks/>
                <a:stCxn id="168" idx="7"/>
                <a:endCxn id="183" idx="2"/>
              </p:cNvCxnSpPr>
              <p:nvPr/>
            </p:nvCxnSpPr>
            <p:spPr>
              <a:xfrm flipV="1">
                <a:off x="1609421" y="2487964"/>
                <a:ext cx="156054" cy="185348"/>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98DB4E33-0C71-4725-A8AE-84B275301280}"/>
                  </a:ext>
                </a:extLst>
              </p:cNvPr>
              <p:cNvCxnSpPr>
                <a:cxnSpLocks/>
                <a:stCxn id="171" idx="1"/>
                <a:endCxn id="183" idx="6"/>
              </p:cNvCxnSpPr>
              <p:nvPr/>
            </p:nvCxnSpPr>
            <p:spPr>
              <a:xfrm flipH="1" flipV="1">
                <a:off x="1971604" y="2487964"/>
                <a:ext cx="184171" cy="179790"/>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86" name="Oval 185">
                <a:extLst>
                  <a:ext uri="{FF2B5EF4-FFF2-40B4-BE49-F238E27FC236}">
                    <a16:creationId xmlns:a16="http://schemas.microsoft.com/office/drawing/2014/main" id="{238E9BD2-1170-4086-B033-31D1E8751A9F}"/>
                  </a:ext>
                </a:extLst>
              </p:cNvPr>
              <p:cNvSpPr/>
              <p:nvPr/>
            </p:nvSpPr>
            <p:spPr>
              <a:xfrm>
                <a:off x="3233310" y="2389717"/>
                <a:ext cx="206129" cy="20612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en-US">
                  <a:solidFill>
                    <a:schemeClr val="tx1"/>
                  </a:solidFill>
                </a:endParaRPr>
              </a:p>
            </p:txBody>
          </p:sp>
          <p:cxnSp>
            <p:nvCxnSpPr>
              <p:cNvPr id="187" name="Straight Arrow Connector 186">
                <a:extLst>
                  <a:ext uri="{FF2B5EF4-FFF2-40B4-BE49-F238E27FC236}">
                    <a16:creationId xmlns:a16="http://schemas.microsoft.com/office/drawing/2014/main" id="{F30CB5BF-B343-4FC8-94DB-01BA04BE21F2}"/>
                  </a:ext>
                </a:extLst>
              </p:cNvPr>
              <p:cNvCxnSpPr>
                <a:cxnSpLocks/>
                <a:stCxn id="174" idx="7"/>
                <a:endCxn id="186" idx="2"/>
              </p:cNvCxnSpPr>
              <p:nvPr/>
            </p:nvCxnSpPr>
            <p:spPr>
              <a:xfrm flipV="1">
                <a:off x="3035357" y="2492782"/>
                <a:ext cx="197953" cy="178144"/>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7B07BBF9-9149-469C-8955-1827E45AD099}"/>
                  </a:ext>
                </a:extLst>
              </p:cNvPr>
              <p:cNvCxnSpPr>
                <a:cxnSpLocks/>
                <a:stCxn id="177" idx="1"/>
                <a:endCxn id="186" idx="6"/>
              </p:cNvCxnSpPr>
              <p:nvPr/>
            </p:nvCxnSpPr>
            <p:spPr>
              <a:xfrm flipH="1" flipV="1">
                <a:off x="3439439" y="2492782"/>
                <a:ext cx="240103" cy="174972"/>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80F4D42E-EFE4-4658-96D3-4C2FC3113EFC}"/>
                  </a:ext>
                </a:extLst>
              </p:cNvPr>
              <p:cNvSpPr/>
              <p:nvPr/>
            </p:nvSpPr>
            <p:spPr>
              <a:xfrm>
                <a:off x="2510427" y="2071944"/>
                <a:ext cx="206129" cy="206129"/>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en-US">
                  <a:solidFill>
                    <a:schemeClr val="tx1"/>
                  </a:solidFill>
                </a:endParaRPr>
              </a:p>
            </p:txBody>
          </p:sp>
          <p:cxnSp>
            <p:nvCxnSpPr>
              <p:cNvPr id="190" name="Straight Arrow Connector 189">
                <a:extLst>
                  <a:ext uri="{FF2B5EF4-FFF2-40B4-BE49-F238E27FC236}">
                    <a16:creationId xmlns:a16="http://schemas.microsoft.com/office/drawing/2014/main" id="{E3A59993-8DCE-40F8-81CB-E0545DEACC12}"/>
                  </a:ext>
                </a:extLst>
              </p:cNvPr>
              <p:cNvCxnSpPr>
                <a:cxnSpLocks/>
                <a:stCxn id="183" idx="7"/>
                <a:endCxn id="189" idx="2"/>
              </p:cNvCxnSpPr>
              <p:nvPr/>
            </p:nvCxnSpPr>
            <p:spPr>
              <a:xfrm flipV="1">
                <a:off x="1941417" y="2175009"/>
                <a:ext cx="569010" cy="240077"/>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2C9789E6-0B58-44D9-8E7E-BFA57DA13D26}"/>
                  </a:ext>
                </a:extLst>
              </p:cNvPr>
              <p:cNvCxnSpPr>
                <a:cxnSpLocks/>
                <a:stCxn id="186" idx="1"/>
                <a:endCxn id="189" idx="6"/>
              </p:cNvCxnSpPr>
              <p:nvPr/>
            </p:nvCxnSpPr>
            <p:spPr>
              <a:xfrm flipH="1" flipV="1">
                <a:off x="2716556" y="2175009"/>
                <a:ext cx="546941" cy="244895"/>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217" name="Rectangle 216">
              <a:extLst>
                <a:ext uri="{FF2B5EF4-FFF2-40B4-BE49-F238E27FC236}">
                  <a16:creationId xmlns:a16="http://schemas.microsoft.com/office/drawing/2014/main" id="{0C8917EF-5B24-466C-A0D4-18A207416A7D}"/>
                </a:ext>
              </a:extLst>
            </p:cNvPr>
            <p:cNvSpPr/>
            <p:nvPr/>
          </p:nvSpPr>
          <p:spPr>
            <a:xfrm>
              <a:off x="7180160" y="2087019"/>
              <a:ext cx="1124205" cy="33223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Activation</a:t>
              </a:r>
              <a:endParaRPr lang="en-US">
                <a:solidFill>
                  <a:schemeClr val="tx1"/>
                </a:solidFill>
              </a:endParaRPr>
            </a:p>
          </p:txBody>
        </p:sp>
        <p:sp>
          <p:nvSpPr>
            <p:cNvPr id="219" name="Rectangle 218">
              <a:extLst>
                <a:ext uri="{FF2B5EF4-FFF2-40B4-BE49-F238E27FC236}">
                  <a16:creationId xmlns:a16="http://schemas.microsoft.com/office/drawing/2014/main" id="{348BBF5D-FA3E-447C-A5E1-D5C38631FC08}"/>
                </a:ext>
              </a:extLst>
            </p:cNvPr>
            <p:cNvSpPr/>
            <p:nvPr/>
          </p:nvSpPr>
          <p:spPr>
            <a:xfrm rot="16200000">
              <a:off x="8037128" y="3240430"/>
              <a:ext cx="1296795" cy="46231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Scratchpad</a:t>
              </a:r>
              <a:endParaRPr lang="en-US" dirty="0">
                <a:solidFill>
                  <a:schemeClr val="tx1"/>
                </a:solidFill>
              </a:endParaRPr>
            </a:p>
          </p:txBody>
        </p:sp>
        <p:cxnSp>
          <p:nvCxnSpPr>
            <p:cNvPr id="220" name="Connector: Elbow 219">
              <a:extLst>
                <a:ext uri="{FF2B5EF4-FFF2-40B4-BE49-F238E27FC236}">
                  <a16:creationId xmlns:a16="http://schemas.microsoft.com/office/drawing/2014/main" id="{553BA80C-4936-4D0D-8543-ADFA910A421A}"/>
                </a:ext>
              </a:extLst>
            </p:cNvPr>
            <p:cNvCxnSpPr>
              <a:cxnSpLocks/>
              <a:stCxn id="217" idx="3"/>
              <a:endCxn id="219" idx="3"/>
            </p:cNvCxnSpPr>
            <p:nvPr/>
          </p:nvCxnSpPr>
          <p:spPr>
            <a:xfrm>
              <a:off x="8304364" y="2253139"/>
              <a:ext cx="381162" cy="5700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nector: Elbow 220">
              <a:extLst>
                <a:ext uri="{FF2B5EF4-FFF2-40B4-BE49-F238E27FC236}">
                  <a16:creationId xmlns:a16="http://schemas.microsoft.com/office/drawing/2014/main" id="{DFDD7017-1845-41DB-BD63-A6461D12A237}"/>
                </a:ext>
              </a:extLst>
            </p:cNvPr>
            <p:cNvCxnSpPr>
              <a:cxnSpLocks/>
              <a:stCxn id="219" idx="1"/>
              <a:endCxn id="149" idx="4"/>
            </p:cNvCxnSpPr>
            <p:nvPr/>
          </p:nvCxnSpPr>
          <p:spPr>
            <a:xfrm rot="5400000">
              <a:off x="7568010" y="3366953"/>
              <a:ext cx="364487" cy="1870547"/>
            </a:xfrm>
            <a:prstGeom prst="bentConnector3">
              <a:avLst>
                <a:gd name="adj1" fmla="val 16258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221">
              <a:extLst>
                <a:ext uri="{FF2B5EF4-FFF2-40B4-BE49-F238E27FC236}">
                  <a16:creationId xmlns:a16="http://schemas.microsoft.com/office/drawing/2014/main" id="{FAEB411A-AD15-47AD-A1E8-7DF5912E029F}"/>
                </a:ext>
              </a:extLst>
            </p:cNvPr>
            <p:cNvSpPr/>
            <p:nvPr/>
          </p:nvSpPr>
          <p:spPr>
            <a:xfrm rot="5400000">
              <a:off x="8210413" y="3174027"/>
              <a:ext cx="2795598" cy="3720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Memory</a:t>
              </a:r>
              <a:endParaRPr lang="en-US" dirty="0">
                <a:solidFill>
                  <a:schemeClr val="tx1"/>
                </a:solidFill>
              </a:endParaRPr>
            </a:p>
          </p:txBody>
        </p:sp>
        <p:cxnSp>
          <p:nvCxnSpPr>
            <p:cNvPr id="223" name="Straight Arrow Connector 222">
              <a:extLst>
                <a:ext uri="{FF2B5EF4-FFF2-40B4-BE49-F238E27FC236}">
                  <a16:creationId xmlns:a16="http://schemas.microsoft.com/office/drawing/2014/main" id="{12ED302C-92CE-452E-9F6B-F66DCF1F942C}"/>
                </a:ext>
              </a:extLst>
            </p:cNvPr>
            <p:cNvCxnSpPr>
              <a:cxnSpLocks/>
              <a:stCxn id="219" idx="2"/>
            </p:cNvCxnSpPr>
            <p:nvPr/>
          </p:nvCxnSpPr>
          <p:spPr>
            <a:xfrm>
              <a:off x="8916681" y="3471585"/>
              <a:ext cx="505489" cy="10032"/>
            </a:xfrm>
            <a:prstGeom prst="straightConnector1">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DEBDCA30-8E42-42C4-9F46-05B492D2A7AC}"/>
                </a:ext>
              </a:extLst>
            </p:cNvPr>
            <p:cNvCxnSpPr>
              <a:cxnSpLocks/>
              <a:stCxn id="189" idx="0"/>
              <a:endCxn id="217" idx="1"/>
            </p:cNvCxnSpPr>
            <p:nvPr/>
          </p:nvCxnSpPr>
          <p:spPr>
            <a:xfrm rot="5400000" flipH="1" flipV="1">
              <a:off x="6874758" y="2174645"/>
              <a:ext cx="226908" cy="383895"/>
            </a:xfrm>
            <a:prstGeom prst="bentConnector2">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grpSp>
        <p:nvGrpSpPr>
          <p:cNvPr id="906" name="Group 905">
            <a:extLst>
              <a:ext uri="{FF2B5EF4-FFF2-40B4-BE49-F238E27FC236}">
                <a16:creationId xmlns:a16="http://schemas.microsoft.com/office/drawing/2014/main" id="{BC8EC1F4-1410-44D9-AF7E-F12DA28E993A}"/>
              </a:ext>
            </a:extLst>
          </p:cNvPr>
          <p:cNvGrpSpPr/>
          <p:nvPr/>
        </p:nvGrpSpPr>
        <p:grpSpPr>
          <a:xfrm>
            <a:off x="5885308" y="3549783"/>
            <a:ext cx="1707015" cy="2822441"/>
            <a:chOff x="5692717" y="3219928"/>
            <a:chExt cx="1707015" cy="2822441"/>
          </a:xfrm>
        </p:grpSpPr>
        <p:sp>
          <p:nvSpPr>
            <p:cNvPr id="380" name="Oval 379">
              <a:extLst>
                <a:ext uri="{FF2B5EF4-FFF2-40B4-BE49-F238E27FC236}">
                  <a16:creationId xmlns:a16="http://schemas.microsoft.com/office/drawing/2014/main" id="{60099E67-80A0-42D1-8BE6-BE3322D7B169}"/>
                </a:ext>
              </a:extLst>
            </p:cNvPr>
            <p:cNvSpPr/>
            <p:nvPr/>
          </p:nvSpPr>
          <p:spPr>
            <a:xfrm>
              <a:off x="5692718" y="3658280"/>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2" name="Rectangle 381">
              <a:extLst>
                <a:ext uri="{FF2B5EF4-FFF2-40B4-BE49-F238E27FC236}">
                  <a16:creationId xmlns:a16="http://schemas.microsoft.com/office/drawing/2014/main" id="{C01F9D60-8313-47F7-BBB0-C1D31ACEDD44}"/>
                </a:ext>
              </a:extLst>
            </p:cNvPr>
            <p:cNvSpPr/>
            <p:nvPr/>
          </p:nvSpPr>
          <p:spPr>
            <a:xfrm>
              <a:off x="5692718" y="336013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3" name="Straight Arrow Connector 382">
              <a:extLst>
                <a:ext uri="{FF2B5EF4-FFF2-40B4-BE49-F238E27FC236}">
                  <a16:creationId xmlns:a16="http://schemas.microsoft.com/office/drawing/2014/main" id="{481CF939-9329-4303-9D09-A8CDB4F5DF5D}"/>
                </a:ext>
              </a:extLst>
            </p:cNvPr>
            <p:cNvCxnSpPr>
              <a:cxnSpLocks/>
              <a:stCxn id="382" idx="2"/>
              <a:endCxn id="380" idx="0"/>
            </p:cNvCxnSpPr>
            <p:nvPr/>
          </p:nvCxnSpPr>
          <p:spPr>
            <a:xfrm>
              <a:off x="5778239" y="3427999"/>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394" name="Rectangle 393">
              <a:extLst>
                <a:ext uri="{FF2B5EF4-FFF2-40B4-BE49-F238E27FC236}">
                  <a16:creationId xmlns:a16="http://schemas.microsoft.com/office/drawing/2014/main" id="{DF2B28B4-2020-4696-BC16-EC98070AD584}"/>
                </a:ext>
              </a:extLst>
            </p:cNvPr>
            <p:cNvSpPr/>
            <p:nvPr/>
          </p:nvSpPr>
          <p:spPr>
            <a:xfrm>
              <a:off x="5692717" y="392529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5" name="Straight Arrow Connector 394">
              <a:extLst>
                <a:ext uri="{FF2B5EF4-FFF2-40B4-BE49-F238E27FC236}">
                  <a16:creationId xmlns:a16="http://schemas.microsoft.com/office/drawing/2014/main" id="{AC7CF180-C2CE-4630-869F-A3969C7CE043}"/>
                </a:ext>
              </a:extLst>
            </p:cNvPr>
            <p:cNvCxnSpPr>
              <a:cxnSpLocks/>
              <a:stCxn id="380" idx="4"/>
              <a:endCxn id="394" idx="0"/>
            </p:cNvCxnSpPr>
            <p:nvPr/>
          </p:nvCxnSpPr>
          <p:spPr>
            <a:xfrm flipH="1">
              <a:off x="5778238" y="3829080"/>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81" name="Oval 380">
              <a:extLst>
                <a:ext uri="{FF2B5EF4-FFF2-40B4-BE49-F238E27FC236}">
                  <a16:creationId xmlns:a16="http://schemas.microsoft.com/office/drawing/2014/main" id="{9CAF693C-7AF2-4F66-908E-2B55121CA9AE}"/>
                </a:ext>
              </a:extLst>
            </p:cNvPr>
            <p:cNvSpPr/>
            <p:nvPr/>
          </p:nvSpPr>
          <p:spPr>
            <a:xfrm>
              <a:off x="5739148" y="3488913"/>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00" name="Connector: Elbow 399">
              <a:extLst>
                <a:ext uri="{FF2B5EF4-FFF2-40B4-BE49-F238E27FC236}">
                  <a16:creationId xmlns:a16="http://schemas.microsoft.com/office/drawing/2014/main" id="{06F604DA-FBBF-4A47-99B9-80AE27A86D3E}"/>
                </a:ext>
              </a:extLst>
            </p:cNvPr>
            <p:cNvCxnSpPr>
              <a:cxnSpLocks/>
              <a:stCxn id="381" idx="6"/>
              <a:endCxn id="394" idx="3"/>
            </p:cNvCxnSpPr>
            <p:nvPr/>
          </p:nvCxnSpPr>
          <p:spPr>
            <a:xfrm>
              <a:off x="5817326" y="3528002"/>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11" name="Connector: Elbow 410">
              <a:extLst>
                <a:ext uri="{FF2B5EF4-FFF2-40B4-BE49-F238E27FC236}">
                  <a16:creationId xmlns:a16="http://schemas.microsoft.com/office/drawing/2014/main" id="{FCDDAFE4-FB95-404B-AE09-D29D235646EB}"/>
                </a:ext>
              </a:extLst>
            </p:cNvPr>
            <p:cNvCxnSpPr>
              <a:cxnSpLocks/>
            </p:cNvCxnSpPr>
            <p:nvPr/>
          </p:nvCxnSpPr>
          <p:spPr>
            <a:xfrm>
              <a:off x="5948974" y="3877189"/>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33" name="Connector: Elbow 432">
              <a:extLst>
                <a:ext uri="{FF2B5EF4-FFF2-40B4-BE49-F238E27FC236}">
                  <a16:creationId xmlns:a16="http://schemas.microsoft.com/office/drawing/2014/main" id="{387FE55B-B6BA-4FB1-BB6E-A7CFBAEAACB8}"/>
                </a:ext>
              </a:extLst>
            </p:cNvPr>
            <p:cNvCxnSpPr>
              <a:cxnSpLocks/>
              <a:endCxn id="381" idx="3"/>
            </p:cNvCxnSpPr>
            <p:nvPr/>
          </p:nvCxnSpPr>
          <p:spPr>
            <a:xfrm rot="10800000" flipH="1">
              <a:off x="5739147" y="3555642"/>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88" name="Oval 587">
              <a:extLst>
                <a:ext uri="{FF2B5EF4-FFF2-40B4-BE49-F238E27FC236}">
                  <a16:creationId xmlns:a16="http://schemas.microsoft.com/office/drawing/2014/main" id="{D7E05857-7BFF-480C-AE41-C17B08995E3E}"/>
                </a:ext>
              </a:extLst>
            </p:cNvPr>
            <p:cNvSpPr/>
            <p:nvPr/>
          </p:nvSpPr>
          <p:spPr>
            <a:xfrm>
              <a:off x="5692718" y="4228600"/>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9" name="Straight Arrow Connector 588">
              <a:extLst>
                <a:ext uri="{FF2B5EF4-FFF2-40B4-BE49-F238E27FC236}">
                  <a16:creationId xmlns:a16="http://schemas.microsoft.com/office/drawing/2014/main" id="{9E028106-7718-487A-AB04-0E2B6B99CFEA}"/>
                </a:ext>
              </a:extLst>
            </p:cNvPr>
            <p:cNvCxnSpPr>
              <a:cxnSpLocks/>
              <a:endCxn id="588" idx="0"/>
            </p:cNvCxnSpPr>
            <p:nvPr/>
          </p:nvCxnSpPr>
          <p:spPr>
            <a:xfrm>
              <a:off x="5778239" y="3998319"/>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590" name="Rectangle 589">
              <a:extLst>
                <a:ext uri="{FF2B5EF4-FFF2-40B4-BE49-F238E27FC236}">
                  <a16:creationId xmlns:a16="http://schemas.microsoft.com/office/drawing/2014/main" id="{68603D17-B95A-4762-9F17-52940CDAD623}"/>
                </a:ext>
              </a:extLst>
            </p:cNvPr>
            <p:cNvSpPr/>
            <p:nvPr/>
          </p:nvSpPr>
          <p:spPr>
            <a:xfrm>
              <a:off x="5692717" y="449561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1" name="Straight Arrow Connector 590">
              <a:extLst>
                <a:ext uri="{FF2B5EF4-FFF2-40B4-BE49-F238E27FC236}">
                  <a16:creationId xmlns:a16="http://schemas.microsoft.com/office/drawing/2014/main" id="{D26EDD95-BFEA-4B2B-A7A1-9B98BCF3CF45}"/>
                </a:ext>
              </a:extLst>
            </p:cNvPr>
            <p:cNvCxnSpPr>
              <a:cxnSpLocks/>
              <a:stCxn id="588" idx="4"/>
              <a:endCxn id="590" idx="0"/>
            </p:cNvCxnSpPr>
            <p:nvPr/>
          </p:nvCxnSpPr>
          <p:spPr>
            <a:xfrm flipH="1">
              <a:off x="5778238" y="4399400"/>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92" name="Oval 591">
              <a:extLst>
                <a:ext uri="{FF2B5EF4-FFF2-40B4-BE49-F238E27FC236}">
                  <a16:creationId xmlns:a16="http://schemas.microsoft.com/office/drawing/2014/main" id="{C900BD2D-29F3-4452-85FF-0B8A0039EB84}"/>
                </a:ext>
              </a:extLst>
            </p:cNvPr>
            <p:cNvSpPr/>
            <p:nvPr/>
          </p:nvSpPr>
          <p:spPr>
            <a:xfrm>
              <a:off x="5739148" y="4059233"/>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3" name="Connector: Elbow 592">
              <a:extLst>
                <a:ext uri="{FF2B5EF4-FFF2-40B4-BE49-F238E27FC236}">
                  <a16:creationId xmlns:a16="http://schemas.microsoft.com/office/drawing/2014/main" id="{94899266-FEA9-4F9E-AB22-13EDB3A149F8}"/>
                </a:ext>
              </a:extLst>
            </p:cNvPr>
            <p:cNvCxnSpPr>
              <a:cxnSpLocks/>
              <a:stCxn id="592" idx="6"/>
              <a:endCxn id="590" idx="3"/>
            </p:cNvCxnSpPr>
            <p:nvPr/>
          </p:nvCxnSpPr>
          <p:spPr>
            <a:xfrm>
              <a:off x="5817326" y="4098322"/>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4" name="Connector: Elbow 593">
              <a:extLst>
                <a:ext uri="{FF2B5EF4-FFF2-40B4-BE49-F238E27FC236}">
                  <a16:creationId xmlns:a16="http://schemas.microsoft.com/office/drawing/2014/main" id="{F7EB0B9A-0BBC-43E2-8A17-7F51A165D9B1}"/>
                </a:ext>
              </a:extLst>
            </p:cNvPr>
            <p:cNvCxnSpPr>
              <a:cxnSpLocks/>
            </p:cNvCxnSpPr>
            <p:nvPr/>
          </p:nvCxnSpPr>
          <p:spPr>
            <a:xfrm>
              <a:off x="5948974" y="4447509"/>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5" name="Connector: Elbow 594">
              <a:extLst>
                <a:ext uri="{FF2B5EF4-FFF2-40B4-BE49-F238E27FC236}">
                  <a16:creationId xmlns:a16="http://schemas.microsoft.com/office/drawing/2014/main" id="{9698ECD3-4B69-4726-89AC-A1BF86968C13}"/>
                </a:ext>
              </a:extLst>
            </p:cNvPr>
            <p:cNvCxnSpPr>
              <a:cxnSpLocks/>
              <a:endCxn id="592" idx="3"/>
            </p:cNvCxnSpPr>
            <p:nvPr/>
          </p:nvCxnSpPr>
          <p:spPr>
            <a:xfrm rot="10800000" flipH="1">
              <a:off x="5739147" y="4125962"/>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96" name="Oval 595">
              <a:extLst>
                <a:ext uri="{FF2B5EF4-FFF2-40B4-BE49-F238E27FC236}">
                  <a16:creationId xmlns:a16="http://schemas.microsoft.com/office/drawing/2014/main" id="{85409F5C-282F-4AE6-A0B5-E5C22D0FAF3D}"/>
                </a:ext>
              </a:extLst>
            </p:cNvPr>
            <p:cNvSpPr/>
            <p:nvPr/>
          </p:nvSpPr>
          <p:spPr>
            <a:xfrm>
              <a:off x="5696528" y="4798329"/>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97" name="Straight Arrow Connector 596">
              <a:extLst>
                <a:ext uri="{FF2B5EF4-FFF2-40B4-BE49-F238E27FC236}">
                  <a16:creationId xmlns:a16="http://schemas.microsoft.com/office/drawing/2014/main" id="{D0F699D9-6602-4328-ACD9-AE7B0E5D74A9}"/>
                </a:ext>
              </a:extLst>
            </p:cNvPr>
            <p:cNvCxnSpPr>
              <a:cxnSpLocks/>
              <a:endCxn id="596" idx="0"/>
            </p:cNvCxnSpPr>
            <p:nvPr/>
          </p:nvCxnSpPr>
          <p:spPr>
            <a:xfrm>
              <a:off x="5782049" y="4568048"/>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598" name="Rectangle 597">
              <a:extLst>
                <a:ext uri="{FF2B5EF4-FFF2-40B4-BE49-F238E27FC236}">
                  <a16:creationId xmlns:a16="http://schemas.microsoft.com/office/drawing/2014/main" id="{BA5DD1F4-EFF2-4752-8FE7-7C964F22B5D5}"/>
                </a:ext>
              </a:extLst>
            </p:cNvPr>
            <p:cNvSpPr/>
            <p:nvPr/>
          </p:nvSpPr>
          <p:spPr>
            <a:xfrm>
              <a:off x="5696527" y="506534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9" name="Straight Arrow Connector 598">
              <a:extLst>
                <a:ext uri="{FF2B5EF4-FFF2-40B4-BE49-F238E27FC236}">
                  <a16:creationId xmlns:a16="http://schemas.microsoft.com/office/drawing/2014/main" id="{AF4C7667-ED17-4AE0-9DB8-BEBFC70F9584}"/>
                </a:ext>
              </a:extLst>
            </p:cNvPr>
            <p:cNvCxnSpPr>
              <a:cxnSpLocks/>
              <a:stCxn id="596" idx="4"/>
              <a:endCxn id="598" idx="0"/>
            </p:cNvCxnSpPr>
            <p:nvPr/>
          </p:nvCxnSpPr>
          <p:spPr>
            <a:xfrm flipH="1">
              <a:off x="5782048" y="4969129"/>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00" name="Oval 599">
              <a:extLst>
                <a:ext uri="{FF2B5EF4-FFF2-40B4-BE49-F238E27FC236}">
                  <a16:creationId xmlns:a16="http://schemas.microsoft.com/office/drawing/2014/main" id="{9F8C7D35-0225-48CF-87C1-19B22B231059}"/>
                </a:ext>
              </a:extLst>
            </p:cNvPr>
            <p:cNvSpPr/>
            <p:nvPr/>
          </p:nvSpPr>
          <p:spPr>
            <a:xfrm>
              <a:off x="5742958" y="462896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01" name="Connector: Elbow 600">
              <a:extLst>
                <a:ext uri="{FF2B5EF4-FFF2-40B4-BE49-F238E27FC236}">
                  <a16:creationId xmlns:a16="http://schemas.microsoft.com/office/drawing/2014/main" id="{26F683A3-A6A9-4BDE-ACD0-1C7C40C3BBD4}"/>
                </a:ext>
              </a:extLst>
            </p:cNvPr>
            <p:cNvCxnSpPr>
              <a:cxnSpLocks/>
              <a:stCxn id="600" idx="6"/>
              <a:endCxn id="598" idx="3"/>
            </p:cNvCxnSpPr>
            <p:nvPr/>
          </p:nvCxnSpPr>
          <p:spPr>
            <a:xfrm>
              <a:off x="5821136" y="4668051"/>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2" name="Connector: Elbow 601">
              <a:extLst>
                <a:ext uri="{FF2B5EF4-FFF2-40B4-BE49-F238E27FC236}">
                  <a16:creationId xmlns:a16="http://schemas.microsoft.com/office/drawing/2014/main" id="{E0558788-6612-471D-B8FE-F18540E9779B}"/>
                </a:ext>
              </a:extLst>
            </p:cNvPr>
            <p:cNvCxnSpPr>
              <a:cxnSpLocks/>
            </p:cNvCxnSpPr>
            <p:nvPr/>
          </p:nvCxnSpPr>
          <p:spPr>
            <a:xfrm>
              <a:off x="5952784" y="5017238"/>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3" name="Connector: Elbow 602">
              <a:extLst>
                <a:ext uri="{FF2B5EF4-FFF2-40B4-BE49-F238E27FC236}">
                  <a16:creationId xmlns:a16="http://schemas.microsoft.com/office/drawing/2014/main" id="{FDD84372-E7E5-4F31-A429-F843FA2A3020}"/>
                </a:ext>
              </a:extLst>
            </p:cNvPr>
            <p:cNvCxnSpPr>
              <a:cxnSpLocks/>
              <a:endCxn id="600" idx="3"/>
            </p:cNvCxnSpPr>
            <p:nvPr/>
          </p:nvCxnSpPr>
          <p:spPr>
            <a:xfrm rot="10800000" flipH="1">
              <a:off x="5742957" y="4695691"/>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04" name="Oval 603">
              <a:extLst>
                <a:ext uri="{FF2B5EF4-FFF2-40B4-BE49-F238E27FC236}">
                  <a16:creationId xmlns:a16="http://schemas.microsoft.com/office/drawing/2014/main" id="{3D2849E2-9B8C-474C-8164-AD74A5270C20}"/>
                </a:ext>
              </a:extLst>
            </p:cNvPr>
            <p:cNvSpPr/>
            <p:nvPr/>
          </p:nvSpPr>
          <p:spPr>
            <a:xfrm>
              <a:off x="5697563" y="5360467"/>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05" name="Straight Arrow Connector 604">
              <a:extLst>
                <a:ext uri="{FF2B5EF4-FFF2-40B4-BE49-F238E27FC236}">
                  <a16:creationId xmlns:a16="http://schemas.microsoft.com/office/drawing/2014/main" id="{ECF9255D-E883-4CD7-8CDD-A5E0509EB199}"/>
                </a:ext>
              </a:extLst>
            </p:cNvPr>
            <p:cNvCxnSpPr>
              <a:cxnSpLocks/>
              <a:endCxn id="604" idx="0"/>
            </p:cNvCxnSpPr>
            <p:nvPr/>
          </p:nvCxnSpPr>
          <p:spPr>
            <a:xfrm>
              <a:off x="5783084" y="5130186"/>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06" name="Rectangle 605">
              <a:extLst>
                <a:ext uri="{FF2B5EF4-FFF2-40B4-BE49-F238E27FC236}">
                  <a16:creationId xmlns:a16="http://schemas.microsoft.com/office/drawing/2014/main" id="{245F750B-D8EF-4169-8454-8EB78F3B5270}"/>
                </a:ext>
              </a:extLst>
            </p:cNvPr>
            <p:cNvSpPr/>
            <p:nvPr/>
          </p:nvSpPr>
          <p:spPr>
            <a:xfrm>
              <a:off x="5697562" y="5627486"/>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7" name="Straight Arrow Connector 606">
              <a:extLst>
                <a:ext uri="{FF2B5EF4-FFF2-40B4-BE49-F238E27FC236}">
                  <a16:creationId xmlns:a16="http://schemas.microsoft.com/office/drawing/2014/main" id="{F3F06D16-A6B3-4809-9FED-07641E1545B4}"/>
                </a:ext>
              </a:extLst>
            </p:cNvPr>
            <p:cNvCxnSpPr>
              <a:cxnSpLocks/>
              <a:stCxn id="604" idx="4"/>
              <a:endCxn id="606" idx="0"/>
            </p:cNvCxnSpPr>
            <p:nvPr/>
          </p:nvCxnSpPr>
          <p:spPr>
            <a:xfrm flipH="1">
              <a:off x="5783083" y="5531267"/>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08" name="Oval 607">
              <a:extLst>
                <a:ext uri="{FF2B5EF4-FFF2-40B4-BE49-F238E27FC236}">
                  <a16:creationId xmlns:a16="http://schemas.microsoft.com/office/drawing/2014/main" id="{3785EFD9-B700-4F45-811C-C6D7C2A753B7}"/>
                </a:ext>
              </a:extLst>
            </p:cNvPr>
            <p:cNvSpPr/>
            <p:nvPr/>
          </p:nvSpPr>
          <p:spPr>
            <a:xfrm>
              <a:off x="5743993" y="5191100"/>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09" name="Connector: Elbow 608">
              <a:extLst>
                <a:ext uri="{FF2B5EF4-FFF2-40B4-BE49-F238E27FC236}">
                  <a16:creationId xmlns:a16="http://schemas.microsoft.com/office/drawing/2014/main" id="{5C6A6AFB-8DB0-43DA-985F-C34F07621451}"/>
                </a:ext>
              </a:extLst>
            </p:cNvPr>
            <p:cNvCxnSpPr>
              <a:cxnSpLocks/>
              <a:stCxn id="608" idx="6"/>
              <a:endCxn id="606" idx="3"/>
            </p:cNvCxnSpPr>
            <p:nvPr/>
          </p:nvCxnSpPr>
          <p:spPr>
            <a:xfrm>
              <a:off x="5822171" y="5230189"/>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10" name="Connector: Elbow 609">
              <a:extLst>
                <a:ext uri="{FF2B5EF4-FFF2-40B4-BE49-F238E27FC236}">
                  <a16:creationId xmlns:a16="http://schemas.microsoft.com/office/drawing/2014/main" id="{20EED6CD-F4CD-4339-9373-62D4127C6998}"/>
                </a:ext>
              </a:extLst>
            </p:cNvPr>
            <p:cNvCxnSpPr>
              <a:cxnSpLocks/>
            </p:cNvCxnSpPr>
            <p:nvPr/>
          </p:nvCxnSpPr>
          <p:spPr>
            <a:xfrm>
              <a:off x="5953819" y="5579376"/>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11" name="Connector: Elbow 610">
              <a:extLst>
                <a:ext uri="{FF2B5EF4-FFF2-40B4-BE49-F238E27FC236}">
                  <a16:creationId xmlns:a16="http://schemas.microsoft.com/office/drawing/2014/main" id="{A613363C-8EF7-459B-A05A-835165D1B73C}"/>
                </a:ext>
              </a:extLst>
            </p:cNvPr>
            <p:cNvCxnSpPr>
              <a:cxnSpLocks/>
              <a:endCxn id="608" idx="3"/>
            </p:cNvCxnSpPr>
            <p:nvPr/>
          </p:nvCxnSpPr>
          <p:spPr>
            <a:xfrm rot="10800000" flipH="1">
              <a:off x="5743992" y="5257829"/>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12" name="Oval 611">
              <a:extLst>
                <a:ext uri="{FF2B5EF4-FFF2-40B4-BE49-F238E27FC236}">
                  <a16:creationId xmlns:a16="http://schemas.microsoft.com/office/drawing/2014/main" id="{6CC08F1B-F231-45D6-B50F-8567A2DE672B}"/>
                </a:ext>
              </a:extLst>
            </p:cNvPr>
            <p:cNvSpPr/>
            <p:nvPr/>
          </p:nvSpPr>
          <p:spPr>
            <a:xfrm>
              <a:off x="5742966" y="576411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14" name="Straight Arrow Connector 613">
              <a:extLst>
                <a:ext uri="{FF2B5EF4-FFF2-40B4-BE49-F238E27FC236}">
                  <a16:creationId xmlns:a16="http://schemas.microsoft.com/office/drawing/2014/main" id="{0E0B9418-D9C3-4D92-A7A0-BCC56A4027F8}"/>
                </a:ext>
              </a:extLst>
            </p:cNvPr>
            <p:cNvCxnSpPr>
              <a:cxnSpLocks/>
              <a:stCxn id="606" idx="2"/>
              <a:endCxn id="612" idx="0"/>
            </p:cNvCxnSpPr>
            <p:nvPr/>
          </p:nvCxnSpPr>
          <p:spPr>
            <a:xfrm flipH="1">
              <a:off x="5782055" y="5695347"/>
              <a:ext cx="1028" cy="68765"/>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17" name="Oval 616">
              <a:extLst>
                <a:ext uri="{FF2B5EF4-FFF2-40B4-BE49-F238E27FC236}">
                  <a16:creationId xmlns:a16="http://schemas.microsoft.com/office/drawing/2014/main" id="{3B6E3894-15F0-46D9-9E30-63EDA0C5B173}"/>
                </a:ext>
              </a:extLst>
            </p:cNvPr>
            <p:cNvSpPr/>
            <p:nvPr/>
          </p:nvSpPr>
          <p:spPr>
            <a:xfrm>
              <a:off x="6087739" y="3658280"/>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8" name="Rectangle 617">
              <a:extLst>
                <a:ext uri="{FF2B5EF4-FFF2-40B4-BE49-F238E27FC236}">
                  <a16:creationId xmlns:a16="http://schemas.microsoft.com/office/drawing/2014/main" id="{EABDEAA3-FFE8-46C4-9A86-23BE564AA014}"/>
                </a:ext>
              </a:extLst>
            </p:cNvPr>
            <p:cNvSpPr/>
            <p:nvPr/>
          </p:nvSpPr>
          <p:spPr>
            <a:xfrm>
              <a:off x="6087739" y="336013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9" name="Straight Arrow Connector 618">
              <a:extLst>
                <a:ext uri="{FF2B5EF4-FFF2-40B4-BE49-F238E27FC236}">
                  <a16:creationId xmlns:a16="http://schemas.microsoft.com/office/drawing/2014/main" id="{761DB795-DFAB-430B-8DE5-66754546CDC6}"/>
                </a:ext>
              </a:extLst>
            </p:cNvPr>
            <p:cNvCxnSpPr>
              <a:cxnSpLocks/>
              <a:stCxn id="618" idx="2"/>
              <a:endCxn id="617" idx="0"/>
            </p:cNvCxnSpPr>
            <p:nvPr/>
          </p:nvCxnSpPr>
          <p:spPr>
            <a:xfrm>
              <a:off x="6173260" y="3427999"/>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20" name="Rectangle 619">
              <a:extLst>
                <a:ext uri="{FF2B5EF4-FFF2-40B4-BE49-F238E27FC236}">
                  <a16:creationId xmlns:a16="http://schemas.microsoft.com/office/drawing/2014/main" id="{DF626282-BA37-46AE-9BA3-2DF66252896E}"/>
                </a:ext>
              </a:extLst>
            </p:cNvPr>
            <p:cNvSpPr/>
            <p:nvPr/>
          </p:nvSpPr>
          <p:spPr>
            <a:xfrm>
              <a:off x="6087738" y="392529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1" name="Straight Arrow Connector 620">
              <a:extLst>
                <a:ext uri="{FF2B5EF4-FFF2-40B4-BE49-F238E27FC236}">
                  <a16:creationId xmlns:a16="http://schemas.microsoft.com/office/drawing/2014/main" id="{033D4FDC-DE7E-49FA-8B3C-9F36C19CFB5F}"/>
                </a:ext>
              </a:extLst>
            </p:cNvPr>
            <p:cNvCxnSpPr>
              <a:cxnSpLocks/>
              <a:stCxn id="617" idx="4"/>
              <a:endCxn id="620" idx="0"/>
            </p:cNvCxnSpPr>
            <p:nvPr/>
          </p:nvCxnSpPr>
          <p:spPr>
            <a:xfrm flipH="1">
              <a:off x="6173259" y="3829080"/>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22" name="Oval 621">
              <a:extLst>
                <a:ext uri="{FF2B5EF4-FFF2-40B4-BE49-F238E27FC236}">
                  <a16:creationId xmlns:a16="http://schemas.microsoft.com/office/drawing/2014/main" id="{376B0F9B-C06C-412B-B446-441CC9360697}"/>
                </a:ext>
              </a:extLst>
            </p:cNvPr>
            <p:cNvSpPr/>
            <p:nvPr/>
          </p:nvSpPr>
          <p:spPr>
            <a:xfrm>
              <a:off x="6134169" y="3488913"/>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3" name="Connector: Elbow 622">
              <a:extLst>
                <a:ext uri="{FF2B5EF4-FFF2-40B4-BE49-F238E27FC236}">
                  <a16:creationId xmlns:a16="http://schemas.microsoft.com/office/drawing/2014/main" id="{135026E5-44B4-4F46-977A-5DD0301F2967}"/>
                </a:ext>
              </a:extLst>
            </p:cNvPr>
            <p:cNvCxnSpPr>
              <a:cxnSpLocks/>
              <a:stCxn id="622" idx="6"/>
              <a:endCxn id="620" idx="3"/>
            </p:cNvCxnSpPr>
            <p:nvPr/>
          </p:nvCxnSpPr>
          <p:spPr>
            <a:xfrm>
              <a:off x="6212347" y="3528002"/>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4" name="Connector: Elbow 623">
              <a:extLst>
                <a:ext uri="{FF2B5EF4-FFF2-40B4-BE49-F238E27FC236}">
                  <a16:creationId xmlns:a16="http://schemas.microsoft.com/office/drawing/2014/main" id="{3DD9AD91-7104-43ED-B37A-E9CDBA80633B}"/>
                </a:ext>
              </a:extLst>
            </p:cNvPr>
            <p:cNvCxnSpPr>
              <a:cxnSpLocks/>
            </p:cNvCxnSpPr>
            <p:nvPr/>
          </p:nvCxnSpPr>
          <p:spPr>
            <a:xfrm>
              <a:off x="6343995" y="3877189"/>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5" name="Connector: Elbow 624">
              <a:extLst>
                <a:ext uri="{FF2B5EF4-FFF2-40B4-BE49-F238E27FC236}">
                  <a16:creationId xmlns:a16="http://schemas.microsoft.com/office/drawing/2014/main" id="{D88337D7-C9BF-4841-9B78-7D7B0E094FA1}"/>
                </a:ext>
              </a:extLst>
            </p:cNvPr>
            <p:cNvCxnSpPr>
              <a:cxnSpLocks/>
              <a:endCxn id="622" idx="3"/>
            </p:cNvCxnSpPr>
            <p:nvPr/>
          </p:nvCxnSpPr>
          <p:spPr>
            <a:xfrm rot="10800000" flipH="1">
              <a:off x="6134168" y="3555642"/>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26" name="Oval 625">
              <a:extLst>
                <a:ext uri="{FF2B5EF4-FFF2-40B4-BE49-F238E27FC236}">
                  <a16:creationId xmlns:a16="http://schemas.microsoft.com/office/drawing/2014/main" id="{0671DD24-ADB4-41A6-B309-390BC0D4406B}"/>
                </a:ext>
              </a:extLst>
            </p:cNvPr>
            <p:cNvSpPr/>
            <p:nvPr/>
          </p:nvSpPr>
          <p:spPr>
            <a:xfrm>
              <a:off x="6087739" y="4228600"/>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7" name="Straight Arrow Connector 626">
              <a:extLst>
                <a:ext uri="{FF2B5EF4-FFF2-40B4-BE49-F238E27FC236}">
                  <a16:creationId xmlns:a16="http://schemas.microsoft.com/office/drawing/2014/main" id="{C0B73272-213A-41BA-B12D-86003C0F1565}"/>
                </a:ext>
              </a:extLst>
            </p:cNvPr>
            <p:cNvCxnSpPr>
              <a:cxnSpLocks/>
              <a:endCxn id="626" idx="0"/>
            </p:cNvCxnSpPr>
            <p:nvPr/>
          </p:nvCxnSpPr>
          <p:spPr>
            <a:xfrm>
              <a:off x="6173260" y="3998319"/>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28" name="Rectangle 627">
              <a:extLst>
                <a:ext uri="{FF2B5EF4-FFF2-40B4-BE49-F238E27FC236}">
                  <a16:creationId xmlns:a16="http://schemas.microsoft.com/office/drawing/2014/main" id="{F50727C0-C67C-4A9F-A86A-1FED4AA254C4}"/>
                </a:ext>
              </a:extLst>
            </p:cNvPr>
            <p:cNvSpPr/>
            <p:nvPr/>
          </p:nvSpPr>
          <p:spPr>
            <a:xfrm>
              <a:off x="6087738" y="449561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9" name="Straight Arrow Connector 628">
              <a:extLst>
                <a:ext uri="{FF2B5EF4-FFF2-40B4-BE49-F238E27FC236}">
                  <a16:creationId xmlns:a16="http://schemas.microsoft.com/office/drawing/2014/main" id="{CCF64A1A-B371-435E-AB80-9913C38CB7FC}"/>
                </a:ext>
              </a:extLst>
            </p:cNvPr>
            <p:cNvCxnSpPr>
              <a:cxnSpLocks/>
              <a:stCxn id="626" idx="4"/>
              <a:endCxn id="628" idx="0"/>
            </p:cNvCxnSpPr>
            <p:nvPr/>
          </p:nvCxnSpPr>
          <p:spPr>
            <a:xfrm flipH="1">
              <a:off x="6173259" y="4399400"/>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30" name="Oval 629">
              <a:extLst>
                <a:ext uri="{FF2B5EF4-FFF2-40B4-BE49-F238E27FC236}">
                  <a16:creationId xmlns:a16="http://schemas.microsoft.com/office/drawing/2014/main" id="{73F4E921-6B6E-4F68-8225-CE1260125D8E}"/>
                </a:ext>
              </a:extLst>
            </p:cNvPr>
            <p:cNvSpPr/>
            <p:nvPr/>
          </p:nvSpPr>
          <p:spPr>
            <a:xfrm>
              <a:off x="6134169" y="4059233"/>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31" name="Connector: Elbow 630">
              <a:extLst>
                <a:ext uri="{FF2B5EF4-FFF2-40B4-BE49-F238E27FC236}">
                  <a16:creationId xmlns:a16="http://schemas.microsoft.com/office/drawing/2014/main" id="{66782174-C7A0-4931-9365-F64A167BF9B9}"/>
                </a:ext>
              </a:extLst>
            </p:cNvPr>
            <p:cNvCxnSpPr>
              <a:cxnSpLocks/>
              <a:stCxn id="630" idx="6"/>
              <a:endCxn id="628" idx="3"/>
            </p:cNvCxnSpPr>
            <p:nvPr/>
          </p:nvCxnSpPr>
          <p:spPr>
            <a:xfrm>
              <a:off x="6212347" y="4098322"/>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32" name="Connector: Elbow 631">
              <a:extLst>
                <a:ext uri="{FF2B5EF4-FFF2-40B4-BE49-F238E27FC236}">
                  <a16:creationId xmlns:a16="http://schemas.microsoft.com/office/drawing/2014/main" id="{C17AB3A1-25B8-4833-B921-D8D743E07645}"/>
                </a:ext>
              </a:extLst>
            </p:cNvPr>
            <p:cNvCxnSpPr>
              <a:cxnSpLocks/>
            </p:cNvCxnSpPr>
            <p:nvPr/>
          </p:nvCxnSpPr>
          <p:spPr>
            <a:xfrm>
              <a:off x="6343995" y="4447509"/>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33" name="Connector: Elbow 632">
              <a:extLst>
                <a:ext uri="{FF2B5EF4-FFF2-40B4-BE49-F238E27FC236}">
                  <a16:creationId xmlns:a16="http://schemas.microsoft.com/office/drawing/2014/main" id="{5EC754F6-2D3B-4190-AE96-4AD22A74CFAC}"/>
                </a:ext>
              </a:extLst>
            </p:cNvPr>
            <p:cNvCxnSpPr>
              <a:cxnSpLocks/>
              <a:endCxn id="630" idx="3"/>
            </p:cNvCxnSpPr>
            <p:nvPr/>
          </p:nvCxnSpPr>
          <p:spPr>
            <a:xfrm rot="10800000" flipH="1">
              <a:off x="6134168" y="4125962"/>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34" name="Oval 633">
              <a:extLst>
                <a:ext uri="{FF2B5EF4-FFF2-40B4-BE49-F238E27FC236}">
                  <a16:creationId xmlns:a16="http://schemas.microsoft.com/office/drawing/2014/main" id="{4E920CF1-967D-4481-990A-D9D271A12456}"/>
                </a:ext>
              </a:extLst>
            </p:cNvPr>
            <p:cNvSpPr/>
            <p:nvPr/>
          </p:nvSpPr>
          <p:spPr>
            <a:xfrm>
              <a:off x="6091549" y="4798329"/>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35" name="Straight Arrow Connector 634">
              <a:extLst>
                <a:ext uri="{FF2B5EF4-FFF2-40B4-BE49-F238E27FC236}">
                  <a16:creationId xmlns:a16="http://schemas.microsoft.com/office/drawing/2014/main" id="{EA0FB4B3-A55D-4BF7-AE07-8FA79E5CB0DC}"/>
                </a:ext>
              </a:extLst>
            </p:cNvPr>
            <p:cNvCxnSpPr>
              <a:cxnSpLocks/>
              <a:endCxn id="634" idx="0"/>
            </p:cNvCxnSpPr>
            <p:nvPr/>
          </p:nvCxnSpPr>
          <p:spPr>
            <a:xfrm>
              <a:off x="6177070" y="4568048"/>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36" name="Rectangle 635">
              <a:extLst>
                <a:ext uri="{FF2B5EF4-FFF2-40B4-BE49-F238E27FC236}">
                  <a16:creationId xmlns:a16="http://schemas.microsoft.com/office/drawing/2014/main" id="{0CE4ED3D-377B-4F62-A70B-868D8A2BE219}"/>
                </a:ext>
              </a:extLst>
            </p:cNvPr>
            <p:cNvSpPr/>
            <p:nvPr/>
          </p:nvSpPr>
          <p:spPr>
            <a:xfrm>
              <a:off x="6091548" y="506534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7" name="Straight Arrow Connector 636">
              <a:extLst>
                <a:ext uri="{FF2B5EF4-FFF2-40B4-BE49-F238E27FC236}">
                  <a16:creationId xmlns:a16="http://schemas.microsoft.com/office/drawing/2014/main" id="{6DFE7AF5-3A43-4440-A4EB-02F7B23BE2BE}"/>
                </a:ext>
              </a:extLst>
            </p:cNvPr>
            <p:cNvCxnSpPr>
              <a:cxnSpLocks/>
              <a:stCxn id="634" idx="4"/>
              <a:endCxn id="636" idx="0"/>
            </p:cNvCxnSpPr>
            <p:nvPr/>
          </p:nvCxnSpPr>
          <p:spPr>
            <a:xfrm flipH="1">
              <a:off x="6177069" y="4969129"/>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38" name="Oval 637">
              <a:extLst>
                <a:ext uri="{FF2B5EF4-FFF2-40B4-BE49-F238E27FC236}">
                  <a16:creationId xmlns:a16="http://schemas.microsoft.com/office/drawing/2014/main" id="{49D2CD47-F692-4DB1-B824-895B75B4D276}"/>
                </a:ext>
              </a:extLst>
            </p:cNvPr>
            <p:cNvSpPr/>
            <p:nvPr/>
          </p:nvSpPr>
          <p:spPr>
            <a:xfrm>
              <a:off x="6137979" y="462896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39" name="Connector: Elbow 638">
              <a:extLst>
                <a:ext uri="{FF2B5EF4-FFF2-40B4-BE49-F238E27FC236}">
                  <a16:creationId xmlns:a16="http://schemas.microsoft.com/office/drawing/2014/main" id="{C9FC7921-0FC7-4C2F-97F3-7563D048983C}"/>
                </a:ext>
              </a:extLst>
            </p:cNvPr>
            <p:cNvCxnSpPr>
              <a:cxnSpLocks/>
              <a:stCxn id="638" idx="6"/>
              <a:endCxn id="636" idx="3"/>
            </p:cNvCxnSpPr>
            <p:nvPr/>
          </p:nvCxnSpPr>
          <p:spPr>
            <a:xfrm>
              <a:off x="6216157" y="4668051"/>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0" name="Connector: Elbow 639">
              <a:extLst>
                <a:ext uri="{FF2B5EF4-FFF2-40B4-BE49-F238E27FC236}">
                  <a16:creationId xmlns:a16="http://schemas.microsoft.com/office/drawing/2014/main" id="{2BD6863A-14D6-47ED-8469-8BD77A880C53}"/>
                </a:ext>
              </a:extLst>
            </p:cNvPr>
            <p:cNvCxnSpPr>
              <a:cxnSpLocks/>
            </p:cNvCxnSpPr>
            <p:nvPr/>
          </p:nvCxnSpPr>
          <p:spPr>
            <a:xfrm>
              <a:off x="6347805" y="5017238"/>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1" name="Connector: Elbow 640">
              <a:extLst>
                <a:ext uri="{FF2B5EF4-FFF2-40B4-BE49-F238E27FC236}">
                  <a16:creationId xmlns:a16="http://schemas.microsoft.com/office/drawing/2014/main" id="{63FB1515-3723-4CA3-9690-01F81209B70D}"/>
                </a:ext>
              </a:extLst>
            </p:cNvPr>
            <p:cNvCxnSpPr>
              <a:cxnSpLocks/>
              <a:endCxn id="638" idx="3"/>
            </p:cNvCxnSpPr>
            <p:nvPr/>
          </p:nvCxnSpPr>
          <p:spPr>
            <a:xfrm rot="10800000" flipH="1">
              <a:off x="6137978" y="4695691"/>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42" name="Oval 641">
              <a:extLst>
                <a:ext uri="{FF2B5EF4-FFF2-40B4-BE49-F238E27FC236}">
                  <a16:creationId xmlns:a16="http://schemas.microsoft.com/office/drawing/2014/main" id="{D1B33F0D-F001-4898-8927-B242143978F4}"/>
                </a:ext>
              </a:extLst>
            </p:cNvPr>
            <p:cNvSpPr/>
            <p:nvPr/>
          </p:nvSpPr>
          <p:spPr>
            <a:xfrm>
              <a:off x="6092584" y="5360467"/>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43" name="Straight Arrow Connector 642">
              <a:extLst>
                <a:ext uri="{FF2B5EF4-FFF2-40B4-BE49-F238E27FC236}">
                  <a16:creationId xmlns:a16="http://schemas.microsoft.com/office/drawing/2014/main" id="{0FAE04D7-BF87-486C-9669-A044BF2BED0C}"/>
                </a:ext>
              </a:extLst>
            </p:cNvPr>
            <p:cNvCxnSpPr>
              <a:cxnSpLocks/>
              <a:endCxn id="642" idx="0"/>
            </p:cNvCxnSpPr>
            <p:nvPr/>
          </p:nvCxnSpPr>
          <p:spPr>
            <a:xfrm>
              <a:off x="6178105" y="5130186"/>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44" name="Rectangle 643">
              <a:extLst>
                <a:ext uri="{FF2B5EF4-FFF2-40B4-BE49-F238E27FC236}">
                  <a16:creationId xmlns:a16="http://schemas.microsoft.com/office/drawing/2014/main" id="{1062531D-DDD4-4110-8EF6-6F642A546511}"/>
                </a:ext>
              </a:extLst>
            </p:cNvPr>
            <p:cNvSpPr/>
            <p:nvPr/>
          </p:nvSpPr>
          <p:spPr>
            <a:xfrm>
              <a:off x="6092583" y="5627486"/>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5" name="Straight Arrow Connector 644">
              <a:extLst>
                <a:ext uri="{FF2B5EF4-FFF2-40B4-BE49-F238E27FC236}">
                  <a16:creationId xmlns:a16="http://schemas.microsoft.com/office/drawing/2014/main" id="{73C65CE1-A810-4B52-B33C-25106290DE85}"/>
                </a:ext>
              </a:extLst>
            </p:cNvPr>
            <p:cNvCxnSpPr>
              <a:cxnSpLocks/>
              <a:stCxn id="642" idx="4"/>
              <a:endCxn id="644" idx="0"/>
            </p:cNvCxnSpPr>
            <p:nvPr/>
          </p:nvCxnSpPr>
          <p:spPr>
            <a:xfrm flipH="1">
              <a:off x="6178104" y="5531267"/>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46" name="Oval 645">
              <a:extLst>
                <a:ext uri="{FF2B5EF4-FFF2-40B4-BE49-F238E27FC236}">
                  <a16:creationId xmlns:a16="http://schemas.microsoft.com/office/drawing/2014/main" id="{2F26CB0A-1523-4DFA-BC72-49A4F9D5E4F6}"/>
                </a:ext>
              </a:extLst>
            </p:cNvPr>
            <p:cNvSpPr/>
            <p:nvPr/>
          </p:nvSpPr>
          <p:spPr>
            <a:xfrm>
              <a:off x="6139014" y="5191100"/>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47" name="Connector: Elbow 646">
              <a:extLst>
                <a:ext uri="{FF2B5EF4-FFF2-40B4-BE49-F238E27FC236}">
                  <a16:creationId xmlns:a16="http://schemas.microsoft.com/office/drawing/2014/main" id="{6EC6DB1F-8B34-46F7-A8F6-52A342A8DB45}"/>
                </a:ext>
              </a:extLst>
            </p:cNvPr>
            <p:cNvCxnSpPr>
              <a:cxnSpLocks/>
              <a:stCxn id="646" idx="6"/>
              <a:endCxn id="644" idx="3"/>
            </p:cNvCxnSpPr>
            <p:nvPr/>
          </p:nvCxnSpPr>
          <p:spPr>
            <a:xfrm>
              <a:off x="6217192" y="5230189"/>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8" name="Connector: Elbow 647">
              <a:extLst>
                <a:ext uri="{FF2B5EF4-FFF2-40B4-BE49-F238E27FC236}">
                  <a16:creationId xmlns:a16="http://schemas.microsoft.com/office/drawing/2014/main" id="{B3B51861-51DE-4936-8DA6-233FA90E6239}"/>
                </a:ext>
              </a:extLst>
            </p:cNvPr>
            <p:cNvCxnSpPr>
              <a:cxnSpLocks/>
            </p:cNvCxnSpPr>
            <p:nvPr/>
          </p:nvCxnSpPr>
          <p:spPr>
            <a:xfrm>
              <a:off x="6348840" y="5579376"/>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9" name="Connector: Elbow 648">
              <a:extLst>
                <a:ext uri="{FF2B5EF4-FFF2-40B4-BE49-F238E27FC236}">
                  <a16:creationId xmlns:a16="http://schemas.microsoft.com/office/drawing/2014/main" id="{827DD187-4E32-48C9-8690-CC06F133061F}"/>
                </a:ext>
              </a:extLst>
            </p:cNvPr>
            <p:cNvCxnSpPr>
              <a:cxnSpLocks/>
              <a:endCxn id="646" idx="3"/>
            </p:cNvCxnSpPr>
            <p:nvPr/>
          </p:nvCxnSpPr>
          <p:spPr>
            <a:xfrm rot="10800000" flipH="1">
              <a:off x="6139013" y="5257829"/>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0" name="Oval 649">
              <a:extLst>
                <a:ext uri="{FF2B5EF4-FFF2-40B4-BE49-F238E27FC236}">
                  <a16:creationId xmlns:a16="http://schemas.microsoft.com/office/drawing/2014/main" id="{F9070833-4576-4DD3-BC03-9E79CEB074EB}"/>
                </a:ext>
              </a:extLst>
            </p:cNvPr>
            <p:cNvSpPr/>
            <p:nvPr/>
          </p:nvSpPr>
          <p:spPr>
            <a:xfrm>
              <a:off x="6137987" y="576411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51" name="Straight Arrow Connector 650">
              <a:extLst>
                <a:ext uri="{FF2B5EF4-FFF2-40B4-BE49-F238E27FC236}">
                  <a16:creationId xmlns:a16="http://schemas.microsoft.com/office/drawing/2014/main" id="{EA390CA6-B607-4A4B-A02E-C1A33A804891}"/>
                </a:ext>
              </a:extLst>
            </p:cNvPr>
            <p:cNvCxnSpPr>
              <a:cxnSpLocks/>
              <a:stCxn id="644" idx="2"/>
              <a:endCxn id="650" idx="0"/>
            </p:cNvCxnSpPr>
            <p:nvPr/>
          </p:nvCxnSpPr>
          <p:spPr>
            <a:xfrm flipH="1">
              <a:off x="6177076" y="5695347"/>
              <a:ext cx="1028" cy="68765"/>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3" name="Oval 652">
              <a:extLst>
                <a:ext uri="{FF2B5EF4-FFF2-40B4-BE49-F238E27FC236}">
                  <a16:creationId xmlns:a16="http://schemas.microsoft.com/office/drawing/2014/main" id="{447195FC-5BC1-4A4B-B62D-11D86912A2E8}"/>
                </a:ext>
              </a:extLst>
            </p:cNvPr>
            <p:cNvSpPr/>
            <p:nvPr/>
          </p:nvSpPr>
          <p:spPr>
            <a:xfrm>
              <a:off x="6468314" y="3658280"/>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4" name="Rectangle 653">
              <a:extLst>
                <a:ext uri="{FF2B5EF4-FFF2-40B4-BE49-F238E27FC236}">
                  <a16:creationId xmlns:a16="http://schemas.microsoft.com/office/drawing/2014/main" id="{97BBE0D7-80B7-498F-A1F5-6E7221C11AD5}"/>
                </a:ext>
              </a:extLst>
            </p:cNvPr>
            <p:cNvSpPr/>
            <p:nvPr/>
          </p:nvSpPr>
          <p:spPr>
            <a:xfrm>
              <a:off x="6468314" y="336013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5" name="Straight Arrow Connector 654">
              <a:extLst>
                <a:ext uri="{FF2B5EF4-FFF2-40B4-BE49-F238E27FC236}">
                  <a16:creationId xmlns:a16="http://schemas.microsoft.com/office/drawing/2014/main" id="{61066109-4C9B-409D-A423-F7F6B7527140}"/>
                </a:ext>
              </a:extLst>
            </p:cNvPr>
            <p:cNvCxnSpPr>
              <a:cxnSpLocks/>
              <a:stCxn id="654" idx="2"/>
              <a:endCxn id="653" idx="0"/>
            </p:cNvCxnSpPr>
            <p:nvPr/>
          </p:nvCxnSpPr>
          <p:spPr>
            <a:xfrm>
              <a:off x="6553835" y="3427999"/>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56" name="Rectangle 655">
              <a:extLst>
                <a:ext uri="{FF2B5EF4-FFF2-40B4-BE49-F238E27FC236}">
                  <a16:creationId xmlns:a16="http://schemas.microsoft.com/office/drawing/2014/main" id="{91E857FC-317F-402B-B9E1-4AA6210BEAE4}"/>
                </a:ext>
              </a:extLst>
            </p:cNvPr>
            <p:cNvSpPr/>
            <p:nvPr/>
          </p:nvSpPr>
          <p:spPr>
            <a:xfrm>
              <a:off x="6468313" y="392529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7" name="Straight Arrow Connector 656">
              <a:extLst>
                <a:ext uri="{FF2B5EF4-FFF2-40B4-BE49-F238E27FC236}">
                  <a16:creationId xmlns:a16="http://schemas.microsoft.com/office/drawing/2014/main" id="{D2748A74-750B-4EA6-80EE-5AE08B446BEB}"/>
                </a:ext>
              </a:extLst>
            </p:cNvPr>
            <p:cNvCxnSpPr>
              <a:cxnSpLocks/>
              <a:stCxn id="653" idx="4"/>
              <a:endCxn id="656" idx="0"/>
            </p:cNvCxnSpPr>
            <p:nvPr/>
          </p:nvCxnSpPr>
          <p:spPr>
            <a:xfrm flipH="1">
              <a:off x="6553834" y="3829080"/>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8" name="Oval 657">
              <a:extLst>
                <a:ext uri="{FF2B5EF4-FFF2-40B4-BE49-F238E27FC236}">
                  <a16:creationId xmlns:a16="http://schemas.microsoft.com/office/drawing/2014/main" id="{85BCC007-0E09-453C-87D9-47904FA9509C}"/>
                </a:ext>
              </a:extLst>
            </p:cNvPr>
            <p:cNvSpPr/>
            <p:nvPr/>
          </p:nvSpPr>
          <p:spPr>
            <a:xfrm>
              <a:off x="6514744" y="3488913"/>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59" name="Connector: Elbow 658">
              <a:extLst>
                <a:ext uri="{FF2B5EF4-FFF2-40B4-BE49-F238E27FC236}">
                  <a16:creationId xmlns:a16="http://schemas.microsoft.com/office/drawing/2014/main" id="{7ECF833C-0463-450E-9EF3-FDC33024C194}"/>
                </a:ext>
              </a:extLst>
            </p:cNvPr>
            <p:cNvCxnSpPr>
              <a:cxnSpLocks/>
              <a:stCxn id="658" idx="6"/>
              <a:endCxn id="656" idx="3"/>
            </p:cNvCxnSpPr>
            <p:nvPr/>
          </p:nvCxnSpPr>
          <p:spPr>
            <a:xfrm>
              <a:off x="6592922" y="3528002"/>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0" name="Connector: Elbow 659">
              <a:extLst>
                <a:ext uri="{FF2B5EF4-FFF2-40B4-BE49-F238E27FC236}">
                  <a16:creationId xmlns:a16="http://schemas.microsoft.com/office/drawing/2014/main" id="{DDFDDFB6-6848-4DC7-919E-C95FDAF3D4EF}"/>
                </a:ext>
              </a:extLst>
            </p:cNvPr>
            <p:cNvCxnSpPr>
              <a:cxnSpLocks/>
            </p:cNvCxnSpPr>
            <p:nvPr/>
          </p:nvCxnSpPr>
          <p:spPr>
            <a:xfrm>
              <a:off x="6724570" y="3877189"/>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1" name="Connector: Elbow 660">
              <a:extLst>
                <a:ext uri="{FF2B5EF4-FFF2-40B4-BE49-F238E27FC236}">
                  <a16:creationId xmlns:a16="http://schemas.microsoft.com/office/drawing/2014/main" id="{E2165586-DC65-4B73-B275-58044614E51B}"/>
                </a:ext>
              </a:extLst>
            </p:cNvPr>
            <p:cNvCxnSpPr>
              <a:cxnSpLocks/>
              <a:endCxn id="658" idx="3"/>
            </p:cNvCxnSpPr>
            <p:nvPr/>
          </p:nvCxnSpPr>
          <p:spPr>
            <a:xfrm rot="10800000" flipH="1">
              <a:off x="6514743" y="3555642"/>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62" name="Oval 661">
              <a:extLst>
                <a:ext uri="{FF2B5EF4-FFF2-40B4-BE49-F238E27FC236}">
                  <a16:creationId xmlns:a16="http://schemas.microsoft.com/office/drawing/2014/main" id="{299D9D28-2A93-4C65-ACE5-21E4FFAD72B8}"/>
                </a:ext>
              </a:extLst>
            </p:cNvPr>
            <p:cNvSpPr/>
            <p:nvPr/>
          </p:nvSpPr>
          <p:spPr>
            <a:xfrm>
              <a:off x="6468314" y="4228600"/>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63" name="Straight Arrow Connector 662">
              <a:extLst>
                <a:ext uri="{FF2B5EF4-FFF2-40B4-BE49-F238E27FC236}">
                  <a16:creationId xmlns:a16="http://schemas.microsoft.com/office/drawing/2014/main" id="{4A3E42B4-A323-40FF-8BC0-6D9EA4AFA34F}"/>
                </a:ext>
              </a:extLst>
            </p:cNvPr>
            <p:cNvCxnSpPr>
              <a:cxnSpLocks/>
              <a:endCxn id="662" idx="0"/>
            </p:cNvCxnSpPr>
            <p:nvPr/>
          </p:nvCxnSpPr>
          <p:spPr>
            <a:xfrm>
              <a:off x="6553835" y="3998319"/>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64" name="Rectangle 663">
              <a:extLst>
                <a:ext uri="{FF2B5EF4-FFF2-40B4-BE49-F238E27FC236}">
                  <a16:creationId xmlns:a16="http://schemas.microsoft.com/office/drawing/2014/main" id="{4A6A760C-E58D-4672-B434-AD0E784B54B9}"/>
                </a:ext>
              </a:extLst>
            </p:cNvPr>
            <p:cNvSpPr/>
            <p:nvPr/>
          </p:nvSpPr>
          <p:spPr>
            <a:xfrm>
              <a:off x="6468313" y="449561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5" name="Straight Arrow Connector 664">
              <a:extLst>
                <a:ext uri="{FF2B5EF4-FFF2-40B4-BE49-F238E27FC236}">
                  <a16:creationId xmlns:a16="http://schemas.microsoft.com/office/drawing/2014/main" id="{0A5ECE11-D0DB-4DB4-9845-2D2091B7F3F1}"/>
                </a:ext>
              </a:extLst>
            </p:cNvPr>
            <p:cNvCxnSpPr>
              <a:cxnSpLocks/>
              <a:stCxn id="662" idx="4"/>
              <a:endCxn id="664" idx="0"/>
            </p:cNvCxnSpPr>
            <p:nvPr/>
          </p:nvCxnSpPr>
          <p:spPr>
            <a:xfrm flipH="1">
              <a:off x="6553834" y="4399400"/>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66" name="Oval 665">
              <a:extLst>
                <a:ext uri="{FF2B5EF4-FFF2-40B4-BE49-F238E27FC236}">
                  <a16:creationId xmlns:a16="http://schemas.microsoft.com/office/drawing/2014/main" id="{046705F2-6102-4DFF-B3C7-A7DE2A955FBE}"/>
                </a:ext>
              </a:extLst>
            </p:cNvPr>
            <p:cNvSpPr/>
            <p:nvPr/>
          </p:nvSpPr>
          <p:spPr>
            <a:xfrm>
              <a:off x="6514744" y="4059233"/>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67" name="Connector: Elbow 666">
              <a:extLst>
                <a:ext uri="{FF2B5EF4-FFF2-40B4-BE49-F238E27FC236}">
                  <a16:creationId xmlns:a16="http://schemas.microsoft.com/office/drawing/2014/main" id="{3D606FBB-00F6-4259-97FF-F90AE633C47B}"/>
                </a:ext>
              </a:extLst>
            </p:cNvPr>
            <p:cNvCxnSpPr>
              <a:cxnSpLocks/>
              <a:stCxn id="666" idx="6"/>
              <a:endCxn id="664" idx="3"/>
            </p:cNvCxnSpPr>
            <p:nvPr/>
          </p:nvCxnSpPr>
          <p:spPr>
            <a:xfrm>
              <a:off x="6592922" y="4098322"/>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8" name="Connector: Elbow 667">
              <a:extLst>
                <a:ext uri="{FF2B5EF4-FFF2-40B4-BE49-F238E27FC236}">
                  <a16:creationId xmlns:a16="http://schemas.microsoft.com/office/drawing/2014/main" id="{DB010432-DFCF-4E0F-A36D-29635AE5458E}"/>
                </a:ext>
              </a:extLst>
            </p:cNvPr>
            <p:cNvCxnSpPr>
              <a:cxnSpLocks/>
            </p:cNvCxnSpPr>
            <p:nvPr/>
          </p:nvCxnSpPr>
          <p:spPr>
            <a:xfrm>
              <a:off x="6724570" y="4447509"/>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9" name="Connector: Elbow 668">
              <a:extLst>
                <a:ext uri="{FF2B5EF4-FFF2-40B4-BE49-F238E27FC236}">
                  <a16:creationId xmlns:a16="http://schemas.microsoft.com/office/drawing/2014/main" id="{50C66E7F-AF3A-45DF-B46E-30C25872BAF9}"/>
                </a:ext>
              </a:extLst>
            </p:cNvPr>
            <p:cNvCxnSpPr>
              <a:cxnSpLocks/>
              <a:endCxn id="666" idx="3"/>
            </p:cNvCxnSpPr>
            <p:nvPr/>
          </p:nvCxnSpPr>
          <p:spPr>
            <a:xfrm rot="10800000" flipH="1">
              <a:off x="6514743" y="4125962"/>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70" name="Oval 669">
              <a:extLst>
                <a:ext uri="{FF2B5EF4-FFF2-40B4-BE49-F238E27FC236}">
                  <a16:creationId xmlns:a16="http://schemas.microsoft.com/office/drawing/2014/main" id="{9C099499-1F35-4BA5-889F-F74F8D5A6678}"/>
                </a:ext>
              </a:extLst>
            </p:cNvPr>
            <p:cNvSpPr/>
            <p:nvPr/>
          </p:nvSpPr>
          <p:spPr>
            <a:xfrm>
              <a:off x="6472124" y="4798329"/>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71" name="Straight Arrow Connector 670">
              <a:extLst>
                <a:ext uri="{FF2B5EF4-FFF2-40B4-BE49-F238E27FC236}">
                  <a16:creationId xmlns:a16="http://schemas.microsoft.com/office/drawing/2014/main" id="{6814A340-2171-4439-A082-89F0D055C5A3}"/>
                </a:ext>
              </a:extLst>
            </p:cNvPr>
            <p:cNvCxnSpPr>
              <a:cxnSpLocks/>
              <a:endCxn id="670" idx="0"/>
            </p:cNvCxnSpPr>
            <p:nvPr/>
          </p:nvCxnSpPr>
          <p:spPr>
            <a:xfrm>
              <a:off x="6557645" y="4568048"/>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72" name="Rectangle 671">
              <a:extLst>
                <a:ext uri="{FF2B5EF4-FFF2-40B4-BE49-F238E27FC236}">
                  <a16:creationId xmlns:a16="http://schemas.microsoft.com/office/drawing/2014/main" id="{5A4FC94A-F242-44C4-A2AB-D79B03E023F5}"/>
                </a:ext>
              </a:extLst>
            </p:cNvPr>
            <p:cNvSpPr/>
            <p:nvPr/>
          </p:nvSpPr>
          <p:spPr>
            <a:xfrm>
              <a:off x="6472123" y="506534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3" name="Straight Arrow Connector 672">
              <a:extLst>
                <a:ext uri="{FF2B5EF4-FFF2-40B4-BE49-F238E27FC236}">
                  <a16:creationId xmlns:a16="http://schemas.microsoft.com/office/drawing/2014/main" id="{2E8B6CDE-67F0-46B9-838E-B20CC5FEE1AE}"/>
                </a:ext>
              </a:extLst>
            </p:cNvPr>
            <p:cNvCxnSpPr>
              <a:cxnSpLocks/>
              <a:stCxn id="670" idx="4"/>
              <a:endCxn id="672" idx="0"/>
            </p:cNvCxnSpPr>
            <p:nvPr/>
          </p:nvCxnSpPr>
          <p:spPr>
            <a:xfrm flipH="1">
              <a:off x="6557644" y="4969129"/>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74" name="Oval 673">
              <a:extLst>
                <a:ext uri="{FF2B5EF4-FFF2-40B4-BE49-F238E27FC236}">
                  <a16:creationId xmlns:a16="http://schemas.microsoft.com/office/drawing/2014/main" id="{15FCEDC0-BECF-4882-954C-0225D5B98778}"/>
                </a:ext>
              </a:extLst>
            </p:cNvPr>
            <p:cNvSpPr/>
            <p:nvPr/>
          </p:nvSpPr>
          <p:spPr>
            <a:xfrm>
              <a:off x="6518554" y="462896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75" name="Connector: Elbow 674">
              <a:extLst>
                <a:ext uri="{FF2B5EF4-FFF2-40B4-BE49-F238E27FC236}">
                  <a16:creationId xmlns:a16="http://schemas.microsoft.com/office/drawing/2014/main" id="{14D7FA2F-4020-4328-AC2B-29F6E1FBA9E9}"/>
                </a:ext>
              </a:extLst>
            </p:cNvPr>
            <p:cNvCxnSpPr>
              <a:cxnSpLocks/>
              <a:stCxn id="674" idx="6"/>
              <a:endCxn id="672" idx="3"/>
            </p:cNvCxnSpPr>
            <p:nvPr/>
          </p:nvCxnSpPr>
          <p:spPr>
            <a:xfrm>
              <a:off x="6596732" y="4668051"/>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1BED55B1-DF38-400D-A01D-E7CC14B8714B}"/>
                </a:ext>
              </a:extLst>
            </p:cNvPr>
            <p:cNvCxnSpPr>
              <a:cxnSpLocks/>
            </p:cNvCxnSpPr>
            <p:nvPr/>
          </p:nvCxnSpPr>
          <p:spPr>
            <a:xfrm>
              <a:off x="6728380" y="5017238"/>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7" name="Connector: Elbow 676">
              <a:extLst>
                <a:ext uri="{FF2B5EF4-FFF2-40B4-BE49-F238E27FC236}">
                  <a16:creationId xmlns:a16="http://schemas.microsoft.com/office/drawing/2014/main" id="{AE838129-04D8-4C14-865F-604B9AE675AB}"/>
                </a:ext>
              </a:extLst>
            </p:cNvPr>
            <p:cNvCxnSpPr>
              <a:cxnSpLocks/>
              <a:endCxn id="674" idx="3"/>
            </p:cNvCxnSpPr>
            <p:nvPr/>
          </p:nvCxnSpPr>
          <p:spPr>
            <a:xfrm rot="10800000" flipH="1">
              <a:off x="6518553" y="4695691"/>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78" name="Oval 677">
              <a:extLst>
                <a:ext uri="{FF2B5EF4-FFF2-40B4-BE49-F238E27FC236}">
                  <a16:creationId xmlns:a16="http://schemas.microsoft.com/office/drawing/2014/main" id="{A20D6FB6-7FFE-4CEE-A463-9D71D84B96E4}"/>
                </a:ext>
              </a:extLst>
            </p:cNvPr>
            <p:cNvSpPr/>
            <p:nvPr/>
          </p:nvSpPr>
          <p:spPr>
            <a:xfrm>
              <a:off x="6473159" y="5360467"/>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79" name="Straight Arrow Connector 678">
              <a:extLst>
                <a:ext uri="{FF2B5EF4-FFF2-40B4-BE49-F238E27FC236}">
                  <a16:creationId xmlns:a16="http://schemas.microsoft.com/office/drawing/2014/main" id="{0D8F7B54-8AD7-4CD5-98F0-FB312F7A76B7}"/>
                </a:ext>
              </a:extLst>
            </p:cNvPr>
            <p:cNvCxnSpPr>
              <a:cxnSpLocks/>
              <a:endCxn id="678" idx="0"/>
            </p:cNvCxnSpPr>
            <p:nvPr/>
          </p:nvCxnSpPr>
          <p:spPr>
            <a:xfrm>
              <a:off x="6558680" y="5130186"/>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80" name="Rectangle 679">
              <a:extLst>
                <a:ext uri="{FF2B5EF4-FFF2-40B4-BE49-F238E27FC236}">
                  <a16:creationId xmlns:a16="http://schemas.microsoft.com/office/drawing/2014/main" id="{DC0F35B2-E2CA-4C2A-9ECA-B6D865640D2E}"/>
                </a:ext>
              </a:extLst>
            </p:cNvPr>
            <p:cNvSpPr/>
            <p:nvPr/>
          </p:nvSpPr>
          <p:spPr>
            <a:xfrm>
              <a:off x="6473158" y="5627486"/>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1" name="Straight Arrow Connector 680">
              <a:extLst>
                <a:ext uri="{FF2B5EF4-FFF2-40B4-BE49-F238E27FC236}">
                  <a16:creationId xmlns:a16="http://schemas.microsoft.com/office/drawing/2014/main" id="{54742FBD-F655-4892-8EAC-4AA49B554CB8}"/>
                </a:ext>
              </a:extLst>
            </p:cNvPr>
            <p:cNvCxnSpPr>
              <a:cxnSpLocks/>
              <a:stCxn id="678" idx="4"/>
              <a:endCxn id="680" idx="0"/>
            </p:cNvCxnSpPr>
            <p:nvPr/>
          </p:nvCxnSpPr>
          <p:spPr>
            <a:xfrm flipH="1">
              <a:off x="6558679" y="5531267"/>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82" name="Oval 681">
              <a:extLst>
                <a:ext uri="{FF2B5EF4-FFF2-40B4-BE49-F238E27FC236}">
                  <a16:creationId xmlns:a16="http://schemas.microsoft.com/office/drawing/2014/main" id="{2BEB7E38-42E2-4E2A-B679-7A2D43F5B936}"/>
                </a:ext>
              </a:extLst>
            </p:cNvPr>
            <p:cNvSpPr/>
            <p:nvPr/>
          </p:nvSpPr>
          <p:spPr>
            <a:xfrm>
              <a:off x="6519589" y="5191100"/>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83" name="Connector: Elbow 682">
              <a:extLst>
                <a:ext uri="{FF2B5EF4-FFF2-40B4-BE49-F238E27FC236}">
                  <a16:creationId xmlns:a16="http://schemas.microsoft.com/office/drawing/2014/main" id="{AA5730B0-3963-452C-B7EB-C5A7F8D09027}"/>
                </a:ext>
              </a:extLst>
            </p:cNvPr>
            <p:cNvCxnSpPr>
              <a:cxnSpLocks/>
              <a:stCxn id="682" idx="6"/>
              <a:endCxn id="680" idx="3"/>
            </p:cNvCxnSpPr>
            <p:nvPr/>
          </p:nvCxnSpPr>
          <p:spPr>
            <a:xfrm>
              <a:off x="6597767" y="5230189"/>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4" name="Connector: Elbow 683">
              <a:extLst>
                <a:ext uri="{FF2B5EF4-FFF2-40B4-BE49-F238E27FC236}">
                  <a16:creationId xmlns:a16="http://schemas.microsoft.com/office/drawing/2014/main" id="{51E1E606-E776-42AC-B87B-F09A5427D82B}"/>
                </a:ext>
              </a:extLst>
            </p:cNvPr>
            <p:cNvCxnSpPr>
              <a:cxnSpLocks/>
            </p:cNvCxnSpPr>
            <p:nvPr/>
          </p:nvCxnSpPr>
          <p:spPr>
            <a:xfrm>
              <a:off x="6729415" y="5579376"/>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5" name="Connector: Elbow 684">
              <a:extLst>
                <a:ext uri="{FF2B5EF4-FFF2-40B4-BE49-F238E27FC236}">
                  <a16:creationId xmlns:a16="http://schemas.microsoft.com/office/drawing/2014/main" id="{FB2B2F49-1CAF-4471-A535-748D04A1E003}"/>
                </a:ext>
              </a:extLst>
            </p:cNvPr>
            <p:cNvCxnSpPr>
              <a:cxnSpLocks/>
              <a:endCxn id="682" idx="3"/>
            </p:cNvCxnSpPr>
            <p:nvPr/>
          </p:nvCxnSpPr>
          <p:spPr>
            <a:xfrm rot="10800000" flipH="1">
              <a:off x="6519588" y="5257829"/>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86" name="Oval 685">
              <a:extLst>
                <a:ext uri="{FF2B5EF4-FFF2-40B4-BE49-F238E27FC236}">
                  <a16:creationId xmlns:a16="http://schemas.microsoft.com/office/drawing/2014/main" id="{7AB34768-6B5D-43BF-9D58-D1C0C504EA1E}"/>
                </a:ext>
              </a:extLst>
            </p:cNvPr>
            <p:cNvSpPr/>
            <p:nvPr/>
          </p:nvSpPr>
          <p:spPr>
            <a:xfrm>
              <a:off x="6518562" y="576411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87" name="Straight Arrow Connector 686">
              <a:extLst>
                <a:ext uri="{FF2B5EF4-FFF2-40B4-BE49-F238E27FC236}">
                  <a16:creationId xmlns:a16="http://schemas.microsoft.com/office/drawing/2014/main" id="{CE4772A7-04E4-498F-9BFC-DC9C0D9B788F}"/>
                </a:ext>
              </a:extLst>
            </p:cNvPr>
            <p:cNvCxnSpPr>
              <a:cxnSpLocks/>
              <a:stCxn id="680" idx="2"/>
              <a:endCxn id="686" idx="0"/>
            </p:cNvCxnSpPr>
            <p:nvPr/>
          </p:nvCxnSpPr>
          <p:spPr>
            <a:xfrm flipH="1">
              <a:off x="6557651" y="5695347"/>
              <a:ext cx="1028" cy="68765"/>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88" name="Oval 687">
              <a:extLst>
                <a:ext uri="{FF2B5EF4-FFF2-40B4-BE49-F238E27FC236}">
                  <a16:creationId xmlns:a16="http://schemas.microsoft.com/office/drawing/2014/main" id="{086C4996-CDCA-461E-BC5B-B15299A3D1E2}"/>
                </a:ext>
              </a:extLst>
            </p:cNvPr>
            <p:cNvSpPr/>
            <p:nvPr/>
          </p:nvSpPr>
          <p:spPr>
            <a:xfrm>
              <a:off x="6844320" y="3658280"/>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9" name="Rectangle 688">
              <a:extLst>
                <a:ext uri="{FF2B5EF4-FFF2-40B4-BE49-F238E27FC236}">
                  <a16:creationId xmlns:a16="http://schemas.microsoft.com/office/drawing/2014/main" id="{BA3A6EC8-AAE0-4941-8488-05E069271E81}"/>
                </a:ext>
              </a:extLst>
            </p:cNvPr>
            <p:cNvSpPr/>
            <p:nvPr/>
          </p:nvSpPr>
          <p:spPr>
            <a:xfrm>
              <a:off x="6844321" y="3360138"/>
              <a:ext cx="169700"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0" name="Straight Arrow Connector 689">
              <a:extLst>
                <a:ext uri="{FF2B5EF4-FFF2-40B4-BE49-F238E27FC236}">
                  <a16:creationId xmlns:a16="http://schemas.microsoft.com/office/drawing/2014/main" id="{C3734641-6EE6-4967-9786-727ABF7E3A1B}"/>
                </a:ext>
              </a:extLst>
            </p:cNvPr>
            <p:cNvCxnSpPr>
              <a:cxnSpLocks/>
              <a:stCxn id="689" idx="2"/>
              <a:endCxn id="688" idx="0"/>
            </p:cNvCxnSpPr>
            <p:nvPr/>
          </p:nvCxnSpPr>
          <p:spPr>
            <a:xfrm>
              <a:off x="6929171" y="3427999"/>
              <a:ext cx="67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91" name="Rectangle 690">
              <a:extLst>
                <a:ext uri="{FF2B5EF4-FFF2-40B4-BE49-F238E27FC236}">
                  <a16:creationId xmlns:a16="http://schemas.microsoft.com/office/drawing/2014/main" id="{80DB42CD-BAE8-4D3B-A17C-B55AF8BB6365}"/>
                </a:ext>
              </a:extLst>
            </p:cNvPr>
            <p:cNvSpPr/>
            <p:nvPr/>
          </p:nvSpPr>
          <p:spPr>
            <a:xfrm>
              <a:off x="6844319" y="392529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2" name="Straight Arrow Connector 691">
              <a:extLst>
                <a:ext uri="{FF2B5EF4-FFF2-40B4-BE49-F238E27FC236}">
                  <a16:creationId xmlns:a16="http://schemas.microsoft.com/office/drawing/2014/main" id="{0F97723A-C627-4C73-A914-7CBCE9017288}"/>
                </a:ext>
              </a:extLst>
            </p:cNvPr>
            <p:cNvCxnSpPr>
              <a:cxnSpLocks/>
              <a:stCxn id="688" idx="4"/>
              <a:endCxn id="691" idx="0"/>
            </p:cNvCxnSpPr>
            <p:nvPr/>
          </p:nvCxnSpPr>
          <p:spPr>
            <a:xfrm flipH="1">
              <a:off x="6929840" y="3829080"/>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93" name="Oval 692">
              <a:extLst>
                <a:ext uri="{FF2B5EF4-FFF2-40B4-BE49-F238E27FC236}">
                  <a16:creationId xmlns:a16="http://schemas.microsoft.com/office/drawing/2014/main" id="{556B24C8-0CDE-4B37-898E-939E0E406FA8}"/>
                </a:ext>
              </a:extLst>
            </p:cNvPr>
            <p:cNvSpPr/>
            <p:nvPr/>
          </p:nvSpPr>
          <p:spPr>
            <a:xfrm>
              <a:off x="6890750" y="3488913"/>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94" name="Connector: Elbow 693">
              <a:extLst>
                <a:ext uri="{FF2B5EF4-FFF2-40B4-BE49-F238E27FC236}">
                  <a16:creationId xmlns:a16="http://schemas.microsoft.com/office/drawing/2014/main" id="{84D88C94-8D79-4DB5-96D7-07916240931E}"/>
                </a:ext>
              </a:extLst>
            </p:cNvPr>
            <p:cNvCxnSpPr>
              <a:cxnSpLocks/>
              <a:stCxn id="693" idx="6"/>
              <a:endCxn id="691" idx="3"/>
            </p:cNvCxnSpPr>
            <p:nvPr/>
          </p:nvCxnSpPr>
          <p:spPr>
            <a:xfrm>
              <a:off x="6968928" y="3528002"/>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95" name="Connector: Elbow 694">
              <a:extLst>
                <a:ext uri="{FF2B5EF4-FFF2-40B4-BE49-F238E27FC236}">
                  <a16:creationId xmlns:a16="http://schemas.microsoft.com/office/drawing/2014/main" id="{7BAAB744-ECAA-461C-B099-0FC9EA305298}"/>
                </a:ext>
              </a:extLst>
            </p:cNvPr>
            <p:cNvCxnSpPr>
              <a:cxnSpLocks/>
            </p:cNvCxnSpPr>
            <p:nvPr/>
          </p:nvCxnSpPr>
          <p:spPr>
            <a:xfrm>
              <a:off x="7100576" y="3877189"/>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96" name="Connector: Elbow 695">
              <a:extLst>
                <a:ext uri="{FF2B5EF4-FFF2-40B4-BE49-F238E27FC236}">
                  <a16:creationId xmlns:a16="http://schemas.microsoft.com/office/drawing/2014/main" id="{E9384FD7-FA90-4D12-A12B-D2C84E06615E}"/>
                </a:ext>
              </a:extLst>
            </p:cNvPr>
            <p:cNvCxnSpPr>
              <a:cxnSpLocks/>
              <a:endCxn id="693" idx="3"/>
            </p:cNvCxnSpPr>
            <p:nvPr/>
          </p:nvCxnSpPr>
          <p:spPr>
            <a:xfrm rot="10800000" flipH="1">
              <a:off x="6890749" y="3555642"/>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97" name="Oval 696">
              <a:extLst>
                <a:ext uri="{FF2B5EF4-FFF2-40B4-BE49-F238E27FC236}">
                  <a16:creationId xmlns:a16="http://schemas.microsoft.com/office/drawing/2014/main" id="{CC7E1D24-3543-43C2-969D-D7EBC8E0884C}"/>
                </a:ext>
              </a:extLst>
            </p:cNvPr>
            <p:cNvSpPr/>
            <p:nvPr/>
          </p:nvSpPr>
          <p:spPr>
            <a:xfrm>
              <a:off x="6844320" y="4228600"/>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98" name="Straight Arrow Connector 697">
              <a:extLst>
                <a:ext uri="{FF2B5EF4-FFF2-40B4-BE49-F238E27FC236}">
                  <a16:creationId xmlns:a16="http://schemas.microsoft.com/office/drawing/2014/main" id="{16C4DFE7-5EE9-4697-8597-5881E722C283}"/>
                </a:ext>
              </a:extLst>
            </p:cNvPr>
            <p:cNvCxnSpPr>
              <a:cxnSpLocks/>
              <a:endCxn id="697" idx="0"/>
            </p:cNvCxnSpPr>
            <p:nvPr/>
          </p:nvCxnSpPr>
          <p:spPr>
            <a:xfrm>
              <a:off x="6929841" y="3998319"/>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699" name="Rectangle 698">
              <a:extLst>
                <a:ext uri="{FF2B5EF4-FFF2-40B4-BE49-F238E27FC236}">
                  <a16:creationId xmlns:a16="http://schemas.microsoft.com/office/drawing/2014/main" id="{11346B02-D410-4795-BB1D-8944A185F141}"/>
                </a:ext>
              </a:extLst>
            </p:cNvPr>
            <p:cNvSpPr/>
            <p:nvPr/>
          </p:nvSpPr>
          <p:spPr>
            <a:xfrm>
              <a:off x="6844319" y="449561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0" name="Straight Arrow Connector 699">
              <a:extLst>
                <a:ext uri="{FF2B5EF4-FFF2-40B4-BE49-F238E27FC236}">
                  <a16:creationId xmlns:a16="http://schemas.microsoft.com/office/drawing/2014/main" id="{605B653D-EFAB-424E-A886-6F2CC7BB44D1}"/>
                </a:ext>
              </a:extLst>
            </p:cNvPr>
            <p:cNvCxnSpPr>
              <a:cxnSpLocks/>
              <a:stCxn id="697" idx="4"/>
              <a:endCxn id="699" idx="0"/>
            </p:cNvCxnSpPr>
            <p:nvPr/>
          </p:nvCxnSpPr>
          <p:spPr>
            <a:xfrm flipH="1">
              <a:off x="6929840" y="4399400"/>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01" name="Oval 700">
              <a:extLst>
                <a:ext uri="{FF2B5EF4-FFF2-40B4-BE49-F238E27FC236}">
                  <a16:creationId xmlns:a16="http://schemas.microsoft.com/office/drawing/2014/main" id="{E1274956-09E4-4147-B17C-76647E4B0BDE}"/>
                </a:ext>
              </a:extLst>
            </p:cNvPr>
            <p:cNvSpPr/>
            <p:nvPr/>
          </p:nvSpPr>
          <p:spPr>
            <a:xfrm>
              <a:off x="6890750" y="4059233"/>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02" name="Connector: Elbow 701">
              <a:extLst>
                <a:ext uri="{FF2B5EF4-FFF2-40B4-BE49-F238E27FC236}">
                  <a16:creationId xmlns:a16="http://schemas.microsoft.com/office/drawing/2014/main" id="{68F93360-E463-4390-82A3-5F8BF9C03BDE}"/>
                </a:ext>
              </a:extLst>
            </p:cNvPr>
            <p:cNvCxnSpPr>
              <a:cxnSpLocks/>
              <a:stCxn id="701" idx="6"/>
              <a:endCxn id="699" idx="3"/>
            </p:cNvCxnSpPr>
            <p:nvPr/>
          </p:nvCxnSpPr>
          <p:spPr>
            <a:xfrm>
              <a:off x="6968928" y="4098322"/>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3" name="Connector: Elbow 702">
              <a:extLst>
                <a:ext uri="{FF2B5EF4-FFF2-40B4-BE49-F238E27FC236}">
                  <a16:creationId xmlns:a16="http://schemas.microsoft.com/office/drawing/2014/main" id="{93C520A4-CE1D-4D3D-80F4-28A7D7ACFB7E}"/>
                </a:ext>
              </a:extLst>
            </p:cNvPr>
            <p:cNvCxnSpPr>
              <a:cxnSpLocks/>
            </p:cNvCxnSpPr>
            <p:nvPr/>
          </p:nvCxnSpPr>
          <p:spPr>
            <a:xfrm>
              <a:off x="7100576" y="4447509"/>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4" name="Connector: Elbow 703">
              <a:extLst>
                <a:ext uri="{FF2B5EF4-FFF2-40B4-BE49-F238E27FC236}">
                  <a16:creationId xmlns:a16="http://schemas.microsoft.com/office/drawing/2014/main" id="{8949BB23-6C96-4874-927B-72059CCB5AD3}"/>
                </a:ext>
              </a:extLst>
            </p:cNvPr>
            <p:cNvCxnSpPr>
              <a:cxnSpLocks/>
              <a:endCxn id="701" idx="3"/>
            </p:cNvCxnSpPr>
            <p:nvPr/>
          </p:nvCxnSpPr>
          <p:spPr>
            <a:xfrm rot="10800000" flipH="1">
              <a:off x="6890749" y="4125962"/>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05" name="Oval 704">
              <a:extLst>
                <a:ext uri="{FF2B5EF4-FFF2-40B4-BE49-F238E27FC236}">
                  <a16:creationId xmlns:a16="http://schemas.microsoft.com/office/drawing/2014/main" id="{507A93B3-4B91-4729-96BE-262429D6C994}"/>
                </a:ext>
              </a:extLst>
            </p:cNvPr>
            <p:cNvSpPr/>
            <p:nvPr/>
          </p:nvSpPr>
          <p:spPr>
            <a:xfrm>
              <a:off x="6848130" y="4798329"/>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06" name="Straight Arrow Connector 705">
              <a:extLst>
                <a:ext uri="{FF2B5EF4-FFF2-40B4-BE49-F238E27FC236}">
                  <a16:creationId xmlns:a16="http://schemas.microsoft.com/office/drawing/2014/main" id="{DF6160C2-1051-4E52-910A-09E42971DBCB}"/>
                </a:ext>
              </a:extLst>
            </p:cNvPr>
            <p:cNvCxnSpPr>
              <a:cxnSpLocks/>
              <a:endCxn id="705" idx="0"/>
            </p:cNvCxnSpPr>
            <p:nvPr/>
          </p:nvCxnSpPr>
          <p:spPr>
            <a:xfrm>
              <a:off x="6933651" y="4568048"/>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707" name="Rectangle 706">
              <a:extLst>
                <a:ext uri="{FF2B5EF4-FFF2-40B4-BE49-F238E27FC236}">
                  <a16:creationId xmlns:a16="http://schemas.microsoft.com/office/drawing/2014/main" id="{F8D0D316-15C9-4866-AC01-DD76FA089773}"/>
                </a:ext>
              </a:extLst>
            </p:cNvPr>
            <p:cNvSpPr/>
            <p:nvPr/>
          </p:nvSpPr>
          <p:spPr>
            <a:xfrm>
              <a:off x="6848129" y="506534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8" name="Straight Arrow Connector 707">
              <a:extLst>
                <a:ext uri="{FF2B5EF4-FFF2-40B4-BE49-F238E27FC236}">
                  <a16:creationId xmlns:a16="http://schemas.microsoft.com/office/drawing/2014/main" id="{36514A09-0E8A-4865-9BA0-55EA067CF1D5}"/>
                </a:ext>
              </a:extLst>
            </p:cNvPr>
            <p:cNvCxnSpPr>
              <a:cxnSpLocks/>
              <a:stCxn id="705" idx="4"/>
              <a:endCxn id="707" idx="0"/>
            </p:cNvCxnSpPr>
            <p:nvPr/>
          </p:nvCxnSpPr>
          <p:spPr>
            <a:xfrm flipH="1">
              <a:off x="6933650" y="4969129"/>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09" name="Oval 708">
              <a:extLst>
                <a:ext uri="{FF2B5EF4-FFF2-40B4-BE49-F238E27FC236}">
                  <a16:creationId xmlns:a16="http://schemas.microsoft.com/office/drawing/2014/main" id="{1BDE42B4-81DC-4FDE-B76B-D1CB44447E10}"/>
                </a:ext>
              </a:extLst>
            </p:cNvPr>
            <p:cNvSpPr/>
            <p:nvPr/>
          </p:nvSpPr>
          <p:spPr>
            <a:xfrm>
              <a:off x="6894560" y="462896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10" name="Connector: Elbow 709">
              <a:extLst>
                <a:ext uri="{FF2B5EF4-FFF2-40B4-BE49-F238E27FC236}">
                  <a16:creationId xmlns:a16="http://schemas.microsoft.com/office/drawing/2014/main" id="{015D44A7-61F1-4B57-A65B-CA8B19CE659F}"/>
                </a:ext>
              </a:extLst>
            </p:cNvPr>
            <p:cNvCxnSpPr>
              <a:cxnSpLocks/>
              <a:stCxn id="709" idx="6"/>
              <a:endCxn id="707" idx="3"/>
            </p:cNvCxnSpPr>
            <p:nvPr/>
          </p:nvCxnSpPr>
          <p:spPr>
            <a:xfrm>
              <a:off x="6972738" y="4668051"/>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1" name="Connector: Elbow 710">
              <a:extLst>
                <a:ext uri="{FF2B5EF4-FFF2-40B4-BE49-F238E27FC236}">
                  <a16:creationId xmlns:a16="http://schemas.microsoft.com/office/drawing/2014/main" id="{22679291-D7DF-44BA-A7F9-C6183B019357}"/>
                </a:ext>
              </a:extLst>
            </p:cNvPr>
            <p:cNvCxnSpPr>
              <a:cxnSpLocks/>
            </p:cNvCxnSpPr>
            <p:nvPr/>
          </p:nvCxnSpPr>
          <p:spPr>
            <a:xfrm>
              <a:off x="7104386" y="5017238"/>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2" name="Connector: Elbow 711">
              <a:extLst>
                <a:ext uri="{FF2B5EF4-FFF2-40B4-BE49-F238E27FC236}">
                  <a16:creationId xmlns:a16="http://schemas.microsoft.com/office/drawing/2014/main" id="{3DFB616F-D7AA-4596-8DEF-49B34DFA0283}"/>
                </a:ext>
              </a:extLst>
            </p:cNvPr>
            <p:cNvCxnSpPr>
              <a:cxnSpLocks/>
              <a:endCxn id="709" idx="3"/>
            </p:cNvCxnSpPr>
            <p:nvPr/>
          </p:nvCxnSpPr>
          <p:spPr>
            <a:xfrm rot="10800000" flipH="1">
              <a:off x="6894559" y="4695691"/>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13" name="Oval 712">
              <a:extLst>
                <a:ext uri="{FF2B5EF4-FFF2-40B4-BE49-F238E27FC236}">
                  <a16:creationId xmlns:a16="http://schemas.microsoft.com/office/drawing/2014/main" id="{22FB0BDF-64BD-4CE9-908F-4E8547A9F9D1}"/>
                </a:ext>
              </a:extLst>
            </p:cNvPr>
            <p:cNvSpPr/>
            <p:nvPr/>
          </p:nvSpPr>
          <p:spPr>
            <a:xfrm>
              <a:off x="6849165" y="5360467"/>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14" name="Straight Arrow Connector 713">
              <a:extLst>
                <a:ext uri="{FF2B5EF4-FFF2-40B4-BE49-F238E27FC236}">
                  <a16:creationId xmlns:a16="http://schemas.microsoft.com/office/drawing/2014/main" id="{5453DF54-9350-46BF-9906-7D5BB1CDD31C}"/>
                </a:ext>
              </a:extLst>
            </p:cNvPr>
            <p:cNvCxnSpPr>
              <a:cxnSpLocks/>
              <a:endCxn id="713" idx="0"/>
            </p:cNvCxnSpPr>
            <p:nvPr/>
          </p:nvCxnSpPr>
          <p:spPr>
            <a:xfrm>
              <a:off x="6934686" y="5130186"/>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715" name="Rectangle 714">
              <a:extLst>
                <a:ext uri="{FF2B5EF4-FFF2-40B4-BE49-F238E27FC236}">
                  <a16:creationId xmlns:a16="http://schemas.microsoft.com/office/drawing/2014/main" id="{072E5BDC-04CC-4F00-8AB5-80263F9F5997}"/>
                </a:ext>
              </a:extLst>
            </p:cNvPr>
            <p:cNvSpPr/>
            <p:nvPr/>
          </p:nvSpPr>
          <p:spPr>
            <a:xfrm>
              <a:off x="6849164" y="5627486"/>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6" name="Straight Arrow Connector 715">
              <a:extLst>
                <a:ext uri="{FF2B5EF4-FFF2-40B4-BE49-F238E27FC236}">
                  <a16:creationId xmlns:a16="http://schemas.microsoft.com/office/drawing/2014/main" id="{510B961A-1DD9-4325-8B66-D5FCC7476073}"/>
                </a:ext>
              </a:extLst>
            </p:cNvPr>
            <p:cNvCxnSpPr>
              <a:cxnSpLocks/>
              <a:stCxn id="713" idx="4"/>
              <a:endCxn id="715" idx="0"/>
            </p:cNvCxnSpPr>
            <p:nvPr/>
          </p:nvCxnSpPr>
          <p:spPr>
            <a:xfrm flipH="1">
              <a:off x="6934685" y="5531267"/>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17" name="Oval 716">
              <a:extLst>
                <a:ext uri="{FF2B5EF4-FFF2-40B4-BE49-F238E27FC236}">
                  <a16:creationId xmlns:a16="http://schemas.microsoft.com/office/drawing/2014/main" id="{71374983-32CB-46C5-B474-A8625A7833E4}"/>
                </a:ext>
              </a:extLst>
            </p:cNvPr>
            <p:cNvSpPr/>
            <p:nvPr/>
          </p:nvSpPr>
          <p:spPr>
            <a:xfrm>
              <a:off x="6895595" y="5191100"/>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18" name="Connector: Elbow 717">
              <a:extLst>
                <a:ext uri="{FF2B5EF4-FFF2-40B4-BE49-F238E27FC236}">
                  <a16:creationId xmlns:a16="http://schemas.microsoft.com/office/drawing/2014/main" id="{5AA685D5-151F-46AB-A9E3-16874995B9FA}"/>
                </a:ext>
              </a:extLst>
            </p:cNvPr>
            <p:cNvCxnSpPr>
              <a:cxnSpLocks/>
              <a:stCxn id="717" idx="6"/>
              <a:endCxn id="715" idx="3"/>
            </p:cNvCxnSpPr>
            <p:nvPr/>
          </p:nvCxnSpPr>
          <p:spPr>
            <a:xfrm>
              <a:off x="6973773" y="5230189"/>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9" name="Connector: Elbow 718">
              <a:extLst>
                <a:ext uri="{FF2B5EF4-FFF2-40B4-BE49-F238E27FC236}">
                  <a16:creationId xmlns:a16="http://schemas.microsoft.com/office/drawing/2014/main" id="{311B1695-5737-4388-B133-C040859BFCBF}"/>
                </a:ext>
              </a:extLst>
            </p:cNvPr>
            <p:cNvCxnSpPr>
              <a:cxnSpLocks/>
            </p:cNvCxnSpPr>
            <p:nvPr/>
          </p:nvCxnSpPr>
          <p:spPr>
            <a:xfrm>
              <a:off x="7105421" y="5579376"/>
              <a:ext cx="124307" cy="82041"/>
            </a:xfrm>
            <a:prstGeom prst="bentConnector3">
              <a:avLst>
                <a:gd name="adj1" fmla="val 3007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20" name="Connector: Elbow 719">
              <a:extLst>
                <a:ext uri="{FF2B5EF4-FFF2-40B4-BE49-F238E27FC236}">
                  <a16:creationId xmlns:a16="http://schemas.microsoft.com/office/drawing/2014/main" id="{CA2A70BD-6DD9-49E3-B5C4-5AC5C32D2F81}"/>
                </a:ext>
              </a:extLst>
            </p:cNvPr>
            <p:cNvCxnSpPr>
              <a:cxnSpLocks/>
              <a:endCxn id="717" idx="3"/>
            </p:cNvCxnSpPr>
            <p:nvPr/>
          </p:nvCxnSpPr>
          <p:spPr>
            <a:xfrm rot="10800000" flipH="1">
              <a:off x="6895594" y="5257829"/>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21" name="Oval 720">
              <a:extLst>
                <a:ext uri="{FF2B5EF4-FFF2-40B4-BE49-F238E27FC236}">
                  <a16:creationId xmlns:a16="http://schemas.microsoft.com/office/drawing/2014/main" id="{BB8DC69B-034A-45FF-93FC-7E450B737328}"/>
                </a:ext>
              </a:extLst>
            </p:cNvPr>
            <p:cNvSpPr/>
            <p:nvPr/>
          </p:nvSpPr>
          <p:spPr>
            <a:xfrm>
              <a:off x="6894568" y="576411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22" name="Straight Arrow Connector 721">
              <a:extLst>
                <a:ext uri="{FF2B5EF4-FFF2-40B4-BE49-F238E27FC236}">
                  <a16:creationId xmlns:a16="http://schemas.microsoft.com/office/drawing/2014/main" id="{68794B6A-29B2-4446-B5DC-F10A8DE74A51}"/>
                </a:ext>
              </a:extLst>
            </p:cNvPr>
            <p:cNvCxnSpPr>
              <a:cxnSpLocks/>
              <a:stCxn id="715" idx="2"/>
              <a:endCxn id="721" idx="0"/>
            </p:cNvCxnSpPr>
            <p:nvPr/>
          </p:nvCxnSpPr>
          <p:spPr>
            <a:xfrm flipH="1">
              <a:off x="6933657" y="5695347"/>
              <a:ext cx="1028" cy="68765"/>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58" name="Oval 757">
              <a:extLst>
                <a:ext uri="{FF2B5EF4-FFF2-40B4-BE49-F238E27FC236}">
                  <a16:creationId xmlns:a16="http://schemas.microsoft.com/office/drawing/2014/main" id="{0A3B0370-BEB6-46C0-A8BF-26C68B4B0F2E}"/>
                </a:ext>
              </a:extLst>
            </p:cNvPr>
            <p:cNvSpPr/>
            <p:nvPr/>
          </p:nvSpPr>
          <p:spPr>
            <a:xfrm>
              <a:off x="7223846" y="3655355"/>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9" name="Rectangle 758">
              <a:extLst>
                <a:ext uri="{FF2B5EF4-FFF2-40B4-BE49-F238E27FC236}">
                  <a16:creationId xmlns:a16="http://schemas.microsoft.com/office/drawing/2014/main" id="{101A9F0D-3379-4FFB-B925-780BC6549447}"/>
                </a:ext>
              </a:extLst>
            </p:cNvPr>
            <p:cNvSpPr/>
            <p:nvPr/>
          </p:nvSpPr>
          <p:spPr>
            <a:xfrm>
              <a:off x="7223846" y="3357213"/>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0" name="Straight Arrow Connector 759">
              <a:extLst>
                <a:ext uri="{FF2B5EF4-FFF2-40B4-BE49-F238E27FC236}">
                  <a16:creationId xmlns:a16="http://schemas.microsoft.com/office/drawing/2014/main" id="{A3FF5549-2FC3-4D15-81C7-FB121CC8697D}"/>
                </a:ext>
              </a:extLst>
            </p:cNvPr>
            <p:cNvCxnSpPr>
              <a:cxnSpLocks/>
              <a:stCxn id="759" idx="2"/>
              <a:endCxn id="758" idx="0"/>
            </p:cNvCxnSpPr>
            <p:nvPr/>
          </p:nvCxnSpPr>
          <p:spPr>
            <a:xfrm>
              <a:off x="7309367" y="3425074"/>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761" name="Rectangle 760">
              <a:extLst>
                <a:ext uri="{FF2B5EF4-FFF2-40B4-BE49-F238E27FC236}">
                  <a16:creationId xmlns:a16="http://schemas.microsoft.com/office/drawing/2014/main" id="{9F157882-9338-4D69-9970-357FDEBABBB3}"/>
                </a:ext>
              </a:extLst>
            </p:cNvPr>
            <p:cNvSpPr/>
            <p:nvPr/>
          </p:nvSpPr>
          <p:spPr>
            <a:xfrm>
              <a:off x="7223845" y="3922374"/>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2" name="Straight Arrow Connector 761">
              <a:extLst>
                <a:ext uri="{FF2B5EF4-FFF2-40B4-BE49-F238E27FC236}">
                  <a16:creationId xmlns:a16="http://schemas.microsoft.com/office/drawing/2014/main" id="{31C31106-FADB-44A6-8B17-8AF7066BD37C}"/>
                </a:ext>
              </a:extLst>
            </p:cNvPr>
            <p:cNvCxnSpPr>
              <a:cxnSpLocks/>
              <a:stCxn id="758" idx="4"/>
              <a:endCxn id="761" idx="0"/>
            </p:cNvCxnSpPr>
            <p:nvPr/>
          </p:nvCxnSpPr>
          <p:spPr>
            <a:xfrm flipH="1">
              <a:off x="7309366" y="3826155"/>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63" name="Oval 762">
              <a:extLst>
                <a:ext uri="{FF2B5EF4-FFF2-40B4-BE49-F238E27FC236}">
                  <a16:creationId xmlns:a16="http://schemas.microsoft.com/office/drawing/2014/main" id="{9A65CE6F-0E19-49D2-9D1A-4FD7DC8763F7}"/>
                </a:ext>
              </a:extLst>
            </p:cNvPr>
            <p:cNvSpPr/>
            <p:nvPr/>
          </p:nvSpPr>
          <p:spPr>
            <a:xfrm>
              <a:off x="7270276" y="3485988"/>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64" name="Connector: Elbow 763">
              <a:extLst>
                <a:ext uri="{FF2B5EF4-FFF2-40B4-BE49-F238E27FC236}">
                  <a16:creationId xmlns:a16="http://schemas.microsoft.com/office/drawing/2014/main" id="{A69B01A6-525D-42EF-B3B5-B4709CBFB572}"/>
                </a:ext>
              </a:extLst>
            </p:cNvPr>
            <p:cNvCxnSpPr>
              <a:cxnSpLocks/>
              <a:stCxn id="763" idx="6"/>
              <a:endCxn id="761" idx="3"/>
            </p:cNvCxnSpPr>
            <p:nvPr/>
          </p:nvCxnSpPr>
          <p:spPr>
            <a:xfrm>
              <a:off x="7348454" y="3525077"/>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66" name="Connector: Elbow 765">
              <a:extLst>
                <a:ext uri="{FF2B5EF4-FFF2-40B4-BE49-F238E27FC236}">
                  <a16:creationId xmlns:a16="http://schemas.microsoft.com/office/drawing/2014/main" id="{234BA536-C997-4AD1-B7D4-E6C6390307FD}"/>
                </a:ext>
              </a:extLst>
            </p:cNvPr>
            <p:cNvCxnSpPr>
              <a:cxnSpLocks/>
              <a:endCxn id="763" idx="3"/>
            </p:cNvCxnSpPr>
            <p:nvPr/>
          </p:nvCxnSpPr>
          <p:spPr>
            <a:xfrm rot="10800000" flipH="1">
              <a:off x="7270275" y="3552717"/>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67" name="Oval 766">
              <a:extLst>
                <a:ext uri="{FF2B5EF4-FFF2-40B4-BE49-F238E27FC236}">
                  <a16:creationId xmlns:a16="http://schemas.microsoft.com/office/drawing/2014/main" id="{E85A1CDE-AA5C-4B76-9815-86CB1F1A30F0}"/>
                </a:ext>
              </a:extLst>
            </p:cNvPr>
            <p:cNvSpPr/>
            <p:nvPr/>
          </p:nvSpPr>
          <p:spPr>
            <a:xfrm>
              <a:off x="7223846" y="4225675"/>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68" name="Straight Arrow Connector 767">
              <a:extLst>
                <a:ext uri="{FF2B5EF4-FFF2-40B4-BE49-F238E27FC236}">
                  <a16:creationId xmlns:a16="http://schemas.microsoft.com/office/drawing/2014/main" id="{CFDC5115-9BC0-4A92-876B-C9612133F126}"/>
                </a:ext>
              </a:extLst>
            </p:cNvPr>
            <p:cNvCxnSpPr>
              <a:cxnSpLocks/>
              <a:endCxn id="767" idx="0"/>
            </p:cNvCxnSpPr>
            <p:nvPr/>
          </p:nvCxnSpPr>
          <p:spPr>
            <a:xfrm>
              <a:off x="7309367" y="3995394"/>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769" name="Rectangle 768">
              <a:extLst>
                <a:ext uri="{FF2B5EF4-FFF2-40B4-BE49-F238E27FC236}">
                  <a16:creationId xmlns:a16="http://schemas.microsoft.com/office/drawing/2014/main" id="{C0DF4737-F787-4F1D-B2DF-F71247A51CFE}"/>
                </a:ext>
              </a:extLst>
            </p:cNvPr>
            <p:cNvSpPr/>
            <p:nvPr/>
          </p:nvSpPr>
          <p:spPr>
            <a:xfrm>
              <a:off x="7223845" y="4492694"/>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0" name="Straight Arrow Connector 769">
              <a:extLst>
                <a:ext uri="{FF2B5EF4-FFF2-40B4-BE49-F238E27FC236}">
                  <a16:creationId xmlns:a16="http://schemas.microsoft.com/office/drawing/2014/main" id="{6F6389A9-E61B-4C57-8063-DBFC42982732}"/>
                </a:ext>
              </a:extLst>
            </p:cNvPr>
            <p:cNvCxnSpPr>
              <a:cxnSpLocks/>
              <a:stCxn id="767" idx="4"/>
              <a:endCxn id="769" idx="0"/>
            </p:cNvCxnSpPr>
            <p:nvPr/>
          </p:nvCxnSpPr>
          <p:spPr>
            <a:xfrm flipH="1">
              <a:off x="7309366" y="4396475"/>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71" name="Oval 770">
              <a:extLst>
                <a:ext uri="{FF2B5EF4-FFF2-40B4-BE49-F238E27FC236}">
                  <a16:creationId xmlns:a16="http://schemas.microsoft.com/office/drawing/2014/main" id="{EF4166E0-7CEC-459B-90B8-FEA455E24E0A}"/>
                </a:ext>
              </a:extLst>
            </p:cNvPr>
            <p:cNvSpPr/>
            <p:nvPr/>
          </p:nvSpPr>
          <p:spPr>
            <a:xfrm>
              <a:off x="7270276" y="4056308"/>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72" name="Connector: Elbow 771">
              <a:extLst>
                <a:ext uri="{FF2B5EF4-FFF2-40B4-BE49-F238E27FC236}">
                  <a16:creationId xmlns:a16="http://schemas.microsoft.com/office/drawing/2014/main" id="{BD94C6B9-8265-4718-81FD-D8DB8EED6E7B}"/>
                </a:ext>
              </a:extLst>
            </p:cNvPr>
            <p:cNvCxnSpPr>
              <a:cxnSpLocks/>
              <a:stCxn id="771" idx="6"/>
              <a:endCxn id="769" idx="3"/>
            </p:cNvCxnSpPr>
            <p:nvPr/>
          </p:nvCxnSpPr>
          <p:spPr>
            <a:xfrm>
              <a:off x="7348454" y="4095397"/>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74" name="Connector: Elbow 773">
              <a:extLst>
                <a:ext uri="{FF2B5EF4-FFF2-40B4-BE49-F238E27FC236}">
                  <a16:creationId xmlns:a16="http://schemas.microsoft.com/office/drawing/2014/main" id="{91C46DF8-0278-4EAC-9D89-CD60E3AEE1CF}"/>
                </a:ext>
              </a:extLst>
            </p:cNvPr>
            <p:cNvCxnSpPr>
              <a:cxnSpLocks/>
              <a:endCxn id="771" idx="3"/>
            </p:cNvCxnSpPr>
            <p:nvPr/>
          </p:nvCxnSpPr>
          <p:spPr>
            <a:xfrm rot="10800000" flipH="1">
              <a:off x="7270275" y="4123037"/>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75" name="Oval 774">
              <a:extLst>
                <a:ext uri="{FF2B5EF4-FFF2-40B4-BE49-F238E27FC236}">
                  <a16:creationId xmlns:a16="http://schemas.microsoft.com/office/drawing/2014/main" id="{CEFD8BDC-AB6B-48A8-91A4-9135C580545C}"/>
                </a:ext>
              </a:extLst>
            </p:cNvPr>
            <p:cNvSpPr/>
            <p:nvPr/>
          </p:nvSpPr>
          <p:spPr>
            <a:xfrm>
              <a:off x="7227656" y="4795404"/>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76" name="Straight Arrow Connector 775">
              <a:extLst>
                <a:ext uri="{FF2B5EF4-FFF2-40B4-BE49-F238E27FC236}">
                  <a16:creationId xmlns:a16="http://schemas.microsoft.com/office/drawing/2014/main" id="{EEBFDFDE-5B0E-4E70-A87C-BBC02B06ABE9}"/>
                </a:ext>
              </a:extLst>
            </p:cNvPr>
            <p:cNvCxnSpPr>
              <a:cxnSpLocks/>
              <a:endCxn id="775" idx="0"/>
            </p:cNvCxnSpPr>
            <p:nvPr/>
          </p:nvCxnSpPr>
          <p:spPr>
            <a:xfrm>
              <a:off x="7313177" y="4565123"/>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777" name="Rectangle 776">
              <a:extLst>
                <a:ext uri="{FF2B5EF4-FFF2-40B4-BE49-F238E27FC236}">
                  <a16:creationId xmlns:a16="http://schemas.microsoft.com/office/drawing/2014/main" id="{1A9F67BE-77E0-441B-8C3E-FB571EE39222}"/>
                </a:ext>
              </a:extLst>
            </p:cNvPr>
            <p:cNvSpPr/>
            <p:nvPr/>
          </p:nvSpPr>
          <p:spPr>
            <a:xfrm>
              <a:off x="7227655" y="5062423"/>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8" name="Straight Arrow Connector 777">
              <a:extLst>
                <a:ext uri="{FF2B5EF4-FFF2-40B4-BE49-F238E27FC236}">
                  <a16:creationId xmlns:a16="http://schemas.microsoft.com/office/drawing/2014/main" id="{A59C0157-8000-4954-AD73-E0254B273507}"/>
                </a:ext>
              </a:extLst>
            </p:cNvPr>
            <p:cNvCxnSpPr>
              <a:cxnSpLocks/>
              <a:stCxn id="775" idx="4"/>
              <a:endCxn id="777" idx="0"/>
            </p:cNvCxnSpPr>
            <p:nvPr/>
          </p:nvCxnSpPr>
          <p:spPr>
            <a:xfrm flipH="1">
              <a:off x="7313176" y="4966204"/>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79" name="Oval 778">
              <a:extLst>
                <a:ext uri="{FF2B5EF4-FFF2-40B4-BE49-F238E27FC236}">
                  <a16:creationId xmlns:a16="http://schemas.microsoft.com/office/drawing/2014/main" id="{730A1A23-A5B8-4C4C-AB09-029D16A7A150}"/>
                </a:ext>
              </a:extLst>
            </p:cNvPr>
            <p:cNvSpPr/>
            <p:nvPr/>
          </p:nvSpPr>
          <p:spPr>
            <a:xfrm>
              <a:off x="7274086" y="4626037"/>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80" name="Connector: Elbow 779">
              <a:extLst>
                <a:ext uri="{FF2B5EF4-FFF2-40B4-BE49-F238E27FC236}">
                  <a16:creationId xmlns:a16="http://schemas.microsoft.com/office/drawing/2014/main" id="{5229F189-B6C2-4176-9638-8FB755B32374}"/>
                </a:ext>
              </a:extLst>
            </p:cNvPr>
            <p:cNvCxnSpPr>
              <a:cxnSpLocks/>
              <a:stCxn id="779" idx="6"/>
              <a:endCxn id="777" idx="3"/>
            </p:cNvCxnSpPr>
            <p:nvPr/>
          </p:nvCxnSpPr>
          <p:spPr>
            <a:xfrm>
              <a:off x="7352264" y="4665126"/>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2" name="Connector: Elbow 781">
              <a:extLst>
                <a:ext uri="{FF2B5EF4-FFF2-40B4-BE49-F238E27FC236}">
                  <a16:creationId xmlns:a16="http://schemas.microsoft.com/office/drawing/2014/main" id="{B49735A4-9393-464A-BD6F-D40F6CFADB7E}"/>
                </a:ext>
              </a:extLst>
            </p:cNvPr>
            <p:cNvCxnSpPr>
              <a:cxnSpLocks/>
              <a:endCxn id="779" idx="3"/>
            </p:cNvCxnSpPr>
            <p:nvPr/>
          </p:nvCxnSpPr>
          <p:spPr>
            <a:xfrm rot="10800000" flipH="1">
              <a:off x="7274085" y="4692766"/>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83" name="Oval 782">
              <a:extLst>
                <a:ext uri="{FF2B5EF4-FFF2-40B4-BE49-F238E27FC236}">
                  <a16:creationId xmlns:a16="http://schemas.microsoft.com/office/drawing/2014/main" id="{7B94C726-88BA-4E66-A851-D297E7AD52E2}"/>
                </a:ext>
              </a:extLst>
            </p:cNvPr>
            <p:cNvSpPr/>
            <p:nvPr/>
          </p:nvSpPr>
          <p:spPr>
            <a:xfrm>
              <a:off x="7228691" y="5357542"/>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84" name="Straight Arrow Connector 783">
              <a:extLst>
                <a:ext uri="{FF2B5EF4-FFF2-40B4-BE49-F238E27FC236}">
                  <a16:creationId xmlns:a16="http://schemas.microsoft.com/office/drawing/2014/main" id="{0DEED466-DD0F-44B1-812F-C881B1645F08}"/>
                </a:ext>
              </a:extLst>
            </p:cNvPr>
            <p:cNvCxnSpPr>
              <a:cxnSpLocks/>
              <a:endCxn id="783" idx="0"/>
            </p:cNvCxnSpPr>
            <p:nvPr/>
          </p:nvCxnSpPr>
          <p:spPr>
            <a:xfrm>
              <a:off x="7314212" y="5127261"/>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785" name="Rectangle 784">
              <a:extLst>
                <a:ext uri="{FF2B5EF4-FFF2-40B4-BE49-F238E27FC236}">
                  <a16:creationId xmlns:a16="http://schemas.microsoft.com/office/drawing/2014/main" id="{73A14A80-D9D5-417D-A46C-24A86D68EA53}"/>
                </a:ext>
              </a:extLst>
            </p:cNvPr>
            <p:cNvSpPr/>
            <p:nvPr/>
          </p:nvSpPr>
          <p:spPr>
            <a:xfrm>
              <a:off x="7228690" y="5624561"/>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6" name="Straight Arrow Connector 785">
              <a:extLst>
                <a:ext uri="{FF2B5EF4-FFF2-40B4-BE49-F238E27FC236}">
                  <a16:creationId xmlns:a16="http://schemas.microsoft.com/office/drawing/2014/main" id="{AA6C448A-54F3-4496-B9A0-AD10C3922BC2}"/>
                </a:ext>
              </a:extLst>
            </p:cNvPr>
            <p:cNvCxnSpPr>
              <a:cxnSpLocks/>
              <a:stCxn id="783" idx="4"/>
              <a:endCxn id="785" idx="0"/>
            </p:cNvCxnSpPr>
            <p:nvPr/>
          </p:nvCxnSpPr>
          <p:spPr>
            <a:xfrm flipH="1">
              <a:off x="7314211" y="5528342"/>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87" name="Oval 786">
              <a:extLst>
                <a:ext uri="{FF2B5EF4-FFF2-40B4-BE49-F238E27FC236}">
                  <a16:creationId xmlns:a16="http://schemas.microsoft.com/office/drawing/2014/main" id="{5603C862-66DF-4728-A861-03DE7BA5BDC8}"/>
                </a:ext>
              </a:extLst>
            </p:cNvPr>
            <p:cNvSpPr/>
            <p:nvPr/>
          </p:nvSpPr>
          <p:spPr>
            <a:xfrm>
              <a:off x="7275121" y="5188175"/>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88" name="Connector: Elbow 787">
              <a:extLst>
                <a:ext uri="{FF2B5EF4-FFF2-40B4-BE49-F238E27FC236}">
                  <a16:creationId xmlns:a16="http://schemas.microsoft.com/office/drawing/2014/main" id="{D3642930-A4E8-4391-8DF7-064DF13B25E0}"/>
                </a:ext>
              </a:extLst>
            </p:cNvPr>
            <p:cNvCxnSpPr>
              <a:cxnSpLocks/>
              <a:stCxn id="787" idx="6"/>
              <a:endCxn id="785" idx="3"/>
            </p:cNvCxnSpPr>
            <p:nvPr/>
          </p:nvCxnSpPr>
          <p:spPr>
            <a:xfrm>
              <a:off x="7353299" y="5227264"/>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90" name="Connector: Elbow 789">
              <a:extLst>
                <a:ext uri="{FF2B5EF4-FFF2-40B4-BE49-F238E27FC236}">
                  <a16:creationId xmlns:a16="http://schemas.microsoft.com/office/drawing/2014/main" id="{C2544590-0E48-4956-A8E9-C2FC9FEF7C3D}"/>
                </a:ext>
              </a:extLst>
            </p:cNvPr>
            <p:cNvCxnSpPr>
              <a:cxnSpLocks/>
              <a:endCxn id="787" idx="3"/>
            </p:cNvCxnSpPr>
            <p:nvPr/>
          </p:nvCxnSpPr>
          <p:spPr>
            <a:xfrm rot="10800000" flipH="1">
              <a:off x="7275120" y="5254904"/>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91" name="Oval 790">
              <a:extLst>
                <a:ext uri="{FF2B5EF4-FFF2-40B4-BE49-F238E27FC236}">
                  <a16:creationId xmlns:a16="http://schemas.microsoft.com/office/drawing/2014/main" id="{43B7E54D-D316-4829-85DE-C39588C33C3B}"/>
                </a:ext>
              </a:extLst>
            </p:cNvPr>
            <p:cNvSpPr/>
            <p:nvPr/>
          </p:nvSpPr>
          <p:spPr>
            <a:xfrm>
              <a:off x="7274094" y="5761187"/>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92" name="Straight Arrow Connector 791">
              <a:extLst>
                <a:ext uri="{FF2B5EF4-FFF2-40B4-BE49-F238E27FC236}">
                  <a16:creationId xmlns:a16="http://schemas.microsoft.com/office/drawing/2014/main" id="{75560564-1571-4233-A9F6-345C4ECCFA66}"/>
                </a:ext>
              </a:extLst>
            </p:cNvPr>
            <p:cNvCxnSpPr>
              <a:cxnSpLocks/>
              <a:stCxn id="785" idx="2"/>
              <a:endCxn id="791" idx="0"/>
            </p:cNvCxnSpPr>
            <p:nvPr/>
          </p:nvCxnSpPr>
          <p:spPr>
            <a:xfrm flipH="1">
              <a:off x="7313183" y="5692422"/>
              <a:ext cx="1028" cy="68765"/>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93" name="Straight Arrow Connector 792">
              <a:extLst>
                <a:ext uri="{FF2B5EF4-FFF2-40B4-BE49-F238E27FC236}">
                  <a16:creationId xmlns:a16="http://schemas.microsoft.com/office/drawing/2014/main" id="{A5861667-B44A-4C7C-A89E-B07316A96054}"/>
                </a:ext>
              </a:extLst>
            </p:cNvPr>
            <p:cNvCxnSpPr>
              <a:cxnSpLocks/>
              <a:stCxn id="791" idx="4"/>
            </p:cNvCxnSpPr>
            <p:nvPr/>
          </p:nvCxnSpPr>
          <p:spPr>
            <a:xfrm>
              <a:off x="7313183" y="5839365"/>
              <a:ext cx="0" cy="135809"/>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96" name="Straight Arrow Connector 795">
              <a:extLst>
                <a:ext uri="{FF2B5EF4-FFF2-40B4-BE49-F238E27FC236}">
                  <a16:creationId xmlns:a16="http://schemas.microsoft.com/office/drawing/2014/main" id="{168D2B49-C3F2-425C-A629-631D4E8E2297}"/>
                </a:ext>
              </a:extLst>
            </p:cNvPr>
            <p:cNvCxnSpPr>
              <a:cxnSpLocks/>
            </p:cNvCxnSpPr>
            <p:nvPr/>
          </p:nvCxnSpPr>
          <p:spPr>
            <a:xfrm>
              <a:off x="6553834" y="5839365"/>
              <a:ext cx="0" cy="135809"/>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97" name="Straight Arrow Connector 796">
              <a:extLst>
                <a:ext uri="{FF2B5EF4-FFF2-40B4-BE49-F238E27FC236}">
                  <a16:creationId xmlns:a16="http://schemas.microsoft.com/office/drawing/2014/main" id="{21BF77D0-A9A6-47E3-87C6-40B685298A68}"/>
                </a:ext>
              </a:extLst>
            </p:cNvPr>
            <p:cNvCxnSpPr>
              <a:cxnSpLocks/>
            </p:cNvCxnSpPr>
            <p:nvPr/>
          </p:nvCxnSpPr>
          <p:spPr>
            <a:xfrm>
              <a:off x="6937850" y="5839365"/>
              <a:ext cx="0" cy="135809"/>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00" name="Straight Arrow Connector 799">
              <a:extLst>
                <a:ext uri="{FF2B5EF4-FFF2-40B4-BE49-F238E27FC236}">
                  <a16:creationId xmlns:a16="http://schemas.microsoft.com/office/drawing/2014/main" id="{298DE2AE-921C-418A-8A56-E2260AB059E7}"/>
                </a:ext>
              </a:extLst>
            </p:cNvPr>
            <p:cNvCxnSpPr>
              <a:cxnSpLocks/>
            </p:cNvCxnSpPr>
            <p:nvPr/>
          </p:nvCxnSpPr>
          <p:spPr>
            <a:xfrm>
              <a:off x="6173259" y="5839365"/>
              <a:ext cx="0" cy="135809"/>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01" name="Straight Arrow Connector 800">
              <a:extLst>
                <a:ext uri="{FF2B5EF4-FFF2-40B4-BE49-F238E27FC236}">
                  <a16:creationId xmlns:a16="http://schemas.microsoft.com/office/drawing/2014/main" id="{78530E21-EEB1-4107-9F05-15148D6494E4}"/>
                </a:ext>
              </a:extLst>
            </p:cNvPr>
            <p:cNvCxnSpPr>
              <a:cxnSpLocks/>
            </p:cNvCxnSpPr>
            <p:nvPr/>
          </p:nvCxnSpPr>
          <p:spPr>
            <a:xfrm>
              <a:off x="5778238" y="5839365"/>
              <a:ext cx="0" cy="135809"/>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805" name="Rectangle 804">
              <a:extLst>
                <a:ext uri="{FF2B5EF4-FFF2-40B4-BE49-F238E27FC236}">
                  <a16:creationId xmlns:a16="http://schemas.microsoft.com/office/drawing/2014/main" id="{798DF1E4-C460-4D7D-90D4-B60A19E97C75}"/>
                </a:ext>
              </a:extLst>
            </p:cNvPr>
            <p:cNvSpPr/>
            <p:nvPr/>
          </p:nvSpPr>
          <p:spPr>
            <a:xfrm>
              <a:off x="5692717" y="597450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a:extLst>
                <a:ext uri="{FF2B5EF4-FFF2-40B4-BE49-F238E27FC236}">
                  <a16:creationId xmlns:a16="http://schemas.microsoft.com/office/drawing/2014/main" id="{FD52D376-B007-4F1A-971D-CF2ECC673B8B}"/>
                </a:ext>
              </a:extLst>
            </p:cNvPr>
            <p:cNvSpPr/>
            <p:nvPr/>
          </p:nvSpPr>
          <p:spPr>
            <a:xfrm>
              <a:off x="6087738" y="597450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a:extLst>
                <a:ext uri="{FF2B5EF4-FFF2-40B4-BE49-F238E27FC236}">
                  <a16:creationId xmlns:a16="http://schemas.microsoft.com/office/drawing/2014/main" id="{F853CA0C-4A63-4C13-ADDB-37D7BA283A2E}"/>
                </a:ext>
              </a:extLst>
            </p:cNvPr>
            <p:cNvSpPr/>
            <p:nvPr/>
          </p:nvSpPr>
          <p:spPr>
            <a:xfrm>
              <a:off x="6468313" y="597450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a:extLst>
                <a:ext uri="{FF2B5EF4-FFF2-40B4-BE49-F238E27FC236}">
                  <a16:creationId xmlns:a16="http://schemas.microsoft.com/office/drawing/2014/main" id="{0942CF6E-C1F6-4E4A-B25B-DE89B5D22DDC}"/>
                </a:ext>
              </a:extLst>
            </p:cNvPr>
            <p:cNvSpPr/>
            <p:nvPr/>
          </p:nvSpPr>
          <p:spPr>
            <a:xfrm>
              <a:off x="6844319" y="597450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808">
              <a:extLst>
                <a:ext uri="{FF2B5EF4-FFF2-40B4-BE49-F238E27FC236}">
                  <a16:creationId xmlns:a16="http://schemas.microsoft.com/office/drawing/2014/main" id="{259DA6D5-09B7-4CCD-927E-B302E41D971B}"/>
                </a:ext>
              </a:extLst>
            </p:cNvPr>
            <p:cNvSpPr/>
            <p:nvPr/>
          </p:nvSpPr>
          <p:spPr>
            <a:xfrm>
              <a:off x="7223845" y="5971583"/>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81EB6C2B-FA77-49A3-B8E8-2815416E63F1}"/>
                </a:ext>
              </a:extLst>
            </p:cNvPr>
            <p:cNvSpPr/>
            <p:nvPr/>
          </p:nvSpPr>
          <p:spPr>
            <a:xfrm>
              <a:off x="5692717" y="3294582"/>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a:extLst>
                <a:ext uri="{FF2B5EF4-FFF2-40B4-BE49-F238E27FC236}">
                  <a16:creationId xmlns:a16="http://schemas.microsoft.com/office/drawing/2014/main" id="{F4C504D9-8F32-4E6A-8EFB-6B14C7EC78E0}"/>
                </a:ext>
              </a:extLst>
            </p:cNvPr>
            <p:cNvSpPr/>
            <p:nvPr/>
          </p:nvSpPr>
          <p:spPr>
            <a:xfrm>
              <a:off x="5692717" y="3226721"/>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a:extLst>
                <a:ext uri="{FF2B5EF4-FFF2-40B4-BE49-F238E27FC236}">
                  <a16:creationId xmlns:a16="http://schemas.microsoft.com/office/drawing/2014/main" id="{1A88A1B8-DD86-453E-A35E-C28D52A8697E}"/>
                </a:ext>
              </a:extLst>
            </p:cNvPr>
            <p:cNvSpPr/>
            <p:nvPr/>
          </p:nvSpPr>
          <p:spPr>
            <a:xfrm>
              <a:off x="6087738" y="3296660"/>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a:extLst>
                <a:ext uri="{FF2B5EF4-FFF2-40B4-BE49-F238E27FC236}">
                  <a16:creationId xmlns:a16="http://schemas.microsoft.com/office/drawing/2014/main" id="{FBA02386-2D30-4CCD-B129-78B8F9FE136A}"/>
                </a:ext>
              </a:extLst>
            </p:cNvPr>
            <p:cNvSpPr/>
            <p:nvPr/>
          </p:nvSpPr>
          <p:spPr>
            <a:xfrm>
              <a:off x="6087738" y="322879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a:extLst>
                <a:ext uri="{FF2B5EF4-FFF2-40B4-BE49-F238E27FC236}">
                  <a16:creationId xmlns:a16="http://schemas.microsoft.com/office/drawing/2014/main" id="{3B124032-B2AD-4FB1-9660-DE77AE152E28}"/>
                </a:ext>
              </a:extLst>
            </p:cNvPr>
            <p:cNvSpPr/>
            <p:nvPr/>
          </p:nvSpPr>
          <p:spPr>
            <a:xfrm>
              <a:off x="6468604" y="3293153"/>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a:extLst>
                <a:ext uri="{FF2B5EF4-FFF2-40B4-BE49-F238E27FC236}">
                  <a16:creationId xmlns:a16="http://schemas.microsoft.com/office/drawing/2014/main" id="{B932C78B-748B-4288-BBEE-6687F06E8B3A}"/>
                </a:ext>
              </a:extLst>
            </p:cNvPr>
            <p:cNvSpPr/>
            <p:nvPr/>
          </p:nvSpPr>
          <p:spPr>
            <a:xfrm>
              <a:off x="6468604" y="3225292"/>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a:extLst>
                <a:ext uri="{FF2B5EF4-FFF2-40B4-BE49-F238E27FC236}">
                  <a16:creationId xmlns:a16="http://schemas.microsoft.com/office/drawing/2014/main" id="{0EA1304D-70B8-4493-9571-AB4571084892}"/>
                </a:ext>
              </a:extLst>
            </p:cNvPr>
            <p:cNvSpPr/>
            <p:nvPr/>
          </p:nvSpPr>
          <p:spPr>
            <a:xfrm>
              <a:off x="6842981" y="3293058"/>
              <a:ext cx="171040"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a:extLst>
                <a:ext uri="{FF2B5EF4-FFF2-40B4-BE49-F238E27FC236}">
                  <a16:creationId xmlns:a16="http://schemas.microsoft.com/office/drawing/2014/main" id="{B4C5D752-5C3D-4DB3-BF1B-828DC150241D}"/>
                </a:ext>
              </a:extLst>
            </p:cNvPr>
            <p:cNvSpPr/>
            <p:nvPr/>
          </p:nvSpPr>
          <p:spPr>
            <a:xfrm>
              <a:off x="6842980" y="3225197"/>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a:extLst>
                <a:ext uri="{FF2B5EF4-FFF2-40B4-BE49-F238E27FC236}">
                  <a16:creationId xmlns:a16="http://schemas.microsoft.com/office/drawing/2014/main" id="{5E95A8B1-897E-4165-A718-A2D06274B54E}"/>
                </a:ext>
              </a:extLst>
            </p:cNvPr>
            <p:cNvSpPr/>
            <p:nvPr/>
          </p:nvSpPr>
          <p:spPr>
            <a:xfrm>
              <a:off x="7223865" y="3287789"/>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Rectangle 826">
              <a:extLst>
                <a:ext uri="{FF2B5EF4-FFF2-40B4-BE49-F238E27FC236}">
                  <a16:creationId xmlns:a16="http://schemas.microsoft.com/office/drawing/2014/main" id="{AFF3D486-6CF0-495C-8CDA-9DDFD19D23A7}"/>
                </a:ext>
              </a:extLst>
            </p:cNvPr>
            <p:cNvSpPr/>
            <p:nvPr/>
          </p:nvSpPr>
          <p:spPr>
            <a:xfrm>
              <a:off x="7223865" y="3219928"/>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5" name="Group 904">
            <a:extLst>
              <a:ext uri="{FF2B5EF4-FFF2-40B4-BE49-F238E27FC236}">
                <a16:creationId xmlns:a16="http://schemas.microsoft.com/office/drawing/2014/main" id="{773EAE38-6A3D-4F77-9E1C-A3E5D1747B2D}"/>
              </a:ext>
            </a:extLst>
          </p:cNvPr>
          <p:cNvGrpSpPr/>
          <p:nvPr/>
        </p:nvGrpSpPr>
        <p:grpSpPr>
          <a:xfrm>
            <a:off x="8530734" y="3630204"/>
            <a:ext cx="1664572" cy="2690621"/>
            <a:chOff x="8013791" y="3223465"/>
            <a:chExt cx="1664572" cy="2690621"/>
          </a:xfrm>
        </p:grpSpPr>
        <p:cxnSp>
          <p:nvCxnSpPr>
            <p:cNvPr id="876" name="Straight Arrow Connector 875">
              <a:extLst>
                <a:ext uri="{FF2B5EF4-FFF2-40B4-BE49-F238E27FC236}">
                  <a16:creationId xmlns:a16="http://schemas.microsoft.com/office/drawing/2014/main" id="{DAF7EB09-C484-4D80-B233-D6DDCD88D431}"/>
                </a:ext>
              </a:extLst>
            </p:cNvPr>
            <p:cNvCxnSpPr>
              <a:cxnSpLocks/>
              <a:stCxn id="848" idx="2"/>
              <a:endCxn id="866" idx="0"/>
            </p:cNvCxnSpPr>
            <p:nvPr/>
          </p:nvCxnSpPr>
          <p:spPr>
            <a:xfrm>
              <a:off x="8844611" y="5133821"/>
              <a:ext cx="1466" cy="26027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831" name="Oval 830">
              <a:extLst>
                <a:ext uri="{FF2B5EF4-FFF2-40B4-BE49-F238E27FC236}">
                  <a16:creationId xmlns:a16="http://schemas.microsoft.com/office/drawing/2014/main" id="{36384381-C06D-4463-8543-026A0A6D6DC0}"/>
                </a:ext>
              </a:extLst>
            </p:cNvPr>
            <p:cNvSpPr/>
            <p:nvPr/>
          </p:nvSpPr>
          <p:spPr>
            <a:xfrm>
              <a:off x="8755281" y="3658892"/>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2" name="Rectangle 831">
              <a:extLst>
                <a:ext uri="{FF2B5EF4-FFF2-40B4-BE49-F238E27FC236}">
                  <a16:creationId xmlns:a16="http://schemas.microsoft.com/office/drawing/2014/main" id="{8C02EFD3-F91B-4DB6-803E-46CD9714AA0D}"/>
                </a:ext>
              </a:extLst>
            </p:cNvPr>
            <p:cNvSpPr/>
            <p:nvPr/>
          </p:nvSpPr>
          <p:spPr>
            <a:xfrm>
              <a:off x="8755281" y="3360750"/>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3" name="Straight Arrow Connector 832">
              <a:extLst>
                <a:ext uri="{FF2B5EF4-FFF2-40B4-BE49-F238E27FC236}">
                  <a16:creationId xmlns:a16="http://schemas.microsoft.com/office/drawing/2014/main" id="{426B39D0-73FB-4697-B97D-38CCD55A9AF6}"/>
                </a:ext>
              </a:extLst>
            </p:cNvPr>
            <p:cNvCxnSpPr>
              <a:cxnSpLocks/>
              <a:stCxn id="832" idx="2"/>
              <a:endCxn id="831" idx="0"/>
            </p:cNvCxnSpPr>
            <p:nvPr/>
          </p:nvCxnSpPr>
          <p:spPr>
            <a:xfrm>
              <a:off x="8840802" y="3428611"/>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834" name="Rectangle 833">
              <a:extLst>
                <a:ext uri="{FF2B5EF4-FFF2-40B4-BE49-F238E27FC236}">
                  <a16:creationId xmlns:a16="http://schemas.microsoft.com/office/drawing/2014/main" id="{56493964-0C6F-4018-BAA3-7404B7087F28}"/>
                </a:ext>
              </a:extLst>
            </p:cNvPr>
            <p:cNvSpPr/>
            <p:nvPr/>
          </p:nvSpPr>
          <p:spPr>
            <a:xfrm>
              <a:off x="8755280" y="3925911"/>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5" name="Straight Arrow Connector 834">
              <a:extLst>
                <a:ext uri="{FF2B5EF4-FFF2-40B4-BE49-F238E27FC236}">
                  <a16:creationId xmlns:a16="http://schemas.microsoft.com/office/drawing/2014/main" id="{0800848E-B147-4E53-9FCF-888E7F017ED3}"/>
                </a:ext>
              </a:extLst>
            </p:cNvPr>
            <p:cNvCxnSpPr>
              <a:cxnSpLocks/>
              <a:stCxn id="831" idx="4"/>
              <a:endCxn id="834" idx="0"/>
            </p:cNvCxnSpPr>
            <p:nvPr/>
          </p:nvCxnSpPr>
          <p:spPr>
            <a:xfrm flipH="1">
              <a:off x="8840801" y="3829692"/>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36" name="Oval 835">
              <a:extLst>
                <a:ext uri="{FF2B5EF4-FFF2-40B4-BE49-F238E27FC236}">
                  <a16:creationId xmlns:a16="http://schemas.microsoft.com/office/drawing/2014/main" id="{DF22CBCE-8391-466B-8418-72FE2CDC95D6}"/>
                </a:ext>
              </a:extLst>
            </p:cNvPr>
            <p:cNvSpPr/>
            <p:nvPr/>
          </p:nvSpPr>
          <p:spPr>
            <a:xfrm>
              <a:off x="8801711" y="3489525"/>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7" name="Connector: Elbow 836">
              <a:extLst>
                <a:ext uri="{FF2B5EF4-FFF2-40B4-BE49-F238E27FC236}">
                  <a16:creationId xmlns:a16="http://schemas.microsoft.com/office/drawing/2014/main" id="{54AFC625-7287-4D6B-A276-9AE7394CC21F}"/>
                </a:ext>
              </a:extLst>
            </p:cNvPr>
            <p:cNvCxnSpPr>
              <a:cxnSpLocks/>
              <a:stCxn id="836" idx="6"/>
              <a:endCxn id="834" idx="3"/>
            </p:cNvCxnSpPr>
            <p:nvPr/>
          </p:nvCxnSpPr>
          <p:spPr>
            <a:xfrm>
              <a:off x="8879889" y="3528614"/>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8" name="Connector: Elbow 837">
              <a:extLst>
                <a:ext uri="{FF2B5EF4-FFF2-40B4-BE49-F238E27FC236}">
                  <a16:creationId xmlns:a16="http://schemas.microsoft.com/office/drawing/2014/main" id="{43439707-89AB-41EF-85AA-A9DD37C99241}"/>
                </a:ext>
              </a:extLst>
            </p:cNvPr>
            <p:cNvCxnSpPr>
              <a:cxnSpLocks/>
              <a:endCxn id="836" idx="3"/>
            </p:cNvCxnSpPr>
            <p:nvPr/>
          </p:nvCxnSpPr>
          <p:spPr>
            <a:xfrm rot="10800000" flipH="1">
              <a:off x="8801710" y="3556254"/>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39" name="Oval 838">
              <a:extLst>
                <a:ext uri="{FF2B5EF4-FFF2-40B4-BE49-F238E27FC236}">
                  <a16:creationId xmlns:a16="http://schemas.microsoft.com/office/drawing/2014/main" id="{5434A15C-52EA-4CED-8FD4-7CD70DE2A575}"/>
                </a:ext>
              </a:extLst>
            </p:cNvPr>
            <p:cNvSpPr/>
            <p:nvPr/>
          </p:nvSpPr>
          <p:spPr>
            <a:xfrm>
              <a:off x="8755281" y="4229212"/>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40" name="Straight Arrow Connector 839">
              <a:extLst>
                <a:ext uri="{FF2B5EF4-FFF2-40B4-BE49-F238E27FC236}">
                  <a16:creationId xmlns:a16="http://schemas.microsoft.com/office/drawing/2014/main" id="{55D4D80B-B0D5-4401-A06F-34529332E595}"/>
                </a:ext>
              </a:extLst>
            </p:cNvPr>
            <p:cNvCxnSpPr>
              <a:cxnSpLocks/>
              <a:endCxn id="839" idx="0"/>
            </p:cNvCxnSpPr>
            <p:nvPr/>
          </p:nvCxnSpPr>
          <p:spPr>
            <a:xfrm>
              <a:off x="8840802" y="3998931"/>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841" name="Rectangle 840">
              <a:extLst>
                <a:ext uri="{FF2B5EF4-FFF2-40B4-BE49-F238E27FC236}">
                  <a16:creationId xmlns:a16="http://schemas.microsoft.com/office/drawing/2014/main" id="{C6EBDFCD-A2B8-42B6-A51C-B448C828A756}"/>
                </a:ext>
              </a:extLst>
            </p:cNvPr>
            <p:cNvSpPr/>
            <p:nvPr/>
          </p:nvSpPr>
          <p:spPr>
            <a:xfrm>
              <a:off x="8755280" y="4496231"/>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2" name="Straight Arrow Connector 841">
              <a:extLst>
                <a:ext uri="{FF2B5EF4-FFF2-40B4-BE49-F238E27FC236}">
                  <a16:creationId xmlns:a16="http://schemas.microsoft.com/office/drawing/2014/main" id="{5120B645-0839-4CDE-B95D-31C1A1703260}"/>
                </a:ext>
              </a:extLst>
            </p:cNvPr>
            <p:cNvCxnSpPr>
              <a:cxnSpLocks/>
              <a:stCxn id="839" idx="4"/>
              <a:endCxn id="841" idx="0"/>
            </p:cNvCxnSpPr>
            <p:nvPr/>
          </p:nvCxnSpPr>
          <p:spPr>
            <a:xfrm flipH="1">
              <a:off x="8840801" y="4400012"/>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43" name="Oval 842">
              <a:extLst>
                <a:ext uri="{FF2B5EF4-FFF2-40B4-BE49-F238E27FC236}">
                  <a16:creationId xmlns:a16="http://schemas.microsoft.com/office/drawing/2014/main" id="{2E2522FF-5A8E-4230-BF08-40C89B615727}"/>
                </a:ext>
              </a:extLst>
            </p:cNvPr>
            <p:cNvSpPr/>
            <p:nvPr/>
          </p:nvSpPr>
          <p:spPr>
            <a:xfrm>
              <a:off x="8801711" y="4059845"/>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44" name="Connector: Elbow 843">
              <a:extLst>
                <a:ext uri="{FF2B5EF4-FFF2-40B4-BE49-F238E27FC236}">
                  <a16:creationId xmlns:a16="http://schemas.microsoft.com/office/drawing/2014/main" id="{32B3E9EF-B6D4-4757-AED7-E54205913F39}"/>
                </a:ext>
              </a:extLst>
            </p:cNvPr>
            <p:cNvCxnSpPr>
              <a:cxnSpLocks/>
              <a:stCxn id="843" idx="6"/>
              <a:endCxn id="841" idx="3"/>
            </p:cNvCxnSpPr>
            <p:nvPr/>
          </p:nvCxnSpPr>
          <p:spPr>
            <a:xfrm>
              <a:off x="8879889" y="4098934"/>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45" name="Connector: Elbow 844">
              <a:extLst>
                <a:ext uri="{FF2B5EF4-FFF2-40B4-BE49-F238E27FC236}">
                  <a16:creationId xmlns:a16="http://schemas.microsoft.com/office/drawing/2014/main" id="{2A81600D-C63B-41F5-9736-B183185AAF2E}"/>
                </a:ext>
              </a:extLst>
            </p:cNvPr>
            <p:cNvCxnSpPr>
              <a:cxnSpLocks/>
              <a:endCxn id="843" idx="3"/>
            </p:cNvCxnSpPr>
            <p:nvPr/>
          </p:nvCxnSpPr>
          <p:spPr>
            <a:xfrm rot="10800000" flipH="1">
              <a:off x="8801710" y="4126574"/>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46" name="Oval 845">
              <a:extLst>
                <a:ext uri="{FF2B5EF4-FFF2-40B4-BE49-F238E27FC236}">
                  <a16:creationId xmlns:a16="http://schemas.microsoft.com/office/drawing/2014/main" id="{F1532837-9D37-4951-88D0-B7AB276F371F}"/>
                </a:ext>
              </a:extLst>
            </p:cNvPr>
            <p:cNvSpPr/>
            <p:nvPr/>
          </p:nvSpPr>
          <p:spPr>
            <a:xfrm>
              <a:off x="8759091" y="4798941"/>
              <a:ext cx="171041" cy="170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47" name="Straight Arrow Connector 846">
              <a:extLst>
                <a:ext uri="{FF2B5EF4-FFF2-40B4-BE49-F238E27FC236}">
                  <a16:creationId xmlns:a16="http://schemas.microsoft.com/office/drawing/2014/main" id="{9E96695B-A861-4963-8493-9FA9AA1A9763}"/>
                </a:ext>
              </a:extLst>
            </p:cNvPr>
            <p:cNvCxnSpPr>
              <a:cxnSpLocks/>
              <a:endCxn id="846" idx="0"/>
            </p:cNvCxnSpPr>
            <p:nvPr/>
          </p:nvCxnSpPr>
          <p:spPr>
            <a:xfrm>
              <a:off x="8844612" y="4568660"/>
              <a:ext cx="0" cy="230281"/>
            </a:xfrm>
            <a:prstGeom prst="straightConnector1">
              <a:avLst/>
            </a:prstGeom>
            <a:ln w="127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848" name="Rectangle 847">
              <a:extLst>
                <a:ext uri="{FF2B5EF4-FFF2-40B4-BE49-F238E27FC236}">
                  <a16:creationId xmlns:a16="http://schemas.microsoft.com/office/drawing/2014/main" id="{05CBD3A4-DE6C-4C64-A0BF-D58DDBA694DD}"/>
                </a:ext>
              </a:extLst>
            </p:cNvPr>
            <p:cNvSpPr/>
            <p:nvPr/>
          </p:nvSpPr>
          <p:spPr>
            <a:xfrm>
              <a:off x="8759090" y="5065960"/>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9" name="Straight Arrow Connector 848">
              <a:extLst>
                <a:ext uri="{FF2B5EF4-FFF2-40B4-BE49-F238E27FC236}">
                  <a16:creationId xmlns:a16="http://schemas.microsoft.com/office/drawing/2014/main" id="{EE418ACC-AD97-4E66-86BB-87EF4891CE69}"/>
                </a:ext>
              </a:extLst>
            </p:cNvPr>
            <p:cNvCxnSpPr>
              <a:cxnSpLocks/>
              <a:stCxn id="846" idx="4"/>
              <a:endCxn id="848" idx="0"/>
            </p:cNvCxnSpPr>
            <p:nvPr/>
          </p:nvCxnSpPr>
          <p:spPr>
            <a:xfrm flipH="1">
              <a:off x="8844611" y="4969741"/>
              <a:ext cx="1" cy="9621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50" name="Oval 849">
              <a:extLst>
                <a:ext uri="{FF2B5EF4-FFF2-40B4-BE49-F238E27FC236}">
                  <a16:creationId xmlns:a16="http://schemas.microsoft.com/office/drawing/2014/main" id="{A56B3557-0124-406F-8C05-00C3C623C454}"/>
                </a:ext>
              </a:extLst>
            </p:cNvPr>
            <p:cNvSpPr/>
            <p:nvPr/>
          </p:nvSpPr>
          <p:spPr>
            <a:xfrm>
              <a:off x="8805521" y="4629574"/>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51" name="Connector: Elbow 850">
              <a:extLst>
                <a:ext uri="{FF2B5EF4-FFF2-40B4-BE49-F238E27FC236}">
                  <a16:creationId xmlns:a16="http://schemas.microsoft.com/office/drawing/2014/main" id="{FA005A68-B721-42A2-B2D2-97426AD7270C}"/>
                </a:ext>
              </a:extLst>
            </p:cNvPr>
            <p:cNvCxnSpPr>
              <a:cxnSpLocks/>
              <a:stCxn id="850" idx="6"/>
              <a:endCxn id="848" idx="3"/>
            </p:cNvCxnSpPr>
            <p:nvPr/>
          </p:nvCxnSpPr>
          <p:spPr>
            <a:xfrm>
              <a:off x="8883699" y="4668663"/>
              <a:ext cx="46432" cy="431228"/>
            </a:xfrm>
            <a:prstGeom prst="bentConnector3">
              <a:avLst>
                <a:gd name="adj1" fmla="val 296933"/>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52" name="Connector: Elbow 851">
              <a:extLst>
                <a:ext uri="{FF2B5EF4-FFF2-40B4-BE49-F238E27FC236}">
                  <a16:creationId xmlns:a16="http://schemas.microsoft.com/office/drawing/2014/main" id="{1284F0E5-7719-4250-94D7-BD363A4F24A4}"/>
                </a:ext>
              </a:extLst>
            </p:cNvPr>
            <p:cNvCxnSpPr>
              <a:cxnSpLocks/>
              <a:endCxn id="850" idx="3"/>
            </p:cNvCxnSpPr>
            <p:nvPr/>
          </p:nvCxnSpPr>
          <p:spPr>
            <a:xfrm rot="10800000" flipH="1">
              <a:off x="8805520" y="4696303"/>
              <a:ext cx="11449" cy="542446"/>
            </a:xfrm>
            <a:prstGeom prst="bentConnector4">
              <a:avLst>
                <a:gd name="adj1" fmla="val -831950"/>
                <a:gd name="adj2" fmla="val 99256"/>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57" name="Oval 856">
              <a:extLst>
                <a:ext uri="{FF2B5EF4-FFF2-40B4-BE49-F238E27FC236}">
                  <a16:creationId xmlns:a16="http://schemas.microsoft.com/office/drawing/2014/main" id="{CA610BE6-C6C5-4339-B574-E141571B98F4}"/>
                </a:ext>
              </a:extLst>
            </p:cNvPr>
            <p:cNvSpPr/>
            <p:nvPr/>
          </p:nvSpPr>
          <p:spPr>
            <a:xfrm>
              <a:off x="8806556" y="5191712"/>
              <a:ext cx="78178" cy="7817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4" name="Rectangle 863">
              <a:extLst>
                <a:ext uri="{FF2B5EF4-FFF2-40B4-BE49-F238E27FC236}">
                  <a16:creationId xmlns:a16="http://schemas.microsoft.com/office/drawing/2014/main" id="{1E425EBD-A8B0-418A-ABEF-D345ACA35E80}"/>
                </a:ext>
              </a:extLst>
            </p:cNvPr>
            <p:cNvSpPr/>
            <p:nvPr/>
          </p:nvSpPr>
          <p:spPr>
            <a:xfrm>
              <a:off x="8755300" y="3291326"/>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Rectangle 864">
              <a:extLst>
                <a:ext uri="{FF2B5EF4-FFF2-40B4-BE49-F238E27FC236}">
                  <a16:creationId xmlns:a16="http://schemas.microsoft.com/office/drawing/2014/main" id="{9B60C651-2A1F-48A2-A3DE-9EA3B3B025A2}"/>
                </a:ext>
              </a:extLst>
            </p:cNvPr>
            <p:cNvSpPr/>
            <p:nvPr/>
          </p:nvSpPr>
          <p:spPr>
            <a:xfrm>
              <a:off x="8755300" y="3223465"/>
              <a:ext cx="171041" cy="6786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865">
              <a:extLst>
                <a:ext uri="{FF2B5EF4-FFF2-40B4-BE49-F238E27FC236}">
                  <a16:creationId xmlns:a16="http://schemas.microsoft.com/office/drawing/2014/main" id="{C4F9C403-6C82-4D30-A654-6B6C1070EE92}"/>
                </a:ext>
              </a:extLst>
            </p:cNvPr>
            <p:cNvSpPr/>
            <p:nvPr/>
          </p:nvSpPr>
          <p:spPr>
            <a:xfrm>
              <a:off x="8013791" y="5394092"/>
              <a:ext cx="1664572" cy="51999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Banked Scratch Memory</a:t>
              </a:r>
              <a:endParaRPr lang="en-US" dirty="0">
                <a:solidFill>
                  <a:schemeClr val="tx1"/>
                </a:solidFill>
              </a:endParaRPr>
            </a:p>
          </p:txBody>
        </p:sp>
        <p:cxnSp>
          <p:nvCxnSpPr>
            <p:cNvPr id="870" name="Connector: Elbow 869">
              <a:extLst>
                <a:ext uri="{FF2B5EF4-FFF2-40B4-BE49-F238E27FC236}">
                  <a16:creationId xmlns:a16="http://schemas.microsoft.com/office/drawing/2014/main" id="{98AC1ADA-E0E9-43AD-BD2B-6DD3A41DB1DF}"/>
                </a:ext>
              </a:extLst>
            </p:cNvPr>
            <p:cNvCxnSpPr>
              <a:cxnSpLocks/>
              <a:stCxn id="864" idx="3"/>
              <a:endCxn id="866" idx="3"/>
            </p:cNvCxnSpPr>
            <p:nvPr/>
          </p:nvCxnSpPr>
          <p:spPr>
            <a:xfrm>
              <a:off x="8926341" y="3325257"/>
              <a:ext cx="752022" cy="2328832"/>
            </a:xfrm>
            <a:prstGeom prst="bentConnector3">
              <a:avLst>
                <a:gd name="adj1" fmla="val 130398"/>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908" name="TextBox 907">
            <a:extLst>
              <a:ext uri="{FF2B5EF4-FFF2-40B4-BE49-F238E27FC236}">
                <a16:creationId xmlns:a16="http://schemas.microsoft.com/office/drawing/2014/main" id="{5DFCE085-BBFA-4AC6-99EC-80146173A374}"/>
              </a:ext>
            </a:extLst>
          </p:cNvPr>
          <p:cNvSpPr txBox="1"/>
          <p:nvPr/>
        </p:nvSpPr>
        <p:spPr>
          <a:xfrm>
            <a:off x="123311" y="5935677"/>
            <a:ext cx="2085507" cy="461665"/>
          </a:xfrm>
          <a:prstGeom prst="rect">
            <a:avLst/>
          </a:prstGeom>
          <a:noFill/>
        </p:spPr>
        <p:txBody>
          <a:bodyPr wrap="none" rtlCol="0">
            <a:spAutoFit/>
          </a:bodyPr>
          <a:lstStyle/>
          <a:p>
            <a:r>
              <a:rPr lang="en-US" altLang="zh-CN" sz="2400" b="1" dirty="0"/>
              <a:t>Softbrain-Style</a:t>
            </a:r>
            <a:endParaRPr lang="en-US" sz="2400" b="1" dirty="0"/>
          </a:p>
        </p:txBody>
      </p:sp>
      <p:sp>
        <p:nvSpPr>
          <p:cNvPr id="909" name="TextBox 908">
            <a:extLst>
              <a:ext uri="{FF2B5EF4-FFF2-40B4-BE49-F238E27FC236}">
                <a16:creationId xmlns:a16="http://schemas.microsoft.com/office/drawing/2014/main" id="{C925CE54-CD1A-4626-A4A5-3E616E8A61B2}"/>
              </a:ext>
            </a:extLst>
          </p:cNvPr>
          <p:cNvSpPr txBox="1"/>
          <p:nvPr/>
        </p:nvSpPr>
        <p:spPr>
          <a:xfrm>
            <a:off x="5323873" y="2737922"/>
            <a:ext cx="1770036" cy="461665"/>
          </a:xfrm>
          <a:prstGeom prst="rect">
            <a:avLst/>
          </a:prstGeom>
          <a:noFill/>
        </p:spPr>
        <p:txBody>
          <a:bodyPr wrap="none" rtlCol="0">
            <a:spAutoFit/>
          </a:bodyPr>
          <a:lstStyle/>
          <a:p>
            <a:r>
              <a:rPr lang="en-US" altLang="zh-CN" sz="2400" b="1" dirty="0"/>
              <a:t>MAERI-Style</a:t>
            </a:r>
            <a:endParaRPr lang="en-US" sz="2400" b="1" dirty="0"/>
          </a:p>
        </p:txBody>
      </p:sp>
      <p:sp>
        <p:nvSpPr>
          <p:cNvPr id="912" name="TextBox 911">
            <a:extLst>
              <a:ext uri="{FF2B5EF4-FFF2-40B4-BE49-F238E27FC236}">
                <a16:creationId xmlns:a16="http://schemas.microsoft.com/office/drawing/2014/main" id="{4A4CC315-389B-4228-9D71-BAEC06B07ABC}"/>
              </a:ext>
            </a:extLst>
          </p:cNvPr>
          <p:cNvSpPr txBox="1"/>
          <p:nvPr/>
        </p:nvSpPr>
        <p:spPr>
          <a:xfrm>
            <a:off x="5164463" y="6376155"/>
            <a:ext cx="2915926" cy="461665"/>
          </a:xfrm>
          <a:prstGeom prst="rect">
            <a:avLst/>
          </a:prstGeom>
          <a:noFill/>
        </p:spPr>
        <p:txBody>
          <a:bodyPr wrap="none" rtlCol="0">
            <a:spAutoFit/>
          </a:bodyPr>
          <a:lstStyle/>
          <a:p>
            <a:r>
              <a:rPr lang="en-US" sz="2400" b="1" dirty="0"/>
              <a:t>Plasticine-Style (PCU)</a:t>
            </a:r>
          </a:p>
        </p:txBody>
      </p:sp>
      <p:sp>
        <p:nvSpPr>
          <p:cNvPr id="913" name="TextBox 912">
            <a:extLst>
              <a:ext uri="{FF2B5EF4-FFF2-40B4-BE49-F238E27FC236}">
                <a16:creationId xmlns:a16="http://schemas.microsoft.com/office/drawing/2014/main" id="{3D14CEF6-229E-4CDB-88D5-3C8E197BF008}"/>
              </a:ext>
            </a:extLst>
          </p:cNvPr>
          <p:cNvSpPr txBox="1"/>
          <p:nvPr/>
        </p:nvSpPr>
        <p:spPr>
          <a:xfrm>
            <a:off x="8408932" y="6382764"/>
            <a:ext cx="3021725" cy="461665"/>
          </a:xfrm>
          <a:prstGeom prst="rect">
            <a:avLst/>
          </a:prstGeom>
          <a:noFill/>
        </p:spPr>
        <p:txBody>
          <a:bodyPr wrap="none" rtlCol="0">
            <a:spAutoFit/>
          </a:bodyPr>
          <a:lstStyle/>
          <a:p>
            <a:r>
              <a:rPr lang="en-US" sz="2400" b="1" dirty="0"/>
              <a:t>Plasticine-Style (PMU)</a:t>
            </a:r>
          </a:p>
        </p:txBody>
      </p:sp>
      <p:sp>
        <p:nvSpPr>
          <p:cNvPr id="528" name="Rectangle 527">
            <a:extLst>
              <a:ext uri="{FF2B5EF4-FFF2-40B4-BE49-F238E27FC236}">
                <a16:creationId xmlns:a16="http://schemas.microsoft.com/office/drawing/2014/main" id="{0A9CE1C2-B60D-4C8E-8749-2CDEAA20B52D}"/>
              </a:ext>
            </a:extLst>
          </p:cNvPr>
          <p:cNvSpPr/>
          <p:nvPr/>
        </p:nvSpPr>
        <p:spPr>
          <a:xfrm>
            <a:off x="2046122" y="1976456"/>
            <a:ext cx="417081" cy="32967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529" name="TextBox 528">
            <a:extLst>
              <a:ext uri="{FF2B5EF4-FFF2-40B4-BE49-F238E27FC236}">
                <a16:creationId xmlns:a16="http://schemas.microsoft.com/office/drawing/2014/main" id="{456F086E-4229-4D30-AA04-9178D8411B04}"/>
              </a:ext>
            </a:extLst>
          </p:cNvPr>
          <p:cNvSpPr txBox="1"/>
          <p:nvPr/>
        </p:nvSpPr>
        <p:spPr>
          <a:xfrm>
            <a:off x="691064" y="1916394"/>
            <a:ext cx="1249061" cy="400110"/>
          </a:xfrm>
          <a:prstGeom prst="rect">
            <a:avLst/>
          </a:prstGeom>
          <a:noFill/>
        </p:spPr>
        <p:txBody>
          <a:bodyPr wrap="none" rtlCol="0">
            <a:spAutoFit/>
          </a:bodyPr>
          <a:lstStyle/>
          <a:p>
            <a:r>
              <a:rPr lang="en-US" sz="2000" dirty="0" err="1"/>
              <a:t>Func</a:t>
            </a:r>
            <a:r>
              <a:rPr lang="en-US" sz="2000" dirty="0"/>
              <a:t>. Unit</a:t>
            </a:r>
          </a:p>
        </p:txBody>
      </p:sp>
      <p:sp>
        <p:nvSpPr>
          <p:cNvPr id="530" name="Rectangle 529">
            <a:extLst>
              <a:ext uri="{FF2B5EF4-FFF2-40B4-BE49-F238E27FC236}">
                <a16:creationId xmlns:a16="http://schemas.microsoft.com/office/drawing/2014/main" id="{F289009A-6069-4E08-9590-696DBC94A4AE}"/>
              </a:ext>
            </a:extLst>
          </p:cNvPr>
          <p:cNvSpPr/>
          <p:nvPr/>
        </p:nvSpPr>
        <p:spPr>
          <a:xfrm>
            <a:off x="2046122" y="2399775"/>
            <a:ext cx="417081" cy="3296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531" name="TextBox 530">
            <a:extLst>
              <a:ext uri="{FF2B5EF4-FFF2-40B4-BE49-F238E27FC236}">
                <a16:creationId xmlns:a16="http://schemas.microsoft.com/office/drawing/2014/main" id="{59F0A90A-E87B-4CA3-92F6-C49026C378AF}"/>
              </a:ext>
            </a:extLst>
          </p:cNvPr>
          <p:cNvSpPr txBox="1"/>
          <p:nvPr/>
        </p:nvSpPr>
        <p:spPr>
          <a:xfrm>
            <a:off x="757431" y="2322621"/>
            <a:ext cx="1078821" cy="400110"/>
          </a:xfrm>
          <a:prstGeom prst="rect">
            <a:avLst/>
          </a:prstGeom>
          <a:noFill/>
        </p:spPr>
        <p:txBody>
          <a:bodyPr wrap="none" rtlCol="0">
            <a:spAutoFit/>
          </a:bodyPr>
          <a:lstStyle/>
          <a:p>
            <a:r>
              <a:rPr lang="en-US" sz="2000" dirty="0"/>
              <a:t>Memory</a:t>
            </a:r>
          </a:p>
        </p:txBody>
      </p:sp>
      <p:sp>
        <p:nvSpPr>
          <p:cNvPr id="532" name="Rectangle 531">
            <a:extLst>
              <a:ext uri="{FF2B5EF4-FFF2-40B4-BE49-F238E27FC236}">
                <a16:creationId xmlns:a16="http://schemas.microsoft.com/office/drawing/2014/main" id="{E52FDF21-E0A5-43A6-B6DA-360A8BAD51F5}"/>
              </a:ext>
            </a:extLst>
          </p:cNvPr>
          <p:cNvSpPr/>
          <p:nvPr/>
        </p:nvSpPr>
        <p:spPr>
          <a:xfrm>
            <a:off x="4097176" y="1828261"/>
            <a:ext cx="417081" cy="32967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533" name="TextBox 532">
            <a:extLst>
              <a:ext uri="{FF2B5EF4-FFF2-40B4-BE49-F238E27FC236}">
                <a16:creationId xmlns:a16="http://schemas.microsoft.com/office/drawing/2014/main" id="{C1563E8B-A674-4AE6-913D-E33DCBB64327}"/>
              </a:ext>
            </a:extLst>
          </p:cNvPr>
          <p:cNvSpPr txBox="1"/>
          <p:nvPr/>
        </p:nvSpPr>
        <p:spPr>
          <a:xfrm>
            <a:off x="2888780" y="1746547"/>
            <a:ext cx="870303" cy="400110"/>
          </a:xfrm>
          <a:prstGeom prst="rect">
            <a:avLst/>
          </a:prstGeom>
          <a:noFill/>
        </p:spPr>
        <p:txBody>
          <a:bodyPr wrap="none" rtlCol="0">
            <a:spAutoFit/>
          </a:bodyPr>
          <a:lstStyle/>
          <a:p>
            <a:r>
              <a:rPr lang="en-US" sz="2000" dirty="0"/>
              <a:t>Switch</a:t>
            </a:r>
          </a:p>
        </p:txBody>
      </p:sp>
      <p:sp>
        <p:nvSpPr>
          <p:cNvPr id="534" name="Rectangle 533">
            <a:extLst>
              <a:ext uri="{FF2B5EF4-FFF2-40B4-BE49-F238E27FC236}">
                <a16:creationId xmlns:a16="http://schemas.microsoft.com/office/drawing/2014/main" id="{5442E2EA-C8FD-4742-A0D4-2DF77B96CB92}"/>
              </a:ext>
            </a:extLst>
          </p:cNvPr>
          <p:cNvSpPr/>
          <p:nvPr/>
        </p:nvSpPr>
        <p:spPr>
          <a:xfrm>
            <a:off x="4097177" y="2264576"/>
            <a:ext cx="417081" cy="32967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535" name="TextBox 534">
            <a:extLst>
              <a:ext uri="{FF2B5EF4-FFF2-40B4-BE49-F238E27FC236}">
                <a16:creationId xmlns:a16="http://schemas.microsoft.com/office/drawing/2014/main" id="{97B834DF-A843-499D-82CC-A7C7E054A620}"/>
              </a:ext>
            </a:extLst>
          </p:cNvPr>
          <p:cNvSpPr txBox="1"/>
          <p:nvPr/>
        </p:nvSpPr>
        <p:spPr>
          <a:xfrm>
            <a:off x="2713394" y="2194775"/>
            <a:ext cx="1337674" cy="400110"/>
          </a:xfrm>
          <a:prstGeom prst="rect">
            <a:avLst/>
          </a:prstGeom>
          <a:noFill/>
        </p:spPr>
        <p:txBody>
          <a:bodyPr wrap="none" rtlCol="0">
            <a:spAutoFit/>
          </a:bodyPr>
          <a:lstStyle/>
          <a:p>
            <a:r>
              <a:rPr lang="en-US" sz="2000" dirty="0"/>
              <a:t>Scratchpad</a:t>
            </a:r>
          </a:p>
        </p:txBody>
      </p:sp>
      <p:sp>
        <p:nvSpPr>
          <p:cNvPr id="536" name="Rectangle 535">
            <a:extLst>
              <a:ext uri="{FF2B5EF4-FFF2-40B4-BE49-F238E27FC236}">
                <a16:creationId xmlns:a16="http://schemas.microsoft.com/office/drawing/2014/main" id="{C558D5EF-E8B4-4895-8D90-6C5BDA8A613C}"/>
              </a:ext>
            </a:extLst>
          </p:cNvPr>
          <p:cNvSpPr/>
          <p:nvPr/>
        </p:nvSpPr>
        <p:spPr>
          <a:xfrm>
            <a:off x="4097177" y="2697790"/>
            <a:ext cx="417081" cy="32967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537" name="TextBox 536">
            <a:extLst>
              <a:ext uri="{FF2B5EF4-FFF2-40B4-BE49-F238E27FC236}">
                <a16:creationId xmlns:a16="http://schemas.microsoft.com/office/drawing/2014/main" id="{7C961EC4-690D-4208-AEB9-75EC5D6AFFFA}"/>
              </a:ext>
            </a:extLst>
          </p:cNvPr>
          <p:cNvSpPr txBox="1"/>
          <p:nvPr/>
        </p:nvSpPr>
        <p:spPr>
          <a:xfrm>
            <a:off x="2646949" y="2636723"/>
            <a:ext cx="1362937" cy="400110"/>
          </a:xfrm>
          <a:prstGeom prst="rect">
            <a:avLst/>
          </a:prstGeom>
          <a:noFill/>
        </p:spPr>
        <p:txBody>
          <a:bodyPr wrap="none" rtlCol="0">
            <a:spAutoFit/>
          </a:bodyPr>
          <a:lstStyle/>
          <a:p>
            <a:r>
              <a:rPr lang="en-US" sz="2000" dirty="0"/>
              <a:t>Sync. Elem.</a:t>
            </a:r>
          </a:p>
        </p:txBody>
      </p:sp>
    </p:spTree>
    <p:extLst>
      <p:ext uri="{BB962C8B-B14F-4D97-AF65-F5344CB8AC3E}">
        <p14:creationId xmlns:p14="http://schemas.microsoft.com/office/powerpoint/2010/main" val="7115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10617</TotalTime>
  <Words>1314</Words>
  <Application>Microsoft Office PowerPoint</Application>
  <PresentationFormat>Widescreen</PresentationFormat>
  <Paragraphs>473</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Consolas</vt:lpstr>
      <vt:lpstr>Courier New</vt:lpstr>
      <vt:lpstr>Office Theme</vt:lpstr>
      <vt:lpstr>DSAGEN: Democratizing Spatial Accelerator Research</vt:lpstr>
      <vt:lpstr>Resources</vt:lpstr>
      <vt:lpstr>Accelerators are the answer to all our problems!</vt:lpstr>
      <vt:lpstr>PowerPoint Presentation</vt:lpstr>
      <vt:lpstr>Principles Behind an Accelerator Design Framework</vt:lpstr>
      <vt:lpstr>DSAGEN: A framework for building decoupled-spatial accelerators.</vt:lpstr>
      <vt:lpstr>Background: Decoupled-Spatial Architecture</vt:lpstr>
      <vt:lpstr>Stream-Dataflow: A “General” Accelerator ISA</vt:lpstr>
      <vt:lpstr>ADG Examples</vt:lpstr>
      <vt:lpstr> “Domain-specialized” ADG Examples</vt:lpstr>
      <vt:lpstr>Example of Modularity -- PE Types</vt:lpstr>
      <vt:lpstr>Programming for Decoupled Spatial</vt:lpstr>
      <vt:lpstr>PowerPoint Presentation</vt:lpstr>
      <vt:lpstr>Codesign Feature Matrix</vt:lpstr>
      <vt:lpstr>Tutorial 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Programmable Accelerator Synthesis</dc:title>
  <dc:creator>Tony Nowatzki</dc:creator>
  <cp:lastModifiedBy>Tony Nowatzki</cp:lastModifiedBy>
  <cp:revision>129</cp:revision>
  <dcterms:created xsi:type="dcterms:W3CDTF">2019-10-09T22:25:38Z</dcterms:created>
  <dcterms:modified xsi:type="dcterms:W3CDTF">2020-10-14T21:51:35Z</dcterms:modified>
</cp:coreProperties>
</file>