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85" r:id="rId2"/>
    <p:sldId id="659" r:id="rId3"/>
    <p:sldId id="607" r:id="rId4"/>
    <p:sldId id="656" r:id="rId5"/>
    <p:sldId id="546" r:id="rId6"/>
    <p:sldId id="525" r:id="rId7"/>
    <p:sldId id="657" r:id="rId8"/>
    <p:sldId id="658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671" r:id="rId18"/>
    <p:sldId id="536" r:id="rId19"/>
    <p:sldId id="792" r:id="rId20"/>
    <p:sldId id="538" r:id="rId21"/>
    <p:sldId id="539" r:id="rId22"/>
    <p:sldId id="540" r:id="rId23"/>
    <p:sldId id="541" r:id="rId24"/>
    <p:sldId id="542" r:id="rId25"/>
    <p:sldId id="598" r:id="rId26"/>
    <p:sldId id="599" r:id="rId27"/>
    <p:sldId id="600" r:id="rId28"/>
    <p:sldId id="861" r:id="rId29"/>
    <p:sldId id="793" r:id="rId30"/>
    <p:sldId id="866" r:id="rId31"/>
    <p:sldId id="872" r:id="rId32"/>
    <p:sldId id="874" r:id="rId33"/>
    <p:sldId id="678" r:id="rId34"/>
    <p:sldId id="637" r:id="rId35"/>
    <p:sldId id="661" r:id="rId36"/>
    <p:sldId id="660" r:id="rId37"/>
    <p:sldId id="670" r:id="rId38"/>
    <p:sldId id="663" r:id="rId39"/>
    <p:sldId id="604" r:id="rId40"/>
    <p:sldId id="605" r:id="rId41"/>
    <p:sldId id="665" r:id="rId42"/>
    <p:sldId id="679" r:id="rId43"/>
    <p:sldId id="680" r:id="rId44"/>
    <p:sldId id="662" r:id="rId45"/>
    <p:sldId id="664" r:id="rId46"/>
    <p:sldId id="682" r:id="rId47"/>
    <p:sldId id="683" r:id="rId48"/>
    <p:sldId id="684" r:id="rId49"/>
    <p:sldId id="681" r:id="rId50"/>
    <p:sldId id="673" r:id="rId51"/>
    <p:sldId id="685" r:id="rId52"/>
    <p:sldId id="672" r:id="rId53"/>
    <p:sldId id="667" r:id="rId54"/>
    <p:sldId id="668" r:id="rId55"/>
    <p:sldId id="669" r:id="rId56"/>
    <p:sldId id="867" r:id="rId57"/>
    <p:sldId id="868" r:id="rId58"/>
    <p:sldId id="869" r:id="rId59"/>
    <p:sldId id="841" r:id="rId60"/>
    <p:sldId id="873" r:id="rId61"/>
    <p:sldId id="842" r:id="rId62"/>
    <p:sldId id="844" r:id="rId63"/>
    <p:sldId id="871" r:id="rId64"/>
    <p:sldId id="876" r:id="rId65"/>
    <p:sldId id="877" r:id="rId66"/>
    <p:sldId id="875" r:id="rId67"/>
    <p:sldId id="878" r:id="rId68"/>
    <p:sldId id="870" r:id="rId69"/>
    <p:sldId id="779" r:id="rId70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665"/>
    <a:srgbClr val="EB701D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BFE04-4906-4E14-853A-84C4BCBEEBB4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9E470F-9653-4D90-B3A1-0463E038E828}">
      <dgm:prSet phldrT="[Text]"/>
      <dgm:spPr/>
      <dgm:t>
        <a:bodyPr/>
        <a:lstStyle/>
        <a:p>
          <a:r>
            <a:rPr lang="en-US" dirty="0"/>
            <a:t>Multinomial Logistic Regression</a:t>
          </a:r>
        </a:p>
      </dgm:t>
    </dgm:pt>
    <dgm:pt modelId="{1295A32D-AB4D-45B1-B2AD-49A068FF1A68}" type="parTrans" cxnId="{96AC8C24-59DB-408F-9C49-06A1306D41FE}">
      <dgm:prSet/>
      <dgm:spPr/>
      <dgm:t>
        <a:bodyPr/>
        <a:lstStyle/>
        <a:p>
          <a:endParaRPr lang="en-US"/>
        </a:p>
      </dgm:t>
    </dgm:pt>
    <dgm:pt modelId="{F2F58A84-3390-4FC4-B99E-B41AF7B8B360}" type="sibTrans" cxnId="{96AC8C24-59DB-408F-9C49-06A1306D41FE}">
      <dgm:prSet/>
      <dgm:spPr/>
      <dgm:t>
        <a:bodyPr/>
        <a:lstStyle/>
        <a:p>
          <a:endParaRPr lang="en-US"/>
        </a:p>
      </dgm:t>
    </dgm:pt>
    <dgm:pt modelId="{4BF25D00-5001-4273-9163-4E4444C73E7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Forward and Backward Selection </a:t>
          </a:r>
        </a:p>
      </dgm:t>
    </dgm:pt>
    <dgm:pt modelId="{183CDA86-D2A2-4928-A147-F928D14D1C06}" type="parTrans" cxnId="{8E2520F3-2F5E-466D-A277-80567E302064}">
      <dgm:prSet/>
      <dgm:spPr/>
      <dgm:t>
        <a:bodyPr/>
        <a:lstStyle/>
        <a:p>
          <a:endParaRPr lang="en-US"/>
        </a:p>
      </dgm:t>
    </dgm:pt>
    <dgm:pt modelId="{37D10747-9458-43C7-AC03-0E39DBBB7F7E}" type="sibTrans" cxnId="{8E2520F3-2F5E-466D-A277-80567E302064}">
      <dgm:prSet/>
      <dgm:spPr/>
      <dgm:t>
        <a:bodyPr/>
        <a:lstStyle/>
        <a:p>
          <a:endParaRPr lang="en-US"/>
        </a:p>
      </dgm:t>
    </dgm:pt>
    <dgm:pt modelId="{BAFACFAD-9A15-4613-A037-82D8DBD6752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All Possible Selection</a:t>
          </a:r>
        </a:p>
      </dgm:t>
    </dgm:pt>
    <dgm:pt modelId="{442DA4D6-BE69-41AB-8EDA-C1C48A27923C}" type="parTrans" cxnId="{08AD57B0-17FC-4030-8BF1-3A3F831B5ACC}">
      <dgm:prSet/>
      <dgm:spPr/>
      <dgm:t>
        <a:bodyPr/>
        <a:lstStyle/>
        <a:p>
          <a:endParaRPr lang="en-US"/>
        </a:p>
      </dgm:t>
    </dgm:pt>
    <dgm:pt modelId="{2BE2DD2E-9DE5-4486-B1E0-FC34CE8F5A02}" type="sibTrans" cxnId="{08AD57B0-17FC-4030-8BF1-3A3F831B5ACC}">
      <dgm:prSet/>
      <dgm:spPr/>
      <dgm:t>
        <a:bodyPr/>
        <a:lstStyle/>
        <a:p>
          <a:endParaRPr lang="en-US"/>
        </a:p>
      </dgm:t>
    </dgm:pt>
    <dgm:pt modelId="{95833C44-3385-4139-819A-2DE75172A37C}" type="pres">
      <dgm:prSet presAssocID="{B84BFE04-4906-4E14-853A-84C4BCBEEBB4}" presName="linearFlow" presStyleCnt="0">
        <dgm:presLayoutVars>
          <dgm:dir/>
          <dgm:resizeHandles val="exact"/>
        </dgm:presLayoutVars>
      </dgm:prSet>
      <dgm:spPr/>
    </dgm:pt>
    <dgm:pt modelId="{B513C87B-7085-4C88-916C-9A5411BC79AA}" type="pres">
      <dgm:prSet presAssocID="{DA9E470F-9653-4D90-B3A1-0463E038E828}" presName="comp" presStyleCnt="0"/>
      <dgm:spPr/>
    </dgm:pt>
    <dgm:pt modelId="{E9266122-AD3A-46C0-8A89-6E29D6D20BAB}" type="pres">
      <dgm:prSet presAssocID="{DA9E470F-9653-4D90-B3A1-0463E038E828}" presName="rect2" presStyleLbl="node1" presStyleIdx="0" presStyleCnt="3" custScaleX="231903">
        <dgm:presLayoutVars>
          <dgm:bulletEnabled val="1"/>
        </dgm:presLayoutVars>
      </dgm:prSet>
      <dgm:spPr/>
    </dgm:pt>
    <dgm:pt modelId="{5771DB36-DE7A-4B9A-B7AA-66C51A14289D}" type="pres">
      <dgm:prSet presAssocID="{DA9E470F-9653-4D90-B3A1-0463E038E828}" presName="rect1" presStyleLbl="lnNode1" presStyleIdx="0" presStyleCnt="3" custLinFactX="-37175" custLinFactNeighborX="-100000"/>
      <dgm:spPr>
        <a:blipFill rotWithShape="1">
          <a:blip xmlns:r="http://schemas.openxmlformats.org/officeDocument/2006/relationships" r:embed="rId1"/>
          <a:srcRect/>
          <a:stretch>
            <a:fillRect l="-37000" r="-37000"/>
          </a:stretch>
        </a:blipFill>
      </dgm:spPr>
    </dgm:pt>
    <dgm:pt modelId="{3506DA75-93BE-41EB-954D-14A97D817C35}" type="pres">
      <dgm:prSet presAssocID="{F2F58A84-3390-4FC4-B99E-B41AF7B8B360}" presName="sibTrans" presStyleCnt="0"/>
      <dgm:spPr/>
    </dgm:pt>
    <dgm:pt modelId="{F570D2C9-B675-40D0-94D3-22751BCEC887}" type="pres">
      <dgm:prSet presAssocID="{4BF25D00-5001-4273-9163-4E4444C73E7E}" presName="comp" presStyleCnt="0"/>
      <dgm:spPr/>
    </dgm:pt>
    <dgm:pt modelId="{618C5668-5656-469F-B314-D99AB44B1D48}" type="pres">
      <dgm:prSet presAssocID="{4BF25D00-5001-4273-9163-4E4444C73E7E}" presName="rect2" presStyleLbl="node1" presStyleIdx="1" presStyleCnt="3" custScaleX="231903" custLinFactNeighborX="-44670" custLinFactNeighborY="1703">
        <dgm:presLayoutVars>
          <dgm:bulletEnabled val="1"/>
        </dgm:presLayoutVars>
      </dgm:prSet>
      <dgm:spPr/>
    </dgm:pt>
    <dgm:pt modelId="{FB745ECC-3FA5-49FA-9765-47AA29FFC244}" type="pres">
      <dgm:prSet presAssocID="{4BF25D00-5001-4273-9163-4E4444C73E7E}" presName="rect1" presStyleLbl="lnNode1" presStyleIdx="1" presStyleCnt="3" custLinFactNeighborX="38751" custLinFactNeighborY="170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631120DB-03EA-47AD-99F7-7E6E11701557}" type="pres">
      <dgm:prSet presAssocID="{37D10747-9458-43C7-AC03-0E39DBBB7F7E}" presName="sibTrans" presStyleCnt="0"/>
      <dgm:spPr/>
    </dgm:pt>
    <dgm:pt modelId="{E13963A0-3056-4E69-8475-07AC2CDD52A2}" type="pres">
      <dgm:prSet presAssocID="{BAFACFAD-9A15-4613-A037-82D8DBD67521}" presName="comp" presStyleCnt="0"/>
      <dgm:spPr/>
    </dgm:pt>
    <dgm:pt modelId="{5D8DD42E-A67A-4DD7-9C6E-3B9EBAFFA177}" type="pres">
      <dgm:prSet presAssocID="{BAFACFAD-9A15-4613-A037-82D8DBD67521}" presName="rect2" presStyleLbl="node1" presStyleIdx="2" presStyleCnt="3" custScaleX="231903">
        <dgm:presLayoutVars>
          <dgm:bulletEnabled val="1"/>
        </dgm:presLayoutVars>
      </dgm:prSet>
      <dgm:spPr/>
    </dgm:pt>
    <dgm:pt modelId="{F69601A0-7B05-4628-94B6-219AC1F9D25C}" type="pres">
      <dgm:prSet presAssocID="{BAFACFAD-9A15-4613-A037-82D8DBD67521}" presName="rect1" presStyleLbl="lnNode1" presStyleIdx="2" presStyleCnt="3" custLinFactX="-36454" custLinFactNeighborX="-100000" custLinFactNeighborY="715"/>
      <dgm:spPr>
        <a:blipFill rotWithShape="1">
          <a:blip xmlns:r="http://schemas.openxmlformats.org/officeDocument/2006/relationships" r:embed="rId3"/>
          <a:srcRect/>
          <a:stretch>
            <a:fillRect l="-17000" r="-17000"/>
          </a:stretch>
        </a:blipFill>
      </dgm:spPr>
    </dgm:pt>
  </dgm:ptLst>
  <dgm:cxnLst>
    <dgm:cxn modelId="{96AC8C24-59DB-408F-9C49-06A1306D41FE}" srcId="{B84BFE04-4906-4E14-853A-84C4BCBEEBB4}" destId="{DA9E470F-9653-4D90-B3A1-0463E038E828}" srcOrd="0" destOrd="0" parTransId="{1295A32D-AB4D-45B1-B2AD-49A068FF1A68}" sibTransId="{F2F58A84-3390-4FC4-B99E-B41AF7B8B360}"/>
    <dgm:cxn modelId="{8C93C566-7B5E-4AC3-AB29-2D967C9AD2FA}" type="presOf" srcId="{B84BFE04-4906-4E14-853A-84C4BCBEEBB4}" destId="{95833C44-3385-4139-819A-2DE75172A37C}" srcOrd="0" destOrd="0" presId="urn:microsoft.com/office/officeart/2008/layout/AlternatingPictureBlocks"/>
    <dgm:cxn modelId="{5CDE7871-481E-47DF-957D-08AC37A30FE4}" type="presOf" srcId="{4BF25D00-5001-4273-9163-4E4444C73E7E}" destId="{618C5668-5656-469F-B314-D99AB44B1D48}" srcOrd="0" destOrd="0" presId="urn:microsoft.com/office/officeart/2008/layout/AlternatingPictureBlocks"/>
    <dgm:cxn modelId="{08AD57B0-17FC-4030-8BF1-3A3F831B5ACC}" srcId="{B84BFE04-4906-4E14-853A-84C4BCBEEBB4}" destId="{BAFACFAD-9A15-4613-A037-82D8DBD67521}" srcOrd="2" destOrd="0" parTransId="{442DA4D6-BE69-41AB-8EDA-C1C48A27923C}" sibTransId="{2BE2DD2E-9DE5-4486-B1E0-FC34CE8F5A02}"/>
    <dgm:cxn modelId="{7BB586CA-EDE8-4A7A-950F-D7773663192C}" type="presOf" srcId="{BAFACFAD-9A15-4613-A037-82D8DBD67521}" destId="{5D8DD42E-A67A-4DD7-9C6E-3B9EBAFFA177}" srcOrd="0" destOrd="0" presId="urn:microsoft.com/office/officeart/2008/layout/AlternatingPictureBlocks"/>
    <dgm:cxn modelId="{CE2C0BCC-7401-4543-9674-D739137D7625}" type="presOf" srcId="{DA9E470F-9653-4D90-B3A1-0463E038E828}" destId="{E9266122-AD3A-46C0-8A89-6E29D6D20BAB}" srcOrd="0" destOrd="0" presId="urn:microsoft.com/office/officeart/2008/layout/AlternatingPictureBlocks"/>
    <dgm:cxn modelId="{8E2520F3-2F5E-466D-A277-80567E302064}" srcId="{B84BFE04-4906-4E14-853A-84C4BCBEEBB4}" destId="{4BF25D00-5001-4273-9163-4E4444C73E7E}" srcOrd="1" destOrd="0" parTransId="{183CDA86-D2A2-4928-A147-F928D14D1C06}" sibTransId="{37D10747-9458-43C7-AC03-0E39DBBB7F7E}"/>
    <dgm:cxn modelId="{035C4904-967C-4741-BB68-82D4AA728A9E}" type="presParOf" srcId="{95833C44-3385-4139-819A-2DE75172A37C}" destId="{B513C87B-7085-4C88-916C-9A5411BC79AA}" srcOrd="0" destOrd="0" presId="urn:microsoft.com/office/officeart/2008/layout/AlternatingPictureBlocks"/>
    <dgm:cxn modelId="{4777B0F1-E169-4229-9BD0-62615BC1B0F0}" type="presParOf" srcId="{B513C87B-7085-4C88-916C-9A5411BC79AA}" destId="{E9266122-AD3A-46C0-8A89-6E29D6D20BAB}" srcOrd="0" destOrd="0" presId="urn:microsoft.com/office/officeart/2008/layout/AlternatingPictureBlocks"/>
    <dgm:cxn modelId="{4C247632-8D62-421D-9FC6-FEDD41BE83B2}" type="presParOf" srcId="{B513C87B-7085-4C88-916C-9A5411BC79AA}" destId="{5771DB36-DE7A-4B9A-B7AA-66C51A14289D}" srcOrd="1" destOrd="0" presId="urn:microsoft.com/office/officeart/2008/layout/AlternatingPictureBlocks"/>
    <dgm:cxn modelId="{C99C4B6B-059D-43A0-99A9-5A9290B6CF26}" type="presParOf" srcId="{95833C44-3385-4139-819A-2DE75172A37C}" destId="{3506DA75-93BE-41EB-954D-14A97D817C35}" srcOrd="1" destOrd="0" presId="urn:microsoft.com/office/officeart/2008/layout/AlternatingPictureBlocks"/>
    <dgm:cxn modelId="{1A9861C1-6B65-493D-88CD-DB452721C674}" type="presParOf" srcId="{95833C44-3385-4139-819A-2DE75172A37C}" destId="{F570D2C9-B675-40D0-94D3-22751BCEC887}" srcOrd="2" destOrd="0" presId="urn:microsoft.com/office/officeart/2008/layout/AlternatingPictureBlocks"/>
    <dgm:cxn modelId="{8A06E362-24D2-4348-90BE-43A798E2CF6C}" type="presParOf" srcId="{F570D2C9-B675-40D0-94D3-22751BCEC887}" destId="{618C5668-5656-469F-B314-D99AB44B1D48}" srcOrd="0" destOrd="0" presId="urn:microsoft.com/office/officeart/2008/layout/AlternatingPictureBlocks"/>
    <dgm:cxn modelId="{AB6A9922-98F6-4DC6-8F55-A5AA2404EDF4}" type="presParOf" srcId="{F570D2C9-B675-40D0-94D3-22751BCEC887}" destId="{FB745ECC-3FA5-49FA-9765-47AA29FFC244}" srcOrd="1" destOrd="0" presId="urn:microsoft.com/office/officeart/2008/layout/AlternatingPictureBlocks"/>
    <dgm:cxn modelId="{BD3DB607-77A6-402F-BDC3-357B5208A5B9}" type="presParOf" srcId="{95833C44-3385-4139-819A-2DE75172A37C}" destId="{631120DB-03EA-47AD-99F7-7E6E11701557}" srcOrd="3" destOrd="0" presId="urn:microsoft.com/office/officeart/2008/layout/AlternatingPictureBlocks"/>
    <dgm:cxn modelId="{43263879-FD07-4FE7-BA53-59EFB291D344}" type="presParOf" srcId="{95833C44-3385-4139-819A-2DE75172A37C}" destId="{E13963A0-3056-4E69-8475-07AC2CDD52A2}" srcOrd="4" destOrd="0" presId="urn:microsoft.com/office/officeart/2008/layout/AlternatingPictureBlocks"/>
    <dgm:cxn modelId="{A7D6700D-6B7E-48A1-A7BE-350C9D26AE10}" type="presParOf" srcId="{E13963A0-3056-4E69-8475-07AC2CDD52A2}" destId="{5D8DD42E-A67A-4DD7-9C6E-3B9EBAFFA177}" srcOrd="0" destOrd="0" presId="urn:microsoft.com/office/officeart/2008/layout/AlternatingPictureBlocks"/>
    <dgm:cxn modelId="{67563F37-0675-4D1E-8C80-5E8B28F45B0E}" type="presParOf" srcId="{E13963A0-3056-4E69-8475-07AC2CDD52A2}" destId="{F69601A0-7B05-4628-94B6-219AC1F9D2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2CFA7D-2CC7-496A-98E5-7732B40E619D}" type="doc">
      <dgm:prSet loTypeId="urn:microsoft.com/office/officeart/2005/8/layout/venn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D0DB4C-DD44-4A18-B253-BAF18ABE3D85}">
      <dgm:prSet phldrT="[Text]"/>
      <dgm:spPr/>
      <dgm:t>
        <a:bodyPr/>
        <a:lstStyle/>
        <a:p>
          <a:r>
            <a:rPr lang="en-US" b="1" dirty="0"/>
            <a:t>Model 1</a:t>
          </a:r>
          <a:r>
            <a:rPr lang="en-US" dirty="0"/>
            <a:t> </a:t>
          </a:r>
        </a:p>
      </dgm:t>
    </dgm:pt>
    <dgm:pt modelId="{877EB9C7-2BA4-4A16-A33F-A231D2B3A292}" type="parTrans" cxnId="{5EFC0AE8-351B-459A-BB27-60C369C599DF}">
      <dgm:prSet/>
      <dgm:spPr/>
      <dgm:t>
        <a:bodyPr/>
        <a:lstStyle/>
        <a:p>
          <a:endParaRPr lang="en-US"/>
        </a:p>
      </dgm:t>
    </dgm:pt>
    <dgm:pt modelId="{B44DAB34-2590-404D-A62E-83E6C3AE8AA9}" type="sibTrans" cxnId="{5EFC0AE8-351B-459A-BB27-60C369C599DF}">
      <dgm:prSet/>
      <dgm:spPr/>
      <dgm:t>
        <a:bodyPr/>
        <a:lstStyle/>
        <a:p>
          <a:endParaRPr lang="en-US"/>
        </a:p>
      </dgm:t>
    </dgm:pt>
    <dgm:pt modelId="{51192ADC-DB7B-4E4D-B62D-5204F37F05F7}">
      <dgm:prSet phldrT="[Text]"/>
      <dgm:spPr/>
      <dgm:t>
        <a:bodyPr/>
        <a:lstStyle/>
        <a:p>
          <a:r>
            <a:rPr lang="en-US" b="1" dirty="0"/>
            <a:t>Model 0</a:t>
          </a:r>
        </a:p>
      </dgm:t>
    </dgm:pt>
    <dgm:pt modelId="{EE3A8CD9-B320-4EB5-9556-ABF034ACC2C8}" type="sibTrans" cxnId="{AB5B6ECD-A568-47C0-87EE-115FF6CD5E93}">
      <dgm:prSet/>
      <dgm:spPr/>
      <dgm:t>
        <a:bodyPr/>
        <a:lstStyle/>
        <a:p>
          <a:endParaRPr lang="en-US"/>
        </a:p>
      </dgm:t>
    </dgm:pt>
    <dgm:pt modelId="{13936730-367A-496E-B085-B9C9CE028294}" type="parTrans" cxnId="{AB5B6ECD-A568-47C0-87EE-115FF6CD5E93}">
      <dgm:prSet/>
      <dgm:spPr/>
      <dgm:t>
        <a:bodyPr/>
        <a:lstStyle/>
        <a:p>
          <a:endParaRPr lang="en-US"/>
        </a:p>
      </dgm:t>
    </dgm:pt>
    <dgm:pt modelId="{BF6FEF92-1305-46EA-AD73-DB2153446CB5}" type="pres">
      <dgm:prSet presAssocID="{C72CFA7D-2CC7-496A-98E5-7732B40E619D}" presName="Name0" presStyleCnt="0">
        <dgm:presLayoutVars>
          <dgm:chMax val="7"/>
          <dgm:resizeHandles val="exact"/>
        </dgm:presLayoutVars>
      </dgm:prSet>
      <dgm:spPr/>
    </dgm:pt>
    <dgm:pt modelId="{248F8B56-2341-451E-AAAF-4EAA0D05A07F}" type="pres">
      <dgm:prSet presAssocID="{C72CFA7D-2CC7-496A-98E5-7732B40E619D}" presName="comp1" presStyleCnt="0"/>
      <dgm:spPr/>
    </dgm:pt>
    <dgm:pt modelId="{8E189836-DC3E-4093-8570-24D08A4279FE}" type="pres">
      <dgm:prSet presAssocID="{C72CFA7D-2CC7-496A-98E5-7732B40E619D}" presName="circle1" presStyleLbl="node1" presStyleIdx="0" presStyleCnt="2" custScaleX="91531" custScaleY="91531"/>
      <dgm:spPr/>
    </dgm:pt>
    <dgm:pt modelId="{78694A84-6E55-4E95-86F0-5DF6CD1A72C6}" type="pres">
      <dgm:prSet presAssocID="{C72CFA7D-2CC7-496A-98E5-7732B40E619D}" presName="c1text" presStyleLbl="node1" presStyleIdx="0" presStyleCnt="2">
        <dgm:presLayoutVars>
          <dgm:bulletEnabled val="1"/>
        </dgm:presLayoutVars>
      </dgm:prSet>
      <dgm:spPr/>
    </dgm:pt>
    <dgm:pt modelId="{127E80F4-B771-4DF6-AA7B-3FFC89951001}" type="pres">
      <dgm:prSet presAssocID="{C72CFA7D-2CC7-496A-98E5-7732B40E619D}" presName="comp2" presStyleCnt="0"/>
      <dgm:spPr/>
    </dgm:pt>
    <dgm:pt modelId="{A2B0D391-91AF-452A-B17E-B4051899FF8A}" type="pres">
      <dgm:prSet presAssocID="{C72CFA7D-2CC7-496A-98E5-7732B40E619D}" presName="circle2" presStyleLbl="node1" presStyleIdx="1" presStyleCnt="2" custScaleX="70095" custScaleY="64425"/>
      <dgm:spPr/>
    </dgm:pt>
    <dgm:pt modelId="{668ABA6C-A53E-4598-BBB2-DEEB4EB32541}" type="pres">
      <dgm:prSet presAssocID="{C72CFA7D-2CC7-496A-98E5-7732B40E619D}" presName="c2text" presStyleLbl="node1" presStyleIdx="1" presStyleCnt="2">
        <dgm:presLayoutVars>
          <dgm:bulletEnabled val="1"/>
        </dgm:presLayoutVars>
      </dgm:prSet>
      <dgm:spPr/>
    </dgm:pt>
  </dgm:ptLst>
  <dgm:cxnLst>
    <dgm:cxn modelId="{59D8BB42-C89D-4F98-848F-78C7645D4DAD}" type="presOf" srcId="{51192ADC-DB7B-4E4D-B62D-5204F37F05F7}" destId="{A2B0D391-91AF-452A-B17E-B4051899FF8A}" srcOrd="0" destOrd="0" presId="urn:microsoft.com/office/officeart/2005/8/layout/venn2"/>
    <dgm:cxn modelId="{2696244A-50C2-4B1D-9F2A-79E5257C33A1}" type="presOf" srcId="{07D0DB4C-DD44-4A18-B253-BAF18ABE3D85}" destId="{78694A84-6E55-4E95-86F0-5DF6CD1A72C6}" srcOrd="1" destOrd="0" presId="urn:microsoft.com/office/officeart/2005/8/layout/venn2"/>
    <dgm:cxn modelId="{5BC32D8D-F98C-4104-A2CC-2B8E277A3AA9}" type="presOf" srcId="{51192ADC-DB7B-4E4D-B62D-5204F37F05F7}" destId="{668ABA6C-A53E-4598-BBB2-DEEB4EB32541}" srcOrd="1" destOrd="0" presId="urn:microsoft.com/office/officeart/2005/8/layout/venn2"/>
    <dgm:cxn modelId="{8AE4E2BD-BE59-4201-B449-C3A07F800CDA}" type="presOf" srcId="{07D0DB4C-DD44-4A18-B253-BAF18ABE3D85}" destId="{8E189836-DC3E-4093-8570-24D08A4279FE}" srcOrd="0" destOrd="0" presId="urn:microsoft.com/office/officeart/2005/8/layout/venn2"/>
    <dgm:cxn modelId="{4CF0A0C6-41E1-4DD5-A066-D6864E0F1F97}" type="presOf" srcId="{C72CFA7D-2CC7-496A-98E5-7732B40E619D}" destId="{BF6FEF92-1305-46EA-AD73-DB2153446CB5}" srcOrd="0" destOrd="0" presId="urn:microsoft.com/office/officeart/2005/8/layout/venn2"/>
    <dgm:cxn modelId="{AB5B6ECD-A568-47C0-87EE-115FF6CD5E93}" srcId="{C72CFA7D-2CC7-496A-98E5-7732B40E619D}" destId="{51192ADC-DB7B-4E4D-B62D-5204F37F05F7}" srcOrd="1" destOrd="0" parTransId="{13936730-367A-496E-B085-B9C9CE028294}" sibTransId="{EE3A8CD9-B320-4EB5-9556-ABF034ACC2C8}"/>
    <dgm:cxn modelId="{5EFC0AE8-351B-459A-BB27-60C369C599DF}" srcId="{C72CFA7D-2CC7-496A-98E5-7732B40E619D}" destId="{07D0DB4C-DD44-4A18-B253-BAF18ABE3D85}" srcOrd="0" destOrd="0" parTransId="{877EB9C7-2BA4-4A16-A33F-A231D2B3A292}" sibTransId="{B44DAB34-2590-404D-A62E-83E6C3AE8AA9}"/>
    <dgm:cxn modelId="{F9BB0D50-7443-4DB9-93AD-55760005816D}" type="presParOf" srcId="{BF6FEF92-1305-46EA-AD73-DB2153446CB5}" destId="{248F8B56-2341-451E-AAAF-4EAA0D05A07F}" srcOrd="0" destOrd="0" presId="urn:microsoft.com/office/officeart/2005/8/layout/venn2"/>
    <dgm:cxn modelId="{D6087E46-2056-498C-AC94-EF011088F581}" type="presParOf" srcId="{248F8B56-2341-451E-AAAF-4EAA0D05A07F}" destId="{8E189836-DC3E-4093-8570-24D08A4279FE}" srcOrd="0" destOrd="0" presId="urn:microsoft.com/office/officeart/2005/8/layout/venn2"/>
    <dgm:cxn modelId="{B0140D17-B854-46D9-A6CD-D77A859E48F0}" type="presParOf" srcId="{248F8B56-2341-451E-AAAF-4EAA0D05A07F}" destId="{78694A84-6E55-4E95-86F0-5DF6CD1A72C6}" srcOrd="1" destOrd="0" presId="urn:microsoft.com/office/officeart/2005/8/layout/venn2"/>
    <dgm:cxn modelId="{80044B95-D35E-4662-9997-808B0D154F50}" type="presParOf" srcId="{BF6FEF92-1305-46EA-AD73-DB2153446CB5}" destId="{127E80F4-B771-4DF6-AA7B-3FFC89951001}" srcOrd="1" destOrd="0" presId="urn:microsoft.com/office/officeart/2005/8/layout/venn2"/>
    <dgm:cxn modelId="{57077D76-BB40-4680-BC3E-B5EDA9F8E96B}" type="presParOf" srcId="{127E80F4-B771-4DF6-AA7B-3FFC89951001}" destId="{A2B0D391-91AF-452A-B17E-B4051899FF8A}" srcOrd="0" destOrd="0" presId="urn:microsoft.com/office/officeart/2005/8/layout/venn2"/>
    <dgm:cxn modelId="{8B7BF3C3-F7B2-4778-93A6-947D0840B879}" type="presParOf" srcId="{127E80F4-B771-4DF6-AA7B-3FFC89951001}" destId="{668ABA6C-A53E-4598-BBB2-DEEB4EB3254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2CFA7D-2CC7-496A-98E5-7732B40E619D}" type="doc">
      <dgm:prSet loTypeId="urn:microsoft.com/office/officeart/2005/8/layout/venn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D0DB4C-DD44-4A18-B253-BAF18ABE3D85}">
      <dgm:prSet phldrT="[Text]"/>
      <dgm:spPr/>
      <dgm:t>
        <a:bodyPr/>
        <a:lstStyle/>
        <a:p>
          <a:r>
            <a:rPr lang="en-US" b="1" dirty="0"/>
            <a:t>Model 1</a:t>
          </a:r>
          <a:r>
            <a:rPr lang="en-US" dirty="0"/>
            <a:t> </a:t>
          </a:r>
        </a:p>
      </dgm:t>
    </dgm:pt>
    <dgm:pt modelId="{877EB9C7-2BA4-4A16-A33F-A231D2B3A292}" type="parTrans" cxnId="{5EFC0AE8-351B-459A-BB27-60C369C599DF}">
      <dgm:prSet/>
      <dgm:spPr/>
      <dgm:t>
        <a:bodyPr/>
        <a:lstStyle/>
        <a:p>
          <a:endParaRPr lang="en-US"/>
        </a:p>
      </dgm:t>
    </dgm:pt>
    <dgm:pt modelId="{B44DAB34-2590-404D-A62E-83E6C3AE8AA9}" type="sibTrans" cxnId="{5EFC0AE8-351B-459A-BB27-60C369C599DF}">
      <dgm:prSet/>
      <dgm:spPr/>
      <dgm:t>
        <a:bodyPr/>
        <a:lstStyle/>
        <a:p>
          <a:endParaRPr lang="en-US"/>
        </a:p>
      </dgm:t>
    </dgm:pt>
    <dgm:pt modelId="{51192ADC-DB7B-4E4D-B62D-5204F37F05F7}">
      <dgm:prSet phldrT="[Text]"/>
      <dgm:spPr/>
      <dgm:t>
        <a:bodyPr/>
        <a:lstStyle/>
        <a:p>
          <a:r>
            <a:rPr lang="en-US" b="1" dirty="0"/>
            <a:t>Model 0</a:t>
          </a:r>
        </a:p>
      </dgm:t>
    </dgm:pt>
    <dgm:pt modelId="{EE3A8CD9-B320-4EB5-9556-ABF034ACC2C8}" type="sibTrans" cxnId="{AB5B6ECD-A568-47C0-87EE-115FF6CD5E93}">
      <dgm:prSet/>
      <dgm:spPr/>
      <dgm:t>
        <a:bodyPr/>
        <a:lstStyle/>
        <a:p>
          <a:endParaRPr lang="en-US"/>
        </a:p>
      </dgm:t>
    </dgm:pt>
    <dgm:pt modelId="{13936730-367A-496E-B085-B9C9CE028294}" type="parTrans" cxnId="{AB5B6ECD-A568-47C0-87EE-115FF6CD5E93}">
      <dgm:prSet/>
      <dgm:spPr/>
      <dgm:t>
        <a:bodyPr/>
        <a:lstStyle/>
        <a:p>
          <a:endParaRPr lang="en-US"/>
        </a:p>
      </dgm:t>
    </dgm:pt>
    <dgm:pt modelId="{BF6FEF92-1305-46EA-AD73-DB2153446CB5}" type="pres">
      <dgm:prSet presAssocID="{C72CFA7D-2CC7-496A-98E5-7732B40E619D}" presName="Name0" presStyleCnt="0">
        <dgm:presLayoutVars>
          <dgm:chMax val="7"/>
          <dgm:resizeHandles val="exact"/>
        </dgm:presLayoutVars>
      </dgm:prSet>
      <dgm:spPr/>
    </dgm:pt>
    <dgm:pt modelId="{248F8B56-2341-451E-AAAF-4EAA0D05A07F}" type="pres">
      <dgm:prSet presAssocID="{C72CFA7D-2CC7-496A-98E5-7732B40E619D}" presName="comp1" presStyleCnt="0"/>
      <dgm:spPr/>
    </dgm:pt>
    <dgm:pt modelId="{8E189836-DC3E-4093-8570-24D08A4279FE}" type="pres">
      <dgm:prSet presAssocID="{C72CFA7D-2CC7-496A-98E5-7732B40E619D}" presName="circle1" presStyleLbl="node1" presStyleIdx="0" presStyleCnt="2" custScaleX="91531" custScaleY="91531"/>
      <dgm:spPr/>
    </dgm:pt>
    <dgm:pt modelId="{78694A84-6E55-4E95-86F0-5DF6CD1A72C6}" type="pres">
      <dgm:prSet presAssocID="{C72CFA7D-2CC7-496A-98E5-7732B40E619D}" presName="c1text" presStyleLbl="node1" presStyleIdx="0" presStyleCnt="2">
        <dgm:presLayoutVars>
          <dgm:bulletEnabled val="1"/>
        </dgm:presLayoutVars>
      </dgm:prSet>
      <dgm:spPr/>
    </dgm:pt>
    <dgm:pt modelId="{127E80F4-B771-4DF6-AA7B-3FFC89951001}" type="pres">
      <dgm:prSet presAssocID="{C72CFA7D-2CC7-496A-98E5-7732B40E619D}" presName="comp2" presStyleCnt="0"/>
      <dgm:spPr/>
    </dgm:pt>
    <dgm:pt modelId="{A2B0D391-91AF-452A-B17E-B4051899FF8A}" type="pres">
      <dgm:prSet presAssocID="{C72CFA7D-2CC7-496A-98E5-7732B40E619D}" presName="circle2" presStyleLbl="node1" presStyleIdx="1" presStyleCnt="2" custScaleX="70095" custScaleY="64425"/>
      <dgm:spPr/>
    </dgm:pt>
    <dgm:pt modelId="{668ABA6C-A53E-4598-BBB2-DEEB4EB32541}" type="pres">
      <dgm:prSet presAssocID="{C72CFA7D-2CC7-496A-98E5-7732B40E619D}" presName="c2text" presStyleLbl="node1" presStyleIdx="1" presStyleCnt="2">
        <dgm:presLayoutVars>
          <dgm:bulletEnabled val="1"/>
        </dgm:presLayoutVars>
      </dgm:prSet>
      <dgm:spPr/>
    </dgm:pt>
  </dgm:ptLst>
  <dgm:cxnLst>
    <dgm:cxn modelId="{59D8BB42-C89D-4F98-848F-78C7645D4DAD}" type="presOf" srcId="{51192ADC-DB7B-4E4D-B62D-5204F37F05F7}" destId="{A2B0D391-91AF-452A-B17E-B4051899FF8A}" srcOrd="0" destOrd="0" presId="urn:microsoft.com/office/officeart/2005/8/layout/venn2"/>
    <dgm:cxn modelId="{2696244A-50C2-4B1D-9F2A-79E5257C33A1}" type="presOf" srcId="{07D0DB4C-DD44-4A18-B253-BAF18ABE3D85}" destId="{78694A84-6E55-4E95-86F0-5DF6CD1A72C6}" srcOrd="1" destOrd="0" presId="urn:microsoft.com/office/officeart/2005/8/layout/venn2"/>
    <dgm:cxn modelId="{5BC32D8D-F98C-4104-A2CC-2B8E277A3AA9}" type="presOf" srcId="{51192ADC-DB7B-4E4D-B62D-5204F37F05F7}" destId="{668ABA6C-A53E-4598-BBB2-DEEB4EB32541}" srcOrd="1" destOrd="0" presId="urn:microsoft.com/office/officeart/2005/8/layout/venn2"/>
    <dgm:cxn modelId="{8AE4E2BD-BE59-4201-B449-C3A07F800CDA}" type="presOf" srcId="{07D0DB4C-DD44-4A18-B253-BAF18ABE3D85}" destId="{8E189836-DC3E-4093-8570-24D08A4279FE}" srcOrd="0" destOrd="0" presId="urn:microsoft.com/office/officeart/2005/8/layout/venn2"/>
    <dgm:cxn modelId="{4CF0A0C6-41E1-4DD5-A066-D6864E0F1F97}" type="presOf" srcId="{C72CFA7D-2CC7-496A-98E5-7732B40E619D}" destId="{BF6FEF92-1305-46EA-AD73-DB2153446CB5}" srcOrd="0" destOrd="0" presId="urn:microsoft.com/office/officeart/2005/8/layout/venn2"/>
    <dgm:cxn modelId="{AB5B6ECD-A568-47C0-87EE-115FF6CD5E93}" srcId="{C72CFA7D-2CC7-496A-98E5-7732B40E619D}" destId="{51192ADC-DB7B-4E4D-B62D-5204F37F05F7}" srcOrd="1" destOrd="0" parTransId="{13936730-367A-496E-B085-B9C9CE028294}" sibTransId="{EE3A8CD9-B320-4EB5-9556-ABF034ACC2C8}"/>
    <dgm:cxn modelId="{5EFC0AE8-351B-459A-BB27-60C369C599DF}" srcId="{C72CFA7D-2CC7-496A-98E5-7732B40E619D}" destId="{07D0DB4C-DD44-4A18-B253-BAF18ABE3D85}" srcOrd="0" destOrd="0" parTransId="{877EB9C7-2BA4-4A16-A33F-A231D2B3A292}" sibTransId="{B44DAB34-2590-404D-A62E-83E6C3AE8AA9}"/>
    <dgm:cxn modelId="{F9BB0D50-7443-4DB9-93AD-55760005816D}" type="presParOf" srcId="{BF6FEF92-1305-46EA-AD73-DB2153446CB5}" destId="{248F8B56-2341-451E-AAAF-4EAA0D05A07F}" srcOrd="0" destOrd="0" presId="urn:microsoft.com/office/officeart/2005/8/layout/venn2"/>
    <dgm:cxn modelId="{D6087E46-2056-498C-AC94-EF011088F581}" type="presParOf" srcId="{248F8B56-2341-451E-AAAF-4EAA0D05A07F}" destId="{8E189836-DC3E-4093-8570-24D08A4279FE}" srcOrd="0" destOrd="0" presId="urn:microsoft.com/office/officeart/2005/8/layout/venn2"/>
    <dgm:cxn modelId="{B0140D17-B854-46D9-A6CD-D77A859E48F0}" type="presParOf" srcId="{248F8B56-2341-451E-AAAF-4EAA0D05A07F}" destId="{78694A84-6E55-4E95-86F0-5DF6CD1A72C6}" srcOrd="1" destOrd="0" presId="urn:microsoft.com/office/officeart/2005/8/layout/venn2"/>
    <dgm:cxn modelId="{80044B95-D35E-4662-9997-808B0D154F50}" type="presParOf" srcId="{BF6FEF92-1305-46EA-AD73-DB2153446CB5}" destId="{127E80F4-B771-4DF6-AA7B-3FFC89951001}" srcOrd="1" destOrd="0" presId="urn:microsoft.com/office/officeart/2005/8/layout/venn2"/>
    <dgm:cxn modelId="{57077D76-BB40-4680-BC3E-B5EDA9F8E96B}" type="presParOf" srcId="{127E80F4-B771-4DF6-AA7B-3FFC89951001}" destId="{A2B0D391-91AF-452A-B17E-B4051899FF8A}" srcOrd="0" destOrd="0" presId="urn:microsoft.com/office/officeart/2005/8/layout/venn2"/>
    <dgm:cxn modelId="{8B7BF3C3-F7B2-4778-93A6-947D0840B879}" type="presParOf" srcId="{127E80F4-B771-4DF6-AA7B-3FFC89951001}" destId="{668ABA6C-A53E-4598-BBB2-DEEB4EB3254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45794BF-D840-4F4D-9216-A4A519E8BB77}" type="doc">
      <dgm:prSet loTypeId="urn:microsoft.com/office/officeart/2005/8/layout/pList2" loCatId="list" qsTypeId="urn:microsoft.com/office/officeart/2005/8/quickstyle/simple1" qsCatId="simple" csTypeId="urn:microsoft.com/office/officeart/2005/8/colors/accent5_2" csCatId="accent5" phldr="1"/>
      <dgm:spPr/>
    </dgm:pt>
    <dgm:pt modelId="{AD2E51D7-2BC6-4D35-8451-10A3DC709B90}">
      <dgm:prSet phldrT="[Text]"/>
      <dgm:spPr/>
      <dgm:t>
        <a:bodyPr anchor="ctr"/>
        <a:lstStyle/>
        <a:p>
          <a:r>
            <a:rPr lang="en-US" dirty="0"/>
            <a:t>1. Model 1</a:t>
          </a:r>
        </a:p>
        <a:p>
          <a:r>
            <a:rPr lang="en-US" dirty="0"/>
            <a:t>2. Model 0</a:t>
          </a:r>
        </a:p>
      </dgm:t>
    </dgm:pt>
    <dgm:pt modelId="{7BB35C85-E94D-4E5E-A7A5-186CE8C6B571}" type="parTrans" cxnId="{1A48A820-8D53-4330-BA4A-0FD7515EFA37}">
      <dgm:prSet/>
      <dgm:spPr/>
      <dgm:t>
        <a:bodyPr/>
        <a:lstStyle/>
        <a:p>
          <a:endParaRPr lang="en-US"/>
        </a:p>
      </dgm:t>
    </dgm:pt>
    <dgm:pt modelId="{8B265EFC-9541-4E72-A308-2EDBADA28717}" type="sibTrans" cxnId="{1A48A820-8D53-4330-BA4A-0FD7515EFA37}">
      <dgm:prSet/>
      <dgm:spPr/>
      <dgm:t>
        <a:bodyPr/>
        <a:lstStyle/>
        <a:p>
          <a:endParaRPr lang="en-US"/>
        </a:p>
      </dgm:t>
    </dgm:pt>
    <dgm:pt modelId="{095D8410-6F0D-48C3-AEB9-3F8673F7A2BE}">
      <dgm:prSet phldrT="[Text]"/>
      <dgm:spPr/>
      <dgm:t>
        <a:bodyPr anchor="ctr"/>
        <a:lstStyle/>
        <a:p>
          <a:r>
            <a:rPr lang="en-US" dirty="0"/>
            <a:t>1. Model 0</a:t>
          </a:r>
        </a:p>
        <a:p>
          <a:r>
            <a:rPr lang="en-US" dirty="0"/>
            <a:t>2. Model 1</a:t>
          </a:r>
        </a:p>
      </dgm:t>
    </dgm:pt>
    <dgm:pt modelId="{EB0DACAC-066C-456C-818A-A48CE0C4AD96}" type="parTrans" cxnId="{36DEEBFA-CACC-4961-B99B-FB623E1B8693}">
      <dgm:prSet/>
      <dgm:spPr/>
      <dgm:t>
        <a:bodyPr/>
        <a:lstStyle/>
        <a:p>
          <a:endParaRPr lang="en-US"/>
        </a:p>
      </dgm:t>
    </dgm:pt>
    <dgm:pt modelId="{C28CEE1A-4578-4E23-8BFF-0EF14EAACCA3}" type="sibTrans" cxnId="{36DEEBFA-CACC-4961-B99B-FB623E1B8693}">
      <dgm:prSet/>
      <dgm:spPr/>
      <dgm:t>
        <a:bodyPr/>
        <a:lstStyle/>
        <a:p>
          <a:endParaRPr lang="en-US"/>
        </a:p>
      </dgm:t>
    </dgm:pt>
    <dgm:pt modelId="{03023940-4970-4ED9-9256-FADF15515CA9}" type="pres">
      <dgm:prSet presAssocID="{A45794BF-D840-4F4D-9216-A4A519E8BB77}" presName="Name0" presStyleCnt="0">
        <dgm:presLayoutVars>
          <dgm:dir/>
          <dgm:resizeHandles val="exact"/>
        </dgm:presLayoutVars>
      </dgm:prSet>
      <dgm:spPr/>
    </dgm:pt>
    <dgm:pt modelId="{535BF455-2CB8-4159-9028-28DEECC64F43}" type="pres">
      <dgm:prSet presAssocID="{A45794BF-D840-4F4D-9216-A4A519E8BB77}" presName="bkgdShp" presStyleLbl="alignAccFollowNode1" presStyleIdx="0" presStyleCnt="1"/>
      <dgm:spPr/>
    </dgm:pt>
    <dgm:pt modelId="{CDCEC499-E588-4EA0-8B9C-E1392D923F3B}" type="pres">
      <dgm:prSet presAssocID="{A45794BF-D840-4F4D-9216-A4A519E8BB77}" presName="linComp" presStyleCnt="0"/>
      <dgm:spPr/>
    </dgm:pt>
    <dgm:pt modelId="{D566876D-4DF7-4270-BAA1-E55FF11E90B0}" type="pres">
      <dgm:prSet presAssocID="{AD2E51D7-2BC6-4D35-8451-10A3DC709B90}" presName="compNode" presStyleCnt="0"/>
      <dgm:spPr/>
    </dgm:pt>
    <dgm:pt modelId="{490865B9-C743-4EE4-A11D-784C5FB2F874}" type="pres">
      <dgm:prSet presAssocID="{AD2E51D7-2BC6-4D35-8451-10A3DC709B90}" presName="node" presStyleLbl="node1" presStyleIdx="0" presStyleCnt="2">
        <dgm:presLayoutVars>
          <dgm:bulletEnabled val="1"/>
        </dgm:presLayoutVars>
      </dgm:prSet>
      <dgm:spPr/>
    </dgm:pt>
    <dgm:pt modelId="{FAE4475B-C174-4519-AB8F-356D988807BD}" type="pres">
      <dgm:prSet presAssocID="{AD2E51D7-2BC6-4D35-8451-10A3DC709B90}" presName="invisiNode" presStyleLbl="node1" presStyleIdx="0" presStyleCnt="2"/>
      <dgm:spPr/>
    </dgm:pt>
    <dgm:pt modelId="{B7B26260-4B03-40A9-A798-3C3245CCE4EB}" type="pres">
      <dgm:prSet presAssocID="{AD2E51D7-2BC6-4D35-8451-10A3DC709B90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3000" b="-33000"/>
          </a:stretch>
        </a:blipFill>
      </dgm:spPr>
      <dgm:extLst>
        <a:ext uri="{E40237B7-FDA0-4F09-8148-C483321AD2D9}">
          <dgm14:cNvPr xmlns:dgm14="http://schemas.microsoft.com/office/drawing/2010/diagram" id="0" name="" descr="Arrow Straight"/>
        </a:ext>
      </dgm:extLst>
    </dgm:pt>
    <dgm:pt modelId="{EED8D394-6165-4AF0-9C66-A7AE3E44BF81}" type="pres">
      <dgm:prSet presAssocID="{8B265EFC-9541-4E72-A308-2EDBADA28717}" presName="sibTrans" presStyleLbl="sibTrans2D1" presStyleIdx="0" presStyleCnt="0"/>
      <dgm:spPr/>
    </dgm:pt>
    <dgm:pt modelId="{71D6BD4E-2659-4E1E-967A-EDA0E2F1737A}" type="pres">
      <dgm:prSet presAssocID="{095D8410-6F0D-48C3-AEB9-3F8673F7A2BE}" presName="compNode" presStyleCnt="0"/>
      <dgm:spPr/>
    </dgm:pt>
    <dgm:pt modelId="{E63222B3-76CF-4A5A-923C-EDD1A7093913}" type="pres">
      <dgm:prSet presAssocID="{095D8410-6F0D-48C3-AEB9-3F8673F7A2BE}" presName="node" presStyleLbl="node1" presStyleIdx="1" presStyleCnt="2">
        <dgm:presLayoutVars>
          <dgm:bulletEnabled val="1"/>
        </dgm:presLayoutVars>
      </dgm:prSet>
      <dgm:spPr/>
    </dgm:pt>
    <dgm:pt modelId="{85C76F1D-7865-490C-8CCF-70BA4353E59B}" type="pres">
      <dgm:prSet presAssocID="{095D8410-6F0D-48C3-AEB9-3F8673F7A2BE}" presName="invisiNode" presStyleLbl="node1" presStyleIdx="1" presStyleCnt="2"/>
      <dgm:spPr/>
    </dgm:pt>
    <dgm:pt modelId="{D0B7F456-C0C3-4B65-A021-728BA5C9C890}" type="pres">
      <dgm:prSet presAssocID="{095D8410-6F0D-48C3-AEB9-3F8673F7A2BE}" presName="imagNode" presStyleLbl="fgImgPlace1" presStyleIdx="1" presStyleCnt="2" custAng="1080000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3000" b="-33000"/>
          </a:stretch>
        </a:blipFill>
      </dgm:spPr>
      <dgm:extLst>
        <a:ext uri="{E40237B7-FDA0-4F09-8148-C483321AD2D9}">
          <dgm14:cNvPr xmlns:dgm14="http://schemas.microsoft.com/office/drawing/2010/diagram" id="0" name="" descr="Arrow Straight"/>
        </a:ext>
      </dgm:extLst>
    </dgm:pt>
  </dgm:ptLst>
  <dgm:cxnLst>
    <dgm:cxn modelId="{1A48A820-8D53-4330-BA4A-0FD7515EFA37}" srcId="{A45794BF-D840-4F4D-9216-A4A519E8BB77}" destId="{AD2E51D7-2BC6-4D35-8451-10A3DC709B90}" srcOrd="0" destOrd="0" parTransId="{7BB35C85-E94D-4E5E-A7A5-186CE8C6B571}" sibTransId="{8B265EFC-9541-4E72-A308-2EDBADA28717}"/>
    <dgm:cxn modelId="{28C5545D-6E96-4D63-9F9C-AAF28066E8E9}" type="presOf" srcId="{8B265EFC-9541-4E72-A308-2EDBADA28717}" destId="{EED8D394-6165-4AF0-9C66-A7AE3E44BF81}" srcOrd="0" destOrd="0" presId="urn:microsoft.com/office/officeart/2005/8/layout/pList2"/>
    <dgm:cxn modelId="{D228DE71-10F8-4EF8-97E4-E299C69974B6}" type="presOf" srcId="{A45794BF-D840-4F4D-9216-A4A519E8BB77}" destId="{03023940-4970-4ED9-9256-FADF15515CA9}" srcOrd="0" destOrd="0" presId="urn:microsoft.com/office/officeart/2005/8/layout/pList2"/>
    <dgm:cxn modelId="{4C496C91-B539-4B4C-A57A-9BAF329F24DC}" type="presOf" srcId="{AD2E51D7-2BC6-4D35-8451-10A3DC709B90}" destId="{490865B9-C743-4EE4-A11D-784C5FB2F874}" srcOrd="0" destOrd="0" presId="urn:microsoft.com/office/officeart/2005/8/layout/pList2"/>
    <dgm:cxn modelId="{3122FDB1-1DEA-4520-9AF7-DBD69B088472}" type="presOf" srcId="{095D8410-6F0D-48C3-AEB9-3F8673F7A2BE}" destId="{E63222B3-76CF-4A5A-923C-EDD1A7093913}" srcOrd="0" destOrd="0" presId="urn:microsoft.com/office/officeart/2005/8/layout/pList2"/>
    <dgm:cxn modelId="{36DEEBFA-CACC-4961-B99B-FB623E1B8693}" srcId="{A45794BF-D840-4F4D-9216-A4A519E8BB77}" destId="{095D8410-6F0D-48C3-AEB9-3F8673F7A2BE}" srcOrd="1" destOrd="0" parTransId="{EB0DACAC-066C-456C-818A-A48CE0C4AD96}" sibTransId="{C28CEE1A-4578-4E23-8BFF-0EF14EAACCA3}"/>
    <dgm:cxn modelId="{B497EB36-E01D-42A7-AF15-735AC3541C9F}" type="presParOf" srcId="{03023940-4970-4ED9-9256-FADF15515CA9}" destId="{535BF455-2CB8-4159-9028-28DEECC64F43}" srcOrd="0" destOrd="0" presId="urn:microsoft.com/office/officeart/2005/8/layout/pList2"/>
    <dgm:cxn modelId="{082E1BF1-12AF-4BCB-B0FE-732E02C72171}" type="presParOf" srcId="{03023940-4970-4ED9-9256-FADF15515CA9}" destId="{CDCEC499-E588-4EA0-8B9C-E1392D923F3B}" srcOrd="1" destOrd="0" presId="urn:microsoft.com/office/officeart/2005/8/layout/pList2"/>
    <dgm:cxn modelId="{D9614710-6AA3-4461-943B-090822D62244}" type="presParOf" srcId="{CDCEC499-E588-4EA0-8B9C-E1392D923F3B}" destId="{D566876D-4DF7-4270-BAA1-E55FF11E90B0}" srcOrd="0" destOrd="0" presId="urn:microsoft.com/office/officeart/2005/8/layout/pList2"/>
    <dgm:cxn modelId="{A9F6594D-A317-4B7A-A934-DDA0A50B4FE6}" type="presParOf" srcId="{D566876D-4DF7-4270-BAA1-E55FF11E90B0}" destId="{490865B9-C743-4EE4-A11D-784C5FB2F874}" srcOrd="0" destOrd="0" presId="urn:microsoft.com/office/officeart/2005/8/layout/pList2"/>
    <dgm:cxn modelId="{7C2F3C6D-7273-48A2-856B-EEC52BA01384}" type="presParOf" srcId="{D566876D-4DF7-4270-BAA1-E55FF11E90B0}" destId="{FAE4475B-C174-4519-AB8F-356D988807BD}" srcOrd="1" destOrd="0" presId="urn:microsoft.com/office/officeart/2005/8/layout/pList2"/>
    <dgm:cxn modelId="{39A94DA1-6657-488E-AF27-8EF6DEF766F5}" type="presParOf" srcId="{D566876D-4DF7-4270-BAA1-E55FF11E90B0}" destId="{B7B26260-4B03-40A9-A798-3C3245CCE4EB}" srcOrd="2" destOrd="0" presId="urn:microsoft.com/office/officeart/2005/8/layout/pList2"/>
    <dgm:cxn modelId="{89E09ED9-CA53-4C60-B57D-2FC26E62DD56}" type="presParOf" srcId="{CDCEC499-E588-4EA0-8B9C-E1392D923F3B}" destId="{EED8D394-6165-4AF0-9C66-A7AE3E44BF81}" srcOrd="1" destOrd="0" presId="urn:microsoft.com/office/officeart/2005/8/layout/pList2"/>
    <dgm:cxn modelId="{AAE41701-CC12-4A65-8CD8-EF33C07D538C}" type="presParOf" srcId="{CDCEC499-E588-4EA0-8B9C-E1392D923F3B}" destId="{71D6BD4E-2659-4E1E-967A-EDA0E2F1737A}" srcOrd="2" destOrd="0" presId="urn:microsoft.com/office/officeart/2005/8/layout/pList2"/>
    <dgm:cxn modelId="{706F3389-68F2-4C9C-AB5C-1BA374C899C1}" type="presParOf" srcId="{71D6BD4E-2659-4E1E-967A-EDA0E2F1737A}" destId="{E63222B3-76CF-4A5A-923C-EDD1A7093913}" srcOrd="0" destOrd="0" presId="urn:microsoft.com/office/officeart/2005/8/layout/pList2"/>
    <dgm:cxn modelId="{2954C46E-9EA5-417E-AB63-B891B39C1AAD}" type="presParOf" srcId="{71D6BD4E-2659-4E1E-967A-EDA0E2F1737A}" destId="{85C76F1D-7865-490C-8CCF-70BA4353E59B}" srcOrd="1" destOrd="0" presId="urn:microsoft.com/office/officeart/2005/8/layout/pList2"/>
    <dgm:cxn modelId="{AEAF1E53-9B80-4954-97DE-2F1BE84D1C6F}" type="presParOf" srcId="{71D6BD4E-2659-4E1E-967A-EDA0E2F1737A}" destId="{D0B7F456-C0C3-4B65-A021-728BA5C9C89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D8F85E-0474-4CE9-B95F-479B956A967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940014-D203-4F98-905D-B91847DE7F8B}">
      <dgm:prSet phldrT="[Text]" custT="1"/>
      <dgm:spPr/>
      <dgm:t>
        <a:bodyPr/>
        <a:lstStyle/>
        <a:p>
          <a:r>
            <a:rPr lang="en-US" sz="4000" b="1" dirty="0"/>
            <a:t>Forward Selection</a:t>
          </a:r>
        </a:p>
      </dgm:t>
    </dgm:pt>
    <dgm:pt modelId="{46B5FA40-7FFF-4556-94A0-B395C739EF42}" type="parTrans" cxnId="{DE383256-01E4-47C1-9243-0E098310BDBE}">
      <dgm:prSet/>
      <dgm:spPr/>
      <dgm:t>
        <a:bodyPr/>
        <a:lstStyle/>
        <a:p>
          <a:endParaRPr lang="en-US"/>
        </a:p>
      </dgm:t>
    </dgm:pt>
    <dgm:pt modelId="{30E5D394-38FA-482D-B576-88D28A01248F}" type="sibTrans" cxnId="{DE383256-01E4-47C1-9243-0E098310BDBE}">
      <dgm:prSet/>
      <dgm:spPr/>
      <dgm:t>
        <a:bodyPr/>
        <a:lstStyle/>
        <a:p>
          <a:endParaRPr lang="en-US"/>
        </a:p>
      </dgm:t>
    </dgm:pt>
    <dgm:pt modelId="{83BC7C5E-15AB-4E99-A103-225ABCB28803}">
      <dgm:prSet phldrT="[Text]" custT="1"/>
      <dgm:spPr/>
      <dgm:t>
        <a:bodyPr/>
        <a:lstStyle/>
        <a:p>
          <a:r>
            <a:rPr lang="en-US" sz="2400" dirty="0"/>
            <a:t>Consider only predictors whose significances are </a:t>
          </a:r>
          <a:r>
            <a:rPr lang="en-US" sz="2400" u="sng" dirty="0"/>
            <a:t>less</a:t>
          </a:r>
          <a:r>
            <a:rPr lang="en-US" sz="2400" dirty="0"/>
            <a:t> than 5%</a:t>
          </a:r>
        </a:p>
      </dgm:t>
    </dgm:pt>
    <dgm:pt modelId="{BAC4C5BB-C105-41EA-9FB2-E5637075A0E0}" type="parTrans" cxnId="{EA66D4FB-7D46-40C0-8E8B-42262C0A937E}">
      <dgm:prSet/>
      <dgm:spPr/>
      <dgm:t>
        <a:bodyPr/>
        <a:lstStyle/>
        <a:p>
          <a:endParaRPr lang="en-US"/>
        </a:p>
      </dgm:t>
    </dgm:pt>
    <dgm:pt modelId="{E5D4D2CF-54BA-42CF-A982-5985E743ABB4}" type="sibTrans" cxnId="{EA66D4FB-7D46-40C0-8E8B-42262C0A937E}">
      <dgm:prSet/>
      <dgm:spPr/>
      <dgm:t>
        <a:bodyPr/>
        <a:lstStyle/>
        <a:p>
          <a:endParaRPr lang="en-US"/>
        </a:p>
      </dgm:t>
    </dgm:pt>
    <dgm:pt modelId="{542ED38C-31D7-485D-AB83-CAE7E1891E30}">
      <dgm:prSet phldrT="[Text]" custT="1"/>
      <dgm:spPr/>
      <dgm:t>
        <a:bodyPr/>
        <a:lstStyle/>
        <a:p>
          <a:r>
            <a:rPr lang="en-US" sz="2400" dirty="0"/>
            <a:t>Enter the predictor which has the </a:t>
          </a:r>
          <a:r>
            <a:rPr lang="en-US" sz="2400" u="sng" dirty="0"/>
            <a:t>lowest</a:t>
          </a:r>
          <a:r>
            <a:rPr lang="en-US" sz="2400" dirty="0"/>
            <a:t> significance value into the current model </a:t>
          </a:r>
          <a:endParaRPr lang="en-US" sz="2500" dirty="0"/>
        </a:p>
      </dgm:t>
    </dgm:pt>
    <dgm:pt modelId="{2C7EE04F-654F-4AF3-A71B-F80D3F879A9F}" type="parTrans" cxnId="{008730F9-98A4-4B7E-8F60-CCD1874418D4}">
      <dgm:prSet/>
      <dgm:spPr/>
      <dgm:t>
        <a:bodyPr/>
        <a:lstStyle/>
        <a:p>
          <a:endParaRPr lang="en-US"/>
        </a:p>
      </dgm:t>
    </dgm:pt>
    <dgm:pt modelId="{C0BB58B4-208C-4CDD-A0B0-50CF4E2C3166}" type="sibTrans" cxnId="{008730F9-98A4-4B7E-8F60-CCD1874418D4}">
      <dgm:prSet/>
      <dgm:spPr/>
      <dgm:t>
        <a:bodyPr/>
        <a:lstStyle/>
        <a:p>
          <a:endParaRPr lang="en-US"/>
        </a:p>
      </dgm:t>
    </dgm:pt>
    <dgm:pt modelId="{89DDEA02-F4EB-4E89-80AC-3D9B79EE4668}">
      <dgm:prSet phldrT="[Text]" custT="1"/>
      <dgm:spPr/>
      <dgm:t>
        <a:bodyPr/>
        <a:lstStyle/>
        <a:p>
          <a:r>
            <a:rPr lang="en-US" sz="4000" b="1" dirty="0"/>
            <a:t>Backward Selection</a:t>
          </a:r>
        </a:p>
      </dgm:t>
    </dgm:pt>
    <dgm:pt modelId="{777AAFA3-A026-42BC-9EC1-00E46FD1B273}" type="parTrans" cxnId="{DA8FA897-DDAF-4E45-89C1-8E410C6267E7}">
      <dgm:prSet/>
      <dgm:spPr/>
      <dgm:t>
        <a:bodyPr/>
        <a:lstStyle/>
        <a:p>
          <a:endParaRPr lang="en-US"/>
        </a:p>
      </dgm:t>
    </dgm:pt>
    <dgm:pt modelId="{D62CA4EA-CED4-470C-9CED-F31B10696F93}" type="sibTrans" cxnId="{DA8FA897-DDAF-4E45-89C1-8E410C6267E7}">
      <dgm:prSet/>
      <dgm:spPr/>
      <dgm:t>
        <a:bodyPr/>
        <a:lstStyle/>
        <a:p>
          <a:endParaRPr lang="en-US"/>
        </a:p>
      </dgm:t>
    </dgm:pt>
    <dgm:pt modelId="{8996DC8E-9522-4BDC-B06C-9C546437A1B2}">
      <dgm:prSet phldrT="[Text]" custT="1"/>
      <dgm:spPr/>
      <dgm:t>
        <a:bodyPr/>
        <a:lstStyle/>
        <a:p>
          <a:r>
            <a:rPr lang="en-US" sz="2400" dirty="0"/>
            <a:t>Consider only  predictors whose significances are </a:t>
          </a:r>
          <a:r>
            <a:rPr lang="en-US" sz="2400" u="sng" dirty="0"/>
            <a:t>greater</a:t>
          </a:r>
          <a:r>
            <a:rPr lang="en-US" sz="2400" dirty="0"/>
            <a:t> than 5%</a:t>
          </a:r>
        </a:p>
      </dgm:t>
    </dgm:pt>
    <dgm:pt modelId="{EFDBF28D-CC43-461B-B2CB-2BD2F6F174C7}" type="parTrans" cxnId="{C469641C-6F00-4477-B393-5340A1558EE3}">
      <dgm:prSet/>
      <dgm:spPr/>
      <dgm:t>
        <a:bodyPr/>
        <a:lstStyle/>
        <a:p>
          <a:endParaRPr lang="en-US"/>
        </a:p>
      </dgm:t>
    </dgm:pt>
    <dgm:pt modelId="{D0AC8E12-E704-46D6-84C1-96474DD59AB8}" type="sibTrans" cxnId="{C469641C-6F00-4477-B393-5340A1558EE3}">
      <dgm:prSet/>
      <dgm:spPr/>
      <dgm:t>
        <a:bodyPr/>
        <a:lstStyle/>
        <a:p>
          <a:endParaRPr lang="en-US"/>
        </a:p>
      </dgm:t>
    </dgm:pt>
    <dgm:pt modelId="{9E282AA2-ECA6-485B-9149-DFE2A73F0A7D}">
      <dgm:prSet phldrT="[Text]" custT="1"/>
      <dgm:spPr/>
      <dgm:t>
        <a:bodyPr/>
        <a:lstStyle/>
        <a:p>
          <a:r>
            <a:rPr lang="en-US" sz="2400" dirty="0"/>
            <a:t>Remove the predictor which has the </a:t>
          </a:r>
          <a:r>
            <a:rPr lang="en-US" sz="2400" u="sng" dirty="0"/>
            <a:t>highest</a:t>
          </a:r>
          <a:r>
            <a:rPr lang="en-US" sz="2400" dirty="0"/>
            <a:t> significance value from the current model </a:t>
          </a:r>
        </a:p>
      </dgm:t>
    </dgm:pt>
    <dgm:pt modelId="{D47278B5-212F-41A9-8B65-58CCEA5C82BE}" type="parTrans" cxnId="{E4C58D8E-2486-460D-8CCD-3D9F72F5A89B}">
      <dgm:prSet/>
      <dgm:spPr/>
      <dgm:t>
        <a:bodyPr/>
        <a:lstStyle/>
        <a:p>
          <a:endParaRPr lang="en-US"/>
        </a:p>
      </dgm:t>
    </dgm:pt>
    <dgm:pt modelId="{841EB657-E56D-45F7-89A5-B194212458B4}" type="sibTrans" cxnId="{E4C58D8E-2486-460D-8CCD-3D9F72F5A89B}">
      <dgm:prSet/>
      <dgm:spPr/>
      <dgm:t>
        <a:bodyPr/>
        <a:lstStyle/>
        <a:p>
          <a:endParaRPr lang="en-US"/>
        </a:p>
      </dgm:t>
    </dgm:pt>
    <dgm:pt modelId="{4B995243-8521-451B-A57D-C17CF74DA7DE}" type="pres">
      <dgm:prSet presAssocID="{42D8F85E-0474-4CE9-B95F-479B956A9678}" presName="theList" presStyleCnt="0">
        <dgm:presLayoutVars>
          <dgm:dir/>
          <dgm:animLvl val="lvl"/>
          <dgm:resizeHandles val="exact"/>
        </dgm:presLayoutVars>
      </dgm:prSet>
      <dgm:spPr/>
    </dgm:pt>
    <dgm:pt modelId="{5F41659C-B839-47B7-983F-575766B19059}" type="pres">
      <dgm:prSet presAssocID="{8B940014-D203-4F98-905D-B91847DE7F8B}" presName="compNode" presStyleCnt="0"/>
      <dgm:spPr/>
    </dgm:pt>
    <dgm:pt modelId="{5FDA406D-DFFC-4F9F-ACCF-A64B8F647204}" type="pres">
      <dgm:prSet presAssocID="{8B940014-D203-4F98-905D-B91847DE7F8B}" presName="aNode" presStyleLbl="bgShp" presStyleIdx="0" presStyleCnt="2"/>
      <dgm:spPr/>
    </dgm:pt>
    <dgm:pt modelId="{2AB2D2A5-4850-4A0A-BDA8-45EA200F894E}" type="pres">
      <dgm:prSet presAssocID="{8B940014-D203-4F98-905D-B91847DE7F8B}" presName="textNode" presStyleLbl="bgShp" presStyleIdx="0" presStyleCnt="2"/>
      <dgm:spPr/>
    </dgm:pt>
    <dgm:pt modelId="{411873A1-A465-426F-A8E2-956A2357D626}" type="pres">
      <dgm:prSet presAssocID="{8B940014-D203-4F98-905D-B91847DE7F8B}" presName="compChildNode" presStyleCnt="0"/>
      <dgm:spPr/>
    </dgm:pt>
    <dgm:pt modelId="{F11DC1CA-664E-4344-96F2-A8B687669EAD}" type="pres">
      <dgm:prSet presAssocID="{8B940014-D203-4F98-905D-B91847DE7F8B}" presName="theInnerList" presStyleCnt="0"/>
      <dgm:spPr/>
    </dgm:pt>
    <dgm:pt modelId="{AA36511D-9702-44D9-8F1A-4F6EE1A5031B}" type="pres">
      <dgm:prSet presAssocID="{83BC7C5E-15AB-4E99-A103-225ABCB28803}" presName="childNode" presStyleLbl="node1" presStyleIdx="0" presStyleCnt="4">
        <dgm:presLayoutVars>
          <dgm:bulletEnabled val="1"/>
        </dgm:presLayoutVars>
      </dgm:prSet>
      <dgm:spPr/>
    </dgm:pt>
    <dgm:pt modelId="{EB1DB91A-9B67-4063-ACF3-C1B6533AB36B}" type="pres">
      <dgm:prSet presAssocID="{83BC7C5E-15AB-4E99-A103-225ABCB28803}" presName="aSpace2" presStyleCnt="0"/>
      <dgm:spPr/>
    </dgm:pt>
    <dgm:pt modelId="{D868FCE1-307C-4323-A65B-9A53F275CBB4}" type="pres">
      <dgm:prSet presAssocID="{542ED38C-31D7-485D-AB83-CAE7E1891E30}" presName="childNode" presStyleLbl="node1" presStyleIdx="1" presStyleCnt="4">
        <dgm:presLayoutVars>
          <dgm:bulletEnabled val="1"/>
        </dgm:presLayoutVars>
      </dgm:prSet>
      <dgm:spPr/>
    </dgm:pt>
    <dgm:pt modelId="{B7A380BB-BAE3-46AD-9DC1-68A498169D76}" type="pres">
      <dgm:prSet presAssocID="{8B940014-D203-4F98-905D-B91847DE7F8B}" presName="aSpace" presStyleCnt="0"/>
      <dgm:spPr/>
    </dgm:pt>
    <dgm:pt modelId="{4357A4EB-012F-4911-A53D-35C1B43AAFD5}" type="pres">
      <dgm:prSet presAssocID="{89DDEA02-F4EB-4E89-80AC-3D9B79EE4668}" presName="compNode" presStyleCnt="0"/>
      <dgm:spPr/>
    </dgm:pt>
    <dgm:pt modelId="{44256CF2-7986-4C8D-A345-E9C8FFE9733E}" type="pres">
      <dgm:prSet presAssocID="{89DDEA02-F4EB-4E89-80AC-3D9B79EE4668}" presName="aNode" presStyleLbl="bgShp" presStyleIdx="1" presStyleCnt="2"/>
      <dgm:spPr/>
    </dgm:pt>
    <dgm:pt modelId="{2C860F86-3773-4400-A200-AA8FA0CA9055}" type="pres">
      <dgm:prSet presAssocID="{89DDEA02-F4EB-4E89-80AC-3D9B79EE4668}" presName="textNode" presStyleLbl="bgShp" presStyleIdx="1" presStyleCnt="2"/>
      <dgm:spPr/>
    </dgm:pt>
    <dgm:pt modelId="{F585F108-2DDE-4AF9-B91B-FC579A8FC985}" type="pres">
      <dgm:prSet presAssocID="{89DDEA02-F4EB-4E89-80AC-3D9B79EE4668}" presName="compChildNode" presStyleCnt="0"/>
      <dgm:spPr/>
    </dgm:pt>
    <dgm:pt modelId="{F82D4CA7-5AF5-44CA-B629-26BA5B20A50C}" type="pres">
      <dgm:prSet presAssocID="{89DDEA02-F4EB-4E89-80AC-3D9B79EE4668}" presName="theInnerList" presStyleCnt="0"/>
      <dgm:spPr/>
    </dgm:pt>
    <dgm:pt modelId="{81F7FEEA-F250-43E0-BE2C-5BF4F985C3CB}" type="pres">
      <dgm:prSet presAssocID="{8996DC8E-9522-4BDC-B06C-9C546437A1B2}" presName="childNode" presStyleLbl="node1" presStyleIdx="2" presStyleCnt="4">
        <dgm:presLayoutVars>
          <dgm:bulletEnabled val="1"/>
        </dgm:presLayoutVars>
      </dgm:prSet>
      <dgm:spPr/>
    </dgm:pt>
    <dgm:pt modelId="{01F9634D-323E-4EBE-A328-89823F97F2FA}" type="pres">
      <dgm:prSet presAssocID="{8996DC8E-9522-4BDC-B06C-9C546437A1B2}" presName="aSpace2" presStyleCnt="0"/>
      <dgm:spPr/>
    </dgm:pt>
    <dgm:pt modelId="{930E8D5F-E692-4050-8697-585C8C1A5CA1}" type="pres">
      <dgm:prSet presAssocID="{9E282AA2-ECA6-485B-9149-DFE2A73F0A7D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5800490D-EB28-4E12-9221-FAF3609B8A24}" type="presOf" srcId="{89DDEA02-F4EB-4E89-80AC-3D9B79EE4668}" destId="{2C860F86-3773-4400-A200-AA8FA0CA9055}" srcOrd="1" destOrd="0" presId="urn:microsoft.com/office/officeart/2005/8/layout/lProcess2"/>
    <dgm:cxn modelId="{C469641C-6F00-4477-B393-5340A1558EE3}" srcId="{89DDEA02-F4EB-4E89-80AC-3D9B79EE4668}" destId="{8996DC8E-9522-4BDC-B06C-9C546437A1B2}" srcOrd="0" destOrd="0" parTransId="{EFDBF28D-CC43-461B-B2CB-2BD2F6F174C7}" sibTransId="{D0AC8E12-E704-46D6-84C1-96474DD59AB8}"/>
    <dgm:cxn modelId="{F4E83925-8A59-4549-A2F9-28787A1BBF0F}" type="presOf" srcId="{9E282AA2-ECA6-485B-9149-DFE2A73F0A7D}" destId="{930E8D5F-E692-4050-8697-585C8C1A5CA1}" srcOrd="0" destOrd="0" presId="urn:microsoft.com/office/officeart/2005/8/layout/lProcess2"/>
    <dgm:cxn modelId="{BA34345B-C922-43F0-B2B3-B6D6E5387537}" type="presOf" srcId="{8B940014-D203-4F98-905D-B91847DE7F8B}" destId="{2AB2D2A5-4850-4A0A-BDA8-45EA200F894E}" srcOrd="1" destOrd="0" presId="urn:microsoft.com/office/officeart/2005/8/layout/lProcess2"/>
    <dgm:cxn modelId="{DE383256-01E4-47C1-9243-0E098310BDBE}" srcId="{42D8F85E-0474-4CE9-B95F-479B956A9678}" destId="{8B940014-D203-4F98-905D-B91847DE7F8B}" srcOrd="0" destOrd="0" parTransId="{46B5FA40-7FFF-4556-94A0-B395C739EF42}" sibTransId="{30E5D394-38FA-482D-B576-88D28A01248F}"/>
    <dgm:cxn modelId="{8494227E-438E-4206-AEA6-8E0CD7617025}" type="presOf" srcId="{542ED38C-31D7-485D-AB83-CAE7E1891E30}" destId="{D868FCE1-307C-4323-A65B-9A53F275CBB4}" srcOrd="0" destOrd="0" presId="urn:microsoft.com/office/officeart/2005/8/layout/lProcess2"/>
    <dgm:cxn modelId="{9BD02589-0411-4AF0-93F5-5EE30C4FF155}" type="presOf" srcId="{89DDEA02-F4EB-4E89-80AC-3D9B79EE4668}" destId="{44256CF2-7986-4C8D-A345-E9C8FFE9733E}" srcOrd="0" destOrd="0" presId="urn:microsoft.com/office/officeart/2005/8/layout/lProcess2"/>
    <dgm:cxn modelId="{E4C58D8E-2486-460D-8CCD-3D9F72F5A89B}" srcId="{89DDEA02-F4EB-4E89-80AC-3D9B79EE4668}" destId="{9E282AA2-ECA6-485B-9149-DFE2A73F0A7D}" srcOrd="1" destOrd="0" parTransId="{D47278B5-212F-41A9-8B65-58CCEA5C82BE}" sibTransId="{841EB657-E56D-45F7-89A5-B194212458B4}"/>
    <dgm:cxn modelId="{DA8FA897-DDAF-4E45-89C1-8E410C6267E7}" srcId="{42D8F85E-0474-4CE9-B95F-479B956A9678}" destId="{89DDEA02-F4EB-4E89-80AC-3D9B79EE4668}" srcOrd="1" destOrd="0" parTransId="{777AAFA3-A026-42BC-9EC1-00E46FD1B273}" sibTransId="{D62CA4EA-CED4-470C-9CED-F31B10696F93}"/>
    <dgm:cxn modelId="{749F519D-2534-4297-81ED-10E4F867F9B9}" type="presOf" srcId="{83BC7C5E-15AB-4E99-A103-225ABCB28803}" destId="{AA36511D-9702-44D9-8F1A-4F6EE1A5031B}" srcOrd="0" destOrd="0" presId="urn:microsoft.com/office/officeart/2005/8/layout/lProcess2"/>
    <dgm:cxn modelId="{EFDB7DA6-7F74-40C3-A930-2D3BABB50AA5}" type="presOf" srcId="{8B940014-D203-4F98-905D-B91847DE7F8B}" destId="{5FDA406D-DFFC-4F9F-ACCF-A64B8F647204}" srcOrd="0" destOrd="0" presId="urn:microsoft.com/office/officeart/2005/8/layout/lProcess2"/>
    <dgm:cxn modelId="{BA9C29B2-5E6C-4F3D-82C5-64C34E44C50E}" type="presOf" srcId="{8996DC8E-9522-4BDC-B06C-9C546437A1B2}" destId="{81F7FEEA-F250-43E0-BE2C-5BF4F985C3CB}" srcOrd="0" destOrd="0" presId="urn:microsoft.com/office/officeart/2005/8/layout/lProcess2"/>
    <dgm:cxn modelId="{FF68C6B6-4851-46D2-92BC-FF5BEA8CFD93}" type="presOf" srcId="{42D8F85E-0474-4CE9-B95F-479B956A9678}" destId="{4B995243-8521-451B-A57D-C17CF74DA7DE}" srcOrd="0" destOrd="0" presId="urn:microsoft.com/office/officeart/2005/8/layout/lProcess2"/>
    <dgm:cxn modelId="{008730F9-98A4-4B7E-8F60-CCD1874418D4}" srcId="{8B940014-D203-4F98-905D-B91847DE7F8B}" destId="{542ED38C-31D7-485D-AB83-CAE7E1891E30}" srcOrd="1" destOrd="0" parTransId="{2C7EE04F-654F-4AF3-A71B-F80D3F879A9F}" sibTransId="{C0BB58B4-208C-4CDD-A0B0-50CF4E2C3166}"/>
    <dgm:cxn modelId="{EA66D4FB-7D46-40C0-8E8B-42262C0A937E}" srcId="{8B940014-D203-4F98-905D-B91847DE7F8B}" destId="{83BC7C5E-15AB-4E99-A103-225ABCB28803}" srcOrd="0" destOrd="0" parTransId="{BAC4C5BB-C105-41EA-9FB2-E5637075A0E0}" sibTransId="{E5D4D2CF-54BA-42CF-A982-5985E743ABB4}"/>
    <dgm:cxn modelId="{ECF8C90B-AE95-4848-B8D5-B2FBDF0D2407}" type="presParOf" srcId="{4B995243-8521-451B-A57D-C17CF74DA7DE}" destId="{5F41659C-B839-47B7-983F-575766B19059}" srcOrd="0" destOrd="0" presId="urn:microsoft.com/office/officeart/2005/8/layout/lProcess2"/>
    <dgm:cxn modelId="{20422946-B18C-41B8-A2AE-E94F7170D941}" type="presParOf" srcId="{5F41659C-B839-47B7-983F-575766B19059}" destId="{5FDA406D-DFFC-4F9F-ACCF-A64B8F647204}" srcOrd="0" destOrd="0" presId="urn:microsoft.com/office/officeart/2005/8/layout/lProcess2"/>
    <dgm:cxn modelId="{406D2DF2-4942-45FE-8CBA-56A2B6A6817C}" type="presParOf" srcId="{5F41659C-B839-47B7-983F-575766B19059}" destId="{2AB2D2A5-4850-4A0A-BDA8-45EA200F894E}" srcOrd="1" destOrd="0" presId="urn:microsoft.com/office/officeart/2005/8/layout/lProcess2"/>
    <dgm:cxn modelId="{A7283A2E-A169-4D75-AEF0-D47D3A790CB2}" type="presParOf" srcId="{5F41659C-B839-47B7-983F-575766B19059}" destId="{411873A1-A465-426F-A8E2-956A2357D626}" srcOrd="2" destOrd="0" presId="urn:microsoft.com/office/officeart/2005/8/layout/lProcess2"/>
    <dgm:cxn modelId="{9550363B-520E-4DD1-BDC8-51976D66F9BD}" type="presParOf" srcId="{411873A1-A465-426F-A8E2-956A2357D626}" destId="{F11DC1CA-664E-4344-96F2-A8B687669EAD}" srcOrd="0" destOrd="0" presId="urn:microsoft.com/office/officeart/2005/8/layout/lProcess2"/>
    <dgm:cxn modelId="{D0CFC16A-14C6-4CF8-918A-147F6420A2CD}" type="presParOf" srcId="{F11DC1CA-664E-4344-96F2-A8B687669EAD}" destId="{AA36511D-9702-44D9-8F1A-4F6EE1A5031B}" srcOrd="0" destOrd="0" presId="urn:microsoft.com/office/officeart/2005/8/layout/lProcess2"/>
    <dgm:cxn modelId="{8FC6BF19-51B3-42A0-A1D9-1D672F37B70D}" type="presParOf" srcId="{F11DC1CA-664E-4344-96F2-A8B687669EAD}" destId="{EB1DB91A-9B67-4063-ACF3-C1B6533AB36B}" srcOrd="1" destOrd="0" presId="urn:microsoft.com/office/officeart/2005/8/layout/lProcess2"/>
    <dgm:cxn modelId="{E6B130EC-BBF5-4597-A27E-B5DD164247AC}" type="presParOf" srcId="{F11DC1CA-664E-4344-96F2-A8B687669EAD}" destId="{D868FCE1-307C-4323-A65B-9A53F275CBB4}" srcOrd="2" destOrd="0" presId="urn:microsoft.com/office/officeart/2005/8/layout/lProcess2"/>
    <dgm:cxn modelId="{F04EFDF5-B120-4328-8F6D-1F3840052451}" type="presParOf" srcId="{4B995243-8521-451B-A57D-C17CF74DA7DE}" destId="{B7A380BB-BAE3-46AD-9DC1-68A498169D76}" srcOrd="1" destOrd="0" presId="urn:microsoft.com/office/officeart/2005/8/layout/lProcess2"/>
    <dgm:cxn modelId="{3CFE10D5-9146-4F3E-A57E-A1113A950142}" type="presParOf" srcId="{4B995243-8521-451B-A57D-C17CF74DA7DE}" destId="{4357A4EB-012F-4911-A53D-35C1B43AAFD5}" srcOrd="2" destOrd="0" presId="urn:microsoft.com/office/officeart/2005/8/layout/lProcess2"/>
    <dgm:cxn modelId="{EEADA770-BFD7-4CD0-88F1-2D28DFA3B96C}" type="presParOf" srcId="{4357A4EB-012F-4911-A53D-35C1B43AAFD5}" destId="{44256CF2-7986-4C8D-A345-E9C8FFE9733E}" srcOrd="0" destOrd="0" presId="urn:microsoft.com/office/officeart/2005/8/layout/lProcess2"/>
    <dgm:cxn modelId="{03187882-8D26-41D8-937F-504740F75457}" type="presParOf" srcId="{4357A4EB-012F-4911-A53D-35C1B43AAFD5}" destId="{2C860F86-3773-4400-A200-AA8FA0CA9055}" srcOrd="1" destOrd="0" presId="urn:microsoft.com/office/officeart/2005/8/layout/lProcess2"/>
    <dgm:cxn modelId="{2AD50BC9-46D3-42D3-9C2E-FCDA6706324E}" type="presParOf" srcId="{4357A4EB-012F-4911-A53D-35C1B43AAFD5}" destId="{F585F108-2DDE-4AF9-B91B-FC579A8FC985}" srcOrd="2" destOrd="0" presId="urn:microsoft.com/office/officeart/2005/8/layout/lProcess2"/>
    <dgm:cxn modelId="{E2ABAA06-65F6-4799-8BC5-CA2C2685FA8C}" type="presParOf" srcId="{F585F108-2DDE-4AF9-B91B-FC579A8FC985}" destId="{F82D4CA7-5AF5-44CA-B629-26BA5B20A50C}" srcOrd="0" destOrd="0" presId="urn:microsoft.com/office/officeart/2005/8/layout/lProcess2"/>
    <dgm:cxn modelId="{6E13E22E-9A07-41B9-84CC-E4B290B08F3E}" type="presParOf" srcId="{F82D4CA7-5AF5-44CA-B629-26BA5B20A50C}" destId="{81F7FEEA-F250-43E0-BE2C-5BF4F985C3CB}" srcOrd="0" destOrd="0" presId="urn:microsoft.com/office/officeart/2005/8/layout/lProcess2"/>
    <dgm:cxn modelId="{4C0EA5E9-7B60-400F-9612-C1A5F239BC4D}" type="presParOf" srcId="{F82D4CA7-5AF5-44CA-B629-26BA5B20A50C}" destId="{01F9634D-323E-4EBE-A328-89823F97F2FA}" srcOrd="1" destOrd="0" presId="urn:microsoft.com/office/officeart/2005/8/layout/lProcess2"/>
    <dgm:cxn modelId="{55DC2F41-F506-46D7-889B-032DB43C951A}" type="presParOf" srcId="{F82D4CA7-5AF5-44CA-B629-26BA5B20A50C}" destId="{930E8D5F-E692-4050-8697-585C8C1A5CA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B362341-B165-49F7-B802-4CE345D15269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D4FCE4D-3C96-4196-BABB-57C4A91E083E}">
      <dgm:prSet phldrT="[Text]"/>
      <dgm:spPr/>
      <dgm:t>
        <a:bodyPr/>
        <a:lstStyle/>
        <a:p>
          <a:r>
            <a:rPr lang="en-US" dirty="0"/>
            <a:t>Model 0: Origin = Intercept</a:t>
          </a:r>
        </a:p>
        <a:p>
          <a:r>
            <a:rPr lang="en-US" dirty="0"/>
            <a:t>In other words, it is the Intercept Only model</a:t>
          </a:r>
        </a:p>
      </dgm:t>
    </dgm:pt>
    <dgm:pt modelId="{17A4FEB0-816B-4BF4-A4A5-0EC518D3EFC2}" type="parTrans" cxnId="{0E47DC39-57EC-41AF-A112-573F394E0AFF}">
      <dgm:prSet/>
      <dgm:spPr/>
      <dgm:t>
        <a:bodyPr/>
        <a:lstStyle/>
        <a:p>
          <a:endParaRPr lang="en-US"/>
        </a:p>
      </dgm:t>
    </dgm:pt>
    <dgm:pt modelId="{B5CAE019-D2E2-4299-B4BC-DF9AE1FE53FD}" type="sibTrans" cxnId="{0E47DC39-57EC-41AF-A112-573F394E0AFF}">
      <dgm:prSet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/>
        </a:p>
      </dgm:t>
    </dgm:pt>
    <dgm:pt modelId="{AFC2B5A4-D9E2-4DAC-B1A3-C5CF97E6804B}">
      <dgm:prSet phldrT="[Text]"/>
      <dgm:spPr/>
      <dgm:t>
        <a:bodyPr/>
        <a:lstStyle/>
        <a:p>
          <a:r>
            <a:rPr lang="en-US" dirty="0"/>
            <a:t>Consider Model 1: Origin = Intercept + &lt;predictor&gt;</a:t>
          </a:r>
          <a:br>
            <a:rPr lang="en-US" dirty="0"/>
          </a:br>
          <a:r>
            <a:rPr lang="en-US" dirty="0"/>
            <a:t>&lt;predictor&gt; = DriveTrain, Weight</a:t>
          </a:r>
        </a:p>
      </dgm:t>
    </dgm:pt>
    <dgm:pt modelId="{EA490CBA-0396-4B4D-A22E-E1EC527678AF}" type="parTrans" cxnId="{D5AA7A96-A3B0-4DDF-AC80-9B9D962014A8}">
      <dgm:prSet/>
      <dgm:spPr/>
      <dgm:t>
        <a:bodyPr/>
        <a:lstStyle/>
        <a:p>
          <a:endParaRPr lang="en-US"/>
        </a:p>
      </dgm:t>
    </dgm:pt>
    <dgm:pt modelId="{AD2B3D3F-50E6-42A0-BA7D-86AED6C009A9}" type="sibTrans" cxnId="{D5AA7A96-A3B0-4DDF-AC80-9B9D962014A8}">
      <dgm:prSet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/>
        </a:p>
      </dgm:t>
    </dgm:pt>
    <dgm:pt modelId="{ADE7253D-4770-4900-A3DF-30FC5CA1EFE3}">
      <dgm:prSet phldrT="[Text]"/>
      <dgm:spPr/>
      <dgm:t>
        <a:bodyPr/>
        <a:lstStyle/>
        <a:p>
          <a:r>
            <a:rPr lang="en-US" dirty="0"/>
            <a:t>Calculate the Deviance test statistic and then use the Chi-square significance value to determine if the &lt;predictor&gt; will improve model goodness-of-fit</a:t>
          </a:r>
        </a:p>
      </dgm:t>
    </dgm:pt>
    <dgm:pt modelId="{33B25359-52EB-40E4-83FA-DF4FB652CB7D}" type="parTrans" cxnId="{7AD704AC-740C-41F6-A98A-019E25434F77}">
      <dgm:prSet/>
      <dgm:spPr/>
      <dgm:t>
        <a:bodyPr/>
        <a:lstStyle/>
        <a:p>
          <a:endParaRPr lang="en-US"/>
        </a:p>
      </dgm:t>
    </dgm:pt>
    <dgm:pt modelId="{05B5BFDB-16EE-44CA-A041-C73F903F98ED}" type="sibTrans" cxnId="{7AD704AC-740C-41F6-A98A-019E25434F77}">
      <dgm:prSet/>
      <dgm:spPr/>
      <dgm:t>
        <a:bodyPr/>
        <a:lstStyle/>
        <a:p>
          <a:endParaRPr lang="en-US"/>
        </a:p>
      </dgm:t>
    </dgm:pt>
    <dgm:pt modelId="{A2CCAEAB-4A23-48E6-AC5B-19C8EE9EE539}" type="pres">
      <dgm:prSet presAssocID="{3B362341-B165-49F7-B802-4CE345D15269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487F4CDD-E7D6-40EB-8D46-590A02A877CF}" type="pres">
      <dgm:prSet presAssocID="{3B362341-B165-49F7-B802-4CE345D15269}" presName="dummyMaxCanvas" presStyleCnt="0">
        <dgm:presLayoutVars/>
      </dgm:prSet>
      <dgm:spPr/>
    </dgm:pt>
    <dgm:pt modelId="{A0BAE77E-8262-457E-913B-42E1D05F62D5}" type="pres">
      <dgm:prSet presAssocID="{3B362341-B165-49F7-B802-4CE345D15269}" presName="ThreeNodes_1" presStyleLbl="node1" presStyleIdx="0" presStyleCnt="3">
        <dgm:presLayoutVars>
          <dgm:bulletEnabled val="1"/>
        </dgm:presLayoutVars>
      </dgm:prSet>
      <dgm:spPr/>
    </dgm:pt>
    <dgm:pt modelId="{80AD429F-3734-42E2-B134-5E90F018E842}" type="pres">
      <dgm:prSet presAssocID="{3B362341-B165-49F7-B802-4CE345D15269}" presName="ThreeNodes_2" presStyleLbl="node1" presStyleIdx="1" presStyleCnt="3">
        <dgm:presLayoutVars>
          <dgm:bulletEnabled val="1"/>
        </dgm:presLayoutVars>
      </dgm:prSet>
      <dgm:spPr/>
    </dgm:pt>
    <dgm:pt modelId="{DFDF147B-7A50-4DA8-8DED-3156206D1882}" type="pres">
      <dgm:prSet presAssocID="{3B362341-B165-49F7-B802-4CE345D15269}" presName="ThreeNodes_3" presStyleLbl="node1" presStyleIdx="2" presStyleCnt="3">
        <dgm:presLayoutVars>
          <dgm:bulletEnabled val="1"/>
        </dgm:presLayoutVars>
      </dgm:prSet>
      <dgm:spPr/>
    </dgm:pt>
    <dgm:pt modelId="{31E4C65A-9D11-4F89-8549-076ACF2EFF79}" type="pres">
      <dgm:prSet presAssocID="{3B362341-B165-49F7-B802-4CE345D15269}" presName="ThreeConn_1-2" presStyleLbl="fgAccFollowNode1" presStyleIdx="0" presStyleCnt="2">
        <dgm:presLayoutVars>
          <dgm:bulletEnabled val="1"/>
        </dgm:presLayoutVars>
      </dgm:prSet>
      <dgm:spPr/>
    </dgm:pt>
    <dgm:pt modelId="{38B5AD26-B78B-4D4C-88B9-0C8BF1EA531F}" type="pres">
      <dgm:prSet presAssocID="{3B362341-B165-49F7-B802-4CE345D15269}" presName="ThreeConn_2-3" presStyleLbl="fgAccFollowNode1" presStyleIdx="1" presStyleCnt="2">
        <dgm:presLayoutVars>
          <dgm:bulletEnabled val="1"/>
        </dgm:presLayoutVars>
      </dgm:prSet>
      <dgm:spPr/>
    </dgm:pt>
    <dgm:pt modelId="{CD8094D9-C613-4B8A-A7CA-B74A8480710C}" type="pres">
      <dgm:prSet presAssocID="{3B362341-B165-49F7-B802-4CE345D15269}" presName="ThreeNodes_1_text" presStyleLbl="node1" presStyleIdx="2" presStyleCnt="3">
        <dgm:presLayoutVars>
          <dgm:bulletEnabled val="1"/>
        </dgm:presLayoutVars>
      </dgm:prSet>
      <dgm:spPr/>
    </dgm:pt>
    <dgm:pt modelId="{42484EEF-3504-429F-B686-28B8CEDC8FDB}" type="pres">
      <dgm:prSet presAssocID="{3B362341-B165-49F7-B802-4CE345D15269}" presName="ThreeNodes_2_text" presStyleLbl="node1" presStyleIdx="2" presStyleCnt="3">
        <dgm:presLayoutVars>
          <dgm:bulletEnabled val="1"/>
        </dgm:presLayoutVars>
      </dgm:prSet>
      <dgm:spPr/>
    </dgm:pt>
    <dgm:pt modelId="{5D18C175-01CC-47EC-9175-82E8C7486962}" type="pres">
      <dgm:prSet presAssocID="{3B362341-B165-49F7-B802-4CE345D1526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21E381B-AD8F-486E-96AF-17A71E94A2B9}" type="presOf" srcId="{ADE7253D-4770-4900-A3DF-30FC5CA1EFE3}" destId="{DFDF147B-7A50-4DA8-8DED-3156206D1882}" srcOrd="0" destOrd="0" presId="urn:microsoft.com/office/officeart/2005/8/layout/vProcess5"/>
    <dgm:cxn modelId="{BB72AD24-57E7-45D3-8F27-99A9495B9AB9}" type="presOf" srcId="{AFC2B5A4-D9E2-4DAC-B1A3-C5CF97E6804B}" destId="{42484EEF-3504-429F-B686-28B8CEDC8FDB}" srcOrd="1" destOrd="0" presId="urn:microsoft.com/office/officeart/2005/8/layout/vProcess5"/>
    <dgm:cxn modelId="{0E47DC39-57EC-41AF-A112-573F394E0AFF}" srcId="{3B362341-B165-49F7-B802-4CE345D15269}" destId="{7D4FCE4D-3C96-4196-BABB-57C4A91E083E}" srcOrd="0" destOrd="0" parTransId="{17A4FEB0-816B-4BF4-A4A5-0EC518D3EFC2}" sibTransId="{B5CAE019-D2E2-4299-B4BC-DF9AE1FE53FD}"/>
    <dgm:cxn modelId="{3D2B8D65-8377-45A9-A1A3-DA823F8FF04F}" type="presOf" srcId="{3B362341-B165-49F7-B802-4CE345D15269}" destId="{A2CCAEAB-4A23-48E6-AC5B-19C8EE9EE539}" srcOrd="0" destOrd="0" presId="urn:microsoft.com/office/officeart/2005/8/layout/vProcess5"/>
    <dgm:cxn modelId="{21DF474D-2743-41DC-B79F-2277F9254F25}" type="presOf" srcId="{7D4FCE4D-3C96-4196-BABB-57C4A91E083E}" destId="{A0BAE77E-8262-457E-913B-42E1D05F62D5}" srcOrd="0" destOrd="0" presId="urn:microsoft.com/office/officeart/2005/8/layout/vProcess5"/>
    <dgm:cxn modelId="{DC5A4F7F-35B0-441F-8DB3-23D95A73F3C0}" type="presOf" srcId="{AFC2B5A4-D9E2-4DAC-B1A3-C5CF97E6804B}" destId="{80AD429F-3734-42E2-B134-5E90F018E842}" srcOrd="0" destOrd="0" presId="urn:microsoft.com/office/officeart/2005/8/layout/vProcess5"/>
    <dgm:cxn modelId="{96672982-BA1D-4039-9AED-1975EC8980DF}" type="presOf" srcId="{AD2B3D3F-50E6-42A0-BA7D-86AED6C009A9}" destId="{38B5AD26-B78B-4D4C-88B9-0C8BF1EA531F}" srcOrd="0" destOrd="0" presId="urn:microsoft.com/office/officeart/2005/8/layout/vProcess5"/>
    <dgm:cxn modelId="{D5AA7A96-A3B0-4DDF-AC80-9B9D962014A8}" srcId="{3B362341-B165-49F7-B802-4CE345D15269}" destId="{AFC2B5A4-D9E2-4DAC-B1A3-C5CF97E6804B}" srcOrd="1" destOrd="0" parTransId="{EA490CBA-0396-4B4D-A22E-E1EC527678AF}" sibTransId="{AD2B3D3F-50E6-42A0-BA7D-86AED6C009A9}"/>
    <dgm:cxn modelId="{020E5197-39D1-4F7F-A99F-8A0CC42D0A7E}" type="presOf" srcId="{B5CAE019-D2E2-4299-B4BC-DF9AE1FE53FD}" destId="{31E4C65A-9D11-4F89-8549-076ACF2EFF79}" srcOrd="0" destOrd="0" presId="urn:microsoft.com/office/officeart/2005/8/layout/vProcess5"/>
    <dgm:cxn modelId="{7AD704AC-740C-41F6-A98A-019E25434F77}" srcId="{3B362341-B165-49F7-B802-4CE345D15269}" destId="{ADE7253D-4770-4900-A3DF-30FC5CA1EFE3}" srcOrd="2" destOrd="0" parTransId="{33B25359-52EB-40E4-83FA-DF4FB652CB7D}" sibTransId="{05B5BFDB-16EE-44CA-A041-C73F903F98ED}"/>
    <dgm:cxn modelId="{DABA5AB8-E0BE-451F-B730-32654B9B8CE7}" type="presOf" srcId="{ADE7253D-4770-4900-A3DF-30FC5CA1EFE3}" destId="{5D18C175-01CC-47EC-9175-82E8C7486962}" srcOrd="1" destOrd="0" presId="urn:microsoft.com/office/officeart/2005/8/layout/vProcess5"/>
    <dgm:cxn modelId="{F714BCCC-F97F-430F-B2C4-C957255B2A57}" type="presOf" srcId="{7D4FCE4D-3C96-4196-BABB-57C4A91E083E}" destId="{CD8094D9-C613-4B8A-A7CA-B74A8480710C}" srcOrd="1" destOrd="0" presId="urn:microsoft.com/office/officeart/2005/8/layout/vProcess5"/>
    <dgm:cxn modelId="{A7E4075A-D359-4524-9BFD-D7B4ED74BEB4}" type="presParOf" srcId="{A2CCAEAB-4A23-48E6-AC5B-19C8EE9EE539}" destId="{487F4CDD-E7D6-40EB-8D46-590A02A877CF}" srcOrd="0" destOrd="0" presId="urn:microsoft.com/office/officeart/2005/8/layout/vProcess5"/>
    <dgm:cxn modelId="{B81C8408-7D7B-4D37-9D9C-1AF68A446A05}" type="presParOf" srcId="{A2CCAEAB-4A23-48E6-AC5B-19C8EE9EE539}" destId="{A0BAE77E-8262-457E-913B-42E1D05F62D5}" srcOrd="1" destOrd="0" presId="urn:microsoft.com/office/officeart/2005/8/layout/vProcess5"/>
    <dgm:cxn modelId="{8005EFCB-B99E-44C8-8455-7C29A0C8DD22}" type="presParOf" srcId="{A2CCAEAB-4A23-48E6-AC5B-19C8EE9EE539}" destId="{80AD429F-3734-42E2-B134-5E90F018E842}" srcOrd="2" destOrd="0" presId="urn:microsoft.com/office/officeart/2005/8/layout/vProcess5"/>
    <dgm:cxn modelId="{C4C678A1-C361-40BF-8BC2-97CA35E0F3FC}" type="presParOf" srcId="{A2CCAEAB-4A23-48E6-AC5B-19C8EE9EE539}" destId="{DFDF147B-7A50-4DA8-8DED-3156206D1882}" srcOrd="3" destOrd="0" presId="urn:microsoft.com/office/officeart/2005/8/layout/vProcess5"/>
    <dgm:cxn modelId="{664F559D-2832-4810-9000-A85741761A9F}" type="presParOf" srcId="{A2CCAEAB-4A23-48E6-AC5B-19C8EE9EE539}" destId="{31E4C65A-9D11-4F89-8549-076ACF2EFF79}" srcOrd="4" destOrd="0" presId="urn:microsoft.com/office/officeart/2005/8/layout/vProcess5"/>
    <dgm:cxn modelId="{993A2E9D-825D-4E25-89DA-371E8425615A}" type="presParOf" srcId="{A2CCAEAB-4A23-48E6-AC5B-19C8EE9EE539}" destId="{38B5AD26-B78B-4D4C-88B9-0C8BF1EA531F}" srcOrd="5" destOrd="0" presId="urn:microsoft.com/office/officeart/2005/8/layout/vProcess5"/>
    <dgm:cxn modelId="{D24E36F3-3BE0-4874-95EC-FFB9814FA61B}" type="presParOf" srcId="{A2CCAEAB-4A23-48E6-AC5B-19C8EE9EE539}" destId="{CD8094D9-C613-4B8A-A7CA-B74A8480710C}" srcOrd="6" destOrd="0" presId="urn:microsoft.com/office/officeart/2005/8/layout/vProcess5"/>
    <dgm:cxn modelId="{1BA3D00E-FFB8-450C-AF1B-F620EAD5002D}" type="presParOf" srcId="{A2CCAEAB-4A23-48E6-AC5B-19C8EE9EE539}" destId="{42484EEF-3504-429F-B686-28B8CEDC8FDB}" srcOrd="7" destOrd="0" presId="urn:microsoft.com/office/officeart/2005/8/layout/vProcess5"/>
    <dgm:cxn modelId="{43694DBD-076C-4D3A-BEAA-4D97CA405F90}" type="presParOf" srcId="{A2CCAEAB-4A23-48E6-AC5B-19C8EE9EE539}" destId="{5D18C175-01CC-47EC-9175-82E8C74869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B362341-B165-49F7-B802-4CE345D15269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D4FCE4D-3C96-4196-BABB-57C4A91E083E}">
      <dgm:prSet phldrT="[Text]"/>
      <dgm:spPr/>
      <dgm:t>
        <a:bodyPr/>
        <a:lstStyle/>
        <a:p>
          <a:r>
            <a:rPr lang="en-US" dirty="0"/>
            <a:t>Model 0: Origin = Intercept + DriveTrain + Weight</a:t>
          </a:r>
        </a:p>
        <a:p>
          <a:r>
            <a:rPr lang="en-US" dirty="0"/>
            <a:t>In other words, it is the Full Main Effect model</a:t>
          </a:r>
        </a:p>
      </dgm:t>
    </dgm:pt>
    <dgm:pt modelId="{17A4FEB0-816B-4BF4-A4A5-0EC518D3EFC2}" type="parTrans" cxnId="{0E47DC39-57EC-41AF-A112-573F394E0AFF}">
      <dgm:prSet/>
      <dgm:spPr/>
      <dgm:t>
        <a:bodyPr/>
        <a:lstStyle/>
        <a:p>
          <a:endParaRPr lang="en-US"/>
        </a:p>
      </dgm:t>
    </dgm:pt>
    <dgm:pt modelId="{B5CAE019-D2E2-4299-B4BC-DF9AE1FE53FD}" type="sibTrans" cxnId="{0E47DC39-57EC-41AF-A112-573F394E0AFF}">
      <dgm:prSet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/>
        </a:p>
      </dgm:t>
    </dgm:pt>
    <dgm:pt modelId="{AFC2B5A4-D9E2-4DAC-B1A3-C5CF97E6804B}">
      <dgm:prSet phldrT="[Text]"/>
      <dgm:spPr/>
      <dgm:t>
        <a:bodyPr/>
        <a:lstStyle/>
        <a:p>
          <a:r>
            <a:rPr lang="en-US" dirty="0"/>
            <a:t>Consider Model 1: Origin = Intercept + DriveTrain + Weight - &lt;predictor&gt;</a:t>
          </a:r>
          <a:br>
            <a:rPr lang="en-US" dirty="0"/>
          </a:br>
          <a:r>
            <a:rPr lang="en-US" dirty="0"/>
            <a:t>&lt;predictor&gt; = DriveTrain, Weight</a:t>
          </a:r>
        </a:p>
      </dgm:t>
    </dgm:pt>
    <dgm:pt modelId="{EA490CBA-0396-4B4D-A22E-E1EC527678AF}" type="parTrans" cxnId="{D5AA7A96-A3B0-4DDF-AC80-9B9D962014A8}">
      <dgm:prSet/>
      <dgm:spPr/>
      <dgm:t>
        <a:bodyPr/>
        <a:lstStyle/>
        <a:p>
          <a:endParaRPr lang="en-US"/>
        </a:p>
      </dgm:t>
    </dgm:pt>
    <dgm:pt modelId="{AD2B3D3F-50E6-42A0-BA7D-86AED6C009A9}" type="sibTrans" cxnId="{D5AA7A96-A3B0-4DDF-AC80-9B9D962014A8}">
      <dgm:prSet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/>
        </a:p>
      </dgm:t>
    </dgm:pt>
    <dgm:pt modelId="{ADE7253D-4770-4900-A3DF-30FC5CA1EFE3}">
      <dgm:prSet phldrT="[Text]"/>
      <dgm:spPr/>
      <dgm:t>
        <a:bodyPr/>
        <a:lstStyle/>
        <a:p>
          <a:r>
            <a:rPr lang="en-US" dirty="0"/>
            <a:t>Calculate the Deviance test statistic and then use the Chi-square significance value to determine if the &lt;predictor&gt; </a:t>
          </a:r>
          <a:r>
            <a:rPr lang="en-US"/>
            <a:t>will decrease model </a:t>
          </a:r>
          <a:r>
            <a:rPr lang="en-US" dirty="0"/>
            <a:t>goodness-of-fit</a:t>
          </a:r>
        </a:p>
      </dgm:t>
    </dgm:pt>
    <dgm:pt modelId="{33B25359-52EB-40E4-83FA-DF4FB652CB7D}" type="parTrans" cxnId="{7AD704AC-740C-41F6-A98A-019E25434F77}">
      <dgm:prSet/>
      <dgm:spPr/>
      <dgm:t>
        <a:bodyPr/>
        <a:lstStyle/>
        <a:p>
          <a:endParaRPr lang="en-US"/>
        </a:p>
      </dgm:t>
    </dgm:pt>
    <dgm:pt modelId="{05B5BFDB-16EE-44CA-A041-C73F903F98ED}" type="sibTrans" cxnId="{7AD704AC-740C-41F6-A98A-019E25434F77}">
      <dgm:prSet/>
      <dgm:spPr/>
      <dgm:t>
        <a:bodyPr/>
        <a:lstStyle/>
        <a:p>
          <a:endParaRPr lang="en-US"/>
        </a:p>
      </dgm:t>
    </dgm:pt>
    <dgm:pt modelId="{A2CCAEAB-4A23-48E6-AC5B-19C8EE9EE539}" type="pres">
      <dgm:prSet presAssocID="{3B362341-B165-49F7-B802-4CE345D15269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487F4CDD-E7D6-40EB-8D46-590A02A877CF}" type="pres">
      <dgm:prSet presAssocID="{3B362341-B165-49F7-B802-4CE345D15269}" presName="dummyMaxCanvas" presStyleCnt="0">
        <dgm:presLayoutVars/>
      </dgm:prSet>
      <dgm:spPr/>
    </dgm:pt>
    <dgm:pt modelId="{A0BAE77E-8262-457E-913B-42E1D05F62D5}" type="pres">
      <dgm:prSet presAssocID="{3B362341-B165-49F7-B802-4CE345D15269}" presName="ThreeNodes_1" presStyleLbl="node1" presStyleIdx="0" presStyleCnt="3">
        <dgm:presLayoutVars>
          <dgm:bulletEnabled val="1"/>
        </dgm:presLayoutVars>
      </dgm:prSet>
      <dgm:spPr/>
    </dgm:pt>
    <dgm:pt modelId="{80AD429F-3734-42E2-B134-5E90F018E842}" type="pres">
      <dgm:prSet presAssocID="{3B362341-B165-49F7-B802-4CE345D15269}" presName="ThreeNodes_2" presStyleLbl="node1" presStyleIdx="1" presStyleCnt="3">
        <dgm:presLayoutVars>
          <dgm:bulletEnabled val="1"/>
        </dgm:presLayoutVars>
      </dgm:prSet>
      <dgm:spPr/>
    </dgm:pt>
    <dgm:pt modelId="{DFDF147B-7A50-4DA8-8DED-3156206D1882}" type="pres">
      <dgm:prSet presAssocID="{3B362341-B165-49F7-B802-4CE345D15269}" presName="ThreeNodes_3" presStyleLbl="node1" presStyleIdx="2" presStyleCnt="3">
        <dgm:presLayoutVars>
          <dgm:bulletEnabled val="1"/>
        </dgm:presLayoutVars>
      </dgm:prSet>
      <dgm:spPr/>
    </dgm:pt>
    <dgm:pt modelId="{31E4C65A-9D11-4F89-8549-076ACF2EFF79}" type="pres">
      <dgm:prSet presAssocID="{3B362341-B165-49F7-B802-4CE345D15269}" presName="ThreeConn_1-2" presStyleLbl="fgAccFollowNode1" presStyleIdx="0" presStyleCnt="2">
        <dgm:presLayoutVars>
          <dgm:bulletEnabled val="1"/>
        </dgm:presLayoutVars>
      </dgm:prSet>
      <dgm:spPr/>
    </dgm:pt>
    <dgm:pt modelId="{38B5AD26-B78B-4D4C-88B9-0C8BF1EA531F}" type="pres">
      <dgm:prSet presAssocID="{3B362341-B165-49F7-B802-4CE345D15269}" presName="ThreeConn_2-3" presStyleLbl="fgAccFollowNode1" presStyleIdx="1" presStyleCnt="2">
        <dgm:presLayoutVars>
          <dgm:bulletEnabled val="1"/>
        </dgm:presLayoutVars>
      </dgm:prSet>
      <dgm:spPr/>
    </dgm:pt>
    <dgm:pt modelId="{CD8094D9-C613-4B8A-A7CA-B74A8480710C}" type="pres">
      <dgm:prSet presAssocID="{3B362341-B165-49F7-B802-4CE345D15269}" presName="ThreeNodes_1_text" presStyleLbl="node1" presStyleIdx="2" presStyleCnt="3">
        <dgm:presLayoutVars>
          <dgm:bulletEnabled val="1"/>
        </dgm:presLayoutVars>
      </dgm:prSet>
      <dgm:spPr/>
    </dgm:pt>
    <dgm:pt modelId="{42484EEF-3504-429F-B686-28B8CEDC8FDB}" type="pres">
      <dgm:prSet presAssocID="{3B362341-B165-49F7-B802-4CE345D15269}" presName="ThreeNodes_2_text" presStyleLbl="node1" presStyleIdx="2" presStyleCnt="3">
        <dgm:presLayoutVars>
          <dgm:bulletEnabled val="1"/>
        </dgm:presLayoutVars>
      </dgm:prSet>
      <dgm:spPr/>
    </dgm:pt>
    <dgm:pt modelId="{5D18C175-01CC-47EC-9175-82E8C7486962}" type="pres">
      <dgm:prSet presAssocID="{3B362341-B165-49F7-B802-4CE345D1526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21E381B-AD8F-486E-96AF-17A71E94A2B9}" type="presOf" srcId="{ADE7253D-4770-4900-A3DF-30FC5CA1EFE3}" destId="{DFDF147B-7A50-4DA8-8DED-3156206D1882}" srcOrd="0" destOrd="0" presId="urn:microsoft.com/office/officeart/2005/8/layout/vProcess5"/>
    <dgm:cxn modelId="{BB72AD24-57E7-45D3-8F27-99A9495B9AB9}" type="presOf" srcId="{AFC2B5A4-D9E2-4DAC-B1A3-C5CF97E6804B}" destId="{42484EEF-3504-429F-B686-28B8CEDC8FDB}" srcOrd="1" destOrd="0" presId="urn:microsoft.com/office/officeart/2005/8/layout/vProcess5"/>
    <dgm:cxn modelId="{0E47DC39-57EC-41AF-A112-573F394E0AFF}" srcId="{3B362341-B165-49F7-B802-4CE345D15269}" destId="{7D4FCE4D-3C96-4196-BABB-57C4A91E083E}" srcOrd="0" destOrd="0" parTransId="{17A4FEB0-816B-4BF4-A4A5-0EC518D3EFC2}" sibTransId="{B5CAE019-D2E2-4299-B4BC-DF9AE1FE53FD}"/>
    <dgm:cxn modelId="{3D2B8D65-8377-45A9-A1A3-DA823F8FF04F}" type="presOf" srcId="{3B362341-B165-49F7-B802-4CE345D15269}" destId="{A2CCAEAB-4A23-48E6-AC5B-19C8EE9EE539}" srcOrd="0" destOrd="0" presId="urn:microsoft.com/office/officeart/2005/8/layout/vProcess5"/>
    <dgm:cxn modelId="{21DF474D-2743-41DC-B79F-2277F9254F25}" type="presOf" srcId="{7D4FCE4D-3C96-4196-BABB-57C4A91E083E}" destId="{A0BAE77E-8262-457E-913B-42E1D05F62D5}" srcOrd="0" destOrd="0" presId="urn:microsoft.com/office/officeart/2005/8/layout/vProcess5"/>
    <dgm:cxn modelId="{DC5A4F7F-35B0-441F-8DB3-23D95A73F3C0}" type="presOf" srcId="{AFC2B5A4-D9E2-4DAC-B1A3-C5CF97E6804B}" destId="{80AD429F-3734-42E2-B134-5E90F018E842}" srcOrd="0" destOrd="0" presId="urn:microsoft.com/office/officeart/2005/8/layout/vProcess5"/>
    <dgm:cxn modelId="{96672982-BA1D-4039-9AED-1975EC8980DF}" type="presOf" srcId="{AD2B3D3F-50E6-42A0-BA7D-86AED6C009A9}" destId="{38B5AD26-B78B-4D4C-88B9-0C8BF1EA531F}" srcOrd="0" destOrd="0" presId="urn:microsoft.com/office/officeart/2005/8/layout/vProcess5"/>
    <dgm:cxn modelId="{D5AA7A96-A3B0-4DDF-AC80-9B9D962014A8}" srcId="{3B362341-B165-49F7-B802-4CE345D15269}" destId="{AFC2B5A4-D9E2-4DAC-B1A3-C5CF97E6804B}" srcOrd="1" destOrd="0" parTransId="{EA490CBA-0396-4B4D-A22E-E1EC527678AF}" sibTransId="{AD2B3D3F-50E6-42A0-BA7D-86AED6C009A9}"/>
    <dgm:cxn modelId="{020E5197-39D1-4F7F-A99F-8A0CC42D0A7E}" type="presOf" srcId="{B5CAE019-D2E2-4299-B4BC-DF9AE1FE53FD}" destId="{31E4C65A-9D11-4F89-8549-076ACF2EFF79}" srcOrd="0" destOrd="0" presId="urn:microsoft.com/office/officeart/2005/8/layout/vProcess5"/>
    <dgm:cxn modelId="{7AD704AC-740C-41F6-A98A-019E25434F77}" srcId="{3B362341-B165-49F7-B802-4CE345D15269}" destId="{ADE7253D-4770-4900-A3DF-30FC5CA1EFE3}" srcOrd="2" destOrd="0" parTransId="{33B25359-52EB-40E4-83FA-DF4FB652CB7D}" sibTransId="{05B5BFDB-16EE-44CA-A041-C73F903F98ED}"/>
    <dgm:cxn modelId="{DABA5AB8-E0BE-451F-B730-32654B9B8CE7}" type="presOf" srcId="{ADE7253D-4770-4900-A3DF-30FC5CA1EFE3}" destId="{5D18C175-01CC-47EC-9175-82E8C7486962}" srcOrd="1" destOrd="0" presId="urn:microsoft.com/office/officeart/2005/8/layout/vProcess5"/>
    <dgm:cxn modelId="{F714BCCC-F97F-430F-B2C4-C957255B2A57}" type="presOf" srcId="{7D4FCE4D-3C96-4196-BABB-57C4A91E083E}" destId="{CD8094D9-C613-4B8A-A7CA-B74A8480710C}" srcOrd="1" destOrd="0" presId="urn:microsoft.com/office/officeart/2005/8/layout/vProcess5"/>
    <dgm:cxn modelId="{A7E4075A-D359-4524-9BFD-D7B4ED74BEB4}" type="presParOf" srcId="{A2CCAEAB-4A23-48E6-AC5B-19C8EE9EE539}" destId="{487F4CDD-E7D6-40EB-8D46-590A02A877CF}" srcOrd="0" destOrd="0" presId="urn:microsoft.com/office/officeart/2005/8/layout/vProcess5"/>
    <dgm:cxn modelId="{B81C8408-7D7B-4D37-9D9C-1AF68A446A05}" type="presParOf" srcId="{A2CCAEAB-4A23-48E6-AC5B-19C8EE9EE539}" destId="{A0BAE77E-8262-457E-913B-42E1D05F62D5}" srcOrd="1" destOrd="0" presId="urn:microsoft.com/office/officeart/2005/8/layout/vProcess5"/>
    <dgm:cxn modelId="{8005EFCB-B99E-44C8-8455-7C29A0C8DD22}" type="presParOf" srcId="{A2CCAEAB-4A23-48E6-AC5B-19C8EE9EE539}" destId="{80AD429F-3734-42E2-B134-5E90F018E842}" srcOrd="2" destOrd="0" presId="urn:microsoft.com/office/officeart/2005/8/layout/vProcess5"/>
    <dgm:cxn modelId="{C4C678A1-C361-40BF-8BC2-97CA35E0F3FC}" type="presParOf" srcId="{A2CCAEAB-4A23-48E6-AC5B-19C8EE9EE539}" destId="{DFDF147B-7A50-4DA8-8DED-3156206D1882}" srcOrd="3" destOrd="0" presId="urn:microsoft.com/office/officeart/2005/8/layout/vProcess5"/>
    <dgm:cxn modelId="{664F559D-2832-4810-9000-A85741761A9F}" type="presParOf" srcId="{A2CCAEAB-4A23-48E6-AC5B-19C8EE9EE539}" destId="{31E4C65A-9D11-4F89-8549-076ACF2EFF79}" srcOrd="4" destOrd="0" presId="urn:microsoft.com/office/officeart/2005/8/layout/vProcess5"/>
    <dgm:cxn modelId="{993A2E9D-825D-4E25-89DA-371E8425615A}" type="presParOf" srcId="{A2CCAEAB-4A23-48E6-AC5B-19C8EE9EE539}" destId="{38B5AD26-B78B-4D4C-88B9-0C8BF1EA531F}" srcOrd="5" destOrd="0" presId="urn:microsoft.com/office/officeart/2005/8/layout/vProcess5"/>
    <dgm:cxn modelId="{D24E36F3-3BE0-4874-95EC-FFB9814FA61B}" type="presParOf" srcId="{A2CCAEAB-4A23-48E6-AC5B-19C8EE9EE539}" destId="{CD8094D9-C613-4B8A-A7CA-B74A8480710C}" srcOrd="6" destOrd="0" presId="urn:microsoft.com/office/officeart/2005/8/layout/vProcess5"/>
    <dgm:cxn modelId="{1BA3D00E-FFB8-450C-AF1B-F620EAD5002D}" type="presParOf" srcId="{A2CCAEAB-4A23-48E6-AC5B-19C8EE9EE539}" destId="{42484EEF-3504-429F-B686-28B8CEDC8FDB}" srcOrd="7" destOrd="0" presId="urn:microsoft.com/office/officeart/2005/8/layout/vProcess5"/>
    <dgm:cxn modelId="{43694DBD-076C-4D3A-BEAA-4D97CA405F90}" type="presParOf" srcId="{A2CCAEAB-4A23-48E6-AC5B-19C8EE9EE539}" destId="{5D18C175-01CC-47EC-9175-82E8C74869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BEE3CC-9EA6-4958-9231-DD36AE03BDA8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2BEE95E8-3BBC-48FC-9C2A-66A0241578D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Suppose we have plenty of computing resources and time is not an issue</a:t>
          </a:r>
        </a:p>
      </dgm:t>
    </dgm:pt>
    <dgm:pt modelId="{32D31FBF-6377-4407-8F24-D40D3BA0E98D}" type="parTrans" cxnId="{ED8DD2C4-BC7A-4E78-9B90-FE4891370C40}">
      <dgm:prSet/>
      <dgm:spPr/>
      <dgm:t>
        <a:bodyPr/>
        <a:lstStyle/>
        <a:p>
          <a:endParaRPr lang="en-US"/>
        </a:p>
      </dgm:t>
    </dgm:pt>
    <dgm:pt modelId="{1B25610A-9249-4528-90BF-3A3DE6F96492}" type="sibTrans" cxnId="{ED8DD2C4-BC7A-4E78-9B90-FE4891370C40}">
      <dgm:prSet/>
      <dgm:spPr/>
      <dgm:t>
        <a:bodyPr/>
        <a:lstStyle/>
        <a:p>
          <a:endParaRPr lang="en-US"/>
        </a:p>
      </dgm:t>
    </dgm:pt>
    <dgm:pt modelId="{41CA7357-0F9D-467B-829B-18D86F4AE9F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Suppose we want a model with the best goodness-of-fit</a:t>
          </a:r>
        </a:p>
      </dgm:t>
    </dgm:pt>
    <dgm:pt modelId="{B1E2ECA6-CFEC-479F-BA5C-10C524A58E35}" type="parTrans" cxnId="{591B6A45-AC20-42E6-AFEE-212C4E04CADC}">
      <dgm:prSet/>
      <dgm:spPr/>
      <dgm:t>
        <a:bodyPr/>
        <a:lstStyle/>
        <a:p>
          <a:endParaRPr lang="en-US"/>
        </a:p>
      </dgm:t>
    </dgm:pt>
    <dgm:pt modelId="{484B3A01-DD07-4A56-AD1C-320B08D1CFC7}" type="sibTrans" cxnId="{591B6A45-AC20-42E6-AFEE-212C4E04CADC}">
      <dgm:prSet/>
      <dgm:spPr/>
      <dgm:t>
        <a:bodyPr/>
        <a:lstStyle/>
        <a:p>
          <a:endParaRPr lang="en-US"/>
        </a:p>
      </dgm:t>
    </dgm:pt>
    <dgm:pt modelId="{F91F4AFE-3BCE-408F-B5C7-73C7C7CA3C3A}">
      <dgm:prSet phldrT="[Text]"/>
      <dgm:spPr/>
      <dgm:t>
        <a:bodyPr/>
        <a:lstStyle/>
        <a:p>
          <a:r>
            <a:rPr lang="en-US" dirty="0"/>
            <a:t>Then we can consider the All-Possible Selection</a:t>
          </a:r>
        </a:p>
      </dgm:t>
    </dgm:pt>
    <dgm:pt modelId="{FA15AF84-6239-4573-9251-1E4B238EA89A}" type="parTrans" cxnId="{E2E96AEC-5B75-4A9D-B797-1E7604E83E87}">
      <dgm:prSet/>
      <dgm:spPr/>
      <dgm:t>
        <a:bodyPr/>
        <a:lstStyle/>
        <a:p>
          <a:endParaRPr lang="en-US"/>
        </a:p>
      </dgm:t>
    </dgm:pt>
    <dgm:pt modelId="{B0974F66-42A3-48CD-A05B-A714D196EA40}" type="sibTrans" cxnId="{E2E96AEC-5B75-4A9D-B797-1E7604E83E87}">
      <dgm:prSet/>
      <dgm:spPr/>
      <dgm:t>
        <a:bodyPr/>
        <a:lstStyle/>
        <a:p>
          <a:endParaRPr lang="en-US"/>
        </a:p>
      </dgm:t>
    </dgm:pt>
    <dgm:pt modelId="{331A4558-A931-473C-8BB9-9C75BA61CE35}" type="pres">
      <dgm:prSet presAssocID="{58BEE3CC-9EA6-4958-9231-DD36AE03BDA8}" presName="CompostProcess" presStyleCnt="0">
        <dgm:presLayoutVars>
          <dgm:dir/>
          <dgm:resizeHandles val="exact"/>
        </dgm:presLayoutVars>
      </dgm:prSet>
      <dgm:spPr/>
    </dgm:pt>
    <dgm:pt modelId="{75345358-C8B6-4984-B008-7886DF7495D9}" type="pres">
      <dgm:prSet presAssocID="{58BEE3CC-9EA6-4958-9231-DD36AE03BDA8}" presName="arrow" presStyleLbl="bgShp" presStyleIdx="0" presStyleCnt="1"/>
      <dgm:spPr/>
    </dgm:pt>
    <dgm:pt modelId="{7DBA0155-8346-4661-80A9-B92FA866C7A1}" type="pres">
      <dgm:prSet presAssocID="{58BEE3CC-9EA6-4958-9231-DD36AE03BDA8}" presName="linearProcess" presStyleCnt="0"/>
      <dgm:spPr/>
    </dgm:pt>
    <dgm:pt modelId="{9D215A35-4C08-4A88-A700-C4571EF3DFD8}" type="pres">
      <dgm:prSet presAssocID="{2BEE95E8-3BBC-48FC-9C2A-66A0241578D8}" presName="textNode" presStyleLbl="node1" presStyleIdx="0" presStyleCnt="3">
        <dgm:presLayoutVars>
          <dgm:bulletEnabled val="1"/>
        </dgm:presLayoutVars>
      </dgm:prSet>
      <dgm:spPr/>
    </dgm:pt>
    <dgm:pt modelId="{815E25DA-DE22-4CED-BDF4-AB9FC317F03A}" type="pres">
      <dgm:prSet presAssocID="{1B25610A-9249-4528-90BF-3A3DE6F96492}" presName="sibTrans" presStyleCnt="0"/>
      <dgm:spPr/>
    </dgm:pt>
    <dgm:pt modelId="{A6D9E713-3961-49DF-9375-E87426D26710}" type="pres">
      <dgm:prSet presAssocID="{41CA7357-0F9D-467B-829B-18D86F4AE9FD}" presName="textNode" presStyleLbl="node1" presStyleIdx="1" presStyleCnt="3">
        <dgm:presLayoutVars>
          <dgm:bulletEnabled val="1"/>
        </dgm:presLayoutVars>
      </dgm:prSet>
      <dgm:spPr/>
    </dgm:pt>
    <dgm:pt modelId="{72CB1D4D-DE3D-4CEA-8999-CDB91C27BA32}" type="pres">
      <dgm:prSet presAssocID="{484B3A01-DD07-4A56-AD1C-320B08D1CFC7}" presName="sibTrans" presStyleCnt="0"/>
      <dgm:spPr/>
    </dgm:pt>
    <dgm:pt modelId="{2798CCDD-1003-4A8D-9A10-C531A53B8A9F}" type="pres">
      <dgm:prSet presAssocID="{F91F4AFE-3BCE-408F-B5C7-73C7C7CA3C3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451CD5E-BD29-4E5C-8DC1-1EA053C1A2B0}" type="presOf" srcId="{F91F4AFE-3BCE-408F-B5C7-73C7C7CA3C3A}" destId="{2798CCDD-1003-4A8D-9A10-C531A53B8A9F}" srcOrd="0" destOrd="0" presId="urn:microsoft.com/office/officeart/2005/8/layout/hProcess9"/>
    <dgm:cxn modelId="{591B6A45-AC20-42E6-AFEE-212C4E04CADC}" srcId="{58BEE3CC-9EA6-4958-9231-DD36AE03BDA8}" destId="{41CA7357-0F9D-467B-829B-18D86F4AE9FD}" srcOrd="1" destOrd="0" parTransId="{B1E2ECA6-CFEC-479F-BA5C-10C524A58E35}" sibTransId="{484B3A01-DD07-4A56-AD1C-320B08D1CFC7}"/>
    <dgm:cxn modelId="{43918E48-46AB-47C1-8691-033E10FDFD9F}" type="presOf" srcId="{2BEE95E8-3BBC-48FC-9C2A-66A0241578D8}" destId="{9D215A35-4C08-4A88-A700-C4571EF3DFD8}" srcOrd="0" destOrd="0" presId="urn:microsoft.com/office/officeart/2005/8/layout/hProcess9"/>
    <dgm:cxn modelId="{5780D36E-480C-48C1-A021-5EEDBEA09FF4}" type="presOf" srcId="{41CA7357-0F9D-467B-829B-18D86F4AE9FD}" destId="{A6D9E713-3961-49DF-9375-E87426D26710}" srcOrd="0" destOrd="0" presId="urn:microsoft.com/office/officeart/2005/8/layout/hProcess9"/>
    <dgm:cxn modelId="{05F4DF96-4A1D-4D8C-AE74-8B800AB6DAB6}" type="presOf" srcId="{58BEE3CC-9EA6-4958-9231-DD36AE03BDA8}" destId="{331A4558-A931-473C-8BB9-9C75BA61CE35}" srcOrd="0" destOrd="0" presId="urn:microsoft.com/office/officeart/2005/8/layout/hProcess9"/>
    <dgm:cxn modelId="{ED8DD2C4-BC7A-4E78-9B90-FE4891370C40}" srcId="{58BEE3CC-9EA6-4958-9231-DD36AE03BDA8}" destId="{2BEE95E8-3BBC-48FC-9C2A-66A0241578D8}" srcOrd="0" destOrd="0" parTransId="{32D31FBF-6377-4407-8F24-D40D3BA0E98D}" sibTransId="{1B25610A-9249-4528-90BF-3A3DE6F96492}"/>
    <dgm:cxn modelId="{E2E96AEC-5B75-4A9D-B797-1E7604E83E87}" srcId="{58BEE3CC-9EA6-4958-9231-DD36AE03BDA8}" destId="{F91F4AFE-3BCE-408F-B5C7-73C7C7CA3C3A}" srcOrd="2" destOrd="0" parTransId="{FA15AF84-6239-4573-9251-1E4B238EA89A}" sibTransId="{B0974F66-42A3-48CD-A05B-A714D196EA40}"/>
    <dgm:cxn modelId="{9D148A47-9818-4877-87E1-DF20A085F43E}" type="presParOf" srcId="{331A4558-A931-473C-8BB9-9C75BA61CE35}" destId="{75345358-C8B6-4984-B008-7886DF7495D9}" srcOrd="0" destOrd="0" presId="urn:microsoft.com/office/officeart/2005/8/layout/hProcess9"/>
    <dgm:cxn modelId="{F5AB8725-6C91-4CF3-B00A-297AABDB9668}" type="presParOf" srcId="{331A4558-A931-473C-8BB9-9C75BA61CE35}" destId="{7DBA0155-8346-4661-80A9-B92FA866C7A1}" srcOrd="1" destOrd="0" presId="urn:microsoft.com/office/officeart/2005/8/layout/hProcess9"/>
    <dgm:cxn modelId="{9BA467A7-BD04-43DF-8FAB-8A4856FAA546}" type="presParOf" srcId="{7DBA0155-8346-4661-80A9-B92FA866C7A1}" destId="{9D215A35-4C08-4A88-A700-C4571EF3DFD8}" srcOrd="0" destOrd="0" presId="urn:microsoft.com/office/officeart/2005/8/layout/hProcess9"/>
    <dgm:cxn modelId="{32ABCD06-CF71-4392-A5EA-07B6A006FE3B}" type="presParOf" srcId="{7DBA0155-8346-4661-80A9-B92FA866C7A1}" destId="{815E25DA-DE22-4CED-BDF4-AB9FC317F03A}" srcOrd="1" destOrd="0" presId="urn:microsoft.com/office/officeart/2005/8/layout/hProcess9"/>
    <dgm:cxn modelId="{B16EFB61-A8BA-4A4D-AC59-24AEC4B78413}" type="presParOf" srcId="{7DBA0155-8346-4661-80A9-B92FA866C7A1}" destId="{A6D9E713-3961-49DF-9375-E87426D26710}" srcOrd="2" destOrd="0" presId="urn:microsoft.com/office/officeart/2005/8/layout/hProcess9"/>
    <dgm:cxn modelId="{878DA904-DEF4-4E39-9BF4-1DE6E030C699}" type="presParOf" srcId="{7DBA0155-8346-4661-80A9-B92FA866C7A1}" destId="{72CB1D4D-DE3D-4CEA-8999-CDB91C27BA32}" srcOrd="3" destOrd="0" presId="urn:microsoft.com/office/officeart/2005/8/layout/hProcess9"/>
    <dgm:cxn modelId="{6C1492D8-AC52-481C-B30E-7A1440F1F940}" type="presParOf" srcId="{7DBA0155-8346-4661-80A9-B92FA866C7A1}" destId="{2798CCDD-1003-4A8D-9A10-C531A53B8A9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F97C7F-1544-41C8-8F0F-29C6C8D7A6F6}" type="doc">
      <dgm:prSet loTypeId="urn:microsoft.com/office/officeart/2005/8/layout/vList4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0A0E80-BAAF-49C3-B340-D1041D3EDE65}">
      <dgm:prSet phldrT="[Text]" custT="1"/>
      <dgm:spPr/>
      <dgm:t>
        <a:bodyPr/>
        <a:lstStyle/>
        <a:p>
          <a:r>
            <a:rPr lang="en-US" sz="3200" dirty="0"/>
            <a:t>Decision Tree is a Rule-Based Model</a:t>
          </a:r>
        </a:p>
      </dgm:t>
    </dgm:pt>
    <dgm:pt modelId="{CC08F477-1B9A-43FC-994E-2EEBC0DD4093}" type="parTrans" cxnId="{698BACBC-FAA2-4A8A-8A83-221FD1BCA812}">
      <dgm:prSet/>
      <dgm:spPr/>
      <dgm:t>
        <a:bodyPr/>
        <a:lstStyle/>
        <a:p>
          <a:endParaRPr lang="en-US"/>
        </a:p>
      </dgm:t>
    </dgm:pt>
    <dgm:pt modelId="{7B59A842-B92A-4E6E-A9F7-CA5E6383AB92}" type="sibTrans" cxnId="{698BACBC-FAA2-4A8A-8A83-221FD1BCA812}">
      <dgm:prSet/>
      <dgm:spPr/>
      <dgm:t>
        <a:bodyPr/>
        <a:lstStyle/>
        <a:p>
          <a:endParaRPr lang="en-US"/>
        </a:p>
      </dgm:t>
    </dgm:pt>
    <dgm:pt modelId="{971C87CD-9C00-4F8A-9F74-E90761F378C6}">
      <dgm:prSet phldrT="[Text]" custT="1"/>
      <dgm:spPr/>
      <dgm:t>
        <a:bodyPr/>
        <a:lstStyle/>
        <a:p>
          <a:r>
            <a:rPr lang="en-US" sz="2400" dirty="0"/>
            <a:t>Use rules to divide observations into disjoint segments</a:t>
          </a:r>
        </a:p>
      </dgm:t>
    </dgm:pt>
    <dgm:pt modelId="{5E378FAA-F121-407B-8984-96C85FBA826B}" type="parTrans" cxnId="{0583AD7C-B3F6-4CE0-BA6D-56F227D44395}">
      <dgm:prSet/>
      <dgm:spPr/>
      <dgm:t>
        <a:bodyPr/>
        <a:lstStyle/>
        <a:p>
          <a:endParaRPr lang="en-US"/>
        </a:p>
      </dgm:t>
    </dgm:pt>
    <dgm:pt modelId="{BFEF5B5F-CF50-4AA4-82E3-3F4847679883}" type="sibTrans" cxnId="{0583AD7C-B3F6-4CE0-BA6D-56F227D44395}">
      <dgm:prSet/>
      <dgm:spPr/>
      <dgm:t>
        <a:bodyPr/>
        <a:lstStyle/>
        <a:p>
          <a:endParaRPr lang="en-US"/>
        </a:p>
      </dgm:t>
    </dgm:pt>
    <dgm:pt modelId="{441C8FC3-7179-4A3E-B5E4-89E54028CA3B}">
      <dgm:prSet phldrT="[Text]" custT="1"/>
      <dgm:spPr/>
      <dgm:t>
        <a:bodyPr/>
        <a:lstStyle/>
        <a:p>
          <a:r>
            <a:rPr lang="en-US" sz="2400" dirty="0"/>
            <a:t>Use empirical proportions of the target categories as predicted probabilities</a:t>
          </a:r>
        </a:p>
      </dgm:t>
    </dgm:pt>
    <dgm:pt modelId="{20355E70-B108-4AB2-ADC4-369A0DFF34DF}" type="parTrans" cxnId="{56A051F2-229F-4B55-9662-BB8A61337F0E}">
      <dgm:prSet/>
      <dgm:spPr/>
      <dgm:t>
        <a:bodyPr/>
        <a:lstStyle/>
        <a:p>
          <a:endParaRPr lang="en-US"/>
        </a:p>
      </dgm:t>
    </dgm:pt>
    <dgm:pt modelId="{74C8EF9C-2413-4DB7-B2F5-5297A6A5DC76}" type="sibTrans" cxnId="{56A051F2-229F-4B55-9662-BB8A61337F0E}">
      <dgm:prSet/>
      <dgm:spPr/>
      <dgm:t>
        <a:bodyPr/>
        <a:lstStyle/>
        <a:p>
          <a:endParaRPr lang="en-US"/>
        </a:p>
      </dgm:t>
    </dgm:pt>
    <dgm:pt modelId="{C7F11768-EAEC-42F2-8A4C-249B5A3C8D54}">
      <dgm:prSet phldrT="[Text]" custT="1"/>
      <dgm:spPr/>
      <dgm:t>
        <a:bodyPr/>
        <a:lstStyle/>
        <a:p>
          <a:r>
            <a:rPr lang="en-US" sz="3200" dirty="0"/>
            <a:t>Logistic Regression is a Parametric Model</a:t>
          </a:r>
        </a:p>
      </dgm:t>
    </dgm:pt>
    <dgm:pt modelId="{D98BF4FB-7D1D-497B-A82D-8A92A4C04EDA}" type="parTrans" cxnId="{F8052F79-9229-4C24-8D8B-469D74FDE062}">
      <dgm:prSet/>
      <dgm:spPr/>
      <dgm:t>
        <a:bodyPr/>
        <a:lstStyle/>
        <a:p>
          <a:endParaRPr lang="en-US"/>
        </a:p>
      </dgm:t>
    </dgm:pt>
    <dgm:pt modelId="{1CCB6851-A3E1-485C-AFD5-E93D445F1E19}" type="sibTrans" cxnId="{F8052F79-9229-4C24-8D8B-469D74FDE062}">
      <dgm:prSet/>
      <dgm:spPr/>
      <dgm:t>
        <a:bodyPr/>
        <a:lstStyle/>
        <a:p>
          <a:endParaRPr lang="en-US"/>
        </a:p>
      </dgm:t>
    </dgm:pt>
    <dgm:pt modelId="{6899F744-0980-4A40-B737-BA764DCDFE3A}">
      <dgm:prSet phldrT="[Text]" custT="1"/>
      <dgm:spPr/>
      <dgm:t>
        <a:bodyPr/>
        <a:lstStyle/>
        <a:p>
          <a:r>
            <a:rPr lang="en-US" sz="2400" dirty="0"/>
            <a:t>Use a formula to calculate the predicted probabilities</a:t>
          </a:r>
        </a:p>
      </dgm:t>
    </dgm:pt>
    <dgm:pt modelId="{5DE31DFF-A72A-47A7-8272-8B9737FF6976}" type="parTrans" cxnId="{887D5859-6B14-410F-B07D-36DF8B3A7F05}">
      <dgm:prSet/>
      <dgm:spPr/>
      <dgm:t>
        <a:bodyPr/>
        <a:lstStyle/>
        <a:p>
          <a:endParaRPr lang="en-US"/>
        </a:p>
      </dgm:t>
    </dgm:pt>
    <dgm:pt modelId="{62B39612-DC36-4418-B9B8-605781BB3A0D}" type="sibTrans" cxnId="{887D5859-6B14-410F-B07D-36DF8B3A7F05}">
      <dgm:prSet/>
      <dgm:spPr/>
      <dgm:t>
        <a:bodyPr/>
        <a:lstStyle/>
        <a:p>
          <a:endParaRPr lang="en-US"/>
        </a:p>
      </dgm:t>
    </dgm:pt>
    <dgm:pt modelId="{049EFE08-58EE-4483-84BF-B193B3D95000}">
      <dgm:prSet phldrT="[Text]" custT="1"/>
      <dgm:spPr/>
      <dgm:t>
        <a:bodyPr/>
        <a:lstStyle/>
        <a:p>
          <a:r>
            <a:rPr lang="en-US" sz="2400" dirty="0"/>
            <a:t>Can do sensitive study to understand impacts to model outcomes when a predictor change values</a:t>
          </a:r>
        </a:p>
      </dgm:t>
    </dgm:pt>
    <dgm:pt modelId="{10B57B7D-10A3-4EA7-9437-0080BEA62651}" type="parTrans" cxnId="{38419034-EF4C-49CC-9555-BAE2DC98EA8E}">
      <dgm:prSet/>
      <dgm:spPr/>
    </dgm:pt>
    <dgm:pt modelId="{865A5A0C-F63A-4238-8324-571ED80A358D}" type="sibTrans" cxnId="{38419034-EF4C-49CC-9555-BAE2DC98EA8E}">
      <dgm:prSet/>
      <dgm:spPr/>
    </dgm:pt>
    <dgm:pt modelId="{5FE63CE7-00EA-4D24-8F40-2BF9C75477B2}" type="pres">
      <dgm:prSet presAssocID="{07F97C7F-1544-41C8-8F0F-29C6C8D7A6F6}" presName="linear" presStyleCnt="0">
        <dgm:presLayoutVars>
          <dgm:dir/>
          <dgm:resizeHandles val="exact"/>
        </dgm:presLayoutVars>
      </dgm:prSet>
      <dgm:spPr/>
    </dgm:pt>
    <dgm:pt modelId="{ED035BAD-9688-401F-81F2-17086215AA27}" type="pres">
      <dgm:prSet presAssocID="{CC0A0E80-BAAF-49C3-B340-D1041D3EDE65}" presName="comp" presStyleCnt="0"/>
      <dgm:spPr/>
    </dgm:pt>
    <dgm:pt modelId="{4AF3D7FE-CE45-4E53-8517-F41B99FFCB6B}" type="pres">
      <dgm:prSet presAssocID="{CC0A0E80-BAAF-49C3-B340-D1041D3EDE65}" presName="box" presStyleLbl="node1" presStyleIdx="0" presStyleCnt="2"/>
      <dgm:spPr/>
    </dgm:pt>
    <dgm:pt modelId="{8E854BC9-9807-48AB-81BF-94B424C52913}" type="pres">
      <dgm:prSet presAssocID="{CC0A0E80-BAAF-49C3-B340-D1041D3EDE65}" presName="img" presStyleLbl="f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</dgm:spPr>
    </dgm:pt>
    <dgm:pt modelId="{8A86CD92-664E-47E9-8245-9CAFA9BF8540}" type="pres">
      <dgm:prSet presAssocID="{CC0A0E80-BAAF-49C3-B340-D1041D3EDE65}" presName="text" presStyleLbl="node1" presStyleIdx="0" presStyleCnt="2">
        <dgm:presLayoutVars>
          <dgm:bulletEnabled val="1"/>
        </dgm:presLayoutVars>
      </dgm:prSet>
      <dgm:spPr/>
    </dgm:pt>
    <dgm:pt modelId="{346CBDAF-C047-461D-B907-48F8EC840F08}" type="pres">
      <dgm:prSet presAssocID="{7B59A842-B92A-4E6E-A9F7-CA5E6383AB92}" presName="spacer" presStyleCnt="0"/>
      <dgm:spPr/>
    </dgm:pt>
    <dgm:pt modelId="{57CA9B3B-65AF-4B70-A129-8D1B747DED03}" type="pres">
      <dgm:prSet presAssocID="{C7F11768-EAEC-42F2-8A4C-249B5A3C8D54}" presName="comp" presStyleCnt="0"/>
      <dgm:spPr/>
    </dgm:pt>
    <dgm:pt modelId="{4E463928-4AD1-44B1-9418-3E2698005018}" type="pres">
      <dgm:prSet presAssocID="{C7F11768-EAEC-42F2-8A4C-249B5A3C8D54}" presName="box" presStyleLbl="node1" presStyleIdx="1" presStyleCnt="2"/>
      <dgm:spPr/>
    </dgm:pt>
    <dgm:pt modelId="{07D3FE32-30DB-44D8-90F7-14EAD655CB77}" type="pres">
      <dgm:prSet presAssocID="{C7F11768-EAEC-42F2-8A4C-249B5A3C8D54}" presName="img" presStyleLbl="f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</dgm:spPr>
    </dgm:pt>
    <dgm:pt modelId="{9E7F5F35-DB7E-4C73-AA37-54D93BDF40D7}" type="pres">
      <dgm:prSet presAssocID="{C7F11768-EAEC-42F2-8A4C-249B5A3C8D54}" presName="text" presStyleLbl="node1" presStyleIdx="1" presStyleCnt="2">
        <dgm:presLayoutVars>
          <dgm:bulletEnabled val="1"/>
        </dgm:presLayoutVars>
      </dgm:prSet>
      <dgm:spPr/>
    </dgm:pt>
  </dgm:ptLst>
  <dgm:cxnLst>
    <dgm:cxn modelId="{1F08F619-1F13-4947-A135-1D5FE1B26F4B}" type="presOf" srcId="{049EFE08-58EE-4483-84BF-B193B3D95000}" destId="{4E463928-4AD1-44B1-9418-3E2698005018}" srcOrd="0" destOrd="2" presId="urn:microsoft.com/office/officeart/2005/8/layout/vList4"/>
    <dgm:cxn modelId="{3B66871E-9A22-4119-AB0F-6E8F95036139}" type="presOf" srcId="{CC0A0E80-BAAF-49C3-B340-D1041D3EDE65}" destId="{4AF3D7FE-CE45-4E53-8517-F41B99FFCB6B}" srcOrd="0" destOrd="0" presId="urn:microsoft.com/office/officeart/2005/8/layout/vList4"/>
    <dgm:cxn modelId="{38419034-EF4C-49CC-9555-BAE2DC98EA8E}" srcId="{C7F11768-EAEC-42F2-8A4C-249B5A3C8D54}" destId="{049EFE08-58EE-4483-84BF-B193B3D95000}" srcOrd="1" destOrd="0" parTransId="{10B57B7D-10A3-4EA7-9437-0080BEA62651}" sibTransId="{865A5A0C-F63A-4238-8324-571ED80A358D}"/>
    <dgm:cxn modelId="{3ADB834D-5C87-4461-A25E-A67E4E3E41E2}" type="presOf" srcId="{07F97C7F-1544-41C8-8F0F-29C6C8D7A6F6}" destId="{5FE63CE7-00EA-4D24-8F40-2BF9C75477B2}" srcOrd="0" destOrd="0" presId="urn:microsoft.com/office/officeart/2005/8/layout/vList4"/>
    <dgm:cxn modelId="{C3819D54-D170-40EF-8F26-065F6C38DFC6}" type="presOf" srcId="{C7F11768-EAEC-42F2-8A4C-249B5A3C8D54}" destId="{4E463928-4AD1-44B1-9418-3E2698005018}" srcOrd="0" destOrd="0" presId="urn:microsoft.com/office/officeart/2005/8/layout/vList4"/>
    <dgm:cxn modelId="{F8052F79-9229-4C24-8D8B-469D74FDE062}" srcId="{07F97C7F-1544-41C8-8F0F-29C6C8D7A6F6}" destId="{C7F11768-EAEC-42F2-8A4C-249B5A3C8D54}" srcOrd="1" destOrd="0" parTransId="{D98BF4FB-7D1D-497B-A82D-8A92A4C04EDA}" sibTransId="{1CCB6851-A3E1-485C-AFD5-E93D445F1E19}"/>
    <dgm:cxn modelId="{887D5859-6B14-410F-B07D-36DF8B3A7F05}" srcId="{C7F11768-EAEC-42F2-8A4C-249B5A3C8D54}" destId="{6899F744-0980-4A40-B737-BA764DCDFE3A}" srcOrd="0" destOrd="0" parTransId="{5DE31DFF-A72A-47A7-8272-8B9737FF6976}" sibTransId="{62B39612-DC36-4418-B9B8-605781BB3A0D}"/>
    <dgm:cxn modelId="{0583AD7C-B3F6-4CE0-BA6D-56F227D44395}" srcId="{CC0A0E80-BAAF-49C3-B340-D1041D3EDE65}" destId="{971C87CD-9C00-4F8A-9F74-E90761F378C6}" srcOrd="0" destOrd="0" parTransId="{5E378FAA-F121-407B-8984-96C85FBA826B}" sibTransId="{BFEF5B5F-CF50-4AA4-82E3-3F4847679883}"/>
    <dgm:cxn modelId="{3557F881-FA36-45AF-B7C5-E39C33D0169B}" type="presOf" srcId="{CC0A0E80-BAAF-49C3-B340-D1041D3EDE65}" destId="{8A86CD92-664E-47E9-8245-9CAFA9BF8540}" srcOrd="1" destOrd="0" presId="urn:microsoft.com/office/officeart/2005/8/layout/vList4"/>
    <dgm:cxn modelId="{45761C95-BBF8-4CAB-8D00-B1FA250FF08D}" type="presOf" srcId="{971C87CD-9C00-4F8A-9F74-E90761F378C6}" destId="{4AF3D7FE-CE45-4E53-8517-F41B99FFCB6B}" srcOrd="0" destOrd="1" presId="urn:microsoft.com/office/officeart/2005/8/layout/vList4"/>
    <dgm:cxn modelId="{E2C09FB4-3D9B-452E-81AD-C8894BA8C3DC}" type="presOf" srcId="{C7F11768-EAEC-42F2-8A4C-249B5A3C8D54}" destId="{9E7F5F35-DB7E-4C73-AA37-54D93BDF40D7}" srcOrd="1" destOrd="0" presId="urn:microsoft.com/office/officeart/2005/8/layout/vList4"/>
    <dgm:cxn modelId="{3962B9BA-C4B3-4A71-9733-129727CE1C5A}" type="presOf" srcId="{6899F744-0980-4A40-B737-BA764DCDFE3A}" destId="{9E7F5F35-DB7E-4C73-AA37-54D93BDF40D7}" srcOrd="1" destOrd="1" presId="urn:microsoft.com/office/officeart/2005/8/layout/vList4"/>
    <dgm:cxn modelId="{698BACBC-FAA2-4A8A-8A83-221FD1BCA812}" srcId="{07F97C7F-1544-41C8-8F0F-29C6C8D7A6F6}" destId="{CC0A0E80-BAAF-49C3-B340-D1041D3EDE65}" srcOrd="0" destOrd="0" parTransId="{CC08F477-1B9A-43FC-994E-2EEBC0DD4093}" sibTransId="{7B59A842-B92A-4E6E-A9F7-CA5E6383AB92}"/>
    <dgm:cxn modelId="{3C7350C5-D18D-4241-8D64-75A7552D6815}" type="presOf" srcId="{441C8FC3-7179-4A3E-B5E4-89E54028CA3B}" destId="{8A86CD92-664E-47E9-8245-9CAFA9BF8540}" srcOrd="1" destOrd="2" presId="urn:microsoft.com/office/officeart/2005/8/layout/vList4"/>
    <dgm:cxn modelId="{BF9D5AD9-6ACF-4D0E-8BF8-67B6E1852924}" type="presOf" srcId="{971C87CD-9C00-4F8A-9F74-E90761F378C6}" destId="{8A86CD92-664E-47E9-8245-9CAFA9BF8540}" srcOrd="1" destOrd="1" presId="urn:microsoft.com/office/officeart/2005/8/layout/vList4"/>
    <dgm:cxn modelId="{D820C9F1-4779-4C8F-B96E-D30B9EF45ECC}" type="presOf" srcId="{049EFE08-58EE-4483-84BF-B193B3D95000}" destId="{9E7F5F35-DB7E-4C73-AA37-54D93BDF40D7}" srcOrd="1" destOrd="2" presId="urn:microsoft.com/office/officeart/2005/8/layout/vList4"/>
    <dgm:cxn modelId="{56A051F2-229F-4B55-9662-BB8A61337F0E}" srcId="{CC0A0E80-BAAF-49C3-B340-D1041D3EDE65}" destId="{441C8FC3-7179-4A3E-B5E4-89E54028CA3B}" srcOrd="1" destOrd="0" parTransId="{20355E70-B108-4AB2-ADC4-369A0DFF34DF}" sibTransId="{74C8EF9C-2413-4DB7-B2F5-5297A6A5DC76}"/>
    <dgm:cxn modelId="{608CB7F6-0649-4398-ADD8-CD59D7CDCD0C}" type="presOf" srcId="{441C8FC3-7179-4A3E-B5E4-89E54028CA3B}" destId="{4AF3D7FE-CE45-4E53-8517-F41B99FFCB6B}" srcOrd="0" destOrd="2" presId="urn:microsoft.com/office/officeart/2005/8/layout/vList4"/>
    <dgm:cxn modelId="{4C0B4AFE-54B8-4696-95CC-D36EF239E4B8}" type="presOf" srcId="{6899F744-0980-4A40-B737-BA764DCDFE3A}" destId="{4E463928-4AD1-44B1-9418-3E2698005018}" srcOrd="0" destOrd="1" presId="urn:microsoft.com/office/officeart/2005/8/layout/vList4"/>
    <dgm:cxn modelId="{FAA3059B-A6F5-47A6-BA01-A5F22DD0619B}" type="presParOf" srcId="{5FE63CE7-00EA-4D24-8F40-2BF9C75477B2}" destId="{ED035BAD-9688-401F-81F2-17086215AA27}" srcOrd="0" destOrd="0" presId="urn:microsoft.com/office/officeart/2005/8/layout/vList4"/>
    <dgm:cxn modelId="{F2614610-6CEF-43F5-856C-64619F76A8F2}" type="presParOf" srcId="{ED035BAD-9688-401F-81F2-17086215AA27}" destId="{4AF3D7FE-CE45-4E53-8517-F41B99FFCB6B}" srcOrd="0" destOrd="0" presId="urn:microsoft.com/office/officeart/2005/8/layout/vList4"/>
    <dgm:cxn modelId="{A7F0E2C4-B456-48E6-8BFE-A24B52732CED}" type="presParOf" srcId="{ED035BAD-9688-401F-81F2-17086215AA27}" destId="{8E854BC9-9807-48AB-81BF-94B424C52913}" srcOrd="1" destOrd="0" presId="urn:microsoft.com/office/officeart/2005/8/layout/vList4"/>
    <dgm:cxn modelId="{A54AD7C2-082A-4D54-B914-A66D1F36D820}" type="presParOf" srcId="{ED035BAD-9688-401F-81F2-17086215AA27}" destId="{8A86CD92-664E-47E9-8245-9CAFA9BF8540}" srcOrd="2" destOrd="0" presId="urn:microsoft.com/office/officeart/2005/8/layout/vList4"/>
    <dgm:cxn modelId="{7B3A716C-3E18-49BA-8740-7147A7466195}" type="presParOf" srcId="{5FE63CE7-00EA-4D24-8F40-2BF9C75477B2}" destId="{346CBDAF-C047-461D-B907-48F8EC840F08}" srcOrd="1" destOrd="0" presId="urn:microsoft.com/office/officeart/2005/8/layout/vList4"/>
    <dgm:cxn modelId="{98432F3D-C177-4E45-A142-BD392CE98EEE}" type="presParOf" srcId="{5FE63CE7-00EA-4D24-8F40-2BF9C75477B2}" destId="{57CA9B3B-65AF-4B70-A129-8D1B747DED03}" srcOrd="2" destOrd="0" presId="urn:microsoft.com/office/officeart/2005/8/layout/vList4"/>
    <dgm:cxn modelId="{74567002-4499-4992-BCDF-0E8C044C8C16}" type="presParOf" srcId="{57CA9B3B-65AF-4B70-A129-8D1B747DED03}" destId="{4E463928-4AD1-44B1-9418-3E2698005018}" srcOrd="0" destOrd="0" presId="urn:microsoft.com/office/officeart/2005/8/layout/vList4"/>
    <dgm:cxn modelId="{8E47AF9A-966E-4E61-ABD5-EF7E21CB2628}" type="presParOf" srcId="{57CA9B3B-65AF-4B70-A129-8D1B747DED03}" destId="{07D3FE32-30DB-44D8-90F7-14EAD655CB77}" srcOrd="1" destOrd="0" presId="urn:microsoft.com/office/officeart/2005/8/layout/vList4"/>
    <dgm:cxn modelId="{23011E16-6D0C-4E6D-B921-CB449C35D3F5}" type="presParOf" srcId="{57CA9B3B-65AF-4B70-A129-8D1B747DED03}" destId="{9E7F5F35-DB7E-4C73-AA37-54D93BDF40D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2013FB-63FF-4F61-BECF-893112B1B8E3}" type="doc">
      <dgm:prSet loTypeId="urn:microsoft.com/office/officeart/2005/8/layout/hierarchy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A5643B5-9BC1-4907-A91C-F898A34F9BA8}">
      <dgm:prSet phldrT="[Text]" custT="1"/>
      <dgm:spPr/>
      <dgm:t>
        <a:bodyPr/>
        <a:lstStyle/>
        <a:p>
          <a:r>
            <a:rPr lang="en-US" sz="2600" dirty="0"/>
            <a:t>In a nutshell, a logistic model relates the probability that a target category will occur as a linear function of the predictors</a:t>
          </a:r>
        </a:p>
      </dgm:t>
    </dgm:pt>
    <dgm:pt modelId="{6AE979E0-BD9E-4003-AC93-59F945FE44D6}" type="parTrans" cxnId="{2F860F82-1532-4D33-8116-6D8FAFCE6B5A}">
      <dgm:prSet/>
      <dgm:spPr/>
      <dgm:t>
        <a:bodyPr/>
        <a:lstStyle/>
        <a:p>
          <a:endParaRPr lang="en-US"/>
        </a:p>
      </dgm:t>
    </dgm:pt>
    <dgm:pt modelId="{7BC91523-57E7-4089-84EA-3A903AED9EA9}" type="sibTrans" cxnId="{2F860F82-1532-4D33-8116-6D8FAFCE6B5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83C4419-3274-4699-9981-3F6211B704B9}">
          <dgm:prSet phldrT="[Text]"/>
          <dgm:spPr/>
          <dgm:t>
            <a:bodyPr/>
            <a:lstStyle/>
            <a:p>
              <a:r>
                <a:rPr lang="en-US" dirty="0"/>
                <a:t>Domain: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𝑢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ℝ</m:t>
                  </m:r>
                </m:oMath>
              </a14:m>
              <a:r>
                <a:rPr lang="en-US" dirty="0"/>
                <a:t> (the real number line)</a:t>
              </a:r>
            </a:p>
          </dgm:t>
        </dgm:pt>
      </mc:Choice>
      <mc:Fallback xmlns="">
        <dgm:pt modelId="{083C4419-3274-4699-9981-3F6211B704B9}">
          <dgm:prSet phldrT="[Text]"/>
          <dgm:spPr/>
          <dgm:t>
            <a:bodyPr/>
            <a:lstStyle/>
            <a:p>
              <a:r>
                <a:rPr lang="en-US" dirty="0"/>
                <a:t>Domain: </a:t>
              </a:r>
              <a:r>
                <a:rPr lang="en-US" b="0" i="0">
                  <a:latin typeface="Cambria Math" panose="02040503050406030204" pitchFamily="18" charset="0"/>
                </a:rPr>
                <a:t>𝑢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∈ℝ</a:t>
              </a:r>
              <a:r>
                <a:rPr lang="en-US" dirty="0"/>
                <a:t> (the real number line)</a:t>
              </a:r>
            </a:p>
          </dgm:t>
        </dgm:pt>
      </mc:Fallback>
    </mc:AlternateContent>
    <dgm:pt modelId="{6790FC61-5DE0-4F9E-AA68-6AD1E158689C}" type="parTrans" cxnId="{52638EC3-BEDE-4FCB-ABC6-77DF05C83A3D}">
      <dgm:prSet/>
      <dgm:spPr/>
      <dgm:t>
        <a:bodyPr/>
        <a:lstStyle/>
        <a:p>
          <a:endParaRPr lang="en-US"/>
        </a:p>
      </dgm:t>
    </dgm:pt>
    <dgm:pt modelId="{89B9C3D0-7E5A-47FE-B856-726EC8F36D46}" type="sibTrans" cxnId="{52638EC3-BEDE-4FCB-ABC6-77DF05C83A3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1E84F05-616A-4D74-858B-C69605B94F9E}">
          <dgm:prSet phldrT="[Text]"/>
          <dgm:spPr/>
          <dgm:t>
            <a:bodyPr/>
            <a:lstStyle/>
            <a:p>
              <a:r>
                <a:rPr lang="en-US" dirty="0"/>
                <a:t> Range: </a:t>
              </a:r>
              <a14:m>
                <m:oMath xmlns:m="http://schemas.openxmlformats.org/officeDocument/2006/math">
                  <m:r>
                    <a:rPr lang="en-US" b="0" i="0" smtClean="0">
                      <a:latin typeface="Cambria Math" panose="02040503050406030204" pitchFamily="18" charset="0"/>
                    </a:rPr>
                    <m:t>0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≤1</m:t>
                  </m:r>
                </m:oMath>
              </a14:m>
              <a:endParaRPr lang="en-US" dirty="0"/>
            </a:p>
          </dgm:t>
        </dgm:pt>
      </mc:Choice>
      <mc:Fallback xmlns="">
        <dgm:pt modelId="{51E84F05-616A-4D74-858B-C69605B94F9E}">
          <dgm:prSet phldrT="[Text]"/>
          <dgm:spPr/>
          <dgm:t>
            <a:bodyPr/>
            <a:lstStyle/>
            <a:p>
              <a:r>
                <a:rPr lang="en-US" dirty="0"/>
                <a:t> Range: </a:t>
              </a:r>
              <a:r>
                <a:rPr lang="en-US" b="0" i="0">
                  <a:latin typeface="Cambria Math" panose="02040503050406030204" pitchFamily="18" charset="0"/>
                </a:rPr>
                <a:t>0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</a:t>
              </a:r>
              <a:r>
                <a:rPr lang="en-US" b="0" i="0">
                  <a:latin typeface="Cambria Math" panose="02040503050406030204" pitchFamily="18" charset="0"/>
                </a:rPr>
                <a:t>𝑓(𝑢)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≤1</a:t>
              </a:r>
              <a:endParaRPr lang="en-US" dirty="0"/>
            </a:p>
          </dgm:t>
        </dgm:pt>
      </mc:Fallback>
    </mc:AlternateContent>
    <dgm:pt modelId="{63089BD7-E5D8-4DB6-B58F-3CF178DEFCAC}" type="parTrans" cxnId="{2986EE10-4887-4F4B-80DF-7D813786DB1A}">
      <dgm:prSet/>
      <dgm:spPr/>
      <dgm:t>
        <a:bodyPr/>
        <a:lstStyle/>
        <a:p>
          <a:endParaRPr lang="en-US"/>
        </a:p>
      </dgm:t>
    </dgm:pt>
    <dgm:pt modelId="{1CAE6905-1C81-4AEF-9869-93DD51321579}" type="sibTrans" cxnId="{2986EE10-4887-4F4B-80DF-7D813786DB1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F73294B-2222-4B80-94FC-5B96CE808534}">
          <dgm:prSet phldrT="[Text]"/>
          <dgm:spPr/>
          <dgm:t>
            <a:bodyPr/>
            <a:lstStyle/>
            <a:p>
              <a:r>
                <a:rPr lang="en-US" dirty="0"/>
                <a:t>Trend: when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𝑢</m:t>
                  </m:r>
                </m:oMath>
              </a14:m>
              <a:r>
                <a:rPr lang="en-US" dirty="0"/>
                <a:t> increases, so does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BF73294B-2222-4B80-94FC-5B96CE808534}">
          <dgm:prSet phldrT="[Text]"/>
          <dgm:spPr/>
          <dgm:t>
            <a:bodyPr/>
            <a:lstStyle/>
            <a:p>
              <a:r>
                <a:rPr lang="en-US" dirty="0"/>
                <a:t>Trend: when </a:t>
              </a:r>
              <a:r>
                <a:rPr lang="en-US" b="0" i="0">
                  <a:latin typeface="Cambria Math" panose="02040503050406030204" pitchFamily="18" charset="0"/>
                </a:rPr>
                <a:t>𝑢</a:t>
              </a:r>
              <a:r>
                <a:rPr lang="en-US" dirty="0"/>
                <a:t> increases, so does </a:t>
              </a:r>
              <a:r>
                <a:rPr lang="en-US" b="0" i="0">
                  <a:latin typeface="Cambria Math" panose="02040503050406030204" pitchFamily="18" charset="0"/>
                </a:rPr>
                <a:t>𝑓(𝑢)</a:t>
              </a:r>
              <a:endParaRPr lang="en-US" dirty="0"/>
            </a:p>
          </dgm:t>
        </dgm:pt>
      </mc:Fallback>
    </mc:AlternateContent>
    <dgm:pt modelId="{1931166D-9EC9-4719-BF0F-357D7885E092}" type="parTrans" cxnId="{7B374583-7D72-4E0C-A284-3BC9F3BEE2E1}">
      <dgm:prSet/>
      <dgm:spPr/>
      <dgm:t>
        <a:bodyPr/>
        <a:lstStyle/>
        <a:p>
          <a:endParaRPr lang="en-US"/>
        </a:p>
      </dgm:t>
    </dgm:pt>
    <dgm:pt modelId="{695464B4-0648-4352-9257-FB911C920794}" type="sibTrans" cxnId="{7B374583-7D72-4E0C-A284-3BC9F3BEE2E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BEECB58-C5C2-4216-82F4-C87F66E3D053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en-US" dirty="0"/>
            </a:p>
          </dgm:t>
        </dgm:pt>
      </mc:Choice>
      <mc:Fallback xmlns="">
        <dgm:pt modelId="{7BEECB58-C5C2-4216-82F4-C87F66E3D053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𝑢=𝑏_0+∑2_(𝑖=1)^𝑘▒〖𝑏_𝑖 𝑥_𝑖 〗</a:t>
              </a:r>
              <a:endParaRPr lang="en-US" dirty="0"/>
            </a:p>
          </dgm:t>
        </dgm:pt>
      </mc:Fallback>
    </mc:AlternateContent>
    <dgm:pt modelId="{B85BDBF9-0F0B-4951-81FB-3509E7858E47}" type="sibTrans" cxnId="{80119DF7-5B40-4FE1-871C-D8CAB1B3B270}">
      <dgm:prSet/>
      <dgm:spPr/>
      <dgm:t>
        <a:bodyPr/>
        <a:lstStyle/>
        <a:p>
          <a:endParaRPr lang="en-US"/>
        </a:p>
      </dgm:t>
    </dgm:pt>
    <dgm:pt modelId="{51BB7E41-6865-4623-9C90-EE838CE778CA}" type="parTrans" cxnId="{80119DF7-5B40-4FE1-871C-D8CAB1B3B27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A2F128-3550-4409-8BBA-6B6286479CB8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b="0" i="0" smtClean="0">
                      <a:latin typeface="Cambria Math" panose="02040503050406030204" pitchFamily="18" charset="0"/>
                    </a:rPr>
                    <m:t>Pr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e>
                  </m:d>
                </m:oMath>
              </a14:m>
              <a:r>
                <a:rPr lang="en-US" dirty="0"/>
                <a:t> </a:t>
              </a:r>
            </a:p>
          </dgm:t>
        </dgm:pt>
      </mc:Choice>
      <mc:Fallback xmlns="">
        <dgm:pt modelId="{3CA2F128-3550-4409-8BBA-6B6286479CB8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Pr(𝑌=𝑦)=𝑓(𝑢)</a:t>
              </a:r>
              <a:r>
                <a:rPr lang="en-US" dirty="0"/>
                <a:t> </a:t>
              </a:r>
            </a:p>
          </dgm:t>
        </dgm:pt>
      </mc:Fallback>
    </mc:AlternateContent>
    <dgm:pt modelId="{8E886885-171D-46D3-B19A-3B8F6470D90B}" type="sibTrans" cxnId="{2C53A4E7-6CE0-42EB-A10A-141FC63EF444}">
      <dgm:prSet/>
      <dgm:spPr/>
      <dgm:t>
        <a:bodyPr/>
        <a:lstStyle/>
        <a:p>
          <a:endParaRPr lang="en-US"/>
        </a:p>
      </dgm:t>
    </dgm:pt>
    <dgm:pt modelId="{C5F74F2C-742C-4D2E-B84F-F90FA735E0B3}" type="parTrans" cxnId="{2C53A4E7-6CE0-42EB-A10A-141FC63EF444}">
      <dgm:prSet/>
      <dgm:spPr/>
      <dgm:t>
        <a:bodyPr/>
        <a:lstStyle/>
        <a:p>
          <a:endParaRPr lang="en-US"/>
        </a:p>
      </dgm:t>
    </dgm:pt>
    <dgm:pt modelId="{689DF87E-A3AE-4C9D-A6EA-F2E8E3EB7936}" type="pres">
      <dgm:prSet presAssocID="{642013FB-63FF-4F61-BECF-893112B1B8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4D837D-49E6-4AFF-93AD-41E354661840}" type="pres">
      <dgm:prSet presAssocID="{2A5643B5-9BC1-4907-A91C-F898A34F9BA8}" presName="vertOne" presStyleCnt="0"/>
      <dgm:spPr/>
    </dgm:pt>
    <dgm:pt modelId="{10AD6A51-653F-46F8-AB55-7B8D61E6916D}" type="pres">
      <dgm:prSet presAssocID="{2A5643B5-9BC1-4907-A91C-F898A34F9BA8}" presName="txOne" presStyleLbl="node0" presStyleIdx="0" presStyleCnt="1">
        <dgm:presLayoutVars>
          <dgm:chPref val="3"/>
        </dgm:presLayoutVars>
      </dgm:prSet>
      <dgm:spPr/>
    </dgm:pt>
    <dgm:pt modelId="{6BAAC0E9-1A22-4CAC-B7FE-F8402B9E5399}" type="pres">
      <dgm:prSet presAssocID="{2A5643B5-9BC1-4907-A91C-F898A34F9BA8}" presName="parTransOne" presStyleCnt="0"/>
      <dgm:spPr/>
    </dgm:pt>
    <dgm:pt modelId="{A974204B-F23E-49D4-947D-5B446315CA03}" type="pres">
      <dgm:prSet presAssocID="{2A5643B5-9BC1-4907-A91C-F898A34F9BA8}" presName="horzOne" presStyleCnt="0"/>
      <dgm:spPr/>
    </dgm:pt>
    <dgm:pt modelId="{AF8712DD-9F45-4310-9F0E-891641E5B909}" type="pres">
      <dgm:prSet presAssocID="{3CA2F128-3550-4409-8BBA-6B6286479CB8}" presName="vertTwo" presStyleCnt="0"/>
      <dgm:spPr/>
    </dgm:pt>
    <dgm:pt modelId="{DFDD0F1F-F3BD-4ADA-9840-2F939F43ECB0}" type="pres">
      <dgm:prSet presAssocID="{3CA2F128-3550-4409-8BBA-6B6286479CB8}" presName="txTwo" presStyleLbl="node2" presStyleIdx="0" presStyleCnt="2">
        <dgm:presLayoutVars>
          <dgm:chPref val="3"/>
        </dgm:presLayoutVars>
      </dgm:prSet>
      <dgm:spPr/>
    </dgm:pt>
    <dgm:pt modelId="{39FEB2D9-C351-4BC1-AC59-3F4C027AD690}" type="pres">
      <dgm:prSet presAssocID="{3CA2F128-3550-4409-8BBA-6B6286479CB8}" presName="parTransTwo" presStyleCnt="0"/>
      <dgm:spPr/>
    </dgm:pt>
    <dgm:pt modelId="{743DE366-28A6-4604-9600-67B852F2A4C6}" type="pres">
      <dgm:prSet presAssocID="{3CA2F128-3550-4409-8BBA-6B6286479CB8}" presName="horzTwo" presStyleCnt="0"/>
      <dgm:spPr/>
    </dgm:pt>
    <dgm:pt modelId="{805DEB66-9D46-4285-B937-A1178B265918}" type="pres">
      <dgm:prSet presAssocID="{083C4419-3274-4699-9981-3F6211B704B9}" presName="vertThree" presStyleCnt="0"/>
      <dgm:spPr/>
    </dgm:pt>
    <dgm:pt modelId="{079D6445-19D7-4FC5-AEFD-8991FF57E19D}" type="pres">
      <dgm:prSet presAssocID="{083C4419-3274-4699-9981-3F6211B704B9}" presName="txThree" presStyleLbl="node3" presStyleIdx="0" presStyleCnt="3">
        <dgm:presLayoutVars>
          <dgm:chPref val="3"/>
        </dgm:presLayoutVars>
      </dgm:prSet>
      <dgm:spPr/>
    </dgm:pt>
    <dgm:pt modelId="{2CC93640-862D-4E2A-A04F-BD4CF53020C4}" type="pres">
      <dgm:prSet presAssocID="{083C4419-3274-4699-9981-3F6211B704B9}" presName="horzThree" presStyleCnt="0"/>
      <dgm:spPr/>
    </dgm:pt>
    <dgm:pt modelId="{391B5D39-6AF2-4835-BAA7-5F31848120B8}" type="pres">
      <dgm:prSet presAssocID="{89B9C3D0-7E5A-47FE-B856-726EC8F36D46}" presName="sibSpaceThree" presStyleCnt="0"/>
      <dgm:spPr/>
    </dgm:pt>
    <dgm:pt modelId="{80ADA475-4F2C-4B4D-B527-48051B8B5259}" type="pres">
      <dgm:prSet presAssocID="{51E84F05-616A-4D74-858B-C69605B94F9E}" presName="vertThree" presStyleCnt="0"/>
      <dgm:spPr/>
    </dgm:pt>
    <dgm:pt modelId="{35CF368E-C7F9-4D92-8B0F-B64EF07F2A3C}" type="pres">
      <dgm:prSet presAssocID="{51E84F05-616A-4D74-858B-C69605B94F9E}" presName="txThree" presStyleLbl="node3" presStyleIdx="1" presStyleCnt="3">
        <dgm:presLayoutVars>
          <dgm:chPref val="3"/>
        </dgm:presLayoutVars>
      </dgm:prSet>
      <dgm:spPr/>
    </dgm:pt>
    <dgm:pt modelId="{F606AEBF-322C-48F0-B748-8D02DFB06BF5}" type="pres">
      <dgm:prSet presAssocID="{51E84F05-616A-4D74-858B-C69605B94F9E}" presName="horzThree" presStyleCnt="0"/>
      <dgm:spPr/>
    </dgm:pt>
    <dgm:pt modelId="{52A4B1EA-A7C4-4B4E-91F5-85FE54810556}" type="pres">
      <dgm:prSet presAssocID="{8E886885-171D-46D3-B19A-3B8F6470D90B}" presName="sibSpaceTwo" presStyleCnt="0"/>
      <dgm:spPr/>
    </dgm:pt>
    <dgm:pt modelId="{CCA1021D-D431-4C18-A371-C7892DE2348C}" type="pres">
      <dgm:prSet presAssocID="{7BEECB58-C5C2-4216-82F4-C87F66E3D053}" presName="vertTwo" presStyleCnt="0"/>
      <dgm:spPr/>
    </dgm:pt>
    <dgm:pt modelId="{66534064-F5CF-4732-8208-D9D92E835D84}" type="pres">
      <dgm:prSet presAssocID="{7BEECB58-C5C2-4216-82F4-C87F66E3D053}" presName="txTwo" presStyleLbl="node2" presStyleIdx="1" presStyleCnt="2">
        <dgm:presLayoutVars>
          <dgm:chPref val="3"/>
        </dgm:presLayoutVars>
      </dgm:prSet>
      <dgm:spPr/>
    </dgm:pt>
    <dgm:pt modelId="{22C59761-9EED-4EDC-A994-B40B74E934D8}" type="pres">
      <dgm:prSet presAssocID="{7BEECB58-C5C2-4216-82F4-C87F66E3D053}" presName="parTransTwo" presStyleCnt="0"/>
      <dgm:spPr/>
    </dgm:pt>
    <dgm:pt modelId="{84F36F89-8785-42BB-97A2-24C3EEBA3A53}" type="pres">
      <dgm:prSet presAssocID="{7BEECB58-C5C2-4216-82F4-C87F66E3D053}" presName="horzTwo" presStyleCnt="0"/>
      <dgm:spPr/>
    </dgm:pt>
    <dgm:pt modelId="{68B58FA1-19D2-4B47-A852-E740351278E7}" type="pres">
      <dgm:prSet presAssocID="{BF73294B-2222-4B80-94FC-5B96CE808534}" presName="vertThree" presStyleCnt="0"/>
      <dgm:spPr/>
    </dgm:pt>
    <dgm:pt modelId="{BDEBD8D5-35E0-4A62-83EF-439AD168AEE3}" type="pres">
      <dgm:prSet presAssocID="{BF73294B-2222-4B80-94FC-5B96CE808534}" presName="txThree" presStyleLbl="node3" presStyleIdx="2" presStyleCnt="3">
        <dgm:presLayoutVars>
          <dgm:chPref val="3"/>
        </dgm:presLayoutVars>
      </dgm:prSet>
      <dgm:spPr/>
    </dgm:pt>
    <dgm:pt modelId="{DD2D85F1-ADC9-4456-A883-6B67B7E87577}" type="pres">
      <dgm:prSet presAssocID="{BF73294B-2222-4B80-94FC-5B96CE808534}" presName="horzThree" presStyleCnt="0"/>
      <dgm:spPr/>
    </dgm:pt>
  </dgm:ptLst>
  <dgm:cxnLst>
    <dgm:cxn modelId="{95D3B50E-5FBB-4939-B7DE-4E0A09BDE1A4}" type="presOf" srcId="{7BEECB58-C5C2-4216-82F4-C87F66E3D053}" destId="{66534064-F5CF-4732-8208-D9D92E835D84}" srcOrd="0" destOrd="0" presId="urn:microsoft.com/office/officeart/2005/8/layout/hierarchy4"/>
    <dgm:cxn modelId="{2986EE10-4887-4F4B-80DF-7D813786DB1A}" srcId="{3CA2F128-3550-4409-8BBA-6B6286479CB8}" destId="{51E84F05-616A-4D74-858B-C69605B94F9E}" srcOrd="1" destOrd="0" parTransId="{63089BD7-E5D8-4DB6-B58F-3CF178DEFCAC}" sibTransId="{1CAE6905-1C81-4AEF-9869-93DD51321579}"/>
    <dgm:cxn modelId="{2F860F82-1532-4D33-8116-6D8FAFCE6B5A}" srcId="{642013FB-63FF-4F61-BECF-893112B1B8E3}" destId="{2A5643B5-9BC1-4907-A91C-F898A34F9BA8}" srcOrd="0" destOrd="0" parTransId="{6AE979E0-BD9E-4003-AC93-59F945FE44D6}" sibTransId="{7BC91523-57E7-4089-84EA-3A903AED9EA9}"/>
    <dgm:cxn modelId="{7B374583-7D72-4E0C-A284-3BC9F3BEE2E1}" srcId="{7BEECB58-C5C2-4216-82F4-C87F66E3D053}" destId="{BF73294B-2222-4B80-94FC-5B96CE808534}" srcOrd="0" destOrd="0" parTransId="{1931166D-9EC9-4719-BF0F-357D7885E092}" sibTransId="{695464B4-0648-4352-9257-FB911C920794}"/>
    <dgm:cxn modelId="{A6666F85-A4A8-4CA9-9F8D-68EA0BEFE6E0}" type="presOf" srcId="{2A5643B5-9BC1-4907-A91C-F898A34F9BA8}" destId="{10AD6A51-653F-46F8-AB55-7B8D61E6916D}" srcOrd="0" destOrd="0" presId="urn:microsoft.com/office/officeart/2005/8/layout/hierarchy4"/>
    <dgm:cxn modelId="{67DC9D92-8459-4BF7-AD6E-DFEA334C2E60}" type="presOf" srcId="{083C4419-3274-4699-9981-3F6211B704B9}" destId="{079D6445-19D7-4FC5-AEFD-8991FF57E19D}" srcOrd="0" destOrd="0" presId="urn:microsoft.com/office/officeart/2005/8/layout/hierarchy4"/>
    <dgm:cxn modelId="{8C1D08A4-73BA-4983-A524-5F3BEBB8AD1B}" type="presOf" srcId="{3CA2F128-3550-4409-8BBA-6B6286479CB8}" destId="{DFDD0F1F-F3BD-4ADA-9840-2F939F43ECB0}" srcOrd="0" destOrd="0" presId="urn:microsoft.com/office/officeart/2005/8/layout/hierarchy4"/>
    <dgm:cxn modelId="{C6CB60B3-460F-4C47-8C9C-CA2F5C59D937}" type="presOf" srcId="{642013FB-63FF-4F61-BECF-893112B1B8E3}" destId="{689DF87E-A3AE-4C9D-A6EA-F2E8E3EB7936}" srcOrd="0" destOrd="0" presId="urn:microsoft.com/office/officeart/2005/8/layout/hierarchy4"/>
    <dgm:cxn modelId="{52638EC3-BEDE-4FCB-ABC6-77DF05C83A3D}" srcId="{3CA2F128-3550-4409-8BBA-6B6286479CB8}" destId="{083C4419-3274-4699-9981-3F6211B704B9}" srcOrd="0" destOrd="0" parTransId="{6790FC61-5DE0-4F9E-AA68-6AD1E158689C}" sibTransId="{89B9C3D0-7E5A-47FE-B856-726EC8F36D46}"/>
    <dgm:cxn modelId="{5059CDD1-10E7-47D2-AA44-B0450A6A64ED}" type="presOf" srcId="{BF73294B-2222-4B80-94FC-5B96CE808534}" destId="{BDEBD8D5-35E0-4A62-83EF-439AD168AEE3}" srcOrd="0" destOrd="0" presId="urn:microsoft.com/office/officeart/2005/8/layout/hierarchy4"/>
    <dgm:cxn modelId="{3A3B18D7-B81D-490A-A594-C464A7204079}" type="presOf" srcId="{51E84F05-616A-4D74-858B-C69605B94F9E}" destId="{35CF368E-C7F9-4D92-8B0F-B64EF07F2A3C}" srcOrd="0" destOrd="0" presId="urn:microsoft.com/office/officeart/2005/8/layout/hierarchy4"/>
    <dgm:cxn modelId="{2C53A4E7-6CE0-42EB-A10A-141FC63EF444}" srcId="{2A5643B5-9BC1-4907-A91C-F898A34F9BA8}" destId="{3CA2F128-3550-4409-8BBA-6B6286479CB8}" srcOrd="0" destOrd="0" parTransId="{C5F74F2C-742C-4D2E-B84F-F90FA735E0B3}" sibTransId="{8E886885-171D-46D3-B19A-3B8F6470D90B}"/>
    <dgm:cxn modelId="{80119DF7-5B40-4FE1-871C-D8CAB1B3B270}" srcId="{2A5643B5-9BC1-4907-A91C-F898A34F9BA8}" destId="{7BEECB58-C5C2-4216-82F4-C87F66E3D053}" srcOrd="1" destOrd="0" parTransId="{51BB7E41-6865-4623-9C90-EE838CE778CA}" sibTransId="{B85BDBF9-0F0B-4951-81FB-3509E7858E47}"/>
    <dgm:cxn modelId="{6B5B871F-8C3E-41A1-95E8-EBDFC9A2AA48}" type="presParOf" srcId="{689DF87E-A3AE-4C9D-A6EA-F2E8E3EB7936}" destId="{C34D837D-49E6-4AFF-93AD-41E354661840}" srcOrd="0" destOrd="0" presId="urn:microsoft.com/office/officeart/2005/8/layout/hierarchy4"/>
    <dgm:cxn modelId="{F8B6FC1C-D045-4A0A-9009-2A70ABFD7F4E}" type="presParOf" srcId="{C34D837D-49E6-4AFF-93AD-41E354661840}" destId="{10AD6A51-653F-46F8-AB55-7B8D61E6916D}" srcOrd="0" destOrd="0" presId="urn:microsoft.com/office/officeart/2005/8/layout/hierarchy4"/>
    <dgm:cxn modelId="{84E5D28B-93F6-4900-A284-E2C6E8221304}" type="presParOf" srcId="{C34D837D-49E6-4AFF-93AD-41E354661840}" destId="{6BAAC0E9-1A22-4CAC-B7FE-F8402B9E5399}" srcOrd="1" destOrd="0" presId="urn:microsoft.com/office/officeart/2005/8/layout/hierarchy4"/>
    <dgm:cxn modelId="{B50287DA-F073-4792-8C62-D2CD7B9239CB}" type="presParOf" srcId="{C34D837D-49E6-4AFF-93AD-41E354661840}" destId="{A974204B-F23E-49D4-947D-5B446315CA03}" srcOrd="2" destOrd="0" presId="urn:microsoft.com/office/officeart/2005/8/layout/hierarchy4"/>
    <dgm:cxn modelId="{7ABE237E-4A95-4A11-8998-1724D6B62ECE}" type="presParOf" srcId="{A974204B-F23E-49D4-947D-5B446315CA03}" destId="{AF8712DD-9F45-4310-9F0E-891641E5B909}" srcOrd="0" destOrd="0" presId="urn:microsoft.com/office/officeart/2005/8/layout/hierarchy4"/>
    <dgm:cxn modelId="{8B9B120B-BB54-45AB-8C02-971576D16DD7}" type="presParOf" srcId="{AF8712DD-9F45-4310-9F0E-891641E5B909}" destId="{DFDD0F1F-F3BD-4ADA-9840-2F939F43ECB0}" srcOrd="0" destOrd="0" presId="urn:microsoft.com/office/officeart/2005/8/layout/hierarchy4"/>
    <dgm:cxn modelId="{29A23DCF-77A9-4CB7-883E-BEA28DF10C6D}" type="presParOf" srcId="{AF8712DD-9F45-4310-9F0E-891641E5B909}" destId="{39FEB2D9-C351-4BC1-AC59-3F4C027AD690}" srcOrd="1" destOrd="0" presId="urn:microsoft.com/office/officeart/2005/8/layout/hierarchy4"/>
    <dgm:cxn modelId="{0FE0ACE9-A413-438D-9185-99B74F71989D}" type="presParOf" srcId="{AF8712DD-9F45-4310-9F0E-891641E5B909}" destId="{743DE366-28A6-4604-9600-67B852F2A4C6}" srcOrd="2" destOrd="0" presId="urn:microsoft.com/office/officeart/2005/8/layout/hierarchy4"/>
    <dgm:cxn modelId="{EFB139F0-51F3-4661-BE7F-AC00FBD016C3}" type="presParOf" srcId="{743DE366-28A6-4604-9600-67B852F2A4C6}" destId="{805DEB66-9D46-4285-B937-A1178B265918}" srcOrd="0" destOrd="0" presId="urn:microsoft.com/office/officeart/2005/8/layout/hierarchy4"/>
    <dgm:cxn modelId="{255FE32F-F911-4A99-A623-0AB364081879}" type="presParOf" srcId="{805DEB66-9D46-4285-B937-A1178B265918}" destId="{079D6445-19D7-4FC5-AEFD-8991FF57E19D}" srcOrd="0" destOrd="0" presId="urn:microsoft.com/office/officeart/2005/8/layout/hierarchy4"/>
    <dgm:cxn modelId="{23D942F7-3653-4635-BDDB-31D4983D2160}" type="presParOf" srcId="{805DEB66-9D46-4285-B937-A1178B265918}" destId="{2CC93640-862D-4E2A-A04F-BD4CF53020C4}" srcOrd="1" destOrd="0" presId="urn:microsoft.com/office/officeart/2005/8/layout/hierarchy4"/>
    <dgm:cxn modelId="{5962AD0B-A686-4F65-9992-A0630282CB29}" type="presParOf" srcId="{743DE366-28A6-4604-9600-67B852F2A4C6}" destId="{391B5D39-6AF2-4835-BAA7-5F31848120B8}" srcOrd="1" destOrd="0" presId="urn:microsoft.com/office/officeart/2005/8/layout/hierarchy4"/>
    <dgm:cxn modelId="{8EEC33BC-1613-4825-BBCF-08156F76066A}" type="presParOf" srcId="{743DE366-28A6-4604-9600-67B852F2A4C6}" destId="{80ADA475-4F2C-4B4D-B527-48051B8B5259}" srcOrd="2" destOrd="0" presId="urn:microsoft.com/office/officeart/2005/8/layout/hierarchy4"/>
    <dgm:cxn modelId="{42A810FB-F07C-4570-90F4-D201D815D2DC}" type="presParOf" srcId="{80ADA475-4F2C-4B4D-B527-48051B8B5259}" destId="{35CF368E-C7F9-4D92-8B0F-B64EF07F2A3C}" srcOrd="0" destOrd="0" presId="urn:microsoft.com/office/officeart/2005/8/layout/hierarchy4"/>
    <dgm:cxn modelId="{1BDA8EDE-3437-45A1-990D-1C668A18D1ED}" type="presParOf" srcId="{80ADA475-4F2C-4B4D-B527-48051B8B5259}" destId="{F606AEBF-322C-48F0-B748-8D02DFB06BF5}" srcOrd="1" destOrd="0" presId="urn:microsoft.com/office/officeart/2005/8/layout/hierarchy4"/>
    <dgm:cxn modelId="{07F883B4-176F-4A11-9DEE-D0A42A4A9E49}" type="presParOf" srcId="{A974204B-F23E-49D4-947D-5B446315CA03}" destId="{52A4B1EA-A7C4-4B4E-91F5-85FE54810556}" srcOrd="1" destOrd="0" presId="urn:microsoft.com/office/officeart/2005/8/layout/hierarchy4"/>
    <dgm:cxn modelId="{8536A909-CD17-4CC3-B652-BA8F0CC33302}" type="presParOf" srcId="{A974204B-F23E-49D4-947D-5B446315CA03}" destId="{CCA1021D-D431-4C18-A371-C7892DE2348C}" srcOrd="2" destOrd="0" presId="urn:microsoft.com/office/officeart/2005/8/layout/hierarchy4"/>
    <dgm:cxn modelId="{1DD4507E-D817-4B76-8623-ED0792F05CE9}" type="presParOf" srcId="{CCA1021D-D431-4C18-A371-C7892DE2348C}" destId="{66534064-F5CF-4732-8208-D9D92E835D84}" srcOrd="0" destOrd="0" presId="urn:microsoft.com/office/officeart/2005/8/layout/hierarchy4"/>
    <dgm:cxn modelId="{777A9DE4-C184-4465-9537-5501E9C4B419}" type="presParOf" srcId="{CCA1021D-D431-4C18-A371-C7892DE2348C}" destId="{22C59761-9EED-4EDC-A994-B40B74E934D8}" srcOrd="1" destOrd="0" presId="urn:microsoft.com/office/officeart/2005/8/layout/hierarchy4"/>
    <dgm:cxn modelId="{62AA14FC-25F0-4AE0-825E-70CF7D4CC2FA}" type="presParOf" srcId="{CCA1021D-D431-4C18-A371-C7892DE2348C}" destId="{84F36F89-8785-42BB-97A2-24C3EEBA3A53}" srcOrd="2" destOrd="0" presId="urn:microsoft.com/office/officeart/2005/8/layout/hierarchy4"/>
    <dgm:cxn modelId="{40DC4F07-AE3C-46D8-8198-0235FA2E122F}" type="presParOf" srcId="{84F36F89-8785-42BB-97A2-24C3EEBA3A53}" destId="{68B58FA1-19D2-4B47-A852-E740351278E7}" srcOrd="0" destOrd="0" presId="urn:microsoft.com/office/officeart/2005/8/layout/hierarchy4"/>
    <dgm:cxn modelId="{C040B4F6-90E5-45B1-8952-CBF9BDBCB111}" type="presParOf" srcId="{68B58FA1-19D2-4B47-A852-E740351278E7}" destId="{BDEBD8D5-35E0-4A62-83EF-439AD168AEE3}" srcOrd="0" destOrd="0" presId="urn:microsoft.com/office/officeart/2005/8/layout/hierarchy4"/>
    <dgm:cxn modelId="{752510BD-1FBD-4A2A-96F5-EE17E03D10D4}" type="presParOf" srcId="{68B58FA1-19D2-4B47-A852-E740351278E7}" destId="{DD2D85F1-ADC9-4456-A883-6B67B7E875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CB0E38-1779-43F8-80C7-E0785317CCC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8130C-0AD7-4E4A-969B-ABEFBAE99A4C}">
      <dgm:prSet phldrT="[Text]"/>
      <dgm:spPr/>
      <dgm:t>
        <a:bodyPr/>
        <a:lstStyle/>
        <a:p>
          <a:r>
            <a:rPr lang="en-US" dirty="0"/>
            <a:t>Since BAD is 0 or 1, how can I observe the occurrence likelihood of a BAD loan?</a:t>
          </a:r>
        </a:p>
      </dgm:t>
    </dgm:pt>
    <dgm:pt modelId="{6B4095DF-383F-4AC1-950A-511EEF8D8600}" type="parTrans" cxnId="{59BE9381-4E5E-4688-9192-D28981ABF4FB}">
      <dgm:prSet/>
      <dgm:spPr/>
      <dgm:t>
        <a:bodyPr/>
        <a:lstStyle/>
        <a:p>
          <a:endParaRPr lang="en-US"/>
        </a:p>
      </dgm:t>
    </dgm:pt>
    <dgm:pt modelId="{71F722F3-CC71-440F-AD1C-0A302B0ECDE3}" type="sibTrans" cxnId="{59BE9381-4E5E-4688-9192-D28981ABF4FB}">
      <dgm:prSet/>
      <dgm:spPr/>
      <dgm:t>
        <a:bodyPr/>
        <a:lstStyle/>
        <a:p>
          <a:endParaRPr lang="en-US"/>
        </a:p>
      </dgm:t>
    </dgm:pt>
    <dgm:pt modelId="{BE2B65F9-0135-485D-8A12-901B615A9EA6}">
      <dgm:prSet phldrT="[Text]"/>
      <dgm:spPr/>
      <dgm:t>
        <a:bodyPr/>
        <a:lstStyle/>
        <a:p>
          <a:r>
            <a:rPr lang="en-US" dirty="0"/>
            <a:t>What if I look at groups of observations by predictor values?</a:t>
          </a:r>
        </a:p>
      </dgm:t>
    </dgm:pt>
    <dgm:pt modelId="{C8BA65BB-A406-414D-93FA-901CBA07E962}" type="parTrans" cxnId="{17E47E3C-A6D0-493D-81B0-5CAA15D09FDB}">
      <dgm:prSet/>
      <dgm:spPr/>
      <dgm:t>
        <a:bodyPr/>
        <a:lstStyle/>
        <a:p>
          <a:endParaRPr lang="en-US"/>
        </a:p>
      </dgm:t>
    </dgm:pt>
    <dgm:pt modelId="{828F3EBF-AF0C-4C92-98B8-8159B8C5677C}" type="sibTrans" cxnId="{17E47E3C-A6D0-493D-81B0-5CAA15D09FDB}">
      <dgm:prSet/>
      <dgm:spPr/>
      <dgm:t>
        <a:bodyPr/>
        <a:lstStyle/>
        <a:p>
          <a:endParaRPr lang="en-US"/>
        </a:p>
      </dgm:t>
    </dgm:pt>
    <dgm:pt modelId="{F4438C67-CE92-4738-94E6-08EE8D37DD5A}" type="pres">
      <dgm:prSet presAssocID="{D7CB0E38-1779-43F8-80C7-E0785317CCCB}" presName="Name0" presStyleCnt="0">
        <dgm:presLayoutVars>
          <dgm:dir/>
          <dgm:resizeHandles val="exact"/>
        </dgm:presLayoutVars>
      </dgm:prSet>
      <dgm:spPr/>
    </dgm:pt>
    <dgm:pt modelId="{0FB0E9EE-0784-4695-8A83-AF55BCB9223F}" type="pres">
      <dgm:prSet presAssocID="{4BC8130C-0AD7-4E4A-969B-ABEFBAE99A4C}" presName="composite" presStyleCnt="0"/>
      <dgm:spPr/>
    </dgm:pt>
    <dgm:pt modelId="{1137DD86-CDDB-4435-A43A-F043E2847C17}" type="pres">
      <dgm:prSet presAssocID="{4BC8130C-0AD7-4E4A-969B-ABEFBAE99A4C}" presName="rect1" presStyleLbl="trAlignAcc1" presStyleIdx="0" presStyleCnt="2" custScaleY="185814">
        <dgm:presLayoutVars>
          <dgm:bulletEnabled val="1"/>
        </dgm:presLayoutVars>
      </dgm:prSet>
      <dgm:spPr/>
    </dgm:pt>
    <dgm:pt modelId="{CAD285CA-444C-49E1-9457-4F609F1D56CA}" type="pres">
      <dgm:prSet presAssocID="{4BC8130C-0AD7-4E4A-969B-ABEFBAE99A4C}" presName="rect2" presStyleLbl="fgImgPlace1" presStyleIdx="0" presStyleCnt="2" custLinFactNeighborX="-22107" custLinFactNeighborY="-25811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7A42923-038F-4A6B-8349-CE58BF1F2448}" type="pres">
      <dgm:prSet presAssocID="{71F722F3-CC71-440F-AD1C-0A302B0ECDE3}" presName="sibTrans" presStyleCnt="0"/>
      <dgm:spPr/>
    </dgm:pt>
    <dgm:pt modelId="{BF5D6FFD-B088-4D0B-AB87-A114B8C6CD6F}" type="pres">
      <dgm:prSet presAssocID="{BE2B65F9-0135-485D-8A12-901B615A9EA6}" presName="composite" presStyleCnt="0"/>
      <dgm:spPr/>
    </dgm:pt>
    <dgm:pt modelId="{8BADE230-0071-4CE5-B2CF-A1797A2F51FC}" type="pres">
      <dgm:prSet presAssocID="{BE2B65F9-0135-485D-8A12-901B615A9EA6}" presName="rect1" presStyleLbl="trAlignAcc1" presStyleIdx="1" presStyleCnt="2" custScaleY="204393">
        <dgm:presLayoutVars>
          <dgm:bulletEnabled val="1"/>
        </dgm:presLayoutVars>
      </dgm:prSet>
      <dgm:spPr/>
    </dgm:pt>
    <dgm:pt modelId="{A983A40C-7A63-4078-8579-FB47E1089E20}" type="pres">
      <dgm:prSet presAssocID="{BE2B65F9-0135-485D-8A12-901B615A9EA6}" presName="rect2" presStyleLbl="fgImgPlace1" presStyleIdx="1" presStyleCnt="2" custLinFactNeighborX="-22107" custLinFactNeighborY="-32465"/>
      <dgm:spPr>
        <a:blipFill rotWithShape="1">
          <a:blip xmlns:r="http://schemas.openxmlformats.org/officeDocument/2006/relationships" r:embed="rId2"/>
          <a:srcRect/>
          <a:stretch>
            <a:fillRect l="-17000" r="-17000"/>
          </a:stretch>
        </a:blipFill>
      </dgm:spPr>
    </dgm:pt>
  </dgm:ptLst>
  <dgm:cxnLst>
    <dgm:cxn modelId="{72D91413-84B9-429D-8FEA-03B6E6018413}" type="presOf" srcId="{D7CB0E38-1779-43F8-80C7-E0785317CCCB}" destId="{F4438C67-CE92-4738-94E6-08EE8D37DD5A}" srcOrd="0" destOrd="0" presId="urn:microsoft.com/office/officeart/2008/layout/PictureStrips"/>
    <dgm:cxn modelId="{17E47E3C-A6D0-493D-81B0-5CAA15D09FDB}" srcId="{D7CB0E38-1779-43F8-80C7-E0785317CCCB}" destId="{BE2B65F9-0135-485D-8A12-901B615A9EA6}" srcOrd="1" destOrd="0" parTransId="{C8BA65BB-A406-414D-93FA-901CBA07E962}" sibTransId="{828F3EBF-AF0C-4C92-98B8-8159B8C5677C}"/>
    <dgm:cxn modelId="{59BE9381-4E5E-4688-9192-D28981ABF4FB}" srcId="{D7CB0E38-1779-43F8-80C7-E0785317CCCB}" destId="{4BC8130C-0AD7-4E4A-969B-ABEFBAE99A4C}" srcOrd="0" destOrd="0" parTransId="{6B4095DF-383F-4AC1-950A-511EEF8D8600}" sibTransId="{71F722F3-CC71-440F-AD1C-0A302B0ECDE3}"/>
    <dgm:cxn modelId="{419DE589-2A7C-48BC-9FA3-39F00D67CFD1}" type="presOf" srcId="{4BC8130C-0AD7-4E4A-969B-ABEFBAE99A4C}" destId="{1137DD86-CDDB-4435-A43A-F043E2847C17}" srcOrd="0" destOrd="0" presId="urn:microsoft.com/office/officeart/2008/layout/PictureStrips"/>
    <dgm:cxn modelId="{54EA2CDA-32CC-4CB8-AB7F-3CAFD55F115B}" type="presOf" srcId="{BE2B65F9-0135-485D-8A12-901B615A9EA6}" destId="{8BADE230-0071-4CE5-B2CF-A1797A2F51FC}" srcOrd="0" destOrd="0" presId="urn:microsoft.com/office/officeart/2008/layout/PictureStrips"/>
    <dgm:cxn modelId="{96E84E05-EDBE-4F49-8D42-0CAA5386948B}" type="presParOf" srcId="{F4438C67-CE92-4738-94E6-08EE8D37DD5A}" destId="{0FB0E9EE-0784-4695-8A83-AF55BCB9223F}" srcOrd="0" destOrd="0" presId="urn:microsoft.com/office/officeart/2008/layout/PictureStrips"/>
    <dgm:cxn modelId="{77C8FD70-25B7-46A9-9B08-45D4198127AC}" type="presParOf" srcId="{0FB0E9EE-0784-4695-8A83-AF55BCB9223F}" destId="{1137DD86-CDDB-4435-A43A-F043E2847C17}" srcOrd="0" destOrd="0" presId="urn:microsoft.com/office/officeart/2008/layout/PictureStrips"/>
    <dgm:cxn modelId="{064026B3-E511-4BD5-A484-9FC55CAD4942}" type="presParOf" srcId="{0FB0E9EE-0784-4695-8A83-AF55BCB9223F}" destId="{CAD285CA-444C-49E1-9457-4F609F1D56CA}" srcOrd="1" destOrd="0" presId="urn:microsoft.com/office/officeart/2008/layout/PictureStrips"/>
    <dgm:cxn modelId="{098FB2D2-8B13-4515-9682-98F24895950C}" type="presParOf" srcId="{F4438C67-CE92-4738-94E6-08EE8D37DD5A}" destId="{27A42923-038F-4A6B-8349-CE58BF1F2448}" srcOrd="1" destOrd="0" presId="urn:microsoft.com/office/officeart/2008/layout/PictureStrips"/>
    <dgm:cxn modelId="{B82134C1-FEF0-4BF8-BF04-55C6E8FB3978}" type="presParOf" srcId="{F4438C67-CE92-4738-94E6-08EE8D37DD5A}" destId="{BF5D6FFD-B088-4D0B-AB87-A114B8C6CD6F}" srcOrd="2" destOrd="0" presId="urn:microsoft.com/office/officeart/2008/layout/PictureStrips"/>
    <dgm:cxn modelId="{269A649D-881C-47D3-B050-D1A773668735}" type="presParOf" srcId="{BF5D6FFD-B088-4D0B-AB87-A114B8C6CD6F}" destId="{8BADE230-0071-4CE5-B2CF-A1797A2F51FC}" srcOrd="0" destOrd="0" presId="urn:microsoft.com/office/officeart/2008/layout/PictureStrips"/>
    <dgm:cxn modelId="{5BE30C63-B8E5-4521-9079-E99865628B04}" type="presParOf" srcId="{BF5D6FFD-B088-4D0B-AB87-A114B8C6CD6F}" destId="{A983A40C-7A63-4078-8579-FB47E1089E2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04D66B-CA61-4987-A907-476BE842BC5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3DFBD8-57A4-451B-BAD8-7EF5986026D9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Group the observations by values of the predictors for consideration</a:t>
          </a:r>
        </a:p>
      </dgm:t>
    </dgm:pt>
    <dgm:pt modelId="{45D5E2A2-53FB-4B30-A1CD-34AEF42A23C0}" type="parTrans" cxnId="{C4659A84-5615-4A9C-9138-DA7173C240FA}">
      <dgm:prSet/>
      <dgm:spPr/>
      <dgm:t>
        <a:bodyPr/>
        <a:lstStyle/>
        <a:p>
          <a:endParaRPr lang="en-US"/>
        </a:p>
      </dgm:t>
    </dgm:pt>
    <dgm:pt modelId="{70BE506B-8D46-42CA-987E-45DFB17A290C}" type="sibTrans" cxnId="{C4659A84-5615-4A9C-9138-DA7173C240FA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52408AE7-4D09-469F-B26B-16FF352F9E1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Count the occurrences (i.e., the frequencies) of the target categories in each group</a:t>
          </a:r>
        </a:p>
      </dgm:t>
    </dgm:pt>
    <dgm:pt modelId="{C3E78755-C7DF-400F-9F20-230FFC58C35C}" type="parTrans" cxnId="{1C47B27C-F871-46CE-9126-D0702C967E89}">
      <dgm:prSet/>
      <dgm:spPr/>
      <dgm:t>
        <a:bodyPr/>
        <a:lstStyle/>
        <a:p>
          <a:endParaRPr lang="en-US"/>
        </a:p>
      </dgm:t>
    </dgm:pt>
    <dgm:pt modelId="{4CB7C936-C094-41BD-B553-1B5CB7639BD4}" type="sibTrans" cxnId="{1C47B27C-F871-46CE-9126-D0702C967E89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5633DB28-8719-45EB-8B9D-3F2B0FCF2FC4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Analyze how the predictor values influence the relative frequencies of the target categories  </a:t>
          </a:r>
        </a:p>
      </dgm:t>
    </dgm:pt>
    <dgm:pt modelId="{A99AAA6F-5901-4328-AEDE-0CFAB2819A30}" type="parTrans" cxnId="{CC2E6EFE-8F20-4161-9D21-287D099CFA83}">
      <dgm:prSet/>
      <dgm:spPr/>
      <dgm:t>
        <a:bodyPr/>
        <a:lstStyle/>
        <a:p>
          <a:endParaRPr lang="en-US"/>
        </a:p>
      </dgm:t>
    </dgm:pt>
    <dgm:pt modelId="{7388749B-7FD4-4DEB-AA3B-FE885F44FACB}" type="sibTrans" cxnId="{CC2E6EFE-8F20-4161-9D21-287D099CFA83}">
      <dgm:prSet/>
      <dgm:spPr/>
      <dgm:t>
        <a:bodyPr/>
        <a:lstStyle/>
        <a:p>
          <a:endParaRPr lang="en-US"/>
        </a:p>
      </dgm:t>
    </dgm:pt>
    <dgm:pt modelId="{8A4362E2-23E5-470C-9572-ABB4F400518B}" type="pres">
      <dgm:prSet presAssocID="{1404D66B-CA61-4987-A907-476BE842BC5D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2897BC70-FF01-4842-B994-F894BF169419}" type="pres">
      <dgm:prSet presAssocID="{1404D66B-CA61-4987-A907-476BE842BC5D}" presName="dummyMaxCanvas" presStyleCnt="0">
        <dgm:presLayoutVars/>
      </dgm:prSet>
      <dgm:spPr/>
    </dgm:pt>
    <dgm:pt modelId="{1D44E1E5-4B0C-444E-AFD1-7D205064D724}" type="pres">
      <dgm:prSet presAssocID="{1404D66B-CA61-4987-A907-476BE842BC5D}" presName="ThreeNodes_1" presStyleLbl="node1" presStyleIdx="0" presStyleCnt="3">
        <dgm:presLayoutVars>
          <dgm:bulletEnabled val="1"/>
        </dgm:presLayoutVars>
      </dgm:prSet>
      <dgm:spPr/>
    </dgm:pt>
    <dgm:pt modelId="{9D825B01-F274-4E42-8F59-90C56B35BAAC}" type="pres">
      <dgm:prSet presAssocID="{1404D66B-CA61-4987-A907-476BE842BC5D}" presName="ThreeNodes_2" presStyleLbl="node1" presStyleIdx="1" presStyleCnt="3" custLinFactNeighborX="-104">
        <dgm:presLayoutVars>
          <dgm:bulletEnabled val="1"/>
        </dgm:presLayoutVars>
      </dgm:prSet>
      <dgm:spPr/>
    </dgm:pt>
    <dgm:pt modelId="{74ADF6F3-7C52-487D-9FB8-FDED739A6EF0}" type="pres">
      <dgm:prSet presAssocID="{1404D66B-CA61-4987-A907-476BE842BC5D}" presName="ThreeNodes_3" presStyleLbl="node1" presStyleIdx="2" presStyleCnt="3">
        <dgm:presLayoutVars>
          <dgm:bulletEnabled val="1"/>
        </dgm:presLayoutVars>
      </dgm:prSet>
      <dgm:spPr/>
    </dgm:pt>
    <dgm:pt modelId="{536B2450-8004-41BF-B4FD-77A1E24A5E36}" type="pres">
      <dgm:prSet presAssocID="{1404D66B-CA61-4987-A907-476BE842BC5D}" presName="ThreeConn_1-2" presStyleLbl="fgAccFollowNode1" presStyleIdx="0" presStyleCnt="2">
        <dgm:presLayoutVars>
          <dgm:bulletEnabled val="1"/>
        </dgm:presLayoutVars>
      </dgm:prSet>
      <dgm:spPr/>
    </dgm:pt>
    <dgm:pt modelId="{8DC663A5-FE1B-4559-979D-56A21D58D441}" type="pres">
      <dgm:prSet presAssocID="{1404D66B-CA61-4987-A907-476BE842BC5D}" presName="ThreeConn_2-3" presStyleLbl="fgAccFollowNode1" presStyleIdx="1" presStyleCnt="2">
        <dgm:presLayoutVars>
          <dgm:bulletEnabled val="1"/>
        </dgm:presLayoutVars>
      </dgm:prSet>
      <dgm:spPr/>
    </dgm:pt>
    <dgm:pt modelId="{AC134777-791F-4FA7-95A8-3347FB32988C}" type="pres">
      <dgm:prSet presAssocID="{1404D66B-CA61-4987-A907-476BE842BC5D}" presName="ThreeNodes_1_text" presStyleLbl="node1" presStyleIdx="2" presStyleCnt="3">
        <dgm:presLayoutVars>
          <dgm:bulletEnabled val="1"/>
        </dgm:presLayoutVars>
      </dgm:prSet>
      <dgm:spPr/>
    </dgm:pt>
    <dgm:pt modelId="{7235694C-032F-43DF-A1B9-F21B4943BF16}" type="pres">
      <dgm:prSet presAssocID="{1404D66B-CA61-4987-A907-476BE842BC5D}" presName="ThreeNodes_2_text" presStyleLbl="node1" presStyleIdx="2" presStyleCnt="3">
        <dgm:presLayoutVars>
          <dgm:bulletEnabled val="1"/>
        </dgm:presLayoutVars>
      </dgm:prSet>
      <dgm:spPr/>
    </dgm:pt>
    <dgm:pt modelId="{80685F18-2BC1-4159-A2BB-585834A613EA}" type="pres">
      <dgm:prSet presAssocID="{1404D66B-CA61-4987-A907-476BE842BC5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B79D30D-B3ED-480D-A58C-1C9C2F242A34}" type="presOf" srcId="{4CB7C936-C094-41BD-B553-1B5CB7639BD4}" destId="{8DC663A5-FE1B-4559-979D-56A21D58D441}" srcOrd="0" destOrd="0" presId="urn:microsoft.com/office/officeart/2005/8/layout/vProcess5"/>
    <dgm:cxn modelId="{8FEE3C22-AB2C-4580-9BE0-E54B76B04F9F}" type="presOf" srcId="{5633DB28-8719-45EB-8B9D-3F2B0FCF2FC4}" destId="{80685F18-2BC1-4159-A2BB-585834A613EA}" srcOrd="1" destOrd="0" presId="urn:microsoft.com/office/officeart/2005/8/layout/vProcess5"/>
    <dgm:cxn modelId="{0F805A39-6002-4C33-B463-74E3580C1348}" type="presOf" srcId="{70BE506B-8D46-42CA-987E-45DFB17A290C}" destId="{536B2450-8004-41BF-B4FD-77A1E24A5E36}" srcOrd="0" destOrd="0" presId="urn:microsoft.com/office/officeart/2005/8/layout/vProcess5"/>
    <dgm:cxn modelId="{017C7F42-C632-48A6-A161-8BF7B1F33FD2}" type="presOf" srcId="{243DFBD8-57A4-451B-BAD8-7EF5986026D9}" destId="{AC134777-791F-4FA7-95A8-3347FB32988C}" srcOrd="1" destOrd="0" presId="urn:microsoft.com/office/officeart/2005/8/layout/vProcess5"/>
    <dgm:cxn modelId="{541B1455-43B9-4E63-A42B-16CD77B45068}" type="presOf" srcId="{52408AE7-4D09-469F-B26B-16FF352F9E1A}" destId="{9D825B01-F274-4E42-8F59-90C56B35BAAC}" srcOrd="0" destOrd="0" presId="urn:microsoft.com/office/officeart/2005/8/layout/vProcess5"/>
    <dgm:cxn modelId="{1C47B27C-F871-46CE-9126-D0702C967E89}" srcId="{1404D66B-CA61-4987-A907-476BE842BC5D}" destId="{52408AE7-4D09-469F-B26B-16FF352F9E1A}" srcOrd="1" destOrd="0" parTransId="{C3E78755-C7DF-400F-9F20-230FFC58C35C}" sibTransId="{4CB7C936-C094-41BD-B553-1B5CB7639BD4}"/>
    <dgm:cxn modelId="{C4659A84-5615-4A9C-9138-DA7173C240FA}" srcId="{1404D66B-CA61-4987-A907-476BE842BC5D}" destId="{243DFBD8-57A4-451B-BAD8-7EF5986026D9}" srcOrd="0" destOrd="0" parTransId="{45D5E2A2-53FB-4B30-A1CD-34AEF42A23C0}" sibTransId="{70BE506B-8D46-42CA-987E-45DFB17A290C}"/>
    <dgm:cxn modelId="{5EB29598-9911-4970-93D5-A8EEC92CC119}" type="presOf" srcId="{243DFBD8-57A4-451B-BAD8-7EF5986026D9}" destId="{1D44E1E5-4B0C-444E-AFD1-7D205064D724}" srcOrd="0" destOrd="0" presId="urn:microsoft.com/office/officeart/2005/8/layout/vProcess5"/>
    <dgm:cxn modelId="{6F0971E5-D7C3-4148-8071-8C69EF005877}" type="presOf" srcId="{52408AE7-4D09-469F-B26B-16FF352F9E1A}" destId="{7235694C-032F-43DF-A1B9-F21B4943BF16}" srcOrd="1" destOrd="0" presId="urn:microsoft.com/office/officeart/2005/8/layout/vProcess5"/>
    <dgm:cxn modelId="{C749F3E9-0CEC-45A8-B66F-60759FA63C99}" type="presOf" srcId="{1404D66B-CA61-4987-A907-476BE842BC5D}" destId="{8A4362E2-23E5-470C-9572-ABB4F400518B}" srcOrd="0" destOrd="0" presId="urn:microsoft.com/office/officeart/2005/8/layout/vProcess5"/>
    <dgm:cxn modelId="{23F9ACF2-1DFC-44C5-85A8-0C407C492953}" type="presOf" srcId="{5633DB28-8719-45EB-8B9D-3F2B0FCF2FC4}" destId="{74ADF6F3-7C52-487D-9FB8-FDED739A6EF0}" srcOrd="0" destOrd="0" presId="urn:microsoft.com/office/officeart/2005/8/layout/vProcess5"/>
    <dgm:cxn modelId="{CC2E6EFE-8F20-4161-9D21-287D099CFA83}" srcId="{1404D66B-CA61-4987-A907-476BE842BC5D}" destId="{5633DB28-8719-45EB-8B9D-3F2B0FCF2FC4}" srcOrd="2" destOrd="0" parTransId="{A99AAA6F-5901-4328-AEDE-0CFAB2819A30}" sibTransId="{7388749B-7FD4-4DEB-AA3B-FE885F44FACB}"/>
    <dgm:cxn modelId="{B87AC6E5-19C9-4B50-881B-3E954C7F9A10}" type="presParOf" srcId="{8A4362E2-23E5-470C-9572-ABB4F400518B}" destId="{2897BC70-FF01-4842-B994-F894BF169419}" srcOrd="0" destOrd="0" presId="urn:microsoft.com/office/officeart/2005/8/layout/vProcess5"/>
    <dgm:cxn modelId="{05F859EA-4191-41D6-B4BD-5DFAD85AD2DF}" type="presParOf" srcId="{8A4362E2-23E5-470C-9572-ABB4F400518B}" destId="{1D44E1E5-4B0C-444E-AFD1-7D205064D724}" srcOrd="1" destOrd="0" presId="urn:microsoft.com/office/officeart/2005/8/layout/vProcess5"/>
    <dgm:cxn modelId="{073652E2-436C-43DF-B10C-F5D40F5D8C6D}" type="presParOf" srcId="{8A4362E2-23E5-470C-9572-ABB4F400518B}" destId="{9D825B01-F274-4E42-8F59-90C56B35BAAC}" srcOrd="2" destOrd="0" presId="urn:microsoft.com/office/officeart/2005/8/layout/vProcess5"/>
    <dgm:cxn modelId="{7CF3E877-ECB2-4625-9814-5511D360D2A5}" type="presParOf" srcId="{8A4362E2-23E5-470C-9572-ABB4F400518B}" destId="{74ADF6F3-7C52-487D-9FB8-FDED739A6EF0}" srcOrd="3" destOrd="0" presId="urn:microsoft.com/office/officeart/2005/8/layout/vProcess5"/>
    <dgm:cxn modelId="{60B67B08-5973-4A59-AF6D-E57B373EF9B9}" type="presParOf" srcId="{8A4362E2-23E5-470C-9572-ABB4F400518B}" destId="{536B2450-8004-41BF-B4FD-77A1E24A5E36}" srcOrd="4" destOrd="0" presId="urn:microsoft.com/office/officeart/2005/8/layout/vProcess5"/>
    <dgm:cxn modelId="{04C5EFB2-4C67-4CAA-AA72-A0B7982DCB09}" type="presParOf" srcId="{8A4362E2-23E5-470C-9572-ABB4F400518B}" destId="{8DC663A5-FE1B-4559-979D-56A21D58D441}" srcOrd="5" destOrd="0" presId="urn:microsoft.com/office/officeart/2005/8/layout/vProcess5"/>
    <dgm:cxn modelId="{13E62D14-D66C-4042-83F2-FFFA267A0306}" type="presParOf" srcId="{8A4362E2-23E5-470C-9572-ABB4F400518B}" destId="{AC134777-791F-4FA7-95A8-3347FB32988C}" srcOrd="6" destOrd="0" presId="urn:microsoft.com/office/officeart/2005/8/layout/vProcess5"/>
    <dgm:cxn modelId="{814C173A-52C6-4E5D-B743-CB60EB99AE1A}" type="presParOf" srcId="{8A4362E2-23E5-470C-9572-ABB4F400518B}" destId="{7235694C-032F-43DF-A1B9-F21B4943BF16}" srcOrd="7" destOrd="0" presId="urn:microsoft.com/office/officeart/2005/8/layout/vProcess5"/>
    <dgm:cxn modelId="{4B9666FB-E8F9-44DA-AE18-42027C256644}" type="presParOf" srcId="{8A4362E2-23E5-470C-9572-ABB4F400518B}" destId="{80685F18-2BC1-4159-A2BB-585834A613E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CB0E38-1779-43F8-80C7-E0785317CCC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8130C-0AD7-4E4A-969B-ABEFBAE99A4C}">
      <dgm:prSet phldrT="[Text]"/>
      <dgm:spPr/>
      <dgm:t>
        <a:bodyPr/>
        <a:lstStyle/>
        <a:p>
          <a:r>
            <a:rPr lang="en-US" dirty="0"/>
            <a:t>How should we handle the interval predictors?</a:t>
          </a:r>
        </a:p>
      </dgm:t>
    </dgm:pt>
    <dgm:pt modelId="{6B4095DF-383F-4AC1-950A-511EEF8D8600}" type="parTrans" cxnId="{59BE9381-4E5E-4688-9192-D28981ABF4FB}">
      <dgm:prSet/>
      <dgm:spPr/>
      <dgm:t>
        <a:bodyPr/>
        <a:lstStyle/>
        <a:p>
          <a:endParaRPr lang="en-US"/>
        </a:p>
      </dgm:t>
    </dgm:pt>
    <dgm:pt modelId="{71F722F3-CC71-440F-AD1C-0A302B0ECDE3}" type="sibTrans" cxnId="{59BE9381-4E5E-4688-9192-D28981ABF4FB}">
      <dgm:prSet/>
      <dgm:spPr/>
      <dgm:t>
        <a:bodyPr/>
        <a:lstStyle/>
        <a:p>
          <a:endParaRPr lang="en-US"/>
        </a:p>
      </dgm:t>
    </dgm:pt>
    <dgm:pt modelId="{BE2B65F9-0135-485D-8A12-901B615A9EA6}">
      <dgm:prSet phldrT="[Text]"/>
      <dgm:spPr/>
      <dgm:t>
        <a:bodyPr/>
        <a:lstStyle/>
        <a:p>
          <a:r>
            <a:rPr lang="en-US" dirty="0"/>
            <a:t>Although DEROG is an interval variable, it is treated as a categorical variable </a:t>
          </a:r>
          <a:r>
            <a:rPr lang="en-US" u="sng" dirty="0"/>
            <a:t>only</a:t>
          </a:r>
          <a:r>
            <a:rPr lang="en-US" dirty="0"/>
            <a:t> for the purpose of aggregation</a:t>
          </a:r>
        </a:p>
      </dgm:t>
    </dgm:pt>
    <dgm:pt modelId="{C8BA65BB-A406-414D-93FA-901CBA07E962}" type="parTrans" cxnId="{17E47E3C-A6D0-493D-81B0-5CAA15D09FDB}">
      <dgm:prSet/>
      <dgm:spPr/>
      <dgm:t>
        <a:bodyPr/>
        <a:lstStyle/>
        <a:p>
          <a:endParaRPr lang="en-US"/>
        </a:p>
      </dgm:t>
    </dgm:pt>
    <dgm:pt modelId="{828F3EBF-AF0C-4C92-98B8-8159B8C5677C}" type="sibTrans" cxnId="{17E47E3C-A6D0-493D-81B0-5CAA15D09FDB}">
      <dgm:prSet/>
      <dgm:spPr/>
      <dgm:t>
        <a:bodyPr/>
        <a:lstStyle/>
        <a:p>
          <a:endParaRPr lang="en-US"/>
        </a:p>
      </dgm:t>
    </dgm:pt>
    <dgm:pt modelId="{F4438C67-CE92-4738-94E6-08EE8D37DD5A}" type="pres">
      <dgm:prSet presAssocID="{D7CB0E38-1779-43F8-80C7-E0785317CCCB}" presName="Name0" presStyleCnt="0">
        <dgm:presLayoutVars>
          <dgm:dir/>
          <dgm:resizeHandles val="exact"/>
        </dgm:presLayoutVars>
      </dgm:prSet>
      <dgm:spPr/>
    </dgm:pt>
    <dgm:pt modelId="{0FB0E9EE-0784-4695-8A83-AF55BCB9223F}" type="pres">
      <dgm:prSet presAssocID="{4BC8130C-0AD7-4E4A-969B-ABEFBAE99A4C}" presName="composite" presStyleCnt="0"/>
      <dgm:spPr/>
    </dgm:pt>
    <dgm:pt modelId="{1137DD86-CDDB-4435-A43A-F043E2847C17}" type="pres">
      <dgm:prSet presAssocID="{4BC8130C-0AD7-4E4A-969B-ABEFBAE99A4C}" presName="rect1" presStyleLbl="trAlignAcc1" presStyleIdx="0" presStyleCnt="2" custScaleX="161535" custScaleY="185814">
        <dgm:presLayoutVars>
          <dgm:bulletEnabled val="1"/>
        </dgm:presLayoutVars>
      </dgm:prSet>
      <dgm:spPr/>
    </dgm:pt>
    <dgm:pt modelId="{CAD285CA-444C-49E1-9457-4F609F1D56CA}" type="pres">
      <dgm:prSet presAssocID="{4BC8130C-0AD7-4E4A-969B-ABEFBAE99A4C}" presName="rect2" presStyleLbl="fgImgPlace1" presStyleIdx="0" presStyleCnt="2" custLinFactX="-58342" custLinFactNeighborX="-100000" custLinFactNeighborY="-3376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7A42923-038F-4A6B-8349-CE58BF1F2448}" type="pres">
      <dgm:prSet presAssocID="{71F722F3-CC71-440F-AD1C-0A302B0ECDE3}" presName="sibTrans" presStyleCnt="0"/>
      <dgm:spPr/>
    </dgm:pt>
    <dgm:pt modelId="{BF5D6FFD-B088-4D0B-AB87-A114B8C6CD6F}" type="pres">
      <dgm:prSet presAssocID="{BE2B65F9-0135-485D-8A12-901B615A9EA6}" presName="composite" presStyleCnt="0"/>
      <dgm:spPr/>
    </dgm:pt>
    <dgm:pt modelId="{8BADE230-0071-4CE5-B2CF-A1797A2F51FC}" type="pres">
      <dgm:prSet presAssocID="{BE2B65F9-0135-485D-8A12-901B615A9EA6}" presName="rect1" presStyleLbl="trAlignAcc1" presStyleIdx="1" presStyleCnt="2" custScaleX="165632" custScaleY="204393">
        <dgm:presLayoutVars>
          <dgm:bulletEnabled val="1"/>
        </dgm:presLayoutVars>
      </dgm:prSet>
      <dgm:spPr/>
    </dgm:pt>
    <dgm:pt modelId="{A983A40C-7A63-4078-8579-FB47E1089E20}" type="pres">
      <dgm:prSet presAssocID="{BE2B65F9-0135-485D-8A12-901B615A9EA6}" presName="rect2" presStyleLbl="fgImgPlace1" presStyleIdx="1" presStyleCnt="2" custLinFactX="-54523" custLinFactNeighborX="-100000" custLinFactNeighborY="-49441"/>
      <dgm:spPr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</dgm:ptLst>
  <dgm:cxnLst>
    <dgm:cxn modelId="{72D91413-84B9-429D-8FEA-03B6E6018413}" type="presOf" srcId="{D7CB0E38-1779-43F8-80C7-E0785317CCCB}" destId="{F4438C67-CE92-4738-94E6-08EE8D37DD5A}" srcOrd="0" destOrd="0" presId="urn:microsoft.com/office/officeart/2008/layout/PictureStrips"/>
    <dgm:cxn modelId="{17E47E3C-A6D0-493D-81B0-5CAA15D09FDB}" srcId="{D7CB0E38-1779-43F8-80C7-E0785317CCCB}" destId="{BE2B65F9-0135-485D-8A12-901B615A9EA6}" srcOrd="1" destOrd="0" parTransId="{C8BA65BB-A406-414D-93FA-901CBA07E962}" sibTransId="{828F3EBF-AF0C-4C92-98B8-8159B8C5677C}"/>
    <dgm:cxn modelId="{59BE9381-4E5E-4688-9192-D28981ABF4FB}" srcId="{D7CB0E38-1779-43F8-80C7-E0785317CCCB}" destId="{4BC8130C-0AD7-4E4A-969B-ABEFBAE99A4C}" srcOrd="0" destOrd="0" parTransId="{6B4095DF-383F-4AC1-950A-511EEF8D8600}" sibTransId="{71F722F3-CC71-440F-AD1C-0A302B0ECDE3}"/>
    <dgm:cxn modelId="{419DE589-2A7C-48BC-9FA3-39F00D67CFD1}" type="presOf" srcId="{4BC8130C-0AD7-4E4A-969B-ABEFBAE99A4C}" destId="{1137DD86-CDDB-4435-A43A-F043E2847C17}" srcOrd="0" destOrd="0" presId="urn:microsoft.com/office/officeart/2008/layout/PictureStrips"/>
    <dgm:cxn modelId="{54EA2CDA-32CC-4CB8-AB7F-3CAFD55F115B}" type="presOf" srcId="{BE2B65F9-0135-485D-8A12-901B615A9EA6}" destId="{8BADE230-0071-4CE5-B2CF-A1797A2F51FC}" srcOrd="0" destOrd="0" presId="urn:microsoft.com/office/officeart/2008/layout/PictureStrips"/>
    <dgm:cxn modelId="{96E84E05-EDBE-4F49-8D42-0CAA5386948B}" type="presParOf" srcId="{F4438C67-CE92-4738-94E6-08EE8D37DD5A}" destId="{0FB0E9EE-0784-4695-8A83-AF55BCB9223F}" srcOrd="0" destOrd="0" presId="urn:microsoft.com/office/officeart/2008/layout/PictureStrips"/>
    <dgm:cxn modelId="{77C8FD70-25B7-46A9-9B08-45D4198127AC}" type="presParOf" srcId="{0FB0E9EE-0784-4695-8A83-AF55BCB9223F}" destId="{1137DD86-CDDB-4435-A43A-F043E2847C17}" srcOrd="0" destOrd="0" presId="urn:microsoft.com/office/officeart/2008/layout/PictureStrips"/>
    <dgm:cxn modelId="{064026B3-E511-4BD5-A484-9FC55CAD4942}" type="presParOf" srcId="{0FB0E9EE-0784-4695-8A83-AF55BCB9223F}" destId="{CAD285CA-444C-49E1-9457-4F609F1D56CA}" srcOrd="1" destOrd="0" presId="urn:microsoft.com/office/officeart/2008/layout/PictureStrips"/>
    <dgm:cxn modelId="{098FB2D2-8B13-4515-9682-98F24895950C}" type="presParOf" srcId="{F4438C67-CE92-4738-94E6-08EE8D37DD5A}" destId="{27A42923-038F-4A6B-8349-CE58BF1F2448}" srcOrd="1" destOrd="0" presId="urn:microsoft.com/office/officeart/2008/layout/PictureStrips"/>
    <dgm:cxn modelId="{B82134C1-FEF0-4BF8-BF04-55C6E8FB3978}" type="presParOf" srcId="{F4438C67-CE92-4738-94E6-08EE8D37DD5A}" destId="{BF5D6FFD-B088-4D0B-AB87-A114B8C6CD6F}" srcOrd="2" destOrd="0" presId="urn:microsoft.com/office/officeart/2008/layout/PictureStrips"/>
    <dgm:cxn modelId="{269A649D-881C-47D3-B050-D1A773668735}" type="presParOf" srcId="{BF5D6FFD-B088-4D0B-AB87-A114B8C6CD6F}" destId="{8BADE230-0071-4CE5-B2CF-A1797A2F51FC}" srcOrd="0" destOrd="0" presId="urn:microsoft.com/office/officeart/2008/layout/PictureStrips"/>
    <dgm:cxn modelId="{5BE30C63-B8E5-4521-9079-E99865628B04}" type="presParOf" srcId="{BF5D6FFD-B088-4D0B-AB87-A114B8C6CD6F}" destId="{A983A40C-7A63-4078-8579-FB47E1089E2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7E4052-63E5-455C-8CB3-01B193C24343}" type="doc">
      <dgm:prSet loTypeId="urn:microsoft.com/office/officeart/2005/8/layout/architecture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0807CA3-8798-469D-8EB5-D0B5F020B8F7}">
          <dgm:prSet phldrT="[Text]" custT="1"/>
          <dgm:spPr>
            <a:solidFill>
              <a:schemeClr val="accent5">
                <a:lumMod val="75000"/>
              </a:schemeClr>
            </a:solidFill>
          </dgm:spPr>
          <dgm:t>
            <a:bodyPr/>
            <a:lstStyle/>
            <a:p>
              <a:r>
                <a:rPr lang="en-US" sz="2300" dirty="0"/>
                <a:t>If we observed the </a:t>
              </a:r>
              <a14:m>
                <m:oMath xmlns:m="http://schemas.openxmlformats.org/officeDocument/2006/math">
                  <m:r>
                    <a:rPr lang="en-US" sz="2300" i="1" dirty="0" smtClean="0">
                      <a:latin typeface="Cambria Math" panose="02040503050406030204" pitchFamily="18" charset="0"/>
                    </a:rPr>
                    <m:t>𝑖</m:t>
                  </m:r>
                  <m:r>
                    <m:rPr>
                      <m:sty m:val="p"/>
                    </m:rPr>
                    <a:rPr lang="en-US" sz="2300" i="0" baseline="30000" dirty="0" err="1">
                      <a:latin typeface="Cambria Math" panose="02040503050406030204" pitchFamily="18" charset="0"/>
                    </a:rPr>
                    <m:t>th</m:t>
                  </m:r>
                </m:oMath>
              </a14:m>
              <a:r>
                <a:rPr lang="en-US" sz="2300" dirty="0"/>
                <a:t> subpopulation, then we must observe some categories of the target variable.  Thus, we can assume that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3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300" i="1">
                          <a:latin typeface="Cambria Math" panose="02040503050406030204" pitchFamily="18" charset="0"/>
                        </a:rPr>
                        <m:t>𝑖𝑗</m:t>
                      </m:r>
                    </m:sub>
                  </m:sSub>
                  <m:r>
                    <a:rPr lang="en-US" sz="2300" i="1">
                      <a:latin typeface="Cambria Math" panose="02040503050406030204" pitchFamily="18" charset="0"/>
                    </a:rPr>
                    <m:t>&gt;</m:t>
                  </m:r>
                  <m:r>
                    <a:rPr lang="en-US" sz="230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0</m:t>
                  </m:r>
                </m:oMath>
              </a14:m>
              <a:r>
                <a:rPr lang="en-US" sz="2300" dirty="0"/>
                <a:t> for some </a:t>
              </a:r>
              <a14:m>
                <m:oMath xmlns:m="http://schemas.openxmlformats.org/officeDocument/2006/math">
                  <m:r>
                    <a:rPr lang="en-US" sz="2300" b="0" i="1" smtClean="0">
                      <a:latin typeface="Cambria Math" panose="02040503050406030204" pitchFamily="18" charset="0"/>
                    </a:rPr>
                    <m:t>1</m:t>
                  </m:r>
                  <m:r>
                    <a:rPr lang="en-US" sz="23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en-US" sz="23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𝑗</m:t>
                  </m:r>
                  <m:r>
                    <a:rPr lang="en-US" sz="23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en-US" sz="23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𝐾</m:t>
                  </m:r>
                </m:oMath>
              </a14:m>
              <a:r>
                <a:rPr lang="en-US" sz="2300" dirty="0"/>
                <a:t>.</a:t>
              </a:r>
            </a:p>
          </dgm:t>
        </dgm:pt>
      </mc:Choice>
      <mc:Fallback xmlns="">
        <dgm:pt modelId="{F0807CA3-8798-469D-8EB5-D0B5F020B8F7}">
          <dgm:prSet phldrT="[Text]" custT="1"/>
          <dgm:spPr>
            <a:solidFill>
              <a:schemeClr val="accent5">
                <a:lumMod val="75000"/>
              </a:schemeClr>
            </a:solidFill>
          </dgm:spPr>
          <dgm:t>
            <a:bodyPr/>
            <a:lstStyle/>
            <a:p>
              <a:r>
                <a:rPr lang="en-US" sz="2300" dirty="0"/>
                <a:t>If we observed the </a:t>
              </a:r>
              <a:r>
                <a:rPr lang="en-US" sz="2300" i="0" dirty="0">
                  <a:latin typeface="Cambria Math" panose="02040503050406030204" pitchFamily="18" charset="0"/>
                </a:rPr>
                <a:t>𝑖</a:t>
              </a:r>
              <a:r>
                <a:rPr lang="en-US" sz="2300" i="0" baseline="30000" dirty="0" err="1">
                  <a:latin typeface="Cambria Math" panose="02040503050406030204" pitchFamily="18" charset="0"/>
                </a:rPr>
                <a:t>th</a:t>
              </a:r>
              <a:r>
                <a:rPr lang="en-US" sz="2300" dirty="0"/>
                <a:t> subpopulation, then we must observe some categories of the target variable.  Thus, we can assume that </a:t>
              </a:r>
              <a:r>
                <a:rPr lang="en-US" sz="23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300" i="0">
                  <a:latin typeface="Cambria Math" panose="02040503050406030204" pitchFamily="18" charset="0"/>
                </a:rPr>
                <a:t>𝑖𝑗&gt;</a:t>
              </a:r>
              <a:r>
                <a:rPr lang="en-US" sz="2300" i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sz="2300" dirty="0"/>
                <a:t> for some </a:t>
              </a:r>
              <a:r>
                <a:rPr lang="en-US" sz="2300" b="0" i="0">
                  <a:latin typeface="Cambria Math" panose="02040503050406030204" pitchFamily="18" charset="0"/>
                </a:rPr>
                <a:t>1</a:t>
              </a:r>
              <a:r>
                <a:rPr lang="en-US" sz="23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≤𝑗≤𝐾</a:t>
              </a:r>
              <a:r>
                <a:rPr lang="en-US" sz="2300" dirty="0"/>
                <a:t>.</a:t>
              </a:r>
            </a:p>
          </dgm:t>
        </dgm:pt>
      </mc:Fallback>
    </mc:AlternateContent>
    <dgm:pt modelId="{7B06A9DA-463F-4DF3-84AB-D3B4D6019A57}" type="parTrans" cxnId="{48A87C81-9CAF-4C89-98CB-C552EB6BDF21}">
      <dgm:prSet/>
      <dgm:spPr/>
      <dgm:t>
        <a:bodyPr/>
        <a:lstStyle/>
        <a:p>
          <a:endParaRPr lang="en-US"/>
        </a:p>
      </dgm:t>
    </dgm:pt>
    <dgm:pt modelId="{3A1411C3-B618-46E5-9FA9-5143FFE5A43A}" type="sibTrans" cxnId="{48A87C81-9CAF-4C89-98CB-C552EB6BDF2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52E4B06-924D-4B74-A273-7AAE9CAE6598}">
          <dgm:prSet phldrT="[Text]" custT="1"/>
          <dgm:spPr/>
          <dgm:t>
            <a:bodyPr/>
            <a:lstStyle/>
            <a:p>
              <a:r>
                <a:rPr lang="en-US" sz="2300" dirty="0"/>
                <a:t>Let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3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𝑖𝑗</m:t>
                      </m:r>
                    </m:sub>
                  </m:sSub>
                  <m:r>
                    <a:rPr lang="en-US" sz="23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≤1</m:t>
                  </m:r>
                </m:oMath>
              </a14:m>
              <a:r>
                <a:rPr lang="en-US" sz="2300" dirty="0"/>
                <a:t> be the probability that the </a:t>
              </a:r>
              <a14:m>
                <m:oMath xmlns:m="http://schemas.openxmlformats.org/officeDocument/2006/math">
                  <m:r>
                    <a:rPr lang="en-US" sz="2300" b="0" i="1" dirty="0" smtClean="0">
                      <a:latin typeface="Cambria Math" panose="02040503050406030204" pitchFamily="18" charset="0"/>
                    </a:rPr>
                    <m:t>𝑗</m:t>
                  </m:r>
                  <m:r>
                    <m:rPr>
                      <m:sty m:val="p"/>
                    </m:rPr>
                    <a:rPr lang="en-US" sz="2300" baseline="30000" dirty="0" err="1">
                      <a:latin typeface="Cambria Math" panose="02040503050406030204" pitchFamily="18" charset="0"/>
                    </a:rPr>
                    <m:t>th</m:t>
                  </m:r>
                </m:oMath>
              </a14:m>
              <a:r>
                <a:rPr lang="en-US" sz="2300" dirty="0"/>
                <a:t> category of the target variable will be observed in the </a:t>
              </a:r>
              <a14:m>
                <m:oMath xmlns:m="http://schemas.openxmlformats.org/officeDocument/2006/math">
                  <m:r>
                    <a:rPr lang="en-US" sz="2300" i="1" dirty="0">
                      <a:latin typeface="Cambria Math" panose="02040503050406030204" pitchFamily="18" charset="0"/>
                    </a:rPr>
                    <m:t>𝑖</m:t>
                  </m:r>
                  <m:r>
                    <m:rPr>
                      <m:sty m:val="p"/>
                    </m:rPr>
                    <a:rPr lang="en-US" sz="2300" baseline="30000" dirty="0" err="1">
                      <a:latin typeface="Cambria Math" panose="02040503050406030204" pitchFamily="18" charset="0"/>
                    </a:rPr>
                    <m:t>th</m:t>
                  </m:r>
                </m:oMath>
              </a14:m>
              <a:r>
                <a:rPr lang="en-US" sz="2300" dirty="0"/>
                <a:t> subpopulation</a:t>
              </a:r>
            </a:p>
          </dgm:t>
        </dgm:pt>
      </mc:Choice>
      <mc:Fallback xmlns="">
        <dgm:pt modelId="{852E4B06-924D-4B74-A273-7AAE9CAE6598}">
          <dgm:prSet phldrT="[Text]" custT="1"/>
          <dgm:spPr/>
          <dgm:t>
            <a:bodyPr/>
            <a:lstStyle/>
            <a:p>
              <a:r>
                <a:rPr lang="en-US" sz="2300" dirty="0"/>
                <a:t>Let </a:t>
              </a:r>
              <a:r>
                <a:rPr lang="en-US" sz="2300" i="0">
                  <a:latin typeface="Cambria Math" panose="02040503050406030204" pitchFamily="18" charset="0"/>
                </a:rPr>
                <a:t>〖</a:t>
              </a:r>
              <a:r>
                <a:rPr lang="en-US" sz="2300" b="0" i="0">
                  <a:latin typeface="Cambria Math" panose="02040503050406030204" pitchFamily="18" charset="0"/>
                </a:rPr>
                <a:t>0</a:t>
              </a:r>
              <a:r>
                <a:rPr lang="en-US" sz="23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</a:t>
              </a:r>
              <a:r>
                <a:rPr lang="en-US" sz="23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𝜋〗_</a:t>
              </a:r>
              <a:r>
                <a:rPr lang="en-US" sz="2300" b="0" i="0">
                  <a:latin typeface="Cambria Math" panose="02040503050406030204" pitchFamily="18" charset="0"/>
                </a:rPr>
                <a:t>𝑖𝑗</a:t>
              </a:r>
              <a:r>
                <a:rPr lang="en-US" sz="23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≤1</a:t>
              </a:r>
              <a:r>
                <a:rPr lang="en-US" sz="2300" dirty="0"/>
                <a:t> be the probability that the </a:t>
              </a:r>
              <a:r>
                <a:rPr lang="en-US" sz="2300" b="0" i="0" dirty="0">
                  <a:latin typeface="Cambria Math" panose="02040503050406030204" pitchFamily="18" charset="0"/>
                </a:rPr>
                <a:t>𝑗</a:t>
              </a:r>
              <a:r>
                <a:rPr lang="en-US" sz="2300" i="0" baseline="30000" dirty="0" err="1">
                  <a:latin typeface="Cambria Math" panose="02040503050406030204" pitchFamily="18" charset="0"/>
                </a:rPr>
                <a:t>th</a:t>
              </a:r>
              <a:r>
                <a:rPr lang="en-US" sz="2300" dirty="0"/>
                <a:t> category of the target variable will be observed in the </a:t>
              </a:r>
              <a:r>
                <a:rPr lang="en-US" sz="2300" i="0" dirty="0">
                  <a:latin typeface="Cambria Math" panose="02040503050406030204" pitchFamily="18" charset="0"/>
                </a:rPr>
                <a:t>𝑖</a:t>
              </a:r>
              <a:r>
                <a:rPr lang="en-US" sz="2300" i="0" baseline="30000" dirty="0" err="1">
                  <a:latin typeface="Cambria Math" panose="02040503050406030204" pitchFamily="18" charset="0"/>
                </a:rPr>
                <a:t>th</a:t>
              </a:r>
              <a:r>
                <a:rPr lang="en-US" sz="2300" dirty="0"/>
                <a:t> subpopulation</a:t>
              </a:r>
            </a:p>
          </dgm:t>
        </dgm:pt>
      </mc:Fallback>
    </mc:AlternateContent>
    <dgm:pt modelId="{CE00A2AD-E49C-412B-BC02-9588B4972949}" type="parTrans" cxnId="{94BF0DD8-3A80-4827-B1C7-575856A83ACB}">
      <dgm:prSet/>
      <dgm:spPr/>
      <dgm:t>
        <a:bodyPr/>
        <a:lstStyle/>
        <a:p>
          <a:endParaRPr lang="en-US"/>
        </a:p>
      </dgm:t>
    </dgm:pt>
    <dgm:pt modelId="{FE1F9AEF-6710-48F6-BC9E-AF14FC991CB0}" type="sibTrans" cxnId="{94BF0DD8-3A80-4827-B1C7-575856A83AC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F0319B3-5717-4926-A7E4-3A148D2EBE37}">
          <dgm:prSet phldrT="[Text]"/>
          <dgm:spPr/>
          <dgm:t>
            <a:bodyPr/>
            <a:lstStyle/>
            <a:p>
              <a:r>
                <a:rPr lang="en-US" dirty="0"/>
                <a:t>Let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𝐾</m:t>
                  </m:r>
                </m:oMath>
              </a14:m>
              <a:r>
                <a:rPr lang="en-US" dirty="0"/>
                <a:t> denotes number of target categories 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𝐾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≥2</m:t>
                  </m:r>
                </m:oMath>
              </a14:m>
              <a:r>
                <a:rPr lang="en-US" dirty="0"/>
                <a:t>)</a:t>
              </a:r>
            </a:p>
          </dgm:t>
        </dgm:pt>
      </mc:Choice>
      <mc:Fallback xmlns="">
        <dgm:pt modelId="{1F0319B3-5717-4926-A7E4-3A148D2EBE37}">
          <dgm:prSet phldrT="[Text]"/>
          <dgm:spPr/>
          <dgm:t>
            <a:bodyPr/>
            <a:lstStyle/>
            <a:p>
              <a:r>
                <a:rPr lang="en-US" dirty="0"/>
                <a:t>Let </a:t>
              </a:r>
              <a:r>
                <a:rPr lang="en-US" b="0" i="0">
                  <a:latin typeface="Cambria Math" panose="02040503050406030204" pitchFamily="18" charset="0"/>
                </a:rPr>
                <a:t>𝐾</a:t>
              </a:r>
              <a:r>
                <a:rPr lang="en-US" dirty="0"/>
                <a:t> denotes number of target categories (</a:t>
              </a:r>
              <a:r>
                <a:rPr lang="en-US" b="0" i="0">
                  <a:latin typeface="Cambria Math" panose="02040503050406030204" pitchFamily="18" charset="0"/>
                </a:rPr>
                <a:t>𝐾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≥2</a:t>
              </a:r>
              <a:r>
                <a:rPr lang="en-US" dirty="0"/>
                <a:t>)</a:t>
              </a:r>
            </a:p>
          </dgm:t>
        </dgm:pt>
      </mc:Fallback>
    </mc:AlternateContent>
    <dgm:pt modelId="{D6959831-54C2-4087-91AD-54652D301163}" type="parTrans" cxnId="{6C51758F-D024-4C60-BCD7-542DC6F601EC}">
      <dgm:prSet/>
      <dgm:spPr/>
      <dgm:t>
        <a:bodyPr/>
        <a:lstStyle/>
        <a:p>
          <a:endParaRPr lang="en-US"/>
        </a:p>
      </dgm:t>
    </dgm:pt>
    <dgm:pt modelId="{D3C32D83-C21B-4E99-9806-853D9AAC0E9A}" type="sibTrans" cxnId="{6C51758F-D024-4C60-BCD7-542DC6F601EC}">
      <dgm:prSet/>
      <dgm:spPr/>
      <dgm:t>
        <a:bodyPr/>
        <a:lstStyle/>
        <a:p>
          <a:endParaRPr lang="en-US"/>
        </a:p>
      </dgm:t>
    </dgm:pt>
    <dgm:pt modelId="{E9061EA3-2E63-4FE3-ADFA-4135BFBF8136}">
      <dgm:prSet phldrT="[Text]"/>
      <dgm:spPr/>
      <dgm:t>
        <a:bodyPr/>
        <a:lstStyle/>
        <a:p>
          <a:r>
            <a:rPr lang="en-US" dirty="0"/>
            <a:t>Occurrences of the categories in each subpopulation follow a multinomial distribution</a:t>
          </a:r>
        </a:p>
      </dgm:t>
    </dgm:pt>
    <dgm:pt modelId="{AE500F51-CEB6-499E-A86D-C3146F1FEE84}" type="parTrans" cxnId="{3FE61B2A-3821-4400-A5E4-96737E0EBD3D}">
      <dgm:prSet/>
      <dgm:spPr/>
      <dgm:t>
        <a:bodyPr/>
        <a:lstStyle/>
        <a:p>
          <a:endParaRPr lang="en-US"/>
        </a:p>
      </dgm:t>
    </dgm:pt>
    <dgm:pt modelId="{2D8D9628-C247-4C83-B073-563A684E9A8E}" type="sibTrans" cxnId="{3FE61B2A-3821-4400-A5E4-96737E0EBD3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A9DA286-330C-4697-BDF3-37B618C9D54D}">
          <dgm:prSet phldrT="[Text]" custT="1"/>
          <dgm:spPr/>
          <dgm:t>
            <a:bodyPr/>
            <a:lstStyle/>
            <a:p>
              <a:r>
                <a:rPr lang="en-US" sz="2300" dirty="0"/>
                <a:t>Require </a:t>
              </a:r>
              <a14:m>
                <m:oMath xmlns:m="http://schemas.openxmlformats.org/officeDocument/2006/math">
                  <m:nary>
                    <m:naryPr>
                      <m:chr m:val="∑"/>
                      <m:ctrlPr>
                        <a:rPr lang="en-US" sz="2300"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sz="23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sz="2300" i="1">
                          <a:latin typeface="Cambria Math" panose="02040503050406030204" pitchFamily="18" charset="0"/>
                        </a:rPr>
                        <m:t>𝐾</m:t>
                      </m:r>
                    </m:sup>
                    <m:e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e>
                  </m:nary>
                  <m:r>
                    <a:rPr lang="en-US" sz="2300" i="1">
                      <a:latin typeface="Cambria Math" panose="02040503050406030204" pitchFamily="18" charset="0"/>
                    </a:rPr>
                    <m:t>=1</m:t>
                  </m:r>
                </m:oMath>
              </a14:m>
              <a:endParaRPr lang="en-US" sz="2300" dirty="0"/>
            </a:p>
          </dgm:t>
        </dgm:pt>
      </mc:Choice>
      <mc:Fallback xmlns="">
        <dgm:pt modelId="{4A9DA286-330C-4697-BDF3-37B618C9D54D}">
          <dgm:prSet phldrT="[Text]" custT="1"/>
          <dgm:spPr/>
          <dgm:t>
            <a:bodyPr/>
            <a:lstStyle/>
            <a:p>
              <a:r>
                <a:rPr lang="en-US" sz="2300" dirty="0"/>
                <a:t>Require </a:t>
              </a:r>
              <a:r>
                <a:rPr lang="en-US" sz="2300" i="0">
                  <a:latin typeface="Cambria Math" panose="02040503050406030204" pitchFamily="18" charset="0"/>
                </a:rPr>
                <a:t>∑_(𝑗=1)^𝐾▒</a:t>
              </a:r>
              <a:r>
                <a:rPr lang="en-US" sz="23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300" i="0">
                  <a:latin typeface="Cambria Math" panose="02040503050406030204" pitchFamily="18" charset="0"/>
                </a:rPr>
                <a:t>𝑖𝑗 =1</a:t>
              </a:r>
              <a:endParaRPr lang="en-US" sz="2300" dirty="0"/>
            </a:p>
          </dgm:t>
        </dgm:pt>
      </mc:Fallback>
    </mc:AlternateContent>
    <dgm:pt modelId="{0B0EB74B-4227-4174-BB6B-AB0C5BFBD22B}" type="parTrans" cxnId="{525E2F63-49F6-4FE1-9224-EA55A2277D9A}">
      <dgm:prSet/>
      <dgm:spPr/>
      <dgm:t>
        <a:bodyPr/>
        <a:lstStyle/>
        <a:p>
          <a:endParaRPr lang="en-US"/>
        </a:p>
      </dgm:t>
    </dgm:pt>
    <dgm:pt modelId="{747A5BC6-CB3B-4B0E-8782-6EBBCF2502C9}" type="sibTrans" cxnId="{525E2F63-49F6-4FE1-9224-EA55A2277D9A}">
      <dgm:prSet/>
      <dgm:spPr/>
      <dgm:t>
        <a:bodyPr/>
        <a:lstStyle/>
        <a:p>
          <a:endParaRPr lang="en-US"/>
        </a:p>
      </dgm:t>
    </dgm:pt>
    <dgm:pt modelId="{F89A666A-8861-45F2-B9A9-6C3606D94A1B}">
      <dgm:prSet phldrT="[Text]"/>
      <dgm:spPr/>
      <dgm:t>
        <a:bodyPr/>
        <a:lstStyle/>
        <a:p>
          <a:r>
            <a:rPr lang="en-US" dirty="0"/>
            <a:t>Distributions across subpopulations are independent</a:t>
          </a:r>
        </a:p>
      </dgm:t>
    </dgm:pt>
    <dgm:pt modelId="{24C090CF-21C8-46F4-82FC-E862658FC9D4}" type="parTrans" cxnId="{09E4AA05-2890-4E69-917C-C35007020B97}">
      <dgm:prSet/>
      <dgm:spPr/>
      <dgm:t>
        <a:bodyPr/>
        <a:lstStyle/>
        <a:p>
          <a:endParaRPr lang="en-US"/>
        </a:p>
      </dgm:t>
    </dgm:pt>
    <dgm:pt modelId="{EACC877A-D071-4F99-AC13-2B6258D21051}" type="sibTrans" cxnId="{09E4AA05-2890-4E69-917C-C35007020B97}">
      <dgm:prSet/>
      <dgm:spPr/>
      <dgm:t>
        <a:bodyPr/>
        <a:lstStyle/>
        <a:p>
          <a:endParaRPr lang="en-US"/>
        </a:p>
      </dgm:t>
    </dgm:pt>
    <dgm:pt modelId="{493899A5-653C-4941-958E-AE75E69E801C}" type="pres">
      <dgm:prSet presAssocID="{9C7E4052-63E5-455C-8CB3-01B193C243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57EFA7-56B6-4189-B07D-55428C77D3A2}" type="pres">
      <dgm:prSet presAssocID="{F0807CA3-8798-469D-8EB5-D0B5F020B8F7}" presName="vertOne" presStyleCnt="0"/>
      <dgm:spPr/>
    </dgm:pt>
    <dgm:pt modelId="{1011E945-3005-47B6-8023-2DC1B0DA5CCF}" type="pres">
      <dgm:prSet presAssocID="{F0807CA3-8798-469D-8EB5-D0B5F020B8F7}" presName="txOne" presStyleLbl="node0" presStyleIdx="0" presStyleCnt="1">
        <dgm:presLayoutVars>
          <dgm:chPref val="3"/>
        </dgm:presLayoutVars>
      </dgm:prSet>
      <dgm:spPr/>
    </dgm:pt>
    <dgm:pt modelId="{15771946-2949-4A59-B03B-D263AB21AF54}" type="pres">
      <dgm:prSet presAssocID="{F0807CA3-8798-469D-8EB5-D0B5F020B8F7}" presName="parTransOne" presStyleCnt="0"/>
      <dgm:spPr/>
    </dgm:pt>
    <dgm:pt modelId="{309B3367-044B-405A-884A-F5CCF041DE33}" type="pres">
      <dgm:prSet presAssocID="{F0807CA3-8798-469D-8EB5-D0B5F020B8F7}" presName="horzOne" presStyleCnt="0"/>
      <dgm:spPr/>
    </dgm:pt>
    <dgm:pt modelId="{A378151C-82D0-48ED-9966-82FEF151123A}" type="pres">
      <dgm:prSet presAssocID="{852E4B06-924D-4B74-A273-7AAE9CAE6598}" presName="vertTwo" presStyleCnt="0"/>
      <dgm:spPr/>
    </dgm:pt>
    <dgm:pt modelId="{E137F625-41CE-4936-A4E9-34E17CFC4DDB}" type="pres">
      <dgm:prSet presAssocID="{852E4B06-924D-4B74-A273-7AAE9CAE6598}" presName="txTwo" presStyleLbl="node2" presStyleIdx="0" presStyleCnt="2">
        <dgm:presLayoutVars>
          <dgm:chPref val="3"/>
        </dgm:presLayoutVars>
      </dgm:prSet>
      <dgm:spPr/>
    </dgm:pt>
    <dgm:pt modelId="{412A59D5-65BD-4648-934D-413571F15F8E}" type="pres">
      <dgm:prSet presAssocID="{852E4B06-924D-4B74-A273-7AAE9CAE6598}" presName="parTransTwo" presStyleCnt="0"/>
      <dgm:spPr/>
    </dgm:pt>
    <dgm:pt modelId="{2097C513-3F0E-4AE8-A289-2AD1056462D8}" type="pres">
      <dgm:prSet presAssocID="{852E4B06-924D-4B74-A273-7AAE9CAE6598}" presName="horzTwo" presStyleCnt="0"/>
      <dgm:spPr/>
    </dgm:pt>
    <dgm:pt modelId="{CDAA5A8A-32A9-4AAE-96A4-F53FAD4E6EB0}" type="pres">
      <dgm:prSet presAssocID="{1F0319B3-5717-4926-A7E4-3A148D2EBE37}" presName="vertThree" presStyleCnt="0"/>
      <dgm:spPr/>
    </dgm:pt>
    <dgm:pt modelId="{41F02CF3-789C-43BB-A285-31FB79ADA295}" type="pres">
      <dgm:prSet presAssocID="{1F0319B3-5717-4926-A7E4-3A148D2EBE37}" presName="txThree" presStyleLbl="node3" presStyleIdx="0" presStyleCnt="3">
        <dgm:presLayoutVars>
          <dgm:chPref val="3"/>
        </dgm:presLayoutVars>
      </dgm:prSet>
      <dgm:spPr/>
    </dgm:pt>
    <dgm:pt modelId="{889340FE-9BD5-4704-BF44-3E3057919E93}" type="pres">
      <dgm:prSet presAssocID="{1F0319B3-5717-4926-A7E4-3A148D2EBE37}" presName="horzThree" presStyleCnt="0"/>
      <dgm:spPr/>
    </dgm:pt>
    <dgm:pt modelId="{85D1DED5-8EFC-4CA1-ADEB-3F05E646AF10}" type="pres">
      <dgm:prSet presAssocID="{D3C32D83-C21B-4E99-9806-853D9AAC0E9A}" presName="sibSpaceThree" presStyleCnt="0"/>
      <dgm:spPr/>
    </dgm:pt>
    <dgm:pt modelId="{57DE3259-88F3-49B8-83AE-17FD45A8962E}" type="pres">
      <dgm:prSet presAssocID="{E9061EA3-2E63-4FE3-ADFA-4135BFBF8136}" presName="vertThree" presStyleCnt="0"/>
      <dgm:spPr/>
    </dgm:pt>
    <dgm:pt modelId="{93956C45-7FCE-4B29-8EAF-318E0ACED89D}" type="pres">
      <dgm:prSet presAssocID="{E9061EA3-2E63-4FE3-ADFA-4135BFBF8136}" presName="txThree" presStyleLbl="node3" presStyleIdx="1" presStyleCnt="3">
        <dgm:presLayoutVars>
          <dgm:chPref val="3"/>
        </dgm:presLayoutVars>
      </dgm:prSet>
      <dgm:spPr/>
    </dgm:pt>
    <dgm:pt modelId="{B3A5CD47-A508-4802-B37D-883019E268B8}" type="pres">
      <dgm:prSet presAssocID="{E9061EA3-2E63-4FE3-ADFA-4135BFBF8136}" presName="horzThree" presStyleCnt="0"/>
      <dgm:spPr/>
    </dgm:pt>
    <dgm:pt modelId="{3CB2C0DE-73F2-415A-B1C7-26CD6473DCD2}" type="pres">
      <dgm:prSet presAssocID="{FE1F9AEF-6710-48F6-BC9E-AF14FC991CB0}" presName="sibSpaceTwo" presStyleCnt="0"/>
      <dgm:spPr/>
    </dgm:pt>
    <dgm:pt modelId="{8FE9E999-5A14-4D59-A434-18962CF04C35}" type="pres">
      <dgm:prSet presAssocID="{4A9DA286-330C-4697-BDF3-37B618C9D54D}" presName="vertTwo" presStyleCnt="0"/>
      <dgm:spPr/>
    </dgm:pt>
    <dgm:pt modelId="{07E9C108-C5D8-4D84-89B7-12C662730BD6}" type="pres">
      <dgm:prSet presAssocID="{4A9DA286-330C-4697-BDF3-37B618C9D54D}" presName="txTwo" presStyleLbl="node2" presStyleIdx="1" presStyleCnt="2">
        <dgm:presLayoutVars>
          <dgm:chPref val="3"/>
        </dgm:presLayoutVars>
      </dgm:prSet>
      <dgm:spPr/>
    </dgm:pt>
    <dgm:pt modelId="{16280639-BEED-4F2A-8A36-0327F2358584}" type="pres">
      <dgm:prSet presAssocID="{4A9DA286-330C-4697-BDF3-37B618C9D54D}" presName="parTransTwo" presStyleCnt="0"/>
      <dgm:spPr/>
    </dgm:pt>
    <dgm:pt modelId="{FA73DB15-59FE-46DC-9EB1-BBD4EDF49B56}" type="pres">
      <dgm:prSet presAssocID="{4A9DA286-330C-4697-BDF3-37B618C9D54D}" presName="horzTwo" presStyleCnt="0"/>
      <dgm:spPr/>
    </dgm:pt>
    <dgm:pt modelId="{71F36150-3D37-49A0-8295-AD891277E38A}" type="pres">
      <dgm:prSet presAssocID="{F89A666A-8861-45F2-B9A9-6C3606D94A1B}" presName="vertThree" presStyleCnt="0"/>
      <dgm:spPr/>
    </dgm:pt>
    <dgm:pt modelId="{E18BD064-E596-427F-AFB4-052CE51F854C}" type="pres">
      <dgm:prSet presAssocID="{F89A666A-8861-45F2-B9A9-6C3606D94A1B}" presName="txThree" presStyleLbl="node3" presStyleIdx="2" presStyleCnt="3">
        <dgm:presLayoutVars>
          <dgm:chPref val="3"/>
        </dgm:presLayoutVars>
      </dgm:prSet>
      <dgm:spPr/>
    </dgm:pt>
    <dgm:pt modelId="{8D61B9CF-5B90-4DA0-9DF0-E474395BBDE2}" type="pres">
      <dgm:prSet presAssocID="{F89A666A-8861-45F2-B9A9-6C3606D94A1B}" presName="horzThree" presStyleCnt="0"/>
      <dgm:spPr/>
    </dgm:pt>
  </dgm:ptLst>
  <dgm:cxnLst>
    <dgm:cxn modelId="{4B18E804-05F9-4A16-AF48-720D088C4299}" type="presOf" srcId="{F89A666A-8861-45F2-B9A9-6C3606D94A1B}" destId="{E18BD064-E596-427F-AFB4-052CE51F854C}" srcOrd="0" destOrd="0" presId="urn:microsoft.com/office/officeart/2005/8/layout/architecture"/>
    <dgm:cxn modelId="{09E4AA05-2890-4E69-917C-C35007020B97}" srcId="{4A9DA286-330C-4697-BDF3-37B618C9D54D}" destId="{F89A666A-8861-45F2-B9A9-6C3606D94A1B}" srcOrd="0" destOrd="0" parTransId="{24C090CF-21C8-46F4-82FC-E862658FC9D4}" sibTransId="{EACC877A-D071-4F99-AC13-2B6258D21051}"/>
    <dgm:cxn modelId="{3FE61B2A-3821-4400-A5E4-96737E0EBD3D}" srcId="{852E4B06-924D-4B74-A273-7AAE9CAE6598}" destId="{E9061EA3-2E63-4FE3-ADFA-4135BFBF8136}" srcOrd="1" destOrd="0" parTransId="{AE500F51-CEB6-499E-A86D-C3146F1FEE84}" sibTransId="{2D8D9628-C247-4C83-B073-563A684E9A8E}"/>
    <dgm:cxn modelId="{525E2F63-49F6-4FE1-9224-EA55A2277D9A}" srcId="{F0807CA3-8798-469D-8EB5-D0B5F020B8F7}" destId="{4A9DA286-330C-4697-BDF3-37B618C9D54D}" srcOrd="1" destOrd="0" parTransId="{0B0EB74B-4227-4174-BB6B-AB0C5BFBD22B}" sibTransId="{747A5BC6-CB3B-4B0E-8782-6EBBCF2502C9}"/>
    <dgm:cxn modelId="{DB78C965-6969-45C9-8C94-18080B077EC5}" type="presOf" srcId="{E9061EA3-2E63-4FE3-ADFA-4135BFBF8136}" destId="{93956C45-7FCE-4B29-8EAF-318E0ACED89D}" srcOrd="0" destOrd="0" presId="urn:microsoft.com/office/officeart/2005/8/layout/architecture"/>
    <dgm:cxn modelId="{7C723C52-5162-46FF-B769-CA4A4FC6B95A}" type="presOf" srcId="{4A9DA286-330C-4697-BDF3-37B618C9D54D}" destId="{07E9C108-C5D8-4D84-89B7-12C662730BD6}" srcOrd="0" destOrd="0" presId="urn:microsoft.com/office/officeart/2005/8/layout/architecture"/>
    <dgm:cxn modelId="{3F1E2C7C-4CA5-4B8E-B11C-F12C873342D5}" type="presOf" srcId="{9C7E4052-63E5-455C-8CB3-01B193C24343}" destId="{493899A5-653C-4941-958E-AE75E69E801C}" srcOrd="0" destOrd="0" presId="urn:microsoft.com/office/officeart/2005/8/layout/architecture"/>
    <dgm:cxn modelId="{48A87C81-9CAF-4C89-98CB-C552EB6BDF21}" srcId="{9C7E4052-63E5-455C-8CB3-01B193C24343}" destId="{F0807CA3-8798-469D-8EB5-D0B5F020B8F7}" srcOrd="0" destOrd="0" parTransId="{7B06A9DA-463F-4DF3-84AB-D3B4D6019A57}" sibTransId="{3A1411C3-B618-46E5-9FA9-5143FFE5A43A}"/>
    <dgm:cxn modelId="{CF27DC85-A0CF-40FD-973E-6B595F4EE3CA}" type="presOf" srcId="{F0807CA3-8798-469D-8EB5-D0B5F020B8F7}" destId="{1011E945-3005-47B6-8023-2DC1B0DA5CCF}" srcOrd="0" destOrd="0" presId="urn:microsoft.com/office/officeart/2005/8/layout/architecture"/>
    <dgm:cxn modelId="{6C51758F-D024-4C60-BCD7-542DC6F601EC}" srcId="{852E4B06-924D-4B74-A273-7AAE9CAE6598}" destId="{1F0319B3-5717-4926-A7E4-3A148D2EBE37}" srcOrd="0" destOrd="0" parTransId="{D6959831-54C2-4087-91AD-54652D301163}" sibTransId="{D3C32D83-C21B-4E99-9806-853D9AAC0E9A}"/>
    <dgm:cxn modelId="{9DD7D095-3D32-4EC6-BCC6-718E359C7A19}" type="presOf" srcId="{1F0319B3-5717-4926-A7E4-3A148D2EBE37}" destId="{41F02CF3-789C-43BB-A285-31FB79ADA295}" srcOrd="0" destOrd="0" presId="urn:microsoft.com/office/officeart/2005/8/layout/architecture"/>
    <dgm:cxn modelId="{94BF0DD8-3A80-4827-B1C7-575856A83ACB}" srcId="{F0807CA3-8798-469D-8EB5-D0B5F020B8F7}" destId="{852E4B06-924D-4B74-A273-7AAE9CAE6598}" srcOrd="0" destOrd="0" parTransId="{CE00A2AD-E49C-412B-BC02-9588B4972949}" sibTransId="{FE1F9AEF-6710-48F6-BC9E-AF14FC991CB0}"/>
    <dgm:cxn modelId="{DF1343E2-08F6-4F4A-92BE-53BEC5CEF5C4}" type="presOf" srcId="{852E4B06-924D-4B74-A273-7AAE9CAE6598}" destId="{E137F625-41CE-4936-A4E9-34E17CFC4DDB}" srcOrd="0" destOrd="0" presId="urn:microsoft.com/office/officeart/2005/8/layout/architecture"/>
    <dgm:cxn modelId="{089C1F06-46C1-49DF-8A3C-1316FF440F10}" type="presParOf" srcId="{493899A5-653C-4941-958E-AE75E69E801C}" destId="{AA57EFA7-56B6-4189-B07D-55428C77D3A2}" srcOrd="0" destOrd="0" presId="urn:microsoft.com/office/officeart/2005/8/layout/architecture"/>
    <dgm:cxn modelId="{816C9DCE-BFFD-44A2-9419-80B849FE0C24}" type="presParOf" srcId="{AA57EFA7-56B6-4189-B07D-55428C77D3A2}" destId="{1011E945-3005-47B6-8023-2DC1B0DA5CCF}" srcOrd="0" destOrd="0" presId="urn:microsoft.com/office/officeart/2005/8/layout/architecture"/>
    <dgm:cxn modelId="{99C1D76D-CC05-4D53-99EF-64496D78B365}" type="presParOf" srcId="{AA57EFA7-56B6-4189-B07D-55428C77D3A2}" destId="{15771946-2949-4A59-B03B-D263AB21AF54}" srcOrd="1" destOrd="0" presId="urn:microsoft.com/office/officeart/2005/8/layout/architecture"/>
    <dgm:cxn modelId="{EC7F6218-B138-43FF-93F4-95D2B0DCCF55}" type="presParOf" srcId="{AA57EFA7-56B6-4189-B07D-55428C77D3A2}" destId="{309B3367-044B-405A-884A-F5CCF041DE33}" srcOrd="2" destOrd="0" presId="urn:microsoft.com/office/officeart/2005/8/layout/architecture"/>
    <dgm:cxn modelId="{24CEC4F6-1227-4D16-B684-FAD31C5CC8E2}" type="presParOf" srcId="{309B3367-044B-405A-884A-F5CCF041DE33}" destId="{A378151C-82D0-48ED-9966-82FEF151123A}" srcOrd="0" destOrd="0" presId="urn:microsoft.com/office/officeart/2005/8/layout/architecture"/>
    <dgm:cxn modelId="{228D01B8-EFB6-4790-AE2F-BC56C9A6C767}" type="presParOf" srcId="{A378151C-82D0-48ED-9966-82FEF151123A}" destId="{E137F625-41CE-4936-A4E9-34E17CFC4DDB}" srcOrd="0" destOrd="0" presId="urn:microsoft.com/office/officeart/2005/8/layout/architecture"/>
    <dgm:cxn modelId="{F36940B8-35C0-4F25-85D6-2AD68C9DDB7D}" type="presParOf" srcId="{A378151C-82D0-48ED-9966-82FEF151123A}" destId="{412A59D5-65BD-4648-934D-413571F15F8E}" srcOrd="1" destOrd="0" presId="urn:microsoft.com/office/officeart/2005/8/layout/architecture"/>
    <dgm:cxn modelId="{814F64B7-720F-46C0-9772-187AA616BF72}" type="presParOf" srcId="{A378151C-82D0-48ED-9966-82FEF151123A}" destId="{2097C513-3F0E-4AE8-A289-2AD1056462D8}" srcOrd="2" destOrd="0" presId="urn:microsoft.com/office/officeart/2005/8/layout/architecture"/>
    <dgm:cxn modelId="{D33C28C1-BB8D-41A9-A7B5-238562D1A222}" type="presParOf" srcId="{2097C513-3F0E-4AE8-A289-2AD1056462D8}" destId="{CDAA5A8A-32A9-4AAE-96A4-F53FAD4E6EB0}" srcOrd="0" destOrd="0" presId="urn:microsoft.com/office/officeart/2005/8/layout/architecture"/>
    <dgm:cxn modelId="{91B4F06B-D89D-4B6C-99B6-FFC1EF4A25EA}" type="presParOf" srcId="{CDAA5A8A-32A9-4AAE-96A4-F53FAD4E6EB0}" destId="{41F02CF3-789C-43BB-A285-31FB79ADA295}" srcOrd="0" destOrd="0" presId="urn:microsoft.com/office/officeart/2005/8/layout/architecture"/>
    <dgm:cxn modelId="{3355B9F3-A04E-4B8B-A22D-2A63B6E4132A}" type="presParOf" srcId="{CDAA5A8A-32A9-4AAE-96A4-F53FAD4E6EB0}" destId="{889340FE-9BD5-4704-BF44-3E3057919E93}" srcOrd="1" destOrd="0" presId="urn:microsoft.com/office/officeart/2005/8/layout/architecture"/>
    <dgm:cxn modelId="{8F53E6A7-B84A-4CE0-9D2D-E8518A4F2E72}" type="presParOf" srcId="{2097C513-3F0E-4AE8-A289-2AD1056462D8}" destId="{85D1DED5-8EFC-4CA1-ADEB-3F05E646AF10}" srcOrd="1" destOrd="0" presId="urn:microsoft.com/office/officeart/2005/8/layout/architecture"/>
    <dgm:cxn modelId="{5474FA9B-EEF3-444F-9C57-F12641BD6E91}" type="presParOf" srcId="{2097C513-3F0E-4AE8-A289-2AD1056462D8}" destId="{57DE3259-88F3-49B8-83AE-17FD45A8962E}" srcOrd="2" destOrd="0" presId="urn:microsoft.com/office/officeart/2005/8/layout/architecture"/>
    <dgm:cxn modelId="{623A51EA-0409-4EDF-A95A-732871F18219}" type="presParOf" srcId="{57DE3259-88F3-49B8-83AE-17FD45A8962E}" destId="{93956C45-7FCE-4B29-8EAF-318E0ACED89D}" srcOrd="0" destOrd="0" presId="urn:microsoft.com/office/officeart/2005/8/layout/architecture"/>
    <dgm:cxn modelId="{F223778F-83C3-48EC-8BEF-54B761A8409D}" type="presParOf" srcId="{57DE3259-88F3-49B8-83AE-17FD45A8962E}" destId="{B3A5CD47-A508-4802-B37D-883019E268B8}" srcOrd="1" destOrd="0" presId="urn:microsoft.com/office/officeart/2005/8/layout/architecture"/>
    <dgm:cxn modelId="{AE6EEA7C-69DE-4D38-9B3E-F2EF41DC0E01}" type="presParOf" srcId="{309B3367-044B-405A-884A-F5CCF041DE33}" destId="{3CB2C0DE-73F2-415A-B1C7-26CD6473DCD2}" srcOrd="1" destOrd="0" presId="urn:microsoft.com/office/officeart/2005/8/layout/architecture"/>
    <dgm:cxn modelId="{33BBB2C8-45A5-4D94-A555-52C045E7725B}" type="presParOf" srcId="{309B3367-044B-405A-884A-F5CCF041DE33}" destId="{8FE9E999-5A14-4D59-A434-18962CF04C35}" srcOrd="2" destOrd="0" presId="urn:microsoft.com/office/officeart/2005/8/layout/architecture"/>
    <dgm:cxn modelId="{49F431D9-293D-44CE-8DED-3CA2035700C6}" type="presParOf" srcId="{8FE9E999-5A14-4D59-A434-18962CF04C35}" destId="{07E9C108-C5D8-4D84-89B7-12C662730BD6}" srcOrd="0" destOrd="0" presId="urn:microsoft.com/office/officeart/2005/8/layout/architecture"/>
    <dgm:cxn modelId="{DF3AADB9-3948-4D51-B937-FEFEA19DC8A7}" type="presParOf" srcId="{8FE9E999-5A14-4D59-A434-18962CF04C35}" destId="{16280639-BEED-4F2A-8A36-0327F2358584}" srcOrd="1" destOrd="0" presId="urn:microsoft.com/office/officeart/2005/8/layout/architecture"/>
    <dgm:cxn modelId="{C09356FB-8BFC-4648-B128-C594DC231E70}" type="presParOf" srcId="{8FE9E999-5A14-4D59-A434-18962CF04C35}" destId="{FA73DB15-59FE-46DC-9EB1-BBD4EDF49B56}" srcOrd="2" destOrd="0" presId="urn:microsoft.com/office/officeart/2005/8/layout/architecture"/>
    <dgm:cxn modelId="{C06D1D05-E7E7-450A-8180-FEF1CE58A418}" type="presParOf" srcId="{FA73DB15-59FE-46DC-9EB1-BBD4EDF49B56}" destId="{71F36150-3D37-49A0-8295-AD891277E38A}" srcOrd="0" destOrd="0" presId="urn:microsoft.com/office/officeart/2005/8/layout/architecture"/>
    <dgm:cxn modelId="{C36A5E44-651D-4005-9C8C-2CDD3AB95151}" type="presParOf" srcId="{71F36150-3D37-49A0-8295-AD891277E38A}" destId="{E18BD064-E596-427F-AFB4-052CE51F854C}" srcOrd="0" destOrd="0" presId="urn:microsoft.com/office/officeart/2005/8/layout/architecture"/>
    <dgm:cxn modelId="{A00829D5-AEB9-470A-84B9-E78258D5D9E9}" type="presParOf" srcId="{71F36150-3D37-49A0-8295-AD891277E38A}" destId="{8D61B9CF-5B90-4DA0-9DF0-E474395BBDE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7E4052-63E5-455C-8CB3-01B193C24343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0807CA3-8798-469D-8EB5-D0B5F020B8F7}">
          <dgm:prSet phldrT="[Text]" custT="1"/>
          <dgm:spPr/>
          <dgm:t>
            <a:bodyPr/>
            <a:lstStyle/>
            <a:p>
              <a:r>
                <a:rPr lang="en-US" sz="2300" dirty="0"/>
                <a:t>Let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3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e>
                    <m: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oMath>
              </a14:m>
              <a:r>
                <a:rPr lang="en-US" sz="2300" dirty="0"/>
                <a:t> be the </a:t>
              </a:r>
              <a14:m>
                <m:oMath xmlns:m="http://schemas.openxmlformats.org/officeDocument/2006/math">
                  <m:r>
                    <a:rPr lang="en-US" sz="2300" i="1">
                      <a:latin typeface="Cambria Math" panose="02040503050406030204" pitchFamily="18" charset="0"/>
                    </a:rPr>
                    <m:t>𝑝</m:t>
                  </m:r>
                  <m:r>
                    <a:rPr lang="en-US" sz="230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×1</m:t>
                  </m:r>
                </m:oMath>
              </a14:m>
              <a:r>
                <a:rPr lang="en-US" sz="2300" dirty="0"/>
                <a:t> column vector of parameters.  Parameters are defined by [categories of] the predictors. One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3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e>
                    <m:sub>
                      <m:r>
                        <a:rPr lang="en-US" sz="2300" i="1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oMath>
              </a14:m>
              <a:r>
                <a:rPr lang="en-US" sz="2300" dirty="0"/>
                <a:t> for each category of the target variable</a:t>
              </a:r>
            </a:p>
          </dgm:t>
        </dgm:pt>
      </mc:Choice>
      <mc:Fallback xmlns="">
        <dgm:pt modelId="{F0807CA3-8798-469D-8EB5-D0B5F020B8F7}">
          <dgm:prSet phldrT="[Text]" custT="1"/>
          <dgm:spPr/>
          <dgm:t>
            <a:bodyPr/>
            <a:lstStyle/>
            <a:p>
              <a:r>
                <a:rPr lang="en-US" sz="2300" dirty="0"/>
                <a:t>Let </a:t>
              </a:r>
              <a:r>
                <a:rPr lang="en-US" sz="2300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𝛃_</a:t>
              </a:r>
              <a:r>
                <a:rPr lang="en-US" sz="2300" b="0" i="0">
                  <a:latin typeface="Cambria Math" panose="02040503050406030204" pitchFamily="18" charset="0"/>
                </a:rPr>
                <a:t>𝑗</a:t>
              </a:r>
              <a:r>
                <a:rPr lang="en-US" sz="2300" dirty="0"/>
                <a:t> be the </a:t>
              </a:r>
              <a:r>
                <a:rPr lang="en-US" sz="2300" i="0">
                  <a:latin typeface="Cambria Math" panose="02040503050406030204" pitchFamily="18" charset="0"/>
                </a:rPr>
                <a:t>𝑝</a:t>
              </a:r>
              <a:r>
                <a:rPr lang="en-US" sz="23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×1</a:t>
              </a:r>
              <a:r>
                <a:rPr lang="en-US" sz="2300" dirty="0"/>
                <a:t> column vector of parameters.  Parameters are defined by [categories of] the predictors. One </a:t>
              </a:r>
              <a:r>
                <a:rPr lang="en-US" sz="2300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𝛃_</a:t>
              </a:r>
              <a:r>
                <a:rPr lang="en-US" sz="2300" i="0">
                  <a:latin typeface="Cambria Math" panose="02040503050406030204" pitchFamily="18" charset="0"/>
                </a:rPr>
                <a:t>𝑗</a:t>
              </a:r>
              <a:r>
                <a:rPr lang="en-US" sz="2300" dirty="0"/>
                <a:t> for each category of the target variable</a:t>
              </a:r>
            </a:p>
          </dgm:t>
        </dgm:pt>
      </mc:Fallback>
    </mc:AlternateContent>
    <dgm:pt modelId="{7B06A9DA-463F-4DF3-84AB-D3B4D6019A57}" type="parTrans" cxnId="{48A87C81-9CAF-4C89-98CB-C552EB6BDF21}">
      <dgm:prSet/>
      <dgm:spPr/>
      <dgm:t>
        <a:bodyPr/>
        <a:lstStyle/>
        <a:p>
          <a:endParaRPr lang="en-US"/>
        </a:p>
      </dgm:t>
    </dgm:pt>
    <dgm:pt modelId="{3A1411C3-B618-46E5-9FA9-5143FFE5A43A}" type="sibTrans" cxnId="{48A87C81-9CAF-4C89-98CB-C552EB6BDF2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52E4B06-924D-4B74-A273-7AAE9CAE6598}">
          <dgm:prSet phldrT="[Text]" custT="1"/>
          <dgm:spPr/>
          <dgm:t>
            <a:bodyPr/>
            <a:lstStyle/>
            <a:p>
              <a:r>
                <a:rPr lang="en-US" sz="2300" dirty="0"/>
                <a:t>Therefore, we arbitrarily set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3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e>
                    <m:sub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sub>
                  </m:sSub>
                  <m:r>
                    <a:rPr lang="en-US" sz="2300" b="0" i="1" smtClean="0">
                      <a:latin typeface="Cambria Math" panose="02040503050406030204" pitchFamily="18" charset="0"/>
                    </a:rPr>
                    <m:t>=0</m:t>
                  </m:r>
                </m:oMath>
              </a14:m>
              <a:r>
                <a:rPr lang="en-US" sz="2300" dirty="0"/>
                <a:t> for the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300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300" i="1">
                          <a:latin typeface="Cambria Math" panose="02040503050406030204" pitchFamily="18" charset="0"/>
                        </a:rPr>
                        <m:t>𝐽</m:t>
                      </m:r>
                    </m:e>
                    <m:sup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</a:rPr>
                        <m:t>th</m:t>
                      </m:r>
                    </m:sup>
                  </m:sSup>
                </m:oMath>
              </a14:m>
              <a:r>
                <a:rPr lang="en-US" sz="2300" dirty="0"/>
                <a:t> category (a.k.a. the reference category) of the target variable</a:t>
              </a:r>
            </a:p>
          </dgm:t>
        </dgm:pt>
      </mc:Choice>
      <mc:Fallback xmlns="">
        <dgm:pt modelId="{852E4B06-924D-4B74-A273-7AAE9CAE6598}">
          <dgm:prSet phldrT="[Text]" custT="1"/>
          <dgm:spPr/>
          <dgm:t>
            <a:bodyPr/>
            <a:lstStyle/>
            <a:p>
              <a:r>
                <a:rPr lang="en-US" sz="2300" dirty="0"/>
                <a:t>Therefore, we arbitrarily set </a:t>
              </a:r>
              <a:r>
                <a:rPr lang="en-US" sz="2300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𝛃_</a:t>
              </a:r>
              <a:r>
                <a:rPr lang="en-US" sz="23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𝐽</a:t>
              </a:r>
              <a:r>
                <a:rPr lang="en-US" sz="2300" b="0" i="0">
                  <a:latin typeface="Cambria Math" panose="02040503050406030204" pitchFamily="18" charset="0"/>
                </a:rPr>
                <a:t>=0</a:t>
              </a:r>
              <a:r>
                <a:rPr lang="en-US" sz="2300" dirty="0"/>
                <a:t> for the </a:t>
              </a:r>
              <a:r>
                <a:rPr lang="en-US" sz="2300" i="0">
                  <a:latin typeface="Cambria Math" panose="02040503050406030204" pitchFamily="18" charset="0"/>
                </a:rPr>
                <a:t>𝐽^th</a:t>
              </a:r>
              <a:r>
                <a:rPr lang="en-US" sz="2300" dirty="0"/>
                <a:t> category (a.k.a. the reference category) of the target variable</a:t>
              </a:r>
            </a:p>
          </dgm:t>
        </dgm:pt>
      </mc:Fallback>
    </mc:AlternateContent>
    <dgm:pt modelId="{CE00A2AD-E49C-412B-BC02-9588B4972949}" type="parTrans" cxnId="{94BF0DD8-3A80-4827-B1C7-575856A83ACB}">
      <dgm:prSet/>
      <dgm:spPr/>
      <dgm:t>
        <a:bodyPr/>
        <a:lstStyle/>
        <a:p>
          <a:endParaRPr lang="en-US"/>
        </a:p>
      </dgm:t>
    </dgm:pt>
    <dgm:pt modelId="{FE1F9AEF-6710-48F6-BC9E-AF14FC991CB0}" type="sibTrans" cxnId="{94BF0DD8-3A80-4827-B1C7-575856A83ACB}">
      <dgm:prSet/>
      <dgm:spPr/>
      <dgm:t>
        <a:bodyPr/>
        <a:lstStyle/>
        <a:p>
          <a:endParaRPr lang="en-US"/>
        </a:p>
      </dgm:t>
    </dgm:pt>
    <dgm:pt modelId="{1F0319B3-5717-4926-A7E4-3A148D2EBE37}">
      <dgm:prSet phldrT="[Text]"/>
      <dgm:spPr/>
      <dgm:t>
        <a:bodyPr/>
        <a:lstStyle/>
        <a:p>
          <a:r>
            <a:rPr lang="en-US" dirty="0"/>
            <a:t>The preferred choice is the MODE category (greatest number of observations)</a:t>
          </a:r>
        </a:p>
      </dgm:t>
    </dgm:pt>
    <dgm:pt modelId="{D6959831-54C2-4087-91AD-54652D301163}" type="parTrans" cxnId="{6C51758F-D024-4C60-BCD7-542DC6F601EC}">
      <dgm:prSet/>
      <dgm:spPr/>
      <dgm:t>
        <a:bodyPr/>
        <a:lstStyle/>
        <a:p>
          <a:endParaRPr lang="en-US"/>
        </a:p>
      </dgm:t>
    </dgm:pt>
    <dgm:pt modelId="{D3C32D83-C21B-4E99-9806-853D9AAC0E9A}" type="sibTrans" cxnId="{6C51758F-D024-4C60-BCD7-542DC6F601EC}">
      <dgm:prSet/>
      <dgm:spPr/>
      <dgm:t>
        <a:bodyPr/>
        <a:lstStyle/>
        <a:p>
          <a:endParaRPr lang="en-US"/>
        </a:p>
      </dgm:t>
    </dgm:pt>
    <dgm:pt modelId="{E9061EA3-2E63-4FE3-ADFA-4135BFBF8136}">
      <dgm:prSet phldrT="[Text]"/>
      <dgm:spPr/>
      <dgm:t>
        <a:bodyPr/>
        <a:lstStyle/>
        <a:p>
          <a:r>
            <a:rPr lang="en-US" dirty="0"/>
            <a:t>A common choice is the LAST category (highest lexical order)</a:t>
          </a:r>
        </a:p>
      </dgm:t>
    </dgm:pt>
    <dgm:pt modelId="{AE500F51-CEB6-499E-A86D-C3146F1FEE84}" type="parTrans" cxnId="{3FE61B2A-3821-4400-A5E4-96737E0EBD3D}">
      <dgm:prSet/>
      <dgm:spPr/>
      <dgm:t>
        <a:bodyPr/>
        <a:lstStyle/>
        <a:p>
          <a:endParaRPr lang="en-US"/>
        </a:p>
      </dgm:t>
    </dgm:pt>
    <dgm:pt modelId="{2D8D9628-C247-4C83-B073-563A684E9A8E}" type="sibTrans" cxnId="{3FE61B2A-3821-4400-A5E4-96737E0EBD3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A9DA286-330C-4697-BDF3-37B618C9D54D}">
          <dgm:prSet phldrT="[Text]" custT="1"/>
          <dgm:spPr/>
          <dgm:t>
            <a:bodyPr/>
            <a:lstStyle/>
            <a:p>
              <a:r>
                <a:rPr lang="en-US" sz="2300" dirty="0"/>
                <a:t>Since </a:t>
              </a:r>
              <a14:m>
                <m:oMath xmlns:m="http://schemas.openxmlformats.org/officeDocument/2006/math">
                  <m:nary>
                    <m:naryPr>
                      <m:chr m:val="∑"/>
                      <m:ctrlPr>
                        <a:rPr lang="en-US" sz="2300"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sz="23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US" sz="2300" i="1">
                          <a:latin typeface="Cambria Math" panose="02040503050406030204" pitchFamily="18" charset="0"/>
                        </a:rPr>
                        <m:t>𝐾</m:t>
                      </m:r>
                    </m:sup>
                    <m:e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e>
                  </m:nary>
                  <m:r>
                    <a:rPr lang="en-US" sz="2300" i="1">
                      <a:latin typeface="Cambria Math" panose="02040503050406030204" pitchFamily="18" charset="0"/>
                    </a:rPr>
                    <m:t>=1</m:t>
                  </m:r>
                </m:oMath>
              </a14:m>
              <a:r>
                <a:rPr lang="en-US" sz="2300" dirty="0"/>
                <a:t>, we only need </a:t>
              </a:r>
              <a14:m>
                <m:oMath xmlns:m="http://schemas.openxmlformats.org/officeDocument/2006/math">
                  <m:r>
                    <a:rPr lang="en-US" sz="2300" b="0" i="1" smtClean="0">
                      <a:latin typeface="Cambria Math" panose="02040503050406030204" pitchFamily="18" charset="0"/>
                    </a:rPr>
                    <m:t>𝐾</m:t>
                  </m:r>
                  <m:r>
                    <a:rPr lang="en-US" sz="2300" b="0" i="1" smtClean="0">
                      <a:latin typeface="Cambria Math" panose="02040503050406030204" pitchFamily="18" charset="0"/>
                    </a:rPr>
                    <m:t>−1</m:t>
                  </m:r>
                </m:oMath>
              </a14:m>
              <a:r>
                <a:rPr lang="en-US" sz="2300" dirty="0"/>
                <a:t> parameter vectors</a:t>
              </a:r>
            </a:p>
          </dgm:t>
        </dgm:pt>
      </mc:Choice>
      <mc:Fallback xmlns="">
        <dgm:pt modelId="{4A9DA286-330C-4697-BDF3-37B618C9D54D}">
          <dgm:prSet phldrT="[Text]" custT="1"/>
          <dgm:spPr/>
          <dgm:t>
            <a:bodyPr/>
            <a:lstStyle/>
            <a:p>
              <a:r>
                <a:rPr lang="en-US" sz="2300" dirty="0"/>
                <a:t>Since </a:t>
              </a:r>
              <a:r>
                <a:rPr lang="en-US" sz="2300" i="0">
                  <a:latin typeface="Cambria Math" panose="02040503050406030204" pitchFamily="18" charset="0"/>
                </a:rPr>
                <a:t>∑_(𝑗=1)^𝐾▒</a:t>
              </a:r>
              <a:r>
                <a:rPr lang="en-US" sz="23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300" i="0">
                  <a:latin typeface="Cambria Math" panose="02040503050406030204" pitchFamily="18" charset="0"/>
                </a:rPr>
                <a:t>𝑖𝑗 =1</a:t>
              </a:r>
              <a:r>
                <a:rPr lang="en-US" sz="2300" dirty="0"/>
                <a:t>, we only need </a:t>
              </a:r>
              <a:r>
                <a:rPr lang="en-US" sz="2300" b="0" i="0">
                  <a:latin typeface="Cambria Math" panose="02040503050406030204" pitchFamily="18" charset="0"/>
                </a:rPr>
                <a:t>𝐾−1</a:t>
              </a:r>
              <a:r>
                <a:rPr lang="en-US" sz="2300" dirty="0"/>
                <a:t> parameter vectors</a:t>
              </a:r>
            </a:p>
          </dgm:t>
        </dgm:pt>
      </mc:Fallback>
    </mc:AlternateContent>
    <dgm:pt modelId="{0B0EB74B-4227-4174-BB6B-AB0C5BFBD22B}" type="parTrans" cxnId="{525E2F63-49F6-4FE1-9224-EA55A2277D9A}">
      <dgm:prSet/>
      <dgm:spPr/>
      <dgm:t>
        <a:bodyPr/>
        <a:lstStyle/>
        <a:p>
          <a:endParaRPr lang="en-US"/>
        </a:p>
      </dgm:t>
    </dgm:pt>
    <dgm:pt modelId="{747A5BC6-CB3B-4B0E-8782-6EBBCF2502C9}" type="sibTrans" cxnId="{525E2F63-49F6-4FE1-9224-EA55A2277D9A}">
      <dgm:prSet/>
      <dgm:spPr/>
      <dgm:t>
        <a:bodyPr/>
        <a:lstStyle/>
        <a:p>
          <a:endParaRPr lang="en-US"/>
        </a:p>
      </dgm:t>
    </dgm:pt>
    <dgm:pt modelId="{F89A666A-8861-45F2-B9A9-6C3606D94A1B}">
      <dgm:prSet phldrT="[Text]"/>
      <dgm:spPr/>
      <dgm:t>
        <a:bodyPr/>
        <a:lstStyle/>
        <a:p>
          <a:r>
            <a:rPr lang="en-US" dirty="0"/>
            <a:t>Choice of reference target category does not affect model goodness-of-fit</a:t>
          </a:r>
        </a:p>
      </dgm:t>
    </dgm:pt>
    <dgm:pt modelId="{24C090CF-21C8-46F4-82FC-E862658FC9D4}" type="parTrans" cxnId="{09E4AA05-2890-4E69-917C-C35007020B97}">
      <dgm:prSet/>
      <dgm:spPr/>
      <dgm:t>
        <a:bodyPr/>
        <a:lstStyle/>
        <a:p>
          <a:endParaRPr lang="en-US"/>
        </a:p>
      </dgm:t>
    </dgm:pt>
    <dgm:pt modelId="{EACC877A-D071-4F99-AC13-2B6258D21051}" type="sibTrans" cxnId="{09E4AA05-2890-4E69-917C-C35007020B97}">
      <dgm:prSet/>
      <dgm:spPr/>
      <dgm:t>
        <a:bodyPr/>
        <a:lstStyle/>
        <a:p>
          <a:endParaRPr lang="en-US"/>
        </a:p>
      </dgm:t>
    </dgm:pt>
    <dgm:pt modelId="{FF1FF8C9-402D-463F-AD5E-9E4EA7805417}" type="pres">
      <dgm:prSet presAssocID="{9C7E4052-63E5-455C-8CB3-01B193C24343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6961CB49-4B80-45A3-A674-13AB015DAFAC}" type="pres">
      <dgm:prSet presAssocID="{F0807CA3-8798-469D-8EB5-D0B5F020B8F7}" presName="vertOne" presStyleCnt="0"/>
      <dgm:spPr/>
    </dgm:pt>
    <dgm:pt modelId="{EB47DDAF-0734-4EDC-802F-78398BCD9834}" type="pres">
      <dgm:prSet presAssocID="{F0807CA3-8798-469D-8EB5-D0B5F020B8F7}" presName="txOne" presStyleLbl="node0" presStyleIdx="0" presStyleCnt="1">
        <dgm:presLayoutVars>
          <dgm:chPref val="3"/>
        </dgm:presLayoutVars>
      </dgm:prSet>
      <dgm:spPr/>
    </dgm:pt>
    <dgm:pt modelId="{EE399204-DC72-4D91-9E59-8EB9BEA2FA3A}" type="pres">
      <dgm:prSet presAssocID="{F0807CA3-8798-469D-8EB5-D0B5F020B8F7}" presName="parTransOne" presStyleCnt="0"/>
      <dgm:spPr/>
    </dgm:pt>
    <dgm:pt modelId="{F9015234-FF0B-4CFE-813D-CB6A2CDA75FE}" type="pres">
      <dgm:prSet presAssocID="{F0807CA3-8798-469D-8EB5-D0B5F020B8F7}" presName="horzOne" presStyleCnt="0"/>
      <dgm:spPr/>
    </dgm:pt>
    <dgm:pt modelId="{9E145974-6149-4994-B22B-0FC3C8458D8A}" type="pres">
      <dgm:prSet presAssocID="{852E4B06-924D-4B74-A273-7AAE9CAE6598}" presName="vertTwo" presStyleCnt="0"/>
      <dgm:spPr/>
    </dgm:pt>
    <dgm:pt modelId="{3EF6782B-BFDA-4949-93EF-369366FE0C2D}" type="pres">
      <dgm:prSet presAssocID="{852E4B06-924D-4B74-A273-7AAE9CAE6598}" presName="txTwo" presStyleLbl="node2" presStyleIdx="0" presStyleCnt="2">
        <dgm:presLayoutVars>
          <dgm:chPref val="3"/>
        </dgm:presLayoutVars>
      </dgm:prSet>
      <dgm:spPr/>
    </dgm:pt>
    <dgm:pt modelId="{ABAED7D8-69A4-476C-AE6F-BACD8F7DD643}" type="pres">
      <dgm:prSet presAssocID="{852E4B06-924D-4B74-A273-7AAE9CAE6598}" presName="parTransTwo" presStyleCnt="0"/>
      <dgm:spPr/>
    </dgm:pt>
    <dgm:pt modelId="{B34DE53B-D8E0-4AE5-B0B5-CC04746D2C73}" type="pres">
      <dgm:prSet presAssocID="{852E4B06-924D-4B74-A273-7AAE9CAE6598}" presName="horzTwo" presStyleCnt="0"/>
      <dgm:spPr/>
    </dgm:pt>
    <dgm:pt modelId="{AA1BF209-974D-48F6-87EA-93E62D90CD9C}" type="pres">
      <dgm:prSet presAssocID="{1F0319B3-5717-4926-A7E4-3A148D2EBE37}" presName="vertThree" presStyleCnt="0"/>
      <dgm:spPr/>
    </dgm:pt>
    <dgm:pt modelId="{EF9D00CF-5154-4C55-833A-EC8A0BE63579}" type="pres">
      <dgm:prSet presAssocID="{1F0319B3-5717-4926-A7E4-3A148D2EBE37}" presName="txThree" presStyleLbl="node3" presStyleIdx="0" presStyleCnt="3">
        <dgm:presLayoutVars>
          <dgm:chPref val="3"/>
        </dgm:presLayoutVars>
      </dgm:prSet>
      <dgm:spPr/>
    </dgm:pt>
    <dgm:pt modelId="{8460257A-8729-48B0-8CE2-42F047DF8C59}" type="pres">
      <dgm:prSet presAssocID="{1F0319B3-5717-4926-A7E4-3A148D2EBE37}" presName="horzThree" presStyleCnt="0"/>
      <dgm:spPr/>
    </dgm:pt>
    <dgm:pt modelId="{66030AC9-DD19-4D28-9A45-9AC2F45F7250}" type="pres">
      <dgm:prSet presAssocID="{D3C32D83-C21B-4E99-9806-853D9AAC0E9A}" presName="sibSpaceThree" presStyleCnt="0"/>
      <dgm:spPr/>
    </dgm:pt>
    <dgm:pt modelId="{25303B0A-D3BF-460B-A534-E97ABE4FE963}" type="pres">
      <dgm:prSet presAssocID="{E9061EA3-2E63-4FE3-ADFA-4135BFBF8136}" presName="vertThree" presStyleCnt="0"/>
      <dgm:spPr/>
    </dgm:pt>
    <dgm:pt modelId="{6F496A9C-AB5A-4D6E-A8F1-01D2423519FF}" type="pres">
      <dgm:prSet presAssocID="{E9061EA3-2E63-4FE3-ADFA-4135BFBF8136}" presName="txThree" presStyleLbl="node3" presStyleIdx="1" presStyleCnt="3">
        <dgm:presLayoutVars>
          <dgm:chPref val="3"/>
        </dgm:presLayoutVars>
      </dgm:prSet>
      <dgm:spPr/>
    </dgm:pt>
    <dgm:pt modelId="{2BA23B4E-2A37-47A0-A958-E9627E9443A2}" type="pres">
      <dgm:prSet presAssocID="{E9061EA3-2E63-4FE3-ADFA-4135BFBF8136}" presName="horzThree" presStyleCnt="0"/>
      <dgm:spPr/>
    </dgm:pt>
    <dgm:pt modelId="{6EC4AD21-11A3-4EB9-BBF3-516B97380FD1}" type="pres">
      <dgm:prSet presAssocID="{FE1F9AEF-6710-48F6-BC9E-AF14FC991CB0}" presName="sibSpaceTwo" presStyleCnt="0"/>
      <dgm:spPr/>
    </dgm:pt>
    <dgm:pt modelId="{5710EF55-8602-426E-BD44-813B9767F5A8}" type="pres">
      <dgm:prSet presAssocID="{4A9DA286-330C-4697-BDF3-37B618C9D54D}" presName="vertTwo" presStyleCnt="0"/>
      <dgm:spPr/>
    </dgm:pt>
    <dgm:pt modelId="{5FE5A0FA-F06D-4F79-A706-1D5C35B82384}" type="pres">
      <dgm:prSet presAssocID="{4A9DA286-330C-4697-BDF3-37B618C9D54D}" presName="txTwo" presStyleLbl="node2" presStyleIdx="1" presStyleCnt="2">
        <dgm:presLayoutVars>
          <dgm:chPref val="3"/>
        </dgm:presLayoutVars>
      </dgm:prSet>
      <dgm:spPr/>
    </dgm:pt>
    <dgm:pt modelId="{2F45EDA2-BE5A-4DDC-9FD6-96A54566F81F}" type="pres">
      <dgm:prSet presAssocID="{4A9DA286-330C-4697-BDF3-37B618C9D54D}" presName="parTransTwo" presStyleCnt="0"/>
      <dgm:spPr/>
    </dgm:pt>
    <dgm:pt modelId="{14B5F66C-A136-409B-8E01-C5630EA486D7}" type="pres">
      <dgm:prSet presAssocID="{4A9DA286-330C-4697-BDF3-37B618C9D54D}" presName="horzTwo" presStyleCnt="0"/>
      <dgm:spPr/>
    </dgm:pt>
    <dgm:pt modelId="{CED4A0F3-6F17-4028-9910-1C753EA92746}" type="pres">
      <dgm:prSet presAssocID="{F89A666A-8861-45F2-B9A9-6C3606D94A1B}" presName="vertThree" presStyleCnt="0"/>
      <dgm:spPr/>
    </dgm:pt>
    <dgm:pt modelId="{8B4B0E6E-53CF-44C1-886C-6A81B4812D87}" type="pres">
      <dgm:prSet presAssocID="{F89A666A-8861-45F2-B9A9-6C3606D94A1B}" presName="txThree" presStyleLbl="node3" presStyleIdx="2" presStyleCnt="3">
        <dgm:presLayoutVars>
          <dgm:chPref val="3"/>
        </dgm:presLayoutVars>
      </dgm:prSet>
      <dgm:spPr/>
    </dgm:pt>
    <dgm:pt modelId="{091BF01A-08E2-4326-97D0-19316B750E48}" type="pres">
      <dgm:prSet presAssocID="{F89A666A-8861-45F2-B9A9-6C3606D94A1B}" presName="horzThree" presStyleCnt="0"/>
      <dgm:spPr/>
    </dgm:pt>
  </dgm:ptLst>
  <dgm:cxnLst>
    <dgm:cxn modelId="{09E4AA05-2890-4E69-917C-C35007020B97}" srcId="{4A9DA286-330C-4697-BDF3-37B618C9D54D}" destId="{F89A666A-8861-45F2-B9A9-6C3606D94A1B}" srcOrd="0" destOrd="0" parTransId="{24C090CF-21C8-46F4-82FC-E862658FC9D4}" sibTransId="{EACC877A-D071-4F99-AC13-2B6258D21051}"/>
    <dgm:cxn modelId="{5AA0FA29-BC6B-49BB-AE76-728460945E49}" type="presOf" srcId="{9C7E4052-63E5-455C-8CB3-01B193C24343}" destId="{FF1FF8C9-402D-463F-AD5E-9E4EA7805417}" srcOrd="0" destOrd="0" presId="urn:microsoft.com/office/officeart/2005/8/layout/hierarchy4"/>
    <dgm:cxn modelId="{3FE61B2A-3821-4400-A5E4-96737E0EBD3D}" srcId="{852E4B06-924D-4B74-A273-7AAE9CAE6598}" destId="{E9061EA3-2E63-4FE3-ADFA-4135BFBF8136}" srcOrd="1" destOrd="0" parTransId="{AE500F51-CEB6-499E-A86D-C3146F1FEE84}" sibTransId="{2D8D9628-C247-4C83-B073-563A684E9A8E}"/>
    <dgm:cxn modelId="{FA116F40-F8D3-4987-8480-771680A4EA7E}" type="presOf" srcId="{1F0319B3-5717-4926-A7E4-3A148D2EBE37}" destId="{EF9D00CF-5154-4C55-833A-EC8A0BE63579}" srcOrd="0" destOrd="0" presId="urn:microsoft.com/office/officeart/2005/8/layout/hierarchy4"/>
    <dgm:cxn modelId="{525E2F63-49F6-4FE1-9224-EA55A2277D9A}" srcId="{F0807CA3-8798-469D-8EB5-D0B5F020B8F7}" destId="{4A9DA286-330C-4697-BDF3-37B618C9D54D}" srcOrd="1" destOrd="0" parTransId="{0B0EB74B-4227-4174-BB6B-AB0C5BFBD22B}" sibTransId="{747A5BC6-CB3B-4B0E-8782-6EBBCF2502C9}"/>
    <dgm:cxn modelId="{70AED46F-DB21-43E0-B15F-F674A40E73FA}" type="presOf" srcId="{852E4B06-924D-4B74-A273-7AAE9CAE6598}" destId="{3EF6782B-BFDA-4949-93EF-369366FE0C2D}" srcOrd="0" destOrd="0" presId="urn:microsoft.com/office/officeart/2005/8/layout/hierarchy4"/>
    <dgm:cxn modelId="{278C9370-8C29-4CEB-BE07-99458864F2E3}" type="presOf" srcId="{F0807CA3-8798-469D-8EB5-D0B5F020B8F7}" destId="{EB47DDAF-0734-4EDC-802F-78398BCD9834}" srcOrd="0" destOrd="0" presId="urn:microsoft.com/office/officeart/2005/8/layout/hierarchy4"/>
    <dgm:cxn modelId="{48A87C81-9CAF-4C89-98CB-C552EB6BDF21}" srcId="{9C7E4052-63E5-455C-8CB3-01B193C24343}" destId="{F0807CA3-8798-469D-8EB5-D0B5F020B8F7}" srcOrd="0" destOrd="0" parTransId="{7B06A9DA-463F-4DF3-84AB-D3B4D6019A57}" sibTransId="{3A1411C3-B618-46E5-9FA9-5143FFE5A43A}"/>
    <dgm:cxn modelId="{6C51758F-D024-4C60-BCD7-542DC6F601EC}" srcId="{852E4B06-924D-4B74-A273-7AAE9CAE6598}" destId="{1F0319B3-5717-4926-A7E4-3A148D2EBE37}" srcOrd="0" destOrd="0" parTransId="{D6959831-54C2-4087-91AD-54652D301163}" sibTransId="{D3C32D83-C21B-4E99-9806-853D9AAC0E9A}"/>
    <dgm:cxn modelId="{73C3E8BE-8799-4DAC-872B-C852DD0D8FF9}" type="presOf" srcId="{F89A666A-8861-45F2-B9A9-6C3606D94A1B}" destId="{8B4B0E6E-53CF-44C1-886C-6A81B4812D87}" srcOrd="0" destOrd="0" presId="urn:microsoft.com/office/officeart/2005/8/layout/hierarchy4"/>
    <dgm:cxn modelId="{FBBEC7D7-60E0-453C-AAB7-8DC3FC5CC88D}" type="presOf" srcId="{4A9DA286-330C-4697-BDF3-37B618C9D54D}" destId="{5FE5A0FA-F06D-4F79-A706-1D5C35B82384}" srcOrd="0" destOrd="0" presId="urn:microsoft.com/office/officeart/2005/8/layout/hierarchy4"/>
    <dgm:cxn modelId="{94BF0DD8-3A80-4827-B1C7-575856A83ACB}" srcId="{F0807CA3-8798-469D-8EB5-D0B5F020B8F7}" destId="{852E4B06-924D-4B74-A273-7AAE9CAE6598}" srcOrd="0" destOrd="0" parTransId="{CE00A2AD-E49C-412B-BC02-9588B4972949}" sibTransId="{FE1F9AEF-6710-48F6-BC9E-AF14FC991CB0}"/>
    <dgm:cxn modelId="{853694F3-43BF-4F65-B7B4-BD7B8761383A}" type="presOf" srcId="{E9061EA3-2E63-4FE3-ADFA-4135BFBF8136}" destId="{6F496A9C-AB5A-4D6E-A8F1-01D2423519FF}" srcOrd="0" destOrd="0" presId="urn:microsoft.com/office/officeart/2005/8/layout/hierarchy4"/>
    <dgm:cxn modelId="{2CFFB059-C6A6-4AB7-882B-27A79E42085A}" type="presParOf" srcId="{FF1FF8C9-402D-463F-AD5E-9E4EA7805417}" destId="{6961CB49-4B80-45A3-A674-13AB015DAFAC}" srcOrd="0" destOrd="0" presId="urn:microsoft.com/office/officeart/2005/8/layout/hierarchy4"/>
    <dgm:cxn modelId="{AF4C9944-8481-407A-A22A-AFCF24E4B1A3}" type="presParOf" srcId="{6961CB49-4B80-45A3-A674-13AB015DAFAC}" destId="{EB47DDAF-0734-4EDC-802F-78398BCD9834}" srcOrd="0" destOrd="0" presId="urn:microsoft.com/office/officeart/2005/8/layout/hierarchy4"/>
    <dgm:cxn modelId="{F415CE1A-1697-49F0-AB53-D6F7EEC66C62}" type="presParOf" srcId="{6961CB49-4B80-45A3-A674-13AB015DAFAC}" destId="{EE399204-DC72-4D91-9E59-8EB9BEA2FA3A}" srcOrd="1" destOrd="0" presId="urn:microsoft.com/office/officeart/2005/8/layout/hierarchy4"/>
    <dgm:cxn modelId="{F175CF10-58AD-4DA2-8051-555D5215A7D0}" type="presParOf" srcId="{6961CB49-4B80-45A3-A674-13AB015DAFAC}" destId="{F9015234-FF0B-4CFE-813D-CB6A2CDA75FE}" srcOrd="2" destOrd="0" presId="urn:microsoft.com/office/officeart/2005/8/layout/hierarchy4"/>
    <dgm:cxn modelId="{3026FB1A-80BE-478E-A7A3-1525D3483945}" type="presParOf" srcId="{F9015234-FF0B-4CFE-813D-CB6A2CDA75FE}" destId="{9E145974-6149-4994-B22B-0FC3C8458D8A}" srcOrd="0" destOrd="0" presId="urn:microsoft.com/office/officeart/2005/8/layout/hierarchy4"/>
    <dgm:cxn modelId="{21D61F3A-E068-4C26-ABF8-8E5014183C21}" type="presParOf" srcId="{9E145974-6149-4994-B22B-0FC3C8458D8A}" destId="{3EF6782B-BFDA-4949-93EF-369366FE0C2D}" srcOrd="0" destOrd="0" presId="urn:microsoft.com/office/officeart/2005/8/layout/hierarchy4"/>
    <dgm:cxn modelId="{44414BD2-C8AA-4762-AE7F-7DDFADED7EF7}" type="presParOf" srcId="{9E145974-6149-4994-B22B-0FC3C8458D8A}" destId="{ABAED7D8-69A4-476C-AE6F-BACD8F7DD643}" srcOrd="1" destOrd="0" presId="urn:microsoft.com/office/officeart/2005/8/layout/hierarchy4"/>
    <dgm:cxn modelId="{3496D5E0-121E-497C-B5AC-952981959C31}" type="presParOf" srcId="{9E145974-6149-4994-B22B-0FC3C8458D8A}" destId="{B34DE53B-D8E0-4AE5-B0B5-CC04746D2C73}" srcOrd="2" destOrd="0" presId="urn:microsoft.com/office/officeart/2005/8/layout/hierarchy4"/>
    <dgm:cxn modelId="{F35F1089-3320-4642-84D7-60367F8FFCAE}" type="presParOf" srcId="{B34DE53B-D8E0-4AE5-B0B5-CC04746D2C73}" destId="{AA1BF209-974D-48F6-87EA-93E62D90CD9C}" srcOrd="0" destOrd="0" presId="urn:microsoft.com/office/officeart/2005/8/layout/hierarchy4"/>
    <dgm:cxn modelId="{10AEF828-9C56-4982-9F89-203FA449FB00}" type="presParOf" srcId="{AA1BF209-974D-48F6-87EA-93E62D90CD9C}" destId="{EF9D00CF-5154-4C55-833A-EC8A0BE63579}" srcOrd="0" destOrd="0" presId="urn:microsoft.com/office/officeart/2005/8/layout/hierarchy4"/>
    <dgm:cxn modelId="{7A107258-72C2-414B-9DE5-B337A74C0FD2}" type="presParOf" srcId="{AA1BF209-974D-48F6-87EA-93E62D90CD9C}" destId="{8460257A-8729-48B0-8CE2-42F047DF8C59}" srcOrd="1" destOrd="0" presId="urn:microsoft.com/office/officeart/2005/8/layout/hierarchy4"/>
    <dgm:cxn modelId="{5BF0C4BF-B97B-4A86-9613-8CA0DA7C3772}" type="presParOf" srcId="{B34DE53B-D8E0-4AE5-B0B5-CC04746D2C73}" destId="{66030AC9-DD19-4D28-9A45-9AC2F45F7250}" srcOrd="1" destOrd="0" presId="urn:microsoft.com/office/officeart/2005/8/layout/hierarchy4"/>
    <dgm:cxn modelId="{0994BF22-4074-4792-B7C9-BB7357FEF4E0}" type="presParOf" srcId="{B34DE53B-D8E0-4AE5-B0B5-CC04746D2C73}" destId="{25303B0A-D3BF-460B-A534-E97ABE4FE963}" srcOrd="2" destOrd="0" presId="urn:microsoft.com/office/officeart/2005/8/layout/hierarchy4"/>
    <dgm:cxn modelId="{5626DA6C-3D97-4DD9-BAE7-8FBCB96A1A5A}" type="presParOf" srcId="{25303B0A-D3BF-460B-A534-E97ABE4FE963}" destId="{6F496A9C-AB5A-4D6E-A8F1-01D2423519FF}" srcOrd="0" destOrd="0" presId="urn:microsoft.com/office/officeart/2005/8/layout/hierarchy4"/>
    <dgm:cxn modelId="{C931EC20-E065-46E6-B87F-B7C7F46AD47C}" type="presParOf" srcId="{25303B0A-D3BF-460B-A534-E97ABE4FE963}" destId="{2BA23B4E-2A37-47A0-A958-E9627E9443A2}" srcOrd="1" destOrd="0" presId="urn:microsoft.com/office/officeart/2005/8/layout/hierarchy4"/>
    <dgm:cxn modelId="{2FC33182-18E1-4161-9EDB-FB4BBCC6552D}" type="presParOf" srcId="{F9015234-FF0B-4CFE-813D-CB6A2CDA75FE}" destId="{6EC4AD21-11A3-4EB9-BBF3-516B97380FD1}" srcOrd="1" destOrd="0" presId="urn:microsoft.com/office/officeart/2005/8/layout/hierarchy4"/>
    <dgm:cxn modelId="{6FE438AB-DD8D-4A2A-9F8E-827510DD79B0}" type="presParOf" srcId="{F9015234-FF0B-4CFE-813D-CB6A2CDA75FE}" destId="{5710EF55-8602-426E-BD44-813B9767F5A8}" srcOrd="2" destOrd="0" presId="urn:microsoft.com/office/officeart/2005/8/layout/hierarchy4"/>
    <dgm:cxn modelId="{60ED76FC-8287-44C8-B64C-362153B532E4}" type="presParOf" srcId="{5710EF55-8602-426E-BD44-813B9767F5A8}" destId="{5FE5A0FA-F06D-4F79-A706-1D5C35B82384}" srcOrd="0" destOrd="0" presId="urn:microsoft.com/office/officeart/2005/8/layout/hierarchy4"/>
    <dgm:cxn modelId="{0F602063-81D7-4BDC-9860-D1663DCA24AD}" type="presParOf" srcId="{5710EF55-8602-426E-BD44-813B9767F5A8}" destId="{2F45EDA2-BE5A-4DDC-9FD6-96A54566F81F}" srcOrd="1" destOrd="0" presId="urn:microsoft.com/office/officeart/2005/8/layout/hierarchy4"/>
    <dgm:cxn modelId="{38A75D68-A631-4BFC-93A4-861FA41A0534}" type="presParOf" srcId="{5710EF55-8602-426E-BD44-813B9767F5A8}" destId="{14B5F66C-A136-409B-8E01-C5630EA486D7}" srcOrd="2" destOrd="0" presId="urn:microsoft.com/office/officeart/2005/8/layout/hierarchy4"/>
    <dgm:cxn modelId="{F1AC2C28-983D-47AE-B8DE-044C0EFD3545}" type="presParOf" srcId="{14B5F66C-A136-409B-8E01-C5630EA486D7}" destId="{CED4A0F3-6F17-4028-9910-1C753EA92746}" srcOrd="0" destOrd="0" presId="urn:microsoft.com/office/officeart/2005/8/layout/hierarchy4"/>
    <dgm:cxn modelId="{5521DDDA-06C6-402B-BAB6-45BBD8C9E532}" type="presParOf" srcId="{CED4A0F3-6F17-4028-9910-1C753EA92746}" destId="{8B4B0E6E-53CF-44C1-886C-6A81B4812D87}" srcOrd="0" destOrd="0" presId="urn:microsoft.com/office/officeart/2005/8/layout/hierarchy4"/>
    <dgm:cxn modelId="{3E1224F7-2119-4E22-A0DE-8869B5F19846}" type="presParOf" srcId="{CED4A0F3-6F17-4028-9910-1C753EA92746}" destId="{091BF01A-08E2-4326-97D0-19316B750E4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2F9377-4AE8-4AB4-A831-13591830E609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8B440-B175-4EDD-8F0F-CD4CAD5F7FD9}">
      <dgm:prSet phldrT="[Text]" custT="1"/>
      <dgm:spPr/>
      <dgm:t>
        <a:bodyPr/>
        <a:lstStyle/>
        <a:p>
          <a:r>
            <a:rPr lang="en-US" sz="4400" b="1" dirty="0"/>
            <a:t>Forward Selection</a:t>
          </a:r>
        </a:p>
      </dgm:t>
    </dgm:pt>
    <dgm:pt modelId="{0606A374-DE13-4414-B674-012FB6F1089B}" type="parTrans" cxnId="{55D7241B-99F1-4A81-BCB9-33B94863437F}">
      <dgm:prSet/>
      <dgm:spPr/>
      <dgm:t>
        <a:bodyPr/>
        <a:lstStyle/>
        <a:p>
          <a:endParaRPr lang="en-US"/>
        </a:p>
      </dgm:t>
    </dgm:pt>
    <dgm:pt modelId="{2262D016-9DED-44B1-BB14-5688D4E42300}" type="sibTrans" cxnId="{55D7241B-99F1-4A81-BCB9-33B94863437F}">
      <dgm:prSet/>
      <dgm:spPr/>
      <dgm:t>
        <a:bodyPr/>
        <a:lstStyle/>
        <a:p>
          <a:endParaRPr lang="en-US"/>
        </a:p>
      </dgm:t>
    </dgm:pt>
    <dgm:pt modelId="{532DD981-73D2-442D-AC0D-A6116D7FB5DE}">
      <dgm:prSet phldrT="[Text]"/>
      <dgm:spPr/>
      <dgm:t>
        <a:bodyPr/>
        <a:lstStyle/>
        <a:p>
          <a:r>
            <a:rPr lang="en-US" dirty="0"/>
            <a:t>Enter predictor into the model</a:t>
          </a:r>
          <a:br>
            <a:rPr lang="en-US" dirty="0"/>
          </a:br>
          <a:r>
            <a:rPr lang="en-US" dirty="0"/>
            <a:t>one at a time</a:t>
          </a:r>
        </a:p>
      </dgm:t>
    </dgm:pt>
    <dgm:pt modelId="{06CBC075-C1C6-4B5E-898A-7B1247218C9F}" type="parTrans" cxnId="{9E24F9CC-8A01-4A46-9C4B-ADAB6E620DAC}">
      <dgm:prSet/>
      <dgm:spPr/>
      <dgm:t>
        <a:bodyPr/>
        <a:lstStyle/>
        <a:p>
          <a:endParaRPr lang="en-US"/>
        </a:p>
      </dgm:t>
    </dgm:pt>
    <dgm:pt modelId="{D9F550CD-3CC3-4C6E-8A2F-006346311D92}" type="sibTrans" cxnId="{9E24F9CC-8A01-4A46-9C4B-ADAB6E620DAC}">
      <dgm:prSet/>
      <dgm:spPr/>
      <dgm:t>
        <a:bodyPr/>
        <a:lstStyle/>
        <a:p>
          <a:endParaRPr lang="en-US"/>
        </a:p>
      </dgm:t>
    </dgm:pt>
    <dgm:pt modelId="{2E1C25BD-4D65-4306-A654-0D54C47E11C0}">
      <dgm:prSet phldrT="[Text]"/>
      <dgm:spPr/>
      <dgm:t>
        <a:bodyPr/>
        <a:lstStyle/>
        <a:p>
          <a:r>
            <a:rPr lang="en-US" dirty="0"/>
            <a:t>Test if adding the predictor will</a:t>
          </a:r>
          <a:br>
            <a:rPr lang="en-US" dirty="0"/>
          </a:br>
          <a:r>
            <a:rPr lang="en-US" dirty="0"/>
            <a:t>improve the model goodness-of-fit</a:t>
          </a:r>
        </a:p>
      </dgm:t>
    </dgm:pt>
    <dgm:pt modelId="{CB23AA78-6785-4336-B0E5-419ED41D8970}" type="parTrans" cxnId="{D10E4725-2E23-4E7E-90EB-7F104226B06C}">
      <dgm:prSet/>
      <dgm:spPr/>
      <dgm:t>
        <a:bodyPr/>
        <a:lstStyle/>
        <a:p>
          <a:endParaRPr lang="en-US"/>
        </a:p>
      </dgm:t>
    </dgm:pt>
    <dgm:pt modelId="{7481981F-9905-46D9-B53F-0367DC4C96FD}" type="sibTrans" cxnId="{D10E4725-2E23-4E7E-90EB-7F104226B06C}">
      <dgm:prSet/>
      <dgm:spPr/>
      <dgm:t>
        <a:bodyPr/>
        <a:lstStyle/>
        <a:p>
          <a:endParaRPr lang="en-US"/>
        </a:p>
      </dgm:t>
    </dgm:pt>
    <dgm:pt modelId="{E8D9DA23-6232-4B25-B06B-A80AB9684149}">
      <dgm:prSet phldrT="[Text]" custT="1"/>
      <dgm:spPr/>
      <dgm:t>
        <a:bodyPr/>
        <a:lstStyle/>
        <a:p>
          <a:r>
            <a:rPr lang="en-US" sz="4400" b="1" dirty="0"/>
            <a:t>Backward Selection</a:t>
          </a:r>
        </a:p>
      </dgm:t>
    </dgm:pt>
    <dgm:pt modelId="{A01267D7-3F55-47CA-BA4A-5774FFCD1737}" type="parTrans" cxnId="{26954782-33E9-436C-962E-D9DC12FAB8DD}">
      <dgm:prSet/>
      <dgm:spPr/>
      <dgm:t>
        <a:bodyPr/>
        <a:lstStyle/>
        <a:p>
          <a:endParaRPr lang="en-US"/>
        </a:p>
      </dgm:t>
    </dgm:pt>
    <dgm:pt modelId="{4631142B-4DAC-4AEB-9BE1-E1D82C377547}" type="sibTrans" cxnId="{26954782-33E9-436C-962E-D9DC12FAB8DD}">
      <dgm:prSet/>
      <dgm:spPr/>
      <dgm:t>
        <a:bodyPr/>
        <a:lstStyle/>
        <a:p>
          <a:endParaRPr lang="en-US"/>
        </a:p>
      </dgm:t>
    </dgm:pt>
    <dgm:pt modelId="{24D84350-CC4D-4D6D-9908-7F3E973A39A0}">
      <dgm:prSet phldrT="[Text]"/>
      <dgm:spPr/>
      <dgm:t>
        <a:bodyPr/>
        <a:lstStyle/>
        <a:p>
          <a:r>
            <a:rPr lang="en-US" dirty="0"/>
            <a:t>Remove predictor from the model</a:t>
          </a:r>
          <a:br>
            <a:rPr lang="en-US" dirty="0"/>
          </a:br>
          <a:r>
            <a:rPr lang="en-US" dirty="0"/>
            <a:t>one at a time</a:t>
          </a:r>
        </a:p>
      </dgm:t>
    </dgm:pt>
    <dgm:pt modelId="{8E01EBE0-CCD8-40A9-BADE-AECD7B3B178A}" type="parTrans" cxnId="{47037612-B6B4-4D5C-BB95-31D812513D5C}">
      <dgm:prSet/>
      <dgm:spPr/>
      <dgm:t>
        <a:bodyPr/>
        <a:lstStyle/>
        <a:p>
          <a:endParaRPr lang="en-US"/>
        </a:p>
      </dgm:t>
    </dgm:pt>
    <dgm:pt modelId="{55CE85BD-5664-49AA-9EC3-8E9D0152CDCC}" type="sibTrans" cxnId="{47037612-B6B4-4D5C-BB95-31D812513D5C}">
      <dgm:prSet/>
      <dgm:spPr/>
      <dgm:t>
        <a:bodyPr/>
        <a:lstStyle/>
        <a:p>
          <a:endParaRPr lang="en-US"/>
        </a:p>
      </dgm:t>
    </dgm:pt>
    <dgm:pt modelId="{8CCCE356-76E9-4ABF-8E26-29C06D09E559}">
      <dgm:prSet phldrT="[Text]"/>
      <dgm:spPr/>
      <dgm:t>
        <a:bodyPr/>
        <a:lstStyle/>
        <a:p>
          <a:r>
            <a:rPr lang="en-US" dirty="0"/>
            <a:t>Test if removing the predictor will</a:t>
          </a:r>
          <a:br>
            <a:rPr lang="en-US" dirty="0"/>
          </a:br>
          <a:r>
            <a:rPr lang="en-US" u="sng" dirty="0"/>
            <a:t>not</a:t>
          </a:r>
          <a:r>
            <a:rPr lang="en-US" dirty="0"/>
            <a:t> reduce the model goodness-of-fit</a:t>
          </a:r>
        </a:p>
      </dgm:t>
    </dgm:pt>
    <dgm:pt modelId="{31D6EA03-06E7-45B7-A172-5CA199A0AE8B}" type="parTrans" cxnId="{8DBF03F0-C953-4118-B24A-58BB96E46E87}">
      <dgm:prSet/>
      <dgm:spPr/>
      <dgm:t>
        <a:bodyPr/>
        <a:lstStyle/>
        <a:p>
          <a:endParaRPr lang="en-US"/>
        </a:p>
      </dgm:t>
    </dgm:pt>
    <dgm:pt modelId="{EBE5ECF7-72F0-473A-BDAC-9EC5C3D5DD49}" type="sibTrans" cxnId="{8DBF03F0-C953-4118-B24A-58BB96E46E87}">
      <dgm:prSet/>
      <dgm:spPr/>
      <dgm:t>
        <a:bodyPr/>
        <a:lstStyle/>
        <a:p>
          <a:endParaRPr lang="en-US"/>
        </a:p>
      </dgm:t>
    </dgm:pt>
    <dgm:pt modelId="{7A94D814-097B-4AAB-8E38-1BAA47C3872D}">
      <dgm:prSet phldrT="[Text]"/>
      <dgm:spPr/>
      <dgm:t>
        <a:bodyPr/>
        <a:lstStyle/>
        <a:p>
          <a:r>
            <a:rPr lang="en-US" dirty="0"/>
            <a:t>Start with a model</a:t>
          </a:r>
          <a:br>
            <a:rPr lang="en-US" dirty="0"/>
          </a:br>
          <a:r>
            <a:rPr lang="en-US" dirty="0"/>
            <a:t>without any predictor</a:t>
          </a:r>
        </a:p>
      </dgm:t>
    </dgm:pt>
    <dgm:pt modelId="{CFB09ADA-5306-4EAF-A968-DAE8E7297AEB}" type="parTrans" cxnId="{675022CF-4F38-4CF2-BA5A-20C63AD607BD}">
      <dgm:prSet/>
      <dgm:spPr/>
      <dgm:t>
        <a:bodyPr/>
        <a:lstStyle/>
        <a:p>
          <a:endParaRPr lang="en-US"/>
        </a:p>
      </dgm:t>
    </dgm:pt>
    <dgm:pt modelId="{80055FBA-DD66-443E-A420-24737841AF13}" type="sibTrans" cxnId="{675022CF-4F38-4CF2-BA5A-20C63AD607BD}">
      <dgm:prSet/>
      <dgm:spPr/>
      <dgm:t>
        <a:bodyPr/>
        <a:lstStyle/>
        <a:p>
          <a:endParaRPr lang="en-US"/>
        </a:p>
      </dgm:t>
    </dgm:pt>
    <dgm:pt modelId="{B1145AEF-E1C5-4D64-B867-1B635904BA77}">
      <dgm:prSet phldrT="[Text]"/>
      <dgm:spPr/>
      <dgm:t>
        <a:bodyPr/>
        <a:lstStyle/>
        <a:p>
          <a:r>
            <a:rPr lang="en-US" dirty="0"/>
            <a:t>Start with a model</a:t>
          </a:r>
          <a:br>
            <a:rPr lang="en-US" dirty="0"/>
          </a:br>
          <a:r>
            <a:rPr lang="en-US" dirty="0"/>
            <a:t>with ALL the predictors</a:t>
          </a:r>
        </a:p>
      </dgm:t>
    </dgm:pt>
    <dgm:pt modelId="{FA0A2025-FA82-4BCA-BD1B-810E835BB513}" type="parTrans" cxnId="{9887E024-77BA-4354-886F-E5213D3C4125}">
      <dgm:prSet/>
      <dgm:spPr/>
      <dgm:t>
        <a:bodyPr/>
        <a:lstStyle/>
        <a:p>
          <a:endParaRPr lang="en-US"/>
        </a:p>
      </dgm:t>
    </dgm:pt>
    <dgm:pt modelId="{7F2C7369-01C2-48F2-9ACF-D2832BB0ABC0}" type="sibTrans" cxnId="{9887E024-77BA-4354-886F-E5213D3C4125}">
      <dgm:prSet/>
      <dgm:spPr/>
      <dgm:t>
        <a:bodyPr/>
        <a:lstStyle/>
        <a:p>
          <a:endParaRPr lang="en-US"/>
        </a:p>
      </dgm:t>
    </dgm:pt>
    <dgm:pt modelId="{567A2646-2B87-4FD3-8AFD-EB7181C1687D}" type="pres">
      <dgm:prSet presAssocID="{3E2F9377-4AE8-4AB4-A831-13591830E609}" presName="theList" presStyleCnt="0">
        <dgm:presLayoutVars>
          <dgm:dir/>
          <dgm:animLvl val="lvl"/>
          <dgm:resizeHandles val="exact"/>
        </dgm:presLayoutVars>
      </dgm:prSet>
      <dgm:spPr/>
    </dgm:pt>
    <dgm:pt modelId="{151752DB-8947-4755-B744-197C94F9B96F}" type="pres">
      <dgm:prSet presAssocID="{ADB8B440-B175-4EDD-8F0F-CD4CAD5F7FD9}" presName="compNode" presStyleCnt="0"/>
      <dgm:spPr/>
    </dgm:pt>
    <dgm:pt modelId="{7A362C9F-D123-426A-8EC9-13DFA1E79D55}" type="pres">
      <dgm:prSet presAssocID="{ADB8B440-B175-4EDD-8F0F-CD4CAD5F7FD9}" presName="aNode" presStyleLbl="bgShp" presStyleIdx="0" presStyleCnt="2"/>
      <dgm:spPr/>
    </dgm:pt>
    <dgm:pt modelId="{2FEA8A5D-6CAD-427A-92E4-9D1FFCDAE5A6}" type="pres">
      <dgm:prSet presAssocID="{ADB8B440-B175-4EDD-8F0F-CD4CAD5F7FD9}" presName="textNode" presStyleLbl="bgShp" presStyleIdx="0" presStyleCnt="2"/>
      <dgm:spPr/>
    </dgm:pt>
    <dgm:pt modelId="{04015BF1-345C-44C7-B187-4F5A1D134833}" type="pres">
      <dgm:prSet presAssocID="{ADB8B440-B175-4EDD-8F0F-CD4CAD5F7FD9}" presName="compChildNode" presStyleCnt="0"/>
      <dgm:spPr/>
    </dgm:pt>
    <dgm:pt modelId="{5A6CD5EA-8848-41B8-AC92-DB6F0A572EC6}" type="pres">
      <dgm:prSet presAssocID="{ADB8B440-B175-4EDD-8F0F-CD4CAD5F7FD9}" presName="theInnerList" presStyleCnt="0"/>
      <dgm:spPr/>
    </dgm:pt>
    <dgm:pt modelId="{C3374916-4E9D-423E-B84A-F2A6C0DAE95A}" type="pres">
      <dgm:prSet presAssocID="{7A94D814-097B-4AAB-8E38-1BAA47C3872D}" presName="childNode" presStyleLbl="node1" presStyleIdx="0" presStyleCnt="6">
        <dgm:presLayoutVars>
          <dgm:bulletEnabled val="1"/>
        </dgm:presLayoutVars>
      </dgm:prSet>
      <dgm:spPr/>
    </dgm:pt>
    <dgm:pt modelId="{87035255-0EEB-4C1E-A065-CD5D75D70485}" type="pres">
      <dgm:prSet presAssocID="{7A94D814-097B-4AAB-8E38-1BAA47C3872D}" presName="aSpace2" presStyleCnt="0"/>
      <dgm:spPr/>
    </dgm:pt>
    <dgm:pt modelId="{22C78200-B61B-4E25-BA51-E0698BD002D6}" type="pres">
      <dgm:prSet presAssocID="{532DD981-73D2-442D-AC0D-A6116D7FB5DE}" presName="childNode" presStyleLbl="node1" presStyleIdx="1" presStyleCnt="6">
        <dgm:presLayoutVars>
          <dgm:bulletEnabled val="1"/>
        </dgm:presLayoutVars>
      </dgm:prSet>
      <dgm:spPr/>
    </dgm:pt>
    <dgm:pt modelId="{A60F2786-6925-4D9F-8591-32E47DFA0C2C}" type="pres">
      <dgm:prSet presAssocID="{532DD981-73D2-442D-AC0D-A6116D7FB5DE}" presName="aSpace2" presStyleCnt="0"/>
      <dgm:spPr/>
    </dgm:pt>
    <dgm:pt modelId="{E018CFC8-6683-464B-85C4-52393BCB1447}" type="pres">
      <dgm:prSet presAssocID="{2E1C25BD-4D65-4306-A654-0D54C47E11C0}" presName="childNode" presStyleLbl="node1" presStyleIdx="2" presStyleCnt="6">
        <dgm:presLayoutVars>
          <dgm:bulletEnabled val="1"/>
        </dgm:presLayoutVars>
      </dgm:prSet>
      <dgm:spPr/>
    </dgm:pt>
    <dgm:pt modelId="{CF715D26-F438-43BF-AF3E-F33F878A6BBB}" type="pres">
      <dgm:prSet presAssocID="{ADB8B440-B175-4EDD-8F0F-CD4CAD5F7FD9}" presName="aSpace" presStyleCnt="0"/>
      <dgm:spPr/>
    </dgm:pt>
    <dgm:pt modelId="{601B4F65-E0F5-4F24-8DFA-EB1583CC662A}" type="pres">
      <dgm:prSet presAssocID="{E8D9DA23-6232-4B25-B06B-A80AB9684149}" presName="compNode" presStyleCnt="0"/>
      <dgm:spPr/>
    </dgm:pt>
    <dgm:pt modelId="{878780AE-5F98-4FB8-A807-95B870A90BE7}" type="pres">
      <dgm:prSet presAssocID="{E8D9DA23-6232-4B25-B06B-A80AB9684149}" presName="aNode" presStyleLbl="bgShp" presStyleIdx="1" presStyleCnt="2"/>
      <dgm:spPr/>
    </dgm:pt>
    <dgm:pt modelId="{5E5AE348-D62B-44C5-AF85-C543D1EE0A04}" type="pres">
      <dgm:prSet presAssocID="{E8D9DA23-6232-4B25-B06B-A80AB9684149}" presName="textNode" presStyleLbl="bgShp" presStyleIdx="1" presStyleCnt="2"/>
      <dgm:spPr/>
    </dgm:pt>
    <dgm:pt modelId="{56857C58-E1BD-41D8-AC88-FDB99EAA19A3}" type="pres">
      <dgm:prSet presAssocID="{E8D9DA23-6232-4B25-B06B-A80AB9684149}" presName="compChildNode" presStyleCnt="0"/>
      <dgm:spPr/>
    </dgm:pt>
    <dgm:pt modelId="{52999372-4067-4FE8-BB1C-88B8A3CBBA4F}" type="pres">
      <dgm:prSet presAssocID="{E8D9DA23-6232-4B25-B06B-A80AB9684149}" presName="theInnerList" presStyleCnt="0"/>
      <dgm:spPr/>
    </dgm:pt>
    <dgm:pt modelId="{A825E8D4-4FD9-41DB-B4C2-3CB9E1186438}" type="pres">
      <dgm:prSet presAssocID="{B1145AEF-E1C5-4D64-B867-1B635904BA77}" presName="childNode" presStyleLbl="node1" presStyleIdx="3" presStyleCnt="6">
        <dgm:presLayoutVars>
          <dgm:bulletEnabled val="1"/>
        </dgm:presLayoutVars>
      </dgm:prSet>
      <dgm:spPr/>
    </dgm:pt>
    <dgm:pt modelId="{BC9146AE-4154-44D7-A90E-4098C1840450}" type="pres">
      <dgm:prSet presAssocID="{B1145AEF-E1C5-4D64-B867-1B635904BA77}" presName="aSpace2" presStyleCnt="0"/>
      <dgm:spPr/>
    </dgm:pt>
    <dgm:pt modelId="{4B696794-82E2-4FBA-B6D3-79BD95C088C4}" type="pres">
      <dgm:prSet presAssocID="{24D84350-CC4D-4D6D-9908-7F3E973A39A0}" presName="childNode" presStyleLbl="node1" presStyleIdx="4" presStyleCnt="6">
        <dgm:presLayoutVars>
          <dgm:bulletEnabled val="1"/>
        </dgm:presLayoutVars>
      </dgm:prSet>
      <dgm:spPr/>
    </dgm:pt>
    <dgm:pt modelId="{9A81C64C-3AC0-48D5-AC1D-97A4C93011A6}" type="pres">
      <dgm:prSet presAssocID="{24D84350-CC4D-4D6D-9908-7F3E973A39A0}" presName="aSpace2" presStyleCnt="0"/>
      <dgm:spPr/>
    </dgm:pt>
    <dgm:pt modelId="{9F2ABA80-C69A-4717-830B-E90050F1D984}" type="pres">
      <dgm:prSet presAssocID="{8CCCE356-76E9-4ABF-8E26-29C06D09E559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166A3C05-CAA8-4A21-BAE3-6E35465F4043}" type="presOf" srcId="{8CCCE356-76E9-4ABF-8E26-29C06D09E559}" destId="{9F2ABA80-C69A-4717-830B-E90050F1D984}" srcOrd="0" destOrd="0" presId="urn:microsoft.com/office/officeart/2005/8/layout/lProcess2"/>
    <dgm:cxn modelId="{47037612-B6B4-4D5C-BB95-31D812513D5C}" srcId="{E8D9DA23-6232-4B25-B06B-A80AB9684149}" destId="{24D84350-CC4D-4D6D-9908-7F3E973A39A0}" srcOrd="1" destOrd="0" parTransId="{8E01EBE0-CCD8-40A9-BADE-AECD7B3B178A}" sibTransId="{55CE85BD-5664-49AA-9EC3-8E9D0152CDCC}"/>
    <dgm:cxn modelId="{607E8214-8873-4BF9-BA5E-DD2DE9FD6A15}" type="presOf" srcId="{ADB8B440-B175-4EDD-8F0F-CD4CAD5F7FD9}" destId="{7A362C9F-D123-426A-8EC9-13DFA1E79D55}" srcOrd="0" destOrd="0" presId="urn:microsoft.com/office/officeart/2005/8/layout/lProcess2"/>
    <dgm:cxn modelId="{55D7241B-99F1-4A81-BCB9-33B94863437F}" srcId="{3E2F9377-4AE8-4AB4-A831-13591830E609}" destId="{ADB8B440-B175-4EDD-8F0F-CD4CAD5F7FD9}" srcOrd="0" destOrd="0" parTransId="{0606A374-DE13-4414-B674-012FB6F1089B}" sibTransId="{2262D016-9DED-44B1-BB14-5688D4E42300}"/>
    <dgm:cxn modelId="{9887E024-77BA-4354-886F-E5213D3C4125}" srcId="{E8D9DA23-6232-4B25-B06B-A80AB9684149}" destId="{B1145AEF-E1C5-4D64-B867-1B635904BA77}" srcOrd="0" destOrd="0" parTransId="{FA0A2025-FA82-4BCA-BD1B-810E835BB513}" sibTransId="{7F2C7369-01C2-48F2-9ACF-D2832BB0ABC0}"/>
    <dgm:cxn modelId="{D10E4725-2E23-4E7E-90EB-7F104226B06C}" srcId="{ADB8B440-B175-4EDD-8F0F-CD4CAD5F7FD9}" destId="{2E1C25BD-4D65-4306-A654-0D54C47E11C0}" srcOrd="2" destOrd="0" parTransId="{CB23AA78-6785-4336-B0E5-419ED41D8970}" sibTransId="{7481981F-9905-46D9-B53F-0367DC4C96FD}"/>
    <dgm:cxn modelId="{8E9B0128-81D9-4EB0-91F1-923266C95920}" type="presOf" srcId="{2E1C25BD-4D65-4306-A654-0D54C47E11C0}" destId="{E018CFC8-6683-464B-85C4-52393BCB1447}" srcOrd="0" destOrd="0" presId="urn:microsoft.com/office/officeart/2005/8/layout/lProcess2"/>
    <dgm:cxn modelId="{1C7E9732-26F8-4CEE-86CE-4AE9477944BF}" type="presOf" srcId="{B1145AEF-E1C5-4D64-B867-1B635904BA77}" destId="{A825E8D4-4FD9-41DB-B4C2-3CB9E1186438}" srcOrd="0" destOrd="0" presId="urn:microsoft.com/office/officeart/2005/8/layout/lProcess2"/>
    <dgm:cxn modelId="{54D3E246-D0D6-4718-B770-1A44745B7FC4}" type="presOf" srcId="{24D84350-CC4D-4D6D-9908-7F3E973A39A0}" destId="{4B696794-82E2-4FBA-B6D3-79BD95C088C4}" srcOrd="0" destOrd="0" presId="urn:microsoft.com/office/officeart/2005/8/layout/lProcess2"/>
    <dgm:cxn modelId="{033BB34B-161B-4994-A293-5CBE03356F23}" type="presOf" srcId="{ADB8B440-B175-4EDD-8F0F-CD4CAD5F7FD9}" destId="{2FEA8A5D-6CAD-427A-92E4-9D1FFCDAE5A6}" srcOrd="1" destOrd="0" presId="urn:microsoft.com/office/officeart/2005/8/layout/lProcess2"/>
    <dgm:cxn modelId="{B6A16851-55DE-4857-B097-EE0305ADF6D0}" type="presOf" srcId="{532DD981-73D2-442D-AC0D-A6116D7FB5DE}" destId="{22C78200-B61B-4E25-BA51-E0698BD002D6}" srcOrd="0" destOrd="0" presId="urn:microsoft.com/office/officeart/2005/8/layout/lProcess2"/>
    <dgm:cxn modelId="{26954782-33E9-436C-962E-D9DC12FAB8DD}" srcId="{3E2F9377-4AE8-4AB4-A831-13591830E609}" destId="{E8D9DA23-6232-4B25-B06B-A80AB9684149}" srcOrd="1" destOrd="0" parTransId="{A01267D7-3F55-47CA-BA4A-5774FFCD1737}" sibTransId="{4631142B-4DAC-4AEB-9BE1-E1D82C377547}"/>
    <dgm:cxn modelId="{EBCE0C90-E62F-43F3-9138-47CEC6CFCDA6}" type="presOf" srcId="{E8D9DA23-6232-4B25-B06B-A80AB9684149}" destId="{878780AE-5F98-4FB8-A807-95B870A90BE7}" srcOrd="0" destOrd="0" presId="urn:microsoft.com/office/officeart/2005/8/layout/lProcess2"/>
    <dgm:cxn modelId="{3BB99BB1-5829-4342-A3D9-CA19E70A8E12}" type="presOf" srcId="{3E2F9377-4AE8-4AB4-A831-13591830E609}" destId="{567A2646-2B87-4FD3-8AFD-EB7181C1687D}" srcOrd="0" destOrd="0" presId="urn:microsoft.com/office/officeart/2005/8/layout/lProcess2"/>
    <dgm:cxn modelId="{9E24F9CC-8A01-4A46-9C4B-ADAB6E620DAC}" srcId="{ADB8B440-B175-4EDD-8F0F-CD4CAD5F7FD9}" destId="{532DD981-73D2-442D-AC0D-A6116D7FB5DE}" srcOrd="1" destOrd="0" parTransId="{06CBC075-C1C6-4B5E-898A-7B1247218C9F}" sibTransId="{D9F550CD-3CC3-4C6E-8A2F-006346311D92}"/>
    <dgm:cxn modelId="{A913A7CE-CDD7-46A6-B851-176FA184FEDB}" type="presOf" srcId="{E8D9DA23-6232-4B25-B06B-A80AB9684149}" destId="{5E5AE348-D62B-44C5-AF85-C543D1EE0A04}" srcOrd="1" destOrd="0" presId="urn:microsoft.com/office/officeart/2005/8/layout/lProcess2"/>
    <dgm:cxn modelId="{675022CF-4F38-4CF2-BA5A-20C63AD607BD}" srcId="{ADB8B440-B175-4EDD-8F0F-CD4CAD5F7FD9}" destId="{7A94D814-097B-4AAB-8E38-1BAA47C3872D}" srcOrd="0" destOrd="0" parTransId="{CFB09ADA-5306-4EAF-A968-DAE8E7297AEB}" sibTransId="{80055FBA-DD66-443E-A420-24737841AF13}"/>
    <dgm:cxn modelId="{A4A525EA-00C5-472A-9F15-01A343647713}" type="presOf" srcId="{7A94D814-097B-4AAB-8E38-1BAA47C3872D}" destId="{C3374916-4E9D-423E-B84A-F2A6C0DAE95A}" srcOrd="0" destOrd="0" presId="urn:microsoft.com/office/officeart/2005/8/layout/lProcess2"/>
    <dgm:cxn modelId="{8DBF03F0-C953-4118-B24A-58BB96E46E87}" srcId="{E8D9DA23-6232-4B25-B06B-A80AB9684149}" destId="{8CCCE356-76E9-4ABF-8E26-29C06D09E559}" srcOrd="2" destOrd="0" parTransId="{31D6EA03-06E7-45B7-A172-5CA199A0AE8B}" sibTransId="{EBE5ECF7-72F0-473A-BDAC-9EC5C3D5DD49}"/>
    <dgm:cxn modelId="{74ED3D84-D013-4DE7-83C6-E18735EDB9F8}" type="presParOf" srcId="{567A2646-2B87-4FD3-8AFD-EB7181C1687D}" destId="{151752DB-8947-4755-B744-197C94F9B96F}" srcOrd="0" destOrd="0" presId="urn:microsoft.com/office/officeart/2005/8/layout/lProcess2"/>
    <dgm:cxn modelId="{04A2C660-8E63-45BB-9955-A3E6D09353D6}" type="presParOf" srcId="{151752DB-8947-4755-B744-197C94F9B96F}" destId="{7A362C9F-D123-426A-8EC9-13DFA1E79D55}" srcOrd="0" destOrd="0" presId="urn:microsoft.com/office/officeart/2005/8/layout/lProcess2"/>
    <dgm:cxn modelId="{657BF90D-2017-47C6-B82D-AE294C445C7F}" type="presParOf" srcId="{151752DB-8947-4755-B744-197C94F9B96F}" destId="{2FEA8A5D-6CAD-427A-92E4-9D1FFCDAE5A6}" srcOrd="1" destOrd="0" presId="urn:microsoft.com/office/officeart/2005/8/layout/lProcess2"/>
    <dgm:cxn modelId="{D56CA47B-E4DA-4CF7-8BC5-EE19E6071748}" type="presParOf" srcId="{151752DB-8947-4755-B744-197C94F9B96F}" destId="{04015BF1-345C-44C7-B187-4F5A1D134833}" srcOrd="2" destOrd="0" presId="urn:microsoft.com/office/officeart/2005/8/layout/lProcess2"/>
    <dgm:cxn modelId="{D564F0EF-FEC2-4C7E-A5B2-7F220F667249}" type="presParOf" srcId="{04015BF1-345C-44C7-B187-4F5A1D134833}" destId="{5A6CD5EA-8848-41B8-AC92-DB6F0A572EC6}" srcOrd="0" destOrd="0" presId="urn:microsoft.com/office/officeart/2005/8/layout/lProcess2"/>
    <dgm:cxn modelId="{9522450F-0FBB-4D27-9440-0EBB983B3B1D}" type="presParOf" srcId="{5A6CD5EA-8848-41B8-AC92-DB6F0A572EC6}" destId="{C3374916-4E9D-423E-B84A-F2A6C0DAE95A}" srcOrd="0" destOrd="0" presId="urn:microsoft.com/office/officeart/2005/8/layout/lProcess2"/>
    <dgm:cxn modelId="{5892104E-9D00-4AC0-9528-1A76DD312091}" type="presParOf" srcId="{5A6CD5EA-8848-41B8-AC92-DB6F0A572EC6}" destId="{87035255-0EEB-4C1E-A065-CD5D75D70485}" srcOrd="1" destOrd="0" presId="urn:microsoft.com/office/officeart/2005/8/layout/lProcess2"/>
    <dgm:cxn modelId="{008C5C43-A3E7-4005-B60B-E7E6EED56B3E}" type="presParOf" srcId="{5A6CD5EA-8848-41B8-AC92-DB6F0A572EC6}" destId="{22C78200-B61B-4E25-BA51-E0698BD002D6}" srcOrd="2" destOrd="0" presId="urn:microsoft.com/office/officeart/2005/8/layout/lProcess2"/>
    <dgm:cxn modelId="{270DD19E-EABC-4C98-A4B0-D6B043D70076}" type="presParOf" srcId="{5A6CD5EA-8848-41B8-AC92-DB6F0A572EC6}" destId="{A60F2786-6925-4D9F-8591-32E47DFA0C2C}" srcOrd="3" destOrd="0" presId="urn:microsoft.com/office/officeart/2005/8/layout/lProcess2"/>
    <dgm:cxn modelId="{8FDF459D-4060-40FB-8ABC-42250FEE306B}" type="presParOf" srcId="{5A6CD5EA-8848-41B8-AC92-DB6F0A572EC6}" destId="{E018CFC8-6683-464B-85C4-52393BCB1447}" srcOrd="4" destOrd="0" presId="urn:microsoft.com/office/officeart/2005/8/layout/lProcess2"/>
    <dgm:cxn modelId="{64187A0B-695D-4EB7-87FD-50A004162F2F}" type="presParOf" srcId="{567A2646-2B87-4FD3-8AFD-EB7181C1687D}" destId="{CF715D26-F438-43BF-AF3E-F33F878A6BBB}" srcOrd="1" destOrd="0" presId="urn:microsoft.com/office/officeart/2005/8/layout/lProcess2"/>
    <dgm:cxn modelId="{7E55E1BE-2732-4BF3-8C6E-8EFB83919EA4}" type="presParOf" srcId="{567A2646-2B87-4FD3-8AFD-EB7181C1687D}" destId="{601B4F65-E0F5-4F24-8DFA-EB1583CC662A}" srcOrd="2" destOrd="0" presId="urn:microsoft.com/office/officeart/2005/8/layout/lProcess2"/>
    <dgm:cxn modelId="{838A9290-6DC3-4D1D-A115-3C9356D63E68}" type="presParOf" srcId="{601B4F65-E0F5-4F24-8DFA-EB1583CC662A}" destId="{878780AE-5F98-4FB8-A807-95B870A90BE7}" srcOrd="0" destOrd="0" presId="urn:microsoft.com/office/officeart/2005/8/layout/lProcess2"/>
    <dgm:cxn modelId="{8BC4A8C5-5C41-4774-B2F2-D7BB1B45CF8E}" type="presParOf" srcId="{601B4F65-E0F5-4F24-8DFA-EB1583CC662A}" destId="{5E5AE348-D62B-44C5-AF85-C543D1EE0A04}" srcOrd="1" destOrd="0" presId="urn:microsoft.com/office/officeart/2005/8/layout/lProcess2"/>
    <dgm:cxn modelId="{A4E7AC19-7488-4FA4-BE86-B74B706A82BA}" type="presParOf" srcId="{601B4F65-E0F5-4F24-8DFA-EB1583CC662A}" destId="{56857C58-E1BD-41D8-AC88-FDB99EAA19A3}" srcOrd="2" destOrd="0" presId="urn:microsoft.com/office/officeart/2005/8/layout/lProcess2"/>
    <dgm:cxn modelId="{4D3E3F58-70F5-45FD-B47A-3ACC3EA2FB8C}" type="presParOf" srcId="{56857C58-E1BD-41D8-AC88-FDB99EAA19A3}" destId="{52999372-4067-4FE8-BB1C-88B8A3CBBA4F}" srcOrd="0" destOrd="0" presId="urn:microsoft.com/office/officeart/2005/8/layout/lProcess2"/>
    <dgm:cxn modelId="{D29B9759-EBF5-41AB-8643-BAA9CF246E4A}" type="presParOf" srcId="{52999372-4067-4FE8-BB1C-88B8A3CBBA4F}" destId="{A825E8D4-4FD9-41DB-B4C2-3CB9E1186438}" srcOrd="0" destOrd="0" presId="urn:microsoft.com/office/officeart/2005/8/layout/lProcess2"/>
    <dgm:cxn modelId="{FA9B31AD-9FFD-4572-BA28-D16B5520E05F}" type="presParOf" srcId="{52999372-4067-4FE8-BB1C-88B8A3CBBA4F}" destId="{BC9146AE-4154-44D7-A90E-4098C1840450}" srcOrd="1" destOrd="0" presId="urn:microsoft.com/office/officeart/2005/8/layout/lProcess2"/>
    <dgm:cxn modelId="{6D4D8CA6-B8BF-4B23-AA4D-D50BCFF8266A}" type="presParOf" srcId="{52999372-4067-4FE8-BB1C-88B8A3CBBA4F}" destId="{4B696794-82E2-4FBA-B6D3-79BD95C088C4}" srcOrd="2" destOrd="0" presId="urn:microsoft.com/office/officeart/2005/8/layout/lProcess2"/>
    <dgm:cxn modelId="{608D9F7C-B91B-45BE-AB10-63F2A32D818C}" type="presParOf" srcId="{52999372-4067-4FE8-BB1C-88B8A3CBBA4F}" destId="{9A81C64C-3AC0-48D5-AC1D-97A4C93011A6}" srcOrd="3" destOrd="0" presId="urn:microsoft.com/office/officeart/2005/8/layout/lProcess2"/>
    <dgm:cxn modelId="{4EE1F737-6FDC-4105-BD81-A7982D08D3BE}" type="presParOf" srcId="{52999372-4067-4FE8-BB1C-88B8A3CBBA4F}" destId="{9F2ABA80-C69A-4717-830B-E90050F1D98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66122-AD3A-46C0-8A89-6E29D6D20BAB}">
      <dsp:nvSpPr>
        <dsp:cNvPr id="0" name=""/>
        <dsp:cNvSpPr/>
      </dsp:nvSpPr>
      <dsp:spPr>
        <a:xfrm>
          <a:off x="2353327" y="1503"/>
          <a:ext cx="6695354" cy="1305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Multinomial Logistic Regression</a:t>
          </a:r>
        </a:p>
      </dsp:txBody>
      <dsp:txXfrm>
        <a:off x="2353327" y="1503"/>
        <a:ext cx="6695354" cy="1305805"/>
      </dsp:txXfrm>
    </dsp:sp>
    <dsp:sp modelId="{5771DB36-DE7A-4B9A-B7AA-66C51A14289D}">
      <dsp:nvSpPr>
        <dsp:cNvPr id="0" name=""/>
        <dsp:cNvSpPr/>
      </dsp:nvSpPr>
      <dsp:spPr>
        <a:xfrm>
          <a:off x="1062088" y="1503"/>
          <a:ext cx="1292747" cy="130580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7000" r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C5668-5656-469F-B314-D99AB44B1D48}">
      <dsp:nvSpPr>
        <dsp:cNvPr id="0" name=""/>
        <dsp:cNvSpPr/>
      </dsp:nvSpPr>
      <dsp:spPr>
        <a:xfrm>
          <a:off x="1063643" y="1545004"/>
          <a:ext cx="6695354" cy="130580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Forward and Backward Selection </a:t>
          </a:r>
        </a:p>
      </dsp:txBody>
      <dsp:txXfrm>
        <a:off x="1063643" y="1545004"/>
        <a:ext cx="6695354" cy="1305805"/>
      </dsp:txXfrm>
    </dsp:sp>
    <dsp:sp modelId="{FB745ECC-3FA5-49FA-9765-47AA29FFC244}">
      <dsp:nvSpPr>
        <dsp:cNvPr id="0" name=""/>
        <dsp:cNvSpPr/>
      </dsp:nvSpPr>
      <dsp:spPr>
        <a:xfrm>
          <a:off x="7774799" y="1545004"/>
          <a:ext cx="1292747" cy="130580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DD42E-A67A-4DD7-9C6E-3B9EBAFFA177}">
      <dsp:nvSpPr>
        <dsp:cNvPr id="0" name=""/>
        <dsp:cNvSpPr/>
      </dsp:nvSpPr>
      <dsp:spPr>
        <a:xfrm>
          <a:off x="2353327" y="3044029"/>
          <a:ext cx="6695354" cy="130580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All Possible Selection</a:t>
          </a:r>
        </a:p>
      </dsp:txBody>
      <dsp:txXfrm>
        <a:off x="2353327" y="3044029"/>
        <a:ext cx="6695354" cy="1305805"/>
      </dsp:txXfrm>
    </dsp:sp>
    <dsp:sp modelId="{F69601A0-7B05-4628-94B6-219AC1F9D25C}">
      <dsp:nvSpPr>
        <dsp:cNvPr id="0" name=""/>
        <dsp:cNvSpPr/>
      </dsp:nvSpPr>
      <dsp:spPr>
        <a:xfrm>
          <a:off x="1071409" y="3045532"/>
          <a:ext cx="1292747" cy="130580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89836-DC3E-4093-8570-24D08A4279FE}">
      <dsp:nvSpPr>
        <dsp:cNvPr id="0" name=""/>
        <dsp:cNvSpPr/>
      </dsp:nvSpPr>
      <dsp:spPr>
        <a:xfrm>
          <a:off x="658593" y="190362"/>
          <a:ext cx="4114783" cy="411478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Model 1</a:t>
          </a:r>
          <a:r>
            <a:rPr lang="en-US" sz="2400" kern="1200" dirty="0"/>
            <a:t> </a:t>
          </a:r>
        </a:p>
      </dsp:txBody>
      <dsp:txXfrm>
        <a:off x="1635854" y="498971"/>
        <a:ext cx="2160261" cy="699513"/>
      </dsp:txXfrm>
    </dsp:sp>
    <dsp:sp modelId="{A2B0D391-91AF-452A-B17E-B4051899FF8A}">
      <dsp:nvSpPr>
        <dsp:cNvPr id="0" name=""/>
        <dsp:cNvSpPr/>
      </dsp:nvSpPr>
      <dsp:spPr>
        <a:xfrm>
          <a:off x="1534313" y="1723605"/>
          <a:ext cx="2363344" cy="2172173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Model 0</a:t>
          </a:r>
        </a:p>
      </dsp:txBody>
      <dsp:txXfrm>
        <a:off x="1880416" y="2266649"/>
        <a:ext cx="1671137" cy="10860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89836-DC3E-4093-8570-24D08A4279FE}">
      <dsp:nvSpPr>
        <dsp:cNvPr id="0" name=""/>
        <dsp:cNvSpPr/>
      </dsp:nvSpPr>
      <dsp:spPr>
        <a:xfrm>
          <a:off x="658593" y="190362"/>
          <a:ext cx="4114783" cy="411478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Model 1</a:t>
          </a:r>
          <a:r>
            <a:rPr lang="en-US" sz="2400" kern="1200" dirty="0"/>
            <a:t> </a:t>
          </a:r>
        </a:p>
      </dsp:txBody>
      <dsp:txXfrm>
        <a:off x="1635854" y="498971"/>
        <a:ext cx="2160261" cy="699513"/>
      </dsp:txXfrm>
    </dsp:sp>
    <dsp:sp modelId="{A2B0D391-91AF-452A-B17E-B4051899FF8A}">
      <dsp:nvSpPr>
        <dsp:cNvPr id="0" name=""/>
        <dsp:cNvSpPr/>
      </dsp:nvSpPr>
      <dsp:spPr>
        <a:xfrm>
          <a:off x="1534313" y="1723605"/>
          <a:ext cx="2363344" cy="2172173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Model 0</a:t>
          </a:r>
        </a:p>
      </dsp:txBody>
      <dsp:txXfrm>
        <a:off x="1880416" y="2266649"/>
        <a:ext cx="1671137" cy="10860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BF455-2CB8-4159-9028-28DEECC64F43}">
      <dsp:nvSpPr>
        <dsp:cNvPr id="0" name=""/>
        <dsp:cNvSpPr/>
      </dsp:nvSpPr>
      <dsp:spPr>
        <a:xfrm>
          <a:off x="0" y="0"/>
          <a:ext cx="5431972" cy="200144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26260-4B03-40A9-A798-3C3245CCE4EB}">
      <dsp:nvSpPr>
        <dsp:cNvPr id="0" name=""/>
        <dsp:cNvSpPr/>
      </dsp:nvSpPr>
      <dsp:spPr>
        <a:xfrm>
          <a:off x="163582" y="266858"/>
          <a:ext cx="2430860" cy="14677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865B9-C743-4EE4-A11D-784C5FB2F874}">
      <dsp:nvSpPr>
        <dsp:cNvPr id="0" name=""/>
        <dsp:cNvSpPr/>
      </dsp:nvSpPr>
      <dsp:spPr>
        <a:xfrm rot="10800000">
          <a:off x="163582" y="2001440"/>
          <a:ext cx="2430860" cy="2446204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1. Model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2. Model 0</a:t>
          </a:r>
        </a:p>
      </dsp:txBody>
      <dsp:txXfrm rot="10800000">
        <a:off x="238339" y="2001440"/>
        <a:ext cx="2281346" cy="2371447"/>
      </dsp:txXfrm>
    </dsp:sp>
    <dsp:sp modelId="{D0B7F456-C0C3-4B65-A021-728BA5C9C890}">
      <dsp:nvSpPr>
        <dsp:cNvPr id="0" name=""/>
        <dsp:cNvSpPr/>
      </dsp:nvSpPr>
      <dsp:spPr>
        <a:xfrm rot="10800000">
          <a:off x="2837529" y="266858"/>
          <a:ext cx="2430860" cy="14677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222B3-76CF-4A5A-923C-EDD1A7093913}">
      <dsp:nvSpPr>
        <dsp:cNvPr id="0" name=""/>
        <dsp:cNvSpPr/>
      </dsp:nvSpPr>
      <dsp:spPr>
        <a:xfrm rot="10800000">
          <a:off x="2837529" y="2001440"/>
          <a:ext cx="2430860" cy="2446204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1. Model 0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2. Model 1</a:t>
          </a:r>
        </a:p>
      </dsp:txBody>
      <dsp:txXfrm rot="10800000">
        <a:off x="2912286" y="2001440"/>
        <a:ext cx="2281346" cy="237144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A406D-DFFC-4F9F-ACCF-A64B8F647204}">
      <dsp:nvSpPr>
        <dsp:cNvPr id="0" name=""/>
        <dsp:cNvSpPr/>
      </dsp:nvSpPr>
      <dsp:spPr>
        <a:xfrm>
          <a:off x="5225" y="0"/>
          <a:ext cx="5026998" cy="45365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Forward Selection</a:t>
          </a:r>
        </a:p>
      </dsp:txBody>
      <dsp:txXfrm>
        <a:off x="5225" y="0"/>
        <a:ext cx="5026998" cy="1360963"/>
      </dsp:txXfrm>
    </dsp:sp>
    <dsp:sp modelId="{AA36511D-9702-44D9-8F1A-4F6EE1A5031B}">
      <dsp:nvSpPr>
        <dsp:cNvPr id="0" name=""/>
        <dsp:cNvSpPr/>
      </dsp:nvSpPr>
      <dsp:spPr>
        <a:xfrm>
          <a:off x="507925" y="1362292"/>
          <a:ext cx="4021598" cy="1367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Consider only predictors whose significances are </a:t>
          </a:r>
          <a:r>
            <a:rPr lang="en-US" sz="2400" u="sng" kern="1200" dirty="0"/>
            <a:t>less</a:t>
          </a:r>
          <a:r>
            <a:rPr lang="en-US" sz="2400" kern="1200" dirty="0"/>
            <a:t> than 5%</a:t>
          </a:r>
        </a:p>
      </dsp:txBody>
      <dsp:txXfrm>
        <a:off x="547987" y="1402354"/>
        <a:ext cx="3941474" cy="1287706"/>
      </dsp:txXfrm>
    </dsp:sp>
    <dsp:sp modelId="{D868FCE1-307C-4323-A65B-9A53F275CBB4}">
      <dsp:nvSpPr>
        <dsp:cNvPr id="0" name=""/>
        <dsp:cNvSpPr/>
      </dsp:nvSpPr>
      <dsp:spPr>
        <a:xfrm>
          <a:off x="507925" y="2940558"/>
          <a:ext cx="4021598" cy="1367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Enter the predictor which has the </a:t>
          </a:r>
          <a:r>
            <a:rPr lang="en-US" sz="2400" u="sng" kern="1200" dirty="0"/>
            <a:t>lowest</a:t>
          </a:r>
          <a:r>
            <a:rPr lang="en-US" sz="2400" kern="1200" dirty="0"/>
            <a:t> significance value into the current model </a:t>
          </a:r>
          <a:endParaRPr lang="en-US" sz="2500" kern="1200" dirty="0"/>
        </a:p>
      </dsp:txBody>
      <dsp:txXfrm>
        <a:off x="547987" y="2980620"/>
        <a:ext cx="3941474" cy="1287706"/>
      </dsp:txXfrm>
    </dsp:sp>
    <dsp:sp modelId="{44256CF2-7986-4C8D-A345-E9C8FFE9733E}">
      <dsp:nvSpPr>
        <dsp:cNvPr id="0" name=""/>
        <dsp:cNvSpPr/>
      </dsp:nvSpPr>
      <dsp:spPr>
        <a:xfrm>
          <a:off x="5409248" y="0"/>
          <a:ext cx="5026998" cy="45365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Backward Selection</a:t>
          </a:r>
        </a:p>
      </dsp:txBody>
      <dsp:txXfrm>
        <a:off x="5409248" y="0"/>
        <a:ext cx="5026998" cy="1360963"/>
      </dsp:txXfrm>
    </dsp:sp>
    <dsp:sp modelId="{81F7FEEA-F250-43E0-BE2C-5BF4F985C3CB}">
      <dsp:nvSpPr>
        <dsp:cNvPr id="0" name=""/>
        <dsp:cNvSpPr/>
      </dsp:nvSpPr>
      <dsp:spPr>
        <a:xfrm>
          <a:off x="5911948" y="1362292"/>
          <a:ext cx="4021598" cy="1367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Consider only  predictors whose significances are </a:t>
          </a:r>
          <a:r>
            <a:rPr lang="en-US" sz="2400" u="sng" kern="1200" dirty="0"/>
            <a:t>greater</a:t>
          </a:r>
          <a:r>
            <a:rPr lang="en-US" sz="2400" kern="1200" dirty="0"/>
            <a:t> than 5%</a:t>
          </a:r>
        </a:p>
      </dsp:txBody>
      <dsp:txXfrm>
        <a:off x="5952010" y="1402354"/>
        <a:ext cx="3941474" cy="1287706"/>
      </dsp:txXfrm>
    </dsp:sp>
    <dsp:sp modelId="{930E8D5F-E692-4050-8697-585C8C1A5CA1}">
      <dsp:nvSpPr>
        <dsp:cNvPr id="0" name=""/>
        <dsp:cNvSpPr/>
      </dsp:nvSpPr>
      <dsp:spPr>
        <a:xfrm>
          <a:off x="5911948" y="2940558"/>
          <a:ext cx="4021598" cy="1367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Remove the predictor which has the </a:t>
          </a:r>
          <a:r>
            <a:rPr lang="en-US" sz="2400" u="sng" kern="1200" dirty="0"/>
            <a:t>highest</a:t>
          </a:r>
          <a:r>
            <a:rPr lang="en-US" sz="2400" kern="1200" dirty="0"/>
            <a:t> significance value from the current model </a:t>
          </a:r>
        </a:p>
      </dsp:txBody>
      <dsp:txXfrm>
        <a:off x="5952010" y="2980620"/>
        <a:ext cx="3941474" cy="12877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AE77E-8262-457E-913B-42E1D05F62D5}">
      <dsp:nvSpPr>
        <dsp:cNvPr id="0" name=""/>
        <dsp:cNvSpPr/>
      </dsp:nvSpPr>
      <dsp:spPr>
        <a:xfrm>
          <a:off x="1577339" y="0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0: Origin = Intercept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other words, it is the Intercept Only model</a:t>
          </a:r>
        </a:p>
      </dsp:txBody>
      <dsp:txXfrm>
        <a:off x="2930765" y="38234"/>
        <a:ext cx="7546600" cy="1228933"/>
      </dsp:txXfrm>
    </dsp:sp>
    <dsp:sp modelId="{80AD429F-3734-42E2-B134-5E90F018E842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Consider Model 1: Origin = Intercept + &lt;predictor&gt;</a:t>
          </a:r>
          <a:br>
            <a:rPr lang="en-US" sz="2400" kern="1200" dirty="0"/>
          </a:br>
          <a:r>
            <a:rPr lang="en-US" sz="2400" kern="1200" dirty="0"/>
            <a:t>&lt;predictor&gt; = DriveTrain, Weight</a:t>
          </a:r>
        </a:p>
      </dsp:txBody>
      <dsp:txXfrm>
        <a:off x="2464084" y="1561202"/>
        <a:ext cx="7224611" cy="1228933"/>
      </dsp:txXfrm>
    </dsp:sp>
    <dsp:sp modelId="{DFDF147B-7A50-4DA8-8DED-3156206D1882}">
      <dsp:nvSpPr>
        <dsp:cNvPr id="0" name=""/>
        <dsp:cNvSpPr/>
      </dsp:nvSpPr>
      <dsp:spPr>
        <a:xfrm>
          <a:off x="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Calculate the Deviance test statistic and then use the Chi-square significance value to determine if the &lt;predictor&gt; will improve model goodness-of-fit</a:t>
          </a:r>
        </a:p>
      </dsp:txBody>
      <dsp:txXfrm>
        <a:off x="1675414" y="3084170"/>
        <a:ext cx="7224611" cy="1228933"/>
      </dsp:txXfrm>
    </dsp:sp>
    <dsp:sp modelId="{31E4C65A-9D11-4F89-8549-076ACF2EFF79}">
      <dsp:nvSpPr>
        <dsp:cNvPr id="0" name=""/>
        <dsp:cNvSpPr/>
      </dsp:nvSpPr>
      <dsp:spPr>
        <a:xfrm>
          <a:off x="157733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68254" y="989929"/>
        <a:ext cx="466680" cy="638504"/>
      </dsp:txXfrm>
    </dsp:sp>
    <dsp:sp modelId="{38B5AD26-B78B-4D4C-88B9-0C8BF1EA531F}">
      <dsp:nvSpPr>
        <dsp:cNvPr id="0" name=""/>
        <dsp:cNvSpPr/>
      </dsp:nvSpPr>
      <dsp:spPr>
        <a:xfrm>
          <a:off x="78866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79584" y="2504195"/>
        <a:ext cx="466680" cy="6385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AE77E-8262-457E-913B-42E1D05F62D5}">
      <dsp:nvSpPr>
        <dsp:cNvPr id="0" name=""/>
        <dsp:cNvSpPr/>
      </dsp:nvSpPr>
      <dsp:spPr>
        <a:xfrm>
          <a:off x="1577339" y="0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0: Origin = Intercept + DriveTrain + Weight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other words, it is the Full Main Effect model</a:t>
          </a:r>
        </a:p>
      </dsp:txBody>
      <dsp:txXfrm>
        <a:off x="2930765" y="38234"/>
        <a:ext cx="7546600" cy="1228933"/>
      </dsp:txXfrm>
    </dsp:sp>
    <dsp:sp modelId="{80AD429F-3734-42E2-B134-5E90F018E842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Consider Model 1: Origin = Intercept + DriveTrain + Weight - &lt;predictor&gt;</a:t>
          </a:r>
          <a:br>
            <a:rPr lang="en-US" sz="2400" kern="1200" dirty="0"/>
          </a:br>
          <a:r>
            <a:rPr lang="en-US" sz="2400" kern="1200" dirty="0"/>
            <a:t>&lt;predictor&gt; = DriveTrain, Weight</a:t>
          </a:r>
        </a:p>
      </dsp:txBody>
      <dsp:txXfrm>
        <a:off x="2464084" y="1561202"/>
        <a:ext cx="7224611" cy="1228933"/>
      </dsp:txXfrm>
    </dsp:sp>
    <dsp:sp modelId="{DFDF147B-7A50-4DA8-8DED-3156206D1882}">
      <dsp:nvSpPr>
        <dsp:cNvPr id="0" name=""/>
        <dsp:cNvSpPr/>
      </dsp:nvSpPr>
      <dsp:spPr>
        <a:xfrm>
          <a:off x="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Calculate the Deviance test statistic and then use the Chi-square significance value to determine if the &lt;predictor&gt; </a:t>
          </a:r>
          <a:r>
            <a:rPr lang="en-US" sz="2400" kern="1200"/>
            <a:t>will decrease model </a:t>
          </a:r>
          <a:r>
            <a:rPr lang="en-US" sz="2400" kern="1200" dirty="0"/>
            <a:t>goodness-of-fit</a:t>
          </a:r>
        </a:p>
      </dsp:txBody>
      <dsp:txXfrm>
        <a:off x="1675414" y="3084170"/>
        <a:ext cx="7224611" cy="1228933"/>
      </dsp:txXfrm>
    </dsp:sp>
    <dsp:sp modelId="{31E4C65A-9D11-4F89-8549-076ACF2EFF79}">
      <dsp:nvSpPr>
        <dsp:cNvPr id="0" name=""/>
        <dsp:cNvSpPr/>
      </dsp:nvSpPr>
      <dsp:spPr>
        <a:xfrm>
          <a:off x="157733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68254" y="989929"/>
        <a:ext cx="466680" cy="638504"/>
      </dsp:txXfrm>
    </dsp:sp>
    <dsp:sp modelId="{38B5AD26-B78B-4D4C-88B9-0C8BF1EA531F}">
      <dsp:nvSpPr>
        <dsp:cNvPr id="0" name=""/>
        <dsp:cNvSpPr/>
      </dsp:nvSpPr>
      <dsp:spPr>
        <a:xfrm>
          <a:off x="78866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79584" y="2504195"/>
        <a:ext cx="466680" cy="63850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45358-C8B6-4984-B008-7886DF7495D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15A35-4C08-4A88-A700-C4571EF3DFD8}">
      <dsp:nvSpPr>
        <dsp:cNvPr id="0" name=""/>
        <dsp:cNvSpPr/>
      </dsp:nvSpPr>
      <dsp:spPr>
        <a:xfrm>
          <a:off x="356339" y="1305401"/>
          <a:ext cx="3154680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Suppose we have plenty of computing resources and time is not an issue</a:t>
          </a:r>
        </a:p>
      </dsp:txBody>
      <dsp:txXfrm>
        <a:off x="441305" y="1390367"/>
        <a:ext cx="2984748" cy="1570603"/>
      </dsp:txXfrm>
    </dsp:sp>
    <dsp:sp modelId="{A6D9E713-3961-49DF-9375-E87426D26710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Suppose we want a model with the best goodness-of-fit</a:t>
          </a:r>
        </a:p>
      </dsp:txBody>
      <dsp:txXfrm>
        <a:off x="3765426" y="1390367"/>
        <a:ext cx="2984748" cy="1570603"/>
      </dsp:txXfrm>
    </dsp:sp>
    <dsp:sp modelId="{2798CCDD-1003-4A8D-9A10-C531A53B8A9F}">
      <dsp:nvSpPr>
        <dsp:cNvPr id="0" name=""/>
        <dsp:cNvSpPr/>
      </dsp:nvSpPr>
      <dsp:spPr>
        <a:xfrm>
          <a:off x="7004580" y="1305401"/>
          <a:ext cx="3154680" cy="174053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Then we can consider the All-Possible Selection</a:t>
          </a:r>
        </a:p>
      </dsp:txBody>
      <dsp:txXfrm>
        <a:off x="7089546" y="1390367"/>
        <a:ext cx="298474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3D7FE-CE45-4E53-8517-F41B99FFCB6B}">
      <dsp:nvSpPr>
        <dsp:cNvPr id="0" name=""/>
        <dsp:cNvSpPr/>
      </dsp:nvSpPr>
      <dsp:spPr>
        <a:xfrm>
          <a:off x="0" y="0"/>
          <a:ext cx="10515600" cy="2071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Decision Tree is a Rule-Based Model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 rules to divide observations into disjoint segments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 empirical proportions of the target categories as predicted probabilities</a:t>
          </a:r>
        </a:p>
      </dsp:txBody>
      <dsp:txXfrm>
        <a:off x="2310275" y="0"/>
        <a:ext cx="8205324" cy="2071559"/>
      </dsp:txXfrm>
    </dsp:sp>
    <dsp:sp modelId="{8E854BC9-9807-48AB-81BF-94B424C52913}">
      <dsp:nvSpPr>
        <dsp:cNvPr id="0" name=""/>
        <dsp:cNvSpPr/>
      </dsp:nvSpPr>
      <dsp:spPr>
        <a:xfrm>
          <a:off x="207155" y="207155"/>
          <a:ext cx="2103120" cy="16572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E463928-4AD1-44B1-9418-3E2698005018}">
      <dsp:nvSpPr>
        <dsp:cNvPr id="0" name=""/>
        <dsp:cNvSpPr/>
      </dsp:nvSpPr>
      <dsp:spPr>
        <a:xfrm>
          <a:off x="0" y="2278715"/>
          <a:ext cx="10515600" cy="2071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Logistic Regression is a Parametric Model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 a formula to calculate the predicted probabilities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Can do sensitive study to understand impacts to model outcomes when a predictor change values</a:t>
          </a:r>
        </a:p>
      </dsp:txBody>
      <dsp:txXfrm>
        <a:off x="2310275" y="2278715"/>
        <a:ext cx="8205324" cy="2071559"/>
      </dsp:txXfrm>
    </dsp:sp>
    <dsp:sp modelId="{07D3FE32-30DB-44D8-90F7-14EAD655CB77}">
      <dsp:nvSpPr>
        <dsp:cNvPr id="0" name=""/>
        <dsp:cNvSpPr/>
      </dsp:nvSpPr>
      <dsp:spPr>
        <a:xfrm>
          <a:off x="207155" y="2485871"/>
          <a:ext cx="2103120" cy="16572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D6A51-653F-46F8-AB55-7B8D61E6916D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 a nutshell, a logistic model relates the probability that a target category will occur as a linear function of the predictors</a:t>
          </a:r>
        </a:p>
      </dsp:txBody>
      <dsp:txXfrm>
        <a:off x="40162" y="39556"/>
        <a:ext cx="10435274" cy="1252135"/>
      </dsp:txXfrm>
    </dsp:sp>
    <dsp:sp modelId="{DFDD0F1F-F3BD-4ADA-9840-2F939F43ECB0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2600" b="0" i="0" kern="1200" smtClean="0">
                  <a:latin typeface="Cambria Math" panose="02040503050406030204" pitchFamily="18" charset="0"/>
                </a:rPr>
                <m:t>Pr</m:t>
              </m:r>
              <m:d>
                <m:dPr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</m:d>
              <m:r>
                <a:rPr lang="en-US" sz="26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sz="2600" b="0" i="1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2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600" b="0" i="1" kern="1200" smtClean="0">
                      <a:latin typeface="Cambria Math" panose="02040503050406030204" pitchFamily="18" charset="0"/>
                    </a:rPr>
                    <m:t>𝑢</m:t>
                  </m:r>
                </m:e>
              </m:d>
            </m:oMath>
          </a14:m>
          <a:r>
            <a:rPr lang="en-US" sz="2600" kern="1200" dirty="0"/>
            <a:t> </a:t>
          </a:r>
        </a:p>
      </dsp:txBody>
      <dsp:txXfrm>
        <a:off x="40162" y="1549601"/>
        <a:ext cx="6789627" cy="1252135"/>
      </dsp:txXfrm>
    </dsp:sp>
    <dsp:sp modelId="{079D6445-19D7-4FC5-AEFD-8991FF57E19D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Domain: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𝑢</m:t>
              </m:r>
              <m:r>
                <a:rPr lang="en-US" sz="2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  <m:r>
                <a:rPr lang="en-US" sz="2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ℝ</m:t>
              </m:r>
            </m:oMath>
          </a14:m>
          <a:r>
            <a:rPr lang="en-US" sz="2500" kern="1200" dirty="0"/>
            <a:t> (the real number line)</a:t>
          </a:r>
        </a:p>
      </dsp:txBody>
      <dsp:txXfrm>
        <a:off x="40162" y="3059646"/>
        <a:ext cx="3285231" cy="1252135"/>
      </dsp:txXfrm>
    </dsp:sp>
    <dsp:sp modelId="{35CF368E-C7F9-4D92-8B0F-B64EF07F2A3C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Range: </a:t>
          </a:r>
          <a14:m xmlns:a14="http://schemas.microsoft.com/office/drawing/2010/main">
            <m:oMath xmlns:m="http://schemas.openxmlformats.org/officeDocument/2006/math">
              <m:r>
                <a:rPr lang="en-US" sz="2500" b="0" i="0" kern="1200" smtClean="0">
                  <a:latin typeface="Cambria Math" panose="02040503050406030204" pitchFamily="18" charset="0"/>
                </a:rPr>
                <m:t>0</m:t>
              </m:r>
              <m:r>
                <a:rPr lang="en-US" sz="2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𝑢</m:t>
                  </m:r>
                </m:e>
              </m:d>
              <m:r>
                <a:rPr lang="en-US" sz="2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≤1</m:t>
              </m:r>
            </m:oMath>
          </a14:m>
          <a:endParaRPr lang="en-US" sz="2500" kern="1200" dirty="0"/>
        </a:p>
      </dsp:txBody>
      <dsp:txXfrm>
        <a:off x="3544558" y="3059646"/>
        <a:ext cx="3285231" cy="1252135"/>
      </dsp:txXfrm>
    </dsp:sp>
    <dsp:sp modelId="{66534064-F5CF-4732-8208-D9D92E835D84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600" b="0" i="1" kern="1200" smtClean="0">
                    <a:latin typeface="Cambria Math" panose="02040503050406030204" pitchFamily="18" charset="0"/>
                  </a:rPr>
                  <m:t>𝑢</m:t>
                </m:r>
                <m:r>
                  <a:rPr lang="en-US" sz="26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6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US" sz="26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lang="en-US" sz="2600" b="0" i="1" kern="1200" smtClean="0">
                    <a:latin typeface="Cambria Math" panose="02040503050406030204" pitchFamily="18" charset="0"/>
                  </a:rPr>
                  <m:t>+</m:t>
                </m:r>
                <m:nary>
                  <m:naryPr>
                    <m:chr m:val="∑"/>
                    <m:limLoc m:val="subSup"/>
                    <m:ctrlPr>
                      <a:rPr lang="en-US" sz="26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25"/>
                      </m:rPr>
                      <a:rPr lang="en-US" sz="2600" b="0" i="1" kern="12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kern="1200" smtClean="0"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 lang="en-US" sz="2600" b="0" i="1" kern="1200" smtClean="0">
                        <a:latin typeface="Cambria Math" panose="02040503050406030204" pitchFamily="18" charset="0"/>
                      </a:rPr>
                      <m:t>𝑘</m:t>
                    </m:r>
                  </m:sup>
                  <m:e>
                    <m:sSub>
                      <m:sSubPr>
                        <m:ctrlPr>
                          <a:rPr lang="en-US" sz="26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kern="120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6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nary>
              </m:oMath>
            </m:oMathPara>
          </a14:m>
          <a:endParaRPr lang="en-US" sz="2600" kern="1200" dirty="0"/>
        </a:p>
      </dsp:txBody>
      <dsp:txXfrm>
        <a:off x="7190205" y="1549601"/>
        <a:ext cx="3285231" cy="1252135"/>
      </dsp:txXfrm>
    </dsp:sp>
    <dsp:sp modelId="{BDEBD8D5-35E0-4A62-83EF-439AD168AEE3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Trend: when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𝑢</m:t>
              </m:r>
            </m:oMath>
          </a14:m>
          <a:r>
            <a:rPr lang="en-US" sz="2500" kern="1200" dirty="0"/>
            <a:t> increases, so does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𝑢</m:t>
                  </m:r>
                </m:e>
              </m:d>
            </m:oMath>
          </a14:m>
          <a:endParaRPr lang="en-US" sz="2500" kern="1200" dirty="0"/>
        </a:p>
      </dsp:txBody>
      <dsp:txXfrm>
        <a:off x="7190205" y="3059646"/>
        <a:ext cx="3285231" cy="1252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7DD86-CDDB-4435-A43A-F043E2847C17}">
      <dsp:nvSpPr>
        <dsp:cNvPr id="0" name=""/>
        <dsp:cNvSpPr/>
      </dsp:nvSpPr>
      <dsp:spPr>
        <a:xfrm>
          <a:off x="291761" y="141766"/>
          <a:ext cx="3240863" cy="18818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983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Since BAD is 0 or 1, how can I observe the occurrence likelihood of a BAD loan?</a:t>
          </a:r>
        </a:p>
      </dsp:txBody>
      <dsp:txXfrm>
        <a:off x="291761" y="141766"/>
        <a:ext cx="3240863" cy="1881868"/>
      </dsp:txXfrm>
    </dsp:sp>
    <dsp:sp modelId="{CAD285CA-444C-49E1-9457-4F609F1D56CA}">
      <dsp:nvSpPr>
        <dsp:cNvPr id="0" name=""/>
        <dsp:cNvSpPr/>
      </dsp:nvSpPr>
      <dsp:spPr>
        <a:xfrm>
          <a:off x="0" y="155550"/>
          <a:ext cx="708938" cy="1063408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DE230-0071-4CE5-B2CF-A1797A2F51FC}">
      <dsp:nvSpPr>
        <dsp:cNvPr id="0" name=""/>
        <dsp:cNvSpPr/>
      </dsp:nvSpPr>
      <dsp:spPr>
        <a:xfrm>
          <a:off x="291761" y="2139540"/>
          <a:ext cx="3240863" cy="20700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983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if I look at groups of observations by predictor values?</a:t>
          </a:r>
        </a:p>
      </dsp:txBody>
      <dsp:txXfrm>
        <a:off x="291761" y="2139540"/>
        <a:ext cx="3240863" cy="2070030"/>
      </dsp:txXfrm>
    </dsp:sp>
    <dsp:sp modelId="{A983A40C-7A63-4078-8579-FB47E1089E20}">
      <dsp:nvSpPr>
        <dsp:cNvPr id="0" name=""/>
        <dsp:cNvSpPr/>
      </dsp:nvSpPr>
      <dsp:spPr>
        <a:xfrm>
          <a:off x="0" y="2176646"/>
          <a:ext cx="708938" cy="1063408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4E1E5-4B0C-444E-AFD1-7D205064D724}">
      <dsp:nvSpPr>
        <dsp:cNvPr id="0" name=""/>
        <dsp:cNvSpPr/>
      </dsp:nvSpPr>
      <dsp:spPr>
        <a:xfrm>
          <a:off x="1577339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Group the observations by values of the predictors for consideration</a:t>
          </a:r>
        </a:p>
      </dsp:txBody>
      <dsp:txXfrm>
        <a:off x="2930765" y="38234"/>
        <a:ext cx="7546600" cy="1228933"/>
      </dsp:txXfrm>
    </dsp:sp>
    <dsp:sp modelId="{9D825B01-F274-4E42-8F59-90C56B35BAAC}">
      <dsp:nvSpPr>
        <dsp:cNvPr id="0" name=""/>
        <dsp:cNvSpPr/>
      </dsp:nvSpPr>
      <dsp:spPr>
        <a:xfrm>
          <a:off x="779374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Count the occurrences (i.e., the frequencies) of the target categories in each group</a:t>
          </a:r>
        </a:p>
      </dsp:txBody>
      <dsp:txXfrm>
        <a:off x="2454789" y="1561202"/>
        <a:ext cx="7224611" cy="1228933"/>
      </dsp:txXfrm>
    </dsp:sp>
    <dsp:sp modelId="{74ADF6F3-7C52-487D-9FB8-FDED739A6EF0}">
      <dsp:nvSpPr>
        <dsp:cNvPr id="0" name=""/>
        <dsp:cNvSpPr/>
      </dsp:nvSpPr>
      <dsp:spPr>
        <a:xfrm>
          <a:off x="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Analyze how the predictor values influence the relative frequencies of the target categories  </a:t>
          </a:r>
        </a:p>
      </dsp:txBody>
      <dsp:txXfrm>
        <a:off x="1675414" y="3084170"/>
        <a:ext cx="7224611" cy="1228933"/>
      </dsp:txXfrm>
    </dsp:sp>
    <dsp:sp modelId="{536B2450-8004-41BF-B4FD-77A1E24A5E36}">
      <dsp:nvSpPr>
        <dsp:cNvPr id="0" name=""/>
        <dsp:cNvSpPr/>
      </dsp:nvSpPr>
      <dsp:spPr>
        <a:xfrm>
          <a:off x="157733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rgbClr val="FFC000"/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68254" y="989929"/>
        <a:ext cx="466680" cy="638504"/>
      </dsp:txXfrm>
    </dsp:sp>
    <dsp:sp modelId="{8DC663A5-FE1B-4559-979D-56A21D58D441}">
      <dsp:nvSpPr>
        <dsp:cNvPr id="0" name=""/>
        <dsp:cNvSpPr/>
      </dsp:nvSpPr>
      <dsp:spPr>
        <a:xfrm>
          <a:off x="78866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rgbClr val="FFC000"/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79584" y="2504195"/>
        <a:ext cx="466680" cy="6385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7DD86-CDDB-4435-A43A-F043E2847C17}">
      <dsp:nvSpPr>
        <dsp:cNvPr id="0" name=""/>
        <dsp:cNvSpPr/>
      </dsp:nvSpPr>
      <dsp:spPr>
        <a:xfrm>
          <a:off x="223256" y="73222"/>
          <a:ext cx="5411556" cy="19452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101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How should we handle the interval predictors?</a:t>
          </a:r>
        </a:p>
      </dsp:txBody>
      <dsp:txXfrm>
        <a:off x="223256" y="73222"/>
        <a:ext cx="5411556" cy="1945288"/>
      </dsp:txXfrm>
    </dsp:sp>
    <dsp:sp modelId="{CAD285CA-444C-49E1-9457-4F609F1D56CA}">
      <dsp:nvSpPr>
        <dsp:cNvPr id="0" name=""/>
        <dsp:cNvSpPr/>
      </dsp:nvSpPr>
      <dsp:spPr>
        <a:xfrm>
          <a:off x="0" y="3"/>
          <a:ext cx="732830" cy="109924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DE230-0071-4CE5-B2CF-A1797A2F51FC}">
      <dsp:nvSpPr>
        <dsp:cNvPr id="0" name=""/>
        <dsp:cNvSpPr/>
      </dsp:nvSpPr>
      <dsp:spPr>
        <a:xfrm>
          <a:off x="154629" y="2138323"/>
          <a:ext cx="5548809" cy="21397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101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Although DEROG is an interval variable, it is treated as a categorical variable </a:t>
          </a:r>
          <a:r>
            <a:rPr lang="en-US" sz="3000" u="sng" kern="1200" dirty="0"/>
            <a:t>only</a:t>
          </a:r>
          <a:r>
            <a:rPr lang="en-US" sz="3000" kern="1200" dirty="0"/>
            <a:t> for the purpose of aggregation</a:t>
          </a:r>
        </a:p>
      </dsp:txBody>
      <dsp:txXfrm>
        <a:off x="154629" y="2138323"/>
        <a:ext cx="5548809" cy="2139792"/>
      </dsp:txXfrm>
    </dsp:sp>
    <dsp:sp modelId="{A983A40C-7A63-4078-8579-FB47E1089E20}">
      <dsp:nvSpPr>
        <dsp:cNvPr id="0" name=""/>
        <dsp:cNvSpPr/>
      </dsp:nvSpPr>
      <dsp:spPr>
        <a:xfrm>
          <a:off x="0" y="1990071"/>
          <a:ext cx="732830" cy="1099246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1E945-3005-47B6-8023-2DC1B0DA5CCF}">
      <dsp:nvSpPr>
        <dsp:cNvPr id="0" name=""/>
        <dsp:cNvSpPr/>
      </dsp:nvSpPr>
      <dsp:spPr>
        <a:xfrm>
          <a:off x="1206" y="3020690"/>
          <a:ext cx="10513186" cy="133004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we observed the </a:t>
          </a:r>
          <a14:m xmlns:a14="http://schemas.microsoft.com/office/drawing/2010/main">
            <m:oMath xmlns:m="http://schemas.openxmlformats.org/officeDocument/2006/math">
              <m:r>
                <a:rPr lang="en-US" sz="2300" i="1" kern="1200" dirty="0" smtClean="0">
                  <a:latin typeface="Cambria Math" panose="02040503050406030204" pitchFamily="18" charset="0"/>
                </a:rPr>
                <m:t>𝑖</m:t>
              </m:r>
              <m:r>
                <m:rPr>
                  <m:sty m:val="p"/>
                </m:rPr>
                <a:rPr lang="en-US" sz="2300" i="0" kern="1200" baseline="30000" dirty="0" err="1">
                  <a:latin typeface="Cambria Math" panose="02040503050406030204" pitchFamily="18" charset="0"/>
                </a:rPr>
                <m:t>th</m:t>
              </m:r>
            </m:oMath>
          </a14:m>
          <a:r>
            <a:rPr lang="en-US" sz="2300" kern="1200" dirty="0"/>
            <a:t> subpopulation, then we must observe some categories of the target variable.  Thus, we can assume that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𝜋</m:t>
                  </m:r>
                </m:e>
                <m:sub>
                  <m:r>
                    <a:rPr lang="en-US" sz="2300" i="1" kern="1200">
                      <a:latin typeface="Cambria Math" panose="02040503050406030204" pitchFamily="18" charset="0"/>
                    </a:rPr>
                    <m:t>𝑖𝑗</m:t>
                  </m:r>
                </m:sub>
              </m:sSub>
              <m:r>
                <a:rPr lang="en-US" sz="2300" i="1" kern="1200">
                  <a:latin typeface="Cambria Math" panose="02040503050406030204" pitchFamily="18" charset="0"/>
                </a:rPr>
                <m:t>&gt;</m:t>
              </m:r>
              <m:r>
                <a:rPr lang="en-US" sz="23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0</m:t>
              </m:r>
            </m:oMath>
          </a14:m>
          <a:r>
            <a:rPr lang="en-US" sz="2300" kern="1200" dirty="0"/>
            <a:t> for some 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 smtClean="0">
                  <a:latin typeface="Cambria Math" panose="02040503050406030204" pitchFamily="18" charset="0"/>
                </a:rPr>
                <m:t>1</m:t>
              </m:r>
              <m:r>
                <a:rPr lang="en-US" sz="2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r>
                <a:rPr lang="en-US" sz="2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𝑗</m:t>
              </m:r>
              <m:r>
                <a:rPr lang="en-US" sz="2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r>
                <a:rPr lang="en-US" sz="2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𝐾</m:t>
              </m:r>
            </m:oMath>
          </a14:m>
          <a:r>
            <a:rPr lang="en-US" sz="2300" kern="1200" dirty="0"/>
            <a:t>.</a:t>
          </a:r>
        </a:p>
      </dsp:txBody>
      <dsp:txXfrm>
        <a:off x="40162" y="3059646"/>
        <a:ext cx="10435274" cy="1252135"/>
      </dsp:txXfrm>
    </dsp:sp>
    <dsp:sp modelId="{E137F625-41CE-4936-A4E9-34E17CFC4DDB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0</m:t>
                  </m:r>
                  <m:r>
                    <a:rPr lang="en-US" sz="23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en-US" sz="23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𝜋</m:t>
                  </m:r>
                </m:e>
                <m:sub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𝑖𝑗</m:t>
                  </m:r>
                </m:sub>
              </m:sSub>
              <m:r>
                <a:rPr lang="en-US" sz="2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≤1</m:t>
              </m:r>
            </m:oMath>
          </a14:m>
          <a:r>
            <a:rPr lang="en-US" sz="2300" kern="1200" dirty="0"/>
            <a:t> be the probability that the 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 dirty="0" smtClean="0">
                  <a:latin typeface="Cambria Math" panose="02040503050406030204" pitchFamily="18" charset="0"/>
                </a:rPr>
                <m:t>𝑗</m:t>
              </m:r>
              <m:r>
                <m:rPr>
                  <m:sty m:val="p"/>
                </m:rPr>
                <a:rPr lang="en-US" sz="2300" kern="1200" baseline="30000" dirty="0" err="1">
                  <a:latin typeface="Cambria Math" panose="02040503050406030204" pitchFamily="18" charset="0"/>
                </a:rPr>
                <m:t>th</m:t>
              </m:r>
            </m:oMath>
          </a14:m>
          <a:r>
            <a:rPr lang="en-US" sz="2300" kern="1200" dirty="0"/>
            <a:t> category of the target variable will be observed in the </a:t>
          </a:r>
          <a14:m xmlns:a14="http://schemas.microsoft.com/office/drawing/2010/main">
            <m:oMath xmlns:m="http://schemas.openxmlformats.org/officeDocument/2006/math">
              <m:r>
                <a:rPr lang="en-US" sz="2300" i="1" kern="1200" dirty="0">
                  <a:latin typeface="Cambria Math" panose="02040503050406030204" pitchFamily="18" charset="0"/>
                </a:rPr>
                <m:t>𝑖</m:t>
              </m:r>
              <m:r>
                <m:rPr>
                  <m:sty m:val="p"/>
                </m:rPr>
                <a:rPr lang="en-US" sz="2300" kern="1200" baseline="30000" dirty="0" err="1">
                  <a:latin typeface="Cambria Math" panose="02040503050406030204" pitchFamily="18" charset="0"/>
                </a:rPr>
                <m:t>th</m:t>
              </m:r>
            </m:oMath>
          </a14:m>
          <a:r>
            <a:rPr lang="en-US" sz="2300" kern="1200" dirty="0"/>
            <a:t> subpopulation</a:t>
          </a:r>
        </a:p>
      </dsp:txBody>
      <dsp:txXfrm>
        <a:off x="40162" y="1549601"/>
        <a:ext cx="6789627" cy="1252135"/>
      </dsp:txXfrm>
    </dsp:sp>
    <dsp:sp modelId="{41F02CF3-789C-43BB-A285-31FB79ADA295}">
      <dsp:nvSpPr>
        <dsp:cNvPr id="0" name=""/>
        <dsp:cNvSpPr/>
      </dsp:nvSpPr>
      <dsp:spPr>
        <a:xfrm>
          <a:off x="1206" y="60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Let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𝐾</m:t>
              </m:r>
            </m:oMath>
          </a14:m>
          <a:r>
            <a:rPr lang="en-US" sz="2000" kern="1200" dirty="0"/>
            <a:t> denotes number of target categories (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𝐾</m:t>
              </m:r>
              <m:r>
                <a:rPr lang="en-US" sz="2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≥2</m:t>
              </m:r>
            </m:oMath>
          </a14:m>
          <a:r>
            <a:rPr lang="en-US" sz="2000" kern="1200" dirty="0"/>
            <a:t>)</a:t>
          </a:r>
        </a:p>
      </dsp:txBody>
      <dsp:txXfrm>
        <a:off x="40162" y="39556"/>
        <a:ext cx="3285231" cy="1252135"/>
      </dsp:txXfrm>
    </dsp:sp>
    <dsp:sp modelId="{93956C45-7FCE-4B29-8EAF-318E0ACED89D}">
      <dsp:nvSpPr>
        <dsp:cNvPr id="0" name=""/>
        <dsp:cNvSpPr/>
      </dsp:nvSpPr>
      <dsp:spPr>
        <a:xfrm>
          <a:off x="3505602" y="60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Occurrences of the categories in each subpopulation follow a multinomial distribution</a:t>
          </a:r>
        </a:p>
      </dsp:txBody>
      <dsp:txXfrm>
        <a:off x="3544558" y="39556"/>
        <a:ext cx="3285231" cy="1252135"/>
      </dsp:txXfrm>
    </dsp:sp>
    <dsp:sp modelId="{07E9C108-C5D8-4D84-89B7-12C662730BD6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Require 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ctrlPr>
                    <a:rPr lang="en-US" sz="2300" i="1" kern="120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2300" i="1" kern="1200">
                      <a:latin typeface="Cambria Math" panose="02040503050406030204" pitchFamily="18" charset="0"/>
                    </a:rPr>
                    <m:t>𝑗</m:t>
                  </m:r>
                  <m:r>
                    <a:rPr lang="en-US" sz="2300" i="1" kern="120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2300" i="1" kern="1200">
                      <a:latin typeface="Cambria Math" panose="02040503050406030204" pitchFamily="18" charset="0"/>
                    </a:rPr>
                    <m:t>𝐾</m:t>
                  </m:r>
                </m:sup>
                <m:e>
                  <m:sSub>
                    <m:sSubPr>
                      <m:ctrlPr>
                        <a:rPr lang="en-US" sz="23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300" i="1" kern="1200">
                          <a:latin typeface="Cambria Math" panose="02040503050406030204" pitchFamily="18" charset="0"/>
                        </a:rPr>
                        <m:t>𝑖𝑗</m:t>
                      </m:r>
                    </m:sub>
                  </m:sSub>
                </m:e>
              </m:nary>
              <m:r>
                <a:rPr lang="en-US" sz="2300" i="1" kern="1200">
                  <a:latin typeface="Cambria Math" panose="02040503050406030204" pitchFamily="18" charset="0"/>
                </a:rPr>
                <m:t>=1</m:t>
              </m:r>
            </m:oMath>
          </a14:m>
          <a:endParaRPr lang="en-US" sz="2300" kern="1200" dirty="0"/>
        </a:p>
      </dsp:txBody>
      <dsp:txXfrm>
        <a:off x="7190205" y="1549601"/>
        <a:ext cx="3285231" cy="1252135"/>
      </dsp:txXfrm>
    </dsp:sp>
    <dsp:sp modelId="{E18BD064-E596-427F-AFB4-052CE51F854C}">
      <dsp:nvSpPr>
        <dsp:cNvPr id="0" name=""/>
        <dsp:cNvSpPr/>
      </dsp:nvSpPr>
      <dsp:spPr>
        <a:xfrm>
          <a:off x="7151249" y="60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Distributions across subpopulations are independent</a:t>
          </a:r>
        </a:p>
      </dsp:txBody>
      <dsp:txXfrm>
        <a:off x="7190205" y="39556"/>
        <a:ext cx="3285231" cy="12521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7DDAF-0734-4EDC-802F-78398BCD9834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1" i="0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𝛃</m:t>
                  </m:r>
                </m:e>
                <m:sub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𝑗</m:t>
                  </m:r>
                </m:sub>
              </m:sSub>
            </m:oMath>
          </a14:m>
          <a:r>
            <a:rPr lang="en-US" sz="2300" kern="1200" dirty="0"/>
            <a:t> be the </a:t>
          </a:r>
          <a14:m xmlns:a14="http://schemas.microsoft.com/office/drawing/2010/main">
            <m:oMath xmlns:m="http://schemas.openxmlformats.org/officeDocument/2006/math">
              <m:r>
                <a:rPr lang="en-US" sz="2300" i="1" kern="1200">
                  <a:latin typeface="Cambria Math" panose="02040503050406030204" pitchFamily="18" charset="0"/>
                </a:rPr>
                <m:t>𝑝</m:t>
              </m:r>
              <m:r>
                <a:rPr lang="en-US" sz="23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×1</m:t>
              </m:r>
            </m:oMath>
          </a14:m>
          <a:r>
            <a:rPr lang="en-US" sz="2300" kern="1200" dirty="0"/>
            <a:t> column vector of parameters.  Parameters are defined by [categories of] the predictors. One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1" i="0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𝛃</m:t>
                  </m:r>
                </m:e>
                <m:sub>
                  <m:r>
                    <a:rPr lang="en-US" sz="2300" i="1" kern="1200">
                      <a:latin typeface="Cambria Math" panose="02040503050406030204" pitchFamily="18" charset="0"/>
                    </a:rPr>
                    <m:t>𝑗</m:t>
                  </m:r>
                </m:sub>
              </m:sSub>
            </m:oMath>
          </a14:m>
          <a:r>
            <a:rPr lang="en-US" sz="2300" kern="1200" dirty="0"/>
            <a:t> for each category of the target variable</a:t>
          </a:r>
        </a:p>
      </dsp:txBody>
      <dsp:txXfrm>
        <a:off x="40162" y="39556"/>
        <a:ext cx="10435274" cy="1252135"/>
      </dsp:txXfrm>
    </dsp:sp>
    <dsp:sp modelId="{3EF6782B-BFDA-4949-93EF-369366FE0C2D}">
      <dsp:nvSpPr>
        <dsp:cNvPr id="0" name=""/>
        <dsp:cNvSpPr/>
      </dsp:nvSpPr>
      <dsp:spPr>
        <a:xfrm>
          <a:off x="3646854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Therefore, we arbitrarily set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300" b="1" i="0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𝛃</m:t>
                  </m:r>
                </m:e>
                <m:sub>
                  <m:r>
                    <a:rPr lang="en-US" sz="23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𝐽</m:t>
                  </m:r>
                </m:sub>
              </m:sSub>
              <m:r>
                <a:rPr lang="en-US" sz="2300" b="0" i="1" kern="1200" smtClean="0">
                  <a:latin typeface="Cambria Math" panose="02040503050406030204" pitchFamily="18" charset="0"/>
                </a:rPr>
                <m:t>=0</m:t>
              </m:r>
            </m:oMath>
          </a14:m>
          <a:r>
            <a:rPr lang="en-US" sz="2300" kern="1200" dirty="0"/>
            <a:t> for the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3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300" i="1" kern="1200">
                      <a:latin typeface="Cambria Math" panose="02040503050406030204" pitchFamily="18" charset="0"/>
                    </a:rPr>
                    <m:t>𝐽</m:t>
                  </m:r>
                </m:e>
                <m:sup>
                  <m:r>
                    <m:rPr>
                      <m:sty m:val="p"/>
                    </m:rPr>
                    <a:rPr lang="en-US" sz="2300" kern="1200">
                      <a:latin typeface="Cambria Math" panose="02040503050406030204" pitchFamily="18" charset="0"/>
                    </a:rPr>
                    <m:t>th</m:t>
                  </m:r>
                </m:sup>
              </m:sSup>
            </m:oMath>
          </a14:m>
          <a:r>
            <a:rPr lang="en-US" sz="2300" kern="1200" dirty="0"/>
            <a:t> category (a.k.a. the reference category) of the target variable</a:t>
          </a:r>
        </a:p>
      </dsp:txBody>
      <dsp:txXfrm>
        <a:off x="3685810" y="1549601"/>
        <a:ext cx="6789627" cy="1252135"/>
      </dsp:txXfrm>
    </dsp:sp>
    <dsp:sp modelId="{EF9D00CF-5154-4C55-833A-EC8A0BE63579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preferred choice is the MODE category (greatest number of observations)</a:t>
          </a:r>
        </a:p>
      </dsp:txBody>
      <dsp:txXfrm>
        <a:off x="7190205" y="3059646"/>
        <a:ext cx="3285231" cy="1252135"/>
      </dsp:txXfrm>
    </dsp:sp>
    <dsp:sp modelId="{6F496A9C-AB5A-4D6E-A8F1-01D2423519FF}">
      <dsp:nvSpPr>
        <dsp:cNvPr id="0" name=""/>
        <dsp:cNvSpPr/>
      </dsp:nvSpPr>
      <dsp:spPr>
        <a:xfrm>
          <a:off x="3646854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common choice is the LAST category (highest lexical order)</a:t>
          </a:r>
        </a:p>
      </dsp:txBody>
      <dsp:txXfrm>
        <a:off x="3685810" y="3059646"/>
        <a:ext cx="3285231" cy="1252135"/>
      </dsp:txXfrm>
    </dsp:sp>
    <dsp:sp modelId="{5FE5A0FA-F06D-4F79-A706-1D5C35B82384}">
      <dsp:nvSpPr>
        <dsp:cNvPr id="0" name=""/>
        <dsp:cNvSpPr/>
      </dsp:nvSpPr>
      <dsp:spPr>
        <a:xfrm>
          <a:off x="1206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Since 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ctrlPr>
                    <a:rPr lang="en-US" sz="2300" i="1" kern="120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2300" i="1" kern="1200">
                      <a:latin typeface="Cambria Math" panose="02040503050406030204" pitchFamily="18" charset="0"/>
                    </a:rPr>
                    <m:t>𝑗</m:t>
                  </m:r>
                  <m:r>
                    <a:rPr lang="en-US" sz="2300" i="1" kern="120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US" sz="2300" i="1" kern="1200">
                      <a:latin typeface="Cambria Math" panose="02040503050406030204" pitchFamily="18" charset="0"/>
                    </a:rPr>
                    <m:t>𝐾</m:t>
                  </m:r>
                </m:sup>
                <m:e>
                  <m:sSub>
                    <m:sSubPr>
                      <m:ctrlPr>
                        <a:rPr lang="en-US" sz="23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3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300" i="1" kern="1200">
                          <a:latin typeface="Cambria Math" panose="02040503050406030204" pitchFamily="18" charset="0"/>
                        </a:rPr>
                        <m:t>𝑖𝑗</m:t>
                      </m:r>
                    </m:sub>
                  </m:sSub>
                </m:e>
              </m:nary>
              <m:r>
                <a:rPr lang="en-US" sz="2300" i="1" kern="1200">
                  <a:latin typeface="Cambria Math" panose="02040503050406030204" pitchFamily="18" charset="0"/>
                </a:rPr>
                <m:t>=1</m:t>
              </m:r>
            </m:oMath>
          </a14:m>
          <a:r>
            <a:rPr lang="en-US" sz="2300" kern="1200" dirty="0"/>
            <a:t>, we only need 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 smtClean="0">
                  <a:latin typeface="Cambria Math" panose="02040503050406030204" pitchFamily="18" charset="0"/>
                </a:rPr>
                <m:t>𝐾</m:t>
              </m:r>
              <m:r>
                <a:rPr lang="en-US" sz="2300" b="0" i="1" kern="1200" smtClean="0">
                  <a:latin typeface="Cambria Math" panose="02040503050406030204" pitchFamily="18" charset="0"/>
                </a:rPr>
                <m:t>−1</m:t>
              </m:r>
            </m:oMath>
          </a14:m>
          <a:r>
            <a:rPr lang="en-US" sz="2300" kern="1200" dirty="0"/>
            <a:t> parameter vectors</a:t>
          </a:r>
        </a:p>
      </dsp:txBody>
      <dsp:txXfrm>
        <a:off x="40162" y="1549601"/>
        <a:ext cx="3285231" cy="1252135"/>
      </dsp:txXfrm>
    </dsp:sp>
    <dsp:sp modelId="{8B4B0E6E-53CF-44C1-886C-6A81B4812D87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Choice of reference target category does not affect model goodness-of-fit</a:t>
          </a:r>
        </a:p>
      </dsp:txBody>
      <dsp:txXfrm>
        <a:off x="40162" y="3059646"/>
        <a:ext cx="3285231" cy="12521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62C9F-D123-426A-8EC9-13DFA1E79D55}">
      <dsp:nvSpPr>
        <dsp:cNvPr id="0" name=""/>
        <dsp:cNvSpPr/>
      </dsp:nvSpPr>
      <dsp:spPr>
        <a:xfrm>
          <a:off x="5262" y="0"/>
          <a:ext cx="506268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Forward Selection</a:t>
          </a:r>
        </a:p>
      </dsp:txBody>
      <dsp:txXfrm>
        <a:off x="5262" y="0"/>
        <a:ext cx="5062686" cy="1305401"/>
      </dsp:txXfrm>
    </dsp:sp>
    <dsp:sp modelId="{C3374916-4E9D-423E-B84A-F2A6C0DAE95A}">
      <dsp:nvSpPr>
        <dsp:cNvPr id="0" name=""/>
        <dsp:cNvSpPr/>
      </dsp:nvSpPr>
      <dsp:spPr>
        <a:xfrm>
          <a:off x="511531" y="1305773"/>
          <a:ext cx="4050149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Start with a model</a:t>
          </a:r>
          <a:br>
            <a:rPr lang="en-US" sz="2000" kern="1200" dirty="0"/>
          </a:br>
          <a:r>
            <a:rPr lang="en-US" sz="2000" kern="1200" dirty="0"/>
            <a:t>without any predictor</a:t>
          </a:r>
        </a:p>
      </dsp:txBody>
      <dsp:txXfrm>
        <a:off x="536569" y="1330811"/>
        <a:ext cx="4000073" cy="804787"/>
      </dsp:txXfrm>
    </dsp:sp>
    <dsp:sp modelId="{22C78200-B61B-4E25-BA51-E0698BD002D6}">
      <dsp:nvSpPr>
        <dsp:cNvPr id="0" name=""/>
        <dsp:cNvSpPr/>
      </dsp:nvSpPr>
      <dsp:spPr>
        <a:xfrm>
          <a:off x="511531" y="2292154"/>
          <a:ext cx="4050149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Enter predictor into the model</a:t>
          </a:r>
          <a:br>
            <a:rPr lang="en-US" sz="2000" kern="1200" dirty="0"/>
          </a:br>
          <a:r>
            <a:rPr lang="en-US" sz="2000" kern="1200" dirty="0"/>
            <a:t>one at a time</a:t>
          </a:r>
        </a:p>
      </dsp:txBody>
      <dsp:txXfrm>
        <a:off x="536569" y="2317192"/>
        <a:ext cx="4000073" cy="804787"/>
      </dsp:txXfrm>
    </dsp:sp>
    <dsp:sp modelId="{E018CFC8-6683-464B-85C4-52393BCB1447}">
      <dsp:nvSpPr>
        <dsp:cNvPr id="0" name=""/>
        <dsp:cNvSpPr/>
      </dsp:nvSpPr>
      <dsp:spPr>
        <a:xfrm>
          <a:off x="511531" y="3278535"/>
          <a:ext cx="4050149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if adding the predictor will</a:t>
          </a:r>
          <a:br>
            <a:rPr lang="en-US" sz="2000" kern="1200" dirty="0"/>
          </a:br>
          <a:r>
            <a:rPr lang="en-US" sz="2000" kern="1200" dirty="0"/>
            <a:t>improve the model goodness-of-fit</a:t>
          </a:r>
        </a:p>
      </dsp:txBody>
      <dsp:txXfrm>
        <a:off x="536569" y="3303573"/>
        <a:ext cx="4000073" cy="804787"/>
      </dsp:txXfrm>
    </dsp:sp>
    <dsp:sp modelId="{878780AE-5F98-4FB8-A807-95B870A90BE7}">
      <dsp:nvSpPr>
        <dsp:cNvPr id="0" name=""/>
        <dsp:cNvSpPr/>
      </dsp:nvSpPr>
      <dsp:spPr>
        <a:xfrm>
          <a:off x="5447650" y="0"/>
          <a:ext cx="506268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Backward Selection</a:t>
          </a:r>
        </a:p>
      </dsp:txBody>
      <dsp:txXfrm>
        <a:off x="5447650" y="0"/>
        <a:ext cx="5062686" cy="1305401"/>
      </dsp:txXfrm>
    </dsp:sp>
    <dsp:sp modelId="{A825E8D4-4FD9-41DB-B4C2-3CB9E1186438}">
      <dsp:nvSpPr>
        <dsp:cNvPr id="0" name=""/>
        <dsp:cNvSpPr/>
      </dsp:nvSpPr>
      <dsp:spPr>
        <a:xfrm>
          <a:off x="5953919" y="1305773"/>
          <a:ext cx="4050149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Start with a model</a:t>
          </a:r>
          <a:br>
            <a:rPr lang="en-US" sz="2000" kern="1200" dirty="0"/>
          </a:br>
          <a:r>
            <a:rPr lang="en-US" sz="2000" kern="1200" dirty="0"/>
            <a:t>with ALL the predictors</a:t>
          </a:r>
        </a:p>
      </dsp:txBody>
      <dsp:txXfrm>
        <a:off x="5978957" y="1330811"/>
        <a:ext cx="4000073" cy="804787"/>
      </dsp:txXfrm>
    </dsp:sp>
    <dsp:sp modelId="{4B696794-82E2-4FBA-B6D3-79BD95C088C4}">
      <dsp:nvSpPr>
        <dsp:cNvPr id="0" name=""/>
        <dsp:cNvSpPr/>
      </dsp:nvSpPr>
      <dsp:spPr>
        <a:xfrm>
          <a:off x="5953919" y="2292154"/>
          <a:ext cx="4050149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 predictor from the model</a:t>
          </a:r>
          <a:br>
            <a:rPr lang="en-US" sz="2000" kern="1200" dirty="0"/>
          </a:br>
          <a:r>
            <a:rPr lang="en-US" sz="2000" kern="1200" dirty="0"/>
            <a:t>one at a time</a:t>
          </a:r>
        </a:p>
      </dsp:txBody>
      <dsp:txXfrm>
        <a:off x="5978957" y="2317192"/>
        <a:ext cx="4000073" cy="804787"/>
      </dsp:txXfrm>
    </dsp:sp>
    <dsp:sp modelId="{9F2ABA80-C69A-4717-830B-E90050F1D984}">
      <dsp:nvSpPr>
        <dsp:cNvPr id="0" name=""/>
        <dsp:cNvSpPr/>
      </dsp:nvSpPr>
      <dsp:spPr>
        <a:xfrm>
          <a:off x="5953919" y="3278535"/>
          <a:ext cx="4050149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if removing the predictor will</a:t>
          </a:r>
          <a:br>
            <a:rPr lang="en-US" sz="2000" kern="1200" dirty="0"/>
          </a:br>
          <a:r>
            <a:rPr lang="en-US" sz="2000" u="sng" kern="1200" dirty="0"/>
            <a:t>not</a:t>
          </a:r>
          <a:r>
            <a:rPr lang="en-US" sz="2000" kern="1200" dirty="0"/>
            <a:t> reduce the model goodness-of-fit</a:t>
          </a:r>
        </a:p>
      </dsp:txBody>
      <dsp:txXfrm>
        <a:off x="5978957" y="3303573"/>
        <a:ext cx="4000073" cy="804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4/3/2021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05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50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1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4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91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39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82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77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2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61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3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25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96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20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07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28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8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09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81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86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52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2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32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5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07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44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06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971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5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7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500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5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5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135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45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63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504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99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793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24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343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153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290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7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68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015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62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731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019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575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57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049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57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102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956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807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5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8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6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4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0AE8-7F62-451C-B0D4-2A09743ABD15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ED0A-8E45-47B5-8DC0-0717463208B1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489D-D087-4CE2-847F-015B36BF5A14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D6254E1-FF33-4DA6-820F-D375E8B9EA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796" y="4928473"/>
            <a:ext cx="10843768" cy="1634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8FB233-ED68-4B00-AFE4-A8AA9E8E8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9147" y="1351875"/>
            <a:ext cx="48953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606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7868-F35D-4453-8B24-8D27DE48B08C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871-6BE4-40B4-82F8-5E73D6E11CC6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DB9B-36B5-4E68-A769-01D4BEBDFAFC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1067-D8E1-4C5B-B0A0-87BFCEBEF002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20BA-FD9D-4DB5-8842-E23BE560BE76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AC1C-D064-445C-AE6F-8AA8F79A296A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0D11-9507-4150-B10C-D0F08A9A488F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FA63-08C2-481D-AE0E-8F8CAAC0ED86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F9DD-095E-4443-BE85-01912AC3AEB3}" type="datetime1">
              <a:rPr lang="en-US" smtClean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A732BFD9-F1B5-489A-9F85-1F59C7D0822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3581" y="6400800"/>
            <a:ext cx="320841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NUL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NUL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NULL"/><Relationship Id="rId4" Type="http://schemas.openxmlformats.org/officeDocument/2006/relationships/diagramLayout" Target="../diagrams/layout7.xml"/><Relationship Id="rId9" Type="http://schemas.openxmlformats.org/officeDocument/2006/relationships/diagramLayout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NUL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NUL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NULL"/><Relationship Id="rId4" Type="http://schemas.openxmlformats.org/officeDocument/2006/relationships/diagramLayout" Target="../diagrams/layout8.xml"/><Relationship Id="rId9" Type="http://schemas.openxmlformats.org/officeDocument/2006/relationships/diagramLayout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generated/statsmodels.discrete.discrete_model.MNLogi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NUL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NUL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NULL"/><Relationship Id="rId4" Type="http://schemas.openxmlformats.org/officeDocument/2006/relationships/diagramLayout" Target="../diagrams/layout3.xml"/><Relationship Id="rId9" Type="http://schemas.openxmlformats.org/officeDocument/2006/relationships/diagramLayout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6747934" cy="275953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484</a:t>
            </a:r>
          </a:p>
          <a:p>
            <a:pPr marL="9144" algn="l"/>
            <a:r>
              <a:rPr lang="en-US" sz="54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Machine Learning</a:t>
            </a:r>
            <a:endParaRPr lang="en-US" sz="5400" b="0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Week 6, February 25, 2021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Spring Semester 2021</a:t>
            </a: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Subpopulation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835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Group by REASON and JOB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REASON = </a:t>
            </a:r>
            <a:r>
              <a:rPr lang="en-US" i="1" dirty="0" err="1"/>
              <a:t>HomeImp</a:t>
            </a:r>
            <a:r>
              <a:rPr lang="en-US" dirty="0"/>
              <a:t> and JOB = </a:t>
            </a:r>
            <a:r>
              <a:rPr lang="en-US" i="1" dirty="0"/>
              <a:t>Office</a:t>
            </a:r>
            <a:br>
              <a:rPr lang="en-US" i="1" dirty="0"/>
            </a:br>
            <a:r>
              <a:rPr lang="en-US" dirty="0"/>
              <a:t>The likelihood of BAD = 1 is</a:t>
            </a:r>
            <a:br>
              <a:rPr lang="en-US" dirty="0"/>
            </a:br>
            <a:r>
              <a:rPr lang="en-US" dirty="0"/>
              <a:t>10.963455 / 20.375723 = 0.54 times Overall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REASON = </a:t>
            </a:r>
            <a:r>
              <a:rPr lang="en-US" i="1" dirty="0" err="1"/>
              <a:t>DebtCon</a:t>
            </a:r>
            <a:r>
              <a:rPr lang="en-US" dirty="0"/>
              <a:t> and JOB = </a:t>
            </a:r>
            <a:r>
              <a:rPr lang="en-US" i="1" dirty="0" err="1"/>
              <a:t>Mgr</a:t>
            </a:r>
            <a:r>
              <a:rPr lang="en-US" dirty="0"/>
              <a:t> or </a:t>
            </a:r>
            <a:r>
              <a:rPr lang="en-US" i="1" dirty="0"/>
              <a:t>Other</a:t>
            </a:r>
            <a:r>
              <a:rPr lang="en-US" dirty="0"/>
              <a:t> The likelihood of BAD = 1 is practically the same as the Overall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REASON = </a:t>
            </a:r>
            <a:r>
              <a:rPr lang="en-US" i="1" dirty="0" err="1"/>
              <a:t>DebtCon</a:t>
            </a:r>
            <a:r>
              <a:rPr lang="en-US" dirty="0"/>
              <a:t> and JOB = </a:t>
            </a:r>
            <a:r>
              <a:rPr lang="en-US" i="1" dirty="0"/>
              <a:t>Self</a:t>
            </a:r>
            <a:br>
              <a:rPr lang="en-US" i="1" dirty="0"/>
            </a:br>
            <a:r>
              <a:rPr lang="en-US" i="1" dirty="0"/>
              <a:t>T</a:t>
            </a:r>
            <a:r>
              <a:rPr lang="en-US" dirty="0"/>
              <a:t>he likelihood of BAD = 1 is</a:t>
            </a:r>
            <a:br>
              <a:rPr lang="en-US" dirty="0"/>
            </a:br>
            <a:r>
              <a:rPr lang="en-US" dirty="0"/>
              <a:t>43.835616 / 20.375723 = 2.2 times Overall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387663-8365-42C7-987A-DB38A7BE4307}"/>
              </a:ext>
            </a:extLst>
          </p:cNvPr>
          <p:cNvSpPr/>
          <p:nvPr/>
        </p:nvSpPr>
        <p:spPr>
          <a:xfrm>
            <a:off x="7059826" y="2059766"/>
            <a:ext cx="4950246" cy="3754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BAD                      0          1    All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REASON  JOB                  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DebtCon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79.720280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20.279720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Office   85.161290  14.838710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Other    79.239401  20.760599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ProfExe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84.769776  15.230224  100.0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Sales    64.948454  35.051546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     56.164384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43.835616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100.0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HomeImp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67.816092  32.183908  100.0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Office   89.036545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10.963455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Other    71.368715  28.631285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ProfExe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81.975309  18.024691  100.0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Sales    66.666667  33.333333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     81.739130  18.260870  100.0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       79.624277  20.375723  100.0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4B511-6F56-4FC2-BF75-1759BE7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3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Subpopulation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41AE9-EFE9-4643-A491-20CDC6A650D5}"/>
              </a:ext>
            </a:extLst>
          </p:cNvPr>
          <p:cNvSpPr/>
          <p:nvPr/>
        </p:nvSpPr>
        <p:spPr>
          <a:xfrm>
            <a:off x="7050834" y="566877"/>
            <a:ext cx="4233706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BAD                             0           1    All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REASON  JOB     DEROG                               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DebtCon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0.0     82.425743   17.574257  100.0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1.0     68.965517   31.034483  100.0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2.0     40.909091   59.090909  100.0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3.0      0.000000  100.000000  100.0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4.0      0.000000  100.000000  100.0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7.0      0.000000  100.000000  100.0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8.0      0.000000  100.000000  100.0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Office  0.0     88.376754   11.623246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1.0     50.000000   50.000000  100.0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2.0     46.666667   53.333333  100.0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3.0      0.000000  100.000000  100.0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Other   0.0     81.712386   18.287614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1.0     57.692308   42.307692  100.0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2.0     65.957447   34.042553  100.0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3.0     50.000000   50.000000  100.0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4.0     71.428571   28.571429  100.0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5.0    100.000000    0.000000  100.0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6.0     62.500000   37.500000  100.0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7.0      0.000000  100.000000  100.0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8.0      0.000000  100.000000  100.0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9.0      0.000000  100.000000  100.0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10.0     0.000000  100.000000  100.0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ProfExe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0.0     87.352941   12.647059  100.0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1.0     76.923077   23.076923  100.0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2.0     37.500000   62.500000  100.0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3.0     22.222222   77.777778  100.0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4.0      0.000000  100.000000  100.0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6.0      0.000000  100.000000  100.0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7.0      0.000000  100.000000  100.0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Sales   0.0     72.000000   28.000000  100.0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...         ...    ...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              78.939972   21.060028  100.0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B311D04-1F46-48D7-9CFC-447B2C31D4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7922" y="1690688"/>
          <a:ext cx="585806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80480-613B-4C2E-BEF3-261D83AD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8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Subpopulation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Subpopulations are defined by the </a:t>
            </a:r>
            <a:r>
              <a:rPr lang="en-US" u="sng" dirty="0"/>
              <a:t>observed</a:t>
            </a:r>
            <a:r>
              <a:rPr lang="en-US" dirty="0"/>
              <a:t> cross-classifications of distinct values of predictors (i.e., input features).</a:t>
            </a:r>
          </a:p>
          <a:p>
            <a:pPr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For example, if REASON (categorical), JOB (categorical), DEROG (interval) are predictors, then examples of subpopulations are:</a:t>
            </a:r>
          </a:p>
          <a:p>
            <a:pPr lvl="1"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cap="all" dirty="0"/>
              <a:t>Reason</a:t>
            </a:r>
            <a:r>
              <a:rPr lang="en-US" dirty="0"/>
              <a:t> = DebtCon, JOB = Mgr, and DEROG=0</a:t>
            </a:r>
          </a:p>
          <a:p>
            <a:pPr lvl="1"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REASON = DebtCon, JOB = ProfExe, and DEROG=6</a:t>
            </a:r>
          </a:p>
          <a:p>
            <a:pPr lvl="1"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REASON = HomeImp, JOB = Office, DEROG=2</a:t>
            </a:r>
          </a:p>
          <a:p>
            <a:pPr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Subpopulations are user-defined disjoint partitions of the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A0ADE-2DAE-4680-88B5-269459C4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Subpopulation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3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Observations are aggregated within each subpopulation to obtain the empirical distribution of categories of the target variable.</a:t>
                </a:r>
              </a:p>
              <a:p>
                <a:pPr>
                  <a:lnSpc>
                    <a:spcPct val="13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is the number of observations in the </a:t>
                </a:r>
                <a:r>
                  <a:rPr lang="en-US" i="1" dirty="0"/>
                  <a:t>j</a:t>
                </a:r>
                <a:r>
                  <a:rPr lang="en-US" baseline="30000" dirty="0"/>
                  <a:t>th</a:t>
                </a:r>
                <a:r>
                  <a:rPr lang="en-US" dirty="0"/>
                  <a:t> category of the target variable in the </a:t>
                </a:r>
                <a:r>
                  <a:rPr lang="en-US" i="1" dirty="0"/>
                  <a:t>i</a:t>
                </a:r>
                <a:r>
                  <a:rPr lang="en-US" baseline="30000" dirty="0"/>
                  <a:t>th</a:t>
                </a:r>
                <a:r>
                  <a:rPr lang="en-US" dirty="0"/>
                  <a:t> subpopulation.    </a:t>
                </a:r>
              </a:p>
              <a:p>
                <a:pPr>
                  <a:lnSpc>
                    <a:spcPct val="13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be the marginal number of observations in the </a:t>
                </a:r>
                <a:r>
                  <a:rPr lang="en-US" i="1" dirty="0"/>
                  <a:t>i</a:t>
                </a:r>
                <a:r>
                  <a:rPr lang="en-US" baseline="30000" dirty="0"/>
                  <a:t>th</a:t>
                </a:r>
                <a:r>
                  <a:rPr lang="en-US" dirty="0"/>
                  <a:t> subpopulation.  It is assumed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otherwise, the subpopulation could not be observed.</a:t>
                </a:r>
              </a:p>
              <a:p>
                <a:pPr>
                  <a:lnSpc>
                    <a:spcPct val="13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For example, this combination: REASON = DebtCon, JOB = Office, DEROG=4 is not a subpopulation because this combination is </a:t>
                </a:r>
                <a:r>
                  <a:rPr lang="en-US" u="sng" dirty="0"/>
                  <a:t>not observed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420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7F638-A21D-4687-B3E9-C9EE557C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9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Parameter Coding for Categorical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dummy coding (a.k.a. GLM or over-parametrized coding) is to create a binary column whose values are: 0 or 1 for each category of a categorical predictor.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pandas.get_dummies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can generate dummy columns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MNL does not distinguish between nominal and ordinal predictors, both types are considered as categorical predictors.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the categorical predictor has </a:t>
            </a:r>
            <a:r>
              <a:rPr lang="en-US" i="1" dirty="0"/>
              <a:t>p</a:t>
            </a:r>
            <a:r>
              <a:rPr lang="en-US" dirty="0"/>
              <a:t> categories, then </a:t>
            </a:r>
            <a:r>
              <a:rPr lang="en-US" i="1" dirty="0"/>
              <a:t>p</a:t>
            </a:r>
            <a:r>
              <a:rPr lang="en-US" dirty="0"/>
              <a:t> binary dummy columns are created.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DD376-8770-4362-85DC-1EBC197E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7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Parameter Coding for Categorical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</a:pPr>
            <a:r>
              <a:rPr lang="en-US" dirty="0"/>
              <a:t>REASON has two categories. The two binary columns are: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REASON_Debtcon</a:t>
            </a:r>
            <a:r>
              <a:rPr lang="en-US" dirty="0"/>
              <a:t> = 1 	if REASON = ‘</a:t>
            </a:r>
            <a:r>
              <a:rPr lang="en-US" dirty="0" err="1"/>
              <a:t>DebtCon</a:t>
            </a:r>
            <a:r>
              <a:rPr lang="en-US" dirty="0"/>
              <a:t>’, 0 otherwise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REASON_HomeImp</a:t>
            </a:r>
            <a:r>
              <a:rPr lang="en-US" dirty="0"/>
              <a:t> = 1	if REASON = ‘</a:t>
            </a:r>
            <a:r>
              <a:rPr lang="en-US" dirty="0" err="1"/>
              <a:t>HomeImp</a:t>
            </a:r>
            <a:r>
              <a:rPr lang="en-US" dirty="0"/>
              <a:t>’, 0 otherwise.</a:t>
            </a:r>
          </a:p>
          <a:p>
            <a:pPr>
              <a:lnSpc>
                <a:spcPct val="125000"/>
              </a:lnSpc>
            </a:pPr>
            <a:r>
              <a:rPr lang="en-US" dirty="0"/>
              <a:t>JOB has six categories. The six binary columns are: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JOB_Mgr</a:t>
            </a:r>
            <a:r>
              <a:rPr lang="en-US" dirty="0"/>
              <a:t> = 1 		if JOB = ‘</a:t>
            </a:r>
            <a:r>
              <a:rPr lang="en-US" dirty="0" err="1"/>
              <a:t>Mgr</a:t>
            </a:r>
            <a:r>
              <a:rPr lang="en-US" dirty="0"/>
              <a:t>’, 0 otherwise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JOB_Office</a:t>
            </a:r>
            <a:r>
              <a:rPr lang="en-US" dirty="0"/>
              <a:t> = 1		if JOB = ‘Office’, 0 otherwise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JOB_Other</a:t>
            </a:r>
            <a:r>
              <a:rPr lang="en-US" dirty="0"/>
              <a:t> = 1		if JOB = ‘Other’, 0 otherwise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JOB_ProfExe</a:t>
            </a:r>
            <a:r>
              <a:rPr lang="en-US" dirty="0"/>
              <a:t> = 1		if JOB = ‘</a:t>
            </a:r>
            <a:r>
              <a:rPr lang="en-US" dirty="0" err="1"/>
              <a:t>ProfExe</a:t>
            </a:r>
            <a:r>
              <a:rPr lang="en-US" dirty="0"/>
              <a:t>’, 0 otherwise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JOB_Sales</a:t>
            </a:r>
            <a:r>
              <a:rPr lang="en-US" dirty="0"/>
              <a:t> = 1		if JOB = ‘Sales’, 0 otherwise</a:t>
            </a:r>
          </a:p>
          <a:p>
            <a:pPr lvl="1">
              <a:lnSpc>
                <a:spcPct val="125000"/>
              </a:lnSpc>
            </a:pPr>
            <a:r>
              <a:rPr lang="en-US" dirty="0" err="1"/>
              <a:t>JOB_Self</a:t>
            </a:r>
            <a:r>
              <a:rPr lang="en-US" dirty="0"/>
              <a:t> = 1		if JOB = ‘Self’, 0 otherwise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6228D-DA13-4342-A91B-8D5072B4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7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Covariate Pattern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covariate pattern is the set of variable values that correspond to a subpopulation.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column vector that contains values of a covariate pattern</a:t>
                </a:r>
              </a:p>
              <a:p>
                <a:pPr lvl="1"/>
                <a:r>
                  <a:rPr lang="en-US" dirty="0"/>
                  <a:t>Categorical predictor: use the Dummy Coding</a:t>
                </a:r>
              </a:p>
              <a:p>
                <a:pPr lvl="2"/>
                <a:r>
                  <a:rPr lang="en-US" dirty="0"/>
                  <a:t>1 to indicate the presence of a categorical value in current observation</a:t>
                </a:r>
              </a:p>
              <a:p>
                <a:pPr lvl="2"/>
                <a:r>
                  <a:rPr lang="en-US" dirty="0"/>
                  <a:t>0 otherwise</a:t>
                </a:r>
              </a:p>
              <a:p>
                <a:pPr lvl="1"/>
                <a:r>
                  <a:rPr lang="en-US" dirty="0"/>
                  <a:t>Continuous predictor: use the observed value as-is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8AD5D-29E8-4B1E-B09E-17F44C06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4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Covariate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3816" cy="4351338"/>
          </a:xfrm>
        </p:spPr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2800" dirty="0"/>
              <a:t>Subpopulation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en-US" sz="2800" dirty="0"/>
              <a:t>Covariate Pattern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9AF464-23C1-4F56-BF3E-6EB314E8197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68125"/>
          <a:ext cx="5183676" cy="244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64">
                  <a:extLst>
                    <a:ext uri="{9D8B030D-6E8A-4147-A177-3AD203B41FA5}">
                      <a16:colId xmlns:a16="http://schemas.microsoft.com/office/drawing/2014/main" val="2556497831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728530421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705290515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3480634163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1146347993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1726867440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880484348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1262694878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2856341124"/>
                    </a:ext>
                  </a:extLst>
                </a:gridCol>
              </a:tblGrid>
              <a:tr h="2072935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REASON_DebtCon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REASON_HomeImp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JOB_Mgr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JOB_Office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JOB_Other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JOB_ProfExe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JOB_Sales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JOB_Self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DEROG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1198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380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E02923-750C-48C8-8583-E621B5F98CA7}"/>
              </a:ext>
            </a:extLst>
          </p:cNvPr>
          <p:cNvGraphicFramePr>
            <a:graphicFrameLocks noGrp="1"/>
          </p:cNvGraphicFramePr>
          <p:nvPr/>
        </p:nvGraphicFramePr>
        <p:xfrm>
          <a:off x="6458340" y="3819933"/>
          <a:ext cx="5183676" cy="244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64">
                  <a:extLst>
                    <a:ext uri="{9D8B030D-6E8A-4147-A177-3AD203B41FA5}">
                      <a16:colId xmlns:a16="http://schemas.microsoft.com/office/drawing/2014/main" val="2556497831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728530421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705290515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3480634163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1146347993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1726867440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880484348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1262694878"/>
                    </a:ext>
                  </a:extLst>
                </a:gridCol>
                <a:gridCol w="575964">
                  <a:extLst>
                    <a:ext uri="{9D8B030D-6E8A-4147-A177-3AD203B41FA5}">
                      <a16:colId xmlns:a16="http://schemas.microsoft.com/office/drawing/2014/main" val="2856341124"/>
                    </a:ext>
                  </a:extLst>
                </a:gridCol>
              </a:tblGrid>
              <a:tr h="2072935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REASON_DebtCon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REASON_HomeImp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JOB_Mgr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JOB_Office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JOB_Other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JOB_ProfExe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JOB_Sales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JOB_Self</a:t>
                      </a:r>
                      <a:endParaRPr lang="en-US" dirty="0"/>
                    </a:p>
                  </a:txBody>
                  <a:tcPr vert="vert27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DEROG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1198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3808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E8EA6C8-0E4F-4E5C-AFF8-732FCA02E773}"/>
              </a:ext>
            </a:extLst>
          </p:cNvPr>
          <p:cNvGraphicFramePr>
            <a:graphicFrameLocks/>
          </p:cNvGraphicFramePr>
          <p:nvPr/>
        </p:nvGraphicFramePr>
        <p:xfrm>
          <a:off x="838200" y="2490827"/>
          <a:ext cx="51836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92">
                  <a:extLst>
                    <a:ext uri="{9D8B030D-6E8A-4147-A177-3AD203B41FA5}">
                      <a16:colId xmlns:a16="http://schemas.microsoft.com/office/drawing/2014/main" val="1166405273"/>
                    </a:ext>
                  </a:extLst>
                </a:gridCol>
                <a:gridCol w="1727892">
                  <a:extLst>
                    <a:ext uri="{9D8B030D-6E8A-4147-A177-3AD203B41FA5}">
                      <a16:colId xmlns:a16="http://schemas.microsoft.com/office/drawing/2014/main" val="2087135546"/>
                    </a:ext>
                  </a:extLst>
                </a:gridCol>
                <a:gridCol w="1727892">
                  <a:extLst>
                    <a:ext uri="{9D8B030D-6E8A-4147-A177-3AD203B41FA5}">
                      <a16:colId xmlns:a16="http://schemas.microsoft.com/office/drawing/2014/main" val="3912988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DEROG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5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DebtCon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Mgr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78224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2DEA6BE5-73AE-4AD1-BCB0-008B7C9BB8C4}"/>
              </a:ext>
            </a:extLst>
          </p:cNvPr>
          <p:cNvGraphicFramePr>
            <a:graphicFrameLocks/>
          </p:cNvGraphicFramePr>
          <p:nvPr/>
        </p:nvGraphicFramePr>
        <p:xfrm>
          <a:off x="6458340" y="2490827"/>
          <a:ext cx="51836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92">
                  <a:extLst>
                    <a:ext uri="{9D8B030D-6E8A-4147-A177-3AD203B41FA5}">
                      <a16:colId xmlns:a16="http://schemas.microsoft.com/office/drawing/2014/main" val="1166405273"/>
                    </a:ext>
                  </a:extLst>
                </a:gridCol>
                <a:gridCol w="1727892">
                  <a:extLst>
                    <a:ext uri="{9D8B030D-6E8A-4147-A177-3AD203B41FA5}">
                      <a16:colId xmlns:a16="http://schemas.microsoft.com/office/drawing/2014/main" val="2087135546"/>
                    </a:ext>
                  </a:extLst>
                </a:gridCol>
                <a:gridCol w="1727892">
                  <a:extLst>
                    <a:ext uri="{9D8B030D-6E8A-4147-A177-3AD203B41FA5}">
                      <a16:colId xmlns:a16="http://schemas.microsoft.com/office/drawing/2014/main" val="3912988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DEROG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5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HomeImp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ProfExe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782247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4BF53B6B-224B-46CB-80B8-9693A6BB51C7}"/>
              </a:ext>
            </a:extLst>
          </p:cNvPr>
          <p:cNvSpPr/>
          <p:nvPr/>
        </p:nvSpPr>
        <p:spPr>
          <a:xfrm>
            <a:off x="3219061" y="3394804"/>
            <a:ext cx="606490" cy="3523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0D9B11-4A1D-4BDE-90BB-B5154FFFC1C4}"/>
              </a:ext>
            </a:extLst>
          </p:cNvPr>
          <p:cNvSpPr/>
          <p:nvPr/>
        </p:nvSpPr>
        <p:spPr>
          <a:xfrm>
            <a:off x="8746933" y="3359516"/>
            <a:ext cx="606490" cy="3523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46B8D-4DD4-4E00-87F7-2C127BA6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4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Target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63C21CB-B3A4-4B21-9F04-37EDEAC25F8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63C21CB-B3A4-4B21-9F04-37EDEAC25F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4221551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247A7-6CA6-4BFB-A513-BE9DEBC9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2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63C21CB-B3A4-4B21-9F04-37EDEAC25F8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63C21CB-B3A4-4B21-9F04-37EDEAC25F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727780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247A7-6CA6-4BFB-A513-BE9DEBC9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6: Logistic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39359-0B3D-4529-A009-FC46B6ED05CE}"/>
              </a:ext>
            </a:extLst>
          </p:cNvPr>
          <p:cNvSpPr/>
          <p:nvPr/>
        </p:nvSpPr>
        <p:spPr>
          <a:xfrm>
            <a:off x="4351826" y="5987018"/>
            <a:ext cx="396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Chapter 6 of the Machine Learning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E40DC-87A6-4C6C-9F2B-F304E89F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by Ming-Long Lam, Ph.D.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193F96F-E5AD-4F83-84F2-1865035A06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9126" y="1478518"/>
          <a:ext cx="114020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156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1805" y="1825560"/>
                <a:ext cx="5257800" cy="2419869"/>
              </a:xfr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Logit: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𝑖𝐽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𝑖𝐽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805" y="1825560"/>
                <a:ext cx="5257800" cy="2419869"/>
              </a:xfrm>
              <a:blipFill>
                <a:blip r:embed="rId3"/>
                <a:stretch>
                  <a:fillRect l="-196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683BD-B5D0-40FE-9482-54BE2D9D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by Ming-Long Lam, Ph.D.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B18C476-745C-4326-82A2-D81AB3F0A3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2396" y="1825560"/>
                <a:ext cx="5257800" cy="241986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This formula also works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(by definition)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𝑖𝐽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=0=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B18C476-745C-4326-82A2-D81AB3F0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396" y="1825560"/>
                <a:ext cx="5257800" cy="2419869"/>
              </a:xfrm>
              <a:prstGeom prst="rect">
                <a:avLst/>
              </a:prstGeom>
              <a:blipFill>
                <a:blip r:embed="rId4"/>
                <a:stretch>
                  <a:fillRect l="-196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DDBEFAB-7837-4F01-92CD-67C614EB01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804" y="4538435"/>
                <a:ext cx="10848391" cy="1405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The natural logarithm of the odds (or logit)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category over the reference category is a linear combination of the parameters.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DDBEFAB-7837-4F01-92CD-67C614EB0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4" y="4538435"/>
                <a:ext cx="10848391" cy="1405165"/>
              </a:xfrm>
              <a:prstGeom prst="rect">
                <a:avLst/>
              </a:prstGeom>
              <a:blipFill>
                <a:blip r:embed="rId5"/>
                <a:stretch>
                  <a:fillRect l="-95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62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Equation: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𝑖𝐽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𝑖𝐽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over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gives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𝑖𝐽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𝑖𝐽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Finally,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The above formula also works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because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1513A-161C-4796-B435-AB68950D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4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Why Logistic?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logistic curve has the formula: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for any real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.  </a:t>
                </a:r>
              </a:p>
              <a:p>
                <a:r>
                  <a:rPr lang="en-US" dirty="0"/>
                  <a:t>The range: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all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has two horizontal asymptotes: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the middle portion of the domain, the</a:t>
                </a:r>
                <a:br>
                  <a:rPr lang="en-US" dirty="0"/>
                </a:br>
                <a:r>
                  <a:rPr lang="en-US" dirty="0"/>
                  <a:t>curve appears approximately linear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the curve is suitable for</a:t>
                </a:r>
                <a:br>
                  <a:rPr lang="en-US" dirty="0"/>
                </a:br>
                <a:r>
                  <a:rPr lang="en-US" dirty="0"/>
                  <a:t>representing probability.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0" y="2868930"/>
            <a:ext cx="4632960" cy="34747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1064405">
            <a:off x="9685172" y="3350368"/>
            <a:ext cx="701617" cy="23532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E86F1-020B-4870-AEF5-C8D7D3CD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54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Maximum Likelihood Estimation (MLE)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14731" cy="4351338"/>
              </a:xfr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700" dirty="0"/>
                  <a:t>We assume that the target categories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7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3700" dirty="0"/>
                  <a:t> subpopulation follow a multinomial distribution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700" dirty="0"/>
                  <a:t>The likelihood function is:</a:t>
                </a:r>
                <a:br>
                  <a:rPr lang="en-US" sz="3700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nary>
                                  <m:naryPr>
                                    <m:chr m:val="∏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nary>
                              </m:den>
                            </m:f>
                            <m:nary>
                              <m:naryPr>
                                <m:chr m:val="∏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nary>
                  </m:oMath>
                </a14:m>
                <a:br>
                  <a:rPr lang="en-US" sz="3200" dirty="0"/>
                </a:br>
                <a:br>
                  <a:rPr lang="en-US" dirty="0"/>
                </a:br>
                <a:r>
                  <a:rPr lang="en-US" sz="3700" dirty="0"/>
                  <a:t>where </a:t>
                </a:r>
                <a14:m>
                  <m:oMath xmlns:m="http://schemas.openxmlformats.org/officeDocument/2006/math">
                    <m:r>
                      <a:rPr lang="en-US" sz="3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3700" dirty="0"/>
                  <a:t> is the number of subpopulations.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14731" cy="4351338"/>
              </a:xfrm>
              <a:blipFill>
                <a:blip r:embed="rId3"/>
                <a:stretch>
                  <a:fillRect l="-1781" t="-976" r="-2969" b="-237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A9057-3638-44FA-885F-4BBEA3C2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EC8426A-2007-4E5E-A0AF-4E72F1F296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9069" y="1831732"/>
                <a:ext cx="5114731" cy="43513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600" dirty="0"/>
                  <a:t>Take natural logarithm on both sides (logarithm of products = s</a:t>
                </a:r>
                <a:r>
                  <a:rPr lang="en-US" sz="2600" dirty="0">
                    <a:sym typeface="Wingdings" panose="05000000000000000000" pitchFamily="2" charset="2"/>
                  </a:rPr>
                  <a:t>ums of logarithms)</a:t>
                </a: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Ignore this additive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sz="260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nary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 log-likelihood function is </a:t>
                </a:r>
                <a:br>
                  <a:rPr lang="en-US" sz="2600" dirty="0"/>
                </a:br>
                <a:br>
                  <a:rPr lang="en-US" sz="2600" dirty="0"/>
                </a:b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EC8426A-2007-4E5E-A0AF-4E72F1F29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69" y="1831732"/>
                <a:ext cx="5114731" cy="4351338"/>
              </a:xfrm>
              <a:prstGeom prst="rect">
                <a:avLst/>
              </a:prstGeom>
              <a:blipFill>
                <a:blip r:embed="rId4"/>
                <a:stretch>
                  <a:fillRect l="-1661" t="-195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45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The Log-Likelihood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log-likelihood function is a function of the betas:</a:t>
                </a: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⁡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𝜷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sake of discussion, let us set the last target category as reference, 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0C179-997C-41D7-A384-24DB66B9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7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The Log-Likelihood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log-likelihood function is actually a function of the betas: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400">
                                                      <a:latin typeface="Cambria Math" panose="02040503050406030204" pitchFamily="18" charset="0"/>
                                                    </a:rPr>
                                                    <m:t>exp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⁡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sSubSup>
                                                            <m:sSubSupPr>
                                                              <m:ctrlPr>
                                                                <a:rPr lang="en-US" sz="24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SupPr>
                                                            <m:e>
                                                              <m:r>
                                                                <a:rPr lang="en-US" sz="2400" b="1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𝒙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24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  <m:sup>
                                                              <m:r>
                                                                <a:rPr lang="en-US" sz="24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sup>
                                                          </m:sSubSup>
                                                          <m:r>
                                                            <a:rPr lang="en-US" sz="2400" b="1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𝜷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𝑙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952C3-A20A-4296-953D-2CE7F85B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35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First Derivative of the Log-Likelihood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 first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𝑗𝑠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Calculus Fact</a:t>
                </a:r>
                <a:r>
                  <a:rPr lang="en-US" dirty="0"/>
                  <a:t>: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𝑗𝑠</m:t>
                        </m:r>
                      </m:sub>
                    </m:sSub>
                  </m:oMath>
                </a14:m>
                <a:r>
                  <a:rPr lang="en-US" dirty="0"/>
                  <a:t> that produce the highest log-likelihood will also make these first derivatives zeros.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B0965-E060-47DB-92B1-8A55E9A1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57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Second Derivative of the Log-Likelihood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 second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𝑙𝑡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and 0 otherwise.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7504D-F457-4331-8A34-0725AD51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47FBC3-DE0A-4446-A1EF-FE16F13AA9A1}"/>
              </a:ext>
            </a:extLst>
          </p:cNvPr>
          <p:cNvSpPr/>
          <p:nvPr/>
        </p:nvSpPr>
        <p:spPr>
          <a:xfrm>
            <a:off x="7455159" y="4534678"/>
            <a:ext cx="3898641" cy="1436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the Machine Learning book for details</a:t>
            </a:r>
          </a:p>
        </p:txBody>
      </p:sp>
    </p:spTree>
    <p:extLst>
      <p:ext uri="{BB962C8B-B14F-4D97-AF65-F5344CB8AC3E}">
        <p14:creationId xmlns:p14="http://schemas.microsoft.com/office/powerpoint/2010/main" val="58756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Matrix Representation of Gradient and Hessian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8AF11-38DE-46AF-B283-1F9E3102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1BEBF8-10D1-47A9-9547-71A688815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2392" y="1760311"/>
                <a:ext cx="5153608" cy="4351338"/>
              </a:xfrm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dirty="0"/>
                  <a:t>Stacked Parameter Vector</a:t>
                </a:r>
              </a:p>
              <a:p>
                <a:r>
                  <a:rPr lang="en-US" dirty="0"/>
                  <a:t>Dimension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br>
                  <a:rPr lang="en-US" dirty="0">
                    <a:ea typeface="Cambria Math" panose="02040503050406030204" pitchFamily="18" charset="0"/>
                  </a:rPr>
                </a:b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1BEBF8-10D1-47A9-9547-71A688815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2392" y="1760311"/>
                <a:ext cx="5153608" cy="4351338"/>
              </a:xfrm>
              <a:blipFill>
                <a:blip r:embed="rId2"/>
                <a:stretch>
                  <a:fillRect l="-2005" t="-223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55889FB6-F83F-45BC-B6E6-403F4C2B0C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5073" y="1760311"/>
                <a:ext cx="5128727" cy="202791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Gradient Vector</a:t>
                </a:r>
              </a:p>
              <a:p>
                <a:r>
                  <a:rPr lang="en-US" dirty="0"/>
                  <a:t>Dimension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55889FB6-F83F-45BC-B6E6-403F4C2B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73" y="1760311"/>
                <a:ext cx="5128727" cy="2027918"/>
              </a:xfrm>
              <a:prstGeom prst="rect">
                <a:avLst/>
              </a:prstGeom>
              <a:blipFill>
                <a:blip r:embed="rId3"/>
                <a:stretch>
                  <a:fillRect l="-2012" t="-4776" b="-3582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074785CB-4E76-4DF9-8958-8C2632875A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5073" y="4032930"/>
                <a:ext cx="5128727" cy="206877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Hessian Matrix</a:t>
                </a:r>
              </a:p>
              <a:p>
                <a:r>
                  <a:rPr lang="en-US" dirty="0"/>
                  <a:t>Dimension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074785CB-4E76-4DF9-8958-8C2632875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73" y="4032930"/>
                <a:ext cx="5128727" cy="2068773"/>
              </a:xfrm>
              <a:prstGeom prst="rect">
                <a:avLst/>
              </a:prstGeom>
              <a:blipFill>
                <a:blip r:embed="rId4"/>
                <a:stretch>
                  <a:fillRect l="-2012" t="-64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596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Newton-Raphson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4345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Calculate initial predicted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𝛑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Do iteration until converge</a:t>
                </a:r>
              </a:p>
              <a:p>
                <a:pPr marL="971550" lvl="1" indent="-514350">
                  <a:lnSpc>
                    <a:spcPct val="14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971550" lvl="1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/>
                  <a:t>Update parameter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𝐇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𝐁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1428750" lvl="2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romanLcPeriod"/>
                </a:pPr>
                <a:r>
                  <a:rPr lang="en-US" dirty="0"/>
                  <a:t>If necessary, adjust the stepping scalar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to ensure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971550" lvl="1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Calculate the predicted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𝛑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971550" lvl="1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Check if the iteration has converged or cannot continue due to errors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345" y="1825625"/>
                <a:ext cx="10515600" cy="4351338"/>
              </a:xfrm>
              <a:blipFill>
                <a:blip r:embed="rId3"/>
                <a:stretch>
                  <a:fillRect l="-1217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F00E5-821B-44DA-B064-07A7AFF3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0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Rule-Based vs. Parametric Classification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BE9D9C-7460-4D6E-8E3B-268E83AFD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24D74-DC3C-4639-B2CC-1627021C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71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Step-Halving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4345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If the log-likelihood function decreases, 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Adjust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for a prespecified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.  A common choice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=0.0078125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If the log-likelihood value still goes down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number of adjustments, then stop the iteration with a return code.</a:t>
                </a:r>
              </a:p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The main iteration will then decide the next step.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345" y="1825625"/>
                <a:ext cx="10515600" cy="4351338"/>
              </a:xfrm>
              <a:blipFill>
                <a:blip r:embed="rId3"/>
                <a:stretch>
                  <a:fillRect l="-121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F00E5-821B-44DA-B064-07A7AFF3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84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StatsModels</a:t>
            </a:r>
            <a:r>
              <a:rPr lang="en-US" b="1" dirty="0">
                <a:solidFill>
                  <a:schemeClr val="bg1"/>
                </a:solidFill>
              </a:rPr>
              <a:t> 0.13.0 Python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461" y="1494682"/>
            <a:ext cx="3200400" cy="1822122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https://www.statsmodels.org/dev/generated/statsmodels.discrete.discrete_model.MNLogit.html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F00E5-821B-44DA-B064-07A7AFF3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74AC0-214A-4746-A147-1079ACF00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94255"/>
            <a:ext cx="7163077" cy="49620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EA5213-3F85-4819-8868-0B37FA285FC7}"/>
              </a:ext>
            </a:extLst>
          </p:cNvPr>
          <p:cNvSpPr txBox="1">
            <a:spLocks/>
          </p:cNvSpPr>
          <p:nvPr/>
        </p:nvSpPr>
        <p:spPr>
          <a:xfrm>
            <a:off x="8229461" y="3433894"/>
            <a:ext cx="3200400" cy="2477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StatsModels</a:t>
            </a:r>
            <a:r>
              <a:rPr lang="en-US" sz="2000" dirty="0"/>
              <a:t> instantiates an object by first supplying the data.  Then specifies the algorithm parameters at training time.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More appropriate for statistical modeling.</a:t>
            </a:r>
          </a:p>
        </p:txBody>
      </p:sp>
    </p:spTree>
    <p:extLst>
      <p:ext uri="{BB962C8B-B14F-4D97-AF65-F5344CB8AC3E}">
        <p14:creationId xmlns:p14="http://schemas.microsoft.com/office/powerpoint/2010/main" val="314416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StatsModels</a:t>
            </a:r>
            <a:r>
              <a:rPr lang="en-US" b="1" dirty="0">
                <a:solidFill>
                  <a:schemeClr val="bg1"/>
                </a:solidFill>
              </a:rPr>
              <a:t> 0.13.0 Python Library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F00E5-821B-44DA-B064-07A7AFF3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BE11B7-F5D7-4BFB-AB76-47CBB506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1576873"/>
            <a:ext cx="11700588" cy="4600090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metrics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statsmodels.api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stats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('C:\\IIT\\Machine Learning\\Data\\cars.csv', delimiter=',')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Specify Origin as a categorical variable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 = cars['Origin'].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('category')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Origin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y_category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y.cat.categories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Model is Origin = Intercept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Horsepower + Length + Weight.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 = cars['Origin'].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('category')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Origin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y_category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y.cat.categories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cars[['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']].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('category')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pandas.get_dummies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X.join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(cars[['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'Horsepower', 'Length', 'Weight']])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stats.add_constant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prepend=True)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logit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stats.MNLogit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print("Name of Target Variable:",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logit.endog_names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print("Name(s) of Predictors:",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logit.exog_names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logit.fit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(method='newton',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full_output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1e-8)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thisFit.params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print("Model Parameter Estimates:\n",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thisFit.params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print("Model Log-Likelihood Value:\n",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logit.loglike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thisParameter.values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y_predProb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thisFit.predict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y_predict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pandas.to_numeric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y_predProb.idxmax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(axis=1))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y_predictClass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y_category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y_predict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y_confusion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metrics.confusion_matrix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y_predictClass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print("Confusion Matrix (Row is True, Column is Predicted) = \n")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y_confusion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y_accuracy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metrics.accuracy_score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y_predictClass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print("Accuracy Score = ",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y_accuracy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77858-309C-4FA5-B2FC-CF89FCB62B2C}"/>
              </a:ext>
            </a:extLst>
          </p:cNvPr>
          <p:cNvSpPr/>
          <p:nvPr/>
        </p:nvSpPr>
        <p:spPr>
          <a:xfrm>
            <a:off x="9634883" y="1207541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6 Cars Logistic.py</a:t>
            </a:r>
          </a:p>
        </p:txBody>
      </p:sp>
    </p:spTree>
    <p:extLst>
      <p:ext uri="{BB962C8B-B14F-4D97-AF65-F5344CB8AC3E}">
        <p14:creationId xmlns:p14="http://schemas.microsoft.com/office/powerpoint/2010/main" val="2349687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Select Predictors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C978F5-3F22-46B2-A253-FCA1B400C4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3C77D-D721-4576-830C-ED63F796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36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Nested Models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4C5B68-B884-4EA2-ABFC-350FD93F2A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5431971" cy="449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356E7B-2C32-42D3-BCA3-009C84387E03}"/>
              </a:ext>
            </a:extLst>
          </p:cNvPr>
          <p:cNvSpPr txBox="1">
            <a:spLocks/>
          </p:cNvSpPr>
          <p:nvPr/>
        </p:nvSpPr>
        <p:spPr>
          <a:xfrm>
            <a:off x="6357257" y="176277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Model 0 is nested in Model 1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Predictors in Model 0 are also predictors in Model 1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Model 1 should have better goodness-of-fit than Model 0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If Model 1 has the “same” goodness-of-fit as Model 0, then the predictors in Model 1 which are NOT in Model 0 do not help make Model 1 better.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24CFC-B5AF-4CC1-9D1C-650567C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98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Nested Models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4C5B68-B884-4EA2-ABFC-350FD93F2A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5431971" cy="449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941C40C-1D4E-48A6-9290-3B477EE300E6}"/>
              </a:ext>
            </a:extLst>
          </p:cNvPr>
          <p:cNvGraphicFramePr/>
          <p:nvPr/>
        </p:nvGraphicFramePr>
        <p:xfrm>
          <a:off x="6195087" y="1632963"/>
          <a:ext cx="5431972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62B22-C489-44FD-A3F2-1908410A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44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Deviance Test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Model 0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log-likelihood value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number of free parameters (excluding the linear dependent)</a:t>
                </a:r>
              </a:p>
              <a:p>
                <a:r>
                  <a:rPr lang="en-US" dirty="0"/>
                  <a:t>Model 1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the log-likelihood value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the number of free parameters (excluding the linear dependent)</a:t>
                </a:r>
              </a:p>
              <a:p>
                <a:r>
                  <a:rPr lang="en-US" dirty="0"/>
                  <a:t>The Deviance Test</a:t>
                </a:r>
              </a:p>
              <a:p>
                <a:pPr lvl="1"/>
                <a:r>
                  <a:rPr lang="en-US" dirty="0"/>
                  <a:t>Test statistic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degree of freedom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a Chi-square 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degrees of freedom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9F6EC-00CA-4CA0-89E9-8149ACE4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55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Deviance Test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Calculate the significance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statistic using the Chi-square 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degrees of freedom</a:t>
                </a:r>
              </a:p>
              <a:p>
                <a:r>
                  <a:rPr lang="en-US" sz="2600" b="1" dirty="0"/>
                  <a:t>Forward</a:t>
                </a:r>
                <a:r>
                  <a:rPr lang="en-US" sz="2600" dirty="0"/>
                  <a:t>: If the significance value is less than a preset level, say 5%, then we will conclude that adding that predictor will improve the overall model goodness-of-fit.  </a:t>
                </a:r>
              </a:p>
              <a:p>
                <a:r>
                  <a:rPr lang="en-US" sz="2600" b="1" dirty="0"/>
                  <a:t>Backward</a:t>
                </a:r>
                <a:r>
                  <a:rPr lang="en-US" sz="2600" dirty="0"/>
                  <a:t>: If the significance value is greater than a preset level, say 5%, then we will conclude that removing that predictor will not reduce the overall model goodness-of-fit.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2798C-0E8E-46FC-8CB3-4A5454E0D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086" y="4805363"/>
            <a:ext cx="2760345" cy="137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E97-9FD3-4FB7-8D8E-08F911F3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43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Deviance Test Decision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6C2356-0FC4-4579-9531-45B36E13AEA5}"/>
              </a:ext>
            </a:extLst>
          </p:cNvPr>
          <p:cNvGraphicFramePr/>
          <p:nvPr/>
        </p:nvGraphicFramePr>
        <p:xfrm>
          <a:off x="912326" y="1601788"/>
          <a:ext cx="10441473" cy="453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3D72F-B7E4-4A21-AC49-D503B9FB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47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Chi-Square Distribution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continuous random variable that takes values from this open interval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probability density function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the degrees of freedom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is the complete Gamma function</a:t>
                </a:r>
              </a:p>
              <a:p>
                <a:r>
                  <a:rPr lang="en-US" dirty="0"/>
                  <a:t>The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en-US" dirty="0"/>
                  <a:t> (i.e., no closed-form). </a:t>
                </a:r>
              </a:p>
              <a:p>
                <a:r>
                  <a:rPr lang="en-US" dirty="0"/>
                  <a:t>The mean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the variance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the Chi-square distribution is an Exponential distribution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2"/>
                <a:stretch>
                  <a:fillRect l="-98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3592-756C-483E-94DD-4A4BB2D7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3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47D7F2-BEC1-4729-A056-05FECBD4669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3515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47D7F2-BEC1-4729-A056-05FECBD4669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5611853"/>
                  </p:ext>
                </p:extLst>
              </p:nvPr>
            </p:nvGraphicFramePr>
            <p:xfrm>
              <a:off x="838200" y="183515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4C2ED-6592-4542-AD1A-88F2FE2D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0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Chi-Square Distribution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5A3BC8-4C90-4C72-9850-BE33C0EBDE89}"/>
              </a:ext>
            </a:extLst>
          </p:cNvPr>
          <p:cNvGraphicFramePr>
            <a:graphicFrameLocks noGrp="1"/>
          </p:cNvGraphicFramePr>
          <p:nvPr/>
        </p:nvGraphicFramePr>
        <p:xfrm>
          <a:off x="462994" y="1867970"/>
          <a:ext cx="1126601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69">
                  <a:extLst>
                    <a:ext uri="{9D8B030D-6E8A-4147-A177-3AD203B41FA5}">
                      <a16:colId xmlns:a16="http://schemas.microsoft.com/office/drawing/2014/main" val="1078709782"/>
                    </a:ext>
                  </a:extLst>
                </a:gridCol>
                <a:gridCol w="1877669">
                  <a:extLst>
                    <a:ext uri="{9D8B030D-6E8A-4147-A177-3AD203B41FA5}">
                      <a16:colId xmlns:a16="http://schemas.microsoft.com/office/drawing/2014/main" val="133063971"/>
                    </a:ext>
                  </a:extLst>
                </a:gridCol>
                <a:gridCol w="1877669">
                  <a:extLst>
                    <a:ext uri="{9D8B030D-6E8A-4147-A177-3AD203B41FA5}">
                      <a16:colId xmlns:a16="http://schemas.microsoft.com/office/drawing/2014/main" val="1849767157"/>
                    </a:ext>
                  </a:extLst>
                </a:gridCol>
                <a:gridCol w="1877669">
                  <a:extLst>
                    <a:ext uri="{9D8B030D-6E8A-4147-A177-3AD203B41FA5}">
                      <a16:colId xmlns:a16="http://schemas.microsoft.com/office/drawing/2014/main" val="733167812"/>
                    </a:ext>
                  </a:extLst>
                </a:gridCol>
                <a:gridCol w="1877669">
                  <a:extLst>
                    <a:ext uri="{9D8B030D-6E8A-4147-A177-3AD203B41FA5}">
                      <a16:colId xmlns:a16="http://schemas.microsoft.com/office/drawing/2014/main" val="4053338179"/>
                    </a:ext>
                  </a:extLst>
                </a:gridCol>
                <a:gridCol w="1877669">
                  <a:extLst>
                    <a:ext uri="{9D8B030D-6E8A-4147-A177-3AD203B41FA5}">
                      <a16:colId xmlns:a16="http://schemas.microsoft.com/office/drawing/2014/main" val="1163866300"/>
                    </a:ext>
                  </a:extLst>
                </a:gridCol>
              </a:tblGrid>
              <a:tr h="334694">
                <a:tc>
                  <a:txBody>
                    <a:bodyPr/>
                    <a:lstStyle/>
                    <a:p>
                      <a:r>
                        <a:rPr lang="en-US" sz="1800" dirty="0"/>
                        <a:t>Python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Significance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Quantile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Random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28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scipy.stats.chi2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.pdf()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  <a:r>
                        <a:rPr lang="en-US" sz="1800" dirty="0" err="1"/>
                        <a:t>cdf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.sf()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  <a:r>
                        <a:rPr lang="en-US" sz="1800" dirty="0" err="1"/>
                        <a:t>ppf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  <a:r>
                        <a:rPr lang="en-US" sz="1800" dirty="0" err="1"/>
                        <a:t>rvs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2599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C75EF28-2E9B-4117-B538-C6A33CF1F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4" y="3201113"/>
            <a:ext cx="36576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ABE039-CE3A-48FA-A55E-6CF41D9D7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201113"/>
            <a:ext cx="36576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0706A5-B90A-4633-8F1D-996FFFC6B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06" y="3201113"/>
            <a:ext cx="3657600" cy="2743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CFB55-F2CE-46A1-A5C6-0B4B2EF9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25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2600" dirty="0"/>
              <a:t>2004 Cars Data: cars.csv.</a:t>
            </a:r>
          </a:p>
          <a:p>
            <a:r>
              <a:rPr lang="en-US" sz="2600" dirty="0"/>
              <a:t>428 observations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b="1" dirty="0"/>
              <a:t>Origin</a:t>
            </a:r>
            <a:r>
              <a:rPr lang="en-US" sz="2600" dirty="0"/>
              <a:t>: Manufacturer Origin, </a:t>
            </a:r>
            <a:r>
              <a:rPr lang="en-US" sz="2600" u="sng" dirty="0"/>
              <a:t>nominal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b="1" dirty="0"/>
              <a:t>DriveTrain</a:t>
            </a:r>
            <a:r>
              <a:rPr lang="en-US" sz="2600" dirty="0"/>
              <a:t>: Type of Drive Train, (AWD, FWD, RWD), </a:t>
            </a:r>
            <a:r>
              <a:rPr lang="en-US" sz="2600" u="sng" dirty="0"/>
              <a:t>categorical</a:t>
            </a:r>
          </a:p>
          <a:p>
            <a:r>
              <a:rPr lang="en-US" sz="2600" b="1" dirty="0"/>
              <a:t>Weight</a:t>
            </a:r>
            <a:r>
              <a:rPr lang="en-US" sz="2600" dirty="0"/>
              <a:t>: Vehicle Weight, </a:t>
            </a:r>
            <a:r>
              <a:rPr lang="en-US" sz="2600" u="sng" dirty="0"/>
              <a:t>interval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27B976-F241-4A6B-879F-A1880BADC79B}"/>
              </a:ext>
            </a:extLst>
          </p:cNvPr>
          <p:cNvGrpSpPr/>
          <p:nvPr/>
        </p:nvGrpSpPr>
        <p:grpSpPr>
          <a:xfrm>
            <a:off x="861537" y="3257183"/>
            <a:ext cx="2734056" cy="478004"/>
            <a:chOff x="0" y="1458590"/>
            <a:chExt cx="2734056" cy="478004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ADAA0B14-A379-401A-830D-21F155E83103}"/>
                </a:ext>
              </a:extLst>
            </p:cNvPr>
            <p:cNvSpPr/>
            <p:nvPr/>
          </p:nvSpPr>
          <p:spPr>
            <a:xfrm>
              <a:off x="0" y="1458590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5E3FF310-2517-43AF-82DD-5BBE4CE0515F}"/>
                </a:ext>
              </a:extLst>
            </p:cNvPr>
            <p:cNvSpPr txBox="1"/>
            <p:nvPr/>
          </p:nvSpPr>
          <p:spPr>
            <a:xfrm>
              <a:off x="23338" y="1481928"/>
              <a:ext cx="2687380" cy="4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Target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73C625-4D7E-422C-994C-434812C00126}"/>
              </a:ext>
            </a:extLst>
          </p:cNvPr>
          <p:cNvGrpSpPr/>
          <p:nvPr/>
        </p:nvGrpSpPr>
        <p:grpSpPr>
          <a:xfrm>
            <a:off x="884875" y="4540325"/>
            <a:ext cx="2734056" cy="478004"/>
            <a:chOff x="0" y="1458590"/>
            <a:chExt cx="2734056" cy="478004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2457C02A-2089-478B-B080-2883B1391ADE}"/>
                </a:ext>
              </a:extLst>
            </p:cNvPr>
            <p:cNvSpPr/>
            <p:nvPr/>
          </p:nvSpPr>
          <p:spPr>
            <a:xfrm>
              <a:off x="0" y="1458590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Top Corners Rounded 4">
              <a:extLst>
                <a:ext uri="{FF2B5EF4-FFF2-40B4-BE49-F238E27FC236}">
                  <a16:creationId xmlns:a16="http://schemas.microsoft.com/office/drawing/2014/main" id="{CFA5A1C7-9AA8-441F-8CA5-B44BF1A8E558}"/>
                </a:ext>
              </a:extLst>
            </p:cNvPr>
            <p:cNvSpPr txBox="1"/>
            <p:nvPr/>
          </p:nvSpPr>
          <p:spPr>
            <a:xfrm>
              <a:off x="23338" y="1481928"/>
              <a:ext cx="2687380" cy="4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Predictor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D35734-2D4D-4CC8-A62C-BAE2047FBEA7}"/>
              </a:ext>
            </a:extLst>
          </p:cNvPr>
          <p:cNvGrpSpPr/>
          <p:nvPr/>
        </p:nvGrpSpPr>
        <p:grpSpPr>
          <a:xfrm>
            <a:off x="838199" y="1609961"/>
            <a:ext cx="2734056" cy="478004"/>
            <a:chOff x="0" y="533"/>
            <a:chExt cx="2734056" cy="478004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EC6A3D9A-7438-4DC2-951E-4D0888FFD85F}"/>
                </a:ext>
              </a:extLst>
            </p:cNvPr>
            <p:cNvSpPr/>
            <p:nvPr/>
          </p:nvSpPr>
          <p:spPr>
            <a:xfrm>
              <a:off x="0" y="533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Top Corners Rounded 4">
              <a:extLst>
                <a:ext uri="{FF2B5EF4-FFF2-40B4-BE49-F238E27FC236}">
                  <a16:creationId xmlns:a16="http://schemas.microsoft.com/office/drawing/2014/main" id="{0ED662A8-91D5-4464-B633-C5057BBF3874}"/>
                </a:ext>
              </a:extLst>
            </p:cNvPr>
            <p:cNvSpPr txBox="1"/>
            <p:nvPr/>
          </p:nvSpPr>
          <p:spPr>
            <a:xfrm>
              <a:off x="23338" y="23871"/>
              <a:ext cx="2687380" cy="4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Data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7ECD34B-78D0-4BC3-872F-086ECB636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10" y="265112"/>
            <a:ext cx="4371975" cy="48101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CA74-2B4E-41D7-9153-ADC1BC8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74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860E896-499B-4436-87C8-9E4DE1170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072" y="1470995"/>
            <a:ext cx="4747727" cy="4705968"/>
          </a:xfrm>
          <a:ln w="19050">
            <a:solidFill>
              <a:schemeClr val="tx1"/>
            </a:solidFill>
          </a:ln>
        </p:spPr>
        <p:txBody>
          <a:bodyPr anchor="ctr"/>
          <a:lstStyle/>
          <a:p>
            <a:r>
              <a:rPr lang="en-US" sz="2600" dirty="0"/>
              <a:t>RWD vehicles are made more often by European car manufacturers than Asian and USA car manufacturers</a:t>
            </a:r>
          </a:p>
          <a:p>
            <a:r>
              <a:rPr lang="en-US" sz="2600" dirty="0"/>
              <a:t>FWD vehicles are made more often by Asian and USA car manufacturers than European car manufacturer</a:t>
            </a:r>
          </a:p>
          <a:p>
            <a:r>
              <a:rPr lang="en-US" sz="2600" dirty="0"/>
              <a:t>AWD vehicles are made equally often by Asian and European car manufacturers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CA74-2B4E-41D7-9153-ADC1BC8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82F5D-C37C-4807-997B-F7223C35E89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6579"/>
            <a:ext cx="5486400" cy="4114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F44CC1-8893-4B47-BC15-5D601D3D1F5A}"/>
              </a:ext>
            </a:extLst>
          </p:cNvPr>
          <p:cNvSpPr/>
          <p:nvPr/>
        </p:nvSpPr>
        <p:spPr>
          <a:xfrm>
            <a:off x="6828828" y="843240"/>
            <a:ext cx="411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6 Cars Logistic Forward Selection.py</a:t>
            </a:r>
          </a:p>
        </p:txBody>
      </p:sp>
    </p:spTree>
    <p:extLst>
      <p:ext uri="{BB962C8B-B14F-4D97-AF65-F5344CB8AC3E}">
        <p14:creationId xmlns:p14="http://schemas.microsoft.com/office/powerpoint/2010/main" val="3681890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860E896-499B-4436-87C8-9E4DE1170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863" y="2241550"/>
            <a:ext cx="4822371" cy="2967293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If a vehicle’s weight is above 5,800 pounds, then the car manufacturer must be in USA</a:t>
            </a:r>
          </a:p>
          <a:p>
            <a:r>
              <a:rPr lang="en-US" dirty="0"/>
              <a:t>If a vehicle’s weight is less than 2,200 pounds, then the car manufacturer must be in Asia.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CA74-2B4E-41D7-9153-ADC1BC8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861951-8139-4116-B93C-CFC780E0162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83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Forward Selection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5CBBF0-CD0F-485B-A7B4-F58B564BA9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3259B-D859-45E0-AA00-3D88EAF9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69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479"/>
            <a:ext cx="10515600" cy="500987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SWEEPOperator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pDim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pDim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dimension of matrix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integer greater than one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 square and symmetric matrix, numpy array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singularity tolerance, positive real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numpy.copy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numpy.diagonal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k in range(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pDim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A[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[k])):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nonAliasParam.append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 -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numpy.outer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(A[:, k], A[k, :]) /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Akk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 k] = A[:, k] /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Akk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[k, :]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 k]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[k, k] = -1.0 /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Akk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aliasParam.append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 k] = 0.0 * A[:, k]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[k, :]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 k]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ANext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(A,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SWEEP Operator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156341-DD7A-4D8A-9A54-097F45BEADCD}"/>
              </a:ext>
            </a:extLst>
          </p:cNvPr>
          <p:cNvSpPr/>
          <p:nvPr/>
        </p:nvSpPr>
        <p:spPr>
          <a:xfrm>
            <a:off x="7238314" y="5984915"/>
            <a:ext cx="411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6 Cars Logistic Forward Selection.py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082E5-68D6-456A-9EA4-7040C2C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08ABB6-B32F-404B-87D6-458261D27F27}"/>
              </a:ext>
            </a:extLst>
          </p:cNvPr>
          <p:cNvSpPr/>
          <p:nvPr/>
        </p:nvSpPr>
        <p:spPr>
          <a:xfrm>
            <a:off x="4815886" y="979251"/>
            <a:ext cx="704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Reference: https://www.jstor.org/stable/2347983?origin=crossref&amp;seq=1</a:t>
            </a:r>
          </a:p>
        </p:txBody>
      </p:sp>
    </p:spTree>
    <p:extLst>
      <p:ext uri="{BB962C8B-B14F-4D97-AF65-F5344CB8AC3E}">
        <p14:creationId xmlns:p14="http://schemas.microsoft.com/office/powerpoint/2010/main" val="3984375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913"/>
            <a:ext cx="10515600" cy="445721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build_mnlogit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Find the non-redundant columns in the design matrix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nFullParam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fullX.shape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numpy.transpose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).dot(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invXtX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nonAliasParam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SWEEPOperator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pDim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nFullParam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XtX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1e-7)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Build a multinomial logistic model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fullX.iloc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 list(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logit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stats.MNLogit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 X)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logit.fit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 = 'newton',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1000,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gtol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1e-6,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full_output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thisFit.params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thisLLK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logit.loglike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thisParameter.values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The number of free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thisFit.J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thisDF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nonAliasParam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Return model statistics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thisLLK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thisDF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Train Model Function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156341-DD7A-4D8A-9A54-097F45BEADCD}"/>
              </a:ext>
            </a:extLst>
          </p:cNvPr>
          <p:cNvSpPr/>
          <p:nvPr/>
        </p:nvSpPr>
        <p:spPr>
          <a:xfrm>
            <a:off x="7391057" y="5934906"/>
            <a:ext cx="411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6 Cars Logistic Forward Selection.py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082E5-68D6-456A-9EA4-7040C2C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AA96FE-1E88-4DB9-A1D8-33B7767E914C}"/>
              </a:ext>
            </a:extLst>
          </p:cNvPr>
          <p:cNvSpPr/>
          <p:nvPr/>
        </p:nvSpPr>
        <p:spPr>
          <a:xfrm>
            <a:off x="8705461" y="4348065"/>
            <a:ext cx="3135086" cy="1194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Way</a:t>
            </a:r>
          </a:p>
          <a:p>
            <a:pPr algn="ctr"/>
            <a:r>
              <a:rPr lang="en-US" dirty="0" err="1"/>
              <a:t>thisLLK</a:t>
            </a:r>
            <a:r>
              <a:rPr lang="en-US" dirty="0"/>
              <a:t> = </a:t>
            </a:r>
            <a:r>
              <a:rPr lang="en-US" dirty="0" err="1"/>
              <a:t>thisFit.llf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86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913"/>
            <a:ext cx="10515600" cy="445721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Reorder the categories in ascending order of frequencies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dummy indicators for the categorical input feature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catFreq.sort_values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 = True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catFreq.index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('category')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pandas.get_dummies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u.cat.reorder_categories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Column for the interval input feature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intName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Reorder the categories in descending order of frequencies of the target field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yName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catFreq.sort_values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 = False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catFreq.index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yName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('category')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u.cat.reorder_categories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newCat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print('Target Categories:\n',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y.cat.categories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Select Mode as Reference Category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082E5-68D6-456A-9EA4-7040C2C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CA5C42D3-1C3F-450D-8F67-2FEFD62F5A3D}"/>
              </a:ext>
            </a:extLst>
          </p:cNvPr>
          <p:cNvSpPr/>
          <p:nvPr/>
        </p:nvSpPr>
        <p:spPr>
          <a:xfrm>
            <a:off x="8671727" y="1027906"/>
            <a:ext cx="2813539" cy="1637881"/>
          </a:xfrm>
          <a:prstGeom prst="wedgeEllipseCallout">
            <a:avLst>
              <a:gd name="adj1" fmla="val -121191"/>
              <a:gd name="adj2" fmla="val 5329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SWEEP Operator takes last category as reference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0D046A0B-E9F0-4284-A1B4-F02AB6D9E93D}"/>
              </a:ext>
            </a:extLst>
          </p:cNvPr>
          <p:cNvSpPr/>
          <p:nvPr/>
        </p:nvSpPr>
        <p:spPr>
          <a:xfrm>
            <a:off x="8540261" y="4023519"/>
            <a:ext cx="2813539" cy="1637881"/>
          </a:xfrm>
          <a:prstGeom prst="wedgeEllipseCallout">
            <a:avLst>
              <a:gd name="adj1" fmla="val -110833"/>
              <a:gd name="adj2" fmla="val 17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MNLOGIT function takes first category as reference</a:t>
            </a:r>
          </a:p>
        </p:txBody>
      </p:sp>
    </p:spTree>
    <p:extLst>
      <p:ext uri="{BB962C8B-B14F-4D97-AF65-F5344CB8AC3E}">
        <p14:creationId xmlns:p14="http://schemas.microsoft.com/office/powerpoint/2010/main" val="490519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913"/>
            <a:ext cx="10515600" cy="445721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Frequency of Origin 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Asia  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       147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   123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Origin,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Frequency of DriveTrain 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FWD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RWD    110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AWD     92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DriveTrain,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Categories: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Index(['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'USA', 'Europe'],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='object')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Select Mode as Reference Category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082E5-68D6-456A-9EA4-7040C2C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3C0A4-5CEC-4FBC-9B58-4C8C106B2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75" y="1513757"/>
            <a:ext cx="6067901" cy="403293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66FDD14-63DB-4D32-8414-868D5BA92121}"/>
              </a:ext>
            </a:extLst>
          </p:cNvPr>
          <p:cNvSpPr/>
          <p:nvPr/>
        </p:nvSpPr>
        <p:spPr>
          <a:xfrm>
            <a:off x="7676941" y="1690688"/>
            <a:ext cx="813916" cy="6103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9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Train a Logistic Regression model using the Forward Selection method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Step 0: Intercept only model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y.isnull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u.where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(u, 1)).rename(columns = {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yName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"const"})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LLK0, DF0, fullParams0,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build_mnlogit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devianceTable.append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([[0, 'Intercept', DF0, LLK0, None, None, None]])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Forward Selection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082E5-68D6-456A-9EA4-7040C2C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0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Three Types of Logistic Model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070702"/>
              </p:ext>
            </p:extLst>
          </p:nvPr>
        </p:nvGraphicFramePr>
        <p:xfrm>
          <a:off x="838200" y="1501775"/>
          <a:ext cx="10515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284593465"/>
                    </a:ext>
                  </a:extLst>
                </a:gridCol>
                <a:gridCol w="3811836">
                  <a:extLst>
                    <a:ext uri="{9D8B030D-6E8A-4147-A177-3AD203B41FA5}">
                      <a16:colId xmlns:a16="http://schemas.microsoft.com/office/drawing/2014/main" val="1273879049"/>
                    </a:ext>
                  </a:extLst>
                </a:gridCol>
                <a:gridCol w="3884364">
                  <a:extLst>
                    <a:ext uri="{9D8B030D-6E8A-4147-A177-3AD203B41FA5}">
                      <a16:colId xmlns:a16="http://schemas.microsoft.com/office/drawing/2014/main" val="171632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Logistic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Target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of Target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Logistic Model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Binary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Categorical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Two unique values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Loan Default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40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Multinomial Logistic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Nominal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Categorical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Any number of unique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i="1" dirty="0"/>
                        <a:t>US credit card network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American Express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Discover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MasterCard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88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Ordinal Logistic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Ordinal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Categorical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unique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Explicit numerical, lexical, or contextual order among values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i="1" dirty="0"/>
                        <a:t>FICO score range (300 to 850)</a:t>
                      </a:r>
                      <a:r>
                        <a:rPr lang="it-IT" dirty="0"/>
                        <a:t>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Deep Subprime (&lt; 580)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Subprime (580 – 619)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Near Prime (620 – 659)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Prime (660 – 719)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Superprime (</a:t>
                      </a:r>
                      <a:r>
                        <a:rPr lang="it-IT" dirty="0">
                          <a:sym typeface="Symbol" panose="05050102010706020507" pitchFamily="18" charset="2"/>
                        </a:rPr>
                        <a:t> </a:t>
                      </a:r>
                      <a:r>
                        <a:rPr lang="it-IT" dirty="0"/>
                        <a:t> 720)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749679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4CC12-2765-42D9-8A37-07BC3FA9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14F53-8ABC-476F-8507-6E8063CC6473}"/>
              </a:ext>
            </a:extLst>
          </p:cNvPr>
          <p:cNvSpPr/>
          <p:nvPr/>
        </p:nvSpPr>
        <p:spPr>
          <a:xfrm>
            <a:off x="7474901" y="5987415"/>
            <a:ext cx="2820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Roboto"/>
              </a:rPr>
              <a:t>FICO: </a:t>
            </a:r>
            <a:r>
              <a:rPr lang="en-US" sz="1600" u="sng" dirty="0">
                <a:solidFill>
                  <a:srgbClr val="202124"/>
                </a:solidFill>
                <a:latin typeface="Roboto"/>
              </a:rPr>
              <a:t>F</a:t>
            </a:r>
            <a:r>
              <a:rPr lang="en-US" sz="1600" dirty="0">
                <a:solidFill>
                  <a:srgbClr val="202124"/>
                </a:solidFill>
                <a:latin typeface="Roboto"/>
              </a:rPr>
              <a:t>air </a:t>
            </a:r>
            <a:r>
              <a:rPr lang="en-US" sz="1600" u="sng" dirty="0">
                <a:solidFill>
                  <a:srgbClr val="202124"/>
                </a:solidFill>
                <a:latin typeface="Roboto"/>
              </a:rPr>
              <a:t>I</a:t>
            </a:r>
            <a:r>
              <a:rPr lang="en-US" sz="1600" dirty="0">
                <a:solidFill>
                  <a:srgbClr val="202124"/>
                </a:solidFill>
                <a:latin typeface="Roboto"/>
              </a:rPr>
              <a:t>saac </a:t>
            </a:r>
            <a:r>
              <a:rPr lang="en-US" sz="1600" u="sng" dirty="0">
                <a:solidFill>
                  <a:srgbClr val="202124"/>
                </a:solidFill>
                <a:latin typeface="Roboto"/>
              </a:rPr>
              <a:t>Co</a:t>
            </a:r>
            <a:r>
              <a:rPr lang="en-US" sz="1600" dirty="0">
                <a:solidFill>
                  <a:srgbClr val="202124"/>
                </a:solidFill>
                <a:latin typeface="Roboto"/>
              </a:rPr>
              <a:t>rporation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096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Step 1.1: Intercept + '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xCat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stats.add_constant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prepend = True)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LLK1, DF1, fullParams1,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build_mnlogit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2.0 * (LLK1 - LLK0)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DF1 - DF0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testPValue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scipy.stats.chi2.sf(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devianceTable.append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([[1.1, 'Intercept + DriveTrain',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DF1, LLK1,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testPValue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Step 1.2: Intercept + 'Weight'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xInt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stats.add_constant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prepend = True)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LLK1, DF1, fullParams1,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build_mnlogit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2.0 * (LLK1 - LLK0)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DF1 - DF0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testPValue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scipy.stats.chi2.sf(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devianceTable.append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([[1.2, 'Intercept + Weight', DF1, LLK1,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testPValue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Forward Selection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1821F-12F8-4135-9599-3316BFD6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3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ECA0AF-5040-4071-A509-4D7C676E77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Step 2.1: Intercept +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'Weight'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Note: Since Pandas will not append a non-categorical index (as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to a categorical index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  (as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but will append in another direction, so we append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instead.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  The model is still the same.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designX.join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stats.add_constant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prepend = True)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LLK1, DF1, fullParams1,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build_mnlogit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2.0 * (LLK1 - LLK0)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DF1 - DF0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testPValue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scipy.stats.chi2.sf(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devianceTable.append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([[2.1, 'Intercept + Weight + DriveTrain', DF1, LLK1,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testPValue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devianceTable.rename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(columns = {0:'Sequence', 1:'Model Specification',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2:'Number of Free Parameters', 3:'Log-Likelihood',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4:'Deviance', 5:'Degree of Freedom', 6:'Significance'})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Forward Selection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2F4C7-6719-454C-83C2-2B084AF9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864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Forward Selection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23DDD1-E6D3-4C27-A422-6EBD55AEE87F}"/>
              </a:ext>
            </a:extLst>
          </p:cNvPr>
          <p:cNvSpPr txBox="1">
            <a:spLocks/>
          </p:cNvSpPr>
          <p:nvPr/>
        </p:nvSpPr>
        <p:spPr>
          <a:xfrm>
            <a:off x="838200" y="4068147"/>
            <a:ext cx="10515600" cy="2108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Since all Chi-Square Significance values are less than 0.05, both DriveTrain and Weight both can improve model goodness-of-fit.</a:t>
            </a:r>
          </a:p>
          <a:p>
            <a:r>
              <a:rPr lang="en-US" sz="2400" dirty="0"/>
              <a:t>Since </a:t>
            </a:r>
            <a:r>
              <a:rPr lang="en-US" sz="2400" u="sng" dirty="0" err="1"/>
              <a:t>DriveTrain’s</a:t>
            </a:r>
            <a:r>
              <a:rPr lang="en-US" sz="2400" u="sng" dirty="0"/>
              <a:t> Chi-Square Significance value is smallest</a:t>
            </a:r>
            <a:r>
              <a:rPr lang="en-US" sz="2400" dirty="0"/>
              <a:t>, we will first enter DriveTrain into the model.</a:t>
            </a:r>
          </a:p>
          <a:p>
            <a:r>
              <a:rPr lang="en-US" sz="2400" dirty="0"/>
              <a:t>Step 1 produces Model 1 which is Intercept + DriveTrain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1E85F-F478-4ED5-A3CE-C161F69D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0B685D63-0967-4921-A359-978AE56A7FD1}"/>
              </a:ext>
            </a:extLst>
          </p:cNvPr>
          <p:cNvGraphicFramePr>
            <a:graphicFrameLocks/>
          </p:cNvGraphicFramePr>
          <p:nvPr/>
        </p:nvGraphicFramePr>
        <p:xfrm>
          <a:off x="522514" y="1825625"/>
          <a:ext cx="10926142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319">
                  <a:extLst>
                    <a:ext uri="{9D8B030D-6E8A-4147-A177-3AD203B41FA5}">
                      <a16:colId xmlns:a16="http://schemas.microsoft.com/office/drawing/2014/main" val="2750603634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1189202118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4172750114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2855704398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854184507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2565370799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390682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 Specification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Free Parameters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Log-Likelihood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Deviance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Degree of Freedom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462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-467.9224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476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 + DriveTrain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-447.1785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41.4879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2.1299E-08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897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 +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-451.4704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32.9041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7.1610E-08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792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571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Forward Selection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DBC69A-A631-4145-90ED-86C643449C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2514" y="1825625"/>
          <a:ext cx="10926142" cy="212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319">
                  <a:extLst>
                    <a:ext uri="{9D8B030D-6E8A-4147-A177-3AD203B41FA5}">
                      <a16:colId xmlns:a16="http://schemas.microsoft.com/office/drawing/2014/main" val="2750603634"/>
                    </a:ext>
                  </a:extLst>
                </a:gridCol>
                <a:gridCol w="2461846">
                  <a:extLst>
                    <a:ext uri="{9D8B030D-6E8A-4147-A177-3AD203B41FA5}">
                      <a16:colId xmlns:a16="http://schemas.microsoft.com/office/drawing/2014/main" val="1189202118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4172750114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2855704398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854184507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2565370799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390682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 Specification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Free Parameters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Log-Likelihood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Deviance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Degree of Freedom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4626023"/>
                  </a:ext>
                </a:extLst>
              </a:tr>
              <a:tr h="588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 + DriveTrain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-447.1785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476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 +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-426.7579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1.3535E-09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897673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23DDD1-E6D3-4C27-A422-6EBD55AEE87F}"/>
              </a:ext>
            </a:extLst>
          </p:cNvPr>
          <p:cNvSpPr txBox="1">
            <a:spLocks/>
          </p:cNvSpPr>
          <p:nvPr/>
        </p:nvSpPr>
        <p:spPr>
          <a:xfrm>
            <a:off x="838200" y="4150043"/>
            <a:ext cx="10515600" cy="2026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Since the Chi-Square Significance from adding Weight to Model 1 is less than 0.05, we conclude that Weight can improve model goodness-of-fit.</a:t>
            </a:r>
          </a:p>
          <a:p>
            <a:r>
              <a:rPr lang="en-US" sz="2400" dirty="0"/>
              <a:t>Therefore, we enter Weight into the model.</a:t>
            </a:r>
          </a:p>
          <a:p>
            <a:r>
              <a:rPr lang="en-US" sz="2400" dirty="0"/>
              <a:t>Step 2 produces Model 2 which is Intercept + Weight + DriveTrain</a:t>
            </a:r>
          </a:p>
          <a:p>
            <a:r>
              <a:rPr lang="en-US" sz="2400" dirty="0"/>
              <a:t>Since there are no more predictors for consideration, the Forward Selection stops.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F0DEA-E9A7-4076-9D71-4D00305D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38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Backward Selection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5CBBF0-CD0F-485B-A7B4-F58B564BA9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380FB-A490-4B26-9639-952C676162F0}"/>
              </a:ext>
            </a:extLst>
          </p:cNvPr>
          <p:cNvSpPr/>
          <p:nvPr/>
        </p:nvSpPr>
        <p:spPr>
          <a:xfrm>
            <a:off x="7123653" y="1439835"/>
            <a:ext cx="4247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6 Cars Logistic Backward Selection.py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3F211-25DA-4A23-85A5-F10C80A5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by Ming-Long Lam, Ph.D.</a:t>
            </a:r>
          </a:p>
        </p:txBody>
      </p:sp>
    </p:spTree>
    <p:extLst>
      <p:ext uri="{BB962C8B-B14F-4D97-AF65-F5344CB8AC3E}">
        <p14:creationId xmlns:p14="http://schemas.microsoft.com/office/powerpoint/2010/main" val="2521108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Backward Selection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23DDD1-E6D3-4C27-A422-6EBD55AEE87F}"/>
              </a:ext>
            </a:extLst>
          </p:cNvPr>
          <p:cNvSpPr txBox="1">
            <a:spLocks/>
          </p:cNvSpPr>
          <p:nvPr/>
        </p:nvSpPr>
        <p:spPr>
          <a:xfrm>
            <a:off x="838200" y="4068147"/>
            <a:ext cx="10515600" cy="2108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Since all Chi-Square Significance values are not greater than 0.05, removing either DriveTrain or Weight both </a:t>
            </a:r>
            <a:r>
              <a:rPr lang="en-US" sz="2400" b="1" dirty="0"/>
              <a:t>will reduce</a:t>
            </a:r>
            <a:r>
              <a:rPr lang="en-US" sz="2400" dirty="0"/>
              <a:t> model goodness-of-fit.</a:t>
            </a:r>
          </a:p>
          <a:p>
            <a:r>
              <a:rPr lang="en-US" sz="2400" dirty="0"/>
              <a:t>Therefore, no predictors can be removed.</a:t>
            </a:r>
          </a:p>
          <a:p>
            <a:r>
              <a:rPr lang="en-US" sz="2400" dirty="0"/>
              <a:t>The Backward Selection stops at Model 0: Intercept + DriveTrain + Weight</a:t>
            </a:r>
          </a:p>
          <a:p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C5E3DE11-EB3D-415A-8AEC-34D569C87023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610459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40">
                  <a:extLst>
                    <a:ext uri="{9D8B030D-6E8A-4147-A177-3AD203B41FA5}">
                      <a16:colId xmlns:a16="http://schemas.microsoft.com/office/drawing/2014/main" val="2750603634"/>
                    </a:ext>
                  </a:extLst>
                </a:gridCol>
                <a:gridCol w="3257514">
                  <a:extLst>
                    <a:ext uri="{9D8B030D-6E8A-4147-A177-3AD203B41FA5}">
                      <a16:colId xmlns:a16="http://schemas.microsoft.com/office/drawing/2014/main" val="1189202118"/>
                    </a:ext>
                  </a:extLst>
                </a:gridCol>
                <a:gridCol w="1308341">
                  <a:extLst>
                    <a:ext uri="{9D8B030D-6E8A-4147-A177-3AD203B41FA5}">
                      <a16:colId xmlns:a16="http://schemas.microsoft.com/office/drawing/2014/main" val="4172750114"/>
                    </a:ext>
                  </a:extLst>
                </a:gridCol>
                <a:gridCol w="1308341">
                  <a:extLst>
                    <a:ext uri="{9D8B030D-6E8A-4147-A177-3AD203B41FA5}">
                      <a16:colId xmlns:a16="http://schemas.microsoft.com/office/drawing/2014/main" val="2855704398"/>
                    </a:ext>
                  </a:extLst>
                </a:gridCol>
                <a:gridCol w="1308341">
                  <a:extLst>
                    <a:ext uri="{9D8B030D-6E8A-4147-A177-3AD203B41FA5}">
                      <a16:colId xmlns:a16="http://schemas.microsoft.com/office/drawing/2014/main" val="854184507"/>
                    </a:ext>
                  </a:extLst>
                </a:gridCol>
                <a:gridCol w="1308341">
                  <a:extLst>
                    <a:ext uri="{9D8B030D-6E8A-4147-A177-3AD203B41FA5}">
                      <a16:colId xmlns:a16="http://schemas.microsoft.com/office/drawing/2014/main" val="2565370799"/>
                    </a:ext>
                  </a:extLst>
                </a:gridCol>
                <a:gridCol w="1308341">
                  <a:extLst>
                    <a:ext uri="{9D8B030D-6E8A-4147-A177-3AD203B41FA5}">
                      <a16:colId xmlns:a16="http://schemas.microsoft.com/office/drawing/2014/main" val="390682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Form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Free Parameters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Log-Likelihood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Deviance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Degrees of Freedom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Chi-Square Significance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1462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Intercept + DriveTrain +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-426.7579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76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Intercept + Weight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-451.4704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49.4250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4.7604e-10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97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Intercept + DriveTrain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-447.1785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40.8412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1.3535e-09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92819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01ABF-B85F-4FAA-8F0D-31F9E338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23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All Possible Selection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3C77D-D721-4576-830C-ED63F796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5CA6C7-2C47-44F0-81B0-C62473A5D0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566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All Possible Selection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3C77D-D721-4576-830C-ED63F796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0A432A-F4DF-4952-84E7-46AC78669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are satisfied with models with only main effects (i.e., exclude interactions of predictors)</a:t>
                </a:r>
              </a:p>
              <a:p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predictors</a:t>
                </a:r>
              </a:p>
              <a:p>
                <a:r>
                  <a:rPr lang="en-US" dirty="0"/>
                  <a:t>Consider the model with no predictor (i.e., Intercept Only)</a:t>
                </a:r>
              </a:p>
              <a:p>
                <a:r>
                  <a:rPr lang="en-US" dirty="0"/>
                  <a:t>Consider models with only one predictors</a:t>
                </a:r>
              </a:p>
              <a:p>
                <a:r>
                  <a:rPr lang="en-US" dirty="0"/>
                  <a:t>Consider models with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predictors</a:t>
                </a:r>
              </a:p>
              <a:p>
                <a:r>
                  <a:rPr lang="en-US" dirty="0"/>
                  <a:t>…</a:t>
                </a:r>
              </a:p>
              <a:p>
                <a:r>
                  <a:rPr lang="en-US" dirty="0"/>
                  <a:t>Consider the model with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predictors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0A432A-F4DF-4952-84E7-46AC7866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437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All Possible Selection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3C77D-D721-4576-830C-ED63F796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0A432A-F4DF-4952-84E7-46AC78669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models considered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0A432A-F4DF-4952-84E7-46AC7866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E7B59A9-DCCE-4AA8-9447-A9CA9FF6684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2955" y="4153332"/>
              <a:ext cx="10135116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4593">
                      <a:extLst>
                        <a:ext uri="{9D8B030D-6E8A-4147-A177-3AD203B41FA5}">
                          <a16:colId xmlns:a16="http://schemas.microsoft.com/office/drawing/2014/main" val="125611932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675170605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02421129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29918172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2117990497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89122754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21317638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1514056516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45644746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3709386579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061476956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2346068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9159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2048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4096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3294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E7B59A9-DCCE-4AA8-9447-A9CA9FF668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916329"/>
                  </p:ext>
                </p:extLst>
              </p:nvPr>
            </p:nvGraphicFramePr>
            <p:xfrm>
              <a:off x="1042955" y="4153332"/>
              <a:ext cx="10135116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4593">
                      <a:extLst>
                        <a:ext uri="{9D8B030D-6E8A-4147-A177-3AD203B41FA5}">
                          <a16:colId xmlns:a16="http://schemas.microsoft.com/office/drawing/2014/main" val="125611932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675170605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02421129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29918172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2117990497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89122754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213176380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1514056516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45644746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3709386579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061476956"/>
                        </a:ext>
                      </a:extLst>
                    </a:gridCol>
                    <a:gridCol w="844593">
                      <a:extLst>
                        <a:ext uri="{9D8B030D-6E8A-4147-A177-3AD203B41FA5}">
                          <a16:colId xmlns:a16="http://schemas.microsoft.com/office/drawing/2014/main" val="423460683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9" t="-7576" r="-1099281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91596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9" t="-109231" r="-109928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128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1024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2048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4096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3294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58470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MNL: All Possible Selection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3489747"/>
          </a:xfr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statsmodels.api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smodel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combinations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catFeature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'Type', 'Cylinders']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contFeature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['Horsepower', 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MPG_City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'Weight', 'Wheelbase', 'Length']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allFeature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catFeature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contFeature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allCombResult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allComb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 in range(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allFeature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)+1):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allComb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allComb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list(combinations(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allFeature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C97B-014D-4F9F-AD4B-62B1E2C7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8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M</a:t>
            </a:r>
            <a:r>
              <a:rPr lang="en-US" b="1" dirty="0">
                <a:solidFill>
                  <a:schemeClr val="bg1"/>
                </a:solidFill>
              </a:rPr>
              <a:t>ulti</a:t>
            </a:r>
            <a:r>
              <a:rPr lang="en-US" b="1" u="sng" dirty="0">
                <a:solidFill>
                  <a:schemeClr val="bg1"/>
                </a:solidFill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omial </a:t>
            </a:r>
            <a:r>
              <a:rPr lang="en-US" b="1" u="sng" dirty="0">
                <a:solidFill>
                  <a:schemeClr val="bg1"/>
                </a:solidFill>
              </a:rPr>
              <a:t>L</a:t>
            </a:r>
            <a:r>
              <a:rPr lang="en-US" b="1" dirty="0">
                <a:solidFill>
                  <a:schemeClr val="bg1"/>
                </a:solidFill>
              </a:rPr>
              <a:t>ogistic (MNL):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1EBCE-DAE1-40EB-9136-4B509246F5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6893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5B4F9-205C-4F1E-AF4F-C81040D0DD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0603" y="1825625"/>
            <a:ext cx="7305675" cy="41529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C639B-40FE-480C-BFAE-1CE1B4A1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66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Choose Between Non-Nested Models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need to choose between two models that are not nested, can we choose the model that has a higher log-likelihood value?</a:t>
            </a:r>
          </a:p>
          <a:p>
            <a:r>
              <a:rPr lang="en-US" dirty="0"/>
              <a:t>Since the more parameters (or higher degree of freedom) in a model, the higher the model’s log-likelihood value.</a:t>
            </a:r>
          </a:p>
          <a:p>
            <a:r>
              <a:rPr lang="en-US" dirty="0"/>
              <a:t>If we choose the model that has a higher log-likelihood, then we will always choose the model that also has more parameters.</a:t>
            </a:r>
          </a:p>
          <a:p>
            <a:r>
              <a:rPr lang="en-US" dirty="0"/>
              <a:t>Do we have other alternatives?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C97B-014D-4F9F-AD4B-62B1E2C7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870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Akaike Information Criterion 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64332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An alternative is to add a penalty to the log-likelihood for having many parameters in a model.</a:t>
                </a:r>
              </a:p>
              <a:p>
                <a:r>
                  <a:rPr lang="en-US" dirty="0"/>
                  <a:t>The more parameters in a model, the bigger the penalty.</a:t>
                </a:r>
              </a:p>
              <a:p>
                <a:r>
                  <a:rPr lang="en-US" dirty="0"/>
                  <a:t>Japanese statistician </a:t>
                </a:r>
                <a:r>
                  <a:rPr lang="en-US" dirty="0" err="1"/>
                  <a:t>Hirotugu</a:t>
                </a:r>
                <a:r>
                  <a:rPr lang="en-US" dirty="0"/>
                  <a:t> Akaike (1927 – 2009) suggested the Akaike Information Criterion (AIC).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en-US" dirty="0"/>
                  <a:t> is the maximized log-likelihood value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number of free parameters in the model.</a:t>
                </a:r>
              </a:p>
              <a:p>
                <a:r>
                  <a:rPr lang="en-US" dirty="0"/>
                  <a:t>Prefer a model that has a lower AIC value.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643327" cy="4351338"/>
              </a:xfrm>
              <a:blipFill>
                <a:blip r:embed="rId2"/>
                <a:stretch>
                  <a:fillRect l="-1196" t="-2101" r="-1754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C97B-014D-4F9F-AD4B-62B1E2C7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55DB8-19FE-4F53-AF53-8096FBAE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825625"/>
            <a:ext cx="2743200" cy="29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258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Bayesian Information Criterion 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Gideon E. Schwarz (1933 – 2007) suggested the Bayesian Information Criterion (BIC).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en-US" dirty="0"/>
                  <a:t> is the maximized log-likelihood value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number of free parameters in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observations used in training the model</a:t>
                </a:r>
              </a:p>
              <a:p>
                <a:r>
                  <a:rPr lang="en-US" dirty="0"/>
                  <a:t>Handle situations when the models are trained on data with different number of observations.</a:t>
                </a:r>
              </a:p>
              <a:p>
                <a:r>
                  <a:rPr lang="en-US" dirty="0"/>
                  <a:t>Prefer a model that has a lower BIC value.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C97B-014D-4F9F-AD4B-62B1E2C7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532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CA74-2B4E-41D7-9153-ADC1BC8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22C1223-7D37-4785-AE2B-8AF9DDC0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878" y="1457991"/>
            <a:ext cx="10312922" cy="1366687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 fontScale="925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Target Variable: Origin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Nominal Predictors: </a:t>
            </a:r>
            <a:r>
              <a:rPr lang="en-US" sz="2400" dirty="0" err="1"/>
              <a:t>DriveTrain</a:t>
            </a:r>
            <a:r>
              <a:rPr lang="en-US" sz="2400" dirty="0"/>
              <a:t>, Type, and Cylinders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Interval Predictors: Horsepower, </a:t>
            </a:r>
            <a:r>
              <a:rPr lang="en-US" sz="2400" dirty="0" err="1"/>
              <a:t>MPG_City</a:t>
            </a:r>
            <a:r>
              <a:rPr lang="en-US" sz="2400" dirty="0"/>
              <a:t>, </a:t>
            </a:r>
            <a:r>
              <a:rPr lang="en-US" sz="2400" dirty="0" err="1"/>
              <a:t>MPG_Highway</a:t>
            </a:r>
            <a:r>
              <a:rPr lang="en-US" sz="2400" dirty="0"/>
              <a:t>, Weight, Wheelbase, Length 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BCAE1AC-70D2-4C9E-A1CC-01994BD27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82856"/>
              </p:ext>
            </p:extLst>
          </p:nvPr>
        </p:nvGraphicFramePr>
        <p:xfrm>
          <a:off x="1495748" y="4879149"/>
          <a:ext cx="268929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645">
                  <a:extLst>
                    <a:ext uri="{9D8B030D-6E8A-4147-A177-3AD203B41FA5}">
                      <a16:colId xmlns:a16="http://schemas.microsoft.com/office/drawing/2014/main" val="870503992"/>
                    </a:ext>
                  </a:extLst>
                </a:gridCol>
                <a:gridCol w="1344645">
                  <a:extLst>
                    <a:ext uri="{9D8B030D-6E8A-4147-A177-3AD203B41FA5}">
                      <a16:colId xmlns:a16="http://schemas.microsoft.com/office/drawing/2014/main" val="261322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Origin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5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51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83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4503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359FD5C-DA12-4CB0-8316-FFF7AB9D9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74229"/>
              </p:ext>
            </p:extLst>
          </p:nvPr>
        </p:nvGraphicFramePr>
        <p:xfrm>
          <a:off x="1495748" y="3073423"/>
          <a:ext cx="268929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645">
                  <a:extLst>
                    <a:ext uri="{9D8B030D-6E8A-4147-A177-3AD203B41FA5}">
                      <a16:colId xmlns:a16="http://schemas.microsoft.com/office/drawing/2014/main" val="870503992"/>
                    </a:ext>
                  </a:extLst>
                </a:gridCol>
                <a:gridCol w="1344645">
                  <a:extLst>
                    <a:ext uri="{9D8B030D-6E8A-4147-A177-3AD203B41FA5}">
                      <a16:colId xmlns:a16="http://schemas.microsoft.com/office/drawing/2014/main" val="261322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DriveTrain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5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AWD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51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FWD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83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RWD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4503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446BA3C-C205-44F9-AA7B-2FBE6F347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55980"/>
              </p:ext>
            </p:extLst>
          </p:nvPr>
        </p:nvGraphicFramePr>
        <p:xfrm>
          <a:off x="4651311" y="3077075"/>
          <a:ext cx="268929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645">
                  <a:extLst>
                    <a:ext uri="{9D8B030D-6E8A-4147-A177-3AD203B41FA5}">
                      <a16:colId xmlns:a16="http://schemas.microsoft.com/office/drawing/2014/main" val="870503992"/>
                    </a:ext>
                  </a:extLst>
                </a:gridCol>
                <a:gridCol w="1344645">
                  <a:extLst>
                    <a:ext uri="{9D8B030D-6E8A-4147-A177-3AD203B41FA5}">
                      <a16:colId xmlns:a16="http://schemas.microsoft.com/office/drawing/2014/main" val="261322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5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Hybrid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51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SUV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83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Sedan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45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57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Truck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2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Wagon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344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901391F-1F8F-4A94-BAD1-F0D7888DF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06626"/>
              </p:ext>
            </p:extLst>
          </p:nvPr>
        </p:nvGraphicFramePr>
        <p:xfrm>
          <a:off x="8578985" y="3073423"/>
          <a:ext cx="268929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645">
                  <a:extLst>
                    <a:ext uri="{9D8B030D-6E8A-4147-A177-3AD203B41FA5}">
                      <a16:colId xmlns:a16="http://schemas.microsoft.com/office/drawing/2014/main" val="870503992"/>
                    </a:ext>
                  </a:extLst>
                </a:gridCol>
                <a:gridCol w="1344645">
                  <a:extLst>
                    <a:ext uri="{9D8B030D-6E8A-4147-A177-3AD203B41FA5}">
                      <a16:colId xmlns:a16="http://schemas.microsoft.com/office/drawing/2014/main" val="261322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Cylinders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5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51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83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45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57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2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29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2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CA74-2B4E-41D7-9153-ADC1BC8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22C1223-7D37-4785-AE2B-8AF9DDC0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878" y="1457991"/>
            <a:ext cx="10312922" cy="1366687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 fontScale="925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Target Variable: Origin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Nominal Predictors: </a:t>
            </a:r>
            <a:r>
              <a:rPr lang="en-US" sz="2400" dirty="0" err="1"/>
              <a:t>DriveTrain</a:t>
            </a:r>
            <a:r>
              <a:rPr lang="en-US" sz="2400" dirty="0"/>
              <a:t>, Type, and Cylinders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Interval Predictors: Horsepower, </a:t>
            </a:r>
            <a:r>
              <a:rPr lang="en-US" sz="2400" dirty="0" err="1"/>
              <a:t>MPG_City</a:t>
            </a:r>
            <a:r>
              <a:rPr lang="en-US" sz="2400" dirty="0"/>
              <a:t>, </a:t>
            </a:r>
            <a:r>
              <a:rPr lang="en-US" sz="2400" dirty="0" err="1"/>
              <a:t>MPG_Highway</a:t>
            </a:r>
            <a:r>
              <a:rPr lang="en-US" sz="2400" dirty="0"/>
              <a:t>, Weight, Wheelbase, Length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F62DE6-EBF8-4D1D-9346-469352768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14528"/>
              </p:ext>
            </p:extLst>
          </p:nvPr>
        </p:nvGraphicFramePr>
        <p:xfrm>
          <a:off x="1040877" y="3186023"/>
          <a:ext cx="10312921" cy="252431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885332">
                  <a:extLst>
                    <a:ext uri="{9D8B030D-6E8A-4147-A177-3AD203B41FA5}">
                      <a16:colId xmlns:a16="http://schemas.microsoft.com/office/drawing/2014/main" val="1888960769"/>
                    </a:ext>
                  </a:extLst>
                </a:gridCol>
                <a:gridCol w="1555313">
                  <a:extLst>
                    <a:ext uri="{9D8B030D-6E8A-4147-A177-3AD203B41FA5}">
                      <a16:colId xmlns:a16="http://schemas.microsoft.com/office/drawing/2014/main" val="3279971763"/>
                    </a:ext>
                  </a:extLst>
                </a:gridCol>
                <a:gridCol w="1555313">
                  <a:extLst>
                    <a:ext uri="{9D8B030D-6E8A-4147-A177-3AD203B41FA5}">
                      <a16:colId xmlns:a16="http://schemas.microsoft.com/office/drawing/2014/main" val="2526608488"/>
                    </a:ext>
                  </a:extLst>
                </a:gridCol>
                <a:gridCol w="1651024">
                  <a:extLst>
                    <a:ext uri="{9D8B030D-6E8A-4147-A177-3AD203B41FA5}">
                      <a16:colId xmlns:a16="http://schemas.microsoft.com/office/drawing/2014/main" val="1469766210"/>
                    </a:ext>
                  </a:extLst>
                </a:gridCol>
                <a:gridCol w="1555313">
                  <a:extLst>
                    <a:ext uri="{9D8B030D-6E8A-4147-A177-3AD203B41FA5}">
                      <a16:colId xmlns:a16="http://schemas.microsoft.com/office/drawing/2014/main" val="3009645323"/>
                    </a:ext>
                  </a:extLst>
                </a:gridCol>
                <a:gridCol w="1555313">
                  <a:extLst>
                    <a:ext uri="{9D8B030D-6E8A-4147-A177-3AD203B41FA5}">
                      <a16:colId xmlns:a16="http://schemas.microsoft.com/office/drawing/2014/main" val="3381621032"/>
                    </a:ext>
                  </a:extLst>
                </a:gridCol>
                <a:gridCol w="1555313">
                  <a:extLst>
                    <a:ext uri="{9D8B030D-6E8A-4147-A177-3AD203B41FA5}">
                      <a16:colId xmlns:a16="http://schemas.microsoft.com/office/drawing/2014/main" val="3233983605"/>
                    </a:ext>
                  </a:extLst>
                </a:gridCol>
              </a:tblGrid>
              <a:tr h="631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Origin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Horsepower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MPG_City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MPG_Highway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Weight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Wheelbase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Length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914"/>
                  </a:ext>
                </a:extLst>
              </a:tr>
              <a:tr h="631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Asia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190.70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22.01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28.27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3319.32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105.89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182.82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719546"/>
                  </a:ext>
                </a:extLst>
              </a:tr>
              <a:tr h="631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Europe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251.89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18.73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26.01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3680.72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106.45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181.85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218585"/>
                  </a:ext>
                </a:extLst>
              </a:tr>
              <a:tr h="631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212.82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19.07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26.01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3769.95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112.02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193.95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699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94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CA74-2B4E-41D7-9153-ADC1BC8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22C1223-7D37-4785-AE2B-8AF9DDC0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878" y="1989836"/>
            <a:ext cx="10312922" cy="1366687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4400" b="1" dirty="0"/>
              <a:t>Target Variable</a:t>
            </a:r>
            <a:r>
              <a:rPr lang="en-US" sz="4400" dirty="0"/>
              <a:t>: Origin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4400" b="1" dirty="0"/>
              <a:t>Nominal Predictors</a:t>
            </a:r>
            <a:r>
              <a:rPr lang="en-US" sz="4400" dirty="0"/>
              <a:t>: </a:t>
            </a:r>
            <a:r>
              <a:rPr lang="en-US" sz="4400" dirty="0" err="1"/>
              <a:t>DriveTrain</a:t>
            </a:r>
            <a:r>
              <a:rPr lang="en-US" sz="4400" dirty="0"/>
              <a:t>, Type, and Cylinders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4400" b="1" dirty="0"/>
              <a:t>Interval Predictors</a:t>
            </a:r>
            <a:r>
              <a:rPr lang="en-US" sz="4400" dirty="0"/>
              <a:t>: Horsepower, </a:t>
            </a:r>
            <a:r>
              <a:rPr lang="en-US" sz="4400" dirty="0" err="1"/>
              <a:t>MPG_City</a:t>
            </a:r>
            <a:r>
              <a:rPr lang="en-US" sz="4400" dirty="0"/>
              <a:t>, </a:t>
            </a:r>
            <a:r>
              <a:rPr lang="en-US" sz="4400" dirty="0" err="1"/>
              <a:t>MPG_Highway</a:t>
            </a:r>
            <a:r>
              <a:rPr lang="en-US" sz="4400" dirty="0"/>
              <a:t>, Weight, Wheelbase, Length</a:t>
            </a:r>
            <a:r>
              <a:rPr 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A69BA0-D6BD-412F-8523-A480065E67EA}"/>
                  </a:ext>
                </a:extLst>
              </p:cNvPr>
              <p:cNvSpPr txBox="1"/>
              <p:nvPr/>
            </p:nvSpPr>
            <p:spPr>
              <a:xfrm>
                <a:off x="1063690" y="3881351"/>
                <a:ext cx="10290110" cy="15633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200" dirty="0"/>
                  <a:t>Total Number of Predictors = 9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200" dirty="0"/>
                  <a:t>Total Number of Models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sz="22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200" dirty="0"/>
                  <a:t>Total Elapsed Time = 13.1864 seconds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A69BA0-D6BD-412F-8523-A480065E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90" y="3881351"/>
                <a:ext cx="10290110" cy="1563377"/>
              </a:xfrm>
              <a:prstGeom prst="rect">
                <a:avLst/>
              </a:prstGeom>
              <a:blipFill>
                <a:blip r:embed="rId3"/>
                <a:stretch>
                  <a:fillRect b="-617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6184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33371-2B26-4F96-8C40-B4F618DF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6B0B7-4CFE-48DC-B1DF-2750E47A8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45" y="1363469"/>
            <a:ext cx="10629121" cy="49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509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2004 Cars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33371-2B26-4F96-8C40-B4F618DF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67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A8BED5A-A637-483C-95B6-ABBBE533D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226571"/>
              </p:ext>
            </p:extLst>
          </p:nvPr>
        </p:nvGraphicFramePr>
        <p:xfrm>
          <a:off x="838198" y="1620351"/>
          <a:ext cx="10515601" cy="408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353">
                  <a:extLst>
                    <a:ext uri="{9D8B030D-6E8A-4147-A177-3AD203B41FA5}">
                      <a16:colId xmlns:a16="http://schemas.microsoft.com/office/drawing/2014/main" val="832093445"/>
                    </a:ext>
                  </a:extLst>
                </a:gridCol>
                <a:gridCol w="2509416">
                  <a:extLst>
                    <a:ext uri="{9D8B030D-6E8A-4147-A177-3AD203B41FA5}">
                      <a16:colId xmlns:a16="http://schemas.microsoft.com/office/drawing/2014/main" val="3225722700"/>
                    </a:ext>
                  </a:extLst>
                </a:gridCol>
                <a:gridCol w="2509416">
                  <a:extLst>
                    <a:ext uri="{9D8B030D-6E8A-4147-A177-3AD203B41FA5}">
                      <a16:colId xmlns:a16="http://schemas.microsoft.com/office/drawing/2014/main" val="1177000186"/>
                    </a:ext>
                  </a:extLst>
                </a:gridCol>
                <a:gridCol w="2509416">
                  <a:extLst>
                    <a:ext uri="{9D8B030D-6E8A-4147-A177-3AD203B41FA5}">
                      <a16:colId xmlns:a16="http://schemas.microsoft.com/office/drawing/2014/main" val="3677488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Criterion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Highest Log-Likelihood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Lowest AIC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Lowest BIC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614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Term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'Type', 'Cylinders', '</a:t>
                      </a:r>
                      <a:r>
                        <a:rPr lang="en-US" sz="1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Horsepower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MPG_City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MPG_Highway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'Cylinders', '</a:t>
                      </a:r>
                      <a:r>
                        <a:rPr lang="en-US" sz="1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Horsepower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MPG_City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MPG_Highway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</a:t>
                      </a:r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Horsepower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MPG_City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MPG_Highway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</a:t>
                      </a:r>
                      <a:r>
                        <a:rPr lang="en-US" sz="17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']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031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Terms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778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Log-Likelihood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-337.33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-342.05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-367.08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182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Degree of Freedom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838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Akaike Information Criterion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762.15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941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Bayesian Information Criterion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818.98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440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Size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299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2793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Lecture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67438-D99A-4AC6-9A12-185ECD0F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described the theory of the multinomial logistic regression algorithm.</a:t>
            </a:r>
          </a:p>
          <a:p>
            <a:r>
              <a:rPr lang="en-US" dirty="0"/>
              <a:t>We described the maximum likelihood estimation.</a:t>
            </a:r>
          </a:p>
          <a:p>
            <a:r>
              <a:rPr lang="en-US" dirty="0"/>
              <a:t>We used the </a:t>
            </a:r>
            <a:r>
              <a:rPr lang="en-US" dirty="0" err="1"/>
              <a:t>statsmodels</a:t>
            </a:r>
            <a:r>
              <a:rPr lang="en-US" dirty="0"/>
              <a:t> to train a multinomial logistic regression model.  </a:t>
            </a:r>
          </a:p>
          <a:p>
            <a:r>
              <a:rPr lang="en-US" dirty="0"/>
              <a:t>We learned to select predictors using the Forward, the Backward, and the All-Possible methods.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33371-2B26-4F96-8C40-B4F618DF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87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3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5935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Due at 11:59 pm </a:t>
            </a:r>
            <a:r>
              <a:rPr lang="en-US"/>
              <a:t>on Monday, March 8, </a:t>
            </a:r>
            <a:r>
              <a:rPr lang="en-US" dirty="0"/>
              <a:t>2021</a:t>
            </a:r>
          </a:p>
          <a:p>
            <a:pPr>
              <a:lnSpc>
                <a:spcPct val="100000"/>
              </a:lnSpc>
            </a:pPr>
            <a:r>
              <a:rPr lang="en-US" dirty="0"/>
              <a:t>Submit your answers as a PDF file</a:t>
            </a:r>
          </a:p>
          <a:p>
            <a:pPr>
              <a:lnSpc>
                <a:spcPct val="100000"/>
              </a:lnSpc>
            </a:pPr>
            <a:r>
              <a:rPr lang="en-US" dirty="0"/>
              <a:t>Submit your Python codes as .</a:t>
            </a:r>
            <a:r>
              <a:rPr lang="en-US" dirty="0" err="1"/>
              <a:t>py</a:t>
            </a:r>
            <a:r>
              <a:rPr lang="en-US" dirty="0"/>
              <a:t> files, otherwise liable for 50% deduction</a:t>
            </a:r>
          </a:p>
          <a:p>
            <a:pPr>
              <a:lnSpc>
                <a:spcPct val="100000"/>
              </a:lnSpc>
            </a:pPr>
            <a:r>
              <a:rPr lang="en-US" dirty="0"/>
              <a:t>Submit your answers no more than two times</a:t>
            </a:r>
          </a:p>
          <a:p>
            <a:pPr>
              <a:lnSpc>
                <a:spcPct val="100000"/>
              </a:lnSpc>
            </a:pPr>
            <a:r>
              <a:rPr lang="en-US" dirty="0"/>
              <a:t>Only grade the most recently submitted answers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10592E-3312-4EA2-8736-4C2EAC5C2F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92" y="1825625"/>
            <a:ext cx="2900389" cy="41211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80311-2BAA-4161-8467-042E4E82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Logistic (MNL): Strategy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A693D21F-0302-4279-A73B-9058B6ECF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987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607B0-B9DA-4025-ADE7-B4635739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Subpopulation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2600" dirty="0"/>
              <a:t>Home equity loan data: </a:t>
            </a:r>
            <a:r>
              <a:rPr lang="en-US" sz="2600" i="1" dirty="0"/>
              <a:t>hmeq.csv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b="1" dirty="0"/>
              <a:t>BAD</a:t>
            </a:r>
            <a:r>
              <a:rPr lang="en-US" sz="2600" dirty="0"/>
              <a:t>: Loan in default (</a:t>
            </a:r>
            <a:r>
              <a:rPr lang="en-US" sz="2600" i="1" dirty="0"/>
              <a:t>0</a:t>
            </a:r>
            <a:r>
              <a:rPr lang="en-US" sz="2600" dirty="0"/>
              <a:t>=No, </a:t>
            </a:r>
            <a:r>
              <a:rPr lang="en-US" sz="2600" i="1" dirty="0"/>
              <a:t>1</a:t>
            </a:r>
            <a:r>
              <a:rPr lang="en-US" sz="2600" dirty="0"/>
              <a:t>=Yes), </a:t>
            </a:r>
            <a:r>
              <a:rPr lang="en-US" sz="2600" u="sng" dirty="0"/>
              <a:t>binary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b="1" dirty="0"/>
              <a:t>REASON</a:t>
            </a:r>
            <a:r>
              <a:rPr lang="en-US" sz="2600" dirty="0"/>
              <a:t>: Reason for getting the loan, (</a:t>
            </a:r>
            <a:r>
              <a:rPr lang="en-US" sz="2600" i="1" dirty="0" err="1"/>
              <a:t>DebtCon</a:t>
            </a:r>
            <a:r>
              <a:rPr lang="en-US" sz="2600" dirty="0"/>
              <a:t>=debt consolidation, </a:t>
            </a:r>
            <a:r>
              <a:rPr lang="en-US" sz="2600" i="1" dirty="0" err="1"/>
              <a:t>HomeImp</a:t>
            </a:r>
            <a:r>
              <a:rPr lang="en-US" sz="2600" dirty="0"/>
              <a:t>=home improvement), </a:t>
            </a:r>
            <a:r>
              <a:rPr lang="en-US" sz="2600" u="sng" dirty="0"/>
              <a:t>categorical</a:t>
            </a:r>
          </a:p>
          <a:p>
            <a:r>
              <a:rPr lang="en-US" sz="2600" b="1" dirty="0"/>
              <a:t>JOB</a:t>
            </a:r>
            <a:r>
              <a:rPr lang="en-US" sz="2600" dirty="0"/>
              <a:t>: Job type (</a:t>
            </a:r>
            <a:r>
              <a:rPr lang="en-US" sz="2600" i="1" dirty="0" err="1"/>
              <a:t>Mgr</a:t>
            </a:r>
            <a:r>
              <a:rPr lang="en-US" sz="2600" dirty="0"/>
              <a:t>=manager, </a:t>
            </a:r>
            <a:r>
              <a:rPr lang="en-US" sz="2600" i="1" dirty="0"/>
              <a:t>Office</a:t>
            </a:r>
            <a:r>
              <a:rPr lang="en-US" sz="2600" dirty="0"/>
              <a:t>=office worker, </a:t>
            </a:r>
            <a:r>
              <a:rPr lang="en-US" sz="2600" i="1" dirty="0"/>
              <a:t>Other</a:t>
            </a:r>
            <a:r>
              <a:rPr lang="en-US" sz="2600" dirty="0"/>
              <a:t>=others, </a:t>
            </a:r>
            <a:r>
              <a:rPr lang="en-US" sz="2600" i="1" dirty="0" err="1"/>
              <a:t>ProfExe</a:t>
            </a:r>
            <a:r>
              <a:rPr lang="en-US" sz="2600" dirty="0"/>
              <a:t>=professional or executive, </a:t>
            </a:r>
            <a:r>
              <a:rPr lang="en-US" sz="2600" i="1" dirty="0"/>
              <a:t>Sales</a:t>
            </a:r>
            <a:r>
              <a:rPr lang="en-US" sz="2600" dirty="0"/>
              <a:t>=sales profession, </a:t>
            </a:r>
            <a:r>
              <a:rPr lang="en-US" sz="2600" i="1" dirty="0"/>
              <a:t>Self</a:t>
            </a:r>
            <a:r>
              <a:rPr lang="en-US" sz="2600" dirty="0"/>
              <a:t>=self employed), </a:t>
            </a:r>
            <a:r>
              <a:rPr lang="en-US" sz="2600" u="sng" dirty="0"/>
              <a:t>categorical</a:t>
            </a:r>
          </a:p>
          <a:p>
            <a:r>
              <a:rPr lang="en-US" sz="2600" b="1" dirty="0"/>
              <a:t>DEROG</a:t>
            </a:r>
            <a:r>
              <a:rPr lang="en-US" sz="2600" dirty="0"/>
              <a:t>: The number of derogatory inquiries (0+), </a:t>
            </a:r>
            <a:r>
              <a:rPr lang="en-US" sz="2600" u="sng" dirty="0"/>
              <a:t>interval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27B976-F241-4A6B-879F-A1880BADC79B}"/>
              </a:ext>
            </a:extLst>
          </p:cNvPr>
          <p:cNvGrpSpPr/>
          <p:nvPr/>
        </p:nvGrpSpPr>
        <p:grpSpPr>
          <a:xfrm>
            <a:off x="861537" y="2653030"/>
            <a:ext cx="2734056" cy="478004"/>
            <a:chOff x="0" y="1458590"/>
            <a:chExt cx="2734056" cy="478004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ADAA0B14-A379-401A-830D-21F155E83103}"/>
                </a:ext>
              </a:extLst>
            </p:cNvPr>
            <p:cNvSpPr/>
            <p:nvPr/>
          </p:nvSpPr>
          <p:spPr>
            <a:xfrm>
              <a:off x="0" y="1458590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5E3FF310-2517-43AF-82DD-5BBE4CE0515F}"/>
                </a:ext>
              </a:extLst>
            </p:cNvPr>
            <p:cNvSpPr txBox="1"/>
            <p:nvPr/>
          </p:nvSpPr>
          <p:spPr>
            <a:xfrm>
              <a:off x="23338" y="1481928"/>
              <a:ext cx="2687380" cy="4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Target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73C625-4D7E-422C-994C-434812C00126}"/>
              </a:ext>
            </a:extLst>
          </p:cNvPr>
          <p:cNvGrpSpPr/>
          <p:nvPr/>
        </p:nvGrpSpPr>
        <p:grpSpPr>
          <a:xfrm>
            <a:off x="861537" y="3762292"/>
            <a:ext cx="2734056" cy="478004"/>
            <a:chOff x="0" y="1458590"/>
            <a:chExt cx="2734056" cy="478004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2457C02A-2089-478B-B080-2883B1391ADE}"/>
                </a:ext>
              </a:extLst>
            </p:cNvPr>
            <p:cNvSpPr/>
            <p:nvPr/>
          </p:nvSpPr>
          <p:spPr>
            <a:xfrm>
              <a:off x="0" y="1458590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Top Corners Rounded 4">
              <a:extLst>
                <a:ext uri="{FF2B5EF4-FFF2-40B4-BE49-F238E27FC236}">
                  <a16:creationId xmlns:a16="http://schemas.microsoft.com/office/drawing/2014/main" id="{CFA5A1C7-9AA8-441F-8CA5-B44BF1A8E558}"/>
                </a:ext>
              </a:extLst>
            </p:cNvPr>
            <p:cNvSpPr txBox="1"/>
            <p:nvPr/>
          </p:nvSpPr>
          <p:spPr>
            <a:xfrm>
              <a:off x="23338" y="1481928"/>
              <a:ext cx="2687380" cy="4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Predictor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D35734-2D4D-4CC8-A62C-BAE2047FBEA7}"/>
              </a:ext>
            </a:extLst>
          </p:cNvPr>
          <p:cNvGrpSpPr/>
          <p:nvPr/>
        </p:nvGrpSpPr>
        <p:grpSpPr>
          <a:xfrm>
            <a:off x="838199" y="1609961"/>
            <a:ext cx="2734056" cy="478004"/>
            <a:chOff x="0" y="533"/>
            <a:chExt cx="2734056" cy="478004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EC6A3D9A-7438-4DC2-951E-4D0888FFD85F}"/>
                </a:ext>
              </a:extLst>
            </p:cNvPr>
            <p:cNvSpPr/>
            <p:nvPr/>
          </p:nvSpPr>
          <p:spPr>
            <a:xfrm>
              <a:off x="0" y="533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Top Corners Rounded 4">
              <a:extLst>
                <a:ext uri="{FF2B5EF4-FFF2-40B4-BE49-F238E27FC236}">
                  <a16:creationId xmlns:a16="http://schemas.microsoft.com/office/drawing/2014/main" id="{0ED662A8-91D5-4464-B633-C5057BBF3874}"/>
                </a:ext>
              </a:extLst>
            </p:cNvPr>
            <p:cNvSpPr txBox="1"/>
            <p:nvPr/>
          </p:nvSpPr>
          <p:spPr>
            <a:xfrm>
              <a:off x="23338" y="23871"/>
              <a:ext cx="2687380" cy="4546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Example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A3AF18C-9C1D-4607-A780-33280011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7213"/>
            <a:ext cx="5520833" cy="31383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7675C-05CA-45DB-9FA4-1EB9DAC4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Subpopulation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89713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Group by REASON</a:t>
            </a:r>
          </a:p>
          <a:p>
            <a:pPr lvl="1"/>
            <a:r>
              <a:rPr lang="en-US" dirty="0"/>
              <a:t>REASON = </a:t>
            </a:r>
            <a:r>
              <a:rPr lang="en-US" i="1" dirty="0" err="1"/>
              <a:t>DebtCon</a:t>
            </a:r>
            <a:r>
              <a:rPr lang="en-US" dirty="0"/>
              <a:t>, the likelihood</a:t>
            </a:r>
            <a:br>
              <a:rPr lang="en-US" dirty="0"/>
            </a:br>
            <a:r>
              <a:rPr lang="en-US" dirty="0"/>
              <a:t>of BAD = 1 is 18.966395 / 19.989488 = 0.95 times of the overall</a:t>
            </a:r>
          </a:p>
          <a:p>
            <a:pPr lvl="1"/>
            <a:r>
              <a:rPr lang="en-US" dirty="0"/>
              <a:t>REASON = </a:t>
            </a:r>
            <a:r>
              <a:rPr lang="en-US" i="1" dirty="0" err="1"/>
              <a:t>HomeImp</a:t>
            </a:r>
            <a:r>
              <a:rPr lang="en-US" dirty="0"/>
              <a:t>, the likelihood</a:t>
            </a:r>
            <a:br>
              <a:rPr lang="en-US" dirty="0"/>
            </a:br>
            <a:r>
              <a:rPr lang="en-US" dirty="0"/>
              <a:t>of BAD = 1 is 22.247191 / 19.989488 = 1.11 times of the overall</a:t>
            </a:r>
          </a:p>
          <a:p>
            <a:r>
              <a:rPr lang="en-US" dirty="0"/>
              <a:t>Group by JOB</a:t>
            </a:r>
          </a:p>
          <a:p>
            <a:pPr lvl="1"/>
            <a:r>
              <a:rPr lang="en-US" dirty="0"/>
              <a:t>JOB = </a:t>
            </a:r>
            <a:r>
              <a:rPr lang="en-US" i="1" dirty="0"/>
              <a:t>Office</a:t>
            </a:r>
            <a:r>
              <a:rPr lang="en-US" dirty="0"/>
              <a:t>, the likelihood of BAD = 1 is</a:t>
            </a:r>
            <a:br>
              <a:rPr lang="en-US" dirty="0"/>
            </a:br>
            <a:r>
              <a:rPr lang="en-US" dirty="0"/>
              <a:t>13.185654 / 20.524556 = 0.64 times of the overall</a:t>
            </a:r>
          </a:p>
          <a:p>
            <a:pPr lvl="1"/>
            <a:r>
              <a:rPr lang="en-US" dirty="0"/>
              <a:t>JOB = </a:t>
            </a:r>
            <a:r>
              <a:rPr lang="en-US" i="1" dirty="0"/>
              <a:t>Self</a:t>
            </a:r>
            <a:r>
              <a:rPr lang="en-US" dirty="0"/>
              <a:t>, the likelihood of BAD = 1 is</a:t>
            </a:r>
            <a:br>
              <a:rPr lang="en-US" dirty="0"/>
            </a:br>
            <a:r>
              <a:rPr lang="en-US" dirty="0"/>
              <a:t>30.051813 / 20.524556 = 1.46 times of the overall</a:t>
            </a:r>
          </a:p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r>
              <a:rPr lang="en-US" dirty="0"/>
              <a:t>: Why the marginal BAD=1 percents are different between REASON and JOB?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9E359-699A-431A-AFBF-025DF35D4ECD}"/>
              </a:ext>
            </a:extLst>
          </p:cNvPr>
          <p:cNvSpPr/>
          <p:nvPr/>
        </p:nvSpPr>
        <p:spPr>
          <a:xfrm>
            <a:off x="7171455" y="1281638"/>
            <a:ext cx="4772025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BAD              0          1    All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REASON                          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DebtCon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81.033605  18.966395  100.0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HomeImp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77.752809  22.247191  100.0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     80.010512  19.989488  100.0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FBCE1-847E-4E47-A2A2-6542A5958934}"/>
              </a:ext>
            </a:extLst>
          </p:cNvPr>
          <p:cNvSpPr/>
          <p:nvPr/>
        </p:nvSpPr>
        <p:spPr>
          <a:xfrm>
            <a:off x="7171455" y="3187213"/>
            <a:ext cx="4772025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BAD              0          1    All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JOB                             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76.662321  23.337679  100.0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Office   86.814346  13.185654  100.0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Other    76.800670  23.199330  100.0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ProfExe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83.385580  16.614420  100.0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Sales    65.137615  34.862385  100.0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Self     69.948187  30.051813  100.0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     79.475444  20.524556  100.0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84408-1EA0-49AF-9B4C-BDF1A159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2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6862</Words>
  <Application>Microsoft Office PowerPoint</Application>
  <PresentationFormat>Widescreen</PresentationFormat>
  <Paragraphs>1122</Paragraphs>
  <Slides>69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Adobe Garamond Pro</vt:lpstr>
      <vt:lpstr>Arial</vt:lpstr>
      <vt:lpstr>Calibri</vt:lpstr>
      <vt:lpstr>Calibri Light</vt:lpstr>
      <vt:lpstr>Cambria Math</vt:lpstr>
      <vt:lpstr>Courier New</vt:lpstr>
      <vt:lpstr>Roboto</vt:lpstr>
      <vt:lpstr>Symbol</vt:lpstr>
      <vt:lpstr>Times New Roman</vt:lpstr>
      <vt:lpstr>Office Theme</vt:lpstr>
      <vt:lpstr>PowerPoint Presentation</vt:lpstr>
      <vt:lpstr>Week 6: Logistic Regression</vt:lpstr>
      <vt:lpstr>Rule-Based vs. Parametric Classification Model</vt:lpstr>
      <vt:lpstr>Logistic Regression Model</vt:lpstr>
      <vt:lpstr>Three Types of Logistic Model</vt:lpstr>
      <vt:lpstr>Multinomial Logistic (MNL): Data</vt:lpstr>
      <vt:lpstr>Multinomial Logistic (MNL): Strategy</vt:lpstr>
      <vt:lpstr>MNL: Subpopulation</vt:lpstr>
      <vt:lpstr>MNL: Subpopulation</vt:lpstr>
      <vt:lpstr>MNL: Subpopulation</vt:lpstr>
      <vt:lpstr>MNL: Subpopulation</vt:lpstr>
      <vt:lpstr>MNL: Subpopulation</vt:lpstr>
      <vt:lpstr>MNL: Subpopulation</vt:lpstr>
      <vt:lpstr>MNL: Parameter Coding for Categorical Predictor</vt:lpstr>
      <vt:lpstr>MNL: Parameter Coding for Categorical Predictor</vt:lpstr>
      <vt:lpstr>MNL: Covariate Pattern</vt:lpstr>
      <vt:lpstr>MNL: Covariate Pattern</vt:lpstr>
      <vt:lpstr>MNL: Target Variable</vt:lpstr>
      <vt:lpstr>MNL: Parameters</vt:lpstr>
      <vt:lpstr>MNL: Theory</vt:lpstr>
      <vt:lpstr>MNL: Theory</vt:lpstr>
      <vt:lpstr>MNL: Why Logistic?</vt:lpstr>
      <vt:lpstr>MNL: Maximum Likelihood Estimation (MLE)</vt:lpstr>
      <vt:lpstr>MNL: The Log-Likelihood Function</vt:lpstr>
      <vt:lpstr>MNL: The Log-Likelihood Function</vt:lpstr>
      <vt:lpstr>MNL: First Derivative of the Log-Likelihood Function</vt:lpstr>
      <vt:lpstr>MNL: Second Derivative of the Log-Likelihood Function</vt:lpstr>
      <vt:lpstr>Matrix Representation of Gradient and Hessian</vt:lpstr>
      <vt:lpstr>Newton-Raphson Algorithm</vt:lpstr>
      <vt:lpstr>Step-Halving Adjustment</vt:lpstr>
      <vt:lpstr>StatsModels 0.13.0 Python Library</vt:lpstr>
      <vt:lpstr>StatsModels 0.13.0 Python Library</vt:lpstr>
      <vt:lpstr>MNL: Select Predictors</vt:lpstr>
      <vt:lpstr>MNL: Nested Models </vt:lpstr>
      <vt:lpstr>MNL: Nested Models </vt:lpstr>
      <vt:lpstr>MNL: Deviance Test </vt:lpstr>
      <vt:lpstr>MNL: Deviance Test </vt:lpstr>
      <vt:lpstr>MNL: Deviance Test Decision </vt:lpstr>
      <vt:lpstr>Chi-Square Distribution</vt:lpstr>
      <vt:lpstr>Chi-Square Distribution</vt:lpstr>
      <vt:lpstr>MNL: 2004 Cars Data</vt:lpstr>
      <vt:lpstr>MNL: 2004 Cars Data</vt:lpstr>
      <vt:lpstr>MNL: 2004 Cars Data</vt:lpstr>
      <vt:lpstr>MNL: Forward Selection </vt:lpstr>
      <vt:lpstr>SWEEP Operator </vt:lpstr>
      <vt:lpstr>Train Model Function </vt:lpstr>
      <vt:lpstr>Select Mode as Reference Category </vt:lpstr>
      <vt:lpstr>Select Mode as Reference Category </vt:lpstr>
      <vt:lpstr>MNL: Forward Selection </vt:lpstr>
      <vt:lpstr>MNL: Forward Selection </vt:lpstr>
      <vt:lpstr>MNL: Forward Selection </vt:lpstr>
      <vt:lpstr>MNL: Forward Selection </vt:lpstr>
      <vt:lpstr>MNL: Forward Selection </vt:lpstr>
      <vt:lpstr>MNL: Backward Selection </vt:lpstr>
      <vt:lpstr>MNL: Backward Selection </vt:lpstr>
      <vt:lpstr>MNL: All Possible Selection</vt:lpstr>
      <vt:lpstr>MNL: All Possible Selection</vt:lpstr>
      <vt:lpstr>MNL: All Possible Selection</vt:lpstr>
      <vt:lpstr>MNL: All Possible Selection</vt:lpstr>
      <vt:lpstr>Choose Between Non-Nested Models </vt:lpstr>
      <vt:lpstr>Akaike Information Criterion </vt:lpstr>
      <vt:lpstr>Bayesian Information Criterion </vt:lpstr>
      <vt:lpstr>MNL: 2004 Cars Data</vt:lpstr>
      <vt:lpstr>MNL: 2004 Cars Data</vt:lpstr>
      <vt:lpstr>MNL: 2004 Cars Data</vt:lpstr>
      <vt:lpstr>MNL: 2004 Cars Data</vt:lpstr>
      <vt:lpstr>MNL: 2004 Cars Data</vt:lpstr>
      <vt:lpstr>Lecture Recap</vt:lpstr>
      <vt:lpstr>Assignment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Ming-Long Lam</dc:creator>
  <cp:lastModifiedBy>Sukanta Sharma</cp:lastModifiedBy>
  <cp:revision>95</cp:revision>
  <dcterms:created xsi:type="dcterms:W3CDTF">2021-01-28T19:00:01Z</dcterms:created>
  <dcterms:modified xsi:type="dcterms:W3CDTF">2021-04-03T21:08:06Z</dcterms:modified>
</cp:coreProperties>
</file>