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85" r:id="rId2"/>
    <p:sldId id="659" r:id="rId3"/>
    <p:sldId id="476" r:id="rId4"/>
    <p:sldId id="475" r:id="rId5"/>
    <p:sldId id="569" r:id="rId6"/>
    <p:sldId id="477" r:id="rId7"/>
    <p:sldId id="661" r:id="rId8"/>
    <p:sldId id="421" r:id="rId9"/>
    <p:sldId id="520" r:id="rId10"/>
    <p:sldId id="662" r:id="rId11"/>
    <p:sldId id="663" r:id="rId12"/>
    <p:sldId id="451" r:id="rId13"/>
    <p:sldId id="400" r:id="rId14"/>
    <p:sldId id="434" r:id="rId15"/>
    <p:sldId id="493" r:id="rId16"/>
    <p:sldId id="494" r:id="rId17"/>
    <p:sldId id="362" r:id="rId18"/>
    <p:sldId id="495" r:id="rId19"/>
    <p:sldId id="491" r:id="rId20"/>
    <p:sldId id="408" r:id="rId21"/>
    <p:sldId id="409" r:id="rId22"/>
    <p:sldId id="410" r:id="rId23"/>
    <p:sldId id="411" r:id="rId24"/>
    <p:sldId id="492" r:id="rId25"/>
    <p:sldId id="454" r:id="rId26"/>
    <p:sldId id="457" r:id="rId27"/>
    <p:sldId id="358" r:id="rId28"/>
    <p:sldId id="402" r:id="rId29"/>
    <p:sldId id="404" r:id="rId30"/>
    <p:sldId id="571" r:id="rId31"/>
    <p:sldId id="591" r:id="rId32"/>
    <p:sldId id="592" r:id="rId33"/>
    <p:sldId id="582" r:id="rId34"/>
    <p:sldId id="586" r:id="rId35"/>
    <p:sldId id="583" r:id="rId36"/>
    <p:sldId id="587" r:id="rId37"/>
    <p:sldId id="584" r:id="rId38"/>
    <p:sldId id="588" r:id="rId39"/>
    <p:sldId id="585" r:id="rId40"/>
    <p:sldId id="590" r:id="rId41"/>
    <p:sldId id="581" r:id="rId42"/>
    <p:sldId id="589" r:id="rId43"/>
    <p:sldId id="497" r:id="rId44"/>
    <p:sldId id="599" r:id="rId45"/>
    <p:sldId id="600" r:id="rId46"/>
    <p:sldId id="498" r:id="rId47"/>
    <p:sldId id="593" r:id="rId48"/>
    <p:sldId id="594" r:id="rId49"/>
    <p:sldId id="595" r:id="rId50"/>
    <p:sldId id="596" r:id="rId51"/>
    <p:sldId id="651" r:id="rId52"/>
    <p:sldId id="652" r:id="rId53"/>
    <p:sldId id="597" r:id="rId54"/>
    <p:sldId id="598" r:id="rId55"/>
    <p:sldId id="653" r:id="rId56"/>
    <p:sldId id="444" r:id="rId57"/>
    <p:sldId id="499" r:id="rId58"/>
    <p:sldId id="573" r:id="rId59"/>
    <p:sldId id="502" r:id="rId60"/>
    <p:sldId id="654" r:id="rId61"/>
    <p:sldId id="655" r:id="rId62"/>
    <p:sldId id="501" r:id="rId63"/>
    <p:sldId id="656" r:id="rId64"/>
    <p:sldId id="568" r:id="rId6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FE04-4906-4E14-853A-84C4BCBEEBB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9E470F-9653-4D90-B3A1-0463E038E828}">
      <dgm:prSet phldrT="[Text]"/>
      <dgm:spPr/>
      <dgm:t>
        <a:bodyPr/>
        <a:lstStyle/>
        <a:p>
          <a:r>
            <a:rPr lang="en-US" dirty="0"/>
            <a:t>K-Mean Clustering</a:t>
          </a:r>
        </a:p>
      </dgm:t>
    </dgm:pt>
    <dgm:pt modelId="{1295A32D-AB4D-45B1-B2AD-49A068FF1A68}" type="parTrans" cxnId="{96AC8C24-59DB-408F-9C49-06A1306D41FE}">
      <dgm:prSet/>
      <dgm:spPr/>
      <dgm:t>
        <a:bodyPr/>
        <a:lstStyle/>
        <a:p>
          <a:endParaRPr lang="en-US"/>
        </a:p>
      </dgm:t>
    </dgm:pt>
    <dgm:pt modelId="{F2F58A84-3390-4FC4-B99E-B41AF7B8B360}" type="sibTrans" cxnId="{96AC8C24-59DB-408F-9C49-06A1306D41FE}">
      <dgm:prSet/>
      <dgm:spPr/>
      <dgm:t>
        <a:bodyPr/>
        <a:lstStyle/>
        <a:p>
          <a:endParaRPr lang="en-US"/>
        </a:p>
      </dgm:t>
    </dgm:pt>
    <dgm:pt modelId="{4BF25D00-5001-4273-9163-4E4444C73E7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Optimal Number of Clusters</a:t>
          </a:r>
        </a:p>
      </dgm:t>
    </dgm:pt>
    <dgm:pt modelId="{183CDA86-D2A2-4928-A147-F928D14D1C06}" type="parTrans" cxnId="{8E2520F3-2F5E-466D-A277-80567E302064}">
      <dgm:prSet/>
      <dgm:spPr/>
      <dgm:t>
        <a:bodyPr/>
        <a:lstStyle/>
        <a:p>
          <a:endParaRPr lang="en-US"/>
        </a:p>
      </dgm:t>
    </dgm:pt>
    <dgm:pt modelId="{37D10747-9458-43C7-AC03-0E39DBBB7F7E}" type="sibTrans" cxnId="{8E2520F3-2F5E-466D-A277-80567E302064}">
      <dgm:prSet/>
      <dgm:spPr/>
      <dgm:t>
        <a:bodyPr/>
        <a:lstStyle/>
        <a:p>
          <a:endParaRPr lang="en-US"/>
        </a:p>
      </dgm:t>
    </dgm:pt>
    <dgm:pt modelId="{BAFACFAD-9A15-4613-A037-82D8DBD675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Distance </a:t>
          </a:r>
          <a:r>
            <a:rPr lang="en-US"/>
            <a:t>to Chicago</a:t>
          </a:r>
          <a:endParaRPr lang="en-US" dirty="0"/>
        </a:p>
      </dgm:t>
    </dgm:pt>
    <dgm:pt modelId="{442DA4D6-BE69-41AB-8EDA-C1C48A27923C}" type="parTrans" cxnId="{08AD57B0-17FC-4030-8BF1-3A3F831B5ACC}">
      <dgm:prSet/>
      <dgm:spPr/>
      <dgm:t>
        <a:bodyPr/>
        <a:lstStyle/>
        <a:p>
          <a:endParaRPr lang="en-US"/>
        </a:p>
      </dgm:t>
    </dgm:pt>
    <dgm:pt modelId="{2BE2DD2E-9DE5-4486-B1E0-FC34CE8F5A02}" type="sibTrans" cxnId="{08AD57B0-17FC-4030-8BF1-3A3F831B5ACC}">
      <dgm:prSet/>
      <dgm:spPr/>
      <dgm:t>
        <a:bodyPr/>
        <a:lstStyle/>
        <a:p>
          <a:endParaRPr lang="en-US"/>
        </a:p>
      </dgm:t>
    </dgm:pt>
    <dgm:pt modelId="{95833C44-3385-4139-819A-2DE75172A37C}" type="pres">
      <dgm:prSet presAssocID="{B84BFE04-4906-4E14-853A-84C4BCBEEBB4}" presName="linearFlow" presStyleCnt="0">
        <dgm:presLayoutVars>
          <dgm:dir/>
          <dgm:resizeHandles val="exact"/>
        </dgm:presLayoutVars>
      </dgm:prSet>
      <dgm:spPr/>
    </dgm:pt>
    <dgm:pt modelId="{B513C87B-7085-4C88-916C-9A5411BC79AA}" type="pres">
      <dgm:prSet presAssocID="{DA9E470F-9653-4D90-B3A1-0463E038E828}" presName="comp" presStyleCnt="0"/>
      <dgm:spPr/>
    </dgm:pt>
    <dgm:pt modelId="{E9266122-AD3A-46C0-8A89-6E29D6D20BAB}" type="pres">
      <dgm:prSet presAssocID="{DA9E470F-9653-4D90-B3A1-0463E038E828}" presName="rect2" presStyleLbl="node1" presStyleIdx="0" presStyleCnt="3" custScaleX="231903">
        <dgm:presLayoutVars>
          <dgm:bulletEnabled val="1"/>
        </dgm:presLayoutVars>
      </dgm:prSet>
      <dgm:spPr/>
    </dgm:pt>
    <dgm:pt modelId="{5771DB36-DE7A-4B9A-B7AA-66C51A14289D}" type="pres">
      <dgm:prSet presAssocID="{DA9E470F-9653-4D90-B3A1-0463E038E828}" presName="rect1" presStyleLbl="lnNode1" presStyleIdx="0" presStyleCnt="3" custLinFactX="-37175" custLinFactNeighborX="-10000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506DA75-93BE-41EB-954D-14A97D817C35}" type="pres">
      <dgm:prSet presAssocID="{F2F58A84-3390-4FC4-B99E-B41AF7B8B360}" presName="sibTrans" presStyleCnt="0"/>
      <dgm:spPr/>
    </dgm:pt>
    <dgm:pt modelId="{F570D2C9-B675-40D0-94D3-22751BCEC887}" type="pres">
      <dgm:prSet presAssocID="{4BF25D00-5001-4273-9163-4E4444C73E7E}" presName="comp" presStyleCnt="0"/>
      <dgm:spPr/>
    </dgm:pt>
    <dgm:pt modelId="{618C5668-5656-469F-B314-D99AB44B1D48}" type="pres">
      <dgm:prSet presAssocID="{4BF25D00-5001-4273-9163-4E4444C73E7E}" presName="rect2" presStyleLbl="node1" presStyleIdx="1" presStyleCnt="3" custScaleX="231903" custLinFactNeighborX="-44670" custLinFactNeighborY="1703">
        <dgm:presLayoutVars>
          <dgm:bulletEnabled val="1"/>
        </dgm:presLayoutVars>
      </dgm:prSet>
      <dgm:spPr/>
    </dgm:pt>
    <dgm:pt modelId="{FB745ECC-3FA5-49FA-9765-47AA29FFC244}" type="pres">
      <dgm:prSet presAssocID="{4BF25D00-5001-4273-9163-4E4444C73E7E}" presName="rect1" presStyleLbl="lnNode1" presStyleIdx="1" presStyleCnt="3" custLinFactNeighborX="38751" custLinFactNeighborY="1703"/>
      <dgm:spPr>
        <a:blipFill rotWithShape="1"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631120DB-03EA-47AD-99F7-7E6E11701557}" type="pres">
      <dgm:prSet presAssocID="{37D10747-9458-43C7-AC03-0E39DBBB7F7E}" presName="sibTrans" presStyleCnt="0"/>
      <dgm:spPr/>
    </dgm:pt>
    <dgm:pt modelId="{E13963A0-3056-4E69-8475-07AC2CDD52A2}" type="pres">
      <dgm:prSet presAssocID="{BAFACFAD-9A15-4613-A037-82D8DBD67521}" presName="comp" presStyleCnt="0"/>
      <dgm:spPr/>
    </dgm:pt>
    <dgm:pt modelId="{5D8DD42E-A67A-4DD7-9C6E-3B9EBAFFA177}" type="pres">
      <dgm:prSet presAssocID="{BAFACFAD-9A15-4613-A037-82D8DBD67521}" presName="rect2" presStyleLbl="node1" presStyleIdx="2" presStyleCnt="3" custScaleX="231903">
        <dgm:presLayoutVars>
          <dgm:bulletEnabled val="1"/>
        </dgm:presLayoutVars>
      </dgm:prSet>
      <dgm:spPr/>
    </dgm:pt>
    <dgm:pt modelId="{F69601A0-7B05-4628-94B6-219AC1F9D25C}" type="pres">
      <dgm:prSet presAssocID="{BAFACFAD-9A15-4613-A037-82D8DBD67521}" presName="rect1" presStyleLbl="lnNode1" presStyleIdx="2" presStyleCnt="3" custLinFactX="-36454" custLinFactNeighborX="-100000" custLinFactNeighborY="715"/>
      <dgm:spPr>
        <a:blipFill rotWithShape="1">
          <a:blip xmlns:r="http://schemas.openxmlformats.org/officeDocument/2006/relationships" r:embed="rId3"/>
          <a:srcRect/>
          <a:stretch>
            <a:fillRect l="-32000" r="-32000"/>
          </a:stretch>
        </a:blipFill>
      </dgm:spPr>
    </dgm:pt>
  </dgm:ptLst>
  <dgm:cxnLst>
    <dgm:cxn modelId="{96AC8C24-59DB-408F-9C49-06A1306D41FE}" srcId="{B84BFE04-4906-4E14-853A-84C4BCBEEBB4}" destId="{DA9E470F-9653-4D90-B3A1-0463E038E828}" srcOrd="0" destOrd="0" parTransId="{1295A32D-AB4D-45B1-B2AD-49A068FF1A68}" sibTransId="{F2F58A84-3390-4FC4-B99E-B41AF7B8B360}"/>
    <dgm:cxn modelId="{8C93C566-7B5E-4AC3-AB29-2D967C9AD2FA}" type="presOf" srcId="{B84BFE04-4906-4E14-853A-84C4BCBEEBB4}" destId="{95833C44-3385-4139-819A-2DE75172A37C}" srcOrd="0" destOrd="0" presId="urn:microsoft.com/office/officeart/2008/layout/AlternatingPictureBlocks"/>
    <dgm:cxn modelId="{5CDE7871-481E-47DF-957D-08AC37A30FE4}" type="presOf" srcId="{4BF25D00-5001-4273-9163-4E4444C73E7E}" destId="{618C5668-5656-469F-B314-D99AB44B1D48}" srcOrd="0" destOrd="0" presId="urn:microsoft.com/office/officeart/2008/layout/AlternatingPictureBlocks"/>
    <dgm:cxn modelId="{08AD57B0-17FC-4030-8BF1-3A3F831B5ACC}" srcId="{B84BFE04-4906-4E14-853A-84C4BCBEEBB4}" destId="{BAFACFAD-9A15-4613-A037-82D8DBD67521}" srcOrd="2" destOrd="0" parTransId="{442DA4D6-BE69-41AB-8EDA-C1C48A27923C}" sibTransId="{2BE2DD2E-9DE5-4486-B1E0-FC34CE8F5A02}"/>
    <dgm:cxn modelId="{7BB586CA-EDE8-4A7A-950F-D7773663192C}" type="presOf" srcId="{BAFACFAD-9A15-4613-A037-82D8DBD67521}" destId="{5D8DD42E-A67A-4DD7-9C6E-3B9EBAFFA177}" srcOrd="0" destOrd="0" presId="urn:microsoft.com/office/officeart/2008/layout/AlternatingPictureBlocks"/>
    <dgm:cxn modelId="{CE2C0BCC-7401-4543-9674-D739137D7625}" type="presOf" srcId="{DA9E470F-9653-4D90-B3A1-0463E038E828}" destId="{E9266122-AD3A-46C0-8A89-6E29D6D20BAB}" srcOrd="0" destOrd="0" presId="urn:microsoft.com/office/officeart/2008/layout/AlternatingPictureBlocks"/>
    <dgm:cxn modelId="{8E2520F3-2F5E-466D-A277-80567E302064}" srcId="{B84BFE04-4906-4E14-853A-84C4BCBEEBB4}" destId="{4BF25D00-5001-4273-9163-4E4444C73E7E}" srcOrd="1" destOrd="0" parTransId="{183CDA86-D2A2-4928-A147-F928D14D1C06}" sibTransId="{37D10747-9458-43C7-AC03-0E39DBBB7F7E}"/>
    <dgm:cxn modelId="{035C4904-967C-4741-BB68-82D4AA728A9E}" type="presParOf" srcId="{95833C44-3385-4139-819A-2DE75172A37C}" destId="{B513C87B-7085-4C88-916C-9A5411BC79AA}" srcOrd="0" destOrd="0" presId="urn:microsoft.com/office/officeart/2008/layout/AlternatingPictureBlocks"/>
    <dgm:cxn modelId="{4777B0F1-E169-4229-9BD0-62615BC1B0F0}" type="presParOf" srcId="{B513C87B-7085-4C88-916C-9A5411BC79AA}" destId="{E9266122-AD3A-46C0-8A89-6E29D6D20BAB}" srcOrd="0" destOrd="0" presId="urn:microsoft.com/office/officeart/2008/layout/AlternatingPictureBlocks"/>
    <dgm:cxn modelId="{4C247632-8D62-421D-9FC6-FEDD41BE83B2}" type="presParOf" srcId="{B513C87B-7085-4C88-916C-9A5411BC79AA}" destId="{5771DB36-DE7A-4B9A-B7AA-66C51A14289D}" srcOrd="1" destOrd="0" presId="urn:microsoft.com/office/officeart/2008/layout/AlternatingPictureBlocks"/>
    <dgm:cxn modelId="{C99C4B6B-059D-43A0-99A9-5A9290B6CF26}" type="presParOf" srcId="{95833C44-3385-4139-819A-2DE75172A37C}" destId="{3506DA75-93BE-41EB-954D-14A97D817C35}" srcOrd="1" destOrd="0" presId="urn:microsoft.com/office/officeart/2008/layout/AlternatingPictureBlocks"/>
    <dgm:cxn modelId="{1A9861C1-6B65-493D-88CD-DB452721C674}" type="presParOf" srcId="{95833C44-3385-4139-819A-2DE75172A37C}" destId="{F570D2C9-B675-40D0-94D3-22751BCEC887}" srcOrd="2" destOrd="0" presId="urn:microsoft.com/office/officeart/2008/layout/AlternatingPictureBlocks"/>
    <dgm:cxn modelId="{8A06E362-24D2-4348-90BE-43A798E2CF6C}" type="presParOf" srcId="{F570D2C9-B675-40D0-94D3-22751BCEC887}" destId="{618C5668-5656-469F-B314-D99AB44B1D48}" srcOrd="0" destOrd="0" presId="urn:microsoft.com/office/officeart/2008/layout/AlternatingPictureBlocks"/>
    <dgm:cxn modelId="{AB6A9922-98F6-4DC6-8F55-A5AA2404EDF4}" type="presParOf" srcId="{F570D2C9-B675-40D0-94D3-22751BCEC887}" destId="{FB745ECC-3FA5-49FA-9765-47AA29FFC244}" srcOrd="1" destOrd="0" presId="urn:microsoft.com/office/officeart/2008/layout/AlternatingPictureBlocks"/>
    <dgm:cxn modelId="{BD3DB607-77A6-402F-BDC3-357B5208A5B9}" type="presParOf" srcId="{95833C44-3385-4139-819A-2DE75172A37C}" destId="{631120DB-03EA-47AD-99F7-7E6E11701557}" srcOrd="3" destOrd="0" presId="urn:microsoft.com/office/officeart/2008/layout/AlternatingPictureBlocks"/>
    <dgm:cxn modelId="{43263879-FD07-4FE7-BA53-59EFB291D344}" type="presParOf" srcId="{95833C44-3385-4139-819A-2DE75172A37C}" destId="{E13963A0-3056-4E69-8475-07AC2CDD52A2}" srcOrd="4" destOrd="0" presId="urn:microsoft.com/office/officeart/2008/layout/AlternatingPictureBlocks"/>
    <dgm:cxn modelId="{A7D6700D-6B7E-48A1-A7BE-350C9D26AE10}" type="presParOf" srcId="{E13963A0-3056-4E69-8475-07AC2CDD52A2}" destId="{5D8DD42E-A67A-4DD7-9C6E-3B9EBAFFA177}" srcOrd="0" destOrd="0" presId="urn:microsoft.com/office/officeart/2008/layout/AlternatingPictureBlocks"/>
    <dgm:cxn modelId="{67563F37-0675-4D1E-8C80-5E8B28F45B0E}" type="presParOf" srcId="{E13963A0-3056-4E69-8475-07AC2CDD52A2}" destId="{F69601A0-7B05-4628-94B6-219AC1F9D2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59AC3-6B4D-4D9F-993C-C9417BF2F10C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E413A5-DB36-4220-AC35-BD6A766B6818}">
      <dgm:prSet phldrT="[Text]"/>
      <dgm:spPr/>
      <dgm:t>
        <a:bodyPr/>
        <a:lstStyle/>
        <a:p>
          <a:r>
            <a:rPr lang="en-US" dirty="0"/>
            <a:t>Hypothesis – There are Clusters</a:t>
          </a:r>
        </a:p>
      </dgm:t>
    </dgm:pt>
    <dgm:pt modelId="{0C1D4CCA-02E9-44A2-917A-E6A3314B5E75}" type="parTrans" cxnId="{A068B06D-3C0C-4DAA-A526-ABB437BB70A4}">
      <dgm:prSet/>
      <dgm:spPr/>
      <dgm:t>
        <a:bodyPr/>
        <a:lstStyle/>
        <a:p>
          <a:endParaRPr lang="en-US"/>
        </a:p>
      </dgm:t>
    </dgm:pt>
    <dgm:pt modelId="{28F4A7BE-5F73-4ADA-AEFD-8277B1630A39}" type="sibTrans" cxnId="{A068B06D-3C0C-4DAA-A526-ABB437BB70A4}">
      <dgm:prSet/>
      <dgm:spPr/>
      <dgm:t>
        <a:bodyPr/>
        <a:lstStyle/>
        <a:p>
          <a:endParaRPr lang="en-US"/>
        </a:p>
      </dgm:t>
    </dgm:pt>
    <dgm:pt modelId="{41002250-8339-4AA0-80F1-2CA30590F405}">
      <dgm:prSet phldrT="[Text]"/>
      <dgm:spPr/>
      <dgm:t>
        <a:bodyPr/>
        <a:lstStyle/>
        <a:p>
          <a:r>
            <a:rPr lang="en-US" dirty="0"/>
            <a:t>The observations come from different populations</a:t>
          </a:r>
        </a:p>
      </dgm:t>
    </dgm:pt>
    <dgm:pt modelId="{331B291A-C4C5-4E62-852D-3183CA8C0A60}" type="parTrans" cxnId="{784B4902-0F85-4AE2-BF32-4B84C18FAEE6}">
      <dgm:prSet/>
      <dgm:spPr/>
      <dgm:t>
        <a:bodyPr/>
        <a:lstStyle/>
        <a:p>
          <a:endParaRPr lang="en-US"/>
        </a:p>
      </dgm:t>
    </dgm:pt>
    <dgm:pt modelId="{59682FDA-A55B-45D9-B22C-5188AFEA9009}" type="sibTrans" cxnId="{784B4902-0F85-4AE2-BF32-4B84C18FAEE6}">
      <dgm:prSet/>
      <dgm:spPr/>
      <dgm:t>
        <a:bodyPr/>
        <a:lstStyle/>
        <a:p>
          <a:endParaRPr lang="en-US"/>
        </a:p>
      </dgm:t>
    </dgm:pt>
    <dgm:pt modelId="{14EE84A1-84A7-465D-A6D0-97C9C74BB6E4}">
      <dgm:prSet phldrT="[Text]"/>
      <dgm:spPr/>
      <dgm:t>
        <a:bodyPr/>
        <a:lstStyle/>
        <a:p>
          <a:r>
            <a:rPr lang="en-US" dirty="0"/>
            <a:t>Usually more than one population</a:t>
          </a:r>
        </a:p>
      </dgm:t>
    </dgm:pt>
    <dgm:pt modelId="{1FFC49D4-97CD-4D1F-B557-C71CD7748178}" type="parTrans" cxnId="{A6680A3A-6241-424B-A95E-E47290CB9460}">
      <dgm:prSet/>
      <dgm:spPr/>
      <dgm:t>
        <a:bodyPr/>
        <a:lstStyle/>
        <a:p>
          <a:endParaRPr lang="en-US"/>
        </a:p>
      </dgm:t>
    </dgm:pt>
    <dgm:pt modelId="{BA5FEF98-FBA5-4B1B-9A23-DC678ACDEDDB}" type="sibTrans" cxnId="{A6680A3A-6241-424B-A95E-E47290CB9460}">
      <dgm:prSet/>
      <dgm:spPr/>
      <dgm:t>
        <a:bodyPr/>
        <a:lstStyle/>
        <a:p>
          <a:endParaRPr lang="en-US"/>
        </a:p>
      </dgm:t>
    </dgm:pt>
    <dgm:pt modelId="{267A4589-FB60-417B-9BC1-9E0224B0493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Goals – Identify the Clusters</a:t>
          </a:r>
        </a:p>
      </dgm:t>
    </dgm:pt>
    <dgm:pt modelId="{3F45EC40-E41C-4C2D-9D50-13DCEC280A46}" type="parTrans" cxnId="{B0D8D455-FE3D-4E63-9077-BFDC81C697E5}">
      <dgm:prSet/>
      <dgm:spPr/>
      <dgm:t>
        <a:bodyPr/>
        <a:lstStyle/>
        <a:p>
          <a:endParaRPr lang="en-US"/>
        </a:p>
      </dgm:t>
    </dgm:pt>
    <dgm:pt modelId="{6BDBD575-BC66-4C93-9B1E-5A84289DCC3B}" type="sibTrans" cxnId="{B0D8D455-FE3D-4E63-9077-BFDC81C697E5}">
      <dgm:prSet/>
      <dgm:spPr/>
      <dgm:t>
        <a:bodyPr/>
        <a:lstStyle/>
        <a:p>
          <a:endParaRPr lang="en-US"/>
        </a:p>
      </dgm:t>
    </dgm:pt>
    <dgm:pt modelId="{86E94A73-BE60-437E-9890-200D93ADACF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Objects within the same cluster are as </a:t>
          </a:r>
          <a:r>
            <a:rPr lang="en-US" i="1" dirty="0"/>
            <a:t>similar</a:t>
          </a:r>
          <a:r>
            <a:rPr lang="en-US" dirty="0"/>
            <a:t> as possible</a:t>
          </a:r>
        </a:p>
      </dgm:t>
    </dgm:pt>
    <dgm:pt modelId="{82C1DDD3-212B-47C7-93AE-4794732A95A8}" type="parTrans" cxnId="{50CF06A7-5890-4160-ACC5-72E2A6B6F350}">
      <dgm:prSet/>
      <dgm:spPr/>
      <dgm:t>
        <a:bodyPr/>
        <a:lstStyle/>
        <a:p>
          <a:endParaRPr lang="en-US"/>
        </a:p>
      </dgm:t>
    </dgm:pt>
    <dgm:pt modelId="{41DF1FBC-8476-4E70-A405-703EDC4856E0}" type="sibTrans" cxnId="{50CF06A7-5890-4160-ACC5-72E2A6B6F350}">
      <dgm:prSet/>
      <dgm:spPr/>
      <dgm:t>
        <a:bodyPr/>
        <a:lstStyle/>
        <a:p>
          <a:endParaRPr lang="en-US"/>
        </a:p>
      </dgm:t>
    </dgm:pt>
    <dgm:pt modelId="{D69E76E4-4234-42F5-9299-5DAA0B66410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Tasks – Construct the Clusters</a:t>
          </a:r>
        </a:p>
      </dgm:t>
    </dgm:pt>
    <dgm:pt modelId="{20543DA7-3862-4B30-AB49-F5067090D0D3}" type="parTrans" cxnId="{52D5CB88-E9C1-4558-8745-2D68FEB0D2ED}">
      <dgm:prSet/>
      <dgm:spPr/>
      <dgm:t>
        <a:bodyPr/>
        <a:lstStyle/>
        <a:p>
          <a:endParaRPr lang="en-US"/>
        </a:p>
      </dgm:t>
    </dgm:pt>
    <dgm:pt modelId="{FF135A53-4E12-4CC8-A750-566B97270AF8}" type="sibTrans" cxnId="{52D5CB88-E9C1-4558-8745-2D68FEB0D2ED}">
      <dgm:prSet/>
      <dgm:spPr/>
      <dgm:t>
        <a:bodyPr/>
        <a:lstStyle/>
        <a:p>
          <a:endParaRPr lang="en-US"/>
        </a:p>
      </dgm:t>
    </dgm:pt>
    <dgm:pt modelId="{304DB39A-5D8A-4B3E-917E-CDFA91BB4BB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Partition the observations into disjoint clusters</a:t>
          </a:r>
        </a:p>
      </dgm:t>
    </dgm:pt>
    <dgm:pt modelId="{6F22D11B-7383-4AE5-996B-FE2DB7F6B499}" type="parTrans" cxnId="{8A4814E7-63D9-4924-9C4B-6E1CE7CA08BB}">
      <dgm:prSet/>
      <dgm:spPr/>
      <dgm:t>
        <a:bodyPr/>
        <a:lstStyle/>
        <a:p>
          <a:endParaRPr lang="en-US"/>
        </a:p>
      </dgm:t>
    </dgm:pt>
    <dgm:pt modelId="{6CB6710F-838C-41E5-BA64-7438FFA55B69}" type="sibTrans" cxnId="{8A4814E7-63D9-4924-9C4B-6E1CE7CA08BB}">
      <dgm:prSet/>
      <dgm:spPr/>
      <dgm:t>
        <a:bodyPr/>
        <a:lstStyle/>
        <a:p>
          <a:endParaRPr lang="en-US"/>
        </a:p>
      </dgm:t>
    </dgm:pt>
    <dgm:pt modelId="{D77C2AB2-6594-47F7-B0F2-E826CF34D386}">
      <dgm:prSet phldrT="[Text]"/>
      <dgm:spPr>
        <a:solidFill>
          <a:srgbClr val="00B050"/>
        </a:solidFill>
      </dgm:spPr>
      <dgm:t>
        <a:bodyPr/>
        <a:lstStyle/>
        <a:p>
          <a:r>
            <a:rPr lang="en-US" i="1" dirty="0"/>
            <a:t>Similar</a:t>
          </a:r>
          <a:r>
            <a:rPr lang="en-US" dirty="0"/>
            <a:t> observations are put into the same cluster</a:t>
          </a:r>
        </a:p>
      </dgm:t>
    </dgm:pt>
    <dgm:pt modelId="{6F0617C0-A07A-402F-96C9-6E69A75680B0}" type="parTrans" cxnId="{16C82CA0-8BDA-4123-9653-AC69221A7DCD}">
      <dgm:prSet/>
      <dgm:spPr/>
      <dgm:t>
        <a:bodyPr/>
        <a:lstStyle/>
        <a:p>
          <a:endParaRPr lang="en-US"/>
        </a:p>
      </dgm:t>
    </dgm:pt>
    <dgm:pt modelId="{91CE7CB5-2FF2-40E8-A0AA-7238AF7CDF4A}" type="sibTrans" cxnId="{16C82CA0-8BDA-4123-9653-AC69221A7DCD}">
      <dgm:prSet/>
      <dgm:spPr/>
      <dgm:t>
        <a:bodyPr/>
        <a:lstStyle/>
        <a:p>
          <a:endParaRPr lang="en-US"/>
        </a:p>
      </dgm:t>
    </dgm:pt>
    <dgm:pt modelId="{3FDDBE0F-205F-4018-BE87-79C517983162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Objects from different clusters are as </a:t>
          </a:r>
          <a:r>
            <a:rPr lang="en-US" i="1" dirty="0"/>
            <a:t>dissimilar</a:t>
          </a:r>
          <a:r>
            <a:rPr lang="en-US" dirty="0"/>
            <a:t> as possible</a:t>
          </a:r>
        </a:p>
      </dgm:t>
    </dgm:pt>
    <dgm:pt modelId="{9D4CFB76-E359-4BAF-B60C-086E8C608520}" type="parTrans" cxnId="{2BA34D31-6039-4CF5-B1FC-8533894241F3}">
      <dgm:prSet/>
      <dgm:spPr/>
      <dgm:t>
        <a:bodyPr/>
        <a:lstStyle/>
        <a:p>
          <a:endParaRPr lang="en-US"/>
        </a:p>
      </dgm:t>
    </dgm:pt>
    <dgm:pt modelId="{F00C9D9B-B0CB-4A69-9CC7-D7560A5CDCDE}" type="sibTrans" cxnId="{2BA34D31-6039-4CF5-B1FC-8533894241F3}">
      <dgm:prSet/>
      <dgm:spPr/>
      <dgm:t>
        <a:bodyPr/>
        <a:lstStyle/>
        <a:p>
          <a:endParaRPr lang="en-US"/>
        </a:p>
      </dgm:t>
    </dgm:pt>
    <dgm:pt modelId="{38F0947E-1CCE-4BD7-A266-07942CF46220}" type="pres">
      <dgm:prSet presAssocID="{F2559AC3-6B4D-4D9F-993C-C9417BF2F10C}" presName="linear" presStyleCnt="0">
        <dgm:presLayoutVars>
          <dgm:dir/>
          <dgm:resizeHandles val="exact"/>
        </dgm:presLayoutVars>
      </dgm:prSet>
      <dgm:spPr/>
    </dgm:pt>
    <dgm:pt modelId="{C6C55ED2-F2BE-4050-95C4-76237781C540}" type="pres">
      <dgm:prSet presAssocID="{55E413A5-DB36-4220-AC35-BD6A766B6818}" presName="comp" presStyleCnt="0"/>
      <dgm:spPr/>
    </dgm:pt>
    <dgm:pt modelId="{692137AC-393D-4D5B-959F-7AFF7646F25D}" type="pres">
      <dgm:prSet presAssocID="{55E413A5-DB36-4220-AC35-BD6A766B6818}" presName="box" presStyleLbl="node1" presStyleIdx="0" presStyleCnt="3"/>
      <dgm:spPr/>
    </dgm:pt>
    <dgm:pt modelId="{CCA5D7EB-CC91-4A73-B519-E1EA9AFAD6E7}" type="pres">
      <dgm:prSet presAssocID="{55E413A5-DB36-4220-AC35-BD6A766B6818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3000" b="-33000"/>
          </a:stretch>
        </a:blipFill>
      </dgm:spPr>
    </dgm:pt>
    <dgm:pt modelId="{20779E25-EC01-4520-AE9A-E23FB6E49C6A}" type="pres">
      <dgm:prSet presAssocID="{55E413A5-DB36-4220-AC35-BD6A766B6818}" presName="text" presStyleLbl="node1" presStyleIdx="0" presStyleCnt="3">
        <dgm:presLayoutVars>
          <dgm:bulletEnabled val="1"/>
        </dgm:presLayoutVars>
      </dgm:prSet>
      <dgm:spPr/>
    </dgm:pt>
    <dgm:pt modelId="{777AA14F-2AF3-4789-99A1-3F54B7D55815}" type="pres">
      <dgm:prSet presAssocID="{28F4A7BE-5F73-4ADA-AEFD-8277B1630A39}" presName="spacer" presStyleCnt="0"/>
      <dgm:spPr/>
    </dgm:pt>
    <dgm:pt modelId="{828C82CE-9357-4AA0-8003-00471F716880}" type="pres">
      <dgm:prSet presAssocID="{267A4589-FB60-417B-9BC1-9E0224B0493D}" presName="comp" presStyleCnt="0"/>
      <dgm:spPr/>
    </dgm:pt>
    <dgm:pt modelId="{D5311AD1-2B81-4B0F-8951-CB02CE5CD0D0}" type="pres">
      <dgm:prSet presAssocID="{267A4589-FB60-417B-9BC1-9E0224B0493D}" presName="box" presStyleLbl="node1" presStyleIdx="1" presStyleCnt="3"/>
      <dgm:spPr/>
    </dgm:pt>
    <dgm:pt modelId="{45317B9C-ED91-4ABF-BE0B-A7144171E198}" type="pres">
      <dgm:prSet presAssocID="{267A4589-FB60-417B-9BC1-9E0224B0493D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22000" b="-22000"/>
          </a:stretch>
        </a:blipFill>
      </dgm:spPr>
    </dgm:pt>
    <dgm:pt modelId="{318793C4-2AE2-4D70-9174-BF9DF7EC33AE}" type="pres">
      <dgm:prSet presAssocID="{267A4589-FB60-417B-9BC1-9E0224B0493D}" presName="text" presStyleLbl="node1" presStyleIdx="1" presStyleCnt="3">
        <dgm:presLayoutVars>
          <dgm:bulletEnabled val="1"/>
        </dgm:presLayoutVars>
      </dgm:prSet>
      <dgm:spPr/>
    </dgm:pt>
    <dgm:pt modelId="{189B6DDA-68A7-4B3C-AAC3-000D02295EBD}" type="pres">
      <dgm:prSet presAssocID="{6BDBD575-BC66-4C93-9B1E-5A84289DCC3B}" presName="spacer" presStyleCnt="0"/>
      <dgm:spPr/>
    </dgm:pt>
    <dgm:pt modelId="{8A160745-9330-41E2-BF7A-3BFC8C738BE7}" type="pres">
      <dgm:prSet presAssocID="{D69E76E4-4234-42F5-9299-5DAA0B66410E}" presName="comp" presStyleCnt="0"/>
      <dgm:spPr/>
    </dgm:pt>
    <dgm:pt modelId="{68F17E5A-6B3F-48A8-BEEF-7A8810064485}" type="pres">
      <dgm:prSet presAssocID="{D69E76E4-4234-42F5-9299-5DAA0B66410E}" presName="box" presStyleLbl="node1" presStyleIdx="2" presStyleCnt="3"/>
      <dgm:spPr/>
    </dgm:pt>
    <dgm:pt modelId="{0744E398-F02B-4F19-8641-A8DC6EB66F17}" type="pres">
      <dgm:prSet presAssocID="{D69E76E4-4234-42F5-9299-5DAA0B66410E}" presName="img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</dgm:spPr>
    </dgm:pt>
    <dgm:pt modelId="{2FE9AFF0-A894-4527-BA26-FFFD335E79D1}" type="pres">
      <dgm:prSet presAssocID="{D69E76E4-4234-42F5-9299-5DAA0B66410E}" presName="text" presStyleLbl="node1" presStyleIdx="2" presStyleCnt="3">
        <dgm:presLayoutVars>
          <dgm:bulletEnabled val="1"/>
        </dgm:presLayoutVars>
      </dgm:prSet>
      <dgm:spPr/>
    </dgm:pt>
  </dgm:ptLst>
  <dgm:cxnLst>
    <dgm:cxn modelId="{01100101-1CD8-4845-80A1-F99AB05FF957}" type="presOf" srcId="{41002250-8339-4AA0-80F1-2CA30590F405}" destId="{20779E25-EC01-4520-AE9A-E23FB6E49C6A}" srcOrd="1" destOrd="1" presId="urn:microsoft.com/office/officeart/2005/8/layout/vList4"/>
    <dgm:cxn modelId="{784B4902-0F85-4AE2-BF32-4B84C18FAEE6}" srcId="{55E413A5-DB36-4220-AC35-BD6A766B6818}" destId="{41002250-8339-4AA0-80F1-2CA30590F405}" srcOrd="0" destOrd="0" parTransId="{331B291A-C4C5-4E62-852D-3183CA8C0A60}" sibTransId="{59682FDA-A55B-45D9-B22C-5188AFEA9009}"/>
    <dgm:cxn modelId="{7738840B-9431-412F-B24C-5154F2F44276}" type="presOf" srcId="{55E413A5-DB36-4220-AC35-BD6A766B6818}" destId="{20779E25-EC01-4520-AE9A-E23FB6E49C6A}" srcOrd="1" destOrd="0" presId="urn:microsoft.com/office/officeart/2005/8/layout/vList4"/>
    <dgm:cxn modelId="{E9E7990E-7C3B-48BE-8276-A8EB325DEA6A}" type="presOf" srcId="{41002250-8339-4AA0-80F1-2CA30590F405}" destId="{692137AC-393D-4D5B-959F-7AFF7646F25D}" srcOrd="0" destOrd="1" presId="urn:microsoft.com/office/officeart/2005/8/layout/vList4"/>
    <dgm:cxn modelId="{2C7B3014-B3FD-48CA-8E0D-3284B382E096}" type="presOf" srcId="{D69E76E4-4234-42F5-9299-5DAA0B66410E}" destId="{2FE9AFF0-A894-4527-BA26-FFFD335E79D1}" srcOrd="1" destOrd="0" presId="urn:microsoft.com/office/officeart/2005/8/layout/vList4"/>
    <dgm:cxn modelId="{72F9861B-0168-493A-A0D6-C5551243166E}" type="presOf" srcId="{86E94A73-BE60-437E-9890-200D93ADACF1}" destId="{D5311AD1-2B81-4B0F-8951-CB02CE5CD0D0}" srcOrd="0" destOrd="1" presId="urn:microsoft.com/office/officeart/2005/8/layout/vList4"/>
    <dgm:cxn modelId="{8F39671C-8A9C-46BE-ABE5-5678146AFE10}" type="presOf" srcId="{3FDDBE0F-205F-4018-BE87-79C517983162}" destId="{D5311AD1-2B81-4B0F-8951-CB02CE5CD0D0}" srcOrd="0" destOrd="2" presId="urn:microsoft.com/office/officeart/2005/8/layout/vList4"/>
    <dgm:cxn modelId="{9C8A702C-3695-47B6-8C7F-CEAB1610EACD}" type="presOf" srcId="{3FDDBE0F-205F-4018-BE87-79C517983162}" destId="{318793C4-2AE2-4D70-9174-BF9DF7EC33AE}" srcOrd="1" destOrd="2" presId="urn:microsoft.com/office/officeart/2005/8/layout/vList4"/>
    <dgm:cxn modelId="{2BA34D31-6039-4CF5-B1FC-8533894241F3}" srcId="{267A4589-FB60-417B-9BC1-9E0224B0493D}" destId="{3FDDBE0F-205F-4018-BE87-79C517983162}" srcOrd="1" destOrd="0" parTransId="{9D4CFB76-E359-4BAF-B60C-086E8C608520}" sibTransId="{F00C9D9B-B0CB-4A69-9CC7-D7560A5CDCDE}"/>
    <dgm:cxn modelId="{009E3A35-FC49-4B31-AFCF-BF366AB5F676}" type="presOf" srcId="{304DB39A-5D8A-4B3E-917E-CDFA91BB4BBF}" destId="{68F17E5A-6B3F-48A8-BEEF-7A8810064485}" srcOrd="0" destOrd="1" presId="urn:microsoft.com/office/officeart/2005/8/layout/vList4"/>
    <dgm:cxn modelId="{A6680A3A-6241-424B-A95E-E47290CB9460}" srcId="{55E413A5-DB36-4220-AC35-BD6A766B6818}" destId="{14EE84A1-84A7-465D-A6D0-97C9C74BB6E4}" srcOrd="1" destOrd="0" parTransId="{1FFC49D4-97CD-4D1F-B557-C71CD7748178}" sibTransId="{BA5FEF98-FBA5-4B1B-9A23-DC678ACDEDDB}"/>
    <dgm:cxn modelId="{9A3E8B3D-E0F0-43E0-B2B6-CBCC9C76EF92}" type="presOf" srcId="{D77C2AB2-6594-47F7-B0F2-E826CF34D386}" destId="{2FE9AFF0-A894-4527-BA26-FFFD335E79D1}" srcOrd="1" destOrd="2" presId="urn:microsoft.com/office/officeart/2005/8/layout/vList4"/>
    <dgm:cxn modelId="{234B415D-53D4-4DFE-8473-DE39AD6B40AC}" type="presOf" srcId="{14EE84A1-84A7-465D-A6D0-97C9C74BB6E4}" destId="{692137AC-393D-4D5B-959F-7AFF7646F25D}" srcOrd="0" destOrd="2" presId="urn:microsoft.com/office/officeart/2005/8/layout/vList4"/>
    <dgm:cxn modelId="{44A91946-A864-47E7-977C-872B6AE3BA63}" type="presOf" srcId="{267A4589-FB60-417B-9BC1-9E0224B0493D}" destId="{D5311AD1-2B81-4B0F-8951-CB02CE5CD0D0}" srcOrd="0" destOrd="0" presId="urn:microsoft.com/office/officeart/2005/8/layout/vList4"/>
    <dgm:cxn modelId="{6A4C5D4D-6D2D-42B7-944C-9029353F9F0A}" type="presOf" srcId="{F2559AC3-6B4D-4D9F-993C-C9417BF2F10C}" destId="{38F0947E-1CCE-4BD7-A266-07942CF46220}" srcOrd="0" destOrd="0" presId="urn:microsoft.com/office/officeart/2005/8/layout/vList4"/>
    <dgm:cxn modelId="{A068B06D-3C0C-4DAA-A526-ABB437BB70A4}" srcId="{F2559AC3-6B4D-4D9F-993C-C9417BF2F10C}" destId="{55E413A5-DB36-4220-AC35-BD6A766B6818}" srcOrd="0" destOrd="0" parTransId="{0C1D4CCA-02E9-44A2-917A-E6A3314B5E75}" sibTransId="{28F4A7BE-5F73-4ADA-AEFD-8277B1630A39}"/>
    <dgm:cxn modelId="{F6F8FA4D-DA30-4D9A-A5EE-461C88BD13BB}" type="presOf" srcId="{304DB39A-5D8A-4B3E-917E-CDFA91BB4BBF}" destId="{2FE9AFF0-A894-4527-BA26-FFFD335E79D1}" srcOrd="1" destOrd="1" presId="urn:microsoft.com/office/officeart/2005/8/layout/vList4"/>
    <dgm:cxn modelId="{B0D8D455-FE3D-4E63-9077-BFDC81C697E5}" srcId="{F2559AC3-6B4D-4D9F-993C-C9417BF2F10C}" destId="{267A4589-FB60-417B-9BC1-9E0224B0493D}" srcOrd="1" destOrd="0" parTransId="{3F45EC40-E41C-4C2D-9D50-13DCEC280A46}" sibTransId="{6BDBD575-BC66-4C93-9B1E-5A84289DCC3B}"/>
    <dgm:cxn modelId="{E994DA78-36CA-4C77-A143-AFFF29DF6F0D}" type="presOf" srcId="{D69E76E4-4234-42F5-9299-5DAA0B66410E}" destId="{68F17E5A-6B3F-48A8-BEEF-7A8810064485}" srcOrd="0" destOrd="0" presId="urn:microsoft.com/office/officeart/2005/8/layout/vList4"/>
    <dgm:cxn modelId="{52D5CB88-E9C1-4558-8745-2D68FEB0D2ED}" srcId="{F2559AC3-6B4D-4D9F-993C-C9417BF2F10C}" destId="{D69E76E4-4234-42F5-9299-5DAA0B66410E}" srcOrd="2" destOrd="0" parTransId="{20543DA7-3862-4B30-AB49-F5067090D0D3}" sibTransId="{FF135A53-4E12-4CC8-A750-566B97270AF8}"/>
    <dgm:cxn modelId="{F44F698F-FB6D-44C9-B93F-BA59D6120902}" type="presOf" srcId="{14EE84A1-84A7-465D-A6D0-97C9C74BB6E4}" destId="{20779E25-EC01-4520-AE9A-E23FB6E49C6A}" srcOrd="1" destOrd="2" presId="urn:microsoft.com/office/officeart/2005/8/layout/vList4"/>
    <dgm:cxn modelId="{16C82CA0-8BDA-4123-9653-AC69221A7DCD}" srcId="{D69E76E4-4234-42F5-9299-5DAA0B66410E}" destId="{D77C2AB2-6594-47F7-B0F2-E826CF34D386}" srcOrd="1" destOrd="0" parTransId="{6F0617C0-A07A-402F-96C9-6E69A75680B0}" sibTransId="{91CE7CB5-2FF2-40E8-A0AA-7238AF7CDF4A}"/>
    <dgm:cxn modelId="{447EABA1-E4E7-414C-855B-F5AA85911681}" type="presOf" srcId="{55E413A5-DB36-4220-AC35-BD6A766B6818}" destId="{692137AC-393D-4D5B-959F-7AFF7646F25D}" srcOrd="0" destOrd="0" presId="urn:microsoft.com/office/officeart/2005/8/layout/vList4"/>
    <dgm:cxn modelId="{50CF06A7-5890-4160-ACC5-72E2A6B6F350}" srcId="{267A4589-FB60-417B-9BC1-9E0224B0493D}" destId="{86E94A73-BE60-437E-9890-200D93ADACF1}" srcOrd="0" destOrd="0" parTransId="{82C1DDD3-212B-47C7-93AE-4794732A95A8}" sibTransId="{41DF1FBC-8476-4E70-A405-703EDC4856E0}"/>
    <dgm:cxn modelId="{5FC6A4C1-A4D5-4BC7-B5B3-FB370421918B}" type="presOf" srcId="{267A4589-FB60-417B-9BC1-9E0224B0493D}" destId="{318793C4-2AE2-4D70-9174-BF9DF7EC33AE}" srcOrd="1" destOrd="0" presId="urn:microsoft.com/office/officeart/2005/8/layout/vList4"/>
    <dgm:cxn modelId="{7402D4CA-3798-4A36-A3E6-F0E494F906B8}" type="presOf" srcId="{D77C2AB2-6594-47F7-B0F2-E826CF34D386}" destId="{68F17E5A-6B3F-48A8-BEEF-7A8810064485}" srcOrd="0" destOrd="2" presId="urn:microsoft.com/office/officeart/2005/8/layout/vList4"/>
    <dgm:cxn modelId="{244CAACB-390E-4087-867F-03783188A94E}" type="presOf" srcId="{86E94A73-BE60-437E-9890-200D93ADACF1}" destId="{318793C4-2AE2-4D70-9174-BF9DF7EC33AE}" srcOrd="1" destOrd="1" presId="urn:microsoft.com/office/officeart/2005/8/layout/vList4"/>
    <dgm:cxn modelId="{8A4814E7-63D9-4924-9C4B-6E1CE7CA08BB}" srcId="{D69E76E4-4234-42F5-9299-5DAA0B66410E}" destId="{304DB39A-5D8A-4B3E-917E-CDFA91BB4BBF}" srcOrd="0" destOrd="0" parTransId="{6F22D11B-7383-4AE5-996B-FE2DB7F6B499}" sibTransId="{6CB6710F-838C-41E5-BA64-7438FFA55B69}"/>
    <dgm:cxn modelId="{BCBE1218-7430-4108-9588-955000B3FEBA}" type="presParOf" srcId="{38F0947E-1CCE-4BD7-A266-07942CF46220}" destId="{C6C55ED2-F2BE-4050-95C4-76237781C540}" srcOrd="0" destOrd="0" presId="urn:microsoft.com/office/officeart/2005/8/layout/vList4"/>
    <dgm:cxn modelId="{5CA3940F-36D2-4851-963B-6AEB0FDB55A0}" type="presParOf" srcId="{C6C55ED2-F2BE-4050-95C4-76237781C540}" destId="{692137AC-393D-4D5B-959F-7AFF7646F25D}" srcOrd="0" destOrd="0" presId="urn:microsoft.com/office/officeart/2005/8/layout/vList4"/>
    <dgm:cxn modelId="{50BFCCFA-EB7B-4416-851F-A649CDF5506A}" type="presParOf" srcId="{C6C55ED2-F2BE-4050-95C4-76237781C540}" destId="{CCA5D7EB-CC91-4A73-B519-E1EA9AFAD6E7}" srcOrd="1" destOrd="0" presId="urn:microsoft.com/office/officeart/2005/8/layout/vList4"/>
    <dgm:cxn modelId="{B5220A75-8EF7-410D-9EB8-79FEFB93FD9F}" type="presParOf" srcId="{C6C55ED2-F2BE-4050-95C4-76237781C540}" destId="{20779E25-EC01-4520-AE9A-E23FB6E49C6A}" srcOrd="2" destOrd="0" presId="urn:microsoft.com/office/officeart/2005/8/layout/vList4"/>
    <dgm:cxn modelId="{DCE07BF6-FBDB-4899-9D8E-5759C21C9327}" type="presParOf" srcId="{38F0947E-1CCE-4BD7-A266-07942CF46220}" destId="{777AA14F-2AF3-4789-99A1-3F54B7D55815}" srcOrd="1" destOrd="0" presId="urn:microsoft.com/office/officeart/2005/8/layout/vList4"/>
    <dgm:cxn modelId="{1021690D-7C15-4EF9-8B75-29E693FFE78D}" type="presParOf" srcId="{38F0947E-1CCE-4BD7-A266-07942CF46220}" destId="{828C82CE-9357-4AA0-8003-00471F716880}" srcOrd="2" destOrd="0" presId="urn:microsoft.com/office/officeart/2005/8/layout/vList4"/>
    <dgm:cxn modelId="{D2CAC5C3-CF56-475A-9F39-B4112E1F46E9}" type="presParOf" srcId="{828C82CE-9357-4AA0-8003-00471F716880}" destId="{D5311AD1-2B81-4B0F-8951-CB02CE5CD0D0}" srcOrd="0" destOrd="0" presId="urn:microsoft.com/office/officeart/2005/8/layout/vList4"/>
    <dgm:cxn modelId="{349A771F-B581-4F17-B995-575EBF05C115}" type="presParOf" srcId="{828C82CE-9357-4AA0-8003-00471F716880}" destId="{45317B9C-ED91-4ABF-BE0B-A7144171E198}" srcOrd="1" destOrd="0" presId="urn:microsoft.com/office/officeart/2005/8/layout/vList4"/>
    <dgm:cxn modelId="{C90139BC-730F-4D04-BF9B-566C85C38E12}" type="presParOf" srcId="{828C82CE-9357-4AA0-8003-00471F716880}" destId="{318793C4-2AE2-4D70-9174-BF9DF7EC33AE}" srcOrd="2" destOrd="0" presId="urn:microsoft.com/office/officeart/2005/8/layout/vList4"/>
    <dgm:cxn modelId="{4AE3680B-361D-4B27-8650-2767E51AA698}" type="presParOf" srcId="{38F0947E-1CCE-4BD7-A266-07942CF46220}" destId="{189B6DDA-68A7-4B3C-AAC3-000D02295EBD}" srcOrd="3" destOrd="0" presId="urn:microsoft.com/office/officeart/2005/8/layout/vList4"/>
    <dgm:cxn modelId="{BF151715-9D1E-41B5-BFC6-AC0926FEA5C9}" type="presParOf" srcId="{38F0947E-1CCE-4BD7-A266-07942CF46220}" destId="{8A160745-9330-41E2-BF7A-3BFC8C738BE7}" srcOrd="4" destOrd="0" presId="urn:microsoft.com/office/officeart/2005/8/layout/vList4"/>
    <dgm:cxn modelId="{D3556D5F-2B9A-4B80-B3E6-741C08BAA90D}" type="presParOf" srcId="{8A160745-9330-41E2-BF7A-3BFC8C738BE7}" destId="{68F17E5A-6B3F-48A8-BEEF-7A8810064485}" srcOrd="0" destOrd="0" presId="urn:microsoft.com/office/officeart/2005/8/layout/vList4"/>
    <dgm:cxn modelId="{92E520CB-1A6C-4D8B-A3B3-F932FE65CF39}" type="presParOf" srcId="{8A160745-9330-41E2-BF7A-3BFC8C738BE7}" destId="{0744E398-F02B-4F19-8641-A8DC6EB66F17}" srcOrd="1" destOrd="0" presId="urn:microsoft.com/office/officeart/2005/8/layout/vList4"/>
    <dgm:cxn modelId="{60025B43-2940-4D5F-8418-2CFCB76B91D5}" type="presParOf" srcId="{8A160745-9330-41E2-BF7A-3BFC8C738BE7}" destId="{2FE9AFF0-A894-4527-BA26-FFFD335E79D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2FDC3-7C04-427E-B450-B5CB8E43E6F1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DD327-7113-468B-A860-E44E178F0952}">
      <dgm:prSet phldrT="[Text]"/>
      <dgm:spPr/>
      <dgm:t>
        <a:bodyPr/>
        <a:lstStyle/>
        <a:p>
          <a:r>
            <a:rPr lang="en-US" dirty="0"/>
            <a:t>How to measure “similarity”?</a:t>
          </a:r>
        </a:p>
      </dgm:t>
    </dgm:pt>
    <dgm:pt modelId="{E6D94284-628B-48E4-BFE8-8B92F587295D}" type="parTrans" cxnId="{288E3E9A-B515-40C0-B41D-E7C9037480F2}">
      <dgm:prSet/>
      <dgm:spPr/>
      <dgm:t>
        <a:bodyPr/>
        <a:lstStyle/>
        <a:p>
          <a:endParaRPr lang="en-US"/>
        </a:p>
      </dgm:t>
    </dgm:pt>
    <dgm:pt modelId="{C694608D-EF87-42E0-95C8-825164E9F873}" type="sibTrans" cxnId="{288E3E9A-B515-40C0-B41D-E7C9037480F2}">
      <dgm:prSet/>
      <dgm:spPr/>
      <dgm:t>
        <a:bodyPr/>
        <a:lstStyle/>
        <a:p>
          <a:endParaRPr lang="en-US"/>
        </a:p>
      </dgm:t>
    </dgm:pt>
    <dgm:pt modelId="{8F032E3A-3DA7-4C8C-8259-7FDABDD69389}">
      <dgm:prSet phldrT="[Text]"/>
      <dgm:spPr/>
      <dgm:t>
        <a:bodyPr/>
        <a:lstStyle/>
        <a:p>
          <a:r>
            <a:rPr lang="en-US" dirty="0"/>
            <a:t>How to assign observations into clusters?</a:t>
          </a:r>
        </a:p>
      </dgm:t>
    </dgm:pt>
    <dgm:pt modelId="{9B7AB999-3CF8-4DCC-B555-157277F29730}" type="parTrans" cxnId="{A736C7DD-5CF9-442D-9A06-015E5A92ABF0}">
      <dgm:prSet/>
      <dgm:spPr/>
      <dgm:t>
        <a:bodyPr/>
        <a:lstStyle/>
        <a:p>
          <a:endParaRPr lang="en-US"/>
        </a:p>
      </dgm:t>
    </dgm:pt>
    <dgm:pt modelId="{23113445-E3E0-496F-932A-CD1ED0C9B96E}" type="sibTrans" cxnId="{A736C7DD-5CF9-442D-9A06-015E5A92ABF0}">
      <dgm:prSet/>
      <dgm:spPr/>
      <dgm:t>
        <a:bodyPr/>
        <a:lstStyle/>
        <a:p>
          <a:endParaRPr lang="en-US"/>
        </a:p>
      </dgm:t>
    </dgm:pt>
    <dgm:pt modelId="{AF6E638C-D998-4361-8886-AD1C9BA11501}">
      <dgm:prSet phldrT="[Text]"/>
      <dgm:spPr/>
      <dgm:t>
        <a:bodyPr/>
        <a:lstStyle/>
        <a:p>
          <a:r>
            <a:rPr lang="en-US" dirty="0"/>
            <a:t>How to determine the number of clusters?</a:t>
          </a:r>
        </a:p>
      </dgm:t>
    </dgm:pt>
    <dgm:pt modelId="{224019F3-B5D2-4E3E-BA2B-3EA0FEF6CC18}" type="parTrans" cxnId="{C1C08F80-32CE-49AB-985D-062A48A7F16F}">
      <dgm:prSet/>
      <dgm:spPr/>
      <dgm:t>
        <a:bodyPr/>
        <a:lstStyle/>
        <a:p>
          <a:endParaRPr lang="en-US"/>
        </a:p>
      </dgm:t>
    </dgm:pt>
    <dgm:pt modelId="{EA6D5DA7-1373-4B1B-BEC6-FCAC045ACC74}" type="sibTrans" cxnId="{C1C08F80-32CE-49AB-985D-062A48A7F16F}">
      <dgm:prSet/>
      <dgm:spPr/>
      <dgm:t>
        <a:bodyPr/>
        <a:lstStyle/>
        <a:p>
          <a:endParaRPr lang="en-US"/>
        </a:p>
      </dgm:t>
    </dgm:pt>
    <dgm:pt modelId="{24C00F5D-4B94-4762-B130-129851A5ACEF}" type="pres">
      <dgm:prSet presAssocID="{5842FDC3-7C04-427E-B450-B5CB8E43E6F1}" presName="Name0" presStyleCnt="0">
        <dgm:presLayoutVars>
          <dgm:dir/>
          <dgm:resizeHandles val="exact"/>
        </dgm:presLayoutVars>
      </dgm:prSet>
      <dgm:spPr/>
    </dgm:pt>
    <dgm:pt modelId="{4555FF8C-A263-4037-8F9D-397AC75101A8}" type="pres">
      <dgm:prSet presAssocID="{59ADD327-7113-468B-A860-E44E178F0952}" presName="composite" presStyleCnt="0"/>
      <dgm:spPr/>
    </dgm:pt>
    <dgm:pt modelId="{C0299146-5D91-4E12-A416-AF8B7C28DA43}" type="pres">
      <dgm:prSet presAssocID="{59ADD327-7113-468B-A860-E44E178F0952}" presName="rect1" presStyleLbl="trAlignAcc1" presStyleIdx="0" presStyleCnt="3">
        <dgm:presLayoutVars>
          <dgm:bulletEnabled val="1"/>
        </dgm:presLayoutVars>
      </dgm:prSet>
      <dgm:spPr/>
    </dgm:pt>
    <dgm:pt modelId="{93632282-B8C9-417B-97D9-DD13D0BAA04A}" type="pres">
      <dgm:prSet presAssocID="{59ADD327-7113-468B-A860-E44E178F0952}" presName="rect2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4000" r="-34000"/>
          </a:stretch>
        </a:blipFill>
      </dgm:spPr>
    </dgm:pt>
    <dgm:pt modelId="{5D6C313C-82E8-478B-AD03-F84E984528B4}" type="pres">
      <dgm:prSet presAssocID="{C694608D-EF87-42E0-95C8-825164E9F873}" presName="sibTrans" presStyleCnt="0"/>
      <dgm:spPr/>
    </dgm:pt>
    <dgm:pt modelId="{A0EC9762-EBDB-4E5C-BFA5-247FA90BF163}" type="pres">
      <dgm:prSet presAssocID="{8F032E3A-3DA7-4C8C-8259-7FDABDD69389}" presName="composite" presStyleCnt="0"/>
      <dgm:spPr/>
    </dgm:pt>
    <dgm:pt modelId="{52E3F6D9-37A1-4410-90B4-AC89FAC29FDE}" type="pres">
      <dgm:prSet presAssocID="{8F032E3A-3DA7-4C8C-8259-7FDABDD69389}" presName="rect1" presStyleLbl="trAlignAcc1" presStyleIdx="1" presStyleCnt="3">
        <dgm:presLayoutVars>
          <dgm:bulletEnabled val="1"/>
        </dgm:presLayoutVars>
      </dgm:prSet>
      <dgm:spPr/>
    </dgm:pt>
    <dgm:pt modelId="{85B11BA3-E4D1-4BE8-AB03-354EFE516F6B}" type="pres">
      <dgm:prSet presAssocID="{8F032E3A-3DA7-4C8C-8259-7FDABDD69389}" presName="rect2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63000" r="-63000"/>
          </a:stretch>
        </a:blipFill>
      </dgm:spPr>
    </dgm:pt>
    <dgm:pt modelId="{43EF7872-4E03-44AD-B985-11E326380418}" type="pres">
      <dgm:prSet presAssocID="{23113445-E3E0-496F-932A-CD1ED0C9B96E}" presName="sibTrans" presStyleCnt="0"/>
      <dgm:spPr/>
    </dgm:pt>
    <dgm:pt modelId="{63B52425-7CCE-428D-B0EF-3ADA74777C7D}" type="pres">
      <dgm:prSet presAssocID="{AF6E638C-D998-4361-8886-AD1C9BA11501}" presName="composite" presStyleCnt="0"/>
      <dgm:spPr/>
    </dgm:pt>
    <dgm:pt modelId="{A854E2FD-54ED-40CB-BACF-41EE28CC6C11}" type="pres">
      <dgm:prSet presAssocID="{AF6E638C-D998-4361-8886-AD1C9BA11501}" presName="rect1" presStyleLbl="trAlignAcc1" presStyleIdx="2" presStyleCnt="3">
        <dgm:presLayoutVars>
          <dgm:bulletEnabled val="1"/>
        </dgm:presLayoutVars>
      </dgm:prSet>
      <dgm:spPr/>
    </dgm:pt>
    <dgm:pt modelId="{E5663EE1-F521-4FA6-9C1B-3F1FACAD7B93}" type="pres">
      <dgm:prSet presAssocID="{AF6E638C-D998-4361-8886-AD1C9BA11501}" presName="rect2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47000" r="-47000"/>
          </a:stretch>
        </a:blipFill>
      </dgm:spPr>
    </dgm:pt>
  </dgm:ptLst>
  <dgm:cxnLst>
    <dgm:cxn modelId="{C1C08F80-32CE-49AB-985D-062A48A7F16F}" srcId="{5842FDC3-7C04-427E-B450-B5CB8E43E6F1}" destId="{AF6E638C-D998-4361-8886-AD1C9BA11501}" srcOrd="2" destOrd="0" parTransId="{224019F3-B5D2-4E3E-BA2B-3EA0FEF6CC18}" sibTransId="{EA6D5DA7-1373-4B1B-BEC6-FCAC045ACC74}"/>
    <dgm:cxn modelId="{B1A1E18D-BE19-4815-97C1-345E8439190C}" type="presOf" srcId="{59ADD327-7113-468B-A860-E44E178F0952}" destId="{C0299146-5D91-4E12-A416-AF8B7C28DA43}" srcOrd="0" destOrd="0" presId="urn:microsoft.com/office/officeart/2008/layout/PictureStrips"/>
    <dgm:cxn modelId="{A0887593-DE97-427A-A8D0-B10E8DA8F36F}" type="presOf" srcId="{AF6E638C-D998-4361-8886-AD1C9BA11501}" destId="{A854E2FD-54ED-40CB-BACF-41EE28CC6C11}" srcOrd="0" destOrd="0" presId="urn:microsoft.com/office/officeart/2008/layout/PictureStrips"/>
    <dgm:cxn modelId="{288E3E9A-B515-40C0-B41D-E7C9037480F2}" srcId="{5842FDC3-7C04-427E-B450-B5CB8E43E6F1}" destId="{59ADD327-7113-468B-A860-E44E178F0952}" srcOrd="0" destOrd="0" parTransId="{E6D94284-628B-48E4-BFE8-8B92F587295D}" sibTransId="{C694608D-EF87-42E0-95C8-825164E9F873}"/>
    <dgm:cxn modelId="{658937BC-B23F-4964-B576-8631489509C4}" type="presOf" srcId="{8F032E3A-3DA7-4C8C-8259-7FDABDD69389}" destId="{52E3F6D9-37A1-4410-90B4-AC89FAC29FDE}" srcOrd="0" destOrd="0" presId="urn:microsoft.com/office/officeart/2008/layout/PictureStrips"/>
    <dgm:cxn modelId="{A36FE7D6-C44F-47DC-9B07-6FF9505916B2}" type="presOf" srcId="{5842FDC3-7C04-427E-B450-B5CB8E43E6F1}" destId="{24C00F5D-4B94-4762-B130-129851A5ACEF}" srcOrd="0" destOrd="0" presId="urn:microsoft.com/office/officeart/2008/layout/PictureStrips"/>
    <dgm:cxn modelId="{A736C7DD-5CF9-442D-9A06-015E5A92ABF0}" srcId="{5842FDC3-7C04-427E-B450-B5CB8E43E6F1}" destId="{8F032E3A-3DA7-4C8C-8259-7FDABDD69389}" srcOrd="1" destOrd="0" parTransId="{9B7AB999-3CF8-4DCC-B555-157277F29730}" sibTransId="{23113445-E3E0-496F-932A-CD1ED0C9B96E}"/>
    <dgm:cxn modelId="{C4265697-149A-4750-9C8F-C45C3EAFC1BC}" type="presParOf" srcId="{24C00F5D-4B94-4762-B130-129851A5ACEF}" destId="{4555FF8C-A263-4037-8F9D-397AC75101A8}" srcOrd="0" destOrd="0" presId="urn:microsoft.com/office/officeart/2008/layout/PictureStrips"/>
    <dgm:cxn modelId="{5F699FBF-F796-461A-BA81-AA4FF22A3346}" type="presParOf" srcId="{4555FF8C-A263-4037-8F9D-397AC75101A8}" destId="{C0299146-5D91-4E12-A416-AF8B7C28DA43}" srcOrd="0" destOrd="0" presId="urn:microsoft.com/office/officeart/2008/layout/PictureStrips"/>
    <dgm:cxn modelId="{5733C7D1-2895-40E6-BFAE-3B7364447D75}" type="presParOf" srcId="{4555FF8C-A263-4037-8F9D-397AC75101A8}" destId="{93632282-B8C9-417B-97D9-DD13D0BAA04A}" srcOrd="1" destOrd="0" presId="urn:microsoft.com/office/officeart/2008/layout/PictureStrips"/>
    <dgm:cxn modelId="{F464B519-63E5-4B1D-975F-594C7025AE69}" type="presParOf" srcId="{24C00F5D-4B94-4762-B130-129851A5ACEF}" destId="{5D6C313C-82E8-478B-AD03-F84E984528B4}" srcOrd="1" destOrd="0" presId="urn:microsoft.com/office/officeart/2008/layout/PictureStrips"/>
    <dgm:cxn modelId="{CE128589-7931-454A-9C0A-8CA9703084B4}" type="presParOf" srcId="{24C00F5D-4B94-4762-B130-129851A5ACEF}" destId="{A0EC9762-EBDB-4E5C-BFA5-247FA90BF163}" srcOrd="2" destOrd="0" presId="urn:microsoft.com/office/officeart/2008/layout/PictureStrips"/>
    <dgm:cxn modelId="{568C17F7-EDCD-4080-B88E-4029BB613AD7}" type="presParOf" srcId="{A0EC9762-EBDB-4E5C-BFA5-247FA90BF163}" destId="{52E3F6D9-37A1-4410-90B4-AC89FAC29FDE}" srcOrd="0" destOrd="0" presId="urn:microsoft.com/office/officeart/2008/layout/PictureStrips"/>
    <dgm:cxn modelId="{B0FF8CE9-1942-430C-A017-EBD12A990D19}" type="presParOf" srcId="{A0EC9762-EBDB-4E5C-BFA5-247FA90BF163}" destId="{85B11BA3-E4D1-4BE8-AB03-354EFE516F6B}" srcOrd="1" destOrd="0" presId="urn:microsoft.com/office/officeart/2008/layout/PictureStrips"/>
    <dgm:cxn modelId="{7EB100B8-DA2A-4129-A368-317FF6412B20}" type="presParOf" srcId="{24C00F5D-4B94-4762-B130-129851A5ACEF}" destId="{43EF7872-4E03-44AD-B985-11E326380418}" srcOrd="3" destOrd="0" presId="urn:microsoft.com/office/officeart/2008/layout/PictureStrips"/>
    <dgm:cxn modelId="{749B27E0-C5D2-4BA9-9DE1-C26D0F5EC702}" type="presParOf" srcId="{24C00F5D-4B94-4762-B130-129851A5ACEF}" destId="{63B52425-7CCE-428D-B0EF-3ADA74777C7D}" srcOrd="4" destOrd="0" presId="urn:microsoft.com/office/officeart/2008/layout/PictureStrips"/>
    <dgm:cxn modelId="{AF39A1BA-D912-46CD-BE3C-2F30EB59CDC6}" type="presParOf" srcId="{63B52425-7CCE-428D-B0EF-3ADA74777C7D}" destId="{A854E2FD-54ED-40CB-BACF-41EE28CC6C11}" srcOrd="0" destOrd="0" presId="urn:microsoft.com/office/officeart/2008/layout/PictureStrips"/>
    <dgm:cxn modelId="{1814B0DE-767A-45F8-91E3-81318C72A9EC}" type="presParOf" srcId="{63B52425-7CCE-428D-B0EF-3ADA74777C7D}" destId="{E5663EE1-F521-4FA6-9C1B-3F1FACAD7B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F602E1-B079-49A2-A2C7-DE6728278F26}" type="doc">
      <dgm:prSet loTypeId="urn:microsoft.com/office/officeart/2005/8/layout/default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CAB2BE5-B8A4-4B7C-9862-A6984AE60208}">
      <dgm:prSet phldrT="[Text]"/>
      <dgm:spPr/>
      <dgm:t>
        <a:bodyPr/>
        <a:lstStyle/>
        <a:p>
          <a:r>
            <a:rPr lang="en-US" dirty="0"/>
            <a:t>Euclidean</a:t>
          </a:r>
        </a:p>
      </dgm:t>
    </dgm:pt>
    <dgm:pt modelId="{1337EBE0-F180-456E-826E-82B0B2046579}" type="parTrans" cxnId="{D7285750-5B60-4DD1-A4B9-B296184FD855}">
      <dgm:prSet/>
      <dgm:spPr/>
      <dgm:t>
        <a:bodyPr/>
        <a:lstStyle/>
        <a:p>
          <a:endParaRPr lang="en-US"/>
        </a:p>
      </dgm:t>
    </dgm:pt>
    <dgm:pt modelId="{92B77864-C347-4214-B928-C850704DBB2D}" type="sibTrans" cxnId="{D7285750-5B60-4DD1-A4B9-B296184FD855}">
      <dgm:prSet/>
      <dgm:spPr/>
      <dgm:t>
        <a:bodyPr/>
        <a:lstStyle/>
        <a:p>
          <a:endParaRPr lang="en-US"/>
        </a:p>
      </dgm:t>
    </dgm:pt>
    <dgm:pt modelId="{939BE447-4F96-44AC-8A20-A1EF96207116}">
      <dgm:prSet phldrT="[Text]"/>
      <dgm:spPr/>
      <dgm:t>
        <a:bodyPr/>
        <a:lstStyle/>
        <a:p>
          <a:r>
            <a:rPr lang="en-US" dirty="0"/>
            <a:t>Manhattan</a:t>
          </a:r>
        </a:p>
      </dgm:t>
    </dgm:pt>
    <dgm:pt modelId="{652BCC67-3A78-4147-914D-951E82F7046B}" type="parTrans" cxnId="{2A9F8DD3-C61F-4693-B95B-7B8639FC688F}">
      <dgm:prSet/>
      <dgm:spPr/>
      <dgm:t>
        <a:bodyPr/>
        <a:lstStyle/>
        <a:p>
          <a:endParaRPr lang="en-US"/>
        </a:p>
      </dgm:t>
    </dgm:pt>
    <dgm:pt modelId="{EBB36498-9036-44B3-A1A4-480A64CE06E5}" type="sibTrans" cxnId="{2A9F8DD3-C61F-4693-B95B-7B8639FC688F}">
      <dgm:prSet/>
      <dgm:spPr/>
      <dgm:t>
        <a:bodyPr/>
        <a:lstStyle/>
        <a:p>
          <a:endParaRPr lang="en-US"/>
        </a:p>
      </dgm:t>
    </dgm:pt>
    <dgm:pt modelId="{CB9D7A46-A617-4D9B-908A-DD0456A9446E}">
      <dgm:prSet phldrT="[Text]"/>
      <dgm:spPr/>
      <dgm:t>
        <a:bodyPr/>
        <a:lstStyle/>
        <a:p>
          <a:r>
            <a:rPr lang="en-US" dirty="0"/>
            <a:t>Chebyshev</a:t>
          </a:r>
        </a:p>
      </dgm:t>
    </dgm:pt>
    <dgm:pt modelId="{1C68C834-969B-4FE5-80F8-ABBB53838212}" type="parTrans" cxnId="{36968EAA-F801-4FAB-B075-DECD4275DC3B}">
      <dgm:prSet/>
      <dgm:spPr/>
      <dgm:t>
        <a:bodyPr/>
        <a:lstStyle/>
        <a:p>
          <a:endParaRPr lang="en-US"/>
        </a:p>
      </dgm:t>
    </dgm:pt>
    <dgm:pt modelId="{506956C2-FDEC-4C05-8380-AC11D494E8A0}" type="sibTrans" cxnId="{36968EAA-F801-4FAB-B075-DECD4275DC3B}">
      <dgm:prSet/>
      <dgm:spPr/>
      <dgm:t>
        <a:bodyPr/>
        <a:lstStyle/>
        <a:p>
          <a:endParaRPr lang="en-US"/>
        </a:p>
      </dgm:t>
    </dgm:pt>
    <dgm:pt modelId="{2FA132F1-97A2-4D99-A20A-8550787C5E2A}">
      <dgm:prSet phldrT="[Text]"/>
      <dgm:spPr/>
      <dgm:t>
        <a:bodyPr/>
        <a:lstStyle/>
        <a:p>
          <a:r>
            <a:rPr lang="en-US" dirty="0"/>
            <a:t>Cosine</a:t>
          </a:r>
        </a:p>
      </dgm:t>
    </dgm:pt>
    <dgm:pt modelId="{98B72E47-061B-46D0-AE4E-30B116949599}" type="parTrans" cxnId="{DAAFB87E-34F7-4D4A-8535-DAA3A620D6BC}">
      <dgm:prSet/>
      <dgm:spPr/>
      <dgm:t>
        <a:bodyPr/>
        <a:lstStyle/>
        <a:p>
          <a:endParaRPr lang="en-US"/>
        </a:p>
      </dgm:t>
    </dgm:pt>
    <dgm:pt modelId="{A49B6E97-32AA-4293-AC7E-93E349864E79}" type="sibTrans" cxnId="{DAAFB87E-34F7-4D4A-8535-DAA3A620D6BC}">
      <dgm:prSet/>
      <dgm:spPr/>
      <dgm:t>
        <a:bodyPr/>
        <a:lstStyle/>
        <a:p>
          <a:endParaRPr lang="en-US"/>
        </a:p>
      </dgm:t>
    </dgm:pt>
    <dgm:pt modelId="{DBCFEC2D-CC67-460F-8578-DE5EDD217795}" type="pres">
      <dgm:prSet presAssocID="{87F602E1-B079-49A2-A2C7-DE6728278F26}" presName="diagram" presStyleCnt="0">
        <dgm:presLayoutVars>
          <dgm:dir/>
          <dgm:resizeHandles val="exact"/>
        </dgm:presLayoutVars>
      </dgm:prSet>
      <dgm:spPr/>
    </dgm:pt>
    <dgm:pt modelId="{FC16278B-1940-47E9-8FD2-1CD82800B345}" type="pres">
      <dgm:prSet presAssocID="{CCAB2BE5-B8A4-4B7C-9862-A6984AE60208}" presName="node" presStyleLbl="node1" presStyleIdx="0" presStyleCnt="4">
        <dgm:presLayoutVars>
          <dgm:bulletEnabled val="1"/>
        </dgm:presLayoutVars>
      </dgm:prSet>
      <dgm:spPr/>
    </dgm:pt>
    <dgm:pt modelId="{552429E6-E69B-444A-B04E-39CE58F98BD5}" type="pres">
      <dgm:prSet presAssocID="{92B77864-C347-4214-B928-C850704DBB2D}" presName="sibTrans" presStyleCnt="0"/>
      <dgm:spPr/>
    </dgm:pt>
    <dgm:pt modelId="{47467228-FB36-4F17-BA50-795AC24C6C02}" type="pres">
      <dgm:prSet presAssocID="{939BE447-4F96-44AC-8A20-A1EF96207116}" presName="node" presStyleLbl="node1" presStyleIdx="1" presStyleCnt="4">
        <dgm:presLayoutVars>
          <dgm:bulletEnabled val="1"/>
        </dgm:presLayoutVars>
      </dgm:prSet>
      <dgm:spPr/>
    </dgm:pt>
    <dgm:pt modelId="{8CFB9993-D1D2-4641-BB32-FC357A23C3E4}" type="pres">
      <dgm:prSet presAssocID="{EBB36498-9036-44B3-A1A4-480A64CE06E5}" presName="sibTrans" presStyleCnt="0"/>
      <dgm:spPr/>
    </dgm:pt>
    <dgm:pt modelId="{66AC2E72-F28F-417A-ACB0-0D62DB39C9E6}" type="pres">
      <dgm:prSet presAssocID="{CB9D7A46-A617-4D9B-908A-DD0456A9446E}" presName="node" presStyleLbl="node1" presStyleIdx="2" presStyleCnt="4">
        <dgm:presLayoutVars>
          <dgm:bulletEnabled val="1"/>
        </dgm:presLayoutVars>
      </dgm:prSet>
      <dgm:spPr/>
    </dgm:pt>
    <dgm:pt modelId="{1840F694-51F9-4E80-B0BA-AAF539BBE552}" type="pres">
      <dgm:prSet presAssocID="{506956C2-FDEC-4C05-8380-AC11D494E8A0}" presName="sibTrans" presStyleCnt="0"/>
      <dgm:spPr/>
    </dgm:pt>
    <dgm:pt modelId="{FA1D2B54-5DDD-4C1B-B604-2E5D700C6AC9}" type="pres">
      <dgm:prSet presAssocID="{2FA132F1-97A2-4D99-A20A-8550787C5E2A}" presName="node" presStyleLbl="node1" presStyleIdx="3" presStyleCnt="4">
        <dgm:presLayoutVars>
          <dgm:bulletEnabled val="1"/>
        </dgm:presLayoutVars>
      </dgm:prSet>
      <dgm:spPr/>
    </dgm:pt>
  </dgm:ptLst>
  <dgm:cxnLst>
    <dgm:cxn modelId="{D8F48008-4924-42F1-AA9D-96394FCC81C2}" type="presOf" srcId="{CCAB2BE5-B8A4-4B7C-9862-A6984AE60208}" destId="{FC16278B-1940-47E9-8FD2-1CD82800B345}" srcOrd="0" destOrd="0" presId="urn:microsoft.com/office/officeart/2005/8/layout/default"/>
    <dgm:cxn modelId="{B2DAD065-285F-4D75-AC37-594735727B80}" type="presOf" srcId="{939BE447-4F96-44AC-8A20-A1EF96207116}" destId="{47467228-FB36-4F17-BA50-795AC24C6C02}" srcOrd="0" destOrd="0" presId="urn:microsoft.com/office/officeart/2005/8/layout/default"/>
    <dgm:cxn modelId="{323A684A-225E-4786-9600-0D998DF3CCDF}" type="presOf" srcId="{87F602E1-B079-49A2-A2C7-DE6728278F26}" destId="{DBCFEC2D-CC67-460F-8578-DE5EDD217795}" srcOrd="0" destOrd="0" presId="urn:microsoft.com/office/officeart/2005/8/layout/default"/>
    <dgm:cxn modelId="{AE3A136B-5884-4DBA-93E5-B2D8FBD01A0F}" type="presOf" srcId="{CB9D7A46-A617-4D9B-908A-DD0456A9446E}" destId="{66AC2E72-F28F-417A-ACB0-0D62DB39C9E6}" srcOrd="0" destOrd="0" presId="urn:microsoft.com/office/officeart/2005/8/layout/default"/>
    <dgm:cxn modelId="{D7285750-5B60-4DD1-A4B9-B296184FD855}" srcId="{87F602E1-B079-49A2-A2C7-DE6728278F26}" destId="{CCAB2BE5-B8A4-4B7C-9862-A6984AE60208}" srcOrd="0" destOrd="0" parTransId="{1337EBE0-F180-456E-826E-82B0B2046579}" sibTransId="{92B77864-C347-4214-B928-C850704DBB2D}"/>
    <dgm:cxn modelId="{DAAFB87E-34F7-4D4A-8535-DAA3A620D6BC}" srcId="{87F602E1-B079-49A2-A2C7-DE6728278F26}" destId="{2FA132F1-97A2-4D99-A20A-8550787C5E2A}" srcOrd="3" destOrd="0" parTransId="{98B72E47-061B-46D0-AE4E-30B116949599}" sibTransId="{A49B6E97-32AA-4293-AC7E-93E349864E79}"/>
    <dgm:cxn modelId="{36968EAA-F801-4FAB-B075-DECD4275DC3B}" srcId="{87F602E1-B079-49A2-A2C7-DE6728278F26}" destId="{CB9D7A46-A617-4D9B-908A-DD0456A9446E}" srcOrd="2" destOrd="0" parTransId="{1C68C834-969B-4FE5-80F8-ABBB53838212}" sibTransId="{506956C2-FDEC-4C05-8380-AC11D494E8A0}"/>
    <dgm:cxn modelId="{A97D97AE-2631-4761-88A8-7E4CAF4C4C87}" type="presOf" srcId="{2FA132F1-97A2-4D99-A20A-8550787C5E2A}" destId="{FA1D2B54-5DDD-4C1B-B604-2E5D700C6AC9}" srcOrd="0" destOrd="0" presId="urn:microsoft.com/office/officeart/2005/8/layout/default"/>
    <dgm:cxn modelId="{2A9F8DD3-C61F-4693-B95B-7B8639FC688F}" srcId="{87F602E1-B079-49A2-A2C7-DE6728278F26}" destId="{939BE447-4F96-44AC-8A20-A1EF96207116}" srcOrd="1" destOrd="0" parTransId="{652BCC67-3A78-4147-914D-951E82F7046B}" sibTransId="{EBB36498-9036-44B3-A1A4-480A64CE06E5}"/>
    <dgm:cxn modelId="{76BCA901-EC63-4D57-83CC-CB9894F9D328}" type="presParOf" srcId="{DBCFEC2D-CC67-460F-8578-DE5EDD217795}" destId="{FC16278B-1940-47E9-8FD2-1CD82800B345}" srcOrd="0" destOrd="0" presId="urn:microsoft.com/office/officeart/2005/8/layout/default"/>
    <dgm:cxn modelId="{9C663695-89AF-47A6-96D1-ED6013B08459}" type="presParOf" srcId="{DBCFEC2D-CC67-460F-8578-DE5EDD217795}" destId="{552429E6-E69B-444A-B04E-39CE58F98BD5}" srcOrd="1" destOrd="0" presId="urn:microsoft.com/office/officeart/2005/8/layout/default"/>
    <dgm:cxn modelId="{0C0C5F6C-9779-4144-B5B4-15F2084D7424}" type="presParOf" srcId="{DBCFEC2D-CC67-460F-8578-DE5EDD217795}" destId="{47467228-FB36-4F17-BA50-795AC24C6C02}" srcOrd="2" destOrd="0" presId="urn:microsoft.com/office/officeart/2005/8/layout/default"/>
    <dgm:cxn modelId="{DA080B62-CC10-46BB-B8D1-1AC00DDF137F}" type="presParOf" srcId="{DBCFEC2D-CC67-460F-8578-DE5EDD217795}" destId="{8CFB9993-D1D2-4641-BB32-FC357A23C3E4}" srcOrd="3" destOrd="0" presId="urn:microsoft.com/office/officeart/2005/8/layout/default"/>
    <dgm:cxn modelId="{66D4E0D7-D178-4FD2-90C1-A697C46AF647}" type="presParOf" srcId="{DBCFEC2D-CC67-460F-8578-DE5EDD217795}" destId="{66AC2E72-F28F-417A-ACB0-0D62DB39C9E6}" srcOrd="4" destOrd="0" presId="urn:microsoft.com/office/officeart/2005/8/layout/default"/>
    <dgm:cxn modelId="{EF567E39-BEA8-4DCC-BA5D-1F3A95EF3FC6}" type="presParOf" srcId="{DBCFEC2D-CC67-460F-8578-DE5EDD217795}" destId="{1840F694-51F9-4E80-B0BA-AAF539BBE552}" srcOrd="5" destOrd="0" presId="urn:microsoft.com/office/officeart/2005/8/layout/default"/>
    <dgm:cxn modelId="{02D98070-C9AC-4E4A-A393-C52424D8B2F9}" type="presParOf" srcId="{DBCFEC2D-CC67-460F-8578-DE5EDD217795}" destId="{FA1D2B54-5DDD-4C1B-B604-2E5D700C6A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AE81-BBCF-4D79-8094-DAB9AABCA939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BDBF6-F4EA-45C6-9090-EB516B3BFF8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18652817-6C32-4798-8E3F-AB14D76C7FE0}" type="parTrans" cxnId="{FBE37E82-DA67-4C94-A12F-03D8B4C46C5D}">
      <dgm:prSet/>
      <dgm:spPr/>
      <dgm:t>
        <a:bodyPr/>
        <a:lstStyle/>
        <a:p>
          <a:endParaRPr lang="en-US"/>
        </a:p>
      </dgm:t>
    </dgm:pt>
    <dgm:pt modelId="{C2105FA0-C5A6-4160-B621-5DECB8712BCB}" type="sibTrans" cxnId="{FBE37E82-DA67-4C94-A12F-03D8B4C46C5D}">
      <dgm:prSet/>
      <dgm:spPr/>
      <dgm:t>
        <a:bodyPr/>
        <a:lstStyle/>
        <a:p>
          <a:endParaRPr lang="en-US"/>
        </a:p>
      </dgm:t>
    </dgm:pt>
    <dgm:pt modelId="{7BB53324-D73F-4FEA-B70B-0D0D9CD086C8}">
      <dgm:prSet phldrT="[Text]"/>
      <dgm:spPr/>
      <dgm:t>
        <a:bodyPr/>
        <a:lstStyle/>
        <a:p>
          <a:r>
            <a:rPr lang="en-US" dirty="0"/>
            <a:t>DistanceFromChicago.csv</a:t>
          </a:r>
        </a:p>
      </dgm:t>
    </dgm:pt>
    <dgm:pt modelId="{4F79ACD9-0F0F-4697-95DA-6CD649F86FEE}" type="parTrans" cxnId="{8C3FCC5C-CB03-4DAF-9105-F6BB9C5DF025}">
      <dgm:prSet/>
      <dgm:spPr/>
      <dgm:t>
        <a:bodyPr/>
        <a:lstStyle/>
        <a:p>
          <a:endParaRPr lang="en-US"/>
        </a:p>
      </dgm:t>
    </dgm:pt>
    <dgm:pt modelId="{27B16805-4D97-4AB0-B642-750BD2BF9518}" type="sibTrans" cxnId="{8C3FCC5C-CB03-4DAF-9105-F6BB9C5DF025}">
      <dgm:prSet/>
      <dgm:spPr/>
      <dgm:t>
        <a:bodyPr/>
        <a:lstStyle/>
        <a:p>
          <a:endParaRPr lang="en-US"/>
        </a:p>
      </dgm:t>
    </dgm:pt>
    <dgm:pt modelId="{8737EAC4-63C0-4021-B6A3-B9C22AF49993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C707FE27-BB9E-45D7-B019-DBFCDC9A8D99}" type="parTrans" cxnId="{F96880A4-55F4-4B3C-BD65-7D1760A3A5FE}">
      <dgm:prSet/>
      <dgm:spPr/>
      <dgm:t>
        <a:bodyPr/>
        <a:lstStyle/>
        <a:p>
          <a:endParaRPr lang="en-US"/>
        </a:p>
      </dgm:t>
    </dgm:pt>
    <dgm:pt modelId="{5B547452-6F3C-4E08-89C4-362F82ADCBED}" type="sibTrans" cxnId="{F96880A4-55F4-4B3C-BD65-7D1760A3A5FE}">
      <dgm:prSet/>
      <dgm:spPr/>
      <dgm:t>
        <a:bodyPr/>
        <a:lstStyle/>
        <a:p>
          <a:endParaRPr lang="en-US"/>
        </a:p>
      </dgm:t>
    </dgm:pt>
    <dgm:pt modelId="{6573362B-4999-4D84-9154-88002DC1AC17}">
      <dgm:prSet phldrT="[Text]"/>
      <dgm:spPr/>
      <dgm:t>
        <a:bodyPr/>
        <a:lstStyle/>
        <a:p>
          <a:r>
            <a:rPr lang="en-US" dirty="0"/>
            <a:t>Discover up to 15 clusters</a:t>
          </a:r>
        </a:p>
      </dgm:t>
    </dgm:pt>
    <dgm:pt modelId="{A505A5AE-2E87-4279-ABC4-04E51AD0ECAF}" type="parTrans" cxnId="{58634E21-871B-4E8F-A80E-3F3CAAAFCC47}">
      <dgm:prSet/>
      <dgm:spPr/>
      <dgm:t>
        <a:bodyPr/>
        <a:lstStyle/>
        <a:p>
          <a:endParaRPr lang="en-US"/>
        </a:p>
      </dgm:t>
    </dgm:pt>
    <dgm:pt modelId="{1994500B-6CBD-4498-8869-F45602676E56}" type="sibTrans" cxnId="{58634E21-871B-4E8F-A80E-3F3CAAAFCC47}">
      <dgm:prSet/>
      <dgm:spPr/>
      <dgm:t>
        <a:bodyPr/>
        <a:lstStyle/>
        <a:p>
          <a:endParaRPr lang="en-US"/>
        </a:p>
      </dgm:t>
    </dgm:pt>
    <dgm:pt modelId="{E2D2E97A-C067-48B4-BF7F-0F2D44C7560C}">
      <dgm:prSet phldrT="[Text]"/>
      <dgm:spPr/>
      <dgm:t>
        <a:bodyPr/>
        <a:lstStyle/>
        <a:p>
          <a:r>
            <a:rPr lang="en-US" dirty="0"/>
            <a:t>Week 4 Distance From Chicago.py</a:t>
          </a:r>
        </a:p>
      </dgm:t>
    </dgm:pt>
    <dgm:pt modelId="{79872A00-A85C-406A-801C-4BF8AA8727FF}" type="parTrans" cxnId="{47730A3D-8981-408A-AF85-8E071079910B}">
      <dgm:prSet/>
      <dgm:spPr/>
      <dgm:t>
        <a:bodyPr/>
        <a:lstStyle/>
        <a:p>
          <a:endParaRPr lang="en-US"/>
        </a:p>
      </dgm:t>
    </dgm:pt>
    <dgm:pt modelId="{6EA56E9B-9B54-41A8-80DC-C055FB0A4088}" type="sibTrans" cxnId="{47730A3D-8981-408A-AF85-8E071079910B}">
      <dgm:prSet/>
      <dgm:spPr/>
      <dgm:t>
        <a:bodyPr/>
        <a:lstStyle/>
        <a:p>
          <a:endParaRPr lang="en-US"/>
        </a:p>
      </dgm:t>
    </dgm:pt>
    <dgm:pt modelId="{DAFAF8CC-A478-4FBE-A10E-6D56D2E6B7AE}">
      <dgm:prSet phldrT="[Text]"/>
      <dgm:spPr/>
      <dgm:t>
        <a:bodyPr/>
        <a:lstStyle/>
        <a:p>
          <a:r>
            <a:rPr lang="en-US" dirty="0"/>
            <a:t>Driving distances (in miles) from Chicago to 59 cities</a:t>
          </a:r>
        </a:p>
      </dgm:t>
    </dgm:pt>
    <dgm:pt modelId="{D7939C4C-5D23-4F4C-AD4A-2F2EDABA6417}" type="sibTrans" cxnId="{4B4772A1-6336-466D-9110-2A52F6F04DAA}">
      <dgm:prSet/>
      <dgm:spPr/>
      <dgm:t>
        <a:bodyPr/>
        <a:lstStyle/>
        <a:p>
          <a:endParaRPr lang="en-US"/>
        </a:p>
      </dgm:t>
    </dgm:pt>
    <dgm:pt modelId="{BFBC2973-685A-4EE5-A08E-DC6537A1F00B}" type="parTrans" cxnId="{4B4772A1-6336-466D-9110-2A52F6F04DAA}">
      <dgm:prSet/>
      <dgm:spPr/>
      <dgm:t>
        <a:bodyPr/>
        <a:lstStyle/>
        <a:p>
          <a:endParaRPr lang="en-US"/>
        </a:p>
      </dgm:t>
    </dgm:pt>
    <dgm:pt modelId="{106F9CF1-8400-46FF-8152-7ABBFC1B0E03}" type="pres">
      <dgm:prSet presAssocID="{6B00AE81-BBCF-4D79-8094-DAB9AABCA939}" presName="linear" presStyleCnt="0">
        <dgm:presLayoutVars>
          <dgm:dir/>
          <dgm:resizeHandles val="exact"/>
        </dgm:presLayoutVars>
      </dgm:prSet>
      <dgm:spPr/>
    </dgm:pt>
    <dgm:pt modelId="{A0B1FE8D-B928-4F38-8CA5-5ACCED9D3411}" type="pres">
      <dgm:prSet presAssocID="{FC6BDBF6-F4EA-45C6-9090-EB516B3BFF8B}" presName="comp" presStyleCnt="0"/>
      <dgm:spPr/>
    </dgm:pt>
    <dgm:pt modelId="{8B952FA5-1253-4AB1-97DD-03A615919F42}" type="pres">
      <dgm:prSet presAssocID="{FC6BDBF6-F4EA-45C6-9090-EB516B3BFF8B}" presName="box" presStyleLbl="node1" presStyleIdx="0" presStyleCnt="2"/>
      <dgm:spPr/>
    </dgm:pt>
    <dgm:pt modelId="{DB9CBAFF-5373-4D6B-AB8B-D640DE5D3887}" type="pres">
      <dgm:prSet presAssocID="{FC6BDBF6-F4EA-45C6-9090-EB516B3BFF8B}" presName="img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74000" r="-74000"/>
          </a:stretch>
        </a:blipFill>
      </dgm:spPr>
    </dgm:pt>
    <dgm:pt modelId="{7D62CC3E-F68E-4502-A6DE-83A6B90BECB0}" type="pres">
      <dgm:prSet presAssocID="{FC6BDBF6-F4EA-45C6-9090-EB516B3BFF8B}" presName="text" presStyleLbl="node1" presStyleIdx="0" presStyleCnt="2">
        <dgm:presLayoutVars>
          <dgm:bulletEnabled val="1"/>
        </dgm:presLayoutVars>
      </dgm:prSet>
      <dgm:spPr/>
    </dgm:pt>
    <dgm:pt modelId="{6DAA59EC-BCD9-4423-949E-1F01415B470F}" type="pres">
      <dgm:prSet presAssocID="{C2105FA0-C5A6-4160-B621-5DECB8712BCB}" presName="spacer" presStyleCnt="0"/>
      <dgm:spPr/>
    </dgm:pt>
    <dgm:pt modelId="{5BE50EFD-173D-4BF5-9EC2-9FD1ED2747EC}" type="pres">
      <dgm:prSet presAssocID="{8737EAC4-63C0-4021-B6A3-B9C22AF49993}" presName="comp" presStyleCnt="0"/>
      <dgm:spPr/>
    </dgm:pt>
    <dgm:pt modelId="{D77ACEA7-5E12-4401-A2E4-1E34A015C1E6}" type="pres">
      <dgm:prSet presAssocID="{8737EAC4-63C0-4021-B6A3-B9C22AF49993}" presName="box" presStyleLbl="node1" presStyleIdx="1" presStyleCnt="2"/>
      <dgm:spPr/>
    </dgm:pt>
    <dgm:pt modelId="{94F97ED3-BDE5-4FA5-9019-D6D61A37F300}" type="pres">
      <dgm:prSet presAssocID="{8737EAC4-63C0-4021-B6A3-B9C22AF49993}" presName="img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</dgm:spPr>
    </dgm:pt>
    <dgm:pt modelId="{95DB566E-B88F-4238-8684-43854F6522E5}" type="pres">
      <dgm:prSet presAssocID="{8737EAC4-63C0-4021-B6A3-B9C22AF49993}" presName="text" presStyleLbl="node1" presStyleIdx="1" presStyleCnt="2">
        <dgm:presLayoutVars>
          <dgm:bulletEnabled val="1"/>
        </dgm:presLayoutVars>
      </dgm:prSet>
      <dgm:spPr/>
    </dgm:pt>
  </dgm:ptLst>
  <dgm:cxnLst>
    <dgm:cxn modelId="{6EB5F104-07A4-49D2-BF5D-53302CEFDA3D}" type="presOf" srcId="{FC6BDBF6-F4EA-45C6-9090-EB516B3BFF8B}" destId="{8B952FA5-1253-4AB1-97DD-03A615919F42}" srcOrd="0" destOrd="0" presId="urn:microsoft.com/office/officeart/2005/8/layout/vList4"/>
    <dgm:cxn modelId="{9111720E-BECA-4F17-99FE-598FF022678F}" type="presOf" srcId="{7BB53324-D73F-4FEA-B70B-0D0D9CD086C8}" destId="{8B952FA5-1253-4AB1-97DD-03A615919F42}" srcOrd="0" destOrd="2" presId="urn:microsoft.com/office/officeart/2005/8/layout/vList4"/>
    <dgm:cxn modelId="{6C217D19-4968-43F4-B18D-F0205A075844}" type="presOf" srcId="{6573362B-4999-4D84-9154-88002DC1AC17}" destId="{D77ACEA7-5E12-4401-A2E4-1E34A015C1E6}" srcOrd="0" destOrd="1" presId="urn:microsoft.com/office/officeart/2005/8/layout/vList4"/>
    <dgm:cxn modelId="{58634E21-871B-4E8F-A80E-3F3CAAAFCC47}" srcId="{8737EAC4-63C0-4021-B6A3-B9C22AF49993}" destId="{6573362B-4999-4D84-9154-88002DC1AC17}" srcOrd="0" destOrd="0" parTransId="{A505A5AE-2E87-4279-ABC4-04E51AD0ECAF}" sibTransId="{1994500B-6CBD-4498-8869-F45602676E56}"/>
    <dgm:cxn modelId="{47730A3D-8981-408A-AF85-8E071079910B}" srcId="{8737EAC4-63C0-4021-B6A3-B9C22AF49993}" destId="{E2D2E97A-C067-48B4-BF7F-0F2D44C7560C}" srcOrd="1" destOrd="0" parTransId="{79872A00-A85C-406A-801C-4BF8AA8727FF}" sibTransId="{6EA56E9B-9B54-41A8-80DC-C055FB0A4088}"/>
    <dgm:cxn modelId="{8C3FCC5C-CB03-4DAF-9105-F6BB9C5DF025}" srcId="{FC6BDBF6-F4EA-45C6-9090-EB516B3BFF8B}" destId="{7BB53324-D73F-4FEA-B70B-0D0D9CD086C8}" srcOrd="1" destOrd="0" parTransId="{4F79ACD9-0F0F-4697-95DA-6CD649F86FEE}" sibTransId="{27B16805-4D97-4AB0-B642-750BD2BF9518}"/>
    <dgm:cxn modelId="{900A985F-1342-465B-82D6-EF75EADB0421}" type="presOf" srcId="{6573362B-4999-4D84-9154-88002DC1AC17}" destId="{95DB566E-B88F-4238-8684-43854F6522E5}" srcOrd="1" destOrd="1" presId="urn:microsoft.com/office/officeart/2005/8/layout/vList4"/>
    <dgm:cxn modelId="{B4AF3A43-49C6-471F-B823-3121FD03DBE9}" type="presOf" srcId="{6B00AE81-BBCF-4D79-8094-DAB9AABCA939}" destId="{106F9CF1-8400-46FF-8152-7ABBFC1B0E03}" srcOrd="0" destOrd="0" presId="urn:microsoft.com/office/officeart/2005/8/layout/vList4"/>
    <dgm:cxn modelId="{FBE37E82-DA67-4C94-A12F-03D8B4C46C5D}" srcId="{6B00AE81-BBCF-4D79-8094-DAB9AABCA939}" destId="{FC6BDBF6-F4EA-45C6-9090-EB516B3BFF8B}" srcOrd="0" destOrd="0" parTransId="{18652817-6C32-4798-8E3F-AB14D76C7FE0}" sibTransId="{C2105FA0-C5A6-4160-B621-5DECB8712BCB}"/>
    <dgm:cxn modelId="{98663696-8CEB-4449-BB22-EF45CB76A6B0}" type="presOf" srcId="{E2D2E97A-C067-48B4-BF7F-0F2D44C7560C}" destId="{95DB566E-B88F-4238-8684-43854F6522E5}" srcOrd="1" destOrd="2" presId="urn:microsoft.com/office/officeart/2005/8/layout/vList4"/>
    <dgm:cxn modelId="{784C22A0-C037-45D6-BA53-B2588443EB99}" type="presOf" srcId="{E2D2E97A-C067-48B4-BF7F-0F2D44C7560C}" destId="{D77ACEA7-5E12-4401-A2E4-1E34A015C1E6}" srcOrd="0" destOrd="2" presId="urn:microsoft.com/office/officeart/2005/8/layout/vList4"/>
    <dgm:cxn modelId="{4B4772A1-6336-466D-9110-2A52F6F04DAA}" srcId="{FC6BDBF6-F4EA-45C6-9090-EB516B3BFF8B}" destId="{DAFAF8CC-A478-4FBE-A10E-6D56D2E6B7AE}" srcOrd="0" destOrd="0" parTransId="{BFBC2973-685A-4EE5-A08E-DC6537A1F00B}" sibTransId="{D7939C4C-5D23-4F4C-AD4A-2F2EDABA6417}"/>
    <dgm:cxn modelId="{F96880A4-55F4-4B3C-BD65-7D1760A3A5FE}" srcId="{6B00AE81-BBCF-4D79-8094-DAB9AABCA939}" destId="{8737EAC4-63C0-4021-B6A3-B9C22AF49993}" srcOrd="1" destOrd="0" parTransId="{C707FE27-BB9E-45D7-B019-DBFCDC9A8D99}" sibTransId="{5B547452-6F3C-4E08-89C4-362F82ADCBED}"/>
    <dgm:cxn modelId="{808421B1-EDEF-4B21-87B8-FD9A963951E3}" type="presOf" srcId="{FC6BDBF6-F4EA-45C6-9090-EB516B3BFF8B}" destId="{7D62CC3E-F68E-4502-A6DE-83A6B90BECB0}" srcOrd="1" destOrd="0" presId="urn:microsoft.com/office/officeart/2005/8/layout/vList4"/>
    <dgm:cxn modelId="{6E8A29CA-4365-4884-90B8-44ED513F843B}" type="presOf" srcId="{7BB53324-D73F-4FEA-B70B-0D0D9CD086C8}" destId="{7D62CC3E-F68E-4502-A6DE-83A6B90BECB0}" srcOrd="1" destOrd="2" presId="urn:microsoft.com/office/officeart/2005/8/layout/vList4"/>
    <dgm:cxn modelId="{D6868AD5-31D5-488D-95B1-B8A893FDF9BE}" type="presOf" srcId="{8737EAC4-63C0-4021-B6A3-B9C22AF49993}" destId="{D77ACEA7-5E12-4401-A2E4-1E34A015C1E6}" srcOrd="0" destOrd="0" presId="urn:microsoft.com/office/officeart/2005/8/layout/vList4"/>
    <dgm:cxn modelId="{BA092AD6-3E9F-4880-B32C-F44F21E2F92A}" type="presOf" srcId="{DAFAF8CC-A478-4FBE-A10E-6D56D2E6B7AE}" destId="{7D62CC3E-F68E-4502-A6DE-83A6B90BECB0}" srcOrd="1" destOrd="1" presId="urn:microsoft.com/office/officeart/2005/8/layout/vList4"/>
    <dgm:cxn modelId="{AF318DDC-86BA-4423-AEBA-81C1429F5E23}" type="presOf" srcId="{DAFAF8CC-A478-4FBE-A10E-6D56D2E6B7AE}" destId="{8B952FA5-1253-4AB1-97DD-03A615919F42}" srcOrd="0" destOrd="1" presId="urn:microsoft.com/office/officeart/2005/8/layout/vList4"/>
    <dgm:cxn modelId="{15D130FA-0576-4BB3-8A97-02E334487EE3}" type="presOf" srcId="{8737EAC4-63C0-4021-B6A3-B9C22AF49993}" destId="{95DB566E-B88F-4238-8684-43854F6522E5}" srcOrd="1" destOrd="0" presId="urn:microsoft.com/office/officeart/2005/8/layout/vList4"/>
    <dgm:cxn modelId="{3BBAC73A-CF42-4C33-9BBB-1D25D8B41D9D}" type="presParOf" srcId="{106F9CF1-8400-46FF-8152-7ABBFC1B0E03}" destId="{A0B1FE8D-B928-4F38-8CA5-5ACCED9D3411}" srcOrd="0" destOrd="0" presId="urn:microsoft.com/office/officeart/2005/8/layout/vList4"/>
    <dgm:cxn modelId="{DB68431A-A25C-4AFF-9F96-CC7324186326}" type="presParOf" srcId="{A0B1FE8D-B928-4F38-8CA5-5ACCED9D3411}" destId="{8B952FA5-1253-4AB1-97DD-03A615919F42}" srcOrd="0" destOrd="0" presId="urn:microsoft.com/office/officeart/2005/8/layout/vList4"/>
    <dgm:cxn modelId="{B2D8830B-F501-48A5-AD06-50A89F53C7E8}" type="presParOf" srcId="{A0B1FE8D-B928-4F38-8CA5-5ACCED9D3411}" destId="{DB9CBAFF-5373-4D6B-AB8B-D640DE5D3887}" srcOrd="1" destOrd="0" presId="urn:microsoft.com/office/officeart/2005/8/layout/vList4"/>
    <dgm:cxn modelId="{05A58DD1-02B3-438A-A0FE-0C0BFED45887}" type="presParOf" srcId="{A0B1FE8D-B928-4F38-8CA5-5ACCED9D3411}" destId="{7D62CC3E-F68E-4502-A6DE-83A6B90BECB0}" srcOrd="2" destOrd="0" presId="urn:microsoft.com/office/officeart/2005/8/layout/vList4"/>
    <dgm:cxn modelId="{7DEA576E-F275-492D-9BF5-61E5C08AD3D6}" type="presParOf" srcId="{106F9CF1-8400-46FF-8152-7ABBFC1B0E03}" destId="{6DAA59EC-BCD9-4423-949E-1F01415B470F}" srcOrd="1" destOrd="0" presId="urn:microsoft.com/office/officeart/2005/8/layout/vList4"/>
    <dgm:cxn modelId="{3E2F67E9-A874-48DF-ABE2-537AD0F5E597}" type="presParOf" srcId="{106F9CF1-8400-46FF-8152-7ABBFC1B0E03}" destId="{5BE50EFD-173D-4BF5-9EC2-9FD1ED2747EC}" srcOrd="2" destOrd="0" presId="urn:microsoft.com/office/officeart/2005/8/layout/vList4"/>
    <dgm:cxn modelId="{1755C42D-924F-46E7-8BF6-AABE501DA8C3}" type="presParOf" srcId="{5BE50EFD-173D-4BF5-9EC2-9FD1ED2747EC}" destId="{D77ACEA7-5E12-4401-A2E4-1E34A015C1E6}" srcOrd="0" destOrd="0" presId="urn:microsoft.com/office/officeart/2005/8/layout/vList4"/>
    <dgm:cxn modelId="{F446E407-DCBA-4F73-AD7F-5AE6C1F69D51}" type="presParOf" srcId="{5BE50EFD-173D-4BF5-9EC2-9FD1ED2747EC}" destId="{94F97ED3-BDE5-4FA5-9019-D6D61A37F300}" srcOrd="1" destOrd="0" presId="urn:microsoft.com/office/officeart/2005/8/layout/vList4"/>
    <dgm:cxn modelId="{71CDB8F7-B0A6-4381-96C1-A91C0E6DB7C8}" type="presParOf" srcId="{5BE50EFD-173D-4BF5-9EC2-9FD1ED2747EC}" destId="{95DB566E-B88F-4238-8684-43854F6522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6122-AD3A-46C0-8A89-6E29D6D20BAB}">
      <dsp:nvSpPr>
        <dsp:cNvPr id="0" name=""/>
        <dsp:cNvSpPr/>
      </dsp:nvSpPr>
      <dsp:spPr>
        <a:xfrm>
          <a:off x="1911096" y="2135"/>
          <a:ext cx="6693407" cy="1305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K-Mean Clustering</a:t>
          </a:r>
        </a:p>
      </dsp:txBody>
      <dsp:txXfrm>
        <a:off x="1911096" y="2135"/>
        <a:ext cx="6693407" cy="1305425"/>
      </dsp:txXfrm>
    </dsp:sp>
    <dsp:sp modelId="{5771DB36-DE7A-4B9A-B7AA-66C51A14289D}">
      <dsp:nvSpPr>
        <dsp:cNvPr id="0" name=""/>
        <dsp:cNvSpPr/>
      </dsp:nvSpPr>
      <dsp:spPr>
        <a:xfrm>
          <a:off x="620233" y="2135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C5668-5656-469F-B314-D99AB44B1D48}">
      <dsp:nvSpPr>
        <dsp:cNvPr id="0" name=""/>
        <dsp:cNvSpPr/>
      </dsp:nvSpPr>
      <dsp:spPr>
        <a:xfrm>
          <a:off x="621788" y="1545187"/>
          <a:ext cx="6693407" cy="130542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Optimal Number of Clusters</a:t>
          </a:r>
        </a:p>
      </dsp:txBody>
      <dsp:txXfrm>
        <a:off x="621788" y="1545187"/>
        <a:ext cx="6693407" cy="1305425"/>
      </dsp:txXfrm>
    </dsp:sp>
    <dsp:sp modelId="{FB745ECC-3FA5-49FA-9765-47AA29FFC244}">
      <dsp:nvSpPr>
        <dsp:cNvPr id="0" name=""/>
        <dsp:cNvSpPr/>
      </dsp:nvSpPr>
      <dsp:spPr>
        <a:xfrm>
          <a:off x="7330991" y="1545187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D42E-A67A-4DD7-9C6E-3B9EBAFFA177}">
      <dsp:nvSpPr>
        <dsp:cNvPr id="0" name=""/>
        <dsp:cNvSpPr/>
      </dsp:nvSpPr>
      <dsp:spPr>
        <a:xfrm>
          <a:off x="1911096" y="3043777"/>
          <a:ext cx="669340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Distance </a:t>
          </a:r>
          <a:r>
            <a:rPr lang="en-US" sz="4300" kern="1200"/>
            <a:t>to Chicago</a:t>
          </a:r>
          <a:endParaRPr lang="en-US" sz="4300" kern="1200" dirty="0"/>
        </a:p>
      </dsp:txBody>
      <dsp:txXfrm>
        <a:off x="1911096" y="3043777"/>
        <a:ext cx="6693407" cy="1305425"/>
      </dsp:txXfrm>
    </dsp:sp>
    <dsp:sp modelId="{F69601A0-7B05-4628-94B6-219AC1F9D25C}">
      <dsp:nvSpPr>
        <dsp:cNvPr id="0" name=""/>
        <dsp:cNvSpPr/>
      </dsp:nvSpPr>
      <dsp:spPr>
        <a:xfrm>
          <a:off x="629551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137AC-393D-4D5B-959F-7AFF7646F25D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Hypothesis – There are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observations come from different populations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Usually more than one population</a:t>
          </a:r>
        </a:p>
      </dsp:txBody>
      <dsp:txXfrm>
        <a:off x="2239099" y="0"/>
        <a:ext cx="8276500" cy="1359793"/>
      </dsp:txXfrm>
    </dsp:sp>
    <dsp:sp modelId="{CCA5D7EB-CC91-4A73-B519-E1EA9AFAD6E7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3000" b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11AD1-2B81-4B0F-8951-CB02CE5CD0D0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Goals – Identify the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Objects within the same cluster are as </a:t>
          </a:r>
          <a:r>
            <a:rPr lang="en-US" sz="2000" i="1" kern="1200" dirty="0"/>
            <a:t>similar</a:t>
          </a:r>
          <a:r>
            <a:rPr lang="en-US" sz="2000" kern="1200" dirty="0"/>
            <a:t> as possible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Objects from different clusters are as </a:t>
          </a:r>
          <a:r>
            <a:rPr lang="en-US" sz="2000" i="1" kern="1200" dirty="0"/>
            <a:t>dissimilar</a:t>
          </a:r>
          <a:r>
            <a:rPr lang="en-US" sz="2000" kern="1200" dirty="0"/>
            <a:t> as possible</a:t>
          </a:r>
        </a:p>
      </dsp:txBody>
      <dsp:txXfrm>
        <a:off x="2239099" y="1495772"/>
        <a:ext cx="8276500" cy="1359793"/>
      </dsp:txXfrm>
    </dsp:sp>
    <dsp:sp modelId="{45317B9C-ED91-4ABF-BE0B-A7144171E198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17E5A-6B3F-48A8-BEEF-7A8810064485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Tasks – Construct the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Partition the observations into disjoint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Similar</a:t>
          </a:r>
          <a:r>
            <a:rPr lang="en-US" sz="2000" kern="1200" dirty="0"/>
            <a:t> observations are put into the same cluster</a:t>
          </a:r>
        </a:p>
      </dsp:txBody>
      <dsp:txXfrm>
        <a:off x="2239099" y="2991544"/>
        <a:ext cx="8276500" cy="1359793"/>
      </dsp:txXfrm>
    </dsp:sp>
    <dsp:sp modelId="{0744E398-F02B-4F19-8641-A8DC6EB66F17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99146-5D91-4E12-A416-AF8B7C28DA43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How to measure “similarity”?</a:t>
          </a:r>
        </a:p>
      </dsp:txBody>
      <dsp:txXfrm>
        <a:off x="207272" y="542268"/>
        <a:ext cx="4943975" cy="1544992"/>
      </dsp:txXfrm>
    </dsp:sp>
    <dsp:sp modelId="{93632282-B8C9-417B-97D9-DD13D0BAA04A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3F6D9-37A1-4410-90B4-AC89FAC29FDE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How to assign observations into clusters?</a:t>
          </a:r>
        </a:p>
      </dsp:txBody>
      <dsp:txXfrm>
        <a:off x="5570351" y="542268"/>
        <a:ext cx="4943975" cy="1544992"/>
      </dsp:txXfrm>
    </dsp:sp>
    <dsp:sp modelId="{85B11BA3-E4D1-4BE8-AB03-354EFE516F6B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E2FD-54ED-40CB-BACF-41EE28CC6C11}">
      <dsp:nvSpPr>
        <dsp:cNvPr id="0" name=""/>
        <dsp:cNvSpPr/>
      </dsp:nvSpPr>
      <dsp:spPr>
        <a:xfrm>
          <a:off x="288881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How to determine the number of clusters?</a:t>
          </a:r>
        </a:p>
      </dsp:txBody>
      <dsp:txXfrm>
        <a:off x="2888811" y="2487242"/>
        <a:ext cx="4943975" cy="1544992"/>
      </dsp:txXfrm>
    </dsp:sp>
    <dsp:sp modelId="{E5663EE1-F521-4FA6-9C1B-3F1FACAD7B93}">
      <dsp:nvSpPr>
        <dsp:cNvPr id="0" name=""/>
        <dsp:cNvSpPr/>
      </dsp:nvSpPr>
      <dsp:spPr>
        <a:xfrm>
          <a:off x="2682812" y="2264076"/>
          <a:ext cx="1081494" cy="1622241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7000" r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6278B-1940-47E9-8FD2-1CD82800B34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Euclidean</a:t>
          </a:r>
        </a:p>
      </dsp:txBody>
      <dsp:txXfrm>
        <a:off x="1748064" y="2975"/>
        <a:ext cx="3342605" cy="2005563"/>
      </dsp:txXfrm>
    </dsp:sp>
    <dsp:sp modelId="{47467228-FB36-4F17-BA50-795AC24C6C0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Manhattan</a:t>
          </a:r>
        </a:p>
      </dsp:txBody>
      <dsp:txXfrm>
        <a:off x="5424930" y="2975"/>
        <a:ext cx="3342605" cy="2005563"/>
      </dsp:txXfrm>
    </dsp:sp>
    <dsp:sp modelId="{66AC2E72-F28F-417A-ACB0-0D62DB39C9E6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Chebyshev</a:t>
          </a:r>
        </a:p>
      </dsp:txBody>
      <dsp:txXfrm>
        <a:off x="1748064" y="2342799"/>
        <a:ext cx="3342605" cy="2005563"/>
      </dsp:txXfrm>
    </dsp:sp>
    <dsp:sp modelId="{FA1D2B54-5DDD-4C1B-B604-2E5D700C6AC9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Cosine</a:t>
          </a:r>
        </a:p>
      </dsp:txBody>
      <dsp:txXfrm>
        <a:off x="5424930" y="2342799"/>
        <a:ext cx="3342605" cy="200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52FA5-1253-4AB1-97DD-03A615919F42}">
      <dsp:nvSpPr>
        <dsp:cNvPr id="0" name=""/>
        <dsp:cNvSpPr/>
      </dsp:nvSpPr>
      <dsp:spPr>
        <a:xfrm>
          <a:off x="0" y="0"/>
          <a:ext cx="4337050" cy="1787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Driving distances (in miles) from Chicago to 59 cities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DistanceFromChicago.csv</a:t>
          </a:r>
        </a:p>
      </dsp:txBody>
      <dsp:txXfrm>
        <a:off x="1046177" y="0"/>
        <a:ext cx="3290872" cy="1787679"/>
      </dsp:txXfrm>
    </dsp:sp>
    <dsp:sp modelId="{DB9CBAFF-5373-4D6B-AB8B-D640DE5D3887}">
      <dsp:nvSpPr>
        <dsp:cNvPr id="0" name=""/>
        <dsp:cNvSpPr/>
      </dsp:nvSpPr>
      <dsp:spPr>
        <a:xfrm>
          <a:off x="178767" y="178767"/>
          <a:ext cx="867410" cy="14301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74000" r="-7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CEA7-5E12-4401-A2E4-1E34A015C1E6}">
      <dsp:nvSpPr>
        <dsp:cNvPr id="0" name=""/>
        <dsp:cNvSpPr/>
      </dsp:nvSpPr>
      <dsp:spPr>
        <a:xfrm>
          <a:off x="0" y="1966447"/>
          <a:ext cx="4337050" cy="1787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Discover up to 15 clusters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Week 4 Distance From Chicago.py</a:t>
          </a:r>
        </a:p>
      </dsp:txBody>
      <dsp:txXfrm>
        <a:off x="1046177" y="1966447"/>
        <a:ext cx="3290872" cy="1787679"/>
      </dsp:txXfrm>
    </dsp:sp>
    <dsp:sp modelId="{94F97ED3-BDE5-4FA5-9019-D6D61A37F300}">
      <dsp:nvSpPr>
        <dsp:cNvPr id="0" name=""/>
        <dsp:cNvSpPr/>
      </dsp:nvSpPr>
      <dsp:spPr>
        <a:xfrm>
          <a:off x="178767" y="2145214"/>
          <a:ext cx="867410" cy="14301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51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09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6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0AE8-7F62-451C-B0D4-2A09743ABD1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ED0A-8E45-47B5-8DC0-0717463208B1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489D-D087-4CE2-847F-015B36BF5A1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6254E1-FF33-4DA6-820F-D375E8B9EA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96" y="4928473"/>
            <a:ext cx="10843768" cy="1634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B233-ED68-4B00-AFE4-A8AA9E8E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147" y="1351875"/>
            <a:ext cx="4895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7868-F35D-4453-8B24-8D27DE48B08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871-6BE4-40B4-82F8-5E73D6E11CC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DB9B-36B5-4E68-A769-01D4BEBDFAF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1067-D8E1-4C5B-B0A0-87BFCEBEF00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20BA-FD9D-4DB5-8842-E23BE560BE7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AC1C-D064-445C-AE6F-8AA8F79A296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0D11-9507-4150-B10C-D0F08A9A488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FA63-08C2-481D-AE0E-8F8CAAC0ED8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F9DD-095E-4443-BE85-01912AC3AEB3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732BFD9-F1B5-489A-9F85-1F59C7D082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581" y="6400800"/>
            <a:ext cx="320841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747934" cy="27595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484</a:t>
            </a:r>
          </a:p>
          <a:p>
            <a:pPr marL="9144" algn="l"/>
            <a:r>
              <a:rPr lang="en-US" sz="5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en-US" sz="54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Week 4, February 11, 2021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Spring Semester 2021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 Requirements for Distance Metric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Non-negativity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all distance cannot be negative.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Symmetry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distance measuring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same as the distance measuring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b="1" dirty="0"/>
                  <a:t>Coincidence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In other words, the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must always be zero. Conversely, if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zero, then they must be identical.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Subadditivity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another observation.  This is also known as the </a:t>
                </a:r>
                <a:r>
                  <a:rPr lang="en-US" i="1" dirty="0"/>
                  <a:t>Triangle Inequality</a:t>
                </a:r>
                <a:r>
                  <a:rPr lang="en-US" dirty="0"/>
                  <a:t> because the sum of the lengths of any two sides of a triangle is always greater than or equal to the length of the third side.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7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Common Distance Metrics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A74802-645E-45F4-994F-B0ABCC6B7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Rescale Interval Variables, if Desired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708"/>
            <a:ext cx="5021424" cy="435133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Standardize</a:t>
            </a:r>
          </a:p>
          <a:p>
            <a:r>
              <a:rPr lang="en-US" dirty="0"/>
              <a:t>The transformation is:</a:t>
            </a:r>
            <a:br>
              <a:rPr lang="en-US" dirty="0"/>
            </a:br>
            <a:r>
              <a:rPr lang="en-US" dirty="0"/>
              <a:t>(value – mean) / (standard deviation).</a:t>
            </a:r>
          </a:p>
          <a:p>
            <a:r>
              <a:rPr lang="en-US" dirty="0"/>
              <a:t>The resulting variable has a mean of zero and a variance of one.</a:t>
            </a:r>
          </a:p>
          <a:p>
            <a:r>
              <a:rPr lang="en-US" dirty="0"/>
              <a:t>Centers of clusters will be scattered around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EB365A-7E65-4A52-A59C-71E7914B18C6}"/>
              </a:ext>
            </a:extLst>
          </p:cNvPr>
          <p:cNvSpPr txBox="1">
            <a:spLocks/>
          </p:cNvSpPr>
          <p:nvPr/>
        </p:nvSpPr>
        <p:spPr>
          <a:xfrm>
            <a:off x="6332377" y="1853552"/>
            <a:ext cx="5131835" cy="435133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Range</a:t>
            </a:r>
          </a:p>
          <a:p>
            <a:r>
              <a:rPr lang="en-US" dirty="0"/>
              <a:t>The transformation is:</a:t>
            </a:r>
            <a:br>
              <a:rPr lang="en-US" dirty="0"/>
            </a:br>
            <a:r>
              <a:rPr lang="en-US" dirty="0"/>
              <a:t>(value – minimum) / (maximum  minimum).</a:t>
            </a:r>
          </a:p>
          <a:p>
            <a:r>
              <a:rPr lang="en-US" dirty="0"/>
              <a:t>The resulting variable has a minimum of zero and a maximum of one.</a:t>
            </a:r>
          </a:p>
          <a:p>
            <a:r>
              <a:rPr lang="en-US" dirty="0"/>
              <a:t>Variations within clusters will be bounded within [0, 1]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340-FC0A-4595-B2D9-26D954F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Represent Clusters: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centroid represents the </a:t>
            </a:r>
            <a:r>
              <a:rPr lang="en-US" b="1" i="1" dirty="0"/>
              <a:t>center</a:t>
            </a:r>
            <a:r>
              <a:rPr lang="en-US" dirty="0"/>
              <a:t> of a cluster</a:t>
            </a:r>
          </a:p>
          <a:p>
            <a:r>
              <a:rPr lang="en-US" dirty="0"/>
              <a:t>A centroid gives us a summary about a cluster</a:t>
            </a:r>
          </a:p>
          <a:p>
            <a:r>
              <a:rPr lang="en-US" dirty="0"/>
              <a:t>Centroids are usually the arithmetic means of the interval variables</a:t>
            </a:r>
          </a:p>
          <a:p>
            <a:r>
              <a:rPr lang="en-US" dirty="0"/>
              <a:t>If we can visualize a cluster as</a:t>
            </a:r>
            <a:br>
              <a:rPr lang="en-US" dirty="0"/>
            </a:br>
            <a:r>
              <a:rPr lang="en-US" dirty="0"/>
              <a:t>two-dimensional ellipse, then the</a:t>
            </a:r>
            <a:br>
              <a:rPr lang="en-US" dirty="0"/>
            </a:br>
            <a:r>
              <a:rPr lang="en-US" dirty="0"/>
              <a:t>centroid of the cluster is the center</a:t>
            </a:r>
            <a:br>
              <a:rPr lang="en-US" dirty="0"/>
            </a:br>
            <a:r>
              <a:rPr lang="en-US" dirty="0"/>
              <a:t>of the ellipse.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6AEEE-3474-429C-BB28-3BEFA2F60A8F}"/>
              </a:ext>
            </a:extLst>
          </p:cNvPr>
          <p:cNvSpPr/>
          <p:nvPr/>
        </p:nvSpPr>
        <p:spPr>
          <a:xfrm>
            <a:off x="7078980" y="3429000"/>
            <a:ext cx="4142269" cy="253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2813-659C-4528-82DA-E594BF199C65}"/>
              </a:ext>
            </a:extLst>
          </p:cNvPr>
          <p:cNvSpPr txBox="1"/>
          <p:nvPr/>
        </p:nvSpPr>
        <p:spPr>
          <a:xfrm>
            <a:off x="9104395" y="45130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3831-B96D-4500-B69F-12B33ACF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Identify Clusters: Cluster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are sequentially labeled from 1 to the number of clusters (or from 0 to one less than the number of clusters)</a:t>
            </a:r>
          </a:p>
          <a:p>
            <a:r>
              <a:rPr lang="en-US" dirty="0"/>
              <a:t>The Cluster Identifiers are merely integers</a:t>
            </a:r>
          </a:p>
          <a:p>
            <a:r>
              <a:rPr lang="en-US" b="1" dirty="0"/>
              <a:t>Disclaimer</a:t>
            </a:r>
            <a:r>
              <a:rPr lang="en-US" dirty="0"/>
              <a:t>: The Cluster Identifiers do not indicate the discovery order of the clusters, the relative magnitudes of the centroids, or any relationships among the clusters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0DEF-598C-4048-9EC6-B177852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6586A-9F7A-4D89-BD66-42169224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48" y="146367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51822-2B6F-4832-A28B-11FCFAC6B2A7}"/>
              </a:ext>
            </a:extLst>
          </p:cNvPr>
          <p:cNvSpPr/>
          <p:nvPr/>
        </p:nvSpPr>
        <p:spPr>
          <a:xfrm>
            <a:off x="3701443" y="1690688"/>
            <a:ext cx="1673800" cy="4048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A59E6-BC79-45F0-A06E-C2FF6B0E044B}"/>
              </a:ext>
            </a:extLst>
          </p:cNvPr>
          <p:cNvSpPr/>
          <p:nvPr/>
        </p:nvSpPr>
        <p:spPr>
          <a:xfrm>
            <a:off x="5361812" y="1463675"/>
            <a:ext cx="2181987" cy="3188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8A9A6-4EAC-4563-AE6B-675AD16F7E04}"/>
              </a:ext>
            </a:extLst>
          </p:cNvPr>
          <p:cNvSpPr/>
          <p:nvPr/>
        </p:nvSpPr>
        <p:spPr>
          <a:xfrm>
            <a:off x="1828800" y="3276166"/>
            <a:ext cx="1872643" cy="25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7F7E8A-3270-41A1-AB5B-74D23BF5DA78}"/>
              </a:ext>
            </a:extLst>
          </p:cNvPr>
          <p:cNvSpPr txBox="1">
            <a:spLocks/>
          </p:cNvSpPr>
          <p:nvPr/>
        </p:nvSpPr>
        <p:spPr>
          <a:xfrm>
            <a:off x="7977139" y="1463675"/>
            <a:ext cx="337666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observations into non-overlapping hyperspheres</a:t>
            </a:r>
          </a:p>
          <a:p>
            <a:r>
              <a:rPr lang="en-US" dirty="0"/>
              <a:t>The radii of hyper-spheres are as small as possible</a:t>
            </a:r>
          </a:p>
          <a:p>
            <a:r>
              <a:rPr lang="en-US" dirty="0"/>
              <a:t>Each observation must belong to one and only one hyper-sphere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1EDB2-AB05-437A-BA82-D0F20392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9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observation is assigned to a given cluster such that the total intra-cluster variation (a.k.a. total within-cluster variation) is minimized.</a:t>
                </a:r>
              </a:p>
              <a:p>
                <a:r>
                  <a:rPr lang="en-US" dirty="0"/>
                  <a:t>The total within-cluster variation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number of clusters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the clusters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mean of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(a.k.a., the center of a hyper-sphere)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observation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3F36-768A-459B-B4C8-3AC2B59A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 of the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Specify the number of clusters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observations as initial centroids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/>
                  <a:t>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 by assigning all observations to the closest centroids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dirty="0"/>
                  <a:t>Re-compute centroids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Done if the Total Within-Cluster variation converges (in practice, check for no changes in cluster memberships)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FF09-7B8C-4337-A00F-4E11D0D0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strategies for choosing the initial centroids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first K complete records and use their values as initial centroids (i.e., first complete record’s values are the first cluster’s initial centroid, and so 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choose K complete records and use their values as initial centroids (used by the </a:t>
            </a:r>
            <a:r>
              <a:rPr lang="en-US" dirty="0" err="1"/>
              <a:t>sklearn.cluster.Kmeans</a:t>
            </a:r>
            <a:r>
              <a:rPr lang="en-US" dirty="0"/>
              <a:t>)</a:t>
            </a:r>
          </a:p>
          <a:p>
            <a:r>
              <a:rPr lang="en-US" dirty="0"/>
              <a:t>In theory, the choice of the initial centroids should not affect the resulting centroids.  It may, however, impact the number of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5E53-C293-4A74-AC3B-A6E9B74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the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is often referred to as Lloyd’s algorithm.</a:t>
            </a:r>
          </a:p>
          <a:p>
            <a:r>
              <a:rPr lang="en-US" dirty="0"/>
              <a:t>Lloyd, S. P. (1957). "Least square quantization in PCM". </a:t>
            </a:r>
            <a:r>
              <a:rPr lang="en-US" i="1" dirty="0"/>
              <a:t>Bell Telephone Laboratories Paper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Pulse-code modulation (PCM) is a method used to digitally represent sampled analog signals.</a:t>
            </a:r>
          </a:p>
          <a:p>
            <a:pPr lvl="1"/>
            <a:r>
              <a:rPr lang="en-US" dirty="0"/>
              <a:t>Republished later as Lloyd., S. P. (1982). "Least squares quantization in PCM”. </a:t>
            </a:r>
            <a:r>
              <a:rPr lang="en-US" i="1" dirty="0"/>
              <a:t>IEEE Transactions on Information Theory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 (2): 129–137. </a:t>
            </a:r>
          </a:p>
          <a:p>
            <a:r>
              <a:rPr lang="en-US" dirty="0" err="1"/>
              <a:t>Forgy</a:t>
            </a:r>
            <a:r>
              <a:rPr lang="en-US" dirty="0"/>
              <a:t>, E. W. (1965). "Cluster analysis of multivariate data: efficiency versus interpretability of classifications". </a:t>
            </a:r>
            <a:r>
              <a:rPr lang="en-US" i="1" dirty="0"/>
              <a:t>Biometrics</a:t>
            </a:r>
            <a:r>
              <a:rPr lang="en-US" dirty="0"/>
              <a:t>. </a:t>
            </a:r>
            <a:r>
              <a:rPr lang="en-US" b="1" dirty="0"/>
              <a:t>21</a:t>
            </a:r>
            <a:r>
              <a:rPr lang="en-US" dirty="0"/>
              <a:t>: 768–769.</a:t>
            </a:r>
          </a:p>
          <a:p>
            <a:r>
              <a:rPr lang="en-US" dirty="0"/>
              <a:t>Hartigan, J. A., and Wong, M. A. (1979). “Algorithm AS 136: A K-Means Clustering Algorithm”. </a:t>
            </a:r>
            <a:r>
              <a:rPr lang="en-US" i="1" dirty="0"/>
              <a:t>Applied Statistics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(1): 100-108.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B658-6114-44D8-9997-CB3463C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4: Cluster Discovery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4351826" y="5987018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4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E40DC-87A6-4C6C-9F2B-F304E89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193F96F-E5AD-4F83-84F2-1865035A0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405668"/>
              </p:ext>
            </p:extLst>
          </p:nvPr>
        </p:nvGraphicFramePr>
        <p:xfrm>
          <a:off x="1454020" y="156177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156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pPr lvl="1"/>
            <a:r>
              <a:rPr lang="en-US" dirty="0"/>
              <a:t>For one dimension, this distance is simply the absolute difference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0.1,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0.2, 0.3, 0.7, and 0.8 (WCSS = 0)</a:t>
            </a:r>
          </a:p>
          <a:p>
            <a:pPr lvl="1"/>
            <a:r>
              <a:rPr lang="en-US" dirty="0"/>
              <a:t>Distance from C2: 0.2,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, and </a:t>
            </a:r>
            <a:r>
              <a:rPr lang="en-US" b="1" dirty="0"/>
              <a:t>0.6</a:t>
            </a:r>
            <a:r>
              <a:rPr lang="en-US" dirty="0"/>
              <a:t> (WCSS = 0</a:t>
            </a:r>
            <a:r>
              <a:rPr lang="en-US" baseline="30000" dirty="0"/>
              <a:t>2</a:t>
            </a:r>
            <a:r>
              <a:rPr lang="en-US" dirty="0"/>
              <a:t> + 0.1</a:t>
            </a:r>
            <a:r>
              <a:rPr lang="en-US" baseline="30000" dirty="0"/>
              <a:t>2</a:t>
            </a:r>
            <a:r>
              <a:rPr lang="en-US" dirty="0"/>
              <a:t> + 0.5</a:t>
            </a:r>
            <a:r>
              <a:rPr lang="en-US" baseline="30000" dirty="0"/>
              <a:t>2</a:t>
            </a:r>
            <a:r>
              <a:rPr lang="en-US" dirty="0"/>
              <a:t> + 0.6</a:t>
            </a:r>
            <a:r>
              <a:rPr lang="en-US" baseline="30000" dirty="0"/>
              <a:t>2</a:t>
            </a:r>
            <a:r>
              <a:rPr lang="en-US" dirty="0"/>
              <a:t> = 0.62)</a:t>
            </a:r>
          </a:p>
          <a:p>
            <a:pPr lvl="1"/>
            <a:r>
              <a:rPr lang="en-US" dirty="0"/>
              <a:t>Total WCSS = 0.62</a:t>
            </a:r>
          </a:p>
          <a:p>
            <a:pPr lvl="1"/>
            <a:r>
              <a:rPr lang="en-US" dirty="0"/>
              <a:t>Cluster membership: 1, 2, 2, 2, 2</a:t>
            </a:r>
          </a:p>
          <a:p>
            <a:pPr lvl="1"/>
            <a:r>
              <a:rPr lang="en-US" dirty="0"/>
              <a:t>New centroid: C1 = 0.1, C2 = (0.3+0.4+0.8+0.9)/4 =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D362-B1FB-4A78-85EE-7A229457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2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0.1, C2 = 0.6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0.3, 0.7, and 0.8 (WCSS = 0.04)</a:t>
            </a:r>
          </a:p>
          <a:p>
            <a:pPr lvl="1"/>
            <a:r>
              <a:rPr lang="en-US" dirty="0"/>
              <a:t>Distance from C2: 0.5, 0.3,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and </a:t>
            </a:r>
            <a:r>
              <a:rPr lang="en-US" b="1" dirty="0"/>
              <a:t>0.3</a:t>
            </a:r>
            <a:r>
              <a:rPr lang="en-US" dirty="0"/>
              <a:t> (WCSS = 0.17)</a:t>
            </a:r>
          </a:p>
          <a:p>
            <a:pPr lvl="1"/>
            <a:r>
              <a:rPr lang="en-US" dirty="0"/>
              <a:t>Total WCSS = 0.21</a:t>
            </a:r>
          </a:p>
          <a:p>
            <a:pPr lvl="1"/>
            <a:r>
              <a:rPr lang="en-US" dirty="0"/>
              <a:t>Cluster membership: 1, 1, 2, 2, 2</a:t>
            </a:r>
          </a:p>
          <a:p>
            <a:pPr lvl="1"/>
            <a:r>
              <a:rPr lang="en-US" dirty="0"/>
              <a:t>New centroid: C1 = (0.1+0.3)/2 = 0.2, C2 = (0.4+0.8+0.9)/3 = 0.7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62AE-CA19-463C-81E3-46D08A0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3:</a:t>
            </a:r>
          </a:p>
          <a:p>
            <a:pPr lvl="1"/>
            <a:r>
              <a:rPr lang="en-US" dirty="0"/>
              <a:t>Initial centroids: C1 = 0.2, C2 = 0.7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0.6, and 0.7 (WCSS = 0.06)</a:t>
            </a:r>
          </a:p>
          <a:p>
            <a:pPr lvl="1"/>
            <a:r>
              <a:rPr lang="en-US" dirty="0"/>
              <a:t>Distance from C2: 0.6, 0.4, 0.3, </a:t>
            </a:r>
            <a:r>
              <a:rPr lang="en-US" b="1" dirty="0"/>
              <a:t>0.1</a:t>
            </a:r>
            <a:r>
              <a:rPr lang="en-US" dirty="0"/>
              <a:t>, and </a:t>
            </a:r>
            <a:r>
              <a:rPr lang="en-US" b="1" dirty="0"/>
              <a:t>0.2</a:t>
            </a:r>
            <a:r>
              <a:rPr lang="en-US" dirty="0"/>
              <a:t> (WCSS = 0.05)</a:t>
            </a:r>
          </a:p>
          <a:p>
            <a:pPr lvl="1"/>
            <a:r>
              <a:rPr lang="en-US" dirty="0"/>
              <a:t>Total WCSS = 0.11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0.267, C2 = (0.8+0.9)/2 = 0.85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D212-DAAB-4D1B-AB48-208B392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4:</a:t>
            </a:r>
          </a:p>
          <a:p>
            <a:pPr lvl="1"/>
            <a:r>
              <a:rPr lang="en-US" dirty="0"/>
              <a:t>Initial centroids: C1 = 0.267, C2 = 0.85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0.167</a:t>
            </a:r>
            <a:r>
              <a:rPr lang="en-US" dirty="0"/>
              <a:t>, </a:t>
            </a:r>
            <a:r>
              <a:rPr lang="en-US" b="1" dirty="0"/>
              <a:t>0.003</a:t>
            </a:r>
            <a:r>
              <a:rPr lang="en-US" dirty="0"/>
              <a:t>, </a:t>
            </a:r>
            <a:r>
              <a:rPr lang="en-US" b="1" dirty="0"/>
              <a:t>0.133</a:t>
            </a:r>
            <a:r>
              <a:rPr lang="en-US" dirty="0"/>
              <a:t>, 0.533, and 0.633 (WCSS = 0.0467)</a:t>
            </a:r>
          </a:p>
          <a:p>
            <a:pPr lvl="1"/>
            <a:r>
              <a:rPr lang="en-US" dirty="0"/>
              <a:t>Distance from C2: 0.75, 0.55, 0.45, </a:t>
            </a:r>
            <a:r>
              <a:rPr lang="en-US" b="1" dirty="0"/>
              <a:t>0.05</a:t>
            </a:r>
            <a:r>
              <a:rPr lang="en-US" dirty="0"/>
              <a:t>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Total WCSS = 0.051667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</a:t>
            </a:r>
            <a:r>
              <a:rPr lang="en-US" b="1" dirty="0"/>
              <a:t>0.267</a:t>
            </a:r>
            <a:r>
              <a:rPr lang="en-US" dirty="0"/>
              <a:t>, C2 = (0.8+0.9)/2 = </a:t>
            </a:r>
            <a:r>
              <a:rPr lang="en-US" b="1" dirty="0"/>
              <a:t>0.85</a:t>
            </a:r>
          </a:p>
          <a:p>
            <a:r>
              <a:rPr lang="en-US" dirty="0"/>
              <a:t>Iteration ends because the centroids converged and there are no changes in cluster memberships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B361-E76E-4C64-9A1A-271CF53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197"/>
            <a:ext cx="10515600" cy="3349690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cluster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as a 2-dimensional array to meet the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([[0.1], [0.3], [0.4], [0.8], [0.9]])</a:t>
            </a:r>
          </a:p>
          <a:p>
            <a:pPr marL="0" indent="0">
              <a:buNone/>
            </a:pP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Find the 2-cluster solution</a:t>
            </a:r>
          </a:p>
          <a:p>
            <a:pPr marL="0" indent="0">
              <a:buNone/>
            </a:pP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None).fit(X)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63042-2D68-4BDE-B865-BFDE6D6CC71E}"/>
              </a:ext>
            </a:extLst>
          </p:cNvPr>
          <p:cNvSpPr txBox="1">
            <a:spLocks/>
          </p:cNvSpPr>
          <p:nvPr/>
        </p:nvSpPr>
        <p:spPr>
          <a:xfrm>
            <a:off x="838200" y="5098758"/>
            <a:ext cx="10515600" cy="1106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[0 0 0 1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[0.26666667]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[0.85]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4F3-3A3A-4732-B693-246266E1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82E7220-E39A-4DD8-85DA-92561DC5B081}"/>
              </a:ext>
            </a:extLst>
          </p:cNvPr>
          <p:cNvSpPr/>
          <p:nvPr/>
        </p:nvSpPr>
        <p:spPr>
          <a:xfrm>
            <a:off x="9448800" y="2202024"/>
            <a:ext cx="2429069" cy="1325563"/>
          </a:xfrm>
          <a:prstGeom prst="wedgeEllipseCallout">
            <a:avLst>
              <a:gd name="adj1" fmla="val -107645"/>
              <a:gd name="adj2" fmla="val 59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Random = None lets Python chooses seed</a:t>
            </a:r>
          </a:p>
        </p:txBody>
      </p:sp>
    </p:spTree>
    <p:extLst>
      <p:ext uri="{BB962C8B-B14F-4D97-AF65-F5344CB8AC3E}">
        <p14:creationId xmlns:p14="http://schemas.microsoft.com/office/powerpoint/2010/main" val="229046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(Observations’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</a:t>
            </a:r>
            <a:r>
              <a:rPr lang="en-US" b="1" dirty="0"/>
              <a:t>random order</a:t>
            </a:r>
            <a:r>
              <a:rPr lang="en-US" dirty="0"/>
              <a:t>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0.8,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0.5, 0.7, 0.4, and </a:t>
            </a:r>
            <a:r>
              <a:rPr lang="en-US" b="1" dirty="0"/>
              <a:t>0.1</a:t>
            </a:r>
            <a:r>
              <a:rPr lang="en-US" dirty="0"/>
              <a:t> (WCSS = 0.01) </a:t>
            </a:r>
          </a:p>
          <a:p>
            <a:pPr lvl="1"/>
            <a:r>
              <a:rPr lang="en-US" dirty="0"/>
              <a:t>Distance from C2: 0.5,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and 0.6 (WCSS = 0.05)</a:t>
            </a:r>
          </a:p>
          <a:p>
            <a:pPr lvl="1"/>
            <a:r>
              <a:rPr lang="en-US" dirty="0"/>
              <a:t>Total WCSS = 0.06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C87B-8118-4328-ADE2-EF0FBCEB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observations in random order: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0.85, C2 = 0.2667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0.05</a:t>
            </a:r>
            <a:r>
              <a:rPr lang="en-US" dirty="0"/>
              <a:t>, 0.55, 0.75, 0.45,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Distance from C2: 0.5333, </a:t>
            </a:r>
            <a:r>
              <a:rPr lang="en-US" b="1" dirty="0"/>
              <a:t>0.0333</a:t>
            </a:r>
            <a:r>
              <a:rPr lang="en-US" dirty="0"/>
              <a:t>, </a:t>
            </a:r>
            <a:r>
              <a:rPr lang="en-US" b="1" dirty="0"/>
              <a:t>0.1667</a:t>
            </a:r>
            <a:r>
              <a:rPr lang="en-US" dirty="0"/>
              <a:t>, </a:t>
            </a:r>
            <a:r>
              <a:rPr lang="en-US" b="1" dirty="0"/>
              <a:t>0.1333</a:t>
            </a:r>
            <a:r>
              <a:rPr lang="en-US" dirty="0"/>
              <a:t>, and 0.6333 (WCSS = 0.04667)</a:t>
            </a:r>
          </a:p>
          <a:p>
            <a:pPr lvl="1"/>
            <a:r>
              <a:rPr lang="en-US" dirty="0"/>
              <a:t>Total WCSS = 0.05167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r>
              <a:rPr lang="en-US" dirty="0"/>
              <a:t>Iteration ends because the centroids converged and there are no changes in cluster memberships.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6166-9EFC-4658-9A96-D1AE09E8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Preferably, what is the </a:t>
            </a:r>
            <a:r>
              <a:rPr lang="en-US" i="1" dirty="0"/>
              <a:t>optimal</a:t>
            </a:r>
            <a:r>
              <a:rPr lang="en-US" dirty="0"/>
              <a:t> number of clusters?</a:t>
            </a:r>
          </a:p>
          <a:p>
            <a:r>
              <a:rPr lang="en-US" dirty="0"/>
              <a:t>This is necessary information which we usually do not know.</a:t>
            </a:r>
          </a:p>
          <a:p>
            <a:r>
              <a:rPr lang="en-US" dirty="0"/>
              <a:t>So, we will consider the number of clusters from a range of integers (greater than one) and find an </a:t>
            </a:r>
            <a:r>
              <a:rPr lang="en-US" i="1" dirty="0"/>
              <a:t>optimal</a:t>
            </a:r>
            <a:r>
              <a:rPr lang="en-US" dirty="0"/>
              <a:t> value based on some selection criteria.</a:t>
            </a:r>
          </a:p>
          <a:p>
            <a:pPr lvl="1"/>
            <a:r>
              <a:rPr lang="en-US" dirty="0"/>
              <a:t>The Elbow Method</a:t>
            </a:r>
          </a:p>
          <a:p>
            <a:pPr lvl="1"/>
            <a:r>
              <a:rPr lang="en-US" dirty="0"/>
              <a:t>The Silhouette Index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Calinski-Harabasz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The Davies-Bouldin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87BB-6C9B-439A-8A02-36300B1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6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Within-Cluster Sum 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WCSS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i="1" dirty="0"/>
              </a:p>
              <a:p>
                <a:r>
                  <a:rPr lang="en-US" dirty="0"/>
                  <a:t>The WCSS is usually larger for a cluster with many observations, thus we need to adjust the size of a cluster.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be the number of observations in the cluster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number of clusters, the measure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WCSS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406A-E49F-42E1-8FE0-5722472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70714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Create clusters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2, …</m:t>
                    </m:r>
                  </m:oMath>
                </a14:m>
                <a:r>
                  <a:rPr lang="en-US" dirty="0"/>
                  <a:t> and up to a conventionally specified upper limit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The curve is decreasing </a:t>
                </a:r>
                <a:r>
                  <a:rPr lang="en-US" i="1" dirty="0"/>
                  <a:t>in theory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that corresponds to the </a:t>
                </a:r>
                <a:r>
                  <a:rPr lang="en-US" b="1" i="1" dirty="0"/>
                  <a:t>first</a:t>
                </a:r>
                <a:r>
                  <a:rPr lang="en-US" b="1" dirty="0"/>
                  <a:t> </a:t>
                </a:r>
                <a:r>
                  <a:rPr lang="en-US" b="1" i="1" dirty="0"/>
                  <a:t>elbow</a:t>
                </a:r>
                <a:r>
                  <a:rPr lang="en-US" dirty="0"/>
                  <a:t> in the L-curve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70714" cy="4351338"/>
              </a:xfrm>
              <a:blipFill>
                <a:blip r:embed="rId2"/>
                <a:stretch>
                  <a:fillRect l="-2123" r="-2594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2E59-5FB7-4151-A45B-B7864ACF6A3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06014"/>
            <a:ext cx="4960777" cy="384164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6B6097-9D9C-4465-8C91-10EC3D87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Put These Motorized Vehicles into Groups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" y="1773067"/>
            <a:ext cx="3017520" cy="1554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163" y="1822213"/>
            <a:ext cx="2993538" cy="1505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68141" y="3321502"/>
            <a:ext cx="3017520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01649" y="1822214"/>
            <a:ext cx="3017520" cy="1554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2966" y="4886777"/>
            <a:ext cx="3017520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2966" y="3329922"/>
            <a:ext cx="3017520" cy="155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078480" y="4873938"/>
            <a:ext cx="3017520" cy="1554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492" y="1784105"/>
            <a:ext cx="3017520" cy="1554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893186"/>
            <a:ext cx="3017520" cy="1554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121514" y="4893186"/>
            <a:ext cx="3017520" cy="1554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093655" y="3321502"/>
            <a:ext cx="3017520" cy="155448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75" y="3319458"/>
            <a:ext cx="301752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7D84-AD1C-41EC-AC4F-4E830C93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1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Many Clusters Are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74BE1-EE16-4204-B8C6-E7472066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1783993"/>
            <a:ext cx="6468692" cy="44577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/>
        </p:nvGraphicFramePr>
        <p:xfrm>
          <a:off x="989043" y="1783993"/>
          <a:ext cx="2379308" cy="4457700"/>
        </p:xfrm>
        <a:graphic>
          <a:graphicData uri="http://schemas.openxmlformats.org/drawingml/2006/table">
            <a:tbl>
              <a:tblPr/>
              <a:tblGrid>
                <a:gridCol w="1189654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1189654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</a:tblGrid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4258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77709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72759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4695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05030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7722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06014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4881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756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9130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350D-7F4D-471B-90F0-CABD4A62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2676"/>
          <a:ext cx="3433668" cy="10287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991379"/>
            <a:ext cx="5645020" cy="44577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3D875D2-ADBA-4607-80AA-01776BFE4EA6}"/>
              </a:ext>
            </a:extLst>
          </p:cNvPr>
          <p:cNvSpPr/>
          <p:nvPr/>
        </p:nvSpPr>
        <p:spPr>
          <a:xfrm>
            <a:off x="838201" y="3573624"/>
            <a:ext cx="3433668" cy="2043405"/>
          </a:xfrm>
          <a:prstGeom prst="wedgeRoundRectCallout">
            <a:avLst>
              <a:gd name="adj1" fmla="val -11322"/>
              <a:gd name="adj2" fmla="val -85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centroid of the One-Cluster solution is basically the means of the variables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A489-5E09-41AB-9A5A-751A28D9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795170-369C-46EB-8F6C-11119A831701}"/>
              </a:ext>
            </a:extLst>
          </p:cNvPr>
          <p:cNvGraphicFramePr>
            <a:graphicFrameLocks noGrp="1"/>
          </p:cNvGraphicFramePr>
          <p:nvPr/>
        </p:nvGraphicFramePr>
        <p:xfrm>
          <a:off x="975380" y="1536376"/>
          <a:ext cx="10378417" cy="4767698"/>
        </p:xfrm>
        <a:graphic>
          <a:graphicData uri="http://schemas.openxmlformats.org/drawingml/2006/table">
            <a:tbl>
              <a:tblPr/>
              <a:tblGrid>
                <a:gridCol w="1482631">
                  <a:extLst>
                    <a:ext uri="{9D8B030D-6E8A-4147-A177-3AD203B41FA5}">
                      <a16:colId xmlns:a16="http://schemas.microsoft.com/office/drawing/2014/main" val="83366921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050433246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2784757894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371814553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505784382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4061937471"/>
                    </a:ext>
                  </a:extLst>
                </a:gridCol>
                <a:gridCol w="1482631">
                  <a:extLst>
                    <a:ext uri="{9D8B030D-6E8A-4147-A177-3AD203B41FA5}">
                      <a16:colId xmlns:a16="http://schemas.microsoft.com/office/drawing/2014/main" val="1920365942"/>
                    </a:ext>
                  </a:extLst>
                </a:gridCol>
              </a:tblGrid>
              <a:tr h="1013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Euclidean Distance From Centroid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54076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25/3)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116.66667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9.7222222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52011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62633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8279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54084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03771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16.111111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3178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98048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1228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8.2777778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9614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8.2777778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84267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7262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14.944444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34804"/>
                  </a:ext>
                </a:extLst>
              </a:tr>
              <a:tr h="281835">
                <a:tc gridSpan="5"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116.66667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9.7222222</a:t>
                      </a:r>
                    </a:p>
                  </a:txBody>
                  <a:tcPr marL="6563" marR="6563" marT="6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1993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22E0-B32E-4D5E-B47F-00C7F70E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0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2676"/>
          <a:ext cx="3433668" cy="13716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564502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85B-022F-47E1-867F-A4D2515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E3006-E62A-436E-AE13-176EB8F6F86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52170"/>
          <a:ext cx="10345315" cy="4787526"/>
        </p:xfrm>
        <a:graphic>
          <a:graphicData uri="http://schemas.openxmlformats.org/drawingml/2006/table">
            <a:tbl>
              <a:tblPr/>
              <a:tblGrid>
                <a:gridCol w="835985">
                  <a:extLst>
                    <a:ext uri="{9D8B030D-6E8A-4147-A177-3AD203B41FA5}">
                      <a16:colId xmlns:a16="http://schemas.microsoft.com/office/drawing/2014/main" val="2330131286"/>
                    </a:ext>
                  </a:extLst>
                </a:gridCol>
                <a:gridCol w="835985">
                  <a:extLst>
                    <a:ext uri="{9D8B030D-6E8A-4147-A177-3AD203B41FA5}">
                      <a16:colId xmlns:a16="http://schemas.microsoft.com/office/drawing/2014/main" val="2936974043"/>
                    </a:ext>
                  </a:extLst>
                </a:gridCol>
                <a:gridCol w="1375892">
                  <a:extLst>
                    <a:ext uri="{9D8B030D-6E8A-4147-A177-3AD203B41FA5}">
                      <a16:colId xmlns:a16="http://schemas.microsoft.com/office/drawing/2014/main" val="42780147"/>
                    </a:ext>
                  </a:extLst>
                </a:gridCol>
                <a:gridCol w="1375892">
                  <a:extLst>
                    <a:ext uri="{9D8B030D-6E8A-4147-A177-3AD203B41FA5}">
                      <a16:colId xmlns:a16="http://schemas.microsoft.com/office/drawing/2014/main" val="2530645449"/>
                    </a:ext>
                  </a:extLst>
                </a:gridCol>
                <a:gridCol w="2595037">
                  <a:extLst>
                    <a:ext uri="{9D8B030D-6E8A-4147-A177-3AD203B41FA5}">
                      <a16:colId xmlns:a16="http://schemas.microsoft.com/office/drawing/2014/main" val="3351247426"/>
                    </a:ext>
                  </a:extLst>
                </a:gridCol>
                <a:gridCol w="1671970">
                  <a:extLst>
                    <a:ext uri="{9D8B030D-6E8A-4147-A177-3AD203B41FA5}">
                      <a16:colId xmlns:a16="http://schemas.microsoft.com/office/drawing/2014/main" val="104197750"/>
                    </a:ext>
                  </a:extLst>
                </a:gridCol>
                <a:gridCol w="1654554">
                  <a:extLst>
                    <a:ext uri="{9D8B030D-6E8A-4147-A177-3AD203B41FA5}">
                      <a16:colId xmlns:a16="http://schemas.microsoft.com/office/drawing/2014/main" val="4188098463"/>
                    </a:ext>
                  </a:extLst>
                </a:gridCol>
              </a:tblGrid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Euclidean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29547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02513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84567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4513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6074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5737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4513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9436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61116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08156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95318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13679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7648"/>
                  </a:ext>
                </a:extLst>
              </a:tr>
              <a:tr h="32548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0828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FE9C-40B7-47A3-BB38-B6F83CCA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81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275253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2752530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2AC8F0-E8BC-4442-9394-CA3C97A5B375}"/>
              </a:ext>
            </a:extLst>
          </p:cNvPr>
          <p:cNvGraphicFramePr>
            <a:graphicFrameLocks noGrp="1"/>
          </p:cNvGraphicFramePr>
          <p:nvPr/>
        </p:nvGraphicFramePr>
        <p:xfrm>
          <a:off x="844419" y="1690688"/>
          <a:ext cx="3433668" cy="17145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7047-EC8F-46CA-9EEB-9EC24863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0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E888F-53BA-4EE9-AC1F-FAC9E68714BC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1532068"/>
          <a:ext cx="10515599" cy="4765322"/>
        </p:xfrm>
        <a:graphic>
          <a:graphicData uri="http://schemas.openxmlformats.org/drawingml/2006/table">
            <a:tbl>
              <a:tblPr/>
              <a:tblGrid>
                <a:gridCol w="849745">
                  <a:extLst>
                    <a:ext uri="{9D8B030D-6E8A-4147-A177-3AD203B41FA5}">
                      <a16:colId xmlns:a16="http://schemas.microsoft.com/office/drawing/2014/main" val="745960288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1072226078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122797689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1752919850"/>
                    </a:ext>
                  </a:extLst>
                </a:gridCol>
                <a:gridCol w="2637752">
                  <a:extLst>
                    <a:ext uri="{9D8B030D-6E8A-4147-A177-3AD203B41FA5}">
                      <a16:colId xmlns:a16="http://schemas.microsoft.com/office/drawing/2014/main" val="862575019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159857806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339323759"/>
                    </a:ext>
                  </a:extLst>
                </a:gridCol>
              </a:tblGrid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Euclidean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21777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60772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0902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2548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4170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2635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4482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32179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8318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7254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3034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44961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56328"/>
                  </a:ext>
                </a:extLst>
              </a:tr>
              <a:tr h="323774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9985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2F6E-E2E8-4F13-A898-0B8F9A79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0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275253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34331" y="1843477"/>
            <a:ext cx="1317172" cy="16561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/>
        </p:nvGraphicFramePr>
        <p:xfrm>
          <a:off x="918532" y="1690688"/>
          <a:ext cx="3433668" cy="20574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20115-44B0-4319-B349-CE137737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92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Four-Clusters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0D4650-2D7E-45C2-9CE1-7A67EB9217F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80162"/>
          <a:ext cx="10515599" cy="4813513"/>
        </p:xfrm>
        <a:graphic>
          <a:graphicData uri="http://schemas.openxmlformats.org/drawingml/2006/table">
            <a:tbl>
              <a:tblPr/>
              <a:tblGrid>
                <a:gridCol w="849745">
                  <a:extLst>
                    <a:ext uri="{9D8B030D-6E8A-4147-A177-3AD203B41FA5}">
                      <a16:colId xmlns:a16="http://schemas.microsoft.com/office/drawing/2014/main" val="3370253119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623759780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2904011290"/>
                    </a:ext>
                  </a:extLst>
                </a:gridCol>
                <a:gridCol w="1398539">
                  <a:extLst>
                    <a:ext uri="{9D8B030D-6E8A-4147-A177-3AD203B41FA5}">
                      <a16:colId xmlns:a16="http://schemas.microsoft.com/office/drawing/2014/main" val="3863906478"/>
                    </a:ext>
                  </a:extLst>
                </a:gridCol>
                <a:gridCol w="2637752">
                  <a:extLst>
                    <a:ext uri="{9D8B030D-6E8A-4147-A177-3AD203B41FA5}">
                      <a16:colId xmlns:a16="http://schemas.microsoft.com/office/drawing/2014/main" val="463160276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1660613608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024627508"/>
                    </a:ext>
                  </a:extLst>
                </a:gridCol>
              </a:tblGrid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 Euclidean Distance From Centroid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WCSS / Cluster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918364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42706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615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4055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12207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2436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9683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(8,10)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7150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90287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8753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9429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207378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52850"/>
                  </a:ext>
                </a:extLst>
              </a:tr>
              <a:tr h="327481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8908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FF97-EA15-4669-B79E-A2752B17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9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Five-Clusters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1317172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34331" y="1843477"/>
            <a:ext cx="1317172" cy="165618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/>
        </p:nvGraphicFramePr>
        <p:xfrm>
          <a:off x="918532" y="1690688"/>
          <a:ext cx="3433668" cy="24003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5438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D1CE4CA-23A8-4829-8925-4791DA00E960}"/>
              </a:ext>
            </a:extLst>
          </p:cNvPr>
          <p:cNvSpPr/>
          <p:nvPr/>
        </p:nvSpPr>
        <p:spPr>
          <a:xfrm>
            <a:off x="6715708" y="1852127"/>
            <a:ext cx="1317172" cy="165618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DD003-96AA-491E-B705-88FEE958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2722" cy="4351338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Physical Attributes</a:t>
            </a:r>
          </a:p>
          <a:p>
            <a:r>
              <a:rPr lang="en-US" b="1" dirty="0"/>
              <a:t>Number of Wheels?</a:t>
            </a:r>
            <a:r>
              <a:rPr lang="en-US" dirty="0"/>
              <a:t> 0, 2, 4, …</a:t>
            </a:r>
          </a:p>
          <a:p>
            <a:r>
              <a:rPr lang="en-US" b="1" dirty="0"/>
              <a:t>Weight?</a:t>
            </a:r>
            <a:r>
              <a:rPr lang="en-US" dirty="0"/>
              <a:t> 300 lb. (motorcycle) to Infinity</a:t>
            </a:r>
          </a:p>
          <a:p>
            <a:r>
              <a:rPr lang="en-US" b="1" dirty="0"/>
              <a:t>Top Speed?</a:t>
            </a:r>
            <a:r>
              <a:rPr lang="en-US" dirty="0"/>
              <a:t> 23 mph (cruise ship) to 17,500 mph (space shuttle)</a:t>
            </a:r>
          </a:p>
          <a:p>
            <a:r>
              <a:rPr lang="en-US" b="1" dirty="0"/>
              <a:t>Maximum Payload?</a:t>
            </a:r>
            <a:r>
              <a:rPr lang="en-US" dirty="0"/>
              <a:t> 200 lb. (motorcycle), 50 tons (space shuttle), 248 tons (747), 50,000 tons (cruise ship) to Infinity (freight train)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CF3F2-252F-49FF-8897-B82EC8CE4384}"/>
              </a:ext>
            </a:extLst>
          </p:cNvPr>
          <p:cNvSpPr txBox="1">
            <a:spLocks/>
          </p:cNvSpPr>
          <p:nvPr/>
        </p:nvSpPr>
        <p:spPr>
          <a:xfrm>
            <a:off x="6211080" y="1825625"/>
            <a:ext cx="52578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Socio-Economic Attributes</a:t>
            </a:r>
          </a:p>
          <a:p>
            <a:r>
              <a:rPr lang="en-US" sz="2600" b="1" dirty="0"/>
              <a:t>Number of Passengers?</a:t>
            </a:r>
            <a:r>
              <a:rPr lang="en-US" sz="2600" dirty="0"/>
              <a:t> 1, 2, 3, 4, …</a:t>
            </a:r>
          </a:p>
          <a:p>
            <a:r>
              <a:rPr lang="en-US" sz="2600" b="1" dirty="0"/>
              <a:t>Sticker Price?</a:t>
            </a:r>
            <a:r>
              <a:rPr lang="en-US" sz="2600" dirty="0"/>
              <a:t> $20,000 (car) to Infinity</a:t>
            </a:r>
          </a:p>
          <a:p>
            <a:r>
              <a:rPr lang="en-US" sz="2600" b="1" dirty="0"/>
              <a:t>Personal Ownership?</a:t>
            </a:r>
            <a:r>
              <a:rPr lang="en-US" sz="2600" dirty="0"/>
              <a:t> 0 or 1</a:t>
            </a:r>
          </a:p>
          <a:p>
            <a:r>
              <a:rPr lang="en-US" sz="2600" b="1" dirty="0"/>
              <a:t>Travel Environment?</a:t>
            </a:r>
            <a:r>
              <a:rPr lang="en-US" sz="2600" dirty="0"/>
              <a:t> Sea, Land, Air, or Space</a:t>
            </a:r>
          </a:p>
          <a:p>
            <a:r>
              <a:rPr lang="en-US" sz="2600" b="1" dirty="0"/>
              <a:t>Satisfaction of Owning The Vehicle?</a:t>
            </a:r>
            <a:r>
              <a:rPr lang="en-US" sz="2600" dirty="0"/>
              <a:t> High, Medium, and Low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C1FB8-017E-4B0C-84AA-143356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Six-Clusters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1317172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621E3-6C74-4429-A1CB-EE0F90487693}"/>
              </a:ext>
            </a:extLst>
          </p:cNvPr>
          <p:cNvSpPr/>
          <p:nvPr/>
        </p:nvSpPr>
        <p:spPr>
          <a:xfrm>
            <a:off x="8131628" y="1846052"/>
            <a:ext cx="1317172" cy="16561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54AE7-4C11-43D2-8031-7457142668BF}"/>
              </a:ext>
            </a:extLst>
          </p:cNvPr>
          <p:cNvSpPr/>
          <p:nvPr/>
        </p:nvSpPr>
        <p:spPr>
          <a:xfrm>
            <a:off x="9547548" y="1892089"/>
            <a:ext cx="1317172" cy="76713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5D48BC-C94D-4D58-B45D-EAB3FD7FB732}"/>
              </a:ext>
            </a:extLst>
          </p:cNvPr>
          <p:cNvGraphicFramePr>
            <a:graphicFrameLocks noGrp="1"/>
          </p:cNvGraphicFramePr>
          <p:nvPr/>
        </p:nvGraphicFramePr>
        <p:xfrm>
          <a:off x="918532" y="1690688"/>
          <a:ext cx="3433668" cy="27432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14637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60085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5438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5399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D1CE4CA-23A8-4829-8925-4791DA00E960}"/>
              </a:ext>
            </a:extLst>
          </p:cNvPr>
          <p:cNvSpPr/>
          <p:nvPr/>
        </p:nvSpPr>
        <p:spPr>
          <a:xfrm>
            <a:off x="6715708" y="1852127"/>
            <a:ext cx="1317172" cy="165618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1AEC6F-C36A-4BFA-AFBF-DCFDFEB08A7F}"/>
              </a:ext>
            </a:extLst>
          </p:cNvPr>
          <p:cNvSpPr/>
          <p:nvPr/>
        </p:nvSpPr>
        <p:spPr>
          <a:xfrm>
            <a:off x="9547548" y="2725260"/>
            <a:ext cx="1317172" cy="76713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97E2E-6314-41D0-B1EE-C8C2121C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81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/>
        </p:nvGraphicFramePr>
        <p:xfrm>
          <a:off x="931506" y="1690688"/>
          <a:ext cx="1042229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44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3822725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3822725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</a:tblGrid>
              <a:tr h="503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Within-Cluster Sum of Squares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Elbow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116.6667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9.7222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31520" lvl="1" algn="ctr"/>
                      <a:r>
                        <a:rPr lang="en-US" sz="2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0612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C53A3-E8F2-4928-9658-2F25FBB3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4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Within-Cluster-SS versus Elbow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C379-EE0E-4BB8-AF42-EC063B73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19" y="1721965"/>
            <a:ext cx="5272466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9EBA5-49D9-4AFE-9DCE-F7128F0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" y="1721965"/>
            <a:ext cx="5409912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elbow is the point where the slope changes substantially.  We can spot that point easier in the Elbow chart.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9562-CD6E-4CCA-B165-7D2AEBCC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D6046A-148F-4EF8-91B7-4C4E3D6066CB}"/>
              </a:ext>
            </a:extLst>
          </p:cNvPr>
          <p:cNvSpPr/>
          <p:nvPr/>
        </p:nvSpPr>
        <p:spPr>
          <a:xfrm>
            <a:off x="8490857" y="4114800"/>
            <a:ext cx="419878" cy="317241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2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60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Ideally, observations within a cluster should be close together but they should be far away from other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8" name="Picture 4" descr="Image result for convergence">
            <a:extLst>
              <a:ext uri="{FF2B5EF4-FFF2-40B4-BE49-F238E27FC236}">
                <a16:creationId xmlns:a16="http://schemas.microsoft.com/office/drawing/2014/main" id="{A5CDB9F8-9C6D-4B26-9A54-FFCA974D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31" y="2679902"/>
            <a:ext cx="2743200" cy="25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onvergence">
            <a:extLst>
              <a:ext uri="{FF2B5EF4-FFF2-40B4-BE49-F238E27FC236}">
                <a16:creationId xmlns:a16="http://schemas.microsoft.com/office/drawing/2014/main" id="{F4933DAC-531D-4EFC-A535-AF4D5C4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21" y="2441779"/>
            <a:ext cx="3657600" cy="3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convergence">
            <a:extLst>
              <a:ext uri="{FF2B5EF4-FFF2-40B4-BE49-F238E27FC236}">
                <a16:creationId xmlns:a16="http://schemas.microsoft.com/office/drawing/2014/main" id="{F49C0830-6FE6-4F23-9E32-8F95F707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00" y="5751541"/>
            <a:ext cx="914400" cy="83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8747E54F-493C-4FAA-9974-35BA75E6AA5D}"/>
              </a:ext>
            </a:extLst>
          </p:cNvPr>
          <p:cNvSpPr/>
          <p:nvPr/>
        </p:nvSpPr>
        <p:spPr>
          <a:xfrm rot="2176904">
            <a:off x="3634885" y="4927317"/>
            <a:ext cx="1955325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7C299479-13AF-4491-B3F1-BA246198940F}"/>
              </a:ext>
            </a:extLst>
          </p:cNvPr>
          <p:cNvSpPr/>
          <p:nvPr/>
        </p:nvSpPr>
        <p:spPr>
          <a:xfrm rot="298586">
            <a:off x="4005526" y="3508766"/>
            <a:ext cx="3443620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5FAAE23-E96D-46BE-AA62-BB41C3173CDD}"/>
              </a:ext>
            </a:extLst>
          </p:cNvPr>
          <p:cNvSpPr/>
          <p:nvPr/>
        </p:nvSpPr>
        <p:spPr>
          <a:xfrm rot="20379717">
            <a:off x="6182097" y="5369998"/>
            <a:ext cx="1977209" cy="75547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7117-9D6C-451A-9BBE-DA382DC4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22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888559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observations in the same cluster.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(by definition).</a:t>
                </a:r>
              </a:p>
              <a:p>
                <a:r>
                  <a:rPr lang="en-US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indicates how compact a cluster 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8885598" cy="4351338"/>
              </a:xfrm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4" descr="Image result for convergence">
            <a:extLst>
              <a:ext uri="{FF2B5EF4-FFF2-40B4-BE49-F238E27FC236}">
                <a16:creationId xmlns:a16="http://schemas.microsoft.com/office/drawing/2014/main" id="{8FA4EA51-BE59-4EAD-8544-EA252983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49" y="3282603"/>
            <a:ext cx="3200400" cy="29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F7D8-4979-4B6E-A55E-B7451F0A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5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Finally,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which is the average distance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i="1" dirty="0"/>
                  <a:t>nearest neighboring</a:t>
                </a:r>
                <a:r>
                  <a:rPr lang="en-US" dirty="0"/>
                  <a:t> cluster.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2" name="Picture 4" descr="Image result for convergence">
            <a:extLst>
              <a:ext uri="{FF2B5EF4-FFF2-40B4-BE49-F238E27FC236}">
                <a16:creationId xmlns:a16="http://schemas.microsoft.com/office/drawing/2014/main" id="{0AEBEBB8-A4C3-42DB-86E7-F767BA90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2" y="4151793"/>
            <a:ext cx="2486511" cy="22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onvergence">
            <a:extLst>
              <a:ext uri="{FF2B5EF4-FFF2-40B4-BE49-F238E27FC236}">
                <a16:creationId xmlns:a16="http://schemas.microsoft.com/office/drawing/2014/main" id="{1EA687AB-1FD6-40E8-BF1E-36739438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37" y="4375210"/>
            <a:ext cx="1934235" cy="17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onvergence">
            <a:extLst>
              <a:ext uri="{FF2B5EF4-FFF2-40B4-BE49-F238E27FC236}">
                <a16:creationId xmlns:a16="http://schemas.microsoft.com/office/drawing/2014/main" id="{ED2D3D62-A7B4-4803-8224-9558025C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16" y="6017759"/>
            <a:ext cx="834272" cy="7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E9195D2-F581-41A0-A0A9-3974B95AADDB}"/>
              </a:ext>
            </a:extLst>
          </p:cNvPr>
          <p:cNvSpPr/>
          <p:nvPr/>
        </p:nvSpPr>
        <p:spPr>
          <a:xfrm rot="1445593">
            <a:off x="3514306" y="5730037"/>
            <a:ext cx="1324692" cy="56801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62F60A2-F805-4ECD-B6B9-AB217F43B12F}"/>
              </a:ext>
            </a:extLst>
          </p:cNvPr>
          <p:cNvSpPr/>
          <p:nvPr/>
        </p:nvSpPr>
        <p:spPr>
          <a:xfrm rot="20964513">
            <a:off x="5688099" y="5758751"/>
            <a:ext cx="3842015" cy="56801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E4C1-BDC7-40A3-94A1-1DED3FC5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9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Silhouette width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Silhouette Index of a clustering result is the average of the Silhouette width of all observations.</a:t>
                </a:r>
              </a:p>
              <a:p>
                <a:r>
                  <a:rPr lang="en-US" dirty="0"/>
                  <a:t>The Silhouette Index is undefined when there is only one cluster.</a:t>
                </a:r>
              </a:p>
              <a:p>
                <a:r>
                  <a:rPr lang="en-US" dirty="0"/>
                  <a:t>The Silhouette Index has a range of [-1, 1].</a:t>
                </a:r>
              </a:p>
              <a:p>
                <a:pPr lvl="1"/>
                <a:r>
                  <a:rPr lang="en-US" dirty="0"/>
                  <a:t>A larger value is better</a:t>
                </a:r>
              </a:p>
              <a:p>
                <a:pPr lvl="1"/>
                <a:r>
                  <a:rPr lang="en-US" dirty="0"/>
                  <a:t>+1 indicates a perfect clustering result</a:t>
                </a:r>
              </a:p>
              <a:p>
                <a:pPr lvl="1"/>
                <a:r>
                  <a:rPr lang="en-US" dirty="0"/>
                  <a:t>-1 indicates the worst clustering 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A15C-4EF0-4B1B-A20A-59F521E0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9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63D073-D15B-415C-A92F-14BBB11FC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32676"/>
          <a:ext cx="3433668" cy="1371600"/>
        </p:xfrm>
        <a:graphic>
          <a:graphicData uri="http://schemas.openxmlformats.org/drawingml/2006/table">
            <a:tbl>
              <a:tblPr/>
              <a:tblGrid>
                <a:gridCol w="858417">
                  <a:extLst>
                    <a:ext uri="{9D8B030D-6E8A-4147-A177-3AD203B41FA5}">
                      <a16:colId xmlns:a16="http://schemas.microsoft.com/office/drawing/2014/main" val="291202433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40056416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170805894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983162533"/>
                    </a:ext>
                  </a:extLst>
                </a:gridCol>
              </a:tblGrid>
              <a:tr h="31135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85843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4598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48132"/>
                  </a:ext>
                </a:extLst>
              </a:tr>
              <a:tr h="311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855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EFC988-DE7F-4F5F-A543-297870B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54" y="1690688"/>
            <a:ext cx="6468692" cy="4457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6CE6B02-78AB-4695-8B29-3BC2E6D0EE2D}"/>
              </a:ext>
            </a:extLst>
          </p:cNvPr>
          <p:cNvSpPr/>
          <p:nvPr/>
        </p:nvSpPr>
        <p:spPr>
          <a:xfrm>
            <a:off x="5299788" y="1852127"/>
            <a:ext cx="5645020" cy="165618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E380-AE57-4975-BFA9-0CFC13CAF37A}"/>
              </a:ext>
            </a:extLst>
          </p:cNvPr>
          <p:cNvSpPr/>
          <p:nvPr/>
        </p:nvSpPr>
        <p:spPr>
          <a:xfrm>
            <a:off x="7287208" y="4030824"/>
            <a:ext cx="1670180" cy="1357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2195-0778-42B2-BD11-7BD2F94D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5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B22E0-2502-4035-9EB2-FB93CD048885}"/>
              </a:ext>
            </a:extLst>
          </p:cNvPr>
          <p:cNvGraphicFramePr>
            <a:graphicFrameLocks noGrp="1"/>
          </p:cNvGraphicFramePr>
          <p:nvPr/>
        </p:nvGraphicFramePr>
        <p:xfrm>
          <a:off x="960592" y="1440974"/>
          <a:ext cx="10393206" cy="4488600"/>
        </p:xfrm>
        <a:graphic>
          <a:graphicData uri="http://schemas.openxmlformats.org/drawingml/2006/table">
            <a:tbl>
              <a:tblPr/>
              <a:tblGrid>
                <a:gridCol w="905397">
                  <a:extLst>
                    <a:ext uri="{9D8B030D-6E8A-4147-A177-3AD203B41FA5}">
                      <a16:colId xmlns:a16="http://schemas.microsoft.com/office/drawing/2014/main" val="708968805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2502082486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3697174038"/>
                    </a:ext>
                  </a:extLst>
                </a:gridCol>
                <a:gridCol w="2556066">
                  <a:extLst>
                    <a:ext uri="{9D8B030D-6E8A-4147-A177-3AD203B41FA5}">
                      <a16:colId xmlns:a16="http://schemas.microsoft.com/office/drawing/2014/main" val="1960635475"/>
                    </a:ext>
                  </a:extLst>
                </a:gridCol>
                <a:gridCol w="2397967">
                  <a:extLst>
                    <a:ext uri="{9D8B030D-6E8A-4147-A177-3AD203B41FA5}">
                      <a16:colId xmlns:a16="http://schemas.microsoft.com/office/drawing/2014/main" val="4258535719"/>
                    </a:ext>
                  </a:extLst>
                </a:gridCol>
                <a:gridCol w="2722982">
                  <a:extLst>
                    <a:ext uri="{9D8B030D-6E8A-4147-A177-3AD203B41FA5}">
                      <a16:colId xmlns:a16="http://schemas.microsoft.com/office/drawing/2014/main" val="2658767246"/>
                    </a:ext>
                  </a:extLst>
                </a:gridCol>
              </a:tblGrid>
              <a:tr h="32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Euclidean Distance from (2,11)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12659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27.6251184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(8 – 1) gives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3.94644548572608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9459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8433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7343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2.828427125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0397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6114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601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4.472135955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7503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6.32455532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626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6.041522987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26.90733106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4 gives </a:t>
                      </a:r>
                    </a:p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6.72683276517717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4830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6.519202405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716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7.38241153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6793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6.964194139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009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51688-3296-46D1-BC58-D18AE046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76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BB22E0-2502-4035-9EB2-FB93CD048885}"/>
              </a:ext>
            </a:extLst>
          </p:cNvPr>
          <p:cNvGraphicFramePr>
            <a:graphicFrameLocks noGrp="1"/>
          </p:cNvGraphicFramePr>
          <p:nvPr/>
        </p:nvGraphicFramePr>
        <p:xfrm>
          <a:off x="960592" y="1440974"/>
          <a:ext cx="10393206" cy="4488600"/>
        </p:xfrm>
        <a:graphic>
          <a:graphicData uri="http://schemas.openxmlformats.org/drawingml/2006/table">
            <a:tbl>
              <a:tblPr/>
              <a:tblGrid>
                <a:gridCol w="905397">
                  <a:extLst>
                    <a:ext uri="{9D8B030D-6E8A-4147-A177-3AD203B41FA5}">
                      <a16:colId xmlns:a16="http://schemas.microsoft.com/office/drawing/2014/main" val="708968805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2502082486"/>
                    </a:ext>
                  </a:extLst>
                </a:gridCol>
                <a:gridCol w="905397">
                  <a:extLst>
                    <a:ext uri="{9D8B030D-6E8A-4147-A177-3AD203B41FA5}">
                      <a16:colId xmlns:a16="http://schemas.microsoft.com/office/drawing/2014/main" val="3697174038"/>
                    </a:ext>
                  </a:extLst>
                </a:gridCol>
                <a:gridCol w="2556066">
                  <a:extLst>
                    <a:ext uri="{9D8B030D-6E8A-4147-A177-3AD203B41FA5}">
                      <a16:colId xmlns:a16="http://schemas.microsoft.com/office/drawing/2014/main" val="1960635475"/>
                    </a:ext>
                  </a:extLst>
                </a:gridCol>
                <a:gridCol w="2397967">
                  <a:extLst>
                    <a:ext uri="{9D8B030D-6E8A-4147-A177-3AD203B41FA5}">
                      <a16:colId xmlns:a16="http://schemas.microsoft.com/office/drawing/2014/main" val="4258535719"/>
                    </a:ext>
                  </a:extLst>
                </a:gridCol>
                <a:gridCol w="2722982">
                  <a:extLst>
                    <a:ext uri="{9D8B030D-6E8A-4147-A177-3AD203B41FA5}">
                      <a16:colId xmlns:a16="http://schemas.microsoft.com/office/drawing/2014/main" val="2658767246"/>
                    </a:ext>
                  </a:extLst>
                </a:gridCol>
              </a:tblGrid>
              <a:tr h="32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Euclidean Distance from (4.5, 5.5)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12659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6.041522987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40.37861359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8 gives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5.047326698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9459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5.522680509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8433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4.301162634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7343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3.535533906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0397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5.700877125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6114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6.519202405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6013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3.807886553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75030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4.949747468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626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3.414213562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 Sum by (4 – 1) gives </a:t>
                      </a:r>
                    </a:p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1.138071187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48307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716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1.414213562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67938"/>
                  </a:ext>
                </a:extLst>
              </a:tr>
              <a:tr h="327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009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4C43C-9D35-47F3-83D2-496FD514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By Common Sense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95" y="2039289"/>
            <a:ext cx="1717288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44" y="3464404"/>
            <a:ext cx="918482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44" y="3464404"/>
            <a:ext cx="1472339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63" y="1537387"/>
            <a:ext cx="1893277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65" y="5345377"/>
            <a:ext cx="162741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502" y="2512089"/>
            <a:ext cx="1632857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126" y="2057226"/>
            <a:ext cx="1632857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402" y="5345377"/>
            <a:ext cx="162741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5666" y="4378804"/>
            <a:ext cx="18288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7708" y="1539665"/>
            <a:ext cx="1552353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9008" y="5135598"/>
            <a:ext cx="1632857" cy="9144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2" y="5135598"/>
            <a:ext cx="10928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DD32A4A-EB40-4A33-8F3E-CE5592D1E90E}"/>
              </a:ext>
            </a:extLst>
          </p:cNvPr>
          <p:cNvSpPr/>
          <p:nvPr/>
        </p:nvSpPr>
        <p:spPr>
          <a:xfrm>
            <a:off x="3838470" y="2990516"/>
            <a:ext cx="3547068" cy="1918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31A9DE-28CB-4D48-BB24-945822AED0FE}"/>
              </a:ext>
            </a:extLst>
          </p:cNvPr>
          <p:cNvSpPr/>
          <p:nvPr/>
        </p:nvSpPr>
        <p:spPr>
          <a:xfrm>
            <a:off x="309465" y="1537387"/>
            <a:ext cx="4405720" cy="1918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3DF88B-A16D-46AF-8728-2E7DFB05E71C}"/>
              </a:ext>
            </a:extLst>
          </p:cNvPr>
          <p:cNvSpPr/>
          <p:nvPr/>
        </p:nvSpPr>
        <p:spPr>
          <a:xfrm>
            <a:off x="7055473" y="4633695"/>
            <a:ext cx="3859069" cy="191820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987607-B374-420B-91FD-95D7B6E0796D}"/>
              </a:ext>
            </a:extLst>
          </p:cNvPr>
          <p:cNvSpPr/>
          <p:nvPr/>
        </p:nvSpPr>
        <p:spPr>
          <a:xfrm>
            <a:off x="291402" y="4218851"/>
            <a:ext cx="4190164" cy="2639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9EEFE9-277E-48A3-A7CD-5274A1A23E2A}"/>
              </a:ext>
            </a:extLst>
          </p:cNvPr>
          <p:cNvSpPr/>
          <p:nvPr/>
        </p:nvSpPr>
        <p:spPr>
          <a:xfrm>
            <a:off x="6533102" y="942596"/>
            <a:ext cx="4820697" cy="28054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6A12-34EF-4D2D-9DD9-E12DBB9F7A6B}"/>
              </a:ext>
            </a:extLst>
          </p:cNvPr>
          <p:cNvSpPr txBox="1"/>
          <p:nvPr/>
        </p:nvSpPr>
        <p:spPr>
          <a:xfrm>
            <a:off x="8088501" y="1184409"/>
            <a:ext cx="19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Aerospace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BB263-B54E-4EC0-8920-28F87F44073D}"/>
              </a:ext>
            </a:extLst>
          </p:cNvPr>
          <p:cNvSpPr txBox="1"/>
          <p:nvPr/>
        </p:nvSpPr>
        <p:spPr>
          <a:xfrm>
            <a:off x="1510428" y="6259777"/>
            <a:ext cx="19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Marine Group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F02B3-7421-4482-B4B7-3B5D8CCDA712}"/>
              </a:ext>
            </a:extLst>
          </p:cNvPr>
          <p:cNvSpPr txBox="1"/>
          <p:nvPr/>
        </p:nvSpPr>
        <p:spPr>
          <a:xfrm>
            <a:off x="1208127" y="1701905"/>
            <a:ext cx="280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 Group – Four Wheels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619618-6DFD-4E8F-855B-20EDF55C8427}"/>
              </a:ext>
            </a:extLst>
          </p:cNvPr>
          <p:cNvSpPr txBox="1"/>
          <p:nvPr/>
        </p:nvSpPr>
        <p:spPr>
          <a:xfrm>
            <a:off x="7630416" y="4836004"/>
            <a:ext cx="280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 Group – Two Wheels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6065C-B1B6-49D7-B511-8A1DE7A59218}"/>
              </a:ext>
            </a:extLst>
          </p:cNvPr>
          <p:cNvSpPr txBox="1"/>
          <p:nvPr/>
        </p:nvSpPr>
        <p:spPr>
          <a:xfrm>
            <a:off x="4229258" y="4317816"/>
            <a:ext cx="280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 Group – Many Wheels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8585-412A-49FE-AF84-231985AA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33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Two-Clusters Solution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B447FC-DCCC-4FEA-81BA-FF8821D05D51}"/>
              </a:ext>
            </a:extLst>
          </p:cNvPr>
          <p:cNvGraphicFramePr>
            <a:graphicFrameLocks noGrp="1"/>
          </p:cNvGraphicFramePr>
          <p:nvPr/>
        </p:nvGraphicFramePr>
        <p:xfrm>
          <a:off x="922176" y="1690688"/>
          <a:ext cx="10515601" cy="4542165"/>
        </p:xfrm>
        <a:graphic>
          <a:graphicData uri="http://schemas.openxmlformats.org/drawingml/2006/table">
            <a:tbl>
              <a:tblPr/>
              <a:tblGrid>
                <a:gridCol w="898130">
                  <a:extLst>
                    <a:ext uri="{9D8B030D-6E8A-4147-A177-3AD203B41FA5}">
                      <a16:colId xmlns:a16="http://schemas.microsoft.com/office/drawing/2014/main" val="1075187821"/>
                    </a:ext>
                  </a:extLst>
                </a:gridCol>
                <a:gridCol w="898130">
                  <a:extLst>
                    <a:ext uri="{9D8B030D-6E8A-4147-A177-3AD203B41FA5}">
                      <a16:colId xmlns:a16="http://schemas.microsoft.com/office/drawing/2014/main" val="2277651036"/>
                    </a:ext>
                  </a:extLst>
                </a:gridCol>
                <a:gridCol w="898130">
                  <a:extLst>
                    <a:ext uri="{9D8B030D-6E8A-4147-A177-3AD203B41FA5}">
                      <a16:colId xmlns:a16="http://schemas.microsoft.com/office/drawing/2014/main" val="1217395978"/>
                    </a:ext>
                  </a:extLst>
                </a:gridCol>
                <a:gridCol w="2675677">
                  <a:extLst>
                    <a:ext uri="{9D8B030D-6E8A-4147-A177-3AD203B41FA5}">
                      <a16:colId xmlns:a16="http://schemas.microsoft.com/office/drawing/2014/main" val="600799643"/>
                    </a:ext>
                  </a:extLst>
                </a:gridCol>
                <a:gridCol w="2376301">
                  <a:extLst>
                    <a:ext uri="{9D8B030D-6E8A-4147-A177-3AD203B41FA5}">
                      <a16:colId xmlns:a16="http://schemas.microsoft.com/office/drawing/2014/main" val="4246957242"/>
                    </a:ext>
                  </a:extLst>
                </a:gridCol>
                <a:gridCol w="2769233">
                  <a:extLst>
                    <a:ext uri="{9D8B030D-6E8A-4147-A177-3AD203B41FA5}">
                      <a16:colId xmlns:a16="http://schemas.microsoft.com/office/drawing/2014/main" val="2991319830"/>
                    </a:ext>
                  </a:extLst>
                </a:gridCol>
              </a:tblGrid>
              <a:tr h="302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6418" marR="6418" marT="6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a_ij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b_ij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s_ij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03827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6.726832765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0.413327843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7492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6.103398018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0.528857528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67763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5.024900574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0.214622175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98805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4.15363238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0.307697512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65329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6.103398018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0.528857528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4991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6.726832765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0.413327843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46849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2.875570029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4.15363238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0.307697512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21287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3.946445486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5.024900574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0.214622175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47812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5.047326698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0.774520007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19008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5.047326698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0.774520007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768391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5.95705517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0.808954063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29636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1.138071187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5.95705517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0.808954063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66854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7486"/>
                  </a:ext>
                </a:extLst>
              </a:tr>
              <a:tr h="3028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18" marR="6418" marT="6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 Value =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0.507996521</a:t>
                      </a:r>
                    </a:p>
                  </a:txBody>
                  <a:tcPr marL="6418" marR="6418" marT="6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264143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F1404EB-CCDB-4BEB-A199-BC9296F6CB28}"/>
              </a:ext>
            </a:extLst>
          </p:cNvPr>
          <p:cNvSpPr/>
          <p:nvPr/>
        </p:nvSpPr>
        <p:spPr>
          <a:xfrm>
            <a:off x="922176" y="5891753"/>
            <a:ext cx="5173824" cy="829558"/>
          </a:xfrm>
          <a:prstGeom prst="wedgeRoundRectCallout">
            <a:avLst>
              <a:gd name="adj1" fmla="val 24717"/>
              <a:gd name="adj2" fmla="val -76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 has smaller </a:t>
            </a:r>
            <a:r>
              <a:rPr lang="en-US" dirty="0" err="1"/>
              <a:t>a_ij</a:t>
            </a:r>
            <a:r>
              <a:rPr lang="en-US" dirty="0"/>
              <a:t> values than Cluster 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Cluster 1 is more compact than Cluster 0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AD1940E-2047-46A1-94B8-C35DFFBA141D}"/>
              </a:ext>
            </a:extLst>
          </p:cNvPr>
          <p:cNvSpPr/>
          <p:nvPr/>
        </p:nvSpPr>
        <p:spPr>
          <a:xfrm>
            <a:off x="6599076" y="530325"/>
            <a:ext cx="4838701" cy="829558"/>
          </a:xfrm>
          <a:prstGeom prst="wedgeRoundRectCallout">
            <a:avLst>
              <a:gd name="adj1" fmla="val -27495"/>
              <a:gd name="adj2" fmla="val 81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</a:t>
            </a:r>
            <a:r>
              <a:rPr lang="en-US" dirty="0" err="1"/>
              <a:t>b_ij</a:t>
            </a:r>
            <a:r>
              <a:rPr lang="en-US" dirty="0"/>
              <a:t> values in Cluster 1 are less than that in Cluster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Cluster 0 may be divided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201B-42C9-4E6A-8011-BE66C556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4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chemeClr val="bg1"/>
                </a:solidFill>
              </a:rPr>
              <a:t>Calinski-Harabasz</a:t>
            </a:r>
            <a:r>
              <a:rPr lang="en-US" b="1" dirty="0">
                <a:solidFill>
                  <a:schemeClr val="bg1"/>
                </a:solidFill>
              </a:rPr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604"/>
                <a:ext cx="52578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Within-Cluster Squared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𝑊𝐶𝑆𝐷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Between-Cluster Squared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𝐵𝐶𝑆𝐷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604"/>
                <a:ext cx="5257800" cy="4351338"/>
              </a:xfrm>
              <a:blipFill>
                <a:blip r:embed="rId2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97808B2-00CD-4A26-ADC2-70DB7202D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7199" y="1590604"/>
                <a:ext cx="5330536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i="1" dirty="0"/>
                  <a:t>WCSD</a:t>
                </a:r>
                <a:r>
                  <a:rPr lang="en-US" sz="2400" dirty="0"/>
                  <a:t> measures cluster compactness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i="1" dirty="0"/>
                  <a:t>BCSD</a:t>
                </a:r>
                <a:r>
                  <a:rPr lang="en-US" sz="2400" dirty="0"/>
                  <a:t> measures cluster separation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 err="1"/>
                  <a:t>Calinski-Harabasz</a:t>
                </a:r>
                <a:r>
                  <a:rPr lang="en-US" sz="2400" dirty="0"/>
                  <a:t> Score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𝐵𝐶𝑆𝐷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𝑊𝐶𝑆𝐷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/>
                  <a:t>Also known as Variance Ratio Criterion (VRC)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sz="2400" dirty="0"/>
                  <a:t>Large </a:t>
                </a:r>
                <a:r>
                  <a:rPr lang="en-US" sz="2400" dirty="0" err="1"/>
                  <a:t>Calinski-Harabasz</a:t>
                </a:r>
                <a:r>
                  <a:rPr lang="en-US" sz="2400" dirty="0"/>
                  <a:t> Score indicates that the clusters are well separated.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97808B2-00CD-4A26-ADC2-70DB7202D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99" y="1590604"/>
                <a:ext cx="5330536" cy="4826145"/>
              </a:xfrm>
              <a:prstGeom prst="rect">
                <a:avLst/>
              </a:prstGeom>
              <a:blipFill>
                <a:blip r:embed="rId3"/>
                <a:stretch>
                  <a:fillRect l="-1602" t="-1010" r="-103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EB10-36E3-4A83-802A-FC24DC9F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7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Davies-Bouldin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F7A74A67-01BF-49C4-A01C-61CBD7A9BC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738" y="1690688"/>
                <a:ext cx="5185064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Intra-Cluster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Inter-Cluster Distance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F7A74A67-01BF-49C4-A01C-61CBD7A9B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38" y="1690688"/>
                <a:ext cx="5185064" cy="4826145"/>
              </a:xfrm>
              <a:prstGeom prst="rect">
                <a:avLst/>
              </a:prstGeom>
              <a:blipFill>
                <a:blip r:embed="rId2"/>
                <a:stretch>
                  <a:fillRect l="-2118" t="-11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0C904CE6-CA37-41B6-9E45-60CBCFFD7B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7200" y="1584083"/>
                <a:ext cx="5330536" cy="4826145"/>
              </a:xfrm>
              <a:prstGeom prst="rect">
                <a:avLst/>
              </a:prstGeom>
              <a:ln w="1270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Davies-Bouldin Index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US" dirty="0"/>
                  <a:t>Small Davies-Bouldin Index indicates the clusters are compact and cluster centers are far away.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0C904CE6-CA37-41B6-9E45-60CBCFFD7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00" y="1584083"/>
                <a:ext cx="5330536" cy="4826145"/>
              </a:xfrm>
              <a:prstGeom prst="rect">
                <a:avLst/>
              </a:prstGeom>
              <a:blipFill>
                <a:blip r:embed="rId3"/>
                <a:stretch>
                  <a:fillRect l="-2059" t="-1263" r="-3661" b="-101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ABC50-470F-492C-B75E-D03DFF16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/>
        </p:nvGraphicFramePr>
        <p:xfrm>
          <a:off x="931506" y="1690688"/>
          <a:ext cx="10422291" cy="420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86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010302608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299875516"/>
                    </a:ext>
                  </a:extLst>
                </a:gridCol>
                <a:gridCol w="1820041">
                  <a:extLst>
                    <a:ext uri="{9D8B030D-6E8A-4147-A177-3AD203B41FA5}">
                      <a16:colId xmlns:a16="http://schemas.microsoft.com/office/drawing/2014/main" val="1147862447"/>
                    </a:ext>
                  </a:extLst>
                </a:gridCol>
              </a:tblGrid>
              <a:tr h="503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Within-Cluster Sum of Squares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Elbow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Silhouette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Calinski-Harabasz</a:t>
                      </a:r>
                      <a:r>
                        <a:rPr lang="en-US" sz="2000" dirty="0"/>
                        <a:t>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Davies-Bouldin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116.6667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9.7222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Undefined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13.3333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0.5515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24.6667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0.6027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0.4025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19.5556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0.3715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18.6667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0.8670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  <a:tr h="287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0.3119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16.3000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0.7049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80612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E4AE2-0F26-4374-971C-1E4EE6D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9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Elbow Value versus Silhouette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C379-EE0E-4BB8-AF42-EC063B73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0" y="1825058"/>
            <a:ext cx="5272466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 for noisy data, both the Elbow Chart and the Silhouette Chart will conclude the same “number of clusters”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7AC2-15AB-4904-AD8E-476DFDC7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45" y="1825058"/>
            <a:ext cx="5472440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10870AA-3FD4-48CE-A45E-D2067391ED6E}"/>
              </a:ext>
            </a:extLst>
          </p:cNvPr>
          <p:cNvSpPr/>
          <p:nvPr/>
        </p:nvSpPr>
        <p:spPr>
          <a:xfrm>
            <a:off x="2789853" y="4170784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7E554D-3BDE-4A08-967E-97F4314FCFD8}"/>
              </a:ext>
            </a:extLst>
          </p:cNvPr>
          <p:cNvSpPr/>
          <p:nvPr/>
        </p:nvSpPr>
        <p:spPr>
          <a:xfrm>
            <a:off x="8374094" y="1869201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865F4-9E58-4F88-965B-E03D986AC55A}"/>
              </a:ext>
            </a:extLst>
          </p:cNvPr>
          <p:cNvSpPr/>
          <p:nvPr/>
        </p:nvSpPr>
        <p:spPr>
          <a:xfrm>
            <a:off x="9179665" y="1321355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Toy KMeans.py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5D72-AF10-45C9-AFB3-5F20810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2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44131C-0279-495C-91C7-4267FCE0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45" y="1595535"/>
            <a:ext cx="547244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D1DC8-5377-4826-AA46-34536308D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5" y="1595535"/>
            <a:ext cx="5332836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Calinski-Harabasz</a:t>
            </a:r>
            <a:r>
              <a:rPr lang="en-US" b="1" dirty="0">
                <a:solidFill>
                  <a:schemeClr val="bg1"/>
                </a:solidFill>
              </a:rPr>
              <a:t> Score, Davies-Bouldin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A6283-1CD9-4059-AE24-B895326F4E90}"/>
              </a:ext>
            </a:extLst>
          </p:cNvPr>
          <p:cNvSpPr txBox="1"/>
          <p:nvPr/>
        </p:nvSpPr>
        <p:spPr>
          <a:xfrm>
            <a:off x="528670" y="5617029"/>
            <a:ext cx="10997215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Calinski-Harabasz</a:t>
            </a:r>
            <a:r>
              <a:rPr lang="en-US" dirty="0"/>
              <a:t> Score suggests three clusters</a:t>
            </a:r>
          </a:p>
          <a:p>
            <a:pPr algn="ctr"/>
            <a:r>
              <a:rPr lang="en-US" dirty="0"/>
              <a:t>Although Davies-Bouldin Index suggests two clusters, this index is close to that of the three clusters.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0870AA-3FD4-48CE-A45E-D2067391ED6E}"/>
              </a:ext>
            </a:extLst>
          </p:cNvPr>
          <p:cNvSpPr/>
          <p:nvPr/>
        </p:nvSpPr>
        <p:spPr>
          <a:xfrm>
            <a:off x="2799184" y="1681358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7E554D-3BDE-4A08-967E-97F4314FCFD8}"/>
              </a:ext>
            </a:extLst>
          </p:cNvPr>
          <p:cNvSpPr/>
          <p:nvPr/>
        </p:nvSpPr>
        <p:spPr>
          <a:xfrm>
            <a:off x="7525654" y="4356623"/>
            <a:ext cx="391886" cy="3732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865F4-9E58-4F88-965B-E03D986AC55A}"/>
              </a:ext>
            </a:extLst>
          </p:cNvPr>
          <p:cNvSpPr/>
          <p:nvPr/>
        </p:nvSpPr>
        <p:spPr>
          <a:xfrm>
            <a:off x="9267009" y="123553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4 Toy KMeans.py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616F-EF4C-4DC3-BA55-4393A720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4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61D256-6D67-410B-991F-B66AE9285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55813"/>
          <a:ext cx="4337050" cy="375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D798F-4639-4C3F-B6DC-DE034E86151F}"/>
              </a:ext>
            </a:extLst>
          </p:cNvPr>
          <p:cNvGraphicFramePr>
            <a:graphicFrameLocks noGrp="1"/>
          </p:cNvGraphicFramePr>
          <p:nvPr/>
        </p:nvGraphicFramePr>
        <p:xfrm>
          <a:off x="5371267" y="1883360"/>
          <a:ext cx="6690767" cy="4351346"/>
        </p:xfrm>
        <a:graphic>
          <a:graphicData uri="http://schemas.openxmlformats.org/drawingml/2006/table">
            <a:tbl>
              <a:tblPr/>
              <a:tblGrid>
                <a:gridCol w="888052">
                  <a:extLst>
                    <a:ext uri="{9D8B030D-6E8A-4147-A177-3AD203B41FA5}">
                      <a16:colId xmlns:a16="http://schemas.microsoft.com/office/drawing/2014/main" val="3132586390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1250003083"/>
                    </a:ext>
                  </a:extLst>
                </a:gridCol>
                <a:gridCol w="701093">
                  <a:extLst>
                    <a:ext uri="{9D8B030D-6E8A-4147-A177-3AD203B41FA5}">
                      <a16:colId xmlns:a16="http://schemas.microsoft.com/office/drawing/2014/main" val="2028185446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904814646"/>
                    </a:ext>
                  </a:extLst>
                </a:gridCol>
                <a:gridCol w="189296">
                  <a:extLst>
                    <a:ext uri="{9D8B030D-6E8A-4147-A177-3AD203B41FA5}">
                      <a16:colId xmlns:a16="http://schemas.microsoft.com/office/drawing/2014/main" val="2740376340"/>
                    </a:ext>
                  </a:extLst>
                </a:gridCol>
                <a:gridCol w="869355">
                  <a:extLst>
                    <a:ext uri="{9D8B030D-6E8A-4147-A177-3AD203B41FA5}">
                      <a16:colId xmlns:a16="http://schemas.microsoft.com/office/drawing/2014/main" val="790466292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2816302195"/>
                    </a:ext>
                  </a:extLst>
                </a:gridCol>
                <a:gridCol w="691745">
                  <a:extLst>
                    <a:ext uri="{9D8B030D-6E8A-4147-A177-3AD203B41FA5}">
                      <a16:colId xmlns:a16="http://schemas.microsoft.com/office/drawing/2014/main" val="1944907811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434667067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14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Rock, 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016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626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Louisville, 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965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Baltimore, 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128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Billings, 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86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Birmingham, 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Milwaukee, 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007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Boise, 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Minneapolis, 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Boston, 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754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Orleans, 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40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81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Norfolk, 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42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City, 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56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Cheyenne, 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Omaha, 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295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2175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618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68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0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853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Moines, 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62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Detroit, 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City, 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97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682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Fargo, 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748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City, 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16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Hartford, 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93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3240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96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Seattle, 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951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93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Wichita, 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09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7437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5E92-9778-4F4A-9D42-D65E0E0D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00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8BD69-D517-4115-A504-3B693666B1FE}"/>
              </a:ext>
            </a:extLst>
          </p:cNvPr>
          <p:cNvGraphicFramePr>
            <a:graphicFrameLocks noGrp="1"/>
          </p:cNvGraphicFramePr>
          <p:nvPr/>
        </p:nvGraphicFramePr>
        <p:xfrm>
          <a:off x="998913" y="1421491"/>
          <a:ext cx="3610794" cy="4815840"/>
        </p:xfrm>
        <a:graphic>
          <a:graphicData uri="http://schemas.openxmlformats.org/drawingml/2006/table">
            <a:tbl>
              <a:tblPr/>
              <a:tblGrid>
                <a:gridCol w="1668873">
                  <a:extLst>
                    <a:ext uri="{9D8B030D-6E8A-4147-A177-3AD203B41FA5}">
                      <a16:colId xmlns:a16="http://schemas.microsoft.com/office/drawing/2014/main" val="3686412905"/>
                    </a:ext>
                  </a:extLst>
                </a:gridCol>
                <a:gridCol w="1941921">
                  <a:extLst>
                    <a:ext uri="{9D8B030D-6E8A-4147-A177-3AD203B41FA5}">
                      <a16:colId xmlns:a16="http://schemas.microsoft.com/office/drawing/2014/main" val="710600721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8238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955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13367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0879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284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2984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786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37171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08282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0757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238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8125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00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96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3205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3895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2" y="1957131"/>
            <a:ext cx="6761050" cy="358475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11F92-31AD-4057-8614-F3AD86DD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70" y="3553302"/>
            <a:ext cx="4828902" cy="256032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EE98E-D385-4FC5-AA64-A7D9CF869CE4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1519238"/>
          <a:ext cx="5863589" cy="4694730"/>
        </p:xfrm>
        <a:graphic>
          <a:graphicData uri="http://schemas.openxmlformats.org/drawingml/2006/table">
            <a:tbl>
              <a:tblPr/>
              <a:tblGrid>
                <a:gridCol w="1481167">
                  <a:extLst>
                    <a:ext uri="{9D8B030D-6E8A-4147-A177-3AD203B41FA5}">
                      <a16:colId xmlns:a16="http://schemas.microsoft.com/office/drawing/2014/main" val="782705730"/>
                    </a:ext>
                  </a:extLst>
                </a:gridCol>
                <a:gridCol w="1236851">
                  <a:extLst>
                    <a:ext uri="{9D8B030D-6E8A-4147-A177-3AD203B41FA5}">
                      <a16:colId xmlns:a16="http://schemas.microsoft.com/office/drawing/2014/main" val="2502854519"/>
                    </a:ext>
                  </a:extLst>
                </a:gridCol>
                <a:gridCol w="1488221">
                  <a:extLst>
                    <a:ext uri="{9D8B030D-6E8A-4147-A177-3AD203B41FA5}">
                      <a16:colId xmlns:a16="http://schemas.microsoft.com/office/drawing/2014/main" val="395240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75814256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45064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5942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-96136.05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215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-84996.31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11139.74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9800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-30644.94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54351.38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1911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-12139.48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87247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-16968.26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-4828.78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696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-7033.29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8190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6094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-5872.61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826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130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266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5536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3362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692002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-2059.48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7891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7EE7912B-B9B7-42E2-88A0-6429E72B834A}"/>
              </a:ext>
            </a:extLst>
          </p:cNvPr>
          <p:cNvSpPr/>
          <p:nvPr/>
        </p:nvSpPr>
        <p:spPr>
          <a:xfrm>
            <a:off x="6938762" y="2606040"/>
            <a:ext cx="4828902" cy="822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Acceleration (i.e., change of slope)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77EA9C-9724-45B8-A93B-1FBAE9AB0FF5}"/>
              </a:ext>
            </a:extLst>
          </p:cNvPr>
          <p:cNvSpPr/>
          <p:nvPr/>
        </p:nvSpPr>
        <p:spPr>
          <a:xfrm>
            <a:off x="8748076" y="5099901"/>
            <a:ext cx="141402" cy="188536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301A-18B1-45A3-8610-84E982B8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1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/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E903365-C67D-4EA2-A93D-F1891053B56F}"/>
              </a:ext>
            </a:extLst>
          </p:cNvPr>
          <p:cNvSpPr/>
          <p:nvPr/>
        </p:nvSpPr>
        <p:spPr>
          <a:xfrm>
            <a:off x="7286921" y="2969443"/>
            <a:ext cx="141402" cy="188536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8262-16BD-4659-8F18-E4E4C1C6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96" y="1627625"/>
            <a:ext cx="6737684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6993921" y="2657687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4B001-C7A1-4FB1-A32D-41C4447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Cluster Analysis?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F79EBA-C56E-4602-9365-5F834C2646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797D-B5C8-4D7D-8A62-1C85DC0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63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/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Calinski-Harabasz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135.7099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188.3643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298.7964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320.9637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357.1838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476.9584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550.1409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617.6819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678.6652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813.9098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931.9576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962.0584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1022.7607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1108.9120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1D1BB2-336A-4B43-A452-EB105296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99" y="1659157"/>
            <a:ext cx="6892901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11353800" y="1780512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9F148-DBFA-466C-BC44-AB0280C708C7}"/>
              </a:ext>
            </a:extLst>
          </p:cNvPr>
          <p:cNvSpPr txBox="1"/>
          <p:nvPr/>
        </p:nvSpPr>
        <p:spPr>
          <a:xfrm>
            <a:off x="7709371" y="5030787"/>
            <a:ext cx="38721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Determine Number of Clusters!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4E896-A4F7-401A-ABDB-0CE22436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61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/>
        </p:nvGraphicFramePr>
        <p:xfrm>
          <a:off x="1138347" y="1505705"/>
          <a:ext cx="3162347" cy="4815840"/>
        </p:xfrm>
        <a:graphic>
          <a:graphicData uri="http://schemas.openxmlformats.org/drawingml/2006/table">
            <a:tbl>
              <a:tblPr/>
              <a:tblGrid>
                <a:gridCol w="1254580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1907767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Davies-Bouldin Index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EA3FA8-A196-44B1-9FE6-C3138850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72" y="1627625"/>
            <a:ext cx="6945252" cy="4572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F87BE5-492C-4C21-909F-F592478B1DE8}"/>
              </a:ext>
            </a:extLst>
          </p:cNvPr>
          <p:cNvSpPr/>
          <p:nvPr/>
        </p:nvSpPr>
        <p:spPr>
          <a:xfrm>
            <a:off x="11353800" y="5230375"/>
            <a:ext cx="227686" cy="295501"/>
          </a:xfrm>
          <a:prstGeom prst="ellipse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19822-97AC-405A-959D-C33680F7191C}"/>
              </a:ext>
            </a:extLst>
          </p:cNvPr>
          <p:cNvSpPr txBox="1"/>
          <p:nvPr/>
        </p:nvSpPr>
        <p:spPr>
          <a:xfrm>
            <a:off x="7709371" y="1842896"/>
            <a:ext cx="38721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Cannot Determine Number of Clusters!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BEB6D-4A3E-4B47-A62C-8E53C88B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</p:spTree>
    <p:extLst>
      <p:ext uri="{BB962C8B-B14F-4D97-AF65-F5344CB8AC3E}">
        <p14:creationId xmlns:p14="http://schemas.microsoft.com/office/powerpoint/2010/main" val="534030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Describe the Four-Cluster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28266"/>
              </p:ext>
            </p:extLst>
          </p:nvPr>
        </p:nvGraphicFramePr>
        <p:xfrm>
          <a:off x="883680" y="1526906"/>
          <a:ext cx="1042464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967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125961">
                  <a:extLst>
                    <a:ext uri="{9D8B030D-6E8A-4147-A177-3AD203B41FA5}">
                      <a16:colId xmlns:a16="http://schemas.microsoft.com/office/drawing/2014/main" val="2119113272"/>
                    </a:ext>
                  </a:extLst>
                </a:gridCol>
                <a:gridCol w="2135942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165885">
                  <a:extLst>
                    <a:ext uri="{9D8B030D-6E8A-4147-A177-3AD203B41FA5}">
                      <a16:colId xmlns:a16="http://schemas.microsoft.com/office/drawing/2014/main" val="2842496103"/>
                    </a:ext>
                  </a:extLst>
                </a:gridCol>
                <a:gridCol w="2165885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</a:tblGrid>
              <a:tr h="2764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Cluster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 = 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98720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Centroid = 815.2 miles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1,960.1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1,245.5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0826"/>
                  </a:ext>
                </a:extLst>
              </a:tr>
              <a:tr h="276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WCSS = 280,147.9 mile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228,916. 9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255,120.4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204,122.7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999965"/>
                  </a:ext>
                </a:extLst>
              </a:tr>
              <a:tr h="322756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Albany, NY</a:t>
                      </a:r>
                    </a:p>
                    <a:p>
                      <a:pPr algn="r"/>
                      <a:r>
                        <a:rPr lang="en-US" sz="1400" dirty="0"/>
                        <a:t>Atlanta, GA</a:t>
                      </a:r>
                    </a:p>
                    <a:p>
                      <a:pPr algn="r"/>
                      <a:r>
                        <a:rPr lang="en-US" sz="1400" dirty="0"/>
                        <a:t>Baltimore, MD</a:t>
                      </a:r>
                    </a:p>
                    <a:p>
                      <a:pPr algn="r"/>
                      <a:r>
                        <a:rPr lang="en-US" sz="1400" dirty="0"/>
                        <a:t>Birmingham, AL</a:t>
                      </a:r>
                    </a:p>
                    <a:p>
                      <a:pPr algn="r"/>
                      <a:r>
                        <a:rPr lang="en-US" sz="1400" dirty="0"/>
                        <a:t>Boston, MA</a:t>
                      </a:r>
                    </a:p>
                    <a:p>
                      <a:pPr algn="r"/>
                      <a:r>
                        <a:rPr lang="en-US" sz="1400" dirty="0"/>
                        <a:t>Charleston, SC</a:t>
                      </a:r>
                    </a:p>
                    <a:p>
                      <a:pPr algn="r"/>
                      <a:r>
                        <a:rPr lang="en-US" sz="1400" dirty="0"/>
                        <a:t>Charlotte, NC</a:t>
                      </a:r>
                    </a:p>
                    <a:p>
                      <a:pPr algn="r"/>
                      <a:r>
                        <a:rPr lang="en-US" sz="1400" dirty="0"/>
                        <a:t>Cheyenne, WY</a:t>
                      </a:r>
                    </a:p>
                    <a:p>
                      <a:pPr algn="r"/>
                      <a:r>
                        <a:rPr lang="en-US" sz="1400" dirty="0"/>
                        <a:t>Columbia, SC</a:t>
                      </a:r>
                    </a:p>
                    <a:p>
                      <a:pPr algn="r"/>
                      <a:r>
                        <a:rPr lang="en-US" sz="1400" dirty="0"/>
                        <a:t>Dallas, TX</a:t>
                      </a:r>
                    </a:p>
                    <a:p>
                      <a:pPr algn="r"/>
                      <a:r>
                        <a:rPr lang="en-US" sz="1400" dirty="0"/>
                        <a:t>Denver, CO</a:t>
                      </a:r>
                    </a:p>
                    <a:p>
                      <a:pPr algn="r"/>
                      <a:r>
                        <a:rPr lang="en-US" sz="1400" dirty="0"/>
                        <a:t>Fargo, ND</a:t>
                      </a:r>
                    </a:p>
                    <a:p>
                      <a:pPr algn="r"/>
                      <a:r>
                        <a:rPr lang="en-US" sz="1400" dirty="0"/>
                        <a:t>Hartford, CT</a:t>
                      </a:r>
                    </a:p>
                    <a:p>
                      <a:pPr algn="r"/>
                      <a:r>
                        <a:rPr lang="en-US" sz="1400" dirty="0"/>
                        <a:t>Jackson, MS</a:t>
                      </a:r>
                    </a:p>
                    <a:p>
                      <a:pPr algn="r"/>
                      <a:r>
                        <a:rPr lang="en-US" sz="1400" dirty="0"/>
                        <a:t>Little Rock, AR</a:t>
                      </a:r>
                    </a:p>
                    <a:p>
                      <a:pPr algn="r"/>
                      <a:r>
                        <a:rPr lang="en-US" sz="1400" dirty="0"/>
                        <a:t>New Orleans, 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New York, NY</a:t>
                      </a:r>
                    </a:p>
                    <a:p>
                      <a:pPr algn="r"/>
                      <a:r>
                        <a:rPr lang="en-US" sz="1400" dirty="0"/>
                        <a:t>Norfolk, VA</a:t>
                      </a:r>
                    </a:p>
                    <a:p>
                      <a:pPr algn="r"/>
                      <a:r>
                        <a:rPr lang="en-US" sz="1400" dirty="0"/>
                        <a:t>Oklahoma City, OK</a:t>
                      </a:r>
                    </a:p>
                    <a:p>
                      <a:pPr algn="r"/>
                      <a:r>
                        <a:rPr lang="en-US" sz="1400" dirty="0"/>
                        <a:t>Philadelphia, PA</a:t>
                      </a:r>
                    </a:p>
                    <a:p>
                      <a:pPr algn="r"/>
                      <a:r>
                        <a:rPr lang="en-US" sz="1400" dirty="0"/>
                        <a:t>Rapid City, SD</a:t>
                      </a:r>
                    </a:p>
                    <a:p>
                      <a:pPr algn="r"/>
                      <a:r>
                        <a:rPr lang="en-US" sz="1400" dirty="0"/>
                        <a:t>Washington, DC</a:t>
                      </a:r>
                    </a:p>
                    <a:p>
                      <a:pPr algn="r"/>
                      <a:r>
                        <a:rPr lang="en-US" sz="1400" dirty="0"/>
                        <a:t>Wichita, KS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Boise, ID</a:t>
                      </a:r>
                    </a:p>
                    <a:p>
                      <a:pPr algn="r"/>
                      <a:r>
                        <a:rPr lang="en-US" sz="1400" dirty="0"/>
                        <a:t>Las Vegas, NV</a:t>
                      </a:r>
                    </a:p>
                    <a:p>
                      <a:pPr algn="r"/>
                      <a:r>
                        <a:rPr lang="en-US" sz="1400" dirty="0"/>
                        <a:t>Los Angeles, CA</a:t>
                      </a:r>
                    </a:p>
                    <a:p>
                      <a:pPr algn="r"/>
                      <a:r>
                        <a:rPr lang="en-US" sz="1400" dirty="0"/>
                        <a:t>Phoenix, AZ</a:t>
                      </a:r>
                    </a:p>
                    <a:p>
                      <a:pPr algn="r"/>
                      <a:r>
                        <a:rPr lang="en-US" sz="1400" dirty="0"/>
                        <a:t>Portland, OR</a:t>
                      </a:r>
                    </a:p>
                    <a:p>
                      <a:pPr algn="r"/>
                      <a:r>
                        <a:rPr lang="en-US" sz="1400" dirty="0"/>
                        <a:t>Reno, NV</a:t>
                      </a:r>
                    </a:p>
                    <a:p>
                      <a:pPr algn="r"/>
                      <a:r>
                        <a:rPr lang="en-US" sz="1400" dirty="0"/>
                        <a:t>San Diego, CA</a:t>
                      </a:r>
                    </a:p>
                    <a:p>
                      <a:pPr algn="r"/>
                      <a:r>
                        <a:rPr lang="en-US" sz="1400" dirty="0"/>
                        <a:t>San Francisco, CA</a:t>
                      </a:r>
                    </a:p>
                    <a:p>
                      <a:pPr algn="r"/>
                      <a:r>
                        <a:rPr lang="en-US" sz="1400" dirty="0"/>
                        <a:t>Seattle, WA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Buffalo, NY</a:t>
                      </a:r>
                    </a:p>
                    <a:p>
                      <a:pPr algn="r"/>
                      <a:r>
                        <a:rPr lang="en-US" sz="1400" dirty="0"/>
                        <a:t>Charleston, WV</a:t>
                      </a:r>
                    </a:p>
                    <a:p>
                      <a:pPr algn="r"/>
                      <a:r>
                        <a:rPr lang="en-US" sz="1400" dirty="0"/>
                        <a:t>Cleveland, OH</a:t>
                      </a:r>
                    </a:p>
                    <a:p>
                      <a:pPr algn="r"/>
                      <a:r>
                        <a:rPr lang="en-US" sz="1400" dirty="0"/>
                        <a:t>Columbus, OH</a:t>
                      </a:r>
                    </a:p>
                    <a:p>
                      <a:pPr algn="r"/>
                      <a:r>
                        <a:rPr lang="en-US" sz="1400" dirty="0"/>
                        <a:t>Des Moines, IA</a:t>
                      </a:r>
                    </a:p>
                    <a:p>
                      <a:pPr algn="r"/>
                      <a:r>
                        <a:rPr lang="en-US" sz="1400" dirty="0"/>
                        <a:t>Detroit, MI</a:t>
                      </a:r>
                    </a:p>
                    <a:p>
                      <a:pPr algn="r"/>
                      <a:r>
                        <a:rPr lang="en-US" sz="1400" dirty="0"/>
                        <a:t>Indianapolis, IN</a:t>
                      </a:r>
                    </a:p>
                    <a:p>
                      <a:pPr algn="r"/>
                      <a:r>
                        <a:rPr lang="en-US" sz="1400" dirty="0"/>
                        <a:t>Kansas City, MO</a:t>
                      </a:r>
                    </a:p>
                    <a:p>
                      <a:pPr algn="r"/>
                      <a:r>
                        <a:rPr lang="en-US" sz="1400" dirty="0"/>
                        <a:t>Louisville, KY</a:t>
                      </a:r>
                    </a:p>
                    <a:p>
                      <a:pPr algn="r"/>
                      <a:r>
                        <a:rPr lang="en-US" sz="1400" dirty="0"/>
                        <a:t>Memphis, TN</a:t>
                      </a:r>
                    </a:p>
                    <a:p>
                      <a:pPr algn="r"/>
                      <a:r>
                        <a:rPr lang="en-US" sz="1400" dirty="0"/>
                        <a:t>Milwaukee, WI</a:t>
                      </a:r>
                    </a:p>
                    <a:p>
                      <a:pPr algn="r"/>
                      <a:r>
                        <a:rPr lang="en-US" sz="1400" dirty="0"/>
                        <a:t>Minneapolis, MN</a:t>
                      </a:r>
                    </a:p>
                    <a:p>
                      <a:pPr algn="r"/>
                      <a:r>
                        <a:rPr lang="en-US" sz="1400" dirty="0"/>
                        <a:t>Nashville, TN</a:t>
                      </a:r>
                    </a:p>
                    <a:p>
                      <a:pPr algn="r"/>
                      <a:r>
                        <a:rPr lang="en-US" sz="1400" dirty="0"/>
                        <a:t>Omaha, NE</a:t>
                      </a:r>
                    </a:p>
                    <a:p>
                      <a:pPr algn="r"/>
                      <a:r>
                        <a:rPr lang="en-US" sz="1400" dirty="0"/>
                        <a:t>Pittsburgh, PA</a:t>
                      </a:r>
                    </a:p>
                    <a:p>
                      <a:pPr algn="r"/>
                      <a:r>
                        <a:rPr lang="en-US" sz="1400" dirty="0"/>
                        <a:t>Saint Louis, MO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Albuquerque, NM</a:t>
                      </a:r>
                    </a:p>
                    <a:p>
                      <a:pPr algn="r"/>
                      <a:r>
                        <a:rPr lang="en-US" sz="1400" dirty="0"/>
                        <a:t>Billings, MT</a:t>
                      </a:r>
                    </a:p>
                    <a:p>
                      <a:pPr algn="r"/>
                      <a:r>
                        <a:rPr lang="en-US" sz="1400" dirty="0"/>
                        <a:t>EL Paso, TX</a:t>
                      </a:r>
                    </a:p>
                    <a:p>
                      <a:pPr algn="r"/>
                      <a:r>
                        <a:rPr lang="en-US" sz="1400" dirty="0"/>
                        <a:t>Grand Junction, CO</a:t>
                      </a:r>
                    </a:p>
                    <a:p>
                      <a:pPr algn="r"/>
                      <a:r>
                        <a:rPr lang="en-US" sz="1400" dirty="0"/>
                        <a:t>Houston, TX</a:t>
                      </a:r>
                    </a:p>
                    <a:p>
                      <a:pPr algn="r"/>
                      <a:r>
                        <a:rPr lang="en-US" sz="1400" dirty="0"/>
                        <a:t>Jacksonville, FL</a:t>
                      </a:r>
                    </a:p>
                    <a:p>
                      <a:pPr algn="r"/>
                      <a:r>
                        <a:rPr lang="en-US" sz="1400" dirty="0"/>
                        <a:t>Miami, FL</a:t>
                      </a:r>
                    </a:p>
                    <a:p>
                      <a:pPr algn="r"/>
                      <a:r>
                        <a:rPr lang="en-US" sz="1400" dirty="0"/>
                        <a:t>Orlando, FL</a:t>
                      </a:r>
                    </a:p>
                    <a:p>
                      <a:pPr algn="r"/>
                      <a:r>
                        <a:rPr lang="en-US" sz="1400" dirty="0"/>
                        <a:t>Portland, ME</a:t>
                      </a:r>
                    </a:p>
                    <a:p>
                      <a:pPr algn="r"/>
                      <a:r>
                        <a:rPr lang="en-US" sz="1400" dirty="0"/>
                        <a:t>Salt Lake City, UT</a:t>
                      </a:r>
                    </a:p>
                    <a:p>
                      <a:pPr algn="r"/>
                      <a:r>
                        <a:rPr lang="en-US" sz="1400" dirty="0"/>
                        <a:t>San Antonio, TX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B8E9E-888B-461A-A972-78622E08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9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Visualize How Well Clusters are Separated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2BD2-3F9C-4332-BAF8-8963D2FC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009"/>
            <a:ext cx="7074159" cy="475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6039F-E6AD-4C4E-A8F6-AF01FC54B0B7}"/>
              </a:ext>
            </a:extLst>
          </p:cNvPr>
          <p:cNvSpPr txBox="1"/>
          <p:nvPr/>
        </p:nvSpPr>
        <p:spPr>
          <a:xfrm>
            <a:off x="8117633" y="1476471"/>
            <a:ext cx="3236167" cy="4755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1 is well-separated from the other three clusters.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2 is fairly separated from the other three clusters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0 and Cluster 3  narrowly separated from each other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Unfilled histogram bars allow for overlapping clusters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0313-EE7C-4237-BAA1-E29FAFEC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63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has been posted</a:t>
            </a:r>
          </a:p>
          <a:p>
            <a:r>
              <a:rPr lang="en-US" dirty="0"/>
              <a:t>Due date is 11:59 pm on Sunday, February 21, 2021</a:t>
            </a:r>
          </a:p>
          <a:p>
            <a:r>
              <a:rPr lang="en-US" dirty="0"/>
              <a:t>Submit your answers as a PDF file</a:t>
            </a:r>
          </a:p>
          <a:p>
            <a:r>
              <a:rPr lang="en-US" dirty="0"/>
              <a:t>Submit your Python codes as .</a:t>
            </a:r>
            <a:r>
              <a:rPr lang="en-US" dirty="0" err="1"/>
              <a:t>py</a:t>
            </a:r>
            <a:r>
              <a:rPr lang="en-US" dirty="0"/>
              <a:t> files, otherwise liable for 50% deduction</a:t>
            </a:r>
          </a:p>
          <a:p>
            <a:r>
              <a:rPr lang="en-US" dirty="0"/>
              <a:t>Can submit your answers no more than two times</a:t>
            </a:r>
          </a:p>
          <a:p>
            <a:r>
              <a:rPr lang="en-US" dirty="0"/>
              <a:t>Only the most recently submitted answers will be graded.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897FB-55CD-40C2-BC2A-EA34D58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2384"/>
            <a:ext cx="10515600" cy="90199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Short Answer</a:t>
            </a:r>
            <a:r>
              <a:rPr lang="en-US" dirty="0"/>
              <a:t>: a cluster is a collection of observations.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34ACB4-B427-48F1-AFBF-3796C9B7FCB4}"/>
              </a:ext>
            </a:extLst>
          </p:cNvPr>
          <p:cNvSpPr txBox="1">
            <a:spLocks/>
          </p:cNvSpPr>
          <p:nvPr/>
        </p:nvSpPr>
        <p:spPr>
          <a:xfrm>
            <a:off x="838200" y="3573624"/>
            <a:ext cx="5142722" cy="242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Statistician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cluster is a collection of observations that have </a:t>
            </a:r>
            <a:r>
              <a:rPr lang="en-US" b="1" i="1" dirty="0"/>
              <a:t>similar</a:t>
            </a:r>
            <a:r>
              <a:rPr lang="en-US" dirty="0"/>
              <a:t> characteristics or values of attributes.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5DC7ED-BDAA-4101-8BE9-DB67B5243EAA}"/>
              </a:ext>
            </a:extLst>
          </p:cNvPr>
          <p:cNvSpPr txBox="1">
            <a:spLocks/>
          </p:cNvSpPr>
          <p:nvPr/>
        </p:nvSpPr>
        <p:spPr>
          <a:xfrm>
            <a:off x="6211080" y="3573624"/>
            <a:ext cx="5142720" cy="242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Subject Matter Expert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cluster is a gathering of observations that share some </a:t>
            </a:r>
            <a:r>
              <a:rPr lang="en-US" b="1" i="1" dirty="0"/>
              <a:t>common</a:t>
            </a:r>
            <a:r>
              <a:rPr lang="en-US" dirty="0"/>
              <a:t> business values that are reflected by their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7EAD5-5AAA-40B8-9767-D75A5152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Find Clusters?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79EDC66-B56A-429C-B3AE-6FEF05584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096EAC-4792-4978-9391-4E8A0E0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Measure Similarity with Distance Metric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Notations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records of observations.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variable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records of observations, respectively.</a:t>
                </a:r>
              </a:p>
              <a:p>
                <a:r>
                  <a:rPr lang="en-US" dirty="0"/>
                  <a:t>Denote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5304</Words>
  <Application>Microsoft Office PowerPoint</Application>
  <PresentationFormat>Widescreen</PresentationFormat>
  <Paragraphs>1635</Paragraphs>
  <Slides>64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Adobe Garamond Pro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Week 4: Cluster Discovery</vt:lpstr>
      <vt:lpstr>Put These Motorized Vehicles into Groups</vt:lpstr>
      <vt:lpstr>Quantitatively, Group By What Criteria?</vt:lpstr>
      <vt:lpstr>Group By Common Sense …</vt:lpstr>
      <vt:lpstr>What is Cluster Analysis?</vt:lpstr>
      <vt:lpstr>What is a Cluster?</vt:lpstr>
      <vt:lpstr>How to Find Clusters?</vt:lpstr>
      <vt:lpstr>Measure Similarity with Distance Metric</vt:lpstr>
      <vt:lpstr>Four Requirements for Distance Metric</vt:lpstr>
      <vt:lpstr>Common Distance Metrics</vt:lpstr>
      <vt:lpstr>Rescale Interval Variables, if Desired</vt:lpstr>
      <vt:lpstr>Represent Clusters: Centroids</vt:lpstr>
      <vt:lpstr>Identify Clusters: Cluster Identifier</vt:lpstr>
      <vt:lpstr>The Basic Idea of the K-Means Algorithm</vt:lpstr>
      <vt:lpstr>The Basic Idea of the K-Means Algorithm</vt:lpstr>
      <vt:lpstr>Summary of the K-Means Algorithm</vt:lpstr>
      <vt:lpstr>Cluster Analysis: Initial Centroids</vt:lpstr>
      <vt:lpstr>History of the K-Means Algorithm</vt:lpstr>
      <vt:lpstr>Simple Example</vt:lpstr>
      <vt:lpstr>Simple Example</vt:lpstr>
      <vt:lpstr>Simple Example</vt:lpstr>
      <vt:lpstr>Simple Example</vt:lpstr>
      <vt:lpstr>Simple Example</vt:lpstr>
      <vt:lpstr>K-Means Algorithm (Observations’ Order)</vt:lpstr>
      <vt:lpstr>K-Means Algorithm</vt:lpstr>
      <vt:lpstr>What is the Number of Clusters?</vt:lpstr>
      <vt:lpstr>The Elbow Method</vt:lpstr>
      <vt:lpstr>The Elbow Method</vt:lpstr>
      <vt:lpstr>How Many Clusters Are There?</vt:lpstr>
      <vt:lpstr>One-Clusters Solution …</vt:lpstr>
      <vt:lpstr>One-Clusters Solution …</vt:lpstr>
      <vt:lpstr>Two-Clusters Solution …</vt:lpstr>
      <vt:lpstr>Two-Clusters Solution …</vt:lpstr>
      <vt:lpstr>Three-Clusters Solution …</vt:lpstr>
      <vt:lpstr>Three-Clusters Solution …</vt:lpstr>
      <vt:lpstr>Four-Clusters Solution …</vt:lpstr>
      <vt:lpstr>Four-Clusters Solution …</vt:lpstr>
      <vt:lpstr>Five-Clusters Solution …</vt:lpstr>
      <vt:lpstr>Six-Clusters Solution …</vt:lpstr>
      <vt:lpstr>Summary</vt:lpstr>
      <vt:lpstr>Within-Cluster-SS versus Elbow Value</vt:lpstr>
      <vt:lpstr>The Silhouette Index</vt:lpstr>
      <vt:lpstr>The Silhouette Index</vt:lpstr>
      <vt:lpstr>The Silhouette Index</vt:lpstr>
      <vt:lpstr>The Silhouette Index</vt:lpstr>
      <vt:lpstr>Two-Clusters Solution …</vt:lpstr>
      <vt:lpstr>Two-Clusters Solution …</vt:lpstr>
      <vt:lpstr>Two-Clusters Solution …</vt:lpstr>
      <vt:lpstr>Two-Clusters Solution …</vt:lpstr>
      <vt:lpstr>The Calinski-Harabasz Score</vt:lpstr>
      <vt:lpstr>The Davies-Bouldin Index</vt:lpstr>
      <vt:lpstr>Summary</vt:lpstr>
      <vt:lpstr>Elbow Value versus Silhouette Value</vt:lpstr>
      <vt:lpstr>Calinski-Harabasz Score, Davies-Bouldin Index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Describe the Four-Cluster Solution</vt:lpstr>
      <vt:lpstr>Visualize How Well Clusters are Separated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Ming-Long Lam</dc:creator>
  <cp:lastModifiedBy>Sukanta Sharma</cp:lastModifiedBy>
  <cp:revision>34</cp:revision>
  <dcterms:created xsi:type="dcterms:W3CDTF">2021-01-28T19:00:01Z</dcterms:created>
  <dcterms:modified xsi:type="dcterms:W3CDTF">2021-02-16T19:16:43Z</dcterms:modified>
</cp:coreProperties>
</file>