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490" r:id="rId3"/>
    <p:sldId id="491" r:id="rId4"/>
    <p:sldId id="494" r:id="rId5"/>
    <p:sldId id="258" r:id="rId6"/>
    <p:sldId id="289" r:id="rId7"/>
    <p:sldId id="607" r:id="rId8"/>
    <p:sldId id="263" r:id="rId9"/>
    <p:sldId id="264" r:id="rId10"/>
    <p:sldId id="265" r:id="rId11"/>
    <p:sldId id="268" r:id="rId12"/>
    <p:sldId id="269" r:id="rId13"/>
    <p:sldId id="298" r:id="rId14"/>
    <p:sldId id="437" r:id="rId15"/>
    <p:sldId id="362" r:id="rId16"/>
    <p:sldId id="439" r:id="rId17"/>
    <p:sldId id="364" r:id="rId18"/>
    <p:sldId id="363" r:id="rId19"/>
    <p:sldId id="361" r:id="rId20"/>
    <p:sldId id="440" r:id="rId21"/>
    <p:sldId id="441" r:id="rId22"/>
    <p:sldId id="472" r:id="rId23"/>
    <p:sldId id="442" r:id="rId24"/>
    <p:sldId id="443" r:id="rId25"/>
    <p:sldId id="444" r:id="rId26"/>
    <p:sldId id="446" r:id="rId27"/>
    <p:sldId id="447" r:id="rId28"/>
    <p:sldId id="445" r:id="rId29"/>
    <p:sldId id="449" r:id="rId30"/>
    <p:sldId id="492" r:id="rId31"/>
    <p:sldId id="448" r:id="rId32"/>
    <p:sldId id="473" r:id="rId33"/>
    <p:sldId id="486" r:id="rId34"/>
    <p:sldId id="485" r:id="rId35"/>
    <p:sldId id="451" r:id="rId36"/>
    <p:sldId id="452" r:id="rId37"/>
    <p:sldId id="453" r:id="rId38"/>
    <p:sldId id="454" r:id="rId39"/>
    <p:sldId id="455" r:id="rId40"/>
    <p:sldId id="456" r:id="rId41"/>
    <p:sldId id="471" r:id="rId42"/>
    <p:sldId id="459" r:id="rId43"/>
    <p:sldId id="460" r:id="rId44"/>
    <p:sldId id="461" r:id="rId45"/>
    <p:sldId id="474" r:id="rId46"/>
    <p:sldId id="462" r:id="rId47"/>
    <p:sldId id="493" r:id="rId48"/>
    <p:sldId id="463" r:id="rId49"/>
    <p:sldId id="476" r:id="rId50"/>
    <p:sldId id="554" r:id="rId51"/>
    <p:sldId id="605" r:id="rId52"/>
    <p:sldId id="555" r:id="rId53"/>
    <p:sldId id="465" r:id="rId54"/>
    <p:sldId id="606" r:id="rId55"/>
    <p:sldId id="487" r:id="rId56"/>
    <p:sldId id="466" r:id="rId57"/>
    <p:sldId id="481" r:id="rId58"/>
    <p:sldId id="482" r:id="rId59"/>
    <p:sldId id="483" r:id="rId60"/>
    <p:sldId id="484" r:id="rId61"/>
    <p:sldId id="467" r:id="rId62"/>
    <p:sldId id="468" r:id="rId63"/>
    <p:sldId id="488" r:id="rId64"/>
    <p:sldId id="469" r:id="rId65"/>
    <p:sldId id="489" r:id="rId66"/>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4" autoAdjust="0"/>
    <p:restoredTop sz="94660"/>
  </p:normalViewPr>
  <p:slideViewPr>
    <p:cSldViewPr snapToGrid="0">
      <p:cViewPr varScale="1">
        <p:scale>
          <a:sx n="82" d="100"/>
          <a:sy n="82" d="100"/>
        </p:scale>
        <p:origin x="5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543F50-314A-4EC1-B046-A089783C0D60}" type="doc">
      <dgm:prSet loTypeId="urn:microsoft.com/office/officeart/2005/8/layout/cycle5" loCatId="cycle" qsTypeId="urn:microsoft.com/office/officeart/2005/8/quickstyle/simple5" qsCatId="simple" csTypeId="urn:microsoft.com/office/officeart/2005/8/colors/colorful1" csCatId="colorful" phldr="1"/>
      <dgm:spPr/>
      <dgm:t>
        <a:bodyPr/>
        <a:lstStyle/>
        <a:p>
          <a:endParaRPr lang="en-US"/>
        </a:p>
      </dgm:t>
    </dgm:pt>
    <dgm:pt modelId="{C2EB6301-C2D5-4ACA-A9DF-F7D4B4A2E632}">
      <dgm:prSet phldrT="[Text]"/>
      <dgm:spPr/>
      <dgm:t>
        <a:bodyPr/>
        <a:lstStyle/>
        <a:p>
          <a:r>
            <a:rPr lang="en-US" b="1" dirty="0">
              <a:solidFill>
                <a:schemeClr val="tx1"/>
              </a:solidFill>
            </a:rPr>
            <a:t>Ask the Question</a:t>
          </a:r>
        </a:p>
      </dgm:t>
    </dgm:pt>
    <dgm:pt modelId="{C1400687-2D16-48E4-9DAA-0B06CB591E3C}" type="parTrans" cxnId="{F1183358-68CC-4816-8748-401B58058467}">
      <dgm:prSet/>
      <dgm:spPr/>
      <dgm:t>
        <a:bodyPr/>
        <a:lstStyle/>
        <a:p>
          <a:endParaRPr lang="en-US"/>
        </a:p>
      </dgm:t>
    </dgm:pt>
    <dgm:pt modelId="{AE877F60-B4AA-437A-AA79-971B6ED48995}" type="sibTrans" cxnId="{F1183358-68CC-4816-8748-401B58058467}">
      <dgm:prSet/>
      <dgm:spPr/>
      <dgm:t>
        <a:bodyPr/>
        <a:lstStyle/>
        <a:p>
          <a:endParaRPr lang="en-US"/>
        </a:p>
      </dgm:t>
    </dgm:pt>
    <dgm:pt modelId="{A2A9483F-0006-497C-989B-5D7E73E4F9A2}">
      <dgm:prSet phldrT="[Text]"/>
      <dgm:spPr/>
      <dgm:t>
        <a:bodyPr/>
        <a:lstStyle/>
        <a:p>
          <a:r>
            <a:rPr lang="en-US" b="1" dirty="0">
              <a:solidFill>
                <a:schemeClr val="tx1"/>
              </a:solidFill>
            </a:rPr>
            <a:t>Specify What to Learn</a:t>
          </a:r>
        </a:p>
      </dgm:t>
    </dgm:pt>
    <dgm:pt modelId="{E727183E-006F-4ADA-B5B6-88431777CF9B}" type="parTrans" cxnId="{95403F5E-26B8-41E8-8ED3-BFE613161246}">
      <dgm:prSet/>
      <dgm:spPr/>
      <dgm:t>
        <a:bodyPr/>
        <a:lstStyle/>
        <a:p>
          <a:endParaRPr lang="en-US"/>
        </a:p>
      </dgm:t>
    </dgm:pt>
    <dgm:pt modelId="{14A12112-73B8-4CF7-AFA0-F1255D09525F}" type="sibTrans" cxnId="{95403F5E-26B8-41E8-8ED3-BFE613161246}">
      <dgm:prSet/>
      <dgm:spPr/>
      <dgm:t>
        <a:bodyPr/>
        <a:lstStyle/>
        <a:p>
          <a:endParaRPr lang="en-US"/>
        </a:p>
      </dgm:t>
    </dgm:pt>
    <dgm:pt modelId="{F77AD03F-F651-4C35-A61B-CE4CF31223F1}">
      <dgm:prSet phldrT="[Text]"/>
      <dgm:spPr/>
      <dgm:t>
        <a:bodyPr/>
        <a:lstStyle/>
        <a:p>
          <a:r>
            <a:rPr lang="en-US" b="1" dirty="0">
              <a:solidFill>
                <a:schemeClr val="tx1"/>
              </a:solidFill>
            </a:rPr>
            <a:t>Retrieve Data</a:t>
          </a:r>
        </a:p>
      </dgm:t>
    </dgm:pt>
    <dgm:pt modelId="{91277742-F01A-4987-92D4-DED0346DBDE9}" type="parTrans" cxnId="{AC98DADF-B233-4F2A-A423-D799F2827D6D}">
      <dgm:prSet/>
      <dgm:spPr/>
      <dgm:t>
        <a:bodyPr/>
        <a:lstStyle/>
        <a:p>
          <a:endParaRPr lang="en-US"/>
        </a:p>
      </dgm:t>
    </dgm:pt>
    <dgm:pt modelId="{7E2F0E3C-31E5-47C2-9891-23EE8B155DD6}" type="sibTrans" cxnId="{AC98DADF-B233-4F2A-A423-D799F2827D6D}">
      <dgm:prSet/>
      <dgm:spPr/>
      <dgm:t>
        <a:bodyPr/>
        <a:lstStyle/>
        <a:p>
          <a:endParaRPr lang="en-US"/>
        </a:p>
      </dgm:t>
    </dgm:pt>
    <dgm:pt modelId="{D3235D5D-C05C-49C8-9682-00D8A874C4F7}">
      <dgm:prSet phldrT="[Text]"/>
      <dgm:spPr/>
      <dgm:t>
        <a:bodyPr/>
        <a:lstStyle/>
        <a:p>
          <a:r>
            <a:rPr lang="en-US" b="1" dirty="0">
              <a:solidFill>
                <a:schemeClr val="tx1"/>
              </a:solidFill>
            </a:rPr>
            <a:t>Train Algorithms</a:t>
          </a:r>
        </a:p>
      </dgm:t>
    </dgm:pt>
    <dgm:pt modelId="{7729F0E1-371C-4103-86ED-7C6544E0ED18}" type="parTrans" cxnId="{98407C28-5C9D-4F2B-AD21-5080B1450609}">
      <dgm:prSet/>
      <dgm:spPr/>
      <dgm:t>
        <a:bodyPr/>
        <a:lstStyle/>
        <a:p>
          <a:endParaRPr lang="en-US"/>
        </a:p>
      </dgm:t>
    </dgm:pt>
    <dgm:pt modelId="{245D8519-71C0-45B9-A799-1ED8127921AB}" type="sibTrans" cxnId="{98407C28-5C9D-4F2B-AD21-5080B1450609}">
      <dgm:prSet/>
      <dgm:spPr/>
      <dgm:t>
        <a:bodyPr/>
        <a:lstStyle/>
        <a:p>
          <a:endParaRPr lang="en-US"/>
        </a:p>
      </dgm:t>
    </dgm:pt>
    <dgm:pt modelId="{1B39754C-F26C-4543-9F7D-AF6C88B89DD7}">
      <dgm:prSet phldrT="[Text]"/>
      <dgm:spPr/>
      <dgm:t>
        <a:bodyPr/>
        <a:lstStyle/>
        <a:p>
          <a:r>
            <a:rPr lang="en-US" b="1" dirty="0">
              <a:solidFill>
                <a:schemeClr val="tx1"/>
              </a:solidFill>
            </a:rPr>
            <a:t>Deploy Algorithm</a:t>
          </a:r>
        </a:p>
      </dgm:t>
    </dgm:pt>
    <dgm:pt modelId="{C05936D9-69B6-4A30-B662-799C703B0390}" type="parTrans" cxnId="{38F1E8DA-98E4-42FD-AE72-2CD1E46FA88F}">
      <dgm:prSet/>
      <dgm:spPr/>
      <dgm:t>
        <a:bodyPr/>
        <a:lstStyle/>
        <a:p>
          <a:endParaRPr lang="en-US"/>
        </a:p>
      </dgm:t>
    </dgm:pt>
    <dgm:pt modelId="{EF042BF8-50A9-4E36-99E4-531D5EDF20DD}" type="sibTrans" cxnId="{38F1E8DA-98E4-42FD-AE72-2CD1E46FA88F}">
      <dgm:prSet/>
      <dgm:spPr/>
      <dgm:t>
        <a:bodyPr/>
        <a:lstStyle/>
        <a:p>
          <a:endParaRPr lang="en-US"/>
        </a:p>
      </dgm:t>
    </dgm:pt>
    <dgm:pt modelId="{3EC885F6-40E5-4A37-ACFC-B35A3C5C2E29}">
      <dgm:prSet/>
      <dgm:spPr/>
      <dgm:t>
        <a:bodyPr/>
        <a:lstStyle/>
        <a:p>
          <a:r>
            <a:rPr lang="en-US" b="1" dirty="0">
              <a:solidFill>
                <a:schemeClr val="tx1"/>
              </a:solidFill>
            </a:rPr>
            <a:t>Collect Feedback</a:t>
          </a:r>
        </a:p>
      </dgm:t>
    </dgm:pt>
    <dgm:pt modelId="{F3789009-486C-42BD-8A16-80CF9D3726CA}" type="parTrans" cxnId="{D2F68031-E88E-4697-B990-398FF81A3944}">
      <dgm:prSet/>
      <dgm:spPr/>
      <dgm:t>
        <a:bodyPr/>
        <a:lstStyle/>
        <a:p>
          <a:endParaRPr lang="en-US"/>
        </a:p>
      </dgm:t>
    </dgm:pt>
    <dgm:pt modelId="{86DFFD77-660F-47D4-A769-501EAF6BD667}" type="sibTrans" cxnId="{D2F68031-E88E-4697-B990-398FF81A3944}">
      <dgm:prSet/>
      <dgm:spPr/>
      <dgm:t>
        <a:bodyPr/>
        <a:lstStyle/>
        <a:p>
          <a:endParaRPr lang="en-US"/>
        </a:p>
      </dgm:t>
    </dgm:pt>
    <dgm:pt modelId="{78B516AB-14D7-4DD1-BFB6-4D11395BC7D9}">
      <dgm:prSet/>
      <dgm:spPr/>
      <dgm:t>
        <a:bodyPr/>
        <a:lstStyle/>
        <a:p>
          <a:r>
            <a:rPr lang="en-US" b="1" dirty="0">
              <a:solidFill>
                <a:schemeClr val="tx1"/>
              </a:solidFill>
            </a:rPr>
            <a:t>Use  Feedback </a:t>
          </a:r>
        </a:p>
      </dgm:t>
    </dgm:pt>
    <dgm:pt modelId="{AE682B37-4408-41F0-89D0-5F2AA59F0411}" type="parTrans" cxnId="{D4E06F63-158A-4752-8E6A-039267BCFD37}">
      <dgm:prSet/>
      <dgm:spPr/>
      <dgm:t>
        <a:bodyPr/>
        <a:lstStyle/>
        <a:p>
          <a:endParaRPr lang="en-US"/>
        </a:p>
      </dgm:t>
    </dgm:pt>
    <dgm:pt modelId="{021296E2-4E83-4AB6-9314-BFEA27A49FFB}" type="sibTrans" cxnId="{D4E06F63-158A-4752-8E6A-039267BCFD37}">
      <dgm:prSet/>
      <dgm:spPr/>
      <dgm:t>
        <a:bodyPr/>
        <a:lstStyle/>
        <a:p>
          <a:endParaRPr lang="en-US"/>
        </a:p>
      </dgm:t>
    </dgm:pt>
    <dgm:pt modelId="{855E165D-70F7-4D4F-A086-A97E74041C82}" type="pres">
      <dgm:prSet presAssocID="{96543F50-314A-4EC1-B046-A089783C0D60}" presName="cycle" presStyleCnt="0">
        <dgm:presLayoutVars>
          <dgm:dir/>
          <dgm:resizeHandles val="exact"/>
        </dgm:presLayoutVars>
      </dgm:prSet>
      <dgm:spPr/>
    </dgm:pt>
    <dgm:pt modelId="{3A7D762C-5386-4942-A7D7-0095087B019D}" type="pres">
      <dgm:prSet presAssocID="{C2EB6301-C2D5-4ACA-A9DF-F7D4B4A2E632}" presName="node" presStyleLbl="node1" presStyleIdx="0" presStyleCnt="7">
        <dgm:presLayoutVars>
          <dgm:bulletEnabled val="1"/>
        </dgm:presLayoutVars>
      </dgm:prSet>
      <dgm:spPr/>
    </dgm:pt>
    <dgm:pt modelId="{0AFD6907-CEF6-4EA3-8E97-8556A576217D}" type="pres">
      <dgm:prSet presAssocID="{C2EB6301-C2D5-4ACA-A9DF-F7D4B4A2E632}" presName="spNode" presStyleCnt="0"/>
      <dgm:spPr/>
    </dgm:pt>
    <dgm:pt modelId="{66D7E678-BF14-448C-9E8D-878C535B0AEC}" type="pres">
      <dgm:prSet presAssocID="{AE877F60-B4AA-437A-AA79-971B6ED48995}" presName="sibTrans" presStyleLbl="sibTrans1D1" presStyleIdx="0" presStyleCnt="7"/>
      <dgm:spPr/>
    </dgm:pt>
    <dgm:pt modelId="{A9E8B138-FD0F-4226-B9A4-2B44DE23A74B}" type="pres">
      <dgm:prSet presAssocID="{A2A9483F-0006-497C-989B-5D7E73E4F9A2}" presName="node" presStyleLbl="node1" presStyleIdx="1" presStyleCnt="7">
        <dgm:presLayoutVars>
          <dgm:bulletEnabled val="1"/>
        </dgm:presLayoutVars>
      </dgm:prSet>
      <dgm:spPr/>
    </dgm:pt>
    <dgm:pt modelId="{8283B6E3-AAB8-45CB-AC71-E122962A1131}" type="pres">
      <dgm:prSet presAssocID="{A2A9483F-0006-497C-989B-5D7E73E4F9A2}" presName="spNode" presStyleCnt="0"/>
      <dgm:spPr/>
    </dgm:pt>
    <dgm:pt modelId="{58B347F2-1BCA-45C1-8995-1DF4004C7B30}" type="pres">
      <dgm:prSet presAssocID="{14A12112-73B8-4CF7-AFA0-F1255D09525F}" presName="sibTrans" presStyleLbl="sibTrans1D1" presStyleIdx="1" presStyleCnt="7"/>
      <dgm:spPr/>
    </dgm:pt>
    <dgm:pt modelId="{279E69F0-32E1-4761-A6F3-82AC2DD75115}" type="pres">
      <dgm:prSet presAssocID="{F77AD03F-F651-4C35-A61B-CE4CF31223F1}" presName="node" presStyleLbl="node1" presStyleIdx="2" presStyleCnt="7">
        <dgm:presLayoutVars>
          <dgm:bulletEnabled val="1"/>
        </dgm:presLayoutVars>
      </dgm:prSet>
      <dgm:spPr/>
    </dgm:pt>
    <dgm:pt modelId="{B978DB59-51EF-4B05-B53C-8335DDF81E67}" type="pres">
      <dgm:prSet presAssocID="{F77AD03F-F651-4C35-A61B-CE4CF31223F1}" presName="spNode" presStyleCnt="0"/>
      <dgm:spPr/>
    </dgm:pt>
    <dgm:pt modelId="{5609A525-C909-477F-B3BA-794B9D5993A1}" type="pres">
      <dgm:prSet presAssocID="{7E2F0E3C-31E5-47C2-9891-23EE8B155DD6}" presName="sibTrans" presStyleLbl="sibTrans1D1" presStyleIdx="2" presStyleCnt="7"/>
      <dgm:spPr/>
    </dgm:pt>
    <dgm:pt modelId="{FCC724C2-DB2C-4A36-8A90-C652AD21C398}" type="pres">
      <dgm:prSet presAssocID="{D3235D5D-C05C-49C8-9682-00D8A874C4F7}" presName="node" presStyleLbl="node1" presStyleIdx="3" presStyleCnt="7">
        <dgm:presLayoutVars>
          <dgm:bulletEnabled val="1"/>
        </dgm:presLayoutVars>
      </dgm:prSet>
      <dgm:spPr/>
    </dgm:pt>
    <dgm:pt modelId="{60826A24-EA19-48D8-8062-8F7A9F064632}" type="pres">
      <dgm:prSet presAssocID="{D3235D5D-C05C-49C8-9682-00D8A874C4F7}" presName="spNode" presStyleCnt="0"/>
      <dgm:spPr/>
    </dgm:pt>
    <dgm:pt modelId="{BE4C48BC-C02E-4C80-B719-9452A14D8F74}" type="pres">
      <dgm:prSet presAssocID="{245D8519-71C0-45B9-A799-1ED8127921AB}" presName="sibTrans" presStyleLbl="sibTrans1D1" presStyleIdx="3" presStyleCnt="7"/>
      <dgm:spPr/>
    </dgm:pt>
    <dgm:pt modelId="{3801D21F-0232-4336-BE57-145D8075D3CC}" type="pres">
      <dgm:prSet presAssocID="{1B39754C-F26C-4543-9F7D-AF6C88B89DD7}" presName="node" presStyleLbl="node1" presStyleIdx="4" presStyleCnt="7">
        <dgm:presLayoutVars>
          <dgm:bulletEnabled val="1"/>
        </dgm:presLayoutVars>
      </dgm:prSet>
      <dgm:spPr/>
    </dgm:pt>
    <dgm:pt modelId="{6D302705-FEE2-470B-B2CD-F50E073203EE}" type="pres">
      <dgm:prSet presAssocID="{1B39754C-F26C-4543-9F7D-AF6C88B89DD7}" presName="spNode" presStyleCnt="0"/>
      <dgm:spPr/>
    </dgm:pt>
    <dgm:pt modelId="{EB0AABF0-059D-4603-8548-C2F1A73C4D99}" type="pres">
      <dgm:prSet presAssocID="{EF042BF8-50A9-4E36-99E4-531D5EDF20DD}" presName="sibTrans" presStyleLbl="sibTrans1D1" presStyleIdx="4" presStyleCnt="7"/>
      <dgm:spPr/>
    </dgm:pt>
    <dgm:pt modelId="{08CA22F9-3184-4F84-920F-D7FB4787FE0D}" type="pres">
      <dgm:prSet presAssocID="{3EC885F6-40E5-4A37-ACFC-B35A3C5C2E29}" presName="node" presStyleLbl="node1" presStyleIdx="5" presStyleCnt="7">
        <dgm:presLayoutVars>
          <dgm:bulletEnabled val="1"/>
        </dgm:presLayoutVars>
      </dgm:prSet>
      <dgm:spPr/>
    </dgm:pt>
    <dgm:pt modelId="{A49B0332-FC96-48C0-B1BF-0AFFA7794C39}" type="pres">
      <dgm:prSet presAssocID="{3EC885F6-40E5-4A37-ACFC-B35A3C5C2E29}" presName="spNode" presStyleCnt="0"/>
      <dgm:spPr/>
    </dgm:pt>
    <dgm:pt modelId="{4D677883-1CB0-4661-AFCF-61C73A8F2376}" type="pres">
      <dgm:prSet presAssocID="{86DFFD77-660F-47D4-A769-501EAF6BD667}" presName="sibTrans" presStyleLbl="sibTrans1D1" presStyleIdx="5" presStyleCnt="7"/>
      <dgm:spPr/>
    </dgm:pt>
    <dgm:pt modelId="{AF0437CA-C4AE-4B25-86A9-DCD194FDE887}" type="pres">
      <dgm:prSet presAssocID="{78B516AB-14D7-4DD1-BFB6-4D11395BC7D9}" presName="node" presStyleLbl="node1" presStyleIdx="6" presStyleCnt="7">
        <dgm:presLayoutVars>
          <dgm:bulletEnabled val="1"/>
        </dgm:presLayoutVars>
      </dgm:prSet>
      <dgm:spPr/>
    </dgm:pt>
    <dgm:pt modelId="{194254A2-96C4-425D-8573-A2DB5F8B4EB6}" type="pres">
      <dgm:prSet presAssocID="{78B516AB-14D7-4DD1-BFB6-4D11395BC7D9}" presName="spNode" presStyleCnt="0"/>
      <dgm:spPr/>
    </dgm:pt>
    <dgm:pt modelId="{64C1F9E1-BAA7-40FF-B6BF-AD030D73EEFE}" type="pres">
      <dgm:prSet presAssocID="{021296E2-4E83-4AB6-9314-BFEA27A49FFB}" presName="sibTrans" presStyleLbl="sibTrans1D1" presStyleIdx="6" presStyleCnt="7"/>
      <dgm:spPr/>
    </dgm:pt>
  </dgm:ptLst>
  <dgm:cxnLst>
    <dgm:cxn modelId="{A26C1E16-2643-4E21-A88A-1F711204A967}" type="presOf" srcId="{D3235D5D-C05C-49C8-9682-00D8A874C4F7}" destId="{FCC724C2-DB2C-4A36-8A90-C652AD21C398}" srcOrd="0" destOrd="0" presId="urn:microsoft.com/office/officeart/2005/8/layout/cycle5"/>
    <dgm:cxn modelId="{F061B118-4ACA-4BC8-9F3C-8594E2CF0C1A}" type="presOf" srcId="{7E2F0E3C-31E5-47C2-9891-23EE8B155DD6}" destId="{5609A525-C909-477F-B3BA-794B9D5993A1}" srcOrd="0" destOrd="0" presId="urn:microsoft.com/office/officeart/2005/8/layout/cycle5"/>
    <dgm:cxn modelId="{B1833C23-0901-475F-8CA4-771B9C0E6482}" type="presOf" srcId="{021296E2-4E83-4AB6-9314-BFEA27A49FFB}" destId="{64C1F9E1-BAA7-40FF-B6BF-AD030D73EEFE}" srcOrd="0" destOrd="0" presId="urn:microsoft.com/office/officeart/2005/8/layout/cycle5"/>
    <dgm:cxn modelId="{69CB5026-716F-4A2D-8721-6C87F2855FAE}" type="presOf" srcId="{245D8519-71C0-45B9-A799-1ED8127921AB}" destId="{BE4C48BC-C02E-4C80-B719-9452A14D8F74}" srcOrd="0" destOrd="0" presId="urn:microsoft.com/office/officeart/2005/8/layout/cycle5"/>
    <dgm:cxn modelId="{98407C28-5C9D-4F2B-AD21-5080B1450609}" srcId="{96543F50-314A-4EC1-B046-A089783C0D60}" destId="{D3235D5D-C05C-49C8-9682-00D8A874C4F7}" srcOrd="3" destOrd="0" parTransId="{7729F0E1-371C-4103-86ED-7C6544E0ED18}" sibTransId="{245D8519-71C0-45B9-A799-1ED8127921AB}"/>
    <dgm:cxn modelId="{D2F68031-E88E-4697-B990-398FF81A3944}" srcId="{96543F50-314A-4EC1-B046-A089783C0D60}" destId="{3EC885F6-40E5-4A37-ACFC-B35A3C5C2E29}" srcOrd="5" destOrd="0" parTransId="{F3789009-486C-42BD-8A16-80CF9D3726CA}" sibTransId="{86DFFD77-660F-47D4-A769-501EAF6BD667}"/>
    <dgm:cxn modelId="{04A06E5D-4AB9-4055-B196-ED6643B1B9E5}" type="presOf" srcId="{AE877F60-B4AA-437A-AA79-971B6ED48995}" destId="{66D7E678-BF14-448C-9E8D-878C535B0AEC}" srcOrd="0" destOrd="0" presId="urn:microsoft.com/office/officeart/2005/8/layout/cycle5"/>
    <dgm:cxn modelId="{95403F5E-26B8-41E8-8ED3-BFE613161246}" srcId="{96543F50-314A-4EC1-B046-A089783C0D60}" destId="{A2A9483F-0006-497C-989B-5D7E73E4F9A2}" srcOrd="1" destOrd="0" parTransId="{E727183E-006F-4ADA-B5B6-88431777CF9B}" sibTransId="{14A12112-73B8-4CF7-AFA0-F1255D09525F}"/>
    <dgm:cxn modelId="{6D12405E-A382-40F2-A440-4C9F01C6C93F}" type="presOf" srcId="{86DFFD77-660F-47D4-A769-501EAF6BD667}" destId="{4D677883-1CB0-4661-AFCF-61C73A8F2376}" srcOrd="0" destOrd="0" presId="urn:microsoft.com/office/officeart/2005/8/layout/cycle5"/>
    <dgm:cxn modelId="{D4E06F63-158A-4752-8E6A-039267BCFD37}" srcId="{96543F50-314A-4EC1-B046-A089783C0D60}" destId="{78B516AB-14D7-4DD1-BFB6-4D11395BC7D9}" srcOrd="6" destOrd="0" parTransId="{AE682B37-4408-41F0-89D0-5F2AA59F0411}" sibTransId="{021296E2-4E83-4AB6-9314-BFEA27A49FFB}"/>
    <dgm:cxn modelId="{A125F763-B853-48BD-A496-0E6F10CB4A5F}" type="presOf" srcId="{1B39754C-F26C-4543-9F7D-AF6C88B89DD7}" destId="{3801D21F-0232-4336-BE57-145D8075D3CC}" srcOrd="0" destOrd="0" presId="urn:microsoft.com/office/officeart/2005/8/layout/cycle5"/>
    <dgm:cxn modelId="{F1183358-68CC-4816-8748-401B58058467}" srcId="{96543F50-314A-4EC1-B046-A089783C0D60}" destId="{C2EB6301-C2D5-4ACA-A9DF-F7D4B4A2E632}" srcOrd="0" destOrd="0" parTransId="{C1400687-2D16-48E4-9DAA-0B06CB591E3C}" sibTransId="{AE877F60-B4AA-437A-AA79-971B6ED48995}"/>
    <dgm:cxn modelId="{E0A4CF91-AFF7-4547-BE5A-105DF8959E94}" type="presOf" srcId="{78B516AB-14D7-4DD1-BFB6-4D11395BC7D9}" destId="{AF0437CA-C4AE-4B25-86A9-DCD194FDE887}" srcOrd="0" destOrd="0" presId="urn:microsoft.com/office/officeart/2005/8/layout/cycle5"/>
    <dgm:cxn modelId="{EAD13EA4-99D1-47B0-BF69-CACAB177DC0F}" type="presOf" srcId="{A2A9483F-0006-497C-989B-5D7E73E4F9A2}" destId="{A9E8B138-FD0F-4226-B9A4-2B44DE23A74B}" srcOrd="0" destOrd="0" presId="urn:microsoft.com/office/officeart/2005/8/layout/cycle5"/>
    <dgm:cxn modelId="{6AD5DBAD-13CF-465B-88A8-D7C6CDAC34E3}" type="presOf" srcId="{C2EB6301-C2D5-4ACA-A9DF-F7D4B4A2E632}" destId="{3A7D762C-5386-4942-A7D7-0095087B019D}" srcOrd="0" destOrd="0" presId="urn:microsoft.com/office/officeart/2005/8/layout/cycle5"/>
    <dgm:cxn modelId="{0F97C9BE-511B-4628-BD37-BCBE4D12ED5C}" type="presOf" srcId="{3EC885F6-40E5-4A37-ACFC-B35A3C5C2E29}" destId="{08CA22F9-3184-4F84-920F-D7FB4787FE0D}" srcOrd="0" destOrd="0" presId="urn:microsoft.com/office/officeart/2005/8/layout/cycle5"/>
    <dgm:cxn modelId="{98F15ACE-A83E-4ECA-9BB0-64304445744F}" type="presOf" srcId="{F77AD03F-F651-4C35-A61B-CE4CF31223F1}" destId="{279E69F0-32E1-4761-A6F3-82AC2DD75115}" srcOrd="0" destOrd="0" presId="urn:microsoft.com/office/officeart/2005/8/layout/cycle5"/>
    <dgm:cxn modelId="{B70513D1-55E5-4663-BCA8-D344BC60F020}" type="presOf" srcId="{EF042BF8-50A9-4E36-99E4-531D5EDF20DD}" destId="{EB0AABF0-059D-4603-8548-C2F1A73C4D99}" srcOrd="0" destOrd="0" presId="urn:microsoft.com/office/officeart/2005/8/layout/cycle5"/>
    <dgm:cxn modelId="{DF6E84DA-5230-4E9A-94D8-DAC152868F9F}" type="presOf" srcId="{14A12112-73B8-4CF7-AFA0-F1255D09525F}" destId="{58B347F2-1BCA-45C1-8995-1DF4004C7B30}" srcOrd="0" destOrd="0" presId="urn:microsoft.com/office/officeart/2005/8/layout/cycle5"/>
    <dgm:cxn modelId="{38F1E8DA-98E4-42FD-AE72-2CD1E46FA88F}" srcId="{96543F50-314A-4EC1-B046-A089783C0D60}" destId="{1B39754C-F26C-4543-9F7D-AF6C88B89DD7}" srcOrd="4" destOrd="0" parTransId="{C05936D9-69B6-4A30-B662-799C703B0390}" sibTransId="{EF042BF8-50A9-4E36-99E4-531D5EDF20DD}"/>
    <dgm:cxn modelId="{AC98DADF-B233-4F2A-A423-D799F2827D6D}" srcId="{96543F50-314A-4EC1-B046-A089783C0D60}" destId="{F77AD03F-F651-4C35-A61B-CE4CF31223F1}" srcOrd="2" destOrd="0" parTransId="{91277742-F01A-4987-92D4-DED0346DBDE9}" sibTransId="{7E2F0E3C-31E5-47C2-9891-23EE8B155DD6}"/>
    <dgm:cxn modelId="{D523A5E3-22CB-4943-8C9F-F51EEE4FEFFD}" type="presOf" srcId="{96543F50-314A-4EC1-B046-A089783C0D60}" destId="{855E165D-70F7-4D4F-A086-A97E74041C82}" srcOrd="0" destOrd="0" presId="urn:microsoft.com/office/officeart/2005/8/layout/cycle5"/>
    <dgm:cxn modelId="{8E38146C-044F-47E1-ACCA-9FB43D721368}" type="presParOf" srcId="{855E165D-70F7-4D4F-A086-A97E74041C82}" destId="{3A7D762C-5386-4942-A7D7-0095087B019D}" srcOrd="0" destOrd="0" presId="urn:microsoft.com/office/officeart/2005/8/layout/cycle5"/>
    <dgm:cxn modelId="{2235ADF7-F464-46B4-B046-10865A4405E8}" type="presParOf" srcId="{855E165D-70F7-4D4F-A086-A97E74041C82}" destId="{0AFD6907-CEF6-4EA3-8E97-8556A576217D}" srcOrd="1" destOrd="0" presId="urn:microsoft.com/office/officeart/2005/8/layout/cycle5"/>
    <dgm:cxn modelId="{3D7F2C63-7CEA-486E-A24F-4F42735818E2}" type="presParOf" srcId="{855E165D-70F7-4D4F-A086-A97E74041C82}" destId="{66D7E678-BF14-448C-9E8D-878C535B0AEC}" srcOrd="2" destOrd="0" presId="urn:microsoft.com/office/officeart/2005/8/layout/cycle5"/>
    <dgm:cxn modelId="{77947AFD-35F0-4D56-98B1-165FAC7C136D}" type="presParOf" srcId="{855E165D-70F7-4D4F-A086-A97E74041C82}" destId="{A9E8B138-FD0F-4226-B9A4-2B44DE23A74B}" srcOrd="3" destOrd="0" presId="urn:microsoft.com/office/officeart/2005/8/layout/cycle5"/>
    <dgm:cxn modelId="{4BFDFAA0-52F7-444F-A30C-D1B1923F5AE6}" type="presParOf" srcId="{855E165D-70F7-4D4F-A086-A97E74041C82}" destId="{8283B6E3-AAB8-45CB-AC71-E122962A1131}" srcOrd="4" destOrd="0" presId="urn:microsoft.com/office/officeart/2005/8/layout/cycle5"/>
    <dgm:cxn modelId="{BDFD2700-EDCE-49AD-8EB0-4FE897613DEF}" type="presParOf" srcId="{855E165D-70F7-4D4F-A086-A97E74041C82}" destId="{58B347F2-1BCA-45C1-8995-1DF4004C7B30}" srcOrd="5" destOrd="0" presId="urn:microsoft.com/office/officeart/2005/8/layout/cycle5"/>
    <dgm:cxn modelId="{5D30C8F4-0828-4A91-94F9-F2A57734A7AE}" type="presParOf" srcId="{855E165D-70F7-4D4F-A086-A97E74041C82}" destId="{279E69F0-32E1-4761-A6F3-82AC2DD75115}" srcOrd="6" destOrd="0" presId="urn:microsoft.com/office/officeart/2005/8/layout/cycle5"/>
    <dgm:cxn modelId="{0D776831-1B0C-4AD8-84B3-48E86F7DD516}" type="presParOf" srcId="{855E165D-70F7-4D4F-A086-A97E74041C82}" destId="{B978DB59-51EF-4B05-B53C-8335DDF81E67}" srcOrd="7" destOrd="0" presId="urn:microsoft.com/office/officeart/2005/8/layout/cycle5"/>
    <dgm:cxn modelId="{B08AB05D-7950-4B6A-A3D3-5844C9923519}" type="presParOf" srcId="{855E165D-70F7-4D4F-A086-A97E74041C82}" destId="{5609A525-C909-477F-B3BA-794B9D5993A1}" srcOrd="8" destOrd="0" presId="urn:microsoft.com/office/officeart/2005/8/layout/cycle5"/>
    <dgm:cxn modelId="{39BAAC7F-47A5-490D-AB5A-8AD49240B2AB}" type="presParOf" srcId="{855E165D-70F7-4D4F-A086-A97E74041C82}" destId="{FCC724C2-DB2C-4A36-8A90-C652AD21C398}" srcOrd="9" destOrd="0" presId="urn:microsoft.com/office/officeart/2005/8/layout/cycle5"/>
    <dgm:cxn modelId="{D0279681-E72B-458F-96C7-35168890BA60}" type="presParOf" srcId="{855E165D-70F7-4D4F-A086-A97E74041C82}" destId="{60826A24-EA19-48D8-8062-8F7A9F064632}" srcOrd="10" destOrd="0" presId="urn:microsoft.com/office/officeart/2005/8/layout/cycle5"/>
    <dgm:cxn modelId="{269A6FE5-DAEA-40B0-AFD9-133C5221D5A3}" type="presParOf" srcId="{855E165D-70F7-4D4F-A086-A97E74041C82}" destId="{BE4C48BC-C02E-4C80-B719-9452A14D8F74}" srcOrd="11" destOrd="0" presId="urn:microsoft.com/office/officeart/2005/8/layout/cycle5"/>
    <dgm:cxn modelId="{367A54FE-49C2-439B-B31B-6C032408F0B5}" type="presParOf" srcId="{855E165D-70F7-4D4F-A086-A97E74041C82}" destId="{3801D21F-0232-4336-BE57-145D8075D3CC}" srcOrd="12" destOrd="0" presId="urn:microsoft.com/office/officeart/2005/8/layout/cycle5"/>
    <dgm:cxn modelId="{51FDC72B-F36B-4A24-8FC4-F294250F503E}" type="presParOf" srcId="{855E165D-70F7-4D4F-A086-A97E74041C82}" destId="{6D302705-FEE2-470B-B2CD-F50E073203EE}" srcOrd="13" destOrd="0" presId="urn:microsoft.com/office/officeart/2005/8/layout/cycle5"/>
    <dgm:cxn modelId="{DCDA1D3A-127F-4BA7-BCA8-95D9781F0E65}" type="presParOf" srcId="{855E165D-70F7-4D4F-A086-A97E74041C82}" destId="{EB0AABF0-059D-4603-8548-C2F1A73C4D99}" srcOrd="14" destOrd="0" presId="urn:microsoft.com/office/officeart/2005/8/layout/cycle5"/>
    <dgm:cxn modelId="{EECFCC04-B680-41FE-B939-2AF5C3F6A8DE}" type="presParOf" srcId="{855E165D-70F7-4D4F-A086-A97E74041C82}" destId="{08CA22F9-3184-4F84-920F-D7FB4787FE0D}" srcOrd="15" destOrd="0" presId="urn:microsoft.com/office/officeart/2005/8/layout/cycle5"/>
    <dgm:cxn modelId="{63DD4C16-012B-40E0-A68C-AE2172A8E08B}" type="presParOf" srcId="{855E165D-70F7-4D4F-A086-A97E74041C82}" destId="{A49B0332-FC96-48C0-B1BF-0AFFA7794C39}" srcOrd="16" destOrd="0" presId="urn:microsoft.com/office/officeart/2005/8/layout/cycle5"/>
    <dgm:cxn modelId="{84BDD9BC-5440-4B79-AD6B-2481D9199DD7}" type="presParOf" srcId="{855E165D-70F7-4D4F-A086-A97E74041C82}" destId="{4D677883-1CB0-4661-AFCF-61C73A8F2376}" srcOrd="17" destOrd="0" presId="urn:microsoft.com/office/officeart/2005/8/layout/cycle5"/>
    <dgm:cxn modelId="{E2EC45CE-352F-4178-A96D-84952D0951BF}" type="presParOf" srcId="{855E165D-70F7-4D4F-A086-A97E74041C82}" destId="{AF0437CA-C4AE-4B25-86A9-DCD194FDE887}" srcOrd="18" destOrd="0" presId="urn:microsoft.com/office/officeart/2005/8/layout/cycle5"/>
    <dgm:cxn modelId="{06A72FDC-1304-4EA9-BC0B-861B1C6060AA}" type="presParOf" srcId="{855E165D-70F7-4D4F-A086-A97E74041C82}" destId="{194254A2-96C4-425D-8573-A2DB5F8B4EB6}" srcOrd="19" destOrd="0" presId="urn:microsoft.com/office/officeart/2005/8/layout/cycle5"/>
    <dgm:cxn modelId="{3415B40B-7B83-4AF0-9A44-52138F630D5B}" type="presParOf" srcId="{855E165D-70F7-4D4F-A086-A97E74041C82}" destId="{64C1F9E1-BAA7-40FF-B6BF-AD030D73EEFE}"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D762C-5386-4942-A7D7-0095087B019D}">
      <dsp:nvSpPr>
        <dsp:cNvPr id="0" name=""/>
        <dsp:cNvSpPr/>
      </dsp:nvSpPr>
      <dsp:spPr>
        <a:xfrm>
          <a:off x="1893470" y="765"/>
          <a:ext cx="1042234" cy="6774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Ask the Question</a:t>
          </a:r>
        </a:p>
      </dsp:txBody>
      <dsp:txXfrm>
        <a:off x="1926540" y="33835"/>
        <a:ext cx="976094" cy="611312"/>
      </dsp:txXfrm>
    </dsp:sp>
    <dsp:sp modelId="{66D7E678-BF14-448C-9E8D-878C535B0AEC}">
      <dsp:nvSpPr>
        <dsp:cNvPr id="0" name=""/>
        <dsp:cNvSpPr/>
      </dsp:nvSpPr>
      <dsp:spPr>
        <a:xfrm>
          <a:off x="482753" y="339491"/>
          <a:ext cx="3863667" cy="3863667"/>
        </a:xfrm>
        <a:custGeom>
          <a:avLst/>
          <a:gdLst/>
          <a:ahLst/>
          <a:cxnLst/>
          <a:rect l="0" t="0" r="0" b="0"/>
          <a:pathLst>
            <a:path>
              <a:moveTo>
                <a:pt x="2589116" y="115254"/>
              </a:moveTo>
              <a:arcTo wR="1931833" hR="1931833" stAng="17393481" swAng="77090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9E8B138-FD0F-4226-B9A4-2B44DE23A74B}">
      <dsp:nvSpPr>
        <dsp:cNvPr id="0" name=""/>
        <dsp:cNvSpPr/>
      </dsp:nvSpPr>
      <dsp:spPr>
        <a:xfrm>
          <a:off x="3403838" y="728120"/>
          <a:ext cx="1042234" cy="67745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Specify What to Learn</a:t>
          </a:r>
        </a:p>
      </dsp:txBody>
      <dsp:txXfrm>
        <a:off x="3436908" y="761190"/>
        <a:ext cx="976094" cy="611312"/>
      </dsp:txXfrm>
    </dsp:sp>
    <dsp:sp modelId="{58B347F2-1BCA-45C1-8995-1DF4004C7B30}">
      <dsp:nvSpPr>
        <dsp:cNvPr id="0" name=""/>
        <dsp:cNvSpPr/>
      </dsp:nvSpPr>
      <dsp:spPr>
        <a:xfrm>
          <a:off x="482753" y="339491"/>
          <a:ext cx="3863667" cy="3863667"/>
        </a:xfrm>
        <a:custGeom>
          <a:avLst/>
          <a:gdLst/>
          <a:ahLst/>
          <a:cxnLst/>
          <a:rect l="0" t="0" r="0" b="0"/>
          <a:pathLst>
            <a:path>
              <a:moveTo>
                <a:pt x="3737485" y="1245099"/>
              </a:moveTo>
              <a:arcTo wR="1931833" hR="1931833" stAng="20350617" swAng="1063519"/>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79E69F0-32E1-4761-A6F3-82AC2DD75115}">
      <dsp:nvSpPr>
        <dsp:cNvPr id="0" name=""/>
        <dsp:cNvSpPr/>
      </dsp:nvSpPr>
      <dsp:spPr>
        <a:xfrm>
          <a:off x="3776869" y="2362472"/>
          <a:ext cx="1042234" cy="67745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Retrieve Data</a:t>
          </a:r>
        </a:p>
      </dsp:txBody>
      <dsp:txXfrm>
        <a:off x="3809939" y="2395542"/>
        <a:ext cx="976094" cy="611312"/>
      </dsp:txXfrm>
    </dsp:sp>
    <dsp:sp modelId="{5609A525-C909-477F-B3BA-794B9D5993A1}">
      <dsp:nvSpPr>
        <dsp:cNvPr id="0" name=""/>
        <dsp:cNvSpPr/>
      </dsp:nvSpPr>
      <dsp:spPr>
        <a:xfrm>
          <a:off x="482753" y="339491"/>
          <a:ext cx="3863667" cy="3863667"/>
        </a:xfrm>
        <a:custGeom>
          <a:avLst/>
          <a:gdLst/>
          <a:ahLst/>
          <a:cxnLst/>
          <a:rect l="0" t="0" r="0" b="0"/>
          <a:pathLst>
            <a:path>
              <a:moveTo>
                <a:pt x="3637087" y="2839628"/>
              </a:moveTo>
              <a:arcTo wR="1931833" hR="1931833" stAng="1681722" swAng="834500"/>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CC724C2-DB2C-4A36-8A90-C652AD21C398}">
      <dsp:nvSpPr>
        <dsp:cNvPr id="0" name=""/>
        <dsp:cNvSpPr/>
      </dsp:nvSpPr>
      <dsp:spPr>
        <a:xfrm>
          <a:off x="2731661" y="3673120"/>
          <a:ext cx="1042234" cy="67745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Train Algorithms</a:t>
          </a:r>
        </a:p>
      </dsp:txBody>
      <dsp:txXfrm>
        <a:off x="2764731" y="3706190"/>
        <a:ext cx="976094" cy="611312"/>
      </dsp:txXfrm>
    </dsp:sp>
    <dsp:sp modelId="{BE4C48BC-C02E-4C80-B719-9452A14D8F74}">
      <dsp:nvSpPr>
        <dsp:cNvPr id="0" name=""/>
        <dsp:cNvSpPr/>
      </dsp:nvSpPr>
      <dsp:spPr>
        <a:xfrm>
          <a:off x="482753" y="339491"/>
          <a:ext cx="3863667" cy="3863667"/>
        </a:xfrm>
        <a:custGeom>
          <a:avLst/>
          <a:gdLst/>
          <a:ahLst/>
          <a:cxnLst/>
          <a:rect l="0" t="0" r="0" b="0"/>
          <a:pathLst>
            <a:path>
              <a:moveTo>
                <a:pt x="2123205" y="3854165"/>
              </a:moveTo>
              <a:arcTo wR="1931833" hR="1931833" stAng="5058891" swAng="682219"/>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801D21F-0232-4336-BE57-145D8075D3CC}">
      <dsp:nvSpPr>
        <dsp:cNvPr id="0" name=""/>
        <dsp:cNvSpPr/>
      </dsp:nvSpPr>
      <dsp:spPr>
        <a:xfrm>
          <a:off x="1055279" y="3673120"/>
          <a:ext cx="1042234" cy="677452"/>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Deploy Algorithm</a:t>
          </a:r>
        </a:p>
      </dsp:txBody>
      <dsp:txXfrm>
        <a:off x="1088349" y="3706190"/>
        <a:ext cx="976094" cy="611312"/>
      </dsp:txXfrm>
    </dsp:sp>
    <dsp:sp modelId="{EB0AABF0-059D-4603-8548-C2F1A73C4D99}">
      <dsp:nvSpPr>
        <dsp:cNvPr id="0" name=""/>
        <dsp:cNvSpPr/>
      </dsp:nvSpPr>
      <dsp:spPr>
        <a:xfrm>
          <a:off x="482753" y="339491"/>
          <a:ext cx="3863667" cy="3863667"/>
        </a:xfrm>
        <a:custGeom>
          <a:avLst/>
          <a:gdLst/>
          <a:ahLst/>
          <a:cxnLst/>
          <a:rect l="0" t="0" r="0" b="0"/>
          <a:pathLst>
            <a:path>
              <a:moveTo>
                <a:pt x="494781" y="3222904"/>
              </a:moveTo>
              <a:arcTo wR="1931833" hR="1931833" stAng="8283778" swAng="834500"/>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8CA22F9-3184-4F84-920F-D7FB4787FE0D}">
      <dsp:nvSpPr>
        <dsp:cNvPr id="0" name=""/>
        <dsp:cNvSpPr/>
      </dsp:nvSpPr>
      <dsp:spPr>
        <a:xfrm>
          <a:off x="10071" y="2362472"/>
          <a:ext cx="1042234" cy="6774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Collect Feedback</a:t>
          </a:r>
        </a:p>
      </dsp:txBody>
      <dsp:txXfrm>
        <a:off x="43141" y="2395542"/>
        <a:ext cx="976094" cy="611312"/>
      </dsp:txXfrm>
    </dsp:sp>
    <dsp:sp modelId="{4D677883-1CB0-4661-AFCF-61C73A8F2376}">
      <dsp:nvSpPr>
        <dsp:cNvPr id="0" name=""/>
        <dsp:cNvSpPr/>
      </dsp:nvSpPr>
      <dsp:spPr>
        <a:xfrm>
          <a:off x="482753" y="339491"/>
          <a:ext cx="3863667" cy="3863667"/>
        </a:xfrm>
        <a:custGeom>
          <a:avLst/>
          <a:gdLst/>
          <a:ahLst/>
          <a:cxnLst/>
          <a:rect l="0" t="0" r="0" b="0"/>
          <a:pathLst>
            <a:path>
              <a:moveTo>
                <a:pt x="2822" y="1827439"/>
              </a:moveTo>
              <a:arcTo wR="1931833" hR="1931833" stAng="10985864" swAng="1063519"/>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F0437CA-C4AE-4B25-86A9-DCD194FDE887}">
      <dsp:nvSpPr>
        <dsp:cNvPr id="0" name=""/>
        <dsp:cNvSpPr/>
      </dsp:nvSpPr>
      <dsp:spPr>
        <a:xfrm>
          <a:off x="383102" y="728120"/>
          <a:ext cx="1042234" cy="67745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Use  Feedback </a:t>
          </a:r>
        </a:p>
      </dsp:txBody>
      <dsp:txXfrm>
        <a:off x="416172" y="761190"/>
        <a:ext cx="976094" cy="611312"/>
      </dsp:txXfrm>
    </dsp:sp>
    <dsp:sp modelId="{64C1F9E1-BAA7-40FF-B6BF-AD030D73EEFE}">
      <dsp:nvSpPr>
        <dsp:cNvPr id="0" name=""/>
        <dsp:cNvSpPr/>
      </dsp:nvSpPr>
      <dsp:spPr>
        <a:xfrm>
          <a:off x="482753" y="339491"/>
          <a:ext cx="3863667" cy="3863667"/>
        </a:xfrm>
        <a:custGeom>
          <a:avLst/>
          <a:gdLst/>
          <a:ahLst/>
          <a:cxnLst/>
          <a:rect l="0" t="0" r="0" b="0"/>
          <a:pathLst>
            <a:path>
              <a:moveTo>
                <a:pt x="887051" y="306899"/>
              </a:moveTo>
              <a:arcTo wR="1931833" hR="1931833" stAng="14235614" swAng="770905"/>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8/21/2019</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dirty="0"/>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4008177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384080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94674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3535599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2234325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1468749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2725856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2912623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357047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100968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3063366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2283151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2532485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1639672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3901539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3546602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942827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3051757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645183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1342741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380979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543326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1520468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3684414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3487826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957467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1627554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36222822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2632764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1003294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1003724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247123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33754339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3989309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4028974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998455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3462156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3457407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3088813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10860121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37123968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2389164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310522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3025912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9350736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12629815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28289398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27077094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12686259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30697922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33480812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3850088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30841311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399876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18936575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91031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20775784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16471693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23911717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11532543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140846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3799977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390201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139026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8/21/2019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8/21/2019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8/21/2019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8/21/2019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03.ibm.com/ibm/history/ibm100/us/en/icons/ibm700series/impac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ritannica.com/technology/machine-learn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en.wikipedia.org/wiki/Machine_learn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s.google.com/machine-learning/glossary/#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sas.com/en_us/insights/analytics/machine-learning.html#machine-learning-importanc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esearchgate.net/profile/Ming_Long_La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linkedin.com/pub/ming-long-lam/10/a73/65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mllam@uchicago.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1</a:t>
            </a:r>
          </a:p>
          <a:p>
            <a:r>
              <a:rPr lang="en-US" sz="4000" dirty="0"/>
              <a:t>August 21, 2019</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dirty="0">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Attendance for Section 01 </a:t>
            </a:r>
          </a:p>
        </p:txBody>
      </p:sp>
      <p:sp>
        <p:nvSpPr>
          <p:cNvPr id="3" name="Content Placeholder 2"/>
          <p:cNvSpPr>
            <a:spLocks noGrp="1"/>
          </p:cNvSpPr>
          <p:nvPr>
            <p:ph idx="1"/>
          </p:nvPr>
        </p:nvSpPr>
        <p:spPr/>
        <p:txBody>
          <a:bodyPr>
            <a:normAutofit/>
          </a:bodyPr>
          <a:lstStyle/>
          <a:p>
            <a:r>
              <a:rPr lang="en-US" dirty="0"/>
              <a:t>Class Meeting Times in Fall 2019</a:t>
            </a:r>
          </a:p>
          <a:p>
            <a:pPr lvl="1"/>
            <a:r>
              <a:rPr lang="en-US" dirty="0"/>
              <a:t>On the Wednesdays from August 21, 2019 to November 20, 2019</a:t>
            </a:r>
          </a:p>
          <a:p>
            <a:pPr lvl="1"/>
            <a:r>
              <a:rPr lang="en-US" dirty="0"/>
              <a:t>No class on November 27, 2019 during the Thanksgiving Break</a:t>
            </a:r>
          </a:p>
          <a:p>
            <a:pPr lvl="1"/>
            <a:r>
              <a:rPr lang="en-US" dirty="0"/>
              <a:t>Between 6:25 pm – 9:05 pm in Room 131, Perlstein Hall (150 minutes of instructions and a 10 minutes break)</a:t>
            </a:r>
          </a:p>
          <a:p>
            <a:pPr lvl="1"/>
            <a:r>
              <a:rPr lang="en-US" dirty="0"/>
              <a:t>You may have your supper in class, but be courteous to your classmates </a:t>
            </a:r>
          </a:p>
          <a:p>
            <a:r>
              <a:rPr lang="en-US" dirty="0"/>
              <a:t>If you cannot make it to my class for any reasons, then you must inform the instructor at least 24 hours in advance.</a:t>
            </a:r>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6" name="Picture 5">
            <a:extLst>
              <a:ext uri="{FF2B5EF4-FFF2-40B4-BE49-F238E27FC236}">
                <a16:creationId xmlns:a16="http://schemas.microsoft.com/office/drawing/2014/main" id="{264FCBDE-35BA-45A7-9321-2CF6A8F0F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5128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Assignments </a:t>
            </a:r>
          </a:p>
        </p:txBody>
      </p:sp>
      <p:sp>
        <p:nvSpPr>
          <p:cNvPr id="3" name="Content Placeholder 2"/>
          <p:cNvSpPr>
            <a:spLocks noGrp="1"/>
          </p:cNvSpPr>
          <p:nvPr>
            <p:ph idx="1"/>
          </p:nvPr>
        </p:nvSpPr>
        <p:spPr/>
        <p:txBody>
          <a:bodyPr>
            <a:normAutofit fontScale="92500" lnSpcReduction="10000"/>
          </a:bodyPr>
          <a:lstStyle/>
          <a:p>
            <a:r>
              <a:rPr lang="en-US" dirty="0"/>
              <a:t>Five assignments will be given on</a:t>
            </a:r>
          </a:p>
          <a:p>
            <a:pPr lvl="1"/>
            <a:r>
              <a:rPr lang="en-US" b="1" dirty="0"/>
              <a:t>Week 2</a:t>
            </a:r>
            <a:r>
              <a:rPr lang="en-US" dirty="0"/>
              <a:t>: August 28, </a:t>
            </a:r>
            <a:r>
              <a:rPr lang="en-US" b="1" dirty="0"/>
              <a:t>Week 4</a:t>
            </a:r>
            <a:r>
              <a:rPr lang="en-US" dirty="0"/>
              <a:t>: September 11, </a:t>
            </a:r>
            <a:r>
              <a:rPr lang="en-US" b="1" dirty="0"/>
              <a:t>Week 6</a:t>
            </a:r>
            <a:r>
              <a:rPr lang="en-US" dirty="0"/>
              <a:t>: September 25, </a:t>
            </a:r>
            <a:r>
              <a:rPr lang="en-US" b="1" dirty="0"/>
              <a:t>Week 10</a:t>
            </a:r>
            <a:r>
              <a:rPr lang="en-US" dirty="0"/>
              <a:t>: October 23, and </a:t>
            </a:r>
            <a:r>
              <a:rPr lang="en-US" b="1" dirty="0"/>
              <a:t>Week 12</a:t>
            </a:r>
            <a:r>
              <a:rPr lang="en-US" dirty="0"/>
              <a:t>: November 6</a:t>
            </a:r>
          </a:p>
          <a:p>
            <a:pPr lvl="1"/>
            <a:r>
              <a:rPr lang="en-US" dirty="0"/>
              <a:t>Each assignment’s grade count towards 10% of your course grade </a:t>
            </a:r>
          </a:p>
          <a:p>
            <a:r>
              <a:rPr lang="en-US" dirty="0"/>
              <a:t>Please type your assignment as </a:t>
            </a:r>
            <a:r>
              <a:rPr lang="en-US" b="1" dirty="0"/>
              <a:t>PDF</a:t>
            </a:r>
            <a:r>
              <a:rPr lang="en-US" dirty="0"/>
              <a:t> documents</a:t>
            </a:r>
          </a:p>
          <a:p>
            <a:pPr lvl="1"/>
            <a:r>
              <a:rPr lang="en-US" dirty="0"/>
              <a:t>Maximum points for each assignment is 100 points</a:t>
            </a:r>
          </a:p>
          <a:p>
            <a:r>
              <a:rPr lang="en-US" dirty="0"/>
              <a:t>Please submit your assignment to the Blackboard site before the due date</a:t>
            </a:r>
          </a:p>
          <a:p>
            <a:pPr lvl="1"/>
            <a:r>
              <a:rPr lang="en-US" dirty="0"/>
              <a:t>Due date is the end of the next class day</a:t>
            </a:r>
          </a:p>
          <a:p>
            <a:pPr lvl="1"/>
            <a:r>
              <a:rPr lang="en-US" dirty="0"/>
              <a:t>For example, the August 28 assignment is due at 11:59 pm on September 4.</a:t>
            </a:r>
          </a:p>
          <a:p>
            <a:r>
              <a:rPr lang="en-US" dirty="0"/>
              <a:t>Whenever necessary, properly documented and error-free Python program codes and output should be included your submission</a:t>
            </a:r>
          </a:p>
          <a:p>
            <a:pPr marL="0" indent="0">
              <a:buNone/>
            </a:pP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pic>
        <p:nvPicPr>
          <p:cNvPr id="6" name="Picture 5">
            <a:extLst>
              <a:ext uri="{FF2B5EF4-FFF2-40B4-BE49-F238E27FC236}">
                <a16:creationId xmlns:a16="http://schemas.microsoft.com/office/drawing/2014/main" id="{F0294F0A-7261-4067-9A7C-B1D8C4EB38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6892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Assignments – Late Work Policy </a:t>
            </a:r>
          </a:p>
        </p:txBody>
      </p:sp>
      <p:sp>
        <p:nvSpPr>
          <p:cNvPr id="3" name="Content Placeholder 2"/>
          <p:cNvSpPr>
            <a:spLocks noGrp="1"/>
          </p:cNvSpPr>
          <p:nvPr>
            <p:ph idx="1"/>
          </p:nvPr>
        </p:nvSpPr>
        <p:spPr/>
        <p:txBody>
          <a:bodyPr>
            <a:normAutofit/>
          </a:bodyPr>
          <a:lstStyle/>
          <a:p>
            <a:r>
              <a:rPr lang="en-US" dirty="0"/>
              <a:t>If you turn in an assignment late, then we have the right to deduct 5% credit from the total score for each </a:t>
            </a:r>
            <a:r>
              <a:rPr lang="en-US" u="sng" dirty="0"/>
              <a:t>24-hour</a:t>
            </a:r>
            <a:r>
              <a:rPr lang="en-US" dirty="0"/>
              <a:t> period after the deadline.</a:t>
            </a:r>
          </a:p>
          <a:p>
            <a:r>
              <a:rPr lang="en-US" dirty="0"/>
              <a:t>Assignments turned in more than 7 days late will not receive credit.</a:t>
            </a:r>
          </a:p>
          <a:p>
            <a:r>
              <a:rPr lang="en-US" dirty="0"/>
              <a:t>In the case of unexpected events (e.g., sickness and emergency), you must contact the instructor and explain your situation before the assignment due date in order to receive a grace period.</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pic>
        <p:nvPicPr>
          <p:cNvPr id="6" name="Picture 5">
            <a:extLst>
              <a:ext uri="{FF2B5EF4-FFF2-40B4-BE49-F238E27FC236}">
                <a16:creationId xmlns:a16="http://schemas.microsoft.com/office/drawing/2014/main" id="{FE450D1C-C0EC-40F8-8CE9-F900AB1CE5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1705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Mid-Term Test and Final Exam </a:t>
            </a:r>
          </a:p>
        </p:txBody>
      </p:sp>
      <p:sp>
        <p:nvSpPr>
          <p:cNvPr id="3" name="Content Placeholder 2"/>
          <p:cNvSpPr>
            <a:spLocks noGrp="1"/>
          </p:cNvSpPr>
          <p:nvPr>
            <p:ph idx="1"/>
          </p:nvPr>
        </p:nvSpPr>
        <p:spPr/>
        <p:txBody>
          <a:bodyPr>
            <a:normAutofit/>
          </a:bodyPr>
          <a:lstStyle/>
          <a:p>
            <a:r>
              <a:rPr lang="en-US" dirty="0"/>
              <a:t>Take-Home Mid-Term Test</a:t>
            </a:r>
          </a:p>
          <a:p>
            <a:pPr lvl="1"/>
            <a:r>
              <a:rPr lang="en-US" dirty="0"/>
              <a:t>Given on October 9, 2019</a:t>
            </a:r>
          </a:p>
          <a:p>
            <a:pPr lvl="1"/>
            <a:r>
              <a:rPr lang="en-US" dirty="0"/>
              <a:t>Account for 25% of your final course grade</a:t>
            </a:r>
          </a:p>
          <a:p>
            <a:endParaRPr lang="en-US" dirty="0"/>
          </a:p>
          <a:p>
            <a:r>
              <a:rPr lang="en-US" dirty="0"/>
              <a:t>Take-Home Final Exam</a:t>
            </a:r>
          </a:p>
          <a:p>
            <a:pPr lvl="1"/>
            <a:r>
              <a:rPr lang="en-US" dirty="0"/>
              <a:t>Account for 25% of your final course grade</a:t>
            </a:r>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pic>
        <p:nvPicPr>
          <p:cNvPr id="6" name="Picture 5">
            <a:extLst>
              <a:ext uri="{FF2B5EF4-FFF2-40B4-BE49-F238E27FC236}">
                <a16:creationId xmlns:a16="http://schemas.microsoft.com/office/drawing/2014/main" id="{0625C346-1818-418E-BA84-818537BB3F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31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Complete Online Quick </a:t>
            </a:r>
            <a:r>
              <a:rPr lang="en-US" b="1" dirty="0">
                <a:solidFill>
                  <a:schemeClr val="bg1"/>
                </a:solidFill>
              </a:rPr>
              <a:t>Straw Poll</a:t>
            </a:r>
          </a:p>
        </p:txBody>
      </p:sp>
      <p:sp>
        <p:nvSpPr>
          <p:cNvPr id="3" name="Content Placeholder 2"/>
          <p:cNvSpPr>
            <a:spLocks noGrp="1"/>
          </p:cNvSpPr>
          <p:nvPr>
            <p:ph idx="1"/>
          </p:nvPr>
        </p:nvSpPr>
        <p:spPr/>
        <p:txBody>
          <a:bodyPr numCol="2" spcCol="457200">
            <a:normAutofit/>
          </a:bodyPr>
          <a:lstStyle/>
          <a:p>
            <a:pPr marL="0" indent="0">
              <a:buNone/>
            </a:pPr>
            <a:r>
              <a:rPr lang="en-US" sz="2400" b="1" dirty="0"/>
              <a:t>Have you taken any …</a:t>
            </a:r>
          </a:p>
          <a:p>
            <a:r>
              <a:rPr lang="en-US" sz="2400" dirty="0"/>
              <a:t>Statistics courses (e.g., Regression)?</a:t>
            </a:r>
          </a:p>
          <a:p>
            <a:pPr marL="0" indent="0">
              <a:buNone/>
            </a:pPr>
            <a:endParaRPr lang="en-US" sz="2400" dirty="0"/>
          </a:p>
          <a:p>
            <a:pPr marL="0" indent="0">
              <a:buNone/>
            </a:pPr>
            <a:r>
              <a:rPr lang="en-US" sz="2400" b="1" dirty="0"/>
              <a:t>Do you have experiences in …</a:t>
            </a:r>
          </a:p>
          <a:p>
            <a:r>
              <a:rPr lang="en-US" sz="2400" dirty="0"/>
              <a:t>Statistical software (e.g., SAS, SPSS, Stata, R)?</a:t>
            </a:r>
          </a:p>
          <a:p>
            <a:r>
              <a:rPr lang="en-US" sz="2400" dirty="0"/>
              <a:t>Programming languages (e.g., C/C++, Java, Python)?</a:t>
            </a:r>
          </a:p>
          <a:p>
            <a:r>
              <a:rPr lang="en-US" sz="2400" dirty="0"/>
              <a:t>Database software (e.g., SQL, Spark)?</a:t>
            </a:r>
          </a:p>
          <a:p>
            <a:r>
              <a:rPr lang="en-US" sz="2400" dirty="0"/>
              <a:t>Web development (e.g., HTML5)?</a:t>
            </a:r>
          </a:p>
          <a:p>
            <a:pPr marL="0" indent="0">
              <a:buNone/>
            </a:pPr>
            <a:r>
              <a:rPr lang="en-US" sz="2400" b="1" dirty="0"/>
              <a:t>Do you have job experiences as …</a:t>
            </a:r>
          </a:p>
          <a:p>
            <a:r>
              <a:rPr lang="en-US" sz="2400" dirty="0"/>
              <a:t>Data Scientist?</a:t>
            </a:r>
          </a:p>
          <a:p>
            <a:r>
              <a:rPr lang="en-US" sz="2400" dirty="0"/>
              <a:t>Statistician?</a:t>
            </a:r>
          </a:p>
          <a:p>
            <a:r>
              <a:rPr lang="en-US" sz="2400" dirty="0"/>
              <a:t>Data Analysts?</a:t>
            </a:r>
          </a:p>
          <a:p>
            <a:r>
              <a:rPr lang="en-US" sz="2400" dirty="0"/>
              <a:t>Predictive Modelers?</a:t>
            </a:r>
          </a:p>
          <a:p>
            <a:r>
              <a:rPr lang="en-US" sz="2400" dirty="0"/>
              <a:t>Business Analysts?</a:t>
            </a:r>
          </a:p>
          <a:p>
            <a:r>
              <a:rPr lang="en-US" sz="2400" dirty="0"/>
              <a:t>Others?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pic>
        <p:nvPicPr>
          <p:cNvPr id="6" name="Picture 5">
            <a:extLst>
              <a:ext uri="{FF2B5EF4-FFF2-40B4-BE49-F238E27FC236}">
                <a16:creationId xmlns:a16="http://schemas.microsoft.com/office/drawing/2014/main" id="{563A44D3-65DF-4C74-A733-7ADD23F3B5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1456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Machine Learning?</a:t>
            </a:r>
          </a:p>
        </p:txBody>
      </p:sp>
      <p:sp>
        <p:nvSpPr>
          <p:cNvPr id="3" name="Content Placeholder 2"/>
          <p:cNvSpPr>
            <a:spLocks noGrp="1"/>
          </p:cNvSpPr>
          <p:nvPr>
            <p:ph idx="1"/>
          </p:nvPr>
        </p:nvSpPr>
        <p:spPr>
          <a:xfrm>
            <a:off x="838200" y="1825625"/>
            <a:ext cx="5381627" cy="4351338"/>
          </a:xfrm>
        </p:spPr>
        <p:txBody>
          <a:bodyPr>
            <a:normAutofit fontScale="92500" lnSpcReduction="20000"/>
          </a:bodyPr>
          <a:lstStyle/>
          <a:p>
            <a:pPr marL="0" indent="0">
              <a:buNone/>
            </a:pPr>
            <a:r>
              <a:rPr lang="en-US" dirty="0"/>
              <a:t>The term Machine Learning was coined by Arthur L. Samuel (1901 – 1990) in his 1959 paper.</a:t>
            </a:r>
          </a:p>
          <a:p>
            <a:r>
              <a:rPr lang="en-US" dirty="0"/>
              <a:t>Received a master's degree in Electrical Engineering from MIT in 1926</a:t>
            </a:r>
          </a:p>
          <a:p>
            <a:r>
              <a:rPr lang="en-US" dirty="0"/>
              <a:t>Developed the first Checkers program on IBM's first commercial computer in 1952</a:t>
            </a:r>
          </a:p>
          <a:p>
            <a:r>
              <a:rPr lang="en-US" dirty="0"/>
              <a:t>Retired from IBM in 1966 and joined Stanford University as a professor</a:t>
            </a:r>
          </a:p>
          <a:p>
            <a:r>
              <a:rPr lang="en-US" dirty="0"/>
              <a:t>Worked on the TeX project around 1978</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5" name="TextBox 4">
            <a:extLst>
              <a:ext uri="{FF2B5EF4-FFF2-40B4-BE49-F238E27FC236}">
                <a16:creationId xmlns:a16="http://schemas.microsoft.com/office/drawing/2014/main" id="{2806243F-4C46-4F99-94FF-BAA554CFC3DB}"/>
              </a:ext>
            </a:extLst>
          </p:cNvPr>
          <p:cNvSpPr txBox="1"/>
          <p:nvPr/>
        </p:nvSpPr>
        <p:spPr>
          <a:xfrm>
            <a:off x="6096000" y="5226089"/>
            <a:ext cx="5629273" cy="646331"/>
          </a:xfrm>
          <a:prstGeom prst="rect">
            <a:avLst/>
          </a:prstGeom>
          <a:noFill/>
        </p:spPr>
        <p:txBody>
          <a:bodyPr wrap="square" rtlCol="0">
            <a:spAutoFit/>
          </a:bodyPr>
          <a:lstStyle/>
          <a:p>
            <a:r>
              <a:rPr lang="en-US" dirty="0"/>
              <a:t>Arthur Samuel playing Checkers on the IBM 701 in 1956.</a:t>
            </a:r>
            <a:br>
              <a:rPr lang="en-US" dirty="0"/>
            </a:br>
            <a:r>
              <a:rPr lang="en-US" sz="1100" dirty="0"/>
              <a:t>Source: </a:t>
            </a:r>
            <a:r>
              <a:rPr lang="en-US" sz="1100" dirty="0">
                <a:hlinkClick r:id="rId4"/>
              </a:rPr>
              <a:t>http://www-03.ibm.com/ibm/history/ibm100/us/en/icons/ibm700series/impacts/</a:t>
            </a:r>
            <a:r>
              <a:rPr lang="en-US" dirty="0"/>
              <a:t> </a:t>
            </a:r>
            <a:endParaRPr lang="en-US" sz="1600" dirty="0"/>
          </a:p>
        </p:txBody>
      </p:sp>
      <p:pic>
        <p:nvPicPr>
          <p:cNvPr id="4" name="Picture 3">
            <a:extLst>
              <a:ext uri="{FF2B5EF4-FFF2-40B4-BE49-F238E27FC236}">
                <a16:creationId xmlns:a16="http://schemas.microsoft.com/office/drawing/2014/main" id="{BF325208-9B26-4D16-A136-42025AA49421}"/>
              </a:ext>
            </a:extLst>
          </p:cNvPr>
          <p:cNvPicPr>
            <a:picLocks noChangeAspect="1"/>
          </p:cNvPicPr>
          <p:nvPr/>
        </p:nvPicPr>
        <p:blipFill>
          <a:blip r:embed="rId5"/>
          <a:stretch>
            <a:fillRect/>
          </a:stretch>
        </p:blipFill>
        <p:spPr>
          <a:xfrm>
            <a:off x="6158070" y="1825625"/>
            <a:ext cx="5905500" cy="3333750"/>
          </a:xfrm>
          <a:prstGeom prst="rect">
            <a:avLst/>
          </a:prstGeom>
        </p:spPr>
      </p:pic>
    </p:spTree>
    <p:extLst>
      <p:ext uri="{BB962C8B-B14F-4D97-AF65-F5344CB8AC3E}">
        <p14:creationId xmlns:p14="http://schemas.microsoft.com/office/powerpoint/2010/main" val="34204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Historical Definitions</a:t>
            </a:r>
          </a:p>
        </p:txBody>
      </p:sp>
      <p:sp>
        <p:nvSpPr>
          <p:cNvPr id="3" name="Content Placeholder 2"/>
          <p:cNvSpPr>
            <a:spLocks noGrp="1"/>
          </p:cNvSpPr>
          <p:nvPr>
            <p:ph idx="1"/>
          </p:nvPr>
        </p:nvSpPr>
        <p:spPr/>
        <p:txBody>
          <a:bodyPr>
            <a:normAutofit/>
          </a:bodyPr>
          <a:lstStyle/>
          <a:p>
            <a:r>
              <a:rPr lang="en-US" dirty="0"/>
              <a:t>A field of study that gives computers the ability to learn without being explicitly programmed. – Arthur L. Samuel (1959). "Some Studies in Machine Learning Using the Game of Checkers". </a:t>
            </a:r>
            <a:r>
              <a:rPr lang="en-US" i="1" dirty="0"/>
              <a:t>IBM Journal of Research and Development</a:t>
            </a:r>
            <a:r>
              <a:rPr lang="en-US" dirty="0"/>
              <a:t>. </a:t>
            </a:r>
          </a:p>
          <a:p>
            <a:r>
              <a:rPr lang="en-US" dirty="0"/>
              <a:t>A computer program is said to learn from experience E with respect to some task T and some performance measure P, if its performance on T, as measured by P, improves with experience E. – Tom Mitchell (1997). Machine Learning, New York: McGraw-Hill</a:t>
            </a:r>
          </a:p>
          <a:p>
            <a:pPr lvl="1"/>
            <a:r>
              <a:rPr lang="en-US" dirty="0"/>
              <a:t>Tom Mitchell (1951 – ), currently Professor, Computer Science Department, Carnegie Mellon University</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4047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on the Internet</a:t>
            </a:r>
          </a:p>
        </p:txBody>
      </p:sp>
      <p:sp>
        <p:nvSpPr>
          <p:cNvPr id="3" name="Content Placeholder 2"/>
          <p:cNvSpPr>
            <a:spLocks noGrp="1"/>
          </p:cNvSpPr>
          <p:nvPr>
            <p:ph idx="1"/>
          </p:nvPr>
        </p:nvSpPr>
        <p:spPr/>
        <p:txBody>
          <a:bodyPr>
            <a:normAutofit/>
          </a:bodyPr>
          <a:lstStyle/>
          <a:p>
            <a:r>
              <a:rPr lang="en-US" dirty="0"/>
              <a:t>Machine learning, in artificial intelligence (a subject within computer science), is a discipline concerned with the implementation of computer software that can learn autonomously. – </a:t>
            </a:r>
            <a:r>
              <a:rPr lang="en-US" b="1" dirty="0"/>
              <a:t>Britannica</a:t>
            </a:r>
            <a:r>
              <a:rPr lang="en-US" dirty="0"/>
              <a:t>, </a:t>
            </a:r>
            <a:r>
              <a:rPr lang="en-US" dirty="0">
                <a:hlinkClick r:id="rId3"/>
              </a:rPr>
              <a:t>https://www.britannica.com/technology/machine-learning</a:t>
            </a:r>
            <a:endParaRPr lang="en-US" dirty="0"/>
          </a:p>
          <a:p>
            <a:r>
              <a:rPr lang="en-US" dirty="0"/>
              <a:t>Machine learning is a subset of artificial intelligence in the field of computer science that often uses statistical techniques to give computers the ability to "learn" (i.e., progressively improve performance on a specific task) with data, without being explicitly programmed. – </a:t>
            </a:r>
            <a:r>
              <a:rPr lang="en-US" b="1" dirty="0"/>
              <a:t>Wikipedia</a:t>
            </a:r>
            <a:r>
              <a:rPr lang="en-US" dirty="0"/>
              <a:t>, </a:t>
            </a:r>
            <a:r>
              <a:rPr lang="en-US" dirty="0">
                <a:hlinkClick r:id="rId4"/>
              </a:rPr>
              <a:t>https://en.wikipedia.org/wiki/Machine_learning</a:t>
            </a:r>
            <a:r>
              <a:rPr lang="en-US" dirty="0"/>
              <a:t> </a:t>
            </a:r>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134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from Tech Company</a:t>
            </a:r>
          </a:p>
        </p:txBody>
      </p:sp>
      <p:sp>
        <p:nvSpPr>
          <p:cNvPr id="3" name="Content Placeholder 2"/>
          <p:cNvSpPr>
            <a:spLocks noGrp="1"/>
          </p:cNvSpPr>
          <p:nvPr>
            <p:ph idx="1"/>
          </p:nvPr>
        </p:nvSpPr>
        <p:spPr/>
        <p:txBody>
          <a:bodyPr>
            <a:normAutofit fontScale="92500" lnSpcReduction="10000"/>
          </a:bodyPr>
          <a:lstStyle/>
          <a:p>
            <a:r>
              <a:rPr lang="en-US" dirty="0"/>
              <a:t>A program or system that builds (trains) a predictive model from input data. The system uses the learned model to make useful predictions from new (never-before-seen) data drawn from the same distribution as the one used to train the model. Machine learning also refers to the field of study concerned with these programs or systems. – </a:t>
            </a:r>
            <a:r>
              <a:rPr lang="en-US" b="1" dirty="0"/>
              <a:t>Google</a:t>
            </a:r>
            <a:r>
              <a:rPr lang="en-US" dirty="0"/>
              <a:t>, </a:t>
            </a:r>
            <a:r>
              <a:rPr lang="en-US" dirty="0">
                <a:hlinkClick r:id="rId3"/>
              </a:rPr>
              <a:t>https://developers.google.com/machine-learning/glossary/#m</a:t>
            </a:r>
            <a:r>
              <a:rPr lang="en-US" dirty="0"/>
              <a:t> </a:t>
            </a:r>
          </a:p>
          <a:p>
            <a:r>
              <a:rPr lang="en-US" dirty="0"/>
              <a:t>Machine learning is a method of data analysis that automates analytical model building. It is a branch of artificial intelligence based on the idea that systems can learn from data, identify patterns and make decisions with minimal human intervention. – </a:t>
            </a:r>
            <a:r>
              <a:rPr lang="en-US" b="1" dirty="0"/>
              <a:t>SAS Institute</a:t>
            </a:r>
            <a:r>
              <a:rPr lang="en-US" dirty="0"/>
              <a:t>, </a:t>
            </a:r>
            <a:r>
              <a:rPr lang="en-US" dirty="0">
                <a:hlinkClick r:id="rId4"/>
              </a:rPr>
              <a:t>https://www.sas.com/en_us/insights/analytics/machine-learning.html#machine-learning-importance</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13333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Machine Learning (Tom Mitchell,1997)</a:t>
            </a:r>
          </a:p>
        </p:txBody>
      </p:sp>
      <p:sp>
        <p:nvSpPr>
          <p:cNvPr id="3" name="Content Placeholder 2"/>
          <p:cNvSpPr>
            <a:spLocks noGrp="1"/>
          </p:cNvSpPr>
          <p:nvPr>
            <p:ph idx="1"/>
          </p:nvPr>
        </p:nvSpPr>
        <p:spPr/>
        <p:txBody>
          <a:bodyPr>
            <a:normAutofit/>
          </a:bodyPr>
          <a:lstStyle/>
          <a:p>
            <a:r>
              <a:rPr lang="en-US" dirty="0"/>
              <a:t>A </a:t>
            </a:r>
            <a:r>
              <a:rPr lang="en-US" b="1" dirty="0"/>
              <a:t>computer program</a:t>
            </a:r>
            <a:r>
              <a:rPr lang="en-US" dirty="0"/>
              <a:t> is said to </a:t>
            </a:r>
            <a:r>
              <a:rPr lang="en-US" b="1" dirty="0"/>
              <a:t>learn from experience</a:t>
            </a:r>
            <a:r>
              <a:rPr lang="en-US" dirty="0"/>
              <a:t> E with respect to </a:t>
            </a:r>
            <a:r>
              <a:rPr lang="en-US" b="1" dirty="0"/>
              <a:t>some task</a:t>
            </a:r>
            <a:r>
              <a:rPr lang="en-US" dirty="0"/>
              <a:t> T and </a:t>
            </a:r>
            <a:r>
              <a:rPr lang="en-US" b="1" dirty="0"/>
              <a:t>some performance measure</a:t>
            </a:r>
            <a:r>
              <a:rPr lang="en-US" dirty="0"/>
              <a:t> P, if its performance on T, as measured by P, improves with experience E.</a:t>
            </a:r>
          </a:p>
          <a:p>
            <a:r>
              <a:rPr lang="en-US" dirty="0"/>
              <a:t>When a machine learns, it involves three components.</a:t>
            </a:r>
          </a:p>
          <a:p>
            <a:pPr lvl="1"/>
            <a:r>
              <a:rPr lang="en-US" dirty="0"/>
              <a:t>Experience – What does a machine learn from?</a:t>
            </a:r>
          </a:p>
          <a:p>
            <a:pPr lvl="1"/>
            <a:r>
              <a:rPr lang="en-US" dirty="0"/>
              <a:t>Task – What does a machine learn for?</a:t>
            </a:r>
          </a:p>
          <a:p>
            <a:pPr lvl="1"/>
            <a:r>
              <a:rPr lang="en-US" dirty="0"/>
              <a:t>Performance Measure – How well did a machine learn?</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941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the Instructor</a:t>
            </a:r>
          </a:p>
        </p:txBody>
      </p:sp>
      <p:sp>
        <p:nvSpPr>
          <p:cNvPr id="3" name="Content Placeholder 2"/>
          <p:cNvSpPr>
            <a:spLocks noGrp="1"/>
          </p:cNvSpPr>
          <p:nvPr>
            <p:ph idx="1"/>
          </p:nvPr>
        </p:nvSpPr>
        <p:spPr>
          <a:xfrm>
            <a:off x="838200" y="1578429"/>
            <a:ext cx="10515600" cy="4637314"/>
          </a:xfrm>
        </p:spPr>
        <p:txBody>
          <a:bodyPr numCol="2" spcCol="365760">
            <a:normAutofit/>
          </a:bodyPr>
          <a:lstStyle/>
          <a:p>
            <a:pPr>
              <a:buFont typeface="Wingdings" panose="05000000000000000000" pitchFamily="2" charset="2"/>
              <a:buChar char="§"/>
            </a:pPr>
            <a:r>
              <a:rPr lang="en-US" sz="2400" dirty="0"/>
              <a:t>Twenty-seven years of experience in practicing data science for:</a:t>
            </a:r>
          </a:p>
          <a:p>
            <a:pPr lvl="1"/>
            <a:r>
              <a:rPr lang="en-US" sz="2000" dirty="0"/>
              <a:t>Predictive analytics software development</a:t>
            </a:r>
          </a:p>
          <a:p>
            <a:pPr lvl="1"/>
            <a:r>
              <a:rPr lang="en-US" sz="2000" dirty="0"/>
              <a:t>Property and casualty insurance ratemaking</a:t>
            </a:r>
          </a:p>
          <a:p>
            <a:pPr lvl="1"/>
            <a:r>
              <a:rPr lang="en-US" sz="2000" dirty="0"/>
              <a:t>Human resources analytics for retail banking service</a:t>
            </a:r>
          </a:p>
          <a:p>
            <a:pPr>
              <a:buFont typeface="Wingdings" panose="05000000000000000000" pitchFamily="2" charset="2"/>
              <a:buChar char="§"/>
            </a:pPr>
            <a:r>
              <a:rPr lang="en-US" sz="2400" dirty="0"/>
              <a:t>Passion and expertise</a:t>
            </a:r>
          </a:p>
          <a:p>
            <a:pPr lvl="1"/>
            <a:r>
              <a:rPr lang="en-US" sz="2000" dirty="0"/>
              <a:t>Develop analytics algorithms that enable machines to learn</a:t>
            </a:r>
          </a:p>
          <a:p>
            <a:pPr lvl="1"/>
            <a:r>
              <a:rPr lang="en-US" sz="2000" dirty="0"/>
              <a:t>Educate humans to mine data for insights</a:t>
            </a:r>
          </a:p>
          <a:p>
            <a:pPr lvl="1"/>
            <a:r>
              <a:rPr lang="en-US" sz="2000" dirty="0"/>
              <a:t>Develop commercial analytics software</a:t>
            </a:r>
          </a:p>
          <a:p>
            <a:pPr>
              <a:buFont typeface="Wingdings" panose="05000000000000000000" pitchFamily="2" charset="2"/>
              <a:buChar char="§"/>
            </a:pPr>
            <a:r>
              <a:rPr lang="en-US" sz="2400" dirty="0"/>
              <a:t>Ph.D. in Statistics from</a:t>
            </a:r>
            <a:br>
              <a:rPr lang="en-US" sz="2400" dirty="0"/>
            </a:br>
            <a:r>
              <a:rPr lang="en-US" sz="2400" dirty="0"/>
              <a:t>The University of Chicago</a:t>
            </a:r>
          </a:p>
          <a:p>
            <a:pPr>
              <a:buFont typeface="Wingdings" panose="05000000000000000000" pitchFamily="2" charset="2"/>
              <a:buChar char="§"/>
            </a:pPr>
            <a:r>
              <a:rPr lang="en-US" sz="2400" dirty="0"/>
              <a:t>Currently a Principal Research Statistician Developer of the SAS Institute, Cary, North Carolina</a:t>
            </a:r>
          </a:p>
          <a:p>
            <a:pPr>
              <a:buFont typeface="Wingdings" panose="05000000000000000000" pitchFamily="2" charset="2"/>
              <a:buChar char="§"/>
            </a:pPr>
            <a:r>
              <a:rPr lang="en-US" sz="2400" dirty="0"/>
              <a:t>Previously held senior R&amp;D technical positions in Chase, Allstate, and SPSS</a:t>
            </a:r>
          </a:p>
          <a:p>
            <a:pPr>
              <a:buFont typeface="Wingdings" panose="05000000000000000000" pitchFamily="2" charset="2"/>
              <a:buChar char="§"/>
            </a:pPr>
            <a:r>
              <a:rPr lang="en-US" sz="2400" dirty="0"/>
              <a:t>ResearchGate profile: </a:t>
            </a:r>
            <a:r>
              <a:rPr lang="en-US" sz="1400" dirty="0">
                <a:hlinkClick r:id="rId3"/>
              </a:rPr>
              <a:t>https://www.researchgate.net/profile/Ming_Long_Lam</a:t>
            </a:r>
            <a:r>
              <a:rPr lang="en-US" sz="1600" dirty="0"/>
              <a:t> </a:t>
            </a:r>
            <a:endParaRPr lang="en-US" sz="2400" dirty="0"/>
          </a:p>
          <a:p>
            <a:pPr>
              <a:buFont typeface="Wingdings" panose="05000000000000000000" pitchFamily="2" charset="2"/>
              <a:buChar char="§"/>
            </a:pPr>
            <a:r>
              <a:rPr lang="en-US" sz="2400" dirty="0"/>
              <a:t>LinkedIn profile: </a:t>
            </a:r>
            <a:r>
              <a:rPr lang="en-US" sz="1400" dirty="0">
                <a:hlinkClick r:id="rId4"/>
              </a:rPr>
              <a:t>https://www.linkedin.com/pub/ming-long-lam/10/a73/657</a:t>
            </a:r>
            <a:endParaRPr lang="en-US" sz="2400" dirty="0"/>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11" name="Picture 10">
            <a:extLst>
              <a:ext uri="{FF2B5EF4-FFF2-40B4-BE49-F238E27FC236}">
                <a16:creationId xmlns:a16="http://schemas.microsoft.com/office/drawing/2014/main" id="{079A6162-65C4-4235-918D-7C4AA1BA0B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2812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Human Learning Activity</a:t>
            </a:r>
          </a:p>
        </p:txBody>
      </p:sp>
      <p:sp>
        <p:nvSpPr>
          <p:cNvPr id="3" name="Content Placeholder 2"/>
          <p:cNvSpPr>
            <a:spLocks noGrp="1"/>
          </p:cNvSpPr>
          <p:nvPr>
            <p:ph idx="1"/>
          </p:nvPr>
        </p:nvSpPr>
        <p:spPr/>
        <p:txBody>
          <a:bodyPr>
            <a:normAutofit/>
          </a:bodyPr>
          <a:lstStyle/>
          <a:p>
            <a:r>
              <a:rPr lang="en-US" dirty="0"/>
              <a:t>Actually, a human learning activity also contains these three components.</a:t>
            </a:r>
          </a:p>
          <a:p>
            <a:r>
              <a:rPr lang="en-US" dirty="0"/>
              <a:t>A </a:t>
            </a:r>
            <a:r>
              <a:rPr lang="en-US" b="1" dirty="0"/>
              <a:t>person</a:t>
            </a:r>
            <a:r>
              <a:rPr lang="en-US" dirty="0"/>
              <a:t> is said to </a:t>
            </a:r>
            <a:r>
              <a:rPr lang="en-US" b="1" dirty="0"/>
              <a:t>learn from experience</a:t>
            </a:r>
            <a:r>
              <a:rPr lang="en-US" dirty="0"/>
              <a:t> E with respect to </a:t>
            </a:r>
            <a:r>
              <a:rPr lang="en-US" b="1" dirty="0"/>
              <a:t>some task</a:t>
            </a:r>
            <a:r>
              <a:rPr lang="en-US" dirty="0"/>
              <a:t> T and </a:t>
            </a:r>
            <a:r>
              <a:rPr lang="en-US" b="1" dirty="0"/>
              <a:t>some performance measure</a:t>
            </a:r>
            <a:r>
              <a:rPr lang="en-US" dirty="0"/>
              <a:t> P, if its performance on T, as measured by P, improves with experience E.</a:t>
            </a:r>
          </a:p>
          <a:p>
            <a:r>
              <a:rPr lang="en-US" dirty="0"/>
              <a:t>A person learns to</a:t>
            </a:r>
          </a:p>
          <a:p>
            <a:pPr lvl="1"/>
            <a:r>
              <a:rPr lang="en-US" dirty="0"/>
              <a:t>EITHER do something better (i.e., improve benefits, accuracy, or profit)</a:t>
            </a:r>
          </a:p>
          <a:p>
            <a:pPr lvl="1"/>
            <a:r>
              <a:rPr lang="en-US" dirty="0"/>
              <a:t>OR avoid a mistake (i.e., reduce cost, error, or loss)</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74439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Three Components of a Learning Activity</a:t>
            </a:r>
          </a:p>
        </p:txBody>
      </p:sp>
      <p:sp>
        <p:nvSpPr>
          <p:cNvPr id="3" name="Content Placeholder 2"/>
          <p:cNvSpPr>
            <a:spLocks noGrp="1"/>
          </p:cNvSpPr>
          <p:nvPr>
            <p:ph idx="1"/>
          </p:nvPr>
        </p:nvSpPr>
        <p:spPr/>
        <p:txBody>
          <a:bodyPr>
            <a:normAutofit/>
          </a:bodyPr>
          <a:lstStyle/>
          <a:p>
            <a:r>
              <a:rPr lang="en-US" dirty="0"/>
              <a:t>For a student in this CS 584 course</a:t>
            </a:r>
          </a:p>
          <a:p>
            <a:pPr lvl="1"/>
            <a:r>
              <a:rPr lang="en-US" dirty="0"/>
              <a:t>Experience – lecture, textbook, assignments, tests, and exam</a:t>
            </a:r>
          </a:p>
          <a:p>
            <a:pPr lvl="1"/>
            <a:r>
              <a:rPr lang="en-US" dirty="0"/>
              <a:t>Task – learn various topics in machine learning</a:t>
            </a:r>
          </a:p>
          <a:p>
            <a:pPr lvl="1"/>
            <a:r>
              <a:rPr lang="en-US" dirty="0"/>
              <a:t>Performance Measure – Letter grade (A &gt; B &gt; C &gt; E)</a:t>
            </a:r>
          </a:p>
          <a:p>
            <a:r>
              <a:rPr lang="en-US" dirty="0"/>
              <a:t>For a loan officer</a:t>
            </a:r>
          </a:p>
          <a:p>
            <a:pPr lvl="1"/>
            <a:r>
              <a:rPr lang="en-US" dirty="0"/>
              <a:t>Experience – historical data where 20% of loans have defaulted</a:t>
            </a:r>
          </a:p>
          <a:p>
            <a:pPr lvl="1"/>
            <a:r>
              <a:rPr lang="en-US" dirty="0"/>
              <a:t>Task – learn to identify loans whose default rates are substantially higher or lower than 20%</a:t>
            </a:r>
          </a:p>
          <a:p>
            <a:pPr lvl="1"/>
            <a:r>
              <a:rPr lang="en-US" dirty="0"/>
              <a:t>Performance Measure – misclassification rate which is the fraction of observations that are misclassified by your model, and lower is better</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889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Before a Learning Activity</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Before we dive into any learning activity, </a:t>
            </a:r>
          </a:p>
          <a:p>
            <a:r>
              <a:rPr lang="en-US" dirty="0"/>
              <a:t>Take a minute or two to ask yourself this question.</a:t>
            </a:r>
          </a:p>
          <a:p>
            <a:pPr lvl="1"/>
            <a:r>
              <a:rPr lang="en-US" dirty="0"/>
              <a:t>What is the primary motivation for this learning activity?</a:t>
            </a:r>
          </a:p>
          <a:p>
            <a:pPr lvl="1"/>
            <a:r>
              <a:rPr lang="en-US" dirty="0"/>
              <a:t>In other words, </a:t>
            </a:r>
            <a:r>
              <a:rPr lang="en-US" sz="3600" dirty="0">
                <a:solidFill>
                  <a:srgbClr val="FF0000"/>
                </a:solidFill>
              </a:rPr>
              <a:t>Why am I Learning This?</a:t>
            </a:r>
          </a:p>
          <a:p>
            <a:r>
              <a:rPr lang="en-US" dirty="0"/>
              <a:t>Some possible answers are:</a:t>
            </a:r>
          </a:p>
          <a:p>
            <a:pPr lvl="1"/>
            <a:r>
              <a:rPr lang="en-US" dirty="0"/>
              <a:t>Identify loans that have high likelihoods of default</a:t>
            </a:r>
          </a:p>
          <a:p>
            <a:pPr lvl="1"/>
            <a:r>
              <a:rPr lang="en-US" dirty="0"/>
              <a:t>Establish a profile of the most valuable customers</a:t>
            </a:r>
          </a:p>
          <a:p>
            <a:pPr lvl="1"/>
            <a:r>
              <a:rPr lang="en-US" dirty="0"/>
              <a:t>Estimate the current value of a real estate property</a:t>
            </a:r>
          </a:p>
          <a:p>
            <a:pPr lvl="1"/>
            <a:r>
              <a:rPr lang="en-US" dirty="0"/>
              <a:t>Study browsing history of users who eventually land on Amazon</a:t>
            </a:r>
          </a:p>
          <a:p>
            <a:pPr marL="0" indent="0">
              <a:buNone/>
            </a:pPr>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672DE125-C7EE-4833-94A4-9604C2DF1660}"/>
              </a:ext>
            </a:extLst>
          </p:cNvPr>
          <p:cNvPicPr>
            <a:picLocks noChangeAspect="1"/>
          </p:cNvPicPr>
          <p:nvPr/>
        </p:nvPicPr>
        <p:blipFill>
          <a:blip r:embed="rId4"/>
          <a:stretch>
            <a:fillRect/>
          </a:stretch>
        </p:blipFill>
        <p:spPr>
          <a:xfrm>
            <a:off x="7201055" y="792048"/>
            <a:ext cx="1514475" cy="1514475"/>
          </a:xfrm>
          <a:prstGeom prst="rect">
            <a:avLst/>
          </a:prstGeom>
        </p:spPr>
      </p:pic>
    </p:spTree>
    <p:extLst>
      <p:ext uri="{BB962C8B-B14F-4D97-AF65-F5344CB8AC3E}">
        <p14:creationId xmlns:p14="http://schemas.microsoft.com/office/powerpoint/2010/main" val="3003469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a:bodyPr>
          <a:lstStyle/>
          <a:p>
            <a:r>
              <a:rPr lang="en-US" dirty="0"/>
              <a:t>Past Experience tells us that 20% of loans have defaulted.</a:t>
            </a:r>
          </a:p>
          <a:p>
            <a:r>
              <a:rPr lang="en-US" dirty="0"/>
              <a:t>If we do not have access to the data (i.e., the experience), then we will say that the Loan Default probability is 0.2. This is a One-Size-Fits-All solution.</a:t>
            </a:r>
          </a:p>
          <a:p>
            <a:r>
              <a:rPr lang="en-US" dirty="0"/>
              <a:t>Suppose we will declare (i.e., classify) a loan is going to default if its Loan Default probability is greater than or equal to p</a:t>
            </a:r>
            <a:r>
              <a:rPr lang="en-US" baseline="-25000" dirty="0"/>
              <a:t>0.</a:t>
            </a:r>
          </a:p>
          <a:p>
            <a:pPr lvl="1"/>
            <a:r>
              <a:rPr lang="en-US" dirty="0"/>
              <a:t>If p</a:t>
            </a:r>
            <a:r>
              <a:rPr lang="en-US" baseline="-25000" dirty="0"/>
              <a:t>0</a:t>
            </a:r>
            <a:r>
              <a:rPr lang="en-US" dirty="0"/>
              <a:t> </a:t>
            </a:r>
            <a:r>
              <a:rPr lang="en-US" dirty="0">
                <a:sym typeface="Symbol" panose="05050102010706020507" pitchFamily="18" charset="2"/>
              </a:rPr>
              <a:t></a:t>
            </a:r>
            <a:r>
              <a:rPr lang="en-US" dirty="0"/>
              <a:t> 0.2, then all the loans will be classified as defaulted. As a result, 80% = (1 – 0.2 = 0.8) of the loans will be misclassified.</a:t>
            </a:r>
          </a:p>
          <a:p>
            <a:pPr lvl="1"/>
            <a:r>
              <a:rPr lang="en-US" dirty="0"/>
              <a:t>If p</a:t>
            </a:r>
            <a:r>
              <a:rPr lang="en-US" baseline="-25000" dirty="0"/>
              <a:t>0</a:t>
            </a:r>
            <a:r>
              <a:rPr lang="en-US" dirty="0"/>
              <a:t> </a:t>
            </a:r>
            <a:r>
              <a:rPr lang="en-US" dirty="0">
                <a:sym typeface="Symbol" panose="05050102010706020507" pitchFamily="18" charset="2"/>
              </a:rPr>
              <a:t>&gt;</a:t>
            </a:r>
            <a:r>
              <a:rPr lang="en-US" dirty="0"/>
              <a:t> 0.2, then none of the loans will be classified as defaulted. As a result, 20% of loans will be misclassified.</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81861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a:bodyPr>
          <a:lstStyle/>
          <a:p>
            <a:r>
              <a:rPr lang="en-US" dirty="0"/>
              <a:t>Past Experience tells us that 20% of loans have defaulted.</a:t>
            </a:r>
          </a:p>
          <a:p>
            <a:r>
              <a:rPr lang="en-US" dirty="0"/>
              <a:t>If we have access to the data (i.e., the experience), then we will divide the data into segments.  The average Loan Default probabilities in some segments are higher than 0.2 and some are lower than 0.2. The data is in </a:t>
            </a:r>
            <a:r>
              <a:rPr lang="en-US" sz="2400" dirty="0">
                <a:latin typeface="Courier New" panose="02070309020205020404" pitchFamily="49" charset="0"/>
                <a:cs typeface="Courier New" panose="02070309020205020404" pitchFamily="49" charset="0"/>
              </a:rPr>
              <a:t>hmeq.csv</a:t>
            </a:r>
            <a:r>
              <a:rPr lang="en-US" dirty="0"/>
              <a:t>.</a:t>
            </a:r>
          </a:p>
          <a:p>
            <a:r>
              <a:rPr lang="en-US" dirty="0"/>
              <a:t>We will use the Classification Tree algorithm to learn from the data.  We will cover this popular algorithm in a few weeks.  See the Python codes in </a:t>
            </a:r>
            <a:r>
              <a:rPr lang="en-US" sz="2400" dirty="0">
                <a:latin typeface="Courier New" panose="02070309020205020404" pitchFamily="49" charset="0"/>
                <a:cs typeface="Courier New" panose="02070309020205020404" pitchFamily="49" charset="0"/>
              </a:rPr>
              <a:t>Week 1 MyFirstDecisionTree.py</a:t>
            </a:r>
            <a:r>
              <a:rPr lang="en-US" dirty="0"/>
              <a:t>.</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10053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1" y="1825625"/>
            <a:ext cx="6656108" cy="4351338"/>
          </a:xfrm>
        </p:spPr>
        <p:txBody>
          <a:bodyPr>
            <a:normAutofit/>
          </a:bodyPr>
          <a:lstStyle/>
          <a:p>
            <a:r>
              <a:rPr lang="en-US" dirty="0"/>
              <a:t>The DELINQ variable is the number of credit inquiries (0, 1, …,15)</a:t>
            </a:r>
          </a:p>
          <a:p>
            <a:r>
              <a:rPr lang="en-US" dirty="0"/>
              <a:t>Value is the pair of [number of active loans, number of defaulted loans]</a:t>
            </a:r>
          </a:p>
          <a:p>
            <a:r>
              <a:rPr lang="en-US" dirty="0"/>
              <a:t>The training data contains 5,380 non-missing observations which have 1,117 defaulted loans.  Thus, the default rate is 1117/5380 = 0.2076.</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DD2D63D5-C36B-4016-B29E-CF16FFDDD759}"/>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130481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1" y="1825625"/>
            <a:ext cx="6665536" cy="4351338"/>
          </a:xfrm>
        </p:spPr>
        <p:txBody>
          <a:bodyPr>
            <a:normAutofit/>
          </a:bodyPr>
          <a:lstStyle/>
          <a:p>
            <a:r>
              <a:rPr lang="en-US" dirty="0"/>
              <a:t>There are 4,179 observations without any inquiries (i.e., DELINQ &lt;= 0.5).  The default rate is 583/4179 = 13.95%.</a:t>
            </a:r>
          </a:p>
          <a:p>
            <a:r>
              <a:rPr lang="en-US" dirty="0"/>
              <a:t>There are 1,201 observations which have at least one inquiry (i.e., DELINQ &gt; 0.5).  The default rate is 534/1201 = 44.46%.</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26BE18AB-1905-48C9-8A13-870241D96237}"/>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1623490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734175" cy="4351338"/>
          </a:xfrm>
        </p:spPr>
        <p:txBody>
          <a:bodyPr>
            <a:normAutofit/>
          </a:bodyPr>
          <a:lstStyle/>
          <a:p>
            <a:r>
              <a:rPr lang="en-US" dirty="0"/>
              <a:t>There are 1,111 observations which have 1, 2, 3 or 4 inquiries (i.e., 0.5 &lt; DELINQ &lt;= 4.5).  The default rate is 451/1111 = 40.59%.</a:t>
            </a:r>
          </a:p>
          <a:p>
            <a:r>
              <a:rPr lang="en-US" dirty="0"/>
              <a:t>There are 90 observations which have at least five inquiries (i.e., DELINQ &gt; 4.5).  The default rate is 83/90 = 92.22%.</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FCF05736-969A-447D-874D-A327AA90083B}"/>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412245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1" y="1825625"/>
            <a:ext cx="6646682" cy="4351338"/>
          </a:xfrm>
        </p:spPr>
        <p:txBody>
          <a:bodyPr>
            <a:normAutofit/>
          </a:bodyPr>
          <a:lstStyle/>
          <a:p>
            <a:pPr marL="0" indent="0">
              <a:buNone/>
            </a:pPr>
            <a:r>
              <a:rPr lang="en-US" dirty="0"/>
              <a:t>After learning from the data, we came up with these rules.</a:t>
            </a:r>
          </a:p>
          <a:p>
            <a:pPr marL="514350" indent="-514350">
              <a:buFont typeface="+mj-lt"/>
              <a:buAutoNum type="arabicPeriod"/>
            </a:pPr>
            <a:r>
              <a:rPr lang="en-US" dirty="0"/>
              <a:t>If DELINQ = 0, then the predicted Default Likelihood = 13.95%.</a:t>
            </a:r>
          </a:p>
          <a:p>
            <a:pPr marL="514350" indent="-514350">
              <a:buFont typeface="+mj-lt"/>
              <a:buAutoNum type="arabicPeriod"/>
            </a:pPr>
            <a:r>
              <a:rPr lang="en-US" dirty="0"/>
              <a:t>If DELINQ = 1, 2, 3 or 4, then the predicted Default Likelihood = 40.59%.</a:t>
            </a:r>
          </a:p>
          <a:p>
            <a:pPr marL="514350" indent="-514350">
              <a:buFont typeface="+mj-lt"/>
              <a:buAutoNum type="arabicPeriod"/>
            </a:pPr>
            <a:r>
              <a:rPr lang="en-US" dirty="0"/>
              <a:t>If DELINQ &gt; 4, then the predicted Default Likelihood = 92.22%.</a:t>
            </a:r>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9" name="Picture 8">
            <a:extLst>
              <a:ext uri="{FF2B5EF4-FFF2-40B4-BE49-F238E27FC236}">
                <a16:creationId xmlns:a16="http://schemas.microsoft.com/office/drawing/2014/main" id="{B05153A5-18FB-4A81-92C1-C7B90FB879F6}"/>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31978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608975" cy="4351338"/>
          </a:xfrm>
        </p:spPr>
        <p:txBody>
          <a:bodyPr>
            <a:normAutofit/>
          </a:bodyPr>
          <a:lstStyle/>
          <a:p>
            <a:pPr marL="0" indent="0">
              <a:buNone/>
            </a:pPr>
            <a:r>
              <a:rPr lang="en-US" dirty="0"/>
              <a:t>Suppose we will declare (i.e., classify) a loan is going to default if its Loan Default probability is greater than or equal to p</a:t>
            </a:r>
            <a:r>
              <a:rPr lang="en-US" baseline="-25000" dirty="0"/>
              <a:t>0.</a:t>
            </a:r>
          </a:p>
          <a:p>
            <a:r>
              <a:rPr lang="en-US" dirty="0"/>
              <a:t>If p</a:t>
            </a:r>
            <a:r>
              <a:rPr lang="en-US" baseline="-25000" dirty="0"/>
              <a:t>0</a:t>
            </a:r>
            <a:r>
              <a:rPr lang="en-US" dirty="0"/>
              <a:t> </a:t>
            </a:r>
            <a:r>
              <a:rPr lang="en-US" dirty="0">
                <a:sym typeface="Symbol" panose="05050102010706020507" pitchFamily="18" charset="2"/>
              </a:rPr>
              <a:t></a:t>
            </a:r>
            <a:r>
              <a:rPr lang="en-US" dirty="0"/>
              <a:t> 0.1395, then all the loans → defaulted. The Misclassification Rate is 4263/5380 = 79.24%.</a:t>
            </a:r>
          </a:p>
          <a:p>
            <a:r>
              <a:rPr lang="en-US" dirty="0"/>
              <a:t>If 0.1395 &lt; p</a:t>
            </a:r>
            <a:r>
              <a:rPr lang="en-US" baseline="-25000" dirty="0"/>
              <a:t>0</a:t>
            </a:r>
            <a:r>
              <a:rPr lang="en-US" dirty="0"/>
              <a:t> </a:t>
            </a:r>
            <a:r>
              <a:rPr lang="en-US" dirty="0">
                <a:sym typeface="Symbol" panose="05050102010706020507" pitchFamily="18" charset="2"/>
              </a:rPr>
              <a:t></a:t>
            </a:r>
            <a:r>
              <a:rPr lang="en-US" dirty="0"/>
              <a:t> 0.4059, then the loans under Rule 2 and Rule 3 → defaulted. In other words, if DELINQ &gt; 0 → defaulted.   The Misclassification Rate is 23.23%.</a:t>
            </a:r>
          </a:p>
          <a:p>
            <a:pPr lvl="1"/>
            <a:endParaRPr lang="en-US" dirty="0"/>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3">
            <a:extLst>
              <a:ext uri="{FF2B5EF4-FFF2-40B4-BE49-F238E27FC236}">
                <a16:creationId xmlns:a16="http://schemas.microsoft.com/office/drawing/2014/main" id="{390E7689-A680-4CCD-9AB8-2AA10ED8E54C}"/>
              </a:ext>
            </a:extLst>
          </p:cNvPr>
          <p:cNvSpPr/>
          <p:nvPr/>
        </p:nvSpPr>
        <p:spPr>
          <a:xfrm>
            <a:off x="7645138" y="1825625"/>
            <a:ext cx="4091233" cy="2862322"/>
          </a:xfrm>
          <a:prstGeom prst="rect">
            <a:avLst/>
          </a:prstGeom>
          <a:solidFill>
            <a:srgbClr val="FFC000"/>
          </a:solidFill>
        </p:spPr>
        <p:txBody>
          <a:bodyPr wrap="square">
            <a:spAutoFit/>
          </a:bodyPr>
          <a:lstStyle/>
          <a:p>
            <a:pPr marL="514350" indent="-514350">
              <a:buFont typeface="+mj-lt"/>
              <a:buAutoNum type="arabicPeriod"/>
            </a:pPr>
            <a:r>
              <a:rPr lang="en-US" sz="2000" dirty="0"/>
              <a:t>If DELINQ = 0, then the predicted Default Likelihood = 13.95%.</a:t>
            </a:r>
          </a:p>
          <a:p>
            <a:pPr marL="514350" indent="-514350">
              <a:buFont typeface="+mj-lt"/>
              <a:buAutoNum type="arabicPeriod"/>
            </a:pPr>
            <a:r>
              <a:rPr lang="en-US" sz="2000" dirty="0"/>
              <a:t>If DELINQ = 1, 2, 3 or 4, then the predicted Default Likelihood = 40.59%.</a:t>
            </a:r>
          </a:p>
          <a:p>
            <a:pPr marL="514350" indent="-514350">
              <a:buFont typeface="+mj-lt"/>
              <a:buAutoNum type="arabicPeriod"/>
            </a:pPr>
            <a:r>
              <a:rPr lang="en-US" sz="2000" dirty="0"/>
              <a:t>If DELINQ &gt; 4, then the predicted Default Likelihood = 92.22%.</a:t>
            </a:r>
          </a:p>
        </p:txBody>
      </p:sp>
    </p:spTree>
    <p:extLst>
      <p:ext uri="{BB962C8B-B14F-4D97-AF65-F5344CB8AC3E}">
        <p14:creationId xmlns:p14="http://schemas.microsoft.com/office/powerpoint/2010/main" val="395312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the Instructor </a:t>
            </a:r>
          </a:p>
        </p:txBody>
      </p:sp>
      <p:sp>
        <p:nvSpPr>
          <p:cNvPr id="3" name="Content Placeholder 2"/>
          <p:cNvSpPr>
            <a:spLocks noGrp="1"/>
          </p:cNvSpPr>
          <p:nvPr>
            <p:ph idx="1"/>
          </p:nvPr>
        </p:nvSpPr>
        <p:spPr/>
        <p:txBody>
          <a:bodyPr>
            <a:normAutofit/>
          </a:bodyPr>
          <a:lstStyle/>
          <a:p>
            <a:pPr marL="0" indent="0">
              <a:buNone/>
            </a:pPr>
            <a:r>
              <a:rPr lang="en-US" b="1" dirty="0"/>
              <a:t>Office Hour</a:t>
            </a:r>
          </a:p>
          <a:p>
            <a:r>
              <a:rPr lang="en-US" dirty="0"/>
              <a:t>Time:</a:t>
            </a:r>
            <a:r>
              <a:rPr lang="en-US" i="1" dirty="0"/>
              <a:t> </a:t>
            </a:r>
            <a:r>
              <a:rPr lang="en-US" dirty="0"/>
              <a:t>4:30 PM to 6:00 PM on Mondays</a:t>
            </a:r>
          </a:p>
          <a:p>
            <a:r>
              <a:rPr lang="en-US" dirty="0"/>
              <a:t>Location:  Room 228A, Stuart Building</a:t>
            </a:r>
          </a:p>
          <a:p>
            <a:pPr marL="0" indent="0">
              <a:buNone/>
            </a:pPr>
            <a:endParaRPr lang="en-US" dirty="0"/>
          </a:p>
          <a:p>
            <a:pPr marL="0" indent="0">
              <a:buNone/>
            </a:pPr>
            <a:r>
              <a:rPr lang="en-US" b="1" dirty="0"/>
              <a:t>E-mail Policy</a:t>
            </a:r>
          </a:p>
          <a:p>
            <a:r>
              <a:rPr lang="en-US" dirty="0"/>
              <a:t>Email: </a:t>
            </a:r>
            <a:r>
              <a:rPr lang="en-US" dirty="0">
                <a:hlinkClick r:id="rId3"/>
              </a:rPr>
              <a:t>mlam5@iit.edu</a:t>
            </a:r>
            <a:endParaRPr lang="en-US" dirty="0"/>
          </a:p>
          <a:p>
            <a:r>
              <a:rPr lang="en-US" dirty="0"/>
              <a:t>Will respond within 24 hours if the email is sent on Monday to Friday</a:t>
            </a:r>
          </a:p>
          <a:p>
            <a:r>
              <a:rPr lang="en-US" dirty="0"/>
              <a:t>Will respond by Monday if the email is sent on Saturday or Sunday</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71780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576107" y="1825625"/>
            <a:ext cx="6965336" cy="4351338"/>
          </a:xfrm>
        </p:spPr>
        <p:txBody>
          <a:bodyPr>
            <a:normAutofit/>
          </a:bodyPr>
          <a:lstStyle/>
          <a:p>
            <a:r>
              <a:rPr lang="en-US" dirty="0"/>
              <a:t>If 0.4059 &lt; p</a:t>
            </a:r>
            <a:r>
              <a:rPr lang="en-US" baseline="-25000" dirty="0"/>
              <a:t>0</a:t>
            </a:r>
            <a:r>
              <a:rPr lang="en-US" dirty="0"/>
              <a:t> </a:t>
            </a:r>
            <a:r>
              <a:rPr lang="en-US" dirty="0">
                <a:sym typeface="Symbol" panose="05050102010706020507" pitchFamily="18" charset="2"/>
              </a:rPr>
              <a:t></a:t>
            </a:r>
            <a:r>
              <a:rPr lang="en-US" dirty="0"/>
              <a:t> 0. 9222, then the loans under Rule 3 → defaulted. In other words, if DELINQ &gt; 4 → defaulted. The Misclassification Rate is 19.35%.</a:t>
            </a:r>
          </a:p>
          <a:p>
            <a:r>
              <a:rPr lang="en-US" dirty="0"/>
              <a:t>If 0. 9222 &lt; p</a:t>
            </a:r>
            <a:r>
              <a:rPr lang="en-US" baseline="-25000" dirty="0"/>
              <a:t>0</a:t>
            </a:r>
            <a:r>
              <a:rPr lang="en-US" dirty="0"/>
              <a:t>, then all loans will be classified as non-default.  The Misclassification Rate is 20.76%.</a:t>
            </a:r>
          </a:p>
          <a:p>
            <a:pPr lvl="1"/>
            <a:endParaRPr lang="en-US" dirty="0"/>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E7402AB9-918F-4AE4-92E8-EC17CBB6170D}"/>
              </a:ext>
            </a:extLst>
          </p:cNvPr>
          <p:cNvSpPr/>
          <p:nvPr/>
        </p:nvSpPr>
        <p:spPr>
          <a:xfrm>
            <a:off x="7645138" y="1825625"/>
            <a:ext cx="4091233" cy="2862322"/>
          </a:xfrm>
          <a:prstGeom prst="rect">
            <a:avLst/>
          </a:prstGeom>
          <a:solidFill>
            <a:srgbClr val="FFC000"/>
          </a:solidFill>
        </p:spPr>
        <p:txBody>
          <a:bodyPr wrap="square">
            <a:spAutoFit/>
          </a:bodyPr>
          <a:lstStyle/>
          <a:p>
            <a:pPr marL="514350" indent="-514350">
              <a:buFont typeface="+mj-lt"/>
              <a:buAutoNum type="arabicPeriod"/>
            </a:pPr>
            <a:r>
              <a:rPr lang="en-US" sz="2000" dirty="0"/>
              <a:t>If DELINQ = 0, then the predicted Default Likelihood = 13.95%.</a:t>
            </a:r>
          </a:p>
          <a:p>
            <a:pPr marL="514350" indent="-514350">
              <a:buFont typeface="+mj-lt"/>
              <a:buAutoNum type="arabicPeriod"/>
            </a:pPr>
            <a:r>
              <a:rPr lang="en-US" sz="2000" dirty="0"/>
              <a:t>If DELINQ = 1, 2, 3 or 4, then the predicted Default Likelihood = 40.59%.</a:t>
            </a:r>
          </a:p>
          <a:p>
            <a:pPr marL="514350" indent="-514350">
              <a:buFont typeface="+mj-lt"/>
              <a:buAutoNum type="arabicPeriod"/>
            </a:pPr>
            <a:r>
              <a:rPr lang="en-US" sz="2000" dirty="0"/>
              <a:t>If DELINQ &gt; 4, then the predicted Default Likelihood = 92.22%.</a:t>
            </a:r>
          </a:p>
        </p:txBody>
      </p:sp>
    </p:spTree>
    <p:extLst>
      <p:ext uri="{BB962C8B-B14F-4D97-AF65-F5344CB8AC3E}">
        <p14:creationId xmlns:p14="http://schemas.microsoft.com/office/powerpoint/2010/main" val="4239844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lnSpcReduction="10000"/>
          </a:bodyPr>
          <a:lstStyle/>
          <a:p>
            <a:r>
              <a:rPr lang="en-US" dirty="0"/>
              <a:t>Without learning from the experience (i.e., the data), the misclassification rate is either 80% or 20%.</a:t>
            </a:r>
          </a:p>
          <a:p>
            <a:r>
              <a:rPr lang="en-US" dirty="0"/>
              <a:t>After learning from the experience by using the classification tree algorithm, the misclassification rate is 79.24%, 23.23%, 19.35%, and 20.76%.</a:t>
            </a:r>
          </a:p>
          <a:p>
            <a:r>
              <a:rPr lang="en-US" dirty="0"/>
              <a:t>The benefits of performing this learning activity are:</a:t>
            </a:r>
          </a:p>
          <a:p>
            <a:pPr marL="914400" lvl="1" indent="-457200">
              <a:buFont typeface="+mj-lt"/>
              <a:buAutoNum type="arabicPeriod"/>
            </a:pPr>
            <a:r>
              <a:rPr lang="en-US" dirty="0"/>
              <a:t>We get away from the One-Size-Fits-All solution, have more risk levels for consideration even although we still cannot attain 0% misclassification rate.</a:t>
            </a:r>
          </a:p>
          <a:p>
            <a:pPr marL="914400" lvl="1" indent="-457200">
              <a:buFont typeface="+mj-lt"/>
              <a:buAutoNum type="arabicPeriod"/>
            </a:pPr>
            <a:r>
              <a:rPr lang="en-US" dirty="0"/>
              <a:t>We can identify a small segment of loans (DELINQ &gt; 4 in 1.5% of the loans) which exhibit a very high default likelihood (92.22%).  In other words, we have found a credible indicator of default for a loan.</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51503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After a Learning Activity</a:t>
            </a:r>
          </a:p>
        </p:txBody>
      </p:sp>
      <p:sp>
        <p:nvSpPr>
          <p:cNvPr id="3" name="Content Placeholder 2"/>
          <p:cNvSpPr>
            <a:spLocks noGrp="1"/>
          </p:cNvSpPr>
          <p:nvPr>
            <p:ph idx="1"/>
          </p:nvPr>
        </p:nvSpPr>
        <p:spPr>
          <a:xfrm>
            <a:off x="838200" y="1870075"/>
            <a:ext cx="10515600" cy="4351338"/>
          </a:xfrm>
        </p:spPr>
        <p:txBody>
          <a:bodyPr>
            <a:normAutofit fontScale="92500" lnSpcReduction="10000"/>
          </a:bodyPr>
          <a:lstStyle/>
          <a:p>
            <a:r>
              <a:rPr lang="en-US" dirty="0"/>
              <a:t>After we wrap up any learning activity, </a:t>
            </a:r>
          </a:p>
          <a:p>
            <a:r>
              <a:rPr lang="en-US" dirty="0"/>
              <a:t>Take a few minutes to answer this question.</a:t>
            </a:r>
          </a:p>
          <a:p>
            <a:pPr lvl="1"/>
            <a:r>
              <a:rPr lang="en-US" dirty="0"/>
              <a:t>What is the main outcome of this learning activity?</a:t>
            </a:r>
          </a:p>
          <a:p>
            <a:pPr lvl="1"/>
            <a:r>
              <a:rPr lang="en-US" dirty="0"/>
              <a:t>In other word, </a:t>
            </a:r>
            <a:r>
              <a:rPr lang="en-US" sz="3600" dirty="0">
                <a:solidFill>
                  <a:srgbClr val="FF0000"/>
                </a:solidFill>
              </a:rPr>
              <a:t>What Did I Learn?</a:t>
            </a:r>
          </a:p>
          <a:p>
            <a:r>
              <a:rPr lang="en-US" dirty="0"/>
              <a:t>Some possible answers are:</a:t>
            </a:r>
          </a:p>
          <a:p>
            <a:pPr lvl="1"/>
            <a:r>
              <a:rPr lang="en-US" dirty="0"/>
              <a:t>The most valuable customers bought something recently, very often, and expensive items.</a:t>
            </a:r>
          </a:p>
          <a:p>
            <a:pPr lvl="1"/>
            <a:r>
              <a:rPr lang="en-US" dirty="0"/>
              <a:t>I conclude that I cannot learn anything using the data that I have (e.g., all customers eventually bought something from Amazon)</a:t>
            </a:r>
          </a:p>
          <a:p>
            <a:r>
              <a:rPr lang="en-US" dirty="0"/>
              <a:t>If you cannot figure out what you’ve learned or cannot learn, then the learning activity is simply an activity for you to spend some time.</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262FA47B-A1E0-426A-A445-CEE6B68C8E76}"/>
              </a:ext>
            </a:extLst>
          </p:cNvPr>
          <p:cNvPicPr>
            <a:picLocks noChangeAspect="1"/>
          </p:cNvPicPr>
          <p:nvPr/>
        </p:nvPicPr>
        <p:blipFill>
          <a:blip r:embed="rId4"/>
          <a:stretch>
            <a:fillRect/>
          </a:stretch>
        </p:blipFill>
        <p:spPr>
          <a:xfrm>
            <a:off x="6919225" y="443796"/>
            <a:ext cx="1828800" cy="1828800"/>
          </a:xfrm>
          <a:prstGeom prst="rect">
            <a:avLst/>
          </a:prstGeom>
        </p:spPr>
      </p:pic>
    </p:spTree>
    <p:extLst>
      <p:ext uri="{BB962C8B-B14F-4D97-AF65-F5344CB8AC3E}">
        <p14:creationId xmlns:p14="http://schemas.microsoft.com/office/powerpoint/2010/main" val="180619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Follow-Up a Learning Activity</a:t>
            </a:r>
          </a:p>
        </p:txBody>
      </p:sp>
      <p:sp>
        <p:nvSpPr>
          <p:cNvPr id="3" name="Content Placeholder 2"/>
          <p:cNvSpPr>
            <a:spLocks noGrp="1"/>
          </p:cNvSpPr>
          <p:nvPr>
            <p:ph idx="1"/>
          </p:nvPr>
        </p:nvSpPr>
        <p:spPr>
          <a:xfrm>
            <a:off x="838200" y="1870075"/>
            <a:ext cx="10515600" cy="4351338"/>
          </a:xfrm>
        </p:spPr>
        <p:txBody>
          <a:bodyPr>
            <a:normAutofit fontScale="92500" lnSpcReduction="20000"/>
          </a:bodyPr>
          <a:lstStyle/>
          <a:p>
            <a:pPr marL="0" indent="0">
              <a:buNone/>
            </a:pPr>
            <a:r>
              <a:rPr lang="en-US" b="1" dirty="0"/>
              <a:t>Reproducibility</a:t>
            </a:r>
          </a:p>
          <a:p>
            <a:r>
              <a:rPr lang="en-US" dirty="0">
                <a:solidFill>
                  <a:srgbClr val="002060"/>
                </a:solidFill>
              </a:rPr>
              <a:t>If we start from the original data, use the same algorithms, execute the same tasks on the same or compatible machine, the machine learning activity will reproduce the same results (within the machine precisions) and arrive at the same conclusions.</a:t>
            </a:r>
          </a:p>
          <a:p>
            <a:r>
              <a:rPr lang="en-US" dirty="0"/>
              <a:t>If the expected results cannot be reproduced, this indicates there are some unexplained (intentional or random) interactions among the data, the algorithm, and the machine.</a:t>
            </a:r>
          </a:p>
          <a:p>
            <a:r>
              <a:rPr lang="en-US" dirty="0"/>
              <a:t>Common causes are uninitialized variables in the codes or incomplete or inaccurate documentation of the activity.</a:t>
            </a:r>
          </a:p>
          <a:p>
            <a:r>
              <a:rPr lang="en-US" b="1" dirty="0"/>
              <a:t>Take Note</a:t>
            </a:r>
            <a:r>
              <a:rPr lang="en-US" dirty="0"/>
              <a:t>: if I cannot reproduce the expected results using your codes in your assignment, then I cannot award your points.</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4601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Follow-Up a Learning Activity</a:t>
            </a:r>
          </a:p>
        </p:txBody>
      </p:sp>
      <p:sp>
        <p:nvSpPr>
          <p:cNvPr id="3" name="Content Placeholder 2"/>
          <p:cNvSpPr>
            <a:spLocks noGrp="1"/>
          </p:cNvSpPr>
          <p:nvPr>
            <p:ph idx="1"/>
          </p:nvPr>
        </p:nvSpPr>
        <p:spPr>
          <a:xfrm>
            <a:off x="838200" y="1870075"/>
            <a:ext cx="10515600" cy="4351338"/>
          </a:xfrm>
        </p:spPr>
        <p:txBody>
          <a:bodyPr>
            <a:normAutofit fontScale="85000" lnSpcReduction="20000"/>
          </a:bodyPr>
          <a:lstStyle/>
          <a:p>
            <a:pPr marL="0" indent="0">
              <a:buNone/>
            </a:pPr>
            <a:r>
              <a:rPr lang="en-US" sz="3100" b="1" dirty="0"/>
              <a:t>Replicability</a:t>
            </a:r>
          </a:p>
          <a:p>
            <a:r>
              <a:rPr lang="en-US" dirty="0"/>
              <a:t>If a researcher runs the machine learning activity (i.e., use the same algorithms, execute the same tasks) using a </a:t>
            </a:r>
            <a:r>
              <a:rPr lang="en-US" dirty="0">
                <a:solidFill>
                  <a:srgbClr val="FF0000"/>
                </a:solidFill>
              </a:rPr>
              <a:t>different data on some compatible machine</a:t>
            </a:r>
            <a:r>
              <a:rPr lang="en-US" dirty="0"/>
              <a:t>, the researcher is able to obtain results that lead to the same conclusions (e.g., the list of selected features, the distribution of the predicted outcomes).</a:t>
            </a:r>
          </a:p>
          <a:p>
            <a:r>
              <a:rPr lang="en-US" dirty="0"/>
              <a:t>If the expected conclusions cannot be replicated, this indicates there are some design flaws in the tasks.  For example, some correlations among the features are not accounted for, the algorithms need further tunings, additional tasks are required, or different algorithms should be considered.</a:t>
            </a:r>
          </a:p>
          <a:p>
            <a:r>
              <a:rPr lang="en-US" b="1" dirty="0"/>
              <a:t>Take Note</a:t>
            </a:r>
            <a:r>
              <a:rPr lang="en-US" dirty="0"/>
              <a:t>: This is particularly imperative during the peer review process of your work (e.g., your dissertation).</a:t>
            </a:r>
          </a:p>
          <a:p>
            <a:r>
              <a:rPr lang="en-US" dirty="0"/>
              <a:t>We will come back to this topic when we talk about Learner Evaluation and Comparison</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5951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Machine Learning Life Cycle</a:t>
            </a:r>
          </a:p>
        </p:txBody>
      </p:sp>
      <p:graphicFrame>
        <p:nvGraphicFramePr>
          <p:cNvPr id="4" name="Content Placeholder 3">
            <a:extLst>
              <a:ext uri="{FF2B5EF4-FFF2-40B4-BE49-F238E27FC236}">
                <a16:creationId xmlns:a16="http://schemas.microsoft.com/office/drawing/2014/main" id="{00E587CB-ADD5-4914-BFB9-92D224D1292D}"/>
              </a:ext>
            </a:extLst>
          </p:cNvPr>
          <p:cNvGraphicFramePr>
            <a:graphicFrameLocks noGrp="1"/>
          </p:cNvGraphicFramePr>
          <p:nvPr>
            <p:ph idx="1"/>
            <p:extLst>
              <p:ext uri="{D42A27DB-BD31-4B8C-83A1-F6EECF244321}">
                <p14:modId xmlns:p14="http://schemas.microsoft.com/office/powerpoint/2010/main" val="318642144"/>
              </p:ext>
            </p:extLst>
          </p:nvPr>
        </p:nvGraphicFramePr>
        <p:xfrm>
          <a:off x="800100" y="1825625"/>
          <a:ext cx="48291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D7496952-CB54-4C90-A3A7-045830343CFD}"/>
              </a:ext>
            </a:extLst>
          </p:cNvPr>
          <p:cNvPicPr>
            <a:picLocks noChangeAspect="1"/>
          </p:cNvPicPr>
          <p:nvPr/>
        </p:nvPicPr>
        <p:blipFill>
          <a:blip r:embed="rId9"/>
          <a:stretch>
            <a:fillRect/>
          </a:stretch>
        </p:blipFill>
        <p:spPr>
          <a:xfrm>
            <a:off x="2660464" y="3180037"/>
            <a:ext cx="1365622" cy="1731414"/>
          </a:xfrm>
          <a:prstGeom prst="rect">
            <a:avLst/>
          </a:prstGeom>
          <a:noFill/>
        </p:spPr>
      </p:pic>
      <p:sp>
        <p:nvSpPr>
          <p:cNvPr id="11" name="Content Placeholder 2">
            <a:extLst>
              <a:ext uri="{FF2B5EF4-FFF2-40B4-BE49-F238E27FC236}">
                <a16:creationId xmlns:a16="http://schemas.microsoft.com/office/drawing/2014/main" id="{8D2A6542-916D-4B3D-91E9-4EB453BA5517}"/>
              </a:ext>
            </a:extLst>
          </p:cNvPr>
          <p:cNvSpPr txBox="1">
            <a:spLocks/>
          </p:cNvSpPr>
          <p:nvPr/>
        </p:nvSpPr>
        <p:spPr>
          <a:xfrm>
            <a:off x="5962650" y="1825625"/>
            <a:ext cx="53911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Depending on how autonomous the entire cycle is, some steps may require human intervention.</a:t>
            </a:r>
          </a:p>
          <a:p>
            <a:pPr lvl="1"/>
            <a:r>
              <a:rPr lang="en-US" dirty="0"/>
              <a:t>For example, the Ask the Question</a:t>
            </a:r>
          </a:p>
          <a:p>
            <a:r>
              <a:rPr lang="en-US" dirty="0"/>
              <a:t>A Self-Learner machine may perform all the steps provided a human has asked the initial question.</a:t>
            </a:r>
          </a:p>
          <a:p>
            <a:pPr lvl="1"/>
            <a:endParaRPr lang="en-US" dirty="0"/>
          </a:p>
        </p:txBody>
      </p:sp>
    </p:spTree>
    <p:extLst>
      <p:ext uri="{BB962C8B-B14F-4D97-AF65-F5344CB8AC3E}">
        <p14:creationId xmlns:p14="http://schemas.microsoft.com/office/powerpoint/2010/main" val="3050097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ML Algorithm Should I Use?</a:t>
            </a:r>
          </a:p>
        </p:txBody>
      </p:sp>
      <p:sp>
        <p:nvSpPr>
          <p:cNvPr id="3" name="Content Placeholder 2"/>
          <p:cNvSpPr>
            <a:spLocks noGrp="1"/>
          </p:cNvSpPr>
          <p:nvPr>
            <p:ph idx="1"/>
          </p:nvPr>
        </p:nvSpPr>
        <p:spPr/>
        <p:txBody>
          <a:bodyPr>
            <a:normAutofit lnSpcReduction="10000"/>
          </a:bodyPr>
          <a:lstStyle/>
          <a:p>
            <a:pPr marL="0" indent="0">
              <a:buNone/>
            </a:pPr>
            <a:r>
              <a:rPr lang="en-US" dirty="0"/>
              <a:t>It depends on many factors, including:</a:t>
            </a:r>
          </a:p>
          <a:p>
            <a:r>
              <a:rPr lang="en-US" dirty="0"/>
              <a:t>Technical Considerations –</a:t>
            </a:r>
          </a:p>
          <a:p>
            <a:pPr marL="914400" lvl="1" indent="-457200">
              <a:buFont typeface="+mj-lt"/>
              <a:buAutoNum type="arabicPeriod"/>
            </a:pPr>
            <a:r>
              <a:rPr lang="en-US" dirty="0"/>
              <a:t>The volume, the velocity, and the variety of data.</a:t>
            </a:r>
          </a:p>
          <a:p>
            <a:pPr marL="914400" lvl="1" indent="-457200">
              <a:buFont typeface="+mj-lt"/>
              <a:buAutoNum type="arabicPeriod"/>
            </a:pPr>
            <a:r>
              <a:rPr lang="en-US" dirty="0"/>
              <a:t>The quality (e.g., signal to noise) of data.</a:t>
            </a:r>
          </a:p>
          <a:p>
            <a:pPr marL="914400" lvl="1" indent="-457200">
              <a:buFont typeface="+mj-lt"/>
              <a:buAutoNum type="arabicPeriod"/>
            </a:pPr>
            <a:r>
              <a:rPr lang="en-US" dirty="0"/>
              <a:t>The available computational resources and time.</a:t>
            </a:r>
          </a:p>
          <a:p>
            <a:endParaRPr lang="en-US" dirty="0"/>
          </a:p>
          <a:p>
            <a:r>
              <a:rPr lang="en-US" dirty="0"/>
              <a:t>Business Considerations –</a:t>
            </a:r>
          </a:p>
          <a:p>
            <a:pPr marL="914400" lvl="1" indent="-457200">
              <a:buFont typeface="+mj-lt"/>
              <a:buAutoNum type="arabicPeriod"/>
            </a:pPr>
            <a:r>
              <a:rPr lang="en-US" dirty="0"/>
              <a:t>The nature of data (e.g., compliance of privacy regulation)</a:t>
            </a:r>
          </a:p>
          <a:p>
            <a:pPr marL="914400" lvl="1" indent="-457200">
              <a:buFont typeface="+mj-lt"/>
              <a:buAutoNum type="arabicPeriod"/>
            </a:pPr>
            <a:r>
              <a:rPr lang="en-US" dirty="0"/>
              <a:t>The urgency of the task.</a:t>
            </a:r>
          </a:p>
          <a:p>
            <a:pPr marL="914400" lvl="1" indent="-457200">
              <a:buFont typeface="+mj-lt"/>
              <a:buAutoNum type="arabicPeriod"/>
            </a:pPr>
            <a:r>
              <a:rPr lang="en-US" dirty="0"/>
              <a:t>The questions that you ask.</a:t>
            </a: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18204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ML Algorithm Should I Use?</a:t>
            </a:r>
          </a:p>
        </p:txBody>
      </p:sp>
      <p:sp>
        <p:nvSpPr>
          <p:cNvPr id="3" name="Content Placeholder 2"/>
          <p:cNvSpPr>
            <a:spLocks noGrp="1"/>
          </p:cNvSpPr>
          <p:nvPr>
            <p:ph idx="1"/>
          </p:nvPr>
        </p:nvSpPr>
        <p:spPr/>
        <p:txBody>
          <a:bodyPr>
            <a:normAutofit/>
          </a:bodyPr>
          <a:lstStyle/>
          <a:p>
            <a:r>
              <a:rPr lang="en-US" dirty="0"/>
              <a:t>An experienced data scientist will </a:t>
            </a:r>
            <a:r>
              <a:rPr lang="en-US" b="1" dirty="0"/>
              <a:t>try multiple algorithms</a:t>
            </a:r>
            <a:r>
              <a:rPr lang="en-US" dirty="0"/>
              <a:t> which are applicable to the question and then recommend an algorithm.</a:t>
            </a:r>
          </a:p>
          <a:p>
            <a:r>
              <a:rPr lang="en-US" dirty="0"/>
              <a:t>There are some guidelines on which algorithms to try first because those are the algorithms most people will try too.</a:t>
            </a:r>
          </a:p>
          <a:p>
            <a:r>
              <a:rPr lang="en-US" dirty="0"/>
              <a:t>It all depends on the question that you ask!</a:t>
            </a:r>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20345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A895EBA9-1FE2-4019-8180-5D56491CC32C}"/>
              </a:ext>
            </a:extLst>
          </p:cNvPr>
          <p:cNvPicPr>
            <a:picLocks noChangeAspect="1"/>
          </p:cNvPicPr>
          <p:nvPr/>
        </p:nvPicPr>
        <p:blipFill>
          <a:blip r:embed="rId4"/>
          <a:stretch>
            <a:fillRect/>
          </a:stretch>
        </p:blipFill>
        <p:spPr>
          <a:xfrm>
            <a:off x="893668" y="502688"/>
            <a:ext cx="10404663" cy="5852623"/>
          </a:xfrm>
          <a:prstGeom prst="rect">
            <a:avLst/>
          </a:prstGeom>
        </p:spPr>
      </p:pic>
      <p:sp>
        <p:nvSpPr>
          <p:cNvPr id="11" name="TextBox 10">
            <a:extLst>
              <a:ext uri="{FF2B5EF4-FFF2-40B4-BE49-F238E27FC236}">
                <a16:creationId xmlns:a16="http://schemas.microsoft.com/office/drawing/2014/main" id="{3B8C9AF7-DED8-471A-A909-45CAB01577C9}"/>
              </a:ext>
            </a:extLst>
          </p:cNvPr>
          <p:cNvSpPr txBox="1"/>
          <p:nvPr/>
        </p:nvSpPr>
        <p:spPr>
          <a:xfrm>
            <a:off x="780546" y="6400800"/>
            <a:ext cx="7352907" cy="276999"/>
          </a:xfrm>
          <a:prstGeom prst="rect">
            <a:avLst/>
          </a:prstGeom>
          <a:noFill/>
        </p:spPr>
        <p:txBody>
          <a:bodyPr wrap="square" rtlCol="0">
            <a:spAutoFit/>
          </a:bodyPr>
          <a:lstStyle/>
          <a:p>
            <a:r>
              <a:rPr lang="en-US" sz="1200" dirty="0"/>
              <a:t>Source: https://blogs.sas.com/content/subconsciousmusings/2017/04/12/machine-learning-algorithm-use/</a:t>
            </a:r>
          </a:p>
        </p:txBody>
      </p:sp>
    </p:spTree>
    <p:extLst>
      <p:ext uri="{BB962C8B-B14F-4D97-AF65-F5344CB8AC3E}">
        <p14:creationId xmlns:p14="http://schemas.microsoft.com/office/powerpoint/2010/main" val="2596499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Types of Machine Learning Algorithms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Unsupervised Learning</a:t>
            </a:r>
          </a:p>
          <a:p>
            <a:pPr lvl="1"/>
            <a:r>
              <a:rPr lang="en-US" dirty="0"/>
              <a:t>No variables are designated as the label (a.k.a., the dependent, the response, or the target) variables.</a:t>
            </a:r>
          </a:p>
          <a:p>
            <a:pPr marL="514350" indent="-514350">
              <a:buFont typeface="+mj-lt"/>
              <a:buAutoNum type="arabicPeriod"/>
            </a:pPr>
            <a:r>
              <a:rPr lang="en-US" dirty="0"/>
              <a:t>Supervised Learning</a:t>
            </a:r>
          </a:p>
          <a:p>
            <a:pPr lvl="1"/>
            <a:r>
              <a:rPr lang="en-US" dirty="0"/>
              <a:t>Some variables are designated as the label variables.  Some as the feature (a.k.a., the independent, or the predictor) variables.</a:t>
            </a:r>
          </a:p>
          <a:p>
            <a:pPr marL="514350" indent="-514350">
              <a:buFont typeface="+mj-lt"/>
              <a:buAutoNum type="arabicPeriod"/>
            </a:pPr>
            <a:r>
              <a:rPr lang="en-US" dirty="0"/>
              <a:t>Semi-supervised Learning</a:t>
            </a:r>
          </a:p>
          <a:p>
            <a:pPr lvl="1"/>
            <a:r>
              <a:rPr lang="en-US" dirty="0"/>
              <a:t>A type of supervised learning which use a relatively larger amount of unlabeled data (i.e., no label variable or missing label variables)  to supplement the labeled data.</a:t>
            </a:r>
          </a:p>
          <a:p>
            <a:pPr lvl="1"/>
            <a:r>
              <a:rPr lang="en-US" dirty="0"/>
              <a:t>The goal is to improve the accuracy of supervised learning.</a:t>
            </a:r>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1014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Teaching Assistant</a:t>
            </a:r>
          </a:p>
        </p:txBody>
      </p:sp>
      <p:sp>
        <p:nvSpPr>
          <p:cNvPr id="3" name="Content Placeholder 2"/>
          <p:cNvSpPr>
            <a:spLocks noGrp="1"/>
          </p:cNvSpPr>
          <p:nvPr>
            <p:ph idx="1"/>
          </p:nvPr>
        </p:nvSpPr>
        <p:spPr/>
        <p:txBody>
          <a:bodyPr>
            <a:normAutofit/>
          </a:bodyPr>
          <a:lstStyle/>
          <a:p>
            <a:pPr marL="0" indent="0">
              <a:buNone/>
            </a:pPr>
            <a:r>
              <a:rPr lang="en-US" b="1" dirty="0"/>
              <a:t>Miss Anneke </a:t>
            </a:r>
            <a:r>
              <a:rPr lang="en-US" b="1" dirty="0" err="1"/>
              <a:t>Hidayat</a:t>
            </a:r>
            <a:endParaRPr lang="en-US" b="1" dirty="0"/>
          </a:p>
          <a:p>
            <a:r>
              <a:rPr lang="en-US" dirty="0"/>
              <a:t>Office: </a:t>
            </a:r>
            <a:r>
              <a:rPr lang="en-US"/>
              <a:t>Room 019, </a:t>
            </a:r>
            <a:r>
              <a:rPr lang="en-US" dirty="0"/>
              <a:t>Stuart Building</a:t>
            </a:r>
          </a:p>
          <a:p>
            <a:r>
              <a:rPr lang="en-US" dirty="0"/>
              <a:t>Email: ahidayat@hawk.iit.edu</a:t>
            </a:r>
          </a:p>
          <a:p>
            <a:pPr marL="0" indent="0">
              <a:buNone/>
            </a:pPr>
            <a:endParaRPr lang="en-US" dirty="0"/>
          </a:p>
          <a:p>
            <a:pPr marL="0" indent="0">
              <a:buNone/>
            </a:pPr>
            <a:r>
              <a:rPr lang="en-US" b="1" dirty="0"/>
              <a:t>Office Hour</a:t>
            </a:r>
          </a:p>
          <a:p>
            <a:r>
              <a:rPr lang="en-US" dirty="0"/>
              <a:t>Time: 10 AM to 12 PM on Thursdays</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5810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Types of Machine Learning Algorithms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4"/>
            </a:pPr>
            <a:r>
              <a:rPr lang="en-US" dirty="0"/>
              <a:t>Reinforcement Learning</a:t>
            </a:r>
          </a:p>
          <a:p>
            <a:pPr lvl="1"/>
            <a:r>
              <a:rPr lang="en-US" dirty="0"/>
              <a:t>A goal is defined with a reward function</a:t>
            </a:r>
          </a:p>
          <a:p>
            <a:pPr lvl="1"/>
            <a:r>
              <a:rPr lang="en-US" dirty="0"/>
              <a:t>The machine evaluates many What-If scenarios to discover which actions will yield the greatest reward.</a:t>
            </a:r>
          </a:p>
          <a:p>
            <a:pPr lvl="1"/>
            <a:r>
              <a:rPr lang="en-US" dirty="0"/>
              <a:t>Trial-and-error and delayed reward (e.g., the initial small loss is out-compensated by a later larger reward) distinguishes reinforcement learning from other techniques.</a:t>
            </a:r>
          </a:p>
          <a:p>
            <a:pPr marL="514350" indent="-514350">
              <a:buFont typeface="+mj-lt"/>
              <a:buAutoNum type="arabicPeriod" startAt="4"/>
            </a:pPr>
            <a:r>
              <a:rPr lang="en-US" dirty="0"/>
              <a:t>Adversarial Learning</a:t>
            </a:r>
          </a:p>
          <a:p>
            <a:pPr lvl="1"/>
            <a:r>
              <a:rPr lang="en-US" dirty="0"/>
              <a:t>Making machine learning algorithms robust against adversarial inputs.</a:t>
            </a:r>
          </a:p>
          <a:p>
            <a:pPr marL="514350" indent="-514350">
              <a:buFont typeface="+mj-lt"/>
              <a:buAutoNum type="arabicPeriod" startAt="4"/>
            </a:pPr>
            <a:r>
              <a:rPr lang="en-US" dirty="0"/>
              <a:t>Self Learning</a:t>
            </a:r>
          </a:p>
          <a:p>
            <a:pPr lvl="1"/>
            <a:r>
              <a:rPr lang="en-US" dirty="0"/>
              <a:t>Start with minimal or no historical data, and then output random actions.</a:t>
            </a:r>
          </a:p>
          <a:p>
            <a:pPr lvl="1"/>
            <a:r>
              <a:rPr lang="en-US" dirty="0"/>
              <a:t>Subsequently, observe the actual label or the actual reward.</a:t>
            </a:r>
          </a:p>
          <a:p>
            <a:pPr lvl="1"/>
            <a:r>
              <a:rPr lang="en-US" dirty="0"/>
              <a:t>Train on the ever-growing data to refine the action.</a:t>
            </a:r>
          </a:p>
          <a:p>
            <a:pPr lvl="1"/>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87625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Brief Preview of Future Topics</a:t>
            </a:r>
          </a:p>
        </p:txBody>
      </p:sp>
      <p:sp>
        <p:nvSpPr>
          <p:cNvPr id="3" name="Content Placeholder 2"/>
          <p:cNvSpPr>
            <a:spLocks noGrp="1"/>
          </p:cNvSpPr>
          <p:nvPr>
            <p:ph idx="1"/>
          </p:nvPr>
        </p:nvSpPr>
        <p:spPr/>
        <p:txBody>
          <a:bodyPr numCol="2">
            <a:normAutofit/>
          </a:bodyPr>
          <a:lstStyle/>
          <a:p>
            <a:pPr marL="0" indent="0">
              <a:lnSpc>
                <a:spcPct val="110000"/>
              </a:lnSpc>
              <a:spcBef>
                <a:spcPts val="800"/>
              </a:spcBef>
              <a:buNone/>
            </a:pPr>
            <a:r>
              <a:rPr lang="en-US" sz="2400" b="1" dirty="0"/>
              <a:t>Unsupervised Learning</a:t>
            </a:r>
          </a:p>
          <a:p>
            <a:pPr>
              <a:lnSpc>
                <a:spcPct val="100000"/>
              </a:lnSpc>
              <a:spcBef>
                <a:spcPts val="800"/>
              </a:spcBef>
            </a:pPr>
            <a:r>
              <a:rPr lang="en-US" sz="2400" dirty="0"/>
              <a:t>Non-parametric Methods</a:t>
            </a:r>
          </a:p>
          <a:p>
            <a:pPr>
              <a:lnSpc>
                <a:spcPct val="100000"/>
              </a:lnSpc>
              <a:spcBef>
                <a:spcPts val="800"/>
              </a:spcBef>
            </a:pPr>
            <a:r>
              <a:rPr lang="en-US" sz="2400" dirty="0"/>
              <a:t>Bayesian Decision Theory</a:t>
            </a:r>
          </a:p>
          <a:p>
            <a:pPr>
              <a:lnSpc>
                <a:spcPct val="100000"/>
              </a:lnSpc>
              <a:spcBef>
                <a:spcPts val="800"/>
              </a:spcBef>
            </a:pPr>
            <a:r>
              <a:rPr lang="en-US" sz="2400" dirty="0"/>
              <a:t>Clustering</a:t>
            </a:r>
          </a:p>
          <a:p>
            <a:pPr marL="0" indent="0">
              <a:lnSpc>
                <a:spcPct val="100000"/>
              </a:lnSpc>
              <a:spcBef>
                <a:spcPts val="800"/>
              </a:spcBef>
              <a:buNone/>
            </a:pPr>
            <a:endParaRPr lang="en-US" sz="2400" i="1" dirty="0"/>
          </a:p>
          <a:p>
            <a:pPr marL="0" indent="0">
              <a:lnSpc>
                <a:spcPct val="100000"/>
              </a:lnSpc>
              <a:spcBef>
                <a:spcPts val="800"/>
              </a:spcBef>
              <a:buNone/>
            </a:pPr>
            <a:r>
              <a:rPr lang="en-US" sz="2400" b="1" dirty="0"/>
              <a:t>Supervised Learning</a:t>
            </a:r>
          </a:p>
          <a:p>
            <a:pPr>
              <a:lnSpc>
                <a:spcPct val="100000"/>
              </a:lnSpc>
              <a:spcBef>
                <a:spcPts val="800"/>
              </a:spcBef>
            </a:pPr>
            <a:r>
              <a:rPr lang="en-US" sz="2400" dirty="0"/>
              <a:t>Decision Trees</a:t>
            </a:r>
          </a:p>
          <a:p>
            <a:pPr>
              <a:lnSpc>
                <a:spcPct val="100000"/>
              </a:lnSpc>
              <a:spcBef>
                <a:spcPts val="800"/>
              </a:spcBef>
            </a:pPr>
            <a:r>
              <a:rPr lang="en-US" sz="2400" dirty="0"/>
              <a:t>Logistic Regression</a:t>
            </a:r>
          </a:p>
          <a:p>
            <a:pPr>
              <a:lnSpc>
                <a:spcPct val="100000"/>
              </a:lnSpc>
              <a:spcBef>
                <a:spcPts val="800"/>
              </a:spcBef>
            </a:pPr>
            <a:r>
              <a:rPr lang="en-US" sz="2400" dirty="0"/>
              <a:t>Learner Evaluation and Comparison</a:t>
            </a:r>
          </a:p>
          <a:p>
            <a:pPr marL="0" indent="0">
              <a:lnSpc>
                <a:spcPct val="100000"/>
              </a:lnSpc>
              <a:spcBef>
                <a:spcPts val="800"/>
              </a:spcBef>
              <a:buNone/>
            </a:pPr>
            <a:r>
              <a:rPr lang="en-US" sz="2400" b="1" dirty="0"/>
              <a:t>Advanced Topics</a:t>
            </a:r>
          </a:p>
          <a:p>
            <a:pPr>
              <a:lnSpc>
                <a:spcPct val="100000"/>
              </a:lnSpc>
              <a:spcBef>
                <a:spcPts val="800"/>
              </a:spcBef>
            </a:pPr>
            <a:r>
              <a:rPr lang="en-US" sz="2400" dirty="0"/>
              <a:t>Dimension Reduction</a:t>
            </a:r>
          </a:p>
          <a:p>
            <a:pPr>
              <a:lnSpc>
                <a:spcPct val="100000"/>
              </a:lnSpc>
              <a:spcBef>
                <a:spcPts val="800"/>
              </a:spcBef>
            </a:pPr>
            <a:r>
              <a:rPr lang="en-US" sz="2400" dirty="0"/>
              <a:t>Naïve Bayes</a:t>
            </a:r>
          </a:p>
          <a:p>
            <a:pPr>
              <a:lnSpc>
                <a:spcPct val="100000"/>
              </a:lnSpc>
              <a:spcBef>
                <a:spcPts val="800"/>
              </a:spcBef>
            </a:pPr>
            <a:r>
              <a:rPr lang="en-US" sz="2400" dirty="0"/>
              <a:t>Neural Networks</a:t>
            </a:r>
          </a:p>
          <a:p>
            <a:pPr>
              <a:lnSpc>
                <a:spcPct val="100000"/>
              </a:lnSpc>
              <a:spcBef>
                <a:spcPts val="800"/>
              </a:spcBef>
            </a:pPr>
            <a:r>
              <a:rPr lang="en-US" sz="2400" dirty="0"/>
              <a:t>Support Vector Machines</a:t>
            </a:r>
          </a:p>
          <a:p>
            <a:pPr>
              <a:lnSpc>
                <a:spcPct val="100000"/>
              </a:lnSpc>
              <a:spcBef>
                <a:spcPts val="800"/>
              </a:spcBef>
            </a:pPr>
            <a:r>
              <a:rPr lang="en-US" sz="2400" dirty="0"/>
              <a:t>Bagging and Adaptive Boosting</a:t>
            </a:r>
          </a:p>
          <a:p>
            <a:pPr>
              <a:lnSpc>
                <a:spcPct val="100000"/>
              </a:lnSpc>
              <a:spcBef>
                <a:spcPts val="800"/>
              </a:spcBef>
            </a:pPr>
            <a:r>
              <a:rPr lang="en-US" sz="2400" dirty="0"/>
              <a:t>Gradient Boosting</a:t>
            </a:r>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pic>
        <p:nvPicPr>
          <p:cNvPr id="6" name="Picture 5">
            <a:extLst>
              <a:ext uri="{FF2B5EF4-FFF2-40B4-BE49-F238E27FC236}">
                <a16:creationId xmlns:a16="http://schemas.microsoft.com/office/drawing/2014/main" id="{D228E096-BFFC-45D1-9B78-98E1CC6B50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29569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Non-parametric Methods</a:t>
            </a:r>
          </a:p>
        </p:txBody>
      </p:sp>
      <p:sp>
        <p:nvSpPr>
          <p:cNvPr id="3" name="Content Placeholder 2"/>
          <p:cNvSpPr>
            <a:spLocks noGrp="1"/>
          </p:cNvSpPr>
          <p:nvPr>
            <p:ph idx="1"/>
          </p:nvPr>
        </p:nvSpPr>
        <p:spPr/>
        <p:txBody>
          <a:bodyPr>
            <a:normAutofit/>
          </a:bodyPr>
          <a:lstStyle/>
          <a:p>
            <a:r>
              <a:rPr lang="en-US" dirty="0"/>
              <a:t>Chapter 8 of the Machine Learning book</a:t>
            </a:r>
          </a:p>
          <a:p>
            <a:r>
              <a:rPr lang="en-US" dirty="0"/>
              <a:t>Density Estimation</a:t>
            </a:r>
          </a:p>
          <a:p>
            <a:r>
              <a:rPr lang="en-US" dirty="0"/>
              <a:t>Outlier Detection</a:t>
            </a:r>
          </a:p>
          <a:p>
            <a:r>
              <a:rPr lang="en-US" dirty="0"/>
              <a:t>Nearest Neighbors (a.k.a. Memory-Based Reasoning)</a:t>
            </a:r>
          </a:p>
          <a:p>
            <a:pPr lvl="1"/>
            <a:r>
              <a:rPr lang="en-US" dirty="0"/>
              <a:t>If a creature </a:t>
            </a:r>
            <a:r>
              <a:rPr lang="en-US" b="1" dirty="0"/>
              <a:t>walks</a:t>
            </a:r>
            <a:r>
              <a:rPr lang="en-US" dirty="0"/>
              <a:t> like a dog, </a:t>
            </a:r>
            <a:r>
              <a:rPr lang="en-US" b="1" dirty="0"/>
              <a:t>looks</a:t>
            </a:r>
            <a:r>
              <a:rPr lang="en-US" dirty="0"/>
              <a:t> like a dog, </a:t>
            </a:r>
            <a:r>
              <a:rPr lang="en-US" b="1" dirty="0"/>
              <a:t>sits</a:t>
            </a:r>
            <a:r>
              <a:rPr lang="en-US" dirty="0"/>
              <a:t> like a dog, and </a:t>
            </a:r>
            <a:r>
              <a:rPr lang="en-US" b="1" dirty="0"/>
              <a:t>eats</a:t>
            </a:r>
            <a:r>
              <a:rPr lang="en-US" dirty="0"/>
              <a:t> like a dog then it is </a:t>
            </a:r>
            <a:r>
              <a:rPr lang="en-US" i="1" dirty="0"/>
              <a:t>probably</a:t>
            </a:r>
            <a:r>
              <a:rPr lang="en-US" dirty="0"/>
              <a:t> a dog.</a:t>
            </a:r>
          </a:p>
          <a:p>
            <a:pPr lvl="1"/>
            <a:r>
              <a:rPr lang="en-US" dirty="0"/>
              <a:t>Well, it may not </a:t>
            </a:r>
            <a:r>
              <a:rPr lang="en-US" b="1" dirty="0"/>
              <a:t>bark</a:t>
            </a:r>
            <a:r>
              <a:rPr lang="en-US" dirty="0"/>
              <a:t> and be </a:t>
            </a:r>
            <a:r>
              <a:rPr lang="en-US" b="1" dirty="0"/>
              <a:t>obedient</a:t>
            </a:r>
            <a:r>
              <a:rPr lang="en-US" dirty="0"/>
              <a:t> as a dog.</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1487920C-54E8-4F90-9C21-E68DCE524748}"/>
              </a:ext>
            </a:extLst>
          </p:cNvPr>
          <p:cNvPicPr>
            <a:picLocks noChangeAspect="1"/>
          </p:cNvPicPr>
          <p:nvPr/>
        </p:nvPicPr>
        <p:blipFill>
          <a:blip r:embed="rId4"/>
          <a:stretch>
            <a:fillRect/>
          </a:stretch>
        </p:blipFill>
        <p:spPr>
          <a:xfrm>
            <a:off x="1337581" y="5121275"/>
            <a:ext cx="5634762" cy="1371600"/>
          </a:xfrm>
          <a:prstGeom prst="rect">
            <a:avLst/>
          </a:prstGeom>
        </p:spPr>
      </p:pic>
    </p:spTree>
    <p:extLst>
      <p:ext uri="{BB962C8B-B14F-4D97-AF65-F5344CB8AC3E}">
        <p14:creationId xmlns:p14="http://schemas.microsoft.com/office/powerpoint/2010/main" val="787953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Bayesian Decision Theory</a:t>
            </a:r>
          </a:p>
        </p:txBody>
      </p:sp>
      <p:sp>
        <p:nvSpPr>
          <p:cNvPr id="3" name="Content Placeholder 2"/>
          <p:cNvSpPr>
            <a:spLocks noGrp="1"/>
          </p:cNvSpPr>
          <p:nvPr>
            <p:ph idx="1"/>
          </p:nvPr>
        </p:nvSpPr>
        <p:spPr/>
        <p:txBody>
          <a:bodyPr>
            <a:normAutofit/>
          </a:bodyPr>
          <a:lstStyle/>
          <a:p>
            <a:r>
              <a:rPr lang="en-US" dirty="0"/>
              <a:t>Chapter 3 of the Machine Learning book</a:t>
            </a:r>
          </a:p>
          <a:p>
            <a:r>
              <a:rPr lang="en-US" dirty="0"/>
              <a:t>Bayesian Decision Overview</a:t>
            </a:r>
          </a:p>
          <a:p>
            <a:r>
              <a:rPr lang="en-US" dirty="0"/>
              <a:t>Association Rules</a:t>
            </a:r>
          </a:p>
          <a:p>
            <a:pPr lvl="1"/>
            <a:r>
              <a:rPr lang="en-US" dirty="0"/>
              <a:t>80% of shoppers who buy ice-cream also purchase ice-cream cones.</a:t>
            </a:r>
          </a:p>
          <a:p>
            <a:pPr lvl="1"/>
            <a:r>
              <a:rPr lang="en-US" dirty="0"/>
              <a:t>When “do-it-yourselfers” buy latex paint, they also buy roller covers 85% of the time, but only 15% of time buys both roller frame and roller covers.</a:t>
            </a:r>
          </a:p>
          <a:p>
            <a:endParaRPr lang="en-US" dirty="0"/>
          </a:p>
          <a:p>
            <a:pPr marL="0" indent="0">
              <a:buNone/>
            </a:pPr>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58984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Clustering</a:t>
            </a:r>
          </a:p>
        </p:txBody>
      </p:sp>
      <p:sp>
        <p:nvSpPr>
          <p:cNvPr id="3" name="Content Placeholder 2"/>
          <p:cNvSpPr>
            <a:spLocks noGrp="1"/>
          </p:cNvSpPr>
          <p:nvPr>
            <p:ph idx="1"/>
          </p:nvPr>
        </p:nvSpPr>
        <p:spPr/>
        <p:txBody>
          <a:bodyPr>
            <a:normAutofit/>
          </a:bodyPr>
          <a:lstStyle/>
          <a:p>
            <a:r>
              <a:rPr lang="en-US" dirty="0"/>
              <a:t>Chapter 7 of the Machine Learning book</a:t>
            </a:r>
          </a:p>
          <a:p>
            <a:r>
              <a:rPr lang="en-US" dirty="0"/>
              <a:t>K-Means Clustering</a:t>
            </a:r>
          </a:p>
          <a:p>
            <a:pPr lvl="1"/>
            <a:r>
              <a:rPr lang="en-US" dirty="0"/>
              <a:t>Observations in a cluster are assumed to have similar feature values.</a:t>
            </a:r>
          </a:p>
          <a:p>
            <a:pPr lvl="1"/>
            <a:r>
              <a:rPr lang="en-US" dirty="0"/>
              <a:t>Represent a cluster based on stereotypes (technically, the centroids).</a:t>
            </a:r>
          </a:p>
          <a:p>
            <a:pPr lvl="1"/>
            <a:r>
              <a:rPr lang="en-US" dirty="0"/>
              <a:t>Assign an observation to the “closest” cluster.</a:t>
            </a:r>
          </a:p>
          <a:p>
            <a:r>
              <a:rPr lang="en-US" dirty="0"/>
              <a:t>Determination of the number of clusters</a:t>
            </a:r>
          </a:p>
          <a:p>
            <a:pPr lvl="1"/>
            <a:r>
              <a:rPr lang="en-US" dirty="0"/>
              <a:t>This is actually a more difficult question to answer.</a:t>
            </a:r>
          </a:p>
          <a:p>
            <a:r>
              <a:rPr lang="en-US" dirty="0"/>
              <a:t>Special Clustering</a:t>
            </a:r>
          </a:p>
          <a:p>
            <a:pPr lvl="1"/>
            <a:r>
              <a:rPr lang="en-US" dirty="0"/>
              <a:t>Bi-clustering and Spectral Clustering</a:t>
            </a:r>
          </a:p>
          <a:p>
            <a:pPr lvl="1"/>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Clustering (A Over-Simplified Example)</a:t>
            </a:r>
          </a:p>
        </p:txBody>
      </p:sp>
      <p:sp>
        <p:nvSpPr>
          <p:cNvPr id="3" name="Content Placeholder 2"/>
          <p:cNvSpPr>
            <a:spLocks noGrp="1"/>
          </p:cNvSpPr>
          <p:nvPr>
            <p:ph idx="1"/>
          </p:nvPr>
        </p:nvSpPr>
        <p:spPr/>
        <p:txBody>
          <a:bodyPr>
            <a:normAutofit/>
          </a:bodyPr>
          <a:lstStyle/>
          <a:p>
            <a:r>
              <a:rPr lang="en-US" dirty="0"/>
              <a:t>Five observations in random order: 0.8, 0.3, 0.1, 0.4, and 0.9</a:t>
            </a:r>
          </a:p>
          <a:p>
            <a:r>
              <a:rPr lang="en-US" dirty="0"/>
              <a:t>Find the two clusters solution using the absolute difference distance</a:t>
            </a:r>
          </a:p>
          <a:p>
            <a:r>
              <a:rPr lang="en-US" dirty="0"/>
              <a:t>Cluster 1</a:t>
            </a:r>
          </a:p>
          <a:p>
            <a:pPr lvl="1"/>
            <a:r>
              <a:rPr lang="en-US" dirty="0"/>
              <a:t>Centroid C1 = 0.85</a:t>
            </a:r>
          </a:p>
          <a:p>
            <a:pPr lvl="1"/>
            <a:r>
              <a:rPr lang="en-US" dirty="0"/>
              <a:t>Distance from C1: </a:t>
            </a:r>
            <a:r>
              <a:rPr lang="en-US" b="1" dirty="0"/>
              <a:t>0.05</a:t>
            </a:r>
            <a:r>
              <a:rPr lang="en-US" dirty="0"/>
              <a:t>, 0.55, 0.75, 0.45, and </a:t>
            </a:r>
            <a:r>
              <a:rPr lang="en-US" b="1" dirty="0"/>
              <a:t>0.05</a:t>
            </a:r>
          </a:p>
          <a:p>
            <a:r>
              <a:rPr lang="en-US" dirty="0"/>
              <a:t>Cluster 2</a:t>
            </a:r>
          </a:p>
          <a:p>
            <a:pPr lvl="1"/>
            <a:r>
              <a:rPr lang="en-US" dirty="0"/>
              <a:t>Centroid C2 = 0.2667</a:t>
            </a:r>
          </a:p>
          <a:p>
            <a:pPr lvl="1"/>
            <a:r>
              <a:rPr lang="en-US" dirty="0"/>
              <a:t>Distance from C2: 0.5333, </a:t>
            </a:r>
            <a:r>
              <a:rPr lang="en-US" b="1" dirty="0"/>
              <a:t>0.0333</a:t>
            </a:r>
            <a:r>
              <a:rPr lang="en-US" dirty="0"/>
              <a:t>, </a:t>
            </a:r>
            <a:r>
              <a:rPr lang="en-US" b="1" dirty="0"/>
              <a:t>0.1667</a:t>
            </a:r>
            <a:r>
              <a:rPr lang="en-US" dirty="0"/>
              <a:t>, </a:t>
            </a:r>
            <a:r>
              <a:rPr lang="en-US" b="1" dirty="0"/>
              <a:t>0.1333</a:t>
            </a:r>
            <a:r>
              <a:rPr lang="en-US" dirty="0"/>
              <a:t>, and 0.6333</a:t>
            </a:r>
          </a:p>
          <a:p>
            <a:r>
              <a:rPr lang="en-US" dirty="0"/>
              <a:t>Cluster membership: 1, 2, 2, 2, 1</a:t>
            </a:r>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90152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Trees</a:t>
            </a:r>
          </a:p>
        </p:txBody>
      </p:sp>
      <p:sp>
        <p:nvSpPr>
          <p:cNvPr id="3" name="Content Placeholder 2"/>
          <p:cNvSpPr>
            <a:spLocks noGrp="1"/>
          </p:cNvSpPr>
          <p:nvPr>
            <p:ph idx="1"/>
          </p:nvPr>
        </p:nvSpPr>
        <p:spPr/>
        <p:txBody>
          <a:bodyPr>
            <a:normAutofit lnSpcReduction="10000"/>
          </a:bodyPr>
          <a:lstStyle/>
          <a:p>
            <a:r>
              <a:rPr lang="en-US" dirty="0"/>
              <a:t>Chapter 9 of the Machine Learning book</a:t>
            </a:r>
          </a:p>
          <a:p>
            <a:r>
              <a:rPr lang="en-US" dirty="0"/>
              <a:t>Classification and Regression Tree (CART) algorithm</a:t>
            </a:r>
          </a:p>
          <a:p>
            <a:pPr lvl="1"/>
            <a:r>
              <a:rPr lang="en-US" dirty="0"/>
              <a:t>Use one variable at a time to sequentially partition observations into groups.</a:t>
            </a:r>
          </a:p>
          <a:p>
            <a:pPr lvl="1"/>
            <a:r>
              <a:rPr lang="en-US" dirty="0"/>
              <a:t>Classification tree for nominal label variable</a:t>
            </a:r>
          </a:p>
          <a:p>
            <a:pPr lvl="1"/>
            <a:r>
              <a:rPr lang="en-US" dirty="0"/>
              <a:t>Regression tree for interval label variable</a:t>
            </a:r>
          </a:p>
          <a:p>
            <a:r>
              <a:rPr lang="en-US" dirty="0"/>
              <a:t>Use the decision tree algorithm to generate the clusters’ profiles</a:t>
            </a:r>
          </a:p>
          <a:p>
            <a:pPr lvl="1"/>
            <a:r>
              <a:rPr lang="en-US" dirty="0"/>
              <a:t>Use the cluster identifier as the nominal label in a classification tree</a:t>
            </a:r>
          </a:p>
          <a:p>
            <a:pPr lvl="1"/>
            <a:r>
              <a:rPr lang="en-US" dirty="0"/>
              <a:t>These cluster profiles help us produce business descriptions of the clusters.</a:t>
            </a:r>
          </a:p>
          <a:p>
            <a:r>
              <a:rPr lang="en-US" dirty="0"/>
              <a:t>Use the decision tree algorithm to identify outliers</a:t>
            </a:r>
          </a:p>
          <a:p>
            <a:pPr lvl="1"/>
            <a:r>
              <a:rPr lang="en-US" dirty="0"/>
              <a:t>Isolation Forest</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69377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Trees (The Loan Officer Example)</a:t>
            </a:r>
          </a:p>
        </p:txBody>
      </p:sp>
      <p:sp>
        <p:nvSpPr>
          <p:cNvPr id="3" name="Content Placeholder 2"/>
          <p:cNvSpPr>
            <a:spLocks noGrp="1"/>
          </p:cNvSpPr>
          <p:nvPr>
            <p:ph idx="1"/>
          </p:nvPr>
        </p:nvSpPr>
        <p:spPr>
          <a:xfrm>
            <a:off x="838201" y="1825625"/>
            <a:ext cx="6646682" cy="4351338"/>
          </a:xfrm>
        </p:spPr>
        <p:txBody>
          <a:bodyPr>
            <a:normAutofit/>
          </a:bodyPr>
          <a:lstStyle/>
          <a:p>
            <a:pPr marL="0" indent="0">
              <a:buNone/>
            </a:pPr>
            <a:r>
              <a:rPr lang="en-US" dirty="0"/>
              <a:t>Decision Trees generate rules.</a:t>
            </a:r>
          </a:p>
          <a:p>
            <a:pPr marL="514350" indent="-514350">
              <a:buFont typeface="+mj-lt"/>
              <a:buAutoNum type="arabicPeriod"/>
            </a:pPr>
            <a:r>
              <a:rPr lang="en-US" dirty="0"/>
              <a:t>If DELINQ = 0, then the predicted Default Likelihood = 13.95%.</a:t>
            </a:r>
          </a:p>
          <a:p>
            <a:pPr marL="514350" indent="-514350">
              <a:buFont typeface="+mj-lt"/>
              <a:buAutoNum type="arabicPeriod"/>
            </a:pPr>
            <a:r>
              <a:rPr lang="en-US" dirty="0"/>
              <a:t>If DELINQ = 1, 2, 3 or 4, then the predicted Default Likelihood = 40.59%.</a:t>
            </a:r>
          </a:p>
          <a:p>
            <a:pPr marL="514350" indent="-514350">
              <a:buFont typeface="+mj-lt"/>
              <a:buAutoNum type="arabicPeriod"/>
            </a:pPr>
            <a:r>
              <a:rPr lang="en-US" dirty="0"/>
              <a:t>If DELINQ &gt; 4, then the predicted Default Likelihood = 92.22%.</a:t>
            </a:r>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9" name="Picture 8">
            <a:extLst>
              <a:ext uri="{FF2B5EF4-FFF2-40B4-BE49-F238E27FC236}">
                <a16:creationId xmlns:a16="http://schemas.microsoft.com/office/drawing/2014/main" id="{B05153A5-18FB-4A81-92C1-C7B90FB879F6}"/>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1671777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a:t>
            </a:r>
          </a:p>
        </p:txBody>
      </p:sp>
      <p:sp>
        <p:nvSpPr>
          <p:cNvPr id="3" name="Content Placeholder 2"/>
          <p:cNvSpPr>
            <a:spLocks noGrp="1"/>
          </p:cNvSpPr>
          <p:nvPr>
            <p:ph idx="1"/>
          </p:nvPr>
        </p:nvSpPr>
        <p:spPr/>
        <p:txBody>
          <a:bodyPr>
            <a:normAutofit/>
          </a:bodyPr>
          <a:lstStyle/>
          <a:p>
            <a:r>
              <a:rPr lang="en-US" dirty="0"/>
              <a:t>Additional materials</a:t>
            </a:r>
          </a:p>
          <a:p>
            <a:r>
              <a:rPr lang="en-US" dirty="0"/>
              <a:t>Binary or multinomial label variable</a:t>
            </a:r>
          </a:p>
          <a:p>
            <a:pPr lvl="1"/>
            <a:r>
              <a:rPr lang="en-US" dirty="0"/>
              <a:t>Given the values of the features, we can calculate the probability of this observation having a particular label value</a:t>
            </a:r>
          </a:p>
          <a:p>
            <a:r>
              <a:rPr lang="en-US" dirty="0"/>
              <a:t>The maximum likelihood estimation algorithm</a:t>
            </a:r>
          </a:p>
          <a:p>
            <a:pPr lvl="1"/>
            <a:r>
              <a:rPr lang="en-US" dirty="0"/>
              <a:t>An optimization algorithm where the </a:t>
            </a:r>
            <a:r>
              <a:rPr lang="en-US" i="1" dirty="0"/>
              <a:t>likelihood</a:t>
            </a:r>
            <a:r>
              <a:rPr lang="en-US" dirty="0"/>
              <a:t> is the objective value</a:t>
            </a:r>
          </a:p>
          <a:p>
            <a:r>
              <a:rPr lang="en-US" dirty="0"/>
              <a:t>Interpretation of parameter estimates or odds-ratios</a:t>
            </a:r>
          </a:p>
          <a:p>
            <a:pPr lvl="1"/>
            <a:r>
              <a:rPr lang="en-US" dirty="0"/>
              <a:t>Although not the primary concern in machine learning, these parameter estimates or odds-ratios enable us to detect some degenerated scenarios.</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1423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a:t>
            </a:r>
          </a:p>
        </p:txBody>
      </p:sp>
      <p:sp>
        <p:nvSpPr>
          <p:cNvPr id="3" name="Content Placeholder 2"/>
          <p:cNvSpPr>
            <a:spLocks noGrp="1"/>
          </p:cNvSpPr>
          <p:nvPr>
            <p:ph idx="1"/>
          </p:nvPr>
        </p:nvSpPr>
        <p:spPr/>
        <p:txBody>
          <a:bodyPr>
            <a:normAutofit/>
          </a:bodyPr>
          <a:lstStyle/>
          <a:p>
            <a:r>
              <a:rPr lang="en-US" dirty="0"/>
              <a:t>Predict Origin (Asia, Europe, or USA) by </a:t>
            </a:r>
            <a:r>
              <a:rPr lang="en-US" dirty="0" err="1"/>
              <a:t>DriveTrain</a:t>
            </a:r>
            <a:r>
              <a:rPr lang="en-US" dirty="0"/>
              <a:t> (All, Front, or Rear)</a:t>
            </a:r>
          </a:p>
          <a:p>
            <a:r>
              <a:rPr lang="en-US" dirty="0"/>
              <a:t>The </a:t>
            </a:r>
            <a:r>
              <a:rPr lang="en-US" b="1" dirty="0"/>
              <a:t>observed</a:t>
            </a:r>
            <a:r>
              <a:rPr lang="en-US" dirty="0"/>
              <a:t> counts and row percents are below:</a:t>
            </a:r>
          </a:p>
          <a:p>
            <a:endParaRPr lang="en-US" dirty="0"/>
          </a:p>
          <a:p>
            <a:endParaRPr lang="en-US" dirty="0"/>
          </a:p>
          <a:p>
            <a:endParaRPr lang="en-US" dirty="0"/>
          </a:p>
          <a:p>
            <a:endParaRPr lang="en-US" dirty="0"/>
          </a:p>
          <a:p>
            <a:r>
              <a:rPr lang="en-US" dirty="0"/>
              <a:t>At a glance, Front-wheel drive cars are mostly made in Asia, while Rear-wheel drive cars are mostly made in Europe. </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8" name="Table 7">
            <a:extLst>
              <a:ext uri="{FF2B5EF4-FFF2-40B4-BE49-F238E27FC236}">
                <a16:creationId xmlns:a16="http://schemas.microsoft.com/office/drawing/2014/main" id="{B343C43E-9292-486F-A907-F272997D3BE4}"/>
              </a:ext>
            </a:extLst>
          </p:cNvPr>
          <p:cNvGraphicFramePr>
            <a:graphicFrameLocks noGrp="1"/>
          </p:cNvGraphicFramePr>
          <p:nvPr>
            <p:extLst>
              <p:ext uri="{D42A27DB-BD31-4B8C-83A1-F6EECF244321}">
                <p14:modId xmlns:p14="http://schemas.microsoft.com/office/powerpoint/2010/main" val="540817450"/>
              </p:ext>
            </p:extLst>
          </p:nvPr>
        </p:nvGraphicFramePr>
        <p:xfrm>
          <a:off x="934478" y="2938461"/>
          <a:ext cx="5270501" cy="1790700"/>
        </p:xfrm>
        <a:graphic>
          <a:graphicData uri="http://schemas.openxmlformats.org/drawingml/2006/table">
            <a:tbl>
              <a:tblPr/>
              <a:tblGrid>
                <a:gridCol w="1059205">
                  <a:extLst>
                    <a:ext uri="{9D8B030D-6E8A-4147-A177-3AD203B41FA5}">
                      <a16:colId xmlns:a16="http://schemas.microsoft.com/office/drawing/2014/main" val="20000"/>
                    </a:ext>
                  </a:extLst>
                </a:gridCol>
                <a:gridCol w="1052824">
                  <a:extLst>
                    <a:ext uri="{9D8B030D-6E8A-4147-A177-3AD203B41FA5}">
                      <a16:colId xmlns:a16="http://schemas.microsoft.com/office/drawing/2014/main" val="20001"/>
                    </a:ext>
                  </a:extLst>
                </a:gridCol>
                <a:gridCol w="1052824">
                  <a:extLst>
                    <a:ext uri="{9D8B030D-6E8A-4147-A177-3AD203B41FA5}">
                      <a16:colId xmlns:a16="http://schemas.microsoft.com/office/drawing/2014/main" val="20002"/>
                    </a:ext>
                  </a:extLst>
                </a:gridCol>
                <a:gridCol w="1052824">
                  <a:extLst>
                    <a:ext uri="{9D8B030D-6E8A-4147-A177-3AD203B41FA5}">
                      <a16:colId xmlns:a16="http://schemas.microsoft.com/office/drawing/2014/main" val="20003"/>
                    </a:ext>
                  </a:extLst>
                </a:gridCol>
                <a:gridCol w="1052824">
                  <a:extLst>
                    <a:ext uri="{9D8B030D-6E8A-4147-A177-3AD203B41FA5}">
                      <a16:colId xmlns:a16="http://schemas.microsoft.com/office/drawing/2014/main" val="20004"/>
                    </a:ext>
                  </a:extLst>
                </a:gridCol>
              </a:tblGrid>
              <a:tr h="295275">
                <a:tc>
                  <a:txBody>
                    <a:bodyPr/>
                    <a:lstStyle/>
                    <a:p>
                      <a:pPr algn="l" fontAlgn="b"/>
                      <a:r>
                        <a:rPr lang="en-US" sz="1800" b="0" i="0" u="none" strike="noStrike" dirty="0">
                          <a:solidFill>
                            <a:srgbClr val="000000"/>
                          </a:solidFill>
                          <a:effectLst/>
                          <a:latin typeface="Calibri" panose="020F0502020204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4">
                  <a:txBody>
                    <a:bodyPr/>
                    <a:lstStyle/>
                    <a:p>
                      <a:pPr algn="ctr" fontAlgn="b"/>
                      <a:r>
                        <a:rPr lang="en-US" sz="1800" b="0" i="0" u="none" strike="noStrike" dirty="0">
                          <a:solidFill>
                            <a:srgbClr val="000000"/>
                          </a:solidFill>
                          <a:effectLst/>
                          <a:latin typeface="Calibri" panose="020F0502020204030204" pitchFamily="34" charset="0"/>
                        </a:rPr>
                        <a:t>Origin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00">
                <a:tc>
                  <a:txBody>
                    <a:bodyPr/>
                    <a:lstStyle/>
                    <a:p>
                      <a:pPr algn="l" fontAlgn="b"/>
                      <a:r>
                        <a:rPr lang="en-US" sz="1800" b="0" i="0" u="none" strike="noStrike" dirty="0">
                          <a:solidFill>
                            <a:srgbClr val="000000"/>
                          </a:solidFill>
                          <a:effectLst/>
                          <a:latin typeface="Calibri" panose="020F0502020204030204" pitchFamily="34" charset="0"/>
                        </a:rPr>
                        <a:t>DriveTrain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USA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04800">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295275">
                <a:tc>
                  <a:txBody>
                    <a:bodyPr/>
                    <a:lstStyle/>
                    <a:p>
                      <a:pPr algn="l" fontAlgn="b"/>
                      <a:r>
                        <a:rPr lang="en-US" sz="1800" b="0" i="0" u="none" strike="noStrike" dirty="0">
                          <a:solidFill>
                            <a:srgbClr val="000000"/>
                          </a:solidFill>
                          <a:effectLst/>
                          <a:latin typeface="Calibri" panose="020F0502020204030204" pitchFamily="34" charset="0"/>
                        </a:rPr>
                        <a:t>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295275">
                <a:tc>
                  <a:txBody>
                    <a:bodyPr/>
                    <a:lstStyle/>
                    <a:p>
                      <a:pPr algn="l" fontAlgn="b"/>
                      <a:r>
                        <a:rPr lang="en-US" sz="1800" b="0" i="0" u="none" strike="noStrike" dirty="0">
                          <a:solidFill>
                            <a:srgbClr val="000000"/>
                          </a:solidFill>
                          <a:effectLst/>
                          <a:latin typeface="Calibri" panose="020F0502020204030204" pitchFamily="34" charset="0"/>
                        </a:rPr>
                        <a:t>Rear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295275">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428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graphicFrame>
        <p:nvGraphicFramePr>
          <p:cNvPr id="9" name="Table 8">
            <a:extLst>
              <a:ext uri="{FF2B5EF4-FFF2-40B4-BE49-F238E27FC236}">
                <a16:creationId xmlns:a16="http://schemas.microsoft.com/office/drawing/2014/main" id="{827FDC79-6512-4573-A9C8-EF0D14C1D0E9}"/>
              </a:ext>
            </a:extLst>
          </p:cNvPr>
          <p:cNvGraphicFramePr>
            <a:graphicFrameLocks noGrp="1"/>
          </p:cNvGraphicFramePr>
          <p:nvPr>
            <p:extLst>
              <p:ext uri="{D42A27DB-BD31-4B8C-83A1-F6EECF244321}">
                <p14:modId xmlns:p14="http://schemas.microsoft.com/office/powerpoint/2010/main" val="1431808176"/>
              </p:ext>
            </p:extLst>
          </p:nvPr>
        </p:nvGraphicFramePr>
        <p:xfrm>
          <a:off x="6497077" y="2905805"/>
          <a:ext cx="5270501" cy="1790700"/>
        </p:xfrm>
        <a:graphic>
          <a:graphicData uri="http://schemas.openxmlformats.org/drawingml/2006/table">
            <a:tbl>
              <a:tblPr/>
              <a:tblGrid>
                <a:gridCol w="1059205">
                  <a:extLst>
                    <a:ext uri="{9D8B030D-6E8A-4147-A177-3AD203B41FA5}">
                      <a16:colId xmlns:a16="http://schemas.microsoft.com/office/drawing/2014/main" val="20000"/>
                    </a:ext>
                  </a:extLst>
                </a:gridCol>
                <a:gridCol w="1052824">
                  <a:extLst>
                    <a:ext uri="{9D8B030D-6E8A-4147-A177-3AD203B41FA5}">
                      <a16:colId xmlns:a16="http://schemas.microsoft.com/office/drawing/2014/main" val="20001"/>
                    </a:ext>
                  </a:extLst>
                </a:gridCol>
                <a:gridCol w="1052824">
                  <a:extLst>
                    <a:ext uri="{9D8B030D-6E8A-4147-A177-3AD203B41FA5}">
                      <a16:colId xmlns:a16="http://schemas.microsoft.com/office/drawing/2014/main" val="20002"/>
                    </a:ext>
                  </a:extLst>
                </a:gridCol>
                <a:gridCol w="1052824">
                  <a:extLst>
                    <a:ext uri="{9D8B030D-6E8A-4147-A177-3AD203B41FA5}">
                      <a16:colId xmlns:a16="http://schemas.microsoft.com/office/drawing/2014/main" val="20003"/>
                    </a:ext>
                  </a:extLst>
                </a:gridCol>
                <a:gridCol w="1052824">
                  <a:extLst>
                    <a:ext uri="{9D8B030D-6E8A-4147-A177-3AD203B41FA5}">
                      <a16:colId xmlns:a16="http://schemas.microsoft.com/office/drawing/2014/main" val="20004"/>
                    </a:ext>
                  </a:extLst>
                </a:gridCol>
              </a:tblGrid>
              <a:tr h="295275">
                <a:tc>
                  <a:txBody>
                    <a:bodyPr/>
                    <a:lstStyle/>
                    <a:p>
                      <a:pPr algn="l" fontAlgn="b"/>
                      <a:r>
                        <a:rPr lang="en-US" sz="1800" b="0" i="0" u="none" strike="noStrike" dirty="0">
                          <a:solidFill>
                            <a:srgbClr val="000000"/>
                          </a:solidFill>
                          <a:effectLst/>
                          <a:latin typeface="Calibri" panose="020F0502020204030204" pitchFamily="34" charset="0"/>
                        </a:rPr>
                        <a:t>Row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4">
                  <a:txBody>
                    <a:bodyPr/>
                    <a:lstStyle/>
                    <a:p>
                      <a:pPr algn="ctr" fontAlgn="b"/>
                      <a:r>
                        <a:rPr lang="en-US" sz="1800" b="0" i="0" u="none" strike="noStrike" dirty="0">
                          <a:solidFill>
                            <a:srgbClr val="000000"/>
                          </a:solidFill>
                          <a:effectLst/>
                          <a:latin typeface="Calibri" panose="020F0502020204030204" pitchFamily="34" charset="0"/>
                        </a:rPr>
                        <a:t>Origin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00">
                <a:tc>
                  <a:txBody>
                    <a:bodyPr/>
                    <a:lstStyle/>
                    <a:p>
                      <a:pPr algn="l" fontAlgn="b"/>
                      <a:r>
                        <a:rPr lang="en-US" sz="1800" b="0" i="0" u="none" strike="noStrike" dirty="0">
                          <a:solidFill>
                            <a:srgbClr val="000000"/>
                          </a:solidFill>
                          <a:effectLst/>
                          <a:latin typeface="Calibri" panose="020F0502020204030204" pitchFamily="34" charset="0"/>
                        </a:rPr>
                        <a:t>DriveTrain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USA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04800">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36.96%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23.91%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295275">
                <a:tc>
                  <a:txBody>
                    <a:bodyPr/>
                    <a:lstStyle/>
                    <a:p>
                      <a:pPr algn="l" fontAlgn="b"/>
                      <a:r>
                        <a:rPr lang="en-US" sz="1800" b="0" i="0" u="none" strike="noStrike" dirty="0">
                          <a:solidFill>
                            <a:srgbClr val="000000"/>
                          </a:solidFill>
                          <a:effectLst/>
                          <a:latin typeface="Calibri" panose="020F0502020204030204" pitchFamily="34" charset="0"/>
                        </a:rPr>
                        <a:t>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43.81%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16.37%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295275">
                <a:tc>
                  <a:txBody>
                    <a:bodyPr/>
                    <a:lstStyle/>
                    <a:p>
                      <a:pPr algn="l" fontAlgn="b"/>
                      <a:r>
                        <a:rPr lang="en-US" sz="1800" b="0" i="0" u="none" strike="noStrike" dirty="0">
                          <a:solidFill>
                            <a:srgbClr val="000000"/>
                          </a:solidFill>
                          <a:effectLst/>
                          <a:latin typeface="Calibri" panose="020F0502020204030204" pitchFamily="34" charset="0"/>
                        </a:rPr>
                        <a:t>Rear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22.73%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45.45%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295275">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36.92%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28.74%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34.35%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7406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1 Agenda</a:t>
            </a:r>
          </a:p>
        </p:txBody>
      </p:sp>
      <p:sp>
        <p:nvSpPr>
          <p:cNvPr id="3" name="Content Placeholder 2"/>
          <p:cNvSpPr>
            <a:spLocks noGrp="1"/>
          </p:cNvSpPr>
          <p:nvPr>
            <p:ph idx="1"/>
          </p:nvPr>
        </p:nvSpPr>
        <p:spPr/>
        <p:txBody>
          <a:bodyPr anchor="ctr">
            <a:normAutofit/>
          </a:bodyPr>
          <a:lstStyle/>
          <a:p>
            <a:pPr marL="514350" indent="-514350">
              <a:buFont typeface="+mj-lt"/>
              <a:buAutoNum type="arabicPeriod"/>
            </a:pPr>
            <a:r>
              <a:rPr lang="en-US" dirty="0"/>
              <a:t>Syllabus</a:t>
            </a:r>
          </a:p>
          <a:p>
            <a:pPr marL="514350" indent="-514350">
              <a:buFont typeface="+mj-lt"/>
              <a:buAutoNum type="arabicPeriod"/>
            </a:pPr>
            <a:endParaRPr lang="en-US" dirty="0"/>
          </a:p>
          <a:p>
            <a:pPr marL="514350" indent="-514350">
              <a:buFont typeface="+mj-lt"/>
              <a:buAutoNum type="arabicPeriod"/>
            </a:pPr>
            <a:r>
              <a:rPr lang="en-US" dirty="0"/>
              <a:t>What is Machine Learning?</a:t>
            </a:r>
          </a:p>
          <a:p>
            <a:pPr marL="514350" indent="-514350">
              <a:buFont typeface="+mj-lt"/>
              <a:buAutoNum type="arabicPeriod"/>
            </a:pP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pic>
        <p:nvPicPr>
          <p:cNvPr id="6" name="Picture 5">
            <a:extLst>
              <a:ext uri="{FF2B5EF4-FFF2-40B4-BE49-F238E27FC236}">
                <a16:creationId xmlns:a16="http://schemas.microsoft.com/office/drawing/2014/main" id="{455E8389-6784-4C46-8EFE-059FFBFDA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95675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First Logit for Europe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-0.058474 + (0.115633) = 0.057159</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-0.058474 + (-0.925728) = -0.984202 </a:t>
            </a:r>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-0.058474 + (0.751621) = 0.693147</a:t>
            </a:r>
            <a:endParaRPr lang="en-US" sz="1900" dirty="0"/>
          </a:p>
          <a:p>
            <a:pPr marL="457200" lvl="1" indent="0">
              <a:buNone/>
            </a:pPr>
            <a:endParaRPr lang="en-US" dirty="0"/>
          </a:p>
          <a:p>
            <a:pPr marL="514350" indent="-514350">
              <a:buFont typeface="+mj-lt"/>
              <a:buAutoNum type="arabicPeriod"/>
            </a:pPr>
            <a:r>
              <a:rPr lang="en-US" dirty="0"/>
              <a:t>Odds for Europe vs Asia:</a:t>
            </a:r>
          </a:p>
          <a:p>
            <a:pPr lvl="1">
              <a:buFont typeface="Wingdings" panose="05000000000000000000" pitchFamily="2" charset="2"/>
              <a:buChar char="Ø"/>
            </a:pPr>
            <a:r>
              <a:rPr lang="fr-FR" sz="1900" dirty="0" err="1"/>
              <a:t>DriveTrain</a:t>
            </a:r>
            <a:r>
              <a:rPr lang="fr-FR" sz="1900" dirty="0"/>
              <a:t>=AWD:	Pr(Europe)/Pr(Asia) = exp(0.057159)  = 1.0588</a:t>
            </a:r>
          </a:p>
          <a:p>
            <a:pPr lvl="1">
              <a:buFont typeface="Wingdings" panose="05000000000000000000" pitchFamily="2" charset="2"/>
              <a:buChar char="Ø"/>
            </a:pPr>
            <a:r>
              <a:rPr lang="fr-FR" sz="1900" dirty="0" err="1"/>
              <a:t>DriveTrain</a:t>
            </a:r>
            <a:r>
              <a:rPr lang="fr-FR" sz="1900" dirty="0"/>
              <a:t>=FWD:	Pr(Europe)/Pr(Asia) = exp(-0.984202) = 0.3737</a:t>
            </a:r>
            <a:endParaRPr lang="en-US" sz="1900" dirty="0"/>
          </a:p>
          <a:p>
            <a:pPr lvl="1">
              <a:buFont typeface="Wingdings" panose="05000000000000000000" pitchFamily="2" charset="2"/>
              <a:buChar char="Ø"/>
            </a:pPr>
            <a:r>
              <a:rPr lang="fr-FR" sz="1900" dirty="0" err="1"/>
              <a:t>DriveTrain</a:t>
            </a:r>
            <a:r>
              <a:rPr lang="fr-FR" sz="1900" dirty="0"/>
              <a:t>=RWD:	Pr(Europe)/Pr(Asia) = exp(0.693147)  = 1.9999</a:t>
            </a:r>
          </a:p>
          <a:p>
            <a:pPr marL="514350" indent="-514350">
              <a:buFont typeface="+mj-lt"/>
              <a:buAutoNum type="arabicPeriod"/>
            </a:pPr>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=AWD, </a:t>
            </a:r>
            <a:r>
              <a:rPr lang="fr-FR" sz="1800" dirty="0"/>
              <a:t>Pr(Europe) = 1.0588 * Pr(Asia) </a:t>
            </a:r>
          </a:p>
          <a:p>
            <a:pPr lvl="1">
              <a:buFont typeface="Wingdings" panose="05000000000000000000" pitchFamily="2" charset="2"/>
              <a:buChar char="Ø"/>
            </a:pPr>
            <a:r>
              <a:rPr lang="en-US" sz="1800" dirty="0"/>
              <a:t>When DriveTrain=RWD, </a:t>
            </a:r>
            <a:r>
              <a:rPr lang="fr-FR" sz="1800" dirty="0"/>
              <a:t>Pr(Europe) = 1.9999 * Pr(Asia)</a:t>
            </a:r>
            <a:endParaRPr lang="en-US" sz="1800" dirty="0"/>
          </a:p>
          <a:p>
            <a:pPr lvl="1">
              <a:buFont typeface="Wingdings" panose="05000000000000000000" pitchFamily="2" charset="2"/>
              <a:buChar char="Ø"/>
            </a:pPr>
            <a:r>
              <a:rPr lang="en-US" sz="1800" dirty="0"/>
              <a:t>When DriveTrain=FWD, </a:t>
            </a:r>
            <a:r>
              <a:rPr lang="fr-FR" sz="1800" dirty="0"/>
              <a:t>Pr(Europe) = 0.3737 * Pr(Asia)</a:t>
            </a:r>
            <a:endParaRPr lang="en-US" sz="1800" dirty="0"/>
          </a:p>
          <a:p>
            <a:pPr lvl="1">
              <a:buFont typeface="Wingdings" panose="05000000000000000000" pitchFamily="2" charset="2"/>
              <a:buChar char="Ø"/>
            </a:pP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pic>
        <p:nvPicPr>
          <p:cNvPr id="6" name="Picture 5">
            <a:extLst>
              <a:ext uri="{FF2B5EF4-FFF2-40B4-BE49-F238E27FC236}">
                <a16:creationId xmlns:a16="http://schemas.microsoft.com/office/drawing/2014/main" id="{41B1A03A-4AFC-48B3-8C59-61AE510EF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3BCD33D8-2685-4262-838D-F4F9D6E48DAF}"/>
              </a:ext>
            </a:extLst>
          </p:cNvPr>
          <p:cNvSpPr/>
          <p:nvPr/>
        </p:nvSpPr>
        <p:spPr>
          <a:xfrm>
            <a:off x="8109094" y="4791968"/>
            <a:ext cx="3932104" cy="138499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Model Parameter Estimates:</a:t>
            </a:r>
          </a:p>
          <a:p>
            <a:r>
              <a:rPr lang="en-US" sz="1400" dirty="0">
                <a:latin typeface="Courier New" panose="02070309020205020404" pitchFamily="49" charset="0"/>
                <a:cs typeface="Courier New" panose="02070309020205020404" pitchFamily="49" charset="0"/>
              </a:rPr>
              <a:t>                       0         1</a:t>
            </a:r>
          </a:p>
          <a:p>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-0.058474 -0.048541</a:t>
            </a:r>
          </a:p>
          <a:p>
            <a:r>
              <a:rPr lang="en-US" sz="1400" dirty="0" err="1">
                <a:latin typeface="Courier New" panose="02070309020205020404" pitchFamily="49" charset="0"/>
                <a:cs typeface="Courier New" panose="02070309020205020404" pitchFamily="49" charset="0"/>
              </a:rPr>
              <a:t>DriveTrain_AWD</a:t>
            </a:r>
            <a:r>
              <a:rPr lang="en-US" sz="1400" dirty="0">
                <a:latin typeface="Courier New" panose="02070309020205020404" pitchFamily="49" charset="0"/>
                <a:cs typeface="Courier New" panose="02070309020205020404" pitchFamily="49" charset="0"/>
              </a:rPr>
              <a:t>  0.115633 -0.386777</a:t>
            </a:r>
          </a:p>
          <a:p>
            <a:r>
              <a:rPr lang="en-US" sz="1400" dirty="0" err="1">
                <a:latin typeface="Courier New" panose="02070309020205020404" pitchFamily="49" charset="0"/>
                <a:cs typeface="Courier New" panose="02070309020205020404" pitchFamily="49" charset="0"/>
              </a:rPr>
              <a:t>DriveTrain_FWD</a:t>
            </a:r>
            <a:r>
              <a:rPr lang="en-US" sz="1400" dirty="0">
                <a:latin typeface="Courier New" panose="02070309020205020404" pitchFamily="49" charset="0"/>
                <a:cs typeface="Courier New" panose="02070309020205020404" pitchFamily="49" charset="0"/>
              </a:rPr>
              <a:t> -0.925728 -0.046769</a:t>
            </a:r>
          </a:p>
          <a:p>
            <a:r>
              <a:rPr lang="en-US" sz="1400" dirty="0" err="1">
                <a:latin typeface="Courier New" panose="02070309020205020404" pitchFamily="49" charset="0"/>
                <a:cs typeface="Courier New" panose="02070309020205020404" pitchFamily="49" charset="0"/>
              </a:rPr>
              <a:t>DriveTrain_RWD</a:t>
            </a:r>
            <a:r>
              <a:rPr lang="en-US" sz="1400"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650696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Second Logit for USA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(Pr(USA)/Pr(Asia)) = -0.048541 + (-0.386777) = -0.435318</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(Pr(USA)/Pr(Asia)) = -0.048541 + (-0.046769) = -0.09531</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(Pr(USA)/Pr(Asia)) = -0.048541 + (0.385013) = 0.336472</a:t>
            </a:r>
            <a:endParaRPr lang="en-US" sz="1900" dirty="0"/>
          </a:p>
          <a:p>
            <a:pPr marL="457200" lvl="1" indent="0">
              <a:buNone/>
            </a:pPr>
            <a:endParaRPr lang="en-US" dirty="0"/>
          </a:p>
          <a:p>
            <a:pPr marL="514350" indent="-514350">
              <a:buFont typeface="+mj-lt"/>
              <a:buAutoNum type="arabicPeriod"/>
            </a:pPr>
            <a:r>
              <a:rPr lang="en-US" dirty="0"/>
              <a:t>Odds for USA vs Asia:</a:t>
            </a:r>
          </a:p>
          <a:p>
            <a:pPr lvl="1">
              <a:buFont typeface="Wingdings" panose="05000000000000000000" pitchFamily="2" charset="2"/>
              <a:buChar char="Ø"/>
            </a:pPr>
            <a:r>
              <a:rPr lang="fr-FR" sz="1900" dirty="0" err="1"/>
              <a:t>DriveTrain</a:t>
            </a:r>
            <a:r>
              <a:rPr lang="fr-FR" sz="1900" dirty="0"/>
              <a:t>=AWD:	Pr(USA)/Pr(Asia) = </a:t>
            </a:r>
            <a:r>
              <a:rPr lang="fr-FR" sz="1900" dirty="0" err="1"/>
              <a:t>exp</a:t>
            </a:r>
            <a:r>
              <a:rPr lang="fr-FR" sz="1900" dirty="0"/>
              <a:t>(-0.435318)  = 0.6471</a:t>
            </a:r>
          </a:p>
          <a:p>
            <a:pPr lvl="1">
              <a:buFont typeface="Wingdings" panose="05000000000000000000" pitchFamily="2" charset="2"/>
              <a:buChar char="Ø"/>
            </a:pPr>
            <a:r>
              <a:rPr lang="fr-FR" sz="1900" dirty="0" err="1"/>
              <a:t>DriveTrain</a:t>
            </a:r>
            <a:r>
              <a:rPr lang="fr-FR" sz="1900" dirty="0"/>
              <a:t>=FWD:	Pr(USA)/Pr(Asia) = </a:t>
            </a:r>
            <a:r>
              <a:rPr lang="fr-FR" sz="1900" dirty="0" err="1"/>
              <a:t>exp</a:t>
            </a:r>
            <a:r>
              <a:rPr lang="fr-FR" sz="1900" dirty="0"/>
              <a:t>(-0.09531) = 0.9091</a:t>
            </a:r>
            <a:endParaRPr lang="en-US" sz="1900" dirty="0"/>
          </a:p>
          <a:p>
            <a:pPr lvl="1">
              <a:buFont typeface="Wingdings" panose="05000000000000000000" pitchFamily="2" charset="2"/>
              <a:buChar char="Ø"/>
            </a:pPr>
            <a:r>
              <a:rPr lang="fr-FR" sz="1900" dirty="0" err="1"/>
              <a:t>DriveTrain</a:t>
            </a:r>
            <a:r>
              <a:rPr lang="fr-FR" sz="1900" dirty="0"/>
              <a:t>=RWD:	Pr(USA)/Pr(Asia) = </a:t>
            </a:r>
            <a:r>
              <a:rPr lang="fr-FR" sz="1900" dirty="0" err="1"/>
              <a:t>exp</a:t>
            </a:r>
            <a:r>
              <a:rPr lang="fr-FR" sz="1900" dirty="0"/>
              <a:t>(0.336472)  = 1.4000</a:t>
            </a:r>
          </a:p>
          <a:p>
            <a:pPr marL="514350" indent="-514350">
              <a:buFont typeface="+mj-lt"/>
              <a:buAutoNum type="arabicPeriod"/>
            </a:pPr>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=AWD, </a:t>
            </a:r>
            <a:r>
              <a:rPr lang="fr-FR" sz="1800" dirty="0"/>
              <a:t>Pr(USA) = 0.6471 * Pr(Asia) </a:t>
            </a:r>
          </a:p>
          <a:p>
            <a:pPr lvl="1">
              <a:buFont typeface="Wingdings" panose="05000000000000000000" pitchFamily="2" charset="2"/>
              <a:buChar char="Ø"/>
            </a:pPr>
            <a:r>
              <a:rPr lang="en-US" sz="1800" dirty="0"/>
              <a:t>When DriveTrain=RWD, </a:t>
            </a:r>
            <a:r>
              <a:rPr lang="fr-FR" sz="1800" dirty="0"/>
              <a:t>Pr(USA) = 0.9091 * Pr(Asia)</a:t>
            </a:r>
            <a:endParaRPr lang="en-US" sz="1800" dirty="0"/>
          </a:p>
          <a:p>
            <a:pPr lvl="1">
              <a:buFont typeface="Wingdings" panose="05000000000000000000" pitchFamily="2" charset="2"/>
              <a:buChar char="Ø"/>
            </a:pPr>
            <a:r>
              <a:rPr lang="en-US" sz="1800" dirty="0"/>
              <a:t>When DriveTrain=FWD, </a:t>
            </a:r>
            <a:r>
              <a:rPr lang="fr-FR" sz="1800"/>
              <a:t>Pr(USA) </a:t>
            </a:r>
            <a:r>
              <a:rPr lang="fr-FR" sz="1800" dirty="0"/>
              <a:t>= 1.4000 * Pr(Asia)</a:t>
            </a:r>
            <a:endParaRPr lang="en-US" sz="1800" dirty="0"/>
          </a:p>
          <a:p>
            <a:pPr lvl="1">
              <a:buFont typeface="Wingdings" panose="05000000000000000000" pitchFamily="2" charset="2"/>
              <a:buChar char="Ø"/>
            </a:pP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pic>
        <p:nvPicPr>
          <p:cNvPr id="6" name="Picture 5">
            <a:extLst>
              <a:ext uri="{FF2B5EF4-FFF2-40B4-BE49-F238E27FC236}">
                <a16:creationId xmlns:a16="http://schemas.microsoft.com/office/drawing/2014/main" id="{41B1A03A-4AFC-48B3-8C59-61AE510EF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01EDC2A-58BD-4869-8011-CE91631EAF3C}"/>
              </a:ext>
            </a:extLst>
          </p:cNvPr>
          <p:cNvSpPr/>
          <p:nvPr/>
        </p:nvSpPr>
        <p:spPr>
          <a:xfrm>
            <a:off x="8109094" y="4791968"/>
            <a:ext cx="3932104" cy="138499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Model Parameter Estimates:</a:t>
            </a:r>
          </a:p>
          <a:p>
            <a:r>
              <a:rPr lang="en-US" sz="1400" dirty="0">
                <a:latin typeface="Courier New" panose="02070309020205020404" pitchFamily="49" charset="0"/>
                <a:cs typeface="Courier New" panose="02070309020205020404" pitchFamily="49" charset="0"/>
              </a:rPr>
              <a:t>                       0         1</a:t>
            </a:r>
          </a:p>
          <a:p>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-0.058474 -0.048541</a:t>
            </a:r>
          </a:p>
          <a:p>
            <a:r>
              <a:rPr lang="en-US" sz="1400" dirty="0" err="1">
                <a:latin typeface="Courier New" panose="02070309020205020404" pitchFamily="49" charset="0"/>
                <a:cs typeface="Courier New" panose="02070309020205020404" pitchFamily="49" charset="0"/>
              </a:rPr>
              <a:t>DriveTrain_AWD</a:t>
            </a:r>
            <a:r>
              <a:rPr lang="en-US" sz="1400" dirty="0">
                <a:latin typeface="Courier New" panose="02070309020205020404" pitchFamily="49" charset="0"/>
                <a:cs typeface="Courier New" panose="02070309020205020404" pitchFamily="49" charset="0"/>
              </a:rPr>
              <a:t>  0.115633 -0.386777</a:t>
            </a:r>
          </a:p>
          <a:p>
            <a:r>
              <a:rPr lang="en-US" sz="1400" dirty="0" err="1">
                <a:latin typeface="Courier New" panose="02070309020205020404" pitchFamily="49" charset="0"/>
                <a:cs typeface="Courier New" panose="02070309020205020404" pitchFamily="49" charset="0"/>
              </a:rPr>
              <a:t>DriveTrain_FWD</a:t>
            </a:r>
            <a:r>
              <a:rPr lang="en-US" sz="1400" dirty="0">
                <a:latin typeface="Courier New" panose="02070309020205020404" pitchFamily="49" charset="0"/>
                <a:cs typeface="Courier New" panose="02070309020205020404" pitchFamily="49" charset="0"/>
              </a:rPr>
              <a:t> -0.925728 -0.046769</a:t>
            </a:r>
          </a:p>
          <a:p>
            <a:r>
              <a:rPr lang="en-US" sz="1400" dirty="0" err="1">
                <a:latin typeface="Courier New" panose="02070309020205020404" pitchFamily="49" charset="0"/>
                <a:cs typeface="Courier New" panose="02070309020205020404" pitchFamily="49" charset="0"/>
              </a:rPr>
              <a:t>DriveTrain_RWD</a:t>
            </a:r>
            <a:r>
              <a:rPr lang="en-US" sz="1400"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2033702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a:t>
            </a:r>
          </a:p>
        </p:txBody>
      </p:sp>
      <p:sp>
        <p:nvSpPr>
          <p:cNvPr id="3" name="Content Placeholder 2"/>
          <p:cNvSpPr>
            <a:spLocks noGrp="1"/>
          </p:cNvSpPr>
          <p:nvPr>
            <p:ph idx="1"/>
          </p:nvPr>
        </p:nvSpPr>
        <p:spPr>
          <a:xfrm>
            <a:off x="838200" y="1825625"/>
            <a:ext cx="4539343" cy="4351338"/>
          </a:xfrm>
        </p:spPr>
        <p:txBody>
          <a:bodyPr>
            <a:normAutofit fontScale="92500" lnSpcReduction="20000"/>
          </a:bodyPr>
          <a:lstStyle/>
          <a:p>
            <a:pPr marL="514350" indent="-514350">
              <a:buFont typeface="+mj-lt"/>
              <a:buAutoNum type="arabicPeriod"/>
            </a:pPr>
            <a:r>
              <a:rPr lang="en-US" dirty="0"/>
              <a:t>For </a:t>
            </a:r>
            <a:r>
              <a:rPr lang="en-US" dirty="0" err="1"/>
              <a:t>DriveTrain</a:t>
            </a:r>
            <a:r>
              <a:rPr lang="en-US" dirty="0"/>
              <a:t> = AWD</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1.0588 * Pr(Asia)</a:t>
            </a:r>
          </a:p>
          <a:p>
            <a:pPr lvl="1">
              <a:buFont typeface="Wingdings" panose="05000000000000000000" pitchFamily="2" charset="2"/>
              <a:buChar char="Ø"/>
            </a:pPr>
            <a:r>
              <a:rPr lang="fr-FR" sz="1900" dirty="0"/>
              <a:t>Pr(USA) = 0.6471 * Pr(Asia)</a:t>
            </a:r>
          </a:p>
          <a:p>
            <a:pPr lvl="1">
              <a:buFont typeface="Wingdings" panose="05000000000000000000" pitchFamily="2" charset="2"/>
              <a:buChar char="Ø"/>
            </a:pPr>
            <a:endParaRPr lang="fr-FR" sz="1900" dirty="0"/>
          </a:p>
          <a:p>
            <a:pPr marL="514350" indent="-514350">
              <a:buFont typeface="+mj-lt"/>
              <a:buAutoNum type="arabicPeriod"/>
            </a:pPr>
            <a:r>
              <a:rPr lang="en-US" dirty="0"/>
              <a:t>For </a:t>
            </a:r>
            <a:r>
              <a:rPr lang="en-US" dirty="0" err="1"/>
              <a:t>DriveTrain</a:t>
            </a:r>
            <a:r>
              <a:rPr lang="en-US" dirty="0"/>
              <a:t> = FWD</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0.3737 * Pr(Asia)</a:t>
            </a:r>
            <a:endParaRPr lang="en-US" sz="1900" dirty="0"/>
          </a:p>
          <a:p>
            <a:pPr lvl="1">
              <a:buFont typeface="Wingdings" panose="05000000000000000000" pitchFamily="2" charset="2"/>
              <a:buChar char="Ø"/>
            </a:pPr>
            <a:r>
              <a:rPr lang="fr-FR" sz="1900" dirty="0"/>
              <a:t>Pr(USA) = 0.9091 * Pr(Asia)</a:t>
            </a:r>
            <a:endParaRPr lang="en-US" dirty="0"/>
          </a:p>
          <a:p>
            <a:pPr marL="514350" indent="-514350">
              <a:buFont typeface="+mj-lt"/>
              <a:buAutoNum type="arabicPeriod"/>
            </a:pPr>
            <a:endParaRPr lang="en-US" dirty="0"/>
          </a:p>
          <a:p>
            <a:pPr marL="514350" indent="-514350">
              <a:buFont typeface="+mj-lt"/>
              <a:buAutoNum type="arabicPeriod"/>
            </a:pPr>
            <a:r>
              <a:rPr lang="en-US" dirty="0"/>
              <a:t>For </a:t>
            </a:r>
            <a:r>
              <a:rPr lang="en-US" dirty="0" err="1"/>
              <a:t>DriveTrain</a:t>
            </a:r>
            <a:r>
              <a:rPr lang="en-US" dirty="0"/>
              <a:t> = RWD</a:t>
            </a:r>
          </a:p>
          <a:p>
            <a:pPr lvl="1">
              <a:buFont typeface="Wingdings" panose="05000000000000000000" pitchFamily="2" charset="2"/>
              <a:buChar char="Ø"/>
            </a:pPr>
            <a:r>
              <a:rPr lang="fr-FR" sz="1900" dirty="0"/>
              <a:t>Pr(Asia) = 1 * Pr(Asia)</a:t>
            </a:r>
            <a:endParaRPr lang="en-US" sz="2000" dirty="0"/>
          </a:p>
          <a:p>
            <a:pPr lvl="1">
              <a:buFont typeface="Wingdings" panose="05000000000000000000" pitchFamily="2" charset="2"/>
              <a:buChar char="Ø"/>
            </a:pPr>
            <a:r>
              <a:rPr lang="fr-FR" sz="1900" dirty="0"/>
              <a:t>Pr(Europe) = 1.9999 * Pr(Asia)</a:t>
            </a:r>
          </a:p>
          <a:p>
            <a:pPr lvl="1">
              <a:buFont typeface="Wingdings" panose="05000000000000000000" pitchFamily="2" charset="2"/>
              <a:buChar char="Ø"/>
            </a:pPr>
            <a:r>
              <a:rPr lang="fr-FR" sz="1900" dirty="0"/>
              <a:t>Pr(USA) = 1.4000 * Pr(Asia)</a:t>
            </a: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sp>
        <p:nvSpPr>
          <p:cNvPr id="6" name="Content Placeholder 2"/>
          <p:cNvSpPr txBox="1">
            <a:spLocks/>
          </p:cNvSpPr>
          <p:nvPr/>
        </p:nvSpPr>
        <p:spPr>
          <a:xfrm>
            <a:off x="6738257" y="1825625"/>
            <a:ext cx="453934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err="1"/>
              <a:t>DriveTrain</a:t>
            </a:r>
            <a:r>
              <a:rPr lang="en-US" dirty="0"/>
              <a:t> = AWD</a:t>
            </a:r>
          </a:p>
          <a:p>
            <a:pPr lvl="1">
              <a:buFont typeface="Wingdings" panose="05000000000000000000" pitchFamily="2" charset="2"/>
              <a:buChar char="Ø"/>
            </a:pPr>
            <a:r>
              <a:rPr lang="fr-FR" sz="1900" dirty="0"/>
              <a:t>1 = (1.0588 + 0.6471 + 1) * Pr(Asia)</a:t>
            </a:r>
          </a:p>
          <a:p>
            <a:pPr lvl="1">
              <a:buFont typeface="Wingdings" panose="05000000000000000000" pitchFamily="2" charset="2"/>
              <a:buChar char="Ø"/>
            </a:pPr>
            <a:r>
              <a:rPr lang="fr-FR" sz="1900" dirty="0"/>
              <a:t>Pr(Asia) = 1 / 2.7059 = 0.3696</a:t>
            </a:r>
          </a:p>
          <a:p>
            <a:pPr lvl="1">
              <a:buFont typeface="Wingdings" panose="05000000000000000000" pitchFamily="2" charset="2"/>
              <a:buChar char="Ø"/>
            </a:pPr>
            <a:r>
              <a:rPr lang="fr-FR" sz="1900" dirty="0"/>
              <a:t>Pr(Europe) = 1.0588 * 0.3696 = </a:t>
            </a:r>
            <a:r>
              <a:rPr lang="fr-FR" sz="1900" b="1" dirty="0"/>
              <a:t>0.3913</a:t>
            </a:r>
          </a:p>
          <a:p>
            <a:pPr lvl="1">
              <a:buFont typeface="Wingdings" panose="05000000000000000000" pitchFamily="2" charset="2"/>
              <a:buChar char="Ø"/>
            </a:pPr>
            <a:r>
              <a:rPr lang="fr-FR" sz="1900" dirty="0"/>
              <a:t>Pr(USA) = 0.6471 * 0.3696 = 0.2392</a:t>
            </a:r>
          </a:p>
          <a:p>
            <a:pPr lvl="1">
              <a:buFont typeface="Wingdings" panose="05000000000000000000" pitchFamily="2" charset="2"/>
              <a:buChar char="Ø"/>
            </a:pPr>
            <a:endParaRPr lang="fr-FR" sz="1900" dirty="0"/>
          </a:p>
          <a:p>
            <a:pPr marL="514350" indent="-514350">
              <a:buFont typeface="+mj-lt"/>
              <a:buAutoNum type="arabicPeriod"/>
            </a:pPr>
            <a:r>
              <a:rPr lang="en-US" dirty="0" err="1"/>
              <a:t>DriveTrain</a:t>
            </a:r>
            <a:r>
              <a:rPr lang="en-US" dirty="0"/>
              <a:t> = FWD</a:t>
            </a:r>
          </a:p>
          <a:p>
            <a:pPr lvl="1">
              <a:buFont typeface="Wingdings" panose="05000000000000000000" pitchFamily="2" charset="2"/>
              <a:buChar char="Ø"/>
            </a:pPr>
            <a:r>
              <a:rPr lang="fr-FR" sz="1900" dirty="0"/>
              <a:t>Pr(Asia) </a:t>
            </a:r>
            <a:r>
              <a:rPr lang="fr-FR" sz="1900" b="1" dirty="0"/>
              <a:t>= 0.4381</a:t>
            </a:r>
            <a:endParaRPr lang="en-US" sz="2000" b="1" dirty="0"/>
          </a:p>
          <a:p>
            <a:pPr lvl="1">
              <a:buFont typeface="Wingdings" panose="05000000000000000000" pitchFamily="2" charset="2"/>
              <a:buChar char="Ø"/>
            </a:pPr>
            <a:r>
              <a:rPr lang="fr-FR" sz="1900" dirty="0"/>
              <a:t>Pr(Europe) = 0.1637</a:t>
            </a:r>
            <a:endParaRPr lang="en-US" sz="1900" dirty="0"/>
          </a:p>
          <a:p>
            <a:pPr lvl="1">
              <a:buFont typeface="Wingdings" panose="05000000000000000000" pitchFamily="2" charset="2"/>
              <a:buChar char="Ø"/>
            </a:pPr>
            <a:r>
              <a:rPr lang="fr-FR" sz="1900" dirty="0"/>
              <a:t>Pr(USA) = 0.3983</a:t>
            </a:r>
            <a:endParaRPr lang="en-US" sz="1900" dirty="0"/>
          </a:p>
          <a:p>
            <a:pPr marL="514350" indent="-514350">
              <a:buFont typeface="+mj-lt"/>
              <a:buAutoNum type="arabicPeriod"/>
            </a:pPr>
            <a:endParaRPr lang="en-US" dirty="0"/>
          </a:p>
          <a:p>
            <a:pPr marL="514350" indent="-514350">
              <a:buFont typeface="+mj-lt"/>
              <a:buAutoNum type="arabicPeriod"/>
            </a:pPr>
            <a:r>
              <a:rPr lang="en-US" dirty="0" err="1"/>
              <a:t>DriveTrain</a:t>
            </a:r>
            <a:r>
              <a:rPr lang="en-US" dirty="0"/>
              <a:t> = RWD</a:t>
            </a:r>
          </a:p>
          <a:p>
            <a:pPr lvl="1">
              <a:buFont typeface="Wingdings" panose="05000000000000000000" pitchFamily="2" charset="2"/>
              <a:buChar char="Ø"/>
            </a:pPr>
            <a:r>
              <a:rPr lang="fr-FR" sz="1900" dirty="0"/>
              <a:t>Pr(Asia) = 0.2273 </a:t>
            </a:r>
          </a:p>
          <a:p>
            <a:pPr lvl="1">
              <a:buFont typeface="Wingdings" panose="05000000000000000000" pitchFamily="2" charset="2"/>
              <a:buChar char="Ø"/>
            </a:pPr>
            <a:r>
              <a:rPr lang="fr-FR" sz="1900" dirty="0"/>
              <a:t>Pr(Europe) = </a:t>
            </a:r>
            <a:r>
              <a:rPr lang="fr-FR" sz="1900" b="1" dirty="0"/>
              <a:t>0.4546</a:t>
            </a:r>
          </a:p>
          <a:p>
            <a:pPr lvl="1">
              <a:buFont typeface="Wingdings" panose="05000000000000000000" pitchFamily="2" charset="2"/>
              <a:buChar char="Ø"/>
            </a:pPr>
            <a:r>
              <a:rPr lang="fr-FR" sz="1900" dirty="0"/>
              <a:t>Pr(USA) = 0.3182</a:t>
            </a:r>
          </a:p>
          <a:p>
            <a:pPr lvl="1">
              <a:buFont typeface="Wingdings" panose="05000000000000000000" pitchFamily="2" charset="2"/>
              <a:buChar char="Ø"/>
            </a:pPr>
            <a:endParaRPr lang="en-US" dirty="0"/>
          </a:p>
          <a:p>
            <a:pPr lvl="1">
              <a:buFont typeface="Wingdings" panose="05000000000000000000" pitchFamily="2" charset="2"/>
              <a:buChar char="Ø"/>
            </a:pPr>
            <a:endParaRPr lang="en-US" sz="1900" dirty="0"/>
          </a:p>
          <a:p>
            <a:pPr marL="457200" lvl="1" indent="0">
              <a:buFont typeface="Arial" panose="020B0604020202020204" pitchFamily="34" charset="0"/>
              <a:buNone/>
            </a:pPr>
            <a:endParaRPr lang="en-US" sz="1900" dirty="0"/>
          </a:p>
          <a:p>
            <a:pPr lvl="1">
              <a:buFont typeface="Wingdings" panose="05000000000000000000" pitchFamily="2" charset="2"/>
              <a:buChar char="Ø"/>
            </a:pPr>
            <a:endParaRPr lang="fr-FR" sz="1900" dirty="0"/>
          </a:p>
        </p:txBody>
      </p:sp>
      <p:sp>
        <p:nvSpPr>
          <p:cNvPr id="8" name="Rounded Rectangular Callout 7"/>
          <p:cNvSpPr/>
          <p:nvPr/>
        </p:nvSpPr>
        <p:spPr>
          <a:xfrm>
            <a:off x="7603671" y="90488"/>
            <a:ext cx="3069771" cy="1460500"/>
          </a:xfrm>
          <a:prstGeom prst="wedgeRoundRectCallout">
            <a:avLst>
              <a:gd name="adj1" fmla="val -22606"/>
              <a:gd name="adj2" fmla="val 66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1600" dirty="0" err="1"/>
              <a:t>When</a:t>
            </a:r>
            <a:r>
              <a:rPr lang="fr-FR" sz="1600" dirty="0"/>
              <a:t> </a:t>
            </a:r>
            <a:r>
              <a:rPr lang="fr-FR" sz="1600" dirty="0" err="1"/>
              <a:t>DriveTrain</a:t>
            </a:r>
            <a:r>
              <a:rPr lang="fr-FR" sz="1600" dirty="0"/>
              <a:t>=All, it must come from Europe, USA, or Asia, therefore Pr(Europe) + Pr(USA) + Pr(Asia) = 1</a:t>
            </a:r>
          </a:p>
        </p:txBody>
      </p:sp>
      <p:sp>
        <p:nvSpPr>
          <p:cNvPr id="5" name="Arrow: Right 4"/>
          <p:cNvSpPr/>
          <p:nvPr/>
        </p:nvSpPr>
        <p:spPr>
          <a:xfrm>
            <a:off x="5681662" y="2171700"/>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689699" y="3611630"/>
            <a:ext cx="835224" cy="688908"/>
          </a:xfrm>
          <a:prstGeom prst="rect">
            <a:avLst/>
          </a:prstGeom>
        </p:spPr>
      </p:pic>
      <p:sp>
        <p:nvSpPr>
          <p:cNvPr id="10" name="Arrow: Right 9"/>
          <p:cNvSpPr/>
          <p:nvPr/>
        </p:nvSpPr>
        <p:spPr>
          <a:xfrm>
            <a:off x="5689699" y="4981575"/>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247E938-45C1-45EF-84B2-A7EB968B8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9528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Learner Evaluation and Comparison</a:t>
            </a:r>
          </a:p>
        </p:txBody>
      </p:sp>
      <p:sp>
        <p:nvSpPr>
          <p:cNvPr id="3" name="Content Placeholder 2"/>
          <p:cNvSpPr>
            <a:spLocks noGrp="1"/>
          </p:cNvSpPr>
          <p:nvPr>
            <p:ph idx="1"/>
          </p:nvPr>
        </p:nvSpPr>
        <p:spPr/>
        <p:txBody>
          <a:bodyPr>
            <a:normAutofit/>
          </a:bodyPr>
          <a:lstStyle/>
          <a:p>
            <a:r>
              <a:rPr lang="en-US" dirty="0"/>
              <a:t>Chapter 19 of the Machine Learning book</a:t>
            </a:r>
          </a:p>
          <a:p>
            <a:r>
              <a:rPr lang="en-US" dirty="0"/>
              <a:t>Evaluation is about using the appropriate metrics to evaluate the machine learning activity.</a:t>
            </a:r>
          </a:p>
          <a:p>
            <a:pPr lvl="1"/>
            <a:r>
              <a:rPr lang="en-US" dirty="0"/>
              <a:t>The metrics reflect what you want the machine learning activity to excel.</a:t>
            </a:r>
          </a:p>
          <a:p>
            <a:pPr lvl="1"/>
            <a:r>
              <a:rPr lang="en-US" dirty="0"/>
              <a:t>Obviously, we don’t measure height on a scale.</a:t>
            </a:r>
          </a:p>
          <a:p>
            <a:r>
              <a:rPr lang="en-US" dirty="0"/>
              <a:t>The comparison is about the ability to replicate the conclusions independently using validation data.</a:t>
            </a:r>
          </a:p>
          <a:p>
            <a:pPr lvl="1"/>
            <a:r>
              <a:rPr lang="en-US" dirty="0"/>
              <a:t>If a machine learning activity delivers better results for independent data, then we have confidence that it will succeed in the real world.</a:t>
            </a:r>
          </a:p>
          <a:p>
            <a:endParaRPr lang="en-US" dirty="0"/>
          </a:p>
          <a:p>
            <a:pPr lvl="1"/>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40710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Learner Evaluation and Comparison</a:t>
            </a:r>
          </a:p>
        </p:txBody>
      </p:sp>
      <p:sp>
        <p:nvSpPr>
          <p:cNvPr id="3" name="Content Placeholder 2"/>
          <p:cNvSpPr>
            <a:spLocks noGrp="1"/>
          </p:cNvSpPr>
          <p:nvPr>
            <p:ph idx="1"/>
          </p:nvPr>
        </p:nvSpPr>
        <p:spPr/>
        <p:txBody>
          <a:bodyPr>
            <a:normAutofit/>
          </a:bodyPr>
          <a:lstStyle/>
          <a:p>
            <a:pPr marL="457200" lvl="1" indent="0">
              <a:buNone/>
            </a:pPr>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13408C84-BA8F-4950-BD89-5D18EA01A362}"/>
              </a:ext>
            </a:extLst>
          </p:cNvPr>
          <p:cNvPicPr/>
          <p:nvPr/>
        </p:nvPicPr>
        <p:blipFill>
          <a:blip r:embed="rId4"/>
          <a:stretch>
            <a:fillRect/>
          </a:stretch>
        </p:blipFill>
        <p:spPr>
          <a:xfrm>
            <a:off x="1071732" y="1601787"/>
            <a:ext cx="4565497" cy="4575175"/>
          </a:xfrm>
          <a:prstGeom prst="rect">
            <a:avLst/>
          </a:prstGeom>
        </p:spPr>
      </p:pic>
      <p:pic>
        <p:nvPicPr>
          <p:cNvPr id="9" name="Picture 8">
            <a:extLst>
              <a:ext uri="{FF2B5EF4-FFF2-40B4-BE49-F238E27FC236}">
                <a16:creationId xmlns:a16="http://schemas.microsoft.com/office/drawing/2014/main" id="{43E3CE27-3A0E-4AC9-BE81-83617C288A78}"/>
              </a:ext>
            </a:extLst>
          </p:cNvPr>
          <p:cNvPicPr/>
          <p:nvPr/>
        </p:nvPicPr>
        <p:blipFill>
          <a:blip r:embed="rId5"/>
          <a:stretch>
            <a:fillRect/>
          </a:stretch>
        </p:blipFill>
        <p:spPr>
          <a:xfrm>
            <a:off x="6039322" y="1601786"/>
            <a:ext cx="5687621" cy="4575175"/>
          </a:xfrm>
          <a:prstGeom prst="rect">
            <a:avLst/>
          </a:prstGeom>
        </p:spPr>
      </p:pic>
    </p:spTree>
    <p:extLst>
      <p:ext uri="{BB962C8B-B14F-4D97-AF65-F5344CB8AC3E}">
        <p14:creationId xmlns:p14="http://schemas.microsoft.com/office/powerpoint/2010/main" val="17777692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Dimension Reduction</a:t>
            </a:r>
          </a:p>
        </p:txBody>
      </p:sp>
      <p:sp>
        <p:nvSpPr>
          <p:cNvPr id="3" name="Content Placeholder 2"/>
          <p:cNvSpPr>
            <a:spLocks noGrp="1"/>
          </p:cNvSpPr>
          <p:nvPr>
            <p:ph idx="1"/>
          </p:nvPr>
        </p:nvSpPr>
        <p:spPr/>
        <p:txBody>
          <a:bodyPr>
            <a:normAutofit/>
          </a:bodyPr>
          <a:lstStyle/>
          <a:p>
            <a:r>
              <a:rPr lang="en-US" dirty="0"/>
              <a:t>Chapter 6 of the Machine Learning book</a:t>
            </a:r>
          </a:p>
          <a:p>
            <a:r>
              <a:rPr lang="en-US" dirty="0"/>
              <a:t>Feature Selection</a:t>
            </a:r>
          </a:p>
          <a:p>
            <a:pPr lvl="1"/>
            <a:r>
              <a:rPr lang="en-US" dirty="0"/>
              <a:t>Obviously non-informative (a.k.a., useless), business consideration, regulatory compliance, predictive strength for the label variable, etc. </a:t>
            </a:r>
          </a:p>
          <a:p>
            <a:r>
              <a:rPr lang="en-US" dirty="0"/>
              <a:t>Principal Component</a:t>
            </a:r>
          </a:p>
          <a:p>
            <a:pPr lvl="1"/>
            <a:r>
              <a:rPr lang="en-US" dirty="0"/>
              <a:t>Instead of leaving out correlated features, let us combine them such that the whole is greater than the sum of its parts.</a:t>
            </a:r>
          </a:p>
          <a:p>
            <a:pPr lvl="1"/>
            <a:r>
              <a:rPr lang="en-US" dirty="0"/>
              <a:t>Use the combination outcome as new features in subsequent machine learning</a:t>
            </a:r>
          </a:p>
          <a:p>
            <a:pPr marL="0" indent="0">
              <a:buNone/>
            </a:pPr>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1147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a:t>
            </a:r>
          </a:p>
        </p:txBody>
      </p:sp>
      <p:sp>
        <p:nvSpPr>
          <p:cNvPr id="3" name="Content Placeholder 2"/>
          <p:cNvSpPr>
            <a:spLocks noGrp="1"/>
          </p:cNvSpPr>
          <p:nvPr>
            <p:ph idx="1"/>
          </p:nvPr>
        </p:nvSpPr>
        <p:spPr/>
        <p:txBody>
          <a:bodyPr>
            <a:normAutofit fontScale="92500"/>
          </a:bodyPr>
          <a:lstStyle/>
          <a:p>
            <a:r>
              <a:rPr lang="en-US" dirty="0"/>
              <a:t>Chapter 14 of the Machine Learning book</a:t>
            </a:r>
          </a:p>
          <a:p>
            <a:r>
              <a:rPr lang="en-US" dirty="0"/>
              <a:t>Naïve Bayes is a simple special case of a Bayesian network</a:t>
            </a:r>
          </a:p>
          <a:p>
            <a:pPr lvl="1"/>
            <a:r>
              <a:rPr lang="en-US" dirty="0"/>
              <a:t>A Bayesian network is a graphical model that consists of two parts, &lt;G, P&gt;:</a:t>
            </a:r>
          </a:p>
          <a:p>
            <a:pPr lvl="1"/>
            <a:r>
              <a:rPr lang="en-US" dirty="0"/>
              <a:t>G is a directed acyclic graph (DAG) in which nodes represent random variables and arcs between nodes represent </a:t>
            </a:r>
            <a:r>
              <a:rPr lang="en-US"/>
              <a:t>conditional dependence </a:t>
            </a:r>
            <a:r>
              <a:rPr lang="en-US" dirty="0"/>
              <a:t>of the random variables.</a:t>
            </a:r>
          </a:p>
          <a:p>
            <a:pPr lvl="1"/>
            <a:r>
              <a:rPr lang="en-US" dirty="0"/>
              <a:t>P is a set of conditional probability distributions, one for each node conditional on its parents.</a:t>
            </a:r>
          </a:p>
          <a:p>
            <a:r>
              <a:rPr lang="en-US" dirty="0"/>
              <a:t>Structure Learning</a:t>
            </a:r>
          </a:p>
          <a:p>
            <a:pPr lvl="1"/>
            <a:r>
              <a:rPr lang="en-US" dirty="0"/>
              <a:t>Learn the G part</a:t>
            </a:r>
          </a:p>
          <a:p>
            <a:r>
              <a:rPr lang="en-US" dirty="0"/>
              <a:t>Parameter Learning</a:t>
            </a:r>
          </a:p>
          <a:p>
            <a:pPr lvl="1"/>
            <a:r>
              <a:rPr lang="en-US" dirty="0"/>
              <a:t>Learn the P part</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4292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sp>
        <p:nvSpPr>
          <p:cNvPr id="3" name="Content Placeholder 2"/>
          <p:cNvSpPr>
            <a:spLocks noGrp="1"/>
          </p:cNvSpPr>
          <p:nvPr>
            <p:ph idx="1"/>
          </p:nvPr>
        </p:nvSpPr>
        <p:spPr/>
        <p:txBody>
          <a:bodyPr>
            <a:normAutofit/>
          </a:bodyPr>
          <a:lstStyle/>
          <a:p>
            <a:r>
              <a:rPr lang="en-US" dirty="0"/>
              <a:t>A house alarm from Russell and </a:t>
            </a:r>
            <a:r>
              <a:rPr lang="en-US" dirty="0" err="1"/>
              <a:t>Norvig</a:t>
            </a:r>
            <a:r>
              <a:rPr lang="en-US" dirty="0"/>
              <a:t> (2010). </a:t>
            </a:r>
            <a:r>
              <a:rPr lang="en-US" i="1" dirty="0"/>
              <a:t>Artificial Intelligence: A Modern Approach</a:t>
            </a:r>
            <a:r>
              <a:rPr lang="en-US" dirty="0"/>
              <a:t>, Third Edition. New Jersey: Pearson.</a:t>
            </a:r>
          </a:p>
          <a:p>
            <a:r>
              <a:rPr lang="en-US" dirty="0"/>
              <a:t>Your house has an alarm system against burglary. You live in a seismically active area, and the alarm system can be set off occasionally by an earthquake.</a:t>
            </a:r>
          </a:p>
          <a:p>
            <a:r>
              <a:rPr lang="en-US" dirty="0"/>
              <a:t>You have two neighbors, Mary and John, who do not know each other. If they hear the alarm, they might or might not call you. </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49861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pic>
        <p:nvPicPr>
          <p:cNvPr id="4" name="Content Placeholder 3">
            <a:extLst>
              <a:ext uri="{FF2B5EF4-FFF2-40B4-BE49-F238E27FC236}">
                <a16:creationId xmlns:a16="http://schemas.microsoft.com/office/drawing/2014/main" id="{1E715E24-F319-478E-BA58-6555980F9387}"/>
              </a:ext>
            </a:extLst>
          </p:cNvPr>
          <p:cNvPicPr>
            <a:picLocks noGrp="1" noChangeAspect="1"/>
          </p:cNvPicPr>
          <p:nvPr>
            <p:ph idx="1"/>
          </p:nvPr>
        </p:nvPicPr>
        <p:blipFill>
          <a:blip r:embed="rId3"/>
          <a:stretch>
            <a:fillRect/>
          </a:stretch>
        </p:blipFill>
        <p:spPr>
          <a:xfrm>
            <a:off x="1815809" y="1966109"/>
            <a:ext cx="8259337" cy="3657600"/>
          </a:xfrm>
          <a:prstGeom prst="rect">
            <a:avLst/>
          </a:prstGeom>
        </p:spPr>
      </p:pic>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66600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sp>
        <p:nvSpPr>
          <p:cNvPr id="3" name="Content Placeholder 2"/>
          <p:cNvSpPr>
            <a:spLocks noGrp="1"/>
          </p:cNvSpPr>
          <p:nvPr>
            <p:ph idx="1"/>
          </p:nvPr>
        </p:nvSpPr>
        <p:spPr/>
        <p:txBody>
          <a:bodyPr>
            <a:normAutofit/>
          </a:bodyPr>
          <a:lstStyle/>
          <a:p>
            <a:r>
              <a:rPr lang="en-US" dirty="0"/>
              <a:t>In the house alarm example, observe that whether Mary or John calls is conditionally dependent only on the state of the alarm.</a:t>
            </a:r>
          </a:p>
          <a:p>
            <a:r>
              <a:rPr lang="en-US" dirty="0"/>
              <a:t>Based on the graph, the joint probability distribution of the events (E, B, A, M, and J) is </a:t>
            </a:r>
            <a:r>
              <a:rPr lang="en-US" dirty="0" err="1"/>
              <a:t>Pr</a:t>
            </a:r>
            <a:r>
              <a:rPr lang="en-US" dirty="0"/>
              <a:t>(E, B, A, M, J) = </a:t>
            </a:r>
            <a:r>
              <a:rPr lang="en-US" dirty="0" err="1"/>
              <a:t>Pr</a:t>
            </a:r>
            <a:r>
              <a:rPr lang="en-US" dirty="0"/>
              <a:t>(J|A) * </a:t>
            </a:r>
            <a:r>
              <a:rPr lang="en-US" dirty="0" err="1"/>
              <a:t>Pr</a:t>
            </a:r>
            <a:r>
              <a:rPr lang="en-US" dirty="0"/>
              <a:t>(M|A) * </a:t>
            </a:r>
            <a:r>
              <a:rPr lang="en-US" dirty="0" err="1"/>
              <a:t>Pr</a:t>
            </a:r>
            <a:r>
              <a:rPr lang="en-US" dirty="0"/>
              <a:t>(A|E, B) * </a:t>
            </a:r>
            <a:r>
              <a:rPr lang="en-US" dirty="0" err="1"/>
              <a:t>Pr</a:t>
            </a:r>
            <a:r>
              <a:rPr lang="en-US" dirty="0"/>
              <a:t>(B) * </a:t>
            </a:r>
            <a:r>
              <a:rPr lang="en-US" dirty="0" err="1"/>
              <a:t>Pr</a:t>
            </a:r>
            <a:r>
              <a:rPr lang="en-US" dirty="0"/>
              <a:t>(E).</a:t>
            </a:r>
          </a:p>
          <a:p>
            <a:r>
              <a:rPr lang="en-US" dirty="0"/>
              <a:t>The network structure together with the conditional probability distributions completely determines the Bayesian network model. </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7606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5378"/>
            <a:ext cx="10515600" cy="1205057"/>
          </a:xfrm>
        </p:spPr>
        <p:txBody>
          <a:bodyPr/>
          <a:lstStyle/>
          <a:p>
            <a:r>
              <a:rPr lang="en-US" b="1" dirty="0">
                <a:solidFill>
                  <a:schemeClr val="bg1"/>
                </a:solidFill>
              </a:rPr>
              <a:t>What is this Course? </a:t>
            </a:r>
          </a:p>
        </p:txBody>
      </p:sp>
      <p:sp>
        <p:nvSpPr>
          <p:cNvPr id="3" name="Content Placeholder 2"/>
          <p:cNvSpPr>
            <a:spLocks noGrp="1"/>
          </p:cNvSpPr>
          <p:nvPr>
            <p:ph idx="1"/>
          </p:nvPr>
        </p:nvSpPr>
        <p:spPr/>
        <p:txBody>
          <a:bodyPr numCol="1">
            <a:normAutofit fontScale="92500" lnSpcReduction="20000"/>
          </a:bodyPr>
          <a:lstStyle/>
          <a:p>
            <a:pPr marL="0" indent="0">
              <a:lnSpc>
                <a:spcPct val="100000"/>
              </a:lnSpc>
              <a:spcBef>
                <a:spcPts val="800"/>
              </a:spcBef>
              <a:buNone/>
            </a:pPr>
            <a:r>
              <a:rPr lang="en-US" sz="4300" dirty="0"/>
              <a:t>This is a Survey Course</a:t>
            </a:r>
          </a:p>
          <a:p>
            <a:pPr>
              <a:lnSpc>
                <a:spcPct val="100000"/>
              </a:lnSpc>
              <a:spcBef>
                <a:spcPts val="800"/>
              </a:spcBef>
            </a:pPr>
            <a:endParaRPr lang="en-US" sz="2400" dirty="0"/>
          </a:p>
          <a:p>
            <a:pPr marL="0" indent="0">
              <a:lnSpc>
                <a:spcPct val="100000"/>
              </a:lnSpc>
              <a:spcBef>
                <a:spcPts val="800"/>
              </a:spcBef>
              <a:buNone/>
            </a:pPr>
            <a:r>
              <a:rPr lang="en-US" sz="2400" b="1" dirty="0"/>
              <a:t>We will</a:t>
            </a:r>
          </a:p>
          <a:p>
            <a:pPr>
              <a:lnSpc>
                <a:spcPct val="100000"/>
              </a:lnSpc>
              <a:spcBef>
                <a:spcPts val="800"/>
              </a:spcBef>
            </a:pPr>
            <a:r>
              <a:rPr lang="en-US" sz="2400" dirty="0"/>
              <a:t>Learn the primary topics of a broad field of knowledge</a:t>
            </a:r>
          </a:p>
          <a:p>
            <a:pPr>
              <a:lnSpc>
                <a:spcPct val="100000"/>
              </a:lnSpc>
              <a:spcBef>
                <a:spcPts val="800"/>
              </a:spcBef>
            </a:pPr>
            <a:r>
              <a:rPr lang="en-US" sz="2400" dirty="0"/>
              <a:t>Understand the main machine learning algorithms in each topic </a:t>
            </a:r>
          </a:p>
          <a:p>
            <a:pPr>
              <a:lnSpc>
                <a:spcPct val="100000"/>
              </a:lnSpc>
              <a:spcBef>
                <a:spcPts val="800"/>
              </a:spcBef>
            </a:pPr>
            <a:r>
              <a:rPr lang="en-US" sz="2400" dirty="0"/>
              <a:t>Develop computer codes to implement or exercise these algorithms</a:t>
            </a:r>
          </a:p>
          <a:p>
            <a:pPr>
              <a:lnSpc>
                <a:spcPct val="100000"/>
              </a:lnSpc>
              <a:spcBef>
                <a:spcPts val="800"/>
              </a:spcBef>
            </a:pPr>
            <a:endParaRPr lang="en-US" sz="2400" dirty="0"/>
          </a:p>
          <a:p>
            <a:pPr marL="0" indent="0">
              <a:lnSpc>
                <a:spcPct val="100000"/>
              </a:lnSpc>
              <a:spcBef>
                <a:spcPts val="800"/>
              </a:spcBef>
              <a:buNone/>
            </a:pPr>
            <a:r>
              <a:rPr lang="en-US" sz="2400" b="1" dirty="0"/>
              <a:t>We won’t</a:t>
            </a:r>
            <a:endParaRPr lang="en-US" sz="2400" dirty="0"/>
          </a:p>
          <a:p>
            <a:pPr>
              <a:lnSpc>
                <a:spcPct val="100000"/>
              </a:lnSpc>
              <a:spcBef>
                <a:spcPts val="800"/>
              </a:spcBef>
            </a:pPr>
            <a:r>
              <a:rPr lang="en-US" sz="2400" dirty="0"/>
              <a:t>Visit every machine learning topics (new ideas are constantly introduced)</a:t>
            </a:r>
          </a:p>
          <a:p>
            <a:pPr>
              <a:lnSpc>
                <a:spcPct val="100000"/>
              </a:lnSpc>
              <a:spcBef>
                <a:spcPts val="800"/>
              </a:spcBef>
            </a:pPr>
            <a:r>
              <a:rPr lang="en-US" sz="2400" dirty="0"/>
              <a:t>Go through every algorithm in each topic</a:t>
            </a:r>
          </a:p>
          <a:p>
            <a:pPr>
              <a:lnSpc>
                <a:spcPct val="100000"/>
              </a:lnSpc>
              <a:spcBef>
                <a:spcPts val="800"/>
              </a:spcBef>
            </a:pPr>
            <a:r>
              <a:rPr lang="en-US" sz="2400" dirty="0"/>
              <a:t>Teach basic Calculus and Probability (you need to refresh these topics)</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pic>
        <p:nvPicPr>
          <p:cNvPr id="6" name="Picture 5">
            <a:extLst>
              <a:ext uri="{FF2B5EF4-FFF2-40B4-BE49-F238E27FC236}">
                <a16:creationId xmlns:a16="http://schemas.microsoft.com/office/drawing/2014/main" id="{D228E096-BFFC-45D1-9B78-98E1CC6B50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42896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sp>
        <p:nvSpPr>
          <p:cNvPr id="3" name="Content Placeholder 2"/>
          <p:cNvSpPr>
            <a:spLocks noGrp="1"/>
          </p:cNvSpPr>
          <p:nvPr>
            <p:ph idx="1"/>
          </p:nvPr>
        </p:nvSpPr>
        <p:spPr/>
        <p:txBody>
          <a:bodyPr>
            <a:normAutofit/>
          </a:bodyPr>
          <a:lstStyle/>
          <a:p>
            <a:r>
              <a:rPr lang="en-US" dirty="0"/>
              <a:t>Now consider this question: Suppose you are at work, the house is burglarized (B = True), there is no earthquake (E = False), your neighbor Mary calls to say your alarm is ringing (M = True), but neighbor John doesn’t call  (J = False). What is the probability that the alarm went off (A = True)?</a:t>
            </a:r>
          </a:p>
          <a:p>
            <a:r>
              <a:rPr lang="en-US" dirty="0"/>
              <a:t>According to the Naïve Bayes graph, </a:t>
            </a:r>
            <a:r>
              <a:rPr lang="fr-FR" dirty="0"/>
              <a:t>Pr(A = T|B = T, E = F, M = T, J = F) ≈ 0.99.</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3258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Neural Networks</a:t>
            </a:r>
          </a:p>
        </p:txBody>
      </p:sp>
      <p:sp>
        <p:nvSpPr>
          <p:cNvPr id="3" name="Content Placeholder 2"/>
          <p:cNvSpPr>
            <a:spLocks noGrp="1"/>
          </p:cNvSpPr>
          <p:nvPr>
            <p:ph idx="1"/>
          </p:nvPr>
        </p:nvSpPr>
        <p:spPr>
          <a:xfrm>
            <a:off x="838200" y="1816198"/>
            <a:ext cx="6326171" cy="4351338"/>
          </a:xfrm>
        </p:spPr>
        <p:txBody>
          <a:bodyPr>
            <a:normAutofit/>
          </a:bodyPr>
          <a:lstStyle/>
          <a:p>
            <a:r>
              <a:rPr lang="en-US" dirty="0"/>
              <a:t>Chapter 11 of the Machine Learning book</a:t>
            </a:r>
          </a:p>
          <a:p>
            <a:r>
              <a:rPr lang="en-US" dirty="0"/>
              <a:t>Multiple Layer Perceptron</a:t>
            </a:r>
          </a:p>
          <a:p>
            <a:pPr lvl="1"/>
            <a:r>
              <a:rPr lang="en-US" dirty="0"/>
              <a:t>A popular neural network structure</a:t>
            </a:r>
          </a:p>
          <a:p>
            <a:r>
              <a:rPr lang="en-US" dirty="0"/>
              <a:t>Backpropagation algorithm</a:t>
            </a:r>
          </a:p>
          <a:p>
            <a:pPr lvl="1"/>
            <a:r>
              <a:rPr lang="en-US" dirty="0"/>
              <a:t>The algorithm that estimates the weights (i.e., the parameters) in the structure</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54890E0D-D7D8-416D-800C-51220E464F89}"/>
              </a:ext>
            </a:extLst>
          </p:cNvPr>
          <p:cNvPicPr>
            <a:picLocks noChangeAspect="1"/>
          </p:cNvPicPr>
          <p:nvPr/>
        </p:nvPicPr>
        <p:blipFill>
          <a:blip r:embed="rId4"/>
          <a:stretch>
            <a:fillRect/>
          </a:stretch>
        </p:blipFill>
        <p:spPr>
          <a:xfrm>
            <a:off x="7402112" y="1816198"/>
            <a:ext cx="4572000" cy="4219840"/>
          </a:xfrm>
          <a:prstGeom prst="rect">
            <a:avLst/>
          </a:prstGeom>
        </p:spPr>
      </p:pic>
    </p:spTree>
    <p:extLst>
      <p:ext uri="{BB962C8B-B14F-4D97-AF65-F5344CB8AC3E}">
        <p14:creationId xmlns:p14="http://schemas.microsoft.com/office/powerpoint/2010/main" val="2535362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Support Vector Machines</a:t>
            </a:r>
          </a:p>
        </p:txBody>
      </p:sp>
      <p:sp>
        <p:nvSpPr>
          <p:cNvPr id="3" name="Content Placeholder 2"/>
          <p:cNvSpPr>
            <a:spLocks noGrp="1"/>
          </p:cNvSpPr>
          <p:nvPr>
            <p:ph idx="1"/>
          </p:nvPr>
        </p:nvSpPr>
        <p:spPr/>
        <p:txBody>
          <a:bodyPr>
            <a:normAutofit/>
          </a:bodyPr>
          <a:lstStyle/>
          <a:p>
            <a:r>
              <a:rPr lang="en-US" dirty="0"/>
              <a:t>Chapter 13 of the Machine Learning book</a:t>
            </a:r>
          </a:p>
          <a:p>
            <a:r>
              <a:rPr lang="en-US" dirty="0"/>
              <a:t>Kernel Machines</a:t>
            </a:r>
          </a:p>
          <a:p>
            <a:r>
              <a:rPr lang="en-US" dirty="0"/>
              <a:t>Builds a binary classifier (i.e., the label variable has only two possible values) by solving a convex optimization problem.</a:t>
            </a:r>
          </a:p>
          <a:p>
            <a:pPr lvl="1"/>
            <a:r>
              <a:rPr lang="en-US" dirty="0"/>
              <a:t>The optimization problem is to find the hyperplane (i.e., a linear function of the features) that maximizes the margin (i.e., the separation) between the two classes of the target.</a:t>
            </a:r>
          </a:p>
          <a:p>
            <a:pPr lvl="1"/>
            <a:r>
              <a:rPr lang="en-US" dirty="0"/>
              <a:t>The training data near the hyperplane are called the support vectors.</a:t>
            </a:r>
          </a:p>
          <a:p>
            <a:pPr lvl="1"/>
            <a:r>
              <a:rPr lang="en-US" dirty="0"/>
              <a:t>The result of training is the support vectors and the weights that are given to them. </a:t>
            </a:r>
          </a:p>
          <a:p>
            <a:pPr marL="0" indent="0">
              <a:buNone/>
            </a:pPr>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745422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Support Vector Machines</a:t>
            </a:r>
          </a:p>
        </p:txBody>
      </p:sp>
      <p:sp>
        <p:nvSpPr>
          <p:cNvPr id="3" name="Content Placeholder 2"/>
          <p:cNvSpPr>
            <a:spLocks noGrp="1"/>
          </p:cNvSpPr>
          <p:nvPr>
            <p:ph idx="1"/>
          </p:nvPr>
        </p:nvSpPr>
        <p:spPr>
          <a:xfrm>
            <a:off x="838200" y="1825625"/>
            <a:ext cx="4874443" cy="4351338"/>
          </a:xfrm>
        </p:spPr>
        <p:txBody>
          <a:bodyPr>
            <a:normAutofit fontScale="92500"/>
          </a:bodyPr>
          <a:lstStyle/>
          <a:p>
            <a:r>
              <a:rPr lang="en-US" dirty="0"/>
              <a:t>Both Line A and Line B can separate the two groups of observations.</a:t>
            </a:r>
          </a:p>
          <a:p>
            <a:r>
              <a:rPr lang="en-US" dirty="0"/>
              <a:t>However, Line A is preferred as it has a wider margin from either group of the observations.</a:t>
            </a:r>
          </a:p>
          <a:p>
            <a:r>
              <a:rPr lang="en-US" dirty="0"/>
              <a:t>If the new observation (    ) comes, it will be misclassified as the blue square using Line B, but correctly classified using Line A.</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FD10486F-EB0D-43C2-B743-7516F33C4B5B}"/>
              </a:ext>
            </a:extLst>
          </p:cNvPr>
          <p:cNvPicPr>
            <a:picLocks noChangeAspect="1"/>
          </p:cNvPicPr>
          <p:nvPr/>
        </p:nvPicPr>
        <p:blipFill>
          <a:blip r:embed="rId4"/>
          <a:stretch>
            <a:fillRect/>
          </a:stretch>
        </p:blipFill>
        <p:spPr>
          <a:xfrm>
            <a:off x="6096000" y="1825625"/>
            <a:ext cx="5710811" cy="4114800"/>
          </a:xfrm>
          <a:prstGeom prst="rect">
            <a:avLst/>
          </a:prstGeom>
        </p:spPr>
      </p:pic>
      <p:sp>
        <p:nvSpPr>
          <p:cNvPr id="5" name="Star: 5 Points 4">
            <a:extLst>
              <a:ext uri="{FF2B5EF4-FFF2-40B4-BE49-F238E27FC236}">
                <a16:creationId xmlns:a16="http://schemas.microsoft.com/office/drawing/2014/main" id="{6125F2E4-31A1-4871-85F3-07F8566F2716}"/>
              </a:ext>
            </a:extLst>
          </p:cNvPr>
          <p:cNvSpPr/>
          <p:nvPr/>
        </p:nvSpPr>
        <p:spPr>
          <a:xfrm>
            <a:off x="7383413" y="4355183"/>
            <a:ext cx="386499" cy="320511"/>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CBEB548B-2578-4FDF-899E-036B43FFD18C}"/>
              </a:ext>
            </a:extLst>
          </p:cNvPr>
          <p:cNvSpPr/>
          <p:nvPr/>
        </p:nvSpPr>
        <p:spPr>
          <a:xfrm>
            <a:off x="4311846" y="4271913"/>
            <a:ext cx="386499" cy="320511"/>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0122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Combining Multiple Learners</a:t>
            </a:r>
          </a:p>
        </p:txBody>
      </p:sp>
      <p:sp>
        <p:nvSpPr>
          <p:cNvPr id="3" name="Content Placeholder 2"/>
          <p:cNvSpPr>
            <a:spLocks noGrp="1"/>
          </p:cNvSpPr>
          <p:nvPr>
            <p:ph idx="1"/>
          </p:nvPr>
        </p:nvSpPr>
        <p:spPr/>
        <p:txBody>
          <a:bodyPr>
            <a:normAutofit/>
          </a:bodyPr>
          <a:lstStyle/>
          <a:p>
            <a:r>
              <a:rPr lang="en-US" dirty="0"/>
              <a:t>Chapter 17 of the Machine Learning book</a:t>
            </a:r>
          </a:p>
          <a:p>
            <a:r>
              <a:rPr lang="en-US" dirty="0"/>
              <a:t>Bagging</a:t>
            </a:r>
          </a:p>
          <a:p>
            <a:pPr lvl="1"/>
            <a:r>
              <a:rPr lang="en-US" dirty="0"/>
              <a:t>Increase prediction accuracy by the bootstrap algorithm</a:t>
            </a:r>
          </a:p>
          <a:p>
            <a:r>
              <a:rPr lang="en-US" dirty="0"/>
              <a:t>Adaptive Boosting and Gradient Boosting</a:t>
            </a:r>
          </a:p>
          <a:p>
            <a:pPr lvl="1"/>
            <a:r>
              <a:rPr lang="en-US" dirty="0"/>
              <a:t>Increase prediction accuracy by giving more attention to observations that can improve accuracy but less attention to those that cannot.</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22058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Preparation For Week 2</a:t>
            </a:r>
          </a:p>
        </p:txBody>
      </p:sp>
      <p:sp>
        <p:nvSpPr>
          <p:cNvPr id="3" name="Content Placeholder 2"/>
          <p:cNvSpPr>
            <a:spLocks noGrp="1"/>
          </p:cNvSpPr>
          <p:nvPr>
            <p:ph idx="1"/>
          </p:nvPr>
        </p:nvSpPr>
        <p:spPr/>
        <p:txBody>
          <a:bodyPr>
            <a:normAutofit/>
          </a:bodyPr>
          <a:lstStyle/>
          <a:p>
            <a:r>
              <a:rPr lang="en-US" dirty="0"/>
              <a:t>Get the Machine Learning book</a:t>
            </a:r>
          </a:p>
          <a:p>
            <a:r>
              <a:rPr lang="en-US" dirty="0"/>
              <a:t>Get your Python environment ready</a:t>
            </a:r>
          </a:p>
          <a:p>
            <a:pPr lvl="1"/>
            <a:r>
              <a:rPr lang="en-US" dirty="0"/>
              <a:t>Run the Week 1 MyFirstDecisionTree.py</a:t>
            </a:r>
          </a:p>
          <a:p>
            <a:r>
              <a:rPr lang="en-US" dirty="0"/>
              <a:t>Read Chapter 8 of the Machine Learning book</a:t>
            </a:r>
          </a:p>
          <a:p>
            <a:r>
              <a:rPr lang="en-US" dirty="0"/>
              <a:t>Ask yourself:</a:t>
            </a:r>
          </a:p>
          <a:p>
            <a:pPr lvl="1"/>
            <a:r>
              <a:rPr lang="en-US" dirty="0"/>
              <a:t>Why do you need to read this chapter?</a:t>
            </a:r>
          </a:p>
          <a:p>
            <a:pPr lvl="1"/>
            <a:r>
              <a:rPr lang="en-US" dirty="0"/>
              <a:t>What problems can I apply the algorithms in this chapter?</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8206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Weekly Course Schedule </a:t>
            </a:r>
          </a:p>
        </p:txBody>
      </p:sp>
      <p:sp>
        <p:nvSpPr>
          <p:cNvPr id="3" name="Content Placeholder 2"/>
          <p:cNvSpPr>
            <a:spLocks noGrp="1"/>
          </p:cNvSpPr>
          <p:nvPr>
            <p:ph idx="1"/>
          </p:nvPr>
        </p:nvSpPr>
        <p:spPr/>
        <p:txBody>
          <a:bodyPr numCol="2">
            <a:normAutofit fontScale="92500" lnSpcReduction="10000"/>
          </a:bodyPr>
          <a:lstStyle/>
          <a:p>
            <a:pPr marL="514350" indent="-514350">
              <a:lnSpc>
                <a:spcPct val="110000"/>
              </a:lnSpc>
              <a:spcBef>
                <a:spcPts val="800"/>
              </a:spcBef>
              <a:buFont typeface="+mj-lt"/>
              <a:buAutoNum type="arabicPeriod"/>
            </a:pPr>
            <a:r>
              <a:rPr lang="en-US" sz="2400" dirty="0"/>
              <a:t>Introduction</a:t>
            </a:r>
          </a:p>
          <a:p>
            <a:pPr marL="0" indent="0">
              <a:lnSpc>
                <a:spcPct val="110000"/>
              </a:lnSpc>
              <a:spcBef>
                <a:spcPts val="800"/>
              </a:spcBef>
              <a:buNone/>
            </a:pPr>
            <a:r>
              <a:rPr lang="en-US" sz="2400" i="1" dirty="0"/>
              <a:t>Unsupervised Learning</a:t>
            </a:r>
          </a:p>
          <a:p>
            <a:pPr marL="514350" indent="-514350">
              <a:lnSpc>
                <a:spcPct val="100000"/>
              </a:lnSpc>
              <a:spcBef>
                <a:spcPts val="800"/>
              </a:spcBef>
              <a:buFont typeface="+mj-lt"/>
              <a:buAutoNum type="arabicPeriod" startAt="2"/>
            </a:pPr>
            <a:r>
              <a:rPr lang="en-US" sz="2400" dirty="0"/>
              <a:t>Non-parametric Methods*</a:t>
            </a:r>
          </a:p>
          <a:p>
            <a:pPr marL="514350" indent="-514350">
              <a:lnSpc>
                <a:spcPct val="100000"/>
              </a:lnSpc>
              <a:spcBef>
                <a:spcPts val="800"/>
              </a:spcBef>
              <a:buFont typeface="+mj-lt"/>
              <a:buAutoNum type="arabicPeriod" startAt="2"/>
            </a:pPr>
            <a:r>
              <a:rPr lang="en-US" sz="2400" dirty="0"/>
              <a:t>Bayesian Decision Theory</a:t>
            </a:r>
          </a:p>
          <a:p>
            <a:pPr marL="514350" indent="-514350">
              <a:lnSpc>
                <a:spcPct val="100000"/>
              </a:lnSpc>
              <a:spcBef>
                <a:spcPts val="800"/>
              </a:spcBef>
              <a:buFont typeface="+mj-lt"/>
              <a:buAutoNum type="arabicPeriod" startAt="2"/>
            </a:pPr>
            <a:r>
              <a:rPr lang="en-US" sz="2400" dirty="0"/>
              <a:t>Clustering*</a:t>
            </a:r>
          </a:p>
          <a:p>
            <a:pPr marL="0" indent="0">
              <a:lnSpc>
                <a:spcPct val="100000"/>
              </a:lnSpc>
              <a:spcBef>
                <a:spcPts val="800"/>
              </a:spcBef>
              <a:buNone/>
            </a:pPr>
            <a:r>
              <a:rPr lang="en-US" sz="2400" i="1" dirty="0"/>
              <a:t>Supervised Learning</a:t>
            </a:r>
          </a:p>
          <a:p>
            <a:pPr marL="514350" indent="-514350">
              <a:lnSpc>
                <a:spcPct val="100000"/>
              </a:lnSpc>
              <a:spcBef>
                <a:spcPts val="800"/>
              </a:spcBef>
              <a:buFont typeface="+mj-lt"/>
              <a:buAutoNum type="arabicPeriod" startAt="5"/>
            </a:pPr>
            <a:r>
              <a:rPr lang="en-US" sz="2400" dirty="0"/>
              <a:t>Decision Trees</a:t>
            </a:r>
          </a:p>
          <a:p>
            <a:pPr marL="514350" indent="-514350">
              <a:lnSpc>
                <a:spcPct val="100000"/>
              </a:lnSpc>
              <a:spcBef>
                <a:spcPts val="800"/>
              </a:spcBef>
              <a:buFont typeface="+mj-lt"/>
              <a:buAutoNum type="arabicPeriod" startAt="5"/>
            </a:pPr>
            <a:r>
              <a:rPr lang="en-US" sz="2400" dirty="0"/>
              <a:t>Multinomial Logistic Regression*</a:t>
            </a:r>
          </a:p>
          <a:p>
            <a:pPr marL="514350" indent="-514350">
              <a:lnSpc>
                <a:spcPct val="100000"/>
              </a:lnSpc>
              <a:spcBef>
                <a:spcPts val="800"/>
              </a:spcBef>
              <a:buFont typeface="+mj-lt"/>
              <a:buAutoNum type="arabicPeriod" startAt="5"/>
            </a:pPr>
            <a:r>
              <a:rPr lang="en-US" sz="2400" dirty="0"/>
              <a:t>Learner Evaluation and Comparison</a:t>
            </a:r>
          </a:p>
          <a:p>
            <a:pPr marL="514350" indent="-514350">
              <a:lnSpc>
                <a:spcPct val="100000"/>
              </a:lnSpc>
              <a:spcBef>
                <a:spcPts val="800"/>
              </a:spcBef>
              <a:buFont typeface="+mj-lt"/>
              <a:buAutoNum type="arabicPeriod" startAt="5"/>
            </a:pPr>
            <a:r>
              <a:rPr lang="en-US" sz="2400" dirty="0"/>
              <a:t>Mid-Term Test (</a:t>
            </a:r>
            <a:r>
              <a:rPr lang="en-US" sz="2400" i="1" dirty="0"/>
              <a:t>no class</a:t>
            </a:r>
            <a:r>
              <a:rPr lang="en-US" sz="2400" dirty="0"/>
              <a:t>)</a:t>
            </a:r>
          </a:p>
          <a:p>
            <a:pPr marL="0" indent="0">
              <a:lnSpc>
                <a:spcPct val="100000"/>
              </a:lnSpc>
              <a:spcBef>
                <a:spcPts val="800"/>
              </a:spcBef>
              <a:buNone/>
            </a:pPr>
            <a:r>
              <a:rPr lang="en-US" sz="2400" i="1" dirty="0"/>
              <a:t>Advanced Topics</a:t>
            </a:r>
          </a:p>
          <a:p>
            <a:pPr marL="514350" indent="-514350">
              <a:lnSpc>
                <a:spcPct val="100000"/>
              </a:lnSpc>
              <a:spcBef>
                <a:spcPts val="800"/>
              </a:spcBef>
              <a:buFont typeface="+mj-lt"/>
              <a:buAutoNum type="arabicPeriod" startAt="9"/>
            </a:pPr>
            <a:r>
              <a:rPr lang="en-US" sz="2400" dirty="0"/>
              <a:t>Dimension Reduction</a:t>
            </a:r>
          </a:p>
          <a:p>
            <a:pPr marL="514350" indent="-514350">
              <a:lnSpc>
                <a:spcPct val="100000"/>
              </a:lnSpc>
              <a:spcBef>
                <a:spcPts val="800"/>
              </a:spcBef>
              <a:buFont typeface="+mj-lt"/>
              <a:buAutoNum type="arabicPeriod" startAt="9"/>
            </a:pPr>
            <a:r>
              <a:rPr lang="en-US" sz="2400" dirty="0"/>
              <a:t>Spring Break – No Class</a:t>
            </a:r>
          </a:p>
          <a:p>
            <a:pPr marL="514350" indent="-514350">
              <a:lnSpc>
                <a:spcPct val="100000"/>
              </a:lnSpc>
              <a:spcBef>
                <a:spcPts val="800"/>
              </a:spcBef>
              <a:buFont typeface="+mj-lt"/>
              <a:buAutoNum type="arabicPeriod" startAt="9"/>
            </a:pPr>
            <a:r>
              <a:rPr lang="en-US" sz="2400" dirty="0"/>
              <a:t>Naïve Bayes*</a:t>
            </a:r>
          </a:p>
          <a:p>
            <a:pPr marL="514350" indent="-514350">
              <a:lnSpc>
                <a:spcPct val="100000"/>
              </a:lnSpc>
              <a:spcBef>
                <a:spcPts val="800"/>
              </a:spcBef>
              <a:buFont typeface="+mj-lt"/>
              <a:buAutoNum type="arabicPeriod" startAt="9"/>
            </a:pPr>
            <a:r>
              <a:rPr lang="en-US" sz="2400" dirty="0"/>
              <a:t>Neural Networks</a:t>
            </a:r>
          </a:p>
          <a:p>
            <a:pPr marL="514350" indent="-514350">
              <a:lnSpc>
                <a:spcPct val="100000"/>
              </a:lnSpc>
              <a:spcBef>
                <a:spcPts val="800"/>
              </a:spcBef>
              <a:buFont typeface="+mj-lt"/>
              <a:buAutoNum type="arabicPeriod" startAt="9"/>
            </a:pPr>
            <a:r>
              <a:rPr lang="en-US" sz="2400" dirty="0"/>
              <a:t>Support Vector Machines*</a:t>
            </a:r>
          </a:p>
          <a:p>
            <a:pPr marL="514350" indent="-514350">
              <a:lnSpc>
                <a:spcPct val="100000"/>
              </a:lnSpc>
              <a:spcBef>
                <a:spcPts val="800"/>
              </a:spcBef>
              <a:buFont typeface="+mj-lt"/>
              <a:buAutoNum type="arabicPeriod" startAt="9"/>
            </a:pPr>
            <a:r>
              <a:rPr lang="en-US" sz="2400" dirty="0"/>
              <a:t>Bagging, Adaptive Boosting</a:t>
            </a:r>
          </a:p>
          <a:p>
            <a:pPr marL="514350" indent="-514350">
              <a:lnSpc>
                <a:spcPct val="100000"/>
              </a:lnSpc>
              <a:spcBef>
                <a:spcPts val="800"/>
              </a:spcBef>
              <a:buFont typeface="+mj-lt"/>
              <a:buAutoNum type="arabicPeriod" startAt="9"/>
            </a:pPr>
            <a:r>
              <a:rPr lang="en-US" sz="2400" dirty="0"/>
              <a:t>Gradient Boosting</a:t>
            </a:r>
          </a:p>
          <a:p>
            <a:pPr marL="0" indent="0">
              <a:lnSpc>
                <a:spcPct val="100000"/>
              </a:lnSpc>
              <a:spcBef>
                <a:spcPts val="800"/>
              </a:spcBef>
              <a:buNone/>
            </a:pPr>
            <a:endParaRPr lang="en-US" sz="2400" dirty="0"/>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6" name="Picture 5">
            <a:extLst>
              <a:ext uri="{FF2B5EF4-FFF2-40B4-BE49-F238E27FC236}">
                <a16:creationId xmlns:a16="http://schemas.microsoft.com/office/drawing/2014/main" id="{D228E096-BFFC-45D1-9B78-98E1CC6B50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TextBox 3">
            <a:extLst>
              <a:ext uri="{FF2B5EF4-FFF2-40B4-BE49-F238E27FC236}">
                <a16:creationId xmlns:a16="http://schemas.microsoft.com/office/drawing/2014/main" id="{655EB1DA-F2BC-44B9-A442-F5745ADC2EF4}"/>
              </a:ext>
            </a:extLst>
          </p:cNvPr>
          <p:cNvSpPr txBox="1"/>
          <p:nvPr/>
        </p:nvSpPr>
        <p:spPr>
          <a:xfrm>
            <a:off x="10075147" y="5807631"/>
            <a:ext cx="2021604" cy="369332"/>
          </a:xfrm>
          <a:prstGeom prst="rect">
            <a:avLst/>
          </a:prstGeom>
          <a:noFill/>
        </p:spPr>
        <p:txBody>
          <a:bodyPr wrap="square" rtlCol="0">
            <a:spAutoFit/>
          </a:bodyPr>
          <a:lstStyle/>
          <a:p>
            <a:r>
              <a:rPr lang="en-US" dirty="0"/>
              <a:t>* Assignment Week</a:t>
            </a:r>
          </a:p>
        </p:txBody>
      </p:sp>
    </p:spTree>
    <p:extLst>
      <p:ext uri="{BB962C8B-B14F-4D97-AF65-F5344CB8AC3E}">
        <p14:creationId xmlns:p14="http://schemas.microsoft.com/office/powerpoint/2010/main" val="408316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Textbook and Software</a:t>
            </a:r>
          </a:p>
        </p:txBody>
      </p:sp>
      <p:sp>
        <p:nvSpPr>
          <p:cNvPr id="3" name="Content Placeholder 2"/>
          <p:cNvSpPr>
            <a:spLocks noGrp="1"/>
          </p:cNvSpPr>
          <p:nvPr>
            <p:ph idx="1"/>
          </p:nvPr>
        </p:nvSpPr>
        <p:spPr>
          <a:xfrm>
            <a:off x="838200" y="1825625"/>
            <a:ext cx="5257800" cy="4351338"/>
          </a:xfrm>
        </p:spPr>
        <p:txBody>
          <a:bodyPr>
            <a:normAutofit/>
          </a:bodyPr>
          <a:lstStyle/>
          <a:p>
            <a:pPr lvl="0"/>
            <a:r>
              <a:rPr lang="en-US" dirty="0" err="1"/>
              <a:t>Ethem</a:t>
            </a:r>
            <a:r>
              <a:rPr lang="en-US" dirty="0"/>
              <a:t> </a:t>
            </a:r>
            <a:r>
              <a:rPr lang="en-US" dirty="0" err="1"/>
              <a:t>Alpaydin</a:t>
            </a:r>
            <a:r>
              <a:rPr lang="en-US" dirty="0"/>
              <a:t> (2014). </a:t>
            </a:r>
            <a:r>
              <a:rPr lang="en-US" i="1" dirty="0"/>
              <a:t>Introduction to Machine Learning, Third Edition</a:t>
            </a:r>
            <a:r>
              <a:rPr lang="en-US" dirty="0"/>
              <a:t>, MIT Press</a:t>
            </a:r>
          </a:p>
          <a:p>
            <a:pPr marL="0" lv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pic>
        <p:nvPicPr>
          <p:cNvPr id="8" name="Picture 7">
            <a:extLst>
              <a:ext uri="{FF2B5EF4-FFF2-40B4-BE49-F238E27FC236}">
                <a16:creationId xmlns:a16="http://schemas.microsoft.com/office/drawing/2014/main" id="{195D2E3C-2A6A-4982-926E-7F08202FA3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Content Placeholder 2">
            <a:extLst>
              <a:ext uri="{FF2B5EF4-FFF2-40B4-BE49-F238E27FC236}">
                <a16:creationId xmlns:a16="http://schemas.microsoft.com/office/drawing/2014/main" id="{C8030D3F-920F-4E4F-B418-F0DB9A6A270D}"/>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Python 3.7.x</a:t>
            </a:r>
          </a:p>
          <a:p>
            <a:pPr lvl="1"/>
            <a:r>
              <a:rPr lang="en-US" dirty="0"/>
              <a:t>Platform of your choice (Windows, macOS, or Linux)</a:t>
            </a:r>
          </a:p>
          <a:p>
            <a:pPr lvl="1"/>
            <a:r>
              <a:rPr lang="en-US" dirty="0"/>
              <a:t>Required for completing your programming assignments</a:t>
            </a:r>
          </a:p>
          <a:p>
            <a:pPr lvl="1"/>
            <a:r>
              <a:rPr lang="en-US" dirty="0"/>
              <a:t>I developed Python codes in the Spyder environment</a:t>
            </a:r>
          </a:p>
          <a:p>
            <a:pPr lvl="1"/>
            <a:r>
              <a:rPr lang="en-US" dirty="0"/>
              <a:t>I am using Python 3.7.3 (Apr 2019)</a:t>
            </a:r>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BE93921B-2443-48FB-AEF3-849C30612B29}"/>
              </a:ext>
            </a:extLst>
          </p:cNvPr>
          <p:cNvPicPr>
            <a:picLocks noChangeAspect="1"/>
          </p:cNvPicPr>
          <p:nvPr/>
        </p:nvPicPr>
        <p:blipFill>
          <a:blip r:embed="rId4"/>
          <a:stretch>
            <a:fillRect/>
          </a:stretch>
        </p:blipFill>
        <p:spPr>
          <a:xfrm>
            <a:off x="6096000" y="5394304"/>
            <a:ext cx="2587084" cy="731520"/>
          </a:xfrm>
          <a:prstGeom prst="rect">
            <a:avLst/>
          </a:prstGeom>
        </p:spPr>
      </p:pic>
      <p:pic>
        <p:nvPicPr>
          <p:cNvPr id="6" name="Picture 5">
            <a:extLst>
              <a:ext uri="{FF2B5EF4-FFF2-40B4-BE49-F238E27FC236}">
                <a16:creationId xmlns:a16="http://schemas.microsoft.com/office/drawing/2014/main" id="{736A9361-DF21-41B0-BFFF-0608E19A6286}"/>
              </a:ext>
            </a:extLst>
          </p:cNvPr>
          <p:cNvPicPr>
            <a:picLocks noChangeAspect="1"/>
          </p:cNvPicPr>
          <p:nvPr/>
        </p:nvPicPr>
        <p:blipFill>
          <a:blip r:embed="rId5"/>
          <a:stretch>
            <a:fillRect/>
          </a:stretch>
        </p:blipFill>
        <p:spPr>
          <a:xfrm>
            <a:off x="1134244" y="3292475"/>
            <a:ext cx="2743888" cy="3200400"/>
          </a:xfrm>
          <a:prstGeom prst="rect">
            <a:avLst/>
          </a:prstGeom>
        </p:spPr>
      </p:pic>
      <p:pic>
        <p:nvPicPr>
          <p:cNvPr id="11" name="Picture 10">
            <a:extLst>
              <a:ext uri="{FF2B5EF4-FFF2-40B4-BE49-F238E27FC236}">
                <a16:creationId xmlns:a16="http://schemas.microsoft.com/office/drawing/2014/main" id="{256E4C4B-64B5-48B0-9BF0-8E1493DFC9E5}"/>
              </a:ext>
            </a:extLst>
          </p:cNvPr>
          <p:cNvPicPr>
            <a:picLocks noChangeAspect="1"/>
          </p:cNvPicPr>
          <p:nvPr/>
        </p:nvPicPr>
        <p:blipFill>
          <a:blip r:embed="rId6"/>
          <a:stretch>
            <a:fillRect/>
          </a:stretch>
        </p:blipFill>
        <p:spPr>
          <a:xfrm>
            <a:off x="8874948" y="5394304"/>
            <a:ext cx="3286664" cy="731520"/>
          </a:xfrm>
          <a:prstGeom prst="rect">
            <a:avLst/>
          </a:prstGeom>
        </p:spPr>
      </p:pic>
    </p:spTree>
    <p:extLst>
      <p:ext uri="{BB962C8B-B14F-4D97-AF65-F5344CB8AC3E}">
        <p14:creationId xmlns:p14="http://schemas.microsoft.com/office/powerpoint/2010/main" val="334716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Evaluation and Grade</a:t>
            </a:r>
          </a:p>
        </p:txBody>
      </p:sp>
      <p:sp>
        <p:nvSpPr>
          <p:cNvPr id="3" name="Content Placeholder 2"/>
          <p:cNvSpPr>
            <a:spLocks noGrp="1"/>
          </p:cNvSpPr>
          <p:nvPr>
            <p:ph idx="1"/>
          </p:nvPr>
        </p:nvSpPr>
        <p:spPr>
          <a:xfrm>
            <a:off x="838200" y="1825625"/>
            <a:ext cx="10515600" cy="4351338"/>
          </a:xfrm>
        </p:spPr>
        <p:txBody>
          <a:bodyPr numCol="2" anchor="ctr">
            <a:normAutofit/>
          </a:bodyPr>
          <a:lstStyle/>
          <a:p>
            <a:pPr marL="0" indent="0">
              <a:buNone/>
            </a:pPr>
            <a:r>
              <a:rPr lang="en-US" b="1" dirty="0"/>
              <a:t>Evaluation:</a:t>
            </a:r>
          </a:p>
          <a:p>
            <a:pPr lvl="1"/>
            <a:endParaRPr lang="en-US" sz="2800" dirty="0"/>
          </a:p>
          <a:p>
            <a:pPr lvl="1"/>
            <a:r>
              <a:rPr lang="en-US" sz="2800" dirty="0"/>
              <a:t>50% Assignments</a:t>
            </a:r>
          </a:p>
          <a:p>
            <a:pPr lvl="1"/>
            <a:r>
              <a:rPr lang="en-US" sz="2800" dirty="0"/>
              <a:t>25% Mid-Term Test</a:t>
            </a:r>
          </a:p>
          <a:p>
            <a:pPr lvl="1"/>
            <a:r>
              <a:rPr lang="en-US" sz="2800" dirty="0"/>
              <a:t>25% Final Exam</a:t>
            </a:r>
          </a:p>
          <a:p>
            <a:pPr lvl="1"/>
            <a:endParaRPr lang="en-US" sz="2800" dirty="0"/>
          </a:p>
          <a:p>
            <a:pPr marL="0" indent="0">
              <a:buNone/>
            </a:pPr>
            <a:endParaRPr lang="en-US" dirty="0"/>
          </a:p>
          <a:p>
            <a:pPr marL="0" indent="0">
              <a:buNone/>
            </a:pPr>
            <a:endParaRPr lang="en-US" dirty="0"/>
          </a:p>
          <a:p>
            <a:pPr marL="0" indent="0">
              <a:buNone/>
            </a:pPr>
            <a:endParaRPr lang="en-US" dirty="0"/>
          </a:p>
          <a:p>
            <a:pPr marL="0" indent="0">
              <a:buNone/>
            </a:pPr>
            <a:r>
              <a:rPr lang="en-US" b="1" dirty="0"/>
              <a:t>Letter Grade:</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82778832"/>
              </p:ext>
            </p:extLst>
          </p:nvPr>
        </p:nvGraphicFramePr>
        <p:xfrm>
          <a:off x="6096000" y="2484913"/>
          <a:ext cx="4991100" cy="1700588"/>
        </p:xfrm>
        <a:graphic>
          <a:graphicData uri="http://schemas.openxmlformats.org/drawingml/2006/table">
            <a:tbl>
              <a:tblPr/>
              <a:tblGrid>
                <a:gridCol w="542925">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2609850">
                  <a:extLst>
                    <a:ext uri="{9D8B030D-6E8A-4147-A177-3AD203B41FA5}">
                      <a16:colId xmlns:a16="http://schemas.microsoft.com/office/drawing/2014/main" val="20002"/>
                    </a:ext>
                  </a:extLst>
                </a:gridCol>
              </a:tblGrid>
              <a:tr h="425147">
                <a:tc>
                  <a:txBody>
                    <a:bodyPr/>
                    <a:lstStyle/>
                    <a:p>
                      <a:pPr marL="0" marR="0" algn="ctr">
                        <a:spcBef>
                          <a:spcPts val="0"/>
                        </a:spcBef>
                        <a:spcAft>
                          <a:spcPts val="0"/>
                        </a:spcAft>
                      </a:pPr>
                      <a:r>
                        <a:rPr lang="en-US" sz="2000" dirty="0">
                          <a:effectLst/>
                          <a:latin typeface="+mn-lt"/>
                          <a:ea typeface="Times New Roman" panose="02020603050405020304" pitchFamily="18" charset="0"/>
                        </a:rPr>
                        <a:t>A</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Excellent</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93% and above</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425147">
                <a:tc>
                  <a:txBody>
                    <a:bodyPr/>
                    <a:lstStyle/>
                    <a:p>
                      <a:pPr marL="0" marR="0" algn="ctr">
                        <a:spcBef>
                          <a:spcPts val="0"/>
                        </a:spcBef>
                        <a:spcAft>
                          <a:spcPts val="0"/>
                        </a:spcAft>
                      </a:pPr>
                      <a:r>
                        <a:rPr lang="en-US" sz="2000" dirty="0">
                          <a:effectLst/>
                          <a:latin typeface="+mn-lt"/>
                          <a:ea typeface="Times New Roman" panose="02020603050405020304" pitchFamily="18" charset="0"/>
                        </a:rPr>
                        <a:t>B</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Average</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75% and less than 93% </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425147">
                <a:tc>
                  <a:txBody>
                    <a:bodyPr/>
                    <a:lstStyle/>
                    <a:p>
                      <a:pPr marL="0" marR="0" algn="ctr">
                        <a:spcBef>
                          <a:spcPts val="0"/>
                        </a:spcBef>
                        <a:spcAft>
                          <a:spcPts val="0"/>
                        </a:spcAft>
                      </a:pPr>
                      <a:r>
                        <a:rPr lang="en-US" sz="2000" dirty="0">
                          <a:effectLst/>
                          <a:latin typeface="+mn-lt"/>
                          <a:ea typeface="Times New Roman" panose="02020603050405020304" pitchFamily="18" charset="0"/>
                        </a:rPr>
                        <a:t>C</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Passed</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60% and less than 75% </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425147">
                <a:tc>
                  <a:txBody>
                    <a:bodyPr/>
                    <a:lstStyle/>
                    <a:p>
                      <a:pPr marL="0" marR="0" algn="ctr">
                        <a:spcBef>
                          <a:spcPts val="0"/>
                        </a:spcBef>
                        <a:spcAft>
                          <a:spcPts val="600"/>
                        </a:spcAft>
                      </a:pPr>
                      <a:r>
                        <a:rPr lang="en-US" sz="2000" dirty="0">
                          <a:effectLst/>
                          <a:latin typeface="+mn-lt"/>
                          <a:ea typeface="Times New Roman" panose="02020603050405020304" pitchFamily="18" charset="0"/>
                        </a:rPr>
                        <a:t>E</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0000"/>
                    </a:solidFill>
                  </a:tcPr>
                </a:tc>
                <a:tc>
                  <a:txBody>
                    <a:bodyPr/>
                    <a:lstStyle/>
                    <a:p>
                      <a:pPr marL="0" marR="0">
                        <a:spcBef>
                          <a:spcPts val="0"/>
                        </a:spcBef>
                        <a:spcAft>
                          <a:spcPts val="600"/>
                        </a:spcAft>
                      </a:pPr>
                      <a:r>
                        <a:rPr lang="en-US" sz="2000" dirty="0">
                          <a:effectLst/>
                          <a:latin typeface="+mn-lt"/>
                          <a:ea typeface="Times New Roman" panose="02020603050405020304" pitchFamily="18" charset="0"/>
                        </a:rPr>
                        <a:t>Failed</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0000"/>
                    </a:solidFill>
                  </a:tcPr>
                </a:tc>
                <a:tc>
                  <a:txBody>
                    <a:bodyPr/>
                    <a:lstStyle/>
                    <a:p>
                      <a:pPr marL="0" marR="0">
                        <a:spcBef>
                          <a:spcPts val="0"/>
                        </a:spcBef>
                        <a:spcAft>
                          <a:spcPts val="600"/>
                        </a:spcAft>
                      </a:pPr>
                      <a:r>
                        <a:rPr lang="en-US" sz="2000" dirty="0">
                          <a:effectLst/>
                          <a:latin typeface="+mn-lt"/>
                          <a:ea typeface="Times New Roman" panose="02020603050405020304" pitchFamily="18" charset="0"/>
                        </a:rPr>
                        <a:t>Less than 60% </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0000"/>
                    </a:solidFill>
                  </a:tcP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FDCDB983-C235-49E8-A6E7-8994A84312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9" name="Table 8">
            <a:extLst>
              <a:ext uri="{FF2B5EF4-FFF2-40B4-BE49-F238E27FC236}">
                <a16:creationId xmlns:a16="http://schemas.microsoft.com/office/drawing/2014/main" id="{0CDEAA0E-648D-4D38-A065-960603C0FAB0}"/>
              </a:ext>
            </a:extLst>
          </p:cNvPr>
          <p:cNvGraphicFramePr>
            <a:graphicFrameLocks noGrp="1"/>
          </p:cNvGraphicFramePr>
          <p:nvPr>
            <p:extLst>
              <p:ext uri="{D42A27DB-BD31-4B8C-83A1-F6EECF244321}">
                <p14:modId xmlns:p14="http://schemas.microsoft.com/office/powerpoint/2010/main" val="786700055"/>
              </p:ext>
            </p:extLst>
          </p:nvPr>
        </p:nvGraphicFramePr>
        <p:xfrm>
          <a:off x="1159497" y="4660422"/>
          <a:ext cx="4430598" cy="1403396"/>
        </p:xfrm>
        <a:graphic>
          <a:graphicData uri="http://schemas.openxmlformats.org/drawingml/2006/table">
            <a:tbl>
              <a:tblPr/>
              <a:tblGrid>
                <a:gridCol w="1257094">
                  <a:extLst>
                    <a:ext uri="{9D8B030D-6E8A-4147-A177-3AD203B41FA5}">
                      <a16:colId xmlns:a16="http://schemas.microsoft.com/office/drawing/2014/main" val="2404343115"/>
                    </a:ext>
                  </a:extLst>
                </a:gridCol>
                <a:gridCol w="1495533">
                  <a:extLst>
                    <a:ext uri="{9D8B030D-6E8A-4147-A177-3AD203B41FA5}">
                      <a16:colId xmlns:a16="http://schemas.microsoft.com/office/drawing/2014/main" val="3475780766"/>
                    </a:ext>
                  </a:extLst>
                </a:gridCol>
                <a:gridCol w="1677971">
                  <a:extLst>
                    <a:ext uri="{9D8B030D-6E8A-4147-A177-3AD203B41FA5}">
                      <a16:colId xmlns:a16="http://schemas.microsoft.com/office/drawing/2014/main" val="1042881494"/>
                    </a:ext>
                  </a:extLst>
                </a:gridCol>
              </a:tblGrid>
              <a:tr h="350849">
                <a:tc>
                  <a:txBody>
                    <a:bodyPr/>
                    <a:lstStyle/>
                    <a:p>
                      <a:pPr algn="ctr" fontAlgn="b"/>
                      <a:r>
                        <a:rPr lang="en-US" sz="2000" b="1" i="0" u="none" strike="noStrike" dirty="0">
                          <a:solidFill>
                            <a:srgbClr val="000000"/>
                          </a:solidFill>
                          <a:effectLst/>
                          <a:latin typeface="Calibri" panose="020F0502020204030204" pitchFamily="34"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panose="020F0502020204030204" pitchFamily="34" charset="0"/>
                        </a:rPr>
                        <a:t>Fall 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panose="020F0502020204030204" pitchFamily="34" charset="0"/>
                        </a:rPr>
                        <a:t>Spring 2019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590015"/>
                  </a:ext>
                </a:extLst>
              </a:tr>
              <a:tr h="350849">
                <a:tc>
                  <a:txBody>
                    <a:bodyPr/>
                    <a:lstStyle/>
                    <a:p>
                      <a:pPr algn="ctr" fontAlgn="b"/>
                      <a:r>
                        <a:rPr lang="en-US" sz="2000" b="0" i="0" u="none" strike="noStrike" dirty="0">
                          <a:solidFill>
                            <a:srgbClr val="000000"/>
                          </a:solidFill>
                          <a:effectLst/>
                          <a:latin typeface="Calibri" panose="020F050202020403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868492"/>
                  </a:ext>
                </a:extLst>
              </a:tr>
              <a:tr h="350849">
                <a:tc>
                  <a:txBody>
                    <a:bodyPr/>
                    <a:lstStyle/>
                    <a:p>
                      <a:pPr algn="ctr" fontAlgn="b"/>
                      <a:r>
                        <a:rPr lang="en-US" sz="2000" b="0" i="0" u="none" strike="noStrike" dirty="0">
                          <a:solidFill>
                            <a:srgbClr val="000000"/>
                          </a:solidFill>
                          <a:effectLst/>
                          <a:latin typeface="Calibri" panose="020F0502020204030204" pitchFamily="34" charset="0"/>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738342"/>
                  </a:ext>
                </a:extLst>
              </a:tr>
              <a:tr h="350849">
                <a:tc>
                  <a:txBody>
                    <a:bodyPr/>
                    <a:lstStyle/>
                    <a:p>
                      <a:pPr algn="ctr" fontAlgn="b"/>
                      <a:r>
                        <a:rPr lang="en-US" sz="2000" b="0" i="0" u="none" strike="noStrike" dirty="0">
                          <a:solidFill>
                            <a:srgbClr val="000000"/>
                          </a:solidFill>
                          <a:effectLst/>
                          <a:latin typeface="Calibri" panose="020F0502020204030204" pitchFamily="34" charset="0"/>
                        </a:rPr>
                        <a:t>C or Below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4813151"/>
                  </a:ext>
                </a:extLst>
              </a:tr>
            </a:tbl>
          </a:graphicData>
        </a:graphic>
      </p:graphicFrame>
    </p:spTree>
    <p:extLst>
      <p:ext uri="{BB962C8B-B14F-4D97-AF65-F5344CB8AC3E}">
        <p14:creationId xmlns:p14="http://schemas.microsoft.com/office/powerpoint/2010/main" val="2694079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5596</TotalTime>
  <Words>5360</Words>
  <Application>Microsoft Office PowerPoint</Application>
  <PresentationFormat>Widescreen</PresentationFormat>
  <Paragraphs>734</Paragraphs>
  <Slides>65</Slides>
  <Notes>65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Courier New</vt:lpstr>
      <vt:lpstr>Wingdings</vt:lpstr>
      <vt:lpstr>Office Theme</vt:lpstr>
      <vt:lpstr>   CS 584 Machine Learning</vt:lpstr>
      <vt:lpstr>About the Instructor</vt:lpstr>
      <vt:lpstr>About the Instructor </vt:lpstr>
      <vt:lpstr>About Teaching Assistant</vt:lpstr>
      <vt:lpstr>Week 1 Agenda</vt:lpstr>
      <vt:lpstr>What is this Course? </vt:lpstr>
      <vt:lpstr>Syllabus: Weekly Course Schedule </vt:lpstr>
      <vt:lpstr>Syllabus: Textbook and Software</vt:lpstr>
      <vt:lpstr>Syllabus: Evaluation and Grade</vt:lpstr>
      <vt:lpstr>Syllabus: Attendance for Section 01 </vt:lpstr>
      <vt:lpstr>Syllabus: Assignments </vt:lpstr>
      <vt:lpstr>Syllabus: Assignments – Late Work Policy </vt:lpstr>
      <vt:lpstr>Syllabus: Mid-Term Test and Final Exam </vt:lpstr>
      <vt:lpstr>Complete Online Quick Straw Poll</vt:lpstr>
      <vt:lpstr>What is Machine Learning?</vt:lpstr>
      <vt:lpstr>Historical Definitions</vt:lpstr>
      <vt:lpstr>Definitions on the Internet</vt:lpstr>
      <vt:lpstr>Definitions from Tech Company</vt:lpstr>
      <vt:lpstr>Machine Learning (Tom Mitchell,1997)</vt:lpstr>
      <vt:lpstr>A Human Learning Activity</vt:lpstr>
      <vt:lpstr>Three Components of a Learning Activity</vt:lpstr>
      <vt:lpstr>Before a Learning Activity</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After a Learning Activity</vt:lpstr>
      <vt:lpstr>Follow-Up a Learning Activity</vt:lpstr>
      <vt:lpstr>Follow-Up a Learning Activity</vt:lpstr>
      <vt:lpstr>Machine Learning Life Cycle</vt:lpstr>
      <vt:lpstr>What ML Algorithm Should I Use?</vt:lpstr>
      <vt:lpstr>What ML Algorithm Should I Use?</vt:lpstr>
      <vt:lpstr>PowerPoint Presentation</vt:lpstr>
      <vt:lpstr>Types of Machine Learning Algorithms</vt:lpstr>
      <vt:lpstr>Types of Machine Learning Algorithms</vt:lpstr>
      <vt:lpstr>Brief Preview of Future Topics</vt:lpstr>
      <vt:lpstr>Non-parametric Methods</vt:lpstr>
      <vt:lpstr>Bayesian Decision Theory</vt:lpstr>
      <vt:lpstr>Clustering</vt:lpstr>
      <vt:lpstr>Clustering (A Over-Simplified Example)</vt:lpstr>
      <vt:lpstr>Decision Trees</vt:lpstr>
      <vt:lpstr>Decision Trees (The Loan Officer Example)</vt:lpstr>
      <vt:lpstr>Logistic Regression</vt:lpstr>
      <vt:lpstr>Logistic Regression Example</vt:lpstr>
      <vt:lpstr>Logistic Regression Example </vt:lpstr>
      <vt:lpstr>Logistic Regression Example </vt:lpstr>
      <vt:lpstr>Logistic Regression Example</vt:lpstr>
      <vt:lpstr>Learner Evaluation and Comparison</vt:lpstr>
      <vt:lpstr>Learner Evaluation and Comparison</vt:lpstr>
      <vt:lpstr>Dimension Reduction</vt:lpstr>
      <vt:lpstr>Naïve Bayes</vt:lpstr>
      <vt:lpstr>Naïve Bayes Example</vt:lpstr>
      <vt:lpstr>Naïve Bayes Example</vt:lpstr>
      <vt:lpstr>Naïve Bayes Example</vt:lpstr>
      <vt:lpstr>Naïve Bayes Example</vt:lpstr>
      <vt:lpstr>Neural Networks</vt:lpstr>
      <vt:lpstr>Support Vector Machines</vt:lpstr>
      <vt:lpstr>Support Vector Machines</vt:lpstr>
      <vt:lpstr>Combining Multiple Learners</vt:lpstr>
      <vt:lpstr>Preparation For Week 2</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1136</cp:revision>
  <cp:lastPrinted>2014-06-20T14:10:14Z</cp:lastPrinted>
  <dcterms:created xsi:type="dcterms:W3CDTF">2014-05-31T22:30:28Z</dcterms:created>
  <dcterms:modified xsi:type="dcterms:W3CDTF">2019-08-21T23:18:48Z</dcterms:modified>
</cp:coreProperties>
</file>