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461" r:id="rId3"/>
    <p:sldId id="476" r:id="rId4"/>
    <p:sldId id="569" r:id="rId5"/>
    <p:sldId id="475" r:id="rId6"/>
    <p:sldId id="570" r:id="rId7"/>
    <p:sldId id="483" r:id="rId8"/>
    <p:sldId id="477" r:id="rId9"/>
    <p:sldId id="390" r:id="rId10"/>
    <p:sldId id="421" r:id="rId11"/>
    <p:sldId id="388" r:id="rId12"/>
    <p:sldId id="463" r:id="rId13"/>
    <p:sldId id="488" r:id="rId14"/>
    <p:sldId id="451" r:id="rId15"/>
    <p:sldId id="400" r:id="rId16"/>
    <p:sldId id="434" r:id="rId17"/>
    <p:sldId id="493" r:id="rId18"/>
    <p:sldId id="494" r:id="rId19"/>
    <p:sldId id="362" r:id="rId20"/>
    <p:sldId id="495" r:id="rId21"/>
    <p:sldId id="491" r:id="rId22"/>
    <p:sldId id="408" r:id="rId23"/>
    <p:sldId id="409" r:id="rId24"/>
    <p:sldId id="410" r:id="rId25"/>
    <p:sldId id="411" r:id="rId26"/>
    <p:sldId id="492" r:id="rId27"/>
    <p:sldId id="454" r:id="rId28"/>
    <p:sldId id="457" r:id="rId29"/>
    <p:sldId id="496" r:id="rId30"/>
    <p:sldId id="358" r:id="rId31"/>
    <p:sldId id="402" r:id="rId32"/>
    <p:sldId id="404" r:id="rId33"/>
    <p:sldId id="497" r:id="rId34"/>
    <p:sldId id="498" r:id="rId35"/>
    <p:sldId id="405" r:id="rId36"/>
    <p:sldId id="406" r:id="rId37"/>
    <p:sldId id="571" r:id="rId38"/>
    <p:sldId id="572" r:id="rId39"/>
    <p:sldId id="444" r:id="rId40"/>
    <p:sldId id="499" r:id="rId41"/>
    <p:sldId id="573" r:id="rId42"/>
    <p:sldId id="502" r:id="rId43"/>
    <p:sldId id="500" r:id="rId44"/>
    <p:sldId id="501" r:id="rId45"/>
    <p:sldId id="503" r:id="rId46"/>
    <p:sldId id="577" r:id="rId47"/>
    <p:sldId id="578" r:id="rId48"/>
    <p:sldId id="579" r:id="rId49"/>
    <p:sldId id="580" r:id="rId50"/>
    <p:sldId id="576" r:id="rId51"/>
    <p:sldId id="504" r:id="rId52"/>
    <p:sldId id="505" r:id="rId53"/>
    <p:sldId id="506" r:id="rId54"/>
    <p:sldId id="507" r:id="rId55"/>
    <p:sldId id="508" r:id="rId56"/>
    <p:sldId id="510" r:id="rId57"/>
    <p:sldId id="511" r:id="rId58"/>
    <p:sldId id="512" r:id="rId59"/>
    <p:sldId id="515" r:id="rId60"/>
    <p:sldId id="513" r:id="rId61"/>
    <p:sldId id="574" r:id="rId62"/>
    <p:sldId id="516" r:id="rId63"/>
    <p:sldId id="575" r:id="rId64"/>
    <p:sldId id="518" r:id="rId65"/>
    <p:sldId id="568" r:id="rId66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1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27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41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14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75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63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55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9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4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12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6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48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6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2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6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6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scikit-learn.org/stable/auto_examples/cluster/plot_face_segmentation.html#sphx-glr-auto-examples-cluster-plot-face-segmentation-p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cs.joensuu.fi/sipu/datasets/jain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4</a:t>
            </a:r>
          </a:p>
          <a:p>
            <a:r>
              <a:rPr lang="en-US" sz="4000" dirty="0"/>
              <a:t>September 11,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Specifications for Clustering:</a:t>
            </a:r>
          </a:p>
          <a:p>
            <a:pPr lvl="1"/>
            <a:r>
              <a:rPr lang="en-US" dirty="0"/>
              <a:t>What is the definition of “similar” or “dissimilar”?</a:t>
            </a:r>
          </a:p>
          <a:p>
            <a:pPr lvl="1"/>
            <a:r>
              <a:rPr lang="en-US" dirty="0"/>
              <a:t>How to assign observations into clusters?</a:t>
            </a:r>
          </a:p>
          <a:p>
            <a:pPr lvl="1"/>
            <a:r>
              <a:rPr lang="en-US" dirty="0"/>
              <a:t>How many clusters are there (or do we need)?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Post-Clustering:</a:t>
            </a:r>
          </a:p>
          <a:p>
            <a:pPr lvl="1"/>
            <a:r>
              <a:rPr lang="en-US" dirty="0"/>
              <a:t>How do we describe the clusters?</a:t>
            </a:r>
          </a:p>
          <a:p>
            <a:pPr lvl="1"/>
            <a:r>
              <a:rPr lang="en-US" dirty="0"/>
              <a:t>What are the dominant characteristics of clusters?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D57EA-0037-4607-8786-E38743BC5C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4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 Analysis: What is Similar or Dissimilar?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a distance metric to measure similarity or dissimilarity.</a:t>
            </a:r>
          </a:p>
          <a:p>
            <a:r>
              <a:rPr lang="en-US" dirty="0"/>
              <a:t>Suppose there are three observations: 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, and 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.  We will say that 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 is similar to 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, but dissimilar to 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 if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&lt;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) where d(.,.) is a distance metric.</a:t>
            </a:r>
          </a:p>
          <a:p>
            <a:r>
              <a:rPr lang="en-US" dirty="0"/>
              <a:t>A function is a distance metric if it has the following four properties: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Non-negativity: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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Coincidence: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= 0 if and only if 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Symmetry: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= d(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Triangle Inequality: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+ d(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/>
              <a:t>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FD0DD-81DE-4FFE-9BFC-33195BADFA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8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Distance Metric for Interval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-457200">
                  <a:spcBef>
                    <a:spcPts val="1000"/>
                  </a:spcBef>
                </a:pPr>
                <a:r>
                  <a:rPr lang="en-US" sz="2800" dirty="0"/>
                  <a:t>Suppose two observations on </a:t>
                </a:r>
                <a:r>
                  <a:rPr lang="en-US" sz="2800" i="1" dirty="0"/>
                  <a:t>m</a:t>
                </a:r>
                <a:r>
                  <a:rPr lang="en-US" sz="2800" dirty="0"/>
                  <a:t> number of interval variables.  The observations are: </a:t>
                </a:r>
                <a:r>
                  <a:rPr lang="en-US" sz="2800" b="1" dirty="0"/>
                  <a:t>x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 = (x</a:t>
                </a:r>
                <a:r>
                  <a:rPr lang="en-US" sz="2800" baseline="-25000" dirty="0"/>
                  <a:t>11</a:t>
                </a:r>
                <a:r>
                  <a:rPr lang="en-US" sz="2800" dirty="0"/>
                  <a:t>, x</a:t>
                </a:r>
                <a:r>
                  <a:rPr lang="en-US" sz="2800" baseline="-25000" dirty="0"/>
                  <a:t>12</a:t>
                </a:r>
                <a:r>
                  <a:rPr lang="en-US" sz="2800" dirty="0"/>
                  <a:t>, … , x</a:t>
                </a:r>
                <a:r>
                  <a:rPr lang="en-US" sz="2800" baseline="-25000" dirty="0"/>
                  <a:t>1m</a:t>
                </a:r>
                <a:r>
                  <a:rPr lang="en-US" sz="2800" dirty="0"/>
                  <a:t>) and </a:t>
                </a:r>
                <a:r>
                  <a:rPr lang="en-US" sz="2800" b="1" dirty="0"/>
                  <a:t>x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= (x</a:t>
                </a:r>
                <a:r>
                  <a:rPr lang="en-US" sz="2800" baseline="-25000" dirty="0"/>
                  <a:t>21</a:t>
                </a:r>
                <a:r>
                  <a:rPr lang="en-US" sz="2800" dirty="0"/>
                  <a:t>, x</a:t>
                </a:r>
                <a:r>
                  <a:rPr lang="en-US" sz="2800" baseline="-25000" dirty="0"/>
                  <a:t>22</a:t>
                </a:r>
                <a:r>
                  <a:rPr lang="en-US" sz="2800" dirty="0"/>
                  <a:t>, … , x</a:t>
                </a:r>
                <a:r>
                  <a:rPr lang="en-US" sz="2800" baseline="-25000" dirty="0"/>
                  <a:t>2m</a:t>
                </a:r>
                <a:r>
                  <a:rPr lang="en-US" sz="2800" dirty="0"/>
                  <a:t>).</a:t>
                </a:r>
              </a:p>
              <a:p>
                <a:pPr marL="457200" lvl="1" indent="-457200">
                  <a:spcBef>
                    <a:spcPts val="1000"/>
                  </a:spcBef>
                </a:pPr>
                <a:r>
                  <a:rPr lang="en-US" sz="2800" b="1" dirty="0"/>
                  <a:t>The Euclidean distance</a:t>
                </a:r>
                <a:r>
                  <a:rPr lang="en-US" sz="2800" dirty="0"/>
                  <a:t> (a.k.a. the Direct Flight distance):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AD5A9-1066-4008-8A6A-F114D5132A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3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Normalization of Interval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all variables are measured in the same units (for example, feet) or of similar variances, then normalization might not be necessary.</a:t>
            </a:r>
          </a:p>
          <a:p>
            <a:r>
              <a:rPr lang="en-US" dirty="0"/>
              <a:t>Otherwise, some form of normalization is recommended because variables that have substantially larger variances tend to affect the distance measure more than variables that have smaller variances.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15216-2C8D-434C-9E90-2605B4B46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Normalization for Interval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Standardization</a:t>
            </a:r>
          </a:p>
          <a:p>
            <a:pPr lvl="1"/>
            <a:r>
              <a:rPr lang="en-US" dirty="0"/>
              <a:t>The transformation is (value – mean) / (standard deviation).</a:t>
            </a:r>
          </a:p>
          <a:p>
            <a:pPr lvl="1"/>
            <a:r>
              <a:rPr lang="en-US" dirty="0"/>
              <a:t>The resulting variable has a mean of 0 and a variance of 1.</a:t>
            </a:r>
          </a:p>
          <a:p>
            <a:r>
              <a:rPr lang="en-US" b="1" dirty="0"/>
              <a:t>Range</a:t>
            </a:r>
          </a:p>
          <a:p>
            <a:pPr lvl="1"/>
            <a:r>
              <a:rPr lang="en-US" dirty="0"/>
              <a:t>The transformation is (value – minimum) / (maximum – minimum).</a:t>
            </a:r>
          </a:p>
          <a:p>
            <a:pPr lvl="1"/>
            <a:r>
              <a:rPr lang="en-US" dirty="0"/>
              <a:t>The resulting variable has a minimum of 0 and a maximum of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9BC61-74FB-46A5-A35F-69482C980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8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Analysis: Centroids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Centroids represent the </a:t>
            </a:r>
            <a:r>
              <a:rPr lang="en-US" b="1" i="1" dirty="0"/>
              <a:t>center</a:t>
            </a:r>
            <a:r>
              <a:rPr lang="en-US" dirty="0"/>
              <a:t> of a cluster</a:t>
            </a:r>
          </a:p>
          <a:p>
            <a:r>
              <a:rPr lang="en-US" dirty="0"/>
              <a:t>Centroids give identity to a cluster</a:t>
            </a:r>
          </a:p>
          <a:p>
            <a:r>
              <a:rPr lang="en-US" dirty="0"/>
              <a:t>Centroids are usually the arithmetic means of the interval variables</a:t>
            </a:r>
          </a:p>
          <a:p>
            <a:r>
              <a:rPr lang="en-US" dirty="0"/>
              <a:t>If we can visualize a cluster as a</a:t>
            </a:r>
            <a:br>
              <a:rPr lang="en-US" dirty="0"/>
            </a:br>
            <a:r>
              <a:rPr lang="en-US" dirty="0"/>
              <a:t>two-dimensional ellipse, then the</a:t>
            </a:r>
            <a:br>
              <a:rPr lang="en-US" dirty="0"/>
            </a:br>
            <a:r>
              <a:rPr lang="en-US" dirty="0"/>
              <a:t>centroid of the cluster is the center</a:t>
            </a:r>
            <a:br>
              <a:rPr lang="en-US" dirty="0"/>
            </a:br>
            <a:r>
              <a:rPr lang="en-US" dirty="0"/>
              <a:t>of the ellipse.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C5D38-7526-41AC-B8F2-753024AF8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046AEEE-3474-429C-BB28-3BEFA2F60A8F}"/>
              </a:ext>
            </a:extLst>
          </p:cNvPr>
          <p:cNvSpPr/>
          <p:nvPr/>
        </p:nvSpPr>
        <p:spPr>
          <a:xfrm>
            <a:off x="7078980" y="3429000"/>
            <a:ext cx="4142269" cy="253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A2813-659C-4528-82DA-E594BF199C65}"/>
              </a:ext>
            </a:extLst>
          </p:cNvPr>
          <p:cNvSpPr txBox="1"/>
          <p:nvPr/>
        </p:nvSpPr>
        <p:spPr>
          <a:xfrm>
            <a:off x="9104395" y="451306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42176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Analysis: Cluster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Clusters are sequentially labeled from 1 to the number of clusters (or from 0 to one less than the number of clusters)</a:t>
            </a:r>
          </a:p>
          <a:p>
            <a:r>
              <a:rPr lang="en-US" dirty="0"/>
              <a:t>The Cluster Identifiers are integers</a:t>
            </a:r>
          </a:p>
          <a:p>
            <a:r>
              <a:rPr lang="en-US" dirty="0"/>
              <a:t>The Cluster Identifiers do not indicate the discovery order of the clusters, the relative magnitudes of the centroids, or any relationships among the clusters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B19048-90A7-48CC-897B-FE81ECF9CE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7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A6586A-9F7A-4D89-BD66-42169224D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548" y="1463675"/>
            <a:ext cx="6705600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Basic Idea of the K-Means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451822-2B6F-4832-A28B-11FCFAC6B2A7}"/>
              </a:ext>
            </a:extLst>
          </p:cNvPr>
          <p:cNvSpPr/>
          <p:nvPr/>
        </p:nvSpPr>
        <p:spPr>
          <a:xfrm>
            <a:off x="3701443" y="1690688"/>
            <a:ext cx="1673800" cy="40483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5A59E6-BC79-45F0-A06E-C2FF6B0E044B}"/>
              </a:ext>
            </a:extLst>
          </p:cNvPr>
          <p:cNvSpPr/>
          <p:nvPr/>
        </p:nvSpPr>
        <p:spPr>
          <a:xfrm>
            <a:off x="5361812" y="1463675"/>
            <a:ext cx="2181987" cy="31883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8A9A6-4EAC-4563-AE6B-675AD16F7E04}"/>
              </a:ext>
            </a:extLst>
          </p:cNvPr>
          <p:cNvSpPr/>
          <p:nvPr/>
        </p:nvSpPr>
        <p:spPr>
          <a:xfrm>
            <a:off x="1828800" y="3276166"/>
            <a:ext cx="1872643" cy="2577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7F7E8A-3270-41A1-AB5B-74D23BF5DA78}"/>
              </a:ext>
            </a:extLst>
          </p:cNvPr>
          <p:cNvSpPr txBox="1">
            <a:spLocks/>
          </p:cNvSpPr>
          <p:nvPr/>
        </p:nvSpPr>
        <p:spPr>
          <a:xfrm>
            <a:off x="7986075" y="1387720"/>
            <a:ext cx="3895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 observations into non-overlapping hyperspheres</a:t>
            </a:r>
          </a:p>
          <a:p>
            <a:r>
              <a:rPr lang="en-US" dirty="0"/>
              <a:t>The radii of hyper-spheres are as small as possible</a:t>
            </a:r>
          </a:p>
          <a:p>
            <a:r>
              <a:rPr lang="en-US" dirty="0"/>
              <a:t>Each observation must belong to one and only one hyper-sphere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3DB7D3-4F26-4B07-A718-B958151383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9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Basic Idea of the K-Means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Each observation is assigned to a given cluster such that the total intra-cluster variation (a.k.a. total within-cluster variation) is minimized.</a:t>
                </a:r>
              </a:p>
              <a:p>
                <a:r>
                  <a:rPr lang="en-US" dirty="0"/>
                  <a:t>The total within-cluster variation is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WCSS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0" smtClean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endParaRPr lang="en-US" dirty="0"/>
              </a:p>
              <a:p>
                <a:pPr lvl="1"/>
                <a:r>
                  <a:rPr lang="en-US" dirty="0"/>
                  <a:t>K is the number of clusters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are the clusters of observations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mean of observations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(a.k.a., the center of a hyper-sphere)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 is the </a:t>
                </a:r>
                <a:r>
                  <a:rPr lang="en-US" i="1" dirty="0"/>
                  <a:t>j-</a:t>
                </a:r>
                <a:r>
                  <a:rPr lang="en-US" dirty="0" err="1"/>
                  <a:t>th</a:t>
                </a:r>
                <a:r>
                  <a:rPr lang="en-US" dirty="0"/>
                  <a:t> observation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9F00C-36FB-4121-86AE-E880820A9D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Analysis: 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Summary of the K-Means 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 the number of clusters (K &gt; 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K observations as initial centroids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Form K clusters by assigning all observations to the closest centroids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Re-compute centroids of all K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Until the Total Within-Cluster variation converges (in practice, check that the centroids converge within a tolerance limit)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D04E5-B316-43EA-9552-5582D4E4CD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7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4 Agenda: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  <a:p>
            <a:pPr lvl="1"/>
            <a:r>
              <a:rPr lang="en-US" dirty="0"/>
              <a:t>Describe algorithm, step-by-step</a:t>
            </a:r>
          </a:p>
          <a:p>
            <a:pPr lvl="1"/>
            <a:r>
              <a:rPr lang="en-US" dirty="0"/>
              <a:t>Determine the number of clusters</a:t>
            </a:r>
          </a:p>
          <a:p>
            <a:r>
              <a:rPr lang="en-US" dirty="0"/>
              <a:t>Bi-Clustering</a:t>
            </a:r>
          </a:p>
          <a:p>
            <a:pPr lvl="1"/>
            <a:r>
              <a:rPr lang="en-US" dirty="0"/>
              <a:t>Cluster both observations and variables</a:t>
            </a:r>
          </a:p>
          <a:p>
            <a:r>
              <a:rPr lang="en-US" dirty="0"/>
              <a:t>Spectral Clustering</a:t>
            </a:r>
          </a:p>
          <a:p>
            <a:pPr lvl="1"/>
            <a:r>
              <a:rPr lang="en-US" dirty="0"/>
              <a:t>Handle data which the K-Means cannot</a:t>
            </a:r>
          </a:p>
          <a:p>
            <a:pPr lvl="1"/>
            <a:r>
              <a:rPr lang="en-US" dirty="0"/>
              <a:t>Preprocess data before applying the K-Means</a:t>
            </a:r>
          </a:p>
          <a:p>
            <a:r>
              <a:rPr lang="en-US" dirty="0"/>
              <a:t>Chapter 7 of the Machine Learning book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59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Analysis: Initial Centroids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strategies for choosing the initial centroids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Scan the first K complete records and use their values as initial centroids (i.e., first complete record’s values are the first cluster’s initial centroid, and so 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Randomly choose K complete records and use their values as initial centroids (used by the </a:t>
            </a:r>
            <a:r>
              <a:rPr lang="en-US" dirty="0" err="1"/>
              <a:t>sklearn.cluster.Kmeans</a:t>
            </a:r>
            <a:r>
              <a:rPr lang="en-US" dirty="0"/>
              <a:t>)</a:t>
            </a:r>
          </a:p>
          <a:p>
            <a:r>
              <a:rPr lang="en-US" dirty="0"/>
              <a:t>Usually, the choice of the initial centroids will not affect the final results.  It may impact the number of iterations.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CE0E2-559E-488E-8038-86773F7473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41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History of the 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K-means is often referred to as Lloyd’s algorithm.</a:t>
            </a:r>
          </a:p>
          <a:p>
            <a:r>
              <a:rPr lang="en-US" dirty="0"/>
              <a:t>Lloyd, S. P. (1957). "Least square quantization in PCM". </a:t>
            </a:r>
            <a:r>
              <a:rPr lang="en-US" i="1" dirty="0"/>
              <a:t>Bell Telephone Laboratories Paper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Pulse-code modulation (PCM) is a method used to digitally represent sampled analog signals.</a:t>
            </a:r>
          </a:p>
          <a:p>
            <a:pPr lvl="1"/>
            <a:r>
              <a:rPr lang="en-US" dirty="0"/>
              <a:t>Republished later as Lloyd., S. P. (1982). "Least squares quantization in PCM”. </a:t>
            </a:r>
            <a:r>
              <a:rPr lang="en-US" i="1" dirty="0"/>
              <a:t>IEEE Transactions on Information Theory</a:t>
            </a:r>
            <a:r>
              <a:rPr lang="en-US" dirty="0"/>
              <a:t>. </a:t>
            </a:r>
            <a:r>
              <a:rPr lang="en-US" b="1" dirty="0"/>
              <a:t>28</a:t>
            </a:r>
            <a:r>
              <a:rPr lang="en-US" dirty="0"/>
              <a:t> (2): 129–137. </a:t>
            </a:r>
          </a:p>
          <a:p>
            <a:r>
              <a:rPr lang="en-US" dirty="0" err="1"/>
              <a:t>Forgy</a:t>
            </a:r>
            <a:r>
              <a:rPr lang="en-US" dirty="0"/>
              <a:t>, E. W. (1965). "Cluster analysis of multivariate data: efficiency versus interpretability of classifications". </a:t>
            </a:r>
            <a:r>
              <a:rPr lang="en-US" i="1" dirty="0"/>
              <a:t>Biometrics</a:t>
            </a:r>
            <a:r>
              <a:rPr lang="en-US" dirty="0"/>
              <a:t>. </a:t>
            </a:r>
            <a:r>
              <a:rPr lang="en-US" b="1" dirty="0"/>
              <a:t>21</a:t>
            </a:r>
            <a:r>
              <a:rPr lang="en-US" dirty="0"/>
              <a:t>: 768–769.</a:t>
            </a:r>
          </a:p>
          <a:p>
            <a:r>
              <a:rPr lang="en-US" dirty="0"/>
              <a:t>Hartigan, J. A., and Wong, M. A. (1979). “Algorithm AS 136: A K-Means Clustering Algorithm”. </a:t>
            </a:r>
            <a:r>
              <a:rPr lang="en-US" i="1" dirty="0"/>
              <a:t>Applied Statistics</a:t>
            </a:r>
            <a:r>
              <a:rPr lang="en-US" dirty="0"/>
              <a:t>. </a:t>
            </a:r>
            <a:r>
              <a:rPr lang="en-US" b="1" dirty="0"/>
              <a:t>28</a:t>
            </a:r>
            <a:r>
              <a:rPr lang="en-US" dirty="0"/>
              <a:t>(1): 100-108.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02336F-7FFC-46D8-AF6A-9588F929A8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69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 in ascending order: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pPr lvl="1"/>
            <a:r>
              <a:rPr lang="en-US" dirty="0"/>
              <a:t>For one dimension, this distance is simply the absolute difference</a:t>
            </a:r>
          </a:p>
          <a:p>
            <a:r>
              <a:rPr lang="en-US" dirty="0"/>
              <a:t>Iteration 1:</a:t>
            </a:r>
          </a:p>
          <a:p>
            <a:pPr lvl="1"/>
            <a:r>
              <a:rPr lang="en-US" dirty="0"/>
              <a:t>Initial centroids: C1 = 0.1, C2 = 0.3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</a:t>
            </a:r>
            <a:r>
              <a:rPr lang="en-US" dirty="0"/>
              <a:t>, 0.2, 0.3, 0.7, and 0.8 (WCSS = 0)</a:t>
            </a:r>
          </a:p>
          <a:p>
            <a:pPr lvl="1"/>
            <a:r>
              <a:rPr lang="en-US" dirty="0"/>
              <a:t>Distance from C2: 0.2,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0.1</a:t>
            </a:r>
            <a:r>
              <a:rPr lang="en-US" dirty="0"/>
              <a:t>, </a:t>
            </a:r>
            <a:r>
              <a:rPr lang="en-US" b="1" dirty="0"/>
              <a:t>0.5</a:t>
            </a:r>
            <a:r>
              <a:rPr lang="en-US" dirty="0"/>
              <a:t>, and </a:t>
            </a:r>
            <a:r>
              <a:rPr lang="en-US" b="1" dirty="0"/>
              <a:t>0.6</a:t>
            </a:r>
            <a:r>
              <a:rPr lang="en-US" dirty="0"/>
              <a:t> (WCSS = 0.62)</a:t>
            </a:r>
          </a:p>
          <a:p>
            <a:pPr lvl="1"/>
            <a:r>
              <a:rPr lang="en-US" dirty="0"/>
              <a:t>Total WCSS = 0.62</a:t>
            </a:r>
          </a:p>
          <a:p>
            <a:pPr lvl="1"/>
            <a:r>
              <a:rPr lang="en-US" dirty="0"/>
              <a:t>Cluster membership: 1, 2, 2, 2, 2</a:t>
            </a:r>
          </a:p>
          <a:p>
            <a:pPr lvl="1"/>
            <a:r>
              <a:rPr lang="en-US" dirty="0"/>
              <a:t>New centroid: C1 = 0.1, C2 = (0.3+0.4+0.8+0.9)/4 = 0.6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1EDA2-DFFF-4776-9D6B-9F554DFCB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F0572-CC0F-4212-ACCA-00D796B8CCEF}"/>
              </a:ext>
            </a:extLst>
          </p:cNvPr>
          <p:cNvSpPr txBox="1"/>
          <p:nvPr/>
        </p:nvSpPr>
        <p:spPr>
          <a:xfrm>
            <a:off x="9448800" y="5942568"/>
            <a:ext cx="24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Week 4 Kmeans.py</a:t>
            </a:r>
          </a:p>
        </p:txBody>
      </p:sp>
    </p:spTree>
    <p:extLst>
      <p:ext uri="{BB962C8B-B14F-4D97-AF65-F5344CB8AC3E}">
        <p14:creationId xmlns:p14="http://schemas.microsoft.com/office/powerpoint/2010/main" val="4146221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2:</a:t>
            </a:r>
          </a:p>
          <a:p>
            <a:pPr lvl="1"/>
            <a:r>
              <a:rPr lang="en-US" dirty="0"/>
              <a:t>Initial centroids: C1 = 0.1, C2 = 0.6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0.3, 0.7, and 0.8 (WCSS = 0.04)</a:t>
            </a:r>
          </a:p>
          <a:p>
            <a:pPr lvl="1"/>
            <a:r>
              <a:rPr lang="en-US" dirty="0"/>
              <a:t>Distance from C2: 0.5, 0.3, </a:t>
            </a:r>
            <a:r>
              <a:rPr lang="en-US" b="1" dirty="0"/>
              <a:t>0.2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and </a:t>
            </a:r>
            <a:r>
              <a:rPr lang="en-US" b="1" dirty="0"/>
              <a:t>0.3</a:t>
            </a:r>
            <a:r>
              <a:rPr lang="en-US" dirty="0"/>
              <a:t> (WCSS = 0.17)</a:t>
            </a:r>
          </a:p>
          <a:p>
            <a:pPr lvl="1"/>
            <a:r>
              <a:rPr lang="en-US" dirty="0"/>
              <a:t>Total WCSS = 0.21</a:t>
            </a:r>
          </a:p>
          <a:p>
            <a:pPr lvl="1"/>
            <a:r>
              <a:rPr lang="en-US" dirty="0"/>
              <a:t>Cluster membership: 1, 1, 2, 2, 2</a:t>
            </a:r>
          </a:p>
          <a:p>
            <a:pPr lvl="1"/>
            <a:r>
              <a:rPr lang="en-US" dirty="0"/>
              <a:t>New centroid: C1 = (0.1+0.3)/2 = 0.2, C2 = (0.4+0.8+0.9)/3 = 0.7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744F3-C607-49BA-BA4B-1D65D19AF0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20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3:</a:t>
            </a:r>
          </a:p>
          <a:p>
            <a:pPr lvl="1"/>
            <a:r>
              <a:rPr lang="en-US" dirty="0"/>
              <a:t>Initial centroids: C1 = 0.2, C2 = 0.7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0.1</a:t>
            </a:r>
            <a:r>
              <a:rPr lang="en-US" dirty="0"/>
              <a:t>, </a:t>
            </a:r>
            <a:r>
              <a:rPr lang="en-US" b="1" dirty="0"/>
              <a:t>0.1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0.6, and 0.7 (WCSS = 0.06)</a:t>
            </a:r>
          </a:p>
          <a:p>
            <a:pPr lvl="1"/>
            <a:r>
              <a:rPr lang="en-US" dirty="0"/>
              <a:t>Distance from C2: 0.6, 0.4, 0.3, </a:t>
            </a:r>
            <a:r>
              <a:rPr lang="en-US" b="1" dirty="0"/>
              <a:t>0.1</a:t>
            </a:r>
            <a:r>
              <a:rPr lang="en-US" dirty="0"/>
              <a:t>, and </a:t>
            </a:r>
            <a:r>
              <a:rPr lang="en-US" b="1" dirty="0"/>
              <a:t>0.2</a:t>
            </a:r>
            <a:r>
              <a:rPr lang="en-US" dirty="0"/>
              <a:t> (WCSS = 0.05)</a:t>
            </a:r>
          </a:p>
          <a:p>
            <a:pPr lvl="1"/>
            <a:r>
              <a:rPr lang="en-US" dirty="0"/>
              <a:t>Total WCSS = 0.11</a:t>
            </a:r>
          </a:p>
          <a:p>
            <a:pPr lvl="1"/>
            <a:r>
              <a:rPr lang="en-US" dirty="0"/>
              <a:t>Cluster membership: 1, 1, 1, 2, 2</a:t>
            </a:r>
          </a:p>
          <a:p>
            <a:pPr lvl="1"/>
            <a:r>
              <a:rPr lang="en-US" dirty="0"/>
              <a:t>New centroid: C1 = (0.1+0.3+0.4)/3 = 0.267, C2 = (0.8+0.9)/2 = 0.85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68BF6E-306E-4543-B7F0-BA503067A1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55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Five observations: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4:</a:t>
            </a:r>
          </a:p>
          <a:p>
            <a:pPr lvl="1"/>
            <a:r>
              <a:rPr lang="en-US" dirty="0"/>
              <a:t>Initial centroids: C1 = 0.267, C2 = 0.85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0.167</a:t>
            </a:r>
            <a:r>
              <a:rPr lang="en-US" dirty="0"/>
              <a:t>, </a:t>
            </a:r>
            <a:r>
              <a:rPr lang="en-US" b="1" dirty="0"/>
              <a:t>0.003</a:t>
            </a:r>
            <a:r>
              <a:rPr lang="en-US" dirty="0"/>
              <a:t>, </a:t>
            </a:r>
            <a:r>
              <a:rPr lang="en-US" b="1" dirty="0"/>
              <a:t>0.133</a:t>
            </a:r>
            <a:r>
              <a:rPr lang="en-US" dirty="0"/>
              <a:t>, 0.533, and 0.633 (WCSS = 0.0467)</a:t>
            </a:r>
          </a:p>
          <a:p>
            <a:pPr lvl="1"/>
            <a:r>
              <a:rPr lang="en-US" dirty="0"/>
              <a:t>Distance from C2: 0.75, 0.55, 0.45, </a:t>
            </a:r>
            <a:r>
              <a:rPr lang="en-US" b="1" dirty="0"/>
              <a:t>0.05</a:t>
            </a:r>
            <a:r>
              <a:rPr lang="en-US" dirty="0"/>
              <a:t>, and </a:t>
            </a:r>
            <a:r>
              <a:rPr lang="en-US" b="1" dirty="0"/>
              <a:t>0.05</a:t>
            </a:r>
            <a:r>
              <a:rPr lang="en-US" dirty="0"/>
              <a:t> (WCSS = 0.005)</a:t>
            </a:r>
          </a:p>
          <a:p>
            <a:pPr lvl="1"/>
            <a:r>
              <a:rPr lang="en-US" dirty="0"/>
              <a:t>Total WCSS = 0.051667</a:t>
            </a:r>
          </a:p>
          <a:p>
            <a:pPr lvl="1"/>
            <a:r>
              <a:rPr lang="en-US" dirty="0"/>
              <a:t>Cluster membership: 1, 1, 1, 2, 2</a:t>
            </a:r>
          </a:p>
          <a:p>
            <a:pPr lvl="1"/>
            <a:r>
              <a:rPr lang="en-US" dirty="0"/>
              <a:t>New centroid: C1 = (0.1+0.3+0.4)/3 = </a:t>
            </a:r>
            <a:r>
              <a:rPr lang="en-US" b="1" dirty="0"/>
              <a:t>0.267</a:t>
            </a:r>
            <a:r>
              <a:rPr lang="en-US" dirty="0"/>
              <a:t>, C2 = (0.8+0.9)/2 = </a:t>
            </a:r>
            <a:r>
              <a:rPr lang="en-US" b="1" dirty="0"/>
              <a:t>0.85</a:t>
            </a:r>
          </a:p>
          <a:p>
            <a:r>
              <a:rPr lang="en-US" dirty="0"/>
              <a:t>Iteration ends because the centroids converged and there are no changes in cluster memberships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75B36-7797-46B1-A7B7-01B0C9EB65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00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sklearn.cluster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cluster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([[0.1], [0.3], [0.4], [0.8], [0.9]])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cluster.KMeans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n_clusters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=0).fit(X)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Assignment:",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kmeans.labels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Centroid 0:",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kmeans.cluster_centers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_[0])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Centroid 1:",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kmeans.cluster_centers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_[1])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Assignment: [1 1 1 0 0]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Centroid 0: [0.85]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Centroid 1: [0.26666667]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9EDB3-6E43-4C73-AA3E-B2CAFFF854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60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K-Means Algorithm (Observations’ 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 in </a:t>
            </a:r>
            <a:r>
              <a:rPr lang="en-US" b="1" dirty="0"/>
              <a:t>random order</a:t>
            </a:r>
            <a:r>
              <a:rPr lang="en-US" dirty="0"/>
              <a:t>: 0.8, 0.3, 0.1, 0.4,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1:</a:t>
            </a:r>
          </a:p>
          <a:p>
            <a:pPr lvl="1"/>
            <a:r>
              <a:rPr lang="en-US" dirty="0"/>
              <a:t>Initial centroids: C1 = 0.8, C2 = 0.3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</a:t>
            </a:r>
            <a:r>
              <a:rPr lang="en-US" dirty="0"/>
              <a:t>, 0.5, 0.7, 0.4, and </a:t>
            </a:r>
            <a:r>
              <a:rPr lang="en-US" b="1" dirty="0"/>
              <a:t>0.1</a:t>
            </a:r>
            <a:r>
              <a:rPr lang="en-US" dirty="0"/>
              <a:t> (WCSS = 0.01) </a:t>
            </a:r>
          </a:p>
          <a:p>
            <a:pPr lvl="1"/>
            <a:r>
              <a:rPr lang="en-US" dirty="0"/>
              <a:t>Distance from C2: 0.5,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</a:t>
            </a:r>
            <a:r>
              <a:rPr lang="en-US" b="1" dirty="0"/>
              <a:t>0.1</a:t>
            </a:r>
            <a:r>
              <a:rPr lang="en-US" dirty="0"/>
              <a:t>, and 0.6 (WCSS = 0.05)</a:t>
            </a:r>
          </a:p>
          <a:p>
            <a:pPr lvl="1"/>
            <a:r>
              <a:rPr lang="en-US" dirty="0"/>
              <a:t>Total WCSS = 0.06</a:t>
            </a:r>
          </a:p>
          <a:p>
            <a:pPr lvl="1"/>
            <a:r>
              <a:rPr lang="en-US" dirty="0"/>
              <a:t>Cluster membership: 1, 2, 2, 2, 1</a:t>
            </a:r>
          </a:p>
          <a:p>
            <a:pPr lvl="1"/>
            <a:r>
              <a:rPr lang="en-US" dirty="0"/>
              <a:t>New centroid: C1 = (0.8 + 0.9) = 0.85, C2 = (0.3+0.1+0.4)/3 = 0.2667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C2768-E812-4785-B745-6066F5274C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78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447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Five observations in random order: 0.8, 0.3, 0.1, 0.4,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2:</a:t>
            </a:r>
          </a:p>
          <a:p>
            <a:pPr lvl="1"/>
            <a:r>
              <a:rPr lang="en-US" dirty="0"/>
              <a:t>Initial centroids: C1 = 0.85, C2 = 0.2667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0.05</a:t>
            </a:r>
            <a:r>
              <a:rPr lang="en-US" dirty="0"/>
              <a:t>, 0.55, 0.75, 0.45, and </a:t>
            </a:r>
            <a:r>
              <a:rPr lang="en-US" b="1" dirty="0"/>
              <a:t>0.05</a:t>
            </a:r>
            <a:r>
              <a:rPr lang="en-US" dirty="0"/>
              <a:t> (WCSS = 0.005)</a:t>
            </a:r>
          </a:p>
          <a:p>
            <a:pPr lvl="1"/>
            <a:r>
              <a:rPr lang="en-US" dirty="0"/>
              <a:t>Distance from C2: 0.5333, </a:t>
            </a:r>
            <a:r>
              <a:rPr lang="en-US" b="1" dirty="0"/>
              <a:t>0.0333</a:t>
            </a:r>
            <a:r>
              <a:rPr lang="en-US" dirty="0"/>
              <a:t>, </a:t>
            </a:r>
            <a:r>
              <a:rPr lang="en-US" b="1" dirty="0"/>
              <a:t>0.1667</a:t>
            </a:r>
            <a:r>
              <a:rPr lang="en-US" dirty="0"/>
              <a:t>, </a:t>
            </a:r>
            <a:r>
              <a:rPr lang="en-US" b="1" dirty="0"/>
              <a:t>0.1333</a:t>
            </a:r>
            <a:r>
              <a:rPr lang="en-US" dirty="0"/>
              <a:t>, and 0.6333 (WCSS = 0.04667)</a:t>
            </a:r>
          </a:p>
          <a:p>
            <a:pPr lvl="1"/>
            <a:r>
              <a:rPr lang="en-US" dirty="0"/>
              <a:t>Total WCSS = 0.05167</a:t>
            </a:r>
          </a:p>
          <a:p>
            <a:pPr lvl="1"/>
            <a:r>
              <a:rPr lang="en-US" dirty="0"/>
              <a:t>Cluster membership: 1, 2, 2, 2, 1</a:t>
            </a:r>
          </a:p>
          <a:p>
            <a:pPr lvl="1"/>
            <a:r>
              <a:rPr lang="en-US" dirty="0"/>
              <a:t>New centroid: C1 = (0.8 + 0.9) = 0.85, C2 = (0.3+0.1+0.4)/3 = 0.2667</a:t>
            </a:r>
          </a:p>
          <a:p>
            <a:r>
              <a:rPr lang="en-US" dirty="0"/>
              <a:t>Iteration ends because the centroids converged and there are no changes in cluster memberships.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8F081-E807-458D-942D-809DB8DC46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88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X2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([[0.8], [0.3], [0.1], [0.4], [0.9]])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cluster.KMeans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n_clusters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=0).fit(X2)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Assignment:",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kmeans.labels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Centroid 0:",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kmeans.cluster_centers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_[0])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Centroid 1:",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kmeans.cluster_centers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_[1])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Assignment: [0 1 1 1 0]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Centroid 0: [0.85]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Centroid 1: [0.26666667]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5A9FB-E3C4-46DB-A570-163E93658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4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These Motorized Vehicles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49FFD-0073-4374-BE06-192B56155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27" y="1374123"/>
            <a:ext cx="2933700" cy="1562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A498AE-2293-47A3-9522-AE34848EC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775" y="802623"/>
            <a:ext cx="2143125" cy="213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F94439-185E-4F61-AD71-B1ACF9736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709" y="3013192"/>
            <a:ext cx="2714625" cy="1685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D9D17D-E83B-41BE-B028-B98D730F9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649" y="1336023"/>
            <a:ext cx="3076575" cy="1485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39FCE9-90F7-4C2C-B058-DF315DBFD2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027" y="4743449"/>
            <a:ext cx="2847975" cy="1600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237480-11C4-4A00-B87C-DDEADE5EE6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027" y="3001229"/>
            <a:ext cx="2857500" cy="1600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7BEFBA-7A35-4EAA-8353-DD303B1C74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6938" y="1336023"/>
            <a:ext cx="2857500" cy="1600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0A92EA-60AD-4A73-A1B4-2E8C2434E4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0954" y="4727265"/>
            <a:ext cx="2847975" cy="1600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0D08CA-1D0C-40B4-9000-7CB941CC97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6832" y="4786311"/>
            <a:ext cx="3028950" cy="15144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5CF6AA-79C4-46BF-82F5-19628D5042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9865" y="3088965"/>
            <a:ext cx="2781300" cy="1638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112BC4-5ECF-4859-AE15-EAC630C8E8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11765" y="4727265"/>
            <a:ext cx="2857500" cy="1600200"/>
          </a:xfrm>
          <a:prstGeom prst="rect">
            <a:avLst/>
          </a:prstGeom>
        </p:spPr>
      </p:pic>
      <p:pic>
        <p:nvPicPr>
          <p:cNvPr id="2050" name="Picture 2" descr="Image result for formula 1 motorcycle">
            <a:extLst>
              <a:ext uri="{FF2B5EF4-FFF2-40B4-BE49-F238E27FC236}">
                <a16:creationId xmlns:a16="http://schemas.microsoft.com/office/drawing/2014/main" id="{7AC064E8-BA0B-4B2F-A3CE-570D4BAA6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543" y="2825942"/>
            <a:ext cx="23336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244613-4C34-496E-B338-FB5E20793A4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1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the Number of Clusters?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Preferably, what is the </a:t>
            </a:r>
            <a:r>
              <a:rPr lang="en-US" i="1" dirty="0"/>
              <a:t>optimal</a:t>
            </a:r>
            <a:r>
              <a:rPr lang="en-US" dirty="0"/>
              <a:t> number of clusters?</a:t>
            </a:r>
          </a:p>
          <a:p>
            <a:r>
              <a:rPr lang="en-US" dirty="0"/>
              <a:t>This </a:t>
            </a:r>
            <a:r>
              <a:rPr lang="en-US"/>
              <a:t>is necessary </a:t>
            </a:r>
            <a:r>
              <a:rPr lang="en-US" dirty="0"/>
              <a:t>information which we usually do not know</a:t>
            </a:r>
          </a:p>
          <a:p>
            <a:r>
              <a:rPr lang="en-US" dirty="0"/>
              <a:t>We try a different number of clusters from a range of integers (greater than one) and find an </a:t>
            </a:r>
            <a:r>
              <a:rPr lang="en-US" i="1" dirty="0"/>
              <a:t>optimal</a:t>
            </a:r>
            <a:r>
              <a:rPr lang="en-US" dirty="0"/>
              <a:t> value based on some selection criteria.</a:t>
            </a:r>
          </a:p>
          <a:p>
            <a:pPr lvl="1"/>
            <a:r>
              <a:rPr lang="en-US" dirty="0"/>
              <a:t>Elbow method</a:t>
            </a:r>
          </a:p>
          <a:p>
            <a:pPr lvl="1"/>
            <a:r>
              <a:rPr lang="en-US" dirty="0"/>
              <a:t>Silhouette method</a:t>
            </a:r>
          </a:p>
          <a:p>
            <a:pPr lvl="1"/>
            <a:r>
              <a:rPr lang="en-US" dirty="0"/>
              <a:t>Gap statistic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C5520-E2CD-4CC8-BC9C-AABB6F3509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06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Elbow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Within-Cluster Sum of Squares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WCSS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i="1" dirty="0"/>
                  <a:t> </a:t>
                </a:r>
              </a:p>
              <a:p>
                <a:r>
                  <a:rPr lang="en-US" dirty="0"/>
                  <a:t>The WCSS is usually larger for a cluster with many observations, thus we need to adjust the size of a cluster.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be the number of observations in the cluster (a.k.a. the cluster size)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K</a:t>
                </a:r>
                <a:r>
                  <a:rPr lang="en-US" dirty="0"/>
                  <a:t> number of clusters, the measure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WCSS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  <a:blipFill>
                <a:blip r:embed="rId2"/>
                <a:stretch>
                  <a:fillRect l="-1043" t="-70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C194B-0A3C-4EA2-8D79-9AEED4938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86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Elbow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74963" cy="4351338"/>
          </a:xfrm>
        </p:spPr>
        <p:txBody>
          <a:bodyPr>
            <a:normAutofit/>
          </a:bodyPr>
          <a:lstStyle/>
          <a:p>
            <a:r>
              <a:rPr lang="en-US" dirty="0"/>
              <a:t>Create clusters for </a:t>
            </a:r>
            <a:r>
              <a:rPr lang="en-US" i="1" dirty="0"/>
              <a:t>K</a:t>
            </a:r>
            <a:r>
              <a:rPr lang="en-US" dirty="0"/>
              <a:t> = 1, 2, … and up to a conventionally specified upper limit</a:t>
            </a:r>
          </a:p>
          <a:p>
            <a:r>
              <a:rPr lang="en-US" dirty="0"/>
              <a:t>Plot 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dirty="0"/>
              <a:t> versus </a:t>
            </a:r>
            <a:r>
              <a:rPr lang="en-US" i="1" dirty="0"/>
              <a:t>K</a:t>
            </a:r>
            <a:endParaRPr lang="en-US" dirty="0"/>
          </a:p>
          <a:p>
            <a:r>
              <a:rPr lang="en-US" dirty="0"/>
              <a:t>The curve is decreasing </a:t>
            </a:r>
            <a:r>
              <a:rPr lang="en-US" i="1" dirty="0"/>
              <a:t>in theory</a:t>
            </a:r>
          </a:p>
          <a:p>
            <a:r>
              <a:rPr lang="en-US" dirty="0"/>
              <a:t>Select the </a:t>
            </a:r>
            <a:r>
              <a:rPr lang="en-US" i="1" dirty="0"/>
              <a:t>K</a:t>
            </a:r>
            <a:r>
              <a:rPr lang="en-US" dirty="0"/>
              <a:t> corresponding to the </a:t>
            </a:r>
            <a:r>
              <a:rPr lang="en-US" i="1" dirty="0"/>
              <a:t>elbow</a:t>
            </a:r>
            <a:r>
              <a:rPr lang="en-US" dirty="0"/>
              <a:t> in</a:t>
            </a:r>
            <a:br>
              <a:rPr lang="en-US" dirty="0"/>
            </a:br>
            <a:r>
              <a:rPr lang="en-US" dirty="0"/>
              <a:t>the L-curve (e.g., 2 from the graph on the right)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82" y="1825625"/>
            <a:ext cx="4183055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BCC18-FEB1-4B39-B184-0BFF676DC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47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Silhouette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good clustering resulting, observations within a cluster should be close together but they should be far away from other clusters.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be the average distance between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all other observations in the same cluster.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𝑟𝑠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  <m:sup/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dirty="0"/>
                  <a:t> be the average distance between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all other observations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.  Finally,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which can be seen as the distance of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to its </a:t>
                </a:r>
                <a:r>
                  <a:rPr lang="en-US" i="1" dirty="0"/>
                  <a:t>nearest neighboring</a:t>
                </a:r>
                <a:r>
                  <a:rPr lang="en-US" dirty="0"/>
                  <a:t> cluster.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  <a:blipFill>
                <a:blip r:embed="rId2"/>
                <a:stretch>
                  <a:fillRect l="-1043" t="-2241" r="-1333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C194B-0A3C-4EA2-8D79-9AEED4938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03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Silhouette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Silhouette width of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Silhouette Index of a clustering result is the average of the Silhouette width of all observations.</a:t>
                </a:r>
              </a:p>
              <a:p>
                <a:r>
                  <a:rPr lang="en-US" dirty="0"/>
                  <a:t>The Silhouette Index has a range of [-1, 1].</a:t>
                </a:r>
              </a:p>
              <a:p>
                <a:pPr lvl="1"/>
                <a:r>
                  <a:rPr lang="en-US" dirty="0"/>
                  <a:t>A larger value is better</a:t>
                </a:r>
              </a:p>
              <a:p>
                <a:pPr lvl="1"/>
                <a:r>
                  <a:rPr lang="en-US" dirty="0"/>
                  <a:t>+1 indicates a perfect clustering result</a:t>
                </a:r>
              </a:p>
              <a:p>
                <a:pPr lvl="1"/>
                <a:r>
                  <a:rPr lang="en-US" dirty="0"/>
                  <a:t>-1 indicates the worst clustering result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C194B-0A3C-4EA2-8D79-9AEED4938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34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Gap 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Gap Statistic: </a:t>
            </a:r>
          </a:p>
          <a:p>
            <a:pPr lvl="1"/>
            <a:r>
              <a:rPr lang="en-US" dirty="0"/>
              <a:t>Normalize the curve log(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dirty="0"/>
              <a:t>) versus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Null hypothesis: reference distribution</a:t>
            </a:r>
          </a:p>
          <a:p>
            <a:pPr lvl="1"/>
            <a:r>
              <a:rPr lang="en-US" dirty="0"/>
              <a:t>Gap(</a:t>
            </a:r>
            <a:r>
              <a:rPr lang="en-US" i="1" dirty="0"/>
              <a:t>k</a:t>
            </a:r>
            <a:r>
              <a:rPr lang="en-US" dirty="0"/>
              <a:t>) = E(log(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dirty="0"/>
              <a:t>)) - log(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dirty="0"/>
              <a:t>) where the expectation is of the reference distribution</a:t>
            </a:r>
          </a:p>
          <a:p>
            <a:pPr lvl="1"/>
            <a:r>
              <a:rPr lang="en-US" dirty="0"/>
              <a:t>Find the </a:t>
            </a:r>
            <a:r>
              <a:rPr lang="en-US" i="1" dirty="0"/>
              <a:t>k</a:t>
            </a:r>
            <a:r>
              <a:rPr lang="en-US" dirty="0"/>
              <a:t> that maximizes Gap(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r>
              <a:rPr lang="en-US" dirty="0"/>
              <a:t>Use Monte Carlo simulation (instead of a heuristic) to generate a hypercube reference distribution</a:t>
            </a:r>
          </a:p>
          <a:p>
            <a:r>
              <a:rPr lang="en-US" dirty="0"/>
              <a:t>Tibshirani, R., Walther, G., and Hastie, T. (2001). “Estimating the Number of Clusters in a Dataset via the Gap Statistic.” </a:t>
            </a:r>
            <a:r>
              <a:rPr lang="en-US" i="1" dirty="0"/>
              <a:t>Journal of the Royal Statistical Society, Series B</a:t>
            </a:r>
            <a:r>
              <a:rPr lang="en-US" dirty="0"/>
              <a:t>, </a:t>
            </a:r>
            <a:r>
              <a:rPr lang="en-US" b="1" dirty="0"/>
              <a:t>63</a:t>
            </a:r>
            <a:r>
              <a:rPr lang="en-US" dirty="0"/>
              <a:t>: 411–423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E128E-89B8-4A13-8FBA-5C5275410742}"/>
              </a:ext>
            </a:extLst>
          </p:cNvPr>
          <p:cNvSpPr/>
          <p:nvPr/>
        </p:nvSpPr>
        <p:spPr>
          <a:xfrm>
            <a:off x="1895475" y="5942568"/>
            <a:ext cx="1013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Tibshirani_et_al-2001-Journal_of_the_Royal_Statistical_Society__Series_B_(Statistical_Methodology).pdf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0E6A2-E367-4945-8E9E-AE4657CD8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56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Cubic Clustering Criterion (CCC)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en-US" dirty="0"/>
              <a:t>The Cubic Clustering Criterion is based on the assumption that a uniform distribution on a hyper-rectangle is divided into clusters that are shaped approximately like hypercubes. </a:t>
            </a:r>
          </a:p>
          <a:p>
            <a:r>
              <a:rPr lang="en-US" dirty="0"/>
              <a:t>The Cubic Clustering Criterion idea is to </a:t>
            </a:r>
            <a:r>
              <a:rPr lang="en-US" b="1" dirty="0"/>
              <a:t>compare</a:t>
            </a:r>
            <a:r>
              <a:rPr lang="en-US" dirty="0"/>
              <a:t> the R</a:t>
            </a:r>
            <a:r>
              <a:rPr lang="en-US" baseline="30000" dirty="0"/>
              <a:t>2</a:t>
            </a:r>
            <a:r>
              <a:rPr lang="en-US" dirty="0"/>
              <a:t> you get for a given set of clusters </a:t>
            </a:r>
            <a:r>
              <a:rPr lang="en-US" b="1" dirty="0"/>
              <a:t>with</a:t>
            </a:r>
            <a:r>
              <a:rPr lang="en-US" dirty="0"/>
              <a:t> the R</a:t>
            </a:r>
            <a:r>
              <a:rPr lang="en-US" baseline="30000" dirty="0"/>
              <a:t>2</a:t>
            </a:r>
            <a:r>
              <a:rPr lang="en-US" dirty="0"/>
              <a:t> you would get by clustering a uniformly distributed set of points in p dimensional space. </a:t>
            </a:r>
          </a:p>
          <a:p>
            <a:r>
              <a:rPr lang="en-US" b="1" dirty="0"/>
              <a:t>Larger positive values of the CCC indicate a better solution</a:t>
            </a:r>
            <a:r>
              <a:rPr lang="en-US" dirty="0"/>
              <a:t>, as it shows a larger difference from a uniform (no clusters) distribution. However, the CCC may be incorrect if clustering variables are highly correlated.</a:t>
            </a:r>
          </a:p>
          <a:p>
            <a:r>
              <a:rPr lang="en-US" dirty="0"/>
              <a:t>Read more about Cubic Clustering Criterion in SAS Technical Report A-108 (1983)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4F643B-0BAE-4FF7-9B33-1478DDEE2674}"/>
              </a:ext>
            </a:extLst>
          </p:cNvPr>
          <p:cNvSpPr/>
          <p:nvPr/>
        </p:nvSpPr>
        <p:spPr>
          <a:xfrm>
            <a:off x="8467013" y="5890975"/>
            <a:ext cx="304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SAS Technical Report A108.pdf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73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 in ascending order: 0.1, 0.3, 0.4, 0.8, and 0.9</a:t>
            </a:r>
          </a:p>
          <a:p>
            <a:r>
              <a:rPr lang="en-US" dirty="0"/>
              <a:t>Within-Cluster Sum of Squares (the inertia_ value)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1EDA2-DFFF-4776-9D6B-9F554DFCB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F0572-CC0F-4212-ACCA-00D796B8CCEF}"/>
              </a:ext>
            </a:extLst>
          </p:cNvPr>
          <p:cNvSpPr txBox="1"/>
          <p:nvPr/>
        </p:nvSpPr>
        <p:spPr>
          <a:xfrm>
            <a:off x="9448800" y="5942568"/>
            <a:ext cx="24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Week 4 Kmeans.py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8E5F39-2CD3-41FC-A6FB-A2E4BDE1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43875"/>
              </p:ext>
            </p:extLst>
          </p:nvPr>
        </p:nvGraphicFramePr>
        <p:xfrm>
          <a:off x="838200" y="2983229"/>
          <a:ext cx="10054591" cy="2735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985">
                  <a:extLst>
                    <a:ext uri="{9D8B030D-6E8A-4147-A177-3AD203B41FA5}">
                      <a16:colId xmlns:a16="http://schemas.microsoft.com/office/drawing/2014/main" val="1532476553"/>
                    </a:ext>
                  </a:extLst>
                </a:gridCol>
                <a:gridCol w="2698202">
                  <a:extLst>
                    <a:ext uri="{9D8B030D-6E8A-4147-A177-3AD203B41FA5}">
                      <a16:colId xmlns:a16="http://schemas.microsoft.com/office/drawing/2014/main" val="1125901013"/>
                    </a:ext>
                  </a:extLst>
                </a:gridCol>
                <a:gridCol w="2698202">
                  <a:extLst>
                    <a:ext uri="{9D8B030D-6E8A-4147-A177-3AD203B41FA5}">
                      <a16:colId xmlns:a16="http://schemas.microsoft.com/office/drawing/2014/main" val="914344644"/>
                    </a:ext>
                  </a:extLst>
                </a:gridCol>
                <a:gridCol w="2698202">
                  <a:extLst>
                    <a:ext uri="{9D8B030D-6E8A-4147-A177-3AD203B41FA5}">
                      <a16:colId xmlns:a16="http://schemas.microsoft.com/office/drawing/2014/main" val="2112896197"/>
                    </a:ext>
                  </a:extLst>
                </a:gridCol>
              </a:tblGrid>
              <a:tr h="701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Within-Cluster Sum of Squares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Elbow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Silhouette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69082"/>
                  </a:ext>
                </a:extLst>
              </a:tr>
              <a:tr h="406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07448"/>
                  </a:ext>
                </a:extLst>
              </a:tr>
              <a:tr h="406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0.0517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0.0181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0.7208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21520"/>
                  </a:ext>
                </a:extLst>
              </a:tr>
              <a:tr h="406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0.5525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0693"/>
                  </a:ext>
                </a:extLst>
              </a:tr>
              <a:tr h="406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32073"/>
                  </a:ext>
                </a:extLst>
              </a:tr>
              <a:tr h="406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04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525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1EDA2-DFFF-4776-9D6B-9F554DFCB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DDD2C4-7E40-40C1-A39F-B96B6B777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8012"/>
            <a:ext cx="4517498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A7CCEB-A077-4711-A336-64A36C2E0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181" y="544521"/>
            <a:ext cx="4584589" cy="2749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4886A-3BB6-44A1-B4CC-B5305D885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181" y="3469612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16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337115" cy="4351338"/>
          </a:xfrm>
        </p:spPr>
        <p:txBody>
          <a:bodyPr>
            <a:normAutofit/>
          </a:bodyPr>
          <a:lstStyle/>
          <a:p>
            <a:r>
              <a:rPr lang="en-US" dirty="0"/>
              <a:t>Driving distances (in miles) from Chicago to 59 cities</a:t>
            </a:r>
          </a:p>
          <a:p>
            <a:r>
              <a:rPr lang="en-US" dirty="0"/>
              <a:t>DistanceFromChicago.csv</a:t>
            </a:r>
          </a:p>
          <a:p>
            <a:r>
              <a:rPr lang="en-US" dirty="0"/>
              <a:t>Discover up to 15 clusters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8D798F-4639-4C3F-B6DC-DE034E861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97585"/>
              </p:ext>
            </p:extLst>
          </p:nvPr>
        </p:nvGraphicFramePr>
        <p:xfrm>
          <a:off x="5371267" y="1822442"/>
          <a:ext cx="6690767" cy="4351346"/>
        </p:xfrm>
        <a:graphic>
          <a:graphicData uri="http://schemas.openxmlformats.org/drawingml/2006/table">
            <a:tbl>
              <a:tblPr/>
              <a:tblGrid>
                <a:gridCol w="888052">
                  <a:extLst>
                    <a:ext uri="{9D8B030D-6E8A-4147-A177-3AD203B41FA5}">
                      <a16:colId xmlns:a16="http://schemas.microsoft.com/office/drawing/2014/main" val="3132586390"/>
                    </a:ext>
                  </a:extLst>
                </a:gridCol>
                <a:gridCol w="497776">
                  <a:extLst>
                    <a:ext uri="{9D8B030D-6E8A-4147-A177-3AD203B41FA5}">
                      <a16:colId xmlns:a16="http://schemas.microsoft.com/office/drawing/2014/main" val="1250003083"/>
                    </a:ext>
                  </a:extLst>
                </a:gridCol>
                <a:gridCol w="701093">
                  <a:extLst>
                    <a:ext uri="{9D8B030D-6E8A-4147-A177-3AD203B41FA5}">
                      <a16:colId xmlns:a16="http://schemas.microsoft.com/office/drawing/2014/main" val="2028185446"/>
                    </a:ext>
                  </a:extLst>
                </a:gridCol>
                <a:gridCol w="1177837">
                  <a:extLst>
                    <a:ext uri="{9D8B030D-6E8A-4147-A177-3AD203B41FA5}">
                      <a16:colId xmlns:a16="http://schemas.microsoft.com/office/drawing/2014/main" val="904814646"/>
                    </a:ext>
                  </a:extLst>
                </a:gridCol>
                <a:gridCol w="189296">
                  <a:extLst>
                    <a:ext uri="{9D8B030D-6E8A-4147-A177-3AD203B41FA5}">
                      <a16:colId xmlns:a16="http://schemas.microsoft.com/office/drawing/2014/main" val="2740376340"/>
                    </a:ext>
                  </a:extLst>
                </a:gridCol>
                <a:gridCol w="869355">
                  <a:extLst>
                    <a:ext uri="{9D8B030D-6E8A-4147-A177-3AD203B41FA5}">
                      <a16:colId xmlns:a16="http://schemas.microsoft.com/office/drawing/2014/main" val="790466292"/>
                    </a:ext>
                  </a:extLst>
                </a:gridCol>
                <a:gridCol w="497776">
                  <a:extLst>
                    <a:ext uri="{9D8B030D-6E8A-4147-A177-3AD203B41FA5}">
                      <a16:colId xmlns:a16="http://schemas.microsoft.com/office/drawing/2014/main" val="2816302195"/>
                    </a:ext>
                  </a:extLst>
                </a:gridCol>
                <a:gridCol w="691745">
                  <a:extLst>
                    <a:ext uri="{9D8B030D-6E8A-4147-A177-3AD203B41FA5}">
                      <a16:colId xmlns:a16="http://schemas.microsoft.com/office/drawing/2014/main" val="1944907811"/>
                    </a:ext>
                  </a:extLst>
                </a:gridCol>
                <a:gridCol w="1177837">
                  <a:extLst>
                    <a:ext uri="{9D8B030D-6E8A-4147-A177-3AD203B41FA5}">
                      <a16:colId xmlns:a16="http://schemas.microsoft.com/office/drawing/2014/main" val="434667067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CityState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StateCode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DrivingMilesFromChicago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CityState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StateCode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DrivingMilesFromChicago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61146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Albany, 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Little Rock, AR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Little Rock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30168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Albuquerque, NM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Albuquerque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36269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Atlanta, GA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Louisville, KY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Louisville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99656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Baltimore, MD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Baltimore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Memphis, 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Memphis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51289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Billings, MT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Billings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Miami, 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58694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Birmingham, AL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Birmingham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Milwaukee, WI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60074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Boise, ID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Boise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Minneapolis, MN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080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Boston, MA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Nashville, 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17547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Buffalo, 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Buffalo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Orleans, LA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Orleans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8408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Charleston, WV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York, 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38165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Charleston, 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Norfolk, VA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Norfolk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14270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Charlotte, NC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 City, OK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25601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Cheyenne, WY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Cheyenne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Omaha, NE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Omaha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52958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Cleveland, 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Cleveland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Orlando, 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21751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Columbia, 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Philadelphia, 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36188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Columbus, 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Columbus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Phoenix, AZ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5685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Pittsburgh, 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00311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Denver, 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Portland, ME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48539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 Moines, 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 Moines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Portland, OR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6241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Detroit, MI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Detroit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Rapid City, SD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Rapid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40971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Paso,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Paso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Reno, 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6821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Fargo, 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Louis, 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Louis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7486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Junction, 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Junction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 Lake City, UT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 Lake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91682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Hartford, CT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Hartford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09332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Diego, 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2407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Indianapolis, IN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Indianapolis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Francisco, 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1962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Jackson, MS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Seattle, WA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89511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Jacksonville, 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Jacksonville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Washington, DC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49302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Kanas City, 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Kanas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Wichita, KS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56091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Vegas, 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Vegas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43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0BB3A37-633A-445A-9045-6BCEC59771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E8AD86-15E5-4A6D-84A4-F4E8C20B1119}"/>
              </a:ext>
            </a:extLst>
          </p:cNvPr>
          <p:cNvSpPr txBox="1"/>
          <p:nvPr/>
        </p:nvSpPr>
        <p:spPr>
          <a:xfrm>
            <a:off x="838199" y="6042581"/>
            <a:ext cx="36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4 Distance From Chicago.py</a:t>
            </a:r>
          </a:p>
        </p:txBody>
      </p:sp>
    </p:spTree>
    <p:extLst>
      <p:ext uri="{BB962C8B-B14F-4D97-AF65-F5344CB8AC3E}">
        <p14:creationId xmlns:p14="http://schemas.microsoft.com/office/powerpoint/2010/main" val="361930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By Our Six Sense 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49FFD-0073-4374-BE06-192B56155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99" y="1849972"/>
            <a:ext cx="1717288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A498AE-2293-47A3-9522-AE34848EC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744" y="3464404"/>
            <a:ext cx="918482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F94439-185E-4F61-AD71-B1ACF9736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244" y="3464404"/>
            <a:ext cx="1472339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D9D17D-E83B-41BE-B028-B98D730F9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1654" y="1312856"/>
            <a:ext cx="1893277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39FCE9-90F7-4C2C-B058-DF315DBFD2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173" y="5508501"/>
            <a:ext cx="1627414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237480-11C4-4A00-B87C-DDEADE5EE6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8502" y="2512089"/>
            <a:ext cx="1632857" cy="914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7BEFBA-7A35-4EAA-8353-DD303B1C74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1088" y="1849972"/>
            <a:ext cx="1632857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0A92EA-60AD-4A73-A1B4-2E8C2434E4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2540" y="5508501"/>
            <a:ext cx="1627414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0D08CA-1D0C-40B4-9000-7CB941CC97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7447" y="4378804"/>
            <a:ext cx="18288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5CF6AA-79C4-46BF-82F5-19628D5042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9631" y="1312896"/>
            <a:ext cx="1552353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112BC4-5ECF-4859-AE15-EAC630C8E8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29008" y="5135598"/>
            <a:ext cx="1632857" cy="914400"/>
          </a:xfrm>
          <a:prstGeom prst="rect">
            <a:avLst/>
          </a:prstGeom>
        </p:spPr>
      </p:pic>
      <p:pic>
        <p:nvPicPr>
          <p:cNvPr id="2050" name="Picture 2" descr="Image result for formula 1 motorcycle">
            <a:extLst>
              <a:ext uri="{FF2B5EF4-FFF2-40B4-BE49-F238E27FC236}">
                <a16:creationId xmlns:a16="http://schemas.microsoft.com/office/drawing/2014/main" id="{7AC064E8-BA0B-4B2F-A3CE-570D4BAA6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92" y="5135598"/>
            <a:ext cx="109282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244613-4C34-496E-B338-FB5E20793A4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33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58BD69-D517-4115-A504-3B693666B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97383"/>
              </p:ext>
            </p:extLst>
          </p:nvPr>
        </p:nvGraphicFramePr>
        <p:xfrm>
          <a:off x="998913" y="1421491"/>
          <a:ext cx="3610794" cy="4815840"/>
        </p:xfrm>
        <a:graphic>
          <a:graphicData uri="http://schemas.openxmlformats.org/drawingml/2006/table">
            <a:tbl>
              <a:tblPr/>
              <a:tblGrid>
                <a:gridCol w="1668873">
                  <a:extLst>
                    <a:ext uri="{9D8B030D-6E8A-4147-A177-3AD203B41FA5}">
                      <a16:colId xmlns:a16="http://schemas.microsoft.com/office/drawing/2014/main" val="3686412905"/>
                    </a:ext>
                  </a:extLst>
                </a:gridCol>
                <a:gridCol w="1941921">
                  <a:extLst>
                    <a:ext uri="{9D8B030D-6E8A-4147-A177-3AD203B41FA5}">
                      <a16:colId xmlns:a16="http://schemas.microsoft.com/office/drawing/2014/main" val="710600721"/>
                    </a:ext>
                  </a:extLst>
                </a:gridCol>
              </a:tblGrid>
              <a:tr h="33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Clusters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 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82388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283894.49470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995570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187758.44330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13367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102762.12850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808798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72117.19284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862844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59977.70978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829849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43009.44740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78670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35976.15443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437171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30744.71677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808282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24872.10349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107578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23059.31235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22385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21039.24087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181254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15339.02335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045009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15204.20374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407969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13337.71644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632055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11278.23727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33895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4FD8E7C-43F0-4E4E-947B-E9989B16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42" y="1957131"/>
            <a:ext cx="6761050" cy="3584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A7928C-0595-47F1-B7D8-39D7D8F880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67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D8E7C-43F0-4E4E-947B-E9989B16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470" y="3553302"/>
            <a:ext cx="4828902" cy="2560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A7928C-0595-47F1-B7D8-39D7D8F880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3EE98E-D385-4FC5-AA64-A7D9CF869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47454"/>
              </p:ext>
            </p:extLst>
          </p:nvPr>
        </p:nvGraphicFramePr>
        <p:xfrm>
          <a:off x="933450" y="1519238"/>
          <a:ext cx="5863589" cy="4694730"/>
        </p:xfrm>
        <a:graphic>
          <a:graphicData uri="http://schemas.openxmlformats.org/drawingml/2006/table">
            <a:tbl>
              <a:tblPr/>
              <a:tblGrid>
                <a:gridCol w="1481167">
                  <a:extLst>
                    <a:ext uri="{9D8B030D-6E8A-4147-A177-3AD203B41FA5}">
                      <a16:colId xmlns:a16="http://schemas.microsoft.com/office/drawing/2014/main" val="782705730"/>
                    </a:ext>
                  </a:extLst>
                </a:gridCol>
                <a:gridCol w="1236851">
                  <a:extLst>
                    <a:ext uri="{9D8B030D-6E8A-4147-A177-3AD203B41FA5}">
                      <a16:colId xmlns:a16="http://schemas.microsoft.com/office/drawing/2014/main" val="2502854519"/>
                    </a:ext>
                  </a:extLst>
                </a:gridCol>
                <a:gridCol w="1488221">
                  <a:extLst>
                    <a:ext uri="{9D8B030D-6E8A-4147-A177-3AD203B41FA5}">
                      <a16:colId xmlns:a16="http://schemas.microsoft.com/office/drawing/2014/main" val="39524054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175814256"/>
                    </a:ext>
                  </a:extLst>
                </a:gridCol>
              </a:tblGrid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Clusters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 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245064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283894.49470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159429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187758.44330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-96136.05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72153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102762.12850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-84996.31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11139.74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98003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72117.19284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-30644.94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54351.38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819118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59977.70978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-12139.48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18505.45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387247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43009.44740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-16968.26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-4828.78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786966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35976.15443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-7033.29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9934.97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181906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30744.71677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-5231.44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760949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24872.10349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-5872.61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-641.18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328263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23059.31235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-1812.79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4059.82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471308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21039.24087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-2020.07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62668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15339.02335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-5700.22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-3680.15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55369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15204.20374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-134.82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5565.40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533628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13337.71644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-1866.49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-1731.67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692002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11278.23727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-2059.48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-192.99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778912"/>
                  </a:ext>
                </a:extLst>
              </a:tr>
            </a:tbl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7EE7912B-B9B7-42E2-88A0-6429E72B834A}"/>
              </a:ext>
            </a:extLst>
          </p:cNvPr>
          <p:cNvSpPr/>
          <p:nvPr/>
        </p:nvSpPr>
        <p:spPr>
          <a:xfrm>
            <a:off x="6938762" y="2606040"/>
            <a:ext cx="4828902" cy="8229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Largest Acceleration (i.e., change of slope)</a:t>
            </a:r>
          </a:p>
        </p:txBody>
      </p:sp>
    </p:spTree>
    <p:extLst>
      <p:ext uri="{BB962C8B-B14F-4D97-AF65-F5344CB8AC3E}">
        <p14:creationId xmlns:p14="http://schemas.microsoft.com/office/powerpoint/2010/main" val="1420661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7928C-0595-47F1-B7D8-39D7D8F88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C6782E-5E8B-4305-B282-F488DBC5F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972" y="1897522"/>
            <a:ext cx="6799784" cy="36576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5EC8D5-43B0-41D8-ADF2-94200E6E5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68460"/>
              </p:ext>
            </p:extLst>
          </p:nvPr>
        </p:nvGraphicFramePr>
        <p:xfrm>
          <a:off x="1017767" y="1383785"/>
          <a:ext cx="3488245" cy="4815840"/>
        </p:xfrm>
        <a:graphic>
          <a:graphicData uri="http://schemas.openxmlformats.org/drawingml/2006/table">
            <a:tbl>
              <a:tblPr/>
              <a:tblGrid>
                <a:gridCol w="1383872">
                  <a:extLst>
                    <a:ext uri="{9D8B030D-6E8A-4147-A177-3AD203B41FA5}">
                      <a16:colId xmlns:a16="http://schemas.microsoft.com/office/drawing/2014/main" val="321039978"/>
                    </a:ext>
                  </a:extLst>
                </a:gridCol>
                <a:gridCol w="2104373">
                  <a:extLst>
                    <a:ext uri="{9D8B030D-6E8A-4147-A177-3AD203B41FA5}">
                      <a16:colId xmlns:a16="http://schemas.microsoft.com/office/drawing/2014/main" val="1777381384"/>
                    </a:ext>
                  </a:extLst>
                </a:gridCol>
              </a:tblGrid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Clusters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Silhouette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3825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18360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9214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90187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81800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23199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84130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495718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7456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997382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34880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880307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07525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213728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932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840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392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Pick the 4 clusters 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4F643B-0BAE-4FF7-9B33-1478DDEE2674}"/>
              </a:ext>
            </a:extLst>
          </p:cNvPr>
          <p:cNvSpPr/>
          <p:nvPr/>
        </p:nvSpPr>
        <p:spPr>
          <a:xfrm>
            <a:off x="8467013" y="5890975"/>
            <a:ext cx="304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SAS Technical Report A108.pdf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A9CF0B-3D28-407E-82D0-A3F8FF95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09874"/>
              </p:ext>
            </p:extLst>
          </p:nvPr>
        </p:nvGraphicFramePr>
        <p:xfrm>
          <a:off x="966770" y="2633307"/>
          <a:ext cx="92047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188">
                  <a:extLst>
                    <a:ext uri="{9D8B030D-6E8A-4147-A177-3AD203B41FA5}">
                      <a16:colId xmlns:a16="http://schemas.microsoft.com/office/drawing/2014/main" val="3779551589"/>
                    </a:ext>
                  </a:extLst>
                </a:gridCol>
                <a:gridCol w="2301188">
                  <a:extLst>
                    <a:ext uri="{9D8B030D-6E8A-4147-A177-3AD203B41FA5}">
                      <a16:colId xmlns:a16="http://schemas.microsoft.com/office/drawing/2014/main" val="2665476091"/>
                    </a:ext>
                  </a:extLst>
                </a:gridCol>
                <a:gridCol w="2301188">
                  <a:extLst>
                    <a:ext uri="{9D8B030D-6E8A-4147-A177-3AD203B41FA5}">
                      <a16:colId xmlns:a16="http://schemas.microsoft.com/office/drawing/2014/main" val="414519860"/>
                    </a:ext>
                  </a:extLst>
                </a:gridCol>
                <a:gridCol w="2301188">
                  <a:extLst>
                    <a:ext uri="{9D8B030D-6E8A-4147-A177-3AD203B41FA5}">
                      <a16:colId xmlns:a16="http://schemas.microsoft.com/office/drawing/2014/main" val="106440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Centroid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0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280147.9130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2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1960.1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228916.8889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0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204122.7273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6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255120.4375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189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Cities in Clusters of Distances From Chicago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A9CF0B-3D28-407E-82D0-A3F8FF95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1505"/>
              </p:ext>
            </p:extLst>
          </p:nvPr>
        </p:nvGraphicFramePr>
        <p:xfrm>
          <a:off x="1013904" y="1360688"/>
          <a:ext cx="9723224" cy="496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806">
                  <a:extLst>
                    <a:ext uri="{9D8B030D-6E8A-4147-A177-3AD203B41FA5}">
                      <a16:colId xmlns:a16="http://schemas.microsoft.com/office/drawing/2014/main" val="3779551589"/>
                    </a:ext>
                  </a:extLst>
                </a:gridCol>
                <a:gridCol w="2430806">
                  <a:extLst>
                    <a:ext uri="{9D8B030D-6E8A-4147-A177-3AD203B41FA5}">
                      <a16:colId xmlns:a16="http://schemas.microsoft.com/office/drawing/2014/main" val="2665476091"/>
                    </a:ext>
                  </a:extLst>
                </a:gridCol>
                <a:gridCol w="2430806">
                  <a:extLst>
                    <a:ext uri="{9D8B030D-6E8A-4147-A177-3AD203B41FA5}">
                      <a16:colId xmlns:a16="http://schemas.microsoft.com/office/drawing/2014/main" val="414519860"/>
                    </a:ext>
                  </a:extLst>
                </a:gridCol>
                <a:gridCol w="2430806">
                  <a:extLst>
                    <a:ext uri="{9D8B030D-6E8A-4147-A177-3AD203B41FA5}">
                      <a16:colId xmlns:a16="http://schemas.microsoft.com/office/drawing/2014/main" val="1064403640"/>
                    </a:ext>
                  </a:extLst>
                </a:gridCol>
              </a:tblGrid>
              <a:tr h="394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Cluster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02688"/>
                  </a:ext>
                </a:extLst>
              </a:tr>
              <a:tr h="457033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Albany, NY</a:t>
                      </a:r>
                    </a:p>
                    <a:p>
                      <a:pPr algn="r"/>
                      <a:r>
                        <a:rPr lang="en-US" sz="1200" dirty="0"/>
                        <a:t>Atlanta, GA</a:t>
                      </a:r>
                    </a:p>
                    <a:p>
                      <a:pPr algn="r"/>
                      <a:r>
                        <a:rPr lang="en-US" sz="1200" dirty="0"/>
                        <a:t>Baltimore, MD</a:t>
                      </a:r>
                    </a:p>
                    <a:p>
                      <a:pPr algn="r"/>
                      <a:r>
                        <a:rPr lang="en-US" sz="1200" dirty="0"/>
                        <a:t>Birmingham, AL</a:t>
                      </a:r>
                    </a:p>
                    <a:p>
                      <a:pPr algn="r"/>
                      <a:r>
                        <a:rPr lang="en-US" sz="1200" dirty="0"/>
                        <a:t>Boston, MA</a:t>
                      </a:r>
                    </a:p>
                    <a:p>
                      <a:pPr algn="r"/>
                      <a:r>
                        <a:rPr lang="en-US" sz="1200" dirty="0"/>
                        <a:t>Charleston, SC</a:t>
                      </a:r>
                    </a:p>
                    <a:p>
                      <a:pPr algn="r"/>
                      <a:r>
                        <a:rPr lang="en-US" sz="1200" dirty="0"/>
                        <a:t>Charlotte, NC</a:t>
                      </a:r>
                    </a:p>
                    <a:p>
                      <a:pPr algn="r"/>
                      <a:r>
                        <a:rPr lang="en-US" sz="1200" dirty="0"/>
                        <a:t>Cheyenne, WY</a:t>
                      </a:r>
                    </a:p>
                    <a:p>
                      <a:pPr algn="r"/>
                      <a:r>
                        <a:rPr lang="en-US" sz="1200" dirty="0"/>
                        <a:t>Columbia, SC</a:t>
                      </a:r>
                    </a:p>
                    <a:p>
                      <a:pPr algn="r"/>
                      <a:r>
                        <a:rPr lang="en-US" sz="1200" dirty="0"/>
                        <a:t>Dallas, TX</a:t>
                      </a:r>
                    </a:p>
                    <a:p>
                      <a:pPr algn="r"/>
                      <a:r>
                        <a:rPr lang="en-US" sz="1200" dirty="0"/>
                        <a:t>Denver, CO</a:t>
                      </a:r>
                    </a:p>
                    <a:p>
                      <a:pPr algn="r"/>
                      <a:r>
                        <a:rPr lang="en-US" sz="1200" dirty="0"/>
                        <a:t>Fargo, ND</a:t>
                      </a:r>
                    </a:p>
                    <a:p>
                      <a:pPr algn="r"/>
                      <a:r>
                        <a:rPr lang="en-US" sz="1200" dirty="0"/>
                        <a:t>Hartford, CT</a:t>
                      </a:r>
                    </a:p>
                    <a:p>
                      <a:pPr algn="r"/>
                      <a:r>
                        <a:rPr lang="en-US" sz="1200" dirty="0"/>
                        <a:t>Jackson, MS</a:t>
                      </a:r>
                    </a:p>
                    <a:p>
                      <a:pPr algn="r"/>
                      <a:r>
                        <a:rPr lang="en-US" sz="1200" dirty="0"/>
                        <a:t>Little Rock, AR</a:t>
                      </a:r>
                    </a:p>
                    <a:p>
                      <a:pPr algn="r"/>
                      <a:r>
                        <a:rPr lang="en-US" sz="1200" dirty="0"/>
                        <a:t>New Orleans, LA</a:t>
                      </a:r>
                    </a:p>
                    <a:p>
                      <a:pPr algn="r"/>
                      <a:r>
                        <a:rPr lang="en-US" sz="1200" dirty="0"/>
                        <a:t>New York, NY</a:t>
                      </a:r>
                    </a:p>
                    <a:p>
                      <a:pPr algn="r"/>
                      <a:r>
                        <a:rPr lang="en-US" sz="1200" dirty="0"/>
                        <a:t>Norfolk, VA</a:t>
                      </a:r>
                    </a:p>
                    <a:p>
                      <a:pPr algn="r"/>
                      <a:r>
                        <a:rPr lang="en-US" sz="1200" dirty="0"/>
                        <a:t>Oklahoma City, OK</a:t>
                      </a:r>
                    </a:p>
                    <a:p>
                      <a:pPr algn="r"/>
                      <a:r>
                        <a:rPr lang="en-US" sz="1200" dirty="0"/>
                        <a:t>Philadelphia, PA</a:t>
                      </a:r>
                    </a:p>
                    <a:p>
                      <a:pPr algn="r"/>
                      <a:r>
                        <a:rPr lang="en-US" sz="1200" dirty="0"/>
                        <a:t>Rapid City, SD</a:t>
                      </a:r>
                    </a:p>
                    <a:p>
                      <a:pPr algn="r"/>
                      <a:r>
                        <a:rPr lang="en-US" sz="1200" dirty="0"/>
                        <a:t>Washington, DC</a:t>
                      </a:r>
                    </a:p>
                    <a:p>
                      <a:pPr algn="r"/>
                      <a:r>
                        <a:rPr lang="en-US" sz="1200" dirty="0"/>
                        <a:t>Wichita, 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Boise, ID</a:t>
                      </a:r>
                    </a:p>
                    <a:p>
                      <a:pPr algn="r"/>
                      <a:r>
                        <a:rPr lang="en-US" sz="1200" dirty="0"/>
                        <a:t>Las Vegas, NV</a:t>
                      </a:r>
                    </a:p>
                    <a:p>
                      <a:pPr algn="r"/>
                      <a:r>
                        <a:rPr lang="en-US" sz="1200" dirty="0"/>
                        <a:t>Los Angeles, CA</a:t>
                      </a:r>
                    </a:p>
                    <a:p>
                      <a:pPr algn="r"/>
                      <a:r>
                        <a:rPr lang="en-US" sz="1200" dirty="0"/>
                        <a:t>Phoenix, AZ</a:t>
                      </a:r>
                    </a:p>
                    <a:p>
                      <a:pPr algn="r"/>
                      <a:r>
                        <a:rPr lang="en-US" sz="1200" dirty="0"/>
                        <a:t>Portland, OR</a:t>
                      </a:r>
                    </a:p>
                    <a:p>
                      <a:pPr algn="r"/>
                      <a:r>
                        <a:rPr lang="en-US" sz="1200" dirty="0"/>
                        <a:t>Reno, NV</a:t>
                      </a:r>
                    </a:p>
                    <a:p>
                      <a:pPr algn="r"/>
                      <a:r>
                        <a:rPr lang="en-US" sz="1200" dirty="0"/>
                        <a:t>San Diego, CA</a:t>
                      </a:r>
                    </a:p>
                    <a:p>
                      <a:pPr algn="r"/>
                      <a:r>
                        <a:rPr lang="en-US" sz="1200" dirty="0"/>
                        <a:t>San Francisco, CA</a:t>
                      </a:r>
                    </a:p>
                    <a:p>
                      <a:pPr algn="r"/>
                      <a:r>
                        <a:rPr lang="en-US" sz="1200" dirty="0"/>
                        <a:t>Seattle, 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Albuquerque, NM</a:t>
                      </a:r>
                    </a:p>
                    <a:p>
                      <a:pPr algn="r"/>
                      <a:r>
                        <a:rPr lang="en-US" sz="1200" dirty="0"/>
                        <a:t>Billings, MT</a:t>
                      </a:r>
                    </a:p>
                    <a:p>
                      <a:pPr algn="r"/>
                      <a:r>
                        <a:rPr lang="en-US" sz="1200" dirty="0"/>
                        <a:t>EL Paso, TX</a:t>
                      </a:r>
                    </a:p>
                    <a:p>
                      <a:pPr algn="r"/>
                      <a:r>
                        <a:rPr lang="en-US" sz="1200" dirty="0"/>
                        <a:t>Grand Junction, CO</a:t>
                      </a:r>
                    </a:p>
                    <a:p>
                      <a:pPr algn="r"/>
                      <a:r>
                        <a:rPr lang="en-US" sz="1200" dirty="0"/>
                        <a:t>Houston, TX</a:t>
                      </a:r>
                    </a:p>
                    <a:p>
                      <a:pPr algn="r"/>
                      <a:r>
                        <a:rPr lang="en-US" sz="1200" dirty="0"/>
                        <a:t>Jacksonville, FL</a:t>
                      </a:r>
                    </a:p>
                    <a:p>
                      <a:pPr algn="r"/>
                      <a:r>
                        <a:rPr lang="en-US" sz="1200" dirty="0"/>
                        <a:t>Miami, FL</a:t>
                      </a:r>
                    </a:p>
                    <a:p>
                      <a:pPr algn="r"/>
                      <a:r>
                        <a:rPr lang="en-US" sz="1200" dirty="0"/>
                        <a:t>Orlando, FL</a:t>
                      </a:r>
                    </a:p>
                    <a:p>
                      <a:pPr algn="r"/>
                      <a:r>
                        <a:rPr lang="en-US" sz="1200" dirty="0"/>
                        <a:t>Portland, ME</a:t>
                      </a:r>
                    </a:p>
                    <a:p>
                      <a:pPr algn="r"/>
                      <a:r>
                        <a:rPr lang="en-US" sz="1200" dirty="0"/>
                        <a:t>Salt Lake City, UT</a:t>
                      </a:r>
                    </a:p>
                    <a:p>
                      <a:pPr algn="r"/>
                      <a:r>
                        <a:rPr lang="en-US" sz="1200" dirty="0"/>
                        <a:t>San Antonio, 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Buffalo, NY</a:t>
                      </a:r>
                    </a:p>
                    <a:p>
                      <a:pPr algn="r"/>
                      <a:r>
                        <a:rPr lang="en-US" sz="1200" dirty="0"/>
                        <a:t>Charleston, WV</a:t>
                      </a:r>
                    </a:p>
                    <a:p>
                      <a:pPr algn="r"/>
                      <a:r>
                        <a:rPr lang="en-US" sz="1200" dirty="0"/>
                        <a:t>Cleveland, OH</a:t>
                      </a:r>
                    </a:p>
                    <a:p>
                      <a:pPr algn="r"/>
                      <a:r>
                        <a:rPr lang="en-US" sz="1200" dirty="0"/>
                        <a:t>Columbus, OH</a:t>
                      </a:r>
                    </a:p>
                    <a:p>
                      <a:pPr algn="r"/>
                      <a:r>
                        <a:rPr lang="en-US" sz="1200" dirty="0"/>
                        <a:t>Des Moines, IA</a:t>
                      </a:r>
                    </a:p>
                    <a:p>
                      <a:pPr algn="r"/>
                      <a:r>
                        <a:rPr lang="en-US" sz="1200" dirty="0"/>
                        <a:t>Detroit, MI</a:t>
                      </a:r>
                    </a:p>
                    <a:p>
                      <a:pPr algn="r"/>
                      <a:r>
                        <a:rPr lang="en-US" sz="1200" dirty="0"/>
                        <a:t>Indianapolis, IN</a:t>
                      </a:r>
                    </a:p>
                    <a:p>
                      <a:pPr algn="r"/>
                      <a:r>
                        <a:rPr lang="en-US" sz="1200" dirty="0"/>
                        <a:t>Kanas City, MO</a:t>
                      </a:r>
                    </a:p>
                    <a:p>
                      <a:pPr algn="r"/>
                      <a:r>
                        <a:rPr lang="en-US" sz="1200" dirty="0"/>
                        <a:t>Louisville, KY</a:t>
                      </a:r>
                    </a:p>
                    <a:p>
                      <a:pPr algn="r"/>
                      <a:r>
                        <a:rPr lang="en-US" sz="1200" dirty="0"/>
                        <a:t>Memphis, TN</a:t>
                      </a:r>
                    </a:p>
                    <a:p>
                      <a:pPr algn="r"/>
                      <a:r>
                        <a:rPr lang="en-US" sz="1200" dirty="0"/>
                        <a:t>Milwaukee, WI</a:t>
                      </a:r>
                    </a:p>
                    <a:p>
                      <a:pPr algn="r"/>
                      <a:r>
                        <a:rPr lang="en-US" sz="1200" dirty="0"/>
                        <a:t>Minneapolis, MN</a:t>
                      </a:r>
                    </a:p>
                    <a:p>
                      <a:pPr algn="r"/>
                      <a:r>
                        <a:rPr lang="en-US" sz="1200" dirty="0"/>
                        <a:t>Nashville, TN</a:t>
                      </a:r>
                    </a:p>
                    <a:p>
                      <a:pPr algn="r"/>
                      <a:r>
                        <a:rPr lang="en-US" sz="1200" dirty="0"/>
                        <a:t>Omaha, NE</a:t>
                      </a:r>
                    </a:p>
                    <a:p>
                      <a:pPr algn="r"/>
                      <a:r>
                        <a:rPr lang="en-US" sz="1200" dirty="0"/>
                        <a:t>Pittsburgh, PA</a:t>
                      </a:r>
                    </a:p>
                    <a:p>
                      <a:pPr algn="r"/>
                      <a:r>
                        <a:rPr lang="en-US" sz="1200" dirty="0"/>
                        <a:t>Saint Louis, 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2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99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Biclustering</a:t>
            </a:r>
            <a:r>
              <a:rPr lang="en-US" b="1" dirty="0">
                <a:solidFill>
                  <a:schemeClr val="bg1"/>
                </a:solidFill>
              </a:rPr>
              <a:t> / Co-clustering / Block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400" dirty="0"/>
              <a:t>Discover clusters among the observations (i.e., the rows) and the variables (i.e., the columns) at the same time.</a:t>
            </a:r>
          </a:p>
          <a:p>
            <a:r>
              <a:rPr lang="en-US" sz="2400" dirty="0"/>
              <a:t>Hartigan, J.A. (1972). Direct Clustering of a Data Matrix. </a:t>
            </a:r>
            <a:r>
              <a:rPr lang="en-US" sz="2400" i="1" dirty="0"/>
              <a:t>Journal of the American Statistical Association</a:t>
            </a:r>
            <a:r>
              <a:rPr lang="en-US" sz="2400" dirty="0"/>
              <a:t>, Volume 67, Number 337, Pages 123- 129.</a:t>
            </a:r>
          </a:p>
          <a:p>
            <a:r>
              <a:rPr lang="en-US" sz="2400" dirty="0"/>
              <a:t>Cheng, Y. and Church, G. M. (2000). </a:t>
            </a:r>
            <a:r>
              <a:rPr lang="en-US" sz="2400" dirty="0" err="1"/>
              <a:t>Biclustering</a:t>
            </a:r>
            <a:r>
              <a:rPr lang="en-US" sz="2400" dirty="0"/>
              <a:t> of Expression Data. </a:t>
            </a:r>
            <a:r>
              <a:rPr lang="en-US" sz="2400" i="1" dirty="0"/>
              <a:t>Proceedings of the 8th International Conference on Intelligent Systems for Molecular Biology</a:t>
            </a:r>
            <a:r>
              <a:rPr lang="en-US" sz="2400" dirty="0"/>
              <a:t>, La Jolla, California, 2000, pages 93–103.</a:t>
            </a:r>
          </a:p>
          <a:p>
            <a:r>
              <a:rPr lang="en-US" sz="2400" dirty="0" err="1"/>
              <a:t>Pontesa</a:t>
            </a:r>
            <a:r>
              <a:rPr lang="en-US" sz="2400" dirty="0"/>
              <a:t>, Beatriz, </a:t>
            </a:r>
            <a:r>
              <a:rPr lang="en-US" sz="2400" dirty="0" err="1"/>
              <a:t>Giráldezb</a:t>
            </a:r>
            <a:r>
              <a:rPr lang="en-US" sz="2400" dirty="0"/>
              <a:t>, Raúl, and Aguilar-Ruiz, Jesús S. (2015). </a:t>
            </a:r>
            <a:r>
              <a:rPr lang="en-US" sz="2400" dirty="0" err="1"/>
              <a:t>Biclustering</a:t>
            </a:r>
            <a:r>
              <a:rPr lang="en-US" sz="2400" dirty="0"/>
              <a:t> on Expression Data: A Review. </a:t>
            </a:r>
            <a:r>
              <a:rPr lang="en-US" sz="2400" i="1" dirty="0"/>
              <a:t>Journal of Biomedical Informatics</a:t>
            </a:r>
            <a:r>
              <a:rPr lang="en-US" sz="2400" dirty="0"/>
              <a:t>, Volume 57, October 2015, Pages 163-180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15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Application of </a:t>
            </a:r>
            <a:r>
              <a:rPr lang="en-US" b="1" dirty="0" err="1">
                <a:solidFill>
                  <a:schemeClr val="bg1"/>
                </a:solidFill>
              </a:rPr>
              <a:t>Biclustering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dirty="0"/>
              <a:t>We commonly calculate the correlation matrix of a list of continuous variables as a first step to explore correlations among the variables.</a:t>
            </a:r>
          </a:p>
          <a:p>
            <a:r>
              <a:rPr lang="en-US" dirty="0"/>
              <a:t>The cars.csv has these eight continuous variables: </a:t>
            </a:r>
            <a:r>
              <a:rPr lang="en-US" dirty="0" err="1"/>
              <a:t>EngineSize</a:t>
            </a:r>
            <a:r>
              <a:rPr lang="en-US" dirty="0"/>
              <a:t>, Cylinders, Horsepower, </a:t>
            </a:r>
            <a:r>
              <a:rPr lang="en-US" dirty="0" err="1"/>
              <a:t>MPG_City</a:t>
            </a:r>
            <a:r>
              <a:rPr lang="en-US" dirty="0"/>
              <a:t>, </a:t>
            </a:r>
            <a:r>
              <a:rPr lang="en-US" dirty="0" err="1"/>
              <a:t>MPG_Highway</a:t>
            </a:r>
            <a:r>
              <a:rPr lang="en-US" dirty="0"/>
              <a:t>, Weight, Wheelbase, Length.</a:t>
            </a:r>
          </a:p>
          <a:p>
            <a:r>
              <a:rPr lang="en-US" dirty="0"/>
              <a:t>After removing missing values (i.e., Nan) in the Cylinders, the data has 426 observations in  8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183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Application of </a:t>
            </a:r>
            <a:r>
              <a:rPr lang="en-US" b="1" dirty="0" err="1">
                <a:solidFill>
                  <a:schemeClr val="bg1"/>
                </a:solidFill>
              </a:rPr>
              <a:t>Biclustering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52322"/>
            <a:ext cx="10515600" cy="457201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800" dirty="0"/>
              <a:t>0: </a:t>
            </a:r>
            <a:r>
              <a:rPr lang="en-US" sz="1800" dirty="0" err="1"/>
              <a:t>EngineSize</a:t>
            </a:r>
            <a:r>
              <a:rPr lang="en-US" sz="1800" dirty="0"/>
              <a:t>, 1: Cylinders, 2: Horsepower, 3: </a:t>
            </a:r>
            <a:r>
              <a:rPr lang="en-US" sz="1800" dirty="0" err="1"/>
              <a:t>MPG_City</a:t>
            </a:r>
            <a:r>
              <a:rPr lang="en-US" sz="1800" dirty="0"/>
              <a:t>, 4: </a:t>
            </a:r>
            <a:r>
              <a:rPr lang="en-US" sz="1800" dirty="0" err="1"/>
              <a:t>MPG_Highway</a:t>
            </a:r>
            <a:r>
              <a:rPr lang="en-US" sz="1800" dirty="0"/>
              <a:t>, 5: Weight, 6: Wheelbase, 7: Length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5ACF88-4B83-4604-A4E3-0164594E5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42" y="1700138"/>
            <a:ext cx="10425516" cy="386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939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Application of </a:t>
            </a:r>
            <a:r>
              <a:rPr lang="en-US" b="1" dirty="0" err="1">
                <a:solidFill>
                  <a:schemeClr val="bg1"/>
                </a:solidFill>
              </a:rPr>
              <a:t>Biclustering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1">
            <a:noAutofit/>
          </a:bodyPr>
          <a:lstStyle/>
          <a:p>
            <a:r>
              <a:rPr lang="en-US" dirty="0"/>
              <a:t>The colors only show the positive (purple)</a:t>
            </a:r>
            <a:br>
              <a:rPr lang="en-US" dirty="0"/>
            </a:br>
            <a:r>
              <a:rPr lang="en-US" dirty="0"/>
              <a:t>and the negative (red) correlations.</a:t>
            </a:r>
          </a:p>
          <a:p>
            <a:r>
              <a:rPr lang="en-US" dirty="0"/>
              <a:t>A big question is: Are there any clusters</a:t>
            </a:r>
            <a:br>
              <a:rPr lang="en-US" dirty="0"/>
            </a:br>
            <a:r>
              <a:rPr lang="en-US" dirty="0"/>
              <a:t>among the correlations?</a:t>
            </a:r>
          </a:p>
          <a:p>
            <a:r>
              <a:rPr lang="en-US" dirty="0"/>
              <a:t>Ideally, we want to show block diagonals in the correlation matrix.</a:t>
            </a:r>
          </a:p>
          <a:p>
            <a:r>
              <a:rPr lang="en-US" dirty="0"/>
              <a:t>In other words, we want to find clusters of variables which are either positively or negatively correlated.</a:t>
            </a:r>
          </a:p>
          <a:p>
            <a:r>
              <a:rPr lang="en-US" dirty="0"/>
              <a:t>Let us try 3 clusters in both row and column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414591-83BC-4433-BF67-15D376B21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56" y="1937393"/>
            <a:ext cx="4227488" cy="15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74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Application of </a:t>
            </a:r>
            <a:r>
              <a:rPr lang="en-US" b="1" dirty="0" err="1">
                <a:solidFill>
                  <a:schemeClr val="bg1"/>
                </a:solidFill>
              </a:rPr>
              <a:t>Biclustering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CC05D2-9BF7-4C20-A6C1-819176756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792281"/>
              </p:ext>
            </p:extLst>
          </p:nvPr>
        </p:nvGraphicFramePr>
        <p:xfrm>
          <a:off x="838200" y="4878269"/>
          <a:ext cx="59451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157">
                  <a:extLst>
                    <a:ext uri="{9D8B030D-6E8A-4147-A177-3AD203B41FA5}">
                      <a16:colId xmlns:a16="http://schemas.microsoft.com/office/drawing/2014/main" val="3920457220"/>
                    </a:ext>
                  </a:extLst>
                </a:gridCol>
                <a:gridCol w="4577998">
                  <a:extLst>
                    <a:ext uri="{9D8B030D-6E8A-4147-A177-3AD203B41FA5}">
                      <a16:colId xmlns:a16="http://schemas.microsoft.com/office/drawing/2014/main" val="3825257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8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Horsepower, Length, Wheelbase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14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MPG_City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MPG_Highway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46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Cylinders, </a:t>
                      </a:r>
                      <a:r>
                        <a:rPr lang="en-US" dirty="0" err="1"/>
                        <a:t>EngineSize</a:t>
                      </a:r>
                      <a:r>
                        <a:rPr lang="en-US" dirty="0"/>
                        <a:t>,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483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5FAE6B-8D30-4D91-928D-F01B270B4DD5}"/>
              </a:ext>
            </a:extLst>
          </p:cNvPr>
          <p:cNvSpPr/>
          <p:nvPr/>
        </p:nvSpPr>
        <p:spPr>
          <a:xfrm>
            <a:off x="7958293" y="5992297"/>
            <a:ext cx="2031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4 BiCluster.py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A9B150-6E5F-487F-8B97-1CD45B20D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54981"/>
              </p:ext>
            </p:extLst>
          </p:nvPr>
        </p:nvGraphicFramePr>
        <p:xfrm>
          <a:off x="838200" y="1690688"/>
          <a:ext cx="10515601" cy="2816001"/>
        </p:xfrm>
        <a:graphic>
          <a:graphicData uri="http://schemas.openxmlformats.org/drawingml/2006/table">
            <a:tbl>
              <a:tblPr/>
              <a:tblGrid>
                <a:gridCol w="1340105">
                  <a:extLst>
                    <a:ext uri="{9D8B030D-6E8A-4147-A177-3AD203B41FA5}">
                      <a16:colId xmlns:a16="http://schemas.microsoft.com/office/drawing/2014/main" val="4228153341"/>
                    </a:ext>
                  </a:extLst>
                </a:gridCol>
                <a:gridCol w="1146937">
                  <a:extLst>
                    <a:ext uri="{9D8B030D-6E8A-4147-A177-3AD203B41FA5}">
                      <a16:colId xmlns:a16="http://schemas.microsoft.com/office/drawing/2014/main" val="2842295175"/>
                    </a:ext>
                  </a:extLst>
                </a:gridCol>
                <a:gridCol w="1146937">
                  <a:extLst>
                    <a:ext uri="{9D8B030D-6E8A-4147-A177-3AD203B41FA5}">
                      <a16:colId xmlns:a16="http://schemas.microsoft.com/office/drawing/2014/main" val="3666651525"/>
                    </a:ext>
                  </a:extLst>
                </a:gridCol>
                <a:gridCol w="1146937">
                  <a:extLst>
                    <a:ext uri="{9D8B030D-6E8A-4147-A177-3AD203B41FA5}">
                      <a16:colId xmlns:a16="http://schemas.microsoft.com/office/drawing/2014/main" val="490967112"/>
                    </a:ext>
                  </a:extLst>
                </a:gridCol>
                <a:gridCol w="1146937">
                  <a:extLst>
                    <a:ext uri="{9D8B030D-6E8A-4147-A177-3AD203B41FA5}">
                      <a16:colId xmlns:a16="http://schemas.microsoft.com/office/drawing/2014/main" val="3648967524"/>
                    </a:ext>
                  </a:extLst>
                </a:gridCol>
                <a:gridCol w="1146937">
                  <a:extLst>
                    <a:ext uri="{9D8B030D-6E8A-4147-A177-3AD203B41FA5}">
                      <a16:colId xmlns:a16="http://schemas.microsoft.com/office/drawing/2014/main" val="4217880266"/>
                    </a:ext>
                  </a:extLst>
                </a:gridCol>
                <a:gridCol w="1146937">
                  <a:extLst>
                    <a:ext uri="{9D8B030D-6E8A-4147-A177-3AD203B41FA5}">
                      <a16:colId xmlns:a16="http://schemas.microsoft.com/office/drawing/2014/main" val="179841099"/>
                    </a:ext>
                  </a:extLst>
                </a:gridCol>
                <a:gridCol w="1146937">
                  <a:extLst>
                    <a:ext uri="{9D8B030D-6E8A-4147-A177-3AD203B41FA5}">
                      <a16:colId xmlns:a16="http://schemas.microsoft.com/office/drawing/2014/main" val="4285982303"/>
                    </a:ext>
                  </a:extLst>
                </a:gridCol>
                <a:gridCol w="1146937">
                  <a:extLst>
                    <a:ext uri="{9D8B030D-6E8A-4147-A177-3AD203B41FA5}">
                      <a16:colId xmlns:a16="http://schemas.microsoft.com/office/drawing/2014/main" val="2250919037"/>
                    </a:ext>
                  </a:extLst>
                </a:gridCol>
              </a:tblGrid>
              <a:tr h="312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Horsepower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Wheelbase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MPG_City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MPG_Highway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Cylinders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EngineSize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849023"/>
                  </a:ext>
                </a:extLst>
              </a:tr>
              <a:tr h="312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Horsepower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0.3824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0.3876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-0.6770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-0.6474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0.8103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0.7932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0.6318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995946"/>
                  </a:ext>
                </a:extLst>
              </a:tr>
              <a:tr h="312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0.3824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0.8898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-0.5042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-0.4688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0.5478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0.6360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0.6892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286773"/>
                  </a:ext>
                </a:extLst>
              </a:tr>
              <a:tr h="312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Wheelbase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0.3876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0.8898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-0.5080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-0.5255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0.5467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0.6389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0.7609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823765"/>
                  </a:ext>
                </a:extLst>
              </a:tr>
              <a:tr h="312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MPG_City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-0.6770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-0.5042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-0.5080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0.9410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-0.6844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-0.7179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-0.7404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887065"/>
                  </a:ext>
                </a:extLst>
              </a:tr>
              <a:tr h="312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MPG_Highway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-0.6474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-0.4688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-0.5255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0.9410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-0.6761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-0.7259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-0.7936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321254"/>
                  </a:ext>
                </a:extLst>
              </a:tr>
              <a:tr h="312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Cylinders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0.8103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0.5478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0.5467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-0.6844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-0.6761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0.9080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0.7422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54032"/>
                  </a:ext>
                </a:extLst>
              </a:tr>
              <a:tr h="312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EngineSize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0.7932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0.6360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0.6389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-0.7179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-0.7259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0.9080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0.8087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913697"/>
                  </a:ext>
                </a:extLst>
              </a:tr>
              <a:tr h="312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0.6318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0.6892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0.7609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-0.7404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-0.7936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0.7422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0.8087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457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93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Quantitatively, Group By What Criteria?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Physical Attributes</a:t>
            </a:r>
          </a:p>
          <a:p>
            <a:r>
              <a:rPr lang="en-US" b="1" dirty="0"/>
              <a:t>Number of Passengers?</a:t>
            </a:r>
            <a:r>
              <a:rPr lang="en-US" dirty="0"/>
              <a:t> 1, 2, 3, 4, …</a:t>
            </a:r>
          </a:p>
          <a:p>
            <a:r>
              <a:rPr lang="en-US" b="1" dirty="0"/>
              <a:t>Number of Wheels?</a:t>
            </a:r>
            <a:r>
              <a:rPr lang="en-US" dirty="0"/>
              <a:t> 0, 2, 4, …</a:t>
            </a:r>
          </a:p>
          <a:p>
            <a:r>
              <a:rPr lang="en-US" b="1" dirty="0"/>
              <a:t>Presence of Wings?</a:t>
            </a:r>
            <a:r>
              <a:rPr lang="en-US" dirty="0"/>
              <a:t> 0 or 1</a:t>
            </a:r>
          </a:p>
          <a:p>
            <a:r>
              <a:rPr lang="en-US" b="1" dirty="0"/>
              <a:t>Weight?</a:t>
            </a:r>
            <a:r>
              <a:rPr lang="en-US" dirty="0"/>
              <a:t> 300 lb. (motorcycle) to Infinity</a:t>
            </a:r>
          </a:p>
          <a:p>
            <a:r>
              <a:rPr lang="en-US" b="1" dirty="0"/>
              <a:t>Top Speed?</a:t>
            </a:r>
            <a:r>
              <a:rPr lang="en-US" dirty="0"/>
              <a:t> 23 mph (cruise ship) to 17,500 mph (space shuttle)</a:t>
            </a:r>
          </a:p>
          <a:p>
            <a:r>
              <a:rPr lang="en-US" b="1" dirty="0"/>
              <a:t>Maximum Payload?</a:t>
            </a:r>
            <a:r>
              <a:rPr lang="en-US" dirty="0"/>
              <a:t> 200 lb. (motorcycle), 50 tons (space shuttle), 248 tons (747), 50,000 tons (cruise ship) to Infinity (freight train)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F5897-D2E8-41FC-86BA-448E7ED08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6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The K-Means algorithm works well if the data are compact</a:t>
            </a:r>
          </a:p>
          <a:p>
            <a:r>
              <a:rPr lang="en-US" dirty="0"/>
              <a:t>However, the K-Means algorithm does not work well (or does not work at all) if the data are connected but not necessarily compact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68ADBC-81BB-4BA4-9DB5-7146808A3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72" y="3370255"/>
            <a:ext cx="6692442" cy="32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589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Examples of data that are connected but not necessarily compact</a:t>
            </a: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http://scikit-learn.org/stable/auto_examples/cluster/plot_face_segmentation.html#sphx-glr-auto-examples-cluster-plot-face-segmentation-py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0CF80B-4440-41E6-9E51-6B06FEFB2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54" y="2347076"/>
            <a:ext cx="4245686" cy="3308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293D5-8A4E-4A33-9A9C-F8C4892D9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315" y="2347076"/>
            <a:ext cx="4238625" cy="330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45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Spectral clustering is a technique for clustering based on transformation by dimensionality reduction.</a:t>
            </a:r>
          </a:p>
          <a:p>
            <a:r>
              <a:rPr lang="en-US" dirty="0"/>
              <a:t>References: Ulrike von </a:t>
            </a:r>
            <a:r>
              <a:rPr lang="en-US" dirty="0" err="1"/>
              <a:t>Luxburg</a:t>
            </a:r>
            <a:r>
              <a:rPr lang="en-US" dirty="0"/>
              <a:t> (2007). “A Tutorial on Spectral Clustering”. </a:t>
            </a:r>
            <a:r>
              <a:rPr lang="en-US" i="1" dirty="0"/>
              <a:t>Statistics and Computing</a:t>
            </a:r>
            <a:r>
              <a:rPr lang="en-US" dirty="0"/>
              <a:t>. </a:t>
            </a:r>
            <a:r>
              <a:rPr lang="en-US" b="1" dirty="0"/>
              <a:t>17</a:t>
            </a:r>
            <a:r>
              <a:rPr lang="en-US" dirty="0"/>
              <a:t>(4): 395-416.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22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Spectral Clustering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Calculate the distances among the observations.</a:t>
            </a:r>
          </a:p>
          <a:p>
            <a:r>
              <a:rPr lang="en-US" dirty="0"/>
              <a:t>Calculate the Adjacency matrix based on the distances.</a:t>
            </a:r>
          </a:p>
          <a:p>
            <a:r>
              <a:rPr lang="en-US" dirty="0"/>
              <a:t>Calculate the Degree matrix based on the Adjacency matrix</a:t>
            </a:r>
          </a:p>
          <a:p>
            <a:r>
              <a:rPr lang="en-US" dirty="0"/>
              <a:t>Subtract the Adjacency matrix from the Degree matrix, called the result as the Laplacian matrix</a:t>
            </a:r>
          </a:p>
          <a:p>
            <a:r>
              <a:rPr lang="en-US" dirty="0"/>
              <a:t>Obtain eigenvectors of the Laplacian matrix</a:t>
            </a:r>
          </a:p>
          <a:p>
            <a:r>
              <a:rPr lang="en-US" dirty="0"/>
              <a:t>Apply the K-Means algorithm on the selected eigenvectors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74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Adjacency Matrix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6829F17A-5AB6-47AC-9BC1-C4CAD4111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935557"/>
              </p:ext>
            </p:extLst>
          </p:nvPr>
        </p:nvGraphicFramePr>
        <p:xfrm>
          <a:off x="6075632" y="1649100"/>
          <a:ext cx="4454105" cy="1659705"/>
        </p:xfrm>
        <a:graphic>
          <a:graphicData uri="http://schemas.openxmlformats.org/drawingml/2006/table">
            <a:tbl>
              <a:tblPr/>
              <a:tblGrid>
                <a:gridCol w="890821">
                  <a:extLst>
                    <a:ext uri="{9D8B030D-6E8A-4147-A177-3AD203B41FA5}">
                      <a16:colId xmlns:a16="http://schemas.microsoft.com/office/drawing/2014/main" val="1973488872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1385839158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3948799214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3815912422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2795286560"/>
                    </a:ext>
                  </a:extLst>
                </a:gridCol>
              </a:tblGrid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357667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204484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28642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884021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31775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34EF03C-3CB1-4C9C-B7D8-BC4D440B5E00}"/>
              </a:ext>
            </a:extLst>
          </p:cNvPr>
          <p:cNvSpPr/>
          <p:nvPr/>
        </p:nvSpPr>
        <p:spPr>
          <a:xfrm>
            <a:off x="839379" y="3308808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E391DC-1648-4FD9-A9EE-132303EA0E54}"/>
              </a:ext>
            </a:extLst>
          </p:cNvPr>
          <p:cNvSpPr/>
          <p:nvPr/>
        </p:nvSpPr>
        <p:spPr>
          <a:xfrm>
            <a:off x="4007963" y="1366690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17F1D2-0048-4A2B-8C85-193DD6221641}"/>
              </a:ext>
            </a:extLst>
          </p:cNvPr>
          <p:cNvSpPr/>
          <p:nvPr/>
        </p:nvSpPr>
        <p:spPr>
          <a:xfrm>
            <a:off x="1782991" y="5084097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404807-5B66-4F28-952D-D3A43E5609BC}"/>
              </a:ext>
            </a:extLst>
          </p:cNvPr>
          <p:cNvSpPr/>
          <p:nvPr/>
        </p:nvSpPr>
        <p:spPr>
          <a:xfrm>
            <a:off x="3507543" y="3436540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0ED104-4313-487B-9BD0-C7F8F8D2B577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2014136" y="2204783"/>
            <a:ext cx="2067670" cy="1284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09A618-16FD-4B2E-A35B-1F8DE4821B79}"/>
              </a:ext>
            </a:extLst>
          </p:cNvPr>
          <p:cNvCxnSpPr>
            <a:cxnSpLocks/>
          </p:cNvCxnSpPr>
          <p:nvPr/>
        </p:nvCxnSpPr>
        <p:spPr>
          <a:xfrm>
            <a:off x="1176372" y="4001293"/>
            <a:ext cx="23311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1C088D-D399-4CE8-A67E-10F7A5735AD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2762825" y="4490602"/>
            <a:ext cx="946274" cy="6937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3164C2-B8BD-4468-AB50-2D080C07DC8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25652" y="4594789"/>
            <a:ext cx="358895" cy="6701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9CCDDF-CCBF-43F0-89B3-925842151680}"/>
              </a:ext>
            </a:extLst>
          </p:cNvPr>
          <p:cNvSpPr txBox="1"/>
          <p:nvPr/>
        </p:nvSpPr>
        <p:spPr>
          <a:xfrm>
            <a:off x="6175707" y="3751868"/>
            <a:ext cx="5121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Symmetry requirement: </a:t>
            </a:r>
            <a:r>
              <a:rPr lang="en-US" dirty="0" err="1"/>
              <a:t>aij</a:t>
            </a:r>
            <a:r>
              <a:rPr lang="en-US" dirty="0"/>
              <a:t> = </a:t>
            </a:r>
            <a:r>
              <a:rPr lang="en-US" dirty="0" err="1"/>
              <a:t>aji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further away have lower adjacency value, i.e., a11 </a:t>
            </a:r>
            <a:r>
              <a:rPr lang="en-US" dirty="0">
                <a:sym typeface="Symbol" panose="05050102010706020507" pitchFamily="18" charset="2"/>
              </a:rPr>
              <a:t> a13  a14  a12 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We may use the Nearest Neighbors to explicitly assign zero to points that are not a point’s nearest neighbors.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569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Degree Matrix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6829F17A-5AB6-47AC-9BC1-C4CAD4111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189252"/>
              </p:ext>
            </p:extLst>
          </p:nvPr>
        </p:nvGraphicFramePr>
        <p:xfrm>
          <a:off x="6075632" y="1649100"/>
          <a:ext cx="4454105" cy="1659705"/>
        </p:xfrm>
        <a:graphic>
          <a:graphicData uri="http://schemas.openxmlformats.org/drawingml/2006/table">
            <a:tbl>
              <a:tblPr/>
              <a:tblGrid>
                <a:gridCol w="890821">
                  <a:extLst>
                    <a:ext uri="{9D8B030D-6E8A-4147-A177-3AD203B41FA5}">
                      <a16:colId xmlns:a16="http://schemas.microsoft.com/office/drawing/2014/main" val="1973488872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1385839158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3948799214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3815912422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2795286560"/>
                    </a:ext>
                  </a:extLst>
                </a:gridCol>
              </a:tblGrid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357667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204484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28642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884021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31775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34EF03C-3CB1-4C9C-B7D8-BC4D440B5E00}"/>
              </a:ext>
            </a:extLst>
          </p:cNvPr>
          <p:cNvSpPr/>
          <p:nvPr/>
        </p:nvSpPr>
        <p:spPr>
          <a:xfrm>
            <a:off x="839379" y="3308808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E391DC-1648-4FD9-A9EE-132303EA0E54}"/>
              </a:ext>
            </a:extLst>
          </p:cNvPr>
          <p:cNvSpPr/>
          <p:nvPr/>
        </p:nvSpPr>
        <p:spPr>
          <a:xfrm>
            <a:off x="4007963" y="1366690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17F1D2-0048-4A2B-8C85-193DD6221641}"/>
              </a:ext>
            </a:extLst>
          </p:cNvPr>
          <p:cNvSpPr/>
          <p:nvPr/>
        </p:nvSpPr>
        <p:spPr>
          <a:xfrm>
            <a:off x="1782991" y="5084097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404807-5B66-4F28-952D-D3A43E5609BC}"/>
              </a:ext>
            </a:extLst>
          </p:cNvPr>
          <p:cNvSpPr/>
          <p:nvPr/>
        </p:nvSpPr>
        <p:spPr>
          <a:xfrm>
            <a:off x="3507543" y="3436540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0ED104-4313-487B-9BD0-C7F8F8D2B577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2014136" y="2204783"/>
            <a:ext cx="2067670" cy="1284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09A618-16FD-4B2E-A35B-1F8DE4821B79}"/>
              </a:ext>
            </a:extLst>
          </p:cNvPr>
          <p:cNvCxnSpPr>
            <a:cxnSpLocks/>
          </p:cNvCxnSpPr>
          <p:nvPr/>
        </p:nvCxnSpPr>
        <p:spPr>
          <a:xfrm>
            <a:off x="1176372" y="4001293"/>
            <a:ext cx="23311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1C088D-D399-4CE8-A67E-10F7A5735AD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2762825" y="4490602"/>
            <a:ext cx="946274" cy="6937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3164C2-B8BD-4468-AB50-2D080C07DC8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25652" y="4594789"/>
            <a:ext cx="358895" cy="6701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4B80AE-EE19-4086-8962-4604B969C7BF}"/>
              </a:ext>
            </a:extLst>
          </p:cNvPr>
          <p:cNvSpPr txBox="1"/>
          <p:nvPr/>
        </p:nvSpPr>
        <p:spPr>
          <a:xfrm>
            <a:off x="5893731" y="3669450"/>
            <a:ext cx="5121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dij</a:t>
            </a:r>
            <a:r>
              <a:rPr lang="en-US" dirty="0"/>
              <a:t> = ai1 + ai2 + ai3 + ai4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Degree value of a point is higher when more points are connected to it.</a:t>
            </a:r>
          </a:p>
        </p:txBody>
      </p:sp>
    </p:spTree>
    <p:extLst>
      <p:ext uri="{BB962C8B-B14F-4D97-AF65-F5344CB8AC3E}">
        <p14:creationId xmlns:p14="http://schemas.microsoft.com/office/powerpoint/2010/main" val="17210349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Sequence Plot of the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654" y="1825625"/>
            <a:ext cx="4934145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Plot the first few eigenvalues from the smallest to the highest.</a:t>
            </a:r>
          </a:p>
          <a:p>
            <a:r>
              <a:rPr lang="en-US" dirty="0"/>
              <a:t>Look for an obvious jump in the graph</a:t>
            </a:r>
          </a:p>
          <a:p>
            <a:r>
              <a:rPr lang="en-US" dirty="0"/>
              <a:t>The threshold value may suggest a more appropriate number of neighbors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5231D2-C71D-4A37-A566-AE5F3ADF7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06" y="1825625"/>
            <a:ext cx="555515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164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Eigenvectors to be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Select eigenvectors that correspond to the eigenvalues selected, starting from the smallest eigenvalue.</a:t>
            </a:r>
          </a:p>
          <a:p>
            <a:r>
              <a:rPr lang="en-US" dirty="0"/>
              <a:t>Usually, the number of eigenvectors selected is the same as the number of fields used for clustering in the original training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383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 of 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Sample data: </a:t>
            </a:r>
            <a:r>
              <a:rPr lang="en-US" dirty="0">
                <a:hlinkClick r:id="rId2"/>
              </a:rPr>
              <a:t>http://cs.joensuu.fi/sipu/datasets/jain.txt</a:t>
            </a:r>
            <a:r>
              <a:rPr lang="en-US" dirty="0"/>
              <a:t> </a:t>
            </a:r>
          </a:p>
          <a:p>
            <a:r>
              <a:rPr lang="en-US" dirty="0"/>
              <a:t>373 observations</a:t>
            </a:r>
          </a:p>
          <a:p>
            <a:r>
              <a:rPr lang="en-US" dirty="0"/>
              <a:t>Two input fields with a known cluster identifier field</a:t>
            </a:r>
          </a:p>
          <a:p>
            <a:r>
              <a:rPr lang="en-US" dirty="0"/>
              <a:t>Week 4 Jain Spiral.py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8C5C11-8578-4D2A-83F4-A7C56053C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1" y="1828972"/>
            <a:ext cx="530764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297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Directly Apply K-Mean on the Sample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Request a two-cluster solution.</a:t>
            </a:r>
          </a:p>
          <a:p>
            <a:r>
              <a:rPr lang="en-US" dirty="0"/>
              <a:t>The upper arc is almost completed identified correctly.</a:t>
            </a:r>
          </a:p>
          <a:p>
            <a:r>
              <a:rPr lang="en-US" dirty="0"/>
              <a:t>About 1/3 of the lower arc is not identified correctly.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3DB79B-7C2C-43D6-A720-FCC187101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8" y="1825625"/>
            <a:ext cx="530764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4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Quantitatively, Group By What Criteria?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Socio-Economic Attributes</a:t>
            </a:r>
          </a:p>
          <a:p>
            <a:r>
              <a:rPr lang="en-US" b="1" dirty="0"/>
              <a:t>Sticker Price?</a:t>
            </a:r>
            <a:r>
              <a:rPr lang="en-US" dirty="0"/>
              <a:t> $20,000 (car) to Infinity</a:t>
            </a:r>
          </a:p>
          <a:p>
            <a:r>
              <a:rPr lang="en-US" b="1" dirty="0"/>
              <a:t>Personal Ownership?</a:t>
            </a:r>
            <a:r>
              <a:rPr lang="en-US" dirty="0"/>
              <a:t> 0 or 1</a:t>
            </a:r>
          </a:p>
          <a:p>
            <a:r>
              <a:rPr lang="en-US" b="1" dirty="0"/>
              <a:t>Travel Environment?</a:t>
            </a:r>
            <a:r>
              <a:rPr lang="en-US" dirty="0"/>
              <a:t> Sea, Land, Air, or Space</a:t>
            </a:r>
          </a:p>
          <a:p>
            <a:r>
              <a:rPr lang="en-US" b="1" dirty="0"/>
              <a:t>Satisfaction of Owning The Vehicle?</a:t>
            </a:r>
            <a:r>
              <a:rPr lang="en-US" dirty="0"/>
              <a:t> High, Medium, and Low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F5897-D2E8-41FC-86BA-448E7ED08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562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Adjacency and Degree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Calculate the Euclidean distance among all observations.</a:t>
            </a:r>
          </a:p>
          <a:p>
            <a:r>
              <a:rPr lang="en-US" dirty="0"/>
              <a:t>Calculate the Adjacency value as </a:t>
            </a:r>
            <a:r>
              <a:rPr lang="en-US" dirty="0" err="1"/>
              <a:t>exp</a:t>
            </a:r>
            <a:r>
              <a:rPr lang="en-US" dirty="0"/>
              <a:t>(- distance).</a:t>
            </a:r>
          </a:p>
          <a:p>
            <a:r>
              <a:rPr lang="en-US" dirty="0"/>
              <a:t>Except for the 8 nearest neighbors of a row in the Adjacency matrix, assign zeros to all other columns. (</a:t>
            </a:r>
            <a:r>
              <a:rPr lang="en-US" i="1" dirty="0"/>
              <a:t>Note: we will find out in a moment that 8 nearest neighbors is good.  As for now, just guess</a:t>
            </a:r>
            <a:r>
              <a:rPr lang="en-US" dirty="0"/>
              <a:t>)</a:t>
            </a:r>
          </a:p>
          <a:p>
            <a:r>
              <a:rPr lang="en-US" dirty="0"/>
              <a:t>Make sure the Adjacency matrix is symmetric.</a:t>
            </a:r>
          </a:p>
          <a:p>
            <a:r>
              <a:rPr lang="en-US" dirty="0"/>
              <a:t>Calculate the Degree matrix</a:t>
            </a:r>
          </a:p>
          <a:p>
            <a:r>
              <a:rPr lang="en-US" dirty="0"/>
              <a:t>Calculate the Laplacian matrix = Degree – Adjacency which is</a:t>
            </a:r>
            <a:br>
              <a:rPr lang="en-US" dirty="0"/>
            </a:br>
            <a:r>
              <a:rPr lang="en-US" dirty="0"/>
              <a:t>a 373 x 373 symmetric square 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406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Adjacency and Degree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972050"/>
          </a:xfrm>
        </p:spPr>
        <p:txBody>
          <a:bodyPr numCol="2"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Three nearest neighbors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kNNSpec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sklearn.neighbors.NearestNeighbors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8, algorithm = 'brute', metric = 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euclidean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kNNSpec.fit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d3, i3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Retrieve the distances among the observations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distObject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sklearn.neighbors.DistanceMetric.get_metric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euclidean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distances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distObject.pairwise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Adjacency and the Degree matrices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Adjacency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numpy.zeros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Degree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numpy.zeros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in i3[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j):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Adjacency[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math.exp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(- distances[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][j])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Adjacency[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Adjacency[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in range(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Adjacency[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Degree[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sum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Lmatrix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Degree - Adjacency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linalg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as LA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evals,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LA.eigh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Lmatrix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Series plot of the smallest ten eigenvalues to determine the number of clusters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numpy.arange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(0,9,1), evals[0:9,])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('Sequence')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('Eigenvalue')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004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361" y="1825625"/>
            <a:ext cx="4896439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Plot the first ten eigenvalues versus their sequences.</a:t>
            </a:r>
          </a:p>
          <a:p>
            <a:r>
              <a:rPr lang="en-US" dirty="0"/>
              <a:t>The graph </a:t>
            </a:r>
            <a:r>
              <a:rPr lang="en-US" b="1" dirty="0"/>
              <a:t>confirms</a:t>
            </a:r>
            <a:r>
              <a:rPr lang="en-US" dirty="0"/>
              <a:t> that the eight nearest neighbors solution is appropriate.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8C3CB-79CF-40EE-B348-9D668B497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42" y="1690688"/>
            <a:ext cx="5555152" cy="3657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DA13F11-D666-416C-8D91-097CB152CB38}"/>
              </a:ext>
            </a:extLst>
          </p:cNvPr>
          <p:cNvSpPr/>
          <p:nvPr/>
        </p:nvSpPr>
        <p:spPr>
          <a:xfrm rot="20448299">
            <a:off x="1439563" y="2563561"/>
            <a:ext cx="4320973" cy="1831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80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Eigenvectors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972050"/>
          </a:xfrm>
        </p:spPr>
        <p:txBody>
          <a:bodyPr numCol="2"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Inspect the values of the selected eigenvectors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[:,[0,1]]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print(Z[[0]].mean(), Z[[0]].std())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print(Z[[1]].mean(), Z[[1]].std())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(Z[[0]], Z[[1]])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('Z[0]')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('Z[1]')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BFE2B1-1E6C-415E-9A9B-8E643D11B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486" y="1417637"/>
            <a:ext cx="5720156" cy="3657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3CD2F7-158A-41E6-A308-741156C99867}"/>
              </a:ext>
            </a:extLst>
          </p:cNvPr>
          <p:cNvSpPr txBox="1">
            <a:spLocks/>
          </p:cNvSpPr>
          <p:nvPr/>
        </p:nvSpPr>
        <p:spPr>
          <a:xfrm>
            <a:off x="698358" y="4225131"/>
            <a:ext cx="4896439" cy="2484279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Since the original data have two features, plot the first two eigenvectors which are 373 x 2 vectors.</a:t>
            </a:r>
          </a:p>
          <a:p>
            <a:r>
              <a:rPr lang="en-US" dirty="0"/>
              <a:t>The graph suggests a two clusters K-mean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108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Final K-Mean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70" y="4728975"/>
            <a:ext cx="4896439" cy="138620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/>
              <a:t>It looks like the spectral clustering method works for this dataset.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D1FCD7-0E64-453F-96B1-B1D3BB210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86" y="1764478"/>
            <a:ext cx="5307644" cy="3657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F51CB6-FEEA-4E3F-AEE4-603947D6D32D}"/>
              </a:ext>
            </a:extLst>
          </p:cNvPr>
          <p:cNvSpPr/>
          <p:nvPr/>
        </p:nvSpPr>
        <p:spPr>
          <a:xfrm>
            <a:off x="979170" y="1788607"/>
            <a:ext cx="53076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kmeans_spectral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cluster.KMeans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n_clusters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=0).fit(Z)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Spiral['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SpectralCluster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kmeans_spectral.labels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(Spiral[['x']], Spiral[['y']], c = Spiral[['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SpectralCluster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']])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('x')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('y')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309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2 will be posted on Thursday, September 12, 2019</a:t>
            </a:r>
          </a:p>
          <a:p>
            <a:r>
              <a:rPr lang="en-US" dirty="0"/>
              <a:t>Due date is 11:59 pm on Wednesday, September 18, 2019</a:t>
            </a:r>
          </a:p>
          <a:p>
            <a:r>
              <a:rPr lang="en-US" dirty="0"/>
              <a:t>Maximum two attempts, only the most recent attempt is graded</a:t>
            </a:r>
          </a:p>
          <a:p>
            <a:r>
              <a:rPr lang="en-US" dirty="0"/>
              <a:t>Must submit Python codes with assignment, otherwise deduct 50% of your question score</a:t>
            </a:r>
          </a:p>
          <a:p>
            <a:r>
              <a:rPr lang="en-US" dirty="0"/>
              <a:t>Name your Python codes or </a:t>
            </a:r>
            <a:r>
              <a:rPr lang="en-US" dirty="0" err="1"/>
              <a:t>Jupyter</a:t>
            </a:r>
            <a:r>
              <a:rPr lang="en-US" dirty="0"/>
              <a:t> notebooks as Q1.py or Q1.ipynb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D8BD4-E22E-4BBC-ADDC-890042EE1A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9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Many Groups?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Obvious choices of the number of groups:</a:t>
            </a:r>
          </a:p>
          <a:p>
            <a:pPr lvl="1"/>
            <a:r>
              <a:rPr lang="en-US" dirty="0"/>
              <a:t>Minimum one group</a:t>
            </a:r>
          </a:p>
          <a:p>
            <a:pPr lvl="1"/>
            <a:r>
              <a:rPr lang="en-US" dirty="0"/>
              <a:t>Maximum twelve groups (as there are twelve vehicles)</a:t>
            </a:r>
          </a:p>
          <a:p>
            <a:endParaRPr lang="en-US" dirty="0"/>
          </a:p>
          <a:p>
            <a:r>
              <a:rPr lang="en-US" dirty="0"/>
              <a:t>Can we do better?</a:t>
            </a:r>
          </a:p>
          <a:p>
            <a:pPr lvl="1"/>
            <a:r>
              <a:rPr lang="en-US" dirty="0"/>
              <a:t>The number of groups is an integer between 1 and 12</a:t>
            </a:r>
          </a:p>
          <a:p>
            <a:pPr lvl="1"/>
            <a:r>
              <a:rPr lang="en-US" dirty="0"/>
              <a:t>The vehicles within each group are as less heterogeneous (a.k.a. less dissimilar) as possible</a:t>
            </a:r>
          </a:p>
          <a:p>
            <a:pPr lvl="1"/>
            <a:endParaRPr lang="en-US" dirty="0"/>
          </a:p>
          <a:p>
            <a:r>
              <a:rPr lang="en-US" dirty="0"/>
              <a:t>How do we measure the degree of dissimilarity?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97812-30CE-4C6D-9AD9-B590EC0F51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0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 Analysis: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Motivation</a:t>
            </a:r>
            <a:r>
              <a:rPr lang="en-US" dirty="0"/>
              <a:t>: Consider the observations come from multiple populations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Objective</a:t>
            </a:r>
            <a:r>
              <a:rPr lang="en-US" dirty="0"/>
              <a:t>: Discover and identify clusters among observations</a:t>
            </a:r>
          </a:p>
          <a:p>
            <a:pPr lvl="1"/>
            <a:r>
              <a:rPr lang="en-US" dirty="0"/>
              <a:t>Objects within the same cluster are as </a:t>
            </a:r>
            <a:r>
              <a:rPr lang="en-US" i="1" dirty="0"/>
              <a:t>similar</a:t>
            </a:r>
            <a:r>
              <a:rPr lang="en-US" dirty="0"/>
              <a:t> as possible</a:t>
            </a:r>
          </a:p>
          <a:p>
            <a:pPr lvl="1"/>
            <a:r>
              <a:rPr lang="en-US" dirty="0"/>
              <a:t>Objects from different clusters are as </a:t>
            </a:r>
            <a:r>
              <a:rPr lang="en-US" i="1" dirty="0"/>
              <a:t>dissimilar</a:t>
            </a:r>
            <a:r>
              <a:rPr lang="en-US" dirty="0"/>
              <a:t> as possible</a:t>
            </a:r>
          </a:p>
          <a:p>
            <a:pPr lvl="1"/>
            <a:r>
              <a:rPr lang="en-US" dirty="0"/>
              <a:t>These clusters represent their respective populations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Process</a:t>
            </a:r>
            <a:r>
              <a:rPr lang="en-US" dirty="0"/>
              <a:t>: Partition the observations into disjoint clusters</a:t>
            </a:r>
          </a:p>
          <a:p>
            <a:pPr lvl="1"/>
            <a:r>
              <a:rPr lang="en-US" i="1" dirty="0"/>
              <a:t>Similar</a:t>
            </a:r>
            <a:r>
              <a:rPr lang="en-US" dirty="0"/>
              <a:t> observations are put into the same cluster</a:t>
            </a:r>
          </a:p>
          <a:p>
            <a:pPr lvl="1"/>
            <a:r>
              <a:rPr lang="en-US" dirty="0"/>
              <a:t>Observations in different clusters are </a:t>
            </a:r>
            <a:r>
              <a:rPr lang="en-US" i="1" dirty="0"/>
              <a:t>dissimilar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F1548-2FE6-4F3B-AB30-9CAC1F6E91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6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 Analysis: What is a Cluster?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short answer is: a cluster is a collection of observations.</a:t>
            </a:r>
          </a:p>
          <a:p>
            <a:r>
              <a:rPr lang="en-US" dirty="0"/>
              <a:t>From a statistician point of view, a cluster is a collection of observations that have </a:t>
            </a:r>
            <a:r>
              <a:rPr lang="en-US" b="1" i="1" dirty="0"/>
              <a:t>similar</a:t>
            </a:r>
            <a:r>
              <a:rPr lang="en-US" dirty="0"/>
              <a:t> characteristics of attributes.</a:t>
            </a:r>
          </a:p>
          <a:p>
            <a:r>
              <a:rPr lang="en-US" dirty="0"/>
              <a:t>From a domain expert point of view, a cluster is a gathering of observations that share some </a:t>
            </a:r>
            <a:r>
              <a:rPr lang="en-US" b="1" i="1" dirty="0"/>
              <a:t>common</a:t>
            </a:r>
            <a:r>
              <a:rPr lang="en-US" dirty="0"/>
              <a:t> business values that are reflected by their </a:t>
            </a:r>
            <a:r>
              <a:rPr lang="en-US" b="1" i="1" dirty="0"/>
              <a:t>similar</a:t>
            </a:r>
            <a:r>
              <a:rPr lang="en-US" dirty="0"/>
              <a:t> characteristics of attributes.</a:t>
            </a:r>
          </a:p>
          <a:p>
            <a:r>
              <a:rPr lang="en-US" dirty="0"/>
              <a:t>A statistician’s job is to discover the clusters, a domain expert’s job is to give the clusters identities – what the clusters tell us about the observations.</a:t>
            </a:r>
          </a:p>
          <a:p>
            <a:r>
              <a:rPr lang="en-US" b="1" i="1" dirty="0"/>
              <a:t>As a data scientist, you are expected to do both jobs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139AB-7327-4850-A0E9-8BA176916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2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8107</TotalTime>
  <Words>5399</Words>
  <Application>Microsoft Office PowerPoint</Application>
  <PresentationFormat>Widescreen</PresentationFormat>
  <Paragraphs>1129</Paragraphs>
  <Slides>65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Office Theme</vt:lpstr>
      <vt:lpstr>   CS 584 Machine Learning</vt:lpstr>
      <vt:lpstr>Week 4 Agenda: Clustering</vt:lpstr>
      <vt:lpstr>Group These Motorized Vehicles</vt:lpstr>
      <vt:lpstr>Group By Our Six Sense …</vt:lpstr>
      <vt:lpstr>Quantitatively, Group By What Criteria?</vt:lpstr>
      <vt:lpstr>Quantitatively, Group By What Criteria?</vt:lpstr>
      <vt:lpstr>How Many Groups?</vt:lpstr>
      <vt:lpstr>Cluster Analysis: Overview</vt:lpstr>
      <vt:lpstr>Cluster Analysis: What is a Cluster?</vt:lpstr>
      <vt:lpstr>Cluster Analysis</vt:lpstr>
      <vt:lpstr>Cluster Analysis: What is Similar or Dissimilar?</vt:lpstr>
      <vt:lpstr>Distance Metric for Interval Variables</vt:lpstr>
      <vt:lpstr>Normalization of Interval Variables</vt:lpstr>
      <vt:lpstr>Normalization for Interval Variables</vt:lpstr>
      <vt:lpstr>Cluster Analysis: Centroids</vt:lpstr>
      <vt:lpstr>Cluster Analysis: Cluster Identifier</vt:lpstr>
      <vt:lpstr>The Basic Idea of the K-Means Algorithm</vt:lpstr>
      <vt:lpstr>The Basic Idea of the K-Means Algorithm</vt:lpstr>
      <vt:lpstr>Cluster Analysis: K-Means Algorithm</vt:lpstr>
      <vt:lpstr>Cluster Analysis: Initial Centroids</vt:lpstr>
      <vt:lpstr>History of the K-Means Algorithm</vt:lpstr>
      <vt:lpstr>Simple Example</vt:lpstr>
      <vt:lpstr>Simple Example</vt:lpstr>
      <vt:lpstr>Simple Example</vt:lpstr>
      <vt:lpstr>Simple Example</vt:lpstr>
      <vt:lpstr>Simple Example</vt:lpstr>
      <vt:lpstr>K-Means Algorithm (Observations’ Order)</vt:lpstr>
      <vt:lpstr>K-Means Algorithm</vt:lpstr>
      <vt:lpstr>Simple Example</vt:lpstr>
      <vt:lpstr>What is the Number of Clusters?</vt:lpstr>
      <vt:lpstr>The Elbow Method</vt:lpstr>
      <vt:lpstr>The Elbow Method</vt:lpstr>
      <vt:lpstr>The Silhouette Method</vt:lpstr>
      <vt:lpstr>The Silhouette Method</vt:lpstr>
      <vt:lpstr>The Gap Statistic</vt:lpstr>
      <vt:lpstr>Cubic Clustering Criterion (CCC)</vt:lpstr>
      <vt:lpstr>Simple Example</vt:lpstr>
      <vt:lpstr>Simple Example</vt:lpstr>
      <vt:lpstr>Clusters of Distances From Chicago</vt:lpstr>
      <vt:lpstr>Clusters of Distances From Chicago</vt:lpstr>
      <vt:lpstr>Clusters of Distances From Chicago</vt:lpstr>
      <vt:lpstr>Clusters of Distances From Chicago</vt:lpstr>
      <vt:lpstr>Clusters of Distances From Chicago</vt:lpstr>
      <vt:lpstr>Cities in Clusters of Distances From Chicago</vt:lpstr>
      <vt:lpstr>Biclustering / Co-clustering / Block Clustering</vt:lpstr>
      <vt:lpstr>Application of Biclustering</vt:lpstr>
      <vt:lpstr>Application of Biclustering</vt:lpstr>
      <vt:lpstr>Application of Biclustering</vt:lpstr>
      <vt:lpstr>Application of Biclustering</vt:lpstr>
      <vt:lpstr>Spectral Clustering</vt:lpstr>
      <vt:lpstr>Spectral Clustering</vt:lpstr>
      <vt:lpstr>Spectral Clustering</vt:lpstr>
      <vt:lpstr>Spectral Clustering Algorithm</vt:lpstr>
      <vt:lpstr>Adjacency Matrix</vt:lpstr>
      <vt:lpstr>Degree Matrix</vt:lpstr>
      <vt:lpstr>Sequence Plot of the Eigenvalues</vt:lpstr>
      <vt:lpstr>Number of Eigenvectors to be Used</vt:lpstr>
      <vt:lpstr>Example of Spectral Clustering</vt:lpstr>
      <vt:lpstr>Directly Apply K-Mean on the Sample Data</vt:lpstr>
      <vt:lpstr>Adjacency and Degree Matrices</vt:lpstr>
      <vt:lpstr>Adjacency and Degree Matrices</vt:lpstr>
      <vt:lpstr>Eigenvalues</vt:lpstr>
      <vt:lpstr>Eigenvectors</vt:lpstr>
      <vt:lpstr>Final K-Mean Solution</vt:lpstr>
      <vt:lpstr>Assignment 2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1521</cp:revision>
  <cp:lastPrinted>2014-06-20T14:10:14Z</cp:lastPrinted>
  <dcterms:created xsi:type="dcterms:W3CDTF">2014-05-31T22:30:28Z</dcterms:created>
  <dcterms:modified xsi:type="dcterms:W3CDTF">2019-09-11T21:16:09Z</dcterms:modified>
</cp:coreProperties>
</file>