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8.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5.xml" ContentType="application/vnd.openxmlformats-officedocument.drawingml.diagramData+xml"/>
  <Override PartName="/ppt/diagrams/data7.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85" r:id="rId2"/>
    <p:sldId id="645" r:id="rId3"/>
    <p:sldId id="517" r:id="rId4"/>
    <p:sldId id="648" r:id="rId5"/>
    <p:sldId id="647" r:id="rId6"/>
    <p:sldId id="518" r:id="rId7"/>
    <p:sldId id="519" r:id="rId8"/>
    <p:sldId id="520" r:id="rId9"/>
    <p:sldId id="651" r:id="rId10"/>
    <p:sldId id="653" r:id="rId11"/>
    <p:sldId id="652" r:id="rId12"/>
    <p:sldId id="654" r:id="rId13"/>
    <p:sldId id="655" r:id="rId14"/>
    <p:sldId id="656" r:id="rId15"/>
    <p:sldId id="659" r:id="rId16"/>
    <p:sldId id="661" r:id="rId17"/>
    <p:sldId id="662" r:id="rId18"/>
    <p:sldId id="658" r:id="rId19"/>
    <p:sldId id="664" r:id="rId20"/>
    <p:sldId id="657" r:id="rId21"/>
    <p:sldId id="663" r:id="rId22"/>
    <p:sldId id="649" r:id="rId23"/>
    <p:sldId id="521" r:id="rId24"/>
    <p:sldId id="523" r:id="rId25"/>
    <p:sldId id="522" r:id="rId26"/>
    <p:sldId id="524" r:id="rId27"/>
    <p:sldId id="660" r:id="rId28"/>
    <p:sldId id="671" r:id="rId29"/>
    <p:sldId id="670" r:id="rId30"/>
    <p:sldId id="673" r:id="rId31"/>
    <p:sldId id="672" r:id="rId32"/>
    <p:sldId id="674" r:id="rId33"/>
    <p:sldId id="525" r:id="rId34"/>
    <p:sldId id="568" r:id="rId35"/>
    <p:sldId id="570" r:id="rId36"/>
    <p:sldId id="571" r:id="rId37"/>
    <p:sldId id="675" r:id="rId38"/>
    <p:sldId id="676" r:id="rId39"/>
    <p:sldId id="677" r:id="rId40"/>
    <p:sldId id="527" r:id="rId41"/>
    <p:sldId id="678" r:id="rId42"/>
    <p:sldId id="528" r:id="rId43"/>
    <p:sldId id="529" r:id="rId44"/>
    <p:sldId id="530" r:id="rId45"/>
    <p:sldId id="531" r:id="rId46"/>
    <p:sldId id="532" r:id="rId47"/>
    <p:sldId id="533" r:id="rId48"/>
    <p:sldId id="534" r:id="rId49"/>
    <p:sldId id="535" r:id="rId50"/>
    <p:sldId id="536" r:id="rId51"/>
    <p:sldId id="537" r:id="rId52"/>
    <p:sldId id="666" r:id="rId53"/>
    <p:sldId id="573" r:id="rId54"/>
    <p:sldId id="665" r:id="rId55"/>
    <p:sldId id="667" r:id="rId56"/>
    <p:sldId id="668" r:id="rId57"/>
    <p:sldId id="572" r:id="rId58"/>
    <p:sldId id="574" r:id="rId59"/>
    <p:sldId id="577" r:id="rId60"/>
    <p:sldId id="582" r:id="rId61"/>
    <p:sldId id="575" r:id="rId62"/>
    <p:sldId id="583" r:id="rId63"/>
    <p:sldId id="585" r:id="rId64"/>
    <p:sldId id="584" r:id="rId65"/>
    <p:sldId id="587" r:id="rId66"/>
    <p:sldId id="580" r:id="rId67"/>
    <p:sldId id="588" r:id="rId68"/>
    <p:sldId id="581" r:id="rId69"/>
    <p:sldId id="567" r:id="rId70"/>
    <p:sldId id="489" r:id="rId71"/>
  </p:sldIdLst>
  <p:sldSz cx="12192000" cy="6858000"/>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4" autoAdjust="0"/>
    <p:restoredTop sz="94660"/>
  </p:normalViewPr>
  <p:slideViewPr>
    <p:cSldViewPr snapToGrid="0">
      <p:cViewPr varScale="1">
        <p:scale>
          <a:sx n="45" d="100"/>
          <a:sy n="45"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iagrams/_rels/data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png"/></Relationships>
</file>

<file path=ppt/diagrams/_rels/data5.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0.png"/><Relationship Id="rId1" Type="http://schemas.openxmlformats.org/officeDocument/2006/relationships/image" Target="../media/image251.png"/></Relationships>
</file>

<file path=ppt/diagrams/_rels/data7.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330.png"/><Relationship Id="rId1" Type="http://schemas.openxmlformats.org/officeDocument/2006/relationships/image" Target="../media/image32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4BFE04-4906-4E14-853A-84C4BCBEEBB4}" type="doc">
      <dgm:prSet loTypeId="urn:microsoft.com/office/officeart/2008/layout/AlternatingPictureBlocks" loCatId="list" qsTypeId="urn:microsoft.com/office/officeart/2005/8/quickstyle/simple1" qsCatId="simple" csTypeId="urn:microsoft.com/office/officeart/2005/8/colors/colorful1" csCatId="colorful" phldr="1"/>
      <dgm:spPr/>
      <dgm:t>
        <a:bodyPr/>
        <a:lstStyle/>
        <a:p>
          <a:endParaRPr lang="en-US"/>
        </a:p>
      </dgm:t>
    </dgm:pt>
    <dgm:pt modelId="{DA9E470F-9653-4D90-B3A1-0463E038E828}">
      <dgm:prSet phldrT="[Text]"/>
      <dgm:spPr/>
      <dgm:t>
        <a:bodyPr/>
        <a:lstStyle/>
        <a:p>
          <a:r>
            <a:rPr lang="en-US" dirty="0"/>
            <a:t>Overview Memory-Based Learner</a:t>
          </a:r>
        </a:p>
      </dgm:t>
    </dgm:pt>
    <dgm:pt modelId="{1295A32D-AB4D-45B1-B2AD-49A068FF1A68}" type="parTrans" cxnId="{96AC8C24-59DB-408F-9C49-06A1306D41FE}">
      <dgm:prSet/>
      <dgm:spPr/>
      <dgm:t>
        <a:bodyPr/>
        <a:lstStyle/>
        <a:p>
          <a:endParaRPr lang="en-US"/>
        </a:p>
      </dgm:t>
    </dgm:pt>
    <dgm:pt modelId="{F2F58A84-3390-4FC4-B99E-B41AF7B8B360}" type="sibTrans" cxnId="{96AC8C24-59DB-408F-9C49-06A1306D41FE}">
      <dgm:prSet/>
      <dgm:spPr/>
      <dgm:t>
        <a:bodyPr/>
        <a:lstStyle/>
        <a:p>
          <a:endParaRPr lang="en-US"/>
        </a:p>
      </dgm:t>
    </dgm:pt>
    <dgm:pt modelId="{4BF25D00-5001-4273-9163-4E4444C73E7E}">
      <dgm:prSet phldrT="[Text]"/>
      <dgm:spPr>
        <a:solidFill>
          <a:schemeClr val="accent1">
            <a:lumMod val="75000"/>
          </a:schemeClr>
        </a:solidFill>
      </dgm:spPr>
      <dgm:t>
        <a:bodyPr/>
        <a:lstStyle/>
        <a:p>
          <a:r>
            <a:rPr lang="en-US" dirty="0"/>
            <a:t>Choose Appropriate Distance Metric</a:t>
          </a:r>
        </a:p>
      </dgm:t>
    </dgm:pt>
    <dgm:pt modelId="{183CDA86-D2A2-4928-A147-F928D14D1C06}" type="parTrans" cxnId="{8E2520F3-2F5E-466D-A277-80567E302064}">
      <dgm:prSet/>
      <dgm:spPr/>
      <dgm:t>
        <a:bodyPr/>
        <a:lstStyle/>
        <a:p>
          <a:endParaRPr lang="en-US"/>
        </a:p>
      </dgm:t>
    </dgm:pt>
    <dgm:pt modelId="{37D10747-9458-43C7-AC03-0E39DBBB7F7E}" type="sibTrans" cxnId="{8E2520F3-2F5E-466D-A277-80567E302064}">
      <dgm:prSet/>
      <dgm:spPr/>
      <dgm:t>
        <a:bodyPr/>
        <a:lstStyle/>
        <a:p>
          <a:endParaRPr lang="en-US"/>
        </a:p>
      </dgm:t>
    </dgm:pt>
    <dgm:pt modelId="{BAFACFAD-9A15-4613-A037-82D8DBD67521}">
      <dgm:prSet phldrT="[Text]"/>
      <dgm:spPr>
        <a:solidFill>
          <a:schemeClr val="accent6">
            <a:lumMod val="75000"/>
          </a:schemeClr>
        </a:solidFill>
      </dgm:spPr>
      <dgm:t>
        <a:bodyPr/>
        <a:lstStyle/>
        <a:p>
          <a:r>
            <a:rPr lang="en-US" dirty="0"/>
            <a:t>Determine Optimal Number of Neighbors</a:t>
          </a:r>
        </a:p>
      </dgm:t>
    </dgm:pt>
    <dgm:pt modelId="{442DA4D6-BE69-41AB-8EDA-C1C48A27923C}" type="parTrans" cxnId="{08AD57B0-17FC-4030-8BF1-3A3F831B5ACC}">
      <dgm:prSet/>
      <dgm:spPr/>
      <dgm:t>
        <a:bodyPr/>
        <a:lstStyle/>
        <a:p>
          <a:endParaRPr lang="en-US"/>
        </a:p>
      </dgm:t>
    </dgm:pt>
    <dgm:pt modelId="{2BE2DD2E-9DE5-4486-B1E0-FC34CE8F5A02}" type="sibTrans" cxnId="{08AD57B0-17FC-4030-8BF1-3A3F831B5ACC}">
      <dgm:prSet/>
      <dgm:spPr/>
      <dgm:t>
        <a:bodyPr/>
        <a:lstStyle/>
        <a:p>
          <a:endParaRPr lang="en-US"/>
        </a:p>
      </dgm:t>
    </dgm:pt>
    <dgm:pt modelId="{95833C44-3385-4139-819A-2DE75172A37C}" type="pres">
      <dgm:prSet presAssocID="{B84BFE04-4906-4E14-853A-84C4BCBEEBB4}" presName="linearFlow" presStyleCnt="0">
        <dgm:presLayoutVars>
          <dgm:dir/>
          <dgm:resizeHandles val="exact"/>
        </dgm:presLayoutVars>
      </dgm:prSet>
      <dgm:spPr/>
    </dgm:pt>
    <dgm:pt modelId="{B513C87B-7085-4C88-916C-9A5411BC79AA}" type="pres">
      <dgm:prSet presAssocID="{DA9E470F-9653-4D90-B3A1-0463E038E828}" presName="comp" presStyleCnt="0"/>
      <dgm:spPr/>
    </dgm:pt>
    <dgm:pt modelId="{E9266122-AD3A-46C0-8A89-6E29D6D20BAB}" type="pres">
      <dgm:prSet presAssocID="{DA9E470F-9653-4D90-B3A1-0463E038E828}" presName="rect2" presStyleLbl="node1" presStyleIdx="0" presStyleCnt="3" custScaleX="231903">
        <dgm:presLayoutVars>
          <dgm:bulletEnabled val="1"/>
        </dgm:presLayoutVars>
      </dgm:prSet>
      <dgm:spPr/>
    </dgm:pt>
    <dgm:pt modelId="{5771DB36-DE7A-4B9A-B7AA-66C51A14289D}" type="pres">
      <dgm:prSet presAssocID="{DA9E470F-9653-4D90-B3A1-0463E038E828}" presName="rect1" presStyleLbl="lnNode1" presStyleIdx="0" presStyleCnt="3" custLinFactX="-37175" custLinFactNeighborX="-100000"/>
      <dgm:spPr>
        <a:blipFill rotWithShape="1">
          <a:blip xmlns:r="http://schemas.openxmlformats.org/officeDocument/2006/relationships" r:embed="rId1" cstate="print">
            <a:extLst>
              <a:ext uri="{28A0092B-C50C-407E-A947-70E740481C1C}">
                <a14:useLocalDpi xmlns:a14="http://schemas.microsoft.com/office/drawing/2010/main"/>
              </a:ext>
            </a:extLst>
          </a:blip>
          <a:srcRect/>
          <a:stretch>
            <a:fillRect/>
          </a:stretch>
        </a:blipFill>
      </dgm:spPr>
    </dgm:pt>
    <dgm:pt modelId="{3506DA75-93BE-41EB-954D-14A97D817C35}" type="pres">
      <dgm:prSet presAssocID="{F2F58A84-3390-4FC4-B99E-B41AF7B8B360}" presName="sibTrans" presStyleCnt="0"/>
      <dgm:spPr/>
    </dgm:pt>
    <dgm:pt modelId="{F570D2C9-B675-40D0-94D3-22751BCEC887}" type="pres">
      <dgm:prSet presAssocID="{4BF25D00-5001-4273-9163-4E4444C73E7E}" presName="comp" presStyleCnt="0"/>
      <dgm:spPr/>
    </dgm:pt>
    <dgm:pt modelId="{618C5668-5656-469F-B314-D99AB44B1D48}" type="pres">
      <dgm:prSet presAssocID="{4BF25D00-5001-4273-9163-4E4444C73E7E}" presName="rect2" presStyleLbl="node1" presStyleIdx="1" presStyleCnt="3" custScaleX="231903" custLinFactNeighborX="-44670" custLinFactNeighborY="1703">
        <dgm:presLayoutVars>
          <dgm:bulletEnabled val="1"/>
        </dgm:presLayoutVars>
      </dgm:prSet>
      <dgm:spPr/>
    </dgm:pt>
    <dgm:pt modelId="{FB745ECC-3FA5-49FA-9765-47AA29FFC244}" type="pres">
      <dgm:prSet presAssocID="{4BF25D00-5001-4273-9163-4E4444C73E7E}" presName="rect1" presStyleLbl="lnNode1" presStyleIdx="1" presStyleCnt="3" custLinFactNeighborX="38751" custLinFactNeighborY="1703"/>
      <dgm:spPr>
        <a:blipFill rotWithShape="1">
          <a:blip xmlns:r="http://schemas.openxmlformats.org/officeDocument/2006/relationships" r:embed="rId2" cstate="print">
            <a:extLst>
              <a:ext uri="{28A0092B-C50C-407E-A947-70E740481C1C}">
                <a14:useLocalDpi xmlns:a14="http://schemas.microsoft.com/office/drawing/2010/main"/>
              </a:ext>
            </a:extLst>
          </a:blip>
          <a:srcRect/>
          <a:stretch>
            <a:fillRect/>
          </a:stretch>
        </a:blipFill>
      </dgm:spPr>
    </dgm:pt>
    <dgm:pt modelId="{631120DB-03EA-47AD-99F7-7E6E11701557}" type="pres">
      <dgm:prSet presAssocID="{37D10747-9458-43C7-AC03-0E39DBBB7F7E}" presName="sibTrans" presStyleCnt="0"/>
      <dgm:spPr/>
    </dgm:pt>
    <dgm:pt modelId="{E13963A0-3056-4E69-8475-07AC2CDD52A2}" type="pres">
      <dgm:prSet presAssocID="{BAFACFAD-9A15-4613-A037-82D8DBD67521}" presName="comp" presStyleCnt="0"/>
      <dgm:spPr/>
    </dgm:pt>
    <dgm:pt modelId="{5D8DD42E-A67A-4DD7-9C6E-3B9EBAFFA177}" type="pres">
      <dgm:prSet presAssocID="{BAFACFAD-9A15-4613-A037-82D8DBD67521}" presName="rect2" presStyleLbl="node1" presStyleIdx="2" presStyleCnt="3" custScaleX="231903">
        <dgm:presLayoutVars>
          <dgm:bulletEnabled val="1"/>
        </dgm:presLayoutVars>
      </dgm:prSet>
      <dgm:spPr/>
    </dgm:pt>
    <dgm:pt modelId="{F69601A0-7B05-4628-94B6-219AC1F9D25C}" type="pres">
      <dgm:prSet presAssocID="{BAFACFAD-9A15-4613-A037-82D8DBD67521}" presName="rect1" presStyleLbl="lnNode1" presStyleIdx="2" presStyleCnt="3" custLinFactX="-36454" custLinFactNeighborX="-100000" custLinFactNeighborY="715"/>
      <dgm:spPr>
        <a:blipFill rotWithShape="1">
          <a:blip xmlns:r="http://schemas.openxmlformats.org/officeDocument/2006/relationships" r:embed="rId3" cstate="print">
            <a:extLst>
              <a:ext uri="{28A0092B-C50C-407E-A947-70E740481C1C}">
                <a14:useLocalDpi xmlns:a14="http://schemas.microsoft.com/office/drawing/2010/main"/>
              </a:ext>
            </a:extLst>
          </a:blip>
          <a:srcRect/>
          <a:stretch>
            <a:fillRect/>
          </a:stretch>
        </a:blipFill>
      </dgm:spPr>
    </dgm:pt>
  </dgm:ptLst>
  <dgm:cxnLst>
    <dgm:cxn modelId="{96AC8C24-59DB-408F-9C49-06A1306D41FE}" srcId="{B84BFE04-4906-4E14-853A-84C4BCBEEBB4}" destId="{DA9E470F-9653-4D90-B3A1-0463E038E828}" srcOrd="0" destOrd="0" parTransId="{1295A32D-AB4D-45B1-B2AD-49A068FF1A68}" sibTransId="{F2F58A84-3390-4FC4-B99E-B41AF7B8B360}"/>
    <dgm:cxn modelId="{8C93C566-7B5E-4AC3-AB29-2D967C9AD2FA}" type="presOf" srcId="{B84BFE04-4906-4E14-853A-84C4BCBEEBB4}" destId="{95833C44-3385-4139-819A-2DE75172A37C}" srcOrd="0" destOrd="0" presId="urn:microsoft.com/office/officeart/2008/layout/AlternatingPictureBlocks"/>
    <dgm:cxn modelId="{5CDE7871-481E-47DF-957D-08AC37A30FE4}" type="presOf" srcId="{4BF25D00-5001-4273-9163-4E4444C73E7E}" destId="{618C5668-5656-469F-B314-D99AB44B1D48}" srcOrd="0" destOrd="0" presId="urn:microsoft.com/office/officeart/2008/layout/AlternatingPictureBlocks"/>
    <dgm:cxn modelId="{08AD57B0-17FC-4030-8BF1-3A3F831B5ACC}" srcId="{B84BFE04-4906-4E14-853A-84C4BCBEEBB4}" destId="{BAFACFAD-9A15-4613-A037-82D8DBD67521}" srcOrd="2" destOrd="0" parTransId="{442DA4D6-BE69-41AB-8EDA-C1C48A27923C}" sibTransId="{2BE2DD2E-9DE5-4486-B1E0-FC34CE8F5A02}"/>
    <dgm:cxn modelId="{7BB586CA-EDE8-4A7A-950F-D7773663192C}" type="presOf" srcId="{BAFACFAD-9A15-4613-A037-82D8DBD67521}" destId="{5D8DD42E-A67A-4DD7-9C6E-3B9EBAFFA177}" srcOrd="0" destOrd="0" presId="urn:microsoft.com/office/officeart/2008/layout/AlternatingPictureBlocks"/>
    <dgm:cxn modelId="{CE2C0BCC-7401-4543-9674-D739137D7625}" type="presOf" srcId="{DA9E470F-9653-4D90-B3A1-0463E038E828}" destId="{E9266122-AD3A-46C0-8A89-6E29D6D20BAB}" srcOrd="0" destOrd="0" presId="urn:microsoft.com/office/officeart/2008/layout/AlternatingPictureBlocks"/>
    <dgm:cxn modelId="{8E2520F3-2F5E-466D-A277-80567E302064}" srcId="{B84BFE04-4906-4E14-853A-84C4BCBEEBB4}" destId="{4BF25D00-5001-4273-9163-4E4444C73E7E}" srcOrd="1" destOrd="0" parTransId="{183CDA86-D2A2-4928-A147-F928D14D1C06}" sibTransId="{37D10747-9458-43C7-AC03-0E39DBBB7F7E}"/>
    <dgm:cxn modelId="{035C4904-967C-4741-BB68-82D4AA728A9E}" type="presParOf" srcId="{95833C44-3385-4139-819A-2DE75172A37C}" destId="{B513C87B-7085-4C88-916C-9A5411BC79AA}" srcOrd="0" destOrd="0" presId="urn:microsoft.com/office/officeart/2008/layout/AlternatingPictureBlocks"/>
    <dgm:cxn modelId="{4777B0F1-E169-4229-9BD0-62615BC1B0F0}" type="presParOf" srcId="{B513C87B-7085-4C88-916C-9A5411BC79AA}" destId="{E9266122-AD3A-46C0-8A89-6E29D6D20BAB}" srcOrd="0" destOrd="0" presId="urn:microsoft.com/office/officeart/2008/layout/AlternatingPictureBlocks"/>
    <dgm:cxn modelId="{4C247632-8D62-421D-9FC6-FEDD41BE83B2}" type="presParOf" srcId="{B513C87B-7085-4C88-916C-9A5411BC79AA}" destId="{5771DB36-DE7A-4B9A-B7AA-66C51A14289D}" srcOrd="1" destOrd="0" presId="urn:microsoft.com/office/officeart/2008/layout/AlternatingPictureBlocks"/>
    <dgm:cxn modelId="{C99C4B6B-059D-43A0-99A9-5A9290B6CF26}" type="presParOf" srcId="{95833C44-3385-4139-819A-2DE75172A37C}" destId="{3506DA75-93BE-41EB-954D-14A97D817C35}" srcOrd="1" destOrd="0" presId="urn:microsoft.com/office/officeart/2008/layout/AlternatingPictureBlocks"/>
    <dgm:cxn modelId="{1A9861C1-6B65-493D-88CD-DB452721C674}" type="presParOf" srcId="{95833C44-3385-4139-819A-2DE75172A37C}" destId="{F570D2C9-B675-40D0-94D3-22751BCEC887}" srcOrd="2" destOrd="0" presId="urn:microsoft.com/office/officeart/2008/layout/AlternatingPictureBlocks"/>
    <dgm:cxn modelId="{8A06E362-24D2-4348-90BE-43A798E2CF6C}" type="presParOf" srcId="{F570D2C9-B675-40D0-94D3-22751BCEC887}" destId="{618C5668-5656-469F-B314-D99AB44B1D48}" srcOrd="0" destOrd="0" presId="urn:microsoft.com/office/officeart/2008/layout/AlternatingPictureBlocks"/>
    <dgm:cxn modelId="{AB6A9922-98F6-4DC6-8F55-A5AA2404EDF4}" type="presParOf" srcId="{F570D2C9-B675-40D0-94D3-22751BCEC887}" destId="{FB745ECC-3FA5-49FA-9765-47AA29FFC244}" srcOrd="1" destOrd="0" presId="urn:microsoft.com/office/officeart/2008/layout/AlternatingPictureBlocks"/>
    <dgm:cxn modelId="{BD3DB607-77A6-402F-BDC3-357B5208A5B9}" type="presParOf" srcId="{95833C44-3385-4139-819A-2DE75172A37C}" destId="{631120DB-03EA-47AD-99F7-7E6E11701557}" srcOrd="3" destOrd="0" presId="urn:microsoft.com/office/officeart/2008/layout/AlternatingPictureBlocks"/>
    <dgm:cxn modelId="{43263879-FD07-4FE7-BA53-59EFB291D344}" type="presParOf" srcId="{95833C44-3385-4139-819A-2DE75172A37C}" destId="{E13963A0-3056-4E69-8475-07AC2CDD52A2}" srcOrd="4" destOrd="0" presId="urn:microsoft.com/office/officeart/2008/layout/AlternatingPictureBlocks"/>
    <dgm:cxn modelId="{A7D6700D-6B7E-48A1-A7BE-350C9D26AE10}" type="presParOf" srcId="{E13963A0-3056-4E69-8475-07AC2CDD52A2}" destId="{5D8DD42E-A67A-4DD7-9C6E-3B9EBAFFA177}" srcOrd="0" destOrd="0" presId="urn:microsoft.com/office/officeart/2008/layout/AlternatingPictureBlocks"/>
    <dgm:cxn modelId="{67563F37-0675-4D1E-8C80-5E8B28F45B0E}" type="presParOf" srcId="{E13963A0-3056-4E69-8475-07AC2CDD52A2}" destId="{F69601A0-7B05-4628-94B6-219AC1F9D25C}" srcOrd="1" destOrd="0" presId="urn:microsoft.com/office/officeart/2008/layout/Alternat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3DDF08-DF27-4782-AABD-85C25B797043}" type="doc">
      <dgm:prSet loTypeId="urn:microsoft.com/office/officeart/2005/8/layout/cycle2" loCatId="cycle" qsTypeId="urn:microsoft.com/office/officeart/2005/8/quickstyle/3d1" qsCatId="3D" csTypeId="urn:microsoft.com/office/officeart/2005/8/colors/accent5_2" csCatId="accent5" phldr="1"/>
      <dgm:spPr/>
      <dgm:t>
        <a:bodyPr/>
        <a:lstStyle/>
        <a:p>
          <a:endParaRPr lang="en-US"/>
        </a:p>
      </dgm:t>
    </dgm:pt>
    <dgm:pt modelId="{DD98F677-7B1D-49EC-A7C0-C32938817224}">
      <dgm:prSet phldrT="[Text]" custT="1"/>
      <dgm:spPr/>
      <dgm:t>
        <a:bodyPr/>
        <a:lstStyle/>
        <a:p>
          <a:r>
            <a:rPr lang="en-US" sz="1600" dirty="0"/>
            <a:t>You encounter a problem</a:t>
          </a:r>
        </a:p>
      </dgm:t>
    </dgm:pt>
    <dgm:pt modelId="{D3A27FFB-B517-4781-9EDB-B5755CECA929}" type="parTrans" cxnId="{8F1073C0-F76F-4368-93D4-CE78C1907E84}">
      <dgm:prSet/>
      <dgm:spPr/>
      <dgm:t>
        <a:bodyPr/>
        <a:lstStyle/>
        <a:p>
          <a:endParaRPr lang="en-US"/>
        </a:p>
      </dgm:t>
    </dgm:pt>
    <dgm:pt modelId="{F3200DF2-92EB-4E35-A4BC-3AF8B819FB88}" type="sibTrans" cxnId="{8F1073C0-F76F-4368-93D4-CE78C1907E84}">
      <dgm:prSet/>
      <dgm:spPr/>
      <dgm:t>
        <a:bodyPr/>
        <a:lstStyle/>
        <a:p>
          <a:endParaRPr lang="en-US"/>
        </a:p>
      </dgm:t>
    </dgm:pt>
    <dgm:pt modelId="{31B26C31-934D-4C01-88BA-C08BAEE1C0DB}">
      <dgm:prSet phldrT="[Text]" custT="1"/>
      <dgm:spPr/>
      <dgm:t>
        <a:bodyPr/>
        <a:lstStyle/>
        <a:p>
          <a:r>
            <a:rPr lang="en-US" sz="1200" dirty="0"/>
            <a:t>You remembered how you solved similar problems before </a:t>
          </a:r>
        </a:p>
      </dgm:t>
    </dgm:pt>
    <dgm:pt modelId="{F9C0197B-CE39-429A-A854-43D474CA628F}" type="parTrans" cxnId="{13B39A12-9E98-49DF-9724-46C89DF99412}">
      <dgm:prSet/>
      <dgm:spPr/>
      <dgm:t>
        <a:bodyPr/>
        <a:lstStyle/>
        <a:p>
          <a:endParaRPr lang="en-US"/>
        </a:p>
      </dgm:t>
    </dgm:pt>
    <dgm:pt modelId="{A3750BC3-7EBB-407A-9102-6F1F2177BBCC}" type="sibTrans" cxnId="{13B39A12-9E98-49DF-9724-46C89DF99412}">
      <dgm:prSet/>
      <dgm:spPr/>
      <dgm:t>
        <a:bodyPr/>
        <a:lstStyle/>
        <a:p>
          <a:endParaRPr lang="en-US"/>
        </a:p>
      </dgm:t>
    </dgm:pt>
    <dgm:pt modelId="{0F8B849A-DF92-40B1-97D4-7FE01BC3399A}">
      <dgm:prSet phldrT="[Text]" custT="1"/>
      <dgm:spPr/>
      <dgm:t>
        <a:bodyPr/>
        <a:lstStyle/>
        <a:p>
          <a:r>
            <a:rPr lang="en-US" sz="1200" dirty="0"/>
            <a:t>You decide to apply the previous solutions to the current problem</a:t>
          </a:r>
        </a:p>
      </dgm:t>
    </dgm:pt>
    <dgm:pt modelId="{0CE2935B-FA38-4781-B8EA-BE2FCA7C457C}" type="parTrans" cxnId="{D43DF0D1-3D8D-4249-A63A-282E922F7F21}">
      <dgm:prSet/>
      <dgm:spPr/>
      <dgm:t>
        <a:bodyPr/>
        <a:lstStyle/>
        <a:p>
          <a:endParaRPr lang="en-US"/>
        </a:p>
      </dgm:t>
    </dgm:pt>
    <dgm:pt modelId="{8F890B74-4343-4F68-9263-5415D8AA0A09}" type="sibTrans" cxnId="{D43DF0D1-3D8D-4249-A63A-282E922F7F21}">
      <dgm:prSet/>
      <dgm:spPr/>
      <dgm:t>
        <a:bodyPr/>
        <a:lstStyle/>
        <a:p>
          <a:endParaRPr lang="en-US"/>
        </a:p>
      </dgm:t>
    </dgm:pt>
    <dgm:pt modelId="{B83D66C5-90BE-4DE3-8C8C-F0CF877AB5AB}">
      <dgm:prSet custT="1"/>
      <dgm:spPr/>
      <dgm:t>
        <a:bodyPr/>
        <a:lstStyle/>
        <a:p>
          <a:r>
            <a:rPr lang="en-US" sz="1200" dirty="0"/>
            <a:t>If the solution does solve the current problem, you remember it </a:t>
          </a:r>
        </a:p>
      </dgm:t>
    </dgm:pt>
    <dgm:pt modelId="{62FA8879-35C4-4CA9-9900-8D5F9D07B1DA}" type="parTrans" cxnId="{0337FD47-2D03-4DD7-82D4-320F321B81DC}">
      <dgm:prSet/>
      <dgm:spPr/>
      <dgm:t>
        <a:bodyPr/>
        <a:lstStyle/>
        <a:p>
          <a:endParaRPr lang="en-US"/>
        </a:p>
      </dgm:t>
    </dgm:pt>
    <dgm:pt modelId="{09D4FE20-B3FC-4CCE-AB37-0C7713935B06}" type="sibTrans" cxnId="{0337FD47-2D03-4DD7-82D4-320F321B81DC}">
      <dgm:prSet/>
      <dgm:spPr/>
      <dgm:t>
        <a:bodyPr/>
        <a:lstStyle/>
        <a:p>
          <a:endParaRPr lang="en-US"/>
        </a:p>
      </dgm:t>
    </dgm:pt>
    <dgm:pt modelId="{6FEC6A52-0ECF-47D2-8B84-8264E4EDDA2E}" type="pres">
      <dgm:prSet presAssocID="{B53DDF08-DF27-4782-AABD-85C25B797043}" presName="cycle" presStyleCnt="0">
        <dgm:presLayoutVars>
          <dgm:dir/>
          <dgm:resizeHandles val="exact"/>
        </dgm:presLayoutVars>
      </dgm:prSet>
      <dgm:spPr/>
    </dgm:pt>
    <dgm:pt modelId="{C0EC44AF-6CBD-4097-B445-02B0631EFC66}" type="pres">
      <dgm:prSet presAssocID="{DD98F677-7B1D-49EC-A7C0-C32938817224}" presName="node" presStyleLbl="node1" presStyleIdx="0" presStyleCnt="4">
        <dgm:presLayoutVars>
          <dgm:bulletEnabled val="1"/>
        </dgm:presLayoutVars>
      </dgm:prSet>
      <dgm:spPr/>
    </dgm:pt>
    <dgm:pt modelId="{026CEBDF-66B4-4F26-B879-EE104A696BA4}" type="pres">
      <dgm:prSet presAssocID="{F3200DF2-92EB-4E35-A4BC-3AF8B819FB88}" presName="sibTrans" presStyleLbl="sibTrans2D1" presStyleIdx="0" presStyleCnt="4"/>
      <dgm:spPr/>
    </dgm:pt>
    <dgm:pt modelId="{892D72F9-A833-40E9-8F19-A7452CBB49AD}" type="pres">
      <dgm:prSet presAssocID="{F3200DF2-92EB-4E35-A4BC-3AF8B819FB88}" presName="connectorText" presStyleLbl="sibTrans2D1" presStyleIdx="0" presStyleCnt="4"/>
      <dgm:spPr/>
    </dgm:pt>
    <dgm:pt modelId="{306EAE67-BC00-4F75-92A4-09198C1DE749}" type="pres">
      <dgm:prSet presAssocID="{31B26C31-934D-4C01-88BA-C08BAEE1C0DB}" presName="node" presStyleLbl="node1" presStyleIdx="1" presStyleCnt="4">
        <dgm:presLayoutVars>
          <dgm:bulletEnabled val="1"/>
        </dgm:presLayoutVars>
      </dgm:prSet>
      <dgm:spPr/>
    </dgm:pt>
    <dgm:pt modelId="{2D13DA9D-DE17-4CBA-89B9-C5EC13DDCE8A}" type="pres">
      <dgm:prSet presAssocID="{A3750BC3-7EBB-407A-9102-6F1F2177BBCC}" presName="sibTrans" presStyleLbl="sibTrans2D1" presStyleIdx="1" presStyleCnt="4"/>
      <dgm:spPr/>
    </dgm:pt>
    <dgm:pt modelId="{889012DD-8688-4AF0-8022-14C25117802D}" type="pres">
      <dgm:prSet presAssocID="{A3750BC3-7EBB-407A-9102-6F1F2177BBCC}" presName="connectorText" presStyleLbl="sibTrans2D1" presStyleIdx="1" presStyleCnt="4"/>
      <dgm:spPr/>
    </dgm:pt>
    <dgm:pt modelId="{AB3B8942-837D-428C-8A76-866A980358F2}" type="pres">
      <dgm:prSet presAssocID="{0F8B849A-DF92-40B1-97D4-7FE01BC3399A}" presName="node" presStyleLbl="node1" presStyleIdx="2" presStyleCnt="4">
        <dgm:presLayoutVars>
          <dgm:bulletEnabled val="1"/>
        </dgm:presLayoutVars>
      </dgm:prSet>
      <dgm:spPr/>
    </dgm:pt>
    <dgm:pt modelId="{41135CBB-25C0-41BC-9108-771138B3EA8D}" type="pres">
      <dgm:prSet presAssocID="{8F890B74-4343-4F68-9263-5415D8AA0A09}" presName="sibTrans" presStyleLbl="sibTrans2D1" presStyleIdx="2" presStyleCnt="4"/>
      <dgm:spPr/>
    </dgm:pt>
    <dgm:pt modelId="{84602EDD-A213-43FC-B7D0-D476E7AF56C2}" type="pres">
      <dgm:prSet presAssocID="{8F890B74-4343-4F68-9263-5415D8AA0A09}" presName="connectorText" presStyleLbl="sibTrans2D1" presStyleIdx="2" presStyleCnt="4"/>
      <dgm:spPr/>
    </dgm:pt>
    <dgm:pt modelId="{E28C2108-C198-4556-A6CA-4B3605C8FEC9}" type="pres">
      <dgm:prSet presAssocID="{B83D66C5-90BE-4DE3-8C8C-F0CF877AB5AB}" presName="node" presStyleLbl="node1" presStyleIdx="3" presStyleCnt="4">
        <dgm:presLayoutVars>
          <dgm:bulletEnabled val="1"/>
        </dgm:presLayoutVars>
      </dgm:prSet>
      <dgm:spPr/>
    </dgm:pt>
    <dgm:pt modelId="{DDE87E24-9683-4D78-916C-6285A0E74EDB}" type="pres">
      <dgm:prSet presAssocID="{09D4FE20-B3FC-4CCE-AB37-0C7713935B06}" presName="sibTrans" presStyleLbl="sibTrans2D1" presStyleIdx="3" presStyleCnt="4"/>
      <dgm:spPr/>
    </dgm:pt>
    <dgm:pt modelId="{A5354C30-985B-4A2E-8C98-03830140DFFA}" type="pres">
      <dgm:prSet presAssocID="{09D4FE20-B3FC-4CCE-AB37-0C7713935B06}" presName="connectorText" presStyleLbl="sibTrans2D1" presStyleIdx="3" presStyleCnt="4"/>
      <dgm:spPr/>
    </dgm:pt>
  </dgm:ptLst>
  <dgm:cxnLst>
    <dgm:cxn modelId="{13B39A12-9E98-49DF-9724-46C89DF99412}" srcId="{B53DDF08-DF27-4782-AABD-85C25B797043}" destId="{31B26C31-934D-4C01-88BA-C08BAEE1C0DB}" srcOrd="1" destOrd="0" parTransId="{F9C0197B-CE39-429A-A854-43D474CA628F}" sibTransId="{A3750BC3-7EBB-407A-9102-6F1F2177BBCC}"/>
    <dgm:cxn modelId="{752F882F-75E0-4184-ADEC-689D0A45F54D}" type="presOf" srcId="{8F890B74-4343-4F68-9263-5415D8AA0A09}" destId="{41135CBB-25C0-41BC-9108-771138B3EA8D}" srcOrd="0" destOrd="0" presId="urn:microsoft.com/office/officeart/2005/8/layout/cycle2"/>
    <dgm:cxn modelId="{0337FD47-2D03-4DD7-82D4-320F321B81DC}" srcId="{B53DDF08-DF27-4782-AABD-85C25B797043}" destId="{B83D66C5-90BE-4DE3-8C8C-F0CF877AB5AB}" srcOrd="3" destOrd="0" parTransId="{62FA8879-35C4-4CA9-9900-8D5F9D07B1DA}" sibTransId="{09D4FE20-B3FC-4CCE-AB37-0C7713935B06}"/>
    <dgm:cxn modelId="{4A99EA48-0D5A-42DA-8DA5-DF0689AA3866}" type="presOf" srcId="{8F890B74-4343-4F68-9263-5415D8AA0A09}" destId="{84602EDD-A213-43FC-B7D0-D476E7AF56C2}" srcOrd="1" destOrd="0" presId="urn:microsoft.com/office/officeart/2005/8/layout/cycle2"/>
    <dgm:cxn modelId="{9896A869-666B-472D-97B3-6861B26F1F0F}" type="presOf" srcId="{DD98F677-7B1D-49EC-A7C0-C32938817224}" destId="{C0EC44AF-6CBD-4097-B445-02B0631EFC66}" srcOrd="0" destOrd="0" presId="urn:microsoft.com/office/officeart/2005/8/layout/cycle2"/>
    <dgm:cxn modelId="{3268454D-9F77-4569-B0D9-F18A30CB71EA}" type="presOf" srcId="{F3200DF2-92EB-4E35-A4BC-3AF8B819FB88}" destId="{892D72F9-A833-40E9-8F19-A7452CBB49AD}" srcOrd="1" destOrd="0" presId="urn:microsoft.com/office/officeart/2005/8/layout/cycle2"/>
    <dgm:cxn modelId="{AF1A7B50-2604-4750-854B-7B4CC19376BD}" type="presOf" srcId="{F3200DF2-92EB-4E35-A4BC-3AF8B819FB88}" destId="{026CEBDF-66B4-4F26-B879-EE104A696BA4}" srcOrd="0" destOrd="0" presId="urn:microsoft.com/office/officeart/2005/8/layout/cycle2"/>
    <dgm:cxn modelId="{1874E270-12E3-4476-A136-F5C12697E1CB}" type="presOf" srcId="{09D4FE20-B3FC-4CCE-AB37-0C7713935B06}" destId="{A5354C30-985B-4A2E-8C98-03830140DFFA}" srcOrd="1" destOrd="0" presId="urn:microsoft.com/office/officeart/2005/8/layout/cycle2"/>
    <dgm:cxn modelId="{E6884A8A-E315-4E96-9B7C-7D46B39C81C9}" type="presOf" srcId="{B83D66C5-90BE-4DE3-8C8C-F0CF877AB5AB}" destId="{E28C2108-C198-4556-A6CA-4B3605C8FEC9}" srcOrd="0" destOrd="0" presId="urn:microsoft.com/office/officeart/2005/8/layout/cycle2"/>
    <dgm:cxn modelId="{7F6F768E-36E6-4CF2-8B6C-F187F8F7F0CD}" type="presOf" srcId="{A3750BC3-7EBB-407A-9102-6F1F2177BBCC}" destId="{2D13DA9D-DE17-4CBA-89B9-C5EC13DDCE8A}" srcOrd="0" destOrd="0" presId="urn:microsoft.com/office/officeart/2005/8/layout/cycle2"/>
    <dgm:cxn modelId="{07952B91-4B8E-412A-9CD1-DDCD911D1ACD}" type="presOf" srcId="{A3750BC3-7EBB-407A-9102-6F1F2177BBCC}" destId="{889012DD-8688-4AF0-8022-14C25117802D}" srcOrd="1" destOrd="0" presId="urn:microsoft.com/office/officeart/2005/8/layout/cycle2"/>
    <dgm:cxn modelId="{8DD2E591-E2EE-4FF4-B3DA-AE52C4B89044}" type="presOf" srcId="{09D4FE20-B3FC-4CCE-AB37-0C7713935B06}" destId="{DDE87E24-9683-4D78-916C-6285A0E74EDB}" srcOrd="0" destOrd="0" presId="urn:microsoft.com/office/officeart/2005/8/layout/cycle2"/>
    <dgm:cxn modelId="{6CB27E9E-A7B5-46D3-B60C-AD1CE1A6A133}" type="presOf" srcId="{0F8B849A-DF92-40B1-97D4-7FE01BC3399A}" destId="{AB3B8942-837D-428C-8A76-866A980358F2}" srcOrd="0" destOrd="0" presId="urn:microsoft.com/office/officeart/2005/8/layout/cycle2"/>
    <dgm:cxn modelId="{8F1073C0-F76F-4368-93D4-CE78C1907E84}" srcId="{B53DDF08-DF27-4782-AABD-85C25B797043}" destId="{DD98F677-7B1D-49EC-A7C0-C32938817224}" srcOrd="0" destOrd="0" parTransId="{D3A27FFB-B517-4781-9EDB-B5755CECA929}" sibTransId="{F3200DF2-92EB-4E35-A4BC-3AF8B819FB88}"/>
    <dgm:cxn modelId="{D43DF0D1-3D8D-4249-A63A-282E922F7F21}" srcId="{B53DDF08-DF27-4782-AABD-85C25B797043}" destId="{0F8B849A-DF92-40B1-97D4-7FE01BC3399A}" srcOrd="2" destOrd="0" parTransId="{0CE2935B-FA38-4781-B8EA-BE2FCA7C457C}" sibTransId="{8F890B74-4343-4F68-9263-5415D8AA0A09}"/>
    <dgm:cxn modelId="{D3B9D8F6-F231-4017-BB57-7ECCE795B8BA}" type="presOf" srcId="{B53DDF08-DF27-4782-AABD-85C25B797043}" destId="{6FEC6A52-0ECF-47D2-8B84-8264E4EDDA2E}" srcOrd="0" destOrd="0" presId="urn:microsoft.com/office/officeart/2005/8/layout/cycle2"/>
    <dgm:cxn modelId="{2388ABFB-F919-4271-AF8B-4148D31D6D34}" type="presOf" srcId="{31B26C31-934D-4C01-88BA-C08BAEE1C0DB}" destId="{306EAE67-BC00-4F75-92A4-09198C1DE749}" srcOrd="0" destOrd="0" presId="urn:microsoft.com/office/officeart/2005/8/layout/cycle2"/>
    <dgm:cxn modelId="{130FBD32-6C7E-4A9F-8BDA-DF3551FE153B}" type="presParOf" srcId="{6FEC6A52-0ECF-47D2-8B84-8264E4EDDA2E}" destId="{C0EC44AF-6CBD-4097-B445-02B0631EFC66}" srcOrd="0" destOrd="0" presId="urn:microsoft.com/office/officeart/2005/8/layout/cycle2"/>
    <dgm:cxn modelId="{B3F68C84-01EB-4C48-84FD-154789C3EA84}" type="presParOf" srcId="{6FEC6A52-0ECF-47D2-8B84-8264E4EDDA2E}" destId="{026CEBDF-66B4-4F26-B879-EE104A696BA4}" srcOrd="1" destOrd="0" presId="urn:microsoft.com/office/officeart/2005/8/layout/cycle2"/>
    <dgm:cxn modelId="{3BB1E007-0046-4D31-99D1-6AF2A26F638C}" type="presParOf" srcId="{026CEBDF-66B4-4F26-B879-EE104A696BA4}" destId="{892D72F9-A833-40E9-8F19-A7452CBB49AD}" srcOrd="0" destOrd="0" presId="urn:microsoft.com/office/officeart/2005/8/layout/cycle2"/>
    <dgm:cxn modelId="{0C108D7E-F255-4D9A-A2E7-ECA1D29226A7}" type="presParOf" srcId="{6FEC6A52-0ECF-47D2-8B84-8264E4EDDA2E}" destId="{306EAE67-BC00-4F75-92A4-09198C1DE749}" srcOrd="2" destOrd="0" presId="urn:microsoft.com/office/officeart/2005/8/layout/cycle2"/>
    <dgm:cxn modelId="{94DEF72A-2EB0-44BA-87C2-76663E331420}" type="presParOf" srcId="{6FEC6A52-0ECF-47D2-8B84-8264E4EDDA2E}" destId="{2D13DA9D-DE17-4CBA-89B9-C5EC13DDCE8A}" srcOrd="3" destOrd="0" presId="urn:microsoft.com/office/officeart/2005/8/layout/cycle2"/>
    <dgm:cxn modelId="{CDD4B1A3-22DD-4B68-B5B9-0CD2F845E2BE}" type="presParOf" srcId="{2D13DA9D-DE17-4CBA-89B9-C5EC13DDCE8A}" destId="{889012DD-8688-4AF0-8022-14C25117802D}" srcOrd="0" destOrd="0" presId="urn:microsoft.com/office/officeart/2005/8/layout/cycle2"/>
    <dgm:cxn modelId="{569B7C6B-7BD3-407E-808D-F62F795E9291}" type="presParOf" srcId="{6FEC6A52-0ECF-47D2-8B84-8264E4EDDA2E}" destId="{AB3B8942-837D-428C-8A76-866A980358F2}" srcOrd="4" destOrd="0" presId="urn:microsoft.com/office/officeart/2005/8/layout/cycle2"/>
    <dgm:cxn modelId="{00E03466-9F67-494B-B8C4-6A4F4D1020F0}" type="presParOf" srcId="{6FEC6A52-0ECF-47D2-8B84-8264E4EDDA2E}" destId="{41135CBB-25C0-41BC-9108-771138B3EA8D}" srcOrd="5" destOrd="0" presId="urn:microsoft.com/office/officeart/2005/8/layout/cycle2"/>
    <dgm:cxn modelId="{E27D8C5B-FB23-4D89-97E3-E2FBD6469D10}" type="presParOf" srcId="{41135CBB-25C0-41BC-9108-771138B3EA8D}" destId="{84602EDD-A213-43FC-B7D0-D476E7AF56C2}" srcOrd="0" destOrd="0" presId="urn:microsoft.com/office/officeart/2005/8/layout/cycle2"/>
    <dgm:cxn modelId="{04858452-6062-42E3-9419-A309DAEA7A6E}" type="presParOf" srcId="{6FEC6A52-0ECF-47D2-8B84-8264E4EDDA2E}" destId="{E28C2108-C198-4556-A6CA-4B3605C8FEC9}" srcOrd="6" destOrd="0" presId="urn:microsoft.com/office/officeart/2005/8/layout/cycle2"/>
    <dgm:cxn modelId="{E18E106C-9C90-4977-9850-152240EB4E1A}" type="presParOf" srcId="{6FEC6A52-0ECF-47D2-8B84-8264E4EDDA2E}" destId="{DDE87E24-9683-4D78-916C-6285A0E74EDB}" srcOrd="7" destOrd="0" presId="urn:microsoft.com/office/officeart/2005/8/layout/cycle2"/>
    <dgm:cxn modelId="{5A291284-7B5D-42FA-B60D-D578982E8BF1}" type="presParOf" srcId="{DDE87E24-9683-4D78-916C-6285A0E74EDB}" destId="{A5354C30-985B-4A2E-8C98-03830140DFFA}" srcOrd="0" destOrd="0" presId="urn:microsoft.com/office/officeart/2005/8/layout/cycle2"/>
  </dgm:cxnLst>
  <dgm:bg>
    <a:solidFill>
      <a:schemeClr val="tx2">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F602E1-B079-49A2-A2C7-DE6728278F26}" type="doc">
      <dgm:prSet loTypeId="urn:microsoft.com/office/officeart/2005/8/layout/default" loCatId="list" qsTypeId="urn:microsoft.com/office/officeart/2005/8/quickstyle/3d1" qsCatId="3D" csTypeId="urn:microsoft.com/office/officeart/2005/8/colors/accent5_2" csCatId="accent5" phldr="1"/>
      <dgm:spPr/>
      <dgm:t>
        <a:bodyPr/>
        <a:lstStyle/>
        <a:p>
          <a:endParaRPr lang="en-US"/>
        </a:p>
      </dgm:t>
    </dgm:pt>
    <dgm:pt modelId="{CCAB2BE5-B8A4-4B7C-9862-A6984AE60208}">
      <dgm:prSet phldrT="[Text]"/>
      <dgm:spPr/>
      <dgm:t>
        <a:bodyPr/>
        <a:lstStyle/>
        <a:p>
          <a:r>
            <a:rPr lang="en-US" dirty="0"/>
            <a:t>Euclidean</a:t>
          </a:r>
        </a:p>
      </dgm:t>
    </dgm:pt>
    <dgm:pt modelId="{1337EBE0-F180-456E-826E-82B0B2046579}" type="parTrans" cxnId="{D7285750-5B60-4DD1-A4B9-B296184FD855}">
      <dgm:prSet/>
      <dgm:spPr/>
      <dgm:t>
        <a:bodyPr/>
        <a:lstStyle/>
        <a:p>
          <a:endParaRPr lang="en-US"/>
        </a:p>
      </dgm:t>
    </dgm:pt>
    <dgm:pt modelId="{92B77864-C347-4214-B928-C850704DBB2D}" type="sibTrans" cxnId="{D7285750-5B60-4DD1-A4B9-B296184FD855}">
      <dgm:prSet/>
      <dgm:spPr/>
      <dgm:t>
        <a:bodyPr/>
        <a:lstStyle/>
        <a:p>
          <a:endParaRPr lang="en-US"/>
        </a:p>
      </dgm:t>
    </dgm:pt>
    <dgm:pt modelId="{939BE447-4F96-44AC-8A20-A1EF96207116}">
      <dgm:prSet phldrT="[Text]"/>
      <dgm:spPr/>
      <dgm:t>
        <a:bodyPr/>
        <a:lstStyle/>
        <a:p>
          <a:r>
            <a:rPr lang="en-US" dirty="0"/>
            <a:t>Manhattan</a:t>
          </a:r>
        </a:p>
      </dgm:t>
    </dgm:pt>
    <dgm:pt modelId="{652BCC67-3A78-4147-914D-951E82F7046B}" type="parTrans" cxnId="{2A9F8DD3-C61F-4693-B95B-7B8639FC688F}">
      <dgm:prSet/>
      <dgm:spPr/>
      <dgm:t>
        <a:bodyPr/>
        <a:lstStyle/>
        <a:p>
          <a:endParaRPr lang="en-US"/>
        </a:p>
      </dgm:t>
    </dgm:pt>
    <dgm:pt modelId="{EBB36498-9036-44B3-A1A4-480A64CE06E5}" type="sibTrans" cxnId="{2A9F8DD3-C61F-4693-B95B-7B8639FC688F}">
      <dgm:prSet/>
      <dgm:spPr/>
      <dgm:t>
        <a:bodyPr/>
        <a:lstStyle/>
        <a:p>
          <a:endParaRPr lang="en-US"/>
        </a:p>
      </dgm:t>
    </dgm:pt>
    <dgm:pt modelId="{CB9D7A46-A617-4D9B-908A-DD0456A9446E}">
      <dgm:prSet phldrT="[Text]"/>
      <dgm:spPr/>
      <dgm:t>
        <a:bodyPr/>
        <a:lstStyle/>
        <a:p>
          <a:r>
            <a:rPr lang="en-US" dirty="0"/>
            <a:t>Chebyshev</a:t>
          </a:r>
        </a:p>
      </dgm:t>
    </dgm:pt>
    <dgm:pt modelId="{1C68C834-969B-4FE5-80F8-ABBB53838212}" type="parTrans" cxnId="{36968EAA-F801-4FAB-B075-DECD4275DC3B}">
      <dgm:prSet/>
      <dgm:spPr/>
      <dgm:t>
        <a:bodyPr/>
        <a:lstStyle/>
        <a:p>
          <a:endParaRPr lang="en-US"/>
        </a:p>
      </dgm:t>
    </dgm:pt>
    <dgm:pt modelId="{506956C2-FDEC-4C05-8380-AC11D494E8A0}" type="sibTrans" cxnId="{36968EAA-F801-4FAB-B075-DECD4275DC3B}">
      <dgm:prSet/>
      <dgm:spPr/>
      <dgm:t>
        <a:bodyPr/>
        <a:lstStyle/>
        <a:p>
          <a:endParaRPr lang="en-US"/>
        </a:p>
      </dgm:t>
    </dgm:pt>
    <dgm:pt modelId="{2FA132F1-97A2-4D99-A20A-8550787C5E2A}">
      <dgm:prSet phldrT="[Text]"/>
      <dgm:spPr/>
      <dgm:t>
        <a:bodyPr/>
        <a:lstStyle/>
        <a:p>
          <a:r>
            <a:rPr lang="en-US" dirty="0"/>
            <a:t>Cosine</a:t>
          </a:r>
        </a:p>
      </dgm:t>
    </dgm:pt>
    <dgm:pt modelId="{98B72E47-061B-46D0-AE4E-30B116949599}" type="parTrans" cxnId="{DAAFB87E-34F7-4D4A-8535-DAA3A620D6BC}">
      <dgm:prSet/>
      <dgm:spPr/>
      <dgm:t>
        <a:bodyPr/>
        <a:lstStyle/>
        <a:p>
          <a:endParaRPr lang="en-US"/>
        </a:p>
      </dgm:t>
    </dgm:pt>
    <dgm:pt modelId="{A49B6E97-32AA-4293-AC7E-93E349864E79}" type="sibTrans" cxnId="{DAAFB87E-34F7-4D4A-8535-DAA3A620D6BC}">
      <dgm:prSet/>
      <dgm:spPr/>
      <dgm:t>
        <a:bodyPr/>
        <a:lstStyle/>
        <a:p>
          <a:endParaRPr lang="en-US"/>
        </a:p>
      </dgm:t>
    </dgm:pt>
    <dgm:pt modelId="{DBCFEC2D-CC67-460F-8578-DE5EDD217795}" type="pres">
      <dgm:prSet presAssocID="{87F602E1-B079-49A2-A2C7-DE6728278F26}" presName="diagram" presStyleCnt="0">
        <dgm:presLayoutVars>
          <dgm:dir/>
          <dgm:resizeHandles val="exact"/>
        </dgm:presLayoutVars>
      </dgm:prSet>
      <dgm:spPr/>
    </dgm:pt>
    <dgm:pt modelId="{FC16278B-1940-47E9-8FD2-1CD82800B345}" type="pres">
      <dgm:prSet presAssocID="{CCAB2BE5-B8A4-4B7C-9862-A6984AE60208}" presName="node" presStyleLbl="node1" presStyleIdx="0" presStyleCnt="4">
        <dgm:presLayoutVars>
          <dgm:bulletEnabled val="1"/>
        </dgm:presLayoutVars>
      </dgm:prSet>
      <dgm:spPr/>
    </dgm:pt>
    <dgm:pt modelId="{552429E6-E69B-444A-B04E-39CE58F98BD5}" type="pres">
      <dgm:prSet presAssocID="{92B77864-C347-4214-B928-C850704DBB2D}" presName="sibTrans" presStyleCnt="0"/>
      <dgm:spPr/>
    </dgm:pt>
    <dgm:pt modelId="{47467228-FB36-4F17-BA50-795AC24C6C02}" type="pres">
      <dgm:prSet presAssocID="{939BE447-4F96-44AC-8A20-A1EF96207116}" presName="node" presStyleLbl="node1" presStyleIdx="1" presStyleCnt="4">
        <dgm:presLayoutVars>
          <dgm:bulletEnabled val="1"/>
        </dgm:presLayoutVars>
      </dgm:prSet>
      <dgm:spPr/>
    </dgm:pt>
    <dgm:pt modelId="{8CFB9993-D1D2-4641-BB32-FC357A23C3E4}" type="pres">
      <dgm:prSet presAssocID="{EBB36498-9036-44B3-A1A4-480A64CE06E5}" presName="sibTrans" presStyleCnt="0"/>
      <dgm:spPr/>
    </dgm:pt>
    <dgm:pt modelId="{66AC2E72-F28F-417A-ACB0-0D62DB39C9E6}" type="pres">
      <dgm:prSet presAssocID="{CB9D7A46-A617-4D9B-908A-DD0456A9446E}" presName="node" presStyleLbl="node1" presStyleIdx="2" presStyleCnt="4">
        <dgm:presLayoutVars>
          <dgm:bulletEnabled val="1"/>
        </dgm:presLayoutVars>
      </dgm:prSet>
      <dgm:spPr/>
    </dgm:pt>
    <dgm:pt modelId="{1840F694-51F9-4E80-B0BA-AAF539BBE552}" type="pres">
      <dgm:prSet presAssocID="{506956C2-FDEC-4C05-8380-AC11D494E8A0}" presName="sibTrans" presStyleCnt="0"/>
      <dgm:spPr/>
    </dgm:pt>
    <dgm:pt modelId="{FA1D2B54-5DDD-4C1B-B604-2E5D700C6AC9}" type="pres">
      <dgm:prSet presAssocID="{2FA132F1-97A2-4D99-A20A-8550787C5E2A}" presName="node" presStyleLbl="node1" presStyleIdx="3" presStyleCnt="4">
        <dgm:presLayoutVars>
          <dgm:bulletEnabled val="1"/>
        </dgm:presLayoutVars>
      </dgm:prSet>
      <dgm:spPr/>
    </dgm:pt>
  </dgm:ptLst>
  <dgm:cxnLst>
    <dgm:cxn modelId="{D8F48008-4924-42F1-AA9D-96394FCC81C2}" type="presOf" srcId="{CCAB2BE5-B8A4-4B7C-9862-A6984AE60208}" destId="{FC16278B-1940-47E9-8FD2-1CD82800B345}" srcOrd="0" destOrd="0" presId="urn:microsoft.com/office/officeart/2005/8/layout/default"/>
    <dgm:cxn modelId="{B2DAD065-285F-4D75-AC37-594735727B80}" type="presOf" srcId="{939BE447-4F96-44AC-8A20-A1EF96207116}" destId="{47467228-FB36-4F17-BA50-795AC24C6C02}" srcOrd="0" destOrd="0" presId="urn:microsoft.com/office/officeart/2005/8/layout/default"/>
    <dgm:cxn modelId="{323A684A-225E-4786-9600-0D998DF3CCDF}" type="presOf" srcId="{87F602E1-B079-49A2-A2C7-DE6728278F26}" destId="{DBCFEC2D-CC67-460F-8578-DE5EDD217795}" srcOrd="0" destOrd="0" presId="urn:microsoft.com/office/officeart/2005/8/layout/default"/>
    <dgm:cxn modelId="{AE3A136B-5884-4DBA-93E5-B2D8FBD01A0F}" type="presOf" srcId="{CB9D7A46-A617-4D9B-908A-DD0456A9446E}" destId="{66AC2E72-F28F-417A-ACB0-0D62DB39C9E6}" srcOrd="0" destOrd="0" presId="urn:microsoft.com/office/officeart/2005/8/layout/default"/>
    <dgm:cxn modelId="{D7285750-5B60-4DD1-A4B9-B296184FD855}" srcId="{87F602E1-B079-49A2-A2C7-DE6728278F26}" destId="{CCAB2BE5-B8A4-4B7C-9862-A6984AE60208}" srcOrd="0" destOrd="0" parTransId="{1337EBE0-F180-456E-826E-82B0B2046579}" sibTransId="{92B77864-C347-4214-B928-C850704DBB2D}"/>
    <dgm:cxn modelId="{DAAFB87E-34F7-4D4A-8535-DAA3A620D6BC}" srcId="{87F602E1-B079-49A2-A2C7-DE6728278F26}" destId="{2FA132F1-97A2-4D99-A20A-8550787C5E2A}" srcOrd="3" destOrd="0" parTransId="{98B72E47-061B-46D0-AE4E-30B116949599}" sibTransId="{A49B6E97-32AA-4293-AC7E-93E349864E79}"/>
    <dgm:cxn modelId="{36968EAA-F801-4FAB-B075-DECD4275DC3B}" srcId="{87F602E1-B079-49A2-A2C7-DE6728278F26}" destId="{CB9D7A46-A617-4D9B-908A-DD0456A9446E}" srcOrd="2" destOrd="0" parTransId="{1C68C834-969B-4FE5-80F8-ABBB53838212}" sibTransId="{506956C2-FDEC-4C05-8380-AC11D494E8A0}"/>
    <dgm:cxn modelId="{A97D97AE-2631-4761-88A8-7E4CAF4C4C87}" type="presOf" srcId="{2FA132F1-97A2-4D99-A20A-8550787C5E2A}" destId="{FA1D2B54-5DDD-4C1B-B604-2E5D700C6AC9}" srcOrd="0" destOrd="0" presId="urn:microsoft.com/office/officeart/2005/8/layout/default"/>
    <dgm:cxn modelId="{2A9F8DD3-C61F-4693-B95B-7B8639FC688F}" srcId="{87F602E1-B079-49A2-A2C7-DE6728278F26}" destId="{939BE447-4F96-44AC-8A20-A1EF96207116}" srcOrd="1" destOrd="0" parTransId="{652BCC67-3A78-4147-914D-951E82F7046B}" sibTransId="{EBB36498-9036-44B3-A1A4-480A64CE06E5}"/>
    <dgm:cxn modelId="{76BCA901-EC63-4D57-83CC-CB9894F9D328}" type="presParOf" srcId="{DBCFEC2D-CC67-460F-8578-DE5EDD217795}" destId="{FC16278B-1940-47E9-8FD2-1CD82800B345}" srcOrd="0" destOrd="0" presId="urn:microsoft.com/office/officeart/2005/8/layout/default"/>
    <dgm:cxn modelId="{9C663695-89AF-47A6-96D1-ED6013B08459}" type="presParOf" srcId="{DBCFEC2D-CC67-460F-8578-DE5EDD217795}" destId="{552429E6-E69B-444A-B04E-39CE58F98BD5}" srcOrd="1" destOrd="0" presId="urn:microsoft.com/office/officeart/2005/8/layout/default"/>
    <dgm:cxn modelId="{0C0C5F6C-9779-4144-B5B4-15F2084D7424}" type="presParOf" srcId="{DBCFEC2D-CC67-460F-8578-DE5EDD217795}" destId="{47467228-FB36-4F17-BA50-795AC24C6C02}" srcOrd="2" destOrd="0" presId="urn:microsoft.com/office/officeart/2005/8/layout/default"/>
    <dgm:cxn modelId="{DA080B62-CC10-46BB-B8D1-1AC00DDF137F}" type="presParOf" srcId="{DBCFEC2D-CC67-460F-8578-DE5EDD217795}" destId="{8CFB9993-D1D2-4641-BB32-FC357A23C3E4}" srcOrd="3" destOrd="0" presId="urn:microsoft.com/office/officeart/2005/8/layout/default"/>
    <dgm:cxn modelId="{66D4E0D7-D178-4FD2-90C1-A697C46AF647}" type="presParOf" srcId="{DBCFEC2D-CC67-460F-8578-DE5EDD217795}" destId="{66AC2E72-F28F-417A-ACB0-0D62DB39C9E6}" srcOrd="4" destOrd="0" presId="urn:microsoft.com/office/officeart/2005/8/layout/default"/>
    <dgm:cxn modelId="{EF567E39-BEA8-4DCC-BA5D-1F3A95EF3FC6}" type="presParOf" srcId="{DBCFEC2D-CC67-460F-8578-DE5EDD217795}" destId="{1840F694-51F9-4E80-B0BA-AAF539BBE552}" srcOrd="5" destOrd="0" presId="urn:microsoft.com/office/officeart/2005/8/layout/default"/>
    <dgm:cxn modelId="{02D98070-C9AC-4E4A-A393-C52424D8B2F9}" type="presParOf" srcId="{DBCFEC2D-CC67-460F-8578-DE5EDD217795}" destId="{FA1D2B54-5DDD-4C1B-B604-2E5D700C6AC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0369EE-3EDB-4D7C-9BC5-B8674EDCCBB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8DB07139-E715-436C-A5B6-8C9B6D370812}">
          <dgm:prSet phldrT="[Text]"/>
          <dgm:spPr/>
          <dgm:t>
            <a:bodyPr/>
            <a:lstStyle/>
            <a:p>
              <a:r>
                <a:rPr lang="en-US" dirty="0"/>
                <a:t>If the columns of </a:t>
              </a:r>
              <a14:m>
                <m:oMath xmlns:m="http://schemas.openxmlformats.org/officeDocument/2006/math">
                  <m:r>
                    <a:rPr lang="en-US" b="1" dirty="0">
                      <a:latin typeface="Cambria Math" panose="02040503050406030204" pitchFamily="18" charset="0"/>
                    </a:rPr>
                    <m:t>𝐗</m:t>
                  </m:r>
                </m:oMath>
              </a14:m>
              <a:r>
                <a:rPr lang="en-US" dirty="0"/>
                <a:t> are linearly independent, then </a:t>
              </a:r>
              <a14:m>
                <m:oMath xmlns:m="http://schemas.openxmlformats.org/officeDocument/2006/math">
                  <m:r>
                    <a:rPr lang="en-US" b="1" dirty="0">
                      <a:latin typeface="Cambria Math" panose="02040503050406030204" pitchFamily="18" charset="0"/>
                    </a:rPr>
                    <m:t>𝐗</m:t>
                  </m:r>
                  <m:r>
                    <a:rPr lang="en-US" b="1" i="0" smtClean="0">
                      <a:latin typeface="Cambria Math" panose="02040503050406030204" pitchFamily="18" charset="0"/>
                    </a:rPr>
                    <m:t>𝐮</m:t>
                  </m:r>
                  <m:r>
                    <a:rPr lang="en-US" b="1" i="0" smtClean="0">
                      <a:latin typeface="Cambria Math" panose="02040503050406030204" pitchFamily="18" charset="0"/>
                    </a:rPr>
                    <m:t>=</m:t>
                  </m:r>
                  <m:r>
                    <a:rPr lang="en-US" b="1" i="0" smtClean="0">
                      <a:latin typeface="Cambria Math" panose="02040503050406030204" pitchFamily="18" charset="0"/>
                    </a:rPr>
                    <m:t>𝟎</m:t>
                  </m:r>
                </m:oMath>
              </a14:m>
              <a:r>
                <a:rPr lang="en-US" dirty="0"/>
                <a:t> if and only if </a:t>
              </a:r>
              <a14:m>
                <m:oMath xmlns:m="http://schemas.openxmlformats.org/officeDocument/2006/math">
                  <m:r>
                    <a:rPr lang="en-US" b="1" i="0" dirty="0" smtClean="0">
                      <a:latin typeface="Cambria Math" panose="02040503050406030204" pitchFamily="18" charset="0"/>
                    </a:rPr>
                    <m:t>𝐮</m:t>
                  </m:r>
                  <m:r>
                    <a:rPr lang="en-US" i="1" dirty="0" smtClean="0">
                      <a:latin typeface="Cambria Math" panose="02040503050406030204" pitchFamily="18" charset="0"/>
                    </a:rPr>
                    <m:t> = 0</m:t>
                  </m:r>
                </m:oMath>
              </a14:m>
              <a:r>
                <a:rPr lang="en-US" dirty="0"/>
                <a:t>. Since the eigenvector </a:t>
              </a:r>
              <a14:m>
                <m:oMath xmlns:m="http://schemas.openxmlformats.org/officeDocument/2006/math">
                  <m:r>
                    <a:rPr lang="en-US" b="1" i="0" smtClean="0">
                      <a:latin typeface="Cambria Math" panose="02040503050406030204" pitchFamily="18" charset="0"/>
                    </a:rPr>
                    <m:t>𝐯</m:t>
                  </m:r>
                  <m:r>
                    <a:rPr lang="en-US" b="0" i="1" smtClean="0">
                      <a:latin typeface="Cambria Math" panose="02040503050406030204" pitchFamily="18" charset="0"/>
                      <a:ea typeface="Cambria Math" panose="02040503050406030204" pitchFamily="18" charset="0"/>
                    </a:rPr>
                    <m:t>≠0</m:t>
                  </m:r>
                </m:oMath>
              </a14:m>
              <a:r>
                <a:rPr lang="en-US" dirty="0"/>
                <a:t> then </a:t>
              </a:r>
              <a14:m>
                <m:oMath xmlns:m="http://schemas.openxmlformats.org/officeDocument/2006/math">
                  <m:r>
                    <a:rPr lang="en-US" b="1" i="0" smtClean="0">
                      <a:latin typeface="Cambria Math" panose="02040503050406030204" pitchFamily="18" charset="0"/>
                    </a:rPr>
                    <m:t>𝐗𝐯</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𝟎</m:t>
                  </m:r>
                </m:oMath>
              </a14:m>
              <a:r>
                <a:rPr lang="en-US" dirty="0"/>
                <a:t> (</a:t>
              </a:r>
              <a:r>
                <a:rPr lang="en-US" i="1" dirty="0"/>
                <a:t>a linear algebra fact</a:t>
              </a:r>
              <a:r>
                <a:rPr lang="en-US" dirty="0"/>
                <a:t>)</a:t>
              </a:r>
            </a:p>
          </dgm:t>
        </dgm:pt>
      </mc:Choice>
      <mc:Fallback xmlns="">
        <dgm:pt modelId="{8DB07139-E715-436C-A5B6-8C9B6D370812}">
          <dgm:prSet phldrT="[Text]"/>
          <dgm:spPr/>
          <dgm:t>
            <a:bodyPr/>
            <a:lstStyle/>
            <a:p>
              <a:r>
                <a:rPr lang="en-US" dirty="0"/>
                <a:t>If the columns of </a:t>
              </a:r>
              <a:r>
                <a:rPr lang="en-US" b="1" i="0" dirty="0">
                  <a:latin typeface="Cambria Math" panose="02040503050406030204" pitchFamily="18" charset="0"/>
                </a:rPr>
                <a:t>𝐗</a:t>
              </a:r>
              <a:r>
                <a:rPr lang="en-US" dirty="0"/>
                <a:t> are linearly independent, then </a:t>
              </a:r>
              <a:r>
                <a:rPr lang="en-US" b="1" i="0" dirty="0">
                  <a:latin typeface="Cambria Math" panose="02040503050406030204" pitchFamily="18" charset="0"/>
                </a:rPr>
                <a:t>𝐗</a:t>
              </a:r>
              <a:r>
                <a:rPr lang="en-US" b="1" i="0">
                  <a:latin typeface="Cambria Math" panose="02040503050406030204" pitchFamily="18" charset="0"/>
                </a:rPr>
                <a:t>𝐮=𝟎</a:t>
              </a:r>
              <a:r>
                <a:rPr lang="en-US" dirty="0"/>
                <a:t> if and only if </a:t>
              </a:r>
              <a:r>
                <a:rPr lang="en-US" b="1" i="0" dirty="0">
                  <a:latin typeface="Cambria Math" panose="02040503050406030204" pitchFamily="18" charset="0"/>
                </a:rPr>
                <a:t>𝐮</a:t>
              </a:r>
              <a:r>
                <a:rPr lang="en-US" i="0" dirty="0">
                  <a:latin typeface="Cambria Math" panose="02040503050406030204" pitchFamily="18" charset="0"/>
                </a:rPr>
                <a:t> = 0</a:t>
              </a:r>
              <a:r>
                <a:rPr lang="en-US" dirty="0"/>
                <a:t>. Since the eigenvector </a:t>
              </a:r>
              <a:r>
                <a:rPr lang="en-US" b="1" i="0">
                  <a:latin typeface="Cambria Math" panose="02040503050406030204" pitchFamily="18" charset="0"/>
                </a:rPr>
                <a:t>𝐯</a:t>
              </a:r>
              <a:r>
                <a:rPr lang="en-US" b="0" i="0">
                  <a:latin typeface="Cambria Math" panose="02040503050406030204" pitchFamily="18" charset="0"/>
                  <a:ea typeface="Cambria Math" panose="02040503050406030204" pitchFamily="18" charset="0"/>
                </a:rPr>
                <a:t>≠0</a:t>
              </a:r>
              <a:r>
                <a:rPr lang="en-US" dirty="0"/>
                <a:t> then </a:t>
              </a:r>
              <a:r>
                <a:rPr lang="en-US" b="1" i="0">
                  <a:latin typeface="Cambria Math" panose="02040503050406030204" pitchFamily="18" charset="0"/>
                </a:rPr>
                <a:t>𝐗𝐯</a:t>
              </a:r>
              <a:r>
                <a:rPr lang="en-US" b="0" i="0">
                  <a:latin typeface="Cambria Math" panose="02040503050406030204" pitchFamily="18" charset="0"/>
                  <a:ea typeface="Cambria Math" panose="02040503050406030204" pitchFamily="18" charset="0"/>
                </a:rPr>
                <a:t>≠</a:t>
              </a:r>
              <a:r>
                <a:rPr lang="en-US" b="1" i="0">
                  <a:latin typeface="Cambria Math" panose="02040503050406030204" pitchFamily="18" charset="0"/>
                  <a:ea typeface="Cambria Math" panose="02040503050406030204" pitchFamily="18" charset="0"/>
                </a:rPr>
                <a:t>𝟎</a:t>
              </a:r>
              <a:r>
                <a:rPr lang="en-US" dirty="0"/>
                <a:t> (</a:t>
              </a:r>
              <a:r>
                <a:rPr lang="en-US" i="1" dirty="0"/>
                <a:t>a linear algebra fact</a:t>
              </a:r>
              <a:r>
                <a:rPr lang="en-US" dirty="0"/>
                <a:t>)</a:t>
              </a:r>
            </a:p>
          </dgm:t>
        </dgm:pt>
      </mc:Fallback>
    </mc:AlternateContent>
    <dgm:pt modelId="{DAF48955-5E8C-4F27-8498-64FDC1D5BAEE}" type="parTrans" cxnId="{8BD69561-9DCD-48B4-98D5-24B0BA229B88}">
      <dgm:prSet/>
      <dgm:spPr/>
      <dgm:t>
        <a:bodyPr/>
        <a:lstStyle/>
        <a:p>
          <a:endParaRPr lang="en-US"/>
        </a:p>
      </dgm:t>
    </dgm:pt>
    <dgm:pt modelId="{FBD1A554-EA42-4B4A-AD5D-B198E4FF1E46}" type="sibTrans" cxnId="{8BD69561-9DCD-48B4-98D5-24B0BA229B88}">
      <dgm:prSet/>
      <dgm:spPr/>
      <dgm:t>
        <a:bodyPr/>
        <a:lstStyle/>
        <a:p>
          <a:endParaRPr lang="en-US"/>
        </a:p>
      </dgm:t>
    </dgm:pt>
    <mc:AlternateContent xmlns:mc="http://schemas.openxmlformats.org/markup-compatibility/2006" xmlns:a14="http://schemas.microsoft.com/office/drawing/2010/main">
      <mc:Choice Requires="a14">
        <dgm:pt modelId="{BC2A59D0-D3E2-415D-A7F7-A30C15059A8D}">
          <dgm:prSet phldrT="[Text]"/>
          <dgm:spPr/>
          <dgm:t>
            <a:bodyPr/>
            <a:lstStyle/>
            <a:p>
              <a:r>
                <a:rPr lang="en-US" b="0" dirty="0"/>
                <a:t>Let </a:t>
              </a:r>
              <a14:m>
                <m:oMath xmlns:m="http://schemas.openxmlformats.org/officeDocument/2006/math">
                  <m:r>
                    <a:rPr lang="en-US" b="1" i="0" smtClean="0">
                      <a:latin typeface="Cambria Math" panose="02040503050406030204" pitchFamily="18" charset="0"/>
                    </a:rPr>
                    <m:t>𝐰</m:t>
                  </m:r>
                  <m:r>
                    <a:rPr lang="en-US" b="0"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rPr>
                    <m:t>𝐗𝐯</m:t>
                  </m:r>
                </m:oMath>
              </a14:m>
              <a:r>
                <a:rPr lang="en-US" b="0" dirty="0"/>
                <a:t>, then </a:t>
              </a:r>
              <a14:m>
                <m:oMath xmlns:m="http://schemas.openxmlformats.org/officeDocument/2006/math">
                  <m:sSup>
                    <m:sSupPr>
                      <m:ctrlPr>
                        <a:rPr lang="en-US" i="1" smtClean="0">
                          <a:latin typeface="Cambria Math" panose="02040503050406030204" pitchFamily="18" charset="0"/>
                        </a:rPr>
                      </m:ctrlPr>
                    </m:sSupPr>
                    <m:e>
                      <m:r>
                        <a:rPr lang="en-US" b="1" i="0" smtClean="0">
                          <a:latin typeface="Cambria Math" panose="02040503050406030204" pitchFamily="18" charset="0"/>
                        </a:rPr>
                        <m:t>𝐰</m:t>
                      </m:r>
                    </m:e>
                    <m:sup>
                      <m:r>
                        <a:rPr lang="en-US" b="0" i="1" smtClean="0">
                          <a:latin typeface="Cambria Math" panose="02040503050406030204" pitchFamily="18" charset="0"/>
                        </a:rPr>
                        <m:t>𝑡</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𝐯</m:t>
                      </m:r>
                    </m:e>
                    <m:sup>
                      <m:r>
                        <a:rPr lang="en-US" b="0" i="1" smtClean="0">
                          <a:latin typeface="Cambria Math" panose="02040503050406030204" pitchFamily="18" charset="0"/>
                        </a:rPr>
                        <m:t>𝑡</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𝐗</m:t>
                      </m:r>
                    </m:e>
                    <m:sup>
                      <m:r>
                        <a:rPr lang="en-US" b="0" i="1" smtClean="0">
                          <a:latin typeface="Cambria Math" panose="02040503050406030204" pitchFamily="18" charset="0"/>
                        </a:rPr>
                        <m:t>𝑡</m:t>
                      </m:r>
                    </m:sup>
                  </m:sSup>
                </m:oMath>
              </a14:m>
              <a:r>
                <a:rPr lang="en-US" b="0" dirty="0"/>
                <a:t>.  Hence </a:t>
              </a:r>
              <a14:m>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𝐰</m:t>
                      </m:r>
                    </m:e>
                    <m:sup>
                      <m:r>
                        <a:rPr lang="en-US" b="0" i="1" smtClean="0">
                          <a:latin typeface="Cambria Math" panose="02040503050406030204" pitchFamily="18" charset="0"/>
                        </a:rPr>
                        <m:t>𝑡</m:t>
                      </m:r>
                    </m:sup>
                  </m:sSup>
                  <m:r>
                    <a:rPr lang="en-US" b="1" i="0" smtClean="0">
                      <a:latin typeface="Cambria Math" panose="02040503050406030204" pitchFamily="18" charset="0"/>
                    </a:rPr>
                    <m:t>𝐰</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𝐯</m:t>
                      </m:r>
                    </m:e>
                    <m:sup>
                      <m:r>
                        <a:rPr lang="en-US" b="0" i="1" smtClean="0">
                          <a:latin typeface="Cambria Math" panose="02040503050406030204" pitchFamily="18" charset="0"/>
                        </a:rPr>
                        <m:t>𝑡</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𝐗</m:t>
                      </m:r>
                    </m:e>
                    <m:sup>
                      <m:r>
                        <a:rPr lang="en-US" b="0" i="1" smtClean="0">
                          <a:latin typeface="Cambria Math" panose="02040503050406030204" pitchFamily="18" charset="0"/>
                        </a:rPr>
                        <m:t>𝑡</m:t>
                      </m:r>
                    </m:sup>
                  </m:sSup>
                  <m:r>
                    <a:rPr lang="en-US" b="1" i="0" smtClean="0">
                      <a:latin typeface="Cambria Math" panose="02040503050406030204" pitchFamily="18" charset="0"/>
                    </a:rPr>
                    <m:t>𝐗𝐯</m:t>
                  </m:r>
                  <m:r>
                    <a:rPr lang="en-US" b="1" i="0" smtClean="0">
                      <a:latin typeface="Cambria Math" panose="02040503050406030204" pitchFamily="18" charset="0"/>
                    </a:rPr>
                    <m:t>=</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𝐯</m:t>
                      </m:r>
                    </m:e>
                    <m:sup>
                      <m:r>
                        <a:rPr lang="en-US" b="0" i="1" smtClean="0">
                          <a:latin typeface="Cambria Math" panose="02040503050406030204" pitchFamily="18" charset="0"/>
                        </a:rPr>
                        <m:t>𝑡</m:t>
                      </m:r>
                    </m:sup>
                  </m:sSup>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0" smtClean="0">
                              <a:latin typeface="Cambria Math" panose="02040503050406030204" pitchFamily="18" charset="0"/>
                            </a:rPr>
                            <m:t>𝐗</m:t>
                          </m:r>
                        </m:e>
                        <m:sup>
                          <m:r>
                            <a:rPr lang="en-US" b="0" i="1" smtClean="0">
                              <a:latin typeface="Cambria Math" panose="02040503050406030204" pitchFamily="18" charset="0"/>
                            </a:rPr>
                            <m:t>𝑡</m:t>
                          </m:r>
                        </m:sup>
                      </m:sSup>
                      <m:r>
                        <a:rPr lang="en-US" b="1" i="0" smtClean="0">
                          <a:latin typeface="Cambria Math" panose="02040503050406030204" pitchFamily="18" charset="0"/>
                        </a:rPr>
                        <m:t>𝐗𝐯</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𝐯</m:t>
                      </m:r>
                    </m:e>
                    <m:sup>
                      <m:r>
                        <a:rPr lang="en-US" b="0" i="1" smtClean="0">
                          <a:latin typeface="Cambria Math" panose="02040503050406030204" pitchFamily="18" charset="0"/>
                        </a:rPr>
                        <m:t>𝑡</m:t>
                      </m:r>
                    </m:sup>
                  </m:sSup>
                  <m:d>
                    <m:dPr>
                      <m:ctrlPr>
                        <a:rPr lang="en-US" b="0" i="1" smtClean="0">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𝜆</m:t>
                      </m:r>
                      <m:r>
                        <a:rPr lang="en-US" b="1">
                          <a:latin typeface="Cambria Math" panose="02040503050406030204" pitchFamily="18" charset="0"/>
                          <a:ea typeface="Cambria Math" panose="02040503050406030204" pitchFamily="18" charset="0"/>
                        </a:rPr>
                        <m:t>𝐯</m:t>
                      </m:r>
                    </m:e>
                  </m:d>
                  <m:r>
                    <a:rPr lang="en-US" b="0" i="1" smtClean="0">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𝜆</m:t>
                  </m:r>
                  <m:sSup>
                    <m:sSupPr>
                      <m:ctrlPr>
                        <a:rPr lang="en-US" i="1">
                          <a:latin typeface="Cambria Math" panose="02040503050406030204" pitchFamily="18" charset="0"/>
                        </a:rPr>
                      </m:ctrlPr>
                    </m:sSupPr>
                    <m:e>
                      <m:r>
                        <a:rPr lang="en-US" b="1">
                          <a:latin typeface="Cambria Math" panose="02040503050406030204" pitchFamily="18" charset="0"/>
                        </a:rPr>
                        <m:t>𝐯</m:t>
                      </m:r>
                    </m:e>
                    <m:sup>
                      <m:r>
                        <a:rPr lang="en-US" i="1">
                          <a:latin typeface="Cambria Math" panose="02040503050406030204" pitchFamily="18" charset="0"/>
                        </a:rPr>
                        <m:t>𝑡</m:t>
                      </m:r>
                    </m:sup>
                  </m:sSup>
                  <m:r>
                    <a:rPr lang="en-US" b="1">
                      <a:latin typeface="Cambria Math" panose="02040503050406030204" pitchFamily="18" charset="0"/>
                      <a:ea typeface="Cambria Math" panose="02040503050406030204" pitchFamily="18" charset="0"/>
                    </a:rPr>
                    <m:t>𝐯</m:t>
                  </m:r>
                </m:oMath>
              </a14:m>
              <a:endParaRPr lang="en-US" b="0" dirty="0"/>
            </a:p>
          </dgm:t>
        </dgm:pt>
      </mc:Choice>
      <mc:Fallback xmlns="">
        <dgm:pt modelId="{BC2A59D0-D3E2-415D-A7F7-A30C15059A8D}">
          <dgm:prSet phldrT="[Text]"/>
          <dgm:spPr/>
          <dgm:t>
            <a:bodyPr/>
            <a:lstStyle/>
            <a:p>
              <a:r>
                <a:rPr lang="en-US" b="0" dirty="0"/>
                <a:t>Let </a:t>
              </a:r>
              <a:r>
                <a:rPr lang="en-US" b="1" i="0">
                  <a:latin typeface="Cambria Math" panose="02040503050406030204" pitchFamily="18" charset="0"/>
                </a:rPr>
                <a:t>𝐰</a:t>
              </a:r>
              <a:r>
                <a:rPr lang="en-US" b="0" i="0">
                  <a:latin typeface="Cambria Math" panose="02040503050406030204" pitchFamily="18" charset="0"/>
                  <a:ea typeface="Cambria Math" panose="02040503050406030204" pitchFamily="18" charset="0"/>
                </a:rPr>
                <a:t>=</a:t>
              </a:r>
              <a:r>
                <a:rPr lang="en-US" b="1" i="0">
                  <a:latin typeface="Cambria Math" panose="02040503050406030204" pitchFamily="18" charset="0"/>
                </a:rPr>
                <a:t>𝐗𝐯</a:t>
              </a:r>
              <a:r>
                <a:rPr lang="en-US" b="0" dirty="0"/>
                <a:t>, then </a:t>
              </a:r>
              <a:r>
                <a:rPr lang="en-US" b="1" i="0">
                  <a:latin typeface="Cambria Math" panose="02040503050406030204" pitchFamily="18" charset="0"/>
                </a:rPr>
                <a:t>𝐰^</a:t>
              </a:r>
              <a:r>
                <a:rPr lang="en-US" b="0" i="0">
                  <a:latin typeface="Cambria Math" panose="02040503050406030204" pitchFamily="18" charset="0"/>
                </a:rPr>
                <a:t>𝑡=</a:t>
              </a:r>
              <a:r>
                <a:rPr lang="en-US" b="1" i="0">
                  <a:latin typeface="Cambria Math" panose="02040503050406030204" pitchFamily="18" charset="0"/>
                </a:rPr>
                <a:t>𝐯</a:t>
              </a:r>
              <a:r>
                <a:rPr lang="en-US" b="0" i="0">
                  <a:latin typeface="Cambria Math" panose="02040503050406030204" pitchFamily="18" charset="0"/>
                </a:rPr>
                <a:t>^𝑡 </a:t>
              </a:r>
              <a:r>
                <a:rPr lang="en-US" b="1" i="0">
                  <a:latin typeface="Cambria Math" panose="02040503050406030204" pitchFamily="18" charset="0"/>
                </a:rPr>
                <a:t>𝐗</a:t>
              </a:r>
              <a:r>
                <a:rPr lang="en-US" b="0" i="0">
                  <a:latin typeface="Cambria Math" panose="02040503050406030204" pitchFamily="18" charset="0"/>
                </a:rPr>
                <a:t>^𝑡</a:t>
              </a:r>
              <a:r>
                <a:rPr lang="en-US" b="0" dirty="0"/>
                <a:t>.  Hence </a:t>
              </a:r>
              <a:r>
                <a:rPr lang="en-US" b="1" i="0">
                  <a:latin typeface="Cambria Math" panose="02040503050406030204" pitchFamily="18" charset="0"/>
                </a:rPr>
                <a:t>𝐰</a:t>
              </a:r>
              <a:r>
                <a:rPr lang="en-US" b="0" i="0">
                  <a:latin typeface="Cambria Math" panose="02040503050406030204" pitchFamily="18" charset="0"/>
                </a:rPr>
                <a:t>^𝑡</a:t>
              </a:r>
              <a:r>
                <a:rPr lang="en-US" b="1" i="0">
                  <a:latin typeface="Cambria Math" panose="02040503050406030204" pitchFamily="18" charset="0"/>
                </a:rPr>
                <a:t> 𝐰</a:t>
              </a:r>
              <a:r>
                <a:rPr lang="en-US" b="0" i="0">
                  <a:latin typeface="Cambria Math" panose="02040503050406030204" pitchFamily="18" charset="0"/>
                </a:rPr>
                <a:t>=</a:t>
              </a:r>
              <a:r>
                <a:rPr lang="en-US" b="1" i="0">
                  <a:latin typeface="Cambria Math" panose="02040503050406030204" pitchFamily="18" charset="0"/>
                </a:rPr>
                <a:t>𝐯</a:t>
              </a:r>
              <a:r>
                <a:rPr lang="en-US" b="0" i="0">
                  <a:latin typeface="Cambria Math" panose="02040503050406030204" pitchFamily="18" charset="0"/>
                </a:rPr>
                <a:t>^𝑡 </a:t>
              </a:r>
              <a:r>
                <a:rPr lang="en-US" b="1" i="0">
                  <a:latin typeface="Cambria Math" panose="02040503050406030204" pitchFamily="18" charset="0"/>
                </a:rPr>
                <a:t>𝐗</a:t>
              </a:r>
              <a:r>
                <a:rPr lang="en-US" b="0" i="0">
                  <a:latin typeface="Cambria Math" panose="02040503050406030204" pitchFamily="18" charset="0"/>
                </a:rPr>
                <a:t>^𝑡</a:t>
              </a:r>
              <a:r>
                <a:rPr lang="en-US" b="1" i="0">
                  <a:latin typeface="Cambria Math" panose="02040503050406030204" pitchFamily="18" charset="0"/>
                </a:rPr>
                <a:t> 𝐗𝐯=𝐯</a:t>
              </a:r>
              <a:r>
                <a:rPr lang="en-US" b="0" i="0">
                  <a:latin typeface="Cambria Math" panose="02040503050406030204" pitchFamily="18" charset="0"/>
                </a:rPr>
                <a:t>^𝑡 (</a:t>
              </a:r>
              <a:r>
                <a:rPr lang="en-US" b="1" i="0">
                  <a:latin typeface="Cambria Math" panose="02040503050406030204" pitchFamily="18" charset="0"/>
                </a:rPr>
                <a:t>𝐗</a:t>
              </a:r>
              <a:r>
                <a:rPr lang="en-US" b="0" i="0">
                  <a:latin typeface="Cambria Math" panose="02040503050406030204" pitchFamily="18" charset="0"/>
                </a:rPr>
                <a:t>^𝑡</a:t>
              </a:r>
              <a:r>
                <a:rPr lang="en-US" b="1" i="0">
                  <a:latin typeface="Cambria Math" panose="02040503050406030204" pitchFamily="18" charset="0"/>
                </a:rPr>
                <a:t> 𝐗𝐯</a:t>
              </a:r>
              <a:r>
                <a:rPr lang="en-US" b="0" i="0">
                  <a:latin typeface="Cambria Math" panose="02040503050406030204" pitchFamily="18" charset="0"/>
                </a:rPr>
                <a:t>)=</a:t>
              </a:r>
              <a:r>
                <a:rPr lang="en-US" b="1" i="0">
                  <a:latin typeface="Cambria Math" panose="02040503050406030204" pitchFamily="18" charset="0"/>
                </a:rPr>
                <a:t>𝐯</a:t>
              </a:r>
              <a:r>
                <a:rPr lang="en-US" b="0" i="0">
                  <a:latin typeface="Cambria Math" panose="02040503050406030204" pitchFamily="18" charset="0"/>
                </a:rPr>
                <a:t>^𝑡 (</a:t>
              </a:r>
              <a:r>
                <a:rPr lang="en-US" i="0">
                  <a:latin typeface="Cambria Math" panose="02040503050406030204" pitchFamily="18" charset="0"/>
                  <a:ea typeface="Cambria Math" panose="02040503050406030204" pitchFamily="18" charset="0"/>
                </a:rPr>
                <a:t>𝜆</a:t>
              </a:r>
              <a:r>
                <a:rPr lang="en-US" b="1" i="0">
                  <a:latin typeface="Cambria Math" panose="02040503050406030204" pitchFamily="18" charset="0"/>
                  <a:ea typeface="Cambria Math" panose="02040503050406030204" pitchFamily="18" charset="0"/>
                </a:rPr>
                <a:t>𝐯</a:t>
              </a:r>
              <a:r>
                <a:rPr lang="en-US" b="0" i="0">
                  <a:latin typeface="Cambria Math" panose="02040503050406030204" pitchFamily="18" charset="0"/>
                  <a:ea typeface="Cambria Math" panose="02040503050406030204" pitchFamily="18" charset="0"/>
                </a:rPr>
                <a:t>)</a:t>
              </a:r>
              <a:r>
                <a:rPr lang="en-US" b="0" i="0">
                  <a:latin typeface="Cambria Math" panose="02040503050406030204" pitchFamily="18" charset="0"/>
                </a:rPr>
                <a:t>=</a:t>
              </a:r>
              <a:r>
                <a:rPr lang="en-US" i="0">
                  <a:latin typeface="Cambria Math" panose="02040503050406030204" pitchFamily="18" charset="0"/>
                  <a:ea typeface="Cambria Math" panose="02040503050406030204" pitchFamily="18" charset="0"/>
                </a:rPr>
                <a:t>𝜆</a:t>
              </a:r>
              <a:r>
                <a:rPr lang="en-US" b="1" i="0">
                  <a:latin typeface="Cambria Math" panose="02040503050406030204" pitchFamily="18" charset="0"/>
                </a:rPr>
                <a:t>𝐯^</a:t>
              </a:r>
              <a:r>
                <a:rPr lang="en-US" i="0">
                  <a:latin typeface="Cambria Math" panose="02040503050406030204" pitchFamily="18" charset="0"/>
                </a:rPr>
                <a:t>𝑡</a:t>
              </a:r>
              <a:r>
                <a:rPr lang="en-US" b="1" i="0">
                  <a:latin typeface="Cambria Math" panose="02040503050406030204" pitchFamily="18" charset="0"/>
                  <a:ea typeface="Cambria Math" panose="02040503050406030204" pitchFamily="18" charset="0"/>
                </a:rPr>
                <a:t> 𝐯</a:t>
              </a:r>
              <a:endParaRPr lang="en-US" b="0" dirty="0"/>
            </a:p>
          </dgm:t>
        </dgm:pt>
      </mc:Fallback>
    </mc:AlternateContent>
    <dgm:pt modelId="{DF7690A0-C9F7-4E3A-A4DE-704A0C80193C}" type="parTrans" cxnId="{B8734B9F-083E-4EAF-BFFC-5A4A24ED0D02}">
      <dgm:prSet/>
      <dgm:spPr/>
      <dgm:t>
        <a:bodyPr/>
        <a:lstStyle/>
        <a:p>
          <a:endParaRPr lang="en-US"/>
        </a:p>
      </dgm:t>
    </dgm:pt>
    <dgm:pt modelId="{4105EC3C-DA94-4B88-8111-7FF8B80D49CF}" type="sibTrans" cxnId="{B8734B9F-083E-4EAF-BFFC-5A4A24ED0D02}">
      <dgm:prSet/>
      <dgm:spPr/>
      <dgm:t>
        <a:bodyPr/>
        <a:lstStyle/>
        <a:p>
          <a:endParaRPr lang="en-US"/>
        </a:p>
      </dgm:t>
    </dgm:pt>
    <mc:AlternateContent xmlns:mc="http://schemas.openxmlformats.org/markup-compatibility/2006" xmlns:a14="http://schemas.microsoft.com/office/drawing/2010/main">
      <mc:Choice Requires="a14">
        <dgm:pt modelId="{7B98C549-52D1-4913-9871-D48EB0BD9D15}">
          <dgm:prSet phldrT="[Text]"/>
          <dgm:spPr/>
          <dgm: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rPr>
                          </m:ctrlPr>
                        </m:sSupPr>
                        <m:e>
                          <m:r>
                            <a:rPr lang="en-US" b="1" i="0" smtClean="0">
                              <a:latin typeface="Cambria Math" panose="02040503050406030204" pitchFamily="18" charset="0"/>
                            </a:rPr>
                            <m:t>𝐰</m:t>
                          </m:r>
                        </m:e>
                        <m:sup>
                          <m:r>
                            <a:rPr lang="en-US" b="0" i="1" smtClean="0">
                              <a:latin typeface="Cambria Math" panose="02040503050406030204" pitchFamily="18" charset="0"/>
                            </a:rPr>
                            <m:t>𝑡</m:t>
                          </m:r>
                        </m:sup>
                      </m:sSup>
                      <m:r>
                        <a:rPr lang="en-US" b="1" i="0" smtClean="0">
                          <a:latin typeface="Cambria Math" panose="02040503050406030204" pitchFamily="18" charset="0"/>
                        </a:rPr>
                        <m:t>𝐰</m:t>
                      </m:r>
                    </m:num>
                    <m:den>
                      <m:sSup>
                        <m:sSupPr>
                          <m:ctrlPr>
                            <a:rPr lang="en-US" i="1" smtClean="0">
                              <a:latin typeface="Cambria Math" panose="02040503050406030204" pitchFamily="18" charset="0"/>
                            </a:rPr>
                          </m:ctrlPr>
                        </m:sSupPr>
                        <m:e>
                          <m:r>
                            <a:rPr lang="en-US" b="1">
                              <a:latin typeface="Cambria Math" panose="02040503050406030204" pitchFamily="18" charset="0"/>
                            </a:rPr>
                            <m:t>𝐯</m:t>
                          </m:r>
                        </m:e>
                        <m:sup>
                          <m:r>
                            <a:rPr lang="en-US" i="1">
                              <a:latin typeface="Cambria Math" panose="02040503050406030204" pitchFamily="18" charset="0"/>
                            </a:rPr>
                            <m:t>𝑡</m:t>
                          </m:r>
                        </m:sup>
                      </m:sSup>
                      <m:r>
                        <a:rPr lang="en-US" b="1">
                          <a:latin typeface="Cambria Math" panose="02040503050406030204" pitchFamily="18" charset="0"/>
                          <a:ea typeface="Cambria Math" panose="02040503050406030204" pitchFamily="18" charset="0"/>
                        </a:rPr>
                        <m:t>𝐯</m:t>
                      </m:r>
                    </m:den>
                  </m:f>
                  <m:r>
                    <a:rPr lang="en-US" b="0" i="1" smtClean="0">
                      <a:latin typeface="Cambria Math" panose="02040503050406030204" pitchFamily="18" charset="0"/>
                      <a:ea typeface="Cambria Math" panose="02040503050406030204" pitchFamily="18" charset="0"/>
                    </a:rPr>
                    <m:t>&gt;0</m:t>
                  </m:r>
                </m:oMath>
              </a14:m>
              <a:r>
                <a:rPr lang="en-US" dirty="0"/>
                <a:t> because </a:t>
              </a:r>
              <a14:m>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𝐰</m:t>
                      </m:r>
                    </m:e>
                    <m:sup>
                      <m:r>
                        <a:rPr lang="en-US" b="0" i="1" smtClean="0">
                          <a:latin typeface="Cambria Math" panose="02040503050406030204" pitchFamily="18" charset="0"/>
                        </a:rPr>
                        <m:t>𝑡</m:t>
                      </m:r>
                    </m:sup>
                  </m:sSup>
                  <m:r>
                    <a:rPr lang="en-US" b="1" i="0" smtClean="0">
                      <a:latin typeface="Cambria Math" panose="02040503050406030204" pitchFamily="18" charset="0"/>
                    </a:rPr>
                    <m:t>𝐰</m:t>
                  </m:r>
                  <m:r>
                    <a:rPr lang="en-US" b="1" i="0" smtClean="0">
                      <a:latin typeface="Cambria Math" panose="02040503050406030204" pitchFamily="18" charset="0"/>
                    </a:rPr>
                    <m:t>&gt;</m:t>
                  </m:r>
                  <m:r>
                    <a:rPr lang="en-US" b="0" i="0" smtClean="0">
                      <a:latin typeface="Cambria Math" panose="02040503050406030204" pitchFamily="18" charset="0"/>
                    </a:rPr>
                    <m:t>0</m:t>
                  </m:r>
                </m:oMath>
              </a14:m>
              <a:r>
                <a:rPr lang="en-US" dirty="0"/>
                <a:t> and </a:t>
              </a:r>
              <a14:m>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𝐯</m:t>
                      </m:r>
                    </m:e>
                    <m:sup>
                      <m:r>
                        <a:rPr lang="en-US" b="0" i="1" smtClean="0">
                          <a:latin typeface="Cambria Math" panose="02040503050406030204" pitchFamily="18" charset="0"/>
                        </a:rPr>
                        <m:t>𝑡</m:t>
                      </m:r>
                    </m:sup>
                  </m:sSup>
                  <m:r>
                    <a:rPr lang="en-US" b="1" i="0" smtClean="0">
                      <a:latin typeface="Cambria Math" panose="02040503050406030204" pitchFamily="18" charset="0"/>
                    </a:rPr>
                    <m:t>𝐯</m:t>
                  </m:r>
                  <m:r>
                    <a:rPr lang="en-US" b="1" i="0" smtClean="0">
                      <a:latin typeface="Cambria Math" panose="02040503050406030204" pitchFamily="18" charset="0"/>
                    </a:rPr>
                    <m:t>&gt;</m:t>
                  </m:r>
                  <m:r>
                    <a:rPr lang="en-US" b="1" i="0" smtClean="0">
                      <a:latin typeface="Cambria Math" panose="02040503050406030204" pitchFamily="18" charset="0"/>
                    </a:rPr>
                    <m:t>𝟎</m:t>
                  </m:r>
                </m:oMath>
              </a14:m>
              <a:r>
                <a:rPr lang="en-US" dirty="0"/>
                <a:t> </a:t>
              </a:r>
            </a:p>
          </dgm:t>
        </dgm:pt>
      </mc:Choice>
      <mc:Fallback xmlns="">
        <dgm:pt modelId="{7B98C549-52D1-4913-9871-D48EB0BD9D15}">
          <dgm:prSet phldrT="[Text]"/>
          <dgm:spPr/>
          <dgm:t>
            <a:bodyPr/>
            <a:lstStyle/>
            <a:p>
              <a:r>
                <a:rPr lang="en-US" i="0">
                  <a:latin typeface="Cambria Math" panose="02040503050406030204" pitchFamily="18" charset="0"/>
                  <a:ea typeface="Cambria Math" panose="02040503050406030204" pitchFamily="18" charset="0"/>
                </a:rPr>
                <a:t>𝜆</a:t>
              </a:r>
              <a:r>
                <a:rPr lang="en-US" b="0" i="0">
                  <a:latin typeface="Cambria Math" panose="02040503050406030204" pitchFamily="18" charset="0"/>
                  <a:ea typeface="Cambria Math" panose="02040503050406030204" pitchFamily="18" charset="0"/>
                </a:rPr>
                <a:t>=(</a:t>
              </a:r>
              <a:r>
                <a:rPr lang="en-US" b="1" i="0">
                  <a:latin typeface="Cambria Math" panose="02040503050406030204" pitchFamily="18" charset="0"/>
                </a:rPr>
                <a:t>𝐰</a:t>
              </a:r>
              <a:r>
                <a:rPr lang="en-US" b="0" i="0">
                  <a:latin typeface="Cambria Math" panose="02040503050406030204" pitchFamily="18" charset="0"/>
                </a:rPr>
                <a:t>^𝑡</a:t>
              </a:r>
              <a:r>
                <a:rPr lang="en-US" b="1" i="0">
                  <a:latin typeface="Cambria Math" panose="02040503050406030204" pitchFamily="18" charset="0"/>
                </a:rPr>
                <a:t> 𝐰</a:t>
              </a:r>
              <a:r>
                <a:rPr lang="en-US" b="0" i="0">
                  <a:latin typeface="Cambria Math" panose="02040503050406030204" pitchFamily="18" charset="0"/>
                  <a:ea typeface="Cambria Math" panose="02040503050406030204" pitchFamily="18" charset="0"/>
                </a:rPr>
                <a:t>)/(</a:t>
              </a:r>
              <a:r>
                <a:rPr lang="en-US" b="1" i="0">
                  <a:latin typeface="Cambria Math" panose="02040503050406030204" pitchFamily="18" charset="0"/>
                </a:rPr>
                <a:t>𝐯^</a:t>
              </a:r>
              <a:r>
                <a:rPr lang="en-US" i="0">
                  <a:latin typeface="Cambria Math" panose="02040503050406030204" pitchFamily="18" charset="0"/>
                </a:rPr>
                <a:t>𝑡</a:t>
              </a:r>
              <a:r>
                <a:rPr lang="en-US" b="1" i="0">
                  <a:latin typeface="Cambria Math" panose="02040503050406030204" pitchFamily="18" charset="0"/>
                  <a:ea typeface="Cambria Math" panose="02040503050406030204" pitchFamily="18" charset="0"/>
                </a:rPr>
                <a:t> 𝐯</a:t>
              </a:r>
              <a:r>
                <a:rPr lang="en-US" b="0" i="0">
                  <a:latin typeface="Cambria Math" panose="02040503050406030204" pitchFamily="18" charset="0"/>
                  <a:ea typeface="Cambria Math" panose="02040503050406030204" pitchFamily="18" charset="0"/>
                </a:rPr>
                <a:t>)&gt;0</a:t>
              </a:r>
              <a:r>
                <a:rPr lang="en-US" dirty="0"/>
                <a:t> because </a:t>
              </a:r>
              <a:r>
                <a:rPr lang="en-US" b="1" i="0">
                  <a:latin typeface="Cambria Math" panose="02040503050406030204" pitchFamily="18" charset="0"/>
                </a:rPr>
                <a:t>𝐰</a:t>
              </a:r>
              <a:r>
                <a:rPr lang="en-US" b="0" i="0">
                  <a:latin typeface="Cambria Math" panose="02040503050406030204" pitchFamily="18" charset="0"/>
                </a:rPr>
                <a:t>^𝑡</a:t>
              </a:r>
              <a:r>
                <a:rPr lang="en-US" b="1" i="0">
                  <a:latin typeface="Cambria Math" panose="02040503050406030204" pitchFamily="18" charset="0"/>
                </a:rPr>
                <a:t> 𝐰&gt;</a:t>
              </a:r>
              <a:r>
                <a:rPr lang="en-US" b="0" i="0">
                  <a:latin typeface="Cambria Math" panose="02040503050406030204" pitchFamily="18" charset="0"/>
                </a:rPr>
                <a:t>0</a:t>
              </a:r>
              <a:r>
                <a:rPr lang="en-US" dirty="0"/>
                <a:t> and </a:t>
              </a:r>
              <a:r>
                <a:rPr lang="en-US" b="1" i="0">
                  <a:latin typeface="Cambria Math" panose="02040503050406030204" pitchFamily="18" charset="0"/>
                </a:rPr>
                <a:t>𝐯</a:t>
              </a:r>
              <a:r>
                <a:rPr lang="en-US" b="0" i="0">
                  <a:latin typeface="Cambria Math" panose="02040503050406030204" pitchFamily="18" charset="0"/>
                </a:rPr>
                <a:t>^𝑡</a:t>
              </a:r>
              <a:r>
                <a:rPr lang="en-US" b="1" i="0">
                  <a:latin typeface="Cambria Math" panose="02040503050406030204" pitchFamily="18" charset="0"/>
                </a:rPr>
                <a:t> 𝐯&gt;𝟎</a:t>
              </a:r>
              <a:r>
                <a:rPr lang="en-US" dirty="0"/>
                <a:t> </a:t>
              </a:r>
            </a:p>
          </dgm:t>
        </dgm:pt>
      </mc:Fallback>
    </mc:AlternateContent>
    <dgm:pt modelId="{783F116B-F2C1-4159-B616-B76FD92505A3}" type="parTrans" cxnId="{1485A7CD-7F8A-4356-AC03-C33C09DFF3FC}">
      <dgm:prSet/>
      <dgm:spPr/>
      <dgm:t>
        <a:bodyPr/>
        <a:lstStyle/>
        <a:p>
          <a:endParaRPr lang="en-US"/>
        </a:p>
      </dgm:t>
    </dgm:pt>
    <dgm:pt modelId="{24E8BCDA-4A3D-4B70-B822-6DE7C380D1E6}" type="sibTrans" cxnId="{1485A7CD-7F8A-4356-AC03-C33C09DFF3FC}">
      <dgm:prSet/>
      <dgm:spPr/>
      <dgm:t>
        <a:bodyPr/>
        <a:lstStyle/>
        <a:p>
          <a:endParaRPr lang="en-US"/>
        </a:p>
      </dgm:t>
    </dgm:pt>
    <dgm:pt modelId="{C6037ECE-2B1B-4757-BAF6-0C89FBF15F79}" type="pres">
      <dgm:prSet presAssocID="{5F0369EE-3EDB-4D7C-9BC5-B8674EDCCBB5}" presName="outerComposite" presStyleCnt="0">
        <dgm:presLayoutVars>
          <dgm:chMax val="5"/>
          <dgm:dir val="rev"/>
          <dgm:resizeHandles val="exact"/>
        </dgm:presLayoutVars>
      </dgm:prSet>
      <dgm:spPr/>
    </dgm:pt>
    <dgm:pt modelId="{6342B2FE-D7EC-45CF-9D23-B86ED128F5B5}" type="pres">
      <dgm:prSet presAssocID="{5F0369EE-3EDB-4D7C-9BC5-B8674EDCCBB5}" presName="dummyMaxCanvas" presStyleCnt="0">
        <dgm:presLayoutVars/>
      </dgm:prSet>
      <dgm:spPr/>
    </dgm:pt>
    <dgm:pt modelId="{C9D73DEC-F2E9-41D8-8C63-0B410097D0DD}" type="pres">
      <dgm:prSet presAssocID="{5F0369EE-3EDB-4D7C-9BC5-B8674EDCCBB5}" presName="ThreeNodes_1" presStyleLbl="node1" presStyleIdx="0" presStyleCnt="3">
        <dgm:presLayoutVars>
          <dgm:bulletEnabled val="1"/>
        </dgm:presLayoutVars>
      </dgm:prSet>
      <dgm:spPr/>
    </dgm:pt>
    <dgm:pt modelId="{CC8B89C7-050B-4E98-9E13-62AB7187F109}" type="pres">
      <dgm:prSet presAssocID="{5F0369EE-3EDB-4D7C-9BC5-B8674EDCCBB5}" presName="ThreeNodes_2" presStyleLbl="node1" presStyleIdx="1" presStyleCnt="3">
        <dgm:presLayoutVars>
          <dgm:bulletEnabled val="1"/>
        </dgm:presLayoutVars>
      </dgm:prSet>
      <dgm:spPr/>
    </dgm:pt>
    <dgm:pt modelId="{FF8A52CD-07CB-49DD-9871-7FF4999F3610}" type="pres">
      <dgm:prSet presAssocID="{5F0369EE-3EDB-4D7C-9BC5-B8674EDCCBB5}" presName="ThreeNodes_3" presStyleLbl="node1" presStyleIdx="2" presStyleCnt="3">
        <dgm:presLayoutVars>
          <dgm:bulletEnabled val="1"/>
        </dgm:presLayoutVars>
      </dgm:prSet>
      <dgm:spPr/>
    </dgm:pt>
    <dgm:pt modelId="{62F195AC-F0E4-4AA2-BD7D-CDE9C318F710}" type="pres">
      <dgm:prSet presAssocID="{5F0369EE-3EDB-4D7C-9BC5-B8674EDCCBB5}" presName="ThreeConn_1-2" presStyleLbl="fgAccFollowNode1" presStyleIdx="0" presStyleCnt="2">
        <dgm:presLayoutVars>
          <dgm:bulletEnabled val="1"/>
        </dgm:presLayoutVars>
      </dgm:prSet>
      <dgm:spPr/>
    </dgm:pt>
    <dgm:pt modelId="{C5183992-4DCB-407B-BB18-9804749C6DA4}" type="pres">
      <dgm:prSet presAssocID="{5F0369EE-3EDB-4D7C-9BC5-B8674EDCCBB5}" presName="ThreeConn_2-3" presStyleLbl="fgAccFollowNode1" presStyleIdx="1" presStyleCnt="2">
        <dgm:presLayoutVars>
          <dgm:bulletEnabled val="1"/>
        </dgm:presLayoutVars>
      </dgm:prSet>
      <dgm:spPr/>
    </dgm:pt>
    <dgm:pt modelId="{E7A4D493-5FC0-4242-9927-CE123F484EF0}" type="pres">
      <dgm:prSet presAssocID="{5F0369EE-3EDB-4D7C-9BC5-B8674EDCCBB5}" presName="ThreeNodes_1_text" presStyleLbl="node1" presStyleIdx="2" presStyleCnt="3">
        <dgm:presLayoutVars>
          <dgm:bulletEnabled val="1"/>
        </dgm:presLayoutVars>
      </dgm:prSet>
      <dgm:spPr/>
    </dgm:pt>
    <dgm:pt modelId="{DBEF8E5B-2C92-49F0-B9E7-B42192DE72D9}" type="pres">
      <dgm:prSet presAssocID="{5F0369EE-3EDB-4D7C-9BC5-B8674EDCCBB5}" presName="ThreeNodes_2_text" presStyleLbl="node1" presStyleIdx="2" presStyleCnt="3">
        <dgm:presLayoutVars>
          <dgm:bulletEnabled val="1"/>
        </dgm:presLayoutVars>
      </dgm:prSet>
      <dgm:spPr/>
    </dgm:pt>
    <dgm:pt modelId="{59112FD2-63D9-4DBE-99EE-8C592564C27E}" type="pres">
      <dgm:prSet presAssocID="{5F0369EE-3EDB-4D7C-9BC5-B8674EDCCBB5}" presName="ThreeNodes_3_text" presStyleLbl="node1" presStyleIdx="2" presStyleCnt="3">
        <dgm:presLayoutVars>
          <dgm:bulletEnabled val="1"/>
        </dgm:presLayoutVars>
      </dgm:prSet>
      <dgm:spPr/>
    </dgm:pt>
  </dgm:ptLst>
  <dgm:cxnLst>
    <dgm:cxn modelId="{B43E4708-0469-442F-A7C3-4641C654D752}" type="presOf" srcId="{BC2A59D0-D3E2-415D-A7F7-A30C15059A8D}" destId="{DBEF8E5B-2C92-49F0-B9E7-B42192DE72D9}" srcOrd="1" destOrd="0" presId="urn:microsoft.com/office/officeart/2005/8/layout/vProcess5"/>
    <dgm:cxn modelId="{58E5AE28-6E02-4037-A522-92E48236F97A}" type="presOf" srcId="{8DB07139-E715-436C-A5B6-8C9B6D370812}" destId="{C9D73DEC-F2E9-41D8-8C63-0B410097D0DD}" srcOrd="0" destOrd="0" presId="urn:microsoft.com/office/officeart/2005/8/layout/vProcess5"/>
    <dgm:cxn modelId="{2D594F35-D322-47D0-B4FE-1D9C695B5470}" type="presOf" srcId="{4105EC3C-DA94-4B88-8111-7FF8B80D49CF}" destId="{C5183992-4DCB-407B-BB18-9804749C6DA4}" srcOrd="0" destOrd="0" presId="urn:microsoft.com/office/officeart/2005/8/layout/vProcess5"/>
    <dgm:cxn modelId="{619D1539-97DE-4659-B059-4F827269ECEE}" type="presOf" srcId="{7B98C549-52D1-4913-9871-D48EB0BD9D15}" destId="{59112FD2-63D9-4DBE-99EE-8C592564C27E}" srcOrd="1" destOrd="0" presId="urn:microsoft.com/office/officeart/2005/8/layout/vProcess5"/>
    <dgm:cxn modelId="{8BD69561-9DCD-48B4-98D5-24B0BA229B88}" srcId="{5F0369EE-3EDB-4D7C-9BC5-B8674EDCCBB5}" destId="{8DB07139-E715-436C-A5B6-8C9B6D370812}" srcOrd="0" destOrd="0" parTransId="{DAF48955-5E8C-4F27-8498-64FDC1D5BAEE}" sibTransId="{FBD1A554-EA42-4B4A-AD5D-B198E4FF1E46}"/>
    <dgm:cxn modelId="{DA8E3A52-2328-4F4A-A6FB-5A109528BF2D}" type="presOf" srcId="{BC2A59D0-D3E2-415D-A7F7-A30C15059A8D}" destId="{CC8B89C7-050B-4E98-9E13-62AB7187F109}" srcOrd="0" destOrd="0" presId="urn:microsoft.com/office/officeart/2005/8/layout/vProcess5"/>
    <dgm:cxn modelId="{63786284-A724-4E7D-8095-4F070A6AABB4}" type="presOf" srcId="{FBD1A554-EA42-4B4A-AD5D-B198E4FF1E46}" destId="{62F195AC-F0E4-4AA2-BD7D-CDE9C318F710}" srcOrd="0" destOrd="0" presId="urn:microsoft.com/office/officeart/2005/8/layout/vProcess5"/>
    <dgm:cxn modelId="{F7A33587-E4DA-4987-8163-ED415AE689C7}" type="presOf" srcId="{5F0369EE-3EDB-4D7C-9BC5-B8674EDCCBB5}" destId="{C6037ECE-2B1B-4757-BAF6-0C89FBF15F79}" srcOrd="0" destOrd="0" presId="urn:microsoft.com/office/officeart/2005/8/layout/vProcess5"/>
    <dgm:cxn modelId="{B8734B9F-083E-4EAF-BFFC-5A4A24ED0D02}" srcId="{5F0369EE-3EDB-4D7C-9BC5-B8674EDCCBB5}" destId="{BC2A59D0-D3E2-415D-A7F7-A30C15059A8D}" srcOrd="1" destOrd="0" parTransId="{DF7690A0-C9F7-4E3A-A4DE-704A0C80193C}" sibTransId="{4105EC3C-DA94-4B88-8111-7FF8B80D49CF}"/>
    <dgm:cxn modelId="{1485A7CD-7F8A-4356-AC03-C33C09DFF3FC}" srcId="{5F0369EE-3EDB-4D7C-9BC5-B8674EDCCBB5}" destId="{7B98C549-52D1-4913-9871-D48EB0BD9D15}" srcOrd="2" destOrd="0" parTransId="{783F116B-F2C1-4159-B616-B76FD92505A3}" sibTransId="{24E8BCDA-4A3D-4B70-B822-6DE7C380D1E6}"/>
    <dgm:cxn modelId="{F69F9DDA-E9AB-4994-BB05-420A8AAD45C6}" type="presOf" srcId="{7B98C549-52D1-4913-9871-D48EB0BD9D15}" destId="{FF8A52CD-07CB-49DD-9871-7FF4999F3610}" srcOrd="0" destOrd="0" presId="urn:microsoft.com/office/officeart/2005/8/layout/vProcess5"/>
    <dgm:cxn modelId="{668B26F3-FB98-447C-A580-189730F4BF9A}" type="presOf" srcId="{8DB07139-E715-436C-A5B6-8C9B6D370812}" destId="{E7A4D493-5FC0-4242-9927-CE123F484EF0}" srcOrd="1" destOrd="0" presId="urn:microsoft.com/office/officeart/2005/8/layout/vProcess5"/>
    <dgm:cxn modelId="{F87E7EAA-E11B-4B30-AD75-52F64B2E0C7D}" type="presParOf" srcId="{C6037ECE-2B1B-4757-BAF6-0C89FBF15F79}" destId="{6342B2FE-D7EC-45CF-9D23-B86ED128F5B5}" srcOrd="0" destOrd="0" presId="urn:microsoft.com/office/officeart/2005/8/layout/vProcess5"/>
    <dgm:cxn modelId="{9B0347E0-9F9F-412A-9D74-549A33900A47}" type="presParOf" srcId="{C6037ECE-2B1B-4757-BAF6-0C89FBF15F79}" destId="{C9D73DEC-F2E9-41D8-8C63-0B410097D0DD}" srcOrd="1" destOrd="0" presId="urn:microsoft.com/office/officeart/2005/8/layout/vProcess5"/>
    <dgm:cxn modelId="{5C255EA9-A632-4141-A3B8-227A8B9A7A80}" type="presParOf" srcId="{C6037ECE-2B1B-4757-BAF6-0C89FBF15F79}" destId="{CC8B89C7-050B-4E98-9E13-62AB7187F109}" srcOrd="2" destOrd="0" presId="urn:microsoft.com/office/officeart/2005/8/layout/vProcess5"/>
    <dgm:cxn modelId="{DA174961-3FC4-4CB6-A187-BE847D81A384}" type="presParOf" srcId="{C6037ECE-2B1B-4757-BAF6-0C89FBF15F79}" destId="{FF8A52CD-07CB-49DD-9871-7FF4999F3610}" srcOrd="3" destOrd="0" presId="urn:microsoft.com/office/officeart/2005/8/layout/vProcess5"/>
    <dgm:cxn modelId="{26B99B59-62F1-42C7-8BAC-3177FB974534}" type="presParOf" srcId="{C6037ECE-2B1B-4757-BAF6-0C89FBF15F79}" destId="{62F195AC-F0E4-4AA2-BD7D-CDE9C318F710}" srcOrd="4" destOrd="0" presId="urn:microsoft.com/office/officeart/2005/8/layout/vProcess5"/>
    <dgm:cxn modelId="{62AAF383-8C2E-4FFD-B552-5F2D7EBE3F23}" type="presParOf" srcId="{C6037ECE-2B1B-4757-BAF6-0C89FBF15F79}" destId="{C5183992-4DCB-407B-BB18-9804749C6DA4}" srcOrd="5" destOrd="0" presId="urn:microsoft.com/office/officeart/2005/8/layout/vProcess5"/>
    <dgm:cxn modelId="{7B1623EB-EAAF-4664-B30E-1105BAD8BFA7}" type="presParOf" srcId="{C6037ECE-2B1B-4757-BAF6-0C89FBF15F79}" destId="{E7A4D493-5FC0-4242-9927-CE123F484EF0}" srcOrd="6" destOrd="0" presId="urn:microsoft.com/office/officeart/2005/8/layout/vProcess5"/>
    <dgm:cxn modelId="{0EAA800B-B501-409D-B93A-EBFD6718F353}" type="presParOf" srcId="{C6037ECE-2B1B-4757-BAF6-0C89FBF15F79}" destId="{DBEF8E5B-2C92-49F0-B9E7-B42192DE72D9}" srcOrd="7" destOrd="0" presId="urn:microsoft.com/office/officeart/2005/8/layout/vProcess5"/>
    <dgm:cxn modelId="{F9B8068C-8606-4CF9-9063-286C14EE7453}" type="presParOf" srcId="{C6037ECE-2B1B-4757-BAF6-0C89FBF15F79}" destId="{59112FD2-63D9-4DBE-99EE-8C592564C27E}"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F0369EE-3EDB-4D7C-9BC5-B8674EDCCBB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8DB07139-E715-436C-A5B6-8C9B6D370812}">
      <dgm:prSet phldrT="[Text]"/>
      <dgm:spPr>
        <a:blipFill>
          <a:blip xmlns:r="http://schemas.openxmlformats.org/officeDocument/2006/relationships" r:embed="rId1"/>
          <a:stretch>
            <a:fillRect b="-1843"/>
          </a:stretch>
        </a:blipFill>
      </dgm:spPr>
      <dgm:t>
        <a:bodyPr/>
        <a:lstStyle/>
        <a:p>
          <a:r>
            <a:rPr lang="en-US">
              <a:noFill/>
            </a:rPr>
            <a:t> </a:t>
          </a:r>
        </a:p>
      </dgm:t>
    </dgm:pt>
    <dgm:pt modelId="{DAF48955-5E8C-4F27-8498-64FDC1D5BAEE}" type="parTrans" cxnId="{8BD69561-9DCD-48B4-98D5-24B0BA229B88}">
      <dgm:prSet/>
      <dgm:spPr/>
      <dgm:t>
        <a:bodyPr/>
        <a:lstStyle/>
        <a:p>
          <a:endParaRPr lang="en-US"/>
        </a:p>
      </dgm:t>
    </dgm:pt>
    <dgm:pt modelId="{FBD1A554-EA42-4B4A-AD5D-B198E4FF1E46}" type="sibTrans" cxnId="{8BD69561-9DCD-48B4-98D5-24B0BA229B88}">
      <dgm:prSet/>
      <dgm:spPr/>
      <dgm:t>
        <a:bodyPr/>
        <a:lstStyle/>
        <a:p>
          <a:endParaRPr lang="en-US"/>
        </a:p>
      </dgm:t>
    </dgm:pt>
    <dgm:pt modelId="{BC2A59D0-D3E2-415D-A7F7-A30C15059A8D}">
      <dgm:prSet phldrT="[Text]"/>
      <dgm:spPr>
        <a:blipFill>
          <a:blip xmlns:r="http://schemas.openxmlformats.org/officeDocument/2006/relationships" r:embed="rId2"/>
          <a:stretch>
            <a:fillRect/>
          </a:stretch>
        </a:blipFill>
      </dgm:spPr>
      <dgm:t>
        <a:bodyPr/>
        <a:lstStyle/>
        <a:p>
          <a:r>
            <a:rPr lang="en-US">
              <a:noFill/>
            </a:rPr>
            <a:t> </a:t>
          </a:r>
        </a:p>
      </dgm:t>
    </dgm:pt>
    <dgm:pt modelId="{DF7690A0-C9F7-4E3A-A4DE-704A0C80193C}" type="parTrans" cxnId="{B8734B9F-083E-4EAF-BFFC-5A4A24ED0D02}">
      <dgm:prSet/>
      <dgm:spPr/>
      <dgm:t>
        <a:bodyPr/>
        <a:lstStyle/>
        <a:p>
          <a:endParaRPr lang="en-US"/>
        </a:p>
      </dgm:t>
    </dgm:pt>
    <dgm:pt modelId="{4105EC3C-DA94-4B88-8111-7FF8B80D49CF}" type="sibTrans" cxnId="{B8734B9F-083E-4EAF-BFFC-5A4A24ED0D02}">
      <dgm:prSet/>
      <dgm:spPr/>
      <dgm:t>
        <a:bodyPr/>
        <a:lstStyle/>
        <a:p>
          <a:endParaRPr lang="en-US"/>
        </a:p>
      </dgm:t>
    </dgm:pt>
    <dgm:pt modelId="{7B98C549-52D1-4913-9871-D48EB0BD9D15}">
      <dgm:prSet phldrT="[Text]"/>
      <dgm:spPr>
        <a:blipFill>
          <a:blip xmlns:r="http://schemas.openxmlformats.org/officeDocument/2006/relationships" r:embed="rId3"/>
          <a:stretch>
            <a:fillRect/>
          </a:stretch>
        </a:blipFill>
      </dgm:spPr>
      <dgm:t>
        <a:bodyPr/>
        <a:lstStyle/>
        <a:p>
          <a:r>
            <a:rPr lang="en-US">
              <a:noFill/>
            </a:rPr>
            <a:t> </a:t>
          </a:r>
        </a:p>
      </dgm:t>
    </dgm:pt>
    <dgm:pt modelId="{783F116B-F2C1-4159-B616-B76FD92505A3}" type="parTrans" cxnId="{1485A7CD-7F8A-4356-AC03-C33C09DFF3FC}">
      <dgm:prSet/>
      <dgm:spPr/>
      <dgm:t>
        <a:bodyPr/>
        <a:lstStyle/>
        <a:p>
          <a:endParaRPr lang="en-US"/>
        </a:p>
      </dgm:t>
    </dgm:pt>
    <dgm:pt modelId="{24E8BCDA-4A3D-4B70-B822-6DE7C380D1E6}" type="sibTrans" cxnId="{1485A7CD-7F8A-4356-AC03-C33C09DFF3FC}">
      <dgm:prSet/>
      <dgm:spPr/>
      <dgm:t>
        <a:bodyPr/>
        <a:lstStyle/>
        <a:p>
          <a:endParaRPr lang="en-US"/>
        </a:p>
      </dgm:t>
    </dgm:pt>
    <dgm:pt modelId="{C6037ECE-2B1B-4757-BAF6-0C89FBF15F79}" type="pres">
      <dgm:prSet presAssocID="{5F0369EE-3EDB-4D7C-9BC5-B8674EDCCBB5}" presName="outerComposite" presStyleCnt="0">
        <dgm:presLayoutVars>
          <dgm:chMax val="5"/>
          <dgm:dir val="rev"/>
          <dgm:resizeHandles val="exact"/>
        </dgm:presLayoutVars>
      </dgm:prSet>
      <dgm:spPr/>
    </dgm:pt>
    <dgm:pt modelId="{6342B2FE-D7EC-45CF-9D23-B86ED128F5B5}" type="pres">
      <dgm:prSet presAssocID="{5F0369EE-3EDB-4D7C-9BC5-B8674EDCCBB5}" presName="dummyMaxCanvas" presStyleCnt="0">
        <dgm:presLayoutVars/>
      </dgm:prSet>
      <dgm:spPr/>
    </dgm:pt>
    <dgm:pt modelId="{C9D73DEC-F2E9-41D8-8C63-0B410097D0DD}" type="pres">
      <dgm:prSet presAssocID="{5F0369EE-3EDB-4D7C-9BC5-B8674EDCCBB5}" presName="ThreeNodes_1" presStyleLbl="node1" presStyleIdx="0" presStyleCnt="3">
        <dgm:presLayoutVars>
          <dgm:bulletEnabled val="1"/>
        </dgm:presLayoutVars>
      </dgm:prSet>
      <dgm:spPr/>
    </dgm:pt>
    <dgm:pt modelId="{CC8B89C7-050B-4E98-9E13-62AB7187F109}" type="pres">
      <dgm:prSet presAssocID="{5F0369EE-3EDB-4D7C-9BC5-B8674EDCCBB5}" presName="ThreeNodes_2" presStyleLbl="node1" presStyleIdx="1" presStyleCnt="3">
        <dgm:presLayoutVars>
          <dgm:bulletEnabled val="1"/>
        </dgm:presLayoutVars>
      </dgm:prSet>
      <dgm:spPr/>
    </dgm:pt>
    <dgm:pt modelId="{FF8A52CD-07CB-49DD-9871-7FF4999F3610}" type="pres">
      <dgm:prSet presAssocID="{5F0369EE-3EDB-4D7C-9BC5-B8674EDCCBB5}" presName="ThreeNodes_3" presStyleLbl="node1" presStyleIdx="2" presStyleCnt="3">
        <dgm:presLayoutVars>
          <dgm:bulletEnabled val="1"/>
        </dgm:presLayoutVars>
      </dgm:prSet>
      <dgm:spPr/>
    </dgm:pt>
    <dgm:pt modelId="{62F195AC-F0E4-4AA2-BD7D-CDE9C318F710}" type="pres">
      <dgm:prSet presAssocID="{5F0369EE-3EDB-4D7C-9BC5-B8674EDCCBB5}" presName="ThreeConn_1-2" presStyleLbl="fgAccFollowNode1" presStyleIdx="0" presStyleCnt="2">
        <dgm:presLayoutVars>
          <dgm:bulletEnabled val="1"/>
        </dgm:presLayoutVars>
      </dgm:prSet>
      <dgm:spPr/>
    </dgm:pt>
    <dgm:pt modelId="{C5183992-4DCB-407B-BB18-9804749C6DA4}" type="pres">
      <dgm:prSet presAssocID="{5F0369EE-3EDB-4D7C-9BC5-B8674EDCCBB5}" presName="ThreeConn_2-3" presStyleLbl="fgAccFollowNode1" presStyleIdx="1" presStyleCnt="2">
        <dgm:presLayoutVars>
          <dgm:bulletEnabled val="1"/>
        </dgm:presLayoutVars>
      </dgm:prSet>
      <dgm:spPr/>
    </dgm:pt>
    <dgm:pt modelId="{E7A4D493-5FC0-4242-9927-CE123F484EF0}" type="pres">
      <dgm:prSet presAssocID="{5F0369EE-3EDB-4D7C-9BC5-B8674EDCCBB5}" presName="ThreeNodes_1_text" presStyleLbl="node1" presStyleIdx="2" presStyleCnt="3">
        <dgm:presLayoutVars>
          <dgm:bulletEnabled val="1"/>
        </dgm:presLayoutVars>
      </dgm:prSet>
      <dgm:spPr/>
    </dgm:pt>
    <dgm:pt modelId="{DBEF8E5B-2C92-49F0-B9E7-B42192DE72D9}" type="pres">
      <dgm:prSet presAssocID="{5F0369EE-3EDB-4D7C-9BC5-B8674EDCCBB5}" presName="ThreeNodes_2_text" presStyleLbl="node1" presStyleIdx="2" presStyleCnt="3">
        <dgm:presLayoutVars>
          <dgm:bulletEnabled val="1"/>
        </dgm:presLayoutVars>
      </dgm:prSet>
      <dgm:spPr/>
    </dgm:pt>
    <dgm:pt modelId="{59112FD2-63D9-4DBE-99EE-8C592564C27E}" type="pres">
      <dgm:prSet presAssocID="{5F0369EE-3EDB-4D7C-9BC5-B8674EDCCBB5}" presName="ThreeNodes_3_text" presStyleLbl="node1" presStyleIdx="2" presStyleCnt="3">
        <dgm:presLayoutVars>
          <dgm:bulletEnabled val="1"/>
        </dgm:presLayoutVars>
      </dgm:prSet>
      <dgm:spPr/>
    </dgm:pt>
  </dgm:ptLst>
  <dgm:cxnLst>
    <dgm:cxn modelId="{B43E4708-0469-442F-A7C3-4641C654D752}" type="presOf" srcId="{BC2A59D0-D3E2-415D-A7F7-A30C15059A8D}" destId="{DBEF8E5B-2C92-49F0-B9E7-B42192DE72D9}" srcOrd="1" destOrd="0" presId="urn:microsoft.com/office/officeart/2005/8/layout/vProcess5"/>
    <dgm:cxn modelId="{58E5AE28-6E02-4037-A522-92E48236F97A}" type="presOf" srcId="{8DB07139-E715-436C-A5B6-8C9B6D370812}" destId="{C9D73DEC-F2E9-41D8-8C63-0B410097D0DD}" srcOrd="0" destOrd="0" presId="urn:microsoft.com/office/officeart/2005/8/layout/vProcess5"/>
    <dgm:cxn modelId="{2D594F35-D322-47D0-B4FE-1D9C695B5470}" type="presOf" srcId="{4105EC3C-DA94-4B88-8111-7FF8B80D49CF}" destId="{C5183992-4DCB-407B-BB18-9804749C6DA4}" srcOrd="0" destOrd="0" presId="urn:microsoft.com/office/officeart/2005/8/layout/vProcess5"/>
    <dgm:cxn modelId="{619D1539-97DE-4659-B059-4F827269ECEE}" type="presOf" srcId="{7B98C549-52D1-4913-9871-D48EB0BD9D15}" destId="{59112FD2-63D9-4DBE-99EE-8C592564C27E}" srcOrd="1" destOrd="0" presId="urn:microsoft.com/office/officeart/2005/8/layout/vProcess5"/>
    <dgm:cxn modelId="{8BD69561-9DCD-48B4-98D5-24B0BA229B88}" srcId="{5F0369EE-3EDB-4D7C-9BC5-B8674EDCCBB5}" destId="{8DB07139-E715-436C-A5B6-8C9B6D370812}" srcOrd="0" destOrd="0" parTransId="{DAF48955-5E8C-4F27-8498-64FDC1D5BAEE}" sibTransId="{FBD1A554-EA42-4B4A-AD5D-B198E4FF1E46}"/>
    <dgm:cxn modelId="{DA8E3A52-2328-4F4A-A6FB-5A109528BF2D}" type="presOf" srcId="{BC2A59D0-D3E2-415D-A7F7-A30C15059A8D}" destId="{CC8B89C7-050B-4E98-9E13-62AB7187F109}" srcOrd="0" destOrd="0" presId="urn:microsoft.com/office/officeart/2005/8/layout/vProcess5"/>
    <dgm:cxn modelId="{63786284-A724-4E7D-8095-4F070A6AABB4}" type="presOf" srcId="{FBD1A554-EA42-4B4A-AD5D-B198E4FF1E46}" destId="{62F195AC-F0E4-4AA2-BD7D-CDE9C318F710}" srcOrd="0" destOrd="0" presId="urn:microsoft.com/office/officeart/2005/8/layout/vProcess5"/>
    <dgm:cxn modelId="{F7A33587-E4DA-4987-8163-ED415AE689C7}" type="presOf" srcId="{5F0369EE-3EDB-4D7C-9BC5-B8674EDCCBB5}" destId="{C6037ECE-2B1B-4757-BAF6-0C89FBF15F79}" srcOrd="0" destOrd="0" presId="urn:microsoft.com/office/officeart/2005/8/layout/vProcess5"/>
    <dgm:cxn modelId="{B8734B9F-083E-4EAF-BFFC-5A4A24ED0D02}" srcId="{5F0369EE-3EDB-4D7C-9BC5-B8674EDCCBB5}" destId="{BC2A59D0-D3E2-415D-A7F7-A30C15059A8D}" srcOrd="1" destOrd="0" parTransId="{DF7690A0-C9F7-4E3A-A4DE-704A0C80193C}" sibTransId="{4105EC3C-DA94-4B88-8111-7FF8B80D49CF}"/>
    <dgm:cxn modelId="{1485A7CD-7F8A-4356-AC03-C33C09DFF3FC}" srcId="{5F0369EE-3EDB-4D7C-9BC5-B8674EDCCBB5}" destId="{7B98C549-52D1-4913-9871-D48EB0BD9D15}" srcOrd="2" destOrd="0" parTransId="{783F116B-F2C1-4159-B616-B76FD92505A3}" sibTransId="{24E8BCDA-4A3D-4B70-B822-6DE7C380D1E6}"/>
    <dgm:cxn modelId="{F69F9DDA-E9AB-4994-BB05-420A8AAD45C6}" type="presOf" srcId="{7B98C549-52D1-4913-9871-D48EB0BD9D15}" destId="{FF8A52CD-07CB-49DD-9871-7FF4999F3610}" srcOrd="0" destOrd="0" presId="urn:microsoft.com/office/officeart/2005/8/layout/vProcess5"/>
    <dgm:cxn modelId="{668B26F3-FB98-447C-A580-189730F4BF9A}" type="presOf" srcId="{8DB07139-E715-436C-A5B6-8C9B6D370812}" destId="{E7A4D493-5FC0-4242-9927-CE123F484EF0}" srcOrd="1" destOrd="0" presId="urn:microsoft.com/office/officeart/2005/8/layout/vProcess5"/>
    <dgm:cxn modelId="{F87E7EAA-E11B-4B30-AD75-52F64B2E0C7D}" type="presParOf" srcId="{C6037ECE-2B1B-4757-BAF6-0C89FBF15F79}" destId="{6342B2FE-D7EC-45CF-9D23-B86ED128F5B5}" srcOrd="0" destOrd="0" presId="urn:microsoft.com/office/officeart/2005/8/layout/vProcess5"/>
    <dgm:cxn modelId="{9B0347E0-9F9F-412A-9D74-549A33900A47}" type="presParOf" srcId="{C6037ECE-2B1B-4757-BAF6-0C89FBF15F79}" destId="{C9D73DEC-F2E9-41D8-8C63-0B410097D0DD}" srcOrd="1" destOrd="0" presId="urn:microsoft.com/office/officeart/2005/8/layout/vProcess5"/>
    <dgm:cxn modelId="{5C255EA9-A632-4141-A3B8-227A8B9A7A80}" type="presParOf" srcId="{C6037ECE-2B1B-4757-BAF6-0C89FBF15F79}" destId="{CC8B89C7-050B-4E98-9E13-62AB7187F109}" srcOrd="2" destOrd="0" presId="urn:microsoft.com/office/officeart/2005/8/layout/vProcess5"/>
    <dgm:cxn modelId="{DA174961-3FC4-4CB6-A187-BE847D81A384}" type="presParOf" srcId="{C6037ECE-2B1B-4757-BAF6-0C89FBF15F79}" destId="{FF8A52CD-07CB-49DD-9871-7FF4999F3610}" srcOrd="3" destOrd="0" presId="urn:microsoft.com/office/officeart/2005/8/layout/vProcess5"/>
    <dgm:cxn modelId="{26B99B59-62F1-42C7-8BAC-3177FB974534}" type="presParOf" srcId="{C6037ECE-2B1B-4757-BAF6-0C89FBF15F79}" destId="{62F195AC-F0E4-4AA2-BD7D-CDE9C318F710}" srcOrd="4" destOrd="0" presId="urn:microsoft.com/office/officeart/2005/8/layout/vProcess5"/>
    <dgm:cxn modelId="{62AAF383-8C2E-4FFD-B552-5F2D7EBE3F23}" type="presParOf" srcId="{C6037ECE-2B1B-4757-BAF6-0C89FBF15F79}" destId="{C5183992-4DCB-407B-BB18-9804749C6DA4}" srcOrd="5" destOrd="0" presId="urn:microsoft.com/office/officeart/2005/8/layout/vProcess5"/>
    <dgm:cxn modelId="{7B1623EB-EAAF-4664-B30E-1105BAD8BFA7}" type="presParOf" srcId="{C6037ECE-2B1B-4757-BAF6-0C89FBF15F79}" destId="{E7A4D493-5FC0-4242-9927-CE123F484EF0}" srcOrd="6" destOrd="0" presId="urn:microsoft.com/office/officeart/2005/8/layout/vProcess5"/>
    <dgm:cxn modelId="{0EAA800B-B501-409D-B93A-EBFD6718F353}" type="presParOf" srcId="{C6037ECE-2B1B-4757-BAF6-0C89FBF15F79}" destId="{DBEF8E5B-2C92-49F0-B9E7-B42192DE72D9}" srcOrd="7" destOrd="0" presId="urn:microsoft.com/office/officeart/2005/8/layout/vProcess5"/>
    <dgm:cxn modelId="{F9B8068C-8606-4CF9-9063-286C14EE7453}" type="presParOf" srcId="{C6037ECE-2B1B-4757-BAF6-0C89FBF15F79}" destId="{59112FD2-63D9-4DBE-99EE-8C592564C27E}"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40773FD-B334-4ED3-BC0F-724BE11CD7CD}"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732AE57E-BF08-4CC2-BE9E-5F48139380AA}">
      <dgm:prSet phldrT="[Text]"/>
      <dgm:spPr/>
      <dgm:t>
        <a:bodyPr/>
        <a:lstStyle/>
        <a:p>
          <a:r>
            <a:rPr lang="en-US" dirty="0"/>
            <a:t>Suppose we only want those eigenvalues that satisfy a criterion (e.g., greater than one).  </a:t>
          </a:r>
        </a:p>
      </dgm:t>
    </dgm:pt>
    <dgm:pt modelId="{46A03F9A-F4E6-4847-B830-AF58C6CC09A1}" type="parTrans" cxnId="{7FCBD7E7-17C9-4012-B0F4-5D1B62E0527C}">
      <dgm:prSet/>
      <dgm:spPr/>
      <dgm:t>
        <a:bodyPr/>
        <a:lstStyle/>
        <a:p>
          <a:endParaRPr lang="en-US"/>
        </a:p>
      </dgm:t>
    </dgm:pt>
    <dgm:pt modelId="{E080D50E-656B-4612-842F-D93B106DEF49}" type="sibTrans" cxnId="{7FCBD7E7-17C9-4012-B0F4-5D1B62E0527C}">
      <dgm:prSet/>
      <dgm:spPr/>
      <dgm:t>
        <a:bodyPr/>
        <a:lstStyle/>
        <a:p>
          <a:endParaRPr lang="en-US"/>
        </a:p>
      </dgm:t>
    </dgm:pt>
    <mc:AlternateContent xmlns:mc="http://schemas.openxmlformats.org/markup-compatibility/2006" xmlns:a14="http://schemas.microsoft.com/office/drawing/2010/main">
      <mc:Choice Requires="a14">
        <dgm:pt modelId="{BC564DC5-3934-48D2-9BAB-31BE836D47C3}">
          <dgm:prSet phldrT="[Text]"/>
          <dgm:spPr/>
          <dgm:t>
            <a:bodyPr/>
            <a:lstStyle/>
            <a:p>
              <a:r>
                <a:rPr lang="en-US" dirty="0"/>
                <a:t>As a result, </a:t>
              </a:r>
              <a14:m>
                <m:oMath xmlns:m="http://schemas.openxmlformats.org/officeDocument/2006/math">
                  <m:r>
                    <a:rPr lang="en-US" b="0" i="1" smtClean="0">
                      <a:latin typeface="Cambria Math" panose="02040503050406030204" pitchFamily="18" charset="0"/>
                    </a:rPr>
                    <m:t>𝑞</m:t>
                  </m:r>
                </m:oMath>
              </a14:m>
              <a:r>
                <a:rPr lang="en-US" dirty="0"/>
                <a:t> eigenvalues satisfied the criterion. </a:t>
              </a:r>
            </a:p>
          </dgm:t>
        </dgm:pt>
      </mc:Choice>
      <mc:Fallback xmlns="">
        <dgm:pt modelId="{BC564DC5-3934-48D2-9BAB-31BE836D47C3}">
          <dgm:prSet phldrT="[Text]"/>
          <dgm:spPr/>
          <dgm:t>
            <a:bodyPr/>
            <a:lstStyle/>
            <a:p>
              <a:r>
                <a:rPr lang="en-US" dirty="0"/>
                <a:t>As a result, </a:t>
              </a:r>
              <a:r>
                <a:rPr lang="en-US" b="0" i="0">
                  <a:latin typeface="Cambria Math" panose="02040503050406030204" pitchFamily="18" charset="0"/>
                </a:rPr>
                <a:t>𝑞</a:t>
              </a:r>
              <a:r>
                <a:rPr lang="en-US" dirty="0"/>
                <a:t> eigenvalues satisfied the criterion. </a:t>
              </a:r>
            </a:p>
          </dgm:t>
        </dgm:pt>
      </mc:Fallback>
    </mc:AlternateContent>
    <dgm:pt modelId="{2D5C279F-519A-4F6D-B740-BCA979A458DE}" type="parTrans" cxnId="{6798ECA2-C75A-4D6B-B465-B2C9F8B4B1E7}">
      <dgm:prSet/>
      <dgm:spPr/>
      <dgm:t>
        <a:bodyPr/>
        <a:lstStyle/>
        <a:p>
          <a:endParaRPr lang="en-US"/>
        </a:p>
      </dgm:t>
    </dgm:pt>
    <dgm:pt modelId="{509C9372-EC61-4FA7-9143-74445D5E49D6}" type="sibTrans" cxnId="{6798ECA2-C75A-4D6B-B465-B2C9F8B4B1E7}">
      <dgm:prSet/>
      <dgm:spPr/>
      <dgm:t>
        <a:bodyPr/>
        <a:lstStyle/>
        <a:p>
          <a:endParaRPr lang="en-US"/>
        </a:p>
      </dgm:t>
    </dgm:pt>
    <mc:AlternateContent xmlns:mc="http://schemas.openxmlformats.org/markup-compatibility/2006" xmlns:a14="http://schemas.microsoft.com/office/drawing/2010/main">
      <mc:Choice Requires="a14">
        <dgm:pt modelId="{FA620A29-4269-4D17-A242-8F458238382E}">
          <dgm:prSet phldrT="[Text]"/>
          <dgm:spPr/>
          <dgm:t>
            <a:bodyPr/>
            <a:lstStyle/>
            <a:p>
              <a:r>
                <a:rPr lang="en-US" dirty="0"/>
                <a:t>The matrix </a:t>
              </a:r>
              <a14:m>
                <m:oMath xmlns:m="http://schemas.openxmlformats.org/officeDocument/2006/math">
                  <m:r>
                    <a:rPr lang="en-US" b="1" i="0" smtClean="0">
                      <a:latin typeface="Cambria Math" panose="02040503050406030204" pitchFamily="18" charset="0"/>
                    </a:rPr>
                    <m:t>𝐕</m:t>
                  </m:r>
                </m:oMath>
              </a14:m>
              <a:r>
                <a:rPr lang="en-US" dirty="0"/>
                <a:t> consists of the corresponding </a:t>
              </a:r>
              <a14:m>
                <m:oMath xmlns:m="http://schemas.openxmlformats.org/officeDocument/2006/math">
                  <m:r>
                    <a:rPr lang="en-US" b="0" i="1" smtClean="0">
                      <a:latin typeface="Cambria Math" panose="02040503050406030204" pitchFamily="18" charset="0"/>
                    </a:rPr>
                    <m:t>𝑞</m:t>
                  </m:r>
                </m:oMath>
              </a14:m>
              <a:r>
                <a:rPr lang="en-US" dirty="0"/>
                <a:t> eigenvectors</a:t>
              </a:r>
            </a:p>
          </dgm:t>
        </dgm:pt>
      </mc:Choice>
      <mc:Fallback xmlns="">
        <dgm:pt modelId="{FA620A29-4269-4D17-A242-8F458238382E}">
          <dgm:prSet phldrT="[Text]"/>
          <dgm:spPr/>
          <dgm:t>
            <a:bodyPr/>
            <a:lstStyle/>
            <a:p>
              <a:r>
                <a:rPr lang="en-US" dirty="0"/>
                <a:t>The matrix </a:t>
              </a:r>
              <a:r>
                <a:rPr lang="en-US" b="1" i="0">
                  <a:latin typeface="Cambria Math" panose="02040503050406030204" pitchFamily="18" charset="0"/>
                </a:rPr>
                <a:t>𝐕</a:t>
              </a:r>
              <a:r>
                <a:rPr lang="en-US" dirty="0"/>
                <a:t> consists of the corresponding </a:t>
              </a:r>
              <a:r>
                <a:rPr lang="en-US" b="0" i="0">
                  <a:latin typeface="Cambria Math" panose="02040503050406030204" pitchFamily="18" charset="0"/>
                </a:rPr>
                <a:t>𝑞</a:t>
              </a:r>
              <a:r>
                <a:rPr lang="en-US" dirty="0"/>
                <a:t> eigenvectors</a:t>
              </a:r>
            </a:p>
          </dgm:t>
        </dgm:pt>
      </mc:Fallback>
    </mc:AlternateContent>
    <dgm:pt modelId="{2BD8DDEC-D7E3-4DB0-8216-932B11CDF703}" type="parTrans" cxnId="{8E3E5CDB-B2CB-4D02-8507-FFE06C203944}">
      <dgm:prSet/>
      <dgm:spPr/>
      <dgm:t>
        <a:bodyPr/>
        <a:lstStyle/>
        <a:p>
          <a:endParaRPr lang="en-US"/>
        </a:p>
      </dgm:t>
    </dgm:pt>
    <dgm:pt modelId="{B435BF4B-5706-4BFE-99EC-58B1E7FA2AEA}" type="sibTrans" cxnId="{8E3E5CDB-B2CB-4D02-8507-FFE06C203944}">
      <dgm:prSet/>
      <dgm:spPr/>
      <dgm:t>
        <a:bodyPr/>
        <a:lstStyle/>
        <a:p>
          <a:endParaRPr lang="en-US"/>
        </a:p>
      </dgm:t>
    </dgm:pt>
    <mc:AlternateContent xmlns:mc="http://schemas.openxmlformats.org/markup-compatibility/2006" xmlns:a14="http://schemas.microsoft.com/office/drawing/2010/main">
      <mc:Choice Requires="a14">
        <dgm:pt modelId="{148C31FD-8D98-4BF2-8998-EF5890DFB65C}">
          <dgm:prSet/>
          <dgm:spPr/>
          <dgm:t>
            <a:bodyPr/>
            <a:lstStyle/>
            <a:p>
              <a:r>
                <a:rPr lang="en-US" dirty="0"/>
                <a:t>Finally, </a:t>
              </a:r>
              <a14:m>
                <m:oMath xmlns:m="http://schemas.openxmlformats.org/officeDocument/2006/math">
                  <m:r>
                    <a:rPr lang="en-US" b="0" i="1" smtClean="0">
                      <a:latin typeface="Cambria Math" panose="02040503050406030204" pitchFamily="18" charset="0"/>
                    </a:rPr>
                    <m:t>𝑍</m:t>
                  </m:r>
                </m:oMath>
              </a14:m>
              <a:r>
                <a:rPr lang="en-US" dirty="0"/>
                <a:t> would be a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oMath>
              </a14:m>
              <a:r>
                <a:rPr lang="en-US" dirty="0"/>
                <a:t> matrix instead</a:t>
              </a:r>
            </a:p>
          </dgm:t>
        </dgm:pt>
      </mc:Choice>
      <mc:Fallback xmlns="">
        <dgm:pt modelId="{148C31FD-8D98-4BF2-8998-EF5890DFB65C}">
          <dgm:prSet/>
          <dgm:spPr/>
          <dgm:t>
            <a:bodyPr/>
            <a:lstStyle/>
            <a:p>
              <a:r>
                <a:rPr lang="en-US" dirty="0"/>
                <a:t>Finally, </a:t>
              </a:r>
              <a:r>
                <a:rPr lang="en-US" b="0" i="0">
                  <a:latin typeface="Cambria Math" panose="02040503050406030204" pitchFamily="18" charset="0"/>
                </a:rPr>
                <a:t>𝑍</a:t>
              </a:r>
              <a:r>
                <a:rPr lang="en-US" dirty="0"/>
                <a:t> would be a </a:t>
              </a:r>
              <a:r>
                <a:rPr lang="en-US" b="0" i="0">
                  <a:latin typeface="Cambria Math" panose="02040503050406030204" pitchFamily="18" charset="0"/>
                </a:rPr>
                <a:t>𝑛</a:t>
              </a:r>
              <a:r>
                <a:rPr lang="en-US" b="0" i="0">
                  <a:latin typeface="Cambria Math" panose="02040503050406030204" pitchFamily="18" charset="0"/>
                  <a:ea typeface="Cambria Math" panose="02040503050406030204" pitchFamily="18" charset="0"/>
                </a:rPr>
                <a:t>×𝑞</a:t>
              </a:r>
              <a:r>
                <a:rPr lang="en-US" dirty="0"/>
                <a:t> matrix instead</a:t>
              </a:r>
            </a:p>
          </dgm:t>
        </dgm:pt>
      </mc:Fallback>
    </mc:AlternateContent>
    <dgm:pt modelId="{F0E93C62-73C2-4BB6-BE35-A1CC1C8219F0}" type="parTrans" cxnId="{8345A321-8208-4426-A2CA-827100F13195}">
      <dgm:prSet/>
      <dgm:spPr/>
      <dgm:t>
        <a:bodyPr/>
        <a:lstStyle/>
        <a:p>
          <a:endParaRPr lang="en-US"/>
        </a:p>
      </dgm:t>
    </dgm:pt>
    <dgm:pt modelId="{F5E771B4-6FA9-4619-BBA5-BCB93D117AC7}" type="sibTrans" cxnId="{8345A321-8208-4426-A2CA-827100F13195}">
      <dgm:prSet/>
      <dgm:spPr/>
      <dgm:t>
        <a:bodyPr/>
        <a:lstStyle/>
        <a:p>
          <a:endParaRPr lang="en-US"/>
        </a:p>
      </dgm:t>
    </dgm:pt>
    <dgm:pt modelId="{CB5EAB98-0E36-460A-A011-73DCF293CC54}" type="pres">
      <dgm:prSet presAssocID="{040773FD-B334-4ED3-BC0F-724BE11CD7CD}" presName="outerComposite" presStyleCnt="0">
        <dgm:presLayoutVars>
          <dgm:chMax val="5"/>
          <dgm:dir/>
          <dgm:resizeHandles val="exact"/>
        </dgm:presLayoutVars>
      </dgm:prSet>
      <dgm:spPr/>
    </dgm:pt>
    <dgm:pt modelId="{5895363A-FA3A-4E8D-B121-5CE2F0FE12E6}" type="pres">
      <dgm:prSet presAssocID="{040773FD-B334-4ED3-BC0F-724BE11CD7CD}" presName="dummyMaxCanvas" presStyleCnt="0">
        <dgm:presLayoutVars/>
      </dgm:prSet>
      <dgm:spPr/>
    </dgm:pt>
    <dgm:pt modelId="{8A791647-9746-4D08-9018-97205B9BDD5B}" type="pres">
      <dgm:prSet presAssocID="{040773FD-B334-4ED3-BC0F-724BE11CD7CD}" presName="FourNodes_1" presStyleLbl="node1" presStyleIdx="0" presStyleCnt="4">
        <dgm:presLayoutVars>
          <dgm:bulletEnabled val="1"/>
        </dgm:presLayoutVars>
      </dgm:prSet>
      <dgm:spPr/>
    </dgm:pt>
    <dgm:pt modelId="{F589A4BA-0F44-431C-87F0-863FF8603453}" type="pres">
      <dgm:prSet presAssocID="{040773FD-B334-4ED3-BC0F-724BE11CD7CD}" presName="FourNodes_2" presStyleLbl="node1" presStyleIdx="1" presStyleCnt="4">
        <dgm:presLayoutVars>
          <dgm:bulletEnabled val="1"/>
        </dgm:presLayoutVars>
      </dgm:prSet>
      <dgm:spPr/>
    </dgm:pt>
    <dgm:pt modelId="{9B065BFC-5517-4E67-9715-FE21B0EBB043}" type="pres">
      <dgm:prSet presAssocID="{040773FD-B334-4ED3-BC0F-724BE11CD7CD}" presName="FourNodes_3" presStyleLbl="node1" presStyleIdx="2" presStyleCnt="4">
        <dgm:presLayoutVars>
          <dgm:bulletEnabled val="1"/>
        </dgm:presLayoutVars>
      </dgm:prSet>
      <dgm:spPr/>
    </dgm:pt>
    <dgm:pt modelId="{D000CCC7-125A-4861-AA49-3E2788228C9D}" type="pres">
      <dgm:prSet presAssocID="{040773FD-B334-4ED3-BC0F-724BE11CD7CD}" presName="FourNodes_4" presStyleLbl="node1" presStyleIdx="3" presStyleCnt="4">
        <dgm:presLayoutVars>
          <dgm:bulletEnabled val="1"/>
        </dgm:presLayoutVars>
      </dgm:prSet>
      <dgm:spPr/>
    </dgm:pt>
    <dgm:pt modelId="{7A0AC416-65A0-4C18-A629-BF348986DEEC}" type="pres">
      <dgm:prSet presAssocID="{040773FD-B334-4ED3-BC0F-724BE11CD7CD}" presName="FourConn_1-2" presStyleLbl="fgAccFollowNode1" presStyleIdx="0" presStyleCnt="3">
        <dgm:presLayoutVars>
          <dgm:bulletEnabled val="1"/>
        </dgm:presLayoutVars>
      </dgm:prSet>
      <dgm:spPr/>
    </dgm:pt>
    <dgm:pt modelId="{46B7ED33-83A2-4D45-8A20-0211F4E6EB51}" type="pres">
      <dgm:prSet presAssocID="{040773FD-B334-4ED3-BC0F-724BE11CD7CD}" presName="FourConn_2-3" presStyleLbl="fgAccFollowNode1" presStyleIdx="1" presStyleCnt="3">
        <dgm:presLayoutVars>
          <dgm:bulletEnabled val="1"/>
        </dgm:presLayoutVars>
      </dgm:prSet>
      <dgm:spPr/>
    </dgm:pt>
    <dgm:pt modelId="{594CFF52-EAB9-454F-B364-CBF2628117B0}" type="pres">
      <dgm:prSet presAssocID="{040773FD-B334-4ED3-BC0F-724BE11CD7CD}" presName="FourConn_3-4" presStyleLbl="fgAccFollowNode1" presStyleIdx="2" presStyleCnt="3">
        <dgm:presLayoutVars>
          <dgm:bulletEnabled val="1"/>
        </dgm:presLayoutVars>
      </dgm:prSet>
      <dgm:spPr/>
    </dgm:pt>
    <dgm:pt modelId="{8476CB1F-88F9-49A9-98E9-099751F17D22}" type="pres">
      <dgm:prSet presAssocID="{040773FD-B334-4ED3-BC0F-724BE11CD7CD}" presName="FourNodes_1_text" presStyleLbl="node1" presStyleIdx="3" presStyleCnt="4">
        <dgm:presLayoutVars>
          <dgm:bulletEnabled val="1"/>
        </dgm:presLayoutVars>
      </dgm:prSet>
      <dgm:spPr/>
    </dgm:pt>
    <dgm:pt modelId="{50F447F3-FC0E-4FDB-9493-D2C1C091945E}" type="pres">
      <dgm:prSet presAssocID="{040773FD-B334-4ED3-BC0F-724BE11CD7CD}" presName="FourNodes_2_text" presStyleLbl="node1" presStyleIdx="3" presStyleCnt="4">
        <dgm:presLayoutVars>
          <dgm:bulletEnabled val="1"/>
        </dgm:presLayoutVars>
      </dgm:prSet>
      <dgm:spPr/>
    </dgm:pt>
    <dgm:pt modelId="{CDF3D4CB-512C-4875-B506-6D2B4A26B7BA}" type="pres">
      <dgm:prSet presAssocID="{040773FD-B334-4ED3-BC0F-724BE11CD7CD}" presName="FourNodes_3_text" presStyleLbl="node1" presStyleIdx="3" presStyleCnt="4">
        <dgm:presLayoutVars>
          <dgm:bulletEnabled val="1"/>
        </dgm:presLayoutVars>
      </dgm:prSet>
      <dgm:spPr/>
    </dgm:pt>
    <dgm:pt modelId="{9727A3A1-5017-411A-B973-450FB02EEFC6}" type="pres">
      <dgm:prSet presAssocID="{040773FD-B334-4ED3-BC0F-724BE11CD7CD}" presName="FourNodes_4_text" presStyleLbl="node1" presStyleIdx="3" presStyleCnt="4">
        <dgm:presLayoutVars>
          <dgm:bulletEnabled val="1"/>
        </dgm:presLayoutVars>
      </dgm:prSet>
      <dgm:spPr/>
    </dgm:pt>
  </dgm:ptLst>
  <dgm:cxnLst>
    <dgm:cxn modelId="{8345A321-8208-4426-A2CA-827100F13195}" srcId="{040773FD-B334-4ED3-BC0F-724BE11CD7CD}" destId="{148C31FD-8D98-4BF2-8998-EF5890DFB65C}" srcOrd="3" destOrd="0" parTransId="{F0E93C62-73C2-4BB6-BE35-A1CC1C8219F0}" sibTransId="{F5E771B4-6FA9-4619-BBA5-BCB93D117AC7}"/>
    <dgm:cxn modelId="{29006928-FAD5-4917-B841-70B3F716F502}" type="presOf" srcId="{FA620A29-4269-4D17-A242-8F458238382E}" destId="{CDF3D4CB-512C-4875-B506-6D2B4A26B7BA}" srcOrd="1" destOrd="0" presId="urn:microsoft.com/office/officeart/2005/8/layout/vProcess5"/>
    <dgm:cxn modelId="{FE6FF95D-0902-458D-A05B-FFD72EAF9CCB}" type="presOf" srcId="{FA620A29-4269-4D17-A242-8F458238382E}" destId="{9B065BFC-5517-4E67-9715-FE21B0EBB043}" srcOrd="0" destOrd="0" presId="urn:microsoft.com/office/officeart/2005/8/layout/vProcess5"/>
    <dgm:cxn modelId="{ED9C8C52-11D3-4F3F-9FF7-3B0986B3DE78}" type="presOf" srcId="{BC564DC5-3934-48D2-9BAB-31BE836D47C3}" destId="{F589A4BA-0F44-431C-87F0-863FF8603453}" srcOrd="0" destOrd="0" presId="urn:microsoft.com/office/officeart/2005/8/layout/vProcess5"/>
    <dgm:cxn modelId="{89ABEC54-47A0-4357-AE2A-C2DAF0856B69}" type="presOf" srcId="{040773FD-B334-4ED3-BC0F-724BE11CD7CD}" destId="{CB5EAB98-0E36-460A-A011-73DCF293CC54}" srcOrd="0" destOrd="0" presId="urn:microsoft.com/office/officeart/2005/8/layout/vProcess5"/>
    <dgm:cxn modelId="{E7C5D958-8B3C-486A-84A7-3CB54AB687D7}" type="presOf" srcId="{BC564DC5-3934-48D2-9BAB-31BE836D47C3}" destId="{50F447F3-FC0E-4FDB-9493-D2C1C091945E}" srcOrd="1" destOrd="0" presId="urn:microsoft.com/office/officeart/2005/8/layout/vProcess5"/>
    <dgm:cxn modelId="{FB6DB986-162E-471B-BAC6-6EA16B069045}" type="presOf" srcId="{148C31FD-8D98-4BF2-8998-EF5890DFB65C}" destId="{9727A3A1-5017-411A-B973-450FB02EEFC6}" srcOrd="1" destOrd="0" presId="urn:microsoft.com/office/officeart/2005/8/layout/vProcess5"/>
    <dgm:cxn modelId="{37D04B9C-D60A-418C-95F5-712569D290B4}" type="presOf" srcId="{509C9372-EC61-4FA7-9143-74445D5E49D6}" destId="{46B7ED33-83A2-4D45-8A20-0211F4E6EB51}" srcOrd="0" destOrd="0" presId="urn:microsoft.com/office/officeart/2005/8/layout/vProcess5"/>
    <dgm:cxn modelId="{6798ECA2-C75A-4D6B-B465-B2C9F8B4B1E7}" srcId="{040773FD-B334-4ED3-BC0F-724BE11CD7CD}" destId="{BC564DC5-3934-48D2-9BAB-31BE836D47C3}" srcOrd="1" destOrd="0" parTransId="{2D5C279F-519A-4F6D-B740-BCA979A458DE}" sibTransId="{509C9372-EC61-4FA7-9143-74445D5E49D6}"/>
    <dgm:cxn modelId="{991EA9C2-97A2-4B00-97E4-B1AFCFB13320}" type="presOf" srcId="{732AE57E-BF08-4CC2-BE9E-5F48139380AA}" destId="{8A791647-9746-4D08-9018-97205B9BDD5B}" srcOrd="0" destOrd="0" presId="urn:microsoft.com/office/officeart/2005/8/layout/vProcess5"/>
    <dgm:cxn modelId="{48F79CC7-47A0-4613-962F-079A57B62EDF}" type="presOf" srcId="{148C31FD-8D98-4BF2-8998-EF5890DFB65C}" destId="{D000CCC7-125A-4861-AA49-3E2788228C9D}" srcOrd="0" destOrd="0" presId="urn:microsoft.com/office/officeart/2005/8/layout/vProcess5"/>
    <dgm:cxn modelId="{4C9445D5-5C1F-4EFC-AAF8-5338DF3FA583}" type="presOf" srcId="{732AE57E-BF08-4CC2-BE9E-5F48139380AA}" destId="{8476CB1F-88F9-49A9-98E9-099751F17D22}" srcOrd="1" destOrd="0" presId="urn:microsoft.com/office/officeart/2005/8/layout/vProcess5"/>
    <dgm:cxn modelId="{8E3E5CDB-B2CB-4D02-8507-FFE06C203944}" srcId="{040773FD-B334-4ED3-BC0F-724BE11CD7CD}" destId="{FA620A29-4269-4D17-A242-8F458238382E}" srcOrd="2" destOrd="0" parTransId="{2BD8DDEC-D7E3-4DB0-8216-932B11CDF703}" sibTransId="{B435BF4B-5706-4BFE-99EC-58B1E7FA2AEA}"/>
    <dgm:cxn modelId="{EF848DE0-9D42-4741-970F-ACB9A56BE2EC}" type="presOf" srcId="{B435BF4B-5706-4BFE-99EC-58B1E7FA2AEA}" destId="{594CFF52-EAB9-454F-B364-CBF2628117B0}" srcOrd="0" destOrd="0" presId="urn:microsoft.com/office/officeart/2005/8/layout/vProcess5"/>
    <dgm:cxn modelId="{7FCBD7E7-17C9-4012-B0F4-5D1B62E0527C}" srcId="{040773FD-B334-4ED3-BC0F-724BE11CD7CD}" destId="{732AE57E-BF08-4CC2-BE9E-5F48139380AA}" srcOrd="0" destOrd="0" parTransId="{46A03F9A-F4E6-4847-B830-AF58C6CC09A1}" sibTransId="{E080D50E-656B-4612-842F-D93B106DEF49}"/>
    <dgm:cxn modelId="{D23DD6F2-9DD7-4BFA-96F9-D8D6CBD0A05E}" type="presOf" srcId="{E080D50E-656B-4612-842F-D93B106DEF49}" destId="{7A0AC416-65A0-4C18-A629-BF348986DEEC}" srcOrd="0" destOrd="0" presId="urn:microsoft.com/office/officeart/2005/8/layout/vProcess5"/>
    <dgm:cxn modelId="{82392B9B-B7D4-40CA-8FFE-D0A79C103C75}" type="presParOf" srcId="{CB5EAB98-0E36-460A-A011-73DCF293CC54}" destId="{5895363A-FA3A-4E8D-B121-5CE2F0FE12E6}" srcOrd="0" destOrd="0" presId="urn:microsoft.com/office/officeart/2005/8/layout/vProcess5"/>
    <dgm:cxn modelId="{5E6FD088-EF69-4FEE-87BD-E24009AC8230}" type="presParOf" srcId="{CB5EAB98-0E36-460A-A011-73DCF293CC54}" destId="{8A791647-9746-4D08-9018-97205B9BDD5B}" srcOrd="1" destOrd="0" presId="urn:microsoft.com/office/officeart/2005/8/layout/vProcess5"/>
    <dgm:cxn modelId="{09DD01DC-D63B-4070-AC7A-0BC757744A15}" type="presParOf" srcId="{CB5EAB98-0E36-460A-A011-73DCF293CC54}" destId="{F589A4BA-0F44-431C-87F0-863FF8603453}" srcOrd="2" destOrd="0" presId="urn:microsoft.com/office/officeart/2005/8/layout/vProcess5"/>
    <dgm:cxn modelId="{7E02D032-CF36-43F2-8AC6-610681DDE9F3}" type="presParOf" srcId="{CB5EAB98-0E36-460A-A011-73DCF293CC54}" destId="{9B065BFC-5517-4E67-9715-FE21B0EBB043}" srcOrd="3" destOrd="0" presId="urn:microsoft.com/office/officeart/2005/8/layout/vProcess5"/>
    <dgm:cxn modelId="{3DB74C9B-C086-4535-BF29-1A1BB49977D8}" type="presParOf" srcId="{CB5EAB98-0E36-460A-A011-73DCF293CC54}" destId="{D000CCC7-125A-4861-AA49-3E2788228C9D}" srcOrd="4" destOrd="0" presId="urn:microsoft.com/office/officeart/2005/8/layout/vProcess5"/>
    <dgm:cxn modelId="{80473387-E286-4FA5-A545-E8F4935706BE}" type="presParOf" srcId="{CB5EAB98-0E36-460A-A011-73DCF293CC54}" destId="{7A0AC416-65A0-4C18-A629-BF348986DEEC}" srcOrd="5" destOrd="0" presId="urn:microsoft.com/office/officeart/2005/8/layout/vProcess5"/>
    <dgm:cxn modelId="{24F342D6-4B61-4AC0-BA44-6074925224A3}" type="presParOf" srcId="{CB5EAB98-0E36-460A-A011-73DCF293CC54}" destId="{46B7ED33-83A2-4D45-8A20-0211F4E6EB51}" srcOrd="6" destOrd="0" presId="urn:microsoft.com/office/officeart/2005/8/layout/vProcess5"/>
    <dgm:cxn modelId="{7339ABBC-FDDF-42EC-B259-67A4D9AA2AC5}" type="presParOf" srcId="{CB5EAB98-0E36-460A-A011-73DCF293CC54}" destId="{594CFF52-EAB9-454F-B364-CBF2628117B0}" srcOrd="7" destOrd="0" presId="urn:microsoft.com/office/officeart/2005/8/layout/vProcess5"/>
    <dgm:cxn modelId="{8177A25E-AEB4-4699-AACD-A09CC62C34D8}" type="presParOf" srcId="{CB5EAB98-0E36-460A-A011-73DCF293CC54}" destId="{8476CB1F-88F9-49A9-98E9-099751F17D22}" srcOrd="8" destOrd="0" presId="urn:microsoft.com/office/officeart/2005/8/layout/vProcess5"/>
    <dgm:cxn modelId="{AD936E01-F61A-44C9-AE6F-BCDBEE8B31DE}" type="presParOf" srcId="{CB5EAB98-0E36-460A-A011-73DCF293CC54}" destId="{50F447F3-FC0E-4FDB-9493-D2C1C091945E}" srcOrd="9" destOrd="0" presId="urn:microsoft.com/office/officeart/2005/8/layout/vProcess5"/>
    <dgm:cxn modelId="{FD59039A-38FA-4F49-B53D-CFCC231A04DA}" type="presParOf" srcId="{CB5EAB98-0E36-460A-A011-73DCF293CC54}" destId="{CDF3D4CB-512C-4875-B506-6D2B4A26B7BA}" srcOrd="10" destOrd="0" presId="urn:microsoft.com/office/officeart/2005/8/layout/vProcess5"/>
    <dgm:cxn modelId="{63DB77DD-8822-4D83-9BE8-2A547ED042DF}" type="presParOf" srcId="{CB5EAB98-0E36-460A-A011-73DCF293CC54}" destId="{9727A3A1-5017-411A-B973-450FB02EEFC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40773FD-B334-4ED3-BC0F-724BE11CD7CD}"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732AE57E-BF08-4CC2-BE9E-5F48139380AA}">
      <dgm:prSet phldrT="[Text]"/>
      <dgm:spPr/>
      <dgm:t>
        <a:bodyPr/>
        <a:lstStyle/>
        <a:p>
          <a:r>
            <a:rPr lang="en-US" dirty="0"/>
            <a:t>Suppose we only want those eigenvalues that satisfy a criterion (e.g., greater than one).  </a:t>
          </a:r>
        </a:p>
      </dgm:t>
    </dgm:pt>
    <dgm:pt modelId="{46A03F9A-F4E6-4847-B830-AF58C6CC09A1}" type="parTrans" cxnId="{7FCBD7E7-17C9-4012-B0F4-5D1B62E0527C}">
      <dgm:prSet/>
      <dgm:spPr/>
      <dgm:t>
        <a:bodyPr/>
        <a:lstStyle/>
        <a:p>
          <a:endParaRPr lang="en-US"/>
        </a:p>
      </dgm:t>
    </dgm:pt>
    <dgm:pt modelId="{E080D50E-656B-4612-842F-D93B106DEF49}" type="sibTrans" cxnId="{7FCBD7E7-17C9-4012-B0F4-5D1B62E0527C}">
      <dgm:prSet/>
      <dgm:spPr/>
      <dgm:t>
        <a:bodyPr/>
        <a:lstStyle/>
        <a:p>
          <a:endParaRPr lang="en-US"/>
        </a:p>
      </dgm:t>
    </dgm:pt>
    <dgm:pt modelId="{BC564DC5-3934-48D2-9BAB-31BE836D47C3}">
      <dgm:prSet phldrT="[Text]"/>
      <dgm:spPr>
        <a:blipFill>
          <a:blip xmlns:r="http://schemas.openxmlformats.org/officeDocument/2006/relationships" r:embed="rId1"/>
          <a:stretch>
            <a:fillRect l="-796"/>
          </a:stretch>
        </a:blipFill>
      </dgm:spPr>
      <dgm:t>
        <a:bodyPr/>
        <a:lstStyle/>
        <a:p>
          <a:r>
            <a:rPr lang="en-US">
              <a:noFill/>
            </a:rPr>
            <a:t> </a:t>
          </a:r>
        </a:p>
      </dgm:t>
    </dgm:pt>
    <dgm:pt modelId="{2D5C279F-519A-4F6D-B740-BCA979A458DE}" type="parTrans" cxnId="{6798ECA2-C75A-4D6B-B465-B2C9F8B4B1E7}">
      <dgm:prSet/>
      <dgm:spPr/>
      <dgm:t>
        <a:bodyPr/>
        <a:lstStyle/>
        <a:p>
          <a:endParaRPr lang="en-US"/>
        </a:p>
      </dgm:t>
    </dgm:pt>
    <dgm:pt modelId="{509C9372-EC61-4FA7-9143-74445D5E49D6}" type="sibTrans" cxnId="{6798ECA2-C75A-4D6B-B465-B2C9F8B4B1E7}">
      <dgm:prSet/>
      <dgm:spPr/>
      <dgm:t>
        <a:bodyPr/>
        <a:lstStyle/>
        <a:p>
          <a:endParaRPr lang="en-US"/>
        </a:p>
      </dgm:t>
    </dgm:pt>
    <dgm:pt modelId="{FA620A29-4269-4D17-A242-8F458238382E}">
      <dgm:prSet phldrT="[Text]"/>
      <dgm:spPr>
        <a:blipFill>
          <a:blip xmlns:r="http://schemas.openxmlformats.org/officeDocument/2006/relationships" r:embed="rId2"/>
          <a:stretch>
            <a:fillRect l="-796" t="-1258" b="-5660"/>
          </a:stretch>
        </a:blipFill>
      </dgm:spPr>
      <dgm:t>
        <a:bodyPr/>
        <a:lstStyle/>
        <a:p>
          <a:r>
            <a:rPr lang="en-US">
              <a:noFill/>
            </a:rPr>
            <a:t> </a:t>
          </a:r>
        </a:p>
      </dgm:t>
    </dgm:pt>
    <dgm:pt modelId="{2BD8DDEC-D7E3-4DB0-8216-932B11CDF703}" type="parTrans" cxnId="{8E3E5CDB-B2CB-4D02-8507-FFE06C203944}">
      <dgm:prSet/>
      <dgm:spPr/>
      <dgm:t>
        <a:bodyPr/>
        <a:lstStyle/>
        <a:p>
          <a:endParaRPr lang="en-US"/>
        </a:p>
      </dgm:t>
    </dgm:pt>
    <dgm:pt modelId="{B435BF4B-5706-4BFE-99EC-58B1E7FA2AEA}" type="sibTrans" cxnId="{8E3E5CDB-B2CB-4D02-8507-FFE06C203944}">
      <dgm:prSet/>
      <dgm:spPr/>
      <dgm:t>
        <a:bodyPr/>
        <a:lstStyle/>
        <a:p>
          <a:endParaRPr lang="en-US"/>
        </a:p>
      </dgm:t>
    </dgm:pt>
    <dgm:pt modelId="{148C31FD-8D98-4BF2-8998-EF5890DFB65C}">
      <dgm:prSet/>
      <dgm:spPr>
        <a:blipFill>
          <a:blip xmlns:r="http://schemas.openxmlformats.org/officeDocument/2006/relationships" r:embed="rId3"/>
          <a:stretch>
            <a:fillRect l="-796"/>
          </a:stretch>
        </a:blipFill>
      </dgm:spPr>
      <dgm:t>
        <a:bodyPr/>
        <a:lstStyle/>
        <a:p>
          <a:r>
            <a:rPr lang="en-US">
              <a:noFill/>
            </a:rPr>
            <a:t> </a:t>
          </a:r>
        </a:p>
      </dgm:t>
    </dgm:pt>
    <dgm:pt modelId="{F0E93C62-73C2-4BB6-BE35-A1CC1C8219F0}" type="parTrans" cxnId="{8345A321-8208-4426-A2CA-827100F13195}">
      <dgm:prSet/>
      <dgm:spPr/>
      <dgm:t>
        <a:bodyPr/>
        <a:lstStyle/>
        <a:p>
          <a:endParaRPr lang="en-US"/>
        </a:p>
      </dgm:t>
    </dgm:pt>
    <dgm:pt modelId="{F5E771B4-6FA9-4619-BBA5-BCB93D117AC7}" type="sibTrans" cxnId="{8345A321-8208-4426-A2CA-827100F13195}">
      <dgm:prSet/>
      <dgm:spPr/>
      <dgm:t>
        <a:bodyPr/>
        <a:lstStyle/>
        <a:p>
          <a:endParaRPr lang="en-US"/>
        </a:p>
      </dgm:t>
    </dgm:pt>
    <dgm:pt modelId="{CB5EAB98-0E36-460A-A011-73DCF293CC54}" type="pres">
      <dgm:prSet presAssocID="{040773FD-B334-4ED3-BC0F-724BE11CD7CD}" presName="outerComposite" presStyleCnt="0">
        <dgm:presLayoutVars>
          <dgm:chMax val="5"/>
          <dgm:dir/>
          <dgm:resizeHandles val="exact"/>
        </dgm:presLayoutVars>
      </dgm:prSet>
      <dgm:spPr/>
    </dgm:pt>
    <dgm:pt modelId="{5895363A-FA3A-4E8D-B121-5CE2F0FE12E6}" type="pres">
      <dgm:prSet presAssocID="{040773FD-B334-4ED3-BC0F-724BE11CD7CD}" presName="dummyMaxCanvas" presStyleCnt="0">
        <dgm:presLayoutVars/>
      </dgm:prSet>
      <dgm:spPr/>
    </dgm:pt>
    <dgm:pt modelId="{8A791647-9746-4D08-9018-97205B9BDD5B}" type="pres">
      <dgm:prSet presAssocID="{040773FD-B334-4ED3-BC0F-724BE11CD7CD}" presName="FourNodes_1" presStyleLbl="node1" presStyleIdx="0" presStyleCnt="4">
        <dgm:presLayoutVars>
          <dgm:bulletEnabled val="1"/>
        </dgm:presLayoutVars>
      </dgm:prSet>
      <dgm:spPr/>
    </dgm:pt>
    <dgm:pt modelId="{F589A4BA-0F44-431C-87F0-863FF8603453}" type="pres">
      <dgm:prSet presAssocID="{040773FD-B334-4ED3-BC0F-724BE11CD7CD}" presName="FourNodes_2" presStyleLbl="node1" presStyleIdx="1" presStyleCnt="4">
        <dgm:presLayoutVars>
          <dgm:bulletEnabled val="1"/>
        </dgm:presLayoutVars>
      </dgm:prSet>
      <dgm:spPr/>
    </dgm:pt>
    <dgm:pt modelId="{9B065BFC-5517-4E67-9715-FE21B0EBB043}" type="pres">
      <dgm:prSet presAssocID="{040773FD-B334-4ED3-BC0F-724BE11CD7CD}" presName="FourNodes_3" presStyleLbl="node1" presStyleIdx="2" presStyleCnt="4">
        <dgm:presLayoutVars>
          <dgm:bulletEnabled val="1"/>
        </dgm:presLayoutVars>
      </dgm:prSet>
      <dgm:spPr/>
    </dgm:pt>
    <dgm:pt modelId="{D000CCC7-125A-4861-AA49-3E2788228C9D}" type="pres">
      <dgm:prSet presAssocID="{040773FD-B334-4ED3-BC0F-724BE11CD7CD}" presName="FourNodes_4" presStyleLbl="node1" presStyleIdx="3" presStyleCnt="4">
        <dgm:presLayoutVars>
          <dgm:bulletEnabled val="1"/>
        </dgm:presLayoutVars>
      </dgm:prSet>
      <dgm:spPr/>
    </dgm:pt>
    <dgm:pt modelId="{7A0AC416-65A0-4C18-A629-BF348986DEEC}" type="pres">
      <dgm:prSet presAssocID="{040773FD-B334-4ED3-BC0F-724BE11CD7CD}" presName="FourConn_1-2" presStyleLbl="fgAccFollowNode1" presStyleIdx="0" presStyleCnt="3">
        <dgm:presLayoutVars>
          <dgm:bulletEnabled val="1"/>
        </dgm:presLayoutVars>
      </dgm:prSet>
      <dgm:spPr/>
    </dgm:pt>
    <dgm:pt modelId="{46B7ED33-83A2-4D45-8A20-0211F4E6EB51}" type="pres">
      <dgm:prSet presAssocID="{040773FD-B334-4ED3-BC0F-724BE11CD7CD}" presName="FourConn_2-3" presStyleLbl="fgAccFollowNode1" presStyleIdx="1" presStyleCnt="3">
        <dgm:presLayoutVars>
          <dgm:bulletEnabled val="1"/>
        </dgm:presLayoutVars>
      </dgm:prSet>
      <dgm:spPr/>
    </dgm:pt>
    <dgm:pt modelId="{594CFF52-EAB9-454F-B364-CBF2628117B0}" type="pres">
      <dgm:prSet presAssocID="{040773FD-B334-4ED3-BC0F-724BE11CD7CD}" presName="FourConn_3-4" presStyleLbl="fgAccFollowNode1" presStyleIdx="2" presStyleCnt="3">
        <dgm:presLayoutVars>
          <dgm:bulletEnabled val="1"/>
        </dgm:presLayoutVars>
      </dgm:prSet>
      <dgm:spPr/>
    </dgm:pt>
    <dgm:pt modelId="{8476CB1F-88F9-49A9-98E9-099751F17D22}" type="pres">
      <dgm:prSet presAssocID="{040773FD-B334-4ED3-BC0F-724BE11CD7CD}" presName="FourNodes_1_text" presStyleLbl="node1" presStyleIdx="3" presStyleCnt="4">
        <dgm:presLayoutVars>
          <dgm:bulletEnabled val="1"/>
        </dgm:presLayoutVars>
      </dgm:prSet>
      <dgm:spPr/>
    </dgm:pt>
    <dgm:pt modelId="{50F447F3-FC0E-4FDB-9493-D2C1C091945E}" type="pres">
      <dgm:prSet presAssocID="{040773FD-B334-4ED3-BC0F-724BE11CD7CD}" presName="FourNodes_2_text" presStyleLbl="node1" presStyleIdx="3" presStyleCnt="4">
        <dgm:presLayoutVars>
          <dgm:bulletEnabled val="1"/>
        </dgm:presLayoutVars>
      </dgm:prSet>
      <dgm:spPr/>
    </dgm:pt>
    <dgm:pt modelId="{CDF3D4CB-512C-4875-B506-6D2B4A26B7BA}" type="pres">
      <dgm:prSet presAssocID="{040773FD-B334-4ED3-BC0F-724BE11CD7CD}" presName="FourNodes_3_text" presStyleLbl="node1" presStyleIdx="3" presStyleCnt="4">
        <dgm:presLayoutVars>
          <dgm:bulletEnabled val="1"/>
        </dgm:presLayoutVars>
      </dgm:prSet>
      <dgm:spPr/>
    </dgm:pt>
    <dgm:pt modelId="{9727A3A1-5017-411A-B973-450FB02EEFC6}" type="pres">
      <dgm:prSet presAssocID="{040773FD-B334-4ED3-BC0F-724BE11CD7CD}" presName="FourNodes_4_text" presStyleLbl="node1" presStyleIdx="3" presStyleCnt="4">
        <dgm:presLayoutVars>
          <dgm:bulletEnabled val="1"/>
        </dgm:presLayoutVars>
      </dgm:prSet>
      <dgm:spPr/>
    </dgm:pt>
  </dgm:ptLst>
  <dgm:cxnLst>
    <dgm:cxn modelId="{8345A321-8208-4426-A2CA-827100F13195}" srcId="{040773FD-B334-4ED3-BC0F-724BE11CD7CD}" destId="{148C31FD-8D98-4BF2-8998-EF5890DFB65C}" srcOrd="3" destOrd="0" parTransId="{F0E93C62-73C2-4BB6-BE35-A1CC1C8219F0}" sibTransId="{F5E771B4-6FA9-4619-BBA5-BCB93D117AC7}"/>
    <dgm:cxn modelId="{29006928-FAD5-4917-B841-70B3F716F502}" type="presOf" srcId="{FA620A29-4269-4D17-A242-8F458238382E}" destId="{CDF3D4CB-512C-4875-B506-6D2B4A26B7BA}" srcOrd="1" destOrd="0" presId="urn:microsoft.com/office/officeart/2005/8/layout/vProcess5"/>
    <dgm:cxn modelId="{FE6FF95D-0902-458D-A05B-FFD72EAF9CCB}" type="presOf" srcId="{FA620A29-4269-4D17-A242-8F458238382E}" destId="{9B065BFC-5517-4E67-9715-FE21B0EBB043}" srcOrd="0" destOrd="0" presId="urn:microsoft.com/office/officeart/2005/8/layout/vProcess5"/>
    <dgm:cxn modelId="{ED9C8C52-11D3-4F3F-9FF7-3B0986B3DE78}" type="presOf" srcId="{BC564DC5-3934-48D2-9BAB-31BE836D47C3}" destId="{F589A4BA-0F44-431C-87F0-863FF8603453}" srcOrd="0" destOrd="0" presId="urn:microsoft.com/office/officeart/2005/8/layout/vProcess5"/>
    <dgm:cxn modelId="{89ABEC54-47A0-4357-AE2A-C2DAF0856B69}" type="presOf" srcId="{040773FD-B334-4ED3-BC0F-724BE11CD7CD}" destId="{CB5EAB98-0E36-460A-A011-73DCF293CC54}" srcOrd="0" destOrd="0" presId="urn:microsoft.com/office/officeart/2005/8/layout/vProcess5"/>
    <dgm:cxn modelId="{E7C5D958-8B3C-486A-84A7-3CB54AB687D7}" type="presOf" srcId="{BC564DC5-3934-48D2-9BAB-31BE836D47C3}" destId="{50F447F3-FC0E-4FDB-9493-D2C1C091945E}" srcOrd="1" destOrd="0" presId="urn:microsoft.com/office/officeart/2005/8/layout/vProcess5"/>
    <dgm:cxn modelId="{FB6DB986-162E-471B-BAC6-6EA16B069045}" type="presOf" srcId="{148C31FD-8D98-4BF2-8998-EF5890DFB65C}" destId="{9727A3A1-5017-411A-B973-450FB02EEFC6}" srcOrd="1" destOrd="0" presId="urn:microsoft.com/office/officeart/2005/8/layout/vProcess5"/>
    <dgm:cxn modelId="{37D04B9C-D60A-418C-95F5-712569D290B4}" type="presOf" srcId="{509C9372-EC61-4FA7-9143-74445D5E49D6}" destId="{46B7ED33-83A2-4D45-8A20-0211F4E6EB51}" srcOrd="0" destOrd="0" presId="urn:microsoft.com/office/officeart/2005/8/layout/vProcess5"/>
    <dgm:cxn modelId="{6798ECA2-C75A-4D6B-B465-B2C9F8B4B1E7}" srcId="{040773FD-B334-4ED3-BC0F-724BE11CD7CD}" destId="{BC564DC5-3934-48D2-9BAB-31BE836D47C3}" srcOrd="1" destOrd="0" parTransId="{2D5C279F-519A-4F6D-B740-BCA979A458DE}" sibTransId="{509C9372-EC61-4FA7-9143-74445D5E49D6}"/>
    <dgm:cxn modelId="{991EA9C2-97A2-4B00-97E4-B1AFCFB13320}" type="presOf" srcId="{732AE57E-BF08-4CC2-BE9E-5F48139380AA}" destId="{8A791647-9746-4D08-9018-97205B9BDD5B}" srcOrd="0" destOrd="0" presId="urn:microsoft.com/office/officeart/2005/8/layout/vProcess5"/>
    <dgm:cxn modelId="{48F79CC7-47A0-4613-962F-079A57B62EDF}" type="presOf" srcId="{148C31FD-8D98-4BF2-8998-EF5890DFB65C}" destId="{D000CCC7-125A-4861-AA49-3E2788228C9D}" srcOrd="0" destOrd="0" presId="urn:microsoft.com/office/officeart/2005/8/layout/vProcess5"/>
    <dgm:cxn modelId="{4C9445D5-5C1F-4EFC-AAF8-5338DF3FA583}" type="presOf" srcId="{732AE57E-BF08-4CC2-BE9E-5F48139380AA}" destId="{8476CB1F-88F9-49A9-98E9-099751F17D22}" srcOrd="1" destOrd="0" presId="urn:microsoft.com/office/officeart/2005/8/layout/vProcess5"/>
    <dgm:cxn modelId="{8E3E5CDB-B2CB-4D02-8507-FFE06C203944}" srcId="{040773FD-B334-4ED3-BC0F-724BE11CD7CD}" destId="{FA620A29-4269-4D17-A242-8F458238382E}" srcOrd="2" destOrd="0" parTransId="{2BD8DDEC-D7E3-4DB0-8216-932B11CDF703}" sibTransId="{B435BF4B-5706-4BFE-99EC-58B1E7FA2AEA}"/>
    <dgm:cxn modelId="{EF848DE0-9D42-4741-970F-ACB9A56BE2EC}" type="presOf" srcId="{B435BF4B-5706-4BFE-99EC-58B1E7FA2AEA}" destId="{594CFF52-EAB9-454F-B364-CBF2628117B0}" srcOrd="0" destOrd="0" presId="urn:microsoft.com/office/officeart/2005/8/layout/vProcess5"/>
    <dgm:cxn modelId="{7FCBD7E7-17C9-4012-B0F4-5D1B62E0527C}" srcId="{040773FD-B334-4ED3-BC0F-724BE11CD7CD}" destId="{732AE57E-BF08-4CC2-BE9E-5F48139380AA}" srcOrd="0" destOrd="0" parTransId="{46A03F9A-F4E6-4847-B830-AF58C6CC09A1}" sibTransId="{E080D50E-656B-4612-842F-D93B106DEF49}"/>
    <dgm:cxn modelId="{D23DD6F2-9DD7-4BFA-96F9-D8D6CBD0A05E}" type="presOf" srcId="{E080D50E-656B-4612-842F-D93B106DEF49}" destId="{7A0AC416-65A0-4C18-A629-BF348986DEEC}" srcOrd="0" destOrd="0" presId="urn:microsoft.com/office/officeart/2005/8/layout/vProcess5"/>
    <dgm:cxn modelId="{82392B9B-B7D4-40CA-8FFE-D0A79C103C75}" type="presParOf" srcId="{CB5EAB98-0E36-460A-A011-73DCF293CC54}" destId="{5895363A-FA3A-4E8D-B121-5CE2F0FE12E6}" srcOrd="0" destOrd="0" presId="urn:microsoft.com/office/officeart/2005/8/layout/vProcess5"/>
    <dgm:cxn modelId="{5E6FD088-EF69-4FEE-87BD-E24009AC8230}" type="presParOf" srcId="{CB5EAB98-0E36-460A-A011-73DCF293CC54}" destId="{8A791647-9746-4D08-9018-97205B9BDD5B}" srcOrd="1" destOrd="0" presId="urn:microsoft.com/office/officeart/2005/8/layout/vProcess5"/>
    <dgm:cxn modelId="{09DD01DC-D63B-4070-AC7A-0BC757744A15}" type="presParOf" srcId="{CB5EAB98-0E36-460A-A011-73DCF293CC54}" destId="{F589A4BA-0F44-431C-87F0-863FF8603453}" srcOrd="2" destOrd="0" presId="urn:microsoft.com/office/officeart/2005/8/layout/vProcess5"/>
    <dgm:cxn modelId="{7E02D032-CF36-43F2-8AC6-610681DDE9F3}" type="presParOf" srcId="{CB5EAB98-0E36-460A-A011-73DCF293CC54}" destId="{9B065BFC-5517-4E67-9715-FE21B0EBB043}" srcOrd="3" destOrd="0" presId="urn:microsoft.com/office/officeart/2005/8/layout/vProcess5"/>
    <dgm:cxn modelId="{3DB74C9B-C086-4535-BF29-1A1BB49977D8}" type="presParOf" srcId="{CB5EAB98-0E36-460A-A011-73DCF293CC54}" destId="{D000CCC7-125A-4861-AA49-3E2788228C9D}" srcOrd="4" destOrd="0" presId="urn:microsoft.com/office/officeart/2005/8/layout/vProcess5"/>
    <dgm:cxn modelId="{80473387-E286-4FA5-A545-E8F4935706BE}" type="presParOf" srcId="{CB5EAB98-0E36-460A-A011-73DCF293CC54}" destId="{7A0AC416-65A0-4C18-A629-BF348986DEEC}" srcOrd="5" destOrd="0" presId="urn:microsoft.com/office/officeart/2005/8/layout/vProcess5"/>
    <dgm:cxn modelId="{24F342D6-4B61-4AC0-BA44-6074925224A3}" type="presParOf" srcId="{CB5EAB98-0E36-460A-A011-73DCF293CC54}" destId="{46B7ED33-83A2-4D45-8A20-0211F4E6EB51}" srcOrd="6" destOrd="0" presId="urn:microsoft.com/office/officeart/2005/8/layout/vProcess5"/>
    <dgm:cxn modelId="{7339ABBC-FDDF-42EC-B259-67A4D9AA2AC5}" type="presParOf" srcId="{CB5EAB98-0E36-460A-A011-73DCF293CC54}" destId="{594CFF52-EAB9-454F-B364-CBF2628117B0}" srcOrd="7" destOrd="0" presId="urn:microsoft.com/office/officeart/2005/8/layout/vProcess5"/>
    <dgm:cxn modelId="{8177A25E-AEB4-4699-AACD-A09CC62C34D8}" type="presParOf" srcId="{CB5EAB98-0E36-460A-A011-73DCF293CC54}" destId="{8476CB1F-88F9-49A9-98E9-099751F17D22}" srcOrd="8" destOrd="0" presId="urn:microsoft.com/office/officeart/2005/8/layout/vProcess5"/>
    <dgm:cxn modelId="{AD936E01-F61A-44C9-AE6F-BCDBEE8B31DE}" type="presParOf" srcId="{CB5EAB98-0E36-460A-A011-73DCF293CC54}" destId="{50F447F3-FC0E-4FDB-9493-D2C1C091945E}" srcOrd="9" destOrd="0" presId="urn:microsoft.com/office/officeart/2005/8/layout/vProcess5"/>
    <dgm:cxn modelId="{FD59039A-38FA-4F49-B53D-CFCC231A04DA}" type="presParOf" srcId="{CB5EAB98-0E36-460A-A011-73DCF293CC54}" destId="{CDF3D4CB-512C-4875-B506-6D2B4A26B7BA}" srcOrd="10" destOrd="0" presId="urn:microsoft.com/office/officeart/2005/8/layout/vProcess5"/>
    <dgm:cxn modelId="{63DB77DD-8822-4D83-9BE8-2A547ED042DF}" type="presParOf" srcId="{CB5EAB98-0E36-460A-A011-73DCF293CC54}" destId="{9727A3A1-5017-411A-B973-450FB02EEFC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3C4CDA6-2A9E-4AC4-9890-0CBB1FC6D88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5DF6970-8DEA-45F0-A3B7-5F60A031FBD5}">
      <dgm:prSet phldrT="[Text]"/>
      <dgm:spPr/>
      <dgm:t>
        <a:bodyPr/>
        <a:lstStyle/>
        <a:p>
          <a:r>
            <a:rPr lang="en-US" dirty="0"/>
            <a:t>Has Target Variable</a:t>
          </a:r>
        </a:p>
      </dgm:t>
    </dgm:pt>
    <dgm:pt modelId="{B0E2C3A2-DD77-4571-AFC7-9DEE153F7F11}" type="parTrans" cxnId="{485EB293-37E5-4332-A889-10238CCA0434}">
      <dgm:prSet/>
      <dgm:spPr/>
      <dgm:t>
        <a:bodyPr/>
        <a:lstStyle/>
        <a:p>
          <a:endParaRPr lang="en-US"/>
        </a:p>
      </dgm:t>
    </dgm:pt>
    <dgm:pt modelId="{3CB5C5A6-0D07-43F9-80F9-E2DCFF1496A5}" type="sibTrans" cxnId="{485EB293-37E5-4332-A889-10238CCA0434}">
      <dgm:prSet/>
      <dgm:spPr/>
      <dgm:t>
        <a:bodyPr/>
        <a:lstStyle/>
        <a:p>
          <a:endParaRPr lang="en-US"/>
        </a:p>
      </dgm:t>
    </dgm:pt>
    <dgm:pt modelId="{CA412985-B8D3-4DF2-997C-0AD6F92E3488}">
      <dgm:prSet phldrT="[Text]"/>
      <dgm:spPr/>
      <dgm:t>
        <a:bodyPr/>
        <a:lstStyle/>
        <a:p>
          <a:r>
            <a:rPr lang="en-US" dirty="0"/>
            <a:t>Adjust the number of neighbors until the classifications (or predictions) are more “consistent” with the observed target value(s) </a:t>
          </a:r>
        </a:p>
      </dgm:t>
    </dgm:pt>
    <dgm:pt modelId="{32B58B48-45D6-4007-AF6B-CE56E9ED0F9D}" type="parTrans" cxnId="{6D0504F5-F6AF-4EB7-85E0-61B118521607}">
      <dgm:prSet/>
      <dgm:spPr/>
      <dgm:t>
        <a:bodyPr/>
        <a:lstStyle/>
        <a:p>
          <a:endParaRPr lang="en-US"/>
        </a:p>
      </dgm:t>
    </dgm:pt>
    <dgm:pt modelId="{B74C9C2F-2FDB-4452-99F5-1836C1E786F5}" type="sibTrans" cxnId="{6D0504F5-F6AF-4EB7-85E0-61B118521607}">
      <dgm:prSet/>
      <dgm:spPr/>
      <dgm:t>
        <a:bodyPr/>
        <a:lstStyle/>
        <a:p>
          <a:endParaRPr lang="en-US"/>
        </a:p>
      </dgm:t>
    </dgm:pt>
    <dgm:pt modelId="{AEEE250D-0D64-4DB5-A9C5-A3AE6B64670F}">
      <dgm:prSet phldrT="[Text]"/>
      <dgm:spPr/>
      <dgm:t>
        <a:bodyPr/>
        <a:lstStyle/>
        <a:p>
          <a:r>
            <a:rPr lang="en-US" dirty="0"/>
            <a:t>No Target Variable</a:t>
          </a:r>
        </a:p>
      </dgm:t>
    </dgm:pt>
    <dgm:pt modelId="{09D7439D-EB11-44D5-99F5-F5D0DED54273}" type="parTrans" cxnId="{DFF1A7FF-FEFB-4F39-BA62-8127C2F358CB}">
      <dgm:prSet/>
      <dgm:spPr/>
      <dgm:t>
        <a:bodyPr/>
        <a:lstStyle/>
        <a:p>
          <a:endParaRPr lang="en-US"/>
        </a:p>
      </dgm:t>
    </dgm:pt>
    <dgm:pt modelId="{2B116561-872F-4EC0-8971-DCE23426FF81}" type="sibTrans" cxnId="{DFF1A7FF-FEFB-4F39-BA62-8127C2F358CB}">
      <dgm:prSet/>
      <dgm:spPr/>
      <dgm:t>
        <a:bodyPr/>
        <a:lstStyle/>
        <a:p>
          <a:endParaRPr lang="en-US"/>
        </a:p>
      </dgm:t>
    </dgm:pt>
    <dgm:pt modelId="{0E8FB9F6-3BD6-4A5D-8AB5-AA7D7B85EC8F}">
      <dgm:prSet phldrT="[Text]"/>
      <dgm:spPr/>
      <dgm:t>
        <a:bodyPr/>
        <a:lstStyle/>
        <a:p>
          <a:r>
            <a:rPr lang="en-US" dirty="0"/>
            <a:t>I am not aware of the answer when there is no target variable</a:t>
          </a:r>
        </a:p>
      </dgm:t>
    </dgm:pt>
    <dgm:pt modelId="{88498486-7FE4-48C7-847E-81F953C72A7F}" type="parTrans" cxnId="{E85E0F3C-A972-4FCA-84AF-8E4609F08DBE}">
      <dgm:prSet/>
      <dgm:spPr/>
      <dgm:t>
        <a:bodyPr/>
        <a:lstStyle/>
        <a:p>
          <a:endParaRPr lang="en-US"/>
        </a:p>
      </dgm:t>
    </dgm:pt>
    <dgm:pt modelId="{B5CCC1DE-5A69-44F7-80C3-835E15CA91B7}" type="sibTrans" cxnId="{E85E0F3C-A972-4FCA-84AF-8E4609F08DBE}">
      <dgm:prSet/>
      <dgm:spPr/>
      <dgm:t>
        <a:bodyPr/>
        <a:lstStyle/>
        <a:p>
          <a:endParaRPr lang="en-US"/>
        </a:p>
      </dgm:t>
    </dgm:pt>
    <dgm:pt modelId="{E9570F5A-69A8-4798-A0C6-BF2AC7E84035}">
      <dgm:prSet phldrT="[Text]"/>
      <dgm:spPr/>
      <dgm:t>
        <a:bodyPr/>
        <a:lstStyle/>
        <a:p>
          <a:r>
            <a:rPr lang="en-US" dirty="0"/>
            <a:t>Use your best analytical judgment!</a:t>
          </a:r>
        </a:p>
      </dgm:t>
    </dgm:pt>
    <dgm:pt modelId="{E1A4D308-E850-4380-A02E-044444B5D690}" type="parTrans" cxnId="{FFB9A8CB-7FFC-4018-B193-02F0376C49A6}">
      <dgm:prSet/>
      <dgm:spPr/>
      <dgm:t>
        <a:bodyPr/>
        <a:lstStyle/>
        <a:p>
          <a:endParaRPr lang="en-US"/>
        </a:p>
      </dgm:t>
    </dgm:pt>
    <dgm:pt modelId="{AF9B4196-B1D9-4E3F-81D8-43E285EF723D}" type="sibTrans" cxnId="{FFB9A8CB-7FFC-4018-B193-02F0376C49A6}">
      <dgm:prSet/>
      <dgm:spPr/>
      <dgm:t>
        <a:bodyPr/>
        <a:lstStyle/>
        <a:p>
          <a:endParaRPr lang="en-US"/>
        </a:p>
      </dgm:t>
    </dgm:pt>
    <dgm:pt modelId="{574AE018-AF67-4ED7-84BD-74DF57E7C2A3}">
      <dgm:prSet phldrT="[Text]"/>
      <dgm:spPr/>
      <dgm:t>
        <a:bodyPr/>
        <a:lstStyle/>
        <a:p>
          <a:r>
            <a:rPr lang="en-US" dirty="0"/>
            <a:t>Consistency is defined in terms of lower misclassification or prediction error</a:t>
          </a:r>
        </a:p>
      </dgm:t>
    </dgm:pt>
    <dgm:pt modelId="{3CD0A826-A44D-465C-90CA-AB0F8C36491C}" type="parTrans" cxnId="{72C292AE-7789-485C-862E-D6AC4A082E43}">
      <dgm:prSet/>
      <dgm:spPr/>
      <dgm:t>
        <a:bodyPr/>
        <a:lstStyle/>
        <a:p>
          <a:endParaRPr lang="en-US"/>
        </a:p>
      </dgm:t>
    </dgm:pt>
    <dgm:pt modelId="{874405F9-992D-4EDD-9712-B00C2F0D019D}" type="sibTrans" cxnId="{72C292AE-7789-485C-862E-D6AC4A082E43}">
      <dgm:prSet/>
      <dgm:spPr/>
      <dgm:t>
        <a:bodyPr/>
        <a:lstStyle/>
        <a:p>
          <a:endParaRPr lang="en-US"/>
        </a:p>
      </dgm:t>
    </dgm:pt>
    <dgm:pt modelId="{C12257EF-43F4-4459-9B8E-F69F9333AD4A}" type="pres">
      <dgm:prSet presAssocID="{73C4CDA6-2A9E-4AC4-9890-0CBB1FC6D885}" presName="Name0" presStyleCnt="0">
        <dgm:presLayoutVars>
          <dgm:dir/>
          <dgm:animLvl val="lvl"/>
          <dgm:resizeHandles val="exact"/>
        </dgm:presLayoutVars>
      </dgm:prSet>
      <dgm:spPr/>
    </dgm:pt>
    <dgm:pt modelId="{6F8F668A-5C7C-4A18-9BB4-F0544DC0CC3B}" type="pres">
      <dgm:prSet presAssocID="{85DF6970-8DEA-45F0-A3B7-5F60A031FBD5}" presName="composite" presStyleCnt="0"/>
      <dgm:spPr/>
    </dgm:pt>
    <dgm:pt modelId="{B1BEE5D2-1DA6-402D-99CB-8D566164449A}" type="pres">
      <dgm:prSet presAssocID="{85DF6970-8DEA-45F0-A3B7-5F60A031FBD5}" presName="parTx" presStyleLbl="alignNode1" presStyleIdx="0" presStyleCnt="2">
        <dgm:presLayoutVars>
          <dgm:chMax val="0"/>
          <dgm:chPref val="0"/>
          <dgm:bulletEnabled val="1"/>
        </dgm:presLayoutVars>
      </dgm:prSet>
      <dgm:spPr/>
    </dgm:pt>
    <dgm:pt modelId="{1151842C-0344-4489-BB90-BB810B906688}" type="pres">
      <dgm:prSet presAssocID="{85DF6970-8DEA-45F0-A3B7-5F60A031FBD5}" presName="desTx" presStyleLbl="alignAccFollowNode1" presStyleIdx="0" presStyleCnt="2">
        <dgm:presLayoutVars>
          <dgm:bulletEnabled val="1"/>
        </dgm:presLayoutVars>
      </dgm:prSet>
      <dgm:spPr/>
    </dgm:pt>
    <dgm:pt modelId="{FCE5C635-1190-4FF1-AF32-88160F893B0D}" type="pres">
      <dgm:prSet presAssocID="{3CB5C5A6-0D07-43F9-80F9-E2DCFF1496A5}" presName="space" presStyleCnt="0"/>
      <dgm:spPr/>
    </dgm:pt>
    <dgm:pt modelId="{97DAB90C-8FA3-4E85-B490-394B604B38AC}" type="pres">
      <dgm:prSet presAssocID="{AEEE250D-0D64-4DB5-A9C5-A3AE6B64670F}" presName="composite" presStyleCnt="0"/>
      <dgm:spPr/>
    </dgm:pt>
    <dgm:pt modelId="{46B1207A-3226-408F-A0EB-13ABBE9B6AEA}" type="pres">
      <dgm:prSet presAssocID="{AEEE250D-0D64-4DB5-A9C5-A3AE6B64670F}" presName="parTx" presStyleLbl="alignNode1" presStyleIdx="1" presStyleCnt="2">
        <dgm:presLayoutVars>
          <dgm:chMax val="0"/>
          <dgm:chPref val="0"/>
          <dgm:bulletEnabled val="1"/>
        </dgm:presLayoutVars>
      </dgm:prSet>
      <dgm:spPr/>
    </dgm:pt>
    <dgm:pt modelId="{3B9D450D-BEDC-4267-9EA1-3C9240A700B5}" type="pres">
      <dgm:prSet presAssocID="{AEEE250D-0D64-4DB5-A9C5-A3AE6B64670F}" presName="desTx" presStyleLbl="alignAccFollowNode1" presStyleIdx="1" presStyleCnt="2" custLinFactNeighborX="601">
        <dgm:presLayoutVars>
          <dgm:bulletEnabled val="1"/>
        </dgm:presLayoutVars>
      </dgm:prSet>
      <dgm:spPr/>
    </dgm:pt>
  </dgm:ptLst>
  <dgm:cxnLst>
    <dgm:cxn modelId="{19953E0D-64D7-4F91-B03D-D7D7185557D9}" type="presOf" srcId="{85DF6970-8DEA-45F0-A3B7-5F60A031FBD5}" destId="{B1BEE5D2-1DA6-402D-99CB-8D566164449A}" srcOrd="0" destOrd="0" presId="urn:microsoft.com/office/officeart/2005/8/layout/hList1"/>
    <dgm:cxn modelId="{59F16415-617B-444F-B04D-B3C4668BEC40}" type="presOf" srcId="{73C4CDA6-2A9E-4AC4-9890-0CBB1FC6D885}" destId="{C12257EF-43F4-4459-9B8E-F69F9333AD4A}" srcOrd="0" destOrd="0" presId="urn:microsoft.com/office/officeart/2005/8/layout/hList1"/>
    <dgm:cxn modelId="{C11C6820-8A6A-4B01-91AA-51D428483872}" type="presOf" srcId="{E9570F5A-69A8-4798-A0C6-BF2AC7E84035}" destId="{3B9D450D-BEDC-4267-9EA1-3C9240A700B5}" srcOrd="0" destOrd="1" presId="urn:microsoft.com/office/officeart/2005/8/layout/hList1"/>
    <dgm:cxn modelId="{E85E0F3C-A972-4FCA-84AF-8E4609F08DBE}" srcId="{AEEE250D-0D64-4DB5-A9C5-A3AE6B64670F}" destId="{0E8FB9F6-3BD6-4A5D-8AB5-AA7D7B85EC8F}" srcOrd="0" destOrd="0" parTransId="{88498486-7FE4-48C7-847E-81F953C72A7F}" sibTransId="{B5CCC1DE-5A69-44F7-80C3-835E15CA91B7}"/>
    <dgm:cxn modelId="{5F046683-6BF8-48A9-9764-3ABD8A14D3B7}" type="presOf" srcId="{574AE018-AF67-4ED7-84BD-74DF57E7C2A3}" destId="{1151842C-0344-4489-BB90-BB810B906688}" srcOrd="0" destOrd="1" presId="urn:microsoft.com/office/officeart/2005/8/layout/hList1"/>
    <dgm:cxn modelId="{485EB293-37E5-4332-A889-10238CCA0434}" srcId="{73C4CDA6-2A9E-4AC4-9890-0CBB1FC6D885}" destId="{85DF6970-8DEA-45F0-A3B7-5F60A031FBD5}" srcOrd="0" destOrd="0" parTransId="{B0E2C3A2-DD77-4571-AFC7-9DEE153F7F11}" sibTransId="{3CB5C5A6-0D07-43F9-80F9-E2DCFF1496A5}"/>
    <dgm:cxn modelId="{3D5D089F-0FBF-4122-8E91-FA5D3A69F305}" type="presOf" srcId="{AEEE250D-0D64-4DB5-A9C5-A3AE6B64670F}" destId="{46B1207A-3226-408F-A0EB-13ABBE9B6AEA}" srcOrd="0" destOrd="0" presId="urn:microsoft.com/office/officeart/2005/8/layout/hList1"/>
    <dgm:cxn modelId="{72C292AE-7789-485C-862E-D6AC4A082E43}" srcId="{85DF6970-8DEA-45F0-A3B7-5F60A031FBD5}" destId="{574AE018-AF67-4ED7-84BD-74DF57E7C2A3}" srcOrd="1" destOrd="0" parTransId="{3CD0A826-A44D-465C-90CA-AB0F8C36491C}" sibTransId="{874405F9-992D-4EDD-9712-B00C2F0D019D}"/>
    <dgm:cxn modelId="{0A9F20C1-C6B4-4242-8131-AEDCC2B3FCA3}" type="presOf" srcId="{CA412985-B8D3-4DF2-997C-0AD6F92E3488}" destId="{1151842C-0344-4489-BB90-BB810B906688}" srcOrd="0" destOrd="0" presId="urn:microsoft.com/office/officeart/2005/8/layout/hList1"/>
    <dgm:cxn modelId="{FFB9A8CB-7FFC-4018-B193-02F0376C49A6}" srcId="{AEEE250D-0D64-4DB5-A9C5-A3AE6B64670F}" destId="{E9570F5A-69A8-4798-A0C6-BF2AC7E84035}" srcOrd="1" destOrd="0" parTransId="{E1A4D308-E850-4380-A02E-044444B5D690}" sibTransId="{AF9B4196-B1D9-4E3F-81D8-43E285EF723D}"/>
    <dgm:cxn modelId="{6D0504F5-F6AF-4EB7-85E0-61B118521607}" srcId="{85DF6970-8DEA-45F0-A3B7-5F60A031FBD5}" destId="{CA412985-B8D3-4DF2-997C-0AD6F92E3488}" srcOrd="0" destOrd="0" parTransId="{32B58B48-45D6-4007-AF6B-CE56E9ED0F9D}" sibTransId="{B74C9C2F-2FDB-4452-99F5-1836C1E786F5}"/>
    <dgm:cxn modelId="{0645ECF9-E4F6-418E-A907-DFD2215ECC21}" type="presOf" srcId="{0E8FB9F6-3BD6-4A5D-8AB5-AA7D7B85EC8F}" destId="{3B9D450D-BEDC-4267-9EA1-3C9240A700B5}" srcOrd="0" destOrd="0" presId="urn:microsoft.com/office/officeart/2005/8/layout/hList1"/>
    <dgm:cxn modelId="{DFF1A7FF-FEFB-4F39-BA62-8127C2F358CB}" srcId="{73C4CDA6-2A9E-4AC4-9890-0CBB1FC6D885}" destId="{AEEE250D-0D64-4DB5-A9C5-A3AE6B64670F}" srcOrd="1" destOrd="0" parTransId="{09D7439D-EB11-44D5-99F5-F5D0DED54273}" sibTransId="{2B116561-872F-4EC0-8971-DCE23426FF81}"/>
    <dgm:cxn modelId="{B7A05745-B6A8-4576-BA66-A9008151B74E}" type="presParOf" srcId="{C12257EF-43F4-4459-9B8E-F69F9333AD4A}" destId="{6F8F668A-5C7C-4A18-9BB4-F0544DC0CC3B}" srcOrd="0" destOrd="0" presId="urn:microsoft.com/office/officeart/2005/8/layout/hList1"/>
    <dgm:cxn modelId="{7459A5C2-1E16-4C2C-8ECA-FDED64BC909C}" type="presParOf" srcId="{6F8F668A-5C7C-4A18-9BB4-F0544DC0CC3B}" destId="{B1BEE5D2-1DA6-402D-99CB-8D566164449A}" srcOrd="0" destOrd="0" presId="urn:microsoft.com/office/officeart/2005/8/layout/hList1"/>
    <dgm:cxn modelId="{D2DBCCC8-4C17-41DB-B1D1-A59412131100}" type="presParOf" srcId="{6F8F668A-5C7C-4A18-9BB4-F0544DC0CC3B}" destId="{1151842C-0344-4489-BB90-BB810B906688}" srcOrd="1" destOrd="0" presId="urn:microsoft.com/office/officeart/2005/8/layout/hList1"/>
    <dgm:cxn modelId="{2F34B7D4-7496-4985-A078-58167F8B4B16}" type="presParOf" srcId="{C12257EF-43F4-4459-9B8E-F69F9333AD4A}" destId="{FCE5C635-1190-4FF1-AF32-88160F893B0D}" srcOrd="1" destOrd="0" presId="urn:microsoft.com/office/officeart/2005/8/layout/hList1"/>
    <dgm:cxn modelId="{C519FEB4-F4B2-466F-9CC6-789E7B518750}" type="presParOf" srcId="{C12257EF-43F4-4459-9B8E-F69F9333AD4A}" destId="{97DAB90C-8FA3-4E85-B490-394B604B38AC}" srcOrd="2" destOrd="0" presId="urn:microsoft.com/office/officeart/2005/8/layout/hList1"/>
    <dgm:cxn modelId="{2AA89768-9E7B-45C6-B5C7-174C0F4D8D65}" type="presParOf" srcId="{97DAB90C-8FA3-4E85-B490-394B604B38AC}" destId="{46B1207A-3226-408F-A0EB-13ABBE9B6AEA}" srcOrd="0" destOrd="0" presId="urn:microsoft.com/office/officeart/2005/8/layout/hList1"/>
    <dgm:cxn modelId="{7D34A111-875A-4494-84CE-ACA748E4B6CC}" type="presParOf" srcId="{97DAB90C-8FA3-4E85-B490-394B604B38AC}" destId="{3B9D450D-BEDC-4267-9EA1-3C9240A700B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66122-AD3A-46C0-8A89-6E29D6D20BAB}">
      <dsp:nvSpPr>
        <dsp:cNvPr id="0" name=""/>
        <dsp:cNvSpPr/>
      </dsp:nvSpPr>
      <dsp:spPr>
        <a:xfrm>
          <a:off x="1911096" y="2135"/>
          <a:ext cx="6693407" cy="130542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Overview Memory-Based Learner</a:t>
          </a:r>
        </a:p>
      </dsp:txBody>
      <dsp:txXfrm>
        <a:off x="1911096" y="2135"/>
        <a:ext cx="6693407" cy="1305425"/>
      </dsp:txXfrm>
    </dsp:sp>
    <dsp:sp modelId="{5771DB36-DE7A-4B9A-B7AA-66C51A14289D}">
      <dsp:nvSpPr>
        <dsp:cNvPr id="0" name=""/>
        <dsp:cNvSpPr/>
      </dsp:nvSpPr>
      <dsp:spPr>
        <a:xfrm>
          <a:off x="620233" y="2135"/>
          <a:ext cx="1292371" cy="1305425"/>
        </a:xfrm>
        <a:prstGeom prst="rect">
          <a:avLst/>
        </a:prstGeom>
        <a:blipFill rotWithShape="1">
          <a:blip xmlns:r="http://schemas.openxmlformats.org/officeDocument/2006/relationships" r:embed="rId1" cstate="print">
            <a:extLst>
              <a:ext uri="{28A0092B-C50C-407E-A947-70E740481C1C}">
                <a14:useLocalDpi xmlns:a14="http://schemas.microsoft.com/office/drawing/2010/main"/>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8C5668-5656-469F-B314-D99AB44B1D48}">
      <dsp:nvSpPr>
        <dsp:cNvPr id="0" name=""/>
        <dsp:cNvSpPr/>
      </dsp:nvSpPr>
      <dsp:spPr>
        <a:xfrm>
          <a:off x="621788" y="1545187"/>
          <a:ext cx="6693407" cy="1305425"/>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Choose Appropriate Distance Metric</a:t>
          </a:r>
        </a:p>
      </dsp:txBody>
      <dsp:txXfrm>
        <a:off x="621788" y="1545187"/>
        <a:ext cx="6693407" cy="1305425"/>
      </dsp:txXfrm>
    </dsp:sp>
    <dsp:sp modelId="{FB745ECC-3FA5-49FA-9765-47AA29FFC244}">
      <dsp:nvSpPr>
        <dsp:cNvPr id="0" name=""/>
        <dsp:cNvSpPr/>
      </dsp:nvSpPr>
      <dsp:spPr>
        <a:xfrm>
          <a:off x="7330991" y="1545187"/>
          <a:ext cx="1292371" cy="1305425"/>
        </a:xfrm>
        <a:prstGeom prst="rect">
          <a:avLst/>
        </a:prstGeom>
        <a:blipFill rotWithShape="1">
          <a:blip xmlns:r="http://schemas.openxmlformats.org/officeDocument/2006/relationships" r:embed="rId2" cstate="print">
            <a:extLst>
              <a:ext uri="{28A0092B-C50C-407E-A947-70E740481C1C}">
                <a14:useLocalDpi xmlns:a14="http://schemas.microsoft.com/office/drawing/2010/main"/>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8DD42E-A67A-4DD7-9C6E-3B9EBAFFA177}">
      <dsp:nvSpPr>
        <dsp:cNvPr id="0" name=""/>
        <dsp:cNvSpPr/>
      </dsp:nvSpPr>
      <dsp:spPr>
        <a:xfrm>
          <a:off x="1911096" y="3043777"/>
          <a:ext cx="6693407" cy="1305425"/>
        </a:xfrm>
        <a:prstGeom prst="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Determine Optimal Number of Neighbors</a:t>
          </a:r>
        </a:p>
      </dsp:txBody>
      <dsp:txXfrm>
        <a:off x="1911096" y="3043777"/>
        <a:ext cx="6693407" cy="1305425"/>
      </dsp:txXfrm>
    </dsp:sp>
    <dsp:sp modelId="{F69601A0-7B05-4628-94B6-219AC1F9D25C}">
      <dsp:nvSpPr>
        <dsp:cNvPr id="0" name=""/>
        <dsp:cNvSpPr/>
      </dsp:nvSpPr>
      <dsp:spPr>
        <a:xfrm>
          <a:off x="629551" y="3045912"/>
          <a:ext cx="1292371" cy="1305425"/>
        </a:xfrm>
        <a:prstGeom prst="rect">
          <a:avLst/>
        </a:prstGeom>
        <a:blipFill rotWithShape="1">
          <a:blip xmlns:r="http://schemas.openxmlformats.org/officeDocument/2006/relationships" r:embed="rId3" cstate="print">
            <a:extLst>
              <a:ext uri="{28A0092B-C50C-407E-A947-70E740481C1C}">
                <a14:useLocalDpi xmlns:a14="http://schemas.microsoft.com/office/drawing/2010/main"/>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EC44AF-6CBD-4097-B445-02B0631EFC66}">
      <dsp:nvSpPr>
        <dsp:cNvPr id="0" name=""/>
        <dsp:cNvSpPr/>
      </dsp:nvSpPr>
      <dsp:spPr>
        <a:xfrm>
          <a:off x="1724211" y="679"/>
          <a:ext cx="1392131" cy="1392131"/>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You encounter a problem</a:t>
          </a:r>
        </a:p>
      </dsp:txBody>
      <dsp:txXfrm>
        <a:off x="1928084" y="204552"/>
        <a:ext cx="984385" cy="984385"/>
      </dsp:txXfrm>
    </dsp:sp>
    <dsp:sp modelId="{026CEBDF-66B4-4F26-B879-EE104A696BA4}">
      <dsp:nvSpPr>
        <dsp:cNvPr id="0" name=""/>
        <dsp:cNvSpPr/>
      </dsp:nvSpPr>
      <dsp:spPr>
        <a:xfrm rot="2700000">
          <a:off x="2966984" y="1193867"/>
          <a:ext cx="370671" cy="469844"/>
        </a:xfrm>
        <a:prstGeom prst="rightArrow">
          <a:avLst>
            <a:gd name="adj1" fmla="val 60000"/>
            <a:gd name="adj2" fmla="val 50000"/>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983269" y="1248521"/>
        <a:ext cx="259470" cy="281906"/>
      </dsp:txXfrm>
    </dsp:sp>
    <dsp:sp modelId="{306EAE67-BC00-4F75-92A4-09198C1DE749}">
      <dsp:nvSpPr>
        <dsp:cNvPr id="0" name=""/>
        <dsp:cNvSpPr/>
      </dsp:nvSpPr>
      <dsp:spPr>
        <a:xfrm>
          <a:off x="3203134" y="1479603"/>
          <a:ext cx="1392131" cy="1392131"/>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You remembered how you solved similar problems before </a:t>
          </a:r>
        </a:p>
      </dsp:txBody>
      <dsp:txXfrm>
        <a:off x="3407007" y="1683476"/>
        <a:ext cx="984385" cy="984385"/>
      </dsp:txXfrm>
    </dsp:sp>
    <dsp:sp modelId="{2D13DA9D-DE17-4CBA-89B9-C5EC13DDCE8A}">
      <dsp:nvSpPr>
        <dsp:cNvPr id="0" name=""/>
        <dsp:cNvSpPr/>
      </dsp:nvSpPr>
      <dsp:spPr>
        <a:xfrm rot="8100000">
          <a:off x="2981820" y="2672790"/>
          <a:ext cx="370671" cy="469844"/>
        </a:xfrm>
        <a:prstGeom prst="rightArrow">
          <a:avLst>
            <a:gd name="adj1" fmla="val 60000"/>
            <a:gd name="adj2" fmla="val 50000"/>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3076736" y="2727444"/>
        <a:ext cx="259470" cy="281906"/>
      </dsp:txXfrm>
    </dsp:sp>
    <dsp:sp modelId="{AB3B8942-837D-428C-8A76-866A980358F2}">
      <dsp:nvSpPr>
        <dsp:cNvPr id="0" name=""/>
        <dsp:cNvSpPr/>
      </dsp:nvSpPr>
      <dsp:spPr>
        <a:xfrm>
          <a:off x="1724211" y="2958526"/>
          <a:ext cx="1392131" cy="1392131"/>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You decide to apply the previous solutions to the current problem</a:t>
          </a:r>
        </a:p>
      </dsp:txBody>
      <dsp:txXfrm>
        <a:off x="1928084" y="3162399"/>
        <a:ext cx="984385" cy="984385"/>
      </dsp:txXfrm>
    </dsp:sp>
    <dsp:sp modelId="{41135CBB-25C0-41BC-9108-771138B3EA8D}">
      <dsp:nvSpPr>
        <dsp:cNvPr id="0" name=""/>
        <dsp:cNvSpPr/>
      </dsp:nvSpPr>
      <dsp:spPr>
        <a:xfrm rot="13500000">
          <a:off x="1502897" y="2687626"/>
          <a:ext cx="370671" cy="469844"/>
        </a:xfrm>
        <a:prstGeom prst="rightArrow">
          <a:avLst>
            <a:gd name="adj1" fmla="val 60000"/>
            <a:gd name="adj2" fmla="val 50000"/>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1597813" y="2820910"/>
        <a:ext cx="259470" cy="281906"/>
      </dsp:txXfrm>
    </dsp:sp>
    <dsp:sp modelId="{E28C2108-C198-4556-A6CA-4B3605C8FEC9}">
      <dsp:nvSpPr>
        <dsp:cNvPr id="0" name=""/>
        <dsp:cNvSpPr/>
      </dsp:nvSpPr>
      <dsp:spPr>
        <a:xfrm>
          <a:off x="245287" y="1479603"/>
          <a:ext cx="1392131" cy="1392131"/>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If the solution does solve the current problem, you remember it </a:t>
          </a:r>
        </a:p>
      </dsp:txBody>
      <dsp:txXfrm>
        <a:off x="449160" y="1683476"/>
        <a:ext cx="984385" cy="984385"/>
      </dsp:txXfrm>
    </dsp:sp>
    <dsp:sp modelId="{DDE87E24-9683-4D78-916C-6285A0E74EDB}">
      <dsp:nvSpPr>
        <dsp:cNvPr id="0" name=""/>
        <dsp:cNvSpPr/>
      </dsp:nvSpPr>
      <dsp:spPr>
        <a:xfrm rot="18900000">
          <a:off x="1488061" y="1208703"/>
          <a:ext cx="370671" cy="469844"/>
        </a:xfrm>
        <a:prstGeom prst="rightArrow">
          <a:avLst>
            <a:gd name="adj1" fmla="val 60000"/>
            <a:gd name="adj2" fmla="val 50000"/>
          </a:avLst>
        </a:prstGeom>
        <a:gradFill rotWithShape="0">
          <a:gsLst>
            <a:gs pos="0">
              <a:schemeClr val="accent5">
                <a:tint val="60000"/>
                <a:hueOff val="0"/>
                <a:satOff val="0"/>
                <a:lumOff val="0"/>
                <a:alphaOff val="0"/>
                <a:satMod val="103000"/>
                <a:lumMod val="102000"/>
                <a:tint val="94000"/>
              </a:schemeClr>
            </a:gs>
            <a:gs pos="50000">
              <a:schemeClr val="accent5">
                <a:tint val="60000"/>
                <a:hueOff val="0"/>
                <a:satOff val="0"/>
                <a:lumOff val="0"/>
                <a:alphaOff val="0"/>
                <a:satMod val="110000"/>
                <a:lumMod val="100000"/>
                <a:shade val="100000"/>
              </a:schemeClr>
            </a:gs>
            <a:gs pos="100000">
              <a:schemeClr val="accent5">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1504346" y="1341987"/>
        <a:ext cx="259470" cy="2819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6278B-1940-47E9-8FD2-1CD82800B345}">
      <dsp:nvSpPr>
        <dsp:cNvPr id="0" name=""/>
        <dsp:cNvSpPr/>
      </dsp:nvSpPr>
      <dsp:spPr>
        <a:xfrm>
          <a:off x="1748064" y="2975"/>
          <a:ext cx="3342605" cy="200556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Euclidean</a:t>
          </a:r>
        </a:p>
      </dsp:txBody>
      <dsp:txXfrm>
        <a:off x="1748064" y="2975"/>
        <a:ext cx="3342605" cy="2005563"/>
      </dsp:txXfrm>
    </dsp:sp>
    <dsp:sp modelId="{47467228-FB36-4F17-BA50-795AC24C6C02}">
      <dsp:nvSpPr>
        <dsp:cNvPr id="0" name=""/>
        <dsp:cNvSpPr/>
      </dsp:nvSpPr>
      <dsp:spPr>
        <a:xfrm>
          <a:off x="5424930" y="2975"/>
          <a:ext cx="3342605" cy="200556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Manhattan</a:t>
          </a:r>
        </a:p>
      </dsp:txBody>
      <dsp:txXfrm>
        <a:off x="5424930" y="2975"/>
        <a:ext cx="3342605" cy="2005563"/>
      </dsp:txXfrm>
    </dsp:sp>
    <dsp:sp modelId="{66AC2E72-F28F-417A-ACB0-0D62DB39C9E6}">
      <dsp:nvSpPr>
        <dsp:cNvPr id="0" name=""/>
        <dsp:cNvSpPr/>
      </dsp:nvSpPr>
      <dsp:spPr>
        <a:xfrm>
          <a:off x="1748064" y="2342799"/>
          <a:ext cx="3342605" cy="200556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Chebyshev</a:t>
          </a:r>
        </a:p>
      </dsp:txBody>
      <dsp:txXfrm>
        <a:off x="1748064" y="2342799"/>
        <a:ext cx="3342605" cy="2005563"/>
      </dsp:txXfrm>
    </dsp:sp>
    <dsp:sp modelId="{FA1D2B54-5DDD-4C1B-B604-2E5D700C6AC9}">
      <dsp:nvSpPr>
        <dsp:cNvPr id="0" name=""/>
        <dsp:cNvSpPr/>
      </dsp:nvSpPr>
      <dsp:spPr>
        <a:xfrm>
          <a:off x="5424930" y="2342799"/>
          <a:ext cx="3342605" cy="200556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Cosine</a:t>
          </a:r>
        </a:p>
      </dsp:txBody>
      <dsp:txXfrm>
        <a:off x="5424930" y="2342799"/>
        <a:ext cx="3342605" cy="20055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73DEC-F2E9-41D8-8C63-0B410097D0DD}">
      <dsp:nvSpPr>
        <dsp:cNvPr id="0" name=""/>
        <dsp:cNvSpPr/>
      </dsp:nvSpPr>
      <dsp:spPr>
        <a:xfrm>
          <a:off x="1577339" y="0"/>
          <a:ext cx="8938260" cy="13054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If the columns of </a:t>
          </a:r>
          <a14:m xmlns:a14="http://schemas.microsoft.com/office/drawing/2010/main">
            <m:oMath xmlns:m="http://schemas.openxmlformats.org/officeDocument/2006/math">
              <m:r>
                <a:rPr lang="en-US" sz="2400" b="1" kern="1200" dirty="0">
                  <a:latin typeface="Cambria Math" panose="02040503050406030204" pitchFamily="18" charset="0"/>
                </a:rPr>
                <m:t>𝐗</m:t>
              </m:r>
            </m:oMath>
          </a14:m>
          <a:r>
            <a:rPr lang="en-US" sz="2400" kern="1200" dirty="0"/>
            <a:t> are linearly independent, then </a:t>
          </a:r>
          <a14:m xmlns:a14="http://schemas.microsoft.com/office/drawing/2010/main">
            <m:oMath xmlns:m="http://schemas.openxmlformats.org/officeDocument/2006/math">
              <m:r>
                <a:rPr lang="en-US" sz="2400" b="1" kern="1200" dirty="0">
                  <a:latin typeface="Cambria Math" panose="02040503050406030204" pitchFamily="18" charset="0"/>
                </a:rPr>
                <m:t>𝐗</m:t>
              </m:r>
              <m:r>
                <a:rPr lang="en-US" sz="2400" b="1" i="0" kern="1200" smtClean="0">
                  <a:latin typeface="Cambria Math" panose="02040503050406030204" pitchFamily="18" charset="0"/>
                </a:rPr>
                <m:t>𝐮</m:t>
              </m:r>
              <m:r>
                <a:rPr lang="en-US" sz="2400" b="1" i="0" kern="1200" smtClean="0">
                  <a:latin typeface="Cambria Math" panose="02040503050406030204" pitchFamily="18" charset="0"/>
                </a:rPr>
                <m:t>=</m:t>
              </m:r>
              <m:r>
                <a:rPr lang="en-US" sz="2400" b="1" i="0" kern="1200" smtClean="0">
                  <a:latin typeface="Cambria Math" panose="02040503050406030204" pitchFamily="18" charset="0"/>
                </a:rPr>
                <m:t>𝟎</m:t>
              </m:r>
            </m:oMath>
          </a14:m>
          <a:r>
            <a:rPr lang="en-US" sz="2400" kern="1200" dirty="0"/>
            <a:t> if and only if </a:t>
          </a:r>
          <a14:m xmlns:a14="http://schemas.microsoft.com/office/drawing/2010/main">
            <m:oMath xmlns:m="http://schemas.openxmlformats.org/officeDocument/2006/math">
              <m:r>
                <a:rPr lang="en-US" sz="2400" b="1" i="0" kern="1200" dirty="0" smtClean="0">
                  <a:latin typeface="Cambria Math" panose="02040503050406030204" pitchFamily="18" charset="0"/>
                </a:rPr>
                <m:t>𝐮</m:t>
              </m:r>
              <m:r>
                <a:rPr lang="en-US" sz="2400" i="1" kern="1200" dirty="0" smtClean="0">
                  <a:latin typeface="Cambria Math" panose="02040503050406030204" pitchFamily="18" charset="0"/>
                </a:rPr>
                <m:t> = 0</m:t>
              </m:r>
            </m:oMath>
          </a14:m>
          <a:r>
            <a:rPr lang="en-US" sz="2400" kern="1200" dirty="0"/>
            <a:t>. Since the eigenvector </a:t>
          </a:r>
          <a14:m xmlns:a14="http://schemas.microsoft.com/office/drawing/2010/main">
            <m:oMath xmlns:m="http://schemas.openxmlformats.org/officeDocument/2006/math">
              <m:r>
                <a:rPr lang="en-US" sz="2400" b="1" i="0" kern="1200" smtClean="0">
                  <a:latin typeface="Cambria Math" panose="02040503050406030204" pitchFamily="18" charset="0"/>
                </a:rPr>
                <m:t>𝐯</m:t>
              </m:r>
              <m:r>
                <a:rPr lang="en-US" sz="2400" b="0" i="1" kern="1200" smtClean="0">
                  <a:latin typeface="Cambria Math" panose="02040503050406030204" pitchFamily="18" charset="0"/>
                  <a:ea typeface="Cambria Math" panose="02040503050406030204" pitchFamily="18" charset="0"/>
                </a:rPr>
                <m:t>≠0</m:t>
              </m:r>
            </m:oMath>
          </a14:m>
          <a:r>
            <a:rPr lang="en-US" sz="2400" kern="1200" dirty="0"/>
            <a:t> then </a:t>
          </a:r>
          <a14:m xmlns:a14="http://schemas.microsoft.com/office/drawing/2010/main">
            <m:oMath xmlns:m="http://schemas.openxmlformats.org/officeDocument/2006/math">
              <m:r>
                <a:rPr lang="en-US" sz="2400" b="1" i="0" kern="1200" smtClean="0">
                  <a:latin typeface="Cambria Math" panose="02040503050406030204" pitchFamily="18" charset="0"/>
                </a:rPr>
                <m:t>𝐗𝐯</m:t>
              </m:r>
              <m:r>
                <a:rPr lang="en-US" sz="2400" b="0" i="1" kern="1200" smtClean="0">
                  <a:latin typeface="Cambria Math" panose="02040503050406030204" pitchFamily="18" charset="0"/>
                  <a:ea typeface="Cambria Math" panose="02040503050406030204" pitchFamily="18" charset="0"/>
                </a:rPr>
                <m:t>≠</m:t>
              </m:r>
              <m:r>
                <a:rPr lang="en-US" sz="2400" b="1" i="1" kern="1200" smtClean="0">
                  <a:latin typeface="Cambria Math" panose="02040503050406030204" pitchFamily="18" charset="0"/>
                  <a:ea typeface="Cambria Math" panose="02040503050406030204" pitchFamily="18" charset="0"/>
                </a:rPr>
                <m:t>𝟎</m:t>
              </m:r>
            </m:oMath>
          </a14:m>
          <a:r>
            <a:rPr lang="en-US" sz="2400" kern="1200" dirty="0"/>
            <a:t> (</a:t>
          </a:r>
          <a:r>
            <a:rPr lang="en-US" sz="2400" i="1" kern="1200" dirty="0"/>
            <a:t>a linear algebra fact</a:t>
          </a:r>
          <a:r>
            <a:rPr lang="en-US" sz="2400" kern="1200" dirty="0"/>
            <a:t>)</a:t>
          </a:r>
        </a:p>
      </dsp:txBody>
      <dsp:txXfrm>
        <a:off x="2930765" y="38234"/>
        <a:ext cx="7546600" cy="1228933"/>
      </dsp:txXfrm>
    </dsp:sp>
    <dsp:sp modelId="{CC8B89C7-050B-4E98-9E13-62AB7187F109}">
      <dsp:nvSpPr>
        <dsp:cNvPr id="0" name=""/>
        <dsp:cNvSpPr/>
      </dsp:nvSpPr>
      <dsp:spPr>
        <a:xfrm>
          <a:off x="788669" y="1522968"/>
          <a:ext cx="8938260" cy="13054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t>Let </a:t>
          </a:r>
          <a14:m xmlns:a14="http://schemas.microsoft.com/office/drawing/2010/main">
            <m:oMath xmlns:m="http://schemas.openxmlformats.org/officeDocument/2006/math">
              <m:r>
                <a:rPr lang="en-US" sz="2400" b="1" i="0" kern="1200" smtClean="0">
                  <a:latin typeface="Cambria Math" panose="02040503050406030204" pitchFamily="18" charset="0"/>
                </a:rPr>
                <m:t>𝐰</m:t>
              </m:r>
              <m:r>
                <a:rPr lang="en-US" sz="2400" b="0" i="1" kern="1200" smtClean="0">
                  <a:latin typeface="Cambria Math" panose="02040503050406030204" pitchFamily="18" charset="0"/>
                  <a:ea typeface="Cambria Math" panose="02040503050406030204" pitchFamily="18" charset="0"/>
                </a:rPr>
                <m:t>=</m:t>
              </m:r>
              <m:r>
                <a:rPr lang="en-US" sz="2400" b="1" i="0" kern="1200" smtClean="0">
                  <a:latin typeface="Cambria Math" panose="02040503050406030204" pitchFamily="18" charset="0"/>
                </a:rPr>
                <m:t>𝐗𝐯</m:t>
              </m:r>
            </m:oMath>
          </a14:m>
          <a:r>
            <a:rPr lang="en-US" sz="2400" b="0" kern="1200" dirty="0"/>
            <a:t>, then </a:t>
          </a:r>
          <a14:m xmlns:a14="http://schemas.microsoft.com/office/drawing/2010/main">
            <m:oMath xmlns:m="http://schemas.openxmlformats.org/officeDocument/2006/math">
              <m:sSup>
                <m:sSupPr>
                  <m:ctrlPr>
                    <a:rPr lang="en-US" sz="2400" i="1" kern="1200" smtClean="0">
                      <a:latin typeface="Cambria Math" panose="02040503050406030204" pitchFamily="18" charset="0"/>
                    </a:rPr>
                  </m:ctrlPr>
                </m:sSupPr>
                <m:e>
                  <m:r>
                    <a:rPr lang="en-US" sz="2400" b="1" i="0" kern="1200" smtClean="0">
                      <a:latin typeface="Cambria Math" panose="02040503050406030204" pitchFamily="18" charset="0"/>
                    </a:rPr>
                    <m:t>𝐰</m:t>
                  </m:r>
                </m:e>
                <m:sup>
                  <m:r>
                    <a:rPr lang="en-US" sz="2400" b="0" i="1" kern="1200" smtClean="0">
                      <a:latin typeface="Cambria Math" panose="02040503050406030204" pitchFamily="18" charset="0"/>
                    </a:rPr>
                    <m:t>𝑡</m:t>
                  </m:r>
                </m:sup>
              </m:sSup>
              <m:r>
                <a:rPr lang="en-US" sz="2400" b="0" i="1" kern="1200" smtClean="0">
                  <a:latin typeface="Cambria Math" panose="02040503050406030204" pitchFamily="18" charset="0"/>
                </a:rPr>
                <m:t>=</m:t>
              </m:r>
              <m:sSup>
                <m:sSupPr>
                  <m:ctrlPr>
                    <a:rPr lang="en-US" sz="2400" b="0" i="1" kern="1200" smtClean="0">
                      <a:latin typeface="Cambria Math" panose="02040503050406030204" pitchFamily="18" charset="0"/>
                    </a:rPr>
                  </m:ctrlPr>
                </m:sSupPr>
                <m:e>
                  <m:r>
                    <a:rPr lang="en-US" sz="2400" b="1" i="0" kern="1200" smtClean="0">
                      <a:latin typeface="Cambria Math" panose="02040503050406030204" pitchFamily="18" charset="0"/>
                    </a:rPr>
                    <m:t>𝐯</m:t>
                  </m:r>
                </m:e>
                <m:sup>
                  <m:r>
                    <a:rPr lang="en-US" sz="2400" b="0" i="1" kern="1200" smtClean="0">
                      <a:latin typeface="Cambria Math" panose="02040503050406030204" pitchFamily="18" charset="0"/>
                    </a:rPr>
                    <m:t>𝑡</m:t>
                  </m:r>
                </m:sup>
              </m:sSup>
              <m:sSup>
                <m:sSupPr>
                  <m:ctrlPr>
                    <a:rPr lang="en-US" sz="2400" b="0" i="1" kern="1200" smtClean="0">
                      <a:latin typeface="Cambria Math" panose="02040503050406030204" pitchFamily="18" charset="0"/>
                    </a:rPr>
                  </m:ctrlPr>
                </m:sSupPr>
                <m:e>
                  <m:r>
                    <a:rPr lang="en-US" sz="2400" b="1" i="0" kern="1200" smtClean="0">
                      <a:latin typeface="Cambria Math" panose="02040503050406030204" pitchFamily="18" charset="0"/>
                    </a:rPr>
                    <m:t>𝐗</m:t>
                  </m:r>
                </m:e>
                <m:sup>
                  <m:r>
                    <a:rPr lang="en-US" sz="2400" b="0" i="1" kern="1200" smtClean="0">
                      <a:latin typeface="Cambria Math" panose="02040503050406030204" pitchFamily="18" charset="0"/>
                    </a:rPr>
                    <m:t>𝑡</m:t>
                  </m:r>
                </m:sup>
              </m:sSup>
            </m:oMath>
          </a14:m>
          <a:r>
            <a:rPr lang="en-US" sz="2400" b="0" kern="1200" dirty="0"/>
            <a:t>.  Hence </a:t>
          </a:r>
          <a14:m xmlns:a14="http://schemas.microsoft.com/office/drawing/2010/main">
            <m:oMath xmlns:m="http://schemas.openxmlformats.org/officeDocument/2006/math">
              <m:sSup>
                <m:sSupPr>
                  <m:ctrlPr>
                    <a:rPr lang="en-US" sz="2400" b="0" i="1" kern="1200" smtClean="0">
                      <a:latin typeface="Cambria Math" panose="02040503050406030204" pitchFamily="18" charset="0"/>
                    </a:rPr>
                  </m:ctrlPr>
                </m:sSupPr>
                <m:e>
                  <m:r>
                    <a:rPr lang="en-US" sz="2400" b="1" i="0" kern="1200" smtClean="0">
                      <a:latin typeface="Cambria Math" panose="02040503050406030204" pitchFamily="18" charset="0"/>
                    </a:rPr>
                    <m:t>𝐰</m:t>
                  </m:r>
                </m:e>
                <m:sup>
                  <m:r>
                    <a:rPr lang="en-US" sz="2400" b="0" i="1" kern="1200" smtClean="0">
                      <a:latin typeface="Cambria Math" panose="02040503050406030204" pitchFamily="18" charset="0"/>
                    </a:rPr>
                    <m:t>𝑡</m:t>
                  </m:r>
                </m:sup>
              </m:sSup>
              <m:r>
                <a:rPr lang="en-US" sz="2400" b="1" i="0" kern="1200" smtClean="0">
                  <a:latin typeface="Cambria Math" panose="02040503050406030204" pitchFamily="18" charset="0"/>
                </a:rPr>
                <m:t>𝐰</m:t>
              </m:r>
              <m:r>
                <a:rPr lang="en-US" sz="2400" b="0" i="1" kern="1200" smtClean="0">
                  <a:latin typeface="Cambria Math" panose="02040503050406030204" pitchFamily="18" charset="0"/>
                </a:rPr>
                <m:t>=</m:t>
              </m:r>
              <m:sSup>
                <m:sSupPr>
                  <m:ctrlPr>
                    <a:rPr lang="en-US" sz="2400" b="0" i="1" kern="1200" smtClean="0">
                      <a:latin typeface="Cambria Math" panose="02040503050406030204" pitchFamily="18" charset="0"/>
                    </a:rPr>
                  </m:ctrlPr>
                </m:sSupPr>
                <m:e>
                  <m:r>
                    <a:rPr lang="en-US" sz="2400" b="1" i="0" kern="1200" smtClean="0">
                      <a:latin typeface="Cambria Math" panose="02040503050406030204" pitchFamily="18" charset="0"/>
                    </a:rPr>
                    <m:t>𝐯</m:t>
                  </m:r>
                </m:e>
                <m:sup>
                  <m:r>
                    <a:rPr lang="en-US" sz="2400" b="0" i="1" kern="1200" smtClean="0">
                      <a:latin typeface="Cambria Math" panose="02040503050406030204" pitchFamily="18" charset="0"/>
                    </a:rPr>
                    <m:t>𝑡</m:t>
                  </m:r>
                </m:sup>
              </m:sSup>
              <m:sSup>
                <m:sSupPr>
                  <m:ctrlPr>
                    <a:rPr lang="en-US" sz="2400" b="0" i="1" kern="1200" smtClean="0">
                      <a:latin typeface="Cambria Math" panose="02040503050406030204" pitchFamily="18" charset="0"/>
                    </a:rPr>
                  </m:ctrlPr>
                </m:sSupPr>
                <m:e>
                  <m:r>
                    <a:rPr lang="en-US" sz="2400" b="1" i="0" kern="1200" smtClean="0">
                      <a:latin typeface="Cambria Math" panose="02040503050406030204" pitchFamily="18" charset="0"/>
                    </a:rPr>
                    <m:t>𝐗</m:t>
                  </m:r>
                </m:e>
                <m:sup>
                  <m:r>
                    <a:rPr lang="en-US" sz="2400" b="0" i="1" kern="1200" smtClean="0">
                      <a:latin typeface="Cambria Math" panose="02040503050406030204" pitchFamily="18" charset="0"/>
                    </a:rPr>
                    <m:t>𝑡</m:t>
                  </m:r>
                </m:sup>
              </m:sSup>
              <m:r>
                <a:rPr lang="en-US" sz="2400" b="1" i="0" kern="1200" smtClean="0">
                  <a:latin typeface="Cambria Math" panose="02040503050406030204" pitchFamily="18" charset="0"/>
                </a:rPr>
                <m:t>𝐗𝐯</m:t>
              </m:r>
              <m:r>
                <a:rPr lang="en-US" sz="2400" b="1" i="0" kern="1200" smtClean="0">
                  <a:latin typeface="Cambria Math" panose="02040503050406030204" pitchFamily="18" charset="0"/>
                </a:rPr>
                <m:t>=</m:t>
              </m:r>
              <m:sSup>
                <m:sSupPr>
                  <m:ctrlPr>
                    <a:rPr lang="en-US" sz="2400" b="0" i="1" kern="1200" smtClean="0">
                      <a:latin typeface="Cambria Math" panose="02040503050406030204" pitchFamily="18" charset="0"/>
                    </a:rPr>
                  </m:ctrlPr>
                </m:sSupPr>
                <m:e>
                  <m:r>
                    <a:rPr lang="en-US" sz="2400" b="1" i="0" kern="1200" smtClean="0">
                      <a:latin typeface="Cambria Math" panose="02040503050406030204" pitchFamily="18" charset="0"/>
                    </a:rPr>
                    <m:t>𝐯</m:t>
                  </m:r>
                </m:e>
                <m:sup>
                  <m:r>
                    <a:rPr lang="en-US" sz="2400" b="0" i="1" kern="1200" smtClean="0">
                      <a:latin typeface="Cambria Math" panose="02040503050406030204" pitchFamily="18" charset="0"/>
                    </a:rPr>
                    <m:t>𝑡</m:t>
                  </m:r>
                </m:sup>
              </m:sSup>
              <m:d>
                <m:dPr>
                  <m:ctrlPr>
                    <a:rPr lang="en-US" sz="2400" b="0" i="1" kern="1200" smtClean="0">
                      <a:latin typeface="Cambria Math" panose="02040503050406030204" pitchFamily="18" charset="0"/>
                    </a:rPr>
                  </m:ctrlPr>
                </m:dPr>
                <m:e>
                  <m:sSup>
                    <m:sSupPr>
                      <m:ctrlPr>
                        <a:rPr lang="en-US" sz="2400" b="0" i="1" kern="1200" smtClean="0">
                          <a:latin typeface="Cambria Math" panose="02040503050406030204" pitchFamily="18" charset="0"/>
                        </a:rPr>
                      </m:ctrlPr>
                    </m:sSupPr>
                    <m:e>
                      <m:r>
                        <a:rPr lang="en-US" sz="2400" b="1" i="0" kern="1200" smtClean="0">
                          <a:latin typeface="Cambria Math" panose="02040503050406030204" pitchFamily="18" charset="0"/>
                        </a:rPr>
                        <m:t>𝐗</m:t>
                      </m:r>
                    </m:e>
                    <m:sup>
                      <m:r>
                        <a:rPr lang="en-US" sz="2400" b="0" i="1" kern="1200" smtClean="0">
                          <a:latin typeface="Cambria Math" panose="02040503050406030204" pitchFamily="18" charset="0"/>
                        </a:rPr>
                        <m:t>𝑡</m:t>
                      </m:r>
                    </m:sup>
                  </m:sSup>
                  <m:r>
                    <a:rPr lang="en-US" sz="2400" b="1" i="0" kern="1200" smtClean="0">
                      <a:latin typeface="Cambria Math" panose="02040503050406030204" pitchFamily="18" charset="0"/>
                    </a:rPr>
                    <m:t>𝐗𝐯</m:t>
                  </m:r>
                </m:e>
              </m:d>
              <m:r>
                <a:rPr lang="en-US" sz="2400" b="0" i="1" kern="1200" smtClean="0">
                  <a:latin typeface="Cambria Math" panose="02040503050406030204" pitchFamily="18" charset="0"/>
                </a:rPr>
                <m:t>=</m:t>
              </m:r>
              <m:sSup>
                <m:sSupPr>
                  <m:ctrlPr>
                    <a:rPr lang="en-US" sz="2400" b="0" i="1" kern="1200" smtClean="0">
                      <a:latin typeface="Cambria Math" panose="02040503050406030204" pitchFamily="18" charset="0"/>
                    </a:rPr>
                  </m:ctrlPr>
                </m:sSupPr>
                <m:e>
                  <m:r>
                    <a:rPr lang="en-US" sz="2400" b="1" i="0" kern="1200" smtClean="0">
                      <a:latin typeface="Cambria Math" panose="02040503050406030204" pitchFamily="18" charset="0"/>
                    </a:rPr>
                    <m:t>𝐯</m:t>
                  </m:r>
                </m:e>
                <m:sup>
                  <m:r>
                    <a:rPr lang="en-US" sz="2400" b="0" i="1" kern="1200" smtClean="0">
                      <a:latin typeface="Cambria Math" panose="02040503050406030204" pitchFamily="18" charset="0"/>
                    </a:rPr>
                    <m:t>𝑡</m:t>
                  </m:r>
                </m:sup>
              </m:sSup>
              <m:d>
                <m:dPr>
                  <m:ctrlPr>
                    <a:rPr lang="en-US" sz="2400" b="0" i="1" kern="1200" smtClean="0">
                      <a:latin typeface="Cambria Math" panose="02040503050406030204" pitchFamily="18" charset="0"/>
                    </a:rPr>
                  </m:ctrlPr>
                </m:dPr>
                <m:e>
                  <m:r>
                    <a:rPr lang="en-US" sz="2400" i="1" kern="1200" smtClean="0">
                      <a:latin typeface="Cambria Math" panose="02040503050406030204" pitchFamily="18" charset="0"/>
                      <a:ea typeface="Cambria Math" panose="02040503050406030204" pitchFamily="18" charset="0"/>
                    </a:rPr>
                    <m:t>𝜆</m:t>
                  </m:r>
                  <m:r>
                    <a:rPr lang="en-US" sz="2400" b="1" kern="1200">
                      <a:latin typeface="Cambria Math" panose="02040503050406030204" pitchFamily="18" charset="0"/>
                      <a:ea typeface="Cambria Math" panose="02040503050406030204" pitchFamily="18" charset="0"/>
                    </a:rPr>
                    <m:t>𝐯</m:t>
                  </m:r>
                </m:e>
              </m:d>
              <m:r>
                <a:rPr lang="en-US" sz="2400" b="0" i="1" kern="1200" smtClean="0">
                  <a:latin typeface="Cambria Math" panose="02040503050406030204" pitchFamily="18" charset="0"/>
                </a:rPr>
                <m:t>=</m:t>
              </m:r>
              <m:r>
                <a:rPr lang="en-US" sz="2400" i="1" kern="1200" smtClean="0">
                  <a:latin typeface="Cambria Math" panose="02040503050406030204" pitchFamily="18" charset="0"/>
                  <a:ea typeface="Cambria Math" panose="02040503050406030204" pitchFamily="18" charset="0"/>
                </a:rPr>
                <m:t>𝜆</m:t>
              </m:r>
              <m:sSup>
                <m:sSupPr>
                  <m:ctrlPr>
                    <a:rPr lang="en-US" sz="2400" i="1" kern="1200">
                      <a:latin typeface="Cambria Math" panose="02040503050406030204" pitchFamily="18" charset="0"/>
                    </a:rPr>
                  </m:ctrlPr>
                </m:sSupPr>
                <m:e>
                  <m:r>
                    <a:rPr lang="en-US" sz="2400" b="1" kern="1200">
                      <a:latin typeface="Cambria Math" panose="02040503050406030204" pitchFamily="18" charset="0"/>
                    </a:rPr>
                    <m:t>𝐯</m:t>
                  </m:r>
                </m:e>
                <m:sup>
                  <m:r>
                    <a:rPr lang="en-US" sz="2400" i="1" kern="1200">
                      <a:latin typeface="Cambria Math" panose="02040503050406030204" pitchFamily="18" charset="0"/>
                    </a:rPr>
                    <m:t>𝑡</m:t>
                  </m:r>
                </m:sup>
              </m:sSup>
              <m:r>
                <a:rPr lang="en-US" sz="2400" b="1" kern="1200">
                  <a:latin typeface="Cambria Math" panose="02040503050406030204" pitchFamily="18" charset="0"/>
                  <a:ea typeface="Cambria Math" panose="02040503050406030204" pitchFamily="18" charset="0"/>
                </a:rPr>
                <m:t>𝐯</m:t>
              </m:r>
            </m:oMath>
          </a14:m>
          <a:endParaRPr lang="en-US" sz="2400" b="0" kern="1200" dirty="0"/>
        </a:p>
      </dsp:txBody>
      <dsp:txXfrm>
        <a:off x="2464084" y="1561202"/>
        <a:ext cx="7224611" cy="1228933"/>
      </dsp:txXfrm>
    </dsp:sp>
    <dsp:sp modelId="{FF8A52CD-07CB-49DD-9871-7FF4999F3610}">
      <dsp:nvSpPr>
        <dsp:cNvPr id="0" name=""/>
        <dsp:cNvSpPr/>
      </dsp:nvSpPr>
      <dsp:spPr>
        <a:xfrm>
          <a:off x="0" y="3045936"/>
          <a:ext cx="8938260" cy="13054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14:m xmlns:a14="http://schemas.microsoft.com/office/drawing/2010/main">
            <m:oMath xmlns:m="http://schemas.openxmlformats.org/officeDocument/2006/math">
              <m:r>
                <a:rPr lang="en-US" sz="2400" i="1" kern="1200" smtClean="0">
                  <a:latin typeface="Cambria Math" panose="02040503050406030204" pitchFamily="18" charset="0"/>
                  <a:ea typeface="Cambria Math" panose="02040503050406030204" pitchFamily="18" charset="0"/>
                </a:rPr>
                <m:t>𝜆</m:t>
              </m:r>
              <m:r>
                <a:rPr lang="en-US" sz="2400" b="0" i="1" kern="1200" smtClean="0">
                  <a:latin typeface="Cambria Math" panose="02040503050406030204" pitchFamily="18" charset="0"/>
                  <a:ea typeface="Cambria Math" panose="02040503050406030204" pitchFamily="18" charset="0"/>
                </a:rPr>
                <m:t>=</m:t>
              </m:r>
              <m:f>
                <m:fPr>
                  <m:ctrlPr>
                    <a:rPr lang="en-US" sz="2400" b="0" i="1" kern="1200" smtClean="0">
                      <a:latin typeface="Cambria Math" panose="02040503050406030204" pitchFamily="18" charset="0"/>
                      <a:ea typeface="Cambria Math" panose="02040503050406030204" pitchFamily="18" charset="0"/>
                    </a:rPr>
                  </m:ctrlPr>
                </m:fPr>
                <m:num>
                  <m:sSup>
                    <m:sSupPr>
                      <m:ctrlPr>
                        <a:rPr lang="en-US" sz="2400" b="0" i="1" kern="1200" smtClean="0">
                          <a:latin typeface="Cambria Math" panose="02040503050406030204" pitchFamily="18" charset="0"/>
                        </a:rPr>
                      </m:ctrlPr>
                    </m:sSupPr>
                    <m:e>
                      <m:r>
                        <a:rPr lang="en-US" sz="2400" b="1" i="0" kern="1200" smtClean="0">
                          <a:latin typeface="Cambria Math" panose="02040503050406030204" pitchFamily="18" charset="0"/>
                        </a:rPr>
                        <m:t>𝐰</m:t>
                      </m:r>
                    </m:e>
                    <m:sup>
                      <m:r>
                        <a:rPr lang="en-US" sz="2400" b="0" i="1" kern="1200" smtClean="0">
                          <a:latin typeface="Cambria Math" panose="02040503050406030204" pitchFamily="18" charset="0"/>
                        </a:rPr>
                        <m:t>𝑡</m:t>
                      </m:r>
                    </m:sup>
                  </m:sSup>
                  <m:r>
                    <a:rPr lang="en-US" sz="2400" b="1" i="0" kern="1200" smtClean="0">
                      <a:latin typeface="Cambria Math" panose="02040503050406030204" pitchFamily="18" charset="0"/>
                    </a:rPr>
                    <m:t>𝐰</m:t>
                  </m:r>
                </m:num>
                <m:den>
                  <m:sSup>
                    <m:sSupPr>
                      <m:ctrlPr>
                        <a:rPr lang="en-US" sz="2400" i="1" kern="1200" smtClean="0">
                          <a:latin typeface="Cambria Math" panose="02040503050406030204" pitchFamily="18" charset="0"/>
                        </a:rPr>
                      </m:ctrlPr>
                    </m:sSupPr>
                    <m:e>
                      <m:r>
                        <a:rPr lang="en-US" sz="2400" b="1" kern="1200">
                          <a:latin typeface="Cambria Math" panose="02040503050406030204" pitchFamily="18" charset="0"/>
                        </a:rPr>
                        <m:t>𝐯</m:t>
                      </m:r>
                    </m:e>
                    <m:sup>
                      <m:r>
                        <a:rPr lang="en-US" sz="2400" i="1" kern="1200">
                          <a:latin typeface="Cambria Math" panose="02040503050406030204" pitchFamily="18" charset="0"/>
                        </a:rPr>
                        <m:t>𝑡</m:t>
                      </m:r>
                    </m:sup>
                  </m:sSup>
                  <m:r>
                    <a:rPr lang="en-US" sz="2400" b="1" kern="1200">
                      <a:latin typeface="Cambria Math" panose="02040503050406030204" pitchFamily="18" charset="0"/>
                      <a:ea typeface="Cambria Math" panose="02040503050406030204" pitchFamily="18" charset="0"/>
                    </a:rPr>
                    <m:t>𝐯</m:t>
                  </m:r>
                </m:den>
              </m:f>
              <m:r>
                <a:rPr lang="en-US" sz="2400" b="0" i="1" kern="1200" smtClean="0">
                  <a:latin typeface="Cambria Math" panose="02040503050406030204" pitchFamily="18" charset="0"/>
                  <a:ea typeface="Cambria Math" panose="02040503050406030204" pitchFamily="18" charset="0"/>
                </a:rPr>
                <m:t>&gt;0</m:t>
              </m:r>
            </m:oMath>
          </a14:m>
          <a:r>
            <a:rPr lang="en-US" sz="2400" kern="1200" dirty="0"/>
            <a:t> because </a:t>
          </a:r>
          <a14:m xmlns:a14="http://schemas.microsoft.com/office/drawing/2010/main">
            <m:oMath xmlns:m="http://schemas.openxmlformats.org/officeDocument/2006/math">
              <m:sSup>
                <m:sSupPr>
                  <m:ctrlPr>
                    <a:rPr lang="en-US" sz="2400" b="0" i="1" kern="1200" smtClean="0">
                      <a:latin typeface="Cambria Math" panose="02040503050406030204" pitchFamily="18" charset="0"/>
                    </a:rPr>
                  </m:ctrlPr>
                </m:sSupPr>
                <m:e>
                  <m:r>
                    <a:rPr lang="en-US" sz="2400" b="1" i="0" kern="1200" smtClean="0">
                      <a:latin typeface="Cambria Math" panose="02040503050406030204" pitchFamily="18" charset="0"/>
                    </a:rPr>
                    <m:t>𝐰</m:t>
                  </m:r>
                </m:e>
                <m:sup>
                  <m:r>
                    <a:rPr lang="en-US" sz="2400" b="0" i="1" kern="1200" smtClean="0">
                      <a:latin typeface="Cambria Math" panose="02040503050406030204" pitchFamily="18" charset="0"/>
                    </a:rPr>
                    <m:t>𝑡</m:t>
                  </m:r>
                </m:sup>
              </m:sSup>
              <m:r>
                <a:rPr lang="en-US" sz="2400" b="1" i="0" kern="1200" smtClean="0">
                  <a:latin typeface="Cambria Math" panose="02040503050406030204" pitchFamily="18" charset="0"/>
                </a:rPr>
                <m:t>𝐰</m:t>
              </m:r>
              <m:r>
                <a:rPr lang="en-US" sz="2400" b="1" i="0" kern="1200" smtClean="0">
                  <a:latin typeface="Cambria Math" panose="02040503050406030204" pitchFamily="18" charset="0"/>
                </a:rPr>
                <m:t>&gt;</m:t>
              </m:r>
              <m:r>
                <a:rPr lang="en-US" sz="2400" b="0" i="0" kern="1200" smtClean="0">
                  <a:latin typeface="Cambria Math" panose="02040503050406030204" pitchFamily="18" charset="0"/>
                </a:rPr>
                <m:t>0</m:t>
              </m:r>
            </m:oMath>
          </a14:m>
          <a:r>
            <a:rPr lang="en-US" sz="2400" kern="1200" dirty="0"/>
            <a:t> and </a:t>
          </a:r>
          <a14:m xmlns:a14="http://schemas.microsoft.com/office/drawing/2010/main">
            <m:oMath xmlns:m="http://schemas.openxmlformats.org/officeDocument/2006/math">
              <m:sSup>
                <m:sSupPr>
                  <m:ctrlPr>
                    <a:rPr lang="en-US" sz="2400" b="0" i="1" kern="1200" smtClean="0">
                      <a:latin typeface="Cambria Math" panose="02040503050406030204" pitchFamily="18" charset="0"/>
                    </a:rPr>
                  </m:ctrlPr>
                </m:sSupPr>
                <m:e>
                  <m:r>
                    <a:rPr lang="en-US" sz="2400" b="1" i="0" kern="1200" smtClean="0">
                      <a:latin typeface="Cambria Math" panose="02040503050406030204" pitchFamily="18" charset="0"/>
                    </a:rPr>
                    <m:t>𝐯</m:t>
                  </m:r>
                </m:e>
                <m:sup>
                  <m:r>
                    <a:rPr lang="en-US" sz="2400" b="0" i="1" kern="1200" smtClean="0">
                      <a:latin typeface="Cambria Math" panose="02040503050406030204" pitchFamily="18" charset="0"/>
                    </a:rPr>
                    <m:t>𝑡</m:t>
                  </m:r>
                </m:sup>
              </m:sSup>
              <m:r>
                <a:rPr lang="en-US" sz="2400" b="1" i="0" kern="1200" smtClean="0">
                  <a:latin typeface="Cambria Math" panose="02040503050406030204" pitchFamily="18" charset="0"/>
                </a:rPr>
                <m:t>𝐯</m:t>
              </m:r>
              <m:r>
                <a:rPr lang="en-US" sz="2400" b="1" i="0" kern="1200" smtClean="0">
                  <a:latin typeface="Cambria Math" panose="02040503050406030204" pitchFamily="18" charset="0"/>
                </a:rPr>
                <m:t>&gt;</m:t>
              </m:r>
              <m:r>
                <a:rPr lang="en-US" sz="2400" b="1" i="0" kern="1200" smtClean="0">
                  <a:latin typeface="Cambria Math" panose="02040503050406030204" pitchFamily="18" charset="0"/>
                </a:rPr>
                <m:t>𝟎</m:t>
              </m:r>
            </m:oMath>
          </a14:m>
          <a:r>
            <a:rPr lang="en-US" sz="2400" kern="1200" dirty="0"/>
            <a:t> </a:t>
          </a:r>
        </a:p>
      </dsp:txBody>
      <dsp:txXfrm>
        <a:off x="1675414" y="3084170"/>
        <a:ext cx="7224611" cy="1228933"/>
      </dsp:txXfrm>
    </dsp:sp>
    <dsp:sp modelId="{62F195AC-F0E4-4AA2-BD7D-CDE9C318F710}">
      <dsp:nvSpPr>
        <dsp:cNvPr id="0" name=""/>
        <dsp:cNvSpPr/>
      </dsp:nvSpPr>
      <dsp:spPr>
        <a:xfrm>
          <a:off x="1577339" y="989929"/>
          <a:ext cx="848510" cy="84851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1768254" y="989929"/>
        <a:ext cx="466680" cy="638504"/>
      </dsp:txXfrm>
    </dsp:sp>
    <dsp:sp modelId="{C5183992-4DCB-407B-BB18-9804749C6DA4}">
      <dsp:nvSpPr>
        <dsp:cNvPr id="0" name=""/>
        <dsp:cNvSpPr/>
      </dsp:nvSpPr>
      <dsp:spPr>
        <a:xfrm>
          <a:off x="788669" y="2504195"/>
          <a:ext cx="848510" cy="84851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79584" y="2504195"/>
        <a:ext cx="466680" cy="6385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91647-9746-4D08-9018-97205B9BDD5B}">
      <dsp:nvSpPr>
        <dsp:cNvPr id="0" name=""/>
        <dsp:cNvSpPr/>
      </dsp:nvSpPr>
      <dsp:spPr>
        <a:xfrm>
          <a:off x="0" y="0"/>
          <a:ext cx="8412480" cy="957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Suppose we only want those eigenvalues that satisfy a criterion (e.g., greater than one).  </a:t>
          </a:r>
        </a:p>
      </dsp:txBody>
      <dsp:txXfrm>
        <a:off x="28038" y="28038"/>
        <a:ext cx="7298593" cy="901218"/>
      </dsp:txXfrm>
    </dsp:sp>
    <dsp:sp modelId="{F589A4BA-0F44-431C-87F0-863FF8603453}">
      <dsp:nvSpPr>
        <dsp:cNvPr id="0" name=""/>
        <dsp:cNvSpPr/>
      </dsp:nvSpPr>
      <dsp:spPr>
        <a:xfrm>
          <a:off x="704545" y="1131347"/>
          <a:ext cx="8412480" cy="957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As a result, </a:t>
          </a:r>
          <a14:m xmlns:a14="http://schemas.microsoft.com/office/drawing/2010/main">
            <m:oMath xmlns:m="http://schemas.openxmlformats.org/officeDocument/2006/math">
              <m:r>
                <a:rPr lang="en-US" sz="2500" b="0" i="1" kern="1200" smtClean="0">
                  <a:latin typeface="Cambria Math" panose="02040503050406030204" pitchFamily="18" charset="0"/>
                </a:rPr>
                <m:t>𝑞</m:t>
              </m:r>
            </m:oMath>
          </a14:m>
          <a:r>
            <a:rPr lang="en-US" sz="2500" kern="1200" dirty="0"/>
            <a:t> eigenvalues satisfied the criterion. </a:t>
          </a:r>
        </a:p>
      </dsp:txBody>
      <dsp:txXfrm>
        <a:off x="732583" y="1159385"/>
        <a:ext cx="7029617" cy="901218"/>
      </dsp:txXfrm>
    </dsp:sp>
    <dsp:sp modelId="{9B065BFC-5517-4E67-9715-FE21B0EBB043}">
      <dsp:nvSpPr>
        <dsp:cNvPr id="0" name=""/>
        <dsp:cNvSpPr/>
      </dsp:nvSpPr>
      <dsp:spPr>
        <a:xfrm>
          <a:off x="1398574" y="2262695"/>
          <a:ext cx="8412480" cy="957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The matrix </a:t>
          </a:r>
          <a14:m xmlns:a14="http://schemas.microsoft.com/office/drawing/2010/main">
            <m:oMath xmlns:m="http://schemas.openxmlformats.org/officeDocument/2006/math">
              <m:r>
                <a:rPr lang="en-US" sz="2500" b="1" i="0" kern="1200" smtClean="0">
                  <a:latin typeface="Cambria Math" panose="02040503050406030204" pitchFamily="18" charset="0"/>
                </a:rPr>
                <m:t>𝐕</m:t>
              </m:r>
            </m:oMath>
          </a14:m>
          <a:r>
            <a:rPr lang="en-US" sz="2500" kern="1200" dirty="0"/>
            <a:t> consists of the corresponding </a:t>
          </a:r>
          <a14:m xmlns:a14="http://schemas.microsoft.com/office/drawing/2010/main">
            <m:oMath xmlns:m="http://schemas.openxmlformats.org/officeDocument/2006/math">
              <m:r>
                <a:rPr lang="en-US" sz="2500" b="0" i="1" kern="1200" smtClean="0">
                  <a:latin typeface="Cambria Math" panose="02040503050406030204" pitchFamily="18" charset="0"/>
                </a:rPr>
                <m:t>𝑞</m:t>
              </m:r>
            </m:oMath>
          </a14:m>
          <a:r>
            <a:rPr lang="en-US" sz="2500" kern="1200" dirty="0"/>
            <a:t> eigenvectors</a:t>
          </a:r>
        </a:p>
      </dsp:txBody>
      <dsp:txXfrm>
        <a:off x="1426612" y="2290733"/>
        <a:ext cx="7040133" cy="901218"/>
      </dsp:txXfrm>
    </dsp:sp>
    <dsp:sp modelId="{D000CCC7-125A-4861-AA49-3E2788228C9D}">
      <dsp:nvSpPr>
        <dsp:cNvPr id="0" name=""/>
        <dsp:cNvSpPr/>
      </dsp:nvSpPr>
      <dsp:spPr>
        <a:xfrm>
          <a:off x="2103119" y="3394043"/>
          <a:ext cx="8412480" cy="957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Finally, </a:t>
          </a:r>
          <a14:m xmlns:a14="http://schemas.microsoft.com/office/drawing/2010/main">
            <m:oMath xmlns:m="http://schemas.openxmlformats.org/officeDocument/2006/math">
              <m:r>
                <a:rPr lang="en-US" sz="2500" b="0" i="1" kern="1200" smtClean="0">
                  <a:latin typeface="Cambria Math" panose="02040503050406030204" pitchFamily="18" charset="0"/>
                </a:rPr>
                <m:t>𝑍</m:t>
              </m:r>
            </m:oMath>
          </a14:m>
          <a:r>
            <a:rPr lang="en-US" sz="2500" kern="1200" dirty="0"/>
            <a:t> would be a </a:t>
          </a:r>
          <a14:m xmlns:a14="http://schemas.microsoft.com/office/drawing/2010/main">
            <m:oMath xmlns:m="http://schemas.openxmlformats.org/officeDocument/2006/math">
              <m:r>
                <a:rPr lang="en-US" sz="2500" b="0" i="1" kern="1200" smtClean="0">
                  <a:latin typeface="Cambria Math" panose="02040503050406030204" pitchFamily="18" charset="0"/>
                </a:rPr>
                <m:t>𝑛</m:t>
              </m:r>
              <m:r>
                <a:rPr lang="en-US" sz="2500" b="0" i="1" kern="1200" smtClean="0">
                  <a:latin typeface="Cambria Math" panose="02040503050406030204" pitchFamily="18" charset="0"/>
                  <a:ea typeface="Cambria Math" panose="02040503050406030204" pitchFamily="18" charset="0"/>
                </a:rPr>
                <m:t>×</m:t>
              </m:r>
              <m:r>
                <a:rPr lang="en-US" sz="2500" b="0" i="1" kern="1200" smtClean="0">
                  <a:latin typeface="Cambria Math" panose="02040503050406030204" pitchFamily="18" charset="0"/>
                  <a:ea typeface="Cambria Math" panose="02040503050406030204" pitchFamily="18" charset="0"/>
                </a:rPr>
                <m:t>𝑞</m:t>
              </m:r>
            </m:oMath>
          </a14:m>
          <a:r>
            <a:rPr lang="en-US" sz="2500" kern="1200" dirty="0"/>
            <a:t> matrix instead</a:t>
          </a:r>
        </a:p>
      </dsp:txBody>
      <dsp:txXfrm>
        <a:off x="2131157" y="3422081"/>
        <a:ext cx="7029617" cy="901218"/>
      </dsp:txXfrm>
    </dsp:sp>
    <dsp:sp modelId="{7A0AC416-65A0-4C18-A629-BF348986DEEC}">
      <dsp:nvSpPr>
        <dsp:cNvPr id="0" name=""/>
        <dsp:cNvSpPr/>
      </dsp:nvSpPr>
      <dsp:spPr>
        <a:xfrm>
          <a:off x="7790238" y="733200"/>
          <a:ext cx="622241" cy="62224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30242" y="733200"/>
        <a:ext cx="342233" cy="468236"/>
      </dsp:txXfrm>
    </dsp:sp>
    <dsp:sp modelId="{46B7ED33-83A2-4D45-8A20-0211F4E6EB51}">
      <dsp:nvSpPr>
        <dsp:cNvPr id="0" name=""/>
        <dsp:cNvSpPr/>
      </dsp:nvSpPr>
      <dsp:spPr>
        <a:xfrm>
          <a:off x="8494783" y="1864548"/>
          <a:ext cx="622241" cy="62224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34787" y="1864548"/>
        <a:ext cx="342233" cy="468236"/>
      </dsp:txXfrm>
    </dsp:sp>
    <dsp:sp modelId="{594CFF52-EAB9-454F-B364-CBF2628117B0}">
      <dsp:nvSpPr>
        <dsp:cNvPr id="0" name=""/>
        <dsp:cNvSpPr/>
      </dsp:nvSpPr>
      <dsp:spPr>
        <a:xfrm>
          <a:off x="9188813" y="2995896"/>
          <a:ext cx="622241" cy="62224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28817" y="2995896"/>
        <a:ext cx="342233" cy="4682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EE5D2-1DA6-402D-99CB-8D566164449A}">
      <dsp:nvSpPr>
        <dsp:cNvPr id="0" name=""/>
        <dsp:cNvSpPr/>
      </dsp:nvSpPr>
      <dsp:spPr>
        <a:xfrm>
          <a:off x="48" y="144371"/>
          <a:ext cx="4682887"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Has Target Variable</a:t>
          </a:r>
        </a:p>
      </dsp:txBody>
      <dsp:txXfrm>
        <a:off x="48" y="144371"/>
        <a:ext cx="4682887" cy="720000"/>
      </dsp:txXfrm>
    </dsp:sp>
    <dsp:sp modelId="{1151842C-0344-4489-BB90-BB810B906688}">
      <dsp:nvSpPr>
        <dsp:cNvPr id="0" name=""/>
        <dsp:cNvSpPr/>
      </dsp:nvSpPr>
      <dsp:spPr>
        <a:xfrm>
          <a:off x="48" y="864371"/>
          <a:ext cx="4682887" cy="32253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Adjust the number of neighbors until the classifications (or predictions) are more “consistent” with the observed target value(s) </a:t>
          </a:r>
        </a:p>
        <a:p>
          <a:pPr marL="228600" lvl="1" indent="-228600" algn="l" defTabSz="1111250">
            <a:lnSpc>
              <a:spcPct val="90000"/>
            </a:lnSpc>
            <a:spcBef>
              <a:spcPct val="0"/>
            </a:spcBef>
            <a:spcAft>
              <a:spcPct val="15000"/>
            </a:spcAft>
            <a:buChar char="•"/>
          </a:pPr>
          <a:r>
            <a:rPr lang="en-US" sz="2500" kern="1200" dirty="0"/>
            <a:t>Consistency is defined in terms of lower misclassification or prediction error</a:t>
          </a:r>
        </a:p>
      </dsp:txBody>
      <dsp:txXfrm>
        <a:off x="48" y="864371"/>
        <a:ext cx="4682887" cy="3225375"/>
      </dsp:txXfrm>
    </dsp:sp>
    <dsp:sp modelId="{46B1207A-3226-408F-A0EB-13ABBE9B6AEA}">
      <dsp:nvSpPr>
        <dsp:cNvPr id="0" name=""/>
        <dsp:cNvSpPr/>
      </dsp:nvSpPr>
      <dsp:spPr>
        <a:xfrm>
          <a:off x="5338541" y="144371"/>
          <a:ext cx="4682887"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No Target Variable</a:t>
          </a:r>
        </a:p>
      </dsp:txBody>
      <dsp:txXfrm>
        <a:off x="5338541" y="144371"/>
        <a:ext cx="4682887" cy="720000"/>
      </dsp:txXfrm>
    </dsp:sp>
    <dsp:sp modelId="{3B9D450D-BEDC-4267-9EA1-3C9240A700B5}">
      <dsp:nvSpPr>
        <dsp:cNvPr id="0" name=""/>
        <dsp:cNvSpPr/>
      </dsp:nvSpPr>
      <dsp:spPr>
        <a:xfrm>
          <a:off x="5338590" y="864371"/>
          <a:ext cx="4682887" cy="32253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I am not aware of the answer when there is no target variable</a:t>
          </a:r>
        </a:p>
        <a:p>
          <a:pPr marL="228600" lvl="1" indent="-228600" algn="l" defTabSz="1111250">
            <a:lnSpc>
              <a:spcPct val="90000"/>
            </a:lnSpc>
            <a:spcBef>
              <a:spcPct val="0"/>
            </a:spcBef>
            <a:spcAft>
              <a:spcPct val="15000"/>
            </a:spcAft>
            <a:buChar char="•"/>
          </a:pPr>
          <a:r>
            <a:rPr lang="en-US" sz="2500" kern="1200" dirty="0"/>
            <a:t>Use your best analytical judgment!</a:t>
          </a:r>
        </a:p>
      </dsp:txBody>
      <dsp:txXfrm>
        <a:off x="5338590" y="864371"/>
        <a:ext cx="4682887" cy="3225375"/>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5797"/>
          </a:xfrm>
          <a:prstGeom prst="rect">
            <a:avLst/>
          </a:prstGeom>
        </p:spPr>
        <p:txBody>
          <a:bodyPr vert="horz" lIns="93031" tIns="46516" rIns="93031" bIns="46516" rtlCol="0"/>
          <a:lstStyle>
            <a:lvl1pPr algn="l">
              <a:defRPr sz="1200"/>
            </a:lvl1pPr>
          </a:lstStyle>
          <a:p>
            <a:endParaRPr lang="en-US" dirty="0"/>
          </a:p>
        </p:txBody>
      </p:sp>
      <p:sp>
        <p:nvSpPr>
          <p:cNvPr id="3" name="Date Placeholder 2"/>
          <p:cNvSpPr>
            <a:spLocks noGrp="1"/>
          </p:cNvSpPr>
          <p:nvPr>
            <p:ph type="dt" idx="1"/>
          </p:nvPr>
        </p:nvSpPr>
        <p:spPr>
          <a:xfrm>
            <a:off x="3963744" y="0"/>
            <a:ext cx="3032337" cy="465797"/>
          </a:xfrm>
          <a:prstGeom prst="rect">
            <a:avLst/>
          </a:prstGeom>
        </p:spPr>
        <p:txBody>
          <a:bodyPr vert="horz" lIns="93031" tIns="46516" rIns="93031" bIns="46516" rtlCol="0"/>
          <a:lstStyle>
            <a:lvl1pPr algn="r">
              <a:defRPr sz="1200"/>
            </a:lvl1pPr>
          </a:lstStyle>
          <a:p>
            <a:fld id="{89237F10-8943-4457-A61F-7A2A0E202088}" type="datetimeFigureOut">
              <a:rPr lang="en-US" smtClean="0"/>
              <a:t>2/2/2021</a:t>
            </a:fld>
            <a:endParaRPr lang="en-US" dirty="0"/>
          </a:p>
        </p:txBody>
      </p:sp>
      <p:sp>
        <p:nvSpPr>
          <p:cNvPr id="4" name="Slide Image Placeholder 3"/>
          <p:cNvSpPr>
            <a:spLocks noGrp="1" noRot="1" noChangeAspect="1"/>
          </p:cNvSpPr>
          <p:nvPr>
            <p:ph type="sldImg" idx="2"/>
          </p:nvPr>
        </p:nvSpPr>
        <p:spPr>
          <a:xfrm>
            <a:off x="712788" y="1160463"/>
            <a:ext cx="5572125" cy="3133725"/>
          </a:xfrm>
          <a:prstGeom prst="rect">
            <a:avLst/>
          </a:prstGeom>
          <a:noFill/>
          <a:ln w="12700">
            <a:solidFill>
              <a:prstClr val="black"/>
            </a:solidFill>
          </a:ln>
        </p:spPr>
        <p:txBody>
          <a:bodyPr vert="horz" lIns="93031" tIns="46516" rIns="93031" bIns="46516" rtlCol="0" anchor="ctr"/>
          <a:lstStyle/>
          <a:p>
            <a:endParaRPr lang="en-US" dirty="0"/>
          </a:p>
        </p:txBody>
      </p:sp>
      <p:sp>
        <p:nvSpPr>
          <p:cNvPr id="5" name="Notes Placeholder 4"/>
          <p:cNvSpPr>
            <a:spLocks noGrp="1"/>
          </p:cNvSpPr>
          <p:nvPr>
            <p:ph type="body" sz="quarter" idx="3"/>
          </p:nvPr>
        </p:nvSpPr>
        <p:spPr>
          <a:xfrm>
            <a:off x="699770" y="4467781"/>
            <a:ext cx="5598160" cy="3655457"/>
          </a:xfrm>
          <a:prstGeom prst="rect">
            <a:avLst/>
          </a:prstGeom>
        </p:spPr>
        <p:txBody>
          <a:bodyPr vert="horz" lIns="93031" tIns="46516" rIns="93031" bIns="465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32337" cy="465796"/>
          </a:xfrm>
          <a:prstGeom prst="rect">
            <a:avLst/>
          </a:prstGeom>
        </p:spPr>
        <p:txBody>
          <a:bodyPr vert="horz" lIns="93031" tIns="46516" rIns="93031" bIns="4651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63744" y="8817904"/>
            <a:ext cx="3032337" cy="465796"/>
          </a:xfrm>
          <a:prstGeom prst="rect">
            <a:avLst/>
          </a:prstGeom>
        </p:spPr>
        <p:txBody>
          <a:bodyPr vert="horz" lIns="93031" tIns="46516" rIns="93031" bIns="46516" rtlCol="0" anchor="b"/>
          <a:lstStyle>
            <a:lvl1pPr algn="r">
              <a:defRPr sz="1200"/>
            </a:lvl1pPr>
          </a:lstStyle>
          <a:p>
            <a:fld id="{83394041-AB16-4FF7-A9C5-62D99BEC926B}" type="slidenum">
              <a:rPr lang="en-US" smtClean="0"/>
              <a:t>‹#›</a:t>
            </a:fld>
            <a:endParaRPr lang="en-US" dirty="0"/>
          </a:p>
        </p:txBody>
      </p:sp>
    </p:spTree>
    <p:extLst>
      <p:ext uri="{BB962C8B-B14F-4D97-AF65-F5344CB8AC3E}">
        <p14:creationId xmlns:p14="http://schemas.microsoft.com/office/powerpoint/2010/main" val="2824267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a:t>
            </a:fld>
            <a:endParaRPr lang="en-US" dirty="0"/>
          </a:p>
        </p:txBody>
      </p:sp>
    </p:spTree>
    <p:extLst>
      <p:ext uri="{BB962C8B-B14F-4D97-AF65-F5344CB8AC3E}">
        <p14:creationId xmlns:p14="http://schemas.microsoft.com/office/powerpoint/2010/main" val="1595005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11</a:t>
            </a:fld>
            <a:endParaRPr lang="en-US" dirty="0"/>
          </a:p>
        </p:txBody>
      </p:sp>
    </p:spTree>
    <p:extLst>
      <p:ext uri="{BB962C8B-B14F-4D97-AF65-F5344CB8AC3E}">
        <p14:creationId xmlns:p14="http://schemas.microsoft.com/office/powerpoint/2010/main" val="1351835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12</a:t>
            </a:fld>
            <a:endParaRPr lang="en-US" dirty="0"/>
          </a:p>
        </p:txBody>
      </p:sp>
    </p:spTree>
    <p:extLst>
      <p:ext uri="{BB962C8B-B14F-4D97-AF65-F5344CB8AC3E}">
        <p14:creationId xmlns:p14="http://schemas.microsoft.com/office/powerpoint/2010/main" val="1084735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13</a:t>
            </a:fld>
            <a:endParaRPr lang="en-US" dirty="0"/>
          </a:p>
        </p:txBody>
      </p:sp>
    </p:spTree>
    <p:extLst>
      <p:ext uri="{BB962C8B-B14F-4D97-AF65-F5344CB8AC3E}">
        <p14:creationId xmlns:p14="http://schemas.microsoft.com/office/powerpoint/2010/main" val="3765260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14</a:t>
            </a:fld>
            <a:endParaRPr lang="en-US" dirty="0"/>
          </a:p>
        </p:txBody>
      </p:sp>
    </p:spTree>
    <p:extLst>
      <p:ext uri="{BB962C8B-B14F-4D97-AF65-F5344CB8AC3E}">
        <p14:creationId xmlns:p14="http://schemas.microsoft.com/office/powerpoint/2010/main" val="177324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15</a:t>
            </a:fld>
            <a:endParaRPr lang="en-US" dirty="0"/>
          </a:p>
        </p:txBody>
      </p:sp>
    </p:spTree>
    <p:extLst>
      <p:ext uri="{BB962C8B-B14F-4D97-AF65-F5344CB8AC3E}">
        <p14:creationId xmlns:p14="http://schemas.microsoft.com/office/powerpoint/2010/main" val="2669736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16</a:t>
            </a:fld>
            <a:endParaRPr lang="en-US" dirty="0"/>
          </a:p>
        </p:txBody>
      </p:sp>
    </p:spTree>
    <p:extLst>
      <p:ext uri="{BB962C8B-B14F-4D97-AF65-F5344CB8AC3E}">
        <p14:creationId xmlns:p14="http://schemas.microsoft.com/office/powerpoint/2010/main" val="466638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17</a:t>
            </a:fld>
            <a:endParaRPr lang="en-US" dirty="0"/>
          </a:p>
        </p:txBody>
      </p:sp>
    </p:spTree>
    <p:extLst>
      <p:ext uri="{BB962C8B-B14F-4D97-AF65-F5344CB8AC3E}">
        <p14:creationId xmlns:p14="http://schemas.microsoft.com/office/powerpoint/2010/main" val="1157533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18</a:t>
            </a:fld>
            <a:endParaRPr lang="en-US" dirty="0"/>
          </a:p>
        </p:txBody>
      </p:sp>
    </p:spTree>
    <p:extLst>
      <p:ext uri="{BB962C8B-B14F-4D97-AF65-F5344CB8AC3E}">
        <p14:creationId xmlns:p14="http://schemas.microsoft.com/office/powerpoint/2010/main" val="4177715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19</a:t>
            </a:fld>
            <a:endParaRPr lang="en-US" dirty="0"/>
          </a:p>
        </p:txBody>
      </p:sp>
    </p:spTree>
    <p:extLst>
      <p:ext uri="{BB962C8B-B14F-4D97-AF65-F5344CB8AC3E}">
        <p14:creationId xmlns:p14="http://schemas.microsoft.com/office/powerpoint/2010/main" val="2543534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20</a:t>
            </a:fld>
            <a:endParaRPr lang="en-US" dirty="0"/>
          </a:p>
        </p:txBody>
      </p:sp>
    </p:spTree>
    <p:extLst>
      <p:ext uri="{BB962C8B-B14F-4D97-AF65-F5344CB8AC3E}">
        <p14:creationId xmlns:p14="http://schemas.microsoft.com/office/powerpoint/2010/main" val="1486291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a:t>
            </a:fld>
            <a:endParaRPr lang="en-US" dirty="0"/>
          </a:p>
        </p:txBody>
      </p:sp>
    </p:spTree>
    <p:extLst>
      <p:ext uri="{BB962C8B-B14F-4D97-AF65-F5344CB8AC3E}">
        <p14:creationId xmlns:p14="http://schemas.microsoft.com/office/powerpoint/2010/main" val="1371357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21</a:t>
            </a:fld>
            <a:endParaRPr lang="en-US" dirty="0"/>
          </a:p>
        </p:txBody>
      </p:sp>
    </p:spTree>
    <p:extLst>
      <p:ext uri="{BB962C8B-B14F-4D97-AF65-F5344CB8AC3E}">
        <p14:creationId xmlns:p14="http://schemas.microsoft.com/office/powerpoint/2010/main" val="4154453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22</a:t>
            </a:fld>
            <a:endParaRPr lang="en-US" dirty="0"/>
          </a:p>
        </p:txBody>
      </p:sp>
    </p:spTree>
    <p:extLst>
      <p:ext uri="{BB962C8B-B14F-4D97-AF65-F5344CB8AC3E}">
        <p14:creationId xmlns:p14="http://schemas.microsoft.com/office/powerpoint/2010/main" val="1441130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23</a:t>
            </a:fld>
            <a:endParaRPr lang="en-US" dirty="0"/>
          </a:p>
        </p:txBody>
      </p:sp>
    </p:spTree>
    <p:extLst>
      <p:ext uri="{BB962C8B-B14F-4D97-AF65-F5344CB8AC3E}">
        <p14:creationId xmlns:p14="http://schemas.microsoft.com/office/powerpoint/2010/main" val="2030349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24</a:t>
            </a:fld>
            <a:endParaRPr lang="en-US" dirty="0"/>
          </a:p>
        </p:txBody>
      </p:sp>
    </p:spTree>
    <p:extLst>
      <p:ext uri="{BB962C8B-B14F-4D97-AF65-F5344CB8AC3E}">
        <p14:creationId xmlns:p14="http://schemas.microsoft.com/office/powerpoint/2010/main" val="267673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25</a:t>
            </a:fld>
            <a:endParaRPr lang="en-US" dirty="0"/>
          </a:p>
        </p:txBody>
      </p:sp>
    </p:spTree>
    <p:extLst>
      <p:ext uri="{BB962C8B-B14F-4D97-AF65-F5344CB8AC3E}">
        <p14:creationId xmlns:p14="http://schemas.microsoft.com/office/powerpoint/2010/main" val="37893419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26</a:t>
            </a:fld>
            <a:endParaRPr lang="en-US" dirty="0"/>
          </a:p>
        </p:txBody>
      </p:sp>
    </p:spTree>
    <p:extLst>
      <p:ext uri="{BB962C8B-B14F-4D97-AF65-F5344CB8AC3E}">
        <p14:creationId xmlns:p14="http://schemas.microsoft.com/office/powerpoint/2010/main" val="1461647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27</a:t>
            </a:fld>
            <a:endParaRPr lang="en-US" dirty="0"/>
          </a:p>
        </p:txBody>
      </p:sp>
    </p:spTree>
    <p:extLst>
      <p:ext uri="{BB962C8B-B14F-4D97-AF65-F5344CB8AC3E}">
        <p14:creationId xmlns:p14="http://schemas.microsoft.com/office/powerpoint/2010/main" val="954312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28</a:t>
            </a:fld>
            <a:endParaRPr lang="en-US" dirty="0"/>
          </a:p>
        </p:txBody>
      </p:sp>
    </p:spTree>
    <p:extLst>
      <p:ext uri="{BB962C8B-B14F-4D97-AF65-F5344CB8AC3E}">
        <p14:creationId xmlns:p14="http://schemas.microsoft.com/office/powerpoint/2010/main" val="1692030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29</a:t>
            </a:fld>
            <a:endParaRPr lang="en-US" dirty="0"/>
          </a:p>
        </p:txBody>
      </p:sp>
    </p:spTree>
    <p:extLst>
      <p:ext uri="{BB962C8B-B14F-4D97-AF65-F5344CB8AC3E}">
        <p14:creationId xmlns:p14="http://schemas.microsoft.com/office/powerpoint/2010/main" val="35507182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30</a:t>
            </a:fld>
            <a:endParaRPr lang="en-US" dirty="0"/>
          </a:p>
        </p:txBody>
      </p:sp>
    </p:spTree>
    <p:extLst>
      <p:ext uri="{BB962C8B-B14F-4D97-AF65-F5344CB8AC3E}">
        <p14:creationId xmlns:p14="http://schemas.microsoft.com/office/powerpoint/2010/main" val="71227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a:t>
            </a:fld>
            <a:endParaRPr lang="en-US" dirty="0"/>
          </a:p>
        </p:txBody>
      </p:sp>
    </p:spTree>
    <p:extLst>
      <p:ext uri="{BB962C8B-B14F-4D97-AF65-F5344CB8AC3E}">
        <p14:creationId xmlns:p14="http://schemas.microsoft.com/office/powerpoint/2010/main" val="1185222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31</a:t>
            </a:fld>
            <a:endParaRPr lang="en-US" dirty="0"/>
          </a:p>
        </p:txBody>
      </p:sp>
    </p:spTree>
    <p:extLst>
      <p:ext uri="{BB962C8B-B14F-4D97-AF65-F5344CB8AC3E}">
        <p14:creationId xmlns:p14="http://schemas.microsoft.com/office/powerpoint/2010/main" val="12354835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32</a:t>
            </a:fld>
            <a:endParaRPr lang="en-US" dirty="0"/>
          </a:p>
        </p:txBody>
      </p:sp>
    </p:spTree>
    <p:extLst>
      <p:ext uri="{BB962C8B-B14F-4D97-AF65-F5344CB8AC3E}">
        <p14:creationId xmlns:p14="http://schemas.microsoft.com/office/powerpoint/2010/main" val="8340752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33</a:t>
            </a:fld>
            <a:endParaRPr lang="en-US" dirty="0"/>
          </a:p>
        </p:txBody>
      </p:sp>
    </p:spTree>
    <p:extLst>
      <p:ext uri="{BB962C8B-B14F-4D97-AF65-F5344CB8AC3E}">
        <p14:creationId xmlns:p14="http://schemas.microsoft.com/office/powerpoint/2010/main" val="24846416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34</a:t>
            </a:fld>
            <a:endParaRPr lang="en-US" dirty="0"/>
          </a:p>
        </p:txBody>
      </p:sp>
    </p:spTree>
    <p:extLst>
      <p:ext uri="{BB962C8B-B14F-4D97-AF65-F5344CB8AC3E}">
        <p14:creationId xmlns:p14="http://schemas.microsoft.com/office/powerpoint/2010/main" val="6405603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35</a:t>
            </a:fld>
            <a:endParaRPr lang="en-US" dirty="0"/>
          </a:p>
        </p:txBody>
      </p:sp>
    </p:spTree>
    <p:extLst>
      <p:ext uri="{BB962C8B-B14F-4D97-AF65-F5344CB8AC3E}">
        <p14:creationId xmlns:p14="http://schemas.microsoft.com/office/powerpoint/2010/main" val="16788760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36</a:t>
            </a:fld>
            <a:endParaRPr lang="en-US" dirty="0"/>
          </a:p>
        </p:txBody>
      </p:sp>
    </p:spTree>
    <p:extLst>
      <p:ext uri="{BB962C8B-B14F-4D97-AF65-F5344CB8AC3E}">
        <p14:creationId xmlns:p14="http://schemas.microsoft.com/office/powerpoint/2010/main" val="41356479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37</a:t>
            </a:fld>
            <a:endParaRPr lang="en-US" dirty="0"/>
          </a:p>
        </p:txBody>
      </p:sp>
    </p:spTree>
    <p:extLst>
      <p:ext uri="{BB962C8B-B14F-4D97-AF65-F5344CB8AC3E}">
        <p14:creationId xmlns:p14="http://schemas.microsoft.com/office/powerpoint/2010/main" val="15048133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38</a:t>
            </a:fld>
            <a:endParaRPr lang="en-US" dirty="0"/>
          </a:p>
        </p:txBody>
      </p:sp>
    </p:spTree>
    <p:extLst>
      <p:ext uri="{BB962C8B-B14F-4D97-AF65-F5344CB8AC3E}">
        <p14:creationId xmlns:p14="http://schemas.microsoft.com/office/powerpoint/2010/main" val="22494321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39</a:t>
            </a:fld>
            <a:endParaRPr lang="en-US" dirty="0"/>
          </a:p>
        </p:txBody>
      </p:sp>
    </p:spTree>
    <p:extLst>
      <p:ext uri="{BB962C8B-B14F-4D97-AF65-F5344CB8AC3E}">
        <p14:creationId xmlns:p14="http://schemas.microsoft.com/office/powerpoint/2010/main" val="4810009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40</a:t>
            </a:fld>
            <a:endParaRPr lang="en-US" dirty="0"/>
          </a:p>
        </p:txBody>
      </p:sp>
    </p:spTree>
    <p:extLst>
      <p:ext uri="{BB962C8B-B14F-4D97-AF65-F5344CB8AC3E}">
        <p14:creationId xmlns:p14="http://schemas.microsoft.com/office/powerpoint/2010/main" val="144728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a:t>
            </a:fld>
            <a:endParaRPr lang="en-US" dirty="0"/>
          </a:p>
        </p:txBody>
      </p:sp>
    </p:spTree>
    <p:extLst>
      <p:ext uri="{BB962C8B-B14F-4D97-AF65-F5344CB8AC3E}">
        <p14:creationId xmlns:p14="http://schemas.microsoft.com/office/powerpoint/2010/main" val="23812365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41</a:t>
            </a:fld>
            <a:endParaRPr lang="en-US" dirty="0"/>
          </a:p>
        </p:txBody>
      </p:sp>
    </p:spTree>
    <p:extLst>
      <p:ext uri="{BB962C8B-B14F-4D97-AF65-F5344CB8AC3E}">
        <p14:creationId xmlns:p14="http://schemas.microsoft.com/office/powerpoint/2010/main" val="1127703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42</a:t>
            </a:fld>
            <a:endParaRPr lang="en-US" dirty="0"/>
          </a:p>
        </p:txBody>
      </p:sp>
    </p:spTree>
    <p:extLst>
      <p:ext uri="{BB962C8B-B14F-4D97-AF65-F5344CB8AC3E}">
        <p14:creationId xmlns:p14="http://schemas.microsoft.com/office/powerpoint/2010/main" val="4559698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43</a:t>
            </a:fld>
            <a:endParaRPr lang="en-US" dirty="0"/>
          </a:p>
        </p:txBody>
      </p:sp>
    </p:spTree>
    <p:extLst>
      <p:ext uri="{BB962C8B-B14F-4D97-AF65-F5344CB8AC3E}">
        <p14:creationId xmlns:p14="http://schemas.microsoft.com/office/powerpoint/2010/main" val="23167210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44</a:t>
            </a:fld>
            <a:endParaRPr lang="en-US" dirty="0"/>
          </a:p>
        </p:txBody>
      </p:sp>
    </p:spTree>
    <p:extLst>
      <p:ext uri="{BB962C8B-B14F-4D97-AF65-F5344CB8AC3E}">
        <p14:creationId xmlns:p14="http://schemas.microsoft.com/office/powerpoint/2010/main" val="34697437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45</a:t>
            </a:fld>
            <a:endParaRPr lang="en-US" dirty="0"/>
          </a:p>
        </p:txBody>
      </p:sp>
    </p:spTree>
    <p:extLst>
      <p:ext uri="{BB962C8B-B14F-4D97-AF65-F5344CB8AC3E}">
        <p14:creationId xmlns:p14="http://schemas.microsoft.com/office/powerpoint/2010/main" val="16294343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46</a:t>
            </a:fld>
            <a:endParaRPr lang="en-US" dirty="0"/>
          </a:p>
        </p:txBody>
      </p:sp>
    </p:spTree>
    <p:extLst>
      <p:ext uri="{BB962C8B-B14F-4D97-AF65-F5344CB8AC3E}">
        <p14:creationId xmlns:p14="http://schemas.microsoft.com/office/powerpoint/2010/main" val="21146966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47</a:t>
            </a:fld>
            <a:endParaRPr lang="en-US" dirty="0"/>
          </a:p>
        </p:txBody>
      </p:sp>
    </p:spTree>
    <p:extLst>
      <p:ext uri="{BB962C8B-B14F-4D97-AF65-F5344CB8AC3E}">
        <p14:creationId xmlns:p14="http://schemas.microsoft.com/office/powerpoint/2010/main" val="27230021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48</a:t>
            </a:fld>
            <a:endParaRPr lang="en-US" dirty="0"/>
          </a:p>
        </p:txBody>
      </p:sp>
    </p:spTree>
    <p:extLst>
      <p:ext uri="{BB962C8B-B14F-4D97-AF65-F5344CB8AC3E}">
        <p14:creationId xmlns:p14="http://schemas.microsoft.com/office/powerpoint/2010/main" val="368806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49</a:t>
            </a:fld>
            <a:endParaRPr lang="en-US" dirty="0"/>
          </a:p>
        </p:txBody>
      </p:sp>
    </p:spTree>
    <p:extLst>
      <p:ext uri="{BB962C8B-B14F-4D97-AF65-F5344CB8AC3E}">
        <p14:creationId xmlns:p14="http://schemas.microsoft.com/office/powerpoint/2010/main" val="41859039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50</a:t>
            </a:fld>
            <a:endParaRPr lang="en-US" dirty="0"/>
          </a:p>
        </p:txBody>
      </p:sp>
    </p:spTree>
    <p:extLst>
      <p:ext uri="{BB962C8B-B14F-4D97-AF65-F5344CB8AC3E}">
        <p14:creationId xmlns:p14="http://schemas.microsoft.com/office/powerpoint/2010/main" val="900614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a:t>
            </a:fld>
            <a:endParaRPr lang="en-US" dirty="0"/>
          </a:p>
        </p:txBody>
      </p:sp>
    </p:spTree>
    <p:extLst>
      <p:ext uri="{BB962C8B-B14F-4D97-AF65-F5344CB8AC3E}">
        <p14:creationId xmlns:p14="http://schemas.microsoft.com/office/powerpoint/2010/main" val="9775654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51</a:t>
            </a:fld>
            <a:endParaRPr lang="en-US" dirty="0"/>
          </a:p>
        </p:txBody>
      </p:sp>
    </p:spTree>
    <p:extLst>
      <p:ext uri="{BB962C8B-B14F-4D97-AF65-F5344CB8AC3E}">
        <p14:creationId xmlns:p14="http://schemas.microsoft.com/office/powerpoint/2010/main" val="18988737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52</a:t>
            </a:fld>
            <a:endParaRPr lang="en-US" dirty="0"/>
          </a:p>
        </p:txBody>
      </p:sp>
    </p:spTree>
    <p:extLst>
      <p:ext uri="{BB962C8B-B14F-4D97-AF65-F5344CB8AC3E}">
        <p14:creationId xmlns:p14="http://schemas.microsoft.com/office/powerpoint/2010/main" val="41095511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53</a:t>
            </a:fld>
            <a:endParaRPr lang="en-US" dirty="0"/>
          </a:p>
        </p:txBody>
      </p:sp>
    </p:spTree>
    <p:extLst>
      <p:ext uri="{BB962C8B-B14F-4D97-AF65-F5344CB8AC3E}">
        <p14:creationId xmlns:p14="http://schemas.microsoft.com/office/powerpoint/2010/main" val="18422086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54</a:t>
            </a:fld>
            <a:endParaRPr lang="en-US" dirty="0"/>
          </a:p>
        </p:txBody>
      </p:sp>
    </p:spTree>
    <p:extLst>
      <p:ext uri="{BB962C8B-B14F-4D97-AF65-F5344CB8AC3E}">
        <p14:creationId xmlns:p14="http://schemas.microsoft.com/office/powerpoint/2010/main" val="38344815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55</a:t>
            </a:fld>
            <a:endParaRPr lang="en-US" dirty="0"/>
          </a:p>
        </p:txBody>
      </p:sp>
    </p:spTree>
    <p:extLst>
      <p:ext uri="{BB962C8B-B14F-4D97-AF65-F5344CB8AC3E}">
        <p14:creationId xmlns:p14="http://schemas.microsoft.com/office/powerpoint/2010/main" val="2216446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56</a:t>
            </a:fld>
            <a:endParaRPr lang="en-US" dirty="0"/>
          </a:p>
        </p:txBody>
      </p:sp>
    </p:spTree>
    <p:extLst>
      <p:ext uri="{BB962C8B-B14F-4D97-AF65-F5344CB8AC3E}">
        <p14:creationId xmlns:p14="http://schemas.microsoft.com/office/powerpoint/2010/main" val="9424926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57</a:t>
            </a:fld>
            <a:endParaRPr lang="en-US" dirty="0"/>
          </a:p>
        </p:txBody>
      </p:sp>
    </p:spTree>
    <p:extLst>
      <p:ext uri="{BB962C8B-B14F-4D97-AF65-F5344CB8AC3E}">
        <p14:creationId xmlns:p14="http://schemas.microsoft.com/office/powerpoint/2010/main" val="27203309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58</a:t>
            </a:fld>
            <a:endParaRPr lang="en-US" dirty="0"/>
          </a:p>
        </p:txBody>
      </p:sp>
    </p:spTree>
    <p:extLst>
      <p:ext uri="{BB962C8B-B14F-4D97-AF65-F5344CB8AC3E}">
        <p14:creationId xmlns:p14="http://schemas.microsoft.com/office/powerpoint/2010/main" val="14764102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59</a:t>
            </a:fld>
            <a:endParaRPr lang="en-US" dirty="0"/>
          </a:p>
        </p:txBody>
      </p:sp>
    </p:spTree>
    <p:extLst>
      <p:ext uri="{BB962C8B-B14F-4D97-AF65-F5344CB8AC3E}">
        <p14:creationId xmlns:p14="http://schemas.microsoft.com/office/powerpoint/2010/main" val="9663037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60</a:t>
            </a:fld>
            <a:endParaRPr lang="en-US" dirty="0"/>
          </a:p>
        </p:txBody>
      </p:sp>
    </p:spTree>
    <p:extLst>
      <p:ext uri="{BB962C8B-B14F-4D97-AF65-F5344CB8AC3E}">
        <p14:creationId xmlns:p14="http://schemas.microsoft.com/office/powerpoint/2010/main" val="3864457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a:t>
            </a:fld>
            <a:endParaRPr lang="en-US" dirty="0"/>
          </a:p>
        </p:txBody>
      </p:sp>
    </p:spTree>
    <p:extLst>
      <p:ext uri="{BB962C8B-B14F-4D97-AF65-F5344CB8AC3E}">
        <p14:creationId xmlns:p14="http://schemas.microsoft.com/office/powerpoint/2010/main" val="199656621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61</a:t>
            </a:fld>
            <a:endParaRPr lang="en-US" dirty="0"/>
          </a:p>
        </p:txBody>
      </p:sp>
    </p:spTree>
    <p:extLst>
      <p:ext uri="{BB962C8B-B14F-4D97-AF65-F5344CB8AC3E}">
        <p14:creationId xmlns:p14="http://schemas.microsoft.com/office/powerpoint/2010/main" val="38552043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62</a:t>
            </a:fld>
            <a:endParaRPr lang="en-US" dirty="0"/>
          </a:p>
        </p:txBody>
      </p:sp>
    </p:spTree>
    <p:extLst>
      <p:ext uri="{BB962C8B-B14F-4D97-AF65-F5344CB8AC3E}">
        <p14:creationId xmlns:p14="http://schemas.microsoft.com/office/powerpoint/2010/main" val="11139856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63</a:t>
            </a:fld>
            <a:endParaRPr lang="en-US" dirty="0"/>
          </a:p>
        </p:txBody>
      </p:sp>
    </p:spTree>
    <p:extLst>
      <p:ext uri="{BB962C8B-B14F-4D97-AF65-F5344CB8AC3E}">
        <p14:creationId xmlns:p14="http://schemas.microsoft.com/office/powerpoint/2010/main" val="1522425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64</a:t>
            </a:fld>
            <a:endParaRPr lang="en-US" dirty="0"/>
          </a:p>
        </p:txBody>
      </p:sp>
    </p:spTree>
    <p:extLst>
      <p:ext uri="{BB962C8B-B14F-4D97-AF65-F5344CB8AC3E}">
        <p14:creationId xmlns:p14="http://schemas.microsoft.com/office/powerpoint/2010/main" val="68566793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65</a:t>
            </a:fld>
            <a:endParaRPr lang="en-US" dirty="0"/>
          </a:p>
        </p:txBody>
      </p:sp>
    </p:spTree>
    <p:extLst>
      <p:ext uri="{BB962C8B-B14F-4D97-AF65-F5344CB8AC3E}">
        <p14:creationId xmlns:p14="http://schemas.microsoft.com/office/powerpoint/2010/main" val="38544465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66</a:t>
            </a:fld>
            <a:endParaRPr lang="en-US" dirty="0"/>
          </a:p>
        </p:txBody>
      </p:sp>
    </p:spTree>
    <p:extLst>
      <p:ext uri="{BB962C8B-B14F-4D97-AF65-F5344CB8AC3E}">
        <p14:creationId xmlns:p14="http://schemas.microsoft.com/office/powerpoint/2010/main" val="248510845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67</a:t>
            </a:fld>
            <a:endParaRPr lang="en-US" dirty="0"/>
          </a:p>
        </p:txBody>
      </p:sp>
    </p:spTree>
    <p:extLst>
      <p:ext uri="{BB962C8B-B14F-4D97-AF65-F5344CB8AC3E}">
        <p14:creationId xmlns:p14="http://schemas.microsoft.com/office/powerpoint/2010/main" val="254958395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68</a:t>
            </a:fld>
            <a:endParaRPr lang="en-US" dirty="0"/>
          </a:p>
        </p:txBody>
      </p:sp>
    </p:spTree>
    <p:extLst>
      <p:ext uri="{BB962C8B-B14F-4D97-AF65-F5344CB8AC3E}">
        <p14:creationId xmlns:p14="http://schemas.microsoft.com/office/powerpoint/2010/main" val="11103413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69</a:t>
            </a:fld>
            <a:endParaRPr lang="en-US" dirty="0"/>
          </a:p>
        </p:txBody>
      </p:sp>
    </p:spTree>
    <p:extLst>
      <p:ext uri="{BB962C8B-B14F-4D97-AF65-F5344CB8AC3E}">
        <p14:creationId xmlns:p14="http://schemas.microsoft.com/office/powerpoint/2010/main" val="26326843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70</a:t>
            </a:fld>
            <a:endParaRPr lang="en-US" dirty="0"/>
          </a:p>
        </p:txBody>
      </p:sp>
    </p:spTree>
    <p:extLst>
      <p:ext uri="{BB962C8B-B14F-4D97-AF65-F5344CB8AC3E}">
        <p14:creationId xmlns:p14="http://schemas.microsoft.com/office/powerpoint/2010/main" val="1408461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a:t>
            </a:fld>
            <a:endParaRPr lang="en-US" dirty="0"/>
          </a:p>
        </p:txBody>
      </p:sp>
    </p:spTree>
    <p:extLst>
      <p:ext uri="{BB962C8B-B14F-4D97-AF65-F5344CB8AC3E}">
        <p14:creationId xmlns:p14="http://schemas.microsoft.com/office/powerpoint/2010/main" val="1244957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9</a:t>
            </a:fld>
            <a:endParaRPr lang="en-US" dirty="0"/>
          </a:p>
        </p:txBody>
      </p:sp>
    </p:spTree>
    <p:extLst>
      <p:ext uri="{BB962C8B-B14F-4D97-AF65-F5344CB8AC3E}">
        <p14:creationId xmlns:p14="http://schemas.microsoft.com/office/powerpoint/2010/main" val="1326402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10</a:t>
            </a:fld>
            <a:endParaRPr lang="en-US" dirty="0"/>
          </a:p>
        </p:txBody>
      </p:sp>
    </p:spTree>
    <p:extLst>
      <p:ext uri="{BB962C8B-B14F-4D97-AF65-F5344CB8AC3E}">
        <p14:creationId xmlns:p14="http://schemas.microsoft.com/office/powerpoint/2010/main" val="160308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680AE8-7F62-451C-B0D4-2A09743ABD15}" type="datetime1">
              <a:rPr lang="en-US" smtClean="0"/>
              <a:t>2/2/2021</a:t>
            </a:fld>
            <a:endParaRPr lang="en-US" dirty="0"/>
          </a:p>
        </p:txBody>
      </p:sp>
      <p:sp>
        <p:nvSpPr>
          <p:cNvPr id="5" name="Footer Placeholder 4"/>
          <p:cNvSpPr>
            <a:spLocks noGrp="1"/>
          </p:cNvSpPr>
          <p:nvPr>
            <p:ph type="ftr" sz="quarter" idx="11"/>
          </p:nvPr>
        </p:nvSpPr>
        <p:spPr/>
        <p:txBody>
          <a:bodyPr/>
          <a:lstStyle/>
          <a:p>
            <a:r>
              <a:rPr lang="en-US"/>
              <a:t>Copyright © 2021 by Ming-Long Lam, Ph.D.</a:t>
            </a:r>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2475664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D2ED0A-8E45-47B5-8DC0-0717463208B1}" type="datetime1">
              <a:rPr lang="en-US" smtClean="0"/>
              <a:t>2/2/2021</a:t>
            </a:fld>
            <a:endParaRPr lang="en-US" dirty="0"/>
          </a:p>
        </p:txBody>
      </p:sp>
      <p:sp>
        <p:nvSpPr>
          <p:cNvPr id="5" name="Footer Placeholder 4"/>
          <p:cNvSpPr>
            <a:spLocks noGrp="1"/>
          </p:cNvSpPr>
          <p:nvPr>
            <p:ph type="ftr" sz="quarter" idx="11"/>
          </p:nvPr>
        </p:nvSpPr>
        <p:spPr/>
        <p:txBody>
          <a:bodyPr/>
          <a:lstStyle/>
          <a:p>
            <a:r>
              <a:rPr lang="en-US"/>
              <a:t>Copyright © 2021 by Ming-Long Lam, Ph.D.</a:t>
            </a:r>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55011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4A489D-D087-4CE2-847F-015B36BF5A14}" type="datetime1">
              <a:rPr lang="en-US" smtClean="0"/>
              <a:t>2/2/2021</a:t>
            </a:fld>
            <a:endParaRPr lang="en-US" dirty="0"/>
          </a:p>
        </p:txBody>
      </p:sp>
      <p:sp>
        <p:nvSpPr>
          <p:cNvPr id="5" name="Footer Placeholder 4"/>
          <p:cNvSpPr>
            <a:spLocks noGrp="1"/>
          </p:cNvSpPr>
          <p:nvPr>
            <p:ph type="ftr" sz="quarter" idx="11"/>
          </p:nvPr>
        </p:nvSpPr>
        <p:spPr/>
        <p:txBody>
          <a:bodyPr/>
          <a:lstStyle/>
          <a:p>
            <a:r>
              <a:rPr lang="en-US"/>
              <a:t>Copyright © 2021 by Ming-Long Lam, Ph.D.</a:t>
            </a:r>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7386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2432078-29D1-D441-983C-E84A33577F66}"/>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13931" t="29788" r="-675" b="13289"/>
          <a:stretch/>
        </p:blipFill>
        <p:spPr>
          <a:xfrm>
            <a:off x="0" y="0"/>
            <a:ext cx="8229600" cy="6858000"/>
          </a:xfrm>
          <a:prstGeom prst="rect">
            <a:avLst/>
          </a:prstGeom>
        </p:spPr>
      </p:pic>
      <p:sp>
        <p:nvSpPr>
          <p:cNvPr id="12" name="Slide Number Placeholder 5">
            <a:extLst>
              <a:ext uri="{FF2B5EF4-FFF2-40B4-BE49-F238E27FC236}">
                <a16:creationId xmlns:a16="http://schemas.microsoft.com/office/drawing/2014/main" id="{A859C034-EDF0-724A-B765-C705FDD3B8EB}"/>
              </a:ext>
            </a:extLst>
          </p:cNvPr>
          <p:cNvSpPr>
            <a:spLocks noGrp="1"/>
          </p:cNvSpPr>
          <p:nvPr>
            <p:ph type="sldNum" sz="quarter" idx="4"/>
          </p:nvPr>
        </p:nvSpPr>
        <p:spPr>
          <a:xfrm>
            <a:off x="8610600" y="6380811"/>
            <a:ext cx="2846832" cy="365125"/>
          </a:xfrm>
          <a:prstGeom prst="rect">
            <a:avLst/>
          </a:prstGeom>
        </p:spPr>
        <p:txBody>
          <a:bodyPr vert="horz" lIns="91440" tIns="45720" rIns="91440" bIns="45720" rtlCol="0" anchor="ctr"/>
          <a:lstStyle>
            <a:lvl1pPr algn="r">
              <a:defRPr sz="1000" b="0" i="0">
                <a:solidFill>
                  <a:schemeClr val="bg1"/>
                </a:solidFill>
                <a:latin typeface="Arial" panose="020B0604020202020204" pitchFamily="34" charset="0"/>
                <a:cs typeface="Arial" panose="020B0604020202020204" pitchFamily="34" charset="0"/>
              </a:defRPr>
            </a:lvl1pPr>
          </a:lstStyle>
          <a:p>
            <a:fld id="{8B4864EB-539C-3D47-AD29-245514BFE515}" type="slidenum">
              <a:rPr lang="en-US" smtClean="0"/>
              <a:pPr/>
              <a:t>‹#›</a:t>
            </a:fld>
            <a:endParaRPr lang="en-US" dirty="0"/>
          </a:p>
        </p:txBody>
      </p:sp>
      <p:pic>
        <p:nvPicPr>
          <p:cNvPr id="13" name="Picture 12">
            <a:extLst>
              <a:ext uri="{FF2B5EF4-FFF2-40B4-BE49-F238E27FC236}">
                <a16:creationId xmlns:a16="http://schemas.microsoft.com/office/drawing/2014/main" id="{F492A000-348D-EB46-93B4-17FBDF0D799E}"/>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949452" y="6236499"/>
            <a:ext cx="2095137" cy="420688"/>
          </a:xfrm>
          <a:prstGeom prst="rect">
            <a:avLst/>
          </a:prstGeom>
        </p:spPr>
      </p:pic>
      <p:cxnSp>
        <p:nvCxnSpPr>
          <p:cNvPr id="20" name="Straight Connector 19">
            <a:extLst>
              <a:ext uri="{FF2B5EF4-FFF2-40B4-BE49-F238E27FC236}">
                <a16:creationId xmlns:a16="http://schemas.microsoft.com/office/drawing/2014/main" id="{FDBEB809-3D09-A445-BE60-71CA746B79C1}"/>
              </a:ext>
            </a:extLst>
          </p:cNvPr>
          <p:cNvCxnSpPr>
            <a:cxnSpLocks/>
          </p:cNvCxnSpPr>
          <p:nvPr userDrawn="1"/>
        </p:nvCxnSpPr>
        <p:spPr>
          <a:xfrm>
            <a:off x="949452" y="4095948"/>
            <a:ext cx="6403848"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Text&#10;&#10;Description automatically generated">
            <a:extLst>
              <a:ext uri="{FF2B5EF4-FFF2-40B4-BE49-F238E27FC236}">
                <a16:creationId xmlns:a16="http://schemas.microsoft.com/office/drawing/2014/main" id="{0D6254E1-FF33-4DA6-820F-D375E8B9EA6C}"/>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643796" y="4928473"/>
            <a:ext cx="10843768" cy="1634900"/>
          </a:xfrm>
          <a:prstGeom prst="rect">
            <a:avLst/>
          </a:prstGeom>
        </p:spPr>
      </p:pic>
      <p:pic>
        <p:nvPicPr>
          <p:cNvPr id="1026" name="Picture 2">
            <a:extLst>
              <a:ext uri="{FF2B5EF4-FFF2-40B4-BE49-F238E27FC236}">
                <a16:creationId xmlns:a16="http://schemas.microsoft.com/office/drawing/2014/main" id="{048FB233-ED68-4B00-AFE4-A8AA9E8E8F80}"/>
              </a:ext>
            </a:extLst>
          </p:cNvPr>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6829147" y="1351875"/>
            <a:ext cx="4895324"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606097"/>
      </p:ext>
    </p:extLst>
  </p:cSld>
  <p:clrMapOvr>
    <a:masterClrMapping/>
  </p:clrMapOvr>
  <p:extLst>
    <p:ext uri="{DCECCB84-F9BA-43D5-87BE-67443E8EF086}">
      <p15:sldGuideLst xmlns:p15="http://schemas.microsoft.com/office/powerpoint/2012/main">
        <p15:guide id="1" pos="600">
          <p15:clr>
            <a:srgbClr val="FBAE40"/>
          </p15:clr>
        </p15:guide>
        <p15:guide id="2" pos="46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F57868-F35D-4453-8B24-8D27DE48B08C}" type="datetime1">
              <a:rPr lang="en-US" smtClean="0"/>
              <a:t>2/2/2021</a:t>
            </a:fld>
            <a:endParaRPr lang="en-US" dirty="0"/>
          </a:p>
        </p:txBody>
      </p:sp>
      <p:sp>
        <p:nvSpPr>
          <p:cNvPr id="5" name="Footer Placeholder 4"/>
          <p:cNvSpPr>
            <a:spLocks noGrp="1"/>
          </p:cNvSpPr>
          <p:nvPr>
            <p:ph type="ftr" sz="quarter" idx="11"/>
          </p:nvPr>
        </p:nvSpPr>
        <p:spPr/>
        <p:txBody>
          <a:bodyPr/>
          <a:lstStyle/>
          <a:p>
            <a:r>
              <a:rPr lang="en-US"/>
              <a:t>Copyright © 2021 by Ming-Long Lam, Ph.D.</a:t>
            </a:r>
            <a:endParaRPr lang="en-US" dirty="0"/>
          </a:p>
        </p:txBody>
      </p:sp>
      <p:sp>
        <p:nvSpPr>
          <p:cNvPr id="6" name="Slide Number Placeholder 5"/>
          <p:cNvSpPr>
            <a:spLocks noGrp="1"/>
          </p:cNvSpPr>
          <p:nvPr>
            <p:ph type="sldNum" sz="quarter" idx="12"/>
          </p:nvPr>
        </p:nvSpPr>
        <p:spPr>
          <a:xfrm>
            <a:off x="9448800" y="0"/>
            <a:ext cx="2743200" cy="365125"/>
          </a:xfrm>
        </p:spPr>
        <p:txBody>
          <a:bodyPr/>
          <a:lstStyle>
            <a:lvl1pPr>
              <a:defRPr>
                <a:solidFill>
                  <a:srgbClr val="FFFF00"/>
                </a:solidFill>
              </a:defRPr>
            </a:lvl1pPr>
          </a:lstStyle>
          <a:p>
            <a:fld id="{1C20BA80-1909-427C-B3BD-3DD8AEAFD5BE}" type="slidenum">
              <a:rPr lang="en-US" smtClean="0"/>
              <a:pPr/>
              <a:t>‹#›</a:t>
            </a:fld>
            <a:endParaRPr lang="en-US" dirty="0"/>
          </a:p>
        </p:txBody>
      </p:sp>
    </p:spTree>
    <p:extLst>
      <p:ext uri="{BB962C8B-B14F-4D97-AF65-F5344CB8AC3E}">
        <p14:creationId xmlns:p14="http://schemas.microsoft.com/office/powerpoint/2010/main" val="74712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A7871-6BE4-40B4-82F8-5E73D6E11CC6}" type="datetime1">
              <a:rPr lang="en-US" smtClean="0"/>
              <a:t>2/2/2021</a:t>
            </a:fld>
            <a:endParaRPr lang="en-US" dirty="0"/>
          </a:p>
        </p:txBody>
      </p:sp>
      <p:sp>
        <p:nvSpPr>
          <p:cNvPr id="5" name="Footer Placeholder 4"/>
          <p:cNvSpPr>
            <a:spLocks noGrp="1"/>
          </p:cNvSpPr>
          <p:nvPr>
            <p:ph type="ftr" sz="quarter" idx="11"/>
          </p:nvPr>
        </p:nvSpPr>
        <p:spPr/>
        <p:txBody>
          <a:bodyPr/>
          <a:lstStyle/>
          <a:p>
            <a:r>
              <a:rPr lang="en-US"/>
              <a:t>Copyright © 2021 by Ming-Long Lam, Ph.D.</a:t>
            </a:r>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65504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DADB9B-36B5-4E68-A769-01D4BEBDFAFC}" type="datetime1">
              <a:rPr lang="en-US" smtClean="0"/>
              <a:t>2/2/2021</a:t>
            </a:fld>
            <a:endParaRPr lang="en-US" dirty="0"/>
          </a:p>
        </p:txBody>
      </p:sp>
      <p:sp>
        <p:nvSpPr>
          <p:cNvPr id="6" name="Footer Placeholder 5"/>
          <p:cNvSpPr>
            <a:spLocks noGrp="1"/>
          </p:cNvSpPr>
          <p:nvPr>
            <p:ph type="ftr" sz="quarter" idx="11"/>
          </p:nvPr>
        </p:nvSpPr>
        <p:spPr/>
        <p:txBody>
          <a:bodyPr/>
          <a:lstStyle/>
          <a:p>
            <a:r>
              <a:rPr lang="en-US"/>
              <a:t>Copyright © 2021 by Ming-Long Lam, Ph.D.</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5169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191067-D8E1-4C5B-B0A0-87BFCEBEF002}" type="datetime1">
              <a:rPr lang="en-US" smtClean="0"/>
              <a:t>2/2/2021</a:t>
            </a:fld>
            <a:endParaRPr lang="en-US" dirty="0"/>
          </a:p>
        </p:txBody>
      </p:sp>
      <p:sp>
        <p:nvSpPr>
          <p:cNvPr id="8" name="Footer Placeholder 7"/>
          <p:cNvSpPr>
            <a:spLocks noGrp="1"/>
          </p:cNvSpPr>
          <p:nvPr>
            <p:ph type="ftr" sz="quarter" idx="11"/>
          </p:nvPr>
        </p:nvSpPr>
        <p:spPr/>
        <p:txBody>
          <a:bodyPr/>
          <a:lstStyle/>
          <a:p>
            <a:r>
              <a:rPr lang="en-US"/>
              <a:t>Copyright © 2021 by Ming-Long Lam, Ph.D.</a:t>
            </a:r>
            <a:endParaRPr lang="en-US" dirty="0"/>
          </a:p>
        </p:txBody>
      </p:sp>
      <p:sp>
        <p:nvSpPr>
          <p:cNvPr id="9" name="Slide Number Placeholder 8"/>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423441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D520BA-FD9D-4DB5-8842-E23BE560BE76}" type="datetime1">
              <a:rPr lang="en-US" smtClean="0"/>
              <a:t>2/2/2021</a:t>
            </a:fld>
            <a:endParaRPr lang="en-US" dirty="0"/>
          </a:p>
        </p:txBody>
      </p:sp>
      <p:sp>
        <p:nvSpPr>
          <p:cNvPr id="4" name="Footer Placeholder 3"/>
          <p:cNvSpPr>
            <a:spLocks noGrp="1"/>
          </p:cNvSpPr>
          <p:nvPr>
            <p:ph type="ftr" sz="quarter" idx="11"/>
          </p:nvPr>
        </p:nvSpPr>
        <p:spPr/>
        <p:txBody>
          <a:bodyPr/>
          <a:lstStyle/>
          <a:p>
            <a:r>
              <a:rPr lang="en-US"/>
              <a:t>Copyright © 2021 by Ming-Long Lam, Ph.D.</a:t>
            </a:r>
            <a:endParaRPr lang="en-US" dirty="0"/>
          </a:p>
        </p:txBody>
      </p:sp>
      <p:sp>
        <p:nvSpPr>
          <p:cNvPr id="5" name="Slide Number Placeholder 4"/>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4923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BAC1C-D064-445C-AE6F-8AA8F79A296A}" type="datetime1">
              <a:rPr lang="en-US" smtClean="0"/>
              <a:t>2/2/2021</a:t>
            </a:fld>
            <a:endParaRPr lang="en-US" dirty="0"/>
          </a:p>
        </p:txBody>
      </p:sp>
      <p:sp>
        <p:nvSpPr>
          <p:cNvPr id="3" name="Footer Placeholder 2"/>
          <p:cNvSpPr>
            <a:spLocks noGrp="1"/>
          </p:cNvSpPr>
          <p:nvPr>
            <p:ph type="ftr" sz="quarter" idx="11"/>
          </p:nvPr>
        </p:nvSpPr>
        <p:spPr/>
        <p:txBody>
          <a:bodyPr/>
          <a:lstStyle/>
          <a:p>
            <a:r>
              <a:rPr lang="en-US"/>
              <a:t>Copyright © 2021 by Ming-Long Lam, Ph.D.</a:t>
            </a:r>
            <a:endParaRPr lang="en-US" dirty="0"/>
          </a:p>
        </p:txBody>
      </p:sp>
      <p:sp>
        <p:nvSpPr>
          <p:cNvPr id="4" name="Slide Number Placeholder 3"/>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2031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B10D11-9507-4150-B10C-D0F08A9A488F}" type="datetime1">
              <a:rPr lang="en-US" smtClean="0"/>
              <a:t>2/2/2021</a:t>
            </a:fld>
            <a:endParaRPr lang="en-US" dirty="0"/>
          </a:p>
        </p:txBody>
      </p:sp>
      <p:sp>
        <p:nvSpPr>
          <p:cNvPr id="6" name="Footer Placeholder 5"/>
          <p:cNvSpPr>
            <a:spLocks noGrp="1"/>
          </p:cNvSpPr>
          <p:nvPr>
            <p:ph type="ftr" sz="quarter" idx="11"/>
          </p:nvPr>
        </p:nvSpPr>
        <p:spPr/>
        <p:txBody>
          <a:bodyPr/>
          <a:lstStyle/>
          <a:p>
            <a:r>
              <a:rPr lang="en-US"/>
              <a:t>Copyright © 2021 by Ming-Long Lam, Ph.D.</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82665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E5FA63-08C2-481D-AE0E-8F8CAAC0ED86}" type="datetime1">
              <a:rPr lang="en-US" smtClean="0"/>
              <a:t>2/2/2021</a:t>
            </a:fld>
            <a:endParaRPr lang="en-US" dirty="0"/>
          </a:p>
        </p:txBody>
      </p:sp>
      <p:sp>
        <p:nvSpPr>
          <p:cNvPr id="6" name="Footer Placeholder 5"/>
          <p:cNvSpPr>
            <a:spLocks noGrp="1"/>
          </p:cNvSpPr>
          <p:nvPr>
            <p:ph type="ftr" sz="quarter" idx="11"/>
          </p:nvPr>
        </p:nvSpPr>
        <p:spPr/>
        <p:txBody>
          <a:bodyPr/>
          <a:lstStyle/>
          <a:p>
            <a:r>
              <a:rPr lang="en-US"/>
              <a:t>Copyright © 2021 by Ming-Long Lam, Ph.D.</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0617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500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D5F9DD-095E-4443-BE85-01912AC3AEB3}" type="datetime1">
              <a:rPr lang="en-US" smtClean="0"/>
              <a:t>2/2/2021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2021 by Ming-Long Lam, Ph.D.</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0BA80-1909-427C-B3BD-3DD8AEAFD5BE}" type="slidenum">
              <a:rPr lang="en-US" smtClean="0"/>
              <a:t>‹#›</a:t>
            </a:fld>
            <a:endParaRPr lang="en-US" dirty="0"/>
          </a:p>
        </p:txBody>
      </p:sp>
      <p:pic>
        <p:nvPicPr>
          <p:cNvPr id="12" name="Picture 11" descr="A picture containing chart&#10;&#10;Description automatically generated">
            <a:extLst>
              <a:ext uri="{FF2B5EF4-FFF2-40B4-BE49-F238E27FC236}">
                <a16:creationId xmlns:a16="http://schemas.microsoft.com/office/drawing/2014/main" id="{A732BFD9-F1B5-489A-9F85-1F59C7D08220}"/>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8983581" y="6400800"/>
            <a:ext cx="3208419" cy="457200"/>
          </a:xfrm>
          <a:prstGeom prst="rect">
            <a:avLst/>
          </a:prstGeom>
        </p:spPr>
      </p:pic>
    </p:spTree>
    <p:extLst>
      <p:ext uri="{BB962C8B-B14F-4D97-AF65-F5344CB8AC3E}">
        <p14:creationId xmlns:p14="http://schemas.microsoft.com/office/powerpoint/2010/main" val="1554384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4.png"/><Relationship Id="rId7" Type="http://schemas.openxmlformats.org/officeDocument/2006/relationships/diagramColors" Target="../diagrams/colors4.xml"/><Relationship Id="rId12" Type="http://schemas.openxmlformats.org/officeDocument/2006/relationships/diagramColors" Target="../diagrams/colors4.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diagramQuickStyle" Target="../diagrams/quickStyle4.xml"/><Relationship Id="rId5" Type="http://schemas.openxmlformats.org/officeDocument/2006/relationships/diagramLayout" Target="../diagrams/layout4.xml"/><Relationship Id="rId10"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diagramData" Target="../diagrams/data5.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5.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5.xml"/><Relationship Id="rId5" Type="http://schemas.openxmlformats.org/officeDocument/2006/relationships/diagramQuickStyle" Target="../diagrams/quickStyle5.xml"/><Relationship Id="rId10"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diagramLayout" Target="../diagrams/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6.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scikit-learn.org/stable/modules/generated/sklearn.neighbors.DistanceMetric.html#sklearn.neighbors.DistanceMetric"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cikit-learn.org/stable/modules/neighbors.html#unsupervised-neighbors"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9D82BB-9BAC-9D4E-8430-29669667E359}"/>
              </a:ext>
            </a:extLst>
          </p:cNvPr>
          <p:cNvSpPr>
            <a:spLocks noGrp="1"/>
          </p:cNvSpPr>
          <p:nvPr>
            <p:ph type="sldNum" sz="quarter" idx="4"/>
          </p:nvPr>
        </p:nvSpPr>
        <p:spPr/>
        <p:txBody>
          <a:bodyPr/>
          <a:lstStyle/>
          <a:p>
            <a:fld id="{8B4864EB-539C-3D47-AD29-245514BFE515}" type="slidenum">
              <a:rPr lang="en-US" smtClean="0"/>
              <a:pPr/>
              <a:t>1</a:t>
            </a:fld>
            <a:endParaRPr lang="en-US" dirty="0"/>
          </a:p>
        </p:txBody>
      </p:sp>
      <p:sp>
        <p:nvSpPr>
          <p:cNvPr id="3" name="Title 1">
            <a:extLst>
              <a:ext uri="{FF2B5EF4-FFF2-40B4-BE49-F238E27FC236}">
                <a16:creationId xmlns:a16="http://schemas.microsoft.com/office/drawing/2014/main" id="{4EE89C89-777F-7041-8A97-0E30E8C96679}"/>
              </a:ext>
            </a:extLst>
          </p:cNvPr>
          <p:cNvSpPr txBox="1">
            <a:spLocks/>
          </p:cNvSpPr>
          <p:nvPr/>
        </p:nvSpPr>
        <p:spPr>
          <a:xfrm>
            <a:off x="811505" y="422209"/>
            <a:ext cx="6747934" cy="2759530"/>
          </a:xfrm>
          <a:prstGeom prst="rect">
            <a:avLst/>
          </a:prstGeom>
        </p:spPr>
        <p:txBody>
          <a:bodyPr anchor="b">
            <a:normAutofit/>
          </a:bodyPr>
          <a:lstStyle>
            <a:lvl1pPr algn="ctr" defTabSz="914400" rtl="0" eaLnBrk="1" latinLnBrk="0" hangingPunct="1">
              <a:lnSpc>
                <a:spcPct val="100000"/>
              </a:lnSpc>
              <a:spcBef>
                <a:spcPct val="0"/>
              </a:spcBef>
              <a:buNone/>
              <a:defRPr sz="6000" b="1" i="0" kern="1200">
                <a:solidFill>
                  <a:schemeClr val="accent1"/>
                </a:solidFill>
                <a:latin typeface="Gotham Bold" pitchFamily="2" charset="0"/>
                <a:ea typeface="+mj-ea"/>
                <a:cs typeface="Gotham Bold" pitchFamily="2" charset="0"/>
              </a:defRPr>
            </a:lvl1pPr>
          </a:lstStyle>
          <a:p>
            <a:pPr algn="l">
              <a:lnSpc>
                <a:spcPct val="100000"/>
              </a:lnSpc>
            </a:pPr>
            <a:r>
              <a:rPr lang="en-US" sz="5400" dirty="0">
                <a:solidFill>
                  <a:srgbClr val="C00000"/>
                </a:solidFill>
                <a:latin typeface="Arial" panose="020B0604020202020204" pitchFamily="34" charset="0"/>
                <a:cs typeface="Arial" panose="020B0604020202020204" pitchFamily="34" charset="0"/>
              </a:rPr>
              <a:t>CS 484</a:t>
            </a:r>
          </a:p>
          <a:p>
            <a:pPr marL="9144" algn="l"/>
            <a:r>
              <a:rPr lang="en-US" sz="5400" b="0" dirty="0">
                <a:solidFill>
                  <a:srgbClr val="C00000"/>
                </a:solidFill>
                <a:latin typeface="Arial" panose="020B0604020202020204" pitchFamily="34" charset="0"/>
                <a:cs typeface="Arial" panose="020B0604020202020204" pitchFamily="34" charset="0"/>
              </a:rPr>
              <a:t>Introduction to Machine Learning</a:t>
            </a:r>
            <a:endParaRPr lang="en-US" sz="5400" b="0" i="0" dirty="0">
              <a:solidFill>
                <a:srgbClr val="C00000"/>
              </a:solidFill>
              <a:latin typeface="Arial" panose="020B0604020202020204" pitchFamily="34" charset="0"/>
              <a:cs typeface="Arial" panose="020B0604020202020204" pitchFamily="34" charset="0"/>
            </a:endParaRPr>
          </a:p>
        </p:txBody>
      </p:sp>
      <p:sp>
        <p:nvSpPr>
          <p:cNvPr id="4" name="Subtitle 2">
            <a:extLst>
              <a:ext uri="{FF2B5EF4-FFF2-40B4-BE49-F238E27FC236}">
                <a16:creationId xmlns:a16="http://schemas.microsoft.com/office/drawing/2014/main" id="{6E05EA78-0EF3-D340-950A-92657C70A162}"/>
              </a:ext>
            </a:extLst>
          </p:cNvPr>
          <p:cNvSpPr txBox="1">
            <a:spLocks/>
          </p:cNvSpPr>
          <p:nvPr/>
        </p:nvSpPr>
        <p:spPr>
          <a:xfrm>
            <a:off x="875908" y="4231394"/>
            <a:ext cx="6747934" cy="1207871"/>
          </a:xfrm>
          <a:prstGeom prst="rect">
            <a:avLst/>
          </a:prstGeom>
        </p:spPr>
        <p:txBody>
          <a:bodyPr/>
          <a:lstStyle>
            <a:lvl1pPr marL="0" indent="0" algn="ctr" defTabSz="914400" rtl="0" eaLnBrk="1" latinLnBrk="0" hangingPunct="1">
              <a:lnSpc>
                <a:spcPct val="100000"/>
              </a:lnSpc>
              <a:spcBef>
                <a:spcPts val="1000"/>
              </a:spcBef>
              <a:buClr>
                <a:schemeClr val="accent1"/>
              </a:buClr>
              <a:buFont typeface="Arial" panose="020B0604020202020204" pitchFamily="34" charset="0"/>
              <a:buNone/>
              <a:defRPr sz="2400" b="0" i="0" kern="1200">
                <a:solidFill>
                  <a:schemeClr val="tx1"/>
                </a:solidFill>
                <a:latin typeface="Gotham Book" pitchFamily="2" charset="0"/>
                <a:ea typeface="+mn-ea"/>
                <a:cs typeface="Gotham Book" pitchFamily="2" charset="0"/>
              </a:defRPr>
            </a:lvl1pPr>
            <a:lvl2pPr marL="457200" indent="0" algn="ctr" defTabSz="914400" rtl="0" eaLnBrk="1" latinLnBrk="0" hangingPunct="1">
              <a:lnSpc>
                <a:spcPct val="100000"/>
              </a:lnSpc>
              <a:spcBef>
                <a:spcPts val="5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5000"/>
              </a:lnSpc>
              <a:spcBef>
                <a:spcPts val="0"/>
              </a:spcBef>
            </a:pPr>
            <a:r>
              <a:rPr lang="en-US" sz="2200" b="1" dirty="0">
                <a:solidFill>
                  <a:schemeClr val="accent1"/>
                </a:solidFill>
                <a:latin typeface="Adobe Garamond Pro" panose="02020502060506020403" pitchFamily="18" charset="77"/>
                <a:cs typeface="Gotham Bold" pitchFamily="2" charset="0"/>
              </a:rPr>
              <a:t>Week 2, January 28, 2021</a:t>
            </a:r>
            <a:endParaRPr lang="en-US" sz="2200" b="1" i="0" kern="1200" dirty="0">
              <a:solidFill>
                <a:schemeClr val="accent1"/>
              </a:solidFill>
              <a:latin typeface="Adobe Garamond Pro" panose="02020502060506020403" pitchFamily="18" charset="77"/>
              <a:ea typeface="+mn-ea"/>
              <a:cs typeface="Gotham Bold" pitchFamily="2" charset="0"/>
            </a:endParaRPr>
          </a:p>
          <a:p>
            <a:pPr algn="l">
              <a:lnSpc>
                <a:spcPct val="125000"/>
              </a:lnSpc>
              <a:spcBef>
                <a:spcPts val="0"/>
              </a:spcBef>
            </a:pPr>
            <a:r>
              <a:rPr lang="en-US" sz="1800" b="0" i="0" kern="1200" dirty="0">
                <a:solidFill>
                  <a:schemeClr val="accent1"/>
                </a:solidFill>
                <a:latin typeface="Adobe Garamond Pro" panose="02020502060506020403" pitchFamily="18" charset="77"/>
                <a:ea typeface="+mn-ea"/>
                <a:cs typeface="Gotham Bold" pitchFamily="2" charset="0"/>
              </a:rPr>
              <a:t>Spring Semester 2021</a:t>
            </a:r>
          </a:p>
        </p:txBody>
      </p:sp>
    </p:spTree>
    <p:extLst>
      <p:ext uri="{BB962C8B-B14F-4D97-AF65-F5344CB8AC3E}">
        <p14:creationId xmlns:p14="http://schemas.microsoft.com/office/powerpoint/2010/main" val="2084969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Common Distance Metrics</a:t>
            </a:r>
          </a:p>
        </p:txBody>
      </p:sp>
      <p:sp>
        <p:nvSpPr>
          <p:cNvPr id="7" name="Slide Number Placeholder 6"/>
          <p:cNvSpPr>
            <a:spLocks noGrp="1"/>
          </p:cNvSpPr>
          <p:nvPr>
            <p:ph type="sldNum" sz="quarter" idx="12"/>
          </p:nvPr>
        </p:nvSpPr>
        <p:spPr/>
        <p:txBody>
          <a:bodyPr/>
          <a:lstStyle/>
          <a:p>
            <a:fld id="{1C20BA80-1909-427C-B3BD-3DD8AEAFD5BE}" type="slidenum">
              <a:rPr lang="en-US" smtClean="0"/>
              <a:t>10</a:t>
            </a:fld>
            <a:endParaRPr lang="en-US" dirty="0"/>
          </a:p>
        </p:txBody>
      </p:sp>
      <p:graphicFrame>
        <p:nvGraphicFramePr>
          <p:cNvPr id="5" name="Content Placeholder 4">
            <a:extLst>
              <a:ext uri="{FF2B5EF4-FFF2-40B4-BE49-F238E27FC236}">
                <a16:creationId xmlns:a16="http://schemas.microsoft.com/office/drawing/2014/main" id="{79A74802-645E-45F4-994F-B0ABCC6B71B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21F904B5-CB5D-4126-BEEB-C8FCA1C79972}"/>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69970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Euclidean Distance</a:t>
            </a:r>
          </a:p>
        </p:txBody>
      </p:sp>
      <p:sp>
        <p:nvSpPr>
          <p:cNvPr id="7" name="Slide Number Placeholder 6"/>
          <p:cNvSpPr>
            <a:spLocks noGrp="1"/>
          </p:cNvSpPr>
          <p:nvPr>
            <p:ph type="sldNum" sz="quarter" idx="12"/>
          </p:nvPr>
        </p:nvSpPr>
        <p:spPr/>
        <p:txBody>
          <a:bodyPr/>
          <a:lstStyle/>
          <a:p>
            <a:fld id="{1C20BA80-1909-427C-B3BD-3DD8AEAFD5BE}" type="slidenum">
              <a:rPr lang="en-US" smtClean="0"/>
              <a:t>11</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nSpc>
                    <a:spcPct val="100000"/>
                  </a:lnSpc>
                </a:pPr>
                <a:r>
                  <a:rPr lang="en-US" dirty="0"/>
                  <a:t>Root Sum of Squared Differences</a:t>
                </a:r>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1">
                                  <a:latin typeface="Cambria Math" panose="02040503050406030204" pitchFamily="18" charset="0"/>
                                </a:rPr>
                                <m:t>, </m:t>
                              </m:r>
                              <m:r>
                                <a:rPr lang="en-US" b="1" i="1">
                                  <a:latin typeface="Cambria Math" panose="02040503050406030204" pitchFamily="18" charset="0"/>
                                </a:rPr>
                                <m:t>𝐱</m:t>
                              </m:r>
                            </m:e>
                            <m:sub>
                              <m:r>
                                <a:rPr lang="en-US" i="1">
                                  <a:latin typeface="Cambria Math" panose="02040503050406030204" pitchFamily="18" charset="0"/>
                                </a:rPr>
                                <m:t>𝑗</m:t>
                              </m:r>
                            </m:sub>
                          </m:sSub>
                        </m:e>
                      </m:d>
                      <m:r>
                        <a:rPr lang="en-US">
                          <a:latin typeface="Cambria Math" panose="02040503050406030204" pitchFamily="18" charset="0"/>
                        </a:rPr>
                        <m:t>=</m:t>
                      </m:r>
                      <m:rad>
                        <m:radPr>
                          <m:degHide m:val="on"/>
                          <m:ctrlPr>
                            <a:rPr lang="en-US" i="1">
                              <a:latin typeface="Cambria Math" panose="02040503050406030204" pitchFamily="18" charset="0"/>
                            </a:rPr>
                          </m:ctrlPr>
                        </m:radPr>
                        <m:deg/>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𝑣</m:t>
                              </m:r>
                              <m:r>
                                <a:rPr lang="en-US" i="1">
                                  <a:latin typeface="Cambria Math" panose="02040503050406030204" pitchFamily="18" charset="0"/>
                                </a:rPr>
                                <m:t>=1</m:t>
                              </m:r>
                            </m:sub>
                            <m:sup>
                              <m:r>
                                <a:rPr lang="en-US" i="1">
                                  <a:latin typeface="Cambria Math" panose="02040503050406030204" pitchFamily="18" charset="0"/>
                                </a:rPr>
                                <m:t>𝑝</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𝑖𝑣</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𝑗𝑣</m:t>
                                          </m:r>
                                        </m:sub>
                                      </m:sSub>
                                    </m:e>
                                  </m:d>
                                </m:e>
                                <m:sup>
                                  <m:r>
                                    <a:rPr lang="en-US" i="1">
                                      <a:latin typeface="Cambria Math" panose="02040503050406030204" pitchFamily="18" charset="0"/>
                                    </a:rPr>
                                    <m:t>2</m:t>
                                  </m:r>
                                </m:sup>
                              </m:sSup>
                            </m:e>
                          </m:nary>
                        </m:e>
                      </m:rad>
                    </m:oMath>
                  </m:oMathPara>
                </a14:m>
                <a:endParaRPr lang="en-US" dirty="0"/>
              </a:p>
              <a:p>
                <a:pPr>
                  <a:lnSpc>
                    <a:spcPct val="100000"/>
                  </a:lnSpc>
                </a:pPr>
                <a:r>
                  <a:rPr lang="en-US" dirty="0"/>
                  <a:t>The distance for the most direct path between two points in the </a:t>
                </a:r>
                <a:r>
                  <a:rPr lang="en-US" i="1" dirty="0"/>
                  <a:t>p</a:t>
                </a:r>
                <a:r>
                  <a:rPr lang="en-US" dirty="0"/>
                  <a:t>-dimensional space.</a:t>
                </a:r>
              </a:p>
              <a:p>
                <a:pPr>
                  <a:lnSpc>
                    <a:spcPct val="100000"/>
                  </a:lnSpc>
                </a:pPr>
                <a:r>
                  <a:rPr lang="en-US" dirty="0"/>
                  <a:t>Also known as the “as-the-crow-flies” or the “beeline” distance.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12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1F904B5-CB5D-4126-BEEB-C8FCA1C79972}"/>
              </a:ext>
            </a:extLst>
          </p:cNvPr>
          <p:cNvSpPr>
            <a:spLocks noGrp="1"/>
          </p:cNvSpPr>
          <p:nvPr>
            <p:ph type="ftr" sz="quarter" idx="11"/>
          </p:nvPr>
        </p:nvSpPr>
        <p:spPr/>
        <p:txBody>
          <a:bodyPr/>
          <a:lstStyle/>
          <a:p>
            <a:r>
              <a:rPr lang="en-US"/>
              <a:t>Copyright © 2021 by Ming-Long Lam, Ph.D.</a:t>
            </a:r>
            <a:endParaRPr lang="en-US" dirty="0"/>
          </a:p>
        </p:txBody>
      </p:sp>
      <p:pic>
        <p:nvPicPr>
          <p:cNvPr id="5" name="Picture 4">
            <a:extLst>
              <a:ext uri="{FF2B5EF4-FFF2-40B4-BE49-F238E27FC236}">
                <a16:creationId xmlns:a16="http://schemas.microsoft.com/office/drawing/2014/main" id="{0A7303D9-4BEC-4D35-ADBD-50106EE6F1AB}"/>
              </a:ext>
            </a:extLst>
          </p:cNvPr>
          <p:cNvPicPr>
            <a:picLocks noChangeAspect="1"/>
          </p:cNvPicPr>
          <p:nvPr/>
        </p:nvPicPr>
        <p:blipFill>
          <a:blip r:embed="rId4"/>
          <a:stretch>
            <a:fillRect/>
          </a:stretch>
        </p:blipFill>
        <p:spPr>
          <a:xfrm>
            <a:off x="9067800" y="365125"/>
            <a:ext cx="2286000" cy="3522944"/>
          </a:xfrm>
          <a:prstGeom prst="rect">
            <a:avLst/>
          </a:prstGeom>
        </p:spPr>
      </p:pic>
    </p:spTree>
    <p:extLst>
      <p:ext uri="{BB962C8B-B14F-4D97-AF65-F5344CB8AC3E}">
        <p14:creationId xmlns:p14="http://schemas.microsoft.com/office/powerpoint/2010/main" val="1491542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Manhattan Distance</a:t>
            </a:r>
          </a:p>
        </p:txBody>
      </p:sp>
      <p:sp>
        <p:nvSpPr>
          <p:cNvPr id="7" name="Slide Number Placeholder 6"/>
          <p:cNvSpPr>
            <a:spLocks noGrp="1"/>
          </p:cNvSpPr>
          <p:nvPr>
            <p:ph type="sldNum" sz="quarter" idx="12"/>
          </p:nvPr>
        </p:nvSpPr>
        <p:spPr/>
        <p:txBody>
          <a:bodyPr/>
          <a:lstStyle/>
          <a:p>
            <a:fld id="{1C20BA80-1909-427C-B3BD-3DD8AEAFD5BE}" type="slidenum">
              <a:rPr lang="en-US" smtClean="0"/>
              <a:t>12</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nSpc>
                    <a:spcPct val="100000"/>
                  </a:lnSpc>
                </a:pPr>
                <a:r>
                  <a:rPr lang="en-US" dirty="0"/>
                  <a:t>Sum of Absolute Differences:</a:t>
                </a:r>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1">
                                  <a:latin typeface="Cambria Math" panose="02040503050406030204" pitchFamily="18" charset="0"/>
                                </a:rPr>
                                <m:t>, </m:t>
                              </m:r>
                              <m:r>
                                <a:rPr lang="en-US" b="1" i="1">
                                  <a:latin typeface="Cambria Math" panose="02040503050406030204" pitchFamily="18" charset="0"/>
                                </a:rPr>
                                <m:t>𝐱</m:t>
                              </m:r>
                            </m:e>
                            <m:sub>
                              <m:r>
                                <a:rPr lang="en-US" i="1">
                                  <a:latin typeface="Cambria Math" panose="02040503050406030204" pitchFamily="18" charset="0"/>
                                </a:rPr>
                                <m:t>𝑗</m:t>
                              </m:r>
                            </m:sub>
                          </m:sSub>
                        </m:e>
                      </m:d>
                      <m:r>
                        <a:rPr lang="en-US">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𝑣</m:t>
                          </m:r>
                          <m:r>
                            <a:rPr lang="en-US" i="1">
                              <a:latin typeface="Cambria Math" panose="02040503050406030204" pitchFamily="18" charset="0"/>
                            </a:rPr>
                            <m:t>=1</m:t>
                          </m:r>
                        </m:sub>
                        <m:sup>
                          <m:r>
                            <a:rPr lang="en-US" i="1">
                              <a:latin typeface="Cambria Math" panose="02040503050406030204" pitchFamily="18" charset="0"/>
                            </a:rPr>
                            <m:t>𝑝</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𝑖𝑣</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𝑗𝑣</m:t>
                                  </m:r>
                                </m:sub>
                              </m:sSub>
                            </m:e>
                          </m:d>
                        </m:e>
                      </m:nary>
                    </m:oMath>
                  </m:oMathPara>
                </a14:m>
                <a:endParaRPr lang="en-US" dirty="0"/>
              </a:p>
              <a:p>
                <a:pPr>
                  <a:lnSpc>
                    <a:spcPct val="100000"/>
                  </a:lnSpc>
                </a:pPr>
                <a:r>
                  <a:rPr lang="en-US" dirty="0"/>
                  <a:t>The travel distance between two points in the </a:t>
                </a:r>
                <a:r>
                  <a:rPr lang="en-US" i="1" dirty="0"/>
                  <a:t>p</a:t>
                </a:r>
                <a:r>
                  <a:rPr lang="en-US" dirty="0"/>
                  <a:t>-dimensional space when movement is restricted to directions that are parallel to the axes.</a:t>
                </a:r>
              </a:p>
              <a:p>
                <a:pPr>
                  <a:lnSpc>
                    <a:spcPct val="100000"/>
                  </a:lnSpc>
                </a:pPr>
                <a:r>
                  <a:rPr lang="en-US" dirty="0"/>
                  <a:t>Also known as the “taxi-cab” or the “city-block” distance.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12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1F904B5-CB5D-4126-BEEB-C8FCA1C79972}"/>
              </a:ext>
            </a:extLst>
          </p:cNvPr>
          <p:cNvSpPr>
            <a:spLocks noGrp="1"/>
          </p:cNvSpPr>
          <p:nvPr>
            <p:ph type="ftr" sz="quarter" idx="11"/>
          </p:nvPr>
        </p:nvSpPr>
        <p:spPr/>
        <p:txBody>
          <a:bodyPr/>
          <a:lstStyle/>
          <a:p>
            <a:r>
              <a:rPr lang="en-US"/>
              <a:t>Copyright © 2021 by Ming-Long Lam, Ph.D.</a:t>
            </a:r>
            <a:endParaRPr lang="en-US" dirty="0"/>
          </a:p>
        </p:txBody>
      </p:sp>
      <p:pic>
        <p:nvPicPr>
          <p:cNvPr id="6" name="Picture 5">
            <a:extLst>
              <a:ext uri="{FF2B5EF4-FFF2-40B4-BE49-F238E27FC236}">
                <a16:creationId xmlns:a16="http://schemas.microsoft.com/office/drawing/2014/main" id="{D1A748AD-60FA-434B-B66E-BBCA7527FA66}"/>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848600" y="500062"/>
            <a:ext cx="3200400" cy="1896901"/>
          </a:xfrm>
          <a:prstGeom prst="rect">
            <a:avLst/>
          </a:prstGeom>
        </p:spPr>
      </p:pic>
    </p:spTree>
    <p:extLst>
      <p:ext uri="{BB962C8B-B14F-4D97-AF65-F5344CB8AC3E}">
        <p14:creationId xmlns:p14="http://schemas.microsoft.com/office/powerpoint/2010/main" val="2299893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Chebyshev Distance</a:t>
            </a:r>
          </a:p>
        </p:txBody>
      </p:sp>
      <p:sp>
        <p:nvSpPr>
          <p:cNvPr id="7" name="Slide Number Placeholder 6"/>
          <p:cNvSpPr>
            <a:spLocks noGrp="1"/>
          </p:cNvSpPr>
          <p:nvPr>
            <p:ph type="sldNum" sz="quarter" idx="12"/>
          </p:nvPr>
        </p:nvSpPr>
        <p:spPr/>
        <p:txBody>
          <a:bodyPr/>
          <a:lstStyle/>
          <a:p>
            <a:fld id="{1C20BA80-1909-427C-B3BD-3DD8AEAFD5BE}" type="slidenum">
              <a:rPr lang="en-US" smtClean="0"/>
              <a:t>13</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nSpc>
                    <a:spcPct val="100000"/>
                  </a:lnSpc>
                </a:pPr>
                <a:r>
                  <a:rPr lang="en-US" dirty="0"/>
                  <a:t>Maximum of Absolute Differences</a:t>
                </a:r>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1">
                                  <a:latin typeface="Cambria Math" panose="02040503050406030204" pitchFamily="18" charset="0"/>
                                </a:rPr>
                                <m:t>, </m:t>
                              </m:r>
                              <m:r>
                                <a:rPr lang="en-US" b="1" i="1">
                                  <a:latin typeface="Cambria Math" panose="02040503050406030204" pitchFamily="18" charset="0"/>
                                </a:rPr>
                                <m:t>𝐱</m:t>
                              </m:r>
                            </m:e>
                            <m:sub>
                              <m:r>
                                <a:rPr lang="en-US" i="1">
                                  <a:latin typeface="Cambria Math" panose="02040503050406030204" pitchFamily="18" charset="0"/>
                                </a:rPr>
                                <m:t>𝑗</m:t>
                              </m:r>
                            </m:sub>
                          </m:sSub>
                        </m:e>
                      </m:d>
                      <m:r>
                        <a:rPr lang="en-US">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1≤</m:t>
                              </m:r>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𝑝</m:t>
                              </m:r>
                            </m:lim>
                          </m:limLow>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𝑖𝑣</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𝑗𝑣</m:t>
                                  </m:r>
                                </m:sub>
                              </m:sSub>
                            </m:e>
                          </m:d>
                        </m:e>
                      </m:func>
                    </m:oMath>
                  </m:oMathPara>
                </a14:m>
                <a:endParaRPr lang="en-US" dirty="0"/>
              </a:p>
              <a:p>
                <a:pPr>
                  <a:lnSpc>
                    <a:spcPct val="100000"/>
                  </a:lnSpc>
                </a:pPr>
                <a:r>
                  <a:rPr lang="en-US" dirty="0"/>
                  <a:t>It is named after the nineteenth-century Russian mathematician </a:t>
                </a:r>
                <a:r>
                  <a:rPr lang="en-US" dirty="0" err="1"/>
                  <a:t>Pafnuty</a:t>
                </a:r>
                <a:r>
                  <a:rPr lang="en-US" dirty="0"/>
                  <a:t> </a:t>
                </a:r>
                <a:r>
                  <a:rPr lang="en-US" dirty="0" err="1"/>
                  <a:t>Lvovich</a:t>
                </a:r>
                <a:r>
                  <a:rPr lang="en-US" dirty="0"/>
                  <a:t> Chebyshev (1821 – 1894).</a:t>
                </a:r>
              </a:p>
              <a:p>
                <a:pPr>
                  <a:lnSpc>
                    <a:spcPct val="100000"/>
                  </a:lnSpc>
                </a:pPr>
                <a:r>
                  <a:rPr lang="en-US" dirty="0"/>
                  <a:t>Also known as the chessboard distance because this distance is the minimum number of moves needed by a king chess piece to go from one square on a chessboard to another.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12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1F904B5-CB5D-4126-BEEB-C8FCA1C79972}"/>
              </a:ext>
            </a:extLst>
          </p:cNvPr>
          <p:cNvSpPr>
            <a:spLocks noGrp="1"/>
          </p:cNvSpPr>
          <p:nvPr>
            <p:ph type="ftr" sz="quarter" idx="11"/>
          </p:nvPr>
        </p:nvSpPr>
        <p:spPr/>
        <p:txBody>
          <a:bodyPr/>
          <a:lstStyle/>
          <a:p>
            <a:r>
              <a:rPr lang="en-US"/>
              <a:t>Copyright © 2021 by Ming-Long Lam, Ph.D.</a:t>
            </a:r>
            <a:endParaRPr lang="en-US" dirty="0"/>
          </a:p>
        </p:txBody>
      </p:sp>
      <p:pic>
        <p:nvPicPr>
          <p:cNvPr id="5" name="Picture 4">
            <a:extLst>
              <a:ext uri="{FF2B5EF4-FFF2-40B4-BE49-F238E27FC236}">
                <a16:creationId xmlns:a16="http://schemas.microsoft.com/office/drawing/2014/main" id="{0A295514-8203-4316-93BE-F4873F2599C3}"/>
              </a:ext>
            </a:extLst>
          </p:cNvPr>
          <p:cNvPicPr>
            <a:picLocks noChangeAspect="1"/>
          </p:cNvPicPr>
          <p:nvPr/>
        </p:nvPicPr>
        <p:blipFill>
          <a:blip r:embed="rId4"/>
          <a:stretch>
            <a:fillRect/>
          </a:stretch>
        </p:blipFill>
        <p:spPr>
          <a:xfrm>
            <a:off x="9350051" y="321020"/>
            <a:ext cx="1828800" cy="2650435"/>
          </a:xfrm>
          <a:prstGeom prst="rect">
            <a:avLst/>
          </a:prstGeom>
        </p:spPr>
      </p:pic>
    </p:spTree>
    <p:extLst>
      <p:ext uri="{BB962C8B-B14F-4D97-AF65-F5344CB8AC3E}">
        <p14:creationId xmlns:p14="http://schemas.microsoft.com/office/powerpoint/2010/main" val="2317355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Cosine Distance</a:t>
            </a:r>
          </a:p>
        </p:txBody>
      </p:sp>
      <p:sp>
        <p:nvSpPr>
          <p:cNvPr id="7" name="Slide Number Placeholder 6"/>
          <p:cNvSpPr>
            <a:spLocks noGrp="1"/>
          </p:cNvSpPr>
          <p:nvPr>
            <p:ph type="sldNum" sz="quarter" idx="12"/>
          </p:nvPr>
        </p:nvSpPr>
        <p:spPr/>
        <p:txBody>
          <a:bodyPr/>
          <a:lstStyle/>
          <a:p>
            <a:fld id="{1C20BA80-1909-427C-B3BD-3DD8AEAFD5BE}" type="slidenum">
              <a:rPr lang="en-US" smtClean="0"/>
              <a:t>14</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6803571" cy="4351338"/>
              </a:xfrm>
            </p:spPr>
            <p:txBody>
              <a:bodyPr>
                <a:normAutofit fontScale="85000" lnSpcReduction="10000"/>
              </a:bodyPr>
              <a:lstStyle/>
              <a:p>
                <a:pPr>
                  <a:lnSpc>
                    <a:spcPct val="100000"/>
                  </a:lnSpc>
                </a:pPr>
                <a:r>
                  <a:rPr lang="en-US" dirty="0"/>
                  <a:t>One minus the cosine of the angle between two vectors</a:t>
                </a:r>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1">
                                  <a:latin typeface="Cambria Math" panose="02040503050406030204" pitchFamily="18" charset="0"/>
                                </a:rPr>
                                <m:t>, </m:t>
                              </m:r>
                              <m:r>
                                <a:rPr lang="en-US" b="1" i="1">
                                  <a:latin typeface="Cambria Math" panose="02040503050406030204" pitchFamily="18" charset="0"/>
                                </a:rPr>
                                <m:t>𝐱</m:t>
                              </m:r>
                            </m:e>
                            <m:sub>
                              <m:r>
                                <a:rPr lang="en-US" i="1">
                                  <a:latin typeface="Cambria Math" panose="02040503050406030204" pitchFamily="18" charset="0"/>
                                </a:rPr>
                                <m:t>𝑗</m:t>
                              </m:r>
                            </m:sub>
                          </m:sSub>
                        </m:e>
                      </m:d>
                      <m:r>
                        <a:rPr lang="en-US">
                          <a:latin typeface="Cambria Math" panose="02040503050406030204" pitchFamily="18" charset="0"/>
                        </a:rPr>
                        <m:t>=</m:t>
                      </m:r>
                      <m:func>
                        <m:funcPr>
                          <m:ctrlPr>
                            <a:rPr lang="en-US" i="1" smtClean="0">
                              <a:latin typeface="Cambria Math" panose="02040503050406030204" pitchFamily="18" charset="0"/>
                            </a:rPr>
                          </m:ctrlPr>
                        </m:funcPr>
                        <m:fName>
                          <m:r>
                            <a:rPr lang="en-US" b="0" i="0" smtClean="0">
                              <a:latin typeface="Cambria Math" panose="02040503050406030204" pitchFamily="18" charset="0"/>
                            </a:rPr>
                            <m:t>1−</m:t>
                          </m:r>
                          <m:r>
                            <m:rPr>
                              <m:sty m:val="p"/>
                            </m:rPr>
                            <a:rPr lang="en-US" i="0" smtClean="0">
                              <a:latin typeface="Cambria Math" panose="02040503050406030204" pitchFamily="18" charset="0"/>
                            </a:rPr>
                            <m:t>cos</m:t>
                          </m:r>
                        </m:fName>
                        <m:e>
                          <m:r>
                            <a:rPr lang="en-US" i="1" smtClean="0">
                              <a:latin typeface="Cambria Math" panose="02040503050406030204" pitchFamily="18" charset="0"/>
                              <a:ea typeface="Cambria Math" panose="02040503050406030204" pitchFamily="18" charset="0"/>
                            </a:rPr>
                            <m:t>𝜃</m:t>
                          </m:r>
                        </m:e>
                      </m:func>
                      <m:r>
                        <a:rPr lang="en-US" b="0" i="1" smtClean="0">
                          <a:latin typeface="Cambria Math" panose="02040503050406030204" pitchFamily="18" charset="0"/>
                        </a:rPr>
                        <m:t>=</m:t>
                      </m:r>
                      <m:r>
                        <a:rPr lang="en-US" b="0" i="0" smtClean="0">
                          <a:latin typeface="Cambria Math" panose="02040503050406030204" pitchFamily="18" charset="0"/>
                        </a:rPr>
                        <m:t>1−</m:t>
                      </m:r>
                      <m:f>
                        <m:fPr>
                          <m:ctrlPr>
                            <a:rPr lang="en-US" b="0" i="1" smtClean="0">
                              <a:latin typeface="Cambria Math" panose="02040503050406030204" pitchFamily="18" charset="0"/>
                            </a:rPr>
                          </m:ctrlPr>
                        </m:fPr>
                        <m:num>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1">
                                      <a:latin typeface="Cambria Math" panose="02040503050406030204" pitchFamily="18" charset="0"/>
                                    </a:rPr>
                                    <m:t>, </m:t>
                                  </m:r>
                                  <m:r>
                                    <a:rPr lang="en-US" b="1" i="1">
                                      <a:latin typeface="Cambria Math" panose="02040503050406030204" pitchFamily="18" charset="0"/>
                                    </a:rPr>
                                    <m:t>𝐱</m:t>
                                  </m:r>
                                </m:e>
                                <m:sub>
                                  <m:r>
                                    <a:rPr lang="en-US" i="1">
                                      <a:latin typeface="Cambria Math" panose="02040503050406030204" pitchFamily="18" charset="0"/>
                                    </a:rPr>
                                    <m:t>𝑗</m:t>
                                  </m:r>
                                </m:sub>
                              </m:sSub>
                            </m:e>
                          </m:d>
                        </m:num>
                        <m:den>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e>
                          </m:d>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b="0" i="1" smtClean="0">
                                      <a:latin typeface="Cambria Math" panose="02040503050406030204" pitchFamily="18" charset="0"/>
                                    </a:rPr>
                                    <m:t>𝑗</m:t>
                                  </m:r>
                                </m:sub>
                              </m:sSub>
                            </m:e>
                          </m:d>
                        </m:den>
                      </m:f>
                    </m:oMath>
                  </m:oMathPara>
                </a14:m>
                <a:endParaRPr lang="en-US" dirty="0"/>
              </a:p>
              <a:p>
                <a:pPr>
                  <a:lnSpc>
                    <a:spcPct val="100000"/>
                  </a:lnSpc>
                </a:pPr>
                <a:r>
                  <a:rPr lang="en-US" dirty="0"/>
                  <a:t>Inner Product: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1">
                                <a:latin typeface="Cambria Math" panose="02040503050406030204" pitchFamily="18" charset="0"/>
                              </a:rPr>
                              <m:t>, </m:t>
                            </m:r>
                            <m:r>
                              <a:rPr lang="en-US" b="1" i="1">
                                <a:latin typeface="Cambria Math" panose="02040503050406030204" pitchFamily="18" charset="0"/>
                              </a:rPr>
                              <m:t>𝐱</m:t>
                            </m:r>
                          </m:e>
                          <m:sub>
                            <m:r>
                              <a:rPr lang="en-US" i="1">
                                <a:latin typeface="Cambria Math" panose="02040503050406030204" pitchFamily="18" charset="0"/>
                              </a:rPr>
                              <m:t>𝑗</m:t>
                            </m:r>
                          </m:sub>
                        </m:sSub>
                      </m:e>
                    </m:d>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𝑣</m:t>
                        </m:r>
                        <m: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𝑖𝑣</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𝑗𝑣</m:t>
                            </m:r>
                          </m:sub>
                        </m:sSub>
                      </m:e>
                    </m:nary>
                  </m:oMath>
                </a14:m>
                <a:endParaRPr lang="en-US" dirty="0"/>
              </a:p>
              <a:p>
                <a:pPr>
                  <a:lnSpc>
                    <a:spcPct val="100000"/>
                  </a:lnSpc>
                </a:pPr>
                <a:r>
                  <a:rPr lang="en-US" dirty="0"/>
                  <a:t>Norms: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e>
                    </m:d>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𝑣</m:t>
                            </m:r>
                            <m:r>
                              <a:rPr lang="en-US" i="1">
                                <a:latin typeface="Cambria Math" panose="02040503050406030204" pitchFamily="18" charset="0"/>
                              </a:rPr>
                              <m:t>=1</m:t>
                            </m:r>
                          </m:sub>
                          <m:sup>
                            <m:r>
                              <a:rPr lang="en-US" i="1">
                                <a:latin typeface="Cambria Math" panose="02040503050406030204" pitchFamily="18" charset="0"/>
                              </a:rPr>
                              <m:t>𝑝</m:t>
                            </m:r>
                          </m:sup>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𝑖𝑣</m:t>
                                </m:r>
                              </m:sub>
                              <m:sup>
                                <m:r>
                                  <a:rPr lang="en-US" i="1">
                                    <a:latin typeface="Cambria Math" panose="02040503050406030204" pitchFamily="18" charset="0"/>
                                  </a:rPr>
                                  <m:t>2</m:t>
                                </m:r>
                              </m:sup>
                            </m:sSubSup>
                          </m:e>
                        </m:nary>
                      </m:e>
                    </m:rad>
                  </m:oMath>
                </a14:m>
                <a:r>
                  <a:rPr lang="en-US" dirty="0"/>
                  <a:t> and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b="0" i="1" smtClean="0">
                                <a:latin typeface="Cambria Math" panose="02040503050406030204" pitchFamily="18" charset="0"/>
                              </a:rPr>
                              <m:t>𝑗</m:t>
                            </m:r>
                          </m:sub>
                        </m:sSub>
                      </m:e>
                    </m:d>
                    <m:r>
                      <a:rPr lang="en-US" i="1">
                        <a:latin typeface="Cambria Math" panose="02040503050406030204" pitchFamily="18" charset="0"/>
                      </a:rPr>
                      <m:t>=</m:t>
                    </m:r>
                    <m:rad>
                      <m:radPr>
                        <m:degHide m:val="on"/>
                        <m:ctrlPr>
                          <a:rPr lang="en-US" i="1">
                            <a:latin typeface="Cambria Math" panose="02040503050406030204" pitchFamily="18" charset="0"/>
                          </a:rPr>
                        </m:ctrlPr>
                      </m:radPr>
                      <m:deg/>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𝑣</m:t>
                            </m:r>
                            <m:r>
                              <a:rPr lang="en-US" i="1">
                                <a:latin typeface="Cambria Math" panose="02040503050406030204" pitchFamily="18" charset="0"/>
                              </a:rPr>
                              <m:t>=1</m:t>
                            </m:r>
                          </m:sub>
                          <m:sup>
                            <m:r>
                              <a:rPr lang="en-US" i="1">
                                <a:latin typeface="Cambria Math" panose="02040503050406030204" pitchFamily="18" charset="0"/>
                              </a:rPr>
                              <m:t>𝑝</m:t>
                            </m:r>
                          </m:sup>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𝑗</m:t>
                                </m:r>
                                <m:r>
                                  <a:rPr lang="en-US" i="1">
                                    <a:latin typeface="Cambria Math" panose="02040503050406030204" pitchFamily="18" charset="0"/>
                                  </a:rPr>
                                  <m:t>𝑣</m:t>
                                </m:r>
                              </m:sub>
                              <m:sup>
                                <m:r>
                                  <a:rPr lang="en-US" i="1">
                                    <a:latin typeface="Cambria Math" panose="02040503050406030204" pitchFamily="18" charset="0"/>
                                  </a:rPr>
                                  <m:t>2</m:t>
                                </m:r>
                              </m:sup>
                            </m:sSubSup>
                          </m:e>
                        </m:nary>
                      </m:e>
                    </m:rad>
                  </m:oMath>
                </a14:m>
                <a:endParaRPr lang="en-US" dirty="0"/>
              </a:p>
              <a:p>
                <a:pPr>
                  <a:lnSpc>
                    <a:spcPct val="100000"/>
                  </a:lnSpc>
                </a:pPr>
                <a:r>
                  <a:rPr lang="en-US" dirty="0"/>
                  <a:t>Minimum is 0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=0°</m:t>
                    </m:r>
                  </m:oMath>
                </a14:m>
                <a:r>
                  <a:rPr lang="en-US" dirty="0"/>
                  <a:t>) </a:t>
                </a:r>
              </a:p>
              <a:p>
                <a:pPr>
                  <a:lnSpc>
                    <a:spcPct val="100000"/>
                  </a:lnSpc>
                </a:pPr>
                <a:r>
                  <a:rPr lang="en-US" dirty="0"/>
                  <a:t>Maximum is 2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=180°</m:t>
                    </m:r>
                  </m:oMath>
                </a14:m>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6803571" cy="4351338"/>
              </a:xfrm>
              <a:blipFill>
                <a:blip r:embed="rId3"/>
                <a:stretch>
                  <a:fillRect l="-1254"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1F904B5-CB5D-4126-BEEB-C8FCA1C79972}"/>
              </a:ext>
            </a:extLst>
          </p:cNvPr>
          <p:cNvSpPr>
            <a:spLocks noGrp="1"/>
          </p:cNvSpPr>
          <p:nvPr>
            <p:ph type="ftr" sz="quarter" idx="11"/>
          </p:nvPr>
        </p:nvSpPr>
        <p:spPr/>
        <p:txBody>
          <a:bodyPr/>
          <a:lstStyle/>
          <a:p>
            <a:r>
              <a:rPr lang="en-US"/>
              <a:t>Copyright © 2021 by Ming-Long Lam, Ph.D.</a:t>
            </a:r>
            <a:endParaRPr lang="en-US" dirty="0"/>
          </a:p>
        </p:txBody>
      </p:sp>
      <p:pic>
        <p:nvPicPr>
          <p:cNvPr id="5" name="Picture 4">
            <a:extLst>
              <a:ext uri="{FF2B5EF4-FFF2-40B4-BE49-F238E27FC236}">
                <a16:creationId xmlns:a16="http://schemas.microsoft.com/office/drawing/2014/main" id="{4A686246-F7A3-46C6-A9B8-3081D5C3004B}"/>
              </a:ext>
            </a:extLst>
          </p:cNvPr>
          <p:cNvPicPr>
            <a:picLocks noChangeAspect="1"/>
          </p:cNvPicPr>
          <p:nvPr/>
        </p:nvPicPr>
        <p:blipFill>
          <a:blip r:embed="rId4"/>
          <a:stretch>
            <a:fillRect/>
          </a:stretch>
        </p:blipFill>
        <p:spPr>
          <a:xfrm>
            <a:off x="7800391" y="2530420"/>
            <a:ext cx="4023360" cy="2941747"/>
          </a:xfrm>
          <a:prstGeom prst="rect">
            <a:avLst/>
          </a:prstGeom>
        </p:spPr>
      </p:pic>
    </p:spTree>
    <p:extLst>
      <p:ext uri="{BB962C8B-B14F-4D97-AF65-F5344CB8AC3E}">
        <p14:creationId xmlns:p14="http://schemas.microsoft.com/office/powerpoint/2010/main" val="319900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Usage Scenarios of Distance Metrics</a:t>
            </a:r>
          </a:p>
        </p:txBody>
      </p:sp>
      <p:sp>
        <p:nvSpPr>
          <p:cNvPr id="7" name="Slide Number Placeholder 6"/>
          <p:cNvSpPr>
            <a:spLocks noGrp="1"/>
          </p:cNvSpPr>
          <p:nvPr>
            <p:ph type="sldNum" sz="quarter" idx="12"/>
          </p:nvPr>
        </p:nvSpPr>
        <p:spPr/>
        <p:txBody>
          <a:bodyPr/>
          <a:lstStyle/>
          <a:p>
            <a:fld id="{1C20BA80-1909-427C-B3BD-3DD8AEAFD5BE}" type="slidenum">
              <a:rPr lang="en-US" smtClean="0"/>
              <a:t>15</a:t>
            </a:fld>
            <a:endParaRPr lang="en-US" dirty="0"/>
          </a:p>
        </p:txBody>
      </p:sp>
      <p:sp>
        <p:nvSpPr>
          <p:cNvPr id="3" name="Content Placeholder 2"/>
          <p:cNvSpPr>
            <a:spLocks noGrp="1"/>
          </p:cNvSpPr>
          <p:nvPr>
            <p:ph idx="1"/>
          </p:nvPr>
        </p:nvSpPr>
        <p:spPr/>
        <p:txBody>
          <a:bodyPr>
            <a:normAutofit/>
          </a:bodyPr>
          <a:lstStyle/>
          <a:p>
            <a:r>
              <a:rPr lang="en-US" b="1" dirty="0"/>
              <a:t>Euclidean Distance</a:t>
            </a:r>
            <a:r>
              <a:rPr lang="en-US" dirty="0"/>
              <a:t>.  Shortest distance between two points.</a:t>
            </a:r>
            <a:endParaRPr lang="en-US" b="1" dirty="0"/>
          </a:p>
          <a:p>
            <a:r>
              <a:rPr lang="en-US" b="1" dirty="0"/>
              <a:t>Manhattan Distance</a:t>
            </a:r>
            <a:r>
              <a:rPr lang="en-US" dirty="0"/>
              <a:t>. More appropriate if different dimensions are not comparable (e.g., different ranges).</a:t>
            </a:r>
          </a:p>
          <a:p>
            <a:r>
              <a:rPr lang="en-US" b="1" dirty="0"/>
              <a:t>Chebyshev Distance</a:t>
            </a:r>
            <a:r>
              <a:rPr lang="en-US" dirty="0"/>
              <a:t>. In a warehouse, the distance between locations can be represented as Chebyshev distance if an overhead crane is used because the crane moves on both axes at the same time with the same speed.</a:t>
            </a:r>
          </a:p>
          <a:p>
            <a:r>
              <a:rPr lang="en-US" b="1" dirty="0"/>
              <a:t>Cosine Distance</a:t>
            </a:r>
            <a:r>
              <a:rPr lang="en-US" dirty="0"/>
              <a:t>.  Used in text analysis to measure how different two documents are irrespective of their sizes (i.e., number of words).</a:t>
            </a:r>
          </a:p>
          <a:p>
            <a:endParaRPr lang="en-US" dirty="0"/>
          </a:p>
          <a:p>
            <a:endParaRPr lang="en-US" dirty="0"/>
          </a:p>
        </p:txBody>
      </p:sp>
      <p:sp>
        <p:nvSpPr>
          <p:cNvPr id="4" name="Footer Placeholder 3">
            <a:extLst>
              <a:ext uri="{FF2B5EF4-FFF2-40B4-BE49-F238E27FC236}">
                <a16:creationId xmlns:a16="http://schemas.microsoft.com/office/drawing/2014/main" id="{21F904B5-CB5D-4126-BEEB-C8FCA1C79972}"/>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803486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Usage Scenario of Cosine Distance</a:t>
            </a:r>
          </a:p>
        </p:txBody>
      </p:sp>
      <p:sp>
        <p:nvSpPr>
          <p:cNvPr id="7" name="Slide Number Placeholder 6"/>
          <p:cNvSpPr>
            <a:spLocks noGrp="1"/>
          </p:cNvSpPr>
          <p:nvPr>
            <p:ph type="sldNum" sz="quarter" idx="12"/>
          </p:nvPr>
        </p:nvSpPr>
        <p:spPr/>
        <p:txBody>
          <a:bodyPr/>
          <a:lstStyle/>
          <a:p>
            <a:fld id="{1C20BA80-1909-427C-B3BD-3DD8AEAFD5BE}" type="slidenum">
              <a:rPr lang="en-US" smtClean="0"/>
              <a:t>16</a:t>
            </a:fld>
            <a:endParaRPr lang="en-US" dirty="0"/>
          </a:p>
        </p:txBody>
      </p:sp>
      <p:sp>
        <p:nvSpPr>
          <p:cNvPr id="3" name="Content Placeholder 2"/>
          <p:cNvSpPr>
            <a:spLocks noGrp="1"/>
          </p:cNvSpPr>
          <p:nvPr>
            <p:ph idx="1"/>
          </p:nvPr>
        </p:nvSpPr>
        <p:spPr>
          <a:xfrm>
            <a:off x="838200" y="1715873"/>
            <a:ext cx="10515600" cy="679879"/>
          </a:xfrm>
        </p:spPr>
        <p:txBody>
          <a:bodyPr>
            <a:normAutofit/>
          </a:bodyPr>
          <a:lstStyle/>
          <a:p>
            <a:r>
              <a:rPr lang="en-US" dirty="0"/>
              <a:t>Determine if the document contains the name of a Chinese city</a:t>
            </a:r>
          </a:p>
          <a:p>
            <a:endParaRPr lang="en-US" dirty="0"/>
          </a:p>
        </p:txBody>
      </p:sp>
      <p:sp>
        <p:nvSpPr>
          <p:cNvPr id="4" name="Footer Placeholder 3">
            <a:extLst>
              <a:ext uri="{FF2B5EF4-FFF2-40B4-BE49-F238E27FC236}">
                <a16:creationId xmlns:a16="http://schemas.microsoft.com/office/drawing/2014/main" id="{21F904B5-CB5D-4126-BEEB-C8FCA1C79972}"/>
              </a:ext>
            </a:extLst>
          </p:cNvPr>
          <p:cNvSpPr>
            <a:spLocks noGrp="1"/>
          </p:cNvSpPr>
          <p:nvPr>
            <p:ph type="ftr" sz="quarter" idx="11"/>
          </p:nvPr>
        </p:nvSpPr>
        <p:spPr/>
        <p:txBody>
          <a:bodyPr/>
          <a:lstStyle/>
          <a:p>
            <a:r>
              <a:rPr lang="en-US"/>
              <a:t>Copyright © 2021 by Ming-Long Lam, Ph.D.</a:t>
            </a:r>
            <a:endParaRPr lang="en-US" dirty="0"/>
          </a:p>
        </p:txBody>
      </p:sp>
      <p:graphicFrame>
        <p:nvGraphicFramePr>
          <p:cNvPr id="5" name="Table 4">
            <a:extLst>
              <a:ext uri="{FF2B5EF4-FFF2-40B4-BE49-F238E27FC236}">
                <a16:creationId xmlns:a16="http://schemas.microsoft.com/office/drawing/2014/main" id="{935C5221-A19B-4A6C-8BCA-1F645E96E1A0}"/>
              </a:ext>
            </a:extLst>
          </p:cNvPr>
          <p:cNvGraphicFramePr>
            <a:graphicFrameLocks noGrp="1"/>
          </p:cNvGraphicFramePr>
          <p:nvPr/>
        </p:nvGraphicFramePr>
        <p:xfrm>
          <a:off x="838200" y="2554275"/>
          <a:ext cx="8128000" cy="2595880"/>
        </p:xfrm>
        <a:graphic>
          <a:graphicData uri="http://schemas.openxmlformats.org/drawingml/2006/table">
            <a:tbl>
              <a:tblPr firstRow="1" bandRow="1">
                <a:tableStyleId>{5C22544A-7EE6-4342-B048-85BDC9FD1C3A}</a:tableStyleId>
              </a:tblPr>
              <a:tblGrid>
                <a:gridCol w="1196392">
                  <a:extLst>
                    <a:ext uri="{9D8B030D-6E8A-4147-A177-3AD203B41FA5}">
                      <a16:colId xmlns:a16="http://schemas.microsoft.com/office/drawing/2014/main" val="99610489"/>
                    </a:ext>
                  </a:extLst>
                </a:gridCol>
                <a:gridCol w="709126">
                  <a:extLst>
                    <a:ext uri="{9D8B030D-6E8A-4147-A177-3AD203B41FA5}">
                      <a16:colId xmlns:a16="http://schemas.microsoft.com/office/drawing/2014/main" val="2746849619"/>
                    </a:ext>
                  </a:extLst>
                </a:gridCol>
                <a:gridCol w="3816221">
                  <a:extLst>
                    <a:ext uri="{9D8B030D-6E8A-4147-A177-3AD203B41FA5}">
                      <a16:colId xmlns:a16="http://schemas.microsoft.com/office/drawing/2014/main" val="2103488562"/>
                    </a:ext>
                  </a:extLst>
                </a:gridCol>
                <a:gridCol w="2406261">
                  <a:extLst>
                    <a:ext uri="{9D8B030D-6E8A-4147-A177-3AD203B41FA5}">
                      <a16:colId xmlns:a16="http://schemas.microsoft.com/office/drawing/2014/main" val="3786736934"/>
                    </a:ext>
                  </a:extLst>
                </a:gridCol>
              </a:tblGrid>
              <a:tr h="370840">
                <a:tc>
                  <a:txBody>
                    <a:bodyPr/>
                    <a:lstStyle/>
                    <a:p>
                      <a:endParaRPr lang="en-US" dirty="0"/>
                    </a:p>
                  </a:txBody>
                  <a:tcPr/>
                </a:tc>
                <a:tc>
                  <a:txBody>
                    <a:bodyPr/>
                    <a:lstStyle/>
                    <a:p>
                      <a:r>
                        <a:rPr lang="en-US" dirty="0"/>
                        <a:t>ID</a:t>
                      </a:r>
                    </a:p>
                  </a:txBody>
                  <a:tcPr/>
                </a:tc>
                <a:tc>
                  <a:txBody>
                    <a:bodyPr/>
                    <a:lstStyle/>
                    <a:p>
                      <a:r>
                        <a:rPr lang="en-US" dirty="0"/>
                        <a:t>Words in Document</a:t>
                      </a:r>
                    </a:p>
                  </a:txBody>
                  <a:tcPr/>
                </a:tc>
                <a:tc>
                  <a:txBody>
                    <a:bodyPr/>
                    <a:lstStyle/>
                    <a:p>
                      <a:pPr algn="ctr"/>
                      <a:r>
                        <a:rPr lang="en-US" dirty="0"/>
                        <a:t>City in China?</a:t>
                      </a:r>
                    </a:p>
                  </a:txBody>
                  <a:tcPr/>
                </a:tc>
                <a:extLst>
                  <a:ext uri="{0D108BD9-81ED-4DB2-BD59-A6C34878D82A}">
                    <a16:rowId xmlns:a16="http://schemas.microsoft.com/office/drawing/2014/main" val="1279244541"/>
                  </a:ext>
                </a:extLst>
              </a:tr>
              <a:tr h="370840">
                <a:tc rowSpan="4">
                  <a:txBody>
                    <a:bodyPr/>
                    <a:lstStyle/>
                    <a:p>
                      <a:r>
                        <a:rPr lang="en-US" dirty="0"/>
                        <a:t>Data</a:t>
                      </a:r>
                    </a:p>
                  </a:txBody>
                  <a:tcPr anchor="ctr"/>
                </a:tc>
                <a:tc>
                  <a:txBody>
                    <a:bodyPr/>
                    <a:lstStyle/>
                    <a:p>
                      <a:r>
                        <a:rPr lang="en-US" dirty="0"/>
                        <a:t>1</a:t>
                      </a:r>
                    </a:p>
                  </a:txBody>
                  <a:tcPr/>
                </a:tc>
                <a:tc>
                  <a:txBody>
                    <a:bodyPr/>
                    <a:lstStyle/>
                    <a:p>
                      <a:r>
                        <a:rPr lang="en-US" dirty="0"/>
                        <a:t>Chinese Beijing Chinese</a:t>
                      </a:r>
                    </a:p>
                  </a:txBody>
                  <a:tcPr/>
                </a:tc>
                <a:tc>
                  <a:txBody>
                    <a:bodyPr/>
                    <a:lstStyle/>
                    <a:p>
                      <a:pPr algn="ctr"/>
                      <a:r>
                        <a:rPr lang="en-US" dirty="0"/>
                        <a:t>Yes</a:t>
                      </a:r>
                    </a:p>
                  </a:txBody>
                  <a:tcPr/>
                </a:tc>
                <a:extLst>
                  <a:ext uri="{0D108BD9-81ED-4DB2-BD59-A6C34878D82A}">
                    <a16:rowId xmlns:a16="http://schemas.microsoft.com/office/drawing/2014/main" val="1087472190"/>
                  </a:ext>
                </a:extLst>
              </a:tr>
              <a:tr h="370840">
                <a:tc vMerge="1">
                  <a:txBody>
                    <a:bodyPr/>
                    <a:lstStyle/>
                    <a:p>
                      <a:endParaRPr lang="en-US" dirty="0"/>
                    </a:p>
                  </a:txBody>
                  <a:tcPr/>
                </a:tc>
                <a:tc>
                  <a:txBody>
                    <a:bodyPr/>
                    <a:lstStyle/>
                    <a:p>
                      <a:r>
                        <a:rPr lang="en-US" dirty="0"/>
                        <a:t>2</a:t>
                      </a:r>
                    </a:p>
                  </a:txBody>
                  <a:tcPr/>
                </a:tc>
                <a:tc>
                  <a:txBody>
                    <a:bodyPr/>
                    <a:lstStyle/>
                    <a:p>
                      <a:r>
                        <a:rPr lang="en-US" dirty="0"/>
                        <a:t>Chinese Chinese Shanghai</a:t>
                      </a:r>
                    </a:p>
                  </a:txBody>
                  <a:tcPr/>
                </a:tc>
                <a:tc>
                  <a:txBody>
                    <a:bodyPr/>
                    <a:lstStyle/>
                    <a:p>
                      <a:pPr algn="ctr"/>
                      <a:r>
                        <a:rPr lang="en-US" dirty="0"/>
                        <a:t>Yes</a:t>
                      </a:r>
                    </a:p>
                  </a:txBody>
                  <a:tcPr/>
                </a:tc>
                <a:extLst>
                  <a:ext uri="{0D108BD9-81ED-4DB2-BD59-A6C34878D82A}">
                    <a16:rowId xmlns:a16="http://schemas.microsoft.com/office/drawing/2014/main" val="2325023187"/>
                  </a:ext>
                </a:extLst>
              </a:tr>
              <a:tr h="370840">
                <a:tc vMerge="1">
                  <a:txBody>
                    <a:bodyPr/>
                    <a:lstStyle/>
                    <a:p>
                      <a:endParaRPr lang="en-US" dirty="0"/>
                    </a:p>
                  </a:txBody>
                  <a:tcPr/>
                </a:tc>
                <a:tc>
                  <a:txBody>
                    <a:bodyPr/>
                    <a:lstStyle/>
                    <a:p>
                      <a:r>
                        <a:rPr lang="en-US" dirty="0"/>
                        <a:t>3</a:t>
                      </a:r>
                    </a:p>
                  </a:txBody>
                  <a:tcPr/>
                </a:tc>
                <a:tc>
                  <a:txBody>
                    <a:bodyPr/>
                    <a:lstStyle/>
                    <a:p>
                      <a:r>
                        <a:rPr lang="en-US" dirty="0"/>
                        <a:t>Chinese Macao</a:t>
                      </a:r>
                    </a:p>
                  </a:txBody>
                  <a:tcPr/>
                </a:tc>
                <a:tc>
                  <a:txBody>
                    <a:bodyPr/>
                    <a:lstStyle/>
                    <a:p>
                      <a:pPr algn="ctr"/>
                      <a:r>
                        <a:rPr lang="en-US" dirty="0"/>
                        <a:t>Yes</a:t>
                      </a:r>
                    </a:p>
                  </a:txBody>
                  <a:tcPr/>
                </a:tc>
                <a:extLst>
                  <a:ext uri="{0D108BD9-81ED-4DB2-BD59-A6C34878D82A}">
                    <a16:rowId xmlns:a16="http://schemas.microsoft.com/office/drawing/2014/main" val="60886364"/>
                  </a:ext>
                </a:extLst>
              </a:tr>
              <a:tr h="370840">
                <a:tc vMerge="1">
                  <a:txBody>
                    <a:bodyPr/>
                    <a:lstStyle/>
                    <a:p>
                      <a:endParaRPr lang="en-US" dirty="0"/>
                    </a:p>
                  </a:txBody>
                  <a:tcPr/>
                </a:tc>
                <a:tc>
                  <a:txBody>
                    <a:bodyPr/>
                    <a:lstStyle/>
                    <a:p>
                      <a:r>
                        <a:rPr lang="en-US" dirty="0"/>
                        <a:t>4</a:t>
                      </a:r>
                    </a:p>
                  </a:txBody>
                  <a:tcPr/>
                </a:tc>
                <a:tc>
                  <a:txBody>
                    <a:bodyPr/>
                    <a:lstStyle/>
                    <a:p>
                      <a:r>
                        <a:rPr lang="en-US" dirty="0"/>
                        <a:t>Tokyo Japan Chinese</a:t>
                      </a:r>
                    </a:p>
                  </a:txBody>
                  <a:tcPr/>
                </a:tc>
                <a:tc>
                  <a:txBody>
                    <a:bodyPr/>
                    <a:lstStyle/>
                    <a:p>
                      <a:pPr algn="ctr"/>
                      <a:r>
                        <a:rPr lang="en-US" dirty="0"/>
                        <a:t>No</a:t>
                      </a:r>
                    </a:p>
                  </a:txBody>
                  <a:tcPr/>
                </a:tc>
                <a:extLst>
                  <a:ext uri="{0D108BD9-81ED-4DB2-BD59-A6C34878D82A}">
                    <a16:rowId xmlns:a16="http://schemas.microsoft.com/office/drawing/2014/main" val="3199383442"/>
                  </a:ext>
                </a:extLst>
              </a:tr>
              <a:tr h="370840">
                <a:tc rowSpan="2">
                  <a:txBody>
                    <a:bodyPr/>
                    <a:lstStyle/>
                    <a:p>
                      <a:r>
                        <a:rPr lang="en-US" dirty="0"/>
                        <a:t>Probe</a:t>
                      </a:r>
                    </a:p>
                  </a:txBody>
                  <a:tcPr anchor="ctr"/>
                </a:tc>
                <a:tc>
                  <a:txBody>
                    <a:bodyPr/>
                    <a:lstStyle/>
                    <a:p>
                      <a:r>
                        <a:rPr lang="en-US" dirty="0"/>
                        <a:t>5</a:t>
                      </a:r>
                    </a:p>
                  </a:txBody>
                  <a:tcPr/>
                </a:tc>
                <a:tc>
                  <a:txBody>
                    <a:bodyPr/>
                    <a:lstStyle/>
                    <a:p>
                      <a:r>
                        <a:rPr lang="it-IT" dirty="0"/>
                        <a:t>Chinese Chinese Chinese Tokyo Japan</a:t>
                      </a:r>
                      <a:endParaRPr lang="en-US" dirty="0"/>
                    </a:p>
                  </a:txBody>
                  <a:tcPr/>
                </a:tc>
                <a:tc>
                  <a:txBody>
                    <a:bodyPr/>
                    <a:lstStyle/>
                    <a:p>
                      <a:pPr algn="ctr"/>
                      <a:r>
                        <a:rPr lang="en-US" dirty="0"/>
                        <a:t>?</a:t>
                      </a:r>
                    </a:p>
                  </a:txBody>
                  <a:tcPr/>
                </a:tc>
                <a:extLst>
                  <a:ext uri="{0D108BD9-81ED-4DB2-BD59-A6C34878D82A}">
                    <a16:rowId xmlns:a16="http://schemas.microsoft.com/office/drawing/2014/main" val="1425173336"/>
                  </a:ext>
                </a:extLst>
              </a:tr>
              <a:tr h="370840">
                <a:tc vMerge="1">
                  <a:txBody>
                    <a:bodyPr/>
                    <a:lstStyle/>
                    <a:p>
                      <a:endParaRPr lang="en-US" dirty="0"/>
                    </a:p>
                  </a:txBody>
                  <a:tcPr/>
                </a:tc>
                <a:tc>
                  <a:txBody>
                    <a:bodyPr/>
                    <a:lstStyle/>
                    <a:p>
                      <a:r>
                        <a:rPr lang="en-US" dirty="0"/>
                        <a:t>6</a:t>
                      </a:r>
                    </a:p>
                  </a:txBody>
                  <a:tcPr/>
                </a:tc>
                <a:tc>
                  <a:txBody>
                    <a:bodyPr/>
                    <a:lstStyle/>
                    <a:p>
                      <a:r>
                        <a:rPr lang="en-US" dirty="0"/>
                        <a:t>Beijing Shanghai Macao</a:t>
                      </a:r>
                    </a:p>
                  </a:txBody>
                  <a:tcPr/>
                </a:tc>
                <a:tc>
                  <a:txBody>
                    <a:bodyPr/>
                    <a:lstStyle/>
                    <a:p>
                      <a:pPr algn="ctr"/>
                      <a:r>
                        <a:rPr lang="en-US" dirty="0"/>
                        <a:t>?</a:t>
                      </a:r>
                    </a:p>
                  </a:txBody>
                  <a:tcPr/>
                </a:tc>
                <a:extLst>
                  <a:ext uri="{0D108BD9-81ED-4DB2-BD59-A6C34878D82A}">
                    <a16:rowId xmlns:a16="http://schemas.microsoft.com/office/drawing/2014/main" val="847896146"/>
                  </a:ext>
                </a:extLst>
              </a:tr>
            </a:tbl>
          </a:graphicData>
        </a:graphic>
      </p:graphicFrame>
    </p:spTree>
    <p:extLst>
      <p:ext uri="{BB962C8B-B14F-4D97-AF65-F5344CB8AC3E}">
        <p14:creationId xmlns:p14="http://schemas.microsoft.com/office/powerpoint/2010/main" val="93023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Cosine Distance</a:t>
            </a:r>
          </a:p>
        </p:txBody>
      </p:sp>
      <p:sp>
        <p:nvSpPr>
          <p:cNvPr id="7" name="Slide Number Placeholder 6"/>
          <p:cNvSpPr>
            <a:spLocks noGrp="1"/>
          </p:cNvSpPr>
          <p:nvPr>
            <p:ph type="sldNum" sz="quarter" idx="12"/>
          </p:nvPr>
        </p:nvSpPr>
        <p:spPr/>
        <p:txBody>
          <a:bodyPr/>
          <a:lstStyle/>
          <a:p>
            <a:fld id="{1C20BA80-1909-427C-B3BD-3DD8AEAFD5BE}" type="slidenum">
              <a:rPr lang="en-US" smtClean="0"/>
              <a:t>17</a:t>
            </a:fld>
            <a:endParaRPr lang="en-US" dirty="0"/>
          </a:p>
        </p:txBody>
      </p:sp>
      <p:sp>
        <p:nvSpPr>
          <p:cNvPr id="3" name="Content Placeholder 2"/>
          <p:cNvSpPr>
            <a:spLocks noGrp="1"/>
          </p:cNvSpPr>
          <p:nvPr>
            <p:ph idx="1"/>
          </p:nvPr>
        </p:nvSpPr>
        <p:spPr>
          <a:xfrm>
            <a:off x="838200" y="1825624"/>
            <a:ext cx="10515600" cy="4407225"/>
          </a:xfrm>
        </p:spPr>
        <p:txBody>
          <a:bodyPr>
            <a:normAutofit/>
          </a:bodyPr>
          <a:lstStyle/>
          <a:p>
            <a:r>
              <a:rPr lang="en-US" b="1" dirty="0"/>
              <a:t>Create Word Count Array</a:t>
            </a:r>
            <a:r>
              <a:rPr lang="en-US" dirty="0"/>
              <a:t>. There are six unique words: (1) Chinese, (2) Beijing, (3) Shanghai, (4) Macao, (5) Tokyo, and (6) Japan.</a:t>
            </a:r>
          </a:p>
          <a:p>
            <a:r>
              <a:rPr lang="en-US" b="1" dirty="0"/>
              <a:t>Data</a:t>
            </a:r>
            <a:r>
              <a:rPr lang="en-US" dirty="0"/>
              <a:t>:</a:t>
            </a:r>
          </a:p>
          <a:p>
            <a:endParaRPr lang="en-US" dirty="0"/>
          </a:p>
          <a:p>
            <a:endParaRPr lang="en-US" dirty="0"/>
          </a:p>
          <a:p>
            <a:endParaRPr lang="en-US" dirty="0"/>
          </a:p>
          <a:p>
            <a:r>
              <a:rPr lang="en-US" b="1" dirty="0"/>
              <a:t>Probe</a:t>
            </a:r>
            <a:r>
              <a:rPr lang="en-US" dirty="0"/>
              <a:t>:</a:t>
            </a:r>
          </a:p>
          <a:p>
            <a:endParaRPr lang="en-US" dirty="0"/>
          </a:p>
        </p:txBody>
      </p:sp>
      <p:sp>
        <p:nvSpPr>
          <p:cNvPr id="4" name="Footer Placeholder 3">
            <a:extLst>
              <a:ext uri="{FF2B5EF4-FFF2-40B4-BE49-F238E27FC236}">
                <a16:creationId xmlns:a16="http://schemas.microsoft.com/office/drawing/2014/main" id="{21F904B5-CB5D-4126-BEEB-C8FCA1C79972}"/>
              </a:ext>
            </a:extLst>
          </p:cNvPr>
          <p:cNvSpPr>
            <a:spLocks noGrp="1"/>
          </p:cNvSpPr>
          <p:nvPr>
            <p:ph type="ftr" sz="quarter" idx="11"/>
          </p:nvPr>
        </p:nvSpPr>
        <p:spPr/>
        <p:txBody>
          <a:bodyPr/>
          <a:lstStyle/>
          <a:p>
            <a:r>
              <a:rPr lang="en-US"/>
              <a:t>Copyright © 2021 by Ming-Long Lam, Ph.D.</a:t>
            </a:r>
            <a:endParaRPr lang="en-US" dirty="0"/>
          </a:p>
        </p:txBody>
      </p:sp>
      <p:graphicFrame>
        <p:nvGraphicFramePr>
          <p:cNvPr id="5" name="Table 5">
            <a:extLst>
              <a:ext uri="{FF2B5EF4-FFF2-40B4-BE49-F238E27FC236}">
                <a16:creationId xmlns:a16="http://schemas.microsoft.com/office/drawing/2014/main" id="{ACCE75D8-296A-4172-9C96-F15C6CBF4C3B}"/>
              </a:ext>
            </a:extLst>
          </p:cNvPr>
          <p:cNvGraphicFramePr>
            <a:graphicFrameLocks noGrp="1"/>
          </p:cNvGraphicFramePr>
          <p:nvPr/>
        </p:nvGraphicFramePr>
        <p:xfrm>
          <a:off x="2256453" y="2803849"/>
          <a:ext cx="8128001" cy="185420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57440358"/>
                    </a:ext>
                  </a:extLst>
                </a:gridCol>
                <a:gridCol w="1161143">
                  <a:extLst>
                    <a:ext uri="{9D8B030D-6E8A-4147-A177-3AD203B41FA5}">
                      <a16:colId xmlns:a16="http://schemas.microsoft.com/office/drawing/2014/main" val="3994724235"/>
                    </a:ext>
                  </a:extLst>
                </a:gridCol>
                <a:gridCol w="1161143">
                  <a:extLst>
                    <a:ext uri="{9D8B030D-6E8A-4147-A177-3AD203B41FA5}">
                      <a16:colId xmlns:a16="http://schemas.microsoft.com/office/drawing/2014/main" val="4094237918"/>
                    </a:ext>
                  </a:extLst>
                </a:gridCol>
                <a:gridCol w="1161143">
                  <a:extLst>
                    <a:ext uri="{9D8B030D-6E8A-4147-A177-3AD203B41FA5}">
                      <a16:colId xmlns:a16="http://schemas.microsoft.com/office/drawing/2014/main" val="1046098352"/>
                    </a:ext>
                  </a:extLst>
                </a:gridCol>
                <a:gridCol w="1161143">
                  <a:extLst>
                    <a:ext uri="{9D8B030D-6E8A-4147-A177-3AD203B41FA5}">
                      <a16:colId xmlns:a16="http://schemas.microsoft.com/office/drawing/2014/main" val="3767825641"/>
                    </a:ext>
                  </a:extLst>
                </a:gridCol>
                <a:gridCol w="1161143">
                  <a:extLst>
                    <a:ext uri="{9D8B030D-6E8A-4147-A177-3AD203B41FA5}">
                      <a16:colId xmlns:a16="http://schemas.microsoft.com/office/drawing/2014/main" val="544490387"/>
                    </a:ext>
                  </a:extLst>
                </a:gridCol>
                <a:gridCol w="1161143">
                  <a:extLst>
                    <a:ext uri="{9D8B030D-6E8A-4147-A177-3AD203B41FA5}">
                      <a16:colId xmlns:a16="http://schemas.microsoft.com/office/drawing/2014/main" val="4144999245"/>
                    </a:ext>
                  </a:extLst>
                </a:gridCol>
              </a:tblGrid>
              <a:tr h="370840">
                <a:tc>
                  <a:txBody>
                    <a:bodyPr/>
                    <a:lstStyle/>
                    <a:p>
                      <a:pPr algn="ctr"/>
                      <a:r>
                        <a:rPr lang="en-US" b="1" dirty="0"/>
                        <a:t>ID</a:t>
                      </a:r>
                    </a:p>
                  </a:txBody>
                  <a:tcPr anchor="ctr"/>
                </a:tc>
                <a:tc>
                  <a:txBody>
                    <a:bodyPr/>
                    <a:lstStyle/>
                    <a:p>
                      <a:pPr algn="ctr"/>
                      <a:r>
                        <a:rPr lang="en-US" dirty="0"/>
                        <a:t>Chinese</a:t>
                      </a:r>
                    </a:p>
                  </a:txBody>
                  <a:tcPr anchor="ctr"/>
                </a:tc>
                <a:tc>
                  <a:txBody>
                    <a:bodyPr/>
                    <a:lstStyle/>
                    <a:p>
                      <a:pPr algn="ctr"/>
                      <a:r>
                        <a:rPr lang="en-US" dirty="0"/>
                        <a:t>Beijing</a:t>
                      </a:r>
                    </a:p>
                  </a:txBody>
                  <a:tcPr anchor="ctr"/>
                </a:tc>
                <a:tc>
                  <a:txBody>
                    <a:bodyPr/>
                    <a:lstStyle/>
                    <a:p>
                      <a:pPr algn="ctr"/>
                      <a:r>
                        <a:rPr lang="en-US" dirty="0"/>
                        <a:t>Shanghai</a:t>
                      </a:r>
                    </a:p>
                  </a:txBody>
                  <a:tcPr anchor="ctr"/>
                </a:tc>
                <a:tc>
                  <a:txBody>
                    <a:bodyPr/>
                    <a:lstStyle/>
                    <a:p>
                      <a:pPr algn="ctr"/>
                      <a:r>
                        <a:rPr lang="en-US" dirty="0"/>
                        <a:t>Macao</a:t>
                      </a:r>
                    </a:p>
                  </a:txBody>
                  <a:tcPr anchor="ctr"/>
                </a:tc>
                <a:tc>
                  <a:txBody>
                    <a:bodyPr/>
                    <a:lstStyle/>
                    <a:p>
                      <a:pPr algn="ctr"/>
                      <a:r>
                        <a:rPr lang="en-US" dirty="0"/>
                        <a:t>Tokyo</a:t>
                      </a:r>
                    </a:p>
                  </a:txBody>
                  <a:tcPr anchor="ctr"/>
                </a:tc>
                <a:tc>
                  <a:txBody>
                    <a:bodyPr/>
                    <a:lstStyle/>
                    <a:p>
                      <a:pPr algn="ctr"/>
                      <a:r>
                        <a:rPr lang="en-US" dirty="0"/>
                        <a:t>Japan</a:t>
                      </a:r>
                    </a:p>
                  </a:txBody>
                  <a:tcPr anchor="ctr"/>
                </a:tc>
                <a:extLst>
                  <a:ext uri="{0D108BD9-81ED-4DB2-BD59-A6C34878D82A}">
                    <a16:rowId xmlns:a16="http://schemas.microsoft.com/office/drawing/2014/main" val="2358337523"/>
                  </a:ext>
                </a:extLst>
              </a:tr>
              <a:tr h="370840">
                <a:tc>
                  <a:txBody>
                    <a:bodyPr/>
                    <a:lstStyle/>
                    <a:p>
                      <a:pPr algn="ctr"/>
                      <a:r>
                        <a:rPr lang="en-US" b="1" dirty="0"/>
                        <a:t>1</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1185325976"/>
                  </a:ext>
                </a:extLst>
              </a:tr>
              <a:tr h="370840">
                <a:tc>
                  <a:txBody>
                    <a:bodyPr/>
                    <a:lstStyle/>
                    <a:p>
                      <a:pPr algn="ctr"/>
                      <a:r>
                        <a:rPr lang="en-US" b="1" dirty="0"/>
                        <a:t>2</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827943254"/>
                  </a:ext>
                </a:extLst>
              </a:tr>
              <a:tr h="370840">
                <a:tc>
                  <a:txBody>
                    <a:bodyPr/>
                    <a:lstStyle/>
                    <a:p>
                      <a:pPr algn="ctr"/>
                      <a:r>
                        <a:rPr lang="en-US" b="1" dirty="0"/>
                        <a:t>3</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146765550"/>
                  </a:ext>
                </a:extLst>
              </a:tr>
              <a:tr h="370840">
                <a:tc>
                  <a:txBody>
                    <a:bodyPr/>
                    <a:lstStyle/>
                    <a:p>
                      <a:pPr algn="ctr"/>
                      <a:r>
                        <a:rPr lang="en-US" b="1" dirty="0"/>
                        <a:t>4</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656935965"/>
                  </a:ext>
                </a:extLst>
              </a:tr>
            </a:tbl>
          </a:graphicData>
        </a:graphic>
      </p:graphicFrame>
      <p:graphicFrame>
        <p:nvGraphicFramePr>
          <p:cNvPr id="8" name="Table 5">
            <a:extLst>
              <a:ext uri="{FF2B5EF4-FFF2-40B4-BE49-F238E27FC236}">
                <a16:creationId xmlns:a16="http://schemas.microsoft.com/office/drawing/2014/main" id="{1088B6E4-0FA3-4842-B3B5-18879BFC622F}"/>
              </a:ext>
            </a:extLst>
          </p:cNvPr>
          <p:cNvGraphicFramePr>
            <a:graphicFrameLocks noGrp="1"/>
          </p:cNvGraphicFramePr>
          <p:nvPr/>
        </p:nvGraphicFramePr>
        <p:xfrm>
          <a:off x="2256453" y="4934447"/>
          <a:ext cx="8128001" cy="111252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57440358"/>
                    </a:ext>
                  </a:extLst>
                </a:gridCol>
                <a:gridCol w="1161143">
                  <a:extLst>
                    <a:ext uri="{9D8B030D-6E8A-4147-A177-3AD203B41FA5}">
                      <a16:colId xmlns:a16="http://schemas.microsoft.com/office/drawing/2014/main" val="3994724235"/>
                    </a:ext>
                  </a:extLst>
                </a:gridCol>
                <a:gridCol w="1161143">
                  <a:extLst>
                    <a:ext uri="{9D8B030D-6E8A-4147-A177-3AD203B41FA5}">
                      <a16:colId xmlns:a16="http://schemas.microsoft.com/office/drawing/2014/main" val="4094237918"/>
                    </a:ext>
                  </a:extLst>
                </a:gridCol>
                <a:gridCol w="1161143">
                  <a:extLst>
                    <a:ext uri="{9D8B030D-6E8A-4147-A177-3AD203B41FA5}">
                      <a16:colId xmlns:a16="http://schemas.microsoft.com/office/drawing/2014/main" val="1046098352"/>
                    </a:ext>
                  </a:extLst>
                </a:gridCol>
                <a:gridCol w="1161143">
                  <a:extLst>
                    <a:ext uri="{9D8B030D-6E8A-4147-A177-3AD203B41FA5}">
                      <a16:colId xmlns:a16="http://schemas.microsoft.com/office/drawing/2014/main" val="3767825641"/>
                    </a:ext>
                  </a:extLst>
                </a:gridCol>
                <a:gridCol w="1161143">
                  <a:extLst>
                    <a:ext uri="{9D8B030D-6E8A-4147-A177-3AD203B41FA5}">
                      <a16:colId xmlns:a16="http://schemas.microsoft.com/office/drawing/2014/main" val="544490387"/>
                    </a:ext>
                  </a:extLst>
                </a:gridCol>
                <a:gridCol w="1161143">
                  <a:extLst>
                    <a:ext uri="{9D8B030D-6E8A-4147-A177-3AD203B41FA5}">
                      <a16:colId xmlns:a16="http://schemas.microsoft.com/office/drawing/2014/main" val="4144999245"/>
                    </a:ext>
                  </a:extLst>
                </a:gridCol>
              </a:tblGrid>
              <a:tr h="370840">
                <a:tc>
                  <a:txBody>
                    <a:bodyPr/>
                    <a:lstStyle/>
                    <a:p>
                      <a:pPr algn="ctr"/>
                      <a:r>
                        <a:rPr lang="en-US" b="1" dirty="0"/>
                        <a:t>ID</a:t>
                      </a:r>
                    </a:p>
                  </a:txBody>
                  <a:tcPr anchor="ctr"/>
                </a:tc>
                <a:tc>
                  <a:txBody>
                    <a:bodyPr/>
                    <a:lstStyle/>
                    <a:p>
                      <a:pPr algn="ctr"/>
                      <a:r>
                        <a:rPr lang="en-US" dirty="0"/>
                        <a:t>Chinese</a:t>
                      </a:r>
                    </a:p>
                  </a:txBody>
                  <a:tcPr anchor="ctr"/>
                </a:tc>
                <a:tc>
                  <a:txBody>
                    <a:bodyPr/>
                    <a:lstStyle/>
                    <a:p>
                      <a:pPr algn="ctr"/>
                      <a:r>
                        <a:rPr lang="en-US" dirty="0"/>
                        <a:t>Beijing</a:t>
                      </a:r>
                    </a:p>
                  </a:txBody>
                  <a:tcPr anchor="ctr"/>
                </a:tc>
                <a:tc>
                  <a:txBody>
                    <a:bodyPr/>
                    <a:lstStyle/>
                    <a:p>
                      <a:pPr algn="ctr"/>
                      <a:r>
                        <a:rPr lang="en-US" dirty="0"/>
                        <a:t>Shanghai</a:t>
                      </a:r>
                    </a:p>
                  </a:txBody>
                  <a:tcPr anchor="ctr"/>
                </a:tc>
                <a:tc>
                  <a:txBody>
                    <a:bodyPr/>
                    <a:lstStyle/>
                    <a:p>
                      <a:pPr algn="ctr"/>
                      <a:r>
                        <a:rPr lang="en-US" dirty="0"/>
                        <a:t>Macao</a:t>
                      </a:r>
                    </a:p>
                  </a:txBody>
                  <a:tcPr anchor="ctr"/>
                </a:tc>
                <a:tc>
                  <a:txBody>
                    <a:bodyPr/>
                    <a:lstStyle/>
                    <a:p>
                      <a:pPr algn="ctr"/>
                      <a:r>
                        <a:rPr lang="en-US" dirty="0"/>
                        <a:t>Tokyo</a:t>
                      </a:r>
                    </a:p>
                  </a:txBody>
                  <a:tcPr anchor="ctr"/>
                </a:tc>
                <a:tc>
                  <a:txBody>
                    <a:bodyPr/>
                    <a:lstStyle/>
                    <a:p>
                      <a:pPr algn="ctr"/>
                      <a:r>
                        <a:rPr lang="en-US" dirty="0"/>
                        <a:t>Japan</a:t>
                      </a:r>
                    </a:p>
                  </a:txBody>
                  <a:tcPr anchor="ctr"/>
                </a:tc>
                <a:extLst>
                  <a:ext uri="{0D108BD9-81ED-4DB2-BD59-A6C34878D82A}">
                    <a16:rowId xmlns:a16="http://schemas.microsoft.com/office/drawing/2014/main" val="2358337523"/>
                  </a:ext>
                </a:extLst>
              </a:tr>
              <a:tr h="370840">
                <a:tc>
                  <a:txBody>
                    <a:bodyPr/>
                    <a:lstStyle/>
                    <a:p>
                      <a:pPr algn="ctr"/>
                      <a:r>
                        <a:rPr lang="en-US" b="1" dirty="0"/>
                        <a:t>5</a:t>
                      </a:r>
                    </a:p>
                  </a:txBody>
                  <a:tcPr anchor="ctr"/>
                </a:tc>
                <a:tc>
                  <a:txBody>
                    <a:bodyPr/>
                    <a:lstStyle/>
                    <a:p>
                      <a:pPr algn="ctr"/>
                      <a:r>
                        <a:rPr lang="en-US" dirty="0"/>
                        <a:t>3</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1185325976"/>
                  </a:ext>
                </a:extLst>
              </a:tr>
              <a:tr h="370840">
                <a:tc>
                  <a:txBody>
                    <a:bodyPr/>
                    <a:lstStyle/>
                    <a:p>
                      <a:pPr algn="ctr"/>
                      <a:r>
                        <a:rPr lang="en-US" b="1" dirty="0"/>
                        <a:t>6</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827943254"/>
                  </a:ext>
                </a:extLst>
              </a:tr>
            </a:tbl>
          </a:graphicData>
        </a:graphic>
      </p:graphicFrame>
    </p:spTree>
    <p:extLst>
      <p:ext uri="{BB962C8B-B14F-4D97-AF65-F5344CB8AC3E}">
        <p14:creationId xmlns:p14="http://schemas.microsoft.com/office/powerpoint/2010/main" val="2680101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Calculate Distances</a:t>
            </a:r>
          </a:p>
        </p:txBody>
      </p:sp>
      <p:sp>
        <p:nvSpPr>
          <p:cNvPr id="7" name="Slide Number Placeholder 6"/>
          <p:cNvSpPr>
            <a:spLocks noGrp="1"/>
          </p:cNvSpPr>
          <p:nvPr>
            <p:ph type="sldNum" sz="quarter" idx="12"/>
          </p:nvPr>
        </p:nvSpPr>
        <p:spPr/>
        <p:txBody>
          <a:bodyPr/>
          <a:lstStyle/>
          <a:p>
            <a:fld id="{1C20BA80-1909-427C-B3BD-3DD8AEAFD5BE}" type="slidenum">
              <a:rPr lang="en-US" smtClean="0"/>
              <a:t>18</a:t>
            </a:fld>
            <a:endParaRPr lang="en-US" dirty="0"/>
          </a:p>
        </p:txBody>
      </p:sp>
      <p:sp>
        <p:nvSpPr>
          <p:cNvPr id="4" name="Footer Placeholder 3">
            <a:extLst>
              <a:ext uri="{FF2B5EF4-FFF2-40B4-BE49-F238E27FC236}">
                <a16:creationId xmlns:a16="http://schemas.microsoft.com/office/drawing/2014/main" id="{21F904B5-CB5D-4126-BEEB-C8FCA1C79972}"/>
              </a:ext>
            </a:extLst>
          </p:cNvPr>
          <p:cNvSpPr>
            <a:spLocks noGrp="1"/>
          </p:cNvSpPr>
          <p:nvPr>
            <p:ph type="ftr" sz="quarter" idx="11"/>
          </p:nvPr>
        </p:nvSpPr>
        <p:spPr/>
        <p:txBody>
          <a:bodyPr/>
          <a:lstStyle/>
          <a:p>
            <a:r>
              <a:rPr lang="en-US"/>
              <a:t>Copyright © 2021 by Ming-Long Lam, Ph.D.</a:t>
            </a:r>
            <a:endParaRPr lang="en-US" dirty="0"/>
          </a:p>
        </p:txBody>
      </p:sp>
      <p:sp>
        <p:nvSpPr>
          <p:cNvPr id="5" name="Content Placeholder 4">
            <a:extLst>
              <a:ext uri="{FF2B5EF4-FFF2-40B4-BE49-F238E27FC236}">
                <a16:creationId xmlns:a16="http://schemas.microsoft.com/office/drawing/2014/main" id="{C21AA507-1D6D-406F-AA88-AFB5AFC58E6B}"/>
              </a:ext>
            </a:extLst>
          </p:cNvPr>
          <p:cNvSpPr>
            <a:spLocks noGrp="1"/>
          </p:cNvSpPr>
          <p:nvPr>
            <p:ph idx="1"/>
          </p:nvPr>
        </p:nvSpPr>
        <p:spPr>
          <a:xfrm>
            <a:off x="502298" y="1821640"/>
            <a:ext cx="5450633" cy="4351338"/>
          </a:xfrm>
          <a:solidFill>
            <a:schemeClr val="accent2">
              <a:lumMod val="20000"/>
              <a:lumOff val="80000"/>
            </a:schemeClr>
          </a:solidFill>
          <a:ln w="19050">
            <a:solidFill>
              <a:schemeClr val="tx1"/>
            </a:solidFill>
          </a:ln>
        </p:spPr>
        <p:txBody>
          <a:bodyPr>
            <a:noAutofit/>
          </a:bodyPr>
          <a:lstStyle/>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import numpy</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def </a:t>
            </a:r>
            <a:r>
              <a:rPr lang="en-US" sz="1200" b="1" dirty="0" err="1">
                <a:latin typeface="Courier New" panose="02070309020205020404" pitchFamily="49" charset="0"/>
                <a:cs typeface="Courier New" panose="02070309020205020404" pitchFamily="49" charset="0"/>
              </a:rPr>
              <a:t>CosineD</a:t>
            </a:r>
            <a:r>
              <a:rPr lang="en-US" sz="1200" b="1" dirty="0">
                <a:latin typeface="Courier New" panose="02070309020205020404" pitchFamily="49" charset="0"/>
                <a:cs typeface="Courier New" panose="02070309020205020404" pitchFamily="49" charset="0"/>
              </a:rPr>
              <a:t> (x, y):</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normX</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numpy.sqrt</a:t>
            </a:r>
            <a:r>
              <a:rPr lang="en-US" sz="1200" b="1" dirty="0">
                <a:latin typeface="Courier New" panose="02070309020205020404" pitchFamily="49" charset="0"/>
                <a:cs typeface="Courier New" panose="02070309020205020404" pitchFamily="49" charset="0"/>
              </a:rPr>
              <a:t>(numpy.dot(x, x))</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normY</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numpy.sqrt</a:t>
            </a:r>
            <a:r>
              <a:rPr lang="en-US" sz="1200" b="1" dirty="0">
                <a:latin typeface="Courier New" panose="02070309020205020404" pitchFamily="49" charset="0"/>
                <a:cs typeface="Courier New" panose="02070309020205020404" pitchFamily="49" charset="0"/>
              </a:rPr>
              <a:t>(numpy.dot(y, y))</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if (</a:t>
            </a:r>
            <a:r>
              <a:rPr lang="en-US" sz="1200" b="1" dirty="0" err="1">
                <a:latin typeface="Courier New" panose="02070309020205020404" pitchFamily="49" charset="0"/>
                <a:cs typeface="Courier New" panose="02070309020205020404" pitchFamily="49" charset="0"/>
              </a:rPr>
              <a:t>normX</a:t>
            </a:r>
            <a:r>
              <a:rPr lang="en-US" sz="1200" b="1" dirty="0">
                <a:latin typeface="Courier New" panose="02070309020205020404" pitchFamily="49" charset="0"/>
                <a:cs typeface="Courier New" panose="02070309020205020404" pitchFamily="49" charset="0"/>
              </a:rPr>
              <a:t> &gt; 0.0 and </a:t>
            </a:r>
            <a:r>
              <a:rPr lang="en-US" sz="1200" b="1" dirty="0" err="1">
                <a:latin typeface="Courier New" panose="02070309020205020404" pitchFamily="49" charset="0"/>
                <a:cs typeface="Courier New" panose="02070309020205020404" pitchFamily="49" charset="0"/>
              </a:rPr>
              <a:t>normY</a:t>
            </a:r>
            <a:r>
              <a:rPr lang="en-US" sz="1200" b="1" dirty="0">
                <a:latin typeface="Courier New" panose="02070309020205020404" pitchFamily="49" charset="0"/>
                <a:cs typeface="Courier New" panose="02070309020205020404" pitchFamily="49" charset="0"/>
              </a:rPr>
              <a:t> &gt; 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outDistance</a:t>
            </a:r>
            <a:r>
              <a:rPr lang="en-US" sz="1200" b="1" dirty="0">
                <a:latin typeface="Courier New" panose="02070309020205020404" pitchFamily="49" charset="0"/>
                <a:cs typeface="Courier New" panose="02070309020205020404" pitchFamily="49" charset="0"/>
              </a:rPr>
              <a:t> = 1.0 - numpy.dot(x, y) / </a:t>
            </a:r>
            <a:r>
              <a:rPr lang="en-US" sz="1200" b="1" dirty="0" err="1">
                <a:latin typeface="Courier New" panose="02070309020205020404" pitchFamily="49" charset="0"/>
                <a:cs typeface="Courier New" panose="02070309020205020404" pitchFamily="49" charset="0"/>
              </a:rPr>
              <a:t>normX</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normY</a:t>
            </a: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else:</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outDistance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numpy.NaN</a:t>
            </a: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return (</a:t>
            </a:r>
            <a:r>
              <a:rPr lang="en-US" sz="1200" b="1" dirty="0" err="1">
                <a:latin typeface="Courier New" panose="02070309020205020404" pitchFamily="49" charset="0"/>
                <a:cs typeface="Courier New" panose="02070309020205020404" pitchFamily="49" charset="0"/>
              </a:rPr>
              <a:t>outDistance</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X = </a:t>
            </a:r>
            <a:r>
              <a:rPr lang="en-US" sz="1200" b="1" dirty="0" err="1">
                <a:latin typeface="Courier New" panose="02070309020205020404" pitchFamily="49" charset="0"/>
                <a:cs typeface="Courier New" panose="02070309020205020404" pitchFamily="49" charset="0"/>
              </a:rPr>
              <a:t>numpy.array</a:t>
            </a:r>
            <a:r>
              <a:rPr lang="en-US" sz="1200" b="1" dirty="0">
                <a:latin typeface="Courier New" panose="02070309020205020404" pitchFamily="49" charset="0"/>
                <a:cs typeface="Courier New" panose="02070309020205020404" pitchFamily="49" charset="0"/>
              </a:rPr>
              <a:t>([[2,1,0,0,0,0],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[2,0,1,0,0,0],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[1,0,0,1,0,0],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[1,0,0,0,1,1]])</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 = </a:t>
            </a:r>
            <a:r>
              <a:rPr lang="en-US" sz="1200" b="1" dirty="0" err="1">
                <a:latin typeface="Courier New" panose="02070309020205020404" pitchFamily="49" charset="0"/>
                <a:cs typeface="Courier New" panose="02070309020205020404" pitchFamily="49" charset="0"/>
              </a:rPr>
              <a:t>numpy.array</a:t>
            </a:r>
            <a:r>
              <a:rPr lang="en-US" sz="1200" b="1" dirty="0">
                <a:latin typeface="Courier New" panose="02070309020205020404" pitchFamily="49" charset="0"/>
                <a:cs typeface="Courier New" panose="02070309020205020404" pitchFamily="49" charset="0"/>
              </a:rPr>
              <a:t>([[3,0,0,0,1,1],</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[0,1,1,1,0,0]])</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cosine_D</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numpy.zeros</a:t>
            </a:r>
            <a:r>
              <a:rPr lang="en-US" sz="1200" b="1" dirty="0">
                <a:latin typeface="Courier New" panose="02070309020205020404" pitchFamily="49" charset="0"/>
                <a:cs typeface="Courier New" panose="02070309020205020404" pitchFamily="49" charset="0"/>
              </a:rPr>
              <a:t>((4,2))</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for </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 in range(4):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for j in range(2):</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cosine_D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i,j</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CosineD</a:t>
            </a:r>
            <a:r>
              <a:rPr lang="en-US" sz="1200" b="1" dirty="0">
                <a:latin typeface="Courier New" panose="02070309020205020404" pitchFamily="49" charset="0"/>
                <a:cs typeface="Courier New" panose="02070309020205020404" pitchFamily="49" charset="0"/>
              </a:rPr>
              <a:t>(X[</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 P[j,:])</a:t>
            </a:r>
          </a:p>
        </p:txBody>
      </p:sp>
      <p:graphicFrame>
        <p:nvGraphicFramePr>
          <p:cNvPr id="8" name="Table 7">
            <a:extLst>
              <a:ext uri="{FF2B5EF4-FFF2-40B4-BE49-F238E27FC236}">
                <a16:creationId xmlns:a16="http://schemas.microsoft.com/office/drawing/2014/main" id="{BBB8F11E-6569-4D5F-A7A1-1555AC3F0863}"/>
              </a:ext>
            </a:extLst>
          </p:cNvPr>
          <p:cNvGraphicFramePr>
            <a:graphicFrameLocks noGrp="1"/>
          </p:cNvGraphicFramePr>
          <p:nvPr/>
        </p:nvGraphicFramePr>
        <p:xfrm>
          <a:off x="6324600" y="2122789"/>
          <a:ext cx="4312299" cy="1874520"/>
        </p:xfrm>
        <a:graphic>
          <a:graphicData uri="http://schemas.openxmlformats.org/drawingml/2006/table">
            <a:tbl>
              <a:tblPr>
                <a:tableStyleId>{9D7B26C5-4107-4FEC-AEDC-1716B250A1EF}</a:tableStyleId>
              </a:tblPr>
              <a:tblGrid>
                <a:gridCol w="1437433">
                  <a:extLst>
                    <a:ext uri="{9D8B030D-6E8A-4147-A177-3AD203B41FA5}">
                      <a16:colId xmlns:a16="http://schemas.microsoft.com/office/drawing/2014/main" val="3418319282"/>
                    </a:ext>
                  </a:extLst>
                </a:gridCol>
                <a:gridCol w="1437433">
                  <a:extLst>
                    <a:ext uri="{9D8B030D-6E8A-4147-A177-3AD203B41FA5}">
                      <a16:colId xmlns:a16="http://schemas.microsoft.com/office/drawing/2014/main" val="1326787122"/>
                    </a:ext>
                  </a:extLst>
                </a:gridCol>
                <a:gridCol w="1437433">
                  <a:extLst>
                    <a:ext uri="{9D8B030D-6E8A-4147-A177-3AD203B41FA5}">
                      <a16:colId xmlns:a16="http://schemas.microsoft.com/office/drawing/2014/main" val="116684233"/>
                    </a:ext>
                  </a:extLst>
                </a:gridCol>
              </a:tblGrid>
              <a:tr h="182880">
                <a:tc>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gridSpan="2">
                  <a:txBody>
                    <a:bodyPr/>
                    <a:lstStyle/>
                    <a:p>
                      <a:pPr algn="ctr" fontAlgn="b"/>
                      <a:r>
                        <a:rPr lang="en-US" sz="2000" u="none" strike="noStrike" dirty="0">
                          <a:effectLst/>
                        </a:rPr>
                        <a:t>Probe</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tc hMerge="1">
                  <a:txBody>
                    <a:bodyPr/>
                    <a:lstStyle/>
                    <a:p>
                      <a:pPr algn="ctr" fontAlgn="b"/>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2333573"/>
                  </a:ext>
                </a:extLst>
              </a:tr>
              <a:tr h="182880">
                <a:tc>
                  <a:txBody>
                    <a:bodyPr/>
                    <a:lstStyle/>
                    <a:p>
                      <a:pPr algn="ctr" fontAlgn="b"/>
                      <a:r>
                        <a:rPr lang="en-US" sz="2000" u="none" strike="noStrike" dirty="0">
                          <a:effectLst/>
                        </a:rPr>
                        <a:t>Data</a:t>
                      </a:r>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5</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6</a:t>
                      </a:r>
                      <a:endParaRPr lang="en-US" sz="20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414485"/>
                  </a:ext>
                </a:extLst>
              </a:tr>
              <a:tr h="182880">
                <a:tc>
                  <a:txBody>
                    <a:bodyPr/>
                    <a:lstStyle/>
                    <a:p>
                      <a:pPr algn="ctr" fontAlgn="b"/>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0.19</a:t>
                      </a:r>
                      <a:endParaRPr lang="en-US" sz="20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n-US" sz="2000" u="none" strike="noStrike" dirty="0">
                          <a:effectLst/>
                        </a:rPr>
                        <a:t>0.74</a:t>
                      </a:r>
                      <a:endParaRPr lang="en-US" sz="20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053157410"/>
                  </a:ext>
                </a:extLst>
              </a:tr>
              <a:tr h="182880">
                <a:tc>
                  <a:txBody>
                    <a:bodyPr/>
                    <a:lstStyle/>
                    <a:p>
                      <a:pPr algn="ct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a:effectLst/>
                        </a:rPr>
                        <a:t>0.19</a:t>
                      </a:r>
                      <a:endParaRPr lang="en-US"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ctr" fontAlgn="b"/>
                      <a:r>
                        <a:rPr lang="en-US" sz="2000" u="none" strike="noStrike" dirty="0">
                          <a:effectLst/>
                        </a:rPr>
                        <a:t>0.74</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73800014"/>
                  </a:ext>
                </a:extLst>
              </a:tr>
              <a:tr h="182880">
                <a:tc>
                  <a:txBody>
                    <a:bodyPr/>
                    <a:lstStyle/>
                    <a:p>
                      <a:pPr algn="ctr" fontAlgn="b"/>
                      <a:r>
                        <a:rPr lang="en-US" sz="2000" u="none" strike="noStrike" dirty="0">
                          <a:effectLst/>
                        </a:rPr>
                        <a:t>3</a:t>
                      </a:r>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a:effectLst/>
                        </a:rPr>
                        <a:t>0.36</a:t>
                      </a:r>
                      <a:endParaRPr lang="en-US"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ctr" fontAlgn="b"/>
                      <a:r>
                        <a:rPr lang="en-US" sz="2000" u="none" strike="noStrike" dirty="0">
                          <a:effectLst/>
                        </a:rPr>
                        <a:t>0.59</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0405897"/>
                  </a:ext>
                </a:extLst>
              </a:tr>
              <a:tr h="182880">
                <a:tc>
                  <a:txBody>
                    <a:bodyPr/>
                    <a:lstStyle/>
                    <a:p>
                      <a:pPr algn="ctr" fontAlgn="b"/>
                      <a:r>
                        <a:rPr lang="en-US" sz="2000" u="none" strike="noStrike" dirty="0">
                          <a:effectLst/>
                        </a:rPr>
                        <a:t>4</a:t>
                      </a:r>
                      <a:endParaRPr lang="en-US" sz="20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ctr" fontAlgn="b"/>
                      <a:r>
                        <a:rPr lang="en-US" sz="2000" u="none" strike="noStrike">
                          <a:effectLst/>
                        </a:rPr>
                        <a:t>0.13</a:t>
                      </a:r>
                      <a:endParaRPr lang="en-US" sz="20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tcPr>
                </a:tc>
                <a:tc>
                  <a:txBody>
                    <a:bodyPr/>
                    <a:lstStyle/>
                    <a:p>
                      <a:pPr algn="ctr" fontAlgn="b"/>
                      <a:r>
                        <a:rPr lang="en-US" sz="2000" u="none" strike="noStrike" dirty="0">
                          <a:effectLst/>
                        </a:rPr>
                        <a:t>1.00</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5579934"/>
                  </a:ext>
                </a:extLst>
              </a:tr>
            </a:tbl>
          </a:graphicData>
        </a:graphic>
      </p:graphicFrame>
      <p:sp>
        <p:nvSpPr>
          <p:cNvPr id="10" name="Content Placeholder 2">
            <a:extLst>
              <a:ext uri="{FF2B5EF4-FFF2-40B4-BE49-F238E27FC236}">
                <a16:creationId xmlns:a16="http://schemas.microsoft.com/office/drawing/2014/main" id="{C13FFADA-0F90-441C-8414-82508D47C05A}"/>
              </a:ext>
            </a:extLst>
          </p:cNvPr>
          <p:cNvSpPr txBox="1">
            <a:spLocks/>
          </p:cNvSpPr>
          <p:nvPr/>
        </p:nvSpPr>
        <p:spPr>
          <a:xfrm>
            <a:off x="6324600" y="4283317"/>
            <a:ext cx="4825482" cy="1033478"/>
          </a:xfrm>
          <a:prstGeom prst="rect">
            <a:avLst/>
          </a:prstGeom>
          <a:solidFill>
            <a:schemeClr val="accent6">
              <a:lumMod val="20000"/>
              <a:lumOff val="80000"/>
            </a:schemeClr>
          </a:solidFill>
          <a:ln w="1905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Probe ID #5 is closest to Data ID #4.</a:t>
            </a:r>
          </a:p>
          <a:p>
            <a:r>
              <a:rPr lang="en-US" sz="2400" dirty="0"/>
              <a:t>Probe ID #6 is closest to Data ID #3.</a:t>
            </a:r>
          </a:p>
          <a:p>
            <a:endParaRPr lang="en-US" dirty="0"/>
          </a:p>
        </p:txBody>
      </p:sp>
      <p:sp>
        <p:nvSpPr>
          <p:cNvPr id="11" name="TextBox 10">
            <a:extLst>
              <a:ext uri="{FF2B5EF4-FFF2-40B4-BE49-F238E27FC236}">
                <a16:creationId xmlns:a16="http://schemas.microsoft.com/office/drawing/2014/main" id="{F3299BE3-FC93-4D5C-8F49-151FDEC36678}"/>
              </a:ext>
            </a:extLst>
          </p:cNvPr>
          <p:cNvSpPr txBox="1"/>
          <p:nvPr/>
        </p:nvSpPr>
        <p:spPr>
          <a:xfrm>
            <a:off x="6324601" y="1722072"/>
            <a:ext cx="1083906" cy="369332"/>
          </a:xfrm>
          <a:prstGeom prst="rect">
            <a:avLst/>
          </a:prstGeom>
          <a:noFill/>
        </p:spPr>
        <p:txBody>
          <a:bodyPr wrap="square" rtlCol="0">
            <a:spAutoFit/>
          </a:bodyPr>
          <a:lstStyle/>
          <a:p>
            <a:r>
              <a:rPr lang="en-US" b="1" dirty="0" err="1"/>
              <a:t>cosine_D</a:t>
            </a:r>
            <a:r>
              <a:rPr lang="en-US" dirty="0"/>
              <a:t> </a:t>
            </a:r>
          </a:p>
        </p:txBody>
      </p:sp>
    </p:spTree>
    <p:extLst>
      <p:ext uri="{BB962C8B-B14F-4D97-AF65-F5344CB8AC3E}">
        <p14:creationId xmlns:p14="http://schemas.microsoft.com/office/powerpoint/2010/main" val="1789527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Closest Neighbor According to Cosine Distance</a:t>
            </a:r>
          </a:p>
        </p:txBody>
      </p:sp>
      <p:sp>
        <p:nvSpPr>
          <p:cNvPr id="7" name="Slide Number Placeholder 6"/>
          <p:cNvSpPr>
            <a:spLocks noGrp="1"/>
          </p:cNvSpPr>
          <p:nvPr>
            <p:ph type="sldNum" sz="quarter" idx="12"/>
          </p:nvPr>
        </p:nvSpPr>
        <p:spPr/>
        <p:txBody>
          <a:bodyPr/>
          <a:lstStyle/>
          <a:p>
            <a:fld id="{1C20BA80-1909-427C-B3BD-3DD8AEAFD5BE}" type="slidenum">
              <a:rPr lang="en-US" smtClean="0"/>
              <a:t>19</a:t>
            </a:fld>
            <a:endParaRPr lang="en-US" dirty="0"/>
          </a:p>
        </p:txBody>
      </p:sp>
      <p:sp>
        <p:nvSpPr>
          <p:cNvPr id="3" name="Content Placeholder 2"/>
          <p:cNvSpPr>
            <a:spLocks noGrp="1"/>
          </p:cNvSpPr>
          <p:nvPr>
            <p:ph idx="1"/>
          </p:nvPr>
        </p:nvSpPr>
        <p:spPr>
          <a:xfrm>
            <a:off x="838200" y="1931980"/>
            <a:ext cx="10515600" cy="1083311"/>
          </a:xfrm>
        </p:spPr>
        <p:txBody>
          <a:bodyPr>
            <a:normAutofit/>
          </a:bodyPr>
          <a:lstStyle/>
          <a:p>
            <a:r>
              <a:rPr lang="en-US" dirty="0"/>
              <a:t>Probe ID #5 is closest to Data ID #4.</a:t>
            </a:r>
          </a:p>
          <a:p>
            <a:r>
              <a:rPr lang="en-US" dirty="0"/>
              <a:t>Probe ID #6 is closest to Data ID #3</a:t>
            </a:r>
          </a:p>
          <a:p>
            <a:endParaRPr lang="en-US" dirty="0"/>
          </a:p>
        </p:txBody>
      </p:sp>
      <p:sp>
        <p:nvSpPr>
          <p:cNvPr id="4" name="Footer Placeholder 3">
            <a:extLst>
              <a:ext uri="{FF2B5EF4-FFF2-40B4-BE49-F238E27FC236}">
                <a16:creationId xmlns:a16="http://schemas.microsoft.com/office/drawing/2014/main" id="{21F904B5-CB5D-4126-BEEB-C8FCA1C79972}"/>
              </a:ext>
            </a:extLst>
          </p:cNvPr>
          <p:cNvSpPr>
            <a:spLocks noGrp="1"/>
          </p:cNvSpPr>
          <p:nvPr>
            <p:ph type="ftr" sz="quarter" idx="11"/>
          </p:nvPr>
        </p:nvSpPr>
        <p:spPr/>
        <p:txBody>
          <a:bodyPr/>
          <a:lstStyle/>
          <a:p>
            <a:r>
              <a:rPr lang="en-US"/>
              <a:t>Copyright © 2021 by Ming-Long Lam, Ph.D.</a:t>
            </a:r>
            <a:endParaRPr lang="en-US" dirty="0"/>
          </a:p>
        </p:txBody>
      </p:sp>
      <p:graphicFrame>
        <p:nvGraphicFramePr>
          <p:cNvPr id="5" name="Table 4">
            <a:extLst>
              <a:ext uri="{FF2B5EF4-FFF2-40B4-BE49-F238E27FC236}">
                <a16:creationId xmlns:a16="http://schemas.microsoft.com/office/drawing/2014/main" id="{935C5221-A19B-4A6C-8BCA-1F645E96E1A0}"/>
              </a:ext>
            </a:extLst>
          </p:cNvPr>
          <p:cNvGraphicFramePr>
            <a:graphicFrameLocks noGrp="1"/>
          </p:cNvGraphicFramePr>
          <p:nvPr/>
        </p:nvGraphicFramePr>
        <p:xfrm>
          <a:off x="838200" y="3256583"/>
          <a:ext cx="8128000" cy="2595880"/>
        </p:xfrm>
        <a:graphic>
          <a:graphicData uri="http://schemas.openxmlformats.org/drawingml/2006/table">
            <a:tbl>
              <a:tblPr firstRow="1" bandRow="1">
                <a:tableStyleId>{5C22544A-7EE6-4342-B048-85BDC9FD1C3A}</a:tableStyleId>
              </a:tblPr>
              <a:tblGrid>
                <a:gridCol w="1196392">
                  <a:extLst>
                    <a:ext uri="{9D8B030D-6E8A-4147-A177-3AD203B41FA5}">
                      <a16:colId xmlns:a16="http://schemas.microsoft.com/office/drawing/2014/main" val="99610489"/>
                    </a:ext>
                  </a:extLst>
                </a:gridCol>
                <a:gridCol w="709126">
                  <a:extLst>
                    <a:ext uri="{9D8B030D-6E8A-4147-A177-3AD203B41FA5}">
                      <a16:colId xmlns:a16="http://schemas.microsoft.com/office/drawing/2014/main" val="2746849619"/>
                    </a:ext>
                  </a:extLst>
                </a:gridCol>
                <a:gridCol w="3816221">
                  <a:extLst>
                    <a:ext uri="{9D8B030D-6E8A-4147-A177-3AD203B41FA5}">
                      <a16:colId xmlns:a16="http://schemas.microsoft.com/office/drawing/2014/main" val="2103488562"/>
                    </a:ext>
                  </a:extLst>
                </a:gridCol>
                <a:gridCol w="2406261">
                  <a:extLst>
                    <a:ext uri="{9D8B030D-6E8A-4147-A177-3AD203B41FA5}">
                      <a16:colId xmlns:a16="http://schemas.microsoft.com/office/drawing/2014/main" val="3786736934"/>
                    </a:ext>
                  </a:extLst>
                </a:gridCol>
              </a:tblGrid>
              <a:tr h="370840">
                <a:tc>
                  <a:txBody>
                    <a:bodyPr/>
                    <a:lstStyle/>
                    <a:p>
                      <a:endParaRPr lang="en-US" dirty="0"/>
                    </a:p>
                  </a:txBody>
                  <a:tcPr/>
                </a:tc>
                <a:tc>
                  <a:txBody>
                    <a:bodyPr/>
                    <a:lstStyle/>
                    <a:p>
                      <a:r>
                        <a:rPr lang="en-US" dirty="0"/>
                        <a:t>ID</a:t>
                      </a:r>
                    </a:p>
                  </a:txBody>
                  <a:tcPr/>
                </a:tc>
                <a:tc>
                  <a:txBody>
                    <a:bodyPr/>
                    <a:lstStyle/>
                    <a:p>
                      <a:r>
                        <a:rPr lang="en-US" dirty="0"/>
                        <a:t>Words in Document</a:t>
                      </a:r>
                    </a:p>
                  </a:txBody>
                  <a:tcPr/>
                </a:tc>
                <a:tc>
                  <a:txBody>
                    <a:bodyPr/>
                    <a:lstStyle/>
                    <a:p>
                      <a:pPr algn="ctr"/>
                      <a:r>
                        <a:rPr lang="en-US" dirty="0"/>
                        <a:t>City in China?</a:t>
                      </a:r>
                    </a:p>
                  </a:txBody>
                  <a:tcPr/>
                </a:tc>
                <a:extLst>
                  <a:ext uri="{0D108BD9-81ED-4DB2-BD59-A6C34878D82A}">
                    <a16:rowId xmlns:a16="http://schemas.microsoft.com/office/drawing/2014/main" val="1279244541"/>
                  </a:ext>
                </a:extLst>
              </a:tr>
              <a:tr h="370840">
                <a:tc rowSpan="4">
                  <a:txBody>
                    <a:bodyPr/>
                    <a:lstStyle/>
                    <a:p>
                      <a:r>
                        <a:rPr lang="en-US" dirty="0"/>
                        <a:t>Data</a:t>
                      </a:r>
                    </a:p>
                  </a:txBody>
                  <a:tcPr anchor="ctr"/>
                </a:tc>
                <a:tc>
                  <a:txBody>
                    <a:bodyPr/>
                    <a:lstStyle/>
                    <a:p>
                      <a:r>
                        <a:rPr lang="en-US" dirty="0"/>
                        <a:t>1</a:t>
                      </a:r>
                    </a:p>
                  </a:txBody>
                  <a:tcPr/>
                </a:tc>
                <a:tc>
                  <a:txBody>
                    <a:bodyPr/>
                    <a:lstStyle/>
                    <a:p>
                      <a:r>
                        <a:rPr lang="en-US" dirty="0"/>
                        <a:t>Chinese Beijing Chinese</a:t>
                      </a:r>
                    </a:p>
                  </a:txBody>
                  <a:tcPr/>
                </a:tc>
                <a:tc>
                  <a:txBody>
                    <a:bodyPr/>
                    <a:lstStyle/>
                    <a:p>
                      <a:pPr algn="ctr"/>
                      <a:r>
                        <a:rPr lang="en-US" dirty="0"/>
                        <a:t>Yes</a:t>
                      </a:r>
                    </a:p>
                  </a:txBody>
                  <a:tcPr/>
                </a:tc>
                <a:extLst>
                  <a:ext uri="{0D108BD9-81ED-4DB2-BD59-A6C34878D82A}">
                    <a16:rowId xmlns:a16="http://schemas.microsoft.com/office/drawing/2014/main" val="1087472190"/>
                  </a:ext>
                </a:extLst>
              </a:tr>
              <a:tr h="370840">
                <a:tc vMerge="1">
                  <a:txBody>
                    <a:bodyPr/>
                    <a:lstStyle/>
                    <a:p>
                      <a:endParaRPr lang="en-US" dirty="0"/>
                    </a:p>
                  </a:txBody>
                  <a:tcPr/>
                </a:tc>
                <a:tc>
                  <a:txBody>
                    <a:bodyPr/>
                    <a:lstStyle/>
                    <a:p>
                      <a:r>
                        <a:rPr lang="en-US" dirty="0"/>
                        <a:t>2</a:t>
                      </a:r>
                    </a:p>
                  </a:txBody>
                  <a:tcPr/>
                </a:tc>
                <a:tc>
                  <a:txBody>
                    <a:bodyPr/>
                    <a:lstStyle/>
                    <a:p>
                      <a:r>
                        <a:rPr lang="en-US" dirty="0"/>
                        <a:t>Chinese Chinese Shanghai</a:t>
                      </a:r>
                    </a:p>
                  </a:txBody>
                  <a:tcPr/>
                </a:tc>
                <a:tc>
                  <a:txBody>
                    <a:bodyPr/>
                    <a:lstStyle/>
                    <a:p>
                      <a:pPr algn="ctr"/>
                      <a:r>
                        <a:rPr lang="en-US" dirty="0"/>
                        <a:t>Yes</a:t>
                      </a:r>
                    </a:p>
                  </a:txBody>
                  <a:tcPr/>
                </a:tc>
                <a:extLst>
                  <a:ext uri="{0D108BD9-81ED-4DB2-BD59-A6C34878D82A}">
                    <a16:rowId xmlns:a16="http://schemas.microsoft.com/office/drawing/2014/main" val="2325023187"/>
                  </a:ext>
                </a:extLst>
              </a:tr>
              <a:tr h="370840">
                <a:tc vMerge="1">
                  <a:txBody>
                    <a:bodyPr/>
                    <a:lstStyle/>
                    <a:p>
                      <a:endParaRPr lang="en-US" dirty="0"/>
                    </a:p>
                  </a:txBody>
                  <a:tcPr/>
                </a:tc>
                <a:tc>
                  <a:txBody>
                    <a:bodyPr/>
                    <a:lstStyle/>
                    <a:p>
                      <a:r>
                        <a:rPr lang="en-US" dirty="0"/>
                        <a:t>3</a:t>
                      </a:r>
                    </a:p>
                  </a:txBody>
                  <a:tcPr/>
                </a:tc>
                <a:tc>
                  <a:txBody>
                    <a:bodyPr/>
                    <a:lstStyle/>
                    <a:p>
                      <a:r>
                        <a:rPr lang="en-US" dirty="0"/>
                        <a:t>Chinese Macao</a:t>
                      </a:r>
                    </a:p>
                  </a:txBody>
                  <a:tcPr/>
                </a:tc>
                <a:tc>
                  <a:txBody>
                    <a:bodyPr/>
                    <a:lstStyle/>
                    <a:p>
                      <a:pPr algn="ctr"/>
                      <a:r>
                        <a:rPr lang="en-US" dirty="0"/>
                        <a:t>Yes</a:t>
                      </a:r>
                    </a:p>
                  </a:txBody>
                  <a:tcPr/>
                </a:tc>
                <a:extLst>
                  <a:ext uri="{0D108BD9-81ED-4DB2-BD59-A6C34878D82A}">
                    <a16:rowId xmlns:a16="http://schemas.microsoft.com/office/drawing/2014/main" val="60886364"/>
                  </a:ext>
                </a:extLst>
              </a:tr>
              <a:tr h="370840">
                <a:tc vMerge="1">
                  <a:txBody>
                    <a:bodyPr/>
                    <a:lstStyle/>
                    <a:p>
                      <a:endParaRPr lang="en-US" dirty="0"/>
                    </a:p>
                  </a:txBody>
                  <a:tcPr/>
                </a:tc>
                <a:tc>
                  <a:txBody>
                    <a:bodyPr/>
                    <a:lstStyle/>
                    <a:p>
                      <a:r>
                        <a:rPr lang="en-US" dirty="0"/>
                        <a:t>4</a:t>
                      </a:r>
                    </a:p>
                  </a:txBody>
                  <a:tcPr/>
                </a:tc>
                <a:tc>
                  <a:txBody>
                    <a:bodyPr/>
                    <a:lstStyle/>
                    <a:p>
                      <a:r>
                        <a:rPr lang="en-US" dirty="0"/>
                        <a:t>Tokyo Japan Chinese</a:t>
                      </a:r>
                    </a:p>
                  </a:txBody>
                  <a:tcPr/>
                </a:tc>
                <a:tc>
                  <a:txBody>
                    <a:bodyPr/>
                    <a:lstStyle/>
                    <a:p>
                      <a:pPr algn="ctr"/>
                      <a:r>
                        <a:rPr lang="en-US" dirty="0"/>
                        <a:t>No</a:t>
                      </a:r>
                    </a:p>
                  </a:txBody>
                  <a:tcPr/>
                </a:tc>
                <a:extLst>
                  <a:ext uri="{0D108BD9-81ED-4DB2-BD59-A6C34878D82A}">
                    <a16:rowId xmlns:a16="http://schemas.microsoft.com/office/drawing/2014/main" val="3199383442"/>
                  </a:ext>
                </a:extLst>
              </a:tr>
              <a:tr h="370840">
                <a:tc rowSpan="2">
                  <a:txBody>
                    <a:bodyPr/>
                    <a:lstStyle/>
                    <a:p>
                      <a:r>
                        <a:rPr lang="en-US" dirty="0"/>
                        <a:t>Probe</a:t>
                      </a:r>
                    </a:p>
                  </a:txBody>
                  <a:tcPr anchor="ctr"/>
                </a:tc>
                <a:tc>
                  <a:txBody>
                    <a:bodyPr/>
                    <a:lstStyle/>
                    <a:p>
                      <a:r>
                        <a:rPr lang="en-US" dirty="0"/>
                        <a:t>5</a:t>
                      </a:r>
                    </a:p>
                  </a:txBody>
                  <a:tcPr/>
                </a:tc>
                <a:tc>
                  <a:txBody>
                    <a:bodyPr/>
                    <a:lstStyle/>
                    <a:p>
                      <a:r>
                        <a:rPr lang="it-IT" dirty="0"/>
                        <a:t>Chinese Chinese Chinese Tokyo Japan</a:t>
                      </a:r>
                      <a:endParaRPr lang="en-US" dirty="0"/>
                    </a:p>
                  </a:txBody>
                  <a:tcPr/>
                </a:tc>
                <a:tc>
                  <a:txBody>
                    <a:bodyPr/>
                    <a:lstStyle/>
                    <a:p>
                      <a:pPr algn="ctr"/>
                      <a:r>
                        <a:rPr lang="en-US" dirty="0"/>
                        <a:t>?</a:t>
                      </a:r>
                    </a:p>
                  </a:txBody>
                  <a:tcPr/>
                </a:tc>
                <a:extLst>
                  <a:ext uri="{0D108BD9-81ED-4DB2-BD59-A6C34878D82A}">
                    <a16:rowId xmlns:a16="http://schemas.microsoft.com/office/drawing/2014/main" val="1425173336"/>
                  </a:ext>
                </a:extLst>
              </a:tr>
              <a:tr h="370840">
                <a:tc vMerge="1">
                  <a:txBody>
                    <a:bodyPr/>
                    <a:lstStyle/>
                    <a:p>
                      <a:endParaRPr lang="en-US" dirty="0"/>
                    </a:p>
                  </a:txBody>
                  <a:tcPr/>
                </a:tc>
                <a:tc>
                  <a:txBody>
                    <a:bodyPr/>
                    <a:lstStyle/>
                    <a:p>
                      <a:r>
                        <a:rPr lang="en-US" dirty="0"/>
                        <a:t>6</a:t>
                      </a:r>
                    </a:p>
                  </a:txBody>
                  <a:tcPr/>
                </a:tc>
                <a:tc>
                  <a:txBody>
                    <a:bodyPr/>
                    <a:lstStyle/>
                    <a:p>
                      <a:r>
                        <a:rPr lang="en-US" dirty="0"/>
                        <a:t>Beijing Shanghai Macao</a:t>
                      </a:r>
                    </a:p>
                  </a:txBody>
                  <a:tcPr/>
                </a:tc>
                <a:tc>
                  <a:txBody>
                    <a:bodyPr/>
                    <a:lstStyle/>
                    <a:p>
                      <a:pPr algn="ctr"/>
                      <a:r>
                        <a:rPr lang="en-US" dirty="0"/>
                        <a:t>?</a:t>
                      </a:r>
                    </a:p>
                  </a:txBody>
                  <a:tcPr/>
                </a:tc>
                <a:extLst>
                  <a:ext uri="{0D108BD9-81ED-4DB2-BD59-A6C34878D82A}">
                    <a16:rowId xmlns:a16="http://schemas.microsoft.com/office/drawing/2014/main" val="847896146"/>
                  </a:ext>
                </a:extLst>
              </a:tr>
            </a:tbl>
          </a:graphicData>
        </a:graphic>
      </p:graphicFrame>
    </p:spTree>
    <p:extLst>
      <p:ext uri="{BB962C8B-B14F-4D97-AF65-F5344CB8AC3E}">
        <p14:creationId xmlns:p14="http://schemas.microsoft.com/office/powerpoint/2010/main" val="678112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Week 2: Nearest Neighbors</a:t>
            </a:r>
          </a:p>
        </p:txBody>
      </p:sp>
      <p:sp>
        <p:nvSpPr>
          <p:cNvPr id="7" name="Slide Number Placeholder 6"/>
          <p:cNvSpPr>
            <a:spLocks noGrp="1"/>
          </p:cNvSpPr>
          <p:nvPr>
            <p:ph type="sldNum" sz="quarter" idx="12"/>
          </p:nvPr>
        </p:nvSpPr>
        <p:spPr/>
        <p:txBody>
          <a:bodyPr/>
          <a:lstStyle/>
          <a:p>
            <a:fld id="{1C20BA80-1909-427C-B3BD-3DD8AEAFD5BE}" type="slidenum">
              <a:rPr lang="en-US" smtClean="0"/>
              <a:t>2</a:t>
            </a:fld>
            <a:endParaRPr lang="en-US" dirty="0"/>
          </a:p>
        </p:txBody>
      </p:sp>
      <p:sp>
        <p:nvSpPr>
          <p:cNvPr id="8" name="Rectangle 7">
            <a:extLst>
              <a:ext uri="{FF2B5EF4-FFF2-40B4-BE49-F238E27FC236}">
                <a16:creationId xmlns:a16="http://schemas.microsoft.com/office/drawing/2014/main" id="{D4039359-0B3D-4529-A009-FC46B6ED05CE}"/>
              </a:ext>
            </a:extLst>
          </p:cNvPr>
          <p:cNvSpPr/>
          <p:nvPr/>
        </p:nvSpPr>
        <p:spPr>
          <a:xfrm>
            <a:off x="4361157" y="5913114"/>
            <a:ext cx="3969035" cy="369332"/>
          </a:xfrm>
          <a:prstGeom prst="rect">
            <a:avLst/>
          </a:prstGeom>
        </p:spPr>
        <p:txBody>
          <a:bodyPr wrap="none">
            <a:spAutoFit/>
          </a:bodyPr>
          <a:lstStyle/>
          <a:p>
            <a:r>
              <a:rPr lang="en-US" dirty="0"/>
              <a:t>Chapter 2 of the Machine Learning book</a:t>
            </a:r>
          </a:p>
        </p:txBody>
      </p:sp>
      <p:sp>
        <p:nvSpPr>
          <p:cNvPr id="3" name="Footer Placeholder 2">
            <a:extLst>
              <a:ext uri="{FF2B5EF4-FFF2-40B4-BE49-F238E27FC236}">
                <a16:creationId xmlns:a16="http://schemas.microsoft.com/office/drawing/2014/main" id="{E68E40DC-87A6-4C6C-9F2B-F304E89F7032}"/>
              </a:ext>
            </a:extLst>
          </p:cNvPr>
          <p:cNvSpPr>
            <a:spLocks noGrp="1"/>
          </p:cNvSpPr>
          <p:nvPr>
            <p:ph type="ftr" sz="quarter" idx="11"/>
          </p:nvPr>
        </p:nvSpPr>
        <p:spPr/>
        <p:txBody>
          <a:bodyPr/>
          <a:lstStyle/>
          <a:p>
            <a:r>
              <a:rPr lang="en-US" dirty="0"/>
              <a:t>Copyright © 2021 by Ming-Long Lam, Ph.D.</a:t>
            </a:r>
          </a:p>
        </p:txBody>
      </p:sp>
      <p:graphicFrame>
        <p:nvGraphicFramePr>
          <p:cNvPr id="10" name="Content Placeholder 9">
            <a:extLst>
              <a:ext uri="{FF2B5EF4-FFF2-40B4-BE49-F238E27FC236}">
                <a16:creationId xmlns:a16="http://schemas.microsoft.com/office/drawing/2014/main" id="{B193F96F-E5AD-4F83-84F2-1865035A06FB}"/>
              </a:ext>
            </a:extLst>
          </p:cNvPr>
          <p:cNvGraphicFramePr>
            <a:graphicFrameLocks noGrp="1"/>
          </p:cNvGraphicFramePr>
          <p:nvPr>
            <p:ph idx="1"/>
          </p:nvPr>
        </p:nvGraphicFramePr>
        <p:xfrm>
          <a:off x="1743269" y="1561776"/>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0531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Compare Common Distance Metrics</a:t>
            </a:r>
          </a:p>
        </p:txBody>
      </p:sp>
      <p:sp>
        <p:nvSpPr>
          <p:cNvPr id="7" name="Slide Number Placeholder 6"/>
          <p:cNvSpPr>
            <a:spLocks noGrp="1"/>
          </p:cNvSpPr>
          <p:nvPr>
            <p:ph type="sldNum" sz="quarter" idx="12"/>
          </p:nvPr>
        </p:nvSpPr>
        <p:spPr/>
        <p:txBody>
          <a:bodyPr/>
          <a:lstStyle/>
          <a:p>
            <a:fld id="{1C20BA80-1909-427C-B3BD-3DD8AEAFD5BE}" type="slidenum">
              <a:rPr lang="en-US" smtClean="0"/>
              <a:t>20</a:t>
            </a:fld>
            <a:endParaRPr lang="en-US" dirty="0"/>
          </a:p>
        </p:txBody>
      </p:sp>
      <p:sp>
        <p:nvSpPr>
          <p:cNvPr id="3" name="Content Placeholder 2"/>
          <p:cNvSpPr>
            <a:spLocks noGrp="1"/>
          </p:cNvSpPr>
          <p:nvPr>
            <p:ph idx="1"/>
          </p:nvPr>
        </p:nvSpPr>
        <p:spPr>
          <a:xfrm>
            <a:off x="838200" y="1825625"/>
            <a:ext cx="4946780" cy="2261183"/>
          </a:xfrm>
        </p:spPr>
        <p:txBody>
          <a:bodyPr>
            <a:normAutofit/>
          </a:bodyPr>
          <a:lstStyle/>
          <a:p>
            <a:pPr>
              <a:lnSpc>
                <a:spcPct val="100000"/>
              </a:lnSpc>
            </a:pPr>
            <a:r>
              <a:rPr lang="en-US" dirty="0"/>
              <a:t>Calculate the distances among these four points</a:t>
            </a:r>
          </a:p>
          <a:p>
            <a:pPr>
              <a:lnSpc>
                <a:spcPct val="100000"/>
              </a:lnSpc>
            </a:pPr>
            <a:r>
              <a:rPr lang="en-US" dirty="0"/>
              <a:t>Two-dimensional coordinates</a:t>
            </a:r>
          </a:p>
        </p:txBody>
      </p:sp>
      <p:sp>
        <p:nvSpPr>
          <p:cNvPr id="4" name="Footer Placeholder 3">
            <a:extLst>
              <a:ext uri="{FF2B5EF4-FFF2-40B4-BE49-F238E27FC236}">
                <a16:creationId xmlns:a16="http://schemas.microsoft.com/office/drawing/2014/main" id="{21F904B5-CB5D-4126-BEEB-C8FCA1C79972}"/>
              </a:ext>
            </a:extLst>
          </p:cNvPr>
          <p:cNvSpPr>
            <a:spLocks noGrp="1"/>
          </p:cNvSpPr>
          <p:nvPr>
            <p:ph type="ftr" sz="quarter" idx="11"/>
          </p:nvPr>
        </p:nvSpPr>
        <p:spPr/>
        <p:txBody>
          <a:bodyPr/>
          <a:lstStyle/>
          <a:p>
            <a:r>
              <a:rPr lang="en-US"/>
              <a:t>Copyright © 2021 by Ming-Long Lam, Ph.D.</a:t>
            </a:r>
            <a:endParaRPr lang="en-US" dirty="0"/>
          </a:p>
        </p:txBody>
      </p:sp>
      <p:pic>
        <p:nvPicPr>
          <p:cNvPr id="6" name="Picture 5">
            <a:extLst>
              <a:ext uri="{FF2B5EF4-FFF2-40B4-BE49-F238E27FC236}">
                <a16:creationId xmlns:a16="http://schemas.microsoft.com/office/drawing/2014/main" id="{4155B102-59F3-43C6-ACC7-F0CFA5F35D8C}"/>
              </a:ext>
            </a:extLst>
          </p:cNvPr>
          <p:cNvPicPr>
            <a:picLocks noChangeAspect="1"/>
          </p:cNvPicPr>
          <p:nvPr/>
        </p:nvPicPr>
        <p:blipFill>
          <a:blip r:embed="rId3"/>
          <a:stretch>
            <a:fillRect/>
          </a:stretch>
        </p:blipFill>
        <p:spPr>
          <a:xfrm>
            <a:off x="6096000" y="2055813"/>
            <a:ext cx="5335146" cy="3657600"/>
          </a:xfrm>
          <a:prstGeom prst="rect">
            <a:avLst/>
          </a:prstGeom>
        </p:spPr>
      </p:pic>
      <p:graphicFrame>
        <p:nvGraphicFramePr>
          <p:cNvPr id="8" name="Table 8">
            <a:extLst>
              <a:ext uri="{FF2B5EF4-FFF2-40B4-BE49-F238E27FC236}">
                <a16:creationId xmlns:a16="http://schemas.microsoft.com/office/drawing/2014/main" id="{F3CCED09-0C2A-4782-9B94-25308FF5EE11}"/>
              </a:ext>
            </a:extLst>
          </p:cNvPr>
          <p:cNvGraphicFramePr>
            <a:graphicFrameLocks noGrp="1"/>
          </p:cNvGraphicFramePr>
          <p:nvPr/>
        </p:nvGraphicFramePr>
        <p:xfrm>
          <a:off x="940577" y="3429000"/>
          <a:ext cx="4742025" cy="2286000"/>
        </p:xfrm>
        <a:graphic>
          <a:graphicData uri="http://schemas.openxmlformats.org/drawingml/2006/table">
            <a:tbl>
              <a:tblPr firstRow="1" bandRow="1">
                <a:tableStyleId>{5C22544A-7EE6-4342-B048-85BDC9FD1C3A}</a:tableStyleId>
              </a:tblPr>
              <a:tblGrid>
                <a:gridCol w="1580675">
                  <a:extLst>
                    <a:ext uri="{9D8B030D-6E8A-4147-A177-3AD203B41FA5}">
                      <a16:colId xmlns:a16="http://schemas.microsoft.com/office/drawing/2014/main" val="2325534569"/>
                    </a:ext>
                  </a:extLst>
                </a:gridCol>
                <a:gridCol w="1580675">
                  <a:extLst>
                    <a:ext uri="{9D8B030D-6E8A-4147-A177-3AD203B41FA5}">
                      <a16:colId xmlns:a16="http://schemas.microsoft.com/office/drawing/2014/main" val="932311199"/>
                    </a:ext>
                  </a:extLst>
                </a:gridCol>
                <a:gridCol w="1580675">
                  <a:extLst>
                    <a:ext uri="{9D8B030D-6E8A-4147-A177-3AD203B41FA5}">
                      <a16:colId xmlns:a16="http://schemas.microsoft.com/office/drawing/2014/main" val="3629449816"/>
                    </a:ext>
                  </a:extLst>
                </a:gridCol>
              </a:tblGrid>
              <a:tr h="370840">
                <a:tc>
                  <a:txBody>
                    <a:bodyPr/>
                    <a:lstStyle/>
                    <a:p>
                      <a:pPr algn="ctr"/>
                      <a:r>
                        <a:rPr lang="en-US" sz="2000" dirty="0"/>
                        <a:t>Point Index</a:t>
                      </a:r>
                    </a:p>
                  </a:txBody>
                  <a:tcPr anchor="ctr"/>
                </a:tc>
                <a:tc>
                  <a:txBody>
                    <a:bodyPr/>
                    <a:lstStyle/>
                    <a:p>
                      <a:pPr algn="ctr"/>
                      <a:r>
                        <a:rPr lang="en-US" sz="2000" dirty="0"/>
                        <a:t>First Coordinate</a:t>
                      </a:r>
                    </a:p>
                  </a:txBody>
                  <a:tcPr anchor="ctr"/>
                </a:tc>
                <a:tc>
                  <a:txBody>
                    <a:bodyPr/>
                    <a:lstStyle/>
                    <a:p>
                      <a:pPr algn="ctr"/>
                      <a:r>
                        <a:rPr lang="en-US" sz="2000" dirty="0"/>
                        <a:t>Second Coordinate</a:t>
                      </a:r>
                    </a:p>
                  </a:txBody>
                  <a:tcPr anchor="ctr"/>
                </a:tc>
                <a:extLst>
                  <a:ext uri="{0D108BD9-81ED-4DB2-BD59-A6C34878D82A}">
                    <a16:rowId xmlns:a16="http://schemas.microsoft.com/office/drawing/2014/main" val="3009606903"/>
                  </a:ext>
                </a:extLst>
              </a:tr>
              <a:tr h="370840">
                <a:tc>
                  <a:txBody>
                    <a:bodyPr/>
                    <a:lstStyle/>
                    <a:p>
                      <a:pPr algn="ctr"/>
                      <a:r>
                        <a:rPr lang="en-US" sz="2000" dirty="0"/>
                        <a:t>0</a:t>
                      </a:r>
                    </a:p>
                  </a:txBody>
                  <a:tcPr anchor="ctr"/>
                </a:tc>
                <a:tc>
                  <a:txBody>
                    <a:bodyPr/>
                    <a:lstStyle/>
                    <a:p>
                      <a:pPr algn="ctr"/>
                      <a:r>
                        <a:rPr lang="en-US" sz="2000" dirty="0"/>
                        <a:t>-1</a:t>
                      </a:r>
                    </a:p>
                  </a:txBody>
                  <a:tcPr anchor="ctr"/>
                </a:tc>
                <a:tc>
                  <a:txBody>
                    <a:bodyPr/>
                    <a:lstStyle/>
                    <a:p>
                      <a:pPr algn="ctr"/>
                      <a:r>
                        <a:rPr lang="en-US" sz="2000" dirty="0"/>
                        <a:t>-1</a:t>
                      </a:r>
                    </a:p>
                  </a:txBody>
                  <a:tcPr anchor="ctr"/>
                </a:tc>
                <a:extLst>
                  <a:ext uri="{0D108BD9-81ED-4DB2-BD59-A6C34878D82A}">
                    <a16:rowId xmlns:a16="http://schemas.microsoft.com/office/drawing/2014/main" val="1041120779"/>
                  </a:ext>
                </a:extLst>
              </a:tr>
              <a:tr h="370840">
                <a:tc>
                  <a:txBody>
                    <a:bodyPr/>
                    <a:lstStyle/>
                    <a:p>
                      <a:pPr algn="ctr"/>
                      <a:r>
                        <a:rPr lang="en-US" sz="2000" dirty="0"/>
                        <a:t>1</a:t>
                      </a:r>
                    </a:p>
                  </a:txBody>
                  <a:tcPr anchor="ctr"/>
                </a:tc>
                <a:tc>
                  <a:txBody>
                    <a:bodyPr/>
                    <a:lstStyle/>
                    <a:p>
                      <a:pPr algn="ctr"/>
                      <a:r>
                        <a:rPr lang="en-US" sz="2000" dirty="0"/>
                        <a:t>-1</a:t>
                      </a:r>
                    </a:p>
                  </a:txBody>
                  <a:tcPr anchor="ctr"/>
                </a:tc>
                <a:tc>
                  <a:txBody>
                    <a:bodyPr/>
                    <a:lstStyle/>
                    <a:p>
                      <a:pPr algn="ctr"/>
                      <a:r>
                        <a:rPr lang="en-US" sz="2000" dirty="0"/>
                        <a:t>1</a:t>
                      </a:r>
                    </a:p>
                  </a:txBody>
                  <a:tcPr anchor="ctr"/>
                </a:tc>
                <a:extLst>
                  <a:ext uri="{0D108BD9-81ED-4DB2-BD59-A6C34878D82A}">
                    <a16:rowId xmlns:a16="http://schemas.microsoft.com/office/drawing/2014/main" val="1090894804"/>
                  </a:ext>
                </a:extLst>
              </a:tr>
              <a:tr h="370840">
                <a:tc>
                  <a:txBody>
                    <a:bodyPr/>
                    <a:lstStyle/>
                    <a:p>
                      <a:pPr algn="ctr"/>
                      <a:r>
                        <a:rPr lang="en-US" sz="2000" dirty="0"/>
                        <a:t>2</a:t>
                      </a:r>
                    </a:p>
                  </a:txBody>
                  <a:tcPr anchor="ctr"/>
                </a:tc>
                <a:tc>
                  <a:txBody>
                    <a:bodyPr/>
                    <a:lstStyle/>
                    <a:p>
                      <a:pPr algn="ctr"/>
                      <a:r>
                        <a:rPr lang="en-US" sz="2000" dirty="0"/>
                        <a:t>1</a:t>
                      </a:r>
                    </a:p>
                  </a:txBody>
                  <a:tcPr anchor="ctr"/>
                </a:tc>
                <a:tc>
                  <a:txBody>
                    <a:bodyPr/>
                    <a:lstStyle/>
                    <a:p>
                      <a:pPr algn="ctr"/>
                      <a:r>
                        <a:rPr lang="en-US" sz="2000" dirty="0"/>
                        <a:t>-1</a:t>
                      </a:r>
                    </a:p>
                  </a:txBody>
                  <a:tcPr anchor="ctr"/>
                </a:tc>
                <a:extLst>
                  <a:ext uri="{0D108BD9-81ED-4DB2-BD59-A6C34878D82A}">
                    <a16:rowId xmlns:a16="http://schemas.microsoft.com/office/drawing/2014/main" val="2457178710"/>
                  </a:ext>
                </a:extLst>
              </a:tr>
              <a:tr h="370840">
                <a:tc>
                  <a:txBody>
                    <a:bodyPr/>
                    <a:lstStyle/>
                    <a:p>
                      <a:pPr algn="ctr"/>
                      <a:r>
                        <a:rPr lang="en-US" sz="2000" dirty="0"/>
                        <a:t>3</a:t>
                      </a:r>
                    </a:p>
                  </a:txBody>
                  <a:tcPr anchor="ctr"/>
                </a:tc>
                <a:tc>
                  <a:txBody>
                    <a:bodyPr/>
                    <a:lstStyle/>
                    <a:p>
                      <a:pPr algn="ctr"/>
                      <a:r>
                        <a:rPr lang="en-US" sz="2000" dirty="0"/>
                        <a:t>1</a:t>
                      </a:r>
                    </a:p>
                  </a:txBody>
                  <a:tcPr anchor="ctr"/>
                </a:tc>
                <a:tc>
                  <a:txBody>
                    <a:bodyPr/>
                    <a:lstStyle/>
                    <a:p>
                      <a:pPr algn="ctr"/>
                      <a:r>
                        <a:rPr lang="en-US" sz="2000" dirty="0"/>
                        <a:t>1</a:t>
                      </a:r>
                    </a:p>
                  </a:txBody>
                  <a:tcPr anchor="ctr"/>
                </a:tc>
                <a:extLst>
                  <a:ext uri="{0D108BD9-81ED-4DB2-BD59-A6C34878D82A}">
                    <a16:rowId xmlns:a16="http://schemas.microsoft.com/office/drawing/2014/main" val="315151873"/>
                  </a:ext>
                </a:extLst>
              </a:tr>
            </a:tbl>
          </a:graphicData>
        </a:graphic>
      </p:graphicFrame>
    </p:spTree>
    <p:extLst>
      <p:ext uri="{BB962C8B-B14F-4D97-AF65-F5344CB8AC3E}">
        <p14:creationId xmlns:p14="http://schemas.microsoft.com/office/powerpoint/2010/main" val="2861847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Calculate Distances</a:t>
            </a:r>
          </a:p>
        </p:txBody>
      </p:sp>
      <p:sp>
        <p:nvSpPr>
          <p:cNvPr id="7" name="Slide Number Placeholder 6"/>
          <p:cNvSpPr>
            <a:spLocks noGrp="1"/>
          </p:cNvSpPr>
          <p:nvPr>
            <p:ph type="sldNum" sz="quarter" idx="12"/>
          </p:nvPr>
        </p:nvSpPr>
        <p:spPr/>
        <p:txBody>
          <a:bodyPr/>
          <a:lstStyle/>
          <a:p>
            <a:fld id="{1C20BA80-1909-427C-B3BD-3DD8AEAFD5BE}" type="slidenum">
              <a:rPr lang="en-US" smtClean="0"/>
              <a:t>21</a:t>
            </a:fld>
            <a:endParaRPr lang="en-US" dirty="0"/>
          </a:p>
        </p:txBody>
      </p:sp>
      <p:sp>
        <p:nvSpPr>
          <p:cNvPr id="4" name="Footer Placeholder 3">
            <a:extLst>
              <a:ext uri="{FF2B5EF4-FFF2-40B4-BE49-F238E27FC236}">
                <a16:creationId xmlns:a16="http://schemas.microsoft.com/office/drawing/2014/main" id="{21F904B5-CB5D-4126-BEEB-C8FCA1C79972}"/>
              </a:ext>
            </a:extLst>
          </p:cNvPr>
          <p:cNvSpPr>
            <a:spLocks noGrp="1"/>
          </p:cNvSpPr>
          <p:nvPr>
            <p:ph type="ftr" sz="quarter" idx="11"/>
          </p:nvPr>
        </p:nvSpPr>
        <p:spPr/>
        <p:txBody>
          <a:bodyPr/>
          <a:lstStyle/>
          <a:p>
            <a:r>
              <a:rPr lang="en-US"/>
              <a:t>Copyright © 2021 by Ming-Long Lam, Ph.D.</a:t>
            </a:r>
            <a:endParaRPr lang="en-US" dirty="0"/>
          </a:p>
        </p:txBody>
      </p:sp>
      <p:sp>
        <p:nvSpPr>
          <p:cNvPr id="5" name="Content Placeholder 4">
            <a:extLst>
              <a:ext uri="{FF2B5EF4-FFF2-40B4-BE49-F238E27FC236}">
                <a16:creationId xmlns:a16="http://schemas.microsoft.com/office/drawing/2014/main" id="{C21AA507-1D6D-406F-AA88-AFB5AFC58E6B}"/>
              </a:ext>
            </a:extLst>
          </p:cNvPr>
          <p:cNvSpPr>
            <a:spLocks noGrp="1"/>
          </p:cNvSpPr>
          <p:nvPr>
            <p:ph idx="1"/>
          </p:nvPr>
        </p:nvSpPr>
        <p:spPr>
          <a:xfrm>
            <a:off x="502298" y="1821640"/>
            <a:ext cx="5450633" cy="4351338"/>
          </a:xfrm>
          <a:solidFill>
            <a:schemeClr val="accent2">
              <a:lumMod val="20000"/>
              <a:lumOff val="80000"/>
            </a:schemeClr>
          </a:solidFill>
          <a:ln w="19050">
            <a:solidFill>
              <a:schemeClr val="tx1"/>
            </a:solidFill>
          </a:ln>
        </p:spPr>
        <p:txBody>
          <a:bodyPr>
            <a:noAutofit/>
          </a:bodyPr>
          <a:lstStyle/>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import numpy</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def Euclidean (x, y):</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outDistance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numpy.sqrt</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numpy.sum</a:t>
            </a:r>
            <a:r>
              <a:rPr lang="en-US" sz="1200" b="1" dirty="0">
                <a:latin typeface="Courier New" panose="02070309020205020404" pitchFamily="49" charset="0"/>
                <a:cs typeface="Courier New" panose="02070309020205020404" pitchFamily="49" charset="0"/>
              </a:rPr>
              <a:t>((x - y)**2))</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return (</a:t>
            </a:r>
            <a:r>
              <a:rPr lang="en-US" sz="1200" b="1" dirty="0" err="1">
                <a:latin typeface="Courier New" panose="02070309020205020404" pitchFamily="49" charset="0"/>
                <a:cs typeface="Courier New" panose="02070309020205020404" pitchFamily="49" charset="0"/>
              </a:rPr>
              <a:t>outDistance</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def Manhattan (x, y):</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outDistance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numpy.sum</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numpy.abs</a:t>
            </a:r>
            <a:r>
              <a:rPr lang="en-US" sz="1200" b="1" dirty="0">
                <a:latin typeface="Courier New" panose="02070309020205020404" pitchFamily="49" charset="0"/>
                <a:cs typeface="Courier New" panose="02070309020205020404" pitchFamily="49" charset="0"/>
              </a:rPr>
              <a:t>(x - y))</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return (</a:t>
            </a:r>
            <a:r>
              <a:rPr lang="en-US" sz="1200" b="1" dirty="0" err="1">
                <a:latin typeface="Courier New" panose="02070309020205020404" pitchFamily="49" charset="0"/>
                <a:cs typeface="Courier New" panose="02070309020205020404" pitchFamily="49" charset="0"/>
              </a:rPr>
              <a:t>outDistance</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def Chebyshev (x, y):</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outDistance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numpy.max</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numpy.abs</a:t>
            </a:r>
            <a:r>
              <a:rPr lang="en-US" sz="1200" b="1" dirty="0">
                <a:latin typeface="Courier New" panose="02070309020205020404" pitchFamily="49" charset="0"/>
                <a:cs typeface="Courier New" panose="02070309020205020404" pitchFamily="49" charset="0"/>
              </a:rPr>
              <a:t>(x - y))</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return (</a:t>
            </a:r>
            <a:r>
              <a:rPr lang="en-US" sz="1200" b="1" dirty="0" err="1">
                <a:latin typeface="Courier New" panose="02070309020205020404" pitchFamily="49" charset="0"/>
                <a:cs typeface="Courier New" panose="02070309020205020404" pitchFamily="49" charset="0"/>
              </a:rPr>
              <a:t>outDistance</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def </a:t>
            </a:r>
            <a:r>
              <a:rPr lang="en-US" sz="1200" b="1" dirty="0" err="1">
                <a:latin typeface="Courier New" panose="02070309020205020404" pitchFamily="49" charset="0"/>
                <a:cs typeface="Courier New" panose="02070309020205020404" pitchFamily="49" charset="0"/>
              </a:rPr>
              <a:t>CosineD</a:t>
            </a:r>
            <a:r>
              <a:rPr lang="en-US" sz="1200" b="1" dirty="0">
                <a:latin typeface="Courier New" panose="02070309020205020404" pitchFamily="49" charset="0"/>
                <a:cs typeface="Courier New" panose="02070309020205020404" pitchFamily="49" charset="0"/>
              </a:rPr>
              <a:t> (x, y):</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normX</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numpy.sqrt</a:t>
            </a:r>
            <a:r>
              <a:rPr lang="en-US" sz="1200" b="1" dirty="0">
                <a:latin typeface="Courier New" panose="02070309020205020404" pitchFamily="49" charset="0"/>
                <a:cs typeface="Courier New" panose="02070309020205020404" pitchFamily="49" charset="0"/>
              </a:rPr>
              <a:t>(numpy.dot(x, x))</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normY</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numpy.sqrt</a:t>
            </a:r>
            <a:r>
              <a:rPr lang="en-US" sz="1200" b="1" dirty="0">
                <a:latin typeface="Courier New" panose="02070309020205020404" pitchFamily="49" charset="0"/>
                <a:cs typeface="Courier New" panose="02070309020205020404" pitchFamily="49" charset="0"/>
              </a:rPr>
              <a:t>(numpy.dot(y, y))</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if (</a:t>
            </a:r>
            <a:r>
              <a:rPr lang="en-US" sz="1200" b="1" dirty="0" err="1">
                <a:latin typeface="Courier New" panose="02070309020205020404" pitchFamily="49" charset="0"/>
                <a:cs typeface="Courier New" panose="02070309020205020404" pitchFamily="49" charset="0"/>
              </a:rPr>
              <a:t>normX</a:t>
            </a:r>
            <a:r>
              <a:rPr lang="en-US" sz="1200" b="1" dirty="0">
                <a:latin typeface="Courier New" panose="02070309020205020404" pitchFamily="49" charset="0"/>
                <a:cs typeface="Courier New" panose="02070309020205020404" pitchFamily="49" charset="0"/>
              </a:rPr>
              <a:t> &gt; 0.0 and </a:t>
            </a:r>
            <a:r>
              <a:rPr lang="en-US" sz="1200" b="1" dirty="0" err="1">
                <a:latin typeface="Courier New" panose="02070309020205020404" pitchFamily="49" charset="0"/>
                <a:cs typeface="Courier New" panose="02070309020205020404" pitchFamily="49" charset="0"/>
              </a:rPr>
              <a:t>normY</a:t>
            </a:r>
            <a:r>
              <a:rPr lang="en-US" sz="1200" b="1" dirty="0">
                <a:latin typeface="Courier New" panose="02070309020205020404" pitchFamily="49" charset="0"/>
                <a:cs typeface="Courier New" panose="02070309020205020404" pitchFamily="49" charset="0"/>
              </a:rPr>
              <a:t> &gt; 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outDistance</a:t>
            </a:r>
            <a:r>
              <a:rPr lang="en-US" sz="1200" b="1" dirty="0">
                <a:latin typeface="Courier New" panose="02070309020205020404" pitchFamily="49" charset="0"/>
                <a:cs typeface="Courier New" panose="02070309020205020404" pitchFamily="49" charset="0"/>
              </a:rPr>
              <a:t> = 1.0 - numpy.dot(x, y) / </a:t>
            </a:r>
            <a:r>
              <a:rPr lang="en-US" sz="1200" b="1" dirty="0" err="1">
                <a:latin typeface="Courier New" panose="02070309020205020404" pitchFamily="49" charset="0"/>
                <a:cs typeface="Courier New" panose="02070309020205020404" pitchFamily="49" charset="0"/>
              </a:rPr>
              <a:t>normX</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normY</a:t>
            </a: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else:</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outDistance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numpy.NaN</a:t>
            </a: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return (</a:t>
            </a:r>
            <a:r>
              <a:rPr lang="en-US" sz="1200" b="1" dirty="0" err="1">
                <a:latin typeface="Courier New" panose="02070309020205020404" pitchFamily="49" charset="0"/>
                <a:cs typeface="Courier New" panose="02070309020205020404" pitchFamily="49" charset="0"/>
              </a:rPr>
              <a:t>outDistance</a:t>
            </a:r>
            <a:r>
              <a:rPr lang="en-US" sz="1200" b="1" dirty="0">
                <a:latin typeface="Courier New" panose="02070309020205020404" pitchFamily="49" charset="0"/>
                <a:cs typeface="Courier New" panose="02070309020205020404" pitchFamily="49" charset="0"/>
              </a:rPr>
              <a:t>)</a:t>
            </a:r>
          </a:p>
        </p:txBody>
      </p:sp>
      <p:sp>
        <p:nvSpPr>
          <p:cNvPr id="6" name="Content Placeholder 4">
            <a:extLst>
              <a:ext uri="{FF2B5EF4-FFF2-40B4-BE49-F238E27FC236}">
                <a16:creationId xmlns:a16="http://schemas.microsoft.com/office/drawing/2014/main" id="{52336963-66ED-4202-91A6-DC273BCB7A67}"/>
              </a:ext>
            </a:extLst>
          </p:cNvPr>
          <p:cNvSpPr txBox="1">
            <a:spLocks/>
          </p:cNvSpPr>
          <p:nvPr/>
        </p:nvSpPr>
        <p:spPr>
          <a:xfrm>
            <a:off x="6096000" y="1821640"/>
            <a:ext cx="5666792" cy="4351338"/>
          </a:xfrm>
          <a:prstGeom prst="rect">
            <a:avLst/>
          </a:prstGeom>
          <a:solidFill>
            <a:schemeClr val="accent2">
              <a:lumMod val="20000"/>
              <a:lumOff val="80000"/>
            </a:schemeClr>
          </a:solidFill>
          <a:ln w="190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clist</a:t>
            </a:r>
            <a:r>
              <a:rPr lang="en-US" sz="1200" b="1" dirty="0">
                <a:latin typeface="Courier New" panose="02070309020205020404" pitchFamily="49" charset="0"/>
                <a:cs typeface="Courier New" panose="02070309020205020404" pitchFamily="49" charset="0"/>
              </a:rPr>
              <a:t> = [-1.0, 1.0]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points = </a:t>
            </a:r>
            <a:r>
              <a:rPr lang="en-US" sz="1200" b="1" dirty="0" err="1">
                <a:latin typeface="Courier New" panose="02070309020205020404" pitchFamily="49" charset="0"/>
                <a:cs typeface="Courier New" panose="02070309020205020404" pitchFamily="49" charset="0"/>
              </a:rPr>
              <a:t>numpy.array</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for u in </a:t>
            </a:r>
            <a:r>
              <a:rPr lang="en-US" sz="1200" b="1" dirty="0" err="1">
                <a:latin typeface="Courier New" panose="02070309020205020404" pitchFamily="49" charset="0"/>
                <a:cs typeface="Courier New" panose="02070309020205020404" pitchFamily="49" charset="0"/>
              </a:rPr>
              <a:t>clist</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for v in </a:t>
            </a:r>
            <a:r>
              <a:rPr lang="en-US" sz="1200" b="1" dirty="0" err="1">
                <a:latin typeface="Courier New" panose="02070309020205020404" pitchFamily="49" charset="0"/>
                <a:cs typeface="Courier New" panose="02070309020205020404" pitchFamily="49" charset="0"/>
              </a:rPr>
              <a:t>clist</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points = </a:t>
            </a:r>
            <a:r>
              <a:rPr lang="en-US" sz="1200" b="1" dirty="0" err="1">
                <a:latin typeface="Courier New" panose="02070309020205020404" pitchFamily="49" charset="0"/>
                <a:cs typeface="Courier New" panose="02070309020205020404" pitchFamily="49" charset="0"/>
              </a:rPr>
              <a:t>numpy.append</a:t>
            </a:r>
            <a:r>
              <a:rPr lang="en-US" sz="1200" b="1" dirty="0">
                <a:latin typeface="Courier New" panose="02070309020205020404" pitchFamily="49" charset="0"/>
                <a:cs typeface="Courier New" panose="02070309020205020404" pitchFamily="49" charset="0"/>
              </a:rPr>
              <a:t>(points, [u, v], axis = 0)</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nPoints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len</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clist</a:t>
            </a:r>
            <a:r>
              <a:rPr lang="en-US" sz="1200" b="1" dirty="0">
                <a:latin typeface="Courier New" panose="02070309020205020404" pitchFamily="49" charset="0"/>
                <a:cs typeface="Courier New" panose="02070309020205020404" pitchFamily="49" charset="0"/>
              </a:rPr>
              <a:t>) ** 2</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points = </a:t>
            </a:r>
            <a:r>
              <a:rPr lang="en-US" sz="1200" b="1" dirty="0" err="1">
                <a:latin typeface="Courier New" panose="02070309020205020404" pitchFamily="49" charset="0"/>
                <a:cs typeface="Courier New" panose="02070309020205020404" pitchFamily="49" charset="0"/>
              </a:rPr>
              <a:t>numpy.reshape</a:t>
            </a:r>
            <a:r>
              <a:rPr lang="en-US" sz="1200" b="1" dirty="0">
                <a:latin typeface="Courier New" panose="02070309020205020404" pitchFamily="49" charset="0"/>
                <a:cs typeface="Courier New" panose="02070309020205020404" pitchFamily="49" charset="0"/>
              </a:rPr>
              <a:t>(points, (nPoints,2))</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distance_E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numpy.zeros</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nPoints,nPoints</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distance_M</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numpy.zeros</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nPoints,nPoints</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distance_C</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numpy.zeros</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nPoints,nPoints</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distance_O</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numpy.zeros</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nPoints,nPoints</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for </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 in range(</a:t>
            </a:r>
            <a:r>
              <a:rPr lang="en-US" sz="1200" b="1" dirty="0" err="1">
                <a:latin typeface="Courier New" panose="02070309020205020404" pitchFamily="49" charset="0"/>
                <a:cs typeface="Courier New" panose="02070309020205020404" pitchFamily="49" charset="0"/>
              </a:rPr>
              <a:t>nPoints</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for j in range(</a:t>
            </a:r>
            <a:r>
              <a:rPr lang="en-US" sz="1200" b="1" dirty="0" err="1">
                <a:latin typeface="Courier New" panose="02070309020205020404" pitchFamily="49" charset="0"/>
                <a:cs typeface="Courier New" panose="02070309020205020404" pitchFamily="49" charset="0"/>
              </a:rPr>
              <a:t>nPoints</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distance_E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i,j</a:t>
            </a:r>
            <a:r>
              <a:rPr lang="en-US" sz="1200" b="1" dirty="0">
                <a:latin typeface="Courier New" panose="02070309020205020404" pitchFamily="49" charset="0"/>
                <a:cs typeface="Courier New" panose="02070309020205020404" pitchFamily="49" charset="0"/>
              </a:rPr>
              <a:t>] = Euclidean(points[</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 points[j,:])</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distance_M</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i,j</a:t>
            </a:r>
            <a:r>
              <a:rPr lang="en-US" sz="1200" b="1" dirty="0">
                <a:latin typeface="Courier New" panose="02070309020205020404" pitchFamily="49" charset="0"/>
                <a:cs typeface="Courier New" panose="02070309020205020404" pitchFamily="49" charset="0"/>
              </a:rPr>
              <a:t>] = Manhattan(points[</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 points[j,:])</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distance_C</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i,j</a:t>
            </a:r>
            <a:r>
              <a:rPr lang="en-US" sz="1200" b="1" dirty="0">
                <a:latin typeface="Courier New" panose="02070309020205020404" pitchFamily="49" charset="0"/>
                <a:cs typeface="Courier New" panose="02070309020205020404" pitchFamily="49" charset="0"/>
              </a:rPr>
              <a:t>] = Chebyshev(points[</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 points[j,:])</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distance_O</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i,j</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CosineD</a:t>
            </a:r>
            <a:r>
              <a:rPr lang="en-US" sz="1200" b="1" dirty="0">
                <a:latin typeface="Courier New" panose="02070309020205020404" pitchFamily="49" charset="0"/>
                <a:cs typeface="Courier New" panose="02070309020205020404" pitchFamily="49" charset="0"/>
              </a:rPr>
              <a:t>(points[</a:t>
            </a:r>
            <a:r>
              <a:rPr lang="en-US" sz="1200" b="1" dirty="0" err="1">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 points[j,:])</a:t>
            </a:r>
          </a:p>
        </p:txBody>
      </p:sp>
    </p:spTree>
    <p:extLst>
      <p:ext uri="{BB962C8B-B14F-4D97-AF65-F5344CB8AC3E}">
        <p14:creationId xmlns:p14="http://schemas.microsoft.com/office/powerpoint/2010/main" val="2456671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Four Distance Metrics</a:t>
            </a:r>
          </a:p>
        </p:txBody>
      </p:sp>
      <p:sp>
        <p:nvSpPr>
          <p:cNvPr id="7" name="Slide Number Placeholder 6"/>
          <p:cNvSpPr>
            <a:spLocks noGrp="1"/>
          </p:cNvSpPr>
          <p:nvPr>
            <p:ph type="sldNum" sz="quarter" idx="12"/>
          </p:nvPr>
        </p:nvSpPr>
        <p:spPr/>
        <p:txBody>
          <a:bodyPr/>
          <a:lstStyle/>
          <a:p>
            <a:fld id="{1C20BA80-1909-427C-B3BD-3DD8AEAFD5BE}" type="slidenum">
              <a:rPr lang="en-US" smtClean="0"/>
              <a:t>22</a:t>
            </a:fld>
            <a:endParaRPr lang="en-US" dirty="0"/>
          </a:p>
        </p:txBody>
      </p:sp>
      <p:graphicFrame>
        <p:nvGraphicFramePr>
          <p:cNvPr id="6" name="Content Placeholder 5">
            <a:extLst>
              <a:ext uri="{FF2B5EF4-FFF2-40B4-BE49-F238E27FC236}">
                <a16:creationId xmlns:a16="http://schemas.microsoft.com/office/drawing/2014/main" id="{EB0A606D-A876-48FE-A307-388F9537A3FD}"/>
              </a:ext>
            </a:extLst>
          </p:cNvPr>
          <p:cNvGraphicFramePr>
            <a:graphicFrameLocks noGrp="1"/>
          </p:cNvGraphicFramePr>
          <p:nvPr>
            <p:ph idx="1"/>
          </p:nvPr>
        </p:nvGraphicFramePr>
        <p:xfrm>
          <a:off x="1099459" y="1533039"/>
          <a:ext cx="4572000" cy="2286000"/>
        </p:xfrm>
        <a:graphic>
          <a:graphicData uri="http://schemas.openxmlformats.org/drawingml/2006/table">
            <a:tbl>
              <a:tblPr firstRow="1" firstCol="1">
                <a:tableStyleId>{284E427A-3D55-4303-BF80-6455036E1DE7}</a:tableStyleId>
              </a:tblPr>
              <a:tblGrid>
                <a:gridCol w="914400">
                  <a:extLst>
                    <a:ext uri="{9D8B030D-6E8A-4147-A177-3AD203B41FA5}">
                      <a16:colId xmlns:a16="http://schemas.microsoft.com/office/drawing/2014/main" val="2631200916"/>
                    </a:ext>
                  </a:extLst>
                </a:gridCol>
                <a:gridCol w="914400">
                  <a:extLst>
                    <a:ext uri="{9D8B030D-6E8A-4147-A177-3AD203B41FA5}">
                      <a16:colId xmlns:a16="http://schemas.microsoft.com/office/drawing/2014/main" val="503892256"/>
                    </a:ext>
                  </a:extLst>
                </a:gridCol>
                <a:gridCol w="914400">
                  <a:extLst>
                    <a:ext uri="{9D8B030D-6E8A-4147-A177-3AD203B41FA5}">
                      <a16:colId xmlns:a16="http://schemas.microsoft.com/office/drawing/2014/main" val="1301909062"/>
                    </a:ext>
                  </a:extLst>
                </a:gridCol>
                <a:gridCol w="914400">
                  <a:extLst>
                    <a:ext uri="{9D8B030D-6E8A-4147-A177-3AD203B41FA5}">
                      <a16:colId xmlns:a16="http://schemas.microsoft.com/office/drawing/2014/main" val="2131957852"/>
                    </a:ext>
                  </a:extLst>
                </a:gridCol>
                <a:gridCol w="914400">
                  <a:extLst>
                    <a:ext uri="{9D8B030D-6E8A-4147-A177-3AD203B41FA5}">
                      <a16:colId xmlns:a16="http://schemas.microsoft.com/office/drawing/2014/main" val="2471543934"/>
                    </a:ext>
                  </a:extLst>
                </a:gridCol>
              </a:tblGrid>
              <a:tr h="381000">
                <a:tc>
                  <a:txBody>
                    <a:bodyPr/>
                    <a:lstStyle/>
                    <a:p>
                      <a:pPr algn="l" fontAlgn="b"/>
                      <a:endParaRPr lang="en-US" sz="2000" b="0" i="0" u="none" strike="noStrike" dirty="0">
                        <a:solidFill>
                          <a:srgbClr val="000000"/>
                        </a:solidFill>
                        <a:effectLst/>
                        <a:latin typeface="Calibri" panose="020F0502020204030204" pitchFamily="34" charset="0"/>
                      </a:endParaRPr>
                    </a:p>
                  </a:txBody>
                  <a:tcPr marL="7620" marR="7620" marT="7620" marB="0" anchor="b"/>
                </a:tc>
                <a:tc gridSpan="4">
                  <a:txBody>
                    <a:bodyPr/>
                    <a:lstStyle/>
                    <a:p>
                      <a:pPr algn="ctr" fontAlgn="b"/>
                      <a:r>
                        <a:rPr lang="en-US" sz="2000" u="none" strike="noStrike" dirty="0">
                          <a:effectLst/>
                        </a:rPr>
                        <a:t>Euclidean Distance</a:t>
                      </a:r>
                      <a:endParaRPr lang="en-US" sz="20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80298684"/>
                  </a:ext>
                </a:extLst>
              </a:tr>
              <a:tr h="381000">
                <a:tc>
                  <a:txBody>
                    <a:bodyPr/>
                    <a:lstStyle/>
                    <a:p>
                      <a:pPr algn="r" fontAlgn="b"/>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b="1" u="none" strike="noStrike" dirty="0">
                          <a:effectLst/>
                        </a:rPr>
                        <a:t>(-1,-1)</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000" b="1" u="none" strike="noStrike" dirty="0">
                          <a:effectLst/>
                        </a:rPr>
                        <a:t>(-1,1)</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000" b="1" u="none" strike="noStrike" dirty="0">
                          <a:effectLst/>
                        </a:rPr>
                        <a:t>(1,-1)</a:t>
                      </a:r>
                      <a:endParaRPr lang="en-US"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000" b="1" u="none" strike="noStrike" dirty="0">
                          <a:effectLst/>
                        </a:rPr>
                        <a:t>(1,1)</a:t>
                      </a:r>
                      <a:endParaRPr lang="en-US"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78507840"/>
                  </a:ext>
                </a:extLst>
              </a:tr>
              <a:tr h="381000">
                <a:tc>
                  <a:txBody>
                    <a:bodyPr/>
                    <a:lstStyle/>
                    <a:p>
                      <a:pPr algn="r" fontAlgn="b"/>
                      <a:r>
                        <a:rPr lang="en-US" sz="2000" u="none" strike="noStrike">
                          <a:effectLst/>
                        </a:rPr>
                        <a:t>(-1,-1)</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dirty="0">
                          <a:effectLst/>
                        </a:rPr>
                        <a:t>2.83</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97565468"/>
                  </a:ext>
                </a:extLst>
              </a:tr>
              <a:tr h="381000">
                <a:tc>
                  <a:txBody>
                    <a:bodyPr/>
                    <a:lstStyle/>
                    <a:p>
                      <a:pPr algn="r" fontAlgn="b"/>
                      <a:r>
                        <a:rPr lang="en-US" sz="2000" u="none" strike="noStrike">
                          <a:effectLst/>
                        </a:rPr>
                        <a:t>(-1,1)</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2</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0</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dirty="0">
                          <a:effectLst/>
                        </a:rPr>
                        <a:t>2.83</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8446244"/>
                  </a:ext>
                </a:extLst>
              </a:tr>
              <a:tr h="381000">
                <a:tc>
                  <a:txBody>
                    <a:bodyPr/>
                    <a:lstStyle/>
                    <a:p>
                      <a:pPr algn="r" fontAlgn="b"/>
                      <a:r>
                        <a:rPr lang="en-US" sz="2000" u="none" strike="noStrike">
                          <a:effectLst/>
                        </a:rPr>
                        <a:t>(1,-1)</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2</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2.83</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73344672"/>
                  </a:ext>
                </a:extLst>
              </a:tr>
              <a:tr h="381000">
                <a:tc>
                  <a:txBody>
                    <a:bodyPr/>
                    <a:lstStyle/>
                    <a:p>
                      <a:pPr algn="r" fontAlgn="b"/>
                      <a:r>
                        <a:rPr lang="en-US" sz="2000" u="none" strike="noStrike">
                          <a:effectLst/>
                        </a:rPr>
                        <a:t>(1,1)</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2.83</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a:effectLst/>
                        </a:rPr>
                        <a:t>2</a:t>
                      </a:r>
                      <a:endParaRPr lang="en-US"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000" u="none" strike="noStrike" dirty="0">
                          <a:effectLst/>
                        </a:rPr>
                        <a:t>0</a:t>
                      </a:r>
                      <a:endParaRPr lang="en-US"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68368515"/>
                  </a:ext>
                </a:extLst>
              </a:tr>
            </a:tbl>
          </a:graphicData>
        </a:graphic>
      </p:graphicFrame>
      <p:sp>
        <p:nvSpPr>
          <p:cNvPr id="4" name="Footer Placeholder 3">
            <a:extLst>
              <a:ext uri="{FF2B5EF4-FFF2-40B4-BE49-F238E27FC236}">
                <a16:creationId xmlns:a16="http://schemas.microsoft.com/office/drawing/2014/main" id="{21F904B5-CB5D-4126-BEEB-C8FCA1C79972}"/>
              </a:ext>
            </a:extLst>
          </p:cNvPr>
          <p:cNvSpPr>
            <a:spLocks noGrp="1"/>
          </p:cNvSpPr>
          <p:nvPr>
            <p:ph type="ftr" sz="quarter" idx="11"/>
          </p:nvPr>
        </p:nvSpPr>
        <p:spPr/>
        <p:txBody>
          <a:bodyPr/>
          <a:lstStyle/>
          <a:p>
            <a:r>
              <a:rPr lang="en-US"/>
              <a:t>Copyright © 2021 by Ming-Long Lam, Ph.D.</a:t>
            </a:r>
            <a:endParaRPr lang="en-US" dirty="0"/>
          </a:p>
        </p:txBody>
      </p:sp>
      <p:graphicFrame>
        <p:nvGraphicFramePr>
          <p:cNvPr id="8" name="Table 7">
            <a:extLst>
              <a:ext uri="{FF2B5EF4-FFF2-40B4-BE49-F238E27FC236}">
                <a16:creationId xmlns:a16="http://schemas.microsoft.com/office/drawing/2014/main" id="{0507737D-318D-49FB-A32F-52070074786F}"/>
              </a:ext>
            </a:extLst>
          </p:cNvPr>
          <p:cNvGraphicFramePr>
            <a:graphicFrameLocks noGrp="1"/>
          </p:cNvGraphicFramePr>
          <p:nvPr/>
        </p:nvGraphicFramePr>
        <p:xfrm>
          <a:off x="5932718" y="1533039"/>
          <a:ext cx="4572000" cy="2286000"/>
        </p:xfrm>
        <a:graphic>
          <a:graphicData uri="http://schemas.openxmlformats.org/drawingml/2006/table">
            <a:tbl>
              <a:tblPr firstRow="1" firstCol="1">
                <a:tableStyleId>{3C2FFA5D-87B4-456A-9821-1D502468CF0F}</a:tableStyleId>
              </a:tblPr>
              <a:tblGrid>
                <a:gridCol w="1088572">
                  <a:extLst>
                    <a:ext uri="{9D8B030D-6E8A-4147-A177-3AD203B41FA5}">
                      <a16:colId xmlns:a16="http://schemas.microsoft.com/office/drawing/2014/main" val="1058182312"/>
                    </a:ext>
                  </a:extLst>
                </a:gridCol>
                <a:gridCol w="870857">
                  <a:extLst>
                    <a:ext uri="{9D8B030D-6E8A-4147-A177-3AD203B41FA5}">
                      <a16:colId xmlns:a16="http://schemas.microsoft.com/office/drawing/2014/main" val="2758747576"/>
                    </a:ext>
                  </a:extLst>
                </a:gridCol>
                <a:gridCol w="870857">
                  <a:extLst>
                    <a:ext uri="{9D8B030D-6E8A-4147-A177-3AD203B41FA5}">
                      <a16:colId xmlns:a16="http://schemas.microsoft.com/office/drawing/2014/main" val="1225465017"/>
                    </a:ext>
                  </a:extLst>
                </a:gridCol>
                <a:gridCol w="870857">
                  <a:extLst>
                    <a:ext uri="{9D8B030D-6E8A-4147-A177-3AD203B41FA5}">
                      <a16:colId xmlns:a16="http://schemas.microsoft.com/office/drawing/2014/main" val="1586778187"/>
                    </a:ext>
                  </a:extLst>
                </a:gridCol>
                <a:gridCol w="870857">
                  <a:extLst>
                    <a:ext uri="{9D8B030D-6E8A-4147-A177-3AD203B41FA5}">
                      <a16:colId xmlns:a16="http://schemas.microsoft.com/office/drawing/2014/main" val="1440185957"/>
                    </a:ext>
                  </a:extLst>
                </a:gridCol>
              </a:tblGrid>
              <a:tr h="381000">
                <a:tc>
                  <a:txBody>
                    <a:bodyPr/>
                    <a:lstStyle/>
                    <a:p>
                      <a:pPr algn="l" fontAlgn="b"/>
                      <a:endParaRPr lang="en-US" sz="2000" b="0" i="0" u="none" strike="noStrike" dirty="0">
                        <a:solidFill>
                          <a:srgbClr val="000000"/>
                        </a:solidFill>
                        <a:effectLst/>
                        <a:latin typeface="+mn-lt"/>
                      </a:endParaRPr>
                    </a:p>
                  </a:txBody>
                  <a:tcPr marL="7620" marR="7620" marT="7620" marB="0" anchor="b"/>
                </a:tc>
                <a:tc gridSpan="4">
                  <a:txBody>
                    <a:bodyPr/>
                    <a:lstStyle/>
                    <a:p>
                      <a:pPr algn="ctr" fontAlgn="b"/>
                      <a:r>
                        <a:rPr lang="en-US" sz="2000" u="none" strike="noStrike" dirty="0">
                          <a:effectLst/>
                          <a:latin typeface="+mn-lt"/>
                        </a:rPr>
                        <a:t>Manhattan Distance</a:t>
                      </a:r>
                      <a:endParaRPr lang="en-US" sz="2000" b="0" i="0" u="none" strike="noStrike" dirty="0">
                        <a:solidFill>
                          <a:srgbClr val="000000"/>
                        </a:solidFill>
                        <a:effectLst/>
                        <a:latin typeface="+mn-lt"/>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23770683"/>
                  </a:ext>
                </a:extLst>
              </a:tr>
              <a:tr h="381000">
                <a:tc>
                  <a:txBody>
                    <a:bodyPr/>
                    <a:lstStyle/>
                    <a:p>
                      <a:pPr algn="r" fontAlgn="b"/>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b="1" u="none" strike="noStrike" dirty="0">
                          <a:effectLst/>
                          <a:latin typeface="+mn-lt"/>
                        </a:rPr>
                        <a:t>(-1,-1)</a:t>
                      </a:r>
                      <a:endParaRPr lang="en-US" sz="2000" b="1" i="0" u="none" strike="noStrike" dirty="0">
                        <a:solidFill>
                          <a:srgbClr val="000000"/>
                        </a:solidFill>
                        <a:effectLst/>
                        <a:latin typeface="+mn-lt"/>
                      </a:endParaRPr>
                    </a:p>
                  </a:txBody>
                  <a:tcPr marL="7620" marR="7620" marT="7620" marB="0" anchor="b"/>
                </a:tc>
                <a:tc>
                  <a:txBody>
                    <a:bodyPr/>
                    <a:lstStyle/>
                    <a:p>
                      <a:pPr algn="r" fontAlgn="b"/>
                      <a:r>
                        <a:rPr lang="en-US" sz="2000" b="1" u="none" strike="noStrike" dirty="0">
                          <a:effectLst/>
                          <a:latin typeface="+mn-lt"/>
                        </a:rPr>
                        <a:t>(-1,1)</a:t>
                      </a:r>
                      <a:endParaRPr lang="en-US" sz="2000" b="1" i="0" u="none" strike="noStrike" dirty="0">
                        <a:solidFill>
                          <a:srgbClr val="000000"/>
                        </a:solidFill>
                        <a:effectLst/>
                        <a:latin typeface="+mn-lt"/>
                      </a:endParaRPr>
                    </a:p>
                  </a:txBody>
                  <a:tcPr marL="7620" marR="7620" marT="7620" marB="0" anchor="b"/>
                </a:tc>
                <a:tc>
                  <a:txBody>
                    <a:bodyPr/>
                    <a:lstStyle/>
                    <a:p>
                      <a:pPr algn="r" fontAlgn="b"/>
                      <a:r>
                        <a:rPr lang="en-US" sz="2000" b="1" u="none" strike="noStrike" dirty="0">
                          <a:effectLst/>
                          <a:latin typeface="+mn-lt"/>
                        </a:rPr>
                        <a:t>(1,-1)</a:t>
                      </a:r>
                      <a:endParaRPr lang="en-US" sz="2000" b="1" i="0" u="none" strike="noStrike" dirty="0">
                        <a:solidFill>
                          <a:srgbClr val="000000"/>
                        </a:solidFill>
                        <a:effectLst/>
                        <a:latin typeface="+mn-lt"/>
                      </a:endParaRPr>
                    </a:p>
                  </a:txBody>
                  <a:tcPr marL="7620" marR="7620" marT="7620" marB="0" anchor="b"/>
                </a:tc>
                <a:tc>
                  <a:txBody>
                    <a:bodyPr/>
                    <a:lstStyle/>
                    <a:p>
                      <a:pPr algn="r" fontAlgn="b"/>
                      <a:r>
                        <a:rPr lang="en-US" sz="2000" b="1" u="none" strike="noStrike" dirty="0">
                          <a:effectLst/>
                          <a:latin typeface="+mn-lt"/>
                        </a:rPr>
                        <a:t>(1,1)</a:t>
                      </a:r>
                      <a:endParaRPr lang="en-US" sz="2000" b="1"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893679069"/>
                  </a:ext>
                </a:extLst>
              </a:tr>
              <a:tr h="381000">
                <a:tc>
                  <a:txBody>
                    <a:bodyPr/>
                    <a:lstStyle/>
                    <a:p>
                      <a:pPr algn="r" fontAlgn="b"/>
                      <a:r>
                        <a:rPr lang="en-US" sz="2000" u="none" strike="noStrike">
                          <a:effectLst/>
                          <a:latin typeface="+mn-lt"/>
                        </a:rPr>
                        <a:t>(-1,-1)</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0</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4</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524768561"/>
                  </a:ext>
                </a:extLst>
              </a:tr>
              <a:tr h="381000">
                <a:tc>
                  <a:txBody>
                    <a:bodyPr/>
                    <a:lstStyle/>
                    <a:p>
                      <a:pPr algn="r" fontAlgn="b"/>
                      <a:r>
                        <a:rPr lang="en-US" sz="2000" u="none" strike="noStrike">
                          <a:effectLst/>
                          <a:latin typeface="+mn-lt"/>
                        </a:rPr>
                        <a:t>(-1,1)</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2</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0</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4</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4205052315"/>
                  </a:ext>
                </a:extLst>
              </a:tr>
              <a:tr h="381000">
                <a:tc>
                  <a:txBody>
                    <a:bodyPr/>
                    <a:lstStyle/>
                    <a:p>
                      <a:pPr algn="r" fontAlgn="b"/>
                      <a:r>
                        <a:rPr lang="en-US" sz="2000" u="none" strike="noStrike">
                          <a:effectLst/>
                          <a:latin typeface="+mn-lt"/>
                        </a:rPr>
                        <a:t>(1,-1)</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2</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4</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0</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919611202"/>
                  </a:ext>
                </a:extLst>
              </a:tr>
              <a:tr h="381000">
                <a:tc>
                  <a:txBody>
                    <a:bodyPr/>
                    <a:lstStyle/>
                    <a:p>
                      <a:pPr algn="r" fontAlgn="b"/>
                      <a:r>
                        <a:rPr lang="en-US" sz="2000" u="none" strike="noStrike">
                          <a:effectLst/>
                          <a:latin typeface="+mn-lt"/>
                        </a:rPr>
                        <a:t>(1,1)</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4</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2</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0</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2770486953"/>
                  </a:ext>
                </a:extLst>
              </a:tr>
            </a:tbl>
          </a:graphicData>
        </a:graphic>
      </p:graphicFrame>
      <p:graphicFrame>
        <p:nvGraphicFramePr>
          <p:cNvPr id="9" name="Table 8">
            <a:extLst>
              <a:ext uri="{FF2B5EF4-FFF2-40B4-BE49-F238E27FC236}">
                <a16:creationId xmlns:a16="http://schemas.microsoft.com/office/drawing/2014/main" id="{EED9B18A-1DE9-48D7-BE87-7A54476F6AC9}"/>
              </a:ext>
            </a:extLst>
          </p:cNvPr>
          <p:cNvGraphicFramePr>
            <a:graphicFrameLocks noGrp="1"/>
          </p:cNvGraphicFramePr>
          <p:nvPr/>
        </p:nvGraphicFramePr>
        <p:xfrm>
          <a:off x="1099459" y="4004063"/>
          <a:ext cx="4572000" cy="2286000"/>
        </p:xfrm>
        <a:graphic>
          <a:graphicData uri="http://schemas.openxmlformats.org/drawingml/2006/table">
            <a:tbl>
              <a:tblPr firstRow="1" firstCol="1">
                <a:tableStyleId>{775DCB02-9BB8-47FD-8907-85C794F793BA}</a:tableStyleId>
              </a:tblPr>
              <a:tblGrid>
                <a:gridCol w="914400">
                  <a:extLst>
                    <a:ext uri="{9D8B030D-6E8A-4147-A177-3AD203B41FA5}">
                      <a16:colId xmlns:a16="http://schemas.microsoft.com/office/drawing/2014/main" val="3809315258"/>
                    </a:ext>
                  </a:extLst>
                </a:gridCol>
                <a:gridCol w="914400">
                  <a:extLst>
                    <a:ext uri="{9D8B030D-6E8A-4147-A177-3AD203B41FA5}">
                      <a16:colId xmlns:a16="http://schemas.microsoft.com/office/drawing/2014/main" val="487015984"/>
                    </a:ext>
                  </a:extLst>
                </a:gridCol>
                <a:gridCol w="914400">
                  <a:extLst>
                    <a:ext uri="{9D8B030D-6E8A-4147-A177-3AD203B41FA5}">
                      <a16:colId xmlns:a16="http://schemas.microsoft.com/office/drawing/2014/main" val="194075457"/>
                    </a:ext>
                  </a:extLst>
                </a:gridCol>
                <a:gridCol w="914400">
                  <a:extLst>
                    <a:ext uri="{9D8B030D-6E8A-4147-A177-3AD203B41FA5}">
                      <a16:colId xmlns:a16="http://schemas.microsoft.com/office/drawing/2014/main" val="3612367521"/>
                    </a:ext>
                  </a:extLst>
                </a:gridCol>
                <a:gridCol w="914400">
                  <a:extLst>
                    <a:ext uri="{9D8B030D-6E8A-4147-A177-3AD203B41FA5}">
                      <a16:colId xmlns:a16="http://schemas.microsoft.com/office/drawing/2014/main" val="23673673"/>
                    </a:ext>
                  </a:extLst>
                </a:gridCol>
              </a:tblGrid>
              <a:tr h="381000">
                <a:tc>
                  <a:txBody>
                    <a:bodyPr/>
                    <a:lstStyle/>
                    <a:p>
                      <a:pPr algn="l" fontAlgn="b"/>
                      <a:endParaRPr lang="en-US" sz="2000" b="0" i="0" u="none" strike="noStrike" dirty="0">
                        <a:solidFill>
                          <a:srgbClr val="000000"/>
                        </a:solidFill>
                        <a:effectLst/>
                        <a:latin typeface="+mn-lt"/>
                      </a:endParaRPr>
                    </a:p>
                  </a:txBody>
                  <a:tcPr marL="7620" marR="7620" marT="7620" marB="0" anchor="b"/>
                </a:tc>
                <a:tc gridSpan="4">
                  <a:txBody>
                    <a:bodyPr/>
                    <a:lstStyle/>
                    <a:p>
                      <a:pPr algn="ctr" fontAlgn="b"/>
                      <a:r>
                        <a:rPr lang="en-US" sz="2000" u="none" strike="noStrike" dirty="0">
                          <a:effectLst/>
                          <a:latin typeface="+mn-lt"/>
                        </a:rPr>
                        <a:t>Chebyshev Distance</a:t>
                      </a:r>
                      <a:endParaRPr lang="en-US" sz="2000" b="0" i="0" u="none" strike="noStrike" dirty="0">
                        <a:solidFill>
                          <a:srgbClr val="000000"/>
                        </a:solidFill>
                        <a:effectLst/>
                        <a:latin typeface="+mn-lt"/>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602985"/>
                  </a:ext>
                </a:extLst>
              </a:tr>
              <a:tr h="381000">
                <a:tc>
                  <a:txBody>
                    <a:bodyPr/>
                    <a:lstStyle/>
                    <a:p>
                      <a:pPr algn="r" fontAlgn="b"/>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b="1" u="none" strike="noStrike" dirty="0">
                          <a:effectLst/>
                          <a:latin typeface="+mn-lt"/>
                        </a:rPr>
                        <a:t>(-1,-1)</a:t>
                      </a:r>
                      <a:endParaRPr lang="en-US" sz="2000" b="1" i="0" u="none" strike="noStrike" dirty="0">
                        <a:solidFill>
                          <a:srgbClr val="000000"/>
                        </a:solidFill>
                        <a:effectLst/>
                        <a:latin typeface="+mn-lt"/>
                      </a:endParaRPr>
                    </a:p>
                  </a:txBody>
                  <a:tcPr marL="7620" marR="7620" marT="7620" marB="0" anchor="b"/>
                </a:tc>
                <a:tc>
                  <a:txBody>
                    <a:bodyPr/>
                    <a:lstStyle/>
                    <a:p>
                      <a:pPr algn="r" fontAlgn="b"/>
                      <a:r>
                        <a:rPr lang="en-US" sz="2000" b="1" u="none" strike="noStrike" dirty="0">
                          <a:effectLst/>
                          <a:latin typeface="+mn-lt"/>
                        </a:rPr>
                        <a:t>(-1,1)</a:t>
                      </a:r>
                      <a:endParaRPr lang="en-US" sz="2000" b="1" i="0" u="none" strike="noStrike" dirty="0">
                        <a:solidFill>
                          <a:srgbClr val="000000"/>
                        </a:solidFill>
                        <a:effectLst/>
                        <a:latin typeface="+mn-lt"/>
                      </a:endParaRPr>
                    </a:p>
                  </a:txBody>
                  <a:tcPr marL="7620" marR="7620" marT="7620" marB="0" anchor="b"/>
                </a:tc>
                <a:tc>
                  <a:txBody>
                    <a:bodyPr/>
                    <a:lstStyle/>
                    <a:p>
                      <a:pPr algn="r" fontAlgn="b"/>
                      <a:r>
                        <a:rPr lang="en-US" sz="2000" b="1" u="none" strike="noStrike" dirty="0">
                          <a:effectLst/>
                          <a:latin typeface="+mn-lt"/>
                        </a:rPr>
                        <a:t>(1,-1)</a:t>
                      </a:r>
                      <a:endParaRPr lang="en-US" sz="2000" b="1" i="0" u="none" strike="noStrike" dirty="0">
                        <a:solidFill>
                          <a:srgbClr val="000000"/>
                        </a:solidFill>
                        <a:effectLst/>
                        <a:latin typeface="+mn-lt"/>
                      </a:endParaRPr>
                    </a:p>
                  </a:txBody>
                  <a:tcPr marL="7620" marR="7620" marT="7620" marB="0" anchor="b"/>
                </a:tc>
                <a:tc>
                  <a:txBody>
                    <a:bodyPr/>
                    <a:lstStyle/>
                    <a:p>
                      <a:pPr algn="r" fontAlgn="b"/>
                      <a:r>
                        <a:rPr lang="en-US" sz="2000" b="1" u="none" strike="noStrike" dirty="0">
                          <a:effectLst/>
                          <a:latin typeface="+mn-lt"/>
                        </a:rPr>
                        <a:t>(1,1)</a:t>
                      </a:r>
                      <a:endParaRPr lang="en-US" sz="2000" b="1"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515708287"/>
                  </a:ext>
                </a:extLst>
              </a:tr>
              <a:tr h="381000">
                <a:tc>
                  <a:txBody>
                    <a:bodyPr/>
                    <a:lstStyle/>
                    <a:p>
                      <a:pPr algn="r" fontAlgn="b"/>
                      <a:r>
                        <a:rPr lang="en-US" sz="2000" u="none" strike="noStrike">
                          <a:effectLst/>
                          <a:latin typeface="+mn-lt"/>
                        </a:rPr>
                        <a:t>(-1,-1)</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0</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663822927"/>
                  </a:ext>
                </a:extLst>
              </a:tr>
              <a:tr h="381000">
                <a:tc>
                  <a:txBody>
                    <a:bodyPr/>
                    <a:lstStyle/>
                    <a:p>
                      <a:pPr algn="r" fontAlgn="b"/>
                      <a:r>
                        <a:rPr lang="en-US" sz="2000" u="none" strike="noStrike">
                          <a:effectLst/>
                          <a:latin typeface="+mn-lt"/>
                        </a:rPr>
                        <a:t>(-1,1)</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2</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0</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3375751988"/>
                  </a:ext>
                </a:extLst>
              </a:tr>
              <a:tr h="381000">
                <a:tc>
                  <a:txBody>
                    <a:bodyPr/>
                    <a:lstStyle/>
                    <a:p>
                      <a:pPr algn="r" fontAlgn="b"/>
                      <a:r>
                        <a:rPr lang="en-US" sz="2000" u="none" strike="noStrike">
                          <a:effectLst/>
                          <a:latin typeface="+mn-lt"/>
                        </a:rPr>
                        <a:t>(1,-1)</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2</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2</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0</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941126954"/>
                  </a:ext>
                </a:extLst>
              </a:tr>
              <a:tr h="381000">
                <a:tc>
                  <a:txBody>
                    <a:bodyPr/>
                    <a:lstStyle/>
                    <a:p>
                      <a:pPr algn="r" fontAlgn="b"/>
                      <a:r>
                        <a:rPr lang="en-US" sz="2000" u="none" strike="noStrike">
                          <a:effectLst/>
                          <a:latin typeface="+mn-lt"/>
                        </a:rPr>
                        <a:t>(1,1)</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2</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2</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0</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999944760"/>
                  </a:ext>
                </a:extLst>
              </a:tr>
            </a:tbl>
          </a:graphicData>
        </a:graphic>
      </p:graphicFrame>
      <p:graphicFrame>
        <p:nvGraphicFramePr>
          <p:cNvPr id="10" name="Table 9">
            <a:extLst>
              <a:ext uri="{FF2B5EF4-FFF2-40B4-BE49-F238E27FC236}">
                <a16:creationId xmlns:a16="http://schemas.microsoft.com/office/drawing/2014/main" id="{FB83183D-C24D-4978-9597-4450FDA76113}"/>
              </a:ext>
            </a:extLst>
          </p:cNvPr>
          <p:cNvGraphicFramePr>
            <a:graphicFrameLocks noGrp="1"/>
          </p:cNvGraphicFramePr>
          <p:nvPr/>
        </p:nvGraphicFramePr>
        <p:xfrm>
          <a:off x="5932718" y="4004064"/>
          <a:ext cx="4572000" cy="2286000"/>
        </p:xfrm>
        <a:graphic>
          <a:graphicData uri="http://schemas.openxmlformats.org/drawingml/2006/table">
            <a:tbl>
              <a:tblPr firstRow="1" firstCol="1">
                <a:tableStyleId>{08FB837D-C827-4EFA-A057-4D05807E0F7C}</a:tableStyleId>
              </a:tblPr>
              <a:tblGrid>
                <a:gridCol w="1088572">
                  <a:extLst>
                    <a:ext uri="{9D8B030D-6E8A-4147-A177-3AD203B41FA5}">
                      <a16:colId xmlns:a16="http://schemas.microsoft.com/office/drawing/2014/main" val="701438404"/>
                    </a:ext>
                  </a:extLst>
                </a:gridCol>
                <a:gridCol w="870857">
                  <a:extLst>
                    <a:ext uri="{9D8B030D-6E8A-4147-A177-3AD203B41FA5}">
                      <a16:colId xmlns:a16="http://schemas.microsoft.com/office/drawing/2014/main" val="662087304"/>
                    </a:ext>
                  </a:extLst>
                </a:gridCol>
                <a:gridCol w="870857">
                  <a:extLst>
                    <a:ext uri="{9D8B030D-6E8A-4147-A177-3AD203B41FA5}">
                      <a16:colId xmlns:a16="http://schemas.microsoft.com/office/drawing/2014/main" val="3447031726"/>
                    </a:ext>
                  </a:extLst>
                </a:gridCol>
                <a:gridCol w="870857">
                  <a:extLst>
                    <a:ext uri="{9D8B030D-6E8A-4147-A177-3AD203B41FA5}">
                      <a16:colId xmlns:a16="http://schemas.microsoft.com/office/drawing/2014/main" val="1009794777"/>
                    </a:ext>
                  </a:extLst>
                </a:gridCol>
                <a:gridCol w="870857">
                  <a:extLst>
                    <a:ext uri="{9D8B030D-6E8A-4147-A177-3AD203B41FA5}">
                      <a16:colId xmlns:a16="http://schemas.microsoft.com/office/drawing/2014/main" val="1117599773"/>
                    </a:ext>
                  </a:extLst>
                </a:gridCol>
              </a:tblGrid>
              <a:tr h="381000">
                <a:tc>
                  <a:txBody>
                    <a:bodyPr/>
                    <a:lstStyle/>
                    <a:p>
                      <a:pPr algn="l" fontAlgn="b"/>
                      <a:endParaRPr lang="en-US" sz="2000" b="0" i="0" u="none" strike="noStrike" dirty="0">
                        <a:solidFill>
                          <a:srgbClr val="000000"/>
                        </a:solidFill>
                        <a:effectLst/>
                        <a:latin typeface="+mn-lt"/>
                      </a:endParaRPr>
                    </a:p>
                  </a:txBody>
                  <a:tcPr marL="7620" marR="7620" marT="7620" marB="0" anchor="b"/>
                </a:tc>
                <a:tc gridSpan="4">
                  <a:txBody>
                    <a:bodyPr/>
                    <a:lstStyle/>
                    <a:p>
                      <a:pPr algn="ctr" fontAlgn="b"/>
                      <a:r>
                        <a:rPr lang="en-US" sz="2000" u="none" strike="noStrike" dirty="0">
                          <a:effectLst/>
                          <a:latin typeface="+mn-lt"/>
                        </a:rPr>
                        <a:t>Cosine Distance</a:t>
                      </a:r>
                      <a:endParaRPr lang="en-US" sz="2000" b="0" i="0" u="none" strike="noStrike" dirty="0">
                        <a:solidFill>
                          <a:srgbClr val="000000"/>
                        </a:solidFill>
                        <a:effectLst/>
                        <a:latin typeface="+mn-lt"/>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54512892"/>
                  </a:ext>
                </a:extLst>
              </a:tr>
              <a:tr h="381000">
                <a:tc>
                  <a:txBody>
                    <a:bodyPr/>
                    <a:lstStyle/>
                    <a:p>
                      <a:pPr algn="r" fontAlgn="b"/>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b="1" u="none" strike="noStrike" dirty="0">
                          <a:effectLst/>
                          <a:latin typeface="+mn-lt"/>
                        </a:rPr>
                        <a:t>(-1,-1)</a:t>
                      </a:r>
                      <a:endParaRPr lang="en-US" sz="2000" b="1" i="0" u="none" strike="noStrike" dirty="0">
                        <a:solidFill>
                          <a:srgbClr val="000000"/>
                        </a:solidFill>
                        <a:effectLst/>
                        <a:latin typeface="+mn-lt"/>
                      </a:endParaRPr>
                    </a:p>
                  </a:txBody>
                  <a:tcPr marL="7620" marR="7620" marT="7620" marB="0" anchor="b"/>
                </a:tc>
                <a:tc>
                  <a:txBody>
                    <a:bodyPr/>
                    <a:lstStyle/>
                    <a:p>
                      <a:pPr algn="r" fontAlgn="b"/>
                      <a:r>
                        <a:rPr lang="en-US" sz="2000" b="1" u="none" strike="noStrike" dirty="0">
                          <a:effectLst/>
                          <a:latin typeface="+mn-lt"/>
                        </a:rPr>
                        <a:t>(-1,1)</a:t>
                      </a:r>
                      <a:endParaRPr lang="en-US" sz="2000" b="1" i="0" u="none" strike="noStrike" dirty="0">
                        <a:solidFill>
                          <a:srgbClr val="000000"/>
                        </a:solidFill>
                        <a:effectLst/>
                        <a:latin typeface="+mn-lt"/>
                      </a:endParaRPr>
                    </a:p>
                  </a:txBody>
                  <a:tcPr marL="7620" marR="7620" marT="7620" marB="0" anchor="b"/>
                </a:tc>
                <a:tc>
                  <a:txBody>
                    <a:bodyPr/>
                    <a:lstStyle/>
                    <a:p>
                      <a:pPr algn="r" fontAlgn="b"/>
                      <a:r>
                        <a:rPr lang="en-US" sz="2000" b="1" u="none" strike="noStrike" dirty="0">
                          <a:effectLst/>
                          <a:latin typeface="+mn-lt"/>
                        </a:rPr>
                        <a:t>(1,-1)</a:t>
                      </a:r>
                      <a:endParaRPr lang="en-US" sz="2000" b="1" i="0" u="none" strike="noStrike" dirty="0">
                        <a:solidFill>
                          <a:srgbClr val="000000"/>
                        </a:solidFill>
                        <a:effectLst/>
                        <a:latin typeface="+mn-lt"/>
                      </a:endParaRPr>
                    </a:p>
                  </a:txBody>
                  <a:tcPr marL="7620" marR="7620" marT="7620" marB="0" anchor="b"/>
                </a:tc>
                <a:tc>
                  <a:txBody>
                    <a:bodyPr/>
                    <a:lstStyle/>
                    <a:p>
                      <a:pPr algn="r" fontAlgn="b"/>
                      <a:r>
                        <a:rPr lang="en-US" sz="2000" b="1" u="none" strike="noStrike" dirty="0">
                          <a:effectLst/>
                          <a:latin typeface="+mn-lt"/>
                        </a:rPr>
                        <a:t>(1,1)</a:t>
                      </a:r>
                      <a:endParaRPr lang="en-US" sz="2000" b="1"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414687004"/>
                  </a:ext>
                </a:extLst>
              </a:tr>
              <a:tr h="381000">
                <a:tc>
                  <a:txBody>
                    <a:bodyPr/>
                    <a:lstStyle/>
                    <a:p>
                      <a:pPr algn="r" fontAlgn="b"/>
                      <a:r>
                        <a:rPr lang="en-US" sz="2000" u="none" strike="noStrike">
                          <a:effectLst/>
                          <a:latin typeface="+mn-lt"/>
                        </a:rPr>
                        <a:t>(-1,-1)</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0</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1</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1</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4279411604"/>
                  </a:ext>
                </a:extLst>
              </a:tr>
              <a:tr h="381000">
                <a:tc>
                  <a:txBody>
                    <a:bodyPr/>
                    <a:lstStyle/>
                    <a:p>
                      <a:pPr algn="r" fontAlgn="b"/>
                      <a:r>
                        <a:rPr lang="en-US" sz="2000" u="none" strike="noStrike">
                          <a:effectLst/>
                          <a:latin typeface="+mn-lt"/>
                        </a:rPr>
                        <a:t>(-1,1)</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1</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0</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2</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1</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784245533"/>
                  </a:ext>
                </a:extLst>
              </a:tr>
              <a:tr h="381000">
                <a:tc>
                  <a:txBody>
                    <a:bodyPr/>
                    <a:lstStyle/>
                    <a:p>
                      <a:pPr algn="r" fontAlgn="b"/>
                      <a:r>
                        <a:rPr lang="en-US" sz="2000" u="none" strike="noStrike">
                          <a:effectLst/>
                          <a:latin typeface="+mn-lt"/>
                        </a:rPr>
                        <a:t>(1,-1)</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1</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2</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0</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1</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83961058"/>
                  </a:ext>
                </a:extLst>
              </a:tr>
              <a:tr h="381000">
                <a:tc>
                  <a:txBody>
                    <a:bodyPr/>
                    <a:lstStyle/>
                    <a:p>
                      <a:pPr algn="r" fontAlgn="b"/>
                      <a:r>
                        <a:rPr lang="en-US" sz="2000" u="none" strike="noStrike">
                          <a:effectLst/>
                          <a:latin typeface="+mn-lt"/>
                        </a:rPr>
                        <a:t>(1,1)</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2</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a:effectLst/>
                          <a:latin typeface="+mn-lt"/>
                        </a:rPr>
                        <a:t>1</a:t>
                      </a:r>
                      <a:endParaRPr lang="en-US" sz="2000" b="0" i="0" u="none" strike="noStrike">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1</a:t>
                      </a:r>
                      <a:endParaRPr lang="en-US" sz="2000" b="0" i="0" u="none" strike="noStrike" dirty="0">
                        <a:solidFill>
                          <a:srgbClr val="000000"/>
                        </a:solidFill>
                        <a:effectLst/>
                        <a:latin typeface="+mn-lt"/>
                      </a:endParaRPr>
                    </a:p>
                  </a:txBody>
                  <a:tcPr marL="7620" marR="7620" marT="7620" marB="0" anchor="b"/>
                </a:tc>
                <a:tc>
                  <a:txBody>
                    <a:bodyPr/>
                    <a:lstStyle/>
                    <a:p>
                      <a:pPr algn="r" fontAlgn="b"/>
                      <a:r>
                        <a:rPr lang="en-US" sz="2000" u="none" strike="noStrike" dirty="0">
                          <a:effectLst/>
                          <a:latin typeface="+mn-lt"/>
                        </a:rPr>
                        <a:t>0</a:t>
                      </a:r>
                      <a:endParaRPr lang="en-US" sz="2000" b="0" i="0" u="none" strike="noStrike" dirty="0">
                        <a:solidFill>
                          <a:srgbClr val="000000"/>
                        </a:solidFill>
                        <a:effectLst/>
                        <a:latin typeface="+mn-lt"/>
                      </a:endParaRPr>
                    </a:p>
                  </a:txBody>
                  <a:tcPr marL="7620" marR="7620" marT="7620" marB="0" anchor="b"/>
                </a:tc>
                <a:extLst>
                  <a:ext uri="{0D108BD9-81ED-4DB2-BD59-A6C34878D82A}">
                    <a16:rowId xmlns:a16="http://schemas.microsoft.com/office/drawing/2014/main" val="1215725419"/>
                  </a:ext>
                </a:extLst>
              </a:tr>
            </a:tbl>
          </a:graphicData>
        </a:graphic>
      </p:graphicFrame>
    </p:spTree>
    <p:extLst>
      <p:ext uri="{BB962C8B-B14F-4D97-AF65-F5344CB8AC3E}">
        <p14:creationId xmlns:p14="http://schemas.microsoft.com/office/powerpoint/2010/main" val="4240171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chemeClr val="bg1"/>
                </a:solidFill>
              </a:rPr>
              <a:t>k</a:t>
            </a:r>
            <a:r>
              <a:rPr lang="en-US" b="1" dirty="0">
                <a:solidFill>
                  <a:schemeClr val="bg1"/>
                </a:solidFill>
              </a:rPr>
              <a:t>-Nearest Neighbors (kNN) Algorithm</a:t>
            </a:r>
          </a:p>
        </p:txBody>
      </p:sp>
      <p:sp>
        <p:nvSpPr>
          <p:cNvPr id="7" name="Slide Number Placeholder 6"/>
          <p:cNvSpPr>
            <a:spLocks noGrp="1"/>
          </p:cNvSpPr>
          <p:nvPr>
            <p:ph type="sldNum" sz="quarter" idx="12"/>
          </p:nvPr>
        </p:nvSpPr>
        <p:spPr/>
        <p:txBody>
          <a:bodyPr/>
          <a:lstStyle/>
          <a:p>
            <a:fld id="{1C20BA80-1909-427C-B3BD-3DD8AEAFD5BE}" type="slidenum">
              <a:rPr lang="en-US" smtClean="0"/>
              <a:t>23</a:t>
            </a:fld>
            <a:endParaRPr lang="en-US" dirty="0"/>
          </a:p>
        </p:txBody>
      </p:sp>
      <p:sp>
        <p:nvSpPr>
          <p:cNvPr id="3" name="Content Placeholder 2"/>
          <p:cNvSpPr>
            <a:spLocks noGrp="1"/>
          </p:cNvSpPr>
          <p:nvPr>
            <p:ph idx="1"/>
          </p:nvPr>
        </p:nvSpPr>
        <p:spPr/>
        <p:txBody>
          <a:bodyPr>
            <a:normAutofit/>
          </a:bodyPr>
          <a:lstStyle/>
          <a:p>
            <a:pPr marL="0" indent="0">
              <a:buNone/>
            </a:pPr>
            <a:r>
              <a:rPr lang="en-US" b="1" dirty="0"/>
              <a:t>Data Preparation</a:t>
            </a:r>
            <a:r>
              <a:rPr lang="en-US" dirty="0"/>
              <a:t>:</a:t>
            </a:r>
          </a:p>
          <a:p>
            <a:r>
              <a:rPr lang="en-US" dirty="0"/>
              <a:t>Since distance metric works only on interval predictors, dummy variables must be created for nominal or ordinal predictors first.</a:t>
            </a:r>
          </a:p>
          <a:p>
            <a:r>
              <a:rPr lang="en-US" dirty="0"/>
              <a:t>Example:</a:t>
            </a:r>
          </a:p>
          <a:p>
            <a:pPr lvl="1"/>
            <a:r>
              <a:rPr lang="en-US" dirty="0"/>
              <a:t>CAT is a nominal predictor with levels: “A”, “B”, and “C”</a:t>
            </a:r>
          </a:p>
          <a:p>
            <a:pPr lvl="1"/>
            <a:r>
              <a:rPr lang="en-US" dirty="0"/>
              <a:t>CAT_A = 1 if CAT = “A”, and 0 otherwise</a:t>
            </a:r>
          </a:p>
          <a:p>
            <a:pPr lvl="1"/>
            <a:r>
              <a:rPr lang="en-US" dirty="0"/>
              <a:t>CAT_B = 1 if CAT = “B”, and 0 otherwise</a:t>
            </a:r>
          </a:p>
          <a:p>
            <a:pPr lvl="1"/>
            <a:r>
              <a:rPr lang="en-US" dirty="0"/>
              <a:t>CAT_C = 1 if CAT = “C”, and 0 otherwise</a:t>
            </a:r>
          </a:p>
        </p:txBody>
      </p:sp>
      <p:sp>
        <p:nvSpPr>
          <p:cNvPr id="4" name="Footer Placeholder 3">
            <a:extLst>
              <a:ext uri="{FF2B5EF4-FFF2-40B4-BE49-F238E27FC236}">
                <a16:creationId xmlns:a16="http://schemas.microsoft.com/office/drawing/2014/main" id="{4F6EE3B5-2D99-4ABC-87B0-65C5A9D84B4E}"/>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409842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chemeClr val="bg1"/>
                </a:solidFill>
              </a:rPr>
              <a:t>k</a:t>
            </a:r>
            <a:r>
              <a:rPr lang="en-US" b="1" dirty="0">
                <a:solidFill>
                  <a:schemeClr val="bg1"/>
                </a:solidFill>
              </a:rPr>
              <a:t>-Nearest Neighbors (kNN) Algorithm</a:t>
            </a:r>
          </a:p>
        </p:txBody>
      </p:sp>
      <p:sp>
        <p:nvSpPr>
          <p:cNvPr id="7" name="Slide Number Placeholder 6"/>
          <p:cNvSpPr>
            <a:spLocks noGrp="1"/>
          </p:cNvSpPr>
          <p:nvPr>
            <p:ph type="sldNum" sz="quarter" idx="12"/>
          </p:nvPr>
        </p:nvSpPr>
        <p:spPr/>
        <p:txBody>
          <a:bodyPr/>
          <a:lstStyle/>
          <a:p>
            <a:fld id="{1C20BA80-1909-427C-B3BD-3DD8AEAFD5BE}" type="slidenum">
              <a:rPr lang="en-US" smtClean="0"/>
              <a:t>24</a:t>
            </a:fld>
            <a:endParaRPr lang="en-US" dirty="0"/>
          </a:p>
        </p:txBody>
      </p:sp>
      <p:sp>
        <p:nvSpPr>
          <p:cNvPr id="3" name="Content Placeholder 2"/>
          <p:cNvSpPr>
            <a:spLocks noGrp="1"/>
          </p:cNvSpPr>
          <p:nvPr>
            <p:ph idx="1"/>
          </p:nvPr>
        </p:nvSpPr>
        <p:spPr/>
        <p:txBody>
          <a:bodyPr>
            <a:normAutofit/>
          </a:bodyPr>
          <a:lstStyle/>
          <a:p>
            <a:pPr marL="0" indent="0">
              <a:buNone/>
            </a:pPr>
            <a:r>
              <a:rPr lang="en-US" b="1" dirty="0"/>
              <a:t>Data Preparation</a:t>
            </a:r>
            <a:r>
              <a:rPr lang="en-US" dirty="0"/>
              <a:t>:</a:t>
            </a:r>
          </a:p>
          <a:p>
            <a:r>
              <a:rPr lang="en-US" dirty="0"/>
              <a:t>Example (attributes of a person):</a:t>
            </a:r>
          </a:p>
          <a:p>
            <a:pPr lvl="1"/>
            <a:r>
              <a:rPr lang="en-US" dirty="0"/>
              <a:t>BMI Table: Height may vary from 4 feet 10 inches to 6 feet 4 inches</a:t>
            </a:r>
          </a:p>
          <a:p>
            <a:pPr lvl="1"/>
            <a:r>
              <a:rPr lang="en-US" dirty="0"/>
              <a:t>BMI Table: Weight may vary from 91 pounds to 443 pounds</a:t>
            </a:r>
          </a:p>
          <a:p>
            <a:pPr lvl="1"/>
            <a:r>
              <a:rPr lang="en-US" dirty="0"/>
              <a:t>Annual Income may vary from $20,000 to $500,000</a:t>
            </a:r>
          </a:p>
          <a:p>
            <a:r>
              <a:rPr lang="en-US" dirty="0"/>
              <a:t>Difference:</a:t>
            </a:r>
          </a:p>
          <a:p>
            <a:pPr lvl="1"/>
            <a:r>
              <a:rPr lang="en-US" dirty="0"/>
              <a:t>10 inches difference in height is very visible</a:t>
            </a:r>
          </a:p>
          <a:p>
            <a:pPr lvl="1"/>
            <a:r>
              <a:rPr lang="en-US" dirty="0"/>
              <a:t>10 pounds difference in weight may worry some but not all the people</a:t>
            </a:r>
          </a:p>
          <a:p>
            <a:pPr lvl="1"/>
            <a:r>
              <a:rPr lang="en-US" dirty="0"/>
              <a:t>10 dollars difference in income won’t make one person richer than the others</a:t>
            </a:r>
          </a:p>
        </p:txBody>
      </p:sp>
      <p:sp>
        <p:nvSpPr>
          <p:cNvPr id="4" name="Footer Placeholder 3">
            <a:extLst>
              <a:ext uri="{FF2B5EF4-FFF2-40B4-BE49-F238E27FC236}">
                <a16:creationId xmlns:a16="http://schemas.microsoft.com/office/drawing/2014/main" id="{BFA41150-4DD4-493C-96A6-F1AC86ACDC94}"/>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228549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chemeClr val="bg1"/>
                </a:solidFill>
              </a:rPr>
              <a:t>k</a:t>
            </a:r>
            <a:r>
              <a:rPr lang="en-US" b="1" dirty="0">
                <a:solidFill>
                  <a:schemeClr val="bg1"/>
                </a:solidFill>
              </a:rPr>
              <a:t>-Nearest Neighbors (kNN) Algorithm</a:t>
            </a:r>
          </a:p>
        </p:txBody>
      </p:sp>
      <p:sp>
        <p:nvSpPr>
          <p:cNvPr id="7" name="Slide Number Placeholder 6"/>
          <p:cNvSpPr>
            <a:spLocks noGrp="1"/>
          </p:cNvSpPr>
          <p:nvPr>
            <p:ph type="sldNum" sz="quarter" idx="12"/>
          </p:nvPr>
        </p:nvSpPr>
        <p:spPr/>
        <p:txBody>
          <a:bodyPr/>
          <a:lstStyle/>
          <a:p>
            <a:fld id="{1C20BA80-1909-427C-B3BD-3DD8AEAFD5BE}" type="slidenum">
              <a:rPr lang="en-US" smtClean="0"/>
              <a:t>25</a:t>
            </a:fld>
            <a:endParaRPr lang="en-US" dirty="0"/>
          </a:p>
        </p:txBody>
      </p:sp>
      <p:sp>
        <p:nvSpPr>
          <p:cNvPr id="3" name="Content Placeholder 2"/>
          <p:cNvSpPr>
            <a:spLocks noGrp="1"/>
          </p:cNvSpPr>
          <p:nvPr>
            <p:ph idx="1"/>
          </p:nvPr>
        </p:nvSpPr>
        <p:spPr/>
        <p:txBody>
          <a:bodyPr>
            <a:normAutofit/>
          </a:bodyPr>
          <a:lstStyle/>
          <a:p>
            <a:pPr marL="0" indent="0">
              <a:buNone/>
            </a:pPr>
            <a:r>
              <a:rPr lang="en-US" b="1" dirty="0"/>
              <a:t>Optionally Scaling of Input Variables</a:t>
            </a:r>
            <a:r>
              <a:rPr lang="en-US" dirty="0"/>
              <a:t>:</a:t>
            </a:r>
          </a:p>
          <a:p>
            <a:r>
              <a:rPr lang="en-US" dirty="0"/>
              <a:t>Perform principal component analysis to scale or transform input (excluding target) variables into orthonormal components.</a:t>
            </a:r>
          </a:p>
          <a:p>
            <a:pPr lvl="1"/>
            <a:r>
              <a:rPr lang="en-US" dirty="0"/>
              <a:t>Any two orthonormal components have zero correlation</a:t>
            </a:r>
          </a:p>
          <a:p>
            <a:pPr lvl="1"/>
            <a:r>
              <a:rPr lang="en-US" dirty="0"/>
              <a:t>All orthonormal components have the same variance</a:t>
            </a:r>
          </a:p>
          <a:p>
            <a:r>
              <a:rPr lang="en-US" dirty="0"/>
              <a:t>Two reasons to scale or orthonormalize the input variables</a:t>
            </a:r>
          </a:p>
          <a:p>
            <a:pPr lvl="1"/>
            <a:r>
              <a:rPr lang="en-US" dirty="0"/>
              <a:t>Avoid highly correlated input variables to contribute unnecessary addition to the distance metric</a:t>
            </a:r>
          </a:p>
          <a:p>
            <a:pPr lvl="1"/>
            <a:r>
              <a:rPr lang="en-US" dirty="0"/>
              <a:t>Avoid input variables that have relatively large absolute values to exert unwanted leverages on the results</a:t>
            </a:r>
          </a:p>
        </p:txBody>
      </p:sp>
      <p:sp>
        <p:nvSpPr>
          <p:cNvPr id="4" name="Footer Placeholder 3">
            <a:extLst>
              <a:ext uri="{FF2B5EF4-FFF2-40B4-BE49-F238E27FC236}">
                <a16:creationId xmlns:a16="http://schemas.microsoft.com/office/drawing/2014/main" id="{E24A0C5B-2DB4-4EF8-BBD5-07DAA26FEE2E}"/>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566505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Orthonormal Transformation</a:t>
            </a:r>
          </a:p>
        </p:txBody>
      </p:sp>
      <p:sp>
        <p:nvSpPr>
          <p:cNvPr id="7" name="Slide Number Placeholder 6"/>
          <p:cNvSpPr>
            <a:spLocks noGrp="1"/>
          </p:cNvSpPr>
          <p:nvPr>
            <p:ph type="sldNum" sz="quarter" idx="12"/>
          </p:nvPr>
        </p:nvSpPr>
        <p:spPr/>
        <p:txBody>
          <a:bodyPr/>
          <a:lstStyle/>
          <a:p>
            <a:fld id="{1C20BA80-1909-427C-B3BD-3DD8AEAFD5BE}" type="slidenum">
              <a:rPr lang="en-US" smtClean="0"/>
              <a:t>26</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nSpc>
                    <a:spcPct val="150000"/>
                  </a:lnSpc>
                  <a:spcBef>
                    <a:spcPts val="0"/>
                  </a:spcBef>
                </a:pPr>
                <a:r>
                  <a:rPr lang="en-US" dirty="0"/>
                  <a:t>Denote the matrix of observations as </a:t>
                </a:r>
                <a14:m>
                  <m:oMath xmlns:m="http://schemas.openxmlformats.org/officeDocument/2006/math">
                    <m:r>
                      <a:rPr lang="en-US" b="1" i="0" smtClean="0">
                        <a:latin typeface="Cambria Math" panose="02040503050406030204" pitchFamily="18" charset="0"/>
                      </a:rPr>
                      <m:t>𝐗</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𝑖𝑗</m:t>
                            </m:r>
                          </m:sub>
                        </m:sSub>
                      </m:e>
                    </m:d>
                  </m:oMath>
                </a14:m>
                <a:r>
                  <a:rPr lang="en-US" dirty="0"/>
                  <a:t> </a:t>
                </a:r>
              </a:p>
              <a:p>
                <a:pPr lvl="1">
                  <a:lnSpc>
                    <a:spcPct val="100000"/>
                  </a:lnSpc>
                  <a:spcBef>
                    <a:spcPts val="0"/>
                  </a:spcBef>
                </a:pPr>
                <a:r>
                  <a:rPr lang="en-US" dirty="0"/>
                  <a:t>The element </a:t>
                </a:r>
                <a14:m>
                  <m:oMath xmlns:m="http://schemas.openxmlformats.org/officeDocument/2006/math">
                    <m:r>
                      <a:rPr lang="en-US" i="1" dirty="0" smtClean="0">
                        <a:latin typeface="Cambria Math" panose="02040503050406030204" pitchFamily="18" charset="0"/>
                      </a:rPr>
                      <m:t>𝑥</m:t>
                    </m:r>
                    <m:r>
                      <a:rPr lang="en-US" i="1" baseline="-25000" dirty="0" err="1">
                        <a:latin typeface="Cambria Math" panose="02040503050406030204" pitchFamily="18" charset="0"/>
                      </a:rPr>
                      <m:t>𝑖𝑗</m:t>
                    </m:r>
                  </m:oMath>
                </a14:m>
                <a:r>
                  <a:rPr lang="en-US" baseline="-25000" dirty="0"/>
                  <a:t> </a:t>
                </a:r>
                <a:r>
                  <a:rPr lang="en-US" dirty="0"/>
                  <a:t>is the data value on the </a:t>
                </a:r>
                <a14:m>
                  <m:oMath xmlns:m="http://schemas.openxmlformats.org/officeDocument/2006/math">
                    <m:r>
                      <a:rPr lang="en-US" i="1" dirty="0" smtClean="0">
                        <a:latin typeface="Cambria Math" panose="02040503050406030204" pitchFamily="18" charset="0"/>
                      </a:rPr>
                      <m:t>𝑖</m:t>
                    </m:r>
                  </m:oMath>
                </a14:m>
                <a:r>
                  <a:rPr lang="en-US" dirty="0" err="1"/>
                  <a:t>-th</a:t>
                </a:r>
                <a:r>
                  <a:rPr lang="en-US" dirty="0"/>
                  <a:t> observation of the </a:t>
                </a:r>
                <a14:m>
                  <m:oMath xmlns:m="http://schemas.openxmlformats.org/officeDocument/2006/math">
                    <m:r>
                      <a:rPr lang="en-US" i="1" dirty="0" smtClean="0">
                        <a:latin typeface="Cambria Math" panose="02040503050406030204" pitchFamily="18" charset="0"/>
                      </a:rPr>
                      <m:t>𝑗</m:t>
                    </m:r>
                  </m:oMath>
                </a14:m>
                <a:r>
                  <a:rPr lang="en-US" dirty="0"/>
                  <a:t>-</a:t>
                </a:r>
                <a:r>
                  <a:rPr lang="en-US" dirty="0" err="1"/>
                  <a:t>th</a:t>
                </a:r>
                <a:r>
                  <a:rPr lang="en-US" dirty="0"/>
                  <a:t> variable</a:t>
                </a:r>
              </a:p>
              <a:p>
                <a:pPr lvl="1">
                  <a:lnSpc>
                    <a:spcPct val="100000"/>
                  </a:lnSpc>
                  <a:spcBef>
                    <a:spcPts val="0"/>
                  </a:spcBef>
                </a:pPr>
                <a:r>
                  <a:rPr lang="en-US" dirty="0"/>
                  <a:t>The dimension is </a:t>
                </a:r>
                <a14:m>
                  <m:oMath xmlns:m="http://schemas.openxmlformats.org/officeDocument/2006/math">
                    <m:r>
                      <a:rPr lang="en-US" i="1" dirty="0" smtClean="0">
                        <a:latin typeface="Cambria Math" panose="02040503050406030204" pitchFamily="18" charset="0"/>
                      </a:rPr>
                      <m:t>𝑛</m:t>
                    </m:r>
                  </m:oMath>
                </a14:m>
                <a:r>
                  <a:rPr lang="en-US" dirty="0"/>
                  <a:t> by </a:t>
                </a:r>
                <a14:m>
                  <m:oMath xmlns:m="http://schemas.openxmlformats.org/officeDocument/2006/math">
                    <m:r>
                      <a:rPr lang="en-US" i="1" dirty="0" smtClean="0">
                        <a:latin typeface="Cambria Math" panose="02040503050406030204" pitchFamily="18" charset="0"/>
                      </a:rPr>
                      <m:t>𝑝</m:t>
                    </m:r>
                  </m:oMath>
                </a14:m>
                <a:r>
                  <a:rPr lang="en-US" dirty="0"/>
                  <a:t> (number of rows is </a:t>
                </a:r>
                <a14:m>
                  <m:oMath xmlns:m="http://schemas.openxmlformats.org/officeDocument/2006/math">
                    <m:r>
                      <a:rPr lang="en-US" i="1" dirty="0" smtClean="0">
                        <a:latin typeface="Cambria Math" panose="02040503050406030204" pitchFamily="18" charset="0"/>
                      </a:rPr>
                      <m:t>𝑛</m:t>
                    </m:r>
                  </m:oMath>
                </a14:m>
                <a:r>
                  <a:rPr lang="en-US" dirty="0"/>
                  <a:t> and number of columns is </a:t>
                </a:r>
                <a14:m>
                  <m:oMath xmlns:m="http://schemas.openxmlformats.org/officeDocument/2006/math">
                    <m:r>
                      <a:rPr lang="en-US" i="1" dirty="0" smtClean="0">
                        <a:latin typeface="Cambria Math" panose="02040503050406030204" pitchFamily="18" charset="0"/>
                      </a:rPr>
                      <m:t>𝑝</m:t>
                    </m:r>
                  </m:oMath>
                </a14:m>
                <a:r>
                  <a:rPr lang="en-US" dirty="0"/>
                  <a:t>).</a:t>
                </a:r>
              </a:p>
              <a:p>
                <a:pPr>
                  <a:lnSpc>
                    <a:spcPct val="150000"/>
                  </a:lnSpc>
                  <a:spcBef>
                    <a:spcPts val="0"/>
                  </a:spcBef>
                </a:pPr>
                <a:endParaRPr lang="en-US" dirty="0"/>
              </a:p>
              <a:p>
                <a:pPr>
                  <a:lnSpc>
                    <a:spcPct val="150000"/>
                  </a:lnSpc>
                  <a:spcBef>
                    <a:spcPts val="0"/>
                  </a:spcBef>
                </a:pPr>
                <a:r>
                  <a:rPr lang="en-US" dirty="0"/>
                  <a:t>Compute the cross-product matrix </a:t>
                </a:r>
                <a14:m>
                  <m:oMath xmlns:m="http://schemas.openxmlformats.org/officeDocument/2006/math">
                    <m:sSup>
                      <m:sSupPr>
                        <m:ctrlPr>
                          <a:rPr lang="en-US" i="1" smtClean="0">
                            <a:latin typeface="Cambria Math" panose="02040503050406030204" pitchFamily="18" charset="0"/>
                          </a:rPr>
                        </m:ctrlPr>
                      </m:sSupPr>
                      <m:e>
                        <m:r>
                          <a:rPr lang="en-US" b="1" i="0" smtClean="0">
                            <a:latin typeface="Cambria Math" panose="02040503050406030204" pitchFamily="18" charset="0"/>
                          </a:rPr>
                          <m:t>𝐗</m:t>
                        </m:r>
                      </m:e>
                      <m:sup>
                        <m:r>
                          <a:rPr lang="en-US" b="0" i="1" smtClean="0">
                            <a:latin typeface="Cambria Math" panose="02040503050406030204" pitchFamily="18" charset="0"/>
                          </a:rPr>
                          <m:t>𝑡</m:t>
                        </m:r>
                      </m:sup>
                    </m:sSup>
                    <m:r>
                      <a:rPr lang="en-US" b="1" i="0" smtClean="0">
                        <a:latin typeface="Cambria Math" panose="02040503050406030204" pitchFamily="18" charset="0"/>
                      </a:rPr>
                      <m:t>𝐗</m:t>
                    </m:r>
                  </m:oMath>
                </a14:m>
                <a:endParaRPr lang="en-US" b="1" dirty="0"/>
              </a:p>
              <a:p>
                <a:pPr lvl="1">
                  <a:lnSpc>
                    <a:spcPct val="100000"/>
                  </a:lnSpc>
                  <a:spcBef>
                    <a:spcPts val="0"/>
                  </a:spcBef>
                </a:pPr>
                <a:r>
                  <a:rPr lang="en-US" dirty="0"/>
                  <a:t>The dimension of the cross-product matrix is </a:t>
                </a:r>
                <a14:m>
                  <m:oMath xmlns:m="http://schemas.openxmlformats.org/officeDocument/2006/math">
                    <m:r>
                      <a:rPr lang="en-US" i="1" dirty="0" smtClean="0">
                        <a:latin typeface="Cambria Math" panose="02040503050406030204" pitchFamily="18" charset="0"/>
                      </a:rPr>
                      <m:t>𝑝</m:t>
                    </m:r>
                  </m:oMath>
                </a14:m>
                <a:r>
                  <a:rPr lang="en-US" dirty="0"/>
                  <a:t> by </a:t>
                </a:r>
                <a14:m>
                  <m:oMath xmlns:m="http://schemas.openxmlformats.org/officeDocument/2006/math">
                    <m:r>
                      <a:rPr lang="en-US" i="1" dirty="0" smtClean="0">
                        <a:latin typeface="Cambria Math" panose="02040503050406030204" pitchFamily="18" charset="0"/>
                      </a:rPr>
                      <m:t>𝑝</m:t>
                    </m:r>
                  </m:oMath>
                </a14:m>
                <a:r>
                  <a:rPr lang="en-US" dirty="0"/>
                  <a:t>.</a:t>
                </a:r>
              </a:p>
              <a:p>
                <a:pPr lvl="1">
                  <a:lnSpc>
                    <a:spcPct val="100000"/>
                  </a:lnSpc>
                  <a:spcBef>
                    <a:spcPts val="0"/>
                  </a:spcBef>
                </a:pPr>
                <a:r>
                  <a:rPr lang="en-US" dirty="0"/>
                  <a:t>The superscript </a:t>
                </a:r>
                <a14:m>
                  <m:oMath xmlns:m="http://schemas.openxmlformats.org/officeDocument/2006/math">
                    <m:r>
                      <a:rPr lang="en-US" i="1" dirty="0" smtClean="0">
                        <a:latin typeface="Cambria Math" panose="02040503050406030204" pitchFamily="18" charset="0"/>
                      </a:rPr>
                      <m:t>𝑡</m:t>
                    </m:r>
                  </m:oMath>
                </a14:m>
                <a:r>
                  <a:rPr lang="en-US" dirty="0"/>
                  <a:t> is the matrix transpose operator that interchange the rows and the columns of a matrix</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F23B231-A803-4BD6-8938-EF65196230B0}"/>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570276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b="1" dirty="0">
                    <a:solidFill>
                      <a:schemeClr val="bg1"/>
                    </a:solidFill>
                  </a:rPr>
                  <a:t>Eigenvalues and Eigenvectors of </a:t>
                </a:r>
                <a14:m>
                  <m:oMath xmlns:m="http://schemas.openxmlformats.org/officeDocument/2006/math">
                    <m:sSup>
                      <m:sSupPr>
                        <m:ctrlPr>
                          <a:rPr lang="en-US" b="1" i="1" smtClean="0">
                            <a:solidFill>
                              <a:schemeClr val="bg1"/>
                            </a:solidFill>
                            <a:latin typeface="Cambria Math" panose="02040503050406030204" pitchFamily="18" charset="0"/>
                          </a:rPr>
                        </m:ctrlPr>
                      </m:sSupPr>
                      <m:e>
                        <m:r>
                          <a:rPr lang="en-US" b="1" i="0" smtClean="0">
                            <a:solidFill>
                              <a:schemeClr val="bg1"/>
                            </a:solidFill>
                            <a:latin typeface="Cambria Math" panose="02040503050406030204" pitchFamily="18" charset="0"/>
                          </a:rPr>
                          <m:t>𝐗</m:t>
                        </m:r>
                      </m:e>
                      <m:sup>
                        <m:r>
                          <a:rPr lang="en-US" b="1" i="1" smtClean="0">
                            <a:solidFill>
                              <a:schemeClr val="bg1"/>
                            </a:solidFill>
                            <a:latin typeface="Cambria Math" panose="02040503050406030204" pitchFamily="18" charset="0"/>
                          </a:rPr>
                          <m:t>𝒕</m:t>
                        </m:r>
                      </m:sup>
                    </m:sSup>
                    <m:r>
                      <a:rPr lang="en-US" b="1" i="0" smtClean="0">
                        <a:solidFill>
                          <a:schemeClr val="bg1"/>
                        </a:solidFill>
                        <a:latin typeface="Cambria Math" panose="02040503050406030204" pitchFamily="18" charset="0"/>
                      </a:rPr>
                      <m:t>𝐗</m:t>
                    </m:r>
                  </m:oMath>
                </a14:m>
                <a:endParaRPr lang="en-US" b="1"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27</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nSpc>
                    <a:spcPct val="100000"/>
                  </a:lnSpc>
                  <a:spcBef>
                    <a:spcPts val="600"/>
                  </a:spcBef>
                </a:pPr>
                <a:r>
                  <a:rPr lang="en-US" dirty="0"/>
                  <a:t>There exists scalar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 and </a:t>
                </a:r>
                <a14:m>
                  <m:oMath xmlns:m="http://schemas.openxmlformats.org/officeDocument/2006/math">
                    <m:r>
                      <a:rPr lang="en-US" i="1" dirty="0">
                        <a:latin typeface="Cambria Math" panose="02040503050406030204" pitchFamily="18" charset="0"/>
                      </a:rPr>
                      <m:t>𝑝</m:t>
                    </m:r>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1</m:t>
                    </m:r>
                  </m:oMath>
                </a14:m>
                <a:r>
                  <a:rPr lang="en-US" dirty="0"/>
                  <a:t> vector </a:t>
                </a:r>
                <a14:m>
                  <m:oMath xmlns:m="http://schemas.openxmlformats.org/officeDocument/2006/math">
                    <m:r>
                      <a:rPr lang="en-US" b="1" i="0" smtClean="0">
                        <a:latin typeface="Cambria Math" panose="02040503050406030204" pitchFamily="18" charset="0"/>
                      </a:rPr>
                      <m:t>𝐯</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𝟎</m:t>
                    </m:r>
                  </m:oMath>
                </a14:m>
                <a:r>
                  <a:rPr lang="en-US" dirty="0"/>
                  <a:t> such that </a:t>
                </a:r>
                <a14:m>
                  <m:oMath xmlns:m="http://schemas.openxmlformats.org/officeDocument/2006/math">
                    <m:sSup>
                      <m:sSupPr>
                        <m:ctrlPr>
                          <a:rPr lang="en-US" b="1" i="1" smtClean="0">
                            <a:latin typeface="Cambria Math" panose="02040503050406030204" pitchFamily="18" charset="0"/>
                          </a:rPr>
                        </m:ctrlPr>
                      </m:sSupPr>
                      <m:e>
                        <m:r>
                          <a:rPr lang="en-US" b="1" i="0" smtClean="0">
                            <a:latin typeface="Cambria Math" panose="02040503050406030204" pitchFamily="18" charset="0"/>
                          </a:rPr>
                          <m:t>𝐗</m:t>
                        </m:r>
                      </m:e>
                      <m:sup>
                        <m:r>
                          <a:rPr lang="en-US" b="0" i="1" smtClean="0">
                            <a:latin typeface="Cambria Math" panose="02040503050406030204" pitchFamily="18" charset="0"/>
                          </a:rPr>
                          <m:t>𝑡</m:t>
                        </m:r>
                      </m:sup>
                    </m:sSup>
                    <m:r>
                      <a:rPr lang="en-US" b="1" i="0" smtClean="0">
                        <a:latin typeface="Cambria Math" panose="02040503050406030204" pitchFamily="18" charset="0"/>
                      </a:rPr>
                      <m:t>𝐗𝐯</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1" i="0" smtClean="0">
                        <a:latin typeface="Cambria Math" panose="02040503050406030204" pitchFamily="18" charset="0"/>
                        <a:ea typeface="Cambria Math" panose="02040503050406030204" pitchFamily="18" charset="0"/>
                      </a:rPr>
                      <m:t>𝐯</m:t>
                    </m:r>
                  </m:oMath>
                </a14:m>
                <a:endParaRPr lang="en-US" b="1" dirty="0"/>
              </a:p>
              <a:p>
                <a:pPr lvl="1">
                  <a:lnSpc>
                    <a:spcPct val="100000"/>
                  </a:lnSpc>
                  <a:spcBef>
                    <a:spcPts val="600"/>
                  </a:spcBef>
                </a:pPr>
                <a14:m>
                  <m:oMath xmlns:m="http://schemas.openxmlformats.org/officeDocument/2006/math">
                    <m:r>
                      <a:rPr lang="en-US" b="1">
                        <a:latin typeface="Cambria Math" panose="02040503050406030204" pitchFamily="18" charset="0"/>
                      </a:rPr>
                      <m:t>𝐯</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𝟎</m:t>
                    </m:r>
                  </m:oMath>
                </a14:m>
                <a:r>
                  <a:rPr lang="en-US" dirty="0"/>
                  <a:t> means the vector consists of at least one non-zero element</a:t>
                </a:r>
              </a:p>
              <a:p>
                <a:pPr>
                  <a:lnSpc>
                    <a:spcPct val="100000"/>
                  </a:lnSpc>
                  <a:spcBef>
                    <a:spcPts val="600"/>
                  </a:spcBef>
                </a:pPr>
                <a:r>
                  <a:rPr lang="en-US" dirty="0"/>
                  <a:t>The scalar </a:t>
                </a:r>
                <a14:m>
                  <m:oMath xmlns:m="http://schemas.openxmlformats.org/officeDocument/2006/math">
                    <m:r>
                      <a:rPr lang="en-US" i="1">
                        <a:latin typeface="Cambria Math" panose="02040503050406030204" pitchFamily="18" charset="0"/>
                        <a:ea typeface="Cambria Math" panose="02040503050406030204" pitchFamily="18" charset="0"/>
                      </a:rPr>
                      <m:t>𝜆</m:t>
                    </m:r>
                    <m:r>
                      <a:rPr lang="en-US" i="1">
                        <a:latin typeface="Cambria Math" panose="02040503050406030204" pitchFamily="18" charset="0"/>
                        <a:ea typeface="Cambria Math" panose="02040503050406030204" pitchFamily="18" charset="0"/>
                      </a:rPr>
                      <m:t> </m:t>
                    </m:r>
                  </m:oMath>
                </a14:m>
                <a:r>
                  <a:rPr lang="en-US" dirty="0"/>
                  <a:t>is the eigenvalue (a.k.a. characteristic root or value)</a:t>
                </a:r>
              </a:p>
              <a:p>
                <a:pPr>
                  <a:lnSpc>
                    <a:spcPct val="100000"/>
                  </a:lnSpc>
                  <a:spcBef>
                    <a:spcPts val="600"/>
                  </a:spcBef>
                </a:pPr>
                <a:r>
                  <a:rPr lang="en-US" dirty="0"/>
                  <a:t>The vector </a:t>
                </a:r>
                <a14:m>
                  <m:oMath xmlns:m="http://schemas.openxmlformats.org/officeDocument/2006/math">
                    <m:r>
                      <a:rPr lang="en-US" b="1">
                        <a:latin typeface="Cambria Math" panose="02040503050406030204" pitchFamily="18" charset="0"/>
                      </a:rPr>
                      <m:t>𝐯</m:t>
                    </m:r>
                  </m:oMath>
                </a14:m>
                <a:r>
                  <a:rPr lang="en-US" dirty="0"/>
                  <a:t> is the corresponding eigenvector</a:t>
                </a:r>
              </a:p>
              <a:p>
                <a:pPr>
                  <a:lnSpc>
                    <a:spcPct val="100000"/>
                  </a:lnSpc>
                  <a:spcBef>
                    <a:spcPts val="600"/>
                  </a:spcBef>
                </a:pPr>
                <a:r>
                  <a:rPr lang="en-US" dirty="0"/>
                  <a:t>“eigen” in German means “own” in English</a:t>
                </a:r>
              </a:p>
              <a:p>
                <a:pPr>
                  <a:lnSpc>
                    <a:spcPct val="100000"/>
                  </a:lnSpc>
                  <a:spcBef>
                    <a:spcPts val="600"/>
                  </a:spcBef>
                </a:pPr>
                <a:r>
                  <a:rPr lang="en-US" dirty="0"/>
                  <a:t>The matrix </a:t>
                </a:r>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𝐗</m:t>
                        </m:r>
                      </m:e>
                      <m:sup>
                        <m:r>
                          <a:rPr lang="en-US" i="1">
                            <a:latin typeface="Cambria Math" panose="02040503050406030204" pitchFamily="18" charset="0"/>
                          </a:rPr>
                          <m:t>𝑡</m:t>
                        </m:r>
                      </m:sup>
                    </m:sSup>
                    <m:r>
                      <a:rPr lang="en-US" b="1">
                        <a:latin typeface="Cambria Math" panose="02040503050406030204" pitchFamily="18" charset="0"/>
                      </a:rPr>
                      <m:t>𝐗</m:t>
                    </m:r>
                  </m:oMath>
                </a14:m>
                <a:r>
                  <a:rPr lang="en-US" dirty="0"/>
                  <a:t> has up to </a:t>
                </a:r>
                <a14:m>
                  <m:oMath xmlns:m="http://schemas.openxmlformats.org/officeDocument/2006/math">
                    <m:r>
                      <a:rPr lang="en-US" i="1" dirty="0" smtClean="0">
                        <a:latin typeface="Cambria Math" panose="02040503050406030204" pitchFamily="18" charset="0"/>
                      </a:rPr>
                      <m:t>𝑝</m:t>
                    </m:r>
                  </m:oMath>
                </a14:m>
                <a:r>
                  <a:rPr lang="en-US" dirty="0"/>
                  <a:t> distinct eigenvalues (it is not uncommon to find tied eigenvalues)</a:t>
                </a:r>
              </a:p>
              <a:p>
                <a:pPr>
                  <a:lnSpc>
                    <a:spcPct val="100000"/>
                  </a:lnSpc>
                  <a:spcBef>
                    <a:spcPts val="600"/>
                  </a:spcBef>
                </a:pPr>
                <a:r>
                  <a:rPr lang="en-US" dirty="0"/>
                  <a:t>If the columns of </a:t>
                </a:r>
                <a14:m>
                  <m:oMath xmlns:m="http://schemas.openxmlformats.org/officeDocument/2006/math">
                    <m:r>
                      <a:rPr lang="en-US" b="1" dirty="0">
                        <a:latin typeface="Cambria Math" panose="02040503050406030204" pitchFamily="18" charset="0"/>
                      </a:rPr>
                      <m:t>𝐗</m:t>
                    </m:r>
                  </m:oMath>
                </a14:m>
                <a:r>
                  <a:rPr lang="en-US" dirty="0"/>
                  <a:t> are linearly independent, then all eigenvalues of </a:t>
                </a:r>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𝐗</m:t>
                        </m:r>
                      </m:e>
                      <m:sup>
                        <m:r>
                          <a:rPr lang="en-US" i="1">
                            <a:latin typeface="Cambria Math" panose="02040503050406030204" pitchFamily="18" charset="0"/>
                          </a:rPr>
                          <m:t>𝑡</m:t>
                        </m:r>
                      </m:sup>
                    </m:sSup>
                    <m:r>
                      <a:rPr lang="en-US" b="1">
                        <a:latin typeface="Cambria Math" panose="02040503050406030204" pitchFamily="18" charset="0"/>
                      </a:rPr>
                      <m:t>𝐗</m:t>
                    </m:r>
                  </m:oMath>
                </a14:m>
                <a:r>
                  <a:rPr lang="en-US" dirty="0"/>
                  <a:t> are positive.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043" t="-1261" b="-35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F23B231-A803-4BD6-8938-EF65196230B0}"/>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041432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b="1" dirty="0">
                    <a:solidFill>
                      <a:schemeClr val="bg1"/>
                    </a:solidFill>
                  </a:rPr>
                  <a:t>Proof that Eigenvalues of </a:t>
                </a:r>
                <a14:m>
                  <m:oMath xmlns:m="http://schemas.openxmlformats.org/officeDocument/2006/math">
                    <m:sSup>
                      <m:sSupPr>
                        <m:ctrlPr>
                          <a:rPr lang="en-US" b="1" i="1" smtClean="0">
                            <a:solidFill>
                              <a:schemeClr val="bg1"/>
                            </a:solidFill>
                            <a:latin typeface="Cambria Math" panose="02040503050406030204" pitchFamily="18" charset="0"/>
                          </a:rPr>
                        </m:ctrlPr>
                      </m:sSupPr>
                      <m:e>
                        <m:r>
                          <a:rPr lang="en-US" b="1" i="0" smtClean="0">
                            <a:solidFill>
                              <a:schemeClr val="bg1"/>
                            </a:solidFill>
                            <a:latin typeface="Cambria Math" panose="02040503050406030204" pitchFamily="18" charset="0"/>
                          </a:rPr>
                          <m:t>𝐗</m:t>
                        </m:r>
                      </m:e>
                      <m:sup>
                        <m:r>
                          <a:rPr lang="en-US" b="1" i="1" smtClean="0">
                            <a:solidFill>
                              <a:schemeClr val="bg1"/>
                            </a:solidFill>
                            <a:latin typeface="Cambria Math" panose="02040503050406030204" pitchFamily="18" charset="0"/>
                          </a:rPr>
                          <m:t>𝒕</m:t>
                        </m:r>
                      </m:sup>
                    </m:sSup>
                    <m:r>
                      <a:rPr lang="en-US" b="1" i="0" smtClean="0">
                        <a:solidFill>
                          <a:schemeClr val="bg1"/>
                        </a:solidFill>
                        <a:latin typeface="Cambria Math" panose="02040503050406030204" pitchFamily="18" charset="0"/>
                      </a:rPr>
                      <m:t>𝐗</m:t>
                    </m:r>
                  </m:oMath>
                </a14:m>
                <a:r>
                  <a:rPr lang="en-US" b="1" dirty="0">
                    <a:solidFill>
                      <a:schemeClr val="bg1"/>
                    </a:solidFill>
                  </a:rPr>
                  <a:t> are Positive</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28</a:t>
            </a:fld>
            <a:endParaRPr lang="en-US" dirty="0"/>
          </a:p>
        </p:txBody>
      </p:sp>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C3112C2F-5F23-4038-8457-0AAC6331F38A}"/>
                  </a:ext>
                </a:extLst>
              </p:cNvPr>
              <p:cNvGraphicFramePr>
                <a:graphicFrameLocks noGrp="1"/>
              </p:cNvGraphicFramePr>
              <p:nvPr>
                <p:ph idx="1"/>
                <p:extLst>
                  <p:ext uri="{D42A27DB-BD31-4B8C-83A1-F6EECF244321}">
                    <p14:modId xmlns:p14="http://schemas.microsoft.com/office/powerpoint/2010/main" val="25850622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5" name="Content Placeholder 4">
                <a:extLst>
                  <a:ext uri="{FF2B5EF4-FFF2-40B4-BE49-F238E27FC236}">
                    <a16:creationId xmlns:a16="http://schemas.microsoft.com/office/drawing/2014/main" id="{C3112C2F-5F23-4038-8457-0AAC6331F38A}"/>
                  </a:ext>
                </a:extLst>
              </p:cNvPr>
              <p:cNvGraphicFramePr>
                <a:graphicFrameLocks noGrp="1"/>
              </p:cNvGraphicFramePr>
              <p:nvPr>
                <p:ph idx="1"/>
                <p:extLst>
                  <p:ext uri="{D42A27DB-BD31-4B8C-83A1-F6EECF244321}">
                    <p14:modId xmlns:p14="http://schemas.microsoft.com/office/powerpoint/2010/main" val="25850622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
        <p:nvSpPr>
          <p:cNvPr id="4" name="Footer Placeholder 3">
            <a:extLst>
              <a:ext uri="{FF2B5EF4-FFF2-40B4-BE49-F238E27FC236}">
                <a16:creationId xmlns:a16="http://schemas.microsoft.com/office/drawing/2014/main" id="{CF23B231-A803-4BD6-8938-EF65196230B0}"/>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274600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Orthonormal Transformation</a:t>
            </a:r>
          </a:p>
        </p:txBody>
      </p:sp>
      <p:sp>
        <p:nvSpPr>
          <p:cNvPr id="7" name="Slide Number Placeholder 6"/>
          <p:cNvSpPr>
            <a:spLocks noGrp="1"/>
          </p:cNvSpPr>
          <p:nvPr>
            <p:ph type="sldNum" sz="quarter" idx="12"/>
          </p:nvPr>
        </p:nvSpPr>
        <p:spPr/>
        <p:txBody>
          <a:bodyPr/>
          <a:lstStyle/>
          <a:p>
            <a:fld id="{1C20BA80-1909-427C-B3BD-3DD8AEAFD5BE}" type="slidenum">
              <a:rPr lang="en-US" smtClean="0"/>
              <a:t>29</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Denote the eigenvalues of </a:t>
                </a:r>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𝐗</m:t>
                        </m:r>
                      </m:e>
                      <m:sup>
                        <m:r>
                          <a:rPr lang="en-US" i="1">
                            <a:latin typeface="Cambria Math" panose="02040503050406030204" pitchFamily="18" charset="0"/>
                          </a:rPr>
                          <m:t>𝑡</m:t>
                        </m:r>
                      </m:sup>
                    </m:sSup>
                    <m:r>
                      <a:rPr lang="en-US" b="1">
                        <a:latin typeface="Cambria Math" panose="02040503050406030204" pitchFamily="18" charset="0"/>
                      </a:rPr>
                      <m:t>𝐗</m:t>
                    </m:r>
                  </m:oMath>
                </a14:m>
                <a:r>
                  <a:rPr lang="en-US" dirty="0"/>
                  <a:t> as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𝑝</m:t>
                        </m:r>
                      </m:sub>
                    </m:sSub>
                  </m:oMath>
                </a14:m>
                <a:endParaRPr lang="en-US" dirty="0"/>
              </a:p>
              <a:p>
                <a:r>
                  <a:rPr lang="en-US" dirty="0"/>
                  <a:t>Construct a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oMath>
                </a14:m>
                <a:r>
                  <a:rPr lang="en-US" dirty="0"/>
                  <a:t> diagonal matrix </a:t>
                </a:r>
                <a14:m>
                  <m:oMath xmlns:m="http://schemas.openxmlformats.org/officeDocument/2006/math">
                    <m:r>
                      <a:rPr lang="en-US" b="1" i="0" smtClean="0">
                        <a:latin typeface="Cambria Math" panose="02040503050406030204" pitchFamily="18" charset="0"/>
                      </a:rPr>
                      <m:t>𝐃</m:t>
                    </m:r>
                  </m:oMath>
                </a14:m>
                <a:r>
                  <a:rPr lang="en-US" dirty="0"/>
                  <a:t> such that the eigenvalues are on its diagonal</a:t>
                </a:r>
              </a:p>
              <a:p>
                <a:pPr lvl="1"/>
                <a:r>
                  <a:rPr lang="en-US" dirty="0"/>
                  <a:t>Denote </a:t>
                </a:r>
                <a14:m>
                  <m:oMath xmlns:m="http://schemas.openxmlformats.org/officeDocument/2006/math">
                    <m:r>
                      <a:rPr lang="en-US" b="1" i="0" smtClean="0">
                        <a:latin typeface="Cambria Math" panose="02040503050406030204" pitchFamily="18" charset="0"/>
                      </a:rPr>
                      <m:t>𝐃</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𝑖𝑗</m:t>
                            </m:r>
                          </m:sub>
                        </m:sSub>
                      </m:e>
                    </m:d>
                  </m:oMath>
                </a14:m>
                <a:r>
                  <a:rPr lang="en-US" dirty="0"/>
                  <a:t>, then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𝑖𝑗</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𝑖</m:t>
                        </m:r>
                      </m:sub>
                    </m:sSub>
                  </m:oMath>
                </a14:m>
                <a:r>
                  <a:rPr lang="en-US" dirty="0"/>
                  <a:t> when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𝑖𝑗</m:t>
                        </m:r>
                      </m:sub>
                    </m:sSub>
                    <m:r>
                      <a:rPr lang="en-US" i="1">
                        <a:latin typeface="Cambria Math" panose="02040503050406030204" pitchFamily="18" charset="0"/>
                      </a:rPr>
                      <m:t>=</m:t>
                    </m:r>
                    <m:r>
                      <a:rPr lang="en-US" b="0" i="1" smtClean="0">
                        <a:latin typeface="Cambria Math" panose="02040503050406030204" pitchFamily="18" charset="0"/>
                      </a:rPr>
                      <m:t>0</m:t>
                    </m:r>
                  </m:oMath>
                </a14:m>
                <a:r>
                  <a:rPr lang="en-US" dirty="0"/>
                  <a:t> when </a:t>
                </a:r>
                <a14:m>
                  <m:oMath xmlns:m="http://schemas.openxmlformats.org/officeDocument/2006/math">
                    <m:r>
                      <a:rPr lang="en-US" i="1">
                        <a:latin typeface="Cambria Math" panose="02040503050406030204" pitchFamily="18" charset="0"/>
                      </a:rPr>
                      <m:t>𝑖</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𝑗</m:t>
                    </m:r>
                  </m:oMath>
                </a14:m>
                <a:endParaRPr lang="en-US" dirty="0"/>
              </a:p>
              <a:p>
                <a:r>
                  <a:rPr lang="en-US" dirty="0"/>
                  <a:t>Define </a:t>
                </a:r>
                <a14:m>
                  <m:oMath xmlns:m="http://schemas.openxmlformats.org/officeDocument/2006/math">
                    <m:sSup>
                      <m:sSupPr>
                        <m:ctrlPr>
                          <a:rPr lang="en-US" i="1" smtClean="0">
                            <a:latin typeface="Cambria Math" panose="02040503050406030204" pitchFamily="18" charset="0"/>
                          </a:rPr>
                        </m:ctrlPr>
                      </m:sSupPr>
                      <m:e>
                        <m:r>
                          <a:rPr lang="en-US" b="1" i="0" smtClean="0">
                            <a:latin typeface="Cambria Math" panose="02040503050406030204" pitchFamily="18" charset="0"/>
                          </a:rPr>
                          <m:t>𝐃</m:t>
                        </m:r>
                      </m:e>
                      <m:sup>
                        <m:r>
                          <a:rPr lang="en-US" b="0" i="1"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box>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e>
                    </m:d>
                  </m:oMath>
                </a14:m>
                <a:r>
                  <a:rPr lang="en-US" dirty="0"/>
                  <a:t> which is a diagonal matrix</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𝑖𝑗</m:t>
                                </m:r>
                              </m:sub>
                            </m:sSub>
                          </m:e>
                        </m:rad>
                      </m:den>
                    </m:f>
                  </m:oMath>
                </a14:m>
                <a:r>
                  <a:rPr lang="en-US" dirty="0"/>
                  <a:t> when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𝑒</m:t>
                        </m:r>
                      </m:e>
                      <m:sub>
                        <m:r>
                          <a:rPr lang="en-US" i="1">
                            <a:latin typeface="Cambria Math" panose="02040503050406030204" pitchFamily="18" charset="0"/>
                          </a:rPr>
                          <m:t>𝑖𝑗</m:t>
                        </m:r>
                      </m:sub>
                    </m:sSub>
                    <m:r>
                      <a:rPr lang="en-US" i="1">
                        <a:latin typeface="Cambria Math" panose="02040503050406030204" pitchFamily="18" charset="0"/>
                      </a:rPr>
                      <m:t>=0</m:t>
                    </m:r>
                  </m:oMath>
                </a14:m>
                <a:r>
                  <a:rPr lang="en-US" dirty="0"/>
                  <a:t> when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𝑗</m:t>
                    </m:r>
                  </m:oMath>
                </a14:m>
                <a:endParaRPr lang="en-US" dirty="0"/>
              </a:p>
              <a:p>
                <a:r>
                  <a:rPr lang="en-US" dirty="0"/>
                  <a:t>Obviously,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𝐃</m:t>
                        </m:r>
                      </m:e>
                      <m:sup>
                        <m:box>
                          <m:boxPr>
                            <m:ctrlPr>
                              <a:rPr lang="en-US" i="1">
                                <a:latin typeface="Cambria Math" panose="02040503050406030204" pitchFamily="18" charset="0"/>
                              </a:rPr>
                            </m:ctrlPr>
                          </m:boxPr>
                          <m:e>
                            <m:argPr>
                              <m:argSz m:val="-1"/>
                            </m:argPr>
                            <m:r>
                              <m:rPr>
                                <m:brk m:alnAt="63"/>
                              </m:rP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box>
                      </m:sup>
                    </m:sSup>
                    <m:r>
                      <a:rPr lang="en-US" i="1"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rPr>
                      <m:t>𝐃</m:t>
                    </m:r>
                    <m:sSup>
                      <m:sSupPr>
                        <m:ctrlPr>
                          <a:rPr lang="en-US" i="1">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m:t>
                        </m:r>
                        <m:r>
                          <a:rPr lang="en-US" b="1">
                            <a:latin typeface="Cambria Math" panose="02040503050406030204" pitchFamily="18" charset="0"/>
                          </a:rPr>
                          <m:t>𝐃</m:t>
                        </m:r>
                      </m:e>
                      <m:sup>
                        <m:box>
                          <m:boxPr>
                            <m:ctrlPr>
                              <a:rPr lang="en-US" i="1">
                                <a:latin typeface="Cambria Math" panose="02040503050406030204" pitchFamily="18" charset="0"/>
                              </a:rPr>
                            </m:ctrlPr>
                          </m:boxPr>
                          <m:e>
                            <m:argPr>
                              <m:argSz m:val="-1"/>
                            </m:argPr>
                            <m:r>
                              <m:rPr>
                                <m:brk m:alnAt="63"/>
                              </m:rP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box>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𝐈</m:t>
                        </m:r>
                      </m:e>
                      <m:sub>
                        <m:r>
                          <a:rPr lang="en-US" b="0" i="1" smtClean="0">
                            <a:latin typeface="Cambria Math" panose="02040503050406030204" pitchFamily="18" charset="0"/>
                          </a:rPr>
                          <m:t>𝑝</m:t>
                        </m:r>
                      </m:sub>
                    </m:sSub>
                  </m:oMath>
                </a14:m>
                <a:r>
                  <a:rPr lang="en-US" dirty="0"/>
                  <a:t> where </a:t>
                </a:r>
                <a14:m>
                  <m:oMath xmlns:m="http://schemas.openxmlformats.org/officeDocument/2006/math">
                    <m:sSub>
                      <m:sSubPr>
                        <m:ctrlPr>
                          <a:rPr lang="en-US" i="1">
                            <a:latin typeface="Cambria Math" panose="02040503050406030204" pitchFamily="18" charset="0"/>
                          </a:rPr>
                        </m:ctrlPr>
                      </m:sSubPr>
                      <m:e>
                        <m:r>
                          <a:rPr lang="en-US" b="1">
                            <a:latin typeface="Cambria Math" panose="02040503050406030204" pitchFamily="18" charset="0"/>
                          </a:rPr>
                          <m:t>𝐈</m:t>
                        </m:r>
                      </m:e>
                      <m:sub>
                        <m:r>
                          <a:rPr lang="en-US" i="1">
                            <a:latin typeface="Cambria Math" panose="02040503050406030204" pitchFamily="18" charset="0"/>
                          </a:rPr>
                          <m:t>𝑝</m:t>
                        </m:r>
                      </m:sub>
                    </m:sSub>
                  </m:oMath>
                </a14:m>
                <a:r>
                  <a:rPr lang="en-US" dirty="0"/>
                  <a:t>is the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oMath>
                </a14:m>
                <a:r>
                  <a:rPr lang="en-US" dirty="0"/>
                  <a:t> identity matrix </a:t>
                </a:r>
              </a:p>
              <a:p>
                <a:pPr lvl="1"/>
                <a:r>
                  <a:rPr lang="en-US" dirty="0"/>
                  <a:t>Denote</a:t>
                </a:r>
                <a14:m>
                  <m:oMath xmlns:m="http://schemas.openxmlformats.org/officeDocument/2006/math">
                    <m:sSub>
                      <m:sSubPr>
                        <m:ctrlPr>
                          <a:rPr lang="en-US" i="1">
                            <a:latin typeface="Cambria Math" panose="02040503050406030204" pitchFamily="18" charset="0"/>
                          </a:rPr>
                        </m:ctrlPr>
                      </m:sSubPr>
                      <m:e>
                        <m:r>
                          <a:rPr lang="en-US" b="1">
                            <a:latin typeface="Cambria Math" panose="02040503050406030204" pitchFamily="18" charset="0"/>
                          </a:rPr>
                          <m:t>𝐈</m:t>
                        </m:r>
                      </m:e>
                      <m:sub>
                        <m:r>
                          <a:rPr lang="en-US" i="1">
                            <a:latin typeface="Cambria Math" panose="02040503050406030204" pitchFamily="18" charset="0"/>
                          </a:rPr>
                          <m:t>𝑝</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𝑖𝑗</m:t>
                            </m:r>
                          </m:sub>
                        </m:sSub>
                      </m:e>
                    </m:d>
                  </m:oMath>
                </a14:m>
                <a:r>
                  <a:rPr lang="en-US" dirty="0"/>
                  <a:t>, then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𝑖𝑗</m:t>
                        </m:r>
                      </m:sub>
                    </m:sSub>
                    <m:r>
                      <a:rPr lang="en-US" i="1">
                        <a:latin typeface="Cambria Math" panose="02040503050406030204" pitchFamily="18" charset="0"/>
                      </a:rPr>
                      <m:t>=</m:t>
                    </m:r>
                    <m:r>
                      <a:rPr lang="en-US" b="0" i="1" smtClean="0">
                        <a:latin typeface="Cambria Math" panose="02040503050406030204" pitchFamily="18" charset="0"/>
                      </a:rPr>
                      <m:t>1</m:t>
                    </m:r>
                  </m:oMath>
                </a14:m>
                <a:r>
                  <a:rPr lang="en-US" dirty="0"/>
                  <a:t> when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𝑖𝑗</m:t>
                        </m:r>
                      </m:sub>
                    </m:sSub>
                    <m:r>
                      <a:rPr lang="en-US" i="1">
                        <a:latin typeface="Cambria Math" panose="02040503050406030204" pitchFamily="18" charset="0"/>
                      </a:rPr>
                      <m:t>=0</m:t>
                    </m:r>
                  </m:oMath>
                </a14:m>
                <a:r>
                  <a:rPr lang="en-US" dirty="0"/>
                  <a:t> when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𝑗</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1961" r="-58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F23B231-A803-4BD6-8938-EF65196230B0}"/>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828421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Memory-Based Learning (MBL) in Law</a:t>
            </a:r>
          </a:p>
        </p:txBody>
      </p:sp>
      <p:sp>
        <p:nvSpPr>
          <p:cNvPr id="7" name="Slide Number Placeholder 6"/>
          <p:cNvSpPr>
            <a:spLocks noGrp="1"/>
          </p:cNvSpPr>
          <p:nvPr>
            <p:ph type="sldNum" sz="quarter" idx="12"/>
          </p:nvPr>
        </p:nvSpPr>
        <p:spPr/>
        <p:txBody>
          <a:bodyPr/>
          <a:lstStyle/>
          <a:p>
            <a:fld id="{1C20BA80-1909-427C-B3BD-3DD8AEAFD5BE}" type="slidenum">
              <a:rPr lang="en-US" smtClean="0"/>
              <a:t>3</a:t>
            </a:fld>
            <a:endParaRPr lang="en-US" dirty="0"/>
          </a:p>
        </p:txBody>
      </p:sp>
      <p:sp>
        <p:nvSpPr>
          <p:cNvPr id="3" name="Content Placeholder 2"/>
          <p:cNvSpPr>
            <a:spLocks noGrp="1"/>
          </p:cNvSpPr>
          <p:nvPr>
            <p:ph idx="1"/>
          </p:nvPr>
        </p:nvSpPr>
        <p:spPr/>
        <p:txBody>
          <a:bodyPr>
            <a:normAutofit/>
          </a:bodyPr>
          <a:lstStyle/>
          <a:p>
            <a:pPr marL="0" indent="0">
              <a:buNone/>
            </a:pPr>
            <a:r>
              <a:rPr lang="en-US" b="1" dirty="0"/>
              <a:t>Stare decisis</a:t>
            </a:r>
            <a:endParaRPr lang="en-US" dirty="0"/>
          </a:p>
          <a:p>
            <a:r>
              <a:rPr lang="en-US" b="1" dirty="0"/>
              <a:t>Stare</a:t>
            </a:r>
            <a:r>
              <a:rPr lang="en-US" dirty="0"/>
              <a:t> means stand by and </a:t>
            </a:r>
            <a:r>
              <a:rPr lang="en-US" b="1" dirty="0"/>
              <a:t>decisis</a:t>
            </a:r>
            <a:r>
              <a:rPr lang="en-US" dirty="0"/>
              <a:t> means decision. So, stare decisis means to stand by decision or let the decision stand</a:t>
            </a:r>
            <a:r>
              <a:rPr lang="en-US" b="1" dirty="0"/>
              <a:t>.</a:t>
            </a:r>
          </a:p>
          <a:p>
            <a:r>
              <a:rPr lang="en-US" b="1" dirty="0"/>
              <a:t>Stare decisis</a:t>
            </a:r>
            <a:r>
              <a:rPr lang="en-US" dirty="0"/>
              <a:t> is a legal doctrine that obligates courts to follow historical cases when making a ruling on a similar case.</a:t>
            </a:r>
          </a:p>
          <a:p>
            <a:r>
              <a:rPr lang="en-US" b="1" dirty="0"/>
              <a:t>Stare decisis</a:t>
            </a:r>
            <a:r>
              <a:rPr lang="en-US" dirty="0"/>
              <a:t> ensures that cases with similar scenarios and facts are approached in the same way. Simply put, it binds courts to follow legal precedents set by previous decisions..</a:t>
            </a:r>
          </a:p>
        </p:txBody>
      </p:sp>
      <p:sp>
        <p:nvSpPr>
          <p:cNvPr id="4" name="Footer Placeholder 3">
            <a:extLst>
              <a:ext uri="{FF2B5EF4-FFF2-40B4-BE49-F238E27FC236}">
                <a16:creationId xmlns:a16="http://schemas.microsoft.com/office/drawing/2014/main" id="{48584CA1-2DF5-4128-A764-E90337EE2096}"/>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043503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Orthonormal Transformation</a:t>
            </a:r>
          </a:p>
        </p:txBody>
      </p:sp>
      <p:sp>
        <p:nvSpPr>
          <p:cNvPr id="7" name="Slide Number Placeholder 6"/>
          <p:cNvSpPr>
            <a:spLocks noGrp="1"/>
          </p:cNvSpPr>
          <p:nvPr>
            <p:ph type="sldNum" sz="quarter" idx="12"/>
          </p:nvPr>
        </p:nvSpPr>
        <p:spPr/>
        <p:txBody>
          <a:bodyPr/>
          <a:lstStyle/>
          <a:p>
            <a:fld id="{1C20BA80-1909-427C-B3BD-3DD8AEAFD5BE}" type="slidenum">
              <a:rPr lang="en-US" smtClean="0"/>
              <a:t>30</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Denote the corresponding orthonormal eigenvectors as </a:t>
                </a:r>
                <a14:m>
                  <m:oMath xmlns:m="http://schemas.openxmlformats.org/officeDocument/2006/math">
                    <m:sSub>
                      <m:sSubPr>
                        <m:ctrlPr>
                          <a:rPr lang="en-US" i="1">
                            <a:latin typeface="Cambria Math" panose="02040503050406030204" pitchFamily="18" charset="0"/>
                          </a:rPr>
                        </m:ctrlPr>
                      </m:sSubPr>
                      <m:e>
                        <m:r>
                          <a:rPr lang="en-US" b="1" i="0" smtClean="0">
                            <a:latin typeface="Cambria Math" panose="02040503050406030204" pitchFamily="18" charset="0"/>
                            <a:ea typeface="Cambria Math" panose="02040503050406030204" pitchFamily="18" charset="0"/>
                          </a:rPr>
                          <m:t>𝐯</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0" smtClean="0">
                            <a:latin typeface="Cambria Math" panose="02040503050406030204" pitchFamily="18" charset="0"/>
                            <a:ea typeface="Cambria Math" panose="02040503050406030204" pitchFamily="18" charset="0"/>
                          </a:rPr>
                          <m:t>𝐯</m:t>
                        </m:r>
                      </m:e>
                      <m:sub>
                        <m:r>
                          <a:rPr lang="en-US" i="1">
                            <a:latin typeface="Cambria Math" panose="02040503050406030204" pitchFamily="18" charset="0"/>
                          </a:rPr>
                          <m:t>𝑝</m:t>
                        </m:r>
                      </m:sub>
                    </m:sSub>
                  </m:oMath>
                </a14:m>
                <a:endParaRPr lang="en-US" dirty="0"/>
              </a:p>
              <a:p>
                <a:pPr lvl="1"/>
                <a:r>
                  <a:rPr lang="en-US" dirty="0"/>
                  <a:t>Orthonormal: </a:t>
                </a:r>
                <a14:m>
                  <m:oMath xmlns:m="http://schemas.openxmlformats.org/officeDocument/2006/math">
                    <m:sSubSup>
                      <m:sSubSupPr>
                        <m:ctrlPr>
                          <a:rPr lang="en-US" i="1" smtClean="0">
                            <a:latin typeface="Cambria Math" panose="02040503050406030204" pitchFamily="18" charset="0"/>
                          </a:rPr>
                        </m:ctrlPr>
                      </m:sSubSupPr>
                      <m:e>
                        <m:r>
                          <a:rPr lang="en-US" b="1" i="0" smtClean="0">
                            <a:latin typeface="Cambria Math" panose="02040503050406030204" pitchFamily="18" charset="0"/>
                          </a:rPr>
                          <m:t>𝐯</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sSub>
                      <m:sSubPr>
                        <m:ctrlPr>
                          <a:rPr lang="en-US" i="1" smtClean="0">
                            <a:latin typeface="Cambria Math" panose="02040503050406030204" pitchFamily="18" charset="0"/>
                          </a:rPr>
                        </m:ctrlPr>
                      </m:sSubPr>
                      <m:e>
                        <m:r>
                          <a:rPr lang="en-US" b="1" i="0" smtClean="0">
                            <a:latin typeface="Cambria Math" panose="02040503050406030204" pitchFamily="18" charset="0"/>
                          </a:rPr>
                          <m:t>𝐯</m:t>
                        </m:r>
                      </m:e>
                      <m:sub>
                        <m:r>
                          <a:rPr lang="en-US" b="0" i="1" smtClean="0">
                            <a:latin typeface="Cambria Math" panose="02040503050406030204" pitchFamily="18" charset="0"/>
                          </a:rPr>
                          <m:t>𝑗</m:t>
                        </m:r>
                      </m:sub>
                    </m:sSub>
                    <m:r>
                      <a:rPr lang="en-US" b="0" i="1" smtClean="0">
                        <a:latin typeface="Cambria Math" panose="02040503050406030204" pitchFamily="18" charset="0"/>
                      </a:rPr>
                      <m:t>=1</m:t>
                    </m:r>
                  </m:oMath>
                </a14:m>
                <a:r>
                  <a:rPr lang="en-US" dirty="0"/>
                  <a:t> when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oMath>
                </a14:m>
                <a:r>
                  <a:rPr lang="en-US" dirty="0"/>
                  <a:t> and </a:t>
                </a:r>
                <a14:m>
                  <m:oMath xmlns:m="http://schemas.openxmlformats.org/officeDocument/2006/math">
                    <m:sSubSup>
                      <m:sSubSupPr>
                        <m:ctrlPr>
                          <a:rPr lang="en-US" i="1">
                            <a:latin typeface="Cambria Math" panose="02040503050406030204" pitchFamily="18" charset="0"/>
                          </a:rPr>
                        </m:ctrlPr>
                      </m:sSubSupPr>
                      <m:e>
                        <m:r>
                          <a:rPr lang="en-US" b="1">
                            <a:latin typeface="Cambria Math" panose="02040503050406030204" pitchFamily="18" charset="0"/>
                          </a:rPr>
                          <m:t>𝐯</m:t>
                        </m:r>
                      </m:e>
                      <m:sub>
                        <m:r>
                          <a:rPr lang="en-US" i="1">
                            <a:latin typeface="Cambria Math" panose="02040503050406030204" pitchFamily="18" charset="0"/>
                          </a:rPr>
                          <m:t>𝑖</m:t>
                        </m:r>
                      </m:sub>
                      <m:sup>
                        <m:r>
                          <a:rPr lang="en-US" i="1">
                            <a:latin typeface="Cambria Math" panose="02040503050406030204" pitchFamily="18" charset="0"/>
                          </a:rPr>
                          <m:t>𝑡</m:t>
                        </m:r>
                      </m:sup>
                    </m:sSubSup>
                    <m:sSub>
                      <m:sSubPr>
                        <m:ctrlPr>
                          <a:rPr lang="en-US" i="1">
                            <a:latin typeface="Cambria Math" panose="02040503050406030204" pitchFamily="18" charset="0"/>
                          </a:rPr>
                        </m:ctrlPr>
                      </m:sSubPr>
                      <m:e>
                        <m:r>
                          <a:rPr lang="en-US" b="1">
                            <a:latin typeface="Cambria Math" panose="02040503050406030204" pitchFamily="18" charset="0"/>
                          </a:rPr>
                          <m:t>𝐯</m:t>
                        </m:r>
                      </m:e>
                      <m:sub>
                        <m:r>
                          <a:rPr lang="en-US" i="1">
                            <a:latin typeface="Cambria Math" panose="02040503050406030204" pitchFamily="18" charset="0"/>
                          </a:rPr>
                          <m:t>𝑗</m:t>
                        </m:r>
                      </m:sub>
                    </m:sSub>
                    <m:r>
                      <a:rPr lang="en-US" i="1">
                        <a:latin typeface="Cambria Math" panose="02040503050406030204" pitchFamily="18" charset="0"/>
                      </a:rPr>
                      <m:t>=</m:t>
                    </m:r>
                    <m:r>
                      <a:rPr lang="en-US" b="0" i="1" smtClean="0">
                        <a:latin typeface="Cambria Math" panose="02040503050406030204" pitchFamily="18" charset="0"/>
                      </a:rPr>
                      <m:t>0</m:t>
                    </m:r>
                  </m:oMath>
                </a14:m>
                <a:r>
                  <a:rPr lang="en-US" dirty="0"/>
                  <a:t> when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𝑗</m:t>
                    </m:r>
                  </m:oMath>
                </a14:m>
                <a:endParaRPr lang="en-US" dirty="0"/>
              </a:p>
              <a:p>
                <a:r>
                  <a:rPr lang="en-US" dirty="0"/>
                  <a:t>Construct a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oMath>
                </a14:m>
                <a:r>
                  <a:rPr lang="en-US" dirty="0"/>
                  <a:t> matrix </a:t>
                </a:r>
                <a14:m>
                  <m:oMath xmlns:m="http://schemas.openxmlformats.org/officeDocument/2006/math">
                    <m:r>
                      <a:rPr lang="en-US" b="1" i="0" smtClean="0">
                        <a:latin typeface="Cambria Math" panose="02040503050406030204" pitchFamily="18" charset="0"/>
                      </a:rPr>
                      <m:t>𝐕</m:t>
                    </m:r>
                  </m:oMath>
                </a14:m>
                <a:r>
                  <a:rPr lang="en-US" dirty="0"/>
                  <a:t> such that the columns are the eigenvectors</a:t>
                </a:r>
              </a:p>
              <a:p>
                <a:pPr lvl="1"/>
                <a:r>
                  <a:rPr lang="en-US" dirty="0"/>
                  <a:t>Denote </a:t>
                </a:r>
                <a14:m>
                  <m:oMath xmlns:m="http://schemas.openxmlformats.org/officeDocument/2006/math">
                    <m:r>
                      <a:rPr lang="en-US" b="1" i="0" smtClean="0">
                        <a:latin typeface="Cambria Math" panose="02040503050406030204" pitchFamily="18" charset="0"/>
                      </a:rPr>
                      <m:t>𝐕</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1">
                                <a:latin typeface="Cambria Math" panose="02040503050406030204" pitchFamily="18" charset="0"/>
                                <a:ea typeface="Cambria Math" panose="02040503050406030204" pitchFamily="18" charset="0"/>
                              </a:rPr>
                              <m:t>𝐯</m:t>
                            </m:r>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ea typeface="Cambria Math" panose="02040503050406030204" pitchFamily="18" charset="0"/>
                              </a:rPr>
                              <m:t>𝐯</m:t>
                            </m:r>
                          </m:e>
                          <m:sub>
                            <m:r>
                              <a:rPr lang="en-US" i="1">
                                <a:latin typeface="Cambria Math" panose="02040503050406030204" pitchFamily="18" charset="0"/>
                              </a:rPr>
                              <m:t>𝑝</m:t>
                            </m:r>
                          </m:sub>
                        </m:sSub>
                      </m:e>
                    </m:d>
                  </m:oMath>
                </a14:m>
                <a:r>
                  <a:rPr lang="en-US" dirty="0"/>
                  <a:t> where | operator concatenate columns</a:t>
                </a:r>
              </a:p>
              <a:p>
                <a:r>
                  <a:rPr lang="en-US" dirty="0"/>
                  <a:t>Since the columns of </a:t>
                </a:r>
                <a14:m>
                  <m:oMath xmlns:m="http://schemas.openxmlformats.org/officeDocument/2006/math">
                    <m:r>
                      <a:rPr lang="en-US" b="1">
                        <a:latin typeface="Cambria Math" panose="02040503050406030204" pitchFamily="18" charset="0"/>
                      </a:rPr>
                      <m:t>𝐕</m:t>
                    </m:r>
                  </m:oMath>
                </a14:m>
                <a:r>
                  <a:rPr lang="en-US" dirty="0"/>
                  <a:t> are orthonormal, then </a:t>
                </a:r>
                <a14:m>
                  <m:oMath xmlns:m="http://schemas.openxmlformats.org/officeDocument/2006/math">
                    <m:sSup>
                      <m:sSupPr>
                        <m:ctrlPr>
                          <a:rPr lang="en-US" i="1" smtClean="0">
                            <a:latin typeface="Cambria Math" panose="02040503050406030204" pitchFamily="18" charset="0"/>
                          </a:rPr>
                        </m:ctrlPr>
                      </m:sSupPr>
                      <m:e>
                        <m:r>
                          <a:rPr lang="en-US" b="1" i="0" smtClean="0">
                            <a:latin typeface="Cambria Math" panose="02040503050406030204" pitchFamily="18" charset="0"/>
                          </a:rPr>
                          <m:t>𝐕</m:t>
                        </m:r>
                      </m:e>
                      <m:sup>
                        <m:r>
                          <a:rPr lang="en-US" b="0" i="1" smtClean="0">
                            <a:latin typeface="Cambria Math" panose="02040503050406030204" pitchFamily="18" charset="0"/>
                          </a:rPr>
                          <m:t>𝑡</m:t>
                        </m:r>
                      </m:sup>
                    </m:sSup>
                    <m:r>
                      <a:rPr lang="en-US" b="1" i="0" smtClean="0">
                        <a:latin typeface="Cambria Math" panose="02040503050406030204" pitchFamily="18" charset="0"/>
                      </a:rPr>
                      <m:t>𝐕</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rPr>
                          <m:t>𝐈</m:t>
                        </m:r>
                      </m:e>
                      <m:sub>
                        <m:r>
                          <a:rPr lang="en-US" i="1">
                            <a:latin typeface="Cambria Math" panose="02040503050406030204" pitchFamily="18" charset="0"/>
                          </a:rPr>
                          <m:t>𝑝</m:t>
                        </m:r>
                      </m:sub>
                    </m:sSub>
                  </m:oMath>
                </a14:m>
                <a:endParaRPr lang="en-US" dirty="0"/>
              </a:p>
              <a:p>
                <a:pPr lvl="1"/>
                <a:r>
                  <a:rPr lang="en-US" dirty="0"/>
                  <a:t>Therefore, the inverse </a:t>
                </a:r>
                <a14:m>
                  <m:oMath xmlns:m="http://schemas.openxmlformats.org/officeDocument/2006/math">
                    <m:sSup>
                      <m:sSupPr>
                        <m:ctrlPr>
                          <a:rPr lang="en-US" i="1" smtClean="0">
                            <a:latin typeface="Cambria Math" panose="02040503050406030204" pitchFamily="18" charset="0"/>
                          </a:rPr>
                        </m:ctrlPr>
                      </m:sSupPr>
                      <m:e>
                        <m:r>
                          <a:rPr lang="en-US" b="1" i="0" smtClean="0">
                            <a:latin typeface="Cambria Math" panose="02040503050406030204" pitchFamily="18" charset="0"/>
                          </a:rPr>
                          <m:t>𝐕</m:t>
                        </m:r>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𝐕</m:t>
                        </m:r>
                      </m:e>
                      <m:sup>
                        <m:r>
                          <a:rPr lang="en-US" b="0" i="1" smtClean="0">
                            <a:latin typeface="Cambria Math" panose="02040503050406030204" pitchFamily="18" charset="0"/>
                          </a:rPr>
                          <m:t>𝑡</m:t>
                        </m:r>
                      </m:sup>
                    </m:sSup>
                  </m:oMath>
                </a14:m>
                <a:endParaRPr lang="en-US" dirty="0"/>
              </a:p>
              <a:p>
                <a:pPr lvl="1"/>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F23B231-A803-4BD6-8938-EF65196230B0}"/>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063776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Orthonormal Transformation</a:t>
            </a:r>
          </a:p>
        </p:txBody>
      </p:sp>
      <p:sp>
        <p:nvSpPr>
          <p:cNvPr id="7" name="Slide Number Placeholder 6"/>
          <p:cNvSpPr>
            <a:spLocks noGrp="1"/>
          </p:cNvSpPr>
          <p:nvPr>
            <p:ph type="sldNum" sz="quarter" idx="12"/>
          </p:nvPr>
        </p:nvSpPr>
        <p:spPr/>
        <p:txBody>
          <a:bodyPr/>
          <a:lstStyle/>
          <a:p>
            <a:fld id="{1C20BA80-1909-427C-B3BD-3DD8AEAFD5BE}" type="slidenum">
              <a:rPr lang="en-US" smtClean="0"/>
              <a:t>31</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Represent the eigen-decomposition in matrix form as </a:t>
                </a:r>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𝐗</m:t>
                        </m:r>
                      </m:e>
                      <m:sup>
                        <m:r>
                          <a:rPr lang="en-US" i="1">
                            <a:latin typeface="Cambria Math" panose="02040503050406030204" pitchFamily="18" charset="0"/>
                          </a:rPr>
                          <m:t>𝑡</m:t>
                        </m:r>
                      </m:sup>
                    </m:sSup>
                    <m:r>
                      <a:rPr lang="en-US" b="1">
                        <a:latin typeface="Cambria Math" panose="02040503050406030204" pitchFamily="18" charset="0"/>
                      </a:rPr>
                      <m:t>𝐗</m:t>
                    </m:r>
                    <m:r>
                      <a:rPr lang="en-US" b="1" i="0" smtClean="0">
                        <a:latin typeface="Cambria Math" panose="02040503050406030204" pitchFamily="18" charset="0"/>
                      </a:rPr>
                      <m:t>𝐕</m:t>
                    </m:r>
                    <m:r>
                      <a:rPr lang="en-US" b="1" i="0" smtClean="0">
                        <a:latin typeface="Cambria Math" panose="02040503050406030204" pitchFamily="18" charset="0"/>
                      </a:rPr>
                      <m:t>=</m:t>
                    </m:r>
                    <m:r>
                      <a:rPr lang="en-US" b="1" i="0" smtClean="0">
                        <a:latin typeface="Cambria Math" panose="02040503050406030204" pitchFamily="18" charset="0"/>
                      </a:rPr>
                      <m:t>𝐕𝐃</m:t>
                    </m:r>
                  </m:oMath>
                </a14:m>
                <a:r>
                  <a:rPr lang="en-US" dirty="0"/>
                  <a:t> </a:t>
                </a:r>
              </a:p>
              <a:p>
                <a:r>
                  <a:rPr lang="en-US" dirty="0"/>
                  <a:t>Pre-multiply both sides by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𝐕</m:t>
                        </m:r>
                      </m:e>
                      <m:sup>
                        <m:r>
                          <a:rPr lang="en-US" i="1">
                            <a:latin typeface="Cambria Math" panose="02040503050406030204" pitchFamily="18" charset="0"/>
                          </a:rPr>
                          <m:t>𝑡</m:t>
                        </m:r>
                      </m:sup>
                    </m:sSup>
                  </m:oMath>
                </a14:m>
                <a:r>
                  <a:rPr lang="en-US" dirty="0"/>
                  <a:t>, get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𝐕</m:t>
                        </m:r>
                      </m:e>
                      <m:sup>
                        <m:r>
                          <a:rPr lang="en-US" i="1">
                            <a:latin typeface="Cambria Math" panose="02040503050406030204" pitchFamily="18" charset="0"/>
                          </a:rPr>
                          <m:t>𝑡</m:t>
                        </m:r>
                      </m:sup>
                    </m:sSup>
                    <m:sSup>
                      <m:sSupPr>
                        <m:ctrlPr>
                          <a:rPr lang="en-US" b="1" i="1">
                            <a:latin typeface="Cambria Math" panose="02040503050406030204" pitchFamily="18" charset="0"/>
                          </a:rPr>
                        </m:ctrlPr>
                      </m:sSupPr>
                      <m:e>
                        <m:r>
                          <a:rPr lang="en-US" b="1">
                            <a:latin typeface="Cambria Math" panose="02040503050406030204" pitchFamily="18" charset="0"/>
                          </a:rPr>
                          <m:t>𝐗</m:t>
                        </m:r>
                      </m:e>
                      <m:sup>
                        <m:r>
                          <a:rPr lang="en-US" i="1">
                            <a:latin typeface="Cambria Math" panose="02040503050406030204" pitchFamily="18" charset="0"/>
                          </a:rPr>
                          <m:t>𝑡</m:t>
                        </m:r>
                      </m:sup>
                    </m:sSup>
                    <m:r>
                      <a:rPr lang="en-US" b="1">
                        <a:latin typeface="Cambria Math" panose="02040503050406030204" pitchFamily="18" charset="0"/>
                      </a:rPr>
                      <m:t>𝐗𝐕</m:t>
                    </m:r>
                    <m:r>
                      <a:rPr lang="en-US" b="1">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𝐕</m:t>
                        </m:r>
                      </m:e>
                      <m:sup>
                        <m:r>
                          <a:rPr lang="en-US" i="1">
                            <a:latin typeface="Cambria Math" panose="02040503050406030204" pitchFamily="18" charset="0"/>
                          </a:rPr>
                          <m:t>𝑡</m:t>
                        </m:r>
                      </m:sup>
                    </m:sSup>
                    <m:r>
                      <a:rPr lang="en-US" b="1">
                        <a:latin typeface="Cambria Math" panose="02040503050406030204" pitchFamily="18" charset="0"/>
                      </a:rPr>
                      <m:t>𝐕𝐃</m:t>
                    </m:r>
                  </m:oMath>
                </a14:m>
                <a:r>
                  <a:rPr lang="en-US" dirty="0"/>
                  <a:t> </a:t>
                </a:r>
              </a:p>
              <a:p>
                <a:r>
                  <a:rPr lang="en-US" dirty="0"/>
                  <a:t>Since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𝐕</m:t>
                        </m:r>
                      </m:e>
                      <m:sup>
                        <m:r>
                          <a:rPr lang="en-US" i="1">
                            <a:latin typeface="Cambria Math" panose="02040503050406030204" pitchFamily="18" charset="0"/>
                          </a:rPr>
                          <m:t>𝑡</m:t>
                        </m:r>
                      </m:sup>
                    </m:sSup>
                    <m:r>
                      <a:rPr lang="en-US" b="1">
                        <a:latin typeface="Cambria Math" panose="02040503050406030204" pitchFamily="18" charset="0"/>
                      </a:rPr>
                      <m:t>𝐕</m:t>
                    </m:r>
                    <m:r>
                      <a:rPr lang="en-US" i="1">
                        <a:latin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rPr>
                          <m:t>𝐈</m:t>
                        </m:r>
                      </m:e>
                      <m:sub>
                        <m:r>
                          <a:rPr lang="en-US" i="1">
                            <a:latin typeface="Cambria Math" panose="02040503050406030204" pitchFamily="18" charset="0"/>
                          </a:rPr>
                          <m:t>𝑝</m:t>
                        </m:r>
                      </m:sub>
                    </m:sSub>
                  </m:oMath>
                </a14:m>
                <a:r>
                  <a:rPr lang="en-US" dirty="0"/>
                  <a:t>, then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𝐕</m:t>
                        </m:r>
                      </m:e>
                      <m:sup>
                        <m:r>
                          <a:rPr lang="en-US" i="1">
                            <a:latin typeface="Cambria Math" panose="02040503050406030204" pitchFamily="18" charset="0"/>
                          </a:rPr>
                          <m:t>𝑡</m:t>
                        </m:r>
                      </m:sup>
                    </m:sSup>
                    <m:sSup>
                      <m:sSupPr>
                        <m:ctrlPr>
                          <a:rPr lang="en-US" b="1" i="1">
                            <a:latin typeface="Cambria Math" panose="02040503050406030204" pitchFamily="18" charset="0"/>
                          </a:rPr>
                        </m:ctrlPr>
                      </m:sSupPr>
                      <m:e>
                        <m:r>
                          <a:rPr lang="en-US" b="1">
                            <a:latin typeface="Cambria Math" panose="02040503050406030204" pitchFamily="18" charset="0"/>
                          </a:rPr>
                          <m:t>𝐗</m:t>
                        </m:r>
                      </m:e>
                      <m:sup>
                        <m:r>
                          <a:rPr lang="en-US" i="1">
                            <a:latin typeface="Cambria Math" panose="02040503050406030204" pitchFamily="18" charset="0"/>
                          </a:rPr>
                          <m:t>𝑡</m:t>
                        </m:r>
                      </m:sup>
                    </m:sSup>
                    <m:r>
                      <a:rPr lang="en-US" b="1">
                        <a:latin typeface="Cambria Math" panose="02040503050406030204" pitchFamily="18" charset="0"/>
                      </a:rPr>
                      <m:t>𝐗𝐕</m:t>
                    </m:r>
                    <m:r>
                      <a:rPr lang="en-US" b="1">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𝐕</m:t>
                        </m:r>
                      </m:e>
                      <m:sup>
                        <m:r>
                          <a:rPr lang="en-US" i="1">
                            <a:latin typeface="Cambria Math" panose="02040503050406030204" pitchFamily="18" charset="0"/>
                          </a:rPr>
                          <m:t>𝑡</m:t>
                        </m:r>
                      </m:sup>
                    </m:sSup>
                    <m:r>
                      <a:rPr lang="en-US" b="1">
                        <a:latin typeface="Cambria Math" panose="02040503050406030204" pitchFamily="18" charset="0"/>
                      </a:rPr>
                      <m:t>𝐕𝐃</m:t>
                    </m:r>
                    <m:r>
                      <a:rPr lang="en-US" b="1" i="0" smtClean="0">
                        <a:latin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rPr>
                          <m:t>𝐈</m:t>
                        </m:r>
                      </m:e>
                      <m:sub>
                        <m:r>
                          <a:rPr lang="en-US" i="1">
                            <a:latin typeface="Cambria Math" panose="02040503050406030204" pitchFamily="18" charset="0"/>
                          </a:rPr>
                          <m:t>𝑝</m:t>
                        </m:r>
                      </m:sub>
                    </m:sSub>
                    <m:r>
                      <a:rPr lang="en-US" b="1" i="0" smtClean="0">
                        <a:latin typeface="Cambria Math" panose="02040503050406030204" pitchFamily="18" charset="0"/>
                      </a:rPr>
                      <m:t>𝐃</m:t>
                    </m:r>
                    <m:r>
                      <a:rPr lang="en-US" b="1" i="0" smtClean="0">
                        <a:latin typeface="Cambria Math" panose="02040503050406030204" pitchFamily="18" charset="0"/>
                      </a:rPr>
                      <m:t>=</m:t>
                    </m:r>
                    <m:r>
                      <a:rPr lang="en-US" b="1" i="0" smtClean="0">
                        <a:latin typeface="Cambria Math" panose="02040503050406030204" pitchFamily="18" charset="0"/>
                      </a:rPr>
                      <m:t>𝐃</m:t>
                    </m:r>
                  </m:oMath>
                </a14:m>
                <a:endParaRPr lang="en-US" b="1" dirty="0"/>
              </a:p>
              <a:p>
                <a:r>
                  <a:rPr lang="en-US" dirty="0"/>
                  <a:t>Pre- and post-multiply both sides by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𝐃</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box>
                      </m:sup>
                    </m:sSup>
                  </m:oMath>
                </a14:m>
                <a:r>
                  <a:rPr lang="en-US" dirty="0"/>
                  <a:t>, then </a:t>
                </a:r>
                <a14:m>
                  <m:oMath xmlns:m="http://schemas.openxmlformats.org/officeDocument/2006/math">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b="1">
                                <a:latin typeface="Cambria Math" panose="02040503050406030204" pitchFamily="18" charset="0"/>
                              </a:rPr>
                              <m:t>𝐃</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box>
                          </m:sup>
                        </m:sSup>
                        <m:r>
                          <a:rPr lang="en-US" b="1">
                            <a:latin typeface="Cambria Math" panose="02040503050406030204" pitchFamily="18" charset="0"/>
                          </a:rPr>
                          <m:t>𝐕</m:t>
                        </m:r>
                      </m:e>
                      <m:sup>
                        <m:r>
                          <a:rPr lang="en-US" i="1">
                            <a:latin typeface="Cambria Math" panose="02040503050406030204" pitchFamily="18" charset="0"/>
                          </a:rPr>
                          <m:t>𝑡</m:t>
                        </m:r>
                      </m:sup>
                    </m:sSup>
                    <m:sSup>
                      <m:sSupPr>
                        <m:ctrlPr>
                          <a:rPr lang="en-US" b="1" i="1">
                            <a:latin typeface="Cambria Math" panose="02040503050406030204" pitchFamily="18" charset="0"/>
                          </a:rPr>
                        </m:ctrlPr>
                      </m:sSupPr>
                      <m:e>
                        <m:r>
                          <a:rPr lang="en-US" b="1">
                            <a:latin typeface="Cambria Math" panose="02040503050406030204" pitchFamily="18" charset="0"/>
                          </a:rPr>
                          <m:t>𝐗</m:t>
                        </m:r>
                      </m:e>
                      <m:sup>
                        <m:r>
                          <a:rPr lang="en-US" i="1">
                            <a:latin typeface="Cambria Math" panose="02040503050406030204" pitchFamily="18" charset="0"/>
                          </a:rPr>
                          <m:t>𝑡</m:t>
                        </m:r>
                      </m:sup>
                    </m:sSup>
                    <m:r>
                      <a:rPr lang="en-US" b="1">
                        <a:latin typeface="Cambria Math" panose="02040503050406030204" pitchFamily="18" charset="0"/>
                      </a:rPr>
                      <m:t>𝐗𝐕</m:t>
                    </m:r>
                    <m:sSup>
                      <m:sSupPr>
                        <m:ctrlPr>
                          <a:rPr lang="en-US" i="1">
                            <a:latin typeface="Cambria Math" panose="02040503050406030204" pitchFamily="18" charset="0"/>
                          </a:rPr>
                        </m:ctrlPr>
                      </m:sSupPr>
                      <m:e>
                        <m:r>
                          <a:rPr lang="en-US" b="1">
                            <a:latin typeface="Cambria Math" panose="02040503050406030204" pitchFamily="18" charset="0"/>
                          </a:rPr>
                          <m:t>𝐃</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box>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𝐃</m:t>
                        </m:r>
                      </m:e>
                      <m:sup>
                        <m:box>
                          <m:boxPr>
                            <m:ctrlPr>
                              <a:rPr lang="en-US" i="1">
                                <a:latin typeface="Cambria Math" panose="02040503050406030204" pitchFamily="18" charset="0"/>
                              </a:rPr>
                            </m:ctrlPr>
                          </m:boxPr>
                          <m:e>
                            <m:argPr>
                              <m:argSz m:val="-1"/>
                            </m:argPr>
                            <m:r>
                              <m:rPr>
                                <m:brk m:alnAt="63"/>
                              </m:rP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box>
                      </m:sup>
                    </m:sSup>
                    <m:r>
                      <a:rPr lang="en-US" b="1">
                        <a:latin typeface="Cambria Math" panose="02040503050406030204" pitchFamily="18" charset="0"/>
                      </a:rPr>
                      <m:t>𝐃</m:t>
                    </m:r>
                    <m:sSup>
                      <m:sSupPr>
                        <m:ctrlPr>
                          <a:rPr lang="en-US" i="1">
                            <a:latin typeface="Cambria Math" panose="02040503050406030204" pitchFamily="18" charset="0"/>
                          </a:rPr>
                        </m:ctrlPr>
                      </m:sSupPr>
                      <m:e>
                        <m:r>
                          <a:rPr lang="en-US" b="1">
                            <a:latin typeface="Cambria Math" panose="02040503050406030204" pitchFamily="18" charset="0"/>
                          </a:rPr>
                          <m:t>𝐃</m:t>
                        </m:r>
                      </m:e>
                      <m:sup>
                        <m:box>
                          <m:boxPr>
                            <m:ctrlPr>
                              <a:rPr lang="en-US" i="1">
                                <a:latin typeface="Cambria Math" panose="02040503050406030204" pitchFamily="18" charset="0"/>
                              </a:rPr>
                            </m:ctrlPr>
                          </m:boxPr>
                          <m:e>
                            <m:argPr>
                              <m:argSz m:val="-1"/>
                            </m:argPr>
                            <m:r>
                              <m:rPr>
                                <m:brk m:alnAt="63"/>
                              </m:rP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box>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1">
                            <a:latin typeface="Cambria Math" panose="02040503050406030204" pitchFamily="18" charset="0"/>
                          </a:rPr>
                          <m:t>𝐈</m:t>
                        </m:r>
                      </m:e>
                      <m:sub>
                        <m:r>
                          <a:rPr lang="en-US" i="1">
                            <a:latin typeface="Cambria Math" panose="02040503050406030204" pitchFamily="18" charset="0"/>
                          </a:rPr>
                          <m:t>𝑝</m:t>
                        </m:r>
                      </m:sub>
                    </m:sSub>
                  </m:oMath>
                </a14:m>
                <a:endParaRPr lang="en-US" dirty="0"/>
              </a:p>
              <a:p>
                <a:r>
                  <a:rPr lang="en-US" dirty="0"/>
                  <a:t>Denote </a:t>
                </a:r>
                <a14:m>
                  <m:oMath xmlns:m="http://schemas.openxmlformats.org/officeDocument/2006/math">
                    <m:r>
                      <a:rPr lang="en-US" b="1" i="0" smtClean="0">
                        <a:latin typeface="Cambria Math" panose="02040503050406030204" pitchFamily="18" charset="0"/>
                      </a:rPr>
                      <m:t>𝐙</m:t>
                    </m:r>
                    <m:r>
                      <a:rPr lang="en-US" b="0" i="1" smtClean="0">
                        <a:latin typeface="Cambria Math" panose="02040503050406030204" pitchFamily="18" charset="0"/>
                      </a:rPr>
                      <m:t>=</m:t>
                    </m:r>
                    <m:r>
                      <a:rPr lang="en-US" b="1">
                        <a:latin typeface="Cambria Math" panose="02040503050406030204" pitchFamily="18" charset="0"/>
                      </a:rPr>
                      <m:t>𝐗𝐕</m:t>
                    </m:r>
                    <m:sSup>
                      <m:sSupPr>
                        <m:ctrlPr>
                          <a:rPr lang="en-US" i="1">
                            <a:latin typeface="Cambria Math" panose="02040503050406030204" pitchFamily="18" charset="0"/>
                          </a:rPr>
                        </m:ctrlPr>
                      </m:sSupPr>
                      <m:e>
                        <m:r>
                          <a:rPr lang="en-US" b="1">
                            <a:latin typeface="Cambria Math" panose="02040503050406030204" pitchFamily="18" charset="0"/>
                          </a:rPr>
                          <m:t>𝐃</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box>
                      </m:sup>
                    </m:sSup>
                  </m:oMath>
                </a14:m>
                <a:r>
                  <a:rPr lang="en-US" dirty="0"/>
                  <a:t>, then </a:t>
                </a:r>
                <a14:m>
                  <m:oMath xmlns:m="http://schemas.openxmlformats.org/officeDocument/2006/math">
                    <m:sSup>
                      <m:sSupPr>
                        <m:ctrlPr>
                          <a:rPr lang="en-US" i="1" smtClean="0">
                            <a:latin typeface="Cambria Math" panose="02040503050406030204" pitchFamily="18" charset="0"/>
                          </a:rPr>
                        </m:ctrlPr>
                      </m:sSupPr>
                      <m:e>
                        <m:r>
                          <a:rPr lang="en-US" b="1" i="0" smtClean="0">
                            <a:latin typeface="Cambria Math" panose="02040503050406030204" pitchFamily="18" charset="0"/>
                          </a:rPr>
                          <m:t>𝐙</m:t>
                        </m:r>
                      </m:e>
                      <m:sup>
                        <m:r>
                          <a:rPr lang="en-US" b="0" i="1" smtClean="0">
                            <a:latin typeface="Cambria Math" panose="02040503050406030204" pitchFamily="18" charset="0"/>
                          </a:rPr>
                          <m:t>𝑡</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b="1">
                                <a:latin typeface="Cambria Math" panose="02040503050406030204" pitchFamily="18" charset="0"/>
                              </a:rPr>
                              <m:t>𝐃</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box>
                          </m:sup>
                        </m:sSup>
                        <m:r>
                          <a:rPr lang="en-US" b="1">
                            <a:latin typeface="Cambria Math" panose="02040503050406030204" pitchFamily="18" charset="0"/>
                          </a:rPr>
                          <m:t>𝐕</m:t>
                        </m:r>
                      </m:e>
                      <m:sup>
                        <m:r>
                          <a:rPr lang="en-US" i="1">
                            <a:latin typeface="Cambria Math" panose="02040503050406030204" pitchFamily="18" charset="0"/>
                          </a:rPr>
                          <m:t>𝑡</m:t>
                        </m:r>
                      </m:sup>
                    </m:sSup>
                    <m:sSup>
                      <m:sSupPr>
                        <m:ctrlPr>
                          <a:rPr lang="en-US" b="1" i="1">
                            <a:latin typeface="Cambria Math" panose="02040503050406030204" pitchFamily="18" charset="0"/>
                          </a:rPr>
                        </m:ctrlPr>
                      </m:sSupPr>
                      <m:e>
                        <m:r>
                          <a:rPr lang="en-US" b="1">
                            <a:latin typeface="Cambria Math" panose="02040503050406030204" pitchFamily="18" charset="0"/>
                          </a:rPr>
                          <m:t>𝐗</m:t>
                        </m:r>
                      </m:e>
                      <m:sup>
                        <m:r>
                          <a:rPr lang="en-US" i="1">
                            <a:latin typeface="Cambria Math" panose="02040503050406030204" pitchFamily="18" charset="0"/>
                          </a:rPr>
                          <m:t>𝑡</m:t>
                        </m:r>
                      </m:sup>
                    </m:sSup>
                  </m:oMath>
                </a14:m>
                <a:r>
                  <a:rPr lang="en-US" dirty="0"/>
                  <a:t>. It follows that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𝐙</m:t>
                        </m:r>
                      </m:e>
                      <m:sup>
                        <m:r>
                          <a:rPr lang="en-US" i="1">
                            <a:latin typeface="Cambria Math" panose="02040503050406030204" pitchFamily="18" charset="0"/>
                          </a:rPr>
                          <m:t>𝑡</m:t>
                        </m:r>
                      </m:sup>
                    </m:sSup>
                    <m:r>
                      <a:rPr lang="en-US" b="1" i="0" smtClean="0">
                        <a:latin typeface="Cambria Math" panose="02040503050406030204" pitchFamily="18" charset="0"/>
                      </a:rPr>
                      <m:t>𝐙</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𝐈</m:t>
                        </m:r>
                      </m:e>
                      <m:sub>
                        <m:r>
                          <a:rPr lang="en-US" b="0" i="1" smtClean="0">
                            <a:latin typeface="Cambria Math" panose="02040503050406030204" pitchFamily="18" charset="0"/>
                          </a:rPr>
                          <m:t>𝑝</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F23B231-A803-4BD6-8938-EF65196230B0}"/>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890525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Orthonormal Transformation</a:t>
            </a:r>
          </a:p>
        </p:txBody>
      </p:sp>
      <p:sp>
        <p:nvSpPr>
          <p:cNvPr id="7" name="Slide Number Placeholder 6"/>
          <p:cNvSpPr>
            <a:spLocks noGrp="1"/>
          </p:cNvSpPr>
          <p:nvPr>
            <p:ph type="sldNum" sz="quarter" idx="12"/>
          </p:nvPr>
        </p:nvSpPr>
        <p:spPr/>
        <p:txBody>
          <a:bodyPr/>
          <a:lstStyle/>
          <a:p>
            <a:fld id="{1C20BA80-1909-427C-B3BD-3DD8AEAFD5BE}" type="slidenum">
              <a:rPr lang="en-US" smtClean="0"/>
              <a:t>32</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orthonormal transformation mapping is </a:t>
                </a:r>
                <a14:m>
                  <m:oMath xmlns:m="http://schemas.openxmlformats.org/officeDocument/2006/math">
                    <m:r>
                      <a:rPr lang="en-US" b="1">
                        <a:latin typeface="Cambria Math" panose="02040503050406030204" pitchFamily="18" charset="0"/>
                      </a:rPr>
                      <m:t>𝐕</m:t>
                    </m:r>
                    <m:sSup>
                      <m:sSupPr>
                        <m:ctrlPr>
                          <a:rPr lang="en-US" i="1">
                            <a:latin typeface="Cambria Math" panose="02040503050406030204" pitchFamily="18" charset="0"/>
                          </a:rPr>
                        </m:ctrlPr>
                      </m:sSupPr>
                      <m:e>
                        <m:r>
                          <a:rPr lang="en-US" b="1">
                            <a:latin typeface="Cambria Math" panose="02040503050406030204" pitchFamily="18" charset="0"/>
                          </a:rPr>
                          <m:t>𝐃</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box>
                      </m:sup>
                    </m:sSup>
                  </m:oMath>
                </a14:m>
                <a:endParaRPr lang="en-US" b="1" dirty="0"/>
              </a:p>
              <a:p>
                <a:r>
                  <a:rPr lang="en-US" dirty="0"/>
                  <a:t>The orthonormalized result is </a:t>
                </a:r>
                <a14:m>
                  <m:oMath xmlns:m="http://schemas.openxmlformats.org/officeDocument/2006/math">
                    <m:r>
                      <a:rPr lang="en-US" b="1">
                        <a:latin typeface="Cambria Math" panose="02040503050406030204" pitchFamily="18" charset="0"/>
                      </a:rPr>
                      <m:t>𝐙</m:t>
                    </m:r>
                    <m:r>
                      <a:rPr lang="en-US" i="1">
                        <a:latin typeface="Cambria Math" panose="02040503050406030204" pitchFamily="18" charset="0"/>
                      </a:rPr>
                      <m:t>=</m:t>
                    </m:r>
                    <m:r>
                      <a:rPr lang="en-US" b="1">
                        <a:latin typeface="Cambria Math" panose="02040503050406030204" pitchFamily="18" charset="0"/>
                      </a:rPr>
                      <m:t>𝐗𝐕</m:t>
                    </m:r>
                    <m:sSup>
                      <m:sSupPr>
                        <m:ctrlPr>
                          <a:rPr lang="en-US" i="1">
                            <a:latin typeface="Cambria Math" panose="02040503050406030204" pitchFamily="18" charset="0"/>
                          </a:rPr>
                        </m:ctrlPr>
                      </m:sSupPr>
                      <m:e>
                        <m:r>
                          <a:rPr lang="en-US" b="1">
                            <a:latin typeface="Cambria Math" panose="02040503050406030204" pitchFamily="18" charset="0"/>
                          </a:rPr>
                          <m:t>𝐃</m:t>
                        </m:r>
                      </m:e>
                      <m:sup>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box>
                      </m:sup>
                    </m:sSup>
                  </m:oMath>
                </a14:m>
                <a:endParaRPr lang="en-US" dirty="0"/>
              </a:p>
              <a:p>
                <a:pPr lvl="1"/>
                <a14:m>
                  <m:oMath xmlns:m="http://schemas.openxmlformats.org/officeDocument/2006/math">
                    <m:r>
                      <a:rPr lang="en-US" b="1" i="0" smtClean="0">
                        <a:latin typeface="Cambria Math" panose="02040503050406030204" pitchFamily="18" charset="0"/>
                      </a:rPr>
                      <m:t>𝐙</m:t>
                    </m:r>
                  </m:oMath>
                </a14:m>
                <a:r>
                  <a:rPr lang="en-US" dirty="0"/>
                  <a:t> is a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oMath>
                </a14:m>
                <a:r>
                  <a:rPr lang="en-US" dirty="0"/>
                  <a:t> matrix</a:t>
                </a:r>
              </a:p>
              <a:p>
                <a:r>
                  <a:rPr lang="en-US" dirty="0"/>
                  <a:t>Denote </a:t>
                </a:r>
                <a14:m>
                  <m:oMath xmlns:m="http://schemas.openxmlformats.org/officeDocument/2006/math">
                    <m:r>
                      <a:rPr lang="en-US" b="1" i="0" smtClean="0">
                        <a:latin typeface="Cambria Math" panose="02040503050406030204" pitchFamily="18" charset="0"/>
                      </a:rPr>
                      <m:t>𝐙</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𝑖𝑗</m:t>
                            </m:r>
                          </m:sub>
                        </m:sSub>
                      </m:e>
                    </m:d>
                  </m:oMath>
                </a14:m>
                <a:r>
                  <a:rPr lang="en-US" dirty="0"/>
                  <a:t> and </a:t>
                </a:r>
                <a14:m>
                  <m:oMath xmlns:m="http://schemas.openxmlformats.org/officeDocument/2006/math">
                    <m:r>
                      <a:rPr lang="en-US" b="1" i="0" smtClean="0">
                        <a:latin typeface="Cambria Math" panose="02040503050406030204" pitchFamily="18" charset="0"/>
                      </a:rPr>
                      <m:t>𝐕</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𝑣</m:t>
                            </m:r>
                          </m:e>
                          <m:sub>
                            <m:r>
                              <a:rPr lang="en-US" i="1">
                                <a:latin typeface="Cambria Math" panose="02040503050406030204" pitchFamily="18" charset="0"/>
                              </a:rPr>
                              <m:t>𝑖𝑗</m:t>
                            </m:r>
                          </m:sub>
                        </m:sSub>
                      </m:e>
                    </m:d>
                  </m:oMath>
                </a14:m>
                <a:r>
                  <a:rPr lang="en-US" dirty="0"/>
                  <a:t>, then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𝑟</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𝑖𝑟</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𝑟𝑗</m:t>
                                    </m:r>
                                  </m:sub>
                                </m:sSub>
                              </m:e>
                            </m:nary>
                          </m:e>
                        </m:d>
                      </m:num>
                      <m:den>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𝑗</m:t>
                                </m:r>
                              </m:sub>
                            </m:sSub>
                          </m:e>
                        </m:rad>
                      </m:den>
                    </m:f>
                  </m:oMath>
                </a14:m>
                <a:endParaRPr lang="en-US" dirty="0"/>
              </a:p>
              <a:p>
                <a:r>
                  <a:rPr lang="en-US" dirty="0"/>
                  <a:t>Suppose we only want those eigenvalues that satisfy a criterion (e.g., greater than one).  As a result, </a:t>
                </a:r>
                <a14:m>
                  <m:oMath xmlns:m="http://schemas.openxmlformats.org/officeDocument/2006/math">
                    <m:r>
                      <a:rPr lang="en-US" b="0" i="1" smtClean="0">
                        <a:latin typeface="Cambria Math" panose="02040503050406030204" pitchFamily="18" charset="0"/>
                      </a:rPr>
                      <m:t>𝑞</m:t>
                    </m:r>
                  </m:oMath>
                </a14:m>
                <a:r>
                  <a:rPr lang="en-US" dirty="0"/>
                  <a:t> eigenvalues satisfied the criterion.  Then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F23B231-A803-4BD6-8938-EF65196230B0}"/>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869539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Orthonormalization in Python: First Principle</a:t>
            </a:r>
          </a:p>
        </p:txBody>
      </p:sp>
      <p:sp>
        <p:nvSpPr>
          <p:cNvPr id="7" name="Slide Number Placeholder 6"/>
          <p:cNvSpPr>
            <a:spLocks noGrp="1"/>
          </p:cNvSpPr>
          <p:nvPr>
            <p:ph type="sldNum" sz="quarter" idx="12"/>
          </p:nvPr>
        </p:nvSpPr>
        <p:spPr/>
        <p:txBody>
          <a:bodyPr/>
          <a:lstStyle/>
          <a:p>
            <a:fld id="{1C20BA80-1909-427C-B3BD-3DD8AEAFD5BE}" type="slidenum">
              <a:rPr lang="en-US" smtClean="0"/>
              <a:t>33</a:t>
            </a:fld>
            <a:endParaRPr lang="en-US" dirty="0"/>
          </a:p>
        </p:txBody>
      </p:sp>
      <p:sp>
        <p:nvSpPr>
          <p:cNvPr id="3" name="Content Placeholder 2"/>
          <p:cNvSpPr>
            <a:spLocks noGrp="1"/>
          </p:cNvSpPr>
          <p:nvPr>
            <p:ph idx="1"/>
          </p:nvPr>
        </p:nvSpPr>
        <p:spPr>
          <a:solidFill>
            <a:schemeClr val="accent2">
              <a:lumMod val="20000"/>
              <a:lumOff val="80000"/>
            </a:schemeClr>
          </a:solidFill>
          <a:ln w="19050">
            <a:solidFill>
              <a:schemeClr val="tx1"/>
            </a:solidFill>
          </a:ln>
        </p:spPr>
        <p:txBody>
          <a:bodyPr numCol="2">
            <a:noAutofit/>
          </a:bodyPr>
          <a:lstStyle/>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import </a:t>
            </a:r>
            <a:r>
              <a:rPr lang="en-US" sz="1200" b="1" dirty="0" err="1">
                <a:latin typeface="Courier New" panose="02070309020205020404" pitchFamily="49" charset="0"/>
                <a:cs typeface="Courier New" panose="02070309020205020404" pitchFamily="49" charset="0"/>
              </a:rPr>
              <a:t>numpy</a:t>
            </a:r>
            <a:r>
              <a:rPr lang="en-US" sz="1200" b="1" dirty="0">
                <a:latin typeface="Courier New" panose="02070309020205020404" pitchFamily="49" charset="0"/>
                <a:cs typeface="Courier New" panose="02070309020205020404" pitchFamily="49" charset="0"/>
              </a:rPr>
              <a:t> as np</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from </a:t>
            </a:r>
            <a:r>
              <a:rPr lang="en-US" sz="1200" b="1" dirty="0" err="1">
                <a:latin typeface="Courier New" panose="02070309020205020404" pitchFamily="49" charset="0"/>
                <a:cs typeface="Courier New" panose="02070309020205020404" pitchFamily="49" charset="0"/>
              </a:rPr>
              <a:t>numpy</a:t>
            </a:r>
            <a:r>
              <a:rPr lang="en-US" sz="1200" b="1" dirty="0">
                <a:latin typeface="Courier New" panose="02070309020205020404" pitchFamily="49" charset="0"/>
                <a:cs typeface="Courier New" panose="02070309020205020404" pitchFamily="49" charset="0"/>
              </a:rPr>
              <a:t> import </a:t>
            </a:r>
            <a:r>
              <a:rPr lang="en-US" sz="1200" b="1" dirty="0" err="1">
                <a:latin typeface="Courier New" panose="02070309020205020404" pitchFamily="49" charset="0"/>
                <a:cs typeface="Courier New" panose="02070309020205020404" pitchFamily="49" charset="0"/>
              </a:rPr>
              <a:t>linalg</a:t>
            </a:r>
            <a:r>
              <a:rPr lang="en-US" sz="1200" b="1" dirty="0">
                <a:latin typeface="Courier New" panose="02070309020205020404" pitchFamily="49" charset="0"/>
                <a:cs typeface="Courier New" panose="02070309020205020404" pitchFamily="49" charset="0"/>
              </a:rPr>
              <a:t> as LA</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import pandas as pd</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Input the matrix X</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x = </a:t>
            </a:r>
            <a:r>
              <a:rPr lang="en-US" sz="1200" b="1" dirty="0" err="1">
                <a:latin typeface="Courier New" panose="02070309020205020404" pitchFamily="49" charset="0"/>
                <a:cs typeface="Courier New" panose="02070309020205020404" pitchFamily="49" charset="0"/>
              </a:rPr>
              <a:t>np.matrix</a:t>
            </a:r>
            <a:r>
              <a:rPr lang="en-US" sz="1200" b="1" dirty="0">
                <a:latin typeface="Courier New" panose="02070309020205020404" pitchFamily="49" charset="0"/>
                <a:cs typeface="Courier New" panose="02070309020205020404" pitchFamily="49" charset="0"/>
              </a:rPr>
              <a:t>([[5.1, 160, 82000],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[5.2, 170, 84000],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[5.3, 180, 86000],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[5.4, 190, 88000],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[5.5, 200, 90000],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[5.6, 110, 81000],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[5.7, 120, 83000],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[5.8, 130, 85000],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[5.9, 140, 87000],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[6.0, 150, 89000]])</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print("Input Matrix = \n", x)</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print("Number of Dimensions = ", </a:t>
            </a:r>
            <a:r>
              <a:rPr lang="en-US" sz="1200" b="1" dirty="0" err="1">
                <a:latin typeface="Courier New" panose="02070309020205020404" pitchFamily="49" charset="0"/>
                <a:cs typeface="Courier New" panose="02070309020205020404" pitchFamily="49" charset="0"/>
              </a:rPr>
              <a:t>x.ndim</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print("Number of Rows = ", </a:t>
            </a:r>
            <a:r>
              <a:rPr lang="en-US" sz="1200" b="1" dirty="0" err="1">
                <a:latin typeface="Courier New" panose="02070309020205020404" pitchFamily="49" charset="0"/>
                <a:cs typeface="Courier New" panose="02070309020205020404" pitchFamily="49" charset="0"/>
              </a:rPr>
              <a:t>np.size</a:t>
            </a:r>
            <a:r>
              <a:rPr lang="en-US" sz="1200" b="1" dirty="0">
                <a:latin typeface="Courier New" panose="02070309020205020404" pitchFamily="49" charset="0"/>
                <a:cs typeface="Courier New" panose="02070309020205020404" pitchFamily="49" charset="0"/>
              </a:rPr>
              <a:t>(x,0))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print("Number of Columns = ", </a:t>
            </a:r>
            <a:r>
              <a:rPr lang="en-US" sz="1200" b="1" dirty="0" err="1">
                <a:latin typeface="Courier New" panose="02070309020205020404" pitchFamily="49" charset="0"/>
                <a:cs typeface="Courier New" panose="02070309020205020404" pitchFamily="49" charset="0"/>
              </a:rPr>
              <a:t>np.size</a:t>
            </a:r>
            <a:r>
              <a:rPr lang="en-US" sz="1200" b="1" dirty="0">
                <a:latin typeface="Courier New" panose="02070309020205020404" pitchFamily="49" charset="0"/>
                <a:cs typeface="Courier New" panose="02070309020205020404" pitchFamily="49" charset="0"/>
              </a:rPr>
              <a:t>(x,1))</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xtx</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x.transpose</a:t>
            </a:r>
            <a:r>
              <a:rPr lang="en-US" sz="1200" b="1" dirty="0">
                <a:latin typeface="Courier New" panose="02070309020205020404" pitchFamily="49" charset="0"/>
                <a:cs typeface="Courier New" panose="02070309020205020404" pitchFamily="49" charset="0"/>
              </a:rPr>
              <a:t>() * x</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print("t(x) * x = \n", </a:t>
            </a:r>
            <a:r>
              <a:rPr lang="en-US" sz="1200" b="1" dirty="0" err="1">
                <a:latin typeface="Courier New" panose="02070309020205020404" pitchFamily="49" charset="0"/>
                <a:cs typeface="Courier New" panose="02070309020205020404" pitchFamily="49" charset="0"/>
              </a:rPr>
              <a:t>xtx</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Eigenvalue decomposition</a:t>
            </a: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evals</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evecs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LA.eigh</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xtx</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print("Eigenvalues of x = \n", </a:t>
            </a:r>
            <a:r>
              <a:rPr lang="en-US" sz="1200" b="1" dirty="0" err="1">
                <a:latin typeface="Courier New" panose="02070309020205020404" pitchFamily="49" charset="0"/>
                <a:cs typeface="Courier New" panose="02070309020205020404" pitchFamily="49" charset="0"/>
              </a:rPr>
              <a:t>evals</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print("Eigenvectors of x = \n",</a:t>
            </a:r>
            <a:r>
              <a:rPr lang="en-US" sz="1200" b="1" dirty="0" err="1">
                <a:latin typeface="Courier New" panose="02070309020205020404" pitchFamily="49" charset="0"/>
                <a:cs typeface="Courier New" panose="02070309020205020404" pitchFamily="49" charset="0"/>
              </a:rPr>
              <a:t>evecs</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Here is the transformation matrix</a:t>
            </a: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dvals</a:t>
            </a:r>
            <a:r>
              <a:rPr lang="en-US" sz="1200" b="1" dirty="0">
                <a:latin typeface="Courier New" panose="02070309020205020404" pitchFamily="49" charset="0"/>
                <a:cs typeface="Courier New" panose="02070309020205020404" pitchFamily="49" charset="0"/>
              </a:rPr>
              <a:t> = 1.0 / </a:t>
            </a:r>
            <a:r>
              <a:rPr lang="en-US" sz="1200" b="1" dirty="0" err="1">
                <a:latin typeface="Courier New" panose="02070309020205020404" pitchFamily="49" charset="0"/>
                <a:cs typeface="Courier New" panose="02070309020205020404" pitchFamily="49" charset="0"/>
              </a:rPr>
              <a:t>numpy.sqrt</a:t>
            </a:r>
            <a:r>
              <a:rPr lang="en-US" sz="1200" b="1" dirty="0">
                <a:latin typeface="Courier New" panose="02070309020205020404" pitchFamily="49" charset="0"/>
                <a:cs typeface="Courier New" panose="02070309020205020404" pitchFamily="49" charset="0"/>
              </a:rPr>
              <a:t>(evals)</a:t>
            </a: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transf</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evecs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numpy.diagflat</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dvals</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print("Transformation Matrix = \n", </a:t>
            </a:r>
            <a:r>
              <a:rPr lang="en-US" sz="1200" b="1" dirty="0" err="1">
                <a:latin typeface="Courier New" panose="02070309020205020404" pitchFamily="49" charset="0"/>
                <a:cs typeface="Courier New" panose="02070309020205020404" pitchFamily="49" charset="0"/>
              </a:rPr>
              <a:t>transf</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Here is the transformed X</a:t>
            </a: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transf_x</a:t>
            </a:r>
            <a:r>
              <a:rPr lang="en-US" sz="1200" b="1" dirty="0">
                <a:latin typeface="Courier New" panose="02070309020205020404" pitchFamily="49" charset="0"/>
                <a:cs typeface="Courier New" panose="02070309020205020404" pitchFamily="49" charset="0"/>
              </a:rPr>
              <a:t> = x * </a:t>
            </a:r>
            <a:r>
              <a:rPr lang="en-US" sz="1200" b="1" dirty="0" err="1">
                <a:latin typeface="Courier New" panose="02070309020205020404" pitchFamily="49" charset="0"/>
                <a:cs typeface="Courier New" panose="02070309020205020404" pitchFamily="49" charset="0"/>
              </a:rPr>
              <a:t>transf</a:t>
            </a: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print("The Transformed x = \n", </a:t>
            </a:r>
            <a:r>
              <a:rPr lang="en-US" sz="1200" b="1" dirty="0" err="1">
                <a:latin typeface="Courier New" panose="02070309020205020404" pitchFamily="49" charset="0"/>
                <a:cs typeface="Courier New" panose="02070309020205020404" pitchFamily="49" charset="0"/>
              </a:rPr>
              <a:t>transf_x</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Check columns of transformed X</a:t>
            </a: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xtx</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transf_x.transpose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transf_x</a:t>
            </a: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print("Expect an Identity Matrix = \n", </a:t>
            </a:r>
            <a:r>
              <a:rPr lang="en-US" sz="1200" b="1" dirty="0" err="1">
                <a:latin typeface="Courier New" panose="02070309020205020404" pitchFamily="49" charset="0"/>
                <a:cs typeface="Courier New" panose="02070309020205020404" pitchFamily="49" charset="0"/>
              </a:rPr>
              <a:t>xtx</a:t>
            </a:r>
            <a:r>
              <a:rPr lang="en-US" sz="1200" b="1" dirty="0">
                <a:latin typeface="Courier New" panose="02070309020205020404" pitchFamily="49" charset="0"/>
                <a:cs typeface="Courier New" panose="02070309020205020404" pitchFamily="49" charset="0"/>
              </a:rPr>
              <a:t>)</a:t>
            </a:r>
          </a:p>
        </p:txBody>
      </p:sp>
      <p:sp>
        <p:nvSpPr>
          <p:cNvPr id="9" name="Rectangle 8">
            <a:extLst>
              <a:ext uri="{FF2B5EF4-FFF2-40B4-BE49-F238E27FC236}">
                <a16:creationId xmlns:a16="http://schemas.microsoft.com/office/drawing/2014/main" id="{26BA0171-E22C-4430-A2D3-2EB71452FE31}"/>
              </a:ext>
            </a:extLst>
          </p:cNvPr>
          <p:cNvSpPr/>
          <p:nvPr/>
        </p:nvSpPr>
        <p:spPr>
          <a:xfrm>
            <a:off x="9086192" y="1456293"/>
            <a:ext cx="2267608" cy="369332"/>
          </a:xfrm>
          <a:prstGeom prst="rect">
            <a:avLst/>
          </a:prstGeom>
        </p:spPr>
        <p:txBody>
          <a:bodyPr wrap="none">
            <a:spAutoFit/>
          </a:bodyPr>
          <a:lstStyle/>
          <a:p>
            <a:r>
              <a:rPr lang="en-US" b="1" dirty="0"/>
              <a:t>Week 2 Eigenvalue.py</a:t>
            </a:r>
          </a:p>
        </p:txBody>
      </p:sp>
      <p:sp>
        <p:nvSpPr>
          <p:cNvPr id="4" name="Footer Placeholder 3">
            <a:extLst>
              <a:ext uri="{FF2B5EF4-FFF2-40B4-BE49-F238E27FC236}">
                <a16:creationId xmlns:a16="http://schemas.microsoft.com/office/drawing/2014/main" id="{F9037A78-8B69-4B8F-AC48-33672CF0599D}"/>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746545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Orthonormalization in Python: First Principle</a:t>
            </a:r>
          </a:p>
        </p:txBody>
      </p:sp>
      <p:sp>
        <p:nvSpPr>
          <p:cNvPr id="7" name="Slide Number Placeholder 6"/>
          <p:cNvSpPr>
            <a:spLocks noGrp="1"/>
          </p:cNvSpPr>
          <p:nvPr>
            <p:ph type="sldNum" sz="quarter" idx="12"/>
          </p:nvPr>
        </p:nvSpPr>
        <p:spPr/>
        <p:txBody>
          <a:bodyPr/>
          <a:lstStyle/>
          <a:p>
            <a:fld id="{1C20BA80-1909-427C-B3BD-3DD8AEAFD5BE}" type="slidenum">
              <a:rPr lang="en-US" smtClean="0"/>
              <a:t>34</a:t>
            </a:fld>
            <a:endParaRPr lang="en-US" dirty="0"/>
          </a:p>
        </p:txBody>
      </p:sp>
      <p:sp>
        <p:nvSpPr>
          <p:cNvPr id="3" name="Content Placeholder 2"/>
          <p:cNvSpPr>
            <a:spLocks noGrp="1"/>
          </p:cNvSpPr>
          <p:nvPr>
            <p:ph idx="1"/>
          </p:nvPr>
        </p:nvSpPr>
        <p:spPr>
          <a:xfrm>
            <a:off x="838200" y="1825624"/>
            <a:ext cx="10515600" cy="4486275"/>
          </a:xfrm>
          <a:solidFill>
            <a:schemeClr val="accent6">
              <a:lumMod val="20000"/>
              <a:lumOff val="80000"/>
            </a:schemeClr>
          </a:solidFill>
          <a:ln w="19050">
            <a:solidFill>
              <a:schemeClr val="tx1"/>
            </a:solidFill>
          </a:ln>
        </p:spPr>
        <p:txBody>
          <a:bodyPr numCol="2">
            <a:noAutofit/>
          </a:bodyPr>
          <a:lstStyle/>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Input Matrix = </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[[5.1e+00 1.6e+02 8.2e+04]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[5.2e+00 1.7e+02 8.4e+04]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[5.3e+00 1.8e+02 8.6e+04]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[5.4e+00 1.9e+02 8.8e+04]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[5.5e+00 2.0e+02 9.0e+04]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[5.6e+00 1.1e+02 8.1e+04]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[5.7e+00 1.2e+02 8.3e+04]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[5.8e+00 1.3e+02 8.5e+04]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[5.9e+00 1.4e+02 8.7e+04]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[6.0e+00 1.5e+02 8.9e+04]]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Number of Dimensions =  2</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Number of Rows =  10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Number of Columns =  3</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t(x) * x = </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[[3.0885e+02 8.5600e+03 4.7480e+06]</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[8.5600e+03 2.4850e+05 1.3305e+08]</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[4.7480e+06 1.3305e+08 7.3185e+10]]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Eigenvalues of x = </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[3.53398246e-02 6.61645828e+03 7.31852422e+10]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Eigenvectors of x = </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[[ 9.99941038e-01  1.08589624e-02 -6.48765732e-05]</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[ 1.08588266e-02 -9.99939389e-01 -1.81799265e-03]</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[-8.46141548e-05  1.81718097e-03 -9.99998345e-01]]</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Transformation Matrix = </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[[ 5.31914960e+00  1.33498241e-04 -2.39814890e-10]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[ 5.77631289e-02 -1.22930851e-02 -6.72017163e-09]</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[-4.50101887e-04  2.23401143e-05 -3.69647288e-06]]</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The Transformed x = </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[[-0.53859115 -0.1343234  -0.30311185]</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[-0.32924867 -0.21256067 -0.31050487]</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[-0.1199062  -0.29079794 -0.31789788]</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[ 0.08943628 -0.36903521 -0.32529089]</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[ 0.29877875 -0.44727248 -0.3326839 ]</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[-0.31707091  0.45805749 -0.29941504]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[-0.10772844  0.37982022 -0.30680806]</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[ 0.10161404  0.30158295 -0.31420107]</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[ 0.31095651  0.22334568 -0.32159408]</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[ 0.52029899  0.1451084  -0.3289871 ]]</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Expect an Identity Matrix = </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[[ 9.99999987e-01  2.77018366e-09 -5.73498741e-13]</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[ 2.77018366e-09  9.99999999e-01  2.81749885e-13]</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[-5.73498741e-13  2.81749885e-13  1.00000000e+00]]</a:t>
            </a:r>
          </a:p>
        </p:txBody>
      </p:sp>
      <p:sp>
        <p:nvSpPr>
          <p:cNvPr id="5" name="Rectangle 4">
            <a:extLst>
              <a:ext uri="{FF2B5EF4-FFF2-40B4-BE49-F238E27FC236}">
                <a16:creationId xmlns:a16="http://schemas.microsoft.com/office/drawing/2014/main" id="{F3ACDDF3-9320-42C0-B495-ABD2CEBD8DFA}"/>
              </a:ext>
            </a:extLst>
          </p:cNvPr>
          <p:cNvSpPr/>
          <p:nvPr/>
        </p:nvSpPr>
        <p:spPr>
          <a:xfrm>
            <a:off x="9086192" y="1388824"/>
            <a:ext cx="2267608" cy="369332"/>
          </a:xfrm>
          <a:prstGeom prst="rect">
            <a:avLst/>
          </a:prstGeom>
        </p:spPr>
        <p:txBody>
          <a:bodyPr wrap="none">
            <a:spAutoFit/>
          </a:bodyPr>
          <a:lstStyle/>
          <a:p>
            <a:r>
              <a:rPr lang="en-US" b="1" dirty="0"/>
              <a:t>Week 2 Eigenvalue.py</a:t>
            </a:r>
          </a:p>
        </p:txBody>
      </p:sp>
      <p:sp>
        <p:nvSpPr>
          <p:cNvPr id="4" name="Rectangle 3">
            <a:extLst>
              <a:ext uri="{FF2B5EF4-FFF2-40B4-BE49-F238E27FC236}">
                <a16:creationId xmlns:a16="http://schemas.microsoft.com/office/drawing/2014/main" id="{1832CCAC-211B-40B2-958B-34A9D38AA843}"/>
              </a:ext>
            </a:extLst>
          </p:cNvPr>
          <p:cNvSpPr/>
          <p:nvPr/>
        </p:nvSpPr>
        <p:spPr>
          <a:xfrm>
            <a:off x="6251550" y="5403640"/>
            <a:ext cx="2193229" cy="369332"/>
          </a:xfrm>
          <a:prstGeom prst="rect">
            <a:avLst/>
          </a:prstGeom>
        </p:spPr>
        <p:txBody>
          <a:bodyPr wrap="none">
            <a:spAutoFit/>
          </a:bodyPr>
          <a:lstStyle/>
          <a:p>
            <a:r>
              <a:rPr lang="en-US" dirty="0"/>
              <a:t>(</a:t>
            </a:r>
            <a:r>
              <a:rPr lang="en-US" b="1" dirty="0"/>
              <a:t>XVD</a:t>
            </a:r>
            <a:r>
              <a:rPr lang="en-US" baseline="30000" dirty="0"/>
              <a:t>-1/2</a:t>
            </a:r>
            <a:r>
              <a:rPr lang="en-US" dirty="0"/>
              <a:t>)</a:t>
            </a:r>
            <a:r>
              <a:rPr lang="en-US" baseline="30000" dirty="0"/>
              <a:t>t</a:t>
            </a:r>
            <a:r>
              <a:rPr lang="en-US" dirty="0"/>
              <a:t>(</a:t>
            </a:r>
            <a:r>
              <a:rPr lang="en-US" b="1" dirty="0"/>
              <a:t>XVD</a:t>
            </a:r>
            <a:r>
              <a:rPr lang="en-US" baseline="30000" dirty="0"/>
              <a:t>-1/2</a:t>
            </a:r>
            <a:r>
              <a:rPr lang="en-US" dirty="0"/>
              <a:t>) = </a:t>
            </a:r>
            <a:r>
              <a:rPr lang="en-US" b="1" dirty="0"/>
              <a:t>I</a:t>
            </a:r>
            <a:r>
              <a:rPr lang="en-US" dirty="0"/>
              <a:t> </a:t>
            </a:r>
          </a:p>
        </p:txBody>
      </p:sp>
      <p:sp>
        <p:nvSpPr>
          <p:cNvPr id="6" name="Footer Placeholder 5">
            <a:extLst>
              <a:ext uri="{FF2B5EF4-FFF2-40B4-BE49-F238E27FC236}">
                <a16:creationId xmlns:a16="http://schemas.microsoft.com/office/drawing/2014/main" id="{969D34A1-4607-48CB-B4EC-B7320385E740}"/>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843408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Orthonormalization in Python: SciPy Function</a:t>
            </a:r>
          </a:p>
        </p:txBody>
      </p:sp>
      <p:sp>
        <p:nvSpPr>
          <p:cNvPr id="7" name="Slide Number Placeholder 6"/>
          <p:cNvSpPr>
            <a:spLocks noGrp="1"/>
          </p:cNvSpPr>
          <p:nvPr>
            <p:ph type="sldNum" sz="quarter" idx="12"/>
          </p:nvPr>
        </p:nvSpPr>
        <p:spPr/>
        <p:txBody>
          <a:bodyPr/>
          <a:lstStyle/>
          <a:p>
            <a:fld id="{1C20BA80-1909-427C-B3BD-3DD8AEAFD5BE}" type="slidenum">
              <a:rPr lang="en-US" smtClean="0"/>
              <a:t>35</a:t>
            </a:fld>
            <a:endParaRPr lang="en-US" dirty="0"/>
          </a:p>
        </p:txBody>
      </p:sp>
      <p:sp>
        <p:nvSpPr>
          <p:cNvPr id="3" name="Content Placeholder 2"/>
          <p:cNvSpPr>
            <a:spLocks noGrp="1"/>
          </p:cNvSpPr>
          <p:nvPr>
            <p:ph idx="1"/>
          </p:nvPr>
        </p:nvSpPr>
        <p:spPr>
          <a:solidFill>
            <a:schemeClr val="accent2">
              <a:lumMod val="20000"/>
              <a:lumOff val="80000"/>
            </a:schemeClr>
          </a:solidFill>
          <a:ln w="19050">
            <a:solidFill>
              <a:schemeClr val="tx1"/>
            </a:solidFill>
          </a:ln>
        </p:spPr>
        <p:txBody>
          <a:bodyPr numCol="2">
            <a:noAutofit/>
          </a:bodyPr>
          <a:lstStyle/>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import </a:t>
            </a:r>
            <a:r>
              <a:rPr lang="en-US" sz="1200" b="1" dirty="0" err="1">
                <a:latin typeface="Courier New" panose="02070309020205020404" pitchFamily="49" charset="0"/>
                <a:cs typeface="Courier New" panose="02070309020205020404" pitchFamily="49" charset="0"/>
              </a:rPr>
              <a:t>numpy</a:t>
            </a:r>
            <a:r>
              <a:rPr lang="en-US" sz="1200" b="1" dirty="0">
                <a:latin typeface="Courier New" panose="02070309020205020404" pitchFamily="49" charset="0"/>
                <a:cs typeface="Courier New" panose="02070309020205020404" pitchFamily="49" charset="0"/>
              </a:rPr>
              <a:t> as np</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from </a:t>
            </a:r>
            <a:r>
              <a:rPr lang="en-US" sz="1200" b="1" dirty="0" err="1">
                <a:latin typeface="Courier New" panose="02070309020205020404" pitchFamily="49" charset="0"/>
                <a:cs typeface="Courier New" panose="02070309020205020404" pitchFamily="49" charset="0"/>
              </a:rPr>
              <a:t>numpy</a:t>
            </a:r>
            <a:r>
              <a:rPr lang="en-US" sz="1200" b="1" dirty="0">
                <a:latin typeface="Courier New" panose="02070309020205020404" pitchFamily="49" charset="0"/>
                <a:cs typeface="Courier New" panose="02070309020205020404" pitchFamily="49" charset="0"/>
              </a:rPr>
              <a:t> import </a:t>
            </a:r>
            <a:r>
              <a:rPr lang="en-US" sz="1200" b="1" dirty="0" err="1">
                <a:latin typeface="Courier New" panose="02070309020205020404" pitchFamily="49" charset="0"/>
                <a:cs typeface="Courier New" panose="02070309020205020404" pitchFamily="49" charset="0"/>
              </a:rPr>
              <a:t>linalg</a:t>
            </a:r>
            <a:r>
              <a:rPr lang="en-US" sz="1200" b="1" dirty="0">
                <a:latin typeface="Courier New" panose="02070309020205020404" pitchFamily="49" charset="0"/>
                <a:cs typeface="Courier New" panose="02070309020205020404" pitchFamily="49" charset="0"/>
              </a:rPr>
              <a:t> as LA</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import pandas as </a:t>
            </a:r>
            <a:r>
              <a:rPr lang="en-US" sz="1200" b="1" dirty="0" err="1">
                <a:latin typeface="Courier New" panose="02070309020205020404" pitchFamily="49" charset="0"/>
                <a:cs typeface="Courier New" panose="02070309020205020404" pitchFamily="49" charset="0"/>
              </a:rPr>
              <a:t>pd</a:t>
            </a: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Input the matrix X</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x = </a:t>
            </a:r>
            <a:r>
              <a:rPr lang="en-US" sz="1200" b="1" dirty="0" err="1">
                <a:latin typeface="Courier New" panose="02070309020205020404" pitchFamily="49" charset="0"/>
                <a:cs typeface="Courier New" panose="02070309020205020404" pitchFamily="49" charset="0"/>
              </a:rPr>
              <a:t>np.matrix</a:t>
            </a:r>
            <a:r>
              <a:rPr lang="en-US" sz="1200" b="1" dirty="0">
                <a:latin typeface="Courier New" panose="02070309020205020404" pitchFamily="49" charset="0"/>
                <a:cs typeface="Courier New" panose="02070309020205020404" pitchFamily="49" charset="0"/>
              </a:rPr>
              <a:t>([[5.1, 160, 82000],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[5.2, 170, 84000],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[5.3, 180, 86000],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[5.4, 190, 88000],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[5.5, 200, 90000],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[5.6, 110, 81000],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[5.7, 120, 83000],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[5.8, 130, 85000],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[5.9, 140, 87000],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[6.0, 150, 89000]])</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Orthonormalize using the </a:t>
            </a:r>
            <a:r>
              <a:rPr lang="en-US" sz="1200" b="1" dirty="0" err="1">
                <a:latin typeface="Courier New" panose="02070309020205020404" pitchFamily="49" charset="0"/>
                <a:cs typeface="Courier New" panose="02070309020205020404" pitchFamily="49" charset="0"/>
              </a:rPr>
              <a:t>orth</a:t>
            </a:r>
            <a:r>
              <a:rPr lang="en-US" sz="1200" b="1" dirty="0">
                <a:latin typeface="Courier New" panose="02070309020205020404" pitchFamily="49" charset="0"/>
                <a:cs typeface="Courier New" panose="02070309020205020404" pitchFamily="49" charset="0"/>
              </a:rPr>
              <a:t> function </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import </a:t>
            </a:r>
            <a:r>
              <a:rPr lang="en-US" sz="1200" b="1" dirty="0" err="1">
                <a:latin typeface="Courier New" panose="02070309020205020404" pitchFamily="49" charset="0"/>
                <a:cs typeface="Courier New" panose="02070309020205020404" pitchFamily="49" charset="0"/>
              </a:rPr>
              <a:t>scipy</a:t>
            </a: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from </a:t>
            </a:r>
            <a:r>
              <a:rPr lang="en-US" sz="1200" b="1" dirty="0" err="1">
                <a:latin typeface="Courier New" panose="02070309020205020404" pitchFamily="49" charset="0"/>
                <a:cs typeface="Courier New" panose="02070309020205020404" pitchFamily="49" charset="0"/>
              </a:rPr>
              <a:t>scipy</a:t>
            </a:r>
            <a:r>
              <a:rPr lang="en-US" sz="1200" b="1" dirty="0">
                <a:latin typeface="Courier New" panose="02070309020205020404" pitchFamily="49" charset="0"/>
                <a:cs typeface="Courier New" panose="02070309020205020404" pitchFamily="49" charset="0"/>
              </a:rPr>
              <a:t> import </a:t>
            </a:r>
            <a:r>
              <a:rPr lang="en-US" sz="1200" b="1" dirty="0" err="1">
                <a:latin typeface="Courier New" panose="02070309020205020404" pitchFamily="49" charset="0"/>
                <a:cs typeface="Courier New" panose="02070309020205020404" pitchFamily="49" charset="0"/>
              </a:rPr>
              <a:t>linalg</a:t>
            </a:r>
            <a:r>
              <a:rPr lang="en-US" sz="1200" b="1" dirty="0">
                <a:latin typeface="Courier New" panose="02070309020205020404" pitchFamily="49" charset="0"/>
                <a:cs typeface="Courier New" panose="02070309020205020404" pitchFamily="49" charset="0"/>
              </a:rPr>
              <a:t> as LA2</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orthx</a:t>
            </a:r>
            <a:r>
              <a:rPr lang="en-US" sz="1200" b="1" dirty="0">
                <a:latin typeface="Courier New" panose="02070309020205020404" pitchFamily="49" charset="0"/>
                <a:cs typeface="Courier New" panose="02070309020205020404" pitchFamily="49" charset="0"/>
              </a:rPr>
              <a:t> = LA2.orth(x)</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print("The orthonormalize x = \n", </a:t>
            </a:r>
            <a:r>
              <a:rPr lang="en-US" sz="1200" b="1" dirty="0" err="1">
                <a:latin typeface="Courier New" panose="02070309020205020404" pitchFamily="49" charset="0"/>
                <a:cs typeface="Courier New" panose="02070309020205020404" pitchFamily="49" charset="0"/>
              </a:rPr>
              <a:t>orthx</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Check columns of the ORTH function</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check = </a:t>
            </a:r>
            <a:r>
              <a:rPr lang="en-US" sz="1200" b="1" dirty="0" err="1">
                <a:latin typeface="Courier New" panose="02070309020205020404" pitchFamily="49" charset="0"/>
                <a:cs typeface="Courier New" panose="02070309020205020404" pitchFamily="49" charset="0"/>
              </a:rPr>
              <a:t>orthx.transpose</a:t>
            </a:r>
            <a:r>
              <a:rPr lang="en-US" sz="1200" b="1" dirty="0">
                <a:latin typeface="Courier New" panose="02070309020205020404" pitchFamily="49" charset="0"/>
                <a:cs typeface="Courier New" panose="02070309020205020404" pitchFamily="49" charset="0"/>
              </a:rPr>
              <a:t>().dot(</a:t>
            </a:r>
            <a:r>
              <a:rPr lang="en-US" sz="1200" b="1" dirty="0" err="1">
                <a:latin typeface="Courier New" panose="02070309020205020404" pitchFamily="49" charset="0"/>
                <a:cs typeface="Courier New" panose="02070309020205020404" pitchFamily="49" charset="0"/>
              </a:rPr>
              <a:t>orthx</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print("Also Expect an Identity Matrix = \n", check)</a:t>
            </a:r>
          </a:p>
        </p:txBody>
      </p:sp>
      <p:sp>
        <p:nvSpPr>
          <p:cNvPr id="9" name="Rectangle 8">
            <a:extLst>
              <a:ext uri="{FF2B5EF4-FFF2-40B4-BE49-F238E27FC236}">
                <a16:creationId xmlns:a16="http://schemas.microsoft.com/office/drawing/2014/main" id="{26BA0171-E22C-4430-A2D3-2EB71452FE31}"/>
              </a:ext>
            </a:extLst>
          </p:cNvPr>
          <p:cNvSpPr/>
          <p:nvPr/>
        </p:nvSpPr>
        <p:spPr>
          <a:xfrm>
            <a:off x="9086192" y="1411050"/>
            <a:ext cx="2267608" cy="369332"/>
          </a:xfrm>
          <a:prstGeom prst="rect">
            <a:avLst/>
          </a:prstGeom>
        </p:spPr>
        <p:txBody>
          <a:bodyPr wrap="none">
            <a:spAutoFit/>
          </a:bodyPr>
          <a:lstStyle/>
          <a:p>
            <a:r>
              <a:rPr lang="en-US" b="1" dirty="0"/>
              <a:t>Week 2 Eigenvalue.py</a:t>
            </a:r>
          </a:p>
        </p:txBody>
      </p:sp>
      <p:sp>
        <p:nvSpPr>
          <p:cNvPr id="4" name="Footer Placeholder 3">
            <a:extLst>
              <a:ext uri="{FF2B5EF4-FFF2-40B4-BE49-F238E27FC236}">
                <a16:creationId xmlns:a16="http://schemas.microsoft.com/office/drawing/2014/main" id="{8F6ED931-8433-494A-BDEB-C9912F64327D}"/>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172338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Comparison</a:t>
            </a:r>
          </a:p>
        </p:txBody>
      </p:sp>
      <p:sp>
        <p:nvSpPr>
          <p:cNvPr id="7" name="Slide Number Placeholder 6"/>
          <p:cNvSpPr>
            <a:spLocks noGrp="1"/>
          </p:cNvSpPr>
          <p:nvPr>
            <p:ph type="sldNum" sz="quarter" idx="12"/>
          </p:nvPr>
        </p:nvSpPr>
        <p:spPr/>
        <p:txBody>
          <a:bodyPr/>
          <a:lstStyle/>
          <a:p>
            <a:fld id="{1C20BA80-1909-427C-B3BD-3DD8AEAFD5BE}" type="slidenum">
              <a:rPr lang="en-US" smtClean="0"/>
              <a:t>36</a:t>
            </a:fld>
            <a:endParaRPr lang="en-US" dirty="0"/>
          </a:p>
        </p:txBody>
      </p:sp>
      <p:sp>
        <p:nvSpPr>
          <p:cNvPr id="3" name="Content Placeholder 2"/>
          <p:cNvSpPr>
            <a:spLocks noGrp="1"/>
          </p:cNvSpPr>
          <p:nvPr>
            <p:ph idx="1"/>
          </p:nvPr>
        </p:nvSpPr>
        <p:spPr>
          <a:xfrm>
            <a:off x="838200" y="1825624"/>
            <a:ext cx="10515600" cy="3547653"/>
          </a:xfrm>
          <a:solidFill>
            <a:schemeClr val="accent6">
              <a:lumMod val="20000"/>
              <a:lumOff val="80000"/>
            </a:schemeClr>
          </a:solidFill>
          <a:ln w="19050">
            <a:solidFill>
              <a:schemeClr val="tx1"/>
            </a:solidFill>
          </a:ln>
        </p:spPr>
        <p:txBody>
          <a:bodyPr numCol="2">
            <a:noAutofit/>
          </a:bodyPr>
          <a:lstStyle/>
          <a:p>
            <a:pPr marL="0" indent="0">
              <a:lnSpc>
                <a:spcPct val="100000"/>
              </a:lnSpc>
              <a:spcBef>
                <a:spcPts val="0"/>
              </a:spcBef>
              <a:buNone/>
            </a:pPr>
            <a:r>
              <a:rPr lang="en-US" dirty="0"/>
              <a:t>First Principles</a:t>
            </a:r>
          </a:p>
          <a:p>
            <a:pPr marL="0" indent="0">
              <a:lnSpc>
                <a:spcPct val="100000"/>
              </a:lnSpc>
              <a:spcBef>
                <a:spcPts val="0"/>
              </a:spcBef>
              <a:buNone/>
            </a:pPr>
            <a:endParaRPr lang="en-US" sz="1200" dirty="0">
              <a:latin typeface="SAS Monospace" panose="020B0609020202020204" pitchFamily="49" charset="0"/>
            </a:endParaRPr>
          </a:p>
          <a:p>
            <a:pPr marL="0" indent="0">
              <a:lnSpc>
                <a:spcPct val="100000"/>
              </a:lnSpc>
              <a:spcBef>
                <a:spcPts val="0"/>
              </a:spcBef>
              <a:buNone/>
            </a:pPr>
            <a:r>
              <a:rPr lang="en-US" sz="1200" dirty="0">
                <a:latin typeface="SAS Monospace" panose="020B0609020202020204" pitchFamily="49" charset="0"/>
              </a:rPr>
              <a:t>The Transformed x = </a:t>
            </a:r>
          </a:p>
          <a:p>
            <a:pPr marL="0" indent="0">
              <a:lnSpc>
                <a:spcPct val="100000"/>
              </a:lnSpc>
              <a:spcBef>
                <a:spcPts val="0"/>
              </a:spcBef>
              <a:buNone/>
            </a:pPr>
            <a:r>
              <a:rPr lang="en-US" sz="1200" dirty="0">
                <a:latin typeface="SAS Monospace" panose="020B0609020202020204" pitchFamily="49" charset="0"/>
              </a:rPr>
              <a:t> [[-0.53859114 -0.1343234  -0.30311185]</a:t>
            </a:r>
          </a:p>
          <a:p>
            <a:pPr marL="0" indent="0">
              <a:lnSpc>
                <a:spcPct val="100000"/>
              </a:lnSpc>
              <a:spcBef>
                <a:spcPts val="0"/>
              </a:spcBef>
              <a:buNone/>
            </a:pPr>
            <a:r>
              <a:rPr lang="en-US" sz="1200" dirty="0">
                <a:latin typeface="SAS Monospace" panose="020B0609020202020204" pitchFamily="49" charset="0"/>
              </a:rPr>
              <a:t>  [-0.32924867 -0.21256067 -0.31050487]</a:t>
            </a:r>
          </a:p>
          <a:p>
            <a:pPr marL="0" indent="0">
              <a:lnSpc>
                <a:spcPct val="100000"/>
              </a:lnSpc>
              <a:spcBef>
                <a:spcPts val="0"/>
              </a:spcBef>
              <a:buNone/>
            </a:pPr>
            <a:r>
              <a:rPr lang="en-US" sz="1200" dirty="0">
                <a:latin typeface="SAS Monospace" panose="020B0609020202020204" pitchFamily="49" charset="0"/>
              </a:rPr>
              <a:t>  [-0.1199062  -0.29079794 -0.31789788]</a:t>
            </a:r>
          </a:p>
          <a:p>
            <a:pPr marL="0" indent="0">
              <a:lnSpc>
                <a:spcPct val="100000"/>
              </a:lnSpc>
              <a:spcBef>
                <a:spcPts val="0"/>
              </a:spcBef>
              <a:buNone/>
            </a:pPr>
            <a:r>
              <a:rPr lang="en-US" sz="1200" dirty="0">
                <a:latin typeface="SAS Monospace" panose="020B0609020202020204" pitchFamily="49" charset="0"/>
              </a:rPr>
              <a:t>  [ 0.08943627 -0.36903521 -0.32529089]</a:t>
            </a:r>
          </a:p>
          <a:p>
            <a:pPr marL="0" indent="0">
              <a:lnSpc>
                <a:spcPct val="100000"/>
              </a:lnSpc>
              <a:spcBef>
                <a:spcPts val="0"/>
              </a:spcBef>
              <a:buNone/>
            </a:pPr>
            <a:r>
              <a:rPr lang="en-US" sz="1200" dirty="0">
                <a:latin typeface="SAS Monospace" panose="020B0609020202020204" pitchFamily="49" charset="0"/>
              </a:rPr>
              <a:t>  [ 0.29877874 -0.44727248 -0.3326839 ]</a:t>
            </a:r>
          </a:p>
          <a:p>
            <a:pPr marL="0" indent="0">
              <a:lnSpc>
                <a:spcPct val="100000"/>
              </a:lnSpc>
              <a:spcBef>
                <a:spcPts val="0"/>
              </a:spcBef>
              <a:buNone/>
            </a:pPr>
            <a:r>
              <a:rPr lang="en-US" sz="1200" dirty="0">
                <a:latin typeface="SAS Monospace" panose="020B0609020202020204" pitchFamily="49" charset="0"/>
              </a:rPr>
              <a:t>  [-0.3170709   0.45805749 -0.29941504]</a:t>
            </a:r>
          </a:p>
          <a:p>
            <a:pPr marL="0" indent="0">
              <a:lnSpc>
                <a:spcPct val="100000"/>
              </a:lnSpc>
              <a:spcBef>
                <a:spcPts val="0"/>
              </a:spcBef>
              <a:buNone/>
            </a:pPr>
            <a:r>
              <a:rPr lang="en-US" sz="1200" dirty="0">
                <a:latin typeface="SAS Monospace" panose="020B0609020202020204" pitchFamily="49" charset="0"/>
              </a:rPr>
              <a:t>  [-0.10772843  0.37982022 -0.30680806]</a:t>
            </a:r>
          </a:p>
          <a:p>
            <a:pPr marL="0" indent="0">
              <a:lnSpc>
                <a:spcPct val="100000"/>
              </a:lnSpc>
              <a:spcBef>
                <a:spcPts val="0"/>
              </a:spcBef>
              <a:buNone/>
            </a:pPr>
            <a:r>
              <a:rPr lang="en-US" sz="1200" dirty="0">
                <a:latin typeface="SAS Monospace" panose="020B0609020202020204" pitchFamily="49" charset="0"/>
              </a:rPr>
              <a:t>  [ 0.10161404  0.30158295 -0.31420107]</a:t>
            </a:r>
          </a:p>
          <a:p>
            <a:pPr marL="0" indent="0">
              <a:lnSpc>
                <a:spcPct val="100000"/>
              </a:lnSpc>
              <a:spcBef>
                <a:spcPts val="0"/>
              </a:spcBef>
              <a:buNone/>
            </a:pPr>
            <a:r>
              <a:rPr lang="en-US" sz="1200" dirty="0">
                <a:latin typeface="SAS Monospace" panose="020B0609020202020204" pitchFamily="49" charset="0"/>
              </a:rPr>
              <a:t>  [ 0.31095651  0.22334568 -0.32159408]</a:t>
            </a:r>
          </a:p>
          <a:p>
            <a:pPr marL="0" indent="0">
              <a:lnSpc>
                <a:spcPct val="100000"/>
              </a:lnSpc>
              <a:spcBef>
                <a:spcPts val="0"/>
              </a:spcBef>
              <a:buNone/>
            </a:pPr>
            <a:r>
              <a:rPr lang="en-US" sz="1200" dirty="0">
                <a:latin typeface="SAS Monospace" panose="020B0609020202020204" pitchFamily="49" charset="0"/>
              </a:rPr>
              <a:t>  [ 0.52029898  0.1451084  -0.3289871 ]]</a:t>
            </a:r>
          </a:p>
          <a:p>
            <a:pPr marL="0" indent="0">
              <a:lnSpc>
                <a:spcPct val="100000"/>
              </a:lnSpc>
              <a:spcBef>
                <a:spcPts val="0"/>
              </a:spcBef>
              <a:buNone/>
            </a:pPr>
            <a:r>
              <a:rPr lang="en-US" sz="1200" dirty="0">
                <a:latin typeface="SAS Monospace" panose="020B0609020202020204" pitchFamily="49" charset="0"/>
              </a:rPr>
              <a:t>Expect an Identity Matrix = </a:t>
            </a:r>
          </a:p>
          <a:p>
            <a:pPr marL="0" indent="0">
              <a:lnSpc>
                <a:spcPct val="100000"/>
              </a:lnSpc>
              <a:spcBef>
                <a:spcPts val="0"/>
              </a:spcBef>
              <a:buNone/>
            </a:pPr>
            <a:r>
              <a:rPr lang="en-US" sz="1200" dirty="0">
                <a:latin typeface="SAS Monospace" panose="020B0609020202020204" pitchFamily="49" charset="0"/>
              </a:rPr>
              <a:t> [[ 9.99999953e-01  1.00405564e-08 -2.52808885e-12]</a:t>
            </a:r>
          </a:p>
          <a:p>
            <a:pPr marL="0" indent="0">
              <a:lnSpc>
                <a:spcPct val="100000"/>
              </a:lnSpc>
              <a:spcBef>
                <a:spcPts val="0"/>
              </a:spcBef>
              <a:buNone/>
            </a:pPr>
            <a:r>
              <a:rPr lang="en-US" sz="1200" dirty="0">
                <a:latin typeface="SAS Monospace" panose="020B0609020202020204" pitchFamily="49" charset="0"/>
              </a:rPr>
              <a:t>  [ 1.00405564e-08  9.99999998e-01  1.23873134e-13]</a:t>
            </a:r>
          </a:p>
          <a:p>
            <a:pPr marL="0" indent="0">
              <a:lnSpc>
                <a:spcPct val="100000"/>
              </a:lnSpc>
              <a:spcBef>
                <a:spcPts val="0"/>
              </a:spcBef>
              <a:buNone/>
            </a:pPr>
            <a:r>
              <a:rPr lang="en-US" sz="1200" dirty="0">
                <a:latin typeface="SAS Monospace" panose="020B0609020202020204" pitchFamily="49" charset="0"/>
              </a:rPr>
              <a:t>  [-2.52808885e-12  1.23873134e-13  1.00000000e+00]]</a:t>
            </a:r>
          </a:p>
          <a:p>
            <a:pPr marL="0" indent="0">
              <a:lnSpc>
                <a:spcPct val="100000"/>
              </a:lnSpc>
              <a:spcBef>
                <a:spcPts val="0"/>
              </a:spcBef>
              <a:buNone/>
            </a:pPr>
            <a:endParaRPr lang="en-US" sz="1200" dirty="0">
              <a:latin typeface="SAS Monospace" panose="020B0609020202020204" pitchFamily="49" charset="0"/>
            </a:endParaRPr>
          </a:p>
          <a:p>
            <a:pPr marL="0" indent="0">
              <a:lnSpc>
                <a:spcPct val="100000"/>
              </a:lnSpc>
              <a:spcBef>
                <a:spcPts val="0"/>
              </a:spcBef>
              <a:buNone/>
            </a:pPr>
            <a:r>
              <a:rPr lang="en-US" dirty="0"/>
              <a:t>SciPy </a:t>
            </a:r>
            <a:r>
              <a:rPr lang="en-US" dirty="0" err="1"/>
              <a:t>orth</a:t>
            </a:r>
            <a:r>
              <a:rPr lang="en-US" dirty="0"/>
              <a:t>() Function</a:t>
            </a:r>
          </a:p>
          <a:p>
            <a:pPr marL="0" indent="0">
              <a:lnSpc>
                <a:spcPct val="100000"/>
              </a:lnSpc>
              <a:spcBef>
                <a:spcPts val="0"/>
              </a:spcBef>
              <a:buNone/>
            </a:pPr>
            <a:endParaRPr lang="en-US" sz="1200" dirty="0">
              <a:latin typeface="SAS Monospace" panose="020B0609020202020204" pitchFamily="49" charset="0"/>
            </a:endParaRPr>
          </a:p>
          <a:p>
            <a:pPr marL="0" indent="0">
              <a:lnSpc>
                <a:spcPct val="100000"/>
              </a:lnSpc>
              <a:spcBef>
                <a:spcPts val="0"/>
              </a:spcBef>
              <a:buNone/>
            </a:pPr>
            <a:r>
              <a:rPr lang="pt-BR" sz="1200" dirty="0">
                <a:latin typeface="SAS Monospace" panose="020B0609020202020204" pitchFamily="49" charset="0"/>
              </a:rPr>
              <a:t>The orthonormalize x = </a:t>
            </a:r>
          </a:p>
          <a:p>
            <a:pPr marL="0" indent="0">
              <a:lnSpc>
                <a:spcPct val="100000"/>
              </a:lnSpc>
              <a:spcBef>
                <a:spcPts val="0"/>
              </a:spcBef>
              <a:buNone/>
            </a:pPr>
            <a:r>
              <a:rPr lang="pt-BR" sz="1200" dirty="0">
                <a:latin typeface="SAS Monospace" panose="020B0609020202020204" pitchFamily="49" charset="0"/>
              </a:rPr>
              <a:t>[[-0.30311185  0.1343234   0.53859115]</a:t>
            </a:r>
          </a:p>
          <a:p>
            <a:pPr marL="0" indent="0">
              <a:lnSpc>
                <a:spcPct val="100000"/>
              </a:lnSpc>
              <a:spcBef>
                <a:spcPts val="0"/>
              </a:spcBef>
              <a:buNone/>
            </a:pPr>
            <a:r>
              <a:rPr lang="pt-BR" sz="1200" dirty="0">
                <a:latin typeface="SAS Monospace" panose="020B0609020202020204" pitchFamily="49" charset="0"/>
              </a:rPr>
              <a:t> [-0.31050487  0.21256067  0.32924868]</a:t>
            </a:r>
          </a:p>
          <a:p>
            <a:pPr marL="0" indent="0">
              <a:lnSpc>
                <a:spcPct val="100000"/>
              </a:lnSpc>
              <a:spcBef>
                <a:spcPts val="0"/>
              </a:spcBef>
              <a:buNone/>
            </a:pPr>
            <a:r>
              <a:rPr lang="pt-BR" sz="1200" dirty="0">
                <a:latin typeface="SAS Monospace" panose="020B0609020202020204" pitchFamily="49" charset="0"/>
              </a:rPr>
              <a:t> [-0.31789788  0.29079794  0.1199062 ]</a:t>
            </a:r>
          </a:p>
          <a:p>
            <a:pPr marL="0" indent="0">
              <a:lnSpc>
                <a:spcPct val="100000"/>
              </a:lnSpc>
              <a:spcBef>
                <a:spcPts val="0"/>
              </a:spcBef>
              <a:buNone/>
            </a:pPr>
            <a:r>
              <a:rPr lang="pt-BR" sz="1200" dirty="0">
                <a:latin typeface="SAS Monospace" panose="020B0609020202020204" pitchFamily="49" charset="0"/>
              </a:rPr>
              <a:t> [-0.32529089  0.36903521 -0.08943628]</a:t>
            </a:r>
          </a:p>
          <a:p>
            <a:pPr marL="0" indent="0">
              <a:lnSpc>
                <a:spcPct val="100000"/>
              </a:lnSpc>
              <a:spcBef>
                <a:spcPts val="0"/>
              </a:spcBef>
              <a:buNone/>
            </a:pPr>
            <a:r>
              <a:rPr lang="pt-BR" sz="1200" dirty="0">
                <a:latin typeface="SAS Monospace" panose="020B0609020202020204" pitchFamily="49" charset="0"/>
              </a:rPr>
              <a:t> [-0.3326839   0.44727248 -0.29877875]</a:t>
            </a:r>
          </a:p>
          <a:p>
            <a:pPr marL="0" indent="0">
              <a:lnSpc>
                <a:spcPct val="100000"/>
              </a:lnSpc>
              <a:spcBef>
                <a:spcPts val="0"/>
              </a:spcBef>
              <a:buNone/>
            </a:pPr>
            <a:r>
              <a:rPr lang="pt-BR" sz="1200" dirty="0">
                <a:latin typeface="SAS Monospace" panose="020B0609020202020204" pitchFamily="49" charset="0"/>
              </a:rPr>
              <a:t> [-0.29941504 -0.45805749  0.31707091]</a:t>
            </a:r>
          </a:p>
          <a:p>
            <a:pPr marL="0" indent="0">
              <a:lnSpc>
                <a:spcPct val="100000"/>
              </a:lnSpc>
              <a:spcBef>
                <a:spcPts val="0"/>
              </a:spcBef>
              <a:buNone/>
            </a:pPr>
            <a:r>
              <a:rPr lang="pt-BR" sz="1200" dirty="0">
                <a:latin typeface="SAS Monospace" panose="020B0609020202020204" pitchFamily="49" charset="0"/>
              </a:rPr>
              <a:t> [-0.30680806 -0.37982022  0.10772844]</a:t>
            </a:r>
          </a:p>
          <a:p>
            <a:pPr marL="0" indent="0">
              <a:lnSpc>
                <a:spcPct val="100000"/>
              </a:lnSpc>
              <a:spcBef>
                <a:spcPts val="0"/>
              </a:spcBef>
              <a:buNone/>
            </a:pPr>
            <a:r>
              <a:rPr lang="pt-BR" sz="1200" dirty="0">
                <a:latin typeface="SAS Monospace" panose="020B0609020202020204" pitchFamily="49" charset="0"/>
              </a:rPr>
              <a:t> [-0.31420107 -0.30158295 -0.10161404]</a:t>
            </a:r>
          </a:p>
          <a:p>
            <a:pPr marL="0" indent="0">
              <a:lnSpc>
                <a:spcPct val="100000"/>
              </a:lnSpc>
              <a:spcBef>
                <a:spcPts val="0"/>
              </a:spcBef>
              <a:buNone/>
            </a:pPr>
            <a:r>
              <a:rPr lang="pt-BR" sz="1200" dirty="0">
                <a:latin typeface="SAS Monospace" panose="020B0609020202020204" pitchFamily="49" charset="0"/>
              </a:rPr>
              <a:t> [-0.32159408 -0.22334568 -0.31095652]</a:t>
            </a:r>
          </a:p>
          <a:p>
            <a:pPr marL="0" indent="0">
              <a:lnSpc>
                <a:spcPct val="100000"/>
              </a:lnSpc>
              <a:spcBef>
                <a:spcPts val="0"/>
              </a:spcBef>
              <a:buNone/>
            </a:pPr>
            <a:r>
              <a:rPr lang="pt-BR" sz="1200" dirty="0">
                <a:latin typeface="SAS Monospace" panose="020B0609020202020204" pitchFamily="49" charset="0"/>
              </a:rPr>
              <a:t> [-0.3289871  -0.1451084  -0.52029899]]</a:t>
            </a:r>
          </a:p>
          <a:p>
            <a:pPr marL="0" indent="0">
              <a:lnSpc>
                <a:spcPct val="100000"/>
              </a:lnSpc>
              <a:spcBef>
                <a:spcPts val="0"/>
              </a:spcBef>
              <a:buNone/>
            </a:pPr>
            <a:r>
              <a:rPr lang="pt-BR" sz="1200" dirty="0">
                <a:latin typeface="SAS Monospace" panose="020B0609020202020204" pitchFamily="49" charset="0"/>
              </a:rPr>
              <a:t>Also Expect an Identity Matrix = </a:t>
            </a:r>
          </a:p>
          <a:p>
            <a:pPr marL="0" indent="0">
              <a:lnSpc>
                <a:spcPct val="100000"/>
              </a:lnSpc>
              <a:spcBef>
                <a:spcPts val="0"/>
              </a:spcBef>
              <a:buNone/>
            </a:pPr>
            <a:r>
              <a:rPr lang="pt-BR" sz="1200" dirty="0">
                <a:latin typeface="SAS Monospace" panose="020B0609020202020204" pitchFamily="49" charset="0"/>
              </a:rPr>
              <a:t>[[ 1.00000000e+00  2.77555756e-17  1.11022302e-16]</a:t>
            </a:r>
          </a:p>
          <a:p>
            <a:pPr marL="0" indent="0">
              <a:lnSpc>
                <a:spcPct val="100000"/>
              </a:lnSpc>
              <a:spcBef>
                <a:spcPts val="0"/>
              </a:spcBef>
              <a:buNone/>
            </a:pPr>
            <a:r>
              <a:rPr lang="pt-BR" sz="1200" dirty="0">
                <a:latin typeface="SAS Monospace" panose="020B0609020202020204" pitchFamily="49" charset="0"/>
              </a:rPr>
              <a:t> [ 2.77555756e-17  1.00000000e+00 -1.11022302e-16]</a:t>
            </a:r>
          </a:p>
          <a:p>
            <a:pPr marL="0" indent="0">
              <a:lnSpc>
                <a:spcPct val="100000"/>
              </a:lnSpc>
              <a:spcBef>
                <a:spcPts val="0"/>
              </a:spcBef>
              <a:buNone/>
            </a:pPr>
            <a:r>
              <a:rPr lang="pt-BR" sz="1200" dirty="0">
                <a:latin typeface="SAS Monospace" panose="020B0609020202020204" pitchFamily="49" charset="0"/>
              </a:rPr>
              <a:t> [ 1.11022302e-16 -1.11022302e-16  1.00000000e+00]]</a:t>
            </a:r>
            <a:endParaRPr lang="en-US" sz="1200" dirty="0">
              <a:latin typeface="SAS Monospace" panose="020B0609020202020204" pitchFamily="49" charset="0"/>
            </a:endParaRPr>
          </a:p>
        </p:txBody>
      </p:sp>
      <p:sp>
        <p:nvSpPr>
          <p:cNvPr id="5" name="Rectangle 4">
            <a:extLst>
              <a:ext uri="{FF2B5EF4-FFF2-40B4-BE49-F238E27FC236}">
                <a16:creationId xmlns:a16="http://schemas.microsoft.com/office/drawing/2014/main" id="{F3ACDDF3-9320-42C0-B495-ABD2CEBD8DFA}"/>
              </a:ext>
            </a:extLst>
          </p:cNvPr>
          <p:cNvSpPr/>
          <p:nvPr/>
        </p:nvSpPr>
        <p:spPr>
          <a:xfrm>
            <a:off x="9697307" y="5942568"/>
            <a:ext cx="2267608" cy="369332"/>
          </a:xfrm>
          <a:prstGeom prst="rect">
            <a:avLst/>
          </a:prstGeom>
        </p:spPr>
        <p:txBody>
          <a:bodyPr wrap="none">
            <a:spAutoFit/>
          </a:bodyPr>
          <a:lstStyle/>
          <a:p>
            <a:r>
              <a:rPr lang="en-US" b="1" dirty="0"/>
              <a:t>Week 2 Eigenvalue.py</a:t>
            </a:r>
          </a:p>
        </p:txBody>
      </p:sp>
      <p:sp>
        <p:nvSpPr>
          <p:cNvPr id="10" name="Oval 9">
            <a:extLst>
              <a:ext uri="{FF2B5EF4-FFF2-40B4-BE49-F238E27FC236}">
                <a16:creationId xmlns:a16="http://schemas.microsoft.com/office/drawing/2014/main" id="{9DE0BC02-4825-4AFD-A94C-DD50B4ED6A64}"/>
              </a:ext>
            </a:extLst>
          </p:cNvPr>
          <p:cNvSpPr/>
          <p:nvPr/>
        </p:nvSpPr>
        <p:spPr>
          <a:xfrm>
            <a:off x="3384224" y="2469823"/>
            <a:ext cx="1225483" cy="2111604"/>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32F70C4-F0B7-40D0-9677-FDC0F373289B}"/>
              </a:ext>
            </a:extLst>
          </p:cNvPr>
          <p:cNvSpPr/>
          <p:nvPr/>
        </p:nvSpPr>
        <p:spPr>
          <a:xfrm>
            <a:off x="6242117" y="2439186"/>
            <a:ext cx="1225483" cy="2111604"/>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9B8B238F-0B7D-43B8-ABA8-EE65BD683DAD}"/>
              </a:ext>
            </a:extLst>
          </p:cNvPr>
          <p:cNvSpPr/>
          <p:nvPr/>
        </p:nvSpPr>
        <p:spPr>
          <a:xfrm>
            <a:off x="2271860" y="2648932"/>
            <a:ext cx="1112364" cy="182880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A5D6936A-79EF-4767-9103-32D32490F3BF}"/>
              </a:ext>
            </a:extLst>
          </p:cNvPr>
          <p:cNvSpPr/>
          <p:nvPr/>
        </p:nvSpPr>
        <p:spPr>
          <a:xfrm>
            <a:off x="7402111" y="2650503"/>
            <a:ext cx="1112364" cy="182880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2DB5A38-3909-41E7-8BDA-2515684F3C69}"/>
              </a:ext>
            </a:extLst>
          </p:cNvPr>
          <p:cNvSpPr/>
          <p:nvPr/>
        </p:nvSpPr>
        <p:spPr>
          <a:xfrm>
            <a:off x="1159496" y="2648932"/>
            <a:ext cx="1112364" cy="1828800"/>
          </a:xfrm>
          <a:prstGeom prst="roundRect">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2DD6B6A2-513B-4CE6-AE50-D3AA5FCD80BA}"/>
              </a:ext>
            </a:extLst>
          </p:cNvPr>
          <p:cNvSpPr/>
          <p:nvPr/>
        </p:nvSpPr>
        <p:spPr>
          <a:xfrm>
            <a:off x="8495229" y="2648932"/>
            <a:ext cx="1112364" cy="1828800"/>
          </a:xfrm>
          <a:prstGeom prst="roundRect">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peech Bubble: Rectangle with Corners Rounded 16">
            <a:extLst>
              <a:ext uri="{FF2B5EF4-FFF2-40B4-BE49-F238E27FC236}">
                <a16:creationId xmlns:a16="http://schemas.microsoft.com/office/drawing/2014/main" id="{BAE6F276-B5A5-4ED8-B63A-734AF5F51EDD}"/>
              </a:ext>
            </a:extLst>
          </p:cNvPr>
          <p:cNvSpPr/>
          <p:nvPr/>
        </p:nvSpPr>
        <p:spPr>
          <a:xfrm>
            <a:off x="9766169" y="1825624"/>
            <a:ext cx="1266335" cy="823308"/>
          </a:xfrm>
          <a:prstGeom prst="wedgeRoundRectCallout">
            <a:avLst>
              <a:gd name="adj1" fmla="val -59543"/>
              <a:gd name="adj2" fmla="val 636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Switched Sign</a:t>
            </a:r>
          </a:p>
        </p:txBody>
      </p:sp>
      <p:sp>
        <p:nvSpPr>
          <p:cNvPr id="4" name="Footer Placeholder 3">
            <a:extLst>
              <a:ext uri="{FF2B5EF4-FFF2-40B4-BE49-F238E27FC236}">
                <a16:creationId xmlns:a16="http://schemas.microsoft.com/office/drawing/2014/main" id="{BBCEBF29-099C-4F87-8636-6FBBA5F06972}"/>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80536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Orthonormal Transformation</a:t>
            </a:r>
          </a:p>
        </p:txBody>
      </p:sp>
      <p:sp>
        <p:nvSpPr>
          <p:cNvPr id="7" name="Slide Number Placeholder 6"/>
          <p:cNvSpPr>
            <a:spLocks noGrp="1"/>
          </p:cNvSpPr>
          <p:nvPr>
            <p:ph type="sldNum" sz="quarter" idx="12"/>
          </p:nvPr>
        </p:nvSpPr>
        <p:spPr/>
        <p:txBody>
          <a:bodyPr/>
          <a:lstStyle/>
          <a:p>
            <a:fld id="{1C20BA80-1909-427C-B3BD-3DD8AEAFD5BE}" type="slidenum">
              <a:rPr lang="en-US" smtClean="0"/>
              <a:t>37</a:t>
            </a:fld>
            <a:endParaRPr lang="en-US" dirty="0"/>
          </a:p>
        </p:txBody>
      </p:sp>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414E0730-6C27-4FE4-88D0-950CB04C5147}"/>
                  </a:ext>
                </a:extLst>
              </p:cNvPr>
              <p:cNvGraphicFramePr>
                <a:graphicFrameLocks noGrp="1"/>
              </p:cNvGraphicFramePr>
              <p:nvPr>
                <p:ph idx="1"/>
                <p:extLst>
                  <p:ext uri="{D42A27DB-BD31-4B8C-83A1-F6EECF244321}">
                    <p14:modId xmlns:p14="http://schemas.microsoft.com/office/powerpoint/2010/main" val="9123433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Content Placeholder 4">
                <a:extLst>
                  <a:ext uri="{FF2B5EF4-FFF2-40B4-BE49-F238E27FC236}">
                    <a16:creationId xmlns:a16="http://schemas.microsoft.com/office/drawing/2014/main" id="{414E0730-6C27-4FE4-88D0-950CB04C5147}"/>
                  </a:ext>
                </a:extLst>
              </p:cNvPr>
              <p:cNvGraphicFramePr>
                <a:graphicFrameLocks noGrp="1"/>
              </p:cNvGraphicFramePr>
              <p:nvPr>
                <p:ph idx="1"/>
                <p:extLst>
                  <p:ext uri="{D42A27DB-BD31-4B8C-83A1-F6EECF244321}">
                    <p14:modId xmlns:p14="http://schemas.microsoft.com/office/powerpoint/2010/main" val="9123433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4" name="Footer Placeholder 3">
            <a:extLst>
              <a:ext uri="{FF2B5EF4-FFF2-40B4-BE49-F238E27FC236}">
                <a16:creationId xmlns:a16="http://schemas.microsoft.com/office/drawing/2014/main" id="{CF23B231-A803-4BD6-8938-EF65196230B0}"/>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561425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Want Eigenvalues that are Greater than One</a:t>
            </a:r>
          </a:p>
        </p:txBody>
      </p:sp>
      <p:sp>
        <p:nvSpPr>
          <p:cNvPr id="7" name="Slide Number Placeholder 6"/>
          <p:cNvSpPr>
            <a:spLocks noGrp="1"/>
          </p:cNvSpPr>
          <p:nvPr>
            <p:ph type="sldNum" sz="quarter" idx="12"/>
          </p:nvPr>
        </p:nvSpPr>
        <p:spPr/>
        <p:txBody>
          <a:bodyPr/>
          <a:lstStyle/>
          <a:p>
            <a:fld id="{1C20BA80-1909-427C-B3BD-3DD8AEAFD5BE}" type="slidenum">
              <a:rPr lang="en-US" smtClean="0"/>
              <a:t>38</a:t>
            </a:fld>
            <a:endParaRPr lang="en-US" dirty="0"/>
          </a:p>
        </p:txBody>
      </p:sp>
      <p:sp>
        <p:nvSpPr>
          <p:cNvPr id="3" name="Content Placeholder 2"/>
          <p:cNvSpPr>
            <a:spLocks noGrp="1"/>
          </p:cNvSpPr>
          <p:nvPr>
            <p:ph idx="1"/>
          </p:nvPr>
        </p:nvSpPr>
        <p:spPr>
          <a:xfrm>
            <a:off x="184279" y="1831781"/>
            <a:ext cx="11823441" cy="4530725"/>
          </a:xfrm>
          <a:solidFill>
            <a:schemeClr val="accent2">
              <a:lumMod val="20000"/>
              <a:lumOff val="80000"/>
            </a:schemeClr>
          </a:solidFill>
          <a:ln w="19050">
            <a:solidFill>
              <a:schemeClr val="tx1"/>
            </a:solidFill>
          </a:ln>
        </p:spPr>
        <p:txBody>
          <a:bodyPr numCol="2">
            <a:noAutofit/>
          </a:bodyPr>
          <a:lstStyle/>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import </a:t>
            </a:r>
            <a:r>
              <a:rPr lang="en-US" sz="1200" b="1" dirty="0" err="1">
                <a:latin typeface="Courier New" panose="02070309020205020404" pitchFamily="49" charset="0"/>
                <a:cs typeface="Courier New" panose="02070309020205020404" pitchFamily="49" charset="0"/>
              </a:rPr>
              <a:t>numpy</a:t>
            </a:r>
            <a:r>
              <a:rPr lang="en-US" sz="1200" b="1" dirty="0">
                <a:latin typeface="Courier New" panose="02070309020205020404" pitchFamily="49" charset="0"/>
                <a:cs typeface="Courier New" panose="02070309020205020404" pitchFamily="49" charset="0"/>
              </a:rPr>
              <a:t> as np</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from </a:t>
            </a:r>
            <a:r>
              <a:rPr lang="en-US" sz="1200" b="1" dirty="0" err="1">
                <a:latin typeface="Courier New" panose="02070309020205020404" pitchFamily="49" charset="0"/>
                <a:cs typeface="Courier New" panose="02070309020205020404" pitchFamily="49" charset="0"/>
              </a:rPr>
              <a:t>numpy</a:t>
            </a:r>
            <a:r>
              <a:rPr lang="en-US" sz="1200" b="1" dirty="0">
                <a:latin typeface="Courier New" panose="02070309020205020404" pitchFamily="49" charset="0"/>
                <a:cs typeface="Courier New" panose="02070309020205020404" pitchFamily="49" charset="0"/>
              </a:rPr>
              <a:t> import </a:t>
            </a:r>
            <a:r>
              <a:rPr lang="en-US" sz="1200" b="1" dirty="0" err="1">
                <a:latin typeface="Courier New" panose="02070309020205020404" pitchFamily="49" charset="0"/>
                <a:cs typeface="Courier New" panose="02070309020205020404" pitchFamily="49" charset="0"/>
              </a:rPr>
              <a:t>linalg</a:t>
            </a:r>
            <a:r>
              <a:rPr lang="en-US" sz="1200" b="1" dirty="0">
                <a:latin typeface="Courier New" panose="02070309020205020404" pitchFamily="49" charset="0"/>
                <a:cs typeface="Courier New" panose="02070309020205020404" pitchFamily="49" charset="0"/>
              </a:rPr>
              <a:t> as LA</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import pandas as pd</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Input the matrix X</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x = </a:t>
            </a:r>
            <a:r>
              <a:rPr lang="en-US" sz="1200" b="1" dirty="0" err="1">
                <a:latin typeface="Courier New" panose="02070309020205020404" pitchFamily="49" charset="0"/>
                <a:cs typeface="Courier New" panose="02070309020205020404" pitchFamily="49" charset="0"/>
              </a:rPr>
              <a:t>np.matrix</a:t>
            </a:r>
            <a:r>
              <a:rPr lang="en-US" sz="1200" b="1" dirty="0">
                <a:latin typeface="Courier New" panose="02070309020205020404" pitchFamily="49" charset="0"/>
                <a:cs typeface="Courier New" panose="02070309020205020404" pitchFamily="49" charset="0"/>
              </a:rPr>
              <a:t>([[5.1, 160, 82000],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[5.2, 170, 84000],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[5.3, 180, 86000],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[5.4, 190, 88000],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[5.5, 200, 90000],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[5.6, 110, 81000],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[5.7, 120, 83000],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[5.8, 130, 85000],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[5.9, 140, 87000],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[6.0, 150, 89000]])</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print("Input Matrix = \n", x)</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print("Number of Dimensions = ", </a:t>
            </a:r>
            <a:r>
              <a:rPr lang="en-US" sz="1200" b="1" dirty="0" err="1">
                <a:latin typeface="Courier New" panose="02070309020205020404" pitchFamily="49" charset="0"/>
                <a:cs typeface="Courier New" panose="02070309020205020404" pitchFamily="49" charset="0"/>
              </a:rPr>
              <a:t>x.ndim</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print("Number of Rows = ", </a:t>
            </a:r>
            <a:r>
              <a:rPr lang="en-US" sz="1200" b="1" dirty="0" err="1">
                <a:latin typeface="Courier New" panose="02070309020205020404" pitchFamily="49" charset="0"/>
                <a:cs typeface="Courier New" panose="02070309020205020404" pitchFamily="49" charset="0"/>
              </a:rPr>
              <a:t>np.size</a:t>
            </a:r>
            <a:r>
              <a:rPr lang="en-US" sz="1200" b="1" dirty="0">
                <a:latin typeface="Courier New" panose="02070309020205020404" pitchFamily="49" charset="0"/>
                <a:cs typeface="Courier New" panose="02070309020205020404" pitchFamily="49" charset="0"/>
              </a:rPr>
              <a:t>(x,0))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print("Number of Columns = ", </a:t>
            </a:r>
            <a:r>
              <a:rPr lang="en-US" sz="1200" b="1" dirty="0" err="1">
                <a:latin typeface="Courier New" panose="02070309020205020404" pitchFamily="49" charset="0"/>
                <a:cs typeface="Courier New" panose="02070309020205020404" pitchFamily="49" charset="0"/>
              </a:rPr>
              <a:t>np.size</a:t>
            </a:r>
            <a:r>
              <a:rPr lang="en-US" sz="1200" b="1" dirty="0">
                <a:latin typeface="Courier New" panose="02070309020205020404" pitchFamily="49" charset="0"/>
                <a:cs typeface="Courier New" panose="02070309020205020404" pitchFamily="49" charset="0"/>
              </a:rPr>
              <a:t>(x,1))</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xtx</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x.transpose</a:t>
            </a:r>
            <a:r>
              <a:rPr lang="en-US" sz="1200" b="1" dirty="0">
                <a:latin typeface="Courier New" panose="02070309020205020404" pitchFamily="49" charset="0"/>
                <a:cs typeface="Courier New" panose="02070309020205020404" pitchFamily="49" charset="0"/>
              </a:rPr>
              <a:t>() * x</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print("t(x) * x = \n", </a:t>
            </a:r>
            <a:r>
              <a:rPr lang="en-US" sz="1200" b="1" dirty="0" err="1">
                <a:latin typeface="Courier New" panose="02070309020205020404" pitchFamily="49" charset="0"/>
                <a:cs typeface="Courier New" panose="02070309020205020404" pitchFamily="49" charset="0"/>
              </a:rPr>
              <a:t>xtx</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Eigenvalue decomposition</a:t>
            </a: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evals</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evecs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LA.eigh</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xtx</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print("Eigenvalues of x = \n", </a:t>
            </a:r>
            <a:r>
              <a:rPr lang="en-US" sz="1200" b="1" dirty="0" err="1">
                <a:latin typeface="Courier New" panose="02070309020205020404" pitchFamily="49" charset="0"/>
                <a:cs typeface="Courier New" panose="02070309020205020404" pitchFamily="49" charset="0"/>
              </a:rPr>
              <a:t>evals</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print("Eigenvectors of x = \n",</a:t>
            </a:r>
            <a:r>
              <a:rPr lang="en-US" sz="1200" b="1" dirty="0" err="1">
                <a:latin typeface="Courier New" panose="02070309020205020404" pitchFamily="49" charset="0"/>
                <a:cs typeface="Courier New" panose="02070309020205020404" pitchFamily="49" charset="0"/>
              </a:rPr>
              <a:t>evecs</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solidFill>
                  <a:srgbClr val="FF0000"/>
                </a:solidFill>
                <a:latin typeface="Courier New" panose="02070309020205020404" pitchFamily="49" charset="0"/>
                <a:cs typeface="Courier New" panose="02070309020205020404" pitchFamily="49" charset="0"/>
              </a:rPr>
              <a:t># Want eigenvalues greater than one</a:t>
            </a:r>
          </a:p>
          <a:p>
            <a:pPr marL="0" indent="0">
              <a:lnSpc>
                <a:spcPct val="100000"/>
              </a:lnSpc>
              <a:spcBef>
                <a:spcPts val="0"/>
              </a:spcBef>
              <a:buNone/>
            </a:pPr>
            <a:r>
              <a:rPr lang="en-US" sz="1200" b="1" dirty="0">
                <a:solidFill>
                  <a:srgbClr val="FF0000"/>
                </a:solidFill>
                <a:latin typeface="Courier New" panose="02070309020205020404" pitchFamily="49" charset="0"/>
                <a:cs typeface="Courier New" panose="02070309020205020404" pitchFamily="49" charset="0"/>
              </a:rPr>
              <a:t>evals_1 = evals[evals &gt; 1.0]</a:t>
            </a:r>
          </a:p>
          <a:p>
            <a:pPr marL="0" indent="0">
              <a:lnSpc>
                <a:spcPct val="100000"/>
              </a:lnSpc>
              <a:spcBef>
                <a:spcPts val="0"/>
              </a:spcBef>
              <a:buNone/>
            </a:pPr>
            <a:r>
              <a:rPr lang="en-US" sz="1200" b="1" dirty="0">
                <a:solidFill>
                  <a:srgbClr val="FF0000"/>
                </a:solidFill>
                <a:latin typeface="Courier New" panose="02070309020205020404" pitchFamily="49" charset="0"/>
                <a:cs typeface="Courier New" panose="02070309020205020404" pitchFamily="49" charset="0"/>
              </a:rPr>
              <a:t>evecs_1 = </a:t>
            </a:r>
            <a:r>
              <a:rPr lang="en-US" sz="1200" b="1" dirty="0" err="1">
                <a:solidFill>
                  <a:srgbClr val="FF0000"/>
                </a:solidFill>
                <a:latin typeface="Courier New" panose="02070309020205020404" pitchFamily="49" charset="0"/>
                <a:cs typeface="Courier New" panose="02070309020205020404" pitchFamily="49" charset="0"/>
              </a:rPr>
              <a:t>evecs</a:t>
            </a:r>
            <a:r>
              <a:rPr lang="en-US" sz="1200" b="1" dirty="0">
                <a:solidFill>
                  <a:srgbClr val="FF0000"/>
                </a:solidFill>
                <a:latin typeface="Courier New" panose="02070309020205020404" pitchFamily="49" charset="0"/>
                <a:cs typeface="Courier New" panose="02070309020205020404" pitchFamily="49" charset="0"/>
              </a:rPr>
              <a:t>[:,evals &gt; 1.0]</a:t>
            </a:r>
          </a:p>
          <a:p>
            <a:pPr marL="0" indent="0">
              <a:lnSpc>
                <a:spcPct val="100000"/>
              </a:lnSpc>
              <a:spcBef>
                <a:spcPts val="0"/>
              </a:spcBef>
              <a:buNone/>
            </a:pPr>
            <a:endParaRPr lang="en-US" sz="1200" b="1" dirty="0">
              <a:solidFill>
                <a:srgbClr val="FF0000"/>
              </a:solidFill>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solidFill>
                  <a:srgbClr val="FF0000"/>
                </a:solidFill>
                <a:latin typeface="Courier New" panose="02070309020205020404" pitchFamily="49" charset="0"/>
                <a:cs typeface="Courier New" panose="02070309020205020404" pitchFamily="49" charset="0"/>
              </a:rPr>
              <a:t># Here is the transformation matrix</a:t>
            </a:r>
          </a:p>
          <a:p>
            <a:pPr marL="0" indent="0">
              <a:lnSpc>
                <a:spcPct val="100000"/>
              </a:lnSpc>
              <a:spcBef>
                <a:spcPts val="0"/>
              </a:spcBef>
              <a:buNone/>
            </a:pPr>
            <a:r>
              <a:rPr lang="en-US" sz="1200" b="1" dirty="0" err="1">
                <a:solidFill>
                  <a:srgbClr val="FF0000"/>
                </a:solidFill>
                <a:latin typeface="Courier New" panose="02070309020205020404" pitchFamily="49" charset="0"/>
                <a:cs typeface="Courier New" panose="02070309020205020404" pitchFamily="49" charset="0"/>
              </a:rPr>
              <a:t>dvals</a:t>
            </a:r>
            <a:r>
              <a:rPr lang="en-US" sz="1200" b="1" dirty="0">
                <a:solidFill>
                  <a:srgbClr val="FF0000"/>
                </a:solidFill>
                <a:latin typeface="Courier New" panose="02070309020205020404" pitchFamily="49" charset="0"/>
                <a:cs typeface="Courier New" panose="02070309020205020404" pitchFamily="49" charset="0"/>
              </a:rPr>
              <a:t> = 1.0 / </a:t>
            </a:r>
            <a:r>
              <a:rPr lang="en-US" sz="1200" b="1" dirty="0" err="1">
                <a:solidFill>
                  <a:srgbClr val="FF0000"/>
                </a:solidFill>
                <a:latin typeface="Courier New" panose="02070309020205020404" pitchFamily="49" charset="0"/>
                <a:cs typeface="Courier New" panose="02070309020205020404" pitchFamily="49" charset="0"/>
              </a:rPr>
              <a:t>numpy.sqrt</a:t>
            </a:r>
            <a:r>
              <a:rPr lang="en-US" sz="1200" b="1" dirty="0">
                <a:solidFill>
                  <a:srgbClr val="FF0000"/>
                </a:solidFill>
                <a:latin typeface="Courier New" panose="02070309020205020404" pitchFamily="49" charset="0"/>
                <a:cs typeface="Courier New" panose="02070309020205020404" pitchFamily="49" charset="0"/>
              </a:rPr>
              <a:t>(evals_1)</a:t>
            </a:r>
          </a:p>
          <a:p>
            <a:pPr marL="0" indent="0">
              <a:lnSpc>
                <a:spcPct val="100000"/>
              </a:lnSpc>
              <a:spcBef>
                <a:spcPts val="0"/>
              </a:spcBef>
              <a:buNone/>
            </a:pPr>
            <a:r>
              <a:rPr lang="en-US" sz="1200" b="1" dirty="0" err="1">
                <a:solidFill>
                  <a:srgbClr val="FF0000"/>
                </a:solidFill>
                <a:latin typeface="Courier New" panose="02070309020205020404" pitchFamily="49" charset="0"/>
                <a:cs typeface="Courier New" panose="02070309020205020404" pitchFamily="49" charset="0"/>
              </a:rPr>
              <a:t>transf</a:t>
            </a:r>
            <a:r>
              <a:rPr lang="en-US" sz="1200" b="1" dirty="0">
                <a:solidFill>
                  <a:srgbClr val="FF0000"/>
                </a:solidFill>
                <a:latin typeface="Courier New" panose="02070309020205020404" pitchFamily="49" charset="0"/>
                <a:cs typeface="Courier New" panose="02070309020205020404" pitchFamily="49" charset="0"/>
              </a:rPr>
              <a:t> = evecs_1 * </a:t>
            </a:r>
            <a:r>
              <a:rPr lang="en-US" sz="1200" b="1" dirty="0" err="1">
                <a:solidFill>
                  <a:srgbClr val="FF0000"/>
                </a:solidFill>
                <a:latin typeface="Courier New" panose="02070309020205020404" pitchFamily="49" charset="0"/>
                <a:cs typeface="Courier New" panose="02070309020205020404" pitchFamily="49" charset="0"/>
              </a:rPr>
              <a:t>numpy.diagflat</a:t>
            </a:r>
            <a:r>
              <a:rPr lang="en-US" sz="1200" b="1" dirty="0">
                <a:solidFill>
                  <a:srgbClr val="FF0000"/>
                </a:solidFill>
                <a:latin typeface="Courier New" panose="02070309020205020404" pitchFamily="49" charset="0"/>
                <a:cs typeface="Courier New" panose="02070309020205020404" pitchFamily="49" charset="0"/>
              </a:rPr>
              <a:t>(</a:t>
            </a:r>
            <a:r>
              <a:rPr lang="en-US" sz="1200" b="1" dirty="0" err="1">
                <a:solidFill>
                  <a:srgbClr val="FF0000"/>
                </a:solidFill>
                <a:latin typeface="Courier New" panose="02070309020205020404" pitchFamily="49" charset="0"/>
                <a:cs typeface="Courier New" panose="02070309020205020404" pitchFamily="49" charset="0"/>
              </a:rPr>
              <a:t>dvals</a:t>
            </a:r>
            <a:r>
              <a:rPr lang="en-US" sz="1200" b="1" dirty="0">
                <a:solidFill>
                  <a:srgbClr val="FF0000"/>
                </a:solidFill>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solidFill>
                  <a:srgbClr val="FF0000"/>
                </a:solidFill>
                <a:latin typeface="Courier New" panose="02070309020205020404" pitchFamily="49" charset="0"/>
                <a:cs typeface="Courier New" panose="02070309020205020404" pitchFamily="49" charset="0"/>
              </a:rPr>
              <a:t>print("Transformation Matrix = \n", </a:t>
            </a:r>
            <a:r>
              <a:rPr lang="en-US" sz="1200" b="1" dirty="0" err="1">
                <a:solidFill>
                  <a:srgbClr val="FF0000"/>
                </a:solidFill>
                <a:latin typeface="Courier New" panose="02070309020205020404" pitchFamily="49" charset="0"/>
                <a:cs typeface="Courier New" panose="02070309020205020404" pitchFamily="49" charset="0"/>
              </a:rPr>
              <a:t>transf</a:t>
            </a:r>
            <a:r>
              <a:rPr lang="en-US" sz="1200" b="1" dirty="0">
                <a:solidFill>
                  <a:srgbClr val="FF0000"/>
                </a:solidFill>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Here is the transformed X</a:t>
            </a: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transf_x</a:t>
            </a:r>
            <a:r>
              <a:rPr lang="en-US" sz="1200" b="1" dirty="0">
                <a:latin typeface="Courier New" panose="02070309020205020404" pitchFamily="49" charset="0"/>
                <a:cs typeface="Courier New" panose="02070309020205020404" pitchFamily="49" charset="0"/>
              </a:rPr>
              <a:t> = x * </a:t>
            </a:r>
            <a:r>
              <a:rPr lang="en-US" sz="1200" b="1" dirty="0" err="1">
                <a:latin typeface="Courier New" panose="02070309020205020404" pitchFamily="49" charset="0"/>
                <a:cs typeface="Courier New" panose="02070309020205020404" pitchFamily="49" charset="0"/>
              </a:rPr>
              <a:t>transf</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print("The Transformed x = \n", </a:t>
            </a:r>
            <a:r>
              <a:rPr lang="en-US" sz="1200" b="1" dirty="0" err="1">
                <a:latin typeface="Courier New" panose="02070309020205020404" pitchFamily="49" charset="0"/>
                <a:cs typeface="Courier New" panose="02070309020205020404" pitchFamily="49" charset="0"/>
              </a:rPr>
              <a:t>transf_x</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Check columns of transformed X</a:t>
            </a:r>
          </a:p>
          <a:p>
            <a:pPr marL="0" indent="0">
              <a:lnSpc>
                <a:spcPct val="100000"/>
              </a:lnSpc>
              <a:spcBef>
                <a:spcPts val="0"/>
              </a:spcBef>
              <a:buNone/>
            </a:pPr>
            <a:r>
              <a:rPr lang="en-US" sz="1200" b="1" dirty="0" err="1">
                <a:latin typeface="Courier New" panose="02070309020205020404" pitchFamily="49" charset="0"/>
                <a:cs typeface="Courier New" panose="02070309020205020404" pitchFamily="49" charset="0"/>
              </a:rPr>
              <a:t>xtx</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transf_x.transpose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transf_x</a:t>
            </a:r>
            <a:r>
              <a:rPr lang="en-US" sz="12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print("Expect an Identity Matrix = \n", </a:t>
            </a:r>
            <a:r>
              <a:rPr lang="en-US" sz="1200" b="1" dirty="0" err="1">
                <a:latin typeface="Courier New" panose="02070309020205020404" pitchFamily="49" charset="0"/>
                <a:cs typeface="Courier New" panose="02070309020205020404" pitchFamily="49" charset="0"/>
              </a:rPr>
              <a:t>xtx</a:t>
            </a:r>
            <a:r>
              <a:rPr lang="en-US" sz="1200" b="1" dirty="0">
                <a:latin typeface="Courier New" panose="02070309020205020404" pitchFamily="49" charset="0"/>
                <a:cs typeface="Courier New" panose="02070309020205020404" pitchFamily="49" charset="0"/>
              </a:rPr>
              <a:t>)</a:t>
            </a:r>
          </a:p>
        </p:txBody>
      </p:sp>
      <p:sp>
        <p:nvSpPr>
          <p:cNvPr id="9" name="Rectangle 8">
            <a:extLst>
              <a:ext uri="{FF2B5EF4-FFF2-40B4-BE49-F238E27FC236}">
                <a16:creationId xmlns:a16="http://schemas.microsoft.com/office/drawing/2014/main" id="{26BA0171-E22C-4430-A2D3-2EB71452FE31}"/>
              </a:ext>
            </a:extLst>
          </p:cNvPr>
          <p:cNvSpPr/>
          <p:nvPr/>
        </p:nvSpPr>
        <p:spPr>
          <a:xfrm>
            <a:off x="8477735" y="1456293"/>
            <a:ext cx="2990562" cy="369332"/>
          </a:xfrm>
          <a:prstGeom prst="rect">
            <a:avLst/>
          </a:prstGeom>
        </p:spPr>
        <p:txBody>
          <a:bodyPr wrap="none">
            <a:spAutoFit/>
          </a:bodyPr>
          <a:lstStyle/>
          <a:p>
            <a:r>
              <a:rPr lang="en-US" b="1" dirty="0"/>
              <a:t>Week 2 Eigenvalue Special.py</a:t>
            </a:r>
          </a:p>
        </p:txBody>
      </p:sp>
      <p:sp>
        <p:nvSpPr>
          <p:cNvPr id="4" name="Footer Placeholder 3">
            <a:extLst>
              <a:ext uri="{FF2B5EF4-FFF2-40B4-BE49-F238E27FC236}">
                <a16:creationId xmlns:a16="http://schemas.microsoft.com/office/drawing/2014/main" id="{F9037A78-8B69-4B8F-AC48-33672CF0599D}"/>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154161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Orthonormalization in Python: First Principle</a:t>
            </a:r>
          </a:p>
        </p:txBody>
      </p:sp>
      <p:sp>
        <p:nvSpPr>
          <p:cNvPr id="7" name="Slide Number Placeholder 6"/>
          <p:cNvSpPr>
            <a:spLocks noGrp="1"/>
          </p:cNvSpPr>
          <p:nvPr>
            <p:ph type="sldNum" sz="quarter" idx="12"/>
          </p:nvPr>
        </p:nvSpPr>
        <p:spPr/>
        <p:txBody>
          <a:bodyPr/>
          <a:lstStyle/>
          <a:p>
            <a:fld id="{1C20BA80-1909-427C-B3BD-3DD8AEAFD5BE}" type="slidenum">
              <a:rPr lang="en-US" smtClean="0"/>
              <a:t>39</a:t>
            </a:fld>
            <a:endParaRPr lang="en-US" dirty="0"/>
          </a:p>
        </p:txBody>
      </p:sp>
      <p:sp>
        <p:nvSpPr>
          <p:cNvPr id="3" name="Content Placeholder 2"/>
          <p:cNvSpPr>
            <a:spLocks noGrp="1"/>
          </p:cNvSpPr>
          <p:nvPr>
            <p:ph idx="1"/>
          </p:nvPr>
        </p:nvSpPr>
        <p:spPr>
          <a:xfrm>
            <a:off x="838200" y="1825624"/>
            <a:ext cx="10515600" cy="4486275"/>
          </a:xfrm>
          <a:solidFill>
            <a:schemeClr val="accent6">
              <a:lumMod val="20000"/>
              <a:lumOff val="80000"/>
            </a:schemeClr>
          </a:solidFill>
          <a:ln w="19050">
            <a:solidFill>
              <a:schemeClr val="tx1"/>
            </a:solidFill>
          </a:ln>
        </p:spPr>
        <p:txBody>
          <a:bodyPr numCol="2">
            <a:noAutofit/>
          </a:bodyPr>
          <a:lstStyle/>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Input Matrix = </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[[5.1e+00 1.6e+02 8.2e+04]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[5.2e+00 1.7e+02 8.4e+04]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[5.3e+00 1.8e+02 8.6e+04]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[5.4e+00 1.9e+02 8.8e+04]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[5.5e+00 2.0e+02 9.0e+04]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[5.6e+00 1.1e+02 8.1e+04]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[5.7e+00 1.2e+02 8.3e+04]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[5.8e+00 1.3e+02 8.5e+04]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[5.9e+00 1.4e+02 8.7e+04]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[6.0e+00 1.5e+02 8.9e+04]]</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Number of Dimensions =  2</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Number of Rows =  10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Number of Columns =  3</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t(x) * x = </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[[3.0885e+02 8.5600e+03 4.7480e+06]</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[8.5600e+03 2.4850e+05 1.3305e+08]</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[4.7480e+06 1.3305e+08 7.3185e+10]]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Eigenvalues of x = </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[3.53398234e-02 6.61645827e+03 7.31852422e+10]</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Eigenvectors of x = </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[[ 9.99941038e-01  1.08589624e-02 -6.48765732e-05]</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[ 1.08588266e-02 -9.99939389e-01 -1.81799265e-03]</a:t>
            </a:r>
          </a:p>
          <a:p>
            <a:pPr marL="0" indent="0">
              <a:lnSpc>
                <a:spcPct val="100000"/>
              </a:lnSpc>
              <a:spcBef>
                <a:spcPts val="0"/>
              </a:spcBef>
              <a:buNone/>
            </a:pPr>
            <a:r>
              <a:rPr lang="en-US" sz="1200" b="1" dirty="0">
                <a:latin typeface="Courier New" panose="02070309020205020404" pitchFamily="49" charset="0"/>
                <a:cs typeface="Courier New" panose="02070309020205020404" pitchFamily="49" charset="0"/>
              </a:rPr>
              <a:t> [-8.46141549e-05  1.81718097e-03 -9.99998345e-01]]</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Transformation Matrix = </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[[ 1.33498241e-04 -2.39814890e-10]</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 [-1.22930851e-02 -6.72017163e-09]</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 [ 2.23401143e-05 -3.69647288e-06]]</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The Transformed x = </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[[-0.1343234  -0.30311185]</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 [-0.21256067 -0.31050487]</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 [-0.29079794 -0.31789788]</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 [-0.36903521 -0.32529089]</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 [-0.44727248 -0.3326839 ]</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 [ 0.45805749 -0.29941504]</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 [ 0.37982022 -0.30680806]</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 [ 0.30158295 -0.31420107]</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 [ 0.22334568 -0.32159408]</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 [ 0.1451084  -0.3289871 ]]</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Expect an Identity Matrix = </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[[9.99999999e-01 2.81722129e-13]</a:t>
            </a:r>
          </a:p>
          <a:p>
            <a:pPr marL="0" indent="0">
              <a:lnSpc>
                <a:spcPct val="100000"/>
              </a:lnSpc>
              <a:spcBef>
                <a:spcPts val="0"/>
              </a:spcBef>
              <a:buNone/>
            </a:pPr>
            <a:r>
              <a:rPr lang="pt-BR" sz="1200" b="1" dirty="0">
                <a:latin typeface="Courier New" panose="02070309020205020404" pitchFamily="49" charset="0"/>
                <a:cs typeface="Courier New" panose="02070309020205020404" pitchFamily="49" charset="0"/>
              </a:rPr>
              <a:t> [2.81722129e-13 1.00000000e+00]]</a:t>
            </a:r>
            <a:endParaRPr lang="en-US" sz="1200" b="1"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F3ACDDF3-9320-42C0-B495-ABD2CEBD8DFA}"/>
              </a:ext>
            </a:extLst>
          </p:cNvPr>
          <p:cNvSpPr/>
          <p:nvPr/>
        </p:nvSpPr>
        <p:spPr>
          <a:xfrm>
            <a:off x="8444779" y="1388824"/>
            <a:ext cx="2990562" cy="369332"/>
          </a:xfrm>
          <a:prstGeom prst="rect">
            <a:avLst/>
          </a:prstGeom>
        </p:spPr>
        <p:txBody>
          <a:bodyPr wrap="none">
            <a:spAutoFit/>
          </a:bodyPr>
          <a:lstStyle/>
          <a:p>
            <a:r>
              <a:rPr lang="en-US" b="1" dirty="0"/>
              <a:t>Week 2 Eigenvalue Special.py</a:t>
            </a:r>
          </a:p>
        </p:txBody>
      </p:sp>
      <p:sp>
        <p:nvSpPr>
          <p:cNvPr id="4" name="Rectangle 3">
            <a:extLst>
              <a:ext uri="{FF2B5EF4-FFF2-40B4-BE49-F238E27FC236}">
                <a16:creationId xmlns:a16="http://schemas.microsoft.com/office/drawing/2014/main" id="{1832CCAC-211B-40B2-958B-34A9D38AA843}"/>
              </a:ext>
            </a:extLst>
          </p:cNvPr>
          <p:cNvSpPr/>
          <p:nvPr/>
        </p:nvSpPr>
        <p:spPr>
          <a:xfrm>
            <a:off x="6251550" y="5403640"/>
            <a:ext cx="2193229" cy="369332"/>
          </a:xfrm>
          <a:prstGeom prst="rect">
            <a:avLst/>
          </a:prstGeom>
        </p:spPr>
        <p:txBody>
          <a:bodyPr wrap="none">
            <a:spAutoFit/>
          </a:bodyPr>
          <a:lstStyle/>
          <a:p>
            <a:r>
              <a:rPr lang="en-US" dirty="0"/>
              <a:t>(</a:t>
            </a:r>
            <a:r>
              <a:rPr lang="en-US" b="1" dirty="0"/>
              <a:t>XVD</a:t>
            </a:r>
            <a:r>
              <a:rPr lang="en-US" baseline="30000" dirty="0"/>
              <a:t>-1/2</a:t>
            </a:r>
            <a:r>
              <a:rPr lang="en-US" dirty="0"/>
              <a:t>)</a:t>
            </a:r>
            <a:r>
              <a:rPr lang="en-US" baseline="30000" dirty="0"/>
              <a:t>t</a:t>
            </a:r>
            <a:r>
              <a:rPr lang="en-US" dirty="0"/>
              <a:t>(</a:t>
            </a:r>
            <a:r>
              <a:rPr lang="en-US" b="1" dirty="0"/>
              <a:t>XVD</a:t>
            </a:r>
            <a:r>
              <a:rPr lang="en-US" baseline="30000" dirty="0"/>
              <a:t>-1/2</a:t>
            </a:r>
            <a:r>
              <a:rPr lang="en-US" dirty="0"/>
              <a:t>) = </a:t>
            </a:r>
            <a:r>
              <a:rPr lang="en-US" b="1" dirty="0"/>
              <a:t>I</a:t>
            </a:r>
            <a:r>
              <a:rPr lang="en-US" dirty="0"/>
              <a:t> </a:t>
            </a:r>
          </a:p>
        </p:txBody>
      </p:sp>
      <p:sp>
        <p:nvSpPr>
          <p:cNvPr id="6" name="Footer Placeholder 5">
            <a:extLst>
              <a:ext uri="{FF2B5EF4-FFF2-40B4-BE49-F238E27FC236}">
                <a16:creationId xmlns:a16="http://schemas.microsoft.com/office/drawing/2014/main" id="{969D34A1-4607-48CB-B4EC-B7320385E740}"/>
              </a:ext>
            </a:extLst>
          </p:cNvPr>
          <p:cNvSpPr>
            <a:spLocks noGrp="1"/>
          </p:cNvSpPr>
          <p:nvPr>
            <p:ph type="ftr" sz="quarter" idx="11"/>
          </p:nvPr>
        </p:nvSpPr>
        <p:spPr/>
        <p:txBody>
          <a:bodyPr/>
          <a:lstStyle/>
          <a:p>
            <a:r>
              <a:rPr lang="en-US"/>
              <a:t>Copyright © 2021 by Ming-Long Lam, Ph.D.</a:t>
            </a:r>
            <a:endParaRPr lang="en-US" dirty="0"/>
          </a:p>
        </p:txBody>
      </p:sp>
      <p:sp>
        <p:nvSpPr>
          <p:cNvPr id="8" name="Speech Bubble: Oval 7">
            <a:extLst>
              <a:ext uri="{FF2B5EF4-FFF2-40B4-BE49-F238E27FC236}">
                <a16:creationId xmlns:a16="http://schemas.microsoft.com/office/drawing/2014/main" id="{BB6BE733-9FBE-4E22-801B-7B8E153AD183}"/>
              </a:ext>
            </a:extLst>
          </p:cNvPr>
          <p:cNvSpPr/>
          <p:nvPr/>
        </p:nvSpPr>
        <p:spPr>
          <a:xfrm>
            <a:off x="9227975" y="2400121"/>
            <a:ext cx="2743200" cy="2146041"/>
          </a:xfrm>
          <a:prstGeom prst="wedgeEllipseCallout">
            <a:avLst>
              <a:gd name="adj1" fmla="val -72874"/>
              <a:gd name="adj2" fmla="val 26848"/>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Did you spot any differences when compared with previous results?</a:t>
            </a:r>
          </a:p>
        </p:txBody>
      </p:sp>
    </p:spTree>
    <p:extLst>
      <p:ext uri="{BB962C8B-B14F-4D97-AF65-F5344CB8AC3E}">
        <p14:creationId xmlns:p14="http://schemas.microsoft.com/office/powerpoint/2010/main" val="3423894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Memory-Based Learning (</a:t>
            </a:r>
            <a:r>
              <a:rPr lang="en-US" b="1">
                <a:solidFill>
                  <a:schemeClr val="bg1"/>
                </a:solidFill>
              </a:rPr>
              <a:t>MBL) in Law</a:t>
            </a:r>
            <a:endParaRPr lang="en-US" b="1" dirty="0">
              <a:solidFill>
                <a:schemeClr val="bg1"/>
              </a:solidFill>
            </a:endParaRPr>
          </a:p>
        </p:txBody>
      </p:sp>
      <p:sp>
        <p:nvSpPr>
          <p:cNvPr id="7" name="Slide Number Placeholder 6"/>
          <p:cNvSpPr>
            <a:spLocks noGrp="1"/>
          </p:cNvSpPr>
          <p:nvPr>
            <p:ph type="sldNum" sz="quarter" idx="12"/>
          </p:nvPr>
        </p:nvSpPr>
        <p:spPr/>
        <p:txBody>
          <a:bodyPr/>
          <a:lstStyle/>
          <a:p>
            <a:fld id="{1C20BA80-1909-427C-B3BD-3DD8AEAFD5BE}" type="slidenum">
              <a:rPr lang="en-US" smtClean="0"/>
              <a:t>4</a:t>
            </a:fld>
            <a:endParaRPr lang="en-US" dirty="0"/>
          </a:p>
        </p:txBody>
      </p:sp>
      <p:sp>
        <p:nvSpPr>
          <p:cNvPr id="3" name="Content Placeholder 2"/>
          <p:cNvSpPr>
            <a:spLocks noGrp="1"/>
          </p:cNvSpPr>
          <p:nvPr>
            <p:ph idx="1"/>
          </p:nvPr>
        </p:nvSpPr>
        <p:spPr/>
        <p:txBody>
          <a:bodyPr>
            <a:normAutofit/>
          </a:bodyPr>
          <a:lstStyle/>
          <a:p>
            <a:pPr marL="0" indent="0">
              <a:buNone/>
            </a:pPr>
            <a:r>
              <a:rPr lang="en-US" b="1" dirty="0"/>
              <a:t>Legal Precedents</a:t>
            </a:r>
            <a:r>
              <a:rPr lang="en-US" dirty="0"/>
              <a:t>:</a:t>
            </a:r>
          </a:p>
          <a:p>
            <a:r>
              <a:rPr lang="en-US" b="1" dirty="0"/>
              <a:t>Precedent</a:t>
            </a:r>
            <a:r>
              <a:rPr lang="en-US" dirty="0"/>
              <a:t> refers to a court decision that is considered as authority for deciding subsequent cases involving identical or similar facts, or similar legal issues.</a:t>
            </a:r>
          </a:p>
          <a:p>
            <a:r>
              <a:rPr lang="en-US" b="1" dirty="0"/>
              <a:t>Precedent</a:t>
            </a:r>
            <a:r>
              <a:rPr lang="en-US" dirty="0"/>
              <a:t> ensures that individuals in similar situations are treated by judges alike instead of based on a particular judge’s personal views.</a:t>
            </a:r>
          </a:p>
          <a:p>
            <a:r>
              <a:rPr lang="en-US" b="1" dirty="0"/>
              <a:t>Precedent</a:t>
            </a:r>
            <a:r>
              <a:rPr lang="en-US" dirty="0"/>
              <a:t> is generally established by a series of decisions.  Sometimes, a single decision can create precedent.</a:t>
            </a:r>
          </a:p>
        </p:txBody>
      </p:sp>
      <p:sp>
        <p:nvSpPr>
          <p:cNvPr id="4" name="Footer Placeholder 3">
            <a:extLst>
              <a:ext uri="{FF2B5EF4-FFF2-40B4-BE49-F238E27FC236}">
                <a16:creationId xmlns:a16="http://schemas.microsoft.com/office/drawing/2014/main" id="{48584CA1-2DF5-4128-A764-E90337EE2096}"/>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7738354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573" y="1383728"/>
            <a:ext cx="4368602" cy="1009655"/>
          </a:xfrm>
        </p:spPr>
        <p:txBody>
          <a:bodyPr anchor="b">
            <a:normAutofit/>
          </a:bodyPr>
          <a:lstStyle/>
          <a:p>
            <a:r>
              <a:rPr lang="en-US" sz="5400" b="1" dirty="0">
                <a:solidFill>
                  <a:schemeClr val="bg1"/>
                </a:solidFill>
              </a:rPr>
              <a:t>Pop Quiz 1</a:t>
            </a:r>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0080" y="2806648"/>
            <a:ext cx="4243589" cy="3386919"/>
          </a:xfrm>
        </p:spPr>
        <p:txBody>
          <a:bodyPr>
            <a:normAutofit/>
          </a:bodyPr>
          <a:lstStyle/>
          <a:p>
            <a:pPr>
              <a:lnSpc>
                <a:spcPct val="100000"/>
              </a:lnSpc>
              <a:spcBef>
                <a:spcPts val="600"/>
              </a:spcBef>
            </a:pPr>
            <a:r>
              <a:rPr lang="en-US" sz="2400" dirty="0"/>
              <a:t>Online on Blackboard</a:t>
            </a:r>
          </a:p>
          <a:p>
            <a:pPr>
              <a:lnSpc>
                <a:spcPct val="100000"/>
              </a:lnSpc>
              <a:spcBef>
                <a:spcPts val="600"/>
              </a:spcBef>
            </a:pPr>
            <a:r>
              <a:rPr lang="en-US" sz="2400" dirty="0"/>
              <a:t>One question</a:t>
            </a:r>
          </a:p>
          <a:p>
            <a:pPr>
              <a:lnSpc>
                <a:spcPct val="100000"/>
              </a:lnSpc>
              <a:spcBef>
                <a:spcPts val="600"/>
              </a:spcBef>
            </a:pPr>
            <a:r>
              <a:rPr lang="en-US" sz="2400" dirty="0"/>
              <a:t>Two bonus points</a:t>
            </a:r>
          </a:p>
          <a:p>
            <a:pPr>
              <a:lnSpc>
                <a:spcPct val="100000"/>
              </a:lnSpc>
              <a:spcBef>
                <a:spcPts val="600"/>
              </a:spcBef>
            </a:pPr>
            <a:r>
              <a:rPr lang="en-US" sz="2400" dirty="0"/>
              <a:t>Make up to two attempts</a:t>
            </a:r>
          </a:p>
          <a:p>
            <a:pPr>
              <a:lnSpc>
                <a:spcPct val="100000"/>
              </a:lnSpc>
              <a:spcBef>
                <a:spcPts val="600"/>
              </a:spcBef>
            </a:pPr>
            <a:r>
              <a:rPr lang="en-US" sz="2400" dirty="0"/>
              <a:t>Take the highest score</a:t>
            </a:r>
          </a:p>
          <a:p>
            <a:pPr>
              <a:lnSpc>
                <a:spcPct val="100000"/>
              </a:lnSpc>
              <a:spcBef>
                <a:spcPts val="600"/>
              </a:spcBef>
            </a:pPr>
            <a:r>
              <a:rPr lang="en-US" sz="2400" dirty="0"/>
              <a:t>Answer before 12:00 Noon on January 29, 2021</a:t>
            </a:r>
          </a:p>
        </p:txBody>
      </p:sp>
      <p:pic>
        <p:nvPicPr>
          <p:cNvPr id="8" name="Picture 7">
            <a:extLst>
              <a:ext uri="{FF2B5EF4-FFF2-40B4-BE49-F238E27FC236}">
                <a16:creationId xmlns:a16="http://schemas.microsoft.com/office/drawing/2014/main" id="{B7D6EEE0-39EA-43F1-A55C-B16E8D0E08C9}"/>
              </a:ext>
            </a:extLst>
          </p:cNvPr>
          <p:cNvPicPr>
            <a:picLocks noChangeAspect="1"/>
          </p:cNvPicPr>
          <p:nvPr/>
        </p:nvPicPr>
        <p:blipFill rotWithShape="1">
          <a:blip r:embed="rId3"/>
          <a:srcRect l="9323" r="10434"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BEB61F86-7FB2-403F-B761-146378044C69}"/>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Copyright © 2021 by Ming-Long Lam, Ph.D.</a:t>
            </a:r>
          </a:p>
        </p:txBody>
      </p:sp>
      <p:sp>
        <p:nvSpPr>
          <p:cNvPr id="7" name="Slide Number Placeholder 6"/>
          <p:cNvSpPr>
            <a:spLocks noGrp="1"/>
          </p:cNvSpPr>
          <p:nvPr>
            <p:ph type="sldNum" sz="quarter" idx="12"/>
          </p:nvPr>
        </p:nvSpPr>
        <p:spPr>
          <a:xfrm>
            <a:off x="10439400" y="6356350"/>
            <a:ext cx="914400" cy="365125"/>
          </a:xfrm>
        </p:spPr>
        <p:txBody>
          <a:bodyPr>
            <a:normAutofit/>
          </a:bodyPr>
          <a:lstStyle/>
          <a:p>
            <a:pPr>
              <a:spcAft>
                <a:spcPts val="600"/>
              </a:spcAft>
            </a:pPr>
            <a:fld id="{1C20BA80-1909-427C-B3BD-3DD8AEAFD5BE}" type="slidenum">
              <a:rPr lang="en-US">
                <a:solidFill>
                  <a:srgbClr val="FFFFFF"/>
                </a:solidFill>
              </a:rPr>
              <a:pPr>
                <a:spcAft>
                  <a:spcPts val="600"/>
                </a:spcAft>
              </a:pPr>
              <a:t>40</a:t>
            </a:fld>
            <a:endParaRPr lang="en-US">
              <a:solidFill>
                <a:srgbClr val="FFFFFF"/>
              </a:solidFill>
            </a:endParaRPr>
          </a:p>
        </p:txBody>
      </p:sp>
    </p:spTree>
    <p:extLst>
      <p:ext uri="{BB962C8B-B14F-4D97-AF65-F5344CB8AC3E}">
        <p14:creationId xmlns:p14="http://schemas.microsoft.com/office/powerpoint/2010/main" val="379218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Number of Neighbors</a:t>
            </a:r>
          </a:p>
        </p:txBody>
      </p:sp>
      <p:sp>
        <p:nvSpPr>
          <p:cNvPr id="7" name="Slide Number Placeholder 6"/>
          <p:cNvSpPr>
            <a:spLocks noGrp="1"/>
          </p:cNvSpPr>
          <p:nvPr>
            <p:ph type="sldNum" sz="quarter" idx="12"/>
          </p:nvPr>
        </p:nvSpPr>
        <p:spPr/>
        <p:txBody>
          <a:bodyPr/>
          <a:lstStyle/>
          <a:p>
            <a:fld id="{1C20BA80-1909-427C-B3BD-3DD8AEAFD5BE}" type="slidenum">
              <a:rPr lang="en-US" smtClean="0"/>
              <a:t>41</a:t>
            </a:fld>
            <a:endParaRPr lang="en-US" dirty="0"/>
          </a:p>
        </p:txBody>
      </p:sp>
      <p:sp>
        <p:nvSpPr>
          <p:cNvPr id="3" name="Content Placeholder 2"/>
          <p:cNvSpPr>
            <a:spLocks noGrp="1"/>
          </p:cNvSpPr>
          <p:nvPr>
            <p:ph idx="1"/>
          </p:nvPr>
        </p:nvSpPr>
        <p:spPr>
          <a:xfrm>
            <a:off x="838200" y="1825625"/>
            <a:ext cx="5086350" cy="4351338"/>
          </a:xfrm>
        </p:spPr>
        <p:txBody>
          <a:bodyPr>
            <a:normAutofit fontScale="92500" lnSpcReduction="10000"/>
          </a:bodyPr>
          <a:lstStyle/>
          <a:p>
            <a:r>
              <a:rPr lang="en-US" dirty="0"/>
              <a:t>The </a:t>
            </a:r>
            <a:r>
              <a:rPr lang="en-US" i="1" dirty="0"/>
              <a:t>k</a:t>
            </a:r>
            <a:r>
              <a:rPr lang="en-US" dirty="0"/>
              <a:t> value must be an integer greater than zero</a:t>
            </a:r>
          </a:p>
          <a:p>
            <a:r>
              <a:rPr lang="en-US" dirty="0"/>
              <a:t>The choice can be subjective</a:t>
            </a:r>
          </a:p>
          <a:p>
            <a:r>
              <a:rPr lang="en-US" dirty="0"/>
              <a:t>If </a:t>
            </a:r>
            <a:r>
              <a:rPr lang="en-US" i="1" dirty="0"/>
              <a:t>k</a:t>
            </a:r>
            <a:r>
              <a:rPr lang="en-US" dirty="0"/>
              <a:t> is too small (say 1), then the results are either sensitive to noise observations or biased.</a:t>
            </a:r>
          </a:p>
          <a:p>
            <a:r>
              <a:rPr lang="en-US" dirty="0"/>
              <a:t>If </a:t>
            </a:r>
            <a:r>
              <a:rPr lang="en-US" i="1" dirty="0"/>
              <a:t>k</a:t>
            </a:r>
            <a:r>
              <a:rPr lang="en-US" dirty="0"/>
              <a:t> is too large (say 50), then the neighborhood may include observations which may cause more distraction than adding information.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091237" y="1857375"/>
            <a:ext cx="5943600" cy="3722606"/>
          </a:xfrm>
          <a:prstGeom prst="rect">
            <a:avLst/>
          </a:prstGeom>
          <a:solidFill>
            <a:srgbClr val="25BAE4"/>
          </a:solidFill>
        </p:spPr>
      </p:pic>
      <p:sp>
        <p:nvSpPr>
          <p:cNvPr id="4" name="Footer Placeholder 3">
            <a:extLst>
              <a:ext uri="{FF2B5EF4-FFF2-40B4-BE49-F238E27FC236}">
                <a16:creationId xmlns:a16="http://schemas.microsoft.com/office/drawing/2014/main" id="{BEB61F86-7FB2-403F-B761-146378044C69}"/>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110639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Determine the Number of Neighbors</a:t>
            </a:r>
          </a:p>
        </p:txBody>
      </p:sp>
      <p:sp>
        <p:nvSpPr>
          <p:cNvPr id="7" name="Slide Number Placeholder 6"/>
          <p:cNvSpPr>
            <a:spLocks noGrp="1"/>
          </p:cNvSpPr>
          <p:nvPr>
            <p:ph type="sldNum" sz="quarter" idx="12"/>
          </p:nvPr>
        </p:nvSpPr>
        <p:spPr/>
        <p:txBody>
          <a:bodyPr/>
          <a:lstStyle/>
          <a:p>
            <a:fld id="{1C20BA80-1909-427C-B3BD-3DD8AEAFD5BE}" type="slidenum">
              <a:rPr lang="en-US" smtClean="0"/>
              <a:t>42</a:t>
            </a:fld>
            <a:endParaRPr lang="en-US" dirty="0"/>
          </a:p>
        </p:txBody>
      </p:sp>
      <p:graphicFrame>
        <p:nvGraphicFramePr>
          <p:cNvPr id="4" name="Diagram 3">
            <a:extLst>
              <a:ext uri="{FF2B5EF4-FFF2-40B4-BE49-F238E27FC236}">
                <a16:creationId xmlns:a16="http://schemas.microsoft.com/office/drawing/2014/main" id="{46744297-707E-42A9-98CC-E15260578BE0}"/>
              </a:ext>
            </a:extLst>
          </p:cNvPr>
          <p:cNvGraphicFramePr/>
          <p:nvPr/>
        </p:nvGraphicFramePr>
        <p:xfrm>
          <a:off x="951322" y="1809947"/>
          <a:ext cx="10021478" cy="42341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CD4525B9-2F4E-4939-9DAA-334BE3720C13}"/>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6994502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Number of Neighbors</a:t>
            </a:r>
          </a:p>
        </p:txBody>
      </p:sp>
      <p:sp>
        <p:nvSpPr>
          <p:cNvPr id="7" name="Slide Number Placeholder 6"/>
          <p:cNvSpPr>
            <a:spLocks noGrp="1"/>
          </p:cNvSpPr>
          <p:nvPr>
            <p:ph type="sldNum" sz="quarter" idx="12"/>
          </p:nvPr>
        </p:nvSpPr>
        <p:spPr/>
        <p:txBody>
          <a:bodyPr/>
          <a:lstStyle/>
          <a:p>
            <a:fld id="{1C20BA80-1909-427C-B3BD-3DD8AEAFD5BE}" type="slidenum">
              <a:rPr lang="en-US" smtClean="0"/>
              <a:t>43</a:t>
            </a:fld>
            <a:endParaRPr lang="en-US" dirty="0"/>
          </a:p>
        </p:txBody>
      </p:sp>
      <p:sp>
        <p:nvSpPr>
          <p:cNvPr id="3" name="Content Placeholder 2"/>
          <p:cNvSpPr>
            <a:spLocks noGrp="1"/>
          </p:cNvSpPr>
          <p:nvPr>
            <p:ph idx="1"/>
          </p:nvPr>
        </p:nvSpPr>
        <p:spPr/>
        <p:txBody>
          <a:bodyPr>
            <a:normAutofit/>
          </a:bodyPr>
          <a:lstStyle/>
          <a:p>
            <a:pPr marL="0" indent="0">
              <a:buNone/>
            </a:pPr>
            <a:r>
              <a:rPr lang="en-US" b="1" dirty="0"/>
              <a:t>Grid Search for the Number of Neighbors</a:t>
            </a:r>
            <a:r>
              <a:rPr lang="en-US" dirty="0"/>
              <a:t>:</a:t>
            </a:r>
          </a:p>
          <a:p>
            <a:r>
              <a:rPr lang="en-US" dirty="0"/>
              <a:t>Select a range of integers, say 1 ≤ </a:t>
            </a:r>
            <a:r>
              <a:rPr lang="en-US" i="1" dirty="0"/>
              <a:t>k</a:t>
            </a:r>
            <a:r>
              <a:rPr lang="en-US" dirty="0"/>
              <a:t> ≤ 20</a:t>
            </a:r>
          </a:p>
          <a:p>
            <a:pPr lvl="1"/>
            <a:r>
              <a:rPr lang="en-US" dirty="0"/>
              <a:t>Choose the lower bound based on your idea of the minimum number of neighbors to make up a community</a:t>
            </a:r>
          </a:p>
          <a:p>
            <a:pPr lvl="1"/>
            <a:r>
              <a:rPr lang="en-US" dirty="0"/>
              <a:t>Choose the upper bound according to your ability to comprehend that many numbers of neighbors</a:t>
            </a:r>
          </a:p>
          <a:p>
            <a:r>
              <a:rPr lang="en-US" dirty="0"/>
              <a:t>Run the Nearest Neighbors algorithm for each value of </a:t>
            </a:r>
            <a:r>
              <a:rPr lang="en-US" i="1" dirty="0"/>
              <a:t>k</a:t>
            </a:r>
            <a:r>
              <a:rPr lang="en-US" dirty="0"/>
              <a:t> and obtain predicted values of the target variable</a:t>
            </a:r>
          </a:p>
          <a:p>
            <a:r>
              <a:rPr lang="en-US" dirty="0"/>
              <a:t>Select </a:t>
            </a:r>
            <a:r>
              <a:rPr lang="en-US" u="sng" dirty="0"/>
              <a:t>your</a:t>
            </a:r>
            <a:r>
              <a:rPr lang="en-US" dirty="0"/>
              <a:t> value of </a:t>
            </a:r>
            <a:r>
              <a:rPr lang="en-US" i="1" dirty="0"/>
              <a:t>k</a:t>
            </a:r>
            <a:r>
              <a:rPr lang="en-US" dirty="0"/>
              <a:t> such that the predicted values most “match” the observed values of the target variable</a:t>
            </a:r>
            <a:endParaRPr lang="en-US" i="1" dirty="0"/>
          </a:p>
          <a:p>
            <a:endParaRPr lang="en-US" dirty="0"/>
          </a:p>
        </p:txBody>
      </p:sp>
      <p:sp>
        <p:nvSpPr>
          <p:cNvPr id="4" name="Footer Placeholder 3">
            <a:extLst>
              <a:ext uri="{FF2B5EF4-FFF2-40B4-BE49-F238E27FC236}">
                <a16:creationId xmlns:a16="http://schemas.microsoft.com/office/drawing/2014/main" id="{D65A57A8-A141-4E90-9CDA-60093473CFAC}"/>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6747293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Classification or Prediction</a:t>
            </a:r>
          </a:p>
        </p:txBody>
      </p:sp>
      <p:sp>
        <p:nvSpPr>
          <p:cNvPr id="7" name="Slide Number Placeholder 6"/>
          <p:cNvSpPr>
            <a:spLocks noGrp="1"/>
          </p:cNvSpPr>
          <p:nvPr>
            <p:ph type="sldNum" sz="quarter" idx="12"/>
          </p:nvPr>
        </p:nvSpPr>
        <p:spPr/>
        <p:txBody>
          <a:bodyPr/>
          <a:lstStyle/>
          <a:p>
            <a:fld id="{1C20BA80-1909-427C-B3BD-3DD8AEAFD5BE}" type="slidenum">
              <a:rPr lang="en-US" smtClean="0"/>
              <a:t>44</a:t>
            </a:fld>
            <a:endParaRPr lang="en-US" dirty="0"/>
          </a:p>
        </p:txBody>
      </p:sp>
      <p:sp>
        <p:nvSpPr>
          <p:cNvPr id="3" name="Content Placeholder 2"/>
          <p:cNvSpPr>
            <a:spLocks noGrp="1"/>
          </p:cNvSpPr>
          <p:nvPr>
            <p:ph idx="1"/>
          </p:nvPr>
        </p:nvSpPr>
        <p:spPr/>
        <p:txBody>
          <a:bodyPr>
            <a:normAutofit/>
          </a:bodyPr>
          <a:lstStyle/>
          <a:p>
            <a:pPr marL="0" indent="0">
              <a:buNone/>
            </a:pPr>
            <a:r>
              <a:rPr lang="en-US" b="1" dirty="0"/>
              <a:t>Classification</a:t>
            </a:r>
            <a:r>
              <a:rPr lang="en-US" dirty="0"/>
              <a:t>:</a:t>
            </a:r>
          </a:p>
          <a:p>
            <a:r>
              <a:rPr lang="en-US" dirty="0"/>
              <a:t>Target is categorical</a:t>
            </a:r>
          </a:p>
          <a:p>
            <a:r>
              <a:rPr lang="en-US" dirty="0"/>
              <a:t>Probabilities of the categories from the neighbors are calculated</a:t>
            </a:r>
          </a:p>
          <a:p>
            <a:r>
              <a:rPr lang="en-US" dirty="0"/>
              <a:t>The category with the highest probability is the predicted target value</a:t>
            </a:r>
          </a:p>
          <a:p>
            <a:endParaRPr lang="en-US" dirty="0"/>
          </a:p>
          <a:p>
            <a:pPr marL="0" indent="0">
              <a:buNone/>
            </a:pPr>
            <a:r>
              <a:rPr lang="en-US" b="1" dirty="0"/>
              <a:t>Prediction</a:t>
            </a:r>
            <a:r>
              <a:rPr lang="en-US" dirty="0"/>
              <a:t>:</a:t>
            </a:r>
          </a:p>
          <a:p>
            <a:r>
              <a:rPr lang="en-US" dirty="0"/>
              <a:t>Target is of interval type</a:t>
            </a:r>
          </a:p>
          <a:p>
            <a:r>
              <a:rPr lang="en-US" dirty="0"/>
              <a:t>Mean or median of the neighbors is the predicted target value</a:t>
            </a:r>
          </a:p>
          <a:p>
            <a:pPr marL="0" indent="0">
              <a:buNone/>
            </a:pPr>
            <a:endParaRPr lang="en-US" dirty="0"/>
          </a:p>
          <a:p>
            <a:endParaRPr lang="en-US" dirty="0"/>
          </a:p>
        </p:txBody>
      </p:sp>
      <p:sp>
        <p:nvSpPr>
          <p:cNvPr id="4" name="Footer Placeholder 3">
            <a:extLst>
              <a:ext uri="{FF2B5EF4-FFF2-40B4-BE49-F238E27FC236}">
                <a16:creationId xmlns:a16="http://schemas.microsoft.com/office/drawing/2014/main" id="{7EBD91C2-F477-45F6-8BF3-44C58D65BA22}"/>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6938472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Toy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45</a:t>
            </a:fld>
            <a:endParaRPr lang="en-US" dirty="0"/>
          </a:p>
        </p:txBody>
      </p:sp>
      <p:sp>
        <p:nvSpPr>
          <p:cNvPr id="3" name="Content Placeholder 2"/>
          <p:cNvSpPr>
            <a:spLocks noGrp="1"/>
          </p:cNvSpPr>
          <p:nvPr>
            <p:ph idx="1"/>
          </p:nvPr>
        </p:nvSpPr>
        <p:spPr>
          <a:xfrm>
            <a:off x="4924424" y="1825625"/>
            <a:ext cx="6429375" cy="4351338"/>
          </a:xfrm>
        </p:spPr>
        <p:txBody>
          <a:bodyPr>
            <a:normAutofit/>
          </a:bodyPr>
          <a:lstStyle/>
          <a:p>
            <a:r>
              <a:rPr lang="en-US" dirty="0"/>
              <a:t>Two input variables: x1 and x2</a:t>
            </a:r>
          </a:p>
          <a:p>
            <a:r>
              <a:rPr lang="en-US" dirty="0"/>
              <a:t>One target: y</a:t>
            </a:r>
          </a:p>
          <a:p>
            <a:r>
              <a:rPr lang="en-US" dirty="0"/>
              <a:t>Ten observations</a:t>
            </a:r>
          </a:p>
          <a:p>
            <a:r>
              <a:rPr lang="en-US" dirty="0"/>
              <a:t>Euclidean distance between </a:t>
            </a:r>
            <a:r>
              <a:rPr lang="en-US" u="sng" dirty="0"/>
              <a:t>first</a:t>
            </a:r>
            <a:r>
              <a:rPr lang="en-US" dirty="0"/>
              <a:t> two cases:</a:t>
            </a:r>
          </a:p>
          <a:p>
            <a:pPr marL="457200" lvl="1" indent="0">
              <a:buNone/>
            </a:pPr>
            <a:r>
              <a:rPr lang="en-US" dirty="0"/>
              <a:t>SQRT((7.7 – 9.5)</a:t>
            </a:r>
            <a:r>
              <a:rPr lang="en-US" baseline="30000" dirty="0"/>
              <a:t>2</a:t>
            </a:r>
            <a:r>
              <a:rPr lang="en-US" dirty="0"/>
              <a:t> + ((-37) – (-38))</a:t>
            </a:r>
            <a:r>
              <a:rPr lang="en-US" baseline="30000" dirty="0"/>
              <a:t>2</a:t>
            </a:r>
            <a:r>
              <a:rPr lang="en-US" dirty="0"/>
              <a:t>)</a:t>
            </a:r>
            <a:br>
              <a:rPr lang="en-US" dirty="0"/>
            </a:br>
            <a:r>
              <a:rPr lang="en-US" dirty="0"/>
              <a:t>= SQRT(4.24)</a:t>
            </a:r>
            <a:br>
              <a:rPr lang="en-US" dirty="0"/>
            </a:br>
            <a:r>
              <a:rPr lang="en-US" dirty="0"/>
              <a:t>= 2.0591 (up to 4 decimal places)</a:t>
            </a:r>
          </a:p>
          <a:p>
            <a:pPr marL="0" indent="0">
              <a:buNone/>
            </a:pPr>
            <a:endParaRPr lang="en-US" dirty="0"/>
          </a:p>
          <a:p>
            <a:endParaRPr lang="en-US" dirty="0"/>
          </a:p>
        </p:txBody>
      </p:sp>
      <p:graphicFrame>
        <p:nvGraphicFramePr>
          <p:cNvPr id="5" name="Table 4"/>
          <p:cNvGraphicFramePr>
            <a:graphicFrameLocks noGrp="1"/>
          </p:cNvGraphicFramePr>
          <p:nvPr/>
        </p:nvGraphicFramePr>
        <p:xfrm>
          <a:off x="838200" y="1857375"/>
          <a:ext cx="3804424" cy="4086222"/>
        </p:xfrm>
        <a:graphic>
          <a:graphicData uri="http://schemas.openxmlformats.org/drawingml/2006/table">
            <a:tbl>
              <a:tblPr/>
              <a:tblGrid>
                <a:gridCol w="951106">
                  <a:extLst>
                    <a:ext uri="{9D8B030D-6E8A-4147-A177-3AD203B41FA5}">
                      <a16:colId xmlns:a16="http://schemas.microsoft.com/office/drawing/2014/main" val="3071340975"/>
                    </a:ext>
                  </a:extLst>
                </a:gridCol>
                <a:gridCol w="951106">
                  <a:extLst>
                    <a:ext uri="{9D8B030D-6E8A-4147-A177-3AD203B41FA5}">
                      <a16:colId xmlns:a16="http://schemas.microsoft.com/office/drawing/2014/main" val="2174940676"/>
                    </a:ext>
                  </a:extLst>
                </a:gridCol>
                <a:gridCol w="951106">
                  <a:extLst>
                    <a:ext uri="{9D8B030D-6E8A-4147-A177-3AD203B41FA5}">
                      <a16:colId xmlns:a16="http://schemas.microsoft.com/office/drawing/2014/main" val="1559552127"/>
                    </a:ext>
                  </a:extLst>
                </a:gridCol>
                <a:gridCol w="951106">
                  <a:extLst>
                    <a:ext uri="{9D8B030D-6E8A-4147-A177-3AD203B41FA5}">
                      <a16:colId xmlns:a16="http://schemas.microsoft.com/office/drawing/2014/main" val="1271324163"/>
                    </a:ext>
                  </a:extLst>
                </a:gridCol>
              </a:tblGrid>
              <a:tr h="386535">
                <a:tc>
                  <a:txBody>
                    <a:bodyPr/>
                    <a:lstStyle/>
                    <a:p>
                      <a:pPr algn="ctr" fontAlgn="ctr"/>
                      <a:r>
                        <a:rPr lang="en-US" sz="1600" b="1" i="0" u="none" strike="noStrike" dirty="0" err="1">
                          <a:solidFill>
                            <a:srgbClr val="000000"/>
                          </a:solidFill>
                          <a:effectLst/>
                          <a:latin typeface="Calibri" panose="020F0502020204030204" pitchFamily="34" charset="0"/>
                        </a:rPr>
                        <a:t>CaseID</a:t>
                      </a:r>
                      <a:endParaRPr lang="en-US" sz="16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Calibri" panose="020F0502020204030204" pitchFamily="34" charset="0"/>
                        </a:rPr>
                        <a:t>x1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Calibri" panose="020F0502020204030204" pitchFamily="34" charset="0"/>
                        </a:rPr>
                        <a:t>x2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7176270"/>
                  </a:ext>
                </a:extLst>
              </a:tr>
              <a:tr h="386535">
                <a:tc>
                  <a:txBody>
                    <a:bodyPr/>
                    <a:lstStyle/>
                    <a:p>
                      <a:pPr algn="ctr" fontAlgn="ctr"/>
                      <a:r>
                        <a:rPr lang="en-US" sz="16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461006694"/>
                  </a:ext>
                </a:extLst>
              </a:tr>
              <a:tr h="368128">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168680480"/>
                  </a:ext>
                </a:extLst>
              </a:tr>
              <a:tr h="368128">
                <a:tc>
                  <a:txBody>
                    <a:bodyPr/>
                    <a:lstStyle/>
                    <a:p>
                      <a:pPr algn="ctr" fontAlgn="ctr"/>
                      <a:r>
                        <a:rPr lang="en-US"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1507842"/>
                  </a:ext>
                </a:extLst>
              </a:tr>
              <a:tr h="368128">
                <a:tc>
                  <a:txBody>
                    <a:bodyPr/>
                    <a:lstStyle/>
                    <a:p>
                      <a:pPr algn="ctr" fontAlgn="ctr"/>
                      <a:r>
                        <a:rPr lang="en-US" sz="16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835197"/>
                  </a:ext>
                </a:extLst>
              </a:tr>
              <a:tr h="368128">
                <a:tc>
                  <a:txBody>
                    <a:bodyPr/>
                    <a:lstStyle/>
                    <a:p>
                      <a:pPr algn="ctr" fontAlgn="ctr"/>
                      <a:r>
                        <a:rPr lang="en-US" sz="16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6649303"/>
                  </a:ext>
                </a:extLst>
              </a:tr>
              <a:tr h="368128">
                <a:tc>
                  <a:txBody>
                    <a:bodyPr/>
                    <a:lstStyle/>
                    <a:p>
                      <a:pPr algn="ctr" fontAlgn="ctr"/>
                      <a:r>
                        <a:rPr lang="en-US" sz="16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8930506"/>
                  </a:ext>
                </a:extLst>
              </a:tr>
              <a:tr h="368128">
                <a:tc>
                  <a:txBody>
                    <a:bodyPr/>
                    <a:lstStyle/>
                    <a:p>
                      <a:pPr algn="ctr" fontAlgn="ctr"/>
                      <a:r>
                        <a:rPr lang="en-US" sz="16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8221392"/>
                  </a:ext>
                </a:extLst>
              </a:tr>
              <a:tr h="368128">
                <a:tc>
                  <a:txBody>
                    <a:bodyPr/>
                    <a:lstStyle/>
                    <a:p>
                      <a:pPr algn="ctr" fontAlgn="ctr"/>
                      <a:r>
                        <a:rPr lang="en-US" sz="16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1046351"/>
                  </a:ext>
                </a:extLst>
              </a:tr>
              <a:tr h="368128">
                <a:tc>
                  <a:txBody>
                    <a:bodyPr/>
                    <a:lstStyle/>
                    <a:p>
                      <a:pPr algn="ctr" fontAlgn="ctr"/>
                      <a:r>
                        <a:rPr lang="en-US" sz="16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5612981"/>
                  </a:ext>
                </a:extLst>
              </a:tr>
              <a:tr h="368128">
                <a:tc>
                  <a:txBody>
                    <a:bodyPr/>
                    <a:lstStyle/>
                    <a:p>
                      <a:pPr algn="ctr" fontAlgn="ctr"/>
                      <a:r>
                        <a:rPr lang="en-US" sz="16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7670508"/>
                  </a:ext>
                </a:extLst>
              </a:tr>
            </a:tbl>
          </a:graphicData>
        </a:graphic>
      </p:graphicFrame>
      <p:sp>
        <p:nvSpPr>
          <p:cNvPr id="4" name="Footer Placeholder 3">
            <a:extLst>
              <a:ext uri="{FF2B5EF4-FFF2-40B4-BE49-F238E27FC236}">
                <a16:creationId xmlns:a16="http://schemas.microsoft.com/office/drawing/2014/main" id="{38029C17-5DE3-4609-9960-B545B3809015}"/>
              </a:ext>
            </a:extLst>
          </p:cNvPr>
          <p:cNvSpPr>
            <a:spLocks noGrp="1"/>
          </p:cNvSpPr>
          <p:nvPr>
            <p:ph type="ftr" sz="quarter" idx="11"/>
          </p:nvPr>
        </p:nvSpPr>
        <p:spPr/>
        <p:txBody>
          <a:bodyPr/>
          <a:lstStyle/>
          <a:p>
            <a:r>
              <a:rPr lang="en-US"/>
              <a:t>Copyright © 2021 by Ming-Long Lam, Ph.D.</a:t>
            </a: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A3C1229-E5DA-496B-BA6B-CCD502C97A69}"/>
                  </a:ext>
                </a:extLst>
              </p:cNvPr>
              <p:cNvSpPr txBox="1"/>
              <p:nvPr/>
            </p:nvSpPr>
            <p:spPr>
              <a:xfrm>
                <a:off x="10262118" y="3714281"/>
                <a:ext cx="1539551" cy="372410"/>
              </a:xfrm>
              <a:prstGeom prst="rect">
                <a:avLst/>
              </a:prstGeom>
              <a:solidFill>
                <a:srgbClr val="FFFF00"/>
              </a:solidFill>
            </p:spPr>
            <p:txBody>
              <a:bodyPr wrap="square" rtlCol="0">
                <a:spAutoFit/>
              </a:bodyPr>
              <a:lstStyle/>
              <a:p>
                <a:r>
                  <a:rPr lang="en-US" dirty="0"/>
                  <a:t>SQRT(x) =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𝑥</m:t>
                        </m:r>
                      </m:e>
                    </m:rad>
                  </m:oMath>
                </a14:m>
                <a:endParaRPr lang="en-US" dirty="0"/>
              </a:p>
            </p:txBody>
          </p:sp>
        </mc:Choice>
        <mc:Fallback xmlns="">
          <p:sp>
            <p:nvSpPr>
              <p:cNvPr id="6" name="TextBox 5">
                <a:extLst>
                  <a:ext uri="{FF2B5EF4-FFF2-40B4-BE49-F238E27FC236}">
                    <a16:creationId xmlns:a16="http://schemas.microsoft.com/office/drawing/2014/main" id="{4A3C1229-E5DA-496B-BA6B-CCD502C97A69}"/>
                  </a:ext>
                </a:extLst>
              </p:cNvPr>
              <p:cNvSpPr txBox="1">
                <a:spLocks noRot="1" noChangeAspect="1" noMove="1" noResize="1" noEditPoints="1" noAdjustHandles="1" noChangeArrowheads="1" noChangeShapeType="1" noTextEdit="1"/>
              </p:cNvSpPr>
              <p:nvPr/>
            </p:nvSpPr>
            <p:spPr>
              <a:xfrm>
                <a:off x="10262118" y="3714281"/>
                <a:ext cx="1539551" cy="372410"/>
              </a:xfrm>
              <a:prstGeom prst="rect">
                <a:avLst/>
              </a:prstGeom>
              <a:blipFill>
                <a:blip r:embed="rId3"/>
                <a:stretch>
                  <a:fillRect l="-3162" t="-6557" b="-26230"/>
                </a:stretch>
              </a:blipFill>
            </p:spPr>
            <p:txBody>
              <a:bodyPr/>
              <a:lstStyle/>
              <a:p>
                <a:r>
                  <a:rPr lang="en-US">
                    <a:noFill/>
                  </a:rPr>
                  <a:t> </a:t>
                </a:r>
              </a:p>
            </p:txBody>
          </p:sp>
        </mc:Fallback>
      </mc:AlternateContent>
    </p:spTree>
    <p:extLst>
      <p:ext uri="{BB962C8B-B14F-4D97-AF65-F5344CB8AC3E}">
        <p14:creationId xmlns:p14="http://schemas.microsoft.com/office/powerpoint/2010/main" val="1596211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US" b="1" dirty="0"/>
              <a:t>Euclidean Distance Matrix</a:t>
            </a:r>
            <a:r>
              <a:rPr lang="en-US" dirty="0"/>
              <a:t>:</a:t>
            </a:r>
          </a:p>
        </p:txBody>
      </p:sp>
      <p:sp>
        <p:nvSpPr>
          <p:cNvPr id="2" name="Title 1"/>
          <p:cNvSpPr>
            <a:spLocks noGrp="1"/>
          </p:cNvSpPr>
          <p:nvPr>
            <p:ph type="title"/>
          </p:nvPr>
        </p:nvSpPr>
        <p:spPr/>
        <p:txBody>
          <a:bodyPr/>
          <a:lstStyle/>
          <a:p>
            <a:r>
              <a:rPr lang="en-US" b="1" dirty="0">
                <a:solidFill>
                  <a:schemeClr val="bg1"/>
                </a:solidFill>
              </a:rPr>
              <a:t>Toy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46</a:t>
            </a:fld>
            <a:endParaRPr lang="en-US" dirty="0"/>
          </a:p>
        </p:txBody>
      </p:sp>
      <p:graphicFrame>
        <p:nvGraphicFramePr>
          <p:cNvPr id="8" name="Table 7"/>
          <p:cNvGraphicFramePr>
            <a:graphicFrameLocks noGrp="1"/>
          </p:cNvGraphicFramePr>
          <p:nvPr/>
        </p:nvGraphicFramePr>
        <p:xfrm>
          <a:off x="901699" y="2486813"/>
          <a:ext cx="10379076" cy="3266286"/>
        </p:xfrm>
        <a:graphic>
          <a:graphicData uri="http://schemas.openxmlformats.org/drawingml/2006/table">
            <a:tbl>
              <a:tblPr/>
              <a:tblGrid>
                <a:gridCol w="791366">
                  <a:extLst>
                    <a:ext uri="{9D8B030D-6E8A-4147-A177-3AD203B41FA5}">
                      <a16:colId xmlns:a16="http://schemas.microsoft.com/office/drawing/2014/main" val="1231420248"/>
                    </a:ext>
                  </a:extLst>
                </a:gridCol>
                <a:gridCol w="958771">
                  <a:extLst>
                    <a:ext uri="{9D8B030D-6E8A-4147-A177-3AD203B41FA5}">
                      <a16:colId xmlns:a16="http://schemas.microsoft.com/office/drawing/2014/main" val="2989992112"/>
                    </a:ext>
                  </a:extLst>
                </a:gridCol>
                <a:gridCol w="958771">
                  <a:extLst>
                    <a:ext uri="{9D8B030D-6E8A-4147-A177-3AD203B41FA5}">
                      <a16:colId xmlns:a16="http://schemas.microsoft.com/office/drawing/2014/main" val="3360889156"/>
                    </a:ext>
                  </a:extLst>
                </a:gridCol>
                <a:gridCol w="958771">
                  <a:extLst>
                    <a:ext uri="{9D8B030D-6E8A-4147-A177-3AD203B41FA5}">
                      <a16:colId xmlns:a16="http://schemas.microsoft.com/office/drawing/2014/main" val="1383926113"/>
                    </a:ext>
                  </a:extLst>
                </a:gridCol>
                <a:gridCol w="958771">
                  <a:extLst>
                    <a:ext uri="{9D8B030D-6E8A-4147-A177-3AD203B41FA5}">
                      <a16:colId xmlns:a16="http://schemas.microsoft.com/office/drawing/2014/main" val="1419802399"/>
                    </a:ext>
                  </a:extLst>
                </a:gridCol>
                <a:gridCol w="958771">
                  <a:extLst>
                    <a:ext uri="{9D8B030D-6E8A-4147-A177-3AD203B41FA5}">
                      <a16:colId xmlns:a16="http://schemas.microsoft.com/office/drawing/2014/main" val="750526191"/>
                    </a:ext>
                  </a:extLst>
                </a:gridCol>
                <a:gridCol w="958771">
                  <a:extLst>
                    <a:ext uri="{9D8B030D-6E8A-4147-A177-3AD203B41FA5}">
                      <a16:colId xmlns:a16="http://schemas.microsoft.com/office/drawing/2014/main" val="1065826374"/>
                    </a:ext>
                  </a:extLst>
                </a:gridCol>
                <a:gridCol w="958771">
                  <a:extLst>
                    <a:ext uri="{9D8B030D-6E8A-4147-A177-3AD203B41FA5}">
                      <a16:colId xmlns:a16="http://schemas.microsoft.com/office/drawing/2014/main" val="2788004581"/>
                    </a:ext>
                  </a:extLst>
                </a:gridCol>
                <a:gridCol w="958771">
                  <a:extLst>
                    <a:ext uri="{9D8B030D-6E8A-4147-A177-3AD203B41FA5}">
                      <a16:colId xmlns:a16="http://schemas.microsoft.com/office/drawing/2014/main" val="1693555477"/>
                    </a:ext>
                  </a:extLst>
                </a:gridCol>
                <a:gridCol w="958771">
                  <a:extLst>
                    <a:ext uri="{9D8B030D-6E8A-4147-A177-3AD203B41FA5}">
                      <a16:colId xmlns:a16="http://schemas.microsoft.com/office/drawing/2014/main" val="3108269864"/>
                    </a:ext>
                  </a:extLst>
                </a:gridCol>
                <a:gridCol w="958771">
                  <a:extLst>
                    <a:ext uri="{9D8B030D-6E8A-4147-A177-3AD203B41FA5}">
                      <a16:colId xmlns:a16="http://schemas.microsoft.com/office/drawing/2014/main" val="1342050515"/>
                    </a:ext>
                  </a:extLst>
                </a:gridCol>
              </a:tblGrid>
              <a:tr h="269941">
                <a:tc>
                  <a:txBody>
                    <a:bodyPr/>
                    <a:lstStyle/>
                    <a:p>
                      <a:pPr algn="l" fontAlgn="b"/>
                      <a:r>
                        <a:rPr lang="en-US" sz="14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ctr" fontAlgn="b"/>
                      <a:r>
                        <a:rPr lang="en-US" sz="1400" b="1" i="0" u="none" strike="noStrike" dirty="0" err="1">
                          <a:solidFill>
                            <a:srgbClr val="000000"/>
                          </a:solidFill>
                          <a:effectLst/>
                          <a:latin typeface="Calibri" panose="020F0502020204030204" pitchFamily="34" charset="0"/>
                        </a:rPr>
                        <a:t>CaseID</a:t>
                      </a:r>
                      <a:endParaRPr lang="en-US" sz="1400" b="1" i="0" u="none" strike="noStrike" dirty="0">
                        <a:solidFill>
                          <a:srgbClr val="000000"/>
                        </a:solidFill>
                        <a:effectLst/>
                        <a:latin typeface="Calibri" panose="020F0502020204030204" pitchFamily="34" charset="0"/>
                      </a:endParaRP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20685070"/>
                  </a:ext>
                </a:extLst>
              </a:tr>
              <a:tr h="283438">
                <a:tc>
                  <a:txBody>
                    <a:bodyPr/>
                    <a:lstStyle/>
                    <a:p>
                      <a:pPr algn="ctr" fontAlgn="b"/>
                      <a:r>
                        <a:rPr lang="en-US" sz="1400" b="1" i="0" u="none" strike="noStrike" dirty="0" err="1">
                          <a:solidFill>
                            <a:srgbClr val="000000"/>
                          </a:solidFill>
                          <a:effectLst/>
                          <a:latin typeface="Calibri" panose="020F0502020204030204" pitchFamily="34" charset="0"/>
                        </a:rPr>
                        <a:t>CaseID</a:t>
                      </a:r>
                      <a:endParaRPr lang="en-US" sz="14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1</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875947259"/>
                  </a:ext>
                </a:extLst>
              </a:tr>
              <a:tr h="283438">
                <a:tc>
                  <a:txBody>
                    <a:bodyPr/>
                    <a:lstStyle/>
                    <a:p>
                      <a:pPr algn="ctr" fontAlgn="b"/>
                      <a:r>
                        <a:rPr lang="en-US" sz="1400" b="1"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2.0591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5.5758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38.0258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8.1394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30.1398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31.0780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24.1100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14.4309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18.0613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146013"/>
                  </a:ext>
                </a:extLst>
              </a:tr>
              <a:tr h="269941">
                <a:tc>
                  <a:txBody>
                    <a:bodyPr/>
                    <a:lstStyle/>
                    <a:p>
                      <a:pPr algn="ctr" fontAlgn="b"/>
                      <a:r>
                        <a:rPr lang="en-US" sz="1400" b="1"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2.0591</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7.6322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37.0022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10.1139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31.3543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32.2490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23.0054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15.9088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17.8440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9323398"/>
                  </a:ext>
                </a:extLst>
              </a:tr>
              <a:tr h="269941">
                <a:tc>
                  <a:txBody>
                    <a:bodyPr/>
                    <a:lstStyle/>
                    <a:p>
                      <a:pPr algn="ctr" fontAlgn="b"/>
                      <a:r>
                        <a:rPr lang="en-US" sz="1400" b="1"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5.5758</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7.6322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41.4513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3.1048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27.0599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28.1114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27.8927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11.0653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20.0489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509486"/>
                  </a:ext>
                </a:extLst>
              </a:tr>
              <a:tr h="269941">
                <a:tc>
                  <a:txBody>
                    <a:bodyPr/>
                    <a:lstStyle/>
                    <a:p>
                      <a:pPr algn="ctr" fontAlgn="b"/>
                      <a:r>
                        <a:rPr lang="en-US" sz="1400" b="1"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38.0258</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37.0022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41.4513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44.5377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68.1358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69.0938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14.0289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52.2304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22.2991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0536011"/>
                  </a:ext>
                </a:extLst>
              </a:tr>
              <a:tr h="269941">
                <a:tc>
                  <a:txBody>
                    <a:bodyPr/>
                    <a:lstStyle/>
                    <a:p>
                      <a:pPr algn="ctr" fontAlgn="b"/>
                      <a:r>
                        <a:rPr lang="en-US" sz="1400" b="1"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8.1394</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10.1139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3.1048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44.5377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24.1404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25.2169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30.9974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8.2462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23.0078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3230506"/>
                  </a:ext>
                </a:extLst>
              </a:tr>
              <a:tr h="269941">
                <a:tc>
                  <a:txBody>
                    <a:bodyPr/>
                    <a:lstStyle/>
                    <a:p>
                      <a:pPr algn="ctr" fontAlgn="b"/>
                      <a:r>
                        <a:rPr lang="en-US" sz="1400" b="1"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30.1398</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31.3543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27.0599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68.1358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24.1404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1.2207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54.2498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16.0112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47.1088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0446570"/>
                  </a:ext>
                </a:extLst>
              </a:tr>
              <a:tr h="269941">
                <a:tc>
                  <a:txBody>
                    <a:bodyPr/>
                    <a:lstStyle/>
                    <a:p>
                      <a:pPr algn="ctr" fontAlgn="b"/>
                      <a:r>
                        <a:rPr lang="en-US" sz="1400" b="1"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31.0780</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32.2490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28.1114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69.0938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25.2169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1.2207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55.1838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17.0496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48.1582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3186612"/>
                  </a:ext>
                </a:extLst>
              </a:tr>
              <a:tr h="269941">
                <a:tc>
                  <a:txBody>
                    <a:bodyPr/>
                    <a:lstStyle/>
                    <a:p>
                      <a:pPr algn="ctr" fontAlgn="b"/>
                      <a:r>
                        <a:rPr lang="en-US" sz="1400" b="1"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24.1100</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23.0054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27.8927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14.0289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30.9974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54.2498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55.1838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38.4401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10.9343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1946678"/>
                  </a:ext>
                </a:extLst>
              </a:tr>
              <a:tr h="269941">
                <a:tc>
                  <a:txBody>
                    <a:bodyPr/>
                    <a:lstStyle/>
                    <a:p>
                      <a:pPr algn="ctr" fontAlgn="b"/>
                      <a:r>
                        <a:rPr lang="en-US" sz="1400" b="1"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14.4309</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15.9088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11.0653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52.2304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8.2462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16.0112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17.0496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38.4401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31.1088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9757327"/>
                  </a:ext>
                </a:extLst>
              </a:tr>
              <a:tr h="269941">
                <a:tc>
                  <a:txBody>
                    <a:bodyPr/>
                    <a:lstStyle/>
                    <a:p>
                      <a:pPr algn="ctr" fontAlgn="b"/>
                      <a:r>
                        <a:rPr lang="en-US" sz="1400" b="1" i="0" u="none" strike="noStrike" dirty="0">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18.0613</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17.8440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20.0489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22.2991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23.0078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47.1088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48.1582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10.9343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31.1088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7731690"/>
                  </a:ext>
                </a:extLst>
              </a:tr>
            </a:tbl>
          </a:graphicData>
        </a:graphic>
      </p:graphicFrame>
      <p:sp>
        <p:nvSpPr>
          <p:cNvPr id="3" name="Footer Placeholder 2">
            <a:extLst>
              <a:ext uri="{FF2B5EF4-FFF2-40B4-BE49-F238E27FC236}">
                <a16:creationId xmlns:a16="http://schemas.microsoft.com/office/drawing/2014/main" id="{7ABE6FBC-1D20-4713-B97A-A06604869382}"/>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2300382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US" b="1" dirty="0"/>
              <a:t>Rank the Euclidean distances</a:t>
            </a:r>
            <a:r>
              <a:rPr lang="en-US" dirty="0"/>
              <a:t>:</a:t>
            </a:r>
          </a:p>
          <a:p>
            <a:pPr lvl="1"/>
            <a:r>
              <a:rPr lang="en-US" dirty="0"/>
              <a:t>1 = the most nearest neighbor which is yourself</a:t>
            </a:r>
          </a:p>
          <a:p>
            <a:pPr lvl="1"/>
            <a:r>
              <a:rPr lang="en-US" dirty="0"/>
              <a:t>10 = the least nearest (i.e., most distant) neighbor</a:t>
            </a:r>
          </a:p>
        </p:txBody>
      </p:sp>
      <p:sp>
        <p:nvSpPr>
          <p:cNvPr id="2" name="Title 1"/>
          <p:cNvSpPr>
            <a:spLocks noGrp="1"/>
          </p:cNvSpPr>
          <p:nvPr>
            <p:ph type="title"/>
          </p:nvPr>
        </p:nvSpPr>
        <p:spPr/>
        <p:txBody>
          <a:bodyPr/>
          <a:lstStyle/>
          <a:p>
            <a:r>
              <a:rPr lang="en-US" b="1" dirty="0">
                <a:solidFill>
                  <a:schemeClr val="bg1"/>
                </a:solidFill>
              </a:rPr>
              <a:t>Toy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47</a:t>
            </a:fld>
            <a:endParaRPr lang="en-US" dirty="0"/>
          </a:p>
        </p:txBody>
      </p:sp>
      <p:graphicFrame>
        <p:nvGraphicFramePr>
          <p:cNvPr id="8" name="Table 7"/>
          <p:cNvGraphicFramePr>
            <a:graphicFrameLocks noGrp="1"/>
          </p:cNvGraphicFramePr>
          <p:nvPr/>
        </p:nvGraphicFramePr>
        <p:xfrm>
          <a:off x="974724" y="3267863"/>
          <a:ext cx="10379076" cy="1750224"/>
        </p:xfrm>
        <a:graphic>
          <a:graphicData uri="http://schemas.openxmlformats.org/drawingml/2006/table">
            <a:tbl>
              <a:tblPr/>
              <a:tblGrid>
                <a:gridCol w="791366">
                  <a:extLst>
                    <a:ext uri="{9D8B030D-6E8A-4147-A177-3AD203B41FA5}">
                      <a16:colId xmlns:a16="http://schemas.microsoft.com/office/drawing/2014/main" val="1231420248"/>
                    </a:ext>
                  </a:extLst>
                </a:gridCol>
                <a:gridCol w="958771">
                  <a:extLst>
                    <a:ext uri="{9D8B030D-6E8A-4147-A177-3AD203B41FA5}">
                      <a16:colId xmlns:a16="http://schemas.microsoft.com/office/drawing/2014/main" val="2989992112"/>
                    </a:ext>
                  </a:extLst>
                </a:gridCol>
                <a:gridCol w="958771">
                  <a:extLst>
                    <a:ext uri="{9D8B030D-6E8A-4147-A177-3AD203B41FA5}">
                      <a16:colId xmlns:a16="http://schemas.microsoft.com/office/drawing/2014/main" val="3360889156"/>
                    </a:ext>
                  </a:extLst>
                </a:gridCol>
                <a:gridCol w="958771">
                  <a:extLst>
                    <a:ext uri="{9D8B030D-6E8A-4147-A177-3AD203B41FA5}">
                      <a16:colId xmlns:a16="http://schemas.microsoft.com/office/drawing/2014/main" val="1383926113"/>
                    </a:ext>
                  </a:extLst>
                </a:gridCol>
                <a:gridCol w="958771">
                  <a:extLst>
                    <a:ext uri="{9D8B030D-6E8A-4147-A177-3AD203B41FA5}">
                      <a16:colId xmlns:a16="http://schemas.microsoft.com/office/drawing/2014/main" val="1419802399"/>
                    </a:ext>
                  </a:extLst>
                </a:gridCol>
                <a:gridCol w="958771">
                  <a:extLst>
                    <a:ext uri="{9D8B030D-6E8A-4147-A177-3AD203B41FA5}">
                      <a16:colId xmlns:a16="http://schemas.microsoft.com/office/drawing/2014/main" val="750526191"/>
                    </a:ext>
                  </a:extLst>
                </a:gridCol>
                <a:gridCol w="958771">
                  <a:extLst>
                    <a:ext uri="{9D8B030D-6E8A-4147-A177-3AD203B41FA5}">
                      <a16:colId xmlns:a16="http://schemas.microsoft.com/office/drawing/2014/main" val="1065826374"/>
                    </a:ext>
                  </a:extLst>
                </a:gridCol>
                <a:gridCol w="958771">
                  <a:extLst>
                    <a:ext uri="{9D8B030D-6E8A-4147-A177-3AD203B41FA5}">
                      <a16:colId xmlns:a16="http://schemas.microsoft.com/office/drawing/2014/main" val="2788004581"/>
                    </a:ext>
                  </a:extLst>
                </a:gridCol>
                <a:gridCol w="958771">
                  <a:extLst>
                    <a:ext uri="{9D8B030D-6E8A-4147-A177-3AD203B41FA5}">
                      <a16:colId xmlns:a16="http://schemas.microsoft.com/office/drawing/2014/main" val="1693555477"/>
                    </a:ext>
                  </a:extLst>
                </a:gridCol>
                <a:gridCol w="958771">
                  <a:extLst>
                    <a:ext uri="{9D8B030D-6E8A-4147-A177-3AD203B41FA5}">
                      <a16:colId xmlns:a16="http://schemas.microsoft.com/office/drawing/2014/main" val="3108269864"/>
                    </a:ext>
                  </a:extLst>
                </a:gridCol>
                <a:gridCol w="958771">
                  <a:extLst>
                    <a:ext uri="{9D8B030D-6E8A-4147-A177-3AD203B41FA5}">
                      <a16:colId xmlns:a16="http://schemas.microsoft.com/office/drawing/2014/main" val="1342050515"/>
                    </a:ext>
                  </a:extLst>
                </a:gridCol>
              </a:tblGrid>
              <a:tr h="426884">
                <a:tc>
                  <a:txBody>
                    <a:bodyPr/>
                    <a:lstStyle/>
                    <a:p>
                      <a:pPr algn="l" fontAlgn="b"/>
                      <a:r>
                        <a:rPr lang="en-US" sz="18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ctr" fontAlgn="b"/>
                      <a:r>
                        <a:rPr lang="en-US" sz="1800" b="1" i="0" u="none" strike="noStrike" dirty="0" err="1">
                          <a:solidFill>
                            <a:srgbClr val="000000"/>
                          </a:solidFill>
                          <a:effectLst/>
                          <a:latin typeface="Calibri" panose="020F0502020204030204" pitchFamily="34" charset="0"/>
                        </a:rPr>
                        <a:t>CaseID</a:t>
                      </a:r>
                      <a:endParaRPr lang="en-US" sz="1800" b="1" i="0" u="none" strike="noStrike" dirty="0">
                        <a:solidFill>
                          <a:srgbClr val="000000"/>
                        </a:solidFill>
                        <a:effectLst/>
                        <a:latin typeface="Calibri" panose="020F0502020204030204" pitchFamily="34" charset="0"/>
                      </a:endParaRP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20685070"/>
                  </a:ext>
                </a:extLst>
              </a:tr>
              <a:tr h="448228">
                <a:tc>
                  <a:txBody>
                    <a:bodyPr/>
                    <a:lstStyle/>
                    <a:p>
                      <a:pPr algn="ctr" fontAlgn="b"/>
                      <a:r>
                        <a:rPr lang="en-US" sz="1800" b="1" i="0" u="none" strike="noStrike" dirty="0" err="1">
                          <a:solidFill>
                            <a:srgbClr val="000000"/>
                          </a:solidFill>
                          <a:effectLst/>
                          <a:latin typeface="Calibri" panose="020F0502020204030204" pitchFamily="34" charset="0"/>
                        </a:rPr>
                        <a:t>CaseID</a:t>
                      </a:r>
                      <a:endParaRPr lang="en-US" sz="18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1</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875947259"/>
                  </a:ext>
                </a:extLst>
              </a:tr>
              <a:tr h="448228">
                <a:tc>
                  <a:txBody>
                    <a:bodyPr/>
                    <a:lstStyle/>
                    <a:p>
                      <a:pPr algn="ctr" fontAlgn="b"/>
                      <a:r>
                        <a:rPr lang="en-US" sz="1800" b="1"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2.0591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5.5758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38.0258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8.1394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30.1398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31.0780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24.1100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14.4309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18.0613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146013"/>
                  </a:ext>
                </a:extLst>
              </a:tr>
              <a:tr h="426884">
                <a:tc>
                  <a:txBody>
                    <a:bodyPr/>
                    <a:lstStyle/>
                    <a:p>
                      <a:pPr algn="ctr" fontAlgn="b"/>
                      <a:r>
                        <a:rPr lang="en-US" sz="1800" b="1" i="0" u="none" strike="noStrike" dirty="0">
                          <a:solidFill>
                            <a:srgbClr val="000000"/>
                          </a:solidFill>
                          <a:effectLst/>
                          <a:latin typeface="Calibri" panose="020F0502020204030204" pitchFamily="34" charset="0"/>
                        </a:rPr>
                        <a:t>Rank</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FF0000"/>
                          </a:solidFill>
                          <a:effectLst/>
                          <a:latin typeface="Calibri" panose="020F0502020204030204" pitchFamily="34" charset="0"/>
                        </a:rPr>
                        <a:t>1</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chemeClr val="accent5">
                              <a:lumMod val="75000"/>
                            </a:schemeClr>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9323398"/>
                  </a:ext>
                </a:extLst>
              </a:tr>
            </a:tbl>
          </a:graphicData>
        </a:graphic>
      </p:graphicFrame>
      <p:sp>
        <p:nvSpPr>
          <p:cNvPr id="3" name="Footer Placeholder 2">
            <a:extLst>
              <a:ext uri="{FF2B5EF4-FFF2-40B4-BE49-F238E27FC236}">
                <a16:creationId xmlns:a16="http://schemas.microsoft.com/office/drawing/2014/main" id="{0D303B20-5181-4DF9-AB49-32FDDCD66FF5}"/>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4932780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US" b="1" dirty="0"/>
              <a:t>Rank of Euclidean Distance Matrix</a:t>
            </a:r>
            <a:r>
              <a:rPr lang="en-US" dirty="0"/>
              <a:t>:</a:t>
            </a:r>
          </a:p>
        </p:txBody>
      </p:sp>
      <p:sp>
        <p:nvSpPr>
          <p:cNvPr id="2" name="Title 1"/>
          <p:cNvSpPr>
            <a:spLocks noGrp="1"/>
          </p:cNvSpPr>
          <p:nvPr>
            <p:ph type="title"/>
          </p:nvPr>
        </p:nvSpPr>
        <p:spPr/>
        <p:txBody>
          <a:bodyPr/>
          <a:lstStyle/>
          <a:p>
            <a:r>
              <a:rPr lang="en-US" b="1" dirty="0">
                <a:solidFill>
                  <a:schemeClr val="bg1"/>
                </a:solidFill>
              </a:rPr>
              <a:t>Toy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48</a:t>
            </a:fld>
            <a:endParaRPr lang="en-US" dirty="0"/>
          </a:p>
        </p:txBody>
      </p:sp>
      <p:graphicFrame>
        <p:nvGraphicFramePr>
          <p:cNvPr id="8" name="Table 7"/>
          <p:cNvGraphicFramePr>
            <a:graphicFrameLocks noGrp="1"/>
          </p:cNvGraphicFramePr>
          <p:nvPr/>
        </p:nvGraphicFramePr>
        <p:xfrm>
          <a:off x="901699" y="2486813"/>
          <a:ext cx="10379076" cy="3266286"/>
        </p:xfrm>
        <a:graphic>
          <a:graphicData uri="http://schemas.openxmlformats.org/drawingml/2006/table">
            <a:tbl>
              <a:tblPr/>
              <a:tblGrid>
                <a:gridCol w="791366">
                  <a:extLst>
                    <a:ext uri="{9D8B030D-6E8A-4147-A177-3AD203B41FA5}">
                      <a16:colId xmlns:a16="http://schemas.microsoft.com/office/drawing/2014/main" val="1231420248"/>
                    </a:ext>
                  </a:extLst>
                </a:gridCol>
                <a:gridCol w="958771">
                  <a:extLst>
                    <a:ext uri="{9D8B030D-6E8A-4147-A177-3AD203B41FA5}">
                      <a16:colId xmlns:a16="http://schemas.microsoft.com/office/drawing/2014/main" val="2989992112"/>
                    </a:ext>
                  </a:extLst>
                </a:gridCol>
                <a:gridCol w="958771">
                  <a:extLst>
                    <a:ext uri="{9D8B030D-6E8A-4147-A177-3AD203B41FA5}">
                      <a16:colId xmlns:a16="http://schemas.microsoft.com/office/drawing/2014/main" val="3360889156"/>
                    </a:ext>
                  </a:extLst>
                </a:gridCol>
                <a:gridCol w="958771">
                  <a:extLst>
                    <a:ext uri="{9D8B030D-6E8A-4147-A177-3AD203B41FA5}">
                      <a16:colId xmlns:a16="http://schemas.microsoft.com/office/drawing/2014/main" val="1383926113"/>
                    </a:ext>
                  </a:extLst>
                </a:gridCol>
                <a:gridCol w="958771">
                  <a:extLst>
                    <a:ext uri="{9D8B030D-6E8A-4147-A177-3AD203B41FA5}">
                      <a16:colId xmlns:a16="http://schemas.microsoft.com/office/drawing/2014/main" val="1419802399"/>
                    </a:ext>
                  </a:extLst>
                </a:gridCol>
                <a:gridCol w="958771">
                  <a:extLst>
                    <a:ext uri="{9D8B030D-6E8A-4147-A177-3AD203B41FA5}">
                      <a16:colId xmlns:a16="http://schemas.microsoft.com/office/drawing/2014/main" val="750526191"/>
                    </a:ext>
                  </a:extLst>
                </a:gridCol>
                <a:gridCol w="958771">
                  <a:extLst>
                    <a:ext uri="{9D8B030D-6E8A-4147-A177-3AD203B41FA5}">
                      <a16:colId xmlns:a16="http://schemas.microsoft.com/office/drawing/2014/main" val="1065826374"/>
                    </a:ext>
                  </a:extLst>
                </a:gridCol>
                <a:gridCol w="958771">
                  <a:extLst>
                    <a:ext uri="{9D8B030D-6E8A-4147-A177-3AD203B41FA5}">
                      <a16:colId xmlns:a16="http://schemas.microsoft.com/office/drawing/2014/main" val="2788004581"/>
                    </a:ext>
                  </a:extLst>
                </a:gridCol>
                <a:gridCol w="958771">
                  <a:extLst>
                    <a:ext uri="{9D8B030D-6E8A-4147-A177-3AD203B41FA5}">
                      <a16:colId xmlns:a16="http://schemas.microsoft.com/office/drawing/2014/main" val="1693555477"/>
                    </a:ext>
                  </a:extLst>
                </a:gridCol>
                <a:gridCol w="958771">
                  <a:extLst>
                    <a:ext uri="{9D8B030D-6E8A-4147-A177-3AD203B41FA5}">
                      <a16:colId xmlns:a16="http://schemas.microsoft.com/office/drawing/2014/main" val="3108269864"/>
                    </a:ext>
                  </a:extLst>
                </a:gridCol>
                <a:gridCol w="958771">
                  <a:extLst>
                    <a:ext uri="{9D8B030D-6E8A-4147-A177-3AD203B41FA5}">
                      <a16:colId xmlns:a16="http://schemas.microsoft.com/office/drawing/2014/main" val="1342050515"/>
                    </a:ext>
                  </a:extLst>
                </a:gridCol>
              </a:tblGrid>
              <a:tr h="269941">
                <a:tc>
                  <a:txBody>
                    <a:bodyPr/>
                    <a:lstStyle/>
                    <a:p>
                      <a:pPr algn="l" fontAlgn="b"/>
                      <a:r>
                        <a:rPr lang="en-US" sz="14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ctr" fontAlgn="b"/>
                      <a:r>
                        <a:rPr lang="en-US" sz="1400" b="1" i="0" u="none" strike="noStrike" dirty="0" err="1">
                          <a:solidFill>
                            <a:srgbClr val="000000"/>
                          </a:solidFill>
                          <a:effectLst/>
                          <a:latin typeface="Calibri" panose="020F0502020204030204" pitchFamily="34" charset="0"/>
                        </a:rPr>
                        <a:t>CaseID</a:t>
                      </a:r>
                      <a:endParaRPr lang="en-US" sz="1400" b="1" i="0" u="none" strike="noStrike" dirty="0">
                        <a:solidFill>
                          <a:srgbClr val="000000"/>
                        </a:solidFill>
                        <a:effectLst/>
                        <a:latin typeface="Calibri" panose="020F0502020204030204" pitchFamily="34" charset="0"/>
                      </a:endParaRP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20685070"/>
                  </a:ext>
                </a:extLst>
              </a:tr>
              <a:tr h="283438">
                <a:tc>
                  <a:txBody>
                    <a:bodyPr/>
                    <a:lstStyle/>
                    <a:p>
                      <a:pPr algn="ctr" fontAlgn="b"/>
                      <a:r>
                        <a:rPr lang="en-US" sz="1400" b="1" i="0" u="none" strike="noStrike" dirty="0" err="1">
                          <a:solidFill>
                            <a:srgbClr val="000000"/>
                          </a:solidFill>
                          <a:effectLst/>
                          <a:latin typeface="Calibri" panose="020F0502020204030204" pitchFamily="34" charset="0"/>
                        </a:rPr>
                        <a:t>CaseID</a:t>
                      </a:r>
                      <a:endParaRPr lang="en-US" sz="14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1</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875947259"/>
                  </a:ext>
                </a:extLst>
              </a:tr>
              <a:tr h="283438">
                <a:tc>
                  <a:txBody>
                    <a:bodyPr/>
                    <a:lstStyle/>
                    <a:p>
                      <a:pPr algn="ctr" fontAlgn="b"/>
                      <a:r>
                        <a:rPr lang="en-US" sz="1400" b="1"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146013"/>
                  </a:ext>
                </a:extLst>
              </a:tr>
              <a:tr h="269941">
                <a:tc>
                  <a:txBody>
                    <a:bodyPr/>
                    <a:lstStyle/>
                    <a:p>
                      <a:pPr algn="ctr" fontAlgn="b"/>
                      <a:r>
                        <a:rPr lang="en-US" sz="1400" b="1"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9323398"/>
                  </a:ext>
                </a:extLst>
              </a:tr>
              <a:tr h="269941">
                <a:tc>
                  <a:txBody>
                    <a:bodyPr/>
                    <a:lstStyle/>
                    <a:p>
                      <a:pPr algn="ctr" fontAlgn="b"/>
                      <a:r>
                        <a:rPr lang="en-US" sz="1400" b="1"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509486"/>
                  </a:ext>
                </a:extLst>
              </a:tr>
              <a:tr h="269941">
                <a:tc>
                  <a:txBody>
                    <a:bodyPr/>
                    <a:lstStyle/>
                    <a:p>
                      <a:pPr algn="ctr" fontAlgn="b"/>
                      <a:r>
                        <a:rPr lang="en-US" sz="1400" b="1"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5</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0536011"/>
                  </a:ext>
                </a:extLst>
              </a:tr>
              <a:tr h="269941">
                <a:tc>
                  <a:txBody>
                    <a:bodyPr/>
                    <a:lstStyle/>
                    <a:p>
                      <a:pPr algn="ctr" fontAlgn="b"/>
                      <a:r>
                        <a:rPr lang="en-US" sz="1400" b="1"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3230506"/>
                  </a:ext>
                </a:extLst>
              </a:tr>
              <a:tr h="269941">
                <a:tc>
                  <a:txBody>
                    <a:bodyPr/>
                    <a:lstStyle/>
                    <a:p>
                      <a:pPr algn="ctr" fontAlgn="b"/>
                      <a:r>
                        <a:rPr lang="en-US" sz="1400" b="1"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6</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0446570"/>
                  </a:ext>
                </a:extLst>
              </a:tr>
              <a:tr h="269941">
                <a:tc>
                  <a:txBody>
                    <a:bodyPr/>
                    <a:lstStyle/>
                    <a:p>
                      <a:pPr algn="ctr" fontAlgn="b"/>
                      <a:r>
                        <a:rPr lang="en-US" sz="1400" b="1"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6</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3186612"/>
                  </a:ext>
                </a:extLst>
              </a:tr>
              <a:tr h="269941">
                <a:tc>
                  <a:txBody>
                    <a:bodyPr/>
                    <a:lstStyle/>
                    <a:p>
                      <a:pPr algn="ctr" fontAlgn="b"/>
                      <a:r>
                        <a:rPr lang="en-US" sz="1400" b="1"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5</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1946678"/>
                  </a:ext>
                </a:extLst>
              </a:tr>
              <a:tr h="269941">
                <a:tc>
                  <a:txBody>
                    <a:bodyPr/>
                    <a:lstStyle/>
                    <a:p>
                      <a:pPr algn="ctr" fontAlgn="b"/>
                      <a:r>
                        <a:rPr lang="en-US" sz="1400" b="1"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9757327"/>
                  </a:ext>
                </a:extLst>
              </a:tr>
              <a:tr h="269941">
                <a:tc>
                  <a:txBody>
                    <a:bodyPr/>
                    <a:lstStyle/>
                    <a:p>
                      <a:pPr algn="ctr" fontAlgn="b"/>
                      <a:r>
                        <a:rPr lang="en-US" sz="1400" b="1" i="0" u="none" strike="noStrike" dirty="0">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687731690"/>
                  </a:ext>
                </a:extLst>
              </a:tr>
            </a:tbl>
          </a:graphicData>
        </a:graphic>
      </p:graphicFrame>
      <p:sp>
        <p:nvSpPr>
          <p:cNvPr id="3" name="Footer Placeholder 2">
            <a:extLst>
              <a:ext uri="{FF2B5EF4-FFF2-40B4-BE49-F238E27FC236}">
                <a16:creationId xmlns:a16="http://schemas.microsoft.com/office/drawing/2014/main" id="{597A9338-ECDF-439F-BC31-B0DF17052FCC}"/>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4645997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1825625"/>
            <a:ext cx="10515600" cy="2927350"/>
          </a:xfrm>
        </p:spPr>
        <p:txBody>
          <a:bodyPr numCol="2">
            <a:normAutofit lnSpcReduction="10000"/>
          </a:bodyPr>
          <a:lstStyle/>
          <a:p>
            <a:pPr marL="0" indent="0">
              <a:buNone/>
            </a:pPr>
            <a:r>
              <a:rPr lang="en-US" dirty="0"/>
              <a:t>Find neighbors of </a:t>
            </a:r>
            <a:r>
              <a:rPr lang="en-US" dirty="0" err="1"/>
              <a:t>CaseID</a:t>
            </a:r>
            <a:r>
              <a:rPr lang="en-US" dirty="0"/>
              <a:t> = 1</a:t>
            </a:r>
          </a:p>
          <a:p>
            <a:r>
              <a:rPr lang="en-US" i="1" dirty="0"/>
              <a:t>k</a:t>
            </a:r>
            <a:r>
              <a:rPr lang="en-US" dirty="0"/>
              <a:t> = 1: # 1</a:t>
            </a:r>
          </a:p>
          <a:p>
            <a:r>
              <a:rPr lang="en-US" i="1" dirty="0"/>
              <a:t>k</a:t>
            </a:r>
            <a:r>
              <a:rPr lang="en-US" dirty="0"/>
              <a:t> = 2: # 1, 2</a:t>
            </a:r>
          </a:p>
          <a:p>
            <a:r>
              <a:rPr lang="en-US" i="1" dirty="0"/>
              <a:t>k</a:t>
            </a:r>
            <a:r>
              <a:rPr lang="en-US" dirty="0"/>
              <a:t> = 3: # 1, 2, 3</a:t>
            </a:r>
          </a:p>
          <a:p>
            <a:r>
              <a:rPr lang="en-US" i="1" dirty="0"/>
              <a:t>k</a:t>
            </a:r>
            <a:r>
              <a:rPr lang="en-US" dirty="0"/>
              <a:t> = 4: # 1, 2, 3, 5</a:t>
            </a:r>
          </a:p>
          <a:p>
            <a:r>
              <a:rPr lang="en-US" i="1" dirty="0"/>
              <a:t>k</a:t>
            </a:r>
            <a:r>
              <a:rPr lang="en-US" dirty="0"/>
              <a:t> = 5: # 1, 2, 3, 5, 9</a:t>
            </a:r>
          </a:p>
          <a:p>
            <a:r>
              <a:rPr lang="en-US" i="1" dirty="0"/>
              <a:t>k</a:t>
            </a:r>
            <a:r>
              <a:rPr lang="en-US" dirty="0"/>
              <a:t> = 6: # 1, 2, 3, 5, 9, 10</a:t>
            </a:r>
          </a:p>
          <a:p>
            <a:r>
              <a:rPr lang="en-US" i="1" dirty="0"/>
              <a:t>k</a:t>
            </a:r>
            <a:r>
              <a:rPr lang="en-US" dirty="0"/>
              <a:t> = 7: # 1, 2, 3, 5, 9, 10, 8</a:t>
            </a:r>
          </a:p>
          <a:p>
            <a:r>
              <a:rPr lang="en-US" i="1" dirty="0"/>
              <a:t>k</a:t>
            </a:r>
            <a:r>
              <a:rPr lang="en-US" dirty="0"/>
              <a:t> = 8: # 1, 2, 3, 5, 9, 10, 8, 6</a:t>
            </a:r>
          </a:p>
          <a:p>
            <a:r>
              <a:rPr lang="en-US" i="1" dirty="0"/>
              <a:t>k</a:t>
            </a:r>
            <a:r>
              <a:rPr lang="en-US" dirty="0"/>
              <a:t> = 9: # 1, 2, 3, 5, 9, 10, 8, 6, 7</a:t>
            </a:r>
          </a:p>
          <a:p>
            <a:r>
              <a:rPr lang="en-US" i="1" dirty="0"/>
              <a:t>k</a:t>
            </a:r>
            <a:r>
              <a:rPr lang="en-US" dirty="0"/>
              <a:t> = 10: # 1, 2, 3, 5, 9, 10, 8, 6, 7, 4</a:t>
            </a:r>
          </a:p>
        </p:txBody>
      </p:sp>
      <p:sp>
        <p:nvSpPr>
          <p:cNvPr id="2" name="Title 1"/>
          <p:cNvSpPr>
            <a:spLocks noGrp="1"/>
          </p:cNvSpPr>
          <p:nvPr>
            <p:ph type="title"/>
          </p:nvPr>
        </p:nvSpPr>
        <p:spPr/>
        <p:txBody>
          <a:bodyPr/>
          <a:lstStyle/>
          <a:p>
            <a:r>
              <a:rPr lang="en-US" b="1" dirty="0">
                <a:solidFill>
                  <a:schemeClr val="bg1"/>
                </a:solidFill>
              </a:rPr>
              <a:t>Toy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49</a:t>
            </a:fld>
            <a:endParaRPr lang="en-US" dirty="0"/>
          </a:p>
        </p:txBody>
      </p:sp>
      <p:graphicFrame>
        <p:nvGraphicFramePr>
          <p:cNvPr id="8" name="Table 7"/>
          <p:cNvGraphicFramePr>
            <a:graphicFrameLocks noGrp="1"/>
          </p:cNvGraphicFramePr>
          <p:nvPr/>
        </p:nvGraphicFramePr>
        <p:xfrm>
          <a:off x="838200" y="4877588"/>
          <a:ext cx="10379076" cy="1106758"/>
        </p:xfrm>
        <a:graphic>
          <a:graphicData uri="http://schemas.openxmlformats.org/drawingml/2006/table">
            <a:tbl>
              <a:tblPr/>
              <a:tblGrid>
                <a:gridCol w="791366">
                  <a:extLst>
                    <a:ext uri="{9D8B030D-6E8A-4147-A177-3AD203B41FA5}">
                      <a16:colId xmlns:a16="http://schemas.microsoft.com/office/drawing/2014/main" val="1231420248"/>
                    </a:ext>
                  </a:extLst>
                </a:gridCol>
                <a:gridCol w="958771">
                  <a:extLst>
                    <a:ext uri="{9D8B030D-6E8A-4147-A177-3AD203B41FA5}">
                      <a16:colId xmlns:a16="http://schemas.microsoft.com/office/drawing/2014/main" val="2989992112"/>
                    </a:ext>
                  </a:extLst>
                </a:gridCol>
                <a:gridCol w="958771">
                  <a:extLst>
                    <a:ext uri="{9D8B030D-6E8A-4147-A177-3AD203B41FA5}">
                      <a16:colId xmlns:a16="http://schemas.microsoft.com/office/drawing/2014/main" val="3360889156"/>
                    </a:ext>
                  </a:extLst>
                </a:gridCol>
                <a:gridCol w="958771">
                  <a:extLst>
                    <a:ext uri="{9D8B030D-6E8A-4147-A177-3AD203B41FA5}">
                      <a16:colId xmlns:a16="http://schemas.microsoft.com/office/drawing/2014/main" val="1383926113"/>
                    </a:ext>
                  </a:extLst>
                </a:gridCol>
                <a:gridCol w="958771">
                  <a:extLst>
                    <a:ext uri="{9D8B030D-6E8A-4147-A177-3AD203B41FA5}">
                      <a16:colId xmlns:a16="http://schemas.microsoft.com/office/drawing/2014/main" val="1419802399"/>
                    </a:ext>
                  </a:extLst>
                </a:gridCol>
                <a:gridCol w="958771">
                  <a:extLst>
                    <a:ext uri="{9D8B030D-6E8A-4147-A177-3AD203B41FA5}">
                      <a16:colId xmlns:a16="http://schemas.microsoft.com/office/drawing/2014/main" val="750526191"/>
                    </a:ext>
                  </a:extLst>
                </a:gridCol>
                <a:gridCol w="958771">
                  <a:extLst>
                    <a:ext uri="{9D8B030D-6E8A-4147-A177-3AD203B41FA5}">
                      <a16:colId xmlns:a16="http://schemas.microsoft.com/office/drawing/2014/main" val="1065826374"/>
                    </a:ext>
                  </a:extLst>
                </a:gridCol>
                <a:gridCol w="958771">
                  <a:extLst>
                    <a:ext uri="{9D8B030D-6E8A-4147-A177-3AD203B41FA5}">
                      <a16:colId xmlns:a16="http://schemas.microsoft.com/office/drawing/2014/main" val="2788004581"/>
                    </a:ext>
                  </a:extLst>
                </a:gridCol>
                <a:gridCol w="958771">
                  <a:extLst>
                    <a:ext uri="{9D8B030D-6E8A-4147-A177-3AD203B41FA5}">
                      <a16:colId xmlns:a16="http://schemas.microsoft.com/office/drawing/2014/main" val="1693555477"/>
                    </a:ext>
                  </a:extLst>
                </a:gridCol>
                <a:gridCol w="958771">
                  <a:extLst>
                    <a:ext uri="{9D8B030D-6E8A-4147-A177-3AD203B41FA5}">
                      <a16:colId xmlns:a16="http://schemas.microsoft.com/office/drawing/2014/main" val="3108269864"/>
                    </a:ext>
                  </a:extLst>
                </a:gridCol>
                <a:gridCol w="958771">
                  <a:extLst>
                    <a:ext uri="{9D8B030D-6E8A-4147-A177-3AD203B41FA5}">
                      <a16:colId xmlns:a16="http://schemas.microsoft.com/office/drawing/2014/main" val="1342050515"/>
                    </a:ext>
                  </a:extLst>
                </a:gridCol>
              </a:tblGrid>
              <a:tr h="269941">
                <a:tc>
                  <a:txBody>
                    <a:bodyPr/>
                    <a:lstStyle/>
                    <a:p>
                      <a:pPr algn="l" fontAlgn="b"/>
                      <a:r>
                        <a:rPr lang="en-US" sz="14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ctr" fontAlgn="b"/>
                      <a:r>
                        <a:rPr lang="en-US" sz="1400" b="1" i="0" u="none" strike="noStrike" dirty="0" err="1">
                          <a:solidFill>
                            <a:srgbClr val="000000"/>
                          </a:solidFill>
                          <a:effectLst/>
                          <a:latin typeface="Calibri" panose="020F0502020204030204" pitchFamily="34" charset="0"/>
                        </a:rPr>
                        <a:t>CaseID</a:t>
                      </a:r>
                      <a:endParaRPr lang="en-US" sz="1400" b="1" i="0" u="none" strike="noStrike" dirty="0">
                        <a:solidFill>
                          <a:srgbClr val="000000"/>
                        </a:solidFill>
                        <a:effectLst/>
                        <a:latin typeface="Calibri" panose="020F0502020204030204" pitchFamily="34" charset="0"/>
                      </a:endParaRP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20685070"/>
                  </a:ext>
                </a:extLst>
              </a:tr>
              <a:tr h="283438">
                <a:tc>
                  <a:txBody>
                    <a:bodyPr/>
                    <a:lstStyle/>
                    <a:p>
                      <a:pPr algn="ctr" fontAlgn="b"/>
                      <a:r>
                        <a:rPr lang="en-US" sz="1400" b="1" i="0" u="none" strike="noStrike" dirty="0" err="1">
                          <a:solidFill>
                            <a:srgbClr val="000000"/>
                          </a:solidFill>
                          <a:effectLst/>
                          <a:latin typeface="Calibri" panose="020F0502020204030204" pitchFamily="34" charset="0"/>
                        </a:rPr>
                        <a:t>CaseID</a:t>
                      </a:r>
                      <a:endParaRPr lang="en-US" sz="14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1</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875947259"/>
                  </a:ext>
                </a:extLst>
              </a:tr>
              <a:tr h="283438">
                <a:tc>
                  <a:txBody>
                    <a:bodyPr/>
                    <a:lstStyle/>
                    <a:p>
                      <a:pPr algn="ctr" fontAlgn="b"/>
                      <a:r>
                        <a:rPr lang="en-US" sz="1400" b="1"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2.0591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5.5758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38.0258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8.1394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30.1398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31.0780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24.1100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14.4309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18.0613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146013"/>
                  </a:ext>
                </a:extLst>
              </a:tr>
              <a:tr h="269941">
                <a:tc>
                  <a:txBody>
                    <a:bodyPr/>
                    <a:lstStyle/>
                    <a:p>
                      <a:pPr algn="ctr" fontAlgn="b"/>
                      <a:r>
                        <a:rPr lang="en-US" sz="1400" b="1" i="0" u="none" strike="noStrike" dirty="0">
                          <a:solidFill>
                            <a:srgbClr val="000000"/>
                          </a:solidFill>
                          <a:effectLst/>
                          <a:latin typeface="Calibri" panose="020F0502020204030204" pitchFamily="34" charset="0"/>
                        </a:rPr>
                        <a:t>Rank</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9323398"/>
                  </a:ext>
                </a:extLst>
              </a:tr>
            </a:tbl>
          </a:graphicData>
        </a:graphic>
      </p:graphicFrame>
      <p:sp>
        <p:nvSpPr>
          <p:cNvPr id="3" name="Footer Placeholder 2">
            <a:extLst>
              <a:ext uri="{FF2B5EF4-FFF2-40B4-BE49-F238E27FC236}">
                <a16:creationId xmlns:a16="http://schemas.microsoft.com/office/drawing/2014/main" id="{BC492C11-46B6-44DF-8D48-683D209B4B4A}"/>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748000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Memory-Based Learning (MBL)</a:t>
            </a:r>
          </a:p>
        </p:txBody>
      </p:sp>
      <p:sp>
        <p:nvSpPr>
          <p:cNvPr id="7" name="Slide Number Placeholder 6"/>
          <p:cNvSpPr>
            <a:spLocks noGrp="1"/>
          </p:cNvSpPr>
          <p:nvPr>
            <p:ph type="sldNum" sz="quarter" idx="12"/>
          </p:nvPr>
        </p:nvSpPr>
        <p:spPr/>
        <p:txBody>
          <a:bodyPr/>
          <a:lstStyle/>
          <a:p>
            <a:fld id="{1C20BA80-1909-427C-B3BD-3DD8AEAFD5BE}" type="slidenum">
              <a:rPr lang="en-US" smtClean="0"/>
              <a:t>5</a:t>
            </a:fld>
            <a:endParaRPr lang="en-US" dirty="0"/>
          </a:p>
        </p:txBody>
      </p:sp>
      <p:graphicFrame>
        <p:nvGraphicFramePr>
          <p:cNvPr id="5" name="Content Placeholder 4">
            <a:extLst>
              <a:ext uri="{FF2B5EF4-FFF2-40B4-BE49-F238E27FC236}">
                <a16:creationId xmlns:a16="http://schemas.microsoft.com/office/drawing/2014/main" id="{434FA37C-202A-4A20-B770-B689FCCC0F89}"/>
              </a:ext>
            </a:extLst>
          </p:cNvPr>
          <p:cNvGraphicFramePr>
            <a:graphicFrameLocks noGrp="1"/>
          </p:cNvGraphicFramePr>
          <p:nvPr>
            <p:ph idx="1"/>
          </p:nvPr>
        </p:nvGraphicFramePr>
        <p:xfrm>
          <a:off x="856861" y="1825625"/>
          <a:ext cx="4840554"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48584CA1-2DF5-4128-A764-E90337EE2096}"/>
              </a:ext>
            </a:extLst>
          </p:cNvPr>
          <p:cNvSpPr>
            <a:spLocks noGrp="1"/>
          </p:cNvSpPr>
          <p:nvPr>
            <p:ph type="ftr" sz="quarter" idx="11"/>
          </p:nvPr>
        </p:nvSpPr>
        <p:spPr>
          <a:xfrm>
            <a:off x="4047931" y="6356350"/>
            <a:ext cx="4114800" cy="365125"/>
          </a:xfrm>
        </p:spPr>
        <p:txBody>
          <a:bodyPr/>
          <a:lstStyle/>
          <a:p>
            <a:r>
              <a:rPr lang="en-US" dirty="0"/>
              <a:t>Copyright © 2021 by Ming-Long Lam, </a:t>
            </a:r>
            <a:r>
              <a:rPr lang="en-US" dirty="0" err="1"/>
              <a:t>Ph.D.s</a:t>
            </a:r>
            <a:endParaRPr lang="en-US" dirty="0"/>
          </a:p>
        </p:txBody>
      </p:sp>
      <p:sp>
        <p:nvSpPr>
          <p:cNvPr id="8" name="Content Placeholder 2">
            <a:extLst>
              <a:ext uri="{FF2B5EF4-FFF2-40B4-BE49-F238E27FC236}">
                <a16:creationId xmlns:a16="http://schemas.microsoft.com/office/drawing/2014/main" id="{1CC2A1DF-ECA2-4368-9DC7-D9D8ED608AB1}"/>
              </a:ext>
            </a:extLst>
          </p:cNvPr>
          <p:cNvSpPr txBox="1">
            <a:spLocks/>
          </p:cNvSpPr>
          <p:nvPr/>
        </p:nvSpPr>
        <p:spPr>
          <a:xfrm>
            <a:off x="5908431" y="1825625"/>
            <a:ext cx="551570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memorization technique based on similarity</a:t>
            </a:r>
          </a:p>
          <a:p>
            <a:r>
              <a:rPr lang="en-US" dirty="0"/>
              <a:t>Use a definition of similarity</a:t>
            </a:r>
          </a:p>
          <a:p>
            <a:r>
              <a:rPr lang="en-US" dirty="0"/>
              <a:t>Find a fixed number of similar situations</a:t>
            </a:r>
            <a:endParaRPr lang="en-US" dirty="0">
              <a:solidFill>
                <a:srgbClr val="FF0000"/>
              </a:solidFill>
            </a:endParaRPr>
          </a:p>
          <a:p>
            <a:r>
              <a:rPr lang="en-US" dirty="0"/>
              <a:t>Sum up the outcomes of these similar situation</a:t>
            </a:r>
          </a:p>
          <a:p>
            <a:r>
              <a:rPr lang="en-US" dirty="0"/>
              <a:t>The summary of the outcomes is the decision</a:t>
            </a:r>
          </a:p>
        </p:txBody>
      </p:sp>
    </p:spTree>
    <p:extLst>
      <p:ext uri="{BB962C8B-B14F-4D97-AF65-F5344CB8AC3E}">
        <p14:creationId xmlns:p14="http://schemas.microsoft.com/office/powerpoint/2010/main" val="13817858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1825625"/>
            <a:ext cx="10515600" cy="2927350"/>
          </a:xfrm>
        </p:spPr>
        <p:txBody>
          <a:bodyPr numCol="2">
            <a:normAutofit/>
          </a:bodyPr>
          <a:lstStyle/>
          <a:p>
            <a:pPr marL="0" indent="0">
              <a:buNone/>
            </a:pPr>
            <a:r>
              <a:rPr lang="en-US" dirty="0"/>
              <a:t>Predicted Value of </a:t>
            </a:r>
            <a:r>
              <a:rPr lang="en-US" dirty="0" err="1"/>
              <a:t>CaseID</a:t>
            </a:r>
            <a:r>
              <a:rPr lang="en-US" dirty="0"/>
              <a:t> = 1</a:t>
            </a:r>
          </a:p>
          <a:p>
            <a:r>
              <a:rPr lang="en-US" i="1" dirty="0"/>
              <a:t>k</a:t>
            </a:r>
            <a:r>
              <a:rPr lang="en-US" dirty="0"/>
              <a:t> = 5: # 1, 2, 3, 5, 9</a:t>
            </a:r>
          </a:p>
          <a:p>
            <a:r>
              <a:rPr lang="en-US" dirty="0"/>
              <a:t>Observed y: 4, 1, 2, 2, 2</a:t>
            </a:r>
          </a:p>
          <a:p>
            <a:r>
              <a:rPr lang="en-US" dirty="0"/>
              <a:t>Predicted y as mean of values:</a:t>
            </a:r>
            <a:br>
              <a:rPr lang="en-US" dirty="0"/>
            </a:br>
            <a:r>
              <a:rPr lang="en-US" dirty="0"/>
              <a:t>= (4 + 1 + 2 + 2 + 2) / 5 = 2.2</a:t>
            </a:r>
          </a:p>
        </p:txBody>
      </p:sp>
      <p:sp>
        <p:nvSpPr>
          <p:cNvPr id="2" name="Title 1"/>
          <p:cNvSpPr>
            <a:spLocks noGrp="1"/>
          </p:cNvSpPr>
          <p:nvPr>
            <p:ph type="title"/>
          </p:nvPr>
        </p:nvSpPr>
        <p:spPr/>
        <p:txBody>
          <a:bodyPr/>
          <a:lstStyle/>
          <a:p>
            <a:r>
              <a:rPr lang="en-US" b="1" dirty="0">
                <a:solidFill>
                  <a:schemeClr val="bg1"/>
                </a:solidFill>
              </a:rPr>
              <a:t>Toy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50</a:t>
            </a:fld>
            <a:endParaRPr lang="en-US" dirty="0"/>
          </a:p>
        </p:txBody>
      </p:sp>
      <p:graphicFrame>
        <p:nvGraphicFramePr>
          <p:cNvPr id="8" name="Table 7"/>
          <p:cNvGraphicFramePr>
            <a:graphicFrameLocks noGrp="1"/>
          </p:cNvGraphicFramePr>
          <p:nvPr/>
        </p:nvGraphicFramePr>
        <p:xfrm>
          <a:off x="838200" y="4877588"/>
          <a:ext cx="10379076" cy="1106758"/>
        </p:xfrm>
        <a:graphic>
          <a:graphicData uri="http://schemas.openxmlformats.org/drawingml/2006/table">
            <a:tbl>
              <a:tblPr/>
              <a:tblGrid>
                <a:gridCol w="791366">
                  <a:extLst>
                    <a:ext uri="{9D8B030D-6E8A-4147-A177-3AD203B41FA5}">
                      <a16:colId xmlns:a16="http://schemas.microsoft.com/office/drawing/2014/main" val="1231420248"/>
                    </a:ext>
                  </a:extLst>
                </a:gridCol>
                <a:gridCol w="958771">
                  <a:extLst>
                    <a:ext uri="{9D8B030D-6E8A-4147-A177-3AD203B41FA5}">
                      <a16:colId xmlns:a16="http://schemas.microsoft.com/office/drawing/2014/main" val="2989992112"/>
                    </a:ext>
                  </a:extLst>
                </a:gridCol>
                <a:gridCol w="958771">
                  <a:extLst>
                    <a:ext uri="{9D8B030D-6E8A-4147-A177-3AD203B41FA5}">
                      <a16:colId xmlns:a16="http://schemas.microsoft.com/office/drawing/2014/main" val="3360889156"/>
                    </a:ext>
                  </a:extLst>
                </a:gridCol>
                <a:gridCol w="958771">
                  <a:extLst>
                    <a:ext uri="{9D8B030D-6E8A-4147-A177-3AD203B41FA5}">
                      <a16:colId xmlns:a16="http://schemas.microsoft.com/office/drawing/2014/main" val="1383926113"/>
                    </a:ext>
                  </a:extLst>
                </a:gridCol>
                <a:gridCol w="958771">
                  <a:extLst>
                    <a:ext uri="{9D8B030D-6E8A-4147-A177-3AD203B41FA5}">
                      <a16:colId xmlns:a16="http://schemas.microsoft.com/office/drawing/2014/main" val="1419802399"/>
                    </a:ext>
                  </a:extLst>
                </a:gridCol>
                <a:gridCol w="958771">
                  <a:extLst>
                    <a:ext uri="{9D8B030D-6E8A-4147-A177-3AD203B41FA5}">
                      <a16:colId xmlns:a16="http://schemas.microsoft.com/office/drawing/2014/main" val="750526191"/>
                    </a:ext>
                  </a:extLst>
                </a:gridCol>
                <a:gridCol w="958771">
                  <a:extLst>
                    <a:ext uri="{9D8B030D-6E8A-4147-A177-3AD203B41FA5}">
                      <a16:colId xmlns:a16="http://schemas.microsoft.com/office/drawing/2014/main" val="1065826374"/>
                    </a:ext>
                  </a:extLst>
                </a:gridCol>
                <a:gridCol w="958771">
                  <a:extLst>
                    <a:ext uri="{9D8B030D-6E8A-4147-A177-3AD203B41FA5}">
                      <a16:colId xmlns:a16="http://schemas.microsoft.com/office/drawing/2014/main" val="2788004581"/>
                    </a:ext>
                  </a:extLst>
                </a:gridCol>
                <a:gridCol w="958771">
                  <a:extLst>
                    <a:ext uri="{9D8B030D-6E8A-4147-A177-3AD203B41FA5}">
                      <a16:colId xmlns:a16="http://schemas.microsoft.com/office/drawing/2014/main" val="1693555477"/>
                    </a:ext>
                  </a:extLst>
                </a:gridCol>
                <a:gridCol w="958771">
                  <a:extLst>
                    <a:ext uri="{9D8B030D-6E8A-4147-A177-3AD203B41FA5}">
                      <a16:colId xmlns:a16="http://schemas.microsoft.com/office/drawing/2014/main" val="3108269864"/>
                    </a:ext>
                  </a:extLst>
                </a:gridCol>
                <a:gridCol w="958771">
                  <a:extLst>
                    <a:ext uri="{9D8B030D-6E8A-4147-A177-3AD203B41FA5}">
                      <a16:colId xmlns:a16="http://schemas.microsoft.com/office/drawing/2014/main" val="1342050515"/>
                    </a:ext>
                  </a:extLst>
                </a:gridCol>
              </a:tblGrid>
              <a:tr h="269941">
                <a:tc>
                  <a:txBody>
                    <a:bodyPr/>
                    <a:lstStyle/>
                    <a:p>
                      <a:pPr algn="l" fontAlgn="b"/>
                      <a:r>
                        <a:rPr lang="en-US" sz="14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ctr" fontAlgn="b"/>
                      <a:r>
                        <a:rPr lang="en-US" sz="1400" b="1" i="0" u="none" strike="noStrike" dirty="0" err="1">
                          <a:solidFill>
                            <a:srgbClr val="000000"/>
                          </a:solidFill>
                          <a:effectLst/>
                          <a:latin typeface="Calibri" panose="020F0502020204030204" pitchFamily="34" charset="0"/>
                        </a:rPr>
                        <a:t>CaseID</a:t>
                      </a:r>
                      <a:endParaRPr lang="en-US" sz="1400" b="1" i="0" u="none" strike="noStrike" dirty="0">
                        <a:solidFill>
                          <a:srgbClr val="000000"/>
                        </a:solidFill>
                        <a:effectLst/>
                        <a:latin typeface="Calibri" panose="020F0502020204030204" pitchFamily="34" charset="0"/>
                      </a:endParaRP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20685070"/>
                  </a:ext>
                </a:extLst>
              </a:tr>
              <a:tr h="283438">
                <a:tc>
                  <a:txBody>
                    <a:bodyPr/>
                    <a:lstStyle/>
                    <a:p>
                      <a:pPr algn="ctr" fontAlgn="b"/>
                      <a:r>
                        <a:rPr lang="en-US" sz="1400" b="1" i="0" u="none" strike="noStrike" dirty="0" err="1">
                          <a:solidFill>
                            <a:srgbClr val="000000"/>
                          </a:solidFill>
                          <a:effectLst/>
                          <a:latin typeface="Calibri" panose="020F0502020204030204" pitchFamily="34" charset="0"/>
                        </a:rPr>
                        <a:t>CaseID</a:t>
                      </a:r>
                      <a:endParaRPr lang="en-US" sz="14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1</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875947259"/>
                  </a:ext>
                </a:extLst>
              </a:tr>
              <a:tr h="283438">
                <a:tc>
                  <a:txBody>
                    <a:bodyPr/>
                    <a:lstStyle/>
                    <a:p>
                      <a:pPr algn="ctr" fontAlgn="b"/>
                      <a:r>
                        <a:rPr lang="en-US" sz="1400" b="1"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2.0591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5.5758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38.0258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8.1394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30.1398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31.0780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24.1100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14.4309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18.0613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146013"/>
                  </a:ext>
                </a:extLst>
              </a:tr>
              <a:tr h="269941">
                <a:tc>
                  <a:txBody>
                    <a:bodyPr/>
                    <a:lstStyle/>
                    <a:p>
                      <a:pPr algn="ctr" fontAlgn="b"/>
                      <a:r>
                        <a:rPr lang="en-US" sz="1400" b="1" i="0" u="none" strike="noStrike" dirty="0">
                          <a:solidFill>
                            <a:srgbClr val="000000"/>
                          </a:solidFill>
                          <a:effectLst/>
                          <a:latin typeface="Calibri" panose="020F0502020204030204" pitchFamily="34" charset="0"/>
                        </a:rPr>
                        <a:t>Rank</a:t>
                      </a:r>
                    </a:p>
                  </a:txBody>
                  <a:tcPr marL="9525" marR="9525" marT="9525"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a:t>
                      </a:r>
                    </a:p>
                  </a:txBody>
                  <a:tcPr marL="9525" marR="9525" marT="9525"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9323398"/>
                  </a:ext>
                </a:extLst>
              </a:tr>
            </a:tbl>
          </a:graphicData>
        </a:graphic>
      </p:graphicFrame>
      <p:graphicFrame>
        <p:nvGraphicFramePr>
          <p:cNvPr id="9" name="Table 8"/>
          <p:cNvGraphicFramePr>
            <a:graphicFrameLocks noGrp="1"/>
          </p:cNvGraphicFramePr>
          <p:nvPr/>
        </p:nvGraphicFramePr>
        <p:xfrm>
          <a:off x="7505700" y="1413924"/>
          <a:ext cx="3514724" cy="3104360"/>
        </p:xfrm>
        <a:graphic>
          <a:graphicData uri="http://schemas.openxmlformats.org/drawingml/2006/table">
            <a:tbl>
              <a:tblPr/>
              <a:tblGrid>
                <a:gridCol w="878681">
                  <a:extLst>
                    <a:ext uri="{9D8B030D-6E8A-4147-A177-3AD203B41FA5}">
                      <a16:colId xmlns:a16="http://schemas.microsoft.com/office/drawing/2014/main" val="3071340975"/>
                    </a:ext>
                  </a:extLst>
                </a:gridCol>
                <a:gridCol w="878681">
                  <a:extLst>
                    <a:ext uri="{9D8B030D-6E8A-4147-A177-3AD203B41FA5}">
                      <a16:colId xmlns:a16="http://schemas.microsoft.com/office/drawing/2014/main" val="2174940676"/>
                    </a:ext>
                  </a:extLst>
                </a:gridCol>
                <a:gridCol w="878681">
                  <a:extLst>
                    <a:ext uri="{9D8B030D-6E8A-4147-A177-3AD203B41FA5}">
                      <a16:colId xmlns:a16="http://schemas.microsoft.com/office/drawing/2014/main" val="1559552127"/>
                    </a:ext>
                  </a:extLst>
                </a:gridCol>
                <a:gridCol w="878681">
                  <a:extLst>
                    <a:ext uri="{9D8B030D-6E8A-4147-A177-3AD203B41FA5}">
                      <a16:colId xmlns:a16="http://schemas.microsoft.com/office/drawing/2014/main" val="1271324163"/>
                    </a:ext>
                  </a:extLst>
                </a:gridCol>
              </a:tblGrid>
              <a:tr h="293656">
                <a:tc>
                  <a:txBody>
                    <a:bodyPr/>
                    <a:lstStyle/>
                    <a:p>
                      <a:pPr algn="ctr" fontAlgn="ctr"/>
                      <a:r>
                        <a:rPr lang="en-US" sz="1600" b="1" i="0" u="none" strike="noStrike" dirty="0" err="1">
                          <a:solidFill>
                            <a:srgbClr val="000000"/>
                          </a:solidFill>
                          <a:effectLst/>
                          <a:latin typeface="Calibri" panose="020F0502020204030204" pitchFamily="34" charset="0"/>
                        </a:rPr>
                        <a:t>CaseID</a:t>
                      </a:r>
                      <a:endParaRPr lang="en-US" sz="16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Calibri" panose="020F0502020204030204" pitchFamily="34" charset="0"/>
                        </a:rPr>
                        <a:t>x1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Calibri" panose="020F0502020204030204" pitchFamily="34" charset="0"/>
                        </a:rPr>
                        <a:t>x2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27176270"/>
                  </a:ext>
                </a:extLst>
              </a:tr>
              <a:tr h="293656">
                <a:tc>
                  <a:txBody>
                    <a:bodyPr/>
                    <a:lstStyle/>
                    <a:p>
                      <a:pPr algn="ctr" fontAlgn="ctr"/>
                      <a:r>
                        <a:rPr lang="en-US" sz="16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461006694"/>
                  </a:ext>
                </a:extLst>
              </a:tr>
              <a:tr h="279672">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168680480"/>
                  </a:ext>
                </a:extLst>
              </a:tr>
              <a:tr h="279672">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651507842"/>
                  </a:ext>
                </a:extLst>
              </a:tr>
              <a:tr h="279672">
                <a:tc>
                  <a:txBody>
                    <a:bodyPr/>
                    <a:lstStyle/>
                    <a:p>
                      <a:pPr algn="ctr" fontAlgn="ctr"/>
                      <a:r>
                        <a:rPr lang="en-US" sz="16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835197"/>
                  </a:ext>
                </a:extLst>
              </a:tr>
              <a:tr h="279672">
                <a:tc>
                  <a:txBody>
                    <a:bodyPr/>
                    <a:lstStyle/>
                    <a:p>
                      <a:pPr algn="ctr" fontAlgn="ctr"/>
                      <a:r>
                        <a:rPr lang="en-US" sz="1600" b="0"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186649303"/>
                  </a:ext>
                </a:extLst>
              </a:tr>
              <a:tr h="279672">
                <a:tc>
                  <a:txBody>
                    <a:bodyPr/>
                    <a:lstStyle/>
                    <a:p>
                      <a:pPr algn="ctr" fontAlgn="ctr"/>
                      <a:r>
                        <a:rPr lang="en-US" sz="1600" b="0" i="0" u="none" strike="noStrike" dirty="0">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8930506"/>
                  </a:ext>
                </a:extLst>
              </a:tr>
              <a:tr h="279672">
                <a:tc>
                  <a:txBody>
                    <a:bodyPr/>
                    <a:lstStyle/>
                    <a:p>
                      <a:pPr algn="ctr" fontAlgn="ctr"/>
                      <a:r>
                        <a:rPr lang="en-US" sz="1600" b="0"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8221392"/>
                  </a:ext>
                </a:extLst>
              </a:tr>
              <a:tr h="279672">
                <a:tc>
                  <a:txBody>
                    <a:bodyPr/>
                    <a:lstStyle/>
                    <a:p>
                      <a:pPr algn="ctr" fontAlgn="ctr"/>
                      <a:r>
                        <a:rPr lang="en-US" sz="1600" b="0" i="0" u="none" strike="noStrike" dirty="0">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1046351"/>
                  </a:ext>
                </a:extLst>
              </a:tr>
              <a:tr h="279672">
                <a:tc>
                  <a:txBody>
                    <a:bodyPr/>
                    <a:lstStyle/>
                    <a:p>
                      <a:pPr algn="ctr" fontAlgn="ctr"/>
                      <a:r>
                        <a:rPr lang="en-US" sz="1600" b="0" i="0" u="none" strike="noStrike" dirty="0">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45612981"/>
                  </a:ext>
                </a:extLst>
              </a:tr>
              <a:tr h="279672">
                <a:tc>
                  <a:txBody>
                    <a:bodyPr/>
                    <a:lstStyle/>
                    <a:p>
                      <a:pPr algn="ctr" fontAlgn="ctr"/>
                      <a:r>
                        <a:rPr lang="en-US" sz="16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7670508"/>
                  </a:ext>
                </a:extLst>
              </a:tr>
            </a:tbl>
          </a:graphicData>
        </a:graphic>
      </p:graphicFrame>
      <p:sp>
        <p:nvSpPr>
          <p:cNvPr id="3" name="Footer Placeholder 2">
            <a:extLst>
              <a:ext uri="{FF2B5EF4-FFF2-40B4-BE49-F238E27FC236}">
                <a16:creationId xmlns:a16="http://schemas.microsoft.com/office/drawing/2014/main" id="{6A00B46A-E7CC-4C1C-86D3-DEA71BB0BD92}"/>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6334292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1825625"/>
            <a:ext cx="10515600" cy="2927350"/>
          </a:xfrm>
        </p:spPr>
        <p:txBody>
          <a:bodyPr numCol="2">
            <a:normAutofit/>
          </a:bodyPr>
          <a:lstStyle/>
          <a:p>
            <a:pPr marL="0" indent="0">
              <a:buNone/>
            </a:pPr>
            <a:r>
              <a:rPr lang="en-US" dirty="0"/>
              <a:t>Predicted Value of </a:t>
            </a:r>
            <a:r>
              <a:rPr lang="en-US" dirty="0" err="1"/>
              <a:t>CaseID</a:t>
            </a:r>
            <a:r>
              <a:rPr lang="en-US" dirty="0"/>
              <a:t> = 1</a:t>
            </a:r>
          </a:p>
        </p:txBody>
      </p:sp>
      <p:sp>
        <p:nvSpPr>
          <p:cNvPr id="2" name="Title 1"/>
          <p:cNvSpPr>
            <a:spLocks noGrp="1"/>
          </p:cNvSpPr>
          <p:nvPr>
            <p:ph type="title"/>
          </p:nvPr>
        </p:nvSpPr>
        <p:spPr/>
        <p:txBody>
          <a:bodyPr/>
          <a:lstStyle/>
          <a:p>
            <a:r>
              <a:rPr lang="en-US" b="1" dirty="0">
                <a:solidFill>
                  <a:schemeClr val="bg1"/>
                </a:solidFill>
              </a:rPr>
              <a:t>Toy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51</a:t>
            </a:fld>
            <a:endParaRPr lang="en-US" dirty="0"/>
          </a:p>
        </p:txBody>
      </p:sp>
      <p:graphicFrame>
        <p:nvGraphicFramePr>
          <p:cNvPr id="5" name="Table 4"/>
          <p:cNvGraphicFramePr>
            <a:graphicFrameLocks noGrp="1"/>
          </p:cNvGraphicFramePr>
          <p:nvPr/>
        </p:nvGraphicFramePr>
        <p:xfrm>
          <a:off x="968375" y="2376488"/>
          <a:ext cx="7793070" cy="3414714"/>
        </p:xfrm>
        <a:graphic>
          <a:graphicData uri="http://schemas.openxmlformats.org/drawingml/2006/table">
            <a:tbl>
              <a:tblPr/>
              <a:tblGrid>
                <a:gridCol w="1558614">
                  <a:extLst>
                    <a:ext uri="{9D8B030D-6E8A-4147-A177-3AD203B41FA5}">
                      <a16:colId xmlns:a16="http://schemas.microsoft.com/office/drawing/2014/main" val="282549620"/>
                    </a:ext>
                  </a:extLst>
                </a:gridCol>
                <a:gridCol w="1558614">
                  <a:extLst>
                    <a:ext uri="{9D8B030D-6E8A-4147-A177-3AD203B41FA5}">
                      <a16:colId xmlns:a16="http://schemas.microsoft.com/office/drawing/2014/main" val="2338626240"/>
                    </a:ext>
                  </a:extLst>
                </a:gridCol>
                <a:gridCol w="1558614">
                  <a:extLst>
                    <a:ext uri="{9D8B030D-6E8A-4147-A177-3AD203B41FA5}">
                      <a16:colId xmlns:a16="http://schemas.microsoft.com/office/drawing/2014/main" val="2861298459"/>
                    </a:ext>
                  </a:extLst>
                </a:gridCol>
                <a:gridCol w="1558614">
                  <a:extLst>
                    <a:ext uri="{9D8B030D-6E8A-4147-A177-3AD203B41FA5}">
                      <a16:colId xmlns:a16="http://schemas.microsoft.com/office/drawing/2014/main" val="2205156321"/>
                    </a:ext>
                  </a:extLst>
                </a:gridCol>
                <a:gridCol w="1558614">
                  <a:extLst>
                    <a:ext uri="{9D8B030D-6E8A-4147-A177-3AD203B41FA5}">
                      <a16:colId xmlns:a16="http://schemas.microsoft.com/office/drawing/2014/main" val="4028997295"/>
                    </a:ext>
                  </a:extLst>
                </a:gridCol>
              </a:tblGrid>
              <a:tr h="323013">
                <a:tc>
                  <a:txBody>
                    <a:bodyPr/>
                    <a:lstStyle/>
                    <a:p>
                      <a:pPr algn="ctr" fontAlgn="b"/>
                      <a:r>
                        <a:rPr lang="en-US" sz="1400" b="1" i="0" u="none" strike="noStrike" dirty="0" err="1">
                          <a:solidFill>
                            <a:srgbClr val="000000"/>
                          </a:solidFill>
                          <a:effectLst/>
                          <a:latin typeface="Calibri" panose="020F0502020204030204" pitchFamily="34" charset="0"/>
                        </a:rPr>
                        <a:t>CaseID</a:t>
                      </a:r>
                      <a:endParaRPr lang="en-US" sz="14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Prediction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Error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481767991"/>
                  </a:ext>
                </a:extLst>
              </a:tr>
              <a:tr h="323013">
                <a:tc>
                  <a:txBody>
                    <a:bodyPr/>
                    <a:lstStyle/>
                    <a:p>
                      <a:pPr algn="ctr" fontAlgn="b"/>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0995234"/>
                  </a:ext>
                </a:extLst>
              </a:tr>
              <a:tr h="307632">
                <a:tc>
                  <a:txBody>
                    <a:bodyPr/>
                    <a:lstStyle/>
                    <a:p>
                      <a:pPr algn="ctr" fontAlgn="b"/>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9923805"/>
                  </a:ext>
                </a:extLst>
              </a:tr>
              <a:tr h="307632">
                <a:tc>
                  <a:txBody>
                    <a:bodyPr/>
                    <a:lstStyle/>
                    <a:p>
                      <a:pPr algn="ctr" fontAlgn="b"/>
                      <a:r>
                        <a:rPr lang="en-US" sz="14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2.3333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1.6667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678854"/>
                  </a:ext>
                </a:extLst>
              </a:tr>
              <a:tr h="307632">
                <a:tc>
                  <a:txBody>
                    <a:bodyPr/>
                    <a:lstStyle/>
                    <a:p>
                      <a:pPr algn="ctr" fontAlgn="b"/>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3728000"/>
                  </a:ext>
                </a:extLst>
              </a:tr>
              <a:tr h="307632">
                <a:tc>
                  <a:txBody>
                    <a:bodyPr/>
                    <a:lstStyle/>
                    <a:p>
                      <a:pPr algn="ctr" fontAlgn="b"/>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2717308"/>
                  </a:ext>
                </a:extLst>
              </a:tr>
              <a:tr h="307632">
                <a:tc>
                  <a:txBody>
                    <a:bodyPr/>
                    <a:lstStyle/>
                    <a:p>
                      <a:pPr algn="ctr" fontAlgn="b"/>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2418847"/>
                  </a:ext>
                </a:extLst>
              </a:tr>
              <a:tr h="307632">
                <a:tc>
                  <a:txBody>
                    <a:bodyPr/>
                    <a:lstStyle/>
                    <a:p>
                      <a:pPr algn="ctr" fontAlgn="b"/>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1.8571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2.1429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2487374"/>
                  </a:ext>
                </a:extLst>
              </a:tr>
              <a:tr h="307632">
                <a:tc>
                  <a:txBody>
                    <a:bodyPr/>
                    <a:lstStyle/>
                    <a:p>
                      <a:pPr algn="ctr" fontAlgn="b"/>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2.125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1.875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1117392"/>
                  </a:ext>
                </a:extLst>
              </a:tr>
              <a:tr h="307632">
                <a:tc>
                  <a:txBody>
                    <a:bodyPr/>
                    <a:lstStyle/>
                    <a:p>
                      <a:pPr algn="ctr" fontAlgn="b"/>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2.2222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1.7778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2234717"/>
                  </a:ext>
                </a:extLst>
              </a:tr>
              <a:tr h="307632">
                <a:tc>
                  <a:txBody>
                    <a:bodyPr/>
                    <a:lstStyle/>
                    <a:p>
                      <a:pPr algn="ctr" fontAlgn="b"/>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712149"/>
                  </a:ext>
                </a:extLst>
              </a:tr>
            </a:tbl>
          </a:graphicData>
        </a:graphic>
      </p:graphicFrame>
      <p:sp>
        <p:nvSpPr>
          <p:cNvPr id="3" name="Footer Placeholder 2">
            <a:extLst>
              <a:ext uri="{FF2B5EF4-FFF2-40B4-BE49-F238E27FC236}">
                <a16:creationId xmlns:a16="http://schemas.microsoft.com/office/drawing/2014/main" id="{A5D91DDA-3486-433B-BCD3-47266C13BCF2}"/>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2131231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Supervised, Original Scale</a:t>
            </a:r>
          </a:p>
        </p:txBody>
      </p:sp>
      <p:sp>
        <p:nvSpPr>
          <p:cNvPr id="7" name="Slide Number Placeholder 6"/>
          <p:cNvSpPr>
            <a:spLocks noGrp="1"/>
          </p:cNvSpPr>
          <p:nvPr>
            <p:ph type="sldNum" sz="quarter" idx="12"/>
          </p:nvPr>
        </p:nvSpPr>
        <p:spPr/>
        <p:txBody>
          <a:bodyPr/>
          <a:lstStyle/>
          <a:p>
            <a:fld id="{1C20BA80-1909-427C-B3BD-3DD8AEAFD5BE}" type="slidenum">
              <a:rPr lang="en-US" smtClean="0"/>
              <a:t>52</a:t>
            </a:fld>
            <a:endParaRPr lang="en-US" dirty="0"/>
          </a:p>
        </p:txBody>
      </p:sp>
      <p:sp>
        <p:nvSpPr>
          <p:cNvPr id="3" name="Content Placeholder 2"/>
          <p:cNvSpPr>
            <a:spLocks noGrp="1"/>
          </p:cNvSpPr>
          <p:nvPr>
            <p:ph idx="1"/>
          </p:nvPr>
        </p:nvSpPr>
        <p:spPr>
          <a:xfrm>
            <a:off x="838200" y="1825625"/>
            <a:ext cx="10806404" cy="4351338"/>
          </a:xfrm>
          <a:solidFill>
            <a:schemeClr val="accent2">
              <a:lumMod val="20000"/>
              <a:lumOff val="80000"/>
            </a:schemeClr>
          </a:solidFill>
          <a:ln w="19050">
            <a:solidFill>
              <a:schemeClr val="tx1"/>
            </a:solidFill>
          </a:ln>
        </p:spPr>
        <p:txBody>
          <a:bodyPr numCol="1">
            <a:noAutofit/>
          </a:bodyPr>
          <a:lstStyle/>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import numpy</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import pandas</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from </a:t>
            </a:r>
            <a:r>
              <a:rPr lang="en-US" sz="1200" b="1" dirty="0" err="1">
                <a:latin typeface="Courier New" panose="02070309020205020404" pitchFamily="49" charset="0"/>
                <a:cs typeface="Courier New" panose="02070309020205020404" pitchFamily="49" charset="0"/>
              </a:rPr>
              <a:t>sklearn.neighbors</a:t>
            </a:r>
            <a:r>
              <a:rPr lang="en-US" sz="1200" b="1" dirty="0">
                <a:latin typeface="Courier New" panose="02070309020205020404" pitchFamily="49" charset="0"/>
                <a:cs typeface="Courier New" panose="02070309020205020404" pitchFamily="49" charset="0"/>
              </a:rPr>
              <a:t> import </a:t>
            </a:r>
            <a:r>
              <a:rPr lang="en-US" sz="1200" b="1" dirty="0" err="1">
                <a:latin typeface="Courier New" panose="02070309020205020404" pitchFamily="49" charset="0"/>
                <a:cs typeface="Courier New" panose="02070309020205020404" pitchFamily="49" charset="0"/>
              </a:rPr>
              <a:t>KNeighborsRegressor</a:t>
            </a: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err="1">
                <a:latin typeface="Courier New" panose="02070309020205020404" pitchFamily="49" charset="0"/>
                <a:cs typeface="Courier New" panose="02070309020205020404" pitchFamily="49" charset="0"/>
              </a:rPr>
              <a:t>toy_example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pandas.read_csv</a:t>
            </a:r>
            <a:r>
              <a:rPr lang="en-US" sz="1200" b="1" dirty="0">
                <a:latin typeface="Courier New" panose="02070309020205020404" pitchFamily="49" charset="0"/>
                <a:cs typeface="Courier New" panose="02070309020205020404" pitchFamily="49" charset="0"/>
              </a:rPr>
              <a:t>("C:\\IIT\\Machine Learning\\Data\\Week 2 Toy Example.csv", header = 0)</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Specify the data</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X = </a:t>
            </a:r>
            <a:r>
              <a:rPr lang="en-US" sz="1200" b="1" dirty="0" err="1">
                <a:latin typeface="Courier New" panose="02070309020205020404" pitchFamily="49" charset="0"/>
                <a:cs typeface="Courier New" panose="02070309020205020404" pitchFamily="49" charset="0"/>
              </a:rPr>
              <a:t>toy_example</a:t>
            </a:r>
            <a:r>
              <a:rPr lang="en-US" sz="1200" b="1" dirty="0">
                <a:latin typeface="Courier New" panose="02070309020205020404" pitchFamily="49" charset="0"/>
                <a:cs typeface="Courier New" panose="02070309020205020404" pitchFamily="49" charset="0"/>
              </a:rPr>
              <a:t>[['x1', 'x2']]</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y = </a:t>
            </a:r>
            <a:r>
              <a:rPr lang="en-US" sz="1200" b="1" dirty="0" err="1">
                <a:latin typeface="Courier New" panose="02070309020205020404" pitchFamily="49" charset="0"/>
                <a:cs typeface="Courier New" panose="02070309020205020404" pitchFamily="49" charset="0"/>
              </a:rPr>
              <a:t>toy_example</a:t>
            </a:r>
            <a:r>
              <a:rPr lang="en-US" sz="1200" b="1" dirty="0">
                <a:latin typeface="Courier New" panose="02070309020205020404" pitchFamily="49" charset="0"/>
                <a:cs typeface="Courier New" panose="02070309020205020404" pitchFamily="49" charset="0"/>
              </a:rPr>
              <a:t>['y']</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Build nearest neighbors</a:t>
            </a:r>
          </a:p>
          <a:p>
            <a:pPr marL="0" indent="0">
              <a:lnSpc>
                <a:spcPct val="120000"/>
              </a:lnSpc>
              <a:spcBef>
                <a:spcPts val="0"/>
              </a:spcBef>
              <a:buNone/>
            </a:pPr>
            <a:r>
              <a:rPr lang="en-US" sz="1200" b="1" dirty="0" err="1">
                <a:latin typeface="Courier New" panose="02070309020205020404" pitchFamily="49" charset="0"/>
                <a:cs typeface="Courier New" panose="02070309020205020404" pitchFamily="49" charset="0"/>
              </a:rPr>
              <a:t>kNNSpec</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KNeighborsRegressor</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n_neighbors</a:t>
            </a:r>
            <a:r>
              <a:rPr lang="en-US" sz="1200" b="1" dirty="0">
                <a:latin typeface="Courier New" panose="02070309020205020404" pitchFamily="49" charset="0"/>
                <a:cs typeface="Courier New" panose="02070309020205020404" pitchFamily="49" charset="0"/>
              </a:rPr>
              <a:t> = 2, metric = '</a:t>
            </a:r>
            <a:r>
              <a:rPr lang="en-US" sz="1200" b="1" dirty="0" err="1">
                <a:latin typeface="Courier New" panose="02070309020205020404" pitchFamily="49" charset="0"/>
                <a:cs typeface="Courier New" panose="02070309020205020404" pitchFamily="49" charset="0"/>
              </a:rPr>
              <a:t>euclidean</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b="1" dirty="0" err="1">
                <a:latin typeface="Courier New" panose="02070309020205020404" pitchFamily="49" charset="0"/>
                <a:cs typeface="Courier New" panose="02070309020205020404" pitchFamily="49" charset="0"/>
              </a:rPr>
              <a:t>nbrs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kNNSpec.fit</a:t>
            </a:r>
            <a:r>
              <a:rPr lang="en-US" sz="1200" b="1" dirty="0">
                <a:latin typeface="Courier New" panose="02070309020205020404" pitchFamily="49" charset="0"/>
                <a:cs typeface="Courier New" panose="02070309020205020404" pitchFamily="49" charset="0"/>
              </a:rPr>
              <a:t>(X, y)</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distances, indices = </a:t>
            </a:r>
            <a:r>
              <a:rPr lang="en-US" sz="1200" b="1" dirty="0" err="1">
                <a:latin typeface="Courier New" panose="02070309020205020404" pitchFamily="49" charset="0"/>
                <a:cs typeface="Courier New" panose="02070309020205020404" pitchFamily="49" charset="0"/>
              </a:rPr>
              <a:t>nbrs.kneighbors</a:t>
            </a:r>
            <a:r>
              <a:rPr lang="en-US" sz="1200" b="1" dirty="0">
                <a:latin typeface="Courier New" panose="02070309020205020404" pitchFamily="49" charset="0"/>
                <a:cs typeface="Courier New" panose="02070309020205020404" pitchFamily="49" charset="0"/>
              </a:rPr>
              <a:t>(X)</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Calculate prediction, errors, and sum of squared error</a:t>
            </a:r>
          </a:p>
          <a:p>
            <a:pPr marL="0" indent="0">
              <a:lnSpc>
                <a:spcPct val="120000"/>
              </a:lnSpc>
              <a:spcBef>
                <a:spcPts val="0"/>
              </a:spcBef>
              <a:buNone/>
            </a:pPr>
            <a:r>
              <a:rPr lang="en-US" sz="1200" b="1" dirty="0" err="1">
                <a:latin typeface="Courier New" panose="02070309020205020404" pitchFamily="49" charset="0"/>
                <a:cs typeface="Courier New" panose="02070309020205020404" pitchFamily="49" charset="0"/>
              </a:rPr>
              <a:t>pred_y</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nbrs.predict</a:t>
            </a:r>
            <a:r>
              <a:rPr lang="en-US" sz="1200" b="1" dirty="0">
                <a:latin typeface="Courier New" panose="02070309020205020404" pitchFamily="49" charset="0"/>
                <a:cs typeface="Courier New" panose="02070309020205020404" pitchFamily="49" charset="0"/>
              </a:rPr>
              <a:t>(X)</a:t>
            </a:r>
          </a:p>
          <a:p>
            <a:pPr marL="0" indent="0">
              <a:lnSpc>
                <a:spcPct val="120000"/>
              </a:lnSpc>
              <a:spcBef>
                <a:spcPts val="0"/>
              </a:spcBef>
              <a:buNone/>
            </a:pPr>
            <a:r>
              <a:rPr lang="en-US" sz="1200" b="1" dirty="0" err="1">
                <a:latin typeface="Courier New" panose="02070309020205020404" pitchFamily="49" charset="0"/>
                <a:cs typeface="Courier New" panose="02070309020205020404" pitchFamily="49" charset="0"/>
              </a:rPr>
              <a:t>error_y</a:t>
            </a:r>
            <a:r>
              <a:rPr lang="en-US" sz="1200" b="1" dirty="0">
                <a:latin typeface="Courier New" panose="02070309020205020404" pitchFamily="49" charset="0"/>
                <a:cs typeface="Courier New" panose="02070309020205020404" pitchFamily="49" charset="0"/>
              </a:rPr>
              <a:t> = y - </a:t>
            </a:r>
            <a:r>
              <a:rPr lang="en-US" sz="1200" b="1" dirty="0" err="1">
                <a:latin typeface="Courier New" panose="02070309020205020404" pitchFamily="49" charset="0"/>
                <a:cs typeface="Courier New" panose="02070309020205020404" pitchFamily="49" charset="0"/>
              </a:rPr>
              <a:t>pred_y</a:t>
            </a: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err="1">
                <a:latin typeface="Courier New" panose="02070309020205020404" pitchFamily="49" charset="0"/>
                <a:cs typeface="Courier New" panose="02070309020205020404" pitchFamily="49" charset="0"/>
              </a:rPr>
              <a:t>sse_y</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numpy.sum</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error_y</a:t>
            </a:r>
            <a:r>
              <a:rPr lang="en-US" sz="1200" b="1" dirty="0">
                <a:latin typeface="Courier New" panose="02070309020205020404" pitchFamily="49" charset="0"/>
                <a:cs typeface="Courier New" panose="02070309020205020404" pitchFamily="49" charset="0"/>
              </a:rPr>
              <a:t> ** 2)</a:t>
            </a:r>
          </a:p>
        </p:txBody>
      </p:sp>
      <p:sp>
        <p:nvSpPr>
          <p:cNvPr id="4" name="Rectangle 3">
            <a:extLst>
              <a:ext uri="{FF2B5EF4-FFF2-40B4-BE49-F238E27FC236}">
                <a16:creationId xmlns:a16="http://schemas.microsoft.com/office/drawing/2014/main" id="{7182ACDB-8561-49A0-AB4F-2BE44357A6BF}"/>
              </a:ext>
            </a:extLst>
          </p:cNvPr>
          <p:cNvSpPr/>
          <p:nvPr/>
        </p:nvSpPr>
        <p:spPr>
          <a:xfrm>
            <a:off x="8183400" y="1456293"/>
            <a:ext cx="3461204" cy="369332"/>
          </a:xfrm>
          <a:prstGeom prst="rect">
            <a:avLst/>
          </a:prstGeom>
        </p:spPr>
        <p:txBody>
          <a:bodyPr wrap="none">
            <a:spAutoFit/>
          </a:bodyPr>
          <a:lstStyle/>
          <a:p>
            <a:r>
              <a:rPr lang="en-US" b="1" dirty="0"/>
              <a:t>Week 2 Toy Example Prediction.py</a:t>
            </a:r>
          </a:p>
        </p:txBody>
      </p:sp>
      <p:sp>
        <p:nvSpPr>
          <p:cNvPr id="5" name="Footer Placeholder 4">
            <a:extLst>
              <a:ext uri="{FF2B5EF4-FFF2-40B4-BE49-F238E27FC236}">
                <a16:creationId xmlns:a16="http://schemas.microsoft.com/office/drawing/2014/main" id="{B7C5808F-EE43-4FDF-962D-873247B8B609}"/>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0437641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Specifications for Nearest Neighbors</a:t>
            </a:r>
          </a:p>
        </p:txBody>
      </p:sp>
      <p:sp>
        <p:nvSpPr>
          <p:cNvPr id="7" name="Slide Number Placeholder 6"/>
          <p:cNvSpPr>
            <a:spLocks noGrp="1"/>
          </p:cNvSpPr>
          <p:nvPr>
            <p:ph type="sldNum" sz="quarter" idx="12"/>
          </p:nvPr>
        </p:nvSpPr>
        <p:spPr/>
        <p:txBody>
          <a:bodyPr/>
          <a:lstStyle/>
          <a:p>
            <a:fld id="{1C20BA80-1909-427C-B3BD-3DD8AEAFD5BE}" type="slidenum">
              <a:rPr lang="en-US" smtClean="0"/>
              <a:t>53</a:t>
            </a:fld>
            <a:endParaRPr lang="en-US" dirty="0"/>
          </a:p>
        </p:txBody>
      </p:sp>
      <p:sp>
        <p:nvSpPr>
          <p:cNvPr id="3" name="Content Placeholder 2"/>
          <p:cNvSpPr>
            <a:spLocks noGrp="1"/>
          </p:cNvSpPr>
          <p:nvPr>
            <p:ph idx="1"/>
          </p:nvPr>
        </p:nvSpPr>
        <p:spPr/>
        <p:txBody>
          <a:bodyPr>
            <a:normAutofit lnSpcReduction="10000"/>
          </a:bodyPr>
          <a:lstStyle/>
          <a:p>
            <a:r>
              <a:rPr lang="en-US" dirty="0"/>
              <a:t>The distance metric is Euclidean</a:t>
            </a:r>
          </a:p>
          <a:p>
            <a:pPr lvl="1"/>
            <a:r>
              <a:rPr lang="en-US" dirty="0"/>
              <a:t>For more distance metrics, see</a:t>
            </a:r>
            <a:r>
              <a:rPr lang="en-US" sz="3600" dirty="0"/>
              <a:t> </a:t>
            </a:r>
            <a:r>
              <a:rPr lang="en-US" sz="2000" dirty="0">
                <a:hlinkClick r:id="rId3"/>
              </a:rPr>
              <a:t>https://scikit-learn.org/stable/modules/generated/sklearn.neighbors.DistanceMetric.html#sklearn.neighbors.DistanceMetric</a:t>
            </a:r>
            <a:r>
              <a:rPr lang="en-US" sz="2000" dirty="0"/>
              <a:t> </a:t>
            </a:r>
            <a:endParaRPr lang="en-US" sz="3600" dirty="0"/>
          </a:p>
          <a:p>
            <a:r>
              <a:rPr lang="en-US" dirty="0"/>
              <a:t>The algorithm is brute (i.e., calculate the distance between each possible pair of observations)</a:t>
            </a:r>
          </a:p>
          <a:p>
            <a:pPr lvl="1"/>
            <a:r>
              <a:rPr lang="en-US" dirty="0"/>
              <a:t>Other algorithms are KD-TREE and BALL-TREE.  These algorithms may avoid calculating distances by storing similar observations together</a:t>
            </a:r>
          </a:p>
          <a:p>
            <a:pPr lvl="1"/>
            <a:r>
              <a:rPr lang="en-US" dirty="0"/>
              <a:t>KD-TREE: Bentley, J. L. (1975). Multidimensional Binary Search Trees Used for Associate Searching, </a:t>
            </a:r>
            <a:r>
              <a:rPr lang="en-US" i="1" dirty="0"/>
              <a:t>Communications of the ACM</a:t>
            </a:r>
            <a:r>
              <a:rPr lang="en-US" dirty="0"/>
              <a:t>,  v.18, n.9, pp.509-517.</a:t>
            </a:r>
          </a:p>
          <a:p>
            <a:pPr lvl="1"/>
            <a:r>
              <a:rPr lang="en-US" dirty="0"/>
              <a:t>BALL-TREE: </a:t>
            </a:r>
            <a:r>
              <a:rPr lang="en-US" dirty="0" err="1"/>
              <a:t>Omohundro</a:t>
            </a:r>
            <a:r>
              <a:rPr lang="en-US" dirty="0"/>
              <a:t> (1989). Five </a:t>
            </a:r>
            <a:r>
              <a:rPr lang="en-US" dirty="0" err="1"/>
              <a:t>Balltree</a:t>
            </a:r>
            <a:r>
              <a:rPr lang="en-US" dirty="0"/>
              <a:t> Construction Algorithms, International Computer Science Institute Technical Report.</a:t>
            </a:r>
          </a:p>
        </p:txBody>
      </p:sp>
      <p:sp>
        <p:nvSpPr>
          <p:cNvPr id="4" name="Footer Placeholder 3">
            <a:extLst>
              <a:ext uri="{FF2B5EF4-FFF2-40B4-BE49-F238E27FC236}">
                <a16:creationId xmlns:a16="http://schemas.microsoft.com/office/drawing/2014/main" id="{6DBBA12E-3373-44DF-92C8-C245EA9D02C0}"/>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4116373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Supervised, Original Scale, k = 2 Solution</a:t>
            </a:r>
          </a:p>
        </p:txBody>
      </p:sp>
      <p:sp>
        <p:nvSpPr>
          <p:cNvPr id="7" name="Slide Number Placeholder 6"/>
          <p:cNvSpPr>
            <a:spLocks noGrp="1"/>
          </p:cNvSpPr>
          <p:nvPr>
            <p:ph type="sldNum" sz="quarter" idx="12"/>
          </p:nvPr>
        </p:nvSpPr>
        <p:spPr/>
        <p:txBody>
          <a:bodyPr/>
          <a:lstStyle/>
          <a:p>
            <a:fld id="{1C20BA80-1909-427C-B3BD-3DD8AEAFD5BE}" type="slidenum">
              <a:rPr lang="en-US" smtClean="0"/>
              <a:t>54</a:t>
            </a:fld>
            <a:endParaRPr lang="en-US" dirty="0"/>
          </a:p>
        </p:txBody>
      </p:sp>
      <p:sp>
        <p:nvSpPr>
          <p:cNvPr id="4" name="Rectangle 3">
            <a:extLst>
              <a:ext uri="{FF2B5EF4-FFF2-40B4-BE49-F238E27FC236}">
                <a16:creationId xmlns:a16="http://schemas.microsoft.com/office/drawing/2014/main" id="{7182ACDB-8561-49A0-AB4F-2BE44357A6BF}"/>
              </a:ext>
            </a:extLst>
          </p:cNvPr>
          <p:cNvSpPr/>
          <p:nvPr/>
        </p:nvSpPr>
        <p:spPr>
          <a:xfrm>
            <a:off x="7819425" y="5992297"/>
            <a:ext cx="4374018" cy="369332"/>
          </a:xfrm>
          <a:prstGeom prst="rect">
            <a:avLst/>
          </a:prstGeom>
        </p:spPr>
        <p:txBody>
          <a:bodyPr wrap="none">
            <a:spAutoFit/>
          </a:bodyPr>
          <a:lstStyle/>
          <a:p>
            <a:r>
              <a:rPr lang="en-US" b="1" dirty="0"/>
              <a:t>Week 2 Nearest Neighbors Unsupervised.py</a:t>
            </a:r>
          </a:p>
        </p:txBody>
      </p:sp>
      <p:sp>
        <p:nvSpPr>
          <p:cNvPr id="5" name="Footer Placeholder 4">
            <a:extLst>
              <a:ext uri="{FF2B5EF4-FFF2-40B4-BE49-F238E27FC236}">
                <a16:creationId xmlns:a16="http://schemas.microsoft.com/office/drawing/2014/main" id="{B7C5808F-EE43-4FDF-962D-873247B8B609}"/>
              </a:ext>
            </a:extLst>
          </p:cNvPr>
          <p:cNvSpPr>
            <a:spLocks noGrp="1"/>
          </p:cNvSpPr>
          <p:nvPr>
            <p:ph type="ftr" sz="quarter" idx="11"/>
          </p:nvPr>
        </p:nvSpPr>
        <p:spPr/>
        <p:txBody>
          <a:bodyPr/>
          <a:lstStyle/>
          <a:p>
            <a:r>
              <a:rPr lang="en-US"/>
              <a:t>Copyright © 2021 by Ming-Long Lam, Ph.D.</a:t>
            </a:r>
            <a:endParaRPr lang="en-US" dirty="0"/>
          </a:p>
        </p:txBody>
      </p:sp>
      <p:graphicFrame>
        <p:nvGraphicFramePr>
          <p:cNvPr id="10" name="Content Placeholder 9">
            <a:extLst>
              <a:ext uri="{FF2B5EF4-FFF2-40B4-BE49-F238E27FC236}">
                <a16:creationId xmlns:a16="http://schemas.microsoft.com/office/drawing/2014/main" id="{7A1DAD56-CF7F-4853-A37A-5A0941247552}"/>
              </a:ext>
            </a:extLst>
          </p:cNvPr>
          <p:cNvGraphicFramePr>
            <a:graphicFrameLocks noGrp="1"/>
          </p:cNvGraphicFramePr>
          <p:nvPr>
            <p:ph idx="1"/>
          </p:nvPr>
        </p:nvGraphicFramePr>
        <p:xfrm>
          <a:off x="943948" y="1690688"/>
          <a:ext cx="2789850" cy="3200400"/>
        </p:xfrm>
        <a:graphic>
          <a:graphicData uri="http://schemas.openxmlformats.org/drawingml/2006/table">
            <a:tbl>
              <a:tblPr/>
              <a:tblGrid>
                <a:gridCol w="774958">
                  <a:extLst>
                    <a:ext uri="{9D8B030D-6E8A-4147-A177-3AD203B41FA5}">
                      <a16:colId xmlns:a16="http://schemas.microsoft.com/office/drawing/2014/main" val="2689063607"/>
                    </a:ext>
                  </a:extLst>
                </a:gridCol>
                <a:gridCol w="774958">
                  <a:extLst>
                    <a:ext uri="{9D8B030D-6E8A-4147-A177-3AD203B41FA5}">
                      <a16:colId xmlns:a16="http://schemas.microsoft.com/office/drawing/2014/main" val="1806967313"/>
                    </a:ext>
                  </a:extLst>
                </a:gridCol>
                <a:gridCol w="619967">
                  <a:extLst>
                    <a:ext uri="{9D8B030D-6E8A-4147-A177-3AD203B41FA5}">
                      <a16:colId xmlns:a16="http://schemas.microsoft.com/office/drawing/2014/main" val="1507559381"/>
                    </a:ext>
                  </a:extLst>
                </a:gridCol>
                <a:gridCol w="619967">
                  <a:extLst>
                    <a:ext uri="{9D8B030D-6E8A-4147-A177-3AD203B41FA5}">
                      <a16:colId xmlns:a16="http://schemas.microsoft.com/office/drawing/2014/main" val="1032735605"/>
                    </a:ext>
                  </a:extLst>
                </a:gridCol>
              </a:tblGrid>
              <a:tr h="182880">
                <a:tc rowSpan="3">
                  <a:txBody>
                    <a:bodyPr/>
                    <a:lstStyle/>
                    <a:p>
                      <a:pPr algn="ctr" fontAlgn="b"/>
                      <a:r>
                        <a:rPr lang="en-US" sz="1600" b="1" i="0" u="none" strike="noStrike" dirty="0">
                          <a:solidFill>
                            <a:srgbClr val="000000"/>
                          </a:solidFill>
                          <a:effectLst/>
                          <a:latin typeface="Calibri" panose="020F0502020204030204" pitchFamily="34" charset="0"/>
                        </a:rPr>
                        <a:t>Index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rowSpan="3">
                  <a:txBody>
                    <a:bodyPr/>
                    <a:lstStyle/>
                    <a:p>
                      <a:pPr algn="ctr" fontAlgn="b"/>
                      <a:r>
                        <a:rPr lang="en-US" sz="1600" b="1" i="0" u="none" strike="noStrike" dirty="0">
                          <a:solidFill>
                            <a:srgbClr val="000000"/>
                          </a:solidFill>
                          <a:effectLst/>
                          <a:latin typeface="Calibri" panose="020F0502020204030204" pitchFamily="34" charset="0"/>
                        </a:rPr>
                        <a:t>CaseID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gridSpan="2">
                  <a:txBody>
                    <a:bodyPr/>
                    <a:lstStyle/>
                    <a:p>
                      <a:pPr algn="ctr" fontAlgn="b"/>
                      <a:r>
                        <a:rPr lang="en-US" sz="1100" b="1" i="0" u="none" strike="noStrike" dirty="0">
                          <a:solidFill>
                            <a:srgbClr val="000000"/>
                          </a:solidFill>
                          <a:effectLst/>
                          <a:latin typeface="Calibri" panose="020F0502020204030204" pitchFamily="34" charset="0"/>
                        </a:rPr>
                        <a:t>distances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extLst>
                  <a:ext uri="{0D108BD9-81ED-4DB2-BD59-A6C34878D82A}">
                    <a16:rowId xmlns:a16="http://schemas.microsoft.com/office/drawing/2014/main" val="663475691"/>
                  </a:ext>
                </a:extLst>
              </a:tr>
              <a:tr h="182880">
                <a:tc vMerge="1">
                  <a:txBody>
                    <a:bodyPr/>
                    <a:lstStyle/>
                    <a:p>
                      <a:endParaRPr lang="en-US"/>
                    </a:p>
                  </a:txBody>
                  <a:tcPr/>
                </a:tc>
                <a:tc vMerge="1">
                  <a:txBody>
                    <a:bodyPr/>
                    <a:lstStyle/>
                    <a:p>
                      <a:endParaRPr lang="en-US"/>
                    </a:p>
                  </a:txBody>
                  <a:tcPr/>
                </a:tc>
                <a:tc gridSpan="2">
                  <a:txBody>
                    <a:bodyPr/>
                    <a:lstStyle/>
                    <a:p>
                      <a:pPr algn="ctr" fontAlgn="b"/>
                      <a:r>
                        <a:rPr lang="en-US" sz="1600" b="1" i="0" u="none" strike="noStrike" dirty="0">
                          <a:solidFill>
                            <a:srgbClr val="000000"/>
                          </a:solidFill>
                          <a:effectLst/>
                          <a:latin typeface="Calibri" panose="020F0502020204030204" pitchFamily="34" charset="0"/>
                        </a:rPr>
                        <a:t>Neighbor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extLst>
                  <a:ext uri="{0D108BD9-81ED-4DB2-BD59-A6C34878D82A}">
                    <a16:rowId xmlns:a16="http://schemas.microsoft.com/office/drawing/2014/main" val="2479139648"/>
                  </a:ext>
                </a:extLst>
              </a:tr>
              <a:tr h="182880">
                <a:tc vMerge="1">
                  <a:txBody>
                    <a:bodyPr/>
                    <a:lstStyle/>
                    <a:p>
                      <a:endParaRPr lang="en-US"/>
                    </a:p>
                  </a:txBody>
                  <a:tcPr/>
                </a:tc>
                <a:tc vMerge="1">
                  <a:txBody>
                    <a:bodyPr/>
                    <a:lstStyle/>
                    <a:p>
                      <a:endParaRPr lang="en-US"/>
                    </a:p>
                  </a:txBody>
                  <a:tcPr/>
                </a:tc>
                <a:tc>
                  <a:txBody>
                    <a:bodyPr/>
                    <a:lstStyle/>
                    <a:p>
                      <a:pPr algn="r" fontAlgn="b"/>
                      <a:r>
                        <a:rPr lang="en-US" sz="1600" b="1"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600" b="1"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765025134"/>
                  </a:ext>
                </a:extLst>
              </a:tr>
              <a:tr h="182880">
                <a:tc>
                  <a:txBody>
                    <a:bodyPr/>
                    <a:lstStyle/>
                    <a:p>
                      <a:pPr algn="r" fontAlgn="b"/>
                      <a:r>
                        <a:rPr lang="en-US" sz="16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8037230"/>
                  </a:ext>
                </a:extLst>
              </a:tr>
              <a:tr h="182880">
                <a:tc>
                  <a:txBody>
                    <a:bodyPr/>
                    <a:lstStyle/>
                    <a:p>
                      <a:pPr algn="r" fontAlgn="b"/>
                      <a:r>
                        <a:rPr lang="en-US" sz="16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0775245"/>
                  </a:ext>
                </a:extLst>
              </a:tr>
              <a:tr h="182880">
                <a:tc>
                  <a:txBody>
                    <a:bodyPr/>
                    <a:lstStyle/>
                    <a:p>
                      <a:pPr algn="r" fontAlgn="b"/>
                      <a:r>
                        <a:rPr lang="en-US" sz="16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3184862"/>
                  </a:ext>
                </a:extLst>
              </a:tr>
              <a:tr h="182880">
                <a:tc>
                  <a:txBody>
                    <a:bodyPr/>
                    <a:lstStyle/>
                    <a:p>
                      <a:pPr algn="r" fontAlgn="b"/>
                      <a:r>
                        <a:rPr lang="en-US" sz="16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305419"/>
                  </a:ext>
                </a:extLst>
              </a:tr>
              <a:tr h="182880">
                <a:tc>
                  <a:txBody>
                    <a:bodyPr/>
                    <a:lstStyle/>
                    <a:p>
                      <a:pPr algn="r" fontAlgn="b"/>
                      <a:r>
                        <a:rPr lang="en-US" sz="16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5122412"/>
                  </a:ext>
                </a:extLst>
              </a:tr>
              <a:tr h="182880">
                <a:tc>
                  <a:txBody>
                    <a:bodyPr/>
                    <a:lstStyle/>
                    <a:p>
                      <a:pPr algn="r" fontAlgn="b"/>
                      <a:r>
                        <a:rPr lang="en-US" sz="16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1921872"/>
                  </a:ext>
                </a:extLst>
              </a:tr>
              <a:tr h="182880">
                <a:tc>
                  <a:txBody>
                    <a:bodyPr/>
                    <a:lstStyle/>
                    <a:p>
                      <a:pPr algn="r" fontAlgn="b"/>
                      <a:r>
                        <a:rPr lang="en-US" sz="16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9768623"/>
                  </a:ext>
                </a:extLst>
              </a:tr>
              <a:tr h="182880">
                <a:tc>
                  <a:txBody>
                    <a:bodyPr/>
                    <a:lstStyle/>
                    <a:p>
                      <a:pPr algn="r" fontAlgn="b"/>
                      <a:r>
                        <a:rPr lang="en-US" sz="16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4619194"/>
                  </a:ext>
                </a:extLst>
              </a:tr>
              <a:tr h="182880">
                <a:tc>
                  <a:txBody>
                    <a:bodyPr/>
                    <a:lstStyle/>
                    <a:p>
                      <a:pPr algn="r" fontAlgn="b"/>
                      <a:r>
                        <a:rPr lang="en-US" sz="16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6638276"/>
                  </a:ext>
                </a:extLst>
              </a:tr>
              <a:tr h="182880">
                <a:tc>
                  <a:txBody>
                    <a:bodyPr/>
                    <a:lstStyle/>
                    <a:p>
                      <a:pPr algn="r" fontAlgn="b"/>
                      <a:r>
                        <a:rPr lang="en-US" sz="16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6368054"/>
                  </a:ext>
                </a:extLst>
              </a:tr>
            </a:tbl>
          </a:graphicData>
        </a:graphic>
      </p:graphicFrame>
      <p:graphicFrame>
        <p:nvGraphicFramePr>
          <p:cNvPr id="11" name="Table 10">
            <a:extLst>
              <a:ext uri="{FF2B5EF4-FFF2-40B4-BE49-F238E27FC236}">
                <a16:creationId xmlns:a16="http://schemas.microsoft.com/office/drawing/2014/main" id="{1637A820-0869-4731-B879-8823AD05D6B3}"/>
              </a:ext>
            </a:extLst>
          </p:cNvPr>
          <p:cNvGraphicFramePr>
            <a:graphicFrameLocks noGrp="1"/>
          </p:cNvGraphicFramePr>
          <p:nvPr/>
        </p:nvGraphicFramePr>
        <p:xfrm>
          <a:off x="4114798" y="1621791"/>
          <a:ext cx="1219200" cy="3268980"/>
        </p:xfrm>
        <a:graphic>
          <a:graphicData uri="http://schemas.openxmlformats.org/drawingml/2006/table">
            <a:tbl>
              <a:tblPr/>
              <a:tblGrid>
                <a:gridCol w="609600">
                  <a:extLst>
                    <a:ext uri="{9D8B030D-6E8A-4147-A177-3AD203B41FA5}">
                      <a16:colId xmlns:a16="http://schemas.microsoft.com/office/drawing/2014/main" val="1054397"/>
                    </a:ext>
                  </a:extLst>
                </a:gridCol>
                <a:gridCol w="609600">
                  <a:extLst>
                    <a:ext uri="{9D8B030D-6E8A-4147-A177-3AD203B41FA5}">
                      <a16:colId xmlns:a16="http://schemas.microsoft.com/office/drawing/2014/main" val="4072073488"/>
                    </a:ext>
                  </a:extLst>
                </a:gridCol>
              </a:tblGrid>
              <a:tr h="182880">
                <a:tc gridSpan="2">
                  <a:txBody>
                    <a:bodyPr/>
                    <a:lstStyle/>
                    <a:p>
                      <a:pPr algn="ctr" fontAlgn="ctr"/>
                      <a:r>
                        <a:rPr lang="en-US" sz="1600" b="1" i="0" u="none" strike="noStrike" dirty="0">
                          <a:solidFill>
                            <a:srgbClr val="000000"/>
                          </a:solidFill>
                          <a:effectLst/>
                          <a:latin typeface="Calibri" panose="020F0502020204030204" pitchFamily="34" charset="0"/>
                        </a:rPr>
                        <a:t>indices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extLst>
                  <a:ext uri="{0D108BD9-81ED-4DB2-BD59-A6C34878D82A}">
                    <a16:rowId xmlns:a16="http://schemas.microsoft.com/office/drawing/2014/main" val="942205510"/>
                  </a:ext>
                </a:extLst>
              </a:tr>
              <a:tr h="182880">
                <a:tc gridSpan="2">
                  <a:txBody>
                    <a:bodyPr/>
                    <a:lstStyle/>
                    <a:p>
                      <a:pPr algn="ctr" fontAlgn="ctr"/>
                      <a:r>
                        <a:rPr lang="en-US" sz="1600" b="1" i="0" u="none" strike="noStrike" dirty="0">
                          <a:solidFill>
                            <a:srgbClr val="000000"/>
                          </a:solidFill>
                          <a:effectLst/>
                          <a:latin typeface="Calibri" panose="020F0502020204030204" pitchFamily="34" charset="0"/>
                        </a:rPr>
                        <a:t>Neighbor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extLst>
                  <a:ext uri="{0D108BD9-81ED-4DB2-BD59-A6C34878D82A}">
                    <a16:rowId xmlns:a16="http://schemas.microsoft.com/office/drawing/2014/main" val="759470592"/>
                  </a:ext>
                </a:extLst>
              </a:tr>
              <a:tr h="182880">
                <a:tc>
                  <a:txBody>
                    <a:bodyPr/>
                    <a:lstStyle/>
                    <a:p>
                      <a:pPr algn="r" fontAlgn="ctr"/>
                      <a:r>
                        <a:rPr lang="en-US" sz="1600" b="1"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ctr"/>
                      <a:r>
                        <a:rPr lang="en-US" sz="1600" b="1" i="0" u="none" strike="noStrike" dirty="0">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786564207"/>
                  </a:ext>
                </a:extLst>
              </a:tr>
              <a:tr h="182880">
                <a:tc>
                  <a:txBody>
                    <a:bodyPr/>
                    <a:lstStyle/>
                    <a:p>
                      <a:pPr algn="r" fontAlgn="ctr"/>
                      <a:r>
                        <a:rPr lang="en-US" sz="1600" b="0" i="0" u="none" strike="noStrike">
                          <a:solidFill>
                            <a:srgbClr val="000000"/>
                          </a:solidFill>
                          <a:effectLst/>
                          <a:latin typeface="Calibri" panose="020F050202020403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6028390"/>
                  </a:ext>
                </a:extLst>
              </a:tr>
              <a:tr h="182880">
                <a:tc>
                  <a:txBody>
                    <a:bodyPr/>
                    <a:lstStyle/>
                    <a:p>
                      <a:pPr algn="r" fontAlgn="ctr"/>
                      <a:r>
                        <a:rPr lang="en-US" sz="16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Calibri" panose="020F0502020204030204" pitchFamily="34"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656260"/>
                  </a:ext>
                </a:extLst>
              </a:tr>
              <a:tr h="182880">
                <a:tc>
                  <a:txBody>
                    <a:bodyPr/>
                    <a:lstStyle/>
                    <a:p>
                      <a:pPr algn="r" fontAlgn="ctr"/>
                      <a:r>
                        <a:rPr lang="en-US" sz="1600" b="0" i="0" u="none" strike="noStrike">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662949"/>
                  </a:ext>
                </a:extLst>
              </a:tr>
              <a:tr h="182880">
                <a:tc>
                  <a:txBody>
                    <a:bodyPr/>
                    <a:lstStyle/>
                    <a:p>
                      <a:pPr algn="r" fontAlgn="ctr"/>
                      <a:r>
                        <a:rPr lang="en-US" sz="1600" b="0" i="0" u="none" strike="noStrike">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Calibri" panose="020F0502020204030204" pitchFamily="34"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4553077"/>
                  </a:ext>
                </a:extLst>
              </a:tr>
              <a:tr h="182880">
                <a:tc>
                  <a:txBody>
                    <a:bodyPr/>
                    <a:lstStyle/>
                    <a:p>
                      <a:pPr algn="r" fontAlgn="ctr"/>
                      <a:r>
                        <a:rPr lang="en-US" sz="1600" b="0" i="0" u="none" strike="noStrike">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4008867"/>
                  </a:ext>
                </a:extLst>
              </a:tr>
              <a:tr h="182880">
                <a:tc>
                  <a:txBody>
                    <a:bodyPr/>
                    <a:lstStyle/>
                    <a:p>
                      <a:pPr algn="r" fontAlgn="ctr"/>
                      <a:r>
                        <a:rPr lang="en-US" sz="1600" b="0" i="0" u="none" strike="noStrike">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Calibri" panose="020F0502020204030204"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0189508"/>
                  </a:ext>
                </a:extLst>
              </a:tr>
              <a:tr h="182880">
                <a:tc>
                  <a:txBody>
                    <a:bodyPr/>
                    <a:lstStyle/>
                    <a:p>
                      <a:pPr algn="r" fontAlgn="ctr"/>
                      <a:r>
                        <a:rPr lang="en-US" sz="1600" b="0" i="0" u="none" strike="noStrike">
                          <a:solidFill>
                            <a:srgbClr val="000000"/>
                          </a:solidFill>
                          <a:effectLst/>
                          <a:latin typeface="Calibri" panose="020F0502020204030204"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1471439"/>
                  </a:ext>
                </a:extLst>
              </a:tr>
              <a:tr h="182880">
                <a:tc>
                  <a:txBody>
                    <a:bodyPr/>
                    <a:lstStyle/>
                    <a:p>
                      <a:pPr algn="r" fontAlgn="ctr"/>
                      <a:r>
                        <a:rPr lang="en-US" sz="1600" b="0" i="0" u="none" strike="noStrike">
                          <a:solidFill>
                            <a:srgbClr val="000000"/>
                          </a:solidFill>
                          <a:effectLst/>
                          <a:latin typeface="Calibri" panose="020F0502020204030204" pitchFamily="34"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Calibri" panose="020F0502020204030204" pitchFamily="34" charset="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7142072"/>
                  </a:ext>
                </a:extLst>
              </a:tr>
              <a:tr h="182880">
                <a:tc>
                  <a:txBody>
                    <a:bodyPr/>
                    <a:lstStyle/>
                    <a:p>
                      <a:pPr algn="r" fontAlgn="ctr"/>
                      <a:r>
                        <a:rPr lang="en-US" sz="1600" b="0" i="0" u="none" strike="noStrike">
                          <a:solidFill>
                            <a:srgbClr val="000000"/>
                          </a:solidFill>
                          <a:effectLst/>
                          <a:latin typeface="Calibri" panose="020F0502020204030204" pitchFamily="34" charset="0"/>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2913135"/>
                  </a:ext>
                </a:extLst>
              </a:tr>
              <a:tr h="182880">
                <a:tc>
                  <a:txBody>
                    <a:bodyPr/>
                    <a:lstStyle/>
                    <a:p>
                      <a:pPr algn="r" fontAlgn="ctr"/>
                      <a:r>
                        <a:rPr lang="en-US" sz="1600" b="0" i="0" u="none" strike="noStrike">
                          <a:solidFill>
                            <a:srgbClr val="000000"/>
                          </a:solidFill>
                          <a:effectLst/>
                          <a:latin typeface="Calibri" panose="020F0502020204030204" pitchFamily="34" charset="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Calibri" panose="020F0502020204030204" pitchFamily="34"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2751855"/>
                  </a:ext>
                </a:extLst>
              </a:tr>
            </a:tbl>
          </a:graphicData>
        </a:graphic>
      </p:graphicFrame>
      <p:graphicFrame>
        <p:nvGraphicFramePr>
          <p:cNvPr id="12" name="Table 11">
            <a:extLst>
              <a:ext uri="{FF2B5EF4-FFF2-40B4-BE49-F238E27FC236}">
                <a16:creationId xmlns:a16="http://schemas.microsoft.com/office/drawing/2014/main" id="{7A7342CC-24BB-484A-8485-DF8B38BA7E33}"/>
              </a:ext>
            </a:extLst>
          </p:cNvPr>
          <p:cNvGraphicFramePr>
            <a:graphicFrameLocks noGrp="1"/>
          </p:cNvGraphicFramePr>
          <p:nvPr/>
        </p:nvGraphicFramePr>
        <p:xfrm>
          <a:off x="5714998" y="1642249"/>
          <a:ext cx="1219200" cy="3268980"/>
        </p:xfrm>
        <a:graphic>
          <a:graphicData uri="http://schemas.openxmlformats.org/drawingml/2006/table">
            <a:tbl>
              <a:tblPr/>
              <a:tblGrid>
                <a:gridCol w="609600">
                  <a:extLst>
                    <a:ext uri="{9D8B030D-6E8A-4147-A177-3AD203B41FA5}">
                      <a16:colId xmlns:a16="http://schemas.microsoft.com/office/drawing/2014/main" val="1710574638"/>
                    </a:ext>
                  </a:extLst>
                </a:gridCol>
                <a:gridCol w="609600">
                  <a:extLst>
                    <a:ext uri="{9D8B030D-6E8A-4147-A177-3AD203B41FA5}">
                      <a16:colId xmlns:a16="http://schemas.microsoft.com/office/drawing/2014/main" val="1185496825"/>
                    </a:ext>
                  </a:extLst>
                </a:gridCol>
              </a:tblGrid>
              <a:tr h="182880">
                <a:tc gridSpan="2">
                  <a:txBody>
                    <a:bodyPr/>
                    <a:lstStyle/>
                    <a:p>
                      <a:pPr algn="ctr" fontAlgn="b"/>
                      <a:r>
                        <a:rPr lang="en-US" sz="1600" b="1" i="0" u="none" strike="noStrike" dirty="0">
                          <a:solidFill>
                            <a:srgbClr val="000000"/>
                          </a:solidFill>
                          <a:effectLst/>
                          <a:latin typeface="Calibri" panose="020F0502020204030204" pitchFamily="34" charset="0"/>
                        </a:rPr>
                        <a: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extLst>
                  <a:ext uri="{0D108BD9-81ED-4DB2-BD59-A6C34878D82A}">
                    <a16:rowId xmlns:a16="http://schemas.microsoft.com/office/drawing/2014/main" val="2188917824"/>
                  </a:ext>
                </a:extLst>
              </a:tr>
              <a:tr h="182880">
                <a:tc gridSpan="2">
                  <a:txBody>
                    <a:bodyPr/>
                    <a:lstStyle/>
                    <a:p>
                      <a:pPr algn="ctr" fontAlgn="b"/>
                      <a:r>
                        <a:rPr lang="en-US" sz="1600" b="1" i="0" u="none" strike="noStrike" dirty="0">
                          <a:solidFill>
                            <a:srgbClr val="000000"/>
                          </a:solidFill>
                          <a:effectLst/>
                          <a:latin typeface="Calibri" panose="020F0502020204030204" pitchFamily="34" charset="0"/>
                        </a:rPr>
                        <a:t>Neighbor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extLst>
                  <a:ext uri="{0D108BD9-81ED-4DB2-BD59-A6C34878D82A}">
                    <a16:rowId xmlns:a16="http://schemas.microsoft.com/office/drawing/2014/main" val="361544149"/>
                  </a:ext>
                </a:extLst>
              </a:tr>
              <a:tr h="182880">
                <a:tc>
                  <a:txBody>
                    <a:bodyPr/>
                    <a:lstStyle/>
                    <a:p>
                      <a:pPr algn="r" fontAlgn="b"/>
                      <a:r>
                        <a:rPr lang="en-US" sz="1600" b="1"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600" b="1"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197247986"/>
                  </a:ext>
                </a:extLst>
              </a:tr>
              <a:tr h="182880">
                <a:tc>
                  <a:txBody>
                    <a:bodyPr/>
                    <a:lstStyle/>
                    <a:p>
                      <a:pPr algn="r" fontAlgn="b"/>
                      <a:r>
                        <a:rPr lang="en-US" sz="16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6954139"/>
                  </a:ext>
                </a:extLst>
              </a:tr>
              <a:tr h="182880">
                <a:tc>
                  <a:txBody>
                    <a:bodyPr/>
                    <a:lstStyle/>
                    <a:p>
                      <a:pPr algn="r" fontAlgn="b"/>
                      <a:r>
                        <a:rPr lang="en-US" sz="16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674209"/>
                  </a:ext>
                </a:extLst>
              </a:tr>
              <a:tr h="182880">
                <a:tc>
                  <a:txBody>
                    <a:bodyPr/>
                    <a:lstStyle/>
                    <a:p>
                      <a:pPr algn="r" fontAlgn="b"/>
                      <a:r>
                        <a:rPr lang="en-US" sz="16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4387197"/>
                  </a:ext>
                </a:extLst>
              </a:tr>
              <a:tr h="182880">
                <a:tc>
                  <a:txBody>
                    <a:bodyPr/>
                    <a:lstStyle/>
                    <a:p>
                      <a:pPr algn="r" fontAlgn="b"/>
                      <a:r>
                        <a:rPr lang="en-US" sz="16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8027172"/>
                  </a:ext>
                </a:extLst>
              </a:tr>
              <a:tr h="182880">
                <a:tc>
                  <a:txBody>
                    <a:bodyPr/>
                    <a:lstStyle/>
                    <a:p>
                      <a:pPr algn="r" fontAlgn="b"/>
                      <a:r>
                        <a:rPr lang="en-US" sz="16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6429364"/>
                  </a:ext>
                </a:extLst>
              </a:tr>
              <a:tr h="182880">
                <a:tc>
                  <a:txBody>
                    <a:bodyPr/>
                    <a:lstStyle/>
                    <a:p>
                      <a:pPr algn="r" fontAlgn="b"/>
                      <a:r>
                        <a:rPr lang="en-US" sz="16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5925858"/>
                  </a:ext>
                </a:extLst>
              </a:tr>
              <a:tr h="182880">
                <a:tc>
                  <a:txBody>
                    <a:bodyPr/>
                    <a:lstStyle/>
                    <a:p>
                      <a:pPr algn="r" fontAlgn="b"/>
                      <a:r>
                        <a:rPr lang="en-US" sz="16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4386310"/>
                  </a:ext>
                </a:extLst>
              </a:tr>
              <a:tr h="182880">
                <a:tc>
                  <a:txBody>
                    <a:bodyPr/>
                    <a:lstStyle/>
                    <a:p>
                      <a:pPr algn="r" fontAlgn="b"/>
                      <a:r>
                        <a:rPr lang="en-US" sz="16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9367985"/>
                  </a:ext>
                </a:extLst>
              </a:tr>
              <a:tr h="182880">
                <a:tc>
                  <a:txBody>
                    <a:bodyPr/>
                    <a:lstStyle/>
                    <a:p>
                      <a:pPr algn="r" fontAlgn="b"/>
                      <a:r>
                        <a:rPr lang="en-US" sz="16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9351129"/>
                  </a:ext>
                </a:extLst>
              </a:tr>
              <a:tr h="182880">
                <a:tc>
                  <a:txBody>
                    <a:bodyPr/>
                    <a:lstStyle/>
                    <a:p>
                      <a:pPr algn="r" fontAlgn="b"/>
                      <a:r>
                        <a:rPr lang="en-US" sz="16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6385212"/>
                  </a:ext>
                </a:extLst>
              </a:tr>
            </a:tbl>
          </a:graphicData>
        </a:graphic>
      </p:graphicFrame>
      <p:graphicFrame>
        <p:nvGraphicFramePr>
          <p:cNvPr id="13" name="Table 12">
            <a:extLst>
              <a:ext uri="{FF2B5EF4-FFF2-40B4-BE49-F238E27FC236}">
                <a16:creationId xmlns:a16="http://schemas.microsoft.com/office/drawing/2014/main" id="{433C3D14-C791-42DE-8440-5861578BDC8B}"/>
              </a:ext>
            </a:extLst>
          </p:cNvPr>
          <p:cNvGraphicFramePr>
            <a:graphicFrameLocks noGrp="1"/>
          </p:cNvGraphicFramePr>
          <p:nvPr/>
        </p:nvGraphicFramePr>
        <p:xfrm>
          <a:off x="7315198" y="2148247"/>
          <a:ext cx="1584650" cy="2766060"/>
        </p:xfrm>
        <a:graphic>
          <a:graphicData uri="http://schemas.openxmlformats.org/drawingml/2006/table">
            <a:tbl>
              <a:tblPr/>
              <a:tblGrid>
                <a:gridCol w="792325">
                  <a:extLst>
                    <a:ext uri="{9D8B030D-6E8A-4147-A177-3AD203B41FA5}">
                      <a16:colId xmlns:a16="http://schemas.microsoft.com/office/drawing/2014/main" val="1053417276"/>
                    </a:ext>
                  </a:extLst>
                </a:gridCol>
                <a:gridCol w="792325">
                  <a:extLst>
                    <a:ext uri="{9D8B030D-6E8A-4147-A177-3AD203B41FA5}">
                      <a16:colId xmlns:a16="http://schemas.microsoft.com/office/drawing/2014/main" val="3014552643"/>
                    </a:ext>
                  </a:extLst>
                </a:gridCol>
              </a:tblGrid>
              <a:tr h="182880">
                <a:tc>
                  <a:txBody>
                    <a:bodyPr/>
                    <a:lstStyle/>
                    <a:p>
                      <a:pPr algn="r" fontAlgn="b"/>
                      <a:r>
                        <a:rPr lang="en-US" sz="1600" b="1" i="0" u="none" strike="noStrike" dirty="0" err="1">
                          <a:solidFill>
                            <a:srgbClr val="000000"/>
                          </a:solidFill>
                          <a:effectLst/>
                          <a:latin typeface="Calibri" panose="020F0502020204030204" pitchFamily="34" charset="0"/>
                        </a:rPr>
                        <a:t>pred_y</a:t>
                      </a:r>
                      <a:endParaRPr lang="en-US" sz="1600" b="1"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600" b="1" i="0" u="none" strike="noStrike" dirty="0" err="1">
                          <a:solidFill>
                            <a:srgbClr val="000000"/>
                          </a:solidFill>
                          <a:effectLst/>
                          <a:latin typeface="Calibri" panose="020F0502020204030204" pitchFamily="34" charset="0"/>
                        </a:rPr>
                        <a:t>error_y</a:t>
                      </a:r>
                      <a:endParaRPr lang="en-US" sz="1600" b="1"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372236984"/>
                  </a:ext>
                </a:extLst>
              </a:tr>
              <a:tr h="182880">
                <a:tc>
                  <a:txBody>
                    <a:bodyPr/>
                    <a:lstStyle/>
                    <a:p>
                      <a:pPr algn="r" fontAlgn="b"/>
                      <a:r>
                        <a:rPr lang="en-US" sz="1600" b="0" i="0" u="none" strike="noStrike" dirty="0">
                          <a:solidFill>
                            <a:srgbClr val="000000"/>
                          </a:solidFill>
                          <a:effectLst/>
                          <a:latin typeface="Calibri" panose="020F0502020204030204" pitchFamily="34" charset="0"/>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3173629"/>
                  </a:ext>
                </a:extLst>
              </a:tr>
              <a:tr h="182880">
                <a:tc>
                  <a:txBody>
                    <a:bodyPr/>
                    <a:lstStyle/>
                    <a:p>
                      <a:pPr algn="r" fontAlgn="b"/>
                      <a:r>
                        <a:rPr lang="en-US" sz="1600" b="0" i="0" u="none" strike="noStrike">
                          <a:solidFill>
                            <a:srgbClr val="000000"/>
                          </a:solidFill>
                          <a:effectLst/>
                          <a:latin typeface="Calibri" panose="020F0502020204030204" pitchFamily="34" charset="0"/>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9664785"/>
                  </a:ext>
                </a:extLst>
              </a:tr>
              <a:tr h="182880">
                <a:tc>
                  <a:txBody>
                    <a:bodyPr/>
                    <a:lstStyle/>
                    <a:p>
                      <a:pPr algn="r" fontAlgn="b"/>
                      <a:r>
                        <a:rPr lang="en-US" sz="1600" b="0" i="0" u="none" strike="noStrike">
                          <a:solidFill>
                            <a:srgbClr val="000000"/>
                          </a:solidFill>
                          <a:effectLst/>
                          <a:latin typeface="Calibri" panose="020F050202020403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3098457"/>
                  </a:ext>
                </a:extLst>
              </a:tr>
              <a:tr h="182880">
                <a:tc>
                  <a:txBody>
                    <a:bodyPr/>
                    <a:lstStyle/>
                    <a:p>
                      <a:pPr algn="r" fontAlgn="b"/>
                      <a:r>
                        <a:rPr lang="en-US" sz="16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9279998"/>
                  </a:ext>
                </a:extLst>
              </a:tr>
              <a:tr h="182880">
                <a:tc>
                  <a:txBody>
                    <a:bodyPr/>
                    <a:lstStyle/>
                    <a:p>
                      <a:pPr algn="r" fontAlgn="b"/>
                      <a:r>
                        <a:rPr lang="en-US" sz="1600" b="0" i="0" u="none" strike="noStrike">
                          <a:solidFill>
                            <a:srgbClr val="000000"/>
                          </a:solidFill>
                          <a:effectLst/>
                          <a:latin typeface="Calibri" panose="020F050202020403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5930801"/>
                  </a:ext>
                </a:extLst>
              </a:tr>
              <a:tr h="182880">
                <a:tc>
                  <a:txBody>
                    <a:bodyPr/>
                    <a:lstStyle/>
                    <a:p>
                      <a:pPr algn="r" fontAlgn="b"/>
                      <a:r>
                        <a:rPr lang="en-US" sz="1600" b="0" i="0" u="none" strike="noStrike">
                          <a:solidFill>
                            <a:srgbClr val="000000"/>
                          </a:solidFill>
                          <a:effectLst/>
                          <a:latin typeface="Calibri" panose="020F0502020204030204" pitchFamily="34" charset="0"/>
                        </a:rPr>
                        <a:t>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6130911"/>
                  </a:ext>
                </a:extLst>
              </a:tr>
              <a:tr h="182880">
                <a:tc>
                  <a:txBody>
                    <a:bodyPr/>
                    <a:lstStyle/>
                    <a:p>
                      <a:pPr algn="r" fontAlgn="b"/>
                      <a:r>
                        <a:rPr lang="en-US" sz="1600" b="0" i="0" u="none" strike="noStrike">
                          <a:solidFill>
                            <a:srgbClr val="000000"/>
                          </a:solidFill>
                          <a:effectLst/>
                          <a:latin typeface="Calibri" panose="020F0502020204030204" pitchFamily="34" charset="0"/>
                        </a:rPr>
                        <a:t>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1494636"/>
                  </a:ext>
                </a:extLst>
              </a:tr>
              <a:tr h="182880">
                <a:tc>
                  <a:txBody>
                    <a:bodyPr/>
                    <a:lstStyle/>
                    <a:p>
                      <a:pPr algn="r" fontAlgn="b"/>
                      <a:r>
                        <a:rPr lang="en-US" sz="16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9426804"/>
                  </a:ext>
                </a:extLst>
              </a:tr>
              <a:tr h="182880">
                <a:tc>
                  <a:txBody>
                    <a:bodyPr/>
                    <a:lstStyle/>
                    <a:p>
                      <a:pPr algn="r" fontAlgn="b"/>
                      <a:r>
                        <a:rPr lang="en-US" sz="1600" b="0" i="0" u="none" strike="noStrike">
                          <a:solidFill>
                            <a:srgbClr val="000000"/>
                          </a:solidFill>
                          <a:effectLst/>
                          <a:latin typeface="Calibri" panose="020F050202020403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6685372"/>
                  </a:ext>
                </a:extLst>
              </a:tr>
              <a:tr h="182880">
                <a:tc>
                  <a:txBody>
                    <a:bodyPr/>
                    <a:lstStyle/>
                    <a:p>
                      <a:pPr algn="r" fontAlgn="b"/>
                      <a:r>
                        <a:rPr lang="en-US" sz="16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1370476"/>
                  </a:ext>
                </a:extLst>
              </a:tr>
            </a:tbl>
          </a:graphicData>
        </a:graphic>
      </p:graphicFrame>
      <p:sp>
        <p:nvSpPr>
          <p:cNvPr id="14" name="TextBox 13">
            <a:extLst>
              <a:ext uri="{FF2B5EF4-FFF2-40B4-BE49-F238E27FC236}">
                <a16:creationId xmlns:a16="http://schemas.microsoft.com/office/drawing/2014/main" id="{27F9061D-B6B4-4990-9F9D-4A9E114DFD54}"/>
              </a:ext>
            </a:extLst>
          </p:cNvPr>
          <p:cNvSpPr txBox="1"/>
          <p:nvPr/>
        </p:nvSpPr>
        <p:spPr>
          <a:xfrm>
            <a:off x="5669898" y="5085071"/>
            <a:ext cx="3677816" cy="369332"/>
          </a:xfrm>
          <a:prstGeom prst="rect">
            <a:avLst/>
          </a:prstGeom>
          <a:solidFill>
            <a:srgbClr val="FFFF00"/>
          </a:solidFill>
          <a:ln w="19050">
            <a:solidFill>
              <a:schemeClr val="tx1"/>
            </a:solidFill>
          </a:ln>
        </p:spPr>
        <p:txBody>
          <a:bodyPr wrap="square" rtlCol="0">
            <a:spAutoFit/>
          </a:bodyPr>
          <a:lstStyle/>
          <a:p>
            <a:r>
              <a:rPr lang="en-US" dirty="0"/>
              <a:t>Sum of Squared Error: </a:t>
            </a:r>
            <a:r>
              <a:rPr lang="en-US" dirty="0" err="1"/>
              <a:t>SSE_y</a:t>
            </a:r>
            <a:r>
              <a:rPr lang="en-US" dirty="0"/>
              <a:t> = 5.0</a:t>
            </a:r>
          </a:p>
        </p:txBody>
      </p:sp>
    </p:spTree>
    <p:extLst>
      <p:ext uri="{BB962C8B-B14F-4D97-AF65-F5344CB8AC3E}">
        <p14:creationId xmlns:p14="http://schemas.microsoft.com/office/powerpoint/2010/main" val="20888054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b="1" dirty="0">
                    <a:solidFill>
                      <a:schemeClr val="bg1"/>
                    </a:solidFill>
                  </a:rPr>
                  <a:t>Supervised, Original Scale, Optimal </a:t>
                </a:r>
                <a14:m>
                  <m:oMath xmlns:m="http://schemas.openxmlformats.org/officeDocument/2006/math">
                    <m:r>
                      <a:rPr lang="en-US" b="1" i="1" dirty="0" smtClean="0">
                        <a:solidFill>
                          <a:schemeClr val="bg1"/>
                        </a:solidFill>
                        <a:latin typeface="Cambria Math" panose="02040503050406030204" pitchFamily="18" charset="0"/>
                      </a:rPr>
                      <m:t>𝒌</m:t>
                    </m:r>
                  </m:oMath>
                </a14:m>
                <a:endParaRPr lang="en-US" b="1"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55</a:t>
            </a:fld>
            <a:endParaRPr lang="en-US" dirty="0"/>
          </a:p>
        </p:txBody>
      </p:sp>
      <p:sp>
        <p:nvSpPr>
          <p:cNvPr id="4" name="Rectangle 3">
            <a:extLst>
              <a:ext uri="{FF2B5EF4-FFF2-40B4-BE49-F238E27FC236}">
                <a16:creationId xmlns:a16="http://schemas.microsoft.com/office/drawing/2014/main" id="{7182ACDB-8561-49A0-AB4F-2BE44357A6BF}"/>
              </a:ext>
            </a:extLst>
          </p:cNvPr>
          <p:cNvSpPr/>
          <p:nvPr/>
        </p:nvSpPr>
        <p:spPr>
          <a:xfrm>
            <a:off x="6979782" y="1411050"/>
            <a:ext cx="4374018" cy="369332"/>
          </a:xfrm>
          <a:prstGeom prst="rect">
            <a:avLst/>
          </a:prstGeom>
        </p:spPr>
        <p:txBody>
          <a:bodyPr wrap="none">
            <a:spAutoFit/>
          </a:bodyPr>
          <a:lstStyle/>
          <a:p>
            <a:r>
              <a:rPr lang="en-US" b="1" dirty="0"/>
              <a:t>Week 2 Nearest Neighbors Unsupervised.py</a:t>
            </a:r>
          </a:p>
        </p:txBody>
      </p:sp>
      <p:sp>
        <p:nvSpPr>
          <p:cNvPr id="5" name="Footer Placeholder 4">
            <a:extLst>
              <a:ext uri="{FF2B5EF4-FFF2-40B4-BE49-F238E27FC236}">
                <a16:creationId xmlns:a16="http://schemas.microsoft.com/office/drawing/2014/main" id="{B7C5808F-EE43-4FDF-962D-873247B8B609}"/>
              </a:ext>
            </a:extLst>
          </p:cNvPr>
          <p:cNvSpPr>
            <a:spLocks noGrp="1"/>
          </p:cNvSpPr>
          <p:nvPr>
            <p:ph type="ftr" sz="quarter" idx="11"/>
          </p:nvPr>
        </p:nvSpPr>
        <p:spPr/>
        <p:txBody>
          <a:bodyPr/>
          <a:lstStyle/>
          <a:p>
            <a:r>
              <a:rPr lang="en-US"/>
              <a:t>Copyright © 2021 by Ming-Long Lam, Ph.D.</a:t>
            </a:r>
            <a:endParaRPr lang="en-US" dirty="0"/>
          </a:p>
        </p:txBody>
      </p:sp>
      <p:sp>
        <p:nvSpPr>
          <p:cNvPr id="6" name="Content Placeholder 5">
            <a:extLst>
              <a:ext uri="{FF2B5EF4-FFF2-40B4-BE49-F238E27FC236}">
                <a16:creationId xmlns:a16="http://schemas.microsoft.com/office/drawing/2014/main" id="{9DBD6E90-6E17-4556-BC64-DE85E8631538}"/>
              </a:ext>
            </a:extLst>
          </p:cNvPr>
          <p:cNvSpPr>
            <a:spLocks noGrp="1"/>
          </p:cNvSpPr>
          <p:nvPr>
            <p:ph idx="1"/>
          </p:nvPr>
        </p:nvSpPr>
        <p:spPr>
          <a:solidFill>
            <a:schemeClr val="accent2">
              <a:lumMod val="20000"/>
              <a:lumOff val="80000"/>
            </a:schemeClr>
          </a:solidFill>
          <a:ln w="19050">
            <a:solidFill>
              <a:schemeClr val="tx1"/>
            </a:solidFill>
          </a:ln>
        </p:spPr>
        <p:txBody>
          <a:bodyPr>
            <a:noAutofit/>
          </a:bodyPr>
          <a:lstStyle/>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Find optimal number of neighbors</a:t>
            </a:r>
          </a:p>
          <a:p>
            <a:pPr marL="0" indent="0">
              <a:lnSpc>
                <a:spcPct val="10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result = </a:t>
            </a:r>
            <a:r>
              <a:rPr lang="en-US" sz="1400" b="1" dirty="0" err="1">
                <a:latin typeface="Courier New" panose="02070309020205020404" pitchFamily="49" charset="0"/>
                <a:cs typeface="Courier New" panose="02070309020205020404" pitchFamily="49" charset="0"/>
              </a:rPr>
              <a:t>pandas.DataFrame</a:t>
            </a:r>
            <a:r>
              <a:rPr lang="en-US" sz="14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for k in range(10):</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kNNSpec</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KNeighborsRegressor</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n_neighbors</a:t>
            </a:r>
            <a:r>
              <a:rPr lang="en-US" sz="1400" b="1" dirty="0">
                <a:latin typeface="Courier New" panose="02070309020205020404" pitchFamily="49" charset="0"/>
                <a:cs typeface="Courier New" panose="02070309020205020404" pitchFamily="49" charset="0"/>
              </a:rPr>
              <a:t> = (k+1), metric = '</a:t>
            </a:r>
            <a:r>
              <a:rPr lang="en-US" sz="1400" b="1" dirty="0" err="1">
                <a:latin typeface="Courier New" panose="02070309020205020404" pitchFamily="49" charset="0"/>
                <a:cs typeface="Courier New" panose="02070309020205020404" pitchFamily="49" charset="0"/>
              </a:rPr>
              <a:t>euclidean</a:t>
            </a:r>
            <a:r>
              <a:rPr lang="en-US" sz="14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nbrs</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kNNSpec.fit</a:t>
            </a:r>
            <a:r>
              <a:rPr lang="en-US" sz="1400" b="1" dirty="0">
                <a:latin typeface="Courier New" panose="02070309020205020404" pitchFamily="49" charset="0"/>
                <a:cs typeface="Courier New" panose="02070309020205020404" pitchFamily="49" charset="0"/>
              </a:rPr>
              <a:t>(X, y)</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pred_y</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nbrs.predict</a:t>
            </a:r>
            <a:r>
              <a:rPr lang="en-US" sz="1400" b="1" dirty="0">
                <a:latin typeface="Courier New" panose="02070309020205020404" pitchFamily="49" charset="0"/>
                <a:cs typeface="Courier New" panose="02070309020205020404" pitchFamily="49" charset="0"/>
              </a:rPr>
              <a:t>(X)</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error_y</a:t>
            </a:r>
            <a:r>
              <a:rPr lang="en-US" sz="1400" b="1" dirty="0">
                <a:latin typeface="Courier New" panose="02070309020205020404" pitchFamily="49" charset="0"/>
                <a:cs typeface="Courier New" panose="02070309020205020404" pitchFamily="49" charset="0"/>
              </a:rPr>
              <a:t> = y - </a:t>
            </a:r>
            <a:r>
              <a:rPr lang="en-US" sz="1400" b="1" dirty="0" err="1">
                <a:latin typeface="Courier New" panose="02070309020205020404" pitchFamily="49" charset="0"/>
                <a:cs typeface="Courier New" panose="02070309020205020404" pitchFamily="49" charset="0"/>
              </a:rPr>
              <a:t>pred_y</a:t>
            </a:r>
            <a:endParaRPr lang="en-US" sz="1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sse_y</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numpy.sum</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error_y</a:t>
            </a:r>
            <a:r>
              <a:rPr lang="en-US" sz="1400" b="1" dirty="0">
                <a:latin typeface="Courier New" panose="02070309020205020404" pitchFamily="49" charset="0"/>
                <a:cs typeface="Courier New" panose="02070309020205020404" pitchFamily="49" charset="0"/>
              </a:rPr>
              <a:t> ** 2)</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result = </a:t>
            </a:r>
            <a:r>
              <a:rPr lang="en-US" sz="1400" b="1" dirty="0" err="1">
                <a:latin typeface="Courier New" panose="02070309020205020404" pitchFamily="49" charset="0"/>
                <a:cs typeface="Courier New" panose="02070309020205020404" pitchFamily="49" charset="0"/>
              </a:rPr>
              <a:t>result.append</a:t>
            </a:r>
            <a:r>
              <a:rPr lang="en-US" sz="1400" b="1" dirty="0">
                <a:latin typeface="Courier New" panose="02070309020205020404" pitchFamily="49" charset="0"/>
                <a:cs typeface="Courier New" panose="02070309020205020404" pitchFamily="49" charset="0"/>
              </a:rPr>
              <a:t>([[(k+1), </a:t>
            </a:r>
            <a:r>
              <a:rPr lang="en-US" sz="1400" b="1" dirty="0" err="1">
                <a:latin typeface="Courier New" panose="02070309020205020404" pitchFamily="49" charset="0"/>
                <a:cs typeface="Courier New" panose="02070309020205020404" pitchFamily="49" charset="0"/>
              </a:rPr>
              <a:t>sse_y</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ignore_index</a:t>
            </a:r>
            <a:r>
              <a:rPr lang="en-US" sz="1400" b="1" dirty="0">
                <a:latin typeface="Courier New" panose="02070309020205020404" pitchFamily="49" charset="0"/>
                <a:cs typeface="Courier New" panose="02070309020205020404" pitchFamily="49" charset="0"/>
              </a:rPr>
              <a:t> = True)</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result = </a:t>
            </a:r>
            <a:r>
              <a:rPr lang="en-US" sz="1400" b="1" dirty="0" err="1">
                <a:latin typeface="Courier New" panose="02070309020205020404" pitchFamily="49" charset="0"/>
                <a:cs typeface="Courier New" panose="02070309020205020404" pitchFamily="49" charset="0"/>
              </a:rPr>
              <a:t>result.rename</a:t>
            </a:r>
            <a:r>
              <a:rPr lang="en-US" sz="1400" b="1" dirty="0">
                <a:latin typeface="Courier New" panose="02070309020205020404" pitchFamily="49" charset="0"/>
                <a:cs typeface="Courier New" panose="02070309020205020404" pitchFamily="49" charset="0"/>
              </a:rPr>
              <a:t>(columns = {0: 'Number of Neighbors', 1: 'Sum of Squared Error'})</a:t>
            </a:r>
          </a:p>
          <a:p>
            <a:pPr marL="0" indent="0">
              <a:lnSpc>
                <a:spcPct val="10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err="1">
                <a:latin typeface="Courier New" panose="02070309020205020404" pitchFamily="49" charset="0"/>
                <a:cs typeface="Courier New" panose="02070309020205020404" pitchFamily="49" charset="0"/>
              </a:rPr>
              <a:t>plt.scatter</a:t>
            </a:r>
            <a:r>
              <a:rPr lang="en-US" sz="1400" b="1" dirty="0">
                <a:latin typeface="Courier New" panose="02070309020205020404" pitchFamily="49" charset="0"/>
                <a:cs typeface="Courier New" panose="02070309020205020404" pitchFamily="49" charset="0"/>
              </a:rPr>
              <a:t>(result['Number of Neighbors'], result['Sum of Squared Error'])</a:t>
            </a:r>
          </a:p>
          <a:p>
            <a:pPr marL="0" indent="0">
              <a:lnSpc>
                <a:spcPct val="100000"/>
              </a:lnSpc>
              <a:spcBef>
                <a:spcPts val="0"/>
              </a:spcBef>
              <a:buNone/>
            </a:pPr>
            <a:r>
              <a:rPr lang="en-US" sz="1400" b="1" dirty="0" err="1">
                <a:latin typeface="Courier New" panose="02070309020205020404" pitchFamily="49" charset="0"/>
                <a:cs typeface="Courier New" panose="02070309020205020404" pitchFamily="49" charset="0"/>
              </a:rPr>
              <a:t>plt.xlabel</a:t>
            </a:r>
            <a:r>
              <a:rPr lang="en-US" sz="1400" b="1" dirty="0">
                <a:latin typeface="Courier New" panose="02070309020205020404" pitchFamily="49" charset="0"/>
                <a:cs typeface="Courier New" panose="02070309020205020404" pitchFamily="49" charset="0"/>
              </a:rPr>
              <a:t>('Number of Neighbors')</a:t>
            </a:r>
          </a:p>
          <a:p>
            <a:pPr marL="0" indent="0">
              <a:lnSpc>
                <a:spcPct val="100000"/>
              </a:lnSpc>
              <a:spcBef>
                <a:spcPts val="0"/>
              </a:spcBef>
              <a:buNone/>
            </a:pPr>
            <a:r>
              <a:rPr lang="en-US" sz="1400" b="1" dirty="0" err="1">
                <a:latin typeface="Courier New" panose="02070309020205020404" pitchFamily="49" charset="0"/>
                <a:cs typeface="Courier New" panose="02070309020205020404" pitchFamily="49" charset="0"/>
              </a:rPr>
              <a:t>plt.ylabel</a:t>
            </a:r>
            <a:r>
              <a:rPr lang="en-US" sz="1400" b="1" dirty="0">
                <a:latin typeface="Courier New" panose="02070309020205020404" pitchFamily="49" charset="0"/>
                <a:cs typeface="Courier New" panose="02070309020205020404" pitchFamily="49" charset="0"/>
              </a:rPr>
              <a:t>('Sum of Squared Error')</a:t>
            </a:r>
          </a:p>
          <a:p>
            <a:pPr marL="0" indent="0">
              <a:lnSpc>
                <a:spcPct val="100000"/>
              </a:lnSpc>
              <a:spcBef>
                <a:spcPts val="0"/>
              </a:spcBef>
              <a:buNone/>
            </a:pPr>
            <a:r>
              <a:rPr lang="en-US" sz="1400" b="1" dirty="0" err="1">
                <a:latin typeface="Courier New" panose="02070309020205020404" pitchFamily="49" charset="0"/>
                <a:cs typeface="Courier New" panose="02070309020205020404" pitchFamily="49" charset="0"/>
              </a:rPr>
              <a:t>plt.xticks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numpy.arange</a:t>
            </a:r>
            <a:r>
              <a:rPr lang="en-US" sz="1400" b="1" dirty="0">
                <a:latin typeface="Courier New" panose="02070309020205020404" pitchFamily="49" charset="0"/>
                <a:cs typeface="Courier New" panose="02070309020205020404" pitchFamily="49" charset="0"/>
              </a:rPr>
              <a:t>(1,11,1))</a:t>
            </a:r>
          </a:p>
          <a:p>
            <a:pPr marL="0" indent="0">
              <a:lnSpc>
                <a:spcPct val="100000"/>
              </a:lnSpc>
              <a:spcBef>
                <a:spcPts val="0"/>
              </a:spcBef>
              <a:buNone/>
            </a:pPr>
            <a:r>
              <a:rPr lang="en-US" sz="1400" b="1" dirty="0" err="1">
                <a:latin typeface="Courier New" panose="02070309020205020404" pitchFamily="49" charset="0"/>
                <a:cs typeface="Courier New" panose="02070309020205020404" pitchFamily="49" charset="0"/>
              </a:rPr>
              <a:t>plt.grid</a:t>
            </a:r>
            <a:r>
              <a:rPr lang="en-US" sz="1400" b="1" dirty="0">
                <a:latin typeface="Courier New" panose="02070309020205020404" pitchFamily="49" charset="0"/>
                <a:cs typeface="Courier New" panose="02070309020205020404" pitchFamily="49" charset="0"/>
              </a:rPr>
              <a:t>(axis = 'both')</a:t>
            </a:r>
          </a:p>
          <a:p>
            <a:pPr marL="0" indent="0">
              <a:lnSpc>
                <a:spcPct val="100000"/>
              </a:lnSpc>
              <a:spcBef>
                <a:spcPts val="0"/>
              </a:spcBef>
              <a:buNone/>
            </a:pPr>
            <a:r>
              <a:rPr lang="en-US" sz="1400" b="1" dirty="0" err="1">
                <a:latin typeface="Courier New" panose="02070309020205020404" pitchFamily="49" charset="0"/>
                <a:cs typeface="Courier New" panose="02070309020205020404" pitchFamily="49" charset="0"/>
              </a:rPr>
              <a:t>plt.show</a:t>
            </a:r>
            <a:r>
              <a:rPr lang="en-US" sz="1400" b="1" dirty="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01097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b="1" dirty="0">
                    <a:solidFill>
                      <a:schemeClr val="bg1"/>
                    </a:solidFill>
                  </a:rPr>
                  <a:t>Supervised, Original Scale, Optimal </a:t>
                </a:r>
                <a14:m>
                  <m:oMath xmlns:m="http://schemas.openxmlformats.org/officeDocument/2006/math">
                    <m:r>
                      <a:rPr lang="en-US" b="1" i="1" dirty="0" smtClean="0">
                        <a:solidFill>
                          <a:schemeClr val="bg1"/>
                        </a:solidFill>
                        <a:latin typeface="Cambria Math" panose="02040503050406030204" pitchFamily="18" charset="0"/>
                      </a:rPr>
                      <m:t>𝒌</m:t>
                    </m:r>
                  </m:oMath>
                </a14:m>
                <a:endParaRPr lang="en-US" b="1"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56</a:t>
            </a:fld>
            <a:endParaRPr lang="en-US" dirty="0"/>
          </a:p>
        </p:txBody>
      </p:sp>
      <p:sp>
        <p:nvSpPr>
          <p:cNvPr id="4" name="Rectangle 3">
            <a:extLst>
              <a:ext uri="{FF2B5EF4-FFF2-40B4-BE49-F238E27FC236}">
                <a16:creationId xmlns:a16="http://schemas.microsoft.com/office/drawing/2014/main" id="{7182ACDB-8561-49A0-AB4F-2BE44357A6BF}"/>
              </a:ext>
            </a:extLst>
          </p:cNvPr>
          <p:cNvSpPr/>
          <p:nvPr/>
        </p:nvSpPr>
        <p:spPr>
          <a:xfrm>
            <a:off x="7819425" y="5992297"/>
            <a:ext cx="4374018" cy="369332"/>
          </a:xfrm>
          <a:prstGeom prst="rect">
            <a:avLst/>
          </a:prstGeom>
        </p:spPr>
        <p:txBody>
          <a:bodyPr wrap="none">
            <a:spAutoFit/>
          </a:bodyPr>
          <a:lstStyle/>
          <a:p>
            <a:r>
              <a:rPr lang="en-US" b="1" dirty="0"/>
              <a:t>Week 2 Nearest Neighbors Unsupervised.py</a:t>
            </a:r>
          </a:p>
        </p:txBody>
      </p:sp>
      <p:sp>
        <p:nvSpPr>
          <p:cNvPr id="5" name="Footer Placeholder 4">
            <a:extLst>
              <a:ext uri="{FF2B5EF4-FFF2-40B4-BE49-F238E27FC236}">
                <a16:creationId xmlns:a16="http://schemas.microsoft.com/office/drawing/2014/main" id="{B7C5808F-EE43-4FDF-962D-873247B8B609}"/>
              </a:ext>
            </a:extLst>
          </p:cNvPr>
          <p:cNvSpPr>
            <a:spLocks noGrp="1"/>
          </p:cNvSpPr>
          <p:nvPr>
            <p:ph type="ftr" sz="quarter" idx="11"/>
          </p:nvPr>
        </p:nvSpPr>
        <p:spPr/>
        <p:txBody>
          <a:bodyPr/>
          <a:lstStyle/>
          <a:p>
            <a:r>
              <a:rPr lang="en-US"/>
              <a:t>Copyright © 2021 by Ming-Long Lam, Ph.D.</a:t>
            </a:r>
            <a:endParaRPr lang="en-US" dirty="0"/>
          </a:p>
        </p:txBody>
      </p:sp>
      <p:pic>
        <p:nvPicPr>
          <p:cNvPr id="9" name="Picture 8">
            <a:extLst>
              <a:ext uri="{FF2B5EF4-FFF2-40B4-BE49-F238E27FC236}">
                <a16:creationId xmlns:a16="http://schemas.microsoft.com/office/drawing/2014/main" id="{0D489D9D-59C2-42C3-8493-EE25B566DB8B}"/>
              </a:ext>
            </a:extLst>
          </p:cNvPr>
          <p:cNvPicPr>
            <a:picLocks noChangeAspect="1"/>
          </p:cNvPicPr>
          <p:nvPr/>
        </p:nvPicPr>
        <p:blipFill>
          <a:blip r:embed="rId4"/>
          <a:stretch>
            <a:fillRect/>
          </a:stretch>
        </p:blipFill>
        <p:spPr>
          <a:xfrm>
            <a:off x="838898" y="1704684"/>
            <a:ext cx="6399404" cy="4389120"/>
          </a:xfrm>
          <a:prstGeom prst="rect">
            <a:avLst/>
          </a:prstGeom>
        </p:spPr>
      </p:pic>
      <p:sp>
        <p:nvSpPr>
          <p:cNvPr id="10" name="TextBox 9">
            <a:extLst>
              <a:ext uri="{FF2B5EF4-FFF2-40B4-BE49-F238E27FC236}">
                <a16:creationId xmlns:a16="http://schemas.microsoft.com/office/drawing/2014/main" id="{D3C52C4A-90B7-4568-8CED-AD409535C583}"/>
              </a:ext>
            </a:extLst>
          </p:cNvPr>
          <p:cNvSpPr txBox="1"/>
          <p:nvPr/>
        </p:nvSpPr>
        <p:spPr>
          <a:xfrm>
            <a:off x="7443845" y="2133332"/>
            <a:ext cx="4247412" cy="3416320"/>
          </a:xfrm>
          <a:prstGeom prst="rect">
            <a:avLst/>
          </a:prstGeom>
          <a:solidFill>
            <a:schemeClr val="accent6">
              <a:lumMod val="20000"/>
              <a:lumOff val="80000"/>
            </a:schemeClr>
          </a:solidFill>
          <a:ln w="19050">
            <a:solidFill>
              <a:schemeClr val="tx1"/>
            </a:solidFill>
          </a:ln>
        </p:spPr>
        <p:txBody>
          <a:bodyPr wrap="square" rtlCol="0">
            <a:spAutoFit/>
          </a:bodyPr>
          <a:lstStyle/>
          <a:p>
            <a:r>
              <a:rPr lang="en-US" sz="2400" dirty="0"/>
              <a:t>When k = 1, the sum of squared error is zero.  But is this a trivial solution?</a:t>
            </a:r>
          </a:p>
          <a:p>
            <a:endParaRPr lang="en-US" sz="2400" dirty="0"/>
          </a:p>
          <a:p>
            <a:r>
              <a:rPr lang="en-US" sz="2400" dirty="0"/>
              <a:t>The next smallest sum of squared error occurs when k = 2.</a:t>
            </a:r>
          </a:p>
          <a:p>
            <a:endParaRPr lang="en-US" sz="2400" dirty="0"/>
          </a:p>
          <a:p>
            <a:r>
              <a:rPr lang="en-US" sz="2400" dirty="0"/>
              <a:t>Therefore, we choose k = 2 as the optimal solution.</a:t>
            </a:r>
          </a:p>
        </p:txBody>
      </p:sp>
    </p:spTree>
    <p:extLst>
      <p:ext uri="{BB962C8B-B14F-4D97-AF65-F5344CB8AC3E}">
        <p14:creationId xmlns:p14="http://schemas.microsoft.com/office/powerpoint/2010/main" val="25035963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Another Example: 2004 Automobile Data</a:t>
            </a:r>
          </a:p>
        </p:txBody>
      </p:sp>
      <p:sp>
        <p:nvSpPr>
          <p:cNvPr id="7" name="Slide Number Placeholder 6"/>
          <p:cNvSpPr>
            <a:spLocks noGrp="1"/>
          </p:cNvSpPr>
          <p:nvPr>
            <p:ph type="sldNum" sz="quarter" idx="12"/>
          </p:nvPr>
        </p:nvSpPr>
        <p:spPr/>
        <p:txBody>
          <a:bodyPr/>
          <a:lstStyle/>
          <a:p>
            <a:fld id="{1C20BA80-1909-427C-B3BD-3DD8AEAFD5BE}" type="slidenum">
              <a:rPr lang="en-US" smtClean="0"/>
              <a:t>57</a:t>
            </a:fld>
            <a:endParaRPr lang="en-US" dirty="0"/>
          </a:p>
        </p:txBody>
      </p:sp>
      <p:sp>
        <p:nvSpPr>
          <p:cNvPr id="3" name="Content Placeholder 2"/>
          <p:cNvSpPr>
            <a:spLocks noGrp="1"/>
          </p:cNvSpPr>
          <p:nvPr>
            <p:ph idx="1"/>
          </p:nvPr>
        </p:nvSpPr>
        <p:spPr/>
        <p:txBody>
          <a:bodyPr>
            <a:normAutofit/>
          </a:bodyPr>
          <a:lstStyle/>
          <a:p>
            <a:r>
              <a:rPr lang="en-US" dirty="0"/>
              <a:t>Input data is Cars.csv.</a:t>
            </a:r>
          </a:p>
          <a:p>
            <a:r>
              <a:rPr lang="en-US" dirty="0"/>
              <a:t>Feature Variables:</a:t>
            </a:r>
          </a:p>
          <a:p>
            <a:pPr marL="914400" lvl="1" indent="-457200">
              <a:buFont typeface="+mj-lt"/>
              <a:buAutoNum type="arabicPeriod"/>
            </a:pPr>
            <a:r>
              <a:rPr lang="en-US" dirty="0"/>
              <a:t>Invoice: Invoice price in 2004 ($9,875 – $173,560) </a:t>
            </a:r>
          </a:p>
          <a:p>
            <a:pPr marL="914400" lvl="1" indent="-457200">
              <a:buFont typeface="+mj-lt"/>
              <a:buAutoNum type="arabicPeriod"/>
            </a:pPr>
            <a:r>
              <a:rPr lang="en-US" dirty="0"/>
              <a:t>Horsepower: Number of horsepower units (73 – 500 hp)</a:t>
            </a:r>
          </a:p>
          <a:p>
            <a:pPr marL="914400" lvl="1" indent="-457200">
              <a:buFont typeface="+mj-lt"/>
              <a:buAutoNum type="arabicPeriod"/>
            </a:pPr>
            <a:r>
              <a:rPr lang="en-US" dirty="0"/>
              <a:t>Weight: Curb Weight (1,850 – 7,190 pounds)</a:t>
            </a:r>
          </a:p>
          <a:p>
            <a:r>
              <a:rPr lang="en-US" dirty="0"/>
              <a:t>Identification Variable:</a:t>
            </a:r>
          </a:p>
          <a:p>
            <a:pPr marL="914400" lvl="1" indent="-457200">
              <a:buFont typeface="+mj-lt"/>
              <a:buAutoNum type="arabicPeriod"/>
            </a:pPr>
            <a:r>
              <a:rPr lang="en-US" dirty="0"/>
              <a:t>CaseID: Make and Row Index (e.g., Porsche_335)</a:t>
            </a:r>
          </a:p>
          <a:p>
            <a:r>
              <a:rPr lang="en-US" dirty="0"/>
              <a:t>Number of Neighbors:</a:t>
            </a:r>
          </a:p>
          <a:p>
            <a:pPr marL="914400" lvl="1" indent="-457200">
              <a:buFont typeface="+mj-lt"/>
              <a:buAutoNum type="arabicPeriod"/>
            </a:pPr>
            <a:r>
              <a:rPr lang="en-US" dirty="0"/>
              <a:t>K = 4</a:t>
            </a:r>
          </a:p>
        </p:txBody>
      </p:sp>
      <p:sp>
        <p:nvSpPr>
          <p:cNvPr id="4" name="Footer Placeholder 3">
            <a:extLst>
              <a:ext uri="{FF2B5EF4-FFF2-40B4-BE49-F238E27FC236}">
                <a16:creationId xmlns:a16="http://schemas.microsoft.com/office/drawing/2014/main" id="{F6A86B50-0F9A-4961-8C2E-DE379DA0789A}"/>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2382002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Unsupervised, Original Scale</a:t>
            </a:r>
          </a:p>
        </p:txBody>
      </p:sp>
      <p:sp>
        <p:nvSpPr>
          <p:cNvPr id="7" name="Slide Number Placeholder 6"/>
          <p:cNvSpPr>
            <a:spLocks noGrp="1"/>
          </p:cNvSpPr>
          <p:nvPr>
            <p:ph type="sldNum" sz="quarter" idx="12"/>
          </p:nvPr>
        </p:nvSpPr>
        <p:spPr/>
        <p:txBody>
          <a:bodyPr/>
          <a:lstStyle/>
          <a:p>
            <a:fld id="{1C20BA80-1909-427C-B3BD-3DD8AEAFD5BE}" type="slidenum">
              <a:rPr lang="en-US" smtClean="0"/>
              <a:t>58</a:t>
            </a:fld>
            <a:endParaRPr lang="en-US" dirty="0"/>
          </a:p>
        </p:txBody>
      </p:sp>
      <p:sp>
        <p:nvSpPr>
          <p:cNvPr id="3" name="Content Placeholder 2"/>
          <p:cNvSpPr>
            <a:spLocks noGrp="1"/>
          </p:cNvSpPr>
          <p:nvPr>
            <p:ph idx="1"/>
          </p:nvPr>
        </p:nvSpPr>
        <p:spPr>
          <a:solidFill>
            <a:schemeClr val="accent2">
              <a:lumMod val="20000"/>
              <a:lumOff val="80000"/>
            </a:schemeClr>
          </a:solidFill>
          <a:ln w="19050">
            <a:solidFill>
              <a:schemeClr val="tx1"/>
            </a:solidFill>
          </a:ln>
        </p:spPr>
        <p:txBody>
          <a:bodyPr numCol="1">
            <a:noAutofit/>
          </a:bodyPr>
          <a:lstStyle/>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cars = </a:t>
            </a:r>
            <a:r>
              <a:rPr lang="en-US" sz="1400" b="1" dirty="0" err="1">
                <a:latin typeface="Courier New" panose="02070309020205020404" pitchFamily="49" charset="0"/>
                <a:cs typeface="Courier New" panose="02070309020205020404" pitchFamily="49" charset="0"/>
              </a:rPr>
              <a:t>pandas.read_csv</a:t>
            </a:r>
            <a:r>
              <a:rPr lang="en-US" sz="1400" b="1" dirty="0">
                <a:latin typeface="Courier New" panose="02070309020205020404" pitchFamily="49" charset="0"/>
                <a:cs typeface="Courier New" panose="02070309020205020404" pitchFamily="49" charset="0"/>
              </a:rPr>
              <a:t>('C:\\IIT\\Machine Learning\\Data\\</a:t>
            </a:r>
            <a:r>
              <a:rPr lang="en-US" sz="1400" b="1" dirty="0" err="1">
                <a:latin typeface="Courier New" panose="02070309020205020404" pitchFamily="49" charset="0"/>
                <a:cs typeface="Courier New" panose="02070309020205020404" pitchFamily="49" charset="0"/>
              </a:rPr>
              <a:t>cars.csv',delimiter</a:t>
            </a:r>
            <a:r>
              <a:rPr lang="en-US" sz="14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cars["CaseID"] = cars["Make"] + "_" + </a:t>
            </a:r>
            <a:r>
              <a:rPr lang="en-US" sz="1400" b="1" dirty="0" err="1">
                <a:latin typeface="Courier New" panose="02070309020205020404" pitchFamily="49" charset="0"/>
                <a:cs typeface="Courier New" panose="02070309020205020404" pitchFamily="49" charset="0"/>
              </a:rPr>
              <a:t>cars.index.values.astype</a:t>
            </a:r>
            <a:r>
              <a:rPr lang="en-US" sz="1400" b="1" dirty="0">
                <a:latin typeface="Courier New" panose="02070309020205020404" pitchFamily="49" charset="0"/>
                <a:cs typeface="Courier New" panose="02070309020205020404" pitchFamily="49" charset="0"/>
              </a:rPr>
              <a:t>(str)</a:t>
            </a:r>
          </a:p>
          <a:p>
            <a:pPr marL="0" indent="0">
              <a:lnSpc>
                <a:spcPct val="12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400" b="1" dirty="0" err="1">
                <a:latin typeface="Courier New" panose="02070309020205020404" pitchFamily="49" charset="0"/>
                <a:cs typeface="Courier New" panose="02070309020205020404" pitchFamily="49" charset="0"/>
              </a:rPr>
              <a:t>cars_wIndex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cars.set_index</a:t>
            </a:r>
            <a:r>
              <a:rPr lang="en-US" sz="1400" b="1" dirty="0">
                <a:latin typeface="Courier New" panose="02070309020205020404" pitchFamily="49" charset="0"/>
                <a:cs typeface="Courier New" panose="02070309020205020404" pitchFamily="49" charset="0"/>
              </a:rPr>
              <a:t>("CaseID")</a:t>
            </a:r>
          </a:p>
          <a:p>
            <a:pPr marL="0" indent="0">
              <a:lnSpc>
                <a:spcPct val="12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 Specify the </a:t>
            </a:r>
            <a:r>
              <a:rPr lang="en-US" sz="1400" b="1" dirty="0" err="1">
                <a:latin typeface="Courier New" panose="02070309020205020404" pitchFamily="49" charset="0"/>
                <a:cs typeface="Courier New" panose="02070309020205020404" pitchFamily="49" charset="0"/>
              </a:rPr>
              <a:t>kNN</a:t>
            </a:r>
            <a:endParaRPr lang="en-US" sz="14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400" b="1" dirty="0" err="1">
                <a:latin typeface="Courier New" panose="02070309020205020404" pitchFamily="49" charset="0"/>
                <a:cs typeface="Courier New" panose="02070309020205020404" pitchFamily="49" charset="0"/>
              </a:rPr>
              <a:t>kNNSpec</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kNN</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n_neighbors</a:t>
            </a:r>
            <a:r>
              <a:rPr lang="en-US" sz="1400" b="1" dirty="0">
                <a:latin typeface="Courier New" panose="02070309020205020404" pitchFamily="49" charset="0"/>
                <a:cs typeface="Courier New" panose="02070309020205020404" pitchFamily="49" charset="0"/>
              </a:rPr>
              <a:t> = 4, algorithm = 'brute', metric = '</a:t>
            </a:r>
            <a:r>
              <a:rPr lang="en-US" sz="1400" b="1" dirty="0" err="1">
                <a:latin typeface="Courier New" panose="02070309020205020404" pitchFamily="49" charset="0"/>
                <a:cs typeface="Courier New" panose="02070309020205020404" pitchFamily="49" charset="0"/>
              </a:rPr>
              <a:t>euclidean</a:t>
            </a:r>
            <a:r>
              <a:rPr lang="en-US" sz="14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 Specify the training data</a:t>
            </a:r>
          </a:p>
          <a:p>
            <a:pPr marL="0" indent="0">
              <a:lnSpc>
                <a:spcPct val="120000"/>
              </a:lnSpc>
              <a:spcBef>
                <a:spcPts val="0"/>
              </a:spcBef>
              <a:buNone/>
            </a:pPr>
            <a:r>
              <a:rPr lang="en-US" sz="1400" b="1" dirty="0" err="1">
                <a:latin typeface="Courier New" panose="02070309020205020404" pitchFamily="49" charset="0"/>
                <a:cs typeface="Courier New" panose="02070309020205020404" pitchFamily="49" charset="0"/>
              </a:rPr>
              <a:t>trainData</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cars_wIndex</a:t>
            </a:r>
            <a:r>
              <a:rPr lang="en-US" sz="1400" b="1" dirty="0">
                <a:latin typeface="Courier New" panose="02070309020205020404" pitchFamily="49" charset="0"/>
                <a:cs typeface="Courier New" panose="02070309020205020404" pitchFamily="49" charset="0"/>
              </a:rPr>
              <a:t>[['Invoice', 'Horsepower', 'Weight']]</a:t>
            </a:r>
          </a:p>
          <a:p>
            <a:pPr marL="0" indent="0">
              <a:lnSpc>
                <a:spcPct val="12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 Build nearest neighbors</a:t>
            </a:r>
          </a:p>
          <a:p>
            <a:pPr marL="0" indent="0">
              <a:lnSpc>
                <a:spcPct val="120000"/>
              </a:lnSpc>
              <a:spcBef>
                <a:spcPts val="0"/>
              </a:spcBef>
              <a:buNone/>
            </a:pPr>
            <a:r>
              <a:rPr lang="en-US" sz="1400" b="1" dirty="0" err="1">
                <a:latin typeface="Courier New" panose="02070309020205020404" pitchFamily="49" charset="0"/>
                <a:cs typeface="Courier New" panose="02070309020205020404" pitchFamily="49" charset="0"/>
              </a:rPr>
              <a:t>nbrs</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kNNSpec.fit</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trainData</a:t>
            </a:r>
            <a:r>
              <a:rPr lang="en-US" sz="14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distances, indices = </a:t>
            </a:r>
            <a:r>
              <a:rPr lang="en-US" sz="1400" b="1" dirty="0" err="1">
                <a:latin typeface="Courier New" panose="02070309020205020404" pitchFamily="49" charset="0"/>
                <a:cs typeface="Courier New" panose="02070309020205020404" pitchFamily="49" charset="0"/>
              </a:rPr>
              <a:t>nbrs.kneighbors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trainData</a:t>
            </a:r>
            <a:r>
              <a:rPr lang="en-US" sz="1400" b="1" dirty="0">
                <a:latin typeface="Courier New" panose="02070309020205020404" pitchFamily="49" charset="0"/>
                <a:cs typeface="Courier New" panose="02070309020205020404" pitchFamily="49" charset="0"/>
              </a:rPr>
              <a:t>)</a:t>
            </a:r>
          </a:p>
        </p:txBody>
      </p:sp>
      <p:sp>
        <p:nvSpPr>
          <p:cNvPr id="4" name="Rectangle 3">
            <a:extLst>
              <a:ext uri="{FF2B5EF4-FFF2-40B4-BE49-F238E27FC236}">
                <a16:creationId xmlns:a16="http://schemas.microsoft.com/office/drawing/2014/main" id="{7182ACDB-8561-49A0-AB4F-2BE44357A6BF}"/>
              </a:ext>
            </a:extLst>
          </p:cNvPr>
          <p:cNvSpPr/>
          <p:nvPr/>
        </p:nvSpPr>
        <p:spPr>
          <a:xfrm>
            <a:off x="7054315" y="1461572"/>
            <a:ext cx="4374018" cy="369332"/>
          </a:xfrm>
          <a:prstGeom prst="rect">
            <a:avLst/>
          </a:prstGeom>
        </p:spPr>
        <p:txBody>
          <a:bodyPr wrap="none">
            <a:spAutoFit/>
          </a:bodyPr>
          <a:lstStyle/>
          <a:p>
            <a:r>
              <a:rPr lang="en-US" b="1" dirty="0"/>
              <a:t>Week 2 Nearest Neighbors Unsupervised.py</a:t>
            </a:r>
          </a:p>
        </p:txBody>
      </p:sp>
      <p:sp>
        <p:nvSpPr>
          <p:cNvPr id="5" name="Footer Placeholder 4">
            <a:extLst>
              <a:ext uri="{FF2B5EF4-FFF2-40B4-BE49-F238E27FC236}">
                <a16:creationId xmlns:a16="http://schemas.microsoft.com/office/drawing/2014/main" id="{B7C5808F-EE43-4FDF-962D-873247B8B609}"/>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4831526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Training Data</a:t>
            </a:r>
          </a:p>
        </p:txBody>
      </p:sp>
      <p:sp>
        <p:nvSpPr>
          <p:cNvPr id="7" name="Slide Number Placeholder 6"/>
          <p:cNvSpPr>
            <a:spLocks noGrp="1"/>
          </p:cNvSpPr>
          <p:nvPr>
            <p:ph type="sldNum" sz="quarter" idx="12"/>
          </p:nvPr>
        </p:nvSpPr>
        <p:spPr/>
        <p:txBody>
          <a:bodyPr/>
          <a:lstStyle/>
          <a:p>
            <a:fld id="{1C20BA80-1909-427C-B3BD-3DD8AEAFD5BE}" type="slidenum">
              <a:rPr lang="en-US" smtClean="0"/>
              <a:t>59</a:t>
            </a:fld>
            <a:endParaRPr lang="en-US" dirty="0"/>
          </a:p>
        </p:txBody>
      </p:sp>
      <p:pic>
        <p:nvPicPr>
          <p:cNvPr id="3" name="Picture 2">
            <a:extLst>
              <a:ext uri="{FF2B5EF4-FFF2-40B4-BE49-F238E27FC236}">
                <a16:creationId xmlns:a16="http://schemas.microsoft.com/office/drawing/2014/main" id="{A6DF5797-E0FC-4CB0-842E-BBF5B0288129}"/>
              </a:ext>
            </a:extLst>
          </p:cNvPr>
          <p:cNvPicPr>
            <a:picLocks noChangeAspect="1"/>
          </p:cNvPicPr>
          <p:nvPr/>
        </p:nvPicPr>
        <p:blipFill>
          <a:blip r:embed="rId3"/>
          <a:stretch>
            <a:fillRect/>
          </a:stretch>
        </p:blipFill>
        <p:spPr>
          <a:xfrm>
            <a:off x="4395543" y="492125"/>
            <a:ext cx="4362450" cy="5781675"/>
          </a:xfrm>
          <a:prstGeom prst="rect">
            <a:avLst/>
          </a:prstGeom>
        </p:spPr>
      </p:pic>
      <p:sp>
        <p:nvSpPr>
          <p:cNvPr id="4" name="Footer Placeholder 3">
            <a:extLst>
              <a:ext uri="{FF2B5EF4-FFF2-40B4-BE49-F238E27FC236}">
                <a16:creationId xmlns:a16="http://schemas.microsoft.com/office/drawing/2014/main" id="{C40B7752-D358-42E3-9985-CF8DAB0D2B5A}"/>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42859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Basic Idea of the Nearest Neighbors Algorithm</a:t>
            </a:r>
          </a:p>
        </p:txBody>
      </p:sp>
      <p:sp>
        <p:nvSpPr>
          <p:cNvPr id="7" name="Slide Number Placeholder 6"/>
          <p:cNvSpPr>
            <a:spLocks noGrp="1"/>
          </p:cNvSpPr>
          <p:nvPr>
            <p:ph type="sldNum" sz="quarter" idx="12"/>
          </p:nvPr>
        </p:nvSpPr>
        <p:spPr/>
        <p:txBody>
          <a:bodyPr/>
          <a:lstStyle/>
          <a:p>
            <a:fld id="{1C20BA80-1909-427C-B3BD-3DD8AEAFD5BE}" type="slidenum">
              <a:rPr lang="en-US" smtClean="0"/>
              <a:t>6</a:t>
            </a:fld>
            <a:endParaRPr lang="en-US" dirty="0"/>
          </a:p>
        </p:txBody>
      </p:sp>
      <p:sp>
        <p:nvSpPr>
          <p:cNvPr id="3" name="Content Placeholder 2"/>
          <p:cNvSpPr>
            <a:spLocks noGrp="1"/>
          </p:cNvSpPr>
          <p:nvPr>
            <p:ph idx="1"/>
          </p:nvPr>
        </p:nvSpPr>
        <p:spPr/>
        <p:txBody>
          <a:bodyPr>
            <a:normAutofit/>
          </a:bodyPr>
          <a:lstStyle/>
          <a:p>
            <a:r>
              <a:rPr lang="en-US" dirty="0"/>
              <a:t>If a creature </a:t>
            </a:r>
            <a:r>
              <a:rPr lang="en-US" u="sng" dirty="0"/>
              <a:t>walks</a:t>
            </a:r>
            <a:r>
              <a:rPr lang="en-US" dirty="0"/>
              <a:t> like a dog, </a:t>
            </a:r>
            <a:r>
              <a:rPr lang="en-US" u="sng" dirty="0"/>
              <a:t>looks</a:t>
            </a:r>
            <a:r>
              <a:rPr lang="en-US" dirty="0"/>
              <a:t> like a dog, </a:t>
            </a:r>
            <a:r>
              <a:rPr lang="en-US" u="sng" dirty="0"/>
              <a:t>sits</a:t>
            </a:r>
            <a:r>
              <a:rPr lang="en-US" dirty="0"/>
              <a:t> like a dog, and </a:t>
            </a:r>
            <a:r>
              <a:rPr lang="en-US" u="sng" dirty="0"/>
              <a:t>eats</a:t>
            </a:r>
            <a:r>
              <a:rPr lang="en-US" dirty="0"/>
              <a:t> like a dog then it is </a:t>
            </a:r>
            <a:r>
              <a:rPr lang="en-US" i="1" dirty="0"/>
              <a:t>probably</a:t>
            </a:r>
            <a:r>
              <a:rPr lang="en-US" dirty="0"/>
              <a:t> a dog.</a:t>
            </a:r>
          </a:p>
          <a:p>
            <a:r>
              <a:rPr lang="en-US" dirty="0"/>
              <a:t>Well, it may not </a:t>
            </a:r>
            <a:r>
              <a:rPr lang="en-US" u="sng" dirty="0"/>
              <a:t>bark</a:t>
            </a:r>
            <a:r>
              <a:rPr lang="en-US" dirty="0"/>
              <a:t> and </a:t>
            </a:r>
            <a:r>
              <a:rPr lang="en-US" u="sng" dirty="0"/>
              <a:t>be obedient</a:t>
            </a:r>
            <a:r>
              <a:rPr lang="en-US" dirty="0"/>
              <a:t> as a dog.</a:t>
            </a:r>
          </a:p>
          <a:p>
            <a:endParaRPr lang="en-US" dirty="0"/>
          </a:p>
        </p:txBody>
      </p:sp>
      <p:pic>
        <p:nvPicPr>
          <p:cNvPr id="5" name="Picture 4"/>
          <p:cNvPicPr>
            <a:picLocks/>
          </p:cNvPicPr>
          <p:nvPr/>
        </p:nvPicPr>
        <p:blipFill>
          <a:blip r:embed="rId3"/>
          <a:stretch>
            <a:fillRect/>
          </a:stretch>
        </p:blipFill>
        <p:spPr>
          <a:xfrm>
            <a:off x="3231842" y="3496697"/>
            <a:ext cx="2743200" cy="2743200"/>
          </a:xfrm>
          <a:prstGeom prst="rect">
            <a:avLst/>
          </a:prstGeom>
        </p:spPr>
      </p:pic>
      <p:pic>
        <p:nvPicPr>
          <p:cNvPr id="6" name="Picture 5"/>
          <p:cNvPicPr>
            <a:picLocks/>
          </p:cNvPicPr>
          <p:nvPr/>
        </p:nvPicPr>
        <p:blipFill>
          <a:blip r:embed="rId4"/>
          <a:stretch>
            <a:fillRect/>
          </a:stretch>
        </p:blipFill>
        <p:spPr>
          <a:xfrm>
            <a:off x="6091237" y="3517107"/>
            <a:ext cx="2743200" cy="2743200"/>
          </a:xfrm>
          <a:prstGeom prst="rect">
            <a:avLst/>
          </a:prstGeom>
        </p:spPr>
      </p:pic>
      <p:pic>
        <p:nvPicPr>
          <p:cNvPr id="8" name="Picture 7"/>
          <p:cNvPicPr>
            <a:picLocks/>
          </p:cNvPicPr>
          <p:nvPr/>
        </p:nvPicPr>
        <p:blipFill>
          <a:blip r:embed="rId5"/>
          <a:stretch>
            <a:fillRect/>
          </a:stretch>
        </p:blipFill>
        <p:spPr>
          <a:xfrm>
            <a:off x="372447" y="3496697"/>
            <a:ext cx="2743200" cy="2743200"/>
          </a:xfrm>
          <a:prstGeom prst="rect">
            <a:avLst/>
          </a:prstGeom>
        </p:spPr>
      </p:pic>
      <p:pic>
        <p:nvPicPr>
          <p:cNvPr id="9" name="Picture 8"/>
          <p:cNvPicPr>
            <a:picLocks/>
          </p:cNvPicPr>
          <p:nvPr/>
        </p:nvPicPr>
        <p:blipFill>
          <a:blip r:embed="rId6"/>
          <a:stretch>
            <a:fillRect/>
          </a:stretch>
        </p:blipFill>
        <p:spPr>
          <a:xfrm>
            <a:off x="8974059" y="3496697"/>
            <a:ext cx="2743200" cy="2743200"/>
          </a:xfrm>
          <a:prstGeom prst="rect">
            <a:avLst/>
          </a:prstGeom>
        </p:spPr>
      </p:pic>
      <p:sp>
        <p:nvSpPr>
          <p:cNvPr id="10" name="TextBox 9"/>
          <p:cNvSpPr txBox="1"/>
          <p:nvPr/>
        </p:nvSpPr>
        <p:spPr>
          <a:xfrm>
            <a:off x="2525852" y="5870565"/>
            <a:ext cx="514350" cy="369332"/>
          </a:xfrm>
          <a:prstGeom prst="rect">
            <a:avLst/>
          </a:prstGeom>
          <a:noFill/>
        </p:spPr>
        <p:txBody>
          <a:bodyPr wrap="square" rtlCol="0">
            <a:spAutoFit/>
          </a:bodyPr>
          <a:lstStyle/>
          <a:p>
            <a:r>
              <a:rPr lang="en-US" dirty="0">
                <a:solidFill>
                  <a:srgbClr val="FFFF00"/>
                </a:solidFill>
              </a:rPr>
              <a:t>Fox</a:t>
            </a:r>
          </a:p>
        </p:txBody>
      </p:sp>
      <p:sp>
        <p:nvSpPr>
          <p:cNvPr id="11" name="TextBox 10"/>
          <p:cNvSpPr txBox="1"/>
          <p:nvPr/>
        </p:nvSpPr>
        <p:spPr>
          <a:xfrm>
            <a:off x="5349017" y="5870565"/>
            <a:ext cx="582358" cy="369332"/>
          </a:xfrm>
          <a:prstGeom prst="rect">
            <a:avLst/>
          </a:prstGeom>
          <a:noFill/>
        </p:spPr>
        <p:txBody>
          <a:bodyPr wrap="square" rtlCol="0">
            <a:spAutoFit/>
          </a:bodyPr>
          <a:lstStyle/>
          <a:p>
            <a:r>
              <a:rPr lang="en-US" dirty="0">
                <a:solidFill>
                  <a:srgbClr val="FFFF00"/>
                </a:solidFill>
              </a:rPr>
              <a:t>Dog</a:t>
            </a:r>
          </a:p>
        </p:txBody>
      </p:sp>
      <p:sp>
        <p:nvSpPr>
          <p:cNvPr id="12" name="TextBox 11"/>
          <p:cNvSpPr txBox="1"/>
          <p:nvPr/>
        </p:nvSpPr>
        <p:spPr>
          <a:xfrm>
            <a:off x="8144235" y="5895618"/>
            <a:ext cx="690202" cy="369332"/>
          </a:xfrm>
          <a:prstGeom prst="rect">
            <a:avLst/>
          </a:prstGeom>
          <a:noFill/>
        </p:spPr>
        <p:txBody>
          <a:bodyPr wrap="square" rtlCol="0">
            <a:spAutoFit/>
          </a:bodyPr>
          <a:lstStyle/>
          <a:p>
            <a:r>
              <a:rPr lang="en-US" dirty="0"/>
              <a:t>Wolf</a:t>
            </a:r>
          </a:p>
        </p:txBody>
      </p:sp>
      <p:sp>
        <p:nvSpPr>
          <p:cNvPr id="13" name="TextBox 12"/>
          <p:cNvSpPr txBox="1"/>
          <p:nvPr/>
        </p:nvSpPr>
        <p:spPr>
          <a:xfrm>
            <a:off x="10887435" y="5874529"/>
            <a:ext cx="829824" cy="369332"/>
          </a:xfrm>
          <a:prstGeom prst="rect">
            <a:avLst/>
          </a:prstGeom>
          <a:noFill/>
        </p:spPr>
        <p:txBody>
          <a:bodyPr wrap="square" rtlCol="0">
            <a:spAutoFit/>
          </a:bodyPr>
          <a:lstStyle/>
          <a:p>
            <a:r>
              <a:rPr lang="en-US" dirty="0"/>
              <a:t>Hyena</a:t>
            </a:r>
          </a:p>
        </p:txBody>
      </p:sp>
      <p:sp>
        <p:nvSpPr>
          <p:cNvPr id="4" name="Footer Placeholder 3">
            <a:extLst>
              <a:ext uri="{FF2B5EF4-FFF2-40B4-BE49-F238E27FC236}">
                <a16:creationId xmlns:a16="http://schemas.microsoft.com/office/drawing/2014/main" id="{8B1DB88F-1D83-4ECD-871D-84ED38DACA71}"/>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1835509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Distances and Indices</a:t>
            </a:r>
          </a:p>
        </p:txBody>
      </p:sp>
      <p:sp>
        <p:nvSpPr>
          <p:cNvPr id="7" name="Slide Number Placeholder 6"/>
          <p:cNvSpPr>
            <a:spLocks noGrp="1"/>
          </p:cNvSpPr>
          <p:nvPr>
            <p:ph type="sldNum" sz="quarter" idx="12"/>
          </p:nvPr>
        </p:nvSpPr>
        <p:spPr/>
        <p:txBody>
          <a:bodyPr/>
          <a:lstStyle/>
          <a:p>
            <a:fld id="{1C20BA80-1909-427C-B3BD-3DD8AEAFD5BE}" type="slidenum">
              <a:rPr lang="en-US" smtClean="0"/>
              <a:t>60</a:t>
            </a:fld>
            <a:endParaRPr lang="en-US" dirty="0"/>
          </a:p>
        </p:txBody>
      </p:sp>
      <p:pic>
        <p:nvPicPr>
          <p:cNvPr id="4" name="Picture 3">
            <a:extLst>
              <a:ext uri="{FF2B5EF4-FFF2-40B4-BE49-F238E27FC236}">
                <a16:creationId xmlns:a16="http://schemas.microsoft.com/office/drawing/2014/main" id="{1A0B239E-0933-4A77-8C5F-0CFE63B35883}"/>
              </a:ext>
            </a:extLst>
          </p:cNvPr>
          <p:cNvPicPr>
            <a:picLocks noChangeAspect="1"/>
          </p:cNvPicPr>
          <p:nvPr/>
        </p:nvPicPr>
        <p:blipFill>
          <a:blip r:embed="rId3"/>
          <a:stretch>
            <a:fillRect/>
          </a:stretch>
        </p:blipFill>
        <p:spPr>
          <a:xfrm>
            <a:off x="970078" y="1378834"/>
            <a:ext cx="4775571" cy="4937760"/>
          </a:xfrm>
          <a:prstGeom prst="rect">
            <a:avLst/>
          </a:prstGeom>
        </p:spPr>
      </p:pic>
      <p:pic>
        <p:nvPicPr>
          <p:cNvPr id="5" name="Picture 4">
            <a:extLst>
              <a:ext uri="{FF2B5EF4-FFF2-40B4-BE49-F238E27FC236}">
                <a16:creationId xmlns:a16="http://schemas.microsoft.com/office/drawing/2014/main" id="{F576C3C6-D801-4E32-99E1-5E06C6DDCD5D}"/>
              </a:ext>
            </a:extLst>
          </p:cNvPr>
          <p:cNvPicPr>
            <a:picLocks noChangeAspect="1"/>
          </p:cNvPicPr>
          <p:nvPr/>
        </p:nvPicPr>
        <p:blipFill>
          <a:blip r:embed="rId4"/>
          <a:stretch>
            <a:fillRect/>
          </a:stretch>
        </p:blipFill>
        <p:spPr>
          <a:xfrm>
            <a:off x="6344436" y="1378834"/>
            <a:ext cx="4719114" cy="4937760"/>
          </a:xfrm>
          <a:prstGeom prst="rect">
            <a:avLst/>
          </a:prstGeom>
        </p:spPr>
      </p:pic>
      <p:sp>
        <p:nvSpPr>
          <p:cNvPr id="3" name="Footer Placeholder 2">
            <a:extLst>
              <a:ext uri="{FF2B5EF4-FFF2-40B4-BE49-F238E27FC236}">
                <a16:creationId xmlns:a16="http://schemas.microsoft.com/office/drawing/2014/main" id="{8EF6A03C-5B47-433C-8C31-2D4BFD5CB544}"/>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273315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Find Neighbors</a:t>
            </a:r>
          </a:p>
        </p:txBody>
      </p:sp>
      <p:sp>
        <p:nvSpPr>
          <p:cNvPr id="7" name="Slide Number Placeholder 6"/>
          <p:cNvSpPr>
            <a:spLocks noGrp="1"/>
          </p:cNvSpPr>
          <p:nvPr>
            <p:ph type="sldNum" sz="quarter" idx="12"/>
          </p:nvPr>
        </p:nvSpPr>
        <p:spPr/>
        <p:txBody>
          <a:bodyPr/>
          <a:lstStyle/>
          <a:p>
            <a:fld id="{1C20BA80-1909-427C-B3BD-3DD8AEAFD5BE}" type="slidenum">
              <a:rPr lang="en-US" smtClean="0"/>
              <a:t>61</a:t>
            </a:fld>
            <a:endParaRPr lang="en-US" dirty="0"/>
          </a:p>
        </p:txBody>
      </p:sp>
      <p:sp>
        <p:nvSpPr>
          <p:cNvPr id="3" name="Content Placeholder 2"/>
          <p:cNvSpPr>
            <a:spLocks noGrp="1"/>
          </p:cNvSpPr>
          <p:nvPr>
            <p:ph idx="1"/>
          </p:nvPr>
        </p:nvSpPr>
        <p:spPr>
          <a:solidFill>
            <a:schemeClr val="accent2">
              <a:lumMod val="20000"/>
              <a:lumOff val="80000"/>
            </a:schemeClr>
          </a:solidFill>
          <a:ln w="19050">
            <a:solidFill>
              <a:schemeClr val="tx1"/>
            </a:solidFill>
          </a:ln>
        </p:spPr>
        <p:txBody>
          <a:bodyPr numCol="1">
            <a:noAutofit/>
          </a:bodyPr>
          <a:lstStyle/>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 Find the nearest neighbors of these focal observations</a:t>
            </a: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focal = [[173560, 477, 3131],     # 334: Porsche 911 GT2 2dr</a:t>
            </a: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         [119600, 493, 4473],     # 262: Mercedes-Benz CL600 2dr</a:t>
            </a: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         [117854, 493, 4429],     # 271: Mercedes-Benz SL600 convertible 2dr</a:t>
            </a: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         [113388, 493, 4235]]     # 270: Mercedes-Benz SL55 AMG 2dr</a:t>
            </a:r>
          </a:p>
          <a:p>
            <a:pPr marL="0" indent="0">
              <a:lnSpc>
                <a:spcPct val="120000"/>
              </a:lnSpc>
              <a:spcBef>
                <a:spcPts val="0"/>
              </a:spcBef>
              <a:buNone/>
            </a:pPr>
            <a:endParaRPr lang="en-US" sz="16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600" b="1" dirty="0" err="1">
                <a:latin typeface="Courier New" panose="02070309020205020404" pitchFamily="49" charset="0"/>
                <a:cs typeface="Courier New" panose="02070309020205020404" pitchFamily="49" charset="0"/>
              </a:rPr>
              <a:t>myNeighbors</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nbrs.kneighbors</a:t>
            </a:r>
            <a:r>
              <a:rPr lang="en-US" sz="1600" b="1" dirty="0">
                <a:latin typeface="Courier New" panose="02070309020205020404" pitchFamily="49" charset="0"/>
                <a:cs typeface="Courier New" panose="02070309020205020404" pitchFamily="49" charset="0"/>
              </a:rPr>
              <a:t>(focal, </a:t>
            </a:r>
            <a:r>
              <a:rPr lang="en-US" sz="1600" b="1" dirty="0" err="1">
                <a:latin typeface="Courier New" panose="02070309020205020404" pitchFamily="49" charset="0"/>
                <a:cs typeface="Courier New" panose="02070309020205020404" pitchFamily="49" charset="0"/>
              </a:rPr>
              <a:t>return_distance</a:t>
            </a:r>
            <a:r>
              <a:rPr lang="en-US" sz="1600" b="1" dirty="0">
                <a:latin typeface="Courier New" panose="02070309020205020404" pitchFamily="49" charset="0"/>
                <a:cs typeface="Courier New" panose="02070309020205020404" pitchFamily="49" charset="0"/>
              </a:rPr>
              <a:t> = False)</a:t>
            </a: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print("My Neighbors = \n", </a:t>
            </a:r>
            <a:r>
              <a:rPr lang="en-US" sz="1600" b="1" dirty="0" err="1">
                <a:latin typeface="Courier New" panose="02070309020205020404" pitchFamily="49" charset="0"/>
                <a:cs typeface="Courier New" panose="02070309020205020404" pitchFamily="49" charset="0"/>
              </a:rPr>
              <a:t>myNeighbors</a:t>
            </a:r>
            <a:r>
              <a:rPr lang="en-US" sz="16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6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My Neighbors = </a:t>
            </a: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 [[334 262 271 270]         261: Mercedes-Benz CL500 2dr [88324, 302, 4085]</a:t>
            </a: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  [262 271 270 261] </a:t>
            </a: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  [271 262 270 261]</a:t>
            </a: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  [270 271 262 261]]</a:t>
            </a:r>
          </a:p>
        </p:txBody>
      </p:sp>
      <p:sp>
        <p:nvSpPr>
          <p:cNvPr id="4" name="Footer Placeholder 3">
            <a:extLst>
              <a:ext uri="{FF2B5EF4-FFF2-40B4-BE49-F238E27FC236}">
                <a16:creationId xmlns:a16="http://schemas.microsoft.com/office/drawing/2014/main" id="{17FAB7D6-D18C-4F07-B7C3-AB969503429F}"/>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716333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Unsupervised, Orthonormalized</a:t>
            </a:r>
          </a:p>
        </p:txBody>
      </p:sp>
      <p:sp>
        <p:nvSpPr>
          <p:cNvPr id="7" name="Slide Number Placeholder 6"/>
          <p:cNvSpPr>
            <a:spLocks noGrp="1"/>
          </p:cNvSpPr>
          <p:nvPr>
            <p:ph type="sldNum" sz="quarter" idx="12"/>
          </p:nvPr>
        </p:nvSpPr>
        <p:spPr/>
        <p:txBody>
          <a:bodyPr/>
          <a:lstStyle/>
          <a:p>
            <a:fld id="{1C20BA80-1909-427C-B3BD-3DD8AEAFD5BE}" type="slidenum">
              <a:rPr lang="en-US" smtClean="0"/>
              <a:t>62</a:t>
            </a:fld>
            <a:endParaRPr lang="en-US" dirty="0"/>
          </a:p>
        </p:txBody>
      </p:sp>
      <p:sp>
        <p:nvSpPr>
          <p:cNvPr id="3" name="Content Placeholder 2"/>
          <p:cNvSpPr>
            <a:spLocks noGrp="1"/>
          </p:cNvSpPr>
          <p:nvPr>
            <p:ph idx="1"/>
          </p:nvPr>
        </p:nvSpPr>
        <p:spPr>
          <a:solidFill>
            <a:schemeClr val="accent2">
              <a:lumMod val="20000"/>
              <a:lumOff val="80000"/>
            </a:schemeClr>
          </a:solidFill>
          <a:ln w="19050">
            <a:solidFill>
              <a:schemeClr val="tx1"/>
            </a:solidFill>
          </a:ln>
        </p:spPr>
        <p:txBody>
          <a:bodyPr numCol="2">
            <a:noAutofit/>
          </a:bodyPr>
          <a:lstStyle/>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Orthonormalized the training data</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x = </a:t>
            </a:r>
            <a:r>
              <a:rPr lang="en-US" sz="1200" b="1" dirty="0" err="1">
                <a:latin typeface="Courier New" panose="02070309020205020404" pitchFamily="49" charset="0"/>
                <a:cs typeface="Courier New" panose="02070309020205020404" pitchFamily="49" charset="0"/>
              </a:rPr>
              <a:t>numpy.matrix</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trainData.values</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err="1">
                <a:latin typeface="Courier New" panose="02070309020205020404" pitchFamily="49" charset="0"/>
                <a:cs typeface="Courier New" panose="02070309020205020404" pitchFamily="49" charset="0"/>
              </a:rPr>
              <a:t>xtx</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x.transpose</a:t>
            </a:r>
            <a:r>
              <a:rPr lang="en-US" sz="1200" b="1" dirty="0">
                <a:latin typeface="Courier New" panose="02070309020205020404" pitchFamily="49" charset="0"/>
                <a:cs typeface="Courier New" panose="02070309020205020404" pitchFamily="49" charset="0"/>
              </a:rPr>
              <a:t>() * x</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print("t(x) * x = \n", </a:t>
            </a:r>
            <a:r>
              <a:rPr lang="en-US" sz="1200" b="1" dirty="0" err="1">
                <a:latin typeface="Courier New" panose="02070309020205020404" pitchFamily="49" charset="0"/>
                <a:cs typeface="Courier New" panose="02070309020205020404" pitchFamily="49" charset="0"/>
              </a:rPr>
              <a:t>xtx</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Eigenvalue decomposition</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evals, </a:t>
            </a:r>
            <a:r>
              <a:rPr lang="en-US" sz="1200" b="1" dirty="0" err="1">
                <a:latin typeface="Courier New" panose="02070309020205020404" pitchFamily="49" charset="0"/>
                <a:cs typeface="Courier New" panose="02070309020205020404" pitchFamily="49" charset="0"/>
              </a:rPr>
              <a:t>evecs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numpy.linalg.eigh</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xtx</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print("Eigenvalues of x = \n", evals)</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print("Eigenvectors of x = \n",</a:t>
            </a:r>
            <a:r>
              <a:rPr lang="en-US" sz="1200" b="1" dirty="0" err="1">
                <a:latin typeface="Courier New" panose="02070309020205020404" pitchFamily="49" charset="0"/>
                <a:cs typeface="Courier New" panose="02070309020205020404" pitchFamily="49" charset="0"/>
              </a:rPr>
              <a:t>evecs</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Here is the transformation matrix</a:t>
            </a:r>
          </a:p>
          <a:p>
            <a:pPr marL="0" indent="0">
              <a:lnSpc>
                <a:spcPct val="120000"/>
              </a:lnSpc>
              <a:spcBef>
                <a:spcPts val="0"/>
              </a:spcBef>
              <a:buNone/>
            </a:pPr>
            <a:r>
              <a:rPr lang="en-US" sz="1200" b="1" dirty="0" err="1">
                <a:latin typeface="Courier New" panose="02070309020205020404" pitchFamily="49" charset="0"/>
                <a:cs typeface="Courier New" panose="02070309020205020404" pitchFamily="49" charset="0"/>
              </a:rPr>
              <a:t>dvals</a:t>
            </a:r>
            <a:r>
              <a:rPr lang="en-US" sz="1200" b="1" dirty="0">
                <a:latin typeface="Courier New" panose="02070309020205020404" pitchFamily="49" charset="0"/>
                <a:cs typeface="Courier New" panose="02070309020205020404" pitchFamily="49" charset="0"/>
              </a:rPr>
              <a:t> = 1.0 / </a:t>
            </a:r>
            <a:r>
              <a:rPr lang="en-US" sz="1200" b="1" dirty="0" err="1">
                <a:latin typeface="Courier New" panose="02070309020205020404" pitchFamily="49" charset="0"/>
                <a:cs typeface="Courier New" panose="02070309020205020404" pitchFamily="49" charset="0"/>
              </a:rPr>
              <a:t>numpy.sqrt</a:t>
            </a:r>
            <a:r>
              <a:rPr lang="en-US" sz="1200" b="1" dirty="0">
                <a:latin typeface="Courier New" panose="02070309020205020404" pitchFamily="49" charset="0"/>
                <a:cs typeface="Courier New" panose="02070309020205020404" pitchFamily="49" charset="0"/>
              </a:rPr>
              <a:t>(evals)</a:t>
            </a:r>
          </a:p>
          <a:p>
            <a:pPr marL="0" indent="0">
              <a:lnSpc>
                <a:spcPct val="120000"/>
              </a:lnSpc>
              <a:spcBef>
                <a:spcPts val="0"/>
              </a:spcBef>
              <a:buNone/>
            </a:pPr>
            <a:r>
              <a:rPr lang="en-US" sz="1200" b="1" dirty="0" err="1">
                <a:latin typeface="Courier New" panose="02070309020205020404" pitchFamily="49" charset="0"/>
                <a:cs typeface="Courier New" panose="02070309020205020404" pitchFamily="49" charset="0"/>
              </a:rPr>
              <a:t>transf</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evecs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numpy.diagflat</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dvals</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print("Transformation Matrix = \n", </a:t>
            </a:r>
            <a:r>
              <a:rPr lang="en-US" sz="1200" b="1" dirty="0" err="1">
                <a:latin typeface="Courier New" panose="02070309020205020404" pitchFamily="49" charset="0"/>
                <a:cs typeface="Courier New" panose="02070309020205020404" pitchFamily="49" charset="0"/>
              </a:rPr>
              <a:t>transf</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Here is the transformed X</a:t>
            </a:r>
          </a:p>
          <a:p>
            <a:pPr marL="0" indent="0">
              <a:lnSpc>
                <a:spcPct val="120000"/>
              </a:lnSpc>
              <a:spcBef>
                <a:spcPts val="0"/>
              </a:spcBef>
              <a:buNone/>
            </a:pPr>
            <a:r>
              <a:rPr lang="en-US" sz="1200" b="1" dirty="0" err="1">
                <a:latin typeface="Courier New" panose="02070309020205020404" pitchFamily="49" charset="0"/>
                <a:cs typeface="Courier New" panose="02070309020205020404" pitchFamily="49" charset="0"/>
              </a:rPr>
              <a:t>transf_x</a:t>
            </a:r>
            <a:r>
              <a:rPr lang="en-US" sz="1200" b="1" dirty="0">
                <a:latin typeface="Courier New" panose="02070309020205020404" pitchFamily="49" charset="0"/>
                <a:cs typeface="Courier New" panose="02070309020205020404" pitchFamily="49" charset="0"/>
              </a:rPr>
              <a:t> = x * </a:t>
            </a:r>
            <a:r>
              <a:rPr lang="en-US" sz="1200" b="1" dirty="0" err="1">
                <a:latin typeface="Courier New" panose="02070309020205020404" pitchFamily="49" charset="0"/>
                <a:cs typeface="Courier New" panose="02070309020205020404" pitchFamily="49" charset="0"/>
              </a:rPr>
              <a:t>transf</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print("The Transformed x = \n", </a:t>
            </a:r>
            <a:r>
              <a:rPr lang="en-US" sz="1200" b="1" dirty="0" err="1">
                <a:latin typeface="Courier New" panose="02070309020205020404" pitchFamily="49" charset="0"/>
                <a:cs typeface="Courier New" panose="02070309020205020404" pitchFamily="49" charset="0"/>
              </a:rPr>
              <a:t>transf_x</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Check columns of transformed X</a:t>
            </a:r>
          </a:p>
          <a:p>
            <a:pPr marL="0" indent="0">
              <a:lnSpc>
                <a:spcPct val="120000"/>
              </a:lnSpc>
              <a:spcBef>
                <a:spcPts val="0"/>
              </a:spcBef>
              <a:buNone/>
            </a:pPr>
            <a:r>
              <a:rPr lang="en-US" sz="1200" b="1" dirty="0" err="1">
                <a:latin typeface="Courier New" panose="02070309020205020404" pitchFamily="49" charset="0"/>
                <a:cs typeface="Courier New" panose="02070309020205020404" pitchFamily="49" charset="0"/>
              </a:rPr>
              <a:t>xtx</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transf_x.transpose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transf_x</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print("Expect an Identity Matrix = \n", </a:t>
            </a:r>
            <a:r>
              <a:rPr lang="en-US" sz="1200" b="1" dirty="0" err="1">
                <a:latin typeface="Courier New" panose="02070309020205020404" pitchFamily="49" charset="0"/>
                <a:cs typeface="Courier New" panose="02070309020205020404" pitchFamily="49" charset="0"/>
              </a:rPr>
              <a:t>xtx</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err="1">
                <a:latin typeface="Courier New" panose="02070309020205020404" pitchFamily="49" charset="0"/>
                <a:cs typeface="Courier New" panose="02070309020205020404" pitchFamily="49" charset="0"/>
              </a:rPr>
              <a:t>nbrs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kNNSpec.fit</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transf_x</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distances, indices = </a:t>
            </a:r>
            <a:r>
              <a:rPr lang="en-US" sz="1200" b="1" dirty="0" err="1">
                <a:latin typeface="Courier New" panose="02070309020205020404" pitchFamily="49" charset="0"/>
                <a:cs typeface="Courier New" panose="02070309020205020404" pitchFamily="49" charset="0"/>
              </a:rPr>
              <a:t>nbrs.kneighbors</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transf_x</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400" b="1" dirty="0">
              <a:latin typeface="Courier New" panose="02070309020205020404" pitchFamily="49" charset="0"/>
              <a:cs typeface="Courier New" panose="02070309020205020404" pitchFamily="49" charset="0"/>
            </a:endParaRPr>
          </a:p>
        </p:txBody>
      </p:sp>
      <p:sp>
        <p:nvSpPr>
          <p:cNvPr id="4" name="Footer Placeholder 3">
            <a:extLst>
              <a:ext uri="{FF2B5EF4-FFF2-40B4-BE49-F238E27FC236}">
                <a16:creationId xmlns:a16="http://schemas.microsoft.com/office/drawing/2014/main" id="{154B720D-8B1B-40E5-9B8E-FBB76003E060}"/>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7142394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Orthonormalization</a:t>
            </a:r>
          </a:p>
        </p:txBody>
      </p:sp>
      <p:sp>
        <p:nvSpPr>
          <p:cNvPr id="7" name="Slide Number Placeholder 6"/>
          <p:cNvSpPr>
            <a:spLocks noGrp="1"/>
          </p:cNvSpPr>
          <p:nvPr>
            <p:ph type="sldNum" sz="quarter" idx="12"/>
          </p:nvPr>
        </p:nvSpPr>
        <p:spPr/>
        <p:txBody>
          <a:bodyPr/>
          <a:lstStyle/>
          <a:p>
            <a:fld id="{1C20BA80-1909-427C-B3BD-3DD8AEAFD5BE}" type="slidenum">
              <a:rPr lang="en-US" smtClean="0"/>
              <a:t>63</a:t>
            </a:fld>
            <a:endParaRPr lang="en-US" dirty="0"/>
          </a:p>
        </p:txBody>
      </p:sp>
      <p:sp>
        <p:nvSpPr>
          <p:cNvPr id="3" name="Content Placeholder 2"/>
          <p:cNvSpPr>
            <a:spLocks noGrp="1"/>
          </p:cNvSpPr>
          <p:nvPr>
            <p:ph idx="1"/>
          </p:nvPr>
        </p:nvSpPr>
        <p:spPr>
          <a:solidFill>
            <a:schemeClr val="accent6">
              <a:lumMod val="20000"/>
              <a:lumOff val="80000"/>
            </a:schemeClr>
          </a:solidFill>
          <a:ln w="19050">
            <a:solidFill>
              <a:schemeClr val="tx1"/>
            </a:solidFill>
          </a:ln>
        </p:spPr>
        <p:txBody>
          <a:bodyPr numCol="2">
            <a:noAutofit/>
          </a:bodyPr>
          <a:lstStyle/>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t(x) * x = </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[[518478936590   3219102117  48492493679]</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  3219102117     22151103    345284887]</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[ 48492493679    345284887   5725124540]]</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Eigenvalues of x = </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[5.21119307e+05 1.18095293e+09 5.23044738e+11]</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Eigenvectors of x = </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[[ 0.00272996 -0.09349631 -0.99561588]</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[-0.99930601  0.03673123 -0.00618944]</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[ 0.03714888  0.99494184 -0.09333115]]</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Transformation Matrix = </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[[ 3.78170771e-06 -2.72068445e-06 -1.37664638e-06]</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[-1.38429904e-03  1.06885585e-06 -8.55818530e-09]</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[ 5.14608751e-05  2.89521886e-05 -1.29049758e-07]]</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The Transformed x = </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[[-0.0117161   0.03844998 -0.04646993]</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[-0.05160776  0.02143814 -0.03031741]</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[-0.01743343  0.02667263 -0.03434875]</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[-0.02200692 -0.0097789  -0.05908168]</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[ 0.00307681  0.0148444  -0.03428758]</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[ 0.03402063  0.02081924 -0.04607865]]</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Expect an Identity Matrix = </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[[ 1.00000000e+00 -1.10824544e-13 -3.82333054e-14]</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[-1.10824544e-13  1.00000000e+00 -4.37150316e-16]</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[-3.82333054e-14 -4.37150316e-16  1.00000000e+00]]</a:t>
            </a:r>
            <a:endParaRPr lang="en-US" sz="1400" b="1" dirty="0">
              <a:latin typeface="Courier New" panose="02070309020205020404" pitchFamily="49" charset="0"/>
              <a:cs typeface="Courier New" panose="02070309020205020404" pitchFamily="49" charset="0"/>
            </a:endParaRPr>
          </a:p>
        </p:txBody>
      </p:sp>
      <p:sp>
        <p:nvSpPr>
          <p:cNvPr id="4" name="Footer Placeholder 3">
            <a:extLst>
              <a:ext uri="{FF2B5EF4-FFF2-40B4-BE49-F238E27FC236}">
                <a16:creationId xmlns:a16="http://schemas.microsoft.com/office/drawing/2014/main" id="{D679F59E-A567-4881-9890-C28288CF5C09}"/>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6479623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Orthonormalized Training / Focal Data</a:t>
            </a:r>
          </a:p>
        </p:txBody>
      </p:sp>
      <p:sp>
        <p:nvSpPr>
          <p:cNvPr id="7" name="Slide Number Placeholder 6"/>
          <p:cNvSpPr>
            <a:spLocks noGrp="1"/>
          </p:cNvSpPr>
          <p:nvPr>
            <p:ph type="sldNum" sz="quarter" idx="12"/>
          </p:nvPr>
        </p:nvSpPr>
        <p:spPr/>
        <p:txBody>
          <a:bodyPr/>
          <a:lstStyle/>
          <a:p>
            <a:fld id="{1C20BA80-1909-427C-B3BD-3DD8AEAFD5BE}" type="slidenum">
              <a:rPr lang="en-US" smtClean="0"/>
              <a:t>64</a:t>
            </a:fld>
            <a:endParaRPr lang="en-US" dirty="0"/>
          </a:p>
        </p:txBody>
      </p:sp>
      <p:sp>
        <p:nvSpPr>
          <p:cNvPr id="3" name="Footer Placeholder 2">
            <a:extLst>
              <a:ext uri="{FF2B5EF4-FFF2-40B4-BE49-F238E27FC236}">
                <a16:creationId xmlns:a16="http://schemas.microsoft.com/office/drawing/2014/main" id="{F7E20FC2-A029-4DEB-A238-0EF0EF308C18}"/>
              </a:ext>
            </a:extLst>
          </p:cNvPr>
          <p:cNvSpPr>
            <a:spLocks noGrp="1"/>
          </p:cNvSpPr>
          <p:nvPr>
            <p:ph type="ftr" sz="quarter" idx="11"/>
          </p:nvPr>
        </p:nvSpPr>
        <p:spPr/>
        <p:txBody>
          <a:bodyPr/>
          <a:lstStyle/>
          <a:p>
            <a:r>
              <a:rPr lang="en-US"/>
              <a:t>Copyright © 2021 by Ming-Long Lam, Ph.D.</a:t>
            </a:r>
            <a:endParaRPr lang="en-US" dirty="0"/>
          </a:p>
        </p:txBody>
      </p:sp>
      <p:pic>
        <p:nvPicPr>
          <p:cNvPr id="5" name="Picture 4">
            <a:extLst>
              <a:ext uri="{FF2B5EF4-FFF2-40B4-BE49-F238E27FC236}">
                <a16:creationId xmlns:a16="http://schemas.microsoft.com/office/drawing/2014/main" id="{CEB33A86-B142-475D-84C2-D5F10D9955C5}"/>
              </a:ext>
            </a:extLst>
          </p:cNvPr>
          <p:cNvPicPr>
            <a:picLocks noChangeAspect="1"/>
          </p:cNvPicPr>
          <p:nvPr/>
        </p:nvPicPr>
        <p:blipFill>
          <a:blip r:embed="rId3"/>
          <a:stretch>
            <a:fillRect/>
          </a:stretch>
        </p:blipFill>
        <p:spPr>
          <a:xfrm>
            <a:off x="1580568" y="1384365"/>
            <a:ext cx="4105844" cy="4971985"/>
          </a:xfrm>
          <a:prstGeom prst="rect">
            <a:avLst/>
          </a:prstGeom>
        </p:spPr>
      </p:pic>
      <p:pic>
        <p:nvPicPr>
          <p:cNvPr id="6" name="Picture 5">
            <a:extLst>
              <a:ext uri="{FF2B5EF4-FFF2-40B4-BE49-F238E27FC236}">
                <a16:creationId xmlns:a16="http://schemas.microsoft.com/office/drawing/2014/main" id="{9EC746CB-31AF-4F33-B631-69B408637183}"/>
              </a:ext>
            </a:extLst>
          </p:cNvPr>
          <p:cNvPicPr>
            <a:picLocks noChangeAspect="1"/>
          </p:cNvPicPr>
          <p:nvPr/>
        </p:nvPicPr>
        <p:blipFill>
          <a:blip r:embed="rId4"/>
          <a:stretch>
            <a:fillRect/>
          </a:stretch>
        </p:blipFill>
        <p:spPr>
          <a:xfrm>
            <a:off x="5967412" y="2055813"/>
            <a:ext cx="4371975" cy="3286125"/>
          </a:xfrm>
          <a:prstGeom prst="rect">
            <a:avLst/>
          </a:prstGeom>
        </p:spPr>
      </p:pic>
    </p:spTree>
    <p:extLst>
      <p:ext uri="{BB962C8B-B14F-4D97-AF65-F5344CB8AC3E}">
        <p14:creationId xmlns:p14="http://schemas.microsoft.com/office/powerpoint/2010/main" val="19709136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Find Neighbors After Orthonormalization</a:t>
            </a:r>
          </a:p>
        </p:txBody>
      </p:sp>
      <p:sp>
        <p:nvSpPr>
          <p:cNvPr id="7" name="Slide Number Placeholder 6"/>
          <p:cNvSpPr>
            <a:spLocks noGrp="1"/>
          </p:cNvSpPr>
          <p:nvPr>
            <p:ph type="sldNum" sz="quarter" idx="12"/>
          </p:nvPr>
        </p:nvSpPr>
        <p:spPr/>
        <p:txBody>
          <a:bodyPr/>
          <a:lstStyle/>
          <a:p>
            <a:fld id="{1C20BA80-1909-427C-B3BD-3DD8AEAFD5BE}" type="slidenum">
              <a:rPr lang="en-US" smtClean="0"/>
              <a:t>65</a:t>
            </a:fld>
            <a:endParaRPr lang="en-US" dirty="0"/>
          </a:p>
        </p:txBody>
      </p:sp>
      <p:sp>
        <p:nvSpPr>
          <p:cNvPr id="3" name="Content Placeholder 2"/>
          <p:cNvSpPr>
            <a:spLocks noGrp="1"/>
          </p:cNvSpPr>
          <p:nvPr>
            <p:ph idx="1"/>
          </p:nvPr>
        </p:nvSpPr>
        <p:spPr>
          <a:solidFill>
            <a:schemeClr val="accent2">
              <a:lumMod val="20000"/>
              <a:lumOff val="80000"/>
            </a:schemeClr>
          </a:solidFill>
          <a:ln w="19050">
            <a:solidFill>
              <a:schemeClr val="tx1"/>
            </a:solidFill>
          </a:ln>
        </p:spPr>
        <p:txBody>
          <a:bodyPr numCol="1">
            <a:noAutofit/>
          </a:bodyPr>
          <a:lstStyle/>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focal = [[173560, 477, 3131],     # 334: Porsche 911 GT2 2dr</a:t>
            </a: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         [119600, 493, 4473],     # 262: Mercedes-Benz CL600 2dr</a:t>
            </a: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         [117854, 493, 4429],     # 271: Mercedes-Benz SL600 convertible 2dr</a:t>
            </a: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         [113388, 493, 4235]]     # 270: Mercedes-Benz SL55 AMG 2dr</a:t>
            </a:r>
          </a:p>
          <a:p>
            <a:pPr marL="0" indent="0">
              <a:lnSpc>
                <a:spcPct val="12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400" b="1" dirty="0" err="1">
                <a:latin typeface="Courier New" panose="02070309020205020404" pitchFamily="49" charset="0"/>
                <a:cs typeface="Courier New" panose="02070309020205020404" pitchFamily="49" charset="0"/>
              </a:rPr>
              <a:t>transf_focal</a:t>
            </a:r>
            <a:r>
              <a:rPr lang="en-US" sz="1400" b="1" dirty="0">
                <a:latin typeface="Courier New" panose="02070309020205020404" pitchFamily="49" charset="0"/>
                <a:cs typeface="Courier New" panose="02070309020205020404" pitchFamily="49" charset="0"/>
              </a:rPr>
              <a:t> = focal * </a:t>
            </a:r>
            <a:r>
              <a:rPr lang="en-US" sz="1400" b="1" dirty="0" err="1">
                <a:latin typeface="Courier New" panose="02070309020205020404" pitchFamily="49" charset="0"/>
                <a:cs typeface="Courier New" panose="02070309020205020404" pitchFamily="49" charset="0"/>
              </a:rPr>
              <a:t>transf</a:t>
            </a:r>
            <a:r>
              <a:rPr lang="en-US" sz="14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400" b="1" dirty="0" err="1">
                <a:latin typeface="Courier New" panose="02070309020205020404" pitchFamily="49" charset="0"/>
                <a:cs typeface="Courier New" panose="02070309020205020404" pitchFamily="49" charset="0"/>
              </a:rPr>
              <a:t>myNeighbors_t</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nbrs.kneighbors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transf_focal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return_distance</a:t>
            </a:r>
            <a:r>
              <a:rPr lang="en-US" sz="1400" b="1" dirty="0">
                <a:latin typeface="Courier New" panose="02070309020205020404" pitchFamily="49" charset="0"/>
                <a:cs typeface="Courier New" panose="02070309020205020404" pitchFamily="49" charset="0"/>
              </a:rPr>
              <a:t> = False)</a:t>
            </a: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print("My Neighbors = \n", </a:t>
            </a:r>
            <a:r>
              <a:rPr lang="en-US" sz="1400" b="1" dirty="0" err="1">
                <a:latin typeface="Courier New" panose="02070309020205020404" pitchFamily="49" charset="0"/>
                <a:cs typeface="Courier New" panose="02070309020205020404" pitchFamily="49" charset="0"/>
              </a:rPr>
              <a:t>myNeighbors_t</a:t>
            </a:r>
            <a:r>
              <a:rPr lang="en-US" sz="14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My Neighbors = </a:t>
            </a: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[[334 262 271 261]</a:t>
            </a: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 [262 271 270   6]    #</a:t>
            </a:r>
            <a:r>
              <a:rPr lang="pt-BR" sz="1400" b="1" dirty="0">
                <a:latin typeface="Courier New" panose="02070309020205020404" pitchFamily="49" charset="0"/>
                <a:cs typeface="Courier New" panose="02070309020205020404" pitchFamily="49" charset="0"/>
              </a:rPr>
              <a:t>   6 - Acura NSX coupe 2dr manual S [</a:t>
            </a:r>
            <a:r>
              <a:rPr lang="en-US" sz="1400" b="1" dirty="0">
                <a:latin typeface="Courier New" panose="02070309020205020404" pitchFamily="49" charset="0"/>
                <a:cs typeface="Courier New" panose="02070309020205020404" pitchFamily="49" charset="0"/>
              </a:rPr>
              <a:t>	79978, 290, 3153]</a:t>
            </a: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 [271 262 270 332]    # 332 - Porsche 911 Carrera 4S coupe 2dr (convert) [72206, 315, 3240]</a:t>
            </a: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 [270 271 262 200]]   # </a:t>
            </a:r>
            <a:r>
              <a:rPr lang="es-ES" sz="1400" b="1" dirty="0">
                <a:latin typeface="Courier New" panose="02070309020205020404" pitchFamily="49" charset="0"/>
                <a:cs typeface="Courier New" panose="02070309020205020404" pitchFamily="49" charset="0"/>
              </a:rPr>
              <a:t>200 - Jaguar XKR convertible 2dr [</a:t>
            </a:r>
            <a:r>
              <a:rPr lang="en-US" sz="1400" b="1" dirty="0">
                <a:latin typeface="Courier New" panose="02070309020205020404" pitchFamily="49" charset="0"/>
                <a:cs typeface="Courier New" panose="02070309020205020404" pitchFamily="49" charset="0"/>
              </a:rPr>
              <a:t>79226, 390, 4042]</a:t>
            </a:r>
          </a:p>
          <a:p>
            <a:pPr marL="0" indent="0">
              <a:lnSpc>
                <a:spcPct val="12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a:lnSpc>
                <a:spcPct val="120000"/>
              </a:lnSpc>
              <a:spcBef>
                <a:spcPts val="0"/>
              </a:spcBef>
              <a:buNone/>
            </a:pPr>
            <a:endParaRPr lang="en-US" sz="1400" dirty="0">
              <a:latin typeface="SAS Monospace" panose="020B0609020202020204" pitchFamily="49" charset="0"/>
              <a:cs typeface="Courier New" panose="02070309020205020404" pitchFamily="49" charset="0"/>
            </a:endParaRPr>
          </a:p>
          <a:p>
            <a:pPr marL="0" indent="0">
              <a:lnSpc>
                <a:spcPct val="120000"/>
              </a:lnSpc>
              <a:spcBef>
                <a:spcPts val="0"/>
              </a:spcBef>
              <a:buNone/>
            </a:pPr>
            <a:endParaRPr lang="en-US" sz="1400" dirty="0">
              <a:latin typeface="SAS Monospace" panose="020B0609020202020204" pitchFamily="49" charset="0"/>
              <a:cs typeface="Courier New" panose="02070309020205020404" pitchFamily="49" charset="0"/>
            </a:endParaRPr>
          </a:p>
        </p:txBody>
      </p:sp>
      <p:sp>
        <p:nvSpPr>
          <p:cNvPr id="4" name="Footer Placeholder 3">
            <a:extLst>
              <a:ext uri="{FF2B5EF4-FFF2-40B4-BE49-F238E27FC236}">
                <a16:creationId xmlns:a16="http://schemas.microsoft.com/office/drawing/2014/main" id="{1CDAA824-13B3-4672-825D-7B1C5EE61A91}"/>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17801302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Supervised Classification</a:t>
            </a:r>
          </a:p>
        </p:txBody>
      </p:sp>
      <p:sp>
        <p:nvSpPr>
          <p:cNvPr id="7" name="Slide Number Placeholder 6"/>
          <p:cNvSpPr>
            <a:spLocks noGrp="1"/>
          </p:cNvSpPr>
          <p:nvPr>
            <p:ph type="sldNum" sz="quarter" idx="12"/>
          </p:nvPr>
        </p:nvSpPr>
        <p:spPr/>
        <p:txBody>
          <a:bodyPr/>
          <a:lstStyle/>
          <a:p>
            <a:fld id="{1C20BA80-1909-427C-B3BD-3DD8AEAFD5BE}" type="slidenum">
              <a:rPr lang="en-US" smtClean="0"/>
              <a:t>66</a:t>
            </a:fld>
            <a:endParaRPr lang="en-US" dirty="0"/>
          </a:p>
        </p:txBody>
      </p:sp>
      <p:sp>
        <p:nvSpPr>
          <p:cNvPr id="3" name="Content Placeholder 2"/>
          <p:cNvSpPr>
            <a:spLocks noGrp="1"/>
          </p:cNvSpPr>
          <p:nvPr>
            <p:ph idx="1"/>
          </p:nvPr>
        </p:nvSpPr>
        <p:spPr>
          <a:xfrm>
            <a:off x="838199" y="1825625"/>
            <a:ext cx="6703243" cy="4351338"/>
          </a:xfrm>
          <a:solidFill>
            <a:schemeClr val="accent2">
              <a:lumMod val="20000"/>
              <a:lumOff val="80000"/>
            </a:schemeClr>
          </a:solidFill>
          <a:ln w="19050">
            <a:solidFill>
              <a:schemeClr val="tx1"/>
            </a:solidFill>
          </a:ln>
        </p:spPr>
        <p:txBody>
          <a:bodyPr numCol="1">
            <a:noAutofit/>
          </a:bodyPr>
          <a:lstStyle/>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from </a:t>
            </a:r>
            <a:r>
              <a:rPr lang="en-US" sz="1600" b="1" dirty="0" err="1">
                <a:latin typeface="Courier New" panose="02070309020205020404" pitchFamily="49" charset="0"/>
                <a:cs typeface="Courier New" panose="02070309020205020404" pitchFamily="49" charset="0"/>
              </a:rPr>
              <a:t>sklearn.neighbors</a:t>
            </a:r>
            <a:r>
              <a:rPr lang="en-US" sz="1600" b="1" dirty="0">
                <a:latin typeface="Courier New" panose="02070309020205020404" pitchFamily="49" charset="0"/>
                <a:cs typeface="Courier New" panose="02070309020205020404" pitchFamily="49" charset="0"/>
              </a:rPr>
              <a:t> import </a:t>
            </a:r>
            <a:r>
              <a:rPr lang="en-US" sz="1600" b="1" dirty="0" err="1">
                <a:latin typeface="Courier New" panose="02070309020205020404" pitchFamily="49" charset="0"/>
                <a:cs typeface="Courier New" panose="02070309020205020404" pitchFamily="49" charset="0"/>
              </a:rPr>
              <a:t>KNeighborsClassifier</a:t>
            </a:r>
            <a:endParaRPr lang="en-US" sz="1600" b="1" dirty="0">
              <a:latin typeface="Courier New" panose="02070309020205020404" pitchFamily="49" charset="0"/>
              <a:cs typeface="Courier New" panose="02070309020205020404" pitchFamily="49" charset="0"/>
            </a:endParaRPr>
          </a:p>
          <a:p>
            <a:pPr marL="0" indent="0">
              <a:lnSpc>
                <a:spcPct val="120000"/>
              </a:lnSpc>
              <a:spcBef>
                <a:spcPts val="0"/>
              </a:spcBef>
              <a:buNone/>
            </a:pPr>
            <a:endParaRPr lang="en-US" sz="16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 Specify target: 0 = Asia, 1 = Europe, 2 = USA</a:t>
            </a: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target = cars['Origin']</a:t>
            </a:r>
          </a:p>
          <a:p>
            <a:pPr marL="0" indent="0">
              <a:lnSpc>
                <a:spcPct val="120000"/>
              </a:lnSpc>
              <a:spcBef>
                <a:spcPts val="0"/>
              </a:spcBef>
              <a:buNone/>
            </a:pPr>
            <a:endParaRPr lang="en-US" sz="16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neigh = </a:t>
            </a:r>
            <a:r>
              <a:rPr lang="en-US" sz="1600" b="1" dirty="0" err="1">
                <a:latin typeface="Courier New" panose="02070309020205020404" pitchFamily="49" charset="0"/>
                <a:cs typeface="Courier New" panose="02070309020205020404" pitchFamily="49" charset="0"/>
              </a:rPr>
              <a:t>KNeighborsClassifier</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n_neighbors</a:t>
            </a:r>
            <a:r>
              <a:rPr lang="en-US" sz="1600" b="1" dirty="0">
                <a:latin typeface="Courier New" panose="02070309020205020404" pitchFamily="49" charset="0"/>
                <a:cs typeface="Courier New" panose="02070309020205020404" pitchFamily="49" charset="0"/>
              </a:rPr>
              <a:t>=4,</a:t>
            </a: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        algorithm = 'brute', metric = '</a:t>
            </a:r>
            <a:r>
              <a:rPr lang="en-US" sz="1600" b="1" dirty="0" err="1">
                <a:latin typeface="Courier New" panose="02070309020205020404" pitchFamily="49" charset="0"/>
                <a:cs typeface="Courier New" panose="02070309020205020404" pitchFamily="49" charset="0"/>
              </a:rPr>
              <a:t>euclidean</a:t>
            </a:r>
            <a:r>
              <a:rPr lang="en-US" sz="16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600" b="1" dirty="0" err="1">
                <a:latin typeface="Courier New" panose="02070309020205020404" pitchFamily="49" charset="0"/>
                <a:cs typeface="Courier New" panose="02070309020205020404" pitchFamily="49" charset="0"/>
              </a:rPr>
              <a:t>nbrs</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neigh.fit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trainData</a:t>
            </a:r>
            <a:r>
              <a:rPr lang="en-US" sz="1600" b="1" dirty="0">
                <a:latin typeface="Courier New" panose="02070309020205020404" pitchFamily="49" charset="0"/>
                <a:cs typeface="Courier New" panose="02070309020205020404" pitchFamily="49" charset="0"/>
              </a:rPr>
              <a:t>, target)</a:t>
            </a:r>
          </a:p>
          <a:p>
            <a:pPr marL="0" indent="0">
              <a:lnSpc>
                <a:spcPct val="120000"/>
              </a:lnSpc>
              <a:spcBef>
                <a:spcPts val="0"/>
              </a:spcBef>
              <a:buNone/>
            </a:pPr>
            <a:endParaRPr lang="en-US" sz="16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 See the classification probabilities</a:t>
            </a:r>
          </a:p>
          <a:p>
            <a:pPr marL="0" indent="0">
              <a:lnSpc>
                <a:spcPct val="120000"/>
              </a:lnSpc>
              <a:spcBef>
                <a:spcPts val="0"/>
              </a:spcBef>
              <a:buNone/>
            </a:pPr>
            <a:r>
              <a:rPr lang="en-US" sz="1600" b="1" dirty="0" err="1">
                <a:latin typeface="Courier New" panose="02070309020205020404" pitchFamily="49" charset="0"/>
                <a:cs typeface="Courier New" panose="02070309020205020404" pitchFamily="49" charset="0"/>
              </a:rPr>
              <a:t>class_prob</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nbrs.predict_proba</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trainData</a:t>
            </a:r>
            <a:r>
              <a:rPr lang="en-US" sz="16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600" b="1" dirty="0">
                <a:latin typeface="Courier New" panose="02070309020205020404" pitchFamily="49" charset="0"/>
                <a:cs typeface="Courier New" panose="02070309020205020404" pitchFamily="49" charset="0"/>
              </a:rPr>
              <a:t>print(</a:t>
            </a:r>
            <a:r>
              <a:rPr lang="en-US" sz="1600" b="1" dirty="0" err="1">
                <a:latin typeface="Courier New" panose="02070309020205020404" pitchFamily="49" charset="0"/>
                <a:cs typeface="Courier New" panose="02070309020205020404" pitchFamily="49" charset="0"/>
              </a:rPr>
              <a:t>class_prob</a:t>
            </a:r>
            <a:r>
              <a:rPr lang="en-US" sz="16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en-US" sz="1400" dirty="0">
              <a:latin typeface="SAS Monospace" panose="020B0609020202020204" pitchFamily="49" charset="0"/>
              <a:cs typeface="Courier New" panose="02070309020205020404" pitchFamily="49" charset="0"/>
            </a:endParaRPr>
          </a:p>
          <a:p>
            <a:pPr marL="0" indent="0">
              <a:lnSpc>
                <a:spcPct val="120000"/>
              </a:lnSpc>
              <a:spcBef>
                <a:spcPts val="0"/>
              </a:spcBef>
              <a:buNone/>
            </a:pPr>
            <a:endParaRPr lang="en-US" sz="1400" dirty="0">
              <a:latin typeface="SAS Monospace" panose="020B0609020202020204" pitchFamily="49" charset="0"/>
              <a:cs typeface="Courier New" panose="02070309020205020404" pitchFamily="49" charset="0"/>
            </a:endParaRPr>
          </a:p>
          <a:p>
            <a:pPr marL="0" indent="0">
              <a:lnSpc>
                <a:spcPct val="120000"/>
              </a:lnSpc>
              <a:spcBef>
                <a:spcPts val="0"/>
              </a:spcBef>
              <a:buNone/>
            </a:pPr>
            <a:endParaRPr lang="en-US" sz="1400" dirty="0">
              <a:latin typeface="SAS Monospace" panose="020B06090202020202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36EFF065-A353-4C12-A685-63E029AD06FB}"/>
              </a:ext>
            </a:extLst>
          </p:cNvPr>
          <p:cNvPicPr>
            <a:picLocks noChangeAspect="1"/>
          </p:cNvPicPr>
          <p:nvPr/>
        </p:nvPicPr>
        <p:blipFill>
          <a:blip r:embed="rId3"/>
          <a:stretch>
            <a:fillRect/>
          </a:stretch>
        </p:blipFill>
        <p:spPr>
          <a:xfrm>
            <a:off x="7882879" y="730250"/>
            <a:ext cx="4094776" cy="5486400"/>
          </a:xfrm>
          <a:prstGeom prst="rect">
            <a:avLst/>
          </a:prstGeom>
        </p:spPr>
      </p:pic>
      <p:sp>
        <p:nvSpPr>
          <p:cNvPr id="8" name="Rectangle 7">
            <a:extLst>
              <a:ext uri="{FF2B5EF4-FFF2-40B4-BE49-F238E27FC236}">
                <a16:creationId xmlns:a16="http://schemas.microsoft.com/office/drawing/2014/main" id="{8A799E6E-F4B4-4726-BFC0-F961AD546B9F}"/>
              </a:ext>
            </a:extLst>
          </p:cNvPr>
          <p:cNvSpPr/>
          <p:nvPr/>
        </p:nvSpPr>
        <p:spPr>
          <a:xfrm>
            <a:off x="3546940" y="1411050"/>
            <a:ext cx="4099905" cy="369332"/>
          </a:xfrm>
          <a:prstGeom prst="rect">
            <a:avLst/>
          </a:prstGeom>
        </p:spPr>
        <p:txBody>
          <a:bodyPr wrap="none">
            <a:spAutoFit/>
          </a:bodyPr>
          <a:lstStyle/>
          <a:p>
            <a:r>
              <a:rPr lang="en-US" b="1" dirty="0"/>
              <a:t>Week 2 Nearest Neighbors Supervised.py</a:t>
            </a:r>
          </a:p>
        </p:txBody>
      </p:sp>
      <p:sp>
        <p:nvSpPr>
          <p:cNvPr id="5" name="Footer Placeholder 4">
            <a:extLst>
              <a:ext uri="{FF2B5EF4-FFF2-40B4-BE49-F238E27FC236}">
                <a16:creationId xmlns:a16="http://schemas.microsoft.com/office/drawing/2014/main" id="{1EAE9238-23CF-45F3-AEF8-B76C8B0E8EE5}"/>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3839910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Misclassification Rate</a:t>
            </a:r>
          </a:p>
        </p:txBody>
      </p:sp>
      <p:sp>
        <p:nvSpPr>
          <p:cNvPr id="7" name="Slide Number Placeholder 6"/>
          <p:cNvSpPr>
            <a:spLocks noGrp="1"/>
          </p:cNvSpPr>
          <p:nvPr>
            <p:ph type="sldNum" sz="quarter" idx="12"/>
          </p:nvPr>
        </p:nvSpPr>
        <p:spPr/>
        <p:txBody>
          <a:bodyPr/>
          <a:lstStyle/>
          <a:p>
            <a:fld id="{1C20BA80-1909-427C-B3BD-3DD8AEAFD5BE}" type="slidenum">
              <a:rPr lang="en-US" smtClean="0"/>
              <a:t>67</a:t>
            </a:fld>
            <a:endParaRPr lang="en-US" dirty="0"/>
          </a:p>
        </p:txBody>
      </p:sp>
      <p:sp>
        <p:nvSpPr>
          <p:cNvPr id="3" name="Content Placeholder 2"/>
          <p:cNvSpPr>
            <a:spLocks noGrp="1"/>
          </p:cNvSpPr>
          <p:nvPr>
            <p:ph idx="1"/>
          </p:nvPr>
        </p:nvSpPr>
        <p:spPr>
          <a:xfrm>
            <a:off x="838199" y="1825625"/>
            <a:ext cx="10276003" cy="3205162"/>
          </a:xfrm>
          <a:solidFill>
            <a:schemeClr val="accent2">
              <a:lumMod val="20000"/>
              <a:lumOff val="80000"/>
            </a:schemeClr>
          </a:solidFill>
          <a:ln w="19050">
            <a:solidFill>
              <a:schemeClr val="tx1"/>
            </a:solidFill>
          </a:ln>
        </p:spPr>
        <p:txBody>
          <a:bodyPr numCol="1">
            <a:noAutofit/>
          </a:bodyPr>
          <a:lstStyle/>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 Calculate the Misclassification Rate</a:t>
            </a:r>
          </a:p>
          <a:p>
            <a:pPr marL="0" indent="0">
              <a:lnSpc>
                <a:spcPct val="120000"/>
              </a:lnSpc>
              <a:spcBef>
                <a:spcPts val="0"/>
              </a:spcBef>
              <a:buNone/>
            </a:pPr>
            <a:r>
              <a:rPr lang="en-US" sz="1400" b="1" dirty="0" err="1">
                <a:latin typeface="Courier New" panose="02070309020205020404" pitchFamily="49" charset="0"/>
                <a:cs typeface="Courier New" panose="02070309020205020404" pitchFamily="49" charset="0"/>
              </a:rPr>
              <a:t>targetClass</a:t>
            </a:r>
            <a:r>
              <a:rPr lang="en-US" sz="1400" b="1" dirty="0">
                <a:latin typeface="Courier New" panose="02070309020205020404" pitchFamily="49" charset="0"/>
                <a:cs typeface="Courier New" panose="02070309020205020404" pitchFamily="49" charset="0"/>
              </a:rPr>
              <a:t> = ['Asia', 'Europe', 'USA']</a:t>
            </a:r>
          </a:p>
          <a:p>
            <a:pPr marL="0" indent="0">
              <a:lnSpc>
                <a:spcPct val="12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400" b="1" dirty="0" err="1">
                <a:latin typeface="Courier New" panose="02070309020205020404" pitchFamily="49" charset="0"/>
                <a:cs typeface="Courier New" panose="02070309020205020404" pitchFamily="49" charset="0"/>
              </a:rPr>
              <a:t>nMissClass</a:t>
            </a:r>
            <a:r>
              <a:rPr lang="en-US" sz="1400" b="1" dirty="0">
                <a:latin typeface="Courier New" panose="02070309020205020404" pitchFamily="49" charset="0"/>
                <a:cs typeface="Courier New" panose="02070309020205020404" pitchFamily="49" charset="0"/>
              </a:rPr>
              <a:t> = 0</a:t>
            </a: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for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in range(</a:t>
            </a:r>
            <a:r>
              <a:rPr lang="en-US" sz="1400" b="1" dirty="0" err="1">
                <a:latin typeface="Courier New" panose="02070309020205020404" pitchFamily="49" charset="0"/>
                <a:cs typeface="Courier New" panose="02070309020205020404" pitchFamily="49" charset="0"/>
              </a:rPr>
              <a:t>cars_wIndex.shape</a:t>
            </a:r>
            <a:r>
              <a:rPr lang="en-US" sz="1400" b="1" dirty="0">
                <a:latin typeface="Courier New" panose="02070309020205020404" pitchFamily="49" charset="0"/>
                <a:cs typeface="Courier New" panose="02070309020205020404" pitchFamily="49" charset="0"/>
              </a:rPr>
              <a:t>[0]):</a:t>
            </a: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    j = </a:t>
            </a:r>
            <a:r>
              <a:rPr lang="en-US" sz="1400" b="1" dirty="0" err="1">
                <a:latin typeface="Courier New" panose="02070309020205020404" pitchFamily="49" charset="0"/>
                <a:cs typeface="Courier New" panose="02070309020205020404" pitchFamily="49" charset="0"/>
              </a:rPr>
              <a:t>numpy.argmax</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class_prob</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predictClass</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targetClass</a:t>
            </a:r>
            <a:r>
              <a:rPr lang="en-US" sz="1400" b="1" dirty="0">
                <a:latin typeface="Courier New" panose="02070309020205020404" pitchFamily="49" charset="0"/>
                <a:cs typeface="Courier New" panose="02070309020205020404" pitchFamily="49" charset="0"/>
              </a:rPr>
              <a:t>[j]</a:t>
            </a: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    if (</a:t>
            </a:r>
            <a:r>
              <a:rPr lang="en-US" sz="1400" b="1" dirty="0" err="1">
                <a:latin typeface="Courier New" panose="02070309020205020404" pitchFamily="49" charset="0"/>
                <a:cs typeface="Courier New" panose="02070309020205020404" pitchFamily="49" charset="0"/>
              </a:rPr>
              <a:t>predictClass</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target.iloc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nMissClass</a:t>
            </a:r>
            <a:r>
              <a:rPr lang="en-US" sz="1400" b="1" dirty="0">
                <a:latin typeface="Courier New" panose="02070309020205020404" pitchFamily="49" charset="0"/>
                <a:cs typeface="Courier New" panose="02070309020205020404" pitchFamily="49" charset="0"/>
              </a:rPr>
              <a:t> += 1</a:t>
            </a:r>
          </a:p>
          <a:p>
            <a:pPr marL="0" indent="0">
              <a:lnSpc>
                <a:spcPct val="12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400" b="1" dirty="0" err="1">
                <a:latin typeface="Courier New" panose="02070309020205020404" pitchFamily="49" charset="0"/>
                <a:cs typeface="Courier New" panose="02070309020205020404" pitchFamily="49" charset="0"/>
              </a:rPr>
              <a:t>rateMissClass</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nMissClass</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cars_wIndex.shape</a:t>
            </a:r>
            <a:r>
              <a:rPr lang="en-US" sz="1400" b="1" dirty="0">
                <a:latin typeface="Courier New" panose="02070309020205020404" pitchFamily="49" charset="0"/>
                <a:cs typeface="Courier New" panose="02070309020205020404" pitchFamily="49" charset="0"/>
              </a:rPr>
              <a:t>[0]</a:t>
            </a:r>
          </a:p>
          <a:p>
            <a:pPr marL="0" indent="0">
              <a:lnSpc>
                <a:spcPct val="120000"/>
              </a:lnSpc>
              <a:spcBef>
                <a:spcPts val="0"/>
              </a:spcBef>
              <a:buNone/>
            </a:pPr>
            <a:r>
              <a:rPr lang="en-US" sz="1400" b="1" dirty="0">
                <a:latin typeface="Courier New" panose="02070309020205020404" pitchFamily="49" charset="0"/>
                <a:cs typeface="Courier New" panose="02070309020205020404" pitchFamily="49" charset="0"/>
              </a:rPr>
              <a:t>print('Misclassification Rate = ', </a:t>
            </a:r>
            <a:r>
              <a:rPr lang="en-US" sz="1400" b="1" dirty="0" err="1">
                <a:latin typeface="Courier New" panose="02070309020205020404" pitchFamily="49" charset="0"/>
                <a:cs typeface="Courier New" panose="02070309020205020404" pitchFamily="49" charset="0"/>
              </a:rPr>
              <a:t>rateMissClass</a:t>
            </a:r>
            <a:r>
              <a:rPr lang="en-US" sz="1400" b="1"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01442CB1-30EC-46BA-A801-E9DA7D599C03}"/>
              </a:ext>
            </a:extLst>
          </p:cNvPr>
          <p:cNvSpPr>
            <a:spLocks noGrp="1"/>
          </p:cNvSpPr>
          <p:nvPr>
            <p:ph type="ftr" sz="quarter" idx="11"/>
          </p:nvPr>
        </p:nvSpPr>
        <p:spPr/>
        <p:txBody>
          <a:bodyPr/>
          <a:lstStyle/>
          <a:p>
            <a:r>
              <a:rPr lang="en-US"/>
              <a:t>Copyright © 2021 by Ming-Long Lam, Ph.D.</a:t>
            </a:r>
            <a:endParaRPr lang="en-US" dirty="0"/>
          </a:p>
        </p:txBody>
      </p:sp>
      <p:sp>
        <p:nvSpPr>
          <p:cNvPr id="5" name="TextBox 4">
            <a:extLst>
              <a:ext uri="{FF2B5EF4-FFF2-40B4-BE49-F238E27FC236}">
                <a16:creationId xmlns:a16="http://schemas.microsoft.com/office/drawing/2014/main" id="{24C7994F-0555-4A87-9145-AC2E92505487}"/>
              </a:ext>
            </a:extLst>
          </p:cNvPr>
          <p:cNvSpPr txBox="1"/>
          <p:nvPr/>
        </p:nvSpPr>
        <p:spPr>
          <a:xfrm>
            <a:off x="838199" y="5365102"/>
            <a:ext cx="10246567" cy="646331"/>
          </a:xfrm>
          <a:prstGeom prst="rect">
            <a:avLst/>
          </a:prstGeom>
          <a:solidFill>
            <a:schemeClr val="accent6">
              <a:lumMod val="20000"/>
              <a:lumOff val="80000"/>
            </a:schemeClr>
          </a:solidFill>
          <a:ln w="19050">
            <a:solidFill>
              <a:schemeClr val="tx1"/>
            </a:solidFill>
          </a:ln>
        </p:spPr>
        <p:txBody>
          <a:bodyPr wrap="square" rtlCol="0" anchor="ctr">
            <a:spAutoFit/>
          </a:bodyPr>
          <a:lstStyle/>
          <a:p>
            <a:r>
              <a:rPr lang="en-US" b="1" dirty="0">
                <a:latin typeface="SAS Monospace" panose="020B0609020202020204" pitchFamily="49" charset="0"/>
                <a:cs typeface="Courier New" panose="02070309020205020404" pitchFamily="49" charset="0"/>
              </a:rPr>
              <a:t>Misclassification Rate =  0.32009345794392524</a:t>
            </a:r>
          </a:p>
          <a:p>
            <a:endParaRPr lang="en-US" dirty="0"/>
          </a:p>
        </p:txBody>
      </p:sp>
    </p:spTree>
    <p:extLst>
      <p:ext uri="{BB962C8B-B14F-4D97-AF65-F5344CB8AC3E}">
        <p14:creationId xmlns:p14="http://schemas.microsoft.com/office/powerpoint/2010/main" val="41870334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Python SKLEARN Nearest Neighbors</a:t>
            </a:r>
          </a:p>
        </p:txBody>
      </p:sp>
      <p:sp>
        <p:nvSpPr>
          <p:cNvPr id="3" name="Content Placeholder 2"/>
          <p:cNvSpPr>
            <a:spLocks noGrp="1"/>
          </p:cNvSpPr>
          <p:nvPr>
            <p:ph idx="1"/>
          </p:nvPr>
        </p:nvSpPr>
        <p:spPr/>
        <p:txBody>
          <a:bodyPr>
            <a:normAutofit fontScale="92500" lnSpcReduction="10000"/>
          </a:bodyPr>
          <a:lstStyle/>
          <a:p>
            <a:pPr marL="0" indent="0">
              <a:buNone/>
            </a:pPr>
            <a:r>
              <a:rPr lang="en-US" sz="2600" dirty="0">
                <a:hlinkClick r:id="rId3"/>
              </a:rPr>
              <a:t>http://scikit-learn.org/stable/modules/neighbors.html#unsupervised-neighbors</a:t>
            </a:r>
            <a:r>
              <a:rPr lang="en-US" sz="2600" dirty="0"/>
              <a:t> </a:t>
            </a:r>
          </a:p>
          <a:p>
            <a:pPr marL="0" indent="0">
              <a:buNone/>
            </a:pPr>
            <a:endParaRPr lang="en-US" b="1" dirty="0"/>
          </a:p>
          <a:p>
            <a:pPr marL="0" indent="0">
              <a:buNone/>
            </a:pPr>
            <a:r>
              <a:rPr lang="en-US" b="1" dirty="0"/>
              <a:t>Pros</a:t>
            </a:r>
            <a:endParaRPr lang="en-US" dirty="0"/>
          </a:p>
          <a:p>
            <a:pPr lvl="1"/>
            <a:r>
              <a:rPr lang="en-US" dirty="0"/>
              <a:t>Produces results that are readily understandable.</a:t>
            </a:r>
          </a:p>
          <a:p>
            <a:pPr lvl="1"/>
            <a:r>
              <a:rPr lang="en-US" dirty="0"/>
              <a:t>Works efficiently on almost any number of variables.</a:t>
            </a:r>
          </a:p>
          <a:p>
            <a:pPr lvl="1"/>
            <a:r>
              <a:rPr lang="en-US" dirty="0"/>
              <a:t>Offers three algorithms for storing the training data.</a:t>
            </a:r>
          </a:p>
          <a:p>
            <a:endParaRPr lang="en-US" dirty="0"/>
          </a:p>
          <a:p>
            <a:pPr marL="0" indent="0">
              <a:buNone/>
            </a:pPr>
            <a:r>
              <a:rPr lang="en-US" b="1" dirty="0"/>
              <a:t>Cons</a:t>
            </a:r>
          </a:p>
          <a:p>
            <a:pPr lvl="1"/>
            <a:r>
              <a:rPr lang="en-US" dirty="0"/>
              <a:t>Cannot handle training data with nominal and interval features.</a:t>
            </a:r>
          </a:p>
          <a:p>
            <a:pPr lvl="1"/>
            <a:r>
              <a:rPr lang="en-US" dirty="0"/>
              <a:t>Returns </a:t>
            </a:r>
            <a:r>
              <a:rPr lang="en-US" dirty="0" err="1"/>
              <a:t>NaN</a:t>
            </a:r>
            <a:r>
              <a:rPr lang="en-US" dirty="0"/>
              <a:t> distance for some feature (e.g., try adding the Cylinders)</a:t>
            </a:r>
          </a:p>
          <a:p>
            <a:pPr lvl="1"/>
            <a:r>
              <a:rPr lang="en-US" dirty="0"/>
              <a:t>Does not suggest an optimal number of neighbors</a:t>
            </a:r>
          </a:p>
          <a:p>
            <a:pPr marL="0" indent="0">
              <a:buNone/>
            </a:pPr>
            <a:endParaRPr lang="en-US" dirty="0"/>
          </a:p>
          <a:p>
            <a:pPr lvl="1"/>
            <a:endParaRPr lang="en-US" dirty="0"/>
          </a:p>
          <a:p>
            <a:pPr marL="514350" indent="-514350">
              <a:buFont typeface="+mj-lt"/>
              <a:buAutoNum type="arabicPeriod"/>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68</a:t>
            </a:fld>
            <a:endParaRPr lang="en-US" dirty="0"/>
          </a:p>
        </p:txBody>
      </p:sp>
      <p:sp>
        <p:nvSpPr>
          <p:cNvPr id="4" name="Footer Placeholder 3">
            <a:extLst>
              <a:ext uri="{FF2B5EF4-FFF2-40B4-BE49-F238E27FC236}">
                <a16:creationId xmlns:a16="http://schemas.microsoft.com/office/drawing/2014/main" id="{DE6EB22E-131D-4335-966C-809EBC2B41D0}"/>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28392388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Assignment 1</a:t>
            </a:r>
          </a:p>
        </p:txBody>
      </p:sp>
      <p:sp>
        <p:nvSpPr>
          <p:cNvPr id="3" name="Content Placeholder 2"/>
          <p:cNvSpPr>
            <a:spLocks noGrp="1"/>
          </p:cNvSpPr>
          <p:nvPr>
            <p:ph idx="1"/>
          </p:nvPr>
        </p:nvSpPr>
        <p:spPr/>
        <p:txBody>
          <a:bodyPr>
            <a:normAutofit/>
          </a:bodyPr>
          <a:lstStyle/>
          <a:p>
            <a:r>
              <a:rPr lang="en-US" dirty="0"/>
              <a:t>Open CS484_IML_Assignment_1.docx</a:t>
            </a:r>
          </a:p>
          <a:p>
            <a:r>
              <a:rPr lang="en-US" dirty="0"/>
              <a:t>Due at 11:59 PM on Sunday, February 7, 2021.</a:t>
            </a:r>
          </a:p>
          <a:p>
            <a:r>
              <a:rPr lang="en-US" dirty="0"/>
              <a:t>You must submit your answers as a PDF file.</a:t>
            </a:r>
          </a:p>
          <a:p>
            <a:r>
              <a:rPr lang="en-US" dirty="0"/>
              <a:t>You must also submit your Python codes as .</a:t>
            </a:r>
            <a:r>
              <a:rPr lang="en-US" dirty="0" err="1"/>
              <a:t>py</a:t>
            </a:r>
            <a:r>
              <a:rPr lang="en-US" dirty="0"/>
              <a:t> files</a:t>
            </a:r>
          </a:p>
          <a:p>
            <a:r>
              <a:rPr lang="en-US" dirty="0"/>
              <a:t>You can attempt to submit your answers no more than two times.</a:t>
            </a:r>
          </a:p>
          <a:p>
            <a:r>
              <a:rPr lang="en-US" dirty="0"/>
              <a:t>Only the most recently submitted answers will be graded.</a:t>
            </a:r>
          </a:p>
        </p:txBody>
      </p:sp>
      <p:sp>
        <p:nvSpPr>
          <p:cNvPr id="7" name="Slide Number Placeholder 6"/>
          <p:cNvSpPr>
            <a:spLocks noGrp="1"/>
          </p:cNvSpPr>
          <p:nvPr>
            <p:ph type="sldNum" sz="quarter" idx="12"/>
          </p:nvPr>
        </p:nvSpPr>
        <p:spPr/>
        <p:txBody>
          <a:bodyPr/>
          <a:lstStyle/>
          <a:p>
            <a:fld id="{1C20BA80-1909-427C-B3BD-3DD8AEAFD5BE}" type="slidenum">
              <a:rPr lang="en-US" smtClean="0"/>
              <a:t>69</a:t>
            </a:fld>
            <a:endParaRPr lang="en-US" dirty="0"/>
          </a:p>
        </p:txBody>
      </p:sp>
      <p:sp>
        <p:nvSpPr>
          <p:cNvPr id="4" name="Footer Placeholder 3">
            <a:extLst>
              <a:ext uri="{FF2B5EF4-FFF2-40B4-BE49-F238E27FC236}">
                <a16:creationId xmlns:a16="http://schemas.microsoft.com/office/drawing/2014/main" id="{C5EA0E84-1818-46DF-892F-DEA1320EBB91}"/>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558102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chemeClr val="bg1"/>
                </a:solidFill>
              </a:rPr>
              <a:t>k</a:t>
            </a:r>
            <a:r>
              <a:rPr lang="en-US" b="1" dirty="0">
                <a:solidFill>
                  <a:schemeClr val="bg1"/>
                </a:solidFill>
              </a:rPr>
              <a:t>-Nearest Neighbors (kNN) Algorithm</a:t>
            </a:r>
          </a:p>
        </p:txBody>
      </p:sp>
      <p:sp>
        <p:nvSpPr>
          <p:cNvPr id="7" name="Slide Number Placeholder 6"/>
          <p:cNvSpPr>
            <a:spLocks noGrp="1"/>
          </p:cNvSpPr>
          <p:nvPr>
            <p:ph type="sldNum" sz="quarter" idx="12"/>
          </p:nvPr>
        </p:nvSpPr>
        <p:spPr/>
        <p:txBody>
          <a:bodyPr/>
          <a:lstStyle/>
          <a:p>
            <a:fld id="{1C20BA80-1909-427C-B3BD-3DD8AEAFD5BE}" type="slidenum">
              <a:rPr lang="en-US" smtClean="0"/>
              <a:t>7</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3200" b="1" dirty="0"/>
                  <a:t>Memory-Based</a:t>
                </a:r>
                <a:endParaRPr lang="en-US" sz="3200" dirty="0"/>
              </a:p>
              <a:p>
                <a:pPr lvl="1"/>
                <a:r>
                  <a:rPr lang="en-US" sz="2800" dirty="0"/>
                  <a:t>Observations in the training dataset</a:t>
                </a:r>
              </a:p>
              <a:p>
                <a:pPr lvl="1"/>
                <a:r>
                  <a:rPr lang="en-US" sz="2800" dirty="0"/>
                  <a:t>A distance metric to compute the </a:t>
                </a:r>
                <a:r>
                  <a:rPr lang="en-US" sz="2800" i="1" dirty="0"/>
                  <a:t>distance</a:t>
                </a:r>
                <a:r>
                  <a:rPr lang="en-US" sz="2800" dirty="0"/>
                  <a:t> between observations</a:t>
                </a:r>
              </a:p>
              <a:p>
                <a:pPr lvl="1"/>
                <a:r>
                  <a:rPr lang="en-US" sz="2800" dirty="0"/>
                  <a:t>A fixed number </a:t>
                </a:r>
                <a14:m>
                  <m:oMath xmlns:m="http://schemas.openxmlformats.org/officeDocument/2006/math">
                    <m:r>
                      <a:rPr lang="en-US" sz="2800" i="1" dirty="0" smtClean="0">
                        <a:latin typeface="Cambria Math" panose="02040503050406030204" pitchFamily="18" charset="0"/>
                      </a:rPr>
                      <m:t>𝑘</m:t>
                    </m:r>
                  </m:oMath>
                </a14:m>
                <a:r>
                  <a:rPr lang="en-US" sz="2800" dirty="0"/>
                  <a:t> of nearest neighbors to retrieve</a:t>
                </a:r>
              </a:p>
              <a:p>
                <a:r>
                  <a:rPr lang="en-US" sz="3200" b="1" dirty="0"/>
                  <a:t>Learning</a:t>
                </a:r>
                <a:endParaRPr lang="en-US" sz="3200" dirty="0"/>
              </a:p>
              <a:p>
                <a:pPr lvl="1"/>
                <a:r>
                  <a:rPr lang="en-US" sz="2800" dirty="0"/>
                  <a:t>Compute </a:t>
                </a:r>
                <a:r>
                  <a:rPr lang="en-US" sz="2800" i="1" dirty="0"/>
                  <a:t>distance</a:t>
                </a:r>
                <a:r>
                  <a:rPr lang="en-US" sz="2800" dirty="0"/>
                  <a:t> between all observations in training dataset</a:t>
                </a:r>
              </a:p>
              <a:p>
                <a:pPr lvl="1"/>
                <a:r>
                  <a:rPr lang="en-US" sz="2800" dirty="0"/>
                  <a:t>Identify </a:t>
                </a:r>
                <a14:m>
                  <m:oMath xmlns:m="http://schemas.openxmlformats.org/officeDocument/2006/math">
                    <m:r>
                      <a:rPr lang="en-US" sz="2800" i="1" dirty="0" smtClean="0">
                        <a:latin typeface="Cambria Math" panose="02040503050406030204" pitchFamily="18" charset="0"/>
                      </a:rPr>
                      <m:t>𝑘</m:t>
                    </m:r>
                  </m:oMath>
                </a14:m>
                <a:r>
                  <a:rPr lang="en-US" sz="2800" dirty="0"/>
                  <a:t> observations with shortest distances</a:t>
                </a:r>
              </a:p>
              <a:p>
                <a:pPr lvl="1"/>
                <a:r>
                  <a:rPr lang="en-US" sz="2800" dirty="0"/>
                  <a:t>Poll these </a:t>
                </a:r>
                <a14:m>
                  <m:oMath xmlns:m="http://schemas.openxmlformats.org/officeDocument/2006/math">
                    <m:r>
                      <a:rPr lang="en-US" sz="2800" i="1" dirty="0" smtClean="0">
                        <a:latin typeface="Cambria Math" panose="02040503050406030204" pitchFamily="18" charset="0"/>
                      </a:rPr>
                      <m:t>𝑘</m:t>
                    </m:r>
                  </m:oMath>
                </a14:m>
                <a:r>
                  <a:rPr lang="en-US" sz="2800" dirty="0"/>
                  <a:t> neighbors for classification or prediction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33" t="-29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A6A2FB68-C9ED-44DA-A9DA-5F1D7427C539}"/>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9204773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Preparation For Week 3</a:t>
            </a:r>
          </a:p>
        </p:txBody>
      </p:sp>
      <p:sp>
        <p:nvSpPr>
          <p:cNvPr id="3" name="Content Placeholder 2"/>
          <p:cNvSpPr>
            <a:spLocks noGrp="1"/>
          </p:cNvSpPr>
          <p:nvPr>
            <p:ph idx="1"/>
          </p:nvPr>
        </p:nvSpPr>
        <p:spPr/>
        <p:txBody>
          <a:bodyPr>
            <a:normAutofit/>
          </a:bodyPr>
          <a:lstStyle/>
          <a:p>
            <a:r>
              <a:rPr lang="en-US" dirty="0"/>
              <a:t>Complete Assignment 1</a:t>
            </a:r>
          </a:p>
          <a:p>
            <a:r>
              <a:rPr lang="en-US" dirty="0"/>
              <a:t>Read Chapter 3 of the Machine Learning book if you have the book.</a:t>
            </a:r>
          </a:p>
          <a:p>
            <a:r>
              <a:rPr lang="en-US" dirty="0"/>
              <a:t>Ask yourself:</a:t>
            </a:r>
          </a:p>
          <a:p>
            <a:pPr lvl="1"/>
            <a:r>
              <a:rPr lang="en-US" dirty="0"/>
              <a:t>Why do you need to read this chapter?</a:t>
            </a:r>
          </a:p>
          <a:p>
            <a:pPr lvl="1"/>
            <a:r>
              <a:rPr lang="en-US" dirty="0"/>
              <a:t>What problems can I apply the algorithms in this chapter?</a:t>
            </a:r>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70</a:t>
            </a:fld>
            <a:endParaRPr lang="en-US" dirty="0"/>
          </a:p>
        </p:txBody>
      </p:sp>
      <p:sp>
        <p:nvSpPr>
          <p:cNvPr id="4" name="Footer Placeholder 3">
            <a:extLst>
              <a:ext uri="{FF2B5EF4-FFF2-40B4-BE49-F238E27FC236}">
                <a16:creationId xmlns:a16="http://schemas.microsoft.com/office/drawing/2014/main" id="{D9FA6B2B-005C-463E-82AC-420BF1AE9457}"/>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4282067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Distance Metric</a:t>
            </a:r>
          </a:p>
        </p:txBody>
      </p:sp>
      <p:sp>
        <p:nvSpPr>
          <p:cNvPr id="7" name="Slide Number Placeholder 6"/>
          <p:cNvSpPr>
            <a:spLocks noGrp="1"/>
          </p:cNvSpPr>
          <p:nvPr>
            <p:ph type="sldNum" sz="quarter" idx="12"/>
          </p:nvPr>
        </p:nvSpPr>
        <p:spPr/>
        <p:txBody>
          <a:bodyPr/>
          <a:lstStyle/>
          <a:p>
            <a:fld id="{1C20BA80-1909-427C-B3BD-3DD8AEAFD5BE}" type="slidenum">
              <a:rPr lang="en-US" smtClean="0"/>
              <a:t>8</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b="1" dirty="0"/>
                  <a:t>Notations</a:t>
                </a:r>
              </a:p>
              <a:p>
                <a:r>
                  <a:rPr lang="en-US" dirty="0"/>
                  <a:t>Suppose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𝑖𝑝</m:t>
                            </m:r>
                          </m:sub>
                        </m:sSub>
                      </m:e>
                    </m:d>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𝑗</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𝑗𝑝</m:t>
                            </m:r>
                          </m:sub>
                        </m:sSub>
                      </m:e>
                    </m:d>
                  </m:oMath>
                </a14:m>
                <a:r>
                  <a:rPr lang="en-US" dirty="0"/>
                  <a:t> are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𝑖</m:t>
                        </m:r>
                      </m:e>
                      <m:sup>
                        <m:r>
                          <m:rPr>
                            <m:sty m:val="p"/>
                          </m:rPr>
                          <a:rPr lang="en-US">
                            <a:latin typeface="Cambria Math" panose="02040503050406030204" pitchFamily="18" charset="0"/>
                          </a:rPr>
                          <m:t>th</m:t>
                        </m:r>
                      </m:sup>
                    </m:sSup>
                  </m:oMath>
                </a14:m>
                <a:r>
                  <a:rPr lang="en-US" dirty="0"/>
                  <a:t> and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𝑗</m:t>
                        </m:r>
                      </m:e>
                      <m:sup>
                        <m:r>
                          <m:rPr>
                            <m:sty m:val="p"/>
                          </m:rPr>
                          <a:rPr lang="en-US">
                            <a:latin typeface="Cambria Math" panose="02040503050406030204" pitchFamily="18" charset="0"/>
                          </a:rPr>
                          <m:t>th</m:t>
                        </m:r>
                      </m:sup>
                    </m:sSup>
                    <m:r>
                      <a:rPr lang="en-US" i="1">
                        <a:latin typeface="Cambria Math" panose="02040503050406030204" pitchFamily="18" charset="0"/>
                      </a:rPr>
                      <m:t> </m:t>
                    </m:r>
                  </m:oMath>
                </a14:m>
                <a:r>
                  <a:rPr lang="en-US" dirty="0"/>
                  <a:t>records of observations.</a:t>
                </a:r>
              </a:p>
              <a:p>
                <a:r>
                  <a:rPr lang="en-US" dirty="0"/>
                  <a:t>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b="0" i="1" smtClean="0">
                            <a:latin typeface="Cambria Math" panose="02040503050406030204" pitchFamily="18" charset="0"/>
                          </a:rPr>
                          <m:t>𝑟</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r>
                          <a:rPr lang="en-US" b="0" i="1" smtClean="0">
                            <a:latin typeface="Cambria Math" panose="02040503050406030204" pitchFamily="18" charset="0"/>
                          </a:rPr>
                          <m:t>𝑟</m:t>
                        </m:r>
                      </m:sub>
                    </m:sSub>
                  </m:oMath>
                </a14:m>
                <a:r>
                  <a:rPr lang="en-US" dirty="0"/>
                  <a:t> are the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𝑟</m:t>
                        </m:r>
                      </m:e>
                      <m:sup>
                        <m:r>
                          <m:rPr>
                            <m:sty m:val="p"/>
                          </m:rPr>
                          <a:rPr lang="en-US">
                            <a:latin typeface="Cambria Math" panose="02040503050406030204" pitchFamily="18" charset="0"/>
                          </a:rPr>
                          <m:t>th</m:t>
                        </m:r>
                      </m:sup>
                    </m:sSup>
                  </m:oMath>
                </a14:m>
                <a:r>
                  <a:rPr lang="en-US" dirty="0"/>
                  <a:t> variable in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𝑖</m:t>
                        </m:r>
                      </m:e>
                      <m:sup>
                        <m:r>
                          <m:rPr>
                            <m:sty m:val="p"/>
                          </m:rPr>
                          <a:rPr lang="en-US">
                            <a:latin typeface="Cambria Math" panose="02040503050406030204" pitchFamily="18" charset="0"/>
                          </a:rPr>
                          <m:t>th</m:t>
                        </m:r>
                      </m:sup>
                    </m:sSup>
                  </m:oMath>
                </a14:m>
                <a:r>
                  <a:rPr lang="en-US" dirty="0"/>
                  <a:t> and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𝑗</m:t>
                        </m:r>
                      </m:e>
                      <m:sup>
                        <m:r>
                          <m:rPr>
                            <m:sty m:val="p"/>
                          </m:rPr>
                          <a:rPr lang="en-US">
                            <a:latin typeface="Cambria Math" panose="02040503050406030204" pitchFamily="18" charset="0"/>
                          </a:rPr>
                          <m:t>th</m:t>
                        </m:r>
                      </m:sup>
                    </m:sSup>
                    <m:r>
                      <a:rPr lang="en-US" i="1">
                        <a:latin typeface="Cambria Math" panose="02040503050406030204" pitchFamily="18" charset="0"/>
                      </a:rPr>
                      <m:t> </m:t>
                    </m:r>
                  </m:oMath>
                </a14:m>
                <a:r>
                  <a:rPr lang="en-US" dirty="0"/>
                  <a:t>records of observations, respectively.</a:t>
                </a:r>
              </a:p>
              <a:p>
                <a:r>
                  <a:rPr lang="en-US" dirty="0"/>
                  <a:t>Denote the distance between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𝑗</m:t>
                        </m:r>
                      </m:sub>
                    </m:sSub>
                  </m:oMath>
                </a14:m>
                <a:r>
                  <a:rPr lang="en-US" dirty="0"/>
                  <a:t> as </a:t>
                </a:r>
                <a14:m>
                  <m:oMath xmlns:m="http://schemas.openxmlformats.org/officeDocument/2006/math">
                    <m:r>
                      <a:rPr lang="en-US" i="1">
                        <a:latin typeface="Cambria Math" panose="02040503050406030204" pitchFamily="18" charset="0"/>
                      </a:rPr>
                      <m:t>𝑑</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𝑗</m:t>
                            </m:r>
                          </m:sub>
                        </m:sSub>
                      </m:e>
                    </m:d>
                  </m:oMath>
                </a14:m>
                <a:r>
                  <a:rPr lang="en-US" dirty="0"/>
                  <a:t>.</a:t>
                </a:r>
              </a:p>
              <a:p>
                <a:pPr lvl="0"/>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r="-69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1F904B5-CB5D-4126-BEEB-C8FCA1C79972}"/>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904882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Four Requirements for Distance Metric</a:t>
            </a:r>
          </a:p>
        </p:txBody>
      </p:sp>
      <p:sp>
        <p:nvSpPr>
          <p:cNvPr id="7" name="Slide Number Placeholder 6"/>
          <p:cNvSpPr>
            <a:spLocks noGrp="1"/>
          </p:cNvSpPr>
          <p:nvPr>
            <p:ph type="sldNum" sz="quarter" idx="12"/>
          </p:nvPr>
        </p:nvSpPr>
        <p:spPr/>
        <p:txBody>
          <a:bodyPr/>
          <a:lstStyle/>
          <a:p>
            <a:fld id="{1C20BA80-1909-427C-B3BD-3DD8AEAFD5BE}" type="slidenum">
              <a:rPr lang="en-US" smtClean="0"/>
              <a:t>9</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514350" lvl="0" indent="-514350">
                  <a:buFont typeface="+mj-lt"/>
                  <a:buAutoNum type="arabicPeriod"/>
                </a:pPr>
                <a:r>
                  <a:rPr lang="en-US" b="1" dirty="0"/>
                  <a:t>Non-negativity</a:t>
                </a:r>
                <a:r>
                  <a:rPr lang="en-US" dirty="0"/>
                  <a:t>. </a:t>
                </a:r>
                <a14:m>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1">
                                <a:latin typeface="Cambria Math" panose="02040503050406030204" pitchFamily="18" charset="0"/>
                              </a:rPr>
                              <m:t>, </m:t>
                            </m:r>
                            <m:r>
                              <a:rPr lang="en-US" b="1" i="1">
                                <a:latin typeface="Cambria Math" panose="02040503050406030204" pitchFamily="18" charset="0"/>
                              </a:rPr>
                              <m:t>𝐱</m:t>
                            </m:r>
                          </m:e>
                          <m:sub>
                            <m:r>
                              <a:rPr lang="en-US" i="1">
                                <a:latin typeface="Cambria Math" panose="02040503050406030204" pitchFamily="18" charset="0"/>
                              </a:rPr>
                              <m:t>𝑗</m:t>
                            </m:r>
                          </m:sub>
                        </m:sSub>
                      </m:e>
                    </m:d>
                    <m:r>
                      <a:rPr lang="en-US" i="1">
                        <a:latin typeface="Cambria Math" panose="02040503050406030204" pitchFamily="18" charset="0"/>
                      </a:rPr>
                      <m:t>≥0</m:t>
                    </m:r>
                  </m:oMath>
                </a14:m>
                <a:r>
                  <a:rPr lang="en-US" dirty="0"/>
                  <a:t>, all distance cannot be negative.</a:t>
                </a:r>
              </a:p>
              <a:p>
                <a:pPr marL="514350" lvl="0" indent="-514350">
                  <a:buFont typeface="+mj-lt"/>
                  <a:buAutoNum type="arabicPeriod"/>
                </a:pPr>
                <a:r>
                  <a:rPr lang="en-US" b="1" dirty="0"/>
                  <a:t>Symmetry</a:t>
                </a:r>
                <a:r>
                  <a:rPr lang="en-US" dirty="0"/>
                  <a:t>. </a:t>
                </a:r>
                <a14:m>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1">
                                <a:latin typeface="Cambria Math" panose="02040503050406030204" pitchFamily="18" charset="0"/>
                              </a:rPr>
                              <m:t>, </m:t>
                            </m:r>
                            <m:r>
                              <a:rPr lang="en-US" b="1" i="1">
                                <a:latin typeface="Cambria Math" panose="02040503050406030204" pitchFamily="18" charset="0"/>
                              </a:rPr>
                              <m:t>𝐱</m:t>
                            </m:r>
                          </m:e>
                          <m:sub>
                            <m:r>
                              <a:rPr lang="en-US" i="1">
                                <a:latin typeface="Cambria Math" panose="02040503050406030204" pitchFamily="18" charset="0"/>
                              </a:rPr>
                              <m:t>𝑗</m:t>
                            </m:r>
                          </m:sub>
                        </m:sSub>
                      </m:e>
                    </m:d>
                    <m:r>
                      <a:rPr lang="en-US" i="1">
                        <a:latin typeface="Cambria Math" panose="02040503050406030204" pitchFamily="18" charset="0"/>
                      </a:rPr>
                      <m:t>=</m:t>
                    </m:r>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b="1">
                                <a:latin typeface="Cambria Math" panose="02040503050406030204" pitchFamily="18" charset="0"/>
                              </a:rPr>
                              <m:t>, </m:t>
                            </m:r>
                            <m:r>
                              <a:rPr lang="en-US" b="1" i="1">
                                <a:latin typeface="Cambria Math" panose="02040503050406030204" pitchFamily="18" charset="0"/>
                              </a:rPr>
                              <m:t>𝐱</m:t>
                            </m:r>
                          </m:e>
                          <m:sub>
                            <m:r>
                              <a:rPr lang="en-US" i="1">
                                <a:latin typeface="Cambria Math" panose="02040503050406030204" pitchFamily="18" charset="0"/>
                              </a:rPr>
                              <m:t>𝑖</m:t>
                            </m:r>
                          </m:sub>
                        </m:sSub>
                      </m:e>
                    </m:d>
                  </m:oMath>
                </a14:m>
                <a:r>
                  <a:rPr lang="en-US" dirty="0"/>
                  <a:t>, the distance measuring from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oMath>
                </a14:m>
                <a:r>
                  <a:rPr lang="en-US" dirty="0"/>
                  <a:t> to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𝑗</m:t>
                        </m:r>
                      </m:sub>
                    </m:sSub>
                  </m:oMath>
                </a14:m>
                <a:r>
                  <a:rPr lang="en-US" dirty="0"/>
                  <a:t> is the same as the distance measuring from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𝑗</m:t>
                        </m:r>
                      </m:sub>
                    </m:sSub>
                  </m:oMath>
                </a14:m>
                <a:r>
                  <a:rPr lang="en-US" dirty="0"/>
                  <a:t> to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oMath>
                </a14:m>
                <a:r>
                  <a:rPr lang="en-US" dirty="0"/>
                  <a:t>.</a:t>
                </a:r>
              </a:p>
              <a:p>
                <a:pPr marL="514350" lvl="0" indent="-514350">
                  <a:buFont typeface="+mj-lt"/>
                  <a:buAutoNum type="arabicPeriod"/>
                </a:pPr>
                <a:r>
                  <a:rPr lang="en-US" b="1" dirty="0"/>
                  <a:t>Coincidence</a:t>
                </a:r>
                <a:r>
                  <a:rPr lang="en-US" dirty="0"/>
                  <a:t>. </a:t>
                </a:r>
                <a14:m>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1">
                                <a:latin typeface="Cambria Math" panose="02040503050406030204" pitchFamily="18" charset="0"/>
                              </a:rPr>
                              <m:t>, </m:t>
                            </m:r>
                            <m:r>
                              <a:rPr lang="en-US" b="1" i="1">
                                <a:latin typeface="Cambria Math" panose="02040503050406030204" pitchFamily="18" charset="0"/>
                              </a:rPr>
                              <m:t>𝐱</m:t>
                            </m:r>
                          </m:e>
                          <m:sub>
                            <m:r>
                              <a:rPr lang="en-US" i="1">
                                <a:latin typeface="Cambria Math" panose="02040503050406030204" pitchFamily="18" charset="0"/>
                              </a:rPr>
                              <m:t>𝑗</m:t>
                            </m:r>
                          </m:sub>
                        </m:sSub>
                      </m:e>
                    </m:d>
                    <m:r>
                      <a:rPr lang="en-US" i="1">
                        <a:latin typeface="Cambria Math" panose="02040503050406030204" pitchFamily="18" charset="0"/>
                      </a:rPr>
                      <m:t>=0</m:t>
                    </m:r>
                  </m:oMath>
                </a14:m>
                <a:r>
                  <a:rPr lang="en-US" dirty="0"/>
                  <a:t> if and only if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1">
                            <a:latin typeface="Cambria Math" panose="02040503050406030204" pitchFamily="18" charset="0"/>
                          </a:rPr>
                          <m:t>= </m:t>
                        </m:r>
                        <m:r>
                          <a:rPr lang="en-US" b="1" i="1">
                            <a:latin typeface="Cambria Math" panose="02040503050406030204" pitchFamily="18" charset="0"/>
                          </a:rPr>
                          <m:t>𝐱</m:t>
                        </m:r>
                      </m:e>
                      <m:sub>
                        <m:r>
                          <a:rPr lang="en-US" i="1">
                            <a:latin typeface="Cambria Math" panose="02040503050406030204" pitchFamily="18" charset="0"/>
                          </a:rPr>
                          <m:t>𝑗</m:t>
                        </m:r>
                      </m:sub>
                    </m:sSub>
                  </m:oMath>
                </a14:m>
                <a:r>
                  <a:rPr lang="en-US" dirty="0"/>
                  <a:t>. In other words, the distance </a:t>
                </a:r>
                <a14:m>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1">
                                <a:latin typeface="Cambria Math" panose="02040503050406030204" pitchFamily="18" charset="0"/>
                              </a:rPr>
                              <m:t>, </m:t>
                            </m:r>
                            <m:r>
                              <a:rPr lang="en-US" b="1" i="1">
                                <a:latin typeface="Cambria Math" panose="02040503050406030204" pitchFamily="18" charset="0"/>
                              </a:rPr>
                              <m:t>𝐱</m:t>
                            </m:r>
                          </m:e>
                          <m:sub>
                            <m:r>
                              <a:rPr lang="en-US" i="1">
                                <a:latin typeface="Cambria Math" panose="02040503050406030204" pitchFamily="18" charset="0"/>
                              </a:rPr>
                              <m:t>𝑖</m:t>
                            </m:r>
                          </m:sub>
                        </m:sSub>
                      </m:e>
                    </m:d>
                  </m:oMath>
                </a14:m>
                <a:r>
                  <a:rPr lang="en-US" dirty="0"/>
                  <a:t> must always be zero. Conversely, if the distance from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oMath>
                </a14:m>
                <a:r>
                  <a:rPr lang="en-US" dirty="0"/>
                  <a:t> to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𝑗</m:t>
                        </m:r>
                      </m:sub>
                    </m:sSub>
                  </m:oMath>
                </a14:m>
                <a:r>
                  <a:rPr lang="en-US" dirty="0"/>
                  <a:t> is zero, then they must be identical.</a:t>
                </a:r>
              </a:p>
              <a:p>
                <a:pPr marL="514350" indent="-514350">
                  <a:buFont typeface="+mj-lt"/>
                  <a:buAutoNum type="arabicPeriod"/>
                </a:pPr>
                <a:r>
                  <a:rPr lang="en-US" b="1" dirty="0"/>
                  <a:t>Subadditivity</a:t>
                </a:r>
                <a:r>
                  <a:rPr lang="en-US" dirty="0"/>
                  <a:t>. </a:t>
                </a:r>
                <a14:m>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1">
                                <a:latin typeface="Cambria Math" panose="02040503050406030204" pitchFamily="18" charset="0"/>
                              </a:rPr>
                              <m:t>, </m:t>
                            </m:r>
                            <m:r>
                              <a:rPr lang="en-US" b="1" i="1">
                                <a:latin typeface="Cambria Math" panose="02040503050406030204" pitchFamily="18" charset="0"/>
                              </a:rPr>
                              <m:t>𝐱</m:t>
                            </m:r>
                          </m:e>
                          <m:sub>
                            <m:r>
                              <a:rPr lang="en-US" i="1">
                                <a:latin typeface="Cambria Math" panose="02040503050406030204" pitchFamily="18" charset="0"/>
                              </a:rPr>
                              <m:t>𝑟</m:t>
                            </m:r>
                          </m:sub>
                        </m:sSub>
                      </m:e>
                    </m:d>
                    <m:r>
                      <a:rPr lang="en-US" i="1">
                        <a:latin typeface="Cambria Math" panose="02040503050406030204" pitchFamily="18" charset="0"/>
                      </a:rPr>
                      <m:t>+</m:t>
                    </m:r>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𝑟</m:t>
                            </m:r>
                          </m:sub>
                        </m:sSub>
                        <m:sSub>
                          <m:sSubPr>
                            <m:ctrlPr>
                              <a:rPr lang="en-US" i="1">
                                <a:latin typeface="Cambria Math" panose="02040503050406030204" pitchFamily="18" charset="0"/>
                              </a:rPr>
                            </m:ctrlPr>
                          </m:sSubPr>
                          <m:e>
                            <m:r>
                              <a:rPr lang="en-US" b="1">
                                <a:latin typeface="Cambria Math" panose="02040503050406030204" pitchFamily="18" charset="0"/>
                              </a:rPr>
                              <m:t>, </m:t>
                            </m:r>
                            <m:r>
                              <a:rPr lang="en-US" b="1" i="1">
                                <a:latin typeface="Cambria Math" panose="02040503050406030204" pitchFamily="18" charset="0"/>
                              </a:rPr>
                              <m:t>𝐱</m:t>
                            </m:r>
                          </m:e>
                          <m:sub>
                            <m:r>
                              <a:rPr lang="en-US" i="1">
                                <a:latin typeface="Cambria Math" panose="02040503050406030204" pitchFamily="18" charset="0"/>
                              </a:rPr>
                              <m:t>𝑗</m:t>
                            </m:r>
                          </m:sub>
                        </m:sSub>
                      </m:e>
                    </m:d>
                    <m:r>
                      <a:rPr lang="en-US" i="1">
                        <a:latin typeface="Cambria Math" panose="02040503050406030204" pitchFamily="18" charset="0"/>
                      </a:rPr>
                      <m:t>≥</m:t>
                    </m:r>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1">
                                <a:latin typeface="Cambria Math" panose="02040503050406030204" pitchFamily="18" charset="0"/>
                              </a:rPr>
                              <m:t>, </m:t>
                            </m:r>
                            <m:r>
                              <a:rPr lang="en-US" b="1" i="1">
                                <a:latin typeface="Cambria Math" panose="02040503050406030204" pitchFamily="18" charset="0"/>
                              </a:rPr>
                              <m:t>𝐱</m:t>
                            </m:r>
                          </m:e>
                          <m:sub>
                            <m:r>
                              <a:rPr lang="en-US" i="1">
                                <a:latin typeface="Cambria Math" panose="02040503050406030204" pitchFamily="18" charset="0"/>
                              </a:rPr>
                              <m:t>𝑗</m:t>
                            </m:r>
                          </m:sub>
                        </m:sSub>
                      </m:e>
                    </m:d>
                  </m:oMath>
                </a14:m>
                <a:r>
                  <a:rPr lang="en-US" dirty="0"/>
                  <a:t> where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𝐱</m:t>
                        </m:r>
                      </m:e>
                      <m:sub>
                        <m:r>
                          <a:rPr lang="en-US" i="1">
                            <a:latin typeface="Cambria Math" panose="02040503050406030204" pitchFamily="18" charset="0"/>
                          </a:rPr>
                          <m:t>𝑟</m:t>
                        </m:r>
                      </m:sub>
                    </m:sSub>
                  </m:oMath>
                </a14:m>
                <a:r>
                  <a:rPr lang="en-US" dirty="0"/>
                  <a:t> is another observation.  This is also known as the </a:t>
                </a:r>
                <a:r>
                  <a:rPr lang="en-US" i="1" dirty="0"/>
                  <a:t>Triangle Inequality</a:t>
                </a:r>
                <a:r>
                  <a:rPr lang="en-US" dirty="0"/>
                  <a:t> because the sum of the lengths of any two sides of a triangle is always greater than or equal to the length of the third side.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1F904B5-CB5D-4126-BEEB-C8FCA1C79972}"/>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4175373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8637</Words>
  <Application>Microsoft Office PowerPoint</Application>
  <PresentationFormat>Widescreen</PresentationFormat>
  <Paragraphs>1862</Paragraphs>
  <Slides>70</Slides>
  <Notes>69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Adobe Garamond Pro</vt:lpstr>
      <vt:lpstr>Arial</vt:lpstr>
      <vt:lpstr>Calibri</vt:lpstr>
      <vt:lpstr>Calibri Light</vt:lpstr>
      <vt:lpstr>Cambria Math</vt:lpstr>
      <vt:lpstr>Courier New</vt:lpstr>
      <vt:lpstr>SAS Monospace</vt:lpstr>
      <vt:lpstr>Office Theme</vt:lpstr>
      <vt:lpstr>PowerPoint Presentation</vt:lpstr>
      <vt:lpstr>Week 2: Nearest Neighbors</vt:lpstr>
      <vt:lpstr>Memory-Based Learning (MBL) in Law</vt:lpstr>
      <vt:lpstr>Memory-Based Learning (MBL) in Law</vt:lpstr>
      <vt:lpstr>Memory-Based Learning (MBL)</vt:lpstr>
      <vt:lpstr>Basic Idea of the Nearest Neighbors Algorithm</vt:lpstr>
      <vt:lpstr>k-Nearest Neighbors (kNN) Algorithm</vt:lpstr>
      <vt:lpstr>Distance Metric</vt:lpstr>
      <vt:lpstr>Four Requirements for Distance Metric</vt:lpstr>
      <vt:lpstr>Common Distance Metrics</vt:lpstr>
      <vt:lpstr>Euclidean Distance</vt:lpstr>
      <vt:lpstr>Manhattan Distance</vt:lpstr>
      <vt:lpstr>Chebyshev Distance</vt:lpstr>
      <vt:lpstr>Cosine Distance</vt:lpstr>
      <vt:lpstr>Usage Scenarios of Distance Metrics</vt:lpstr>
      <vt:lpstr>Usage Scenario of Cosine Distance</vt:lpstr>
      <vt:lpstr>Cosine Distance</vt:lpstr>
      <vt:lpstr>Calculate Distances</vt:lpstr>
      <vt:lpstr>Closest Neighbor According to Cosine Distance</vt:lpstr>
      <vt:lpstr>Compare Common Distance Metrics</vt:lpstr>
      <vt:lpstr>Calculate Distances</vt:lpstr>
      <vt:lpstr>Four Distance Metrics</vt:lpstr>
      <vt:lpstr>k-Nearest Neighbors (kNN) Algorithm</vt:lpstr>
      <vt:lpstr>k-Nearest Neighbors (kNN) Algorithm</vt:lpstr>
      <vt:lpstr>k-Nearest Neighbors (kNN) Algorithm</vt:lpstr>
      <vt:lpstr>Orthonormal Transformation</vt:lpstr>
      <vt:lpstr>Eigenvalues and Eigenvectors of X^t X</vt:lpstr>
      <vt:lpstr>Proof that Eigenvalues of X^t X are Positive</vt:lpstr>
      <vt:lpstr>Orthonormal Transformation</vt:lpstr>
      <vt:lpstr>Orthonormal Transformation</vt:lpstr>
      <vt:lpstr>Orthonormal Transformation</vt:lpstr>
      <vt:lpstr>Orthonormal Transformation</vt:lpstr>
      <vt:lpstr>Orthonormalization in Python: First Principle</vt:lpstr>
      <vt:lpstr>Orthonormalization in Python: First Principle</vt:lpstr>
      <vt:lpstr>Orthonormalization in Python: SciPy Function</vt:lpstr>
      <vt:lpstr>Comparison</vt:lpstr>
      <vt:lpstr>Orthonormal Transformation</vt:lpstr>
      <vt:lpstr>Want Eigenvalues that are Greater than One</vt:lpstr>
      <vt:lpstr>Orthonormalization in Python: First Principle</vt:lpstr>
      <vt:lpstr>Pop Quiz 1</vt:lpstr>
      <vt:lpstr>Number of Neighbors</vt:lpstr>
      <vt:lpstr>Determine the Number of Neighbors</vt:lpstr>
      <vt:lpstr>Number of Neighbors</vt:lpstr>
      <vt:lpstr>Classification or Prediction</vt:lpstr>
      <vt:lpstr>Toy Example</vt:lpstr>
      <vt:lpstr>Toy Example</vt:lpstr>
      <vt:lpstr>Toy Example</vt:lpstr>
      <vt:lpstr>Toy Example</vt:lpstr>
      <vt:lpstr>Toy Example</vt:lpstr>
      <vt:lpstr>Toy Example</vt:lpstr>
      <vt:lpstr>Toy Example</vt:lpstr>
      <vt:lpstr>Supervised, Original Scale</vt:lpstr>
      <vt:lpstr>Specifications for Nearest Neighbors</vt:lpstr>
      <vt:lpstr>Supervised, Original Scale, k = 2 Solution</vt:lpstr>
      <vt:lpstr>Supervised, Original Scale, Optimal k</vt:lpstr>
      <vt:lpstr>Supervised, Original Scale, Optimal k</vt:lpstr>
      <vt:lpstr>Another Example: 2004 Automobile Data</vt:lpstr>
      <vt:lpstr>Unsupervised, Original Scale</vt:lpstr>
      <vt:lpstr>Training Data</vt:lpstr>
      <vt:lpstr>Distances and Indices</vt:lpstr>
      <vt:lpstr>Find Neighbors</vt:lpstr>
      <vt:lpstr>Unsupervised, Orthonormalized</vt:lpstr>
      <vt:lpstr>Orthonormalization</vt:lpstr>
      <vt:lpstr>Orthonormalized Training / Focal Data</vt:lpstr>
      <vt:lpstr>Find Neighbors After Orthonormalization</vt:lpstr>
      <vt:lpstr>Supervised Classification</vt:lpstr>
      <vt:lpstr>Misclassification Rate</vt:lpstr>
      <vt:lpstr>Python SKLEARN Nearest Neighbors</vt:lpstr>
      <vt:lpstr>Assignment 1</vt:lpstr>
      <vt:lpstr>Preparation For Week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Ming-Long Lam</dc:creator>
  <cp:lastModifiedBy>Sukanta Sharma</cp:lastModifiedBy>
  <cp:revision>12</cp:revision>
  <dcterms:created xsi:type="dcterms:W3CDTF">2021-01-28T19:00:01Z</dcterms:created>
  <dcterms:modified xsi:type="dcterms:W3CDTF">2021-02-03T02:59:40Z</dcterms:modified>
</cp:coreProperties>
</file>