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diagrams/data6.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diagrams/data8.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diagrams/data5.xml" ContentType="application/vnd.openxmlformats-officedocument.drawingml.diagramData+xml"/>
  <Override PartName="/ppt/diagrams/data7.xml" ContentType="application/vnd.openxmlformats-officedocument.drawingml.diagramData+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2"/>
  </p:notesMasterIdLst>
  <p:sldIdLst>
    <p:sldId id="285" r:id="rId2"/>
    <p:sldId id="645" r:id="rId3"/>
    <p:sldId id="517" r:id="rId4"/>
    <p:sldId id="648" r:id="rId5"/>
    <p:sldId id="647" r:id="rId6"/>
    <p:sldId id="518" r:id="rId7"/>
    <p:sldId id="519" r:id="rId8"/>
    <p:sldId id="520" r:id="rId9"/>
    <p:sldId id="651" r:id="rId10"/>
    <p:sldId id="653" r:id="rId11"/>
    <p:sldId id="652" r:id="rId12"/>
    <p:sldId id="654" r:id="rId13"/>
    <p:sldId id="655" r:id="rId14"/>
    <p:sldId id="656" r:id="rId15"/>
    <p:sldId id="659" r:id="rId16"/>
    <p:sldId id="661" r:id="rId17"/>
    <p:sldId id="662" r:id="rId18"/>
    <p:sldId id="658" r:id="rId19"/>
    <p:sldId id="664" r:id="rId20"/>
    <p:sldId id="657" r:id="rId21"/>
    <p:sldId id="663" r:id="rId22"/>
    <p:sldId id="649" r:id="rId23"/>
    <p:sldId id="521" r:id="rId24"/>
    <p:sldId id="523" r:id="rId25"/>
    <p:sldId id="522" r:id="rId26"/>
    <p:sldId id="524" r:id="rId27"/>
    <p:sldId id="660" r:id="rId28"/>
    <p:sldId id="671" r:id="rId29"/>
    <p:sldId id="670" r:id="rId30"/>
    <p:sldId id="673" r:id="rId31"/>
    <p:sldId id="672" r:id="rId32"/>
    <p:sldId id="674" r:id="rId33"/>
    <p:sldId id="525" r:id="rId34"/>
    <p:sldId id="568" r:id="rId35"/>
    <p:sldId id="570" r:id="rId36"/>
    <p:sldId id="571" r:id="rId37"/>
    <p:sldId id="675" r:id="rId38"/>
    <p:sldId id="676" r:id="rId39"/>
    <p:sldId id="677" r:id="rId40"/>
    <p:sldId id="527" r:id="rId41"/>
    <p:sldId id="678" r:id="rId42"/>
    <p:sldId id="528" r:id="rId43"/>
    <p:sldId id="529" r:id="rId44"/>
    <p:sldId id="530" r:id="rId45"/>
    <p:sldId id="531" r:id="rId46"/>
    <p:sldId id="532" r:id="rId47"/>
    <p:sldId id="533" r:id="rId48"/>
    <p:sldId id="534" r:id="rId49"/>
    <p:sldId id="535" r:id="rId50"/>
    <p:sldId id="536" r:id="rId51"/>
    <p:sldId id="537" r:id="rId52"/>
    <p:sldId id="666" r:id="rId53"/>
    <p:sldId id="573" r:id="rId54"/>
    <p:sldId id="665" r:id="rId55"/>
    <p:sldId id="667" r:id="rId56"/>
    <p:sldId id="668" r:id="rId57"/>
    <p:sldId id="572" r:id="rId58"/>
    <p:sldId id="574" r:id="rId59"/>
    <p:sldId id="577" r:id="rId60"/>
    <p:sldId id="582" r:id="rId61"/>
    <p:sldId id="575" r:id="rId62"/>
    <p:sldId id="583" r:id="rId63"/>
    <p:sldId id="585" r:id="rId64"/>
    <p:sldId id="584" r:id="rId65"/>
    <p:sldId id="587" r:id="rId66"/>
    <p:sldId id="580" r:id="rId67"/>
    <p:sldId id="588" r:id="rId68"/>
    <p:sldId id="581" r:id="rId69"/>
    <p:sldId id="567" r:id="rId70"/>
    <p:sldId id="489" r:id="rId71"/>
  </p:sldIdLst>
  <p:sldSz cx="12192000" cy="6858000"/>
  <p:notesSz cx="6997700" cy="92837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204" autoAdjust="0"/>
    <p:restoredTop sz="94660"/>
  </p:normalViewPr>
  <p:slideViewPr>
    <p:cSldViewPr snapToGrid="0">
      <p:cViewPr varScale="1">
        <p:scale>
          <a:sx n="82" d="100"/>
          <a:sy n="82" d="100"/>
        </p:scale>
        <p:origin x="54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_rels/data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image" Target="../media/image6.png"/></Relationships>
</file>

<file path=ppt/diagrams/_rels/data5.xml.rels><?xml version="1.0" encoding="UTF-8" standalone="yes"?>
<Relationships xmlns="http://schemas.openxmlformats.org/package/2006/relationships"><Relationship Id="rId3" Type="http://schemas.openxmlformats.org/officeDocument/2006/relationships/image" Target="../media/image270.png"/><Relationship Id="rId2" Type="http://schemas.openxmlformats.org/officeDocument/2006/relationships/image" Target="../media/image260.png"/><Relationship Id="rId1" Type="http://schemas.openxmlformats.org/officeDocument/2006/relationships/image" Target="../media/image251.png"/></Relationships>
</file>

<file path=ppt/diagrams/_rels/data7.xml.rels><?xml version="1.0" encoding="UTF-8" standalone="yes"?>
<Relationships xmlns="http://schemas.openxmlformats.org/package/2006/relationships"><Relationship Id="rId3" Type="http://schemas.openxmlformats.org/officeDocument/2006/relationships/image" Target="../media/image340.png"/><Relationship Id="rId2" Type="http://schemas.openxmlformats.org/officeDocument/2006/relationships/image" Target="../media/image330.png"/><Relationship Id="rId1" Type="http://schemas.openxmlformats.org/officeDocument/2006/relationships/image" Target="../media/image320.png"/></Relationships>
</file>

<file path=ppt/diagrams/_rels/drawing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image" Target="../media/image6.pn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84BFE04-4906-4E14-853A-84C4BCBEEBB4}" type="doc">
      <dgm:prSet loTypeId="urn:microsoft.com/office/officeart/2008/layout/AlternatingPictureBlocks" loCatId="list" qsTypeId="urn:microsoft.com/office/officeart/2005/8/quickstyle/simple1" qsCatId="simple" csTypeId="urn:microsoft.com/office/officeart/2005/8/colors/colorful1" csCatId="colorful" phldr="1"/>
      <dgm:spPr/>
      <dgm:t>
        <a:bodyPr/>
        <a:lstStyle/>
        <a:p>
          <a:endParaRPr lang="en-US"/>
        </a:p>
      </dgm:t>
    </dgm:pt>
    <dgm:pt modelId="{DA9E470F-9653-4D90-B3A1-0463E038E828}">
      <dgm:prSet phldrT="[Text]"/>
      <dgm:spPr/>
      <dgm:t>
        <a:bodyPr/>
        <a:lstStyle/>
        <a:p>
          <a:r>
            <a:rPr lang="en-US" dirty="0"/>
            <a:t>Overview Memory-Based Learner</a:t>
          </a:r>
        </a:p>
      </dgm:t>
    </dgm:pt>
    <dgm:pt modelId="{1295A32D-AB4D-45B1-B2AD-49A068FF1A68}" type="parTrans" cxnId="{96AC8C24-59DB-408F-9C49-06A1306D41FE}">
      <dgm:prSet/>
      <dgm:spPr/>
      <dgm:t>
        <a:bodyPr/>
        <a:lstStyle/>
        <a:p>
          <a:endParaRPr lang="en-US"/>
        </a:p>
      </dgm:t>
    </dgm:pt>
    <dgm:pt modelId="{F2F58A84-3390-4FC4-B99E-B41AF7B8B360}" type="sibTrans" cxnId="{96AC8C24-59DB-408F-9C49-06A1306D41FE}">
      <dgm:prSet/>
      <dgm:spPr/>
      <dgm:t>
        <a:bodyPr/>
        <a:lstStyle/>
        <a:p>
          <a:endParaRPr lang="en-US"/>
        </a:p>
      </dgm:t>
    </dgm:pt>
    <dgm:pt modelId="{4BF25D00-5001-4273-9163-4E4444C73E7E}">
      <dgm:prSet phldrT="[Text]"/>
      <dgm:spPr>
        <a:solidFill>
          <a:schemeClr val="accent1">
            <a:lumMod val="75000"/>
          </a:schemeClr>
        </a:solidFill>
      </dgm:spPr>
      <dgm:t>
        <a:bodyPr/>
        <a:lstStyle/>
        <a:p>
          <a:r>
            <a:rPr lang="en-US" dirty="0"/>
            <a:t>Choose Appropriate Distance Metric</a:t>
          </a:r>
        </a:p>
      </dgm:t>
    </dgm:pt>
    <dgm:pt modelId="{183CDA86-D2A2-4928-A147-F928D14D1C06}" type="parTrans" cxnId="{8E2520F3-2F5E-466D-A277-80567E302064}">
      <dgm:prSet/>
      <dgm:spPr/>
      <dgm:t>
        <a:bodyPr/>
        <a:lstStyle/>
        <a:p>
          <a:endParaRPr lang="en-US"/>
        </a:p>
      </dgm:t>
    </dgm:pt>
    <dgm:pt modelId="{37D10747-9458-43C7-AC03-0E39DBBB7F7E}" type="sibTrans" cxnId="{8E2520F3-2F5E-466D-A277-80567E302064}">
      <dgm:prSet/>
      <dgm:spPr/>
      <dgm:t>
        <a:bodyPr/>
        <a:lstStyle/>
        <a:p>
          <a:endParaRPr lang="en-US"/>
        </a:p>
      </dgm:t>
    </dgm:pt>
    <dgm:pt modelId="{BAFACFAD-9A15-4613-A037-82D8DBD67521}">
      <dgm:prSet phldrT="[Text]"/>
      <dgm:spPr>
        <a:solidFill>
          <a:schemeClr val="accent6">
            <a:lumMod val="75000"/>
          </a:schemeClr>
        </a:solidFill>
      </dgm:spPr>
      <dgm:t>
        <a:bodyPr/>
        <a:lstStyle/>
        <a:p>
          <a:r>
            <a:rPr lang="en-US" dirty="0"/>
            <a:t>Determine Optimal Number of Neighbors</a:t>
          </a:r>
        </a:p>
      </dgm:t>
    </dgm:pt>
    <dgm:pt modelId="{442DA4D6-BE69-41AB-8EDA-C1C48A27923C}" type="parTrans" cxnId="{08AD57B0-17FC-4030-8BF1-3A3F831B5ACC}">
      <dgm:prSet/>
      <dgm:spPr/>
      <dgm:t>
        <a:bodyPr/>
        <a:lstStyle/>
        <a:p>
          <a:endParaRPr lang="en-US"/>
        </a:p>
      </dgm:t>
    </dgm:pt>
    <dgm:pt modelId="{2BE2DD2E-9DE5-4486-B1E0-FC34CE8F5A02}" type="sibTrans" cxnId="{08AD57B0-17FC-4030-8BF1-3A3F831B5ACC}">
      <dgm:prSet/>
      <dgm:spPr/>
      <dgm:t>
        <a:bodyPr/>
        <a:lstStyle/>
        <a:p>
          <a:endParaRPr lang="en-US"/>
        </a:p>
      </dgm:t>
    </dgm:pt>
    <dgm:pt modelId="{95833C44-3385-4139-819A-2DE75172A37C}" type="pres">
      <dgm:prSet presAssocID="{B84BFE04-4906-4E14-853A-84C4BCBEEBB4}" presName="linearFlow" presStyleCnt="0">
        <dgm:presLayoutVars>
          <dgm:dir/>
          <dgm:resizeHandles val="exact"/>
        </dgm:presLayoutVars>
      </dgm:prSet>
      <dgm:spPr/>
    </dgm:pt>
    <dgm:pt modelId="{B513C87B-7085-4C88-916C-9A5411BC79AA}" type="pres">
      <dgm:prSet presAssocID="{DA9E470F-9653-4D90-B3A1-0463E038E828}" presName="comp" presStyleCnt="0"/>
      <dgm:spPr/>
    </dgm:pt>
    <dgm:pt modelId="{E9266122-AD3A-46C0-8A89-6E29D6D20BAB}" type="pres">
      <dgm:prSet presAssocID="{DA9E470F-9653-4D90-B3A1-0463E038E828}" presName="rect2" presStyleLbl="node1" presStyleIdx="0" presStyleCnt="3" custScaleX="231903">
        <dgm:presLayoutVars>
          <dgm:bulletEnabled val="1"/>
        </dgm:presLayoutVars>
      </dgm:prSet>
      <dgm:spPr/>
    </dgm:pt>
    <dgm:pt modelId="{5771DB36-DE7A-4B9A-B7AA-66C51A14289D}" type="pres">
      <dgm:prSet presAssocID="{DA9E470F-9653-4D90-B3A1-0463E038E828}" presName="rect1" presStyleLbl="lnNode1" presStyleIdx="0" presStyleCnt="3" custLinFactX="-37175" custLinFactNeighborX="-100000"/>
      <dgm:spPr>
        <a:blipFill rotWithShape="1">
          <a:blip xmlns:r="http://schemas.openxmlformats.org/officeDocument/2006/relationships" r:embed="rId1" cstate="print">
            <a:extLst>
              <a:ext uri="{28A0092B-C50C-407E-A947-70E740481C1C}">
                <a14:useLocalDpi xmlns:a14="http://schemas.microsoft.com/office/drawing/2010/main"/>
              </a:ext>
            </a:extLst>
          </a:blip>
          <a:srcRect/>
          <a:stretch>
            <a:fillRect/>
          </a:stretch>
        </a:blipFill>
      </dgm:spPr>
    </dgm:pt>
    <dgm:pt modelId="{3506DA75-93BE-41EB-954D-14A97D817C35}" type="pres">
      <dgm:prSet presAssocID="{F2F58A84-3390-4FC4-B99E-B41AF7B8B360}" presName="sibTrans" presStyleCnt="0"/>
      <dgm:spPr/>
    </dgm:pt>
    <dgm:pt modelId="{F570D2C9-B675-40D0-94D3-22751BCEC887}" type="pres">
      <dgm:prSet presAssocID="{4BF25D00-5001-4273-9163-4E4444C73E7E}" presName="comp" presStyleCnt="0"/>
      <dgm:spPr/>
    </dgm:pt>
    <dgm:pt modelId="{618C5668-5656-469F-B314-D99AB44B1D48}" type="pres">
      <dgm:prSet presAssocID="{4BF25D00-5001-4273-9163-4E4444C73E7E}" presName="rect2" presStyleLbl="node1" presStyleIdx="1" presStyleCnt="3" custScaleX="231903" custLinFactNeighborX="-44670" custLinFactNeighborY="1703">
        <dgm:presLayoutVars>
          <dgm:bulletEnabled val="1"/>
        </dgm:presLayoutVars>
      </dgm:prSet>
      <dgm:spPr/>
    </dgm:pt>
    <dgm:pt modelId="{FB745ECC-3FA5-49FA-9765-47AA29FFC244}" type="pres">
      <dgm:prSet presAssocID="{4BF25D00-5001-4273-9163-4E4444C73E7E}" presName="rect1" presStyleLbl="lnNode1" presStyleIdx="1" presStyleCnt="3" custLinFactNeighborX="38751" custLinFactNeighborY="1703"/>
      <dgm:spPr>
        <a:blipFill rotWithShape="1">
          <a:blip xmlns:r="http://schemas.openxmlformats.org/officeDocument/2006/relationships" r:embed="rId2" cstate="print">
            <a:extLst>
              <a:ext uri="{28A0092B-C50C-407E-A947-70E740481C1C}">
                <a14:useLocalDpi xmlns:a14="http://schemas.microsoft.com/office/drawing/2010/main"/>
              </a:ext>
            </a:extLst>
          </a:blip>
          <a:srcRect/>
          <a:stretch>
            <a:fillRect/>
          </a:stretch>
        </a:blipFill>
      </dgm:spPr>
    </dgm:pt>
    <dgm:pt modelId="{631120DB-03EA-47AD-99F7-7E6E11701557}" type="pres">
      <dgm:prSet presAssocID="{37D10747-9458-43C7-AC03-0E39DBBB7F7E}" presName="sibTrans" presStyleCnt="0"/>
      <dgm:spPr/>
    </dgm:pt>
    <dgm:pt modelId="{E13963A0-3056-4E69-8475-07AC2CDD52A2}" type="pres">
      <dgm:prSet presAssocID="{BAFACFAD-9A15-4613-A037-82D8DBD67521}" presName="comp" presStyleCnt="0"/>
      <dgm:spPr/>
    </dgm:pt>
    <dgm:pt modelId="{5D8DD42E-A67A-4DD7-9C6E-3B9EBAFFA177}" type="pres">
      <dgm:prSet presAssocID="{BAFACFAD-9A15-4613-A037-82D8DBD67521}" presName="rect2" presStyleLbl="node1" presStyleIdx="2" presStyleCnt="3" custScaleX="231903">
        <dgm:presLayoutVars>
          <dgm:bulletEnabled val="1"/>
        </dgm:presLayoutVars>
      </dgm:prSet>
      <dgm:spPr/>
    </dgm:pt>
    <dgm:pt modelId="{F69601A0-7B05-4628-94B6-219AC1F9D25C}" type="pres">
      <dgm:prSet presAssocID="{BAFACFAD-9A15-4613-A037-82D8DBD67521}" presName="rect1" presStyleLbl="lnNode1" presStyleIdx="2" presStyleCnt="3" custLinFactX="-36454" custLinFactNeighborX="-100000" custLinFactNeighborY="715"/>
      <dgm:spPr>
        <a:blipFill rotWithShape="1">
          <a:blip xmlns:r="http://schemas.openxmlformats.org/officeDocument/2006/relationships" r:embed="rId3" cstate="print">
            <a:extLst>
              <a:ext uri="{28A0092B-C50C-407E-A947-70E740481C1C}">
                <a14:useLocalDpi xmlns:a14="http://schemas.microsoft.com/office/drawing/2010/main"/>
              </a:ext>
            </a:extLst>
          </a:blip>
          <a:srcRect/>
          <a:stretch>
            <a:fillRect/>
          </a:stretch>
        </a:blipFill>
      </dgm:spPr>
    </dgm:pt>
  </dgm:ptLst>
  <dgm:cxnLst>
    <dgm:cxn modelId="{96AC8C24-59DB-408F-9C49-06A1306D41FE}" srcId="{B84BFE04-4906-4E14-853A-84C4BCBEEBB4}" destId="{DA9E470F-9653-4D90-B3A1-0463E038E828}" srcOrd="0" destOrd="0" parTransId="{1295A32D-AB4D-45B1-B2AD-49A068FF1A68}" sibTransId="{F2F58A84-3390-4FC4-B99E-B41AF7B8B360}"/>
    <dgm:cxn modelId="{8C93C566-7B5E-4AC3-AB29-2D967C9AD2FA}" type="presOf" srcId="{B84BFE04-4906-4E14-853A-84C4BCBEEBB4}" destId="{95833C44-3385-4139-819A-2DE75172A37C}" srcOrd="0" destOrd="0" presId="urn:microsoft.com/office/officeart/2008/layout/AlternatingPictureBlocks"/>
    <dgm:cxn modelId="{5CDE7871-481E-47DF-957D-08AC37A30FE4}" type="presOf" srcId="{4BF25D00-5001-4273-9163-4E4444C73E7E}" destId="{618C5668-5656-469F-B314-D99AB44B1D48}" srcOrd="0" destOrd="0" presId="urn:microsoft.com/office/officeart/2008/layout/AlternatingPictureBlocks"/>
    <dgm:cxn modelId="{08AD57B0-17FC-4030-8BF1-3A3F831B5ACC}" srcId="{B84BFE04-4906-4E14-853A-84C4BCBEEBB4}" destId="{BAFACFAD-9A15-4613-A037-82D8DBD67521}" srcOrd="2" destOrd="0" parTransId="{442DA4D6-BE69-41AB-8EDA-C1C48A27923C}" sibTransId="{2BE2DD2E-9DE5-4486-B1E0-FC34CE8F5A02}"/>
    <dgm:cxn modelId="{7BB586CA-EDE8-4A7A-950F-D7773663192C}" type="presOf" srcId="{BAFACFAD-9A15-4613-A037-82D8DBD67521}" destId="{5D8DD42E-A67A-4DD7-9C6E-3B9EBAFFA177}" srcOrd="0" destOrd="0" presId="urn:microsoft.com/office/officeart/2008/layout/AlternatingPictureBlocks"/>
    <dgm:cxn modelId="{CE2C0BCC-7401-4543-9674-D739137D7625}" type="presOf" srcId="{DA9E470F-9653-4D90-B3A1-0463E038E828}" destId="{E9266122-AD3A-46C0-8A89-6E29D6D20BAB}" srcOrd="0" destOrd="0" presId="urn:microsoft.com/office/officeart/2008/layout/AlternatingPictureBlocks"/>
    <dgm:cxn modelId="{8E2520F3-2F5E-466D-A277-80567E302064}" srcId="{B84BFE04-4906-4E14-853A-84C4BCBEEBB4}" destId="{4BF25D00-5001-4273-9163-4E4444C73E7E}" srcOrd="1" destOrd="0" parTransId="{183CDA86-D2A2-4928-A147-F928D14D1C06}" sibTransId="{37D10747-9458-43C7-AC03-0E39DBBB7F7E}"/>
    <dgm:cxn modelId="{035C4904-967C-4741-BB68-82D4AA728A9E}" type="presParOf" srcId="{95833C44-3385-4139-819A-2DE75172A37C}" destId="{B513C87B-7085-4C88-916C-9A5411BC79AA}" srcOrd="0" destOrd="0" presId="urn:microsoft.com/office/officeart/2008/layout/AlternatingPictureBlocks"/>
    <dgm:cxn modelId="{4777B0F1-E169-4229-9BD0-62615BC1B0F0}" type="presParOf" srcId="{B513C87B-7085-4C88-916C-9A5411BC79AA}" destId="{E9266122-AD3A-46C0-8A89-6E29D6D20BAB}" srcOrd="0" destOrd="0" presId="urn:microsoft.com/office/officeart/2008/layout/AlternatingPictureBlocks"/>
    <dgm:cxn modelId="{4C247632-8D62-421D-9FC6-FEDD41BE83B2}" type="presParOf" srcId="{B513C87B-7085-4C88-916C-9A5411BC79AA}" destId="{5771DB36-DE7A-4B9A-B7AA-66C51A14289D}" srcOrd="1" destOrd="0" presId="urn:microsoft.com/office/officeart/2008/layout/AlternatingPictureBlocks"/>
    <dgm:cxn modelId="{C99C4B6B-059D-43A0-99A9-5A9290B6CF26}" type="presParOf" srcId="{95833C44-3385-4139-819A-2DE75172A37C}" destId="{3506DA75-93BE-41EB-954D-14A97D817C35}" srcOrd="1" destOrd="0" presId="urn:microsoft.com/office/officeart/2008/layout/AlternatingPictureBlocks"/>
    <dgm:cxn modelId="{1A9861C1-6B65-493D-88CD-DB452721C674}" type="presParOf" srcId="{95833C44-3385-4139-819A-2DE75172A37C}" destId="{F570D2C9-B675-40D0-94D3-22751BCEC887}" srcOrd="2" destOrd="0" presId="urn:microsoft.com/office/officeart/2008/layout/AlternatingPictureBlocks"/>
    <dgm:cxn modelId="{8A06E362-24D2-4348-90BE-43A798E2CF6C}" type="presParOf" srcId="{F570D2C9-B675-40D0-94D3-22751BCEC887}" destId="{618C5668-5656-469F-B314-D99AB44B1D48}" srcOrd="0" destOrd="0" presId="urn:microsoft.com/office/officeart/2008/layout/AlternatingPictureBlocks"/>
    <dgm:cxn modelId="{AB6A9922-98F6-4DC6-8F55-A5AA2404EDF4}" type="presParOf" srcId="{F570D2C9-B675-40D0-94D3-22751BCEC887}" destId="{FB745ECC-3FA5-49FA-9765-47AA29FFC244}" srcOrd="1" destOrd="0" presId="urn:microsoft.com/office/officeart/2008/layout/AlternatingPictureBlocks"/>
    <dgm:cxn modelId="{BD3DB607-77A6-402F-BDC3-357B5208A5B9}" type="presParOf" srcId="{95833C44-3385-4139-819A-2DE75172A37C}" destId="{631120DB-03EA-47AD-99F7-7E6E11701557}" srcOrd="3" destOrd="0" presId="urn:microsoft.com/office/officeart/2008/layout/AlternatingPictureBlocks"/>
    <dgm:cxn modelId="{43263879-FD07-4FE7-BA53-59EFB291D344}" type="presParOf" srcId="{95833C44-3385-4139-819A-2DE75172A37C}" destId="{E13963A0-3056-4E69-8475-07AC2CDD52A2}" srcOrd="4" destOrd="0" presId="urn:microsoft.com/office/officeart/2008/layout/AlternatingPictureBlocks"/>
    <dgm:cxn modelId="{A7D6700D-6B7E-48A1-A7BE-350C9D26AE10}" type="presParOf" srcId="{E13963A0-3056-4E69-8475-07AC2CDD52A2}" destId="{5D8DD42E-A67A-4DD7-9C6E-3B9EBAFFA177}" srcOrd="0" destOrd="0" presId="urn:microsoft.com/office/officeart/2008/layout/AlternatingPictureBlocks"/>
    <dgm:cxn modelId="{67563F37-0675-4D1E-8C80-5E8B28F45B0E}" type="presParOf" srcId="{E13963A0-3056-4E69-8475-07AC2CDD52A2}" destId="{F69601A0-7B05-4628-94B6-219AC1F9D25C}" srcOrd="1" destOrd="0" presId="urn:microsoft.com/office/officeart/2008/layout/AlternatingPictureBlock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53DDF08-DF27-4782-AABD-85C25B797043}" type="doc">
      <dgm:prSet loTypeId="urn:microsoft.com/office/officeart/2005/8/layout/cycle2" loCatId="cycle" qsTypeId="urn:microsoft.com/office/officeart/2005/8/quickstyle/3d1" qsCatId="3D" csTypeId="urn:microsoft.com/office/officeart/2005/8/colors/accent5_2" csCatId="accent5" phldr="1"/>
      <dgm:spPr/>
      <dgm:t>
        <a:bodyPr/>
        <a:lstStyle/>
        <a:p>
          <a:endParaRPr lang="en-US"/>
        </a:p>
      </dgm:t>
    </dgm:pt>
    <dgm:pt modelId="{DD98F677-7B1D-49EC-A7C0-C32938817224}">
      <dgm:prSet phldrT="[Text]" custT="1"/>
      <dgm:spPr/>
      <dgm:t>
        <a:bodyPr/>
        <a:lstStyle/>
        <a:p>
          <a:r>
            <a:rPr lang="en-US" sz="1600" dirty="0"/>
            <a:t>You encounter a problem</a:t>
          </a:r>
        </a:p>
      </dgm:t>
    </dgm:pt>
    <dgm:pt modelId="{D3A27FFB-B517-4781-9EDB-B5755CECA929}" type="parTrans" cxnId="{8F1073C0-F76F-4368-93D4-CE78C1907E84}">
      <dgm:prSet/>
      <dgm:spPr/>
      <dgm:t>
        <a:bodyPr/>
        <a:lstStyle/>
        <a:p>
          <a:endParaRPr lang="en-US"/>
        </a:p>
      </dgm:t>
    </dgm:pt>
    <dgm:pt modelId="{F3200DF2-92EB-4E35-A4BC-3AF8B819FB88}" type="sibTrans" cxnId="{8F1073C0-F76F-4368-93D4-CE78C1907E84}">
      <dgm:prSet/>
      <dgm:spPr/>
      <dgm:t>
        <a:bodyPr/>
        <a:lstStyle/>
        <a:p>
          <a:endParaRPr lang="en-US"/>
        </a:p>
      </dgm:t>
    </dgm:pt>
    <dgm:pt modelId="{31B26C31-934D-4C01-88BA-C08BAEE1C0DB}">
      <dgm:prSet phldrT="[Text]" custT="1"/>
      <dgm:spPr/>
      <dgm:t>
        <a:bodyPr/>
        <a:lstStyle/>
        <a:p>
          <a:r>
            <a:rPr lang="en-US" sz="1200" dirty="0"/>
            <a:t>You remembered how you solved similar problems before </a:t>
          </a:r>
        </a:p>
      </dgm:t>
    </dgm:pt>
    <dgm:pt modelId="{F9C0197B-CE39-429A-A854-43D474CA628F}" type="parTrans" cxnId="{13B39A12-9E98-49DF-9724-46C89DF99412}">
      <dgm:prSet/>
      <dgm:spPr/>
      <dgm:t>
        <a:bodyPr/>
        <a:lstStyle/>
        <a:p>
          <a:endParaRPr lang="en-US"/>
        </a:p>
      </dgm:t>
    </dgm:pt>
    <dgm:pt modelId="{A3750BC3-7EBB-407A-9102-6F1F2177BBCC}" type="sibTrans" cxnId="{13B39A12-9E98-49DF-9724-46C89DF99412}">
      <dgm:prSet/>
      <dgm:spPr/>
      <dgm:t>
        <a:bodyPr/>
        <a:lstStyle/>
        <a:p>
          <a:endParaRPr lang="en-US"/>
        </a:p>
      </dgm:t>
    </dgm:pt>
    <dgm:pt modelId="{0F8B849A-DF92-40B1-97D4-7FE01BC3399A}">
      <dgm:prSet phldrT="[Text]" custT="1"/>
      <dgm:spPr/>
      <dgm:t>
        <a:bodyPr/>
        <a:lstStyle/>
        <a:p>
          <a:r>
            <a:rPr lang="en-US" sz="1200" dirty="0"/>
            <a:t>You decide to apply the previous solutions to the current problem</a:t>
          </a:r>
        </a:p>
      </dgm:t>
    </dgm:pt>
    <dgm:pt modelId="{0CE2935B-FA38-4781-B8EA-BE2FCA7C457C}" type="parTrans" cxnId="{D43DF0D1-3D8D-4249-A63A-282E922F7F21}">
      <dgm:prSet/>
      <dgm:spPr/>
      <dgm:t>
        <a:bodyPr/>
        <a:lstStyle/>
        <a:p>
          <a:endParaRPr lang="en-US"/>
        </a:p>
      </dgm:t>
    </dgm:pt>
    <dgm:pt modelId="{8F890B74-4343-4F68-9263-5415D8AA0A09}" type="sibTrans" cxnId="{D43DF0D1-3D8D-4249-A63A-282E922F7F21}">
      <dgm:prSet/>
      <dgm:spPr/>
      <dgm:t>
        <a:bodyPr/>
        <a:lstStyle/>
        <a:p>
          <a:endParaRPr lang="en-US"/>
        </a:p>
      </dgm:t>
    </dgm:pt>
    <dgm:pt modelId="{B83D66C5-90BE-4DE3-8C8C-F0CF877AB5AB}">
      <dgm:prSet custT="1"/>
      <dgm:spPr/>
      <dgm:t>
        <a:bodyPr/>
        <a:lstStyle/>
        <a:p>
          <a:r>
            <a:rPr lang="en-US" sz="1200" dirty="0"/>
            <a:t>If the solution does solve the current problem, you remember it </a:t>
          </a:r>
        </a:p>
      </dgm:t>
    </dgm:pt>
    <dgm:pt modelId="{62FA8879-35C4-4CA9-9900-8D5F9D07B1DA}" type="parTrans" cxnId="{0337FD47-2D03-4DD7-82D4-320F321B81DC}">
      <dgm:prSet/>
      <dgm:spPr/>
      <dgm:t>
        <a:bodyPr/>
        <a:lstStyle/>
        <a:p>
          <a:endParaRPr lang="en-US"/>
        </a:p>
      </dgm:t>
    </dgm:pt>
    <dgm:pt modelId="{09D4FE20-B3FC-4CCE-AB37-0C7713935B06}" type="sibTrans" cxnId="{0337FD47-2D03-4DD7-82D4-320F321B81DC}">
      <dgm:prSet/>
      <dgm:spPr/>
      <dgm:t>
        <a:bodyPr/>
        <a:lstStyle/>
        <a:p>
          <a:endParaRPr lang="en-US"/>
        </a:p>
      </dgm:t>
    </dgm:pt>
    <dgm:pt modelId="{6FEC6A52-0ECF-47D2-8B84-8264E4EDDA2E}" type="pres">
      <dgm:prSet presAssocID="{B53DDF08-DF27-4782-AABD-85C25B797043}" presName="cycle" presStyleCnt="0">
        <dgm:presLayoutVars>
          <dgm:dir/>
          <dgm:resizeHandles val="exact"/>
        </dgm:presLayoutVars>
      </dgm:prSet>
      <dgm:spPr/>
    </dgm:pt>
    <dgm:pt modelId="{C0EC44AF-6CBD-4097-B445-02B0631EFC66}" type="pres">
      <dgm:prSet presAssocID="{DD98F677-7B1D-49EC-A7C0-C32938817224}" presName="node" presStyleLbl="node1" presStyleIdx="0" presStyleCnt="4">
        <dgm:presLayoutVars>
          <dgm:bulletEnabled val="1"/>
        </dgm:presLayoutVars>
      </dgm:prSet>
      <dgm:spPr/>
    </dgm:pt>
    <dgm:pt modelId="{026CEBDF-66B4-4F26-B879-EE104A696BA4}" type="pres">
      <dgm:prSet presAssocID="{F3200DF2-92EB-4E35-A4BC-3AF8B819FB88}" presName="sibTrans" presStyleLbl="sibTrans2D1" presStyleIdx="0" presStyleCnt="4"/>
      <dgm:spPr/>
    </dgm:pt>
    <dgm:pt modelId="{892D72F9-A833-40E9-8F19-A7452CBB49AD}" type="pres">
      <dgm:prSet presAssocID="{F3200DF2-92EB-4E35-A4BC-3AF8B819FB88}" presName="connectorText" presStyleLbl="sibTrans2D1" presStyleIdx="0" presStyleCnt="4"/>
      <dgm:spPr/>
    </dgm:pt>
    <dgm:pt modelId="{306EAE67-BC00-4F75-92A4-09198C1DE749}" type="pres">
      <dgm:prSet presAssocID="{31B26C31-934D-4C01-88BA-C08BAEE1C0DB}" presName="node" presStyleLbl="node1" presStyleIdx="1" presStyleCnt="4">
        <dgm:presLayoutVars>
          <dgm:bulletEnabled val="1"/>
        </dgm:presLayoutVars>
      </dgm:prSet>
      <dgm:spPr/>
    </dgm:pt>
    <dgm:pt modelId="{2D13DA9D-DE17-4CBA-89B9-C5EC13DDCE8A}" type="pres">
      <dgm:prSet presAssocID="{A3750BC3-7EBB-407A-9102-6F1F2177BBCC}" presName="sibTrans" presStyleLbl="sibTrans2D1" presStyleIdx="1" presStyleCnt="4"/>
      <dgm:spPr/>
    </dgm:pt>
    <dgm:pt modelId="{889012DD-8688-4AF0-8022-14C25117802D}" type="pres">
      <dgm:prSet presAssocID="{A3750BC3-7EBB-407A-9102-6F1F2177BBCC}" presName="connectorText" presStyleLbl="sibTrans2D1" presStyleIdx="1" presStyleCnt="4"/>
      <dgm:spPr/>
    </dgm:pt>
    <dgm:pt modelId="{AB3B8942-837D-428C-8A76-866A980358F2}" type="pres">
      <dgm:prSet presAssocID="{0F8B849A-DF92-40B1-97D4-7FE01BC3399A}" presName="node" presStyleLbl="node1" presStyleIdx="2" presStyleCnt="4">
        <dgm:presLayoutVars>
          <dgm:bulletEnabled val="1"/>
        </dgm:presLayoutVars>
      </dgm:prSet>
      <dgm:spPr/>
    </dgm:pt>
    <dgm:pt modelId="{41135CBB-25C0-41BC-9108-771138B3EA8D}" type="pres">
      <dgm:prSet presAssocID="{8F890B74-4343-4F68-9263-5415D8AA0A09}" presName="sibTrans" presStyleLbl="sibTrans2D1" presStyleIdx="2" presStyleCnt="4"/>
      <dgm:spPr/>
    </dgm:pt>
    <dgm:pt modelId="{84602EDD-A213-43FC-B7D0-D476E7AF56C2}" type="pres">
      <dgm:prSet presAssocID="{8F890B74-4343-4F68-9263-5415D8AA0A09}" presName="connectorText" presStyleLbl="sibTrans2D1" presStyleIdx="2" presStyleCnt="4"/>
      <dgm:spPr/>
    </dgm:pt>
    <dgm:pt modelId="{E28C2108-C198-4556-A6CA-4B3605C8FEC9}" type="pres">
      <dgm:prSet presAssocID="{B83D66C5-90BE-4DE3-8C8C-F0CF877AB5AB}" presName="node" presStyleLbl="node1" presStyleIdx="3" presStyleCnt="4">
        <dgm:presLayoutVars>
          <dgm:bulletEnabled val="1"/>
        </dgm:presLayoutVars>
      </dgm:prSet>
      <dgm:spPr/>
    </dgm:pt>
    <dgm:pt modelId="{DDE87E24-9683-4D78-916C-6285A0E74EDB}" type="pres">
      <dgm:prSet presAssocID="{09D4FE20-B3FC-4CCE-AB37-0C7713935B06}" presName="sibTrans" presStyleLbl="sibTrans2D1" presStyleIdx="3" presStyleCnt="4"/>
      <dgm:spPr/>
    </dgm:pt>
    <dgm:pt modelId="{A5354C30-985B-4A2E-8C98-03830140DFFA}" type="pres">
      <dgm:prSet presAssocID="{09D4FE20-B3FC-4CCE-AB37-0C7713935B06}" presName="connectorText" presStyleLbl="sibTrans2D1" presStyleIdx="3" presStyleCnt="4"/>
      <dgm:spPr/>
    </dgm:pt>
  </dgm:ptLst>
  <dgm:cxnLst>
    <dgm:cxn modelId="{13B39A12-9E98-49DF-9724-46C89DF99412}" srcId="{B53DDF08-DF27-4782-AABD-85C25B797043}" destId="{31B26C31-934D-4C01-88BA-C08BAEE1C0DB}" srcOrd="1" destOrd="0" parTransId="{F9C0197B-CE39-429A-A854-43D474CA628F}" sibTransId="{A3750BC3-7EBB-407A-9102-6F1F2177BBCC}"/>
    <dgm:cxn modelId="{752F882F-75E0-4184-ADEC-689D0A45F54D}" type="presOf" srcId="{8F890B74-4343-4F68-9263-5415D8AA0A09}" destId="{41135CBB-25C0-41BC-9108-771138B3EA8D}" srcOrd="0" destOrd="0" presId="urn:microsoft.com/office/officeart/2005/8/layout/cycle2"/>
    <dgm:cxn modelId="{0337FD47-2D03-4DD7-82D4-320F321B81DC}" srcId="{B53DDF08-DF27-4782-AABD-85C25B797043}" destId="{B83D66C5-90BE-4DE3-8C8C-F0CF877AB5AB}" srcOrd="3" destOrd="0" parTransId="{62FA8879-35C4-4CA9-9900-8D5F9D07B1DA}" sibTransId="{09D4FE20-B3FC-4CCE-AB37-0C7713935B06}"/>
    <dgm:cxn modelId="{4A99EA48-0D5A-42DA-8DA5-DF0689AA3866}" type="presOf" srcId="{8F890B74-4343-4F68-9263-5415D8AA0A09}" destId="{84602EDD-A213-43FC-B7D0-D476E7AF56C2}" srcOrd="1" destOrd="0" presId="urn:microsoft.com/office/officeart/2005/8/layout/cycle2"/>
    <dgm:cxn modelId="{9896A869-666B-472D-97B3-6861B26F1F0F}" type="presOf" srcId="{DD98F677-7B1D-49EC-A7C0-C32938817224}" destId="{C0EC44AF-6CBD-4097-B445-02B0631EFC66}" srcOrd="0" destOrd="0" presId="urn:microsoft.com/office/officeart/2005/8/layout/cycle2"/>
    <dgm:cxn modelId="{3268454D-9F77-4569-B0D9-F18A30CB71EA}" type="presOf" srcId="{F3200DF2-92EB-4E35-A4BC-3AF8B819FB88}" destId="{892D72F9-A833-40E9-8F19-A7452CBB49AD}" srcOrd="1" destOrd="0" presId="urn:microsoft.com/office/officeart/2005/8/layout/cycle2"/>
    <dgm:cxn modelId="{AF1A7B50-2604-4750-854B-7B4CC19376BD}" type="presOf" srcId="{F3200DF2-92EB-4E35-A4BC-3AF8B819FB88}" destId="{026CEBDF-66B4-4F26-B879-EE104A696BA4}" srcOrd="0" destOrd="0" presId="urn:microsoft.com/office/officeart/2005/8/layout/cycle2"/>
    <dgm:cxn modelId="{1874E270-12E3-4476-A136-F5C12697E1CB}" type="presOf" srcId="{09D4FE20-B3FC-4CCE-AB37-0C7713935B06}" destId="{A5354C30-985B-4A2E-8C98-03830140DFFA}" srcOrd="1" destOrd="0" presId="urn:microsoft.com/office/officeart/2005/8/layout/cycle2"/>
    <dgm:cxn modelId="{E6884A8A-E315-4E96-9B7C-7D46B39C81C9}" type="presOf" srcId="{B83D66C5-90BE-4DE3-8C8C-F0CF877AB5AB}" destId="{E28C2108-C198-4556-A6CA-4B3605C8FEC9}" srcOrd="0" destOrd="0" presId="urn:microsoft.com/office/officeart/2005/8/layout/cycle2"/>
    <dgm:cxn modelId="{7F6F768E-36E6-4CF2-8B6C-F187F8F7F0CD}" type="presOf" srcId="{A3750BC3-7EBB-407A-9102-6F1F2177BBCC}" destId="{2D13DA9D-DE17-4CBA-89B9-C5EC13DDCE8A}" srcOrd="0" destOrd="0" presId="urn:microsoft.com/office/officeart/2005/8/layout/cycle2"/>
    <dgm:cxn modelId="{07952B91-4B8E-412A-9CD1-DDCD911D1ACD}" type="presOf" srcId="{A3750BC3-7EBB-407A-9102-6F1F2177BBCC}" destId="{889012DD-8688-4AF0-8022-14C25117802D}" srcOrd="1" destOrd="0" presId="urn:microsoft.com/office/officeart/2005/8/layout/cycle2"/>
    <dgm:cxn modelId="{8DD2E591-E2EE-4FF4-B3DA-AE52C4B89044}" type="presOf" srcId="{09D4FE20-B3FC-4CCE-AB37-0C7713935B06}" destId="{DDE87E24-9683-4D78-916C-6285A0E74EDB}" srcOrd="0" destOrd="0" presId="urn:microsoft.com/office/officeart/2005/8/layout/cycle2"/>
    <dgm:cxn modelId="{6CB27E9E-A7B5-46D3-B60C-AD1CE1A6A133}" type="presOf" srcId="{0F8B849A-DF92-40B1-97D4-7FE01BC3399A}" destId="{AB3B8942-837D-428C-8A76-866A980358F2}" srcOrd="0" destOrd="0" presId="urn:microsoft.com/office/officeart/2005/8/layout/cycle2"/>
    <dgm:cxn modelId="{8F1073C0-F76F-4368-93D4-CE78C1907E84}" srcId="{B53DDF08-DF27-4782-AABD-85C25B797043}" destId="{DD98F677-7B1D-49EC-A7C0-C32938817224}" srcOrd="0" destOrd="0" parTransId="{D3A27FFB-B517-4781-9EDB-B5755CECA929}" sibTransId="{F3200DF2-92EB-4E35-A4BC-3AF8B819FB88}"/>
    <dgm:cxn modelId="{D43DF0D1-3D8D-4249-A63A-282E922F7F21}" srcId="{B53DDF08-DF27-4782-AABD-85C25B797043}" destId="{0F8B849A-DF92-40B1-97D4-7FE01BC3399A}" srcOrd="2" destOrd="0" parTransId="{0CE2935B-FA38-4781-B8EA-BE2FCA7C457C}" sibTransId="{8F890B74-4343-4F68-9263-5415D8AA0A09}"/>
    <dgm:cxn modelId="{D3B9D8F6-F231-4017-BB57-7ECCE795B8BA}" type="presOf" srcId="{B53DDF08-DF27-4782-AABD-85C25B797043}" destId="{6FEC6A52-0ECF-47D2-8B84-8264E4EDDA2E}" srcOrd="0" destOrd="0" presId="urn:microsoft.com/office/officeart/2005/8/layout/cycle2"/>
    <dgm:cxn modelId="{2388ABFB-F919-4271-AF8B-4148D31D6D34}" type="presOf" srcId="{31B26C31-934D-4C01-88BA-C08BAEE1C0DB}" destId="{306EAE67-BC00-4F75-92A4-09198C1DE749}" srcOrd="0" destOrd="0" presId="urn:microsoft.com/office/officeart/2005/8/layout/cycle2"/>
    <dgm:cxn modelId="{130FBD32-6C7E-4A9F-8BDA-DF3551FE153B}" type="presParOf" srcId="{6FEC6A52-0ECF-47D2-8B84-8264E4EDDA2E}" destId="{C0EC44AF-6CBD-4097-B445-02B0631EFC66}" srcOrd="0" destOrd="0" presId="urn:microsoft.com/office/officeart/2005/8/layout/cycle2"/>
    <dgm:cxn modelId="{B3F68C84-01EB-4C48-84FD-154789C3EA84}" type="presParOf" srcId="{6FEC6A52-0ECF-47D2-8B84-8264E4EDDA2E}" destId="{026CEBDF-66B4-4F26-B879-EE104A696BA4}" srcOrd="1" destOrd="0" presId="urn:microsoft.com/office/officeart/2005/8/layout/cycle2"/>
    <dgm:cxn modelId="{3BB1E007-0046-4D31-99D1-6AF2A26F638C}" type="presParOf" srcId="{026CEBDF-66B4-4F26-B879-EE104A696BA4}" destId="{892D72F9-A833-40E9-8F19-A7452CBB49AD}" srcOrd="0" destOrd="0" presId="urn:microsoft.com/office/officeart/2005/8/layout/cycle2"/>
    <dgm:cxn modelId="{0C108D7E-F255-4D9A-A2E7-ECA1D29226A7}" type="presParOf" srcId="{6FEC6A52-0ECF-47D2-8B84-8264E4EDDA2E}" destId="{306EAE67-BC00-4F75-92A4-09198C1DE749}" srcOrd="2" destOrd="0" presId="urn:microsoft.com/office/officeart/2005/8/layout/cycle2"/>
    <dgm:cxn modelId="{94DEF72A-2EB0-44BA-87C2-76663E331420}" type="presParOf" srcId="{6FEC6A52-0ECF-47D2-8B84-8264E4EDDA2E}" destId="{2D13DA9D-DE17-4CBA-89B9-C5EC13DDCE8A}" srcOrd="3" destOrd="0" presId="urn:microsoft.com/office/officeart/2005/8/layout/cycle2"/>
    <dgm:cxn modelId="{CDD4B1A3-22DD-4B68-B5B9-0CD2F845E2BE}" type="presParOf" srcId="{2D13DA9D-DE17-4CBA-89B9-C5EC13DDCE8A}" destId="{889012DD-8688-4AF0-8022-14C25117802D}" srcOrd="0" destOrd="0" presId="urn:microsoft.com/office/officeart/2005/8/layout/cycle2"/>
    <dgm:cxn modelId="{569B7C6B-7BD3-407E-808D-F62F795E9291}" type="presParOf" srcId="{6FEC6A52-0ECF-47D2-8B84-8264E4EDDA2E}" destId="{AB3B8942-837D-428C-8A76-866A980358F2}" srcOrd="4" destOrd="0" presId="urn:microsoft.com/office/officeart/2005/8/layout/cycle2"/>
    <dgm:cxn modelId="{00E03466-9F67-494B-B8C4-6A4F4D1020F0}" type="presParOf" srcId="{6FEC6A52-0ECF-47D2-8B84-8264E4EDDA2E}" destId="{41135CBB-25C0-41BC-9108-771138B3EA8D}" srcOrd="5" destOrd="0" presId="urn:microsoft.com/office/officeart/2005/8/layout/cycle2"/>
    <dgm:cxn modelId="{E27D8C5B-FB23-4D89-97E3-E2FBD6469D10}" type="presParOf" srcId="{41135CBB-25C0-41BC-9108-771138B3EA8D}" destId="{84602EDD-A213-43FC-B7D0-D476E7AF56C2}" srcOrd="0" destOrd="0" presId="urn:microsoft.com/office/officeart/2005/8/layout/cycle2"/>
    <dgm:cxn modelId="{04858452-6062-42E3-9419-A309DAEA7A6E}" type="presParOf" srcId="{6FEC6A52-0ECF-47D2-8B84-8264E4EDDA2E}" destId="{E28C2108-C198-4556-A6CA-4B3605C8FEC9}" srcOrd="6" destOrd="0" presId="urn:microsoft.com/office/officeart/2005/8/layout/cycle2"/>
    <dgm:cxn modelId="{E18E106C-9C90-4977-9850-152240EB4E1A}" type="presParOf" srcId="{6FEC6A52-0ECF-47D2-8B84-8264E4EDDA2E}" destId="{DDE87E24-9683-4D78-916C-6285A0E74EDB}" srcOrd="7" destOrd="0" presId="urn:microsoft.com/office/officeart/2005/8/layout/cycle2"/>
    <dgm:cxn modelId="{5A291284-7B5D-42FA-B60D-D578982E8BF1}" type="presParOf" srcId="{DDE87E24-9683-4D78-916C-6285A0E74EDB}" destId="{A5354C30-985B-4A2E-8C98-03830140DFFA}" srcOrd="0" destOrd="0" presId="urn:microsoft.com/office/officeart/2005/8/layout/cycle2"/>
  </dgm:cxnLst>
  <dgm:bg>
    <a:solidFill>
      <a:schemeClr val="tx2">
        <a:lumMod val="20000"/>
        <a:lumOff val="80000"/>
      </a:schemeClr>
    </a:solid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7F602E1-B079-49A2-A2C7-DE6728278F26}" type="doc">
      <dgm:prSet loTypeId="urn:microsoft.com/office/officeart/2005/8/layout/default" loCatId="list" qsTypeId="urn:microsoft.com/office/officeart/2005/8/quickstyle/3d1" qsCatId="3D" csTypeId="urn:microsoft.com/office/officeart/2005/8/colors/accent5_2" csCatId="accent5" phldr="1"/>
      <dgm:spPr/>
      <dgm:t>
        <a:bodyPr/>
        <a:lstStyle/>
        <a:p>
          <a:endParaRPr lang="en-US"/>
        </a:p>
      </dgm:t>
    </dgm:pt>
    <dgm:pt modelId="{CCAB2BE5-B8A4-4B7C-9862-A6984AE60208}">
      <dgm:prSet phldrT="[Text]"/>
      <dgm:spPr/>
      <dgm:t>
        <a:bodyPr/>
        <a:lstStyle/>
        <a:p>
          <a:r>
            <a:rPr lang="en-US" dirty="0"/>
            <a:t>Euclidean</a:t>
          </a:r>
        </a:p>
      </dgm:t>
    </dgm:pt>
    <dgm:pt modelId="{1337EBE0-F180-456E-826E-82B0B2046579}" type="parTrans" cxnId="{D7285750-5B60-4DD1-A4B9-B296184FD855}">
      <dgm:prSet/>
      <dgm:spPr/>
      <dgm:t>
        <a:bodyPr/>
        <a:lstStyle/>
        <a:p>
          <a:endParaRPr lang="en-US"/>
        </a:p>
      </dgm:t>
    </dgm:pt>
    <dgm:pt modelId="{92B77864-C347-4214-B928-C850704DBB2D}" type="sibTrans" cxnId="{D7285750-5B60-4DD1-A4B9-B296184FD855}">
      <dgm:prSet/>
      <dgm:spPr/>
      <dgm:t>
        <a:bodyPr/>
        <a:lstStyle/>
        <a:p>
          <a:endParaRPr lang="en-US"/>
        </a:p>
      </dgm:t>
    </dgm:pt>
    <dgm:pt modelId="{939BE447-4F96-44AC-8A20-A1EF96207116}">
      <dgm:prSet phldrT="[Text]"/>
      <dgm:spPr/>
      <dgm:t>
        <a:bodyPr/>
        <a:lstStyle/>
        <a:p>
          <a:r>
            <a:rPr lang="en-US" dirty="0"/>
            <a:t>Manhattan</a:t>
          </a:r>
        </a:p>
      </dgm:t>
    </dgm:pt>
    <dgm:pt modelId="{652BCC67-3A78-4147-914D-951E82F7046B}" type="parTrans" cxnId="{2A9F8DD3-C61F-4693-B95B-7B8639FC688F}">
      <dgm:prSet/>
      <dgm:spPr/>
      <dgm:t>
        <a:bodyPr/>
        <a:lstStyle/>
        <a:p>
          <a:endParaRPr lang="en-US"/>
        </a:p>
      </dgm:t>
    </dgm:pt>
    <dgm:pt modelId="{EBB36498-9036-44B3-A1A4-480A64CE06E5}" type="sibTrans" cxnId="{2A9F8DD3-C61F-4693-B95B-7B8639FC688F}">
      <dgm:prSet/>
      <dgm:spPr/>
      <dgm:t>
        <a:bodyPr/>
        <a:lstStyle/>
        <a:p>
          <a:endParaRPr lang="en-US"/>
        </a:p>
      </dgm:t>
    </dgm:pt>
    <dgm:pt modelId="{CB9D7A46-A617-4D9B-908A-DD0456A9446E}">
      <dgm:prSet phldrT="[Text]"/>
      <dgm:spPr/>
      <dgm:t>
        <a:bodyPr/>
        <a:lstStyle/>
        <a:p>
          <a:r>
            <a:rPr lang="en-US" dirty="0"/>
            <a:t>Chebyshev</a:t>
          </a:r>
        </a:p>
      </dgm:t>
    </dgm:pt>
    <dgm:pt modelId="{1C68C834-969B-4FE5-80F8-ABBB53838212}" type="parTrans" cxnId="{36968EAA-F801-4FAB-B075-DECD4275DC3B}">
      <dgm:prSet/>
      <dgm:spPr/>
      <dgm:t>
        <a:bodyPr/>
        <a:lstStyle/>
        <a:p>
          <a:endParaRPr lang="en-US"/>
        </a:p>
      </dgm:t>
    </dgm:pt>
    <dgm:pt modelId="{506956C2-FDEC-4C05-8380-AC11D494E8A0}" type="sibTrans" cxnId="{36968EAA-F801-4FAB-B075-DECD4275DC3B}">
      <dgm:prSet/>
      <dgm:spPr/>
      <dgm:t>
        <a:bodyPr/>
        <a:lstStyle/>
        <a:p>
          <a:endParaRPr lang="en-US"/>
        </a:p>
      </dgm:t>
    </dgm:pt>
    <dgm:pt modelId="{2FA132F1-97A2-4D99-A20A-8550787C5E2A}">
      <dgm:prSet phldrT="[Text]"/>
      <dgm:spPr/>
      <dgm:t>
        <a:bodyPr/>
        <a:lstStyle/>
        <a:p>
          <a:r>
            <a:rPr lang="en-US" dirty="0"/>
            <a:t>Cosine</a:t>
          </a:r>
        </a:p>
      </dgm:t>
    </dgm:pt>
    <dgm:pt modelId="{98B72E47-061B-46D0-AE4E-30B116949599}" type="parTrans" cxnId="{DAAFB87E-34F7-4D4A-8535-DAA3A620D6BC}">
      <dgm:prSet/>
      <dgm:spPr/>
      <dgm:t>
        <a:bodyPr/>
        <a:lstStyle/>
        <a:p>
          <a:endParaRPr lang="en-US"/>
        </a:p>
      </dgm:t>
    </dgm:pt>
    <dgm:pt modelId="{A49B6E97-32AA-4293-AC7E-93E349864E79}" type="sibTrans" cxnId="{DAAFB87E-34F7-4D4A-8535-DAA3A620D6BC}">
      <dgm:prSet/>
      <dgm:spPr/>
      <dgm:t>
        <a:bodyPr/>
        <a:lstStyle/>
        <a:p>
          <a:endParaRPr lang="en-US"/>
        </a:p>
      </dgm:t>
    </dgm:pt>
    <dgm:pt modelId="{DBCFEC2D-CC67-460F-8578-DE5EDD217795}" type="pres">
      <dgm:prSet presAssocID="{87F602E1-B079-49A2-A2C7-DE6728278F26}" presName="diagram" presStyleCnt="0">
        <dgm:presLayoutVars>
          <dgm:dir/>
          <dgm:resizeHandles val="exact"/>
        </dgm:presLayoutVars>
      </dgm:prSet>
      <dgm:spPr/>
    </dgm:pt>
    <dgm:pt modelId="{FC16278B-1940-47E9-8FD2-1CD82800B345}" type="pres">
      <dgm:prSet presAssocID="{CCAB2BE5-B8A4-4B7C-9862-A6984AE60208}" presName="node" presStyleLbl="node1" presStyleIdx="0" presStyleCnt="4">
        <dgm:presLayoutVars>
          <dgm:bulletEnabled val="1"/>
        </dgm:presLayoutVars>
      </dgm:prSet>
      <dgm:spPr/>
    </dgm:pt>
    <dgm:pt modelId="{552429E6-E69B-444A-B04E-39CE58F98BD5}" type="pres">
      <dgm:prSet presAssocID="{92B77864-C347-4214-B928-C850704DBB2D}" presName="sibTrans" presStyleCnt="0"/>
      <dgm:spPr/>
    </dgm:pt>
    <dgm:pt modelId="{47467228-FB36-4F17-BA50-795AC24C6C02}" type="pres">
      <dgm:prSet presAssocID="{939BE447-4F96-44AC-8A20-A1EF96207116}" presName="node" presStyleLbl="node1" presStyleIdx="1" presStyleCnt="4">
        <dgm:presLayoutVars>
          <dgm:bulletEnabled val="1"/>
        </dgm:presLayoutVars>
      </dgm:prSet>
      <dgm:spPr/>
    </dgm:pt>
    <dgm:pt modelId="{8CFB9993-D1D2-4641-BB32-FC357A23C3E4}" type="pres">
      <dgm:prSet presAssocID="{EBB36498-9036-44B3-A1A4-480A64CE06E5}" presName="sibTrans" presStyleCnt="0"/>
      <dgm:spPr/>
    </dgm:pt>
    <dgm:pt modelId="{66AC2E72-F28F-417A-ACB0-0D62DB39C9E6}" type="pres">
      <dgm:prSet presAssocID="{CB9D7A46-A617-4D9B-908A-DD0456A9446E}" presName="node" presStyleLbl="node1" presStyleIdx="2" presStyleCnt="4">
        <dgm:presLayoutVars>
          <dgm:bulletEnabled val="1"/>
        </dgm:presLayoutVars>
      </dgm:prSet>
      <dgm:spPr/>
    </dgm:pt>
    <dgm:pt modelId="{1840F694-51F9-4E80-B0BA-AAF539BBE552}" type="pres">
      <dgm:prSet presAssocID="{506956C2-FDEC-4C05-8380-AC11D494E8A0}" presName="sibTrans" presStyleCnt="0"/>
      <dgm:spPr/>
    </dgm:pt>
    <dgm:pt modelId="{FA1D2B54-5DDD-4C1B-B604-2E5D700C6AC9}" type="pres">
      <dgm:prSet presAssocID="{2FA132F1-97A2-4D99-A20A-8550787C5E2A}" presName="node" presStyleLbl="node1" presStyleIdx="3" presStyleCnt="4">
        <dgm:presLayoutVars>
          <dgm:bulletEnabled val="1"/>
        </dgm:presLayoutVars>
      </dgm:prSet>
      <dgm:spPr/>
    </dgm:pt>
  </dgm:ptLst>
  <dgm:cxnLst>
    <dgm:cxn modelId="{D8F48008-4924-42F1-AA9D-96394FCC81C2}" type="presOf" srcId="{CCAB2BE5-B8A4-4B7C-9862-A6984AE60208}" destId="{FC16278B-1940-47E9-8FD2-1CD82800B345}" srcOrd="0" destOrd="0" presId="urn:microsoft.com/office/officeart/2005/8/layout/default"/>
    <dgm:cxn modelId="{B2DAD065-285F-4D75-AC37-594735727B80}" type="presOf" srcId="{939BE447-4F96-44AC-8A20-A1EF96207116}" destId="{47467228-FB36-4F17-BA50-795AC24C6C02}" srcOrd="0" destOrd="0" presId="urn:microsoft.com/office/officeart/2005/8/layout/default"/>
    <dgm:cxn modelId="{323A684A-225E-4786-9600-0D998DF3CCDF}" type="presOf" srcId="{87F602E1-B079-49A2-A2C7-DE6728278F26}" destId="{DBCFEC2D-CC67-460F-8578-DE5EDD217795}" srcOrd="0" destOrd="0" presId="urn:microsoft.com/office/officeart/2005/8/layout/default"/>
    <dgm:cxn modelId="{AE3A136B-5884-4DBA-93E5-B2D8FBD01A0F}" type="presOf" srcId="{CB9D7A46-A617-4D9B-908A-DD0456A9446E}" destId="{66AC2E72-F28F-417A-ACB0-0D62DB39C9E6}" srcOrd="0" destOrd="0" presId="urn:microsoft.com/office/officeart/2005/8/layout/default"/>
    <dgm:cxn modelId="{D7285750-5B60-4DD1-A4B9-B296184FD855}" srcId="{87F602E1-B079-49A2-A2C7-DE6728278F26}" destId="{CCAB2BE5-B8A4-4B7C-9862-A6984AE60208}" srcOrd="0" destOrd="0" parTransId="{1337EBE0-F180-456E-826E-82B0B2046579}" sibTransId="{92B77864-C347-4214-B928-C850704DBB2D}"/>
    <dgm:cxn modelId="{DAAFB87E-34F7-4D4A-8535-DAA3A620D6BC}" srcId="{87F602E1-B079-49A2-A2C7-DE6728278F26}" destId="{2FA132F1-97A2-4D99-A20A-8550787C5E2A}" srcOrd="3" destOrd="0" parTransId="{98B72E47-061B-46D0-AE4E-30B116949599}" sibTransId="{A49B6E97-32AA-4293-AC7E-93E349864E79}"/>
    <dgm:cxn modelId="{36968EAA-F801-4FAB-B075-DECD4275DC3B}" srcId="{87F602E1-B079-49A2-A2C7-DE6728278F26}" destId="{CB9D7A46-A617-4D9B-908A-DD0456A9446E}" srcOrd="2" destOrd="0" parTransId="{1C68C834-969B-4FE5-80F8-ABBB53838212}" sibTransId="{506956C2-FDEC-4C05-8380-AC11D494E8A0}"/>
    <dgm:cxn modelId="{A97D97AE-2631-4761-88A8-7E4CAF4C4C87}" type="presOf" srcId="{2FA132F1-97A2-4D99-A20A-8550787C5E2A}" destId="{FA1D2B54-5DDD-4C1B-B604-2E5D700C6AC9}" srcOrd="0" destOrd="0" presId="urn:microsoft.com/office/officeart/2005/8/layout/default"/>
    <dgm:cxn modelId="{2A9F8DD3-C61F-4693-B95B-7B8639FC688F}" srcId="{87F602E1-B079-49A2-A2C7-DE6728278F26}" destId="{939BE447-4F96-44AC-8A20-A1EF96207116}" srcOrd="1" destOrd="0" parTransId="{652BCC67-3A78-4147-914D-951E82F7046B}" sibTransId="{EBB36498-9036-44B3-A1A4-480A64CE06E5}"/>
    <dgm:cxn modelId="{76BCA901-EC63-4D57-83CC-CB9894F9D328}" type="presParOf" srcId="{DBCFEC2D-CC67-460F-8578-DE5EDD217795}" destId="{FC16278B-1940-47E9-8FD2-1CD82800B345}" srcOrd="0" destOrd="0" presId="urn:microsoft.com/office/officeart/2005/8/layout/default"/>
    <dgm:cxn modelId="{9C663695-89AF-47A6-96D1-ED6013B08459}" type="presParOf" srcId="{DBCFEC2D-CC67-460F-8578-DE5EDD217795}" destId="{552429E6-E69B-444A-B04E-39CE58F98BD5}" srcOrd="1" destOrd="0" presId="urn:microsoft.com/office/officeart/2005/8/layout/default"/>
    <dgm:cxn modelId="{0C0C5F6C-9779-4144-B5B4-15F2084D7424}" type="presParOf" srcId="{DBCFEC2D-CC67-460F-8578-DE5EDD217795}" destId="{47467228-FB36-4F17-BA50-795AC24C6C02}" srcOrd="2" destOrd="0" presId="urn:microsoft.com/office/officeart/2005/8/layout/default"/>
    <dgm:cxn modelId="{DA080B62-CC10-46BB-B8D1-1AC00DDF137F}" type="presParOf" srcId="{DBCFEC2D-CC67-460F-8578-DE5EDD217795}" destId="{8CFB9993-D1D2-4641-BB32-FC357A23C3E4}" srcOrd="3" destOrd="0" presId="urn:microsoft.com/office/officeart/2005/8/layout/default"/>
    <dgm:cxn modelId="{66D4E0D7-D178-4FD2-90C1-A697C46AF647}" type="presParOf" srcId="{DBCFEC2D-CC67-460F-8578-DE5EDD217795}" destId="{66AC2E72-F28F-417A-ACB0-0D62DB39C9E6}" srcOrd="4" destOrd="0" presId="urn:microsoft.com/office/officeart/2005/8/layout/default"/>
    <dgm:cxn modelId="{EF567E39-BEA8-4DCC-BA5D-1F3A95EF3FC6}" type="presParOf" srcId="{DBCFEC2D-CC67-460F-8578-DE5EDD217795}" destId="{1840F694-51F9-4E80-B0BA-AAF539BBE552}" srcOrd="5" destOrd="0" presId="urn:microsoft.com/office/officeart/2005/8/layout/default"/>
    <dgm:cxn modelId="{02D98070-C9AC-4E4A-A393-C52424D8B2F9}" type="presParOf" srcId="{DBCFEC2D-CC67-460F-8578-DE5EDD217795}" destId="{FA1D2B54-5DDD-4C1B-B604-2E5D700C6AC9}" srcOrd="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F0369EE-3EDB-4D7C-9BC5-B8674EDCCBB5}"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US"/>
        </a:p>
      </dgm:t>
    </dgm:pt>
    <mc:AlternateContent xmlns:mc="http://schemas.openxmlformats.org/markup-compatibility/2006" xmlns:a14="http://schemas.microsoft.com/office/drawing/2010/main">
      <mc:Choice Requires="a14">
        <dgm:pt modelId="{8DB07139-E715-436C-A5B6-8C9B6D370812}">
          <dgm:prSet phldrT="[Text]"/>
          <dgm:spPr/>
          <dgm:t>
            <a:bodyPr/>
            <a:lstStyle/>
            <a:p>
              <a:r>
                <a:rPr lang="en-US" dirty="0"/>
                <a:t>If the columns of </a:t>
              </a:r>
              <a14:m>
                <m:oMath xmlns:m="http://schemas.openxmlformats.org/officeDocument/2006/math">
                  <m:r>
                    <a:rPr lang="en-US" b="1" dirty="0">
                      <a:latin typeface="Cambria Math" panose="02040503050406030204" pitchFamily="18" charset="0"/>
                    </a:rPr>
                    <m:t>𝐗</m:t>
                  </m:r>
                </m:oMath>
              </a14:m>
              <a:r>
                <a:rPr lang="en-US" dirty="0"/>
                <a:t> are linearly independent, then </a:t>
              </a:r>
              <a14:m>
                <m:oMath xmlns:m="http://schemas.openxmlformats.org/officeDocument/2006/math">
                  <m:r>
                    <a:rPr lang="en-US" b="1" dirty="0">
                      <a:latin typeface="Cambria Math" panose="02040503050406030204" pitchFamily="18" charset="0"/>
                    </a:rPr>
                    <m:t>𝐗</m:t>
                  </m:r>
                  <m:r>
                    <a:rPr lang="en-US" b="1" i="0" smtClean="0">
                      <a:latin typeface="Cambria Math" panose="02040503050406030204" pitchFamily="18" charset="0"/>
                    </a:rPr>
                    <m:t>𝐮</m:t>
                  </m:r>
                  <m:r>
                    <a:rPr lang="en-US" b="1" i="0" smtClean="0">
                      <a:latin typeface="Cambria Math" panose="02040503050406030204" pitchFamily="18" charset="0"/>
                    </a:rPr>
                    <m:t>=</m:t>
                  </m:r>
                  <m:r>
                    <a:rPr lang="en-US" b="1" i="0" smtClean="0">
                      <a:latin typeface="Cambria Math" panose="02040503050406030204" pitchFamily="18" charset="0"/>
                    </a:rPr>
                    <m:t>𝟎</m:t>
                  </m:r>
                </m:oMath>
              </a14:m>
              <a:r>
                <a:rPr lang="en-US" dirty="0"/>
                <a:t> if and only if </a:t>
              </a:r>
              <a14:m>
                <m:oMath xmlns:m="http://schemas.openxmlformats.org/officeDocument/2006/math">
                  <m:r>
                    <a:rPr lang="en-US" b="1" i="0" dirty="0" smtClean="0">
                      <a:latin typeface="Cambria Math" panose="02040503050406030204" pitchFamily="18" charset="0"/>
                    </a:rPr>
                    <m:t>𝐮</m:t>
                  </m:r>
                  <m:r>
                    <a:rPr lang="en-US" i="1" dirty="0" smtClean="0">
                      <a:latin typeface="Cambria Math" panose="02040503050406030204" pitchFamily="18" charset="0"/>
                    </a:rPr>
                    <m:t> = 0</m:t>
                  </m:r>
                </m:oMath>
              </a14:m>
              <a:r>
                <a:rPr lang="en-US" dirty="0"/>
                <a:t>. Since the eigenvector </a:t>
              </a:r>
              <a14:m>
                <m:oMath xmlns:m="http://schemas.openxmlformats.org/officeDocument/2006/math">
                  <m:r>
                    <a:rPr lang="en-US" b="1" i="0" smtClean="0">
                      <a:latin typeface="Cambria Math" panose="02040503050406030204" pitchFamily="18" charset="0"/>
                    </a:rPr>
                    <m:t>𝐯</m:t>
                  </m:r>
                  <m:r>
                    <a:rPr lang="en-US" b="0" i="1" smtClean="0">
                      <a:latin typeface="Cambria Math" panose="02040503050406030204" pitchFamily="18" charset="0"/>
                      <a:ea typeface="Cambria Math" panose="02040503050406030204" pitchFamily="18" charset="0"/>
                    </a:rPr>
                    <m:t>≠0</m:t>
                  </m:r>
                </m:oMath>
              </a14:m>
              <a:r>
                <a:rPr lang="en-US" dirty="0"/>
                <a:t> then </a:t>
              </a:r>
              <a14:m>
                <m:oMath xmlns:m="http://schemas.openxmlformats.org/officeDocument/2006/math">
                  <m:r>
                    <a:rPr lang="en-US" b="1" i="0" smtClean="0">
                      <a:latin typeface="Cambria Math" panose="02040503050406030204" pitchFamily="18" charset="0"/>
                    </a:rPr>
                    <m:t>𝐗𝐯</m:t>
                  </m:r>
                  <m:r>
                    <a:rPr lang="en-US" b="0"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𝟎</m:t>
                  </m:r>
                </m:oMath>
              </a14:m>
              <a:r>
                <a:rPr lang="en-US" dirty="0"/>
                <a:t> (</a:t>
              </a:r>
              <a:r>
                <a:rPr lang="en-US" i="1" dirty="0"/>
                <a:t>a linear algebra fact</a:t>
              </a:r>
              <a:r>
                <a:rPr lang="en-US" dirty="0"/>
                <a:t>)</a:t>
              </a:r>
            </a:p>
          </dgm:t>
        </dgm:pt>
      </mc:Choice>
      <mc:Fallback xmlns="">
        <dgm:pt modelId="{8DB07139-E715-436C-A5B6-8C9B6D370812}">
          <dgm:prSet phldrT="[Text]"/>
          <dgm:spPr/>
          <dgm:t>
            <a:bodyPr/>
            <a:lstStyle/>
            <a:p>
              <a:r>
                <a:rPr lang="en-US" dirty="0"/>
                <a:t>If the columns of </a:t>
              </a:r>
              <a:r>
                <a:rPr lang="en-US" b="1" i="0" dirty="0">
                  <a:latin typeface="Cambria Math" panose="02040503050406030204" pitchFamily="18" charset="0"/>
                </a:rPr>
                <a:t>𝐗</a:t>
              </a:r>
              <a:r>
                <a:rPr lang="en-US" dirty="0"/>
                <a:t> are linearly independent, then </a:t>
              </a:r>
              <a:r>
                <a:rPr lang="en-US" b="1" i="0" dirty="0">
                  <a:latin typeface="Cambria Math" panose="02040503050406030204" pitchFamily="18" charset="0"/>
                </a:rPr>
                <a:t>𝐗</a:t>
              </a:r>
              <a:r>
                <a:rPr lang="en-US" b="1" i="0">
                  <a:latin typeface="Cambria Math" panose="02040503050406030204" pitchFamily="18" charset="0"/>
                </a:rPr>
                <a:t>𝐮=𝟎</a:t>
              </a:r>
              <a:r>
                <a:rPr lang="en-US" dirty="0"/>
                <a:t> if and only if </a:t>
              </a:r>
              <a:r>
                <a:rPr lang="en-US" b="1" i="0" dirty="0">
                  <a:latin typeface="Cambria Math" panose="02040503050406030204" pitchFamily="18" charset="0"/>
                </a:rPr>
                <a:t>𝐮</a:t>
              </a:r>
              <a:r>
                <a:rPr lang="en-US" i="0" dirty="0">
                  <a:latin typeface="Cambria Math" panose="02040503050406030204" pitchFamily="18" charset="0"/>
                </a:rPr>
                <a:t> = 0</a:t>
              </a:r>
              <a:r>
                <a:rPr lang="en-US" dirty="0"/>
                <a:t>. Since the eigenvector </a:t>
              </a:r>
              <a:r>
                <a:rPr lang="en-US" b="1" i="0">
                  <a:latin typeface="Cambria Math" panose="02040503050406030204" pitchFamily="18" charset="0"/>
                </a:rPr>
                <a:t>𝐯</a:t>
              </a:r>
              <a:r>
                <a:rPr lang="en-US" b="0" i="0">
                  <a:latin typeface="Cambria Math" panose="02040503050406030204" pitchFamily="18" charset="0"/>
                  <a:ea typeface="Cambria Math" panose="02040503050406030204" pitchFamily="18" charset="0"/>
                </a:rPr>
                <a:t>≠0</a:t>
              </a:r>
              <a:r>
                <a:rPr lang="en-US" dirty="0"/>
                <a:t> then </a:t>
              </a:r>
              <a:r>
                <a:rPr lang="en-US" b="1" i="0">
                  <a:latin typeface="Cambria Math" panose="02040503050406030204" pitchFamily="18" charset="0"/>
                </a:rPr>
                <a:t>𝐗𝐯</a:t>
              </a:r>
              <a:r>
                <a:rPr lang="en-US" b="0" i="0">
                  <a:latin typeface="Cambria Math" panose="02040503050406030204" pitchFamily="18" charset="0"/>
                  <a:ea typeface="Cambria Math" panose="02040503050406030204" pitchFamily="18" charset="0"/>
                </a:rPr>
                <a:t>≠</a:t>
              </a:r>
              <a:r>
                <a:rPr lang="en-US" b="1" i="0">
                  <a:latin typeface="Cambria Math" panose="02040503050406030204" pitchFamily="18" charset="0"/>
                  <a:ea typeface="Cambria Math" panose="02040503050406030204" pitchFamily="18" charset="0"/>
                </a:rPr>
                <a:t>𝟎</a:t>
              </a:r>
              <a:r>
                <a:rPr lang="en-US" dirty="0"/>
                <a:t> (</a:t>
              </a:r>
              <a:r>
                <a:rPr lang="en-US" i="1" dirty="0"/>
                <a:t>a linear algebra fact</a:t>
              </a:r>
              <a:r>
                <a:rPr lang="en-US" dirty="0"/>
                <a:t>)</a:t>
              </a:r>
            </a:p>
          </dgm:t>
        </dgm:pt>
      </mc:Fallback>
    </mc:AlternateContent>
    <dgm:pt modelId="{DAF48955-5E8C-4F27-8498-64FDC1D5BAEE}" type="parTrans" cxnId="{8BD69561-9DCD-48B4-98D5-24B0BA229B88}">
      <dgm:prSet/>
      <dgm:spPr/>
      <dgm:t>
        <a:bodyPr/>
        <a:lstStyle/>
        <a:p>
          <a:endParaRPr lang="en-US"/>
        </a:p>
      </dgm:t>
    </dgm:pt>
    <dgm:pt modelId="{FBD1A554-EA42-4B4A-AD5D-B198E4FF1E46}" type="sibTrans" cxnId="{8BD69561-9DCD-48B4-98D5-24B0BA229B88}">
      <dgm:prSet/>
      <dgm:spPr/>
      <dgm:t>
        <a:bodyPr/>
        <a:lstStyle/>
        <a:p>
          <a:endParaRPr lang="en-US"/>
        </a:p>
      </dgm:t>
    </dgm:pt>
    <mc:AlternateContent xmlns:mc="http://schemas.openxmlformats.org/markup-compatibility/2006" xmlns:a14="http://schemas.microsoft.com/office/drawing/2010/main">
      <mc:Choice Requires="a14">
        <dgm:pt modelId="{BC2A59D0-D3E2-415D-A7F7-A30C15059A8D}">
          <dgm:prSet phldrT="[Text]"/>
          <dgm:spPr/>
          <dgm:t>
            <a:bodyPr/>
            <a:lstStyle/>
            <a:p>
              <a:r>
                <a:rPr lang="en-US" b="0" dirty="0"/>
                <a:t>Let </a:t>
              </a:r>
              <a14:m>
                <m:oMath xmlns:m="http://schemas.openxmlformats.org/officeDocument/2006/math">
                  <m:r>
                    <a:rPr lang="en-US" b="1" i="0" smtClean="0">
                      <a:latin typeface="Cambria Math" panose="02040503050406030204" pitchFamily="18" charset="0"/>
                    </a:rPr>
                    <m:t>𝐰</m:t>
                  </m:r>
                  <m:r>
                    <a:rPr lang="en-US" b="0" i="1" smtClean="0">
                      <a:latin typeface="Cambria Math" panose="02040503050406030204" pitchFamily="18" charset="0"/>
                      <a:ea typeface="Cambria Math" panose="02040503050406030204" pitchFamily="18" charset="0"/>
                    </a:rPr>
                    <m:t>=</m:t>
                  </m:r>
                  <m:r>
                    <a:rPr lang="en-US" b="1" i="0" smtClean="0">
                      <a:latin typeface="Cambria Math" panose="02040503050406030204" pitchFamily="18" charset="0"/>
                    </a:rPr>
                    <m:t>𝐗𝐯</m:t>
                  </m:r>
                </m:oMath>
              </a14:m>
              <a:r>
                <a:rPr lang="en-US" b="0" dirty="0"/>
                <a:t>, then </a:t>
              </a:r>
              <a14:m>
                <m:oMath xmlns:m="http://schemas.openxmlformats.org/officeDocument/2006/math">
                  <m:sSup>
                    <m:sSupPr>
                      <m:ctrlPr>
                        <a:rPr lang="en-US" i="1" smtClean="0">
                          <a:latin typeface="Cambria Math" panose="02040503050406030204" pitchFamily="18" charset="0"/>
                        </a:rPr>
                      </m:ctrlPr>
                    </m:sSupPr>
                    <m:e>
                      <m:r>
                        <a:rPr lang="en-US" b="1" i="0" smtClean="0">
                          <a:latin typeface="Cambria Math" panose="02040503050406030204" pitchFamily="18" charset="0"/>
                        </a:rPr>
                        <m:t>𝐰</m:t>
                      </m:r>
                    </m:e>
                    <m:sup>
                      <m:r>
                        <a:rPr lang="en-US" b="0" i="1" smtClean="0">
                          <a:latin typeface="Cambria Math" panose="02040503050406030204" pitchFamily="18" charset="0"/>
                        </a:rPr>
                        <m:t>𝑡</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1" i="0" smtClean="0">
                          <a:latin typeface="Cambria Math" panose="02040503050406030204" pitchFamily="18" charset="0"/>
                        </a:rPr>
                        <m:t>𝐯</m:t>
                      </m:r>
                    </m:e>
                    <m:sup>
                      <m:r>
                        <a:rPr lang="en-US" b="0" i="1" smtClean="0">
                          <a:latin typeface="Cambria Math" panose="02040503050406030204" pitchFamily="18" charset="0"/>
                        </a:rPr>
                        <m:t>𝑡</m:t>
                      </m:r>
                    </m:sup>
                  </m:sSup>
                  <m:sSup>
                    <m:sSupPr>
                      <m:ctrlPr>
                        <a:rPr lang="en-US" b="0" i="1" smtClean="0">
                          <a:latin typeface="Cambria Math" panose="02040503050406030204" pitchFamily="18" charset="0"/>
                        </a:rPr>
                      </m:ctrlPr>
                    </m:sSupPr>
                    <m:e>
                      <m:r>
                        <a:rPr lang="en-US" b="1" i="0" smtClean="0">
                          <a:latin typeface="Cambria Math" panose="02040503050406030204" pitchFamily="18" charset="0"/>
                        </a:rPr>
                        <m:t>𝐗</m:t>
                      </m:r>
                    </m:e>
                    <m:sup>
                      <m:r>
                        <a:rPr lang="en-US" b="0" i="1" smtClean="0">
                          <a:latin typeface="Cambria Math" panose="02040503050406030204" pitchFamily="18" charset="0"/>
                        </a:rPr>
                        <m:t>𝑡</m:t>
                      </m:r>
                    </m:sup>
                  </m:sSup>
                </m:oMath>
              </a14:m>
              <a:r>
                <a:rPr lang="en-US" b="0" dirty="0"/>
                <a:t>.  Hence </a:t>
              </a:r>
              <a14:m>
                <m:oMath xmlns:m="http://schemas.openxmlformats.org/officeDocument/2006/math">
                  <m:sSup>
                    <m:sSupPr>
                      <m:ctrlPr>
                        <a:rPr lang="en-US" b="0" i="1" smtClean="0">
                          <a:latin typeface="Cambria Math" panose="02040503050406030204" pitchFamily="18" charset="0"/>
                        </a:rPr>
                      </m:ctrlPr>
                    </m:sSupPr>
                    <m:e>
                      <m:r>
                        <a:rPr lang="en-US" b="1" i="0" smtClean="0">
                          <a:latin typeface="Cambria Math" panose="02040503050406030204" pitchFamily="18" charset="0"/>
                        </a:rPr>
                        <m:t>𝐰</m:t>
                      </m:r>
                    </m:e>
                    <m:sup>
                      <m:r>
                        <a:rPr lang="en-US" b="0" i="1" smtClean="0">
                          <a:latin typeface="Cambria Math" panose="02040503050406030204" pitchFamily="18" charset="0"/>
                        </a:rPr>
                        <m:t>𝑡</m:t>
                      </m:r>
                    </m:sup>
                  </m:sSup>
                  <m:r>
                    <a:rPr lang="en-US" b="1" i="0" smtClean="0">
                      <a:latin typeface="Cambria Math" panose="02040503050406030204" pitchFamily="18" charset="0"/>
                    </a:rPr>
                    <m:t>𝐰</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1" i="0" smtClean="0">
                          <a:latin typeface="Cambria Math" panose="02040503050406030204" pitchFamily="18" charset="0"/>
                        </a:rPr>
                        <m:t>𝐯</m:t>
                      </m:r>
                    </m:e>
                    <m:sup>
                      <m:r>
                        <a:rPr lang="en-US" b="0" i="1" smtClean="0">
                          <a:latin typeface="Cambria Math" panose="02040503050406030204" pitchFamily="18" charset="0"/>
                        </a:rPr>
                        <m:t>𝑡</m:t>
                      </m:r>
                    </m:sup>
                  </m:sSup>
                  <m:sSup>
                    <m:sSupPr>
                      <m:ctrlPr>
                        <a:rPr lang="en-US" b="0" i="1" smtClean="0">
                          <a:latin typeface="Cambria Math" panose="02040503050406030204" pitchFamily="18" charset="0"/>
                        </a:rPr>
                      </m:ctrlPr>
                    </m:sSupPr>
                    <m:e>
                      <m:r>
                        <a:rPr lang="en-US" b="1" i="0" smtClean="0">
                          <a:latin typeface="Cambria Math" panose="02040503050406030204" pitchFamily="18" charset="0"/>
                        </a:rPr>
                        <m:t>𝐗</m:t>
                      </m:r>
                    </m:e>
                    <m:sup>
                      <m:r>
                        <a:rPr lang="en-US" b="0" i="1" smtClean="0">
                          <a:latin typeface="Cambria Math" panose="02040503050406030204" pitchFamily="18" charset="0"/>
                        </a:rPr>
                        <m:t>𝑡</m:t>
                      </m:r>
                    </m:sup>
                  </m:sSup>
                  <m:r>
                    <a:rPr lang="en-US" b="1" i="0" smtClean="0">
                      <a:latin typeface="Cambria Math" panose="02040503050406030204" pitchFamily="18" charset="0"/>
                    </a:rPr>
                    <m:t>𝐗𝐯</m:t>
                  </m:r>
                  <m:r>
                    <a:rPr lang="en-US" b="1" i="0" smtClean="0">
                      <a:latin typeface="Cambria Math" panose="02040503050406030204" pitchFamily="18" charset="0"/>
                    </a:rPr>
                    <m:t>=</m:t>
                  </m:r>
                  <m:sSup>
                    <m:sSupPr>
                      <m:ctrlPr>
                        <a:rPr lang="en-US" b="0" i="1" smtClean="0">
                          <a:latin typeface="Cambria Math" panose="02040503050406030204" pitchFamily="18" charset="0"/>
                        </a:rPr>
                      </m:ctrlPr>
                    </m:sSupPr>
                    <m:e>
                      <m:r>
                        <a:rPr lang="en-US" b="1" i="0" smtClean="0">
                          <a:latin typeface="Cambria Math" panose="02040503050406030204" pitchFamily="18" charset="0"/>
                        </a:rPr>
                        <m:t>𝐯</m:t>
                      </m:r>
                    </m:e>
                    <m:sup>
                      <m:r>
                        <a:rPr lang="en-US" b="0" i="1" smtClean="0">
                          <a:latin typeface="Cambria Math" panose="02040503050406030204" pitchFamily="18" charset="0"/>
                        </a:rPr>
                        <m:t>𝑡</m:t>
                      </m:r>
                    </m:sup>
                  </m:sSup>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1" i="0" smtClean="0">
                              <a:latin typeface="Cambria Math" panose="02040503050406030204" pitchFamily="18" charset="0"/>
                            </a:rPr>
                            <m:t>𝐗</m:t>
                          </m:r>
                        </m:e>
                        <m:sup>
                          <m:r>
                            <a:rPr lang="en-US" b="0" i="1" smtClean="0">
                              <a:latin typeface="Cambria Math" panose="02040503050406030204" pitchFamily="18" charset="0"/>
                            </a:rPr>
                            <m:t>𝑡</m:t>
                          </m:r>
                        </m:sup>
                      </m:sSup>
                      <m:r>
                        <a:rPr lang="en-US" b="1" i="0" smtClean="0">
                          <a:latin typeface="Cambria Math" panose="02040503050406030204" pitchFamily="18" charset="0"/>
                        </a:rPr>
                        <m:t>𝐗𝐯</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1" i="0" smtClean="0">
                          <a:latin typeface="Cambria Math" panose="02040503050406030204" pitchFamily="18" charset="0"/>
                        </a:rPr>
                        <m:t>𝐯</m:t>
                      </m:r>
                    </m:e>
                    <m:sup>
                      <m:r>
                        <a:rPr lang="en-US" b="0" i="1" smtClean="0">
                          <a:latin typeface="Cambria Math" panose="02040503050406030204" pitchFamily="18" charset="0"/>
                        </a:rPr>
                        <m:t>𝑡</m:t>
                      </m:r>
                    </m:sup>
                  </m:sSup>
                  <m:d>
                    <m:dPr>
                      <m:ctrlPr>
                        <a:rPr lang="en-US" b="0" i="1" smtClean="0">
                          <a:latin typeface="Cambria Math" panose="02040503050406030204" pitchFamily="18" charset="0"/>
                        </a:rPr>
                      </m:ctrlPr>
                    </m:dPr>
                    <m:e>
                      <m:r>
                        <a:rPr lang="en-US" i="1" smtClean="0">
                          <a:latin typeface="Cambria Math" panose="02040503050406030204" pitchFamily="18" charset="0"/>
                          <a:ea typeface="Cambria Math" panose="02040503050406030204" pitchFamily="18" charset="0"/>
                        </a:rPr>
                        <m:t>𝜆</m:t>
                      </m:r>
                      <m:r>
                        <a:rPr lang="en-US" b="1">
                          <a:latin typeface="Cambria Math" panose="02040503050406030204" pitchFamily="18" charset="0"/>
                          <a:ea typeface="Cambria Math" panose="02040503050406030204" pitchFamily="18" charset="0"/>
                        </a:rPr>
                        <m:t>𝐯</m:t>
                      </m:r>
                    </m:e>
                  </m:d>
                  <m:r>
                    <a:rPr lang="en-US" b="0" i="1" smtClean="0">
                      <a:latin typeface="Cambria Math" panose="02040503050406030204" pitchFamily="18" charset="0"/>
                    </a:rPr>
                    <m:t>=</m:t>
                  </m:r>
                  <m:r>
                    <a:rPr lang="en-US" i="1" smtClean="0">
                      <a:latin typeface="Cambria Math" panose="02040503050406030204" pitchFamily="18" charset="0"/>
                      <a:ea typeface="Cambria Math" panose="02040503050406030204" pitchFamily="18" charset="0"/>
                    </a:rPr>
                    <m:t>𝜆</m:t>
                  </m:r>
                  <m:sSup>
                    <m:sSupPr>
                      <m:ctrlPr>
                        <a:rPr lang="en-US" i="1">
                          <a:latin typeface="Cambria Math" panose="02040503050406030204" pitchFamily="18" charset="0"/>
                        </a:rPr>
                      </m:ctrlPr>
                    </m:sSupPr>
                    <m:e>
                      <m:r>
                        <a:rPr lang="en-US" b="1">
                          <a:latin typeface="Cambria Math" panose="02040503050406030204" pitchFamily="18" charset="0"/>
                        </a:rPr>
                        <m:t>𝐯</m:t>
                      </m:r>
                    </m:e>
                    <m:sup>
                      <m:r>
                        <a:rPr lang="en-US" i="1">
                          <a:latin typeface="Cambria Math" panose="02040503050406030204" pitchFamily="18" charset="0"/>
                        </a:rPr>
                        <m:t>𝑡</m:t>
                      </m:r>
                    </m:sup>
                  </m:sSup>
                  <m:r>
                    <a:rPr lang="en-US" b="1">
                      <a:latin typeface="Cambria Math" panose="02040503050406030204" pitchFamily="18" charset="0"/>
                      <a:ea typeface="Cambria Math" panose="02040503050406030204" pitchFamily="18" charset="0"/>
                    </a:rPr>
                    <m:t>𝐯</m:t>
                  </m:r>
                </m:oMath>
              </a14:m>
              <a:endParaRPr lang="en-US" b="0" dirty="0"/>
            </a:p>
          </dgm:t>
        </dgm:pt>
      </mc:Choice>
      <mc:Fallback xmlns="">
        <dgm:pt modelId="{BC2A59D0-D3E2-415D-A7F7-A30C15059A8D}">
          <dgm:prSet phldrT="[Text]"/>
          <dgm:spPr/>
          <dgm:t>
            <a:bodyPr/>
            <a:lstStyle/>
            <a:p>
              <a:r>
                <a:rPr lang="en-US" b="0" dirty="0"/>
                <a:t>Let </a:t>
              </a:r>
              <a:r>
                <a:rPr lang="en-US" b="1" i="0">
                  <a:latin typeface="Cambria Math" panose="02040503050406030204" pitchFamily="18" charset="0"/>
                </a:rPr>
                <a:t>𝐰</a:t>
              </a:r>
              <a:r>
                <a:rPr lang="en-US" b="0" i="0">
                  <a:latin typeface="Cambria Math" panose="02040503050406030204" pitchFamily="18" charset="0"/>
                  <a:ea typeface="Cambria Math" panose="02040503050406030204" pitchFamily="18" charset="0"/>
                </a:rPr>
                <a:t>=</a:t>
              </a:r>
              <a:r>
                <a:rPr lang="en-US" b="1" i="0">
                  <a:latin typeface="Cambria Math" panose="02040503050406030204" pitchFamily="18" charset="0"/>
                </a:rPr>
                <a:t>𝐗𝐯</a:t>
              </a:r>
              <a:r>
                <a:rPr lang="en-US" b="0" dirty="0"/>
                <a:t>, then </a:t>
              </a:r>
              <a:r>
                <a:rPr lang="en-US" b="1" i="0">
                  <a:latin typeface="Cambria Math" panose="02040503050406030204" pitchFamily="18" charset="0"/>
                </a:rPr>
                <a:t>𝐰^</a:t>
              </a:r>
              <a:r>
                <a:rPr lang="en-US" b="0" i="0">
                  <a:latin typeface="Cambria Math" panose="02040503050406030204" pitchFamily="18" charset="0"/>
                </a:rPr>
                <a:t>𝑡=</a:t>
              </a:r>
              <a:r>
                <a:rPr lang="en-US" b="1" i="0">
                  <a:latin typeface="Cambria Math" panose="02040503050406030204" pitchFamily="18" charset="0"/>
                </a:rPr>
                <a:t>𝐯</a:t>
              </a:r>
              <a:r>
                <a:rPr lang="en-US" b="0" i="0">
                  <a:latin typeface="Cambria Math" panose="02040503050406030204" pitchFamily="18" charset="0"/>
                </a:rPr>
                <a:t>^𝑡 </a:t>
              </a:r>
              <a:r>
                <a:rPr lang="en-US" b="1" i="0">
                  <a:latin typeface="Cambria Math" panose="02040503050406030204" pitchFamily="18" charset="0"/>
                </a:rPr>
                <a:t>𝐗</a:t>
              </a:r>
              <a:r>
                <a:rPr lang="en-US" b="0" i="0">
                  <a:latin typeface="Cambria Math" panose="02040503050406030204" pitchFamily="18" charset="0"/>
                </a:rPr>
                <a:t>^𝑡</a:t>
              </a:r>
              <a:r>
                <a:rPr lang="en-US" b="0" dirty="0"/>
                <a:t>.  Hence </a:t>
              </a:r>
              <a:r>
                <a:rPr lang="en-US" b="1" i="0">
                  <a:latin typeface="Cambria Math" panose="02040503050406030204" pitchFamily="18" charset="0"/>
                </a:rPr>
                <a:t>𝐰</a:t>
              </a:r>
              <a:r>
                <a:rPr lang="en-US" b="0" i="0">
                  <a:latin typeface="Cambria Math" panose="02040503050406030204" pitchFamily="18" charset="0"/>
                </a:rPr>
                <a:t>^𝑡</a:t>
              </a:r>
              <a:r>
                <a:rPr lang="en-US" b="1" i="0">
                  <a:latin typeface="Cambria Math" panose="02040503050406030204" pitchFamily="18" charset="0"/>
                </a:rPr>
                <a:t> 𝐰</a:t>
              </a:r>
              <a:r>
                <a:rPr lang="en-US" b="0" i="0">
                  <a:latin typeface="Cambria Math" panose="02040503050406030204" pitchFamily="18" charset="0"/>
                </a:rPr>
                <a:t>=</a:t>
              </a:r>
              <a:r>
                <a:rPr lang="en-US" b="1" i="0">
                  <a:latin typeface="Cambria Math" panose="02040503050406030204" pitchFamily="18" charset="0"/>
                </a:rPr>
                <a:t>𝐯</a:t>
              </a:r>
              <a:r>
                <a:rPr lang="en-US" b="0" i="0">
                  <a:latin typeface="Cambria Math" panose="02040503050406030204" pitchFamily="18" charset="0"/>
                </a:rPr>
                <a:t>^𝑡 </a:t>
              </a:r>
              <a:r>
                <a:rPr lang="en-US" b="1" i="0">
                  <a:latin typeface="Cambria Math" panose="02040503050406030204" pitchFamily="18" charset="0"/>
                </a:rPr>
                <a:t>𝐗</a:t>
              </a:r>
              <a:r>
                <a:rPr lang="en-US" b="0" i="0">
                  <a:latin typeface="Cambria Math" panose="02040503050406030204" pitchFamily="18" charset="0"/>
                </a:rPr>
                <a:t>^𝑡</a:t>
              </a:r>
              <a:r>
                <a:rPr lang="en-US" b="1" i="0">
                  <a:latin typeface="Cambria Math" panose="02040503050406030204" pitchFamily="18" charset="0"/>
                </a:rPr>
                <a:t> 𝐗𝐯=𝐯</a:t>
              </a:r>
              <a:r>
                <a:rPr lang="en-US" b="0" i="0">
                  <a:latin typeface="Cambria Math" panose="02040503050406030204" pitchFamily="18" charset="0"/>
                </a:rPr>
                <a:t>^𝑡 (</a:t>
              </a:r>
              <a:r>
                <a:rPr lang="en-US" b="1" i="0">
                  <a:latin typeface="Cambria Math" panose="02040503050406030204" pitchFamily="18" charset="0"/>
                </a:rPr>
                <a:t>𝐗</a:t>
              </a:r>
              <a:r>
                <a:rPr lang="en-US" b="0" i="0">
                  <a:latin typeface="Cambria Math" panose="02040503050406030204" pitchFamily="18" charset="0"/>
                </a:rPr>
                <a:t>^𝑡</a:t>
              </a:r>
              <a:r>
                <a:rPr lang="en-US" b="1" i="0">
                  <a:latin typeface="Cambria Math" panose="02040503050406030204" pitchFamily="18" charset="0"/>
                </a:rPr>
                <a:t> 𝐗𝐯</a:t>
              </a:r>
              <a:r>
                <a:rPr lang="en-US" b="0" i="0">
                  <a:latin typeface="Cambria Math" panose="02040503050406030204" pitchFamily="18" charset="0"/>
                </a:rPr>
                <a:t>)=</a:t>
              </a:r>
              <a:r>
                <a:rPr lang="en-US" b="1" i="0">
                  <a:latin typeface="Cambria Math" panose="02040503050406030204" pitchFamily="18" charset="0"/>
                </a:rPr>
                <a:t>𝐯</a:t>
              </a:r>
              <a:r>
                <a:rPr lang="en-US" b="0" i="0">
                  <a:latin typeface="Cambria Math" panose="02040503050406030204" pitchFamily="18" charset="0"/>
                </a:rPr>
                <a:t>^𝑡 (</a:t>
              </a:r>
              <a:r>
                <a:rPr lang="en-US" i="0">
                  <a:latin typeface="Cambria Math" panose="02040503050406030204" pitchFamily="18" charset="0"/>
                  <a:ea typeface="Cambria Math" panose="02040503050406030204" pitchFamily="18" charset="0"/>
                </a:rPr>
                <a:t>𝜆</a:t>
              </a:r>
              <a:r>
                <a:rPr lang="en-US" b="1" i="0">
                  <a:latin typeface="Cambria Math" panose="02040503050406030204" pitchFamily="18" charset="0"/>
                  <a:ea typeface="Cambria Math" panose="02040503050406030204" pitchFamily="18" charset="0"/>
                </a:rPr>
                <a:t>𝐯</a:t>
              </a:r>
              <a:r>
                <a:rPr lang="en-US" b="0" i="0">
                  <a:latin typeface="Cambria Math" panose="02040503050406030204" pitchFamily="18" charset="0"/>
                  <a:ea typeface="Cambria Math" panose="02040503050406030204" pitchFamily="18" charset="0"/>
                </a:rPr>
                <a:t>)</a:t>
              </a:r>
              <a:r>
                <a:rPr lang="en-US" b="0" i="0">
                  <a:latin typeface="Cambria Math" panose="02040503050406030204" pitchFamily="18" charset="0"/>
                </a:rPr>
                <a:t>=</a:t>
              </a:r>
              <a:r>
                <a:rPr lang="en-US" i="0">
                  <a:latin typeface="Cambria Math" panose="02040503050406030204" pitchFamily="18" charset="0"/>
                  <a:ea typeface="Cambria Math" panose="02040503050406030204" pitchFamily="18" charset="0"/>
                </a:rPr>
                <a:t>𝜆</a:t>
              </a:r>
              <a:r>
                <a:rPr lang="en-US" b="1" i="0">
                  <a:latin typeface="Cambria Math" panose="02040503050406030204" pitchFamily="18" charset="0"/>
                </a:rPr>
                <a:t>𝐯^</a:t>
              </a:r>
              <a:r>
                <a:rPr lang="en-US" i="0">
                  <a:latin typeface="Cambria Math" panose="02040503050406030204" pitchFamily="18" charset="0"/>
                </a:rPr>
                <a:t>𝑡</a:t>
              </a:r>
              <a:r>
                <a:rPr lang="en-US" b="1" i="0">
                  <a:latin typeface="Cambria Math" panose="02040503050406030204" pitchFamily="18" charset="0"/>
                  <a:ea typeface="Cambria Math" panose="02040503050406030204" pitchFamily="18" charset="0"/>
                </a:rPr>
                <a:t> 𝐯</a:t>
              </a:r>
              <a:endParaRPr lang="en-US" b="0" dirty="0"/>
            </a:p>
          </dgm:t>
        </dgm:pt>
      </mc:Fallback>
    </mc:AlternateContent>
    <dgm:pt modelId="{DF7690A0-C9F7-4E3A-A4DE-704A0C80193C}" type="parTrans" cxnId="{B8734B9F-083E-4EAF-BFFC-5A4A24ED0D02}">
      <dgm:prSet/>
      <dgm:spPr/>
      <dgm:t>
        <a:bodyPr/>
        <a:lstStyle/>
        <a:p>
          <a:endParaRPr lang="en-US"/>
        </a:p>
      </dgm:t>
    </dgm:pt>
    <dgm:pt modelId="{4105EC3C-DA94-4B88-8111-7FF8B80D49CF}" type="sibTrans" cxnId="{B8734B9F-083E-4EAF-BFFC-5A4A24ED0D02}">
      <dgm:prSet/>
      <dgm:spPr/>
      <dgm:t>
        <a:bodyPr/>
        <a:lstStyle/>
        <a:p>
          <a:endParaRPr lang="en-US"/>
        </a:p>
      </dgm:t>
    </dgm:pt>
    <mc:AlternateContent xmlns:mc="http://schemas.openxmlformats.org/markup-compatibility/2006" xmlns:a14="http://schemas.microsoft.com/office/drawing/2010/main">
      <mc:Choice Requires="a14">
        <dgm:pt modelId="{7B98C549-52D1-4913-9871-D48EB0BD9D15}">
          <dgm:prSet phldrT="[Text]"/>
          <dgm:spPr/>
          <dgm:t>
            <a:bodyPr/>
            <a:lstStyle/>
            <a:p>
              <a14:m>
                <m:oMath xmlns:m="http://schemas.openxmlformats.org/officeDocument/2006/math">
                  <m:r>
                    <a:rPr lang="en-US" i="1" smtClean="0">
                      <a:latin typeface="Cambria Math" panose="02040503050406030204" pitchFamily="18" charset="0"/>
                      <a:ea typeface="Cambria Math" panose="02040503050406030204" pitchFamily="18" charset="0"/>
                    </a:rPr>
                    <m:t>𝜆</m:t>
                  </m:r>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sSup>
                        <m:sSupPr>
                          <m:ctrlPr>
                            <a:rPr lang="en-US" b="0" i="1" smtClean="0">
                              <a:latin typeface="Cambria Math" panose="02040503050406030204" pitchFamily="18" charset="0"/>
                            </a:rPr>
                          </m:ctrlPr>
                        </m:sSupPr>
                        <m:e>
                          <m:r>
                            <a:rPr lang="en-US" b="1" i="0" smtClean="0">
                              <a:latin typeface="Cambria Math" panose="02040503050406030204" pitchFamily="18" charset="0"/>
                            </a:rPr>
                            <m:t>𝐰</m:t>
                          </m:r>
                        </m:e>
                        <m:sup>
                          <m:r>
                            <a:rPr lang="en-US" b="0" i="1" smtClean="0">
                              <a:latin typeface="Cambria Math" panose="02040503050406030204" pitchFamily="18" charset="0"/>
                            </a:rPr>
                            <m:t>𝑡</m:t>
                          </m:r>
                        </m:sup>
                      </m:sSup>
                      <m:r>
                        <a:rPr lang="en-US" b="1" i="0" smtClean="0">
                          <a:latin typeface="Cambria Math" panose="02040503050406030204" pitchFamily="18" charset="0"/>
                        </a:rPr>
                        <m:t>𝐰</m:t>
                      </m:r>
                    </m:num>
                    <m:den>
                      <m:sSup>
                        <m:sSupPr>
                          <m:ctrlPr>
                            <a:rPr lang="en-US" i="1" smtClean="0">
                              <a:latin typeface="Cambria Math" panose="02040503050406030204" pitchFamily="18" charset="0"/>
                            </a:rPr>
                          </m:ctrlPr>
                        </m:sSupPr>
                        <m:e>
                          <m:r>
                            <a:rPr lang="en-US" b="1">
                              <a:latin typeface="Cambria Math" panose="02040503050406030204" pitchFamily="18" charset="0"/>
                            </a:rPr>
                            <m:t>𝐯</m:t>
                          </m:r>
                        </m:e>
                        <m:sup>
                          <m:r>
                            <a:rPr lang="en-US" i="1">
                              <a:latin typeface="Cambria Math" panose="02040503050406030204" pitchFamily="18" charset="0"/>
                            </a:rPr>
                            <m:t>𝑡</m:t>
                          </m:r>
                        </m:sup>
                      </m:sSup>
                      <m:r>
                        <a:rPr lang="en-US" b="1">
                          <a:latin typeface="Cambria Math" panose="02040503050406030204" pitchFamily="18" charset="0"/>
                          <a:ea typeface="Cambria Math" panose="02040503050406030204" pitchFamily="18" charset="0"/>
                        </a:rPr>
                        <m:t>𝐯</m:t>
                      </m:r>
                    </m:den>
                  </m:f>
                  <m:r>
                    <a:rPr lang="en-US" b="0" i="1" smtClean="0">
                      <a:latin typeface="Cambria Math" panose="02040503050406030204" pitchFamily="18" charset="0"/>
                      <a:ea typeface="Cambria Math" panose="02040503050406030204" pitchFamily="18" charset="0"/>
                    </a:rPr>
                    <m:t>&gt;0</m:t>
                  </m:r>
                </m:oMath>
              </a14:m>
              <a:r>
                <a:rPr lang="en-US" dirty="0"/>
                <a:t> because </a:t>
              </a:r>
              <a14:m>
                <m:oMath xmlns:m="http://schemas.openxmlformats.org/officeDocument/2006/math">
                  <m:sSup>
                    <m:sSupPr>
                      <m:ctrlPr>
                        <a:rPr lang="en-US" b="0" i="1" smtClean="0">
                          <a:latin typeface="Cambria Math" panose="02040503050406030204" pitchFamily="18" charset="0"/>
                        </a:rPr>
                      </m:ctrlPr>
                    </m:sSupPr>
                    <m:e>
                      <m:r>
                        <a:rPr lang="en-US" b="1" i="0" smtClean="0">
                          <a:latin typeface="Cambria Math" panose="02040503050406030204" pitchFamily="18" charset="0"/>
                        </a:rPr>
                        <m:t>𝐰</m:t>
                      </m:r>
                    </m:e>
                    <m:sup>
                      <m:r>
                        <a:rPr lang="en-US" b="0" i="1" smtClean="0">
                          <a:latin typeface="Cambria Math" panose="02040503050406030204" pitchFamily="18" charset="0"/>
                        </a:rPr>
                        <m:t>𝑡</m:t>
                      </m:r>
                    </m:sup>
                  </m:sSup>
                  <m:r>
                    <a:rPr lang="en-US" b="1" i="0" smtClean="0">
                      <a:latin typeface="Cambria Math" panose="02040503050406030204" pitchFamily="18" charset="0"/>
                    </a:rPr>
                    <m:t>𝐰</m:t>
                  </m:r>
                  <m:r>
                    <a:rPr lang="en-US" b="1" i="0" smtClean="0">
                      <a:latin typeface="Cambria Math" panose="02040503050406030204" pitchFamily="18" charset="0"/>
                    </a:rPr>
                    <m:t>&gt;</m:t>
                  </m:r>
                  <m:r>
                    <a:rPr lang="en-US" b="0" i="0" smtClean="0">
                      <a:latin typeface="Cambria Math" panose="02040503050406030204" pitchFamily="18" charset="0"/>
                    </a:rPr>
                    <m:t>0</m:t>
                  </m:r>
                </m:oMath>
              </a14:m>
              <a:r>
                <a:rPr lang="en-US" dirty="0"/>
                <a:t> and </a:t>
              </a:r>
              <a14:m>
                <m:oMath xmlns:m="http://schemas.openxmlformats.org/officeDocument/2006/math">
                  <m:sSup>
                    <m:sSupPr>
                      <m:ctrlPr>
                        <a:rPr lang="en-US" b="0" i="1" smtClean="0">
                          <a:latin typeface="Cambria Math" panose="02040503050406030204" pitchFamily="18" charset="0"/>
                        </a:rPr>
                      </m:ctrlPr>
                    </m:sSupPr>
                    <m:e>
                      <m:r>
                        <a:rPr lang="en-US" b="1" i="0" smtClean="0">
                          <a:latin typeface="Cambria Math" panose="02040503050406030204" pitchFamily="18" charset="0"/>
                        </a:rPr>
                        <m:t>𝐯</m:t>
                      </m:r>
                    </m:e>
                    <m:sup>
                      <m:r>
                        <a:rPr lang="en-US" b="0" i="1" smtClean="0">
                          <a:latin typeface="Cambria Math" panose="02040503050406030204" pitchFamily="18" charset="0"/>
                        </a:rPr>
                        <m:t>𝑡</m:t>
                      </m:r>
                    </m:sup>
                  </m:sSup>
                  <m:r>
                    <a:rPr lang="en-US" b="1" i="0" smtClean="0">
                      <a:latin typeface="Cambria Math" panose="02040503050406030204" pitchFamily="18" charset="0"/>
                    </a:rPr>
                    <m:t>𝐯</m:t>
                  </m:r>
                  <m:r>
                    <a:rPr lang="en-US" b="1" i="0" smtClean="0">
                      <a:latin typeface="Cambria Math" panose="02040503050406030204" pitchFamily="18" charset="0"/>
                    </a:rPr>
                    <m:t>&gt;</m:t>
                  </m:r>
                  <m:r>
                    <a:rPr lang="en-US" b="1" i="0" smtClean="0">
                      <a:latin typeface="Cambria Math" panose="02040503050406030204" pitchFamily="18" charset="0"/>
                    </a:rPr>
                    <m:t>𝟎</m:t>
                  </m:r>
                </m:oMath>
              </a14:m>
              <a:r>
                <a:rPr lang="en-US" dirty="0"/>
                <a:t> </a:t>
              </a:r>
            </a:p>
          </dgm:t>
        </dgm:pt>
      </mc:Choice>
      <mc:Fallback xmlns="">
        <dgm:pt modelId="{7B98C549-52D1-4913-9871-D48EB0BD9D15}">
          <dgm:prSet phldrT="[Text]"/>
          <dgm:spPr/>
          <dgm:t>
            <a:bodyPr/>
            <a:lstStyle/>
            <a:p>
              <a:r>
                <a:rPr lang="en-US" i="0">
                  <a:latin typeface="Cambria Math" panose="02040503050406030204" pitchFamily="18" charset="0"/>
                  <a:ea typeface="Cambria Math" panose="02040503050406030204" pitchFamily="18" charset="0"/>
                </a:rPr>
                <a:t>𝜆</a:t>
              </a:r>
              <a:r>
                <a:rPr lang="en-US" b="0" i="0">
                  <a:latin typeface="Cambria Math" panose="02040503050406030204" pitchFamily="18" charset="0"/>
                  <a:ea typeface="Cambria Math" panose="02040503050406030204" pitchFamily="18" charset="0"/>
                </a:rPr>
                <a:t>=(</a:t>
              </a:r>
              <a:r>
                <a:rPr lang="en-US" b="1" i="0">
                  <a:latin typeface="Cambria Math" panose="02040503050406030204" pitchFamily="18" charset="0"/>
                </a:rPr>
                <a:t>𝐰</a:t>
              </a:r>
              <a:r>
                <a:rPr lang="en-US" b="0" i="0">
                  <a:latin typeface="Cambria Math" panose="02040503050406030204" pitchFamily="18" charset="0"/>
                </a:rPr>
                <a:t>^𝑡</a:t>
              </a:r>
              <a:r>
                <a:rPr lang="en-US" b="1" i="0">
                  <a:latin typeface="Cambria Math" panose="02040503050406030204" pitchFamily="18" charset="0"/>
                </a:rPr>
                <a:t> 𝐰</a:t>
              </a:r>
              <a:r>
                <a:rPr lang="en-US" b="0" i="0">
                  <a:latin typeface="Cambria Math" panose="02040503050406030204" pitchFamily="18" charset="0"/>
                  <a:ea typeface="Cambria Math" panose="02040503050406030204" pitchFamily="18" charset="0"/>
                </a:rPr>
                <a:t>)/(</a:t>
              </a:r>
              <a:r>
                <a:rPr lang="en-US" b="1" i="0">
                  <a:latin typeface="Cambria Math" panose="02040503050406030204" pitchFamily="18" charset="0"/>
                </a:rPr>
                <a:t>𝐯^</a:t>
              </a:r>
              <a:r>
                <a:rPr lang="en-US" i="0">
                  <a:latin typeface="Cambria Math" panose="02040503050406030204" pitchFamily="18" charset="0"/>
                </a:rPr>
                <a:t>𝑡</a:t>
              </a:r>
              <a:r>
                <a:rPr lang="en-US" b="1" i="0">
                  <a:latin typeface="Cambria Math" panose="02040503050406030204" pitchFamily="18" charset="0"/>
                  <a:ea typeface="Cambria Math" panose="02040503050406030204" pitchFamily="18" charset="0"/>
                </a:rPr>
                <a:t> 𝐯</a:t>
              </a:r>
              <a:r>
                <a:rPr lang="en-US" b="0" i="0">
                  <a:latin typeface="Cambria Math" panose="02040503050406030204" pitchFamily="18" charset="0"/>
                  <a:ea typeface="Cambria Math" panose="02040503050406030204" pitchFamily="18" charset="0"/>
                </a:rPr>
                <a:t>)&gt;0</a:t>
              </a:r>
              <a:r>
                <a:rPr lang="en-US" dirty="0"/>
                <a:t> because </a:t>
              </a:r>
              <a:r>
                <a:rPr lang="en-US" b="1" i="0">
                  <a:latin typeface="Cambria Math" panose="02040503050406030204" pitchFamily="18" charset="0"/>
                </a:rPr>
                <a:t>𝐰</a:t>
              </a:r>
              <a:r>
                <a:rPr lang="en-US" b="0" i="0">
                  <a:latin typeface="Cambria Math" panose="02040503050406030204" pitchFamily="18" charset="0"/>
                </a:rPr>
                <a:t>^𝑡</a:t>
              </a:r>
              <a:r>
                <a:rPr lang="en-US" b="1" i="0">
                  <a:latin typeface="Cambria Math" panose="02040503050406030204" pitchFamily="18" charset="0"/>
                </a:rPr>
                <a:t> 𝐰&gt;</a:t>
              </a:r>
              <a:r>
                <a:rPr lang="en-US" b="0" i="0">
                  <a:latin typeface="Cambria Math" panose="02040503050406030204" pitchFamily="18" charset="0"/>
                </a:rPr>
                <a:t>0</a:t>
              </a:r>
              <a:r>
                <a:rPr lang="en-US" dirty="0"/>
                <a:t> and </a:t>
              </a:r>
              <a:r>
                <a:rPr lang="en-US" b="1" i="0">
                  <a:latin typeface="Cambria Math" panose="02040503050406030204" pitchFamily="18" charset="0"/>
                </a:rPr>
                <a:t>𝐯</a:t>
              </a:r>
              <a:r>
                <a:rPr lang="en-US" b="0" i="0">
                  <a:latin typeface="Cambria Math" panose="02040503050406030204" pitchFamily="18" charset="0"/>
                </a:rPr>
                <a:t>^𝑡</a:t>
              </a:r>
              <a:r>
                <a:rPr lang="en-US" b="1" i="0">
                  <a:latin typeface="Cambria Math" panose="02040503050406030204" pitchFamily="18" charset="0"/>
                </a:rPr>
                <a:t> 𝐯&gt;𝟎</a:t>
              </a:r>
              <a:r>
                <a:rPr lang="en-US" dirty="0"/>
                <a:t> </a:t>
              </a:r>
            </a:p>
          </dgm:t>
        </dgm:pt>
      </mc:Fallback>
    </mc:AlternateContent>
    <dgm:pt modelId="{783F116B-F2C1-4159-B616-B76FD92505A3}" type="parTrans" cxnId="{1485A7CD-7F8A-4356-AC03-C33C09DFF3FC}">
      <dgm:prSet/>
      <dgm:spPr/>
      <dgm:t>
        <a:bodyPr/>
        <a:lstStyle/>
        <a:p>
          <a:endParaRPr lang="en-US"/>
        </a:p>
      </dgm:t>
    </dgm:pt>
    <dgm:pt modelId="{24E8BCDA-4A3D-4B70-B822-6DE7C380D1E6}" type="sibTrans" cxnId="{1485A7CD-7F8A-4356-AC03-C33C09DFF3FC}">
      <dgm:prSet/>
      <dgm:spPr/>
      <dgm:t>
        <a:bodyPr/>
        <a:lstStyle/>
        <a:p>
          <a:endParaRPr lang="en-US"/>
        </a:p>
      </dgm:t>
    </dgm:pt>
    <dgm:pt modelId="{C6037ECE-2B1B-4757-BAF6-0C89FBF15F79}" type="pres">
      <dgm:prSet presAssocID="{5F0369EE-3EDB-4D7C-9BC5-B8674EDCCBB5}" presName="outerComposite" presStyleCnt="0">
        <dgm:presLayoutVars>
          <dgm:chMax val="5"/>
          <dgm:dir val="rev"/>
          <dgm:resizeHandles val="exact"/>
        </dgm:presLayoutVars>
      </dgm:prSet>
      <dgm:spPr/>
    </dgm:pt>
    <dgm:pt modelId="{6342B2FE-D7EC-45CF-9D23-B86ED128F5B5}" type="pres">
      <dgm:prSet presAssocID="{5F0369EE-3EDB-4D7C-9BC5-B8674EDCCBB5}" presName="dummyMaxCanvas" presStyleCnt="0">
        <dgm:presLayoutVars/>
      </dgm:prSet>
      <dgm:spPr/>
    </dgm:pt>
    <dgm:pt modelId="{C9D73DEC-F2E9-41D8-8C63-0B410097D0DD}" type="pres">
      <dgm:prSet presAssocID="{5F0369EE-3EDB-4D7C-9BC5-B8674EDCCBB5}" presName="ThreeNodes_1" presStyleLbl="node1" presStyleIdx="0" presStyleCnt="3">
        <dgm:presLayoutVars>
          <dgm:bulletEnabled val="1"/>
        </dgm:presLayoutVars>
      </dgm:prSet>
      <dgm:spPr/>
    </dgm:pt>
    <dgm:pt modelId="{CC8B89C7-050B-4E98-9E13-62AB7187F109}" type="pres">
      <dgm:prSet presAssocID="{5F0369EE-3EDB-4D7C-9BC5-B8674EDCCBB5}" presName="ThreeNodes_2" presStyleLbl="node1" presStyleIdx="1" presStyleCnt="3">
        <dgm:presLayoutVars>
          <dgm:bulletEnabled val="1"/>
        </dgm:presLayoutVars>
      </dgm:prSet>
      <dgm:spPr/>
    </dgm:pt>
    <dgm:pt modelId="{FF8A52CD-07CB-49DD-9871-7FF4999F3610}" type="pres">
      <dgm:prSet presAssocID="{5F0369EE-3EDB-4D7C-9BC5-B8674EDCCBB5}" presName="ThreeNodes_3" presStyleLbl="node1" presStyleIdx="2" presStyleCnt="3">
        <dgm:presLayoutVars>
          <dgm:bulletEnabled val="1"/>
        </dgm:presLayoutVars>
      </dgm:prSet>
      <dgm:spPr/>
    </dgm:pt>
    <dgm:pt modelId="{62F195AC-F0E4-4AA2-BD7D-CDE9C318F710}" type="pres">
      <dgm:prSet presAssocID="{5F0369EE-3EDB-4D7C-9BC5-B8674EDCCBB5}" presName="ThreeConn_1-2" presStyleLbl="fgAccFollowNode1" presStyleIdx="0" presStyleCnt="2">
        <dgm:presLayoutVars>
          <dgm:bulletEnabled val="1"/>
        </dgm:presLayoutVars>
      </dgm:prSet>
      <dgm:spPr/>
    </dgm:pt>
    <dgm:pt modelId="{C5183992-4DCB-407B-BB18-9804749C6DA4}" type="pres">
      <dgm:prSet presAssocID="{5F0369EE-3EDB-4D7C-9BC5-B8674EDCCBB5}" presName="ThreeConn_2-3" presStyleLbl="fgAccFollowNode1" presStyleIdx="1" presStyleCnt="2">
        <dgm:presLayoutVars>
          <dgm:bulletEnabled val="1"/>
        </dgm:presLayoutVars>
      </dgm:prSet>
      <dgm:spPr/>
    </dgm:pt>
    <dgm:pt modelId="{E7A4D493-5FC0-4242-9927-CE123F484EF0}" type="pres">
      <dgm:prSet presAssocID="{5F0369EE-3EDB-4D7C-9BC5-B8674EDCCBB5}" presName="ThreeNodes_1_text" presStyleLbl="node1" presStyleIdx="2" presStyleCnt="3">
        <dgm:presLayoutVars>
          <dgm:bulletEnabled val="1"/>
        </dgm:presLayoutVars>
      </dgm:prSet>
      <dgm:spPr/>
    </dgm:pt>
    <dgm:pt modelId="{DBEF8E5B-2C92-49F0-B9E7-B42192DE72D9}" type="pres">
      <dgm:prSet presAssocID="{5F0369EE-3EDB-4D7C-9BC5-B8674EDCCBB5}" presName="ThreeNodes_2_text" presStyleLbl="node1" presStyleIdx="2" presStyleCnt="3">
        <dgm:presLayoutVars>
          <dgm:bulletEnabled val="1"/>
        </dgm:presLayoutVars>
      </dgm:prSet>
      <dgm:spPr/>
    </dgm:pt>
    <dgm:pt modelId="{59112FD2-63D9-4DBE-99EE-8C592564C27E}" type="pres">
      <dgm:prSet presAssocID="{5F0369EE-3EDB-4D7C-9BC5-B8674EDCCBB5}" presName="ThreeNodes_3_text" presStyleLbl="node1" presStyleIdx="2" presStyleCnt="3">
        <dgm:presLayoutVars>
          <dgm:bulletEnabled val="1"/>
        </dgm:presLayoutVars>
      </dgm:prSet>
      <dgm:spPr/>
    </dgm:pt>
  </dgm:ptLst>
  <dgm:cxnLst>
    <dgm:cxn modelId="{B43E4708-0469-442F-A7C3-4641C654D752}" type="presOf" srcId="{BC2A59D0-D3E2-415D-A7F7-A30C15059A8D}" destId="{DBEF8E5B-2C92-49F0-B9E7-B42192DE72D9}" srcOrd="1" destOrd="0" presId="urn:microsoft.com/office/officeart/2005/8/layout/vProcess5"/>
    <dgm:cxn modelId="{58E5AE28-6E02-4037-A522-92E48236F97A}" type="presOf" srcId="{8DB07139-E715-436C-A5B6-8C9B6D370812}" destId="{C9D73DEC-F2E9-41D8-8C63-0B410097D0DD}" srcOrd="0" destOrd="0" presId="urn:microsoft.com/office/officeart/2005/8/layout/vProcess5"/>
    <dgm:cxn modelId="{2D594F35-D322-47D0-B4FE-1D9C695B5470}" type="presOf" srcId="{4105EC3C-DA94-4B88-8111-7FF8B80D49CF}" destId="{C5183992-4DCB-407B-BB18-9804749C6DA4}" srcOrd="0" destOrd="0" presId="urn:microsoft.com/office/officeart/2005/8/layout/vProcess5"/>
    <dgm:cxn modelId="{619D1539-97DE-4659-B059-4F827269ECEE}" type="presOf" srcId="{7B98C549-52D1-4913-9871-D48EB0BD9D15}" destId="{59112FD2-63D9-4DBE-99EE-8C592564C27E}" srcOrd="1" destOrd="0" presId="urn:microsoft.com/office/officeart/2005/8/layout/vProcess5"/>
    <dgm:cxn modelId="{8BD69561-9DCD-48B4-98D5-24B0BA229B88}" srcId="{5F0369EE-3EDB-4D7C-9BC5-B8674EDCCBB5}" destId="{8DB07139-E715-436C-A5B6-8C9B6D370812}" srcOrd="0" destOrd="0" parTransId="{DAF48955-5E8C-4F27-8498-64FDC1D5BAEE}" sibTransId="{FBD1A554-EA42-4B4A-AD5D-B198E4FF1E46}"/>
    <dgm:cxn modelId="{DA8E3A52-2328-4F4A-A6FB-5A109528BF2D}" type="presOf" srcId="{BC2A59D0-D3E2-415D-A7F7-A30C15059A8D}" destId="{CC8B89C7-050B-4E98-9E13-62AB7187F109}" srcOrd="0" destOrd="0" presId="urn:microsoft.com/office/officeart/2005/8/layout/vProcess5"/>
    <dgm:cxn modelId="{63786284-A724-4E7D-8095-4F070A6AABB4}" type="presOf" srcId="{FBD1A554-EA42-4B4A-AD5D-B198E4FF1E46}" destId="{62F195AC-F0E4-4AA2-BD7D-CDE9C318F710}" srcOrd="0" destOrd="0" presId="urn:microsoft.com/office/officeart/2005/8/layout/vProcess5"/>
    <dgm:cxn modelId="{F7A33587-E4DA-4987-8163-ED415AE689C7}" type="presOf" srcId="{5F0369EE-3EDB-4D7C-9BC5-B8674EDCCBB5}" destId="{C6037ECE-2B1B-4757-BAF6-0C89FBF15F79}" srcOrd="0" destOrd="0" presId="urn:microsoft.com/office/officeart/2005/8/layout/vProcess5"/>
    <dgm:cxn modelId="{B8734B9F-083E-4EAF-BFFC-5A4A24ED0D02}" srcId="{5F0369EE-3EDB-4D7C-9BC5-B8674EDCCBB5}" destId="{BC2A59D0-D3E2-415D-A7F7-A30C15059A8D}" srcOrd="1" destOrd="0" parTransId="{DF7690A0-C9F7-4E3A-A4DE-704A0C80193C}" sibTransId="{4105EC3C-DA94-4B88-8111-7FF8B80D49CF}"/>
    <dgm:cxn modelId="{1485A7CD-7F8A-4356-AC03-C33C09DFF3FC}" srcId="{5F0369EE-3EDB-4D7C-9BC5-B8674EDCCBB5}" destId="{7B98C549-52D1-4913-9871-D48EB0BD9D15}" srcOrd="2" destOrd="0" parTransId="{783F116B-F2C1-4159-B616-B76FD92505A3}" sibTransId="{24E8BCDA-4A3D-4B70-B822-6DE7C380D1E6}"/>
    <dgm:cxn modelId="{F69F9DDA-E9AB-4994-BB05-420A8AAD45C6}" type="presOf" srcId="{7B98C549-52D1-4913-9871-D48EB0BD9D15}" destId="{FF8A52CD-07CB-49DD-9871-7FF4999F3610}" srcOrd="0" destOrd="0" presId="urn:microsoft.com/office/officeart/2005/8/layout/vProcess5"/>
    <dgm:cxn modelId="{668B26F3-FB98-447C-A580-189730F4BF9A}" type="presOf" srcId="{8DB07139-E715-436C-A5B6-8C9B6D370812}" destId="{E7A4D493-5FC0-4242-9927-CE123F484EF0}" srcOrd="1" destOrd="0" presId="urn:microsoft.com/office/officeart/2005/8/layout/vProcess5"/>
    <dgm:cxn modelId="{F87E7EAA-E11B-4B30-AD75-52F64B2E0C7D}" type="presParOf" srcId="{C6037ECE-2B1B-4757-BAF6-0C89FBF15F79}" destId="{6342B2FE-D7EC-45CF-9D23-B86ED128F5B5}" srcOrd="0" destOrd="0" presId="urn:microsoft.com/office/officeart/2005/8/layout/vProcess5"/>
    <dgm:cxn modelId="{9B0347E0-9F9F-412A-9D74-549A33900A47}" type="presParOf" srcId="{C6037ECE-2B1B-4757-BAF6-0C89FBF15F79}" destId="{C9D73DEC-F2E9-41D8-8C63-0B410097D0DD}" srcOrd="1" destOrd="0" presId="urn:microsoft.com/office/officeart/2005/8/layout/vProcess5"/>
    <dgm:cxn modelId="{5C255EA9-A632-4141-A3B8-227A8B9A7A80}" type="presParOf" srcId="{C6037ECE-2B1B-4757-BAF6-0C89FBF15F79}" destId="{CC8B89C7-050B-4E98-9E13-62AB7187F109}" srcOrd="2" destOrd="0" presId="urn:microsoft.com/office/officeart/2005/8/layout/vProcess5"/>
    <dgm:cxn modelId="{DA174961-3FC4-4CB6-A187-BE847D81A384}" type="presParOf" srcId="{C6037ECE-2B1B-4757-BAF6-0C89FBF15F79}" destId="{FF8A52CD-07CB-49DD-9871-7FF4999F3610}" srcOrd="3" destOrd="0" presId="urn:microsoft.com/office/officeart/2005/8/layout/vProcess5"/>
    <dgm:cxn modelId="{26B99B59-62F1-42C7-8BAC-3177FB974534}" type="presParOf" srcId="{C6037ECE-2B1B-4757-BAF6-0C89FBF15F79}" destId="{62F195AC-F0E4-4AA2-BD7D-CDE9C318F710}" srcOrd="4" destOrd="0" presId="urn:microsoft.com/office/officeart/2005/8/layout/vProcess5"/>
    <dgm:cxn modelId="{62AAF383-8C2E-4FFD-B552-5F2D7EBE3F23}" type="presParOf" srcId="{C6037ECE-2B1B-4757-BAF6-0C89FBF15F79}" destId="{C5183992-4DCB-407B-BB18-9804749C6DA4}" srcOrd="5" destOrd="0" presId="urn:microsoft.com/office/officeart/2005/8/layout/vProcess5"/>
    <dgm:cxn modelId="{7B1623EB-EAAF-4664-B30E-1105BAD8BFA7}" type="presParOf" srcId="{C6037ECE-2B1B-4757-BAF6-0C89FBF15F79}" destId="{E7A4D493-5FC0-4242-9927-CE123F484EF0}" srcOrd="6" destOrd="0" presId="urn:microsoft.com/office/officeart/2005/8/layout/vProcess5"/>
    <dgm:cxn modelId="{0EAA800B-B501-409D-B93A-EBFD6718F353}" type="presParOf" srcId="{C6037ECE-2B1B-4757-BAF6-0C89FBF15F79}" destId="{DBEF8E5B-2C92-49F0-B9E7-B42192DE72D9}" srcOrd="7" destOrd="0" presId="urn:microsoft.com/office/officeart/2005/8/layout/vProcess5"/>
    <dgm:cxn modelId="{F9B8068C-8606-4CF9-9063-286C14EE7453}" type="presParOf" srcId="{C6037ECE-2B1B-4757-BAF6-0C89FBF15F79}" destId="{59112FD2-63D9-4DBE-99EE-8C592564C27E}" srcOrd="8" destOrd="0" presId="urn:microsoft.com/office/officeart/2005/8/layout/vProcess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F0369EE-3EDB-4D7C-9BC5-B8674EDCCBB5}"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US"/>
        </a:p>
      </dgm:t>
    </dgm:pt>
    <dgm:pt modelId="{8DB07139-E715-436C-A5B6-8C9B6D370812}">
      <dgm:prSet phldrT="[Text]"/>
      <dgm:spPr>
        <a:blipFill>
          <a:blip xmlns:r="http://schemas.openxmlformats.org/officeDocument/2006/relationships" r:embed="rId1"/>
          <a:stretch>
            <a:fillRect b="-1843"/>
          </a:stretch>
        </a:blipFill>
      </dgm:spPr>
      <dgm:t>
        <a:bodyPr/>
        <a:lstStyle/>
        <a:p>
          <a:r>
            <a:rPr lang="en-US">
              <a:noFill/>
            </a:rPr>
            <a:t> </a:t>
          </a:r>
        </a:p>
      </dgm:t>
    </dgm:pt>
    <dgm:pt modelId="{DAF48955-5E8C-4F27-8498-64FDC1D5BAEE}" type="parTrans" cxnId="{8BD69561-9DCD-48B4-98D5-24B0BA229B88}">
      <dgm:prSet/>
      <dgm:spPr/>
      <dgm:t>
        <a:bodyPr/>
        <a:lstStyle/>
        <a:p>
          <a:endParaRPr lang="en-US"/>
        </a:p>
      </dgm:t>
    </dgm:pt>
    <dgm:pt modelId="{FBD1A554-EA42-4B4A-AD5D-B198E4FF1E46}" type="sibTrans" cxnId="{8BD69561-9DCD-48B4-98D5-24B0BA229B88}">
      <dgm:prSet/>
      <dgm:spPr/>
      <dgm:t>
        <a:bodyPr/>
        <a:lstStyle/>
        <a:p>
          <a:endParaRPr lang="en-US"/>
        </a:p>
      </dgm:t>
    </dgm:pt>
    <dgm:pt modelId="{BC2A59D0-D3E2-415D-A7F7-A30C15059A8D}">
      <dgm:prSet phldrT="[Text]"/>
      <dgm:spPr>
        <a:blipFill>
          <a:blip xmlns:r="http://schemas.openxmlformats.org/officeDocument/2006/relationships" r:embed="rId2"/>
          <a:stretch>
            <a:fillRect/>
          </a:stretch>
        </a:blipFill>
      </dgm:spPr>
      <dgm:t>
        <a:bodyPr/>
        <a:lstStyle/>
        <a:p>
          <a:r>
            <a:rPr lang="en-US">
              <a:noFill/>
            </a:rPr>
            <a:t> </a:t>
          </a:r>
        </a:p>
      </dgm:t>
    </dgm:pt>
    <dgm:pt modelId="{DF7690A0-C9F7-4E3A-A4DE-704A0C80193C}" type="parTrans" cxnId="{B8734B9F-083E-4EAF-BFFC-5A4A24ED0D02}">
      <dgm:prSet/>
      <dgm:spPr/>
      <dgm:t>
        <a:bodyPr/>
        <a:lstStyle/>
        <a:p>
          <a:endParaRPr lang="en-US"/>
        </a:p>
      </dgm:t>
    </dgm:pt>
    <dgm:pt modelId="{4105EC3C-DA94-4B88-8111-7FF8B80D49CF}" type="sibTrans" cxnId="{B8734B9F-083E-4EAF-BFFC-5A4A24ED0D02}">
      <dgm:prSet/>
      <dgm:spPr/>
      <dgm:t>
        <a:bodyPr/>
        <a:lstStyle/>
        <a:p>
          <a:endParaRPr lang="en-US"/>
        </a:p>
      </dgm:t>
    </dgm:pt>
    <dgm:pt modelId="{7B98C549-52D1-4913-9871-D48EB0BD9D15}">
      <dgm:prSet phldrT="[Text]"/>
      <dgm:spPr>
        <a:blipFill>
          <a:blip xmlns:r="http://schemas.openxmlformats.org/officeDocument/2006/relationships" r:embed="rId3"/>
          <a:stretch>
            <a:fillRect/>
          </a:stretch>
        </a:blipFill>
      </dgm:spPr>
      <dgm:t>
        <a:bodyPr/>
        <a:lstStyle/>
        <a:p>
          <a:r>
            <a:rPr lang="en-US">
              <a:noFill/>
            </a:rPr>
            <a:t> </a:t>
          </a:r>
        </a:p>
      </dgm:t>
    </dgm:pt>
    <dgm:pt modelId="{783F116B-F2C1-4159-B616-B76FD92505A3}" type="parTrans" cxnId="{1485A7CD-7F8A-4356-AC03-C33C09DFF3FC}">
      <dgm:prSet/>
      <dgm:spPr/>
      <dgm:t>
        <a:bodyPr/>
        <a:lstStyle/>
        <a:p>
          <a:endParaRPr lang="en-US"/>
        </a:p>
      </dgm:t>
    </dgm:pt>
    <dgm:pt modelId="{24E8BCDA-4A3D-4B70-B822-6DE7C380D1E6}" type="sibTrans" cxnId="{1485A7CD-7F8A-4356-AC03-C33C09DFF3FC}">
      <dgm:prSet/>
      <dgm:spPr/>
      <dgm:t>
        <a:bodyPr/>
        <a:lstStyle/>
        <a:p>
          <a:endParaRPr lang="en-US"/>
        </a:p>
      </dgm:t>
    </dgm:pt>
    <dgm:pt modelId="{C6037ECE-2B1B-4757-BAF6-0C89FBF15F79}" type="pres">
      <dgm:prSet presAssocID="{5F0369EE-3EDB-4D7C-9BC5-B8674EDCCBB5}" presName="outerComposite" presStyleCnt="0">
        <dgm:presLayoutVars>
          <dgm:chMax val="5"/>
          <dgm:dir val="rev"/>
          <dgm:resizeHandles val="exact"/>
        </dgm:presLayoutVars>
      </dgm:prSet>
      <dgm:spPr/>
    </dgm:pt>
    <dgm:pt modelId="{6342B2FE-D7EC-45CF-9D23-B86ED128F5B5}" type="pres">
      <dgm:prSet presAssocID="{5F0369EE-3EDB-4D7C-9BC5-B8674EDCCBB5}" presName="dummyMaxCanvas" presStyleCnt="0">
        <dgm:presLayoutVars/>
      </dgm:prSet>
      <dgm:spPr/>
    </dgm:pt>
    <dgm:pt modelId="{C9D73DEC-F2E9-41D8-8C63-0B410097D0DD}" type="pres">
      <dgm:prSet presAssocID="{5F0369EE-3EDB-4D7C-9BC5-B8674EDCCBB5}" presName="ThreeNodes_1" presStyleLbl="node1" presStyleIdx="0" presStyleCnt="3">
        <dgm:presLayoutVars>
          <dgm:bulletEnabled val="1"/>
        </dgm:presLayoutVars>
      </dgm:prSet>
      <dgm:spPr/>
    </dgm:pt>
    <dgm:pt modelId="{CC8B89C7-050B-4E98-9E13-62AB7187F109}" type="pres">
      <dgm:prSet presAssocID="{5F0369EE-3EDB-4D7C-9BC5-B8674EDCCBB5}" presName="ThreeNodes_2" presStyleLbl="node1" presStyleIdx="1" presStyleCnt="3">
        <dgm:presLayoutVars>
          <dgm:bulletEnabled val="1"/>
        </dgm:presLayoutVars>
      </dgm:prSet>
      <dgm:spPr/>
    </dgm:pt>
    <dgm:pt modelId="{FF8A52CD-07CB-49DD-9871-7FF4999F3610}" type="pres">
      <dgm:prSet presAssocID="{5F0369EE-3EDB-4D7C-9BC5-B8674EDCCBB5}" presName="ThreeNodes_3" presStyleLbl="node1" presStyleIdx="2" presStyleCnt="3">
        <dgm:presLayoutVars>
          <dgm:bulletEnabled val="1"/>
        </dgm:presLayoutVars>
      </dgm:prSet>
      <dgm:spPr/>
    </dgm:pt>
    <dgm:pt modelId="{62F195AC-F0E4-4AA2-BD7D-CDE9C318F710}" type="pres">
      <dgm:prSet presAssocID="{5F0369EE-3EDB-4D7C-9BC5-B8674EDCCBB5}" presName="ThreeConn_1-2" presStyleLbl="fgAccFollowNode1" presStyleIdx="0" presStyleCnt="2">
        <dgm:presLayoutVars>
          <dgm:bulletEnabled val="1"/>
        </dgm:presLayoutVars>
      </dgm:prSet>
      <dgm:spPr/>
    </dgm:pt>
    <dgm:pt modelId="{C5183992-4DCB-407B-BB18-9804749C6DA4}" type="pres">
      <dgm:prSet presAssocID="{5F0369EE-3EDB-4D7C-9BC5-B8674EDCCBB5}" presName="ThreeConn_2-3" presStyleLbl="fgAccFollowNode1" presStyleIdx="1" presStyleCnt="2">
        <dgm:presLayoutVars>
          <dgm:bulletEnabled val="1"/>
        </dgm:presLayoutVars>
      </dgm:prSet>
      <dgm:spPr/>
    </dgm:pt>
    <dgm:pt modelId="{E7A4D493-5FC0-4242-9927-CE123F484EF0}" type="pres">
      <dgm:prSet presAssocID="{5F0369EE-3EDB-4D7C-9BC5-B8674EDCCBB5}" presName="ThreeNodes_1_text" presStyleLbl="node1" presStyleIdx="2" presStyleCnt="3">
        <dgm:presLayoutVars>
          <dgm:bulletEnabled val="1"/>
        </dgm:presLayoutVars>
      </dgm:prSet>
      <dgm:spPr/>
    </dgm:pt>
    <dgm:pt modelId="{DBEF8E5B-2C92-49F0-B9E7-B42192DE72D9}" type="pres">
      <dgm:prSet presAssocID="{5F0369EE-3EDB-4D7C-9BC5-B8674EDCCBB5}" presName="ThreeNodes_2_text" presStyleLbl="node1" presStyleIdx="2" presStyleCnt="3">
        <dgm:presLayoutVars>
          <dgm:bulletEnabled val="1"/>
        </dgm:presLayoutVars>
      </dgm:prSet>
      <dgm:spPr/>
    </dgm:pt>
    <dgm:pt modelId="{59112FD2-63D9-4DBE-99EE-8C592564C27E}" type="pres">
      <dgm:prSet presAssocID="{5F0369EE-3EDB-4D7C-9BC5-B8674EDCCBB5}" presName="ThreeNodes_3_text" presStyleLbl="node1" presStyleIdx="2" presStyleCnt="3">
        <dgm:presLayoutVars>
          <dgm:bulletEnabled val="1"/>
        </dgm:presLayoutVars>
      </dgm:prSet>
      <dgm:spPr/>
    </dgm:pt>
  </dgm:ptLst>
  <dgm:cxnLst>
    <dgm:cxn modelId="{B43E4708-0469-442F-A7C3-4641C654D752}" type="presOf" srcId="{BC2A59D0-D3E2-415D-A7F7-A30C15059A8D}" destId="{DBEF8E5B-2C92-49F0-B9E7-B42192DE72D9}" srcOrd="1" destOrd="0" presId="urn:microsoft.com/office/officeart/2005/8/layout/vProcess5"/>
    <dgm:cxn modelId="{58E5AE28-6E02-4037-A522-92E48236F97A}" type="presOf" srcId="{8DB07139-E715-436C-A5B6-8C9B6D370812}" destId="{C9D73DEC-F2E9-41D8-8C63-0B410097D0DD}" srcOrd="0" destOrd="0" presId="urn:microsoft.com/office/officeart/2005/8/layout/vProcess5"/>
    <dgm:cxn modelId="{2D594F35-D322-47D0-B4FE-1D9C695B5470}" type="presOf" srcId="{4105EC3C-DA94-4B88-8111-7FF8B80D49CF}" destId="{C5183992-4DCB-407B-BB18-9804749C6DA4}" srcOrd="0" destOrd="0" presId="urn:microsoft.com/office/officeart/2005/8/layout/vProcess5"/>
    <dgm:cxn modelId="{619D1539-97DE-4659-B059-4F827269ECEE}" type="presOf" srcId="{7B98C549-52D1-4913-9871-D48EB0BD9D15}" destId="{59112FD2-63D9-4DBE-99EE-8C592564C27E}" srcOrd="1" destOrd="0" presId="urn:microsoft.com/office/officeart/2005/8/layout/vProcess5"/>
    <dgm:cxn modelId="{8BD69561-9DCD-48B4-98D5-24B0BA229B88}" srcId="{5F0369EE-3EDB-4D7C-9BC5-B8674EDCCBB5}" destId="{8DB07139-E715-436C-A5B6-8C9B6D370812}" srcOrd="0" destOrd="0" parTransId="{DAF48955-5E8C-4F27-8498-64FDC1D5BAEE}" sibTransId="{FBD1A554-EA42-4B4A-AD5D-B198E4FF1E46}"/>
    <dgm:cxn modelId="{DA8E3A52-2328-4F4A-A6FB-5A109528BF2D}" type="presOf" srcId="{BC2A59D0-D3E2-415D-A7F7-A30C15059A8D}" destId="{CC8B89C7-050B-4E98-9E13-62AB7187F109}" srcOrd="0" destOrd="0" presId="urn:microsoft.com/office/officeart/2005/8/layout/vProcess5"/>
    <dgm:cxn modelId="{63786284-A724-4E7D-8095-4F070A6AABB4}" type="presOf" srcId="{FBD1A554-EA42-4B4A-AD5D-B198E4FF1E46}" destId="{62F195AC-F0E4-4AA2-BD7D-CDE9C318F710}" srcOrd="0" destOrd="0" presId="urn:microsoft.com/office/officeart/2005/8/layout/vProcess5"/>
    <dgm:cxn modelId="{F7A33587-E4DA-4987-8163-ED415AE689C7}" type="presOf" srcId="{5F0369EE-3EDB-4D7C-9BC5-B8674EDCCBB5}" destId="{C6037ECE-2B1B-4757-BAF6-0C89FBF15F79}" srcOrd="0" destOrd="0" presId="urn:microsoft.com/office/officeart/2005/8/layout/vProcess5"/>
    <dgm:cxn modelId="{B8734B9F-083E-4EAF-BFFC-5A4A24ED0D02}" srcId="{5F0369EE-3EDB-4D7C-9BC5-B8674EDCCBB5}" destId="{BC2A59D0-D3E2-415D-A7F7-A30C15059A8D}" srcOrd="1" destOrd="0" parTransId="{DF7690A0-C9F7-4E3A-A4DE-704A0C80193C}" sibTransId="{4105EC3C-DA94-4B88-8111-7FF8B80D49CF}"/>
    <dgm:cxn modelId="{1485A7CD-7F8A-4356-AC03-C33C09DFF3FC}" srcId="{5F0369EE-3EDB-4D7C-9BC5-B8674EDCCBB5}" destId="{7B98C549-52D1-4913-9871-D48EB0BD9D15}" srcOrd="2" destOrd="0" parTransId="{783F116B-F2C1-4159-B616-B76FD92505A3}" sibTransId="{24E8BCDA-4A3D-4B70-B822-6DE7C380D1E6}"/>
    <dgm:cxn modelId="{F69F9DDA-E9AB-4994-BB05-420A8AAD45C6}" type="presOf" srcId="{7B98C549-52D1-4913-9871-D48EB0BD9D15}" destId="{FF8A52CD-07CB-49DD-9871-7FF4999F3610}" srcOrd="0" destOrd="0" presId="urn:microsoft.com/office/officeart/2005/8/layout/vProcess5"/>
    <dgm:cxn modelId="{668B26F3-FB98-447C-A580-189730F4BF9A}" type="presOf" srcId="{8DB07139-E715-436C-A5B6-8C9B6D370812}" destId="{E7A4D493-5FC0-4242-9927-CE123F484EF0}" srcOrd="1" destOrd="0" presId="urn:microsoft.com/office/officeart/2005/8/layout/vProcess5"/>
    <dgm:cxn modelId="{F87E7EAA-E11B-4B30-AD75-52F64B2E0C7D}" type="presParOf" srcId="{C6037ECE-2B1B-4757-BAF6-0C89FBF15F79}" destId="{6342B2FE-D7EC-45CF-9D23-B86ED128F5B5}" srcOrd="0" destOrd="0" presId="urn:microsoft.com/office/officeart/2005/8/layout/vProcess5"/>
    <dgm:cxn modelId="{9B0347E0-9F9F-412A-9D74-549A33900A47}" type="presParOf" srcId="{C6037ECE-2B1B-4757-BAF6-0C89FBF15F79}" destId="{C9D73DEC-F2E9-41D8-8C63-0B410097D0DD}" srcOrd="1" destOrd="0" presId="urn:microsoft.com/office/officeart/2005/8/layout/vProcess5"/>
    <dgm:cxn modelId="{5C255EA9-A632-4141-A3B8-227A8B9A7A80}" type="presParOf" srcId="{C6037ECE-2B1B-4757-BAF6-0C89FBF15F79}" destId="{CC8B89C7-050B-4E98-9E13-62AB7187F109}" srcOrd="2" destOrd="0" presId="urn:microsoft.com/office/officeart/2005/8/layout/vProcess5"/>
    <dgm:cxn modelId="{DA174961-3FC4-4CB6-A187-BE847D81A384}" type="presParOf" srcId="{C6037ECE-2B1B-4757-BAF6-0C89FBF15F79}" destId="{FF8A52CD-07CB-49DD-9871-7FF4999F3610}" srcOrd="3" destOrd="0" presId="urn:microsoft.com/office/officeart/2005/8/layout/vProcess5"/>
    <dgm:cxn modelId="{26B99B59-62F1-42C7-8BAC-3177FB974534}" type="presParOf" srcId="{C6037ECE-2B1B-4757-BAF6-0C89FBF15F79}" destId="{62F195AC-F0E4-4AA2-BD7D-CDE9C318F710}" srcOrd="4" destOrd="0" presId="urn:microsoft.com/office/officeart/2005/8/layout/vProcess5"/>
    <dgm:cxn modelId="{62AAF383-8C2E-4FFD-B552-5F2D7EBE3F23}" type="presParOf" srcId="{C6037ECE-2B1B-4757-BAF6-0C89FBF15F79}" destId="{C5183992-4DCB-407B-BB18-9804749C6DA4}" srcOrd="5" destOrd="0" presId="urn:microsoft.com/office/officeart/2005/8/layout/vProcess5"/>
    <dgm:cxn modelId="{7B1623EB-EAAF-4664-B30E-1105BAD8BFA7}" type="presParOf" srcId="{C6037ECE-2B1B-4757-BAF6-0C89FBF15F79}" destId="{E7A4D493-5FC0-4242-9927-CE123F484EF0}" srcOrd="6" destOrd="0" presId="urn:microsoft.com/office/officeart/2005/8/layout/vProcess5"/>
    <dgm:cxn modelId="{0EAA800B-B501-409D-B93A-EBFD6718F353}" type="presParOf" srcId="{C6037ECE-2B1B-4757-BAF6-0C89FBF15F79}" destId="{DBEF8E5B-2C92-49F0-B9E7-B42192DE72D9}" srcOrd="7" destOrd="0" presId="urn:microsoft.com/office/officeart/2005/8/layout/vProcess5"/>
    <dgm:cxn modelId="{F9B8068C-8606-4CF9-9063-286C14EE7453}" type="presParOf" srcId="{C6037ECE-2B1B-4757-BAF6-0C89FBF15F79}" destId="{59112FD2-63D9-4DBE-99EE-8C592564C27E}" srcOrd="8" destOrd="0" presId="urn:microsoft.com/office/officeart/2005/8/layout/vProcess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40773FD-B334-4ED3-BC0F-724BE11CD7CD}"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US"/>
        </a:p>
      </dgm:t>
    </dgm:pt>
    <dgm:pt modelId="{732AE57E-BF08-4CC2-BE9E-5F48139380AA}">
      <dgm:prSet phldrT="[Text]"/>
      <dgm:spPr/>
      <dgm:t>
        <a:bodyPr/>
        <a:lstStyle/>
        <a:p>
          <a:r>
            <a:rPr lang="en-US" dirty="0"/>
            <a:t>Suppose we only want those eigenvalues that satisfy a criterion (e.g., greater than one).  </a:t>
          </a:r>
        </a:p>
      </dgm:t>
    </dgm:pt>
    <dgm:pt modelId="{46A03F9A-F4E6-4847-B830-AF58C6CC09A1}" type="parTrans" cxnId="{7FCBD7E7-17C9-4012-B0F4-5D1B62E0527C}">
      <dgm:prSet/>
      <dgm:spPr/>
      <dgm:t>
        <a:bodyPr/>
        <a:lstStyle/>
        <a:p>
          <a:endParaRPr lang="en-US"/>
        </a:p>
      </dgm:t>
    </dgm:pt>
    <dgm:pt modelId="{E080D50E-656B-4612-842F-D93B106DEF49}" type="sibTrans" cxnId="{7FCBD7E7-17C9-4012-B0F4-5D1B62E0527C}">
      <dgm:prSet/>
      <dgm:spPr/>
      <dgm:t>
        <a:bodyPr/>
        <a:lstStyle/>
        <a:p>
          <a:endParaRPr lang="en-US"/>
        </a:p>
      </dgm:t>
    </dgm:pt>
    <mc:AlternateContent xmlns:mc="http://schemas.openxmlformats.org/markup-compatibility/2006" xmlns:a14="http://schemas.microsoft.com/office/drawing/2010/main">
      <mc:Choice Requires="a14">
        <dgm:pt modelId="{BC564DC5-3934-48D2-9BAB-31BE836D47C3}">
          <dgm:prSet phldrT="[Text]"/>
          <dgm:spPr/>
          <dgm:t>
            <a:bodyPr/>
            <a:lstStyle/>
            <a:p>
              <a:r>
                <a:rPr lang="en-US" dirty="0"/>
                <a:t>As a result, </a:t>
              </a:r>
              <a14:m>
                <m:oMath xmlns:m="http://schemas.openxmlformats.org/officeDocument/2006/math">
                  <m:r>
                    <a:rPr lang="en-US" b="0" i="1" smtClean="0">
                      <a:latin typeface="Cambria Math" panose="02040503050406030204" pitchFamily="18" charset="0"/>
                    </a:rPr>
                    <m:t>𝑞</m:t>
                  </m:r>
                </m:oMath>
              </a14:m>
              <a:r>
                <a:rPr lang="en-US" dirty="0"/>
                <a:t> eigenvalues satisfied the criterion. </a:t>
              </a:r>
            </a:p>
          </dgm:t>
        </dgm:pt>
      </mc:Choice>
      <mc:Fallback xmlns="">
        <dgm:pt modelId="{BC564DC5-3934-48D2-9BAB-31BE836D47C3}">
          <dgm:prSet phldrT="[Text]"/>
          <dgm:spPr/>
          <dgm:t>
            <a:bodyPr/>
            <a:lstStyle/>
            <a:p>
              <a:r>
                <a:rPr lang="en-US" dirty="0"/>
                <a:t>As a result, </a:t>
              </a:r>
              <a:r>
                <a:rPr lang="en-US" b="0" i="0">
                  <a:latin typeface="Cambria Math" panose="02040503050406030204" pitchFamily="18" charset="0"/>
                </a:rPr>
                <a:t>𝑞</a:t>
              </a:r>
              <a:r>
                <a:rPr lang="en-US" dirty="0"/>
                <a:t> eigenvalues satisfied the criterion. </a:t>
              </a:r>
            </a:p>
          </dgm:t>
        </dgm:pt>
      </mc:Fallback>
    </mc:AlternateContent>
    <dgm:pt modelId="{2D5C279F-519A-4F6D-B740-BCA979A458DE}" type="parTrans" cxnId="{6798ECA2-C75A-4D6B-B465-B2C9F8B4B1E7}">
      <dgm:prSet/>
      <dgm:spPr/>
      <dgm:t>
        <a:bodyPr/>
        <a:lstStyle/>
        <a:p>
          <a:endParaRPr lang="en-US"/>
        </a:p>
      </dgm:t>
    </dgm:pt>
    <dgm:pt modelId="{509C9372-EC61-4FA7-9143-74445D5E49D6}" type="sibTrans" cxnId="{6798ECA2-C75A-4D6B-B465-B2C9F8B4B1E7}">
      <dgm:prSet/>
      <dgm:spPr/>
      <dgm:t>
        <a:bodyPr/>
        <a:lstStyle/>
        <a:p>
          <a:endParaRPr lang="en-US"/>
        </a:p>
      </dgm:t>
    </dgm:pt>
    <mc:AlternateContent xmlns:mc="http://schemas.openxmlformats.org/markup-compatibility/2006" xmlns:a14="http://schemas.microsoft.com/office/drawing/2010/main">
      <mc:Choice Requires="a14">
        <dgm:pt modelId="{FA620A29-4269-4D17-A242-8F458238382E}">
          <dgm:prSet phldrT="[Text]"/>
          <dgm:spPr/>
          <dgm:t>
            <a:bodyPr/>
            <a:lstStyle/>
            <a:p>
              <a:r>
                <a:rPr lang="en-US" dirty="0"/>
                <a:t>The matrix </a:t>
              </a:r>
              <a14:m>
                <m:oMath xmlns:m="http://schemas.openxmlformats.org/officeDocument/2006/math">
                  <m:r>
                    <a:rPr lang="en-US" b="1" i="0" smtClean="0">
                      <a:latin typeface="Cambria Math" panose="02040503050406030204" pitchFamily="18" charset="0"/>
                    </a:rPr>
                    <m:t>𝐕</m:t>
                  </m:r>
                </m:oMath>
              </a14:m>
              <a:r>
                <a:rPr lang="en-US" dirty="0"/>
                <a:t> consists of the corresponding </a:t>
              </a:r>
              <a14:m>
                <m:oMath xmlns:m="http://schemas.openxmlformats.org/officeDocument/2006/math">
                  <m:r>
                    <a:rPr lang="en-US" b="0" i="1" smtClean="0">
                      <a:latin typeface="Cambria Math" panose="02040503050406030204" pitchFamily="18" charset="0"/>
                    </a:rPr>
                    <m:t>𝑞</m:t>
                  </m:r>
                </m:oMath>
              </a14:m>
              <a:r>
                <a:rPr lang="en-US" dirty="0"/>
                <a:t> eigenvectors</a:t>
              </a:r>
            </a:p>
          </dgm:t>
        </dgm:pt>
      </mc:Choice>
      <mc:Fallback xmlns="">
        <dgm:pt modelId="{FA620A29-4269-4D17-A242-8F458238382E}">
          <dgm:prSet phldrT="[Text]"/>
          <dgm:spPr/>
          <dgm:t>
            <a:bodyPr/>
            <a:lstStyle/>
            <a:p>
              <a:r>
                <a:rPr lang="en-US" dirty="0"/>
                <a:t>The matrix </a:t>
              </a:r>
              <a:r>
                <a:rPr lang="en-US" b="1" i="0">
                  <a:latin typeface="Cambria Math" panose="02040503050406030204" pitchFamily="18" charset="0"/>
                </a:rPr>
                <a:t>𝐕</a:t>
              </a:r>
              <a:r>
                <a:rPr lang="en-US" dirty="0"/>
                <a:t> consists of the corresponding </a:t>
              </a:r>
              <a:r>
                <a:rPr lang="en-US" b="0" i="0">
                  <a:latin typeface="Cambria Math" panose="02040503050406030204" pitchFamily="18" charset="0"/>
                </a:rPr>
                <a:t>𝑞</a:t>
              </a:r>
              <a:r>
                <a:rPr lang="en-US" dirty="0"/>
                <a:t> eigenvectors</a:t>
              </a:r>
            </a:p>
          </dgm:t>
        </dgm:pt>
      </mc:Fallback>
    </mc:AlternateContent>
    <dgm:pt modelId="{2BD8DDEC-D7E3-4DB0-8216-932B11CDF703}" type="parTrans" cxnId="{8E3E5CDB-B2CB-4D02-8507-FFE06C203944}">
      <dgm:prSet/>
      <dgm:spPr/>
      <dgm:t>
        <a:bodyPr/>
        <a:lstStyle/>
        <a:p>
          <a:endParaRPr lang="en-US"/>
        </a:p>
      </dgm:t>
    </dgm:pt>
    <dgm:pt modelId="{B435BF4B-5706-4BFE-99EC-58B1E7FA2AEA}" type="sibTrans" cxnId="{8E3E5CDB-B2CB-4D02-8507-FFE06C203944}">
      <dgm:prSet/>
      <dgm:spPr/>
      <dgm:t>
        <a:bodyPr/>
        <a:lstStyle/>
        <a:p>
          <a:endParaRPr lang="en-US"/>
        </a:p>
      </dgm:t>
    </dgm:pt>
    <mc:AlternateContent xmlns:mc="http://schemas.openxmlformats.org/markup-compatibility/2006" xmlns:a14="http://schemas.microsoft.com/office/drawing/2010/main">
      <mc:Choice Requires="a14">
        <dgm:pt modelId="{148C31FD-8D98-4BF2-8998-EF5890DFB65C}">
          <dgm:prSet/>
          <dgm:spPr/>
          <dgm:t>
            <a:bodyPr/>
            <a:lstStyle/>
            <a:p>
              <a:r>
                <a:rPr lang="en-US" dirty="0"/>
                <a:t>Finally, </a:t>
              </a:r>
              <a14:m>
                <m:oMath xmlns:m="http://schemas.openxmlformats.org/officeDocument/2006/math">
                  <m:r>
                    <a:rPr lang="en-US" b="0" i="1" smtClean="0">
                      <a:latin typeface="Cambria Math" panose="02040503050406030204" pitchFamily="18" charset="0"/>
                    </a:rPr>
                    <m:t>𝑍</m:t>
                  </m:r>
                </m:oMath>
              </a14:m>
              <a:r>
                <a:rPr lang="en-US" dirty="0"/>
                <a:t> would be a </a:t>
              </a: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𝑞</m:t>
                  </m:r>
                </m:oMath>
              </a14:m>
              <a:r>
                <a:rPr lang="en-US" dirty="0"/>
                <a:t> matrix instead</a:t>
              </a:r>
            </a:p>
          </dgm:t>
        </dgm:pt>
      </mc:Choice>
      <mc:Fallback xmlns="">
        <dgm:pt modelId="{148C31FD-8D98-4BF2-8998-EF5890DFB65C}">
          <dgm:prSet/>
          <dgm:spPr/>
          <dgm:t>
            <a:bodyPr/>
            <a:lstStyle/>
            <a:p>
              <a:r>
                <a:rPr lang="en-US" dirty="0"/>
                <a:t>Finally, </a:t>
              </a:r>
              <a:r>
                <a:rPr lang="en-US" b="0" i="0">
                  <a:latin typeface="Cambria Math" panose="02040503050406030204" pitchFamily="18" charset="0"/>
                </a:rPr>
                <a:t>𝑍</a:t>
              </a:r>
              <a:r>
                <a:rPr lang="en-US" dirty="0"/>
                <a:t> would be a </a:t>
              </a:r>
              <a:r>
                <a:rPr lang="en-US" b="0" i="0">
                  <a:latin typeface="Cambria Math" panose="02040503050406030204" pitchFamily="18" charset="0"/>
                </a:rPr>
                <a:t>𝑛</a:t>
              </a:r>
              <a:r>
                <a:rPr lang="en-US" b="0" i="0">
                  <a:latin typeface="Cambria Math" panose="02040503050406030204" pitchFamily="18" charset="0"/>
                  <a:ea typeface="Cambria Math" panose="02040503050406030204" pitchFamily="18" charset="0"/>
                </a:rPr>
                <a:t>×𝑞</a:t>
              </a:r>
              <a:r>
                <a:rPr lang="en-US" dirty="0"/>
                <a:t> matrix instead</a:t>
              </a:r>
            </a:p>
          </dgm:t>
        </dgm:pt>
      </mc:Fallback>
    </mc:AlternateContent>
    <dgm:pt modelId="{F0E93C62-73C2-4BB6-BE35-A1CC1C8219F0}" type="parTrans" cxnId="{8345A321-8208-4426-A2CA-827100F13195}">
      <dgm:prSet/>
      <dgm:spPr/>
      <dgm:t>
        <a:bodyPr/>
        <a:lstStyle/>
        <a:p>
          <a:endParaRPr lang="en-US"/>
        </a:p>
      </dgm:t>
    </dgm:pt>
    <dgm:pt modelId="{F5E771B4-6FA9-4619-BBA5-BCB93D117AC7}" type="sibTrans" cxnId="{8345A321-8208-4426-A2CA-827100F13195}">
      <dgm:prSet/>
      <dgm:spPr/>
      <dgm:t>
        <a:bodyPr/>
        <a:lstStyle/>
        <a:p>
          <a:endParaRPr lang="en-US"/>
        </a:p>
      </dgm:t>
    </dgm:pt>
    <dgm:pt modelId="{CB5EAB98-0E36-460A-A011-73DCF293CC54}" type="pres">
      <dgm:prSet presAssocID="{040773FD-B334-4ED3-BC0F-724BE11CD7CD}" presName="outerComposite" presStyleCnt="0">
        <dgm:presLayoutVars>
          <dgm:chMax val="5"/>
          <dgm:dir/>
          <dgm:resizeHandles val="exact"/>
        </dgm:presLayoutVars>
      </dgm:prSet>
      <dgm:spPr/>
    </dgm:pt>
    <dgm:pt modelId="{5895363A-FA3A-4E8D-B121-5CE2F0FE12E6}" type="pres">
      <dgm:prSet presAssocID="{040773FD-B334-4ED3-BC0F-724BE11CD7CD}" presName="dummyMaxCanvas" presStyleCnt="0">
        <dgm:presLayoutVars/>
      </dgm:prSet>
      <dgm:spPr/>
    </dgm:pt>
    <dgm:pt modelId="{8A791647-9746-4D08-9018-97205B9BDD5B}" type="pres">
      <dgm:prSet presAssocID="{040773FD-B334-4ED3-BC0F-724BE11CD7CD}" presName="FourNodes_1" presStyleLbl="node1" presStyleIdx="0" presStyleCnt="4">
        <dgm:presLayoutVars>
          <dgm:bulletEnabled val="1"/>
        </dgm:presLayoutVars>
      </dgm:prSet>
      <dgm:spPr/>
    </dgm:pt>
    <dgm:pt modelId="{F589A4BA-0F44-431C-87F0-863FF8603453}" type="pres">
      <dgm:prSet presAssocID="{040773FD-B334-4ED3-BC0F-724BE11CD7CD}" presName="FourNodes_2" presStyleLbl="node1" presStyleIdx="1" presStyleCnt="4">
        <dgm:presLayoutVars>
          <dgm:bulletEnabled val="1"/>
        </dgm:presLayoutVars>
      </dgm:prSet>
      <dgm:spPr/>
    </dgm:pt>
    <dgm:pt modelId="{9B065BFC-5517-4E67-9715-FE21B0EBB043}" type="pres">
      <dgm:prSet presAssocID="{040773FD-B334-4ED3-BC0F-724BE11CD7CD}" presName="FourNodes_3" presStyleLbl="node1" presStyleIdx="2" presStyleCnt="4">
        <dgm:presLayoutVars>
          <dgm:bulletEnabled val="1"/>
        </dgm:presLayoutVars>
      </dgm:prSet>
      <dgm:spPr/>
    </dgm:pt>
    <dgm:pt modelId="{D000CCC7-125A-4861-AA49-3E2788228C9D}" type="pres">
      <dgm:prSet presAssocID="{040773FD-B334-4ED3-BC0F-724BE11CD7CD}" presName="FourNodes_4" presStyleLbl="node1" presStyleIdx="3" presStyleCnt="4">
        <dgm:presLayoutVars>
          <dgm:bulletEnabled val="1"/>
        </dgm:presLayoutVars>
      </dgm:prSet>
      <dgm:spPr/>
    </dgm:pt>
    <dgm:pt modelId="{7A0AC416-65A0-4C18-A629-BF348986DEEC}" type="pres">
      <dgm:prSet presAssocID="{040773FD-B334-4ED3-BC0F-724BE11CD7CD}" presName="FourConn_1-2" presStyleLbl="fgAccFollowNode1" presStyleIdx="0" presStyleCnt="3">
        <dgm:presLayoutVars>
          <dgm:bulletEnabled val="1"/>
        </dgm:presLayoutVars>
      </dgm:prSet>
      <dgm:spPr/>
    </dgm:pt>
    <dgm:pt modelId="{46B7ED33-83A2-4D45-8A20-0211F4E6EB51}" type="pres">
      <dgm:prSet presAssocID="{040773FD-B334-4ED3-BC0F-724BE11CD7CD}" presName="FourConn_2-3" presStyleLbl="fgAccFollowNode1" presStyleIdx="1" presStyleCnt="3">
        <dgm:presLayoutVars>
          <dgm:bulletEnabled val="1"/>
        </dgm:presLayoutVars>
      </dgm:prSet>
      <dgm:spPr/>
    </dgm:pt>
    <dgm:pt modelId="{594CFF52-EAB9-454F-B364-CBF2628117B0}" type="pres">
      <dgm:prSet presAssocID="{040773FD-B334-4ED3-BC0F-724BE11CD7CD}" presName="FourConn_3-4" presStyleLbl="fgAccFollowNode1" presStyleIdx="2" presStyleCnt="3">
        <dgm:presLayoutVars>
          <dgm:bulletEnabled val="1"/>
        </dgm:presLayoutVars>
      </dgm:prSet>
      <dgm:spPr/>
    </dgm:pt>
    <dgm:pt modelId="{8476CB1F-88F9-49A9-98E9-099751F17D22}" type="pres">
      <dgm:prSet presAssocID="{040773FD-B334-4ED3-BC0F-724BE11CD7CD}" presName="FourNodes_1_text" presStyleLbl="node1" presStyleIdx="3" presStyleCnt="4">
        <dgm:presLayoutVars>
          <dgm:bulletEnabled val="1"/>
        </dgm:presLayoutVars>
      </dgm:prSet>
      <dgm:spPr/>
    </dgm:pt>
    <dgm:pt modelId="{50F447F3-FC0E-4FDB-9493-D2C1C091945E}" type="pres">
      <dgm:prSet presAssocID="{040773FD-B334-4ED3-BC0F-724BE11CD7CD}" presName="FourNodes_2_text" presStyleLbl="node1" presStyleIdx="3" presStyleCnt="4">
        <dgm:presLayoutVars>
          <dgm:bulletEnabled val="1"/>
        </dgm:presLayoutVars>
      </dgm:prSet>
      <dgm:spPr/>
    </dgm:pt>
    <dgm:pt modelId="{CDF3D4CB-512C-4875-B506-6D2B4A26B7BA}" type="pres">
      <dgm:prSet presAssocID="{040773FD-B334-4ED3-BC0F-724BE11CD7CD}" presName="FourNodes_3_text" presStyleLbl="node1" presStyleIdx="3" presStyleCnt="4">
        <dgm:presLayoutVars>
          <dgm:bulletEnabled val="1"/>
        </dgm:presLayoutVars>
      </dgm:prSet>
      <dgm:spPr/>
    </dgm:pt>
    <dgm:pt modelId="{9727A3A1-5017-411A-B973-450FB02EEFC6}" type="pres">
      <dgm:prSet presAssocID="{040773FD-B334-4ED3-BC0F-724BE11CD7CD}" presName="FourNodes_4_text" presStyleLbl="node1" presStyleIdx="3" presStyleCnt="4">
        <dgm:presLayoutVars>
          <dgm:bulletEnabled val="1"/>
        </dgm:presLayoutVars>
      </dgm:prSet>
      <dgm:spPr/>
    </dgm:pt>
  </dgm:ptLst>
  <dgm:cxnLst>
    <dgm:cxn modelId="{8345A321-8208-4426-A2CA-827100F13195}" srcId="{040773FD-B334-4ED3-BC0F-724BE11CD7CD}" destId="{148C31FD-8D98-4BF2-8998-EF5890DFB65C}" srcOrd="3" destOrd="0" parTransId="{F0E93C62-73C2-4BB6-BE35-A1CC1C8219F0}" sibTransId="{F5E771B4-6FA9-4619-BBA5-BCB93D117AC7}"/>
    <dgm:cxn modelId="{29006928-FAD5-4917-B841-70B3F716F502}" type="presOf" srcId="{FA620A29-4269-4D17-A242-8F458238382E}" destId="{CDF3D4CB-512C-4875-B506-6D2B4A26B7BA}" srcOrd="1" destOrd="0" presId="urn:microsoft.com/office/officeart/2005/8/layout/vProcess5"/>
    <dgm:cxn modelId="{FE6FF95D-0902-458D-A05B-FFD72EAF9CCB}" type="presOf" srcId="{FA620A29-4269-4D17-A242-8F458238382E}" destId="{9B065BFC-5517-4E67-9715-FE21B0EBB043}" srcOrd="0" destOrd="0" presId="urn:microsoft.com/office/officeart/2005/8/layout/vProcess5"/>
    <dgm:cxn modelId="{ED9C8C52-11D3-4F3F-9FF7-3B0986B3DE78}" type="presOf" srcId="{BC564DC5-3934-48D2-9BAB-31BE836D47C3}" destId="{F589A4BA-0F44-431C-87F0-863FF8603453}" srcOrd="0" destOrd="0" presId="urn:microsoft.com/office/officeart/2005/8/layout/vProcess5"/>
    <dgm:cxn modelId="{89ABEC54-47A0-4357-AE2A-C2DAF0856B69}" type="presOf" srcId="{040773FD-B334-4ED3-BC0F-724BE11CD7CD}" destId="{CB5EAB98-0E36-460A-A011-73DCF293CC54}" srcOrd="0" destOrd="0" presId="urn:microsoft.com/office/officeart/2005/8/layout/vProcess5"/>
    <dgm:cxn modelId="{E7C5D958-8B3C-486A-84A7-3CB54AB687D7}" type="presOf" srcId="{BC564DC5-3934-48D2-9BAB-31BE836D47C3}" destId="{50F447F3-FC0E-4FDB-9493-D2C1C091945E}" srcOrd="1" destOrd="0" presId="urn:microsoft.com/office/officeart/2005/8/layout/vProcess5"/>
    <dgm:cxn modelId="{FB6DB986-162E-471B-BAC6-6EA16B069045}" type="presOf" srcId="{148C31FD-8D98-4BF2-8998-EF5890DFB65C}" destId="{9727A3A1-5017-411A-B973-450FB02EEFC6}" srcOrd="1" destOrd="0" presId="urn:microsoft.com/office/officeart/2005/8/layout/vProcess5"/>
    <dgm:cxn modelId="{37D04B9C-D60A-418C-95F5-712569D290B4}" type="presOf" srcId="{509C9372-EC61-4FA7-9143-74445D5E49D6}" destId="{46B7ED33-83A2-4D45-8A20-0211F4E6EB51}" srcOrd="0" destOrd="0" presId="urn:microsoft.com/office/officeart/2005/8/layout/vProcess5"/>
    <dgm:cxn modelId="{6798ECA2-C75A-4D6B-B465-B2C9F8B4B1E7}" srcId="{040773FD-B334-4ED3-BC0F-724BE11CD7CD}" destId="{BC564DC5-3934-48D2-9BAB-31BE836D47C3}" srcOrd="1" destOrd="0" parTransId="{2D5C279F-519A-4F6D-B740-BCA979A458DE}" sibTransId="{509C9372-EC61-4FA7-9143-74445D5E49D6}"/>
    <dgm:cxn modelId="{991EA9C2-97A2-4B00-97E4-B1AFCFB13320}" type="presOf" srcId="{732AE57E-BF08-4CC2-BE9E-5F48139380AA}" destId="{8A791647-9746-4D08-9018-97205B9BDD5B}" srcOrd="0" destOrd="0" presId="urn:microsoft.com/office/officeart/2005/8/layout/vProcess5"/>
    <dgm:cxn modelId="{48F79CC7-47A0-4613-962F-079A57B62EDF}" type="presOf" srcId="{148C31FD-8D98-4BF2-8998-EF5890DFB65C}" destId="{D000CCC7-125A-4861-AA49-3E2788228C9D}" srcOrd="0" destOrd="0" presId="urn:microsoft.com/office/officeart/2005/8/layout/vProcess5"/>
    <dgm:cxn modelId="{4C9445D5-5C1F-4EFC-AAF8-5338DF3FA583}" type="presOf" srcId="{732AE57E-BF08-4CC2-BE9E-5F48139380AA}" destId="{8476CB1F-88F9-49A9-98E9-099751F17D22}" srcOrd="1" destOrd="0" presId="urn:microsoft.com/office/officeart/2005/8/layout/vProcess5"/>
    <dgm:cxn modelId="{8E3E5CDB-B2CB-4D02-8507-FFE06C203944}" srcId="{040773FD-B334-4ED3-BC0F-724BE11CD7CD}" destId="{FA620A29-4269-4D17-A242-8F458238382E}" srcOrd="2" destOrd="0" parTransId="{2BD8DDEC-D7E3-4DB0-8216-932B11CDF703}" sibTransId="{B435BF4B-5706-4BFE-99EC-58B1E7FA2AEA}"/>
    <dgm:cxn modelId="{EF848DE0-9D42-4741-970F-ACB9A56BE2EC}" type="presOf" srcId="{B435BF4B-5706-4BFE-99EC-58B1E7FA2AEA}" destId="{594CFF52-EAB9-454F-B364-CBF2628117B0}" srcOrd="0" destOrd="0" presId="urn:microsoft.com/office/officeart/2005/8/layout/vProcess5"/>
    <dgm:cxn modelId="{7FCBD7E7-17C9-4012-B0F4-5D1B62E0527C}" srcId="{040773FD-B334-4ED3-BC0F-724BE11CD7CD}" destId="{732AE57E-BF08-4CC2-BE9E-5F48139380AA}" srcOrd="0" destOrd="0" parTransId="{46A03F9A-F4E6-4847-B830-AF58C6CC09A1}" sibTransId="{E080D50E-656B-4612-842F-D93B106DEF49}"/>
    <dgm:cxn modelId="{D23DD6F2-9DD7-4BFA-96F9-D8D6CBD0A05E}" type="presOf" srcId="{E080D50E-656B-4612-842F-D93B106DEF49}" destId="{7A0AC416-65A0-4C18-A629-BF348986DEEC}" srcOrd="0" destOrd="0" presId="urn:microsoft.com/office/officeart/2005/8/layout/vProcess5"/>
    <dgm:cxn modelId="{82392B9B-B7D4-40CA-8FFE-D0A79C103C75}" type="presParOf" srcId="{CB5EAB98-0E36-460A-A011-73DCF293CC54}" destId="{5895363A-FA3A-4E8D-B121-5CE2F0FE12E6}" srcOrd="0" destOrd="0" presId="urn:microsoft.com/office/officeart/2005/8/layout/vProcess5"/>
    <dgm:cxn modelId="{5E6FD088-EF69-4FEE-87BD-E24009AC8230}" type="presParOf" srcId="{CB5EAB98-0E36-460A-A011-73DCF293CC54}" destId="{8A791647-9746-4D08-9018-97205B9BDD5B}" srcOrd="1" destOrd="0" presId="urn:microsoft.com/office/officeart/2005/8/layout/vProcess5"/>
    <dgm:cxn modelId="{09DD01DC-D63B-4070-AC7A-0BC757744A15}" type="presParOf" srcId="{CB5EAB98-0E36-460A-A011-73DCF293CC54}" destId="{F589A4BA-0F44-431C-87F0-863FF8603453}" srcOrd="2" destOrd="0" presId="urn:microsoft.com/office/officeart/2005/8/layout/vProcess5"/>
    <dgm:cxn modelId="{7E02D032-CF36-43F2-8AC6-610681DDE9F3}" type="presParOf" srcId="{CB5EAB98-0E36-460A-A011-73DCF293CC54}" destId="{9B065BFC-5517-4E67-9715-FE21B0EBB043}" srcOrd="3" destOrd="0" presId="urn:microsoft.com/office/officeart/2005/8/layout/vProcess5"/>
    <dgm:cxn modelId="{3DB74C9B-C086-4535-BF29-1A1BB49977D8}" type="presParOf" srcId="{CB5EAB98-0E36-460A-A011-73DCF293CC54}" destId="{D000CCC7-125A-4861-AA49-3E2788228C9D}" srcOrd="4" destOrd="0" presId="urn:microsoft.com/office/officeart/2005/8/layout/vProcess5"/>
    <dgm:cxn modelId="{80473387-E286-4FA5-A545-E8F4935706BE}" type="presParOf" srcId="{CB5EAB98-0E36-460A-A011-73DCF293CC54}" destId="{7A0AC416-65A0-4C18-A629-BF348986DEEC}" srcOrd="5" destOrd="0" presId="urn:microsoft.com/office/officeart/2005/8/layout/vProcess5"/>
    <dgm:cxn modelId="{24F342D6-4B61-4AC0-BA44-6074925224A3}" type="presParOf" srcId="{CB5EAB98-0E36-460A-A011-73DCF293CC54}" destId="{46B7ED33-83A2-4D45-8A20-0211F4E6EB51}" srcOrd="6" destOrd="0" presId="urn:microsoft.com/office/officeart/2005/8/layout/vProcess5"/>
    <dgm:cxn modelId="{7339ABBC-FDDF-42EC-B259-67A4D9AA2AC5}" type="presParOf" srcId="{CB5EAB98-0E36-460A-A011-73DCF293CC54}" destId="{594CFF52-EAB9-454F-B364-CBF2628117B0}" srcOrd="7" destOrd="0" presId="urn:microsoft.com/office/officeart/2005/8/layout/vProcess5"/>
    <dgm:cxn modelId="{8177A25E-AEB4-4699-AACD-A09CC62C34D8}" type="presParOf" srcId="{CB5EAB98-0E36-460A-A011-73DCF293CC54}" destId="{8476CB1F-88F9-49A9-98E9-099751F17D22}" srcOrd="8" destOrd="0" presId="urn:microsoft.com/office/officeart/2005/8/layout/vProcess5"/>
    <dgm:cxn modelId="{AD936E01-F61A-44C9-AE6F-BCDBEE8B31DE}" type="presParOf" srcId="{CB5EAB98-0E36-460A-A011-73DCF293CC54}" destId="{50F447F3-FC0E-4FDB-9493-D2C1C091945E}" srcOrd="9" destOrd="0" presId="urn:microsoft.com/office/officeart/2005/8/layout/vProcess5"/>
    <dgm:cxn modelId="{FD59039A-38FA-4F49-B53D-CFCC231A04DA}" type="presParOf" srcId="{CB5EAB98-0E36-460A-A011-73DCF293CC54}" destId="{CDF3D4CB-512C-4875-B506-6D2B4A26B7BA}" srcOrd="10" destOrd="0" presId="urn:microsoft.com/office/officeart/2005/8/layout/vProcess5"/>
    <dgm:cxn modelId="{63DB77DD-8822-4D83-9BE8-2A547ED042DF}" type="presParOf" srcId="{CB5EAB98-0E36-460A-A011-73DCF293CC54}" destId="{9727A3A1-5017-411A-B973-450FB02EEFC6}" srcOrd="11"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40773FD-B334-4ED3-BC0F-724BE11CD7CD}"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US"/>
        </a:p>
      </dgm:t>
    </dgm:pt>
    <dgm:pt modelId="{732AE57E-BF08-4CC2-BE9E-5F48139380AA}">
      <dgm:prSet phldrT="[Text]"/>
      <dgm:spPr/>
      <dgm:t>
        <a:bodyPr/>
        <a:lstStyle/>
        <a:p>
          <a:r>
            <a:rPr lang="en-US" dirty="0"/>
            <a:t>Suppose we only want those eigenvalues that satisfy a criterion (e.g., greater than one).  </a:t>
          </a:r>
        </a:p>
      </dgm:t>
    </dgm:pt>
    <dgm:pt modelId="{46A03F9A-F4E6-4847-B830-AF58C6CC09A1}" type="parTrans" cxnId="{7FCBD7E7-17C9-4012-B0F4-5D1B62E0527C}">
      <dgm:prSet/>
      <dgm:spPr/>
      <dgm:t>
        <a:bodyPr/>
        <a:lstStyle/>
        <a:p>
          <a:endParaRPr lang="en-US"/>
        </a:p>
      </dgm:t>
    </dgm:pt>
    <dgm:pt modelId="{E080D50E-656B-4612-842F-D93B106DEF49}" type="sibTrans" cxnId="{7FCBD7E7-17C9-4012-B0F4-5D1B62E0527C}">
      <dgm:prSet/>
      <dgm:spPr/>
      <dgm:t>
        <a:bodyPr/>
        <a:lstStyle/>
        <a:p>
          <a:endParaRPr lang="en-US"/>
        </a:p>
      </dgm:t>
    </dgm:pt>
    <dgm:pt modelId="{BC564DC5-3934-48D2-9BAB-31BE836D47C3}">
      <dgm:prSet phldrT="[Text]"/>
      <dgm:spPr>
        <a:blipFill>
          <a:blip xmlns:r="http://schemas.openxmlformats.org/officeDocument/2006/relationships" r:embed="rId1"/>
          <a:stretch>
            <a:fillRect l="-796"/>
          </a:stretch>
        </a:blipFill>
      </dgm:spPr>
      <dgm:t>
        <a:bodyPr/>
        <a:lstStyle/>
        <a:p>
          <a:r>
            <a:rPr lang="en-US">
              <a:noFill/>
            </a:rPr>
            <a:t> </a:t>
          </a:r>
        </a:p>
      </dgm:t>
    </dgm:pt>
    <dgm:pt modelId="{2D5C279F-519A-4F6D-B740-BCA979A458DE}" type="parTrans" cxnId="{6798ECA2-C75A-4D6B-B465-B2C9F8B4B1E7}">
      <dgm:prSet/>
      <dgm:spPr/>
      <dgm:t>
        <a:bodyPr/>
        <a:lstStyle/>
        <a:p>
          <a:endParaRPr lang="en-US"/>
        </a:p>
      </dgm:t>
    </dgm:pt>
    <dgm:pt modelId="{509C9372-EC61-4FA7-9143-74445D5E49D6}" type="sibTrans" cxnId="{6798ECA2-C75A-4D6B-B465-B2C9F8B4B1E7}">
      <dgm:prSet/>
      <dgm:spPr/>
      <dgm:t>
        <a:bodyPr/>
        <a:lstStyle/>
        <a:p>
          <a:endParaRPr lang="en-US"/>
        </a:p>
      </dgm:t>
    </dgm:pt>
    <dgm:pt modelId="{FA620A29-4269-4D17-A242-8F458238382E}">
      <dgm:prSet phldrT="[Text]"/>
      <dgm:spPr>
        <a:blipFill>
          <a:blip xmlns:r="http://schemas.openxmlformats.org/officeDocument/2006/relationships" r:embed="rId2"/>
          <a:stretch>
            <a:fillRect l="-796" t="-1258" b="-5660"/>
          </a:stretch>
        </a:blipFill>
      </dgm:spPr>
      <dgm:t>
        <a:bodyPr/>
        <a:lstStyle/>
        <a:p>
          <a:r>
            <a:rPr lang="en-US">
              <a:noFill/>
            </a:rPr>
            <a:t> </a:t>
          </a:r>
        </a:p>
      </dgm:t>
    </dgm:pt>
    <dgm:pt modelId="{2BD8DDEC-D7E3-4DB0-8216-932B11CDF703}" type="parTrans" cxnId="{8E3E5CDB-B2CB-4D02-8507-FFE06C203944}">
      <dgm:prSet/>
      <dgm:spPr/>
      <dgm:t>
        <a:bodyPr/>
        <a:lstStyle/>
        <a:p>
          <a:endParaRPr lang="en-US"/>
        </a:p>
      </dgm:t>
    </dgm:pt>
    <dgm:pt modelId="{B435BF4B-5706-4BFE-99EC-58B1E7FA2AEA}" type="sibTrans" cxnId="{8E3E5CDB-B2CB-4D02-8507-FFE06C203944}">
      <dgm:prSet/>
      <dgm:spPr/>
      <dgm:t>
        <a:bodyPr/>
        <a:lstStyle/>
        <a:p>
          <a:endParaRPr lang="en-US"/>
        </a:p>
      </dgm:t>
    </dgm:pt>
    <dgm:pt modelId="{148C31FD-8D98-4BF2-8998-EF5890DFB65C}">
      <dgm:prSet/>
      <dgm:spPr>
        <a:blipFill>
          <a:blip xmlns:r="http://schemas.openxmlformats.org/officeDocument/2006/relationships" r:embed="rId3"/>
          <a:stretch>
            <a:fillRect l="-796"/>
          </a:stretch>
        </a:blipFill>
      </dgm:spPr>
      <dgm:t>
        <a:bodyPr/>
        <a:lstStyle/>
        <a:p>
          <a:r>
            <a:rPr lang="en-US">
              <a:noFill/>
            </a:rPr>
            <a:t> </a:t>
          </a:r>
        </a:p>
      </dgm:t>
    </dgm:pt>
    <dgm:pt modelId="{F0E93C62-73C2-4BB6-BE35-A1CC1C8219F0}" type="parTrans" cxnId="{8345A321-8208-4426-A2CA-827100F13195}">
      <dgm:prSet/>
      <dgm:spPr/>
      <dgm:t>
        <a:bodyPr/>
        <a:lstStyle/>
        <a:p>
          <a:endParaRPr lang="en-US"/>
        </a:p>
      </dgm:t>
    </dgm:pt>
    <dgm:pt modelId="{F5E771B4-6FA9-4619-BBA5-BCB93D117AC7}" type="sibTrans" cxnId="{8345A321-8208-4426-A2CA-827100F13195}">
      <dgm:prSet/>
      <dgm:spPr/>
      <dgm:t>
        <a:bodyPr/>
        <a:lstStyle/>
        <a:p>
          <a:endParaRPr lang="en-US"/>
        </a:p>
      </dgm:t>
    </dgm:pt>
    <dgm:pt modelId="{CB5EAB98-0E36-460A-A011-73DCF293CC54}" type="pres">
      <dgm:prSet presAssocID="{040773FD-B334-4ED3-BC0F-724BE11CD7CD}" presName="outerComposite" presStyleCnt="0">
        <dgm:presLayoutVars>
          <dgm:chMax val="5"/>
          <dgm:dir/>
          <dgm:resizeHandles val="exact"/>
        </dgm:presLayoutVars>
      </dgm:prSet>
      <dgm:spPr/>
    </dgm:pt>
    <dgm:pt modelId="{5895363A-FA3A-4E8D-B121-5CE2F0FE12E6}" type="pres">
      <dgm:prSet presAssocID="{040773FD-B334-4ED3-BC0F-724BE11CD7CD}" presName="dummyMaxCanvas" presStyleCnt="0">
        <dgm:presLayoutVars/>
      </dgm:prSet>
      <dgm:spPr/>
    </dgm:pt>
    <dgm:pt modelId="{8A791647-9746-4D08-9018-97205B9BDD5B}" type="pres">
      <dgm:prSet presAssocID="{040773FD-B334-4ED3-BC0F-724BE11CD7CD}" presName="FourNodes_1" presStyleLbl="node1" presStyleIdx="0" presStyleCnt="4">
        <dgm:presLayoutVars>
          <dgm:bulletEnabled val="1"/>
        </dgm:presLayoutVars>
      </dgm:prSet>
      <dgm:spPr/>
    </dgm:pt>
    <dgm:pt modelId="{F589A4BA-0F44-431C-87F0-863FF8603453}" type="pres">
      <dgm:prSet presAssocID="{040773FD-B334-4ED3-BC0F-724BE11CD7CD}" presName="FourNodes_2" presStyleLbl="node1" presStyleIdx="1" presStyleCnt="4">
        <dgm:presLayoutVars>
          <dgm:bulletEnabled val="1"/>
        </dgm:presLayoutVars>
      </dgm:prSet>
      <dgm:spPr/>
    </dgm:pt>
    <dgm:pt modelId="{9B065BFC-5517-4E67-9715-FE21B0EBB043}" type="pres">
      <dgm:prSet presAssocID="{040773FD-B334-4ED3-BC0F-724BE11CD7CD}" presName="FourNodes_3" presStyleLbl="node1" presStyleIdx="2" presStyleCnt="4">
        <dgm:presLayoutVars>
          <dgm:bulletEnabled val="1"/>
        </dgm:presLayoutVars>
      </dgm:prSet>
      <dgm:spPr/>
    </dgm:pt>
    <dgm:pt modelId="{D000CCC7-125A-4861-AA49-3E2788228C9D}" type="pres">
      <dgm:prSet presAssocID="{040773FD-B334-4ED3-BC0F-724BE11CD7CD}" presName="FourNodes_4" presStyleLbl="node1" presStyleIdx="3" presStyleCnt="4">
        <dgm:presLayoutVars>
          <dgm:bulletEnabled val="1"/>
        </dgm:presLayoutVars>
      </dgm:prSet>
      <dgm:spPr/>
    </dgm:pt>
    <dgm:pt modelId="{7A0AC416-65A0-4C18-A629-BF348986DEEC}" type="pres">
      <dgm:prSet presAssocID="{040773FD-B334-4ED3-BC0F-724BE11CD7CD}" presName="FourConn_1-2" presStyleLbl="fgAccFollowNode1" presStyleIdx="0" presStyleCnt="3">
        <dgm:presLayoutVars>
          <dgm:bulletEnabled val="1"/>
        </dgm:presLayoutVars>
      </dgm:prSet>
      <dgm:spPr/>
    </dgm:pt>
    <dgm:pt modelId="{46B7ED33-83A2-4D45-8A20-0211F4E6EB51}" type="pres">
      <dgm:prSet presAssocID="{040773FD-B334-4ED3-BC0F-724BE11CD7CD}" presName="FourConn_2-3" presStyleLbl="fgAccFollowNode1" presStyleIdx="1" presStyleCnt="3">
        <dgm:presLayoutVars>
          <dgm:bulletEnabled val="1"/>
        </dgm:presLayoutVars>
      </dgm:prSet>
      <dgm:spPr/>
    </dgm:pt>
    <dgm:pt modelId="{594CFF52-EAB9-454F-B364-CBF2628117B0}" type="pres">
      <dgm:prSet presAssocID="{040773FD-B334-4ED3-BC0F-724BE11CD7CD}" presName="FourConn_3-4" presStyleLbl="fgAccFollowNode1" presStyleIdx="2" presStyleCnt="3">
        <dgm:presLayoutVars>
          <dgm:bulletEnabled val="1"/>
        </dgm:presLayoutVars>
      </dgm:prSet>
      <dgm:spPr/>
    </dgm:pt>
    <dgm:pt modelId="{8476CB1F-88F9-49A9-98E9-099751F17D22}" type="pres">
      <dgm:prSet presAssocID="{040773FD-B334-4ED3-BC0F-724BE11CD7CD}" presName="FourNodes_1_text" presStyleLbl="node1" presStyleIdx="3" presStyleCnt="4">
        <dgm:presLayoutVars>
          <dgm:bulletEnabled val="1"/>
        </dgm:presLayoutVars>
      </dgm:prSet>
      <dgm:spPr/>
    </dgm:pt>
    <dgm:pt modelId="{50F447F3-FC0E-4FDB-9493-D2C1C091945E}" type="pres">
      <dgm:prSet presAssocID="{040773FD-B334-4ED3-BC0F-724BE11CD7CD}" presName="FourNodes_2_text" presStyleLbl="node1" presStyleIdx="3" presStyleCnt="4">
        <dgm:presLayoutVars>
          <dgm:bulletEnabled val="1"/>
        </dgm:presLayoutVars>
      </dgm:prSet>
      <dgm:spPr/>
    </dgm:pt>
    <dgm:pt modelId="{CDF3D4CB-512C-4875-B506-6D2B4A26B7BA}" type="pres">
      <dgm:prSet presAssocID="{040773FD-B334-4ED3-BC0F-724BE11CD7CD}" presName="FourNodes_3_text" presStyleLbl="node1" presStyleIdx="3" presStyleCnt="4">
        <dgm:presLayoutVars>
          <dgm:bulletEnabled val="1"/>
        </dgm:presLayoutVars>
      </dgm:prSet>
      <dgm:spPr/>
    </dgm:pt>
    <dgm:pt modelId="{9727A3A1-5017-411A-B973-450FB02EEFC6}" type="pres">
      <dgm:prSet presAssocID="{040773FD-B334-4ED3-BC0F-724BE11CD7CD}" presName="FourNodes_4_text" presStyleLbl="node1" presStyleIdx="3" presStyleCnt="4">
        <dgm:presLayoutVars>
          <dgm:bulletEnabled val="1"/>
        </dgm:presLayoutVars>
      </dgm:prSet>
      <dgm:spPr/>
    </dgm:pt>
  </dgm:ptLst>
  <dgm:cxnLst>
    <dgm:cxn modelId="{8345A321-8208-4426-A2CA-827100F13195}" srcId="{040773FD-B334-4ED3-BC0F-724BE11CD7CD}" destId="{148C31FD-8D98-4BF2-8998-EF5890DFB65C}" srcOrd="3" destOrd="0" parTransId="{F0E93C62-73C2-4BB6-BE35-A1CC1C8219F0}" sibTransId="{F5E771B4-6FA9-4619-BBA5-BCB93D117AC7}"/>
    <dgm:cxn modelId="{29006928-FAD5-4917-B841-70B3F716F502}" type="presOf" srcId="{FA620A29-4269-4D17-A242-8F458238382E}" destId="{CDF3D4CB-512C-4875-B506-6D2B4A26B7BA}" srcOrd="1" destOrd="0" presId="urn:microsoft.com/office/officeart/2005/8/layout/vProcess5"/>
    <dgm:cxn modelId="{FE6FF95D-0902-458D-A05B-FFD72EAF9CCB}" type="presOf" srcId="{FA620A29-4269-4D17-A242-8F458238382E}" destId="{9B065BFC-5517-4E67-9715-FE21B0EBB043}" srcOrd="0" destOrd="0" presId="urn:microsoft.com/office/officeart/2005/8/layout/vProcess5"/>
    <dgm:cxn modelId="{ED9C8C52-11D3-4F3F-9FF7-3B0986B3DE78}" type="presOf" srcId="{BC564DC5-3934-48D2-9BAB-31BE836D47C3}" destId="{F589A4BA-0F44-431C-87F0-863FF8603453}" srcOrd="0" destOrd="0" presId="urn:microsoft.com/office/officeart/2005/8/layout/vProcess5"/>
    <dgm:cxn modelId="{89ABEC54-47A0-4357-AE2A-C2DAF0856B69}" type="presOf" srcId="{040773FD-B334-4ED3-BC0F-724BE11CD7CD}" destId="{CB5EAB98-0E36-460A-A011-73DCF293CC54}" srcOrd="0" destOrd="0" presId="urn:microsoft.com/office/officeart/2005/8/layout/vProcess5"/>
    <dgm:cxn modelId="{E7C5D958-8B3C-486A-84A7-3CB54AB687D7}" type="presOf" srcId="{BC564DC5-3934-48D2-9BAB-31BE836D47C3}" destId="{50F447F3-FC0E-4FDB-9493-D2C1C091945E}" srcOrd="1" destOrd="0" presId="urn:microsoft.com/office/officeart/2005/8/layout/vProcess5"/>
    <dgm:cxn modelId="{FB6DB986-162E-471B-BAC6-6EA16B069045}" type="presOf" srcId="{148C31FD-8D98-4BF2-8998-EF5890DFB65C}" destId="{9727A3A1-5017-411A-B973-450FB02EEFC6}" srcOrd="1" destOrd="0" presId="urn:microsoft.com/office/officeart/2005/8/layout/vProcess5"/>
    <dgm:cxn modelId="{37D04B9C-D60A-418C-95F5-712569D290B4}" type="presOf" srcId="{509C9372-EC61-4FA7-9143-74445D5E49D6}" destId="{46B7ED33-83A2-4D45-8A20-0211F4E6EB51}" srcOrd="0" destOrd="0" presId="urn:microsoft.com/office/officeart/2005/8/layout/vProcess5"/>
    <dgm:cxn modelId="{6798ECA2-C75A-4D6B-B465-B2C9F8B4B1E7}" srcId="{040773FD-B334-4ED3-BC0F-724BE11CD7CD}" destId="{BC564DC5-3934-48D2-9BAB-31BE836D47C3}" srcOrd="1" destOrd="0" parTransId="{2D5C279F-519A-4F6D-B740-BCA979A458DE}" sibTransId="{509C9372-EC61-4FA7-9143-74445D5E49D6}"/>
    <dgm:cxn modelId="{991EA9C2-97A2-4B00-97E4-B1AFCFB13320}" type="presOf" srcId="{732AE57E-BF08-4CC2-BE9E-5F48139380AA}" destId="{8A791647-9746-4D08-9018-97205B9BDD5B}" srcOrd="0" destOrd="0" presId="urn:microsoft.com/office/officeart/2005/8/layout/vProcess5"/>
    <dgm:cxn modelId="{48F79CC7-47A0-4613-962F-079A57B62EDF}" type="presOf" srcId="{148C31FD-8D98-4BF2-8998-EF5890DFB65C}" destId="{D000CCC7-125A-4861-AA49-3E2788228C9D}" srcOrd="0" destOrd="0" presId="urn:microsoft.com/office/officeart/2005/8/layout/vProcess5"/>
    <dgm:cxn modelId="{4C9445D5-5C1F-4EFC-AAF8-5338DF3FA583}" type="presOf" srcId="{732AE57E-BF08-4CC2-BE9E-5F48139380AA}" destId="{8476CB1F-88F9-49A9-98E9-099751F17D22}" srcOrd="1" destOrd="0" presId="urn:microsoft.com/office/officeart/2005/8/layout/vProcess5"/>
    <dgm:cxn modelId="{8E3E5CDB-B2CB-4D02-8507-FFE06C203944}" srcId="{040773FD-B334-4ED3-BC0F-724BE11CD7CD}" destId="{FA620A29-4269-4D17-A242-8F458238382E}" srcOrd="2" destOrd="0" parTransId="{2BD8DDEC-D7E3-4DB0-8216-932B11CDF703}" sibTransId="{B435BF4B-5706-4BFE-99EC-58B1E7FA2AEA}"/>
    <dgm:cxn modelId="{EF848DE0-9D42-4741-970F-ACB9A56BE2EC}" type="presOf" srcId="{B435BF4B-5706-4BFE-99EC-58B1E7FA2AEA}" destId="{594CFF52-EAB9-454F-B364-CBF2628117B0}" srcOrd="0" destOrd="0" presId="urn:microsoft.com/office/officeart/2005/8/layout/vProcess5"/>
    <dgm:cxn modelId="{7FCBD7E7-17C9-4012-B0F4-5D1B62E0527C}" srcId="{040773FD-B334-4ED3-BC0F-724BE11CD7CD}" destId="{732AE57E-BF08-4CC2-BE9E-5F48139380AA}" srcOrd="0" destOrd="0" parTransId="{46A03F9A-F4E6-4847-B830-AF58C6CC09A1}" sibTransId="{E080D50E-656B-4612-842F-D93B106DEF49}"/>
    <dgm:cxn modelId="{D23DD6F2-9DD7-4BFA-96F9-D8D6CBD0A05E}" type="presOf" srcId="{E080D50E-656B-4612-842F-D93B106DEF49}" destId="{7A0AC416-65A0-4C18-A629-BF348986DEEC}" srcOrd="0" destOrd="0" presId="urn:microsoft.com/office/officeart/2005/8/layout/vProcess5"/>
    <dgm:cxn modelId="{82392B9B-B7D4-40CA-8FFE-D0A79C103C75}" type="presParOf" srcId="{CB5EAB98-0E36-460A-A011-73DCF293CC54}" destId="{5895363A-FA3A-4E8D-B121-5CE2F0FE12E6}" srcOrd="0" destOrd="0" presId="urn:microsoft.com/office/officeart/2005/8/layout/vProcess5"/>
    <dgm:cxn modelId="{5E6FD088-EF69-4FEE-87BD-E24009AC8230}" type="presParOf" srcId="{CB5EAB98-0E36-460A-A011-73DCF293CC54}" destId="{8A791647-9746-4D08-9018-97205B9BDD5B}" srcOrd="1" destOrd="0" presId="urn:microsoft.com/office/officeart/2005/8/layout/vProcess5"/>
    <dgm:cxn modelId="{09DD01DC-D63B-4070-AC7A-0BC757744A15}" type="presParOf" srcId="{CB5EAB98-0E36-460A-A011-73DCF293CC54}" destId="{F589A4BA-0F44-431C-87F0-863FF8603453}" srcOrd="2" destOrd="0" presId="urn:microsoft.com/office/officeart/2005/8/layout/vProcess5"/>
    <dgm:cxn modelId="{7E02D032-CF36-43F2-8AC6-610681DDE9F3}" type="presParOf" srcId="{CB5EAB98-0E36-460A-A011-73DCF293CC54}" destId="{9B065BFC-5517-4E67-9715-FE21B0EBB043}" srcOrd="3" destOrd="0" presId="urn:microsoft.com/office/officeart/2005/8/layout/vProcess5"/>
    <dgm:cxn modelId="{3DB74C9B-C086-4535-BF29-1A1BB49977D8}" type="presParOf" srcId="{CB5EAB98-0E36-460A-A011-73DCF293CC54}" destId="{D000CCC7-125A-4861-AA49-3E2788228C9D}" srcOrd="4" destOrd="0" presId="urn:microsoft.com/office/officeart/2005/8/layout/vProcess5"/>
    <dgm:cxn modelId="{80473387-E286-4FA5-A545-E8F4935706BE}" type="presParOf" srcId="{CB5EAB98-0E36-460A-A011-73DCF293CC54}" destId="{7A0AC416-65A0-4C18-A629-BF348986DEEC}" srcOrd="5" destOrd="0" presId="urn:microsoft.com/office/officeart/2005/8/layout/vProcess5"/>
    <dgm:cxn modelId="{24F342D6-4B61-4AC0-BA44-6074925224A3}" type="presParOf" srcId="{CB5EAB98-0E36-460A-A011-73DCF293CC54}" destId="{46B7ED33-83A2-4D45-8A20-0211F4E6EB51}" srcOrd="6" destOrd="0" presId="urn:microsoft.com/office/officeart/2005/8/layout/vProcess5"/>
    <dgm:cxn modelId="{7339ABBC-FDDF-42EC-B259-67A4D9AA2AC5}" type="presParOf" srcId="{CB5EAB98-0E36-460A-A011-73DCF293CC54}" destId="{594CFF52-EAB9-454F-B364-CBF2628117B0}" srcOrd="7" destOrd="0" presId="urn:microsoft.com/office/officeart/2005/8/layout/vProcess5"/>
    <dgm:cxn modelId="{8177A25E-AEB4-4699-AACD-A09CC62C34D8}" type="presParOf" srcId="{CB5EAB98-0E36-460A-A011-73DCF293CC54}" destId="{8476CB1F-88F9-49A9-98E9-099751F17D22}" srcOrd="8" destOrd="0" presId="urn:microsoft.com/office/officeart/2005/8/layout/vProcess5"/>
    <dgm:cxn modelId="{AD936E01-F61A-44C9-AE6F-BCDBEE8B31DE}" type="presParOf" srcId="{CB5EAB98-0E36-460A-A011-73DCF293CC54}" destId="{50F447F3-FC0E-4FDB-9493-D2C1C091945E}" srcOrd="9" destOrd="0" presId="urn:microsoft.com/office/officeart/2005/8/layout/vProcess5"/>
    <dgm:cxn modelId="{FD59039A-38FA-4F49-B53D-CFCC231A04DA}" type="presParOf" srcId="{CB5EAB98-0E36-460A-A011-73DCF293CC54}" destId="{CDF3D4CB-512C-4875-B506-6D2B4A26B7BA}" srcOrd="10" destOrd="0" presId="urn:microsoft.com/office/officeart/2005/8/layout/vProcess5"/>
    <dgm:cxn modelId="{63DB77DD-8822-4D83-9BE8-2A547ED042DF}" type="presParOf" srcId="{CB5EAB98-0E36-460A-A011-73DCF293CC54}" destId="{9727A3A1-5017-411A-B973-450FB02EEFC6}" srcOrd="11"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73C4CDA6-2A9E-4AC4-9890-0CBB1FC6D885}"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85DF6970-8DEA-45F0-A3B7-5F60A031FBD5}">
      <dgm:prSet phldrT="[Text]"/>
      <dgm:spPr/>
      <dgm:t>
        <a:bodyPr/>
        <a:lstStyle/>
        <a:p>
          <a:r>
            <a:rPr lang="en-US" dirty="0"/>
            <a:t>Has Target Variable</a:t>
          </a:r>
        </a:p>
      </dgm:t>
    </dgm:pt>
    <dgm:pt modelId="{B0E2C3A2-DD77-4571-AFC7-9DEE153F7F11}" type="parTrans" cxnId="{485EB293-37E5-4332-A889-10238CCA0434}">
      <dgm:prSet/>
      <dgm:spPr/>
      <dgm:t>
        <a:bodyPr/>
        <a:lstStyle/>
        <a:p>
          <a:endParaRPr lang="en-US"/>
        </a:p>
      </dgm:t>
    </dgm:pt>
    <dgm:pt modelId="{3CB5C5A6-0D07-43F9-80F9-E2DCFF1496A5}" type="sibTrans" cxnId="{485EB293-37E5-4332-A889-10238CCA0434}">
      <dgm:prSet/>
      <dgm:spPr/>
      <dgm:t>
        <a:bodyPr/>
        <a:lstStyle/>
        <a:p>
          <a:endParaRPr lang="en-US"/>
        </a:p>
      </dgm:t>
    </dgm:pt>
    <dgm:pt modelId="{CA412985-B8D3-4DF2-997C-0AD6F92E3488}">
      <dgm:prSet phldrT="[Text]"/>
      <dgm:spPr/>
      <dgm:t>
        <a:bodyPr/>
        <a:lstStyle/>
        <a:p>
          <a:r>
            <a:rPr lang="en-US" dirty="0"/>
            <a:t>Adjust the number of neighbors until the classifications (or predictions) are more “consistent” with the observed target value(s) </a:t>
          </a:r>
        </a:p>
      </dgm:t>
    </dgm:pt>
    <dgm:pt modelId="{32B58B48-45D6-4007-AF6B-CE56E9ED0F9D}" type="parTrans" cxnId="{6D0504F5-F6AF-4EB7-85E0-61B118521607}">
      <dgm:prSet/>
      <dgm:spPr/>
      <dgm:t>
        <a:bodyPr/>
        <a:lstStyle/>
        <a:p>
          <a:endParaRPr lang="en-US"/>
        </a:p>
      </dgm:t>
    </dgm:pt>
    <dgm:pt modelId="{B74C9C2F-2FDB-4452-99F5-1836C1E786F5}" type="sibTrans" cxnId="{6D0504F5-F6AF-4EB7-85E0-61B118521607}">
      <dgm:prSet/>
      <dgm:spPr/>
      <dgm:t>
        <a:bodyPr/>
        <a:lstStyle/>
        <a:p>
          <a:endParaRPr lang="en-US"/>
        </a:p>
      </dgm:t>
    </dgm:pt>
    <dgm:pt modelId="{AEEE250D-0D64-4DB5-A9C5-A3AE6B64670F}">
      <dgm:prSet phldrT="[Text]"/>
      <dgm:spPr/>
      <dgm:t>
        <a:bodyPr/>
        <a:lstStyle/>
        <a:p>
          <a:r>
            <a:rPr lang="en-US" dirty="0"/>
            <a:t>No Target Variable</a:t>
          </a:r>
        </a:p>
      </dgm:t>
    </dgm:pt>
    <dgm:pt modelId="{09D7439D-EB11-44D5-99F5-F5D0DED54273}" type="parTrans" cxnId="{DFF1A7FF-FEFB-4F39-BA62-8127C2F358CB}">
      <dgm:prSet/>
      <dgm:spPr/>
      <dgm:t>
        <a:bodyPr/>
        <a:lstStyle/>
        <a:p>
          <a:endParaRPr lang="en-US"/>
        </a:p>
      </dgm:t>
    </dgm:pt>
    <dgm:pt modelId="{2B116561-872F-4EC0-8971-DCE23426FF81}" type="sibTrans" cxnId="{DFF1A7FF-FEFB-4F39-BA62-8127C2F358CB}">
      <dgm:prSet/>
      <dgm:spPr/>
      <dgm:t>
        <a:bodyPr/>
        <a:lstStyle/>
        <a:p>
          <a:endParaRPr lang="en-US"/>
        </a:p>
      </dgm:t>
    </dgm:pt>
    <dgm:pt modelId="{0E8FB9F6-3BD6-4A5D-8AB5-AA7D7B85EC8F}">
      <dgm:prSet phldrT="[Text]"/>
      <dgm:spPr/>
      <dgm:t>
        <a:bodyPr/>
        <a:lstStyle/>
        <a:p>
          <a:r>
            <a:rPr lang="en-US" dirty="0"/>
            <a:t>I am not aware of the answer when there is no target variable</a:t>
          </a:r>
        </a:p>
      </dgm:t>
    </dgm:pt>
    <dgm:pt modelId="{88498486-7FE4-48C7-847E-81F953C72A7F}" type="parTrans" cxnId="{E85E0F3C-A972-4FCA-84AF-8E4609F08DBE}">
      <dgm:prSet/>
      <dgm:spPr/>
      <dgm:t>
        <a:bodyPr/>
        <a:lstStyle/>
        <a:p>
          <a:endParaRPr lang="en-US"/>
        </a:p>
      </dgm:t>
    </dgm:pt>
    <dgm:pt modelId="{B5CCC1DE-5A69-44F7-80C3-835E15CA91B7}" type="sibTrans" cxnId="{E85E0F3C-A972-4FCA-84AF-8E4609F08DBE}">
      <dgm:prSet/>
      <dgm:spPr/>
      <dgm:t>
        <a:bodyPr/>
        <a:lstStyle/>
        <a:p>
          <a:endParaRPr lang="en-US"/>
        </a:p>
      </dgm:t>
    </dgm:pt>
    <dgm:pt modelId="{E9570F5A-69A8-4798-A0C6-BF2AC7E84035}">
      <dgm:prSet phldrT="[Text]"/>
      <dgm:spPr/>
      <dgm:t>
        <a:bodyPr/>
        <a:lstStyle/>
        <a:p>
          <a:r>
            <a:rPr lang="en-US" dirty="0"/>
            <a:t>Use your best analytical judgment!</a:t>
          </a:r>
        </a:p>
      </dgm:t>
    </dgm:pt>
    <dgm:pt modelId="{E1A4D308-E850-4380-A02E-044444B5D690}" type="parTrans" cxnId="{FFB9A8CB-7FFC-4018-B193-02F0376C49A6}">
      <dgm:prSet/>
      <dgm:spPr/>
      <dgm:t>
        <a:bodyPr/>
        <a:lstStyle/>
        <a:p>
          <a:endParaRPr lang="en-US"/>
        </a:p>
      </dgm:t>
    </dgm:pt>
    <dgm:pt modelId="{AF9B4196-B1D9-4E3F-81D8-43E285EF723D}" type="sibTrans" cxnId="{FFB9A8CB-7FFC-4018-B193-02F0376C49A6}">
      <dgm:prSet/>
      <dgm:spPr/>
      <dgm:t>
        <a:bodyPr/>
        <a:lstStyle/>
        <a:p>
          <a:endParaRPr lang="en-US"/>
        </a:p>
      </dgm:t>
    </dgm:pt>
    <dgm:pt modelId="{574AE018-AF67-4ED7-84BD-74DF57E7C2A3}">
      <dgm:prSet phldrT="[Text]"/>
      <dgm:spPr/>
      <dgm:t>
        <a:bodyPr/>
        <a:lstStyle/>
        <a:p>
          <a:r>
            <a:rPr lang="en-US" dirty="0"/>
            <a:t>Consistency is defined in terms of lower misclassification or prediction error</a:t>
          </a:r>
        </a:p>
      </dgm:t>
    </dgm:pt>
    <dgm:pt modelId="{3CD0A826-A44D-465C-90CA-AB0F8C36491C}" type="parTrans" cxnId="{72C292AE-7789-485C-862E-D6AC4A082E43}">
      <dgm:prSet/>
      <dgm:spPr/>
      <dgm:t>
        <a:bodyPr/>
        <a:lstStyle/>
        <a:p>
          <a:endParaRPr lang="en-US"/>
        </a:p>
      </dgm:t>
    </dgm:pt>
    <dgm:pt modelId="{874405F9-992D-4EDD-9712-B00C2F0D019D}" type="sibTrans" cxnId="{72C292AE-7789-485C-862E-D6AC4A082E43}">
      <dgm:prSet/>
      <dgm:spPr/>
      <dgm:t>
        <a:bodyPr/>
        <a:lstStyle/>
        <a:p>
          <a:endParaRPr lang="en-US"/>
        </a:p>
      </dgm:t>
    </dgm:pt>
    <dgm:pt modelId="{C12257EF-43F4-4459-9B8E-F69F9333AD4A}" type="pres">
      <dgm:prSet presAssocID="{73C4CDA6-2A9E-4AC4-9890-0CBB1FC6D885}" presName="Name0" presStyleCnt="0">
        <dgm:presLayoutVars>
          <dgm:dir/>
          <dgm:animLvl val="lvl"/>
          <dgm:resizeHandles val="exact"/>
        </dgm:presLayoutVars>
      </dgm:prSet>
      <dgm:spPr/>
    </dgm:pt>
    <dgm:pt modelId="{6F8F668A-5C7C-4A18-9BB4-F0544DC0CC3B}" type="pres">
      <dgm:prSet presAssocID="{85DF6970-8DEA-45F0-A3B7-5F60A031FBD5}" presName="composite" presStyleCnt="0"/>
      <dgm:spPr/>
    </dgm:pt>
    <dgm:pt modelId="{B1BEE5D2-1DA6-402D-99CB-8D566164449A}" type="pres">
      <dgm:prSet presAssocID="{85DF6970-8DEA-45F0-A3B7-5F60A031FBD5}" presName="parTx" presStyleLbl="alignNode1" presStyleIdx="0" presStyleCnt="2">
        <dgm:presLayoutVars>
          <dgm:chMax val="0"/>
          <dgm:chPref val="0"/>
          <dgm:bulletEnabled val="1"/>
        </dgm:presLayoutVars>
      </dgm:prSet>
      <dgm:spPr/>
    </dgm:pt>
    <dgm:pt modelId="{1151842C-0344-4489-BB90-BB810B906688}" type="pres">
      <dgm:prSet presAssocID="{85DF6970-8DEA-45F0-A3B7-5F60A031FBD5}" presName="desTx" presStyleLbl="alignAccFollowNode1" presStyleIdx="0" presStyleCnt="2">
        <dgm:presLayoutVars>
          <dgm:bulletEnabled val="1"/>
        </dgm:presLayoutVars>
      </dgm:prSet>
      <dgm:spPr/>
    </dgm:pt>
    <dgm:pt modelId="{FCE5C635-1190-4FF1-AF32-88160F893B0D}" type="pres">
      <dgm:prSet presAssocID="{3CB5C5A6-0D07-43F9-80F9-E2DCFF1496A5}" presName="space" presStyleCnt="0"/>
      <dgm:spPr/>
    </dgm:pt>
    <dgm:pt modelId="{97DAB90C-8FA3-4E85-B490-394B604B38AC}" type="pres">
      <dgm:prSet presAssocID="{AEEE250D-0D64-4DB5-A9C5-A3AE6B64670F}" presName="composite" presStyleCnt="0"/>
      <dgm:spPr/>
    </dgm:pt>
    <dgm:pt modelId="{46B1207A-3226-408F-A0EB-13ABBE9B6AEA}" type="pres">
      <dgm:prSet presAssocID="{AEEE250D-0D64-4DB5-A9C5-A3AE6B64670F}" presName="parTx" presStyleLbl="alignNode1" presStyleIdx="1" presStyleCnt="2">
        <dgm:presLayoutVars>
          <dgm:chMax val="0"/>
          <dgm:chPref val="0"/>
          <dgm:bulletEnabled val="1"/>
        </dgm:presLayoutVars>
      </dgm:prSet>
      <dgm:spPr/>
    </dgm:pt>
    <dgm:pt modelId="{3B9D450D-BEDC-4267-9EA1-3C9240A700B5}" type="pres">
      <dgm:prSet presAssocID="{AEEE250D-0D64-4DB5-A9C5-A3AE6B64670F}" presName="desTx" presStyleLbl="alignAccFollowNode1" presStyleIdx="1" presStyleCnt="2" custLinFactNeighborX="601">
        <dgm:presLayoutVars>
          <dgm:bulletEnabled val="1"/>
        </dgm:presLayoutVars>
      </dgm:prSet>
      <dgm:spPr/>
    </dgm:pt>
  </dgm:ptLst>
  <dgm:cxnLst>
    <dgm:cxn modelId="{19953E0D-64D7-4F91-B03D-D7D7185557D9}" type="presOf" srcId="{85DF6970-8DEA-45F0-A3B7-5F60A031FBD5}" destId="{B1BEE5D2-1DA6-402D-99CB-8D566164449A}" srcOrd="0" destOrd="0" presId="urn:microsoft.com/office/officeart/2005/8/layout/hList1"/>
    <dgm:cxn modelId="{59F16415-617B-444F-B04D-B3C4668BEC40}" type="presOf" srcId="{73C4CDA6-2A9E-4AC4-9890-0CBB1FC6D885}" destId="{C12257EF-43F4-4459-9B8E-F69F9333AD4A}" srcOrd="0" destOrd="0" presId="urn:microsoft.com/office/officeart/2005/8/layout/hList1"/>
    <dgm:cxn modelId="{C11C6820-8A6A-4B01-91AA-51D428483872}" type="presOf" srcId="{E9570F5A-69A8-4798-A0C6-BF2AC7E84035}" destId="{3B9D450D-BEDC-4267-9EA1-3C9240A700B5}" srcOrd="0" destOrd="1" presId="urn:microsoft.com/office/officeart/2005/8/layout/hList1"/>
    <dgm:cxn modelId="{E85E0F3C-A972-4FCA-84AF-8E4609F08DBE}" srcId="{AEEE250D-0D64-4DB5-A9C5-A3AE6B64670F}" destId="{0E8FB9F6-3BD6-4A5D-8AB5-AA7D7B85EC8F}" srcOrd="0" destOrd="0" parTransId="{88498486-7FE4-48C7-847E-81F953C72A7F}" sibTransId="{B5CCC1DE-5A69-44F7-80C3-835E15CA91B7}"/>
    <dgm:cxn modelId="{5F046683-6BF8-48A9-9764-3ABD8A14D3B7}" type="presOf" srcId="{574AE018-AF67-4ED7-84BD-74DF57E7C2A3}" destId="{1151842C-0344-4489-BB90-BB810B906688}" srcOrd="0" destOrd="1" presId="urn:microsoft.com/office/officeart/2005/8/layout/hList1"/>
    <dgm:cxn modelId="{485EB293-37E5-4332-A889-10238CCA0434}" srcId="{73C4CDA6-2A9E-4AC4-9890-0CBB1FC6D885}" destId="{85DF6970-8DEA-45F0-A3B7-5F60A031FBD5}" srcOrd="0" destOrd="0" parTransId="{B0E2C3A2-DD77-4571-AFC7-9DEE153F7F11}" sibTransId="{3CB5C5A6-0D07-43F9-80F9-E2DCFF1496A5}"/>
    <dgm:cxn modelId="{3D5D089F-0FBF-4122-8E91-FA5D3A69F305}" type="presOf" srcId="{AEEE250D-0D64-4DB5-A9C5-A3AE6B64670F}" destId="{46B1207A-3226-408F-A0EB-13ABBE9B6AEA}" srcOrd="0" destOrd="0" presId="urn:microsoft.com/office/officeart/2005/8/layout/hList1"/>
    <dgm:cxn modelId="{72C292AE-7789-485C-862E-D6AC4A082E43}" srcId="{85DF6970-8DEA-45F0-A3B7-5F60A031FBD5}" destId="{574AE018-AF67-4ED7-84BD-74DF57E7C2A3}" srcOrd="1" destOrd="0" parTransId="{3CD0A826-A44D-465C-90CA-AB0F8C36491C}" sibTransId="{874405F9-992D-4EDD-9712-B00C2F0D019D}"/>
    <dgm:cxn modelId="{0A9F20C1-C6B4-4242-8131-AEDCC2B3FCA3}" type="presOf" srcId="{CA412985-B8D3-4DF2-997C-0AD6F92E3488}" destId="{1151842C-0344-4489-BB90-BB810B906688}" srcOrd="0" destOrd="0" presId="urn:microsoft.com/office/officeart/2005/8/layout/hList1"/>
    <dgm:cxn modelId="{FFB9A8CB-7FFC-4018-B193-02F0376C49A6}" srcId="{AEEE250D-0D64-4DB5-A9C5-A3AE6B64670F}" destId="{E9570F5A-69A8-4798-A0C6-BF2AC7E84035}" srcOrd="1" destOrd="0" parTransId="{E1A4D308-E850-4380-A02E-044444B5D690}" sibTransId="{AF9B4196-B1D9-4E3F-81D8-43E285EF723D}"/>
    <dgm:cxn modelId="{6D0504F5-F6AF-4EB7-85E0-61B118521607}" srcId="{85DF6970-8DEA-45F0-A3B7-5F60A031FBD5}" destId="{CA412985-B8D3-4DF2-997C-0AD6F92E3488}" srcOrd="0" destOrd="0" parTransId="{32B58B48-45D6-4007-AF6B-CE56E9ED0F9D}" sibTransId="{B74C9C2F-2FDB-4452-99F5-1836C1E786F5}"/>
    <dgm:cxn modelId="{0645ECF9-E4F6-418E-A907-DFD2215ECC21}" type="presOf" srcId="{0E8FB9F6-3BD6-4A5D-8AB5-AA7D7B85EC8F}" destId="{3B9D450D-BEDC-4267-9EA1-3C9240A700B5}" srcOrd="0" destOrd="0" presId="urn:microsoft.com/office/officeart/2005/8/layout/hList1"/>
    <dgm:cxn modelId="{DFF1A7FF-FEFB-4F39-BA62-8127C2F358CB}" srcId="{73C4CDA6-2A9E-4AC4-9890-0CBB1FC6D885}" destId="{AEEE250D-0D64-4DB5-A9C5-A3AE6B64670F}" srcOrd="1" destOrd="0" parTransId="{09D7439D-EB11-44D5-99F5-F5D0DED54273}" sibTransId="{2B116561-872F-4EC0-8971-DCE23426FF81}"/>
    <dgm:cxn modelId="{B7A05745-B6A8-4576-BA66-A9008151B74E}" type="presParOf" srcId="{C12257EF-43F4-4459-9B8E-F69F9333AD4A}" destId="{6F8F668A-5C7C-4A18-9BB4-F0544DC0CC3B}" srcOrd="0" destOrd="0" presId="urn:microsoft.com/office/officeart/2005/8/layout/hList1"/>
    <dgm:cxn modelId="{7459A5C2-1E16-4C2C-8ECA-FDED64BC909C}" type="presParOf" srcId="{6F8F668A-5C7C-4A18-9BB4-F0544DC0CC3B}" destId="{B1BEE5D2-1DA6-402D-99CB-8D566164449A}" srcOrd="0" destOrd="0" presId="urn:microsoft.com/office/officeart/2005/8/layout/hList1"/>
    <dgm:cxn modelId="{D2DBCCC8-4C17-41DB-B1D1-A59412131100}" type="presParOf" srcId="{6F8F668A-5C7C-4A18-9BB4-F0544DC0CC3B}" destId="{1151842C-0344-4489-BB90-BB810B906688}" srcOrd="1" destOrd="0" presId="urn:microsoft.com/office/officeart/2005/8/layout/hList1"/>
    <dgm:cxn modelId="{2F34B7D4-7496-4985-A078-58167F8B4B16}" type="presParOf" srcId="{C12257EF-43F4-4459-9B8E-F69F9333AD4A}" destId="{FCE5C635-1190-4FF1-AF32-88160F893B0D}" srcOrd="1" destOrd="0" presId="urn:microsoft.com/office/officeart/2005/8/layout/hList1"/>
    <dgm:cxn modelId="{C519FEB4-F4B2-466F-9CC6-789E7B518750}" type="presParOf" srcId="{C12257EF-43F4-4459-9B8E-F69F9333AD4A}" destId="{97DAB90C-8FA3-4E85-B490-394B604B38AC}" srcOrd="2" destOrd="0" presId="urn:microsoft.com/office/officeart/2005/8/layout/hList1"/>
    <dgm:cxn modelId="{2AA89768-9E7B-45C6-B5C7-174C0F4D8D65}" type="presParOf" srcId="{97DAB90C-8FA3-4E85-B490-394B604B38AC}" destId="{46B1207A-3226-408F-A0EB-13ABBE9B6AEA}" srcOrd="0" destOrd="0" presId="urn:microsoft.com/office/officeart/2005/8/layout/hList1"/>
    <dgm:cxn modelId="{7D34A111-875A-4494-84CE-ACA748E4B6CC}" type="presParOf" srcId="{97DAB90C-8FA3-4E85-B490-394B604B38AC}" destId="{3B9D450D-BEDC-4267-9EA1-3C9240A700B5}"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266122-AD3A-46C0-8A89-6E29D6D20BAB}">
      <dsp:nvSpPr>
        <dsp:cNvPr id="0" name=""/>
        <dsp:cNvSpPr/>
      </dsp:nvSpPr>
      <dsp:spPr>
        <a:xfrm>
          <a:off x="1911096" y="2135"/>
          <a:ext cx="6693407" cy="130542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dirty="0"/>
            <a:t>Overview Memory-Based Learner</a:t>
          </a:r>
        </a:p>
      </dsp:txBody>
      <dsp:txXfrm>
        <a:off x="1911096" y="2135"/>
        <a:ext cx="6693407" cy="1305425"/>
      </dsp:txXfrm>
    </dsp:sp>
    <dsp:sp modelId="{5771DB36-DE7A-4B9A-B7AA-66C51A14289D}">
      <dsp:nvSpPr>
        <dsp:cNvPr id="0" name=""/>
        <dsp:cNvSpPr/>
      </dsp:nvSpPr>
      <dsp:spPr>
        <a:xfrm>
          <a:off x="620233" y="2135"/>
          <a:ext cx="1292371" cy="1305425"/>
        </a:xfrm>
        <a:prstGeom prst="rect">
          <a:avLst/>
        </a:prstGeom>
        <a:blipFill rotWithShape="1">
          <a:blip xmlns:r="http://schemas.openxmlformats.org/officeDocument/2006/relationships" r:embed="rId1" cstate="print">
            <a:extLst>
              <a:ext uri="{28A0092B-C50C-407E-A947-70E740481C1C}">
                <a14:useLocalDpi xmlns:a14="http://schemas.microsoft.com/office/drawing/2010/main"/>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18C5668-5656-469F-B314-D99AB44B1D48}">
      <dsp:nvSpPr>
        <dsp:cNvPr id="0" name=""/>
        <dsp:cNvSpPr/>
      </dsp:nvSpPr>
      <dsp:spPr>
        <a:xfrm>
          <a:off x="621788" y="1545187"/>
          <a:ext cx="6693407" cy="1305425"/>
        </a:xfrm>
        <a:prstGeom prst="rect">
          <a:avLst/>
        </a:prstGeom>
        <a:solidFill>
          <a:schemeClr val="accent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dirty="0"/>
            <a:t>Choose Appropriate Distance Metric</a:t>
          </a:r>
        </a:p>
      </dsp:txBody>
      <dsp:txXfrm>
        <a:off x="621788" y="1545187"/>
        <a:ext cx="6693407" cy="1305425"/>
      </dsp:txXfrm>
    </dsp:sp>
    <dsp:sp modelId="{FB745ECC-3FA5-49FA-9765-47AA29FFC244}">
      <dsp:nvSpPr>
        <dsp:cNvPr id="0" name=""/>
        <dsp:cNvSpPr/>
      </dsp:nvSpPr>
      <dsp:spPr>
        <a:xfrm>
          <a:off x="7330991" y="1545187"/>
          <a:ext cx="1292371" cy="1305425"/>
        </a:xfrm>
        <a:prstGeom prst="rect">
          <a:avLst/>
        </a:prstGeom>
        <a:blipFill rotWithShape="1">
          <a:blip xmlns:r="http://schemas.openxmlformats.org/officeDocument/2006/relationships" r:embed="rId2" cstate="print">
            <a:extLst>
              <a:ext uri="{28A0092B-C50C-407E-A947-70E740481C1C}">
                <a14:useLocalDpi xmlns:a14="http://schemas.microsoft.com/office/drawing/2010/main"/>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D8DD42E-A67A-4DD7-9C6E-3B9EBAFFA177}">
      <dsp:nvSpPr>
        <dsp:cNvPr id="0" name=""/>
        <dsp:cNvSpPr/>
      </dsp:nvSpPr>
      <dsp:spPr>
        <a:xfrm>
          <a:off x="1911096" y="3043777"/>
          <a:ext cx="6693407" cy="1305425"/>
        </a:xfrm>
        <a:prstGeom prst="rect">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dirty="0"/>
            <a:t>Determine Optimal Number of Neighbors</a:t>
          </a:r>
        </a:p>
      </dsp:txBody>
      <dsp:txXfrm>
        <a:off x="1911096" y="3043777"/>
        <a:ext cx="6693407" cy="1305425"/>
      </dsp:txXfrm>
    </dsp:sp>
    <dsp:sp modelId="{F69601A0-7B05-4628-94B6-219AC1F9D25C}">
      <dsp:nvSpPr>
        <dsp:cNvPr id="0" name=""/>
        <dsp:cNvSpPr/>
      </dsp:nvSpPr>
      <dsp:spPr>
        <a:xfrm>
          <a:off x="629551" y="3045912"/>
          <a:ext cx="1292371" cy="1305425"/>
        </a:xfrm>
        <a:prstGeom prst="rect">
          <a:avLst/>
        </a:prstGeom>
        <a:blipFill rotWithShape="1">
          <a:blip xmlns:r="http://schemas.openxmlformats.org/officeDocument/2006/relationships" r:embed="rId3" cstate="print">
            <a:extLst>
              <a:ext uri="{28A0092B-C50C-407E-A947-70E740481C1C}">
                <a14:useLocalDpi xmlns:a14="http://schemas.microsoft.com/office/drawing/2010/main"/>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EC44AF-6CBD-4097-B445-02B0631EFC66}">
      <dsp:nvSpPr>
        <dsp:cNvPr id="0" name=""/>
        <dsp:cNvSpPr/>
      </dsp:nvSpPr>
      <dsp:spPr>
        <a:xfrm>
          <a:off x="1724211" y="679"/>
          <a:ext cx="1392131" cy="1392131"/>
        </a:xfrm>
        <a:prstGeom prst="ellips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You encounter a problem</a:t>
          </a:r>
        </a:p>
      </dsp:txBody>
      <dsp:txXfrm>
        <a:off x="1928084" y="204552"/>
        <a:ext cx="984385" cy="984385"/>
      </dsp:txXfrm>
    </dsp:sp>
    <dsp:sp modelId="{026CEBDF-66B4-4F26-B879-EE104A696BA4}">
      <dsp:nvSpPr>
        <dsp:cNvPr id="0" name=""/>
        <dsp:cNvSpPr/>
      </dsp:nvSpPr>
      <dsp:spPr>
        <a:xfrm rot="2700000">
          <a:off x="2966984" y="1193867"/>
          <a:ext cx="370671" cy="469844"/>
        </a:xfrm>
        <a:prstGeom prst="rightArrow">
          <a:avLst>
            <a:gd name="adj1" fmla="val 60000"/>
            <a:gd name="adj2" fmla="val 50000"/>
          </a:avLst>
        </a:prstGeom>
        <a:gradFill rotWithShape="0">
          <a:gsLst>
            <a:gs pos="0">
              <a:schemeClr val="accent5">
                <a:tint val="60000"/>
                <a:hueOff val="0"/>
                <a:satOff val="0"/>
                <a:lumOff val="0"/>
                <a:alphaOff val="0"/>
                <a:satMod val="103000"/>
                <a:lumMod val="102000"/>
                <a:tint val="94000"/>
              </a:schemeClr>
            </a:gs>
            <a:gs pos="50000">
              <a:schemeClr val="accent5">
                <a:tint val="60000"/>
                <a:hueOff val="0"/>
                <a:satOff val="0"/>
                <a:lumOff val="0"/>
                <a:alphaOff val="0"/>
                <a:satMod val="110000"/>
                <a:lumMod val="100000"/>
                <a:shade val="100000"/>
              </a:schemeClr>
            </a:gs>
            <a:gs pos="100000">
              <a:schemeClr val="accent5">
                <a:tint val="60000"/>
                <a:hueOff val="0"/>
                <a:satOff val="0"/>
                <a:lumOff val="0"/>
                <a:alphaOff val="0"/>
                <a:lumMod val="99000"/>
                <a:satMod val="120000"/>
                <a:shade val="78000"/>
              </a:schemeClr>
            </a:gs>
          </a:gsLst>
          <a:lin ang="5400000" scaled="0"/>
        </a:gra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2983269" y="1248521"/>
        <a:ext cx="259470" cy="281906"/>
      </dsp:txXfrm>
    </dsp:sp>
    <dsp:sp modelId="{306EAE67-BC00-4F75-92A4-09198C1DE749}">
      <dsp:nvSpPr>
        <dsp:cNvPr id="0" name=""/>
        <dsp:cNvSpPr/>
      </dsp:nvSpPr>
      <dsp:spPr>
        <a:xfrm>
          <a:off x="3203134" y="1479603"/>
          <a:ext cx="1392131" cy="1392131"/>
        </a:xfrm>
        <a:prstGeom prst="ellips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You remembered how you solved similar problems before </a:t>
          </a:r>
        </a:p>
      </dsp:txBody>
      <dsp:txXfrm>
        <a:off x="3407007" y="1683476"/>
        <a:ext cx="984385" cy="984385"/>
      </dsp:txXfrm>
    </dsp:sp>
    <dsp:sp modelId="{2D13DA9D-DE17-4CBA-89B9-C5EC13DDCE8A}">
      <dsp:nvSpPr>
        <dsp:cNvPr id="0" name=""/>
        <dsp:cNvSpPr/>
      </dsp:nvSpPr>
      <dsp:spPr>
        <a:xfrm rot="8100000">
          <a:off x="2981820" y="2672790"/>
          <a:ext cx="370671" cy="469844"/>
        </a:xfrm>
        <a:prstGeom prst="rightArrow">
          <a:avLst>
            <a:gd name="adj1" fmla="val 60000"/>
            <a:gd name="adj2" fmla="val 50000"/>
          </a:avLst>
        </a:prstGeom>
        <a:gradFill rotWithShape="0">
          <a:gsLst>
            <a:gs pos="0">
              <a:schemeClr val="accent5">
                <a:tint val="60000"/>
                <a:hueOff val="0"/>
                <a:satOff val="0"/>
                <a:lumOff val="0"/>
                <a:alphaOff val="0"/>
                <a:satMod val="103000"/>
                <a:lumMod val="102000"/>
                <a:tint val="94000"/>
              </a:schemeClr>
            </a:gs>
            <a:gs pos="50000">
              <a:schemeClr val="accent5">
                <a:tint val="60000"/>
                <a:hueOff val="0"/>
                <a:satOff val="0"/>
                <a:lumOff val="0"/>
                <a:alphaOff val="0"/>
                <a:satMod val="110000"/>
                <a:lumMod val="100000"/>
                <a:shade val="100000"/>
              </a:schemeClr>
            </a:gs>
            <a:gs pos="100000">
              <a:schemeClr val="accent5">
                <a:tint val="60000"/>
                <a:hueOff val="0"/>
                <a:satOff val="0"/>
                <a:lumOff val="0"/>
                <a:alphaOff val="0"/>
                <a:lumMod val="99000"/>
                <a:satMod val="120000"/>
                <a:shade val="78000"/>
              </a:schemeClr>
            </a:gs>
          </a:gsLst>
          <a:lin ang="5400000" scaled="0"/>
        </a:gra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rot="10800000">
        <a:off x="3076736" y="2727444"/>
        <a:ext cx="259470" cy="281906"/>
      </dsp:txXfrm>
    </dsp:sp>
    <dsp:sp modelId="{AB3B8942-837D-428C-8A76-866A980358F2}">
      <dsp:nvSpPr>
        <dsp:cNvPr id="0" name=""/>
        <dsp:cNvSpPr/>
      </dsp:nvSpPr>
      <dsp:spPr>
        <a:xfrm>
          <a:off x="1724211" y="2958526"/>
          <a:ext cx="1392131" cy="1392131"/>
        </a:xfrm>
        <a:prstGeom prst="ellips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You decide to apply the previous solutions to the current problem</a:t>
          </a:r>
        </a:p>
      </dsp:txBody>
      <dsp:txXfrm>
        <a:off x="1928084" y="3162399"/>
        <a:ext cx="984385" cy="984385"/>
      </dsp:txXfrm>
    </dsp:sp>
    <dsp:sp modelId="{41135CBB-25C0-41BC-9108-771138B3EA8D}">
      <dsp:nvSpPr>
        <dsp:cNvPr id="0" name=""/>
        <dsp:cNvSpPr/>
      </dsp:nvSpPr>
      <dsp:spPr>
        <a:xfrm rot="13500000">
          <a:off x="1502897" y="2687626"/>
          <a:ext cx="370671" cy="469844"/>
        </a:xfrm>
        <a:prstGeom prst="rightArrow">
          <a:avLst>
            <a:gd name="adj1" fmla="val 60000"/>
            <a:gd name="adj2" fmla="val 50000"/>
          </a:avLst>
        </a:prstGeom>
        <a:gradFill rotWithShape="0">
          <a:gsLst>
            <a:gs pos="0">
              <a:schemeClr val="accent5">
                <a:tint val="60000"/>
                <a:hueOff val="0"/>
                <a:satOff val="0"/>
                <a:lumOff val="0"/>
                <a:alphaOff val="0"/>
                <a:satMod val="103000"/>
                <a:lumMod val="102000"/>
                <a:tint val="94000"/>
              </a:schemeClr>
            </a:gs>
            <a:gs pos="50000">
              <a:schemeClr val="accent5">
                <a:tint val="60000"/>
                <a:hueOff val="0"/>
                <a:satOff val="0"/>
                <a:lumOff val="0"/>
                <a:alphaOff val="0"/>
                <a:satMod val="110000"/>
                <a:lumMod val="100000"/>
                <a:shade val="100000"/>
              </a:schemeClr>
            </a:gs>
            <a:gs pos="100000">
              <a:schemeClr val="accent5">
                <a:tint val="60000"/>
                <a:hueOff val="0"/>
                <a:satOff val="0"/>
                <a:lumOff val="0"/>
                <a:alphaOff val="0"/>
                <a:lumMod val="99000"/>
                <a:satMod val="120000"/>
                <a:shade val="78000"/>
              </a:schemeClr>
            </a:gs>
          </a:gsLst>
          <a:lin ang="5400000" scaled="0"/>
        </a:gra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rot="10800000">
        <a:off x="1597813" y="2820910"/>
        <a:ext cx="259470" cy="281906"/>
      </dsp:txXfrm>
    </dsp:sp>
    <dsp:sp modelId="{E28C2108-C198-4556-A6CA-4B3605C8FEC9}">
      <dsp:nvSpPr>
        <dsp:cNvPr id="0" name=""/>
        <dsp:cNvSpPr/>
      </dsp:nvSpPr>
      <dsp:spPr>
        <a:xfrm>
          <a:off x="245287" y="1479603"/>
          <a:ext cx="1392131" cy="1392131"/>
        </a:xfrm>
        <a:prstGeom prst="ellips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If the solution does solve the current problem, you remember it </a:t>
          </a:r>
        </a:p>
      </dsp:txBody>
      <dsp:txXfrm>
        <a:off x="449160" y="1683476"/>
        <a:ext cx="984385" cy="984385"/>
      </dsp:txXfrm>
    </dsp:sp>
    <dsp:sp modelId="{DDE87E24-9683-4D78-916C-6285A0E74EDB}">
      <dsp:nvSpPr>
        <dsp:cNvPr id="0" name=""/>
        <dsp:cNvSpPr/>
      </dsp:nvSpPr>
      <dsp:spPr>
        <a:xfrm rot="18900000">
          <a:off x="1488061" y="1208703"/>
          <a:ext cx="370671" cy="469844"/>
        </a:xfrm>
        <a:prstGeom prst="rightArrow">
          <a:avLst>
            <a:gd name="adj1" fmla="val 60000"/>
            <a:gd name="adj2" fmla="val 50000"/>
          </a:avLst>
        </a:prstGeom>
        <a:gradFill rotWithShape="0">
          <a:gsLst>
            <a:gs pos="0">
              <a:schemeClr val="accent5">
                <a:tint val="60000"/>
                <a:hueOff val="0"/>
                <a:satOff val="0"/>
                <a:lumOff val="0"/>
                <a:alphaOff val="0"/>
                <a:satMod val="103000"/>
                <a:lumMod val="102000"/>
                <a:tint val="94000"/>
              </a:schemeClr>
            </a:gs>
            <a:gs pos="50000">
              <a:schemeClr val="accent5">
                <a:tint val="60000"/>
                <a:hueOff val="0"/>
                <a:satOff val="0"/>
                <a:lumOff val="0"/>
                <a:alphaOff val="0"/>
                <a:satMod val="110000"/>
                <a:lumMod val="100000"/>
                <a:shade val="100000"/>
              </a:schemeClr>
            </a:gs>
            <a:gs pos="100000">
              <a:schemeClr val="accent5">
                <a:tint val="60000"/>
                <a:hueOff val="0"/>
                <a:satOff val="0"/>
                <a:lumOff val="0"/>
                <a:alphaOff val="0"/>
                <a:lumMod val="99000"/>
                <a:satMod val="120000"/>
                <a:shade val="78000"/>
              </a:schemeClr>
            </a:gs>
          </a:gsLst>
          <a:lin ang="5400000" scaled="0"/>
        </a:gra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1504346" y="1341987"/>
        <a:ext cx="259470" cy="28190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16278B-1940-47E9-8FD2-1CD82800B345}">
      <dsp:nvSpPr>
        <dsp:cNvPr id="0" name=""/>
        <dsp:cNvSpPr/>
      </dsp:nvSpPr>
      <dsp:spPr>
        <a:xfrm>
          <a:off x="1748064" y="2975"/>
          <a:ext cx="3342605" cy="2005563"/>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94310" tIns="194310" rIns="194310" bIns="194310" numCol="1" spcCol="1270" anchor="ctr" anchorCtr="0">
          <a:noAutofit/>
        </a:bodyPr>
        <a:lstStyle/>
        <a:p>
          <a:pPr marL="0" lvl="0" indent="0" algn="ctr" defTabSz="2266950">
            <a:lnSpc>
              <a:spcPct val="90000"/>
            </a:lnSpc>
            <a:spcBef>
              <a:spcPct val="0"/>
            </a:spcBef>
            <a:spcAft>
              <a:spcPct val="35000"/>
            </a:spcAft>
            <a:buNone/>
          </a:pPr>
          <a:r>
            <a:rPr lang="en-US" sz="5100" kern="1200" dirty="0"/>
            <a:t>Euclidean</a:t>
          </a:r>
        </a:p>
      </dsp:txBody>
      <dsp:txXfrm>
        <a:off x="1748064" y="2975"/>
        <a:ext cx="3342605" cy="2005563"/>
      </dsp:txXfrm>
    </dsp:sp>
    <dsp:sp modelId="{47467228-FB36-4F17-BA50-795AC24C6C02}">
      <dsp:nvSpPr>
        <dsp:cNvPr id="0" name=""/>
        <dsp:cNvSpPr/>
      </dsp:nvSpPr>
      <dsp:spPr>
        <a:xfrm>
          <a:off x="5424930" y="2975"/>
          <a:ext cx="3342605" cy="2005563"/>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94310" tIns="194310" rIns="194310" bIns="194310" numCol="1" spcCol="1270" anchor="ctr" anchorCtr="0">
          <a:noAutofit/>
        </a:bodyPr>
        <a:lstStyle/>
        <a:p>
          <a:pPr marL="0" lvl="0" indent="0" algn="ctr" defTabSz="2266950">
            <a:lnSpc>
              <a:spcPct val="90000"/>
            </a:lnSpc>
            <a:spcBef>
              <a:spcPct val="0"/>
            </a:spcBef>
            <a:spcAft>
              <a:spcPct val="35000"/>
            </a:spcAft>
            <a:buNone/>
          </a:pPr>
          <a:r>
            <a:rPr lang="en-US" sz="5100" kern="1200" dirty="0"/>
            <a:t>Manhattan</a:t>
          </a:r>
        </a:p>
      </dsp:txBody>
      <dsp:txXfrm>
        <a:off x="5424930" y="2975"/>
        <a:ext cx="3342605" cy="2005563"/>
      </dsp:txXfrm>
    </dsp:sp>
    <dsp:sp modelId="{66AC2E72-F28F-417A-ACB0-0D62DB39C9E6}">
      <dsp:nvSpPr>
        <dsp:cNvPr id="0" name=""/>
        <dsp:cNvSpPr/>
      </dsp:nvSpPr>
      <dsp:spPr>
        <a:xfrm>
          <a:off x="1748064" y="2342799"/>
          <a:ext cx="3342605" cy="2005563"/>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94310" tIns="194310" rIns="194310" bIns="194310" numCol="1" spcCol="1270" anchor="ctr" anchorCtr="0">
          <a:noAutofit/>
        </a:bodyPr>
        <a:lstStyle/>
        <a:p>
          <a:pPr marL="0" lvl="0" indent="0" algn="ctr" defTabSz="2266950">
            <a:lnSpc>
              <a:spcPct val="90000"/>
            </a:lnSpc>
            <a:spcBef>
              <a:spcPct val="0"/>
            </a:spcBef>
            <a:spcAft>
              <a:spcPct val="35000"/>
            </a:spcAft>
            <a:buNone/>
          </a:pPr>
          <a:r>
            <a:rPr lang="en-US" sz="5100" kern="1200" dirty="0"/>
            <a:t>Chebyshev</a:t>
          </a:r>
        </a:p>
      </dsp:txBody>
      <dsp:txXfrm>
        <a:off x="1748064" y="2342799"/>
        <a:ext cx="3342605" cy="2005563"/>
      </dsp:txXfrm>
    </dsp:sp>
    <dsp:sp modelId="{FA1D2B54-5DDD-4C1B-B604-2E5D700C6AC9}">
      <dsp:nvSpPr>
        <dsp:cNvPr id="0" name=""/>
        <dsp:cNvSpPr/>
      </dsp:nvSpPr>
      <dsp:spPr>
        <a:xfrm>
          <a:off x="5424930" y="2342799"/>
          <a:ext cx="3342605" cy="2005563"/>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94310" tIns="194310" rIns="194310" bIns="194310" numCol="1" spcCol="1270" anchor="ctr" anchorCtr="0">
          <a:noAutofit/>
        </a:bodyPr>
        <a:lstStyle/>
        <a:p>
          <a:pPr marL="0" lvl="0" indent="0" algn="ctr" defTabSz="2266950">
            <a:lnSpc>
              <a:spcPct val="90000"/>
            </a:lnSpc>
            <a:spcBef>
              <a:spcPct val="0"/>
            </a:spcBef>
            <a:spcAft>
              <a:spcPct val="35000"/>
            </a:spcAft>
            <a:buNone/>
          </a:pPr>
          <a:r>
            <a:rPr lang="en-US" sz="5100" kern="1200" dirty="0"/>
            <a:t>Cosine</a:t>
          </a:r>
        </a:p>
      </dsp:txBody>
      <dsp:txXfrm>
        <a:off x="5424930" y="2342799"/>
        <a:ext cx="3342605" cy="200556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D73DEC-F2E9-41D8-8C63-0B410097D0DD}">
      <dsp:nvSpPr>
        <dsp:cNvPr id="0" name=""/>
        <dsp:cNvSpPr/>
      </dsp:nvSpPr>
      <dsp:spPr>
        <a:xfrm>
          <a:off x="1577339" y="0"/>
          <a:ext cx="8938260" cy="130540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If the columns of </a:t>
          </a:r>
          <a14:m xmlns:a14="http://schemas.microsoft.com/office/drawing/2010/main">
            <m:oMath xmlns:m="http://schemas.openxmlformats.org/officeDocument/2006/math">
              <m:r>
                <a:rPr lang="en-US" sz="2400" b="1" kern="1200" dirty="0">
                  <a:latin typeface="Cambria Math" panose="02040503050406030204" pitchFamily="18" charset="0"/>
                </a:rPr>
                <m:t>𝐗</m:t>
              </m:r>
            </m:oMath>
          </a14:m>
          <a:r>
            <a:rPr lang="en-US" sz="2400" kern="1200" dirty="0"/>
            <a:t> are linearly independent, then </a:t>
          </a:r>
          <a14:m xmlns:a14="http://schemas.microsoft.com/office/drawing/2010/main">
            <m:oMath xmlns:m="http://schemas.openxmlformats.org/officeDocument/2006/math">
              <m:r>
                <a:rPr lang="en-US" sz="2400" b="1" kern="1200" dirty="0">
                  <a:latin typeface="Cambria Math" panose="02040503050406030204" pitchFamily="18" charset="0"/>
                </a:rPr>
                <m:t>𝐗</m:t>
              </m:r>
              <m:r>
                <a:rPr lang="en-US" sz="2400" b="1" i="0" kern="1200" smtClean="0">
                  <a:latin typeface="Cambria Math" panose="02040503050406030204" pitchFamily="18" charset="0"/>
                </a:rPr>
                <m:t>𝐮</m:t>
              </m:r>
              <m:r>
                <a:rPr lang="en-US" sz="2400" b="1" i="0" kern="1200" smtClean="0">
                  <a:latin typeface="Cambria Math" panose="02040503050406030204" pitchFamily="18" charset="0"/>
                </a:rPr>
                <m:t>=</m:t>
              </m:r>
              <m:r>
                <a:rPr lang="en-US" sz="2400" b="1" i="0" kern="1200" smtClean="0">
                  <a:latin typeface="Cambria Math" panose="02040503050406030204" pitchFamily="18" charset="0"/>
                </a:rPr>
                <m:t>𝟎</m:t>
              </m:r>
            </m:oMath>
          </a14:m>
          <a:r>
            <a:rPr lang="en-US" sz="2400" kern="1200" dirty="0"/>
            <a:t> if and only if </a:t>
          </a:r>
          <a14:m xmlns:a14="http://schemas.microsoft.com/office/drawing/2010/main">
            <m:oMath xmlns:m="http://schemas.openxmlformats.org/officeDocument/2006/math">
              <m:r>
                <a:rPr lang="en-US" sz="2400" b="1" i="0" kern="1200" dirty="0" smtClean="0">
                  <a:latin typeface="Cambria Math" panose="02040503050406030204" pitchFamily="18" charset="0"/>
                </a:rPr>
                <m:t>𝐮</m:t>
              </m:r>
              <m:r>
                <a:rPr lang="en-US" sz="2400" i="1" kern="1200" dirty="0" smtClean="0">
                  <a:latin typeface="Cambria Math" panose="02040503050406030204" pitchFamily="18" charset="0"/>
                </a:rPr>
                <m:t> = 0</m:t>
              </m:r>
            </m:oMath>
          </a14:m>
          <a:r>
            <a:rPr lang="en-US" sz="2400" kern="1200" dirty="0"/>
            <a:t>. Since the eigenvector </a:t>
          </a:r>
          <a14:m xmlns:a14="http://schemas.microsoft.com/office/drawing/2010/main">
            <m:oMath xmlns:m="http://schemas.openxmlformats.org/officeDocument/2006/math">
              <m:r>
                <a:rPr lang="en-US" sz="2400" b="1" i="0" kern="1200" smtClean="0">
                  <a:latin typeface="Cambria Math" panose="02040503050406030204" pitchFamily="18" charset="0"/>
                </a:rPr>
                <m:t>𝐯</m:t>
              </m:r>
              <m:r>
                <a:rPr lang="en-US" sz="2400" b="0" i="1" kern="1200" smtClean="0">
                  <a:latin typeface="Cambria Math" panose="02040503050406030204" pitchFamily="18" charset="0"/>
                  <a:ea typeface="Cambria Math" panose="02040503050406030204" pitchFamily="18" charset="0"/>
                </a:rPr>
                <m:t>≠0</m:t>
              </m:r>
            </m:oMath>
          </a14:m>
          <a:r>
            <a:rPr lang="en-US" sz="2400" kern="1200" dirty="0"/>
            <a:t> then </a:t>
          </a:r>
          <a14:m xmlns:a14="http://schemas.microsoft.com/office/drawing/2010/main">
            <m:oMath xmlns:m="http://schemas.openxmlformats.org/officeDocument/2006/math">
              <m:r>
                <a:rPr lang="en-US" sz="2400" b="1" i="0" kern="1200" smtClean="0">
                  <a:latin typeface="Cambria Math" panose="02040503050406030204" pitchFamily="18" charset="0"/>
                </a:rPr>
                <m:t>𝐗𝐯</m:t>
              </m:r>
              <m:r>
                <a:rPr lang="en-US" sz="2400" b="0" i="1" kern="1200" smtClean="0">
                  <a:latin typeface="Cambria Math" panose="02040503050406030204" pitchFamily="18" charset="0"/>
                  <a:ea typeface="Cambria Math" panose="02040503050406030204" pitchFamily="18" charset="0"/>
                </a:rPr>
                <m:t>≠</m:t>
              </m:r>
              <m:r>
                <a:rPr lang="en-US" sz="2400" b="1" i="1" kern="1200" smtClean="0">
                  <a:latin typeface="Cambria Math" panose="02040503050406030204" pitchFamily="18" charset="0"/>
                  <a:ea typeface="Cambria Math" panose="02040503050406030204" pitchFamily="18" charset="0"/>
                </a:rPr>
                <m:t>𝟎</m:t>
              </m:r>
            </m:oMath>
          </a14:m>
          <a:r>
            <a:rPr lang="en-US" sz="2400" kern="1200" dirty="0"/>
            <a:t> (</a:t>
          </a:r>
          <a:r>
            <a:rPr lang="en-US" sz="2400" i="1" kern="1200" dirty="0"/>
            <a:t>a linear algebra fact</a:t>
          </a:r>
          <a:r>
            <a:rPr lang="en-US" sz="2400" kern="1200" dirty="0"/>
            <a:t>)</a:t>
          </a:r>
        </a:p>
      </dsp:txBody>
      <dsp:txXfrm>
        <a:off x="2930765" y="38234"/>
        <a:ext cx="7546600" cy="1228933"/>
      </dsp:txXfrm>
    </dsp:sp>
    <dsp:sp modelId="{CC8B89C7-050B-4E98-9E13-62AB7187F109}">
      <dsp:nvSpPr>
        <dsp:cNvPr id="0" name=""/>
        <dsp:cNvSpPr/>
      </dsp:nvSpPr>
      <dsp:spPr>
        <a:xfrm>
          <a:off x="788669" y="1522968"/>
          <a:ext cx="8938260" cy="130540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kern="1200" dirty="0"/>
            <a:t>Let </a:t>
          </a:r>
          <a14:m xmlns:a14="http://schemas.microsoft.com/office/drawing/2010/main">
            <m:oMath xmlns:m="http://schemas.openxmlformats.org/officeDocument/2006/math">
              <m:r>
                <a:rPr lang="en-US" sz="2400" b="1" i="0" kern="1200" smtClean="0">
                  <a:latin typeface="Cambria Math" panose="02040503050406030204" pitchFamily="18" charset="0"/>
                </a:rPr>
                <m:t>𝐰</m:t>
              </m:r>
              <m:r>
                <a:rPr lang="en-US" sz="2400" b="0" i="1" kern="1200" smtClean="0">
                  <a:latin typeface="Cambria Math" panose="02040503050406030204" pitchFamily="18" charset="0"/>
                  <a:ea typeface="Cambria Math" panose="02040503050406030204" pitchFamily="18" charset="0"/>
                </a:rPr>
                <m:t>=</m:t>
              </m:r>
              <m:r>
                <a:rPr lang="en-US" sz="2400" b="1" i="0" kern="1200" smtClean="0">
                  <a:latin typeface="Cambria Math" panose="02040503050406030204" pitchFamily="18" charset="0"/>
                </a:rPr>
                <m:t>𝐗𝐯</m:t>
              </m:r>
            </m:oMath>
          </a14:m>
          <a:r>
            <a:rPr lang="en-US" sz="2400" b="0" kern="1200" dirty="0"/>
            <a:t>, then </a:t>
          </a:r>
          <a14:m xmlns:a14="http://schemas.microsoft.com/office/drawing/2010/main">
            <m:oMath xmlns:m="http://schemas.openxmlformats.org/officeDocument/2006/math">
              <m:sSup>
                <m:sSupPr>
                  <m:ctrlPr>
                    <a:rPr lang="en-US" sz="2400" i="1" kern="1200" smtClean="0">
                      <a:latin typeface="Cambria Math" panose="02040503050406030204" pitchFamily="18" charset="0"/>
                    </a:rPr>
                  </m:ctrlPr>
                </m:sSupPr>
                <m:e>
                  <m:r>
                    <a:rPr lang="en-US" sz="2400" b="1" i="0" kern="1200" smtClean="0">
                      <a:latin typeface="Cambria Math" panose="02040503050406030204" pitchFamily="18" charset="0"/>
                    </a:rPr>
                    <m:t>𝐰</m:t>
                  </m:r>
                </m:e>
                <m:sup>
                  <m:r>
                    <a:rPr lang="en-US" sz="2400" b="0" i="1" kern="1200" smtClean="0">
                      <a:latin typeface="Cambria Math" panose="02040503050406030204" pitchFamily="18" charset="0"/>
                    </a:rPr>
                    <m:t>𝑡</m:t>
                  </m:r>
                </m:sup>
              </m:sSup>
              <m:r>
                <a:rPr lang="en-US" sz="2400" b="0" i="1" kern="1200" smtClean="0">
                  <a:latin typeface="Cambria Math" panose="02040503050406030204" pitchFamily="18" charset="0"/>
                </a:rPr>
                <m:t>=</m:t>
              </m:r>
              <m:sSup>
                <m:sSupPr>
                  <m:ctrlPr>
                    <a:rPr lang="en-US" sz="2400" b="0" i="1" kern="1200" smtClean="0">
                      <a:latin typeface="Cambria Math" panose="02040503050406030204" pitchFamily="18" charset="0"/>
                    </a:rPr>
                  </m:ctrlPr>
                </m:sSupPr>
                <m:e>
                  <m:r>
                    <a:rPr lang="en-US" sz="2400" b="1" i="0" kern="1200" smtClean="0">
                      <a:latin typeface="Cambria Math" panose="02040503050406030204" pitchFamily="18" charset="0"/>
                    </a:rPr>
                    <m:t>𝐯</m:t>
                  </m:r>
                </m:e>
                <m:sup>
                  <m:r>
                    <a:rPr lang="en-US" sz="2400" b="0" i="1" kern="1200" smtClean="0">
                      <a:latin typeface="Cambria Math" panose="02040503050406030204" pitchFamily="18" charset="0"/>
                    </a:rPr>
                    <m:t>𝑡</m:t>
                  </m:r>
                </m:sup>
              </m:sSup>
              <m:sSup>
                <m:sSupPr>
                  <m:ctrlPr>
                    <a:rPr lang="en-US" sz="2400" b="0" i="1" kern="1200" smtClean="0">
                      <a:latin typeface="Cambria Math" panose="02040503050406030204" pitchFamily="18" charset="0"/>
                    </a:rPr>
                  </m:ctrlPr>
                </m:sSupPr>
                <m:e>
                  <m:r>
                    <a:rPr lang="en-US" sz="2400" b="1" i="0" kern="1200" smtClean="0">
                      <a:latin typeface="Cambria Math" panose="02040503050406030204" pitchFamily="18" charset="0"/>
                    </a:rPr>
                    <m:t>𝐗</m:t>
                  </m:r>
                </m:e>
                <m:sup>
                  <m:r>
                    <a:rPr lang="en-US" sz="2400" b="0" i="1" kern="1200" smtClean="0">
                      <a:latin typeface="Cambria Math" panose="02040503050406030204" pitchFamily="18" charset="0"/>
                    </a:rPr>
                    <m:t>𝑡</m:t>
                  </m:r>
                </m:sup>
              </m:sSup>
            </m:oMath>
          </a14:m>
          <a:r>
            <a:rPr lang="en-US" sz="2400" b="0" kern="1200" dirty="0"/>
            <a:t>.  Hence </a:t>
          </a:r>
          <a14:m xmlns:a14="http://schemas.microsoft.com/office/drawing/2010/main">
            <m:oMath xmlns:m="http://schemas.openxmlformats.org/officeDocument/2006/math">
              <m:sSup>
                <m:sSupPr>
                  <m:ctrlPr>
                    <a:rPr lang="en-US" sz="2400" b="0" i="1" kern="1200" smtClean="0">
                      <a:latin typeface="Cambria Math" panose="02040503050406030204" pitchFamily="18" charset="0"/>
                    </a:rPr>
                  </m:ctrlPr>
                </m:sSupPr>
                <m:e>
                  <m:r>
                    <a:rPr lang="en-US" sz="2400" b="1" i="0" kern="1200" smtClean="0">
                      <a:latin typeface="Cambria Math" panose="02040503050406030204" pitchFamily="18" charset="0"/>
                    </a:rPr>
                    <m:t>𝐰</m:t>
                  </m:r>
                </m:e>
                <m:sup>
                  <m:r>
                    <a:rPr lang="en-US" sz="2400" b="0" i="1" kern="1200" smtClean="0">
                      <a:latin typeface="Cambria Math" panose="02040503050406030204" pitchFamily="18" charset="0"/>
                    </a:rPr>
                    <m:t>𝑡</m:t>
                  </m:r>
                </m:sup>
              </m:sSup>
              <m:r>
                <a:rPr lang="en-US" sz="2400" b="1" i="0" kern="1200" smtClean="0">
                  <a:latin typeface="Cambria Math" panose="02040503050406030204" pitchFamily="18" charset="0"/>
                </a:rPr>
                <m:t>𝐰</m:t>
              </m:r>
              <m:r>
                <a:rPr lang="en-US" sz="2400" b="0" i="1" kern="1200" smtClean="0">
                  <a:latin typeface="Cambria Math" panose="02040503050406030204" pitchFamily="18" charset="0"/>
                </a:rPr>
                <m:t>=</m:t>
              </m:r>
              <m:sSup>
                <m:sSupPr>
                  <m:ctrlPr>
                    <a:rPr lang="en-US" sz="2400" b="0" i="1" kern="1200" smtClean="0">
                      <a:latin typeface="Cambria Math" panose="02040503050406030204" pitchFamily="18" charset="0"/>
                    </a:rPr>
                  </m:ctrlPr>
                </m:sSupPr>
                <m:e>
                  <m:r>
                    <a:rPr lang="en-US" sz="2400" b="1" i="0" kern="1200" smtClean="0">
                      <a:latin typeface="Cambria Math" panose="02040503050406030204" pitchFamily="18" charset="0"/>
                    </a:rPr>
                    <m:t>𝐯</m:t>
                  </m:r>
                </m:e>
                <m:sup>
                  <m:r>
                    <a:rPr lang="en-US" sz="2400" b="0" i="1" kern="1200" smtClean="0">
                      <a:latin typeface="Cambria Math" panose="02040503050406030204" pitchFamily="18" charset="0"/>
                    </a:rPr>
                    <m:t>𝑡</m:t>
                  </m:r>
                </m:sup>
              </m:sSup>
              <m:sSup>
                <m:sSupPr>
                  <m:ctrlPr>
                    <a:rPr lang="en-US" sz="2400" b="0" i="1" kern="1200" smtClean="0">
                      <a:latin typeface="Cambria Math" panose="02040503050406030204" pitchFamily="18" charset="0"/>
                    </a:rPr>
                  </m:ctrlPr>
                </m:sSupPr>
                <m:e>
                  <m:r>
                    <a:rPr lang="en-US" sz="2400" b="1" i="0" kern="1200" smtClean="0">
                      <a:latin typeface="Cambria Math" panose="02040503050406030204" pitchFamily="18" charset="0"/>
                    </a:rPr>
                    <m:t>𝐗</m:t>
                  </m:r>
                </m:e>
                <m:sup>
                  <m:r>
                    <a:rPr lang="en-US" sz="2400" b="0" i="1" kern="1200" smtClean="0">
                      <a:latin typeface="Cambria Math" panose="02040503050406030204" pitchFamily="18" charset="0"/>
                    </a:rPr>
                    <m:t>𝑡</m:t>
                  </m:r>
                </m:sup>
              </m:sSup>
              <m:r>
                <a:rPr lang="en-US" sz="2400" b="1" i="0" kern="1200" smtClean="0">
                  <a:latin typeface="Cambria Math" panose="02040503050406030204" pitchFamily="18" charset="0"/>
                </a:rPr>
                <m:t>𝐗𝐯</m:t>
              </m:r>
              <m:r>
                <a:rPr lang="en-US" sz="2400" b="1" i="0" kern="1200" smtClean="0">
                  <a:latin typeface="Cambria Math" panose="02040503050406030204" pitchFamily="18" charset="0"/>
                </a:rPr>
                <m:t>=</m:t>
              </m:r>
              <m:sSup>
                <m:sSupPr>
                  <m:ctrlPr>
                    <a:rPr lang="en-US" sz="2400" b="0" i="1" kern="1200" smtClean="0">
                      <a:latin typeface="Cambria Math" panose="02040503050406030204" pitchFamily="18" charset="0"/>
                    </a:rPr>
                  </m:ctrlPr>
                </m:sSupPr>
                <m:e>
                  <m:r>
                    <a:rPr lang="en-US" sz="2400" b="1" i="0" kern="1200" smtClean="0">
                      <a:latin typeface="Cambria Math" panose="02040503050406030204" pitchFamily="18" charset="0"/>
                    </a:rPr>
                    <m:t>𝐯</m:t>
                  </m:r>
                </m:e>
                <m:sup>
                  <m:r>
                    <a:rPr lang="en-US" sz="2400" b="0" i="1" kern="1200" smtClean="0">
                      <a:latin typeface="Cambria Math" panose="02040503050406030204" pitchFamily="18" charset="0"/>
                    </a:rPr>
                    <m:t>𝑡</m:t>
                  </m:r>
                </m:sup>
              </m:sSup>
              <m:d>
                <m:dPr>
                  <m:ctrlPr>
                    <a:rPr lang="en-US" sz="2400" b="0" i="1" kern="1200" smtClean="0">
                      <a:latin typeface="Cambria Math" panose="02040503050406030204" pitchFamily="18" charset="0"/>
                    </a:rPr>
                  </m:ctrlPr>
                </m:dPr>
                <m:e>
                  <m:sSup>
                    <m:sSupPr>
                      <m:ctrlPr>
                        <a:rPr lang="en-US" sz="2400" b="0" i="1" kern="1200" smtClean="0">
                          <a:latin typeface="Cambria Math" panose="02040503050406030204" pitchFamily="18" charset="0"/>
                        </a:rPr>
                      </m:ctrlPr>
                    </m:sSupPr>
                    <m:e>
                      <m:r>
                        <a:rPr lang="en-US" sz="2400" b="1" i="0" kern="1200" smtClean="0">
                          <a:latin typeface="Cambria Math" panose="02040503050406030204" pitchFamily="18" charset="0"/>
                        </a:rPr>
                        <m:t>𝐗</m:t>
                      </m:r>
                    </m:e>
                    <m:sup>
                      <m:r>
                        <a:rPr lang="en-US" sz="2400" b="0" i="1" kern="1200" smtClean="0">
                          <a:latin typeface="Cambria Math" panose="02040503050406030204" pitchFamily="18" charset="0"/>
                        </a:rPr>
                        <m:t>𝑡</m:t>
                      </m:r>
                    </m:sup>
                  </m:sSup>
                  <m:r>
                    <a:rPr lang="en-US" sz="2400" b="1" i="0" kern="1200" smtClean="0">
                      <a:latin typeface="Cambria Math" panose="02040503050406030204" pitchFamily="18" charset="0"/>
                    </a:rPr>
                    <m:t>𝐗𝐯</m:t>
                  </m:r>
                </m:e>
              </m:d>
              <m:r>
                <a:rPr lang="en-US" sz="2400" b="0" i="1" kern="1200" smtClean="0">
                  <a:latin typeface="Cambria Math" panose="02040503050406030204" pitchFamily="18" charset="0"/>
                </a:rPr>
                <m:t>=</m:t>
              </m:r>
              <m:sSup>
                <m:sSupPr>
                  <m:ctrlPr>
                    <a:rPr lang="en-US" sz="2400" b="0" i="1" kern="1200" smtClean="0">
                      <a:latin typeface="Cambria Math" panose="02040503050406030204" pitchFamily="18" charset="0"/>
                    </a:rPr>
                  </m:ctrlPr>
                </m:sSupPr>
                <m:e>
                  <m:r>
                    <a:rPr lang="en-US" sz="2400" b="1" i="0" kern="1200" smtClean="0">
                      <a:latin typeface="Cambria Math" panose="02040503050406030204" pitchFamily="18" charset="0"/>
                    </a:rPr>
                    <m:t>𝐯</m:t>
                  </m:r>
                </m:e>
                <m:sup>
                  <m:r>
                    <a:rPr lang="en-US" sz="2400" b="0" i="1" kern="1200" smtClean="0">
                      <a:latin typeface="Cambria Math" panose="02040503050406030204" pitchFamily="18" charset="0"/>
                    </a:rPr>
                    <m:t>𝑡</m:t>
                  </m:r>
                </m:sup>
              </m:sSup>
              <m:d>
                <m:dPr>
                  <m:ctrlPr>
                    <a:rPr lang="en-US" sz="2400" b="0" i="1" kern="1200" smtClean="0">
                      <a:latin typeface="Cambria Math" panose="02040503050406030204" pitchFamily="18" charset="0"/>
                    </a:rPr>
                  </m:ctrlPr>
                </m:dPr>
                <m:e>
                  <m:r>
                    <a:rPr lang="en-US" sz="2400" i="1" kern="1200" smtClean="0">
                      <a:latin typeface="Cambria Math" panose="02040503050406030204" pitchFamily="18" charset="0"/>
                      <a:ea typeface="Cambria Math" panose="02040503050406030204" pitchFamily="18" charset="0"/>
                    </a:rPr>
                    <m:t>𝜆</m:t>
                  </m:r>
                  <m:r>
                    <a:rPr lang="en-US" sz="2400" b="1" kern="1200">
                      <a:latin typeface="Cambria Math" panose="02040503050406030204" pitchFamily="18" charset="0"/>
                      <a:ea typeface="Cambria Math" panose="02040503050406030204" pitchFamily="18" charset="0"/>
                    </a:rPr>
                    <m:t>𝐯</m:t>
                  </m:r>
                </m:e>
              </m:d>
              <m:r>
                <a:rPr lang="en-US" sz="2400" b="0" i="1" kern="1200" smtClean="0">
                  <a:latin typeface="Cambria Math" panose="02040503050406030204" pitchFamily="18" charset="0"/>
                </a:rPr>
                <m:t>=</m:t>
              </m:r>
              <m:r>
                <a:rPr lang="en-US" sz="2400" i="1" kern="1200" smtClean="0">
                  <a:latin typeface="Cambria Math" panose="02040503050406030204" pitchFamily="18" charset="0"/>
                  <a:ea typeface="Cambria Math" panose="02040503050406030204" pitchFamily="18" charset="0"/>
                </a:rPr>
                <m:t>𝜆</m:t>
              </m:r>
              <m:sSup>
                <m:sSupPr>
                  <m:ctrlPr>
                    <a:rPr lang="en-US" sz="2400" i="1" kern="1200">
                      <a:latin typeface="Cambria Math" panose="02040503050406030204" pitchFamily="18" charset="0"/>
                    </a:rPr>
                  </m:ctrlPr>
                </m:sSupPr>
                <m:e>
                  <m:r>
                    <a:rPr lang="en-US" sz="2400" b="1" kern="1200">
                      <a:latin typeface="Cambria Math" panose="02040503050406030204" pitchFamily="18" charset="0"/>
                    </a:rPr>
                    <m:t>𝐯</m:t>
                  </m:r>
                </m:e>
                <m:sup>
                  <m:r>
                    <a:rPr lang="en-US" sz="2400" i="1" kern="1200">
                      <a:latin typeface="Cambria Math" panose="02040503050406030204" pitchFamily="18" charset="0"/>
                    </a:rPr>
                    <m:t>𝑡</m:t>
                  </m:r>
                </m:sup>
              </m:sSup>
              <m:r>
                <a:rPr lang="en-US" sz="2400" b="1" kern="1200">
                  <a:latin typeface="Cambria Math" panose="02040503050406030204" pitchFamily="18" charset="0"/>
                  <a:ea typeface="Cambria Math" panose="02040503050406030204" pitchFamily="18" charset="0"/>
                </a:rPr>
                <m:t>𝐯</m:t>
              </m:r>
            </m:oMath>
          </a14:m>
          <a:endParaRPr lang="en-US" sz="2400" b="0" kern="1200" dirty="0"/>
        </a:p>
      </dsp:txBody>
      <dsp:txXfrm>
        <a:off x="2464084" y="1561202"/>
        <a:ext cx="7224611" cy="1228933"/>
      </dsp:txXfrm>
    </dsp:sp>
    <dsp:sp modelId="{FF8A52CD-07CB-49DD-9871-7FF4999F3610}">
      <dsp:nvSpPr>
        <dsp:cNvPr id="0" name=""/>
        <dsp:cNvSpPr/>
      </dsp:nvSpPr>
      <dsp:spPr>
        <a:xfrm>
          <a:off x="0" y="3045936"/>
          <a:ext cx="8938260" cy="130540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14:m xmlns:a14="http://schemas.microsoft.com/office/drawing/2010/main">
            <m:oMath xmlns:m="http://schemas.openxmlformats.org/officeDocument/2006/math">
              <m:r>
                <a:rPr lang="en-US" sz="2400" i="1" kern="1200" smtClean="0">
                  <a:latin typeface="Cambria Math" panose="02040503050406030204" pitchFamily="18" charset="0"/>
                  <a:ea typeface="Cambria Math" panose="02040503050406030204" pitchFamily="18" charset="0"/>
                </a:rPr>
                <m:t>𝜆</m:t>
              </m:r>
              <m:r>
                <a:rPr lang="en-US" sz="2400" b="0" i="1" kern="1200" smtClean="0">
                  <a:latin typeface="Cambria Math" panose="02040503050406030204" pitchFamily="18" charset="0"/>
                  <a:ea typeface="Cambria Math" panose="02040503050406030204" pitchFamily="18" charset="0"/>
                </a:rPr>
                <m:t>=</m:t>
              </m:r>
              <m:f>
                <m:fPr>
                  <m:ctrlPr>
                    <a:rPr lang="en-US" sz="2400" b="0" i="1" kern="1200" smtClean="0">
                      <a:latin typeface="Cambria Math" panose="02040503050406030204" pitchFamily="18" charset="0"/>
                      <a:ea typeface="Cambria Math" panose="02040503050406030204" pitchFamily="18" charset="0"/>
                    </a:rPr>
                  </m:ctrlPr>
                </m:fPr>
                <m:num>
                  <m:sSup>
                    <m:sSupPr>
                      <m:ctrlPr>
                        <a:rPr lang="en-US" sz="2400" b="0" i="1" kern="1200" smtClean="0">
                          <a:latin typeface="Cambria Math" panose="02040503050406030204" pitchFamily="18" charset="0"/>
                        </a:rPr>
                      </m:ctrlPr>
                    </m:sSupPr>
                    <m:e>
                      <m:r>
                        <a:rPr lang="en-US" sz="2400" b="1" i="0" kern="1200" smtClean="0">
                          <a:latin typeface="Cambria Math" panose="02040503050406030204" pitchFamily="18" charset="0"/>
                        </a:rPr>
                        <m:t>𝐰</m:t>
                      </m:r>
                    </m:e>
                    <m:sup>
                      <m:r>
                        <a:rPr lang="en-US" sz="2400" b="0" i="1" kern="1200" smtClean="0">
                          <a:latin typeface="Cambria Math" panose="02040503050406030204" pitchFamily="18" charset="0"/>
                        </a:rPr>
                        <m:t>𝑡</m:t>
                      </m:r>
                    </m:sup>
                  </m:sSup>
                  <m:r>
                    <a:rPr lang="en-US" sz="2400" b="1" i="0" kern="1200" smtClean="0">
                      <a:latin typeface="Cambria Math" panose="02040503050406030204" pitchFamily="18" charset="0"/>
                    </a:rPr>
                    <m:t>𝐰</m:t>
                  </m:r>
                </m:num>
                <m:den>
                  <m:sSup>
                    <m:sSupPr>
                      <m:ctrlPr>
                        <a:rPr lang="en-US" sz="2400" i="1" kern="1200" smtClean="0">
                          <a:latin typeface="Cambria Math" panose="02040503050406030204" pitchFamily="18" charset="0"/>
                        </a:rPr>
                      </m:ctrlPr>
                    </m:sSupPr>
                    <m:e>
                      <m:r>
                        <a:rPr lang="en-US" sz="2400" b="1" kern="1200">
                          <a:latin typeface="Cambria Math" panose="02040503050406030204" pitchFamily="18" charset="0"/>
                        </a:rPr>
                        <m:t>𝐯</m:t>
                      </m:r>
                    </m:e>
                    <m:sup>
                      <m:r>
                        <a:rPr lang="en-US" sz="2400" i="1" kern="1200">
                          <a:latin typeface="Cambria Math" panose="02040503050406030204" pitchFamily="18" charset="0"/>
                        </a:rPr>
                        <m:t>𝑡</m:t>
                      </m:r>
                    </m:sup>
                  </m:sSup>
                  <m:r>
                    <a:rPr lang="en-US" sz="2400" b="1" kern="1200">
                      <a:latin typeface="Cambria Math" panose="02040503050406030204" pitchFamily="18" charset="0"/>
                      <a:ea typeface="Cambria Math" panose="02040503050406030204" pitchFamily="18" charset="0"/>
                    </a:rPr>
                    <m:t>𝐯</m:t>
                  </m:r>
                </m:den>
              </m:f>
              <m:r>
                <a:rPr lang="en-US" sz="2400" b="0" i="1" kern="1200" smtClean="0">
                  <a:latin typeface="Cambria Math" panose="02040503050406030204" pitchFamily="18" charset="0"/>
                  <a:ea typeface="Cambria Math" panose="02040503050406030204" pitchFamily="18" charset="0"/>
                </a:rPr>
                <m:t>&gt;0</m:t>
              </m:r>
            </m:oMath>
          </a14:m>
          <a:r>
            <a:rPr lang="en-US" sz="2400" kern="1200" dirty="0"/>
            <a:t> because </a:t>
          </a:r>
          <a14:m xmlns:a14="http://schemas.microsoft.com/office/drawing/2010/main">
            <m:oMath xmlns:m="http://schemas.openxmlformats.org/officeDocument/2006/math">
              <m:sSup>
                <m:sSupPr>
                  <m:ctrlPr>
                    <a:rPr lang="en-US" sz="2400" b="0" i="1" kern="1200" smtClean="0">
                      <a:latin typeface="Cambria Math" panose="02040503050406030204" pitchFamily="18" charset="0"/>
                    </a:rPr>
                  </m:ctrlPr>
                </m:sSupPr>
                <m:e>
                  <m:r>
                    <a:rPr lang="en-US" sz="2400" b="1" i="0" kern="1200" smtClean="0">
                      <a:latin typeface="Cambria Math" panose="02040503050406030204" pitchFamily="18" charset="0"/>
                    </a:rPr>
                    <m:t>𝐰</m:t>
                  </m:r>
                </m:e>
                <m:sup>
                  <m:r>
                    <a:rPr lang="en-US" sz="2400" b="0" i="1" kern="1200" smtClean="0">
                      <a:latin typeface="Cambria Math" panose="02040503050406030204" pitchFamily="18" charset="0"/>
                    </a:rPr>
                    <m:t>𝑡</m:t>
                  </m:r>
                </m:sup>
              </m:sSup>
              <m:r>
                <a:rPr lang="en-US" sz="2400" b="1" i="0" kern="1200" smtClean="0">
                  <a:latin typeface="Cambria Math" panose="02040503050406030204" pitchFamily="18" charset="0"/>
                </a:rPr>
                <m:t>𝐰</m:t>
              </m:r>
              <m:r>
                <a:rPr lang="en-US" sz="2400" b="1" i="0" kern="1200" smtClean="0">
                  <a:latin typeface="Cambria Math" panose="02040503050406030204" pitchFamily="18" charset="0"/>
                </a:rPr>
                <m:t>&gt;</m:t>
              </m:r>
              <m:r>
                <a:rPr lang="en-US" sz="2400" b="0" i="0" kern="1200" smtClean="0">
                  <a:latin typeface="Cambria Math" panose="02040503050406030204" pitchFamily="18" charset="0"/>
                </a:rPr>
                <m:t>0</m:t>
              </m:r>
            </m:oMath>
          </a14:m>
          <a:r>
            <a:rPr lang="en-US" sz="2400" kern="1200" dirty="0"/>
            <a:t> and </a:t>
          </a:r>
          <a14:m xmlns:a14="http://schemas.microsoft.com/office/drawing/2010/main">
            <m:oMath xmlns:m="http://schemas.openxmlformats.org/officeDocument/2006/math">
              <m:sSup>
                <m:sSupPr>
                  <m:ctrlPr>
                    <a:rPr lang="en-US" sz="2400" b="0" i="1" kern="1200" smtClean="0">
                      <a:latin typeface="Cambria Math" panose="02040503050406030204" pitchFamily="18" charset="0"/>
                    </a:rPr>
                  </m:ctrlPr>
                </m:sSupPr>
                <m:e>
                  <m:r>
                    <a:rPr lang="en-US" sz="2400" b="1" i="0" kern="1200" smtClean="0">
                      <a:latin typeface="Cambria Math" panose="02040503050406030204" pitchFamily="18" charset="0"/>
                    </a:rPr>
                    <m:t>𝐯</m:t>
                  </m:r>
                </m:e>
                <m:sup>
                  <m:r>
                    <a:rPr lang="en-US" sz="2400" b="0" i="1" kern="1200" smtClean="0">
                      <a:latin typeface="Cambria Math" panose="02040503050406030204" pitchFamily="18" charset="0"/>
                    </a:rPr>
                    <m:t>𝑡</m:t>
                  </m:r>
                </m:sup>
              </m:sSup>
              <m:r>
                <a:rPr lang="en-US" sz="2400" b="1" i="0" kern="1200" smtClean="0">
                  <a:latin typeface="Cambria Math" panose="02040503050406030204" pitchFamily="18" charset="0"/>
                </a:rPr>
                <m:t>𝐯</m:t>
              </m:r>
              <m:r>
                <a:rPr lang="en-US" sz="2400" b="1" i="0" kern="1200" smtClean="0">
                  <a:latin typeface="Cambria Math" panose="02040503050406030204" pitchFamily="18" charset="0"/>
                </a:rPr>
                <m:t>&gt;</m:t>
              </m:r>
              <m:r>
                <a:rPr lang="en-US" sz="2400" b="1" i="0" kern="1200" smtClean="0">
                  <a:latin typeface="Cambria Math" panose="02040503050406030204" pitchFamily="18" charset="0"/>
                </a:rPr>
                <m:t>𝟎</m:t>
              </m:r>
            </m:oMath>
          </a14:m>
          <a:r>
            <a:rPr lang="en-US" sz="2400" kern="1200" dirty="0"/>
            <a:t> </a:t>
          </a:r>
        </a:p>
      </dsp:txBody>
      <dsp:txXfrm>
        <a:off x="1675414" y="3084170"/>
        <a:ext cx="7224611" cy="1228933"/>
      </dsp:txXfrm>
    </dsp:sp>
    <dsp:sp modelId="{62F195AC-F0E4-4AA2-BD7D-CDE9C318F710}">
      <dsp:nvSpPr>
        <dsp:cNvPr id="0" name=""/>
        <dsp:cNvSpPr/>
      </dsp:nvSpPr>
      <dsp:spPr>
        <a:xfrm>
          <a:off x="1577339" y="989929"/>
          <a:ext cx="848510" cy="848510"/>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1768254" y="989929"/>
        <a:ext cx="466680" cy="638504"/>
      </dsp:txXfrm>
    </dsp:sp>
    <dsp:sp modelId="{C5183992-4DCB-407B-BB18-9804749C6DA4}">
      <dsp:nvSpPr>
        <dsp:cNvPr id="0" name=""/>
        <dsp:cNvSpPr/>
      </dsp:nvSpPr>
      <dsp:spPr>
        <a:xfrm>
          <a:off x="788669" y="2504195"/>
          <a:ext cx="848510" cy="848510"/>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979584" y="2504195"/>
        <a:ext cx="466680" cy="63850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791647-9746-4D08-9018-97205B9BDD5B}">
      <dsp:nvSpPr>
        <dsp:cNvPr id="0" name=""/>
        <dsp:cNvSpPr/>
      </dsp:nvSpPr>
      <dsp:spPr>
        <a:xfrm>
          <a:off x="0" y="0"/>
          <a:ext cx="8412480" cy="95729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t>Suppose we only want those eigenvalues that satisfy a criterion (e.g., greater than one).  </a:t>
          </a:r>
        </a:p>
      </dsp:txBody>
      <dsp:txXfrm>
        <a:off x="28038" y="28038"/>
        <a:ext cx="7298593" cy="901218"/>
      </dsp:txXfrm>
    </dsp:sp>
    <dsp:sp modelId="{F589A4BA-0F44-431C-87F0-863FF8603453}">
      <dsp:nvSpPr>
        <dsp:cNvPr id="0" name=""/>
        <dsp:cNvSpPr/>
      </dsp:nvSpPr>
      <dsp:spPr>
        <a:xfrm>
          <a:off x="704545" y="1131347"/>
          <a:ext cx="8412480" cy="95729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t>As a result, </a:t>
          </a:r>
          <a14:m xmlns:a14="http://schemas.microsoft.com/office/drawing/2010/main">
            <m:oMath xmlns:m="http://schemas.openxmlformats.org/officeDocument/2006/math">
              <m:r>
                <a:rPr lang="en-US" sz="2500" b="0" i="1" kern="1200" smtClean="0">
                  <a:latin typeface="Cambria Math" panose="02040503050406030204" pitchFamily="18" charset="0"/>
                </a:rPr>
                <m:t>𝑞</m:t>
              </m:r>
            </m:oMath>
          </a14:m>
          <a:r>
            <a:rPr lang="en-US" sz="2500" kern="1200" dirty="0"/>
            <a:t> eigenvalues satisfied the criterion. </a:t>
          </a:r>
        </a:p>
      </dsp:txBody>
      <dsp:txXfrm>
        <a:off x="732583" y="1159385"/>
        <a:ext cx="7029617" cy="901218"/>
      </dsp:txXfrm>
    </dsp:sp>
    <dsp:sp modelId="{9B065BFC-5517-4E67-9715-FE21B0EBB043}">
      <dsp:nvSpPr>
        <dsp:cNvPr id="0" name=""/>
        <dsp:cNvSpPr/>
      </dsp:nvSpPr>
      <dsp:spPr>
        <a:xfrm>
          <a:off x="1398574" y="2262695"/>
          <a:ext cx="8412480" cy="95729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t>The matrix </a:t>
          </a:r>
          <a14:m xmlns:a14="http://schemas.microsoft.com/office/drawing/2010/main">
            <m:oMath xmlns:m="http://schemas.openxmlformats.org/officeDocument/2006/math">
              <m:r>
                <a:rPr lang="en-US" sz="2500" b="1" i="0" kern="1200" smtClean="0">
                  <a:latin typeface="Cambria Math" panose="02040503050406030204" pitchFamily="18" charset="0"/>
                </a:rPr>
                <m:t>𝐕</m:t>
              </m:r>
            </m:oMath>
          </a14:m>
          <a:r>
            <a:rPr lang="en-US" sz="2500" kern="1200" dirty="0"/>
            <a:t> consists of the corresponding </a:t>
          </a:r>
          <a14:m xmlns:a14="http://schemas.microsoft.com/office/drawing/2010/main">
            <m:oMath xmlns:m="http://schemas.openxmlformats.org/officeDocument/2006/math">
              <m:r>
                <a:rPr lang="en-US" sz="2500" b="0" i="1" kern="1200" smtClean="0">
                  <a:latin typeface="Cambria Math" panose="02040503050406030204" pitchFamily="18" charset="0"/>
                </a:rPr>
                <m:t>𝑞</m:t>
              </m:r>
            </m:oMath>
          </a14:m>
          <a:r>
            <a:rPr lang="en-US" sz="2500" kern="1200" dirty="0"/>
            <a:t> eigenvectors</a:t>
          </a:r>
        </a:p>
      </dsp:txBody>
      <dsp:txXfrm>
        <a:off x="1426612" y="2290733"/>
        <a:ext cx="7040133" cy="901218"/>
      </dsp:txXfrm>
    </dsp:sp>
    <dsp:sp modelId="{D000CCC7-125A-4861-AA49-3E2788228C9D}">
      <dsp:nvSpPr>
        <dsp:cNvPr id="0" name=""/>
        <dsp:cNvSpPr/>
      </dsp:nvSpPr>
      <dsp:spPr>
        <a:xfrm>
          <a:off x="2103119" y="3394043"/>
          <a:ext cx="8412480" cy="95729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t>Finally, </a:t>
          </a:r>
          <a14:m xmlns:a14="http://schemas.microsoft.com/office/drawing/2010/main">
            <m:oMath xmlns:m="http://schemas.openxmlformats.org/officeDocument/2006/math">
              <m:r>
                <a:rPr lang="en-US" sz="2500" b="0" i="1" kern="1200" smtClean="0">
                  <a:latin typeface="Cambria Math" panose="02040503050406030204" pitchFamily="18" charset="0"/>
                </a:rPr>
                <m:t>𝑍</m:t>
              </m:r>
            </m:oMath>
          </a14:m>
          <a:r>
            <a:rPr lang="en-US" sz="2500" kern="1200" dirty="0"/>
            <a:t> would be a </a:t>
          </a:r>
          <a14:m xmlns:a14="http://schemas.microsoft.com/office/drawing/2010/main">
            <m:oMath xmlns:m="http://schemas.openxmlformats.org/officeDocument/2006/math">
              <m:r>
                <a:rPr lang="en-US" sz="2500" b="0" i="1" kern="1200" smtClean="0">
                  <a:latin typeface="Cambria Math" panose="02040503050406030204" pitchFamily="18" charset="0"/>
                </a:rPr>
                <m:t>𝑛</m:t>
              </m:r>
              <m:r>
                <a:rPr lang="en-US" sz="2500" b="0" i="1" kern="1200" smtClean="0">
                  <a:latin typeface="Cambria Math" panose="02040503050406030204" pitchFamily="18" charset="0"/>
                  <a:ea typeface="Cambria Math" panose="02040503050406030204" pitchFamily="18" charset="0"/>
                </a:rPr>
                <m:t>×</m:t>
              </m:r>
              <m:r>
                <a:rPr lang="en-US" sz="2500" b="0" i="1" kern="1200" smtClean="0">
                  <a:latin typeface="Cambria Math" panose="02040503050406030204" pitchFamily="18" charset="0"/>
                  <a:ea typeface="Cambria Math" panose="02040503050406030204" pitchFamily="18" charset="0"/>
                </a:rPr>
                <m:t>𝑞</m:t>
              </m:r>
            </m:oMath>
          </a14:m>
          <a:r>
            <a:rPr lang="en-US" sz="2500" kern="1200" dirty="0"/>
            <a:t> matrix instead</a:t>
          </a:r>
        </a:p>
      </dsp:txBody>
      <dsp:txXfrm>
        <a:off x="2131157" y="3422081"/>
        <a:ext cx="7029617" cy="901218"/>
      </dsp:txXfrm>
    </dsp:sp>
    <dsp:sp modelId="{7A0AC416-65A0-4C18-A629-BF348986DEEC}">
      <dsp:nvSpPr>
        <dsp:cNvPr id="0" name=""/>
        <dsp:cNvSpPr/>
      </dsp:nvSpPr>
      <dsp:spPr>
        <a:xfrm>
          <a:off x="7790238" y="733200"/>
          <a:ext cx="622241" cy="622241"/>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7930242" y="733200"/>
        <a:ext cx="342233" cy="468236"/>
      </dsp:txXfrm>
    </dsp:sp>
    <dsp:sp modelId="{46B7ED33-83A2-4D45-8A20-0211F4E6EB51}">
      <dsp:nvSpPr>
        <dsp:cNvPr id="0" name=""/>
        <dsp:cNvSpPr/>
      </dsp:nvSpPr>
      <dsp:spPr>
        <a:xfrm>
          <a:off x="8494783" y="1864548"/>
          <a:ext cx="622241" cy="622241"/>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8634787" y="1864548"/>
        <a:ext cx="342233" cy="468236"/>
      </dsp:txXfrm>
    </dsp:sp>
    <dsp:sp modelId="{594CFF52-EAB9-454F-B364-CBF2628117B0}">
      <dsp:nvSpPr>
        <dsp:cNvPr id="0" name=""/>
        <dsp:cNvSpPr/>
      </dsp:nvSpPr>
      <dsp:spPr>
        <a:xfrm>
          <a:off x="9188813" y="2995896"/>
          <a:ext cx="622241" cy="622241"/>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9328817" y="2995896"/>
        <a:ext cx="342233" cy="46823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BEE5D2-1DA6-402D-99CB-8D566164449A}">
      <dsp:nvSpPr>
        <dsp:cNvPr id="0" name=""/>
        <dsp:cNvSpPr/>
      </dsp:nvSpPr>
      <dsp:spPr>
        <a:xfrm>
          <a:off x="48" y="144371"/>
          <a:ext cx="4682887" cy="7200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01600" rIns="177800" bIns="101600" numCol="1" spcCol="1270" anchor="ctr" anchorCtr="0">
          <a:noAutofit/>
        </a:bodyPr>
        <a:lstStyle/>
        <a:p>
          <a:pPr marL="0" lvl="0" indent="0" algn="ctr" defTabSz="1111250">
            <a:lnSpc>
              <a:spcPct val="90000"/>
            </a:lnSpc>
            <a:spcBef>
              <a:spcPct val="0"/>
            </a:spcBef>
            <a:spcAft>
              <a:spcPct val="35000"/>
            </a:spcAft>
            <a:buNone/>
          </a:pPr>
          <a:r>
            <a:rPr lang="en-US" sz="2500" kern="1200" dirty="0"/>
            <a:t>Has Target Variable</a:t>
          </a:r>
        </a:p>
      </dsp:txBody>
      <dsp:txXfrm>
        <a:off x="48" y="144371"/>
        <a:ext cx="4682887" cy="720000"/>
      </dsp:txXfrm>
    </dsp:sp>
    <dsp:sp modelId="{1151842C-0344-4489-BB90-BB810B906688}">
      <dsp:nvSpPr>
        <dsp:cNvPr id="0" name=""/>
        <dsp:cNvSpPr/>
      </dsp:nvSpPr>
      <dsp:spPr>
        <a:xfrm>
          <a:off x="48" y="864371"/>
          <a:ext cx="4682887" cy="322537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en-US" sz="2500" kern="1200" dirty="0"/>
            <a:t>Adjust the number of neighbors until the classifications (or predictions) are more “consistent” with the observed target value(s) </a:t>
          </a:r>
        </a:p>
        <a:p>
          <a:pPr marL="228600" lvl="1" indent="-228600" algn="l" defTabSz="1111250">
            <a:lnSpc>
              <a:spcPct val="90000"/>
            </a:lnSpc>
            <a:spcBef>
              <a:spcPct val="0"/>
            </a:spcBef>
            <a:spcAft>
              <a:spcPct val="15000"/>
            </a:spcAft>
            <a:buChar char="•"/>
          </a:pPr>
          <a:r>
            <a:rPr lang="en-US" sz="2500" kern="1200" dirty="0"/>
            <a:t>Consistency is defined in terms of lower misclassification or prediction error</a:t>
          </a:r>
        </a:p>
      </dsp:txBody>
      <dsp:txXfrm>
        <a:off x="48" y="864371"/>
        <a:ext cx="4682887" cy="3225375"/>
      </dsp:txXfrm>
    </dsp:sp>
    <dsp:sp modelId="{46B1207A-3226-408F-A0EB-13ABBE9B6AEA}">
      <dsp:nvSpPr>
        <dsp:cNvPr id="0" name=""/>
        <dsp:cNvSpPr/>
      </dsp:nvSpPr>
      <dsp:spPr>
        <a:xfrm>
          <a:off x="5338541" y="144371"/>
          <a:ext cx="4682887" cy="7200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01600" rIns="177800" bIns="101600" numCol="1" spcCol="1270" anchor="ctr" anchorCtr="0">
          <a:noAutofit/>
        </a:bodyPr>
        <a:lstStyle/>
        <a:p>
          <a:pPr marL="0" lvl="0" indent="0" algn="ctr" defTabSz="1111250">
            <a:lnSpc>
              <a:spcPct val="90000"/>
            </a:lnSpc>
            <a:spcBef>
              <a:spcPct val="0"/>
            </a:spcBef>
            <a:spcAft>
              <a:spcPct val="35000"/>
            </a:spcAft>
            <a:buNone/>
          </a:pPr>
          <a:r>
            <a:rPr lang="en-US" sz="2500" kern="1200" dirty="0"/>
            <a:t>No Target Variable</a:t>
          </a:r>
        </a:p>
      </dsp:txBody>
      <dsp:txXfrm>
        <a:off x="5338541" y="144371"/>
        <a:ext cx="4682887" cy="720000"/>
      </dsp:txXfrm>
    </dsp:sp>
    <dsp:sp modelId="{3B9D450D-BEDC-4267-9EA1-3C9240A700B5}">
      <dsp:nvSpPr>
        <dsp:cNvPr id="0" name=""/>
        <dsp:cNvSpPr/>
      </dsp:nvSpPr>
      <dsp:spPr>
        <a:xfrm>
          <a:off x="5338590" y="864371"/>
          <a:ext cx="4682887" cy="322537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en-US" sz="2500" kern="1200" dirty="0"/>
            <a:t>I am not aware of the answer when there is no target variable</a:t>
          </a:r>
        </a:p>
        <a:p>
          <a:pPr marL="228600" lvl="1" indent="-228600" algn="l" defTabSz="1111250">
            <a:lnSpc>
              <a:spcPct val="90000"/>
            </a:lnSpc>
            <a:spcBef>
              <a:spcPct val="0"/>
            </a:spcBef>
            <a:spcAft>
              <a:spcPct val="15000"/>
            </a:spcAft>
            <a:buChar char="•"/>
          </a:pPr>
          <a:r>
            <a:rPr lang="en-US" sz="2500" kern="1200" dirty="0"/>
            <a:t>Use your best analytical judgment!</a:t>
          </a:r>
        </a:p>
      </dsp:txBody>
      <dsp:txXfrm>
        <a:off x="5338590" y="864371"/>
        <a:ext cx="4682887" cy="3225375"/>
      </dsp:txXfrm>
    </dsp:sp>
  </dsp:spTree>
</dsp:drawing>
</file>

<file path=ppt/diagrams/layout1.xml><?xml version="1.0" encoding="utf-8"?>
<dgm:layoutDef xmlns:dgm="http://schemas.openxmlformats.org/drawingml/2006/diagram" xmlns:a="http://schemas.openxmlformats.org/drawingml/2006/main" uniqueId="urn:microsoft.com/office/officeart/2008/layout/AlternatingPictureBlocks">
  <dgm:title val=""/>
  <dgm:desc val=""/>
  <dgm:catLst>
    <dgm:cat type="picture" pri="15000"/>
    <dgm:cat type="pictureconvert" pri="15000"/>
    <dgm:cat type="list" pri="13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primFontSz" for="des" ptType="node" op="equ" val="65"/>
      <dgm:constr type="w" for="ch" forName="comp" refType="w"/>
      <dgm:constr type="h" for="ch" forName="comp" refType="h"/>
      <dgm:constr type="h" for="ch" forName="sibTrans" refType="w" refFor="ch" refForName="comp" op="equ" fact="0.05"/>
    </dgm:constrLst>
    <dgm:ruleLst/>
    <dgm:forEach name="Name0" axis="ch" ptType="node">
      <dgm:layoutNode name="comp" styleLbl="node1">
        <dgm:alg type="composite">
          <dgm:param type="ar" val="3.30"/>
        </dgm:alg>
        <dgm:shape xmlns:r="http://schemas.openxmlformats.org/officeDocument/2006/relationships" r:blip="">
          <dgm:adjLst/>
        </dgm:shape>
        <dgm:presOf/>
        <dgm:choose name="Name1">
          <dgm:if name="Name2" func="var" arg="dir" op="equ" val="norm">
            <dgm:choose name="Name4">
              <dgm:if name="Name5" axis="desOrSelf" ptType="node" func="posOdd" op="equ" val="1">
                <dgm:constrLst>
                  <dgm:constr type="l" for="ch" forName="rect1" refType="w" fact="0"/>
                  <dgm:constr type="t" for="ch" forName="rect1" refType="h" fact="0"/>
                  <dgm:constr type="w" for="ch" forName="rect1" refType="w" fact="0.3"/>
                  <dgm:constr type="h" for="ch" forName="rect1" refType="h"/>
                  <dgm:constr type="l" for="ch" forName="rect2" refType="w" fact="0.33"/>
                  <dgm:constr type="t" for="ch" forName="rect2" refType="h" fact="0"/>
                  <dgm:constr type="w" for="ch" forName="rect2" refType="w" fact="0.67"/>
                  <dgm:constr type="h" for="ch" forName="rect2" refType="h"/>
                </dgm:constrLst>
              </dgm:if>
              <dgm:else name="Name6">
                <dgm:constrLst>
                  <dgm:constr type="l" for="ch" forName="rect1" refType="w" fact="0.7"/>
                  <dgm:constr type="t" for="ch" forName="rect1" refType="h" fact="0"/>
                  <dgm:constr type="w" for="ch" forName="rect1" refType="w" fact="0.3"/>
                  <dgm:constr type="h" for="ch" forName="rect1" refType="h"/>
                  <dgm:constr type="l" for="ch" forName="rect2" refType="w" fact="0"/>
                  <dgm:constr type="t" for="ch" forName="rect2" refType="h" fact="0"/>
                  <dgm:constr type="w" for="ch" forName="rect2" refType="w" fact="0.67"/>
                  <dgm:constr type="h" for="ch" forName="rect2" refType="h"/>
                </dgm:constrLst>
              </dgm:else>
            </dgm:choose>
          </dgm:if>
          <dgm:else name="Name3">
            <dgm:choose name="Name7">
              <dgm:if name="Name8" axis="desOrSelf" ptType="node" func="posOdd" op="equ" val="1">
                <dgm:constrLst>
                  <dgm:constr type="l" for="ch" forName="rect1" refType="w" fact="0.7"/>
                  <dgm:constr type="t" for="ch" forName="rect1" refType="h" fact="0"/>
                  <dgm:constr type="w" for="ch" forName="rect1" refType="w" fact="0.3"/>
                  <dgm:constr type="h" for="ch" forName="rect1" refType="h"/>
                  <dgm:constr type="l" for="ch" forName="rect2" refType="w" fact="0"/>
                  <dgm:constr type="t" for="ch" forName="rect2" refType="h" fact="0"/>
                  <dgm:constr type="w" for="ch" forName="rect2" refType="w" fact="0.67"/>
                  <dgm:constr type="h" for="ch" forName="rect2" refType="h"/>
                </dgm:constrLst>
              </dgm:if>
              <dgm:else name="Name9">
                <dgm:constrLst>
                  <dgm:constr type="l" for="ch" forName="rect1" refType="w" fact="0"/>
                  <dgm:constr type="t" for="ch" forName="rect1" refType="h" fact="0"/>
                  <dgm:constr type="w" for="ch" forName="rect1" refType="w" fact="0.3"/>
                  <dgm:constr type="h" for="ch" forName="rect1" refType="h"/>
                  <dgm:constr type="l" for="ch" forName="rect2" refType="w" fact="0.33"/>
                  <dgm:constr type="t" for="ch" forName="rect2" refType="h" fact="0"/>
                  <dgm:constr type="w" for="ch" forName="rect2" refType="w" fact="0.67"/>
                  <dgm:constr type="h" for="ch" forName="rect2" refType="h"/>
                </dgm:constrLst>
              </dgm:else>
            </dgm:choose>
          </dgm:else>
        </dgm:choose>
        <dgm:ruleLst/>
        <dgm:layoutNode name="rect2" styleLbl="node1">
          <dgm:varLst>
            <dgm:bulletEnabled val="1"/>
          </dgm:varLst>
          <dgm:alg type="tx"/>
          <dgm:shape xmlns:r="http://schemas.openxmlformats.org/officeDocument/2006/relationships" type="rect" r:blip="">
            <dgm:adjLst/>
          </dgm:shape>
          <dgm:presOf axis="desOrSelf" ptType="node"/>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 styleLbl="lnNod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5.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2337" cy="465797"/>
          </a:xfrm>
          <a:prstGeom prst="rect">
            <a:avLst/>
          </a:prstGeom>
        </p:spPr>
        <p:txBody>
          <a:bodyPr vert="horz" lIns="93031" tIns="46516" rIns="93031" bIns="46516" rtlCol="0"/>
          <a:lstStyle>
            <a:lvl1pPr algn="l">
              <a:defRPr sz="1200"/>
            </a:lvl1pPr>
          </a:lstStyle>
          <a:p>
            <a:endParaRPr lang="en-US" dirty="0"/>
          </a:p>
        </p:txBody>
      </p:sp>
      <p:sp>
        <p:nvSpPr>
          <p:cNvPr id="3" name="Date Placeholder 2"/>
          <p:cNvSpPr>
            <a:spLocks noGrp="1"/>
          </p:cNvSpPr>
          <p:nvPr>
            <p:ph type="dt" idx="1"/>
          </p:nvPr>
        </p:nvSpPr>
        <p:spPr>
          <a:xfrm>
            <a:off x="3963744" y="0"/>
            <a:ext cx="3032337" cy="465797"/>
          </a:xfrm>
          <a:prstGeom prst="rect">
            <a:avLst/>
          </a:prstGeom>
        </p:spPr>
        <p:txBody>
          <a:bodyPr vert="horz" lIns="93031" tIns="46516" rIns="93031" bIns="46516" rtlCol="0"/>
          <a:lstStyle>
            <a:lvl1pPr algn="r">
              <a:defRPr sz="1200"/>
            </a:lvl1pPr>
          </a:lstStyle>
          <a:p>
            <a:fld id="{89237F10-8943-4457-A61F-7A2A0E202088}" type="datetimeFigureOut">
              <a:rPr lang="en-US" smtClean="0"/>
              <a:t>1/28/2021</a:t>
            </a:fld>
            <a:endParaRPr lang="en-US" dirty="0"/>
          </a:p>
        </p:txBody>
      </p:sp>
      <p:sp>
        <p:nvSpPr>
          <p:cNvPr id="4" name="Slide Image Placeholder 3"/>
          <p:cNvSpPr>
            <a:spLocks noGrp="1" noRot="1" noChangeAspect="1"/>
          </p:cNvSpPr>
          <p:nvPr>
            <p:ph type="sldImg" idx="2"/>
          </p:nvPr>
        </p:nvSpPr>
        <p:spPr>
          <a:xfrm>
            <a:off x="712788" y="1160463"/>
            <a:ext cx="5572125" cy="3133725"/>
          </a:xfrm>
          <a:prstGeom prst="rect">
            <a:avLst/>
          </a:prstGeom>
          <a:noFill/>
          <a:ln w="12700">
            <a:solidFill>
              <a:prstClr val="black"/>
            </a:solidFill>
          </a:ln>
        </p:spPr>
        <p:txBody>
          <a:bodyPr vert="horz" lIns="93031" tIns="46516" rIns="93031" bIns="46516" rtlCol="0" anchor="ctr"/>
          <a:lstStyle/>
          <a:p>
            <a:endParaRPr lang="en-US" dirty="0"/>
          </a:p>
        </p:txBody>
      </p:sp>
      <p:sp>
        <p:nvSpPr>
          <p:cNvPr id="5" name="Notes Placeholder 4"/>
          <p:cNvSpPr>
            <a:spLocks noGrp="1"/>
          </p:cNvSpPr>
          <p:nvPr>
            <p:ph type="body" sz="quarter" idx="3"/>
          </p:nvPr>
        </p:nvSpPr>
        <p:spPr>
          <a:xfrm>
            <a:off x="699770" y="4467781"/>
            <a:ext cx="5598160" cy="3655457"/>
          </a:xfrm>
          <a:prstGeom prst="rect">
            <a:avLst/>
          </a:prstGeom>
        </p:spPr>
        <p:txBody>
          <a:bodyPr vert="horz" lIns="93031" tIns="46516" rIns="93031" bIns="46516"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17904"/>
            <a:ext cx="3032337" cy="465796"/>
          </a:xfrm>
          <a:prstGeom prst="rect">
            <a:avLst/>
          </a:prstGeom>
        </p:spPr>
        <p:txBody>
          <a:bodyPr vert="horz" lIns="93031" tIns="46516" rIns="93031" bIns="46516"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63744" y="8817904"/>
            <a:ext cx="3032337" cy="465796"/>
          </a:xfrm>
          <a:prstGeom prst="rect">
            <a:avLst/>
          </a:prstGeom>
        </p:spPr>
        <p:txBody>
          <a:bodyPr vert="horz" lIns="93031" tIns="46516" rIns="93031" bIns="46516" rtlCol="0" anchor="b"/>
          <a:lstStyle>
            <a:lvl1pPr algn="r">
              <a:defRPr sz="1200"/>
            </a:lvl1pPr>
          </a:lstStyle>
          <a:p>
            <a:fld id="{83394041-AB16-4FF7-A9C5-62D99BEC926B}" type="slidenum">
              <a:rPr lang="en-US" smtClean="0"/>
              <a:t>‹#›</a:t>
            </a:fld>
            <a:endParaRPr lang="en-US" dirty="0"/>
          </a:p>
        </p:txBody>
      </p:sp>
    </p:spTree>
    <p:extLst>
      <p:ext uri="{BB962C8B-B14F-4D97-AF65-F5344CB8AC3E}">
        <p14:creationId xmlns:p14="http://schemas.microsoft.com/office/powerpoint/2010/main" val="28242679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2</a:t>
            </a:fld>
            <a:endParaRPr lang="en-US" dirty="0"/>
          </a:p>
        </p:txBody>
      </p:sp>
    </p:spTree>
    <p:extLst>
      <p:ext uri="{BB962C8B-B14F-4D97-AF65-F5344CB8AC3E}">
        <p14:creationId xmlns:p14="http://schemas.microsoft.com/office/powerpoint/2010/main" val="15950053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11</a:t>
            </a:fld>
            <a:endParaRPr lang="en-US" dirty="0"/>
          </a:p>
        </p:txBody>
      </p:sp>
    </p:spTree>
    <p:extLst>
      <p:ext uri="{BB962C8B-B14F-4D97-AF65-F5344CB8AC3E}">
        <p14:creationId xmlns:p14="http://schemas.microsoft.com/office/powerpoint/2010/main" val="13518359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12</a:t>
            </a:fld>
            <a:endParaRPr lang="en-US" dirty="0"/>
          </a:p>
        </p:txBody>
      </p:sp>
    </p:spTree>
    <p:extLst>
      <p:ext uri="{BB962C8B-B14F-4D97-AF65-F5344CB8AC3E}">
        <p14:creationId xmlns:p14="http://schemas.microsoft.com/office/powerpoint/2010/main" val="10847357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13</a:t>
            </a:fld>
            <a:endParaRPr lang="en-US" dirty="0"/>
          </a:p>
        </p:txBody>
      </p:sp>
    </p:spTree>
    <p:extLst>
      <p:ext uri="{BB962C8B-B14F-4D97-AF65-F5344CB8AC3E}">
        <p14:creationId xmlns:p14="http://schemas.microsoft.com/office/powerpoint/2010/main" val="37652600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14</a:t>
            </a:fld>
            <a:endParaRPr lang="en-US" dirty="0"/>
          </a:p>
        </p:txBody>
      </p:sp>
    </p:spTree>
    <p:extLst>
      <p:ext uri="{BB962C8B-B14F-4D97-AF65-F5344CB8AC3E}">
        <p14:creationId xmlns:p14="http://schemas.microsoft.com/office/powerpoint/2010/main" val="1773249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15</a:t>
            </a:fld>
            <a:endParaRPr lang="en-US" dirty="0"/>
          </a:p>
        </p:txBody>
      </p:sp>
    </p:spTree>
    <p:extLst>
      <p:ext uri="{BB962C8B-B14F-4D97-AF65-F5344CB8AC3E}">
        <p14:creationId xmlns:p14="http://schemas.microsoft.com/office/powerpoint/2010/main" val="26697361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16</a:t>
            </a:fld>
            <a:endParaRPr lang="en-US" dirty="0"/>
          </a:p>
        </p:txBody>
      </p:sp>
    </p:spTree>
    <p:extLst>
      <p:ext uri="{BB962C8B-B14F-4D97-AF65-F5344CB8AC3E}">
        <p14:creationId xmlns:p14="http://schemas.microsoft.com/office/powerpoint/2010/main" val="4666386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17</a:t>
            </a:fld>
            <a:endParaRPr lang="en-US" dirty="0"/>
          </a:p>
        </p:txBody>
      </p:sp>
    </p:spTree>
    <p:extLst>
      <p:ext uri="{BB962C8B-B14F-4D97-AF65-F5344CB8AC3E}">
        <p14:creationId xmlns:p14="http://schemas.microsoft.com/office/powerpoint/2010/main" val="11575338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18</a:t>
            </a:fld>
            <a:endParaRPr lang="en-US" dirty="0"/>
          </a:p>
        </p:txBody>
      </p:sp>
    </p:spTree>
    <p:extLst>
      <p:ext uri="{BB962C8B-B14F-4D97-AF65-F5344CB8AC3E}">
        <p14:creationId xmlns:p14="http://schemas.microsoft.com/office/powerpoint/2010/main" val="41777159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19</a:t>
            </a:fld>
            <a:endParaRPr lang="en-US" dirty="0"/>
          </a:p>
        </p:txBody>
      </p:sp>
    </p:spTree>
    <p:extLst>
      <p:ext uri="{BB962C8B-B14F-4D97-AF65-F5344CB8AC3E}">
        <p14:creationId xmlns:p14="http://schemas.microsoft.com/office/powerpoint/2010/main" val="25435348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20</a:t>
            </a:fld>
            <a:endParaRPr lang="en-US" dirty="0"/>
          </a:p>
        </p:txBody>
      </p:sp>
    </p:spTree>
    <p:extLst>
      <p:ext uri="{BB962C8B-B14F-4D97-AF65-F5344CB8AC3E}">
        <p14:creationId xmlns:p14="http://schemas.microsoft.com/office/powerpoint/2010/main" val="14862919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3</a:t>
            </a:fld>
            <a:endParaRPr lang="en-US" dirty="0"/>
          </a:p>
        </p:txBody>
      </p:sp>
    </p:spTree>
    <p:extLst>
      <p:ext uri="{BB962C8B-B14F-4D97-AF65-F5344CB8AC3E}">
        <p14:creationId xmlns:p14="http://schemas.microsoft.com/office/powerpoint/2010/main" val="13713573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21</a:t>
            </a:fld>
            <a:endParaRPr lang="en-US" dirty="0"/>
          </a:p>
        </p:txBody>
      </p:sp>
    </p:spTree>
    <p:extLst>
      <p:ext uri="{BB962C8B-B14F-4D97-AF65-F5344CB8AC3E}">
        <p14:creationId xmlns:p14="http://schemas.microsoft.com/office/powerpoint/2010/main" val="41544532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22</a:t>
            </a:fld>
            <a:endParaRPr lang="en-US" dirty="0"/>
          </a:p>
        </p:txBody>
      </p:sp>
    </p:spTree>
    <p:extLst>
      <p:ext uri="{BB962C8B-B14F-4D97-AF65-F5344CB8AC3E}">
        <p14:creationId xmlns:p14="http://schemas.microsoft.com/office/powerpoint/2010/main" val="14411305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23</a:t>
            </a:fld>
            <a:endParaRPr lang="en-US" dirty="0"/>
          </a:p>
        </p:txBody>
      </p:sp>
    </p:spTree>
    <p:extLst>
      <p:ext uri="{BB962C8B-B14F-4D97-AF65-F5344CB8AC3E}">
        <p14:creationId xmlns:p14="http://schemas.microsoft.com/office/powerpoint/2010/main" val="20303495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24</a:t>
            </a:fld>
            <a:endParaRPr lang="en-US" dirty="0"/>
          </a:p>
        </p:txBody>
      </p:sp>
    </p:spTree>
    <p:extLst>
      <p:ext uri="{BB962C8B-B14F-4D97-AF65-F5344CB8AC3E}">
        <p14:creationId xmlns:p14="http://schemas.microsoft.com/office/powerpoint/2010/main" val="267673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25</a:t>
            </a:fld>
            <a:endParaRPr lang="en-US" dirty="0"/>
          </a:p>
        </p:txBody>
      </p:sp>
    </p:spTree>
    <p:extLst>
      <p:ext uri="{BB962C8B-B14F-4D97-AF65-F5344CB8AC3E}">
        <p14:creationId xmlns:p14="http://schemas.microsoft.com/office/powerpoint/2010/main" val="37893419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26</a:t>
            </a:fld>
            <a:endParaRPr lang="en-US" dirty="0"/>
          </a:p>
        </p:txBody>
      </p:sp>
    </p:spTree>
    <p:extLst>
      <p:ext uri="{BB962C8B-B14F-4D97-AF65-F5344CB8AC3E}">
        <p14:creationId xmlns:p14="http://schemas.microsoft.com/office/powerpoint/2010/main" val="14616472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27</a:t>
            </a:fld>
            <a:endParaRPr lang="en-US" dirty="0"/>
          </a:p>
        </p:txBody>
      </p:sp>
    </p:spTree>
    <p:extLst>
      <p:ext uri="{BB962C8B-B14F-4D97-AF65-F5344CB8AC3E}">
        <p14:creationId xmlns:p14="http://schemas.microsoft.com/office/powerpoint/2010/main" val="95431226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28</a:t>
            </a:fld>
            <a:endParaRPr lang="en-US" dirty="0"/>
          </a:p>
        </p:txBody>
      </p:sp>
    </p:spTree>
    <p:extLst>
      <p:ext uri="{BB962C8B-B14F-4D97-AF65-F5344CB8AC3E}">
        <p14:creationId xmlns:p14="http://schemas.microsoft.com/office/powerpoint/2010/main" val="16920301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29</a:t>
            </a:fld>
            <a:endParaRPr lang="en-US" dirty="0"/>
          </a:p>
        </p:txBody>
      </p:sp>
    </p:spTree>
    <p:extLst>
      <p:ext uri="{BB962C8B-B14F-4D97-AF65-F5344CB8AC3E}">
        <p14:creationId xmlns:p14="http://schemas.microsoft.com/office/powerpoint/2010/main" val="35507182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30</a:t>
            </a:fld>
            <a:endParaRPr lang="en-US" dirty="0"/>
          </a:p>
        </p:txBody>
      </p:sp>
    </p:spTree>
    <p:extLst>
      <p:ext uri="{BB962C8B-B14F-4D97-AF65-F5344CB8AC3E}">
        <p14:creationId xmlns:p14="http://schemas.microsoft.com/office/powerpoint/2010/main" val="712277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4</a:t>
            </a:fld>
            <a:endParaRPr lang="en-US" dirty="0"/>
          </a:p>
        </p:txBody>
      </p:sp>
    </p:spTree>
    <p:extLst>
      <p:ext uri="{BB962C8B-B14F-4D97-AF65-F5344CB8AC3E}">
        <p14:creationId xmlns:p14="http://schemas.microsoft.com/office/powerpoint/2010/main" val="11852229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31</a:t>
            </a:fld>
            <a:endParaRPr lang="en-US" dirty="0"/>
          </a:p>
        </p:txBody>
      </p:sp>
    </p:spTree>
    <p:extLst>
      <p:ext uri="{BB962C8B-B14F-4D97-AF65-F5344CB8AC3E}">
        <p14:creationId xmlns:p14="http://schemas.microsoft.com/office/powerpoint/2010/main" val="123548351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32</a:t>
            </a:fld>
            <a:endParaRPr lang="en-US" dirty="0"/>
          </a:p>
        </p:txBody>
      </p:sp>
    </p:spTree>
    <p:extLst>
      <p:ext uri="{BB962C8B-B14F-4D97-AF65-F5344CB8AC3E}">
        <p14:creationId xmlns:p14="http://schemas.microsoft.com/office/powerpoint/2010/main" val="8340752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33</a:t>
            </a:fld>
            <a:endParaRPr lang="en-US" dirty="0"/>
          </a:p>
        </p:txBody>
      </p:sp>
    </p:spTree>
    <p:extLst>
      <p:ext uri="{BB962C8B-B14F-4D97-AF65-F5344CB8AC3E}">
        <p14:creationId xmlns:p14="http://schemas.microsoft.com/office/powerpoint/2010/main" val="248464167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34</a:t>
            </a:fld>
            <a:endParaRPr lang="en-US" dirty="0"/>
          </a:p>
        </p:txBody>
      </p:sp>
    </p:spTree>
    <p:extLst>
      <p:ext uri="{BB962C8B-B14F-4D97-AF65-F5344CB8AC3E}">
        <p14:creationId xmlns:p14="http://schemas.microsoft.com/office/powerpoint/2010/main" val="64056037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35</a:t>
            </a:fld>
            <a:endParaRPr lang="en-US" dirty="0"/>
          </a:p>
        </p:txBody>
      </p:sp>
    </p:spTree>
    <p:extLst>
      <p:ext uri="{BB962C8B-B14F-4D97-AF65-F5344CB8AC3E}">
        <p14:creationId xmlns:p14="http://schemas.microsoft.com/office/powerpoint/2010/main" val="167887603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36</a:t>
            </a:fld>
            <a:endParaRPr lang="en-US" dirty="0"/>
          </a:p>
        </p:txBody>
      </p:sp>
    </p:spTree>
    <p:extLst>
      <p:ext uri="{BB962C8B-B14F-4D97-AF65-F5344CB8AC3E}">
        <p14:creationId xmlns:p14="http://schemas.microsoft.com/office/powerpoint/2010/main" val="413564790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37</a:t>
            </a:fld>
            <a:endParaRPr lang="en-US" dirty="0"/>
          </a:p>
        </p:txBody>
      </p:sp>
    </p:spTree>
    <p:extLst>
      <p:ext uri="{BB962C8B-B14F-4D97-AF65-F5344CB8AC3E}">
        <p14:creationId xmlns:p14="http://schemas.microsoft.com/office/powerpoint/2010/main" val="150481337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38</a:t>
            </a:fld>
            <a:endParaRPr lang="en-US" dirty="0"/>
          </a:p>
        </p:txBody>
      </p:sp>
    </p:spTree>
    <p:extLst>
      <p:ext uri="{BB962C8B-B14F-4D97-AF65-F5344CB8AC3E}">
        <p14:creationId xmlns:p14="http://schemas.microsoft.com/office/powerpoint/2010/main" val="224943218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39</a:t>
            </a:fld>
            <a:endParaRPr lang="en-US" dirty="0"/>
          </a:p>
        </p:txBody>
      </p:sp>
    </p:spTree>
    <p:extLst>
      <p:ext uri="{BB962C8B-B14F-4D97-AF65-F5344CB8AC3E}">
        <p14:creationId xmlns:p14="http://schemas.microsoft.com/office/powerpoint/2010/main" val="48100090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40</a:t>
            </a:fld>
            <a:endParaRPr lang="en-US" dirty="0"/>
          </a:p>
        </p:txBody>
      </p:sp>
    </p:spTree>
    <p:extLst>
      <p:ext uri="{BB962C8B-B14F-4D97-AF65-F5344CB8AC3E}">
        <p14:creationId xmlns:p14="http://schemas.microsoft.com/office/powerpoint/2010/main" val="1447284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5</a:t>
            </a:fld>
            <a:endParaRPr lang="en-US" dirty="0"/>
          </a:p>
        </p:txBody>
      </p:sp>
    </p:spTree>
    <p:extLst>
      <p:ext uri="{BB962C8B-B14F-4D97-AF65-F5344CB8AC3E}">
        <p14:creationId xmlns:p14="http://schemas.microsoft.com/office/powerpoint/2010/main" val="238123652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41</a:t>
            </a:fld>
            <a:endParaRPr lang="en-US" dirty="0"/>
          </a:p>
        </p:txBody>
      </p:sp>
    </p:spTree>
    <p:extLst>
      <p:ext uri="{BB962C8B-B14F-4D97-AF65-F5344CB8AC3E}">
        <p14:creationId xmlns:p14="http://schemas.microsoft.com/office/powerpoint/2010/main" val="11277031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42</a:t>
            </a:fld>
            <a:endParaRPr lang="en-US" dirty="0"/>
          </a:p>
        </p:txBody>
      </p:sp>
    </p:spTree>
    <p:extLst>
      <p:ext uri="{BB962C8B-B14F-4D97-AF65-F5344CB8AC3E}">
        <p14:creationId xmlns:p14="http://schemas.microsoft.com/office/powerpoint/2010/main" val="45596981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43</a:t>
            </a:fld>
            <a:endParaRPr lang="en-US" dirty="0"/>
          </a:p>
        </p:txBody>
      </p:sp>
    </p:spTree>
    <p:extLst>
      <p:ext uri="{BB962C8B-B14F-4D97-AF65-F5344CB8AC3E}">
        <p14:creationId xmlns:p14="http://schemas.microsoft.com/office/powerpoint/2010/main" val="231672109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44</a:t>
            </a:fld>
            <a:endParaRPr lang="en-US" dirty="0"/>
          </a:p>
        </p:txBody>
      </p:sp>
    </p:spTree>
    <p:extLst>
      <p:ext uri="{BB962C8B-B14F-4D97-AF65-F5344CB8AC3E}">
        <p14:creationId xmlns:p14="http://schemas.microsoft.com/office/powerpoint/2010/main" val="346974378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45</a:t>
            </a:fld>
            <a:endParaRPr lang="en-US" dirty="0"/>
          </a:p>
        </p:txBody>
      </p:sp>
    </p:spTree>
    <p:extLst>
      <p:ext uri="{BB962C8B-B14F-4D97-AF65-F5344CB8AC3E}">
        <p14:creationId xmlns:p14="http://schemas.microsoft.com/office/powerpoint/2010/main" val="162943434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46</a:t>
            </a:fld>
            <a:endParaRPr lang="en-US" dirty="0"/>
          </a:p>
        </p:txBody>
      </p:sp>
    </p:spTree>
    <p:extLst>
      <p:ext uri="{BB962C8B-B14F-4D97-AF65-F5344CB8AC3E}">
        <p14:creationId xmlns:p14="http://schemas.microsoft.com/office/powerpoint/2010/main" val="211469668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47</a:t>
            </a:fld>
            <a:endParaRPr lang="en-US" dirty="0"/>
          </a:p>
        </p:txBody>
      </p:sp>
    </p:spTree>
    <p:extLst>
      <p:ext uri="{BB962C8B-B14F-4D97-AF65-F5344CB8AC3E}">
        <p14:creationId xmlns:p14="http://schemas.microsoft.com/office/powerpoint/2010/main" val="272300215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48</a:t>
            </a:fld>
            <a:endParaRPr lang="en-US" dirty="0"/>
          </a:p>
        </p:txBody>
      </p:sp>
    </p:spTree>
    <p:extLst>
      <p:ext uri="{BB962C8B-B14F-4D97-AF65-F5344CB8AC3E}">
        <p14:creationId xmlns:p14="http://schemas.microsoft.com/office/powerpoint/2010/main" val="3688069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49</a:t>
            </a:fld>
            <a:endParaRPr lang="en-US" dirty="0"/>
          </a:p>
        </p:txBody>
      </p:sp>
    </p:spTree>
    <p:extLst>
      <p:ext uri="{BB962C8B-B14F-4D97-AF65-F5344CB8AC3E}">
        <p14:creationId xmlns:p14="http://schemas.microsoft.com/office/powerpoint/2010/main" val="418590397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50</a:t>
            </a:fld>
            <a:endParaRPr lang="en-US" dirty="0"/>
          </a:p>
        </p:txBody>
      </p:sp>
    </p:spTree>
    <p:extLst>
      <p:ext uri="{BB962C8B-B14F-4D97-AF65-F5344CB8AC3E}">
        <p14:creationId xmlns:p14="http://schemas.microsoft.com/office/powerpoint/2010/main" val="9006146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6</a:t>
            </a:fld>
            <a:endParaRPr lang="en-US" dirty="0"/>
          </a:p>
        </p:txBody>
      </p:sp>
    </p:spTree>
    <p:extLst>
      <p:ext uri="{BB962C8B-B14F-4D97-AF65-F5344CB8AC3E}">
        <p14:creationId xmlns:p14="http://schemas.microsoft.com/office/powerpoint/2010/main" val="97756546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51</a:t>
            </a:fld>
            <a:endParaRPr lang="en-US" dirty="0"/>
          </a:p>
        </p:txBody>
      </p:sp>
    </p:spTree>
    <p:extLst>
      <p:ext uri="{BB962C8B-B14F-4D97-AF65-F5344CB8AC3E}">
        <p14:creationId xmlns:p14="http://schemas.microsoft.com/office/powerpoint/2010/main" val="189887372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52</a:t>
            </a:fld>
            <a:endParaRPr lang="en-US" dirty="0"/>
          </a:p>
        </p:txBody>
      </p:sp>
    </p:spTree>
    <p:extLst>
      <p:ext uri="{BB962C8B-B14F-4D97-AF65-F5344CB8AC3E}">
        <p14:creationId xmlns:p14="http://schemas.microsoft.com/office/powerpoint/2010/main" val="410955119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53</a:t>
            </a:fld>
            <a:endParaRPr lang="en-US" dirty="0"/>
          </a:p>
        </p:txBody>
      </p:sp>
    </p:spTree>
    <p:extLst>
      <p:ext uri="{BB962C8B-B14F-4D97-AF65-F5344CB8AC3E}">
        <p14:creationId xmlns:p14="http://schemas.microsoft.com/office/powerpoint/2010/main" val="184220862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54</a:t>
            </a:fld>
            <a:endParaRPr lang="en-US" dirty="0"/>
          </a:p>
        </p:txBody>
      </p:sp>
    </p:spTree>
    <p:extLst>
      <p:ext uri="{BB962C8B-B14F-4D97-AF65-F5344CB8AC3E}">
        <p14:creationId xmlns:p14="http://schemas.microsoft.com/office/powerpoint/2010/main" val="383448156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55</a:t>
            </a:fld>
            <a:endParaRPr lang="en-US" dirty="0"/>
          </a:p>
        </p:txBody>
      </p:sp>
    </p:spTree>
    <p:extLst>
      <p:ext uri="{BB962C8B-B14F-4D97-AF65-F5344CB8AC3E}">
        <p14:creationId xmlns:p14="http://schemas.microsoft.com/office/powerpoint/2010/main" val="22164467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56</a:t>
            </a:fld>
            <a:endParaRPr lang="en-US" dirty="0"/>
          </a:p>
        </p:txBody>
      </p:sp>
    </p:spTree>
    <p:extLst>
      <p:ext uri="{BB962C8B-B14F-4D97-AF65-F5344CB8AC3E}">
        <p14:creationId xmlns:p14="http://schemas.microsoft.com/office/powerpoint/2010/main" val="94249263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57</a:t>
            </a:fld>
            <a:endParaRPr lang="en-US" dirty="0"/>
          </a:p>
        </p:txBody>
      </p:sp>
    </p:spTree>
    <p:extLst>
      <p:ext uri="{BB962C8B-B14F-4D97-AF65-F5344CB8AC3E}">
        <p14:creationId xmlns:p14="http://schemas.microsoft.com/office/powerpoint/2010/main" val="272033098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58</a:t>
            </a:fld>
            <a:endParaRPr lang="en-US" dirty="0"/>
          </a:p>
        </p:txBody>
      </p:sp>
    </p:spTree>
    <p:extLst>
      <p:ext uri="{BB962C8B-B14F-4D97-AF65-F5344CB8AC3E}">
        <p14:creationId xmlns:p14="http://schemas.microsoft.com/office/powerpoint/2010/main" val="147641025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59</a:t>
            </a:fld>
            <a:endParaRPr lang="en-US" dirty="0"/>
          </a:p>
        </p:txBody>
      </p:sp>
    </p:spTree>
    <p:extLst>
      <p:ext uri="{BB962C8B-B14F-4D97-AF65-F5344CB8AC3E}">
        <p14:creationId xmlns:p14="http://schemas.microsoft.com/office/powerpoint/2010/main" val="96630377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60</a:t>
            </a:fld>
            <a:endParaRPr lang="en-US" dirty="0"/>
          </a:p>
        </p:txBody>
      </p:sp>
    </p:spTree>
    <p:extLst>
      <p:ext uri="{BB962C8B-B14F-4D97-AF65-F5344CB8AC3E}">
        <p14:creationId xmlns:p14="http://schemas.microsoft.com/office/powerpoint/2010/main" val="38644574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7</a:t>
            </a:fld>
            <a:endParaRPr lang="en-US" dirty="0"/>
          </a:p>
        </p:txBody>
      </p:sp>
    </p:spTree>
    <p:extLst>
      <p:ext uri="{BB962C8B-B14F-4D97-AF65-F5344CB8AC3E}">
        <p14:creationId xmlns:p14="http://schemas.microsoft.com/office/powerpoint/2010/main" val="199656621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61</a:t>
            </a:fld>
            <a:endParaRPr lang="en-US" dirty="0"/>
          </a:p>
        </p:txBody>
      </p:sp>
    </p:spTree>
    <p:extLst>
      <p:ext uri="{BB962C8B-B14F-4D97-AF65-F5344CB8AC3E}">
        <p14:creationId xmlns:p14="http://schemas.microsoft.com/office/powerpoint/2010/main" val="385520435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62</a:t>
            </a:fld>
            <a:endParaRPr lang="en-US" dirty="0"/>
          </a:p>
        </p:txBody>
      </p:sp>
    </p:spTree>
    <p:extLst>
      <p:ext uri="{BB962C8B-B14F-4D97-AF65-F5344CB8AC3E}">
        <p14:creationId xmlns:p14="http://schemas.microsoft.com/office/powerpoint/2010/main" val="111398566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63</a:t>
            </a:fld>
            <a:endParaRPr lang="en-US" dirty="0"/>
          </a:p>
        </p:txBody>
      </p:sp>
    </p:spTree>
    <p:extLst>
      <p:ext uri="{BB962C8B-B14F-4D97-AF65-F5344CB8AC3E}">
        <p14:creationId xmlns:p14="http://schemas.microsoft.com/office/powerpoint/2010/main" val="15224250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64</a:t>
            </a:fld>
            <a:endParaRPr lang="en-US" dirty="0"/>
          </a:p>
        </p:txBody>
      </p:sp>
    </p:spTree>
    <p:extLst>
      <p:ext uri="{BB962C8B-B14F-4D97-AF65-F5344CB8AC3E}">
        <p14:creationId xmlns:p14="http://schemas.microsoft.com/office/powerpoint/2010/main" val="68566793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65</a:t>
            </a:fld>
            <a:endParaRPr lang="en-US" dirty="0"/>
          </a:p>
        </p:txBody>
      </p:sp>
    </p:spTree>
    <p:extLst>
      <p:ext uri="{BB962C8B-B14F-4D97-AF65-F5344CB8AC3E}">
        <p14:creationId xmlns:p14="http://schemas.microsoft.com/office/powerpoint/2010/main" val="385444650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66</a:t>
            </a:fld>
            <a:endParaRPr lang="en-US" dirty="0"/>
          </a:p>
        </p:txBody>
      </p:sp>
    </p:spTree>
    <p:extLst>
      <p:ext uri="{BB962C8B-B14F-4D97-AF65-F5344CB8AC3E}">
        <p14:creationId xmlns:p14="http://schemas.microsoft.com/office/powerpoint/2010/main" val="248510845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67</a:t>
            </a:fld>
            <a:endParaRPr lang="en-US" dirty="0"/>
          </a:p>
        </p:txBody>
      </p:sp>
    </p:spTree>
    <p:extLst>
      <p:ext uri="{BB962C8B-B14F-4D97-AF65-F5344CB8AC3E}">
        <p14:creationId xmlns:p14="http://schemas.microsoft.com/office/powerpoint/2010/main" val="2549583955"/>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68</a:t>
            </a:fld>
            <a:endParaRPr lang="en-US" dirty="0"/>
          </a:p>
        </p:txBody>
      </p:sp>
    </p:spTree>
    <p:extLst>
      <p:ext uri="{BB962C8B-B14F-4D97-AF65-F5344CB8AC3E}">
        <p14:creationId xmlns:p14="http://schemas.microsoft.com/office/powerpoint/2010/main" val="111034136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69</a:t>
            </a:fld>
            <a:endParaRPr lang="en-US" dirty="0"/>
          </a:p>
        </p:txBody>
      </p:sp>
    </p:spTree>
    <p:extLst>
      <p:ext uri="{BB962C8B-B14F-4D97-AF65-F5344CB8AC3E}">
        <p14:creationId xmlns:p14="http://schemas.microsoft.com/office/powerpoint/2010/main" val="263268436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70</a:t>
            </a:fld>
            <a:endParaRPr lang="en-US" dirty="0"/>
          </a:p>
        </p:txBody>
      </p:sp>
    </p:spTree>
    <p:extLst>
      <p:ext uri="{BB962C8B-B14F-4D97-AF65-F5344CB8AC3E}">
        <p14:creationId xmlns:p14="http://schemas.microsoft.com/office/powerpoint/2010/main" val="14084613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8</a:t>
            </a:fld>
            <a:endParaRPr lang="en-US" dirty="0"/>
          </a:p>
        </p:txBody>
      </p:sp>
    </p:spTree>
    <p:extLst>
      <p:ext uri="{BB962C8B-B14F-4D97-AF65-F5344CB8AC3E}">
        <p14:creationId xmlns:p14="http://schemas.microsoft.com/office/powerpoint/2010/main" val="12449579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9</a:t>
            </a:fld>
            <a:endParaRPr lang="en-US" dirty="0"/>
          </a:p>
        </p:txBody>
      </p:sp>
    </p:spTree>
    <p:extLst>
      <p:ext uri="{BB962C8B-B14F-4D97-AF65-F5344CB8AC3E}">
        <p14:creationId xmlns:p14="http://schemas.microsoft.com/office/powerpoint/2010/main" val="13264025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10</a:t>
            </a:fld>
            <a:endParaRPr lang="en-US" dirty="0"/>
          </a:p>
        </p:txBody>
      </p:sp>
    </p:spTree>
    <p:extLst>
      <p:ext uri="{BB962C8B-B14F-4D97-AF65-F5344CB8AC3E}">
        <p14:creationId xmlns:p14="http://schemas.microsoft.com/office/powerpoint/2010/main" val="1603083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F680AE8-7F62-451C-B0D4-2A09743ABD15}" type="datetime1">
              <a:rPr lang="en-US" smtClean="0"/>
              <a:t>1/28/2021</a:t>
            </a:fld>
            <a:endParaRPr lang="en-US" dirty="0"/>
          </a:p>
        </p:txBody>
      </p:sp>
      <p:sp>
        <p:nvSpPr>
          <p:cNvPr id="5" name="Footer Placeholder 4"/>
          <p:cNvSpPr>
            <a:spLocks noGrp="1"/>
          </p:cNvSpPr>
          <p:nvPr>
            <p:ph type="ftr" sz="quarter" idx="11"/>
          </p:nvPr>
        </p:nvSpPr>
        <p:spPr/>
        <p:txBody>
          <a:bodyPr/>
          <a:lstStyle/>
          <a:p>
            <a:r>
              <a:rPr lang="en-US"/>
              <a:t>Copyright © 2021 by Ming-Long Lam, Ph.D.</a:t>
            </a:r>
            <a:endParaRPr lang="en-US" dirty="0"/>
          </a:p>
        </p:txBody>
      </p:sp>
      <p:sp>
        <p:nvSpPr>
          <p:cNvPr id="6" name="Slide Number Placeholder 5"/>
          <p:cNvSpPr>
            <a:spLocks noGrp="1"/>
          </p:cNvSpPr>
          <p:nvPr>
            <p:ph type="sldNum" sz="quarter" idx="12"/>
          </p:nvPr>
        </p:nvSpPr>
        <p:spPr/>
        <p:txBody>
          <a:bodyPr/>
          <a:lstStyle/>
          <a:p>
            <a:fld id="{1C20BA80-1909-427C-B3BD-3DD8AEAFD5BE}" type="slidenum">
              <a:rPr lang="en-US" smtClean="0"/>
              <a:t>‹#›</a:t>
            </a:fld>
            <a:endParaRPr lang="en-US" dirty="0"/>
          </a:p>
        </p:txBody>
      </p:sp>
    </p:spTree>
    <p:extLst>
      <p:ext uri="{BB962C8B-B14F-4D97-AF65-F5344CB8AC3E}">
        <p14:creationId xmlns:p14="http://schemas.microsoft.com/office/powerpoint/2010/main" val="24756643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ED2ED0A-8E45-47B5-8DC0-0717463208B1}" type="datetime1">
              <a:rPr lang="en-US" smtClean="0"/>
              <a:t>1/28/2021</a:t>
            </a:fld>
            <a:endParaRPr lang="en-US" dirty="0"/>
          </a:p>
        </p:txBody>
      </p:sp>
      <p:sp>
        <p:nvSpPr>
          <p:cNvPr id="5" name="Footer Placeholder 4"/>
          <p:cNvSpPr>
            <a:spLocks noGrp="1"/>
          </p:cNvSpPr>
          <p:nvPr>
            <p:ph type="ftr" sz="quarter" idx="11"/>
          </p:nvPr>
        </p:nvSpPr>
        <p:spPr/>
        <p:txBody>
          <a:bodyPr/>
          <a:lstStyle/>
          <a:p>
            <a:r>
              <a:rPr lang="en-US"/>
              <a:t>Copyright © 2021 by Ming-Long Lam, Ph.D.</a:t>
            </a:r>
            <a:endParaRPr lang="en-US" dirty="0"/>
          </a:p>
        </p:txBody>
      </p:sp>
      <p:sp>
        <p:nvSpPr>
          <p:cNvPr id="6" name="Slide Number Placeholder 5"/>
          <p:cNvSpPr>
            <a:spLocks noGrp="1"/>
          </p:cNvSpPr>
          <p:nvPr>
            <p:ph type="sldNum" sz="quarter" idx="12"/>
          </p:nvPr>
        </p:nvSpPr>
        <p:spPr/>
        <p:txBody>
          <a:bodyPr/>
          <a:lstStyle/>
          <a:p>
            <a:fld id="{1C20BA80-1909-427C-B3BD-3DD8AEAFD5BE}" type="slidenum">
              <a:rPr lang="en-US" smtClean="0"/>
              <a:t>‹#›</a:t>
            </a:fld>
            <a:endParaRPr lang="en-US" dirty="0"/>
          </a:p>
        </p:txBody>
      </p:sp>
    </p:spTree>
    <p:extLst>
      <p:ext uri="{BB962C8B-B14F-4D97-AF65-F5344CB8AC3E}">
        <p14:creationId xmlns:p14="http://schemas.microsoft.com/office/powerpoint/2010/main" val="5501186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D4A489D-D087-4CE2-847F-015B36BF5A14}" type="datetime1">
              <a:rPr lang="en-US" smtClean="0"/>
              <a:t>1/28/2021</a:t>
            </a:fld>
            <a:endParaRPr lang="en-US" dirty="0"/>
          </a:p>
        </p:txBody>
      </p:sp>
      <p:sp>
        <p:nvSpPr>
          <p:cNvPr id="5" name="Footer Placeholder 4"/>
          <p:cNvSpPr>
            <a:spLocks noGrp="1"/>
          </p:cNvSpPr>
          <p:nvPr>
            <p:ph type="ftr" sz="quarter" idx="11"/>
          </p:nvPr>
        </p:nvSpPr>
        <p:spPr/>
        <p:txBody>
          <a:bodyPr/>
          <a:lstStyle/>
          <a:p>
            <a:r>
              <a:rPr lang="en-US"/>
              <a:t>Copyright © 2021 by Ming-Long Lam, Ph.D.</a:t>
            </a:r>
            <a:endParaRPr lang="en-US" dirty="0"/>
          </a:p>
        </p:txBody>
      </p:sp>
      <p:sp>
        <p:nvSpPr>
          <p:cNvPr id="6" name="Slide Number Placeholder 5"/>
          <p:cNvSpPr>
            <a:spLocks noGrp="1"/>
          </p:cNvSpPr>
          <p:nvPr>
            <p:ph type="sldNum" sz="quarter" idx="12"/>
          </p:nvPr>
        </p:nvSpPr>
        <p:spPr/>
        <p:txBody>
          <a:bodyPr/>
          <a:lstStyle/>
          <a:p>
            <a:fld id="{1C20BA80-1909-427C-B3BD-3DD8AEAFD5BE}" type="slidenum">
              <a:rPr lang="en-US" smtClean="0"/>
              <a:t>‹#›</a:t>
            </a:fld>
            <a:endParaRPr lang="en-US" dirty="0"/>
          </a:p>
        </p:txBody>
      </p:sp>
    </p:spTree>
    <p:extLst>
      <p:ext uri="{BB962C8B-B14F-4D97-AF65-F5344CB8AC3E}">
        <p14:creationId xmlns:p14="http://schemas.microsoft.com/office/powerpoint/2010/main" val="73866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2432078-29D1-D441-983C-E84A33577F66}"/>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l="13931" t="29788" r="-675" b="13289"/>
          <a:stretch/>
        </p:blipFill>
        <p:spPr>
          <a:xfrm>
            <a:off x="0" y="0"/>
            <a:ext cx="8229600" cy="6858000"/>
          </a:xfrm>
          <a:prstGeom prst="rect">
            <a:avLst/>
          </a:prstGeom>
        </p:spPr>
      </p:pic>
      <p:sp>
        <p:nvSpPr>
          <p:cNvPr id="12" name="Slide Number Placeholder 5">
            <a:extLst>
              <a:ext uri="{FF2B5EF4-FFF2-40B4-BE49-F238E27FC236}">
                <a16:creationId xmlns:a16="http://schemas.microsoft.com/office/drawing/2014/main" id="{A859C034-EDF0-724A-B765-C705FDD3B8EB}"/>
              </a:ext>
            </a:extLst>
          </p:cNvPr>
          <p:cNvSpPr>
            <a:spLocks noGrp="1"/>
          </p:cNvSpPr>
          <p:nvPr>
            <p:ph type="sldNum" sz="quarter" idx="4"/>
          </p:nvPr>
        </p:nvSpPr>
        <p:spPr>
          <a:xfrm>
            <a:off x="8610600" y="6380811"/>
            <a:ext cx="2846832" cy="365125"/>
          </a:xfrm>
          <a:prstGeom prst="rect">
            <a:avLst/>
          </a:prstGeom>
        </p:spPr>
        <p:txBody>
          <a:bodyPr vert="horz" lIns="91440" tIns="45720" rIns="91440" bIns="45720" rtlCol="0" anchor="ctr"/>
          <a:lstStyle>
            <a:lvl1pPr algn="r">
              <a:defRPr sz="1000" b="0" i="0">
                <a:solidFill>
                  <a:schemeClr val="bg1"/>
                </a:solidFill>
                <a:latin typeface="Arial" panose="020B0604020202020204" pitchFamily="34" charset="0"/>
                <a:cs typeface="Arial" panose="020B0604020202020204" pitchFamily="34" charset="0"/>
              </a:defRPr>
            </a:lvl1pPr>
          </a:lstStyle>
          <a:p>
            <a:fld id="{8B4864EB-539C-3D47-AD29-245514BFE515}" type="slidenum">
              <a:rPr lang="en-US" smtClean="0"/>
              <a:pPr/>
              <a:t>‹#›</a:t>
            </a:fld>
            <a:endParaRPr lang="en-US" dirty="0"/>
          </a:p>
        </p:txBody>
      </p:sp>
      <p:pic>
        <p:nvPicPr>
          <p:cNvPr id="13" name="Picture 12">
            <a:extLst>
              <a:ext uri="{FF2B5EF4-FFF2-40B4-BE49-F238E27FC236}">
                <a16:creationId xmlns:a16="http://schemas.microsoft.com/office/drawing/2014/main" id="{F492A000-348D-EB46-93B4-17FBDF0D799E}"/>
              </a:ext>
            </a:extLst>
          </p:cNvPr>
          <p:cNvPicPr>
            <a:picLocks noChangeAspect="1"/>
          </p:cNvPicPr>
          <p:nvPr userDrawn="1"/>
        </p:nvPicPr>
        <p:blipFill>
          <a:blip r:embed="rId3" cstate="hqprint">
            <a:extLst>
              <a:ext uri="{28A0092B-C50C-407E-A947-70E740481C1C}">
                <a14:useLocalDpi xmlns:a14="http://schemas.microsoft.com/office/drawing/2010/main"/>
              </a:ext>
            </a:extLst>
          </a:blip>
          <a:stretch>
            <a:fillRect/>
          </a:stretch>
        </p:blipFill>
        <p:spPr>
          <a:xfrm>
            <a:off x="949452" y="6236499"/>
            <a:ext cx="2095137" cy="420688"/>
          </a:xfrm>
          <a:prstGeom prst="rect">
            <a:avLst/>
          </a:prstGeom>
        </p:spPr>
      </p:pic>
      <p:cxnSp>
        <p:nvCxnSpPr>
          <p:cNvPr id="20" name="Straight Connector 19">
            <a:extLst>
              <a:ext uri="{FF2B5EF4-FFF2-40B4-BE49-F238E27FC236}">
                <a16:creationId xmlns:a16="http://schemas.microsoft.com/office/drawing/2014/main" id="{FDBEB809-3D09-A445-BE60-71CA746B79C1}"/>
              </a:ext>
            </a:extLst>
          </p:cNvPr>
          <p:cNvCxnSpPr>
            <a:cxnSpLocks/>
          </p:cNvCxnSpPr>
          <p:nvPr userDrawn="1"/>
        </p:nvCxnSpPr>
        <p:spPr>
          <a:xfrm>
            <a:off x="949452" y="4095948"/>
            <a:ext cx="6403848" cy="0"/>
          </a:xfrm>
          <a:prstGeom prst="line">
            <a:avLst/>
          </a:prstGeom>
          <a:ln w="3810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pic>
        <p:nvPicPr>
          <p:cNvPr id="3" name="Picture 2" descr="Text&#10;&#10;Description automatically generated">
            <a:extLst>
              <a:ext uri="{FF2B5EF4-FFF2-40B4-BE49-F238E27FC236}">
                <a16:creationId xmlns:a16="http://schemas.microsoft.com/office/drawing/2014/main" id="{0D6254E1-FF33-4DA6-820F-D375E8B9EA6C}"/>
              </a:ext>
            </a:extLst>
          </p:cNvPr>
          <p:cNvPicPr>
            <a:picLocks noChangeAspect="1"/>
          </p:cNvPicPr>
          <p:nvPr userDrawn="1"/>
        </p:nvPicPr>
        <p:blipFill>
          <a:blip r:embed="rId4">
            <a:extLst>
              <a:ext uri="{28A0092B-C50C-407E-A947-70E740481C1C}">
                <a14:useLocalDpi xmlns:a14="http://schemas.microsoft.com/office/drawing/2010/main"/>
              </a:ext>
            </a:extLst>
          </a:blip>
          <a:stretch>
            <a:fillRect/>
          </a:stretch>
        </p:blipFill>
        <p:spPr>
          <a:xfrm>
            <a:off x="1643796" y="4928473"/>
            <a:ext cx="10843768" cy="1634900"/>
          </a:xfrm>
          <a:prstGeom prst="rect">
            <a:avLst/>
          </a:prstGeom>
        </p:spPr>
      </p:pic>
      <p:pic>
        <p:nvPicPr>
          <p:cNvPr id="1026" name="Picture 2">
            <a:extLst>
              <a:ext uri="{FF2B5EF4-FFF2-40B4-BE49-F238E27FC236}">
                <a16:creationId xmlns:a16="http://schemas.microsoft.com/office/drawing/2014/main" id="{048FB233-ED68-4B00-AFE4-A8AA9E8E8F80}"/>
              </a:ext>
            </a:extLst>
          </p:cNvPr>
          <p:cNvPicPr>
            <a:picLocks noChangeAspect="1" noChangeArrowheads="1"/>
          </p:cNvPicPr>
          <p:nvPr userDrawn="1"/>
        </p:nvPicPr>
        <p:blipFill>
          <a:blip r:embed="rId5">
            <a:extLst>
              <a:ext uri="{28A0092B-C50C-407E-A947-70E740481C1C}">
                <a14:useLocalDpi xmlns:a14="http://schemas.microsoft.com/office/drawing/2010/main"/>
              </a:ext>
            </a:extLst>
          </a:blip>
          <a:srcRect/>
          <a:stretch>
            <a:fillRect/>
          </a:stretch>
        </p:blipFill>
        <p:spPr bwMode="auto">
          <a:xfrm>
            <a:off x="6829147" y="1351875"/>
            <a:ext cx="4895324" cy="2743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0606097"/>
      </p:ext>
    </p:extLst>
  </p:cSld>
  <p:clrMapOvr>
    <a:masterClrMapping/>
  </p:clrMapOvr>
  <p:extLst>
    <p:ext uri="{DCECCB84-F9BA-43D5-87BE-67443E8EF086}">
      <p15:sldGuideLst xmlns:p15="http://schemas.microsoft.com/office/powerpoint/2012/main">
        <p15:guide id="1" pos="600">
          <p15:clr>
            <a:srgbClr val="FBAE40"/>
          </p15:clr>
        </p15:guide>
        <p15:guide id="2" pos="4632">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7F57868-F35D-4453-8B24-8D27DE48B08C}" type="datetime1">
              <a:rPr lang="en-US" smtClean="0"/>
              <a:t>1/28/2021</a:t>
            </a:fld>
            <a:endParaRPr lang="en-US" dirty="0"/>
          </a:p>
        </p:txBody>
      </p:sp>
      <p:sp>
        <p:nvSpPr>
          <p:cNvPr id="5" name="Footer Placeholder 4"/>
          <p:cNvSpPr>
            <a:spLocks noGrp="1"/>
          </p:cNvSpPr>
          <p:nvPr>
            <p:ph type="ftr" sz="quarter" idx="11"/>
          </p:nvPr>
        </p:nvSpPr>
        <p:spPr/>
        <p:txBody>
          <a:bodyPr/>
          <a:lstStyle/>
          <a:p>
            <a:r>
              <a:rPr lang="en-US"/>
              <a:t>Copyright © 2021 by Ming-Long Lam, Ph.D.</a:t>
            </a:r>
            <a:endParaRPr lang="en-US" dirty="0"/>
          </a:p>
        </p:txBody>
      </p:sp>
      <p:sp>
        <p:nvSpPr>
          <p:cNvPr id="6" name="Slide Number Placeholder 5"/>
          <p:cNvSpPr>
            <a:spLocks noGrp="1"/>
          </p:cNvSpPr>
          <p:nvPr>
            <p:ph type="sldNum" sz="quarter" idx="12"/>
          </p:nvPr>
        </p:nvSpPr>
        <p:spPr>
          <a:xfrm>
            <a:off x="9448800" y="0"/>
            <a:ext cx="2743200" cy="365125"/>
          </a:xfrm>
        </p:spPr>
        <p:txBody>
          <a:bodyPr/>
          <a:lstStyle>
            <a:lvl1pPr>
              <a:defRPr>
                <a:solidFill>
                  <a:srgbClr val="FFFF00"/>
                </a:solidFill>
              </a:defRPr>
            </a:lvl1pPr>
          </a:lstStyle>
          <a:p>
            <a:fld id="{1C20BA80-1909-427C-B3BD-3DD8AEAFD5BE}" type="slidenum">
              <a:rPr lang="en-US" smtClean="0"/>
              <a:pPr/>
              <a:t>‹#›</a:t>
            </a:fld>
            <a:endParaRPr lang="en-US" dirty="0"/>
          </a:p>
        </p:txBody>
      </p:sp>
    </p:spTree>
    <p:extLst>
      <p:ext uri="{BB962C8B-B14F-4D97-AF65-F5344CB8AC3E}">
        <p14:creationId xmlns:p14="http://schemas.microsoft.com/office/powerpoint/2010/main" val="7471292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8A7871-6BE4-40B4-82F8-5E73D6E11CC6}" type="datetime1">
              <a:rPr lang="en-US" smtClean="0"/>
              <a:t>1/28/2021</a:t>
            </a:fld>
            <a:endParaRPr lang="en-US" dirty="0"/>
          </a:p>
        </p:txBody>
      </p:sp>
      <p:sp>
        <p:nvSpPr>
          <p:cNvPr id="5" name="Footer Placeholder 4"/>
          <p:cNvSpPr>
            <a:spLocks noGrp="1"/>
          </p:cNvSpPr>
          <p:nvPr>
            <p:ph type="ftr" sz="quarter" idx="11"/>
          </p:nvPr>
        </p:nvSpPr>
        <p:spPr/>
        <p:txBody>
          <a:bodyPr/>
          <a:lstStyle/>
          <a:p>
            <a:r>
              <a:rPr lang="en-US"/>
              <a:t>Copyright © 2021 by Ming-Long Lam, Ph.D.</a:t>
            </a:r>
            <a:endParaRPr lang="en-US" dirty="0"/>
          </a:p>
        </p:txBody>
      </p:sp>
      <p:sp>
        <p:nvSpPr>
          <p:cNvPr id="6" name="Slide Number Placeholder 5"/>
          <p:cNvSpPr>
            <a:spLocks noGrp="1"/>
          </p:cNvSpPr>
          <p:nvPr>
            <p:ph type="sldNum" sz="quarter" idx="12"/>
          </p:nvPr>
        </p:nvSpPr>
        <p:spPr/>
        <p:txBody>
          <a:bodyPr/>
          <a:lstStyle/>
          <a:p>
            <a:fld id="{1C20BA80-1909-427C-B3BD-3DD8AEAFD5BE}" type="slidenum">
              <a:rPr lang="en-US" smtClean="0"/>
              <a:t>‹#›</a:t>
            </a:fld>
            <a:endParaRPr lang="en-US" dirty="0"/>
          </a:p>
        </p:txBody>
      </p:sp>
    </p:spTree>
    <p:extLst>
      <p:ext uri="{BB962C8B-B14F-4D97-AF65-F5344CB8AC3E}">
        <p14:creationId xmlns:p14="http://schemas.microsoft.com/office/powerpoint/2010/main" val="3655046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CDADB9B-36B5-4E68-A769-01D4BEBDFAFC}" type="datetime1">
              <a:rPr lang="en-US" smtClean="0"/>
              <a:t>1/28/2021</a:t>
            </a:fld>
            <a:endParaRPr lang="en-US" dirty="0"/>
          </a:p>
        </p:txBody>
      </p:sp>
      <p:sp>
        <p:nvSpPr>
          <p:cNvPr id="6" name="Footer Placeholder 5"/>
          <p:cNvSpPr>
            <a:spLocks noGrp="1"/>
          </p:cNvSpPr>
          <p:nvPr>
            <p:ph type="ftr" sz="quarter" idx="11"/>
          </p:nvPr>
        </p:nvSpPr>
        <p:spPr/>
        <p:txBody>
          <a:bodyPr/>
          <a:lstStyle/>
          <a:p>
            <a:r>
              <a:rPr lang="en-US"/>
              <a:t>Copyright © 2021 by Ming-Long Lam, Ph.D.</a:t>
            </a:r>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a:t>
            </a:fld>
            <a:endParaRPr lang="en-US" dirty="0"/>
          </a:p>
        </p:txBody>
      </p:sp>
    </p:spTree>
    <p:extLst>
      <p:ext uri="{BB962C8B-B14F-4D97-AF65-F5344CB8AC3E}">
        <p14:creationId xmlns:p14="http://schemas.microsoft.com/office/powerpoint/2010/main" val="3151693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4191067-D8E1-4C5B-B0A0-87BFCEBEF002}" type="datetime1">
              <a:rPr lang="en-US" smtClean="0"/>
              <a:t>1/28/2021</a:t>
            </a:fld>
            <a:endParaRPr lang="en-US" dirty="0"/>
          </a:p>
        </p:txBody>
      </p:sp>
      <p:sp>
        <p:nvSpPr>
          <p:cNvPr id="8" name="Footer Placeholder 7"/>
          <p:cNvSpPr>
            <a:spLocks noGrp="1"/>
          </p:cNvSpPr>
          <p:nvPr>
            <p:ph type="ftr" sz="quarter" idx="11"/>
          </p:nvPr>
        </p:nvSpPr>
        <p:spPr/>
        <p:txBody>
          <a:bodyPr/>
          <a:lstStyle/>
          <a:p>
            <a:r>
              <a:rPr lang="en-US"/>
              <a:t>Copyright © 2021 by Ming-Long Lam, Ph.D.</a:t>
            </a:r>
            <a:endParaRPr lang="en-US" dirty="0"/>
          </a:p>
        </p:txBody>
      </p:sp>
      <p:sp>
        <p:nvSpPr>
          <p:cNvPr id="9" name="Slide Number Placeholder 8"/>
          <p:cNvSpPr>
            <a:spLocks noGrp="1"/>
          </p:cNvSpPr>
          <p:nvPr>
            <p:ph type="sldNum" sz="quarter" idx="12"/>
          </p:nvPr>
        </p:nvSpPr>
        <p:spPr/>
        <p:txBody>
          <a:bodyPr/>
          <a:lstStyle/>
          <a:p>
            <a:fld id="{1C20BA80-1909-427C-B3BD-3DD8AEAFD5BE}" type="slidenum">
              <a:rPr lang="en-US" smtClean="0"/>
              <a:t>‹#›</a:t>
            </a:fld>
            <a:endParaRPr lang="en-US" dirty="0"/>
          </a:p>
        </p:txBody>
      </p:sp>
    </p:spTree>
    <p:extLst>
      <p:ext uri="{BB962C8B-B14F-4D97-AF65-F5344CB8AC3E}">
        <p14:creationId xmlns:p14="http://schemas.microsoft.com/office/powerpoint/2010/main" val="42344141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AD520BA-FD9D-4DB5-8842-E23BE560BE76}" type="datetime1">
              <a:rPr lang="en-US" smtClean="0"/>
              <a:t>1/28/2021</a:t>
            </a:fld>
            <a:endParaRPr lang="en-US" dirty="0"/>
          </a:p>
        </p:txBody>
      </p:sp>
      <p:sp>
        <p:nvSpPr>
          <p:cNvPr id="4" name="Footer Placeholder 3"/>
          <p:cNvSpPr>
            <a:spLocks noGrp="1"/>
          </p:cNvSpPr>
          <p:nvPr>
            <p:ph type="ftr" sz="quarter" idx="11"/>
          </p:nvPr>
        </p:nvSpPr>
        <p:spPr/>
        <p:txBody>
          <a:bodyPr/>
          <a:lstStyle/>
          <a:p>
            <a:r>
              <a:rPr lang="en-US"/>
              <a:t>Copyright © 2021 by Ming-Long Lam, Ph.D.</a:t>
            </a:r>
            <a:endParaRPr lang="en-US" dirty="0"/>
          </a:p>
        </p:txBody>
      </p:sp>
      <p:sp>
        <p:nvSpPr>
          <p:cNvPr id="5" name="Slide Number Placeholder 4"/>
          <p:cNvSpPr>
            <a:spLocks noGrp="1"/>
          </p:cNvSpPr>
          <p:nvPr>
            <p:ph type="sldNum" sz="quarter" idx="12"/>
          </p:nvPr>
        </p:nvSpPr>
        <p:spPr/>
        <p:txBody>
          <a:bodyPr/>
          <a:lstStyle/>
          <a:p>
            <a:fld id="{1C20BA80-1909-427C-B3BD-3DD8AEAFD5BE}" type="slidenum">
              <a:rPr lang="en-US" smtClean="0"/>
              <a:t>‹#›</a:t>
            </a:fld>
            <a:endParaRPr lang="en-US" dirty="0"/>
          </a:p>
        </p:txBody>
      </p:sp>
    </p:spTree>
    <p:extLst>
      <p:ext uri="{BB962C8B-B14F-4D97-AF65-F5344CB8AC3E}">
        <p14:creationId xmlns:p14="http://schemas.microsoft.com/office/powerpoint/2010/main" val="31492373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BBAC1C-D064-445C-AE6F-8AA8F79A296A}" type="datetime1">
              <a:rPr lang="en-US" smtClean="0"/>
              <a:t>1/28/2021</a:t>
            </a:fld>
            <a:endParaRPr lang="en-US" dirty="0"/>
          </a:p>
        </p:txBody>
      </p:sp>
      <p:sp>
        <p:nvSpPr>
          <p:cNvPr id="3" name="Footer Placeholder 2"/>
          <p:cNvSpPr>
            <a:spLocks noGrp="1"/>
          </p:cNvSpPr>
          <p:nvPr>
            <p:ph type="ftr" sz="quarter" idx="11"/>
          </p:nvPr>
        </p:nvSpPr>
        <p:spPr/>
        <p:txBody>
          <a:bodyPr/>
          <a:lstStyle/>
          <a:p>
            <a:r>
              <a:rPr lang="en-US"/>
              <a:t>Copyright © 2021 by Ming-Long Lam, Ph.D.</a:t>
            </a:r>
            <a:endParaRPr lang="en-US" dirty="0"/>
          </a:p>
        </p:txBody>
      </p:sp>
      <p:sp>
        <p:nvSpPr>
          <p:cNvPr id="4" name="Slide Number Placeholder 3"/>
          <p:cNvSpPr>
            <a:spLocks noGrp="1"/>
          </p:cNvSpPr>
          <p:nvPr>
            <p:ph type="sldNum" sz="quarter" idx="12"/>
          </p:nvPr>
        </p:nvSpPr>
        <p:spPr/>
        <p:txBody>
          <a:bodyPr/>
          <a:lstStyle/>
          <a:p>
            <a:fld id="{1C20BA80-1909-427C-B3BD-3DD8AEAFD5BE}" type="slidenum">
              <a:rPr lang="en-US" smtClean="0"/>
              <a:t>‹#›</a:t>
            </a:fld>
            <a:endParaRPr lang="en-US" dirty="0"/>
          </a:p>
        </p:txBody>
      </p:sp>
    </p:spTree>
    <p:extLst>
      <p:ext uri="{BB962C8B-B14F-4D97-AF65-F5344CB8AC3E}">
        <p14:creationId xmlns:p14="http://schemas.microsoft.com/office/powerpoint/2010/main" val="13203160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3B10D11-9507-4150-B10C-D0F08A9A488F}" type="datetime1">
              <a:rPr lang="en-US" smtClean="0"/>
              <a:t>1/28/2021</a:t>
            </a:fld>
            <a:endParaRPr lang="en-US" dirty="0"/>
          </a:p>
        </p:txBody>
      </p:sp>
      <p:sp>
        <p:nvSpPr>
          <p:cNvPr id="6" name="Footer Placeholder 5"/>
          <p:cNvSpPr>
            <a:spLocks noGrp="1"/>
          </p:cNvSpPr>
          <p:nvPr>
            <p:ph type="ftr" sz="quarter" idx="11"/>
          </p:nvPr>
        </p:nvSpPr>
        <p:spPr/>
        <p:txBody>
          <a:bodyPr/>
          <a:lstStyle/>
          <a:p>
            <a:r>
              <a:rPr lang="en-US"/>
              <a:t>Copyright © 2021 by Ming-Long Lam, Ph.D.</a:t>
            </a:r>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a:t>
            </a:fld>
            <a:endParaRPr lang="en-US" dirty="0"/>
          </a:p>
        </p:txBody>
      </p:sp>
    </p:spTree>
    <p:extLst>
      <p:ext uri="{BB962C8B-B14F-4D97-AF65-F5344CB8AC3E}">
        <p14:creationId xmlns:p14="http://schemas.microsoft.com/office/powerpoint/2010/main" val="1826654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7E5FA63-08C2-481D-AE0E-8F8CAAC0ED86}" type="datetime1">
              <a:rPr lang="en-US" smtClean="0"/>
              <a:t>1/28/2021</a:t>
            </a:fld>
            <a:endParaRPr lang="en-US" dirty="0"/>
          </a:p>
        </p:txBody>
      </p:sp>
      <p:sp>
        <p:nvSpPr>
          <p:cNvPr id="6" name="Footer Placeholder 5"/>
          <p:cNvSpPr>
            <a:spLocks noGrp="1"/>
          </p:cNvSpPr>
          <p:nvPr>
            <p:ph type="ftr" sz="quarter" idx="11"/>
          </p:nvPr>
        </p:nvSpPr>
        <p:spPr/>
        <p:txBody>
          <a:bodyPr/>
          <a:lstStyle/>
          <a:p>
            <a:r>
              <a:rPr lang="en-US"/>
              <a:t>Copyright © 2021 by Ming-Long Lam, Ph.D.</a:t>
            </a:r>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a:t>
            </a:fld>
            <a:endParaRPr lang="en-US" dirty="0"/>
          </a:p>
        </p:txBody>
      </p:sp>
    </p:spTree>
    <p:extLst>
      <p:ext uri="{BB962C8B-B14F-4D97-AF65-F5344CB8AC3E}">
        <p14:creationId xmlns:p14="http://schemas.microsoft.com/office/powerpoint/2010/main" val="13061723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35000">
              <a:schemeClr val="accent1">
                <a:lumMod val="60000"/>
                <a:lumOff val="4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D5F9DD-095E-4443-BE85-01912AC3AEB3}" type="datetime1">
              <a:rPr lang="en-US" smtClean="0"/>
              <a:t>1/28/2021</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Copyright © 2021 by Ming-Long Lam, Ph.D.</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20BA80-1909-427C-B3BD-3DD8AEAFD5BE}" type="slidenum">
              <a:rPr lang="en-US" smtClean="0"/>
              <a:t>‹#›</a:t>
            </a:fld>
            <a:endParaRPr lang="en-US" dirty="0"/>
          </a:p>
        </p:txBody>
      </p:sp>
      <p:pic>
        <p:nvPicPr>
          <p:cNvPr id="12" name="Picture 11" descr="A picture containing chart&#10;&#10;Description automatically generated">
            <a:extLst>
              <a:ext uri="{FF2B5EF4-FFF2-40B4-BE49-F238E27FC236}">
                <a16:creationId xmlns:a16="http://schemas.microsoft.com/office/drawing/2014/main" id="{A732BFD9-F1B5-489A-9F85-1F59C7D08220}"/>
              </a:ext>
            </a:extLst>
          </p:cNvPr>
          <p:cNvPicPr>
            <a:picLocks noChangeAspect="1"/>
          </p:cNvPicPr>
          <p:nvPr userDrawn="1"/>
        </p:nvPicPr>
        <p:blipFill>
          <a:blip r:embed="rId14" cstate="print">
            <a:extLst>
              <a:ext uri="{28A0092B-C50C-407E-A947-70E740481C1C}">
                <a14:useLocalDpi xmlns:a14="http://schemas.microsoft.com/office/drawing/2010/main"/>
              </a:ext>
            </a:extLst>
          </a:blip>
          <a:stretch>
            <a:fillRect/>
          </a:stretch>
        </p:blipFill>
        <p:spPr>
          <a:xfrm>
            <a:off x="8983581" y="6400800"/>
            <a:ext cx="3208419" cy="457200"/>
          </a:xfrm>
          <a:prstGeom prst="rect">
            <a:avLst/>
          </a:prstGeom>
        </p:spPr>
      </p:pic>
    </p:spTree>
    <p:extLst>
      <p:ext uri="{BB962C8B-B14F-4D97-AF65-F5344CB8AC3E}">
        <p14:creationId xmlns:p14="http://schemas.microsoft.com/office/powerpoint/2010/main" val="15543844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6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13.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8.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24.png"/><Relationship Id="rId7" Type="http://schemas.openxmlformats.org/officeDocument/2006/relationships/diagramColors" Target="../diagrams/colors4.xml"/><Relationship Id="rId12" Type="http://schemas.openxmlformats.org/officeDocument/2006/relationships/diagramColors" Target="../diagrams/colors4.xml"/><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diagramQuickStyle" Target="../diagrams/quickStyle4.xml"/><Relationship Id="rId11" Type="http://schemas.openxmlformats.org/officeDocument/2006/relationships/diagramQuickStyle" Target="../diagrams/quickStyle4.xml"/><Relationship Id="rId5" Type="http://schemas.openxmlformats.org/officeDocument/2006/relationships/diagramLayout" Target="../diagrams/layout4.xml"/><Relationship Id="rId10" Type="http://schemas.openxmlformats.org/officeDocument/2006/relationships/diagramLayout" Target="../diagrams/layout4.xml"/><Relationship Id="rId4" Type="http://schemas.openxmlformats.org/officeDocument/2006/relationships/diagramData" Target="../diagrams/data4.xml"/><Relationship Id="rId9" Type="http://schemas.openxmlformats.org/officeDocument/2006/relationships/diagramData" Target="../diagrams/data5.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diagramData" Target="../diagrams/data7.xml"/><Relationship Id="rId3" Type="http://schemas.openxmlformats.org/officeDocument/2006/relationships/diagramData" Target="../diagrams/data6.xml"/><Relationship Id="rId7" Type="http://schemas.microsoft.com/office/2007/relationships/diagramDrawing" Target="../diagrams/drawing5.xml"/><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diagramColors" Target="../diagrams/colors5.xml"/><Relationship Id="rId11" Type="http://schemas.openxmlformats.org/officeDocument/2006/relationships/diagramColors" Target="../diagrams/colors5.xml"/><Relationship Id="rId5" Type="http://schemas.openxmlformats.org/officeDocument/2006/relationships/diagramQuickStyle" Target="../diagrams/quickStyle5.xml"/><Relationship Id="rId10" Type="http://schemas.openxmlformats.org/officeDocument/2006/relationships/diagramQuickStyle" Target="../diagrams/quickStyle5.xml"/><Relationship Id="rId4" Type="http://schemas.openxmlformats.org/officeDocument/2006/relationships/diagramLayout" Target="../diagrams/layout5.xml"/><Relationship Id="rId9" Type="http://schemas.openxmlformats.org/officeDocument/2006/relationships/diagramLayout" Target="../diagrams/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6.xml"/><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40.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hyperlink" Target="https://scikit-learn.org/stable/modules/generated/sklearn.neighbors.DistanceMetric.html#sklearn.neighbors.DistanceMetric" TargetMode="External"/><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50.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50.png"/><Relationship Id="rId2" Type="http://schemas.openxmlformats.org/officeDocument/2006/relationships/notesSlide" Target="../notesSlides/notesSlide55.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6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9.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3.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hyperlink" Target="http://scikit-learn.org/stable/modules/neighbors.html#unsupervised-neighbors" TargetMode="External"/><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A9D82BB-9BAC-9D4E-8430-29669667E359}"/>
              </a:ext>
            </a:extLst>
          </p:cNvPr>
          <p:cNvSpPr>
            <a:spLocks noGrp="1"/>
          </p:cNvSpPr>
          <p:nvPr>
            <p:ph type="sldNum" sz="quarter" idx="4"/>
          </p:nvPr>
        </p:nvSpPr>
        <p:spPr/>
        <p:txBody>
          <a:bodyPr/>
          <a:lstStyle/>
          <a:p>
            <a:fld id="{8B4864EB-539C-3D47-AD29-245514BFE515}" type="slidenum">
              <a:rPr lang="en-US" smtClean="0"/>
              <a:pPr/>
              <a:t>1</a:t>
            </a:fld>
            <a:endParaRPr lang="en-US" dirty="0"/>
          </a:p>
        </p:txBody>
      </p:sp>
      <p:sp>
        <p:nvSpPr>
          <p:cNvPr id="3" name="Title 1">
            <a:extLst>
              <a:ext uri="{FF2B5EF4-FFF2-40B4-BE49-F238E27FC236}">
                <a16:creationId xmlns:a16="http://schemas.microsoft.com/office/drawing/2014/main" id="{4EE89C89-777F-7041-8A97-0E30E8C96679}"/>
              </a:ext>
            </a:extLst>
          </p:cNvPr>
          <p:cNvSpPr txBox="1">
            <a:spLocks/>
          </p:cNvSpPr>
          <p:nvPr/>
        </p:nvSpPr>
        <p:spPr>
          <a:xfrm>
            <a:off x="811505" y="422209"/>
            <a:ext cx="6747934" cy="2759530"/>
          </a:xfrm>
          <a:prstGeom prst="rect">
            <a:avLst/>
          </a:prstGeom>
        </p:spPr>
        <p:txBody>
          <a:bodyPr anchor="b">
            <a:normAutofit/>
          </a:bodyPr>
          <a:lstStyle>
            <a:lvl1pPr algn="ctr" defTabSz="914400" rtl="0" eaLnBrk="1" latinLnBrk="0" hangingPunct="1">
              <a:lnSpc>
                <a:spcPct val="100000"/>
              </a:lnSpc>
              <a:spcBef>
                <a:spcPct val="0"/>
              </a:spcBef>
              <a:buNone/>
              <a:defRPr sz="6000" b="1" i="0" kern="1200">
                <a:solidFill>
                  <a:schemeClr val="accent1"/>
                </a:solidFill>
                <a:latin typeface="Gotham Bold" pitchFamily="2" charset="0"/>
                <a:ea typeface="+mj-ea"/>
                <a:cs typeface="Gotham Bold" pitchFamily="2" charset="0"/>
              </a:defRPr>
            </a:lvl1pPr>
          </a:lstStyle>
          <a:p>
            <a:pPr algn="l">
              <a:lnSpc>
                <a:spcPct val="100000"/>
              </a:lnSpc>
            </a:pPr>
            <a:r>
              <a:rPr lang="en-US" sz="5400" dirty="0">
                <a:solidFill>
                  <a:srgbClr val="C00000"/>
                </a:solidFill>
                <a:latin typeface="Arial" panose="020B0604020202020204" pitchFamily="34" charset="0"/>
                <a:cs typeface="Arial" panose="020B0604020202020204" pitchFamily="34" charset="0"/>
              </a:rPr>
              <a:t>CS 484</a:t>
            </a:r>
          </a:p>
          <a:p>
            <a:pPr marL="9144" algn="l"/>
            <a:r>
              <a:rPr lang="en-US" sz="5400" b="0" dirty="0">
                <a:solidFill>
                  <a:srgbClr val="C00000"/>
                </a:solidFill>
                <a:latin typeface="Arial" panose="020B0604020202020204" pitchFamily="34" charset="0"/>
                <a:cs typeface="Arial" panose="020B0604020202020204" pitchFamily="34" charset="0"/>
              </a:rPr>
              <a:t>Introduction to Machine Learning</a:t>
            </a:r>
            <a:endParaRPr lang="en-US" sz="5400" b="0" i="0" dirty="0">
              <a:solidFill>
                <a:srgbClr val="C00000"/>
              </a:solidFill>
              <a:latin typeface="Arial" panose="020B0604020202020204" pitchFamily="34" charset="0"/>
              <a:cs typeface="Arial" panose="020B0604020202020204" pitchFamily="34" charset="0"/>
            </a:endParaRPr>
          </a:p>
        </p:txBody>
      </p:sp>
      <p:sp>
        <p:nvSpPr>
          <p:cNvPr id="4" name="Subtitle 2">
            <a:extLst>
              <a:ext uri="{FF2B5EF4-FFF2-40B4-BE49-F238E27FC236}">
                <a16:creationId xmlns:a16="http://schemas.microsoft.com/office/drawing/2014/main" id="{6E05EA78-0EF3-D340-950A-92657C70A162}"/>
              </a:ext>
            </a:extLst>
          </p:cNvPr>
          <p:cNvSpPr txBox="1">
            <a:spLocks/>
          </p:cNvSpPr>
          <p:nvPr/>
        </p:nvSpPr>
        <p:spPr>
          <a:xfrm>
            <a:off x="875908" y="4231394"/>
            <a:ext cx="6747934" cy="1207871"/>
          </a:xfrm>
          <a:prstGeom prst="rect">
            <a:avLst/>
          </a:prstGeom>
        </p:spPr>
        <p:txBody>
          <a:bodyPr/>
          <a:lstStyle>
            <a:lvl1pPr marL="0" indent="0" algn="ctr" defTabSz="914400" rtl="0" eaLnBrk="1" latinLnBrk="0" hangingPunct="1">
              <a:lnSpc>
                <a:spcPct val="100000"/>
              </a:lnSpc>
              <a:spcBef>
                <a:spcPts val="1000"/>
              </a:spcBef>
              <a:buClr>
                <a:schemeClr val="accent1"/>
              </a:buClr>
              <a:buFont typeface="Arial" panose="020B0604020202020204" pitchFamily="34" charset="0"/>
              <a:buNone/>
              <a:defRPr sz="2400" b="0" i="0" kern="1200">
                <a:solidFill>
                  <a:schemeClr val="tx1"/>
                </a:solidFill>
                <a:latin typeface="Gotham Book" pitchFamily="2" charset="0"/>
                <a:ea typeface="+mn-ea"/>
                <a:cs typeface="Gotham Book" pitchFamily="2" charset="0"/>
              </a:defRPr>
            </a:lvl1pPr>
            <a:lvl2pPr marL="457200" indent="0" algn="ctr" defTabSz="914400" rtl="0" eaLnBrk="1" latinLnBrk="0" hangingPunct="1">
              <a:lnSpc>
                <a:spcPct val="100000"/>
              </a:lnSpc>
              <a:spcBef>
                <a:spcPts val="500"/>
              </a:spcBef>
              <a:buClr>
                <a:schemeClr val="accent1"/>
              </a:buClr>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00000"/>
              </a:lnSpc>
              <a:spcBef>
                <a:spcPts val="500"/>
              </a:spcBef>
              <a:buClr>
                <a:schemeClr val="accent1"/>
              </a:buClr>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00000"/>
              </a:lnSpc>
              <a:spcBef>
                <a:spcPts val="500"/>
              </a:spcBef>
              <a:buClr>
                <a:schemeClr val="accent1"/>
              </a:buClr>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00000"/>
              </a:lnSpc>
              <a:spcBef>
                <a:spcPts val="500"/>
              </a:spcBef>
              <a:buClr>
                <a:schemeClr val="accent1"/>
              </a:buClr>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25000"/>
              </a:lnSpc>
              <a:spcBef>
                <a:spcPts val="0"/>
              </a:spcBef>
            </a:pPr>
            <a:r>
              <a:rPr lang="en-US" sz="2200" b="1" dirty="0">
                <a:solidFill>
                  <a:schemeClr val="accent1"/>
                </a:solidFill>
                <a:latin typeface="Adobe Garamond Pro" panose="02020502060506020403" pitchFamily="18" charset="77"/>
                <a:cs typeface="Gotham Bold" pitchFamily="2" charset="0"/>
              </a:rPr>
              <a:t>Week 2, January 28, 2021</a:t>
            </a:r>
            <a:endParaRPr lang="en-US" sz="2200" b="1" i="0" kern="1200" dirty="0">
              <a:solidFill>
                <a:schemeClr val="accent1"/>
              </a:solidFill>
              <a:latin typeface="Adobe Garamond Pro" panose="02020502060506020403" pitchFamily="18" charset="77"/>
              <a:ea typeface="+mn-ea"/>
              <a:cs typeface="Gotham Bold" pitchFamily="2" charset="0"/>
            </a:endParaRPr>
          </a:p>
          <a:p>
            <a:pPr algn="l">
              <a:lnSpc>
                <a:spcPct val="125000"/>
              </a:lnSpc>
              <a:spcBef>
                <a:spcPts val="0"/>
              </a:spcBef>
            </a:pPr>
            <a:r>
              <a:rPr lang="en-US" sz="1800" b="0" i="0" kern="1200" dirty="0">
                <a:solidFill>
                  <a:schemeClr val="accent1"/>
                </a:solidFill>
                <a:latin typeface="Adobe Garamond Pro" panose="02020502060506020403" pitchFamily="18" charset="77"/>
                <a:ea typeface="+mn-ea"/>
                <a:cs typeface="Gotham Bold" pitchFamily="2" charset="0"/>
              </a:rPr>
              <a:t>Spring Semester 2021</a:t>
            </a:r>
          </a:p>
        </p:txBody>
      </p:sp>
    </p:spTree>
    <p:extLst>
      <p:ext uri="{BB962C8B-B14F-4D97-AF65-F5344CB8AC3E}">
        <p14:creationId xmlns:p14="http://schemas.microsoft.com/office/powerpoint/2010/main" val="20849695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Common Distance Metrics</a:t>
            </a:r>
          </a:p>
        </p:txBody>
      </p:sp>
      <p:sp>
        <p:nvSpPr>
          <p:cNvPr id="7" name="Slide Number Placeholder 6"/>
          <p:cNvSpPr>
            <a:spLocks noGrp="1"/>
          </p:cNvSpPr>
          <p:nvPr>
            <p:ph type="sldNum" sz="quarter" idx="12"/>
          </p:nvPr>
        </p:nvSpPr>
        <p:spPr/>
        <p:txBody>
          <a:bodyPr/>
          <a:lstStyle/>
          <a:p>
            <a:fld id="{1C20BA80-1909-427C-B3BD-3DD8AEAFD5BE}" type="slidenum">
              <a:rPr lang="en-US" smtClean="0"/>
              <a:t>10</a:t>
            </a:fld>
            <a:endParaRPr lang="en-US" dirty="0"/>
          </a:p>
        </p:txBody>
      </p:sp>
      <p:graphicFrame>
        <p:nvGraphicFramePr>
          <p:cNvPr id="5" name="Content Placeholder 4">
            <a:extLst>
              <a:ext uri="{FF2B5EF4-FFF2-40B4-BE49-F238E27FC236}">
                <a16:creationId xmlns:a16="http://schemas.microsoft.com/office/drawing/2014/main" id="{79A74802-645E-45F4-994F-B0ABCC6B71B9}"/>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a:extLst>
              <a:ext uri="{FF2B5EF4-FFF2-40B4-BE49-F238E27FC236}">
                <a16:creationId xmlns:a16="http://schemas.microsoft.com/office/drawing/2014/main" id="{21F904B5-CB5D-4126-BEEB-C8FCA1C79972}"/>
              </a:ext>
            </a:extLst>
          </p:cNvPr>
          <p:cNvSpPr>
            <a:spLocks noGrp="1"/>
          </p:cNvSpPr>
          <p:nvPr>
            <p:ph type="ftr" sz="quarter" idx="11"/>
          </p:nvPr>
        </p:nvSpPr>
        <p:spPr/>
        <p:txBody>
          <a:bodyPr/>
          <a:lstStyle/>
          <a:p>
            <a:r>
              <a:rPr lang="en-US"/>
              <a:t>Copyright © 2021 by Ming-Long Lam, Ph.D.</a:t>
            </a:r>
            <a:endParaRPr lang="en-US" dirty="0"/>
          </a:p>
        </p:txBody>
      </p:sp>
    </p:spTree>
    <p:extLst>
      <p:ext uri="{BB962C8B-B14F-4D97-AF65-F5344CB8AC3E}">
        <p14:creationId xmlns:p14="http://schemas.microsoft.com/office/powerpoint/2010/main" val="1699704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Euclidean Distance</a:t>
            </a:r>
          </a:p>
        </p:txBody>
      </p:sp>
      <p:sp>
        <p:nvSpPr>
          <p:cNvPr id="7" name="Slide Number Placeholder 6"/>
          <p:cNvSpPr>
            <a:spLocks noGrp="1"/>
          </p:cNvSpPr>
          <p:nvPr>
            <p:ph type="sldNum" sz="quarter" idx="12"/>
          </p:nvPr>
        </p:nvSpPr>
        <p:spPr/>
        <p:txBody>
          <a:bodyPr/>
          <a:lstStyle/>
          <a:p>
            <a:fld id="{1C20BA80-1909-427C-B3BD-3DD8AEAFD5BE}" type="slidenum">
              <a:rPr lang="en-US" smtClean="0"/>
              <a:t>11</a:t>
            </a:fld>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a:lnSpc>
                    <a:spcPct val="100000"/>
                  </a:lnSpc>
                </a:pPr>
                <a:r>
                  <a:rPr lang="en-US" dirty="0"/>
                  <a:t>Root Sum of Squared Differences</a:t>
                </a:r>
              </a:p>
              <a:p>
                <a:pPr marL="0" indent="0">
                  <a:lnSpc>
                    <a:spcPct val="100000"/>
                  </a:lnSpc>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𝑑</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i="1">
                                  <a:latin typeface="Cambria Math" panose="02040503050406030204" pitchFamily="18" charset="0"/>
                                </a:rPr>
                                <m:t>𝐱</m:t>
                              </m:r>
                            </m:e>
                            <m:sub>
                              <m:r>
                                <a:rPr lang="en-US" i="1">
                                  <a:latin typeface="Cambria Math" panose="02040503050406030204" pitchFamily="18" charset="0"/>
                                </a:rPr>
                                <m:t>𝑖</m:t>
                              </m:r>
                            </m:sub>
                          </m:sSub>
                          <m:sSub>
                            <m:sSubPr>
                              <m:ctrlPr>
                                <a:rPr lang="en-US" i="1">
                                  <a:latin typeface="Cambria Math" panose="02040503050406030204" pitchFamily="18" charset="0"/>
                                </a:rPr>
                              </m:ctrlPr>
                            </m:sSubPr>
                            <m:e>
                              <m:r>
                                <a:rPr lang="en-US" b="1">
                                  <a:latin typeface="Cambria Math" panose="02040503050406030204" pitchFamily="18" charset="0"/>
                                </a:rPr>
                                <m:t>, </m:t>
                              </m:r>
                              <m:r>
                                <a:rPr lang="en-US" b="1" i="1">
                                  <a:latin typeface="Cambria Math" panose="02040503050406030204" pitchFamily="18" charset="0"/>
                                </a:rPr>
                                <m:t>𝐱</m:t>
                              </m:r>
                            </m:e>
                            <m:sub>
                              <m:r>
                                <a:rPr lang="en-US" i="1">
                                  <a:latin typeface="Cambria Math" panose="02040503050406030204" pitchFamily="18" charset="0"/>
                                </a:rPr>
                                <m:t>𝑗</m:t>
                              </m:r>
                            </m:sub>
                          </m:sSub>
                        </m:e>
                      </m:d>
                      <m:r>
                        <a:rPr lang="en-US">
                          <a:latin typeface="Cambria Math" panose="02040503050406030204" pitchFamily="18" charset="0"/>
                        </a:rPr>
                        <m:t>=</m:t>
                      </m:r>
                      <m:rad>
                        <m:radPr>
                          <m:degHide m:val="on"/>
                          <m:ctrlPr>
                            <a:rPr lang="en-US" i="1">
                              <a:latin typeface="Cambria Math" panose="02040503050406030204" pitchFamily="18" charset="0"/>
                            </a:rPr>
                          </m:ctrlPr>
                        </m:radPr>
                        <m:deg/>
                        <m:e>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𝑣</m:t>
                              </m:r>
                              <m:r>
                                <a:rPr lang="en-US" i="1">
                                  <a:latin typeface="Cambria Math" panose="02040503050406030204" pitchFamily="18" charset="0"/>
                                </a:rPr>
                                <m:t>=1</m:t>
                              </m:r>
                            </m:sub>
                            <m:sup>
                              <m:r>
                                <a:rPr lang="en-US" i="1">
                                  <a:latin typeface="Cambria Math" panose="02040503050406030204" pitchFamily="18" charset="0"/>
                                </a:rPr>
                                <m:t>𝑝</m:t>
                              </m:r>
                            </m:sup>
                            <m:e>
                              <m:sSup>
                                <m:sSupPr>
                                  <m:ctrlPr>
                                    <a:rPr lang="en-US" i="1">
                                      <a:latin typeface="Cambria Math" panose="02040503050406030204" pitchFamily="18" charset="0"/>
                                    </a:rPr>
                                  </m:ctrlPr>
                                </m:sSup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𝑖𝑣</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𝑗𝑣</m:t>
                                          </m:r>
                                        </m:sub>
                                      </m:sSub>
                                    </m:e>
                                  </m:d>
                                </m:e>
                                <m:sup>
                                  <m:r>
                                    <a:rPr lang="en-US" i="1">
                                      <a:latin typeface="Cambria Math" panose="02040503050406030204" pitchFamily="18" charset="0"/>
                                    </a:rPr>
                                    <m:t>2</m:t>
                                  </m:r>
                                </m:sup>
                              </m:sSup>
                            </m:e>
                          </m:nary>
                        </m:e>
                      </m:rad>
                    </m:oMath>
                  </m:oMathPara>
                </a14:m>
                <a:endParaRPr lang="en-US" dirty="0"/>
              </a:p>
              <a:p>
                <a:pPr>
                  <a:lnSpc>
                    <a:spcPct val="100000"/>
                  </a:lnSpc>
                </a:pPr>
                <a:r>
                  <a:rPr lang="en-US" dirty="0"/>
                  <a:t>The distance for the most direct path between two points in the </a:t>
                </a:r>
                <a:r>
                  <a:rPr lang="en-US" i="1" dirty="0"/>
                  <a:t>p</a:t>
                </a:r>
                <a:r>
                  <a:rPr lang="en-US" dirty="0"/>
                  <a:t>-dimensional space.</a:t>
                </a:r>
              </a:p>
              <a:p>
                <a:pPr>
                  <a:lnSpc>
                    <a:spcPct val="100000"/>
                  </a:lnSpc>
                </a:pPr>
                <a:r>
                  <a:rPr lang="en-US" dirty="0"/>
                  <a:t>Also known as the “as-the-crow-flies” or the “beeline” distance.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043" t="-1261"/>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21F904B5-CB5D-4126-BEEB-C8FCA1C79972}"/>
              </a:ext>
            </a:extLst>
          </p:cNvPr>
          <p:cNvSpPr>
            <a:spLocks noGrp="1"/>
          </p:cNvSpPr>
          <p:nvPr>
            <p:ph type="ftr" sz="quarter" idx="11"/>
          </p:nvPr>
        </p:nvSpPr>
        <p:spPr/>
        <p:txBody>
          <a:bodyPr/>
          <a:lstStyle/>
          <a:p>
            <a:r>
              <a:rPr lang="en-US"/>
              <a:t>Copyright © 2021 by Ming-Long Lam, Ph.D.</a:t>
            </a:r>
            <a:endParaRPr lang="en-US" dirty="0"/>
          </a:p>
        </p:txBody>
      </p:sp>
      <p:pic>
        <p:nvPicPr>
          <p:cNvPr id="5" name="Picture 4">
            <a:extLst>
              <a:ext uri="{FF2B5EF4-FFF2-40B4-BE49-F238E27FC236}">
                <a16:creationId xmlns:a16="http://schemas.microsoft.com/office/drawing/2014/main" id="{0A7303D9-4BEC-4D35-ADBD-50106EE6F1AB}"/>
              </a:ext>
            </a:extLst>
          </p:cNvPr>
          <p:cNvPicPr>
            <a:picLocks noChangeAspect="1"/>
          </p:cNvPicPr>
          <p:nvPr/>
        </p:nvPicPr>
        <p:blipFill>
          <a:blip r:embed="rId4"/>
          <a:stretch>
            <a:fillRect/>
          </a:stretch>
        </p:blipFill>
        <p:spPr>
          <a:xfrm>
            <a:off x="9067800" y="365125"/>
            <a:ext cx="2286000" cy="3522944"/>
          </a:xfrm>
          <a:prstGeom prst="rect">
            <a:avLst/>
          </a:prstGeom>
        </p:spPr>
      </p:pic>
    </p:spTree>
    <p:extLst>
      <p:ext uri="{BB962C8B-B14F-4D97-AF65-F5344CB8AC3E}">
        <p14:creationId xmlns:p14="http://schemas.microsoft.com/office/powerpoint/2010/main" val="14915426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Manhattan Distance</a:t>
            </a:r>
          </a:p>
        </p:txBody>
      </p:sp>
      <p:sp>
        <p:nvSpPr>
          <p:cNvPr id="7" name="Slide Number Placeholder 6"/>
          <p:cNvSpPr>
            <a:spLocks noGrp="1"/>
          </p:cNvSpPr>
          <p:nvPr>
            <p:ph type="sldNum" sz="quarter" idx="12"/>
          </p:nvPr>
        </p:nvSpPr>
        <p:spPr/>
        <p:txBody>
          <a:bodyPr/>
          <a:lstStyle/>
          <a:p>
            <a:fld id="{1C20BA80-1909-427C-B3BD-3DD8AEAFD5BE}" type="slidenum">
              <a:rPr lang="en-US" smtClean="0"/>
              <a:t>12</a:t>
            </a:fld>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a:lnSpc>
                    <a:spcPct val="100000"/>
                  </a:lnSpc>
                </a:pPr>
                <a:r>
                  <a:rPr lang="en-US" dirty="0"/>
                  <a:t>Sum of Absolute Differences:</a:t>
                </a:r>
              </a:p>
              <a:p>
                <a:pPr marL="0" indent="0">
                  <a:lnSpc>
                    <a:spcPct val="100000"/>
                  </a:lnSpc>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𝑑</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i="1">
                                  <a:latin typeface="Cambria Math" panose="02040503050406030204" pitchFamily="18" charset="0"/>
                                </a:rPr>
                                <m:t>𝐱</m:t>
                              </m:r>
                            </m:e>
                            <m:sub>
                              <m:r>
                                <a:rPr lang="en-US" i="1">
                                  <a:latin typeface="Cambria Math" panose="02040503050406030204" pitchFamily="18" charset="0"/>
                                </a:rPr>
                                <m:t>𝑖</m:t>
                              </m:r>
                            </m:sub>
                          </m:sSub>
                          <m:sSub>
                            <m:sSubPr>
                              <m:ctrlPr>
                                <a:rPr lang="en-US" i="1">
                                  <a:latin typeface="Cambria Math" panose="02040503050406030204" pitchFamily="18" charset="0"/>
                                </a:rPr>
                              </m:ctrlPr>
                            </m:sSubPr>
                            <m:e>
                              <m:r>
                                <a:rPr lang="en-US" b="1">
                                  <a:latin typeface="Cambria Math" panose="02040503050406030204" pitchFamily="18" charset="0"/>
                                </a:rPr>
                                <m:t>, </m:t>
                              </m:r>
                              <m:r>
                                <a:rPr lang="en-US" b="1" i="1">
                                  <a:latin typeface="Cambria Math" panose="02040503050406030204" pitchFamily="18" charset="0"/>
                                </a:rPr>
                                <m:t>𝐱</m:t>
                              </m:r>
                            </m:e>
                            <m:sub>
                              <m:r>
                                <a:rPr lang="en-US" i="1">
                                  <a:latin typeface="Cambria Math" panose="02040503050406030204" pitchFamily="18" charset="0"/>
                                </a:rPr>
                                <m:t>𝑗</m:t>
                              </m:r>
                            </m:sub>
                          </m:sSub>
                        </m:e>
                      </m:d>
                      <m:r>
                        <a:rPr lang="en-US">
                          <a:latin typeface="Cambria Math" panose="02040503050406030204" pitchFamily="18" charset="0"/>
                        </a:rPr>
                        <m:t>=</m:t>
                      </m:r>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𝑣</m:t>
                          </m:r>
                          <m:r>
                            <a:rPr lang="en-US" i="1">
                              <a:latin typeface="Cambria Math" panose="02040503050406030204" pitchFamily="18" charset="0"/>
                            </a:rPr>
                            <m:t>=1</m:t>
                          </m:r>
                        </m:sub>
                        <m:sup>
                          <m:r>
                            <a:rPr lang="en-US" i="1">
                              <a:latin typeface="Cambria Math" panose="02040503050406030204" pitchFamily="18" charset="0"/>
                            </a:rPr>
                            <m:t>𝑝</m:t>
                          </m:r>
                        </m:sup>
                        <m:e>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𝑖𝑣</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𝑗𝑣</m:t>
                                  </m:r>
                                </m:sub>
                              </m:sSub>
                            </m:e>
                          </m:d>
                        </m:e>
                      </m:nary>
                    </m:oMath>
                  </m:oMathPara>
                </a14:m>
                <a:endParaRPr lang="en-US" dirty="0"/>
              </a:p>
              <a:p>
                <a:pPr>
                  <a:lnSpc>
                    <a:spcPct val="100000"/>
                  </a:lnSpc>
                </a:pPr>
                <a:r>
                  <a:rPr lang="en-US" dirty="0"/>
                  <a:t>The travel distance between two points in the </a:t>
                </a:r>
                <a:r>
                  <a:rPr lang="en-US" i="1" dirty="0"/>
                  <a:t>p</a:t>
                </a:r>
                <a:r>
                  <a:rPr lang="en-US" dirty="0"/>
                  <a:t>-dimensional space when movement is restricted to directions that are parallel to the axes.</a:t>
                </a:r>
              </a:p>
              <a:p>
                <a:pPr>
                  <a:lnSpc>
                    <a:spcPct val="100000"/>
                  </a:lnSpc>
                </a:pPr>
                <a:r>
                  <a:rPr lang="en-US" dirty="0"/>
                  <a:t>Also known as the “taxi-cab” or the “city-block” distance.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043" t="-1261"/>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21F904B5-CB5D-4126-BEEB-C8FCA1C79972}"/>
              </a:ext>
            </a:extLst>
          </p:cNvPr>
          <p:cNvSpPr>
            <a:spLocks noGrp="1"/>
          </p:cNvSpPr>
          <p:nvPr>
            <p:ph type="ftr" sz="quarter" idx="11"/>
          </p:nvPr>
        </p:nvSpPr>
        <p:spPr/>
        <p:txBody>
          <a:bodyPr/>
          <a:lstStyle/>
          <a:p>
            <a:r>
              <a:rPr lang="en-US"/>
              <a:t>Copyright © 2021 by Ming-Long Lam, Ph.D.</a:t>
            </a:r>
            <a:endParaRPr lang="en-US" dirty="0"/>
          </a:p>
        </p:txBody>
      </p:sp>
      <p:pic>
        <p:nvPicPr>
          <p:cNvPr id="6" name="Picture 5">
            <a:extLst>
              <a:ext uri="{FF2B5EF4-FFF2-40B4-BE49-F238E27FC236}">
                <a16:creationId xmlns:a16="http://schemas.microsoft.com/office/drawing/2014/main" id="{D1A748AD-60FA-434B-B66E-BBCA7527FA66}"/>
              </a:ext>
            </a:extLst>
          </p:cNvPr>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7848600" y="500062"/>
            <a:ext cx="3200400" cy="1896901"/>
          </a:xfrm>
          <a:prstGeom prst="rect">
            <a:avLst/>
          </a:prstGeom>
        </p:spPr>
      </p:pic>
    </p:spTree>
    <p:extLst>
      <p:ext uri="{BB962C8B-B14F-4D97-AF65-F5344CB8AC3E}">
        <p14:creationId xmlns:p14="http://schemas.microsoft.com/office/powerpoint/2010/main" val="22998931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Chebyshev Distance</a:t>
            </a:r>
          </a:p>
        </p:txBody>
      </p:sp>
      <p:sp>
        <p:nvSpPr>
          <p:cNvPr id="7" name="Slide Number Placeholder 6"/>
          <p:cNvSpPr>
            <a:spLocks noGrp="1"/>
          </p:cNvSpPr>
          <p:nvPr>
            <p:ph type="sldNum" sz="quarter" idx="12"/>
          </p:nvPr>
        </p:nvSpPr>
        <p:spPr/>
        <p:txBody>
          <a:bodyPr/>
          <a:lstStyle/>
          <a:p>
            <a:fld id="{1C20BA80-1909-427C-B3BD-3DD8AEAFD5BE}" type="slidenum">
              <a:rPr lang="en-US" smtClean="0"/>
              <a:t>13</a:t>
            </a:fld>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a:lnSpc>
                    <a:spcPct val="100000"/>
                  </a:lnSpc>
                </a:pPr>
                <a:r>
                  <a:rPr lang="en-US" dirty="0"/>
                  <a:t>Maximum of Absolute Differences</a:t>
                </a:r>
              </a:p>
              <a:p>
                <a:pPr marL="0" indent="0">
                  <a:lnSpc>
                    <a:spcPct val="100000"/>
                  </a:lnSpc>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𝑑</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i="1">
                                  <a:latin typeface="Cambria Math" panose="02040503050406030204" pitchFamily="18" charset="0"/>
                                </a:rPr>
                                <m:t>𝐱</m:t>
                              </m:r>
                            </m:e>
                            <m:sub>
                              <m:r>
                                <a:rPr lang="en-US" i="1">
                                  <a:latin typeface="Cambria Math" panose="02040503050406030204" pitchFamily="18" charset="0"/>
                                </a:rPr>
                                <m:t>𝑖</m:t>
                              </m:r>
                            </m:sub>
                          </m:sSub>
                          <m:sSub>
                            <m:sSubPr>
                              <m:ctrlPr>
                                <a:rPr lang="en-US" i="1">
                                  <a:latin typeface="Cambria Math" panose="02040503050406030204" pitchFamily="18" charset="0"/>
                                </a:rPr>
                              </m:ctrlPr>
                            </m:sSubPr>
                            <m:e>
                              <m:r>
                                <a:rPr lang="en-US" b="1">
                                  <a:latin typeface="Cambria Math" panose="02040503050406030204" pitchFamily="18" charset="0"/>
                                </a:rPr>
                                <m:t>, </m:t>
                              </m:r>
                              <m:r>
                                <a:rPr lang="en-US" b="1" i="1">
                                  <a:latin typeface="Cambria Math" panose="02040503050406030204" pitchFamily="18" charset="0"/>
                                </a:rPr>
                                <m:t>𝐱</m:t>
                              </m:r>
                            </m:e>
                            <m:sub>
                              <m:r>
                                <a:rPr lang="en-US" i="1">
                                  <a:latin typeface="Cambria Math" panose="02040503050406030204" pitchFamily="18" charset="0"/>
                                </a:rPr>
                                <m:t>𝑗</m:t>
                              </m:r>
                            </m:sub>
                          </m:sSub>
                        </m:e>
                      </m:d>
                      <m:r>
                        <a:rPr lang="en-US">
                          <a:latin typeface="Cambria Math" panose="02040503050406030204" pitchFamily="18" charset="0"/>
                        </a:rPr>
                        <m:t>=</m:t>
                      </m:r>
                      <m:func>
                        <m:funcPr>
                          <m:ctrlPr>
                            <a:rPr lang="en-US" i="1">
                              <a:latin typeface="Cambria Math" panose="02040503050406030204" pitchFamily="18" charset="0"/>
                            </a:rPr>
                          </m:ctrlPr>
                        </m:funcPr>
                        <m:fName>
                          <m:limLow>
                            <m:limLowPr>
                              <m:ctrlPr>
                                <a:rPr lang="en-US" i="1">
                                  <a:latin typeface="Cambria Math" panose="02040503050406030204" pitchFamily="18" charset="0"/>
                                </a:rPr>
                              </m:ctrlPr>
                            </m:limLowPr>
                            <m:e>
                              <m:r>
                                <m:rPr>
                                  <m:sty m:val="p"/>
                                </m:rPr>
                                <a:rPr lang="en-US">
                                  <a:latin typeface="Cambria Math" panose="02040503050406030204" pitchFamily="18" charset="0"/>
                                </a:rPr>
                                <m:t>max</m:t>
                              </m:r>
                            </m:e>
                            <m:lim>
                              <m:r>
                                <a:rPr lang="en-US" i="1">
                                  <a:latin typeface="Cambria Math" panose="02040503050406030204" pitchFamily="18" charset="0"/>
                                </a:rPr>
                                <m:t>1≤</m:t>
                              </m:r>
                              <m:r>
                                <a:rPr lang="en-US" i="1">
                                  <a:latin typeface="Cambria Math" panose="02040503050406030204" pitchFamily="18" charset="0"/>
                                </a:rPr>
                                <m:t>𝑣</m:t>
                              </m:r>
                              <m:r>
                                <a:rPr lang="en-US" i="1">
                                  <a:latin typeface="Cambria Math" panose="02040503050406030204" pitchFamily="18" charset="0"/>
                                </a:rPr>
                                <m:t>≤</m:t>
                              </m:r>
                              <m:r>
                                <a:rPr lang="en-US" i="1">
                                  <a:latin typeface="Cambria Math" panose="02040503050406030204" pitchFamily="18" charset="0"/>
                                </a:rPr>
                                <m:t>𝑝</m:t>
                              </m:r>
                            </m:lim>
                          </m:limLow>
                        </m:fName>
                        <m:e>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𝑖𝑣</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𝑗𝑣</m:t>
                                  </m:r>
                                </m:sub>
                              </m:sSub>
                            </m:e>
                          </m:d>
                        </m:e>
                      </m:func>
                    </m:oMath>
                  </m:oMathPara>
                </a14:m>
                <a:endParaRPr lang="en-US" dirty="0"/>
              </a:p>
              <a:p>
                <a:pPr>
                  <a:lnSpc>
                    <a:spcPct val="100000"/>
                  </a:lnSpc>
                </a:pPr>
                <a:r>
                  <a:rPr lang="en-US" dirty="0"/>
                  <a:t>It is named after the nineteenth-century Russian mathematician </a:t>
                </a:r>
                <a:r>
                  <a:rPr lang="en-US" dirty="0" err="1"/>
                  <a:t>Pafnuty</a:t>
                </a:r>
                <a:r>
                  <a:rPr lang="en-US" dirty="0"/>
                  <a:t> </a:t>
                </a:r>
                <a:r>
                  <a:rPr lang="en-US" dirty="0" err="1"/>
                  <a:t>Lvovich</a:t>
                </a:r>
                <a:r>
                  <a:rPr lang="en-US" dirty="0"/>
                  <a:t> Chebyshev (1821 – 1894).</a:t>
                </a:r>
              </a:p>
              <a:p>
                <a:pPr>
                  <a:lnSpc>
                    <a:spcPct val="100000"/>
                  </a:lnSpc>
                </a:pPr>
                <a:r>
                  <a:rPr lang="en-US" dirty="0"/>
                  <a:t>Also known as the chessboard distance because this distance is the minimum number of moves needed by a king chess piece to go from one square on a chessboard to another.</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043" t="-1261"/>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21F904B5-CB5D-4126-BEEB-C8FCA1C79972}"/>
              </a:ext>
            </a:extLst>
          </p:cNvPr>
          <p:cNvSpPr>
            <a:spLocks noGrp="1"/>
          </p:cNvSpPr>
          <p:nvPr>
            <p:ph type="ftr" sz="quarter" idx="11"/>
          </p:nvPr>
        </p:nvSpPr>
        <p:spPr/>
        <p:txBody>
          <a:bodyPr/>
          <a:lstStyle/>
          <a:p>
            <a:r>
              <a:rPr lang="en-US"/>
              <a:t>Copyright © 2021 by Ming-Long Lam, Ph.D.</a:t>
            </a:r>
            <a:endParaRPr lang="en-US" dirty="0"/>
          </a:p>
        </p:txBody>
      </p:sp>
      <p:pic>
        <p:nvPicPr>
          <p:cNvPr id="5" name="Picture 4">
            <a:extLst>
              <a:ext uri="{FF2B5EF4-FFF2-40B4-BE49-F238E27FC236}">
                <a16:creationId xmlns:a16="http://schemas.microsoft.com/office/drawing/2014/main" id="{0A295514-8203-4316-93BE-F4873F2599C3}"/>
              </a:ext>
            </a:extLst>
          </p:cNvPr>
          <p:cNvPicPr>
            <a:picLocks noChangeAspect="1"/>
          </p:cNvPicPr>
          <p:nvPr/>
        </p:nvPicPr>
        <p:blipFill>
          <a:blip r:embed="rId4"/>
          <a:stretch>
            <a:fillRect/>
          </a:stretch>
        </p:blipFill>
        <p:spPr>
          <a:xfrm>
            <a:off x="9350051" y="321020"/>
            <a:ext cx="1828800" cy="2650435"/>
          </a:xfrm>
          <a:prstGeom prst="rect">
            <a:avLst/>
          </a:prstGeom>
        </p:spPr>
      </p:pic>
    </p:spTree>
    <p:extLst>
      <p:ext uri="{BB962C8B-B14F-4D97-AF65-F5344CB8AC3E}">
        <p14:creationId xmlns:p14="http://schemas.microsoft.com/office/powerpoint/2010/main" val="23173552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Cosine Distance</a:t>
            </a:r>
          </a:p>
        </p:txBody>
      </p:sp>
      <p:sp>
        <p:nvSpPr>
          <p:cNvPr id="7" name="Slide Number Placeholder 6"/>
          <p:cNvSpPr>
            <a:spLocks noGrp="1"/>
          </p:cNvSpPr>
          <p:nvPr>
            <p:ph type="sldNum" sz="quarter" idx="12"/>
          </p:nvPr>
        </p:nvSpPr>
        <p:spPr/>
        <p:txBody>
          <a:bodyPr/>
          <a:lstStyle/>
          <a:p>
            <a:fld id="{1C20BA80-1909-427C-B3BD-3DD8AEAFD5BE}" type="slidenum">
              <a:rPr lang="en-US" smtClean="0"/>
              <a:t>14</a:t>
            </a:fld>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5"/>
                <a:ext cx="6803571" cy="4351338"/>
              </a:xfrm>
            </p:spPr>
            <p:txBody>
              <a:bodyPr>
                <a:normAutofit fontScale="85000" lnSpcReduction="10000"/>
              </a:bodyPr>
              <a:lstStyle/>
              <a:p>
                <a:pPr>
                  <a:lnSpc>
                    <a:spcPct val="100000"/>
                  </a:lnSpc>
                </a:pPr>
                <a:r>
                  <a:rPr lang="en-US" dirty="0"/>
                  <a:t>One minus the cosine of the angle between two vectors</a:t>
                </a:r>
              </a:p>
              <a:p>
                <a:pPr marL="0" indent="0">
                  <a:lnSpc>
                    <a:spcPct val="100000"/>
                  </a:lnSpc>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𝑑</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i="1">
                                  <a:latin typeface="Cambria Math" panose="02040503050406030204" pitchFamily="18" charset="0"/>
                                </a:rPr>
                                <m:t>𝐱</m:t>
                              </m:r>
                            </m:e>
                            <m:sub>
                              <m:r>
                                <a:rPr lang="en-US" i="1">
                                  <a:latin typeface="Cambria Math" panose="02040503050406030204" pitchFamily="18" charset="0"/>
                                </a:rPr>
                                <m:t>𝑖</m:t>
                              </m:r>
                            </m:sub>
                          </m:sSub>
                          <m:sSub>
                            <m:sSubPr>
                              <m:ctrlPr>
                                <a:rPr lang="en-US" i="1">
                                  <a:latin typeface="Cambria Math" panose="02040503050406030204" pitchFamily="18" charset="0"/>
                                </a:rPr>
                              </m:ctrlPr>
                            </m:sSubPr>
                            <m:e>
                              <m:r>
                                <a:rPr lang="en-US" b="1">
                                  <a:latin typeface="Cambria Math" panose="02040503050406030204" pitchFamily="18" charset="0"/>
                                </a:rPr>
                                <m:t>, </m:t>
                              </m:r>
                              <m:r>
                                <a:rPr lang="en-US" b="1" i="1">
                                  <a:latin typeface="Cambria Math" panose="02040503050406030204" pitchFamily="18" charset="0"/>
                                </a:rPr>
                                <m:t>𝐱</m:t>
                              </m:r>
                            </m:e>
                            <m:sub>
                              <m:r>
                                <a:rPr lang="en-US" i="1">
                                  <a:latin typeface="Cambria Math" panose="02040503050406030204" pitchFamily="18" charset="0"/>
                                </a:rPr>
                                <m:t>𝑗</m:t>
                              </m:r>
                            </m:sub>
                          </m:sSub>
                        </m:e>
                      </m:d>
                      <m:r>
                        <a:rPr lang="en-US">
                          <a:latin typeface="Cambria Math" panose="02040503050406030204" pitchFamily="18" charset="0"/>
                        </a:rPr>
                        <m:t>=</m:t>
                      </m:r>
                      <m:func>
                        <m:funcPr>
                          <m:ctrlPr>
                            <a:rPr lang="en-US" i="1" smtClean="0">
                              <a:latin typeface="Cambria Math" panose="02040503050406030204" pitchFamily="18" charset="0"/>
                            </a:rPr>
                          </m:ctrlPr>
                        </m:funcPr>
                        <m:fName>
                          <m:r>
                            <a:rPr lang="en-US" b="0" i="0" smtClean="0">
                              <a:latin typeface="Cambria Math" panose="02040503050406030204" pitchFamily="18" charset="0"/>
                            </a:rPr>
                            <m:t>1−</m:t>
                          </m:r>
                          <m:r>
                            <m:rPr>
                              <m:sty m:val="p"/>
                            </m:rPr>
                            <a:rPr lang="en-US" i="0" smtClean="0">
                              <a:latin typeface="Cambria Math" panose="02040503050406030204" pitchFamily="18" charset="0"/>
                            </a:rPr>
                            <m:t>cos</m:t>
                          </m:r>
                        </m:fName>
                        <m:e>
                          <m:r>
                            <a:rPr lang="en-US" i="1" smtClean="0">
                              <a:latin typeface="Cambria Math" panose="02040503050406030204" pitchFamily="18" charset="0"/>
                              <a:ea typeface="Cambria Math" panose="02040503050406030204" pitchFamily="18" charset="0"/>
                            </a:rPr>
                            <m:t>𝜃</m:t>
                          </m:r>
                        </m:e>
                      </m:func>
                      <m:r>
                        <a:rPr lang="en-US" b="0" i="1" smtClean="0">
                          <a:latin typeface="Cambria Math" panose="02040503050406030204" pitchFamily="18" charset="0"/>
                        </a:rPr>
                        <m:t>=</m:t>
                      </m:r>
                      <m:r>
                        <a:rPr lang="en-US" b="0" i="0" smtClean="0">
                          <a:latin typeface="Cambria Math" panose="02040503050406030204" pitchFamily="18" charset="0"/>
                        </a:rPr>
                        <m:t>1−</m:t>
                      </m:r>
                      <m:f>
                        <m:fPr>
                          <m:ctrlPr>
                            <a:rPr lang="en-US" b="0" i="1" smtClean="0">
                              <a:latin typeface="Cambria Math" panose="02040503050406030204" pitchFamily="18" charset="0"/>
                            </a:rPr>
                          </m:ctrlPr>
                        </m:fPr>
                        <m:num>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i="1">
                                      <a:latin typeface="Cambria Math" panose="02040503050406030204" pitchFamily="18" charset="0"/>
                                    </a:rPr>
                                    <m:t>𝐱</m:t>
                                  </m:r>
                                </m:e>
                                <m:sub>
                                  <m:r>
                                    <a:rPr lang="en-US" i="1">
                                      <a:latin typeface="Cambria Math" panose="02040503050406030204" pitchFamily="18" charset="0"/>
                                    </a:rPr>
                                    <m:t>𝑖</m:t>
                                  </m:r>
                                </m:sub>
                              </m:sSub>
                              <m:sSub>
                                <m:sSubPr>
                                  <m:ctrlPr>
                                    <a:rPr lang="en-US" i="1">
                                      <a:latin typeface="Cambria Math" panose="02040503050406030204" pitchFamily="18" charset="0"/>
                                    </a:rPr>
                                  </m:ctrlPr>
                                </m:sSubPr>
                                <m:e>
                                  <m:r>
                                    <a:rPr lang="en-US" b="1">
                                      <a:latin typeface="Cambria Math" panose="02040503050406030204" pitchFamily="18" charset="0"/>
                                    </a:rPr>
                                    <m:t>, </m:t>
                                  </m:r>
                                  <m:r>
                                    <a:rPr lang="en-US" b="1" i="1">
                                      <a:latin typeface="Cambria Math" panose="02040503050406030204" pitchFamily="18" charset="0"/>
                                    </a:rPr>
                                    <m:t>𝐱</m:t>
                                  </m:r>
                                </m:e>
                                <m:sub>
                                  <m:r>
                                    <a:rPr lang="en-US" i="1">
                                      <a:latin typeface="Cambria Math" panose="02040503050406030204" pitchFamily="18" charset="0"/>
                                    </a:rPr>
                                    <m:t>𝑗</m:t>
                                  </m:r>
                                </m:sub>
                              </m:sSub>
                            </m:e>
                          </m:d>
                        </m:num>
                        <m:den>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i="1">
                                      <a:latin typeface="Cambria Math" panose="02040503050406030204" pitchFamily="18" charset="0"/>
                                    </a:rPr>
                                    <m:t>𝐱</m:t>
                                  </m:r>
                                </m:e>
                                <m:sub>
                                  <m:r>
                                    <a:rPr lang="en-US" i="1">
                                      <a:latin typeface="Cambria Math" panose="02040503050406030204" pitchFamily="18" charset="0"/>
                                    </a:rPr>
                                    <m:t>𝑖</m:t>
                                  </m:r>
                                </m:sub>
                              </m:sSub>
                            </m:e>
                          </m:d>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i="1">
                                      <a:latin typeface="Cambria Math" panose="02040503050406030204" pitchFamily="18" charset="0"/>
                                    </a:rPr>
                                    <m:t>𝐱</m:t>
                                  </m:r>
                                </m:e>
                                <m:sub>
                                  <m:r>
                                    <a:rPr lang="en-US" b="0" i="1" smtClean="0">
                                      <a:latin typeface="Cambria Math" panose="02040503050406030204" pitchFamily="18" charset="0"/>
                                    </a:rPr>
                                    <m:t>𝑗</m:t>
                                  </m:r>
                                </m:sub>
                              </m:sSub>
                            </m:e>
                          </m:d>
                        </m:den>
                      </m:f>
                    </m:oMath>
                  </m:oMathPara>
                </a14:m>
                <a:endParaRPr lang="en-US" dirty="0"/>
              </a:p>
              <a:p>
                <a:pPr>
                  <a:lnSpc>
                    <a:spcPct val="100000"/>
                  </a:lnSpc>
                </a:pPr>
                <a:r>
                  <a:rPr lang="en-US" dirty="0"/>
                  <a:t>Inner Product: </a:t>
                </a:r>
                <a14:m>
                  <m:oMath xmlns:m="http://schemas.openxmlformats.org/officeDocument/2006/math">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i="1">
                                <a:latin typeface="Cambria Math" panose="02040503050406030204" pitchFamily="18" charset="0"/>
                              </a:rPr>
                              <m:t>𝐱</m:t>
                            </m:r>
                          </m:e>
                          <m:sub>
                            <m:r>
                              <a:rPr lang="en-US" i="1">
                                <a:latin typeface="Cambria Math" panose="02040503050406030204" pitchFamily="18" charset="0"/>
                              </a:rPr>
                              <m:t>𝑖</m:t>
                            </m:r>
                          </m:sub>
                        </m:sSub>
                        <m:sSub>
                          <m:sSubPr>
                            <m:ctrlPr>
                              <a:rPr lang="en-US" i="1">
                                <a:latin typeface="Cambria Math" panose="02040503050406030204" pitchFamily="18" charset="0"/>
                              </a:rPr>
                            </m:ctrlPr>
                          </m:sSubPr>
                          <m:e>
                            <m:r>
                              <a:rPr lang="en-US" b="1">
                                <a:latin typeface="Cambria Math" panose="02040503050406030204" pitchFamily="18" charset="0"/>
                              </a:rPr>
                              <m:t>, </m:t>
                            </m:r>
                            <m:r>
                              <a:rPr lang="en-US" b="1" i="1">
                                <a:latin typeface="Cambria Math" panose="02040503050406030204" pitchFamily="18" charset="0"/>
                              </a:rPr>
                              <m:t>𝐱</m:t>
                            </m:r>
                          </m:e>
                          <m:sub>
                            <m:r>
                              <a:rPr lang="en-US" i="1">
                                <a:latin typeface="Cambria Math" panose="02040503050406030204" pitchFamily="18" charset="0"/>
                              </a:rPr>
                              <m:t>𝑗</m:t>
                            </m:r>
                          </m:sub>
                        </m:sSub>
                      </m:e>
                    </m:d>
                    <m:r>
                      <a:rPr lang="en-US" b="0" i="1" smtClean="0">
                        <a:latin typeface="Cambria Math" panose="02040503050406030204" pitchFamily="18" charset="0"/>
                      </a:rPr>
                      <m:t>=</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𝑣</m:t>
                        </m:r>
                        <m:r>
                          <a:rPr lang="en-US" i="1">
                            <a:latin typeface="Cambria Math" panose="02040503050406030204" pitchFamily="18" charset="0"/>
                          </a:rPr>
                          <m:t>=1</m:t>
                        </m:r>
                      </m:sub>
                      <m:sup>
                        <m:r>
                          <a:rPr lang="en-US" i="1">
                            <a:latin typeface="Cambria Math" panose="02040503050406030204" pitchFamily="18" charset="0"/>
                          </a:rPr>
                          <m:t>𝑝</m:t>
                        </m:r>
                      </m:sup>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𝑖𝑣</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𝑗𝑣</m:t>
                            </m:r>
                          </m:sub>
                        </m:sSub>
                      </m:e>
                    </m:nary>
                  </m:oMath>
                </a14:m>
                <a:endParaRPr lang="en-US" dirty="0"/>
              </a:p>
              <a:p>
                <a:pPr>
                  <a:lnSpc>
                    <a:spcPct val="100000"/>
                  </a:lnSpc>
                </a:pPr>
                <a:r>
                  <a:rPr lang="en-US" dirty="0"/>
                  <a:t>Norms: </a:t>
                </a:r>
                <a14:m>
                  <m:oMath xmlns:m="http://schemas.openxmlformats.org/officeDocument/2006/math">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i="1">
                                <a:latin typeface="Cambria Math" panose="02040503050406030204" pitchFamily="18" charset="0"/>
                              </a:rPr>
                              <m:t>𝐱</m:t>
                            </m:r>
                          </m:e>
                          <m:sub>
                            <m:r>
                              <a:rPr lang="en-US" i="1">
                                <a:latin typeface="Cambria Math" panose="02040503050406030204" pitchFamily="18" charset="0"/>
                              </a:rPr>
                              <m:t>𝑖</m:t>
                            </m:r>
                          </m:sub>
                        </m:sSub>
                      </m:e>
                    </m:d>
                    <m:r>
                      <a:rPr lang="en-US" b="0" i="1" smtClean="0">
                        <a:latin typeface="Cambria Math" panose="02040503050406030204" pitchFamily="18" charset="0"/>
                      </a:rPr>
                      <m:t>=</m:t>
                    </m:r>
                    <m:rad>
                      <m:radPr>
                        <m:degHide m:val="on"/>
                        <m:ctrlPr>
                          <a:rPr lang="en-US" i="1">
                            <a:latin typeface="Cambria Math" panose="02040503050406030204" pitchFamily="18" charset="0"/>
                          </a:rPr>
                        </m:ctrlPr>
                      </m:radPr>
                      <m:deg/>
                      <m:e>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𝑣</m:t>
                            </m:r>
                            <m:r>
                              <a:rPr lang="en-US" i="1">
                                <a:latin typeface="Cambria Math" panose="02040503050406030204" pitchFamily="18" charset="0"/>
                              </a:rPr>
                              <m:t>=1</m:t>
                            </m:r>
                          </m:sub>
                          <m:sup>
                            <m:r>
                              <a:rPr lang="en-US" i="1">
                                <a:latin typeface="Cambria Math" panose="02040503050406030204" pitchFamily="18" charset="0"/>
                              </a:rPr>
                              <m:t>𝑝</m:t>
                            </m:r>
                          </m:sup>
                          <m:e>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𝑖𝑣</m:t>
                                </m:r>
                              </m:sub>
                              <m:sup>
                                <m:r>
                                  <a:rPr lang="en-US" i="1">
                                    <a:latin typeface="Cambria Math" panose="02040503050406030204" pitchFamily="18" charset="0"/>
                                  </a:rPr>
                                  <m:t>2</m:t>
                                </m:r>
                              </m:sup>
                            </m:sSubSup>
                          </m:e>
                        </m:nary>
                      </m:e>
                    </m:rad>
                  </m:oMath>
                </a14:m>
                <a:r>
                  <a:rPr lang="en-US" dirty="0"/>
                  <a:t> and </a:t>
                </a:r>
                <a14:m>
                  <m:oMath xmlns:m="http://schemas.openxmlformats.org/officeDocument/2006/math">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i="1">
                                <a:latin typeface="Cambria Math" panose="02040503050406030204" pitchFamily="18" charset="0"/>
                              </a:rPr>
                              <m:t>𝐱</m:t>
                            </m:r>
                          </m:e>
                          <m:sub>
                            <m:r>
                              <a:rPr lang="en-US" b="0" i="1" smtClean="0">
                                <a:latin typeface="Cambria Math" panose="02040503050406030204" pitchFamily="18" charset="0"/>
                              </a:rPr>
                              <m:t>𝑗</m:t>
                            </m:r>
                          </m:sub>
                        </m:sSub>
                      </m:e>
                    </m:d>
                    <m:r>
                      <a:rPr lang="en-US" i="1">
                        <a:latin typeface="Cambria Math" panose="02040503050406030204" pitchFamily="18" charset="0"/>
                      </a:rPr>
                      <m:t>=</m:t>
                    </m:r>
                    <m:rad>
                      <m:radPr>
                        <m:degHide m:val="on"/>
                        <m:ctrlPr>
                          <a:rPr lang="en-US" i="1">
                            <a:latin typeface="Cambria Math" panose="02040503050406030204" pitchFamily="18" charset="0"/>
                          </a:rPr>
                        </m:ctrlPr>
                      </m:radPr>
                      <m:deg/>
                      <m:e>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𝑣</m:t>
                            </m:r>
                            <m:r>
                              <a:rPr lang="en-US" i="1">
                                <a:latin typeface="Cambria Math" panose="02040503050406030204" pitchFamily="18" charset="0"/>
                              </a:rPr>
                              <m:t>=1</m:t>
                            </m:r>
                          </m:sub>
                          <m:sup>
                            <m:r>
                              <a:rPr lang="en-US" i="1">
                                <a:latin typeface="Cambria Math" panose="02040503050406030204" pitchFamily="18" charset="0"/>
                              </a:rPr>
                              <m:t>𝑝</m:t>
                            </m:r>
                          </m:sup>
                          <m:e>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b="0" i="1" smtClean="0">
                                    <a:latin typeface="Cambria Math" panose="02040503050406030204" pitchFamily="18" charset="0"/>
                                  </a:rPr>
                                  <m:t>𝑗</m:t>
                                </m:r>
                                <m:r>
                                  <a:rPr lang="en-US" i="1">
                                    <a:latin typeface="Cambria Math" panose="02040503050406030204" pitchFamily="18" charset="0"/>
                                  </a:rPr>
                                  <m:t>𝑣</m:t>
                                </m:r>
                              </m:sub>
                              <m:sup>
                                <m:r>
                                  <a:rPr lang="en-US" i="1">
                                    <a:latin typeface="Cambria Math" panose="02040503050406030204" pitchFamily="18" charset="0"/>
                                  </a:rPr>
                                  <m:t>2</m:t>
                                </m:r>
                              </m:sup>
                            </m:sSubSup>
                          </m:e>
                        </m:nary>
                      </m:e>
                    </m:rad>
                  </m:oMath>
                </a14:m>
                <a:endParaRPr lang="en-US" dirty="0"/>
              </a:p>
              <a:p>
                <a:pPr>
                  <a:lnSpc>
                    <a:spcPct val="100000"/>
                  </a:lnSpc>
                </a:pPr>
                <a:r>
                  <a:rPr lang="en-US" dirty="0"/>
                  <a:t>Minimum is 0 (</a:t>
                </a:r>
                <a14:m>
                  <m:oMath xmlns:m="http://schemas.openxmlformats.org/officeDocument/2006/math">
                    <m:r>
                      <a:rPr lang="en-US"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=0°</m:t>
                    </m:r>
                  </m:oMath>
                </a14:m>
                <a:r>
                  <a:rPr lang="en-US" dirty="0"/>
                  <a:t>) </a:t>
                </a:r>
              </a:p>
              <a:p>
                <a:pPr>
                  <a:lnSpc>
                    <a:spcPct val="100000"/>
                  </a:lnSpc>
                </a:pPr>
                <a:r>
                  <a:rPr lang="en-US" dirty="0"/>
                  <a:t>Maximum is 2 (</a:t>
                </a:r>
                <a14:m>
                  <m:oMath xmlns:m="http://schemas.openxmlformats.org/officeDocument/2006/math">
                    <m:r>
                      <a:rPr lang="en-US"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=180°</m:t>
                    </m:r>
                  </m:oMath>
                </a14:m>
                <a:r>
                  <a:rPr lang="en-US" dirty="0"/>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5"/>
                <a:ext cx="6803571" cy="4351338"/>
              </a:xfrm>
              <a:blipFill>
                <a:blip r:embed="rId3"/>
                <a:stretch>
                  <a:fillRect l="-1254" t="-1961"/>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21F904B5-CB5D-4126-BEEB-C8FCA1C79972}"/>
              </a:ext>
            </a:extLst>
          </p:cNvPr>
          <p:cNvSpPr>
            <a:spLocks noGrp="1"/>
          </p:cNvSpPr>
          <p:nvPr>
            <p:ph type="ftr" sz="quarter" idx="11"/>
          </p:nvPr>
        </p:nvSpPr>
        <p:spPr/>
        <p:txBody>
          <a:bodyPr/>
          <a:lstStyle/>
          <a:p>
            <a:r>
              <a:rPr lang="en-US"/>
              <a:t>Copyright © 2021 by Ming-Long Lam, Ph.D.</a:t>
            </a:r>
            <a:endParaRPr lang="en-US" dirty="0"/>
          </a:p>
        </p:txBody>
      </p:sp>
      <p:pic>
        <p:nvPicPr>
          <p:cNvPr id="5" name="Picture 4">
            <a:extLst>
              <a:ext uri="{FF2B5EF4-FFF2-40B4-BE49-F238E27FC236}">
                <a16:creationId xmlns:a16="http://schemas.microsoft.com/office/drawing/2014/main" id="{4A686246-F7A3-46C6-A9B8-3081D5C3004B}"/>
              </a:ext>
            </a:extLst>
          </p:cNvPr>
          <p:cNvPicPr>
            <a:picLocks noChangeAspect="1"/>
          </p:cNvPicPr>
          <p:nvPr/>
        </p:nvPicPr>
        <p:blipFill>
          <a:blip r:embed="rId4"/>
          <a:stretch>
            <a:fillRect/>
          </a:stretch>
        </p:blipFill>
        <p:spPr>
          <a:xfrm>
            <a:off x="7800391" y="2530420"/>
            <a:ext cx="4023360" cy="2941747"/>
          </a:xfrm>
          <a:prstGeom prst="rect">
            <a:avLst/>
          </a:prstGeom>
        </p:spPr>
      </p:pic>
    </p:spTree>
    <p:extLst>
      <p:ext uri="{BB962C8B-B14F-4D97-AF65-F5344CB8AC3E}">
        <p14:creationId xmlns:p14="http://schemas.microsoft.com/office/powerpoint/2010/main" val="3199007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Usage Scenarios of Distance Metrics</a:t>
            </a:r>
          </a:p>
        </p:txBody>
      </p:sp>
      <p:sp>
        <p:nvSpPr>
          <p:cNvPr id="7" name="Slide Number Placeholder 6"/>
          <p:cNvSpPr>
            <a:spLocks noGrp="1"/>
          </p:cNvSpPr>
          <p:nvPr>
            <p:ph type="sldNum" sz="quarter" idx="12"/>
          </p:nvPr>
        </p:nvSpPr>
        <p:spPr/>
        <p:txBody>
          <a:bodyPr/>
          <a:lstStyle/>
          <a:p>
            <a:fld id="{1C20BA80-1909-427C-B3BD-3DD8AEAFD5BE}" type="slidenum">
              <a:rPr lang="en-US" smtClean="0"/>
              <a:t>15</a:t>
            </a:fld>
            <a:endParaRPr lang="en-US" dirty="0"/>
          </a:p>
        </p:txBody>
      </p:sp>
      <p:sp>
        <p:nvSpPr>
          <p:cNvPr id="3" name="Content Placeholder 2"/>
          <p:cNvSpPr>
            <a:spLocks noGrp="1"/>
          </p:cNvSpPr>
          <p:nvPr>
            <p:ph idx="1"/>
          </p:nvPr>
        </p:nvSpPr>
        <p:spPr/>
        <p:txBody>
          <a:bodyPr>
            <a:normAutofit/>
          </a:bodyPr>
          <a:lstStyle/>
          <a:p>
            <a:r>
              <a:rPr lang="en-US" b="1" dirty="0"/>
              <a:t>Euclidean Distance</a:t>
            </a:r>
            <a:r>
              <a:rPr lang="en-US" dirty="0"/>
              <a:t>.  Shortest distance between two points.</a:t>
            </a:r>
            <a:endParaRPr lang="en-US" b="1" dirty="0"/>
          </a:p>
          <a:p>
            <a:r>
              <a:rPr lang="en-US" b="1" dirty="0"/>
              <a:t>Manhattan Distance</a:t>
            </a:r>
            <a:r>
              <a:rPr lang="en-US" dirty="0"/>
              <a:t>. More appropriate if different dimensions are not comparable (e.g., different ranges).</a:t>
            </a:r>
          </a:p>
          <a:p>
            <a:r>
              <a:rPr lang="en-US" b="1" dirty="0"/>
              <a:t>Chebyshev Distance</a:t>
            </a:r>
            <a:r>
              <a:rPr lang="en-US" dirty="0"/>
              <a:t>. In a warehouse, the distance between locations can be represented as Chebyshev distance if an overhead crane is used because the crane moves on both axes at the same time with the same speed.</a:t>
            </a:r>
          </a:p>
          <a:p>
            <a:r>
              <a:rPr lang="en-US" b="1" dirty="0"/>
              <a:t>Cosine Distance</a:t>
            </a:r>
            <a:r>
              <a:rPr lang="en-US" dirty="0"/>
              <a:t>.  Used in text analysis to measure how different two documents are irrespective of their sizes (i.e., number of words).</a:t>
            </a:r>
          </a:p>
          <a:p>
            <a:endParaRPr lang="en-US" dirty="0"/>
          </a:p>
          <a:p>
            <a:endParaRPr lang="en-US" dirty="0"/>
          </a:p>
        </p:txBody>
      </p:sp>
      <p:sp>
        <p:nvSpPr>
          <p:cNvPr id="4" name="Footer Placeholder 3">
            <a:extLst>
              <a:ext uri="{FF2B5EF4-FFF2-40B4-BE49-F238E27FC236}">
                <a16:creationId xmlns:a16="http://schemas.microsoft.com/office/drawing/2014/main" id="{21F904B5-CB5D-4126-BEEB-C8FCA1C79972}"/>
              </a:ext>
            </a:extLst>
          </p:cNvPr>
          <p:cNvSpPr>
            <a:spLocks noGrp="1"/>
          </p:cNvSpPr>
          <p:nvPr>
            <p:ph type="ftr" sz="quarter" idx="11"/>
          </p:nvPr>
        </p:nvSpPr>
        <p:spPr/>
        <p:txBody>
          <a:bodyPr/>
          <a:lstStyle/>
          <a:p>
            <a:r>
              <a:rPr lang="en-US"/>
              <a:t>Copyright © 2021 by Ming-Long Lam, Ph.D.</a:t>
            </a:r>
            <a:endParaRPr lang="en-US" dirty="0"/>
          </a:p>
        </p:txBody>
      </p:sp>
    </p:spTree>
    <p:extLst>
      <p:ext uri="{BB962C8B-B14F-4D97-AF65-F5344CB8AC3E}">
        <p14:creationId xmlns:p14="http://schemas.microsoft.com/office/powerpoint/2010/main" val="28034861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Usage Scenario of Cosine Distance</a:t>
            </a:r>
          </a:p>
        </p:txBody>
      </p:sp>
      <p:sp>
        <p:nvSpPr>
          <p:cNvPr id="7" name="Slide Number Placeholder 6"/>
          <p:cNvSpPr>
            <a:spLocks noGrp="1"/>
          </p:cNvSpPr>
          <p:nvPr>
            <p:ph type="sldNum" sz="quarter" idx="12"/>
          </p:nvPr>
        </p:nvSpPr>
        <p:spPr/>
        <p:txBody>
          <a:bodyPr/>
          <a:lstStyle/>
          <a:p>
            <a:fld id="{1C20BA80-1909-427C-B3BD-3DD8AEAFD5BE}" type="slidenum">
              <a:rPr lang="en-US" smtClean="0"/>
              <a:t>16</a:t>
            </a:fld>
            <a:endParaRPr lang="en-US" dirty="0"/>
          </a:p>
        </p:txBody>
      </p:sp>
      <p:sp>
        <p:nvSpPr>
          <p:cNvPr id="3" name="Content Placeholder 2"/>
          <p:cNvSpPr>
            <a:spLocks noGrp="1"/>
          </p:cNvSpPr>
          <p:nvPr>
            <p:ph idx="1"/>
          </p:nvPr>
        </p:nvSpPr>
        <p:spPr>
          <a:xfrm>
            <a:off x="838200" y="1715873"/>
            <a:ext cx="10515600" cy="679879"/>
          </a:xfrm>
        </p:spPr>
        <p:txBody>
          <a:bodyPr>
            <a:normAutofit/>
          </a:bodyPr>
          <a:lstStyle/>
          <a:p>
            <a:r>
              <a:rPr lang="en-US" dirty="0"/>
              <a:t>Determine if the document contains the name of a Chinese city</a:t>
            </a:r>
          </a:p>
          <a:p>
            <a:endParaRPr lang="en-US" dirty="0"/>
          </a:p>
        </p:txBody>
      </p:sp>
      <p:sp>
        <p:nvSpPr>
          <p:cNvPr id="4" name="Footer Placeholder 3">
            <a:extLst>
              <a:ext uri="{FF2B5EF4-FFF2-40B4-BE49-F238E27FC236}">
                <a16:creationId xmlns:a16="http://schemas.microsoft.com/office/drawing/2014/main" id="{21F904B5-CB5D-4126-BEEB-C8FCA1C79972}"/>
              </a:ext>
            </a:extLst>
          </p:cNvPr>
          <p:cNvSpPr>
            <a:spLocks noGrp="1"/>
          </p:cNvSpPr>
          <p:nvPr>
            <p:ph type="ftr" sz="quarter" idx="11"/>
          </p:nvPr>
        </p:nvSpPr>
        <p:spPr/>
        <p:txBody>
          <a:bodyPr/>
          <a:lstStyle/>
          <a:p>
            <a:r>
              <a:rPr lang="en-US"/>
              <a:t>Copyright © 2021 by Ming-Long Lam, Ph.D.</a:t>
            </a:r>
            <a:endParaRPr lang="en-US" dirty="0"/>
          </a:p>
        </p:txBody>
      </p:sp>
      <p:graphicFrame>
        <p:nvGraphicFramePr>
          <p:cNvPr id="5" name="Table 4">
            <a:extLst>
              <a:ext uri="{FF2B5EF4-FFF2-40B4-BE49-F238E27FC236}">
                <a16:creationId xmlns:a16="http://schemas.microsoft.com/office/drawing/2014/main" id="{935C5221-A19B-4A6C-8BCA-1F645E96E1A0}"/>
              </a:ext>
            </a:extLst>
          </p:cNvPr>
          <p:cNvGraphicFramePr>
            <a:graphicFrameLocks noGrp="1"/>
          </p:cNvGraphicFramePr>
          <p:nvPr/>
        </p:nvGraphicFramePr>
        <p:xfrm>
          <a:off x="838200" y="2554275"/>
          <a:ext cx="8128000" cy="2595880"/>
        </p:xfrm>
        <a:graphic>
          <a:graphicData uri="http://schemas.openxmlformats.org/drawingml/2006/table">
            <a:tbl>
              <a:tblPr firstRow="1" bandRow="1">
                <a:tableStyleId>{5C22544A-7EE6-4342-B048-85BDC9FD1C3A}</a:tableStyleId>
              </a:tblPr>
              <a:tblGrid>
                <a:gridCol w="1196392">
                  <a:extLst>
                    <a:ext uri="{9D8B030D-6E8A-4147-A177-3AD203B41FA5}">
                      <a16:colId xmlns:a16="http://schemas.microsoft.com/office/drawing/2014/main" val="99610489"/>
                    </a:ext>
                  </a:extLst>
                </a:gridCol>
                <a:gridCol w="709126">
                  <a:extLst>
                    <a:ext uri="{9D8B030D-6E8A-4147-A177-3AD203B41FA5}">
                      <a16:colId xmlns:a16="http://schemas.microsoft.com/office/drawing/2014/main" val="2746849619"/>
                    </a:ext>
                  </a:extLst>
                </a:gridCol>
                <a:gridCol w="3816221">
                  <a:extLst>
                    <a:ext uri="{9D8B030D-6E8A-4147-A177-3AD203B41FA5}">
                      <a16:colId xmlns:a16="http://schemas.microsoft.com/office/drawing/2014/main" val="2103488562"/>
                    </a:ext>
                  </a:extLst>
                </a:gridCol>
                <a:gridCol w="2406261">
                  <a:extLst>
                    <a:ext uri="{9D8B030D-6E8A-4147-A177-3AD203B41FA5}">
                      <a16:colId xmlns:a16="http://schemas.microsoft.com/office/drawing/2014/main" val="3786736934"/>
                    </a:ext>
                  </a:extLst>
                </a:gridCol>
              </a:tblGrid>
              <a:tr h="370840">
                <a:tc>
                  <a:txBody>
                    <a:bodyPr/>
                    <a:lstStyle/>
                    <a:p>
                      <a:endParaRPr lang="en-US" dirty="0"/>
                    </a:p>
                  </a:txBody>
                  <a:tcPr/>
                </a:tc>
                <a:tc>
                  <a:txBody>
                    <a:bodyPr/>
                    <a:lstStyle/>
                    <a:p>
                      <a:r>
                        <a:rPr lang="en-US" dirty="0"/>
                        <a:t>ID</a:t>
                      </a:r>
                    </a:p>
                  </a:txBody>
                  <a:tcPr/>
                </a:tc>
                <a:tc>
                  <a:txBody>
                    <a:bodyPr/>
                    <a:lstStyle/>
                    <a:p>
                      <a:r>
                        <a:rPr lang="en-US" dirty="0"/>
                        <a:t>Words in Document</a:t>
                      </a:r>
                    </a:p>
                  </a:txBody>
                  <a:tcPr/>
                </a:tc>
                <a:tc>
                  <a:txBody>
                    <a:bodyPr/>
                    <a:lstStyle/>
                    <a:p>
                      <a:pPr algn="ctr"/>
                      <a:r>
                        <a:rPr lang="en-US" dirty="0"/>
                        <a:t>City in China?</a:t>
                      </a:r>
                    </a:p>
                  </a:txBody>
                  <a:tcPr/>
                </a:tc>
                <a:extLst>
                  <a:ext uri="{0D108BD9-81ED-4DB2-BD59-A6C34878D82A}">
                    <a16:rowId xmlns:a16="http://schemas.microsoft.com/office/drawing/2014/main" val="1279244541"/>
                  </a:ext>
                </a:extLst>
              </a:tr>
              <a:tr h="370840">
                <a:tc rowSpan="4">
                  <a:txBody>
                    <a:bodyPr/>
                    <a:lstStyle/>
                    <a:p>
                      <a:r>
                        <a:rPr lang="en-US" dirty="0"/>
                        <a:t>Data</a:t>
                      </a:r>
                    </a:p>
                  </a:txBody>
                  <a:tcPr anchor="ctr"/>
                </a:tc>
                <a:tc>
                  <a:txBody>
                    <a:bodyPr/>
                    <a:lstStyle/>
                    <a:p>
                      <a:r>
                        <a:rPr lang="en-US" dirty="0"/>
                        <a:t>1</a:t>
                      </a:r>
                    </a:p>
                  </a:txBody>
                  <a:tcPr/>
                </a:tc>
                <a:tc>
                  <a:txBody>
                    <a:bodyPr/>
                    <a:lstStyle/>
                    <a:p>
                      <a:r>
                        <a:rPr lang="en-US" dirty="0"/>
                        <a:t>Chinese Beijing Chinese</a:t>
                      </a:r>
                    </a:p>
                  </a:txBody>
                  <a:tcPr/>
                </a:tc>
                <a:tc>
                  <a:txBody>
                    <a:bodyPr/>
                    <a:lstStyle/>
                    <a:p>
                      <a:pPr algn="ctr"/>
                      <a:r>
                        <a:rPr lang="en-US" dirty="0"/>
                        <a:t>Yes</a:t>
                      </a:r>
                    </a:p>
                  </a:txBody>
                  <a:tcPr/>
                </a:tc>
                <a:extLst>
                  <a:ext uri="{0D108BD9-81ED-4DB2-BD59-A6C34878D82A}">
                    <a16:rowId xmlns:a16="http://schemas.microsoft.com/office/drawing/2014/main" val="1087472190"/>
                  </a:ext>
                </a:extLst>
              </a:tr>
              <a:tr h="370840">
                <a:tc vMerge="1">
                  <a:txBody>
                    <a:bodyPr/>
                    <a:lstStyle/>
                    <a:p>
                      <a:endParaRPr lang="en-US" dirty="0"/>
                    </a:p>
                  </a:txBody>
                  <a:tcPr/>
                </a:tc>
                <a:tc>
                  <a:txBody>
                    <a:bodyPr/>
                    <a:lstStyle/>
                    <a:p>
                      <a:r>
                        <a:rPr lang="en-US" dirty="0"/>
                        <a:t>2</a:t>
                      </a:r>
                    </a:p>
                  </a:txBody>
                  <a:tcPr/>
                </a:tc>
                <a:tc>
                  <a:txBody>
                    <a:bodyPr/>
                    <a:lstStyle/>
                    <a:p>
                      <a:r>
                        <a:rPr lang="en-US" dirty="0"/>
                        <a:t>Chinese Chinese Shanghai</a:t>
                      </a:r>
                    </a:p>
                  </a:txBody>
                  <a:tcPr/>
                </a:tc>
                <a:tc>
                  <a:txBody>
                    <a:bodyPr/>
                    <a:lstStyle/>
                    <a:p>
                      <a:pPr algn="ctr"/>
                      <a:r>
                        <a:rPr lang="en-US" dirty="0"/>
                        <a:t>Yes</a:t>
                      </a:r>
                    </a:p>
                  </a:txBody>
                  <a:tcPr/>
                </a:tc>
                <a:extLst>
                  <a:ext uri="{0D108BD9-81ED-4DB2-BD59-A6C34878D82A}">
                    <a16:rowId xmlns:a16="http://schemas.microsoft.com/office/drawing/2014/main" val="2325023187"/>
                  </a:ext>
                </a:extLst>
              </a:tr>
              <a:tr h="370840">
                <a:tc vMerge="1">
                  <a:txBody>
                    <a:bodyPr/>
                    <a:lstStyle/>
                    <a:p>
                      <a:endParaRPr lang="en-US" dirty="0"/>
                    </a:p>
                  </a:txBody>
                  <a:tcPr/>
                </a:tc>
                <a:tc>
                  <a:txBody>
                    <a:bodyPr/>
                    <a:lstStyle/>
                    <a:p>
                      <a:r>
                        <a:rPr lang="en-US" dirty="0"/>
                        <a:t>3</a:t>
                      </a:r>
                    </a:p>
                  </a:txBody>
                  <a:tcPr/>
                </a:tc>
                <a:tc>
                  <a:txBody>
                    <a:bodyPr/>
                    <a:lstStyle/>
                    <a:p>
                      <a:r>
                        <a:rPr lang="en-US" dirty="0"/>
                        <a:t>Chinese Macao</a:t>
                      </a:r>
                    </a:p>
                  </a:txBody>
                  <a:tcPr/>
                </a:tc>
                <a:tc>
                  <a:txBody>
                    <a:bodyPr/>
                    <a:lstStyle/>
                    <a:p>
                      <a:pPr algn="ctr"/>
                      <a:r>
                        <a:rPr lang="en-US" dirty="0"/>
                        <a:t>Yes</a:t>
                      </a:r>
                    </a:p>
                  </a:txBody>
                  <a:tcPr/>
                </a:tc>
                <a:extLst>
                  <a:ext uri="{0D108BD9-81ED-4DB2-BD59-A6C34878D82A}">
                    <a16:rowId xmlns:a16="http://schemas.microsoft.com/office/drawing/2014/main" val="60886364"/>
                  </a:ext>
                </a:extLst>
              </a:tr>
              <a:tr h="370840">
                <a:tc vMerge="1">
                  <a:txBody>
                    <a:bodyPr/>
                    <a:lstStyle/>
                    <a:p>
                      <a:endParaRPr lang="en-US" dirty="0"/>
                    </a:p>
                  </a:txBody>
                  <a:tcPr/>
                </a:tc>
                <a:tc>
                  <a:txBody>
                    <a:bodyPr/>
                    <a:lstStyle/>
                    <a:p>
                      <a:r>
                        <a:rPr lang="en-US" dirty="0"/>
                        <a:t>4</a:t>
                      </a:r>
                    </a:p>
                  </a:txBody>
                  <a:tcPr/>
                </a:tc>
                <a:tc>
                  <a:txBody>
                    <a:bodyPr/>
                    <a:lstStyle/>
                    <a:p>
                      <a:r>
                        <a:rPr lang="en-US" dirty="0"/>
                        <a:t>Tokyo Japan Chinese</a:t>
                      </a:r>
                    </a:p>
                  </a:txBody>
                  <a:tcPr/>
                </a:tc>
                <a:tc>
                  <a:txBody>
                    <a:bodyPr/>
                    <a:lstStyle/>
                    <a:p>
                      <a:pPr algn="ctr"/>
                      <a:r>
                        <a:rPr lang="en-US" dirty="0"/>
                        <a:t>No</a:t>
                      </a:r>
                    </a:p>
                  </a:txBody>
                  <a:tcPr/>
                </a:tc>
                <a:extLst>
                  <a:ext uri="{0D108BD9-81ED-4DB2-BD59-A6C34878D82A}">
                    <a16:rowId xmlns:a16="http://schemas.microsoft.com/office/drawing/2014/main" val="3199383442"/>
                  </a:ext>
                </a:extLst>
              </a:tr>
              <a:tr h="370840">
                <a:tc rowSpan="2">
                  <a:txBody>
                    <a:bodyPr/>
                    <a:lstStyle/>
                    <a:p>
                      <a:r>
                        <a:rPr lang="en-US" dirty="0"/>
                        <a:t>Probe</a:t>
                      </a:r>
                    </a:p>
                  </a:txBody>
                  <a:tcPr anchor="ctr"/>
                </a:tc>
                <a:tc>
                  <a:txBody>
                    <a:bodyPr/>
                    <a:lstStyle/>
                    <a:p>
                      <a:r>
                        <a:rPr lang="en-US" dirty="0"/>
                        <a:t>5</a:t>
                      </a:r>
                    </a:p>
                  </a:txBody>
                  <a:tcPr/>
                </a:tc>
                <a:tc>
                  <a:txBody>
                    <a:bodyPr/>
                    <a:lstStyle/>
                    <a:p>
                      <a:r>
                        <a:rPr lang="it-IT" dirty="0"/>
                        <a:t>Chinese Chinese Chinese Tokyo Japan</a:t>
                      </a:r>
                      <a:endParaRPr lang="en-US" dirty="0"/>
                    </a:p>
                  </a:txBody>
                  <a:tcPr/>
                </a:tc>
                <a:tc>
                  <a:txBody>
                    <a:bodyPr/>
                    <a:lstStyle/>
                    <a:p>
                      <a:pPr algn="ctr"/>
                      <a:r>
                        <a:rPr lang="en-US" dirty="0"/>
                        <a:t>?</a:t>
                      </a:r>
                    </a:p>
                  </a:txBody>
                  <a:tcPr/>
                </a:tc>
                <a:extLst>
                  <a:ext uri="{0D108BD9-81ED-4DB2-BD59-A6C34878D82A}">
                    <a16:rowId xmlns:a16="http://schemas.microsoft.com/office/drawing/2014/main" val="1425173336"/>
                  </a:ext>
                </a:extLst>
              </a:tr>
              <a:tr h="370840">
                <a:tc vMerge="1">
                  <a:txBody>
                    <a:bodyPr/>
                    <a:lstStyle/>
                    <a:p>
                      <a:endParaRPr lang="en-US" dirty="0"/>
                    </a:p>
                  </a:txBody>
                  <a:tcPr/>
                </a:tc>
                <a:tc>
                  <a:txBody>
                    <a:bodyPr/>
                    <a:lstStyle/>
                    <a:p>
                      <a:r>
                        <a:rPr lang="en-US" dirty="0"/>
                        <a:t>6</a:t>
                      </a:r>
                    </a:p>
                  </a:txBody>
                  <a:tcPr/>
                </a:tc>
                <a:tc>
                  <a:txBody>
                    <a:bodyPr/>
                    <a:lstStyle/>
                    <a:p>
                      <a:r>
                        <a:rPr lang="en-US" dirty="0"/>
                        <a:t>Beijing Shanghai Macao</a:t>
                      </a:r>
                    </a:p>
                  </a:txBody>
                  <a:tcPr/>
                </a:tc>
                <a:tc>
                  <a:txBody>
                    <a:bodyPr/>
                    <a:lstStyle/>
                    <a:p>
                      <a:pPr algn="ctr"/>
                      <a:r>
                        <a:rPr lang="en-US" dirty="0"/>
                        <a:t>?</a:t>
                      </a:r>
                    </a:p>
                  </a:txBody>
                  <a:tcPr/>
                </a:tc>
                <a:extLst>
                  <a:ext uri="{0D108BD9-81ED-4DB2-BD59-A6C34878D82A}">
                    <a16:rowId xmlns:a16="http://schemas.microsoft.com/office/drawing/2014/main" val="847896146"/>
                  </a:ext>
                </a:extLst>
              </a:tr>
            </a:tbl>
          </a:graphicData>
        </a:graphic>
      </p:graphicFrame>
    </p:spTree>
    <p:extLst>
      <p:ext uri="{BB962C8B-B14F-4D97-AF65-F5344CB8AC3E}">
        <p14:creationId xmlns:p14="http://schemas.microsoft.com/office/powerpoint/2010/main" val="930234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Cosine Distance</a:t>
            </a:r>
          </a:p>
        </p:txBody>
      </p:sp>
      <p:sp>
        <p:nvSpPr>
          <p:cNvPr id="7" name="Slide Number Placeholder 6"/>
          <p:cNvSpPr>
            <a:spLocks noGrp="1"/>
          </p:cNvSpPr>
          <p:nvPr>
            <p:ph type="sldNum" sz="quarter" idx="12"/>
          </p:nvPr>
        </p:nvSpPr>
        <p:spPr/>
        <p:txBody>
          <a:bodyPr/>
          <a:lstStyle/>
          <a:p>
            <a:fld id="{1C20BA80-1909-427C-B3BD-3DD8AEAFD5BE}" type="slidenum">
              <a:rPr lang="en-US" smtClean="0"/>
              <a:t>17</a:t>
            </a:fld>
            <a:endParaRPr lang="en-US" dirty="0"/>
          </a:p>
        </p:txBody>
      </p:sp>
      <p:sp>
        <p:nvSpPr>
          <p:cNvPr id="3" name="Content Placeholder 2"/>
          <p:cNvSpPr>
            <a:spLocks noGrp="1"/>
          </p:cNvSpPr>
          <p:nvPr>
            <p:ph idx="1"/>
          </p:nvPr>
        </p:nvSpPr>
        <p:spPr>
          <a:xfrm>
            <a:off x="838200" y="1825624"/>
            <a:ext cx="10515600" cy="4407225"/>
          </a:xfrm>
        </p:spPr>
        <p:txBody>
          <a:bodyPr>
            <a:normAutofit/>
          </a:bodyPr>
          <a:lstStyle/>
          <a:p>
            <a:r>
              <a:rPr lang="en-US" b="1" dirty="0"/>
              <a:t>Create Word Count Array</a:t>
            </a:r>
            <a:r>
              <a:rPr lang="en-US" dirty="0"/>
              <a:t>. There are six unique words: (1) Chinese, (2) Beijing, (3) Shanghai, (4) Macao, (5) Tokyo, and (6) Japan.</a:t>
            </a:r>
          </a:p>
          <a:p>
            <a:r>
              <a:rPr lang="en-US" b="1" dirty="0"/>
              <a:t>Data</a:t>
            </a:r>
            <a:r>
              <a:rPr lang="en-US" dirty="0"/>
              <a:t>:</a:t>
            </a:r>
          </a:p>
          <a:p>
            <a:endParaRPr lang="en-US" dirty="0"/>
          </a:p>
          <a:p>
            <a:endParaRPr lang="en-US" dirty="0"/>
          </a:p>
          <a:p>
            <a:endParaRPr lang="en-US" dirty="0"/>
          </a:p>
          <a:p>
            <a:r>
              <a:rPr lang="en-US" b="1" dirty="0"/>
              <a:t>Probe</a:t>
            </a:r>
            <a:r>
              <a:rPr lang="en-US" dirty="0"/>
              <a:t>:</a:t>
            </a:r>
          </a:p>
          <a:p>
            <a:endParaRPr lang="en-US" dirty="0"/>
          </a:p>
        </p:txBody>
      </p:sp>
      <p:sp>
        <p:nvSpPr>
          <p:cNvPr id="4" name="Footer Placeholder 3">
            <a:extLst>
              <a:ext uri="{FF2B5EF4-FFF2-40B4-BE49-F238E27FC236}">
                <a16:creationId xmlns:a16="http://schemas.microsoft.com/office/drawing/2014/main" id="{21F904B5-CB5D-4126-BEEB-C8FCA1C79972}"/>
              </a:ext>
            </a:extLst>
          </p:cNvPr>
          <p:cNvSpPr>
            <a:spLocks noGrp="1"/>
          </p:cNvSpPr>
          <p:nvPr>
            <p:ph type="ftr" sz="quarter" idx="11"/>
          </p:nvPr>
        </p:nvSpPr>
        <p:spPr/>
        <p:txBody>
          <a:bodyPr/>
          <a:lstStyle/>
          <a:p>
            <a:r>
              <a:rPr lang="en-US"/>
              <a:t>Copyright © 2021 by Ming-Long Lam, Ph.D.</a:t>
            </a:r>
            <a:endParaRPr lang="en-US" dirty="0"/>
          </a:p>
        </p:txBody>
      </p:sp>
      <p:graphicFrame>
        <p:nvGraphicFramePr>
          <p:cNvPr id="5" name="Table 5">
            <a:extLst>
              <a:ext uri="{FF2B5EF4-FFF2-40B4-BE49-F238E27FC236}">
                <a16:creationId xmlns:a16="http://schemas.microsoft.com/office/drawing/2014/main" id="{ACCE75D8-296A-4172-9C96-F15C6CBF4C3B}"/>
              </a:ext>
            </a:extLst>
          </p:cNvPr>
          <p:cNvGraphicFramePr>
            <a:graphicFrameLocks noGrp="1"/>
          </p:cNvGraphicFramePr>
          <p:nvPr/>
        </p:nvGraphicFramePr>
        <p:xfrm>
          <a:off x="2256453" y="2803849"/>
          <a:ext cx="8128001" cy="1854200"/>
        </p:xfrm>
        <a:graphic>
          <a:graphicData uri="http://schemas.openxmlformats.org/drawingml/2006/table">
            <a:tbl>
              <a:tblPr firstRow="1" bandRow="1">
                <a:tableStyleId>{5C22544A-7EE6-4342-B048-85BDC9FD1C3A}</a:tableStyleId>
              </a:tblPr>
              <a:tblGrid>
                <a:gridCol w="1161143">
                  <a:extLst>
                    <a:ext uri="{9D8B030D-6E8A-4147-A177-3AD203B41FA5}">
                      <a16:colId xmlns:a16="http://schemas.microsoft.com/office/drawing/2014/main" val="57440358"/>
                    </a:ext>
                  </a:extLst>
                </a:gridCol>
                <a:gridCol w="1161143">
                  <a:extLst>
                    <a:ext uri="{9D8B030D-6E8A-4147-A177-3AD203B41FA5}">
                      <a16:colId xmlns:a16="http://schemas.microsoft.com/office/drawing/2014/main" val="3994724235"/>
                    </a:ext>
                  </a:extLst>
                </a:gridCol>
                <a:gridCol w="1161143">
                  <a:extLst>
                    <a:ext uri="{9D8B030D-6E8A-4147-A177-3AD203B41FA5}">
                      <a16:colId xmlns:a16="http://schemas.microsoft.com/office/drawing/2014/main" val="4094237918"/>
                    </a:ext>
                  </a:extLst>
                </a:gridCol>
                <a:gridCol w="1161143">
                  <a:extLst>
                    <a:ext uri="{9D8B030D-6E8A-4147-A177-3AD203B41FA5}">
                      <a16:colId xmlns:a16="http://schemas.microsoft.com/office/drawing/2014/main" val="1046098352"/>
                    </a:ext>
                  </a:extLst>
                </a:gridCol>
                <a:gridCol w="1161143">
                  <a:extLst>
                    <a:ext uri="{9D8B030D-6E8A-4147-A177-3AD203B41FA5}">
                      <a16:colId xmlns:a16="http://schemas.microsoft.com/office/drawing/2014/main" val="3767825641"/>
                    </a:ext>
                  </a:extLst>
                </a:gridCol>
                <a:gridCol w="1161143">
                  <a:extLst>
                    <a:ext uri="{9D8B030D-6E8A-4147-A177-3AD203B41FA5}">
                      <a16:colId xmlns:a16="http://schemas.microsoft.com/office/drawing/2014/main" val="544490387"/>
                    </a:ext>
                  </a:extLst>
                </a:gridCol>
                <a:gridCol w="1161143">
                  <a:extLst>
                    <a:ext uri="{9D8B030D-6E8A-4147-A177-3AD203B41FA5}">
                      <a16:colId xmlns:a16="http://schemas.microsoft.com/office/drawing/2014/main" val="4144999245"/>
                    </a:ext>
                  </a:extLst>
                </a:gridCol>
              </a:tblGrid>
              <a:tr h="370840">
                <a:tc>
                  <a:txBody>
                    <a:bodyPr/>
                    <a:lstStyle/>
                    <a:p>
                      <a:pPr algn="ctr"/>
                      <a:r>
                        <a:rPr lang="en-US" b="1" dirty="0"/>
                        <a:t>ID</a:t>
                      </a:r>
                    </a:p>
                  </a:txBody>
                  <a:tcPr anchor="ctr"/>
                </a:tc>
                <a:tc>
                  <a:txBody>
                    <a:bodyPr/>
                    <a:lstStyle/>
                    <a:p>
                      <a:pPr algn="ctr"/>
                      <a:r>
                        <a:rPr lang="en-US" dirty="0"/>
                        <a:t>Chinese</a:t>
                      </a:r>
                    </a:p>
                  </a:txBody>
                  <a:tcPr anchor="ctr"/>
                </a:tc>
                <a:tc>
                  <a:txBody>
                    <a:bodyPr/>
                    <a:lstStyle/>
                    <a:p>
                      <a:pPr algn="ctr"/>
                      <a:r>
                        <a:rPr lang="en-US" dirty="0"/>
                        <a:t>Beijing</a:t>
                      </a:r>
                    </a:p>
                  </a:txBody>
                  <a:tcPr anchor="ctr"/>
                </a:tc>
                <a:tc>
                  <a:txBody>
                    <a:bodyPr/>
                    <a:lstStyle/>
                    <a:p>
                      <a:pPr algn="ctr"/>
                      <a:r>
                        <a:rPr lang="en-US" dirty="0"/>
                        <a:t>Shanghai</a:t>
                      </a:r>
                    </a:p>
                  </a:txBody>
                  <a:tcPr anchor="ctr"/>
                </a:tc>
                <a:tc>
                  <a:txBody>
                    <a:bodyPr/>
                    <a:lstStyle/>
                    <a:p>
                      <a:pPr algn="ctr"/>
                      <a:r>
                        <a:rPr lang="en-US" dirty="0"/>
                        <a:t>Macao</a:t>
                      </a:r>
                    </a:p>
                  </a:txBody>
                  <a:tcPr anchor="ctr"/>
                </a:tc>
                <a:tc>
                  <a:txBody>
                    <a:bodyPr/>
                    <a:lstStyle/>
                    <a:p>
                      <a:pPr algn="ctr"/>
                      <a:r>
                        <a:rPr lang="en-US" dirty="0"/>
                        <a:t>Tokyo</a:t>
                      </a:r>
                    </a:p>
                  </a:txBody>
                  <a:tcPr anchor="ctr"/>
                </a:tc>
                <a:tc>
                  <a:txBody>
                    <a:bodyPr/>
                    <a:lstStyle/>
                    <a:p>
                      <a:pPr algn="ctr"/>
                      <a:r>
                        <a:rPr lang="en-US" dirty="0"/>
                        <a:t>Japan</a:t>
                      </a:r>
                    </a:p>
                  </a:txBody>
                  <a:tcPr anchor="ctr"/>
                </a:tc>
                <a:extLst>
                  <a:ext uri="{0D108BD9-81ED-4DB2-BD59-A6C34878D82A}">
                    <a16:rowId xmlns:a16="http://schemas.microsoft.com/office/drawing/2014/main" val="2358337523"/>
                  </a:ext>
                </a:extLst>
              </a:tr>
              <a:tr h="370840">
                <a:tc>
                  <a:txBody>
                    <a:bodyPr/>
                    <a:lstStyle/>
                    <a:p>
                      <a:pPr algn="ctr"/>
                      <a:r>
                        <a:rPr lang="en-US" b="1" dirty="0"/>
                        <a:t>1</a:t>
                      </a:r>
                    </a:p>
                  </a:txBody>
                  <a:tcPr anchor="ctr"/>
                </a:tc>
                <a:tc>
                  <a:txBody>
                    <a:bodyPr/>
                    <a:lstStyle/>
                    <a:p>
                      <a:pPr algn="ctr"/>
                      <a:r>
                        <a:rPr lang="en-US" dirty="0"/>
                        <a:t>2</a:t>
                      </a:r>
                    </a:p>
                  </a:txBody>
                  <a:tcPr anchor="ctr"/>
                </a:tc>
                <a:tc>
                  <a:txBody>
                    <a:bodyPr/>
                    <a:lstStyle/>
                    <a:p>
                      <a:pPr algn="ctr"/>
                      <a:r>
                        <a:rPr lang="en-US" dirty="0"/>
                        <a:t>1</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extLst>
                  <a:ext uri="{0D108BD9-81ED-4DB2-BD59-A6C34878D82A}">
                    <a16:rowId xmlns:a16="http://schemas.microsoft.com/office/drawing/2014/main" val="1185325976"/>
                  </a:ext>
                </a:extLst>
              </a:tr>
              <a:tr h="370840">
                <a:tc>
                  <a:txBody>
                    <a:bodyPr/>
                    <a:lstStyle/>
                    <a:p>
                      <a:pPr algn="ctr"/>
                      <a:r>
                        <a:rPr lang="en-US" b="1" dirty="0"/>
                        <a:t>2</a:t>
                      </a:r>
                    </a:p>
                  </a:txBody>
                  <a:tcPr anchor="ctr"/>
                </a:tc>
                <a:tc>
                  <a:txBody>
                    <a:bodyPr/>
                    <a:lstStyle/>
                    <a:p>
                      <a:pPr algn="ctr"/>
                      <a:r>
                        <a:rPr lang="en-US" dirty="0"/>
                        <a:t>2</a:t>
                      </a:r>
                    </a:p>
                  </a:txBody>
                  <a:tcPr anchor="ctr"/>
                </a:tc>
                <a:tc>
                  <a:txBody>
                    <a:bodyPr/>
                    <a:lstStyle/>
                    <a:p>
                      <a:pPr algn="ctr"/>
                      <a:r>
                        <a:rPr lang="en-US" dirty="0"/>
                        <a:t>0</a:t>
                      </a:r>
                    </a:p>
                  </a:txBody>
                  <a:tcPr anchor="ctr"/>
                </a:tc>
                <a:tc>
                  <a:txBody>
                    <a:bodyPr/>
                    <a:lstStyle/>
                    <a:p>
                      <a:pPr algn="ctr"/>
                      <a:r>
                        <a:rPr lang="en-US" dirty="0"/>
                        <a:t>1</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extLst>
                  <a:ext uri="{0D108BD9-81ED-4DB2-BD59-A6C34878D82A}">
                    <a16:rowId xmlns:a16="http://schemas.microsoft.com/office/drawing/2014/main" val="2827943254"/>
                  </a:ext>
                </a:extLst>
              </a:tr>
              <a:tr h="370840">
                <a:tc>
                  <a:txBody>
                    <a:bodyPr/>
                    <a:lstStyle/>
                    <a:p>
                      <a:pPr algn="ctr"/>
                      <a:r>
                        <a:rPr lang="en-US" b="1" dirty="0"/>
                        <a:t>3</a:t>
                      </a:r>
                    </a:p>
                  </a:txBody>
                  <a:tcPr anchor="ctr"/>
                </a:tc>
                <a:tc>
                  <a:txBody>
                    <a:bodyPr/>
                    <a:lstStyle/>
                    <a:p>
                      <a:pPr algn="ctr"/>
                      <a:r>
                        <a:rPr lang="en-US" dirty="0"/>
                        <a:t>1</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1</a:t>
                      </a:r>
                    </a:p>
                  </a:txBody>
                  <a:tcPr anchor="ctr"/>
                </a:tc>
                <a:tc>
                  <a:txBody>
                    <a:bodyPr/>
                    <a:lstStyle/>
                    <a:p>
                      <a:pPr algn="ctr"/>
                      <a:r>
                        <a:rPr lang="en-US" dirty="0"/>
                        <a:t>0</a:t>
                      </a:r>
                    </a:p>
                  </a:txBody>
                  <a:tcPr anchor="ctr"/>
                </a:tc>
                <a:tc>
                  <a:txBody>
                    <a:bodyPr/>
                    <a:lstStyle/>
                    <a:p>
                      <a:pPr algn="ctr"/>
                      <a:r>
                        <a:rPr lang="en-US" dirty="0"/>
                        <a:t>0</a:t>
                      </a:r>
                    </a:p>
                  </a:txBody>
                  <a:tcPr anchor="ctr"/>
                </a:tc>
                <a:extLst>
                  <a:ext uri="{0D108BD9-81ED-4DB2-BD59-A6C34878D82A}">
                    <a16:rowId xmlns:a16="http://schemas.microsoft.com/office/drawing/2014/main" val="146765550"/>
                  </a:ext>
                </a:extLst>
              </a:tr>
              <a:tr h="370840">
                <a:tc>
                  <a:txBody>
                    <a:bodyPr/>
                    <a:lstStyle/>
                    <a:p>
                      <a:pPr algn="ctr"/>
                      <a:r>
                        <a:rPr lang="en-US" b="1" dirty="0"/>
                        <a:t>4</a:t>
                      </a:r>
                    </a:p>
                  </a:txBody>
                  <a:tcPr anchor="ctr"/>
                </a:tc>
                <a:tc>
                  <a:txBody>
                    <a:bodyPr/>
                    <a:lstStyle/>
                    <a:p>
                      <a:pPr algn="ctr"/>
                      <a:r>
                        <a:rPr lang="en-US" dirty="0"/>
                        <a:t>1</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1</a:t>
                      </a:r>
                    </a:p>
                  </a:txBody>
                  <a:tcPr anchor="ctr"/>
                </a:tc>
                <a:tc>
                  <a:txBody>
                    <a:bodyPr/>
                    <a:lstStyle/>
                    <a:p>
                      <a:pPr algn="ctr"/>
                      <a:r>
                        <a:rPr lang="en-US" dirty="0"/>
                        <a:t>1</a:t>
                      </a:r>
                    </a:p>
                  </a:txBody>
                  <a:tcPr anchor="ctr"/>
                </a:tc>
                <a:extLst>
                  <a:ext uri="{0D108BD9-81ED-4DB2-BD59-A6C34878D82A}">
                    <a16:rowId xmlns:a16="http://schemas.microsoft.com/office/drawing/2014/main" val="656935965"/>
                  </a:ext>
                </a:extLst>
              </a:tr>
            </a:tbl>
          </a:graphicData>
        </a:graphic>
      </p:graphicFrame>
      <p:graphicFrame>
        <p:nvGraphicFramePr>
          <p:cNvPr id="8" name="Table 5">
            <a:extLst>
              <a:ext uri="{FF2B5EF4-FFF2-40B4-BE49-F238E27FC236}">
                <a16:creationId xmlns:a16="http://schemas.microsoft.com/office/drawing/2014/main" id="{1088B6E4-0FA3-4842-B3B5-18879BFC622F}"/>
              </a:ext>
            </a:extLst>
          </p:cNvPr>
          <p:cNvGraphicFramePr>
            <a:graphicFrameLocks noGrp="1"/>
          </p:cNvGraphicFramePr>
          <p:nvPr/>
        </p:nvGraphicFramePr>
        <p:xfrm>
          <a:off x="2256453" y="4934447"/>
          <a:ext cx="8128001" cy="1112520"/>
        </p:xfrm>
        <a:graphic>
          <a:graphicData uri="http://schemas.openxmlformats.org/drawingml/2006/table">
            <a:tbl>
              <a:tblPr firstRow="1" bandRow="1">
                <a:tableStyleId>{5C22544A-7EE6-4342-B048-85BDC9FD1C3A}</a:tableStyleId>
              </a:tblPr>
              <a:tblGrid>
                <a:gridCol w="1161143">
                  <a:extLst>
                    <a:ext uri="{9D8B030D-6E8A-4147-A177-3AD203B41FA5}">
                      <a16:colId xmlns:a16="http://schemas.microsoft.com/office/drawing/2014/main" val="57440358"/>
                    </a:ext>
                  </a:extLst>
                </a:gridCol>
                <a:gridCol w="1161143">
                  <a:extLst>
                    <a:ext uri="{9D8B030D-6E8A-4147-A177-3AD203B41FA5}">
                      <a16:colId xmlns:a16="http://schemas.microsoft.com/office/drawing/2014/main" val="3994724235"/>
                    </a:ext>
                  </a:extLst>
                </a:gridCol>
                <a:gridCol w="1161143">
                  <a:extLst>
                    <a:ext uri="{9D8B030D-6E8A-4147-A177-3AD203B41FA5}">
                      <a16:colId xmlns:a16="http://schemas.microsoft.com/office/drawing/2014/main" val="4094237918"/>
                    </a:ext>
                  </a:extLst>
                </a:gridCol>
                <a:gridCol w="1161143">
                  <a:extLst>
                    <a:ext uri="{9D8B030D-6E8A-4147-A177-3AD203B41FA5}">
                      <a16:colId xmlns:a16="http://schemas.microsoft.com/office/drawing/2014/main" val="1046098352"/>
                    </a:ext>
                  </a:extLst>
                </a:gridCol>
                <a:gridCol w="1161143">
                  <a:extLst>
                    <a:ext uri="{9D8B030D-6E8A-4147-A177-3AD203B41FA5}">
                      <a16:colId xmlns:a16="http://schemas.microsoft.com/office/drawing/2014/main" val="3767825641"/>
                    </a:ext>
                  </a:extLst>
                </a:gridCol>
                <a:gridCol w="1161143">
                  <a:extLst>
                    <a:ext uri="{9D8B030D-6E8A-4147-A177-3AD203B41FA5}">
                      <a16:colId xmlns:a16="http://schemas.microsoft.com/office/drawing/2014/main" val="544490387"/>
                    </a:ext>
                  </a:extLst>
                </a:gridCol>
                <a:gridCol w="1161143">
                  <a:extLst>
                    <a:ext uri="{9D8B030D-6E8A-4147-A177-3AD203B41FA5}">
                      <a16:colId xmlns:a16="http://schemas.microsoft.com/office/drawing/2014/main" val="4144999245"/>
                    </a:ext>
                  </a:extLst>
                </a:gridCol>
              </a:tblGrid>
              <a:tr h="370840">
                <a:tc>
                  <a:txBody>
                    <a:bodyPr/>
                    <a:lstStyle/>
                    <a:p>
                      <a:pPr algn="ctr"/>
                      <a:r>
                        <a:rPr lang="en-US" b="1" dirty="0"/>
                        <a:t>ID</a:t>
                      </a:r>
                    </a:p>
                  </a:txBody>
                  <a:tcPr anchor="ctr"/>
                </a:tc>
                <a:tc>
                  <a:txBody>
                    <a:bodyPr/>
                    <a:lstStyle/>
                    <a:p>
                      <a:pPr algn="ctr"/>
                      <a:r>
                        <a:rPr lang="en-US" dirty="0"/>
                        <a:t>Chinese</a:t>
                      </a:r>
                    </a:p>
                  </a:txBody>
                  <a:tcPr anchor="ctr"/>
                </a:tc>
                <a:tc>
                  <a:txBody>
                    <a:bodyPr/>
                    <a:lstStyle/>
                    <a:p>
                      <a:pPr algn="ctr"/>
                      <a:r>
                        <a:rPr lang="en-US" dirty="0"/>
                        <a:t>Beijing</a:t>
                      </a:r>
                    </a:p>
                  </a:txBody>
                  <a:tcPr anchor="ctr"/>
                </a:tc>
                <a:tc>
                  <a:txBody>
                    <a:bodyPr/>
                    <a:lstStyle/>
                    <a:p>
                      <a:pPr algn="ctr"/>
                      <a:r>
                        <a:rPr lang="en-US" dirty="0"/>
                        <a:t>Shanghai</a:t>
                      </a:r>
                    </a:p>
                  </a:txBody>
                  <a:tcPr anchor="ctr"/>
                </a:tc>
                <a:tc>
                  <a:txBody>
                    <a:bodyPr/>
                    <a:lstStyle/>
                    <a:p>
                      <a:pPr algn="ctr"/>
                      <a:r>
                        <a:rPr lang="en-US" dirty="0"/>
                        <a:t>Macao</a:t>
                      </a:r>
                    </a:p>
                  </a:txBody>
                  <a:tcPr anchor="ctr"/>
                </a:tc>
                <a:tc>
                  <a:txBody>
                    <a:bodyPr/>
                    <a:lstStyle/>
                    <a:p>
                      <a:pPr algn="ctr"/>
                      <a:r>
                        <a:rPr lang="en-US" dirty="0"/>
                        <a:t>Tokyo</a:t>
                      </a:r>
                    </a:p>
                  </a:txBody>
                  <a:tcPr anchor="ctr"/>
                </a:tc>
                <a:tc>
                  <a:txBody>
                    <a:bodyPr/>
                    <a:lstStyle/>
                    <a:p>
                      <a:pPr algn="ctr"/>
                      <a:r>
                        <a:rPr lang="en-US" dirty="0"/>
                        <a:t>Japan</a:t>
                      </a:r>
                    </a:p>
                  </a:txBody>
                  <a:tcPr anchor="ctr"/>
                </a:tc>
                <a:extLst>
                  <a:ext uri="{0D108BD9-81ED-4DB2-BD59-A6C34878D82A}">
                    <a16:rowId xmlns:a16="http://schemas.microsoft.com/office/drawing/2014/main" val="2358337523"/>
                  </a:ext>
                </a:extLst>
              </a:tr>
              <a:tr h="370840">
                <a:tc>
                  <a:txBody>
                    <a:bodyPr/>
                    <a:lstStyle/>
                    <a:p>
                      <a:pPr algn="ctr"/>
                      <a:r>
                        <a:rPr lang="en-US" b="1" dirty="0"/>
                        <a:t>5</a:t>
                      </a:r>
                    </a:p>
                  </a:txBody>
                  <a:tcPr anchor="ctr"/>
                </a:tc>
                <a:tc>
                  <a:txBody>
                    <a:bodyPr/>
                    <a:lstStyle/>
                    <a:p>
                      <a:pPr algn="ctr"/>
                      <a:r>
                        <a:rPr lang="en-US" dirty="0"/>
                        <a:t>3</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1</a:t>
                      </a:r>
                    </a:p>
                  </a:txBody>
                  <a:tcPr anchor="ctr"/>
                </a:tc>
                <a:tc>
                  <a:txBody>
                    <a:bodyPr/>
                    <a:lstStyle/>
                    <a:p>
                      <a:pPr algn="ctr"/>
                      <a:r>
                        <a:rPr lang="en-US" dirty="0"/>
                        <a:t>1</a:t>
                      </a:r>
                    </a:p>
                  </a:txBody>
                  <a:tcPr anchor="ctr"/>
                </a:tc>
                <a:extLst>
                  <a:ext uri="{0D108BD9-81ED-4DB2-BD59-A6C34878D82A}">
                    <a16:rowId xmlns:a16="http://schemas.microsoft.com/office/drawing/2014/main" val="1185325976"/>
                  </a:ext>
                </a:extLst>
              </a:tr>
              <a:tr h="370840">
                <a:tc>
                  <a:txBody>
                    <a:bodyPr/>
                    <a:lstStyle/>
                    <a:p>
                      <a:pPr algn="ctr"/>
                      <a:r>
                        <a:rPr lang="en-US" b="1" dirty="0"/>
                        <a:t>6</a:t>
                      </a:r>
                    </a:p>
                  </a:txBody>
                  <a:tcPr anchor="ctr"/>
                </a:tc>
                <a:tc>
                  <a:txBody>
                    <a:bodyPr/>
                    <a:lstStyle/>
                    <a:p>
                      <a:pPr algn="ctr"/>
                      <a:r>
                        <a:rPr lang="en-US" dirty="0"/>
                        <a:t>0</a:t>
                      </a:r>
                    </a:p>
                  </a:txBody>
                  <a:tcPr anchor="ctr"/>
                </a:tc>
                <a:tc>
                  <a:txBody>
                    <a:bodyPr/>
                    <a:lstStyle/>
                    <a:p>
                      <a:pPr algn="ctr"/>
                      <a:r>
                        <a:rPr lang="en-US" dirty="0"/>
                        <a:t>1</a:t>
                      </a:r>
                    </a:p>
                  </a:txBody>
                  <a:tcPr anchor="ctr"/>
                </a:tc>
                <a:tc>
                  <a:txBody>
                    <a:bodyPr/>
                    <a:lstStyle/>
                    <a:p>
                      <a:pPr algn="ctr"/>
                      <a:r>
                        <a:rPr lang="en-US" dirty="0"/>
                        <a:t>1</a:t>
                      </a:r>
                    </a:p>
                  </a:txBody>
                  <a:tcPr anchor="ctr"/>
                </a:tc>
                <a:tc>
                  <a:txBody>
                    <a:bodyPr/>
                    <a:lstStyle/>
                    <a:p>
                      <a:pPr algn="ctr"/>
                      <a:r>
                        <a:rPr lang="en-US" dirty="0"/>
                        <a:t>1</a:t>
                      </a:r>
                    </a:p>
                  </a:txBody>
                  <a:tcPr anchor="ctr"/>
                </a:tc>
                <a:tc>
                  <a:txBody>
                    <a:bodyPr/>
                    <a:lstStyle/>
                    <a:p>
                      <a:pPr algn="ctr"/>
                      <a:r>
                        <a:rPr lang="en-US" dirty="0"/>
                        <a:t>0</a:t>
                      </a:r>
                    </a:p>
                  </a:txBody>
                  <a:tcPr anchor="ctr"/>
                </a:tc>
                <a:tc>
                  <a:txBody>
                    <a:bodyPr/>
                    <a:lstStyle/>
                    <a:p>
                      <a:pPr algn="ctr"/>
                      <a:r>
                        <a:rPr lang="en-US" dirty="0"/>
                        <a:t>0</a:t>
                      </a:r>
                    </a:p>
                  </a:txBody>
                  <a:tcPr anchor="ctr"/>
                </a:tc>
                <a:extLst>
                  <a:ext uri="{0D108BD9-81ED-4DB2-BD59-A6C34878D82A}">
                    <a16:rowId xmlns:a16="http://schemas.microsoft.com/office/drawing/2014/main" val="2827943254"/>
                  </a:ext>
                </a:extLst>
              </a:tr>
            </a:tbl>
          </a:graphicData>
        </a:graphic>
      </p:graphicFrame>
    </p:spTree>
    <p:extLst>
      <p:ext uri="{BB962C8B-B14F-4D97-AF65-F5344CB8AC3E}">
        <p14:creationId xmlns:p14="http://schemas.microsoft.com/office/powerpoint/2010/main" val="26801015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Calculate Distances</a:t>
            </a:r>
          </a:p>
        </p:txBody>
      </p:sp>
      <p:sp>
        <p:nvSpPr>
          <p:cNvPr id="7" name="Slide Number Placeholder 6"/>
          <p:cNvSpPr>
            <a:spLocks noGrp="1"/>
          </p:cNvSpPr>
          <p:nvPr>
            <p:ph type="sldNum" sz="quarter" idx="12"/>
          </p:nvPr>
        </p:nvSpPr>
        <p:spPr/>
        <p:txBody>
          <a:bodyPr/>
          <a:lstStyle/>
          <a:p>
            <a:fld id="{1C20BA80-1909-427C-B3BD-3DD8AEAFD5BE}" type="slidenum">
              <a:rPr lang="en-US" smtClean="0"/>
              <a:t>18</a:t>
            </a:fld>
            <a:endParaRPr lang="en-US" dirty="0"/>
          </a:p>
        </p:txBody>
      </p:sp>
      <p:sp>
        <p:nvSpPr>
          <p:cNvPr id="4" name="Footer Placeholder 3">
            <a:extLst>
              <a:ext uri="{FF2B5EF4-FFF2-40B4-BE49-F238E27FC236}">
                <a16:creationId xmlns:a16="http://schemas.microsoft.com/office/drawing/2014/main" id="{21F904B5-CB5D-4126-BEEB-C8FCA1C79972}"/>
              </a:ext>
            </a:extLst>
          </p:cNvPr>
          <p:cNvSpPr>
            <a:spLocks noGrp="1"/>
          </p:cNvSpPr>
          <p:nvPr>
            <p:ph type="ftr" sz="quarter" idx="11"/>
          </p:nvPr>
        </p:nvSpPr>
        <p:spPr/>
        <p:txBody>
          <a:bodyPr/>
          <a:lstStyle/>
          <a:p>
            <a:r>
              <a:rPr lang="en-US"/>
              <a:t>Copyright © 2021 by Ming-Long Lam, Ph.D.</a:t>
            </a:r>
            <a:endParaRPr lang="en-US" dirty="0"/>
          </a:p>
        </p:txBody>
      </p:sp>
      <p:sp>
        <p:nvSpPr>
          <p:cNvPr id="5" name="Content Placeholder 4">
            <a:extLst>
              <a:ext uri="{FF2B5EF4-FFF2-40B4-BE49-F238E27FC236}">
                <a16:creationId xmlns:a16="http://schemas.microsoft.com/office/drawing/2014/main" id="{C21AA507-1D6D-406F-AA88-AFB5AFC58E6B}"/>
              </a:ext>
            </a:extLst>
          </p:cNvPr>
          <p:cNvSpPr>
            <a:spLocks noGrp="1"/>
          </p:cNvSpPr>
          <p:nvPr>
            <p:ph idx="1"/>
          </p:nvPr>
        </p:nvSpPr>
        <p:spPr>
          <a:xfrm>
            <a:off x="502298" y="1821640"/>
            <a:ext cx="5450633" cy="4351338"/>
          </a:xfrm>
          <a:solidFill>
            <a:schemeClr val="accent2">
              <a:lumMod val="20000"/>
              <a:lumOff val="80000"/>
            </a:schemeClr>
          </a:solidFill>
          <a:ln w="19050">
            <a:solidFill>
              <a:schemeClr val="tx1"/>
            </a:solidFill>
          </a:ln>
        </p:spPr>
        <p:txBody>
          <a:bodyPr>
            <a:noAutofit/>
          </a:bodyPr>
          <a:lstStyle/>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import numpy</a:t>
            </a:r>
          </a:p>
          <a:p>
            <a:pPr marL="0" indent="0">
              <a:lnSpc>
                <a:spcPct val="100000"/>
              </a:lnSpc>
              <a:spcBef>
                <a:spcPts val="0"/>
              </a:spcBef>
              <a:buNone/>
            </a:pPr>
            <a:endParaRPr lang="en-US" sz="1200" b="1" dirty="0">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def </a:t>
            </a:r>
            <a:r>
              <a:rPr lang="en-US" sz="1200" b="1" dirty="0" err="1">
                <a:latin typeface="Courier New" panose="02070309020205020404" pitchFamily="49" charset="0"/>
                <a:cs typeface="Courier New" panose="02070309020205020404" pitchFamily="49" charset="0"/>
              </a:rPr>
              <a:t>CosineD</a:t>
            </a:r>
            <a:r>
              <a:rPr lang="en-US" sz="1200" b="1" dirty="0">
                <a:latin typeface="Courier New" panose="02070309020205020404" pitchFamily="49" charset="0"/>
                <a:cs typeface="Courier New" panose="02070309020205020404" pitchFamily="49" charset="0"/>
              </a:rPr>
              <a:t> (x, y):</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normX</a:t>
            </a:r>
            <a:r>
              <a:rPr lang="en-US" sz="1200" b="1" dirty="0">
                <a:latin typeface="Courier New" panose="02070309020205020404" pitchFamily="49" charset="0"/>
                <a:cs typeface="Courier New" panose="02070309020205020404" pitchFamily="49" charset="0"/>
              </a:rPr>
              <a:t> = </a:t>
            </a:r>
            <a:r>
              <a:rPr lang="en-US" sz="1200" b="1" dirty="0" err="1">
                <a:latin typeface="Courier New" panose="02070309020205020404" pitchFamily="49" charset="0"/>
                <a:cs typeface="Courier New" panose="02070309020205020404" pitchFamily="49" charset="0"/>
              </a:rPr>
              <a:t>numpy.sqrt</a:t>
            </a:r>
            <a:r>
              <a:rPr lang="en-US" sz="1200" b="1" dirty="0">
                <a:latin typeface="Courier New" panose="02070309020205020404" pitchFamily="49" charset="0"/>
                <a:cs typeface="Courier New" panose="02070309020205020404" pitchFamily="49" charset="0"/>
              </a:rPr>
              <a:t>(numpy.dot(x, x))</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normY</a:t>
            </a:r>
            <a:r>
              <a:rPr lang="en-US" sz="1200" b="1" dirty="0">
                <a:latin typeface="Courier New" panose="02070309020205020404" pitchFamily="49" charset="0"/>
                <a:cs typeface="Courier New" panose="02070309020205020404" pitchFamily="49" charset="0"/>
              </a:rPr>
              <a:t> = </a:t>
            </a:r>
            <a:r>
              <a:rPr lang="en-US" sz="1200" b="1" dirty="0" err="1">
                <a:latin typeface="Courier New" panose="02070309020205020404" pitchFamily="49" charset="0"/>
                <a:cs typeface="Courier New" panose="02070309020205020404" pitchFamily="49" charset="0"/>
              </a:rPr>
              <a:t>numpy.sqrt</a:t>
            </a:r>
            <a:r>
              <a:rPr lang="en-US" sz="1200" b="1" dirty="0">
                <a:latin typeface="Courier New" panose="02070309020205020404" pitchFamily="49" charset="0"/>
                <a:cs typeface="Courier New" panose="02070309020205020404" pitchFamily="49" charset="0"/>
              </a:rPr>
              <a:t>(numpy.dot(y, y))</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   if (</a:t>
            </a:r>
            <a:r>
              <a:rPr lang="en-US" sz="1200" b="1" dirty="0" err="1">
                <a:latin typeface="Courier New" panose="02070309020205020404" pitchFamily="49" charset="0"/>
                <a:cs typeface="Courier New" panose="02070309020205020404" pitchFamily="49" charset="0"/>
              </a:rPr>
              <a:t>normX</a:t>
            </a:r>
            <a:r>
              <a:rPr lang="en-US" sz="1200" b="1" dirty="0">
                <a:latin typeface="Courier New" panose="02070309020205020404" pitchFamily="49" charset="0"/>
                <a:cs typeface="Courier New" panose="02070309020205020404" pitchFamily="49" charset="0"/>
              </a:rPr>
              <a:t> &gt; 0.0 and </a:t>
            </a:r>
            <a:r>
              <a:rPr lang="en-US" sz="1200" b="1" dirty="0" err="1">
                <a:latin typeface="Courier New" panose="02070309020205020404" pitchFamily="49" charset="0"/>
                <a:cs typeface="Courier New" panose="02070309020205020404" pitchFamily="49" charset="0"/>
              </a:rPr>
              <a:t>normY</a:t>
            </a:r>
            <a:r>
              <a:rPr lang="en-US" sz="1200" b="1" dirty="0">
                <a:latin typeface="Courier New" panose="02070309020205020404" pitchFamily="49" charset="0"/>
                <a:cs typeface="Courier New" panose="02070309020205020404" pitchFamily="49" charset="0"/>
              </a:rPr>
              <a:t> &gt; 0.0):</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outDistance</a:t>
            </a:r>
            <a:r>
              <a:rPr lang="en-US" sz="1200" b="1" dirty="0">
                <a:latin typeface="Courier New" panose="02070309020205020404" pitchFamily="49" charset="0"/>
                <a:cs typeface="Courier New" panose="02070309020205020404" pitchFamily="49" charset="0"/>
              </a:rPr>
              <a:t> = 1.0 - numpy.dot(x, y) / </a:t>
            </a:r>
            <a:r>
              <a:rPr lang="en-US" sz="1200" b="1" dirty="0" err="1">
                <a:latin typeface="Courier New" panose="02070309020205020404" pitchFamily="49" charset="0"/>
                <a:cs typeface="Courier New" panose="02070309020205020404" pitchFamily="49" charset="0"/>
              </a:rPr>
              <a:t>normX</a:t>
            </a:r>
            <a:r>
              <a:rPr lang="en-US" sz="1200" b="1" dirty="0">
                <a:latin typeface="Courier New" panose="02070309020205020404" pitchFamily="49" charset="0"/>
                <a:cs typeface="Courier New" panose="02070309020205020404" pitchFamily="49" charset="0"/>
              </a:rPr>
              <a:t> / </a:t>
            </a:r>
            <a:r>
              <a:rPr lang="en-US" sz="1200" b="1" dirty="0" err="1">
                <a:latin typeface="Courier New" panose="02070309020205020404" pitchFamily="49" charset="0"/>
                <a:cs typeface="Courier New" panose="02070309020205020404" pitchFamily="49" charset="0"/>
              </a:rPr>
              <a:t>normY</a:t>
            </a:r>
            <a:endParaRPr lang="en-US" sz="1200" b="1" dirty="0">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   else:</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outDistance</a:t>
            </a:r>
            <a:r>
              <a:rPr lang="en-US" sz="1200" b="1" dirty="0">
                <a:latin typeface="Courier New" panose="02070309020205020404" pitchFamily="49" charset="0"/>
                <a:cs typeface="Courier New" panose="02070309020205020404" pitchFamily="49" charset="0"/>
              </a:rPr>
              <a:t> = </a:t>
            </a:r>
            <a:r>
              <a:rPr lang="en-US" sz="1200" b="1" dirty="0" err="1">
                <a:latin typeface="Courier New" panose="02070309020205020404" pitchFamily="49" charset="0"/>
                <a:cs typeface="Courier New" panose="02070309020205020404" pitchFamily="49" charset="0"/>
              </a:rPr>
              <a:t>numpy.NaN</a:t>
            </a:r>
            <a:endParaRPr lang="en-US" sz="1200" b="1" dirty="0">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   return (</a:t>
            </a:r>
            <a:r>
              <a:rPr lang="en-US" sz="1200" b="1" dirty="0" err="1">
                <a:latin typeface="Courier New" panose="02070309020205020404" pitchFamily="49" charset="0"/>
                <a:cs typeface="Courier New" panose="02070309020205020404" pitchFamily="49" charset="0"/>
              </a:rPr>
              <a:t>outDistance</a:t>
            </a:r>
            <a:r>
              <a:rPr lang="en-US" sz="1200" b="1" dirty="0">
                <a:latin typeface="Courier New" panose="02070309020205020404" pitchFamily="49" charset="0"/>
                <a:cs typeface="Courier New" panose="02070309020205020404" pitchFamily="49" charset="0"/>
              </a:rPr>
              <a:t>)</a:t>
            </a:r>
          </a:p>
          <a:p>
            <a:pPr marL="0" indent="0">
              <a:lnSpc>
                <a:spcPct val="100000"/>
              </a:lnSpc>
              <a:spcBef>
                <a:spcPts val="0"/>
              </a:spcBef>
              <a:buNone/>
            </a:pPr>
            <a:endParaRPr lang="en-US" sz="1200" b="1" dirty="0">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X = </a:t>
            </a:r>
            <a:r>
              <a:rPr lang="en-US" sz="1200" b="1" dirty="0" err="1">
                <a:latin typeface="Courier New" panose="02070309020205020404" pitchFamily="49" charset="0"/>
                <a:cs typeface="Courier New" panose="02070309020205020404" pitchFamily="49" charset="0"/>
              </a:rPr>
              <a:t>numpy.array</a:t>
            </a:r>
            <a:r>
              <a:rPr lang="en-US" sz="1200" b="1" dirty="0">
                <a:latin typeface="Courier New" panose="02070309020205020404" pitchFamily="49" charset="0"/>
                <a:cs typeface="Courier New" panose="02070309020205020404" pitchFamily="49" charset="0"/>
              </a:rPr>
              <a:t>([[2,1,0,0,0,0],</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                 [2,0,1,0,0,0],</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                 [1,0,0,1,0,0],</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                 [1,0,0,0,1,1]])</a:t>
            </a:r>
          </a:p>
          <a:p>
            <a:pPr marL="0" indent="0">
              <a:lnSpc>
                <a:spcPct val="100000"/>
              </a:lnSpc>
              <a:spcBef>
                <a:spcPts val="0"/>
              </a:spcBef>
              <a:buNone/>
            </a:pPr>
            <a:endParaRPr lang="en-US" sz="1200" b="1" dirty="0">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P = </a:t>
            </a:r>
            <a:r>
              <a:rPr lang="en-US" sz="1200" b="1" dirty="0" err="1">
                <a:latin typeface="Courier New" panose="02070309020205020404" pitchFamily="49" charset="0"/>
                <a:cs typeface="Courier New" panose="02070309020205020404" pitchFamily="49" charset="0"/>
              </a:rPr>
              <a:t>numpy.array</a:t>
            </a:r>
            <a:r>
              <a:rPr lang="en-US" sz="1200" b="1" dirty="0">
                <a:latin typeface="Courier New" panose="02070309020205020404" pitchFamily="49" charset="0"/>
                <a:cs typeface="Courier New" panose="02070309020205020404" pitchFamily="49" charset="0"/>
              </a:rPr>
              <a:t>([[3,0,0,0,1,1],</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                 [0,1,1,1,0,0]])</a:t>
            </a:r>
          </a:p>
          <a:p>
            <a:pPr marL="0" indent="0">
              <a:lnSpc>
                <a:spcPct val="100000"/>
              </a:lnSpc>
              <a:spcBef>
                <a:spcPts val="0"/>
              </a:spcBef>
              <a:buNone/>
            </a:pPr>
            <a:endParaRPr lang="en-US" sz="1200" b="1" dirty="0">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1200" b="1" dirty="0" err="1">
                <a:latin typeface="Courier New" panose="02070309020205020404" pitchFamily="49" charset="0"/>
                <a:cs typeface="Courier New" panose="02070309020205020404" pitchFamily="49" charset="0"/>
              </a:rPr>
              <a:t>cosine_D</a:t>
            </a:r>
            <a:r>
              <a:rPr lang="en-US" sz="1200" b="1" dirty="0">
                <a:latin typeface="Courier New" panose="02070309020205020404" pitchFamily="49" charset="0"/>
                <a:cs typeface="Courier New" panose="02070309020205020404" pitchFamily="49" charset="0"/>
              </a:rPr>
              <a:t> = </a:t>
            </a:r>
            <a:r>
              <a:rPr lang="en-US" sz="1200" b="1" dirty="0" err="1">
                <a:latin typeface="Courier New" panose="02070309020205020404" pitchFamily="49" charset="0"/>
                <a:cs typeface="Courier New" panose="02070309020205020404" pitchFamily="49" charset="0"/>
              </a:rPr>
              <a:t>numpy.zeros</a:t>
            </a:r>
            <a:r>
              <a:rPr lang="en-US" sz="1200" b="1" dirty="0">
                <a:latin typeface="Courier New" panose="02070309020205020404" pitchFamily="49" charset="0"/>
                <a:cs typeface="Courier New" panose="02070309020205020404" pitchFamily="49" charset="0"/>
              </a:rPr>
              <a:t>((4,2))</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for </a:t>
            </a:r>
            <a:r>
              <a:rPr lang="en-US" sz="1200" b="1" dirty="0" err="1">
                <a:latin typeface="Courier New" panose="02070309020205020404" pitchFamily="49" charset="0"/>
                <a:cs typeface="Courier New" panose="02070309020205020404" pitchFamily="49" charset="0"/>
              </a:rPr>
              <a:t>i</a:t>
            </a:r>
            <a:r>
              <a:rPr lang="en-US" sz="1200" b="1" dirty="0">
                <a:latin typeface="Courier New" panose="02070309020205020404" pitchFamily="49" charset="0"/>
                <a:cs typeface="Courier New" panose="02070309020205020404" pitchFamily="49" charset="0"/>
              </a:rPr>
              <a:t> in range(4):</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   for j in range(2):</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cosine_D</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i,j</a:t>
            </a:r>
            <a:r>
              <a:rPr lang="en-US" sz="1200" b="1" dirty="0">
                <a:latin typeface="Courier New" panose="02070309020205020404" pitchFamily="49" charset="0"/>
                <a:cs typeface="Courier New" panose="02070309020205020404" pitchFamily="49" charset="0"/>
              </a:rPr>
              <a:t>] = </a:t>
            </a:r>
            <a:r>
              <a:rPr lang="en-US" sz="1200" b="1" dirty="0" err="1">
                <a:latin typeface="Courier New" panose="02070309020205020404" pitchFamily="49" charset="0"/>
                <a:cs typeface="Courier New" panose="02070309020205020404" pitchFamily="49" charset="0"/>
              </a:rPr>
              <a:t>CosineD</a:t>
            </a:r>
            <a:r>
              <a:rPr lang="en-US" sz="1200" b="1" dirty="0">
                <a:latin typeface="Courier New" panose="02070309020205020404" pitchFamily="49" charset="0"/>
                <a:cs typeface="Courier New" panose="02070309020205020404" pitchFamily="49" charset="0"/>
              </a:rPr>
              <a:t>(X[</a:t>
            </a:r>
            <a:r>
              <a:rPr lang="en-US" sz="1200" b="1" dirty="0" err="1">
                <a:latin typeface="Courier New" panose="02070309020205020404" pitchFamily="49" charset="0"/>
                <a:cs typeface="Courier New" panose="02070309020205020404" pitchFamily="49" charset="0"/>
              </a:rPr>
              <a:t>i</a:t>
            </a:r>
            <a:r>
              <a:rPr lang="en-US" sz="1200" b="1" dirty="0">
                <a:latin typeface="Courier New" panose="02070309020205020404" pitchFamily="49" charset="0"/>
                <a:cs typeface="Courier New" panose="02070309020205020404" pitchFamily="49" charset="0"/>
              </a:rPr>
              <a:t>,:], P[j,:])</a:t>
            </a:r>
          </a:p>
        </p:txBody>
      </p:sp>
      <p:graphicFrame>
        <p:nvGraphicFramePr>
          <p:cNvPr id="8" name="Table 7">
            <a:extLst>
              <a:ext uri="{FF2B5EF4-FFF2-40B4-BE49-F238E27FC236}">
                <a16:creationId xmlns:a16="http://schemas.microsoft.com/office/drawing/2014/main" id="{BBB8F11E-6569-4D5F-A7A1-1555AC3F0863}"/>
              </a:ext>
            </a:extLst>
          </p:cNvPr>
          <p:cNvGraphicFramePr>
            <a:graphicFrameLocks noGrp="1"/>
          </p:cNvGraphicFramePr>
          <p:nvPr/>
        </p:nvGraphicFramePr>
        <p:xfrm>
          <a:off x="6324600" y="2122789"/>
          <a:ext cx="4312299" cy="1874520"/>
        </p:xfrm>
        <a:graphic>
          <a:graphicData uri="http://schemas.openxmlformats.org/drawingml/2006/table">
            <a:tbl>
              <a:tblPr>
                <a:tableStyleId>{9D7B26C5-4107-4FEC-AEDC-1716B250A1EF}</a:tableStyleId>
              </a:tblPr>
              <a:tblGrid>
                <a:gridCol w="1437433">
                  <a:extLst>
                    <a:ext uri="{9D8B030D-6E8A-4147-A177-3AD203B41FA5}">
                      <a16:colId xmlns:a16="http://schemas.microsoft.com/office/drawing/2014/main" val="3418319282"/>
                    </a:ext>
                  </a:extLst>
                </a:gridCol>
                <a:gridCol w="1437433">
                  <a:extLst>
                    <a:ext uri="{9D8B030D-6E8A-4147-A177-3AD203B41FA5}">
                      <a16:colId xmlns:a16="http://schemas.microsoft.com/office/drawing/2014/main" val="1326787122"/>
                    </a:ext>
                  </a:extLst>
                </a:gridCol>
                <a:gridCol w="1437433">
                  <a:extLst>
                    <a:ext uri="{9D8B030D-6E8A-4147-A177-3AD203B41FA5}">
                      <a16:colId xmlns:a16="http://schemas.microsoft.com/office/drawing/2014/main" val="116684233"/>
                    </a:ext>
                  </a:extLst>
                </a:gridCol>
              </a:tblGrid>
              <a:tr h="182880">
                <a:tc>
                  <a:txBody>
                    <a:bodyPr/>
                    <a:lstStyle/>
                    <a:p>
                      <a:pPr algn="ctr" fontAlgn="b"/>
                      <a:endParaRPr lang="en-US" sz="2000" b="0" i="0" u="none" strike="noStrike" dirty="0">
                        <a:solidFill>
                          <a:srgbClr val="000000"/>
                        </a:solidFill>
                        <a:effectLst/>
                        <a:latin typeface="Calibri" panose="020F0502020204030204" pitchFamily="34" charset="0"/>
                      </a:endParaRPr>
                    </a:p>
                  </a:txBody>
                  <a:tcPr marL="7620" marR="7620" marT="7620" marB="0" anchor="b">
                    <a:lnR w="12700" cap="flat" cmpd="sng" algn="ctr">
                      <a:solidFill>
                        <a:schemeClr val="tx1"/>
                      </a:solidFill>
                      <a:prstDash val="solid"/>
                      <a:round/>
                      <a:headEnd type="none" w="med" len="med"/>
                      <a:tailEnd type="none" w="med" len="med"/>
                    </a:lnR>
                  </a:tcPr>
                </a:tc>
                <a:tc gridSpan="2">
                  <a:txBody>
                    <a:bodyPr/>
                    <a:lstStyle/>
                    <a:p>
                      <a:pPr algn="ctr" fontAlgn="b"/>
                      <a:r>
                        <a:rPr lang="en-US" sz="2000" u="none" strike="noStrike" dirty="0">
                          <a:effectLst/>
                        </a:rPr>
                        <a:t>Probe</a:t>
                      </a:r>
                      <a:endParaRPr lang="en-US" sz="20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tcPr>
                </a:tc>
                <a:tc hMerge="1">
                  <a:txBody>
                    <a:bodyPr/>
                    <a:lstStyle/>
                    <a:p>
                      <a:pPr algn="ctr" fontAlgn="b"/>
                      <a:endParaRPr lang="en-US" sz="20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52333573"/>
                  </a:ext>
                </a:extLst>
              </a:tr>
              <a:tr h="182880">
                <a:tc>
                  <a:txBody>
                    <a:bodyPr/>
                    <a:lstStyle/>
                    <a:p>
                      <a:pPr algn="ctr" fontAlgn="b"/>
                      <a:r>
                        <a:rPr lang="en-US" sz="2000" u="none" strike="noStrike" dirty="0">
                          <a:effectLst/>
                        </a:rPr>
                        <a:t>Data</a:t>
                      </a:r>
                      <a:endParaRPr lang="en-US" sz="2000" b="0" i="0" u="none" strike="noStrike" dirty="0">
                        <a:solidFill>
                          <a:srgbClr val="000000"/>
                        </a:solidFill>
                        <a:effectLst/>
                        <a:latin typeface="Calibri" panose="020F0502020204030204" pitchFamily="34" charset="0"/>
                      </a:endParaRPr>
                    </a:p>
                  </a:txBody>
                  <a:tcPr marL="7620" marR="7620" marT="7620"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fontAlgn="b"/>
                      <a:r>
                        <a:rPr lang="en-US" sz="2000" u="none" strike="noStrike" dirty="0">
                          <a:effectLst/>
                        </a:rPr>
                        <a:t>5</a:t>
                      </a:r>
                      <a:endParaRPr lang="en-US" sz="20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fontAlgn="b"/>
                      <a:r>
                        <a:rPr lang="en-US" sz="2000" u="none" strike="noStrike" dirty="0">
                          <a:effectLst/>
                        </a:rPr>
                        <a:t>6</a:t>
                      </a:r>
                      <a:endParaRPr lang="en-US" sz="2000" b="0" i="0" u="none" strike="noStrike" dirty="0">
                        <a:solidFill>
                          <a:srgbClr val="000000"/>
                        </a:solidFill>
                        <a:effectLst/>
                        <a:latin typeface="Calibri" panose="020F0502020204030204" pitchFamily="34" charset="0"/>
                      </a:endParaRPr>
                    </a:p>
                  </a:txBody>
                  <a:tcPr marL="7620" marR="7620" marT="7620" marB="0" anchor="b">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6414485"/>
                  </a:ext>
                </a:extLst>
              </a:tr>
              <a:tr h="182880">
                <a:tc>
                  <a:txBody>
                    <a:bodyPr/>
                    <a:lstStyle/>
                    <a:p>
                      <a:pPr algn="ctr" fontAlgn="b"/>
                      <a:r>
                        <a:rPr lang="en-US" sz="2000" u="none" strike="noStrike" dirty="0">
                          <a:effectLst/>
                        </a:rPr>
                        <a:t>1</a:t>
                      </a:r>
                      <a:endParaRPr lang="en-US" sz="2000" b="0" i="0" u="none" strike="noStrike" dirty="0">
                        <a:solidFill>
                          <a:srgbClr val="000000"/>
                        </a:solidFill>
                        <a:effectLst/>
                        <a:latin typeface="Calibri" panose="020F0502020204030204" pitchFamily="34" charset="0"/>
                      </a:endParaRPr>
                    </a:p>
                  </a:txBody>
                  <a:tcPr marL="7620" marR="7620" marT="7620"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fontAlgn="b"/>
                      <a:r>
                        <a:rPr lang="en-US" sz="2000" u="none" strike="noStrike" dirty="0">
                          <a:effectLst/>
                        </a:rPr>
                        <a:t>0.19</a:t>
                      </a:r>
                      <a:endParaRPr lang="en-US" sz="20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fontAlgn="b"/>
                      <a:r>
                        <a:rPr lang="en-US" sz="2000" u="none" strike="noStrike" dirty="0">
                          <a:effectLst/>
                        </a:rPr>
                        <a:t>0.74</a:t>
                      </a:r>
                      <a:endParaRPr lang="en-US" sz="2000" b="0" i="0" u="none" strike="noStrike" dirty="0">
                        <a:solidFill>
                          <a:srgbClr val="000000"/>
                        </a:solidFill>
                        <a:effectLst/>
                        <a:latin typeface="Calibri" panose="020F0502020204030204" pitchFamily="34" charset="0"/>
                      </a:endParaRPr>
                    </a:p>
                  </a:txBody>
                  <a:tcPr marL="7620" marR="7620" marT="7620" marB="0" anchor="b">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053157410"/>
                  </a:ext>
                </a:extLst>
              </a:tr>
              <a:tr h="182880">
                <a:tc>
                  <a:txBody>
                    <a:bodyPr/>
                    <a:lstStyle/>
                    <a:p>
                      <a:pPr algn="ctr" fontAlgn="b"/>
                      <a:r>
                        <a:rPr lang="en-US" sz="2000" u="none" strike="noStrike" dirty="0">
                          <a:effectLst/>
                        </a:rPr>
                        <a:t>2</a:t>
                      </a:r>
                      <a:endParaRPr lang="en-US" sz="2000" b="0" i="0" u="none" strike="noStrike" dirty="0">
                        <a:solidFill>
                          <a:srgbClr val="000000"/>
                        </a:solidFill>
                        <a:effectLst/>
                        <a:latin typeface="Calibri" panose="020F0502020204030204" pitchFamily="34" charset="0"/>
                      </a:endParaRPr>
                    </a:p>
                  </a:txBody>
                  <a:tcPr marL="7620" marR="7620" marT="7620" marB="0" anchor="b">
                    <a:lnR w="12700" cap="flat" cmpd="sng" algn="ctr">
                      <a:solidFill>
                        <a:schemeClr val="tx1"/>
                      </a:solidFill>
                      <a:prstDash val="solid"/>
                      <a:round/>
                      <a:headEnd type="none" w="med" len="med"/>
                      <a:tailEnd type="none" w="med" len="med"/>
                    </a:lnR>
                  </a:tcPr>
                </a:tc>
                <a:tc>
                  <a:txBody>
                    <a:bodyPr/>
                    <a:lstStyle/>
                    <a:p>
                      <a:pPr algn="ctr" fontAlgn="b"/>
                      <a:r>
                        <a:rPr lang="en-US" sz="2000" u="none" strike="noStrike">
                          <a:effectLst/>
                        </a:rPr>
                        <a:t>0.19</a:t>
                      </a:r>
                      <a:endParaRPr lang="en-US" sz="20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tcPr>
                </a:tc>
                <a:tc>
                  <a:txBody>
                    <a:bodyPr/>
                    <a:lstStyle/>
                    <a:p>
                      <a:pPr algn="ctr" fontAlgn="b"/>
                      <a:r>
                        <a:rPr lang="en-US" sz="2000" u="none" strike="noStrike" dirty="0">
                          <a:effectLst/>
                        </a:rPr>
                        <a:t>0.74</a:t>
                      </a:r>
                      <a:endParaRPr lang="en-US" sz="20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073800014"/>
                  </a:ext>
                </a:extLst>
              </a:tr>
              <a:tr h="182880">
                <a:tc>
                  <a:txBody>
                    <a:bodyPr/>
                    <a:lstStyle/>
                    <a:p>
                      <a:pPr algn="ctr" fontAlgn="b"/>
                      <a:r>
                        <a:rPr lang="en-US" sz="2000" u="none" strike="noStrike" dirty="0">
                          <a:effectLst/>
                        </a:rPr>
                        <a:t>3</a:t>
                      </a:r>
                      <a:endParaRPr lang="en-US" sz="2000" b="0" i="0" u="none" strike="noStrike" dirty="0">
                        <a:solidFill>
                          <a:srgbClr val="000000"/>
                        </a:solidFill>
                        <a:effectLst/>
                        <a:latin typeface="Calibri" panose="020F0502020204030204" pitchFamily="34" charset="0"/>
                      </a:endParaRPr>
                    </a:p>
                  </a:txBody>
                  <a:tcPr marL="7620" marR="7620" marT="7620" marB="0" anchor="b">
                    <a:lnR w="12700" cap="flat" cmpd="sng" algn="ctr">
                      <a:solidFill>
                        <a:schemeClr val="tx1"/>
                      </a:solidFill>
                      <a:prstDash val="solid"/>
                      <a:round/>
                      <a:headEnd type="none" w="med" len="med"/>
                      <a:tailEnd type="none" w="med" len="med"/>
                    </a:lnR>
                  </a:tcPr>
                </a:tc>
                <a:tc>
                  <a:txBody>
                    <a:bodyPr/>
                    <a:lstStyle/>
                    <a:p>
                      <a:pPr algn="ctr" fontAlgn="b"/>
                      <a:r>
                        <a:rPr lang="en-US" sz="2000" u="none" strike="noStrike">
                          <a:effectLst/>
                        </a:rPr>
                        <a:t>0.36</a:t>
                      </a:r>
                      <a:endParaRPr lang="en-US" sz="20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tcPr>
                </a:tc>
                <a:tc>
                  <a:txBody>
                    <a:bodyPr/>
                    <a:lstStyle/>
                    <a:p>
                      <a:pPr algn="ctr" fontAlgn="b"/>
                      <a:r>
                        <a:rPr lang="en-US" sz="2000" u="none" strike="noStrike" dirty="0">
                          <a:effectLst/>
                        </a:rPr>
                        <a:t>0.59</a:t>
                      </a:r>
                      <a:endParaRPr lang="en-US" sz="20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00405897"/>
                  </a:ext>
                </a:extLst>
              </a:tr>
              <a:tr h="182880">
                <a:tc>
                  <a:txBody>
                    <a:bodyPr/>
                    <a:lstStyle/>
                    <a:p>
                      <a:pPr algn="ctr" fontAlgn="b"/>
                      <a:r>
                        <a:rPr lang="en-US" sz="2000" u="none" strike="noStrike" dirty="0">
                          <a:effectLst/>
                        </a:rPr>
                        <a:t>4</a:t>
                      </a:r>
                      <a:endParaRPr lang="en-US" sz="2000" b="0" i="0" u="none" strike="noStrike" dirty="0">
                        <a:solidFill>
                          <a:srgbClr val="000000"/>
                        </a:solidFill>
                        <a:effectLst/>
                        <a:latin typeface="Calibri" panose="020F0502020204030204" pitchFamily="34" charset="0"/>
                      </a:endParaRPr>
                    </a:p>
                  </a:txBody>
                  <a:tcPr marL="7620" marR="7620" marT="7620" marB="0" anchor="b">
                    <a:lnR w="12700" cap="flat" cmpd="sng" algn="ctr">
                      <a:solidFill>
                        <a:schemeClr val="tx1"/>
                      </a:solidFill>
                      <a:prstDash val="solid"/>
                      <a:round/>
                      <a:headEnd type="none" w="med" len="med"/>
                      <a:tailEnd type="none" w="med" len="med"/>
                    </a:lnR>
                  </a:tcPr>
                </a:tc>
                <a:tc>
                  <a:txBody>
                    <a:bodyPr/>
                    <a:lstStyle/>
                    <a:p>
                      <a:pPr algn="ctr" fontAlgn="b"/>
                      <a:r>
                        <a:rPr lang="en-US" sz="2000" u="none" strike="noStrike">
                          <a:effectLst/>
                        </a:rPr>
                        <a:t>0.13</a:t>
                      </a:r>
                      <a:endParaRPr lang="en-US" sz="20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tcPr>
                </a:tc>
                <a:tc>
                  <a:txBody>
                    <a:bodyPr/>
                    <a:lstStyle/>
                    <a:p>
                      <a:pPr algn="ctr" fontAlgn="b"/>
                      <a:r>
                        <a:rPr lang="en-US" sz="2000" u="none" strike="noStrike" dirty="0">
                          <a:effectLst/>
                        </a:rPr>
                        <a:t>1.00</a:t>
                      </a:r>
                      <a:endParaRPr lang="en-US" sz="20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95579934"/>
                  </a:ext>
                </a:extLst>
              </a:tr>
            </a:tbl>
          </a:graphicData>
        </a:graphic>
      </p:graphicFrame>
      <p:sp>
        <p:nvSpPr>
          <p:cNvPr id="10" name="Content Placeholder 2">
            <a:extLst>
              <a:ext uri="{FF2B5EF4-FFF2-40B4-BE49-F238E27FC236}">
                <a16:creationId xmlns:a16="http://schemas.microsoft.com/office/drawing/2014/main" id="{C13FFADA-0F90-441C-8414-82508D47C05A}"/>
              </a:ext>
            </a:extLst>
          </p:cNvPr>
          <p:cNvSpPr txBox="1">
            <a:spLocks/>
          </p:cNvSpPr>
          <p:nvPr/>
        </p:nvSpPr>
        <p:spPr>
          <a:xfrm>
            <a:off x="6324600" y="4283317"/>
            <a:ext cx="4825482" cy="1033478"/>
          </a:xfrm>
          <a:prstGeom prst="rect">
            <a:avLst/>
          </a:prstGeom>
          <a:solidFill>
            <a:schemeClr val="accent6">
              <a:lumMod val="20000"/>
              <a:lumOff val="80000"/>
            </a:schemeClr>
          </a:solidFill>
          <a:ln w="19050">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Probe ID #5 is closest to Data ID #4.</a:t>
            </a:r>
          </a:p>
          <a:p>
            <a:r>
              <a:rPr lang="en-US" sz="2400" dirty="0"/>
              <a:t>Probe ID #6 is closest to Data ID #3.</a:t>
            </a:r>
          </a:p>
          <a:p>
            <a:endParaRPr lang="en-US" dirty="0"/>
          </a:p>
        </p:txBody>
      </p:sp>
      <p:sp>
        <p:nvSpPr>
          <p:cNvPr id="11" name="TextBox 10">
            <a:extLst>
              <a:ext uri="{FF2B5EF4-FFF2-40B4-BE49-F238E27FC236}">
                <a16:creationId xmlns:a16="http://schemas.microsoft.com/office/drawing/2014/main" id="{F3299BE3-FC93-4D5C-8F49-151FDEC36678}"/>
              </a:ext>
            </a:extLst>
          </p:cNvPr>
          <p:cNvSpPr txBox="1"/>
          <p:nvPr/>
        </p:nvSpPr>
        <p:spPr>
          <a:xfrm>
            <a:off x="6324601" y="1722072"/>
            <a:ext cx="1083906" cy="369332"/>
          </a:xfrm>
          <a:prstGeom prst="rect">
            <a:avLst/>
          </a:prstGeom>
          <a:noFill/>
        </p:spPr>
        <p:txBody>
          <a:bodyPr wrap="square" rtlCol="0">
            <a:spAutoFit/>
          </a:bodyPr>
          <a:lstStyle/>
          <a:p>
            <a:r>
              <a:rPr lang="en-US" b="1" dirty="0" err="1"/>
              <a:t>cosine_D</a:t>
            </a:r>
            <a:r>
              <a:rPr lang="en-US" dirty="0"/>
              <a:t> </a:t>
            </a:r>
          </a:p>
        </p:txBody>
      </p:sp>
    </p:spTree>
    <p:extLst>
      <p:ext uri="{BB962C8B-B14F-4D97-AF65-F5344CB8AC3E}">
        <p14:creationId xmlns:p14="http://schemas.microsoft.com/office/powerpoint/2010/main" val="17895275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Closest Neighbor According to Cosine Distance</a:t>
            </a:r>
          </a:p>
        </p:txBody>
      </p:sp>
      <p:sp>
        <p:nvSpPr>
          <p:cNvPr id="7" name="Slide Number Placeholder 6"/>
          <p:cNvSpPr>
            <a:spLocks noGrp="1"/>
          </p:cNvSpPr>
          <p:nvPr>
            <p:ph type="sldNum" sz="quarter" idx="12"/>
          </p:nvPr>
        </p:nvSpPr>
        <p:spPr/>
        <p:txBody>
          <a:bodyPr/>
          <a:lstStyle/>
          <a:p>
            <a:fld id="{1C20BA80-1909-427C-B3BD-3DD8AEAFD5BE}" type="slidenum">
              <a:rPr lang="en-US" smtClean="0"/>
              <a:t>19</a:t>
            </a:fld>
            <a:endParaRPr lang="en-US" dirty="0"/>
          </a:p>
        </p:txBody>
      </p:sp>
      <p:sp>
        <p:nvSpPr>
          <p:cNvPr id="3" name="Content Placeholder 2"/>
          <p:cNvSpPr>
            <a:spLocks noGrp="1"/>
          </p:cNvSpPr>
          <p:nvPr>
            <p:ph idx="1"/>
          </p:nvPr>
        </p:nvSpPr>
        <p:spPr>
          <a:xfrm>
            <a:off x="838200" y="1931980"/>
            <a:ext cx="10515600" cy="1083311"/>
          </a:xfrm>
        </p:spPr>
        <p:txBody>
          <a:bodyPr>
            <a:normAutofit/>
          </a:bodyPr>
          <a:lstStyle/>
          <a:p>
            <a:r>
              <a:rPr lang="en-US" dirty="0"/>
              <a:t>Probe ID #5 is closest to Data ID #4.</a:t>
            </a:r>
          </a:p>
          <a:p>
            <a:r>
              <a:rPr lang="en-US" dirty="0"/>
              <a:t>Probe ID #6 is closest to Data ID #3</a:t>
            </a:r>
          </a:p>
          <a:p>
            <a:endParaRPr lang="en-US" dirty="0"/>
          </a:p>
        </p:txBody>
      </p:sp>
      <p:sp>
        <p:nvSpPr>
          <p:cNvPr id="4" name="Footer Placeholder 3">
            <a:extLst>
              <a:ext uri="{FF2B5EF4-FFF2-40B4-BE49-F238E27FC236}">
                <a16:creationId xmlns:a16="http://schemas.microsoft.com/office/drawing/2014/main" id="{21F904B5-CB5D-4126-BEEB-C8FCA1C79972}"/>
              </a:ext>
            </a:extLst>
          </p:cNvPr>
          <p:cNvSpPr>
            <a:spLocks noGrp="1"/>
          </p:cNvSpPr>
          <p:nvPr>
            <p:ph type="ftr" sz="quarter" idx="11"/>
          </p:nvPr>
        </p:nvSpPr>
        <p:spPr/>
        <p:txBody>
          <a:bodyPr/>
          <a:lstStyle/>
          <a:p>
            <a:r>
              <a:rPr lang="en-US"/>
              <a:t>Copyright © 2021 by Ming-Long Lam, Ph.D.</a:t>
            </a:r>
            <a:endParaRPr lang="en-US" dirty="0"/>
          </a:p>
        </p:txBody>
      </p:sp>
      <p:graphicFrame>
        <p:nvGraphicFramePr>
          <p:cNvPr id="5" name="Table 4">
            <a:extLst>
              <a:ext uri="{FF2B5EF4-FFF2-40B4-BE49-F238E27FC236}">
                <a16:creationId xmlns:a16="http://schemas.microsoft.com/office/drawing/2014/main" id="{935C5221-A19B-4A6C-8BCA-1F645E96E1A0}"/>
              </a:ext>
            </a:extLst>
          </p:cNvPr>
          <p:cNvGraphicFramePr>
            <a:graphicFrameLocks noGrp="1"/>
          </p:cNvGraphicFramePr>
          <p:nvPr/>
        </p:nvGraphicFramePr>
        <p:xfrm>
          <a:off x="838200" y="3256583"/>
          <a:ext cx="8128000" cy="2595880"/>
        </p:xfrm>
        <a:graphic>
          <a:graphicData uri="http://schemas.openxmlformats.org/drawingml/2006/table">
            <a:tbl>
              <a:tblPr firstRow="1" bandRow="1">
                <a:tableStyleId>{5C22544A-7EE6-4342-B048-85BDC9FD1C3A}</a:tableStyleId>
              </a:tblPr>
              <a:tblGrid>
                <a:gridCol w="1196392">
                  <a:extLst>
                    <a:ext uri="{9D8B030D-6E8A-4147-A177-3AD203B41FA5}">
                      <a16:colId xmlns:a16="http://schemas.microsoft.com/office/drawing/2014/main" val="99610489"/>
                    </a:ext>
                  </a:extLst>
                </a:gridCol>
                <a:gridCol w="709126">
                  <a:extLst>
                    <a:ext uri="{9D8B030D-6E8A-4147-A177-3AD203B41FA5}">
                      <a16:colId xmlns:a16="http://schemas.microsoft.com/office/drawing/2014/main" val="2746849619"/>
                    </a:ext>
                  </a:extLst>
                </a:gridCol>
                <a:gridCol w="3816221">
                  <a:extLst>
                    <a:ext uri="{9D8B030D-6E8A-4147-A177-3AD203B41FA5}">
                      <a16:colId xmlns:a16="http://schemas.microsoft.com/office/drawing/2014/main" val="2103488562"/>
                    </a:ext>
                  </a:extLst>
                </a:gridCol>
                <a:gridCol w="2406261">
                  <a:extLst>
                    <a:ext uri="{9D8B030D-6E8A-4147-A177-3AD203B41FA5}">
                      <a16:colId xmlns:a16="http://schemas.microsoft.com/office/drawing/2014/main" val="3786736934"/>
                    </a:ext>
                  </a:extLst>
                </a:gridCol>
              </a:tblGrid>
              <a:tr h="370840">
                <a:tc>
                  <a:txBody>
                    <a:bodyPr/>
                    <a:lstStyle/>
                    <a:p>
                      <a:endParaRPr lang="en-US" dirty="0"/>
                    </a:p>
                  </a:txBody>
                  <a:tcPr/>
                </a:tc>
                <a:tc>
                  <a:txBody>
                    <a:bodyPr/>
                    <a:lstStyle/>
                    <a:p>
                      <a:r>
                        <a:rPr lang="en-US" dirty="0"/>
                        <a:t>ID</a:t>
                      </a:r>
                    </a:p>
                  </a:txBody>
                  <a:tcPr/>
                </a:tc>
                <a:tc>
                  <a:txBody>
                    <a:bodyPr/>
                    <a:lstStyle/>
                    <a:p>
                      <a:r>
                        <a:rPr lang="en-US" dirty="0"/>
                        <a:t>Words in Document</a:t>
                      </a:r>
                    </a:p>
                  </a:txBody>
                  <a:tcPr/>
                </a:tc>
                <a:tc>
                  <a:txBody>
                    <a:bodyPr/>
                    <a:lstStyle/>
                    <a:p>
                      <a:pPr algn="ctr"/>
                      <a:r>
                        <a:rPr lang="en-US" dirty="0"/>
                        <a:t>City in China?</a:t>
                      </a:r>
                    </a:p>
                  </a:txBody>
                  <a:tcPr/>
                </a:tc>
                <a:extLst>
                  <a:ext uri="{0D108BD9-81ED-4DB2-BD59-A6C34878D82A}">
                    <a16:rowId xmlns:a16="http://schemas.microsoft.com/office/drawing/2014/main" val="1279244541"/>
                  </a:ext>
                </a:extLst>
              </a:tr>
              <a:tr h="370840">
                <a:tc rowSpan="4">
                  <a:txBody>
                    <a:bodyPr/>
                    <a:lstStyle/>
                    <a:p>
                      <a:r>
                        <a:rPr lang="en-US" dirty="0"/>
                        <a:t>Data</a:t>
                      </a:r>
                    </a:p>
                  </a:txBody>
                  <a:tcPr anchor="ctr"/>
                </a:tc>
                <a:tc>
                  <a:txBody>
                    <a:bodyPr/>
                    <a:lstStyle/>
                    <a:p>
                      <a:r>
                        <a:rPr lang="en-US" dirty="0"/>
                        <a:t>1</a:t>
                      </a:r>
                    </a:p>
                  </a:txBody>
                  <a:tcPr/>
                </a:tc>
                <a:tc>
                  <a:txBody>
                    <a:bodyPr/>
                    <a:lstStyle/>
                    <a:p>
                      <a:r>
                        <a:rPr lang="en-US" dirty="0"/>
                        <a:t>Chinese Beijing Chinese</a:t>
                      </a:r>
                    </a:p>
                  </a:txBody>
                  <a:tcPr/>
                </a:tc>
                <a:tc>
                  <a:txBody>
                    <a:bodyPr/>
                    <a:lstStyle/>
                    <a:p>
                      <a:pPr algn="ctr"/>
                      <a:r>
                        <a:rPr lang="en-US" dirty="0"/>
                        <a:t>Yes</a:t>
                      </a:r>
                    </a:p>
                  </a:txBody>
                  <a:tcPr/>
                </a:tc>
                <a:extLst>
                  <a:ext uri="{0D108BD9-81ED-4DB2-BD59-A6C34878D82A}">
                    <a16:rowId xmlns:a16="http://schemas.microsoft.com/office/drawing/2014/main" val="1087472190"/>
                  </a:ext>
                </a:extLst>
              </a:tr>
              <a:tr h="370840">
                <a:tc vMerge="1">
                  <a:txBody>
                    <a:bodyPr/>
                    <a:lstStyle/>
                    <a:p>
                      <a:endParaRPr lang="en-US" dirty="0"/>
                    </a:p>
                  </a:txBody>
                  <a:tcPr/>
                </a:tc>
                <a:tc>
                  <a:txBody>
                    <a:bodyPr/>
                    <a:lstStyle/>
                    <a:p>
                      <a:r>
                        <a:rPr lang="en-US" dirty="0"/>
                        <a:t>2</a:t>
                      </a:r>
                    </a:p>
                  </a:txBody>
                  <a:tcPr/>
                </a:tc>
                <a:tc>
                  <a:txBody>
                    <a:bodyPr/>
                    <a:lstStyle/>
                    <a:p>
                      <a:r>
                        <a:rPr lang="en-US" dirty="0"/>
                        <a:t>Chinese Chinese Shanghai</a:t>
                      </a:r>
                    </a:p>
                  </a:txBody>
                  <a:tcPr/>
                </a:tc>
                <a:tc>
                  <a:txBody>
                    <a:bodyPr/>
                    <a:lstStyle/>
                    <a:p>
                      <a:pPr algn="ctr"/>
                      <a:r>
                        <a:rPr lang="en-US" dirty="0"/>
                        <a:t>Yes</a:t>
                      </a:r>
                    </a:p>
                  </a:txBody>
                  <a:tcPr/>
                </a:tc>
                <a:extLst>
                  <a:ext uri="{0D108BD9-81ED-4DB2-BD59-A6C34878D82A}">
                    <a16:rowId xmlns:a16="http://schemas.microsoft.com/office/drawing/2014/main" val="2325023187"/>
                  </a:ext>
                </a:extLst>
              </a:tr>
              <a:tr h="370840">
                <a:tc vMerge="1">
                  <a:txBody>
                    <a:bodyPr/>
                    <a:lstStyle/>
                    <a:p>
                      <a:endParaRPr lang="en-US" dirty="0"/>
                    </a:p>
                  </a:txBody>
                  <a:tcPr/>
                </a:tc>
                <a:tc>
                  <a:txBody>
                    <a:bodyPr/>
                    <a:lstStyle/>
                    <a:p>
                      <a:r>
                        <a:rPr lang="en-US" dirty="0"/>
                        <a:t>3</a:t>
                      </a:r>
                    </a:p>
                  </a:txBody>
                  <a:tcPr/>
                </a:tc>
                <a:tc>
                  <a:txBody>
                    <a:bodyPr/>
                    <a:lstStyle/>
                    <a:p>
                      <a:r>
                        <a:rPr lang="en-US" dirty="0"/>
                        <a:t>Chinese Macao</a:t>
                      </a:r>
                    </a:p>
                  </a:txBody>
                  <a:tcPr/>
                </a:tc>
                <a:tc>
                  <a:txBody>
                    <a:bodyPr/>
                    <a:lstStyle/>
                    <a:p>
                      <a:pPr algn="ctr"/>
                      <a:r>
                        <a:rPr lang="en-US" dirty="0"/>
                        <a:t>Yes</a:t>
                      </a:r>
                    </a:p>
                  </a:txBody>
                  <a:tcPr/>
                </a:tc>
                <a:extLst>
                  <a:ext uri="{0D108BD9-81ED-4DB2-BD59-A6C34878D82A}">
                    <a16:rowId xmlns:a16="http://schemas.microsoft.com/office/drawing/2014/main" val="60886364"/>
                  </a:ext>
                </a:extLst>
              </a:tr>
              <a:tr h="370840">
                <a:tc vMerge="1">
                  <a:txBody>
                    <a:bodyPr/>
                    <a:lstStyle/>
                    <a:p>
                      <a:endParaRPr lang="en-US" dirty="0"/>
                    </a:p>
                  </a:txBody>
                  <a:tcPr/>
                </a:tc>
                <a:tc>
                  <a:txBody>
                    <a:bodyPr/>
                    <a:lstStyle/>
                    <a:p>
                      <a:r>
                        <a:rPr lang="en-US" dirty="0"/>
                        <a:t>4</a:t>
                      </a:r>
                    </a:p>
                  </a:txBody>
                  <a:tcPr/>
                </a:tc>
                <a:tc>
                  <a:txBody>
                    <a:bodyPr/>
                    <a:lstStyle/>
                    <a:p>
                      <a:r>
                        <a:rPr lang="en-US" dirty="0"/>
                        <a:t>Tokyo Japan Chinese</a:t>
                      </a:r>
                    </a:p>
                  </a:txBody>
                  <a:tcPr/>
                </a:tc>
                <a:tc>
                  <a:txBody>
                    <a:bodyPr/>
                    <a:lstStyle/>
                    <a:p>
                      <a:pPr algn="ctr"/>
                      <a:r>
                        <a:rPr lang="en-US" dirty="0"/>
                        <a:t>No</a:t>
                      </a:r>
                    </a:p>
                  </a:txBody>
                  <a:tcPr/>
                </a:tc>
                <a:extLst>
                  <a:ext uri="{0D108BD9-81ED-4DB2-BD59-A6C34878D82A}">
                    <a16:rowId xmlns:a16="http://schemas.microsoft.com/office/drawing/2014/main" val="3199383442"/>
                  </a:ext>
                </a:extLst>
              </a:tr>
              <a:tr h="370840">
                <a:tc rowSpan="2">
                  <a:txBody>
                    <a:bodyPr/>
                    <a:lstStyle/>
                    <a:p>
                      <a:r>
                        <a:rPr lang="en-US" dirty="0"/>
                        <a:t>Probe</a:t>
                      </a:r>
                    </a:p>
                  </a:txBody>
                  <a:tcPr anchor="ctr"/>
                </a:tc>
                <a:tc>
                  <a:txBody>
                    <a:bodyPr/>
                    <a:lstStyle/>
                    <a:p>
                      <a:r>
                        <a:rPr lang="en-US" dirty="0"/>
                        <a:t>5</a:t>
                      </a:r>
                    </a:p>
                  </a:txBody>
                  <a:tcPr/>
                </a:tc>
                <a:tc>
                  <a:txBody>
                    <a:bodyPr/>
                    <a:lstStyle/>
                    <a:p>
                      <a:r>
                        <a:rPr lang="it-IT" dirty="0"/>
                        <a:t>Chinese Chinese Chinese Tokyo Japan</a:t>
                      </a:r>
                      <a:endParaRPr lang="en-US" dirty="0"/>
                    </a:p>
                  </a:txBody>
                  <a:tcPr/>
                </a:tc>
                <a:tc>
                  <a:txBody>
                    <a:bodyPr/>
                    <a:lstStyle/>
                    <a:p>
                      <a:pPr algn="ctr"/>
                      <a:r>
                        <a:rPr lang="en-US" dirty="0"/>
                        <a:t>?</a:t>
                      </a:r>
                    </a:p>
                  </a:txBody>
                  <a:tcPr/>
                </a:tc>
                <a:extLst>
                  <a:ext uri="{0D108BD9-81ED-4DB2-BD59-A6C34878D82A}">
                    <a16:rowId xmlns:a16="http://schemas.microsoft.com/office/drawing/2014/main" val="1425173336"/>
                  </a:ext>
                </a:extLst>
              </a:tr>
              <a:tr h="370840">
                <a:tc vMerge="1">
                  <a:txBody>
                    <a:bodyPr/>
                    <a:lstStyle/>
                    <a:p>
                      <a:endParaRPr lang="en-US" dirty="0"/>
                    </a:p>
                  </a:txBody>
                  <a:tcPr/>
                </a:tc>
                <a:tc>
                  <a:txBody>
                    <a:bodyPr/>
                    <a:lstStyle/>
                    <a:p>
                      <a:r>
                        <a:rPr lang="en-US" dirty="0"/>
                        <a:t>6</a:t>
                      </a:r>
                    </a:p>
                  </a:txBody>
                  <a:tcPr/>
                </a:tc>
                <a:tc>
                  <a:txBody>
                    <a:bodyPr/>
                    <a:lstStyle/>
                    <a:p>
                      <a:r>
                        <a:rPr lang="en-US" dirty="0"/>
                        <a:t>Beijing Shanghai Macao</a:t>
                      </a:r>
                    </a:p>
                  </a:txBody>
                  <a:tcPr/>
                </a:tc>
                <a:tc>
                  <a:txBody>
                    <a:bodyPr/>
                    <a:lstStyle/>
                    <a:p>
                      <a:pPr algn="ctr"/>
                      <a:r>
                        <a:rPr lang="en-US" dirty="0"/>
                        <a:t>?</a:t>
                      </a:r>
                    </a:p>
                  </a:txBody>
                  <a:tcPr/>
                </a:tc>
                <a:extLst>
                  <a:ext uri="{0D108BD9-81ED-4DB2-BD59-A6C34878D82A}">
                    <a16:rowId xmlns:a16="http://schemas.microsoft.com/office/drawing/2014/main" val="847896146"/>
                  </a:ext>
                </a:extLst>
              </a:tr>
            </a:tbl>
          </a:graphicData>
        </a:graphic>
      </p:graphicFrame>
    </p:spTree>
    <p:extLst>
      <p:ext uri="{BB962C8B-B14F-4D97-AF65-F5344CB8AC3E}">
        <p14:creationId xmlns:p14="http://schemas.microsoft.com/office/powerpoint/2010/main" val="6781124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Week 2: Nearest Neighbors</a:t>
            </a:r>
          </a:p>
        </p:txBody>
      </p:sp>
      <p:sp>
        <p:nvSpPr>
          <p:cNvPr id="7" name="Slide Number Placeholder 6"/>
          <p:cNvSpPr>
            <a:spLocks noGrp="1"/>
          </p:cNvSpPr>
          <p:nvPr>
            <p:ph type="sldNum" sz="quarter" idx="12"/>
          </p:nvPr>
        </p:nvSpPr>
        <p:spPr/>
        <p:txBody>
          <a:bodyPr/>
          <a:lstStyle/>
          <a:p>
            <a:fld id="{1C20BA80-1909-427C-B3BD-3DD8AEAFD5BE}" type="slidenum">
              <a:rPr lang="en-US" smtClean="0"/>
              <a:t>2</a:t>
            </a:fld>
            <a:endParaRPr lang="en-US" dirty="0"/>
          </a:p>
        </p:txBody>
      </p:sp>
      <p:sp>
        <p:nvSpPr>
          <p:cNvPr id="8" name="Rectangle 7">
            <a:extLst>
              <a:ext uri="{FF2B5EF4-FFF2-40B4-BE49-F238E27FC236}">
                <a16:creationId xmlns:a16="http://schemas.microsoft.com/office/drawing/2014/main" id="{D4039359-0B3D-4529-A009-FC46B6ED05CE}"/>
              </a:ext>
            </a:extLst>
          </p:cNvPr>
          <p:cNvSpPr/>
          <p:nvPr/>
        </p:nvSpPr>
        <p:spPr>
          <a:xfrm>
            <a:off x="4361157" y="5913114"/>
            <a:ext cx="3969035" cy="369332"/>
          </a:xfrm>
          <a:prstGeom prst="rect">
            <a:avLst/>
          </a:prstGeom>
        </p:spPr>
        <p:txBody>
          <a:bodyPr wrap="none">
            <a:spAutoFit/>
          </a:bodyPr>
          <a:lstStyle/>
          <a:p>
            <a:r>
              <a:rPr lang="en-US" dirty="0"/>
              <a:t>Chapter 2 of the Machine Learning book</a:t>
            </a:r>
          </a:p>
        </p:txBody>
      </p:sp>
      <p:sp>
        <p:nvSpPr>
          <p:cNvPr id="3" name="Footer Placeholder 2">
            <a:extLst>
              <a:ext uri="{FF2B5EF4-FFF2-40B4-BE49-F238E27FC236}">
                <a16:creationId xmlns:a16="http://schemas.microsoft.com/office/drawing/2014/main" id="{E68E40DC-87A6-4C6C-9F2B-F304E89F7032}"/>
              </a:ext>
            </a:extLst>
          </p:cNvPr>
          <p:cNvSpPr>
            <a:spLocks noGrp="1"/>
          </p:cNvSpPr>
          <p:nvPr>
            <p:ph type="ftr" sz="quarter" idx="11"/>
          </p:nvPr>
        </p:nvSpPr>
        <p:spPr/>
        <p:txBody>
          <a:bodyPr/>
          <a:lstStyle/>
          <a:p>
            <a:r>
              <a:rPr lang="en-US" dirty="0"/>
              <a:t>Copyright © 2021 by Ming-Long Lam, Ph.D.</a:t>
            </a:r>
          </a:p>
        </p:txBody>
      </p:sp>
      <p:graphicFrame>
        <p:nvGraphicFramePr>
          <p:cNvPr id="10" name="Content Placeholder 9">
            <a:extLst>
              <a:ext uri="{FF2B5EF4-FFF2-40B4-BE49-F238E27FC236}">
                <a16:creationId xmlns:a16="http://schemas.microsoft.com/office/drawing/2014/main" id="{B193F96F-E5AD-4F83-84F2-1865035A06FB}"/>
              </a:ext>
            </a:extLst>
          </p:cNvPr>
          <p:cNvGraphicFramePr>
            <a:graphicFrameLocks noGrp="1"/>
          </p:cNvGraphicFramePr>
          <p:nvPr>
            <p:ph idx="1"/>
          </p:nvPr>
        </p:nvGraphicFramePr>
        <p:xfrm>
          <a:off x="1743269" y="1561776"/>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205313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Compare Common Distance Metrics</a:t>
            </a:r>
          </a:p>
        </p:txBody>
      </p:sp>
      <p:sp>
        <p:nvSpPr>
          <p:cNvPr id="7" name="Slide Number Placeholder 6"/>
          <p:cNvSpPr>
            <a:spLocks noGrp="1"/>
          </p:cNvSpPr>
          <p:nvPr>
            <p:ph type="sldNum" sz="quarter" idx="12"/>
          </p:nvPr>
        </p:nvSpPr>
        <p:spPr/>
        <p:txBody>
          <a:bodyPr/>
          <a:lstStyle/>
          <a:p>
            <a:fld id="{1C20BA80-1909-427C-B3BD-3DD8AEAFD5BE}" type="slidenum">
              <a:rPr lang="en-US" smtClean="0"/>
              <a:t>20</a:t>
            </a:fld>
            <a:endParaRPr lang="en-US" dirty="0"/>
          </a:p>
        </p:txBody>
      </p:sp>
      <p:sp>
        <p:nvSpPr>
          <p:cNvPr id="3" name="Content Placeholder 2"/>
          <p:cNvSpPr>
            <a:spLocks noGrp="1"/>
          </p:cNvSpPr>
          <p:nvPr>
            <p:ph idx="1"/>
          </p:nvPr>
        </p:nvSpPr>
        <p:spPr>
          <a:xfrm>
            <a:off x="838200" y="1825625"/>
            <a:ext cx="4946780" cy="2261183"/>
          </a:xfrm>
        </p:spPr>
        <p:txBody>
          <a:bodyPr>
            <a:normAutofit/>
          </a:bodyPr>
          <a:lstStyle/>
          <a:p>
            <a:pPr>
              <a:lnSpc>
                <a:spcPct val="100000"/>
              </a:lnSpc>
            </a:pPr>
            <a:r>
              <a:rPr lang="en-US" dirty="0"/>
              <a:t>Calculate the distances among these four points</a:t>
            </a:r>
          </a:p>
          <a:p>
            <a:pPr>
              <a:lnSpc>
                <a:spcPct val="100000"/>
              </a:lnSpc>
            </a:pPr>
            <a:r>
              <a:rPr lang="en-US" dirty="0"/>
              <a:t>Two-dimensional coordinates</a:t>
            </a:r>
          </a:p>
        </p:txBody>
      </p:sp>
      <p:sp>
        <p:nvSpPr>
          <p:cNvPr id="4" name="Footer Placeholder 3">
            <a:extLst>
              <a:ext uri="{FF2B5EF4-FFF2-40B4-BE49-F238E27FC236}">
                <a16:creationId xmlns:a16="http://schemas.microsoft.com/office/drawing/2014/main" id="{21F904B5-CB5D-4126-BEEB-C8FCA1C79972}"/>
              </a:ext>
            </a:extLst>
          </p:cNvPr>
          <p:cNvSpPr>
            <a:spLocks noGrp="1"/>
          </p:cNvSpPr>
          <p:nvPr>
            <p:ph type="ftr" sz="quarter" idx="11"/>
          </p:nvPr>
        </p:nvSpPr>
        <p:spPr/>
        <p:txBody>
          <a:bodyPr/>
          <a:lstStyle/>
          <a:p>
            <a:r>
              <a:rPr lang="en-US"/>
              <a:t>Copyright © 2021 by Ming-Long Lam, Ph.D.</a:t>
            </a:r>
            <a:endParaRPr lang="en-US" dirty="0"/>
          </a:p>
        </p:txBody>
      </p:sp>
      <p:pic>
        <p:nvPicPr>
          <p:cNvPr id="6" name="Picture 5">
            <a:extLst>
              <a:ext uri="{FF2B5EF4-FFF2-40B4-BE49-F238E27FC236}">
                <a16:creationId xmlns:a16="http://schemas.microsoft.com/office/drawing/2014/main" id="{4155B102-59F3-43C6-ACC7-F0CFA5F35D8C}"/>
              </a:ext>
            </a:extLst>
          </p:cNvPr>
          <p:cNvPicPr>
            <a:picLocks noChangeAspect="1"/>
          </p:cNvPicPr>
          <p:nvPr/>
        </p:nvPicPr>
        <p:blipFill>
          <a:blip r:embed="rId3"/>
          <a:stretch>
            <a:fillRect/>
          </a:stretch>
        </p:blipFill>
        <p:spPr>
          <a:xfrm>
            <a:off x="6096000" y="2055813"/>
            <a:ext cx="5335146" cy="3657600"/>
          </a:xfrm>
          <a:prstGeom prst="rect">
            <a:avLst/>
          </a:prstGeom>
        </p:spPr>
      </p:pic>
      <p:graphicFrame>
        <p:nvGraphicFramePr>
          <p:cNvPr id="8" name="Table 8">
            <a:extLst>
              <a:ext uri="{FF2B5EF4-FFF2-40B4-BE49-F238E27FC236}">
                <a16:creationId xmlns:a16="http://schemas.microsoft.com/office/drawing/2014/main" id="{F3CCED09-0C2A-4782-9B94-25308FF5EE11}"/>
              </a:ext>
            </a:extLst>
          </p:cNvPr>
          <p:cNvGraphicFramePr>
            <a:graphicFrameLocks noGrp="1"/>
          </p:cNvGraphicFramePr>
          <p:nvPr/>
        </p:nvGraphicFramePr>
        <p:xfrm>
          <a:off x="940577" y="3429000"/>
          <a:ext cx="4742025" cy="2286000"/>
        </p:xfrm>
        <a:graphic>
          <a:graphicData uri="http://schemas.openxmlformats.org/drawingml/2006/table">
            <a:tbl>
              <a:tblPr firstRow="1" bandRow="1">
                <a:tableStyleId>{5C22544A-7EE6-4342-B048-85BDC9FD1C3A}</a:tableStyleId>
              </a:tblPr>
              <a:tblGrid>
                <a:gridCol w="1580675">
                  <a:extLst>
                    <a:ext uri="{9D8B030D-6E8A-4147-A177-3AD203B41FA5}">
                      <a16:colId xmlns:a16="http://schemas.microsoft.com/office/drawing/2014/main" val="2325534569"/>
                    </a:ext>
                  </a:extLst>
                </a:gridCol>
                <a:gridCol w="1580675">
                  <a:extLst>
                    <a:ext uri="{9D8B030D-6E8A-4147-A177-3AD203B41FA5}">
                      <a16:colId xmlns:a16="http://schemas.microsoft.com/office/drawing/2014/main" val="932311199"/>
                    </a:ext>
                  </a:extLst>
                </a:gridCol>
                <a:gridCol w="1580675">
                  <a:extLst>
                    <a:ext uri="{9D8B030D-6E8A-4147-A177-3AD203B41FA5}">
                      <a16:colId xmlns:a16="http://schemas.microsoft.com/office/drawing/2014/main" val="3629449816"/>
                    </a:ext>
                  </a:extLst>
                </a:gridCol>
              </a:tblGrid>
              <a:tr h="370840">
                <a:tc>
                  <a:txBody>
                    <a:bodyPr/>
                    <a:lstStyle/>
                    <a:p>
                      <a:pPr algn="ctr"/>
                      <a:r>
                        <a:rPr lang="en-US" sz="2000" dirty="0"/>
                        <a:t>Point Index</a:t>
                      </a:r>
                    </a:p>
                  </a:txBody>
                  <a:tcPr anchor="ctr"/>
                </a:tc>
                <a:tc>
                  <a:txBody>
                    <a:bodyPr/>
                    <a:lstStyle/>
                    <a:p>
                      <a:pPr algn="ctr"/>
                      <a:r>
                        <a:rPr lang="en-US" sz="2000" dirty="0"/>
                        <a:t>First Coordinate</a:t>
                      </a:r>
                    </a:p>
                  </a:txBody>
                  <a:tcPr anchor="ctr"/>
                </a:tc>
                <a:tc>
                  <a:txBody>
                    <a:bodyPr/>
                    <a:lstStyle/>
                    <a:p>
                      <a:pPr algn="ctr"/>
                      <a:r>
                        <a:rPr lang="en-US" sz="2000" dirty="0"/>
                        <a:t>Second Coordinate</a:t>
                      </a:r>
                    </a:p>
                  </a:txBody>
                  <a:tcPr anchor="ctr"/>
                </a:tc>
                <a:extLst>
                  <a:ext uri="{0D108BD9-81ED-4DB2-BD59-A6C34878D82A}">
                    <a16:rowId xmlns:a16="http://schemas.microsoft.com/office/drawing/2014/main" val="3009606903"/>
                  </a:ext>
                </a:extLst>
              </a:tr>
              <a:tr h="370840">
                <a:tc>
                  <a:txBody>
                    <a:bodyPr/>
                    <a:lstStyle/>
                    <a:p>
                      <a:pPr algn="ctr"/>
                      <a:r>
                        <a:rPr lang="en-US" sz="2000" dirty="0"/>
                        <a:t>0</a:t>
                      </a:r>
                    </a:p>
                  </a:txBody>
                  <a:tcPr anchor="ctr"/>
                </a:tc>
                <a:tc>
                  <a:txBody>
                    <a:bodyPr/>
                    <a:lstStyle/>
                    <a:p>
                      <a:pPr algn="ctr"/>
                      <a:r>
                        <a:rPr lang="en-US" sz="2000" dirty="0"/>
                        <a:t>-1</a:t>
                      </a:r>
                    </a:p>
                  </a:txBody>
                  <a:tcPr anchor="ctr"/>
                </a:tc>
                <a:tc>
                  <a:txBody>
                    <a:bodyPr/>
                    <a:lstStyle/>
                    <a:p>
                      <a:pPr algn="ctr"/>
                      <a:r>
                        <a:rPr lang="en-US" sz="2000" dirty="0"/>
                        <a:t>-1</a:t>
                      </a:r>
                    </a:p>
                  </a:txBody>
                  <a:tcPr anchor="ctr"/>
                </a:tc>
                <a:extLst>
                  <a:ext uri="{0D108BD9-81ED-4DB2-BD59-A6C34878D82A}">
                    <a16:rowId xmlns:a16="http://schemas.microsoft.com/office/drawing/2014/main" val="1041120779"/>
                  </a:ext>
                </a:extLst>
              </a:tr>
              <a:tr h="370840">
                <a:tc>
                  <a:txBody>
                    <a:bodyPr/>
                    <a:lstStyle/>
                    <a:p>
                      <a:pPr algn="ctr"/>
                      <a:r>
                        <a:rPr lang="en-US" sz="2000" dirty="0"/>
                        <a:t>1</a:t>
                      </a:r>
                    </a:p>
                  </a:txBody>
                  <a:tcPr anchor="ctr"/>
                </a:tc>
                <a:tc>
                  <a:txBody>
                    <a:bodyPr/>
                    <a:lstStyle/>
                    <a:p>
                      <a:pPr algn="ctr"/>
                      <a:r>
                        <a:rPr lang="en-US" sz="2000" dirty="0"/>
                        <a:t>-1</a:t>
                      </a:r>
                    </a:p>
                  </a:txBody>
                  <a:tcPr anchor="ctr"/>
                </a:tc>
                <a:tc>
                  <a:txBody>
                    <a:bodyPr/>
                    <a:lstStyle/>
                    <a:p>
                      <a:pPr algn="ctr"/>
                      <a:r>
                        <a:rPr lang="en-US" sz="2000" dirty="0"/>
                        <a:t>1</a:t>
                      </a:r>
                    </a:p>
                  </a:txBody>
                  <a:tcPr anchor="ctr"/>
                </a:tc>
                <a:extLst>
                  <a:ext uri="{0D108BD9-81ED-4DB2-BD59-A6C34878D82A}">
                    <a16:rowId xmlns:a16="http://schemas.microsoft.com/office/drawing/2014/main" val="1090894804"/>
                  </a:ext>
                </a:extLst>
              </a:tr>
              <a:tr h="370840">
                <a:tc>
                  <a:txBody>
                    <a:bodyPr/>
                    <a:lstStyle/>
                    <a:p>
                      <a:pPr algn="ctr"/>
                      <a:r>
                        <a:rPr lang="en-US" sz="2000" dirty="0"/>
                        <a:t>2</a:t>
                      </a:r>
                    </a:p>
                  </a:txBody>
                  <a:tcPr anchor="ctr"/>
                </a:tc>
                <a:tc>
                  <a:txBody>
                    <a:bodyPr/>
                    <a:lstStyle/>
                    <a:p>
                      <a:pPr algn="ctr"/>
                      <a:r>
                        <a:rPr lang="en-US" sz="2000" dirty="0"/>
                        <a:t>1</a:t>
                      </a:r>
                    </a:p>
                  </a:txBody>
                  <a:tcPr anchor="ctr"/>
                </a:tc>
                <a:tc>
                  <a:txBody>
                    <a:bodyPr/>
                    <a:lstStyle/>
                    <a:p>
                      <a:pPr algn="ctr"/>
                      <a:r>
                        <a:rPr lang="en-US" sz="2000" dirty="0"/>
                        <a:t>-1</a:t>
                      </a:r>
                    </a:p>
                  </a:txBody>
                  <a:tcPr anchor="ctr"/>
                </a:tc>
                <a:extLst>
                  <a:ext uri="{0D108BD9-81ED-4DB2-BD59-A6C34878D82A}">
                    <a16:rowId xmlns:a16="http://schemas.microsoft.com/office/drawing/2014/main" val="2457178710"/>
                  </a:ext>
                </a:extLst>
              </a:tr>
              <a:tr h="370840">
                <a:tc>
                  <a:txBody>
                    <a:bodyPr/>
                    <a:lstStyle/>
                    <a:p>
                      <a:pPr algn="ctr"/>
                      <a:r>
                        <a:rPr lang="en-US" sz="2000" dirty="0"/>
                        <a:t>3</a:t>
                      </a:r>
                    </a:p>
                  </a:txBody>
                  <a:tcPr anchor="ctr"/>
                </a:tc>
                <a:tc>
                  <a:txBody>
                    <a:bodyPr/>
                    <a:lstStyle/>
                    <a:p>
                      <a:pPr algn="ctr"/>
                      <a:r>
                        <a:rPr lang="en-US" sz="2000" dirty="0"/>
                        <a:t>1</a:t>
                      </a:r>
                    </a:p>
                  </a:txBody>
                  <a:tcPr anchor="ctr"/>
                </a:tc>
                <a:tc>
                  <a:txBody>
                    <a:bodyPr/>
                    <a:lstStyle/>
                    <a:p>
                      <a:pPr algn="ctr"/>
                      <a:r>
                        <a:rPr lang="en-US" sz="2000" dirty="0"/>
                        <a:t>1</a:t>
                      </a:r>
                    </a:p>
                  </a:txBody>
                  <a:tcPr anchor="ctr"/>
                </a:tc>
                <a:extLst>
                  <a:ext uri="{0D108BD9-81ED-4DB2-BD59-A6C34878D82A}">
                    <a16:rowId xmlns:a16="http://schemas.microsoft.com/office/drawing/2014/main" val="315151873"/>
                  </a:ext>
                </a:extLst>
              </a:tr>
            </a:tbl>
          </a:graphicData>
        </a:graphic>
      </p:graphicFrame>
    </p:spTree>
    <p:extLst>
      <p:ext uri="{BB962C8B-B14F-4D97-AF65-F5344CB8AC3E}">
        <p14:creationId xmlns:p14="http://schemas.microsoft.com/office/powerpoint/2010/main" val="28618477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Calculate Distances</a:t>
            </a:r>
          </a:p>
        </p:txBody>
      </p:sp>
      <p:sp>
        <p:nvSpPr>
          <p:cNvPr id="7" name="Slide Number Placeholder 6"/>
          <p:cNvSpPr>
            <a:spLocks noGrp="1"/>
          </p:cNvSpPr>
          <p:nvPr>
            <p:ph type="sldNum" sz="quarter" idx="12"/>
          </p:nvPr>
        </p:nvSpPr>
        <p:spPr/>
        <p:txBody>
          <a:bodyPr/>
          <a:lstStyle/>
          <a:p>
            <a:fld id="{1C20BA80-1909-427C-B3BD-3DD8AEAFD5BE}" type="slidenum">
              <a:rPr lang="en-US" smtClean="0"/>
              <a:t>21</a:t>
            </a:fld>
            <a:endParaRPr lang="en-US" dirty="0"/>
          </a:p>
        </p:txBody>
      </p:sp>
      <p:sp>
        <p:nvSpPr>
          <p:cNvPr id="4" name="Footer Placeholder 3">
            <a:extLst>
              <a:ext uri="{FF2B5EF4-FFF2-40B4-BE49-F238E27FC236}">
                <a16:creationId xmlns:a16="http://schemas.microsoft.com/office/drawing/2014/main" id="{21F904B5-CB5D-4126-BEEB-C8FCA1C79972}"/>
              </a:ext>
            </a:extLst>
          </p:cNvPr>
          <p:cNvSpPr>
            <a:spLocks noGrp="1"/>
          </p:cNvSpPr>
          <p:nvPr>
            <p:ph type="ftr" sz="quarter" idx="11"/>
          </p:nvPr>
        </p:nvSpPr>
        <p:spPr/>
        <p:txBody>
          <a:bodyPr/>
          <a:lstStyle/>
          <a:p>
            <a:r>
              <a:rPr lang="en-US"/>
              <a:t>Copyright © 2021 by Ming-Long Lam, Ph.D.</a:t>
            </a:r>
            <a:endParaRPr lang="en-US" dirty="0"/>
          </a:p>
        </p:txBody>
      </p:sp>
      <p:sp>
        <p:nvSpPr>
          <p:cNvPr id="5" name="Content Placeholder 4">
            <a:extLst>
              <a:ext uri="{FF2B5EF4-FFF2-40B4-BE49-F238E27FC236}">
                <a16:creationId xmlns:a16="http://schemas.microsoft.com/office/drawing/2014/main" id="{C21AA507-1D6D-406F-AA88-AFB5AFC58E6B}"/>
              </a:ext>
            </a:extLst>
          </p:cNvPr>
          <p:cNvSpPr>
            <a:spLocks noGrp="1"/>
          </p:cNvSpPr>
          <p:nvPr>
            <p:ph idx="1"/>
          </p:nvPr>
        </p:nvSpPr>
        <p:spPr>
          <a:xfrm>
            <a:off x="502298" y="1821640"/>
            <a:ext cx="5450633" cy="4351338"/>
          </a:xfrm>
          <a:solidFill>
            <a:schemeClr val="accent2">
              <a:lumMod val="20000"/>
              <a:lumOff val="80000"/>
            </a:schemeClr>
          </a:solidFill>
          <a:ln w="19050">
            <a:solidFill>
              <a:schemeClr val="tx1"/>
            </a:solidFill>
          </a:ln>
        </p:spPr>
        <p:txBody>
          <a:bodyPr>
            <a:noAutofit/>
          </a:bodyPr>
          <a:lstStyle/>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import numpy</a:t>
            </a:r>
          </a:p>
          <a:p>
            <a:pPr marL="0" indent="0">
              <a:lnSpc>
                <a:spcPct val="100000"/>
              </a:lnSpc>
              <a:spcBef>
                <a:spcPts val="0"/>
              </a:spcBef>
              <a:buNone/>
            </a:pPr>
            <a:endParaRPr lang="en-US" sz="1200" b="1" dirty="0">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def Euclidean (x, y):</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outDistance</a:t>
            </a:r>
            <a:r>
              <a:rPr lang="en-US" sz="1200" b="1" dirty="0">
                <a:latin typeface="Courier New" panose="02070309020205020404" pitchFamily="49" charset="0"/>
                <a:cs typeface="Courier New" panose="02070309020205020404" pitchFamily="49" charset="0"/>
              </a:rPr>
              <a:t> = </a:t>
            </a:r>
            <a:r>
              <a:rPr lang="en-US" sz="1200" b="1" dirty="0" err="1">
                <a:latin typeface="Courier New" panose="02070309020205020404" pitchFamily="49" charset="0"/>
                <a:cs typeface="Courier New" panose="02070309020205020404" pitchFamily="49" charset="0"/>
              </a:rPr>
              <a:t>numpy.sqrt</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numpy.sum</a:t>
            </a:r>
            <a:r>
              <a:rPr lang="en-US" sz="1200" b="1" dirty="0">
                <a:latin typeface="Courier New" panose="02070309020205020404" pitchFamily="49" charset="0"/>
                <a:cs typeface="Courier New" panose="02070309020205020404" pitchFamily="49" charset="0"/>
              </a:rPr>
              <a:t>((x - y)**2))</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   return (</a:t>
            </a:r>
            <a:r>
              <a:rPr lang="en-US" sz="1200" b="1" dirty="0" err="1">
                <a:latin typeface="Courier New" panose="02070309020205020404" pitchFamily="49" charset="0"/>
                <a:cs typeface="Courier New" panose="02070309020205020404" pitchFamily="49" charset="0"/>
              </a:rPr>
              <a:t>outDistance</a:t>
            </a:r>
            <a:r>
              <a:rPr lang="en-US" sz="1200" b="1" dirty="0">
                <a:latin typeface="Courier New" panose="02070309020205020404" pitchFamily="49" charset="0"/>
                <a:cs typeface="Courier New" panose="02070309020205020404" pitchFamily="49" charset="0"/>
              </a:rPr>
              <a:t>)</a:t>
            </a:r>
          </a:p>
          <a:p>
            <a:pPr marL="0" indent="0">
              <a:lnSpc>
                <a:spcPct val="100000"/>
              </a:lnSpc>
              <a:spcBef>
                <a:spcPts val="0"/>
              </a:spcBef>
              <a:buNone/>
            </a:pPr>
            <a:endParaRPr lang="en-US" sz="1200" b="1" dirty="0">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def Manhattan (x, y):</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outDistance</a:t>
            </a:r>
            <a:r>
              <a:rPr lang="en-US" sz="1200" b="1" dirty="0">
                <a:latin typeface="Courier New" panose="02070309020205020404" pitchFamily="49" charset="0"/>
                <a:cs typeface="Courier New" panose="02070309020205020404" pitchFamily="49" charset="0"/>
              </a:rPr>
              <a:t> = </a:t>
            </a:r>
            <a:r>
              <a:rPr lang="en-US" sz="1200" b="1" dirty="0" err="1">
                <a:latin typeface="Courier New" panose="02070309020205020404" pitchFamily="49" charset="0"/>
                <a:cs typeface="Courier New" panose="02070309020205020404" pitchFamily="49" charset="0"/>
              </a:rPr>
              <a:t>numpy.sum</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numpy.abs</a:t>
            </a:r>
            <a:r>
              <a:rPr lang="en-US" sz="1200" b="1" dirty="0">
                <a:latin typeface="Courier New" panose="02070309020205020404" pitchFamily="49" charset="0"/>
                <a:cs typeface="Courier New" panose="02070309020205020404" pitchFamily="49" charset="0"/>
              </a:rPr>
              <a:t>(x - y))</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   return (</a:t>
            </a:r>
            <a:r>
              <a:rPr lang="en-US" sz="1200" b="1" dirty="0" err="1">
                <a:latin typeface="Courier New" panose="02070309020205020404" pitchFamily="49" charset="0"/>
                <a:cs typeface="Courier New" panose="02070309020205020404" pitchFamily="49" charset="0"/>
              </a:rPr>
              <a:t>outDistance</a:t>
            </a:r>
            <a:r>
              <a:rPr lang="en-US" sz="1200" b="1" dirty="0">
                <a:latin typeface="Courier New" panose="02070309020205020404" pitchFamily="49" charset="0"/>
                <a:cs typeface="Courier New" panose="02070309020205020404" pitchFamily="49" charset="0"/>
              </a:rPr>
              <a:t>)</a:t>
            </a:r>
          </a:p>
          <a:p>
            <a:pPr marL="0" indent="0">
              <a:lnSpc>
                <a:spcPct val="100000"/>
              </a:lnSpc>
              <a:spcBef>
                <a:spcPts val="0"/>
              </a:spcBef>
              <a:buNone/>
            </a:pPr>
            <a:endParaRPr lang="en-US" sz="1200" b="1" dirty="0">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def Chebyshev (x, y):</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outDistance</a:t>
            </a:r>
            <a:r>
              <a:rPr lang="en-US" sz="1200" b="1" dirty="0">
                <a:latin typeface="Courier New" panose="02070309020205020404" pitchFamily="49" charset="0"/>
                <a:cs typeface="Courier New" panose="02070309020205020404" pitchFamily="49" charset="0"/>
              </a:rPr>
              <a:t> = </a:t>
            </a:r>
            <a:r>
              <a:rPr lang="en-US" sz="1200" b="1" dirty="0" err="1">
                <a:latin typeface="Courier New" panose="02070309020205020404" pitchFamily="49" charset="0"/>
                <a:cs typeface="Courier New" panose="02070309020205020404" pitchFamily="49" charset="0"/>
              </a:rPr>
              <a:t>numpy.max</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numpy.abs</a:t>
            </a:r>
            <a:r>
              <a:rPr lang="en-US" sz="1200" b="1" dirty="0">
                <a:latin typeface="Courier New" panose="02070309020205020404" pitchFamily="49" charset="0"/>
                <a:cs typeface="Courier New" panose="02070309020205020404" pitchFamily="49" charset="0"/>
              </a:rPr>
              <a:t>(x - y))</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   return (</a:t>
            </a:r>
            <a:r>
              <a:rPr lang="en-US" sz="1200" b="1" dirty="0" err="1">
                <a:latin typeface="Courier New" panose="02070309020205020404" pitchFamily="49" charset="0"/>
                <a:cs typeface="Courier New" panose="02070309020205020404" pitchFamily="49" charset="0"/>
              </a:rPr>
              <a:t>outDistance</a:t>
            </a:r>
            <a:r>
              <a:rPr lang="en-US" sz="1200" b="1" dirty="0">
                <a:latin typeface="Courier New" panose="02070309020205020404" pitchFamily="49" charset="0"/>
                <a:cs typeface="Courier New" panose="02070309020205020404" pitchFamily="49" charset="0"/>
              </a:rPr>
              <a:t>)</a:t>
            </a:r>
          </a:p>
          <a:p>
            <a:pPr marL="0" indent="0">
              <a:lnSpc>
                <a:spcPct val="100000"/>
              </a:lnSpc>
              <a:spcBef>
                <a:spcPts val="0"/>
              </a:spcBef>
              <a:buNone/>
            </a:pPr>
            <a:endParaRPr lang="en-US" sz="1200" b="1" dirty="0">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def </a:t>
            </a:r>
            <a:r>
              <a:rPr lang="en-US" sz="1200" b="1" dirty="0" err="1">
                <a:latin typeface="Courier New" panose="02070309020205020404" pitchFamily="49" charset="0"/>
                <a:cs typeface="Courier New" panose="02070309020205020404" pitchFamily="49" charset="0"/>
              </a:rPr>
              <a:t>CosineD</a:t>
            </a:r>
            <a:r>
              <a:rPr lang="en-US" sz="1200" b="1" dirty="0">
                <a:latin typeface="Courier New" panose="02070309020205020404" pitchFamily="49" charset="0"/>
                <a:cs typeface="Courier New" panose="02070309020205020404" pitchFamily="49" charset="0"/>
              </a:rPr>
              <a:t> (x, y):</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normX</a:t>
            </a:r>
            <a:r>
              <a:rPr lang="en-US" sz="1200" b="1" dirty="0">
                <a:latin typeface="Courier New" panose="02070309020205020404" pitchFamily="49" charset="0"/>
                <a:cs typeface="Courier New" panose="02070309020205020404" pitchFamily="49" charset="0"/>
              </a:rPr>
              <a:t> = </a:t>
            </a:r>
            <a:r>
              <a:rPr lang="en-US" sz="1200" b="1" dirty="0" err="1">
                <a:latin typeface="Courier New" panose="02070309020205020404" pitchFamily="49" charset="0"/>
                <a:cs typeface="Courier New" panose="02070309020205020404" pitchFamily="49" charset="0"/>
              </a:rPr>
              <a:t>numpy.sqrt</a:t>
            </a:r>
            <a:r>
              <a:rPr lang="en-US" sz="1200" b="1" dirty="0">
                <a:latin typeface="Courier New" panose="02070309020205020404" pitchFamily="49" charset="0"/>
                <a:cs typeface="Courier New" panose="02070309020205020404" pitchFamily="49" charset="0"/>
              </a:rPr>
              <a:t>(numpy.dot(x, x))</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normY</a:t>
            </a:r>
            <a:r>
              <a:rPr lang="en-US" sz="1200" b="1" dirty="0">
                <a:latin typeface="Courier New" panose="02070309020205020404" pitchFamily="49" charset="0"/>
                <a:cs typeface="Courier New" panose="02070309020205020404" pitchFamily="49" charset="0"/>
              </a:rPr>
              <a:t> = </a:t>
            </a:r>
            <a:r>
              <a:rPr lang="en-US" sz="1200" b="1" dirty="0" err="1">
                <a:latin typeface="Courier New" panose="02070309020205020404" pitchFamily="49" charset="0"/>
                <a:cs typeface="Courier New" panose="02070309020205020404" pitchFamily="49" charset="0"/>
              </a:rPr>
              <a:t>numpy.sqrt</a:t>
            </a:r>
            <a:r>
              <a:rPr lang="en-US" sz="1200" b="1" dirty="0">
                <a:latin typeface="Courier New" panose="02070309020205020404" pitchFamily="49" charset="0"/>
                <a:cs typeface="Courier New" panose="02070309020205020404" pitchFamily="49" charset="0"/>
              </a:rPr>
              <a:t>(numpy.dot(y, y))</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   if (</a:t>
            </a:r>
            <a:r>
              <a:rPr lang="en-US" sz="1200" b="1" dirty="0" err="1">
                <a:latin typeface="Courier New" panose="02070309020205020404" pitchFamily="49" charset="0"/>
                <a:cs typeface="Courier New" panose="02070309020205020404" pitchFamily="49" charset="0"/>
              </a:rPr>
              <a:t>normX</a:t>
            </a:r>
            <a:r>
              <a:rPr lang="en-US" sz="1200" b="1" dirty="0">
                <a:latin typeface="Courier New" panose="02070309020205020404" pitchFamily="49" charset="0"/>
                <a:cs typeface="Courier New" panose="02070309020205020404" pitchFamily="49" charset="0"/>
              </a:rPr>
              <a:t> &gt; 0.0 and </a:t>
            </a:r>
            <a:r>
              <a:rPr lang="en-US" sz="1200" b="1" dirty="0" err="1">
                <a:latin typeface="Courier New" panose="02070309020205020404" pitchFamily="49" charset="0"/>
                <a:cs typeface="Courier New" panose="02070309020205020404" pitchFamily="49" charset="0"/>
              </a:rPr>
              <a:t>normY</a:t>
            </a:r>
            <a:r>
              <a:rPr lang="en-US" sz="1200" b="1" dirty="0">
                <a:latin typeface="Courier New" panose="02070309020205020404" pitchFamily="49" charset="0"/>
                <a:cs typeface="Courier New" panose="02070309020205020404" pitchFamily="49" charset="0"/>
              </a:rPr>
              <a:t> &gt; 0.0):</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outDistance</a:t>
            </a:r>
            <a:r>
              <a:rPr lang="en-US" sz="1200" b="1" dirty="0">
                <a:latin typeface="Courier New" panose="02070309020205020404" pitchFamily="49" charset="0"/>
                <a:cs typeface="Courier New" panose="02070309020205020404" pitchFamily="49" charset="0"/>
              </a:rPr>
              <a:t> = 1.0 - numpy.dot(x, y) / </a:t>
            </a:r>
            <a:r>
              <a:rPr lang="en-US" sz="1200" b="1" dirty="0" err="1">
                <a:latin typeface="Courier New" panose="02070309020205020404" pitchFamily="49" charset="0"/>
                <a:cs typeface="Courier New" panose="02070309020205020404" pitchFamily="49" charset="0"/>
              </a:rPr>
              <a:t>normX</a:t>
            </a:r>
            <a:r>
              <a:rPr lang="en-US" sz="1200" b="1" dirty="0">
                <a:latin typeface="Courier New" panose="02070309020205020404" pitchFamily="49" charset="0"/>
                <a:cs typeface="Courier New" panose="02070309020205020404" pitchFamily="49" charset="0"/>
              </a:rPr>
              <a:t> / </a:t>
            </a:r>
            <a:r>
              <a:rPr lang="en-US" sz="1200" b="1" dirty="0" err="1">
                <a:latin typeface="Courier New" panose="02070309020205020404" pitchFamily="49" charset="0"/>
                <a:cs typeface="Courier New" panose="02070309020205020404" pitchFamily="49" charset="0"/>
              </a:rPr>
              <a:t>normY</a:t>
            </a:r>
            <a:endParaRPr lang="en-US" sz="1200" b="1" dirty="0">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   else:</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outDistance</a:t>
            </a:r>
            <a:r>
              <a:rPr lang="en-US" sz="1200" b="1" dirty="0">
                <a:latin typeface="Courier New" panose="02070309020205020404" pitchFamily="49" charset="0"/>
                <a:cs typeface="Courier New" panose="02070309020205020404" pitchFamily="49" charset="0"/>
              </a:rPr>
              <a:t> = </a:t>
            </a:r>
            <a:r>
              <a:rPr lang="en-US" sz="1200" b="1" dirty="0" err="1">
                <a:latin typeface="Courier New" panose="02070309020205020404" pitchFamily="49" charset="0"/>
                <a:cs typeface="Courier New" panose="02070309020205020404" pitchFamily="49" charset="0"/>
              </a:rPr>
              <a:t>numpy.NaN</a:t>
            </a:r>
            <a:endParaRPr lang="en-US" sz="1200" b="1" dirty="0">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   return (</a:t>
            </a:r>
            <a:r>
              <a:rPr lang="en-US" sz="1200" b="1" dirty="0" err="1">
                <a:latin typeface="Courier New" panose="02070309020205020404" pitchFamily="49" charset="0"/>
                <a:cs typeface="Courier New" panose="02070309020205020404" pitchFamily="49" charset="0"/>
              </a:rPr>
              <a:t>outDistance</a:t>
            </a:r>
            <a:r>
              <a:rPr lang="en-US" sz="1200" b="1" dirty="0">
                <a:latin typeface="Courier New" panose="02070309020205020404" pitchFamily="49" charset="0"/>
                <a:cs typeface="Courier New" panose="02070309020205020404" pitchFamily="49" charset="0"/>
              </a:rPr>
              <a:t>)</a:t>
            </a:r>
          </a:p>
        </p:txBody>
      </p:sp>
      <p:sp>
        <p:nvSpPr>
          <p:cNvPr id="6" name="Content Placeholder 4">
            <a:extLst>
              <a:ext uri="{FF2B5EF4-FFF2-40B4-BE49-F238E27FC236}">
                <a16:creationId xmlns:a16="http://schemas.microsoft.com/office/drawing/2014/main" id="{52336963-66ED-4202-91A6-DC273BCB7A67}"/>
              </a:ext>
            </a:extLst>
          </p:cNvPr>
          <p:cNvSpPr txBox="1">
            <a:spLocks/>
          </p:cNvSpPr>
          <p:nvPr/>
        </p:nvSpPr>
        <p:spPr>
          <a:xfrm>
            <a:off x="6096000" y="1821640"/>
            <a:ext cx="5666792" cy="4351338"/>
          </a:xfrm>
          <a:prstGeom prst="rect">
            <a:avLst/>
          </a:prstGeom>
          <a:solidFill>
            <a:schemeClr val="accent2">
              <a:lumMod val="20000"/>
              <a:lumOff val="80000"/>
            </a:schemeClr>
          </a:solidFill>
          <a:ln w="19050">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sz="1200" b="1" dirty="0" err="1">
                <a:latin typeface="Courier New" panose="02070309020205020404" pitchFamily="49" charset="0"/>
                <a:cs typeface="Courier New" panose="02070309020205020404" pitchFamily="49" charset="0"/>
              </a:rPr>
              <a:t>clist</a:t>
            </a:r>
            <a:r>
              <a:rPr lang="en-US" sz="1200" b="1" dirty="0">
                <a:latin typeface="Courier New" panose="02070309020205020404" pitchFamily="49" charset="0"/>
                <a:cs typeface="Courier New" panose="02070309020205020404" pitchFamily="49" charset="0"/>
              </a:rPr>
              <a:t> = [-1.0, 1.0]</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points = </a:t>
            </a:r>
            <a:r>
              <a:rPr lang="en-US" sz="1200" b="1" dirty="0" err="1">
                <a:latin typeface="Courier New" panose="02070309020205020404" pitchFamily="49" charset="0"/>
                <a:cs typeface="Courier New" panose="02070309020205020404" pitchFamily="49" charset="0"/>
              </a:rPr>
              <a:t>numpy.array</a:t>
            </a:r>
            <a:r>
              <a:rPr lang="en-US" sz="1200" b="1" dirty="0">
                <a:latin typeface="Courier New" panose="02070309020205020404" pitchFamily="49" charset="0"/>
                <a:cs typeface="Courier New" panose="02070309020205020404" pitchFamily="49" charset="0"/>
              </a:rPr>
              <a:t>([])</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for u in </a:t>
            </a:r>
            <a:r>
              <a:rPr lang="en-US" sz="1200" b="1" dirty="0" err="1">
                <a:latin typeface="Courier New" panose="02070309020205020404" pitchFamily="49" charset="0"/>
                <a:cs typeface="Courier New" panose="02070309020205020404" pitchFamily="49" charset="0"/>
              </a:rPr>
              <a:t>clist</a:t>
            </a:r>
            <a:r>
              <a:rPr lang="en-US" sz="1200" b="1" dirty="0">
                <a:latin typeface="Courier New" panose="02070309020205020404" pitchFamily="49" charset="0"/>
                <a:cs typeface="Courier New" panose="02070309020205020404" pitchFamily="49" charset="0"/>
              </a:rPr>
              <a:t>:</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   for v in </a:t>
            </a:r>
            <a:r>
              <a:rPr lang="en-US" sz="1200" b="1" dirty="0" err="1">
                <a:latin typeface="Courier New" panose="02070309020205020404" pitchFamily="49" charset="0"/>
                <a:cs typeface="Courier New" panose="02070309020205020404" pitchFamily="49" charset="0"/>
              </a:rPr>
              <a:t>clist</a:t>
            </a:r>
            <a:r>
              <a:rPr lang="en-US" sz="1200" b="1" dirty="0">
                <a:latin typeface="Courier New" panose="02070309020205020404" pitchFamily="49" charset="0"/>
                <a:cs typeface="Courier New" panose="02070309020205020404" pitchFamily="49" charset="0"/>
              </a:rPr>
              <a:t>:</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      points = </a:t>
            </a:r>
            <a:r>
              <a:rPr lang="en-US" sz="1200" b="1" dirty="0" err="1">
                <a:latin typeface="Courier New" panose="02070309020205020404" pitchFamily="49" charset="0"/>
                <a:cs typeface="Courier New" panose="02070309020205020404" pitchFamily="49" charset="0"/>
              </a:rPr>
              <a:t>numpy.append</a:t>
            </a:r>
            <a:r>
              <a:rPr lang="en-US" sz="1200" b="1" dirty="0">
                <a:latin typeface="Courier New" panose="02070309020205020404" pitchFamily="49" charset="0"/>
                <a:cs typeface="Courier New" panose="02070309020205020404" pitchFamily="49" charset="0"/>
              </a:rPr>
              <a:t>(points, [u, v], axis = 0)</a:t>
            </a:r>
          </a:p>
          <a:p>
            <a:pPr marL="0" indent="0">
              <a:lnSpc>
                <a:spcPct val="100000"/>
              </a:lnSpc>
              <a:spcBef>
                <a:spcPts val="0"/>
              </a:spcBef>
              <a:buNone/>
            </a:pPr>
            <a:endParaRPr lang="en-US" sz="1200" b="1" dirty="0">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1200" b="1" dirty="0" err="1">
                <a:latin typeface="Courier New" panose="02070309020205020404" pitchFamily="49" charset="0"/>
                <a:cs typeface="Courier New" panose="02070309020205020404" pitchFamily="49" charset="0"/>
              </a:rPr>
              <a:t>nPoints</a:t>
            </a:r>
            <a:r>
              <a:rPr lang="en-US" sz="1200" b="1" dirty="0">
                <a:latin typeface="Courier New" panose="02070309020205020404" pitchFamily="49" charset="0"/>
                <a:cs typeface="Courier New" panose="02070309020205020404" pitchFamily="49" charset="0"/>
              </a:rPr>
              <a:t> = </a:t>
            </a:r>
            <a:r>
              <a:rPr lang="en-US" sz="1200" b="1" dirty="0" err="1">
                <a:latin typeface="Courier New" panose="02070309020205020404" pitchFamily="49" charset="0"/>
                <a:cs typeface="Courier New" panose="02070309020205020404" pitchFamily="49" charset="0"/>
              </a:rPr>
              <a:t>len</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clist</a:t>
            </a:r>
            <a:r>
              <a:rPr lang="en-US" sz="1200" b="1" dirty="0">
                <a:latin typeface="Courier New" panose="02070309020205020404" pitchFamily="49" charset="0"/>
                <a:cs typeface="Courier New" panose="02070309020205020404" pitchFamily="49" charset="0"/>
              </a:rPr>
              <a:t>) ** 2</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points = </a:t>
            </a:r>
            <a:r>
              <a:rPr lang="en-US" sz="1200" b="1" dirty="0" err="1">
                <a:latin typeface="Courier New" panose="02070309020205020404" pitchFamily="49" charset="0"/>
                <a:cs typeface="Courier New" panose="02070309020205020404" pitchFamily="49" charset="0"/>
              </a:rPr>
              <a:t>numpy.reshape</a:t>
            </a:r>
            <a:r>
              <a:rPr lang="en-US" sz="1200" b="1" dirty="0">
                <a:latin typeface="Courier New" panose="02070309020205020404" pitchFamily="49" charset="0"/>
                <a:cs typeface="Courier New" panose="02070309020205020404" pitchFamily="49" charset="0"/>
              </a:rPr>
              <a:t>(points, (nPoints,2))</a:t>
            </a:r>
          </a:p>
          <a:p>
            <a:pPr marL="0" indent="0">
              <a:lnSpc>
                <a:spcPct val="100000"/>
              </a:lnSpc>
              <a:spcBef>
                <a:spcPts val="0"/>
              </a:spcBef>
              <a:buNone/>
            </a:pPr>
            <a:endParaRPr lang="en-US" sz="1200" b="1" dirty="0">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1200" b="1" dirty="0" err="1">
                <a:latin typeface="Courier New" panose="02070309020205020404" pitchFamily="49" charset="0"/>
                <a:cs typeface="Courier New" panose="02070309020205020404" pitchFamily="49" charset="0"/>
              </a:rPr>
              <a:t>distance_E</a:t>
            </a:r>
            <a:r>
              <a:rPr lang="en-US" sz="1200" b="1" dirty="0">
                <a:latin typeface="Courier New" panose="02070309020205020404" pitchFamily="49" charset="0"/>
                <a:cs typeface="Courier New" panose="02070309020205020404" pitchFamily="49" charset="0"/>
              </a:rPr>
              <a:t> = </a:t>
            </a:r>
            <a:r>
              <a:rPr lang="en-US" sz="1200" b="1" dirty="0" err="1">
                <a:latin typeface="Courier New" panose="02070309020205020404" pitchFamily="49" charset="0"/>
                <a:cs typeface="Courier New" panose="02070309020205020404" pitchFamily="49" charset="0"/>
              </a:rPr>
              <a:t>numpy.zeros</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nPoints,nPoints</a:t>
            </a:r>
            <a:r>
              <a:rPr lang="en-US" sz="1200" b="1" dirty="0">
                <a:latin typeface="Courier New" panose="02070309020205020404" pitchFamily="49" charset="0"/>
                <a:cs typeface="Courier New" panose="02070309020205020404" pitchFamily="49" charset="0"/>
              </a:rPr>
              <a:t>))</a:t>
            </a:r>
          </a:p>
          <a:p>
            <a:pPr marL="0" indent="0">
              <a:lnSpc>
                <a:spcPct val="100000"/>
              </a:lnSpc>
              <a:spcBef>
                <a:spcPts val="0"/>
              </a:spcBef>
              <a:buNone/>
            </a:pPr>
            <a:r>
              <a:rPr lang="en-US" sz="1200" b="1" dirty="0" err="1">
                <a:latin typeface="Courier New" panose="02070309020205020404" pitchFamily="49" charset="0"/>
                <a:cs typeface="Courier New" panose="02070309020205020404" pitchFamily="49" charset="0"/>
              </a:rPr>
              <a:t>distance_M</a:t>
            </a:r>
            <a:r>
              <a:rPr lang="en-US" sz="1200" b="1" dirty="0">
                <a:latin typeface="Courier New" panose="02070309020205020404" pitchFamily="49" charset="0"/>
                <a:cs typeface="Courier New" panose="02070309020205020404" pitchFamily="49" charset="0"/>
              </a:rPr>
              <a:t> = </a:t>
            </a:r>
            <a:r>
              <a:rPr lang="en-US" sz="1200" b="1" dirty="0" err="1">
                <a:latin typeface="Courier New" panose="02070309020205020404" pitchFamily="49" charset="0"/>
                <a:cs typeface="Courier New" panose="02070309020205020404" pitchFamily="49" charset="0"/>
              </a:rPr>
              <a:t>numpy.zeros</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nPoints,nPoints</a:t>
            </a:r>
            <a:r>
              <a:rPr lang="en-US" sz="1200" b="1" dirty="0">
                <a:latin typeface="Courier New" panose="02070309020205020404" pitchFamily="49" charset="0"/>
                <a:cs typeface="Courier New" panose="02070309020205020404" pitchFamily="49" charset="0"/>
              </a:rPr>
              <a:t>))</a:t>
            </a:r>
          </a:p>
          <a:p>
            <a:pPr marL="0" indent="0">
              <a:lnSpc>
                <a:spcPct val="100000"/>
              </a:lnSpc>
              <a:spcBef>
                <a:spcPts val="0"/>
              </a:spcBef>
              <a:buNone/>
            </a:pPr>
            <a:r>
              <a:rPr lang="en-US" sz="1200" b="1" dirty="0" err="1">
                <a:latin typeface="Courier New" panose="02070309020205020404" pitchFamily="49" charset="0"/>
                <a:cs typeface="Courier New" panose="02070309020205020404" pitchFamily="49" charset="0"/>
              </a:rPr>
              <a:t>distance_C</a:t>
            </a:r>
            <a:r>
              <a:rPr lang="en-US" sz="1200" b="1" dirty="0">
                <a:latin typeface="Courier New" panose="02070309020205020404" pitchFamily="49" charset="0"/>
                <a:cs typeface="Courier New" panose="02070309020205020404" pitchFamily="49" charset="0"/>
              </a:rPr>
              <a:t> = </a:t>
            </a:r>
            <a:r>
              <a:rPr lang="en-US" sz="1200" b="1" dirty="0" err="1">
                <a:latin typeface="Courier New" panose="02070309020205020404" pitchFamily="49" charset="0"/>
                <a:cs typeface="Courier New" panose="02070309020205020404" pitchFamily="49" charset="0"/>
              </a:rPr>
              <a:t>numpy.zeros</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nPoints,nPoints</a:t>
            </a:r>
            <a:r>
              <a:rPr lang="en-US" sz="1200" b="1" dirty="0">
                <a:latin typeface="Courier New" panose="02070309020205020404" pitchFamily="49" charset="0"/>
                <a:cs typeface="Courier New" panose="02070309020205020404" pitchFamily="49" charset="0"/>
              </a:rPr>
              <a:t>))</a:t>
            </a:r>
          </a:p>
          <a:p>
            <a:pPr marL="0" indent="0">
              <a:lnSpc>
                <a:spcPct val="100000"/>
              </a:lnSpc>
              <a:spcBef>
                <a:spcPts val="0"/>
              </a:spcBef>
              <a:buNone/>
            </a:pPr>
            <a:r>
              <a:rPr lang="en-US" sz="1200" b="1" dirty="0" err="1">
                <a:latin typeface="Courier New" panose="02070309020205020404" pitchFamily="49" charset="0"/>
                <a:cs typeface="Courier New" panose="02070309020205020404" pitchFamily="49" charset="0"/>
              </a:rPr>
              <a:t>distance_O</a:t>
            </a:r>
            <a:r>
              <a:rPr lang="en-US" sz="1200" b="1" dirty="0">
                <a:latin typeface="Courier New" panose="02070309020205020404" pitchFamily="49" charset="0"/>
                <a:cs typeface="Courier New" panose="02070309020205020404" pitchFamily="49" charset="0"/>
              </a:rPr>
              <a:t> = </a:t>
            </a:r>
            <a:r>
              <a:rPr lang="en-US" sz="1200" b="1" dirty="0" err="1">
                <a:latin typeface="Courier New" panose="02070309020205020404" pitchFamily="49" charset="0"/>
                <a:cs typeface="Courier New" panose="02070309020205020404" pitchFamily="49" charset="0"/>
              </a:rPr>
              <a:t>numpy.zeros</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nPoints,nPoints</a:t>
            </a:r>
            <a:r>
              <a:rPr lang="en-US" sz="1200" b="1" dirty="0">
                <a:latin typeface="Courier New" panose="02070309020205020404" pitchFamily="49" charset="0"/>
                <a:cs typeface="Courier New" panose="02070309020205020404" pitchFamily="49" charset="0"/>
              </a:rPr>
              <a:t>))</a:t>
            </a:r>
          </a:p>
          <a:p>
            <a:pPr marL="0" indent="0">
              <a:lnSpc>
                <a:spcPct val="100000"/>
              </a:lnSpc>
              <a:spcBef>
                <a:spcPts val="0"/>
              </a:spcBef>
              <a:buNone/>
            </a:pPr>
            <a:endParaRPr lang="en-US" sz="1200" b="1" dirty="0">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for </a:t>
            </a:r>
            <a:r>
              <a:rPr lang="en-US" sz="1200" b="1" dirty="0" err="1">
                <a:latin typeface="Courier New" panose="02070309020205020404" pitchFamily="49" charset="0"/>
                <a:cs typeface="Courier New" panose="02070309020205020404" pitchFamily="49" charset="0"/>
              </a:rPr>
              <a:t>i</a:t>
            </a:r>
            <a:r>
              <a:rPr lang="en-US" sz="1200" b="1" dirty="0">
                <a:latin typeface="Courier New" panose="02070309020205020404" pitchFamily="49" charset="0"/>
                <a:cs typeface="Courier New" panose="02070309020205020404" pitchFamily="49" charset="0"/>
              </a:rPr>
              <a:t> in range(</a:t>
            </a:r>
            <a:r>
              <a:rPr lang="en-US" sz="1200" b="1" dirty="0" err="1">
                <a:latin typeface="Courier New" panose="02070309020205020404" pitchFamily="49" charset="0"/>
                <a:cs typeface="Courier New" panose="02070309020205020404" pitchFamily="49" charset="0"/>
              </a:rPr>
              <a:t>nPoints</a:t>
            </a:r>
            <a:r>
              <a:rPr lang="en-US" sz="1200" b="1" dirty="0">
                <a:latin typeface="Courier New" panose="02070309020205020404" pitchFamily="49" charset="0"/>
                <a:cs typeface="Courier New" panose="02070309020205020404" pitchFamily="49" charset="0"/>
              </a:rPr>
              <a:t>):</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   for j in range(</a:t>
            </a:r>
            <a:r>
              <a:rPr lang="en-US" sz="1200" b="1" dirty="0" err="1">
                <a:latin typeface="Courier New" panose="02070309020205020404" pitchFamily="49" charset="0"/>
                <a:cs typeface="Courier New" panose="02070309020205020404" pitchFamily="49" charset="0"/>
              </a:rPr>
              <a:t>nPoints</a:t>
            </a:r>
            <a:r>
              <a:rPr lang="en-US" sz="1200" b="1" dirty="0">
                <a:latin typeface="Courier New" panose="02070309020205020404" pitchFamily="49" charset="0"/>
                <a:cs typeface="Courier New" panose="02070309020205020404" pitchFamily="49" charset="0"/>
              </a:rPr>
              <a:t>):</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distance_E</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i,j</a:t>
            </a:r>
            <a:r>
              <a:rPr lang="en-US" sz="1200" b="1" dirty="0">
                <a:latin typeface="Courier New" panose="02070309020205020404" pitchFamily="49" charset="0"/>
                <a:cs typeface="Courier New" panose="02070309020205020404" pitchFamily="49" charset="0"/>
              </a:rPr>
              <a:t>] = Euclidean(points[</a:t>
            </a:r>
            <a:r>
              <a:rPr lang="en-US" sz="1200" b="1" dirty="0" err="1">
                <a:latin typeface="Courier New" panose="02070309020205020404" pitchFamily="49" charset="0"/>
                <a:cs typeface="Courier New" panose="02070309020205020404" pitchFamily="49" charset="0"/>
              </a:rPr>
              <a:t>i</a:t>
            </a:r>
            <a:r>
              <a:rPr lang="en-US" sz="1200" b="1" dirty="0">
                <a:latin typeface="Courier New" panose="02070309020205020404" pitchFamily="49" charset="0"/>
                <a:cs typeface="Courier New" panose="02070309020205020404" pitchFamily="49" charset="0"/>
              </a:rPr>
              <a:t>,:], points[j,:])</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distance_M</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i,j</a:t>
            </a:r>
            <a:r>
              <a:rPr lang="en-US" sz="1200" b="1" dirty="0">
                <a:latin typeface="Courier New" panose="02070309020205020404" pitchFamily="49" charset="0"/>
                <a:cs typeface="Courier New" panose="02070309020205020404" pitchFamily="49" charset="0"/>
              </a:rPr>
              <a:t>] = Manhattan(points[</a:t>
            </a:r>
            <a:r>
              <a:rPr lang="en-US" sz="1200" b="1" dirty="0" err="1">
                <a:latin typeface="Courier New" panose="02070309020205020404" pitchFamily="49" charset="0"/>
                <a:cs typeface="Courier New" panose="02070309020205020404" pitchFamily="49" charset="0"/>
              </a:rPr>
              <a:t>i</a:t>
            </a:r>
            <a:r>
              <a:rPr lang="en-US" sz="1200" b="1" dirty="0">
                <a:latin typeface="Courier New" panose="02070309020205020404" pitchFamily="49" charset="0"/>
                <a:cs typeface="Courier New" panose="02070309020205020404" pitchFamily="49" charset="0"/>
              </a:rPr>
              <a:t>,:], points[j,:])</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distance_C</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i,j</a:t>
            </a:r>
            <a:r>
              <a:rPr lang="en-US" sz="1200" b="1" dirty="0">
                <a:latin typeface="Courier New" panose="02070309020205020404" pitchFamily="49" charset="0"/>
                <a:cs typeface="Courier New" panose="02070309020205020404" pitchFamily="49" charset="0"/>
              </a:rPr>
              <a:t>] = Chebyshev(points[</a:t>
            </a:r>
            <a:r>
              <a:rPr lang="en-US" sz="1200" b="1" dirty="0" err="1">
                <a:latin typeface="Courier New" panose="02070309020205020404" pitchFamily="49" charset="0"/>
                <a:cs typeface="Courier New" panose="02070309020205020404" pitchFamily="49" charset="0"/>
              </a:rPr>
              <a:t>i</a:t>
            </a:r>
            <a:r>
              <a:rPr lang="en-US" sz="1200" b="1" dirty="0">
                <a:latin typeface="Courier New" panose="02070309020205020404" pitchFamily="49" charset="0"/>
                <a:cs typeface="Courier New" panose="02070309020205020404" pitchFamily="49" charset="0"/>
              </a:rPr>
              <a:t>,:], points[j,:])</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distance_O</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i,j</a:t>
            </a:r>
            <a:r>
              <a:rPr lang="en-US" sz="1200" b="1" dirty="0">
                <a:latin typeface="Courier New" panose="02070309020205020404" pitchFamily="49" charset="0"/>
                <a:cs typeface="Courier New" panose="02070309020205020404" pitchFamily="49" charset="0"/>
              </a:rPr>
              <a:t>] = </a:t>
            </a:r>
            <a:r>
              <a:rPr lang="en-US" sz="1200" b="1" dirty="0" err="1">
                <a:latin typeface="Courier New" panose="02070309020205020404" pitchFamily="49" charset="0"/>
                <a:cs typeface="Courier New" panose="02070309020205020404" pitchFamily="49" charset="0"/>
              </a:rPr>
              <a:t>CosineD</a:t>
            </a:r>
            <a:r>
              <a:rPr lang="en-US" sz="1200" b="1" dirty="0">
                <a:latin typeface="Courier New" panose="02070309020205020404" pitchFamily="49" charset="0"/>
                <a:cs typeface="Courier New" panose="02070309020205020404" pitchFamily="49" charset="0"/>
              </a:rPr>
              <a:t>(points[</a:t>
            </a:r>
            <a:r>
              <a:rPr lang="en-US" sz="1200" b="1" dirty="0" err="1">
                <a:latin typeface="Courier New" panose="02070309020205020404" pitchFamily="49" charset="0"/>
                <a:cs typeface="Courier New" panose="02070309020205020404" pitchFamily="49" charset="0"/>
              </a:rPr>
              <a:t>i</a:t>
            </a:r>
            <a:r>
              <a:rPr lang="en-US" sz="1200" b="1" dirty="0">
                <a:latin typeface="Courier New" panose="02070309020205020404" pitchFamily="49" charset="0"/>
                <a:cs typeface="Courier New" panose="02070309020205020404" pitchFamily="49" charset="0"/>
              </a:rPr>
              <a:t>,:], points[j,:])</a:t>
            </a:r>
          </a:p>
        </p:txBody>
      </p:sp>
    </p:spTree>
    <p:extLst>
      <p:ext uri="{BB962C8B-B14F-4D97-AF65-F5344CB8AC3E}">
        <p14:creationId xmlns:p14="http://schemas.microsoft.com/office/powerpoint/2010/main" val="24566714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Four Distance Metrics</a:t>
            </a:r>
          </a:p>
        </p:txBody>
      </p:sp>
      <p:sp>
        <p:nvSpPr>
          <p:cNvPr id="7" name="Slide Number Placeholder 6"/>
          <p:cNvSpPr>
            <a:spLocks noGrp="1"/>
          </p:cNvSpPr>
          <p:nvPr>
            <p:ph type="sldNum" sz="quarter" idx="12"/>
          </p:nvPr>
        </p:nvSpPr>
        <p:spPr/>
        <p:txBody>
          <a:bodyPr/>
          <a:lstStyle/>
          <a:p>
            <a:fld id="{1C20BA80-1909-427C-B3BD-3DD8AEAFD5BE}" type="slidenum">
              <a:rPr lang="en-US" smtClean="0"/>
              <a:t>22</a:t>
            </a:fld>
            <a:endParaRPr lang="en-US" dirty="0"/>
          </a:p>
        </p:txBody>
      </p:sp>
      <p:graphicFrame>
        <p:nvGraphicFramePr>
          <p:cNvPr id="6" name="Content Placeholder 5">
            <a:extLst>
              <a:ext uri="{FF2B5EF4-FFF2-40B4-BE49-F238E27FC236}">
                <a16:creationId xmlns:a16="http://schemas.microsoft.com/office/drawing/2014/main" id="{EB0A606D-A876-48FE-A307-388F9537A3FD}"/>
              </a:ext>
            </a:extLst>
          </p:cNvPr>
          <p:cNvGraphicFramePr>
            <a:graphicFrameLocks noGrp="1"/>
          </p:cNvGraphicFramePr>
          <p:nvPr>
            <p:ph idx="1"/>
          </p:nvPr>
        </p:nvGraphicFramePr>
        <p:xfrm>
          <a:off x="1099459" y="1533039"/>
          <a:ext cx="4572000" cy="2286000"/>
        </p:xfrm>
        <a:graphic>
          <a:graphicData uri="http://schemas.openxmlformats.org/drawingml/2006/table">
            <a:tbl>
              <a:tblPr firstRow="1" firstCol="1">
                <a:tableStyleId>{284E427A-3D55-4303-BF80-6455036E1DE7}</a:tableStyleId>
              </a:tblPr>
              <a:tblGrid>
                <a:gridCol w="914400">
                  <a:extLst>
                    <a:ext uri="{9D8B030D-6E8A-4147-A177-3AD203B41FA5}">
                      <a16:colId xmlns:a16="http://schemas.microsoft.com/office/drawing/2014/main" val="2631200916"/>
                    </a:ext>
                  </a:extLst>
                </a:gridCol>
                <a:gridCol w="914400">
                  <a:extLst>
                    <a:ext uri="{9D8B030D-6E8A-4147-A177-3AD203B41FA5}">
                      <a16:colId xmlns:a16="http://schemas.microsoft.com/office/drawing/2014/main" val="503892256"/>
                    </a:ext>
                  </a:extLst>
                </a:gridCol>
                <a:gridCol w="914400">
                  <a:extLst>
                    <a:ext uri="{9D8B030D-6E8A-4147-A177-3AD203B41FA5}">
                      <a16:colId xmlns:a16="http://schemas.microsoft.com/office/drawing/2014/main" val="1301909062"/>
                    </a:ext>
                  </a:extLst>
                </a:gridCol>
                <a:gridCol w="914400">
                  <a:extLst>
                    <a:ext uri="{9D8B030D-6E8A-4147-A177-3AD203B41FA5}">
                      <a16:colId xmlns:a16="http://schemas.microsoft.com/office/drawing/2014/main" val="2131957852"/>
                    </a:ext>
                  </a:extLst>
                </a:gridCol>
                <a:gridCol w="914400">
                  <a:extLst>
                    <a:ext uri="{9D8B030D-6E8A-4147-A177-3AD203B41FA5}">
                      <a16:colId xmlns:a16="http://schemas.microsoft.com/office/drawing/2014/main" val="2471543934"/>
                    </a:ext>
                  </a:extLst>
                </a:gridCol>
              </a:tblGrid>
              <a:tr h="381000">
                <a:tc>
                  <a:txBody>
                    <a:bodyPr/>
                    <a:lstStyle/>
                    <a:p>
                      <a:pPr algn="l" fontAlgn="b"/>
                      <a:endParaRPr lang="en-US" sz="2000" b="0" i="0" u="none" strike="noStrike" dirty="0">
                        <a:solidFill>
                          <a:srgbClr val="000000"/>
                        </a:solidFill>
                        <a:effectLst/>
                        <a:latin typeface="Calibri" panose="020F0502020204030204" pitchFamily="34" charset="0"/>
                      </a:endParaRPr>
                    </a:p>
                  </a:txBody>
                  <a:tcPr marL="7620" marR="7620" marT="7620" marB="0" anchor="b"/>
                </a:tc>
                <a:tc gridSpan="4">
                  <a:txBody>
                    <a:bodyPr/>
                    <a:lstStyle/>
                    <a:p>
                      <a:pPr algn="ctr" fontAlgn="b"/>
                      <a:r>
                        <a:rPr lang="en-US" sz="2000" u="none" strike="noStrike" dirty="0">
                          <a:effectLst/>
                        </a:rPr>
                        <a:t>Euclidean Distance</a:t>
                      </a:r>
                      <a:endParaRPr lang="en-US" sz="2000" b="0" i="0" u="none" strike="noStrike" dirty="0">
                        <a:solidFill>
                          <a:srgbClr val="000000"/>
                        </a:solidFill>
                        <a:effectLst/>
                        <a:latin typeface="Calibri" panose="020F0502020204030204" pitchFamily="34" charset="0"/>
                      </a:endParaRPr>
                    </a:p>
                  </a:txBody>
                  <a:tcPr marL="7620" marR="7620" marT="7620" marB="0" anchor="b"/>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880298684"/>
                  </a:ext>
                </a:extLst>
              </a:tr>
              <a:tr h="381000">
                <a:tc>
                  <a:txBody>
                    <a:bodyPr/>
                    <a:lstStyle/>
                    <a:p>
                      <a:pPr algn="r" fontAlgn="b"/>
                      <a:endParaRPr lang="en-US" sz="2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2000" b="1" u="none" strike="noStrike" dirty="0">
                          <a:effectLst/>
                        </a:rPr>
                        <a:t>(-1,-1)</a:t>
                      </a:r>
                      <a:endParaRPr lang="en-US" sz="2000" b="1"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2000" b="1" u="none" strike="noStrike" dirty="0">
                          <a:effectLst/>
                        </a:rPr>
                        <a:t>(-1,1)</a:t>
                      </a:r>
                      <a:endParaRPr lang="en-US" sz="2000" b="1"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2000" b="1" u="none" strike="noStrike" dirty="0">
                          <a:effectLst/>
                        </a:rPr>
                        <a:t>(1,-1)</a:t>
                      </a:r>
                      <a:endParaRPr lang="en-US" sz="2000" b="1"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2000" b="1" u="none" strike="noStrike" dirty="0">
                          <a:effectLst/>
                        </a:rPr>
                        <a:t>(1,1)</a:t>
                      </a:r>
                      <a:endParaRPr lang="en-US" sz="20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078507840"/>
                  </a:ext>
                </a:extLst>
              </a:tr>
              <a:tr h="381000">
                <a:tc>
                  <a:txBody>
                    <a:bodyPr/>
                    <a:lstStyle/>
                    <a:p>
                      <a:pPr algn="r" fontAlgn="b"/>
                      <a:r>
                        <a:rPr lang="en-US" sz="2000" u="none" strike="noStrike">
                          <a:effectLst/>
                        </a:rPr>
                        <a:t>(-1,-1)</a:t>
                      </a:r>
                      <a:endParaRPr lang="en-US" sz="2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2000" u="none" strike="noStrike">
                          <a:effectLst/>
                        </a:rPr>
                        <a:t>0</a:t>
                      </a:r>
                      <a:endParaRPr lang="en-US" sz="2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2000" u="none" strike="noStrike" dirty="0">
                          <a:effectLst/>
                        </a:rPr>
                        <a:t>2</a:t>
                      </a:r>
                      <a:endParaRPr lang="en-US" sz="20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2000" u="none" strike="noStrike" dirty="0">
                          <a:effectLst/>
                        </a:rPr>
                        <a:t>2</a:t>
                      </a:r>
                      <a:endParaRPr lang="en-US" sz="20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2000" u="none" strike="noStrike" dirty="0">
                          <a:effectLst/>
                        </a:rPr>
                        <a:t>2.83</a:t>
                      </a:r>
                      <a:endParaRPr lang="en-US" sz="20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397565468"/>
                  </a:ext>
                </a:extLst>
              </a:tr>
              <a:tr h="381000">
                <a:tc>
                  <a:txBody>
                    <a:bodyPr/>
                    <a:lstStyle/>
                    <a:p>
                      <a:pPr algn="r" fontAlgn="b"/>
                      <a:r>
                        <a:rPr lang="en-US" sz="2000" u="none" strike="noStrike">
                          <a:effectLst/>
                        </a:rPr>
                        <a:t>(-1,1)</a:t>
                      </a:r>
                      <a:endParaRPr lang="en-US" sz="2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2000" u="none" strike="noStrike">
                          <a:effectLst/>
                        </a:rPr>
                        <a:t>2</a:t>
                      </a:r>
                      <a:endParaRPr lang="en-US" sz="2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2000" u="none" strike="noStrike">
                          <a:effectLst/>
                        </a:rPr>
                        <a:t>0</a:t>
                      </a:r>
                      <a:endParaRPr lang="en-US" sz="2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2000" u="none" strike="noStrike" dirty="0">
                          <a:effectLst/>
                        </a:rPr>
                        <a:t>2.83</a:t>
                      </a:r>
                      <a:endParaRPr lang="en-US" sz="20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2000" u="none" strike="noStrike" dirty="0">
                          <a:effectLst/>
                        </a:rPr>
                        <a:t>2</a:t>
                      </a:r>
                      <a:endParaRPr lang="en-US" sz="20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98446244"/>
                  </a:ext>
                </a:extLst>
              </a:tr>
              <a:tr h="381000">
                <a:tc>
                  <a:txBody>
                    <a:bodyPr/>
                    <a:lstStyle/>
                    <a:p>
                      <a:pPr algn="r" fontAlgn="b"/>
                      <a:r>
                        <a:rPr lang="en-US" sz="2000" u="none" strike="noStrike">
                          <a:effectLst/>
                        </a:rPr>
                        <a:t>(1,-1)</a:t>
                      </a:r>
                      <a:endParaRPr lang="en-US" sz="2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2000" u="none" strike="noStrike">
                          <a:effectLst/>
                        </a:rPr>
                        <a:t>2</a:t>
                      </a:r>
                      <a:endParaRPr lang="en-US" sz="2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2000" u="none" strike="noStrike">
                          <a:effectLst/>
                        </a:rPr>
                        <a:t>2.83</a:t>
                      </a:r>
                      <a:endParaRPr lang="en-US" sz="2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2000" u="none" strike="noStrike" dirty="0">
                          <a:effectLst/>
                        </a:rPr>
                        <a:t>0</a:t>
                      </a:r>
                      <a:endParaRPr lang="en-US" sz="20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2000" u="none" strike="noStrike" dirty="0">
                          <a:effectLst/>
                        </a:rPr>
                        <a:t>2</a:t>
                      </a:r>
                      <a:endParaRPr lang="en-US" sz="20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273344672"/>
                  </a:ext>
                </a:extLst>
              </a:tr>
              <a:tr h="381000">
                <a:tc>
                  <a:txBody>
                    <a:bodyPr/>
                    <a:lstStyle/>
                    <a:p>
                      <a:pPr algn="r" fontAlgn="b"/>
                      <a:r>
                        <a:rPr lang="en-US" sz="2000" u="none" strike="noStrike">
                          <a:effectLst/>
                        </a:rPr>
                        <a:t>(1,1)</a:t>
                      </a:r>
                      <a:endParaRPr lang="en-US" sz="2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2000" u="none" strike="noStrike">
                          <a:effectLst/>
                        </a:rPr>
                        <a:t>2.83</a:t>
                      </a:r>
                      <a:endParaRPr lang="en-US" sz="2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2000" u="none" strike="noStrike">
                          <a:effectLst/>
                        </a:rPr>
                        <a:t>2</a:t>
                      </a:r>
                      <a:endParaRPr lang="en-US" sz="2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2000" u="none" strike="noStrike" dirty="0">
                          <a:effectLst/>
                        </a:rPr>
                        <a:t>2</a:t>
                      </a:r>
                      <a:endParaRPr lang="en-US" sz="20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2000" u="none" strike="noStrike" dirty="0">
                          <a:effectLst/>
                        </a:rPr>
                        <a:t>0</a:t>
                      </a:r>
                      <a:endParaRPr lang="en-US" sz="20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868368515"/>
                  </a:ext>
                </a:extLst>
              </a:tr>
            </a:tbl>
          </a:graphicData>
        </a:graphic>
      </p:graphicFrame>
      <p:sp>
        <p:nvSpPr>
          <p:cNvPr id="4" name="Footer Placeholder 3">
            <a:extLst>
              <a:ext uri="{FF2B5EF4-FFF2-40B4-BE49-F238E27FC236}">
                <a16:creationId xmlns:a16="http://schemas.microsoft.com/office/drawing/2014/main" id="{21F904B5-CB5D-4126-BEEB-C8FCA1C79972}"/>
              </a:ext>
            </a:extLst>
          </p:cNvPr>
          <p:cNvSpPr>
            <a:spLocks noGrp="1"/>
          </p:cNvSpPr>
          <p:nvPr>
            <p:ph type="ftr" sz="quarter" idx="11"/>
          </p:nvPr>
        </p:nvSpPr>
        <p:spPr/>
        <p:txBody>
          <a:bodyPr/>
          <a:lstStyle/>
          <a:p>
            <a:r>
              <a:rPr lang="en-US"/>
              <a:t>Copyright © 2021 by Ming-Long Lam, Ph.D.</a:t>
            </a:r>
            <a:endParaRPr lang="en-US" dirty="0"/>
          </a:p>
        </p:txBody>
      </p:sp>
      <p:graphicFrame>
        <p:nvGraphicFramePr>
          <p:cNvPr id="8" name="Table 7">
            <a:extLst>
              <a:ext uri="{FF2B5EF4-FFF2-40B4-BE49-F238E27FC236}">
                <a16:creationId xmlns:a16="http://schemas.microsoft.com/office/drawing/2014/main" id="{0507737D-318D-49FB-A32F-52070074786F}"/>
              </a:ext>
            </a:extLst>
          </p:cNvPr>
          <p:cNvGraphicFramePr>
            <a:graphicFrameLocks noGrp="1"/>
          </p:cNvGraphicFramePr>
          <p:nvPr/>
        </p:nvGraphicFramePr>
        <p:xfrm>
          <a:off x="5932718" y="1533039"/>
          <a:ext cx="4572000" cy="2286000"/>
        </p:xfrm>
        <a:graphic>
          <a:graphicData uri="http://schemas.openxmlformats.org/drawingml/2006/table">
            <a:tbl>
              <a:tblPr firstRow="1" firstCol="1">
                <a:tableStyleId>{3C2FFA5D-87B4-456A-9821-1D502468CF0F}</a:tableStyleId>
              </a:tblPr>
              <a:tblGrid>
                <a:gridCol w="1088572">
                  <a:extLst>
                    <a:ext uri="{9D8B030D-6E8A-4147-A177-3AD203B41FA5}">
                      <a16:colId xmlns:a16="http://schemas.microsoft.com/office/drawing/2014/main" val="1058182312"/>
                    </a:ext>
                  </a:extLst>
                </a:gridCol>
                <a:gridCol w="870857">
                  <a:extLst>
                    <a:ext uri="{9D8B030D-6E8A-4147-A177-3AD203B41FA5}">
                      <a16:colId xmlns:a16="http://schemas.microsoft.com/office/drawing/2014/main" val="2758747576"/>
                    </a:ext>
                  </a:extLst>
                </a:gridCol>
                <a:gridCol w="870857">
                  <a:extLst>
                    <a:ext uri="{9D8B030D-6E8A-4147-A177-3AD203B41FA5}">
                      <a16:colId xmlns:a16="http://schemas.microsoft.com/office/drawing/2014/main" val="1225465017"/>
                    </a:ext>
                  </a:extLst>
                </a:gridCol>
                <a:gridCol w="870857">
                  <a:extLst>
                    <a:ext uri="{9D8B030D-6E8A-4147-A177-3AD203B41FA5}">
                      <a16:colId xmlns:a16="http://schemas.microsoft.com/office/drawing/2014/main" val="1586778187"/>
                    </a:ext>
                  </a:extLst>
                </a:gridCol>
                <a:gridCol w="870857">
                  <a:extLst>
                    <a:ext uri="{9D8B030D-6E8A-4147-A177-3AD203B41FA5}">
                      <a16:colId xmlns:a16="http://schemas.microsoft.com/office/drawing/2014/main" val="1440185957"/>
                    </a:ext>
                  </a:extLst>
                </a:gridCol>
              </a:tblGrid>
              <a:tr h="381000">
                <a:tc>
                  <a:txBody>
                    <a:bodyPr/>
                    <a:lstStyle/>
                    <a:p>
                      <a:pPr algn="l" fontAlgn="b"/>
                      <a:endParaRPr lang="en-US" sz="2000" b="0" i="0" u="none" strike="noStrike" dirty="0">
                        <a:solidFill>
                          <a:srgbClr val="000000"/>
                        </a:solidFill>
                        <a:effectLst/>
                        <a:latin typeface="+mn-lt"/>
                      </a:endParaRPr>
                    </a:p>
                  </a:txBody>
                  <a:tcPr marL="7620" marR="7620" marT="7620" marB="0" anchor="b"/>
                </a:tc>
                <a:tc gridSpan="4">
                  <a:txBody>
                    <a:bodyPr/>
                    <a:lstStyle/>
                    <a:p>
                      <a:pPr algn="ctr" fontAlgn="b"/>
                      <a:r>
                        <a:rPr lang="en-US" sz="2000" u="none" strike="noStrike" dirty="0">
                          <a:effectLst/>
                          <a:latin typeface="+mn-lt"/>
                        </a:rPr>
                        <a:t>Manhattan Distance</a:t>
                      </a:r>
                      <a:endParaRPr lang="en-US" sz="2000" b="0" i="0" u="none" strike="noStrike" dirty="0">
                        <a:solidFill>
                          <a:srgbClr val="000000"/>
                        </a:solidFill>
                        <a:effectLst/>
                        <a:latin typeface="+mn-lt"/>
                      </a:endParaRPr>
                    </a:p>
                  </a:txBody>
                  <a:tcPr marL="7620" marR="7620" marT="7620" marB="0" anchor="b"/>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723770683"/>
                  </a:ext>
                </a:extLst>
              </a:tr>
              <a:tr h="381000">
                <a:tc>
                  <a:txBody>
                    <a:bodyPr/>
                    <a:lstStyle/>
                    <a:p>
                      <a:pPr algn="r" fontAlgn="b"/>
                      <a:endParaRPr lang="en-US" sz="2000" b="0" i="0" u="none" strike="noStrike">
                        <a:solidFill>
                          <a:srgbClr val="000000"/>
                        </a:solidFill>
                        <a:effectLst/>
                        <a:latin typeface="+mn-lt"/>
                      </a:endParaRPr>
                    </a:p>
                  </a:txBody>
                  <a:tcPr marL="7620" marR="7620" marT="7620" marB="0" anchor="b"/>
                </a:tc>
                <a:tc>
                  <a:txBody>
                    <a:bodyPr/>
                    <a:lstStyle/>
                    <a:p>
                      <a:pPr algn="r" fontAlgn="b"/>
                      <a:r>
                        <a:rPr lang="en-US" sz="2000" b="1" u="none" strike="noStrike" dirty="0">
                          <a:effectLst/>
                          <a:latin typeface="+mn-lt"/>
                        </a:rPr>
                        <a:t>(-1,-1)</a:t>
                      </a:r>
                      <a:endParaRPr lang="en-US" sz="2000" b="1" i="0" u="none" strike="noStrike" dirty="0">
                        <a:solidFill>
                          <a:srgbClr val="000000"/>
                        </a:solidFill>
                        <a:effectLst/>
                        <a:latin typeface="+mn-lt"/>
                      </a:endParaRPr>
                    </a:p>
                  </a:txBody>
                  <a:tcPr marL="7620" marR="7620" marT="7620" marB="0" anchor="b"/>
                </a:tc>
                <a:tc>
                  <a:txBody>
                    <a:bodyPr/>
                    <a:lstStyle/>
                    <a:p>
                      <a:pPr algn="r" fontAlgn="b"/>
                      <a:r>
                        <a:rPr lang="en-US" sz="2000" b="1" u="none" strike="noStrike" dirty="0">
                          <a:effectLst/>
                          <a:latin typeface="+mn-lt"/>
                        </a:rPr>
                        <a:t>(-1,1)</a:t>
                      </a:r>
                      <a:endParaRPr lang="en-US" sz="2000" b="1" i="0" u="none" strike="noStrike" dirty="0">
                        <a:solidFill>
                          <a:srgbClr val="000000"/>
                        </a:solidFill>
                        <a:effectLst/>
                        <a:latin typeface="+mn-lt"/>
                      </a:endParaRPr>
                    </a:p>
                  </a:txBody>
                  <a:tcPr marL="7620" marR="7620" marT="7620" marB="0" anchor="b"/>
                </a:tc>
                <a:tc>
                  <a:txBody>
                    <a:bodyPr/>
                    <a:lstStyle/>
                    <a:p>
                      <a:pPr algn="r" fontAlgn="b"/>
                      <a:r>
                        <a:rPr lang="en-US" sz="2000" b="1" u="none" strike="noStrike" dirty="0">
                          <a:effectLst/>
                          <a:latin typeface="+mn-lt"/>
                        </a:rPr>
                        <a:t>(1,-1)</a:t>
                      </a:r>
                      <a:endParaRPr lang="en-US" sz="2000" b="1" i="0" u="none" strike="noStrike" dirty="0">
                        <a:solidFill>
                          <a:srgbClr val="000000"/>
                        </a:solidFill>
                        <a:effectLst/>
                        <a:latin typeface="+mn-lt"/>
                      </a:endParaRPr>
                    </a:p>
                  </a:txBody>
                  <a:tcPr marL="7620" marR="7620" marT="7620" marB="0" anchor="b"/>
                </a:tc>
                <a:tc>
                  <a:txBody>
                    <a:bodyPr/>
                    <a:lstStyle/>
                    <a:p>
                      <a:pPr algn="r" fontAlgn="b"/>
                      <a:r>
                        <a:rPr lang="en-US" sz="2000" b="1" u="none" strike="noStrike" dirty="0">
                          <a:effectLst/>
                          <a:latin typeface="+mn-lt"/>
                        </a:rPr>
                        <a:t>(1,1)</a:t>
                      </a:r>
                      <a:endParaRPr lang="en-US" sz="2000" b="1" i="0" u="none" strike="noStrike" dirty="0">
                        <a:solidFill>
                          <a:srgbClr val="000000"/>
                        </a:solidFill>
                        <a:effectLst/>
                        <a:latin typeface="+mn-lt"/>
                      </a:endParaRPr>
                    </a:p>
                  </a:txBody>
                  <a:tcPr marL="7620" marR="7620" marT="7620" marB="0" anchor="b"/>
                </a:tc>
                <a:extLst>
                  <a:ext uri="{0D108BD9-81ED-4DB2-BD59-A6C34878D82A}">
                    <a16:rowId xmlns:a16="http://schemas.microsoft.com/office/drawing/2014/main" val="3893679069"/>
                  </a:ext>
                </a:extLst>
              </a:tr>
              <a:tr h="381000">
                <a:tc>
                  <a:txBody>
                    <a:bodyPr/>
                    <a:lstStyle/>
                    <a:p>
                      <a:pPr algn="r" fontAlgn="b"/>
                      <a:r>
                        <a:rPr lang="en-US" sz="2000" u="none" strike="noStrike">
                          <a:effectLst/>
                          <a:latin typeface="+mn-lt"/>
                        </a:rPr>
                        <a:t>(-1,-1)</a:t>
                      </a:r>
                      <a:endParaRPr lang="en-US" sz="2000" b="0" i="0" u="none" strike="noStrike">
                        <a:solidFill>
                          <a:srgbClr val="000000"/>
                        </a:solidFill>
                        <a:effectLst/>
                        <a:latin typeface="+mn-lt"/>
                      </a:endParaRPr>
                    </a:p>
                  </a:txBody>
                  <a:tcPr marL="7620" marR="7620" marT="7620" marB="0" anchor="b"/>
                </a:tc>
                <a:tc>
                  <a:txBody>
                    <a:bodyPr/>
                    <a:lstStyle/>
                    <a:p>
                      <a:pPr algn="r" fontAlgn="b"/>
                      <a:r>
                        <a:rPr lang="en-US" sz="2000" u="none" strike="noStrike">
                          <a:effectLst/>
                          <a:latin typeface="+mn-lt"/>
                        </a:rPr>
                        <a:t>0</a:t>
                      </a:r>
                      <a:endParaRPr lang="en-US" sz="2000" b="0" i="0" u="none" strike="noStrike">
                        <a:solidFill>
                          <a:srgbClr val="000000"/>
                        </a:solidFill>
                        <a:effectLst/>
                        <a:latin typeface="+mn-lt"/>
                      </a:endParaRPr>
                    </a:p>
                  </a:txBody>
                  <a:tcPr marL="7620" marR="7620" marT="7620" marB="0" anchor="b"/>
                </a:tc>
                <a:tc>
                  <a:txBody>
                    <a:bodyPr/>
                    <a:lstStyle/>
                    <a:p>
                      <a:pPr algn="r" fontAlgn="b"/>
                      <a:r>
                        <a:rPr lang="en-US" sz="2000" u="none" strike="noStrike" dirty="0">
                          <a:effectLst/>
                          <a:latin typeface="+mn-lt"/>
                        </a:rPr>
                        <a:t>2</a:t>
                      </a:r>
                      <a:endParaRPr lang="en-US" sz="2000" b="0" i="0" u="none" strike="noStrike" dirty="0">
                        <a:solidFill>
                          <a:srgbClr val="000000"/>
                        </a:solidFill>
                        <a:effectLst/>
                        <a:latin typeface="+mn-lt"/>
                      </a:endParaRPr>
                    </a:p>
                  </a:txBody>
                  <a:tcPr marL="7620" marR="7620" marT="7620" marB="0" anchor="b"/>
                </a:tc>
                <a:tc>
                  <a:txBody>
                    <a:bodyPr/>
                    <a:lstStyle/>
                    <a:p>
                      <a:pPr algn="r" fontAlgn="b"/>
                      <a:r>
                        <a:rPr lang="en-US" sz="2000" u="none" strike="noStrike" dirty="0">
                          <a:effectLst/>
                          <a:latin typeface="+mn-lt"/>
                        </a:rPr>
                        <a:t>2</a:t>
                      </a:r>
                      <a:endParaRPr lang="en-US" sz="2000" b="0" i="0" u="none" strike="noStrike" dirty="0">
                        <a:solidFill>
                          <a:srgbClr val="000000"/>
                        </a:solidFill>
                        <a:effectLst/>
                        <a:latin typeface="+mn-lt"/>
                      </a:endParaRPr>
                    </a:p>
                  </a:txBody>
                  <a:tcPr marL="7620" marR="7620" marT="7620" marB="0" anchor="b"/>
                </a:tc>
                <a:tc>
                  <a:txBody>
                    <a:bodyPr/>
                    <a:lstStyle/>
                    <a:p>
                      <a:pPr algn="r" fontAlgn="b"/>
                      <a:r>
                        <a:rPr lang="en-US" sz="2000" u="none" strike="noStrike" dirty="0">
                          <a:effectLst/>
                          <a:latin typeface="+mn-lt"/>
                        </a:rPr>
                        <a:t>4</a:t>
                      </a:r>
                      <a:endParaRPr lang="en-US" sz="2000" b="0" i="0" u="none" strike="noStrike" dirty="0">
                        <a:solidFill>
                          <a:srgbClr val="000000"/>
                        </a:solidFill>
                        <a:effectLst/>
                        <a:latin typeface="+mn-lt"/>
                      </a:endParaRPr>
                    </a:p>
                  </a:txBody>
                  <a:tcPr marL="7620" marR="7620" marT="7620" marB="0" anchor="b"/>
                </a:tc>
                <a:extLst>
                  <a:ext uri="{0D108BD9-81ED-4DB2-BD59-A6C34878D82A}">
                    <a16:rowId xmlns:a16="http://schemas.microsoft.com/office/drawing/2014/main" val="3524768561"/>
                  </a:ext>
                </a:extLst>
              </a:tr>
              <a:tr h="381000">
                <a:tc>
                  <a:txBody>
                    <a:bodyPr/>
                    <a:lstStyle/>
                    <a:p>
                      <a:pPr algn="r" fontAlgn="b"/>
                      <a:r>
                        <a:rPr lang="en-US" sz="2000" u="none" strike="noStrike">
                          <a:effectLst/>
                          <a:latin typeface="+mn-lt"/>
                        </a:rPr>
                        <a:t>(-1,1)</a:t>
                      </a:r>
                      <a:endParaRPr lang="en-US" sz="2000" b="0" i="0" u="none" strike="noStrike">
                        <a:solidFill>
                          <a:srgbClr val="000000"/>
                        </a:solidFill>
                        <a:effectLst/>
                        <a:latin typeface="+mn-lt"/>
                      </a:endParaRPr>
                    </a:p>
                  </a:txBody>
                  <a:tcPr marL="7620" marR="7620" marT="7620" marB="0" anchor="b"/>
                </a:tc>
                <a:tc>
                  <a:txBody>
                    <a:bodyPr/>
                    <a:lstStyle/>
                    <a:p>
                      <a:pPr algn="r" fontAlgn="b"/>
                      <a:r>
                        <a:rPr lang="en-US" sz="2000" u="none" strike="noStrike">
                          <a:effectLst/>
                          <a:latin typeface="+mn-lt"/>
                        </a:rPr>
                        <a:t>2</a:t>
                      </a:r>
                      <a:endParaRPr lang="en-US" sz="2000" b="0" i="0" u="none" strike="noStrike">
                        <a:solidFill>
                          <a:srgbClr val="000000"/>
                        </a:solidFill>
                        <a:effectLst/>
                        <a:latin typeface="+mn-lt"/>
                      </a:endParaRPr>
                    </a:p>
                  </a:txBody>
                  <a:tcPr marL="7620" marR="7620" marT="7620" marB="0" anchor="b"/>
                </a:tc>
                <a:tc>
                  <a:txBody>
                    <a:bodyPr/>
                    <a:lstStyle/>
                    <a:p>
                      <a:pPr algn="r" fontAlgn="b"/>
                      <a:r>
                        <a:rPr lang="en-US" sz="2000" u="none" strike="noStrike" dirty="0">
                          <a:effectLst/>
                          <a:latin typeface="+mn-lt"/>
                        </a:rPr>
                        <a:t>0</a:t>
                      </a:r>
                      <a:endParaRPr lang="en-US" sz="2000" b="0" i="0" u="none" strike="noStrike" dirty="0">
                        <a:solidFill>
                          <a:srgbClr val="000000"/>
                        </a:solidFill>
                        <a:effectLst/>
                        <a:latin typeface="+mn-lt"/>
                      </a:endParaRPr>
                    </a:p>
                  </a:txBody>
                  <a:tcPr marL="7620" marR="7620" marT="7620" marB="0" anchor="b"/>
                </a:tc>
                <a:tc>
                  <a:txBody>
                    <a:bodyPr/>
                    <a:lstStyle/>
                    <a:p>
                      <a:pPr algn="r" fontAlgn="b"/>
                      <a:r>
                        <a:rPr lang="en-US" sz="2000" u="none" strike="noStrike">
                          <a:effectLst/>
                          <a:latin typeface="+mn-lt"/>
                        </a:rPr>
                        <a:t>4</a:t>
                      </a:r>
                      <a:endParaRPr lang="en-US" sz="2000" b="0" i="0" u="none" strike="noStrike">
                        <a:solidFill>
                          <a:srgbClr val="000000"/>
                        </a:solidFill>
                        <a:effectLst/>
                        <a:latin typeface="+mn-lt"/>
                      </a:endParaRPr>
                    </a:p>
                  </a:txBody>
                  <a:tcPr marL="7620" marR="7620" marT="7620" marB="0" anchor="b"/>
                </a:tc>
                <a:tc>
                  <a:txBody>
                    <a:bodyPr/>
                    <a:lstStyle/>
                    <a:p>
                      <a:pPr algn="r" fontAlgn="b"/>
                      <a:r>
                        <a:rPr lang="en-US" sz="2000" u="none" strike="noStrike" dirty="0">
                          <a:effectLst/>
                          <a:latin typeface="+mn-lt"/>
                        </a:rPr>
                        <a:t>2</a:t>
                      </a:r>
                      <a:endParaRPr lang="en-US" sz="2000" b="0" i="0" u="none" strike="noStrike" dirty="0">
                        <a:solidFill>
                          <a:srgbClr val="000000"/>
                        </a:solidFill>
                        <a:effectLst/>
                        <a:latin typeface="+mn-lt"/>
                      </a:endParaRPr>
                    </a:p>
                  </a:txBody>
                  <a:tcPr marL="7620" marR="7620" marT="7620" marB="0" anchor="b"/>
                </a:tc>
                <a:extLst>
                  <a:ext uri="{0D108BD9-81ED-4DB2-BD59-A6C34878D82A}">
                    <a16:rowId xmlns:a16="http://schemas.microsoft.com/office/drawing/2014/main" val="4205052315"/>
                  </a:ext>
                </a:extLst>
              </a:tr>
              <a:tr h="381000">
                <a:tc>
                  <a:txBody>
                    <a:bodyPr/>
                    <a:lstStyle/>
                    <a:p>
                      <a:pPr algn="r" fontAlgn="b"/>
                      <a:r>
                        <a:rPr lang="en-US" sz="2000" u="none" strike="noStrike">
                          <a:effectLst/>
                          <a:latin typeface="+mn-lt"/>
                        </a:rPr>
                        <a:t>(1,-1)</a:t>
                      </a:r>
                      <a:endParaRPr lang="en-US" sz="2000" b="0" i="0" u="none" strike="noStrike">
                        <a:solidFill>
                          <a:srgbClr val="000000"/>
                        </a:solidFill>
                        <a:effectLst/>
                        <a:latin typeface="+mn-lt"/>
                      </a:endParaRPr>
                    </a:p>
                  </a:txBody>
                  <a:tcPr marL="7620" marR="7620" marT="7620" marB="0" anchor="b"/>
                </a:tc>
                <a:tc>
                  <a:txBody>
                    <a:bodyPr/>
                    <a:lstStyle/>
                    <a:p>
                      <a:pPr algn="r" fontAlgn="b"/>
                      <a:r>
                        <a:rPr lang="en-US" sz="2000" u="none" strike="noStrike">
                          <a:effectLst/>
                          <a:latin typeface="+mn-lt"/>
                        </a:rPr>
                        <a:t>2</a:t>
                      </a:r>
                      <a:endParaRPr lang="en-US" sz="2000" b="0" i="0" u="none" strike="noStrike">
                        <a:solidFill>
                          <a:srgbClr val="000000"/>
                        </a:solidFill>
                        <a:effectLst/>
                        <a:latin typeface="+mn-lt"/>
                      </a:endParaRPr>
                    </a:p>
                  </a:txBody>
                  <a:tcPr marL="7620" marR="7620" marT="7620" marB="0" anchor="b"/>
                </a:tc>
                <a:tc>
                  <a:txBody>
                    <a:bodyPr/>
                    <a:lstStyle/>
                    <a:p>
                      <a:pPr algn="r" fontAlgn="b"/>
                      <a:r>
                        <a:rPr lang="en-US" sz="2000" u="none" strike="noStrike" dirty="0">
                          <a:effectLst/>
                          <a:latin typeface="+mn-lt"/>
                        </a:rPr>
                        <a:t>4</a:t>
                      </a:r>
                      <a:endParaRPr lang="en-US" sz="2000" b="0" i="0" u="none" strike="noStrike" dirty="0">
                        <a:solidFill>
                          <a:srgbClr val="000000"/>
                        </a:solidFill>
                        <a:effectLst/>
                        <a:latin typeface="+mn-lt"/>
                      </a:endParaRPr>
                    </a:p>
                  </a:txBody>
                  <a:tcPr marL="7620" marR="7620" marT="7620" marB="0" anchor="b"/>
                </a:tc>
                <a:tc>
                  <a:txBody>
                    <a:bodyPr/>
                    <a:lstStyle/>
                    <a:p>
                      <a:pPr algn="r" fontAlgn="b"/>
                      <a:r>
                        <a:rPr lang="en-US" sz="2000" u="none" strike="noStrike" dirty="0">
                          <a:effectLst/>
                          <a:latin typeface="+mn-lt"/>
                        </a:rPr>
                        <a:t>0</a:t>
                      </a:r>
                      <a:endParaRPr lang="en-US" sz="2000" b="0" i="0" u="none" strike="noStrike" dirty="0">
                        <a:solidFill>
                          <a:srgbClr val="000000"/>
                        </a:solidFill>
                        <a:effectLst/>
                        <a:latin typeface="+mn-lt"/>
                      </a:endParaRPr>
                    </a:p>
                  </a:txBody>
                  <a:tcPr marL="7620" marR="7620" marT="7620" marB="0" anchor="b"/>
                </a:tc>
                <a:tc>
                  <a:txBody>
                    <a:bodyPr/>
                    <a:lstStyle/>
                    <a:p>
                      <a:pPr algn="r" fontAlgn="b"/>
                      <a:r>
                        <a:rPr lang="en-US" sz="2000" u="none" strike="noStrike" dirty="0">
                          <a:effectLst/>
                          <a:latin typeface="+mn-lt"/>
                        </a:rPr>
                        <a:t>2</a:t>
                      </a:r>
                      <a:endParaRPr lang="en-US" sz="2000" b="0" i="0" u="none" strike="noStrike" dirty="0">
                        <a:solidFill>
                          <a:srgbClr val="000000"/>
                        </a:solidFill>
                        <a:effectLst/>
                        <a:latin typeface="+mn-lt"/>
                      </a:endParaRPr>
                    </a:p>
                  </a:txBody>
                  <a:tcPr marL="7620" marR="7620" marT="7620" marB="0" anchor="b"/>
                </a:tc>
                <a:extLst>
                  <a:ext uri="{0D108BD9-81ED-4DB2-BD59-A6C34878D82A}">
                    <a16:rowId xmlns:a16="http://schemas.microsoft.com/office/drawing/2014/main" val="3919611202"/>
                  </a:ext>
                </a:extLst>
              </a:tr>
              <a:tr h="381000">
                <a:tc>
                  <a:txBody>
                    <a:bodyPr/>
                    <a:lstStyle/>
                    <a:p>
                      <a:pPr algn="r" fontAlgn="b"/>
                      <a:r>
                        <a:rPr lang="en-US" sz="2000" u="none" strike="noStrike">
                          <a:effectLst/>
                          <a:latin typeface="+mn-lt"/>
                        </a:rPr>
                        <a:t>(1,1)</a:t>
                      </a:r>
                      <a:endParaRPr lang="en-US" sz="2000" b="0" i="0" u="none" strike="noStrike">
                        <a:solidFill>
                          <a:srgbClr val="000000"/>
                        </a:solidFill>
                        <a:effectLst/>
                        <a:latin typeface="+mn-lt"/>
                      </a:endParaRPr>
                    </a:p>
                  </a:txBody>
                  <a:tcPr marL="7620" marR="7620" marT="7620" marB="0" anchor="b"/>
                </a:tc>
                <a:tc>
                  <a:txBody>
                    <a:bodyPr/>
                    <a:lstStyle/>
                    <a:p>
                      <a:pPr algn="r" fontAlgn="b"/>
                      <a:r>
                        <a:rPr lang="en-US" sz="2000" u="none" strike="noStrike">
                          <a:effectLst/>
                          <a:latin typeface="+mn-lt"/>
                        </a:rPr>
                        <a:t>4</a:t>
                      </a:r>
                      <a:endParaRPr lang="en-US" sz="2000" b="0" i="0" u="none" strike="noStrike">
                        <a:solidFill>
                          <a:srgbClr val="000000"/>
                        </a:solidFill>
                        <a:effectLst/>
                        <a:latin typeface="+mn-lt"/>
                      </a:endParaRPr>
                    </a:p>
                  </a:txBody>
                  <a:tcPr marL="7620" marR="7620" marT="7620" marB="0" anchor="b"/>
                </a:tc>
                <a:tc>
                  <a:txBody>
                    <a:bodyPr/>
                    <a:lstStyle/>
                    <a:p>
                      <a:pPr algn="r" fontAlgn="b"/>
                      <a:r>
                        <a:rPr lang="en-US" sz="2000" u="none" strike="noStrike">
                          <a:effectLst/>
                          <a:latin typeface="+mn-lt"/>
                        </a:rPr>
                        <a:t>2</a:t>
                      </a:r>
                      <a:endParaRPr lang="en-US" sz="2000" b="0" i="0" u="none" strike="noStrike">
                        <a:solidFill>
                          <a:srgbClr val="000000"/>
                        </a:solidFill>
                        <a:effectLst/>
                        <a:latin typeface="+mn-lt"/>
                      </a:endParaRPr>
                    </a:p>
                  </a:txBody>
                  <a:tcPr marL="7620" marR="7620" marT="7620" marB="0" anchor="b"/>
                </a:tc>
                <a:tc>
                  <a:txBody>
                    <a:bodyPr/>
                    <a:lstStyle/>
                    <a:p>
                      <a:pPr algn="r" fontAlgn="b"/>
                      <a:r>
                        <a:rPr lang="en-US" sz="2000" u="none" strike="noStrike" dirty="0">
                          <a:effectLst/>
                          <a:latin typeface="+mn-lt"/>
                        </a:rPr>
                        <a:t>2</a:t>
                      </a:r>
                      <a:endParaRPr lang="en-US" sz="2000" b="0" i="0" u="none" strike="noStrike" dirty="0">
                        <a:solidFill>
                          <a:srgbClr val="000000"/>
                        </a:solidFill>
                        <a:effectLst/>
                        <a:latin typeface="+mn-lt"/>
                      </a:endParaRPr>
                    </a:p>
                  </a:txBody>
                  <a:tcPr marL="7620" marR="7620" marT="7620" marB="0" anchor="b"/>
                </a:tc>
                <a:tc>
                  <a:txBody>
                    <a:bodyPr/>
                    <a:lstStyle/>
                    <a:p>
                      <a:pPr algn="r" fontAlgn="b"/>
                      <a:r>
                        <a:rPr lang="en-US" sz="2000" u="none" strike="noStrike" dirty="0">
                          <a:effectLst/>
                          <a:latin typeface="+mn-lt"/>
                        </a:rPr>
                        <a:t>0</a:t>
                      </a:r>
                      <a:endParaRPr lang="en-US" sz="2000" b="0" i="0" u="none" strike="noStrike" dirty="0">
                        <a:solidFill>
                          <a:srgbClr val="000000"/>
                        </a:solidFill>
                        <a:effectLst/>
                        <a:latin typeface="+mn-lt"/>
                      </a:endParaRPr>
                    </a:p>
                  </a:txBody>
                  <a:tcPr marL="7620" marR="7620" marT="7620" marB="0" anchor="b"/>
                </a:tc>
                <a:extLst>
                  <a:ext uri="{0D108BD9-81ED-4DB2-BD59-A6C34878D82A}">
                    <a16:rowId xmlns:a16="http://schemas.microsoft.com/office/drawing/2014/main" val="2770486953"/>
                  </a:ext>
                </a:extLst>
              </a:tr>
            </a:tbl>
          </a:graphicData>
        </a:graphic>
      </p:graphicFrame>
      <p:graphicFrame>
        <p:nvGraphicFramePr>
          <p:cNvPr id="9" name="Table 8">
            <a:extLst>
              <a:ext uri="{FF2B5EF4-FFF2-40B4-BE49-F238E27FC236}">
                <a16:creationId xmlns:a16="http://schemas.microsoft.com/office/drawing/2014/main" id="{EED9B18A-1DE9-48D7-BE87-7A54476F6AC9}"/>
              </a:ext>
            </a:extLst>
          </p:cNvPr>
          <p:cNvGraphicFramePr>
            <a:graphicFrameLocks noGrp="1"/>
          </p:cNvGraphicFramePr>
          <p:nvPr/>
        </p:nvGraphicFramePr>
        <p:xfrm>
          <a:off x="1099459" y="4004063"/>
          <a:ext cx="4572000" cy="2286000"/>
        </p:xfrm>
        <a:graphic>
          <a:graphicData uri="http://schemas.openxmlformats.org/drawingml/2006/table">
            <a:tbl>
              <a:tblPr firstRow="1" firstCol="1">
                <a:tableStyleId>{775DCB02-9BB8-47FD-8907-85C794F793BA}</a:tableStyleId>
              </a:tblPr>
              <a:tblGrid>
                <a:gridCol w="914400">
                  <a:extLst>
                    <a:ext uri="{9D8B030D-6E8A-4147-A177-3AD203B41FA5}">
                      <a16:colId xmlns:a16="http://schemas.microsoft.com/office/drawing/2014/main" val="3809315258"/>
                    </a:ext>
                  </a:extLst>
                </a:gridCol>
                <a:gridCol w="914400">
                  <a:extLst>
                    <a:ext uri="{9D8B030D-6E8A-4147-A177-3AD203B41FA5}">
                      <a16:colId xmlns:a16="http://schemas.microsoft.com/office/drawing/2014/main" val="487015984"/>
                    </a:ext>
                  </a:extLst>
                </a:gridCol>
                <a:gridCol w="914400">
                  <a:extLst>
                    <a:ext uri="{9D8B030D-6E8A-4147-A177-3AD203B41FA5}">
                      <a16:colId xmlns:a16="http://schemas.microsoft.com/office/drawing/2014/main" val="194075457"/>
                    </a:ext>
                  </a:extLst>
                </a:gridCol>
                <a:gridCol w="914400">
                  <a:extLst>
                    <a:ext uri="{9D8B030D-6E8A-4147-A177-3AD203B41FA5}">
                      <a16:colId xmlns:a16="http://schemas.microsoft.com/office/drawing/2014/main" val="3612367521"/>
                    </a:ext>
                  </a:extLst>
                </a:gridCol>
                <a:gridCol w="914400">
                  <a:extLst>
                    <a:ext uri="{9D8B030D-6E8A-4147-A177-3AD203B41FA5}">
                      <a16:colId xmlns:a16="http://schemas.microsoft.com/office/drawing/2014/main" val="23673673"/>
                    </a:ext>
                  </a:extLst>
                </a:gridCol>
              </a:tblGrid>
              <a:tr h="381000">
                <a:tc>
                  <a:txBody>
                    <a:bodyPr/>
                    <a:lstStyle/>
                    <a:p>
                      <a:pPr algn="l" fontAlgn="b"/>
                      <a:endParaRPr lang="en-US" sz="2000" b="0" i="0" u="none" strike="noStrike" dirty="0">
                        <a:solidFill>
                          <a:srgbClr val="000000"/>
                        </a:solidFill>
                        <a:effectLst/>
                        <a:latin typeface="+mn-lt"/>
                      </a:endParaRPr>
                    </a:p>
                  </a:txBody>
                  <a:tcPr marL="7620" marR="7620" marT="7620" marB="0" anchor="b"/>
                </a:tc>
                <a:tc gridSpan="4">
                  <a:txBody>
                    <a:bodyPr/>
                    <a:lstStyle/>
                    <a:p>
                      <a:pPr algn="ctr" fontAlgn="b"/>
                      <a:r>
                        <a:rPr lang="en-US" sz="2000" u="none" strike="noStrike" dirty="0">
                          <a:effectLst/>
                          <a:latin typeface="+mn-lt"/>
                        </a:rPr>
                        <a:t>Chebyshev Distance</a:t>
                      </a:r>
                      <a:endParaRPr lang="en-US" sz="2000" b="0" i="0" u="none" strike="noStrike" dirty="0">
                        <a:solidFill>
                          <a:srgbClr val="000000"/>
                        </a:solidFill>
                        <a:effectLst/>
                        <a:latin typeface="+mn-lt"/>
                      </a:endParaRPr>
                    </a:p>
                  </a:txBody>
                  <a:tcPr marL="7620" marR="7620" marT="7620" marB="0" anchor="b"/>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7602985"/>
                  </a:ext>
                </a:extLst>
              </a:tr>
              <a:tr h="381000">
                <a:tc>
                  <a:txBody>
                    <a:bodyPr/>
                    <a:lstStyle/>
                    <a:p>
                      <a:pPr algn="r" fontAlgn="b"/>
                      <a:endParaRPr lang="en-US" sz="2000" b="0" i="0" u="none" strike="noStrike">
                        <a:solidFill>
                          <a:srgbClr val="000000"/>
                        </a:solidFill>
                        <a:effectLst/>
                        <a:latin typeface="+mn-lt"/>
                      </a:endParaRPr>
                    </a:p>
                  </a:txBody>
                  <a:tcPr marL="7620" marR="7620" marT="7620" marB="0" anchor="b"/>
                </a:tc>
                <a:tc>
                  <a:txBody>
                    <a:bodyPr/>
                    <a:lstStyle/>
                    <a:p>
                      <a:pPr algn="r" fontAlgn="b"/>
                      <a:r>
                        <a:rPr lang="en-US" sz="2000" b="1" u="none" strike="noStrike" dirty="0">
                          <a:effectLst/>
                          <a:latin typeface="+mn-lt"/>
                        </a:rPr>
                        <a:t>(-1,-1)</a:t>
                      </a:r>
                      <a:endParaRPr lang="en-US" sz="2000" b="1" i="0" u="none" strike="noStrike" dirty="0">
                        <a:solidFill>
                          <a:srgbClr val="000000"/>
                        </a:solidFill>
                        <a:effectLst/>
                        <a:latin typeface="+mn-lt"/>
                      </a:endParaRPr>
                    </a:p>
                  </a:txBody>
                  <a:tcPr marL="7620" marR="7620" marT="7620" marB="0" anchor="b"/>
                </a:tc>
                <a:tc>
                  <a:txBody>
                    <a:bodyPr/>
                    <a:lstStyle/>
                    <a:p>
                      <a:pPr algn="r" fontAlgn="b"/>
                      <a:r>
                        <a:rPr lang="en-US" sz="2000" b="1" u="none" strike="noStrike" dirty="0">
                          <a:effectLst/>
                          <a:latin typeface="+mn-lt"/>
                        </a:rPr>
                        <a:t>(-1,1)</a:t>
                      </a:r>
                      <a:endParaRPr lang="en-US" sz="2000" b="1" i="0" u="none" strike="noStrike" dirty="0">
                        <a:solidFill>
                          <a:srgbClr val="000000"/>
                        </a:solidFill>
                        <a:effectLst/>
                        <a:latin typeface="+mn-lt"/>
                      </a:endParaRPr>
                    </a:p>
                  </a:txBody>
                  <a:tcPr marL="7620" marR="7620" marT="7620" marB="0" anchor="b"/>
                </a:tc>
                <a:tc>
                  <a:txBody>
                    <a:bodyPr/>
                    <a:lstStyle/>
                    <a:p>
                      <a:pPr algn="r" fontAlgn="b"/>
                      <a:r>
                        <a:rPr lang="en-US" sz="2000" b="1" u="none" strike="noStrike" dirty="0">
                          <a:effectLst/>
                          <a:latin typeface="+mn-lt"/>
                        </a:rPr>
                        <a:t>(1,-1)</a:t>
                      </a:r>
                      <a:endParaRPr lang="en-US" sz="2000" b="1" i="0" u="none" strike="noStrike" dirty="0">
                        <a:solidFill>
                          <a:srgbClr val="000000"/>
                        </a:solidFill>
                        <a:effectLst/>
                        <a:latin typeface="+mn-lt"/>
                      </a:endParaRPr>
                    </a:p>
                  </a:txBody>
                  <a:tcPr marL="7620" marR="7620" marT="7620" marB="0" anchor="b"/>
                </a:tc>
                <a:tc>
                  <a:txBody>
                    <a:bodyPr/>
                    <a:lstStyle/>
                    <a:p>
                      <a:pPr algn="r" fontAlgn="b"/>
                      <a:r>
                        <a:rPr lang="en-US" sz="2000" b="1" u="none" strike="noStrike" dirty="0">
                          <a:effectLst/>
                          <a:latin typeface="+mn-lt"/>
                        </a:rPr>
                        <a:t>(1,1)</a:t>
                      </a:r>
                      <a:endParaRPr lang="en-US" sz="2000" b="1" i="0" u="none" strike="noStrike" dirty="0">
                        <a:solidFill>
                          <a:srgbClr val="000000"/>
                        </a:solidFill>
                        <a:effectLst/>
                        <a:latin typeface="+mn-lt"/>
                      </a:endParaRPr>
                    </a:p>
                  </a:txBody>
                  <a:tcPr marL="7620" marR="7620" marT="7620" marB="0" anchor="b"/>
                </a:tc>
                <a:extLst>
                  <a:ext uri="{0D108BD9-81ED-4DB2-BD59-A6C34878D82A}">
                    <a16:rowId xmlns:a16="http://schemas.microsoft.com/office/drawing/2014/main" val="1515708287"/>
                  </a:ext>
                </a:extLst>
              </a:tr>
              <a:tr h="381000">
                <a:tc>
                  <a:txBody>
                    <a:bodyPr/>
                    <a:lstStyle/>
                    <a:p>
                      <a:pPr algn="r" fontAlgn="b"/>
                      <a:r>
                        <a:rPr lang="en-US" sz="2000" u="none" strike="noStrike">
                          <a:effectLst/>
                          <a:latin typeface="+mn-lt"/>
                        </a:rPr>
                        <a:t>(-1,-1)</a:t>
                      </a:r>
                      <a:endParaRPr lang="en-US" sz="2000" b="0" i="0" u="none" strike="noStrike">
                        <a:solidFill>
                          <a:srgbClr val="000000"/>
                        </a:solidFill>
                        <a:effectLst/>
                        <a:latin typeface="+mn-lt"/>
                      </a:endParaRPr>
                    </a:p>
                  </a:txBody>
                  <a:tcPr marL="7620" marR="7620" marT="7620" marB="0" anchor="b"/>
                </a:tc>
                <a:tc>
                  <a:txBody>
                    <a:bodyPr/>
                    <a:lstStyle/>
                    <a:p>
                      <a:pPr algn="r" fontAlgn="b"/>
                      <a:r>
                        <a:rPr lang="en-US" sz="2000" u="none" strike="noStrike">
                          <a:effectLst/>
                          <a:latin typeface="+mn-lt"/>
                        </a:rPr>
                        <a:t>0</a:t>
                      </a:r>
                      <a:endParaRPr lang="en-US" sz="2000" b="0" i="0" u="none" strike="noStrike">
                        <a:solidFill>
                          <a:srgbClr val="000000"/>
                        </a:solidFill>
                        <a:effectLst/>
                        <a:latin typeface="+mn-lt"/>
                      </a:endParaRPr>
                    </a:p>
                  </a:txBody>
                  <a:tcPr marL="7620" marR="7620" marT="7620" marB="0" anchor="b"/>
                </a:tc>
                <a:tc>
                  <a:txBody>
                    <a:bodyPr/>
                    <a:lstStyle/>
                    <a:p>
                      <a:pPr algn="r" fontAlgn="b"/>
                      <a:r>
                        <a:rPr lang="en-US" sz="2000" u="none" strike="noStrike" dirty="0">
                          <a:effectLst/>
                          <a:latin typeface="+mn-lt"/>
                        </a:rPr>
                        <a:t>2</a:t>
                      </a:r>
                      <a:endParaRPr lang="en-US" sz="2000" b="0" i="0" u="none" strike="noStrike" dirty="0">
                        <a:solidFill>
                          <a:srgbClr val="000000"/>
                        </a:solidFill>
                        <a:effectLst/>
                        <a:latin typeface="+mn-lt"/>
                      </a:endParaRPr>
                    </a:p>
                  </a:txBody>
                  <a:tcPr marL="7620" marR="7620" marT="7620" marB="0" anchor="b"/>
                </a:tc>
                <a:tc>
                  <a:txBody>
                    <a:bodyPr/>
                    <a:lstStyle/>
                    <a:p>
                      <a:pPr algn="r" fontAlgn="b"/>
                      <a:r>
                        <a:rPr lang="en-US" sz="2000" u="none" strike="noStrike" dirty="0">
                          <a:effectLst/>
                          <a:latin typeface="+mn-lt"/>
                        </a:rPr>
                        <a:t>2</a:t>
                      </a:r>
                      <a:endParaRPr lang="en-US" sz="2000" b="0" i="0" u="none" strike="noStrike" dirty="0">
                        <a:solidFill>
                          <a:srgbClr val="000000"/>
                        </a:solidFill>
                        <a:effectLst/>
                        <a:latin typeface="+mn-lt"/>
                      </a:endParaRPr>
                    </a:p>
                  </a:txBody>
                  <a:tcPr marL="7620" marR="7620" marT="7620" marB="0" anchor="b"/>
                </a:tc>
                <a:tc>
                  <a:txBody>
                    <a:bodyPr/>
                    <a:lstStyle/>
                    <a:p>
                      <a:pPr algn="r" fontAlgn="b"/>
                      <a:r>
                        <a:rPr lang="en-US" sz="2000" u="none" strike="noStrike" dirty="0">
                          <a:effectLst/>
                          <a:latin typeface="+mn-lt"/>
                        </a:rPr>
                        <a:t>2</a:t>
                      </a:r>
                      <a:endParaRPr lang="en-US" sz="2000" b="0" i="0" u="none" strike="noStrike" dirty="0">
                        <a:solidFill>
                          <a:srgbClr val="000000"/>
                        </a:solidFill>
                        <a:effectLst/>
                        <a:latin typeface="+mn-lt"/>
                      </a:endParaRPr>
                    </a:p>
                  </a:txBody>
                  <a:tcPr marL="7620" marR="7620" marT="7620" marB="0" anchor="b"/>
                </a:tc>
                <a:extLst>
                  <a:ext uri="{0D108BD9-81ED-4DB2-BD59-A6C34878D82A}">
                    <a16:rowId xmlns:a16="http://schemas.microsoft.com/office/drawing/2014/main" val="1663822927"/>
                  </a:ext>
                </a:extLst>
              </a:tr>
              <a:tr h="381000">
                <a:tc>
                  <a:txBody>
                    <a:bodyPr/>
                    <a:lstStyle/>
                    <a:p>
                      <a:pPr algn="r" fontAlgn="b"/>
                      <a:r>
                        <a:rPr lang="en-US" sz="2000" u="none" strike="noStrike">
                          <a:effectLst/>
                          <a:latin typeface="+mn-lt"/>
                        </a:rPr>
                        <a:t>(-1,1)</a:t>
                      </a:r>
                      <a:endParaRPr lang="en-US" sz="2000" b="0" i="0" u="none" strike="noStrike">
                        <a:solidFill>
                          <a:srgbClr val="000000"/>
                        </a:solidFill>
                        <a:effectLst/>
                        <a:latin typeface="+mn-lt"/>
                      </a:endParaRPr>
                    </a:p>
                  </a:txBody>
                  <a:tcPr marL="7620" marR="7620" marT="7620" marB="0" anchor="b"/>
                </a:tc>
                <a:tc>
                  <a:txBody>
                    <a:bodyPr/>
                    <a:lstStyle/>
                    <a:p>
                      <a:pPr algn="r" fontAlgn="b"/>
                      <a:r>
                        <a:rPr lang="en-US" sz="2000" u="none" strike="noStrike">
                          <a:effectLst/>
                          <a:latin typeface="+mn-lt"/>
                        </a:rPr>
                        <a:t>2</a:t>
                      </a:r>
                      <a:endParaRPr lang="en-US" sz="2000" b="0" i="0" u="none" strike="noStrike">
                        <a:solidFill>
                          <a:srgbClr val="000000"/>
                        </a:solidFill>
                        <a:effectLst/>
                        <a:latin typeface="+mn-lt"/>
                      </a:endParaRPr>
                    </a:p>
                  </a:txBody>
                  <a:tcPr marL="7620" marR="7620" marT="7620" marB="0" anchor="b"/>
                </a:tc>
                <a:tc>
                  <a:txBody>
                    <a:bodyPr/>
                    <a:lstStyle/>
                    <a:p>
                      <a:pPr algn="r" fontAlgn="b"/>
                      <a:r>
                        <a:rPr lang="en-US" sz="2000" u="none" strike="noStrike">
                          <a:effectLst/>
                          <a:latin typeface="+mn-lt"/>
                        </a:rPr>
                        <a:t>0</a:t>
                      </a:r>
                      <a:endParaRPr lang="en-US" sz="2000" b="0" i="0" u="none" strike="noStrike">
                        <a:solidFill>
                          <a:srgbClr val="000000"/>
                        </a:solidFill>
                        <a:effectLst/>
                        <a:latin typeface="+mn-lt"/>
                      </a:endParaRPr>
                    </a:p>
                  </a:txBody>
                  <a:tcPr marL="7620" marR="7620" marT="7620" marB="0" anchor="b"/>
                </a:tc>
                <a:tc>
                  <a:txBody>
                    <a:bodyPr/>
                    <a:lstStyle/>
                    <a:p>
                      <a:pPr algn="r" fontAlgn="b"/>
                      <a:r>
                        <a:rPr lang="en-US" sz="2000" u="none" strike="noStrike" dirty="0">
                          <a:effectLst/>
                          <a:latin typeface="+mn-lt"/>
                        </a:rPr>
                        <a:t>2</a:t>
                      </a:r>
                      <a:endParaRPr lang="en-US" sz="2000" b="0" i="0" u="none" strike="noStrike" dirty="0">
                        <a:solidFill>
                          <a:srgbClr val="000000"/>
                        </a:solidFill>
                        <a:effectLst/>
                        <a:latin typeface="+mn-lt"/>
                      </a:endParaRPr>
                    </a:p>
                  </a:txBody>
                  <a:tcPr marL="7620" marR="7620" marT="7620" marB="0" anchor="b"/>
                </a:tc>
                <a:tc>
                  <a:txBody>
                    <a:bodyPr/>
                    <a:lstStyle/>
                    <a:p>
                      <a:pPr algn="r" fontAlgn="b"/>
                      <a:r>
                        <a:rPr lang="en-US" sz="2000" u="none" strike="noStrike" dirty="0">
                          <a:effectLst/>
                          <a:latin typeface="+mn-lt"/>
                        </a:rPr>
                        <a:t>2</a:t>
                      </a:r>
                      <a:endParaRPr lang="en-US" sz="2000" b="0" i="0" u="none" strike="noStrike" dirty="0">
                        <a:solidFill>
                          <a:srgbClr val="000000"/>
                        </a:solidFill>
                        <a:effectLst/>
                        <a:latin typeface="+mn-lt"/>
                      </a:endParaRPr>
                    </a:p>
                  </a:txBody>
                  <a:tcPr marL="7620" marR="7620" marT="7620" marB="0" anchor="b"/>
                </a:tc>
                <a:extLst>
                  <a:ext uri="{0D108BD9-81ED-4DB2-BD59-A6C34878D82A}">
                    <a16:rowId xmlns:a16="http://schemas.microsoft.com/office/drawing/2014/main" val="3375751988"/>
                  </a:ext>
                </a:extLst>
              </a:tr>
              <a:tr h="381000">
                <a:tc>
                  <a:txBody>
                    <a:bodyPr/>
                    <a:lstStyle/>
                    <a:p>
                      <a:pPr algn="r" fontAlgn="b"/>
                      <a:r>
                        <a:rPr lang="en-US" sz="2000" u="none" strike="noStrike">
                          <a:effectLst/>
                          <a:latin typeface="+mn-lt"/>
                        </a:rPr>
                        <a:t>(1,-1)</a:t>
                      </a:r>
                      <a:endParaRPr lang="en-US" sz="2000" b="0" i="0" u="none" strike="noStrike">
                        <a:solidFill>
                          <a:srgbClr val="000000"/>
                        </a:solidFill>
                        <a:effectLst/>
                        <a:latin typeface="+mn-lt"/>
                      </a:endParaRPr>
                    </a:p>
                  </a:txBody>
                  <a:tcPr marL="7620" marR="7620" marT="7620" marB="0" anchor="b"/>
                </a:tc>
                <a:tc>
                  <a:txBody>
                    <a:bodyPr/>
                    <a:lstStyle/>
                    <a:p>
                      <a:pPr algn="r" fontAlgn="b"/>
                      <a:r>
                        <a:rPr lang="en-US" sz="2000" u="none" strike="noStrike">
                          <a:effectLst/>
                          <a:latin typeface="+mn-lt"/>
                        </a:rPr>
                        <a:t>2</a:t>
                      </a:r>
                      <a:endParaRPr lang="en-US" sz="2000" b="0" i="0" u="none" strike="noStrike">
                        <a:solidFill>
                          <a:srgbClr val="000000"/>
                        </a:solidFill>
                        <a:effectLst/>
                        <a:latin typeface="+mn-lt"/>
                      </a:endParaRPr>
                    </a:p>
                  </a:txBody>
                  <a:tcPr marL="7620" marR="7620" marT="7620" marB="0" anchor="b"/>
                </a:tc>
                <a:tc>
                  <a:txBody>
                    <a:bodyPr/>
                    <a:lstStyle/>
                    <a:p>
                      <a:pPr algn="r" fontAlgn="b"/>
                      <a:r>
                        <a:rPr lang="en-US" sz="2000" u="none" strike="noStrike">
                          <a:effectLst/>
                          <a:latin typeface="+mn-lt"/>
                        </a:rPr>
                        <a:t>2</a:t>
                      </a:r>
                      <a:endParaRPr lang="en-US" sz="2000" b="0" i="0" u="none" strike="noStrike">
                        <a:solidFill>
                          <a:srgbClr val="000000"/>
                        </a:solidFill>
                        <a:effectLst/>
                        <a:latin typeface="+mn-lt"/>
                      </a:endParaRPr>
                    </a:p>
                  </a:txBody>
                  <a:tcPr marL="7620" marR="7620" marT="7620" marB="0" anchor="b"/>
                </a:tc>
                <a:tc>
                  <a:txBody>
                    <a:bodyPr/>
                    <a:lstStyle/>
                    <a:p>
                      <a:pPr algn="r" fontAlgn="b"/>
                      <a:r>
                        <a:rPr lang="en-US" sz="2000" u="none" strike="noStrike" dirty="0">
                          <a:effectLst/>
                          <a:latin typeface="+mn-lt"/>
                        </a:rPr>
                        <a:t>0</a:t>
                      </a:r>
                      <a:endParaRPr lang="en-US" sz="2000" b="0" i="0" u="none" strike="noStrike" dirty="0">
                        <a:solidFill>
                          <a:srgbClr val="000000"/>
                        </a:solidFill>
                        <a:effectLst/>
                        <a:latin typeface="+mn-lt"/>
                      </a:endParaRPr>
                    </a:p>
                  </a:txBody>
                  <a:tcPr marL="7620" marR="7620" marT="7620" marB="0" anchor="b"/>
                </a:tc>
                <a:tc>
                  <a:txBody>
                    <a:bodyPr/>
                    <a:lstStyle/>
                    <a:p>
                      <a:pPr algn="r" fontAlgn="b"/>
                      <a:r>
                        <a:rPr lang="en-US" sz="2000" u="none" strike="noStrike" dirty="0">
                          <a:effectLst/>
                          <a:latin typeface="+mn-lt"/>
                        </a:rPr>
                        <a:t>2</a:t>
                      </a:r>
                      <a:endParaRPr lang="en-US" sz="2000" b="0" i="0" u="none" strike="noStrike" dirty="0">
                        <a:solidFill>
                          <a:srgbClr val="000000"/>
                        </a:solidFill>
                        <a:effectLst/>
                        <a:latin typeface="+mn-lt"/>
                      </a:endParaRPr>
                    </a:p>
                  </a:txBody>
                  <a:tcPr marL="7620" marR="7620" marT="7620" marB="0" anchor="b"/>
                </a:tc>
                <a:extLst>
                  <a:ext uri="{0D108BD9-81ED-4DB2-BD59-A6C34878D82A}">
                    <a16:rowId xmlns:a16="http://schemas.microsoft.com/office/drawing/2014/main" val="1941126954"/>
                  </a:ext>
                </a:extLst>
              </a:tr>
              <a:tr h="381000">
                <a:tc>
                  <a:txBody>
                    <a:bodyPr/>
                    <a:lstStyle/>
                    <a:p>
                      <a:pPr algn="r" fontAlgn="b"/>
                      <a:r>
                        <a:rPr lang="en-US" sz="2000" u="none" strike="noStrike">
                          <a:effectLst/>
                          <a:latin typeface="+mn-lt"/>
                        </a:rPr>
                        <a:t>(1,1)</a:t>
                      </a:r>
                      <a:endParaRPr lang="en-US" sz="2000" b="0" i="0" u="none" strike="noStrike">
                        <a:solidFill>
                          <a:srgbClr val="000000"/>
                        </a:solidFill>
                        <a:effectLst/>
                        <a:latin typeface="+mn-lt"/>
                      </a:endParaRPr>
                    </a:p>
                  </a:txBody>
                  <a:tcPr marL="7620" marR="7620" marT="7620" marB="0" anchor="b"/>
                </a:tc>
                <a:tc>
                  <a:txBody>
                    <a:bodyPr/>
                    <a:lstStyle/>
                    <a:p>
                      <a:pPr algn="r" fontAlgn="b"/>
                      <a:r>
                        <a:rPr lang="en-US" sz="2000" u="none" strike="noStrike">
                          <a:effectLst/>
                          <a:latin typeface="+mn-lt"/>
                        </a:rPr>
                        <a:t>2</a:t>
                      </a:r>
                      <a:endParaRPr lang="en-US" sz="2000" b="0" i="0" u="none" strike="noStrike">
                        <a:solidFill>
                          <a:srgbClr val="000000"/>
                        </a:solidFill>
                        <a:effectLst/>
                        <a:latin typeface="+mn-lt"/>
                      </a:endParaRPr>
                    </a:p>
                  </a:txBody>
                  <a:tcPr marL="7620" marR="7620" marT="7620" marB="0" anchor="b"/>
                </a:tc>
                <a:tc>
                  <a:txBody>
                    <a:bodyPr/>
                    <a:lstStyle/>
                    <a:p>
                      <a:pPr algn="r" fontAlgn="b"/>
                      <a:r>
                        <a:rPr lang="en-US" sz="2000" u="none" strike="noStrike">
                          <a:effectLst/>
                          <a:latin typeface="+mn-lt"/>
                        </a:rPr>
                        <a:t>2</a:t>
                      </a:r>
                      <a:endParaRPr lang="en-US" sz="2000" b="0" i="0" u="none" strike="noStrike">
                        <a:solidFill>
                          <a:srgbClr val="000000"/>
                        </a:solidFill>
                        <a:effectLst/>
                        <a:latin typeface="+mn-lt"/>
                      </a:endParaRPr>
                    </a:p>
                  </a:txBody>
                  <a:tcPr marL="7620" marR="7620" marT="7620" marB="0" anchor="b"/>
                </a:tc>
                <a:tc>
                  <a:txBody>
                    <a:bodyPr/>
                    <a:lstStyle/>
                    <a:p>
                      <a:pPr algn="r" fontAlgn="b"/>
                      <a:r>
                        <a:rPr lang="en-US" sz="2000" u="none" strike="noStrike" dirty="0">
                          <a:effectLst/>
                          <a:latin typeface="+mn-lt"/>
                        </a:rPr>
                        <a:t>2</a:t>
                      </a:r>
                      <a:endParaRPr lang="en-US" sz="2000" b="0" i="0" u="none" strike="noStrike" dirty="0">
                        <a:solidFill>
                          <a:srgbClr val="000000"/>
                        </a:solidFill>
                        <a:effectLst/>
                        <a:latin typeface="+mn-lt"/>
                      </a:endParaRPr>
                    </a:p>
                  </a:txBody>
                  <a:tcPr marL="7620" marR="7620" marT="7620" marB="0" anchor="b"/>
                </a:tc>
                <a:tc>
                  <a:txBody>
                    <a:bodyPr/>
                    <a:lstStyle/>
                    <a:p>
                      <a:pPr algn="r" fontAlgn="b"/>
                      <a:r>
                        <a:rPr lang="en-US" sz="2000" u="none" strike="noStrike" dirty="0">
                          <a:effectLst/>
                          <a:latin typeface="+mn-lt"/>
                        </a:rPr>
                        <a:t>0</a:t>
                      </a:r>
                      <a:endParaRPr lang="en-US" sz="2000" b="0" i="0" u="none" strike="noStrike" dirty="0">
                        <a:solidFill>
                          <a:srgbClr val="000000"/>
                        </a:solidFill>
                        <a:effectLst/>
                        <a:latin typeface="+mn-lt"/>
                      </a:endParaRPr>
                    </a:p>
                  </a:txBody>
                  <a:tcPr marL="7620" marR="7620" marT="7620" marB="0" anchor="b"/>
                </a:tc>
                <a:extLst>
                  <a:ext uri="{0D108BD9-81ED-4DB2-BD59-A6C34878D82A}">
                    <a16:rowId xmlns:a16="http://schemas.microsoft.com/office/drawing/2014/main" val="1999944760"/>
                  </a:ext>
                </a:extLst>
              </a:tr>
            </a:tbl>
          </a:graphicData>
        </a:graphic>
      </p:graphicFrame>
      <p:graphicFrame>
        <p:nvGraphicFramePr>
          <p:cNvPr id="10" name="Table 9">
            <a:extLst>
              <a:ext uri="{FF2B5EF4-FFF2-40B4-BE49-F238E27FC236}">
                <a16:creationId xmlns:a16="http://schemas.microsoft.com/office/drawing/2014/main" id="{FB83183D-C24D-4978-9597-4450FDA76113}"/>
              </a:ext>
            </a:extLst>
          </p:cNvPr>
          <p:cNvGraphicFramePr>
            <a:graphicFrameLocks noGrp="1"/>
          </p:cNvGraphicFramePr>
          <p:nvPr/>
        </p:nvGraphicFramePr>
        <p:xfrm>
          <a:off x="5932718" y="4004064"/>
          <a:ext cx="4572000" cy="2286000"/>
        </p:xfrm>
        <a:graphic>
          <a:graphicData uri="http://schemas.openxmlformats.org/drawingml/2006/table">
            <a:tbl>
              <a:tblPr firstRow="1" firstCol="1">
                <a:tableStyleId>{08FB837D-C827-4EFA-A057-4D05807E0F7C}</a:tableStyleId>
              </a:tblPr>
              <a:tblGrid>
                <a:gridCol w="1088572">
                  <a:extLst>
                    <a:ext uri="{9D8B030D-6E8A-4147-A177-3AD203B41FA5}">
                      <a16:colId xmlns:a16="http://schemas.microsoft.com/office/drawing/2014/main" val="701438404"/>
                    </a:ext>
                  </a:extLst>
                </a:gridCol>
                <a:gridCol w="870857">
                  <a:extLst>
                    <a:ext uri="{9D8B030D-6E8A-4147-A177-3AD203B41FA5}">
                      <a16:colId xmlns:a16="http://schemas.microsoft.com/office/drawing/2014/main" val="662087304"/>
                    </a:ext>
                  </a:extLst>
                </a:gridCol>
                <a:gridCol w="870857">
                  <a:extLst>
                    <a:ext uri="{9D8B030D-6E8A-4147-A177-3AD203B41FA5}">
                      <a16:colId xmlns:a16="http://schemas.microsoft.com/office/drawing/2014/main" val="3447031726"/>
                    </a:ext>
                  </a:extLst>
                </a:gridCol>
                <a:gridCol w="870857">
                  <a:extLst>
                    <a:ext uri="{9D8B030D-6E8A-4147-A177-3AD203B41FA5}">
                      <a16:colId xmlns:a16="http://schemas.microsoft.com/office/drawing/2014/main" val="1009794777"/>
                    </a:ext>
                  </a:extLst>
                </a:gridCol>
                <a:gridCol w="870857">
                  <a:extLst>
                    <a:ext uri="{9D8B030D-6E8A-4147-A177-3AD203B41FA5}">
                      <a16:colId xmlns:a16="http://schemas.microsoft.com/office/drawing/2014/main" val="1117599773"/>
                    </a:ext>
                  </a:extLst>
                </a:gridCol>
              </a:tblGrid>
              <a:tr h="381000">
                <a:tc>
                  <a:txBody>
                    <a:bodyPr/>
                    <a:lstStyle/>
                    <a:p>
                      <a:pPr algn="l" fontAlgn="b"/>
                      <a:endParaRPr lang="en-US" sz="2000" b="0" i="0" u="none" strike="noStrike" dirty="0">
                        <a:solidFill>
                          <a:srgbClr val="000000"/>
                        </a:solidFill>
                        <a:effectLst/>
                        <a:latin typeface="+mn-lt"/>
                      </a:endParaRPr>
                    </a:p>
                  </a:txBody>
                  <a:tcPr marL="7620" marR="7620" marT="7620" marB="0" anchor="b"/>
                </a:tc>
                <a:tc gridSpan="4">
                  <a:txBody>
                    <a:bodyPr/>
                    <a:lstStyle/>
                    <a:p>
                      <a:pPr algn="ctr" fontAlgn="b"/>
                      <a:r>
                        <a:rPr lang="en-US" sz="2000" u="none" strike="noStrike" dirty="0">
                          <a:effectLst/>
                          <a:latin typeface="+mn-lt"/>
                        </a:rPr>
                        <a:t>Cosine Distance</a:t>
                      </a:r>
                      <a:endParaRPr lang="en-US" sz="2000" b="0" i="0" u="none" strike="noStrike" dirty="0">
                        <a:solidFill>
                          <a:srgbClr val="000000"/>
                        </a:solidFill>
                        <a:effectLst/>
                        <a:latin typeface="+mn-lt"/>
                      </a:endParaRPr>
                    </a:p>
                  </a:txBody>
                  <a:tcPr marL="7620" marR="7620" marT="7620" marB="0" anchor="b"/>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454512892"/>
                  </a:ext>
                </a:extLst>
              </a:tr>
              <a:tr h="381000">
                <a:tc>
                  <a:txBody>
                    <a:bodyPr/>
                    <a:lstStyle/>
                    <a:p>
                      <a:pPr algn="r" fontAlgn="b"/>
                      <a:endParaRPr lang="en-US" sz="2000" b="0" i="0" u="none" strike="noStrike" dirty="0">
                        <a:solidFill>
                          <a:srgbClr val="000000"/>
                        </a:solidFill>
                        <a:effectLst/>
                        <a:latin typeface="+mn-lt"/>
                      </a:endParaRPr>
                    </a:p>
                  </a:txBody>
                  <a:tcPr marL="7620" marR="7620" marT="7620" marB="0" anchor="b"/>
                </a:tc>
                <a:tc>
                  <a:txBody>
                    <a:bodyPr/>
                    <a:lstStyle/>
                    <a:p>
                      <a:pPr algn="r" fontAlgn="b"/>
                      <a:r>
                        <a:rPr lang="en-US" sz="2000" b="1" u="none" strike="noStrike" dirty="0">
                          <a:effectLst/>
                          <a:latin typeface="+mn-lt"/>
                        </a:rPr>
                        <a:t>(-1,-1)</a:t>
                      </a:r>
                      <a:endParaRPr lang="en-US" sz="2000" b="1" i="0" u="none" strike="noStrike" dirty="0">
                        <a:solidFill>
                          <a:srgbClr val="000000"/>
                        </a:solidFill>
                        <a:effectLst/>
                        <a:latin typeface="+mn-lt"/>
                      </a:endParaRPr>
                    </a:p>
                  </a:txBody>
                  <a:tcPr marL="7620" marR="7620" marT="7620" marB="0" anchor="b"/>
                </a:tc>
                <a:tc>
                  <a:txBody>
                    <a:bodyPr/>
                    <a:lstStyle/>
                    <a:p>
                      <a:pPr algn="r" fontAlgn="b"/>
                      <a:r>
                        <a:rPr lang="en-US" sz="2000" b="1" u="none" strike="noStrike" dirty="0">
                          <a:effectLst/>
                          <a:latin typeface="+mn-lt"/>
                        </a:rPr>
                        <a:t>(-1,1)</a:t>
                      </a:r>
                      <a:endParaRPr lang="en-US" sz="2000" b="1" i="0" u="none" strike="noStrike" dirty="0">
                        <a:solidFill>
                          <a:srgbClr val="000000"/>
                        </a:solidFill>
                        <a:effectLst/>
                        <a:latin typeface="+mn-lt"/>
                      </a:endParaRPr>
                    </a:p>
                  </a:txBody>
                  <a:tcPr marL="7620" marR="7620" marT="7620" marB="0" anchor="b"/>
                </a:tc>
                <a:tc>
                  <a:txBody>
                    <a:bodyPr/>
                    <a:lstStyle/>
                    <a:p>
                      <a:pPr algn="r" fontAlgn="b"/>
                      <a:r>
                        <a:rPr lang="en-US" sz="2000" b="1" u="none" strike="noStrike" dirty="0">
                          <a:effectLst/>
                          <a:latin typeface="+mn-lt"/>
                        </a:rPr>
                        <a:t>(1,-1)</a:t>
                      </a:r>
                      <a:endParaRPr lang="en-US" sz="2000" b="1" i="0" u="none" strike="noStrike" dirty="0">
                        <a:solidFill>
                          <a:srgbClr val="000000"/>
                        </a:solidFill>
                        <a:effectLst/>
                        <a:latin typeface="+mn-lt"/>
                      </a:endParaRPr>
                    </a:p>
                  </a:txBody>
                  <a:tcPr marL="7620" marR="7620" marT="7620" marB="0" anchor="b"/>
                </a:tc>
                <a:tc>
                  <a:txBody>
                    <a:bodyPr/>
                    <a:lstStyle/>
                    <a:p>
                      <a:pPr algn="r" fontAlgn="b"/>
                      <a:r>
                        <a:rPr lang="en-US" sz="2000" b="1" u="none" strike="noStrike" dirty="0">
                          <a:effectLst/>
                          <a:latin typeface="+mn-lt"/>
                        </a:rPr>
                        <a:t>(1,1)</a:t>
                      </a:r>
                      <a:endParaRPr lang="en-US" sz="2000" b="1" i="0" u="none" strike="noStrike" dirty="0">
                        <a:solidFill>
                          <a:srgbClr val="000000"/>
                        </a:solidFill>
                        <a:effectLst/>
                        <a:latin typeface="+mn-lt"/>
                      </a:endParaRPr>
                    </a:p>
                  </a:txBody>
                  <a:tcPr marL="7620" marR="7620" marT="7620" marB="0" anchor="b"/>
                </a:tc>
                <a:extLst>
                  <a:ext uri="{0D108BD9-81ED-4DB2-BD59-A6C34878D82A}">
                    <a16:rowId xmlns:a16="http://schemas.microsoft.com/office/drawing/2014/main" val="1414687004"/>
                  </a:ext>
                </a:extLst>
              </a:tr>
              <a:tr h="381000">
                <a:tc>
                  <a:txBody>
                    <a:bodyPr/>
                    <a:lstStyle/>
                    <a:p>
                      <a:pPr algn="r" fontAlgn="b"/>
                      <a:r>
                        <a:rPr lang="en-US" sz="2000" u="none" strike="noStrike">
                          <a:effectLst/>
                          <a:latin typeface="+mn-lt"/>
                        </a:rPr>
                        <a:t>(-1,-1)</a:t>
                      </a:r>
                      <a:endParaRPr lang="en-US" sz="2000" b="0" i="0" u="none" strike="noStrike">
                        <a:solidFill>
                          <a:srgbClr val="000000"/>
                        </a:solidFill>
                        <a:effectLst/>
                        <a:latin typeface="+mn-lt"/>
                      </a:endParaRPr>
                    </a:p>
                  </a:txBody>
                  <a:tcPr marL="7620" marR="7620" marT="7620" marB="0" anchor="b"/>
                </a:tc>
                <a:tc>
                  <a:txBody>
                    <a:bodyPr/>
                    <a:lstStyle/>
                    <a:p>
                      <a:pPr algn="r" fontAlgn="b"/>
                      <a:r>
                        <a:rPr lang="en-US" sz="2000" u="none" strike="noStrike">
                          <a:effectLst/>
                          <a:latin typeface="+mn-lt"/>
                        </a:rPr>
                        <a:t>0</a:t>
                      </a:r>
                      <a:endParaRPr lang="en-US" sz="2000" b="0" i="0" u="none" strike="noStrike">
                        <a:solidFill>
                          <a:srgbClr val="000000"/>
                        </a:solidFill>
                        <a:effectLst/>
                        <a:latin typeface="+mn-lt"/>
                      </a:endParaRPr>
                    </a:p>
                  </a:txBody>
                  <a:tcPr marL="7620" marR="7620" marT="7620" marB="0" anchor="b"/>
                </a:tc>
                <a:tc>
                  <a:txBody>
                    <a:bodyPr/>
                    <a:lstStyle/>
                    <a:p>
                      <a:pPr algn="r" fontAlgn="b"/>
                      <a:r>
                        <a:rPr lang="en-US" sz="2000" u="none" strike="noStrike" dirty="0">
                          <a:effectLst/>
                          <a:latin typeface="+mn-lt"/>
                        </a:rPr>
                        <a:t>1</a:t>
                      </a:r>
                      <a:endParaRPr lang="en-US" sz="2000" b="0" i="0" u="none" strike="noStrike" dirty="0">
                        <a:solidFill>
                          <a:srgbClr val="000000"/>
                        </a:solidFill>
                        <a:effectLst/>
                        <a:latin typeface="+mn-lt"/>
                      </a:endParaRPr>
                    </a:p>
                  </a:txBody>
                  <a:tcPr marL="7620" marR="7620" marT="7620" marB="0" anchor="b"/>
                </a:tc>
                <a:tc>
                  <a:txBody>
                    <a:bodyPr/>
                    <a:lstStyle/>
                    <a:p>
                      <a:pPr algn="r" fontAlgn="b"/>
                      <a:r>
                        <a:rPr lang="en-US" sz="2000" u="none" strike="noStrike" dirty="0">
                          <a:effectLst/>
                          <a:latin typeface="+mn-lt"/>
                        </a:rPr>
                        <a:t>1</a:t>
                      </a:r>
                      <a:endParaRPr lang="en-US" sz="2000" b="0" i="0" u="none" strike="noStrike" dirty="0">
                        <a:solidFill>
                          <a:srgbClr val="000000"/>
                        </a:solidFill>
                        <a:effectLst/>
                        <a:latin typeface="+mn-lt"/>
                      </a:endParaRPr>
                    </a:p>
                  </a:txBody>
                  <a:tcPr marL="7620" marR="7620" marT="7620" marB="0" anchor="b"/>
                </a:tc>
                <a:tc>
                  <a:txBody>
                    <a:bodyPr/>
                    <a:lstStyle/>
                    <a:p>
                      <a:pPr algn="r" fontAlgn="b"/>
                      <a:r>
                        <a:rPr lang="en-US" sz="2000" u="none" strike="noStrike" dirty="0">
                          <a:effectLst/>
                          <a:latin typeface="+mn-lt"/>
                        </a:rPr>
                        <a:t>2</a:t>
                      </a:r>
                      <a:endParaRPr lang="en-US" sz="2000" b="0" i="0" u="none" strike="noStrike" dirty="0">
                        <a:solidFill>
                          <a:srgbClr val="000000"/>
                        </a:solidFill>
                        <a:effectLst/>
                        <a:latin typeface="+mn-lt"/>
                      </a:endParaRPr>
                    </a:p>
                  </a:txBody>
                  <a:tcPr marL="7620" marR="7620" marT="7620" marB="0" anchor="b"/>
                </a:tc>
                <a:extLst>
                  <a:ext uri="{0D108BD9-81ED-4DB2-BD59-A6C34878D82A}">
                    <a16:rowId xmlns:a16="http://schemas.microsoft.com/office/drawing/2014/main" val="4279411604"/>
                  </a:ext>
                </a:extLst>
              </a:tr>
              <a:tr h="381000">
                <a:tc>
                  <a:txBody>
                    <a:bodyPr/>
                    <a:lstStyle/>
                    <a:p>
                      <a:pPr algn="r" fontAlgn="b"/>
                      <a:r>
                        <a:rPr lang="en-US" sz="2000" u="none" strike="noStrike">
                          <a:effectLst/>
                          <a:latin typeface="+mn-lt"/>
                        </a:rPr>
                        <a:t>(-1,1)</a:t>
                      </a:r>
                      <a:endParaRPr lang="en-US" sz="2000" b="0" i="0" u="none" strike="noStrike">
                        <a:solidFill>
                          <a:srgbClr val="000000"/>
                        </a:solidFill>
                        <a:effectLst/>
                        <a:latin typeface="+mn-lt"/>
                      </a:endParaRPr>
                    </a:p>
                  </a:txBody>
                  <a:tcPr marL="7620" marR="7620" marT="7620" marB="0" anchor="b"/>
                </a:tc>
                <a:tc>
                  <a:txBody>
                    <a:bodyPr/>
                    <a:lstStyle/>
                    <a:p>
                      <a:pPr algn="r" fontAlgn="b"/>
                      <a:r>
                        <a:rPr lang="en-US" sz="2000" u="none" strike="noStrike">
                          <a:effectLst/>
                          <a:latin typeface="+mn-lt"/>
                        </a:rPr>
                        <a:t>1</a:t>
                      </a:r>
                      <a:endParaRPr lang="en-US" sz="2000" b="0" i="0" u="none" strike="noStrike">
                        <a:solidFill>
                          <a:srgbClr val="000000"/>
                        </a:solidFill>
                        <a:effectLst/>
                        <a:latin typeface="+mn-lt"/>
                      </a:endParaRPr>
                    </a:p>
                  </a:txBody>
                  <a:tcPr marL="7620" marR="7620" marT="7620" marB="0" anchor="b"/>
                </a:tc>
                <a:tc>
                  <a:txBody>
                    <a:bodyPr/>
                    <a:lstStyle/>
                    <a:p>
                      <a:pPr algn="r" fontAlgn="b"/>
                      <a:r>
                        <a:rPr lang="en-US" sz="2000" u="none" strike="noStrike">
                          <a:effectLst/>
                          <a:latin typeface="+mn-lt"/>
                        </a:rPr>
                        <a:t>0</a:t>
                      </a:r>
                      <a:endParaRPr lang="en-US" sz="2000" b="0" i="0" u="none" strike="noStrike">
                        <a:solidFill>
                          <a:srgbClr val="000000"/>
                        </a:solidFill>
                        <a:effectLst/>
                        <a:latin typeface="+mn-lt"/>
                      </a:endParaRPr>
                    </a:p>
                  </a:txBody>
                  <a:tcPr marL="7620" marR="7620" marT="7620" marB="0" anchor="b"/>
                </a:tc>
                <a:tc>
                  <a:txBody>
                    <a:bodyPr/>
                    <a:lstStyle/>
                    <a:p>
                      <a:pPr algn="r" fontAlgn="b"/>
                      <a:r>
                        <a:rPr lang="en-US" sz="2000" u="none" strike="noStrike" dirty="0">
                          <a:effectLst/>
                          <a:latin typeface="+mn-lt"/>
                        </a:rPr>
                        <a:t>2</a:t>
                      </a:r>
                      <a:endParaRPr lang="en-US" sz="2000" b="0" i="0" u="none" strike="noStrike" dirty="0">
                        <a:solidFill>
                          <a:srgbClr val="000000"/>
                        </a:solidFill>
                        <a:effectLst/>
                        <a:latin typeface="+mn-lt"/>
                      </a:endParaRPr>
                    </a:p>
                  </a:txBody>
                  <a:tcPr marL="7620" marR="7620" marT="7620" marB="0" anchor="b"/>
                </a:tc>
                <a:tc>
                  <a:txBody>
                    <a:bodyPr/>
                    <a:lstStyle/>
                    <a:p>
                      <a:pPr algn="r" fontAlgn="b"/>
                      <a:r>
                        <a:rPr lang="en-US" sz="2000" u="none" strike="noStrike" dirty="0">
                          <a:effectLst/>
                          <a:latin typeface="+mn-lt"/>
                        </a:rPr>
                        <a:t>1</a:t>
                      </a:r>
                      <a:endParaRPr lang="en-US" sz="2000" b="0" i="0" u="none" strike="noStrike" dirty="0">
                        <a:solidFill>
                          <a:srgbClr val="000000"/>
                        </a:solidFill>
                        <a:effectLst/>
                        <a:latin typeface="+mn-lt"/>
                      </a:endParaRPr>
                    </a:p>
                  </a:txBody>
                  <a:tcPr marL="7620" marR="7620" marT="7620" marB="0" anchor="b"/>
                </a:tc>
                <a:extLst>
                  <a:ext uri="{0D108BD9-81ED-4DB2-BD59-A6C34878D82A}">
                    <a16:rowId xmlns:a16="http://schemas.microsoft.com/office/drawing/2014/main" val="1784245533"/>
                  </a:ext>
                </a:extLst>
              </a:tr>
              <a:tr h="381000">
                <a:tc>
                  <a:txBody>
                    <a:bodyPr/>
                    <a:lstStyle/>
                    <a:p>
                      <a:pPr algn="r" fontAlgn="b"/>
                      <a:r>
                        <a:rPr lang="en-US" sz="2000" u="none" strike="noStrike">
                          <a:effectLst/>
                          <a:latin typeface="+mn-lt"/>
                        </a:rPr>
                        <a:t>(1,-1)</a:t>
                      </a:r>
                      <a:endParaRPr lang="en-US" sz="2000" b="0" i="0" u="none" strike="noStrike">
                        <a:solidFill>
                          <a:srgbClr val="000000"/>
                        </a:solidFill>
                        <a:effectLst/>
                        <a:latin typeface="+mn-lt"/>
                      </a:endParaRPr>
                    </a:p>
                  </a:txBody>
                  <a:tcPr marL="7620" marR="7620" marT="7620" marB="0" anchor="b"/>
                </a:tc>
                <a:tc>
                  <a:txBody>
                    <a:bodyPr/>
                    <a:lstStyle/>
                    <a:p>
                      <a:pPr algn="r" fontAlgn="b"/>
                      <a:r>
                        <a:rPr lang="en-US" sz="2000" u="none" strike="noStrike">
                          <a:effectLst/>
                          <a:latin typeface="+mn-lt"/>
                        </a:rPr>
                        <a:t>1</a:t>
                      </a:r>
                      <a:endParaRPr lang="en-US" sz="2000" b="0" i="0" u="none" strike="noStrike">
                        <a:solidFill>
                          <a:srgbClr val="000000"/>
                        </a:solidFill>
                        <a:effectLst/>
                        <a:latin typeface="+mn-lt"/>
                      </a:endParaRPr>
                    </a:p>
                  </a:txBody>
                  <a:tcPr marL="7620" marR="7620" marT="7620" marB="0" anchor="b"/>
                </a:tc>
                <a:tc>
                  <a:txBody>
                    <a:bodyPr/>
                    <a:lstStyle/>
                    <a:p>
                      <a:pPr algn="r" fontAlgn="b"/>
                      <a:r>
                        <a:rPr lang="en-US" sz="2000" u="none" strike="noStrike">
                          <a:effectLst/>
                          <a:latin typeface="+mn-lt"/>
                        </a:rPr>
                        <a:t>2</a:t>
                      </a:r>
                      <a:endParaRPr lang="en-US" sz="2000" b="0" i="0" u="none" strike="noStrike">
                        <a:solidFill>
                          <a:srgbClr val="000000"/>
                        </a:solidFill>
                        <a:effectLst/>
                        <a:latin typeface="+mn-lt"/>
                      </a:endParaRPr>
                    </a:p>
                  </a:txBody>
                  <a:tcPr marL="7620" marR="7620" marT="7620" marB="0" anchor="b"/>
                </a:tc>
                <a:tc>
                  <a:txBody>
                    <a:bodyPr/>
                    <a:lstStyle/>
                    <a:p>
                      <a:pPr algn="r" fontAlgn="b"/>
                      <a:r>
                        <a:rPr lang="en-US" sz="2000" u="none" strike="noStrike" dirty="0">
                          <a:effectLst/>
                          <a:latin typeface="+mn-lt"/>
                        </a:rPr>
                        <a:t>0</a:t>
                      </a:r>
                      <a:endParaRPr lang="en-US" sz="2000" b="0" i="0" u="none" strike="noStrike" dirty="0">
                        <a:solidFill>
                          <a:srgbClr val="000000"/>
                        </a:solidFill>
                        <a:effectLst/>
                        <a:latin typeface="+mn-lt"/>
                      </a:endParaRPr>
                    </a:p>
                  </a:txBody>
                  <a:tcPr marL="7620" marR="7620" marT="7620" marB="0" anchor="b"/>
                </a:tc>
                <a:tc>
                  <a:txBody>
                    <a:bodyPr/>
                    <a:lstStyle/>
                    <a:p>
                      <a:pPr algn="r" fontAlgn="b"/>
                      <a:r>
                        <a:rPr lang="en-US" sz="2000" u="none" strike="noStrike" dirty="0">
                          <a:effectLst/>
                          <a:latin typeface="+mn-lt"/>
                        </a:rPr>
                        <a:t>1</a:t>
                      </a:r>
                      <a:endParaRPr lang="en-US" sz="2000" b="0" i="0" u="none" strike="noStrike" dirty="0">
                        <a:solidFill>
                          <a:srgbClr val="000000"/>
                        </a:solidFill>
                        <a:effectLst/>
                        <a:latin typeface="+mn-lt"/>
                      </a:endParaRPr>
                    </a:p>
                  </a:txBody>
                  <a:tcPr marL="7620" marR="7620" marT="7620" marB="0" anchor="b"/>
                </a:tc>
                <a:extLst>
                  <a:ext uri="{0D108BD9-81ED-4DB2-BD59-A6C34878D82A}">
                    <a16:rowId xmlns:a16="http://schemas.microsoft.com/office/drawing/2014/main" val="83961058"/>
                  </a:ext>
                </a:extLst>
              </a:tr>
              <a:tr h="381000">
                <a:tc>
                  <a:txBody>
                    <a:bodyPr/>
                    <a:lstStyle/>
                    <a:p>
                      <a:pPr algn="r" fontAlgn="b"/>
                      <a:r>
                        <a:rPr lang="en-US" sz="2000" u="none" strike="noStrike">
                          <a:effectLst/>
                          <a:latin typeface="+mn-lt"/>
                        </a:rPr>
                        <a:t>(1,1)</a:t>
                      </a:r>
                      <a:endParaRPr lang="en-US" sz="2000" b="0" i="0" u="none" strike="noStrike">
                        <a:solidFill>
                          <a:srgbClr val="000000"/>
                        </a:solidFill>
                        <a:effectLst/>
                        <a:latin typeface="+mn-lt"/>
                      </a:endParaRPr>
                    </a:p>
                  </a:txBody>
                  <a:tcPr marL="7620" marR="7620" marT="7620" marB="0" anchor="b"/>
                </a:tc>
                <a:tc>
                  <a:txBody>
                    <a:bodyPr/>
                    <a:lstStyle/>
                    <a:p>
                      <a:pPr algn="r" fontAlgn="b"/>
                      <a:r>
                        <a:rPr lang="en-US" sz="2000" u="none" strike="noStrike">
                          <a:effectLst/>
                          <a:latin typeface="+mn-lt"/>
                        </a:rPr>
                        <a:t>2</a:t>
                      </a:r>
                      <a:endParaRPr lang="en-US" sz="2000" b="0" i="0" u="none" strike="noStrike">
                        <a:solidFill>
                          <a:srgbClr val="000000"/>
                        </a:solidFill>
                        <a:effectLst/>
                        <a:latin typeface="+mn-lt"/>
                      </a:endParaRPr>
                    </a:p>
                  </a:txBody>
                  <a:tcPr marL="7620" marR="7620" marT="7620" marB="0" anchor="b"/>
                </a:tc>
                <a:tc>
                  <a:txBody>
                    <a:bodyPr/>
                    <a:lstStyle/>
                    <a:p>
                      <a:pPr algn="r" fontAlgn="b"/>
                      <a:r>
                        <a:rPr lang="en-US" sz="2000" u="none" strike="noStrike">
                          <a:effectLst/>
                          <a:latin typeface="+mn-lt"/>
                        </a:rPr>
                        <a:t>1</a:t>
                      </a:r>
                      <a:endParaRPr lang="en-US" sz="2000" b="0" i="0" u="none" strike="noStrike">
                        <a:solidFill>
                          <a:srgbClr val="000000"/>
                        </a:solidFill>
                        <a:effectLst/>
                        <a:latin typeface="+mn-lt"/>
                      </a:endParaRPr>
                    </a:p>
                  </a:txBody>
                  <a:tcPr marL="7620" marR="7620" marT="7620" marB="0" anchor="b"/>
                </a:tc>
                <a:tc>
                  <a:txBody>
                    <a:bodyPr/>
                    <a:lstStyle/>
                    <a:p>
                      <a:pPr algn="r" fontAlgn="b"/>
                      <a:r>
                        <a:rPr lang="en-US" sz="2000" u="none" strike="noStrike" dirty="0">
                          <a:effectLst/>
                          <a:latin typeface="+mn-lt"/>
                        </a:rPr>
                        <a:t>1</a:t>
                      </a:r>
                      <a:endParaRPr lang="en-US" sz="2000" b="0" i="0" u="none" strike="noStrike" dirty="0">
                        <a:solidFill>
                          <a:srgbClr val="000000"/>
                        </a:solidFill>
                        <a:effectLst/>
                        <a:latin typeface="+mn-lt"/>
                      </a:endParaRPr>
                    </a:p>
                  </a:txBody>
                  <a:tcPr marL="7620" marR="7620" marT="7620" marB="0" anchor="b"/>
                </a:tc>
                <a:tc>
                  <a:txBody>
                    <a:bodyPr/>
                    <a:lstStyle/>
                    <a:p>
                      <a:pPr algn="r" fontAlgn="b"/>
                      <a:r>
                        <a:rPr lang="en-US" sz="2000" u="none" strike="noStrike" dirty="0">
                          <a:effectLst/>
                          <a:latin typeface="+mn-lt"/>
                        </a:rPr>
                        <a:t>0</a:t>
                      </a:r>
                      <a:endParaRPr lang="en-US" sz="2000" b="0" i="0" u="none" strike="noStrike" dirty="0">
                        <a:solidFill>
                          <a:srgbClr val="000000"/>
                        </a:solidFill>
                        <a:effectLst/>
                        <a:latin typeface="+mn-lt"/>
                      </a:endParaRPr>
                    </a:p>
                  </a:txBody>
                  <a:tcPr marL="7620" marR="7620" marT="7620" marB="0" anchor="b"/>
                </a:tc>
                <a:extLst>
                  <a:ext uri="{0D108BD9-81ED-4DB2-BD59-A6C34878D82A}">
                    <a16:rowId xmlns:a16="http://schemas.microsoft.com/office/drawing/2014/main" val="1215725419"/>
                  </a:ext>
                </a:extLst>
              </a:tr>
            </a:tbl>
          </a:graphicData>
        </a:graphic>
      </p:graphicFrame>
    </p:spTree>
    <p:extLst>
      <p:ext uri="{BB962C8B-B14F-4D97-AF65-F5344CB8AC3E}">
        <p14:creationId xmlns:p14="http://schemas.microsoft.com/office/powerpoint/2010/main" val="42401718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solidFill>
                  <a:schemeClr val="bg1"/>
                </a:solidFill>
              </a:rPr>
              <a:t>k</a:t>
            </a:r>
            <a:r>
              <a:rPr lang="en-US" b="1" dirty="0">
                <a:solidFill>
                  <a:schemeClr val="bg1"/>
                </a:solidFill>
              </a:rPr>
              <a:t>-Nearest Neighbors (kNN) Algorithm</a:t>
            </a:r>
          </a:p>
        </p:txBody>
      </p:sp>
      <p:sp>
        <p:nvSpPr>
          <p:cNvPr id="7" name="Slide Number Placeholder 6"/>
          <p:cNvSpPr>
            <a:spLocks noGrp="1"/>
          </p:cNvSpPr>
          <p:nvPr>
            <p:ph type="sldNum" sz="quarter" idx="12"/>
          </p:nvPr>
        </p:nvSpPr>
        <p:spPr/>
        <p:txBody>
          <a:bodyPr/>
          <a:lstStyle/>
          <a:p>
            <a:fld id="{1C20BA80-1909-427C-B3BD-3DD8AEAFD5BE}" type="slidenum">
              <a:rPr lang="en-US" smtClean="0"/>
              <a:t>23</a:t>
            </a:fld>
            <a:endParaRPr lang="en-US" dirty="0"/>
          </a:p>
        </p:txBody>
      </p:sp>
      <p:sp>
        <p:nvSpPr>
          <p:cNvPr id="3" name="Content Placeholder 2"/>
          <p:cNvSpPr>
            <a:spLocks noGrp="1"/>
          </p:cNvSpPr>
          <p:nvPr>
            <p:ph idx="1"/>
          </p:nvPr>
        </p:nvSpPr>
        <p:spPr/>
        <p:txBody>
          <a:bodyPr>
            <a:normAutofit/>
          </a:bodyPr>
          <a:lstStyle/>
          <a:p>
            <a:pPr marL="0" indent="0">
              <a:buNone/>
            </a:pPr>
            <a:r>
              <a:rPr lang="en-US" b="1" dirty="0"/>
              <a:t>Data Preparation</a:t>
            </a:r>
            <a:r>
              <a:rPr lang="en-US" dirty="0"/>
              <a:t>:</a:t>
            </a:r>
          </a:p>
          <a:p>
            <a:r>
              <a:rPr lang="en-US" dirty="0"/>
              <a:t>Since distance metric works only on interval predictors, dummy variables must be created for nominal or ordinal predictors first.</a:t>
            </a:r>
          </a:p>
          <a:p>
            <a:r>
              <a:rPr lang="en-US" dirty="0"/>
              <a:t>Example:</a:t>
            </a:r>
          </a:p>
          <a:p>
            <a:pPr lvl="1"/>
            <a:r>
              <a:rPr lang="en-US" dirty="0"/>
              <a:t>CAT is a nominal predictor with levels: “A”, “B”, and “C”</a:t>
            </a:r>
          </a:p>
          <a:p>
            <a:pPr lvl="1"/>
            <a:r>
              <a:rPr lang="en-US" dirty="0"/>
              <a:t>CAT_A = 1 if CAT = “A”, and 0 otherwise</a:t>
            </a:r>
          </a:p>
          <a:p>
            <a:pPr lvl="1"/>
            <a:r>
              <a:rPr lang="en-US" dirty="0"/>
              <a:t>CAT_B = 1 if CAT = “B”, and 0 otherwise</a:t>
            </a:r>
          </a:p>
          <a:p>
            <a:pPr lvl="1"/>
            <a:r>
              <a:rPr lang="en-US" dirty="0"/>
              <a:t>CAT_C = 1 if CAT = “C”, and 0 otherwise</a:t>
            </a:r>
          </a:p>
        </p:txBody>
      </p:sp>
      <p:sp>
        <p:nvSpPr>
          <p:cNvPr id="4" name="Footer Placeholder 3">
            <a:extLst>
              <a:ext uri="{FF2B5EF4-FFF2-40B4-BE49-F238E27FC236}">
                <a16:creationId xmlns:a16="http://schemas.microsoft.com/office/drawing/2014/main" id="{4F6EE3B5-2D99-4ABC-87B0-65C5A9D84B4E}"/>
              </a:ext>
            </a:extLst>
          </p:cNvPr>
          <p:cNvSpPr>
            <a:spLocks noGrp="1"/>
          </p:cNvSpPr>
          <p:nvPr>
            <p:ph type="ftr" sz="quarter" idx="11"/>
          </p:nvPr>
        </p:nvSpPr>
        <p:spPr/>
        <p:txBody>
          <a:bodyPr/>
          <a:lstStyle/>
          <a:p>
            <a:r>
              <a:rPr lang="en-US"/>
              <a:t>Copyright © 2021 by Ming-Long Lam, Ph.D.</a:t>
            </a:r>
            <a:endParaRPr lang="en-US" dirty="0"/>
          </a:p>
        </p:txBody>
      </p:sp>
    </p:spTree>
    <p:extLst>
      <p:ext uri="{BB962C8B-B14F-4D97-AF65-F5344CB8AC3E}">
        <p14:creationId xmlns:p14="http://schemas.microsoft.com/office/powerpoint/2010/main" val="14098427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solidFill>
                  <a:schemeClr val="bg1"/>
                </a:solidFill>
              </a:rPr>
              <a:t>k</a:t>
            </a:r>
            <a:r>
              <a:rPr lang="en-US" b="1" dirty="0">
                <a:solidFill>
                  <a:schemeClr val="bg1"/>
                </a:solidFill>
              </a:rPr>
              <a:t>-Nearest Neighbors (kNN) Algorithm</a:t>
            </a:r>
          </a:p>
        </p:txBody>
      </p:sp>
      <p:sp>
        <p:nvSpPr>
          <p:cNvPr id="7" name="Slide Number Placeholder 6"/>
          <p:cNvSpPr>
            <a:spLocks noGrp="1"/>
          </p:cNvSpPr>
          <p:nvPr>
            <p:ph type="sldNum" sz="quarter" idx="12"/>
          </p:nvPr>
        </p:nvSpPr>
        <p:spPr/>
        <p:txBody>
          <a:bodyPr/>
          <a:lstStyle/>
          <a:p>
            <a:fld id="{1C20BA80-1909-427C-B3BD-3DD8AEAFD5BE}" type="slidenum">
              <a:rPr lang="en-US" smtClean="0"/>
              <a:t>24</a:t>
            </a:fld>
            <a:endParaRPr lang="en-US" dirty="0"/>
          </a:p>
        </p:txBody>
      </p:sp>
      <p:sp>
        <p:nvSpPr>
          <p:cNvPr id="3" name="Content Placeholder 2"/>
          <p:cNvSpPr>
            <a:spLocks noGrp="1"/>
          </p:cNvSpPr>
          <p:nvPr>
            <p:ph idx="1"/>
          </p:nvPr>
        </p:nvSpPr>
        <p:spPr/>
        <p:txBody>
          <a:bodyPr>
            <a:normAutofit/>
          </a:bodyPr>
          <a:lstStyle/>
          <a:p>
            <a:pPr marL="0" indent="0">
              <a:buNone/>
            </a:pPr>
            <a:r>
              <a:rPr lang="en-US" b="1" dirty="0"/>
              <a:t>Data Preparation</a:t>
            </a:r>
            <a:r>
              <a:rPr lang="en-US" dirty="0"/>
              <a:t>:</a:t>
            </a:r>
          </a:p>
          <a:p>
            <a:r>
              <a:rPr lang="en-US" dirty="0"/>
              <a:t>Example (attributes of a person):</a:t>
            </a:r>
          </a:p>
          <a:p>
            <a:pPr lvl="1"/>
            <a:r>
              <a:rPr lang="en-US" dirty="0"/>
              <a:t>BMI Table: Height may vary from 4 feet 10 inches to 6 feet 4 inches</a:t>
            </a:r>
          </a:p>
          <a:p>
            <a:pPr lvl="1"/>
            <a:r>
              <a:rPr lang="en-US" dirty="0"/>
              <a:t>BMI Table: Weight may vary from 91 pounds to 443 pounds</a:t>
            </a:r>
          </a:p>
          <a:p>
            <a:pPr lvl="1"/>
            <a:r>
              <a:rPr lang="en-US" dirty="0"/>
              <a:t>Annual Income may vary from $20,000 to $500,000</a:t>
            </a:r>
          </a:p>
          <a:p>
            <a:r>
              <a:rPr lang="en-US" dirty="0"/>
              <a:t>Difference:</a:t>
            </a:r>
          </a:p>
          <a:p>
            <a:pPr lvl="1"/>
            <a:r>
              <a:rPr lang="en-US" dirty="0"/>
              <a:t>10 inches difference in height is very visible</a:t>
            </a:r>
          </a:p>
          <a:p>
            <a:pPr lvl="1"/>
            <a:r>
              <a:rPr lang="en-US" dirty="0"/>
              <a:t>10 pounds difference in weight may worry some but not all the people</a:t>
            </a:r>
          </a:p>
          <a:p>
            <a:pPr lvl="1"/>
            <a:r>
              <a:rPr lang="en-US" dirty="0"/>
              <a:t>10 dollars difference in income won’t make one person richer than the others</a:t>
            </a:r>
          </a:p>
        </p:txBody>
      </p:sp>
      <p:sp>
        <p:nvSpPr>
          <p:cNvPr id="4" name="Footer Placeholder 3">
            <a:extLst>
              <a:ext uri="{FF2B5EF4-FFF2-40B4-BE49-F238E27FC236}">
                <a16:creationId xmlns:a16="http://schemas.microsoft.com/office/drawing/2014/main" id="{BFA41150-4DD4-493C-96A6-F1AC86ACDC94}"/>
              </a:ext>
            </a:extLst>
          </p:cNvPr>
          <p:cNvSpPr>
            <a:spLocks noGrp="1"/>
          </p:cNvSpPr>
          <p:nvPr>
            <p:ph type="ftr" sz="quarter" idx="11"/>
          </p:nvPr>
        </p:nvSpPr>
        <p:spPr/>
        <p:txBody>
          <a:bodyPr/>
          <a:lstStyle/>
          <a:p>
            <a:r>
              <a:rPr lang="en-US"/>
              <a:t>Copyright © 2021 by Ming-Long Lam, Ph.D.</a:t>
            </a:r>
            <a:endParaRPr lang="en-US" dirty="0"/>
          </a:p>
        </p:txBody>
      </p:sp>
    </p:spTree>
    <p:extLst>
      <p:ext uri="{BB962C8B-B14F-4D97-AF65-F5344CB8AC3E}">
        <p14:creationId xmlns:p14="http://schemas.microsoft.com/office/powerpoint/2010/main" val="12285496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solidFill>
                  <a:schemeClr val="bg1"/>
                </a:solidFill>
              </a:rPr>
              <a:t>k</a:t>
            </a:r>
            <a:r>
              <a:rPr lang="en-US" b="1" dirty="0">
                <a:solidFill>
                  <a:schemeClr val="bg1"/>
                </a:solidFill>
              </a:rPr>
              <a:t>-Nearest Neighbors (kNN) Algorithm</a:t>
            </a:r>
          </a:p>
        </p:txBody>
      </p:sp>
      <p:sp>
        <p:nvSpPr>
          <p:cNvPr id="7" name="Slide Number Placeholder 6"/>
          <p:cNvSpPr>
            <a:spLocks noGrp="1"/>
          </p:cNvSpPr>
          <p:nvPr>
            <p:ph type="sldNum" sz="quarter" idx="12"/>
          </p:nvPr>
        </p:nvSpPr>
        <p:spPr/>
        <p:txBody>
          <a:bodyPr/>
          <a:lstStyle/>
          <a:p>
            <a:fld id="{1C20BA80-1909-427C-B3BD-3DD8AEAFD5BE}" type="slidenum">
              <a:rPr lang="en-US" smtClean="0"/>
              <a:t>25</a:t>
            </a:fld>
            <a:endParaRPr lang="en-US" dirty="0"/>
          </a:p>
        </p:txBody>
      </p:sp>
      <p:sp>
        <p:nvSpPr>
          <p:cNvPr id="3" name="Content Placeholder 2"/>
          <p:cNvSpPr>
            <a:spLocks noGrp="1"/>
          </p:cNvSpPr>
          <p:nvPr>
            <p:ph idx="1"/>
          </p:nvPr>
        </p:nvSpPr>
        <p:spPr/>
        <p:txBody>
          <a:bodyPr>
            <a:normAutofit/>
          </a:bodyPr>
          <a:lstStyle/>
          <a:p>
            <a:pPr marL="0" indent="0">
              <a:buNone/>
            </a:pPr>
            <a:r>
              <a:rPr lang="en-US" b="1" dirty="0"/>
              <a:t>Optionally Scaling of Input Variables</a:t>
            </a:r>
            <a:r>
              <a:rPr lang="en-US" dirty="0"/>
              <a:t>:</a:t>
            </a:r>
          </a:p>
          <a:p>
            <a:r>
              <a:rPr lang="en-US" dirty="0"/>
              <a:t>Perform principal component analysis to scale or transform input (excluding target) variables into orthonormal components.</a:t>
            </a:r>
          </a:p>
          <a:p>
            <a:pPr lvl="1"/>
            <a:r>
              <a:rPr lang="en-US" dirty="0"/>
              <a:t>Any two orthonormal components have zero correlation</a:t>
            </a:r>
          </a:p>
          <a:p>
            <a:pPr lvl="1"/>
            <a:r>
              <a:rPr lang="en-US" dirty="0"/>
              <a:t>All orthonormal components have the same variance</a:t>
            </a:r>
          </a:p>
          <a:p>
            <a:r>
              <a:rPr lang="en-US" dirty="0"/>
              <a:t>Two reasons to scale or orthonormalize the input variables</a:t>
            </a:r>
          </a:p>
          <a:p>
            <a:pPr lvl="1"/>
            <a:r>
              <a:rPr lang="en-US" dirty="0"/>
              <a:t>Avoid highly correlated input variables to contribute unnecessary addition to the distance metric</a:t>
            </a:r>
          </a:p>
          <a:p>
            <a:pPr lvl="1"/>
            <a:r>
              <a:rPr lang="en-US" dirty="0"/>
              <a:t>Avoid input variables that have relatively large absolute values to exert unwanted leverages on the results</a:t>
            </a:r>
          </a:p>
        </p:txBody>
      </p:sp>
      <p:sp>
        <p:nvSpPr>
          <p:cNvPr id="4" name="Footer Placeholder 3">
            <a:extLst>
              <a:ext uri="{FF2B5EF4-FFF2-40B4-BE49-F238E27FC236}">
                <a16:creationId xmlns:a16="http://schemas.microsoft.com/office/drawing/2014/main" id="{E24A0C5B-2DB4-4EF8-BBD5-07DAA26FEE2E}"/>
              </a:ext>
            </a:extLst>
          </p:cNvPr>
          <p:cNvSpPr>
            <a:spLocks noGrp="1"/>
          </p:cNvSpPr>
          <p:nvPr>
            <p:ph type="ftr" sz="quarter" idx="11"/>
          </p:nvPr>
        </p:nvSpPr>
        <p:spPr/>
        <p:txBody>
          <a:bodyPr/>
          <a:lstStyle/>
          <a:p>
            <a:r>
              <a:rPr lang="en-US"/>
              <a:t>Copyright © 2021 by Ming-Long Lam, Ph.D.</a:t>
            </a:r>
            <a:endParaRPr lang="en-US" dirty="0"/>
          </a:p>
        </p:txBody>
      </p:sp>
    </p:spTree>
    <p:extLst>
      <p:ext uri="{BB962C8B-B14F-4D97-AF65-F5344CB8AC3E}">
        <p14:creationId xmlns:p14="http://schemas.microsoft.com/office/powerpoint/2010/main" val="5665054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Orthonormal Transformation</a:t>
            </a:r>
          </a:p>
        </p:txBody>
      </p:sp>
      <p:sp>
        <p:nvSpPr>
          <p:cNvPr id="7" name="Slide Number Placeholder 6"/>
          <p:cNvSpPr>
            <a:spLocks noGrp="1"/>
          </p:cNvSpPr>
          <p:nvPr>
            <p:ph type="sldNum" sz="quarter" idx="12"/>
          </p:nvPr>
        </p:nvSpPr>
        <p:spPr/>
        <p:txBody>
          <a:bodyPr/>
          <a:lstStyle/>
          <a:p>
            <a:fld id="{1C20BA80-1909-427C-B3BD-3DD8AEAFD5BE}" type="slidenum">
              <a:rPr lang="en-US" smtClean="0"/>
              <a:t>26</a:t>
            </a:fld>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a:lnSpc>
                    <a:spcPct val="150000"/>
                  </a:lnSpc>
                  <a:spcBef>
                    <a:spcPts val="0"/>
                  </a:spcBef>
                </a:pPr>
                <a:r>
                  <a:rPr lang="en-US" dirty="0"/>
                  <a:t>Denote the matrix of observations as </a:t>
                </a:r>
                <a14:m>
                  <m:oMath xmlns:m="http://schemas.openxmlformats.org/officeDocument/2006/math">
                    <m:r>
                      <a:rPr lang="en-US" b="1" i="0" smtClean="0">
                        <a:latin typeface="Cambria Math" panose="02040503050406030204" pitchFamily="18" charset="0"/>
                      </a:rPr>
                      <m:t>𝐗</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𝑖𝑗</m:t>
                            </m:r>
                          </m:sub>
                        </m:sSub>
                      </m:e>
                    </m:d>
                  </m:oMath>
                </a14:m>
                <a:r>
                  <a:rPr lang="en-US" dirty="0"/>
                  <a:t> </a:t>
                </a:r>
              </a:p>
              <a:p>
                <a:pPr lvl="1">
                  <a:lnSpc>
                    <a:spcPct val="100000"/>
                  </a:lnSpc>
                  <a:spcBef>
                    <a:spcPts val="0"/>
                  </a:spcBef>
                </a:pPr>
                <a:r>
                  <a:rPr lang="en-US" dirty="0"/>
                  <a:t>The element </a:t>
                </a:r>
                <a14:m>
                  <m:oMath xmlns:m="http://schemas.openxmlformats.org/officeDocument/2006/math">
                    <m:r>
                      <a:rPr lang="en-US" i="1" dirty="0" smtClean="0">
                        <a:latin typeface="Cambria Math" panose="02040503050406030204" pitchFamily="18" charset="0"/>
                      </a:rPr>
                      <m:t>𝑥</m:t>
                    </m:r>
                    <m:r>
                      <a:rPr lang="en-US" i="1" baseline="-25000" dirty="0" err="1">
                        <a:latin typeface="Cambria Math" panose="02040503050406030204" pitchFamily="18" charset="0"/>
                      </a:rPr>
                      <m:t>𝑖𝑗</m:t>
                    </m:r>
                  </m:oMath>
                </a14:m>
                <a:r>
                  <a:rPr lang="en-US" baseline="-25000" dirty="0"/>
                  <a:t> </a:t>
                </a:r>
                <a:r>
                  <a:rPr lang="en-US" dirty="0"/>
                  <a:t>is the data value on the </a:t>
                </a:r>
                <a14:m>
                  <m:oMath xmlns:m="http://schemas.openxmlformats.org/officeDocument/2006/math">
                    <m:r>
                      <a:rPr lang="en-US" i="1" dirty="0" smtClean="0">
                        <a:latin typeface="Cambria Math" panose="02040503050406030204" pitchFamily="18" charset="0"/>
                      </a:rPr>
                      <m:t>𝑖</m:t>
                    </m:r>
                  </m:oMath>
                </a14:m>
                <a:r>
                  <a:rPr lang="en-US" dirty="0" err="1"/>
                  <a:t>-th</a:t>
                </a:r>
                <a:r>
                  <a:rPr lang="en-US" dirty="0"/>
                  <a:t> observation of the </a:t>
                </a:r>
                <a14:m>
                  <m:oMath xmlns:m="http://schemas.openxmlformats.org/officeDocument/2006/math">
                    <m:r>
                      <a:rPr lang="en-US" i="1" dirty="0" smtClean="0">
                        <a:latin typeface="Cambria Math" panose="02040503050406030204" pitchFamily="18" charset="0"/>
                      </a:rPr>
                      <m:t>𝑗</m:t>
                    </m:r>
                  </m:oMath>
                </a14:m>
                <a:r>
                  <a:rPr lang="en-US" dirty="0"/>
                  <a:t>-</a:t>
                </a:r>
                <a:r>
                  <a:rPr lang="en-US" dirty="0" err="1"/>
                  <a:t>th</a:t>
                </a:r>
                <a:r>
                  <a:rPr lang="en-US" dirty="0"/>
                  <a:t> variable</a:t>
                </a:r>
              </a:p>
              <a:p>
                <a:pPr lvl="1">
                  <a:lnSpc>
                    <a:spcPct val="100000"/>
                  </a:lnSpc>
                  <a:spcBef>
                    <a:spcPts val="0"/>
                  </a:spcBef>
                </a:pPr>
                <a:r>
                  <a:rPr lang="en-US" dirty="0"/>
                  <a:t>The dimension is </a:t>
                </a:r>
                <a14:m>
                  <m:oMath xmlns:m="http://schemas.openxmlformats.org/officeDocument/2006/math">
                    <m:r>
                      <a:rPr lang="en-US" i="1" dirty="0" smtClean="0">
                        <a:latin typeface="Cambria Math" panose="02040503050406030204" pitchFamily="18" charset="0"/>
                      </a:rPr>
                      <m:t>𝑛</m:t>
                    </m:r>
                  </m:oMath>
                </a14:m>
                <a:r>
                  <a:rPr lang="en-US" dirty="0"/>
                  <a:t> by </a:t>
                </a:r>
                <a14:m>
                  <m:oMath xmlns:m="http://schemas.openxmlformats.org/officeDocument/2006/math">
                    <m:r>
                      <a:rPr lang="en-US" i="1" dirty="0" smtClean="0">
                        <a:latin typeface="Cambria Math" panose="02040503050406030204" pitchFamily="18" charset="0"/>
                      </a:rPr>
                      <m:t>𝑝</m:t>
                    </m:r>
                  </m:oMath>
                </a14:m>
                <a:r>
                  <a:rPr lang="en-US" dirty="0"/>
                  <a:t> (number of rows is </a:t>
                </a:r>
                <a14:m>
                  <m:oMath xmlns:m="http://schemas.openxmlformats.org/officeDocument/2006/math">
                    <m:r>
                      <a:rPr lang="en-US" i="1" dirty="0" smtClean="0">
                        <a:latin typeface="Cambria Math" panose="02040503050406030204" pitchFamily="18" charset="0"/>
                      </a:rPr>
                      <m:t>𝑛</m:t>
                    </m:r>
                  </m:oMath>
                </a14:m>
                <a:r>
                  <a:rPr lang="en-US" dirty="0"/>
                  <a:t> and number of columns is </a:t>
                </a:r>
                <a14:m>
                  <m:oMath xmlns:m="http://schemas.openxmlformats.org/officeDocument/2006/math">
                    <m:r>
                      <a:rPr lang="en-US" i="1" dirty="0" smtClean="0">
                        <a:latin typeface="Cambria Math" panose="02040503050406030204" pitchFamily="18" charset="0"/>
                      </a:rPr>
                      <m:t>𝑝</m:t>
                    </m:r>
                  </m:oMath>
                </a14:m>
                <a:r>
                  <a:rPr lang="en-US" dirty="0"/>
                  <a:t>).</a:t>
                </a:r>
              </a:p>
              <a:p>
                <a:pPr>
                  <a:lnSpc>
                    <a:spcPct val="150000"/>
                  </a:lnSpc>
                  <a:spcBef>
                    <a:spcPts val="0"/>
                  </a:spcBef>
                </a:pPr>
                <a:endParaRPr lang="en-US" dirty="0"/>
              </a:p>
              <a:p>
                <a:pPr>
                  <a:lnSpc>
                    <a:spcPct val="150000"/>
                  </a:lnSpc>
                  <a:spcBef>
                    <a:spcPts val="0"/>
                  </a:spcBef>
                </a:pPr>
                <a:r>
                  <a:rPr lang="en-US" dirty="0"/>
                  <a:t>Compute the cross-product matrix </a:t>
                </a:r>
                <a14:m>
                  <m:oMath xmlns:m="http://schemas.openxmlformats.org/officeDocument/2006/math">
                    <m:sSup>
                      <m:sSupPr>
                        <m:ctrlPr>
                          <a:rPr lang="en-US" i="1" smtClean="0">
                            <a:latin typeface="Cambria Math" panose="02040503050406030204" pitchFamily="18" charset="0"/>
                          </a:rPr>
                        </m:ctrlPr>
                      </m:sSupPr>
                      <m:e>
                        <m:r>
                          <a:rPr lang="en-US" b="1" i="0" smtClean="0">
                            <a:latin typeface="Cambria Math" panose="02040503050406030204" pitchFamily="18" charset="0"/>
                          </a:rPr>
                          <m:t>𝐗</m:t>
                        </m:r>
                      </m:e>
                      <m:sup>
                        <m:r>
                          <a:rPr lang="en-US" b="0" i="1" smtClean="0">
                            <a:latin typeface="Cambria Math" panose="02040503050406030204" pitchFamily="18" charset="0"/>
                          </a:rPr>
                          <m:t>𝑡</m:t>
                        </m:r>
                      </m:sup>
                    </m:sSup>
                    <m:r>
                      <a:rPr lang="en-US" b="1" i="0" smtClean="0">
                        <a:latin typeface="Cambria Math" panose="02040503050406030204" pitchFamily="18" charset="0"/>
                      </a:rPr>
                      <m:t>𝐗</m:t>
                    </m:r>
                  </m:oMath>
                </a14:m>
                <a:endParaRPr lang="en-US" b="1" dirty="0"/>
              </a:p>
              <a:p>
                <a:pPr lvl="1">
                  <a:lnSpc>
                    <a:spcPct val="100000"/>
                  </a:lnSpc>
                  <a:spcBef>
                    <a:spcPts val="0"/>
                  </a:spcBef>
                </a:pPr>
                <a:r>
                  <a:rPr lang="en-US" dirty="0"/>
                  <a:t>The dimension of the cross-product matrix is </a:t>
                </a:r>
                <a14:m>
                  <m:oMath xmlns:m="http://schemas.openxmlformats.org/officeDocument/2006/math">
                    <m:r>
                      <a:rPr lang="en-US" i="1" dirty="0" smtClean="0">
                        <a:latin typeface="Cambria Math" panose="02040503050406030204" pitchFamily="18" charset="0"/>
                      </a:rPr>
                      <m:t>𝑝</m:t>
                    </m:r>
                  </m:oMath>
                </a14:m>
                <a:r>
                  <a:rPr lang="en-US" dirty="0"/>
                  <a:t> by </a:t>
                </a:r>
                <a14:m>
                  <m:oMath xmlns:m="http://schemas.openxmlformats.org/officeDocument/2006/math">
                    <m:r>
                      <a:rPr lang="en-US" i="1" dirty="0" smtClean="0">
                        <a:latin typeface="Cambria Math" panose="02040503050406030204" pitchFamily="18" charset="0"/>
                      </a:rPr>
                      <m:t>𝑝</m:t>
                    </m:r>
                  </m:oMath>
                </a14:m>
                <a:r>
                  <a:rPr lang="en-US" dirty="0"/>
                  <a:t>.</a:t>
                </a:r>
              </a:p>
              <a:p>
                <a:pPr lvl="1">
                  <a:lnSpc>
                    <a:spcPct val="100000"/>
                  </a:lnSpc>
                  <a:spcBef>
                    <a:spcPts val="0"/>
                  </a:spcBef>
                </a:pPr>
                <a:r>
                  <a:rPr lang="en-US" dirty="0"/>
                  <a:t>The superscript </a:t>
                </a:r>
                <a14:m>
                  <m:oMath xmlns:m="http://schemas.openxmlformats.org/officeDocument/2006/math">
                    <m:r>
                      <a:rPr lang="en-US" i="1" dirty="0" smtClean="0">
                        <a:latin typeface="Cambria Math" panose="02040503050406030204" pitchFamily="18" charset="0"/>
                      </a:rPr>
                      <m:t>𝑡</m:t>
                    </m:r>
                  </m:oMath>
                </a14:m>
                <a:r>
                  <a:rPr lang="en-US" dirty="0"/>
                  <a:t> is the matrix transpose operator that interchange the rows and the columns of a matrix</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043"/>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CF23B231-A803-4BD6-8938-EF65196230B0}"/>
              </a:ext>
            </a:extLst>
          </p:cNvPr>
          <p:cNvSpPr>
            <a:spLocks noGrp="1"/>
          </p:cNvSpPr>
          <p:nvPr>
            <p:ph type="ftr" sz="quarter" idx="11"/>
          </p:nvPr>
        </p:nvSpPr>
        <p:spPr/>
        <p:txBody>
          <a:bodyPr/>
          <a:lstStyle/>
          <a:p>
            <a:r>
              <a:rPr lang="en-US"/>
              <a:t>Copyright © 2021 by Ming-Long Lam, Ph.D.</a:t>
            </a:r>
            <a:endParaRPr lang="en-US" dirty="0"/>
          </a:p>
        </p:txBody>
      </p:sp>
    </p:spTree>
    <p:extLst>
      <p:ext uri="{BB962C8B-B14F-4D97-AF65-F5344CB8AC3E}">
        <p14:creationId xmlns:p14="http://schemas.microsoft.com/office/powerpoint/2010/main" val="25702766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b="1" dirty="0">
                    <a:solidFill>
                      <a:schemeClr val="bg1"/>
                    </a:solidFill>
                  </a:rPr>
                  <a:t>Eigenvalues and Eigenvectors of </a:t>
                </a:r>
                <a14:m>
                  <m:oMath xmlns:m="http://schemas.openxmlformats.org/officeDocument/2006/math">
                    <m:sSup>
                      <m:sSupPr>
                        <m:ctrlPr>
                          <a:rPr lang="en-US" b="1" i="1" smtClean="0">
                            <a:solidFill>
                              <a:schemeClr val="bg1"/>
                            </a:solidFill>
                            <a:latin typeface="Cambria Math" panose="02040503050406030204" pitchFamily="18" charset="0"/>
                          </a:rPr>
                        </m:ctrlPr>
                      </m:sSupPr>
                      <m:e>
                        <m:r>
                          <a:rPr lang="en-US" b="1" i="0" smtClean="0">
                            <a:solidFill>
                              <a:schemeClr val="bg1"/>
                            </a:solidFill>
                            <a:latin typeface="Cambria Math" panose="02040503050406030204" pitchFamily="18" charset="0"/>
                          </a:rPr>
                          <m:t>𝐗</m:t>
                        </m:r>
                      </m:e>
                      <m:sup>
                        <m:r>
                          <a:rPr lang="en-US" b="1" i="1" smtClean="0">
                            <a:solidFill>
                              <a:schemeClr val="bg1"/>
                            </a:solidFill>
                            <a:latin typeface="Cambria Math" panose="02040503050406030204" pitchFamily="18" charset="0"/>
                          </a:rPr>
                          <m:t>𝒕</m:t>
                        </m:r>
                      </m:sup>
                    </m:sSup>
                    <m:r>
                      <a:rPr lang="en-US" b="1" i="0" smtClean="0">
                        <a:solidFill>
                          <a:schemeClr val="bg1"/>
                        </a:solidFill>
                        <a:latin typeface="Cambria Math" panose="02040503050406030204" pitchFamily="18" charset="0"/>
                      </a:rPr>
                      <m:t>𝐗</m:t>
                    </m:r>
                  </m:oMath>
                </a14:m>
                <a:endParaRPr lang="en-US" b="1" dirty="0">
                  <a:solidFill>
                    <a:schemeClr val="bg1"/>
                  </a:solidFill>
                </a:endParaRPr>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a:blip r:embed="rId3"/>
                <a:stretch>
                  <a:fillRect l="-2377"/>
                </a:stretch>
              </a:blipFill>
            </p:spPr>
            <p:txBody>
              <a:bodyPr/>
              <a:lstStyle/>
              <a:p>
                <a:r>
                  <a:rPr lang="en-US">
                    <a:noFill/>
                  </a:rPr>
                  <a:t> </a:t>
                </a:r>
              </a:p>
            </p:txBody>
          </p:sp>
        </mc:Fallback>
      </mc:AlternateContent>
      <p:sp>
        <p:nvSpPr>
          <p:cNvPr id="7" name="Slide Number Placeholder 6"/>
          <p:cNvSpPr>
            <a:spLocks noGrp="1"/>
          </p:cNvSpPr>
          <p:nvPr>
            <p:ph type="sldNum" sz="quarter" idx="12"/>
          </p:nvPr>
        </p:nvSpPr>
        <p:spPr/>
        <p:txBody>
          <a:bodyPr/>
          <a:lstStyle/>
          <a:p>
            <a:fld id="{1C20BA80-1909-427C-B3BD-3DD8AEAFD5BE}" type="slidenum">
              <a:rPr lang="en-US" smtClean="0"/>
              <a:t>27</a:t>
            </a:fld>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a:lnSpc>
                    <a:spcPct val="100000"/>
                  </a:lnSpc>
                  <a:spcBef>
                    <a:spcPts val="600"/>
                  </a:spcBef>
                </a:pPr>
                <a:r>
                  <a:rPr lang="en-US" dirty="0"/>
                  <a:t>There exists scalar </a:t>
                </a:r>
                <a14:m>
                  <m:oMath xmlns:m="http://schemas.openxmlformats.org/officeDocument/2006/math">
                    <m:r>
                      <a:rPr lang="en-US" i="1" smtClean="0">
                        <a:latin typeface="Cambria Math" panose="02040503050406030204" pitchFamily="18" charset="0"/>
                        <a:ea typeface="Cambria Math" panose="02040503050406030204" pitchFamily="18" charset="0"/>
                      </a:rPr>
                      <m:t>𝜆</m:t>
                    </m:r>
                  </m:oMath>
                </a14:m>
                <a:r>
                  <a:rPr lang="en-US" dirty="0"/>
                  <a:t> and </a:t>
                </a:r>
                <a14:m>
                  <m:oMath xmlns:m="http://schemas.openxmlformats.org/officeDocument/2006/math">
                    <m:r>
                      <a:rPr lang="en-US" i="1" dirty="0">
                        <a:latin typeface="Cambria Math" panose="02040503050406030204" pitchFamily="18" charset="0"/>
                      </a:rPr>
                      <m:t>𝑝</m:t>
                    </m:r>
                    <m:r>
                      <a:rPr lang="en-US" i="1" dirty="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rPr>
                      <m:t>1</m:t>
                    </m:r>
                  </m:oMath>
                </a14:m>
                <a:r>
                  <a:rPr lang="en-US" dirty="0"/>
                  <a:t> vector </a:t>
                </a:r>
                <a14:m>
                  <m:oMath xmlns:m="http://schemas.openxmlformats.org/officeDocument/2006/math">
                    <m:r>
                      <a:rPr lang="en-US" b="1" i="0" smtClean="0">
                        <a:latin typeface="Cambria Math" panose="02040503050406030204" pitchFamily="18" charset="0"/>
                      </a:rPr>
                      <m:t>𝐯</m:t>
                    </m:r>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𝟎</m:t>
                    </m:r>
                  </m:oMath>
                </a14:m>
                <a:r>
                  <a:rPr lang="en-US" dirty="0"/>
                  <a:t> such that </a:t>
                </a:r>
                <a14:m>
                  <m:oMath xmlns:m="http://schemas.openxmlformats.org/officeDocument/2006/math">
                    <m:sSup>
                      <m:sSupPr>
                        <m:ctrlPr>
                          <a:rPr lang="en-US" b="1" i="1" smtClean="0">
                            <a:latin typeface="Cambria Math" panose="02040503050406030204" pitchFamily="18" charset="0"/>
                          </a:rPr>
                        </m:ctrlPr>
                      </m:sSupPr>
                      <m:e>
                        <m:r>
                          <a:rPr lang="en-US" b="1" i="0" smtClean="0">
                            <a:latin typeface="Cambria Math" panose="02040503050406030204" pitchFamily="18" charset="0"/>
                          </a:rPr>
                          <m:t>𝐗</m:t>
                        </m:r>
                      </m:e>
                      <m:sup>
                        <m:r>
                          <a:rPr lang="en-US" b="0" i="1" smtClean="0">
                            <a:latin typeface="Cambria Math" panose="02040503050406030204" pitchFamily="18" charset="0"/>
                          </a:rPr>
                          <m:t>𝑡</m:t>
                        </m:r>
                      </m:sup>
                    </m:sSup>
                    <m:r>
                      <a:rPr lang="en-US" b="1" i="0" smtClean="0">
                        <a:latin typeface="Cambria Math" panose="02040503050406030204" pitchFamily="18" charset="0"/>
                      </a:rPr>
                      <m:t>𝐗𝐯</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𝜆</m:t>
                    </m:r>
                    <m:r>
                      <a:rPr lang="en-US" b="1" i="0" smtClean="0">
                        <a:latin typeface="Cambria Math" panose="02040503050406030204" pitchFamily="18" charset="0"/>
                        <a:ea typeface="Cambria Math" panose="02040503050406030204" pitchFamily="18" charset="0"/>
                      </a:rPr>
                      <m:t>𝐯</m:t>
                    </m:r>
                  </m:oMath>
                </a14:m>
                <a:endParaRPr lang="en-US" b="1" dirty="0"/>
              </a:p>
              <a:p>
                <a:pPr lvl="1">
                  <a:lnSpc>
                    <a:spcPct val="100000"/>
                  </a:lnSpc>
                  <a:spcBef>
                    <a:spcPts val="600"/>
                  </a:spcBef>
                </a:pPr>
                <a14:m>
                  <m:oMath xmlns:m="http://schemas.openxmlformats.org/officeDocument/2006/math">
                    <m:r>
                      <a:rPr lang="en-US" b="1">
                        <a:latin typeface="Cambria Math" panose="02040503050406030204" pitchFamily="18" charset="0"/>
                      </a:rPr>
                      <m:t>𝐯</m:t>
                    </m:r>
                    <m:r>
                      <a:rPr lang="en-US" b="1" i="1">
                        <a:latin typeface="Cambria Math" panose="02040503050406030204" pitchFamily="18" charset="0"/>
                        <a:ea typeface="Cambria Math" panose="02040503050406030204" pitchFamily="18" charset="0"/>
                      </a:rPr>
                      <m:t>≠</m:t>
                    </m:r>
                    <m:r>
                      <a:rPr lang="en-US" b="1" i="1">
                        <a:latin typeface="Cambria Math" panose="02040503050406030204" pitchFamily="18" charset="0"/>
                        <a:ea typeface="Cambria Math" panose="02040503050406030204" pitchFamily="18" charset="0"/>
                      </a:rPr>
                      <m:t>𝟎</m:t>
                    </m:r>
                  </m:oMath>
                </a14:m>
                <a:r>
                  <a:rPr lang="en-US" dirty="0"/>
                  <a:t> means the vector consists of at least one non-zero element</a:t>
                </a:r>
              </a:p>
              <a:p>
                <a:pPr>
                  <a:lnSpc>
                    <a:spcPct val="100000"/>
                  </a:lnSpc>
                  <a:spcBef>
                    <a:spcPts val="600"/>
                  </a:spcBef>
                </a:pPr>
                <a:r>
                  <a:rPr lang="en-US" dirty="0"/>
                  <a:t>The scalar </a:t>
                </a:r>
                <a14:m>
                  <m:oMath xmlns:m="http://schemas.openxmlformats.org/officeDocument/2006/math">
                    <m:r>
                      <a:rPr lang="en-US" i="1">
                        <a:latin typeface="Cambria Math" panose="02040503050406030204" pitchFamily="18" charset="0"/>
                        <a:ea typeface="Cambria Math" panose="02040503050406030204" pitchFamily="18" charset="0"/>
                      </a:rPr>
                      <m:t>𝜆</m:t>
                    </m:r>
                    <m:r>
                      <a:rPr lang="en-US" i="1">
                        <a:latin typeface="Cambria Math" panose="02040503050406030204" pitchFamily="18" charset="0"/>
                        <a:ea typeface="Cambria Math" panose="02040503050406030204" pitchFamily="18" charset="0"/>
                      </a:rPr>
                      <m:t> </m:t>
                    </m:r>
                  </m:oMath>
                </a14:m>
                <a:r>
                  <a:rPr lang="en-US" dirty="0"/>
                  <a:t>is the eigenvalue (a.k.a. characteristic root or value)</a:t>
                </a:r>
              </a:p>
              <a:p>
                <a:pPr>
                  <a:lnSpc>
                    <a:spcPct val="100000"/>
                  </a:lnSpc>
                  <a:spcBef>
                    <a:spcPts val="600"/>
                  </a:spcBef>
                </a:pPr>
                <a:r>
                  <a:rPr lang="en-US" dirty="0"/>
                  <a:t>The vector </a:t>
                </a:r>
                <a14:m>
                  <m:oMath xmlns:m="http://schemas.openxmlformats.org/officeDocument/2006/math">
                    <m:r>
                      <a:rPr lang="en-US" b="1">
                        <a:latin typeface="Cambria Math" panose="02040503050406030204" pitchFamily="18" charset="0"/>
                      </a:rPr>
                      <m:t>𝐯</m:t>
                    </m:r>
                  </m:oMath>
                </a14:m>
                <a:r>
                  <a:rPr lang="en-US" dirty="0"/>
                  <a:t> is the corresponding eigenvector</a:t>
                </a:r>
              </a:p>
              <a:p>
                <a:pPr>
                  <a:lnSpc>
                    <a:spcPct val="100000"/>
                  </a:lnSpc>
                  <a:spcBef>
                    <a:spcPts val="600"/>
                  </a:spcBef>
                </a:pPr>
                <a:r>
                  <a:rPr lang="en-US" dirty="0"/>
                  <a:t>“eigen” in German means “own” in English</a:t>
                </a:r>
              </a:p>
              <a:p>
                <a:pPr>
                  <a:lnSpc>
                    <a:spcPct val="100000"/>
                  </a:lnSpc>
                  <a:spcBef>
                    <a:spcPts val="600"/>
                  </a:spcBef>
                </a:pPr>
                <a:r>
                  <a:rPr lang="en-US" dirty="0"/>
                  <a:t>The matrix </a:t>
                </a:r>
                <a14:m>
                  <m:oMath xmlns:m="http://schemas.openxmlformats.org/officeDocument/2006/math">
                    <m:sSup>
                      <m:sSupPr>
                        <m:ctrlPr>
                          <a:rPr lang="en-US" b="1" i="1">
                            <a:latin typeface="Cambria Math" panose="02040503050406030204" pitchFamily="18" charset="0"/>
                          </a:rPr>
                        </m:ctrlPr>
                      </m:sSupPr>
                      <m:e>
                        <m:r>
                          <a:rPr lang="en-US" b="1">
                            <a:latin typeface="Cambria Math" panose="02040503050406030204" pitchFamily="18" charset="0"/>
                          </a:rPr>
                          <m:t>𝐗</m:t>
                        </m:r>
                      </m:e>
                      <m:sup>
                        <m:r>
                          <a:rPr lang="en-US" i="1">
                            <a:latin typeface="Cambria Math" panose="02040503050406030204" pitchFamily="18" charset="0"/>
                          </a:rPr>
                          <m:t>𝑡</m:t>
                        </m:r>
                      </m:sup>
                    </m:sSup>
                    <m:r>
                      <a:rPr lang="en-US" b="1">
                        <a:latin typeface="Cambria Math" panose="02040503050406030204" pitchFamily="18" charset="0"/>
                      </a:rPr>
                      <m:t>𝐗</m:t>
                    </m:r>
                  </m:oMath>
                </a14:m>
                <a:r>
                  <a:rPr lang="en-US" dirty="0"/>
                  <a:t> has up to </a:t>
                </a:r>
                <a14:m>
                  <m:oMath xmlns:m="http://schemas.openxmlformats.org/officeDocument/2006/math">
                    <m:r>
                      <a:rPr lang="en-US" i="1" dirty="0" smtClean="0">
                        <a:latin typeface="Cambria Math" panose="02040503050406030204" pitchFamily="18" charset="0"/>
                      </a:rPr>
                      <m:t>𝑝</m:t>
                    </m:r>
                  </m:oMath>
                </a14:m>
                <a:r>
                  <a:rPr lang="en-US" dirty="0"/>
                  <a:t> distinct eigenvalues (it is not uncommon to find tied eigenvalues)</a:t>
                </a:r>
              </a:p>
              <a:p>
                <a:pPr>
                  <a:lnSpc>
                    <a:spcPct val="100000"/>
                  </a:lnSpc>
                  <a:spcBef>
                    <a:spcPts val="600"/>
                  </a:spcBef>
                </a:pPr>
                <a:r>
                  <a:rPr lang="en-US" dirty="0"/>
                  <a:t>If the columns of </a:t>
                </a:r>
                <a14:m>
                  <m:oMath xmlns:m="http://schemas.openxmlformats.org/officeDocument/2006/math">
                    <m:r>
                      <a:rPr lang="en-US" b="1" dirty="0">
                        <a:latin typeface="Cambria Math" panose="02040503050406030204" pitchFamily="18" charset="0"/>
                      </a:rPr>
                      <m:t>𝐗</m:t>
                    </m:r>
                  </m:oMath>
                </a14:m>
                <a:r>
                  <a:rPr lang="en-US" dirty="0"/>
                  <a:t> are linearly independent, then all eigenvalues of </a:t>
                </a:r>
                <a14:m>
                  <m:oMath xmlns:m="http://schemas.openxmlformats.org/officeDocument/2006/math">
                    <m:sSup>
                      <m:sSupPr>
                        <m:ctrlPr>
                          <a:rPr lang="en-US" b="1" i="1">
                            <a:latin typeface="Cambria Math" panose="02040503050406030204" pitchFamily="18" charset="0"/>
                          </a:rPr>
                        </m:ctrlPr>
                      </m:sSupPr>
                      <m:e>
                        <m:r>
                          <a:rPr lang="en-US" b="1">
                            <a:latin typeface="Cambria Math" panose="02040503050406030204" pitchFamily="18" charset="0"/>
                          </a:rPr>
                          <m:t>𝐗</m:t>
                        </m:r>
                      </m:e>
                      <m:sup>
                        <m:r>
                          <a:rPr lang="en-US" i="1">
                            <a:latin typeface="Cambria Math" panose="02040503050406030204" pitchFamily="18" charset="0"/>
                          </a:rPr>
                          <m:t>𝑡</m:t>
                        </m:r>
                      </m:sup>
                    </m:sSup>
                    <m:r>
                      <a:rPr lang="en-US" b="1">
                        <a:latin typeface="Cambria Math" panose="02040503050406030204" pitchFamily="18" charset="0"/>
                      </a:rPr>
                      <m:t>𝐗</m:t>
                    </m:r>
                  </m:oMath>
                </a14:m>
                <a:r>
                  <a:rPr lang="en-US" dirty="0"/>
                  <a:t> are positive.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4"/>
                <a:stretch>
                  <a:fillRect l="-1043" t="-1261" b="-3501"/>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CF23B231-A803-4BD6-8938-EF65196230B0}"/>
              </a:ext>
            </a:extLst>
          </p:cNvPr>
          <p:cNvSpPr>
            <a:spLocks noGrp="1"/>
          </p:cNvSpPr>
          <p:nvPr>
            <p:ph type="ftr" sz="quarter" idx="11"/>
          </p:nvPr>
        </p:nvSpPr>
        <p:spPr/>
        <p:txBody>
          <a:bodyPr/>
          <a:lstStyle/>
          <a:p>
            <a:r>
              <a:rPr lang="en-US"/>
              <a:t>Copyright © 2021 by Ming-Long Lam, Ph.D.</a:t>
            </a:r>
            <a:endParaRPr lang="en-US" dirty="0"/>
          </a:p>
        </p:txBody>
      </p:sp>
    </p:spTree>
    <p:extLst>
      <p:ext uri="{BB962C8B-B14F-4D97-AF65-F5344CB8AC3E}">
        <p14:creationId xmlns:p14="http://schemas.microsoft.com/office/powerpoint/2010/main" val="10414321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b="1" dirty="0">
                    <a:solidFill>
                      <a:schemeClr val="bg1"/>
                    </a:solidFill>
                  </a:rPr>
                  <a:t>Proof that Eigenvalues of </a:t>
                </a:r>
                <a14:m>
                  <m:oMath xmlns:m="http://schemas.openxmlformats.org/officeDocument/2006/math">
                    <m:sSup>
                      <m:sSupPr>
                        <m:ctrlPr>
                          <a:rPr lang="en-US" b="1" i="1" smtClean="0">
                            <a:solidFill>
                              <a:schemeClr val="bg1"/>
                            </a:solidFill>
                            <a:latin typeface="Cambria Math" panose="02040503050406030204" pitchFamily="18" charset="0"/>
                          </a:rPr>
                        </m:ctrlPr>
                      </m:sSupPr>
                      <m:e>
                        <m:r>
                          <a:rPr lang="en-US" b="1" i="0" smtClean="0">
                            <a:solidFill>
                              <a:schemeClr val="bg1"/>
                            </a:solidFill>
                            <a:latin typeface="Cambria Math" panose="02040503050406030204" pitchFamily="18" charset="0"/>
                          </a:rPr>
                          <m:t>𝐗</m:t>
                        </m:r>
                      </m:e>
                      <m:sup>
                        <m:r>
                          <a:rPr lang="en-US" b="1" i="1" smtClean="0">
                            <a:solidFill>
                              <a:schemeClr val="bg1"/>
                            </a:solidFill>
                            <a:latin typeface="Cambria Math" panose="02040503050406030204" pitchFamily="18" charset="0"/>
                          </a:rPr>
                          <m:t>𝒕</m:t>
                        </m:r>
                      </m:sup>
                    </m:sSup>
                    <m:r>
                      <a:rPr lang="en-US" b="1" i="0" smtClean="0">
                        <a:solidFill>
                          <a:schemeClr val="bg1"/>
                        </a:solidFill>
                        <a:latin typeface="Cambria Math" panose="02040503050406030204" pitchFamily="18" charset="0"/>
                      </a:rPr>
                      <m:t>𝐗</m:t>
                    </m:r>
                  </m:oMath>
                </a14:m>
                <a:r>
                  <a:rPr lang="en-US" b="1" dirty="0">
                    <a:solidFill>
                      <a:schemeClr val="bg1"/>
                    </a:solidFill>
                  </a:rPr>
                  <a:t> are Positive</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a:blip r:embed="rId3"/>
                <a:stretch>
                  <a:fillRect l="-2377"/>
                </a:stretch>
              </a:blipFill>
            </p:spPr>
            <p:txBody>
              <a:bodyPr/>
              <a:lstStyle/>
              <a:p>
                <a:r>
                  <a:rPr lang="en-US">
                    <a:noFill/>
                  </a:rPr>
                  <a:t> </a:t>
                </a:r>
              </a:p>
            </p:txBody>
          </p:sp>
        </mc:Fallback>
      </mc:AlternateContent>
      <p:sp>
        <p:nvSpPr>
          <p:cNvPr id="7" name="Slide Number Placeholder 6"/>
          <p:cNvSpPr>
            <a:spLocks noGrp="1"/>
          </p:cNvSpPr>
          <p:nvPr>
            <p:ph type="sldNum" sz="quarter" idx="12"/>
          </p:nvPr>
        </p:nvSpPr>
        <p:spPr/>
        <p:txBody>
          <a:bodyPr/>
          <a:lstStyle/>
          <a:p>
            <a:fld id="{1C20BA80-1909-427C-B3BD-3DD8AEAFD5BE}" type="slidenum">
              <a:rPr lang="en-US" smtClean="0"/>
              <a:t>28</a:t>
            </a:fld>
            <a:endParaRPr lang="en-US" dirty="0"/>
          </a:p>
        </p:txBody>
      </p:sp>
      <mc:AlternateContent xmlns:mc="http://schemas.openxmlformats.org/markup-compatibility/2006" xmlns:a14="http://schemas.microsoft.com/office/drawing/2010/main">
        <mc:Choice Requires="a14">
          <p:graphicFrame>
            <p:nvGraphicFramePr>
              <p:cNvPr id="5" name="Content Placeholder 4">
                <a:extLst>
                  <a:ext uri="{FF2B5EF4-FFF2-40B4-BE49-F238E27FC236}">
                    <a16:creationId xmlns:a16="http://schemas.microsoft.com/office/drawing/2014/main" id="{C3112C2F-5F23-4038-8457-0AAC6331F38A}"/>
                  </a:ext>
                </a:extLst>
              </p:cNvPr>
              <p:cNvGraphicFramePr>
                <a:graphicFrameLocks noGrp="1"/>
              </p:cNvGraphicFramePr>
              <p:nvPr>
                <p:ph idx="1"/>
                <p:extLst>
                  <p:ext uri="{D42A27DB-BD31-4B8C-83A1-F6EECF244321}">
                    <p14:modId xmlns:p14="http://schemas.microsoft.com/office/powerpoint/2010/main" val="258506220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mc:Choice>
        <mc:Fallback xmlns="">
          <p:graphicFrame>
            <p:nvGraphicFramePr>
              <p:cNvPr id="5" name="Content Placeholder 4">
                <a:extLst>
                  <a:ext uri="{FF2B5EF4-FFF2-40B4-BE49-F238E27FC236}">
                    <a16:creationId xmlns:a16="http://schemas.microsoft.com/office/drawing/2014/main" id="{C3112C2F-5F23-4038-8457-0AAC6331F38A}"/>
                  </a:ext>
                </a:extLst>
              </p:cNvPr>
              <p:cNvGraphicFramePr>
                <a:graphicFrameLocks noGrp="1"/>
              </p:cNvGraphicFramePr>
              <p:nvPr>
                <p:ph idx="1"/>
                <p:extLst>
                  <p:ext uri="{D42A27DB-BD31-4B8C-83A1-F6EECF244321}">
                    <p14:modId xmlns:p14="http://schemas.microsoft.com/office/powerpoint/2010/main" val="258506220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mc:Fallback>
      </mc:AlternateContent>
      <p:sp>
        <p:nvSpPr>
          <p:cNvPr id="4" name="Footer Placeholder 3">
            <a:extLst>
              <a:ext uri="{FF2B5EF4-FFF2-40B4-BE49-F238E27FC236}">
                <a16:creationId xmlns:a16="http://schemas.microsoft.com/office/drawing/2014/main" id="{CF23B231-A803-4BD6-8938-EF65196230B0}"/>
              </a:ext>
            </a:extLst>
          </p:cNvPr>
          <p:cNvSpPr>
            <a:spLocks noGrp="1"/>
          </p:cNvSpPr>
          <p:nvPr>
            <p:ph type="ftr" sz="quarter" idx="11"/>
          </p:nvPr>
        </p:nvSpPr>
        <p:spPr/>
        <p:txBody>
          <a:bodyPr/>
          <a:lstStyle/>
          <a:p>
            <a:r>
              <a:rPr lang="en-US"/>
              <a:t>Copyright © 2021 by Ming-Long Lam, Ph.D.</a:t>
            </a:r>
            <a:endParaRPr lang="en-US" dirty="0"/>
          </a:p>
        </p:txBody>
      </p:sp>
    </p:spTree>
    <p:extLst>
      <p:ext uri="{BB962C8B-B14F-4D97-AF65-F5344CB8AC3E}">
        <p14:creationId xmlns:p14="http://schemas.microsoft.com/office/powerpoint/2010/main" val="32746005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Orthonormal Transformation</a:t>
            </a:r>
          </a:p>
        </p:txBody>
      </p:sp>
      <p:sp>
        <p:nvSpPr>
          <p:cNvPr id="7" name="Slide Number Placeholder 6"/>
          <p:cNvSpPr>
            <a:spLocks noGrp="1"/>
          </p:cNvSpPr>
          <p:nvPr>
            <p:ph type="sldNum" sz="quarter" idx="12"/>
          </p:nvPr>
        </p:nvSpPr>
        <p:spPr/>
        <p:txBody>
          <a:bodyPr/>
          <a:lstStyle/>
          <a:p>
            <a:fld id="{1C20BA80-1909-427C-B3BD-3DD8AEAFD5BE}" type="slidenum">
              <a:rPr lang="en-US" smtClean="0"/>
              <a:t>29</a:t>
            </a:fld>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a:t>Denote the eigenvalues of </a:t>
                </a:r>
                <a14:m>
                  <m:oMath xmlns:m="http://schemas.openxmlformats.org/officeDocument/2006/math">
                    <m:sSup>
                      <m:sSupPr>
                        <m:ctrlPr>
                          <a:rPr lang="en-US" b="1" i="1">
                            <a:latin typeface="Cambria Math" panose="02040503050406030204" pitchFamily="18" charset="0"/>
                          </a:rPr>
                        </m:ctrlPr>
                      </m:sSupPr>
                      <m:e>
                        <m:r>
                          <a:rPr lang="en-US" b="1">
                            <a:latin typeface="Cambria Math" panose="02040503050406030204" pitchFamily="18" charset="0"/>
                          </a:rPr>
                          <m:t>𝐗</m:t>
                        </m:r>
                      </m:e>
                      <m:sup>
                        <m:r>
                          <a:rPr lang="en-US" i="1">
                            <a:latin typeface="Cambria Math" panose="02040503050406030204" pitchFamily="18" charset="0"/>
                          </a:rPr>
                          <m:t>𝑡</m:t>
                        </m:r>
                      </m:sup>
                    </m:sSup>
                    <m:r>
                      <a:rPr lang="en-US" b="1">
                        <a:latin typeface="Cambria Math" panose="02040503050406030204" pitchFamily="18" charset="0"/>
                      </a:rPr>
                      <m:t>𝐗</m:t>
                    </m:r>
                  </m:oMath>
                </a14:m>
                <a:r>
                  <a:rPr lang="en-US" dirty="0"/>
                  <a:t> as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𝜆</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𝜆</m:t>
                        </m:r>
                      </m:e>
                      <m:sub>
                        <m:r>
                          <a:rPr lang="en-US" b="0" i="1" smtClean="0">
                            <a:latin typeface="Cambria Math" panose="02040503050406030204" pitchFamily="18" charset="0"/>
                          </a:rPr>
                          <m:t>𝑝</m:t>
                        </m:r>
                      </m:sub>
                    </m:sSub>
                  </m:oMath>
                </a14:m>
                <a:endParaRPr lang="en-US" dirty="0"/>
              </a:p>
              <a:p>
                <a:r>
                  <a:rPr lang="en-US" dirty="0"/>
                  <a:t>Construct a </a:t>
                </a:r>
                <a14:m>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oMath>
                </a14:m>
                <a:r>
                  <a:rPr lang="en-US" dirty="0"/>
                  <a:t> diagonal matrix </a:t>
                </a:r>
                <a14:m>
                  <m:oMath xmlns:m="http://schemas.openxmlformats.org/officeDocument/2006/math">
                    <m:r>
                      <a:rPr lang="en-US" b="1" i="0" smtClean="0">
                        <a:latin typeface="Cambria Math" panose="02040503050406030204" pitchFamily="18" charset="0"/>
                      </a:rPr>
                      <m:t>𝐃</m:t>
                    </m:r>
                  </m:oMath>
                </a14:m>
                <a:r>
                  <a:rPr lang="en-US" dirty="0"/>
                  <a:t> such that the eigenvalues are on its diagonal</a:t>
                </a:r>
              </a:p>
              <a:p>
                <a:pPr lvl="1"/>
                <a:r>
                  <a:rPr lang="en-US" dirty="0"/>
                  <a:t>Denote </a:t>
                </a:r>
                <a14:m>
                  <m:oMath xmlns:m="http://schemas.openxmlformats.org/officeDocument/2006/math">
                    <m:r>
                      <a:rPr lang="en-US" b="1" i="0" smtClean="0">
                        <a:latin typeface="Cambria Math" panose="02040503050406030204" pitchFamily="18" charset="0"/>
                      </a:rPr>
                      <m:t>𝐃</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𝑖𝑗</m:t>
                            </m:r>
                          </m:sub>
                        </m:sSub>
                      </m:e>
                    </m:d>
                  </m:oMath>
                </a14:m>
                <a:r>
                  <a:rPr lang="en-US" dirty="0"/>
                  <a:t>, then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i="1">
                            <a:latin typeface="Cambria Math" panose="02040503050406030204" pitchFamily="18" charset="0"/>
                          </a:rPr>
                          <m:t>𝑖𝑗</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𝜆</m:t>
                        </m:r>
                      </m:e>
                      <m:sub>
                        <m:r>
                          <a:rPr lang="en-US" b="0" i="1" smtClean="0">
                            <a:latin typeface="Cambria Math" panose="02040503050406030204" pitchFamily="18" charset="0"/>
                          </a:rPr>
                          <m:t>𝑖</m:t>
                        </m:r>
                      </m:sub>
                    </m:sSub>
                  </m:oMath>
                </a14:m>
                <a:r>
                  <a:rPr lang="en-US" dirty="0"/>
                  <a:t> when </a:t>
                </a:r>
                <a14:m>
                  <m:oMath xmlns:m="http://schemas.openxmlformats.org/officeDocument/2006/math">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oMath>
                </a14:m>
                <a:r>
                  <a:rPr lang="en-US" dirty="0"/>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i="1">
                            <a:latin typeface="Cambria Math" panose="02040503050406030204" pitchFamily="18" charset="0"/>
                          </a:rPr>
                          <m:t>𝑖𝑗</m:t>
                        </m:r>
                      </m:sub>
                    </m:sSub>
                    <m:r>
                      <a:rPr lang="en-US" i="1">
                        <a:latin typeface="Cambria Math" panose="02040503050406030204" pitchFamily="18" charset="0"/>
                      </a:rPr>
                      <m:t>=</m:t>
                    </m:r>
                    <m:r>
                      <a:rPr lang="en-US" b="0" i="1" smtClean="0">
                        <a:latin typeface="Cambria Math" panose="02040503050406030204" pitchFamily="18" charset="0"/>
                      </a:rPr>
                      <m:t>0</m:t>
                    </m:r>
                  </m:oMath>
                </a14:m>
                <a:r>
                  <a:rPr lang="en-US" dirty="0"/>
                  <a:t> when </a:t>
                </a:r>
                <a14:m>
                  <m:oMath xmlns:m="http://schemas.openxmlformats.org/officeDocument/2006/math">
                    <m:r>
                      <a:rPr lang="en-US" i="1">
                        <a:latin typeface="Cambria Math" panose="02040503050406030204" pitchFamily="18" charset="0"/>
                      </a:rPr>
                      <m:t>𝑖</m:t>
                    </m:r>
                    <m:r>
                      <a:rPr lang="en-US" i="1" smtClean="0">
                        <a:latin typeface="Cambria Math" panose="02040503050406030204" pitchFamily="18" charset="0"/>
                        <a:ea typeface="Cambria Math" panose="02040503050406030204" pitchFamily="18" charset="0"/>
                      </a:rPr>
                      <m:t>≠</m:t>
                    </m:r>
                    <m:r>
                      <a:rPr lang="en-US" i="1">
                        <a:latin typeface="Cambria Math" panose="02040503050406030204" pitchFamily="18" charset="0"/>
                      </a:rPr>
                      <m:t>𝑗</m:t>
                    </m:r>
                  </m:oMath>
                </a14:m>
                <a:endParaRPr lang="en-US" dirty="0"/>
              </a:p>
              <a:p>
                <a:r>
                  <a:rPr lang="en-US" dirty="0"/>
                  <a:t>Define </a:t>
                </a:r>
                <a14:m>
                  <m:oMath xmlns:m="http://schemas.openxmlformats.org/officeDocument/2006/math">
                    <m:sSup>
                      <m:sSupPr>
                        <m:ctrlPr>
                          <a:rPr lang="en-US" i="1" smtClean="0">
                            <a:latin typeface="Cambria Math" panose="02040503050406030204" pitchFamily="18" charset="0"/>
                          </a:rPr>
                        </m:ctrlPr>
                      </m:sSupPr>
                      <m:e>
                        <m:r>
                          <a:rPr lang="en-US" b="1" i="0" smtClean="0">
                            <a:latin typeface="Cambria Math" panose="02040503050406030204" pitchFamily="18" charset="0"/>
                          </a:rPr>
                          <m:t>𝐃</m:t>
                        </m:r>
                      </m:e>
                      <m:sup>
                        <m:r>
                          <a:rPr lang="en-US" b="0" i="1" smtClean="0">
                            <a:latin typeface="Cambria Math" panose="02040503050406030204" pitchFamily="18" charset="0"/>
                          </a:rPr>
                          <m:t>−</m:t>
                        </m:r>
                        <m:box>
                          <m:boxPr>
                            <m:ctrlPr>
                              <a:rPr lang="en-US" b="0" i="1" smtClean="0">
                                <a:latin typeface="Cambria Math" panose="02040503050406030204" pitchFamily="18" charset="0"/>
                              </a:rPr>
                            </m:ctrlPr>
                          </m:boxPr>
                          <m:e>
                            <m:argPr>
                              <m:argSz m:val="-1"/>
                            </m:argP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e>
                        </m:box>
                      </m:sup>
                    </m:sSup>
                    <m:r>
                      <a:rPr lang="en-US" b="0" i="1" smtClean="0">
                        <a:latin typeface="Cambria Math" panose="02040503050406030204" pitchFamily="18" charset="0"/>
                      </a:rPr>
                      <m:t>=</m:t>
                    </m:r>
                    <m:d>
                      <m:dPr>
                        <m:begChr m:val="{"/>
                        <m:endChr m:val="}"/>
                        <m:ctrlPr>
                          <a:rPr lang="en-US" i="1" smtClean="0">
                            <a:latin typeface="Cambria Math" panose="02040503050406030204" pitchFamily="18" charset="0"/>
                          </a:rPr>
                        </m:ctrlPr>
                      </m:dPr>
                      <m:e>
                        <m:sSub>
                          <m:sSubPr>
                            <m:ctrlPr>
                              <a:rPr lang="en-US"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𝑖𝑗</m:t>
                            </m:r>
                          </m:sub>
                        </m:sSub>
                      </m:e>
                    </m:d>
                  </m:oMath>
                </a14:m>
                <a:r>
                  <a:rPr lang="en-US" dirty="0"/>
                  <a:t> which is a diagonal matrix</a:t>
                </a:r>
              </a:p>
              <a:p>
                <a:pPr lvl="1"/>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𝑖𝑗</m:t>
                        </m:r>
                      </m:sub>
                    </m:sSub>
                    <m:r>
                      <a:rPr lang="en-US" b="0" i="1" smtClean="0">
                        <a:latin typeface="Cambria Math" panose="02040503050406030204" pitchFamily="18" charset="0"/>
                      </a:rPr>
                      <m:t>=</m:t>
                    </m:r>
                    <m:f>
                      <m:fPr>
                        <m:type m:val="lin"/>
                        <m:ctrlPr>
                          <a:rPr lang="en-US" b="0" i="1" smtClean="0">
                            <a:latin typeface="Cambria Math" panose="02040503050406030204" pitchFamily="18" charset="0"/>
                          </a:rPr>
                        </m:ctrlPr>
                      </m:fPr>
                      <m:num>
                        <m:r>
                          <a:rPr lang="en-US" b="0" i="1" smtClean="0">
                            <a:latin typeface="Cambria Math" panose="02040503050406030204" pitchFamily="18" charset="0"/>
                          </a:rPr>
                          <m:t>1</m:t>
                        </m:r>
                      </m:num>
                      <m:den>
                        <m:rad>
                          <m:radPr>
                            <m:degHide m:val="on"/>
                            <m:ctrlPr>
                              <a:rPr lang="en-US" b="0" i="1" smtClean="0">
                                <a:latin typeface="Cambria Math" panose="02040503050406030204" pitchFamily="18" charset="0"/>
                              </a:rPr>
                            </m:ctrlPr>
                          </m:radPr>
                          <m:deg/>
                          <m:e>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𝑖𝑗</m:t>
                                </m:r>
                              </m:sub>
                            </m:sSub>
                          </m:e>
                        </m:rad>
                      </m:den>
                    </m:f>
                  </m:oMath>
                </a14:m>
                <a:r>
                  <a:rPr lang="en-US" dirty="0"/>
                  <a:t> when </a:t>
                </a:r>
                <a14:m>
                  <m:oMath xmlns:m="http://schemas.openxmlformats.org/officeDocument/2006/math">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oMath>
                </a14:m>
                <a:r>
                  <a:rPr lang="en-US" dirty="0"/>
                  <a:t> and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𝑒</m:t>
                        </m:r>
                      </m:e>
                      <m:sub>
                        <m:r>
                          <a:rPr lang="en-US" i="1">
                            <a:latin typeface="Cambria Math" panose="02040503050406030204" pitchFamily="18" charset="0"/>
                          </a:rPr>
                          <m:t>𝑖𝑗</m:t>
                        </m:r>
                      </m:sub>
                    </m:sSub>
                    <m:r>
                      <a:rPr lang="en-US" i="1">
                        <a:latin typeface="Cambria Math" panose="02040503050406030204" pitchFamily="18" charset="0"/>
                      </a:rPr>
                      <m:t>=0</m:t>
                    </m:r>
                  </m:oMath>
                </a14:m>
                <a:r>
                  <a:rPr lang="en-US" dirty="0"/>
                  <a:t> when </a:t>
                </a:r>
                <a14:m>
                  <m:oMath xmlns:m="http://schemas.openxmlformats.org/officeDocument/2006/math">
                    <m:r>
                      <a:rPr lang="en-US" i="1">
                        <a:latin typeface="Cambria Math" panose="02040503050406030204" pitchFamily="18" charset="0"/>
                      </a:rPr>
                      <m:t>𝑖</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rPr>
                      <m:t>𝑗</m:t>
                    </m:r>
                  </m:oMath>
                </a14:m>
                <a:endParaRPr lang="en-US" dirty="0"/>
              </a:p>
              <a:p>
                <a:r>
                  <a:rPr lang="en-US" dirty="0"/>
                  <a:t>Obviously, </a:t>
                </a:r>
                <a14:m>
                  <m:oMath xmlns:m="http://schemas.openxmlformats.org/officeDocument/2006/math">
                    <m:sSup>
                      <m:sSupPr>
                        <m:ctrlPr>
                          <a:rPr lang="en-US" i="1">
                            <a:latin typeface="Cambria Math" panose="02040503050406030204" pitchFamily="18" charset="0"/>
                          </a:rPr>
                        </m:ctrlPr>
                      </m:sSupPr>
                      <m:e>
                        <m:r>
                          <a:rPr lang="en-US" b="1">
                            <a:latin typeface="Cambria Math" panose="02040503050406030204" pitchFamily="18" charset="0"/>
                          </a:rPr>
                          <m:t>𝐃</m:t>
                        </m:r>
                      </m:e>
                      <m:sup>
                        <m:box>
                          <m:boxPr>
                            <m:ctrlPr>
                              <a:rPr lang="en-US" i="1">
                                <a:latin typeface="Cambria Math" panose="02040503050406030204" pitchFamily="18" charset="0"/>
                              </a:rPr>
                            </m:ctrlPr>
                          </m:boxPr>
                          <m:e>
                            <m:argPr>
                              <m:argSz m:val="-1"/>
                            </m:argPr>
                            <m:r>
                              <m:rPr>
                                <m:brk m:alnAt="63"/>
                              </m:rP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e>
                        </m:box>
                      </m:sup>
                    </m:sSup>
                    <m:r>
                      <a:rPr lang="en-US" i="1" smtClean="0">
                        <a:latin typeface="Cambria Math" panose="02040503050406030204" pitchFamily="18" charset="0"/>
                        <a:ea typeface="Cambria Math" panose="02040503050406030204" pitchFamily="18" charset="0"/>
                      </a:rPr>
                      <m:t>×</m:t>
                    </m:r>
                    <m:r>
                      <a:rPr lang="en-US" b="1" i="0" smtClean="0">
                        <a:latin typeface="Cambria Math" panose="02040503050406030204" pitchFamily="18" charset="0"/>
                      </a:rPr>
                      <m:t>𝐃</m:t>
                    </m:r>
                    <m:sSup>
                      <m:sSupPr>
                        <m:ctrlPr>
                          <a:rPr lang="en-US" i="1">
                            <a:latin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m:t>
                        </m:r>
                        <m:r>
                          <a:rPr lang="en-US" b="1">
                            <a:latin typeface="Cambria Math" panose="02040503050406030204" pitchFamily="18" charset="0"/>
                          </a:rPr>
                          <m:t>𝐃</m:t>
                        </m:r>
                      </m:e>
                      <m:sup>
                        <m:box>
                          <m:boxPr>
                            <m:ctrlPr>
                              <a:rPr lang="en-US" i="1">
                                <a:latin typeface="Cambria Math" panose="02040503050406030204" pitchFamily="18" charset="0"/>
                              </a:rPr>
                            </m:ctrlPr>
                          </m:boxPr>
                          <m:e>
                            <m:argPr>
                              <m:argSz m:val="-1"/>
                            </m:argPr>
                            <m:r>
                              <m:rPr>
                                <m:brk m:alnAt="63"/>
                              </m:rP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e>
                        </m:box>
                      </m:sup>
                    </m:s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1" i="0" smtClean="0">
                            <a:latin typeface="Cambria Math" panose="02040503050406030204" pitchFamily="18" charset="0"/>
                          </a:rPr>
                          <m:t>𝐈</m:t>
                        </m:r>
                      </m:e>
                      <m:sub>
                        <m:r>
                          <a:rPr lang="en-US" b="0" i="1" smtClean="0">
                            <a:latin typeface="Cambria Math" panose="02040503050406030204" pitchFamily="18" charset="0"/>
                          </a:rPr>
                          <m:t>𝑝</m:t>
                        </m:r>
                      </m:sub>
                    </m:sSub>
                  </m:oMath>
                </a14:m>
                <a:r>
                  <a:rPr lang="en-US" dirty="0"/>
                  <a:t> where </a:t>
                </a:r>
                <a14:m>
                  <m:oMath xmlns:m="http://schemas.openxmlformats.org/officeDocument/2006/math">
                    <m:sSub>
                      <m:sSubPr>
                        <m:ctrlPr>
                          <a:rPr lang="en-US" i="1">
                            <a:latin typeface="Cambria Math" panose="02040503050406030204" pitchFamily="18" charset="0"/>
                          </a:rPr>
                        </m:ctrlPr>
                      </m:sSubPr>
                      <m:e>
                        <m:r>
                          <a:rPr lang="en-US" b="1">
                            <a:latin typeface="Cambria Math" panose="02040503050406030204" pitchFamily="18" charset="0"/>
                          </a:rPr>
                          <m:t>𝐈</m:t>
                        </m:r>
                      </m:e>
                      <m:sub>
                        <m:r>
                          <a:rPr lang="en-US" i="1">
                            <a:latin typeface="Cambria Math" panose="02040503050406030204" pitchFamily="18" charset="0"/>
                          </a:rPr>
                          <m:t>𝑝</m:t>
                        </m:r>
                      </m:sub>
                    </m:sSub>
                  </m:oMath>
                </a14:m>
                <a:r>
                  <a:rPr lang="en-US" dirty="0"/>
                  <a:t>is the </a:t>
                </a:r>
                <a14:m>
                  <m:oMath xmlns:m="http://schemas.openxmlformats.org/officeDocument/2006/math">
                    <m:r>
                      <a:rPr lang="en-US" i="1">
                        <a:latin typeface="Cambria Math" panose="02040503050406030204" pitchFamily="18" charset="0"/>
                      </a:rPr>
                      <m:t>𝑝</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𝑝</m:t>
                    </m:r>
                  </m:oMath>
                </a14:m>
                <a:r>
                  <a:rPr lang="en-US" dirty="0"/>
                  <a:t> identity matrix </a:t>
                </a:r>
              </a:p>
              <a:p>
                <a:pPr lvl="1"/>
                <a:r>
                  <a:rPr lang="en-US" dirty="0"/>
                  <a:t>Denote</a:t>
                </a:r>
                <a14:m>
                  <m:oMath xmlns:m="http://schemas.openxmlformats.org/officeDocument/2006/math">
                    <m:sSub>
                      <m:sSubPr>
                        <m:ctrlPr>
                          <a:rPr lang="en-US" i="1">
                            <a:latin typeface="Cambria Math" panose="02040503050406030204" pitchFamily="18" charset="0"/>
                          </a:rPr>
                        </m:ctrlPr>
                      </m:sSubPr>
                      <m:e>
                        <m:r>
                          <a:rPr lang="en-US" b="1">
                            <a:latin typeface="Cambria Math" panose="02040503050406030204" pitchFamily="18" charset="0"/>
                          </a:rPr>
                          <m:t>𝐈</m:t>
                        </m:r>
                      </m:e>
                      <m:sub>
                        <m:r>
                          <a:rPr lang="en-US" i="1">
                            <a:latin typeface="Cambria Math" panose="02040503050406030204" pitchFamily="18" charset="0"/>
                          </a:rPr>
                          <m:t>𝑝</m:t>
                        </m:r>
                      </m:sub>
                    </m:sSub>
                    <m:r>
                      <a:rPr lang="en-US" i="1">
                        <a:latin typeface="Cambria Math" panose="02040503050406030204" pitchFamily="18" charset="0"/>
                      </a:rPr>
                      <m:t>=</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0" i="1" smtClean="0">
                                <a:latin typeface="Cambria Math" panose="02040503050406030204" pitchFamily="18" charset="0"/>
                              </a:rPr>
                              <m:t>𝑎</m:t>
                            </m:r>
                          </m:e>
                          <m:sub>
                            <m:r>
                              <a:rPr lang="en-US" i="1">
                                <a:latin typeface="Cambria Math" panose="02040503050406030204" pitchFamily="18" charset="0"/>
                              </a:rPr>
                              <m:t>𝑖𝑗</m:t>
                            </m:r>
                          </m:sub>
                        </m:sSub>
                      </m:e>
                    </m:d>
                  </m:oMath>
                </a14:m>
                <a:r>
                  <a:rPr lang="en-US" dirty="0"/>
                  <a:t>, then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𝑎</m:t>
                        </m:r>
                      </m:e>
                      <m:sub>
                        <m:r>
                          <a:rPr lang="en-US" i="1">
                            <a:latin typeface="Cambria Math" panose="02040503050406030204" pitchFamily="18" charset="0"/>
                          </a:rPr>
                          <m:t>𝑖𝑗</m:t>
                        </m:r>
                      </m:sub>
                    </m:sSub>
                    <m:r>
                      <a:rPr lang="en-US" i="1">
                        <a:latin typeface="Cambria Math" panose="02040503050406030204" pitchFamily="18" charset="0"/>
                      </a:rPr>
                      <m:t>=</m:t>
                    </m:r>
                    <m:r>
                      <a:rPr lang="en-US" b="0" i="1" smtClean="0">
                        <a:latin typeface="Cambria Math" panose="02040503050406030204" pitchFamily="18" charset="0"/>
                      </a:rPr>
                      <m:t>1</m:t>
                    </m:r>
                  </m:oMath>
                </a14:m>
                <a:r>
                  <a:rPr lang="en-US" dirty="0"/>
                  <a:t> when </a:t>
                </a:r>
                <a14:m>
                  <m:oMath xmlns:m="http://schemas.openxmlformats.org/officeDocument/2006/math">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oMath>
                </a14:m>
                <a:r>
                  <a:rPr lang="en-US" dirty="0"/>
                  <a:t> and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𝑎</m:t>
                        </m:r>
                      </m:e>
                      <m:sub>
                        <m:r>
                          <a:rPr lang="en-US" i="1">
                            <a:latin typeface="Cambria Math" panose="02040503050406030204" pitchFamily="18" charset="0"/>
                          </a:rPr>
                          <m:t>𝑖𝑗</m:t>
                        </m:r>
                      </m:sub>
                    </m:sSub>
                    <m:r>
                      <a:rPr lang="en-US" i="1">
                        <a:latin typeface="Cambria Math" panose="02040503050406030204" pitchFamily="18" charset="0"/>
                      </a:rPr>
                      <m:t>=0</m:t>
                    </m:r>
                  </m:oMath>
                </a14:m>
                <a:r>
                  <a:rPr lang="en-US" dirty="0"/>
                  <a:t> when </a:t>
                </a:r>
                <a14:m>
                  <m:oMath xmlns:m="http://schemas.openxmlformats.org/officeDocument/2006/math">
                    <m:r>
                      <a:rPr lang="en-US" i="1">
                        <a:latin typeface="Cambria Math" panose="02040503050406030204" pitchFamily="18" charset="0"/>
                      </a:rPr>
                      <m:t>𝑖</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rPr>
                      <m:t>𝑗</m:t>
                    </m:r>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043" t="-1961" r="-580"/>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CF23B231-A803-4BD6-8938-EF65196230B0}"/>
              </a:ext>
            </a:extLst>
          </p:cNvPr>
          <p:cNvSpPr>
            <a:spLocks noGrp="1"/>
          </p:cNvSpPr>
          <p:nvPr>
            <p:ph type="ftr" sz="quarter" idx="11"/>
          </p:nvPr>
        </p:nvSpPr>
        <p:spPr/>
        <p:txBody>
          <a:bodyPr/>
          <a:lstStyle/>
          <a:p>
            <a:r>
              <a:rPr lang="en-US"/>
              <a:t>Copyright © 2021 by Ming-Long Lam, Ph.D.</a:t>
            </a:r>
            <a:endParaRPr lang="en-US" dirty="0"/>
          </a:p>
        </p:txBody>
      </p:sp>
    </p:spTree>
    <p:extLst>
      <p:ext uri="{BB962C8B-B14F-4D97-AF65-F5344CB8AC3E}">
        <p14:creationId xmlns:p14="http://schemas.microsoft.com/office/powerpoint/2010/main" val="18284211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Memory-Based Learning (MBL) in Law</a:t>
            </a:r>
          </a:p>
        </p:txBody>
      </p:sp>
      <p:sp>
        <p:nvSpPr>
          <p:cNvPr id="7" name="Slide Number Placeholder 6"/>
          <p:cNvSpPr>
            <a:spLocks noGrp="1"/>
          </p:cNvSpPr>
          <p:nvPr>
            <p:ph type="sldNum" sz="quarter" idx="12"/>
          </p:nvPr>
        </p:nvSpPr>
        <p:spPr/>
        <p:txBody>
          <a:bodyPr/>
          <a:lstStyle/>
          <a:p>
            <a:fld id="{1C20BA80-1909-427C-B3BD-3DD8AEAFD5BE}" type="slidenum">
              <a:rPr lang="en-US" smtClean="0"/>
              <a:t>3</a:t>
            </a:fld>
            <a:endParaRPr lang="en-US" dirty="0"/>
          </a:p>
        </p:txBody>
      </p:sp>
      <p:sp>
        <p:nvSpPr>
          <p:cNvPr id="3" name="Content Placeholder 2"/>
          <p:cNvSpPr>
            <a:spLocks noGrp="1"/>
          </p:cNvSpPr>
          <p:nvPr>
            <p:ph idx="1"/>
          </p:nvPr>
        </p:nvSpPr>
        <p:spPr/>
        <p:txBody>
          <a:bodyPr>
            <a:normAutofit/>
          </a:bodyPr>
          <a:lstStyle/>
          <a:p>
            <a:pPr marL="0" indent="0">
              <a:buNone/>
            </a:pPr>
            <a:r>
              <a:rPr lang="en-US" b="1" dirty="0"/>
              <a:t>Stare decisis</a:t>
            </a:r>
            <a:endParaRPr lang="en-US" dirty="0"/>
          </a:p>
          <a:p>
            <a:r>
              <a:rPr lang="en-US" b="1" dirty="0"/>
              <a:t>Stare</a:t>
            </a:r>
            <a:r>
              <a:rPr lang="en-US" dirty="0"/>
              <a:t> means stand by and </a:t>
            </a:r>
            <a:r>
              <a:rPr lang="en-US" b="1" dirty="0"/>
              <a:t>decisis</a:t>
            </a:r>
            <a:r>
              <a:rPr lang="en-US" dirty="0"/>
              <a:t> means decision. So, stare decisis means to stand by decision or let the decision stand</a:t>
            </a:r>
            <a:r>
              <a:rPr lang="en-US" b="1" dirty="0"/>
              <a:t>.</a:t>
            </a:r>
          </a:p>
          <a:p>
            <a:r>
              <a:rPr lang="en-US" b="1" dirty="0"/>
              <a:t>Stare decisis</a:t>
            </a:r>
            <a:r>
              <a:rPr lang="en-US" dirty="0"/>
              <a:t> is a legal doctrine that obligates courts to follow historical cases when making a ruling on a similar case.</a:t>
            </a:r>
          </a:p>
          <a:p>
            <a:r>
              <a:rPr lang="en-US" b="1" dirty="0"/>
              <a:t>Stare decisis</a:t>
            </a:r>
            <a:r>
              <a:rPr lang="en-US" dirty="0"/>
              <a:t> ensures that cases with similar scenarios and facts are approached in the same way. Simply put, it binds courts to follow legal precedents set by previous decisions..</a:t>
            </a:r>
          </a:p>
        </p:txBody>
      </p:sp>
      <p:sp>
        <p:nvSpPr>
          <p:cNvPr id="4" name="Footer Placeholder 3">
            <a:extLst>
              <a:ext uri="{FF2B5EF4-FFF2-40B4-BE49-F238E27FC236}">
                <a16:creationId xmlns:a16="http://schemas.microsoft.com/office/drawing/2014/main" id="{48584CA1-2DF5-4128-A764-E90337EE2096}"/>
              </a:ext>
            </a:extLst>
          </p:cNvPr>
          <p:cNvSpPr>
            <a:spLocks noGrp="1"/>
          </p:cNvSpPr>
          <p:nvPr>
            <p:ph type="ftr" sz="quarter" idx="11"/>
          </p:nvPr>
        </p:nvSpPr>
        <p:spPr/>
        <p:txBody>
          <a:bodyPr/>
          <a:lstStyle/>
          <a:p>
            <a:r>
              <a:rPr lang="en-US"/>
              <a:t>Copyright © 2021 by Ming-Long Lam, Ph.D.</a:t>
            </a:r>
            <a:endParaRPr lang="en-US" dirty="0"/>
          </a:p>
        </p:txBody>
      </p:sp>
    </p:spTree>
    <p:extLst>
      <p:ext uri="{BB962C8B-B14F-4D97-AF65-F5344CB8AC3E}">
        <p14:creationId xmlns:p14="http://schemas.microsoft.com/office/powerpoint/2010/main" val="10435033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Orthonormal Transformation</a:t>
            </a:r>
          </a:p>
        </p:txBody>
      </p:sp>
      <p:sp>
        <p:nvSpPr>
          <p:cNvPr id="7" name="Slide Number Placeholder 6"/>
          <p:cNvSpPr>
            <a:spLocks noGrp="1"/>
          </p:cNvSpPr>
          <p:nvPr>
            <p:ph type="sldNum" sz="quarter" idx="12"/>
          </p:nvPr>
        </p:nvSpPr>
        <p:spPr/>
        <p:txBody>
          <a:bodyPr/>
          <a:lstStyle/>
          <a:p>
            <a:fld id="{1C20BA80-1909-427C-B3BD-3DD8AEAFD5BE}" type="slidenum">
              <a:rPr lang="en-US" smtClean="0"/>
              <a:t>30</a:t>
            </a:fld>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a:t>Denote the corresponding orthonormal eigenvectors as </a:t>
                </a:r>
                <a14:m>
                  <m:oMath xmlns:m="http://schemas.openxmlformats.org/officeDocument/2006/math">
                    <m:sSub>
                      <m:sSubPr>
                        <m:ctrlPr>
                          <a:rPr lang="en-US" i="1">
                            <a:latin typeface="Cambria Math" panose="02040503050406030204" pitchFamily="18" charset="0"/>
                          </a:rPr>
                        </m:ctrlPr>
                      </m:sSubPr>
                      <m:e>
                        <m:r>
                          <a:rPr lang="en-US" b="1" i="0" smtClean="0">
                            <a:latin typeface="Cambria Math" panose="02040503050406030204" pitchFamily="18" charset="0"/>
                            <a:ea typeface="Cambria Math" panose="02040503050406030204" pitchFamily="18" charset="0"/>
                          </a:rPr>
                          <m:t>𝐯</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1" i="0" smtClean="0">
                            <a:latin typeface="Cambria Math" panose="02040503050406030204" pitchFamily="18" charset="0"/>
                            <a:ea typeface="Cambria Math" panose="02040503050406030204" pitchFamily="18" charset="0"/>
                          </a:rPr>
                          <m:t>𝐯</m:t>
                        </m:r>
                      </m:e>
                      <m:sub>
                        <m:r>
                          <a:rPr lang="en-US" i="1">
                            <a:latin typeface="Cambria Math" panose="02040503050406030204" pitchFamily="18" charset="0"/>
                          </a:rPr>
                          <m:t>𝑝</m:t>
                        </m:r>
                      </m:sub>
                    </m:sSub>
                  </m:oMath>
                </a14:m>
                <a:endParaRPr lang="en-US" dirty="0"/>
              </a:p>
              <a:p>
                <a:pPr lvl="1"/>
                <a:r>
                  <a:rPr lang="en-US" dirty="0"/>
                  <a:t>Orthonormal: </a:t>
                </a:r>
                <a14:m>
                  <m:oMath xmlns:m="http://schemas.openxmlformats.org/officeDocument/2006/math">
                    <m:sSubSup>
                      <m:sSubSupPr>
                        <m:ctrlPr>
                          <a:rPr lang="en-US" i="1" smtClean="0">
                            <a:latin typeface="Cambria Math" panose="02040503050406030204" pitchFamily="18" charset="0"/>
                          </a:rPr>
                        </m:ctrlPr>
                      </m:sSubSupPr>
                      <m:e>
                        <m:r>
                          <a:rPr lang="en-US" b="1" i="0" smtClean="0">
                            <a:latin typeface="Cambria Math" panose="02040503050406030204" pitchFamily="18" charset="0"/>
                          </a:rPr>
                          <m:t>𝐯</m:t>
                        </m:r>
                      </m:e>
                      <m:sub>
                        <m:r>
                          <a:rPr lang="en-US" b="0" i="1" smtClean="0">
                            <a:latin typeface="Cambria Math" panose="02040503050406030204" pitchFamily="18" charset="0"/>
                          </a:rPr>
                          <m:t>𝑖</m:t>
                        </m:r>
                      </m:sub>
                      <m:sup>
                        <m:r>
                          <a:rPr lang="en-US" b="0" i="1" smtClean="0">
                            <a:latin typeface="Cambria Math" panose="02040503050406030204" pitchFamily="18" charset="0"/>
                          </a:rPr>
                          <m:t>𝑡</m:t>
                        </m:r>
                      </m:sup>
                    </m:sSubSup>
                    <m:sSub>
                      <m:sSubPr>
                        <m:ctrlPr>
                          <a:rPr lang="en-US" i="1" smtClean="0">
                            <a:latin typeface="Cambria Math" panose="02040503050406030204" pitchFamily="18" charset="0"/>
                          </a:rPr>
                        </m:ctrlPr>
                      </m:sSubPr>
                      <m:e>
                        <m:r>
                          <a:rPr lang="en-US" b="1" i="0" smtClean="0">
                            <a:latin typeface="Cambria Math" panose="02040503050406030204" pitchFamily="18" charset="0"/>
                          </a:rPr>
                          <m:t>𝐯</m:t>
                        </m:r>
                      </m:e>
                      <m:sub>
                        <m:r>
                          <a:rPr lang="en-US" b="0" i="1" smtClean="0">
                            <a:latin typeface="Cambria Math" panose="02040503050406030204" pitchFamily="18" charset="0"/>
                          </a:rPr>
                          <m:t>𝑗</m:t>
                        </m:r>
                      </m:sub>
                    </m:sSub>
                    <m:r>
                      <a:rPr lang="en-US" b="0" i="1" smtClean="0">
                        <a:latin typeface="Cambria Math" panose="02040503050406030204" pitchFamily="18" charset="0"/>
                      </a:rPr>
                      <m:t>=1</m:t>
                    </m:r>
                  </m:oMath>
                </a14:m>
                <a:r>
                  <a:rPr lang="en-US" dirty="0"/>
                  <a:t> when </a:t>
                </a:r>
                <a14:m>
                  <m:oMath xmlns:m="http://schemas.openxmlformats.org/officeDocument/2006/math">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oMath>
                </a14:m>
                <a:r>
                  <a:rPr lang="en-US" dirty="0"/>
                  <a:t> and </a:t>
                </a:r>
                <a14:m>
                  <m:oMath xmlns:m="http://schemas.openxmlformats.org/officeDocument/2006/math">
                    <m:sSubSup>
                      <m:sSubSupPr>
                        <m:ctrlPr>
                          <a:rPr lang="en-US" i="1">
                            <a:latin typeface="Cambria Math" panose="02040503050406030204" pitchFamily="18" charset="0"/>
                          </a:rPr>
                        </m:ctrlPr>
                      </m:sSubSupPr>
                      <m:e>
                        <m:r>
                          <a:rPr lang="en-US" b="1">
                            <a:latin typeface="Cambria Math" panose="02040503050406030204" pitchFamily="18" charset="0"/>
                          </a:rPr>
                          <m:t>𝐯</m:t>
                        </m:r>
                      </m:e>
                      <m:sub>
                        <m:r>
                          <a:rPr lang="en-US" i="1">
                            <a:latin typeface="Cambria Math" panose="02040503050406030204" pitchFamily="18" charset="0"/>
                          </a:rPr>
                          <m:t>𝑖</m:t>
                        </m:r>
                      </m:sub>
                      <m:sup>
                        <m:r>
                          <a:rPr lang="en-US" i="1">
                            <a:latin typeface="Cambria Math" panose="02040503050406030204" pitchFamily="18" charset="0"/>
                          </a:rPr>
                          <m:t>𝑡</m:t>
                        </m:r>
                      </m:sup>
                    </m:sSubSup>
                    <m:sSub>
                      <m:sSubPr>
                        <m:ctrlPr>
                          <a:rPr lang="en-US" i="1">
                            <a:latin typeface="Cambria Math" panose="02040503050406030204" pitchFamily="18" charset="0"/>
                          </a:rPr>
                        </m:ctrlPr>
                      </m:sSubPr>
                      <m:e>
                        <m:r>
                          <a:rPr lang="en-US" b="1">
                            <a:latin typeface="Cambria Math" panose="02040503050406030204" pitchFamily="18" charset="0"/>
                          </a:rPr>
                          <m:t>𝐯</m:t>
                        </m:r>
                      </m:e>
                      <m:sub>
                        <m:r>
                          <a:rPr lang="en-US" i="1">
                            <a:latin typeface="Cambria Math" panose="02040503050406030204" pitchFamily="18" charset="0"/>
                          </a:rPr>
                          <m:t>𝑗</m:t>
                        </m:r>
                      </m:sub>
                    </m:sSub>
                    <m:r>
                      <a:rPr lang="en-US" i="1">
                        <a:latin typeface="Cambria Math" panose="02040503050406030204" pitchFamily="18" charset="0"/>
                      </a:rPr>
                      <m:t>=</m:t>
                    </m:r>
                    <m:r>
                      <a:rPr lang="en-US" b="0" i="1" smtClean="0">
                        <a:latin typeface="Cambria Math" panose="02040503050406030204" pitchFamily="18" charset="0"/>
                      </a:rPr>
                      <m:t>0</m:t>
                    </m:r>
                  </m:oMath>
                </a14:m>
                <a:r>
                  <a:rPr lang="en-US" dirty="0"/>
                  <a:t> when </a:t>
                </a:r>
                <a14:m>
                  <m:oMath xmlns:m="http://schemas.openxmlformats.org/officeDocument/2006/math">
                    <m:r>
                      <a:rPr lang="en-US" i="1">
                        <a:latin typeface="Cambria Math" panose="02040503050406030204" pitchFamily="18" charset="0"/>
                      </a:rPr>
                      <m:t>𝑖</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rPr>
                      <m:t>𝑗</m:t>
                    </m:r>
                  </m:oMath>
                </a14:m>
                <a:endParaRPr lang="en-US" dirty="0"/>
              </a:p>
              <a:p>
                <a:r>
                  <a:rPr lang="en-US" dirty="0"/>
                  <a:t>Construct a </a:t>
                </a:r>
                <a14:m>
                  <m:oMath xmlns:m="http://schemas.openxmlformats.org/officeDocument/2006/math">
                    <m:r>
                      <a:rPr lang="en-US" i="1">
                        <a:latin typeface="Cambria Math" panose="02040503050406030204" pitchFamily="18" charset="0"/>
                      </a:rPr>
                      <m:t>𝑝</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𝑝</m:t>
                    </m:r>
                  </m:oMath>
                </a14:m>
                <a:r>
                  <a:rPr lang="en-US" dirty="0"/>
                  <a:t> matrix </a:t>
                </a:r>
                <a14:m>
                  <m:oMath xmlns:m="http://schemas.openxmlformats.org/officeDocument/2006/math">
                    <m:r>
                      <a:rPr lang="en-US" b="1" i="0" smtClean="0">
                        <a:latin typeface="Cambria Math" panose="02040503050406030204" pitchFamily="18" charset="0"/>
                      </a:rPr>
                      <m:t>𝐕</m:t>
                    </m:r>
                  </m:oMath>
                </a14:m>
                <a:r>
                  <a:rPr lang="en-US" dirty="0"/>
                  <a:t> such that the columns are the eigenvectors</a:t>
                </a:r>
              </a:p>
              <a:p>
                <a:pPr lvl="1"/>
                <a:r>
                  <a:rPr lang="en-US" dirty="0"/>
                  <a:t>Denote </a:t>
                </a:r>
                <a14:m>
                  <m:oMath xmlns:m="http://schemas.openxmlformats.org/officeDocument/2006/math">
                    <m:r>
                      <a:rPr lang="en-US" b="1" i="0" smtClean="0">
                        <a:latin typeface="Cambria Math" panose="02040503050406030204" pitchFamily="18" charset="0"/>
                      </a:rPr>
                      <m:t>𝐕</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a:rPr lang="en-US" b="1">
                                <a:latin typeface="Cambria Math" panose="02040503050406030204" pitchFamily="18" charset="0"/>
                                <a:ea typeface="Cambria Math" panose="02040503050406030204" pitchFamily="18" charset="0"/>
                              </a:rPr>
                              <m:t>𝐯</m:t>
                            </m:r>
                          </m:e>
                          <m:sub>
                            <m:r>
                              <a:rPr lang="en-US" i="1">
                                <a:latin typeface="Cambria Math" panose="02040503050406030204" pitchFamily="18" charset="0"/>
                              </a:rPr>
                              <m:t>1</m:t>
                            </m:r>
                          </m:sub>
                        </m:sSub>
                        <m:r>
                          <a:rPr lang="en-US" b="0" i="1" smtClean="0">
                            <a:latin typeface="Cambria Math" panose="02040503050406030204" pitchFamily="18" charset="0"/>
                          </a:rPr>
                          <m:t>|</m:t>
                        </m:r>
                        <m:r>
                          <a:rPr lang="en-US" i="1">
                            <a:latin typeface="Cambria Math" panose="02040503050406030204" pitchFamily="18" charset="0"/>
                          </a:rPr>
                          <m:t>…</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1">
                                <a:latin typeface="Cambria Math" panose="02040503050406030204" pitchFamily="18" charset="0"/>
                                <a:ea typeface="Cambria Math" panose="02040503050406030204" pitchFamily="18" charset="0"/>
                              </a:rPr>
                              <m:t>𝐯</m:t>
                            </m:r>
                          </m:e>
                          <m:sub>
                            <m:r>
                              <a:rPr lang="en-US" i="1">
                                <a:latin typeface="Cambria Math" panose="02040503050406030204" pitchFamily="18" charset="0"/>
                              </a:rPr>
                              <m:t>𝑝</m:t>
                            </m:r>
                          </m:sub>
                        </m:sSub>
                      </m:e>
                    </m:d>
                  </m:oMath>
                </a14:m>
                <a:r>
                  <a:rPr lang="en-US" dirty="0"/>
                  <a:t> where | operator concatenate columns</a:t>
                </a:r>
              </a:p>
              <a:p>
                <a:r>
                  <a:rPr lang="en-US" dirty="0"/>
                  <a:t>Since the columns of </a:t>
                </a:r>
                <a14:m>
                  <m:oMath xmlns:m="http://schemas.openxmlformats.org/officeDocument/2006/math">
                    <m:r>
                      <a:rPr lang="en-US" b="1">
                        <a:latin typeface="Cambria Math" panose="02040503050406030204" pitchFamily="18" charset="0"/>
                      </a:rPr>
                      <m:t>𝐕</m:t>
                    </m:r>
                  </m:oMath>
                </a14:m>
                <a:r>
                  <a:rPr lang="en-US" dirty="0"/>
                  <a:t> are orthonormal, then </a:t>
                </a:r>
                <a14:m>
                  <m:oMath xmlns:m="http://schemas.openxmlformats.org/officeDocument/2006/math">
                    <m:sSup>
                      <m:sSupPr>
                        <m:ctrlPr>
                          <a:rPr lang="en-US" i="1" smtClean="0">
                            <a:latin typeface="Cambria Math" panose="02040503050406030204" pitchFamily="18" charset="0"/>
                          </a:rPr>
                        </m:ctrlPr>
                      </m:sSupPr>
                      <m:e>
                        <m:r>
                          <a:rPr lang="en-US" b="1" i="0" smtClean="0">
                            <a:latin typeface="Cambria Math" panose="02040503050406030204" pitchFamily="18" charset="0"/>
                          </a:rPr>
                          <m:t>𝐕</m:t>
                        </m:r>
                      </m:e>
                      <m:sup>
                        <m:r>
                          <a:rPr lang="en-US" b="0" i="1" smtClean="0">
                            <a:latin typeface="Cambria Math" panose="02040503050406030204" pitchFamily="18" charset="0"/>
                          </a:rPr>
                          <m:t>𝑡</m:t>
                        </m:r>
                      </m:sup>
                    </m:sSup>
                    <m:r>
                      <a:rPr lang="en-US" b="1" i="0" smtClean="0">
                        <a:latin typeface="Cambria Math" panose="02040503050406030204" pitchFamily="18" charset="0"/>
                      </a:rPr>
                      <m:t>𝐕</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1">
                            <a:latin typeface="Cambria Math" panose="02040503050406030204" pitchFamily="18" charset="0"/>
                          </a:rPr>
                          <m:t>𝐈</m:t>
                        </m:r>
                      </m:e>
                      <m:sub>
                        <m:r>
                          <a:rPr lang="en-US" i="1">
                            <a:latin typeface="Cambria Math" panose="02040503050406030204" pitchFamily="18" charset="0"/>
                          </a:rPr>
                          <m:t>𝑝</m:t>
                        </m:r>
                      </m:sub>
                    </m:sSub>
                  </m:oMath>
                </a14:m>
                <a:endParaRPr lang="en-US" dirty="0"/>
              </a:p>
              <a:p>
                <a:pPr lvl="1"/>
                <a:r>
                  <a:rPr lang="en-US" dirty="0"/>
                  <a:t>Therefore, the inverse </a:t>
                </a:r>
                <a14:m>
                  <m:oMath xmlns:m="http://schemas.openxmlformats.org/officeDocument/2006/math">
                    <m:sSup>
                      <m:sSupPr>
                        <m:ctrlPr>
                          <a:rPr lang="en-US" i="1" smtClean="0">
                            <a:latin typeface="Cambria Math" panose="02040503050406030204" pitchFamily="18" charset="0"/>
                          </a:rPr>
                        </m:ctrlPr>
                      </m:sSupPr>
                      <m:e>
                        <m:r>
                          <a:rPr lang="en-US" b="1" i="0" smtClean="0">
                            <a:latin typeface="Cambria Math" panose="02040503050406030204" pitchFamily="18" charset="0"/>
                          </a:rPr>
                          <m:t>𝐕</m:t>
                        </m:r>
                      </m:e>
                      <m:sup>
                        <m:r>
                          <a:rPr lang="en-US" b="0" i="1" smtClean="0">
                            <a:latin typeface="Cambria Math" panose="02040503050406030204" pitchFamily="18" charset="0"/>
                          </a:rPr>
                          <m:t>−1</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1" i="0" smtClean="0">
                            <a:latin typeface="Cambria Math" panose="02040503050406030204" pitchFamily="18" charset="0"/>
                          </a:rPr>
                          <m:t>𝐕</m:t>
                        </m:r>
                      </m:e>
                      <m:sup>
                        <m:r>
                          <a:rPr lang="en-US" b="0" i="1" smtClean="0">
                            <a:latin typeface="Cambria Math" panose="02040503050406030204" pitchFamily="18" charset="0"/>
                          </a:rPr>
                          <m:t>𝑡</m:t>
                        </m:r>
                      </m:sup>
                    </m:sSup>
                  </m:oMath>
                </a14:m>
                <a:endParaRPr lang="en-US" dirty="0"/>
              </a:p>
              <a:p>
                <a:pPr lvl="1"/>
                <a:endParaRPr lang="en-US" dirty="0"/>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043" t="-1961"/>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CF23B231-A803-4BD6-8938-EF65196230B0}"/>
              </a:ext>
            </a:extLst>
          </p:cNvPr>
          <p:cNvSpPr>
            <a:spLocks noGrp="1"/>
          </p:cNvSpPr>
          <p:nvPr>
            <p:ph type="ftr" sz="quarter" idx="11"/>
          </p:nvPr>
        </p:nvSpPr>
        <p:spPr/>
        <p:txBody>
          <a:bodyPr/>
          <a:lstStyle/>
          <a:p>
            <a:r>
              <a:rPr lang="en-US"/>
              <a:t>Copyright © 2021 by Ming-Long Lam, Ph.D.</a:t>
            </a:r>
            <a:endParaRPr lang="en-US" dirty="0"/>
          </a:p>
        </p:txBody>
      </p:sp>
    </p:spTree>
    <p:extLst>
      <p:ext uri="{BB962C8B-B14F-4D97-AF65-F5344CB8AC3E}">
        <p14:creationId xmlns:p14="http://schemas.microsoft.com/office/powerpoint/2010/main" val="10637769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Orthonormal Transformation</a:t>
            </a:r>
          </a:p>
        </p:txBody>
      </p:sp>
      <p:sp>
        <p:nvSpPr>
          <p:cNvPr id="7" name="Slide Number Placeholder 6"/>
          <p:cNvSpPr>
            <a:spLocks noGrp="1"/>
          </p:cNvSpPr>
          <p:nvPr>
            <p:ph type="sldNum" sz="quarter" idx="12"/>
          </p:nvPr>
        </p:nvSpPr>
        <p:spPr/>
        <p:txBody>
          <a:bodyPr/>
          <a:lstStyle/>
          <a:p>
            <a:fld id="{1C20BA80-1909-427C-B3BD-3DD8AEAFD5BE}" type="slidenum">
              <a:rPr lang="en-US" smtClean="0"/>
              <a:t>31</a:t>
            </a:fld>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a:t>Represent the eigen-decomposition in matrix form as </a:t>
                </a:r>
                <a14:m>
                  <m:oMath xmlns:m="http://schemas.openxmlformats.org/officeDocument/2006/math">
                    <m:sSup>
                      <m:sSupPr>
                        <m:ctrlPr>
                          <a:rPr lang="en-US" b="1" i="1">
                            <a:latin typeface="Cambria Math" panose="02040503050406030204" pitchFamily="18" charset="0"/>
                          </a:rPr>
                        </m:ctrlPr>
                      </m:sSupPr>
                      <m:e>
                        <m:r>
                          <a:rPr lang="en-US" b="1">
                            <a:latin typeface="Cambria Math" panose="02040503050406030204" pitchFamily="18" charset="0"/>
                          </a:rPr>
                          <m:t>𝐗</m:t>
                        </m:r>
                      </m:e>
                      <m:sup>
                        <m:r>
                          <a:rPr lang="en-US" i="1">
                            <a:latin typeface="Cambria Math" panose="02040503050406030204" pitchFamily="18" charset="0"/>
                          </a:rPr>
                          <m:t>𝑡</m:t>
                        </m:r>
                      </m:sup>
                    </m:sSup>
                    <m:r>
                      <a:rPr lang="en-US" b="1">
                        <a:latin typeface="Cambria Math" panose="02040503050406030204" pitchFamily="18" charset="0"/>
                      </a:rPr>
                      <m:t>𝐗</m:t>
                    </m:r>
                    <m:r>
                      <a:rPr lang="en-US" b="1" i="0" smtClean="0">
                        <a:latin typeface="Cambria Math" panose="02040503050406030204" pitchFamily="18" charset="0"/>
                      </a:rPr>
                      <m:t>𝐕</m:t>
                    </m:r>
                    <m:r>
                      <a:rPr lang="en-US" b="1" i="0" smtClean="0">
                        <a:latin typeface="Cambria Math" panose="02040503050406030204" pitchFamily="18" charset="0"/>
                      </a:rPr>
                      <m:t>=</m:t>
                    </m:r>
                    <m:r>
                      <a:rPr lang="en-US" b="1" i="0" smtClean="0">
                        <a:latin typeface="Cambria Math" panose="02040503050406030204" pitchFamily="18" charset="0"/>
                      </a:rPr>
                      <m:t>𝐕𝐃</m:t>
                    </m:r>
                  </m:oMath>
                </a14:m>
                <a:r>
                  <a:rPr lang="en-US" dirty="0"/>
                  <a:t> </a:t>
                </a:r>
              </a:p>
              <a:p>
                <a:r>
                  <a:rPr lang="en-US" dirty="0"/>
                  <a:t>Pre-multiply both sides by </a:t>
                </a:r>
                <a14:m>
                  <m:oMath xmlns:m="http://schemas.openxmlformats.org/officeDocument/2006/math">
                    <m:sSup>
                      <m:sSupPr>
                        <m:ctrlPr>
                          <a:rPr lang="en-US" i="1">
                            <a:latin typeface="Cambria Math" panose="02040503050406030204" pitchFamily="18" charset="0"/>
                          </a:rPr>
                        </m:ctrlPr>
                      </m:sSupPr>
                      <m:e>
                        <m:r>
                          <a:rPr lang="en-US" b="1">
                            <a:latin typeface="Cambria Math" panose="02040503050406030204" pitchFamily="18" charset="0"/>
                          </a:rPr>
                          <m:t>𝐕</m:t>
                        </m:r>
                      </m:e>
                      <m:sup>
                        <m:r>
                          <a:rPr lang="en-US" i="1">
                            <a:latin typeface="Cambria Math" panose="02040503050406030204" pitchFamily="18" charset="0"/>
                          </a:rPr>
                          <m:t>𝑡</m:t>
                        </m:r>
                      </m:sup>
                    </m:sSup>
                  </m:oMath>
                </a14:m>
                <a:r>
                  <a:rPr lang="en-US" dirty="0"/>
                  <a:t>, get </a:t>
                </a:r>
                <a14:m>
                  <m:oMath xmlns:m="http://schemas.openxmlformats.org/officeDocument/2006/math">
                    <m:sSup>
                      <m:sSupPr>
                        <m:ctrlPr>
                          <a:rPr lang="en-US" i="1">
                            <a:latin typeface="Cambria Math" panose="02040503050406030204" pitchFamily="18" charset="0"/>
                          </a:rPr>
                        </m:ctrlPr>
                      </m:sSupPr>
                      <m:e>
                        <m:r>
                          <a:rPr lang="en-US" b="1">
                            <a:latin typeface="Cambria Math" panose="02040503050406030204" pitchFamily="18" charset="0"/>
                          </a:rPr>
                          <m:t>𝐕</m:t>
                        </m:r>
                      </m:e>
                      <m:sup>
                        <m:r>
                          <a:rPr lang="en-US" i="1">
                            <a:latin typeface="Cambria Math" panose="02040503050406030204" pitchFamily="18" charset="0"/>
                          </a:rPr>
                          <m:t>𝑡</m:t>
                        </m:r>
                      </m:sup>
                    </m:sSup>
                    <m:sSup>
                      <m:sSupPr>
                        <m:ctrlPr>
                          <a:rPr lang="en-US" b="1" i="1">
                            <a:latin typeface="Cambria Math" panose="02040503050406030204" pitchFamily="18" charset="0"/>
                          </a:rPr>
                        </m:ctrlPr>
                      </m:sSupPr>
                      <m:e>
                        <m:r>
                          <a:rPr lang="en-US" b="1">
                            <a:latin typeface="Cambria Math" panose="02040503050406030204" pitchFamily="18" charset="0"/>
                          </a:rPr>
                          <m:t>𝐗</m:t>
                        </m:r>
                      </m:e>
                      <m:sup>
                        <m:r>
                          <a:rPr lang="en-US" i="1">
                            <a:latin typeface="Cambria Math" panose="02040503050406030204" pitchFamily="18" charset="0"/>
                          </a:rPr>
                          <m:t>𝑡</m:t>
                        </m:r>
                      </m:sup>
                    </m:sSup>
                    <m:r>
                      <a:rPr lang="en-US" b="1">
                        <a:latin typeface="Cambria Math" panose="02040503050406030204" pitchFamily="18" charset="0"/>
                      </a:rPr>
                      <m:t>𝐗𝐕</m:t>
                    </m:r>
                    <m:r>
                      <a:rPr lang="en-US" b="1">
                        <a:latin typeface="Cambria Math" panose="02040503050406030204" pitchFamily="18" charset="0"/>
                      </a:rPr>
                      <m:t>=</m:t>
                    </m:r>
                    <m:sSup>
                      <m:sSupPr>
                        <m:ctrlPr>
                          <a:rPr lang="en-US" i="1">
                            <a:latin typeface="Cambria Math" panose="02040503050406030204" pitchFamily="18" charset="0"/>
                          </a:rPr>
                        </m:ctrlPr>
                      </m:sSupPr>
                      <m:e>
                        <m:r>
                          <a:rPr lang="en-US" b="1">
                            <a:latin typeface="Cambria Math" panose="02040503050406030204" pitchFamily="18" charset="0"/>
                          </a:rPr>
                          <m:t>𝐕</m:t>
                        </m:r>
                      </m:e>
                      <m:sup>
                        <m:r>
                          <a:rPr lang="en-US" i="1">
                            <a:latin typeface="Cambria Math" panose="02040503050406030204" pitchFamily="18" charset="0"/>
                          </a:rPr>
                          <m:t>𝑡</m:t>
                        </m:r>
                      </m:sup>
                    </m:sSup>
                    <m:r>
                      <a:rPr lang="en-US" b="1">
                        <a:latin typeface="Cambria Math" panose="02040503050406030204" pitchFamily="18" charset="0"/>
                      </a:rPr>
                      <m:t>𝐕𝐃</m:t>
                    </m:r>
                  </m:oMath>
                </a14:m>
                <a:r>
                  <a:rPr lang="en-US" dirty="0"/>
                  <a:t> </a:t>
                </a:r>
              </a:p>
              <a:p>
                <a:r>
                  <a:rPr lang="en-US" dirty="0"/>
                  <a:t>Since </a:t>
                </a:r>
                <a14:m>
                  <m:oMath xmlns:m="http://schemas.openxmlformats.org/officeDocument/2006/math">
                    <m:sSup>
                      <m:sSupPr>
                        <m:ctrlPr>
                          <a:rPr lang="en-US" i="1">
                            <a:latin typeface="Cambria Math" panose="02040503050406030204" pitchFamily="18" charset="0"/>
                          </a:rPr>
                        </m:ctrlPr>
                      </m:sSupPr>
                      <m:e>
                        <m:r>
                          <a:rPr lang="en-US" b="1">
                            <a:latin typeface="Cambria Math" panose="02040503050406030204" pitchFamily="18" charset="0"/>
                          </a:rPr>
                          <m:t>𝐕</m:t>
                        </m:r>
                      </m:e>
                      <m:sup>
                        <m:r>
                          <a:rPr lang="en-US" i="1">
                            <a:latin typeface="Cambria Math" panose="02040503050406030204" pitchFamily="18" charset="0"/>
                          </a:rPr>
                          <m:t>𝑡</m:t>
                        </m:r>
                      </m:sup>
                    </m:sSup>
                    <m:r>
                      <a:rPr lang="en-US" b="1">
                        <a:latin typeface="Cambria Math" panose="02040503050406030204" pitchFamily="18" charset="0"/>
                      </a:rPr>
                      <m:t>𝐕</m:t>
                    </m:r>
                    <m:r>
                      <a:rPr lang="en-US" i="1">
                        <a:latin typeface="Cambria Math" panose="02040503050406030204" pitchFamily="18" charset="0"/>
                      </a:rPr>
                      <m:t>=</m:t>
                    </m:r>
                    <m:sSub>
                      <m:sSubPr>
                        <m:ctrlPr>
                          <a:rPr lang="en-US" i="1">
                            <a:latin typeface="Cambria Math" panose="02040503050406030204" pitchFamily="18" charset="0"/>
                          </a:rPr>
                        </m:ctrlPr>
                      </m:sSubPr>
                      <m:e>
                        <m:r>
                          <a:rPr lang="en-US" b="1">
                            <a:latin typeface="Cambria Math" panose="02040503050406030204" pitchFamily="18" charset="0"/>
                          </a:rPr>
                          <m:t>𝐈</m:t>
                        </m:r>
                      </m:e>
                      <m:sub>
                        <m:r>
                          <a:rPr lang="en-US" i="1">
                            <a:latin typeface="Cambria Math" panose="02040503050406030204" pitchFamily="18" charset="0"/>
                          </a:rPr>
                          <m:t>𝑝</m:t>
                        </m:r>
                      </m:sub>
                    </m:sSub>
                  </m:oMath>
                </a14:m>
                <a:r>
                  <a:rPr lang="en-US" dirty="0"/>
                  <a:t>, then </a:t>
                </a:r>
                <a14:m>
                  <m:oMath xmlns:m="http://schemas.openxmlformats.org/officeDocument/2006/math">
                    <m:sSup>
                      <m:sSupPr>
                        <m:ctrlPr>
                          <a:rPr lang="en-US" i="1">
                            <a:latin typeface="Cambria Math" panose="02040503050406030204" pitchFamily="18" charset="0"/>
                          </a:rPr>
                        </m:ctrlPr>
                      </m:sSupPr>
                      <m:e>
                        <m:r>
                          <a:rPr lang="en-US" b="1">
                            <a:latin typeface="Cambria Math" panose="02040503050406030204" pitchFamily="18" charset="0"/>
                          </a:rPr>
                          <m:t>𝐕</m:t>
                        </m:r>
                      </m:e>
                      <m:sup>
                        <m:r>
                          <a:rPr lang="en-US" i="1">
                            <a:latin typeface="Cambria Math" panose="02040503050406030204" pitchFamily="18" charset="0"/>
                          </a:rPr>
                          <m:t>𝑡</m:t>
                        </m:r>
                      </m:sup>
                    </m:sSup>
                    <m:sSup>
                      <m:sSupPr>
                        <m:ctrlPr>
                          <a:rPr lang="en-US" b="1" i="1">
                            <a:latin typeface="Cambria Math" panose="02040503050406030204" pitchFamily="18" charset="0"/>
                          </a:rPr>
                        </m:ctrlPr>
                      </m:sSupPr>
                      <m:e>
                        <m:r>
                          <a:rPr lang="en-US" b="1">
                            <a:latin typeface="Cambria Math" panose="02040503050406030204" pitchFamily="18" charset="0"/>
                          </a:rPr>
                          <m:t>𝐗</m:t>
                        </m:r>
                      </m:e>
                      <m:sup>
                        <m:r>
                          <a:rPr lang="en-US" i="1">
                            <a:latin typeface="Cambria Math" panose="02040503050406030204" pitchFamily="18" charset="0"/>
                          </a:rPr>
                          <m:t>𝑡</m:t>
                        </m:r>
                      </m:sup>
                    </m:sSup>
                    <m:r>
                      <a:rPr lang="en-US" b="1">
                        <a:latin typeface="Cambria Math" panose="02040503050406030204" pitchFamily="18" charset="0"/>
                      </a:rPr>
                      <m:t>𝐗𝐕</m:t>
                    </m:r>
                    <m:r>
                      <a:rPr lang="en-US" b="1">
                        <a:latin typeface="Cambria Math" panose="02040503050406030204" pitchFamily="18" charset="0"/>
                      </a:rPr>
                      <m:t>=</m:t>
                    </m:r>
                    <m:sSup>
                      <m:sSupPr>
                        <m:ctrlPr>
                          <a:rPr lang="en-US" i="1">
                            <a:latin typeface="Cambria Math" panose="02040503050406030204" pitchFamily="18" charset="0"/>
                          </a:rPr>
                        </m:ctrlPr>
                      </m:sSupPr>
                      <m:e>
                        <m:r>
                          <a:rPr lang="en-US" b="1">
                            <a:latin typeface="Cambria Math" panose="02040503050406030204" pitchFamily="18" charset="0"/>
                          </a:rPr>
                          <m:t>𝐕</m:t>
                        </m:r>
                      </m:e>
                      <m:sup>
                        <m:r>
                          <a:rPr lang="en-US" i="1">
                            <a:latin typeface="Cambria Math" panose="02040503050406030204" pitchFamily="18" charset="0"/>
                          </a:rPr>
                          <m:t>𝑡</m:t>
                        </m:r>
                      </m:sup>
                    </m:sSup>
                    <m:r>
                      <a:rPr lang="en-US" b="1">
                        <a:latin typeface="Cambria Math" panose="02040503050406030204" pitchFamily="18" charset="0"/>
                      </a:rPr>
                      <m:t>𝐕𝐃</m:t>
                    </m:r>
                    <m:r>
                      <a:rPr lang="en-US" b="1" i="0" smtClean="0">
                        <a:latin typeface="Cambria Math" panose="02040503050406030204" pitchFamily="18" charset="0"/>
                      </a:rPr>
                      <m:t>=</m:t>
                    </m:r>
                    <m:sSub>
                      <m:sSubPr>
                        <m:ctrlPr>
                          <a:rPr lang="en-US" i="1">
                            <a:latin typeface="Cambria Math" panose="02040503050406030204" pitchFamily="18" charset="0"/>
                          </a:rPr>
                        </m:ctrlPr>
                      </m:sSubPr>
                      <m:e>
                        <m:r>
                          <a:rPr lang="en-US" b="1">
                            <a:latin typeface="Cambria Math" panose="02040503050406030204" pitchFamily="18" charset="0"/>
                          </a:rPr>
                          <m:t>𝐈</m:t>
                        </m:r>
                      </m:e>
                      <m:sub>
                        <m:r>
                          <a:rPr lang="en-US" i="1">
                            <a:latin typeface="Cambria Math" panose="02040503050406030204" pitchFamily="18" charset="0"/>
                          </a:rPr>
                          <m:t>𝑝</m:t>
                        </m:r>
                      </m:sub>
                    </m:sSub>
                    <m:r>
                      <a:rPr lang="en-US" b="1" i="0" smtClean="0">
                        <a:latin typeface="Cambria Math" panose="02040503050406030204" pitchFamily="18" charset="0"/>
                      </a:rPr>
                      <m:t>𝐃</m:t>
                    </m:r>
                    <m:r>
                      <a:rPr lang="en-US" b="1" i="0" smtClean="0">
                        <a:latin typeface="Cambria Math" panose="02040503050406030204" pitchFamily="18" charset="0"/>
                      </a:rPr>
                      <m:t>=</m:t>
                    </m:r>
                    <m:r>
                      <a:rPr lang="en-US" b="1" i="0" smtClean="0">
                        <a:latin typeface="Cambria Math" panose="02040503050406030204" pitchFamily="18" charset="0"/>
                      </a:rPr>
                      <m:t>𝐃</m:t>
                    </m:r>
                  </m:oMath>
                </a14:m>
                <a:endParaRPr lang="en-US" b="1" dirty="0"/>
              </a:p>
              <a:p>
                <a:r>
                  <a:rPr lang="en-US" dirty="0"/>
                  <a:t>Pre- and post-multiply both sides by </a:t>
                </a:r>
                <a14:m>
                  <m:oMath xmlns:m="http://schemas.openxmlformats.org/officeDocument/2006/math">
                    <m:sSup>
                      <m:sSupPr>
                        <m:ctrlPr>
                          <a:rPr lang="en-US" i="1">
                            <a:latin typeface="Cambria Math" panose="02040503050406030204" pitchFamily="18" charset="0"/>
                          </a:rPr>
                        </m:ctrlPr>
                      </m:sSupPr>
                      <m:e>
                        <m:r>
                          <a:rPr lang="en-US" b="1">
                            <a:latin typeface="Cambria Math" panose="02040503050406030204" pitchFamily="18" charset="0"/>
                          </a:rPr>
                          <m:t>𝐃</m:t>
                        </m:r>
                      </m:e>
                      <m:sup>
                        <m:r>
                          <a:rPr lang="en-US" i="1">
                            <a:latin typeface="Cambria Math" panose="02040503050406030204" pitchFamily="18" charset="0"/>
                          </a:rPr>
                          <m:t>−</m:t>
                        </m:r>
                        <m:box>
                          <m:boxPr>
                            <m:ctrlPr>
                              <a:rPr lang="en-US" i="1">
                                <a:latin typeface="Cambria Math" panose="02040503050406030204" pitchFamily="18" charset="0"/>
                              </a:rPr>
                            </m:ctrlPr>
                          </m:boxPr>
                          <m:e>
                            <m:argPr>
                              <m:argSz m:val="-1"/>
                            </m:argP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e>
                        </m:box>
                      </m:sup>
                    </m:sSup>
                  </m:oMath>
                </a14:m>
                <a:r>
                  <a:rPr lang="en-US" dirty="0"/>
                  <a:t>, then </a:t>
                </a:r>
                <a14:m>
                  <m:oMath xmlns:m="http://schemas.openxmlformats.org/officeDocument/2006/math">
                    <m:sSup>
                      <m:sSupPr>
                        <m:ctrlPr>
                          <a:rPr lang="en-US" i="1">
                            <a:latin typeface="Cambria Math" panose="02040503050406030204" pitchFamily="18" charset="0"/>
                          </a:rPr>
                        </m:ctrlPr>
                      </m:sSupPr>
                      <m:e>
                        <m:sSup>
                          <m:sSupPr>
                            <m:ctrlPr>
                              <a:rPr lang="en-US" i="1">
                                <a:latin typeface="Cambria Math" panose="02040503050406030204" pitchFamily="18" charset="0"/>
                              </a:rPr>
                            </m:ctrlPr>
                          </m:sSupPr>
                          <m:e>
                            <m:r>
                              <a:rPr lang="en-US" b="1">
                                <a:latin typeface="Cambria Math" panose="02040503050406030204" pitchFamily="18" charset="0"/>
                              </a:rPr>
                              <m:t>𝐃</m:t>
                            </m:r>
                          </m:e>
                          <m:sup>
                            <m:r>
                              <a:rPr lang="en-US" i="1">
                                <a:latin typeface="Cambria Math" panose="02040503050406030204" pitchFamily="18" charset="0"/>
                              </a:rPr>
                              <m:t>−</m:t>
                            </m:r>
                            <m:box>
                              <m:boxPr>
                                <m:ctrlPr>
                                  <a:rPr lang="en-US" i="1">
                                    <a:latin typeface="Cambria Math" panose="02040503050406030204" pitchFamily="18" charset="0"/>
                                  </a:rPr>
                                </m:ctrlPr>
                              </m:boxPr>
                              <m:e>
                                <m:argPr>
                                  <m:argSz m:val="-1"/>
                                </m:argP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e>
                            </m:box>
                          </m:sup>
                        </m:sSup>
                        <m:r>
                          <a:rPr lang="en-US" b="1">
                            <a:latin typeface="Cambria Math" panose="02040503050406030204" pitchFamily="18" charset="0"/>
                          </a:rPr>
                          <m:t>𝐕</m:t>
                        </m:r>
                      </m:e>
                      <m:sup>
                        <m:r>
                          <a:rPr lang="en-US" i="1">
                            <a:latin typeface="Cambria Math" panose="02040503050406030204" pitchFamily="18" charset="0"/>
                          </a:rPr>
                          <m:t>𝑡</m:t>
                        </m:r>
                      </m:sup>
                    </m:sSup>
                    <m:sSup>
                      <m:sSupPr>
                        <m:ctrlPr>
                          <a:rPr lang="en-US" b="1" i="1">
                            <a:latin typeface="Cambria Math" panose="02040503050406030204" pitchFamily="18" charset="0"/>
                          </a:rPr>
                        </m:ctrlPr>
                      </m:sSupPr>
                      <m:e>
                        <m:r>
                          <a:rPr lang="en-US" b="1">
                            <a:latin typeface="Cambria Math" panose="02040503050406030204" pitchFamily="18" charset="0"/>
                          </a:rPr>
                          <m:t>𝐗</m:t>
                        </m:r>
                      </m:e>
                      <m:sup>
                        <m:r>
                          <a:rPr lang="en-US" i="1">
                            <a:latin typeface="Cambria Math" panose="02040503050406030204" pitchFamily="18" charset="0"/>
                          </a:rPr>
                          <m:t>𝑡</m:t>
                        </m:r>
                      </m:sup>
                    </m:sSup>
                    <m:r>
                      <a:rPr lang="en-US" b="1">
                        <a:latin typeface="Cambria Math" panose="02040503050406030204" pitchFamily="18" charset="0"/>
                      </a:rPr>
                      <m:t>𝐗𝐕</m:t>
                    </m:r>
                    <m:sSup>
                      <m:sSupPr>
                        <m:ctrlPr>
                          <a:rPr lang="en-US" i="1">
                            <a:latin typeface="Cambria Math" panose="02040503050406030204" pitchFamily="18" charset="0"/>
                          </a:rPr>
                        </m:ctrlPr>
                      </m:sSupPr>
                      <m:e>
                        <m:r>
                          <a:rPr lang="en-US" b="1">
                            <a:latin typeface="Cambria Math" panose="02040503050406030204" pitchFamily="18" charset="0"/>
                          </a:rPr>
                          <m:t>𝐃</m:t>
                        </m:r>
                      </m:e>
                      <m:sup>
                        <m:r>
                          <a:rPr lang="en-US" i="1">
                            <a:latin typeface="Cambria Math" panose="02040503050406030204" pitchFamily="18" charset="0"/>
                          </a:rPr>
                          <m:t>−</m:t>
                        </m:r>
                        <m:box>
                          <m:boxPr>
                            <m:ctrlPr>
                              <a:rPr lang="en-US" i="1">
                                <a:latin typeface="Cambria Math" panose="02040503050406030204" pitchFamily="18" charset="0"/>
                              </a:rPr>
                            </m:ctrlPr>
                          </m:boxPr>
                          <m:e>
                            <m:argPr>
                              <m:argSz m:val="-1"/>
                            </m:argP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e>
                        </m:box>
                      </m:sup>
                    </m:sSup>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b="1">
                            <a:latin typeface="Cambria Math" panose="02040503050406030204" pitchFamily="18" charset="0"/>
                          </a:rPr>
                          <m:t>𝐃</m:t>
                        </m:r>
                      </m:e>
                      <m:sup>
                        <m:box>
                          <m:boxPr>
                            <m:ctrlPr>
                              <a:rPr lang="en-US" i="1">
                                <a:latin typeface="Cambria Math" panose="02040503050406030204" pitchFamily="18" charset="0"/>
                              </a:rPr>
                            </m:ctrlPr>
                          </m:boxPr>
                          <m:e>
                            <m:argPr>
                              <m:argSz m:val="-1"/>
                            </m:argPr>
                            <m:r>
                              <m:rPr>
                                <m:brk m:alnAt="63"/>
                              </m:rP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e>
                        </m:box>
                      </m:sup>
                    </m:sSup>
                    <m:r>
                      <a:rPr lang="en-US" b="1">
                        <a:latin typeface="Cambria Math" panose="02040503050406030204" pitchFamily="18" charset="0"/>
                      </a:rPr>
                      <m:t>𝐃</m:t>
                    </m:r>
                    <m:sSup>
                      <m:sSupPr>
                        <m:ctrlPr>
                          <a:rPr lang="en-US" i="1">
                            <a:latin typeface="Cambria Math" panose="02040503050406030204" pitchFamily="18" charset="0"/>
                          </a:rPr>
                        </m:ctrlPr>
                      </m:sSupPr>
                      <m:e>
                        <m:r>
                          <a:rPr lang="en-US" b="1">
                            <a:latin typeface="Cambria Math" panose="02040503050406030204" pitchFamily="18" charset="0"/>
                          </a:rPr>
                          <m:t>𝐃</m:t>
                        </m:r>
                      </m:e>
                      <m:sup>
                        <m:box>
                          <m:boxPr>
                            <m:ctrlPr>
                              <a:rPr lang="en-US" i="1">
                                <a:latin typeface="Cambria Math" panose="02040503050406030204" pitchFamily="18" charset="0"/>
                              </a:rPr>
                            </m:ctrlPr>
                          </m:boxPr>
                          <m:e>
                            <m:argPr>
                              <m:argSz m:val="-1"/>
                            </m:argPr>
                            <m:r>
                              <m:rPr>
                                <m:brk m:alnAt="63"/>
                              </m:rP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e>
                        </m:box>
                      </m:sup>
                    </m:sSup>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1">
                            <a:latin typeface="Cambria Math" panose="02040503050406030204" pitchFamily="18" charset="0"/>
                          </a:rPr>
                          <m:t>𝐈</m:t>
                        </m:r>
                      </m:e>
                      <m:sub>
                        <m:r>
                          <a:rPr lang="en-US" i="1">
                            <a:latin typeface="Cambria Math" panose="02040503050406030204" pitchFamily="18" charset="0"/>
                          </a:rPr>
                          <m:t>𝑝</m:t>
                        </m:r>
                      </m:sub>
                    </m:sSub>
                  </m:oMath>
                </a14:m>
                <a:endParaRPr lang="en-US" dirty="0"/>
              </a:p>
              <a:p>
                <a:r>
                  <a:rPr lang="en-US" dirty="0"/>
                  <a:t>Denote </a:t>
                </a:r>
                <a14:m>
                  <m:oMath xmlns:m="http://schemas.openxmlformats.org/officeDocument/2006/math">
                    <m:r>
                      <a:rPr lang="en-US" b="1" i="0" smtClean="0">
                        <a:latin typeface="Cambria Math" panose="02040503050406030204" pitchFamily="18" charset="0"/>
                      </a:rPr>
                      <m:t>𝐙</m:t>
                    </m:r>
                    <m:r>
                      <a:rPr lang="en-US" b="0" i="1" smtClean="0">
                        <a:latin typeface="Cambria Math" panose="02040503050406030204" pitchFamily="18" charset="0"/>
                      </a:rPr>
                      <m:t>=</m:t>
                    </m:r>
                    <m:r>
                      <a:rPr lang="en-US" b="1">
                        <a:latin typeface="Cambria Math" panose="02040503050406030204" pitchFamily="18" charset="0"/>
                      </a:rPr>
                      <m:t>𝐗𝐕</m:t>
                    </m:r>
                    <m:sSup>
                      <m:sSupPr>
                        <m:ctrlPr>
                          <a:rPr lang="en-US" i="1">
                            <a:latin typeface="Cambria Math" panose="02040503050406030204" pitchFamily="18" charset="0"/>
                          </a:rPr>
                        </m:ctrlPr>
                      </m:sSupPr>
                      <m:e>
                        <m:r>
                          <a:rPr lang="en-US" b="1">
                            <a:latin typeface="Cambria Math" panose="02040503050406030204" pitchFamily="18" charset="0"/>
                          </a:rPr>
                          <m:t>𝐃</m:t>
                        </m:r>
                      </m:e>
                      <m:sup>
                        <m:r>
                          <a:rPr lang="en-US" i="1">
                            <a:latin typeface="Cambria Math" panose="02040503050406030204" pitchFamily="18" charset="0"/>
                          </a:rPr>
                          <m:t>−</m:t>
                        </m:r>
                        <m:box>
                          <m:boxPr>
                            <m:ctrlPr>
                              <a:rPr lang="en-US" i="1">
                                <a:latin typeface="Cambria Math" panose="02040503050406030204" pitchFamily="18" charset="0"/>
                              </a:rPr>
                            </m:ctrlPr>
                          </m:boxPr>
                          <m:e>
                            <m:argPr>
                              <m:argSz m:val="-1"/>
                            </m:argP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e>
                        </m:box>
                      </m:sup>
                    </m:sSup>
                  </m:oMath>
                </a14:m>
                <a:r>
                  <a:rPr lang="en-US" dirty="0"/>
                  <a:t>, then </a:t>
                </a:r>
                <a14:m>
                  <m:oMath xmlns:m="http://schemas.openxmlformats.org/officeDocument/2006/math">
                    <m:sSup>
                      <m:sSupPr>
                        <m:ctrlPr>
                          <a:rPr lang="en-US" i="1" smtClean="0">
                            <a:latin typeface="Cambria Math" panose="02040503050406030204" pitchFamily="18" charset="0"/>
                          </a:rPr>
                        </m:ctrlPr>
                      </m:sSupPr>
                      <m:e>
                        <m:r>
                          <a:rPr lang="en-US" b="1" i="0" smtClean="0">
                            <a:latin typeface="Cambria Math" panose="02040503050406030204" pitchFamily="18" charset="0"/>
                          </a:rPr>
                          <m:t>𝐙</m:t>
                        </m:r>
                      </m:e>
                      <m:sup>
                        <m:r>
                          <a:rPr lang="en-US" b="0" i="1" smtClean="0">
                            <a:latin typeface="Cambria Math" panose="02040503050406030204" pitchFamily="18" charset="0"/>
                          </a:rPr>
                          <m:t>𝑡</m:t>
                        </m:r>
                      </m:sup>
                    </m:sSup>
                    <m:r>
                      <a:rPr lang="en-US" b="0" i="1" smtClean="0">
                        <a:latin typeface="Cambria Math" panose="02040503050406030204" pitchFamily="18" charset="0"/>
                      </a:rPr>
                      <m:t>=</m:t>
                    </m:r>
                    <m:sSup>
                      <m:sSupPr>
                        <m:ctrlPr>
                          <a:rPr lang="en-US" i="1">
                            <a:latin typeface="Cambria Math" panose="02040503050406030204" pitchFamily="18" charset="0"/>
                          </a:rPr>
                        </m:ctrlPr>
                      </m:sSupPr>
                      <m:e>
                        <m:sSup>
                          <m:sSupPr>
                            <m:ctrlPr>
                              <a:rPr lang="en-US" i="1">
                                <a:latin typeface="Cambria Math" panose="02040503050406030204" pitchFamily="18" charset="0"/>
                              </a:rPr>
                            </m:ctrlPr>
                          </m:sSupPr>
                          <m:e>
                            <m:r>
                              <a:rPr lang="en-US" b="1">
                                <a:latin typeface="Cambria Math" panose="02040503050406030204" pitchFamily="18" charset="0"/>
                              </a:rPr>
                              <m:t>𝐃</m:t>
                            </m:r>
                          </m:e>
                          <m:sup>
                            <m:r>
                              <a:rPr lang="en-US" i="1">
                                <a:latin typeface="Cambria Math" panose="02040503050406030204" pitchFamily="18" charset="0"/>
                              </a:rPr>
                              <m:t>−</m:t>
                            </m:r>
                            <m:box>
                              <m:boxPr>
                                <m:ctrlPr>
                                  <a:rPr lang="en-US" i="1">
                                    <a:latin typeface="Cambria Math" panose="02040503050406030204" pitchFamily="18" charset="0"/>
                                  </a:rPr>
                                </m:ctrlPr>
                              </m:boxPr>
                              <m:e>
                                <m:argPr>
                                  <m:argSz m:val="-1"/>
                                </m:argP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e>
                            </m:box>
                          </m:sup>
                        </m:sSup>
                        <m:r>
                          <a:rPr lang="en-US" b="1">
                            <a:latin typeface="Cambria Math" panose="02040503050406030204" pitchFamily="18" charset="0"/>
                          </a:rPr>
                          <m:t>𝐕</m:t>
                        </m:r>
                      </m:e>
                      <m:sup>
                        <m:r>
                          <a:rPr lang="en-US" i="1">
                            <a:latin typeface="Cambria Math" panose="02040503050406030204" pitchFamily="18" charset="0"/>
                          </a:rPr>
                          <m:t>𝑡</m:t>
                        </m:r>
                      </m:sup>
                    </m:sSup>
                    <m:sSup>
                      <m:sSupPr>
                        <m:ctrlPr>
                          <a:rPr lang="en-US" b="1" i="1">
                            <a:latin typeface="Cambria Math" panose="02040503050406030204" pitchFamily="18" charset="0"/>
                          </a:rPr>
                        </m:ctrlPr>
                      </m:sSupPr>
                      <m:e>
                        <m:r>
                          <a:rPr lang="en-US" b="1">
                            <a:latin typeface="Cambria Math" panose="02040503050406030204" pitchFamily="18" charset="0"/>
                          </a:rPr>
                          <m:t>𝐗</m:t>
                        </m:r>
                      </m:e>
                      <m:sup>
                        <m:r>
                          <a:rPr lang="en-US" i="1">
                            <a:latin typeface="Cambria Math" panose="02040503050406030204" pitchFamily="18" charset="0"/>
                          </a:rPr>
                          <m:t>𝑡</m:t>
                        </m:r>
                      </m:sup>
                    </m:sSup>
                  </m:oMath>
                </a14:m>
                <a:r>
                  <a:rPr lang="en-US" dirty="0"/>
                  <a:t>. It follows that </a:t>
                </a:r>
                <a14:m>
                  <m:oMath xmlns:m="http://schemas.openxmlformats.org/officeDocument/2006/math">
                    <m:sSup>
                      <m:sSupPr>
                        <m:ctrlPr>
                          <a:rPr lang="en-US" i="1">
                            <a:latin typeface="Cambria Math" panose="02040503050406030204" pitchFamily="18" charset="0"/>
                          </a:rPr>
                        </m:ctrlPr>
                      </m:sSupPr>
                      <m:e>
                        <m:r>
                          <a:rPr lang="en-US" b="1">
                            <a:latin typeface="Cambria Math" panose="02040503050406030204" pitchFamily="18" charset="0"/>
                          </a:rPr>
                          <m:t>𝐙</m:t>
                        </m:r>
                      </m:e>
                      <m:sup>
                        <m:r>
                          <a:rPr lang="en-US" i="1">
                            <a:latin typeface="Cambria Math" panose="02040503050406030204" pitchFamily="18" charset="0"/>
                          </a:rPr>
                          <m:t>𝑡</m:t>
                        </m:r>
                      </m:sup>
                    </m:sSup>
                    <m:r>
                      <a:rPr lang="en-US" b="1" i="0" smtClean="0">
                        <a:latin typeface="Cambria Math" panose="02040503050406030204" pitchFamily="18" charset="0"/>
                      </a:rPr>
                      <m:t>𝐙</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1" i="0" smtClean="0">
                            <a:latin typeface="Cambria Math" panose="02040503050406030204" pitchFamily="18" charset="0"/>
                          </a:rPr>
                          <m:t>𝐈</m:t>
                        </m:r>
                      </m:e>
                      <m:sub>
                        <m:r>
                          <a:rPr lang="en-US" b="0" i="1" smtClean="0">
                            <a:latin typeface="Cambria Math" panose="02040503050406030204" pitchFamily="18" charset="0"/>
                          </a:rPr>
                          <m:t>𝑝</m:t>
                        </m:r>
                      </m:sub>
                    </m:sSub>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CF23B231-A803-4BD6-8938-EF65196230B0}"/>
              </a:ext>
            </a:extLst>
          </p:cNvPr>
          <p:cNvSpPr>
            <a:spLocks noGrp="1"/>
          </p:cNvSpPr>
          <p:nvPr>
            <p:ph type="ftr" sz="quarter" idx="11"/>
          </p:nvPr>
        </p:nvSpPr>
        <p:spPr/>
        <p:txBody>
          <a:bodyPr/>
          <a:lstStyle/>
          <a:p>
            <a:r>
              <a:rPr lang="en-US"/>
              <a:t>Copyright © 2021 by Ming-Long Lam, Ph.D.</a:t>
            </a:r>
            <a:endParaRPr lang="en-US" dirty="0"/>
          </a:p>
        </p:txBody>
      </p:sp>
    </p:spTree>
    <p:extLst>
      <p:ext uri="{BB962C8B-B14F-4D97-AF65-F5344CB8AC3E}">
        <p14:creationId xmlns:p14="http://schemas.microsoft.com/office/powerpoint/2010/main" val="38905257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Orthonormal Transformation</a:t>
            </a:r>
          </a:p>
        </p:txBody>
      </p:sp>
      <p:sp>
        <p:nvSpPr>
          <p:cNvPr id="7" name="Slide Number Placeholder 6"/>
          <p:cNvSpPr>
            <a:spLocks noGrp="1"/>
          </p:cNvSpPr>
          <p:nvPr>
            <p:ph type="sldNum" sz="quarter" idx="12"/>
          </p:nvPr>
        </p:nvSpPr>
        <p:spPr/>
        <p:txBody>
          <a:bodyPr/>
          <a:lstStyle/>
          <a:p>
            <a:fld id="{1C20BA80-1909-427C-B3BD-3DD8AEAFD5BE}" type="slidenum">
              <a:rPr lang="en-US" smtClean="0"/>
              <a:t>32</a:t>
            </a:fld>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a:t>The orthonormal transformation mapping is </a:t>
                </a:r>
                <a14:m>
                  <m:oMath xmlns:m="http://schemas.openxmlformats.org/officeDocument/2006/math">
                    <m:r>
                      <a:rPr lang="en-US" b="1">
                        <a:latin typeface="Cambria Math" panose="02040503050406030204" pitchFamily="18" charset="0"/>
                      </a:rPr>
                      <m:t>𝐕</m:t>
                    </m:r>
                    <m:sSup>
                      <m:sSupPr>
                        <m:ctrlPr>
                          <a:rPr lang="en-US" i="1">
                            <a:latin typeface="Cambria Math" panose="02040503050406030204" pitchFamily="18" charset="0"/>
                          </a:rPr>
                        </m:ctrlPr>
                      </m:sSupPr>
                      <m:e>
                        <m:r>
                          <a:rPr lang="en-US" b="1">
                            <a:latin typeface="Cambria Math" panose="02040503050406030204" pitchFamily="18" charset="0"/>
                          </a:rPr>
                          <m:t>𝐃</m:t>
                        </m:r>
                      </m:e>
                      <m:sup>
                        <m:r>
                          <a:rPr lang="en-US" i="1">
                            <a:latin typeface="Cambria Math" panose="02040503050406030204" pitchFamily="18" charset="0"/>
                          </a:rPr>
                          <m:t>−</m:t>
                        </m:r>
                        <m:box>
                          <m:boxPr>
                            <m:ctrlPr>
                              <a:rPr lang="en-US" i="1">
                                <a:latin typeface="Cambria Math" panose="02040503050406030204" pitchFamily="18" charset="0"/>
                              </a:rPr>
                            </m:ctrlPr>
                          </m:boxPr>
                          <m:e>
                            <m:argPr>
                              <m:argSz m:val="-1"/>
                            </m:argP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e>
                        </m:box>
                      </m:sup>
                    </m:sSup>
                  </m:oMath>
                </a14:m>
                <a:endParaRPr lang="en-US" b="1" dirty="0"/>
              </a:p>
              <a:p>
                <a:r>
                  <a:rPr lang="en-US" dirty="0"/>
                  <a:t>The orthonormalized result is </a:t>
                </a:r>
                <a14:m>
                  <m:oMath xmlns:m="http://schemas.openxmlformats.org/officeDocument/2006/math">
                    <m:r>
                      <a:rPr lang="en-US" b="1">
                        <a:latin typeface="Cambria Math" panose="02040503050406030204" pitchFamily="18" charset="0"/>
                      </a:rPr>
                      <m:t>𝐙</m:t>
                    </m:r>
                    <m:r>
                      <a:rPr lang="en-US" i="1">
                        <a:latin typeface="Cambria Math" panose="02040503050406030204" pitchFamily="18" charset="0"/>
                      </a:rPr>
                      <m:t>=</m:t>
                    </m:r>
                    <m:r>
                      <a:rPr lang="en-US" b="1">
                        <a:latin typeface="Cambria Math" panose="02040503050406030204" pitchFamily="18" charset="0"/>
                      </a:rPr>
                      <m:t>𝐗𝐕</m:t>
                    </m:r>
                    <m:sSup>
                      <m:sSupPr>
                        <m:ctrlPr>
                          <a:rPr lang="en-US" i="1">
                            <a:latin typeface="Cambria Math" panose="02040503050406030204" pitchFamily="18" charset="0"/>
                          </a:rPr>
                        </m:ctrlPr>
                      </m:sSupPr>
                      <m:e>
                        <m:r>
                          <a:rPr lang="en-US" b="1">
                            <a:latin typeface="Cambria Math" panose="02040503050406030204" pitchFamily="18" charset="0"/>
                          </a:rPr>
                          <m:t>𝐃</m:t>
                        </m:r>
                      </m:e>
                      <m:sup>
                        <m:r>
                          <a:rPr lang="en-US" i="1">
                            <a:latin typeface="Cambria Math" panose="02040503050406030204" pitchFamily="18" charset="0"/>
                          </a:rPr>
                          <m:t>−</m:t>
                        </m:r>
                        <m:box>
                          <m:boxPr>
                            <m:ctrlPr>
                              <a:rPr lang="en-US" i="1">
                                <a:latin typeface="Cambria Math" panose="02040503050406030204" pitchFamily="18" charset="0"/>
                              </a:rPr>
                            </m:ctrlPr>
                          </m:boxPr>
                          <m:e>
                            <m:argPr>
                              <m:argSz m:val="-1"/>
                            </m:argP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e>
                        </m:box>
                      </m:sup>
                    </m:sSup>
                  </m:oMath>
                </a14:m>
                <a:endParaRPr lang="en-US" dirty="0"/>
              </a:p>
              <a:p>
                <a:pPr lvl="1"/>
                <a14:m>
                  <m:oMath xmlns:m="http://schemas.openxmlformats.org/officeDocument/2006/math">
                    <m:r>
                      <a:rPr lang="en-US" b="1" i="0" smtClean="0">
                        <a:latin typeface="Cambria Math" panose="02040503050406030204" pitchFamily="18" charset="0"/>
                      </a:rPr>
                      <m:t>𝐙</m:t>
                    </m:r>
                  </m:oMath>
                </a14:m>
                <a:r>
                  <a:rPr lang="en-US" dirty="0"/>
                  <a:t> is a </a:t>
                </a: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oMath>
                </a14:m>
                <a:r>
                  <a:rPr lang="en-US" dirty="0"/>
                  <a:t> matrix</a:t>
                </a:r>
              </a:p>
              <a:p>
                <a:r>
                  <a:rPr lang="en-US" dirty="0"/>
                  <a:t>Denote </a:t>
                </a:r>
                <a14:m>
                  <m:oMath xmlns:m="http://schemas.openxmlformats.org/officeDocument/2006/math">
                    <m:r>
                      <a:rPr lang="en-US" b="1" i="0" smtClean="0">
                        <a:latin typeface="Cambria Math" panose="02040503050406030204" pitchFamily="18" charset="0"/>
                      </a:rPr>
                      <m:t>𝐙</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𝑖𝑗</m:t>
                            </m:r>
                          </m:sub>
                        </m:sSub>
                      </m:e>
                    </m:d>
                  </m:oMath>
                </a14:m>
                <a:r>
                  <a:rPr lang="en-US" dirty="0"/>
                  <a:t> and </a:t>
                </a:r>
                <a14:m>
                  <m:oMath xmlns:m="http://schemas.openxmlformats.org/officeDocument/2006/math">
                    <m:r>
                      <a:rPr lang="en-US" b="1" i="0" smtClean="0">
                        <a:latin typeface="Cambria Math" panose="02040503050406030204" pitchFamily="18" charset="0"/>
                      </a:rPr>
                      <m:t>𝐕</m:t>
                    </m:r>
                    <m:r>
                      <a:rPr lang="en-US" i="1">
                        <a:latin typeface="Cambria Math" panose="02040503050406030204" pitchFamily="18" charset="0"/>
                      </a:rPr>
                      <m:t>=</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0" i="1" smtClean="0">
                                <a:latin typeface="Cambria Math" panose="02040503050406030204" pitchFamily="18" charset="0"/>
                              </a:rPr>
                              <m:t>𝑣</m:t>
                            </m:r>
                          </m:e>
                          <m:sub>
                            <m:r>
                              <a:rPr lang="en-US" i="1">
                                <a:latin typeface="Cambria Math" panose="02040503050406030204" pitchFamily="18" charset="0"/>
                              </a:rPr>
                              <m:t>𝑖𝑗</m:t>
                            </m:r>
                          </m:sub>
                        </m:sSub>
                      </m:e>
                    </m:d>
                  </m:oMath>
                </a14:m>
                <a:r>
                  <a:rPr lang="en-US" dirty="0"/>
                  <a:t>, then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𝑖𝑗</m:t>
                        </m:r>
                      </m:sub>
                    </m:sSub>
                    <m:r>
                      <a:rPr lang="en-US" b="0" i="1" smtClean="0">
                        <a:latin typeface="Cambria Math" panose="02040503050406030204" pitchFamily="18" charset="0"/>
                      </a:rPr>
                      <m:t>=</m:t>
                    </m:r>
                    <m:f>
                      <m:fPr>
                        <m:type m:val="lin"/>
                        <m:ctrlPr>
                          <a:rPr lang="en-US" b="0" i="1" smtClean="0">
                            <a:latin typeface="Cambria Math" panose="02040503050406030204" pitchFamily="18" charset="0"/>
                          </a:rPr>
                        </m:ctrlPr>
                      </m:fPr>
                      <m:num>
                        <m:d>
                          <m:dPr>
                            <m:ctrlPr>
                              <a:rPr lang="en-US" b="0" i="1" smtClean="0">
                                <a:latin typeface="Cambria Math" panose="02040503050406030204" pitchFamily="18" charset="0"/>
                              </a:rPr>
                            </m:ctrlPr>
                          </m:dPr>
                          <m:e>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𝑟</m:t>
                                </m:r>
                                <m:r>
                                  <a:rPr lang="en-US" b="0" i="1" smtClean="0">
                                    <a:latin typeface="Cambria Math" panose="02040503050406030204" pitchFamily="18" charset="0"/>
                                  </a:rPr>
                                  <m:t>=1</m:t>
                                </m:r>
                              </m:sub>
                              <m:sup>
                                <m:r>
                                  <a:rPr lang="en-US" b="0" i="1" smtClean="0">
                                    <a:latin typeface="Cambria Math" panose="02040503050406030204" pitchFamily="18" charset="0"/>
                                  </a:rPr>
                                  <m:t>𝑝</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𝑖𝑟</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𝑟𝑗</m:t>
                                    </m:r>
                                  </m:sub>
                                </m:sSub>
                              </m:e>
                            </m:nary>
                          </m:e>
                        </m:d>
                      </m:num>
                      <m:den>
                        <m:rad>
                          <m:radPr>
                            <m:degHide m:val="on"/>
                            <m:ctrlPr>
                              <a:rPr lang="en-US" b="0" i="1" smtClean="0">
                                <a:latin typeface="Cambria Math" panose="02040503050406030204" pitchFamily="18" charset="0"/>
                              </a:rPr>
                            </m:ctrlPr>
                          </m:radPr>
                          <m:deg/>
                          <m:e>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𝜆</m:t>
                                </m:r>
                              </m:e>
                              <m:sub>
                                <m:r>
                                  <a:rPr lang="en-US" b="0" i="1" smtClean="0">
                                    <a:latin typeface="Cambria Math" panose="02040503050406030204" pitchFamily="18" charset="0"/>
                                  </a:rPr>
                                  <m:t>𝑗</m:t>
                                </m:r>
                              </m:sub>
                            </m:sSub>
                          </m:e>
                        </m:rad>
                      </m:den>
                    </m:f>
                  </m:oMath>
                </a14:m>
                <a:endParaRPr lang="en-US" dirty="0"/>
              </a:p>
              <a:p>
                <a:r>
                  <a:rPr lang="en-US" dirty="0"/>
                  <a:t>Suppose we only want those eigenvalues that satisfy a criterion (e.g., greater than one).  As a result, </a:t>
                </a:r>
                <a14:m>
                  <m:oMath xmlns:m="http://schemas.openxmlformats.org/officeDocument/2006/math">
                    <m:r>
                      <a:rPr lang="en-US" b="0" i="1" smtClean="0">
                        <a:latin typeface="Cambria Math" panose="02040503050406030204" pitchFamily="18" charset="0"/>
                      </a:rPr>
                      <m:t>𝑞</m:t>
                    </m:r>
                  </m:oMath>
                </a14:m>
                <a:r>
                  <a:rPr lang="en-US" dirty="0"/>
                  <a:t> eigenvalues satisfied the criterion.  Then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043"/>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CF23B231-A803-4BD6-8938-EF65196230B0}"/>
              </a:ext>
            </a:extLst>
          </p:cNvPr>
          <p:cNvSpPr>
            <a:spLocks noGrp="1"/>
          </p:cNvSpPr>
          <p:nvPr>
            <p:ph type="ftr" sz="quarter" idx="11"/>
          </p:nvPr>
        </p:nvSpPr>
        <p:spPr/>
        <p:txBody>
          <a:bodyPr/>
          <a:lstStyle/>
          <a:p>
            <a:r>
              <a:rPr lang="en-US"/>
              <a:t>Copyright © 2021 by Ming-Long Lam, Ph.D.</a:t>
            </a:r>
            <a:endParaRPr lang="en-US" dirty="0"/>
          </a:p>
        </p:txBody>
      </p:sp>
    </p:spTree>
    <p:extLst>
      <p:ext uri="{BB962C8B-B14F-4D97-AF65-F5344CB8AC3E}">
        <p14:creationId xmlns:p14="http://schemas.microsoft.com/office/powerpoint/2010/main" val="8695397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Orthonormalization in Python: First Principle</a:t>
            </a:r>
          </a:p>
        </p:txBody>
      </p:sp>
      <p:sp>
        <p:nvSpPr>
          <p:cNvPr id="7" name="Slide Number Placeholder 6"/>
          <p:cNvSpPr>
            <a:spLocks noGrp="1"/>
          </p:cNvSpPr>
          <p:nvPr>
            <p:ph type="sldNum" sz="quarter" idx="12"/>
          </p:nvPr>
        </p:nvSpPr>
        <p:spPr/>
        <p:txBody>
          <a:bodyPr/>
          <a:lstStyle/>
          <a:p>
            <a:fld id="{1C20BA80-1909-427C-B3BD-3DD8AEAFD5BE}" type="slidenum">
              <a:rPr lang="en-US" smtClean="0"/>
              <a:t>33</a:t>
            </a:fld>
            <a:endParaRPr lang="en-US" dirty="0"/>
          </a:p>
        </p:txBody>
      </p:sp>
      <p:sp>
        <p:nvSpPr>
          <p:cNvPr id="3" name="Content Placeholder 2"/>
          <p:cNvSpPr>
            <a:spLocks noGrp="1"/>
          </p:cNvSpPr>
          <p:nvPr>
            <p:ph idx="1"/>
          </p:nvPr>
        </p:nvSpPr>
        <p:spPr>
          <a:solidFill>
            <a:schemeClr val="accent2">
              <a:lumMod val="20000"/>
              <a:lumOff val="80000"/>
            </a:schemeClr>
          </a:solidFill>
          <a:ln w="19050">
            <a:solidFill>
              <a:schemeClr val="tx1"/>
            </a:solidFill>
          </a:ln>
        </p:spPr>
        <p:txBody>
          <a:bodyPr numCol="2">
            <a:noAutofit/>
          </a:bodyPr>
          <a:lstStyle/>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import </a:t>
            </a:r>
            <a:r>
              <a:rPr lang="en-US" sz="1200" b="1" dirty="0" err="1">
                <a:latin typeface="Courier New" panose="02070309020205020404" pitchFamily="49" charset="0"/>
                <a:cs typeface="Courier New" panose="02070309020205020404" pitchFamily="49" charset="0"/>
              </a:rPr>
              <a:t>numpy</a:t>
            </a:r>
            <a:r>
              <a:rPr lang="en-US" sz="1200" b="1" dirty="0">
                <a:latin typeface="Courier New" panose="02070309020205020404" pitchFamily="49" charset="0"/>
                <a:cs typeface="Courier New" panose="02070309020205020404" pitchFamily="49" charset="0"/>
              </a:rPr>
              <a:t> as np</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from </a:t>
            </a:r>
            <a:r>
              <a:rPr lang="en-US" sz="1200" b="1" dirty="0" err="1">
                <a:latin typeface="Courier New" panose="02070309020205020404" pitchFamily="49" charset="0"/>
                <a:cs typeface="Courier New" panose="02070309020205020404" pitchFamily="49" charset="0"/>
              </a:rPr>
              <a:t>numpy</a:t>
            </a:r>
            <a:r>
              <a:rPr lang="en-US" sz="1200" b="1" dirty="0">
                <a:latin typeface="Courier New" panose="02070309020205020404" pitchFamily="49" charset="0"/>
                <a:cs typeface="Courier New" panose="02070309020205020404" pitchFamily="49" charset="0"/>
              </a:rPr>
              <a:t> import </a:t>
            </a:r>
            <a:r>
              <a:rPr lang="en-US" sz="1200" b="1" dirty="0" err="1">
                <a:latin typeface="Courier New" panose="02070309020205020404" pitchFamily="49" charset="0"/>
                <a:cs typeface="Courier New" panose="02070309020205020404" pitchFamily="49" charset="0"/>
              </a:rPr>
              <a:t>linalg</a:t>
            </a:r>
            <a:r>
              <a:rPr lang="en-US" sz="1200" b="1" dirty="0">
                <a:latin typeface="Courier New" panose="02070309020205020404" pitchFamily="49" charset="0"/>
                <a:cs typeface="Courier New" panose="02070309020205020404" pitchFamily="49" charset="0"/>
              </a:rPr>
              <a:t> as LA</a:t>
            </a:r>
          </a:p>
          <a:p>
            <a:pPr marL="0" indent="0">
              <a:lnSpc>
                <a:spcPct val="100000"/>
              </a:lnSpc>
              <a:spcBef>
                <a:spcPts val="0"/>
              </a:spcBef>
              <a:buNone/>
            </a:pPr>
            <a:endParaRPr lang="en-US" sz="1200" b="1" dirty="0">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import pandas as pd</a:t>
            </a:r>
          </a:p>
          <a:p>
            <a:pPr marL="0" indent="0">
              <a:lnSpc>
                <a:spcPct val="100000"/>
              </a:lnSpc>
              <a:spcBef>
                <a:spcPts val="0"/>
              </a:spcBef>
              <a:buNone/>
            </a:pPr>
            <a:endParaRPr lang="en-US" sz="1200" b="1" dirty="0">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 Input the matrix X</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x = </a:t>
            </a:r>
            <a:r>
              <a:rPr lang="en-US" sz="1200" b="1" dirty="0" err="1">
                <a:latin typeface="Courier New" panose="02070309020205020404" pitchFamily="49" charset="0"/>
                <a:cs typeface="Courier New" panose="02070309020205020404" pitchFamily="49" charset="0"/>
              </a:rPr>
              <a:t>np.matrix</a:t>
            </a:r>
            <a:r>
              <a:rPr lang="en-US" sz="1200" b="1" dirty="0">
                <a:latin typeface="Courier New" panose="02070309020205020404" pitchFamily="49" charset="0"/>
                <a:cs typeface="Courier New" panose="02070309020205020404" pitchFamily="49" charset="0"/>
              </a:rPr>
              <a:t>([[5.1, 160, 82000],</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               [5.2, 170, 84000],</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               [5.3, 180, 86000],</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               [5.4, 190, 88000],</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               [5.5, 200, 90000],</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               [5.6, 110, 81000],</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               [5.7, 120, 83000],</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               [5.8, 130, 85000],</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               [5.9, 140, 87000],</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               [6.0, 150, 89000]])</a:t>
            </a:r>
          </a:p>
          <a:p>
            <a:pPr marL="0" indent="0">
              <a:lnSpc>
                <a:spcPct val="100000"/>
              </a:lnSpc>
              <a:spcBef>
                <a:spcPts val="0"/>
              </a:spcBef>
              <a:buNone/>
            </a:pPr>
            <a:endParaRPr lang="en-US" sz="1200" b="1" dirty="0">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print("Input Matrix = \n", x)</a:t>
            </a:r>
          </a:p>
          <a:p>
            <a:pPr marL="0" indent="0">
              <a:lnSpc>
                <a:spcPct val="100000"/>
              </a:lnSpc>
              <a:spcBef>
                <a:spcPts val="0"/>
              </a:spcBef>
              <a:buNone/>
            </a:pPr>
            <a:endParaRPr lang="en-US" sz="1200" b="1" dirty="0">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print("Number of Dimensions = ", </a:t>
            </a:r>
            <a:r>
              <a:rPr lang="en-US" sz="1200" b="1" dirty="0" err="1">
                <a:latin typeface="Courier New" panose="02070309020205020404" pitchFamily="49" charset="0"/>
                <a:cs typeface="Courier New" panose="02070309020205020404" pitchFamily="49" charset="0"/>
              </a:rPr>
              <a:t>x.ndim</a:t>
            </a:r>
            <a:r>
              <a:rPr lang="en-US" sz="1200" b="1" dirty="0">
                <a:latin typeface="Courier New" panose="02070309020205020404" pitchFamily="49" charset="0"/>
                <a:cs typeface="Courier New" panose="02070309020205020404" pitchFamily="49" charset="0"/>
              </a:rPr>
              <a:t>)</a:t>
            </a:r>
          </a:p>
          <a:p>
            <a:pPr marL="0" indent="0">
              <a:lnSpc>
                <a:spcPct val="100000"/>
              </a:lnSpc>
              <a:spcBef>
                <a:spcPts val="0"/>
              </a:spcBef>
              <a:buNone/>
            </a:pPr>
            <a:endParaRPr lang="en-US" sz="1200" b="1" dirty="0">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print("Number of Rows = ", </a:t>
            </a:r>
            <a:r>
              <a:rPr lang="en-US" sz="1200" b="1" dirty="0" err="1">
                <a:latin typeface="Courier New" panose="02070309020205020404" pitchFamily="49" charset="0"/>
                <a:cs typeface="Courier New" panose="02070309020205020404" pitchFamily="49" charset="0"/>
              </a:rPr>
              <a:t>np.size</a:t>
            </a:r>
            <a:r>
              <a:rPr lang="en-US" sz="1200" b="1" dirty="0">
                <a:latin typeface="Courier New" panose="02070309020205020404" pitchFamily="49" charset="0"/>
                <a:cs typeface="Courier New" panose="02070309020205020404" pitchFamily="49" charset="0"/>
              </a:rPr>
              <a:t>(x,0))</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print("Number of Columns = ", </a:t>
            </a:r>
            <a:r>
              <a:rPr lang="en-US" sz="1200" b="1" dirty="0" err="1">
                <a:latin typeface="Courier New" panose="02070309020205020404" pitchFamily="49" charset="0"/>
                <a:cs typeface="Courier New" panose="02070309020205020404" pitchFamily="49" charset="0"/>
              </a:rPr>
              <a:t>np.size</a:t>
            </a:r>
            <a:r>
              <a:rPr lang="en-US" sz="1200" b="1" dirty="0">
                <a:latin typeface="Courier New" panose="02070309020205020404" pitchFamily="49" charset="0"/>
                <a:cs typeface="Courier New" panose="02070309020205020404" pitchFamily="49" charset="0"/>
              </a:rPr>
              <a:t>(x,1))</a:t>
            </a:r>
          </a:p>
          <a:p>
            <a:pPr marL="0" indent="0">
              <a:lnSpc>
                <a:spcPct val="100000"/>
              </a:lnSpc>
              <a:spcBef>
                <a:spcPts val="0"/>
              </a:spcBef>
              <a:buNone/>
            </a:pPr>
            <a:endParaRPr lang="en-US" sz="1200" b="1" dirty="0">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1200" b="1" dirty="0" err="1">
                <a:latin typeface="Courier New" panose="02070309020205020404" pitchFamily="49" charset="0"/>
                <a:cs typeface="Courier New" panose="02070309020205020404" pitchFamily="49" charset="0"/>
              </a:rPr>
              <a:t>xtx</a:t>
            </a:r>
            <a:r>
              <a:rPr lang="en-US" sz="1200" b="1" dirty="0">
                <a:latin typeface="Courier New" panose="02070309020205020404" pitchFamily="49" charset="0"/>
                <a:cs typeface="Courier New" panose="02070309020205020404" pitchFamily="49" charset="0"/>
              </a:rPr>
              <a:t> = </a:t>
            </a:r>
            <a:r>
              <a:rPr lang="en-US" sz="1200" b="1" dirty="0" err="1">
                <a:latin typeface="Courier New" panose="02070309020205020404" pitchFamily="49" charset="0"/>
                <a:cs typeface="Courier New" panose="02070309020205020404" pitchFamily="49" charset="0"/>
              </a:rPr>
              <a:t>x.transpose</a:t>
            </a:r>
            <a:r>
              <a:rPr lang="en-US" sz="1200" b="1" dirty="0">
                <a:latin typeface="Courier New" panose="02070309020205020404" pitchFamily="49" charset="0"/>
                <a:cs typeface="Courier New" panose="02070309020205020404" pitchFamily="49" charset="0"/>
              </a:rPr>
              <a:t>() * x</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print("t(x) * x = \n", </a:t>
            </a:r>
            <a:r>
              <a:rPr lang="en-US" sz="1200" b="1" dirty="0" err="1">
                <a:latin typeface="Courier New" panose="02070309020205020404" pitchFamily="49" charset="0"/>
                <a:cs typeface="Courier New" panose="02070309020205020404" pitchFamily="49" charset="0"/>
              </a:rPr>
              <a:t>xtx</a:t>
            </a:r>
            <a:r>
              <a:rPr lang="en-US" sz="1200" b="1" dirty="0">
                <a:latin typeface="Courier New" panose="02070309020205020404" pitchFamily="49" charset="0"/>
                <a:cs typeface="Courier New" panose="02070309020205020404" pitchFamily="49" charset="0"/>
              </a:rPr>
              <a:t>)</a:t>
            </a:r>
          </a:p>
          <a:p>
            <a:pPr marL="0" indent="0">
              <a:lnSpc>
                <a:spcPct val="100000"/>
              </a:lnSpc>
              <a:spcBef>
                <a:spcPts val="0"/>
              </a:spcBef>
              <a:buNone/>
            </a:pPr>
            <a:endParaRPr lang="en-US" sz="1200" b="1" dirty="0">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 Eigenvalue decomposition</a:t>
            </a:r>
          </a:p>
          <a:p>
            <a:pPr marL="0" indent="0">
              <a:lnSpc>
                <a:spcPct val="100000"/>
              </a:lnSpc>
              <a:spcBef>
                <a:spcPts val="0"/>
              </a:spcBef>
              <a:buNone/>
            </a:pPr>
            <a:r>
              <a:rPr lang="en-US" sz="1200" b="1" dirty="0" err="1">
                <a:latin typeface="Courier New" panose="02070309020205020404" pitchFamily="49" charset="0"/>
                <a:cs typeface="Courier New" panose="02070309020205020404" pitchFamily="49" charset="0"/>
              </a:rPr>
              <a:t>evals</a:t>
            </a: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evecs</a:t>
            </a:r>
            <a:r>
              <a:rPr lang="en-US" sz="1200" b="1" dirty="0">
                <a:latin typeface="Courier New" panose="02070309020205020404" pitchFamily="49" charset="0"/>
                <a:cs typeface="Courier New" panose="02070309020205020404" pitchFamily="49" charset="0"/>
              </a:rPr>
              <a:t> = </a:t>
            </a:r>
            <a:r>
              <a:rPr lang="en-US" sz="1200" b="1" dirty="0" err="1">
                <a:latin typeface="Courier New" panose="02070309020205020404" pitchFamily="49" charset="0"/>
                <a:cs typeface="Courier New" panose="02070309020205020404" pitchFamily="49" charset="0"/>
              </a:rPr>
              <a:t>LA.eigh</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xtx</a:t>
            </a:r>
            <a:r>
              <a:rPr lang="en-US" sz="1200" b="1" dirty="0">
                <a:latin typeface="Courier New" panose="02070309020205020404" pitchFamily="49" charset="0"/>
                <a:cs typeface="Courier New" panose="02070309020205020404" pitchFamily="49" charset="0"/>
              </a:rPr>
              <a:t>)</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print("Eigenvalues of x = \n", </a:t>
            </a:r>
            <a:r>
              <a:rPr lang="en-US" sz="1200" b="1" dirty="0" err="1">
                <a:latin typeface="Courier New" panose="02070309020205020404" pitchFamily="49" charset="0"/>
                <a:cs typeface="Courier New" panose="02070309020205020404" pitchFamily="49" charset="0"/>
              </a:rPr>
              <a:t>evals</a:t>
            </a:r>
            <a:r>
              <a:rPr lang="en-US" sz="1200" b="1" dirty="0">
                <a:latin typeface="Courier New" panose="02070309020205020404" pitchFamily="49" charset="0"/>
                <a:cs typeface="Courier New" panose="02070309020205020404" pitchFamily="49" charset="0"/>
              </a:rPr>
              <a:t>)</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print("Eigenvectors of x = \n",</a:t>
            </a:r>
            <a:r>
              <a:rPr lang="en-US" sz="1200" b="1" dirty="0" err="1">
                <a:latin typeface="Courier New" panose="02070309020205020404" pitchFamily="49" charset="0"/>
                <a:cs typeface="Courier New" panose="02070309020205020404" pitchFamily="49" charset="0"/>
              </a:rPr>
              <a:t>evecs</a:t>
            </a:r>
            <a:r>
              <a:rPr lang="en-US" sz="1200" b="1" dirty="0">
                <a:latin typeface="Courier New" panose="02070309020205020404" pitchFamily="49" charset="0"/>
                <a:cs typeface="Courier New" panose="02070309020205020404" pitchFamily="49" charset="0"/>
              </a:rPr>
              <a:t>)</a:t>
            </a:r>
          </a:p>
          <a:p>
            <a:pPr marL="0" indent="0">
              <a:lnSpc>
                <a:spcPct val="100000"/>
              </a:lnSpc>
              <a:spcBef>
                <a:spcPts val="0"/>
              </a:spcBef>
              <a:buNone/>
            </a:pPr>
            <a:endParaRPr lang="en-US" sz="1200" b="1" dirty="0">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 Here is the transformation matrix</a:t>
            </a:r>
          </a:p>
          <a:p>
            <a:pPr marL="0" indent="0">
              <a:lnSpc>
                <a:spcPct val="100000"/>
              </a:lnSpc>
              <a:spcBef>
                <a:spcPts val="0"/>
              </a:spcBef>
              <a:buNone/>
            </a:pPr>
            <a:r>
              <a:rPr lang="en-US" sz="1200" b="1" dirty="0" err="1">
                <a:latin typeface="Courier New" panose="02070309020205020404" pitchFamily="49" charset="0"/>
                <a:cs typeface="Courier New" panose="02070309020205020404" pitchFamily="49" charset="0"/>
              </a:rPr>
              <a:t>dvals</a:t>
            </a:r>
            <a:r>
              <a:rPr lang="en-US" sz="1200" b="1" dirty="0">
                <a:latin typeface="Courier New" panose="02070309020205020404" pitchFamily="49" charset="0"/>
                <a:cs typeface="Courier New" panose="02070309020205020404" pitchFamily="49" charset="0"/>
              </a:rPr>
              <a:t> = 1.0 / </a:t>
            </a:r>
            <a:r>
              <a:rPr lang="en-US" sz="1200" b="1" dirty="0" err="1">
                <a:latin typeface="Courier New" panose="02070309020205020404" pitchFamily="49" charset="0"/>
                <a:cs typeface="Courier New" panose="02070309020205020404" pitchFamily="49" charset="0"/>
              </a:rPr>
              <a:t>numpy.sqrt</a:t>
            </a:r>
            <a:r>
              <a:rPr lang="en-US" sz="1200" b="1" dirty="0">
                <a:latin typeface="Courier New" panose="02070309020205020404" pitchFamily="49" charset="0"/>
                <a:cs typeface="Courier New" panose="02070309020205020404" pitchFamily="49" charset="0"/>
              </a:rPr>
              <a:t>(evals)</a:t>
            </a:r>
          </a:p>
          <a:p>
            <a:pPr marL="0" indent="0">
              <a:lnSpc>
                <a:spcPct val="100000"/>
              </a:lnSpc>
              <a:spcBef>
                <a:spcPts val="0"/>
              </a:spcBef>
              <a:buNone/>
            </a:pPr>
            <a:r>
              <a:rPr lang="en-US" sz="1200" b="1" dirty="0" err="1">
                <a:latin typeface="Courier New" panose="02070309020205020404" pitchFamily="49" charset="0"/>
                <a:cs typeface="Courier New" panose="02070309020205020404" pitchFamily="49" charset="0"/>
              </a:rPr>
              <a:t>transf</a:t>
            </a:r>
            <a:r>
              <a:rPr lang="en-US" sz="1200" b="1" dirty="0">
                <a:latin typeface="Courier New" panose="02070309020205020404" pitchFamily="49" charset="0"/>
                <a:cs typeface="Courier New" panose="02070309020205020404" pitchFamily="49" charset="0"/>
              </a:rPr>
              <a:t> = </a:t>
            </a:r>
            <a:r>
              <a:rPr lang="en-US" sz="1200" b="1" dirty="0" err="1">
                <a:latin typeface="Courier New" panose="02070309020205020404" pitchFamily="49" charset="0"/>
                <a:cs typeface="Courier New" panose="02070309020205020404" pitchFamily="49" charset="0"/>
              </a:rPr>
              <a:t>evecs</a:t>
            </a:r>
            <a:r>
              <a:rPr lang="en-US" sz="1200" b="1" dirty="0">
                <a:latin typeface="Courier New" panose="02070309020205020404" pitchFamily="49" charset="0"/>
                <a:cs typeface="Courier New" panose="02070309020205020404" pitchFamily="49" charset="0"/>
              </a:rPr>
              <a:t> * </a:t>
            </a:r>
            <a:r>
              <a:rPr lang="en-US" sz="1200" b="1" dirty="0" err="1">
                <a:latin typeface="Courier New" panose="02070309020205020404" pitchFamily="49" charset="0"/>
                <a:cs typeface="Courier New" panose="02070309020205020404" pitchFamily="49" charset="0"/>
              </a:rPr>
              <a:t>numpy.diagflat</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dvals</a:t>
            </a:r>
            <a:r>
              <a:rPr lang="en-US" sz="1200" b="1" dirty="0">
                <a:latin typeface="Courier New" panose="02070309020205020404" pitchFamily="49" charset="0"/>
                <a:cs typeface="Courier New" panose="02070309020205020404" pitchFamily="49" charset="0"/>
              </a:rPr>
              <a:t>)</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print("Transformation Matrix = \n", </a:t>
            </a:r>
            <a:r>
              <a:rPr lang="en-US" sz="1200" b="1" dirty="0" err="1">
                <a:latin typeface="Courier New" panose="02070309020205020404" pitchFamily="49" charset="0"/>
                <a:cs typeface="Courier New" panose="02070309020205020404" pitchFamily="49" charset="0"/>
              </a:rPr>
              <a:t>transf</a:t>
            </a:r>
            <a:r>
              <a:rPr lang="en-US" sz="1200" b="1" dirty="0">
                <a:latin typeface="Courier New" panose="02070309020205020404" pitchFamily="49" charset="0"/>
                <a:cs typeface="Courier New" panose="02070309020205020404" pitchFamily="49" charset="0"/>
              </a:rPr>
              <a:t>)</a:t>
            </a:r>
          </a:p>
          <a:p>
            <a:pPr marL="0" indent="0">
              <a:lnSpc>
                <a:spcPct val="100000"/>
              </a:lnSpc>
              <a:spcBef>
                <a:spcPts val="0"/>
              </a:spcBef>
              <a:buNone/>
            </a:pPr>
            <a:endParaRPr lang="en-US" sz="1200" b="1" dirty="0">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 Here is the transformed X</a:t>
            </a:r>
          </a:p>
          <a:p>
            <a:pPr marL="0" indent="0">
              <a:lnSpc>
                <a:spcPct val="100000"/>
              </a:lnSpc>
              <a:spcBef>
                <a:spcPts val="0"/>
              </a:spcBef>
              <a:buNone/>
            </a:pPr>
            <a:r>
              <a:rPr lang="en-US" sz="1200" b="1" dirty="0" err="1">
                <a:latin typeface="Courier New" panose="02070309020205020404" pitchFamily="49" charset="0"/>
                <a:cs typeface="Courier New" panose="02070309020205020404" pitchFamily="49" charset="0"/>
              </a:rPr>
              <a:t>transf_x</a:t>
            </a:r>
            <a:r>
              <a:rPr lang="en-US" sz="1200" b="1" dirty="0">
                <a:latin typeface="Courier New" panose="02070309020205020404" pitchFamily="49" charset="0"/>
                <a:cs typeface="Courier New" panose="02070309020205020404" pitchFamily="49" charset="0"/>
              </a:rPr>
              <a:t> = x * </a:t>
            </a:r>
            <a:r>
              <a:rPr lang="en-US" sz="1200" b="1" dirty="0" err="1">
                <a:latin typeface="Courier New" panose="02070309020205020404" pitchFamily="49" charset="0"/>
                <a:cs typeface="Courier New" panose="02070309020205020404" pitchFamily="49" charset="0"/>
              </a:rPr>
              <a:t>transf</a:t>
            </a:r>
            <a:endParaRPr lang="en-US" sz="1200" b="1" dirty="0">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print("The Transformed x = \n", </a:t>
            </a:r>
            <a:r>
              <a:rPr lang="en-US" sz="1200" b="1" dirty="0" err="1">
                <a:latin typeface="Courier New" panose="02070309020205020404" pitchFamily="49" charset="0"/>
                <a:cs typeface="Courier New" panose="02070309020205020404" pitchFamily="49" charset="0"/>
              </a:rPr>
              <a:t>transf_x</a:t>
            </a:r>
            <a:r>
              <a:rPr lang="en-US" sz="1200" b="1" dirty="0">
                <a:latin typeface="Courier New" panose="02070309020205020404" pitchFamily="49" charset="0"/>
                <a:cs typeface="Courier New" panose="02070309020205020404" pitchFamily="49" charset="0"/>
              </a:rPr>
              <a:t>)</a:t>
            </a:r>
          </a:p>
          <a:p>
            <a:pPr marL="0" indent="0">
              <a:lnSpc>
                <a:spcPct val="100000"/>
              </a:lnSpc>
              <a:spcBef>
                <a:spcPts val="0"/>
              </a:spcBef>
              <a:buNone/>
            </a:pPr>
            <a:endParaRPr lang="en-US" sz="1200" b="1" dirty="0">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 Check columns of transformed X</a:t>
            </a:r>
          </a:p>
          <a:p>
            <a:pPr marL="0" indent="0">
              <a:lnSpc>
                <a:spcPct val="100000"/>
              </a:lnSpc>
              <a:spcBef>
                <a:spcPts val="0"/>
              </a:spcBef>
              <a:buNone/>
            </a:pPr>
            <a:r>
              <a:rPr lang="en-US" sz="1200" b="1" dirty="0" err="1">
                <a:latin typeface="Courier New" panose="02070309020205020404" pitchFamily="49" charset="0"/>
                <a:cs typeface="Courier New" panose="02070309020205020404" pitchFamily="49" charset="0"/>
              </a:rPr>
              <a:t>xtx</a:t>
            </a:r>
            <a:r>
              <a:rPr lang="en-US" sz="1200" b="1" dirty="0">
                <a:latin typeface="Courier New" panose="02070309020205020404" pitchFamily="49" charset="0"/>
                <a:cs typeface="Courier New" panose="02070309020205020404" pitchFamily="49" charset="0"/>
              </a:rPr>
              <a:t> = </a:t>
            </a:r>
            <a:r>
              <a:rPr lang="en-US" sz="1200" b="1" dirty="0" err="1">
                <a:latin typeface="Courier New" panose="02070309020205020404" pitchFamily="49" charset="0"/>
                <a:cs typeface="Courier New" panose="02070309020205020404" pitchFamily="49" charset="0"/>
              </a:rPr>
              <a:t>transf_x.transpose</a:t>
            </a:r>
            <a:r>
              <a:rPr lang="en-US" sz="1200" b="1" dirty="0">
                <a:latin typeface="Courier New" panose="02070309020205020404" pitchFamily="49" charset="0"/>
                <a:cs typeface="Courier New" panose="02070309020205020404" pitchFamily="49" charset="0"/>
              </a:rPr>
              <a:t>() * </a:t>
            </a:r>
            <a:r>
              <a:rPr lang="en-US" sz="1200" b="1" dirty="0" err="1">
                <a:latin typeface="Courier New" panose="02070309020205020404" pitchFamily="49" charset="0"/>
                <a:cs typeface="Courier New" panose="02070309020205020404" pitchFamily="49" charset="0"/>
              </a:rPr>
              <a:t>transf_x</a:t>
            </a:r>
            <a:endParaRPr lang="en-US" sz="1200" b="1" dirty="0">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print("Expect an Identity Matrix = \n", </a:t>
            </a:r>
            <a:r>
              <a:rPr lang="en-US" sz="1200" b="1" dirty="0" err="1">
                <a:latin typeface="Courier New" panose="02070309020205020404" pitchFamily="49" charset="0"/>
                <a:cs typeface="Courier New" panose="02070309020205020404" pitchFamily="49" charset="0"/>
              </a:rPr>
              <a:t>xtx</a:t>
            </a:r>
            <a:r>
              <a:rPr lang="en-US" sz="1200" b="1" dirty="0">
                <a:latin typeface="Courier New" panose="02070309020205020404" pitchFamily="49" charset="0"/>
                <a:cs typeface="Courier New" panose="02070309020205020404" pitchFamily="49" charset="0"/>
              </a:rPr>
              <a:t>)</a:t>
            </a:r>
          </a:p>
        </p:txBody>
      </p:sp>
      <p:sp>
        <p:nvSpPr>
          <p:cNvPr id="9" name="Rectangle 8">
            <a:extLst>
              <a:ext uri="{FF2B5EF4-FFF2-40B4-BE49-F238E27FC236}">
                <a16:creationId xmlns:a16="http://schemas.microsoft.com/office/drawing/2014/main" id="{26BA0171-E22C-4430-A2D3-2EB71452FE31}"/>
              </a:ext>
            </a:extLst>
          </p:cNvPr>
          <p:cNvSpPr/>
          <p:nvPr/>
        </p:nvSpPr>
        <p:spPr>
          <a:xfrm>
            <a:off x="9086192" y="1456293"/>
            <a:ext cx="2267608" cy="369332"/>
          </a:xfrm>
          <a:prstGeom prst="rect">
            <a:avLst/>
          </a:prstGeom>
        </p:spPr>
        <p:txBody>
          <a:bodyPr wrap="none">
            <a:spAutoFit/>
          </a:bodyPr>
          <a:lstStyle/>
          <a:p>
            <a:r>
              <a:rPr lang="en-US" b="1" dirty="0"/>
              <a:t>Week 2 Eigenvalue.py</a:t>
            </a:r>
          </a:p>
        </p:txBody>
      </p:sp>
      <p:sp>
        <p:nvSpPr>
          <p:cNvPr id="4" name="Footer Placeholder 3">
            <a:extLst>
              <a:ext uri="{FF2B5EF4-FFF2-40B4-BE49-F238E27FC236}">
                <a16:creationId xmlns:a16="http://schemas.microsoft.com/office/drawing/2014/main" id="{F9037A78-8B69-4B8F-AC48-33672CF0599D}"/>
              </a:ext>
            </a:extLst>
          </p:cNvPr>
          <p:cNvSpPr>
            <a:spLocks noGrp="1"/>
          </p:cNvSpPr>
          <p:nvPr>
            <p:ph type="ftr" sz="quarter" idx="11"/>
          </p:nvPr>
        </p:nvSpPr>
        <p:spPr/>
        <p:txBody>
          <a:bodyPr/>
          <a:lstStyle/>
          <a:p>
            <a:r>
              <a:rPr lang="en-US"/>
              <a:t>Copyright © 2021 by Ming-Long Lam, Ph.D.</a:t>
            </a:r>
            <a:endParaRPr lang="en-US" dirty="0"/>
          </a:p>
        </p:txBody>
      </p:sp>
    </p:spTree>
    <p:extLst>
      <p:ext uri="{BB962C8B-B14F-4D97-AF65-F5344CB8AC3E}">
        <p14:creationId xmlns:p14="http://schemas.microsoft.com/office/powerpoint/2010/main" val="37465452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Orthonormalization in Python: First Principle</a:t>
            </a:r>
          </a:p>
        </p:txBody>
      </p:sp>
      <p:sp>
        <p:nvSpPr>
          <p:cNvPr id="7" name="Slide Number Placeholder 6"/>
          <p:cNvSpPr>
            <a:spLocks noGrp="1"/>
          </p:cNvSpPr>
          <p:nvPr>
            <p:ph type="sldNum" sz="quarter" idx="12"/>
          </p:nvPr>
        </p:nvSpPr>
        <p:spPr/>
        <p:txBody>
          <a:bodyPr/>
          <a:lstStyle/>
          <a:p>
            <a:fld id="{1C20BA80-1909-427C-B3BD-3DD8AEAFD5BE}" type="slidenum">
              <a:rPr lang="en-US" smtClean="0"/>
              <a:t>34</a:t>
            </a:fld>
            <a:endParaRPr lang="en-US" dirty="0"/>
          </a:p>
        </p:txBody>
      </p:sp>
      <p:sp>
        <p:nvSpPr>
          <p:cNvPr id="3" name="Content Placeholder 2"/>
          <p:cNvSpPr>
            <a:spLocks noGrp="1"/>
          </p:cNvSpPr>
          <p:nvPr>
            <p:ph idx="1"/>
          </p:nvPr>
        </p:nvSpPr>
        <p:spPr>
          <a:xfrm>
            <a:off x="838200" y="1825624"/>
            <a:ext cx="10515600" cy="4486275"/>
          </a:xfrm>
          <a:solidFill>
            <a:schemeClr val="accent6">
              <a:lumMod val="20000"/>
              <a:lumOff val="80000"/>
            </a:schemeClr>
          </a:solidFill>
          <a:ln w="19050">
            <a:solidFill>
              <a:schemeClr val="tx1"/>
            </a:solidFill>
          </a:ln>
        </p:spPr>
        <p:txBody>
          <a:bodyPr numCol="2">
            <a:noAutofit/>
          </a:bodyPr>
          <a:lstStyle/>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Input Matrix = </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[[5.1e+00 1.6e+02 8.2e+04]</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 [5.2e+00 1.7e+02 8.4e+04]</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 [5.3e+00 1.8e+02 8.6e+04]</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 [5.4e+00 1.9e+02 8.8e+04]</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 [5.5e+00 2.0e+02 9.0e+04]</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 [5.6e+00 1.1e+02 8.1e+04]</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 [5.7e+00 1.2e+02 8.3e+04]</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 [5.8e+00 1.3e+02 8.5e+04]</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 [5.9e+00 1.4e+02 8.7e+04]</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 [6.0e+00 1.5e+02 8.9e+04]]</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Number of Dimensions =  2</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Number of Rows =  10</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Number of Columns =  3</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t(x) * x = </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[[3.0885e+02 8.5600e+03 4.7480e+06]</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 [8.5600e+03 2.4850e+05 1.3305e+08]</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 [4.7480e+06 1.3305e+08 7.3185e+10]]</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Eigenvalues of x = </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 [3.53398246e-02 6.61645828e+03 7.31852422e+10]</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Eigenvectors of x = </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[[ 9.99941038e-01  1.08589624e-02 -6.48765732e-05]</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 [ 1.08588266e-02 -9.99939389e-01 -1.81799265e-03]</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 [-8.46141548e-05  1.81718097e-03 -9.99998345e-01]]</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Transformation Matrix = </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[[ 5.31914960e+00  1.33498241e-04 -2.39814890e-10]</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 [ 5.77631289e-02 -1.22930851e-02 -6.72017163e-09]</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 [-4.50101887e-04  2.23401143e-05 -3.69647288e-06]]</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The Transformed x = </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[[-0.53859115 -0.1343234  -0.30311185]</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 [-0.32924867 -0.21256067 -0.31050487]</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 [-0.1199062  -0.29079794 -0.31789788]</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 [ 0.08943628 -0.36903521 -0.32529089]</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 [ 0.29877875 -0.44727248 -0.3326839 ]</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 [-0.31707091  0.45805749 -0.29941504]</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 [-0.10772844  0.37982022 -0.30680806]</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 [ 0.10161404  0.30158295 -0.31420107]</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 [ 0.31095651  0.22334568 -0.32159408]</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 [ 0.52029899  0.1451084  -0.3289871 ]]</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Expect an Identity Matrix = </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[[ 9.99999987e-01  2.77018366e-09 -5.73498741e-13]</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 [ 2.77018366e-09  9.99999999e-01  2.81749885e-13]</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 [-5.73498741e-13  2.81749885e-13  1.00000000e+00]]</a:t>
            </a:r>
          </a:p>
        </p:txBody>
      </p:sp>
      <p:sp>
        <p:nvSpPr>
          <p:cNvPr id="5" name="Rectangle 4">
            <a:extLst>
              <a:ext uri="{FF2B5EF4-FFF2-40B4-BE49-F238E27FC236}">
                <a16:creationId xmlns:a16="http://schemas.microsoft.com/office/drawing/2014/main" id="{F3ACDDF3-9320-42C0-B495-ABD2CEBD8DFA}"/>
              </a:ext>
            </a:extLst>
          </p:cNvPr>
          <p:cNvSpPr/>
          <p:nvPr/>
        </p:nvSpPr>
        <p:spPr>
          <a:xfrm>
            <a:off x="9086192" y="1388824"/>
            <a:ext cx="2267608" cy="369332"/>
          </a:xfrm>
          <a:prstGeom prst="rect">
            <a:avLst/>
          </a:prstGeom>
        </p:spPr>
        <p:txBody>
          <a:bodyPr wrap="none">
            <a:spAutoFit/>
          </a:bodyPr>
          <a:lstStyle/>
          <a:p>
            <a:r>
              <a:rPr lang="en-US" b="1" dirty="0"/>
              <a:t>Week 2 Eigenvalue.py</a:t>
            </a:r>
          </a:p>
        </p:txBody>
      </p:sp>
      <p:sp>
        <p:nvSpPr>
          <p:cNvPr id="4" name="Rectangle 3">
            <a:extLst>
              <a:ext uri="{FF2B5EF4-FFF2-40B4-BE49-F238E27FC236}">
                <a16:creationId xmlns:a16="http://schemas.microsoft.com/office/drawing/2014/main" id="{1832CCAC-211B-40B2-958B-34A9D38AA843}"/>
              </a:ext>
            </a:extLst>
          </p:cNvPr>
          <p:cNvSpPr/>
          <p:nvPr/>
        </p:nvSpPr>
        <p:spPr>
          <a:xfrm>
            <a:off x="6251550" y="5403640"/>
            <a:ext cx="2193229" cy="369332"/>
          </a:xfrm>
          <a:prstGeom prst="rect">
            <a:avLst/>
          </a:prstGeom>
        </p:spPr>
        <p:txBody>
          <a:bodyPr wrap="none">
            <a:spAutoFit/>
          </a:bodyPr>
          <a:lstStyle/>
          <a:p>
            <a:r>
              <a:rPr lang="en-US" dirty="0"/>
              <a:t>(</a:t>
            </a:r>
            <a:r>
              <a:rPr lang="en-US" b="1" dirty="0"/>
              <a:t>XVD</a:t>
            </a:r>
            <a:r>
              <a:rPr lang="en-US" baseline="30000" dirty="0"/>
              <a:t>-1/2</a:t>
            </a:r>
            <a:r>
              <a:rPr lang="en-US" dirty="0"/>
              <a:t>)</a:t>
            </a:r>
            <a:r>
              <a:rPr lang="en-US" baseline="30000" dirty="0"/>
              <a:t>t</a:t>
            </a:r>
            <a:r>
              <a:rPr lang="en-US" dirty="0"/>
              <a:t>(</a:t>
            </a:r>
            <a:r>
              <a:rPr lang="en-US" b="1" dirty="0"/>
              <a:t>XVD</a:t>
            </a:r>
            <a:r>
              <a:rPr lang="en-US" baseline="30000" dirty="0"/>
              <a:t>-1/2</a:t>
            </a:r>
            <a:r>
              <a:rPr lang="en-US" dirty="0"/>
              <a:t>) = </a:t>
            </a:r>
            <a:r>
              <a:rPr lang="en-US" b="1" dirty="0"/>
              <a:t>I</a:t>
            </a:r>
            <a:r>
              <a:rPr lang="en-US" dirty="0"/>
              <a:t> </a:t>
            </a:r>
          </a:p>
        </p:txBody>
      </p:sp>
      <p:sp>
        <p:nvSpPr>
          <p:cNvPr id="6" name="Footer Placeholder 5">
            <a:extLst>
              <a:ext uri="{FF2B5EF4-FFF2-40B4-BE49-F238E27FC236}">
                <a16:creationId xmlns:a16="http://schemas.microsoft.com/office/drawing/2014/main" id="{969D34A1-4607-48CB-B4EC-B7320385E740}"/>
              </a:ext>
            </a:extLst>
          </p:cNvPr>
          <p:cNvSpPr>
            <a:spLocks noGrp="1"/>
          </p:cNvSpPr>
          <p:nvPr>
            <p:ph type="ftr" sz="quarter" idx="11"/>
          </p:nvPr>
        </p:nvSpPr>
        <p:spPr/>
        <p:txBody>
          <a:bodyPr/>
          <a:lstStyle/>
          <a:p>
            <a:r>
              <a:rPr lang="en-US"/>
              <a:t>Copyright © 2021 by Ming-Long Lam, Ph.D.</a:t>
            </a:r>
            <a:endParaRPr lang="en-US" dirty="0"/>
          </a:p>
        </p:txBody>
      </p:sp>
    </p:spTree>
    <p:extLst>
      <p:ext uri="{BB962C8B-B14F-4D97-AF65-F5344CB8AC3E}">
        <p14:creationId xmlns:p14="http://schemas.microsoft.com/office/powerpoint/2010/main" val="18434083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Orthonormalization in Python: SciPy Function</a:t>
            </a:r>
          </a:p>
        </p:txBody>
      </p:sp>
      <p:sp>
        <p:nvSpPr>
          <p:cNvPr id="7" name="Slide Number Placeholder 6"/>
          <p:cNvSpPr>
            <a:spLocks noGrp="1"/>
          </p:cNvSpPr>
          <p:nvPr>
            <p:ph type="sldNum" sz="quarter" idx="12"/>
          </p:nvPr>
        </p:nvSpPr>
        <p:spPr/>
        <p:txBody>
          <a:bodyPr/>
          <a:lstStyle/>
          <a:p>
            <a:fld id="{1C20BA80-1909-427C-B3BD-3DD8AEAFD5BE}" type="slidenum">
              <a:rPr lang="en-US" smtClean="0"/>
              <a:t>35</a:t>
            </a:fld>
            <a:endParaRPr lang="en-US" dirty="0"/>
          </a:p>
        </p:txBody>
      </p:sp>
      <p:sp>
        <p:nvSpPr>
          <p:cNvPr id="3" name="Content Placeholder 2"/>
          <p:cNvSpPr>
            <a:spLocks noGrp="1"/>
          </p:cNvSpPr>
          <p:nvPr>
            <p:ph idx="1"/>
          </p:nvPr>
        </p:nvSpPr>
        <p:spPr>
          <a:solidFill>
            <a:schemeClr val="accent2">
              <a:lumMod val="20000"/>
              <a:lumOff val="80000"/>
            </a:schemeClr>
          </a:solidFill>
          <a:ln w="19050">
            <a:solidFill>
              <a:schemeClr val="tx1"/>
            </a:solidFill>
          </a:ln>
        </p:spPr>
        <p:txBody>
          <a:bodyPr numCol="2">
            <a:noAutofit/>
          </a:bodyPr>
          <a:lstStyle/>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import </a:t>
            </a:r>
            <a:r>
              <a:rPr lang="en-US" sz="1200" b="1" dirty="0" err="1">
                <a:latin typeface="Courier New" panose="02070309020205020404" pitchFamily="49" charset="0"/>
                <a:cs typeface="Courier New" panose="02070309020205020404" pitchFamily="49" charset="0"/>
              </a:rPr>
              <a:t>numpy</a:t>
            </a:r>
            <a:r>
              <a:rPr lang="en-US" sz="1200" b="1" dirty="0">
                <a:latin typeface="Courier New" panose="02070309020205020404" pitchFamily="49" charset="0"/>
                <a:cs typeface="Courier New" panose="02070309020205020404" pitchFamily="49" charset="0"/>
              </a:rPr>
              <a:t> as np</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from </a:t>
            </a:r>
            <a:r>
              <a:rPr lang="en-US" sz="1200" b="1" dirty="0" err="1">
                <a:latin typeface="Courier New" panose="02070309020205020404" pitchFamily="49" charset="0"/>
                <a:cs typeface="Courier New" panose="02070309020205020404" pitchFamily="49" charset="0"/>
              </a:rPr>
              <a:t>numpy</a:t>
            </a:r>
            <a:r>
              <a:rPr lang="en-US" sz="1200" b="1" dirty="0">
                <a:latin typeface="Courier New" panose="02070309020205020404" pitchFamily="49" charset="0"/>
                <a:cs typeface="Courier New" panose="02070309020205020404" pitchFamily="49" charset="0"/>
              </a:rPr>
              <a:t> import </a:t>
            </a:r>
            <a:r>
              <a:rPr lang="en-US" sz="1200" b="1" dirty="0" err="1">
                <a:latin typeface="Courier New" panose="02070309020205020404" pitchFamily="49" charset="0"/>
                <a:cs typeface="Courier New" panose="02070309020205020404" pitchFamily="49" charset="0"/>
              </a:rPr>
              <a:t>linalg</a:t>
            </a:r>
            <a:r>
              <a:rPr lang="en-US" sz="1200" b="1" dirty="0">
                <a:latin typeface="Courier New" panose="02070309020205020404" pitchFamily="49" charset="0"/>
                <a:cs typeface="Courier New" panose="02070309020205020404" pitchFamily="49" charset="0"/>
              </a:rPr>
              <a:t> as LA</a:t>
            </a:r>
          </a:p>
          <a:p>
            <a:pPr marL="0" indent="0">
              <a:lnSpc>
                <a:spcPct val="100000"/>
              </a:lnSpc>
              <a:spcBef>
                <a:spcPts val="0"/>
              </a:spcBef>
              <a:buNone/>
            </a:pPr>
            <a:endParaRPr lang="en-US" sz="1200" b="1" dirty="0">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import pandas as </a:t>
            </a:r>
            <a:r>
              <a:rPr lang="en-US" sz="1200" b="1" dirty="0" err="1">
                <a:latin typeface="Courier New" panose="02070309020205020404" pitchFamily="49" charset="0"/>
                <a:cs typeface="Courier New" panose="02070309020205020404" pitchFamily="49" charset="0"/>
              </a:rPr>
              <a:t>pd</a:t>
            </a:r>
            <a:endParaRPr lang="en-US" sz="1200" b="1" dirty="0">
              <a:latin typeface="Courier New" panose="02070309020205020404" pitchFamily="49" charset="0"/>
              <a:cs typeface="Courier New" panose="02070309020205020404" pitchFamily="49" charset="0"/>
            </a:endParaRPr>
          </a:p>
          <a:p>
            <a:pPr marL="0" indent="0">
              <a:lnSpc>
                <a:spcPct val="100000"/>
              </a:lnSpc>
              <a:spcBef>
                <a:spcPts val="0"/>
              </a:spcBef>
              <a:buNone/>
            </a:pPr>
            <a:endParaRPr lang="en-US" sz="1200" b="1" dirty="0">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 Input the matrix X</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x = </a:t>
            </a:r>
            <a:r>
              <a:rPr lang="en-US" sz="1200" b="1" dirty="0" err="1">
                <a:latin typeface="Courier New" panose="02070309020205020404" pitchFamily="49" charset="0"/>
                <a:cs typeface="Courier New" panose="02070309020205020404" pitchFamily="49" charset="0"/>
              </a:rPr>
              <a:t>np.matrix</a:t>
            </a:r>
            <a:r>
              <a:rPr lang="en-US" sz="1200" b="1" dirty="0">
                <a:latin typeface="Courier New" panose="02070309020205020404" pitchFamily="49" charset="0"/>
                <a:cs typeface="Courier New" panose="02070309020205020404" pitchFamily="49" charset="0"/>
              </a:rPr>
              <a:t>([[5.1, 160, 82000],</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               [5.2, 170, 84000],</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               [5.3, 180, 86000],</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               [5.4, 190, 88000],</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               [5.5, 200, 90000],</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               [5.6, 110, 81000],</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               [5.7, 120, 83000],</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               [5.8, 130, 85000],</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               [5.9, 140, 87000],</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               [6.0, 150, 89000]])</a:t>
            </a:r>
          </a:p>
          <a:p>
            <a:pPr marL="0" indent="0">
              <a:lnSpc>
                <a:spcPct val="100000"/>
              </a:lnSpc>
              <a:spcBef>
                <a:spcPts val="0"/>
              </a:spcBef>
              <a:buNone/>
            </a:pPr>
            <a:endParaRPr lang="en-US" sz="1200" b="1" dirty="0">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 Orthonormalize using the </a:t>
            </a:r>
            <a:r>
              <a:rPr lang="en-US" sz="1200" b="1" dirty="0" err="1">
                <a:latin typeface="Courier New" panose="02070309020205020404" pitchFamily="49" charset="0"/>
                <a:cs typeface="Courier New" panose="02070309020205020404" pitchFamily="49" charset="0"/>
              </a:rPr>
              <a:t>orth</a:t>
            </a:r>
            <a:r>
              <a:rPr lang="en-US" sz="1200" b="1" dirty="0">
                <a:latin typeface="Courier New" panose="02070309020205020404" pitchFamily="49" charset="0"/>
                <a:cs typeface="Courier New" panose="02070309020205020404" pitchFamily="49" charset="0"/>
              </a:rPr>
              <a:t> function </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import </a:t>
            </a:r>
            <a:r>
              <a:rPr lang="en-US" sz="1200" b="1" dirty="0" err="1">
                <a:latin typeface="Courier New" panose="02070309020205020404" pitchFamily="49" charset="0"/>
                <a:cs typeface="Courier New" panose="02070309020205020404" pitchFamily="49" charset="0"/>
              </a:rPr>
              <a:t>scipy</a:t>
            </a:r>
            <a:endParaRPr lang="en-US" sz="1200" b="1" dirty="0">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from </a:t>
            </a:r>
            <a:r>
              <a:rPr lang="en-US" sz="1200" b="1" dirty="0" err="1">
                <a:latin typeface="Courier New" panose="02070309020205020404" pitchFamily="49" charset="0"/>
                <a:cs typeface="Courier New" panose="02070309020205020404" pitchFamily="49" charset="0"/>
              </a:rPr>
              <a:t>scipy</a:t>
            </a:r>
            <a:r>
              <a:rPr lang="en-US" sz="1200" b="1" dirty="0">
                <a:latin typeface="Courier New" panose="02070309020205020404" pitchFamily="49" charset="0"/>
                <a:cs typeface="Courier New" panose="02070309020205020404" pitchFamily="49" charset="0"/>
              </a:rPr>
              <a:t> import </a:t>
            </a:r>
            <a:r>
              <a:rPr lang="en-US" sz="1200" b="1" dirty="0" err="1">
                <a:latin typeface="Courier New" panose="02070309020205020404" pitchFamily="49" charset="0"/>
                <a:cs typeface="Courier New" panose="02070309020205020404" pitchFamily="49" charset="0"/>
              </a:rPr>
              <a:t>linalg</a:t>
            </a:r>
            <a:r>
              <a:rPr lang="en-US" sz="1200" b="1" dirty="0">
                <a:latin typeface="Courier New" panose="02070309020205020404" pitchFamily="49" charset="0"/>
                <a:cs typeface="Courier New" panose="02070309020205020404" pitchFamily="49" charset="0"/>
              </a:rPr>
              <a:t> as LA2</a:t>
            </a:r>
          </a:p>
          <a:p>
            <a:pPr marL="0" indent="0">
              <a:lnSpc>
                <a:spcPct val="100000"/>
              </a:lnSpc>
              <a:spcBef>
                <a:spcPts val="0"/>
              </a:spcBef>
              <a:buNone/>
            </a:pPr>
            <a:endParaRPr lang="en-US" sz="1200" b="1" dirty="0">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1200" b="1" dirty="0" err="1">
                <a:latin typeface="Courier New" panose="02070309020205020404" pitchFamily="49" charset="0"/>
                <a:cs typeface="Courier New" panose="02070309020205020404" pitchFamily="49" charset="0"/>
              </a:rPr>
              <a:t>orthx</a:t>
            </a:r>
            <a:r>
              <a:rPr lang="en-US" sz="1200" b="1" dirty="0">
                <a:latin typeface="Courier New" panose="02070309020205020404" pitchFamily="49" charset="0"/>
                <a:cs typeface="Courier New" panose="02070309020205020404" pitchFamily="49" charset="0"/>
              </a:rPr>
              <a:t> = LA2.orth(x)</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print("The orthonormalize x = \n", </a:t>
            </a:r>
            <a:r>
              <a:rPr lang="en-US" sz="1200" b="1" dirty="0" err="1">
                <a:latin typeface="Courier New" panose="02070309020205020404" pitchFamily="49" charset="0"/>
                <a:cs typeface="Courier New" panose="02070309020205020404" pitchFamily="49" charset="0"/>
              </a:rPr>
              <a:t>orthx</a:t>
            </a:r>
            <a:r>
              <a:rPr lang="en-US" sz="1200" b="1" dirty="0">
                <a:latin typeface="Courier New" panose="02070309020205020404" pitchFamily="49" charset="0"/>
                <a:cs typeface="Courier New" panose="02070309020205020404" pitchFamily="49" charset="0"/>
              </a:rPr>
              <a:t>)</a:t>
            </a:r>
          </a:p>
          <a:p>
            <a:pPr marL="0" indent="0">
              <a:lnSpc>
                <a:spcPct val="100000"/>
              </a:lnSpc>
              <a:spcBef>
                <a:spcPts val="0"/>
              </a:spcBef>
              <a:buNone/>
            </a:pPr>
            <a:endParaRPr lang="en-US" sz="1200" b="1" dirty="0">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 Check columns of the ORTH function</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check = </a:t>
            </a:r>
            <a:r>
              <a:rPr lang="en-US" sz="1200" b="1" dirty="0" err="1">
                <a:latin typeface="Courier New" panose="02070309020205020404" pitchFamily="49" charset="0"/>
                <a:cs typeface="Courier New" panose="02070309020205020404" pitchFamily="49" charset="0"/>
              </a:rPr>
              <a:t>orthx.transpose</a:t>
            </a:r>
            <a:r>
              <a:rPr lang="en-US" sz="1200" b="1" dirty="0">
                <a:latin typeface="Courier New" panose="02070309020205020404" pitchFamily="49" charset="0"/>
                <a:cs typeface="Courier New" panose="02070309020205020404" pitchFamily="49" charset="0"/>
              </a:rPr>
              <a:t>().dot(</a:t>
            </a:r>
            <a:r>
              <a:rPr lang="en-US" sz="1200" b="1" dirty="0" err="1">
                <a:latin typeface="Courier New" panose="02070309020205020404" pitchFamily="49" charset="0"/>
                <a:cs typeface="Courier New" panose="02070309020205020404" pitchFamily="49" charset="0"/>
              </a:rPr>
              <a:t>orthx</a:t>
            </a:r>
            <a:r>
              <a:rPr lang="en-US" sz="1200" b="1" dirty="0">
                <a:latin typeface="Courier New" panose="02070309020205020404" pitchFamily="49" charset="0"/>
                <a:cs typeface="Courier New" panose="02070309020205020404" pitchFamily="49" charset="0"/>
              </a:rPr>
              <a:t>)</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print("Also Expect an Identity Matrix = \n", check)</a:t>
            </a:r>
          </a:p>
        </p:txBody>
      </p:sp>
      <p:sp>
        <p:nvSpPr>
          <p:cNvPr id="9" name="Rectangle 8">
            <a:extLst>
              <a:ext uri="{FF2B5EF4-FFF2-40B4-BE49-F238E27FC236}">
                <a16:creationId xmlns:a16="http://schemas.microsoft.com/office/drawing/2014/main" id="{26BA0171-E22C-4430-A2D3-2EB71452FE31}"/>
              </a:ext>
            </a:extLst>
          </p:cNvPr>
          <p:cNvSpPr/>
          <p:nvPr/>
        </p:nvSpPr>
        <p:spPr>
          <a:xfrm>
            <a:off x="9086192" y="1411050"/>
            <a:ext cx="2267608" cy="369332"/>
          </a:xfrm>
          <a:prstGeom prst="rect">
            <a:avLst/>
          </a:prstGeom>
        </p:spPr>
        <p:txBody>
          <a:bodyPr wrap="none">
            <a:spAutoFit/>
          </a:bodyPr>
          <a:lstStyle/>
          <a:p>
            <a:r>
              <a:rPr lang="en-US" b="1" dirty="0"/>
              <a:t>Week 2 Eigenvalue.py</a:t>
            </a:r>
          </a:p>
        </p:txBody>
      </p:sp>
      <p:sp>
        <p:nvSpPr>
          <p:cNvPr id="4" name="Footer Placeholder 3">
            <a:extLst>
              <a:ext uri="{FF2B5EF4-FFF2-40B4-BE49-F238E27FC236}">
                <a16:creationId xmlns:a16="http://schemas.microsoft.com/office/drawing/2014/main" id="{8F6ED931-8433-494A-BDEB-C9912F64327D}"/>
              </a:ext>
            </a:extLst>
          </p:cNvPr>
          <p:cNvSpPr>
            <a:spLocks noGrp="1"/>
          </p:cNvSpPr>
          <p:nvPr>
            <p:ph type="ftr" sz="quarter" idx="11"/>
          </p:nvPr>
        </p:nvSpPr>
        <p:spPr/>
        <p:txBody>
          <a:bodyPr/>
          <a:lstStyle/>
          <a:p>
            <a:r>
              <a:rPr lang="en-US"/>
              <a:t>Copyright © 2021 by Ming-Long Lam, Ph.D.</a:t>
            </a:r>
            <a:endParaRPr lang="en-US" dirty="0"/>
          </a:p>
        </p:txBody>
      </p:sp>
    </p:spTree>
    <p:extLst>
      <p:ext uri="{BB962C8B-B14F-4D97-AF65-F5344CB8AC3E}">
        <p14:creationId xmlns:p14="http://schemas.microsoft.com/office/powerpoint/2010/main" val="21723383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Comparison</a:t>
            </a:r>
          </a:p>
        </p:txBody>
      </p:sp>
      <p:sp>
        <p:nvSpPr>
          <p:cNvPr id="7" name="Slide Number Placeholder 6"/>
          <p:cNvSpPr>
            <a:spLocks noGrp="1"/>
          </p:cNvSpPr>
          <p:nvPr>
            <p:ph type="sldNum" sz="quarter" idx="12"/>
          </p:nvPr>
        </p:nvSpPr>
        <p:spPr/>
        <p:txBody>
          <a:bodyPr/>
          <a:lstStyle/>
          <a:p>
            <a:fld id="{1C20BA80-1909-427C-B3BD-3DD8AEAFD5BE}" type="slidenum">
              <a:rPr lang="en-US" smtClean="0"/>
              <a:t>36</a:t>
            </a:fld>
            <a:endParaRPr lang="en-US" dirty="0"/>
          </a:p>
        </p:txBody>
      </p:sp>
      <p:sp>
        <p:nvSpPr>
          <p:cNvPr id="3" name="Content Placeholder 2"/>
          <p:cNvSpPr>
            <a:spLocks noGrp="1"/>
          </p:cNvSpPr>
          <p:nvPr>
            <p:ph idx="1"/>
          </p:nvPr>
        </p:nvSpPr>
        <p:spPr>
          <a:xfrm>
            <a:off x="838200" y="1825624"/>
            <a:ext cx="10515600" cy="3547653"/>
          </a:xfrm>
          <a:solidFill>
            <a:schemeClr val="accent6">
              <a:lumMod val="20000"/>
              <a:lumOff val="80000"/>
            </a:schemeClr>
          </a:solidFill>
          <a:ln w="19050">
            <a:solidFill>
              <a:schemeClr val="tx1"/>
            </a:solidFill>
          </a:ln>
        </p:spPr>
        <p:txBody>
          <a:bodyPr numCol="2">
            <a:noAutofit/>
          </a:bodyPr>
          <a:lstStyle/>
          <a:p>
            <a:pPr marL="0" indent="0">
              <a:lnSpc>
                <a:spcPct val="100000"/>
              </a:lnSpc>
              <a:spcBef>
                <a:spcPts val="0"/>
              </a:spcBef>
              <a:buNone/>
            </a:pPr>
            <a:r>
              <a:rPr lang="en-US" dirty="0"/>
              <a:t>First Principles</a:t>
            </a:r>
          </a:p>
          <a:p>
            <a:pPr marL="0" indent="0">
              <a:lnSpc>
                <a:spcPct val="100000"/>
              </a:lnSpc>
              <a:spcBef>
                <a:spcPts val="0"/>
              </a:spcBef>
              <a:buNone/>
            </a:pPr>
            <a:endParaRPr lang="en-US" sz="1200" dirty="0">
              <a:latin typeface="SAS Monospace" panose="020B0609020202020204" pitchFamily="49" charset="0"/>
            </a:endParaRPr>
          </a:p>
          <a:p>
            <a:pPr marL="0" indent="0">
              <a:lnSpc>
                <a:spcPct val="100000"/>
              </a:lnSpc>
              <a:spcBef>
                <a:spcPts val="0"/>
              </a:spcBef>
              <a:buNone/>
            </a:pPr>
            <a:r>
              <a:rPr lang="en-US" sz="1200" dirty="0">
                <a:latin typeface="SAS Monospace" panose="020B0609020202020204" pitchFamily="49" charset="0"/>
              </a:rPr>
              <a:t>The Transformed x = </a:t>
            </a:r>
          </a:p>
          <a:p>
            <a:pPr marL="0" indent="0">
              <a:lnSpc>
                <a:spcPct val="100000"/>
              </a:lnSpc>
              <a:spcBef>
                <a:spcPts val="0"/>
              </a:spcBef>
              <a:buNone/>
            </a:pPr>
            <a:r>
              <a:rPr lang="en-US" sz="1200" dirty="0">
                <a:latin typeface="SAS Monospace" panose="020B0609020202020204" pitchFamily="49" charset="0"/>
              </a:rPr>
              <a:t> [[-0.53859114 -0.1343234  -0.30311185]</a:t>
            </a:r>
          </a:p>
          <a:p>
            <a:pPr marL="0" indent="0">
              <a:lnSpc>
                <a:spcPct val="100000"/>
              </a:lnSpc>
              <a:spcBef>
                <a:spcPts val="0"/>
              </a:spcBef>
              <a:buNone/>
            </a:pPr>
            <a:r>
              <a:rPr lang="en-US" sz="1200" dirty="0">
                <a:latin typeface="SAS Monospace" panose="020B0609020202020204" pitchFamily="49" charset="0"/>
              </a:rPr>
              <a:t>  [-0.32924867 -0.21256067 -0.31050487]</a:t>
            </a:r>
          </a:p>
          <a:p>
            <a:pPr marL="0" indent="0">
              <a:lnSpc>
                <a:spcPct val="100000"/>
              </a:lnSpc>
              <a:spcBef>
                <a:spcPts val="0"/>
              </a:spcBef>
              <a:buNone/>
            </a:pPr>
            <a:r>
              <a:rPr lang="en-US" sz="1200" dirty="0">
                <a:latin typeface="SAS Monospace" panose="020B0609020202020204" pitchFamily="49" charset="0"/>
              </a:rPr>
              <a:t>  [-0.1199062  -0.29079794 -0.31789788]</a:t>
            </a:r>
          </a:p>
          <a:p>
            <a:pPr marL="0" indent="0">
              <a:lnSpc>
                <a:spcPct val="100000"/>
              </a:lnSpc>
              <a:spcBef>
                <a:spcPts val="0"/>
              </a:spcBef>
              <a:buNone/>
            </a:pPr>
            <a:r>
              <a:rPr lang="en-US" sz="1200" dirty="0">
                <a:latin typeface="SAS Monospace" panose="020B0609020202020204" pitchFamily="49" charset="0"/>
              </a:rPr>
              <a:t>  [ 0.08943627 -0.36903521 -0.32529089]</a:t>
            </a:r>
          </a:p>
          <a:p>
            <a:pPr marL="0" indent="0">
              <a:lnSpc>
                <a:spcPct val="100000"/>
              </a:lnSpc>
              <a:spcBef>
                <a:spcPts val="0"/>
              </a:spcBef>
              <a:buNone/>
            </a:pPr>
            <a:r>
              <a:rPr lang="en-US" sz="1200" dirty="0">
                <a:latin typeface="SAS Monospace" panose="020B0609020202020204" pitchFamily="49" charset="0"/>
              </a:rPr>
              <a:t>  [ 0.29877874 -0.44727248 -0.3326839 ]</a:t>
            </a:r>
          </a:p>
          <a:p>
            <a:pPr marL="0" indent="0">
              <a:lnSpc>
                <a:spcPct val="100000"/>
              </a:lnSpc>
              <a:spcBef>
                <a:spcPts val="0"/>
              </a:spcBef>
              <a:buNone/>
            </a:pPr>
            <a:r>
              <a:rPr lang="en-US" sz="1200" dirty="0">
                <a:latin typeface="SAS Monospace" panose="020B0609020202020204" pitchFamily="49" charset="0"/>
              </a:rPr>
              <a:t>  [-0.3170709   0.45805749 -0.29941504]</a:t>
            </a:r>
          </a:p>
          <a:p>
            <a:pPr marL="0" indent="0">
              <a:lnSpc>
                <a:spcPct val="100000"/>
              </a:lnSpc>
              <a:spcBef>
                <a:spcPts val="0"/>
              </a:spcBef>
              <a:buNone/>
            </a:pPr>
            <a:r>
              <a:rPr lang="en-US" sz="1200" dirty="0">
                <a:latin typeface="SAS Monospace" panose="020B0609020202020204" pitchFamily="49" charset="0"/>
              </a:rPr>
              <a:t>  [-0.10772843  0.37982022 -0.30680806]</a:t>
            </a:r>
          </a:p>
          <a:p>
            <a:pPr marL="0" indent="0">
              <a:lnSpc>
                <a:spcPct val="100000"/>
              </a:lnSpc>
              <a:spcBef>
                <a:spcPts val="0"/>
              </a:spcBef>
              <a:buNone/>
            </a:pPr>
            <a:r>
              <a:rPr lang="en-US" sz="1200" dirty="0">
                <a:latin typeface="SAS Monospace" panose="020B0609020202020204" pitchFamily="49" charset="0"/>
              </a:rPr>
              <a:t>  [ 0.10161404  0.30158295 -0.31420107]</a:t>
            </a:r>
          </a:p>
          <a:p>
            <a:pPr marL="0" indent="0">
              <a:lnSpc>
                <a:spcPct val="100000"/>
              </a:lnSpc>
              <a:spcBef>
                <a:spcPts val="0"/>
              </a:spcBef>
              <a:buNone/>
            </a:pPr>
            <a:r>
              <a:rPr lang="en-US" sz="1200" dirty="0">
                <a:latin typeface="SAS Monospace" panose="020B0609020202020204" pitchFamily="49" charset="0"/>
              </a:rPr>
              <a:t>  [ 0.31095651  0.22334568 -0.32159408]</a:t>
            </a:r>
          </a:p>
          <a:p>
            <a:pPr marL="0" indent="0">
              <a:lnSpc>
                <a:spcPct val="100000"/>
              </a:lnSpc>
              <a:spcBef>
                <a:spcPts val="0"/>
              </a:spcBef>
              <a:buNone/>
            </a:pPr>
            <a:r>
              <a:rPr lang="en-US" sz="1200" dirty="0">
                <a:latin typeface="SAS Monospace" panose="020B0609020202020204" pitchFamily="49" charset="0"/>
              </a:rPr>
              <a:t>  [ 0.52029898  0.1451084  -0.3289871 ]]</a:t>
            </a:r>
          </a:p>
          <a:p>
            <a:pPr marL="0" indent="0">
              <a:lnSpc>
                <a:spcPct val="100000"/>
              </a:lnSpc>
              <a:spcBef>
                <a:spcPts val="0"/>
              </a:spcBef>
              <a:buNone/>
            </a:pPr>
            <a:r>
              <a:rPr lang="en-US" sz="1200" dirty="0">
                <a:latin typeface="SAS Monospace" panose="020B0609020202020204" pitchFamily="49" charset="0"/>
              </a:rPr>
              <a:t>Expect an Identity Matrix = </a:t>
            </a:r>
          </a:p>
          <a:p>
            <a:pPr marL="0" indent="0">
              <a:lnSpc>
                <a:spcPct val="100000"/>
              </a:lnSpc>
              <a:spcBef>
                <a:spcPts val="0"/>
              </a:spcBef>
              <a:buNone/>
            </a:pPr>
            <a:r>
              <a:rPr lang="en-US" sz="1200" dirty="0">
                <a:latin typeface="SAS Monospace" panose="020B0609020202020204" pitchFamily="49" charset="0"/>
              </a:rPr>
              <a:t> [[ 9.99999953e-01  1.00405564e-08 -2.52808885e-12]</a:t>
            </a:r>
          </a:p>
          <a:p>
            <a:pPr marL="0" indent="0">
              <a:lnSpc>
                <a:spcPct val="100000"/>
              </a:lnSpc>
              <a:spcBef>
                <a:spcPts val="0"/>
              </a:spcBef>
              <a:buNone/>
            </a:pPr>
            <a:r>
              <a:rPr lang="en-US" sz="1200" dirty="0">
                <a:latin typeface="SAS Monospace" panose="020B0609020202020204" pitchFamily="49" charset="0"/>
              </a:rPr>
              <a:t>  [ 1.00405564e-08  9.99999998e-01  1.23873134e-13]</a:t>
            </a:r>
          </a:p>
          <a:p>
            <a:pPr marL="0" indent="0">
              <a:lnSpc>
                <a:spcPct val="100000"/>
              </a:lnSpc>
              <a:spcBef>
                <a:spcPts val="0"/>
              </a:spcBef>
              <a:buNone/>
            </a:pPr>
            <a:r>
              <a:rPr lang="en-US" sz="1200" dirty="0">
                <a:latin typeface="SAS Monospace" panose="020B0609020202020204" pitchFamily="49" charset="0"/>
              </a:rPr>
              <a:t>  [-2.52808885e-12  1.23873134e-13  1.00000000e+00]]</a:t>
            </a:r>
          </a:p>
          <a:p>
            <a:pPr marL="0" indent="0">
              <a:lnSpc>
                <a:spcPct val="100000"/>
              </a:lnSpc>
              <a:spcBef>
                <a:spcPts val="0"/>
              </a:spcBef>
              <a:buNone/>
            </a:pPr>
            <a:endParaRPr lang="en-US" sz="1200" dirty="0">
              <a:latin typeface="SAS Monospace" panose="020B0609020202020204" pitchFamily="49" charset="0"/>
            </a:endParaRPr>
          </a:p>
          <a:p>
            <a:pPr marL="0" indent="0">
              <a:lnSpc>
                <a:spcPct val="100000"/>
              </a:lnSpc>
              <a:spcBef>
                <a:spcPts val="0"/>
              </a:spcBef>
              <a:buNone/>
            </a:pPr>
            <a:r>
              <a:rPr lang="en-US" dirty="0"/>
              <a:t>SciPy </a:t>
            </a:r>
            <a:r>
              <a:rPr lang="en-US" dirty="0" err="1"/>
              <a:t>orth</a:t>
            </a:r>
            <a:r>
              <a:rPr lang="en-US" dirty="0"/>
              <a:t>() Function</a:t>
            </a:r>
          </a:p>
          <a:p>
            <a:pPr marL="0" indent="0">
              <a:lnSpc>
                <a:spcPct val="100000"/>
              </a:lnSpc>
              <a:spcBef>
                <a:spcPts val="0"/>
              </a:spcBef>
              <a:buNone/>
            </a:pPr>
            <a:endParaRPr lang="en-US" sz="1200" dirty="0">
              <a:latin typeface="SAS Monospace" panose="020B0609020202020204" pitchFamily="49" charset="0"/>
            </a:endParaRPr>
          </a:p>
          <a:p>
            <a:pPr marL="0" indent="0">
              <a:lnSpc>
                <a:spcPct val="100000"/>
              </a:lnSpc>
              <a:spcBef>
                <a:spcPts val="0"/>
              </a:spcBef>
              <a:buNone/>
            </a:pPr>
            <a:r>
              <a:rPr lang="pt-BR" sz="1200" dirty="0">
                <a:latin typeface="SAS Monospace" panose="020B0609020202020204" pitchFamily="49" charset="0"/>
              </a:rPr>
              <a:t>The orthonormalize x = </a:t>
            </a:r>
          </a:p>
          <a:p>
            <a:pPr marL="0" indent="0">
              <a:lnSpc>
                <a:spcPct val="100000"/>
              </a:lnSpc>
              <a:spcBef>
                <a:spcPts val="0"/>
              </a:spcBef>
              <a:buNone/>
            </a:pPr>
            <a:r>
              <a:rPr lang="pt-BR" sz="1200" dirty="0">
                <a:latin typeface="SAS Monospace" panose="020B0609020202020204" pitchFamily="49" charset="0"/>
              </a:rPr>
              <a:t>[[-0.30311185  0.1343234   0.53859115]</a:t>
            </a:r>
          </a:p>
          <a:p>
            <a:pPr marL="0" indent="0">
              <a:lnSpc>
                <a:spcPct val="100000"/>
              </a:lnSpc>
              <a:spcBef>
                <a:spcPts val="0"/>
              </a:spcBef>
              <a:buNone/>
            </a:pPr>
            <a:r>
              <a:rPr lang="pt-BR" sz="1200" dirty="0">
                <a:latin typeface="SAS Monospace" panose="020B0609020202020204" pitchFamily="49" charset="0"/>
              </a:rPr>
              <a:t> [-0.31050487  0.21256067  0.32924868]</a:t>
            </a:r>
          </a:p>
          <a:p>
            <a:pPr marL="0" indent="0">
              <a:lnSpc>
                <a:spcPct val="100000"/>
              </a:lnSpc>
              <a:spcBef>
                <a:spcPts val="0"/>
              </a:spcBef>
              <a:buNone/>
            </a:pPr>
            <a:r>
              <a:rPr lang="pt-BR" sz="1200" dirty="0">
                <a:latin typeface="SAS Monospace" panose="020B0609020202020204" pitchFamily="49" charset="0"/>
              </a:rPr>
              <a:t> [-0.31789788  0.29079794  0.1199062 ]</a:t>
            </a:r>
          </a:p>
          <a:p>
            <a:pPr marL="0" indent="0">
              <a:lnSpc>
                <a:spcPct val="100000"/>
              </a:lnSpc>
              <a:spcBef>
                <a:spcPts val="0"/>
              </a:spcBef>
              <a:buNone/>
            </a:pPr>
            <a:r>
              <a:rPr lang="pt-BR" sz="1200" dirty="0">
                <a:latin typeface="SAS Monospace" panose="020B0609020202020204" pitchFamily="49" charset="0"/>
              </a:rPr>
              <a:t> [-0.32529089  0.36903521 -0.08943628]</a:t>
            </a:r>
          </a:p>
          <a:p>
            <a:pPr marL="0" indent="0">
              <a:lnSpc>
                <a:spcPct val="100000"/>
              </a:lnSpc>
              <a:spcBef>
                <a:spcPts val="0"/>
              </a:spcBef>
              <a:buNone/>
            </a:pPr>
            <a:r>
              <a:rPr lang="pt-BR" sz="1200" dirty="0">
                <a:latin typeface="SAS Monospace" panose="020B0609020202020204" pitchFamily="49" charset="0"/>
              </a:rPr>
              <a:t> [-0.3326839   0.44727248 -0.29877875]</a:t>
            </a:r>
          </a:p>
          <a:p>
            <a:pPr marL="0" indent="0">
              <a:lnSpc>
                <a:spcPct val="100000"/>
              </a:lnSpc>
              <a:spcBef>
                <a:spcPts val="0"/>
              </a:spcBef>
              <a:buNone/>
            </a:pPr>
            <a:r>
              <a:rPr lang="pt-BR" sz="1200" dirty="0">
                <a:latin typeface="SAS Monospace" panose="020B0609020202020204" pitchFamily="49" charset="0"/>
              </a:rPr>
              <a:t> [-0.29941504 -0.45805749  0.31707091]</a:t>
            </a:r>
          </a:p>
          <a:p>
            <a:pPr marL="0" indent="0">
              <a:lnSpc>
                <a:spcPct val="100000"/>
              </a:lnSpc>
              <a:spcBef>
                <a:spcPts val="0"/>
              </a:spcBef>
              <a:buNone/>
            </a:pPr>
            <a:r>
              <a:rPr lang="pt-BR" sz="1200" dirty="0">
                <a:latin typeface="SAS Monospace" panose="020B0609020202020204" pitchFamily="49" charset="0"/>
              </a:rPr>
              <a:t> [-0.30680806 -0.37982022  0.10772844]</a:t>
            </a:r>
          </a:p>
          <a:p>
            <a:pPr marL="0" indent="0">
              <a:lnSpc>
                <a:spcPct val="100000"/>
              </a:lnSpc>
              <a:spcBef>
                <a:spcPts val="0"/>
              </a:spcBef>
              <a:buNone/>
            </a:pPr>
            <a:r>
              <a:rPr lang="pt-BR" sz="1200" dirty="0">
                <a:latin typeface="SAS Monospace" panose="020B0609020202020204" pitchFamily="49" charset="0"/>
              </a:rPr>
              <a:t> [-0.31420107 -0.30158295 -0.10161404]</a:t>
            </a:r>
          </a:p>
          <a:p>
            <a:pPr marL="0" indent="0">
              <a:lnSpc>
                <a:spcPct val="100000"/>
              </a:lnSpc>
              <a:spcBef>
                <a:spcPts val="0"/>
              </a:spcBef>
              <a:buNone/>
            </a:pPr>
            <a:r>
              <a:rPr lang="pt-BR" sz="1200" dirty="0">
                <a:latin typeface="SAS Monospace" panose="020B0609020202020204" pitchFamily="49" charset="0"/>
              </a:rPr>
              <a:t> [-0.32159408 -0.22334568 -0.31095652]</a:t>
            </a:r>
          </a:p>
          <a:p>
            <a:pPr marL="0" indent="0">
              <a:lnSpc>
                <a:spcPct val="100000"/>
              </a:lnSpc>
              <a:spcBef>
                <a:spcPts val="0"/>
              </a:spcBef>
              <a:buNone/>
            </a:pPr>
            <a:r>
              <a:rPr lang="pt-BR" sz="1200" dirty="0">
                <a:latin typeface="SAS Monospace" panose="020B0609020202020204" pitchFamily="49" charset="0"/>
              </a:rPr>
              <a:t> [-0.3289871  -0.1451084  -0.52029899]]</a:t>
            </a:r>
          </a:p>
          <a:p>
            <a:pPr marL="0" indent="0">
              <a:lnSpc>
                <a:spcPct val="100000"/>
              </a:lnSpc>
              <a:spcBef>
                <a:spcPts val="0"/>
              </a:spcBef>
              <a:buNone/>
            </a:pPr>
            <a:r>
              <a:rPr lang="pt-BR" sz="1200" dirty="0">
                <a:latin typeface="SAS Monospace" panose="020B0609020202020204" pitchFamily="49" charset="0"/>
              </a:rPr>
              <a:t>Also Expect an Identity Matrix = </a:t>
            </a:r>
          </a:p>
          <a:p>
            <a:pPr marL="0" indent="0">
              <a:lnSpc>
                <a:spcPct val="100000"/>
              </a:lnSpc>
              <a:spcBef>
                <a:spcPts val="0"/>
              </a:spcBef>
              <a:buNone/>
            </a:pPr>
            <a:r>
              <a:rPr lang="pt-BR" sz="1200" dirty="0">
                <a:latin typeface="SAS Monospace" panose="020B0609020202020204" pitchFamily="49" charset="0"/>
              </a:rPr>
              <a:t>[[ 1.00000000e+00  2.77555756e-17  1.11022302e-16]</a:t>
            </a:r>
          </a:p>
          <a:p>
            <a:pPr marL="0" indent="0">
              <a:lnSpc>
                <a:spcPct val="100000"/>
              </a:lnSpc>
              <a:spcBef>
                <a:spcPts val="0"/>
              </a:spcBef>
              <a:buNone/>
            </a:pPr>
            <a:r>
              <a:rPr lang="pt-BR" sz="1200" dirty="0">
                <a:latin typeface="SAS Monospace" panose="020B0609020202020204" pitchFamily="49" charset="0"/>
              </a:rPr>
              <a:t> [ 2.77555756e-17  1.00000000e+00 -1.11022302e-16]</a:t>
            </a:r>
          </a:p>
          <a:p>
            <a:pPr marL="0" indent="0">
              <a:lnSpc>
                <a:spcPct val="100000"/>
              </a:lnSpc>
              <a:spcBef>
                <a:spcPts val="0"/>
              </a:spcBef>
              <a:buNone/>
            </a:pPr>
            <a:r>
              <a:rPr lang="pt-BR" sz="1200" dirty="0">
                <a:latin typeface="SAS Monospace" panose="020B0609020202020204" pitchFamily="49" charset="0"/>
              </a:rPr>
              <a:t> [ 1.11022302e-16 -1.11022302e-16  1.00000000e+00]]</a:t>
            </a:r>
            <a:endParaRPr lang="en-US" sz="1200" dirty="0">
              <a:latin typeface="SAS Monospace" panose="020B0609020202020204" pitchFamily="49" charset="0"/>
            </a:endParaRPr>
          </a:p>
        </p:txBody>
      </p:sp>
      <p:sp>
        <p:nvSpPr>
          <p:cNvPr id="5" name="Rectangle 4">
            <a:extLst>
              <a:ext uri="{FF2B5EF4-FFF2-40B4-BE49-F238E27FC236}">
                <a16:creationId xmlns:a16="http://schemas.microsoft.com/office/drawing/2014/main" id="{F3ACDDF3-9320-42C0-B495-ABD2CEBD8DFA}"/>
              </a:ext>
            </a:extLst>
          </p:cNvPr>
          <p:cNvSpPr/>
          <p:nvPr/>
        </p:nvSpPr>
        <p:spPr>
          <a:xfrm>
            <a:off x="9697307" y="5942568"/>
            <a:ext cx="2267608" cy="369332"/>
          </a:xfrm>
          <a:prstGeom prst="rect">
            <a:avLst/>
          </a:prstGeom>
        </p:spPr>
        <p:txBody>
          <a:bodyPr wrap="none">
            <a:spAutoFit/>
          </a:bodyPr>
          <a:lstStyle/>
          <a:p>
            <a:r>
              <a:rPr lang="en-US" b="1" dirty="0"/>
              <a:t>Week 2 Eigenvalue.py</a:t>
            </a:r>
          </a:p>
        </p:txBody>
      </p:sp>
      <p:sp>
        <p:nvSpPr>
          <p:cNvPr id="10" name="Oval 9">
            <a:extLst>
              <a:ext uri="{FF2B5EF4-FFF2-40B4-BE49-F238E27FC236}">
                <a16:creationId xmlns:a16="http://schemas.microsoft.com/office/drawing/2014/main" id="{9DE0BC02-4825-4AFD-A94C-DD50B4ED6A64}"/>
              </a:ext>
            </a:extLst>
          </p:cNvPr>
          <p:cNvSpPr/>
          <p:nvPr/>
        </p:nvSpPr>
        <p:spPr>
          <a:xfrm>
            <a:off x="3384224" y="2469823"/>
            <a:ext cx="1225483" cy="2111604"/>
          </a:xfrm>
          <a:prstGeom prst="ellipse">
            <a:avLst/>
          </a:pr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732F70C4-F0B7-40D0-9677-FDC0F373289B}"/>
              </a:ext>
            </a:extLst>
          </p:cNvPr>
          <p:cNvSpPr/>
          <p:nvPr/>
        </p:nvSpPr>
        <p:spPr>
          <a:xfrm>
            <a:off x="6242117" y="2439186"/>
            <a:ext cx="1225483" cy="2111604"/>
          </a:xfrm>
          <a:prstGeom prst="ellipse">
            <a:avLst/>
          </a:pr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9B8B238F-0B7D-43B8-ABA8-EE65BD683DAD}"/>
              </a:ext>
            </a:extLst>
          </p:cNvPr>
          <p:cNvSpPr/>
          <p:nvPr/>
        </p:nvSpPr>
        <p:spPr>
          <a:xfrm>
            <a:off x="2271860" y="2648932"/>
            <a:ext cx="1112364" cy="1828800"/>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A5D6936A-79EF-4767-9103-32D32490F3BF}"/>
              </a:ext>
            </a:extLst>
          </p:cNvPr>
          <p:cNvSpPr/>
          <p:nvPr/>
        </p:nvSpPr>
        <p:spPr>
          <a:xfrm>
            <a:off x="7402111" y="2650503"/>
            <a:ext cx="1112364" cy="1828800"/>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72DB5A38-3909-41E7-8BDA-2515684F3C69}"/>
              </a:ext>
            </a:extLst>
          </p:cNvPr>
          <p:cNvSpPr/>
          <p:nvPr/>
        </p:nvSpPr>
        <p:spPr>
          <a:xfrm>
            <a:off x="1159496" y="2648932"/>
            <a:ext cx="1112364" cy="1828800"/>
          </a:xfrm>
          <a:prstGeom prst="roundRect">
            <a:avLst/>
          </a:prstGeom>
          <a:noFill/>
          <a:ln w="190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2DD6B6A2-513B-4CE6-AE50-D3AA5FCD80BA}"/>
              </a:ext>
            </a:extLst>
          </p:cNvPr>
          <p:cNvSpPr/>
          <p:nvPr/>
        </p:nvSpPr>
        <p:spPr>
          <a:xfrm>
            <a:off x="8495229" y="2648932"/>
            <a:ext cx="1112364" cy="1828800"/>
          </a:xfrm>
          <a:prstGeom prst="roundRect">
            <a:avLst/>
          </a:prstGeom>
          <a:noFill/>
          <a:ln w="190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Speech Bubble: Rectangle with Corners Rounded 16">
            <a:extLst>
              <a:ext uri="{FF2B5EF4-FFF2-40B4-BE49-F238E27FC236}">
                <a16:creationId xmlns:a16="http://schemas.microsoft.com/office/drawing/2014/main" id="{BAE6F276-B5A5-4ED8-B63A-734AF5F51EDD}"/>
              </a:ext>
            </a:extLst>
          </p:cNvPr>
          <p:cNvSpPr/>
          <p:nvPr/>
        </p:nvSpPr>
        <p:spPr>
          <a:xfrm>
            <a:off x="9766169" y="1825624"/>
            <a:ext cx="1266335" cy="823308"/>
          </a:xfrm>
          <a:prstGeom prst="wedgeRoundRectCallout">
            <a:avLst>
              <a:gd name="adj1" fmla="val -59543"/>
              <a:gd name="adj2" fmla="val 6364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Switched Sign</a:t>
            </a:r>
          </a:p>
        </p:txBody>
      </p:sp>
      <p:sp>
        <p:nvSpPr>
          <p:cNvPr id="4" name="Footer Placeholder 3">
            <a:extLst>
              <a:ext uri="{FF2B5EF4-FFF2-40B4-BE49-F238E27FC236}">
                <a16:creationId xmlns:a16="http://schemas.microsoft.com/office/drawing/2014/main" id="{BBCEBF29-099C-4F87-8636-6FBBA5F06972}"/>
              </a:ext>
            </a:extLst>
          </p:cNvPr>
          <p:cNvSpPr>
            <a:spLocks noGrp="1"/>
          </p:cNvSpPr>
          <p:nvPr>
            <p:ph type="ftr" sz="quarter" idx="11"/>
          </p:nvPr>
        </p:nvSpPr>
        <p:spPr/>
        <p:txBody>
          <a:bodyPr/>
          <a:lstStyle/>
          <a:p>
            <a:r>
              <a:rPr lang="en-US"/>
              <a:t>Copyright © 2021 by Ming-Long Lam, Ph.D.</a:t>
            </a:r>
            <a:endParaRPr lang="en-US" dirty="0"/>
          </a:p>
        </p:txBody>
      </p:sp>
    </p:spTree>
    <p:extLst>
      <p:ext uri="{BB962C8B-B14F-4D97-AF65-F5344CB8AC3E}">
        <p14:creationId xmlns:p14="http://schemas.microsoft.com/office/powerpoint/2010/main" val="1805360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Orthonormal Transformation</a:t>
            </a:r>
          </a:p>
        </p:txBody>
      </p:sp>
      <p:sp>
        <p:nvSpPr>
          <p:cNvPr id="7" name="Slide Number Placeholder 6"/>
          <p:cNvSpPr>
            <a:spLocks noGrp="1"/>
          </p:cNvSpPr>
          <p:nvPr>
            <p:ph type="sldNum" sz="quarter" idx="12"/>
          </p:nvPr>
        </p:nvSpPr>
        <p:spPr/>
        <p:txBody>
          <a:bodyPr/>
          <a:lstStyle/>
          <a:p>
            <a:fld id="{1C20BA80-1909-427C-B3BD-3DD8AEAFD5BE}" type="slidenum">
              <a:rPr lang="en-US" smtClean="0"/>
              <a:t>37</a:t>
            </a:fld>
            <a:endParaRPr lang="en-US" dirty="0"/>
          </a:p>
        </p:txBody>
      </p:sp>
      <mc:AlternateContent xmlns:mc="http://schemas.openxmlformats.org/markup-compatibility/2006" xmlns:a14="http://schemas.microsoft.com/office/drawing/2010/main">
        <mc:Choice Requires="a14">
          <p:graphicFrame>
            <p:nvGraphicFramePr>
              <p:cNvPr id="5" name="Content Placeholder 4">
                <a:extLst>
                  <a:ext uri="{FF2B5EF4-FFF2-40B4-BE49-F238E27FC236}">
                    <a16:creationId xmlns:a16="http://schemas.microsoft.com/office/drawing/2014/main" id="{414E0730-6C27-4FE4-88D0-950CB04C5147}"/>
                  </a:ext>
                </a:extLst>
              </p:cNvPr>
              <p:cNvGraphicFramePr>
                <a:graphicFrameLocks noGrp="1"/>
              </p:cNvGraphicFramePr>
              <p:nvPr>
                <p:ph idx="1"/>
                <p:extLst>
                  <p:ext uri="{D42A27DB-BD31-4B8C-83A1-F6EECF244321}">
                    <p14:modId xmlns:p14="http://schemas.microsoft.com/office/powerpoint/2010/main" val="91234335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xmlns="">
          <p:graphicFrame>
            <p:nvGraphicFramePr>
              <p:cNvPr id="5" name="Content Placeholder 4">
                <a:extLst>
                  <a:ext uri="{FF2B5EF4-FFF2-40B4-BE49-F238E27FC236}">
                    <a16:creationId xmlns:a16="http://schemas.microsoft.com/office/drawing/2014/main" id="{414E0730-6C27-4FE4-88D0-950CB04C5147}"/>
                  </a:ext>
                </a:extLst>
              </p:cNvPr>
              <p:cNvGraphicFramePr>
                <a:graphicFrameLocks noGrp="1"/>
              </p:cNvGraphicFramePr>
              <p:nvPr>
                <p:ph idx="1"/>
                <p:extLst>
                  <p:ext uri="{D42A27DB-BD31-4B8C-83A1-F6EECF244321}">
                    <p14:modId xmlns:p14="http://schemas.microsoft.com/office/powerpoint/2010/main" val="91234335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mc:Fallback>
      </mc:AlternateContent>
      <p:sp>
        <p:nvSpPr>
          <p:cNvPr id="4" name="Footer Placeholder 3">
            <a:extLst>
              <a:ext uri="{FF2B5EF4-FFF2-40B4-BE49-F238E27FC236}">
                <a16:creationId xmlns:a16="http://schemas.microsoft.com/office/drawing/2014/main" id="{CF23B231-A803-4BD6-8938-EF65196230B0}"/>
              </a:ext>
            </a:extLst>
          </p:cNvPr>
          <p:cNvSpPr>
            <a:spLocks noGrp="1"/>
          </p:cNvSpPr>
          <p:nvPr>
            <p:ph type="ftr" sz="quarter" idx="11"/>
          </p:nvPr>
        </p:nvSpPr>
        <p:spPr/>
        <p:txBody>
          <a:bodyPr/>
          <a:lstStyle/>
          <a:p>
            <a:r>
              <a:rPr lang="en-US"/>
              <a:t>Copyright © 2021 by Ming-Long Lam, Ph.D.</a:t>
            </a:r>
            <a:endParaRPr lang="en-US" dirty="0"/>
          </a:p>
        </p:txBody>
      </p:sp>
    </p:spTree>
    <p:extLst>
      <p:ext uri="{BB962C8B-B14F-4D97-AF65-F5344CB8AC3E}">
        <p14:creationId xmlns:p14="http://schemas.microsoft.com/office/powerpoint/2010/main" val="25614256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Want Eigenvalues that are Greater than One</a:t>
            </a:r>
          </a:p>
        </p:txBody>
      </p:sp>
      <p:sp>
        <p:nvSpPr>
          <p:cNvPr id="7" name="Slide Number Placeholder 6"/>
          <p:cNvSpPr>
            <a:spLocks noGrp="1"/>
          </p:cNvSpPr>
          <p:nvPr>
            <p:ph type="sldNum" sz="quarter" idx="12"/>
          </p:nvPr>
        </p:nvSpPr>
        <p:spPr/>
        <p:txBody>
          <a:bodyPr/>
          <a:lstStyle/>
          <a:p>
            <a:fld id="{1C20BA80-1909-427C-B3BD-3DD8AEAFD5BE}" type="slidenum">
              <a:rPr lang="en-US" smtClean="0"/>
              <a:t>38</a:t>
            </a:fld>
            <a:endParaRPr lang="en-US" dirty="0"/>
          </a:p>
        </p:txBody>
      </p:sp>
      <p:sp>
        <p:nvSpPr>
          <p:cNvPr id="3" name="Content Placeholder 2"/>
          <p:cNvSpPr>
            <a:spLocks noGrp="1"/>
          </p:cNvSpPr>
          <p:nvPr>
            <p:ph idx="1"/>
          </p:nvPr>
        </p:nvSpPr>
        <p:spPr>
          <a:xfrm>
            <a:off x="184279" y="1831781"/>
            <a:ext cx="11823441" cy="4530725"/>
          </a:xfrm>
          <a:solidFill>
            <a:schemeClr val="accent2">
              <a:lumMod val="20000"/>
              <a:lumOff val="80000"/>
            </a:schemeClr>
          </a:solidFill>
          <a:ln w="19050">
            <a:solidFill>
              <a:schemeClr val="tx1"/>
            </a:solidFill>
          </a:ln>
        </p:spPr>
        <p:txBody>
          <a:bodyPr numCol="2">
            <a:noAutofit/>
          </a:bodyPr>
          <a:lstStyle/>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import </a:t>
            </a:r>
            <a:r>
              <a:rPr lang="en-US" sz="1200" b="1" dirty="0" err="1">
                <a:latin typeface="Courier New" panose="02070309020205020404" pitchFamily="49" charset="0"/>
                <a:cs typeface="Courier New" panose="02070309020205020404" pitchFamily="49" charset="0"/>
              </a:rPr>
              <a:t>numpy</a:t>
            </a:r>
            <a:r>
              <a:rPr lang="en-US" sz="1200" b="1" dirty="0">
                <a:latin typeface="Courier New" panose="02070309020205020404" pitchFamily="49" charset="0"/>
                <a:cs typeface="Courier New" panose="02070309020205020404" pitchFamily="49" charset="0"/>
              </a:rPr>
              <a:t> as np</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from </a:t>
            </a:r>
            <a:r>
              <a:rPr lang="en-US" sz="1200" b="1" dirty="0" err="1">
                <a:latin typeface="Courier New" panose="02070309020205020404" pitchFamily="49" charset="0"/>
                <a:cs typeface="Courier New" panose="02070309020205020404" pitchFamily="49" charset="0"/>
              </a:rPr>
              <a:t>numpy</a:t>
            </a:r>
            <a:r>
              <a:rPr lang="en-US" sz="1200" b="1" dirty="0">
                <a:latin typeface="Courier New" panose="02070309020205020404" pitchFamily="49" charset="0"/>
                <a:cs typeface="Courier New" panose="02070309020205020404" pitchFamily="49" charset="0"/>
              </a:rPr>
              <a:t> import </a:t>
            </a:r>
            <a:r>
              <a:rPr lang="en-US" sz="1200" b="1" dirty="0" err="1">
                <a:latin typeface="Courier New" panose="02070309020205020404" pitchFamily="49" charset="0"/>
                <a:cs typeface="Courier New" panose="02070309020205020404" pitchFamily="49" charset="0"/>
              </a:rPr>
              <a:t>linalg</a:t>
            </a:r>
            <a:r>
              <a:rPr lang="en-US" sz="1200" b="1" dirty="0">
                <a:latin typeface="Courier New" panose="02070309020205020404" pitchFamily="49" charset="0"/>
                <a:cs typeface="Courier New" panose="02070309020205020404" pitchFamily="49" charset="0"/>
              </a:rPr>
              <a:t> as LA</a:t>
            </a:r>
          </a:p>
          <a:p>
            <a:pPr marL="0" indent="0">
              <a:lnSpc>
                <a:spcPct val="100000"/>
              </a:lnSpc>
              <a:spcBef>
                <a:spcPts val="0"/>
              </a:spcBef>
              <a:buNone/>
            </a:pPr>
            <a:endParaRPr lang="en-US" sz="1200" b="1" dirty="0">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import pandas as pd</a:t>
            </a:r>
          </a:p>
          <a:p>
            <a:pPr marL="0" indent="0">
              <a:lnSpc>
                <a:spcPct val="100000"/>
              </a:lnSpc>
              <a:spcBef>
                <a:spcPts val="0"/>
              </a:spcBef>
              <a:buNone/>
            </a:pPr>
            <a:endParaRPr lang="en-US" sz="1200" b="1" dirty="0">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 Input the matrix X</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x = </a:t>
            </a:r>
            <a:r>
              <a:rPr lang="en-US" sz="1200" b="1" dirty="0" err="1">
                <a:latin typeface="Courier New" panose="02070309020205020404" pitchFamily="49" charset="0"/>
                <a:cs typeface="Courier New" panose="02070309020205020404" pitchFamily="49" charset="0"/>
              </a:rPr>
              <a:t>np.matrix</a:t>
            </a:r>
            <a:r>
              <a:rPr lang="en-US" sz="1200" b="1" dirty="0">
                <a:latin typeface="Courier New" panose="02070309020205020404" pitchFamily="49" charset="0"/>
                <a:cs typeface="Courier New" panose="02070309020205020404" pitchFamily="49" charset="0"/>
              </a:rPr>
              <a:t>([[5.1, 160, 82000],</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               [5.2, 170, 84000],</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               [5.3, 180, 86000],</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               [5.4, 190, 88000],</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               [5.5, 200, 90000],</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               [5.6, 110, 81000],</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               [5.7, 120, 83000],</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               [5.8, 130, 85000],</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               [5.9, 140, 87000],</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               [6.0, 150, 89000]])</a:t>
            </a:r>
          </a:p>
          <a:p>
            <a:pPr marL="0" indent="0">
              <a:lnSpc>
                <a:spcPct val="100000"/>
              </a:lnSpc>
              <a:spcBef>
                <a:spcPts val="0"/>
              </a:spcBef>
              <a:buNone/>
            </a:pPr>
            <a:endParaRPr lang="en-US" sz="1200" b="1" dirty="0">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print("Input Matrix = \n", x)</a:t>
            </a:r>
          </a:p>
          <a:p>
            <a:pPr marL="0" indent="0">
              <a:lnSpc>
                <a:spcPct val="100000"/>
              </a:lnSpc>
              <a:spcBef>
                <a:spcPts val="0"/>
              </a:spcBef>
              <a:buNone/>
            </a:pPr>
            <a:endParaRPr lang="en-US" sz="1200" b="1" dirty="0">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print("Number of Dimensions = ", </a:t>
            </a:r>
            <a:r>
              <a:rPr lang="en-US" sz="1200" b="1" dirty="0" err="1">
                <a:latin typeface="Courier New" panose="02070309020205020404" pitchFamily="49" charset="0"/>
                <a:cs typeface="Courier New" panose="02070309020205020404" pitchFamily="49" charset="0"/>
              </a:rPr>
              <a:t>x.ndim</a:t>
            </a:r>
            <a:r>
              <a:rPr lang="en-US" sz="1200" b="1" dirty="0">
                <a:latin typeface="Courier New" panose="02070309020205020404" pitchFamily="49" charset="0"/>
                <a:cs typeface="Courier New" panose="02070309020205020404" pitchFamily="49" charset="0"/>
              </a:rPr>
              <a:t>)</a:t>
            </a:r>
          </a:p>
          <a:p>
            <a:pPr marL="0" indent="0">
              <a:lnSpc>
                <a:spcPct val="100000"/>
              </a:lnSpc>
              <a:spcBef>
                <a:spcPts val="0"/>
              </a:spcBef>
              <a:buNone/>
            </a:pPr>
            <a:endParaRPr lang="en-US" sz="1200" b="1" dirty="0">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print("Number of Rows = ", </a:t>
            </a:r>
            <a:r>
              <a:rPr lang="en-US" sz="1200" b="1" dirty="0" err="1">
                <a:latin typeface="Courier New" panose="02070309020205020404" pitchFamily="49" charset="0"/>
                <a:cs typeface="Courier New" panose="02070309020205020404" pitchFamily="49" charset="0"/>
              </a:rPr>
              <a:t>np.size</a:t>
            </a:r>
            <a:r>
              <a:rPr lang="en-US" sz="1200" b="1" dirty="0">
                <a:latin typeface="Courier New" panose="02070309020205020404" pitchFamily="49" charset="0"/>
                <a:cs typeface="Courier New" panose="02070309020205020404" pitchFamily="49" charset="0"/>
              </a:rPr>
              <a:t>(x,0))</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print("Number of Columns = ", </a:t>
            </a:r>
            <a:r>
              <a:rPr lang="en-US" sz="1200" b="1" dirty="0" err="1">
                <a:latin typeface="Courier New" panose="02070309020205020404" pitchFamily="49" charset="0"/>
                <a:cs typeface="Courier New" panose="02070309020205020404" pitchFamily="49" charset="0"/>
              </a:rPr>
              <a:t>np.size</a:t>
            </a:r>
            <a:r>
              <a:rPr lang="en-US" sz="1200" b="1" dirty="0">
                <a:latin typeface="Courier New" panose="02070309020205020404" pitchFamily="49" charset="0"/>
                <a:cs typeface="Courier New" panose="02070309020205020404" pitchFamily="49" charset="0"/>
              </a:rPr>
              <a:t>(x,1))</a:t>
            </a:r>
          </a:p>
          <a:p>
            <a:pPr marL="0" indent="0">
              <a:lnSpc>
                <a:spcPct val="100000"/>
              </a:lnSpc>
              <a:spcBef>
                <a:spcPts val="0"/>
              </a:spcBef>
              <a:buNone/>
            </a:pPr>
            <a:endParaRPr lang="en-US" sz="1200" b="1" dirty="0">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1200" b="1" dirty="0" err="1">
                <a:latin typeface="Courier New" panose="02070309020205020404" pitchFamily="49" charset="0"/>
                <a:cs typeface="Courier New" panose="02070309020205020404" pitchFamily="49" charset="0"/>
              </a:rPr>
              <a:t>xtx</a:t>
            </a:r>
            <a:r>
              <a:rPr lang="en-US" sz="1200" b="1" dirty="0">
                <a:latin typeface="Courier New" panose="02070309020205020404" pitchFamily="49" charset="0"/>
                <a:cs typeface="Courier New" panose="02070309020205020404" pitchFamily="49" charset="0"/>
              </a:rPr>
              <a:t> = </a:t>
            </a:r>
            <a:r>
              <a:rPr lang="en-US" sz="1200" b="1" dirty="0" err="1">
                <a:latin typeface="Courier New" panose="02070309020205020404" pitchFamily="49" charset="0"/>
                <a:cs typeface="Courier New" panose="02070309020205020404" pitchFamily="49" charset="0"/>
              </a:rPr>
              <a:t>x.transpose</a:t>
            </a:r>
            <a:r>
              <a:rPr lang="en-US" sz="1200" b="1" dirty="0">
                <a:latin typeface="Courier New" panose="02070309020205020404" pitchFamily="49" charset="0"/>
                <a:cs typeface="Courier New" panose="02070309020205020404" pitchFamily="49" charset="0"/>
              </a:rPr>
              <a:t>() * x</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print("t(x) * x = \n", </a:t>
            </a:r>
            <a:r>
              <a:rPr lang="en-US" sz="1200" b="1" dirty="0" err="1">
                <a:latin typeface="Courier New" panose="02070309020205020404" pitchFamily="49" charset="0"/>
                <a:cs typeface="Courier New" panose="02070309020205020404" pitchFamily="49" charset="0"/>
              </a:rPr>
              <a:t>xtx</a:t>
            </a:r>
            <a:r>
              <a:rPr lang="en-US" sz="1200" b="1" dirty="0">
                <a:latin typeface="Courier New" panose="02070309020205020404" pitchFamily="49" charset="0"/>
                <a:cs typeface="Courier New" panose="02070309020205020404" pitchFamily="49" charset="0"/>
              </a:rPr>
              <a:t>)</a:t>
            </a:r>
          </a:p>
          <a:p>
            <a:pPr marL="0" indent="0">
              <a:lnSpc>
                <a:spcPct val="100000"/>
              </a:lnSpc>
              <a:spcBef>
                <a:spcPts val="0"/>
              </a:spcBef>
              <a:buNone/>
            </a:pPr>
            <a:endParaRPr lang="en-US" sz="1200" b="1" dirty="0">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 Eigenvalue decomposition</a:t>
            </a:r>
          </a:p>
          <a:p>
            <a:pPr marL="0" indent="0">
              <a:lnSpc>
                <a:spcPct val="100000"/>
              </a:lnSpc>
              <a:spcBef>
                <a:spcPts val="0"/>
              </a:spcBef>
              <a:buNone/>
            </a:pPr>
            <a:r>
              <a:rPr lang="en-US" sz="1200" b="1" dirty="0" err="1">
                <a:latin typeface="Courier New" panose="02070309020205020404" pitchFamily="49" charset="0"/>
                <a:cs typeface="Courier New" panose="02070309020205020404" pitchFamily="49" charset="0"/>
              </a:rPr>
              <a:t>evals</a:t>
            </a: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evecs</a:t>
            </a:r>
            <a:r>
              <a:rPr lang="en-US" sz="1200" b="1" dirty="0">
                <a:latin typeface="Courier New" panose="02070309020205020404" pitchFamily="49" charset="0"/>
                <a:cs typeface="Courier New" panose="02070309020205020404" pitchFamily="49" charset="0"/>
              </a:rPr>
              <a:t> = </a:t>
            </a:r>
            <a:r>
              <a:rPr lang="en-US" sz="1200" b="1" dirty="0" err="1">
                <a:latin typeface="Courier New" panose="02070309020205020404" pitchFamily="49" charset="0"/>
                <a:cs typeface="Courier New" panose="02070309020205020404" pitchFamily="49" charset="0"/>
              </a:rPr>
              <a:t>LA.eigh</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xtx</a:t>
            </a:r>
            <a:r>
              <a:rPr lang="en-US" sz="1200" b="1" dirty="0">
                <a:latin typeface="Courier New" panose="02070309020205020404" pitchFamily="49" charset="0"/>
                <a:cs typeface="Courier New" panose="02070309020205020404" pitchFamily="49" charset="0"/>
              </a:rPr>
              <a:t>)</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print("Eigenvalues of x = \n", </a:t>
            </a:r>
            <a:r>
              <a:rPr lang="en-US" sz="1200" b="1" dirty="0" err="1">
                <a:latin typeface="Courier New" panose="02070309020205020404" pitchFamily="49" charset="0"/>
                <a:cs typeface="Courier New" panose="02070309020205020404" pitchFamily="49" charset="0"/>
              </a:rPr>
              <a:t>evals</a:t>
            </a:r>
            <a:r>
              <a:rPr lang="en-US" sz="1200" b="1" dirty="0">
                <a:latin typeface="Courier New" panose="02070309020205020404" pitchFamily="49" charset="0"/>
                <a:cs typeface="Courier New" panose="02070309020205020404" pitchFamily="49" charset="0"/>
              </a:rPr>
              <a:t>)</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print("Eigenvectors of x = \n",</a:t>
            </a:r>
            <a:r>
              <a:rPr lang="en-US" sz="1200" b="1" dirty="0" err="1">
                <a:latin typeface="Courier New" panose="02070309020205020404" pitchFamily="49" charset="0"/>
                <a:cs typeface="Courier New" panose="02070309020205020404" pitchFamily="49" charset="0"/>
              </a:rPr>
              <a:t>evecs</a:t>
            </a:r>
            <a:r>
              <a:rPr lang="en-US" sz="1200" b="1" dirty="0">
                <a:latin typeface="Courier New" panose="02070309020205020404" pitchFamily="49" charset="0"/>
                <a:cs typeface="Courier New" panose="02070309020205020404" pitchFamily="49" charset="0"/>
              </a:rPr>
              <a:t>)</a:t>
            </a:r>
          </a:p>
          <a:p>
            <a:pPr marL="0" indent="0">
              <a:lnSpc>
                <a:spcPct val="100000"/>
              </a:lnSpc>
              <a:spcBef>
                <a:spcPts val="0"/>
              </a:spcBef>
              <a:buNone/>
            </a:pPr>
            <a:endParaRPr lang="en-US" sz="1200" b="1" dirty="0">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1200" b="1" dirty="0">
                <a:solidFill>
                  <a:srgbClr val="FF0000"/>
                </a:solidFill>
                <a:latin typeface="Courier New" panose="02070309020205020404" pitchFamily="49" charset="0"/>
                <a:cs typeface="Courier New" panose="02070309020205020404" pitchFamily="49" charset="0"/>
              </a:rPr>
              <a:t># Want eigenvalues greater than one</a:t>
            </a:r>
          </a:p>
          <a:p>
            <a:pPr marL="0" indent="0">
              <a:lnSpc>
                <a:spcPct val="100000"/>
              </a:lnSpc>
              <a:spcBef>
                <a:spcPts val="0"/>
              </a:spcBef>
              <a:buNone/>
            </a:pPr>
            <a:r>
              <a:rPr lang="en-US" sz="1200" b="1" dirty="0">
                <a:solidFill>
                  <a:srgbClr val="FF0000"/>
                </a:solidFill>
                <a:latin typeface="Courier New" panose="02070309020205020404" pitchFamily="49" charset="0"/>
                <a:cs typeface="Courier New" panose="02070309020205020404" pitchFamily="49" charset="0"/>
              </a:rPr>
              <a:t>evals_1 = evals[evals &gt; 1.0]</a:t>
            </a:r>
          </a:p>
          <a:p>
            <a:pPr marL="0" indent="0">
              <a:lnSpc>
                <a:spcPct val="100000"/>
              </a:lnSpc>
              <a:spcBef>
                <a:spcPts val="0"/>
              </a:spcBef>
              <a:buNone/>
            </a:pPr>
            <a:r>
              <a:rPr lang="en-US" sz="1200" b="1" dirty="0">
                <a:solidFill>
                  <a:srgbClr val="FF0000"/>
                </a:solidFill>
                <a:latin typeface="Courier New" panose="02070309020205020404" pitchFamily="49" charset="0"/>
                <a:cs typeface="Courier New" panose="02070309020205020404" pitchFamily="49" charset="0"/>
              </a:rPr>
              <a:t>evecs_1 = </a:t>
            </a:r>
            <a:r>
              <a:rPr lang="en-US" sz="1200" b="1" dirty="0" err="1">
                <a:solidFill>
                  <a:srgbClr val="FF0000"/>
                </a:solidFill>
                <a:latin typeface="Courier New" panose="02070309020205020404" pitchFamily="49" charset="0"/>
                <a:cs typeface="Courier New" panose="02070309020205020404" pitchFamily="49" charset="0"/>
              </a:rPr>
              <a:t>evecs</a:t>
            </a:r>
            <a:r>
              <a:rPr lang="en-US" sz="1200" b="1" dirty="0">
                <a:solidFill>
                  <a:srgbClr val="FF0000"/>
                </a:solidFill>
                <a:latin typeface="Courier New" panose="02070309020205020404" pitchFamily="49" charset="0"/>
                <a:cs typeface="Courier New" panose="02070309020205020404" pitchFamily="49" charset="0"/>
              </a:rPr>
              <a:t>[:,evals &gt; 1.0]</a:t>
            </a:r>
          </a:p>
          <a:p>
            <a:pPr marL="0" indent="0">
              <a:lnSpc>
                <a:spcPct val="100000"/>
              </a:lnSpc>
              <a:spcBef>
                <a:spcPts val="0"/>
              </a:spcBef>
              <a:buNone/>
            </a:pPr>
            <a:endParaRPr lang="en-US" sz="1200" b="1" dirty="0">
              <a:solidFill>
                <a:srgbClr val="FF0000"/>
              </a:solidFill>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1200" b="1" dirty="0">
                <a:solidFill>
                  <a:srgbClr val="FF0000"/>
                </a:solidFill>
                <a:latin typeface="Courier New" panose="02070309020205020404" pitchFamily="49" charset="0"/>
                <a:cs typeface="Courier New" panose="02070309020205020404" pitchFamily="49" charset="0"/>
              </a:rPr>
              <a:t># Here is the transformation matrix</a:t>
            </a:r>
          </a:p>
          <a:p>
            <a:pPr marL="0" indent="0">
              <a:lnSpc>
                <a:spcPct val="100000"/>
              </a:lnSpc>
              <a:spcBef>
                <a:spcPts val="0"/>
              </a:spcBef>
              <a:buNone/>
            </a:pPr>
            <a:r>
              <a:rPr lang="en-US" sz="1200" b="1" dirty="0" err="1">
                <a:solidFill>
                  <a:srgbClr val="FF0000"/>
                </a:solidFill>
                <a:latin typeface="Courier New" panose="02070309020205020404" pitchFamily="49" charset="0"/>
                <a:cs typeface="Courier New" panose="02070309020205020404" pitchFamily="49" charset="0"/>
              </a:rPr>
              <a:t>dvals</a:t>
            </a:r>
            <a:r>
              <a:rPr lang="en-US" sz="1200" b="1" dirty="0">
                <a:solidFill>
                  <a:srgbClr val="FF0000"/>
                </a:solidFill>
                <a:latin typeface="Courier New" panose="02070309020205020404" pitchFamily="49" charset="0"/>
                <a:cs typeface="Courier New" panose="02070309020205020404" pitchFamily="49" charset="0"/>
              </a:rPr>
              <a:t> = 1.0 / </a:t>
            </a:r>
            <a:r>
              <a:rPr lang="en-US" sz="1200" b="1" dirty="0" err="1">
                <a:solidFill>
                  <a:srgbClr val="FF0000"/>
                </a:solidFill>
                <a:latin typeface="Courier New" panose="02070309020205020404" pitchFamily="49" charset="0"/>
                <a:cs typeface="Courier New" panose="02070309020205020404" pitchFamily="49" charset="0"/>
              </a:rPr>
              <a:t>numpy.sqrt</a:t>
            </a:r>
            <a:r>
              <a:rPr lang="en-US" sz="1200" b="1" dirty="0">
                <a:solidFill>
                  <a:srgbClr val="FF0000"/>
                </a:solidFill>
                <a:latin typeface="Courier New" panose="02070309020205020404" pitchFamily="49" charset="0"/>
                <a:cs typeface="Courier New" panose="02070309020205020404" pitchFamily="49" charset="0"/>
              </a:rPr>
              <a:t>(evals_1)</a:t>
            </a:r>
          </a:p>
          <a:p>
            <a:pPr marL="0" indent="0">
              <a:lnSpc>
                <a:spcPct val="100000"/>
              </a:lnSpc>
              <a:spcBef>
                <a:spcPts val="0"/>
              </a:spcBef>
              <a:buNone/>
            </a:pPr>
            <a:r>
              <a:rPr lang="en-US" sz="1200" b="1" dirty="0" err="1">
                <a:solidFill>
                  <a:srgbClr val="FF0000"/>
                </a:solidFill>
                <a:latin typeface="Courier New" panose="02070309020205020404" pitchFamily="49" charset="0"/>
                <a:cs typeface="Courier New" panose="02070309020205020404" pitchFamily="49" charset="0"/>
              </a:rPr>
              <a:t>transf</a:t>
            </a:r>
            <a:r>
              <a:rPr lang="en-US" sz="1200" b="1" dirty="0">
                <a:solidFill>
                  <a:srgbClr val="FF0000"/>
                </a:solidFill>
                <a:latin typeface="Courier New" panose="02070309020205020404" pitchFamily="49" charset="0"/>
                <a:cs typeface="Courier New" panose="02070309020205020404" pitchFamily="49" charset="0"/>
              </a:rPr>
              <a:t> = evecs_1 * </a:t>
            </a:r>
            <a:r>
              <a:rPr lang="en-US" sz="1200" b="1" dirty="0" err="1">
                <a:solidFill>
                  <a:srgbClr val="FF0000"/>
                </a:solidFill>
                <a:latin typeface="Courier New" panose="02070309020205020404" pitchFamily="49" charset="0"/>
                <a:cs typeface="Courier New" panose="02070309020205020404" pitchFamily="49" charset="0"/>
              </a:rPr>
              <a:t>numpy.diagflat</a:t>
            </a:r>
            <a:r>
              <a:rPr lang="en-US" sz="1200" b="1" dirty="0">
                <a:solidFill>
                  <a:srgbClr val="FF0000"/>
                </a:solidFill>
                <a:latin typeface="Courier New" panose="02070309020205020404" pitchFamily="49" charset="0"/>
                <a:cs typeface="Courier New" panose="02070309020205020404" pitchFamily="49" charset="0"/>
              </a:rPr>
              <a:t>(</a:t>
            </a:r>
            <a:r>
              <a:rPr lang="en-US" sz="1200" b="1" dirty="0" err="1">
                <a:solidFill>
                  <a:srgbClr val="FF0000"/>
                </a:solidFill>
                <a:latin typeface="Courier New" panose="02070309020205020404" pitchFamily="49" charset="0"/>
                <a:cs typeface="Courier New" panose="02070309020205020404" pitchFamily="49" charset="0"/>
              </a:rPr>
              <a:t>dvals</a:t>
            </a:r>
            <a:r>
              <a:rPr lang="en-US" sz="1200" b="1" dirty="0">
                <a:solidFill>
                  <a:srgbClr val="FF0000"/>
                </a:solidFill>
                <a:latin typeface="Courier New" panose="02070309020205020404" pitchFamily="49" charset="0"/>
                <a:cs typeface="Courier New" panose="02070309020205020404" pitchFamily="49" charset="0"/>
              </a:rPr>
              <a:t>)</a:t>
            </a:r>
          </a:p>
          <a:p>
            <a:pPr marL="0" indent="0">
              <a:lnSpc>
                <a:spcPct val="100000"/>
              </a:lnSpc>
              <a:spcBef>
                <a:spcPts val="0"/>
              </a:spcBef>
              <a:buNone/>
            </a:pPr>
            <a:r>
              <a:rPr lang="en-US" sz="1200" b="1" dirty="0">
                <a:solidFill>
                  <a:srgbClr val="FF0000"/>
                </a:solidFill>
                <a:latin typeface="Courier New" panose="02070309020205020404" pitchFamily="49" charset="0"/>
                <a:cs typeface="Courier New" panose="02070309020205020404" pitchFamily="49" charset="0"/>
              </a:rPr>
              <a:t>print("Transformation Matrix = \n", </a:t>
            </a:r>
            <a:r>
              <a:rPr lang="en-US" sz="1200" b="1" dirty="0" err="1">
                <a:solidFill>
                  <a:srgbClr val="FF0000"/>
                </a:solidFill>
                <a:latin typeface="Courier New" panose="02070309020205020404" pitchFamily="49" charset="0"/>
                <a:cs typeface="Courier New" panose="02070309020205020404" pitchFamily="49" charset="0"/>
              </a:rPr>
              <a:t>transf</a:t>
            </a:r>
            <a:r>
              <a:rPr lang="en-US" sz="1200" b="1" dirty="0">
                <a:solidFill>
                  <a:srgbClr val="FF0000"/>
                </a:solidFill>
                <a:latin typeface="Courier New" panose="02070309020205020404" pitchFamily="49" charset="0"/>
                <a:cs typeface="Courier New" panose="02070309020205020404" pitchFamily="49" charset="0"/>
              </a:rPr>
              <a:t>)</a:t>
            </a:r>
          </a:p>
          <a:p>
            <a:pPr marL="0" indent="0">
              <a:lnSpc>
                <a:spcPct val="100000"/>
              </a:lnSpc>
              <a:spcBef>
                <a:spcPts val="0"/>
              </a:spcBef>
              <a:buNone/>
            </a:pPr>
            <a:endParaRPr lang="en-US" sz="1200" b="1" dirty="0">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 Here is the transformed X</a:t>
            </a:r>
          </a:p>
          <a:p>
            <a:pPr marL="0" indent="0">
              <a:lnSpc>
                <a:spcPct val="100000"/>
              </a:lnSpc>
              <a:spcBef>
                <a:spcPts val="0"/>
              </a:spcBef>
              <a:buNone/>
            </a:pPr>
            <a:r>
              <a:rPr lang="en-US" sz="1200" b="1" dirty="0" err="1">
                <a:latin typeface="Courier New" panose="02070309020205020404" pitchFamily="49" charset="0"/>
                <a:cs typeface="Courier New" panose="02070309020205020404" pitchFamily="49" charset="0"/>
              </a:rPr>
              <a:t>transf_x</a:t>
            </a:r>
            <a:r>
              <a:rPr lang="en-US" sz="1200" b="1" dirty="0">
                <a:latin typeface="Courier New" panose="02070309020205020404" pitchFamily="49" charset="0"/>
                <a:cs typeface="Courier New" panose="02070309020205020404" pitchFamily="49" charset="0"/>
              </a:rPr>
              <a:t> = x * </a:t>
            </a:r>
            <a:r>
              <a:rPr lang="en-US" sz="1200" b="1" dirty="0" err="1">
                <a:latin typeface="Courier New" panose="02070309020205020404" pitchFamily="49" charset="0"/>
                <a:cs typeface="Courier New" panose="02070309020205020404" pitchFamily="49" charset="0"/>
              </a:rPr>
              <a:t>transf</a:t>
            </a:r>
            <a:r>
              <a:rPr lang="en-US" sz="1200" b="1" dirty="0">
                <a:latin typeface="Courier New" panose="02070309020205020404" pitchFamily="49" charset="0"/>
                <a:cs typeface="Courier New" panose="02070309020205020404" pitchFamily="49" charset="0"/>
              </a:rPr>
              <a:t>;</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print("The Transformed x = \n", </a:t>
            </a:r>
            <a:r>
              <a:rPr lang="en-US" sz="1200" b="1" dirty="0" err="1">
                <a:latin typeface="Courier New" panose="02070309020205020404" pitchFamily="49" charset="0"/>
                <a:cs typeface="Courier New" panose="02070309020205020404" pitchFamily="49" charset="0"/>
              </a:rPr>
              <a:t>transf_x</a:t>
            </a:r>
            <a:r>
              <a:rPr lang="en-US" sz="1200" b="1" dirty="0">
                <a:latin typeface="Courier New" panose="02070309020205020404" pitchFamily="49" charset="0"/>
                <a:cs typeface="Courier New" panose="02070309020205020404" pitchFamily="49" charset="0"/>
              </a:rPr>
              <a:t>)</a:t>
            </a:r>
          </a:p>
          <a:p>
            <a:pPr marL="0" indent="0">
              <a:lnSpc>
                <a:spcPct val="100000"/>
              </a:lnSpc>
              <a:spcBef>
                <a:spcPts val="0"/>
              </a:spcBef>
              <a:buNone/>
            </a:pPr>
            <a:endParaRPr lang="en-US" sz="1200" b="1" dirty="0">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 Check columns of transformed X</a:t>
            </a:r>
          </a:p>
          <a:p>
            <a:pPr marL="0" indent="0">
              <a:lnSpc>
                <a:spcPct val="100000"/>
              </a:lnSpc>
              <a:spcBef>
                <a:spcPts val="0"/>
              </a:spcBef>
              <a:buNone/>
            </a:pPr>
            <a:r>
              <a:rPr lang="en-US" sz="1200" b="1" dirty="0" err="1">
                <a:latin typeface="Courier New" panose="02070309020205020404" pitchFamily="49" charset="0"/>
                <a:cs typeface="Courier New" panose="02070309020205020404" pitchFamily="49" charset="0"/>
              </a:rPr>
              <a:t>xtx</a:t>
            </a:r>
            <a:r>
              <a:rPr lang="en-US" sz="1200" b="1" dirty="0">
                <a:latin typeface="Courier New" panose="02070309020205020404" pitchFamily="49" charset="0"/>
                <a:cs typeface="Courier New" panose="02070309020205020404" pitchFamily="49" charset="0"/>
              </a:rPr>
              <a:t> = </a:t>
            </a:r>
            <a:r>
              <a:rPr lang="en-US" sz="1200" b="1" dirty="0" err="1">
                <a:latin typeface="Courier New" panose="02070309020205020404" pitchFamily="49" charset="0"/>
                <a:cs typeface="Courier New" panose="02070309020205020404" pitchFamily="49" charset="0"/>
              </a:rPr>
              <a:t>transf_x.transpose</a:t>
            </a:r>
            <a:r>
              <a:rPr lang="en-US" sz="1200" b="1" dirty="0">
                <a:latin typeface="Courier New" panose="02070309020205020404" pitchFamily="49" charset="0"/>
                <a:cs typeface="Courier New" panose="02070309020205020404" pitchFamily="49" charset="0"/>
              </a:rPr>
              <a:t>() * </a:t>
            </a:r>
            <a:r>
              <a:rPr lang="en-US" sz="1200" b="1" dirty="0" err="1">
                <a:latin typeface="Courier New" panose="02070309020205020404" pitchFamily="49" charset="0"/>
                <a:cs typeface="Courier New" panose="02070309020205020404" pitchFamily="49" charset="0"/>
              </a:rPr>
              <a:t>transf_x</a:t>
            </a:r>
            <a:r>
              <a:rPr lang="en-US" sz="1200" b="1" dirty="0">
                <a:latin typeface="Courier New" panose="02070309020205020404" pitchFamily="49" charset="0"/>
                <a:cs typeface="Courier New" panose="02070309020205020404" pitchFamily="49" charset="0"/>
              </a:rPr>
              <a:t>;</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print("Expect an Identity Matrix = \n", </a:t>
            </a:r>
            <a:r>
              <a:rPr lang="en-US" sz="1200" b="1" dirty="0" err="1">
                <a:latin typeface="Courier New" panose="02070309020205020404" pitchFamily="49" charset="0"/>
                <a:cs typeface="Courier New" panose="02070309020205020404" pitchFamily="49" charset="0"/>
              </a:rPr>
              <a:t>xtx</a:t>
            </a:r>
            <a:r>
              <a:rPr lang="en-US" sz="1200" b="1" dirty="0">
                <a:latin typeface="Courier New" panose="02070309020205020404" pitchFamily="49" charset="0"/>
                <a:cs typeface="Courier New" panose="02070309020205020404" pitchFamily="49" charset="0"/>
              </a:rPr>
              <a:t>)</a:t>
            </a:r>
          </a:p>
        </p:txBody>
      </p:sp>
      <p:sp>
        <p:nvSpPr>
          <p:cNvPr id="9" name="Rectangle 8">
            <a:extLst>
              <a:ext uri="{FF2B5EF4-FFF2-40B4-BE49-F238E27FC236}">
                <a16:creationId xmlns:a16="http://schemas.microsoft.com/office/drawing/2014/main" id="{26BA0171-E22C-4430-A2D3-2EB71452FE31}"/>
              </a:ext>
            </a:extLst>
          </p:cNvPr>
          <p:cNvSpPr/>
          <p:nvPr/>
        </p:nvSpPr>
        <p:spPr>
          <a:xfrm>
            <a:off x="8477735" y="1456293"/>
            <a:ext cx="2990562" cy="369332"/>
          </a:xfrm>
          <a:prstGeom prst="rect">
            <a:avLst/>
          </a:prstGeom>
        </p:spPr>
        <p:txBody>
          <a:bodyPr wrap="none">
            <a:spAutoFit/>
          </a:bodyPr>
          <a:lstStyle/>
          <a:p>
            <a:r>
              <a:rPr lang="en-US" b="1" dirty="0"/>
              <a:t>Week 2 Eigenvalue Special.py</a:t>
            </a:r>
          </a:p>
        </p:txBody>
      </p:sp>
      <p:sp>
        <p:nvSpPr>
          <p:cNvPr id="4" name="Footer Placeholder 3">
            <a:extLst>
              <a:ext uri="{FF2B5EF4-FFF2-40B4-BE49-F238E27FC236}">
                <a16:creationId xmlns:a16="http://schemas.microsoft.com/office/drawing/2014/main" id="{F9037A78-8B69-4B8F-AC48-33672CF0599D}"/>
              </a:ext>
            </a:extLst>
          </p:cNvPr>
          <p:cNvSpPr>
            <a:spLocks noGrp="1"/>
          </p:cNvSpPr>
          <p:nvPr>
            <p:ph type="ftr" sz="quarter" idx="11"/>
          </p:nvPr>
        </p:nvSpPr>
        <p:spPr/>
        <p:txBody>
          <a:bodyPr/>
          <a:lstStyle/>
          <a:p>
            <a:r>
              <a:rPr lang="en-US"/>
              <a:t>Copyright © 2021 by Ming-Long Lam, Ph.D.</a:t>
            </a:r>
            <a:endParaRPr lang="en-US" dirty="0"/>
          </a:p>
        </p:txBody>
      </p:sp>
    </p:spTree>
    <p:extLst>
      <p:ext uri="{BB962C8B-B14F-4D97-AF65-F5344CB8AC3E}">
        <p14:creationId xmlns:p14="http://schemas.microsoft.com/office/powerpoint/2010/main" val="11541616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Orthonormalization in Python: First Principle</a:t>
            </a:r>
          </a:p>
        </p:txBody>
      </p:sp>
      <p:sp>
        <p:nvSpPr>
          <p:cNvPr id="7" name="Slide Number Placeholder 6"/>
          <p:cNvSpPr>
            <a:spLocks noGrp="1"/>
          </p:cNvSpPr>
          <p:nvPr>
            <p:ph type="sldNum" sz="quarter" idx="12"/>
          </p:nvPr>
        </p:nvSpPr>
        <p:spPr/>
        <p:txBody>
          <a:bodyPr/>
          <a:lstStyle/>
          <a:p>
            <a:fld id="{1C20BA80-1909-427C-B3BD-3DD8AEAFD5BE}" type="slidenum">
              <a:rPr lang="en-US" smtClean="0"/>
              <a:t>39</a:t>
            </a:fld>
            <a:endParaRPr lang="en-US" dirty="0"/>
          </a:p>
        </p:txBody>
      </p:sp>
      <p:sp>
        <p:nvSpPr>
          <p:cNvPr id="3" name="Content Placeholder 2"/>
          <p:cNvSpPr>
            <a:spLocks noGrp="1"/>
          </p:cNvSpPr>
          <p:nvPr>
            <p:ph idx="1"/>
          </p:nvPr>
        </p:nvSpPr>
        <p:spPr>
          <a:xfrm>
            <a:off x="838200" y="1825624"/>
            <a:ext cx="10515600" cy="4486275"/>
          </a:xfrm>
          <a:solidFill>
            <a:schemeClr val="accent6">
              <a:lumMod val="20000"/>
              <a:lumOff val="80000"/>
            </a:schemeClr>
          </a:solidFill>
          <a:ln w="19050">
            <a:solidFill>
              <a:schemeClr val="tx1"/>
            </a:solidFill>
          </a:ln>
        </p:spPr>
        <p:txBody>
          <a:bodyPr numCol="2">
            <a:noAutofit/>
          </a:bodyPr>
          <a:lstStyle/>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Input Matrix = </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[[5.1e+00 1.6e+02 8.2e+04]</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 [5.2e+00 1.7e+02 8.4e+04]</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 [5.3e+00 1.8e+02 8.6e+04]</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 [5.4e+00 1.9e+02 8.8e+04]</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 [5.5e+00 2.0e+02 9.0e+04]</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 [5.6e+00 1.1e+02 8.1e+04]</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 [5.7e+00 1.2e+02 8.3e+04]</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 [5.8e+00 1.3e+02 8.5e+04]</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 [5.9e+00 1.4e+02 8.7e+04]</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 [6.0e+00 1.5e+02 8.9e+04]]</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Number of Dimensions =  2</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Number of Rows =  10</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Number of Columns =  3</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t(x) * x = </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[[3.0885e+02 8.5600e+03 4.7480e+06]</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 [8.5600e+03 2.4850e+05 1.3305e+08]</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 [4.7480e+06 1.3305e+08 7.3185e+10]]</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Eigenvalues of x = </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 [3.53398234e-02 6.61645827e+03 7.31852422e+10]</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Eigenvectors of x = </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[[ 9.99941038e-01  1.08589624e-02 -6.48765732e-05]</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 [ 1.08588266e-02 -9.99939389e-01 -1.81799265e-03]</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 [-8.46141549e-05  1.81718097e-03 -9.99998345e-01]]</a:t>
            </a:r>
          </a:p>
          <a:p>
            <a:pPr marL="0" indent="0">
              <a:lnSpc>
                <a:spcPct val="100000"/>
              </a:lnSpc>
              <a:spcBef>
                <a:spcPts val="0"/>
              </a:spcBef>
              <a:buNone/>
            </a:pPr>
            <a:r>
              <a:rPr lang="pt-BR" sz="1200" b="1" dirty="0">
                <a:latin typeface="Courier New" panose="02070309020205020404" pitchFamily="49" charset="0"/>
                <a:cs typeface="Courier New" panose="02070309020205020404" pitchFamily="49" charset="0"/>
              </a:rPr>
              <a:t>Transformation Matrix = </a:t>
            </a:r>
          </a:p>
          <a:p>
            <a:pPr marL="0" indent="0">
              <a:lnSpc>
                <a:spcPct val="100000"/>
              </a:lnSpc>
              <a:spcBef>
                <a:spcPts val="0"/>
              </a:spcBef>
              <a:buNone/>
            </a:pPr>
            <a:r>
              <a:rPr lang="pt-BR" sz="1200" b="1" dirty="0">
                <a:latin typeface="Courier New" panose="02070309020205020404" pitchFamily="49" charset="0"/>
                <a:cs typeface="Courier New" panose="02070309020205020404" pitchFamily="49" charset="0"/>
              </a:rPr>
              <a:t>[[ 1.33498241e-04 -2.39814890e-10]</a:t>
            </a:r>
          </a:p>
          <a:p>
            <a:pPr marL="0" indent="0">
              <a:lnSpc>
                <a:spcPct val="100000"/>
              </a:lnSpc>
              <a:spcBef>
                <a:spcPts val="0"/>
              </a:spcBef>
              <a:buNone/>
            </a:pPr>
            <a:r>
              <a:rPr lang="pt-BR" sz="1200" b="1" dirty="0">
                <a:latin typeface="Courier New" panose="02070309020205020404" pitchFamily="49" charset="0"/>
                <a:cs typeface="Courier New" panose="02070309020205020404" pitchFamily="49" charset="0"/>
              </a:rPr>
              <a:t> [-1.22930851e-02 -6.72017163e-09]</a:t>
            </a:r>
          </a:p>
          <a:p>
            <a:pPr marL="0" indent="0">
              <a:lnSpc>
                <a:spcPct val="100000"/>
              </a:lnSpc>
              <a:spcBef>
                <a:spcPts val="0"/>
              </a:spcBef>
              <a:buNone/>
            </a:pPr>
            <a:r>
              <a:rPr lang="pt-BR" sz="1200" b="1" dirty="0">
                <a:latin typeface="Courier New" panose="02070309020205020404" pitchFamily="49" charset="0"/>
                <a:cs typeface="Courier New" panose="02070309020205020404" pitchFamily="49" charset="0"/>
              </a:rPr>
              <a:t> [ 2.23401143e-05 -3.69647288e-06]]</a:t>
            </a:r>
          </a:p>
          <a:p>
            <a:pPr marL="0" indent="0">
              <a:lnSpc>
                <a:spcPct val="100000"/>
              </a:lnSpc>
              <a:spcBef>
                <a:spcPts val="0"/>
              </a:spcBef>
              <a:buNone/>
            </a:pPr>
            <a:r>
              <a:rPr lang="pt-BR" sz="1200" b="1" dirty="0">
                <a:latin typeface="Courier New" panose="02070309020205020404" pitchFamily="49" charset="0"/>
                <a:cs typeface="Courier New" panose="02070309020205020404" pitchFamily="49" charset="0"/>
              </a:rPr>
              <a:t>The Transformed x = </a:t>
            </a:r>
          </a:p>
          <a:p>
            <a:pPr marL="0" indent="0">
              <a:lnSpc>
                <a:spcPct val="100000"/>
              </a:lnSpc>
              <a:spcBef>
                <a:spcPts val="0"/>
              </a:spcBef>
              <a:buNone/>
            </a:pPr>
            <a:r>
              <a:rPr lang="pt-BR" sz="1200" b="1" dirty="0">
                <a:latin typeface="Courier New" panose="02070309020205020404" pitchFamily="49" charset="0"/>
                <a:cs typeface="Courier New" panose="02070309020205020404" pitchFamily="49" charset="0"/>
              </a:rPr>
              <a:t>[[-0.1343234  -0.30311185]</a:t>
            </a:r>
          </a:p>
          <a:p>
            <a:pPr marL="0" indent="0">
              <a:lnSpc>
                <a:spcPct val="100000"/>
              </a:lnSpc>
              <a:spcBef>
                <a:spcPts val="0"/>
              </a:spcBef>
              <a:buNone/>
            </a:pPr>
            <a:r>
              <a:rPr lang="pt-BR" sz="1200" b="1" dirty="0">
                <a:latin typeface="Courier New" panose="02070309020205020404" pitchFamily="49" charset="0"/>
                <a:cs typeface="Courier New" panose="02070309020205020404" pitchFamily="49" charset="0"/>
              </a:rPr>
              <a:t> [-0.21256067 -0.31050487]</a:t>
            </a:r>
          </a:p>
          <a:p>
            <a:pPr marL="0" indent="0">
              <a:lnSpc>
                <a:spcPct val="100000"/>
              </a:lnSpc>
              <a:spcBef>
                <a:spcPts val="0"/>
              </a:spcBef>
              <a:buNone/>
            </a:pPr>
            <a:r>
              <a:rPr lang="pt-BR" sz="1200" b="1" dirty="0">
                <a:latin typeface="Courier New" panose="02070309020205020404" pitchFamily="49" charset="0"/>
                <a:cs typeface="Courier New" panose="02070309020205020404" pitchFamily="49" charset="0"/>
              </a:rPr>
              <a:t> [-0.29079794 -0.31789788]</a:t>
            </a:r>
          </a:p>
          <a:p>
            <a:pPr marL="0" indent="0">
              <a:lnSpc>
                <a:spcPct val="100000"/>
              </a:lnSpc>
              <a:spcBef>
                <a:spcPts val="0"/>
              </a:spcBef>
              <a:buNone/>
            </a:pPr>
            <a:r>
              <a:rPr lang="pt-BR" sz="1200" b="1" dirty="0">
                <a:latin typeface="Courier New" panose="02070309020205020404" pitchFamily="49" charset="0"/>
                <a:cs typeface="Courier New" panose="02070309020205020404" pitchFamily="49" charset="0"/>
              </a:rPr>
              <a:t> [-0.36903521 -0.32529089]</a:t>
            </a:r>
          </a:p>
          <a:p>
            <a:pPr marL="0" indent="0">
              <a:lnSpc>
                <a:spcPct val="100000"/>
              </a:lnSpc>
              <a:spcBef>
                <a:spcPts val="0"/>
              </a:spcBef>
              <a:buNone/>
            </a:pPr>
            <a:r>
              <a:rPr lang="pt-BR" sz="1200" b="1" dirty="0">
                <a:latin typeface="Courier New" panose="02070309020205020404" pitchFamily="49" charset="0"/>
                <a:cs typeface="Courier New" panose="02070309020205020404" pitchFamily="49" charset="0"/>
              </a:rPr>
              <a:t> [-0.44727248 -0.3326839 ]</a:t>
            </a:r>
          </a:p>
          <a:p>
            <a:pPr marL="0" indent="0">
              <a:lnSpc>
                <a:spcPct val="100000"/>
              </a:lnSpc>
              <a:spcBef>
                <a:spcPts val="0"/>
              </a:spcBef>
              <a:buNone/>
            </a:pPr>
            <a:r>
              <a:rPr lang="pt-BR" sz="1200" b="1" dirty="0">
                <a:latin typeface="Courier New" panose="02070309020205020404" pitchFamily="49" charset="0"/>
                <a:cs typeface="Courier New" panose="02070309020205020404" pitchFamily="49" charset="0"/>
              </a:rPr>
              <a:t> [ 0.45805749 -0.29941504]</a:t>
            </a:r>
          </a:p>
          <a:p>
            <a:pPr marL="0" indent="0">
              <a:lnSpc>
                <a:spcPct val="100000"/>
              </a:lnSpc>
              <a:spcBef>
                <a:spcPts val="0"/>
              </a:spcBef>
              <a:buNone/>
            </a:pPr>
            <a:r>
              <a:rPr lang="pt-BR" sz="1200" b="1" dirty="0">
                <a:latin typeface="Courier New" panose="02070309020205020404" pitchFamily="49" charset="0"/>
                <a:cs typeface="Courier New" panose="02070309020205020404" pitchFamily="49" charset="0"/>
              </a:rPr>
              <a:t> [ 0.37982022 -0.30680806]</a:t>
            </a:r>
          </a:p>
          <a:p>
            <a:pPr marL="0" indent="0">
              <a:lnSpc>
                <a:spcPct val="100000"/>
              </a:lnSpc>
              <a:spcBef>
                <a:spcPts val="0"/>
              </a:spcBef>
              <a:buNone/>
            </a:pPr>
            <a:r>
              <a:rPr lang="pt-BR" sz="1200" b="1" dirty="0">
                <a:latin typeface="Courier New" panose="02070309020205020404" pitchFamily="49" charset="0"/>
                <a:cs typeface="Courier New" panose="02070309020205020404" pitchFamily="49" charset="0"/>
              </a:rPr>
              <a:t> [ 0.30158295 -0.31420107]</a:t>
            </a:r>
          </a:p>
          <a:p>
            <a:pPr marL="0" indent="0">
              <a:lnSpc>
                <a:spcPct val="100000"/>
              </a:lnSpc>
              <a:spcBef>
                <a:spcPts val="0"/>
              </a:spcBef>
              <a:buNone/>
            </a:pPr>
            <a:r>
              <a:rPr lang="pt-BR" sz="1200" b="1" dirty="0">
                <a:latin typeface="Courier New" panose="02070309020205020404" pitchFamily="49" charset="0"/>
                <a:cs typeface="Courier New" panose="02070309020205020404" pitchFamily="49" charset="0"/>
              </a:rPr>
              <a:t> [ 0.22334568 -0.32159408]</a:t>
            </a:r>
          </a:p>
          <a:p>
            <a:pPr marL="0" indent="0">
              <a:lnSpc>
                <a:spcPct val="100000"/>
              </a:lnSpc>
              <a:spcBef>
                <a:spcPts val="0"/>
              </a:spcBef>
              <a:buNone/>
            </a:pPr>
            <a:r>
              <a:rPr lang="pt-BR" sz="1200" b="1" dirty="0">
                <a:latin typeface="Courier New" panose="02070309020205020404" pitchFamily="49" charset="0"/>
                <a:cs typeface="Courier New" panose="02070309020205020404" pitchFamily="49" charset="0"/>
              </a:rPr>
              <a:t> [ 0.1451084  -0.3289871 ]]</a:t>
            </a:r>
          </a:p>
          <a:p>
            <a:pPr marL="0" indent="0">
              <a:lnSpc>
                <a:spcPct val="100000"/>
              </a:lnSpc>
              <a:spcBef>
                <a:spcPts val="0"/>
              </a:spcBef>
              <a:buNone/>
            </a:pPr>
            <a:r>
              <a:rPr lang="pt-BR" sz="1200" b="1" dirty="0">
                <a:latin typeface="Courier New" panose="02070309020205020404" pitchFamily="49" charset="0"/>
                <a:cs typeface="Courier New" panose="02070309020205020404" pitchFamily="49" charset="0"/>
              </a:rPr>
              <a:t>Expect an Identity Matrix = </a:t>
            </a:r>
          </a:p>
          <a:p>
            <a:pPr marL="0" indent="0">
              <a:lnSpc>
                <a:spcPct val="100000"/>
              </a:lnSpc>
              <a:spcBef>
                <a:spcPts val="0"/>
              </a:spcBef>
              <a:buNone/>
            </a:pPr>
            <a:r>
              <a:rPr lang="pt-BR" sz="1200" b="1" dirty="0">
                <a:latin typeface="Courier New" panose="02070309020205020404" pitchFamily="49" charset="0"/>
                <a:cs typeface="Courier New" panose="02070309020205020404" pitchFamily="49" charset="0"/>
              </a:rPr>
              <a:t>[[9.99999999e-01 2.81722129e-13]</a:t>
            </a:r>
          </a:p>
          <a:p>
            <a:pPr marL="0" indent="0">
              <a:lnSpc>
                <a:spcPct val="100000"/>
              </a:lnSpc>
              <a:spcBef>
                <a:spcPts val="0"/>
              </a:spcBef>
              <a:buNone/>
            </a:pPr>
            <a:r>
              <a:rPr lang="pt-BR" sz="1200" b="1" dirty="0">
                <a:latin typeface="Courier New" panose="02070309020205020404" pitchFamily="49" charset="0"/>
                <a:cs typeface="Courier New" panose="02070309020205020404" pitchFamily="49" charset="0"/>
              </a:rPr>
              <a:t> [2.81722129e-13 1.00000000e+00]]</a:t>
            </a:r>
            <a:endParaRPr lang="en-US" sz="1200" b="1" dirty="0">
              <a:latin typeface="Courier New" panose="02070309020205020404" pitchFamily="49" charset="0"/>
              <a:cs typeface="Courier New" panose="02070309020205020404" pitchFamily="49" charset="0"/>
            </a:endParaRPr>
          </a:p>
        </p:txBody>
      </p:sp>
      <p:sp>
        <p:nvSpPr>
          <p:cNvPr id="5" name="Rectangle 4">
            <a:extLst>
              <a:ext uri="{FF2B5EF4-FFF2-40B4-BE49-F238E27FC236}">
                <a16:creationId xmlns:a16="http://schemas.microsoft.com/office/drawing/2014/main" id="{F3ACDDF3-9320-42C0-B495-ABD2CEBD8DFA}"/>
              </a:ext>
            </a:extLst>
          </p:cNvPr>
          <p:cNvSpPr/>
          <p:nvPr/>
        </p:nvSpPr>
        <p:spPr>
          <a:xfrm>
            <a:off x="8444779" y="1388824"/>
            <a:ext cx="2990562" cy="369332"/>
          </a:xfrm>
          <a:prstGeom prst="rect">
            <a:avLst/>
          </a:prstGeom>
        </p:spPr>
        <p:txBody>
          <a:bodyPr wrap="none">
            <a:spAutoFit/>
          </a:bodyPr>
          <a:lstStyle/>
          <a:p>
            <a:r>
              <a:rPr lang="en-US" b="1" dirty="0"/>
              <a:t>Week 2 Eigenvalue Special.py</a:t>
            </a:r>
          </a:p>
        </p:txBody>
      </p:sp>
      <p:sp>
        <p:nvSpPr>
          <p:cNvPr id="4" name="Rectangle 3">
            <a:extLst>
              <a:ext uri="{FF2B5EF4-FFF2-40B4-BE49-F238E27FC236}">
                <a16:creationId xmlns:a16="http://schemas.microsoft.com/office/drawing/2014/main" id="{1832CCAC-211B-40B2-958B-34A9D38AA843}"/>
              </a:ext>
            </a:extLst>
          </p:cNvPr>
          <p:cNvSpPr/>
          <p:nvPr/>
        </p:nvSpPr>
        <p:spPr>
          <a:xfrm>
            <a:off x="6251550" y="5403640"/>
            <a:ext cx="2193229" cy="369332"/>
          </a:xfrm>
          <a:prstGeom prst="rect">
            <a:avLst/>
          </a:prstGeom>
        </p:spPr>
        <p:txBody>
          <a:bodyPr wrap="none">
            <a:spAutoFit/>
          </a:bodyPr>
          <a:lstStyle/>
          <a:p>
            <a:r>
              <a:rPr lang="en-US" dirty="0"/>
              <a:t>(</a:t>
            </a:r>
            <a:r>
              <a:rPr lang="en-US" b="1" dirty="0"/>
              <a:t>XVD</a:t>
            </a:r>
            <a:r>
              <a:rPr lang="en-US" baseline="30000" dirty="0"/>
              <a:t>-1/2</a:t>
            </a:r>
            <a:r>
              <a:rPr lang="en-US" dirty="0"/>
              <a:t>)</a:t>
            </a:r>
            <a:r>
              <a:rPr lang="en-US" baseline="30000" dirty="0"/>
              <a:t>t</a:t>
            </a:r>
            <a:r>
              <a:rPr lang="en-US" dirty="0"/>
              <a:t>(</a:t>
            </a:r>
            <a:r>
              <a:rPr lang="en-US" b="1" dirty="0"/>
              <a:t>XVD</a:t>
            </a:r>
            <a:r>
              <a:rPr lang="en-US" baseline="30000" dirty="0"/>
              <a:t>-1/2</a:t>
            </a:r>
            <a:r>
              <a:rPr lang="en-US" dirty="0"/>
              <a:t>) = </a:t>
            </a:r>
            <a:r>
              <a:rPr lang="en-US" b="1" dirty="0"/>
              <a:t>I</a:t>
            </a:r>
            <a:r>
              <a:rPr lang="en-US" dirty="0"/>
              <a:t> </a:t>
            </a:r>
          </a:p>
        </p:txBody>
      </p:sp>
      <p:sp>
        <p:nvSpPr>
          <p:cNvPr id="6" name="Footer Placeholder 5">
            <a:extLst>
              <a:ext uri="{FF2B5EF4-FFF2-40B4-BE49-F238E27FC236}">
                <a16:creationId xmlns:a16="http://schemas.microsoft.com/office/drawing/2014/main" id="{969D34A1-4607-48CB-B4EC-B7320385E740}"/>
              </a:ext>
            </a:extLst>
          </p:cNvPr>
          <p:cNvSpPr>
            <a:spLocks noGrp="1"/>
          </p:cNvSpPr>
          <p:nvPr>
            <p:ph type="ftr" sz="quarter" idx="11"/>
          </p:nvPr>
        </p:nvSpPr>
        <p:spPr/>
        <p:txBody>
          <a:bodyPr/>
          <a:lstStyle/>
          <a:p>
            <a:r>
              <a:rPr lang="en-US"/>
              <a:t>Copyright © 2021 by Ming-Long Lam, Ph.D.</a:t>
            </a:r>
            <a:endParaRPr lang="en-US" dirty="0"/>
          </a:p>
        </p:txBody>
      </p:sp>
      <p:sp>
        <p:nvSpPr>
          <p:cNvPr id="8" name="Speech Bubble: Oval 7">
            <a:extLst>
              <a:ext uri="{FF2B5EF4-FFF2-40B4-BE49-F238E27FC236}">
                <a16:creationId xmlns:a16="http://schemas.microsoft.com/office/drawing/2014/main" id="{BB6BE733-9FBE-4E22-801B-7B8E153AD183}"/>
              </a:ext>
            </a:extLst>
          </p:cNvPr>
          <p:cNvSpPr/>
          <p:nvPr/>
        </p:nvSpPr>
        <p:spPr>
          <a:xfrm>
            <a:off x="9227975" y="2400121"/>
            <a:ext cx="2743200" cy="2146041"/>
          </a:xfrm>
          <a:prstGeom prst="wedgeEllipseCallout">
            <a:avLst>
              <a:gd name="adj1" fmla="val -72874"/>
              <a:gd name="adj2" fmla="val 26848"/>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Did you spot any differences when compared with previous results?</a:t>
            </a:r>
          </a:p>
        </p:txBody>
      </p:sp>
    </p:spTree>
    <p:extLst>
      <p:ext uri="{BB962C8B-B14F-4D97-AF65-F5344CB8AC3E}">
        <p14:creationId xmlns:p14="http://schemas.microsoft.com/office/powerpoint/2010/main" val="34238941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Memory-Based Learning (</a:t>
            </a:r>
            <a:r>
              <a:rPr lang="en-US" b="1">
                <a:solidFill>
                  <a:schemeClr val="bg1"/>
                </a:solidFill>
              </a:rPr>
              <a:t>MBL) in Law</a:t>
            </a:r>
            <a:endParaRPr lang="en-US" b="1" dirty="0">
              <a:solidFill>
                <a:schemeClr val="bg1"/>
              </a:solidFill>
            </a:endParaRPr>
          </a:p>
        </p:txBody>
      </p:sp>
      <p:sp>
        <p:nvSpPr>
          <p:cNvPr id="7" name="Slide Number Placeholder 6"/>
          <p:cNvSpPr>
            <a:spLocks noGrp="1"/>
          </p:cNvSpPr>
          <p:nvPr>
            <p:ph type="sldNum" sz="quarter" idx="12"/>
          </p:nvPr>
        </p:nvSpPr>
        <p:spPr/>
        <p:txBody>
          <a:bodyPr/>
          <a:lstStyle/>
          <a:p>
            <a:fld id="{1C20BA80-1909-427C-B3BD-3DD8AEAFD5BE}" type="slidenum">
              <a:rPr lang="en-US" smtClean="0"/>
              <a:t>4</a:t>
            </a:fld>
            <a:endParaRPr lang="en-US" dirty="0"/>
          </a:p>
        </p:txBody>
      </p:sp>
      <p:sp>
        <p:nvSpPr>
          <p:cNvPr id="3" name="Content Placeholder 2"/>
          <p:cNvSpPr>
            <a:spLocks noGrp="1"/>
          </p:cNvSpPr>
          <p:nvPr>
            <p:ph idx="1"/>
          </p:nvPr>
        </p:nvSpPr>
        <p:spPr/>
        <p:txBody>
          <a:bodyPr>
            <a:normAutofit/>
          </a:bodyPr>
          <a:lstStyle/>
          <a:p>
            <a:pPr marL="0" indent="0">
              <a:buNone/>
            </a:pPr>
            <a:r>
              <a:rPr lang="en-US" b="1" dirty="0"/>
              <a:t>Legal Precedents</a:t>
            </a:r>
            <a:r>
              <a:rPr lang="en-US" dirty="0"/>
              <a:t>:</a:t>
            </a:r>
          </a:p>
          <a:p>
            <a:r>
              <a:rPr lang="en-US" b="1" dirty="0"/>
              <a:t>Precedent</a:t>
            </a:r>
            <a:r>
              <a:rPr lang="en-US" dirty="0"/>
              <a:t> refers to a court decision that is considered as authority for deciding subsequent cases involving identical or similar facts, or similar legal issues.</a:t>
            </a:r>
          </a:p>
          <a:p>
            <a:r>
              <a:rPr lang="en-US" b="1" dirty="0"/>
              <a:t>Precedent</a:t>
            </a:r>
            <a:r>
              <a:rPr lang="en-US" dirty="0"/>
              <a:t> ensures that individuals in similar situations are treated by judges alike instead of based on a particular judge’s personal views.</a:t>
            </a:r>
          </a:p>
          <a:p>
            <a:r>
              <a:rPr lang="en-US" b="1" dirty="0"/>
              <a:t>Precedent</a:t>
            </a:r>
            <a:r>
              <a:rPr lang="en-US" dirty="0"/>
              <a:t> is generally established by a series of decisions.  Sometimes, a single decision can create precedent.</a:t>
            </a:r>
          </a:p>
        </p:txBody>
      </p:sp>
      <p:sp>
        <p:nvSpPr>
          <p:cNvPr id="4" name="Footer Placeholder 3">
            <a:extLst>
              <a:ext uri="{FF2B5EF4-FFF2-40B4-BE49-F238E27FC236}">
                <a16:creationId xmlns:a16="http://schemas.microsoft.com/office/drawing/2014/main" id="{48584CA1-2DF5-4128-A764-E90337EE2096}"/>
              </a:ext>
            </a:extLst>
          </p:cNvPr>
          <p:cNvSpPr>
            <a:spLocks noGrp="1"/>
          </p:cNvSpPr>
          <p:nvPr>
            <p:ph type="ftr" sz="quarter" idx="11"/>
          </p:nvPr>
        </p:nvSpPr>
        <p:spPr/>
        <p:txBody>
          <a:bodyPr/>
          <a:lstStyle/>
          <a:p>
            <a:r>
              <a:rPr lang="en-US"/>
              <a:t>Copyright © 2021 by Ming-Long Lam, Ph.D.</a:t>
            </a:r>
            <a:endParaRPr lang="en-US" dirty="0"/>
          </a:p>
        </p:txBody>
      </p:sp>
    </p:spTree>
    <p:extLst>
      <p:ext uri="{BB962C8B-B14F-4D97-AF65-F5344CB8AC3E}">
        <p14:creationId xmlns:p14="http://schemas.microsoft.com/office/powerpoint/2010/main" val="177383549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77573" y="1383728"/>
            <a:ext cx="4368602" cy="1009655"/>
          </a:xfrm>
        </p:spPr>
        <p:txBody>
          <a:bodyPr anchor="b">
            <a:normAutofit/>
          </a:bodyPr>
          <a:lstStyle/>
          <a:p>
            <a:r>
              <a:rPr lang="en-US" sz="5400" b="1" dirty="0">
                <a:solidFill>
                  <a:schemeClr val="bg1"/>
                </a:solidFill>
              </a:rPr>
              <a:t>Pop Quiz 1</a:t>
            </a:r>
          </a:p>
        </p:txBody>
      </p:sp>
      <p:sp>
        <p:nvSpPr>
          <p:cNvPr id="15"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40080" y="2806648"/>
            <a:ext cx="4243589" cy="3386919"/>
          </a:xfrm>
        </p:spPr>
        <p:txBody>
          <a:bodyPr>
            <a:normAutofit/>
          </a:bodyPr>
          <a:lstStyle/>
          <a:p>
            <a:pPr>
              <a:lnSpc>
                <a:spcPct val="100000"/>
              </a:lnSpc>
              <a:spcBef>
                <a:spcPts val="600"/>
              </a:spcBef>
            </a:pPr>
            <a:r>
              <a:rPr lang="en-US" sz="2400" dirty="0"/>
              <a:t>Online on Blackboard</a:t>
            </a:r>
          </a:p>
          <a:p>
            <a:pPr>
              <a:lnSpc>
                <a:spcPct val="100000"/>
              </a:lnSpc>
              <a:spcBef>
                <a:spcPts val="600"/>
              </a:spcBef>
            </a:pPr>
            <a:r>
              <a:rPr lang="en-US" sz="2400" dirty="0"/>
              <a:t>One question</a:t>
            </a:r>
          </a:p>
          <a:p>
            <a:pPr>
              <a:lnSpc>
                <a:spcPct val="100000"/>
              </a:lnSpc>
              <a:spcBef>
                <a:spcPts val="600"/>
              </a:spcBef>
            </a:pPr>
            <a:r>
              <a:rPr lang="en-US" sz="2400" dirty="0"/>
              <a:t>Two bonus points</a:t>
            </a:r>
          </a:p>
          <a:p>
            <a:pPr>
              <a:lnSpc>
                <a:spcPct val="100000"/>
              </a:lnSpc>
              <a:spcBef>
                <a:spcPts val="600"/>
              </a:spcBef>
            </a:pPr>
            <a:r>
              <a:rPr lang="en-US" sz="2400" dirty="0"/>
              <a:t>Make up to two attempts</a:t>
            </a:r>
          </a:p>
          <a:p>
            <a:pPr>
              <a:lnSpc>
                <a:spcPct val="100000"/>
              </a:lnSpc>
              <a:spcBef>
                <a:spcPts val="600"/>
              </a:spcBef>
            </a:pPr>
            <a:r>
              <a:rPr lang="en-US" sz="2400" dirty="0"/>
              <a:t>Take the highest score</a:t>
            </a:r>
          </a:p>
          <a:p>
            <a:pPr>
              <a:lnSpc>
                <a:spcPct val="100000"/>
              </a:lnSpc>
              <a:spcBef>
                <a:spcPts val="600"/>
              </a:spcBef>
            </a:pPr>
            <a:r>
              <a:rPr lang="en-US" sz="2400" dirty="0"/>
              <a:t>Answer before 12:00 Noon on January 29, 2021</a:t>
            </a:r>
          </a:p>
        </p:txBody>
      </p:sp>
      <p:pic>
        <p:nvPicPr>
          <p:cNvPr id="8" name="Picture 7">
            <a:extLst>
              <a:ext uri="{FF2B5EF4-FFF2-40B4-BE49-F238E27FC236}">
                <a16:creationId xmlns:a16="http://schemas.microsoft.com/office/drawing/2014/main" id="{B7D6EEE0-39EA-43F1-A55C-B16E8D0E08C9}"/>
              </a:ext>
            </a:extLst>
          </p:cNvPr>
          <p:cNvPicPr>
            <a:picLocks noChangeAspect="1"/>
          </p:cNvPicPr>
          <p:nvPr/>
        </p:nvPicPr>
        <p:blipFill rotWithShape="1">
          <a:blip r:embed="rId3"/>
          <a:srcRect l="9323" r="10434"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4" name="Footer Placeholder 3">
            <a:extLst>
              <a:ext uri="{FF2B5EF4-FFF2-40B4-BE49-F238E27FC236}">
                <a16:creationId xmlns:a16="http://schemas.microsoft.com/office/drawing/2014/main" id="{BEB61F86-7FB2-403F-B761-146378044C69}"/>
              </a:ext>
            </a:extLst>
          </p:cNvPr>
          <p:cNvSpPr>
            <a:spLocks noGrp="1"/>
          </p:cNvSpPr>
          <p:nvPr>
            <p:ph type="ftr" sz="quarter" idx="11"/>
          </p:nvPr>
        </p:nvSpPr>
        <p:spPr>
          <a:xfrm>
            <a:off x="6248400" y="6356350"/>
            <a:ext cx="4114800" cy="365125"/>
          </a:xfrm>
        </p:spPr>
        <p:txBody>
          <a:bodyPr>
            <a:normAutofit/>
          </a:bodyPr>
          <a:lstStyle/>
          <a:p>
            <a:pPr algn="l">
              <a:spcAft>
                <a:spcPts val="600"/>
              </a:spcAft>
            </a:pPr>
            <a:r>
              <a:rPr lang="en-US">
                <a:solidFill>
                  <a:srgbClr val="FFFFFF"/>
                </a:solidFill>
              </a:rPr>
              <a:t>Copyright © 2021 by Ming-Long Lam, Ph.D.</a:t>
            </a:r>
          </a:p>
        </p:txBody>
      </p:sp>
      <p:sp>
        <p:nvSpPr>
          <p:cNvPr id="7" name="Slide Number Placeholder 6"/>
          <p:cNvSpPr>
            <a:spLocks noGrp="1"/>
          </p:cNvSpPr>
          <p:nvPr>
            <p:ph type="sldNum" sz="quarter" idx="12"/>
          </p:nvPr>
        </p:nvSpPr>
        <p:spPr>
          <a:xfrm>
            <a:off x="10439400" y="6356350"/>
            <a:ext cx="914400" cy="365125"/>
          </a:xfrm>
        </p:spPr>
        <p:txBody>
          <a:bodyPr>
            <a:normAutofit/>
          </a:bodyPr>
          <a:lstStyle/>
          <a:p>
            <a:pPr>
              <a:spcAft>
                <a:spcPts val="600"/>
              </a:spcAft>
            </a:pPr>
            <a:fld id="{1C20BA80-1909-427C-B3BD-3DD8AEAFD5BE}" type="slidenum">
              <a:rPr lang="en-US">
                <a:solidFill>
                  <a:srgbClr val="FFFFFF"/>
                </a:solidFill>
              </a:rPr>
              <a:pPr>
                <a:spcAft>
                  <a:spcPts val="600"/>
                </a:spcAft>
              </a:pPr>
              <a:t>40</a:t>
            </a:fld>
            <a:endParaRPr lang="en-US">
              <a:solidFill>
                <a:srgbClr val="FFFFFF"/>
              </a:solidFill>
            </a:endParaRPr>
          </a:p>
        </p:txBody>
      </p:sp>
    </p:spTree>
    <p:extLst>
      <p:ext uri="{BB962C8B-B14F-4D97-AF65-F5344CB8AC3E}">
        <p14:creationId xmlns:p14="http://schemas.microsoft.com/office/powerpoint/2010/main" val="37921803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Number of Neighbors</a:t>
            </a:r>
          </a:p>
        </p:txBody>
      </p:sp>
      <p:sp>
        <p:nvSpPr>
          <p:cNvPr id="7" name="Slide Number Placeholder 6"/>
          <p:cNvSpPr>
            <a:spLocks noGrp="1"/>
          </p:cNvSpPr>
          <p:nvPr>
            <p:ph type="sldNum" sz="quarter" idx="12"/>
          </p:nvPr>
        </p:nvSpPr>
        <p:spPr/>
        <p:txBody>
          <a:bodyPr/>
          <a:lstStyle/>
          <a:p>
            <a:fld id="{1C20BA80-1909-427C-B3BD-3DD8AEAFD5BE}" type="slidenum">
              <a:rPr lang="en-US" smtClean="0"/>
              <a:t>41</a:t>
            </a:fld>
            <a:endParaRPr lang="en-US" dirty="0"/>
          </a:p>
        </p:txBody>
      </p:sp>
      <p:sp>
        <p:nvSpPr>
          <p:cNvPr id="3" name="Content Placeholder 2"/>
          <p:cNvSpPr>
            <a:spLocks noGrp="1"/>
          </p:cNvSpPr>
          <p:nvPr>
            <p:ph idx="1"/>
          </p:nvPr>
        </p:nvSpPr>
        <p:spPr>
          <a:xfrm>
            <a:off x="838200" y="1825625"/>
            <a:ext cx="5086350" cy="4351338"/>
          </a:xfrm>
        </p:spPr>
        <p:txBody>
          <a:bodyPr>
            <a:normAutofit fontScale="92500" lnSpcReduction="10000"/>
          </a:bodyPr>
          <a:lstStyle/>
          <a:p>
            <a:r>
              <a:rPr lang="en-US" dirty="0"/>
              <a:t>The </a:t>
            </a:r>
            <a:r>
              <a:rPr lang="en-US" i="1" dirty="0"/>
              <a:t>k</a:t>
            </a:r>
            <a:r>
              <a:rPr lang="en-US" dirty="0"/>
              <a:t> value must be an integer greater than zero</a:t>
            </a:r>
          </a:p>
          <a:p>
            <a:r>
              <a:rPr lang="en-US" dirty="0"/>
              <a:t>The choice can be subjective</a:t>
            </a:r>
          </a:p>
          <a:p>
            <a:r>
              <a:rPr lang="en-US" dirty="0"/>
              <a:t>If </a:t>
            </a:r>
            <a:r>
              <a:rPr lang="en-US" i="1" dirty="0"/>
              <a:t>k</a:t>
            </a:r>
            <a:r>
              <a:rPr lang="en-US" dirty="0"/>
              <a:t> is too small (say 1), then the results are either sensitive to noise observations or biased.</a:t>
            </a:r>
          </a:p>
          <a:p>
            <a:r>
              <a:rPr lang="en-US" dirty="0"/>
              <a:t>If </a:t>
            </a:r>
            <a:r>
              <a:rPr lang="en-US" i="1" dirty="0"/>
              <a:t>k</a:t>
            </a:r>
            <a:r>
              <a:rPr lang="en-US" dirty="0"/>
              <a:t> is too large (say 50), then the neighborhood may include observations which may cause more distraction than adding information.</a:t>
            </a:r>
          </a:p>
        </p:txBody>
      </p:sp>
      <p:pic>
        <p:nvPicPr>
          <p:cNvPr id="5" name="Picture 4"/>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6091237" y="1857375"/>
            <a:ext cx="5943600" cy="3722606"/>
          </a:xfrm>
          <a:prstGeom prst="rect">
            <a:avLst/>
          </a:prstGeom>
          <a:solidFill>
            <a:srgbClr val="25BAE4"/>
          </a:solidFill>
        </p:spPr>
      </p:pic>
      <p:sp>
        <p:nvSpPr>
          <p:cNvPr id="4" name="Footer Placeholder 3">
            <a:extLst>
              <a:ext uri="{FF2B5EF4-FFF2-40B4-BE49-F238E27FC236}">
                <a16:creationId xmlns:a16="http://schemas.microsoft.com/office/drawing/2014/main" id="{BEB61F86-7FB2-403F-B761-146378044C69}"/>
              </a:ext>
            </a:extLst>
          </p:cNvPr>
          <p:cNvSpPr>
            <a:spLocks noGrp="1"/>
          </p:cNvSpPr>
          <p:nvPr>
            <p:ph type="ftr" sz="quarter" idx="11"/>
          </p:nvPr>
        </p:nvSpPr>
        <p:spPr/>
        <p:txBody>
          <a:bodyPr/>
          <a:lstStyle/>
          <a:p>
            <a:r>
              <a:rPr lang="en-US"/>
              <a:t>Copyright © 2021 by Ming-Long Lam, Ph.D.</a:t>
            </a:r>
            <a:endParaRPr lang="en-US" dirty="0"/>
          </a:p>
        </p:txBody>
      </p:sp>
    </p:spTree>
    <p:extLst>
      <p:ext uri="{BB962C8B-B14F-4D97-AF65-F5344CB8AC3E}">
        <p14:creationId xmlns:p14="http://schemas.microsoft.com/office/powerpoint/2010/main" val="21106394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Determine the Number of Neighbors</a:t>
            </a:r>
          </a:p>
        </p:txBody>
      </p:sp>
      <p:sp>
        <p:nvSpPr>
          <p:cNvPr id="7" name="Slide Number Placeholder 6"/>
          <p:cNvSpPr>
            <a:spLocks noGrp="1"/>
          </p:cNvSpPr>
          <p:nvPr>
            <p:ph type="sldNum" sz="quarter" idx="12"/>
          </p:nvPr>
        </p:nvSpPr>
        <p:spPr/>
        <p:txBody>
          <a:bodyPr/>
          <a:lstStyle/>
          <a:p>
            <a:fld id="{1C20BA80-1909-427C-B3BD-3DD8AEAFD5BE}" type="slidenum">
              <a:rPr lang="en-US" smtClean="0"/>
              <a:t>42</a:t>
            </a:fld>
            <a:endParaRPr lang="en-US" dirty="0"/>
          </a:p>
        </p:txBody>
      </p:sp>
      <p:graphicFrame>
        <p:nvGraphicFramePr>
          <p:cNvPr id="4" name="Diagram 3">
            <a:extLst>
              <a:ext uri="{FF2B5EF4-FFF2-40B4-BE49-F238E27FC236}">
                <a16:creationId xmlns:a16="http://schemas.microsoft.com/office/drawing/2014/main" id="{46744297-707E-42A9-98CC-E15260578BE0}"/>
              </a:ext>
            </a:extLst>
          </p:cNvPr>
          <p:cNvGraphicFramePr/>
          <p:nvPr/>
        </p:nvGraphicFramePr>
        <p:xfrm>
          <a:off x="951322" y="1809947"/>
          <a:ext cx="10021478" cy="42341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Footer Placeholder 2">
            <a:extLst>
              <a:ext uri="{FF2B5EF4-FFF2-40B4-BE49-F238E27FC236}">
                <a16:creationId xmlns:a16="http://schemas.microsoft.com/office/drawing/2014/main" id="{CD4525B9-2F4E-4939-9DAA-334BE3720C13}"/>
              </a:ext>
            </a:extLst>
          </p:cNvPr>
          <p:cNvSpPr>
            <a:spLocks noGrp="1"/>
          </p:cNvSpPr>
          <p:nvPr>
            <p:ph type="ftr" sz="quarter" idx="11"/>
          </p:nvPr>
        </p:nvSpPr>
        <p:spPr/>
        <p:txBody>
          <a:bodyPr/>
          <a:lstStyle/>
          <a:p>
            <a:r>
              <a:rPr lang="en-US"/>
              <a:t>Copyright © 2021 by Ming-Long Lam, Ph.D.</a:t>
            </a:r>
            <a:endParaRPr lang="en-US" dirty="0"/>
          </a:p>
        </p:txBody>
      </p:sp>
    </p:spTree>
    <p:extLst>
      <p:ext uri="{BB962C8B-B14F-4D97-AF65-F5344CB8AC3E}">
        <p14:creationId xmlns:p14="http://schemas.microsoft.com/office/powerpoint/2010/main" val="69945021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Number of Neighbors</a:t>
            </a:r>
          </a:p>
        </p:txBody>
      </p:sp>
      <p:sp>
        <p:nvSpPr>
          <p:cNvPr id="7" name="Slide Number Placeholder 6"/>
          <p:cNvSpPr>
            <a:spLocks noGrp="1"/>
          </p:cNvSpPr>
          <p:nvPr>
            <p:ph type="sldNum" sz="quarter" idx="12"/>
          </p:nvPr>
        </p:nvSpPr>
        <p:spPr/>
        <p:txBody>
          <a:bodyPr/>
          <a:lstStyle/>
          <a:p>
            <a:fld id="{1C20BA80-1909-427C-B3BD-3DD8AEAFD5BE}" type="slidenum">
              <a:rPr lang="en-US" smtClean="0"/>
              <a:t>43</a:t>
            </a:fld>
            <a:endParaRPr lang="en-US" dirty="0"/>
          </a:p>
        </p:txBody>
      </p:sp>
      <p:sp>
        <p:nvSpPr>
          <p:cNvPr id="3" name="Content Placeholder 2"/>
          <p:cNvSpPr>
            <a:spLocks noGrp="1"/>
          </p:cNvSpPr>
          <p:nvPr>
            <p:ph idx="1"/>
          </p:nvPr>
        </p:nvSpPr>
        <p:spPr/>
        <p:txBody>
          <a:bodyPr>
            <a:normAutofit/>
          </a:bodyPr>
          <a:lstStyle/>
          <a:p>
            <a:pPr marL="0" indent="0">
              <a:buNone/>
            </a:pPr>
            <a:r>
              <a:rPr lang="en-US" b="1" dirty="0"/>
              <a:t>Grid Search for the Number of Neighbors</a:t>
            </a:r>
            <a:r>
              <a:rPr lang="en-US" dirty="0"/>
              <a:t>:</a:t>
            </a:r>
          </a:p>
          <a:p>
            <a:r>
              <a:rPr lang="en-US" dirty="0"/>
              <a:t>Select a range of integers, say 1 ≤ </a:t>
            </a:r>
            <a:r>
              <a:rPr lang="en-US" i="1" dirty="0"/>
              <a:t>k</a:t>
            </a:r>
            <a:r>
              <a:rPr lang="en-US" dirty="0"/>
              <a:t> ≤ 20</a:t>
            </a:r>
          </a:p>
          <a:p>
            <a:pPr lvl="1"/>
            <a:r>
              <a:rPr lang="en-US" dirty="0"/>
              <a:t>Choose the lower bound based on your idea of the minimum number of neighbors to make up a community</a:t>
            </a:r>
          </a:p>
          <a:p>
            <a:pPr lvl="1"/>
            <a:r>
              <a:rPr lang="en-US" dirty="0"/>
              <a:t>Choose the upper bound according to your ability to comprehend that many numbers of neighbors</a:t>
            </a:r>
          </a:p>
          <a:p>
            <a:r>
              <a:rPr lang="en-US" dirty="0"/>
              <a:t>Run the Nearest Neighbors algorithm for each value of </a:t>
            </a:r>
            <a:r>
              <a:rPr lang="en-US" i="1" dirty="0"/>
              <a:t>k</a:t>
            </a:r>
            <a:r>
              <a:rPr lang="en-US" dirty="0"/>
              <a:t> and obtain predicted values of the target variable</a:t>
            </a:r>
          </a:p>
          <a:p>
            <a:r>
              <a:rPr lang="en-US" dirty="0"/>
              <a:t>Select </a:t>
            </a:r>
            <a:r>
              <a:rPr lang="en-US" u="sng" dirty="0"/>
              <a:t>your</a:t>
            </a:r>
            <a:r>
              <a:rPr lang="en-US" dirty="0"/>
              <a:t> value of </a:t>
            </a:r>
            <a:r>
              <a:rPr lang="en-US" i="1" dirty="0"/>
              <a:t>k</a:t>
            </a:r>
            <a:r>
              <a:rPr lang="en-US" dirty="0"/>
              <a:t> such that the predicted values most “match” the observed values of the target variable</a:t>
            </a:r>
            <a:endParaRPr lang="en-US" i="1" dirty="0"/>
          </a:p>
          <a:p>
            <a:endParaRPr lang="en-US" dirty="0"/>
          </a:p>
        </p:txBody>
      </p:sp>
      <p:sp>
        <p:nvSpPr>
          <p:cNvPr id="4" name="Footer Placeholder 3">
            <a:extLst>
              <a:ext uri="{FF2B5EF4-FFF2-40B4-BE49-F238E27FC236}">
                <a16:creationId xmlns:a16="http://schemas.microsoft.com/office/drawing/2014/main" id="{D65A57A8-A141-4E90-9CDA-60093473CFAC}"/>
              </a:ext>
            </a:extLst>
          </p:cNvPr>
          <p:cNvSpPr>
            <a:spLocks noGrp="1"/>
          </p:cNvSpPr>
          <p:nvPr>
            <p:ph type="ftr" sz="quarter" idx="11"/>
          </p:nvPr>
        </p:nvSpPr>
        <p:spPr/>
        <p:txBody>
          <a:bodyPr/>
          <a:lstStyle/>
          <a:p>
            <a:r>
              <a:rPr lang="en-US"/>
              <a:t>Copyright © 2021 by Ming-Long Lam, Ph.D.</a:t>
            </a:r>
            <a:endParaRPr lang="en-US" dirty="0"/>
          </a:p>
        </p:txBody>
      </p:sp>
    </p:spTree>
    <p:extLst>
      <p:ext uri="{BB962C8B-B14F-4D97-AF65-F5344CB8AC3E}">
        <p14:creationId xmlns:p14="http://schemas.microsoft.com/office/powerpoint/2010/main" val="167472935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Classification or Prediction</a:t>
            </a:r>
          </a:p>
        </p:txBody>
      </p:sp>
      <p:sp>
        <p:nvSpPr>
          <p:cNvPr id="7" name="Slide Number Placeholder 6"/>
          <p:cNvSpPr>
            <a:spLocks noGrp="1"/>
          </p:cNvSpPr>
          <p:nvPr>
            <p:ph type="sldNum" sz="quarter" idx="12"/>
          </p:nvPr>
        </p:nvSpPr>
        <p:spPr/>
        <p:txBody>
          <a:bodyPr/>
          <a:lstStyle/>
          <a:p>
            <a:fld id="{1C20BA80-1909-427C-B3BD-3DD8AEAFD5BE}" type="slidenum">
              <a:rPr lang="en-US" smtClean="0"/>
              <a:t>44</a:t>
            </a:fld>
            <a:endParaRPr lang="en-US" dirty="0"/>
          </a:p>
        </p:txBody>
      </p:sp>
      <p:sp>
        <p:nvSpPr>
          <p:cNvPr id="3" name="Content Placeholder 2"/>
          <p:cNvSpPr>
            <a:spLocks noGrp="1"/>
          </p:cNvSpPr>
          <p:nvPr>
            <p:ph idx="1"/>
          </p:nvPr>
        </p:nvSpPr>
        <p:spPr/>
        <p:txBody>
          <a:bodyPr>
            <a:normAutofit/>
          </a:bodyPr>
          <a:lstStyle/>
          <a:p>
            <a:pPr marL="0" indent="0">
              <a:buNone/>
            </a:pPr>
            <a:r>
              <a:rPr lang="en-US" b="1" dirty="0"/>
              <a:t>Classification</a:t>
            </a:r>
            <a:r>
              <a:rPr lang="en-US" dirty="0"/>
              <a:t>:</a:t>
            </a:r>
          </a:p>
          <a:p>
            <a:r>
              <a:rPr lang="en-US" dirty="0"/>
              <a:t>Target is categorical</a:t>
            </a:r>
          </a:p>
          <a:p>
            <a:r>
              <a:rPr lang="en-US" dirty="0"/>
              <a:t>Probabilities of the categories from the neighbors are calculated</a:t>
            </a:r>
          </a:p>
          <a:p>
            <a:r>
              <a:rPr lang="en-US" dirty="0"/>
              <a:t>The category with the highest probability is the predicted target value</a:t>
            </a:r>
          </a:p>
          <a:p>
            <a:endParaRPr lang="en-US" dirty="0"/>
          </a:p>
          <a:p>
            <a:pPr marL="0" indent="0">
              <a:buNone/>
            </a:pPr>
            <a:r>
              <a:rPr lang="en-US" b="1" dirty="0"/>
              <a:t>Prediction</a:t>
            </a:r>
            <a:r>
              <a:rPr lang="en-US" dirty="0"/>
              <a:t>:</a:t>
            </a:r>
          </a:p>
          <a:p>
            <a:r>
              <a:rPr lang="en-US" dirty="0"/>
              <a:t>Target is of interval type</a:t>
            </a:r>
          </a:p>
          <a:p>
            <a:r>
              <a:rPr lang="en-US" dirty="0"/>
              <a:t>Mean or median of the neighbors is the predicted target value</a:t>
            </a:r>
          </a:p>
          <a:p>
            <a:pPr marL="0" indent="0">
              <a:buNone/>
            </a:pPr>
            <a:endParaRPr lang="en-US" dirty="0"/>
          </a:p>
          <a:p>
            <a:endParaRPr lang="en-US" dirty="0"/>
          </a:p>
        </p:txBody>
      </p:sp>
      <p:sp>
        <p:nvSpPr>
          <p:cNvPr id="4" name="Footer Placeholder 3">
            <a:extLst>
              <a:ext uri="{FF2B5EF4-FFF2-40B4-BE49-F238E27FC236}">
                <a16:creationId xmlns:a16="http://schemas.microsoft.com/office/drawing/2014/main" id="{7EBD91C2-F477-45F6-8BF3-44C58D65BA22}"/>
              </a:ext>
            </a:extLst>
          </p:cNvPr>
          <p:cNvSpPr>
            <a:spLocks noGrp="1"/>
          </p:cNvSpPr>
          <p:nvPr>
            <p:ph type="ftr" sz="quarter" idx="11"/>
          </p:nvPr>
        </p:nvSpPr>
        <p:spPr/>
        <p:txBody>
          <a:bodyPr/>
          <a:lstStyle/>
          <a:p>
            <a:r>
              <a:rPr lang="en-US"/>
              <a:t>Copyright © 2021 by Ming-Long Lam, Ph.D.</a:t>
            </a:r>
            <a:endParaRPr lang="en-US" dirty="0"/>
          </a:p>
        </p:txBody>
      </p:sp>
    </p:spTree>
    <p:extLst>
      <p:ext uri="{BB962C8B-B14F-4D97-AF65-F5344CB8AC3E}">
        <p14:creationId xmlns:p14="http://schemas.microsoft.com/office/powerpoint/2010/main" val="69384725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Toy Example</a:t>
            </a:r>
          </a:p>
        </p:txBody>
      </p:sp>
      <p:sp>
        <p:nvSpPr>
          <p:cNvPr id="7" name="Slide Number Placeholder 6"/>
          <p:cNvSpPr>
            <a:spLocks noGrp="1"/>
          </p:cNvSpPr>
          <p:nvPr>
            <p:ph type="sldNum" sz="quarter" idx="12"/>
          </p:nvPr>
        </p:nvSpPr>
        <p:spPr/>
        <p:txBody>
          <a:bodyPr/>
          <a:lstStyle/>
          <a:p>
            <a:fld id="{1C20BA80-1909-427C-B3BD-3DD8AEAFD5BE}" type="slidenum">
              <a:rPr lang="en-US" smtClean="0"/>
              <a:t>45</a:t>
            </a:fld>
            <a:endParaRPr lang="en-US" dirty="0"/>
          </a:p>
        </p:txBody>
      </p:sp>
      <p:sp>
        <p:nvSpPr>
          <p:cNvPr id="3" name="Content Placeholder 2"/>
          <p:cNvSpPr>
            <a:spLocks noGrp="1"/>
          </p:cNvSpPr>
          <p:nvPr>
            <p:ph idx="1"/>
          </p:nvPr>
        </p:nvSpPr>
        <p:spPr>
          <a:xfrm>
            <a:off x="4924424" y="1825625"/>
            <a:ext cx="6429375" cy="4351338"/>
          </a:xfrm>
        </p:spPr>
        <p:txBody>
          <a:bodyPr>
            <a:normAutofit/>
          </a:bodyPr>
          <a:lstStyle/>
          <a:p>
            <a:r>
              <a:rPr lang="en-US" dirty="0"/>
              <a:t>Two input variables: x1 and x2</a:t>
            </a:r>
          </a:p>
          <a:p>
            <a:r>
              <a:rPr lang="en-US" dirty="0"/>
              <a:t>One target: y</a:t>
            </a:r>
          </a:p>
          <a:p>
            <a:r>
              <a:rPr lang="en-US" dirty="0"/>
              <a:t>Ten observations</a:t>
            </a:r>
          </a:p>
          <a:p>
            <a:r>
              <a:rPr lang="en-US" dirty="0"/>
              <a:t>Euclidean distance between </a:t>
            </a:r>
            <a:r>
              <a:rPr lang="en-US" u="sng" dirty="0"/>
              <a:t>first</a:t>
            </a:r>
            <a:r>
              <a:rPr lang="en-US" dirty="0"/>
              <a:t> two cases:</a:t>
            </a:r>
          </a:p>
          <a:p>
            <a:pPr marL="457200" lvl="1" indent="0">
              <a:buNone/>
            </a:pPr>
            <a:r>
              <a:rPr lang="en-US" dirty="0"/>
              <a:t>SQRT((7.7 – 9.5)</a:t>
            </a:r>
            <a:r>
              <a:rPr lang="en-US" baseline="30000" dirty="0"/>
              <a:t>2</a:t>
            </a:r>
            <a:r>
              <a:rPr lang="en-US" dirty="0"/>
              <a:t> + ((-37) – (-38))</a:t>
            </a:r>
            <a:r>
              <a:rPr lang="en-US" baseline="30000" dirty="0"/>
              <a:t>2</a:t>
            </a:r>
            <a:r>
              <a:rPr lang="en-US" dirty="0"/>
              <a:t>)</a:t>
            </a:r>
            <a:br>
              <a:rPr lang="en-US" dirty="0"/>
            </a:br>
            <a:r>
              <a:rPr lang="en-US" dirty="0"/>
              <a:t>= SQRT(4.24)</a:t>
            </a:r>
            <a:br>
              <a:rPr lang="en-US" dirty="0"/>
            </a:br>
            <a:r>
              <a:rPr lang="en-US" dirty="0"/>
              <a:t>= 2.0591 (up to 4 decimal places)</a:t>
            </a:r>
          </a:p>
          <a:p>
            <a:pPr marL="0" indent="0">
              <a:buNone/>
            </a:pPr>
            <a:endParaRPr lang="en-US" dirty="0"/>
          </a:p>
          <a:p>
            <a:endParaRPr lang="en-US" dirty="0"/>
          </a:p>
        </p:txBody>
      </p:sp>
      <p:graphicFrame>
        <p:nvGraphicFramePr>
          <p:cNvPr id="5" name="Table 4"/>
          <p:cNvGraphicFramePr>
            <a:graphicFrameLocks noGrp="1"/>
          </p:cNvGraphicFramePr>
          <p:nvPr/>
        </p:nvGraphicFramePr>
        <p:xfrm>
          <a:off x="838200" y="1857375"/>
          <a:ext cx="3804424" cy="4086222"/>
        </p:xfrm>
        <a:graphic>
          <a:graphicData uri="http://schemas.openxmlformats.org/drawingml/2006/table">
            <a:tbl>
              <a:tblPr/>
              <a:tblGrid>
                <a:gridCol w="951106">
                  <a:extLst>
                    <a:ext uri="{9D8B030D-6E8A-4147-A177-3AD203B41FA5}">
                      <a16:colId xmlns:a16="http://schemas.microsoft.com/office/drawing/2014/main" val="3071340975"/>
                    </a:ext>
                  </a:extLst>
                </a:gridCol>
                <a:gridCol w="951106">
                  <a:extLst>
                    <a:ext uri="{9D8B030D-6E8A-4147-A177-3AD203B41FA5}">
                      <a16:colId xmlns:a16="http://schemas.microsoft.com/office/drawing/2014/main" val="2174940676"/>
                    </a:ext>
                  </a:extLst>
                </a:gridCol>
                <a:gridCol w="951106">
                  <a:extLst>
                    <a:ext uri="{9D8B030D-6E8A-4147-A177-3AD203B41FA5}">
                      <a16:colId xmlns:a16="http://schemas.microsoft.com/office/drawing/2014/main" val="1559552127"/>
                    </a:ext>
                  </a:extLst>
                </a:gridCol>
                <a:gridCol w="951106">
                  <a:extLst>
                    <a:ext uri="{9D8B030D-6E8A-4147-A177-3AD203B41FA5}">
                      <a16:colId xmlns:a16="http://schemas.microsoft.com/office/drawing/2014/main" val="1271324163"/>
                    </a:ext>
                  </a:extLst>
                </a:gridCol>
              </a:tblGrid>
              <a:tr h="386535">
                <a:tc>
                  <a:txBody>
                    <a:bodyPr/>
                    <a:lstStyle/>
                    <a:p>
                      <a:pPr algn="ctr" fontAlgn="ctr"/>
                      <a:r>
                        <a:rPr lang="en-US" sz="1600" b="1" i="0" u="none" strike="noStrike" dirty="0" err="1">
                          <a:solidFill>
                            <a:srgbClr val="000000"/>
                          </a:solidFill>
                          <a:effectLst/>
                          <a:latin typeface="Calibri" panose="020F0502020204030204" pitchFamily="34" charset="0"/>
                        </a:rPr>
                        <a:t>CaseID</a:t>
                      </a:r>
                      <a:endParaRPr lang="en-US" sz="1600" b="1"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US" sz="1600" b="1" i="0" u="none" strike="noStrike" dirty="0">
                          <a:solidFill>
                            <a:srgbClr val="000000"/>
                          </a:solidFill>
                          <a:effectLst/>
                          <a:latin typeface="Calibri" panose="020F0502020204030204" pitchFamily="34" charset="0"/>
                        </a:rPr>
                        <a:t>x1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US" sz="1600" b="1" i="0" u="none" strike="noStrike" dirty="0">
                          <a:solidFill>
                            <a:srgbClr val="000000"/>
                          </a:solidFill>
                          <a:effectLst/>
                          <a:latin typeface="Calibri" panose="020F0502020204030204" pitchFamily="34" charset="0"/>
                        </a:rPr>
                        <a:t>x2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000000"/>
                          </a:solidFill>
                          <a:effectLst/>
                          <a:latin typeface="Calibri" panose="020F0502020204030204" pitchFamily="34" charset="0"/>
                        </a:rPr>
                        <a:t>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extLst>
                  <a:ext uri="{0D108BD9-81ED-4DB2-BD59-A6C34878D82A}">
                    <a16:rowId xmlns:a16="http://schemas.microsoft.com/office/drawing/2014/main" val="27176270"/>
                  </a:ext>
                </a:extLst>
              </a:tr>
              <a:tr h="386535">
                <a:tc>
                  <a:txBody>
                    <a:bodyPr/>
                    <a:lstStyle/>
                    <a:p>
                      <a:pPr algn="ctr" fontAlgn="ctr"/>
                      <a:r>
                        <a:rPr lang="en-US" sz="1600" b="0" i="0" u="none" strike="noStrike" dirty="0">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1600" b="0" i="0" u="none" strike="noStrike" dirty="0">
                          <a:solidFill>
                            <a:srgbClr val="000000"/>
                          </a:solidFill>
                          <a:effectLst/>
                          <a:latin typeface="Calibri" panose="020F0502020204030204" pitchFamily="34" charset="0"/>
                        </a:rPr>
                        <a:t>7.7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1600" b="0" i="0" u="none" strike="noStrike" dirty="0">
                          <a:solidFill>
                            <a:srgbClr val="000000"/>
                          </a:solidFill>
                          <a:effectLst/>
                          <a:latin typeface="Calibri" panose="020F0502020204030204" pitchFamily="34" charset="0"/>
                        </a:rPr>
                        <a:t>-37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1600" b="0" i="0" u="none" strike="noStrike" dirty="0">
                          <a:solidFill>
                            <a:srgbClr val="000000"/>
                          </a:solidFill>
                          <a:effectLst/>
                          <a:latin typeface="Calibri" panose="020F0502020204030204" pitchFamily="34" charset="0"/>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2461006694"/>
                  </a:ext>
                </a:extLst>
              </a:tr>
              <a:tr h="368128">
                <a:tc>
                  <a:txBody>
                    <a:bodyPr/>
                    <a:lstStyle/>
                    <a:p>
                      <a:pPr algn="ctr" fontAlgn="ctr"/>
                      <a:r>
                        <a:rPr lang="en-US" sz="1600" b="0" i="0" u="none" strike="noStrike" dirty="0">
                          <a:solidFill>
                            <a:srgbClr val="000000"/>
                          </a:solidFill>
                          <a:effectLst/>
                          <a:latin typeface="Calibri" panose="020F0502020204030204" pitchFamily="34" charset="0"/>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1600" b="0" i="0" u="none" strike="noStrike" dirty="0">
                          <a:solidFill>
                            <a:srgbClr val="000000"/>
                          </a:solidFill>
                          <a:effectLst/>
                          <a:latin typeface="Calibri" panose="020F0502020204030204" pitchFamily="34" charset="0"/>
                        </a:rPr>
                        <a:t>9.5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1600" b="0" i="0" u="none" strike="noStrike" dirty="0">
                          <a:solidFill>
                            <a:srgbClr val="000000"/>
                          </a:solidFill>
                          <a:effectLst/>
                          <a:latin typeface="Calibri" panose="020F0502020204030204" pitchFamily="34" charset="0"/>
                        </a:rPr>
                        <a:t>-38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1600" b="0" i="0" u="none" strike="noStrike" dirty="0">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4168680480"/>
                  </a:ext>
                </a:extLst>
              </a:tr>
              <a:tr h="368128">
                <a:tc>
                  <a:txBody>
                    <a:bodyPr/>
                    <a:lstStyle/>
                    <a:p>
                      <a:pPr algn="ctr" fontAlgn="ctr"/>
                      <a:r>
                        <a:rPr lang="en-US" sz="1600" b="0" i="0" u="none" strike="noStrike">
                          <a:solidFill>
                            <a:srgbClr val="000000"/>
                          </a:solidFill>
                          <a:effectLst/>
                          <a:latin typeface="Calibri" panose="020F0502020204030204" pitchFamily="34" charset="0"/>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Calibri" panose="020F0502020204030204" pitchFamily="34" charset="0"/>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Calibri" panose="020F0502020204030204" pitchFamily="34" charset="0"/>
                        </a:rPr>
                        <a:t>-34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Calibri" panose="020F0502020204030204" pitchFamily="34" charset="0"/>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51507842"/>
                  </a:ext>
                </a:extLst>
              </a:tr>
              <a:tr h="368128">
                <a:tc>
                  <a:txBody>
                    <a:bodyPr/>
                    <a:lstStyle/>
                    <a:p>
                      <a:pPr algn="ctr" fontAlgn="ctr"/>
                      <a:r>
                        <a:rPr lang="en-US" sz="1600" b="0" i="0" u="none" strike="noStrike">
                          <a:solidFill>
                            <a:srgbClr val="000000"/>
                          </a:solidFill>
                          <a:effectLst/>
                          <a:latin typeface="Calibri" panose="020F0502020204030204" pitchFamily="34" charset="0"/>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9.1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Calibri" panose="020F0502020204030204" pitchFamily="34" charset="0"/>
                        </a:rPr>
                        <a:t>-75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57835197"/>
                  </a:ext>
                </a:extLst>
              </a:tr>
              <a:tr h="368128">
                <a:tc>
                  <a:txBody>
                    <a:bodyPr/>
                    <a:lstStyle/>
                    <a:p>
                      <a:pPr algn="ctr" fontAlgn="ctr"/>
                      <a:r>
                        <a:rPr lang="en-US" sz="1600" b="0" i="0" u="none" strike="noStrike">
                          <a:solidFill>
                            <a:srgbClr val="000000"/>
                          </a:solidFill>
                          <a:effectLst/>
                          <a:latin typeface="Calibri" panose="020F0502020204030204" pitchFamily="34" charset="0"/>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2.2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Calibri" panose="020F0502020204030204" pitchFamily="34" charset="0"/>
                        </a:rPr>
                        <a:t>-31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Calibri" panose="020F0502020204030204" pitchFamily="34" charset="0"/>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86649303"/>
                  </a:ext>
                </a:extLst>
              </a:tr>
              <a:tr h="368128">
                <a:tc>
                  <a:txBody>
                    <a:bodyPr/>
                    <a:lstStyle/>
                    <a:p>
                      <a:pPr algn="ctr" fontAlgn="ctr"/>
                      <a:r>
                        <a:rPr lang="en-US" sz="1600" b="0" i="0" u="none" strike="noStrike">
                          <a:solidFill>
                            <a:srgbClr val="000000"/>
                          </a:solidFill>
                          <a:effectLst/>
                          <a:latin typeface="Calibri" panose="020F0502020204030204" pitchFamily="34" charset="0"/>
                        </a:rPr>
                        <a:t>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4.8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Calibri" panose="020F0502020204030204" pitchFamily="34" charset="0"/>
                        </a:rPr>
                        <a:t>-7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Calibri" panose="020F0502020204030204" pitchFamily="34" charset="0"/>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18930506"/>
                  </a:ext>
                </a:extLst>
              </a:tr>
              <a:tr h="368128">
                <a:tc>
                  <a:txBody>
                    <a:bodyPr/>
                    <a:lstStyle/>
                    <a:p>
                      <a:pPr algn="ctr" fontAlgn="ctr"/>
                      <a:r>
                        <a:rPr lang="en-US" sz="1600" b="0" i="0" u="none" strike="noStrike">
                          <a:solidFill>
                            <a:srgbClr val="000000"/>
                          </a:solidFill>
                          <a:effectLst/>
                          <a:latin typeface="Calibri" panose="020F0502020204030204" pitchFamily="34" charset="0"/>
                        </a:rPr>
                        <a:t>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5.5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Calibri" panose="020F0502020204030204" pitchFamily="34" charset="0"/>
                        </a:rPr>
                        <a:t>-6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Calibri" panose="020F0502020204030204" pitchFamily="34" charset="0"/>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68221392"/>
                  </a:ext>
                </a:extLst>
              </a:tr>
              <a:tr h="368128">
                <a:tc>
                  <a:txBody>
                    <a:bodyPr/>
                    <a:lstStyle/>
                    <a:p>
                      <a:pPr algn="ctr" fontAlgn="ctr"/>
                      <a:r>
                        <a:rPr lang="en-US" sz="1600" b="0" i="0" u="none" strike="noStrike">
                          <a:solidFill>
                            <a:srgbClr val="000000"/>
                          </a:solidFill>
                          <a:effectLst/>
                          <a:latin typeface="Calibri" panose="020F0502020204030204" pitchFamily="34" charset="0"/>
                        </a:rPr>
                        <a:t>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Calibri" panose="020F0502020204030204" pitchFamily="34" charset="0"/>
                        </a:rPr>
                        <a:t>-61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11046351"/>
                  </a:ext>
                </a:extLst>
              </a:tr>
              <a:tr h="368128">
                <a:tc>
                  <a:txBody>
                    <a:bodyPr/>
                    <a:lstStyle/>
                    <a:p>
                      <a:pPr algn="ctr" fontAlgn="ctr"/>
                      <a:r>
                        <a:rPr lang="en-US" sz="1600" b="0" i="0" u="none" strike="noStrike">
                          <a:solidFill>
                            <a:srgbClr val="000000"/>
                          </a:solidFill>
                          <a:effectLst/>
                          <a:latin typeface="Calibri" panose="020F0502020204030204" pitchFamily="34" charset="0"/>
                        </a:rPr>
                        <a:t>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4.2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-23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Calibri" panose="020F0502020204030204" pitchFamily="34" charset="0"/>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45612981"/>
                  </a:ext>
                </a:extLst>
              </a:tr>
              <a:tr h="368128">
                <a:tc>
                  <a:txBody>
                    <a:bodyPr/>
                    <a:lstStyle/>
                    <a:p>
                      <a:pPr algn="ctr" fontAlgn="ctr"/>
                      <a:r>
                        <a:rPr lang="en-US" sz="1600" b="0" i="0" u="none" strike="noStrike">
                          <a:solidFill>
                            <a:srgbClr val="000000"/>
                          </a:solidFill>
                          <a:effectLst/>
                          <a:latin typeface="Calibri" panose="020F0502020204030204" pitchFamily="34" charset="0"/>
                        </a:rPr>
                        <a:t>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1.6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-54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Calibri" panose="020F0502020204030204" pitchFamily="34" charset="0"/>
                        </a:rPr>
                        <a:t>1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77670508"/>
                  </a:ext>
                </a:extLst>
              </a:tr>
            </a:tbl>
          </a:graphicData>
        </a:graphic>
      </p:graphicFrame>
      <p:sp>
        <p:nvSpPr>
          <p:cNvPr id="4" name="Footer Placeholder 3">
            <a:extLst>
              <a:ext uri="{FF2B5EF4-FFF2-40B4-BE49-F238E27FC236}">
                <a16:creationId xmlns:a16="http://schemas.microsoft.com/office/drawing/2014/main" id="{38029C17-5DE3-4609-9960-B545B3809015}"/>
              </a:ext>
            </a:extLst>
          </p:cNvPr>
          <p:cNvSpPr>
            <a:spLocks noGrp="1"/>
          </p:cNvSpPr>
          <p:nvPr>
            <p:ph type="ftr" sz="quarter" idx="11"/>
          </p:nvPr>
        </p:nvSpPr>
        <p:spPr/>
        <p:txBody>
          <a:bodyPr/>
          <a:lstStyle/>
          <a:p>
            <a:r>
              <a:rPr lang="en-US"/>
              <a:t>Copyright © 2021 by Ming-Long Lam, Ph.D.</a:t>
            </a:r>
            <a:endParaRPr lang="en-US"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4A3C1229-E5DA-496B-BA6B-CCD502C97A69}"/>
                  </a:ext>
                </a:extLst>
              </p:cNvPr>
              <p:cNvSpPr txBox="1"/>
              <p:nvPr/>
            </p:nvSpPr>
            <p:spPr>
              <a:xfrm>
                <a:off x="10262118" y="3714281"/>
                <a:ext cx="1539551" cy="372410"/>
              </a:xfrm>
              <a:prstGeom prst="rect">
                <a:avLst/>
              </a:prstGeom>
              <a:solidFill>
                <a:srgbClr val="FFFF00"/>
              </a:solidFill>
            </p:spPr>
            <p:txBody>
              <a:bodyPr wrap="square" rtlCol="0">
                <a:spAutoFit/>
              </a:bodyPr>
              <a:lstStyle/>
              <a:p>
                <a:r>
                  <a:rPr lang="en-US" dirty="0"/>
                  <a:t>SQRT(x) = </a:t>
                </a:r>
                <a14:m>
                  <m:oMath xmlns:m="http://schemas.openxmlformats.org/officeDocument/2006/math">
                    <m:rad>
                      <m:radPr>
                        <m:degHide m:val="on"/>
                        <m:ctrlPr>
                          <a:rPr lang="en-US" i="1" smtClean="0">
                            <a:latin typeface="Cambria Math" panose="02040503050406030204" pitchFamily="18" charset="0"/>
                          </a:rPr>
                        </m:ctrlPr>
                      </m:radPr>
                      <m:deg/>
                      <m:e>
                        <m:r>
                          <a:rPr lang="en-US" b="0" i="1" smtClean="0">
                            <a:latin typeface="Cambria Math" panose="02040503050406030204" pitchFamily="18" charset="0"/>
                          </a:rPr>
                          <m:t>𝑥</m:t>
                        </m:r>
                      </m:e>
                    </m:rad>
                  </m:oMath>
                </a14:m>
                <a:endParaRPr lang="en-US" dirty="0"/>
              </a:p>
            </p:txBody>
          </p:sp>
        </mc:Choice>
        <mc:Fallback xmlns="">
          <p:sp>
            <p:nvSpPr>
              <p:cNvPr id="6" name="TextBox 5">
                <a:extLst>
                  <a:ext uri="{FF2B5EF4-FFF2-40B4-BE49-F238E27FC236}">
                    <a16:creationId xmlns:a16="http://schemas.microsoft.com/office/drawing/2014/main" id="{4A3C1229-E5DA-496B-BA6B-CCD502C97A69}"/>
                  </a:ext>
                </a:extLst>
              </p:cNvPr>
              <p:cNvSpPr txBox="1">
                <a:spLocks noRot="1" noChangeAspect="1" noMove="1" noResize="1" noEditPoints="1" noAdjustHandles="1" noChangeArrowheads="1" noChangeShapeType="1" noTextEdit="1"/>
              </p:cNvSpPr>
              <p:nvPr/>
            </p:nvSpPr>
            <p:spPr>
              <a:xfrm>
                <a:off x="10262118" y="3714281"/>
                <a:ext cx="1539551" cy="372410"/>
              </a:xfrm>
              <a:prstGeom prst="rect">
                <a:avLst/>
              </a:prstGeom>
              <a:blipFill>
                <a:blip r:embed="rId3"/>
                <a:stretch>
                  <a:fillRect l="-3162" t="-6557" b="-26230"/>
                </a:stretch>
              </a:blipFill>
            </p:spPr>
            <p:txBody>
              <a:bodyPr/>
              <a:lstStyle/>
              <a:p>
                <a:r>
                  <a:rPr lang="en-US">
                    <a:noFill/>
                  </a:rPr>
                  <a:t> </a:t>
                </a:r>
              </a:p>
            </p:txBody>
          </p:sp>
        </mc:Fallback>
      </mc:AlternateContent>
    </p:spTree>
    <p:extLst>
      <p:ext uri="{BB962C8B-B14F-4D97-AF65-F5344CB8AC3E}">
        <p14:creationId xmlns:p14="http://schemas.microsoft.com/office/powerpoint/2010/main" val="159621178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pPr marL="0" indent="0">
              <a:buNone/>
            </a:pPr>
            <a:r>
              <a:rPr lang="en-US" b="1" dirty="0"/>
              <a:t>Euclidean Distance Matrix</a:t>
            </a:r>
            <a:r>
              <a:rPr lang="en-US" dirty="0"/>
              <a:t>:</a:t>
            </a:r>
          </a:p>
        </p:txBody>
      </p:sp>
      <p:sp>
        <p:nvSpPr>
          <p:cNvPr id="2" name="Title 1"/>
          <p:cNvSpPr>
            <a:spLocks noGrp="1"/>
          </p:cNvSpPr>
          <p:nvPr>
            <p:ph type="title"/>
          </p:nvPr>
        </p:nvSpPr>
        <p:spPr/>
        <p:txBody>
          <a:bodyPr/>
          <a:lstStyle/>
          <a:p>
            <a:r>
              <a:rPr lang="en-US" b="1" dirty="0">
                <a:solidFill>
                  <a:schemeClr val="bg1"/>
                </a:solidFill>
              </a:rPr>
              <a:t>Toy Example</a:t>
            </a:r>
          </a:p>
        </p:txBody>
      </p:sp>
      <p:sp>
        <p:nvSpPr>
          <p:cNvPr id="7" name="Slide Number Placeholder 6"/>
          <p:cNvSpPr>
            <a:spLocks noGrp="1"/>
          </p:cNvSpPr>
          <p:nvPr>
            <p:ph type="sldNum" sz="quarter" idx="12"/>
          </p:nvPr>
        </p:nvSpPr>
        <p:spPr/>
        <p:txBody>
          <a:bodyPr/>
          <a:lstStyle/>
          <a:p>
            <a:fld id="{1C20BA80-1909-427C-B3BD-3DD8AEAFD5BE}" type="slidenum">
              <a:rPr lang="en-US" smtClean="0"/>
              <a:t>46</a:t>
            </a:fld>
            <a:endParaRPr lang="en-US" dirty="0"/>
          </a:p>
        </p:txBody>
      </p:sp>
      <p:graphicFrame>
        <p:nvGraphicFramePr>
          <p:cNvPr id="8" name="Table 7"/>
          <p:cNvGraphicFramePr>
            <a:graphicFrameLocks noGrp="1"/>
          </p:cNvGraphicFramePr>
          <p:nvPr/>
        </p:nvGraphicFramePr>
        <p:xfrm>
          <a:off x="901699" y="2486813"/>
          <a:ext cx="10379076" cy="3266286"/>
        </p:xfrm>
        <a:graphic>
          <a:graphicData uri="http://schemas.openxmlformats.org/drawingml/2006/table">
            <a:tbl>
              <a:tblPr/>
              <a:tblGrid>
                <a:gridCol w="791366">
                  <a:extLst>
                    <a:ext uri="{9D8B030D-6E8A-4147-A177-3AD203B41FA5}">
                      <a16:colId xmlns:a16="http://schemas.microsoft.com/office/drawing/2014/main" val="1231420248"/>
                    </a:ext>
                  </a:extLst>
                </a:gridCol>
                <a:gridCol w="958771">
                  <a:extLst>
                    <a:ext uri="{9D8B030D-6E8A-4147-A177-3AD203B41FA5}">
                      <a16:colId xmlns:a16="http://schemas.microsoft.com/office/drawing/2014/main" val="2989992112"/>
                    </a:ext>
                  </a:extLst>
                </a:gridCol>
                <a:gridCol w="958771">
                  <a:extLst>
                    <a:ext uri="{9D8B030D-6E8A-4147-A177-3AD203B41FA5}">
                      <a16:colId xmlns:a16="http://schemas.microsoft.com/office/drawing/2014/main" val="3360889156"/>
                    </a:ext>
                  </a:extLst>
                </a:gridCol>
                <a:gridCol w="958771">
                  <a:extLst>
                    <a:ext uri="{9D8B030D-6E8A-4147-A177-3AD203B41FA5}">
                      <a16:colId xmlns:a16="http://schemas.microsoft.com/office/drawing/2014/main" val="1383926113"/>
                    </a:ext>
                  </a:extLst>
                </a:gridCol>
                <a:gridCol w="958771">
                  <a:extLst>
                    <a:ext uri="{9D8B030D-6E8A-4147-A177-3AD203B41FA5}">
                      <a16:colId xmlns:a16="http://schemas.microsoft.com/office/drawing/2014/main" val="1419802399"/>
                    </a:ext>
                  </a:extLst>
                </a:gridCol>
                <a:gridCol w="958771">
                  <a:extLst>
                    <a:ext uri="{9D8B030D-6E8A-4147-A177-3AD203B41FA5}">
                      <a16:colId xmlns:a16="http://schemas.microsoft.com/office/drawing/2014/main" val="750526191"/>
                    </a:ext>
                  </a:extLst>
                </a:gridCol>
                <a:gridCol w="958771">
                  <a:extLst>
                    <a:ext uri="{9D8B030D-6E8A-4147-A177-3AD203B41FA5}">
                      <a16:colId xmlns:a16="http://schemas.microsoft.com/office/drawing/2014/main" val="1065826374"/>
                    </a:ext>
                  </a:extLst>
                </a:gridCol>
                <a:gridCol w="958771">
                  <a:extLst>
                    <a:ext uri="{9D8B030D-6E8A-4147-A177-3AD203B41FA5}">
                      <a16:colId xmlns:a16="http://schemas.microsoft.com/office/drawing/2014/main" val="2788004581"/>
                    </a:ext>
                  </a:extLst>
                </a:gridCol>
                <a:gridCol w="958771">
                  <a:extLst>
                    <a:ext uri="{9D8B030D-6E8A-4147-A177-3AD203B41FA5}">
                      <a16:colId xmlns:a16="http://schemas.microsoft.com/office/drawing/2014/main" val="1693555477"/>
                    </a:ext>
                  </a:extLst>
                </a:gridCol>
                <a:gridCol w="958771">
                  <a:extLst>
                    <a:ext uri="{9D8B030D-6E8A-4147-A177-3AD203B41FA5}">
                      <a16:colId xmlns:a16="http://schemas.microsoft.com/office/drawing/2014/main" val="3108269864"/>
                    </a:ext>
                  </a:extLst>
                </a:gridCol>
                <a:gridCol w="958771">
                  <a:extLst>
                    <a:ext uri="{9D8B030D-6E8A-4147-A177-3AD203B41FA5}">
                      <a16:colId xmlns:a16="http://schemas.microsoft.com/office/drawing/2014/main" val="1342050515"/>
                    </a:ext>
                  </a:extLst>
                </a:gridCol>
              </a:tblGrid>
              <a:tr h="269941">
                <a:tc>
                  <a:txBody>
                    <a:bodyPr/>
                    <a:lstStyle/>
                    <a:p>
                      <a:pPr algn="l" fontAlgn="b"/>
                      <a:r>
                        <a:rPr lang="en-US" sz="1400" b="0" i="0" u="none" strike="noStrike" dirty="0">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10">
                  <a:txBody>
                    <a:bodyPr/>
                    <a:lstStyle/>
                    <a:p>
                      <a:pPr algn="ctr" fontAlgn="b"/>
                      <a:r>
                        <a:rPr lang="en-US" sz="1400" b="1" i="0" u="none" strike="noStrike" dirty="0" err="1">
                          <a:solidFill>
                            <a:srgbClr val="000000"/>
                          </a:solidFill>
                          <a:effectLst/>
                          <a:latin typeface="Calibri" panose="020F0502020204030204" pitchFamily="34" charset="0"/>
                        </a:rPr>
                        <a:t>CaseID</a:t>
                      </a:r>
                      <a:endParaRPr lang="en-US" sz="1400" b="1" i="0" u="none" strike="noStrike" dirty="0">
                        <a:solidFill>
                          <a:srgbClr val="000000"/>
                        </a:solidFill>
                        <a:effectLst/>
                        <a:latin typeface="Calibri" panose="020F0502020204030204" pitchFamily="34" charset="0"/>
                      </a:endParaRPr>
                    </a:p>
                  </a:txBody>
                  <a:tcPr marL="9525" marR="9525" marT="9525"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620685070"/>
                  </a:ext>
                </a:extLst>
              </a:tr>
              <a:tr h="283438">
                <a:tc>
                  <a:txBody>
                    <a:bodyPr/>
                    <a:lstStyle/>
                    <a:p>
                      <a:pPr algn="ctr" fontAlgn="b"/>
                      <a:r>
                        <a:rPr lang="en-US" sz="1400" b="1" i="0" u="none" strike="noStrike" dirty="0" err="1">
                          <a:solidFill>
                            <a:srgbClr val="000000"/>
                          </a:solidFill>
                          <a:effectLst/>
                          <a:latin typeface="Calibri" panose="020F0502020204030204" pitchFamily="34" charset="0"/>
                        </a:rPr>
                        <a:t>CaseID</a:t>
                      </a:r>
                      <a:endParaRPr lang="en-US" sz="1400" b="1"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Calibri" panose="020F0502020204030204" pitchFamily="34" charset="0"/>
                        </a:rPr>
                        <a:t>1</a:t>
                      </a:r>
                    </a:p>
                  </a:txBody>
                  <a:tcPr marL="9525" marR="9525" marT="9525"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Calibri" panose="020F0502020204030204" pitchFamily="34" charset="0"/>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Calibri" panose="020F0502020204030204" pitchFamily="34" charset="0"/>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Calibri" panose="020F0502020204030204" pitchFamily="34" charset="0"/>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Calibri" panose="020F0502020204030204" pitchFamily="34" charset="0"/>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Calibri" panose="020F0502020204030204" pitchFamily="34" charset="0"/>
                        </a:rPr>
                        <a:t>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Calibri" panose="020F0502020204030204" pitchFamily="34" charset="0"/>
                        </a:rPr>
                        <a:t>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Calibri" panose="020F0502020204030204" pitchFamily="34" charset="0"/>
                        </a:rPr>
                        <a:t>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Calibri" panose="020F0502020204030204" pitchFamily="34" charset="0"/>
                        </a:rPr>
                        <a:t>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Calibri" panose="020F0502020204030204" pitchFamily="34" charset="0"/>
                        </a:rPr>
                        <a:t>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extLst>
                  <a:ext uri="{0D108BD9-81ED-4DB2-BD59-A6C34878D82A}">
                    <a16:rowId xmlns:a16="http://schemas.microsoft.com/office/drawing/2014/main" val="875947259"/>
                  </a:ext>
                </a:extLst>
              </a:tr>
              <a:tr h="283438">
                <a:tc>
                  <a:txBody>
                    <a:bodyPr/>
                    <a:lstStyle/>
                    <a:p>
                      <a:pPr algn="ctr" fontAlgn="b"/>
                      <a:r>
                        <a:rPr lang="en-US" sz="1400" b="1" i="0" u="none" strike="noStrike" dirty="0">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0</a:t>
                      </a:r>
                    </a:p>
                  </a:txBody>
                  <a:tcPr marL="9525" marR="9525" marT="9525"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2.0591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5.5758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38.0258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8.1394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30.1398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31.0780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24.1100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14.4309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18.0613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5146013"/>
                  </a:ext>
                </a:extLst>
              </a:tr>
              <a:tr h="269941">
                <a:tc>
                  <a:txBody>
                    <a:bodyPr/>
                    <a:lstStyle/>
                    <a:p>
                      <a:pPr algn="ctr" fontAlgn="b"/>
                      <a:r>
                        <a:rPr lang="en-US" sz="1400" b="1" i="0" u="none" strike="noStrike" dirty="0">
                          <a:solidFill>
                            <a:srgbClr val="000000"/>
                          </a:solidFill>
                          <a:effectLst/>
                          <a:latin typeface="Calibri" panose="020F0502020204030204" pitchFamily="34" charset="0"/>
                        </a:rPr>
                        <a:t>2</a:t>
                      </a:r>
                    </a:p>
                  </a:txBody>
                  <a:tcPr marL="9525" marR="9525" marT="9525"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2.0591</a:t>
                      </a:r>
                    </a:p>
                  </a:txBody>
                  <a:tcPr marL="9525" marR="9525" marT="9525"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7.6322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37.0022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10.1139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31.3543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32.2490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23.0054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15.9088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17.8440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99323398"/>
                  </a:ext>
                </a:extLst>
              </a:tr>
              <a:tr h="269941">
                <a:tc>
                  <a:txBody>
                    <a:bodyPr/>
                    <a:lstStyle/>
                    <a:p>
                      <a:pPr algn="ctr" fontAlgn="b"/>
                      <a:r>
                        <a:rPr lang="en-US" sz="1400" b="1" i="0" u="none" strike="noStrike" dirty="0">
                          <a:solidFill>
                            <a:srgbClr val="000000"/>
                          </a:solidFill>
                          <a:effectLst/>
                          <a:latin typeface="Calibri" panose="020F0502020204030204" pitchFamily="34" charset="0"/>
                        </a:rPr>
                        <a:t>3</a:t>
                      </a:r>
                    </a:p>
                  </a:txBody>
                  <a:tcPr marL="9525" marR="9525" marT="9525"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5.5758</a:t>
                      </a:r>
                    </a:p>
                  </a:txBody>
                  <a:tcPr marL="9525" marR="9525" marT="9525"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7.6322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41.4513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3.1048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27.0599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28.1114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27.8927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11.0653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20.0489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5509486"/>
                  </a:ext>
                </a:extLst>
              </a:tr>
              <a:tr h="269941">
                <a:tc>
                  <a:txBody>
                    <a:bodyPr/>
                    <a:lstStyle/>
                    <a:p>
                      <a:pPr algn="ctr" fontAlgn="b"/>
                      <a:r>
                        <a:rPr lang="en-US" sz="1400" b="1" i="0" u="none" strike="noStrike">
                          <a:solidFill>
                            <a:srgbClr val="000000"/>
                          </a:solidFill>
                          <a:effectLst/>
                          <a:latin typeface="Calibri" panose="020F0502020204030204" pitchFamily="34" charset="0"/>
                        </a:rPr>
                        <a:t>4</a:t>
                      </a:r>
                    </a:p>
                  </a:txBody>
                  <a:tcPr marL="9525" marR="9525" marT="9525"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38.0258</a:t>
                      </a:r>
                    </a:p>
                  </a:txBody>
                  <a:tcPr marL="9525" marR="9525" marT="9525"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37.0022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41.4513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44.5377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68.1358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69.0938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14.0289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52.2304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22.2991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20536011"/>
                  </a:ext>
                </a:extLst>
              </a:tr>
              <a:tr h="269941">
                <a:tc>
                  <a:txBody>
                    <a:bodyPr/>
                    <a:lstStyle/>
                    <a:p>
                      <a:pPr algn="ctr" fontAlgn="b"/>
                      <a:r>
                        <a:rPr lang="en-US" sz="1400" b="1" i="0" u="none" strike="noStrike">
                          <a:solidFill>
                            <a:srgbClr val="000000"/>
                          </a:solidFill>
                          <a:effectLst/>
                          <a:latin typeface="Calibri" panose="020F0502020204030204" pitchFamily="34" charset="0"/>
                        </a:rPr>
                        <a:t>5</a:t>
                      </a:r>
                    </a:p>
                  </a:txBody>
                  <a:tcPr marL="9525" marR="9525" marT="9525"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8.1394</a:t>
                      </a:r>
                    </a:p>
                  </a:txBody>
                  <a:tcPr marL="9525" marR="9525" marT="9525"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10.1139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3.1048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44.5377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24.1404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25.2169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30.9974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8.2462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23.0078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83230506"/>
                  </a:ext>
                </a:extLst>
              </a:tr>
              <a:tr h="269941">
                <a:tc>
                  <a:txBody>
                    <a:bodyPr/>
                    <a:lstStyle/>
                    <a:p>
                      <a:pPr algn="ctr" fontAlgn="b"/>
                      <a:r>
                        <a:rPr lang="en-US" sz="1400" b="1" i="0" u="none" strike="noStrike" dirty="0">
                          <a:solidFill>
                            <a:srgbClr val="000000"/>
                          </a:solidFill>
                          <a:effectLst/>
                          <a:latin typeface="Calibri" panose="020F0502020204030204" pitchFamily="34" charset="0"/>
                        </a:rPr>
                        <a:t>6</a:t>
                      </a:r>
                    </a:p>
                  </a:txBody>
                  <a:tcPr marL="9525" marR="9525" marT="9525"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30.1398</a:t>
                      </a:r>
                    </a:p>
                  </a:txBody>
                  <a:tcPr marL="9525" marR="9525" marT="9525"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31.3543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27.0599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68.1358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24.1404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1.2207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54.2498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16.0112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47.1088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50446570"/>
                  </a:ext>
                </a:extLst>
              </a:tr>
              <a:tr h="269941">
                <a:tc>
                  <a:txBody>
                    <a:bodyPr/>
                    <a:lstStyle/>
                    <a:p>
                      <a:pPr algn="ctr" fontAlgn="b"/>
                      <a:r>
                        <a:rPr lang="en-US" sz="1400" b="1" i="0" u="none" strike="noStrike" dirty="0">
                          <a:solidFill>
                            <a:srgbClr val="000000"/>
                          </a:solidFill>
                          <a:effectLst/>
                          <a:latin typeface="Calibri" panose="020F0502020204030204" pitchFamily="34" charset="0"/>
                        </a:rPr>
                        <a:t>7</a:t>
                      </a:r>
                    </a:p>
                  </a:txBody>
                  <a:tcPr marL="9525" marR="9525" marT="9525"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31.0780</a:t>
                      </a:r>
                    </a:p>
                  </a:txBody>
                  <a:tcPr marL="9525" marR="9525" marT="9525"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32.2490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28.1114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69.0938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25.2169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1.2207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55.1838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17.0496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48.1582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43186612"/>
                  </a:ext>
                </a:extLst>
              </a:tr>
              <a:tr h="269941">
                <a:tc>
                  <a:txBody>
                    <a:bodyPr/>
                    <a:lstStyle/>
                    <a:p>
                      <a:pPr algn="ctr" fontAlgn="b"/>
                      <a:r>
                        <a:rPr lang="en-US" sz="1400" b="1" i="0" u="none" strike="noStrike" dirty="0">
                          <a:solidFill>
                            <a:srgbClr val="000000"/>
                          </a:solidFill>
                          <a:effectLst/>
                          <a:latin typeface="Calibri" panose="020F0502020204030204" pitchFamily="34" charset="0"/>
                        </a:rPr>
                        <a:t>8</a:t>
                      </a:r>
                    </a:p>
                  </a:txBody>
                  <a:tcPr marL="9525" marR="9525" marT="9525"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24.1100</a:t>
                      </a:r>
                    </a:p>
                  </a:txBody>
                  <a:tcPr marL="9525" marR="9525" marT="9525"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23.0054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27.8927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14.0289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30.9974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54.2498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55.1838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38.4401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10.9343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01946678"/>
                  </a:ext>
                </a:extLst>
              </a:tr>
              <a:tr h="269941">
                <a:tc>
                  <a:txBody>
                    <a:bodyPr/>
                    <a:lstStyle/>
                    <a:p>
                      <a:pPr algn="ctr" fontAlgn="b"/>
                      <a:r>
                        <a:rPr lang="en-US" sz="1400" b="1" i="0" u="none" strike="noStrike" dirty="0">
                          <a:solidFill>
                            <a:srgbClr val="000000"/>
                          </a:solidFill>
                          <a:effectLst/>
                          <a:latin typeface="Calibri" panose="020F0502020204030204" pitchFamily="34" charset="0"/>
                        </a:rPr>
                        <a:t>9</a:t>
                      </a:r>
                    </a:p>
                  </a:txBody>
                  <a:tcPr marL="9525" marR="9525" marT="9525"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14.4309</a:t>
                      </a:r>
                    </a:p>
                  </a:txBody>
                  <a:tcPr marL="9525" marR="9525" marT="9525"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15.9088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11.0653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52.2304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8.2462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16.0112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17.0496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38.4401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31.1088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69757327"/>
                  </a:ext>
                </a:extLst>
              </a:tr>
              <a:tr h="269941">
                <a:tc>
                  <a:txBody>
                    <a:bodyPr/>
                    <a:lstStyle/>
                    <a:p>
                      <a:pPr algn="ctr" fontAlgn="b"/>
                      <a:r>
                        <a:rPr lang="en-US" sz="1400" b="1" i="0" u="none" strike="noStrike" dirty="0">
                          <a:solidFill>
                            <a:srgbClr val="000000"/>
                          </a:solidFill>
                          <a:effectLst/>
                          <a:latin typeface="Calibri" panose="020F0502020204030204" pitchFamily="34" charset="0"/>
                        </a:rPr>
                        <a:t>10</a:t>
                      </a:r>
                    </a:p>
                  </a:txBody>
                  <a:tcPr marL="9525" marR="9525" marT="9525"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18.0613</a:t>
                      </a:r>
                    </a:p>
                  </a:txBody>
                  <a:tcPr marL="9525" marR="9525" marT="9525"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17.8440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20.0489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22.2991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23.0078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47.1088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48.1582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10.9343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31.1088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87731690"/>
                  </a:ext>
                </a:extLst>
              </a:tr>
            </a:tbl>
          </a:graphicData>
        </a:graphic>
      </p:graphicFrame>
      <p:sp>
        <p:nvSpPr>
          <p:cNvPr id="3" name="Footer Placeholder 2">
            <a:extLst>
              <a:ext uri="{FF2B5EF4-FFF2-40B4-BE49-F238E27FC236}">
                <a16:creationId xmlns:a16="http://schemas.microsoft.com/office/drawing/2014/main" id="{7ABE6FBC-1D20-4713-B97A-A06604869382}"/>
              </a:ext>
            </a:extLst>
          </p:cNvPr>
          <p:cNvSpPr>
            <a:spLocks noGrp="1"/>
          </p:cNvSpPr>
          <p:nvPr>
            <p:ph type="ftr" sz="quarter" idx="11"/>
          </p:nvPr>
        </p:nvSpPr>
        <p:spPr/>
        <p:txBody>
          <a:bodyPr/>
          <a:lstStyle/>
          <a:p>
            <a:r>
              <a:rPr lang="en-US"/>
              <a:t>Copyright © 2021 by Ming-Long Lam, Ph.D.</a:t>
            </a:r>
            <a:endParaRPr lang="en-US" dirty="0"/>
          </a:p>
        </p:txBody>
      </p:sp>
    </p:spTree>
    <p:extLst>
      <p:ext uri="{BB962C8B-B14F-4D97-AF65-F5344CB8AC3E}">
        <p14:creationId xmlns:p14="http://schemas.microsoft.com/office/powerpoint/2010/main" val="323003829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pPr marL="0" indent="0">
              <a:buNone/>
            </a:pPr>
            <a:r>
              <a:rPr lang="en-US" b="1" dirty="0"/>
              <a:t>Rank the Euclidean distances</a:t>
            </a:r>
            <a:r>
              <a:rPr lang="en-US" dirty="0"/>
              <a:t>:</a:t>
            </a:r>
          </a:p>
          <a:p>
            <a:pPr lvl="1"/>
            <a:r>
              <a:rPr lang="en-US" dirty="0"/>
              <a:t>1 = the most nearest neighbor which is yourself</a:t>
            </a:r>
          </a:p>
          <a:p>
            <a:pPr lvl="1"/>
            <a:r>
              <a:rPr lang="en-US" dirty="0"/>
              <a:t>10 = the least nearest (i.e., most distant) neighbor</a:t>
            </a:r>
          </a:p>
        </p:txBody>
      </p:sp>
      <p:sp>
        <p:nvSpPr>
          <p:cNvPr id="2" name="Title 1"/>
          <p:cNvSpPr>
            <a:spLocks noGrp="1"/>
          </p:cNvSpPr>
          <p:nvPr>
            <p:ph type="title"/>
          </p:nvPr>
        </p:nvSpPr>
        <p:spPr/>
        <p:txBody>
          <a:bodyPr/>
          <a:lstStyle/>
          <a:p>
            <a:r>
              <a:rPr lang="en-US" b="1" dirty="0">
                <a:solidFill>
                  <a:schemeClr val="bg1"/>
                </a:solidFill>
              </a:rPr>
              <a:t>Toy Example</a:t>
            </a:r>
          </a:p>
        </p:txBody>
      </p:sp>
      <p:sp>
        <p:nvSpPr>
          <p:cNvPr id="7" name="Slide Number Placeholder 6"/>
          <p:cNvSpPr>
            <a:spLocks noGrp="1"/>
          </p:cNvSpPr>
          <p:nvPr>
            <p:ph type="sldNum" sz="quarter" idx="12"/>
          </p:nvPr>
        </p:nvSpPr>
        <p:spPr/>
        <p:txBody>
          <a:bodyPr/>
          <a:lstStyle/>
          <a:p>
            <a:fld id="{1C20BA80-1909-427C-B3BD-3DD8AEAFD5BE}" type="slidenum">
              <a:rPr lang="en-US" smtClean="0"/>
              <a:t>47</a:t>
            </a:fld>
            <a:endParaRPr lang="en-US" dirty="0"/>
          </a:p>
        </p:txBody>
      </p:sp>
      <p:graphicFrame>
        <p:nvGraphicFramePr>
          <p:cNvPr id="8" name="Table 7"/>
          <p:cNvGraphicFramePr>
            <a:graphicFrameLocks noGrp="1"/>
          </p:cNvGraphicFramePr>
          <p:nvPr/>
        </p:nvGraphicFramePr>
        <p:xfrm>
          <a:off x="974724" y="3267863"/>
          <a:ext cx="10379076" cy="1750224"/>
        </p:xfrm>
        <a:graphic>
          <a:graphicData uri="http://schemas.openxmlformats.org/drawingml/2006/table">
            <a:tbl>
              <a:tblPr/>
              <a:tblGrid>
                <a:gridCol w="791366">
                  <a:extLst>
                    <a:ext uri="{9D8B030D-6E8A-4147-A177-3AD203B41FA5}">
                      <a16:colId xmlns:a16="http://schemas.microsoft.com/office/drawing/2014/main" val="1231420248"/>
                    </a:ext>
                  </a:extLst>
                </a:gridCol>
                <a:gridCol w="958771">
                  <a:extLst>
                    <a:ext uri="{9D8B030D-6E8A-4147-A177-3AD203B41FA5}">
                      <a16:colId xmlns:a16="http://schemas.microsoft.com/office/drawing/2014/main" val="2989992112"/>
                    </a:ext>
                  </a:extLst>
                </a:gridCol>
                <a:gridCol w="958771">
                  <a:extLst>
                    <a:ext uri="{9D8B030D-6E8A-4147-A177-3AD203B41FA5}">
                      <a16:colId xmlns:a16="http://schemas.microsoft.com/office/drawing/2014/main" val="3360889156"/>
                    </a:ext>
                  </a:extLst>
                </a:gridCol>
                <a:gridCol w="958771">
                  <a:extLst>
                    <a:ext uri="{9D8B030D-6E8A-4147-A177-3AD203B41FA5}">
                      <a16:colId xmlns:a16="http://schemas.microsoft.com/office/drawing/2014/main" val="1383926113"/>
                    </a:ext>
                  </a:extLst>
                </a:gridCol>
                <a:gridCol w="958771">
                  <a:extLst>
                    <a:ext uri="{9D8B030D-6E8A-4147-A177-3AD203B41FA5}">
                      <a16:colId xmlns:a16="http://schemas.microsoft.com/office/drawing/2014/main" val="1419802399"/>
                    </a:ext>
                  </a:extLst>
                </a:gridCol>
                <a:gridCol w="958771">
                  <a:extLst>
                    <a:ext uri="{9D8B030D-6E8A-4147-A177-3AD203B41FA5}">
                      <a16:colId xmlns:a16="http://schemas.microsoft.com/office/drawing/2014/main" val="750526191"/>
                    </a:ext>
                  </a:extLst>
                </a:gridCol>
                <a:gridCol w="958771">
                  <a:extLst>
                    <a:ext uri="{9D8B030D-6E8A-4147-A177-3AD203B41FA5}">
                      <a16:colId xmlns:a16="http://schemas.microsoft.com/office/drawing/2014/main" val="1065826374"/>
                    </a:ext>
                  </a:extLst>
                </a:gridCol>
                <a:gridCol w="958771">
                  <a:extLst>
                    <a:ext uri="{9D8B030D-6E8A-4147-A177-3AD203B41FA5}">
                      <a16:colId xmlns:a16="http://schemas.microsoft.com/office/drawing/2014/main" val="2788004581"/>
                    </a:ext>
                  </a:extLst>
                </a:gridCol>
                <a:gridCol w="958771">
                  <a:extLst>
                    <a:ext uri="{9D8B030D-6E8A-4147-A177-3AD203B41FA5}">
                      <a16:colId xmlns:a16="http://schemas.microsoft.com/office/drawing/2014/main" val="1693555477"/>
                    </a:ext>
                  </a:extLst>
                </a:gridCol>
                <a:gridCol w="958771">
                  <a:extLst>
                    <a:ext uri="{9D8B030D-6E8A-4147-A177-3AD203B41FA5}">
                      <a16:colId xmlns:a16="http://schemas.microsoft.com/office/drawing/2014/main" val="3108269864"/>
                    </a:ext>
                  </a:extLst>
                </a:gridCol>
                <a:gridCol w="958771">
                  <a:extLst>
                    <a:ext uri="{9D8B030D-6E8A-4147-A177-3AD203B41FA5}">
                      <a16:colId xmlns:a16="http://schemas.microsoft.com/office/drawing/2014/main" val="1342050515"/>
                    </a:ext>
                  </a:extLst>
                </a:gridCol>
              </a:tblGrid>
              <a:tr h="426884">
                <a:tc>
                  <a:txBody>
                    <a:bodyPr/>
                    <a:lstStyle/>
                    <a:p>
                      <a:pPr algn="l" fontAlgn="b"/>
                      <a:r>
                        <a:rPr lang="en-US" sz="1800" b="0" i="0" u="none" strike="noStrike" dirty="0">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10">
                  <a:txBody>
                    <a:bodyPr/>
                    <a:lstStyle/>
                    <a:p>
                      <a:pPr algn="ctr" fontAlgn="b"/>
                      <a:r>
                        <a:rPr lang="en-US" sz="1800" b="1" i="0" u="none" strike="noStrike" dirty="0" err="1">
                          <a:solidFill>
                            <a:srgbClr val="000000"/>
                          </a:solidFill>
                          <a:effectLst/>
                          <a:latin typeface="Calibri" panose="020F0502020204030204" pitchFamily="34" charset="0"/>
                        </a:rPr>
                        <a:t>CaseID</a:t>
                      </a:r>
                      <a:endParaRPr lang="en-US" sz="1800" b="1" i="0" u="none" strike="noStrike" dirty="0">
                        <a:solidFill>
                          <a:srgbClr val="000000"/>
                        </a:solidFill>
                        <a:effectLst/>
                        <a:latin typeface="Calibri" panose="020F0502020204030204" pitchFamily="34" charset="0"/>
                      </a:endParaRPr>
                    </a:p>
                  </a:txBody>
                  <a:tcPr marL="9525" marR="9525" marT="9525"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620685070"/>
                  </a:ext>
                </a:extLst>
              </a:tr>
              <a:tr h="448228">
                <a:tc>
                  <a:txBody>
                    <a:bodyPr/>
                    <a:lstStyle/>
                    <a:p>
                      <a:pPr algn="ctr" fontAlgn="b"/>
                      <a:r>
                        <a:rPr lang="en-US" sz="1800" b="1" i="0" u="none" strike="noStrike" dirty="0" err="1">
                          <a:solidFill>
                            <a:srgbClr val="000000"/>
                          </a:solidFill>
                          <a:effectLst/>
                          <a:latin typeface="Calibri" panose="020F0502020204030204" pitchFamily="34" charset="0"/>
                        </a:rPr>
                        <a:t>CaseID</a:t>
                      </a:r>
                      <a:endParaRPr lang="en-US" sz="1800" b="1"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b"/>
                      <a:r>
                        <a:rPr lang="en-US" sz="1800" b="1" i="0" u="none" strike="noStrike" dirty="0">
                          <a:solidFill>
                            <a:srgbClr val="000000"/>
                          </a:solidFill>
                          <a:effectLst/>
                          <a:latin typeface="Calibri" panose="020F0502020204030204" pitchFamily="34" charset="0"/>
                        </a:rPr>
                        <a:t>1</a:t>
                      </a:r>
                    </a:p>
                  </a:txBody>
                  <a:tcPr marL="9525" marR="9525" marT="9525"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b"/>
                      <a:r>
                        <a:rPr lang="en-US" sz="1800" b="1" i="0" u="none" strike="noStrike" dirty="0">
                          <a:solidFill>
                            <a:srgbClr val="000000"/>
                          </a:solidFill>
                          <a:effectLst/>
                          <a:latin typeface="Calibri" panose="020F0502020204030204" pitchFamily="34" charset="0"/>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b"/>
                      <a:r>
                        <a:rPr lang="en-US" sz="1800" b="1" i="0" u="none" strike="noStrike" dirty="0">
                          <a:solidFill>
                            <a:srgbClr val="000000"/>
                          </a:solidFill>
                          <a:effectLst/>
                          <a:latin typeface="Calibri" panose="020F0502020204030204" pitchFamily="34" charset="0"/>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b"/>
                      <a:r>
                        <a:rPr lang="en-US" sz="1800" b="1" i="0" u="none" strike="noStrike" dirty="0">
                          <a:solidFill>
                            <a:srgbClr val="000000"/>
                          </a:solidFill>
                          <a:effectLst/>
                          <a:latin typeface="Calibri" panose="020F0502020204030204" pitchFamily="34" charset="0"/>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b"/>
                      <a:r>
                        <a:rPr lang="en-US" sz="1800" b="1" i="0" u="none" strike="noStrike" dirty="0">
                          <a:solidFill>
                            <a:srgbClr val="000000"/>
                          </a:solidFill>
                          <a:effectLst/>
                          <a:latin typeface="Calibri" panose="020F0502020204030204" pitchFamily="34" charset="0"/>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b"/>
                      <a:r>
                        <a:rPr lang="en-US" sz="1800" b="1" i="0" u="none" strike="noStrike" dirty="0">
                          <a:solidFill>
                            <a:srgbClr val="000000"/>
                          </a:solidFill>
                          <a:effectLst/>
                          <a:latin typeface="Calibri" panose="020F0502020204030204" pitchFamily="34" charset="0"/>
                        </a:rPr>
                        <a:t>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b"/>
                      <a:r>
                        <a:rPr lang="en-US" sz="1800" b="1" i="0" u="none" strike="noStrike" dirty="0">
                          <a:solidFill>
                            <a:srgbClr val="000000"/>
                          </a:solidFill>
                          <a:effectLst/>
                          <a:latin typeface="Calibri" panose="020F0502020204030204" pitchFamily="34" charset="0"/>
                        </a:rPr>
                        <a:t>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b"/>
                      <a:r>
                        <a:rPr lang="en-US" sz="1800" b="1" i="0" u="none" strike="noStrike" dirty="0">
                          <a:solidFill>
                            <a:srgbClr val="000000"/>
                          </a:solidFill>
                          <a:effectLst/>
                          <a:latin typeface="Calibri" panose="020F0502020204030204" pitchFamily="34" charset="0"/>
                        </a:rPr>
                        <a:t>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b"/>
                      <a:r>
                        <a:rPr lang="en-US" sz="1800" b="1" i="0" u="none" strike="noStrike" dirty="0">
                          <a:solidFill>
                            <a:srgbClr val="000000"/>
                          </a:solidFill>
                          <a:effectLst/>
                          <a:latin typeface="Calibri" panose="020F0502020204030204" pitchFamily="34" charset="0"/>
                        </a:rPr>
                        <a:t>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b"/>
                      <a:r>
                        <a:rPr lang="en-US" sz="1800" b="1" i="0" u="none" strike="noStrike" dirty="0">
                          <a:solidFill>
                            <a:srgbClr val="000000"/>
                          </a:solidFill>
                          <a:effectLst/>
                          <a:latin typeface="Calibri" panose="020F0502020204030204" pitchFamily="34" charset="0"/>
                        </a:rPr>
                        <a:t>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extLst>
                  <a:ext uri="{0D108BD9-81ED-4DB2-BD59-A6C34878D82A}">
                    <a16:rowId xmlns:a16="http://schemas.microsoft.com/office/drawing/2014/main" val="875947259"/>
                  </a:ext>
                </a:extLst>
              </a:tr>
              <a:tr h="448228">
                <a:tc>
                  <a:txBody>
                    <a:bodyPr/>
                    <a:lstStyle/>
                    <a:p>
                      <a:pPr algn="ctr" fontAlgn="b"/>
                      <a:r>
                        <a:rPr lang="en-US" sz="1800" b="1" i="0" u="none" strike="noStrike" dirty="0">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effectLst/>
                          <a:latin typeface="Calibri" panose="020F0502020204030204" pitchFamily="34" charset="0"/>
                        </a:rPr>
                        <a:t>0</a:t>
                      </a:r>
                    </a:p>
                  </a:txBody>
                  <a:tcPr marL="9525" marR="9525" marT="9525"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effectLst/>
                          <a:latin typeface="Calibri" panose="020F0502020204030204" pitchFamily="34" charset="0"/>
                        </a:rPr>
                        <a:t>2.0591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effectLst/>
                          <a:latin typeface="Calibri" panose="020F0502020204030204" pitchFamily="34" charset="0"/>
                        </a:rPr>
                        <a:t>5.5758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effectLst/>
                          <a:latin typeface="Calibri" panose="020F0502020204030204" pitchFamily="34" charset="0"/>
                        </a:rPr>
                        <a:t>38.0258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effectLst/>
                          <a:latin typeface="Calibri" panose="020F0502020204030204" pitchFamily="34" charset="0"/>
                        </a:rPr>
                        <a:t>8.1394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effectLst/>
                          <a:latin typeface="Calibri" panose="020F0502020204030204" pitchFamily="34" charset="0"/>
                        </a:rPr>
                        <a:t>30.1398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effectLst/>
                          <a:latin typeface="Calibri" panose="020F0502020204030204" pitchFamily="34" charset="0"/>
                        </a:rPr>
                        <a:t>31.0780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effectLst/>
                          <a:latin typeface="Calibri" panose="020F0502020204030204" pitchFamily="34" charset="0"/>
                        </a:rPr>
                        <a:t>24.1100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effectLst/>
                          <a:latin typeface="Calibri" panose="020F0502020204030204" pitchFamily="34" charset="0"/>
                        </a:rPr>
                        <a:t>14.4309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Calibri" panose="020F0502020204030204" pitchFamily="34" charset="0"/>
                        </a:rPr>
                        <a:t>18.0613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5146013"/>
                  </a:ext>
                </a:extLst>
              </a:tr>
              <a:tr h="426884">
                <a:tc>
                  <a:txBody>
                    <a:bodyPr/>
                    <a:lstStyle/>
                    <a:p>
                      <a:pPr algn="ctr" fontAlgn="b"/>
                      <a:r>
                        <a:rPr lang="en-US" sz="1800" b="1" i="0" u="none" strike="noStrike" dirty="0">
                          <a:solidFill>
                            <a:srgbClr val="000000"/>
                          </a:solidFill>
                          <a:effectLst/>
                          <a:latin typeface="Calibri" panose="020F0502020204030204" pitchFamily="34" charset="0"/>
                        </a:rPr>
                        <a:t>Rank</a:t>
                      </a:r>
                    </a:p>
                  </a:txBody>
                  <a:tcPr marL="9525" marR="9525" marT="9525"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FF0000"/>
                          </a:solidFill>
                          <a:effectLst/>
                          <a:latin typeface="Calibri" panose="020F0502020204030204" pitchFamily="34" charset="0"/>
                        </a:rPr>
                        <a:t>1</a:t>
                      </a:r>
                    </a:p>
                  </a:txBody>
                  <a:tcPr marL="9525" marR="9525" marT="9525"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effectLst/>
                          <a:latin typeface="Calibri" panose="020F0502020204030204" pitchFamily="34" charset="0"/>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effectLst/>
                          <a:latin typeface="Calibri" panose="020F0502020204030204" pitchFamily="34" charset="0"/>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chemeClr val="accent5">
                              <a:lumMod val="75000"/>
                            </a:schemeClr>
                          </a:solidFill>
                          <a:effectLst/>
                          <a:latin typeface="Calibri" panose="020F0502020204030204" pitchFamily="34" charset="0"/>
                        </a:rPr>
                        <a:t>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effectLst/>
                          <a:latin typeface="Calibri" panose="020F0502020204030204" pitchFamily="34" charset="0"/>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effectLst/>
                          <a:latin typeface="Calibri" panose="020F0502020204030204" pitchFamily="34" charset="0"/>
                        </a:rPr>
                        <a:t>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effectLst/>
                          <a:latin typeface="Calibri" panose="020F0502020204030204" pitchFamily="34" charset="0"/>
                        </a:rPr>
                        <a:t>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effectLst/>
                          <a:latin typeface="Calibri" panose="020F0502020204030204" pitchFamily="34" charset="0"/>
                        </a:rPr>
                        <a:t>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effectLst/>
                          <a:latin typeface="Calibri" panose="020F0502020204030204" pitchFamily="34" charset="0"/>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effectLst/>
                          <a:latin typeface="Calibri" panose="020F0502020204030204" pitchFamily="34" charset="0"/>
                        </a:rPr>
                        <a:t>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99323398"/>
                  </a:ext>
                </a:extLst>
              </a:tr>
            </a:tbl>
          </a:graphicData>
        </a:graphic>
      </p:graphicFrame>
      <p:sp>
        <p:nvSpPr>
          <p:cNvPr id="3" name="Footer Placeholder 2">
            <a:extLst>
              <a:ext uri="{FF2B5EF4-FFF2-40B4-BE49-F238E27FC236}">
                <a16:creationId xmlns:a16="http://schemas.microsoft.com/office/drawing/2014/main" id="{0D303B20-5181-4DF9-AB49-32FDDCD66FF5}"/>
              </a:ext>
            </a:extLst>
          </p:cNvPr>
          <p:cNvSpPr>
            <a:spLocks noGrp="1"/>
          </p:cNvSpPr>
          <p:nvPr>
            <p:ph type="ftr" sz="quarter" idx="11"/>
          </p:nvPr>
        </p:nvSpPr>
        <p:spPr/>
        <p:txBody>
          <a:bodyPr/>
          <a:lstStyle/>
          <a:p>
            <a:r>
              <a:rPr lang="en-US"/>
              <a:t>Copyright © 2021 by Ming-Long Lam, Ph.D.</a:t>
            </a:r>
            <a:endParaRPr lang="en-US" dirty="0"/>
          </a:p>
        </p:txBody>
      </p:sp>
    </p:spTree>
    <p:extLst>
      <p:ext uri="{BB962C8B-B14F-4D97-AF65-F5344CB8AC3E}">
        <p14:creationId xmlns:p14="http://schemas.microsoft.com/office/powerpoint/2010/main" val="49327805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pPr marL="0" indent="0">
              <a:buNone/>
            </a:pPr>
            <a:r>
              <a:rPr lang="en-US" b="1" dirty="0"/>
              <a:t>Rank of Euclidean Distance Matrix</a:t>
            </a:r>
            <a:r>
              <a:rPr lang="en-US" dirty="0"/>
              <a:t>:</a:t>
            </a:r>
          </a:p>
        </p:txBody>
      </p:sp>
      <p:sp>
        <p:nvSpPr>
          <p:cNvPr id="2" name="Title 1"/>
          <p:cNvSpPr>
            <a:spLocks noGrp="1"/>
          </p:cNvSpPr>
          <p:nvPr>
            <p:ph type="title"/>
          </p:nvPr>
        </p:nvSpPr>
        <p:spPr/>
        <p:txBody>
          <a:bodyPr/>
          <a:lstStyle/>
          <a:p>
            <a:r>
              <a:rPr lang="en-US" b="1" dirty="0">
                <a:solidFill>
                  <a:schemeClr val="bg1"/>
                </a:solidFill>
              </a:rPr>
              <a:t>Toy Example</a:t>
            </a:r>
          </a:p>
        </p:txBody>
      </p:sp>
      <p:sp>
        <p:nvSpPr>
          <p:cNvPr id="7" name="Slide Number Placeholder 6"/>
          <p:cNvSpPr>
            <a:spLocks noGrp="1"/>
          </p:cNvSpPr>
          <p:nvPr>
            <p:ph type="sldNum" sz="quarter" idx="12"/>
          </p:nvPr>
        </p:nvSpPr>
        <p:spPr/>
        <p:txBody>
          <a:bodyPr/>
          <a:lstStyle/>
          <a:p>
            <a:fld id="{1C20BA80-1909-427C-B3BD-3DD8AEAFD5BE}" type="slidenum">
              <a:rPr lang="en-US" smtClean="0"/>
              <a:t>48</a:t>
            </a:fld>
            <a:endParaRPr lang="en-US" dirty="0"/>
          </a:p>
        </p:txBody>
      </p:sp>
      <p:graphicFrame>
        <p:nvGraphicFramePr>
          <p:cNvPr id="8" name="Table 7"/>
          <p:cNvGraphicFramePr>
            <a:graphicFrameLocks noGrp="1"/>
          </p:cNvGraphicFramePr>
          <p:nvPr/>
        </p:nvGraphicFramePr>
        <p:xfrm>
          <a:off x="901699" y="2486813"/>
          <a:ext cx="10379076" cy="3266286"/>
        </p:xfrm>
        <a:graphic>
          <a:graphicData uri="http://schemas.openxmlformats.org/drawingml/2006/table">
            <a:tbl>
              <a:tblPr/>
              <a:tblGrid>
                <a:gridCol w="791366">
                  <a:extLst>
                    <a:ext uri="{9D8B030D-6E8A-4147-A177-3AD203B41FA5}">
                      <a16:colId xmlns:a16="http://schemas.microsoft.com/office/drawing/2014/main" val="1231420248"/>
                    </a:ext>
                  </a:extLst>
                </a:gridCol>
                <a:gridCol w="958771">
                  <a:extLst>
                    <a:ext uri="{9D8B030D-6E8A-4147-A177-3AD203B41FA5}">
                      <a16:colId xmlns:a16="http://schemas.microsoft.com/office/drawing/2014/main" val="2989992112"/>
                    </a:ext>
                  </a:extLst>
                </a:gridCol>
                <a:gridCol w="958771">
                  <a:extLst>
                    <a:ext uri="{9D8B030D-6E8A-4147-A177-3AD203B41FA5}">
                      <a16:colId xmlns:a16="http://schemas.microsoft.com/office/drawing/2014/main" val="3360889156"/>
                    </a:ext>
                  </a:extLst>
                </a:gridCol>
                <a:gridCol w="958771">
                  <a:extLst>
                    <a:ext uri="{9D8B030D-6E8A-4147-A177-3AD203B41FA5}">
                      <a16:colId xmlns:a16="http://schemas.microsoft.com/office/drawing/2014/main" val="1383926113"/>
                    </a:ext>
                  </a:extLst>
                </a:gridCol>
                <a:gridCol w="958771">
                  <a:extLst>
                    <a:ext uri="{9D8B030D-6E8A-4147-A177-3AD203B41FA5}">
                      <a16:colId xmlns:a16="http://schemas.microsoft.com/office/drawing/2014/main" val="1419802399"/>
                    </a:ext>
                  </a:extLst>
                </a:gridCol>
                <a:gridCol w="958771">
                  <a:extLst>
                    <a:ext uri="{9D8B030D-6E8A-4147-A177-3AD203B41FA5}">
                      <a16:colId xmlns:a16="http://schemas.microsoft.com/office/drawing/2014/main" val="750526191"/>
                    </a:ext>
                  </a:extLst>
                </a:gridCol>
                <a:gridCol w="958771">
                  <a:extLst>
                    <a:ext uri="{9D8B030D-6E8A-4147-A177-3AD203B41FA5}">
                      <a16:colId xmlns:a16="http://schemas.microsoft.com/office/drawing/2014/main" val="1065826374"/>
                    </a:ext>
                  </a:extLst>
                </a:gridCol>
                <a:gridCol w="958771">
                  <a:extLst>
                    <a:ext uri="{9D8B030D-6E8A-4147-A177-3AD203B41FA5}">
                      <a16:colId xmlns:a16="http://schemas.microsoft.com/office/drawing/2014/main" val="2788004581"/>
                    </a:ext>
                  </a:extLst>
                </a:gridCol>
                <a:gridCol w="958771">
                  <a:extLst>
                    <a:ext uri="{9D8B030D-6E8A-4147-A177-3AD203B41FA5}">
                      <a16:colId xmlns:a16="http://schemas.microsoft.com/office/drawing/2014/main" val="1693555477"/>
                    </a:ext>
                  </a:extLst>
                </a:gridCol>
                <a:gridCol w="958771">
                  <a:extLst>
                    <a:ext uri="{9D8B030D-6E8A-4147-A177-3AD203B41FA5}">
                      <a16:colId xmlns:a16="http://schemas.microsoft.com/office/drawing/2014/main" val="3108269864"/>
                    </a:ext>
                  </a:extLst>
                </a:gridCol>
                <a:gridCol w="958771">
                  <a:extLst>
                    <a:ext uri="{9D8B030D-6E8A-4147-A177-3AD203B41FA5}">
                      <a16:colId xmlns:a16="http://schemas.microsoft.com/office/drawing/2014/main" val="1342050515"/>
                    </a:ext>
                  </a:extLst>
                </a:gridCol>
              </a:tblGrid>
              <a:tr h="269941">
                <a:tc>
                  <a:txBody>
                    <a:bodyPr/>
                    <a:lstStyle/>
                    <a:p>
                      <a:pPr algn="l" fontAlgn="b"/>
                      <a:r>
                        <a:rPr lang="en-US" sz="1400" b="0" i="0" u="none" strike="noStrike" dirty="0">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10">
                  <a:txBody>
                    <a:bodyPr/>
                    <a:lstStyle/>
                    <a:p>
                      <a:pPr algn="ctr" fontAlgn="b"/>
                      <a:r>
                        <a:rPr lang="en-US" sz="1400" b="1" i="0" u="none" strike="noStrike" dirty="0" err="1">
                          <a:solidFill>
                            <a:srgbClr val="000000"/>
                          </a:solidFill>
                          <a:effectLst/>
                          <a:latin typeface="Calibri" panose="020F0502020204030204" pitchFamily="34" charset="0"/>
                        </a:rPr>
                        <a:t>CaseID</a:t>
                      </a:r>
                      <a:endParaRPr lang="en-US" sz="1400" b="1" i="0" u="none" strike="noStrike" dirty="0">
                        <a:solidFill>
                          <a:srgbClr val="000000"/>
                        </a:solidFill>
                        <a:effectLst/>
                        <a:latin typeface="Calibri" panose="020F0502020204030204" pitchFamily="34" charset="0"/>
                      </a:endParaRPr>
                    </a:p>
                  </a:txBody>
                  <a:tcPr marL="9525" marR="9525" marT="9525"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620685070"/>
                  </a:ext>
                </a:extLst>
              </a:tr>
              <a:tr h="283438">
                <a:tc>
                  <a:txBody>
                    <a:bodyPr/>
                    <a:lstStyle/>
                    <a:p>
                      <a:pPr algn="ctr" fontAlgn="b"/>
                      <a:r>
                        <a:rPr lang="en-US" sz="1400" b="1" i="0" u="none" strike="noStrike" dirty="0" err="1">
                          <a:solidFill>
                            <a:srgbClr val="000000"/>
                          </a:solidFill>
                          <a:effectLst/>
                          <a:latin typeface="Calibri" panose="020F0502020204030204" pitchFamily="34" charset="0"/>
                        </a:rPr>
                        <a:t>CaseID</a:t>
                      </a:r>
                      <a:endParaRPr lang="en-US" sz="1400" b="1"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Calibri" panose="020F0502020204030204" pitchFamily="34" charset="0"/>
                        </a:rPr>
                        <a:t>1</a:t>
                      </a:r>
                    </a:p>
                  </a:txBody>
                  <a:tcPr marL="9525" marR="9525" marT="9525"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Calibri" panose="020F0502020204030204" pitchFamily="34" charset="0"/>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Calibri" panose="020F0502020204030204" pitchFamily="34" charset="0"/>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Calibri" panose="020F0502020204030204" pitchFamily="34" charset="0"/>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Calibri" panose="020F0502020204030204" pitchFamily="34" charset="0"/>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Calibri" panose="020F0502020204030204" pitchFamily="34" charset="0"/>
                        </a:rPr>
                        <a:t>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Calibri" panose="020F0502020204030204" pitchFamily="34" charset="0"/>
                        </a:rPr>
                        <a:t>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Calibri" panose="020F0502020204030204" pitchFamily="34" charset="0"/>
                        </a:rPr>
                        <a:t>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Calibri" panose="020F0502020204030204" pitchFamily="34" charset="0"/>
                        </a:rPr>
                        <a:t>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Calibri" panose="020F0502020204030204" pitchFamily="34" charset="0"/>
                        </a:rPr>
                        <a:t>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extLst>
                  <a:ext uri="{0D108BD9-81ED-4DB2-BD59-A6C34878D82A}">
                    <a16:rowId xmlns:a16="http://schemas.microsoft.com/office/drawing/2014/main" val="875947259"/>
                  </a:ext>
                </a:extLst>
              </a:tr>
              <a:tr h="283438">
                <a:tc>
                  <a:txBody>
                    <a:bodyPr/>
                    <a:lstStyle/>
                    <a:p>
                      <a:pPr algn="ctr" fontAlgn="b"/>
                      <a:r>
                        <a:rPr lang="en-US" sz="1400" b="1" i="0" u="none" strike="noStrike" dirty="0">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1</a:t>
                      </a:r>
                    </a:p>
                  </a:txBody>
                  <a:tcPr marL="9525" marR="9525" marT="9525"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1400" b="0" i="0" u="none" strike="noStrike">
                          <a:solidFill>
                            <a:srgbClr val="000000"/>
                          </a:solidFill>
                          <a:effectLst/>
                          <a:latin typeface="Calibri" panose="020F0502020204030204" pitchFamily="34" charset="0"/>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Calibri" panose="020F0502020204030204" pitchFamily="34" charset="0"/>
                        </a:rPr>
                        <a:t>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Calibri" panose="020F0502020204030204" pitchFamily="34" charset="0"/>
                        </a:rPr>
                        <a:t>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5146013"/>
                  </a:ext>
                </a:extLst>
              </a:tr>
              <a:tr h="269941">
                <a:tc>
                  <a:txBody>
                    <a:bodyPr/>
                    <a:lstStyle/>
                    <a:p>
                      <a:pPr algn="ctr" fontAlgn="b"/>
                      <a:r>
                        <a:rPr lang="en-US" sz="1400" b="1" i="0" u="none" strike="noStrike" dirty="0">
                          <a:solidFill>
                            <a:srgbClr val="000000"/>
                          </a:solidFill>
                          <a:effectLst/>
                          <a:latin typeface="Calibri" panose="020F0502020204030204" pitchFamily="34" charset="0"/>
                        </a:rPr>
                        <a:t>2</a:t>
                      </a:r>
                    </a:p>
                  </a:txBody>
                  <a:tcPr marL="9525" marR="9525" marT="9525"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2</a:t>
                      </a:r>
                    </a:p>
                  </a:txBody>
                  <a:tcPr marL="9525" marR="9525" marT="9525"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1400" b="0" i="0" u="none" strike="noStrike">
                          <a:solidFill>
                            <a:srgbClr val="000000"/>
                          </a:solidFill>
                          <a:effectLst/>
                          <a:latin typeface="Calibri" panose="020F0502020204030204" pitchFamily="34" charset="0"/>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Calibri" panose="020F0502020204030204" pitchFamily="34" charset="0"/>
                        </a:rPr>
                        <a:t>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Calibri" panose="020F0502020204030204" pitchFamily="34" charset="0"/>
                        </a:rPr>
                        <a:t>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99323398"/>
                  </a:ext>
                </a:extLst>
              </a:tr>
              <a:tr h="269941">
                <a:tc>
                  <a:txBody>
                    <a:bodyPr/>
                    <a:lstStyle/>
                    <a:p>
                      <a:pPr algn="ctr" fontAlgn="b"/>
                      <a:r>
                        <a:rPr lang="en-US" sz="1400" b="1" i="0" u="none" strike="noStrike" dirty="0">
                          <a:solidFill>
                            <a:srgbClr val="000000"/>
                          </a:solidFill>
                          <a:effectLst/>
                          <a:latin typeface="Calibri" panose="020F0502020204030204" pitchFamily="34" charset="0"/>
                        </a:rPr>
                        <a:t>3</a:t>
                      </a:r>
                    </a:p>
                  </a:txBody>
                  <a:tcPr marL="9525" marR="9525" marT="9525"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3</a:t>
                      </a:r>
                    </a:p>
                  </a:txBody>
                  <a:tcPr marL="9525" marR="9525" marT="9525"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1400" b="0" i="0" u="none" strike="noStrike">
                          <a:solidFill>
                            <a:srgbClr val="000000"/>
                          </a:solidFill>
                          <a:effectLst/>
                          <a:latin typeface="Calibri" panose="020F0502020204030204" pitchFamily="34" charset="0"/>
                        </a:rPr>
                        <a:t>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Calibri" panose="020F0502020204030204" pitchFamily="34" charset="0"/>
                        </a:rPr>
                        <a:t>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5509486"/>
                  </a:ext>
                </a:extLst>
              </a:tr>
              <a:tr h="269941">
                <a:tc>
                  <a:txBody>
                    <a:bodyPr/>
                    <a:lstStyle/>
                    <a:p>
                      <a:pPr algn="ctr" fontAlgn="b"/>
                      <a:r>
                        <a:rPr lang="en-US" sz="1400" b="1" i="0" u="none" strike="noStrike">
                          <a:solidFill>
                            <a:srgbClr val="000000"/>
                          </a:solidFill>
                          <a:effectLst/>
                          <a:latin typeface="Calibri" panose="020F0502020204030204" pitchFamily="34" charset="0"/>
                        </a:rPr>
                        <a:t>4</a:t>
                      </a:r>
                    </a:p>
                  </a:txBody>
                  <a:tcPr marL="9525" marR="9525" marT="9525"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5</a:t>
                      </a:r>
                    </a:p>
                  </a:txBody>
                  <a:tcPr marL="9525" marR="9525" marT="9525"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1400" b="0" i="0" u="none" strike="noStrike">
                          <a:solidFill>
                            <a:srgbClr val="000000"/>
                          </a:solidFill>
                          <a:effectLst/>
                          <a:latin typeface="Calibri" panose="020F0502020204030204" pitchFamily="34" charset="0"/>
                        </a:rPr>
                        <a:t>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Calibri" panose="020F0502020204030204" pitchFamily="34" charset="0"/>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20536011"/>
                  </a:ext>
                </a:extLst>
              </a:tr>
              <a:tr h="269941">
                <a:tc>
                  <a:txBody>
                    <a:bodyPr/>
                    <a:lstStyle/>
                    <a:p>
                      <a:pPr algn="ctr" fontAlgn="b"/>
                      <a:r>
                        <a:rPr lang="en-US" sz="1400" b="1" i="0" u="none" strike="noStrike">
                          <a:solidFill>
                            <a:srgbClr val="000000"/>
                          </a:solidFill>
                          <a:effectLst/>
                          <a:latin typeface="Calibri" panose="020F0502020204030204" pitchFamily="34" charset="0"/>
                        </a:rPr>
                        <a:t>5</a:t>
                      </a:r>
                    </a:p>
                  </a:txBody>
                  <a:tcPr marL="9525" marR="9525" marT="9525"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3</a:t>
                      </a:r>
                    </a:p>
                  </a:txBody>
                  <a:tcPr marL="9525" marR="9525" marT="9525"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1400" b="0" i="0" u="none" strike="noStrike">
                          <a:solidFill>
                            <a:srgbClr val="000000"/>
                          </a:solidFill>
                          <a:effectLst/>
                          <a:latin typeface="Calibri" panose="020F0502020204030204" pitchFamily="34" charset="0"/>
                        </a:rPr>
                        <a:t>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Calibri" panose="020F0502020204030204" pitchFamily="34" charset="0"/>
                        </a:rPr>
                        <a:t>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83230506"/>
                  </a:ext>
                </a:extLst>
              </a:tr>
              <a:tr h="269941">
                <a:tc>
                  <a:txBody>
                    <a:bodyPr/>
                    <a:lstStyle/>
                    <a:p>
                      <a:pPr algn="ctr" fontAlgn="b"/>
                      <a:r>
                        <a:rPr lang="en-US" sz="1400" b="1" i="0" u="none" strike="noStrike" dirty="0">
                          <a:solidFill>
                            <a:srgbClr val="000000"/>
                          </a:solidFill>
                          <a:effectLst/>
                          <a:latin typeface="Calibri" panose="020F0502020204030204" pitchFamily="34" charset="0"/>
                        </a:rPr>
                        <a:t>6</a:t>
                      </a:r>
                    </a:p>
                  </a:txBody>
                  <a:tcPr marL="9525" marR="9525" marT="9525"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6</a:t>
                      </a:r>
                    </a:p>
                  </a:txBody>
                  <a:tcPr marL="9525" marR="9525" marT="9525"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1400" b="0" i="0" u="none" strike="noStrike">
                          <a:solidFill>
                            <a:srgbClr val="000000"/>
                          </a:solidFill>
                          <a:effectLst/>
                          <a:latin typeface="Calibri" panose="020F0502020204030204" pitchFamily="34" charset="0"/>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Calibri" panose="020F0502020204030204" pitchFamily="34" charset="0"/>
                        </a:rPr>
                        <a:t>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50446570"/>
                  </a:ext>
                </a:extLst>
              </a:tr>
              <a:tr h="269941">
                <a:tc>
                  <a:txBody>
                    <a:bodyPr/>
                    <a:lstStyle/>
                    <a:p>
                      <a:pPr algn="ctr" fontAlgn="b"/>
                      <a:r>
                        <a:rPr lang="en-US" sz="1400" b="1" i="0" u="none" strike="noStrike" dirty="0">
                          <a:solidFill>
                            <a:srgbClr val="000000"/>
                          </a:solidFill>
                          <a:effectLst/>
                          <a:latin typeface="Calibri" panose="020F0502020204030204" pitchFamily="34" charset="0"/>
                        </a:rPr>
                        <a:t>7</a:t>
                      </a:r>
                    </a:p>
                  </a:txBody>
                  <a:tcPr marL="9525" marR="9525" marT="9525"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6</a:t>
                      </a:r>
                    </a:p>
                  </a:txBody>
                  <a:tcPr marL="9525" marR="9525" marT="9525"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1400" b="0" i="0" u="none" strike="noStrike" dirty="0">
                          <a:solidFill>
                            <a:srgbClr val="000000"/>
                          </a:solidFill>
                          <a:effectLst/>
                          <a:latin typeface="Calibri" panose="020F0502020204030204" pitchFamily="34" charset="0"/>
                        </a:rPr>
                        <a:t>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Calibri" panose="020F0502020204030204" pitchFamily="34" charset="0"/>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43186612"/>
                  </a:ext>
                </a:extLst>
              </a:tr>
              <a:tr h="269941">
                <a:tc>
                  <a:txBody>
                    <a:bodyPr/>
                    <a:lstStyle/>
                    <a:p>
                      <a:pPr algn="ctr" fontAlgn="b"/>
                      <a:r>
                        <a:rPr lang="en-US" sz="1400" b="1" i="0" u="none" strike="noStrike" dirty="0">
                          <a:solidFill>
                            <a:srgbClr val="000000"/>
                          </a:solidFill>
                          <a:effectLst/>
                          <a:latin typeface="Calibri" panose="020F0502020204030204" pitchFamily="34" charset="0"/>
                        </a:rPr>
                        <a:t>8</a:t>
                      </a:r>
                    </a:p>
                  </a:txBody>
                  <a:tcPr marL="9525" marR="9525" marT="9525"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5</a:t>
                      </a:r>
                    </a:p>
                  </a:txBody>
                  <a:tcPr marL="9525" marR="9525" marT="9525"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1400" b="0" i="0" u="none" strike="noStrike" dirty="0">
                          <a:solidFill>
                            <a:srgbClr val="000000"/>
                          </a:solidFill>
                          <a:effectLst/>
                          <a:latin typeface="Calibri" panose="020F0502020204030204" pitchFamily="34" charset="0"/>
                        </a:rPr>
                        <a:t>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01946678"/>
                  </a:ext>
                </a:extLst>
              </a:tr>
              <a:tr h="269941">
                <a:tc>
                  <a:txBody>
                    <a:bodyPr/>
                    <a:lstStyle/>
                    <a:p>
                      <a:pPr algn="ctr" fontAlgn="b"/>
                      <a:r>
                        <a:rPr lang="en-US" sz="1400" b="1" i="0" u="none" strike="noStrike" dirty="0">
                          <a:solidFill>
                            <a:srgbClr val="000000"/>
                          </a:solidFill>
                          <a:effectLst/>
                          <a:latin typeface="Calibri" panose="020F0502020204030204" pitchFamily="34" charset="0"/>
                        </a:rPr>
                        <a:t>9</a:t>
                      </a:r>
                    </a:p>
                  </a:txBody>
                  <a:tcPr marL="9525" marR="9525" marT="9525"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4</a:t>
                      </a:r>
                    </a:p>
                  </a:txBody>
                  <a:tcPr marL="9525" marR="9525" marT="9525"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1400" b="0" i="0" u="none" strike="noStrike" dirty="0">
                          <a:solidFill>
                            <a:srgbClr val="000000"/>
                          </a:solidFill>
                          <a:effectLst/>
                          <a:latin typeface="Calibri" panose="020F0502020204030204" pitchFamily="34" charset="0"/>
                        </a:rPr>
                        <a:t>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69757327"/>
                  </a:ext>
                </a:extLst>
              </a:tr>
              <a:tr h="269941">
                <a:tc>
                  <a:txBody>
                    <a:bodyPr/>
                    <a:lstStyle/>
                    <a:p>
                      <a:pPr algn="ctr" fontAlgn="b"/>
                      <a:r>
                        <a:rPr lang="en-US" sz="1400" b="1" i="0" u="none" strike="noStrike" dirty="0">
                          <a:solidFill>
                            <a:srgbClr val="000000"/>
                          </a:solidFill>
                          <a:effectLst/>
                          <a:latin typeface="Calibri" panose="020F0502020204030204" pitchFamily="34" charset="0"/>
                        </a:rPr>
                        <a:t>10</a:t>
                      </a:r>
                    </a:p>
                  </a:txBody>
                  <a:tcPr marL="9525" marR="9525" marT="9525"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4</a:t>
                      </a:r>
                    </a:p>
                  </a:txBody>
                  <a:tcPr marL="9525" marR="9525" marT="9525"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Calibri" panose="020F0502020204030204" pitchFamily="34" charset="0"/>
                        </a:rPr>
                        <a:t>1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687731690"/>
                  </a:ext>
                </a:extLst>
              </a:tr>
            </a:tbl>
          </a:graphicData>
        </a:graphic>
      </p:graphicFrame>
      <p:sp>
        <p:nvSpPr>
          <p:cNvPr id="3" name="Footer Placeholder 2">
            <a:extLst>
              <a:ext uri="{FF2B5EF4-FFF2-40B4-BE49-F238E27FC236}">
                <a16:creationId xmlns:a16="http://schemas.microsoft.com/office/drawing/2014/main" id="{597A9338-ECDF-439F-BC31-B0DF17052FCC}"/>
              </a:ext>
            </a:extLst>
          </p:cNvPr>
          <p:cNvSpPr>
            <a:spLocks noGrp="1"/>
          </p:cNvSpPr>
          <p:nvPr>
            <p:ph type="ftr" sz="quarter" idx="11"/>
          </p:nvPr>
        </p:nvSpPr>
        <p:spPr/>
        <p:txBody>
          <a:bodyPr/>
          <a:lstStyle/>
          <a:p>
            <a:r>
              <a:rPr lang="en-US"/>
              <a:t>Copyright © 2021 by Ming-Long Lam, Ph.D.</a:t>
            </a:r>
            <a:endParaRPr lang="en-US" dirty="0"/>
          </a:p>
        </p:txBody>
      </p:sp>
    </p:spTree>
    <p:extLst>
      <p:ext uri="{BB962C8B-B14F-4D97-AF65-F5344CB8AC3E}">
        <p14:creationId xmlns:p14="http://schemas.microsoft.com/office/powerpoint/2010/main" val="146459972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838200" y="1825625"/>
            <a:ext cx="10515600" cy="2927350"/>
          </a:xfrm>
        </p:spPr>
        <p:txBody>
          <a:bodyPr numCol="2">
            <a:normAutofit lnSpcReduction="10000"/>
          </a:bodyPr>
          <a:lstStyle/>
          <a:p>
            <a:pPr marL="0" indent="0">
              <a:buNone/>
            </a:pPr>
            <a:r>
              <a:rPr lang="en-US" dirty="0"/>
              <a:t>Find neighbors of </a:t>
            </a:r>
            <a:r>
              <a:rPr lang="en-US" dirty="0" err="1"/>
              <a:t>CaseID</a:t>
            </a:r>
            <a:r>
              <a:rPr lang="en-US" dirty="0"/>
              <a:t> = 1</a:t>
            </a:r>
          </a:p>
          <a:p>
            <a:r>
              <a:rPr lang="en-US" i="1" dirty="0"/>
              <a:t>k</a:t>
            </a:r>
            <a:r>
              <a:rPr lang="en-US" dirty="0"/>
              <a:t> = 1: # 1</a:t>
            </a:r>
          </a:p>
          <a:p>
            <a:r>
              <a:rPr lang="en-US" i="1" dirty="0"/>
              <a:t>k</a:t>
            </a:r>
            <a:r>
              <a:rPr lang="en-US" dirty="0"/>
              <a:t> = 2: # 1, 2</a:t>
            </a:r>
          </a:p>
          <a:p>
            <a:r>
              <a:rPr lang="en-US" i="1" dirty="0"/>
              <a:t>k</a:t>
            </a:r>
            <a:r>
              <a:rPr lang="en-US" dirty="0"/>
              <a:t> = 3: # 1, 2, 3</a:t>
            </a:r>
          </a:p>
          <a:p>
            <a:r>
              <a:rPr lang="en-US" i="1" dirty="0"/>
              <a:t>k</a:t>
            </a:r>
            <a:r>
              <a:rPr lang="en-US" dirty="0"/>
              <a:t> = 4: # 1, 2, 3, 5</a:t>
            </a:r>
          </a:p>
          <a:p>
            <a:r>
              <a:rPr lang="en-US" i="1" dirty="0"/>
              <a:t>k</a:t>
            </a:r>
            <a:r>
              <a:rPr lang="en-US" dirty="0"/>
              <a:t> = 5: # 1, 2, 3, 5, 9</a:t>
            </a:r>
          </a:p>
          <a:p>
            <a:r>
              <a:rPr lang="en-US" i="1" dirty="0"/>
              <a:t>k</a:t>
            </a:r>
            <a:r>
              <a:rPr lang="en-US" dirty="0"/>
              <a:t> = 6: # 1, 2, 3, 5, 9, 10</a:t>
            </a:r>
          </a:p>
          <a:p>
            <a:r>
              <a:rPr lang="en-US" i="1" dirty="0"/>
              <a:t>k</a:t>
            </a:r>
            <a:r>
              <a:rPr lang="en-US" dirty="0"/>
              <a:t> = 7: # 1, 2, 3, 5, 9, 10, 8</a:t>
            </a:r>
          </a:p>
          <a:p>
            <a:r>
              <a:rPr lang="en-US" i="1" dirty="0"/>
              <a:t>k</a:t>
            </a:r>
            <a:r>
              <a:rPr lang="en-US" dirty="0"/>
              <a:t> = 8: # 1, 2, 3, 5, 9, 10, 8, 6</a:t>
            </a:r>
          </a:p>
          <a:p>
            <a:r>
              <a:rPr lang="en-US" i="1" dirty="0"/>
              <a:t>k</a:t>
            </a:r>
            <a:r>
              <a:rPr lang="en-US" dirty="0"/>
              <a:t> = 9: # 1, 2, 3, 5, 9, 10, 8, 6, 7</a:t>
            </a:r>
          </a:p>
          <a:p>
            <a:r>
              <a:rPr lang="en-US" i="1" dirty="0"/>
              <a:t>k</a:t>
            </a:r>
            <a:r>
              <a:rPr lang="en-US" dirty="0"/>
              <a:t> = 10: # 1, 2, 3, 5, 9, 10, 8, 6, 7, 4</a:t>
            </a:r>
          </a:p>
        </p:txBody>
      </p:sp>
      <p:sp>
        <p:nvSpPr>
          <p:cNvPr id="2" name="Title 1"/>
          <p:cNvSpPr>
            <a:spLocks noGrp="1"/>
          </p:cNvSpPr>
          <p:nvPr>
            <p:ph type="title"/>
          </p:nvPr>
        </p:nvSpPr>
        <p:spPr/>
        <p:txBody>
          <a:bodyPr/>
          <a:lstStyle/>
          <a:p>
            <a:r>
              <a:rPr lang="en-US" b="1" dirty="0">
                <a:solidFill>
                  <a:schemeClr val="bg1"/>
                </a:solidFill>
              </a:rPr>
              <a:t>Toy Example</a:t>
            </a:r>
          </a:p>
        </p:txBody>
      </p:sp>
      <p:sp>
        <p:nvSpPr>
          <p:cNvPr id="7" name="Slide Number Placeholder 6"/>
          <p:cNvSpPr>
            <a:spLocks noGrp="1"/>
          </p:cNvSpPr>
          <p:nvPr>
            <p:ph type="sldNum" sz="quarter" idx="12"/>
          </p:nvPr>
        </p:nvSpPr>
        <p:spPr/>
        <p:txBody>
          <a:bodyPr/>
          <a:lstStyle/>
          <a:p>
            <a:fld id="{1C20BA80-1909-427C-B3BD-3DD8AEAFD5BE}" type="slidenum">
              <a:rPr lang="en-US" smtClean="0"/>
              <a:t>49</a:t>
            </a:fld>
            <a:endParaRPr lang="en-US" dirty="0"/>
          </a:p>
        </p:txBody>
      </p:sp>
      <p:graphicFrame>
        <p:nvGraphicFramePr>
          <p:cNvPr id="8" name="Table 7"/>
          <p:cNvGraphicFramePr>
            <a:graphicFrameLocks noGrp="1"/>
          </p:cNvGraphicFramePr>
          <p:nvPr/>
        </p:nvGraphicFramePr>
        <p:xfrm>
          <a:off x="838200" y="4877588"/>
          <a:ext cx="10379076" cy="1106758"/>
        </p:xfrm>
        <a:graphic>
          <a:graphicData uri="http://schemas.openxmlformats.org/drawingml/2006/table">
            <a:tbl>
              <a:tblPr/>
              <a:tblGrid>
                <a:gridCol w="791366">
                  <a:extLst>
                    <a:ext uri="{9D8B030D-6E8A-4147-A177-3AD203B41FA5}">
                      <a16:colId xmlns:a16="http://schemas.microsoft.com/office/drawing/2014/main" val="1231420248"/>
                    </a:ext>
                  </a:extLst>
                </a:gridCol>
                <a:gridCol w="958771">
                  <a:extLst>
                    <a:ext uri="{9D8B030D-6E8A-4147-A177-3AD203B41FA5}">
                      <a16:colId xmlns:a16="http://schemas.microsoft.com/office/drawing/2014/main" val="2989992112"/>
                    </a:ext>
                  </a:extLst>
                </a:gridCol>
                <a:gridCol w="958771">
                  <a:extLst>
                    <a:ext uri="{9D8B030D-6E8A-4147-A177-3AD203B41FA5}">
                      <a16:colId xmlns:a16="http://schemas.microsoft.com/office/drawing/2014/main" val="3360889156"/>
                    </a:ext>
                  </a:extLst>
                </a:gridCol>
                <a:gridCol w="958771">
                  <a:extLst>
                    <a:ext uri="{9D8B030D-6E8A-4147-A177-3AD203B41FA5}">
                      <a16:colId xmlns:a16="http://schemas.microsoft.com/office/drawing/2014/main" val="1383926113"/>
                    </a:ext>
                  </a:extLst>
                </a:gridCol>
                <a:gridCol w="958771">
                  <a:extLst>
                    <a:ext uri="{9D8B030D-6E8A-4147-A177-3AD203B41FA5}">
                      <a16:colId xmlns:a16="http://schemas.microsoft.com/office/drawing/2014/main" val="1419802399"/>
                    </a:ext>
                  </a:extLst>
                </a:gridCol>
                <a:gridCol w="958771">
                  <a:extLst>
                    <a:ext uri="{9D8B030D-6E8A-4147-A177-3AD203B41FA5}">
                      <a16:colId xmlns:a16="http://schemas.microsoft.com/office/drawing/2014/main" val="750526191"/>
                    </a:ext>
                  </a:extLst>
                </a:gridCol>
                <a:gridCol w="958771">
                  <a:extLst>
                    <a:ext uri="{9D8B030D-6E8A-4147-A177-3AD203B41FA5}">
                      <a16:colId xmlns:a16="http://schemas.microsoft.com/office/drawing/2014/main" val="1065826374"/>
                    </a:ext>
                  </a:extLst>
                </a:gridCol>
                <a:gridCol w="958771">
                  <a:extLst>
                    <a:ext uri="{9D8B030D-6E8A-4147-A177-3AD203B41FA5}">
                      <a16:colId xmlns:a16="http://schemas.microsoft.com/office/drawing/2014/main" val="2788004581"/>
                    </a:ext>
                  </a:extLst>
                </a:gridCol>
                <a:gridCol w="958771">
                  <a:extLst>
                    <a:ext uri="{9D8B030D-6E8A-4147-A177-3AD203B41FA5}">
                      <a16:colId xmlns:a16="http://schemas.microsoft.com/office/drawing/2014/main" val="1693555477"/>
                    </a:ext>
                  </a:extLst>
                </a:gridCol>
                <a:gridCol w="958771">
                  <a:extLst>
                    <a:ext uri="{9D8B030D-6E8A-4147-A177-3AD203B41FA5}">
                      <a16:colId xmlns:a16="http://schemas.microsoft.com/office/drawing/2014/main" val="3108269864"/>
                    </a:ext>
                  </a:extLst>
                </a:gridCol>
                <a:gridCol w="958771">
                  <a:extLst>
                    <a:ext uri="{9D8B030D-6E8A-4147-A177-3AD203B41FA5}">
                      <a16:colId xmlns:a16="http://schemas.microsoft.com/office/drawing/2014/main" val="1342050515"/>
                    </a:ext>
                  </a:extLst>
                </a:gridCol>
              </a:tblGrid>
              <a:tr h="269941">
                <a:tc>
                  <a:txBody>
                    <a:bodyPr/>
                    <a:lstStyle/>
                    <a:p>
                      <a:pPr algn="l" fontAlgn="b"/>
                      <a:r>
                        <a:rPr lang="en-US" sz="1400" b="0" i="0" u="none" strike="noStrike" dirty="0">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10">
                  <a:txBody>
                    <a:bodyPr/>
                    <a:lstStyle/>
                    <a:p>
                      <a:pPr algn="ctr" fontAlgn="b"/>
                      <a:r>
                        <a:rPr lang="en-US" sz="1400" b="1" i="0" u="none" strike="noStrike" dirty="0" err="1">
                          <a:solidFill>
                            <a:srgbClr val="000000"/>
                          </a:solidFill>
                          <a:effectLst/>
                          <a:latin typeface="Calibri" panose="020F0502020204030204" pitchFamily="34" charset="0"/>
                        </a:rPr>
                        <a:t>CaseID</a:t>
                      </a:r>
                      <a:endParaRPr lang="en-US" sz="1400" b="1" i="0" u="none" strike="noStrike" dirty="0">
                        <a:solidFill>
                          <a:srgbClr val="000000"/>
                        </a:solidFill>
                        <a:effectLst/>
                        <a:latin typeface="Calibri" panose="020F0502020204030204" pitchFamily="34" charset="0"/>
                      </a:endParaRPr>
                    </a:p>
                  </a:txBody>
                  <a:tcPr marL="9525" marR="9525" marT="9525"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620685070"/>
                  </a:ext>
                </a:extLst>
              </a:tr>
              <a:tr h="283438">
                <a:tc>
                  <a:txBody>
                    <a:bodyPr/>
                    <a:lstStyle/>
                    <a:p>
                      <a:pPr algn="ctr" fontAlgn="b"/>
                      <a:r>
                        <a:rPr lang="en-US" sz="1400" b="1" i="0" u="none" strike="noStrike" dirty="0" err="1">
                          <a:solidFill>
                            <a:srgbClr val="000000"/>
                          </a:solidFill>
                          <a:effectLst/>
                          <a:latin typeface="Calibri" panose="020F0502020204030204" pitchFamily="34" charset="0"/>
                        </a:rPr>
                        <a:t>CaseID</a:t>
                      </a:r>
                      <a:endParaRPr lang="en-US" sz="1400" b="1"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Calibri" panose="020F0502020204030204" pitchFamily="34" charset="0"/>
                        </a:rPr>
                        <a:t>1</a:t>
                      </a:r>
                    </a:p>
                  </a:txBody>
                  <a:tcPr marL="9525" marR="9525" marT="9525"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Calibri" panose="020F0502020204030204" pitchFamily="34" charset="0"/>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Calibri" panose="020F0502020204030204" pitchFamily="34" charset="0"/>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Calibri" panose="020F0502020204030204" pitchFamily="34" charset="0"/>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Calibri" panose="020F0502020204030204" pitchFamily="34" charset="0"/>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Calibri" panose="020F0502020204030204" pitchFamily="34" charset="0"/>
                        </a:rPr>
                        <a:t>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Calibri" panose="020F0502020204030204" pitchFamily="34" charset="0"/>
                        </a:rPr>
                        <a:t>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Calibri" panose="020F0502020204030204" pitchFamily="34" charset="0"/>
                        </a:rPr>
                        <a:t>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Calibri" panose="020F0502020204030204" pitchFamily="34" charset="0"/>
                        </a:rPr>
                        <a:t>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Calibri" panose="020F0502020204030204" pitchFamily="34" charset="0"/>
                        </a:rPr>
                        <a:t>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extLst>
                  <a:ext uri="{0D108BD9-81ED-4DB2-BD59-A6C34878D82A}">
                    <a16:rowId xmlns:a16="http://schemas.microsoft.com/office/drawing/2014/main" val="875947259"/>
                  </a:ext>
                </a:extLst>
              </a:tr>
              <a:tr h="283438">
                <a:tc>
                  <a:txBody>
                    <a:bodyPr/>
                    <a:lstStyle/>
                    <a:p>
                      <a:pPr algn="ctr" fontAlgn="b"/>
                      <a:r>
                        <a:rPr lang="en-US" sz="1400" b="1" i="0" u="none" strike="noStrike" dirty="0">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0</a:t>
                      </a:r>
                    </a:p>
                  </a:txBody>
                  <a:tcPr marL="9525" marR="9525" marT="9525"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2.0591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5.5758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38.0258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8.1394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30.1398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31.0780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24.1100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14.4309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18.0613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5146013"/>
                  </a:ext>
                </a:extLst>
              </a:tr>
              <a:tr h="269941">
                <a:tc>
                  <a:txBody>
                    <a:bodyPr/>
                    <a:lstStyle/>
                    <a:p>
                      <a:pPr algn="ctr" fontAlgn="b"/>
                      <a:r>
                        <a:rPr lang="en-US" sz="1400" b="1" i="0" u="none" strike="noStrike" dirty="0">
                          <a:solidFill>
                            <a:srgbClr val="000000"/>
                          </a:solidFill>
                          <a:effectLst/>
                          <a:latin typeface="Calibri" panose="020F0502020204030204" pitchFamily="34" charset="0"/>
                        </a:rPr>
                        <a:t>Rank</a:t>
                      </a:r>
                    </a:p>
                  </a:txBody>
                  <a:tcPr marL="9525" marR="9525" marT="9525"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1</a:t>
                      </a:r>
                    </a:p>
                  </a:txBody>
                  <a:tcPr marL="9525" marR="9525" marT="9525"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99323398"/>
                  </a:ext>
                </a:extLst>
              </a:tr>
            </a:tbl>
          </a:graphicData>
        </a:graphic>
      </p:graphicFrame>
      <p:sp>
        <p:nvSpPr>
          <p:cNvPr id="3" name="Footer Placeholder 2">
            <a:extLst>
              <a:ext uri="{FF2B5EF4-FFF2-40B4-BE49-F238E27FC236}">
                <a16:creationId xmlns:a16="http://schemas.microsoft.com/office/drawing/2014/main" id="{BC492C11-46B6-44DF-8D48-683D209B4B4A}"/>
              </a:ext>
            </a:extLst>
          </p:cNvPr>
          <p:cNvSpPr>
            <a:spLocks noGrp="1"/>
          </p:cNvSpPr>
          <p:nvPr>
            <p:ph type="ftr" sz="quarter" idx="11"/>
          </p:nvPr>
        </p:nvSpPr>
        <p:spPr/>
        <p:txBody>
          <a:bodyPr/>
          <a:lstStyle/>
          <a:p>
            <a:r>
              <a:rPr lang="en-US"/>
              <a:t>Copyright © 2021 by Ming-Long Lam, Ph.D.</a:t>
            </a:r>
            <a:endParaRPr lang="en-US" dirty="0"/>
          </a:p>
        </p:txBody>
      </p:sp>
    </p:spTree>
    <p:extLst>
      <p:ext uri="{BB962C8B-B14F-4D97-AF65-F5344CB8AC3E}">
        <p14:creationId xmlns:p14="http://schemas.microsoft.com/office/powerpoint/2010/main" val="17480004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Memory-Based Learning (MBL)</a:t>
            </a:r>
          </a:p>
        </p:txBody>
      </p:sp>
      <p:sp>
        <p:nvSpPr>
          <p:cNvPr id="7" name="Slide Number Placeholder 6"/>
          <p:cNvSpPr>
            <a:spLocks noGrp="1"/>
          </p:cNvSpPr>
          <p:nvPr>
            <p:ph type="sldNum" sz="quarter" idx="12"/>
          </p:nvPr>
        </p:nvSpPr>
        <p:spPr/>
        <p:txBody>
          <a:bodyPr/>
          <a:lstStyle/>
          <a:p>
            <a:fld id="{1C20BA80-1909-427C-B3BD-3DD8AEAFD5BE}" type="slidenum">
              <a:rPr lang="en-US" smtClean="0"/>
              <a:t>5</a:t>
            </a:fld>
            <a:endParaRPr lang="en-US" dirty="0"/>
          </a:p>
        </p:txBody>
      </p:sp>
      <p:graphicFrame>
        <p:nvGraphicFramePr>
          <p:cNvPr id="5" name="Content Placeholder 4">
            <a:extLst>
              <a:ext uri="{FF2B5EF4-FFF2-40B4-BE49-F238E27FC236}">
                <a16:creationId xmlns:a16="http://schemas.microsoft.com/office/drawing/2014/main" id="{434FA37C-202A-4A20-B770-B689FCCC0F89}"/>
              </a:ext>
            </a:extLst>
          </p:cNvPr>
          <p:cNvGraphicFramePr>
            <a:graphicFrameLocks noGrp="1"/>
          </p:cNvGraphicFramePr>
          <p:nvPr>
            <p:ph idx="1"/>
          </p:nvPr>
        </p:nvGraphicFramePr>
        <p:xfrm>
          <a:off x="856861" y="1825625"/>
          <a:ext cx="4840554"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a:extLst>
              <a:ext uri="{FF2B5EF4-FFF2-40B4-BE49-F238E27FC236}">
                <a16:creationId xmlns:a16="http://schemas.microsoft.com/office/drawing/2014/main" id="{48584CA1-2DF5-4128-A764-E90337EE2096}"/>
              </a:ext>
            </a:extLst>
          </p:cNvPr>
          <p:cNvSpPr>
            <a:spLocks noGrp="1"/>
          </p:cNvSpPr>
          <p:nvPr>
            <p:ph type="ftr" sz="quarter" idx="11"/>
          </p:nvPr>
        </p:nvSpPr>
        <p:spPr>
          <a:xfrm>
            <a:off x="4047931" y="6356350"/>
            <a:ext cx="4114800" cy="365125"/>
          </a:xfrm>
        </p:spPr>
        <p:txBody>
          <a:bodyPr/>
          <a:lstStyle/>
          <a:p>
            <a:r>
              <a:rPr lang="en-US" dirty="0"/>
              <a:t>Copyright © 2021 by Ming-Long Lam, </a:t>
            </a:r>
            <a:r>
              <a:rPr lang="en-US" dirty="0" err="1"/>
              <a:t>Ph.D.s</a:t>
            </a:r>
            <a:endParaRPr lang="en-US" dirty="0"/>
          </a:p>
        </p:txBody>
      </p:sp>
      <p:sp>
        <p:nvSpPr>
          <p:cNvPr id="8" name="Content Placeholder 2">
            <a:extLst>
              <a:ext uri="{FF2B5EF4-FFF2-40B4-BE49-F238E27FC236}">
                <a16:creationId xmlns:a16="http://schemas.microsoft.com/office/drawing/2014/main" id="{1CC2A1DF-ECA2-4368-9DC7-D9D8ED608AB1}"/>
              </a:ext>
            </a:extLst>
          </p:cNvPr>
          <p:cNvSpPr txBox="1">
            <a:spLocks/>
          </p:cNvSpPr>
          <p:nvPr/>
        </p:nvSpPr>
        <p:spPr>
          <a:xfrm>
            <a:off x="5908431" y="1825625"/>
            <a:ext cx="5515708"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 memorization technique based on similarity</a:t>
            </a:r>
          </a:p>
          <a:p>
            <a:r>
              <a:rPr lang="en-US" dirty="0"/>
              <a:t>Use a definition of similarity</a:t>
            </a:r>
          </a:p>
          <a:p>
            <a:r>
              <a:rPr lang="en-US" dirty="0"/>
              <a:t>Find a fixed number of similar situations</a:t>
            </a:r>
            <a:endParaRPr lang="en-US" dirty="0">
              <a:solidFill>
                <a:srgbClr val="FF0000"/>
              </a:solidFill>
            </a:endParaRPr>
          </a:p>
          <a:p>
            <a:r>
              <a:rPr lang="en-US" dirty="0"/>
              <a:t>Sum up the outcomes of these similar situation</a:t>
            </a:r>
          </a:p>
          <a:p>
            <a:r>
              <a:rPr lang="en-US" dirty="0"/>
              <a:t>The summary of the outcomes is the decision</a:t>
            </a:r>
          </a:p>
        </p:txBody>
      </p:sp>
    </p:spTree>
    <p:extLst>
      <p:ext uri="{BB962C8B-B14F-4D97-AF65-F5344CB8AC3E}">
        <p14:creationId xmlns:p14="http://schemas.microsoft.com/office/powerpoint/2010/main" val="13817858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838200" y="1825625"/>
            <a:ext cx="10515600" cy="2927350"/>
          </a:xfrm>
        </p:spPr>
        <p:txBody>
          <a:bodyPr numCol="2">
            <a:normAutofit/>
          </a:bodyPr>
          <a:lstStyle/>
          <a:p>
            <a:pPr marL="0" indent="0">
              <a:buNone/>
            </a:pPr>
            <a:r>
              <a:rPr lang="en-US" dirty="0"/>
              <a:t>Predicted Value of </a:t>
            </a:r>
            <a:r>
              <a:rPr lang="en-US" dirty="0" err="1"/>
              <a:t>CaseID</a:t>
            </a:r>
            <a:r>
              <a:rPr lang="en-US" dirty="0"/>
              <a:t> = 1</a:t>
            </a:r>
          </a:p>
          <a:p>
            <a:r>
              <a:rPr lang="en-US" i="1" dirty="0"/>
              <a:t>k</a:t>
            </a:r>
            <a:r>
              <a:rPr lang="en-US" dirty="0"/>
              <a:t> = 5: # 1, 2, 3, 5, 9</a:t>
            </a:r>
          </a:p>
          <a:p>
            <a:r>
              <a:rPr lang="en-US" dirty="0"/>
              <a:t>Observed y: 4, 1, 2, 2, 2</a:t>
            </a:r>
          </a:p>
          <a:p>
            <a:r>
              <a:rPr lang="en-US" dirty="0"/>
              <a:t>Predicted y as mean of values:</a:t>
            </a:r>
            <a:br>
              <a:rPr lang="en-US" dirty="0"/>
            </a:br>
            <a:r>
              <a:rPr lang="en-US" dirty="0"/>
              <a:t>= (4 + 1 + 2 + 2 + 2) / 5 = 2.2</a:t>
            </a:r>
          </a:p>
        </p:txBody>
      </p:sp>
      <p:sp>
        <p:nvSpPr>
          <p:cNvPr id="2" name="Title 1"/>
          <p:cNvSpPr>
            <a:spLocks noGrp="1"/>
          </p:cNvSpPr>
          <p:nvPr>
            <p:ph type="title"/>
          </p:nvPr>
        </p:nvSpPr>
        <p:spPr/>
        <p:txBody>
          <a:bodyPr/>
          <a:lstStyle/>
          <a:p>
            <a:r>
              <a:rPr lang="en-US" b="1" dirty="0">
                <a:solidFill>
                  <a:schemeClr val="bg1"/>
                </a:solidFill>
              </a:rPr>
              <a:t>Toy Example</a:t>
            </a:r>
          </a:p>
        </p:txBody>
      </p:sp>
      <p:sp>
        <p:nvSpPr>
          <p:cNvPr id="7" name="Slide Number Placeholder 6"/>
          <p:cNvSpPr>
            <a:spLocks noGrp="1"/>
          </p:cNvSpPr>
          <p:nvPr>
            <p:ph type="sldNum" sz="quarter" idx="12"/>
          </p:nvPr>
        </p:nvSpPr>
        <p:spPr/>
        <p:txBody>
          <a:bodyPr/>
          <a:lstStyle/>
          <a:p>
            <a:fld id="{1C20BA80-1909-427C-B3BD-3DD8AEAFD5BE}" type="slidenum">
              <a:rPr lang="en-US" smtClean="0"/>
              <a:t>50</a:t>
            </a:fld>
            <a:endParaRPr lang="en-US" dirty="0"/>
          </a:p>
        </p:txBody>
      </p:sp>
      <p:graphicFrame>
        <p:nvGraphicFramePr>
          <p:cNvPr id="8" name="Table 7"/>
          <p:cNvGraphicFramePr>
            <a:graphicFrameLocks noGrp="1"/>
          </p:cNvGraphicFramePr>
          <p:nvPr/>
        </p:nvGraphicFramePr>
        <p:xfrm>
          <a:off x="838200" y="4877588"/>
          <a:ext cx="10379076" cy="1106758"/>
        </p:xfrm>
        <a:graphic>
          <a:graphicData uri="http://schemas.openxmlformats.org/drawingml/2006/table">
            <a:tbl>
              <a:tblPr/>
              <a:tblGrid>
                <a:gridCol w="791366">
                  <a:extLst>
                    <a:ext uri="{9D8B030D-6E8A-4147-A177-3AD203B41FA5}">
                      <a16:colId xmlns:a16="http://schemas.microsoft.com/office/drawing/2014/main" val="1231420248"/>
                    </a:ext>
                  </a:extLst>
                </a:gridCol>
                <a:gridCol w="958771">
                  <a:extLst>
                    <a:ext uri="{9D8B030D-6E8A-4147-A177-3AD203B41FA5}">
                      <a16:colId xmlns:a16="http://schemas.microsoft.com/office/drawing/2014/main" val="2989992112"/>
                    </a:ext>
                  </a:extLst>
                </a:gridCol>
                <a:gridCol w="958771">
                  <a:extLst>
                    <a:ext uri="{9D8B030D-6E8A-4147-A177-3AD203B41FA5}">
                      <a16:colId xmlns:a16="http://schemas.microsoft.com/office/drawing/2014/main" val="3360889156"/>
                    </a:ext>
                  </a:extLst>
                </a:gridCol>
                <a:gridCol w="958771">
                  <a:extLst>
                    <a:ext uri="{9D8B030D-6E8A-4147-A177-3AD203B41FA5}">
                      <a16:colId xmlns:a16="http://schemas.microsoft.com/office/drawing/2014/main" val="1383926113"/>
                    </a:ext>
                  </a:extLst>
                </a:gridCol>
                <a:gridCol w="958771">
                  <a:extLst>
                    <a:ext uri="{9D8B030D-6E8A-4147-A177-3AD203B41FA5}">
                      <a16:colId xmlns:a16="http://schemas.microsoft.com/office/drawing/2014/main" val="1419802399"/>
                    </a:ext>
                  </a:extLst>
                </a:gridCol>
                <a:gridCol w="958771">
                  <a:extLst>
                    <a:ext uri="{9D8B030D-6E8A-4147-A177-3AD203B41FA5}">
                      <a16:colId xmlns:a16="http://schemas.microsoft.com/office/drawing/2014/main" val="750526191"/>
                    </a:ext>
                  </a:extLst>
                </a:gridCol>
                <a:gridCol w="958771">
                  <a:extLst>
                    <a:ext uri="{9D8B030D-6E8A-4147-A177-3AD203B41FA5}">
                      <a16:colId xmlns:a16="http://schemas.microsoft.com/office/drawing/2014/main" val="1065826374"/>
                    </a:ext>
                  </a:extLst>
                </a:gridCol>
                <a:gridCol w="958771">
                  <a:extLst>
                    <a:ext uri="{9D8B030D-6E8A-4147-A177-3AD203B41FA5}">
                      <a16:colId xmlns:a16="http://schemas.microsoft.com/office/drawing/2014/main" val="2788004581"/>
                    </a:ext>
                  </a:extLst>
                </a:gridCol>
                <a:gridCol w="958771">
                  <a:extLst>
                    <a:ext uri="{9D8B030D-6E8A-4147-A177-3AD203B41FA5}">
                      <a16:colId xmlns:a16="http://schemas.microsoft.com/office/drawing/2014/main" val="1693555477"/>
                    </a:ext>
                  </a:extLst>
                </a:gridCol>
                <a:gridCol w="958771">
                  <a:extLst>
                    <a:ext uri="{9D8B030D-6E8A-4147-A177-3AD203B41FA5}">
                      <a16:colId xmlns:a16="http://schemas.microsoft.com/office/drawing/2014/main" val="3108269864"/>
                    </a:ext>
                  </a:extLst>
                </a:gridCol>
                <a:gridCol w="958771">
                  <a:extLst>
                    <a:ext uri="{9D8B030D-6E8A-4147-A177-3AD203B41FA5}">
                      <a16:colId xmlns:a16="http://schemas.microsoft.com/office/drawing/2014/main" val="1342050515"/>
                    </a:ext>
                  </a:extLst>
                </a:gridCol>
              </a:tblGrid>
              <a:tr h="269941">
                <a:tc>
                  <a:txBody>
                    <a:bodyPr/>
                    <a:lstStyle/>
                    <a:p>
                      <a:pPr algn="l" fontAlgn="b"/>
                      <a:r>
                        <a:rPr lang="en-US" sz="1400" b="0" i="0" u="none" strike="noStrike" dirty="0">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10">
                  <a:txBody>
                    <a:bodyPr/>
                    <a:lstStyle/>
                    <a:p>
                      <a:pPr algn="ctr" fontAlgn="b"/>
                      <a:r>
                        <a:rPr lang="en-US" sz="1400" b="1" i="0" u="none" strike="noStrike" dirty="0" err="1">
                          <a:solidFill>
                            <a:srgbClr val="000000"/>
                          </a:solidFill>
                          <a:effectLst/>
                          <a:latin typeface="Calibri" panose="020F0502020204030204" pitchFamily="34" charset="0"/>
                        </a:rPr>
                        <a:t>CaseID</a:t>
                      </a:r>
                      <a:endParaRPr lang="en-US" sz="1400" b="1" i="0" u="none" strike="noStrike" dirty="0">
                        <a:solidFill>
                          <a:srgbClr val="000000"/>
                        </a:solidFill>
                        <a:effectLst/>
                        <a:latin typeface="Calibri" panose="020F0502020204030204" pitchFamily="34" charset="0"/>
                      </a:endParaRPr>
                    </a:p>
                  </a:txBody>
                  <a:tcPr marL="9525" marR="9525" marT="9525"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620685070"/>
                  </a:ext>
                </a:extLst>
              </a:tr>
              <a:tr h="283438">
                <a:tc>
                  <a:txBody>
                    <a:bodyPr/>
                    <a:lstStyle/>
                    <a:p>
                      <a:pPr algn="ctr" fontAlgn="b"/>
                      <a:r>
                        <a:rPr lang="en-US" sz="1400" b="1" i="0" u="none" strike="noStrike" dirty="0" err="1">
                          <a:solidFill>
                            <a:srgbClr val="000000"/>
                          </a:solidFill>
                          <a:effectLst/>
                          <a:latin typeface="Calibri" panose="020F0502020204030204" pitchFamily="34" charset="0"/>
                        </a:rPr>
                        <a:t>CaseID</a:t>
                      </a:r>
                      <a:endParaRPr lang="en-US" sz="1400" b="1"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Calibri" panose="020F0502020204030204" pitchFamily="34" charset="0"/>
                        </a:rPr>
                        <a:t>1</a:t>
                      </a:r>
                    </a:p>
                  </a:txBody>
                  <a:tcPr marL="9525" marR="9525" marT="9525"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Calibri" panose="020F0502020204030204" pitchFamily="34" charset="0"/>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Calibri" panose="020F0502020204030204" pitchFamily="34" charset="0"/>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Calibri" panose="020F0502020204030204" pitchFamily="34" charset="0"/>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Calibri" panose="020F0502020204030204" pitchFamily="34" charset="0"/>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Calibri" panose="020F0502020204030204" pitchFamily="34" charset="0"/>
                        </a:rPr>
                        <a:t>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Calibri" panose="020F0502020204030204" pitchFamily="34" charset="0"/>
                        </a:rPr>
                        <a:t>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Calibri" panose="020F0502020204030204" pitchFamily="34" charset="0"/>
                        </a:rPr>
                        <a:t>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Calibri" panose="020F0502020204030204" pitchFamily="34" charset="0"/>
                        </a:rPr>
                        <a:t>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Calibri" panose="020F0502020204030204" pitchFamily="34" charset="0"/>
                        </a:rPr>
                        <a:t>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extLst>
                  <a:ext uri="{0D108BD9-81ED-4DB2-BD59-A6C34878D82A}">
                    <a16:rowId xmlns:a16="http://schemas.microsoft.com/office/drawing/2014/main" val="875947259"/>
                  </a:ext>
                </a:extLst>
              </a:tr>
              <a:tr h="283438">
                <a:tc>
                  <a:txBody>
                    <a:bodyPr/>
                    <a:lstStyle/>
                    <a:p>
                      <a:pPr algn="ctr" fontAlgn="b"/>
                      <a:r>
                        <a:rPr lang="en-US" sz="1400" b="1" i="0" u="none" strike="noStrike" dirty="0">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0</a:t>
                      </a:r>
                    </a:p>
                  </a:txBody>
                  <a:tcPr marL="9525" marR="9525" marT="9525"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2.0591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5.5758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38.0258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8.1394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30.1398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31.0780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24.1100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14.4309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18.0613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5146013"/>
                  </a:ext>
                </a:extLst>
              </a:tr>
              <a:tr h="269941">
                <a:tc>
                  <a:txBody>
                    <a:bodyPr/>
                    <a:lstStyle/>
                    <a:p>
                      <a:pPr algn="ctr" fontAlgn="b"/>
                      <a:r>
                        <a:rPr lang="en-US" sz="1400" b="1" i="0" u="none" strike="noStrike" dirty="0">
                          <a:solidFill>
                            <a:srgbClr val="000000"/>
                          </a:solidFill>
                          <a:effectLst/>
                          <a:latin typeface="Calibri" panose="020F0502020204030204" pitchFamily="34" charset="0"/>
                        </a:rPr>
                        <a:t>Rank</a:t>
                      </a:r>
                    </a:p>
                  </a:txBody>
                  <a:tcPr marL="9525" marR="9525" marT="9525"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1</a:t>
                      </a:r>
                    </a:p>
                  </a:txBody>
                  <a:tcPr marL="9525" marR="9525" marT="9525"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99323398"/>
                  </a:ext>
                </a:extLst>
              </a:tr>
            </a:tbl>
          </a:graphicData>
        </a:graphic>
      </p:graphicFrame>
      <p:graphicFrame>
        <p:nvGraphicFramePr>
          <p:cNvPr id="9" name="Table 8"/>
          <p:cNvGraphicFramePr>
            <a:graphicFrameLocks noGrp="1"/>
          </p:cNvGraphicFramePr>
          <p:nvPr/>
        </p:nvGraphicFramePr>
        <p:xfrm>
          <a:off x="7505700" y="1413924"/>
          <a:ext cx="3514724" cy="3104360"/>
        </p:xfrm>
        <a:graphic>
          <a:graphicData uri="http://schemas.openxmlformats.org/drawingml/2006/table">
            <a:tbl>
              <a:tblPr/>
              <a:tblGrid>
                <a:gridCol w="878681">
                  <a:extLst>
                    <a:ext uri="{9D8B030D-6E8A-4147-A177-3AD203B41FA5}">
                      <a16:colId xmlns:a16="http://schemas.microsoft.com/office/drawing/2014/main" val="3071340975"/>
                    </a:ext>
                  </a:extLst>
                </a:gridCol>
                <a:gridCol w="878681">
                  <a:extLst>
                    <a:ext uri="{9D8B030D-6E8A-4147-A177-3AD203B41FA5}">
                      <a16:colId xmlns:a16="http://schemas.microsoft.com/office/drawing/2014/main" val="2174940676"/>
                    </a:ext>
                  </a:extLst>
                </a:gridCol>
                <a:gridCol w="878681">
                  <a:extLst>
                    <a:ext uri="{9D8B030D-6E8A-4147-A177-3AD203B41FA5}">
                      <a16:colId xmlns:a16="http://schemas.microsoft.com/office/drawing/2014/main" val="1559552127"/>
                    </a:ext>
                  </a:extLst>
                </a:gridCol>
                <a:gridCol w="878681">
                  <a:extLst>
                    <a:ext uri="{9D8B030D-6E8A-4147-A177-3AD203B41FA5}">
                      <a16:colId xmlns:a16="http://schemas.microsoft.com/office/drawing/2014/main" val="1271324163"/>
                    </a:ext>
                  </a:extLst>
                </a:gridCol>
              </a:tblGrid>
              <a:tr h="293656">
                <a:tc>
                  <a:txBody>
                    <a:bodyPr/>
                    <a:lstStyle/>
                    <a:p>
                      <a:pPr algn="ctr" fontAlgn="ctr"/>
                      <a:r>
                        <a:rPr lang="en-US" sz="1600" b="1" i="0" u="none" strike="noStrike" dirty="0" err="1">
                          <a:solidFill>
                            <a:srgbClr val="000000"/>
                          </a:solidFill>
                          <a:effectLst/>
                          <a:latin typeface="Calibri" panose="020F0502020204030204" pitchFamily="34" charset="0"/>
                        </a:rPr>
                        <a:t>CaseID</a:t>
                      </a:r>
                      <a:endParaRPr lang="en-US" sz="1600" b="1"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US" sz="1600" b="1" i="0" u="none" strike="noStrike" dirty="0">
                          <a:solidFill>
                            <a:srgbClr val="000000"/>
                          </a:solidFill>
                          <a:effectLst/>
                          <a:latin typeface="Calibri" panose="020F0502020204030204" pitchFamily="34" charset="0"/>
                        </a:rPr>
                        <a:t>x1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US" sz="1600" b="1" i="0" u="none" strike="noStrike" dirty="0">
                          <a:solidFill>
                            <a:srgbClr val="000000"/>
                          </a:solidFill>
                          <a:effectLst/>
                          <a:latin typeface="Calibri" panose="020F0502020204030204" pitchFamily="34" charset="0"/>
                        </a:rPr>
                        <a:t>x2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000000"/>
                          </a:solidFill>
                          <a:effectLst/>
                          <a:latin typeface="Calibri" panose="020F0502020204030204" pitchFamily="34" charset="0"/>
                        </a:rPr>
                        <a:t>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extLst>
                  <a:ext uri="{0D108BD9-81ED-4DB2-BD59-A6C34878D82A}">
                    <a16:rowId xmlns:a16="http://schemas.microsoft.com/office/drawing/2014/main" val="27176270"/>
                  </a:ext>
                </a:extLst>
              </a:tr>
              <a:tr h="293656">
                <a:tc>
                  <a:txBody>
                    <a:bodyPr/>
                    <a:lstStyle/>
                    <a:p>
                      <a:pPr algn="ctr" fontAlgn="ctr"/>
                      <a:r>
                        <a:rPr lang="en-US" sz="1600" b="0" i="0" u="none" strike="noStrike" dirty="0">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1600" b="0" i="0" u="none" strike="noStrike" dirty="0">
                          <a:solidFill>
                            <a:srgbClr val="000000"/>
                          </a:solidFill>
                          <a:effectLst/>
                          <a:latin typeface="Calibri" panose="020F0502020204030204" pitchFamily="34" charset="0"/>
                        </a:rPr>
                        <a:t>7.7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1600" b="0" i="0" u="none" strike="noStrike" dirty="0">
                          <a:solidFill>
                            <a:srgbClr val="000000"/>
                          </a:solidFill>
                          <a:effectLst/>
                          <a:latin typeface="Calibri" panose="020F0502020204030204" pitchFamily="34" charset="0"/>
                        </a:rPr>
                        <a:t>-37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1600" b="0" i="0" u="none" strike="noStrike" dirty="0">
                          <a:solidFill>
                            <a:srgbClr val="000000"/>
                          </a:solidFill>
                          <a:effectLst/>
                          <a:latin typeface="Calibri" panose="020F0502020204030204" pitchFamily="34" charset="0"/>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2461006694"/>
                  </a:ext>
                </a:extLst>
              </a:tr>
              <a:tr h="279672">
                <a:tc>
                  <a:txBody>
                    <a:bodyPr/>
                    <a:lstStyle/>
                    <a:p>
                      <a:pPr algn="ctr" fontAlgn="ctr"/>
                      <a:r>
                        <a:rPr lang="en-US" sz="1600" b="0" i="0" u="none" strike="noStrike" dirty="0">
                          <a:solidFill>
                            <a:srgbClr val="000000"/>
                          </a:solidFill>
                          <a:effectLst/>
                          <a:latin typeface="Calibri" panose="020F0502020204030204" pitchFamily="34" charset="0"/>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1600" b="0" i="0" u="none" strike="noStrike" dirty="0">
                          <a:solidFill>
                            <a:srgbClr val="000000"/>
                          </a:solidFill>
                          <a:effectLst/>
                          <a:latin typeface="Calibri" panose="020F0502020204030204" pitchFamily="34" charset="0"/>
                        </a:rPr>
                        <a:t>9.5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1600" b="0" i="0" u="none" strike="noStrike" dirty="0">
                          <a:solidFill>
                            <a:srgbClr val="000000"/>
                          </a:solidFill>
                          <a:effectLst/>
                          <a:latin typeface="Calibri" panose="020F0502020204030204" pitchFamily="34" charset="0"/>
                        </a:rPr>
                        <a:t>-38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1600" b="0" i="0" u="none" strike="noStrike" dirty="0">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4168680480"/>
                  </a:ext>
                </a:extLst>
              </a:tr>
              <a:tr h="279672">
                <a:tc>
                  <a:txBody>
                    <a:bodyPr/>
                    <a:lstStyle/>
                    <a:p>
                      <a:pPr algn="ctr" fontAlgn="ctr"/>
                      <a:r>
                        <a:rPr lang="en-US" sz="1600" b="0" i="0" u="none" strike="noStrike" dirty="0">
                          <a:solidFill>
                            <a:srgbClr val="000000"/>
                          </a:solidFill>
                          <a:effectLst/>
                          <a:latin typeface="Calibri" panose="020F0502020204030204" pitchFamily="34" charset="0"/>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1600" b="0" i="0" u="none" strike="noStrike" dirty="0">
                          <a:solidFill>
                            <a:srgbClr val="000000"/>
                          </a:solidFill>
                          <a:effectLst/>
                          <a:latin typeface="Calibri" panose="020F0502020204030204" pitchFamily="34" charset="0"/>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1600" b="0" i="0" u="none" strike="noStrike" dirty="0">
                          <a:solidFill>
                            <a:srgbClr val="000000"/>
                          </a:solidFill>
                          <a:effectLst/>
                          <a:latin typeface="Calibri" panose="020F0502020204030204" pitchFamily="34" charset="0"/>
                        </a:rPr>
                        <a:t>-34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1600" b="0" i="0" u="none" strike="noStrike" dirty="0">
                          <a:solidFill>
                            <a:srgbClr val="000000"/>
                          </a:solidFill>
                          <a:effectLst/>
                          <a:latin typeface="Calibri" panose="020F0502020204030204" pitchFamily="34" charset="0"/>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651507842"/>
                  </a:ext>
                </a:extLst>
              </a:tr>
              <a:tr h="279672">
                <a:tc>
                  <a:txBody>
                    <a:bodyPr/>
                    <a:lstStyle/>
                    <a:p>
                      <a:pPr algn="ctr" fontAlgn="ctr"/>
                      <a:r>
                        <a:rPr lang="en-US" sz="1600" b="0" i="0" u="none" strike="noStrike" dirty="0">
                          <a:solidFill>
                            <a:srgbClr val="000000"/>
                          </a:solidFill>
                          <a:effectLst/>
                          <a:latin typeface="Calibri" panose="020F0502020204030204" pitchFamily="34" charset="0"/>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9.1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Calibri" panose="020F0502020204030204" pitchFamily="34" charset="0"/>
                        </a:rPr>
                        <a:t>-75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57835197"/>
                  </a:ext>
                </a:extLst>
              </a:tr>
              <a:tr h="279672">
                <a:tc>
                  <a:txBody>
                    <a:bodyPr/>
                    <a:lstStyle/>
                    <a:p>
                      <a:pPr algn="ctr" fontAlgn="ctr"/>
                      <a:r>
                        <a:rPr lang="en-US" sz="1600" b="0" i="0" u="none" strike="noStrike" dirty="0">
                          <a:solidFill>
                            <a:srgbClr val="000000"/>
                          </a:solidFill>
                          <a:effectLst/>
                          <a:latin typeface="Calibri" panose="020F0502020204030204" pitchFamily="34" charset="0"/>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1600" b="0" i="0" u="none" strike="noStrike" dirty="0">
                          <a:solidFill>
                            <a:srgbClr val="000000"/>
                          </a:solidFill>
                          <a:effectLst/>
                          <a:latin typeface="Calibri" panose="020F0502020204030204" pitchFamily="34" charset="0"/>
                        </a:rPr>
                        <a:t>2.2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1600" b="0" i="0" u="none" strike="noStrike" dirty="0">
                          <a:solidFill>
                            <a:srgbClr val="000000"/>
                          </a:solidFill>
                          <a:effectLst/>
                          <a:latin typeface="Calibri" panose="020F0502020204030204" pitchFamily="34" charset="0"/>
                        </a:rPr>
                        <a:t>-31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1600" b="0" i="0" u="none" strike="noStrike" dirty="0">
                          <a:solidFill>
                            <a:srgbClr val="000000"/>
                          </a:solidFill>
                          <a:effectLst/>
                          <a:latin typeface="Calibri" panose="020F0502020204030204" pitchFamily="34" charset="0"/>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186649303"/>
                  </a:ext>
                </a:extLst>
              </a:tr>
              <a:tr h="279672">
                <a:tc>
                  <a:txBody>
                    <a:bodyPr/>
                    <a:lstStyle/>
                    <a:p>
                      <a:pPr algn="ctr" fontAlgn="ctr"/>
                      <a:r>
                        <a:rPr lang="en-US" sz="1600" b="0" i="0" u="none" strike="noStrike" dirty="0">
                          <a:solidFill>
                            <a:srgbClr val="000000"/>
                          </a:solidFill>
                          <a:effectLst/>
                          <a:latin typeface="Calibri" panose="020F0502020204030204" pitchFamily="34" charset="0"/>
                        </a:rPr>
                        <a:t>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4.8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Calibri" panose="020F0502020204030204" pitchFamily="34" charset="0"/>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18930506"/>
                  </a:ext>
                </a:extLst>
              </a:tr>
              <a:tr h="279672">
                <a:tc>
                  <a:txBody>
                    <a:bodyPr/>
                    <a:lstStyle/>
                    <a:p>
                      <a:pPr algn="ctr" fontAlgn="ctr"/>
                      <a:r>
                        <a:rPr lang="en-US" sz="1600" b="0" i="0" u="none" strike="noStrike" dirty="0">
                          <a:solidFill>
                            <a:srgbClr val="000000"/>
                          </a:solidFill>
                          <a:effectLst/>
                          <a:latin typeface="Calibri" panose="020F0502020204030204" pitchFamily="34" charset="0"/>
                        </a:rPr>
                        <a:t>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5.5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Calibri" panose="020F0502020204030204" pitchFamily="34" charset="0"/>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68221392"/>
                  </a:ext>
                </a:extLst>
              </a:tr>
              <a:tr h="279672">
                <a:tc>
                  <a:txBody>
                    <a:bodyPr/>
                    <a:lstStyle/>
                    <a:p>
                      <a:pPr algn="ctr" fontAlgn="ctr"/>
                      <a:r>
                        <a:rPr lang="en-US" sz="1600" b="0" i="0" u="none" strike="noStrike" dirty="0">
                          <a:solidFill>
                            <a:srgbClr val="000000"/>
                          </a:solidFill>
                          <a:effectLst/>
                          <a:latin typeface="Calibri" panose="020F0502020204030204" pitchFamily="34" charset="0"/>
                        </a:rPr>
                        <a:t>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-61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11046351"/>
                  </a:ext>
                </a:extLst>
              </a:tr>
              <a:tr h="279672">
                <a:tc>
                  <a:txBody>
                    <a:bodyPr/>
                    <a:lstStyle/>
                    <a:p>
                      <a:pPr algn="ctr" fontAlgn="ctr"/>
                      <a:r>
                        <a:rPr lang="en-US" sz="1600" b="0" i="0" u="none" strike="noStrike" dirty="0">
                          <a:solidFill>
                            <a:srgbClr val="000000"/>
                          </a:solidFill>
                          <a:effectLst/>
                          <a:latin typeface="Calibri" panose="020F0502020204030204" pitchFamily="34" charset="0"/>
                        </a:rPr>
                        <a:t>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1600" b="0" i="0" u="none" strike="noStrike" dirty="0">
                          <a:solidFill>
                            <a:srgbClr val="000000"/>
                          </a:solidFill>
                          <a:effectLst/>
                          <a:latin typeface="Calibri" panose="020F0502020204030204" pitchFamily="34" charset="0"/>
                        </a:rPr>
                        <a:t>4.2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1600" b="0" i="0" u="none" strike="noStrike" dirty="0">
                          <a:solidFill>
                            <a:srgbClr val="000000"/>
                          </a:solidFill>
                          <a:effectLst/>
                          <a:latin typeface="Calibri" panose="020F0502020204030204" pitchFamily="34" charset="0"/>
                        </a:rPr>
                        <a:t>-23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1600" b="0" i="0" u="none" strike="noStrike" dirty="0">
                          <a:solidFill>
                            <a:srgbClr val="000000"/>
                          </a:solidFill>
                          <a:effectLst/>
                          <a:latin typeface="Calibri" panose="020F0502020204030204" pitchFamily="34" charset="0"/>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2245612981"/>
                  </a:ext>
                </a:extLst>
              </a:tr>
              <a:tr h="279672">
                <a:tc>
                  <a:txBody>
                    <a:bodyPr/>
                    <a:lstStyle/>
                    <a:p>
                      <a:pPr algn="ctr" fontAlgn="ctr"/>
                      <a:r>
                        <a:rPr lang="en-US" sz="1600" b="0" i="0" u="none" strike="noStrike">
                          <a:solidFill>
                            <a:srgbClr val="000000"/>
                          </a:solidFill>
                          <a:effectLst/>
                          <a:latin typeface="Calibri" panose="020F0502020204030204" pitchFamily="34" charset="0"/>
                        </a:rPr>
                        <a:t>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1.6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-54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Calibri" panose="020F0502020204030204" pitchFamily="34" charset="0"/>
                        </a:rPr>
                        <a:t>1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77670508"/>
                  </a:ext>
                </a:extLst>
              </a:tr>
            </a:tbl>
          </a:graphicData>
        </a:graphic>
      </p:graphicFrame>
      <p:sp>
        <p:nvSpPr>
          <p:cNvPr id="3" name="Footer Placeholder 2">
            <a:extLst>
              <a:ext uri="{FF2B5EF4-FFF2-40B4-BE49-F238E27FC236}">
                <a16:creationId xmlns:a16="http://schemas.microsoft.com/office/drawing/2014/main" id="{6A00B46A-E7CC-4C1C-86D3-DEA71BB0BD92}"/>
              </a:ext>
            </a:extLst>
          </p:cNvPr>
          <p:cNvSpPr>
            <a:spLocks noGrp="1"/>
          </p:cNvSpPr>
          <p:nvPr>
            <p:ph type="ftr" sz="quarter" idx="11"/>
          </p:nvPr>
        </p:nvSpPr>
        <p:spPr/>
        <p:txBody>
          <a:bodyPr/>
          <a:lstStyle/>
          <a:p>
            <a:r>
              <a:rPr lang="en-US"/>
              <a:t>Copyright © 2021 by Ming-Long Lam, Ph.D.</a:t>
            </a:r>
            <a:endParaRPr lang="en-US" dirty="0"/>
          </a:p>
        </p:txBody>
      </p:sp>
    </p:spTree>
    <p:extLst>
      <p:ext uri="{BB962C8B-B14F-4D97-AF65-F5344CB8AC3E}">
        <p14:creationId xmlns:p14="http://schemas.microsoft.com/office/powerpoint/2010/main" val="363342923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838200" y="1825625"/>
            <a:ext cx="10515600" cy="2927350"/>
          </a:xfrm>
        </p:spPr>
        <p:txBody>
          <a:bodyPr numCol="2">
            <a:normAutofit/>
          </a:bodyPr>
          <a:lstStyle/>
          <a:p>
            <a:pPr marL="0" indent="0">
              <a:buNone/>
            </a:pPr>
            <a:r>
              <a:rPr lang="en-US" dirty="0"/>
              <a:t>Predicted Value of </a:t>
            </a:r>
            <a:r>
              <a:rPr lang="en-US" dirty="0" err="1"/>
              <a:t>CaseID</a:t>
            </a:r>
            <a:r>
              <a:rPr lang="en-US" dirty="0"/>
              <a:t> = 1</a:t>
            </a:r>
          </a:p>
        </p:txBody>
      </p:sp>
      <p:sp>
        <p:nvSpPr>
          <p:cNvPr id="2" name="Title 1"/>
          <p:cNvSpPr>
            <a:spLocks noGrp="1"/>
          </p:cNvSpPr>
          <p:nvPr>
            <p:ph type="title"/>
          </p:nvPr>
        </p:nvSpPr>
        <p:spPr/>
        <p:txBody>
          <a:bodyPr/>
          <a:lstStyle/>
          <a:p>
            <a:r>
              <a:rPr lang="en-US" b="1" dirty="0">
                <a:solidFill>
                  <a:schemeClr val="bg1"/>
                </a:solidFill>
              </a:rPr>
              <a:t>Toy Example</a:t>
            </a:r>
          </a:p>
        </p:txBody>
      </p:sp>
      <p:sp>
        <p:nvSpPr>
          <p:cNvPr id="7" name="Slide Number Placeholder 6"/>
          <p:cNvSpPr>
            <a:spLocks noGrp="1"/>
          </p:cNvSpPr>
          <p:nvPr>
            <p:ph type="sldNum" sz="quarter" idx="12"/>
          </p:nvPr>
        </p:nvSpPr>
        <p:spPr/>
        <p:txBody>
          <a:bodyPr/>
          <a:lstStyle/>
          <a:p>
            <a:fld id="{1C20BA80-1909-427C-B3BD-3DD8AEAFD5BE}" type="slidenum">
              <a:rPr lang="en-US" smtClean="0"/>
              <a:t>51</a:t>
            </a:fld>
            <a:endParaRPr lang="en-US" dirty="0"/>
          </a:p>
        </p:txBody>
      </p:sp>
      <p:graphicFrame>
        <p:nvGraphicFramePr>
          <p:cNvPr id="5" name="Table 4"/>
          <p:cNvGraphicFramePr>
            <a:graphicFrameLocks noGrp="1"/>
          </p:cNvGraphicFramePr>
          <p:nvPr/>
        </p:nvGraphicFramePr>
        <p:xfrm>
          <a:off x="968375" y="2376488"/>
          <a:ext cx="7793070" cy="3414714"/>
        </p:xfrm>
        <a:graphic>
          <a:graphicData uri="http://schemas.openxmlformats.org/drawingml/2006/table">
            <a:tbl>
              <a:tblPr/>
              <a:tblGrid>
                <a:gridCol w="1558614">
                  <a:extLst>
                    <a:ext uri="{9D8B030D-6E8A-4147-A177-3AD203B41FA5}">
                      <a16:colId xmlns:a16="http://schemas.microsoft.com/office/drawing/2014/main" val="282549620"/>
                    </a:ext>
                  </a:extLst>
                </a:gridCol>
                <a:gridCol w="1558614">
                  <a:extLst>
                    <a:ext uri="{9D8B030D-6E8A-4147-A177-3AD203B41FA5}">
                      <a16:colId xmlns:a16="http://schemas.microsoft.com/office/drawing/2014/main" val="2338626240"/>
                    </a:ext>
                  </a:extLst>
                </a:gridCol>
                <a:gridCol w="1558614">
                  <a:extLst>
                    <a:ext uri="{9D8B030D-6E8A-4147-A177-3AD203B41FA5}">
                      <a16:colId xmlns:a16="http://schemas.microsoft.com/office/drawing/2014/main" val="2861298459"/>
                    </a:ext>
                  </a:extLst>
                </a:gridCol>
                <a:gridCol w="1558614">
                  <a:extLst>
                    <a:ext uri="{9D8B030D-6E8A-4147-A177-3AD203B41FA5}">
                      <a16:colId xmlns:a16="http://schemas.microsoft.com/office/drawing/2014/main" val="2205156321"/>
                    </a:ext>
                  </a:extLst>
                </a:gridCol>
                <a:gridCol w="1558614">
                  <a:extLst>
                    <a:ext uri="{9D8B030D-6E8A-4147-A177-3AD203B41FA5}">
                      <a16:colId xmlns:a16="http://schemas.microsoft.com/office/drawing/2014/main" val="4028997295"/>
                    </a:ext>
                  </a:extLst>
                </a:gridCol>
              </a:tblGrid>
              <a:tr h="323013">
                <a:tc>
                  <a:txBody>
                    <a:bodyPr/>
                    <a:lstStyle/>
                    <a:p>
                      <a:pPr algn="ctr" fontAlgn="b"/>
                      <a:r>
                        <a:rPr lang="en-US" sz="1400" b="1" i="0" u="none" strike="noStrike" dirty="0" err="1">
                          <a:solidFill>
                            <a:srgbClr val="000000"/>
                          </a:solidFill>
                          <a:effectLst/>
                          <a:latin typeface="Calibri" panose="020F0502020204030204" pitchFamily="34" charset="0"/>
                        </a:rPr>
                        <a:t>CaseID</a:t>
                      </a:r>
                      <a:endParaRPr lang="en-US" sz="1400" b="1"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Calibri" panose="020F0502020204030204" pitchFamily="34" charset="0"/>
                        </a:rPr>
                        <a:t>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effectLst/>
                          <a:latin typeface="Calibri" panose="020F0502020204030204" pitchFamily="34" charset="0"/>
                        </a:rPr>
                        <a:t>k</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Calibri" panose="020F0502020204030204" pitchFamily="34" charset="0"/>
                        </a:rPr>
                        <a:t>Prediction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Calibri" panose="020F0502020204030204" pitchFamily="34" charset="0"/>
                        </a:rPr>
                        <a:t>Error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extLst>
                  <a:ext uri="{0D108BD9-81ED-4DB2-BD59-A6C34878D82A}">
                    <a16:rowId xmlns:a16="http://schemas.microsoft.com/office/drawing/2014/main" val="1481767991"/>
                  </a:ext>
                </a:extLst>
              </a:tr>
              <a:tr h="323013">
                <a:tc>
                  <a:txBody>
                    <a:bodyPr/>
                    <a:lstStyle/>
                    <a:p>
                      <a:pPr algn="ctr" fontAlgn="b"/>
                      <a:r>
                        <a:rPr lang="en-US" sz="1400" b="0" i="0" u="none" strike="noStrike">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50995234"/>
                  </a:ext>
                </a:extLst>
              </a:tr>
              <a:tr h="307632">
                <a:tc>
                  <a:txBody>
                    <a:bodyPr/>
                    <a:lstStyle/>
                    <a:p>
                      <a:pPr algn="ctr" fontAlgn="b"/>
                      <a:r>
                        <a:rPr lang="en-US" sz="1400" b="0" i="0" u="none" strike="noStrike">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2.5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1.5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89923805"/>
                  </a:ext>
                </a:extLst>
              </a:tr>
              <a:tr h="307632">
                <a:tc>
                  <a:txBody>
                    <a:bodyPr/>
                    <a:lstStyle/>
                    <a:p>
                      <a:pPr algn="ctr" fontAlgn="b"/>
                      <a:r>
                        <a:rPr lang="en-US" sz="1400" b="0" i="0" u="none" strike="noStrike" dirty="0">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2.3333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1.6667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14678854"/>
                  </a:ext>
                </a:extLst>
              </a:tr>
              <a:tr h="307632">
                <a:tc>
                  <a:txBody>
                    <a:bodyPr/>
                    <a:lstStyle/>
                    <a:p>
                      <a:pPr algn="ctr" fontAlgn="b"/>
                      <a:r>
                        <a:rPr lang="en-US" sz="1400" b="0" i="0" u="none" strike="noStrike">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2.25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1.75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23728000"/>
                  </a:ext>
                </a:extLst>
              </a:tr>
              <a:tr h="307632">
                <a:tc>
                  <a:txBody>
                    <a:bodyPr/>
                    <a:lstStyle/>
                    <a:p>
                      <a:pPr algn="ctr" fontAlgn="b"/>
                      <a:r>
                        <a:rPr lang="en-US" sz="1400" b="0" i="0" u="none" strike="noStrike">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2.2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1.8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22717308"/>
                  </a:ext>
                </a:extLst>
              </a:tr>
              <a:tr h="307632">
                <a:tc>
                  <a:txBody>
                    <a:bodyPr/>
                    <a:lstStyle/>
                    <a:p>
                      <a:pPr algn="ctr" fontAlgn="b"/>
                      <a:r>
                        <a:rPr lang="en-US" sz="1400" b="0" i="0" u="none" strike="noStrike">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32418847"/>
                  </a:ext>
                </a:extLst>
              </a:tr>
              <a:tr h="307632">
                <a:tc>
                  <a:txBody>
                    <a:bodyPr/>
                    <a:lstStyle/>
                    <a:p>
                      <a:pPr algn="ctr" fontAlgn="b"/>
                      <a:r>
                        <a:rPr lang="en-US" sz="1400" b="0" i="0" u="none" strike="noStrike">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1.8571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2.1429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22487374"/>
                  </a:ext>
                </a:extLst>
              </a:tr>
              <a:tr h="307632">
                <a:tc>
                  <a:txBody>
                    <a:bodyPr/>
                    <a:lstStyle/>
                    <a:p>
                      <a:pPr algn="ctr" fontAlgn="b"/>
                      <a:r>
                        <a:rPr lang="en-US" sz="1400" b="0" i="0" u="none" strike="noStrike">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2.125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1.875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51117392"/>
                  </a:ext>
                </a:extLst>
              </a:tr>
              <a:tr h="307632">
                <a:tc>
                  <a:txBody>
                    <a:bodyPr/>
                    <a:lstStyle/>
                    <a:p>
                      <a:pPr algn="ctr" fontAlgn="b"/>
                      <a:r>
                        <a:rPr lang="en-US" sz="1400" b="0" i="0" u="none" strike="noStrike">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2.2222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1.7778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92234717"/>
                  </a:ext>
                </a:extLst>
              </a:tr>
              <a:tr h="307632">
                <a:tc>
                  <a:txBody>
                    <a:bodyPr/>
                    <a:lstStyle/>
                    <a:p>
                      <a:pPr algn="ctr" fontAlgn="b"/>
                      <a:r>
                        <a:rPr lang="en-US" sz="1400" b="0" i="0" u="none" strike="noStrike">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2.1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1.9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712149"/>
                  </a:ext>
                </a:extLst>
              </a:tr>
            </a:tbl>
          </a:graphicData>
        </a:graphic>
      </p:graphicFrame>
      <p:sp>
        <p:nvSpPr>
          <p:cNvPr id="3" name="Footer Placeholder 2">
            <a:extLst>
              <a:ext uri="{FF2B5EF4-FFF2-40B4-BE49-F238E27FC236}">
                <a16:creationId xmlns:a16="http://schemas.microsoft.com/office/drawing/2014/main" id="{A5D91DDA-3486-433B-BCD3-47266C13BCF2}"/>
              </a:ext>
            </a:extLst>
          </p:cNvPr>
          <p:cNvSpPr>
            <a:spLocks noGrp="1"/>
          </p:cNvSpPr>
          <p:nvPr>
            <p:ph type="ftr" sz="quarter" idx="11"/>
          </p:nvPr>
        </p:nvSpPr>
        <p:spPr/>
        <p:txBody>
          <a:bodyPr/>
          <a:lstStyle/>
          <a:p>
            <a:r>
              <a:rPr lang="en-US"/>
              <a:t>Copyright © 2021 by Ming-Long Lam, Ph.D.</a:t>
            </a:r>
            <a:endParaRPr lang="en-US" dirty="0"/>
          </a:p>
        </p:txBody>
      </p:sp>
    </p:spTree>
    <p:extLst>
      <p:ext uri="{BB962C8B-B14F-4D97-AF65-F5344CB8AC3E}">
        <p14:creationId xmlns:p14="http://schemas.microsoft.com/office/powerpoint/2010/main" val="121312319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Supervised, Original Scale</a:t>
            </a:r>
          </a:p>
        </p:txBody>
      </p:sp>
      <p:sp>
        <p:nvSpPr>
          <p:cNvPr id="7" name="Slide Number Placeholder 6"/>
          <p:cNvSpPr>
            <a:spLocks noGrp="1"/>
          </p:cNvSpPr>
          <p:nvPr>
            <p:ph type="sldNum" sz="quarter" idx="12"/>
          </p:nvPr>
        </p:nvSpPr>
        <p:spPr/>
        <p:txBody>
          <a:bodyPr/>
          <a:lstStyle/>
          <a:p>
            <a:fld id="{1C20BA80-1909-427C-B3BD-3DD8AEAFD5BE}" type="slidenum">
              <a:rPr lang="en-US" smtClean="0"/>
              <a:t>52</a:t>
            </a:fld>
            <a:endParaRPr lang="en-US" dirty="0"/>
          </a:p>
        </p:txBody>
      </p:sp>
      <p:sp>
        <p:nvSpPr>
          <p:cNvPr id="3" name="Content Placeholder 2"/>
          <p:cNvSpPr>
            <a:spLocks noGrp="1"/>
          </p:cNvSpPr>
          <p:nvPr>
            <p:ph idx="1"/>
          </p:nvPr>
        </p:nvSpPr>
        <p:spPr>
          <a:xfrm>
            <a:off x="838200" y="1825625"/>
            <a:ext cx="10806404" cy="4351338"/>
          </a:xfrm>
          <a:solidFill>
            <a:schemeClr val="accent2">
              <a:lumMod val="20000"/>
              <a:lumOff val="80000"/>
            </a:schemeClr>
          </a:solidFill>
          <a:ln w="19050">
            <a:solidFill>
              <a:schemeClr val="tx1"/>
            </a:solidFill>
          </a:ln>
        </p:spPr>
        <p:txBody>
          <a:bodyPr numCol="1">
            <a:noAutofit/>
          </a:bodyPr>
          <a:lstStyle/>
          <a:p>
            <a:pPr marL="0" indent="0">
              <a:lnSpc>
                <a:spcPct val="120000"/>
              </a:lnSpc>
              <a:spcBef>
                <a:spcPts val="0"/>
              </a:spcBef>
              <a:buNone/>
            </a:pPr>
            <a:r>
              <a:rPr lang="en-US" sz="1200" b="1" dirty="0">
                <a:latin typeface="Courier New" panose="02070309020205020404" pitchFamily="49" charset="0"/>
                <a:cs typeface="Courier New" panose="02070309020205020404" pitchFamily="49" charset="0"/>
              </a:rPr>
              <a:t>import numpy</a:t>
            </a:r>
          </a:p>
          <a:p>
            <a:pPr marL="0" indent="0">
              <a:lnSpc>
                <a:spcPct val="120000"/>
              </a:lnSpc>
              <a:spcBef>
                <a:spcPts val="0"/>
              </a:spcBef>
              <a:buNone/>
            </a:pPr>
            <a:r>
              <a:rPr lang="en-US" sz="1200" b="1" dirty="0">
                <a:latin typeface="Courier New" panose="02070309020205020404" pitchFamily="49" charset="0"/>
                <a:cs typeface="Courier New" panose="02070309020205020404" pitchFamily="49" charset="0"/>
              </a:rPr>
              <a:t>import pandas</a:t>
            </a:r>
          </a:p>
          <a:p>
            <a:pPr marL="0" indent="0">
              <a:lnSpc>
                <a:spcPct val="120000"/>
              </a:lnSpc>
              <a:spcBef>
                <a:spcPts val="0"/>
              </a:spcBef>
              <a:buNone/>
            </a:pPr>
            <a:r>
              <a:rPr lang="en-US" sz="1200" b="1" dirty="0">
                <a:latin typeface="Courier New" panose="02070309020205020404" pitchFamily="49" charset="0"/>
                <a:cs typeface="Courier New" panose="02070309020205020404" pitchFamily="49" charset="0"/>
              </a:rPr>
              <a:t>from </a:t>
            </a:r>
            <a:r>
              <a:rPr lang="en-US" sz="1200" b="1" dirty="0" err="1">
                <a:latin typeface="Courier New" panose="02070309020205020404" pitchFamily="49" charset="0"/>
                <a:cs typeface="Courier New" panose="02070309020205020404" pitchFamily="49" charset="0"/>
              </a:rPr>
              <a:t>sklearn.neighbors</a:t>
            </a:r>
            <a:r>
              <a:rPr lang="en-US" sz="1200" b="1" dirty="0">
                <a:latin typeface="Courier New" panose="02070309020205020404" pitchFamily="49" charset="0"/>
                <a:cs typeface="Courier New" panose="02070309020205020404" pitchFamily="49" charset="0"/>
              </a:rPr>
              <a:t> import </a:t>
            </a:r>
            <a:r>
              <a:rPr lang="en-US" sz="1200" b="1" dirty="0" err="1">
                <a:latin typeface="Courier New" panose="02070309020205020404" pitchFamily="49" charset="0"/>
                <a:cs typeface="Courier New" panose="02070309020205020404" pitchFamily="49" charset="0"/>
              </a:rPr>
              <a:t>KNeighborsRegressor</a:t>
            </a:r>
            <a:endParaRPr lang="en-US" sz="1200" b="1" dirty="0">
              <a:latin typeface="Courier New" panose="02070309020205020404" pitchFamily="49" charset="0"/>
              <a:cs typeface="Courier New" panose="02070309020205020404" pitchFamily="49" charset="0"/>
            </a:endParaRPr>
          </a:p>
          <a:p>
            <a:pPr marL="0" indent="0">
              <a:lnSpc>
                <a:spcPct val="120000"/>
              </a:lnSpc>
              <a:spcBef>
                <a:spcPts val="0"/>
              </a:spcBef>
              <a:buNone/>
            </a:pPr>
            <a:endParaRPr lang="en-US" sz="1200" b="1" dirty="0">
              <a:latin typeface="Courier New" panose="02070309020205020404" pitchFamily="49" charset="0"/>
              <a:cs typeface="Courier New" panose="02070309020205020404" pitchFamily="49" charset="0"/>
            </a:endParaRPr>
          </a:p>
          <a:p>
            <a:pPr marL="0" indent="0">
              <a:lnSpc>
                <a:spcPct val="120000"/>
              </a:lnSpc>
              <a:spcBef>
                <a:spcPts val="0"/>
              </a:spcBef>
              <a:buNone/>
            </a:pPr>
            <a:r>
              <a:rPr lang="en-US" sz="1200" b="1" dirty="0" err="1">
                <a:latin typeface="Courier New" panose="02070309020205020404" pitchFamily="49" charset="0"/>
                <a:cs typeface="Courier New" panose="02070309020205020404" pitchFamily="49" charset="0"/>
              </a:rPr>
              <a:t>toy_example</a:t>
            </a:r>
            <a:r>
              <a:rPr lang="en-US" sz="1200" b="1" dirty="0">
                <a:latin typeface="Courier New" panose="02070309020205020404" pitchFamily="49" charset="0"/>
                <a:cs typeface="Courier New" panose="02070309020205020404" pitchFamily="49" charset="0"/>
              </a:rPr>
              <a:t> = </a:t>
            </a:r>
            <a:r>
              <a:rPr lang="en-US" sz="1200" b="1" dirty="0" err="1">
                <a:latin typeface="Courier New" panose="02070309020205020404" pitchFamily="49" charset="0"/>
                <a:cs typeface="Courier New" panose="02070309020205020404" pitchFamily="49" charset="0"/>
              </a:rPr>
              <a:t>pandas.read_csv</a:t>
            </a:r>
            <a:r>
              <a:rPr lang="en-US" sz="1200" b="1" dirty="0">
                <a:latin typeface="Courier New" panose="02070309020205020404" pitchFamily="49" charset="0"/>
                <a:cs typeface="Courier New" panose="02070309020205020404" pitchFamily="49" charset="0"/>
              </a:rPr>
              <a:t>("C:\\IIT\\Machine Learning\\Data\\Week 2 Toy Example.csv", header = 0)</a:t>
            </a:r>
          </a:p>
          <a:p>
            <a:pPr marL="0" indent="0">
              <a:lnSpc>
                <a:spcPct val="120000"/>
              </a:lnSpc>
              <a:spcBef>
                <a:spcPts val="0"/>
              </a:spcBef>
              <a:buNone/>
            </a:pPr>
            <a:endParaRPr lang="en-US" sz="1200" b="1" dirty="0">
              <a:latin typeface="Courier New" panose="02070309020205020404" pitchFamily="49" charset="0"/>
              <a:cs typeface="Courier New" panose="02070309020205020404" pitchFamily="49" charset="0"/>
            </a:endParaRPr>
          </a:p>
          <a:p>
            <a:pPr marL="0" indent="0">
              <a:lnSpc>
                <a:spcPct val="120000"/>
              </a:lnSpc>
              <a:spcBef>
                <a:spcPts val="0"/>
              </a:spcBef>
              <a:buNone/>
            </a:pPr>
            <a:r>
              <a:rPr lang="en-US" sz="1200" b="1" dirty="0">
                <a:latin typeface="Courier New" panose="02070309020205020404" pitchFamily="49" charset="0"/>
                <a:cs typeface="Courier New" panose="02070309020205020404" pitchFamily="49" charset="0"/>
              </a:rPr>
              <a:t># Specify the data</a:t>
            </a:r>
          </a:p>
          <a:p>
            <a:pPr marL="0" indent="0">
              <a:lnSpc>
                <a:spcPct val="120000"/>
              </a:lnSpc>
              <a:spcBef>
                <a:spcPts val="0"/>
              </a:spcBef>
              <a:buNone/>
            </a:pPr>
            <a:r>
              <a:rPr lang="en-US" sz="1200" b="1" dirty="0">
                <a:latin typeface="Courier New" panose="02070309020205020404" pitchFamily="49" charset="0"/>
                <a:cs typeface="Courier New" panose="02070309020205020404" pitchFamily="49" charset="0"/>
              </a:rPr>
              <a:t>X = </a:t>
            </a:r>
            <a:r>
              <a:rPr lang="en-US" sz="1200" b="1" dirty="0" err="1">
                <a:latin typeface="Courier New" panose="02070309020205020404" pitchFamily="49" charset="0"/>
                <a:cs typeface="Courier New" panose="02070309020205020404" pitchFamily="49" charset="0"/>
              </a:rPr>
              <a:t>toy_example</a:t>
            </a:r>
            <a:r>
              <a:rPr lang="en-US" sz="1200" b="1" dirty="0">
                <a:latin typeface="Courier New" panose="02070309020205020404" pitchFamily="49" charset="0"/>
                <a:cs typeface="Courier New" panose="02070309020205020404" pitchFamily="49" charset="0"/>
              </a:rPr>
              <a:t>[['x1', 'x2']]</a:t>
            </a:r>
          </a:p>
          <a:p>
            <a:pPr marL="0" indent="0">
              <a:lnSpc>
                <a:spcPct val="120000"/>
              </a:lnSpc>
              <a:spcBef>
                <a:spcPts val="0"/>
              </a:spcBef>
              <a:buNone/>
            </a:pPr>
            <a:r>
              <a:rPr lang="en-US" sz="1200" b="1" dirty="0">
                <a:latin typeface="Courier New" panose="02070309020205020404" pitchFamily="49" charset="0"/>
                <a:cs typeface="Courier New" panose="02070309020205020404" pitchFamily="49" charset="0"/>
              </a:rPr>
              <a:t>y = </a:t>
            </a:r>
            <a:r>
              <a:rPr lang="en-US" sz="1200" b="1" dirty="0" err="1">
                <a:latin typeface="Courier New" panose="02070309020205020404" pitchFamily="49" charset="0"/>
                <a:cs typeface="Courier New" panose="02070309020205020404" pitchFamily="49" charset="0"/>
              </a:rPr>
              <a:t>toy_example</a:t>
            </a:r>
            <a:r>
              <a:rPr lang="en-US" sz="1200" b="1" dirty="0">
                <a:latin typeface="Courier New" panose="02070309020205020404" pitchFamily="49" charset="0"/>
                <a:cs typeface="Courier New" panose="02070309020205020404" pitchFamily="49" charset="0"/>
              </a:rPr>
              <a:t>['y']</a:t>
            </a:r>
          </a:p>
          <a:p>
            <a:pPr marL="0" indent="0">
              <a:lnSpc>
                <a:spcPct val="120000"/>
              </a:lnSpc>
              <a:spcBef>
                <a:spcPts val="0"/>
              </a:spcBef>
              <a:buNone/>
            </a:pPr>
            <a:endParaRPr lang="en-US" sz="1200" b="1" dirty="0">
              <a:latin typeface="Courier New" panose="02070309020205020404" pitchFamily="49" charset="0"/>
              <a:cs typeface="Courier New" panose="02070309020205020404" pitchFamily="49" charset="0"/>
            </a:endParaRPr>
          </a:p>
          <a:p>
            <a:pPr marL="0" indent="0">
              <a:lnSpc>
                <a:spcPct val="120000"/>
              </a:lnSpc>
              <a:spcBef>
                <a:spcPts val="0"/>
              </a:spcBef>
              <a:buNone/>
            </a:pPr>
            <a:r>
              <a:rPr lang="en-US" sz="1200" b="1" dirty="0">
                <a:latin typeface="Courier New" panose="02070309020205020404" pitchFamily="49" charset="0"/>
                <a:cs typeface="Courier New" panose="02070309020205020404" pitchFamily="49" charset="0"/>
              </a:rPr>
              <a:t># Build nearest neighbors</a:t>
            </a:r>
          </a:p>
          <a:p>
            <a:pPr marL="0" indent="0">
              <a:lnSpc>
                <a:spcPct val="120000"/>
              </a:lnSpc>
              <a:spcBef>
                <a:spcPts val="0"/>
              </a:spcBef>
              <a:buNone/>
            </a:pPr>
            <a:r>
              <a:rPr lang="en-US" sz="1200" b="1" dirty="0" err="1">
                <a:latin typeface="Courier New" panose="02070309020205020404" pitchFamily="49" charset="0"/>
                <a:cs typeface="Courier New" panose="02070309020205020404" pitchFamily="49" charset="0"/>
              </a:rPr>
              <a:t>kNNSpec</a:t>
            </a:r>
            <a:r>
              <a:rPr lang="en-US" sz="1200" b="1" dirty="0">
                <a:latin typeface="Courier New" panose="02070309020205020404" pitchFamily="49" charset="0"/>
                <a:cs typeface="Courier New" panose="02070309020205020404" pitchFamily="49" charset="0"/>
              </a:rPr>
              <a:t> = </a:t>
            </a:r>
            <a:r>
              <a:rPr lang="en-US" sz="1200" b="1" dirty="0" err="1">
                <a:latin typeface="Courier New" panose="02070309020205020404" pitchFamily="49" charset="0"/>
                <a:cs typeface="Courier New" panose="02070309020205020404" pitchFamily="49" charset="0"/>
              </a:rPr>
              <a:t>KNeighborsRegressor</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n_neighbors</a:t>
            </a:r>
            <a:r>
              <a:rPr lang="en-US" sz="1200" b="1" dirty="0">
                <a:latin typeface="Courier New" panose="02070309020205020404" pitchFamily="49" charset="0"/>
                <a:cs typeface="Courier New" panose="02070309020205020404" pitchFamily="49" charset="0"/>
              </a:rPr>
              <a:t> = 2, metric = '</a:t>
            </a:r>
            <a:r>
              <a:rPr lang="en-US" sz="1200" b="1" dirty="0" err="1">
                <a:latin typeface="Courier New" panose="02070309020205020404" pitchFamily="49" charset="0"/>
                <a:cs typeface="Courier New" panose="02070309020205020404" pitchFamily="49" charset="0"/>
              </a:rPr>
              <a:t>euclidean</a:t>
            </a:r>
            <a:r>
              <a:rPr lang="en-US" sz="1200" b="1" dirty="0">
                <a:latin typeface="Courier New" panose="02070309020205020404" pitchFamily="49" charset="0"/>
                <a:cs typeface="Courier New" panose="02070309020205020404" pitchFamily="49" charset="0"/>
              </a:rPr>
              <a:t>')</a:t>
            </a:r>
          </a:p>
          <a:p>
            <a:pPr marL="0" indent="0">
              <a:lnSpc>
                <a:spcPct val="120000"/>
              </a:lnSpc>
              <a:spcBef>
                <a:spcPts val="0"/>
              </a:spcBef>
              <a:buNone/>
            </a:pPr>
            <a:r>
              <a:rPr lang="en-US" sz="1200" b="1" dirty="0" err="1">
                <a:latin typeface="Courier New" panose="02070309020205020404" pitchFamily="49" charset="0"/>
                <a:cs typeface="Courier New" panose="02070309020205020404" pitchFamily="49" charset="0"/>
              </a:rPr>
              <a:t>nbrs</a:t>
            </a:r>
            <a:r>
              <a:rPr lang="en-US" sz="1200" b="1" dirty="0">
                <a:latin typeface="Courier New" panose="02070309020205020404" pitchFamily="49" charset="0"/>
                <a:cs typeface="Courier New" panose="02070309020205020404" pitchFamily="49" charset="0"/>
              </a:rPr>
              <a:t> = </a:t>
            </a:r>
            <a:r>
              <a:rPr lang="en-US" sz="1200" b="1" dirty="0" err="1">
                <a:latin typeface="Courier New" panose="02070309020205020404" pitchFamily="49" charset="0"/>
                <a:cs typeface="Courier New" panose="02070309020205020404" pitchFamily="49" charset="0"/>
              </a:rPr>
              <a:t>kNNSpec.fit</a:t>
            </a:r>
            <a:r>
              <a:rPr lang="en-US" sz="1200" b="1" dirty="0">
                <a:latin typeface="Courier New" panose="02070309020205020404" pitchFamily="49" charset="0"/>
                <a:cs typeface="Courier New" panose="02070309020205020404" pitchFamily="49" charset="0"/>
              </a:rPr>
              <a:t>(X, y)</a:t>
            </a:r>
          </a:p>
          <a:p>
            <a:pPr marL="0" indent="0">
              <a:lnSpc>
                <a:spcPct val="120000"/>
              </a:lnSpc>
              <a:spcBef>
                <a:spcPts val="0"/>
              </a:spcBef>
              <a:buNone/>
            </a:pPr>
            <a:r>
              <a:rPr lang="en-US" sz="1200" b="1" dirty="0">
                <a:latin typeface="Courier New" panose="02070309020205020404" pitchFamily="49" charset="0"/>
                <a:cs typeface="Courier New" panose="02070309020205020404" pitchFamily="49" charset="0"/>
              </a:rPr>
              <a:t>distances, indices = </a:t>
            </a:r>
            <a:r>
              <a:rPr lang="en-US" sz="1200" b="1" dirty="0" err="1">
                <a:latin typeface="Courier New" panose="02070309020205020404" pitchFamily="49" charset="0"/>
                <a:cs typeface="Courier New" panose="02070309020205020404" pitchFamily="49" charset="0"/>
              </a:rPr>
              <a:t>nbrs.kneighbors</a:t>
            </a:r>
            <a:r>
              <a:rPr lang="en-US" sz="1200" b="1" dirty="0">
                <a:latin typeface="Courier New" panose="02070309020205020404" pitchFamily="49" charset="0"/>
                <a:cs typeface="Courier New" panose="02070309020205020404" pitchFamily="49" charset="0"/>
              </a:rPr>
              <a:t>(X)</a:t>
            </a:r>
          </a:p>
          <a:p>
            <a:pPr marL="0" indent="0">
              <a:lnSpc>
                <a:spcPct val="120000"/>
              </a:lnSpc>
              <a:spcBef>
                <a:spcPts val="0"/>
              </a:spcBef>
              <a:buNone/>
            </a:pPr>
            <a:endParaRPr lang="en-US" sz="1200" b="1" dirty="0">
              <a:latin typeface="Courier New" panose="02070309020205020404" pitchFamily="49" charset="0"/>
              <a:cs typeface="Courier New" panose="02070309020205020404" pitchFamily="49" charset="0"/>
            </a:endParaRPr>
          </a:p>
          <a:p>
            <a:pPr marL="0" indent="0">
              <a:lnSpc>
                <a:spcPct val="120000"/>
              </a:lnSpc>
              <a:spcBef>
                <a:spcPts val="0"/>
              </a:spcBef>
              <a:buNone/>
            </a:pPr>
            <a:r>
              <a:rPr lang="en-US" sz="1200" b="1" dirty="0">
                <a:latin typeface="Courier New" panose="02070309020205020404" pitchFamily="49" charset="0"/>
                <a:cs typeface="Courier New" panose="02070309020205020404" pitchFamily="49" charset="0"/>
              </a:rPr>
              <a:t># Calculate prediction, errors, and sum of squared error</a:t>
            </a:r>
          </a:p>
          <a:p>
            <a:pPr marL="0" indent="0">
              <a:lnSpc>
                <a:spcPct val="120000"/>
              </a:lnSpc>
              <a:spcBef>
                <a:spcPts val="0"/>
              </a:spcBef>
              <a:buNone/>
            </a:pPr>
            <a:r>
              <a:rPr lang="en-US" sz="1200" b="1" dirty="0" err="1">
                <a:latin typeface="Courier New" panose="02070309020205020404" pitchFamily="49" charset="0"/>
                <a:cs typeface="Courier New" panose="02070309020205020404" pitchFamily="49" charset="0"/>
              </a:rPr>
              <a:t>pred_y</a:t>
            </a:r>
            <a:r>
              <a:rPr lang="en-US" sz="1200" b="1" dirty="0">
                <a:latin typeface="Courier New" panose="02070309020205020404" pitchFamily="49" charset="0"/>
                <a:cs typeface="Courier New" panose="02070309020205020404" pitchFamily="49" charset="0"/>
              </a:rPr>
              <a:t> = </a:t>
            </a:r>
            <a:r>
              <a:rPr lang="en-US" sz="1200" b="1" dirty="0" err="1">
                <a:latin typeface="Courier New" panose="02070309020205020404" pitchFamily="49" charset="0"/>
                <a:cs typeface="Courier New" panose="02070309020205020404" pitchFamily="49" charset="0"/>
              </a:rPr>
              <a:t>nbrs.predict</a:t>
            </a:r>
            <a:r>
              <a:rPr lang="en-US" sz="1200" b="1" dirty="0">
                <a:latin typeface="Courier New" panose="02070309020205020404" pitchFamily="49" charset="0"/>
                <a:cs typeface="Courier New" panose="02070309020205020404" pitchFamily="49" charset="0"/>
              </a:rPr>
              <a:t>(X)</a:t>
            </a:r>
          </a:p>
          <a:p>
            <a:pPr marL="0" indent="0">
              <a:lnSpc>
                <a:spcPct val="120000"/>
              </a:lnSpc>
              <a:spcBef>
                <a:spcPts val="0"/>
              </a:spcBef>
              <a:buNone/>
            </a:pPr>
            <a:r>
              <a:rPr lang="en-US" sz="1200" b="1" dirty="0" err="1">
                <a:latin typeface="Courier New" panose="02070309020205020404" pitchFamily="49" charset="0"/>
                <a:cs typeface="Courier New" panose="02070309020205020404" pitchFamily="49" charset="0"/>
              </a:rPr>
              <a:t>error_y</a:t>
            </a:r>
            <a:r>
              <a:rPr lang="en-US" sz="1200" b="1" dirty="0">
                <a:latin typeface="Courier New" panose="02070309020205020404" pitchFamily="49" charset="0"/>
                <a:cs typeface="Courier New" panose="02070309020205020404" pitchFamily="49" charset="0"/>
              </a:rPr>
              <a:t> = y - </a:t>
            </a:r>
            <a:r>
              <a:rPr lang="en-US" sz="1200" b="1" dirty="0" err="1">
                <a:latin typeface="Courier New" panose="02070309020205020404" pitchFamily="49" charset="0"/>
                <a:cs typeface="Courier New" panose="02070309020205020404" pitchFamily="49" charset="0"/>
              </a:rPr>
              <a:t>pred_y</a:t>
            </a:r>
            <a:endParaRPr lang="en-US" sz="1200" b="1" dirty="0">
              <a:latin typeface="Courier New" panose="02070309020205020404" pitchFamily="49" charset="0"/>
              <a:cs typeface="Courier New" panose="02070309020205020404" pitchFamily="49" charset="0"/>
            </a:endParaRPr>
          </a:p>
          <a:p>
            <a:pPr marL="0" indent="0">
              <a:lnSpc>
                <a:spcPct val="120000"/>
              </a:lnSpc>
              <a:spcBef>
                <a:spcPts val="0"/>
              </a:spcBef>
              <a:buNone/>
            </a:pPr>
            <a:r>
              <a:rPr lang="en-US" sz="1200" b="1" dirty="0" err="1">
                <a:latin typeface="Courier New" panose="02070309020205020404" pitchFamily="49" charset="0"/>
                <a:cs typeface="Courier New" panose="02070309020205020404" pitchFamily="49" charset="0"/>
              </a:rPr>
              <a:t>sse_y</a:t>
            </a:r>
            <a:r>
              <a:rPr lang="en-US" sz="1200" b="1" dirty="0">
                <a:latin typeface="Courier New" panose="02070309020205020404" pitchFamily="49" charset="0"/>
                <a:cs typeface="Courier New" panose="02070309020205020404" pitchFamily="49" charset="0"/>
              </a:rPr>
              <a:t> = </a:t>
            </a:r>
            <a:r>
              <a:rPr lang="en-US" sz="1200" b="1" dirty="0" err="1">
                <a:latin typeface="Courier New" panose="02070309020205020404" pitchFamily="49" charset="0"/>
                <a:cs typeface="Courier New" panose="02070309020205020404" pitchFamily="49" charset="0"/>
              </a:rPr>
              <a:t>numpy.sum</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error_y</a:t>
            </a:r>
            <a:r>
              <a:rPr lang="en-US" sz="1200" b="1" dirty="0">
                <a:latin typeface="Courier New" panose="02070309020205020404" pitchFamily="49" charset="0"/>
                <a:cs typeface="Courier New" panose="02070309020205020404" pitchFamily="49" charset="0"/>
              </a:rPr>
              <a:t> ** 2)</a:t>
            </a:r>
          </a:p>
        </p:txBody>
      </p:sp>
      <p:sp>
        <p:nvSpPr>
          <p:cNvPr id="4" name="Rectangle 3">
            <a:extLst>
              <a:ext uri="{FF2B5EF4-FFF2-40B4-BE49-F238E27FC236}">
                <a16:creationId xmlns:a16="http://schemas.microsoft.com/office/drawing/2014/main" id="{7182ACDB-8561-49A0-AB4F-2BE44357A6BF}"/>
              </a:ext>
            </a:extLst>
          </p:cNvPr>
          <p:cNvSpPr/>
          <p:nvPr/>
        </p:nvSpPr>
        <p:spPr>
          <a:xfrm>
            <a:off x="8183400" y="1456293"/>
            <a:ext cx="3461204" cy="369332"/>
          </a:xfrm>
          <a:prstGeom prst="rect">
            <a:avLst/>
          </a:prstGeom>
        </p:spPr>
        <p:txBody>
          <a:bodyPr wrap="none">
            <a:spAutoFit/>
          </a:bodyPr>
          <a:lstStyle/>
          <a:p>
            <a:r>
              <a:rPr lang="en-US" b="1" dirty="0"/>
              <a:t>Week 2 Toy Example Prediction.py</a:t>
            </a:r>
          </a:p>
        </p:txBody>
      </p:sp>
      <p:sp>
        <p:nvSpPr>
          <p:cNvPr id="5" name="Footer Placeholder 4">
            <a:extLst>
              <a:ext uri="{FF2B5EF4-FFF2-40B4-BE49-F238E27FC236}">
                <a16:creationId xmlns:a16="http://schemas.microsoft.com/office/drawing/2014/main" id="{B7C5808F-EE43-4FDF-962D-873247B8B609}"/>
              </a:ext>
            </a:extLst>
          </p:cNvPr>
          <p:cNvSpPr>
            <a:spLocks noGrp="1"/>
          </p:cNvSpPr>
          <p:nvPr>
            <p:ph type="ftr" sz="quarter" idx="11"/>
          </p:nvPr>
        </p:nvSpPr>
        <p:spPr/>
        <p:txBody>
          <a:bodyPr/>
          <a:lstStyle/>
          <a:p>
            <a:r>
              <a:rPr lang="en-US"/>
              <a:t>Copyright © 2021 by Ming-Long Lam, Ph.D.</a:t>
            </a:r>
            <a:endParaRPr lang="en-US" dirty="0"/>
          </a:p>
        </p:txBody>
      </p:sp>
    </p:spTree>
    <p:extLst>
      <p:ext uri="{BB962C8B-B14F-4D97-AF65-F5344CB8AC3E}">
        <p14:creationId xmlns:p14="http://schemas.microsoft.com/office/powerpoint/2010/main" val="204376419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Specifications for Nearest Neighbors</a:t>
            </a:r>
          </a:p>
        </p:txBody>
      </p:sp>
      <p:sp>
        <p:nvSpPr>
          <p:cNvPr id="7" name="Slide Number Placeholder 6"/>
          <p:cNvSpPr>
            <a:spLocks noGrp="1"/>
          </p:cNvSpPr>
          <p:nvPr>
            <p:ph type="sldNum" sz="quarter" idx="12"/>
          </p:nvPr>
        </p:nvSpPr>
        <p:spPr/>
        <p:txBody>
          <a:bodyPr/>
          <a:lstStyle/>
          <a:p>
            <a:fld id="{1C20BA80-1909-427C-B3BD-3DD8AEAFD5BE}" type="slidenum">
              <a:rPr lang="en-US" smtClean="0"/>
              <a:t>53</a:t>
            </a:fld>
            <a:endParaRPr lang="en-US" dirty="0"/>
          </a:p>
        </p:txBody>
      </p:sp>
      <p:sp>
        <p:nvSpPr>
          <p:cNvPr id="3" name="Content Placeholder 2"/>
          <p:cNvSpPr>
            <a:spLocks noGrp="1"/>
          </p:cNvSpPr>
          <p:nvPr>
            <p:ph idx="1"/>
          </p:nvPr>
        </p:nvSpPr>
        <p:spPr/>
        <p:txBody>
          <a:bodyPr>
            <a:normAutofit lnSpcReduction="10000"/>
          </a:bodyPr>
          <a:lstStyle/>
          <a:p>
            <a:r>
              <a:rPr lang="en-US" dirty="0"/>
              <a:t>The distance metric is Euclidean</a:t>
            </a:r>
          </a:p>
          <a:p>
            <a:pPr lvl="1"/>
            <a:r>
              <a:rPr lang="en-US" dirty="0"/>
              <a:t>For more distance metrics, see</a:t>
            </a:r>
            <a:r>
              <a:rPr lang="en-US" sz="3600" dirty="0"/>
              <a:t> </a:t>
            </a:r>
            <a:r>
              <a:rPr lang="en-US" sz="2000" dirty="0">
                <a:hlinkClick r:id="rId3"/>
              </a:rPr>
              <a:t>https://scikit-learn.org/stable/modules/generated/sklearn.neighbors.DistanceMetric.html#sklearn.neighbors.DistanceMetric</a:t>
            </a:r>
            <a:r>
              <a:rPr lang="en-US" sz="2000" dirty="0"/>
              <a:t> </a:t>
            </a:r>
            <a:endParaRPr lang="en-US" sz="3600" dirty="0"/>
          </a:p>
          <a:p>
            <a:r>
              <a:rPr lang="en-US" dirty="0"/>
              <a:t>The algorithm is brute (i.e., calculate the distance between each possible pair of observations)</a:t>
            </a:r>
          </a:p>
          <a:p>
            <a:pPr lvl="1"/>
            <a:r>
              <a:rPr lang="en-US" dirty="0"/>
              <a:t>Other algorithms are KD-TREE and BALL-TREE.  These algorithms may avoid calculating distances by storing similar observations together</a:t>
            </a:r>
          </a:p>
          <a:p>
            <a:pPr lvl="1"/>
            <a:r>
              <a:rPr lang="en-US" dirty="0"/>
              <a:t>KD-TREE: Bentley, J. L. (1975). Multidimensional Binary Search Trees Used for Associate Searching, </a:t>
            </a:r>
            <a:r>
              <a:rPr lang="en-US" i="1" dirty="0"/>
              <a:t>Communications of the ACM</a:t>
            </a:r>
            <a:r>
              <a:rPr lang="en-US" dirty="0"/>
              <a:t>,  v.18, n.9, pp.509-517.</a:t>
            </a:r>
          </a:p>
          <a:p>
            <a:pPr lvl="1"/>
            <a:r>
              <a:rPr lang="en-US" dirty="0"/>
              <a:t>BALL-TREE: </a:t>
            </a:r>
            <a:r>
              <a:rPr lang="en-US" dirty="0" err="1"/>
              <a:t>Omohundro</a:t>
            </a:r>
            <a:r>
              <a:rPr lang="en-US" dirty="0"/>
              <a:t> (1989). Five </a:t>
            </a:r>
            <a:r>
              <a:rPr lang="en-US" dirty="0" err="1"/>
              <a:t>Balltree</a:t>
            </a:r>
            <a:r>
              <a:rPr lang="en-US" dirty="0"/>
              <a:t> Construction Algorithms, International Computer Science Institute Technical Report.</a:t>
            </a:r>
          </a:p>
        </p:txBody>
      </p:sp>
      <p:sp>
        <p:nvSpPr>
          <p:cNvPr id="4" name="Footer Placeholder 3">
            <a:extLst>
              <a:ext uri="{FF2B5EF4-FFF2-40B4-BE49-F238E27FC236}">
                <a16:creationId xmlns:a16="http://schemas.microsoft.com/office/drawing/2014/main" id="{6DBBA12E-3373-44DF-92C8-C245EA9D02C0}"/>
              </a:ext>
            </a:extLst>
          </p:cNvPr>
          <p:cNvSpPr>
            <a:spLocks noGrp="1"/>
          </p:cNvSpPr>
          <p:nvPr>
            <p:ph type="ftr" sz="quarter" idx="11"/>
          </p:nvPr>
        </p:nvSpPr>
        <p:spPr/>
        <p:txBody>
          <a:bodyPr/>
          <a:lstStyle/>
          <a:p>
            <a:r>
              <a:rPr lang="en-US"/>
              <a:t>Copyright © 2021 by Ming-Long Lam, Ph.D.</a:t>
            </a:r>
            <a:endParaRPr lang="en-US" dirty="0"/>
          </a:p>
        </p:txBody>
      </p:sp>
    </p:spTree>
    <p:extLst>
      <p:ext uri="{BB962C8B-B14F-4D97-AF65-F5344CB8AC3E}">
        <p14:creationId xmlns:p14="http://schemas.microsoft.com/office/powerpoint/2010/main" val="141163736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Supervised, Original Scale, k = 2 Solution</a:t>
            </a:r>
          </a:p>
        </p:txBody>
      </p:sp>
      <p:sp>
        <p:nvSpPr>
          <p:cNvPr id="7" name="Slide Number Placeholder 6"/>
          <p:cNvSpPr>
            <a:spLocks noGrp="1"/>
          </p:cNvSpPr>
          <p:nvPr>
            <p:ph type="sldNum" sz="quarter" idx="12"/>
          </p:nvPr>
        </p:nvSpPr>
        <p:spPr/>
        <p:txBody>
          <a:bodyPr/>
          <a:lstStyle/>
          <a:p>
            <a:fld id="{1C20BA80-1909-427C-B3BD-3DD8AEAFD5BE}" type="slidenum">
              <a:rPr lang="en-US" smtClean="0"/>
              <a:t>54</a:t>
            </a:fld>
            <a:endParaRPr lang="en-US" dirty="0"/>
          </a:p>
        </p:txBody>
      </p:sp>
      <p:sp>
        <p:nvSpPr>
          <p:cNvPr id="4" name="Rectangle 3">
            <a:extLst>
              <a:ext uri="{FF2B5EF4-FFF2-40B4-BE49-F238E27FC236}">
                <a16:creationId xmlns:a16="http://schemas.microsoft.com/office/drawing/2014/main" id="{7182ACDB-8561-49A0-AB4F-2BE44357A6BF}"/>
              </a:ext>
            </a:extLst>
          </p:cNvPr>
          <p:cNvSpPr/>
          <p:nvPr/>
        </p:nvSpPr>
        <p:spPr>
          <a:xfrm>
            <a:off x="7819425" y="5992297"/>
            <a:ext cx="4374018" cy="369332"/>
          </a:xfrm>
          <a:prstGeom prst="rect">
            <a:avLst/>
          </a:prstGeom>
        </p:spPr>
        <p:txBody>
          <a:bodyPr wrap="none">
            <a:spAutoFit/>
          </a:bodyPr>
          <a:lstStyle/>
          <a:p>
            <a:r>
              <a:rPr lang="en-US" b="1" dirty="0"/>
              <a:t>Week 2 Nearest Neighbors Unsupervised.py</a:t>
            </a:r>
          </a:p>
        </p:txBody>
      </p:sp>
      <p:sp>
        <p:nvSpPr>
          <p:cNvPr id="5" name="Footer Placeholder 4">
            <a:extLst>
              <a:ext uri="{FF2B5EF4-FFF2-40B4-BE49-F238E27FC236}">
                <a16:creationId xmlns:a16="http://schemas.microsoft.com/office/drawing/2014/main" id="{B7C5808F-EE43-4FDF-962D-873247B8B609}"/>
              </a:ext>
            </a:extLst>
          </p:cNvPr>
          <p:cNvSpPr>
            <a:spLocks noGrp="1"/>
          </p:cNvSpPr>
          <p:nvPr>
            <p:ph type="ftr" sz="quarter" idx="11"/>
          </p:nvPr>
        </p:nvSpPr>
        <p:spPr/>
        <p:txBody>
          <a:bodyPr/>
          <a:lstStyle/>
          <a:p>
            <a:r>
              <a:rPr lang="en-US"/>
              <a:t>Copyright © 2021 by Ming-Long Lam, Ph.D.</a:t>
            </a:r>
            <a:endParaRPr lang="en-US" dirty="0"/>
          </a:p>
        </p:txBody>
      </p:sp>
      <p:graphicFrame>
        <p:nvGraphicFramePr>
          <p:cNvPr id="10" name="Content Placeholder 9">
            <a:extLst>
              <a:ext uri="{FF2B5EF4-FFF2-40B4-BE49-F238E27FC236}">
                <a16:creationId xmlns:a16="http://schemas.microsoft.com/office/drawing/2014/main" id="{7A1DAD56-CF7F-4853-A37A-5A0941247552}"/>
              </a:ext>
            </a:extLst>
          </p:cNvPr>
          <p:cNvGraphicFramePr>
            <a:graphicFrameLocks noGrp="1"/>
          </p:cNvGraphicFramePr>
          <p:nvPr>
            <p:ph idx="1"/>
          </p:nvPr>
        </p:nvGraphicFramePr>
        <p:xfrm>
          <a:off x="943948" y="1690688"/>
          <a:ext cx="2789850" cy="3200400"/>
        </p:xfrm>
        <a:graphic>
          <a:graphicData uri="http://schemas.openxmlformats.org/drawingml/2006/table">
            <a:tbl>
              <a:tblPr/>
              <a:tblGrid>
                <a:gridCol w="774958">
                  <a:extLst>
                    <a:ext uri="{9D8B030D-6E8A-4147-A177-3AD203B41FA5}">
                      <a16:colId xmlns:a16="http://schemas.microsoft.com/office/drawing/2014/main" val="2689063607"/>
                    </a:ext>
                  </a:extLst>
                </a:gridCol>
                <a:gridCol w="774958">
                  <a:extLst>
                    <a:ext uri="{9D8B030D-6E8A-4147-A177-3AD203B41FA5}">
                      <a16:colId xmlns:a16="http://schemas.microsoft.com/office/drawing/2014/main" val="1806967313"/>
                    </a:ext>
                  </a:extLst>
                </a:gridCol>
                <a:gridCol w="619967">
                  <a:extLst>
                    <a:ext uri="{9D8B030D-6E8A-4147-A177-3AD203B41FA5}">
                      <a16:colId xmlns:a16="http://schemas.microsoft.com/office/drawing/2014/main" val="1507559381"/>
                    </a:ext>
                  </a:extLst>
                </a:gridCol>
                <a:gridCol w="619967">
                  <a:extLst>
                    <a:ext uri="{9D8B030D-6E8A-4147-A177-3AD203B41FA5}">
                      <a16:colId xmlns:a16="http://schemas.microsoft.com/office/drawing/2014/main" val="1032735605"/>
                    </a:ext>
                  </a:extLst>
                </a:gridCol>
              </a:tblGrid>
              <a:tr h="182880">
                <a:tc rowSpan="3">
                  <a:txBody>
                    <a:bodyPr/>
                    <a:lstStyle/>
                    <a:p>
                      <a:pPr algn="ctr" fontAlgn="b"/>
                      <a:r>
                        <a:rPr lang="en-US" sz="1600" b="1" i="0" u="none" strike="noStrike" dirty="0">
                          <a:solidFill>
                            <a:srgbClr val="000000"/>
                          </a:solidFill>
                          <a:effectLst/>
                          <a:latin typeface="Calibri" panose="020F0502020204030204" pitchFamily="34" charset="0"/>
                        </a:rPr>
                        <a:t>Index</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rowSpan="3">
                  <a:txBody>
                    <a:bodyPr/>
                    <a:lstStyle/>
                    <a:p>
                      <a:pPr algn="ctr" fontAlgn="b"/>
                      <a:r>
                        <a:rPr lang="en-US" sz="1600" b="1" i="0" u="none" strike="noStrike" dirty="0">
                          <a:solidFill>
                            <a:srgbClr val="000000"/>
                          </a:solidFill>
                          <a:effectLst/>
                          <a:latin typeface="Calibri" panose="020F0502020204030204" pitchFamily="34" charset="0"/>
                        </a:rPr>
                        <a:t>CaseID</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gridSpan="2">
                  <a:txBody>
                    <a:bodyPr/>
                    <a:lstStyle/>
                    <a:p>
                      <a:pPr algn="ctr" fontAlgn="b"/>
                      <a:r>
                        <a:rPr lang="en-US" sz="1100" b="1" i="0" u="none" strike="noStrike" dirty="0">
                          <a:solidFill>
                            <a:srgbClr val="000000"/>
                          </a:solidFill>
                          <a:effectLst/>
                          <a:latin typeface="Calibri" panose="020F0502020204030204" pitchFamily="34" charset="0"/>
                        </a:rPr>
                        <a:t>distances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hMerge="1">
                  <a:txBody>
                    <a:bodyPr/>
                    <a:lstStyle/>
                    <a:p>
                      <a:endParaRPr lang="en-US"/>
                    </a:p>
                  </a:txBody>
                  <a:tcPr/>
                </a:tc>
                <a:extLst>
                  <a:ext uri="{0D108BD9-81ED-4DB2-BD59-A6C34878D82A}">
                    <a16:rowId xmlns:a16="http://schemas.microsoft.com/office/drawing/2014/main" val="663475691"/>
                  </a:ext>
                </a:extLst>
              </a:tr>
              <a:tr h="182880">
                <a:tc vMerge="1">
                  <a:txBody>
                    <a:bodyPr/>
                    <a:lstStyle/>
                    <a:p>
                      <a:endParaRPr lang="en-US"/>
                    </a:p>
                  </a:txBody>
                  <a:tcPr/>
                </a:tc>
                <a:tc vMerge="1">
                  <a:txBody>
                    <a:bodyPr/>
                    <a:lstStyle/>
                    <a:p>
                      <a:endParaRPr lang="en-US"/>
                    </a:p>
                  </a:txBody>
                  <a:tcPr/>
                </a:tc>
                <a:tc gridSpan="2">
                  <a:txBody>
                    <a:bodyPr/>
                    <a:lstStyle/>
                    <a:p>
                      <a:pPr algn="ctr" fontAlgn="b"/>
                      <a:r>
                        <a:rPr lang="en-US" sz="1600" b="1" i="0" u="none" strike="noStrike" dirty="0">
                          <a:solidFill>
                            <a:srgbClr val="000000"/>
                          </a:solidFill>
                          <a:effectLst/>
                          <a:latin typeface="Calibri" panose="020F0502020204030204" pitchFamily="34" charset="0"/>
                        </a:rPr>
                        <a:t>Neighbor</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hMerge="1">
                  <a:txBody>
                    <a:bodyPr/>
                    <a:lstStyle/>
                    <a:p>
                      <a:endParaRPr lang="en-US"/>
                    </a:p>
                  </a:txBody>
                  <a:tcPr/>
                </a:tc>
                <a:extLst>
                  <a:ext uri="{0D108BD9-81ED-4DB2-BD59-A6C34878D82A}">
                    <a16:rowId xmlns:a16="http://schemas.microsoft.com/office/drawing/2014/main" val="2479139648"/>
                  </a:ext>
                </a:extLst>
              </a:tr>
              <a:tr h="182880">
                <a:tc vMerge="1">
                  <a:txBody>
                    <a:bodyPr/>
                    <a:lstStyle/>
                    <a:p>
                      <a:endParaRPr lang="en-US"/>
                    </a:p>
                  </a:txBody>
                  <a:tcPr/>
                </a:tc>
                <a:tc vMerge="1">
                  <a:txBody>
                    <a:bodyPr/>
                    <a:lstStyle/>
                    <a:p>
                      <a:endParaRPr lang="en-US"/>
                    </a:p>
                  </a:txBody>
                  <a:tcPr/>
                </a:tc>
                <a:tc>
                  <a:txBody>
                    <a:bodyPr/>
                    <a:lstStyle/>
                    <a:p>
                      <a:pPr algn="r" fontAlgn="b"/>
                      <a:r>
                        <a:rPr lang="en-US" sz="1600" b="1" i="0" u="none" strike="noStrike" dirty="0">
                          <a:solidFill>
                            <a:srgbClr val="000000"/>
                          </a:solidFill>
                          <a:effectLst/>
                          <a:latin typeface="Calibri" panose="020F0502020204030204" pitchFamily="34" charset="0"/>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sz="1600" b="1" i="0" u="none" strike="noStrike" dirty="0">
                          <a:solidFill>
                            <a:srgbClr val="000000"/>
                          </a:solidFill>
                          <a:effectLst/>
                          <a:latin typeface="Calibri" panose="020F0502020204030204" pitchFamily="34" charset="0"/>
                        </a:rPr>
                        <a:t>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2765025134"/>
                  </a:ext>
                </a:extLst>
              </a:tr>
              <a:tr h="182880">
                <a:tc>
                  <a:txBody>
                    <a:bodyPr/>
                    <a:lstStyle/>
                    <a:p>
                      <a:pPr algn="r" fontAlgn="b"/>
                      <a:r>
                        <a:rPr lang="en-US" sz="1600" b="0" i="0" u="none" strike="noStrike">
                          <a:solidFill>
                            <a:srgbClr val="000000"/>
                          </a:solidFill>
                          <a:effectLst/>
                          <a:latin typeface="Calibri" panose="020F0502020204030204" pitchFamily="34" charset="0"/>
                        </a:rPr>
                        <a:t>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panose="020F0502020204030204" pitchFamily="34" charset="0"/>
                        </a:rPr>
                        <a:t>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2.1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98037230"/>
                  </a:ext>
                </a:extLst>
              </a:tr>
              <a:tr h="182880">
                <a:tc>
                  <a:txBody>
                    <a:bodyPr/>
                    <a:lstStyle/>
                    <a:p>
                      <a:pPr algn="r" fontAlgn="b"/>
                      <a:r>
                        <a:rPr lang="en-US" sz="1600" b="0" i="0" u="none" strike="noStrike">
                          <a:solidFill>
                            <a:srgbClr val="000000"/>
                          </a:solidFill>
                          <a:effectLst/>
                          <a:latin typeface="Calibri" panose="020F0502020204030204" pitchFamily="34" charset="0"/>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panose="020F0502020204030204" pitchFamily="34" charset="0"/>
                        </a:rPr>
                        <a:t>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2.1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60775245"/>
                  </a:ext>
                </a:extLst>
              </a:tr>
              <a:tr h="182880">
                <a:tc>
                  <a:txBody>
                    <a:bodyPr/>
                    <a:lstStyle/>
                    <a:p>
                      <a:pPr algn="r" fontAlgn="b"/>
                      <a:r>
                        <a:rPr lang="en-US" sz="1600" b="0" i="0" u="none" strike="noStrike">
                          <a:solidFill>
                            <a:srgbClr val="000000"/>
                          </a:solidFill>
                          <a:effectLst/>
                          <a:latin typeface="Calibri" panose="020F0502020204030204" pitchFamily="34" charset="0"/>
                        </a:rPr>
                        <a:t>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panose="020F0502020204030204" pitchFamily="34" charset="0"/>
                        </a:rPr>
                        <a:t>3.1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73184862"/>
                  </a:ext>
                </a:extLst>
              </a:tr>
              <a:tr h="182880">
                <a:tc>
                  <a:txBody>
                    <a:bodyPr/>
                    <a:lstStyle/>
                    <a:p>
                      <a:pPr algn="r" fontAlgn="b"/>
                      <a:r>
                        <a:rPr lang="en-US" sz="1600" b="0" i="0" u="none" strike="noStrike">
                          <a:solidFill>
                            <a:srgbClr val="000000"/>
                          </a:solidFill>
                          <a:effectLst/>
                          <a:latin typeface="Calibri" panose="020F0502020204030204" pitchFamily="34" charset="0"/>
                        </a:rPr>
                        <a:t>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panose="020F0502020204030204" pitchFamily="34" charset="0"/>
                        </a:rPr>
                        <a:t>14.0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7305419"/>
                  </a:ext>
                </a:extLst>
              </a:tr>
              <a:tr h="182880">
                <a:tc>
                  <a:txBody>
                    <a:bodyPr/>
                    <a:lstStyle/>
                    <a:p>
                      <a:pPr algn="r" fontAlgn="b"/>
                      <a:r>
                        <a:rPr lang="en-US" sz="1600" b="0" i="0" u="none" strike="noStrike">
                          <a:solidFill>
                            <a:srgbClr val="000000"/>
                          </a:solidFill>
                          <a:effectLst/>
                          <a:latin typeface="Calibri" panose="020F0502020204030204" pitchFamily="34" charset="0"/>
                        </a:rPr>
                        <a:t>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panose="020F0502020204030204" pitchFamily="34" charset="0"/>
                        </a:rPr>
                        <a:t>3.1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15122412"/>
                  </a:ext>
                </a:extLst>
              </a:tr>
              <a:tr h="182880">
                <a:tc>
                  <a:txBody>
                    <a:bodyPr/>
                    <a:lstStyle/>
                    <a:p>
                      <a:pPr algn="r" fontAlgn="b"/>
                      <a:r>
                        <a:rPr lang="en-US" sz="1600" b="0" i="0" u="none" strike="noStrike">
                          <a:solidFill>
                            <a:srgbClr val="000000"/>
                          </a:solidFill>
                          <a:effectLst/>
                          <a:latin typeface="Calibri" panose="020F0502020204030204" pitchFamily="34" charset="0"/>
                        </a:rPr>
                        <a:t>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panose="020F0502020204030204" pitchFamily="34" charset="0"/>
                        </a:rPr>
                        <a:t>1.2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61921872"/>
                  </a:ext>
                </a:extLst>
              </a:tr>
              <a:tr h="182880">
                <a:tc>
                  <a:txBody>
                    <a:bodyPr/>
                    <a:lstStyle/>
                    <a:p>
                      <a:pPr algn="r" fontAlgn="b"/>
                      <a:r>
                        <a:rPr lang="en-US" sz="1600" b="0" i="0" u="none" strike="noStrike">
                          <a:solidFill>
                            <a:srgbClr val="000000"/>
                          </a:solidFill>
                          <a:effectLst/>
                          <a:latin typeface="Calibri" panose="020F0502020204030204" pitchFamily="34" charset="0"/>
                        </a:rPr>
                        <a:t>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panose="020F0502020204030204" pitchFamily="34" charset="0"/>
                        </a:rPr>
                        <a:t>1.2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69768623"/>
                  </a:ext>
                </a:extLst>
              </a:tr>
              <a:tr h="182880">
                <a:tc>
                  <a:txBody>
                    <a:bodyPr/>
                    <a:lstStyle/>
                    <a:p>
                      <a:pPr algn="r" fontAlgn="b"/>
                      <a:r>
                        <a:rPr lang="en-US" sz="1600" b="0" i="0" u="none" strike="noStrike">
                          <a:solidFill>
                            <a:srgbClr val="000000"/>
                          </a:solidFill>
                          <a:effectLst/>
                          <a:latin typeface="Calibri" panose="020F0502020204030204" pitchFamily="34" charset="0"/>
                        </a:rPr>
                        <a:t>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panose="020F0502020204030204" pitchFamily="34" charset="0"/>
                        </a:rPr>
                        <a:t>10.9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84619194"/>
                  </a:ext>
                </a:extLst>
              </a:tr>
              <a:tr h="182880">
                <a:tc>
                  <a:txBody>
                    <a:bodyPr/>
                    <a:lstStyle/>
                    <a:p>
                      <a:pPr algn="r" fontAlgn="b"/>
                      <a:r>
                        <a:rPr lang="en-US" sz="1600" b="0" i="0" u="none" strike="noStrike">
                          <a:solidFill>
                            <a:srgbClr val="000000"/>
                          </a:solidFill>
                          <a:effectLst/>
                          <a:latin typeface="Calibri" panose="020F0502020204030204" pitchFamily="34" charset="0"/>
                        </a:rPr>
                        <a:t>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panose="020F0502020204030204" pitchFamily="34" charset="0"/>
                        </a:rPr>
                        <a:t>8.2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86638276"/>
                  </a:ext>
                </a:extLst>
              </a:tr>
              <a:tr h="182880">
                <a:tc>
                  <a:txBody>
                    <a:bodyPr/>
                    <a:lstStyle/>
                    <a:p>
                      <a:pPr algn="r" fontAlgn="b"/>
                      <a:r>
                        <a:rPr lang="en-US" sz="1600" b="0" i="0" u="none" strike="noStrike">
                          <a:solidFill>
                            <a:srgbClr val="000000"/>
                          </a:solidFill>
                          <a:effectLst/>
                          <a:latin typeface="Calibri" panose="020F0502020204030204" pitchFamily="34" charset="0"/>
                        </a:rPr>
                        <a:t>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10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panose="020F0502020204030204" pitchFamily="34" charset="0"/>
                        </a:rPr>
                        <a:t>10.9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86368054"/>
                  </a:ext>
                </a:extLst>
              </a:tr>
            </a:tbl>
          </a:graphicData>
        </a:graphic>
      </p:graphicFrame>
      <p:graphicFrame>
        <p:nvGraphicFramePr>
          <p:cNvPr id="11" name="Table 10">
            <a:extLst>
              <a:ext uri="{FF2B5EF4-FFF2-40B4-BE49-F238E27FC236}">
                <a16:creationId xmlns:a16="http://schemas.microsoft.com/office/drawing/2014/main" id="{1637A820-0869-4731-B879-8823AD05D6B3}"/>
              </a:ext>
            </a:extLst>
          </p:cNvPr>
          <p:cNvGraphicFramePr>
            <a:graphicFrameLocks noGrp="1"/>
          </p:cNvGraphicFramePr>
          <p:nvPr/>
        </p:nvGraphicFramePr>
        <p:xfrm>
          <a:off x="4114798" y="1621791"/>
          <a:ext cx="1219200" cy="3268980"/>
        </p:xfrm>
        <a:graphic>
          <a:graphicData uri="http://schemas.openxmlformats.org/drawingml/2006/table">
            <a:tbl>
              <a:tblPr/>
              <a:tblGrid>
                <a:gridCol w="609600">
                  <a:extLst>
                    <a:ext uri="{9D8B030D-6E8A-4147-A177-3AD203B41FA5}">
                      <a16:colId xmlns:a16="http://schemas.microsoft.com/office/drawing/2014/main" val="1054397"/>
                    </a:ext>
                  </a:extLst>
                </a:gridCol>
                <a:gridCol w="609600">
                  <a:extLst>
                    <a:ext uri="{9D8B030D-6E8A-4147-A177-3AD203B41FA5}">
                      <a16:colId xmlns:a16="http://schemas.microsoft.com/office/drawing/2014/main" val="4072073488"/>
                    </a:ext>
                  </a:extLst>
                </a:gridCol>
              </a:tblGrid>
              <a:tr h="182880">
                <a:tc gridSpan="2">
                  <a:txBody>
                    <a:bodyPr/>
                    <a:lstStyle/>
                    <a:p>
                      <a:pPr algn="ctr" fontAlgn="ctr"/>
                      <a:r>
                        <a:rPr lang="en-US" sz="1600" b="1" i="0" u="none" strike="noStrike" dirty="0">
                          <a:solidFill>
                            <a:srgbClr val="000000"/>
                          </a:solidFill>
                          <a:effectLst/>
                          <a:latin typeface="Calibri" panose="020F0502020204030204" pitchFamily="34" charset="0"/>
                        </a:rPr>
                        <a:t>indices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hMerge="1">
                  <a:txBody>
                    <a:bodyPr/>
                    <a:lstStyle/>
                    <a:p>
                      <a:endParaRPr lang="en-US"/>
                    </a:p>
                  </a:txBody>
                  <a:tcPr/>
                </a:tc>
                <a:extLst>
                  <a:ext uri="{0D108BD9-81ED-4DB2-BD59-A6C34878D82A}">
                    <a16:rowId xmlns:a16="http://schemas.microsoft.com/office/drawing/2014/main" val="942205510"/>
                  </a:ext>
                </a:extLst>
              </a:tr>
              <a:tr h="182880">
                <a:tc gridSpan="2">
                  <a:txBody>
                    <a:bodyPr/>
                    <a:lstStyle/>
                    <a:p>
                      <a:pPr algn="ctr" fontAlgn="ctr"/>
                      <a:r>
                        <a:rPr lang="en-US" sz="1600" b="1" i="0" u="none" strike="noStrike" dirty="0">
                          <a:solidFill>
                            <a:srgbClr val="000000"/>
                          </a:solidFill>
                          <a:effectLst/>
                          <a:latin typeface="Calibri" panose="020F0502020204030204" pitchFamily="34" charset="0"/>
                        </a:rPr>
                        <a:t>Neighbor</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hMerge="1">
                  <a:txBody>
                    <a:bodyPr/>
                    <a:lstStyle/>
                    <a:p>
                      <a:endParaRPr lang="en-US"/>
                    </a:p>
                  </a:txBody>
                  <a:tcPr/>
                </a:tc>
                <a:extLst>
                  <a:ext uri="{0D108BD9-81ED-4DB2-BD59-A6C34878D82A}">
                    <a16:rowId xmlns:a16="http://schemas.microsoft.com/office/drawing/2014/main" val="759470592"/>
                  </a:ext>
                </a:extLst>
              </a:tr>
              <a:tr h="182880">
                <a:tc>
                  <a:txBody>
                    <a:bodyPr/>
                    <a:lstStyle/>
                    <a:p>
                      <a:pPr algn="r" fontAlgn="ctr"/>
                      <a:r>
                        <a:rPr lang="en-US" sz="1600" b="1" i="0" u="none" strike="noStrike">
                          <a:solidFill>
                            <a:srgbClr val="000000"/>
                          </a:solidFill>
                          <a:effectLst/>
                          <a:latin typeface="Calibri" panose="020F0502020204030204" pitchFamily="34" charset="0"/>
                        </a:rPr>
                        <a:t>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ctr"/>
                      <a:r>
                        <a:rPr lang="en-US" sz="1600" b="1" i="0" u="none" strike="noStrike" dirty="0">
                          <a:solidFill>
                            <a:srgbClr val="000000"/>
                          </a:solidFill>
                          <a:effectLst/>
                          <a:latin typeface="Calibri" panose="020F0502020204030204" pitchFamily="34" charset="0"/>
                        </a:rPr>
                        <a:t>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786564207"/>
                  </a:ext>
                </a:extLst>
              </a:tr>
              <a:tr h="182880">
                <a:tc>
                  <a:txBody>
                    <a:bodyPr/>
                    <a:lstStyle/>
                    <a:p>
                      <a:pPr algn="r" fontAlgn="ctr"/>
                      <a:r>
                        <a:rPr lang="en-US" sz="1600" b="0" i="0" u="none" strike="noStrike">
                          <a:solidFill>
                            <a:srgbClr val="000000"/>
                          </a:solidFill>
                          <a:effectLst/>
                          <a:latin typeface="Calibri" panose="020F0502020204030204" pitchFamily="34" charset="0"/>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600" b="0" i="0" u="none" strike="noStrike" dirty="0">
                          <a:solidFill>
                            <a:srgbClr val="000000"/>
                          </a:solidFill>
                          <a:effectLst/>
                          <a:latin typeface="Calibri" panose="020F0502020204030204" pitchFamily="34" charset="0"/>
                        </a:rPr>
                        <a:t>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06028390"/>
                  </a:ext>
                </a:extLst>
              </a:tr>
              <a:tr h="182880">
                <a:tc>
                  <a:txBody>
                    <a:bodyPr/>
                    <a:lstStyle/>
                    <a:p>
                      <a:pPr algn="r" fontAlgn="ctr"/>
                      <a:r>
                        <a:rPr lang="en-US" sz="1600" b="0" i="0" u="none" strike="noStrike">
                          <a:solidFill>
                            <a:srgbClr val="000000"/>
                          </a:solidFill>
                          <a:effectLst/>
                          <a:latin typeface="Calibri" panose="020F0502020204030204" pitchFamily="34" charset="0"/>
                        </a:rPr>
                        <a:t>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600" b="0" i="0" u="none" strike="noStrike" dirty="0">
                          <a:solidFill>
                            <a:srgbClr val="000000"/>
                          </a:solidFill>
                          <a:effectLst/>
                          <a:latin typeface="Calibri" panose="020F0502020204030204" pitchFamily="34" charset="0"/>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3656260"/>
                  </a:ext>
                </a:extLst>
              </a:tr>
              <a:tr h="182880">
                <a:tc>
                  <a:txBody>
                    <a:bodyPr/>
                    <a:lstStyle/>
                    <a:p>
                      <a:pPr algn="r" fontAlgn="ctr"/>
                      <a:r>
                        <a:rPr lang="en-US" sz="1600" b="0" i="0" u="none" strike="noStrike">
                          <a:solidFill>
                            <a:srgbClr val="000000"/>
                          </a:solidFill>
                          <a:effectLst/>
                          <a:latin typeface="Calibri" panose="020F0502020204030204" pitchFamily="34" charset="0"/>
                        </a:rPr>
                        <a:t>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600" b="0" i="0" u="none" strike="noStrike" dirty="0">
                          <a:solidFill>
                            <a:srgbClr val="000000"/>
                          </a:solidFill>
                          <a:effectLst/>
                          <a:latin typeface="Calibri" panose="020F0502020204030204" pitchFamily="34" charset="0"/>
                        </a:rPr>
                        <a:t>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8662949"/>
                  </a:ext>
                </a:extLst>
              </a:tr>
              <a:tr h="182880">
                <a:tc>
                  <a:txBody>
                    <a:bodyPr/>
                    <a:lstStyle/>
                    <a:p>
                      <a:pPr algn="r" fontAlgn="ctr"/>
                      <a:r>
                        <a:rPr lang="en-US" sz="1600" b="0" i="0" u="none" strike="noStrike">
                          <a:solidFill>
                            <a:srgbClr val="000000"/>
                          </a:solidFill>
                          <a:effectLst/>
                          <a:latin typeface="Calibri" panose="020F0502020204030204" pitchFamily="34" charset="0"/>
                        </a:rPr>
                        <a:t>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600" b="0" i="0" u="none" strike="noStrike" dirty="0">
                          <a:solidFill>
                            <a:srgbClr val="000000"/>
                          </a:solidFill>
                          <a:effectLst/>
                          <a:latin typeface="Calibri" panose="020F0502020204030204" pitchFamily="34" charset="0"/>
                        </a:rPr>
                        <a:t>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34553077"/>
                  </a:ext>
                </a:extLst>
              </a:tr>
              <a:tr h="182880">
                <a:tc>
                  <a:txBody>
                    <a:bodyPr/>
                    <a:lstStyle/>
                    <a:p>
                      <a:pPr algn="r" fontAlgn="ctr"/>
                      <a:r>
                        <a:rPr lang="en-US" sz="1600" b="0" i="0" u="none" strike="noStrike">
                          <a:solidFill>
                            <a:srgbClr val="000000"/>
                          </a:solidFill>
                          <a:effectLst/>
                          <a:latin typeface="Calibri" panose="020F0502020204030204" pitchFamily="34" charset="0"/>
                        </a:rPr>
                        <a:t>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600" b="0" i="0" u="none" strike="noStrike" dirty="0">
                          <a:solidFill>
                            <a:srgbClr val="000000"/>
                          </a:solidFill>
                          <a:effectLst/>
                          <a:latin typeface="Calibri" panose="020F0502020204030204" pitchFamily="34" charset="0"/>
                        </a:rPr>
                        <a:t>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14008867"/>
                  </a:ext>
                </a:extLst>
              </a:tr>
              <a:tr h="182880">
                <a:tc>
                  <a:txBody>
                    <a:bodyPr/>
                    <a:lstStyle/>
                    <a:p>
                      <a:pPr algn="r" fontAlgn="ctr"/>
                      <a:r>
                        <a:rPr lang="en-US" sz="1600" b="0" i="0" u="none" strike="noStrike">
                          <a:solidFill>
                            <a:srgbClr val="000000"/>
                          </a:solidFill>
                          <a:effectLst/>
                          <a:latin typeface="Calibri" panose="020F0502020204030204" pitchFamily="34" charset="0"/>
                        </a:rPr>
                        <a:t>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600" b="0" i="0" u="none" strike="noStrike" dirty="0">
                          <a:solidFill>
                            <a:srgbClr val="000000"/>
                          </a:solidFill>
                          <a:effectLst/>
                          <a:latin typeface="Calibri" panose="020F0502020204030204" pitchFamily="34" charset="0"/>
                        </a:rPr>
                        <a:t>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30189508"/>
                  </a:ext>
                </a:extLst>
              </a:tr>
              <a:tr h="182880">
                <a:tc>
                  <a:txBody>
                    <a:bodyPr/>
                    <a:lstStyle/>
                    <a:p>
                      <a:pPr algn="r" fontAlgn="ctr"/>
                      <a:r>
                        <a:rPr lang="en-US" sz="1600" b="0" i="0" u="none" strike="noStrike">
                          <a:solidFill>
                            <a:srgbClr val="000000"/>
                          </a:solidFill>
                          <a:effectLst/>
                          <a:latin typeface="Calibri" panose="020F0502020204030204" pitchFamily="34" charset="0"/>
                        </a:rPr>
                        <a:t>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600" b="0" i="0" u="none" strike="noStrike" dirty="0">
                          <a:solidFill>
                            <a:srgbClr val="000000"/>
                          </a:solidFill>
                          <a:effectLst/>
                          <a:latin typeface="Calibri" panose="020F0502020204030204" pitchFamily="34" charset="0"/>
                        </a:rPr>
                        <a:t>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51471439"/>
                  </a:ext>
                </a:extLst>
              </a:tr>
              <a:tr h="182880">
                <a:tc>
                  <a:txBody>
                    <a:bodyPr/>
                    <a:lstStyle/>
                    <a:p>
                      <a:pPr algn="r" fontAlgn="ctr"/>
                      <a:r>
                        <a:rPr lang="en-US" sz="1600" b="0" i="0" u="none" strike="noStrike">
                          <a:solidFill>
                            <a:srgbClr val="000000"/>
                          </a:solidFill>
                          <a:effectLst/>
                          <a:latin typeface="Calibri" panose="020F0502020204030204" pitchFamily="34" charset="0"/>
                        </a:rPr>
                        <a:t>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600" b="0" i="0" u="none" strike="noStrike" dirty="0">
                          <a:solidFill>
                            <a:srgbClr val="000000"/>
                          </a:solidFill>
                          <a:effectLst/>
                          <a:latin typeface="Calibri" panose="020F0502020204030204" pitchFamily="34" charset="0"/>
                        </a:rPr>
                        <a:t>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27142072"/>
                  </a:ext>
                </a:extLst>
              </a:tr>
              <a:tr h="182880">
                <a:tc>
                  <a:txBody>
                    <a:bodyPr/>
                    <a:lstStyle/>
                    <a:p>
                      <a:pPr algn="r" fontAlgn="ctr"/>
                      <a:r>
                        <a:rPr lang="en-US" sz="1600" b="0" i="0" u="none" strike="noStrike">
                          <a:solidFill>
                            <a:srgbClr val="000000"/>
                          </a:solidFill>
                          <a:effectLst/>
                          <a:latin typeface="Calibri" panose="020F0502020204030204" pitchFamily="34" charset="0"/>
                        </a:rPr>
                        <a:t>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600" b="0" i="0" u="none" strike="noStrike" dirty="0">
                          <a:solidFill>
                            <a:srgbClr val="000000"/>
                          </a:solidFill>
                          <a:effectLst/>
                          <a:latin typeface="Calibri" panose="020F0502020204030204" pitchFamily="34" charset="0"/>
                        </a:rPr>
                        <a:t>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92913135"/>
                  </a:ext>
                </a:extLst>
              </a:tr>
              <a:tr h="182880">
                <a:tc>
                  <a:txBody>
                    <a:bodyPr/>
                    <a:lstStyle/>
                    <a:p>
                      <a:pPr algn="r" fontAlgn="ctr"/>
                      <a:r>
                        <a:rPr lang="en-US" sz="1600" b="0" i="0" u="none" strike="noStrike">
                          <a:solidFill>
                            <a:srgbClr val="000000"/>
                          </a:solidFill>
                          <a:effectLst/>
                          <a:latin typeface="Calibri" panose="020F0502020204030204" pitchFamily="34" charset="0"/>
                        </a:rPr>
                        <a:t>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600" b="0" i="0" u="none" strike="noStrike" dirty="0">
                          <a:solidFill>
                            <a:srgbClr val="000000"/>
                          </a:solidFill>
                          <a:effectLst/>
                          <a:latin typeface="Calibri" panose="020F0502020204030204" pitchFamily="34" charset="0"/>
                        </a:rPr>
                        <a:t>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42751855"/>
                  </a:ext>
                </a:extLst>
              </a:tr>
            </a:tbl>
          </a:graphicData>
        </a:graphic>
      </p:graphicFrame>
      <p:graphicFrame>
        <p:nvGraphicFramePr>
          <p:cNvPr id="12" name="Table 11">
            <a:extLst>
              <a:ext uri="{FF2B5EF4-FFF2-40B4-BE49-F238E27FC236}">
                <a16:creationId xmlns:a16="http://schemas.microsoft.com/office/drawing/2014/main" id="{7A7342CC-24BB-484A-8485-DF8B38BA7E33}"/>
              </a:ext>
            </a:extLst>
          </p:cNvPr>
          <p:cNvGraphicFramePr>
            <a:graphicFrameLocks noGrp="1"/>
          </p:cNvGraphicFramePr>
          <p:nvPr/>
        </p:nvGraphicFramePr>
        <p:xfrm>
          <a:off x="5714998" y="1642249"/>
          <a:ext cx="1219200" cy="3268980"/>
        </p:xfrm>
        <a:graphic>
          <a:graphicData uri="http://schemas.openxmlformats.org/drawingml/2006/table">
            <a:tbl>
              <a:tblPr/>
              <a:tblGrid>
                <a:gridCol w="609600">
                  <a:extLst>
                    <a:ext uri="{9D8B030D-6E8A-4147-A177-3AD203B41FA5}">
                      <a16:colId xmlns:a16="http://schemas.microsoft.com/office/drawing/2014/main" val="1710574638"/>
                    </a:ext>
                  </a:extLst>
                </a:gridCol>
                <a:gridCol w="609600">
                  <a:extLst>
                    <a:ext uri="{9D8B030D-6E8A-4147-A177-3AD203B41FA5}">
                      <a16:colId xmlns:a16="http://schemas.microsoft.com/office/drawing/2014/main" val="1185496825"/>
                    </a:ext>
                  </a:extLst>
                </a:gridCol>
              </a:tblGrid>
              <a:tr h="182880">
                <a:tc gridSpan="2">
                  <a:txBody>
                    <a:bodyPr/>
                    <a:lstStyle/>
                    <a:p>
                      <a:pPr algn="ctr" fontAlgn="b"/>
                      <a:r>
                        <a:rPr lang="en-US" sz="1600" b="1" i="0" u="none" strike="noStrike" dirty="0">
                          <a:solidFill>
                            <a:srgbClr val="000000"/>
                          </a:solidFill>
                          <a:effectLst/>
                          <a:latin typeface="Calibri" panose="020F0502020204030204" pitchFamily="34" charset="0"/>
                        </a:rPr>
                        <a:t>y</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hMerge="1">
                  <a:txBody>
                    <a:bodyPr/>
                    <a:lstStyle/>
                    <a:p>
                      <a:endParaRPr lang="en-US"/>
                    </a:p>
                  </a:txBody>
                  <a:tcPr/>
                </a:tc>
                <a:extLst>
                  <a:ext uri="{0D108BD9-81ED-4DB2-BD59-A6C34878D82A}">
                    <a16:rowId xmlns:a16="http://schemas.microsoft.com/office/drawing/2014/main" val="2188917824"/>
                  </a:ext>
                </a:extLst>
              </a:tr>
              <a:tr h="182880">
                <a:tc gridSpan="2">
                  <a:txBody>
                    <a:bodyPr/>
                    <a:lstStyle/>
                    <a:p>
                      <a:pPr algn="ctr" fontAlgn="b"/>
                      <a:r>
                        <a:rPr lang="en-US" sz="1600" b="1" i="0" u="none" strike="noStrike" dirty="0">
                          <a:solidFill>
                            <a:srgbClr val="000000"/>
                          </a:solidFill>
                          <a:effectLst/>
                          <a:latin typeface="Calibri" panose="020F0502020204030204" pitchFamily="34" charset="0"/>
                        </a:rPr>
                        <a:t>Neighbor</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hMerge="1">
                  <a:txBody>
                    <a:bodyPr/>
                    <a:lstStyle/>
                    <a:p>
                      <a:endParaRPr lang="en-US"/>
                    </a:p>
                  </a:txBody>
                  <a:tcPr/>
                </a:tc>
                <a:extLst>
                  <a:ext uri="{0D108BD9-81ED-4DB2-BD59-A6C34878D82A}">
                    <a16:rowId xmlns:a16="http://schemas.microsoft.com/office/drawing/2014/main" val="361544149"/>
                  </a:ext>
                </a:extLst>
              </a:tr>
              <a:tr h="182880">
                <a:tc>
                  <a:txBody>
                    <a:bodyPr/>
                    <a:lstStyle/>
                    <a:p>
                      <a:pPr algn="r" fontAlgn="b"/>
                      <a:r>
                        <a:rPr lang="en-US" sz="1600" b="1" i="0" u="none" strike="noStrike">
                          <a:solidFill>
                            <a:srgbClr val="000000"/>
                          </a:solidFill>
                          <a:effectLst/>
                          <a:latin typeface="Calibri" panose="020F0502020204030204" pitchFamily="34" charset="0"/>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sz="1600" b="1" i="0" u="none" strike="noStrike" dirty="0">
                          <a:solidFill>
                            <a:srgbClr val="000000"/>
                          </a:solidFill>
                          <a:effectLst/>
                          <a:latin typeface="Calibri" panose="020F0502020204030204" pitchFamily="34" charset="0"/>
                        </a:rPr>
                        <a:t>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4197247986"/>
                  </a:ext>
                </a:extLst>
              </a:tr>
              <a:tr h="182880">
                <a:tc>
                  <a:txBody>
                    <a:bodyPr/>
                    <a:lstStyle/>
                    <a:p>
                      <a:pPr algn="r" fontAlgn="b"/>
                      <a:r>
                        <a:rPr lang="en-US" sz="1600" b="0" i="0" u="none" strike="noStrike">
                          <a:solidFill>
                            <a:srgbClr val="000000"/>
                          </a:solidFill>
                          <a:effectLst/>
                          <a:latin typeface="Calibri" panose="020F0502020204030204" pitchFamily="34" charset="0"/>
                        </a:rPr>
                        <a:t>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panose="020F0502020204030204" pitchFamily="34" charset="0"/>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96954139"/>
                  </a:ext>
                </a:extLst>
              </a:tr>
              <a:tr h="182880">
                <a:tc>
                  <a:txBody>
                    <a:bodyPr/>
                    <a:lstStyle/>
                    <a:p>
                      <a:pPr algn="r" fontAlgn="b"/>
                      <a:r>
                        <a:rPr lang="en-US" sz="1600" b="0" i="0" u="none" strike="noStrike">
                          <a:solidFill>
                            <a:srgbClr val="000000"/>
                          </a:solidFill>
                          <a:effectLst/>
                          <a:latin typeface="Calibri" panose="020F0502020204030204" pitchFamily="34" charset="0"/>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panose="020F0502020204030204" pitchFamily="34" charset="0"/>
                        </a:rPr>
                        <a:t>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5674209"/>
                  </a:ext>
                </a:extLst>
              </a:tr>
              <a:tr h="182880">
                <a:tc>
                  <a:txBody>
                    <a:bodyPr/>
                    <a:lstStyle/>
                    <a:p>
                      <a:pPr algn="r" fontAlgn="b"/>
                      <a:r>
                        <a:rPr lang="en-US" sz="1600" b="0" i="0" u="none" strike="noStrike">
                          <a:solidFill>
                            <a:srgbClr val="000000"/>
                          </a:solidFill>
                          <a:effectLst/>
                          <a:latin typeface="Calibri" panose="020F0502020204030204" pitchFamily="34" charset="0"/>
                        </a:rPr>
                        <a:t>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panose="020F0502020204030204" pitchFamily="34" charset="0"/>
                        </a:rPr>
                        <a:t>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74387197"/>
                  </a:ext>
                </a:extLst>
              </a:tr>
              <a:tr h="182880">
                <a:tc>
                  <a:txBody>
                    <a:bodyPr/>
                    <a:lstStyle/>
                    <a:p>
                      <a:pPr algn="r" fontAlgn="b"/>
                      <a:r>
                        <a:rPr lang="en-US" sz="1600" b="0" i="0" u="none" strike="noStrike">
                          <a:solidFill>
                            <a:srgbClr val="000000"/>
                          </a:solidFill>
                          <a:effectLst/>
                          <a:latin typeface="Calibri" panose="020F0502020204030204" pitchFamily="34" charset="0"/>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panose="020F0502020204030204" pitchFamily="34" charset="0"/>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88027172"/>
                  </a:ext>
                </a:extLst>
              </a:tr>
              <a:tr h="182880">
                <a:tc>
                  <a:txBody>
                    <a:bodyPr/>
                    <a:lstStyle/>
                    <a:p>
                      <a:pPr algn="r" fontAlgn="b"/>
                      <a:r>
                        <a:rPr lang="en-US" sz="1600" b="0" i="0" u="none" strike="noStrike">
                          <a:solidFill>
                            <a:srgbClr val="000000"/>
                          </a:solidFill>
                          <a:effectLst/>
                          <a:latin typeface="Calibri" panose="020F0502020204030204" pitchFamily="34" charset="0"/>
                        </a:rPr>
                        <a:t>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panose="020F0502020204030204" pitchFamily="34" charset="0"/>
                        </a:rPr>
                        <a:t>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86429364"/>
                  </a:ext>
                </a:extLst>
              </a:tr>
              <a:tr h="182880">
                <a:tc>
                  <a:txBody>
                    <a:bodyPr/>
                    <a:lstStyle/>
                    <a:p>
                      <a:pPr algn="r" fontAlgn="b"/>
                      <a:r>
                        <a:rPr lang="en-US" sz="1600" b="0" i="0" u="none" strike="noStrike">
                          <a:solidFill>
                            <a:srgbClr val="000000"/>
                          </a:solidFill>
                          <a:effectLst/>
                          <a:latin typeface="Calibri" panose="020F0502020204030204" pitchFamily="34" charset="0"/>
                        </a:rPr>
                        <a:t>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panose="020F0502020204030204" pitchFamily="34" charset="0"/>
                        </a:rPr>
                        <a:t>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05925858"/>
                  </a:ext>
                </a:extLst>
              </a:tr>
              <a:tr h="182880">
                <a:tc>
                  <a:txBody>
                    <a:bodyPr/>
                    <a:lstStyle/>
                    <a:p>
                      <a:pPr algn="r" fontAlgn="b"/>
                      <a:r>
                        <a:rPr lang="en-US" sz="1600" b="0" i="0" u="none" strike="noStrike">
                          <a:solidFill>
                            <a:srgbClr val="000000"/>
                          </a:solidFill>
                          <a:effectLst/>
                          <a:latin typeface="Calibri" panose="020F0502020204030204" pitchFamily="34" charset="0"/>
                        </a:rPr>
                        <a:t>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panose="020F0502020204030204" pitchFamily="34" charset="0"/>
                        </a:rPr>
                        <a:t>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24386310"/>
                  </a:ext>
                </a:extLst>
              </a:tr>
              <a:tr h="182880">
                <a:tc>
                  <a:txBody>
                    <a:bodyPr/>
                    <a:lstStyle/>
                    <a:p>
                      <a:pPr algn="r" fontAlgn="b"/>
                      <a:r>
                        <a:rPr lang="en-US" sz="1600" b="0" i="0" u="none" strike="noStrike">
                          <a:solidFill>
                            <a:srgbClr val="000000"/>
                          </a:solidFill>
                          <a:effectLst/>
                          <a:latin typeface="Calibri" panose="020F0502020204030204" pitchFamily="34" charset="0"/>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panose="020F0502020204030204" pitchFamily="34" charset="0"/>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99367985"/>
                  </a:ext>
                </a:extLst>
              </a:tr>
              <a:tr h="182880">
                <a:tc>
                  <a:txBody>
                    <a:bodyPr/>
                    <a:lstStyle/>
                    <a:p>
                      <a:pPr algn="r" fontAlgn="b"/>
                      <a:r>
                        <a:rPr lang="en-US" sz="1600" b="0" i="0" u="none" strike="noStrike">
                          <a:solidFill>
                            <a:srgbClr val="000000"/>
                          </a:solidFill>
                          <a:effectLst/>
                          <a:latin typeface="Calibri" panose="020F0502020204030204" pitchFamily="34" charset="0"/>
                        </a:rPr>
                        <a:t>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panose="020F0502020204030204" pitchFamily="34" charset="0"/>
                        </a:rPr>
                        <a:t>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89351129"/>
                  </a:ext>
                </a:extLst>
              </a:tr>
              <a:tr h="182880">
                <a:tc>
                  <a:txBody>
                    <a:bodyPr/>
                    <a:lstStyle/>
                    <a:p>
                      <a:pPr algn="r" fontAlgn="b"/>
                      <a:r>
                        <a:rPr lang="en-US" sz="1600" b="0" i="0" u="none" strike="noStrike">
                          <a:solidFill>
                            <a:srgbClr val="000000"/>
                          </a:solidFill>
                          <a:effectLst/>
                          <a:latin typeface="Calibri" panose="020F0502020204030204" pitchFamily="34" charset="0"/>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panose="020F0502020204030204" pitchFamily="34" charset="0"/>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96385212"/>
                  </a:ext>
                </a:extLst>
              </a:tr>
            </a:tbl>
          </a:graphicData>
        </a:graphic>
      </p:graphicFrame>
      <p:graphicFrame>
        <p:nvGraphicFramePr>
          <p:cNvPr id="13" name="Table 12">
            <a:extLst>
              <a:ext uri="{FF2B5EF4-FFF2-40B4-BE49-F238E27FC236}">
                <a16:creationId xmlns:a16="http://schemas.microsoft.com/office/drawing/2014/main" id="{433C3D14-C791-42DE-8440-5861578BDC8B}"/>
              </a:ext>
            </a:extLst>
          </p:cNvPr>
          <p:cNvGraphicFramePr>
            <a:graphicFrameLocks noGrp="1"/>
          </p:cNvGraphicFramePr>
          <p:nvPr/>
        </p:nvGraphicFramePr>
        <p:xfrm>
          <a:off x="7315198" y="2148247"/>
          <a:ext cx="1584650" cy="2766060"/>
        </p:xfrm>
        <a:graphic>
          <a:graphicData uri="http://schemas.openxmlformats.org/drawingml/2006/table">
            <a:tbl>
              <a:tblPr/>
              <a:tblGrid>
                <a:gridCol w="792325">
                  <a:extLst>
                    <a:ext uri="{9D8B030D-6E8A-4147-A177-3AD203B41FA5}">
                      <a16:colId xmlns:a16="http://schemas.microsoft.com/office/drawing/2014/main" val="1053417276"/>
                    </a:ext>
                  </a:extLst>
                </a:gridCol>
                <a:gridCol w="792325">
                  <a:extLst>
                    <a:ext uri="{9D8B030D-6E8A-4147-A177-3AD203B41FA5}">
                      <a16:colId xmlns:a16="http://schemas.microsoft.com/office/drawing/2014/main" val="3014552643"/>
                    </a:ext>
                  </a:extLst>
                </a:gridCol>
              </a:tblGrid>
              <a:tr h="182880">
                <a:tc>
                  <a:txBody>
                    <a:bodyPr/>
                    <a:lstStyle/>
                    <a:p>
                      <a:pPr algn="r" fontAlgn="b"/>
                      <a:r>
                        <a:rPr lang="en-US" sz="1600" b="1" i="0" u="none" strike="noStrike" dirty="0" err="1">
                          <a:solidFill>
                            <a:srgbClr val="000000"/>
                          </a:solidFill>
                          <a:effectLst/>
                          <a:latin typeface="Calibri" panose="020F0502020204030204" pitchFamily="34" charset="0"/>
                        </a:rPr>
                        <a:t>pred_y</a:t>
                      </a:r>
                      <a:endParaRPr lang="en-US" sz="1600" b="1" i="0" u="none" strike="noStrike" dirty="0">
                        <a:solidFill>
                          <a:srgbClr val="000000"/>
                        </a:solidFill>
                        <a:effectLst/>
                        <a:latin typeface="Calibri" panose="020F0502020204030204" pitchFamily="34"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sz="1600" b="1" i="0" u="none" strike="noStrike" dirty="0" err="1">
                          <a:solidFill>
                            <a:srgbClr val="000000"/>
                          </a:solidFill>
                          <a:effectLst/>
                          <a:latin typeface="Calibri" panose="020F0502020204030204" pitchFamily="34" charset="0"/>
                        </a:rPr>
                        <a:t>error_y</a:t>
                      </a:r>
                      <a:endParaRPr lang="en-US" sz="1600" b="1" i="0" u="none" strike="noStrike" dirty="0">
                        <a:solidFill>
                          <a:srgbClr val="000000"/>
                        </a:solidFill>
                        <a:effectLst/>
                        <a:latin typeface="Calibri" panose="020F0502020204030204" pitchFamily="34"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3372236984"/>
                  </a:ext>
                </a:extLst>
              </a:tr>
              <a:tr h="182880">
                <a:tc>
                  <a:txBody>
                    <a:bodyPr/>
                    <a:lstStyle/>
                    <a:p>
                      <a:pPr algn="r" fontAlgn="b"/>
                      <a:r>
                        <a:rPr lang="en-US" sz="1600" b="0" i="0" u="none" strike="noStrike" dirty="0">
                          <a:solidFill>
                            <a:srgbClr val="000000"/>
                          </a:solidFill>
                          <a:effectLst/>
                          <a:latin typeface="Calibri" panose="020F0502020204030204" pitchFamily="34" charset="0"/>
                        </a:rPr>
                        <a:t>2.5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panose="020F0502020204030204" pitchFamily="34" charset="0"/>
                        </a:rPr>
                        <a:t>1.5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63173629"/>
                  </a:ext>
                </a:extLst>
              </a:tr>
              <a:tr h="182880">
                <a:tc>
                  <a:txBody>
                    <a:bodyPr/>
                    <a:lstStyle/>
                    <a:p>
                      <a:pPr algn="r" fontAlgn="b"/>
                      <a:r>
                        <a:rPr lang="en-US" sz="1600" b="0" i="0" u="none" strike="noStrike">
                          <a:solidFill>
                            <a:srgbClr val="000000"/>
                          </a:solidFill>
                          <a:effectLst/>
                          <a:latin typeface="Calibri" panose="020F0502020204030204" pitchFamily="34" charset="0"/>
                        </a:rPr>
                        <a:t>2.5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panose="020F0502020204030204" pitchFamily="34" charset="0"/>
                        </a:rPr>
                        <a:t>-1.5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39664785"/>
                  </a:ext>
                </a:extLst>
              </a:tr>
              <a:tr h="182880">
                <a:tc>
                  <a:txBody>
                    <a:bodyPr/>
                    <a:lstStyle/>
                    <a:p>
                      <a:pPr algn="r" fontAlgn="b"/>
                      <a:r>
                        <a:rPr lang="en-US" sz="1600" b="0" i="0" u="none" strike="noStrike">
                          <a:solidFill>
                            <a:srgbClr val="000000"/>
                          </a:solidFill>
                          <a:effectLst/>
                          <a:latin typeface="Calibri" panose="020F0502020204030204" pitchFamily="34" charset="0"/>
                        </a:rPr>
                        <a:t>2.0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panose="020F0502020204030204" pitchFamily="34" charset="0"/>
                        </a:rPr>
                        <a:t>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73098457"/>
                  </a:ext>
                </a:extLst>
              </a:tr>
              <a:tr h="182880">
                <a:tc>
                  <a:txBody>
                    <a:bodyPr/>
                    <a:lstStyle/>
                    <a:p>
                      <a:pPr algn="r" fontAlgn="b"/>
                      <a:r>
                        <a:rPr lang="en-US" sz="1600" b="0" i="0" u="none" strike="noStrike">
                          <a:solidFill>
                            <a:srgbClr val="000000"/>
                          </a:solidFill>
                          <a:effectLst/>
                          <a:latin typeface="Calibri" panose="020F0502020204030204" pitchFamily="34" charset="0"/>
                        </a:rPr>
                        <a:t>1.0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panose="020F0502020204030204" pitchFamily="34" charset="0"/>
                        </a:rPr>
                        <a:t>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69279998"/>
                  </a:ext>
                </a:extLst>
              </a:tr>
              <a:tr h="182880">
                <a:tc>
                  <a:txBody>
                    <a:bodyPr/>
                    <a:lstStyle/>
                    <a:p>
                      <a:pPr algn="r" fontAlgn="b"/>
                      <a:r>
                        <a:rPr lang="en-US" sz="1600" b="0" i="0" u="none" strike="noStrike">
                          <a:solidFill>
                            <a:srgbClr val="000000"/>
                          </a:solidFill>
                          <a:effectLst/>
                          <a:latin typeface="Calibri" panose="020F0502020204030204" pitchFamily="34" charset="0"/>
                        </a:rPr>
                        <a:t>2.0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panose="020F0502020204030204" pitchFamily="34" charset="0"/>
                        </a:rPr>
                        <a:t>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15930801"/>
                  </a:ext>
                </a:extLst>
              </a:tr>
              <a:tr h="182880">
                <a:tc>
                  <a:txBody>
                    <a:bodyPr/>
                    <a:lstStyle/>
                    <a:p>
                      <a:pPr algn="r" fontAlgn="b"/>
                      <a:r>
                        <a:rPr lang="en-US" sz="1600" b="0" i="0" u="none" strike="noStrike">
                          <a:solidFill>
                            <a:srgbClr val="000000"/>
                          </a:solidFill>
                          <a:effectLst/>
                          <a:latin typeface="Calibri" panose="020F0502020204030204" pitchFamily="34" charset="0"/>
                        </a:rPr>
                        <a:t>3.5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panose="020F0502020204030204" pitchFamily="34" charset="0"/>
                        </a:rPr>
                        <a:t>0.5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36130911"/>
                  </a:ext>
                </a:extLst>
              </a:tr>
              <a:tr h="182880">
                <a:tc>
                  <a:txBody>
                    <a:bodyPr/>
                    <a:lstStyle/>
                    <a:p>
                      <a:pPr algn="r" fontAlgn="b"/>
                      <a:r>
                        <a:rPr lang="en-US" sz="1600" b="0" i="0" u="none" strike="noStrike">
                          <a:solidFill>
                            <a:srgbClr val="000000"/>
                          </a:solidFill>
                          <a:effectLst/>
                          <a:latin typeface="Calibri" panose="020F0502020204030204" pitchFamily="34" charset="0"/>
                        </a:rPr>
                        <a:t>3.5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panose="020F0502020204030204" pitchFamily="34" charset="0"/>
                        </a:rPr>
                        <a:t>-0.5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11494636"/>
                  </a:ext>
                </a:extLst>
              </a:tr>
              <a:tr h="182880">
                <a:tc>
                  <a:txBody>
                    <a:bodyPr/>
                    <a:lstStyle/>
                    <a:p>
                      <a:pPr algn="r" fontAlgn="b"/>
                      <a:r>
                        <a:rPr lang="en-US" sz="1600" b="0" i="0" u="none" strike="noStrike">
                          <a:solidFill>
                            <a:srgbClr val="000000"/>
                          </a:solidFill>
                          <a:effectLst/>
                          <a:latin typeface="Calibri" panose="020F0502020204030204" pitchFamily="34" charset="0"/>
                        </a:rPr>
                        <a:t>1.0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panose="020F0502020204030204" pitchFamily="34" charset="0"/>
                        </a:rPr>
                        <a:t>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99426804"/>
                  </a:ext>
                </a:extLst>
              </a:tr>
              <a:tr h="182880">
                <a:tc>
                  <a:txBody>
                    <a:bodyPr/>
                    <a:lstStyle/>
                    <a:p>
                      <a:pPr algn="r" fontAlgn="b"/>
                      <a:r>
                        <a:rPr lang="en-US" sz="1600" b="0" i="0" u="none" strike="noStrike">
                          <a:solidFill>
                            <a:srgbClr val="000000"/>
                          </a:solidFill>
                          <a:effectLst/>
                          <a:latin typeface="Calibri" panose="020F0502020204030204" pitchFamily="34" charset="0"/>
                        </a:rPr>
                        <a:t>2.0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panose="020F0502020204030204" pitchFamily="34" charset="0"/>
                        </a:rPr>
                        <a:t>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66685372"/>
                  </a:ext>
                </a:extLst>
              </a:tr>
              <a:tr h="182880">
                <a:tc>
                  <a:txBody>
                    <a:bodyPr/>
                    <a:lstStyle/>
                    <a:p>
                      <a:pPr algn="r" fontAlgn="b"/>
                      <a:r>
                        <a:rPr lang="en-US" sz="1600" b="0" i="0" u="none" strike="noStrike">
                          <a:solidFill>
                            <a:srgbClr val="000000"/>
                          </a:solidFill>
                          <a:effectLst/>
                          <a:latin typeface="Calibri" panose="020F0502020204030204" pitchFamily="34" charset="0"/>
                        </a:rPr>
                        <a:t>1.0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panose="020F0502020204030204" pitchFamily="34" charset="0"/>
                        </a:rPr>
                        <a:t>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71370476"/>
                  </a:ext>
                </a:extLst>
              </a:tr>
            </a:tbl>
          </a:graphicData>
        </a:graphic>
      </p:graphicFrame>
      <p:sp>
        <p:nvSpPr>
          <p:cNvPr id="14" name="TextBox 13">
            <a:extLst>
              <a:ext uri="{FF2B5EF4-FFF2-40B4-BE49-F238E27FC236}">
                <a16:creationId xmlns:a16="http://schemas.microsoft.com/office/drawing/2014/main" id="{27F9061D-B6B4-4990-9F9D-4A9E114DFD54}"/>
              </a:ext>
            </a:extLst>
          </p:cNvPr>
          <p:cNvSpPr txBox="1"/>
          <p:nvPr/>
        </p:nvSpPr>
        <p:spPr>
          <a:xfrm>
            <a:off x="5669898" y="5085071"/>
            <a:ext cx="3677816" cy="369332"/>
          </a:xfrm>
          <a:prstGeom prst="rect">
            <a:avLst/>
          </a:prstGeom>
          <a:solidFill>
            <a:srgbClr val="FFFF00"/>
          </a:solidFill>
          <a:ln w="19050">
            <a:solidFill>
              <a:schemeClr val="tx1"/>
            </a:solidFill>
          </a:ln>
        </p:spPr>
        <p:txBody>
          <a:bodyPr wrap="square" rtlCol="0">
            <a:spAutoFit/>
          </a:bodyPr>
          <a:lstStyle/>
          <a:p>
            <a:r>
              <a:rPr lang="en-US" dirty="0"/>
              <a:t>Sum of Squared Error: </a:t>
            </a:r>
            <a:r>
              <a:rPr lang="en-US" dirty="0" err="1"/>
              <a:t>SSE_y</a:t>
            </a:r>
            <a:r>
              <a:rPr lang="en-US" dirty="0"/>
              <a:t> = 5.0</a:t>
            </a:r>
          </a:p>
        </p:txBody>
      </p:sp>
    </p:spTree>
    <p:extLst>
      <p:ext uri="{BB962C8B-B14F-4D97-AF65-F5344CB8AC3E}">
        <p14:creationId xmlns:p14="http://schemas.microsoft.com/office/powerpoint/2010/main" val="208880541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b="1" dirty="0">
                    <a:solidFill>
                      <a:schemeClr val="bg1"/>
                    </a:solidFill>
                  </a:rPr>
                  <a:t>Supervised, Original Scale, Optimal </a:t>
                </a:r>
                <a14:m>
                  <m:oMath xmlns:m="http://schemas.openxmlformats.org/officeDocument/2006/math">
                    <m:r>
                      <a:rPr lang="en-US" b="1" i="1" dirty="0" smtClean="0">
                        <a:solidFill>
                          <a:schemeClr val="bg1"/>
                        </a:solidFill>
                        <a:latin typeface="Cambria Math" panose="02040503050406030204" pitchFamily="18" charset="0"/>
                      </a:rPr>
                      <m:t>𝒌</m:t>
                    </m:r>
                  </m:oMath>
                </a14:m>
                <a:endParaRPr lang="en-US" b="1" dirty="0">
                  <a:solidFill>
                    <a:schemeClr val="bg1"/>
                  </a:solidFill>
                </a:endParaRPr>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a:blip r:embed="rId3"/>
                <a:stretch>
                  <a:fillRect l="-2377"/>
                </a:stretch>
              </a:blipFill>
            </p:spPr>
            <p:txBody>
              <a:bodyPr/>
              <a:lstStyle/>
              <a:p>
                <a:r>
                  <a:rPr lang="en-US">
                    <a:noFill/>
                  </a:rPr>
                  <a:t> </a:t>
                </a:r>
              </a:p>
            </p:txBody>
          </p:sp>
        </mc:Fallback>
      </mc:AlternateContent>
      <p:sp>
        <p:nvSpPr>
          <p:cNvPr id="7" name="Slide Number Placeholder 6"/>
          <p:cNvSpPr>
            <a:spLocks noGrp="1"/>
          </p:cNvSpPr>
          <p:nvPr>
            <p:ph type="sldNum" sz="quarter" idx="12"/>
          </p:nvPr>
        </p:nvSpPr>
        <p:spPr/>
        <p:txBody>
          <a:bodyPr/>
          <a:lstStyle/>
          <a:p>
            <a:fld id="{1C20BA80-1909-427C-B3BD-3DD8AEAFD5BE}" type="slidenum">
              <a:rPr lang="en-US" smtClean="0"/>
              <a:t>55</a:t>
            </a:fld>
            <a:endParaRPr lang="en-US" dirty="0"/>
          </a:p>
        </p:txBody>
      </p:sp>
      <p:sp>
        <p:nvSpPr>
          <p:cNvPr id="4" name="Rectangle 3">
            <a:extLst>
              <a:ext uri="{FF2B5EF4-FFF2-40B4-BE49-F238E27FC236}">
                <a16:creationId xmlns:a16="http://schemas.microsoft.com/office/drawing/2014/main" id="{7182ACDB-8561-49A0-AB4F-2BE44357A6BF}"/>
              </a:ext>
            </a:extLst>
          </p:cNvPr>
          <p:cNvSpPr/>
          <p:nvPr/>
        </p:nvSpPr>
        <p:spPr>
          <a:xfrm>
            <a:off x="6979782" y="1411050"/>
            <a:ext cx="4374018" cy="369332"/>
          </a:xfrm>
          <a:prstGeom prst="rect">
            <a:avLst/>
          </a:prstGeom>
        </p:spPr>
        <p:txBody>
          <a:bodyPr wrap="none">
            <a:spAutoFit/>
          </a:bodyPr>
          <a:lstStyle/>
          <a:p>
            <a:r>
              <a:rPr lang="en-US" b="1" dirty="0"/>
              <a:t>Week 2 Nearest Neighbors Unsupervised.py</a:t>
            </a:r>
          </a:p>
        </p:txBody>
      </p:sp>
      <p:sp>
        <p:nvSpPr>
          <p:cNvPr id="5" name="Footer Placeholder 4">
            <a:extLst>
              <a:ext uri="{FF2B5EF4-FFF2-40B4-BE49-F238E27FC236}">
                <a16:creationId xmlns:a16="http://schemas.microsoft.com/office/drawing/2014/main" id="{B7C5808F-EE43-4FDF-962D-873247B8B609}"/>
              </a:ext>
            </a:extLst>
          </p:cNvPr>
          <p:cNvSpPr>
            <a:spLocks noGrp="1"/>
          </p:cNvSpPr>
          <p:nvPr>
            <p:ph type="ftr" sz="quarter" idx="11"/>
          </p:nvPr>
        </p:nvSpPr>
        <p:spPr/>
        <p:txBody>
          <a:bodyPr/>
          <a:lstStyle/>
          <a:p>
            <a:r>
              <a:rPr lang="en-US"/>
              <a:t>Copyright © 2021 by Ming-Long Lam, Ph.D.</a:t>
            </a:r>
            <a:endParaRPr lang="en-US" dirty="0"/>
          </a:p>
        </p:txBody>
      </p:sp>
      <p:sp>
        <p:nvSpPr>
          <p:cNvPr id="6" name="Content Placeholder 5">
            <a:extLst>
              <a:ext uri="{FF2B5EF4-FFF2-40B4-BE49-F238E27FC236}">
                <a16:creationId xmlns:a16="http://schemas.microsoft.com/office/drawing/2014/main" id="{9DBD6E90-6E17-4556-BC64-DE85E8631538}"/>
              </a:ext>
            </a:extLst>
          </p:cNvPr>
          <p:cNvSpPr>
            <a:spLocks noGrp="1"/>
          </p:cNvSpPr>
          <p:nvPr>
            <p:ph idx="1"/>
          </p:nvPr>
        </p:nvSpPr>
        <p:spPr>
          <a:solidFill>
            <a:schemeClr val="accent2">
              <a:lumMod val="20000"/>
              <a:lumOff val="80000"/>
            </a:schemeClr>
          </a:solidFill>
          <a:ln w="19050">
            <a:solidFill>
              <a:schemeClr val="tx1"/>
            </a:solidFill>
          </a:ln>
        </p:spPr>
        <p:txBody>
          <a:bodyPr>
            <a:noAutofit/>
          </a:bodyPr>
          <a:lstStyle/>
          <a:p>
            <a:pPr marL="0" indent="0">
              <a:lnSpc>
                <a:spcPct val="100000"/>
              </a:lnSpc>
              <a:spcBef>
                <a:spcPts val="0"/>
              </a:spcBef>
              <a:buNone/>
            </a:pPr>
            <a:r>
              <a:rPr lang="en-US" sz="1400" b="1" dirty="0">
                <a:latin typeface="Courier New" panose="02070309020205020404" pitchFamily="49" charset="0"/>
                <a:cs typeface="Courier New" panose="02070309020205020404" pitchFamily="49" charset="0"/>
              </a:rPr>
              <a:t># Find optimal number of neighbors</a:t>
            </a:r>
          </a:p>
          <a:p>
            <a:pPr marL="0" indent="0">
              <a:lnSpc>
                <a:spcPct val="100000"/>
              </a:lnSpc>
              <a:spcBef>
                <a:spcPts val="0"/>
              </a:spcBef>
              <a:buNone/>
            </a:pPr>
            <a:endParaRPr lang="en-US" sz="1400" b="1" dirty="0">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1400" b="1" dirty="0">
                <a:latin typeface="Courier New" panose="02070309020205020404" pitchFamily="49" charset="0"/>
                <a:cs typeface="Courier New" panose="02070309020205020404" pitchFamily="49" charset="0"/>
              </a:rPr>
              <a:t>result = </a:t>
            </a:r>
            <a:r>
              <a:rPr lang="en-US" sz="1400" b="1" dirty="0" err="1">
                <a:latin typeface="Courier New" panose="02070309020205020404" pitchFamily="49" charset="0"/>
                <a:cs typeface="Courier New" panose="02070309020205020404" pitchFamily="49" charset="0"/>
              </a:rPr>
              <a:t>pandas.DataFrame</a:t>
            </a:r>
            <a:r>
              <a:rPr lang="en-US" sz="1400" b="1" dirty="0">
                <a:latin typeface="Courier New" panose="02070309020205020404" pitchFamily="49" charset="0"/>
                <a:cs typeface="Courier New" panose="02070309020205020404" pitchFamily="49" charset="0"/>
              </a:rPr>
              <a:t>()</a:t>
            </a:r>
          </a:p>
          <a:p>
            <a:pPr marL="0" indent="0">
              <a:lnSpc>
                <a:spcPct val="100000"/>
              </a:lnSpc>
              <a:spcBef>
                <a:spcPts val="0"/>
              </a:spcBef>
              <a:buNone/>
            </a:pPr>
            <a:r>
              <a:rPr lang="en-US" sz="1400" b="1" dirty="0">
                <a:latin typeface="Courier New" panose="02070309020205020404" pitchFamily="49" charset="0"/>
                <a:cs typeface="Courier New" panose="02070309020205020404" pitchFamily="49" charset="0"/>
              </a:rPr>
              <a:t>for k in range(10):</a:t>
            </a:r>
          </a:p>
          <a:p>
            <a:pPr marL="0" indent="0">
              <a:lnSpc>
                <a:spcPct val="100000"/>
              </a:lnSpc>
              <a:spcBef>
                <a:spcPts val="0"/>
              </a:spcBef>
              <a:buNone/>
            </a:pP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kNNSpec</a:t>
            </a:r>
            <a:r>
              <a:rPr lang="en-US" sz="1400" b="1" dirty="0">
                <a:latin typeface="Courier New" panose="02070309020205020404" pitchFamily="49" charset="0"/>
                <a:cs typeface="Courier New" panose="02070309020205020404" pitchFamily="49" charset="0"/>
              </a:rPr>
              <a:t> = </a:t>
            </a:r>
            <a:r>
              <a:rPr lang="en-US" sz="1400" b="1" dirty="0" err="1">
                <a:latin typeface="Courier New" panose="02070309020205020404" pitchFamily="49" charset="0"/>
                <a:cs typeface="Courier New" panose="02070309020205020404" pitchFamily="49" charset="0"/>
              </a:rPr>
              <a:t>KNeighborsRegressor</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n_neighbors</a:t>
            </a:r>
            <a:r>
              <a:rPr lang="en-US" sz="1400" b="1" dirty="0">
                <a:latin typeface="Courier New" panose="02070309020205020404" pitchFamily="49" charset="0"/>
                <a:cs typeface="Courier New" panose="02070309020205020404" pitchFamily="49" charset="0"/>
              </a:rPr>
              <a:t> = (k+1), metric = '</a:t>
            </a:r>
            <a:r>
              <a:rPr lang="en-US" sz="1400" b="1" dirty="0" err="1">
                <a:latin typeface="Courier New" panose="02070309020205020404" pitchFamily="49" charset="0"/>
                <a:cs typeface="Courier New" panose="02070309020205020404" pitchFamily="49" charset="0"/>
              </a:rPr>
              <a:t>euclidean</a:t>
            </a:r>
            <a:r>
              <a:rPr lang="en-US" sz="1400" b="1" dirty="0">
                <a:latin typeface="Courier New" panose="02070309020205020404" pitchFamily="49" charset="0"/>
                <a:cs typeface="Courier New" panose="02070309020205020404" pitchFamily="49" charset="0"/>
              </a:rPr>
              <a:t>')</a:t>
            </a:r>
          </a:p>
          <a:p>
            <a:pPr marL="0" indent="0">
              <a:lnSpc>
                <a:spcPct val="100000"/>
              </a:lnSpc>
              <a:spcBef>
                <a:spcPts val="0"/>
              </a:spcBef>
              <a:buNone/>
            </a:pP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nbrs</a:t>
            </a:r>
            <a:r>
              <a:rPr lang="en-US" sz="1400" b="1" dirty="0">
                <a:latin typeface="Courier New" panose="02070309020205020404" pitchFamily="49" charset="0"/>
                <a:cs typeface="Courier New" panose="02070309020205020404" pitchFamily="49" charset="0"/>
              </a:rPr>
              <a:t> = </a:t>
            </a:r>
            <a:r>
              <a:rPr lang="en-US" sz="1400" b="1" dirty="0" err="1">
                <a:latin typeface="Courier New" panose="02070309020205020404" pitchFamily="49" charset="0"/>
                <a:cs typeface="Courier New" panose="02070309020205020404" pitchFamily="49" charset="0"/>
              </a:rPr>
              <a:t>kNNSpec.fit</a:t>
            </a:r>
            <a:r>
              <a:rPr lang="en-US" sz="1400" b="1" dirty="0">
                <a:latin typeface="Courier New" panose="02070309020205020404" pitchFamily="49" charset="0"/>
                <a:cs typeface="Courier New" panose="02070309020205020404" pitchFamily="49" charset="0"/>
              </a:rPr>
              <a:t>(X, y)</a:t>
            </a:r>
          </a:p>
          <a:p>
            <a:pPr marL="0" indent="0">
              <a:lnSpc>
                <a:spcPct val="100000"/>
              </a:lnSpc>
              <a:spcBef>
                <a:spcPts val="0"/>
              </a:spcBef>
              <a:buNone/>
            </a:pP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pred_y</a:t>
            </a:r>
            <a:r>
              <a:rPr lang="en-US" sz="1400" b="1" dirty="0">
                <a:latin typeface="Courier New" panose="02070309020205020404" pitchFamily="49" charset="0"/>
                <a:cs typeface="Courier New" panose="02070309020205020404" pitchFamily="49" charset="0"/>
              </a:rPr>
              <a:t> = </a:t>
            </a:r>
            <a:r>
              <a:rPr lang="en-US" sz="1400" b="1" dirty="0" err="1">
                <a:latin typeface="Courier New" panose="02070309020205020404" pitchFamily="49" charset="0"/>
                <a:cs typeface="Courier New" panose="02070309020205020404" pitchFamily="49" charset="0"/>
              </a:rPr>
              <a:t>nbrs.predict</a:t>
            </a:r>
            <a:r>
              <a:rPr lang="en-US" sz="1400" b="1" dirty="0">
                <a:latin typeface="Courier New" panose="02070309020205020404" pitchFamily="49" charset="0"/>
                <a:cs typeface="Courier New" panose="02070309020205020404" pitchFamily="49" charset="0"/>
              </a:rPr>
              <a:t>(X)</a:t>
            </a:r>
          </a:p>
          <a:p>
            <a:pPr marL="0" indent="0">
              <a:lnSpc>
                <a:spcPct val="100000"/>
              </a:lnSpc>
              <a:spcBef>
                <a:spcPts val="0"/>
              </a:spcBef>
              <a:buNone/>
            </a:pP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error_y</a:t>
            </a:r>
            <a:r>
              <a:rPr lang="en-US" sz="1400" b="1" dirty="0">
                <a:latin typeface="Courier New" panose="02070309020205020404" pitchFamily="49" charset="0"/>
                <a:cs typeface="Courier New" panose="02070309020205020404" pitchFamily="49" charset="0"/>
              </a:rPr>
              <a:t> = y - </a:t>
            </a:r>
            <a:r>
              <a:rPr lang="en-US" sz="1400" b="1" dirty="0" err="1">
                <a:latin typeface="Courier New" panose="02070309020205020404" pitchFamily="49" charset="0"/>
                <a:cs typeface="Courier New" panose="02070309020205020404" pitchFamily="49" charset="0"/>
              </a:rPr>
              <a:t>pred_y</a:t>
            </a:r>
            <a:endParaRPr lang="en-US" sz="1400" b="1" dirty="0">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sse_y</a:t>
            </a:r>
            <a:r>
              <a:rPr lang="en-US" sz="1400" b="1" dirty="0">
                <a:latin typeface="Courier New" panose="02070309020205020404" pitchFamily="49" charset="0"/>
                <a:cs typeface="Courier New" panose="02070309020205020404" pitchFamily="49" charset="0"/>
              </a:rPr>
              <a:t> = </a:t>
            </a:r>
            <a:r>
              <a:rPr lang="en-US" sz="1400" b="1" dirty="0" err="1">
                <a:latin typeface="Courier New" panose="02070309020205020404" pitchFamily="49" charset="0"/>
                <a:cs typeface="Courier New" panose="02070309020205020404" pitchFamily="49" charset="0"/>
              </a:rPr>
              <a:t>numpy.sum</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error_y</a:t>
            </a:r>
            <a:r>
              <a:rPr lang="en-US" sz="1400" b="1" dirty="0">
                <a:latin typeface="Courier New" panose="02070309020205020404" pitchFamily="49" charset="0"/>
                <a:cs typeface="Courier New" panose="02070309020205020404" pitchFamily="49" charset="0"/>
              </a:rPr>
              <a:t> ** 2)</a:t>
            </a:r>
          </a:p>
          <a:p>
            <a:pPr marL="0" indent="0">
              <a:lnSpc>
                <a:spcPct val="100000"/>
              </a:lnSpc>
              <a:spcBef>
                <a:spcPts val="0"/>
              </a:spcBef>
              <a:buNone/>
            </a:pPr>
            <a:r>
              <a:rPr lang="en-US" sz="1400" b="1" dirty="0">
                <a:latin typeface="Courier New" panose="02070309020205020404" pitchFamily="49" charset="0"/>
                <a:cs typeface="Courier New" panose="02070309020205020404" pitchFamily="49" charset="0"/>
              </a:rPr>
              <a:t>   result = </a:t>
            </a:r>
            <a:r>
              <a:rPr lang="en-US" sz="1400" b="1" dirty="0" err="1">
                <a:latin typeface="Courier New" panose="02070309020205020404" pitchFamily="49" charset="0"/>
                <a:cs typeface="Courier New" panose="02070309020205020404" pitchFamily="49" charset="0"/>
              </a:rPr>
              <a:t>result.append</a:t>
            </a:r>
            <a:r>
              <a:rPr lang="en-US" sz="1400" b="1" dirty="0">
                <a:latin typeface="Courier New" panose="02070309020205020404" pitchFamily="49" charset="0"/>
                <a:cs typeface="Courier New" panose="02070309020205020404" pitchFamily="49" charset="0"/>
              </a:rPr>
              <a:t>([[(k+1), </a:t>
            </a:r>
            <a:r>
              <a:rPr lang="en-US" sz="1400" b="1" dirty="0" err="1">
                <a:latin typeface="Courier New" panose="02070309020205020404" pitchFamily="49" charset="0"/>
                <a:cs typeface="Courier New" panose="02070309020205020404" pitchFamily="49" charset="0"/>
              </a:rPr>
              <a:t>sse_y</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ignore_index</a:t>
            </a:r>
            <a:r>
              <a:rPr lang="en-US" sz="1400" b="1" dirty="0">
                <a:latin typeface="Courier New" panose="02070309020205020404" pitchFamily="49" charset="0"/>
                <a:cs typeface="Courier New" panose="02070309020205020404" pitchFamily="49" charset="0"/>
              </a:rPr>
              <a:t> = True)</a:t>
            </a:r>
          </a:p>
          <a:p>
            <a:pPr marL="0" indent="0">
              <a:lnSpc>
                <a:spcPct val="100000"/>
              </a:lnSpc>
              <a:spcBef>
                <a:spcPts val="0"/>
              </a:spcBef>
              <a:buNone/>
            </a:pPr>
            <a:r>
              <a:rPr lang="en-US" sz="1400" b="1" dirty="0">
                <a:latin typeface="Courier New" panose="02070309020205020404" pitchFamily="49" charset="0"/>
                <a:cs typeface="Courier New" panose="02070309020205020404" pitchFamily="49" charset="0"/>
              </a:rPr>
              <a:t> </a:t>
            </a:r>
          </a:p>
          <a:p>
            <a:pPr marL="0" indent="0">
              <a:lnSpc>
                <a:spcPct val="100000"/>
              </a:lnSpc>
              <a:spcBef>
                <a:spcPts val="0"/>
              </a:spcBef>
              <a:buNone/>
            </a:pPr>
            <a:r>
              <a:rPr lang="en-US" sz="1400" b="1" dirty="0">
                <a:latin typeface="Courier New" panose="02070309020205020404" pitchFamily="49" charset="0"/>
                <a:cs typeface="Courier New" panose="02070309020205020404" pitchFamily="49" charset="0"/>
              </a:rPr>
              <a:t>result = </a:t>
            </a:r>
            <a:r>
              <a:rPr lang="en-US" sz="1400" b="1" dirty="0" err="1">
                <a:latin typeface="Courier New" panose="02070309020205020404" pitchFamily="49" charset="0"/>
                <a:cs typeface="Courier New" panose="02070309020205020404" pitchFamily="49" charset="0"/>
              </a:rPr>
              <a:t>result.rename</a:t>
            </a:r>
            <a:r>
              <a:rPr lang="en-US" sz="1400" b="1" dirty="0">
                <a:latin typeface="Courier New" panose="02070309020205020404" pitchFamily="49" charset="0"/>
                <a:cs typeface="Courier New" panose="02070309020205020404" pitchFamily="49" charset="0"/>
              </a:rPr>
              <a:t>(columns = {0: 'Number of Neighbors', 1: 'Sum of Squared Error'})</a:t>
            </a:r>
          </a:p>
          <a:p>
            <a:pPr marL="0" indent="0">
              <a:lnSpc>
                <a:spcPct val="100000"/>
              </a:lnSpc>
              <a:spcBef>
                <a:spcPts val="0"/>
              </a:spcBef>
              <a:buNone/>
            </a:pPr>
            <a:endParaRPr lang="en-US" sz="1400" b="1" dirty="0">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1400" b="1" dirty="0" err="1">
                <a:latin typeface="Courier New" panose="02070309020205020404" pitchFamily="49" charset="0"/>
                <a:cs typeface="Courier New" panose="02070309020205020404" pitchFamily="49" charset="0"/>
              </a:rPr>
              <a:t>plt.scatter</a:t>
            </a:r>
            <a:r>
              <a:rPr lang="en-US" sz="1400" b="1" dirty="0">
                <a:latin typeface="Courier New" panose="02070309020205020404" pitchFamily="49" charset="0"/>
                <a:cs typeface="Courier New" panose="02070309020205020404" pitchFamily="49" charset="0"/>
              </a:rPr>
              <a:t>(result['Number of Neighbors'], result['Sum of Squared Error'])</a:t>
            </a:r>
          </a:p>
          <a:p>
            <a:pPr marL="0" indent="0">
              <a:lnSpc>
                <a:spcPct val="100000"/>
              </a:lnSpc>
              <a:spcBef>
                <a:spcPts val="0"/>
              </a:spcBef>
              <a:buNone/>
            </a:pPr>
            <a:r>
              <a:rPr lang="en-US" sz="1400" b="1" dirty="0" err="1">
                <a:latin typeface="Courier New" panose="02070309020205020404" pitchFamily="49" charset="0"/>
                <a:cs typeface="Courier New" panose="02070309020205020404" pitchFamily="49" charset="0"/>
              </a:rPr>
              <a:t>plt.xlabel</a:t>
            </a:r>
            <a:r>
              <a:rPr lang="en-US" sz="1400" b="1" dirty="0">
                <a:latin typeface="Courier New" panose="02070309020205020404" pitchFamily="49" charset="0"/>
                <a:cs typeface="Courier New" panose="02070309020205020404" pitchFamily="49" charset="0"/>
              </a:rPr>
              <a:t>('Number of Neighbors')</a:t>
            </a:r>
          </a:p>
          <a:p>
            <a:pPr marL="0" indent="0">
              <a:lnSpc>
                <a:spcPct val="100000"/>
              </a:lnSpc>
              <a:spcBef>
                <a:spcPts val="0"/>
              </a:spcBef>
              <a:buNone/>
            </a:pPr>
            <a:r>
              <a:rPr lang="en-US" sz="1400" b="1" dirty="0" err="1">
                <a:latin typeface="Courier New" panose="02070309020205020404" pitchFamily="49" charset="0"/>
                <a:cs typeface="Courier New" panose="02070309020205020404" pitchFamily="49" charset="0"/>
              </a:rPr>
              <a:t>plt.ylabel</a:t>
            </a:r>
            <a:r>
              <a:rPr lang="en-US" sz="1400" b="1" dirty="0">
                <a:latin typeface="Courier New" panose="02070309020205020404" pitchFamily="49" charset="0"/>
                <a:cs typeface="Courier New" panose="02070309020205020404" pitchFamily="49" charset="0"/>
              </a:rPr>
              <a:t>('Sum of Squared Error')</a:t>
            </a:r>
          </a:p>
          <a:p>
            <a:pPr marL="0" indent="0">
              <a:lnSpc>
                <a:spcPct val="100000"/>
              </a:lnSpc>
              <a:spcBef>
                <a:spcPts val="0"/>
              </a:spcBef>
              <a:buNone/>
            </a:pPr>
            <a:r>
              <a:rPr lang="en-US" sz="1400" b="1" dirty="0" err="1">
                <a:latin typeface="Courier New" panose="02070309020205020404" pitchFamily="49" charset="0"/>
                <a:cs typeface="Courier New" panose="02070309020205020404" pitchFamily="49" charset="0"/>
              </a:rPr>
              <a:t>plt.xticks</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numpy.arange</a:t>
            </a:r>
            <a:r>
              <a:rPr lang="en-US" sz="1400" b="1" dirty="0">
                <a:latin typeface="Courier New" panose="02070309020205020404" pitchFamily="49" charset="0"/>
                <a:cs typeface="Courier New" panose="02070309020205020404" pitchFamily="49" charset="0"/>
              </a:rPr>
              <a:t>(1,11,1))</a:t>
            </a:r>
          </a:p>
          <a:p>
            <a:pPr marL="0" indent="0">
              <a:lnSpc>
                <a:spcPct val="100000"/>
              </a:lnSpc>
              <a:spcBef>
                <a:spcPts val="0"/>
              </a:spcBef>
              <a:buNone/>
            </a:pPr>
            <a:r>
              <a:rPr lang="en-US" sz="1400" b="1" dirty="0" err="1">
                <a:latin typeface="Courier New" panose="02070309020205020404" pitchFamily="49" charset="0"/>
                <a:cs typeface="Courier New" panose="02070309020205020404" pitchFamily="49" charset="0"/>
              </a:rPr>
              <a:t>plt.grid</a:t>
            </a:r>
            <a:r>
              <a:rPr lang="en-US" sz="1400" b="1" dirty="0">
                <a:latin typeface="Courier New" panose="02070309020205020404" pitchFamily="49" charset="0"/>
                <a:cs typeface="Courier New" panose="02070309020205020404" pitchFamily="49" charset="0"/>
              </a:rPr>
              <a:t>(axis = 'both')</a:t>
            </a:r>
          </a:p>
          <a:p>
            <a:pPr marL="0" indent="0">
              <a:lnSpc>
                <a:spcPct val="100000"/>
              </a:lnSpc>
              <a:spcBef>
                <a:spcPts val="0"/>
              </a:spcBef>
              <a:buNone/>
            </a:pPr>
            <a:r>
              <a:rPr lang="en-US" sz="1400" b="1" dirty="0" err="1">
                <a:latin typeface="Courier New" panose="02070309020205020404" pitchFamily="49" charset="0"/>
                <a:cs typeface="Courier New" panose="02070309020205020404" pitchFamily="49" charset="0"/>
              </a:rPr>
              <a:t>plt.show</a:t>
            </a:r>
            <a:r>
              <a:rPr lang="en-US" sz="1400" b="1" dirty="0">
                <a:latin typeface="Courier New" panose="02070309020205020404" pitchFamily="49" charset="0"/>
                <a:cs typeface="Courier New" panose="02070309020205020404" pitchFamily="49" charset="0"/>
              </a:rPr>
              <a:t>()</a:t>
            </a:r>
            <a:endParaRPr lang="en-US" sz="12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18010979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b="1" dirty="0">
                    <a:solidFill>
                      <a:schemeClr val="bg1"/>
                    </a:solidFill>
                  </a:rPr>
                  <a:t>Supervised, Original Scale, Optimal </a:t>
                </a:r>
                <a14:m>
                  <m:oMath xmlns:m="http://schemas.openxmlformats.org/officeDocument/2006/math">
                    <m:r>
                      <a:rPr lang="en-US" b="1" i="1" dirty="0" smtClean="0">
                        <a:solidFill>
                          <a:schemeClr val="bg1"/>
                        </a:solidFill>
                        <a:latin typeface="Cambria Math" panose="02040503050406030204" pitchFamily="18" charset="0"/>
                      </a:rPr>
                      <m:t>𝒌</m:t>
                    </m:r>
                  </m:oMath>
                </a14:m>
                <a:endParaRPr lang="en-US" b="1" dirty="0">
                  <a:solidFill>
                    <a:schemeClr val="bg1"/>
                  </a:solidFill>
                </a:endParaRPr>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a:blip r:embed="rId3"/>
                <a:stretch>
                  <a:fillRect l="-2377"/>
                </a:stretch>
              </a:blipFill>
            </p:spPr>
            <p:txBody>
              <a:bodyPr/>
              <a:lstStyle/>
              <a:p>
                <a:r>
                  <a:rPr lang="en-US">
                    <a:noFill/>
                  </a:rPr>
                  <a:t> </a:t>
                </a:r>
              </a:p>
            </p:txBody>
          </p:sp>
        </mc:Fallback>
      </mc:AlternateContent>
      <p:sp>
        <p:nvSpPr>
          <p:cNvPr id="7" name="Slide Number Placeholder 6"/>
          <p:cNvSpPr>
            <a:spLocks noGrp="1"/>
          </p:cNvSpPr>
          <p:nvPr>
            <p:ph type="sldNum" sz="quarter" idx="12"/>
          </p:nvPr>
        </p:nvSpPr>
        <p:spPr/>
        <p:txBody>
          <a:bodyPr/>
          <a:lstStyle/>
          <a:p>
            <a:fld id="{1C20BA80-1909-427C-B3BD-3DD8AEAFD5BE}" type="slidenum">
              <a:rPr lang="en-US" smtClean="0"/>
              <a:t>56</a:t>
            </a:fld>
            <a:endParaRPr lang="en-US" dirty="0"/>
          </a:p>
        </p:txBody>
      </p:sp>
      <p:sp>
        <p:nvSpPr>
          <p:cNvPr id="4" name="Rectangle 3">
            <a:extLst>
              <a:ext uri="{FF2B5EF4-FFF2-40B4-BE49-F238E27FC236}">
                <a16:creationId xmlns:a16="http://schemas.microsoft.com/office/drawing/2014/main" id="{7182ACDB-8561-49A0-AB4F-2BE44357A6BF}"/>
              </a:ext>
            </a:extLst>
          </p:cNvPr>
          <p:cNvSpPr/>
          <p:nvPr/>
        </p:nvSpPr>
        <p:spPr>
          <a:xfrm>
            <a:off x="7819425" y="5992297"/>
            <a:ext cx="4374018" cy="369332"/>
          </a:xfrm>
          <a:prstGeom prst="rect">
            <a:avLst/>
          </a:prstGeom>
        </p:spPr>
        <p:txBody>
          <a:bodyPr wrap="none">
            <a:spAutoFit/>
          </a:bodyPr>
          <a:lstStyle/>
          <a:p>
            <a:r>
              <a:rPr lang="en-US" b="1" dirty="0"/>
              <a:t>Week 2 Nearest Neighbors Unsupervised.py</a:t>
            </a:r>
          </a:p>
        </p:txBody>
      </p:sp>
      <p:sp>
        <p:nvSpPr>
          <p:cNvPr id="5" name="Footer Placeholder 4">
            <a:extLst>
              <a:ext uri="{FF2B5EF4-FFF2-40B4-BE49-F238E27FC236}">
                <a16:creationId xmlns:a16="http://schemas.microsoft.com/office/drawing/2014/main" id="{B7C5808F-EE43-4FDF-962D-873247B8B609}"/>
              </a:ext>
            </a:extLst>
          </p:cNvPr>
          <p:cNvSpPr>
            <a:spLocks noGrp="1"/>
          </p:cNvSpPr>
          <p:nvPr>
            <p:ph type="ftr" sz="quarter" idx="11"/>
          </p:nvPr>
        </p:nvSpPr>
        <p:spPr/>
        <p:txBody>
          <a:bodyPr/>
          <a:lstStyle/>
          <a:p>
            <a:r>
              <a:rPr lang="en-US"/>
              <a:t>Copyright © 2021 by Ming-Long Lam, Ph.D.</a:t>
            </a:r>
            <a:endParaRPr lang="en-US" dirty="0"/>
          </a:p>
        </p:txBody>
      </p:sp>
      <p:pic>
        <p:nvPicPr>
          <p:cNvPr id="9" name="Picture 8">
            <a:extLst>
              <a:ext uri="{FF2B5EF4-FFF2-40B4-BE49-F238E27FC236}">
                <a16:creationId xmlns:a16="http://schemas.microsoft.com/office/drawing/2014/main" id="{0D489D9D-59C2-42C3-8493-EE25B566DB8B}"/>
              </a:ext>
            </a:extLst>
          </p:cNvPr>
          <p:cNvPicPr>
            <a:picLocks noChangeAspect="1"/>
          </p:cNvPicPr>
          <p:nvPr/>
        </p:nvPicPr>
        <p:blipFill>
          <a:blip r:embed="rId4"/>
          <a:stretch>
            <a:fillRect/>
          </a:stretch>
        </p:blipFill>
        <p:spPr>
          <a:xfrm>
            <a:off x="838898" y="1704684"/>
            <a:ext cx="6399404" cy="4389120"/>
          </a:xfrm>
          <a:prstGeom prst="rect">
            <a:avLst/>
          </a:prstGeom>
        </p:spPr>
      </p:pic>
      <p:sp>
        <p:nvSpPr>
          <p:cNvPr id="10" name="TextBox 9">
            <a:extLst>
              <a:ext uri="{FF2B5EF4-FFF2-40B4-BE49-F238E27FC236}">
                <a16:creationId xmlns:a16="http://schemas.microsoft.com/office/drawing/2014/main" id="{D3C52C4A-90B7-4568-8CED-AD409535C583}"/>
              </a:ext>
            </a:extLst>
          </p:cNvPr>
          <p:cNvSpPr txBox="1"/>
          <p:nvPr/>
        </p:nvSpPr>
        <p:spPr>
          <a:xfrm>
            <a:off x="7443845" y="2133332"/>
            <a:ext cx="4247412" cy="3416320"/>
          </a:xfrm>
          <a:prstGeom prst="rect">
            <a:avLst/>
          </a:prstGeom>
          <a:solidFill>
            <a:schemeClr val="accent6">
              <a:lumMod val="20000"/>
              <a:lumOff val="80000"/>
            </a:schemeClr>
          </a:solidFill>
          <a:ln w="19050">
            <a:solidFill>
              <a:schemeClr val="tx1"/>
            </a:solidFill>
          </a:ln>
        </p:spPr>
        <p:txBody>
          <a:bodyPr wrap="square" rtlCol="0">
            <a:spAutoFit/>
          </a:bodyPr>
          <a:lstStyle/>
          <a:p>
            <a:r>
              <a:rPr lang="en-US" sz="2400" dirty="0"/>
              <a:t>When k = 1, the sum of squared error is zero.  But is this a trivial solution?</a:t>
            </a:r>
          </a:p>
          <a:p>
            <a:endParaRPr lang="en-US" sz="2400" dirty="0"/>
          </a:p>
          <a:p>
            <a:r>
              <a:rPr lang="en-US" sz="2400" dirty="0"/>
              <a:t>The next smallest sum of squared error occurs when k = 2.</a:t>
            </a:r>
          </a:p>
          <a:p>
            <a:endParaRPr lang="en-US" sz="2400" dirty="0"/>
          </a:p>
          <a:p>
            <a:r>
              <a:rPr lang="en-US" sz="2400" dirty="0"/>
              <a:t>Therefore, we choose k = 2 as the optimal solution.</a:t>
            </a:r>
          </a:p>
        </p:txBody>
      </p:sp>
    </p:spTree>
    <p:extLst>
      <p:ext uri="{BB962C8B-B14F-4D97-AF65-F5344CB8AC3E}">
        <p14:creationId xmlns:p14="http://schemas.microsoft.com/office/powerpoint/2010/main" val="250359635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Another Example: 2004 Automobile Data</a:t>
            </a:r>
          </a:p>
        </p:txBody>
      </p:sp>
      <p:sp>
        <p:nvSpPr>
          <p:cNvPr id="7" name="Slide Number Placeholder 6"/>
          <p:cNvSpPr>
            <a:spLocks noGrp="1"/>
          </p:cNvSpPr>
          <p:nvPr>
            <p:ph type="sldNum" sz="quarter" idx="12"/>
          </p:nvPr>
        </p:nvSpPr>
        <p:spPr/>
        <p:txBody>
          <a:bodyPr/>
          <a:lstStyle/>
          <a:p>
            <a:fld id="{1C20BA80-1909-427C-B3BD-3DD8AEAFD5BE}" type="slidenum">
              <a:rPr lang="en-US" smtClean="0"/>
              <a:t>57</a:t>
            </a:fld>
            <a:endParaRPr lang="en-US" dirty="0"/>
          </a:p>
        </p:txBody>
      </p:sp>
      <p:sp>
        <p:nvSpPr>
          <p:cNvPr id="3" name="Content Placeholder 2"/>
          <p:cNvSpPr>
            <a:spLocks noGrp="1"/>
          </p:cNvSpPr>
          <p:nvPr>
            <p:ph idx="1"/>
          </p:nvPr>
        </p:nvSpPr>
        <p:spPr/>
        <p:txBody>
          <a:bodyPr>
            <a:normAutofit/>
          </a:bodyPr>
          <a:lstStyle/>
          <a:p>
            <a:r>
              <a:rPr lang="en-US" dirty="0"/>
              <a:t>Input data is Cars.csv.</a:t>
            </a:r>
          </a:p>
          <a:p>
            <a:r>
              <a:rPr lang="en-US" dirty="0"/>
              <a:t>Feature Variables:</a:t>
            </a:r>
          </a:p>
          <a:p>
            <a:pPr marL="914400" lvl="1" indent="-457200">
              <a:buFont typeface="+mj-lt"/>
              <a:buAutoNum type="arabicPeriod"/>
            </a:pPr>
            <a:r>
              <a:rPr lang="en-US" dirty="0"/>
              <a:t>Invoice: Invoice price in 2004 ($9,875 – $173,560) </a:t>
            </a:r>
          </a:p>
          <a:p>
            <a:pPr marL="914400" lvl="1" indent="-457200">
              <a:buFont typeface="+mj-lt"/>
              <a:buAutoNum type="arabicPeriod"/>
            </a:pPr>
            <a:r>
              <a:rPr lang="en-US" dirty="0"/>
              <a:t>Horsepower: Number of horsepower units (73 – 500 hp)</a:t>
            </a:r>
          </a:p>
          <a:p>
            <a:pPr marL="914400" lvl="1" indent="-457200">
              <a:buFont typeface="+mj-lt"/>
              <a:buAutoNum type="arabicPeriod"/>
            </a:pPr>
            <a:r>
              <a:rPr lang="en-US" dirty="0"/>
              <a:t>Weight: Curb Weight (1,850 – 7,190 pounds)</a:t>
            </a:r>
          </a:p>
          <a:p>
            <a:r>
              <a:rPr lang="en-US" dirty="0"/>
              <a:t>Identification Variable:</a:t>
            </a:r>
          </a:p>
          <a:p>
            <a:pPr marL="914400" lvl="1" indent="-457200">
              <a:buFont typeface="+mj-lt"/>
              <a:buAutoNum type="arabicPeriod"/>
            </a:pPr>
            <a:r>
              <a:rPr lang="en-US" dirty="0"/>
              <a:t>CaseID: Make and Row Index (e.g., Porsche_335)</a:t>
            </a:r>
          </a:p>
          <a:p>
            <a:r>
              <a:rPr lang="en-US" dirty="0"/>
              <a:t>Number of Neighbors:</a:t>
            </a:r>
          </a:p>
          <a:p>
            <a:pPr marL="914400" lvl="1" indent="-457200">
              <a:buFont typeface="+mj-lt"/>
              <a:buAutoNum type="arabicPeriod"/>
            </a:pPr>
            <a:r>
              <a:rPr lang="en-US" dirty="0"/>
              <a:t>K = 4</a:t>
            </a:r>
          </a:p>
        </p:txBody>
      </p:sp>
      <p:sp>
        <p:nvSpPr>
          <p:cNvPr id="4" name="Footer Placeholder 3">
            <a:extLst>
              <a:ext uri="{FF2B5EF4-FFF2-40B4-BE49-F238E27FC236}">
                <a16:creationId xmlns:a16="http://schemas.microsoft.com/office/drawing/2014/main" id="{F6A86B50-0F9A-4961-8C2E-DE379DA0789A}"/>
              </a:ext>
            </a:extLst>
          </p:cNvPr>
          <p:cNvSpPr>
            <a:spLocks noGrp="1"/>
          </p:cNvSpPr>
          <p:nvPr>
            <p:ph type="ftr" sz="quarter" idx="11"/>
          </p:nvPr>
        </p:nvSpPr>
        <p:spPr/>
        <p:txBody>
          <a:bodyPr/>
          <a:lstStyle/>
          <a:p>
            <a:r>
              <a:rPr lang="en-US"/>
              <a:t>Copyright © 2021 by Ming-Long Lam, Ph.D.</a:t>
            </a:r>
            <a:endParaRPr lang="en-US" dirty="0"/>
          </a:p>
        </p:txBody>
      </p:sp>
    </p:spTree>
    <p:extLst>
      <p:ext uri="{BB962C8B-B14F-4D97-AF65-F5344CB8AC3E}">
        <p14:creationId xmlns:p14="http://schemas.microsoft.com/office/powerpoint/2010/main" val="123820021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Unsupervised, Original Scale</a:t>
            </a:r>
          </a:p>
        </p:txBody>
      </p:sp>
      <p:sp>
        <p:nvSpPr>
          <p:cNvPr id="7" name="Slide Number Placeholder 6"/>
          <p:cNvSpPr>
            <a:spLocks noGrp="1"/>
          </p:cNvSpPr>
          <p:nvPr>
            <p:ph type="sldNum" sz="quarter" idx="12"/>
          </p:nvPr>
        </p:nvSpPr>
        <p:spPr/>
        <p:txBody>
          <a:bodyPr/>
          <a:lstStyle/>
          <a:p>
            <a:fld id="{1C20BA80-1909-427C-B3BD-3DD8AEAFD5BE}" type="slidenum">
              <a:rPr lang="en-US" smtClean="0"/>
              <a:t>58</a:t>
            </a:fld>
            <a:endParaRPr lang="en-US" dirty="0"/>
          </a:p>
        </p:txBody>
      </p:sp>
      <p:sp>
        <p:nvSpPr>
          <p:cNvPr id="3" name="Content Placeholder 2"/>
          <p:cNvSpPr>
            <a:spLocks noGrp="1"/>
          </p:cNvSpPr>
          <p:nvPr>
            <p:ph idx="1"/>
          </p:nvPr>
        </p:nvSpPr>
        <p:spPr>
          <a:solidFill>
            <a:schemeClr val="accent2">
              <a:lumMod val="20000"/>
              <a:lumOff val="80000"/>
            </a:schemeClr>
          </a:solidFill>
          <a:ln w="19050">
            <a:solidFill>
              <a:schemeClr val="tx1"/>
            </a:solidFill>
          </a:ln>
        </p:spPr>
        <p:txBody>
          <a:bodyPr numCol="1">
            <a:noAutofit/>
          </a:bodyPr>
          <a:lstStyle/>
          <a:p>
            <a:pPr marL="0" indent="0">
              <a:lnSpc>
                <a:spcPct val="120000"/>
              </a:lnSpc>
              <a:spcBef>
                <a:spcPts val="0"/>
              </a:spcBef>
              <a:buNone/>
            </a:pPr>
            <a:r>
              <a:rPr lang="en-US" sz="1400" b="1" dirty="0">
                <a:latin typeface="Courier New" panose="02070309020205020404" pitchFamily="49" charset="0"/>
                <a:cs typeface="Courier New" panose="02070309020205020404" pitchFamily="49" charset="0"/>
              </a:rPr>
              <a:t>cars = </a:t>
            </a:r>
            <a:r>
              <a:rPr lang="en-US" sz="1400" b="1" dirty="0" err="1">
                <a:latin typeface="Courier New" panose="02070309020205020404" pitchFamily="49" charset="0"/>
                <a:cs typeface="Courier New" panose="02070309020205020404" pitchFamily="49" charset="0"/>
              </a:rPr>
              <a:t>pandas.read_csv</a:t>
            </a:r>
            <a:r>
              <a:rPr lang="en-US" sz="1400" b="1" dirty="0">
                <a:latin typeface="Courier New" panose="02070309020205020404" pitchFamily="49" charset="0"/>
                <a:cs typeface="Courier New" panose="02070309020205020404" pitchFamily="49" charset="0"/>
              </a:rPr>
              <a:t>('C:\\IIT\\Machine Learning\\Data\\</a:t>
            </a:r>
            <a:r>
              <a:rPr lang="en-US" sz="1400" b="1" dirty="0" err="1">
                <a:latin typeface="Courier New" panose="02070309020205020404" pitchFamily="49" charset="0"/>
                <a:cs typeface="Courier New" panose="02070309020205020404" pitchFamily="49" charset="0"/>
              </a:rPr>
              <a:t>cars.csv',delimiter</a:t>
            </a:r>
            <a:r>
              <a:rPr lang="en-US" sz="1400" b="1" dirty="0">
                <a:latin typeface="Courier New" panose="02070309020205020404" pitchFamily="49" charset="0"/>
                <a:cs typeface="Courier New" panose="02070309020205020404" pitchFamily="49" charset="0"/>
              </a:rPr>
              <a:t>=',')</a:t>
            </a:r>
          </a:p>
          <a:p>
            <a:pPr marL="0" indent="0">
              <a:lnSpc>
                <a:spcPct val="120000"/>
              </a:lnSpc>
              <a:spcBef>
                <a:spcPts val="0"/>
              </a:spcBef>
              <a:buNone/>
            </a:pPr>
            <a:endParaRPr lang="en-US" sz="1400" b="1" dirty="0">
              <a:latin typeface="Courier New" panose="02070309020205020404" pitchFamily="49" charset="0"/>
              <a:cs typeface="Courier New" panose="02070309020205020404" pitchFamily="49" charset="0"/>
            </a:endParaRPr>
          </a:p>
          <a:p>
            <a:pPr marL="0" indent="0">
              <a:lnSpc>
                <a:spcPct val="120000"/>
              </a:lnSpc>
              <a:spcBef>
                <a:spcPts val="0"/>
              </a:spcBef>
              <a:buNone/>
            </a:pPr>
            <a:r>
              <a:rPr lang="en-US" sz="1400" b="1" dirty="0">
                <a:latin typeface="Courier New" panose="02070309020205020404" pitchFamily="49" charset="0"/>
                <a:cs typeface="Courier New" panose="02070309020205020404" pitchFamily="49" charset="0"/>
              </a:rPr>
              <a:t>cars["CaseID"] = cars["Make"] + "_" + </a:t>
            </a:r>
            <a:r>
              <a:rPr lang="en-US" sz="1400" b="1" dirty="0" err="1">
                <a:latin typeface="Courier New" panose="02070309020205020404" pitchFamily="49" charset="0"/>
                <a:cs typeface="Courier New" panose="02070309020205020404" pitchFamily="49" charset="0"/>
              </a:rPr>
              <a:t>cars.index.values.astype</a:t>
            </a:r>
            <a:r>
              <a:rPr lang="en-US" sz="1400" b="1" dirty="0">
                <a:latin typeface="Courier New" panose="02070309020205020404" pitchFamily="49" charset="0"/>
                <a:cs typeface="Courier New" panose="02070309020205020404" pitchFamily="49" charset="0"/>
              </a:rPr>
              <a:t>(str)</a:t>
            </a:r>
          </a:p>
          <a:p>
            <a:pPr marL="0" indent="0">
              <a:lnSpc>
                <a:spcPct val="120000"/>
              </a:lnSpc>
              <a:spcBef>
                <a:spcPts val="0"/>
              </a:spcBef>
              <a:buNone/>
            </a:pPr>
            <a:endParaRPr lang="en-US" sz="1400" b="1" dirty="0">
              <a:latin typeface="Courier New" panose="02070309020205020404" pitchFamily="49" charset="0"/>
              <a:cs typeface="Courier New" panose="02070309020205020404" pitchFamily="49" charset="0"/>
            </a:endParaRPr>
          </a:p>
          <a:p>
            <a:pPr marL="0" indent="0">
              <a:lnSpc>
                <a:spcPct val="120000"/>
              </a:lnSpc>
              <a:spcBef>
                <a:spcPts val="0"/>
              </a:spcBef>
              <a:buNone/>
            </a:pPr>
            <a:r>
              <a:rPr lang="en-US" sz="1400" b="1" dirty="0" err="1">
                <a:latin typeface="Courier New" panose="02070309020205020404" pitchFamily="49" charset="0"/>
                <a:cs typeface="Courier New" panose="02070309020205020404" pitchFamily="49" charset="0"/>
              </a:rPr>
              <a:t>cars_wIndex</a:t>
            </a:r>
            <a:r>
              <a:rPr lang="en-US" sz="1400" b="1" dirty="0">
                <a:latin typeface="Courier New" panose="02070309020205020404" pitchFamily="49" charset="0"/>
                <a:cs typeface="Courier New" panose="02070309020205020404" pitchFamily="49" charset="0"/>
              </a:rPr>
              <a:t> = </a:t>
            </a:r>
            <a:r>
              <a:rPr lang="en-US" sz="1400" b="1" dirty="0" err="1">
                <a:latin typeface="Courier New" panose="02070309020205020404" pitchFamily="49" charset="0"/>
                <a:cs typeface="Courier New" panose="02070309020205020404" pitchFamily="49" charset="0"/>
              </a:rPr>
              <a:t>cars.set_index</a:t>
            </a:r>
            <a:r>
              <a:rPr lang="en-US" sz="1400" b="1" dirty="0">
                <a:latin typeface="Courier New" panose="02070309020205020404" pitchFamily="49" charset="0"/>
                <a:cs typeface="Courier New" panose="02070309020205020404" pitchFamily="49" charset="0"/>
              </a:rPr>
              <a:t>("CaseID")</a:t>
            </a:r>
          </a:p>
          <a:p>
            <a:pPr marL="0" indent="0">
              <a:lnSpc>
                <a:spcPct val="120000"/>
              </a:lnSpc>
              <a:spcBef>
                <a:spcPts val="0"/>
              </a:spcBef>
              <a:buNone/>
            </a:pPr>
            <a:endParaRPr lang="en-US" sz="1400" b="1" dirty="0">
              <a:latin typeface="Courier New" panose="02070309020205020404" pitchFamily="49" charset="0"/>
              <a:cs typeface="Courier New" panose="02070309020205020404" pitchFamily="49" charset="0"/>
            </a:endParaRPr>
          </a:p>
          <a:p>
            <a:pPr marL="0" indent="0">
              <a:lnSpc>
                <a:spcPct val="120000"/>
              </a:lnSpc>
              <a:spcBef>
                <a:spcPts val="0"/>
              </a:spcBef>
              <a:buNone/>
            </a:pPr>
            <a:r>
              <a:rPr lang="en-US" sz="1400" b="1" dirty="0">
                <a:latin typeface="Courier New" panose="02070309020205020404" pitchFamily="49" charset="0"/>
                <a:cs typeface="Courier New" panose="02070309020205020404" pitchFamily="49" charset="0"/>
              </a:rPr>
              <a:t># Specify the </a:t>
            </a:r>
            <a:r>
              <a:rPr lang="en-US" sz="1400" b="1" dirty="0" err="1">
                <a:latin typeface="Courier New" panose="02070309020205020404" pitchFamily="49" charset="0"/>
                <a:cs typeface="Courier New" panose="02070309020205020404" pitchFamily="49" charset="0"/>
              </a:rPr>
              <a:t>kNN</a:t>
            </a:r>
            <a:endParaRPr lang="en-US" sz="1400" b="1" dirty="0">
              <a:latin typeface="Courier New" panose="02070309020205020404" pitchFamily="49" charset="0"/>
              <a:cs typeface="Courier New" panose="02070309020205020404" pitchFamily="49" charset="0"/>
            </a:endParaRPr>
          </a:p>
          <a:p>
            <a:pPr marL="0" indent="0">
              <a:lnSpc>
                <a:spcPct val="120000"/>
              </a:lnSpc>
              <a:spcBef>
                <a:spcPts val="0"/>
              </a:spcBef>
              <a:buNone/>
            </a:pPr>
            <a:r>
              <a:rPr lang="en-US" sz="1400" b="1" dirty="0" err="1">
                <a:latin typeface="Courier New" panose="02070309020205020404" pitchFamily="49" charset="0"/>
                <a:cs typeface="Courier New" panose="02070309020205020404" pitchFamily="49" charset="0"/>
              </a:rPr>
              <a:t>kNNSpec</a:t>
            </a:r>
            <a:r>
              <a:rPr lang="en-US" sz="1400" b="1" dirty="0">
                <a:latin typeface="Courier New" panose="02070309020205020404" pitchFamily="49" charset="0"/>
                <a:cs typeface="Courier New" panose="02070309020205020404" pitchFamily="49" charset="0"/>
              </a:rPr>
              <a:t> = </a:t>
            </a:r>
            <a:r>
              <a:rPr lang="en-US" sz="1400" b="1" dirty="0" err="1">
                <a:latin typeface="Courier New" panose="02070309020205020404" pitchFamily="49" charset="0"/>
                <a:cs typeface="Courier New" panose="02070309020205020404" pitchFamily="49" charset="0"/>
              </a:rPr>
              <a:t>kNN</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n_neighbors</a:t>
            </a:r>
            <a:r>
              <a:rPr lang="en-US" sz="1400" b="1" dirty="0">
                <a:latin typeface="Courier New" panose="02070309020205020404" pitchFamily="49" charset="0"/>
                <a:cs typeface="Courier New" panose="02070309020205020404" pitchFamily="49" charset="0"/>
              </a:rPr>
              <a:t> = 4, algorithm = 'brute', metric = '</a:t>
            </a:r>
            <a:r>
              <a:rPr lang="en-US" sz="1400" b="1" dirty="0" err="1">
                <a:latin typeface="Courier New" panose="02070309020205020404" pitchFamily="49" charset="0"/>
                <a:cs typeface="Courier New" panose="02070309020205020404" pitchFamily="49" charset="0"/>
              </a:rPr>
              <a:t>euclidean</a:t>
            </a:r>
            <a:r>
              <a:rPr lang="en-US" sz="1400" b="1" dirty="0">
                <a:latin typeface="Courier New" panose="02070309020205020404" pitchFamily="49" charset="0"/>
                <a:cs typeface="Courier New" panose="02070309020205020404" pitchFamily="49" charset="0"/>
              </a:rPr>
              <a:t>')</a:t>
            </a:r>
          </a:p>
          <a:p>
            <a:pPr marL="0" indent="0">
              <a:lnSpc>
                <a:spcPct val="120000"/>
              </a:lnSpc>
              <a:spcBef>
                <a:spcPts val="0"/>
              </a:spcBef>
              <a:buNone/>
            </a:pPr>
            <a:endParaRPr lang="en-US" sz="1400" b="1" dirty="0">
              <a:latin typeface="Courier New" panose="02070309020205020404" pitchFamily="49" charset="0"/>
              <a:cs typeface="Courier New" panose="02070309020205020404" pitchFamily="49" charset="0"/>
            </a:endParaRPr>
          </a:p>
          <a:p>
            <a:pPr marL="0" indent="0">
              <a:lnSpc>
                <a:spcPct val="120000"/>
              </a:lnSpc>
              <a:spcBef>
                <a:spcPts val="0"/>
              </a:spcBef>
              <a:buNone/>
            </a:pPr>
            <a:r>
              <a:rPr lang="en-US" sz="1400" b="1" dirty="0">
                <a:latin typeface="Courier New" panose="02070309020205020404" pitchFamily="49" charset="0"/>
                <a:cs typeface="Courier New" panose="02070309020205020404" pitchFamily="49" charset="0"/>
              </a:rPr>
              <a:t># Specify the training data</a:t>
            </a:r>
          </a:p>
          <a:p>
            <a:pPr marL="0" indent="0">
              <a:lnSpc>
                <a:spcPct val="120000"/>
              </a:lnSpc>
              <a:spcBef>
                <a:spcPts val="0"/>
              </a:spcBef>
              <a:buNone/>
            </a:pPr>
            <a:r>
              <a:rPr lang="en-US" sz="1400" b="1" dirty="0" err="1">
                <a:latin typeface="Courier New" panose="02070309020205020404" pitchFamily="49" charset="0"/>
                <a:cs typeface="Courier New" panose="02070309020205020404" pitchFamily="49" charset="0"/>
              </a:rPr>
              <a:t>trainData</a:t>
            </a:r>
            <a:r>
              <a:rPr lang="en-US" sz="1400" b="1" dirty="0">
                <a:latin typeface="Courier New" panose="02070309020205020404" pitchFamily="49" charset="0"/>
                <a:cs typeface="Courier New" panose="02070309020205020404" pitchFamily="49" charset="0"/>
              </a:rPr>
              <a:t> = </a:t>
            </a:r>
            <a:r>
              <a:rPr lang="en-US" sz="1400" b="1" dirty="0" err="1">
                <a:latin typeface="Courier New" panose="02070309020205020404" pitchFamily="49" charset="0"/>
                <a:cs typeface="Courier New" panose="02070309020205020404" pitchFamily="49" charset="0"/>
              </a:rPr>
              <a:t>cars_wIndex</a:t>
            </a:r>
            <a:r>
              <a:rPr lang="en-US" sz="1400" b="1" dirty="0">
                <a:latin typeface="Courier New" panose="02070309020205020404" pitchFamily="49" charset="0"/>
                <a:cs typeface="Courier New" panose="02070309020205020404" pitchFamily="49" charset="0"/>
              </a:rPr>
              <a:t>[['Invoice', 'Horsepower', 'Weight']]</a:t>
            </a:r>
          </a:p>
          <a:p>
            <a:pPr marL="0" indent="0">
              <a:lnSpc>
                <a:spcPct val="120000"/>
              </a:lnSpc>
              <a:spcBef>
                <a:spcPts val="0"/>
              </a:spcBef>
              <a:buNone/>
            </a:pPr>
            <a:endParaRPr lang="en-US" sz="1400" b="1" dirty="0">
              <a:latin typeface="Courier New" panose="02070309020205020404" pitchFamily="49" charset="0"/>
              <a:cs typeface="Courier New" panose="02070309020205020404" pitchFamily="49" charset="0"/>
            </a:endParaRPr>
          </a:p>
          <a:p>
            <a:pPr marL="0" indent="0">
              <a:lnSpc>
                <a:spcPct val="120000"/>
              </a:lnSpc>
              <a:spcBef>
                <a:spcPts val="0"/>
              </a:spcBef>
              <a:buNone/>
            </a:pPr>
            <a:r>
              <a:rPr lang="en-US" sz="1400" b="1" dirty="0">
                <a:latin typeface="Courier New" panose="02070309020205020404" pitchFamily="49" charset="0"/>
                <a:cs typeface="Courier New" panose="02070309020205020404" pitchFamily="49" charset="0"/>
              </a:rPr>
              <a:t># Build nearest neighbors</a:t>
            </a:r>
          </a:p>
          <a:p>
            <a:pPr marL="0" indent="0">
              <a:lnSpc>
                <a:spcPct val="120000"/>
              </a:lnSpc>
              <a:spcBef>
                <a:spcPts val="0"/>
              </a:spcBef>
              <a:buNone/>
            </a:pPr>
            <a:r>
              <a:rPr lang="en-US" sz="1400" b="1" dirty="0" err="1">
                <a:latin typeface="Courier New" panose="02070309020205020404" pitchFamily="49" charset="0"/>
                <a:cs typeface="Courier New" panose="02070309020205020404" pitchFamily="49" charset="0"/>
              </a:rPr>
              <a:t>nbrs</a:t>
            </a:r>
            <a:r>
              <a:rPr lang="en-US" sz="1400" b="1" dirty="0">
                <a:latin typeface="Courier New" panose="02070309020205020404" pitchFamily="49" charset="0"/>
                <a:cs typeface="Courier New" panose="02070309020205020404" pitchFamily="49" charset="0"/>
              </a:rPr>
              <a:t> = </a:t>
            </a:r>
            <a:r>
              <a:rPr lang="en-US" sz="1400" b="1" dirty="0" err="1">
                <a:latin typeface="Courier New" panose="02070309020205020404" pitchFamily="49" charset="0"/>
                <a:cs typeface="Courier New" panose="02070309020205020404" pitchFamily="49" charset="0"/>
              </a:rPr>
              <a:t>kNNSpec.fit</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trainData</a:t>
            </a:r>
            <a:r>
              <a:rPr lang="en-US" sz="1400" b="1" dirty="0">
                <a:latin typeface="Courier New" panose="02070309020205020404" pitchFamily="49" charset="0"/>
                <a:cs typeface="Courier New" panose="02070309020205020404" pitchFamily="49" charset="0"/>
              </a:rPr>
              <a:t>)</a:t>
            </a:r>
          </a:p>
          <a:p>
            <a:pPr marL="0" indent="0">
              <a:lnSpc>
                <a:spcPct val="120000"/>
              </a:lnSpc>
              <a:spcBef>
                <a:spcPts val="0"/>
              </a:spcBef>
              <a:buNone/>
            </a:pPr>
            <a:r>
              <a:rPr lang="en-US" sz="1400" b="1" dirty="0">
                <a:latin typeface="Courier New" panose="02070309020205020404" pitchFamily="49" charset="0"/>
                <a:cs typeface="Courier New" panose="02070309020205020404" pitchFamily="49" charset="0"/>
              </a:rPr>
              <a:t>distances, indices = </a:t>
            </a:r>
            <a:r>
              <a:rPr lang="en-US" sz="1400" b="1" dirty="0" err="1">
                <a:latin typeface="Courier New" panose="02070309020205020404" pitchFamily="49" charset="0"/>
                <a:cs typeface="Courier New" panose="02070309020205020404" pitchFamily="49" charset="0"/>
              </a:rPr>
              <a:t>nbrs.kneighbors</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trainData</a:t>
            </a:r>
            <a:r>
              <a:rPr lang="en-US" sz="1400" b="1" dirty="0">
                <a:latin typeface="Courier New" panose="02070309020205020404" pitchFamily="49" charset="0"/>
                <a:cs typeface="Courier New" panose="02070309020205020404" pitchFamily="49" charset="0"/>
              </a:rPr>
              <a:t>)</a:t>
            </a:r>
          </a:p>
        </p:txBody>
      </p:sp>
      <p:sp>
        <p:nvSpPr>
          <p:cNvPr id="4" name="Rectangle 3">
            <a:extLst>
              <a:ext uri="{FF2B5EF4-FFF2-40B4-BE49-F238E27FC236}">
                <a16:creationId xmlns:a16="http://schemas.microsoft.com/office/drawing/2014/main" id="{7182ACDB-8561-49A0-AB4F-2BE44357A6BF}"/>
              </a:ext>
            </a:extLst>
          </p:cNvPr>
          <p:cNvSpPr/>
          <p:nvPr/>
        </p:nvSpPr>
        <p:spPr>
          <a:xfrm>
            <a:off x="7054315" y="1461572"/>
            <a:ext cx="4374018" cy="369332"/>
          </a:xfrm>
          <a:prstGeom prst="rect">
            <a:avLst/>
          </a:prstGeom>
        </p:spPr>
        <p:txBody>
          <a:bodyPr wrap="none">
            <a:spAutoFit/>
          </a:bodyPr>
          <a:lstStyle/>
          <a:p>
            <a:r>
              <a:rPr lang="en-US" b="1" dirty="0"/>
              <a:t>Week 2 Nearest Neighbors Unsupervised.py</a:t>
            </a:r>
          </a:p>
        </p:txBody>
      </p:sp>
      <p:sp>
        <p:nvSpPr>
          <p:cNvPr id="5" name="Footer Placeholder 4">
            <a:extLst>
              <a:ext uri="{FF2B5EF4-FFF2-40B4-BE49-F238E27FC236}">
                <a16:creationId xmlns:a16="http://schemas.microsoft.com/office/drawing/2014/main" id="{B7C5808F-EE43-4FDF-962D-873247B8B609}"/>
              </a:ext>
            </a:extLst>
          </p:cNvPr>
          <p:cNvSpPr>
            <a:spLocks noGrp="1"/>
          </p:cNvSpPr>
          <p:nvPr>
            <p:ph type="ftr" sz="quarter" idx="11"/>
          </p:nvPr>
        </p:nvSpPr>
        <p:spPr/>
        <p:txBody>
          <a:bodyPr/>
          <a:lstStyle/>
          <a:p>
            <a:r>
              <a:rPr lang="en-US"/>
              <a:t>Copyright © 2021 by Ming-Long Lam, Ph.D.</a:t>
            </a:r>
            <a:endParaRPr lang="en-US" dirty="0"/>
          </a:p>
        </p:txBody>
      </p:sp>
    </p:spTree>
    <p:extLst>
      <p:ext uri="{BB962C8B-B14F-4D97-AF65-F5344CB8AC3E}">
        <p14:creationId xmlns:p14="http://schemas.microsoft.com/office/powerpoint/2010/main" val="148315268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Training Data</a:t>
            </a:r>
          </a:p>
        </p:txBody>
      </p:sp>
      <p:sp>
        <p:nvSpPr>
          <p:cNvPr id="7" name="Slide Number Placeholder 6"/>
          <p:cNvSpPr>
            <a:spLocks noGrp="1"/>
          </p:cNvSpPr>
          <p:nvPr>
            <p:ph type="sldNum" sz="quarter" idx="12"/>
          </p:nvPr>
        </p:nvSpPr>
        <p:spPr/>
        <p:txBody>
          <a:bodyPr/>
          <a:lstStyle/>
          <a:p>
            <a:fld id="{1C20BA80-1909-427C-B3BD-3DD8AEAFD5BE}" type="slidenum">
              <a:rPr lang="en-US" smtClean="0"/>
              <a:t>59</a:t>
            </a:fld>
            <a:endParaRPr lang="en-US" dirty="0"/>
          </a:p>
        </p:txBody>
      </p:sp>
      <p:pic>
        <p:nvPicPr>
          <p:cNvPr id="3" name="Picture 2">
            <a:extLst>
              <a:ext uri="{FF2B5EF4-FFF2-40B4-BE49-F238E27FC236}">
                <a16:creationId xmlns:a16="http://schemas.microsoft.com/office/drawing/2014/main" id="{A6DF5797-E0FC-4CB0-842E-BBF5B0288129}"/>
              </a:ext>
            </a:extLst>
          </p:cNvPr>
          <p:cNvPicPr>
            <a:picLocks noChangeAspect="1"/>
          </p:cNvPicPr>
          <p:nvPr/>
        </p:nvPicPr>
        <p:blipFill>
          <a:blip r:embed="rId3"/>
          <a:stretch>
            <a:fillRect/>
          </a:stretch>
        </p:blipFill>
        <p:spPr>
          <a:xfrm>
            <a:off x="4395543" y="492125"/>
            <a:ext cx="4362450" cy="5781675"/>
          </a:xfrm>
          <a:prstGeom prst="rect">
            <a:avLst/>
          </a:prstGeom>
        </p:spPr>
      </p:pic>
      <p:sp>
        <p:nvSpPr>
          <p:cNvPr id="4" name="Footer Placeholder 3">
            <a:extLst>
              <a:ext uri="{FF2B5EF4-FFF2-40B4-BE49-F238E27FC236}">
                <a16:creationId xmlns:a16="http://schemas.microsoft.com/office/drawing/2014/main" id="{C40B7752-D358-42E3-9985-CF8DAB0D2B5A}"/>
              </a:ext>
            </a:extLst>
          </p:cNvPr>
          <p:cNvSpPr>
            <a:spLocks noGrp="1"/>
          </p:cNvSpPr>
          <p:nvPr>
            <p:ph type="ftr" sz="quarter" idx="11"/>
          </p:nvPr>
        </p:nvSpPr>
        <p:spPr/>
        <p:txBody>
          <a:bodyPr/>
          <a:lstStyle/>
          <a:p>
            <a:r>
              <a:rPr lang="en-US"/>
              <a:t>Copyright © 2021 by Ming-Long Lam, Ph.D.</a:t>
            </a:r>
            <a:endParaRPr lang="en-US" dirty="0"/>
          </a:p>
        </p:txBody>
      </p:sp>
    </p:spTree>
    <p:extLst>
      <p:ext uri="{BB962C8B-B14F-4D97-AF65-F5344CB8AC3E}">
        <p14:creationId xmlns:p14="http://schemas.microsoft.com/office/powerpoint/2010/main" val="34285940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Basic Idea of the Nearest Neighbors Algorithm</a:t>
            </a:r>
          </a:p>
        </p:txBody>
      </p:sp>
      <p:sp>
        <p:nvSpPr>
          <p:cNvPr id="7" name="Slide Number Placeholder 6"/>
          <p:cNvSpPr>
            <a:spLocks noGrp="1"/>
          </p:cNvSpPr>
          <p:nvPr>
            <p:ph type="sldNum" sz="quarter" idx="12"/>
          </p:nvPr>
        </p:nvSpPr>
        <p:spPr/>
        <p:txBody>
          <a:bodyPr/>
          <a:lstStyle/>
          <a:p>
            <a:fld id="{1C20BA80-1909-427C-B3BD-3DD8AEAFD5BE}" type="slidenum">
              <a:rPr lang="en-US" smtClean="0"/>
              <a:t>6</a:t>
            </a:fld>
            <a:endParaRPr lang="en-US" dirty="0"/>
          </a:p>
        </p:txBody>
      </p:sp>
      <p:sp>
        <p:nvSpPr>
          <p:cNvPr id="3" name="Content Placeholder 2"/>
          <p:cNvSpPr>
            <a:spLocks noGrp="1"/>
          </p:cNvSpPr>
          <p:nvPr>
            <p:ph idx="1"/>
          </p:nvPr>
        </p:nvSpPr>
        <p:spPr/>
        <p:txBody>
          <a:bodyPr>
            <a:normAutofit/>
          </a:bodyPr>
          <a:lstStyle/>
          <a:p>
            <a:r>
              <a:rPr lang="en-US" dirty="0"/>
              <a:t>If a creature </a:t>
            </a:r>
            <a:r>
              <a:rPr lang="en-US" u="sng" dirty="0"/>
              <a:t>walks</a:t>
            </a:r>
            <a:r>
              <a:rPr lang="en-US" dirty="0"/>
              <a:t> like a dog, </a:t>
            </a:r>
            <a:r>
              <a:rPr lang="en-US" u="sng" dirty="0"/>
              <a:t>looks</a:t>
            </a:r>
            <a:r>
              <a:rPr lang="en-US" dirty="0"/>
              <a:t> like a dog, </a:t>
            </a:r>
            <a:r>
              <a:rPr lang="en-US" u="sng" dirty="0"/>
              <a:t>sits</a:t>
            </a:r>
            <a:r>
              <a:rPr lang="en-US" dirty="0"/>
              <a:t> like a dog, and </a:t>
            </a:r>
            <a:r>
              <a:rPr lang="en-US" u="sng" dirty="0"/>
              <a:t>eats</a:t>
            </a:r>
            <a:r>
              <a:rPr lang="en-US" dirty="0"/>
              <a:t> like a dog then it is </a:t>
            </a:r>
            <a:r>
              <a:rPr lang="en-US" i="1" dirty="0"/>
              <a:t>probably</a:t>
            </a:r>
            <a:r>
              <a:rPr lang="en-US" dirty="0"/>
              <a:t> a dog.</a:t>
            </a:r>
          </a:p>
          <a:p>
            <a:r>
              <a:rPr lang="en-US" dirty="0"/>
              <a:t>Well, it may not </a:t>
            </a:r>
            <a:r>
              <a:rPr lang="en-US" u="sng" dirty="0"/>
              <a:t>bark</a:t>
            </a:r>
            <a:r>
              <a:rPr lang="en-US" dirty="0"/>
              <a:t> and </a:t>
            </a:r>
            <a:r>
              <a:rPr lang="en-US" u="sng" dirty="0"/>
              <a:t>be obedient</a:t>
            </a:r>
            <a:r>
              <a:rPr lang="en-US" dirty="0"/>
              <a:t> as a dog.</a:t>
            </a:r>
          </a:p>
          <a:p>
            <a:endParaRPr lang="en-US" dirty="0"/>
          </a:p>
        </p:txBody>
      </p:sp>
      <p:pic>
        <p:nvPicPr>
          <p:cNvPr id="5" name="Picture 4"/>
          <p:cNvPicPr>
            <a:picLocks/>
          </p:cNvPicPr>
          <p:nvPr/>
        </p:nvPicPr>
        <p:blipFill>
          <a:blip r:embed="rId3"/>
          <a:stretch>
            <a:fillRect/>
          </a:stretch>
        </p:blipFill>
        <p:spPr>
          <a:xfrm>
            <a:off x="3231842" y="3496697"/>
            <a:ext cx="2743200" cy="2743200"/>
          </a:xfrm>
          <a:prstGeom prst="rect">
            <a:avLst/>
          </a:prstGeom>
        </p:spPr>
      </p:pic>
      <p:pic>
        <p:nvPicPr>
          <p:cNvPr id="6" name="Picture 5"/>
          <p:cNvPicPr>
            <a:picLocks/>
          </p:cNvPicPr>
          <p:nvPr/>
        </p:nvPicPr>
        <p:blipFill>
          <a:blip r:embed="rId4"/>
          <a:stretch>
            <a:fillRect/>
          </a:stretch>
        </p:blipFill>
        <p:spPr>
          <a:xfrm>
            <a:off x="6091237" y="3517107"/>
            <a:ext cx="2743200" cy="2743200"/>
          </a:xfrm>
          <a:prstGeom prst="rect">
            <a:avLst/>
          </a:prstGeom>
        </p:spPr>
      </p:pic>
      <p:pic>
        <p:nvPicPr>
          <p:cNvPr id="8" name="Picture 7"/>
          <p:cNvPicPr>
            <a:picLocks/>
          </p:cNvPicPr>
          <p:nvPr/>
        </p:nvPicPr>
        <p:blipFill>
          <a:blip r:embed="rId5"/>
          <a:stretch>
            <a:fillRect/>
          </a:stretch>
        </p:blipFill>
        <p:spPr>
          <a:xfrm>
            <a:off x="372447" y="3496697"/>
            <a:ext cx="2743200" cy="2743200"/>
          </a:xfrm>
          <a:prstGeom prst="rect">
            <a:avLst/>
          </a:prstGeom>
        </p:spPr>
      </p:pic>
      <p:pic>
        <p:nvPicPr>
          <p:cNvPr id="9" name="Picture 8"/>
          <p:cNvPicPr>
            <a:picLocks/>
          </p:cNvPicPr>
          <p:nvPr/>
        </p:nvPicPr>
        <p:blipFill>
          <a:blip r:embed="rId6"/>
          <a:stretch>
            <a:fillRect/>
          </a:stretch>
        </p:blipFill>
        <p:spPr>
          <a:xfrm>
            <a:off x="8974059" y="3496697"/>
            <a:ext cx="2743200" cy="2743200"/>
          </a:xfrm>
          <a:prstGeom prst="rect">
            <a:avLst/>
          </a:prstGeom>
        </p:spPr>
      </p:pic>
      <p:sp>
        <p:nvSpPr>
          <p:cNvPr id="10" name="TextBox 9"/>
          <p:cNvSpPr txBox="1"/>
          <p:nvPr/>
        </p:nvSpPr>
        <p:spPr>
          <a:xfrm>
            <a:off x="2525852" y="5870565"/>
            <a:ext cx="514350" cy="369332"/>
          </a:xfrm>
          <a:prstGeom prst="rect">
            <a:avLst/>
          </a:prstGeom>
          <a:noFill/>
        </p:spPr>
        <p:txBody>
          <a:bodyPr wrap="square" rtlCol="0">
            <a:spAutoFit/>
          </a:bodyPr>
          <a:lstStyle/>
          <a:p>
            <a:r>
              <a:rPr lang="en-US" dirty="0">
                <a:solidFill>
                  <a:srgbClr val="FFFF00"/>
                </a:solidFill>
              </a:rPr>
              <a:t>Fox</a:t>
            </a:r>
          </a:p>
        </p:txBody>
      </p:sp>
      <p:sp>
        <p:nvSpPr>
          <p:cNvPr id="11" name="TextBox 10"/>
          <p:cNvSpPr txBox="1"/>
          <p:nvPr/>
        </p:nvSpPr>
        <p:spPr>
          <a:xfrm>
            <a:off x="5349017" y="5870565"/>
            <a:ext cx="582358" cy="369332"/>
          </a:xfrm>
          <a:prstGeom prst="rect">
            <a:avLst/>
          </a:prstGeom>
          <a:noFill/>
        </p:spPr>
        <p:txBody>
          <a:bodyPr wrap="square" rtlCol="0">
            <a:spAutoFit/>
          </a:bodyPr>
          <a:lstStyle/>
          <a:p>
            <a:r>
              <a:rPr lang="en-US" dirty="0">
                <a:solidFill>
                  <a:srgbClr val="FFFF00"/>
                </a:solidFill>
              </a:rPr>
              <a:t>Dog</a:t>
            </a:r>
          </a:p>
        </p:txBody>
      </p:sp>
      <p:sp>
        <p:nvSpPr>
          <p:cNvPr id="12" name="TextBox 11"/>
          <p:cNvSpPr txBox="1"/>
          <p:nvPr/>
        </p:nvSpPr>
        <p:spPr>
          <a:xfrm>
            <a:off x="8144235" y="5895618"/>
            <a:ext cx="690202" cy="369332"/>
          </a:xfrm>
          <a:prstGeom prst="rect">
            <a:avLst/>
          </a:prstGeom>
          <a:noFill/>
        </p:spPr>
        <p:txBody>
          <a:bodyPr wrap="square" rtlCol="0">
            <a:spAutoFit/>
          </a:bodyPr>
          <a:lstStyle/>
          <a:p>
            <a:r>
              <a:rPr lang="en-US" dirty="0"/>
              <a:t>Wolf</a:t>
            </a:r>
          </a:p>
        </p:txBody>
      </p:sp>
      <p:sp>
        <p:nvSpPr>
          <p:cNvPr id="13" name="TextBox 12"/>
          <p:cNvSpPr txBox="1"/>
          <p:nvPr/>
        </p:nvSpPr>
        <p:spPr>
          <a:xfrm>
            <a:off x="10887435" y="5874529"/>
            <a:ext cx="829824" cy="369332"/>
          </a:xfrm>
          <a:prstGeom prst="rect">
            <a:avLst/>
          </a:prstGeom>
          <a:noFill/>
        </p:spPr>
        <p:txBody>
          <a:bodyPr wrap="square" rtlCol="0">
            <a:spAutoFit/>
          </a:bodyPr>
          <a:lstStyle/>
          <a:p>
            <a:r>
              <a:rPr lang="en-US" dirty="0"/>
              <a:t>Hyena</a:t>
            </a:r>
          </a:p>
        </p:txBody>
      </p:sp>
      <p:sp>
        <p:nvSpPr>
          <p:cNvPr id="4" name="Footer Placeholder 3">
            <a:extLst>
              <a:ext uri="{FF2B5EF4-FFF2-40B4-BE49-F238E27FC236}">
                <a16:creationId xmlns:a16="http://schemas.microsoft.com/office/drawing/2014/main" id="{8B1DB88F-1D83-4ECD-871D-84ED38DACA71}"/>
              </a:ext>
            </a:extLst>
          </p:cNvPr>
          <p:cNvSpPr>
            <a:spLocks noGrp="1"/>
          </p:cNvSpPr>
          <p:nvPr>
            <p:ph type="ftr" sz="quarter" idx="11"/>
          </p:nvPr>
        </p:nvSpPr>
        <p:spPr/>
        <p:txBody>
          <a:bodyPr/>
          <a:lstStyle/>
          <a:p>
            <a:r>
              <a:rPr lang="en-US"/>
              <a:t>Copyright © 2021 by Ming-Long Lam, Ph.D.</a:t>
            </a:r>
            <a:endParaRPr lang="en-US" dirty="0"/>
          </a:p>
        </p:txBody>
      </p:sp>
    </p:spTree>
    <p:extLst>
      <p:ext uri="{BB962C8B-B14F-4D97-AF65-F5344CB8AC3E}">
        <p14:creationId xmlns:p14="http://schemas.microsoft.com/office/powerpoint/2010/main" val="218355096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Distances and Indices</a:t>
            </a:r>
          </a:p>
        </p:txBody>
      </p:sp>
      <p:sp>
        <p:nvSpPr>
          <p:cNvPr id="7" name="Slide Number Placeholder 6"/>
          <p:cNvSpPr>
            <a:spLocks noGrp="1"/>
          </p:cNvSpPr>
          <p:nvPr>
            <p:ph type="sldNum" sz="quarter" idx="12"/>
          </p:nvPr>
        </p:nvSpPr>
        <p:spPr/>
        <p:txBody>
          <a:bodyPr/>
          <a:lstStyle/>
          <a:p>
            <a:fld id="{1C20BA80-1909-427C-B3BD-3DD8AEAFD5BE}" type="slidenum">
              <a:rPr lang="en-US" smtClean="0"/>
              <a:t>60</a:t>
            </a:fld>
            <a:endParaRPr lang="en-US" dirty="0"/>
          </a:p>
        </p:txBody>
      </p:sp>
      <p:pic>
        <p:nvPicPr>
          <p:cNvPr id="4" name="Picture 3">
            <a:extLst>
              <a:ext uri="{FF2B5EF4-FFF2-40B4-BE49-F238E27FC236}">
                <a16:creationId xmlns:a16="http://schemas.microsoft.com/office/drawing/2014/main" id="{1A0B239E-0933-4A77-8C5F-0CFE63B35883}"/>
              </a:ext>
            </a:extLst>
          </p:cNvPr>
          <p:cNvPicPr>
            <a:picLocks noChangeAspect="1"/>
          </p:cNvPicPr>
          <p:nvPr/>
        </p:nvPicPr>
        <p:blipFill>
          <a:blip r:embed="rId3"/>
          <a:stretch>
            <a:fillRect/>
          </a:stretch>
        </p:blipFill>
        <p:spPr>
          <a:xfrm>
            <a:off x="970078" y="1378834"/>
            <a:ext cx="4775571" cy="4937760"/>
          </a:xfrm>
          <a:prstGeom prst="rect">
            <a:avLst/>
          </a:prstGeom>
        </p:spPr>
      </p:pic>
      <p:pic>
        <p:nvPicPr>
          <p:cNvPr id="5" name="Picture 4">
            <a:extLst>
              <a:ext uri="{FF2B5EF4-FFF2-40B4-BE49-F238E27FC236}">
                <a16:creationId xmlns:a16="http://schemas.microsoft.com/office/drawing/2014/main" id="{F576C3C6-D801-4E32-99E1-5E06C6DDCD5D}"/>
              </a:ext>
            </a:extLst>
          </p:cNvPr>
          <p:cNvPicPr>
            <a:picLocks noChangeAspect="1"/>
          </p:cNvPicPr>
          <p:nvPr/>
        </p:nvPicPr>
        <p:blipFill>
          <a:blip r:embed="rId4"/>
          <a:stretch>
            <a:fillRect/>
          </a:stretch>
        </p:blipFill>
        <p:spPr>
          <a:xfrm>
            <a:off x="6344436" y="1378834"/>
            <a:ext cx="4719114" cy="4937760"/>
          </a:xfrm>
          <a:prstGeom prst="rect">
            <a:avLst/>
          </a:prstGeom>
        </p:spPr>
      </p:pic>
      <p:sp>
        <p:nvSpPr>
          <p:cNvPr id="3" name="Footer Placeholder 2">
            <a:extLst>
              <a:ext uri="{FF2B5EF4-FFF2-40B4-BE49-F238E27FC236}">
                <a16:creationId xmlns:a16="http://schemas.microsoft.com/office/drawing/2014/main" id="{8EF6A03C-5B47-433C-8C31-2D4BFD5CB544}"/>
              </a:ext>
            </a:extLst>
          </p:cNvPr>
          <p:cNvSpPr>
            <a:spLocks noGrp="1"/>
          </p:cNvSpPr>
          <p:nvPr>
            <p:ph type="ftr" sz="quarter" idx="11"/>
          </p:nvPr>
        </p:nvSpPr>
        <p:spPr/>
        <p:txBody>
          <a:bodyPr/>
          <a:lstStyle/>
          <a:p>
            <a:r>
              <a:rPr lang="en-US"/>
              <a:t>Copyright © 2021 by Ming-Long Lam, Ph.D.</a:t>
            </a:r>
            <a:endParaRPr lang="en-US" dirty="0"/>
          </a:p>
        </p:txBody>
      </p:sp>
    </p:spTree>
    <p:extLst>
      <p:ext uri="{BB962C8B-B14F-4D97-AF65-F5344CB8AC3E}">
        <p14:creationId xmlns:p14="http://schemas.microsoft.com/office/powerpoint/2010/main" val="12733154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Find Neighbors</a:t>
            </a:r>
          </a:p>
        </p:txBody>
      </p:sp>
      <p:sp>
        <p:nvSpPr>
          <p:cNvPr id="7" name="Slide Number Placeholder 6"/>
          <p:cNvSpPr>
            <a:spLocks noGrp="1"/>
          </p:cNvSpPr>
          <p:nvPr>
            <p:ph type="sldNum" sz="quarter" idx="12"/>
          </p:nvPr>
        </p:nvSpPr>
        <p:spPr/>
        <p:txBody>
          <a:bodyPr/>
          <a:lstStyle/>
          <a:p>
            <a:fld id="{1C20BA80-1909-427C-B3BD-3DD8AEAFD5BE}" type="slidenum">
              <a:rPr lang="en-US" smtClean="0"/>
              <a:t>61</a:t>
            </a:fld>
            <a:endParaRPr lang="en-US" dirty="0"/>
          </a:p>
        </p:txBody>
      </p:sp>
      <p:sp>
        <p:nvSpPr>
          <p:cNvPr id="3" name="Content Placeholder 2"/>
          <p:cNvSpPr>
            <a:spLocks noGrp="1"/>
          </p:cNvSpPr>
          <p:nvPr>
            <p:ph idx="1"/>
          </p:nvPr>
        </p:nvSpPr>
        <p:spPr>
          <a:solidFill>
            <a:schemeClr val="accent2">
              <a:lumMod val="20000"/>
              <a:lumOff val="80000"/>
            </a:schemeClr>
          </a:solidFill>
          <a:ln w="19050">
            <a:solidFill>
              <a:schemeClr val="tx1"/>
            </a:solidFill>
          </a:ln>
        </p:spPr>
        <p:txBody>
          <a:bodyPr numCol="1">
            <a:noAutofit/>
          </a:bodyPr>
          <a:lstStyle/>
          <a:p>
            <a:pPr marL="0" indent="0">
              <a:lnSpc>
                <a:spcPct val="120000"/>
              </a:lnSpc>
              <a:spcBef>
                <a:spcPts val="0"/>
              </a:spcBef>
              <a:buNone/>
            </a:pPr>
            <a:r>
              <a:rPr lang="en-US" sz="1600" b="1" dirty="0">
                <a:latin typeface="Courier New" panose="02070309020205020404" pitchFamily="49" charset="0"/>
                <a:cs typeface="Courier New" panose="02070309020205020404" pitchFamily="49" charset="0"/>
              </a:rPr>
              <a:t># Find the nearest neighbors of these focal observations</a:t>
            </a:r>
          </a:p>
          <a:p>
            <a:pPr marL="0" indent="0">
              <a:lnSpc>
                <a:spcPct val="120000"/>
              </a:lnSpc>
              <a:spcBef>
                <a:spcPts val="0"/>
              </a:spcBef>
              <a:buNone/>
            </a:pPr>
            <a:r>
              <a:rPr lang="en-US" sz="1600" b="1" dirty="0">
                <a:latin typeface="Courier New" panose="02070309020205020404" pitchFamily="49" charset="0"/>
                <a:cs typeface="Courier New" panose="02070309020205020404" pitchFamily="49" charset="0"/>
              </a:rPr>
              <a:t>focal = [[173560, 477, 3131],     # 334: Porsche 911 GT2 2dr</a:t>
            </a:r>
          </a:p>
          <a:p>
            <a:pPr marL="0" indent="0">
              <a:lnSpc>
                <a:spcPct val="120000"/>
              </a:lnSpc>
              <a:spcBef>
                <a:spcPts val="0"/>
              </a:spcBef>
              <a:buNone/>
            </a:pPr>
            <a:r>
              <a:rPr lang="en-US" sz="1600" b="1" dirty="0">
                <a:latin typeface="Courier New" panose="02070309020205020404" pitchFamily="49" charset="0"/>
                <a:cs typeface="Courier New" panose="02070309020205020404" pitchFamily="49" charset="0"/>
              </a:rPr>
              <a:t>         [119600, 493, 4473],     # 262: Mercedes-Benz CL600 2dr</a:t>
            </a:r>
          </a:p>
          <a:p>
            <a:pPr marL="0" indent="0">
              <a:lnSpc>
                <a:spcPct val="120000"/>
              </a:lnSpc>
              <a:spcBef>
                <a:spcPts val="0"/>
              </a:spcBef>
              <a:buNone/>
            </a:pPr>
            <a:r>
              <a:rPr lang="en-US" sz="1600" b="1" dirty="0">
                <a:latin typeface="Courier New" panose="02070309020205020404" pitchFamily="49" charset="0"/>
                <a:cs typeface="Courier New" panose="02070309020205020404" pitchFamily="49" charset="0"/>
              </a:rPr>
              <a:t>         [117854, 493, 4429],     # 271: Mercedes-Benz SL600 convertible 2dr</a:t>
            </a:r>
          </a:p>
          <a:p>
            <a:pPr marL="0" indent="0">
              <a:lnSpc>
                <a:spcPct val="120000"/>
              </a:lnSpc>
              <a:spcBef>
                <a:spcPts val="0"/>
              </a:spcBef>
              <a:buNone/>
            </a:pPr>
            <a:r>
              <a:rPr lang="en-US" sz="1600" b="1" dirty="0">
                <a:latin typeface="Courier New" panose="02070309020205020404" pitchFamily="49" charset="0"/>
                <a:cs typeface="Courier New" panose="02070309020205020404" pitchFamily="49" charset="0"/>
              </a:rPr>
              <a:t>         [113388, 493, 4235]]     # 270: Mercedes-Benz SL55 AMG 2dr</a:t>
            </a:r>
          </a:p>
          <a:p>
            <a:pPr marL="0" indent="0">
              <a:lnSpc>
                <a:spcPct val="120000"/>
              </a:lnSpc>
              <a:spcBef>
                <a:spcPts val="0"/>
              </a:spcBef>
              <a:buNone/>
            </a:pPr>
            <a:endParaRPr lang="en-US" sz="1600" b="1" dirty="0">
              <a:latin typeface="Courier New" panose="02070309020205020404" pitchFamily="49" charset="0"/>
              <a:cs typeface="Courier New" panose="02070309020205020404" pitchFamily="49" charset="0"/>
            </a:endParaRPr>
          </a:p>
          <a:p>
            <a:pPr marL="0" indent="0">
              <a:lnSpc>
                <a:spcPct val="120000"/>
              </a:lnSpc>
              <a:spcBef>
                <a:spcPts val="0"/>
              </a:spcBef>
              <a:buNone/>
            </a:pPr>
            <a:r>
              <a:rPr lang="en-US" sz="1600" b="1" dirty="0" err="1">
                <a:latin typeface="Courier New" panose="02070309020205020404" pitchFamily="49" charset="0"/>
                <a:cs typeface="Courier New" panose="02070309020205020404" pitchFamily="49" charset="0"/>
              </a:rPr>
              <a:t>myNeighbors</a:t>
            </a:r>
            <a:r>
              <a:rPr lang="en-US" sz="1600" b="1" dirty="0">
                <a:latin typeface="Courier New" panose="02070309020205020404" pitchFamily="49" charset="0"/>
                <a:cs typeface="Courier New" panose="02070309020205020404" pitchFamily="49" charset="0"/>
              </a:rPr>
              <a:t> = </a:t>
            </a:r>
            <a:r>
              <a:rPr lang="en-US" sz="1600" b="1" dirty="0" err="1">
                <a:latin typeface="Courier New" panose="02070309020205020404" pitchFamily="49" charset="0"/>
                <a:cs typeface="Courier New" panose="02070309020205020404" pitchFamily="49" charset="0"/>
              </a:rPr>
              <a:t>nbrs.kneighbors</a:t>
            </a:r>
            <a:r>
              <a:rPr lang="en-US" sz="1600" b="1" dirty="0">
                <a:latin typeface="Courier New" panose="02070309020205020404" pitchFamily="49" charset="0"/>
                <a:cs typeface="Courier New" panose="02070309020205020404" pitchFamily="49" charset="0"/>
              </a:rPr>
              <a:t>(focal, </a:t>
            </a:r>
            <a:r>
              <a:rPr lang="en-US" sz="1600" b="1" dirty="0" err="1">
                <a:latin typeface="Courier New" panose="02070309020205020404" pitchFamily="49" charset="0"/>
                <a:cs typeface="Courier New" panose="02070309020205020404" pitchFamily="49" charset="0"/>
              </a:rPr>
              <a:t>return_distance</a:t>
            </a:r>
            <a:r>
              <a:rPr lang="en-US" sz="1600" b="1" dirty="0">
                <a:latin typeface="Courier New" panose="02070309020205020404" pitchFamily="49" charset="0"/>
                <a:cs typeface="Courier New" panose="02070309020205020404" pitchFamily="49" charset="0"/>
              </a:rPr>
              <a:t> = False)</a:t>
            </a:r>
          </a:p>
          <a:p>
            <a:pPr marL="0" indent="0">
              <a:lnSpc>
                <a:spcPct val="120000"/>
              </a:lnSpc>
              <a:spcBef>
                <a:spcPts val="0"/>
              </a:spcBef>
              <a:buNone/>
            </a:pPr>
            <a:r>
              <a:rPr lang="en-US" sz="1600" b="1" dirty="0">
                <a:latin typeface="Courier New" panose="02070309020205020404" pitchFamily="49" charset="0"/>
                <a:cs typeface="Courier New" panose="02070309020205020404" pitchFamily="49" charset="0"/>
              </a:rPr>
              <a:t>print("My Neighbors = \n", </a:t>
            </a:r>
            <a:r>
              <a:rPr lang="en-US" sz="1600" b="1" dirty="0" err="1">
                <a:latin typeface="Courier New" panose="02070309020205020404" pitchFamily="49" charset="0"/>
                <a:cs typeface="Courier New" panose="02070309020205020404" pitchFamily="49" charset="0"/>
              </a:rPr>
              <a:t>myNeighbors</a:t>
            </a:r>
            <a:r>
              <a:rPr lang="en-US" sz="1600" b="1" dirty="0">
                <a:latin typeface="Courier New" panose="02070309020205020404" pitchFamily="49" charset="0"/>
                <a:cs typeface="Courier New" panose="02070309020205020404" pitchFamily="49" charset="0"/>
              </a:rPr>
              <a:t>)</a:t>
            </a:r>
          </a:p>
          <a:p>
            <a:pPr marL="0" indent="0">
              <a:lnSpc>
                <a:spcPct val="120000"/>
              </a:lnSpc>
              <a:spcBef>
                <a:spcPts val="0"/>
              </a:spcBef>
              <a:buNone/>
            </a:pPr>
            <a:endParaRPr lang="en-US" sz="1600" b="1" dirty="0">
              <a:latin typeface="Courier New" panose="02070309020205020404" pitchFamily="49" charset="0"/>
              <a:cs typeface="Courier New" panose="02070309020205020404" pitchFamily="49" charset="0"/>
            </a:endParaRPr>
          </a:p>
          <a:p>
            <a:pPr marL="0" indent="0">
              <a:lnSpc>
                <a:spcPct val="120000"/>
              </a:lnSpc>
              <a:spcBef>
                <a:spcPts val="0"/>
              </a:spcBef>
              <a:buNone/>
            </a:pPr>
            <a:r>
              <a:rPr lang="en-US" sz="1600" b="1" dirty="0">
                <a:latin typeface="Courier New" panose="02070309020205020404" pitchFamily="49" charset="0"/>
                <a:cs typeface="Courier New" panose="02070309020205020404" pitchFamily="49" charset="0"/>
              </a:rPr>
              <a:t>My Neighbors = </a:t>
            </a:r>
          </a:p>
          <a:p>
            <a:pPr marL="0" indent="0">
              <a:lnSpc>
                <a:spcPct val="120000"/>
              </a:lnSpc>
              <a:spcBef>
                <a:spcPts val="0"/>
              </a:spcBef>
              <a:buNone/>
            </a:pPr>
            <a:r>
              <a:rPr lang="en-US" sz="1600" b="1" dirty="0">
                <a:latin typeface="Courier New" panose="02070309020205020404" pitchFamily="49" charset="0"/>
                <a:cs typeface="Courier New" panose="02070309020205020404" pitchFamily="49" charset="0"/>
              </a:rPr>
              <a:t> [[334 262 271 270]         261: Mercedes-Benz CL500 2dr [88324, 302, 4085]</a:t>
            </a:r>
          </a:p>
          <a:p>
            <a:pPr marL="0" indent="0">
              <a:lnSpc>
                <a:spcPct val="120000"/>
              </a:lnSpc>
              <a:spcBef>
                <a:spcPts val="0"/>
              </a:spcBef>
              <a:buNone/>
            </a:pPr>
            <a:r>
              <a:rPr lang="en-US" sz="1600" b="1" dirty="0">
                <a:latin typeface="Courier New" panose="02070309020205020404" pitchFamily="49" charset="0"/>
                <a:cs typeface="Courier New" panose="02070309020205020404" pitchFamily="49" charset="0"/>
              </a:rPr>
              <a:t>  [262 271 270 261] </a:t>
            </a:r>
          </a:p>
          <a:p>
            <a:pPr marL="0" indent="0">
              <a:lnSpc>
                <a:spcPct val="120000"/>
              </a:lnSpc>
              <a:spcBef>
                <a:spcPts val="0"/>
              </a:spcBef>
              <a:buNone/>
            </a:pPr>
            <a:r>
              <a:rPr lang="en-US" sz="1600" b="1" dirty="0">
                <a:latin typeface="Courier New" panose="02070309020205020404" pitchFamily="49" charset="0"/>
                <a:cs typeface="Courier New" panose="02070309020205020404" pitchFamily="49" charset="0"/>
              </a:rPr>
              <a:t>  [271 262 270 261]</a:t>
            </a:r>
          </a:p>
          <a:p>
            <a:pPr marL="0" indent="0">
              <a:lnSpc>
                <a:spcPct val="120000"/>
              </a:lnSpc>
              <a:spcBef>
                <a:spcPts val="0"/>
              </a:spcBef>
              <a:buNone/>
            </a:pPr>
            <a:r>
              <a:rPr lang="en-US" sz="1600" b="1" dirty="0">
                <a:latin typeface="Courier New" panose="02070309020205020404" pitchFamily="49" charset="0"/>
                <a:cs typeface="Courier New" panose="02070309020205020404" pitchFamily="49" charset="0"/>
              </a:rPr>
              <a:t>  [270 271 262 261]]</a:t>
            </a:r>
          </a:p>
        </p:txBody>
      </p:sp>
      <p:sp>
        <p:nvSpPr>
          <p:cNvPr id="4" name="Footer Placeholder 3">
            <a:extLst>
              <a:ext uri="{FF2B5EF4-FFF2-40B4-BE49-F238E27FC236}">
                <a16:creationId xmlns:a16="http://schemas.microsoft.com/office/drawing/2014/main" id="{17FAB7D6-D18C-4F07-B7C3-AB969503429F}"/>
              </a:ext>
            </a:extLst>
          </p:cNvPr>
          <p:cNvSpPr>
            <a:spLocks noGrp="1"/>
          </p:cNvSpPr>
          <p:nvPr>
            <p:ph type="ftr" sz="quarter" idx="11"/>
          </p:nvPr>
        </p:nvSpPr>
        <p:spPr/>
        <p:txBody>
          <a:bodyPr/>
          <a:lstStyle/>
          <a:p>
            <a:r>
              <a:rPr lang="en-US"/>
              <a:t>Copyright © 2021 by Ming-Long Lam, Ph.D.</a:t>
            </a:r>
            <a:endParaRPr lang="en-US" dirty="0"/>
          </a:p>
        </p:txBody>
      </p:sp>
    </p:spTree>
    <p:extLst>
      <p:ext uri="{BB962C8B-B14F-4D97-AF65-F5344CB8AC3E}">
        <p14:creationId xmlns:p14="http://schemas.microsoft.com/office/powerpoint/2010/main" val="17163339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Unsupervised, Orthonormalized</a:t>
            </a:r>
          </a:p>
        </p:txBody>
      </p:sp>
      <p:sp>
        <p:nvSpPr>
          <p:cNvPr id="7" name="Slide Number Placeholder 6"/>
          <p:cNvSpPr>
            <a:spLocks noGrp="1"/>
          </p:cNvSpPr>
          <p:nvPr>
            <p:ph type="sldNum" sz="quarter" idx="12"/>
          </p:nvPr>
        </p:nvSpPr>
        <p:spPr/>
        <p:txBody>
          <a:bodyPr/>
          <a:lstStyle/>
          <a:p>
            <a:fld id="{1C20BA80-1909-427C-B3BD-3DD8AEAFD5BE}" type="slidenum">
              <a:rPr lang="en-US" smtClean="0"/>
              <a:t>62</a:t>
            </a:fld>
            <a:endParaRPr lang="en-US" dirty="0"/>
          </a:p>
        </p:txBody>
      </p:sp>
      <p:sp>
        <p:nvSpPr>
          <p:cNvPr id="3" name="Content Placeholder 2"/>
          <p:cNvSpPr>
            <a:spLocks noGrp="1"/>
          </p:cNvSpPr>
          <p:nvPr>
            <p:ph idx="1"/>
          </p:nvPr>
        </p:nvSpPr>
        <p:spPr>
          <a:solidFill>
            <a:schemeClr val="accent2">
              <a:lumMod val="20000"/>
              <a:lumOff val="80000"/>
            </a:schemeClr>
          </a:solidFill>
          <a:ln w="19050">
            <a:solidFill>
              <a:schemeClr val="tx1"/>
            </a:solidFill>
          </a:ln>
        </p:spPr>
        <p:txBody>
          <a:bodyPr numCol="2">
            <a:noAutofit/>
          </a:bodyPr>
          <a:lstStyle/>
          <a:p>
            <a:pPr marL="0" indent="0">
              <a:lnSpc>
                <a:spcPct val="120000"/>
              </a:lnSpc>
              <a:spcBef>
                <a:spcPts val="0"/>
              </a:spcBef>
              <a:buNone/>
            </a:pPr>
            <a:r>
              <a:rPr lang="en-US" sz="1200" b="1" dirty="0">
                <a:latin typeface="Courier New" panose="02070309020205020404" pitchFamily="49" charset="0"/>
                <a:cs typeface="Courier New" panose="02070309020205020404" pitchFamily="49" charset="0"/>
              </a:rPr>
              <a:t># Orthonormalized the training data</a:t>
            </a:r>
          </a:p>
          <a:p>
            <a:pPr marL="0" indent="0">
              <a:lnSpc>
                <a:spcPct val="120000"/>
              </a:lnSpc>
              <a:spcBef>
                <a:spcPts val="0"/>
              </a:spcBef>
              <a:buNone/>
            </a:pPr>
            <a:r>
              <a:rPr lang="en-US" sz="1200" b="1" dirty="0">
                <a:latin typeface="Courier New" panose="02070309020205020404" pitchFamily="49" charset="0"/>
                <a:cs typeface="Courier New" panose="02070309020205020404" pitchFamily="49" charset="0"/>
              </a:rPr>
              <a:t>x = </a:t>
            </a:r>
            <a:r>
              <a:rPr lang="en-US" sz="1200" b="1" dirty="0" err="1">
                <a:latin typeface="Courier New" panose="02070309020205020404" pitchFamily="49" charset="0"/>
                <a:cs typeface="Courier New" panose="02070309020205020404" pitchFamily="49" charset="0"/>
              </a:rPr>
              <a:t>numpy.matrix</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trainData.values</a:t>
            </a:r>
            <a:r>
              <a:rPr lang="en-US" sz="1200" b="1" dirty="0">
                <a:latin typeface="Courier New" panose="02070309020205020404" pitchFamily="49" charset="0"/>
                <a:cs typeface="Courier New" panose="02070309020205020404" pitchFamily="49" charset="0"/>
              </a:rPr>
              <a:t>)</a:t>
            </a:r>
          </a:p>
          <a:p>
            <a:pPr marL="0" indent="0">
              <a:lnSpc>
                <a:spcPct val="120000"/>
              </a:lnSpc>
              <a:spcBef>
                <a:spcPts val="0"/>
              </a:spcBef>
              <a:buNone/>
            </a:pPr>
            <a:endParaRPr lang="en-US" sz="1200" b="1" dirty="0">
              <a:latin typeface="Courier New" panose="02070309020205020404" pitchFamily="49" charset="0"/>
              <a:cs typeface="Courier New" panose="02070309020205020404" pitchFamily="49" charset="0"/>
            </a:endParaRPr>
          </a:p>
          <a:p>
            <a:pPr marL="0" indent="0">
              <a:lnSpc>
                <a:spcPct val="120000"/>
              </a:lnSpc>
              <a:spcBef>
                <a:spcPts val="0"/>
              </a:spcBef>
              <a:buNone/>
            </a:pPr>
            <a:r>
              <a:rPr lang="en-US" sz="1200" b="1" dirty="0" err="1">
                <a:latin typeface="Courier New" panose="02070309020205020404" pitchFamily="49" charset="0"/>
                <a:cs typeface="Courier New" panose="02070309020205020404" pitchFamily="49" charset="0"/>
              </a:rPr>
              <a:t>xtx</a:t>
            </a:r>
            <a:r>
              <a:rPr lang="en-US" sz="1200" b="1" dirty="0">
                <a:latin typeface="Courier New" panose="02070309020205020404" pitchFamily="49" charset="0"/>
                <a:cs typeface="Courier New" panose="02070309020205020404" pitchFamily="49" charset="0"/>
              </a:rPr>
              <a:t> = </a:t>
            </a:r>
            <a:r>
              <a:rPr lang="en-US" sz="1200" b="1" dirty="0" err="1">
                <a:latin typeface="Courier New" panose="02070309020205020404" pitchFamily="49" charset="0"/>
                <a:cs typeface="Courier New" panose="02070309020205020404" pitchFamily="49" charset="0"/>
              </a:rPr>
              <a:t>x.transpose</a:t>
            </a:r>
            <a:r>
              <a:rPr lang="en-US" sz="1200" b="1" dirty="0">
                <a:latin typeface="Courier New" panose="02070309020205020404" pitchFamily="49" charset="0"/>
                <a:cs typeface="Courier New" panose="02070309020205020404" pitchFamily="49" charset="0"/>
              </a:rPr>
              <a:t>() * x</a:t>
            </a:r>
          </a:p>
          <a:p>
            <a:pPr marL="0" indent="0">
              <a:lnSpc>
                <a:spcPct val="120000"/>
              </a:lnSpc>
              <a:spcBef>
                <a:spcPts val="0"/>
              </a:spcBef>
              <a:buNone/>
            </a:pPr>
            <a:r>
              <a:rPr lang="en-US" sz="1200" b="1" dirty="0">
                <a:latin typeface="Courier New" panose="02070309020205020404" pitchFamily="49" charset="0"/>
                <a:cs typeface="Courier New" panose="02070309020205020404" pitchFamily="49" charset="0"/>
              </a:rPr>
              <a:t>print("t(x) * x = \n", </a:t>
            </a:r>
            <a:r>
              <a:rPr lang="en-US" sz="1200" b="1" dirty="0" err="1">
                <a:latin typeface="Courier New" panose="02070309020205020404" pitchFamily="49" charset="0"/>
                <a:cs typeface="Courier New" panose="02070309020205020404" pitchFamily="49" charset="0"/>
              </a:rPr>
              <a:t>xtx</a:t>
            </a:r>
            <a:r>
              <a:rPr lang="en-US" sz="1200" b="1" dirty="0">
                <a:latin typeface="Courier New" panose="02070309020205020404" pitchFamily="49" charset="0"/>
                <a:cs typeface="Courier New" panose="02070309020205020404" pitchFamily="49" charset="0"/>
              </a:rPr>
              <a:t>)</a:t>
            </a:r>
          </a:p>
          <a:p>
            <a:pPr marL="0" indent="0">
              <a:lnSpc>
                <a:spcPct val="120000"/>
              </a:lnSpc>
              <a:spcBef>
                <a:spcPts val="0"/>
              </a:spcBef>
              <a:buNone/>
            </a:pPr>
            <a:endParaRPr lang="en-US" sz="1200" b="1" dirty="0">
              <a:latin typeface="Courier New" panose="02070309020205020404" pitchFamily="49" charset="0"/>
              <a:cs typeface="Courier New" panose="02070309020205020404" pitchFamily="49" charset="0"/>
            </a:endParaRPr>
          </a:p>
          <a:p>
            <a:pPr marL="0" indent="0">
              <a:lnSpc>
                <a:spcPct val="120000"/>
              </a:lnSpc>
              <a:spcBef>
                <a:spcPts val="0"/>
              </a:spcBef>
              <a:buNone/>
            </a:pPr>
            <a:r>
              <a:rPr lang="en-US" sz="1200" b="1" dirty="0">
                <a:latin typeface="Courier New" panose="02070309020205020404" pitchFamily="49" charset="0"/>
                <a:cs typeface="Courier New" panose="02070309020205020404" pitchFamily="49" charset="0"/>
              </a:rPr>
              <a:t># Eigenvalue decomposition</a:t>
            </a:r>
          </a:p>
          <a:p>
            <a:pPr marL="0" indent="0">
              <a:lnSpc>
                <a:spcPct val="120000"/>
              </a:lnSpc>
              <a:spcBef>
                <a:spcPts val="0"/>
              </a:spcBef>
              <a:buNone/>
            </a:pPr>
            <a:r>
              <a:rPr lang="en-US" sz="1200" b="1" dirty="0">
                <a:latin typeface="Courier New" panose="02070309020205020404" pitchFamily="49" charset="0"/>
                <a:cs typeface="Courier New" panose="02070309020205020404" pitchFamily="49" charset="0"/>
              </a:rPr>
              <a:t>evals, </a:t>
            </a:r>
            <a:r>
              <a:rPr lang="en-US" sz="1200" b="1" dirty="0" err="1">
                <a:latin typeface="Courier New" panose="02070309020205020404" pitchFamily="49" charset="0"/>
                <a:cs typeface="Courier New" panose="02070309020205020404" pitchFamily="49" charset="0"/>
              </a:rPr>
              <a:t>evecs</a:t>
            </a:r>
            <a:r>
              <a:rPr lang="en-US" sz="1200" b="1" dirty="0">
                <a:latin typeface="Courier New" panose="02070309020205020404" pitchFamily="49" charset="0"/>
                <a:cs typeface="Courier New" panose="02070309020205020404" pitchFamily="49" charset="0"/>
              </a:rPr>
              <a:t> = </a:t>
            </a:r>
            <a:r>
              <a:rPr lang="en-US" sz="1200" b="1" dirty="0" err="1">
                <a:latin typeface="Courier New" panose="02070309020205020404" pitchFamily="49" charset="0"/>
                <a:cs typeface="Courier New" panose="02070309020205020404" pitchFamily="49" charset="0"/>
              </a:rPr>
              <a:t>numpy.linalg.eigh</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xtx</a:t>
            </a:r>
            <a:r>
              <a:rPr lang="en-US" sz="1200" b="1" dirty="0">
                <a:latin typeface="Courier New" panose="02070309020205020404" pitchFamily="49" charset="0"/>
                <a:cs typeface="Courier New" panose="02070309020205020404" pitchFamily="49" charset="0"/>
              </a:rPr>
              <a:t>)</a:t>
            </a:r>
          </a:p>
          <a:p>
            <a:pPr marL="0" indent="0">
              <a:lnSpc>
                <a:spcPct val="120000"/>
              </a:lnSpc>
              <a:spcBef>
                <a:spcPts val="0"/>
              </a:spcBef>
              <a:buNone/>
            </a:pPr>
            <a:r>
              <a:rPr lang="en-US" sz="1200" b="1" dirty="0">
                <a:latin typeface="Courier New" panose="02070309020205020404" pitchFamily="49" charset="0"/>
                <a:cs typeface="Courier New" panose="02070309020205020404" pitchFamily="49" charset="0"/>
              </a:rPr>
              <a:t>print("Eigenvalues of x = \n", evals)</a:t>
            </a:r>
          </a:p>
          <a:p>
            <a:pPr marL="0" indent="0">
              <a:lnSpc>
                <a:spcPct val="120000"/>
              </a:lnSpc>
              <a:spcBef>
                <a:spcPts val="0"/>
              </a:spcBef>
              <a:buNone/>
            </a:pPr>
            <a:r>
              <a:rPr lang="en-US" sz="1200" b="1" dirty="0">
                <a:latin typeface="Courier New" panose="02070309020205020404" pitchFamily="49" charset="0"/>
                <a:cs typeface="Courier New" panose="02070309020205020404" pitchFamily="49" charset="0"/>
              </a:rPr>
              <a:t>print("Eigenvectors of x = \n",</a:t>
            </a:r>
            <a:r>
              <a:rPr lang="en-US" sz="1200" b="1" dirty="0" err="1">
                <a:latin typeface="Courier New" panose="02070309020205020404" pitchFamily="49" charset="0"/>
                <a:cs typeface="Courier New" panose="02070309020205020404" pitchFamily="49" charset="0"/>
              </a:rPr>
              <a:t>evecs</a:t>
            </a:r>
            <a:r>
              <a:rPr lang="en-US" sz="1200" b="1" dirty="0">
                <a:latin typeface="Courier New" panose="02070309020205020404" pitchFamily="49" charset="0"/>
                <a:cs typeface="Courier New" panose="02070309020205020404" pitchFamily="49" charset="0"/>
              </a:rPr>
              <a:t>)</a:t>
            </a:r>
          </a:p>
          <a:p>
            <a:pPr marL="0" indent="0">
              <a:lnSpc>
                <a:spcPct val="120000"/>
              </a:lnSpc>
              <a:spcBef>
                <a:spcPts val="0"/>
              </a:spcBef>
              <a:buNone/>
            </a:pPr>
            <a:endParaRPr lang="en-US" sz="1200" b="1" dirty="0">
              <a:latin typeface="Courier New" panose="02070309020205020404" pitchFamily="49" charset="0"/>
              <a:cs typeface="Courier New" panose="02070309020205020404" pitchFamily="49" charset="0"/>
            </a:endParaRPr>
          </a:p>
          <a:p>
            <a:pPr marL="0" indent="0">
              <a:lnSpc>
                <a:spcPct val="120000"/>
              </a:lnSpc>
              <a:spcBef>
                <a:spcPts val="0"/>
              </a:spcBef>
              <a:buNone/>
            </a:pPr>
            <a:r>
              <a:rPr lang="en-US" sz="1200" b="1" dirty="0">
                <a:latin typeface="Courier New" panose="02070309020205020404" pitchFamily="49" charset="0"/>
                <a:cs typeface="Courier New" panose="02070309020205020404" pitchFamily="49" charset="0"/>
              </a:rPr>
              <a:t># Here is the transformation matrix</a:t>
            </a:r>
          </a:p>
          <a:p>
            <a:pPr marL="0" indent="0">
              <a:lnSpc>
                <a:spcPct val="120000"/>
              </a:lnSpc>
              <a:spcBef>
                <a:spcPts val="0"/>
              </a:spcBef>
              <a:buNone/>
            </a:pPr>
            <a:r>
              <a:rPr lang="en-US" sz="1200" b="1" dirty="0" err="1">
                <a:latin typeface="Courier New" panose="02070309020205020404" pitchFamily="49" charset="0"/>
                <a:cs typeface="Courier New" panose="02070309020205020404" pitchFamily="49" charset="0"/>
              </a:rPr>
              <a:t>dvals</a:t>
            </a:r>
            <a:r>
              <a:rPr lang="en-US" sz="1200" b="1" dirty="0">
                <a:latin typeface="Courier New" panose="02070309020205020404" pitchFamily="49" charset="0"/>
                <a:cs typeface="Courier New" panose="02070309020205020404" pitchFamily="49" charset="0"/>
              </a:rPr>
              <a:t> = 1.0 / </a:t>
            </a:r>
            <a:r>
              <a:rPr lang="en-US" sz="1200" b="1" dirty="0" err="1">
                <a:latin typeface="Courier New" panose="02070309020205020404" pitchFamily="49" charset="0"/>
                <a:cs typeface="Courier New" panose="02070309020205020404" pitchFamily="49" charset="0"/>
              </a:rPr>
              <a:t>numpy.sqrt</a:t>
            </a:r>
            <a:r>
              <a:rPr lang="en-US" sz="1200" b="1" dirty="0">
                <a:latin typeface="Courier New" panose="02070309020205020404" pitchFamily="49" charset="0"/>
                <a:cs typeface="Courier New" panose="02070309020205020404" pitchFamily="49" charset="0"/>
              </a:rPr>
              <a:t>(evals)</a:t>
            </a:r>
          </a:p>
          <a:p>
            <a:pPr marL="0" indent="0">
              <a:lnSpc>
                <a:spcPct val="120000"/>
              </a:lnSpc>
              <a:spcBef>
                <a:spcPts val="0"/>
              </a:spcBef>
              <a:buNone/>
            </a:pPr>
            <a:r>
              <a:rPr lang="en-US" sz="1200" b="1" dirty="0" err="1">
                <a:latin typeface="Courier New" panose="02070309020205020404" pitchFamily="49" charset="0"/>
                <a:cs typeface="Courier New" panose="02070309020205020404" pitchFamily="49" charset="0"/>
              </a:rPr>
              <a:t>transf</a:t>
            </a:r>
            <a:r>
              <a:rPr lang="en-US" sz="1200" b="1" dirty="0">
                <a:latin typeface="Courier New" panose="02070309020205020404" pitchFamily="49" charset="0"/>
                <a:cs typeface="Courier New" panose="02070309020205020404" pitchFamily="49" charset="0"/>
              </a:rPr>
              <a:t> = </a:t>
            </a:r>
            <a:r>
              <a:rPr lang="en-US" sz="1200" b="1" dirty="0" err="1">
                <a:latin typeface="Courier New" panose="02070309020205020404" pitchFamily="49" charset="0"/>
                <a:cs typeface="Courier New" panose="02070309020205020404" pitchFamily="49" charset="0"/>
              </a:rPr>
              <a:t>evecs</a:t>
            </a:r>
            <a:r>
              <a:rPr lang="en-US" sz="1200" b="1" dirty="0">
                <a:latin typeface="Courier New" panose="02070309020205020404" pitchFamily="49" charset="0"/>
                <a:cs typeface="Courier New" panose="02070309020205020404" pitchFamily="49" charset="0"/>
              </a:rPr>
              <a:t> * </a:t>
            </a:r>
            <a:r>
              <a:rPr lang="en-US" sz="1200" b="1" dirty="0" err="1">
                <a:latin typeface="Courier New" panose="02070309020205020404" pitchFamily="49" charset="0"/>
                <a:cs typeface="Courier New" panose="02070309020205020404" pitchFamily="49" charset="0"/>
              </a:rPr>
              <a:t>numpy.diagflat</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dvals</a:t>
            </a:r>
            <a:r>
              <a:rPr lang="en-US" sz="1200" b="1" dirty="0">
                <a:latin typeface="Courier New" panose="02070309020205020404" pitchFamily="49" charset="0"/>
                <a:cs typeface="Courier New" panose="02070309020205020404" pitchFamily="49" charset="0"/>
              </a:rPr>
              <a:t>)</a:t>
            </a:r>
          </a:p>
          <a:p>
            <a:pPr marL="0" indent="0">
              <a:lnSpc>
                <a:spcPct val="120000"/>
              </a:lnSpc>
              <a:spcBef>
                <a:spcPts val="0"/>
              </a:spcBef>
              <a:buNone/>
            </a:pPr>
            <a:r>
              <a:rPr lang="en-US" sz="1200" b="1" dirty="0">
                <a:latin typeface="Courier New" panose="02070309020205020404" pitchFamily="49" charset="0"/>
                <a:cs typeface="Courier New" panose="02070309020205020404" pitchFamily="49" charset="0"/>
              </a:rPr>
              <a:t>print("Transformation Matrix = \n", </a:t>
            </a:r>
            <a:r>
              <a:rPr lang="en-US" sz="1200" b="1" dirty="0" err="1">
                <a:latin typeface="Courier New" panose="02070309020205020404" pitchFamily="49" charset="0"/>
                <a:cs typeface="Courier New" panose="02070309020205020404" pitchFamily="49" charset="0"/>
              </a:rPr>
              <a:t>transf</a:t>
            </a:r>
            <a:r>
              <a:rPr lang="en-US" sz="1200" b="1" dirty="0">
                <a:latin typeface="Courier New" panose="02070309020205020404" pitchFamily="49" charset="0"/>
                <a:cs typeface="Courier New" panose="02070309020205020404" pitchFamily="49" charset="0"/>
              </a:rPr>
              <a:t>)</a:t>
            </a:r>
          </a:p>
          <a:p>
            <a:pPr marL="0" indent="0">
              <a:lnSpc>
                <a:spcPct val="120000"/>
              </a:lnSpc>
              <a:spcBef>
                <a:spcPts val="0"/>
              </a:spcBef>
              <a:buNone/>
            </a:pPr>
            <a:endParaRPr lang="en-US" sz="1200" b="1" dirty="0">
              <a:latin typeface="Courier New" panose="02070309020205020404" pitchFamily="49" charset="0"/>
              <a:cs typeface="Courier New" panose="02070309020205020404" pitchFamily="49" charset="0"/>
            </a:endParaRPr>
          </a:p>
          <a:p>
            <a:pPr marL="0" indent="0">
              <a:lnSpc>
                <a:spcPct val="120000"/>
              </a:lnSpc>
              <a:spcBef>
                <a:spcPts val="0"/>
              </a:spcBef>
              <a:buNone/>
            </a:pPr>
            <a:r>
              <a:rPr lang="en-US" sz="1200" b="1" dirty="0">
                <a:latin typeface="Courier New" panose="02070309020205020404" pitchFamily="49" charset="0"/>
                <a:cs typeface="Courier New" panose="02070309020205020404" pitchFamily="49" charset="0"/>
              </a:rPr>
              <a:t># Here is the transformed X</a:t>
            </a:r>
          </a:p>
          <a:p>
            <a:pPr marL="0" indent="0">
              <a:lnSpc>
                <a:spcPct val="120000"/>
              </a:lnSpc>
              <a:spcBef>
                <a:spcPts val="0"/>
              </a:spcBef>
              <a:buNone/>
            </a:pPr>
            <a:r>
              <a:rPr lang="en-US" sz="1200" b="1" dirty="0" err="1">
                <a:latin typeface="Courier New" panose="02070309020205020404" pitchFamily="49" charset="0"/>
                <a:cs typeface="Courier New" panose="02070309020205020404" pitchFamily="49" charset="0"/>
              </a:rPr>
              <a:t>transf_x</a:t>
            </a:r>
            <a:r>
              <a:rPr lang="en-US" sz="1200" b="1" dirty="0">
                <a:latin typeface="Courier New" panose="02070309020205020404" pitchFamily="49" charset="0"/>
                <a:cs typeface="Courier New" panose="02070309020205020404" pitchFamily="49" charset="0"/>
              </a:rPr>
              <a:t> = x * </a:t>
            </a:r>
            <a:r>
              <a:rPr lang="en-US" sz="1200" b="1" dirty="0" err="1">
                <a:latin typeface="Courier New" panose="02070309020205020404" pitchFamily="49" charset="0"/>
                <a:cs typeface="Courier New" panose="02070309020205020404" pitchFamily="49" charset="0"/>
              </a:rPr>
              <a:t>transf</a:t>
            </a:r>
            <a:r>
              <a:rPr lang="en-US" sz="1200" b="1" dirty="0">
                <a:latin typeface="Courier New" panose="02070309020205020404" pitchFamily="49" charset="0"/>
                <a:cs typeface="Courier New" panose="02070309020205020404" pitchFamily="49" charset="0"/>
              </a:rPr>
              <a:t>;</a:t>
            </a:r>
          </a:p>
          <a:p>
            <a:pPr marL="0" indent="0">
              <a:lnSpc>
                <a:spcPct val="120000"/>
              </a:lnSpc>
              <a:spcBef>
                <a:spcPts val="0"/>
              </a:spcBef>
              <a:buNone/>
            </a:pPr>
            <a:r>
              <a:rPr lang="en-US" sz="1200" b="1" dirty="0">
                <a:latin typeface="Courier New" panose="02070309020205020404" pitchFamily="49" charset="0"/>
                <a:cs typeface="Courier New" panose="02070309020205020404" pitchFamily="49" charset="0"/>
              </a:rPr>
              <a:t>print("The Transformed x = \n", </a:t>
            </a:r>
            <a:r>
              <a:rPr lang="en-US" sz="1200" b="1" dirty="0" err="1">
                <a:latin typeface="Courier New" panose="02070309020205020404" pitchFamily="49" charset="0"/>
                <a:cs typeface="Courier New" panose="02070309020205020404" pitchFamily="49" charset="0"/>
              </a:rPr>
              <a:t>transf_x</a:t>
            </a:r>
            <a:r>
              <a:rPr lang="en-US" sz="1200" b="1" dirty="0">
                <a:latin typeface="Courier New" panose="02070309020205020404" pitchFamily="49" charset="0"/>
                <a:cs typeface="Courier New" panose="02070309020205020404" pitchFamily="49" charset="0"/>
              </a:rPr>
              <a:t>)</a:t>
            </a:r>
          </a:p>
          <a:p>
            <a:pPr marL="0" indent="0">
              <a:lnSpc>
                <a:spcPct val="120000"/>
              </a:lnSpc>
              <a:spcBef>
                <a:spcPts val="0"/>
              </a:spcBef>
              <a:buNone/>
            </a:pPr>
            <a:endParaRPr lang="en-US" sz="1200" b="1" dirty="0">
              <a:latin typeface="Courier New" panose="02070309020205020404" pitchFamily="49" charset="0"/>
              <a:cs typeface="Courier New" panose="02070309020205020404" pitchFamily="49" charset="0"/>
            </a:endParaRPr>
          </a:p>
          <a:p>
            <a:pPr marL="0" indent="0">
              <a:lnSpc>
                <a:spcPct val="120000"/>
              </a:lnSpc>
              <a:spcBef>
                <a:spcPts val="0"/>
              </a:spcBef>
              <a:buNone/>
            </a:pPr>
            <a:r>
              <a:rPr lang="en-US" sz="1200" b="1" dirty="0">
                <a:latin typeface="Courier New" panose="02070309020205020404" pitchFamily="49" charset="0"/>
                <a:cs typeface="Courier New" panose="02070309020205020404" pitchFamily="49" charset="0"/>
              </a:rPr>
              <a:t># Check columns of transformed X</a:t>
            </a:r>
          </a:p>
          <a:p>
            <a:pPr marL="0" indent="0">
              <a:lnSpc>
                <a:spcPct val="120000"/>
              </a:lnSpc>
              <a:spcBef>
                <a:spcPts val="0"/>
              </a:spcBef>
              <a:buNone/>
            </a:pPr>
            <a:r>
              <a:rPr lang="en-US" sz="1200" b="1" dirty="0" err="1">
                <a:latin typeface="Courier New" panose="02070309020205020404" pitchFamily="49" charset="0"/>
                <a:cs typeface="Courier New" panose="02070309020205020404" pitchFamily="49" charset="0"/>
              </a:rPr>
              <a:t>xtx</a:t>
            </a:r>
            <a:r>
              <a:rPr lang="en-US" sz="1200" b="1" dirty="0">
                <a:latin typeface="Courier New" panose="02070309020205020404" pitchFamily="49" charset="0"/>
                <a:cs typeface="Courier New" panose="02070309020205020404" pitchFamily="49" charset="0"/>
              </a:rPr>
              <a:t> = </a:t>
            </a:r>
            <a:r>
              <a:rPr lang="en-US" sz="1200" b="1" dirty="0" err="1">
                <a:latin typeface="Courier New" panose="02070309020205020404" pitchFamily="49" charset="0"/>
                <a:cs typeface="Courier New" panose="02070309020205020404" pitchFamily="49" charset="0"/>
              </a:rPr>
              <a:t>transf_x.transpose</a:t>
            </a:r>
            <a:r>
              <a:rPr lang="en-US" sz="1200" b="1" dirty="0">
                <a:latin typeface="Courier New" panose="02070309020205020404" pitchFamily="49" charset="0"/>
                <a:cs typeface="Courier New" panose="02070309020205020404" pitchFamily="49" charset="0"/>
              </a:rPr>
              <a:t>() * </a:t>
            </a:r>
            <a:r>
              <a:rPr lang="en-US" sz="1200" b="1" dirty="0" err="1">
                <a:latin typeface="Courier New" panose="02070309020205020404" pitchFamily="49" charset="0"/>
                <a:cs typeface="Courier New" panose="02070309020205020404" pitchFamily="49" charset="0"/>
              </a:rPr>
              <a:t>transf_x</a:t>
            </a:r>
            <a:r>
              <a:rPr lang="en-US" sz="1200" b="1" dirty="0">
                <a:latin typeface="Courier New" panose="02070309020205020404" pitchFamily="49" charset="0"/>
                <a:cs typeface="Courier New" panose="02070309020205020404" pitchFamily="49" charset="0"/>
              </a:rPr>
              <a:t>;</a:t>
            </a:r>
          </a:p>
          <a:p>
            <a:pPr marL="0" indent="0">
              <a:lnSpc>
                <a:spcPct val="120000"/>
              </a:lnSpc>
              <a:spcBef>
                <a:spcPts val="0"/>
              </a:spcBef>
              <a:buNone/>
            </a:pPr>
            <a:r>
              <a:rPr lang="en-US" sz="1200" b="1" dirty="0">
                <a:latin typeface="Courier New" panose="02070309020205020404" pitchFamily="49" charset="0"/>
                <a:cs typeface="Courier New" panose="02070309020205020404" pitchFamily="49" charset="0"/>
              </a:rPr>
              <a:t>print("Expect an Identity Matrix = \n", </a:t>
            </a:r>
            <a:r>
              <a:rPr lang="en-US" sz="1200" b="1" dirty="0" err="1">
                <a:latin typeface="Courier New" panose="02070309020205020404" pitchFamily="49" charset="0"/>
                <a:cs typeface="Courier New" panose="02070309020205020404" pitchFamily="49" charset="0"/>
              </a:rPr>
              <a:t>xtx</a:t>
            </a:r>
            <a:r>
              <a:rPr lang="en-US" sz="1200" b="1" dirty="0">
                <a:latin typeface="Courier New" panose="02070309020205020404" pitchFamily="49" charset="0"/>
                <a:cs typeface="Courier New" panose="02070309020205020404" pitchFamily="49" charset="0"/>
              </a:rPr>
              <a:t>)</a:t>
            </a:r>
          </a:p>
          <a:p>
            <a:pPr marL="0" indent="0">
              <a:lnSpc>
                <a:spcPct val="120000"/>
              </a:lnSpc>
              <a:spcBef>
                <a:spcPts val="0"/>
              </a:spcBef>
              <a:buNone/>
            </a:pPr>
            <a:endParaRPr lang="en-US" sz="1200" b="1" dirty="0">
              <a:latin typeface="Courier New" panose="02070309020205020404" pitchFamily="49" charset="0"/>
              <a:cs typeface="Courier New" panose="02070309020205020404" pitchFamily="49" charset="0"/>
            </a:endParaRPr>
          </a:p>
          <a:p>
            <a:pPr marL="0" indent="0">
              <a:lnSpc>
                <a:spcPct val="120000"/>
              </a:lnSpc>
              <a:spcBef>
                <a:spcPts val="0"/>
              </a:spcBef>
              <a:buNone/>
            </a:pPr>
            <a:r>
              <a:rPr lang="en-US" sz="1200" b="1" dirty="0" err="1">
                <a:latin typeface="Courier New" panose="02070309020205020404" pitchFamily="49" charset="0"/>
                <a:cs typeface="Courier New" panose="02070309020205020404" pitchFamily="49" charset="0"/>
              </a:rPr>
              <a:t>nbrs</a:t>
            </a:r>
            <a:r>
              <a:rPr lang="en-US" sz="1200" b="1" dirty="0">
                <a:latin typeface="Courier New" panose="02070309020205020404" pitchFamily="49" charset="0"/>
                <a:cs typeface="Courier New" panose="02070309020205020404" pitchFamily="49" charset="0"/>
              </a:rPr>
              <a:t> = </a:t>
            </a:r>
            <a:r>
              <a:rPr lang="en-US" sz="1200" b="1" dirty="0" err="1">
                <a:latin typeface="Courier New" panose="02070309020205020404" pitchFamily="49" charset="0"/>
                <a:cs typeface="Courier New" panose="02070309020205020404" pitchFamily="49" charset="0"/>
              </a:rPr>
              <a:t>kNNSpec.fit</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transf_x</a:t>
            </a:r>
            <a:r>
              <a:rPr lang="en-US" sz="1200" b="1" dirty="0">
                <a:latin typeface="Courier New" panose="02070309020205020404" pitchFamily="49" charset="0"/>
                <a:cs typeface="Courier New" panose="02070309020205020404" pitchFamily="49" charset="0"/>
              </a:rPr>
              <a:t>)</a:t>
            </a:r>
          </a:p>
          <a:p>
            <a:pPr marL="0" indent="0">
              <a:lnSpc>
                <a:spcPct val="120000"/>
              </a:lnSpc>
              <a:spcBef>
                <a:spcPts val="0"/>
              </a:spcBef>
              <a:buNone/>
            </a:pPr>
            <a:r>
              <a:rPr lang="en-US" sz="1200" b="1" dirty="0">
                <a:latin typeface="Courier New" panose="02070309020205020404" pitchFamily="49" charset="0"/>
                <a:cs typeface="Courier New" panose="02070309020205020404" pitchFamily="49" charset="0"/>
              </a:rPr>
              <a:t>distances, indices = </a:t>
            </a:r>
            <a:r>
              <a:rPr lang="en-US" sz="1200" b="1" dirty="0" err="1">
                <a:latin typeface="Courier New" panose="02070309020205020404" pitchFamily="49" charset="0"/>
                <a:cs typeface="Courier New" panose="02070309020205020404" pitchFamily="49" charset="0"/>
              </a:rPr>
              <a:t>nbrs.kneighbors</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transf_x</a:t>
            </a:r>
            <a:r>
              <a:rPr lang="en-US" sz="1200" b="1" dirty="0">
                <a:latin typeface="Courier New" panose="02070309020205020404" pitchFamily="49" charset="0"/>
                <a:cs typeface="Courier New" panose="02070309020205020404" pitchFamily="49" charset="0"/>
              </a:rPr>
              <a:t>)</a:t>
            </a:r>
          </a:p>
          <a:p>
            <a:pPr marL="0" indent="0">
              <a:lnSpc>
                <a:spcPct val="120000"/>
              </a:lnSpc>
              <a:spcBef>
                <a:spcPts val="0"/>
              </a:spcBef>
              <a:buNone/>
            </a:pPr>
            <a:endParaRPr lang="en-US" sz="1400" b="1" dirty="0">
              <a:latin typeface="Courier New" panose="02070309020205020404" pitchFamily="49" charset="0"/>
              <a:cs typeface="Courier New" panose="02070309020205020404" pitchFamily="49" charset="0"/>
            </a:endParaRPr>
          </a:p>
        </p:txBody>
      </p:sp>
      <p:sp>
        <p:nvSpPr>
          <p:cNvPr id="4" name="Footer Placeholder 3">
            <a:extLst>
              <a:ext uri="{FF2B5EF4-FFF2-40B4-BE49-F238E27FC236}">
                <a16:creationId xmlns:a16="http://schemas.microsoft.com/office/drawing/2014/main" id="{154B720D-8B1B-40E5-9B8E-FBB76003E060}"/>
              </a:ext>
            </a:extLst>
          </p:cNvPr>
          <p:cNvSpPr>
            <a:spLocks noGrp="1"/>
          </p:cNvSpPr>
          <p:nvPr>
            <p:ph type="ftr" sz="quarter" idx="11"/>
          </p:nvPr>
        </p:nvSpPr>
        <p:spPr/>
        <p:txBody>
          <a:bodyPr/>
          <a:lstStyle/>
          <a:p>
            <a:r>
              <a:rPr lang="en-US"/>
              <a:t>Copyright © 2021 by Ming-Long Lam, Ph.D.</a:t>
            </a:r>
            <a:endParaRPr lang="en-US" dirty="0"/>
          </a:p>
        </p:txBody>
      </p:sp>
    </p:spTree>
    <p:extLst>
      <p:ext uri="{BB962C8B-B14F-4D97-AF65-F5344CB8AC3E}">
        <p14:creationId xmlns:p14="http://schemas.microsoft.com/office/powerpoint/2010/main" val="71423943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Orthonormalization</a:t>
            </a:r>
          </a:p>
        </p:txBody>
      </p:sp>
      <p:sp>
        <p:nvSpPr>
          <p:cNvPr id="7" name="Slide Number Placeholder 6"/>
          <p:cNvSpPr>
            <a:spLocks noGrp="1"/>
          </p:cNvSpPr>
          <p:nvPr>
            <p:ph type="sldNum" sz="quarter" idx="12"/>
          </p:nvPr>
        </p:nvSpPr>
        <p:spPr/>
        <p:txBody>
          <a:bodyPr/>
          <a:lstStyle/>
          <a:p>
            <a:fld id="{1C20BA80-1909-427C-B3BD-3DD8AEAFD5BE}" type="slidenum">
              <a:rPr lang="en-US" smtClean="0"/>
              <a:t>63</a:t>
            </a:fld>
            <a:endParaRPr lang="en-US" dirty="0"/>
          </a:p>
        </p:txBody>
      </p:sp>
      <p:sp>
        <p:nvSpPr>
          <p:cNvPr id="3" name="Content Placeholder 2"/>
          <p:cNvSpPr>
            <a:spLocks noGrp="1"/>
          </p:cNvSpPr>
          <p:nvPr>
            <p:ph idx="1"/>
          </p:nvPr>
        </p:nvSpPr>
        <p:spPr>
          <a:solidFill>
            <a:schemeClr val="accent6">
              <a:lumMod val="20000"/>
              <a:lumOff val="80000"/>
            </a:schemeClr>
          </a:solidFill>
          <a:ln w="19050">
            <a:solidFill>
              <a:schemeClr val="tx1"/>
            </a:solidFill>
          </a:ln>
        </p:spPr>
        <p:txBody>
          <a:bodyPr numCol="2">
            <a:noAutofit/>
          </a:bodyPr>
          <a:lstStyle/>
          <a:p>
            <a:pPr marL="0" indent="0">
              <a:lnSpc>
                <a:spcPct val="120000"/>
              </a:lnSpc>
              <a:spcBef>
                <a:spcPts val="0"/>
              </a:spcBef>
              <a:buNone/>
            </a:pPr>
            <a:r>
              <a:rPr lang="en-US" sz="1200" b="1" dirty="0">
                <a:latin typeface="Courier New" panose="02070309020205020404" pitchFamily="49" charset="0"/>
                <a:cs typeface="Courier New" panose="02070309020205020404" pitchFamily="49" charset="0"/>
              </a:rPr>
              <a:t>t(x) * x = </a:t>
            </a:r>
          </a:p>
          <a:p>
            <a:pPr marL="0" indent="0">
              <a:lnSpc>
                <a:spcPct val="120000"/>
              </a:lnSpc>
              <a:spcBef>
                <a:spcPts val="0"/>
              </a:spcBef>
              <a:buNone/>
            </a:pPr>
            <a:r>
              <a:rPr lang="en-US" sz="1200" b="1" dirty="0">
                <a:latin typeface="Courier New" panose="02070309020205020404" pitchFamily="49" charset="0"/>
                <a:cs typeface="Courier New" panose="02070309020205020404" pitchFamily="49" charset="0"/>
              </a:rPr>
              <a:t> [[518478936590   3219102117  48492493679]</a:t>
            </a:r>
          </a:p>
          <a:p>
            <a:pPr marL="0" indent="0">
              <a:lnSpc>
                <a:spcPct val="120000"/>
              </a:lnSpc>
              <a:spcBef>
                <a:spcPts val="0"/>
              </a:spcBef>
              <a:buNone/>
            </a:pPr>
            <a:r>
              <a:rPr lang="en-US" sz="1200" b="1" dirty="0">
                <a:latin typeface="Courier New" panose="02070309020205020404" pitchFamily="49" charset="0"/>
                <a:cs typeface="Courier New" panose="02070309020205020404" pitchFamily="49" charset="0"/>
              </a:rPr>
              <a:t>  [  3219102117     22151103    345284887]</a:t>
            </a:r>
          </a:p>
          <a:p>
            <a:pPr marL="0" indent="0">
              <a:lnSpc>
                <a:spcPct val="120000"/>
              </a:lnSpc>
              <a:spcBef>
                <a:spcPts val="0"/>
              </a:spcBef>
              <a:buNone/>
            </a:pPr>
            <a:r>
              <a:rPr lang="en-US" sz="1200" b="1" dirty="0">
                <a:latin typeface="Courier New" panose="02070309020205020404" pitchFamily="49" charset="0"/>
                <a:cs typeface="Courier New" panose="02070309020205020404" pitchFamily="49" charset="0"/>
              </a:rPr>
              <a:t>  [ 48492493679    345284887   5725124540]]</a:t>
            </a:r>
          </a:p>
          <a:p>
            <a:pPr marL="0" indent="0">
              <a:lnSpc>
                <a:spcPct val="120000"/>
              </a:lnSpc>
              <a:spcBef>
                <a:spcPts val="0"/>
              </a:spcBef>
              <a:buNone/>
            </a:pPr>
            <a:endParaRPr lang="en-US" sz="1200" b="1" dirty="0">
              <a:latin typeface="Courier New" panose="02070309020205020404" pitchFamily="49" charset="0"/>
              <a:cs typeface="Courier New" panose="02070309020205020404" pitchFamily="49" charset="0"/>
            </a:endParaRPr>
          </a:p>
          <a:p>
            <a:pPr marL="0" indent="0">
              <a:lnSpc>
                <a:spcPct val="120000"/>
              </a:lnSpc>
              <a:spcBef>
                <a:spcPts val="0"/>
              </a:spcBef>
              <a:buNone/>
            </a:pPr>
            <a:r>
              <a:rPr lang="en-US" sz="1200" b="1" dirty="0">
                <a:latin typeface="Courier New" panose="02070309020205020404" pitchFamily="49" charset="0"/>
                <a:cs typeface="Courier New" panose="02070309020205020404" pitchFamily="49" charset="0"/>
              </a:rPr>
              <a:t>Eigenvalues of x = </a:t>
            </a:r>
          </a:p>
          <a:p>
            <a:pPr marL="0" indent="0">
              <a:lnSpc>
                <a:spcPct val="120000"/>
              </a:lnSpc>
              <a:spcBef>
                <a:spcPts val="0"/>
              </a:spcBef>
              <a:buNone/>
            </a:pPr>
            <a:r>
              <a:rPr lang="en-US" sz="1200" b="1" dirty="0">
                <a:latin typeface="Courier New" panose="02070309020205020404" pitchFamily="49" charset="0"/>
                <a:cs typeface="Courier New" panose="02070309020205020404" pitchFamily="49" charset="0"/>
              </a:rPr>
              <a:t> [5.21119307e+05 1.18095293e+09 5.23044738e+11]</a:t>
            </a:r>
          </a:p>
          <a:p>
            <a:pPr marL="0" indent="0">
              <a:lnSpc>
                <a:spcPct val="120000"/>
              </a:lnSpc>
              <a:spcBef>
                <a:spcPts val="0"/>
              </a:spcBef>
              <a:buNone/>
            </a:pPr>
            <a:endParaRPr lang="en-US" sz="1200" b="1" dirty="0">
              <a:latin typeface="Courier New" panose="02070309020205020404" pitchFamily="49" charset="0"/>
              <a:cs typeface="Courier New" panose="02070309020205020404" pitchFamily="49" charset="0"/>
            </a:endParaRPr>
          </a:p>
          <a:p>
            <a:pPr marL="0" indent="0">
              <a:lnSpc>
                <a:spcPct val="120000"/>
              </a:lnSpc>
              <a:spcBef>
                <a:spcPts val="0"/>
              </a:spcBef>
              <a:buNone/>
            </a:pPr>
            <a:r>
              <a:rPr lang="en-US" sz="1200" b="1" dirty="0">
                <a:latin typeface="Courier New" panose="02070309020205020404" pitchFamily="49" charset="0"/>
                <a:cs typeface="Courier New" panose="02070309020205020404" pitchFamily="49" charset="0"/>
              </a:rPr>
              <a:t>Eigenvectors of x = </a:t>
            </a:r>
          </a:p>
          <a:p>
            <a:pPr marL="0" indent="0">
              <a:lnSpc>
                <a:spcPct val="120000"/>
              </a:lnSpc>
              <a:spcBef>
                <a:spcPts val="0"/>
              </a:spcBef>
              <a:buNone/>
            </a:pPr>
            <a:r>
              <a:rPr lang="en-US" sz="1200" b="1" dirty="0">
                <a:latin typeface="Courier New" panose="02070309020205020404" pitchFamily="49" charset="0"/>
                <a:cs typeface="Courier New" panose="02070309020205020404" pitchFamily="49" charset="0"/>
              </a:rPr>
              <a:t> [[ 0.00272996 -0.09349631 -0.99561588]</a:t>
            </a:r>
          </a:p>
          <a:p>
            <a:pPr marL="0" indent="0">
              <a:lnSpc>
                <a:spcPct val="120000"/>
              </a:lnSpc>
              <a:spcBef>
                <a:spcPts val="0"/>
              </a:spcBef>
              <a:buNone/>
            </a:pPr>
            <a:r>
              <a:rPr lang="en-US" sz="1200" b="1" dirty="0">
                <a:latin typeface="Courier New" panose="02070309020205020404" pitchFamily="49" charset="0"/>
                <a:cs typeface="Courier New" panose="02070309020205020404" pitchFamily="49" charset="0"/>
              </a:rPr>
              <a:t>  [-0.99930601  0.03673123 -0.00618944]</a:t>
            </a:r>
          </a:p>
          <a:p>
            <a:pPr marL="0" indent="0">
              <a:lnSpc>
                <a:spcPct val="120000"/>
              </a:lnSpc>
              <a:spcBef>
                <a:spcPts val="0"/>
              </a:spcBef>
              <a:buNone/>
            </a:pPr>
            <a:r>
              <a:rPr lang="en-US" sz="1200" b="1" dirty="0">
                <a:latin typeface="Courier New" panose="02070309020205020404" pitchFamily="49" charset="0"/>
                <a:cs typeface="Courier New" panose="02070309020205020404" pitchFamily="49" charset="0"/>
              </a:rPr>
              <a:t>  [ 0.03714888  0.99494184 -0.09333115]]</a:t>
            </a:r>
          </a:p>
          <a:p>
            <a:pPr marL="0" indent="0">
              <a:lnSpc>
                <a:spcPct val="120000"/>
              </a:lnSpc>
              <a:spcBef>
                <a:spcPts val="0"/>
              </a:spcBef>
              <a:buNone/>
            </a:pPr>
            <a:endParaRPr lang="en-US" sz="1200" b="1" dirty="0">
              <a:latin typeface="Courier New" panose="02070309020205020404" pitchFamily="49" charset="0"/>
              <a:cs typeface="Courier New" panose="02070309020205020404" pitchFamily="49" charset="0"/>
            </a:endParaRPr>
          </a:p>
          <a:p>
            <a:pPr marL="0" indent="0">
              <a:lnSpc>
                <a:spcPct val="120000"/>
              </a:lnSpc>
              <a:spcBef>
                <a:spcPts val="0"/>
              </a:spcBef>
              <a:buNone/>
            </a:pPr>
            <a:r>
              <a:rPr lang="en-US" sz="1200" b="1" dirty="0">
                <a:latin typeface="Courier New" panose="02070309020205020404" pitchFamily="49" charset="0"/>
                <a:cs typeface="Courier New" panose="02070309020205020404" pitchFamily="49" charset="0"/>
              </a:rPr>
              <a:t>Transformation Matrix = </a:t>
            </a:r>
          </a:p>
          <a:p>
            <a:pPr marL="0" indent="0">
              <a:lnSpc>
                <a:spcPct val="120000"/>
              </a:lnSpc>
              <a:spcBef>
                <a:spcPts val="0"/>
              </a:spcBef>
              <a:buNone/>
            </a:pPr>
            <a:r>
              <a:rPr lang="en-US" sz="1200" b="1" dirty="0">
                <a:latin typeface="Courier New" panose="02070309020205020404" pitchFamily="49" charset="0"/>
                <a:cs typeface="Courier New" panose="02070309020205020404" pitchFamily="49" charset="0"/>
              </a:rPr>
              <a:t> [[ 3.78170771e-06 -2.72068445e-06 -1.37664638e-06]</a:t>
            </a:r>
          </a:p>
          <a:p>
            <a:pPr marL="0" indent="0">
              <a:lnSpc>
                <a:spcPct val="120000"/>
              </a:lnSpc>
              <a:spcBef>
                <a:spcPts val="0"/>
              </a:spcBef>
              <a:buNone/>
            </a:pPr>
            <a:r>
              <a:rPr lang="en-US" sz="1200" b="1" dirty="0">
                <a:latin typeface="Courier New" panose="02070309020205020404" pitchFamily="49" charset="0"/>
                <a:cs typeface="Courier New" panose="02070309020205020404" pitchFamily="49" charset="0"/>
              </a:rPr>
              <a:t>  [-1.38429904e-03  1.06885585e-06 -8.55818530e-09]</a:t>
            </a:r>
          </a:p>
          <a:p>
            <a:pPr marL="0" indent="0">
              <a:lnSpc>
                <a:spcPct val="120000"/>
              </a:lnSpc>
              <a:spcBef>
                <a:spcPts val="0"/>
              </a:spcBef>
              <a:buNone/>
            </a:pPr>
            <a:r>
              <a:rPr lang="en-US" sz="1200" b="1" dirty="0">
                <a:latin typeface="Courier New" panose="02070309020205020404" pitchFamily="49" charset="0"/>
                <a:cs typeface="Courier New" panose="02070309020205020404" pitchFamily="49" charset="0"/>
              </a:rPr>
              <a:t>  [ 5.14608751e-05  2.89521886e-05 -1.29049758e-07]]</a:t>
            </a:r>
          </a:p>
          <a:p>
            <a:pPr marL="0" indent="0">
              <a:lnSpc>
                <a:spcPct val="120000"/>
              </a:lnSpc>
              <a:spcBef>
                <a:spcPts val="0"/>
              </a:spcBef>
              <a:buNone/>
            </a:pPr>
            <a:endParaRPr lang="en-US" sz="1200" b="1" dirty="0">
              <a:latin typeface="Courier New" panose="02070309020205020404" pitchFamily="49" charset="0"/>
              <a:cs typeface="Courier New" panose="02070309020205020404" pitchFamily="49" charset="0"/>
            </a:endParaRPr>
          </a:p>
          <a:p>
            <a:pPr marL="0" indent="0">
              <a:lnSpc>
                <a:spcPct val="120000"/>
              </a:lnSpc>
              <a:spcBef>
                <a:spcPts val="0"/>
              </a:spcBef>
              <a:buNone/>
            </a:pPr>
            <a:endParaRPr lang="en-US" sz="1200" b="1" dirty="0">
              <a:latin typeface="Courier New" panose="02070309020205020404" pitchFamily="49" charset="0"/>
              <a:cs typeface="Courier New" panose="02070309020205020404" pitchFamily="49" charset="0"/>
            </a:endParaRPr>
          </a:p>
          <a:p>
            <a:pPr marL="0" indent="0">
              <a:lnSpc>
                <a:spcPct val="120000"/>
              </a:lnSpc>
              <a:spcBef>
                <a:spcPts val="0"/>
              </a:spcBef>
              <a:buNone/>
            </a:pPr>
            <a:r>
              <a:rPr lang="en-US" sz="1200" b="1" dirty="0">
                <a:latin typeface="Courier New" panose="02070309020205020404" pitchFamily="49" charset="0"/>
                <a:cs typeface="Courier New" panose="02070309020205020404" pitchFamily="49" charset="0"/>
              </a:rPr>
              <a:t>The Transformed x = </a:t>
            </a:r>
          </a:p>
          <a:p>
            <a:pPr marL="0" indent="0">
              <a:lnSpc>
                <a:spcPct val="120000"/>
              </a:lnSpc>
              <a:spcBef>
                <a:spcPts val="0"/>
              </a:spcBef>
              <a:buNone/>
            </a:pPr>
            <a:r>
              <a:rPr lang="en-US" sz="1200" b="1" dirty="0">
                <a:latin typeface="Courier New" panose="02070309020205020404" pitchFamily="49" charset="0"/>
                <a:cs typeface="Courier New" panose="02070309020205020404" pitchFamily="49" charset="0"/>
              </a:rPr>
              <a:t> [[-0.0117161   0.03844998 -0.04646993]</a:t>
            </a:r>
          </a:p>
          <a:p>
            <a:pPr marL="0" indent="0">
              <a:lnSpc>
                <a:spcPct val="120000"/>
              </a:lnSpc>
              <a:spcBef>
                <a:spcPts val="0"/>
              </a:spcBef>
              <a:buNone/>
            </a:pPr>
            <a:r>
              <a:rPr lang="en-US" sz="1200" b="1" dirty="0">
                <a:latin typeface="Courier New" panose="02070309020205020404" pitchFamily="49" charset="0"/>
                <a:cs typeface="Courier New" panose="02070309020205020404" pitchFamily="49" charset="0"/>
              </a:rPr>
              <a:t>  [-0.05160776  0.02143814 -0.03031741]</a:t>
            </a:r>
          </a:p>
          <a:p>
            <a:pPr marL="0" indent="0">
              <a:lnSpc>
                <a:spcPct val="120000"/>
              </a:lnSpc>
              <a:spcBef>
                <a:spcPts val="0"/>
              </a:spcBef>
              <a:buNone/>
            </a:pPr>
            <a:r>
              <a:rPr lang="en-US" sz="1200" b="1" dirty="0">
                <a:latin typeface="Courier New" panose="02070309020205020404" pitchFamily="49" charset="0"/>
                <a:cs typeface="Courier New" panose="02070309020205020404" pitchFamily="49" charset="0"/>
              </a:rPr>
              <a:t>  [-0.01743343  0.02667263 -0.03434875]</a:t>
            </a:r>
          </a:p>
          <a:p>
            <a:pPr marL="0" indent="0">
              <a:lnSpc>
                <a:spcPct val="120000"/>
              </a:lnSpc>
              <a:spcBef>
                <a:spcPts val="0"/>
              </a:spcBef>
              <a:buNone/>
            </a:pPr>
            <a:r>
              <a:rPr lang="en-US" sz="1200" b="1" dirty="0">
                <a:latin typeface="Courier New" panose="02070309020205020404" pitchFamily="49" charset="0"/>
                <a:cs typeface="Courier New" panose="02070309020205020404" pitchFamily="49" charset="0"/>
              </a:rPr>
              <a:t>  ...</a:t>
            </a:r>
          </a:p>
          <a:p>
            <a:pPr marL="0" indent="0">
              <a:lnSpc>
                <a:spcPct val="120000"/>
              </a:lnSpc>
              <a:spcBef>
                <a:spcPts val="0"/>
              </a:spcBef>
              <a:buNone/>
            </a:pPr>
            <a:r>
              <a:rPr lang="en-US" sz="1200" b="1" dirty="0">
                <a:latin typeface="Courier New" panose="02070309020205020404" pitchFamily="49" charset="0"/>
                <a:cs typeface="Courier New" panose="02070309020205020404" pitchFamily="49" charset="0"/>
              </a:rPr>
              <a:t>  [-0.02200692 -0.0097789  -0.05908168]</a:t>
            </a:r>
          </a:p>
          <a:p>
            <a:pPr marL="0" indent="0">
              <a:lnSpc>
                <a:spcPct val="120000"/>
              </a:lnSpc>
              <a:spcBef>
                <a:spcPts val="0"/>
              </a:spcBef>
              <a:buNone/>
            </a:pPr>
            <a:r>
              <a:rPr lang="en-US" sz="1200" b="1" dirty="0">
                <a:latin typeface="Courier New" panose="02070309020205020404" pitchFamily="49" charset="0"/>
                <a:cs typeface="Courier New" panose="02070309020205020404" pitchFamily="49" charset="0"/>
              </a:rPr>
              <a:t>  [ 0.00307681  0.0148444  -0.03428758]</a:t>
            </a:r>
          </a:p>
          <a:p>
            <a:pPr marL="0" indent="0">
              <a:lnSpc>
                <a:spcPct val="120000"/>
              </a:lnSpc>
              <a:spcBef>
                <a:spcPts val="0"/>
              </a:spcBef>
              <a:buNone/>
            </a:pPr>
            <a:r>
              <a:rPr lang="en-US" sz="1200" b="1" dirty="0">
                <a:latin typeface="Courier New" panose="02070309020205020404" pitchFamily="49" charset="0"/>
                <a:cs typeface="Courier New" panose="02070309020205020404" pitchFamily="49" charset="0"/>
              </a:rPr>
              <a:t>  [ 0.03402063  0.02081924 -0.04607865]]</a:t>
            </a:r>
          </a:p>
          <a:p>
            <a:pPr marL="0" indent="0">
              <a:lnSpc>
                <a:spcPct val="120000"/>
              </a:lnSpc>
              <a:spcBef>
                <a:spcPts val="0"/>
              </a:spcBef>
              <a:buNone/>
            </a:pPr>
            <a:endParaRPr lang="en-US" sz="1200" b="1" dirty="0">
              <a:latin typeface="Courier New" panose="02070309020205020404" pitchFamily="49" charset="0"/>
              <a:cs typeface="Courier New" panose="02070309020205020404" pitchFamily="49" charset="0"/>
            </a:endParaRPr>
          </a:p>
          <a:p>
            <a:pPr marL="0" indent="0">
              <a:lnSpc>
                <a:spcPct val="120000"/>
              </a:lnSpc>
              <a:spcBef>
                <a:spcPts val="0"/>
              </a:spcBef>
              <a:buNone/>
            </a:pPr>
            <a:r>
              <a:rPr lang="en-US" sz="1200" b="1" dirty="0">
                <a:latin typeface="Courier New" panose="02070309020205020404" pitchFamily="49" charset="0"/>
                <a:cs typeface="Courier New" panose="02070309020205020404" pitchFamily="49" charset="0"/>
              </a:rPr>
              <a:t>Expect an Identity Matrix = </a:t>
            </a:r>
          </a:p>
          <a:p>
            <a:pPr marL="0" indent="0">
              <a:lnSpc>
                <a:spcPct val="120000"/>
              </a:lnSpc>
              <a:spcBef>
                <a:spcPts val="0"/>
              </a:spcBef>
              <a:buNone/>
            </a:pPr>
            <a:r>
              <a:rPr lang="en-US" sz="1200" b="1" dirty="0">
                <a:latin typeface="Courier New" panose="02070309020205020404" pitchFamily="49" charset="0"/>
                <a:cs typeface="Courier New" panose="02070309020205020404" pitchFamily="49" charset="0"/>
              </a:rPr>
              <a:t> [[ 1.00000000e+00 -1.10824544e-13 -3.82333054e-14]</a:t>
            </a:r>
          </a:p>
          <a:p>
            <a:pPr marL="0" indent="0">
              <a:lnSpc>
                <a:spcPct val="120000"/>
              </a:lnSpc>
              <a:spcBef>
                <a:spcPts val="0"/>
              </a:spcBef>
              <a:buNone/>
            </a:pPr>
            <a:r>
              <a:rPr lang="en-US" sz="1200" b="1" dirty="0">
                <a:latin typeface="Courier New" panose="02070309020205020404" pitchFamily="49" charset="0"/>
                <a:cs typeface="Courier New" panose="02070309020205020404" pitchFamily="49" charset="0"/>
              </a:rPr>
              <a:t>  [-1.10824544e-13  1.00000000e+00 -4.37150316e-16]</a:t>
            </a:r>
          </a:p>
          <a:p>
            <a:pPr marL="0" indent="0">
              <a:lnSpc>
                <a:spcPct val="120000"/>
              </a:lnSpc>
              <a:spcBef>
                <a:spcPts val="0"/>
              </a:spcBef>
              <a:buNone/>
            </a:pPr>
            <a:r>
              <a:rPr lang="en-US" sz="1200" b="1" dirty="0">
                <a:latin typeface="Courier New" panose="02070309020205020404" pitchFamily="49" charset="0"/>
                <a:cs typeface="Courier New" panose="02070309020205020404" pitchFamily="49" charset="0"/>
              </a:rPr>
              <a:t>  [-3.82333054e-14 -4.37150316e-16  1.00000000e+00]]</a:t>
            </a:r>
            <a:endParaRPr lang="en-US" sz="1400" b="1" dirty="0">
              <a:latin typeface="Courier New" panose="02070309020205020404" pitchFamily="49" charset="0"/>
              <a:cs typeface="Courier New" panose="02070309020205020404" pitchFamily="49" charset="0"/>
            </a:endParaRPr>
          </a:p>
        </p:txBody>
      </p:sp>
      <p:sp>
        <p:nvSpPr>
          <p:cNvPr id="4" name="Footer Placeholder 3">
            <a:extLst>
              <a:ext uri="{FF2B5EF4-FFF2-40B4-BE49-F238E27FC236}">
                <a16:creationId xmlns:a16="http://schemas.microsoft.com/office/drawing/2014/main" id="{D679F59E-A567-4881-9890-C28288CF5C09}"/>
              </a:ext>
            </a:extLst>
          </p:cNvPr>
          <p:cNvSpPr>
            <a:spLocks noGrp="1"/>
          </p:cNvSpPr>
          <p:nvPr>
            <p:ph type="ftr" sz="quarter" idx="11"/>
          </p:nvPr>
        </p:nvSpPr>
        <p:spPr/>
        <p:txBody>
          <a:bodyPr/>
          <a:lstStyle/>
          <a:p>
            <a:r>
              <a:rPr lang="en-US"/>
              <a:t>Copyright © 2021 by Ming-Long Lam, Ph.D.</a:t>
            </a:r>
            <a:endParaRPr lang="en-US" dirty="0"/>
          </a:p>
        </p:txBody>
      </p:sp>
    </p:spTree>
    <p:extLst>
      <p:ext uri="{BB962C8B-B14F-4D97-AF65-F5344CB8AC3E}">
        <p14:creationId xmlns:p14="http://schemas.microsoft.com/office/powerpoint/2010/main" val="64796231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Orthonormalized Training / Focal Data</a:t>
            </a:r>
          </a:p>
        </p:txBody>
      </p:sp>
      <p:sp>
        <p:nvSpPr>
          <p:cNvPr id="7" name="Slide Number Placeholder 6"/>
          <p:cNvSpPr>
            <a:spLocks noGrp="1"/>
          </p:cNvSpPr>
          <p:nvPr>
            <p:ph type="sldNum" sz="quarter" idx="12"/>
          </p:nvPr>
        </p:nvSpPr>
        <p:spPr/>
        <p:txBody>
          <a:bodyPr/>
          <a:lstStyle/>
          <a:p>
            <a:fld id="{1C20BA80-1909-427C-B3BD-3DD8AEAFD5BE}" type="slidenum">
              <a:rPr lang="en-US" smtClean="0"/>
              <a:t>64</a:t>
            </a:fld>
            <a:endParaRPr lang="en-US" dirty="0"/>
          </a:p>
        </p:txBody>
      </p:sp>
      <p:sp>
        <p:nvSpPr>
          <p:cNvPr id="3" name="Footer Placeholder 2">
            <a:extLst>
              <a:ext uri="{FF2B5EF4-FFF2-40B4-BE49-F238E27FC236}">
                <a16:creationId xmlns:a16="http://schemas.microsoft.com/office/drawing/2014/main" id="{F7E20FC2-A029-4DEB-A238-0EF0EF308C18}"/>
              </a:ext>
            </a:extLst>
          </p:cNvPr>
          <p:cNvSpPr>
            <a:spLocks noGrp="1"/>
          </p:cNvSpPr>
          <p:nvPr>
            <p:ph type="ftr" sz="quarter" idx="11"/>
          </p:nvPr>
        </p:nvSpPr>
        <p:spPr/>
        <p:txBody>
          <a:bodyPr/>
          <a:lstStyle/>
          <a:p>
            <a:r>
              <a:rPr lang="en-US"/>
              <a:t>Copyright © 2021 by Ming-Long Lam, Ph.D.</a:t>
            </a:r>
            <a:endParaRPr lang="en-US" dirty="0"/>
          </a:p>
        </p:txBody>
      </p:sp>
      <p:pic>
        <p:nvPicPr>
          <p:cNvPr id="5" name="Picture 4">
            <a:extLst>
              <a:ext uri="{FF2B5EF4-FFF2-40B4-BE49-F238E27FC236}">
                <a16:creationId xmlns:a16="http://schemas.microsoft.com/office/drawing/2014/main" id="{CEB33A86-B142-475D-84C2-D5F10D9955C5}"/>
              </a:ext>
            </a:extLst>
          </p:cNvPr>
          <p:cNvPicPr>
            <a:picLocks noChangeAspect="1"/>
          </p:cNvPicPr>
          <p:nvPr/>
        </p:nvPicPr>
        <p:blipFill>
          <a:blip r:embed="rId3"/>
          <a:stretch>
            <a:fillRect/>
          </a:stretch>
        </p:blipFill>
        <p:spPr>
          <a:xfrm>
            <a:off x="1580568" y="1384365"/>
            <a:ext cx="4105844" cy="4971985"/>
          </a:xfrm>
          <a:prstGeom prst="rect">
            <a:avLst/>
          </a:prstGeom>
        </p:spPr>
      </p:pic>
      <p:pic>
        <p:nvPicPr>
          <p:cNvPr id="6" name="Picture 5">
            <a:extLst>
              <a:ext uri="{FF2B5EF4-FFF2-40B4-BE49-F238E27FC236}">
                <a16:creationId xmlns:a16="http://schemas.microsoft.com/office/drawing/2014/main" id="{9EC746CB-31AF-4F33-B631-69B408637183}"/>
              </a:ext>
            </a:extLst>
          </p:cNvPr>
          <p:cNvPicPr>
            <a:picLocks noChangeAspect="1"/>
          </p:cNvPicPr>
          <p:nvPr/>
        </p:nvPicPr>
        <p:blipFill>
          <a:blip r:embed="rId4"/>
          <a:stretch>
            <a:fillRect/>
          </a:stretch>
        </p:blipFill>
        <p:spPr>
          <a:xfrm>
            <a:off x="5967412" y="2055813"/>
            <a:ext cx="4371975" cy="3286125"/>
          </a:xfrm>
          <a:prstGeom prst="rect">
            <a:avLst/>
          </a:prstGeom>
        </p:spPr>
      </p:pic>
    </p:spTree>
    <p:extLst>
      <p:ext uri="{BB962C8B-B14F-4D97-AF65-F5344CB8AC3E}">
        <p14:creationId xmlns:p14="http://schemas.microsoft.com/office/powerpoint/2010/main" val="197091369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Find Neighbors After Orthonormalization</a:t>
            </a:r>
          </a:p>
        </p:txBody>
      </p:sp>
      <p:sp>
        <p:nvSpPr>
          <p:cNvPr id="7" name="Slide Number Placeholder 6"/>
          <p:cNvSpPr>
            <a:spLocks noGrp="1"/>
          </p:cNvSpPr>
          <p:nvPr>
            <p:ph type="sldNum" sz="quarter" idx="12"/>
          </p:nvPr>
        </p:nvSpPr>
        <p:spPr/>
        <p:txBody>
          <a:bodyPr/>
          <a:lstStyle/>
          <a:p>
            <a:fld id="{1C20BA80-1909-427C-B3BD-3DD8AEAFD5BE}" type="slidenum">
              <a:rPr lang="en-US" smtClean="0"/>
              <a:t>65</a:t>
            </a:fld>
            <a:endParaRPr lang="en-US" dirty="0"/>
          </a:p>
        </p:txBody>
      </p:sp>
      <p:sp>
        <p:nvSpPr>
          <p:cNvPr id="3" name="Content Placeholder 2"/>
          <p:cNvSpPr>
            <a:spLocks noGrp="1"/>
          </p:cNvSpPr>
          <p:nvPr>
            <p:ph idx="1"/>
          </p:nvPr>
        </p:nvSpPr>
        <p:spPr>
          <a:solidFill>
            <a:schemeClr val="accent2">
              <a:lumMod val="20000"/>
              <a:lumOff val="80000"/>
            </a:schemeClr>
          </a:solidFill>
          <a:ln w="19050">
            <a:solidFill>
              <a:schemeClr val="tx1"/>
            </a:solidFill>
          </a:ln>
        </p:spPr>
        <p:txBody>
          <a:bodyPr numCol="1">
            <a:noAutofit/>
          </a:bodyPr>
          <a:lstStyle/>
          <a:p>
            <a:pPr marL="0" indent="0">
              <a:lnSpc>
                <a:spcPct val="120000"/>
              </a:lnSpc>
              <a:spcBef>
                <a:spcPts val="0"/>
              </a:spcBef>
              <a:buNone/>
            </a:pPr>
            <a:r>
              <a:rPr lang="en-US" sz="1400" b="1" dirty="0">
                <a:latin typeface="Courier New" panose="02070309020205020404" pitchFamily="49" charset="0"/>
                <a:cs typeface="Courier New" panose="02070309020205020404" pitchFamily="49" charset="0"/>
              </a:rPr>
              <a:t>focal = [[173560, 477, 3131],     # 334: Porsche 911 GT2 2dr</a:t>
            </a:r>
          </a:p>
          <a:p>
            <a:pPr marL="0" indent="0">
              <a:lnSpc>
                <a:spcPct val="120000"/>
              </a:lnSpc>
              <a:spcBef>
                <a:spcPts val="0"/>
              </a:spcBef>
              <a:buNone/>
            </a:pPr>
            <a:r>
              <a:rPr lang="en-US" sz="1400" b="1" dirty="0">
                <a:latin typeface="Courier New" panose="02070309020205020404" pitchFamily="49" charset="0"/>
                <a:cs typeface="Courier New" panose="02070309020205020404" pitchFamily="49" charset="0"/>
              </a:rPr>
              <a:t>         [119600, 493, 4473],     # 262: Mercedes-Benz CL600 2dr</a:t>
            </a:r>
          </a:p>
          <a:p>
            <a:pPr marL="0" indent="0">
              <a:lnSpc>
                <a:spcPct val="120000"/>
              </a:lnSpc>
              <a:spcBef>
                <a:spcPts val="0"/>
              </a:spcBef>
              <a:buNone/>
            </a:pPr>
            <a:r>
              <a:rPr lang="en-US" sz="1400" b="1" dirty="0">
                <a:latin typeface="Courier New" panose="02070309020205020404" pitchFamily="49" charset="0"/>
                <a:cs typeface="Courier New" panose="02070309020205020404" pitchFamily="49" charset="0"/>
              </a:rPr>
              <a:t>         [117854, 493, 4429],     # 271: Mercedes-Benz SL600 convertible 2dr</a:t>
            </a:r>
          </a:p>
          <a:p>
            <a:pPr marL="0" indent="0">
              <a:lnSpc>
                <a:spcPct val="120000"/>
              </a:lnSpc>
              <a:spcBef>
                <a:spcPts val="0"/>
              </a:spcBef>
              <a:buNone/>
            </a:pPr>
            <a:r>
              <a:rPr lang="en-US" sz="1400" b="1" dirty="0">
                <a:latin typeface="Courier New" panose="02070309020205020404" pitchFamily="49" charset="0"/>
                <a:cs typeface="Courier New" panose="02070309020205020404" pitchFamily="49" charset="0"/>
              </a:rPr>
              <a:t>         [113388, 493, 4235]]     # 270: Mercedes-Benz SL55 AMG 2dr</a:t>
            </a:r>
          </a:p>
          <a:p>
            <a:pPr marL="0" indent="0">
              <a:lnSpc>
                <a:spcPct val="120000"/>
              </a:lnSpc>
              <a:spcBef>
                <a:spcPts val="0"/>
              </a:spcBef>
              <a:buNone/>
            </a:pPr>
            <a:endParaRPr lang="en-US" sz="1400" b="1" dirty="0">
              <a:latin typeface="Courier New" panose="02070309020205020404" pitchFamily="49" charset="0"/>
              <a:cs typeface="Courier New" panose="02070309020205020404" pitchFamily="49" charset="0"/>
            </a:endParaRPr>
          </a:p>
          <a:p>
            <a:pPr marL="0" indent="0">
              <a:lnSpc>
                <a:spcPct val="120000"/>
              </a:lnSpc>
              <a:spcBef>
                <a:spcPts val="0"/>
              </a:spcBef>
              <a:buNone/>
            </a:pPr>
            <a:r>
              <a:rPr lang="en-US" sz="1400" b="1" dirty="0" err="1">
                <a:latin typeface="Courier New" panose="02070309020205020404" pitchFamily="49" charset="0"/>
                <a:cs typeface="Courier New" panose="02070309020205020404" pitchFamily="49" charset="0"/>
              </a:rPr>
              <a:t>transf_focal</a:t>
            </a:r>
            <a:r>
              <a:rPr lang="en-US" sz="1400" b="1" dirty="0">
                <a:latin typeface="Courier New" panose="02070309020205020404" pitchFamily="49" charset="0"/>
                <a:cs typeface="Courier New" panose="02070309020205020404" pitchFamily="49" charset="0"/>
              </a:rPr>
              <a:t> = focal * </a:t>
            </a:r>
            <a:r>
              <a:rPr lang="en-US" sz="1400" b="1" dirty="0" err="1">
                <a:latin typeface="Courier New" panose="02070309020205020404" pitchFamily="49" charset="0"/>
                <a:cs typeface="Courier New" panose="02070309020205020404" pitchFamily="49" charset="0"/>
              </a:rPr>
              <a:t>transf</a:t>
            </a:r>
            <a:r>
              <a:rPr lang="en-US" sz="1400" b="1" dirty="0">
                <a:latin typeface="Courier New" panose="02070309020205020404" pitchFamily="49" charset="0"/>
                <a:cs typeface="Courier New" panose="02070309020205020404" pitchFamily="49" charset="0"/>
              </a:rPr>
              <a:t>;</a:t>
            </a:r>
          </a:p>
          <a:p>
            <a:pPr marL="0" indent="0">
              <a:lnSpc>
                <a:spcPct val="120000"/>
              </a:lnSpc>
              <a:spcBef>
                <a:spcPts val="0"/>
              </a:spcBef>
              <a:buNone/>
            </a:pPr>
            <a:endParaRPr lang="en-US" sz="1400" b="1" dirty="0">
              <a:latin typeface="Courier New" panose="02070309020205020404" pitchFamily="49" charset="0"/>
              <a:cs typeface="Courier New" panose="02070309020205020404" pitchFamily="49" charset="0"/>
            </a:endParaRPr>
          </a:p>
          <a:p>
            <a:pPr marL="0" indent="0">
              <a:lnSpc>
                <a:spcPct val="120000"/>
              </a:lnSpc>
              <a:spcBef>
                <a:spcPts val="0"/>
              </a:spcBef>
              <a:buNone/>
            </a:pPr>
            <a:r>
              <a:rPr lang="en-US" sz="1400" b="1" dirty="0" err="1">
                <a:latin typeface="Courier New" panose="02070309020205020404" pitchFamily="49" charset="0"/>
                <a:cs typeface="Courier New" panose="02070309020205020404" pitchFamily="49" charset="0"/>
              </a:rPr>
              <a:t>myNeighbors_t</a:t>
            </a:r>
            <a:r>
              <a:rPr lang="en-US" sz="1400" b="1" dirty="0">
                <a:latin typeface="Courier New" panose="02070309020205020404" pitchFamily="49" charset="0"/>
                <a:cs typeface="Courier New" panose="02070309020205020404" pitchFamily="49" charset="0"/>
              </a:rPr>
              <a:t> = </a:t>
            </a:r>
            <a:r>
              <a:rPr lang="en-US" sz="1400" b="1" dirty="0" err="1">
                <a:latin typeface="Courier New" panose="02070309020205020404" pitchFamily="49" charset="0"/>
                <a:cs typeface="Courier New" panose="02070309020205020404" pitchFamily="49" charset="0"/>
              </a:rPr>
              <a:t>nbrs.kneighbors</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transf_focal</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return_distance</a:t>
            </a:r>
            <a:r>
              <a:rPr lang="en-US" sz="1400" b="1" dirty="0">
                <a:latin typeface="Courier New" panose="02070309020205020404" pitchFamily="49" charset="0"/>
                <a:cs typeface="Courier New" panose="02070309020205020404" pitchFamily="49" charset="0"/>
              </a:rPr>
              <a:t> = False)</a:t>
            </a:r>
          </a:p>
          <a:p>
            <a:pPr marL="0" indent="0">
              <a:lnSpc>
                <a:spcPct val="120000"/>
              </a:lnSpc>
              <a:spcBef>
                <a:spcPts val="0"/>
              </a:spcBef>
              <a:buNone/>
            </a:pPr>
            <a:r>
              <a:rPr lang="en-US" sz="1400" b="1" dirty="0">
                <a:latin typeface="Courier New" panose="02070309020205020404" pitchFamily="49" charset="0"/>
                <a:cs typeface="Courier New" panose="02070309020205020404" pitchFamily="49" charset="0"/>
              </a:rPr>
              <a:t>print("My Neighbors = \n", </a:t>
            </a:r>
            <a:r>
              <a:rPr lang="en-US" sz="1400" b="1" dirty="0" err="1">
                <a:latin typeface="Courier New" panose="02070309020205020404" pitchFamily="49" charset="0"/>
                <a:cs typeface="Courier New" panose="02070309020205020404" pitchFamily="49" charset="0"/>
              </a:rPr>
              <a:t>myNeighbors_t</a:t>
            </a:r>
            <a:r>
              <a:rPr lang="en-US" sz="1400" b="1" dirty="0">
                <a:latin typeface="Courier New" panose="02070309020205020404" pitchFamily="49" charset="0"/>
                <a:cs typeface="Courier New" panose="02070309020205020404" pitchFamily="49" charset="0"/>
              </a:rPr>
              <a:t>)</a:t>
            </a:r>
          </a:p>
          <a:p>
            <a:pPr marL="0" indent="0">
              <a:lnSpc>
                <a:spcPct val="120000"/>
              </a:lnSpc>
              <a:spcBef>
                <a:spcPts val="0"/>
              </a:spcBef>
              <a:buNone/>
            </a:pPr>
            <a:endParaRPr lang="en-US" sz="1400" b="1" dirty="0">
              <a:latin typeface="Courier New" panose="02070309020205020404" pitchFamily="49" charset="0"/>
              <a:cs typeface="Courier New" panose="02070309020205020404" pitchFamily="49" charset="0"/>
            </a:endParaRPr>
          </a:p>
          <a:p>
            <a:pPr marL="0" indent="0">
              <a:lnSpc>
                <a:spcPct val="120000"/>
              </a:lnSpc>
              <a:spcBef>
                <a:spcPts val="0"/>
              </a:spcBef>
              <a:buNone/>
            </a:pPr>
            <a:r>
              <a:rPr lang="en-US" sz="1400" b="1" dirty="0">
                <a:latin typeface="Courier New" panose="02070309020205020404" pitchFamily="49" charset="0"/>
                <a:cs typeface="Courier New" panose="02070309020205020404" pitchFamily="49" charset="0"/>
              </a:rPr>
              <a:t>My Neighbors = </a:t>
            </a:r>
          </a:p>
          <a:p>
            <a:pPr marL="0" indent="0">
              <a:lnSpc>
                <a:spcPct val="120000"/>
              </a:lnSpc>
              <a:spcBef>
                <a:spcPts val="0"/>
              </a:spcBef>
              <a:buNone/>
            </a:pPr>
            <a:r>
              <a:rPr lang="en-US" sz="1400" b="1" dirty="0">
                <a:latin typeface="Courier New" panose="02070309020205020404" pitchFamily="49" charset="0"/>
                <a:cs typeface="Courier New" panose="02070309020205020404" pitchFamily="49" charset="0"/>
              </a:rPr>
              <a:t>[[334 262 271 261]</a:t>
            </a:r>
          </a:p>
          <a:p>
            <a:pPr marL="0" indent="0">
              <a:lnSpc>
                <a:spcPct val="120000"/>
              </a:lnSpc>
              <a:spcBef>
                <a:spcPts val="0"/>
              </a:spcBef>
              <a:buNone/>
            </a:pPr>
            <a:r>
              <a:rPr lang="en-US" sz="1400" b="1" dirty="0">
                <a:latin typeface="Courier New" panose="02070309020205020404" pitchFamily="49" charset="0"/>
                <a:cs typeface="Courier New" panose="02070309020205020404" pitchFamily="49" charset="0"/>
              </a:rPr>
              <a:t> [262 271 270   6]    #</a:t>
            </a:r>
            <a:r>
              <a:rPr lang="pt-BR" sz="1400" b="1" dirty="0">
                <a:latin typeface="Courier New" panose="02070309020205020404" pitchFamily="49" charset="0"/>
                <a:cs typeface="Courier New" panose="02070309020205020404" pitchFamily="49" charset="0"/>
              </a:rPr>
              <a:t>   6 - Acura NSX coupe 2dr manual S [</a:t>
            </a:r>
            <a:r>
              <a:rPr lang="en-US" sz="1400" b="1" dirty="0">
                <a:latin typeface="Courier New" panose="02070309020205020404" pitchFamily="49" charset="0"/>
                <a:cs typeface="Courier New" panose="02070309020205020404" pitchFamily="49" charset="0"/>
              </a:rPr>
              <a:t>	79978, 290, 3153]</a:t>
            </a:r>
          </a:p>
          <a:p>
            <a:pPr marL="0" indent="0">
              <a:lnSpc>
                <a:spcPct val="120000"/>
              </a:lnSpc>
              <a:spcBef>
                <a:spcPts val="0"/>
              </a:spcBef>
              <a:buNone/>
            </a:pPr>
            <a:r>
              <a:rPr lang="en-US" sz="1400" b="1" dirty="0">
                <a:latin typeface="Courier New" panose="02070309020205020404" pitchFamily="49" charset="0"/>
                <a:cs typeface="Courier New" panose="02070309020205020404" pitchFamily="49" charset="0"/>
              </a:rPr>
              <a:t> [271 262 270 332]    # 332 - Porsche 911 Carrera 4S coupe 2dr (convert) [72206, 315, 3240]</a:t>
            </a:r>
          </a:p>
          <a:p>
            <a:pPr marL="0" indent="0">
              <a:lnSpc>
                <a:spcPct val="120000"/>
              </a:lnSpc>
              <a:spcBef>
                <a:spcPts val="0"/>
              </a:spcBef>
              <a:buNone/>
            </a:pPr>
            <a:r>
              <a:rPr lang="en-US" sz="1400" b="1" dirty="0">
                <a:latin typeface="Courier New" panose="02070309020205020404" pitchFamily="49" charset="0"/>
                <a:cs typeface="Courier New" panose="02070309020205020404" pitchFamily="49" charset="0"/>
              </a:rPr>
              <a:t> [270 271 262 200]]   # </a:t>
            </a:r>
            <a:r>
              <a:rPr lang="es-ES" sz="1400" b="1" dirty="0">
                <a:latin typeface="Courier New" panose="02070309020205020404" pitchFamily="49" charset="0"/>
                <a:cs typeface="Courier New" panose="02070309020205020404" pitchFamily="49" charset="0"/>
              </a:rPr>
              <a:t>200 - Jaguar XKR convertible 2dr [</a:t>
            </a:r>
            <a:r>
              <a:rPr lang="en-US" sz="1400" b="1" dirty="0">
                <a:latin typeface="Courier New" panose="02070309020205020404" pitchFamily="49" charset="0"/>
                <a:cs typeface="Courier New" panose="02070309020205020404" pitchFamily="49" charset="0"/>
              </a:rPr>
              <a:t>79226, 390, 4042]</a:t>
            </a:r>
          </a:p>
          <a:p>
            <a:pPr marL="0" indent="0">
              <a:lnSpc>
                <a:spcPct val="120000"/>
              </a:lnSpc>
              <a:spcBef>
                <a:spcPts val="0"/>
              </a:spcBef>
              <a:buNone/>
            </a:pPr>
            <a:endParaRPr lang="en-US" sz="1400" b="1" dirty="0">
              <a:latin typeface="Courier New" panose="02070309020205020404" pitchFamily="49" charset="0"/>
              <a:cs typeface="Courier New" panose="02070309020205020404" pitchFamily="49" charset="0"/>
            </a:endParaRPr>
          </a:p>
          <a:p>
            <a:pPr marL="0" indent="0">
              <a:lnSpc>
                <a:spcPct val="120000"/>
              </a:lnSpc>
              <a:spcBef>
                <a:spcPts val="0"/>
              </a:spcBef>
              <a:buNone/>
            </a:pPr>
            <a:endParaRPr lang="en-US" sz="1400" dirty="0">
              <a:latin typeface="SAS Monospace" panose="020B0609020202020204" pitchFamily="49" charset="0"/>
              <a:cs typeface="Courier New" panose="02070309020205020404" pitchFamily="49" charset="0"/>
            </a:endParaRPr>
          </a:p>
          <a:p>
            <a:pPr marL="0" indent="0">
              <a:lnSpc>
                <a:spcPct val="120000"/>
              </a:lnSpc>
              <a:spcBef>
                <a:spcPts val="0"/>
              </a:spcBef>
              <a:buNone/>
            </a:pPr>
            <a:endParaRPr lang="en-US" sz="1400" dirty="0">
              <a:latin typeface="SAS Monospace" panose="020B0609020202020204" pitchFamily="49" charset="0"/>
              <a:cs typeface="Courier New" panose="02070309020205020404" pitchFamily="49" charset="0"/>
            </a:endParaRPr>
          </a:p>
        </p:txBody>
      </p:sp>
      <p:sp>
        <p:nvSpPr>
          <p:cNvPr id="4" name="Footer Placeholder 3">
            <a:extLst>
              <a:ext uri="{FF2B5EF4-FFF2-40B4-BE49-F238E27FC236}">
                <a16:creationId xmlns:a16="http://schemas.microsoft.com/office/drawing/2014/main" id="{1CDAA824-13B3-4672-825D-7B1C5EE61A91}"/>
              </a:ext>
            </a:extLst>
          </p:cNvPr>
          <p:cNvSpPr>
            <a:spLocks noGrp="1"/>
          </p:cNvSpPr>
          <p:nvPr>
            <p:ph type="ftr" sz="quarter" idx="11"/>
          </p:nvPr>
        </p:nvSpPr>
        <p:spPr/>
        <p:txBody>
          <a:bodyPr/>
          <a:lstStyle/>
          <a:p>
            <a:r>
              <a:rPr lang="en-US"/>
              <a:t>Copyright © 2021 by Ming-Long Lam, Ph.D.</a:t>
            </a:r>
            <a:endParaRPr lang="en-US" dirty="0"/>
          </a:p>
        </p:txBody>
      </p:sp>
    </p:spTree>
    <p:extLst>
      <p:ext uri="{BB962C8B-B14F-4D97-AF65-F5344CB8AC3E}">
        <p14:creationId xmlns:p14="http://schemas.microsoft.com/office/powerpoint/2010/main" val="178013020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Supervised Classification</a:t>
            </a:r>
          </a:p>
        </p:txBody>
      </p:sp>
      <p:sp>
        <p:nvSpPr>
          <p:cNvPr id="7" name="Slide Number Placeholder 6"/>
          <p:cNvSpPr>
            <a:spLocks noGrp="1"/>
          </p:cNvSpPr>
          <p:nvPr>
            <p:ph type="sldNum" sz="quarter" idx="12"/>
          </p:nvPr>
        </p:nvSpPr>
        <p:spPr/>
        <p:txBody>
          <a:bodyPr/>
          <a:lstStyle/>
          <a:p>
            <a:fld id="{1C20BA80-1909-427C-B3BD-3DD8AEAFD5BE}" type="slidenum">
              <a:rPr lang="en-US" smtClean="0"/>
              <a:t>66</a:t>
            </a:fld>
            <a:endParaRPr lang="en-US" dirty="0"/>
          </a:p>
        </p:txBody>
      </p:sp>
      <p:sp>
        <p:nvSpPr>
          <p:cNvPr id="3" name="Content Placeholder 2"/>
          <p:cNvSpPr>
            <a:spLocks noGrp="1"/>
          </p:cNvSpPr>
          <p:nvPr>
            <p:ph idx="1"/>
          </p:nvPr>
        </p:nvSpPr>
        <p:spPr>
          <a:xfrm>
            <a:off x="838199" y="1825625"/>
            <a:ext cx="6703243" cy="4351338"/>
          </a:xfrm>
          <a:solidFill>
            <a:schemeClr val="accent2">
              <a:lumMod val="20000"/>
              <a:lumOff val="80000"/>
            </a:schemeClr>
          </a:solidFill>
          <a:ln w="19050">
            <a:solidFill>
              <a:schemeClr val="tx1"/>
            </a:solidFill>
          </a:ln>
        </p:spPr>
        <p:txBody>
          <a:bodyPr numCol="1">
            <a:noAutofit/>
          </a:bodyPr>
          <a:lstStyle/>
          <a:p>
            <a:pPr marL="0" indent="0">
              <a:lnSpc>
                <a:spcPct val="120000"/>
              </a:lnSpc>
              <a:spcBef>
                <a:spcPts val="0"/>
              </a:spcBef>
              <a:buNone/>
            </a:pPr>
            <a:r>
              <a:rPr lang="en-US" sz="1600" b="1" dirty="0">
                <a:latin typeface="Courier New" panose="02070309020205020404" pitchFamily="49" charset="0"/>
                <a:cs typeface="Courier New" panose="02070309020205020404" pitchFamily="49" charset="0"/>
              </a:rPr>
              <a:t>from </a:t>
            </a:r>
            <a:r>
              <a:rPr lang="en-US" sz="1600" b="1" dirty="0" err="1">
                <a:latin typeface="Courier New" panose="02070309020205020404" pitchFamily="49" charset="0"/>
                <a:cs typeface="Courier New" panose="02070309020205020404" pitchFamily="49" charset="0"/>
              </a:rPr>
              <a:t>sklearn.neighbors</a:t>
            </a:r>
            <a:r>
              <a:rPr lang="en-US" sz="1600" b="1" dirty="0">
                <a:latin typeface="Courier New" panose="02070309020205020404" pitchFamily="49" charset="0"/>
                <a:cs typeface="Courier New" panose="02070309020205020404" pitchFamily="49" charset="0"/>
              </a:rPr>
              <a:t> import </a:t>
            </a:r>
            <a:r>
              <a:rPr lang="en-US" sz="1600" b="1" dirty="0" err="1">
                <a:latin typeface="Courier New" panose="02070309020205020404" pitchFamily="49" charset="0"/>
                <a:cs typeface="Courier New" panose="02070309020205020404" pitchFamily="49" charset="0"/>
              </a:rPr>
              <a:t>KNeighborsClassifier</a:t>
            </a:r>
            <a:endParaRPr lang="en-US" sz="1600" b="1" dirty="0">
              <a:latin typeface="Courier New" panose="02070309020205020404" pitchFamily="49" charset="0"/>
              <a:cs typeface="Courier New" panose="02070309020205020404" pitchFamily="49" charset="0"/>
            </a:endParaRPr>
          </a:p>
          <a:p>
            <a:pPr marL="0" indent="0">
              <a:lnSpc>
                <a:spcPct val="120000"/>
              </a:lnSpc>
              <a:spcBef>
                <a:spcPts val="0"/>
              </a:spcBef>
              <a:buNone/>
            </a:pPr>
            <a:endParaRPr lang="en-US" sz="1600" b="1" dirty="0">
              <a:latin typeface="Courier New" panose="02070309020205020404" pitchFamily="49" charset="0"/>
              <a:cs typeface="Courier New" panose="02070309020205020404" pitchFamily="49" charset="0"/>
            </a:endParaRPr>
          </a:p>
          <a:p>
            <a:pPr marL="0" indent="0">
              <a:lnSpc>
                <a:spcPct val="120000"/>
              </a:lnSpc>
              <a:spcBef>
                <a:spcPts val="0"/>
              </a:spcBef>
              <a:buNone/>
            </a:pPr>
            <a:r>
              <a:rPr lang="en-US" sz="1600" b="1" dirty="0">
                <a:latin typeface="Courier New" panose="02070309020205020404" pitchFamily="49" charset="0"/>
                <a:cs typeface="Courier New" panose="02070309020205020404" pitchFamily="49" charset="0"/>
              </a:rPr>
              <a:t># Specify target: 0 = Asia, 1 = Europe, 2 = USA</a:t>
            </a:r>
          </a:p>
          <a:p>
            <a:pPr marL="0" indent="0">
              <a:lnSpc>
                <a:spcPct val="120000"/>
              </a:lnSpc>
              <a:spcBef>
                <a:spcPts val="0"/>
              </a:spcBef>
              <a:buNone/>
            </a:pPr>
            <a:r>
              <a:rPr lang="en-US" sz="1600" b="1" dirty="0">
                <a:latin typeface="Courier New" panose="02070309020205020404" pitchFamily="49" charset="0"/>
                <a:cs typeface="Courier New" panose="02070309020205020404" pitchFamily="49" charset="0"/>
              </a:rPr>
              <a:t>target = cars['Origin']</a:t>
            </a:r>
          </a:p>
          <a:p>
            <a:pPr marL="0" indent="0">
              <a:lnSpc>
                <a:spcPct val="120000"/>
              </a:lnSpc>
              <a:spcBef>
                <a:spcPts val="0"/>
              </a:spcBef>
              <a:buNone/>
            </a:pPr>
            <a:endParaRPr lang="en-US" sz="1600" b="1" dirty="0">
              <a:latin typeface="Courier New" panose="02070309020205020404" pitchFamily="49" charset="0"/>
              <a:cs typeface="Courier New" panose="02070309020205020404" pitchFamily="49" charset="0"/>
            </a:endParaRPr>
          </a:p>
          <a:p>
            <a:pPr marL="0" indent="0">
              <a:lnSpc>
                <a:spcPct val="120000"/>
              </a:lnSpc>
              <a:spcBef>
                <a:spcPts val="0"/>
              </a:spcBef>
              <a:buNone/>
            </a:pPr>
            <a:r>
              <a:rPr lang="en-US" sz="1600" b="1" dirty="0">
                <a:latin typeface="Courier New" panose="02070309020205020404" pitchFamily="49" charset="0"/>
                <a:cs typeface="Courier New" panose="02070309020205020404" pitchFamily="49" charset="0"/>
              </a:rPr>
              <a:t>neigh = </a:t>
            </a:r>
            <a:r>
              <a:rPr lang="en-US" sz="1600" b="1" dirty="0" err="1">
                <a:latin typeface="Courier New" panose="02070309020205020404" pitchFamily="49" charset="0"/>
                <a:cs typeface="Courier New" panose="02070309020205020404" pitchFamily="49" charset="0"/>
              </a:rPr>
              <a:t>KNeighborsClassifier</a:t>
            </a:r>
            <a:r>
              <a:rPr lang="en-US" sz="1600" b="1" dirty="0">
                <a:latin typeface="Courier New" panose="02070309020205020404" pitchFamily="49" charset="0"/>
                <a:cs typeface="Courier New" panose="02070309020205020404" pitchFamily="49" charset="0"/>
              </a:rPr>
              <a:t>(</a:t>
            </a:r>
            <a:r>
              <a:rPr lang="en-US" sz="1600" b="1" dirty="0" err="1">
                <a:latin typeface="Courier New" panose="02070309020205020404" pitchFamily="49" charset="0"/>
                <a:cs typeface="Courier New" panose="02070309020205020404" pitchFamily="49" charset="0"/>
              </a:rPr>
              <a:t>n_neighbors</a:t>
            </a:r>
            <a:r>
              <a:rPr lang="en-US" sz="1600" b="1" dirty="0">
                <a:latin typeface="Courier New" panose="02070309020205020404" pitchFamily="49" charset="0"/>
                <a:cs typeface="Courier New" panose="02070309020205020404" pitchFamily="49" charset="0"/>
              </a:rPr>
              <a:t>=4,</a:t>
            </a:r>
          </a:p>
          <a:p>
            <a:pPr marL="0" indent="0">
              <a:lnSpc>
                <a:spcPct val="120000"/>
              </a:lnSpc>
              <a:spcBef>
                <a:spcPts val="0"/>
              </a:spcBef>
              <a:buNone/>
            </a:pPr>
            <a:r>
              <a:rPr lang="en-US" sz="1600" b="1" dirty="0">
                <a:latin typeface="Courier New" panose="02070309020205020404" pitchFamily="49" charset="0"/>
                <a:cs typeface="Courier New" panose="02070309020205020404" pitchFamily="49" charset="0"/>
              </a:rPr>
              <a:t>        algorithm = 'brute', metric = '</a:t>
            </a:r>
            <a:r>
              <a:rPr lang="en-US" sz="1600" b="1" dirty="0" err="1">
                <a:latin typeface="Courier New" panose="02070309020205020404" pitchFamily="49" charset="0"/>
                <a:cs typeface="Courier New" panose="02070309020205020404" pitchFamily="49" charset="0"/>
              </a:rPr>
              <a:t>euclidean</a:t>
            </a:r>
            <a:r>
              <a:rPr lang="en-US" sz="1600" b="1" dirty="0">
                <a:latin typeface="Courier New" panose="02070309020205020404" pitchFamily="49" charset="0"/>
                <a:cs typeface="Courier New" panose="02070309020205020404" pitchFamily="49" charset="0"/>
              </a:rPr>
              <a:t>')</a:t>
            </a:r>
          </a:p>
          <a:p>
            <a:pPr marL="0" indent="0">
              <a:lnSpc>
                <a:spcPct val="120000"/>
              </a:lnSpc>
              <a:spcBef>
                <a:spcPts val="0"/>
              </a:spcBef>
              <a:buNone/>
            </a:pPr>
            <a:r>
              <a:rPr lang="en-US" sz="1600" b="1" dirty="0" err="1">
                <a:latin typeface="Courier New" panose="02070309020205020404" pitchFamily="49" charset="0"/>
                <a:cs typeface="Courier New" panose="02070309020205020404" pitchFamily="49" charset="0"/>
              </a:rPr>
              <a:t>nbrs</a:t>
            </a:r>
            <a:r>
              <a:rPr lang="en-US" sz="1600" b="1" dirty="0">
                <a:latin typeface="Courier New" panose="02070309020205020404" pitchFamily="49" charset="0"/>
                <a:cs typeface="Courier New" panose="02070309020205020404" pitchFamily="49" charset="0"/>
              </a:rPr>
              <a:t> = </a:t>
            </a:r>
            <a:r>
              <a:rPr lang="en-US" sz="1600" b="1" dirty="0" err="1">
                <a:latin typeface="Courier New" panose="02070309020205020404" pitchFamily="49" charset="0"/>
                <a:cs typeface="Courier New" panose="02070309020205020404" pitchFamily="49" charset="0"/>
              </a:rPr>
              <a:t>neigh.fit</a:t>
            </a:r>
            <a:r>
              <a:rPr lang="en-US" sz="1600" b="1" dirty="0">
                <a:latin typeface="Courier New" panose="02070309020205020404" pitchFamily="49" charset="0"/>
                <a:cs typeface="Courier New" panose="02070309020205020404" pitchFamily="49" charset="0"/>
              </a:rPr>
              <a:t>(</a:t>
            </a:r>
            <a:r>
              <a:rPr lang="en-US" sz="1600" b="1" dirty="0" err="1">
                <a:latin typeface="Courier New" panose="02070309020205020404" pitchFamily="49" charset="0"/>
                <a:cs typeface="Courier New" panose="02070309020205020404" pitchFamily="49" charset="0"/>
              </a:rPr>
              <a:t>trainData</a:t>
            </a:r>
            <a:r>
              <a:rPr lang="en-US" sz="1600" b="1" dirty="0">
                <a:latin typeface="Courier New" panose="02070309020205020404" pitchFamily="49" charset="0"/>
                <a:cs typeface="Courier New" panose="02070309020205020404" pitchFamily="49" charset="0"/>
              </a:rPr>
              <a:t>, target)</a:t>
            </a:r>
          </a:p>
          <a:p>
            <a:pPr marL="0" indent="0">
              <a:lnSpc>
                <a:spcPct val="120000"/>
              </a:lnSpc>
              <a:spcBef>
                <a:spcPts val="0"/>
              </a:spcBef>
              <a:buNone/>
            </a:pPr>
            <a:endParaRPr lang="en-US" sz="1600" b="1" dirty="0">
              <a:latin typeface="Courier New" panose="02070309020205020404" pitchFamily="49" charset="0"/>
              <a:cs typeface="Courier New" panose="02070309020205020404" pitchFamily="49" charset="0"/>
            </a:endParaRPr>
          </a:p>
          <a:p>
            <a:pPr marL="0" indent="0">
              <a:lnSpc>
                <a:spcPct val="120000"/>
              </a:lnSpc>
              <a:spcBef>
                <a:spcPts val="0"/>
              </a:spcBef>
              <a:buNone/>
            </a:pPr>
            <a:r>
              <a:rPr lang="en-US" sz="1600" b="1" dirty="0">
                <a:latin typeface="Courier New" panose="02070309020205020404" pitchFamily="49" charset="0"/>
                <a:cs typeface="Courier New" panose="02070309020205020404" pitchFamily="49" charset="0"/>
              </a:rPr>
              <a:t># See the classification probabilities</a:t>
            </a:r>
          </a:p>
          <a:p>
            <a:pPr marL="0" indent="0">
              <a:lnSpc>
                <a:spcPct val="120000"/>
              </a:lnSpc>
              <a:spcBef>
                <a:spcPts val="0"/>
              </a:spcBef>
              <a:buNone/>
            </a:pPr>
            <a:r>
              <a:rPr lang="en-US" sz="1600" b="1" dirty="0" err="1">
                <a:latin typeface="Courier New" panose="02070309020205020404" pitchFamily="49" charset="0"/>
                <a:cs typeface="Courier New" panose="02070309020205020404" pitchFamily="49" charset="0"/>
              </a:rPr>
              <a:t>class_prob</a:t>
            </a:r>
            <a:r>
              <a:rPr lang="en-US" sz="1600" b="1" dirty="0">
                <a:latin typeface="Courier New" panose="02070309020205020404" pitchFamily="49" charset="0"/>
                <a:cs typeface="Courier New" panose="02070309020205020404" pitchFamily="49" charset="0"/>
              </a:rPr>
              <a:t> = </a:t>
            </a:r>
            <a:r>
              <a:rPr lang="en-US" sz="1600" b="1" dirty="0" err="1">
                <a:latin typeface="Courier New" panose="02070309020205020404" pitchFamily="49" charset="0"/>
                <a:cs typeface="Courier New" panose="02070309020205020404" pitchFamily="49" charset="0"/>
              </a:rPr>
              <a:t>nbrs.predict_proba</a:t>
            </a:r>
            <a:r>
              <a:rPr lang="en-US" sz="1600" b="1" dirty="0">
                <a:latin typeface="Courier New" panose="02070309020205020404" pitchFamily="49" charset="0"/>
                <a:cs typeface="Courier New" panose="02070309020205020404" pitchFamily="49" charset="0"/>
              </a:rPr>
              <a:t>(</a:t>
            </a:r>
            <a:r>
              <a:rPr lang="en-US" sz="1600" b="1" dirty="0" err="1">
                <a:latin typeface="Courier New" panose="02070309020205020404" pitchFamily="49" charset="0"/>
                <a:cs typeface="Courier New" panose="02070309020205020404" pitchFamily="49" charset="0"/>
              </a:rPr>
              <a:t>trainData</a:t>
            </a:r>
            <a:r>
              <a:rPr lang="en-US" sz="1600" b="1" dirty="0">
                <a:latin typeface="Courier New" panose="02070309020205020404" pitchFamily="49" charset="0"/>
                <a:cs typeface="Courier New" panose="02070309020205020404" pitchFamily="49" charset="0"/>
              </a:rPr>
              <a:t>)</a:t>
            </a:r>
          </a:p>
          <a:p>
            <a:pPr marL="0" indent="0">
              <a:lnSpc>
                <a:spcPct val="120000"/>
              </a:lnSpc>
              <a:spcBef>
                <a:spcPts val="0"/>
              </a:spcBef>
              <a:buNone/>
            </a:pPr>
            <a:r>
              <a:rPr lang="en-US" sz="1600" b="1" dirty="0">
                <a:latin typeface="Courier New" panose="02070309020205020404" pitchFamily="49" charset="0"/>
                <a:cs typeface="Courier New" panose="02070309020205020404" pitchFamily="49" charset="0"/>
              </a:rPr>
              <a:t>print(</a:t>
            </a:r>
            <a:r>
              <a:rPr lang="en-US" sz="1600" b="1" dirty="0" err="1">
                <a:latin typeface="Courier New" panose="02070309020205020404" pitchFamily="49" charset="0"/>
                <a:cs typeface="Courier New" panose="02070309020205020404" pitchFamily="49" charset="0"/>
              </a:rPr>
              <a:t>class_prob</a:t>
            </a:r>
            <a:r>
              <a:rPr lang="en-US" sz="1600" b="1" dirty="0">
                <a:latin typeface="Courier New" panose="02070309020205020404" pitchFamily="49" charset="0"/>
                <a:cs typeface="Courier New" panose="02070309020205020404" pitchFamily="49" charset="0"/>
              </a:rPr>
              <a:t>)</a:t>
            </a:r>
          </a:p>
          <a:p>
            <a:pPr marL="0" indent="0">
              <a:lnSpc>
                <a:spcPct val="120000"/>
              </a:lnSpc>
              <a:spcBef>
                <a:spcPts val="0"/>
              </a:spcBef>
              <a:buNone/>
            </a:pPr>
            <a:endParaRPr lang="en-US" sz="1400" dirty="0">
              <a:latin typeface="SAS Monospace" panose="020B0609020202020204" pitchFamily="49" charset="0"/>
              <a:cs typeface="Courier New" panose="02070309020205020404" pitchFamily="49" charset="0"/>
            </a:endParaRPr>
          </a:p>
          <a:p>
            <a:pPr marL="0" indent="0">
              <a:lnSpc>
                <a:spcPct val="120000"/>
              </a:lnSpc>
              <a:spcBef>
                <a:spcPts val="0"/>
              </a:spcBef>
              <a:buNone/>
            </a:pPr>
            <a:endParaRPr lang="en-US" sz="1400" dirty="0">
              <a:latin typeface="SAS Monospace" panose="020B0609020202020204" pitchFamily="49" charset="0"/>
              <a:cs typeface="Courier New" panose="02070309020205020404" pitchFamily="49" charset="0"/>
            </a:endParaRPr>
          </a:p>
          <a:p>
            <a:pPr marL="0" indent="0">
              <a:lnSpc>
                <a:spcPct val="120000"/>
              </a:lnSpc>
              <a:spcBef>
                <a:spcPts val="0"/>
              </a:spcBef>
              <a:buNone/>
            </a:pPr>
            <a:endParaRPr lang="en-US" sz="1400" dirty="0">
              <a:latin typeface="SAS Monospace" panose="020B0609020202020204" pitchFamily="49" charset="0"/>
              <a:cs typeface="Courier New" panose="02070309020205020404" pitchFamily="49" charset="0"/>
            </a:endParaRPr>
          </a:p>
        </p:txBody>
      </p:sp>
      <p:pic>
        <p:nvPicPr>
          <p:cNvPr id="4" name="Picture 3">
            <a:extLst>
              <a:ext uri="{FF2B5EF4-FFF2-40B4-BE49-F238E27FC236}">
                <a16:creationId xmlns:a16="http://schemas.microsoft.com/office/drawing/2014/main" id="{36EFF065-A353-4C12-A685-63E029AD06FB}"/>
              </a:ext>
            </a:extLst>
          </p:cNvPr>
          <p:cNvPicPr>
            <a:picLocks noChangeAspect="1"/>
          </p:cNvPicPr>
          <p:nvPr/>
        </p:nvPicPr>
        <p:blipFill>
          <a:blip r:embed="rId3"/>
          <a:stretch>
            <a:fillRect/>
          </a:stretch>
        </p:blipFill>
        <p:spPr>
          <a:xfrm>
            <a:off x="7882879" y="730250"/>
            <a:ext cx="4094776" cy="5486400"/>
          </a:xfrm>
          <a:prstGeom prst="rect">
            <a:avLst/>
          </a:prstGeom>
        </p:spPr>
      </p:pic>
      <p:sp>
        <p:nvSpPr>
          <p:cNvPr id="8" name="Rectangle 7">
            <a:extLst>
              <a:ext uri="{FF2B5EF4-FFF2-40B4-BE49-F238E27FC236}">
                <a16:creationId xmlns:a16="http://schemas.microsoft.com/office/drawing/2014/main" id="{8A799E6E-F4B4-4726-BFC0-F961AD546B9F}"/>
              </a:ext>
            </a:extLst>
          </p:cNvPr>
          <p:cNvSpPr/>
          <p:nvPr/>
        </p:nvSpPr>
        <p:spPr>
          <a:xfrm>
            <a:off x="3546940" y="1411050"/>
            <a:ext cx="4099905" cy="369332"/>
          </a:xfrm>
          <a:prstGeom prst="rect">
            <a:avLst/>
          </a:prstGeom>
        </p:spPr>
        <p:txBody>
          <a:bodyPr wrap="none">
            <a:spAutoFit/>
          </a:bodyPr>
          <a:lstStyle/>
          <a:p>
            <a:r>
              <a:rPr lang="en-US" b="1" dirty="0"/>
              <a:t>Week 2 Nearest Neighbors Supervised.py</a:t>
            </a:r>
          </a:p>
        </p:txBody>
      </p:sp>
      <p:sp>
        <p:nvSpPr>
          <p:cNvPr id="5" name="Footer Placeholder 4">
            <a:extLst>
              <a:ext uri="{FF2B5EF4-FFF2-40B4-BE49-F238E27FC236}">
                <a16:creationId xmlns:a16="http://schemas.microsoft.com/office/drawing/2014/main" id="{1EAE9238-23CF-45F3-AEF8-B76C8B0E8EE5}"/>
              </a:ext>
            </a:extLst>
          </p:cNvPr>
          <p:cNvSpPr>
            <a:spLocks noGrp="1"/>
          </p:cNvSpPr>
          <p:nvPr>
            <p:ph type="ftr" sz="quarter" idx="11"/>
          </p:nvPr>
        </p:nvSpPr>
        <p:spPr/>
        <p:txBody>
          <a:bodyPr/>
          <a:lstStyle/>
          <a:p>
            <a:r>
              <a:rPr lang="en-US"/>
              <a:t>Copyright © 2021 by Ming-Long Lam, Ph.D.</a:t>
            </a:r>
            <a:endParaRPr lang="en-US" dirty="0"/>
          </a:p>
        </p:txBody>
      </p:sp>
    </p:spTree>
    <p:extLst>
      <p:ext uri="{BB962C8B-B14F-4D97-AF65-F5344CB8AC3E}">
        <p14:creationId xmlns:p14="http://schemas.microsoft.com/office/powerpoint/2010/main" val="238399106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Misclassification Rate</a:t>
            </a:r>
          </a:p>
        </p:txBody>
      </p:sp>
      <p:sp>
        <p:nvSpPr>
          <p:cNvPr id="7" name="Slide Number Placeholder 6"/>
          <p:cNvSpPr>
            <a:spLocks noGrp="1"/>
          </p:cNvSpPr>
          <p:nvPr>
            <p:ph type="sldNum" sz="quarter" idx="12"/>
          </p:nvPr>
        </p:nvSpPr>
        <p:spPr/>
        <p:txBody>
          <a:bodyPr/>
          <a:lstStyle/>
          <a:p>
            <a:fld id="{1C20BA80-1909-427C-B3BD-3DD8AEAFD5BE}" type="slidenum">
              <a:rPr lang="en-US" smtClean="0"/>
              <a:t>67</a:t>
            </a:fld>
            <a:endParaRPr lang="en-US" dirty="0"/>
          </a:p>
        </p:txBody>
      </p:sp>
      <p:sp>
        <p:nvSpPr>
          <p:cNvPr id="3" name="Content Placeholder 2"/>
          <p:cNvSpPr>
            <a:spLocks noGrp="1"/>
          </p:cNvSpPr>
          <p:nvPr>
            <p:ph idx="1"/>
          </p:nvPr>
        </p:nvSpPr>
        <p:spPr>
          <a:xfrm>
            <a:off x="838199" y="1825625"/>
            <a:ext cx="10276003" cy="3205162"/>
          </a:xfrm>
          <a:solidFill>
            <a:schemeClr val="accent2">
              <a:lumMod val="20000"/>
              <a:lumOff val="80000"/>
            </a:schemeClr>
          </a:solidFill>
          <a:ln w="19050">
            <a:solidFill>
              <a:schemeClr val="tx1"/>
            </a:solidFill>
          </a:ln>
        </p:spPr>
        <p:txBody>
          <a:bodyPr numCol="1">
            <a:noAutofit/>
          </a:bodyPr>
          <a:lstStyle/>
          <a:p>
            <a:pPr marL="0" indent="0">
              <a:lnSpc>
                <a:spcPct val="120000"/>
              </a:lnSpc>
              <a:spcBef>
                <a:spcPts val="0"/>
              </a:spcBef>
              <a:buNone/>
            </a:pPr>
            <a:r>
              <a:rPr lang="en-US" sz="1400" b="1" dirty="0">
                <a:latin typeface="Courier New" panose="02070309020205020404" pitchFamily="49" charset="0"/>
                <a:cs typeface="Courier New" panose="02070309020205020404" pitchFamily="49" charset="0"/>
              </a:rPr>
              <a:t># Calculate the Misclassification Rate</a:t>
            </a:r>
          </a:p>
          <a:p>
            <a:pPr marL="0" indent="0">
              <a:lnSpc>
                <a:spcPct val="120000"/>
              </a:lnSpc>
              <a:spcBef>
                <a:spcPts val="0"/>
              </a:spcBef>
              <a:buNone/>
            </a:pPr>
            <a:r>
              <a:rPr lang="en-US" sz="1400" b="1" dirty="0" err="1">
                <a:latin typeface="Courier New" panose="02070309020205020404" pitchFamily="49" charset="0"/>
                <a:cs typeface="Courier New" panose="02070309020205020404" pitchFamily="49" charset="0"/>
              </a:rPr>
              <a:t>targetClass</a:t>
            </a:r>
            <a:r>
              <a:rPr lang="en-US" sz="1400" b="1" dirty="0">
                <a:latin typeface="Courier New" panose="02070309020205020404" pitchFamily="49" charset="0"/>
                <a:cs typeface="Courier New" panose="02070309020205020404" pitchFamily="49" charset="0"/>
              </a:rPr>
              <a:t> = ['Asia', 'Europe', 'USA']</a:t>
            </a:r>
          </a:p>
          <a:p>
            <a:pPr marL="0" indent="0">
              <a:lnSpc>
                <a:spcPct val="120000"/>
              </a:lnSpc>
              <a:spcBef>
                <a:spcPts val="0"/>
              </a:spcBef>
              <a:buNone/>
            </a:pPr>
            <a:endParaRPr lang="en-US" sz="1400" b="1" dirty="0">
              <a:latin typeface="Courier New" panose="02070309020205020404" pitchFamily="49" charset="0"/>
              <a:cs typeface="Courier New" panose="02070309020205020404" pitchFamily="49" charset="0"/>
            </a:endParaRPr>
          </a:p>
          <a:p>
            <a:pPr marL="0" indent="0">
              <a:lnSpc>
                <a:spcPct val="120000"/>
              </a:lnSpc>
              <a:spcBef>
                <a:spcPts val="0"/>
              </a:spcBef>
              <a:buNone/>
            </a:pPr>
            <a:r>
              <a:rPr lang="en-US" sz="1400" b="1" dirty="0" err="1">
                <a:latin typeface="Courier New" panose="02070309020205020404" pitchFamily="49" charset="0"/>
                <a:cs typeface="Courier New" panose="02070309020205020404" pitchFamily="49" charset="0"/>
              </a:rPr>
              <a:t>nMissClass</a:t>
            </a:r>
            <a:r>
              <a:rPr lang="en-US" sz="1400" b="1" dirty="0">
                <a:latin typeface="Courier New" panose="02070309020205020404" pitchFamily="49" charset="0"/>
                <a:cs typeface="Courier New" panose="02070309020205020404" pitchFamily="49" charset="0"/>
              </a:rPr>
              <a:t> = 0</a:t>
            </a:r>
          </a:p>
          <a:p>
            <a:pPr marL="0" indent="0">
              <a:lnSpc>
                <a:spcPct val="120000"/>
              </a:lnSpc>
              <a:spcBef>
                <a:spcPts val="0"/>
              </a:spcBef>
              <a:buNone/>
            </a:pPr>
            <a:r>
              <a:rPr lang="en-US" sz="1400" b="1" dirty="0">
                <a:latin typeface="Courier New" panose="02070309020205020404" pitchFamily="49" charset="0"/>
                <a:cs typeface="Courier New" panose="02070309020205020404" pitchFamily="49" charset="0"/>
              </a:rPr>
              <a:t>for </a:t>
            </a:r>
            <a:r>
              <a:rPr lang="en-US" sz="1400" b="1" dirty="0" err="1">
                <a:latin typeface="Courier New" panose="02070309020205020404" pitchFamily="49" charset="0"/>
                <a:cs typeface="Courier New" panose="02070309020205020404" pitchFamily="49" charset="0"/>
              </a:rPr>
              <a:t>i</a:t>
            </a:r>
            <a:r>
              <a:rPr lang="en-US" sz="1400" b="1" dirty="0">
                <a:latin typeface="Courier New" panose="02070309020205020404" pitchFamily="49" charset="0"/>
                <a:cs typeface="Courier New" panose="02070309020205020404" pitchFamily="49" charset="0"/>
              </a:rPr>
              <a:t> in range(</a:t>
            </a:r>
            <a:r>
              <a:rPr lang="en-US" sz="1400" b="1" dirty="0" err="1">
                <a:latin typeface="Courier New" panose="02070309020205020404" pitchFamily="49" charset="0"/>
                <a:cs typeface="Courier New" panose="02070309020205020404" pitchFamily="49" charset="0"/>
              </a:rPr>
              <a:t>cars_wIndex.shape</a:t>
            </a:r>
            <a:r>
              <a:rPr lang="en-US" sz="1400" b="1" dirty="0">
                <a:latin typeface="Courier New" panose="02070309020205020404" pitchFamily="49" charset="0"/>
                <a:cs typeface="Courier New" panose="02070309020205020404" pitchFamily="49" charset="0"/>
              </a:rPr>
              <a:t>[0]):</a:t>
            </a:r>
          </a:p>
          <a:p>
            <a:pPr marL="0" indent="0">
              <a:lnSpc>
                <a:spcPct val="120000"/>
              </a:lnSpc>
              <a:spcBef>
                <a:spcPts val="0"/>
              </a:spcBef>
              <a:buNone/>
            </a:pPr>
            <a:r>
              <a:rPr lang="en-US" sz="1400" b="1" dirty="0">
                <a:latin typeface="Courier New" panose="02070309020205020404" pitchFamily="49" charset="0"/>
                <a:cs typeface="Courier New" panose="02070309020205020404" pitchFamily="49" charset="0"/>
              </a:rPr>
              <a:t>    j = </a:t>
            </a:r>
            <a:r>
              <a:rPr lang="en-US" sz="1400" b="1" dirty="0" err="1">
                <a:latin typeface="Courier New" panose="02070309020205020404" pitchFamily="49" charset="0"/>
                <a:cs typeface="Courier New" panose="02070309020205020404" pitchFamily="49" charset="0"/>
              </a:rPr>
              <a:t>numpy.argmax</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class_prob</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i</a:t>
            </a:r>
            <a:r>
              <a:rPr lang="en-US" sz="1400" b="1" dirty="0">
                <a:latin typeface="Courier New" panose="02070309020205020404" pitchFamily="49" charset="0"/>
                <a:cs typeface="Courier New" panose="02070309020205020404" pitchFamily="49" charset="0"/>
              </a:rPr>
              <a:t>][:])</a:t>
            </a:r>
          </a:p>
          <a:p>
            <a:pPr marL="0" indent="0">
              <a:lnSpc>
                <a:spcPct val="120000"/>
              </a:lnSpc>
              <a:spcBef>
                <a:spcPts val="0"/>
              </a:spcBef>
              <a:buNone/>
            </a:pP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predictClass</a:t>
            </a:r>
            <a:r>
              <a:rPr lang="en-US" sz="1400" b="1" dirty="0">
                <a:latin typeface="Courier New" panose="02070309020205020404" pitchFamily="49" charset="0"/>
                <a:cs typeface="Courier New" panose="02070309020205020404" pitchFamily="49" charset="0"/>
              </a:rPr>
              <a:t> = </a:t>
            </a:r>
            <a:r>
              <a:rPr lang="en-US" sz="1400" b="1" dirty="0" err="1">
                <a:latin typeface="Courier New" panose="02070309020205020404" pitchFamily="49" charset="0"/>
                <a:cs typeface="Courier New" panose="02070309020205020404" pitchFamily="49" charset="0"/>
              </a:rPr>
              <a:t>targetClass</a:t>
            </a:r>
            <a:r>
              <a:rPr lang="en-US" sz="1400" b="1" dirty="0">
                <a:latin typeface="Courier New" panose="02070309020205020404" pitchFamily="49" charset="0"/>
                <a:cs typeface="Courier New" panose="02070309020205020404" pitchFamily="49" charset="0"/>
              </a:rPr>
              <a:t>[j]</a:t>
            </a:r>
          </a:p>
          <a:p>
            <a:pPr marL="0" indent="0">
              <a:lnSpc>
                <a:spcPct val="120000"/>
              </a:lnSpc>
              <a:spcBef>
                <a:spcPts val="0"/>
              </a:spcBef>
              <a:buNone/>
            </a:pPr>
            <a:r>
              <a:rPr lang="en-US" sz="1400" b="1" dirty="0">
                <a:latin typeface="Courier New" panose="02070309020205020404" pitchFamily="49" charset="0"/>
                <a:cs typeface="Courier New" panose="02070309020205020404" pitchFamily="49" charset="0"/>
              </a:rPr>
              <a:t>    if (</a:t>
            </a:r>
            <a:r>
              <a:rPr lang="en-US" sz="1400" b="1" dirty="0" err="1">
                <a:latin typeface="Courier New" panose="02070309020205020404" pitchFamily="49" charset="0"/>
                <a:cs typeface="Courier New" panose="02070309020205020404" pitchFamily="49" charset="0"/>
              </a:rPr>
              <a:t>predictClass</a:t>
            </a:r>
            <a:r>
              <a:rPr lang="en-US" sz="1400" b="1" dirty="0">
                <a:latin typeface="Courier New" panose="02070309020205020404" pitchFamily="49" charset="0"/>
                <a:cs typeface="Courier New" panose="02070309020205020404" pitchFamily="49" charset="0"/>
              </a:rPr>
              <a:t> != </a:t>
            </a:r>
            <a:r>
              <a:rPr lang="en-US" sz="1400" b="1" dirty="0" err="1">
                <a:latin typeface="Courier New" panose="02070309020205020404" pitchFamily="49" charset="0"/>
                <a:cs typeface="Courier New" panose="02070309020205020404" pitchFamily="49" charset="0"/>
              </a:rPr>
              <a:t>target.iloc</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i</a:t>
            </a:r>
            <a:r>
              <a:rPr lang="en-US" sz="1400" b="1" dirty="0">
                <a:latin typeface="Courier New" panose="02070309020205020404" pitchFamily="49" charset="0"/>
                <a:cs typeface="Courier New" panose="02070309020205020404" pitchFamily="49" charset="0"/>
              </a:rPr>
              <a:t>]):</a:t>
            </a:r>
          </a:p>
          <a:p>
            <a:pPr marL="0" indent="0">
              <a:lnSpc>
                <a:spcPct val="120000"/>
              </a:lnSpc>
              <a:spcBef>
                <a:spcPts val="0"/>
              </a:spcBef>
              <a:buNone/>
            </a:pP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nMissClass</a:t>
            </a:r>
            <a:r>
              <a:rPr lang="en-US" sz="1400" b="1" dirty="0">
                <a:latin typeface="Courier New" panose="02070309020205020404" pitchFamily="49" charset="0"/>
                <a:cs typeface="Courier New" panose="02070309020205020404" pitchFamily="49" charset="0"/>
              </a:rPr>
              <a:t> += 1</a:t>
            </a:r>
          </a:p>
          <a:p>
            <a:pPr marL="0" indent="0">
              <a:lnSpc>
                <a:spcPct val="120000"/>
              </a:lnSpc>
              <a:spcBef>
                <a:spcPts val="0"/>
              </a:spcBef>
              <a:buNone/>
            </a:pPr>
            <a:endParaRPr lang="en-US" sz="1400" b="1" dirty="0">
              <a:latin typeface="Courier New" panose="02070309020205020404" pitchFamily="49" charset="0"/>
              <a:cs typeface="Courier New" panose="02070309020205020404" pitchFamily="49" charset="0"/>
            </a:endParaRPr>
          </a:p>
          <a:p>
            <a:pPr marL="0" indent="0">
              <a:lnSpc>
                <a:spcPct val="120000"/>
              </a:lnSpc>
              <a:spcBef>
                <a:spcPts val="0"/>
              </a:spcBef>
              <a:buNone/>
            </a:pPr>
            <a:r>
              <a:rPr lang="en-US" sz="1400" b="1" dirty="0" err="1">
                <a:latin typeface="Courier New" panose="02070309020205020404" pitchFamily="49" charset="0"/>
                <a:cs typeface="Courier New" panose="02070309020205020404" pitchFamily="49" charset="0"/>
              </a:rPr>
              <a:t>rateMissClass</a:t>
            </a:r>
            <a:r>
              <a:rPr lang="en-US" sz="1400" b="1" dirty="0">
                <a:latin typeface="Courier New" panose="02070309020205020404" pitchFamily="49" charset="0"/>
                <a:cs typeface="Courier New" panose="02070309020205020404" pitchFamily="49" charset="0"/>
              </a:rPr>
              <a:t> = </a:t>
            </a:r>
            <a:r>
              <a:rPr lang="en-US" sz="1400" b="1" dirty="0" err="1">
                <a:latin typeface="Courier New" panose="02070309020205020404" pitchFamily="49" charset="0"/>
                <a:cs typeface="Courier New" panose="02070309020205020404" pitchFamily="49" charset="0"/>
              </a:rPr>
              <a:t>nMissClass</a:t>
            </a:r>
            <a:r>
              <a:rPr lang="en-US" sz="1400" b="1" dirty="0">
                <a:latin typeface="Courier New" panose="02070309020205020404" pitchFamily="49" charset="0"/>
                <a:cs typeface="Courier New" panose="02070309020205020404" pitchFamily="49" charset="0"/>
              </a:rPr>
              <a:t> / </a:t>
            </a:r>
            <a:r>
              <a:rPr lang="en-US" sz="1400" b="1" dirty="0" err="1">
                <a:latin typeface="Courier New" panose="02070309020205020404" pitchFamily="49" charset="0"/>
                <a:cs typeface="Courier New" panose="02070309020205020404" pitchFamily="49" charset="0"/>
              </a:rPr>
              <a:t>cars_wIndex.shape</a:t>
            </a:r>
            <a:r>
              <a:rPr lang="en-US" sz="1400" b="1" dirty="0">
                <a:latin typeface="Courier New" panose="02070309020205020404" pitchFamily="49" charset="0"/>
                <a:cs typeface="Courier New" panose="02070309020205020404" pitchFamily="49" charset="0"/>
              </a:rPr>
              <a:t>[0]</a:t>
            </a:r>
          </a:p>
          <a:p>
            <a:pPr marL="0" indent="0">
              <a:lnSpc>
                <a:spcPct val="120000"/>
              </a:lnSpc>
              <a:spcBef>
                <a:spcPts val="0"/>
              </a:spcBef>
              <a:buNone/>
            </a:pPr>
            <a:r>
              <a:rPr lang="en-US" sz="1400" b="1" dirty="0">
                <a:latin typeface="Courier New" panose="02070309020205020404" pitchFamily="49" charset="0"/>
                <a:cs typeface="Courier New" panose="02070309020205020404" pitchFamily="49" charset="0"/>
              </a:rPr>
              <a:t>print('Misclassification Rate = ', </a:t>
            </a:r>
            <a:r>
              <a:rPr lang="en-US" sz="1400" b="1" dirty="0" err="1">
                <a:latin typeface="Courier New" panose="02070309020205020404" pitchFamily="49" charset="0"/>
                <a:cs typeface="Courier New" panose="02070309020205020404" pitchFamily="49" charset="0"/>
              </a:rPr>
              <a:t>rateMissClass</a:t>
            </a:r>
            <a:r>
              <a:rPr lang="en-US" sz="1400" b="1" dirty="0">
                <a:latin typeface="Courier New" panose="02070309020205020404" pitchFamily="49" charset="0"/>
                <a:cs typeface="Courier New" panose="02070309020205020404" pitchFamily="49" charset="0"/>
              </a:rPr>
              <a:t>)</a:t>
            </a:r>
          </a:p>
        </p:txBody>
      </p:sp>
      <p:sp>
        <p:nvSpPr>
          <p:cNvPr id="4" name="Footer Placeholder 3">
            <a:extLst>
              <a:ext uri="{FF2B5EF4-FFF2-40B4-BE49-F238E27FC236}">
                <a16:creationId xmlns:a16="http://schemas.microsoft.com/office/drawing/2014/main" id="{01442CB1-30EC-46BA-A801-E9DA7D599C03}"/>
              </a:ext>
            </a:extLst>
          </p:cNvPr>
          <p:cNvSpPr>
            <a:spLocks noGrp="1"/>
          </p:cNvSpPr>
          <p:nvPr>
            <p:ph type="ftr" sz="quarter" idx="11"/>
          </p:nvPr>
        </p:nvSpPr>
        <p:spPr/>
        <p:txBody>
          <a:bodyPr/>
          <a:lstStyle/>
          <a:p>
            <a:r>
              <a:rPr lang="en-US"/>
              <a:t>Copyright © 2021 by Ming-Long Lam, Ph.D.</a:t>
            </a:r>
            <a:endParaRPr lang="en-US" dirty="0"/>
          </a:p>
        </p:txBody>
      </p:sp>
      <p:sp>
        <p:nvSpPr>
          <p:cNvPr id="5" name="TextBox 4">
            <a:extLst>
              <a:ext uri="{FF2B5EF4-FFF2-40B4-BE49-F238E27FC236}">
                <a16:creationId xmlns:a16="http://schemas.microsoft.com/office/drawing/2014/main" id="{24C7994F-0555-4A87-9145-AC2E92505487}"/>
              </a:ext>
            </a:extLst>
          </p:cNvPr>
          <p:cNvSpPr txBox="1"/>
          <p:nvPr/>
        </p:nvSpPr>
        <p:spPr>
          <a:xfrm>
            <a:off x="838199" y="5365102"/>
            <a:ext cx="10246567" cy="646331"/>
          </a:xfrm>
          <a:prstGeom prst="rect">
            <a:avLst/>
          </a:prstGeom>
          <a:solidFill>
            <a:schemeClr val="accent6">
              <a:lumMod val="20000"/>
              <a:lumOff val="80000"/>
            </a:schemeClr>
          </a:solidFill>
          <a:ln w="19050">
            <a:solidFill>
              <a:schemeClr val="tx1"/>
            </a:solidFill>
          </a:ln>
        </p:spPr>
        <p:txBody>
          <a:bodyPr wrap="square" rtlCol="0" anchor="ctr">
            <a:spAutoFit/>
          </a:bodyPr>
          <a:lstStyle/>
          <a:p>
            <a:r>
              <a:rPr lang="en-US" b="1" dirty="0">
                <a:latin typeface="SAS Monospace" panose="020B0609020202020204" pitchFamily="49" charset="0"/>
                <a:cs typeface="Courier New" panose="02070309020205020404" pitchFamily="49" charset="0"/>
              </a:rPr>
              <a:t>Misclassification Rate =  0.32009345794392524</a:t>
            </a:r>
          </a:p>
          <a:p>
            <a:endParaRPr lang="en-US" dirty="0"/>
          </a:p>
        </p:txBody>
      </p:sp>
    </p:spTree>
    <p:extLst>
      <p:ext uri="{BB962C8B-B14F-4D97-AF65-F5344CB8AC3E}">
        <p14:creationId xmlns:p14="http://schemas.microsoft.com/office/powerpoint/2010/main" val="418703347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Python SKLEARN Nearest Neighbors</a:t>
            </a:r>
          </a:p>
        </p:txBody>
      </p:sp>
      <p:sp>
        <p:nvSpPr>
          <p:cNvPr id="3" name="Content Placeholder 2"/>
          <p:cNvSpPr>
            <a:spLocks noGrp="1"/>
          </p:cNvSpPr>
          <p:nvPr>
            <p:ph idx="1"/>
          </p:nvPr>
        </p:nvSpPr>
        <p:spPr/>
        <p:txBody>
          <a:bodyPr>
            <a:normAutofit fontScale="92500" lnSpcReduction="10000"/>
          </a:bodyPr>
          <a:lstStyle/>
          <a:p>
            <a:pPr marL="0" indent="0">
              <a:buNone/>
            </a:pPr>
            <a:r>
              <a:rPr lang="en-US" sz="2600" dirty="0">
                <a:hlinkClick r:id="rId3"/>
              </a:rPr>
              <a:t>http://scikit-learn.org/stable/modules/neighbors.html#unsupervised-neighbors</a:t>
            </a:r>
            <a:r>
              <a:rPr lang="en-US" sz="2600" dirty="0"/>
              <a:t> </a:t>
            </a:r>
          </a:p>
          <a:p>
            <a:pPr marL="0" indent="0">
              <a:buNone/>
            </a:pPr>
            <a:endParaRPr lang="en-US" b="1" dirty="0"/>
          </a:p>
          <a:p>
            <a:pPr marL="0" indent="0">
              <a:buNone/>
            </a:pPr>
            <a:r>
              <a:rPr lang="en-US" b="1" dirty="0"/>
              <a:t>Pros</a:t>
            </a:r>
            <a:endParaRPr lang="en-US" dirty="0"/>
          </a:p>
          <a:p>
            <a:pPr lvl="1"/>
            <a:r>
              <a:rPr lang="en-US" dirty="0"/>
              <a:t>Produces results that are readily understandable.</a:t>
            </a:r>
          </a:p>
          <a:p>
            <a:pPr lvl="1"/>
            <a:r>
              <a:rPr lang="en-US" dirty="0"/>
              <a:t>Works efficiently on almost any number of variables.</a:t>
            </a:r>
          </a:p>
          <a:p>
            <a:pPr lvl="1"/>
            <a:r>
              <a:rPr lang="en-US" dirty="0"/>
              <a:t>Offers three algorithms for storing the training data.</a:t>
            </a:r>
          </a:p>
          <a:p>
            <a:endParaRPr lang="en-US" dirty="0"/>
          </a:p>
          <a:p>
            <a:pPr marL="0" indent="0">
              <a:buNone/>
            </a:pPr>
            <a:r>
              <a:rPr lang="en-US" b="1" dirty="0"/>
              <a:t>Cons</a:t>
            </a:r>
          </a:p>
          <a:p>
            <a:pPr lvl="1"/>
            <a:r>
              <a:rPr lang="en-US" dirty="0"/>
              <a:t>Cannot handle training data with nominal and interval features.</a:t>
            </a:r>
          </a:p>
          <a:p>
            <a:pPr lvl="1"/>
            <a:r>
              <a:rPr lang="en-US" dirty="0"/>
              <a:t>Returns </a:t>
            </a:r>
            <a:r>
              <a:rPr lang="en-US" dirty="0" err="1"/>
              <a:t>NaN</a:t>
            </a:r>
            <a:r>
              <a:rPr lang="en-US" dirty="0"/>
              <a:t> distance for some feature (e.g., try adding the Cylinders)</a:t>
            </a:r>
          </a:p>
          <a:p>
            <a:pPr lvl="1"/>
            <a:r>
              <a:rPr lang="en-US" dirty="0"/>
              <a:t>Does not suggest an optimal number of neighbors</a:t>
            </a:r>
          </a:p>
          <a:p>
            <a:pPr marL="0" indent="0">
              <a:buNone/>
            </a:pPr>
            <a:endParaRPr lang="en-US" dirty="0"/>
          </a:p>
          <a:p>
            <a:pPr lvl="1"/>
            <a:endParaRPr lang="en-US" dirty="0"/>
          </a:p>
          <a:p>
            <a:pPr marL="514350" indent="-514350">
              <a:buFont typeface="+mj-lt"/>
              <a:buAutoNum type="arabicPeriod"/>
            </a:pPr>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68</a:t>
            </a:fld>
            <a:endParaRPr lang="en-US" dirty="0"/>
          </a:p>
        </p:txBody>
      </p:sp>
      <p:sp>
        <p:nvSpPr>
          <p:cNvPr id="4" name="Footer Placeholder 3">
            <a:extLst>
              <a:ext uri="{FF2B5EF4-FFF2-40B4-BE49-F238E27FC236}">
                <a16:creationId xmlns:a16="http://schemas.microsoft.com/office/drawing/2014/main" id="{DE6EB22E-131D-4335-966C-809EBC2B41D0}"/>
              </a:ext>
            </a:extLst>
          </p:cNvPr>
          <p:cNvSpPr>
            <a:spLocks noGrp="1"/>
          </p:cNvSpPr>
          <p:nvPr>
            <p:ph type="ftr" sz="quarter" idx="11"/>
          </p:nvPr>
        </p:nvSpPr>
        <p:spPr/>
        <p:txBody>
          <a:bodyPr/>
          <a:lstStyle/>
          <a:p>
            <a:r>
              <a:rPr lang="en-US"/>
              <a:t>Copyright © 2021 by Ming-Long Lam, Ph.D.</a:t>
            </a:r>
            <a:endParaRPr lang="en-US" dirty="0"/>
          </a:p>
        </p:txBody>
      </p:sp>
    </p:spTree>
    <p:extLst>
      <p:ext uri="{BB962C8B-B14F-4D97-AF65-F5344CB8AC3E}">
        <p14:creationId xmlns:p14="http://schemas.microsoft.com/office/powerpoint/2010/main" val="283923886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Assignment 1</a:t>
            </a:r>
          </a:p>
        </p:txBody>
      </p:sp>
      <p:sp>
        <p:nvSpPr>
          <p:cNvPr id="3" name="Content Placeholder 2"/>
          <p:cNvSpPr>
            <a:spLocks noGrp="1"/>
          </p:cNvSpPr>
          <p:nvPr>
            <p:ph idx="1"/>
          </p:nvPr>
        </p:nvSpPr>
        <p:spPr/>
        <p:txBody>
          <a:bodyPr>
            <a:normAutofit/>
          </a:bodyPr>
          <a:lstStyle/>
          <a:p>
            <a:r>
              <a:rPr lang="en-US" dirty="0"/>
              <a:t>Open CS484_IML_Assignment_1.docx</a:t>
            </a:r>
          </a:p>
          <a:p>
            <a:r>
              <a:rPr lang="en-US" dirty="0"/>
              <a:t>Due at 11:59 PM on Sunday, February 7, 2021.</a:t>
            </a:r>
          </a:p>
          <a:p>
            <a:r>
              <a:rPr lang="en-US" dirty="0"/>
              <a:t>You must submit your answers as a PDF file.</a:t>
            </a:r>
          </a:p>
          <a:p>
            <a:r>
              <a:rPr lang="en-US" dirty="0"/>
              <a:t>You must also submit your Python codes as .</a:t>
            </a:r>
            <a:r>
              <a:rPr lang="en-US" dirty="0" err="1"/>
              <a:t>py</a:t>
            </a:r>
            <a:r>
              <a:rPr lang="en-US" dirty="0"/>
              <a:t> files</a:t>
            </a:r>
          </a:p>
          <a:p>
            <a:r>
              <a:rPr lang="en-US" dirty="0"/>
              <a:t>You can attempt to submit your answers no more than two times.</a:t>
            </a:r>
          </a:p>
          <a:p>
            <a:r>
              <a:rPr lang="en-US" dirty="0"/>
              <a:t>Only the most recently submitted answers will be graded.</a:t>
            </a:r>
          </a:p>
        </p:txBody>
      </p:sp>
      <p:sp>
        <p:nvSpPr>
          <p:cNvPr id="7" name="Slide Number Placeholder 6"/>
          <p:cNvSpPr>
            <a:spLocks noGrp="1"/>
          </p:cNvSpPr>
          <p:nvPr>
            <p:ph type="sldNum" sz="quarter" idx="12"/>
          </p:nvPr>
        </p:nvSpPr>
        <p:spPr/>
        <p:txBody>
          <a:bodyPr/>
          <a:lstStyle/>
          <a:p>
            <a:fld id="{1C20BA80-1909-427C-B3BD-3DD8AEAFD5BE}" type="slidenum">
              <a:rPr lang="en-US" smtClean="0"/>
              <a:t>69</a:t>
            </a:fld>
            <a:endParaRPr lang="en-US" dirty="0"/>
          </a:p>
        </p:txBody>
      </p:sp>
      <p:sp>
        <p:nvSpPr>
          <p:cNvPr id="4" name="Footer Placeholder 3">
            <a:extLst>
              <a:ext uri="{FF2B5EF4-FFF2-40B4-BE49-F238E27FC236}">
                <a16:creationId xmlns:a16="http://schemas.microsoft.com/office/drawing/2014/main" id="{C5EA0E84-1818-46DF-892F-DEA1320EBB91}"/>
              </a:ext>
            </a:extLst>
          </p:cNvPr>
          <p:cNvSpPr>
            <a:spLocks noGrp="1"/>
          </p:cNvSpPr>
          <p:nvPr>
            <p:ph type="ftr" sz="quarter" idx="11"/>
          </p:nvPr>
        </p:nvSpPr>
        <p:spPr/>
        <p:txBody>
          <a:bodyPr/>
          <a:lstStyle/>
          <a:p>
            <a:r>
              <a:rPr lang="en-US"/>
              <a:t>Copyright © 2021 by Ming-Long Lam, Ph.D.</a:t>
            </a:r>
            <a:endParaRPr lang="en-US" dirty="0"/>
          </a:p>
        </p:txBody>
      </p:sp>
    </p:spTree>
    <p:extLst>
      <p:ext uri="{BB962C8B-B14F-4D97-AF65-F5344CB8AC3E}">
        <p14:creationId xmlns:p14="http://schemas.microsoft.com/office/powerpoint/2010/main" val="35581020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solidFill>
                  <a:schemeClr val="bg1"/>
                </a:solidFill>
              </a:rPr>
              <a:t>k</a:t>
            </a:r>
            <a:r>
              <a:rPr lang="en-US" b="1" dirty="0">
                <a:solidFill>
                  <a:schemeClr val="bg1"/>
                </a:solidFill>
              </a:rPr>
              <a:t>-Nearest Neighbors (kNN) Algorithm</a:t>
            </a:r>
          </a:p>
        </p:txBody>
      </p:sp>
      <p:sp>
        <p:nvSpPr>
          <p:cNvPr id="7" name="Slide Number Placeholder 6"/>
          <p:cNvSpPr>
            <a:spLocks noGrp="1"/>
          </p:cNvSpPr>
          <p:nvPr>
            <p:ph type="sldNum" sz="quarter" idx="12"/>
          </p:nvPr>
        </p:nvSpPr>
        <p:spPr/>
        <p:txBody>
          <a:bodyPr/>
          <a:lstStyle/>
          <a:p>
            <a:fld id="{1C20BA80-1909-427C-B3BD-3DD8AEAFD5BE}" type="slidenum">
              <a:rPr lang="en-US" smtClean="0"/>
              <a:t>7</a:t>
            </a:fld>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sz="3200" b="1" dirty="0"/>
                  <a:t>Memory-Based</a:t>
                </a:r>
                <a:endParaRPr lang="en-US" sz="3200" dirty="0"/>
              </a:p>
              <a:p>
                <a:pPr lvl="1"/>
                <a:r>
                  <a:rPr lang="en-US" sz="2800" dirty="0"/>
                  <a:t>Observations in the training dataset</a:t>
                </a:r>
              </a:p>
              <a:p>
                <a:pPr lvl="1"/>
                <a:r>
                  <a:rPr lang="en-US" sz="2800" dirty="0"/>
                  <a:t>A distance metric to compute the </a:t>
                </a:r>
                <a:r>
                  <a:rPr lang="en-US" sz="2800" i="1" dirty="0"/>
                  <a:t>distance</a:t>
                </a:r>
                <a:r>
                  <a:rPr lang="en-US" sz="2800" dirty="0"/>
                  <a:t> between observations</a:t>
                </a:r>
              </a:p>
              <a:p>
                <a:pPr lvl="1"/>
                <a:r>
                  <a:rPr lang="en-US" sz="2800" dirty="0"/>
                  <a:t>A fixed number </a:t>
                </a:r>
                <a14:m>
                  <m:oMath xmlns:m="http://schemas.openxmlformats.org/officeDocument/2006/math">
                    <m:r>
                      <a:rPr lang="en-US" sz="2800" i="1" dirty="0" smtClean="0">
                        <a:latin typeface="Cambria Math" panose="02040503050406030204" pitchFamily="18" charset="0"/>
                      </a:rPr>
                      <m:t>𝑘</m:t>
                    </m:r>
                  </m:oMath>
                </a14:m>
                <a:r>
                  <a:rPr lang="en-US" sz="2800" dirty="0"/>
                  <a:t> of nearest neighbors to retrieve</a:t>
                </a:r>
              </a:p>
              <a:p>
                <a:r>
                  <a:rPr lang="en-US" sz="3200" b="1" dirty="0"/>
                  <a:t>Learning</a:t>
                </a:r>
                <a:endParaRPr lang="en-US" sz="3200" dirty="0"/>
              </a:p>
              <a:p>
                <a:pPr lvl="1"/>
                <a:r>
                  <a:rPr lang="en-US" sz="2800" dirty="0"/>
                  <a:t>Compute </a:t>
                </a:r>
                <a:r>
                  <a:rPr lang="en-US" sz="2800" i="1" dirty="0"/>
                  <a:t>distance</a:t>
                </a:r>
                <a:r>
                  <a:rPr lang="en-US" sz="2800" dirty="0"/>
                  <a:t> between all observations in training dataset</a:t>
                </a:r>
              </a:p>
              <a:p>
                <a:pPr lvl="1"/>
                <a:r>
                  <a:rPr lang="en-US" sz="2800" dirty="0"/>
                  <a:t>Identify </a:t>
                </a:r>
                <a14:m>
                  <m:oMath xmlns:m="http://schemas.openxmlformats.org/officeDocument/2006/math">
                    <m:r>
                      <a:rPr lang="en-US" sz="2800" i="1" dirty="0" smtClean="0">
                        <a:latin typeface="Cambria Math" panose="02040503050406030204" pitchFamily="18" charset="0"/>
                      </a:rPr>
                      <m:t>𝑘</m:t>
                    </m:r>
                  </m:oMath>
                </a14:m>
                <a:r>
                  <a:rPr lang="en-US" sz="2800" dirty="0"/>
                  <a:t> observations with shortest distances</a:t>
                </a:r>
              </a:p>
              <a:p>
                <a:pPr lvl="1"/>
                <a:r>
                  <a:rPr lang="en-US" sz="2800" dirty="0"/>
                  <a:t>Poll these </a:t>
                </a:r>
                <a14:m>
                  <m:oMath xmlns:m="http://schemas.openxmlformats.org/officeDocument/2006/math">
                    <m:r>
                      <a:rPr lang="en-US" sz="2800" i="1" dirty="0" smtClean="0">
                        <a:latin typeface="Cambria Math" panose="02040503050406030204" pitchFamily="18" charset="0"/>
                      </a:rPr>
                      <m:t>𝑘</m:t>
                    </m:r>
                  </m:oMath>
                </a14:m>
                <a:r>
                  <a:rPr lang="en-US" sz="2800" dirty="0"/>
                  <a:t> neighbors for classification or prediction</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333" t="-2941"/>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A6A2FB68-C9ED-44DA-A9DA-5F1D7427C539}"/>
              </a:ext>
            </a:extLst>
          </p:cNvPr>
          <p:cNvSpPr>
            <a:spLocks noGrp="1"/>
          </p:cNvSpPr>
          <p:nvPr>
            <p:ph type="ftr" sz="quarter" idx="11"/>
          </p:nvPr>
        </p:nvSpPr>
        <p:spPr/>
        <p:txBody>
          <a:bodyPr/>
          <a:lstStyle/>
          <a:p>
            <a:r>
              <a:rPr lang="en-US"/>
              <a:t>Copyright © 2021 by Ming-Long Lam, Ph.D.</a:t>
            </a:r>
            <a:endParaRPr lang="en-US" dirty="0"/>
          </a:p>
        </p:txBody>
      </p:sp>
    </p:spTree>
    <p:extLst>
      <p:ext uri="{BB962C8B-B14F-4D97-AF65-F5344CB8AC3E}">
        <p14:creationId xmlns:p14="http://schemas.microsoft.com/office/powerpoint/2010/main" val="392047735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Preparation For Week 3</a:t>
            </a:r>
          </a:p>
        </p:txBody>
      </p:sp>
      <p:sp>
        <p:nvSpPr>
          <p:cNvPr id="3" name="Content Placeholder 2"/>
          <p:cNvSpPr>
            <a:spLocks noGrp="1"/>
          </p:cNvSpPr>
          <p:nvPr>
            <p:ph idx="1"/>
          </p:nvPr>
        </p:nvSpPr>
        <p:spPr/>
        <p:txBody>
          <a:bodyPr>
            <a:normAutofit/>
          </a:bodyPr>
          <a:lstStyle/>
          <a:p>
            <a:r>
              <a:rPr lang="en-US" dirty="0"/>
              <a:t>Complete Assignment 1</a:t>
            </a:r>
          </a:p>
          <a:p>
            <a:r>
              <a:rPr lang="en-US" dirty="0"/>
              <a:t>Read Chapter 3 of the Machine Learning book if you have the book.</a:t>
            </a:r>
          </a:p>
          <a:p>
            <a:r>
              <a:rPr lang="en-US" dirty="0"/>
              <a:t>Ask yourself:</a:t>
            </a:r>
          </a:p>
          <a:p>
            <a:pPr lvl="1"/>
            <a:r>
              <a:rPr lang="en-US" dirty="0"/>
              <a:t>Why do you need to read this chapter?</a:t>
            </a:r>
          </a:p>
          <a:p>
            <a:pPr lvl="1"/>
            <a:r>
              <a:rPr lang="en-US" dirty="0"/>
              <a:t>What problems can I apply the algorithms in this chapter?</a:t>
            </a:r>
          </a:p>
          <a:p>
            <a:endParaRPr lang="en-US" dirty="0"/>
          </a:p>
          <a:p>
            <a:pPr marL="457200" lvl="1" indent="0">
              <a:buNone/>
            </a:pPr>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70</a:t>
            </a:fld>
            <a:endParaRPr lang="en-US" dirty="0"/>
          </a:p>
        </p:txBody>
      </p:sp>
      <p:sp>
        <p:nvSpPr>
          <p:cNvPr id="4" name="Footer Placeholder 3">
            <a:extLst>
              <a:ext uri="{FF2B5EF4-FFF2-40B4-BE49-F238E27FC236}">
                <a16:creationId xmlns:a16="http://schemas.microsoft.com/office/drawing/2014/main" id="{D9FA6B2B-005C-463E-82AC-420BF1AE9457}"/>
              </a:ext>
            </a:extLst>
          </p:cNvPr>
          <p:cNvSpPr>
            <a:spLocks noGrp="1"/>
          </p:cNvSpPr>
          <p:nvPr>
            <p:ph type="ftr" sz="quarter" idx="11"/>
          </p:nvPr>
        </p:nvSpPr>
        <p:spPr/>
        <p:txBody>
          <a:bodyPr/>
          <a:lstStyle/>
          <a:p>
            <a:r>
              <a:rPr lang="en-US"/>
              <a:t>Copyright © 2021 by Ming-Long Lam, Ph.D.</a:t>
            </a:r>
            <a:endParaRPr lang="en-US" dirty="0"/>
          </a:p>
        </p:txBody>
      </p:sp>
    </p:spTree>
    <p:extLst>
      <p:ext uri="{BB962C8B-B14F-4D97-AF65-F5344CB8AC3E}">
        <p14:creationId xmlns:p14="http://schemas.microsoft.com/office/powerpoint/2010/main" val="42820675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Distance Metric</a:t>
            </a:r>
          </a:p>
        </p:txBody>
      </p:sp>
      <p:sp>
        <p:nvSpPr>
          <p:cNvPr id="7" name="Slide Number Placeholder 6"/>
          <p:cNvSpPr>
            <a:spLocks noGrp="1"/>
          </p:cNvSpPr>
          <p:nvPr>
            <p:ph type="sldNum" sz="quarter" idx="12"/>
          </p:nvPr>
        </p:nvSpPr>
        <p:spPr/>
        <p:txBody>
          <a:bodyPr/>
          <a:lstStyle/>
          <a:p>
            <a:fld id="{1C20BA80-1909-427C-B3BD-3DD8AEAFD5BE}" type="slidenum">
              <a:rPr lang="en-US" smtClean="0"/>
              <a:t>8</a:t>
            </a:fld>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buNone/>
                </a:pPr>
                <a:r>
                  <a:rPr lang="en-US" b="1" dirty="0"/>
                  <a:t>Notations</a:t>
                </a:r>
              </a:p>
              <a:p>
                <a:r>
                  <a:rPr lang="en-US" dirty="0"/>
                  <a:t>Suppose </a:t>
                </a:r>
                <a14:m>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𝐱</m:t>
                        </m:r>
                      </m:e>
                      <m:sub>
                        <m:r>
                          <a:rPr lang="en-US" i="1">
                            <a:latin typeface="Cambria Math" panose="02040503050406030204" pitchFamily="18" charset="0"/>
                          </a:rPr>
                          <m:t>𝑖</m:t>
                        </m:r>
                      </m:sub>
                    </m:sSub>
                    <m:r>
                      <a:rPr lang="en-US" i="1">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𝑖𝑝</m:t>
                            </m:r>
                          </m:sub>
                        </m:sSub>
                      </m:e>
                    </m:d>
                  </m:oMath>
                </a14:m>
                <a:r>
                  <a:rPr lang="en-US" dirty="0"/>
                  <a:t> and </a:t>
                </a:r>
                <a14:m>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𝐱</m:t>
                        </m:r>
                      </m:e>
                      <m:sub>
                        <m:r>
                          <a:rPr lang="en-US" i="1">
                            <a:latin typeface="Cambria Math" panose="02040503050406030204" pitchFamily="18" charset="0"/>
                          </a:rPr>
                          <m:t>𝑗</m:t>
                        </m:r>
                      </m:sub>
                    </m:sSub>
                    <m:r>
                      <a:rPr lang="en-US" i="1">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𝑗</m:t>
                            </m:r>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𝑗𝑝</m:t>
                            </m:r>
                          </m:sub>
                        </m:sSub>
                      </m:e>
                    </m:d>
                  </m:oMath>
                </a14:m>
                <a:r>
                  <a:rPr lang="en-US" dirty="0"/>
                  <a:t> are the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𝑖</m:t>
                        </m:r>
                      </m:e>
                      <m:sup>
                        <m:r>
                          <m:rPr>
                            <m:sty m:val="p"/>
                          </m:rPr>
                          <a:rPr lang="en-US">
                            <a:latin typeface="Cambria Math" panose="02040503050406030204" pitchFamily="18" charset="0"/>
                          </a:rPr>
                          <m:t>th</m:t>
                        </m:r>
                      </m:sup>
                    </m:sSup>
                  </m:oMath>
                </a14:m>
                <a:r>
                  <a:rPr lang="en-US" dirty="0"/>
                  <a:t> and the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𝑗</m:t>
                        </m:r>
                      </m:e>
                      <m:sup>
                        <m:r>
                          <m:rPr>
                            <m:sty m:val="p"/>
                          </m:rPr>
                          <a:rPr lang="en-US">
                            <a:latin typeface="Cambria Math" panose="02040503050406030204" pitchFamily="18" charset="0"/>
                          </a:rPr>
                          <m:t>th</m:t>
                        </m:r>
                      </m:sup>
                    </m:sSup>
                    <m:r>
                      <a:rPr lang="en-US" i="1">
                        <a:latin typeface="Cambria Math" panose="02040503050406030204" pitchFamily="18" charset="0"/>
                      </a:rPr>
                      <m:t> </m:t>
                    </m:r>
                  </m:oMath>
                </a14:m>
                <a:r>
                  <a:rPr lang="en-US" dirty="0"/>
                  <a:t>records of observations.</a:t>
                </a:r>
              </a:p>
              <a:p>
                <a:r>
                  <a:rPr lang="en-US" dirty="0"/>
                  <a:t>The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r>
                          <a:rPr lang="en-US" b="0" i="1" smtClean="0">
                            <a:latin typeface="Cambria Math" panose="02040503050406030204" pitchFamily="18" charset="0"/>
                          </a:rPr>
                          <m:t>𝑟</m:t>
                        </m:r>
                      </m:sub>
                    </m:sSub>
                  </m:oMath>
                </a14:m>
                <a:r>
                  <a:rPr lang="en-US" dirty="0"/>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𝑗</m:t>
                        </m:r>
                        <m:r>
                          <a:rPr lang="en-US" b="0" i="1" smtClean="0">
                            <a:latin typeface="Cambria Math" panose="02040503050406030204" pitchFamily="18" charset="0"/>
                          </a:rPr>
                          <m:t>𝑟</m:t>
                        </m:r>
                      </m:sub>
                    </m:sSub>
                  </m:oMath>
                </a14:m>
                <a:r>
                  <a:rPr lang="en-US" dirty="0"/>
                  <a:t> are the </a:t>
                </a:r>
                <a14:m>
                  <m:oMath xmlns:m="http://schemas.openxmlformats.org/officeDocument/2006/math">
                    <m:sSup>
                      <m:sSupPr>
                        <m:ctrlPr>
                          <a:rPr lang="en-US" i="1">
                            <a:latin typeface="Cambria Math" panose="02040503050406030204" pitchFamily="18" charset="0"/>
                          </a:rPr>
                        </m:ctrlPr>
                      </m:sSupPr>
                      <m:e>
                        <m:r>
                          <a:rPr lang="en-US" b="0" i="1" smtClean="0">
                            <a:latin typeface="Cambria Math" panose="02040503050406030204" pitchFamily="18" charset="0"/>
                          </a:rPr>
                          <m:t>𝑟</m:t>
                        </m:r>
                      </m:e>
                      <m:sup>
                        <m:r>
                          <m:rPr>
                            <m:sty m:val="p"/>
                          </m:rPr>
                          <a:rPr lang="en-US">
                            <a:latin typeface="Cambria Math" panose="02040503050406030204" pitchFamily="18" charset="0"/>
                          </a:rPr>
                          <m:t>th</m:t>
                        </m:r>
                      </m:sup>
                    </m:sSup>
                  </m:oMath>
                </a14:m>
                <a:r>
                  <a:rPr lang="en-US" dirty="0"/>
                  <a:t> variable in the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𝑖</m:t>
                        </m:r>
                      </m:e>
                      <m:sup>
                        <m:r>
                          <m:rPr>
                            <m:sty m:val="p"/>
                          </m:rPr>
                          <a:rPr lang="en-US">
                            <a:latin typeface="Cambria Math" panose="02040503050406030204" pitchFamily="18" charset="0"/>
                          </a:rPr>
                          <m:t>th</m:t>
                        </m:r>
                      </m:sup>
                    </m:sSup>
                  </m:oMath>
                </a14:m>
                <a:r>
                  <a:rPr lang="en-US" dirty="0"/>
                  <a:t> and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𝑗</m:t>
                        </m:r>
                      </m:e>
                      <m:sup>
                        <m:r>
                          <m:rPr>
                            <m:sty m:val="p"/>
                          </m:rPr>
                          <a:rPr lang="en-US">
                            <a:latin typeface="Cambria Math" panose="02040503050406030204" pitchFamily="18" charset="0"/>
                          </a:rPr>
                          <m:t>th</m:t>
                        </m:r>
                      </m:sup>
                    </m:sSup>
                    <m:r>
                      <a:rPr lang="en-US" i="1">
                        <a:latin typeface="Cambria Math" panose="02040503050406030204" pitchFamily="18" charset="0"/>
                      </a:rPr>
                      <m:t> </m:t>
                    </m:r>
                  </m:oMath>
                </a14:m>
                <a:r>
                  <a:rPr lang="en-US" dirty="0"/>
                  <a:t>records of observations, respectively.</a:t>
                </a:r>
              </a:p>
              <a:p>
                <a:r>
                  <a:rPr lang="en-US" dirty="0"/>
                  <a:t>Denote the distance between </a:t>
                </a:r>
                <a14:m>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𝐱</m:t>
                        </m:r>
                      </m:e>
                      <m:sub>
                        <m:r>
                          <a:rPr lang="en-US" i="1">
                            <a:latin typeface="Cambria Math" panose="02040503050406030204" pitchFamily="18" charset="0"/>
                          </a:rPr>
                          <m:t>𝑖</m:t>
                        </m:r>
                      </m:sub>
                    </m:sSub>
                  </m:oMath>
                </a14:m>
                <a:r>
                  <a:rPr lang="en-US" dirty="0"/>
                  <a:t> and </a:t>
                </a:r>
                <a14:m>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𝐱</m:t>
                        </m:r>
                      </m:e>
                      <m:sub>
                        <m:r>
                          <a:rPr lang="en-US" i="1">
                            <a:latin typeface="Cambria Math" panose="02040503050406030204" pitchFamily="18" charset="0"/>
                          </a:rPr>
                          <m:t>𝑗</m:t>
                        </m:r>
                      </m:sub>
                    </m:sSub>
                  </m:oMath>
                </a14:m>
                <a:r>
                  <a:rPr lang="en-US" dirty="0"/>
                  <a:t> as </a:t>
                </a:r>
                <a14:m>
                  <m:oMath xmlns:m="http://schemas.openxmlformats.org/officeDocument/2006/math">
                    <m:r>
                      <a:rPr lang="en-US" i="1">
                        <a:latin typeface="Cambria Math" panose="02040503050406030204" pitchFamily="18" charset="0"/>
                      </a:rPr>
                      <m:t>𝑑</m:t>
                    </m:r>
                    <m:d>
                      <m:dPr>
                        <m:ctrlPr>
                          <a:rPr lang="en-US" i="1" smtClean="0">
                            <a:latin typeface="Cambria Math" panose="02040503050406030204" pitchFamily="18" charset="0"/>
                          </a:rPr>
                        </m:ctrlPr>
                      </m:dPr>
                      <m:e>
                        <m:sSub>
                          <m:sSubPr>
                            <m:ctrlPr>
                              <a:rPr lang="en-US" i="1">
                                <a:latin typeface="Cambria Math" panose="02040503050406030204" pitchFamily="18" charset="0"/>
                              </a:rPr>
                            </m:ctrlPr>
                          </m:sSubPr>
                          <m:e>
                            <m:r>
                              <a:rPr lang="en-US" b="1" i="1">
                                <a:latin typeface="Cambria Math" panose="02040503050406030204" pitchFamily="18" charset="0"/>
                              </a:rPr>
                              <m:t>𝐱</m:t>
                            </m:r>
                          </m:e>
                          <m:sub>
                            <m:r>
                              <a:rPr lang="en-US" i="1">
                                <a:latin typeface="Cambria Math" panose="02040503050406030204" pitchFamily="18" charset="0"/>
                              </a:rPr>
                              <m:t>𝑖</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𝐱</m:t>
                            </m:r>
                          </m:e>
                          <m:sub>
                            <m:r>
                              <a:rPr lang="en-US" i="1">
                                <a:latin typeface="Cambria Math" panose="02040503050406030204" pitchFamily="18" charset="0"/>
                              </a:rPr>
                              <m:t>𝑗</m:t>
                            </m:r>
                          </m:sub>
                        </m:sSub>
                      </m:e>
                    </m:d>
                  </m:oMath>
                </a14:m>
                <a:r>
                  <a:rPr lang="en-US" dirty="0"/>
                  <a:t>.</a:t>
                </a:r>
              </a:p>
              <a:p>
                <a:pPr lvl="0"/>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217" t="-2241" r="-696"/>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21F904B5-CB5D-4126-BEEB-C8FCA1C79972}"/>
              </a:ext>
            </a:extLst>
          </p:cNvPr>
          <p:cNvSpPr>
            <a:spLocks noGrp="1"/>
          </p:cNvSpPr>
          <p:nvPr>
            <p:ph type="ftr" sz="quarter" idx="11"/>
          </p:nvPr>
        </p:nvSpPr>
        <p:spPr/>
        <p:txBody>
          <a:bodyPr/>
          <a:lstStyle/>
          <a:p>
            <a:r>
              <a:rPr lang="en-US"/>
              <a:t>Copyright © 2021 by Ming-Long Lam, Ph.D.</a:t>
            </a:r>
            <a:endParaRPr lang="en-US" dirty="0"/>
          </a:p>
        </p:txBody>
      </p:sp>
    </p:spTree>
    <p:extLst>
      <p:ext uri="{BB962C8B-B14F-4D97-AF65-F5344CB8AC3E}">
        <p14:creationId xmlns:p14="http://schemas.microsoft.com/office/powerpoint/2010/main" val="39048829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Four Requirements for Distance Metric</a:t>
            </a:r>
          </a:p>
        </p:txBody>
      </p:sp>
      <p:sp>
        <p:nvSpPr>
          <p:cNvPr id="7" name="Slide Number Placeholder 6"/>
          <p:cNvSpPr>
            <a:spLocks noGrp="1"/>
          </p:cNvSpPr>
          <p:nvPr>
            <p:ph type="sldNum" sz="quarter" idx="12"/>
          </p:nvPr>
        </p:nvSpPr>
        <p:spPr/>
        <p:txBody>
          <a:bodyPr/>
          <a:lstStyle/>
          <a:p>
            <a:fld id="{1C20BA80-1909-427C-B3BD-3DD8AEAFD5BE}" type="slidenum">
              <a:rPr lang="en-US" smtClean="0"/>
              <a:t>9</a:t>
            </a:fld>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pPr marL="514350" lvl="0" indent="-514350">
                  <a:buFont typeface="+mj-lt"/>
                  <a:buAutoNum type="arabicPeriod"/>
                </a:pPr>
                <a:r>
                  <a:rPr lang="en-US" b="1" dirty="0"/>
                  <a:t>Non-negativity</a:t>
                </a:r>
                <a:r>
                  <a:rPr lang="en-US" dirty="0"/>
                  <a:t>. </a:t>
                </a:r>
                <a14:m>
                  <m:oMath xmlns:m="http://schemas.openxmlformats.org/officeDocument/2006/math">
                    <m:r>
                      <a:rPr lang="en-US" i="1">
                        <a:latin typeface="Cambria Math" panose="02040503050406030204" pitchFamily="18" charset="0"/>
                      </a:rPr>
                      <m:t>𝑑</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i="1">
                                <a:latin typeface="Cambria Math" panose="02040503050406030204" pitchFamily="18" charset="0"/>
                              </a:rPr>
                              <m:t>𝐱</m:t>
                            </m:r>
                          </m:e>
                          <m:sub>
                            <m:r>
                              <a:rPr lang="en-US" i="1">
                                <a:latin typeface="Cambria Math" panose="02040503050406030204" pitchFamily="18" charset="0"/>
                              </a:rPr>
                              <m:t>𝑖</m:t>
                            </m:r>
                          </m:sub>
                        </m:sSub>
                        <m:sSub>
                          <m:sSubPr>
                            <m:ctrlPr>
                              <a:rPr lang="en-US" i="1">
                                <a:latin typeface="Cambria Math" panose="02040503050406030204" pitchFamily="18" charset="0"/>
                              </a:rPr>
                            </m:ctrlPr>
                          </m:sSubPr>
                          <m:e>
                            <m:r>
                              <a:rPr lang="en-US" b="1">
                                <a:latin typeface="Cambria Math" panose="02040503050406030204" pitchFamily="18" charset="0"/>
                              </a:rPr>
                              <m:t>, </m:t>
                            </m:r>
                            <m:r>
                              <a:rPr lang="en-US" b="1" i="1">
                                <a:latin typeface="Cambria Math" panose="02040503050406030204" pitchFamily="18" charset="0"/>
                              </a:rPr>
                              <m:t>𝐱</m:t>
                            </m:r>
                          </m:e>
                          <m:sub>
                            <m:r>
                              <a:rPr lang="en-US" i="1">
                                <a:latin typeface="Cambria Math" panose="02040503050406030204" pitchFamily="18" charset="0"/>
                              </a:rPr>
                              <m:t>𝑗</m:t>
                            </m:r>
                          </m:sub>
                        </m:sSub>
                      </m:e>
                    </m:d>
                    <m:r>
                      <a:rPr lang="en-US" i="1">
                        <a:latin typeface="Cambria Math" panose="02040503050406030204" pitchFamily="18" charset="0"/>
                      </a:rPr>
                      <m:t>≥0</m:t>
                    </m:r>
                  </m:oMath>
                </a14:m>
                <a:r>
                  <a:rPr lang="en-US" dirty="0"/>
                  <a:t>, all distance cannot be negative.</a:t>
                </a:r>
              </a:p>
              <a:p>
                <a:pPr marL="514350" lvl="0" indent="-514350">
                  <a:buFont typeface="+mj-lt"/>
                  <a:buAutoNum type="arabicPeriod"/>
                </a:pPr>
                <a:r>
                  <a:rPr lang="en-US" b="1" dirty="0"/>
                  <a:t>Symmetry</a:t>
                </a:r>
                <a:r>
                  <a:rPr lang="en-US" dirty="0"/>
                  <a:t>. </a:t>
                </a:r>
                <a14:m>
                  <m:oMath xmlns:m="http://schemas.openxmlformats.org/officeDocument/2006/math">
                    <m:r>
                      <a:rPr lang="en-US" i="1">
                        <a:latin typeface="Cambria Math" panose="02040503050406030204" pitchFamily="18" charset="0"/>
                      </a:rPr>
                      <m:t>𝑑</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i="1">
                                <a:latin typeface="Cambria Math" panose="02040503050406030204" pitchFamily="18" charset="0"/>
                              </a:rPr>
                              <m:t>𝐱</m:t>
                            </m:r>
                          </m:e>
                          <m:sub>
                            <m:r>
                              <a:rPr lang="en-US" i="1">
                                <a:latin typeface="Cambria Math" panose="02040503050406030204" pitchFamily="18" charset="0"/>
                              </a:rPr>
                              <m:t>𝑖</m:t>
                            </m:r>
                          </m:sub>
                        </m:sSub>
                        <m:sSub>
                          <m:sSubPr>
                            <m:ctrlPr>
                              <a:rPr lang="en-US" i="1">
                                <a:latin typeface="Cambria Math" panose="02040503050406030204" pitchFamily="18" charset="0"/>
                              </a:rPr>
                            </m:ctrlPr>
                          </m:sSubPr>
                          <m:e>
                            <m:r>
                              <a:rPr lang="en-US" b="1">
                                <a:latin typeface="Cambria Math" panose="02040503050406030204" pitchFamily="18" charset="0"/>
                              </a:rPr>
                              <m:t>, </m:t>
                            </m:r>
                            <m:r>
                              <a:rPr lang="en-US" b="1" i="1">
                                <a:latin typeface="Cambria Math" panose="02040503050406030204" pitchFamily="18" charset="0"/>
                              </a:rPr>
                              <m:t>𝐱</m:t>
                            </m:r>
                          </m:e>
                          <m:sub>
                            <m:r>
                              <a:rPr lang="en-US" i="1">
                                <a:latin typeface="Cambria Math" panose="02040503050406030204" pitchFamily="18" charset="0"/>
                              </a:rPr>
                              <m:t>𝑗</m:t>
                            </m:r>
                          </m:sub>
                        </m:sSub>
                      </m:e>
                    </m:d>
                    <m:r>
                      <a:rPr lang="en-US" i="1">
                        <a:latin typeface="Cambria Math" panose="02040503050406030204" pitchFamily="18" charset="0"/>
                      </a:rPr>
                      <m:t>=</m:t>
                    </m:r>
                    <m:r>
                      <a:rPr lang="en-US" i="1">
                        <a:latin typeface="Cambria Math" panose="02040503050406030204" pitchFamily="18" charset="0"/>
                      </a:rPr>
                      <m:t>𝑑</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i="1">
                                <a:latin typeface="Cambria Math" panose="02040503050406030204" pitchFamily="18" charset="0"/>
                              </a:rPr>
                              <m:t>𝐱</m:t>
                            </m:r>
                          </m:e>
                          <m:sub>
                            <m:r>
                              <a:rPr lang="en-US" i="1">
                                <a:latin typeface="Cambria Math" panose="02040503050406030204" pitchFamily="18" charset="0"/>
                              </a:rPr>
                              <m:t>𝑗</m:t>
                            </m:r>
                          </m:sub>
                        </m:sSub>
                        <m:sSub>
                          <m:sSubPr>
                            <m:ctrlPr>
                              <a:rPr lang="en-US" i="1">
                                <a:latin typeface="Cambria Math" panose="02040503050406030204" pitchFamily="18" charset="0"/>
                              </a:rPr>
                            </m:ctrlPr>
                          </m:sSubPr>
                          <m:e>
                            <m:r>
                              <a:rPr lang="en-US" b="1">
                                <a:latin typeface="Cambria Math" panose="02040503050406030204" pitchFamily="18" charset="0"/>
                              </a:rPr>
                              <m:t>, </m:t>
                            </m:r>
                            <m:r>
                              <a:rPr lang="en-US" b="1" i="1">
                                <a:latin typeface="Cambria Math" panose="02040503050406030204" pitchFamily="18" charset="0"/>
                              </a:rPr>
                              <m:t>𝐱</m:t>
                            </m:r>
                          </m:e>
                          <m:sub>
                            <m:r>
                              <a:rPr lang="en-US" i="1">
                                <a:latin typeface="Cambria Math" panose="02040503050406030204" pitchFamily="18" charset="0"/>
                              </a:rPr>
                              <m:t>𝑖</m:t>
                            </m:r>
                          </m:sub>
                        </m:sSub>
                      </m:e>
                    </m:d>
                  </m:oMath>
                </a14:m>
                <a:r>
                  <a:rPr lang="en-US" dirty="0"/>
                  <a:t>, the distance measuring from </a:t>
                </a:r>
                <a14:m>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𝐱</m:t>
                        </m:r>
                      </m:e>
                      <m:sub>
                        <m:r>
                          <a:rPr lang="en-US" i="1">
                            <a:latin typeface="Cambria Math" panose="02040503050406030204" pitchFamily="18" charset="0"/>
                          </a:rPr>
                          <m:t>𝑖</m:t>
                        </m:r>
                      </m:sub>
                    </m:sSub>
                  </m:oMath>
                </a14:m>
                <a:r>
                  <a:rPr lang="en-US" dirty="0"/>
                  <a:t> to </a:t>
                </a:r>
                <a14:m>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𝐱</m:t>
                        </m:r>
                      </m:e>
                      <m:sub>
                        <m:r>
                          <a:rPr lang="en-US" i="1">
                            <a:latin typeface="Cambria Math" panose="02040503050406030204" pitchFamily="18" charset="0"/>
                          </a:rPr>
                          <m:t>𝑗</m:t>
                        </m:r>
                      </m:sub>
                    </m:sSub>
                  </m:oMath>
                </a14:m>
                <a:r>
                  <a:rPr lang="en-US" dirty="0"/>
                  <a:t> is the same as the distance measuring from </a:t>
                </a:r>
                <a14:m>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𝐱</m:t>
                        </m:r>
                      </m:e>
                      <m:sub>
                        <m:r>
                          <a:rPr lang="en-US" i="1">
                            <a:latin typeface="Cambria Math" panose="02040503050406030204" pitchFamily="18" charset="0"/>
                          </a:rPr>
                          <m:t>𝑗</m:t>
                        </m:r>
                      </m:sub>
                    </m:sSub>
                  </m:oMath>
                </a14:m>
                <a:r>
                  <a:rPr lang="en-US" dirty="0"/>
                  <a:t> to </a:t>
                </a:r>
                <a14:m>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𝐱</m:t>
                        </m:r>
                      </m:e>
                      <m:sub>
                        <m:r>
                          <a:rPr lang="en-US" i="1">
                            <a:latin typeface="Cambria Math" panose="02040503050406030204" pitchFamily="18" charset="0"/>
                          </a:rPr>
                          <m:t>𝑖</m:t>
                        </m:r>
                      </m:sub>
                    </m:sSub>
                  </m:oMath>
                </a14:m>
                <a:r>
                  <a:rPr lang="en-US" dirty="0"/>
                  <a:t>.</a:t>
                </a:r>
              </a:p>
              <a:p>
                <a:pPr marL="514350" lvl="0" indent="-514350">
                  <a:buFont typeface="+mj-lt"/>
                  <a:buAutoNum type="arabicPeriod"/>
                </a:pPr>
                <a:r>
                  <a:rPr lang="en-US" b="1" dirty="0"/>
                  <a:t>Coincidence</a:t>
                </a:r>
                <a:r>
                  <a:rPr lang="en-US" dirty="0"/>
                  <a:t>. </a:t>
                </a:r>
                <a14:m>
                  <m:oMath xmlns:m="http://schemas.openxmlformats.org/officeDocument/2006/math">
                    <m:r>
                      <a:rPr lang="en-US" i="1">
                        <a:latin typeface="Cambria Math" panose="02040503050406030204" pitchFamily="18" charset="0"/>
                      </a:rPr>
                      <m:t>𝑑</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i="1">
                                <a:latin typeface="Cambria Math" panose="02040503050406030204" pitchFamily="18" charset="0"/>
                              </a:rPr>
                              <m:t>𝐱</m:t>
                            </m:r>
                          </m:e>
                          <m:sub>
                            <m:r>
                              <a:rPr lang="en-US" i="1">
                                <a:latin typeface="Cambria Math" panose="02040503050406030204" pitchFamily="18" charset="0"/>
                              </a:rPr>
                              <m:t>𝑖</m:t>
                            </m:r>
                          </m:sub>
                        </m:sSub>
                        <m:sSub>
                          <m:sSubPr>
                            <m:ctrlPr>
                              <a:rPr lang="en-US" i="1">
                                <a:latin typeface="Cambria Math" panose="02040503050406030204" pitchFamily="18" charset="0"/>
                              </a:rPr>
                            </m:ctrlPr>
                          </m:sSubPr>
                          <m:e>
                            <m:r>
                              <a:rPr lang="en-US" b="1">
                                <a:latin typeface="Cambria Math" panose="02040503050406030204" pitchFamily="18" charset="0"/>
                              </a:rPr>
                              <m:t>, </m:t>
                            </m:r>
                            <m:r>
                              <a:rPr lang="en-US" b="1" i="1">
                                <a:latin typeface="Cambria Math" panose="02040503050406030204" pitchFamily="18" charset="0"/>
                              </a:rPr>
                              <m:t>𝐱</m:t>
                            </m:r>
                          </m:e>
                          <m:sub>
                            <m:r>
                              <a:rPr lang="en-US" i="1">
                                <a:latin typeface="Cambria Math" panose="02040503050406030204" pitchFamily="18" charset="0"/>
                              </a:rPr>
                              <m:t>𝑗</m:t>
                            </m:r>
                          </m:sub>
                        </m:sSub>
                      </m:e>
                    </m:d>
                    <m:r>
                      <a:rPr lang="en-US" i="1">
                        <a:latin typeface="Cambria Math" panose="02040503050406030204" pitchFamily="18" charset="0"/>
                      </a:rPr>
                      <m:t>=0</m:t>
                    </m:r>
                  </m:oMath>
                </a14:m>
                <a:r>
                  <a:rPr lang="en-US" dirty="0"/>
                  <a:t> if and only if </a:t>
                </a:r>
                <a14:m>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𝐱</m:t>
                        </m:r>
                      </m:e>
                      <m:sub>
                        <m:r>
                          <a:rPr lang="en-US" i="1">
                            <a:latin typeface="Cambria Math" panose="02040503050406030204" pitchFamily="18" charset="0"/>
                          </a:rPr>
                          <m:t>𝑖</m:t>
                        </m:r>
                      </m:sub>
                    </m:sSub>
                    <m:sSub>
                      <m:sSubPr>
                        <m:ctrlPr>
                          <a:rPr lang="en-US" i="1">
                            <a:latin typeface="Cambria Math" panose="02040503050406030204" pitchFamily="18" charset="0"/>
                          </a:rPr>
                        </m:ctrlPr>
                      </m:sSubPr>
                      <m:e>
                        <m:r>
                          <a:rPr lang="en-US" b="1">
                            <a:latin typeface="Cambria Math" panose="02040503050406030204" pitchFamily="18" charset="0"/>
                          </a:rPr>
                          <m:t>= </m:t>
                        </m:r>
                        <m:r>
                          <a:rPr lang="en-US" b="1" i="1">
                            <a:latin typeface="Cambria Math" panose="02040503050406030204" pitchFamily="18" charset="0"/>
                          </a:rPr>
                          <m:t>𝐱</m:t>
                        </m:r>
                      </m:e>
                      <m:sub>
                        <m:r>
                          <a:rPr lang="en-US" i="1">
                            <a:latin typeface="Cambria Math" panose="02040503050406030204" pitchFamily="18" charset="0"/>
                          </a:rPr>
                          <m:t>𝑗</m:t>
                        </m:r>
                      </m:sub>
                    </m:sSub>
                  </m:oMath>
                </a14:m>
                <a:r>
                  <a:rPr lang="en-US" dirty="0"/>
                  <a:t>. In other words, the distance </a:t>
                </a:r>
                <a14:m>
                  <m:oMath xmlns:m="http://schemas.openxmlformats.org/officeDocument/2006/math">
                    <m:r>
                      <a:rPr lang="en-US" i="1">
                        <a:latin typeface="Cambria Math" panose="02040503050406030204" pitchFamily="18" charset="0"/>
                      </a:rPr>
                      <m:t>𝑑</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i="1">
                                <a:latin typeface="Cambria Math" panose="02040503050406030204" pitchFamily="18" charset="0"/>
                              </a:rPr>
                              <m:t>𝐱</m:t>
                            </m:r>
                          </m:e>
                          <m:sub>
                            <m:r>
                              <a:rPr lang="en-US" i="1">
                                <a:latin typeface="Cambria Math" panose="02040503050406030204" pitchFamily="18" charset="0"/>
                              </a:rPr>
                              <m:t>𝑖</m:t>
                            </m:r>
                          </m:sub>
                        </m:sSub>
                        <m:sSub>
                          <m:sSubPr>
                            <m:ctrlPr>
                              <a:rPr lang="en-US" i="1">
                                <a:latin typeface="Cambria Math" panose="02040503050406030204" pitchFamily="18" charset="0"/>
                              </a:rPr>
                            </m:ctrlPr>
                          </m:sSubPr>
                          <m:e>
                            <m:r>
                              <a:rPr lang="en-US" b="1">
                                <a:latin typeface="Cambria Math" panose="02040503050406030204" pitchFamily="18" charset="0"/>
                              </a:rPr>
                              <m:t>, </m:t>
                            </m:r>
                            <m:r>
                              <a:rPr lang="en-US" b="1" i="1">
                                <a:latin typeface="Cambria Math" panose="02040503050406030204" pitchFamily="18" charset="0"/>
                              </a:rPr>
                              <m:t>𝐱</m:t>
                            </m:r>
                          </m:e>
                          <m:sub>
                            <m:r>
                              <a:rPr lang="en-US" i="1">
                                <a:latin typeface="Cambria Math" panose="02040503050406030204" pitchFamily="18" charset="0"/>
                              </a:rPr>
                              <m:t>𝑖</m:t>
                            </m:r>
                          </m:sub>
                        </m:sSub>
                      </m:e>
                    </m:d>
                  </m:oMath>
                </a14:m>
                <a:r>
                  <a:rPr lang="en-US" dirty="0"/>
                  <a:t> must always be zero. Conversely, if the distance from </a:t>
                </a:r>
                <a14:m>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𝐱</m:t>
                        </m:r>
                      </m:e>
                      <m:sub>
                        <m:r>
                          <a:rPr lang="en-US" i="1">
                            <a:latin typeface="Cambria Math" panose="02040503050406030204" pitchFamily="18" charset="0"/>
                          </a:rPr>
                          <m:t>𝑖</m:t>
                        </m:r>
                      </m:sub>
                    </m:sSub>
                  </m:oMath>
                </a14:m>
                <a:r>
                  <a:rPr lang="en-US" dirty="0"/>
                  <a:t> to </a:t>
                </a:r>
                <a14:m>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𝐱</m:t>
                        </m:r>
                      </m:e>
                      <m:sub>
                        <m:r>
                          <a:rPr lang="en-US" i="1">
                            <a:latin typeface="Cambria Math" panose="02040503050406030204" pitchFamily="18" charset="0"/>
                          </a:rPr>
                          <m:t>𝑗</m:t>
                        </m:r>
                      </m:sub>
                    </m:sSub>
                  </m:oMath>
                </a14:m>
                <a:r>
                  <a:rPr lang="en-US" dirty="0"/>
                  <a:t> is zero, then they must be identical.</a:t>
                </a:r>
              </a:p>
              <a:p>
                <a:pPr marL="514350" indent="-514350">
                  <a:buFont typeface="+mj-lt"/>
                  <a:buAutoNum type="arabicPeriod"/>
                </a:pPr>
                <a:r>
                  <a:rPr lang="en-US" b="1" dirty="0"/>
                  <a:t>Subadditivity</a:t>
                </a:r>
                <a:r>
                  <a:rPr lang="en-US" dirty="0"/>
                  <a:t>. </a:t>
                </a:r>
                <a14:m>
                  <m:oMath xmlns:m="http://schemas.openxmlformats.org/officeDocument/2006/math">
                    <m:r>
                      <a:rPr lang="en-US" i="1">
                        <a:latin typeface="Cambria Math" panose="02040503050406030204" pitchFamily="18" charset="0"/>
                      </a:rPr>
                      <m:t>𝑑</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i="1">
                                <a:latin typeface="Cambria Math" panose="02040503050406030204" pitchFamily="18" charset="0"/>
                              </a:rPr>
                              <m:t>𝐱</m:t>
                            </m:r>
                          </m:e>
                          <m:sub>
                            <m:r>
                              <a:rPr lang="en-US" i="1">
                                <a:latin typeface="Cambria Math" panose="02040503050406030204" pitchFamily="18" charset="0"/>
                              </a:rPr>
                              <m:t>𝑖</m:t>
                            </m:r>
                          </m:sub>
                        </m:sSub>
                        <m:sSub>
                          <m:sSubPr>
                            <m:ctrlPr>
                              <a:rPr lang="en-US" i="1">
                                <a:latin typeface="Cambria Math" panose="02040503050406030204" pitchFamily="18" charset="0"/>
                              </a:rPr>
                            </m:ctrlPr>
                          </m:sSubPr>
                          <m:e>
                            <m:r>
                              <a:rPr lang="en-US" b="1">
                                <a:latin typeface="Cambria Math" panose="02040503050406030204" pitchFamily="18" charset="0"/>
                              </a:rPr>
                              <m:t>, </m:t>
                            </m:r>
                            <m:r>
                              <a:rPr lang="en-US" b="1" i="1">
                                <a:latin typeface="Cambria Math" panose="02040503050406030204" pitchFamily="18" charset="0"/>
                              </a:rPr>
                              <m:t>𝐱</m:t>
                            </m:r>
                          </m:e>
                          <m:sub>
                            <m:r>
                              <a:rPr lang="en-US" i="1">
                                <a:latin typeface="Cambria Math" panose="02040503050406030204" pitchFamily="18" charset="0"/>
                              </a:rPr>
                              <m:t>𝑟</m:t>
                            </m:r>
                          </m:sub>
                        </m:sSub>
                      </m:e>
                    </m:d>
                    <m:r>
                      <a:rPr lang="en-US" i="1">
                        <a:latin typeface="Cambria Math" panose="02040503050406030204" pitchFamily="18" charset="0"/>
                      </a:rPr>
                      <m:t>+</m:t>
                    </m:r>
                    <m:r>
                      <a:rPr lang="en-US" i="1">
                        <a:latin typeface="Cambria Math" panose="02040503050406030204" pitchFamily="18" charset="0"/>
                      </a:rPr>
                      <m:t>𝑑</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i="1">
                                <a:latin typeface="Cambria Math" panose="02040503050406030204" pitchFamily="18" charset="0"/>
                              </a:rPr>
                              <m:t>𝐱</m:t>
                            </m:r>
                          </m:e>
                          <m:sub>
                            <m:r>
                              <a:rPr lang="en-US" i="1">
                                <a:latin typeface="Cambria Math" panose="02040503050406030204" pitchFamily="18" charset="0"/>
                              </a:rPr>
                              <m:t>𝑟</m:t>
                            </m:r>
                          </m:sub>
                        </m:sSub>
                        <m:sSub>
                          <m:sSubPr>
                            <m:ctrlPr>
                              <a:rPr lang="en-US" i="1">
                                <a:latin typeface="Cambria Math" panose="02040503050406030204" pitchFamily="18" charset="0"/>
                              </a:rPr>
                            </m:ctrlPr>
                          </m:sSubPr>
                          <m:e>
                            <m:r>
                              <a:rPr lang="en-US" b="1">
                                <a:latin typeface="Cambria Math" panose="02040503050406030204" pitchFamily="18" charset="0"/>
                              </a:rPr>
                              <m:t>, </m:t>
                            </m:r>
                            <m:r>
                              <a:rPr lang="en-US" b="1" i="1">
                                <a:latin typeface="Cambria Math" panose="02040503050406030204" pitchFamily="18" charset="0"/>
                              </a:rPr>
                              <m:t>𝐱</m:t>
                            </m:r>
                          </m:e>
                          <m:sub>
                            <m:r>
                              <a:rPr lang="en-US" i="1">
                                <a:latin typeface="Cambria Math" panose="02040503050406030204" pitchFamily="18" charset="0"/>
                              </a:rPr>
                              <m:t>𝑗</m:t>
                            </m:r>
                          </m:sub>
                        </m:sSub>
                      </m:e>
                    </m:d>
                    <m:r>
                      <a:rPr lang="en-US" i="1">
                        <a:latin typeface="Cambria Math" panose="02040503050406030204" pitchFamily="18" charset="0"/>
                      </a:rPr>
                      <m:t>≥</m:t>
                    </m:r>
                    <m:r>
                      <a:rPr lang="en-US" i="1">
                        <a:latin typeface="Cambria Math" panose="02040503050406030204" pitchFamily="18" charset="0"/>
                      </a:rPr>
                      <m:t>𝑑</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i="1">
                                <a:latin typeface="Cambria Math" panose="02040503050406030204" pitchFamily="18" charset="0"/>
                              </a:rPr>
                              <m:t>𝐱</m:t>
                            </m:r>
                          </m:e>
                          <m:sub>
                            <m:r>
                              <a:rPr lang="en-US" i="1">
                                <a:latin typeface="Cambria Math" panose="02040503050406030204" pitchFamily="18" charset="0"/>
                              </a:rPr>
                              <m:t>𝑖</m:t>
                            </m:r>
                          </m:sub>
                        </m:sSub>
                        <m:sSub>
                          <m:sSubPr>
                            <m:ctrlPr>
                              <a:rPr lang="en-US" i="1">
                                <a:latin typeface="Cambria Math" panose="02040503050406030204" pitchFamily="18" charset="0"/>
                              </a:rPr>
                            </m:ctrlPr>
                          </m:sSubPr>
                          <m:e>
                            <m:r>
                              <a:rPr lang="en-US" b="1">
                                <a:latin typeface="Cambria Math" panose="02040503050406030204" pitchFamily="18" charset="0"/>
                              </a:rPr>
                              <m:t>, </m:t>
                            </m:r>
                            <m:r>
                              <a:rPr lang="en-US" b="1" i="1">
                                <a:latin typeface="Cambria Math" panose="02040503050406030204" pitchFamily="18" charset="0"/>
                              </a:rPr>
                              <m:t>𝐱</m:t>
                            </m:r>
                          </m:e>
                          <m:sub>
                            <m:r>
                              <a:rPr lang="en-US" i="1">
                                <a:latin typeface="Cambria Math" panose="02040503050406030204" pitchFamily="18" charset="0"/>
                              </a:rPr>
                              <m:t>𝑗</m:t>
                            </m:r>
                          </m:sub>
                        </m:sSub>
                      </m:e>
                    </m:d>
                  </m:oMath>
                </a14:m>
                <a:r>
                  <a:rPr lang="en-US" dirty="0"/>
                  <a:t> where </a:t>
                </a:r>
                <a14:m>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𝐱</m:t>
                        </m:r>
                      </m:e>
                      <m:sub>
                        <m:r>
                          <a:rPr lang="en-US" i="1">
                            <a:latin typeface="Cambria Math" panose="02040503050406030204" pitchFamily="18" charset="0"/>
                          </a:rPr>
                          <m:t>𝑟</m:t>
                        </m:r>
                      </m:sub>
                    </m:sSub>
                  </m:oMath>
                </a14:m>
                <a:r>
                  <a:rPr lang="en-US" dirty="0"/>
                  <a:t> is another observation.  This is also known as the </a:t>
                </a:r>
                <a:r>
                  <a:rPr lang="en-US" i="1" dirty="0"/>
                  <a:t>Triangle Inequality</a:t>
                </a:r>
                <a:r>
                  <a:rPr lang="en-US" dirty="0"/>
                  <a:t> because the sum of the lengths of any two sides of a triangle is always greater than or equal to the length of the third side.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217" t="-2381"/>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21F904B5-CB5D-4126-BEEB-C8FCA1C79972}"/>
              </a:ext>
            </a:extLst>
          </p:cNvPr>
          <p:cNvSpPr>
            <a:spLocks noGrp="1"/>
          </p:cNvSpPr>
          <p:nvPr>
            <p:ph type="ftr" sz="quarter" idx="11"/>
          </p:nvPr>
        </p:nvSpPr>
        <p:spPr/>
        <p:txBody>
          <a:bodyPr/>
          <a:lstStyle/>
          <a:p>
            <a:r>
              <a:rPr lang="en-US"/>
              <a:t>Copyright © 2021 by Ming-Long Lam, Ph.D.</a:t>
            </a:r>
            <a:endParaRPr lang="en-US" dirty="0"/>
          </a:p>
        </p:txBody>
      </p:sp>
    </p:spTree>
    <p:extLst>
      <p:ext uri="{BB962C8B-B14F-4D97-AF65-F5344CB8AC3E}">
        <p14:creationId xmlns:p14="http://schemas.microsoft.com/office/powerpoint/2010/main" val="41753737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191</TotalTime>
  <Words>8637</Words>
  <Application>Microsoft Office PowerPoint</Application>
  <PresentationFormat>Widescreen</PresentationFormat>
  <Paragraphs>1862</Paragraphs>
  <Slides>70</Slides>
  <Notes>69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70</vt:i4>
      </vt:variant>
    </vt:vector>
  </HeadingPairs>
  <TitlesOfParts>
    <vt:vector size="78" baseType="lpstr">
      <vt:lpstr>Adobe Garamond Pro</vt:lpstr>
      <vt:lpstr>Arial</vt:lpstr>
      <vt:lpstr>Calibri</vt:lpstr>
      <vt:lpstr>Calibri Light</vt:lpstr>
      <vt:lpstr>Cambria Math</vt:lpstr>
      <vt:lpstr>Courier New</vt:lpstr>
      <vt:lpstr>SAS Monospace</vt:lpstr>
      <vt:lpstr>Office Theme</vt:lpstr>
      <vt:lpstr>PowerPoint Presentation</vt:lpstr>
      <vt:lpstr>Week 2: Nearest Neighbors</vt:lpstr>
      <vt:lpstr>Memory-Based Learning (MBL) in Law</vt:lpstr>
      <vt:lpstr>Memory-Based Learning (MBL) in Law</vt:lpstr>
      <vt:lpstr>Memory-Based Learning (MBL)</vt:lpstr>
      <vt:lpstr>Basic Idea of the Nearest Neighbors Algorithm</vt:lpstr>
      <vt:lpstr>k-Nearest Neighbors (kNN) Algorithm</vt:lpstr>
      <vt:lpstr>Distance Metric</vt:lpstr>
      <vt:lpstr>Four Requirements for Distance Metric</vt:lpstr>
      <vt:lpstr>Common Distance Metrics</vt:lpstr>
      <vt:lpstr>Euclidean Distance</vt:lpstr>
      <vt:lpstr>Manhattan Distance</vt:lpstr>
      <vt:lpstr>Chebyshev Distance</vt:lpstr>
      <vt:lpstr>Cosine Distance</vt:lpstr>
      <vt:lpstr>Usage Scenarios of Distance Metrics</vt:lpstr>
      <vt:lpstr>Usage Scenario of Cosine Distance</vt:lpstr>
      <vt:lpstr>Cosine Distance</vt:lpstr>
      <vt:lpstr>Calculate Distances</vt:lpstr>
      <vt:lpstr>Closest Neighbor According to Cosine Distance</vt:lpstr>
      <vt:lpstr>Compare Common Distance Metrics</vt:lpstr>
      <vt:lpstr>Calculate Distances</vt:lpstr>
      <vt:lpstr>Four Distance Metrics</vt:lpstr>
      <vt:lpstr>k-Nearest Neighbors (kNN) Algorithm</vt:lpstr>
      <vt:lpstr>k-Nearest Neighbors (kNN) Algorithm</vt:lpstr>
      <vt:lpstr>k-Nearest Neighbors (kNN) Algorithm</vt:lpstr>
      <vt:lpstr>Orthonormal Transformation</vt:lpstr>
      <vt:lpstr>Eigenvalues and Eigenvectors of X^t X</vt:lpstr>
      <vt:lpstr>Proof that Eigenvalues of X^t X are Positive</vt:lpstr>
      <vt:lpstr>Orthonormal Transformation</vt:lpstr>
      <vt:lpstr>Orthonormal Transformation</vt:lpstr>
      <vt:lpstr>Orthonormal Transformation</vt:lpstr>
      <vt:lpstr>Orthonormal Transformation</vt:lpstr>
      <vt:lpstr>Orthonormalization in Python: First Principle</vt:lpstr>
      <vt:lpstr>Orthonormalization in Python: First Principle</vt:lpstr>
      <vt:lpstr>Orthonormalization in Python: SciPy Function</vt:lpstr>
      <vt:lpstr>Comparison</vt:lpstr>
      <vt:lpstr>Orthonormal Transformation</vt:lpstr>
      <vt:lpstr>Want Eigenvalues that are Greater than One</vt:lpstr>
      <vt:lpstr>Orthonormalization in Python: First Principle</vt:lpstr>
      <vt:lpstr>Pop Quiz 1</vt:lpstr>
      <vt:lpstr>Number of Neighbors</vt:lpstr>
      <vt:lpstr>Determine the Number of Neighbors</vt:lpstr>
      <vt:lpstr>Number of Neighbors</vt:lpstr>
      <vt:lpstr>Classification or Prediction</vt:lpstr>
      <vt:lpstr>Toy Example</vt:lpstr>
      <vt:lpstr>Toy Example</vt:lpstr>
      <vt:lpstr>Toy Example</vt:lpstr>
      <vt:lpstr>Toy Example</vt:lpstr>
      <vt:lpstr>Toy Example</vt:lpstr>
      <vt:lpstr>Toy Example</vt:lpstr>
      <vt:lpstr>Toy Example</vt:lpstr>
      <vt:lpstr>Supervised, Original Scale</vt:lpstr>
      <vt:lpstr>Specifications for Nearest Neighbors</vt:lpstr>
      <vt:lpstr>Supervised, Original Scale, k = 2 Solution</vt:lpstr>
      <vt:lpstr>Supervised, Original Scale, Optimal k</vt:lpstr>
      <vt:lpstr>Supervised, Original Scale, Optimal k</vt:lpstr>
      <vt:lpstr>Another Example: 2004 Automobile Data</vt:lpstr>
      <vt:lpstr>Unsupervised, Original Scale</vt:lpstr>
      <vt:lpstr>Training Data</vt:lpstr>
      <vt:lpstr>Distances and Indices</vt:lpstr>
      <vt:lpstr>Find Neighbors</vt:lpstr>
      <vt:lpstr>Unsupervised, Orthonormalized</vt:lpstr>
      <vt:lpstr>Orthonormalization</vt:lpstr>
      <vt:lpstr>Orthonormalized Training / Focal Data</vt:lpstr>
      <vt:lpstr>Find Neighbors After Orthonormalization</vt:lpstr>
      <vt:lpstr>Supervised Classification</vt:lpstr>
      <vt:lpstr>Misclassification Rate</vt:lpstr>
      <vt:lpstr>Python SKLEARN Nearest Neighbors</vt:lpstr>
      <vt:lpstr>Assignment 1</vt:lpstr>
      <vt:lpstr>Preparation For Week 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Ming-Long Lam</dc:creator>
  <cp:lastModifiedBy>Ming-Long Lam</cp:lastModifiedBy>
  <cp:revision>12</cp:revision>
  <dcterms:created xsi:type="dcterms:W3CDTF">2021-01-28T19:00:01Z</dcterms:created>
  <dcterms:modified xsi:type="dcterms:W3CDTF">2021-01-29T04:00:50Z</dcterms:modified>
</cp:coreProperties>
</file>