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7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85" r:id="rId2"/>
    <p:sldId id="659" r:id="rId3"/>
    <p:sldId id="912" r:id="rId4"/>
    <p:sldId id="421" r:id="rId5"/>
    <p:sldId id="361" r:id="rId6"/>
    <p:sldId id="619" r:id="rId7"/>
    <p:sldId id="646" r:id="rId8"/>
    <p:sldId id="455" r:id="rId9"/>
    <p:sldId id="456" r:id="rId10"/>
    <p:sldId id="647" r:id="rId11"/>
    <p:sldId id="652" r:id="rId12"/>
    <p:sldId id="653" r:id="rId13"/>
    <p:sldId id="471" r:id="rId14"/>
    <p:sldId id="469" r:id="rId15"/>
    <p:sldId id="378" r:id="rId16"/>
    <p:sldId id="363" r:id="rId17"/>
    <p:sldId id="620" r:id="rId18"/>
    <p:sldId id="411" r:id="rId19"/>
    <p:sldId id="649" r:id="rId20"/>
    <p:sldId id="413" r:id="rId21"/>
    <p:sldId id="414" r:id="rId22"/>
    <p:sldId id="364" r:id="rId23"/>
    <p:sldId id="541" r:id="rId24"/>
    <p:sldId id="387" r:id="rId25"/>
    <p:sldId id="655" r:id="rId26"/>
    <p:sldId id="656" r:id="rId27"/>
    <p:sldId id="658" r:id="rId28"/>
    <p:sldId id="365" r:id="rId29"/>
    <p:sldId id="366" r:id="rId30"/>
    <p:sldId id="453" r:id="rId31"/>
    <p:sldId id="388" r:id="rId32"/>
    <p:sldId id="415" r:id="rId33"/>
    <p:sldId id="634" r:id="rId34"/>
    <p:sldId id="635" r:id="rId35"/>
    <p:sldId id="636" r:id="rId36"/>
    <p:sldId id="648" r:id="rId37"/>
    <p:sldId id="621" r:id="rId38"/>
    <p:sldId id="666" r:id="rId39"/>
    <p:sldId id="665" r:id="rId40"/>
    <p:sldId id="622" r:id="rId41"/>
    <p:sldId id="402" r:id="rId42"/>
    <p:sldId id="403" r:id="rId43"/>
    <p:sldId id="404" r:id="rId44"/>
    <p:sldId id="651" r:id="rId45"/>
    <p:sldId id="416" r:id="rId46"/>
    <p:sldId id="417" r:id="rId47"/>
    <p:sldId id="419" r:id="rId48"/>
    <p:sldId id="420" r:id="rId49"/>
    <p:sldId id="473" r:id="rId50"/>
    <p:sldId id="650" r:id="rId51"/>
    <p:sldId id="896" r:id="rId52"/>
    <p:sldId id="661" r:id="rId53"/>
    <p:sldId id="662" r:id="rId54"/>
    <p:sldId id="663" r:id="rId55"/>
    <p:sldId id="510" r:id="rId56"/>
    <p:sldId id="495" r:id="rId57"/>
    <p:sldId id="496" r:id="rId58"/>
    <p:sldId id="497" r:id="rId59"/>
    <p:sldId id="644" r:id="rId60"/>
    <p:sldId id="897" r:id="rId61"/>
    <p:sldId id="898" r:id="rId62"/>
    <p:sldId id="899" r:id="rId63"/>
    <p:sldId id="674" r:id="rId64"/>
    <p:sldId id="675" r:id="rId65"/>
    <p:sldId id="676" r:id="rId66"/>
    <p:sldId id="900" r:id="rId67"/>
    <p:sldId id="901" r:id="rId68"/>
    <p:sldId id="902" r:id="rId69"/>
    <p:sldId id="903" r:id="rId70"/>
    <p:sldId id="904" r:id="rId71"/>
    <p:sldId id="905" r:id="rId72"/>
    <p:sldId id="629" r:id="rId73"/>
    <p:sldId id="654" r:id="rId74"/>
    <p:sldId id="906" r:id="rId75"/>
    <p:sldId id="907" r:id="rId76"/>
    <p:sldId id="908" r:id="rId77"/>
    <p:sldId id="909" r:id="rId78"/>
    <p:sldId id="910" r:id="rId79"/>
    <p:sldId id="911" r:id="rId80"/>
    <p:sldId id="895" r:id="rId81"/>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3665"/>
    <a:srgbClr val="EB701D"/>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82" d="100"/>
          <a:sy n="82" d="100"/>
        </p:scale>
        <p:origin x="59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ata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BFE04-4906-4E14-853A-84C4BCBEEBB4}" type="doc">
      <dgm:prSet loTypeId="urn:microsoft.com/office/officeart/2008/layout/AlternatingPictureBlocks" loCatId="list" qsTypeId="urn:microsoft.com/office/officeart/2005/8/quickstyle/simple1" qsCatId="simple" csTypeId="urn:microsoft.com/office/officeart/2005/8/colors/colorful1" csCatId="colorful" phldr="1"/>
      <dgm:spPr/>
      <dgm:t>
        <a:bodyPr/>
        <a:lstStyle/>
        <a:p>
          <a:endParaRPr lang="en-US"/>
        </a:p>
      </dgm:t>
    </dgm:pt>
    <dgm:pt modelId="{DA9E470F-9653-4D90-B3A1-0463E038E828}">
      <dgm:prSet phldrT="[Text]"/>
      <dgm:spPr/>
      <dgm:t>
        <a:bodyPr/>
        <a:lstStyle/>
        <a:p>
          <a:r>
            <a:rPr lang="en-US" dirty="0"/>
            <a:t>Numeric Metrics</a:t>
          </a:r>
        </a:p>
      </dgm:t>
    </dgm:pt>
    <dgm:pt modelId="{1295A32D-AB4D-45B1-B2AD-49A068FF1A68}" type="parTrans" cxnId="{96AC8C24-59DB-408F-9C49-06A1306D41FE}">
      <dgm:prSet/>
      <dgm:spPr/>
      <dgm:t>
        <a:bodyPr/>
        <a:lstStyle/>
        <a:p>
          <a:endParaRPr lang="en-US"/>
        </a:p>
      </dgm:t>
    </dgm:pt>
    <dgm:pt modelId="{F2F58A84-3390-4FC4-B99E-B41AF7B8B360}" type="sibTrans" cxnId="{96AC8C24-59DB-408F-9C49-06A1306D41FE}">
      <dgm:prSet/>
      <dgm:spPr/>
      <dgm:t>
        <a:bodyPr/>
        <a:lstStyle/>
        <a:p>
          <a:endParaRPr lang="en-US"/>
        </a:p>
      </dgm:t>
    </dgm:pt>
    <dgm:pt modelId="{4BF25D00-5001-4273-9163-4E4444C73E7E}">
      <dgm:prSet phldrT="[Text]"/>
      <dgm:spPr>
        <a:solidFill>
          <a:schemeClr val="accent1">
            <a:lumMod val="75000"/>
          </a:schemeClr>
        </a:solidFill>
      </dgm:spPr>
      <dgm:t>
        <a:bodyPr/>
        <a:lstStyle/>
        <a:p>
          <a:r>
            <a:rPr lang="en-US" dirty="0"/>
            <a:t>Visual Metrics </a:t>
          </a:r>
        </a:p>
      </dgm:t>
    </dgm:pt>
    <dgm:pt modelId="{183CDA86-D2A2-4928-A147-F928D14D1C06}" type="parTrans" cxnId="{8E2520F3-2F5E-466D-A277-80567E302064}">
      <dgm:prSet/>
      <dgm:spPr/>
      <dgm:t>
        <a:bodyPr/>
        <a:lstStyle/>
        <a:p>
          <a:endParaRPr lang="en-US"/>
        </a:p>
      </dgm:t>
    </dgm:pt>
    <dgm:pt modelId="{37D10747-9458-43C7-AC03-0E39DBBB7F7E}" type="sibTrans" cxnId="{8E2520F3-2F5E-466D-A277-80567E302064}">
      <dgm:prSet/>
      <dgm:spPr/>
      <dgm:t>
        <a:bodyPr/>
        <a:lstStyle/>
        <a:p>
          <a:endParaRPr lang="en-US"/>
        </a:p>
      </dgm:t>
    </dgm:pt>
    <dgm:pt modelId="{95833C44-3385-4139-819A-2DE75172A37C}" type="pres">
      <dgm:prSet presAssocID="{B84BFE04-4906-4E14-853A-84C4BCBEEBB4}" presName="linearFlow" presStyleCnt="0">
        <dgm:presLayoutVars>
          <dgm:dir/>
          <dgm:resizeHandles val="exact"/>
        </dgm:presLayoutVars>
      </dgm:prSet>
      <dgm:spPr/>
    </dgm:pt>
    <dgm:pt modelId="{B513C87B-7085-4C88-916C-9A5411BC79AA}" type="pres">
      <dgm:prSet presAssocID="{DA9E470F-9653-4D90-B3A1-0463E038E828}" presName="comp" presStyleCnt="0"/>
      <dgm:spPr/>
    </dgm:pt>
    <dgm:pt modelId="{E9266122-AD3A-46C0-8A89-6E29D6D20BAB}" type="pres">
      <dgm:prSet presAssocID="{DA9E470F-9653-4D90-B3A1-0463E038E828}" presName="rect2" presStyleLbl="node1" presStyleIdx="0" presStyleCnt="2" custScaleX="231903">
        <dgm:presLayoutVars>
          <dgm:bulletEnabled val="1"/>
        </dgm:presLayoutVars>
      </dgm:prSet>
      <dgm:spPr/>
    </dgm:pt>
    <dgm:pt modelId="{5771DB36-DE7A-4B9A-B7AA-66C51A14289D}" type="pres">
      <dgm:prSet presAssocID="{DA9E470F-9653-4D90-B3A1-0463E038E828}" presName="rect1" presStyleLbl="lnNode1" presStyleIdx="0" presStyleCnt="2" custLinFactX="-37175" custLinFactNeighborX="-100000"/>
      <dgm:spPr>
        <a:blipFill rotWithShape="1">
          <a:blip xmlns:r="http://schemas.openxmlformats.org/officeDocument/2006/relationships" r:embed="rId1"/>
          <a:srcRect/>
          <a:stretch>
            <a:fillRect l="-26000" r="-26000"/>
          </a:stretch>
        </a:blipFill>
      </dgm:spPr>
    </dgm:pt>
    <dgm:pt modelId="{3506DA75-93BE-41EB-954D-14A97D817C35}" type="pres">
      <dgm:prSet presAssocID="{F2F58A84-3390-4FC4-B99E-B41AF7B8B360}" presName="sibTrans" presStyleCnt="0"/>
      <dgm:spPr/>
    </dgm:pt>
    <dgm:pt modelId="{F570D2C9-B675-40D0-94D3-22751BCEC887}" type="pres">
      <dgm:prSet presAssocID="{4BF25D00-5001-4273-9163-4E4444C73E7E}" presName="comp" presStyleCnt="0"/>
      <dgm:spPr/>
    </dgm:pt>
    <dgm:pt modelId="{618C5668-5656-469F-B314-D99AB44B1D48}" type="pres">
      <dgm:prSet presAssocID="{4BF25D00-5001-4273-9163-4E4444C73E7E}" presName="rect2" presStyleLbl="node1" presStyleIdx="1" presStyleCnt="2" custScaleX="231903" custLinFactNeighborX="-44670" custLinFactNeighborY="1703">
        <dgm:presLayoutVars>
          <dgm:bulletEnabled val="1"/>
        </dgm:presLayoutVars>
      </dgm:prSet>
      <dgm:spPr/>
    </dgm:pt>
    <dgm:pt modelId="{FB745ECC-3FA5-49FA-9765-47AA29FFC244}" type="pres">
      <dgm:prSet presAssocID="{4BF25D00-5001-4273-9163-4E4444C73E7E}" presName="rect1" presStyleLbl="lnNode1" presStyleIdx="1" presStyleCnt="2" custLinFactNeighborX="38751" custLinFactNeighborY="1703"/>
      <dgm:spPr>
        <a:blipFill rotWithShape="1">
          <a:blip xmlns:r="http://schemas.openxmlformats.org/officeDocument/2006/relationships" r:embed="rId2"/>
          <a:srcRect/>
          <a:stretch>
            <a:fillRect l="-5000" r="-5000"/>
          </a:stretch>
        </a:blipFill>
      </dgm:spPr>
    </dgm:pt>
  </dgm:ptLst>
  <dgm:cxnLst>
    <dgm:cxn modelId="{96AC8C24-59DB-408F-9C49-06A1306D41FE}" srcId="{B84BFE04-4906-4E14-853A-84C4BCBEEBB4}" destId="{DA9E470F-9653-4D90-B3A1-0463E038E828}" srcOrd="0" destOrd="0" parTransId="{1295A32D-AB4D-45B1-B2AD-49A068FF1A68}" sibTransId="{F2F58A84-3390-4FC4-B99E-B41AF7B8B360}"/>
    <dgm:cxn modelId="{8C93C566-7B5E-4AC3-AB29-2D967C9AD2FA}" type="presOf" srcId="{B84BFE04-4906-4E14-853A-84C4BCBEEBB4}" destId="{95833C44-3385-4139-819A-2DE75172A37C}" srcOrd="0" destOrd="0" presId="urn:microsoft.com/office/officeart/2008/layout/AlternatingPictureBlocks"/>
    <dgm:cxn modelId="{5CDE7871-481E-47DF-957D-08AC37A30FE4}" type="presOf" srcId="{4BF25D00-5001-4273-9163-4E4444C73E7E}" destId="{618C5668-5656-469F-B314-D99AB44B1D48}" srcOrd="0" destOrd="0" presId="urn:microsoft.com/office/officeart/2008/layout/AlternatingPictureBlocks"/>
    <dgm:cxn modelId="{CE2C0BCC-7401-4543-9674-D739137D7625}" type="presOf" srcId="{DA9E470F-9653-4D90-B3A1-0463E038E828}" destId="{E9266122-AD3A-46C0-8A89-6E29D6D20BAB}" srcOrd="0" destOrd="0" presId="urn:microsoft.com/office/officeart/2008/layout/AlternatingPictureBlocks"/>
    <dgm:cxn modelId="{8E2520F3-2F5E-466D-A277-80567E302064}" srcId="{B84BFE04-4906-4E14-853A-84C4BCBEEBB4}" destId="{4BF25D00-5001-4273-9163-4E4444C73E7E}" srcOrd="1" destOrd="0" parTransId="{183CDA86-D2A2-4928-A147-F928D14D1C06}" sibTransId="{37D10747-9458-43C7-AC03-0E39DBBB7F7E}"/>
    <dgm:cxn modelId="{035C4904-967C-4741-BB68-82D4AA728A9E}" type="presParOf" srcId="{95833C44-3385-4139-819A-2DE75172A37C}" destId="{B513C87B-7085-4C88-916C-9A5411BC79AA}" srcOrd="0" destOrd="0" presId="urn:microsoft.com/office/officeart/2008/layout/AlternatingPictureBlocks"/>
    <dgm:cxn modelId="{4777B0F1-E169-4229-9BD0-62615BC1B0F0}" type="presParOf" srcId="{B513C87B-7085-4C88-916C-9A5411BC79AA}" destId="{E9266122-AD3A-46C0-8A89-6E29D6D20BAB}" srcOrd="0" destOrd="0" presId="urn:microsoft.com/office/officeart/2008/layout/AlternatingPictureBlocks"/>
    <dgm:cxn modelId="{4C247632-8D62-421D-9FC6-FEDD41BE83B2}" type="presParOf" srcId="{B513C87B-7085-4C88-916C-9A5411BC79AA}" destId="{5771DB36-DE7A-4B9A-B7AA-66C51A14289D}" srcOrd="1" destOrd="0" presId="urn:microsoft.com/office/officeart/2008/layout/AlternatingPictureBlocks"/>
    <dgm:cxn modelId="{C99C4B6B-059D-43A0-99A9-5A9290B6CF26}" type="presParOf" srcId="{95833C44-3385-4139-819A-2DE75172A37C}" destId="{3506DA75-93BE-41EB-954D-14A97D817C35}" srcOrd="1" destOrd="0" presId="urn:microsoft.com/office/officeart/2008/layout/AlternatingPictureBlocks"/>
    <dgm:cxn modelId="{1A9861C1-6B65-493D-88CD-DB452721C674}" type="presParOf" srcId="{95833C44-3385-4139-819A-2DE75172A37C}" destId="{F570D2C9-B675-40D0-94D3-22751BCEC887}" srcOrd="2" destOrd="0" presId="urn:microsoft.com/office/officeart/2008/layout/AlternatingPictureBlocks"/>
    <dgm:cxn modelId="{8A06E362-24D2-4348-90BE-43A798E2CF6C}" type="presParOf" srcId="{F570D2C9-B675-40D0-94D3-22751BCEC887}" destId="{618C5668-5656-469F-B314-D99AB44B1D48}" srcOrd="0" destOrd="0" presId="urn:microsoft.com/office/officeart/2008/layout/AlternatingPictureBlocks"/>
    <dgm:cxn modelId="{AB6A9922-98F6-4DC6-8F55-A5AA2404EDF4}" type="presParOf" srcId="{F570D2C9-B675-40D0-94D3-22751BCEC887}" destId="{FB745ECC-3FA5-49FA-9765-47AA29FFC244}"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507AD7E-ED25-467E-A11F-78D09383DC6B}" type="doc">
      <dgm:prSet loTypeId="urn:microsoft.com/office/officeart/2005/8/layout/pList2" loCatId="list" qsTypeId="urn:microsoft.com/office/officeart/2005/8/quickstyle/simple1" qsCatId="simple" csTypeId="urn:microsoft.com/office/officeart/2005/8/colors/accent0_3" csCatId="mainScheme" phldr="1"/>
      <dgm:spPr/>
      <dgm:t>
        <a:bodyPr/>
        <a:lstStyle/>
        <a:p>
          <a:endParaRPr lang="en-US"/>
        </a:p>
      </dgm:t>
    </dgm:pt>
    <dgm:pt modelId="{7CCA8822-D105-4C84-87B7-E406BEBCA83C}">
      <dgm:prSet phldrT="[Text]"/>
      <dgm:spPr/>
      <dgm:t>
        <a:bodyPr/>
        <a:lstStyle/>
        <a:p>
          <a:r>
            <a:rPr lang="en-US" dirty="0"/>
            <a:t>If my model fits the data </a:t>
          </a:r>
          <a:r>
            <a:rPr lang="en-US" i="1" dirty="0"/>
            <a:t>well</a:t>
          </a:r>
          <a:r>
            <a:rPr lang="en-US" dirty="0"/>
            <a:t>, then an observed </a:t>
          </a:r>
          <a:r>
            <a:rPr lang="en-US" i="1" dirty="0"/>
            <a:t>Event</a:t>
          </a:r>
          <a:r>
            <a:rPr lang="en-US" dirty="0"/>
            <a:t> will also be predicted an </a:t>
          </a:r>
          <a:r>
            <a:rPr lang="en-US" i="1" dirty="0"/>
            <a:t>Event</a:t>
          </a:r>
          <a:r>
            <a:rPr lang="en-US" dirty="0"/>
            <a:t> most of the times.</a:t>
          </a:r>
        </a:p>
      </dgm:t>
    </dgm:pt>
    <dgm:pt modelId="{F86D6C3A-B23A-46E1-8B41-17CDE369B3C8}" type="parTrans" cxnId="{94EEEC32-CD78-448B-9166-984824EFAE70}">
      <dgm:prSet/>
      <dgm:spPr/>
      <dgm:t>
        <a:bodyPr/>
        <a:lstStyle/>
        <a:p>
          <a:endParaRPr lang="en-US"/>
        </a:p>
      </dgm:t>
    </dgm:pt>
    <dgm:pt modelId="{AD27F28B-A07B-4171-8F6C-0EB4D00C5776}" type="sibTrans" cxnId="{94EEEC32-CD78-448B-9166-984824EFAE70}">
      <dgm:prSet/>
      <dgm:spPr/>
      <dgm:t>
        <a:bodyPr/>
        <a:lstStyle/>
        <a:p>
          <a:endParaRPr lang="en-US"/>
        </a:p>
      </dgm:t>
    </dgm:pt>
    <dgm:pt modelId="{818F61BF-A771-42A2-B6D1-CFA2DCA5FE74}">
      <dgm:prSet phldrT="[Text]"/>
      <dgm:spPr/>
      <dgm:t>
        <a:bodyPr/>
        <a:lstStyle/>
        <a:p>
          <a:r>
            <a:rPr lang="en-US" dirty="0"/>
            <a:t>However, predicting an Event </a:t>
          </a:r>
          <a:r>
            <a:rPr lang="en-US" i="1" dirty="0"/>
            <a:t>depends</a:t>
          </a:r>
          <a:r>
            <a:rPr lang="en-US" dirty="0"/>
            <a:t> on our threshold for the predicted Event probability.</a:t>
          </a:r>
        </a:p>
      </dgm:t>
    </dgm:pt>
    <dgm:pt modelId="{35E169D4-4C55-49A9-9BAD-B0E8E1BD5FDE}" type="parTrans" cxnId="{BD11C9EE-8220-48FF-B571-7FE7D93F8DBC}">
      <dgm:prSet/>
      <dgm:spPr/>
      <dgm:t>
        <a:bodyPr/>
        <a:lstStyle/>
        <a:p>
          <a:endParaRPr lang="en-US"/>
        </a:p>
      </dgm:t>
    </dgm:pt>
    <dgm:pt modelId="{F6B19FBA-D049-4EC1-9058-3E67CED3681F}" type="sibTrans" cxnId="{BD11C9EE-8220-48FF-B571-7FE7D93F8DBC}">
      <dgm:prSet/>
      <dgm:spPr/>
      <dgm:t>
        <a:bodyPr/>
        <a:lstStyle/>
        <a:p>
          <a:endParaRPr lang="en-US"/>
        </a:p>
      </dgm:t>
    </dgm:pt>
    <dgm:pt modelId="{49DF0B0F-E1FD-4E5A-B379-B4C3B5337181}">
      <dgm:prSet phldrT="[Text]"/>
      <dgm:spPr/>
      <dgm:t>
        <a:bodyPr/>
        <a:lstStyle/>
        <a:p>
          <a:r>
            <a:rPr lang="en-US" dirty="0"/>
            <a:t>The ROC curve can tell us how big that likelihood is over all possible choices of threshold.</a:t>
          </a:r>
        </a:p>
      </dgm:t>
    </dgm:pt>
    <dgm:pt modelId="{9A06DACE-AF21-423F-8917-E0EFBB4285D7}" type="parTrans" cxnId="{4447F850-43CE-471C-9105-8E8B3A19A234}">
      <dgm:prSet/>
      <dgm:spPr/>
      <dgm:t>
        <a:bodyPr/>
        <a:lstStyle/>
        <a:p>
          <a:endParaRPr lang="en-US"/>
        </a:p>
      </dgm:t>
    </dgm:pt>
    <dgm:pt modelId="{D6FC8C77-787A-4B2A-A0B4-5C63A61E6F14}" type="sibTrans" cxnId="{4447F850-43CE-471C-9105-8E8B3A19A234}">
      <dgm:prSet/>
      <dgm:spPr/>
      <dgm:t>
        <a:bodyPr/>
        <a:lstStyle/>
        <a:p>
          <a:endParaRPr lang="en-US"/>
        </a:p>
      </dgm:t>
    </dgm:pt>
    <dgm:pt modelId="{33136DC5-F123-4CBD-AEBA-3A64666B22E9}" type="pres">
      <dgm:prSet presAssocID="{8507AD7E-ED25-467E-A11F-78D09383DC6B}" presName="Name0" presStyleCnt="0">
        <dgm:presLayoutVars>
          <dgm:dir/>
          <dgm:resizeHandles val="exact"/>
        </dgm:presLayoutVars>
      </dgm:prSet>
      <dgm:spPr/>
    </dgm:pt>
    <dgm:pt modelId="{BFA8469E-16EC-4420-B491-244501C964F1}" type="pres">
      <dgm:prSet presAssocID="{8507AD7E-ED25-467E-A11F-78D09383DC6B}" presName="bkgdShp" presStyleLbl="alignAccFollowNode1" presStyleIdx="0" presStyleCnt="1"/>
      <dgm:spPr/>
    </dgm:pt>
    <dgm:pt modelId="{385D5657-1477-49F2-AFA7-FC7F86468D61}" type="pres">
      <dgm:prSet presAssocID="{8507AD7E-ED25-467E-A11F-78D09383DC6B}" presName="linComp" presStyleCnt="0"/>
      <dgm:spPr/>
    </dgm:pt>
    <dgm:pt modelId="{E95BCDFD-E0A8-4565-8863-B60EE0250BD0}" type="pres">
      <dgm:prSet presAssocID="{7CCA8822-D105-4C84-87B7-E406BEBCA83C}" presName="compNode" presStyleCnt="0"/>
      <dgm:spPr/>
    </dgm:pt>
    <dgm:pt modelId="{0DE07E15-2777-47F2-A401-373520E7FC26}" type="pres">
      <dgm:prSet presAssocID="{7CCA8822-D105-4C84-87B7-E406BEBCA83C}" presName="node" presStyleLbl="node1" presStyleIdx="0" presStyleCnt="3">
        <dgm:presLayoutVars>
          <dgm:bulletEnabled val="1"/>
        </dgm:presLayoutVars>
      </dgm:prSet>
      <dgm:spPr/>
    </dgm:pt>
    <dgm:pt modelId="{81062DE4-EC7F-4DA1-9F00-3F8D586C2E26}" type="pres">
      <dgm:prSet presAssocID="{7CCA8822-D105-4C84-87B7-E406BEBCA83C}" presName="invisiNode" presStyleLbl="node1" presStyleIdx="0" presStyleCnt="3"/>
      <dgm:spPr/>
    </dgm:pt>
    <dgm:pt modelId="{C915ABCD-BB39-435A-B2C4-971B427434C8}" type="pres">
      <dgm:prSet presAssocID="{7CCA8822-D105-4C84-87B7-E406BEBCA83C}" presName="imagNode" presStyleLbl="fgImgPlace1" presStyleIdx="0" presStyleCnt="3"/>
      <dgm:spPr>
        <a:blipFill rotWithShape="1">
          <a:blip xmlns:r="http://schemas.openxmlformats.org/officeDocument/2006/relationships" r:embed="rId1"/>
          <a:srcRect/>
          <a:stretch>
            <a:fillRect t="-32000" b="-32000"/>
          </a:stretch>
        </a:blipFill>
      </dgm:spPr>
    </dgm:pt>
    <dgm:pt modelId="{E1E74D35-1E64-410E-A0B4-AD4CB565BDCD}" type="pres">
      <dgm:prSet presAssocID="{AD27F28B-A07B-4171-8F6C-0EB4D00C5776}" presName="sibTrans" presStyleLbl="sibTrans2D1" presStyleIdx="0" presStyleCnt="0"/>
      <dgm:spPr/>
    </dgm:pt>
    <dgm:pt modelId="{D222E9D0-A68C-41F0-8DA1-5DBFAB629856}" type="pres">
      <dgm:prSet presAssocID="{818F61BF-A771-42A2-B6D1-CFA2DCA5FE74}" presName="compNode" presStyleCnt="0"/>
      <dgm:spPr/>
    </dgm:pt>
    <dgm:pt modelId="{11D66D92-2D25-4B69-B6F8-061183EAB998}" type="pres">
      <dgm:prSet presAssocID="{818F61BF-A771-42A2-B6D1-CFA2DCA5FE74}" presName="node" presStyleLbl="node1" presStyleIdx="1" presStyleCnt="3">
        <dgm:presLayoutVars>
          <dgm:bulletEnabled val="1"/>
        </dgm:presLayoutVars>
      </dgm:prSet>
      <dgm:spPr/>
    </dgm:pt>
    <dgm:pt modelId="{A772F677-6D99-4E72-A8A0-9CAE1D7E0201}" type="pres">
      <dgm:prSet presAssocID="{818F61BF-A771-42A2-B6D1-CFA2DCA5FE74}" presName="invisiNode" presStyleLbl="node1" presStyleIdx="1" presStyleCnt="3"/>
      <dgm:spPr/>
    </dgm:pt>
    <dgm:pt modelId="{B841F889-0C50-4D2B-A9A9-E0CD8960B9D9}" type="pres">
      <dgm:prSet presAssocID="{818F61BF-A771-42A2-B6D1-CFA2DCA5FE74}" presName="imagNode" presStyleLbl="fgImgPlace1" presStyleIdx="1" presStyleCnt="3"/>
      <dgm:spPr>
        <a:blipFill rotWithShape="1">
          <a:blip xmlns:r="http://schemas.openxmlformats.org/officeDocument/2006/relationships" r:embed="rId2"/>
          <a:srcRect/>
          <a:stretch>
            <a:fillRect t="-3000" b="-3000"/>
          </a:stretch>
        </a:blipFill>
      </dgm:spPr>
    </dgm:pt>
    <dgm:pt modelId="{96E1B216-164D-410B-9A4D-5768544E8681}" type="pres">
      <dgm:prSet presAssocID="{F6B19FBA-D049-4EC1-9058-3E67CED3681F}" presName="sibTrans" presStyleLbl="sibTrans2D1" presStyleIdx="0" presStyleCnt="0"/>
      <dgm:spPr/>
    </dgm:pt>
    <dgm:pt modelId="{289E77EF-8D5A-4991-B807-10BEA7001E8F}" type="pres">
      <dgm:prSet presAssocID="{49DF0B0F-E1FD-4E5A-B379-B4C3B5337181}" presName="compNode" presStyleCnt="0"/>
      <dgm:spPr/>
    </dgm:pt>
    <dgm:pt modelId="{90BD1D2A-9057-45A1-A749-A40941803273}" type="pres">
      <dgm:prSet presAssocID="{49DF0B0F-E1FD-4E5A-B379-B4C3B5337181}" presName="node" presStyleLbl="node1" presStyleIdx="2" presStyleCnt="3">
        <dgm:presLayoutVars>
          <dgm:bulletEnabled val="1"/>
        </dgm:presLayoutVars>
      </dgm:prSet>
      <dgm:spPr/>
    </dgm:pt>
    <dgm:pt modelId="{7C4A44B3-B1AB-464F-AC25-0EAB8C91AADB}" type="pres">
      <dgm:prSet presAssocID="{49DF0B0F-E1FD-4E5A-B379-B4C3B5337181}" presName="invisiNode" presStyleLbl="node1" presStyleIdx="2" presStyleCnt="3"/>
      <dgm:spPr/>
    </dgm:pt>
    <dgm:pt modelId="{07F6268F-0B6B-46EA-902B-E3C8AC156D8E}" type="pres">
      <dgm:prSet presAssocID="{49DF0B0F-E1FD-4E5A-B379-B4C3B5337181}" presName="imagNode" presStyleLbl="fgImgPlace1" presStyleIdx="2" presStyleCnt="3"/>
      <dgm:spPr>
        <a:blipFill rotWithShape="1">
          <a:blip xmlns:r="http://schemas.openxmlformats.org/officeDocument/2006/relationships" r:embed="rId3"/>
          <a:srcRect/>
          <a:stretch>
            <a:fillRect/>
          </a:stretch>
        </a:blipFill>
      </dgm:spPr>
    </dgm:pt>
  </dgm:ptLst>
  <dgm:cxnLst>
    <dgm:cxn modelId="{94EEEC32-CD78-448B-9166-984824EFAE70}" srcId="{8507AD7E-ED25-467E-A11F-78D09383DC6B}" destId="{7CCA8822-D105-4C84-87B7-E406BEBCA83C}" srcOrd="0" destOrd="0" parTransId="{F86D6C3A-B23A-46E1-8B41-17CDE369B3C8}" sibTransId="{AD27F28B-A07B-4171-8F6C-0EB4D00C5776}"/>
    <dgm:cxn modelId="{44A69150-26C0-4E83-8862-710770A71C4E}" type="presOf" srcId="{49DF0B0F-E1FD-4E5A-B379-B4C3B5337181}" destId="{90BD1D2A-9057-45A1-A749-A40941803273}" srcOrd="0" destOrd="0" presId="urn:microsoft.com/office/officeart/2005/8/layout/pList2"/>
    <dgm:cxn modelId="{6F3FA350-2396-4E4A-821A-177028F231EA}" type="presOf" srcId="{7CCA8822-D105-4C84-87B7-E406BEBCA83C}" destId="{0DE07E15-2777-47F2-A401-373520E7FC26}" srcOrd="0" destOrd="0" presId="urn:microsoft.com/office/officeart/2005/8/layout/pList2"/>
    <dgm:cxn modelId="{4447F850-43CE-471C-9105-8E8B3A19A234}" srcId="{8507AD7E-ED25-467E-A11F-78D09383DC6B}" destId="{49DF0B0F-E1FD-4E5A-B379-B4C3B5337181}" srcOrd="2" destOrd="0" parTransId="{9A06DACE-AF21-423F-8917-E0EFBB4285D7}" sibTransId="{D6FC8C77-787A-4B2A-A0B4-5C63A61E6F14}"/>
    <dgm:cxn modelId="{F69CDC58-D7DB-4B3D-81A4-431EFFBE22EE}" type="presOf" srcId="{8507AD7E-ED25-467E-A11F-78D09383DC6B}" destId="{33136DC5-F123-4CBD-AEBA-3A64666B22E9}" srcOrd="0" destOrd="0" presId="urn:microsoft.com/office/officeart/2005/8/layout/pList2"/>
    <dgm:cxn modelId="{88DFF981-C73F-41DF-A5A6-9D6C79DBEF15}" type="presOf" srcId="{F6B19FBA-D049-4EC1-9058-3E67CED3681F}" destId="{96E1B216-164D-410B-9A4D-5768544E8681}" srcOrd="0" destOrd="0" presId="urn:microsoft.com/office/officeart/2005/8/layout/pList2"/>
    <dgm:cxn modelId="{2EF91E8C-086C-4920-B02C-3CF5B21D7FCC}" type="presOf" srcId="{818F61BF-A771-42A2-B6D1-CFA2DCA5FE74}" destId="{11D66D92-2D25-4B69-B6F8-061183EAB998}" srcOrd="0" destOrd="0" presId="urn:microsoft.com/office/officeart/2005/8/layout/pList2"/>
    <dgm:cxn modelId="{223F84A5-1167-4969-8C3C-8728C8EC6C66}" type="presOf" srcId="{AD27F28B-A07B-4171-8F6C-0EB4D00C5776}" destId="{E1E74D35-1E64-410E-A0B4-AD4CB565BDCD}" srcOrd="0" destOrd="0" presId="urn:microsoft.com/office/officeart/2005/8/layout/pList2"/>
    <dgm:cxn modelId="{BD11C9EE-8220-48FF-B571-7FE7D93F8DBC}" srcId="{8507AD7E-ED25-467E-A11F-78D09383DC6B}" destId="{818F61BF-A771-42A2-B6D1-CFA2DCA5FE74}" srcOrd="1" destOrd="0" parTransId="{35E169D4-4C55-49A9-9BAD-B0E8E1BD5FDE}" sibTransId="{F6B19FBA-D049-4EC1-9058-3E67CED3681F}"/>
    <dgm:cxn modelId="{07F9E717-27A4-4345-A6BF-C40E48FAAB7E}" type="presParOf" srcId="{33136DC5-F123-4CBD-AEBA-3A64666B22E9}" destId="{BFA8469E-16EC-4420-B491-244501C964F1}" srcOrd="0" destOrd="0" presId="urn:microsoft.com/office/officeart/2005/8/layout/pList2"/>
    <dgm:cxn modelId="{4ECA7167-7112-4170-ABB1-0CF51F0B1258}" type="presParOf" srcId="{33136DC5-F123-4CBD-AEBA-3A64666B22E9}" destId="{385D5657-1477-49F2-AFA7-FC7F86468D61}" srcOrd="1" destOrd="0" presId="urn:microsoft.com/office/officeart/2005/8/layout/pList2"/>
    <dgm:cxn modelId="{8FD3992B-E849-476A-A7D7-34B5A5177730}" type="presParOf" srcId="{385D5657-1477-49F2-AFA7-FC7F86468D61}" destId="{E95BCDFD-E0A8-4565-8863-B60EE0250BD0}" srcOrd="0" destOrd="0" presId="urn:microsoft.com/office/officeart/2005/8/layout/pList2"/>
    <dgm:cxn modelId="{61C443AC-97A5-47BB-94AC-4B04ACC61A57}" type="presParOf" srcId="{E95BCDFD-E0A8-4565-8863-B60EE0250BD0}" destId="{0DE07E15-2777-47F2-A401-373520E7FC26}" srcOrd="0" destOrd="0" presId="urn:microsoft.com/office/officeart/2005/8/layout/pList2"/>
    <dgm:cxn modelId="{5025E4E0-9307-49AF-AA4F-74DE401850A6}" type="presParOf" srcId="{E95BCDFD-E0A8-4565-8863-B60EE0250BD0}" destId="{81062DE4-EC7F-4DA1-9F00-3F8D586C2E26}" srcOrd="1" destOrd="0" presId="urn:microsoft.com/office/officeart/2005/8/layout/pList2"/>
    <dgm:cxn modelId="{F9568F73-7818-4A58-A868-C5D69B99960C}" type="presParOf" srcId="{E95BCDFD-E0A8-4565-8863-B60EE0250BD0}" destId="{C915ABCD-BB39-435A-B2C4-971B427434C8}" srcOrd="2" destOrd="0" presId="urn:microsoft.com/office/officeart/2005/8/layout/pList2"/>
    <dgm:cxn modelId="{2F8A9103-90CF-4652-BFFE-C62DD2ADB175}" type="presParOf" srcId="{385D5657-1477-49F2-AFA7-FC7F86468D61}" destId="{E1E74D35-1E64-410E-A0B4-AD4CB565BDCD}" srcOrd="1" destOrd="0" presId="urn:microsoft.com/office/officeart/2005/8/layout/pList2"/>
    <dgm:cxn modelId="{C4E31877-FDD7-4326-9A3F-A7C5A27AFD8D}" type="presParOf" srcId="{385D5657-1477-49F2-AFA7-FC7F86468D61}" destId="{D222E9D0-A68C-41F0-8DA1-5DBFAB629856}" srcOrd="2" destOrd="0" presId="urn:microsoft.com/office/officeart/2005/8/layout/pList2"/>
    <dgm:cxn modelId="{E7A7DB08-0F22-4063-833F-F80105EBDB7B}" type="presParOf" srcId="{D222E9D0-A68C-41F0-8DA1-5DBFAB629856}" destId="{11D66D92-2D25-4B69-B6F8-061183EAB998}" srcOrd="0" destOrd="0" presId="urn:microsoft.com/office/officeart/2005/8/layout/pList2"/>
    <dgm:cxn modelId="{BCD99B7E-51EF-434E-8711-818E4395D4DB}" type="presParOf" srcId="{D222E9D0-A68C-41F0-8DA1-5DBFAB629856}" destId="{A772F677-6D99-4E72-A8A0-9CAE1D7E0201}" srcOrd="1" destOrd="0" presId="urn:microsoft.com/office/officeart/2005/8/layout/pList2"/>
    <dgm:cxn modelId="{D05CE56E-A9B9-4B7F-B7D9-746CB30D79B3}" type="presParOf" srcId="{D222E9D0-A68C-41F0-8DA1-5DBFAB629856}" destId="{B841F889-0C50-4D2B-A9A9-E0CD8960B9D9}" srcOrd="2" destOrd="0" presId="urn:microsoft.com/office/officeart/2005/8/layout/pList2"/>
    <dgm:cxn modelId="{825EA350-57A0-420D-88EB-EE54490EA144}" type="presParOf" srcId="{385D5657-1477-49F2-AFA7-FC7F86468D61}" destId="{96E1B216-164D-410B-9A4D-5768544E8681}" srcOrd="3" destOrd="0" presId="urn:microsoft.com/office/officeart/2005/8/layout/pList2"/>
    <dgm:cxn modelId="{C42B136A-1790-4767-878C-6F1ECAEC9641}" type="presParOf" srcId="{385D5657-1477-49F2-AFA7-FC7F86468D61}" destId="{289E77EF-8D5A-4991-B807-10BEA7001E8F}" srcOrd="4" destOrd="0" presId="urn:microsoft.com/office/officeart/2005/8/layout/pList2"/>
    <dgm:cxn modelId="{612B56D7-924D-4B6F-BD72-3914AFE371D2}" type="presParOf" srcId="{289E77EF-8D5A-4991-B807-10BEA7001E8F}" destId="{90BD1D2A-9057-45A1-A749-A40941803273}" srcOrd="0" destOrd="0" presId="urn:microsoft.com/office/officeart/2005/8/layout/pList2"/>
    <dgm:cxn modelId="{EB688DC4-FB1F-49A6-BAE0-B033C1C40EB9}" type="presParOf" srcId="{289E77EF-8D5A-4991-B807-10BEA7001E8F}" destId="{7C4A44B3-B1AB-464F-AC25-0EAB8C91AADB}" srcOrd="1" destOrd="0" presId="urn:microsoft.com/office/officeart/2005/8/layout/pList2"/>
    <dgm:cxn modelId="{5253B4BE-2B87-4EA6-ABF2-C8D6CC6E8BF9}" type="presParOf" srcId="{289E77EF-8D5A-4991-B807-10BEA7001E8F}" destId="{07F6268F-0B6B-46EA-902B-E3C8AC156D8E}"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B459EB8-6A30-46E2-9AFA-780C29614991}"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9875BBEE-EF15-497D-B250-A85915F384E3}">
      <dgm:prSet phldrT="[Text]"/>
      <dgm:spPr/>
      <dgm:t>
        <a:bodyPr/>
        <a:lstStyle/>
        <a:p>
          <a:r>
            <a:rPr lang="en-US" b="1"/>
            <a:t>Find Thresholds</a:t>
          </a:r>
          <a:endParaRPr lang="en-US" b="1" dirty="0"/>
        </a:p>
      </dgm:t>
    </dgm:pt>
    <dgm:pt modelId="{4E5A9BB8-1D5F-48B6-90BB-C3A12E94DDFF}" type="parTrans" cxnId="{34F7FB0D-DD00-4917-81E8-35A09E11F37F}">
      <dgm:prSet/>
      <dgm:spPr/>
      <dgm:t>
        <a:bodyPr/>
        <a:lstStyle/>
        <a:p>
          <a:endParaRPr lang="en-US"/>
        </a:p>
      </dgm:t>
    </dgm:pt>
    <dgm:pt modelId="{117CF388-A457-4625-84DD-1E1CC68FE002}" type="sibTrans" cxnId="{34F7FB0D-DD00-4917-81E8-35A09E11F37F}">
      <dgm:prSet/>
      <dgm:spPr/>
      <dgm:t>
        <a:bodyPr/>
        <a:lstStyle/>
        <a:p>
          <a:endParaRPr lang="en-US"/>
        </a:p>
      </dgm:t>
    </dgm:pt>
    <dgm:pt modelId="{F6D7CF4C-2D6C-46D0-899C-7AA8FD2D3ED5}">
      <dgm:prSet phldrT="[Text]"/>
      <dgm:spPr/>
      <dgm:t>
        <a:bodyPr/>
        <a:lstStyle/>
        <a:p>
          <a:r>
            <a:rPr lang="en-US" dirty="0"/>
            <a:t>Create a set of distinct values from the predicted event probabilities</a:t>
          </a:r>
        </a:p>
      </dgm:t>
    </dgm:pt>
    <dgm:pt modelId="{EF1022D6-A983-4398-85C2-AFCE92D1E1E0}" type="parTrans" cxnId="{DFDD31A4-97DF-46B4-AF93-49BEA8FC353A}">
      <dgm:prSet/>
      <dgm:spPr/>
      <dgm:t>
        <a:bodyPr/>
        <a:lstStyle/>
        <a:p>
          <a:endParaRPr lang="en-US"/>
        </a:p>
      </dgm:t>
    </dgm:pt>
    <dgm:pt modelId="{195D3A81-569B-45B5-B24D-C6A374626866}" type="sibTrans" cxnId="{DFDD31A4-97DF-46B4-AF93-49BEA8FC353A}">
      <dgm:prSet/>
      <dgm:spPr/>
      <dgm:t>
        <a:bodyPr/>
        <a:lstStyle/>
        <a:p>
          <a:endParaRPr lang="en-US"/>
        </a:p>
      </dgm:t>
    </dgm:pt>
    <dgm:pt modelId="{F1EB9BEA-2E1D-4FA1-BF1B-6E0E2A3D56BF}">
      <dgm:prSet phldrT="[Text]"/>
      <dgm:spPr/>
      <dgm:t>
        <a:bodyPr/>
        <a:lstStyle/>
        <a:p>
          <a:r>
            <a:rPr lang="en-US" b="1" dirty="0"/>
            <a:t>Assign Event</a:t>
          </a:r>
        </a:p>
      </dgm:t>
    </dgm:pt>
    <dgm:pt modelId="{26EE4F1F-75C2-4167-A2E9-5BE373C8C72E}" type="parTrans" cxnId="{6313292A-ACD8-4F00-8E4B-C52002D16095}">
      <dgm:prSet/>
      <dgm:spPr/>
      <dgm:t>
        <a:bodyPr/>
        <a:lstStyle/>
        <a:p>
          <a:endParaRPr lang="en-US"/>
        </a:p>
      </dgm:t>
    </dgm:pt>
    <dgm:pt modelId="{67A34C39-5A7D-4447-BB75-19E43D94393B}" type="sibTrans" cxnId="{6313292A-ACD8-4F00-8E4B-C52002D16095}">
      <dgm:prSet/>
      <dgm:spPr/>
      <dgm:t>
        <a:bodyPr/>
        <a:lstStyle/>
        <a:p>
          <a:endParaRPr lang="en-US"/>
        </a:p>
      </dgm:t>
    </dgm:pt>
    <dgm:pt modelId="{820DA6CD-1D44-4D95-8C53-C88712A6849C}">
      <dgm:prSet phldrT="[Text]"/>
      <dgm:spPr/>
      <dgm:t>
        <a:bodyPr/>
        <a:lstStyle/>
        <a:p>
          <a:r>
            <a:rPr lang="en-US" dirty="0"/>
            <a:t>Use each element of this set as a threshold to assign each observation into Predicted Event and Predicted Non-Event</a:t>
          </a:r>
        </a:p>
      </dgm:t>
    </dgm:pt>
    <dgm:pt modelId="{4C257DE2-C70A-429B-873A-91D17D18E548}" type="parTrans" cxnId="{FF6F1698-56B5-4D5B-9248-FAF5460A4446}">
      <dgm:prSet/>
      <dgm:spPr/>
      <dgm:t>
        <a:bodyPr/>
        <a:lstStyle/>
        <a:p>
          <a:endParaRPr lang="en-US"/>
        </a:p>
      </dgm:t>
    </dgm:pt>
    <dgm:pt modelId="{54F5C499-C5B6-4E7F-B4F6-4ECDE449031A}" type="sibTrans" cxnId="{FF6F1698-56B5-4D5B-9248-FAF5460A4446}">
      <dgm:prSet/>
      <dgm:spPr/>
      <dgm:t>
        <a:bodyPr/>
        <a:lstStyle/>
        <a:p>
          <a:endParaRPr lang="en-US"/>
        </a:p>
      </dgm:t>
    </dgm:pt>
    <dgm:pt modelId="{757CB466-C22D-497B-940C-3D2AE0E92C95}">
      <dgm:prSet phldrT="[Text]"/>
      <dgm:spPr/>
      <dgm:t>
        <a:bodyPr/>
        <a:lstStyle/>
        <a:p>
          <a:r>
            <a:rPr lang="en-US" b="1" dirty="0"/>
            <a:t>Calculate Coordinates</a:t>
          </a:r>
        </a:p>
      </dgm:t>
    </dgm:pt>
    <dgm:pt modelId="{34B97BE7-D5AE-495D-B04B-71F96935475B}" type="parTrans" cxnId="{93D02B8B-6A65-408E-A136-3A9B3456CFE0}">
      <dgm:prSet/>
      <dgm:spPr/>
      <dgm:t>
        <a:bodyPr/>
        <a:lstStyle/>
        <a:p>
          <a:endParaRPr lang="en-US"/>
        </a:p>
      </dgm:t>
    </dgm:pt>
    <dgm:pt modelId="{95E389F1-9528-463A-9D61-9AE843A4206D}" type="sibTrans" cxnId="{93D02B8B-6A65-408E-A136-3A9B3456CFE0}">
      <dgm:prSet/>
      <dgm:spPr/>
      <dgm:t>
        <a:bodyPr/>
        <a:lstStyle/>
        <a:p>
          <a:endParaRPr lang="en-US"/>
        </a:p>
      </dgm:t>
    </dgm:pt>
    <dgm:pt modelId="{2E4C444E-2DBB-431A-A2B7-FF4277B2F940}">
      <dgm:prSet phldrT="[Text]"/>
      <dgm:spPr/>
      <dgm:t>
        <a:bodyPr/>
        <a:lstStyle/>
        <a:p>
          <a:r>
            <a:rPr lang="en-US" dirty="0"/>
            <a:t>Vertical Axis (True Positive Rate): Sensitivity = (D / (C + D))</a:t>
          </a:r>
        </a:p>
      </dgm:t>
    </dgm:pt>
    <dgm:pt modelId="{DEE81EAE-DEE7-40A4-8805-FF89A96B3336}" type="parTrans" cxnId="{D716B3B9-D29D-439B-8504-1B7C0035C691}">
      <dgm:prSet/>
      <dgm:spPr/>
      <dgm:t>
        <a:bodyPr/>
        <a:lstStyle/>
        <a:p>
          <a:endParaRPr lang="en-US"/>
        </a:p>
      </dgm:t>
    </dgm:pt>
    <dgm:pt modelId="{461B35F7-5CF9-4A75-A729-6F399B9BE885}" type="sibTrans" cxnId="{D716B3B9-D29D-439B-8504-1B7C0035C691}">
      <dgm:prSet/>
      <dgm:spPr/>
      <dgm:t>
        <a:bodyPr/>
        <a:lstStyle/>
        <a:p>
          <a:endParaRPr lang="en-US"/>
        </a:p>
      </dgm:t>
    </dgm:pt>
    <dgm:pt modelId="{9557F842-1FCD-43FE-9B3E-1238E9637563}">
      <dgm:prSet phldrT="[Text]"/>
      <dgm:spPr/>
      <dgm:t>
        <a:bodyPr/>
        <a:lstStyle/>
        <a:p>
          <a:r>
            <a:rPr lang="en-US" dirty="0"/>
            <a:t>Horizontal Axis (False Positive Rate): 1 – Specificity = (B / (A + B))</a:t>
          </a:r>
        </a:p>
      </dgm:t>
    </dgm:pt>
    <dgm:pt modelId="{B8E7952F-6142-45F2-BD53-EF224E87EA27}" type="parTrans" cxnId="{E0BD113A-9FE1-4951-A635-19B96F63AF4B}">
      <dgm:prSet/>
      <dgm:spPr/>
      <dgm:t>
        <a:bodyPr/>
        <a:lstStyle/>
        <a:p>
          <a:endParaRPr lang="en-US"/>
        </a:p>
      </dgm:t>
    </dgm:pt>
    <dgm:pt modelId="{FF5B7F1E-653D-4839-BA03-BC500CC73CAB}" type="sibTrans" cxnId="{E0BD113A-9FE1-4951-A635-19B96F63AF4B}">
      <dgm:prSet/>
      <dgm:spPr/>
      <dgm:t>
        <a:bodyPr/>
        <a:lstStyle/>
        <a:p>
          <a:endParaRPr lang="en-US"/>
        </a:p>
      </dgm:t>
    </dgm:pt>
    <dgm:pt modelId="{5F8693F7-F55C-4CD5-AD52-D20DB114BACA}">
      <dgm:prSet/>
      <dgm:spPr/>
      <dgm:t>
        <a:bodyPr/>
        <a:lstStyle/>
        <a:p>
          <a:r>
            <a:rPr lang="en-US" dirty="0"/>
            <a:t>Assign an observation Predicted Event if Predicted Event Probability </a:t>
          </a:r>
          <a:r>
            <a:rPr lang="en-US" dirty="0">
              <a:sym typeface="Symbol MT" panose="05050102010706020507" pitchFamily="18" charset="2"/>
            </a:rPr>
            <a:t></a:t>
          </a:r>
          <a:r>
            <a:rPr lang="en-US" dirty="0"/>
            <a:t> Threshold</a:t>
          </a:r>
        </a:p>
      </dgm:t>
    </dgm:pt>
    <dgm:pt modelId="{F870E235-60C0-4F84-BD08-C122B4ED7F1B}" type="parTrans" cxnId="{0F95C3BB-74E3-43BC-B03B-D852DADFC3E3}">
      <dgm:prSet/>
      <dgm:spPr/>
      <dgm:t>
        <a:bodyPr/>
        <a:lstStyle/>
        <a:p>
          <a:endParaRPr lang="en-US"/>
        </a:p>
      </dgm:t>
    </dgm:pt>
    <dgm:pt modelId="{3ED4E66F-222B-426F-B7B4-83792303B7AE}" type="sibTrans" cxnId="{0F95C3BB-74E3-43BC-B03B-D852DADFC3E3}">
      <dgm:prSet/>
      <dgm:spPr/>
      <dgm:t>
        <a:bodyPr/>
        <a:lstStyle/>
        <a:p>
          <a:endParaRPr lang="en-US"/>
        </a:p>
      </dgm:t>
    </dgm:pt>
    <dgm:pt modelId="{7EEB397F-3C02-4126-9CE8-F2FEC6D54467}" type="pres">
      <dgm:prSet presAssocID="{DB459EB8-6A30-46E2-9AFA-780C29614991}" presName="linearFlow" presStyleCnt="0">
        <dgm:presLayoutVars>
          <dgm:dir/>
          <dgm:animLvl val="lvl"/>
          <dgm:resizeHandles val="exact"/>
        </dgm:presLayoutVars>
      </dgm:prSet>
      <dgm:spPr/>
    </dgm:pt>
    <dgm:pt modelId="{A9F3187E-5443-405F-B451-D65DF65AF13B}" type="pres">
      <dgm:prSet presAssocID="{9875BBEE-EF15-497D-B250-A85915F384E3}" presName="composite" presStyleCnt="0"/>
      <dgm:spPr/>
    </dgm:pt>
    <dgm:pt modelId="{FCEA14E7-FC78-4C73-B4E2-08E050CE1117}" type="pres">
      <dgm:prSet presAssocID="{9875BBEE-EF15-497D-B250-A85915F384E3}" presName="parentText" presStyleLbl="alignNode1" presStyleIdx="0" presStyleCnt="3">
        <dgm:presLayoutVars>
          <dgm:chMax val="1"/>
          <dgm:bulletEnabled val="1"/>
        </dgm:presLayoutVars>
      </dgm:prSet>
      <dgm:spPr/>
    </dgm:pt>
    <dgm:pt modelId="{CEA7BF69-0C51-45F1-AD99-72D8000C73FA}" type="pres">
      <dgm:prSet presAssocID="{9875BBEE-EF15-497D-B250-A85915F384E3}" presName="descendantText" presStyleLbl="alignAcc1" presStyleIdx="0" presStyleCnt="3">
        <dgm:presLayoutVars>
          <dgm:bulletEnabled val="1"/>
        </dgm:presLayoutVars>
      </dgm:prSet>
      <dgm:spPr/>
    </dgm:pt>
    <dgm:pt modelId="{8440074A-466C-41F9-8D9E-228793D76833}" type="pres">
      <dgm:prSet presAssocID="{117CF388-A457-4625-84DD-1E1CC68FE002}" presName="sp" presStyleCnt="0"/>
      <dgm:spPr/>
    </dgm:pt>
    <dgm:pt modelId="{A975E3CC-027B-4CD7-B442-FFC40A0A6392}" type="pres">
      <dgm:prSet presAssocID="{F1EB9BEA-2E1D-4FA1-BF1B-6E0E2A3D56BF}" presName="composite" presStyleCnt="0"/>
      <dgm:spPr/>
    </dgm:pt>
    <dgm:pt modelId="{15CD81AD-A11E-46B0-8073-8C16596E33AD}" type="pres">
      <dgm:prSet presAssocID="{F1EB9BEA-2E1D-4FA1-BF1B-6E0E2A3D56BF}" presName="parentText" presStyleLbl="alignNode1" presStyleIdx="1" presStyleCnt="3">
        <dgm:presLayoutVars>
          <dgm:chMax val="1"/>
          <dgm:bulletEnabled val="1"/>
        </dgm:presLayoutVars>
      </dgm:prSet>
      <dgm:spPr/>
    </dgm:pt>
    <dgm:pt modelId="{E9BDFA7D-9A7D-4525-8617-8EB8CF087FD3}" type="pres">
      <dgm:prSet presAssocID="{F1EB9BEA-2E1D-4FA1-BF1B-6E0E2A3D56BF}" presName="descendantText" presStyleLbl="alignAcc1" presStyleIdx="1" presStyleCnt="3">
        <dgm:presLayoutVars>
          <dgm:bulletEnabled val="1"/>
        </dgm:presLayoutVars>
      </dgm:prSet>
      <dgm:spPr/>
    </dgm:pt>
    <dgm:pt modelId="{79FF33C2-D666-4B93-9E4E-5C3D2C885CEF}" type="pres">
      <dgm:prSet presAssocID="{67A34C39-5A7D-4447-BB75-19E43D94393B}" presName="sp" presStyleCnt="0"/>
      <dgm:spPr/>
    </dgm:pt>
    <dgm:pt modelId="{B6F4FD4C-037F-40F1-952E-4BAA54A1CF63}" type="pres">
      <dgm:prSet presAssocID="{757CB466-C22D-497B-940C-3D2AE0E92C95}" presName="composite" presStyleCnt="0"/>
      <dgm:spPr/>
    </dgm:pt>
    <dgm:pt modelId="{8857E8E8-1A43-4665-82EF-D61C7B84F4D2}" type="pres">
      <dgm:prSet presAssocID="{757CB466-C22D-497B-940C-3D2AE0E92C95}" presName="parentText" presStyleLbl="alignNode1" presStyleIdx="2" presStyleCnt="3">
        <dgm:presLayoutVars>
          <dgm:chMax val="1"/>
          <dgm:bulletEnabled val="1"/>
        </dgm:presLayoutVars>
      </dgm:prSet>
      <dgm:spPr/>
    </dgm:pt>
    <dgm:pt modelId="{E2CB8017-CAE0-4340-A4FA-3AAC75D3FD9B}" type="pres">
      <dgm:prSet presAssocID="{757CB466-C22D-497B-940C-3D2AE0E92C95}" presName="descendantText" presStyleLbl="alignAcc1" presStyleIdx="2" presStyleCnt="3">
        <dgm:presLayoutVars>
          <dgm:bulletEnabled val="1"/>
        </dgm:presLayoutVars>
      </dgm:prSet>
      <dgm:spPr/>
    </dgm:pt>
  </dgm:ptLst>
  <dgm:cxnLst>
    <dgm:cxn modelId="{34F7FB0D-DD00-4917-81E8-35A09E11F37F}" srcId="{DB459EB8-6A30-46E2-9AFA-780C29614991}" destId="{9875BBEE-EF15-497D-B250-A85915F384E3}" srcOrd="0" destOrd="0" parTransId="{4E5A9BB8-1D5F-48B6-90BB-C3A12E94DDFF}" sibTransId="{117CF388-A457-4625-84DD-1E1CC68FE002}"/>
    <dgm:cxn modelId="{525DC91B-9EE3-40A8-90C5-48CED0C43EBA}" type="presOf" srcId="{9875BBEE-EF15-497D-B250-A85915F384E3}" destId="{FCEA14E7-FC78-4C73-B4E2-08E050CE1117}" srcOrd="0" destOrd="0" presId="urn:microsoft.com/office/officeart/2005/8/layout/chevron2"/>
    <dgm:cxn modelId="{6313292A-ACD8-4F00-8E4B-C52002D16095}" srcId="{DB459EB8-6A30-46E2-9AFA-780C29614991}" destId="{F1EB9BEA-2E1D-4FA1-BF1B-6E0E2A3D56BF}" srcOrd="1" destOrd="0" parTransId="{26EE4F1F-75C2-4167-A2E9-5BE373C8C72E}" sibTransId="{67A34C39-5A7D-4447-BB75-19E43D94393B}"/>
    <dgm:cxn modelId="{4505F332-6502-4D75-97D9-D8399B307978}" type="presOf" srcId="{F6D7CF4C-2D6C-46D0-899C-7AA8FD2D3ED5}" destId="{CEA7BF69-0C51-45F1-AD99-72D8000C73FA}" srcOrd="0" destOrd="0" presId="urn:microsoft.com/office/officeart/2005/8/layout/chevron2"/>
    <dgm:cxn modelId="{E0BD113A-9FE1-4951-A635-19B96F63AF4B}" srcId="{757CB466-C22D-497B-940C-3D2AE0E92C95}" destId="{9557F842-1FCD-43FE-9B3E-1238E9637563}" srcOrd="1" destOrd="0" parTransId="{B8E7952F-6142-45F2-BD53-EF224E87EA27}" sibTransId="{FF5B7F1E-653D-4839-BA03-BC500CC73CAB}"/>
    <dgm:cxn modelId="{D71B4D3A-9BAC-4C40-9D3A-F608CB60B12E}" type="presOf" srcId="{820DA6CD-1D44-4D95-8C53-C88712A6849C}" destId="{E9BDFA7D-9A7D-4525-8617-8EB8CF087FD3}" srcOrd="0" destOrd="0" presId="urn:microsoft.com/office/officeart/2005/8/layout/chevron2"/>
    <dgm:cxn modelId="{92C4DF5E-E699-4CD6-90B4-43BCF7ADA15D}" type="presOf" srcId="{DB459EB8-6A30-46E2-9AFA-780C29614991}" destId="{7EEB397F-3C02-4126-9CE8-F2FEC6D54467}" srcOrd="0" destOrd="0" presId="urn:microsoft.com/office/officeart/2005/8/layout/chevron2"/>
    <dgm:cxn modelId="{343DAD49-3B30-43E6-99C6-6D557565D0D3}" type="presOf" srcId="{2E4C444E-2DBB-431A-A2B7-FF4277B2F940}" destId="{E2CB8017-CAE0-4340-A4FA-3AAC75D3FD9B}" srcOrd="0" destOrd="0" presId="urn:microsoft.com/office/officeart/2005/8/layout/chevron2"/>
    <dgm:cxn modelId="{AA03F354-2EB0-406A-8146-A645C4DB5044}" type="presOf" srcId="{757CB466-C22D-497B-940C-3D2AE0E92C95}" destId="{8857E8E8-1A43-4665-82EF-D61C7B84F4D2}" srcOrd="0" destOrd="0" presId="urn:microsoft.com/office/officeart/2005/8/layout/chevron2"/>
    <dgm:cxn modelId="{4D81C158-07FD-4AA4-9563-8ACF3D50E311}" type="presOf" srcId="{9557F842-1FCD-43FE-9B3E-1238E9637563}" destId="{E2CB8017-CAE0-4340-A4FA-3AAC75D3FD9B}" srcOrd="0" destOrd="1" presId="urn:microsoft.com/office/officeart/2005/8/layout/chevron2"/>
    <dgm:cxn modelId="{93D02B8B-6A65-408E-A136-3A9B3456CFE0}" srcId="{DB459EB8-6A30-46E2-9AFA-780C29614991}" destId="{757CB466-C22D-497B-940C-3D2AE0E92C95}" srcOrd="2" destOrd="0" parTransId="{34B97BE7-D5AE-495D-B04B-71F96935475B}" sibTransId="{95E389F1-9528-463A-9D61-9AE843A4206D}"/>
    <dgm:cxn modelId="{B7B3878E-A30C-4C77-AEB6-8BBE50717B8D}" type="presOf" srcId="{5F8693F7-F55C-4CD5-AD52-D20DB114BACA}" destId="{E9BDFA7D-9A7D-4525-8617-8EB8CF087FD3}" srcOrd="0" destOrd="1" presId="urn:microsoft.com/office/officeart/2005/8/layout/chevron2"/>
    <dgm:cxn modelId="{FF6F1698-56B5-4D5B-9248-FAF5460A4446}" srcId="{F1EB9BEA-2E1D-4FA1-BF1B-6E0E2A3D56BF}" destId="{820DA6CD-1D44-4D95-8C53-C88712A6849C}" srcOrd="0" destOrd="0" parTransId="{4C257DE2-C70A-429B-873A-91D17D18E548}" sibTransId="{54F5C499-C5B6-4E7F-B4F6-4ECDE449031A}"/>
    <dgm:cxn modelId="{DFDD31A4-97DF-46B4-AF93-49BEA8FC353A}" srcId="{9875BBEE-EF15-497D-B250-A85915F384E3}" destId="{F6D7CF4C-2D6C-46D0-899C-7AA8FD2D3ED5}" srcOrd="0" destOrd="0" parTransId="{EF1022D6-A983-4398-85C2-AFCE92D1E1E0}" sibTransId="{195D3A81-569B-45B5-B24D-C6A374626866}"/>
    <dgm:cxn modelId="{D716B3B9-D29D-439B-8504-1B7C0035C691}" srcId="{757CB466-C22D-497B-940C-3D2AE0E92C95}" destId="{2E4C444E-2DBB-431A-A2B7-FF4277B2F940}" srcOrd="0" destOrd="0" parTransId="{DEE81EAE-DEE7-40A4-8805-FF89A96B3336}" sibTransId="{461B35F7-5CF9-4A75-A729-6F399B9BE885}"/>
    <dgm:cxn modelId="{0F95C3BB-74E3-43BC-B03B-D852DADFC3E3}" srcId="{F1EB9BEA-2E1D-4FA1-BF1B-6E0E2A3D56BF}" destId="{5F8693F7-F55C-4CD5-AD52-D20DB114BACA}" srcOrd="1" destOrd="0" parTransId="{F870E235-60C0-4F84-BD08-C122B4ED7F1B}" sibTransId="{3ED4E66F-222B-426F-B7B4-83792303B7AE}"/>
    <dgm:cxn modelId="{9FF1F3FA-1AD8-48DB-AD92-7129C980C1F9}" type="presOf" srcId="{F1EB9BEA-2E1D-4FA1-BF1B-6E0E2A3D56BF}" destId="{15CD81AD-A11E-46B0-8073-8C16596E33AD}" srcOrd="0" destOrd="0" presId="urn:microsoft.com/office/officeart/2005/8/layout/chevron2"/>
    <dgm:cxn modelId="{5691A4A2-A0E3-4CB5-9434-A6A8DBC60649}" type="presParOf" srcId="{7EEB397F-3C02-4126-9CE8-F2FEC6D54467}" destId="{A9F3187E-5443-405F-B451-D65DF65AF13B}" srcOrd="0" destOrd="0" presId="urn:microsoft.com/office/officeart/2005/8/layout/chevron2"/>
    <dgm:cxn modelId="{6709D72D-71FE-4563-BC63-0911D184D4A1}" type="presParOf" srcId="{A9F3187E-5443-405F-B451-D65DF65AF13B}" destId="{FCEA14E7-FC78-4C73-B4E2-08E050CE1117}" srcOrd="0" destOrd="0" presId="urn:microsoft.com/office/officeart/2005/8/layout/chevron2"/>
    <dgm:cxn modelId="{F7E0B6A3-3CD9-4C35-8CFD-FE6632365673}" type="presParOf" srcId="{A9F3187E-5443-405F-B451-D65DF65AF13B}" destId="{CEA7BF69-0C51-45F1-AD99-72D8000C73FA}" srcOrd="1" destOrd="0" presId="urn:microsoft.com/office/officeart/2005/8/layout/chevron2"/>
    <dgm:cxn modelId="{67E16409-DB38-46C4-88B9-76BBE3C3E411}" type="presParOf" srcId="{7EEB397F-3C02-4126-9CE8-F2FEC6D54467}" destId="{8440074A-466C-41F9-8D9E-228793D76833}" srcOrd="1" destOrd="0" presId="urn:microsoft.com/office/officeart/2005/8/layout/chevron2"/>
    <dgm:cxn modelId="{7F43A0D4-157B-4366-A315-9FCB286CD05E}" type="presParOf" srcId="{7EEB397F-3C02-4126-9CE8-F2FEC6D54467}" destId="{A975E3CC-027B-4CD7-B442-FFC40A0A6392}" srcOrd="2" destOrd="0" presId="urn:microsoft.com/office/officeart/2005/8/layout/chevron2"/>
    <dgm:cxn modelId="{D23652ED-DF30-43B3-B0FE-D27FE402C11A}" type="presParOf" srcId="{A975E3CC-027B-4CD7-B442-FFC40A0A6392}" destId="{15CD81AD-A11E-46B0-8073-8C16596E33AD}" srcOrd="0" destOrd="0" presId="urn:microsoft.com/office/officeart/2005/8/layout/chevron2"/>
    <dgm:cxn modelId="{67EED3DB-C4BF-4B7E-A5F7-7D0AEB706D39}" type="presParOf" srcId="{A975E3CC-027B-4CD7-B442-FFC40A0A6392}" destId="{E9BDFA7D-9A7D-4525-8617-8EB8CF087FD3}" srcOrd="1" destOrd="0" presId="urn:microsoft.com/office/officeart/2005/8/layout/chevron2"/>
    <dgm:cxn modelId="{4B15D6CD-8346-437E-AC43-4DC738E66173}" type="presParOf" srcId="{7EEB397F-3C02-4126-9CE8-F2FEC6D54467}" destId="{79FF33C2-D666-4B93-9E4E-5C3D2C885CEF}" srcOrd="3" destOrd="0" presId="urn:microsoft.com/office/officeart/2005/8/layout/chevron2"/>
    <dgm:cxn modelId="{8C3EBA38-72B7-4E34-8651-E25B87EAC4C8}" type="presParOf" srcId="{7EEB397F-3C02-4126-9CE8-F2FEC6D54467}" destId="{B6F4FD4C-037F-40F1-952E-4BAA54A1CF63}" srcOrd="4" destOrd="0" presId="urn:microsoft.com/office/officeart/2005/8/layout/chevron2"/>
    <dgm:cxn modelId="{B0899573-F894-48C2-81F6-EAF22D858469}" type="presParOf" srcId="{B6F4FD4C-037F-40F1-952E-4BAA54A1CF63}" destId="{8857E8E8-1A43-4665-82EF-D61C7B84F4D2}" srcOrd="0" destOrd="0" presId="urn:microsoft.com/office/officeart/2005/8/layout/chevron2"/>
    <dgm:cxn modelId="{75216090-53C1-4362-9260-70C0307FA502}" type="presParOf" srcId="{B6F4FD4C-037F-40F1-952E-4BAA54A1CF63}" destId="{E2CB8017-CAE0-4340-A4FA-3AAC75D3FD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1CF377-A89D-4A75-BBD0-964875CF19D0}" type="doc">
      <dgm:prSet loTypeId="urn:microsoft.com/office/officeart/2005/8/layout/hProcess9" loCatId="process" qsTypeId="urn:microsoft.com/office/officeart/2005/8/quickstyle/simple1" qsCatId="simple" csTypeId="urn:microsoft.com/office/officeart/2005/8/colors/colorful5" csCatId="colorful" phldr="1"/>
      <dgm:spPr/>
    </dgm:pt>
    <dgm:pt modelId="{BE67DAB7-CF45-46BC-A761-28011D218F44}">
      <dgm:prSet phldrT="[Text]"/>
      <dgm:spPr/>
      <dgm:t>
        <a:bodyPr/>
        <a:lstStyle/>
        <a:p>
          <a:r>
            <a:rPr lang="en-US" dirty="0"/>
            <a:t>Q: Can the ROC chart help us determine the probability cutoff?</a:t>
          </a:r>
        </a:p>
      </dgm:t>
    </dgm:pt>
    <dgm:pt modelId="{B34FDD9F-6A6B-4C0A-8984-FB554E442976}" type="parTrans" cxnId="{F0732FB9-C6AC-4265-ACCF-4A7F1C35DE72}">
      <dgm:prSet/>
      <dgm:spPr/>
      <dgm:t>
        <a:bodyPr/>
        <a:lstStyle/>
        <a:p>
          <a:endParaRPr lang="en-US"/>
        </a:p>
      </dgm:t>
    </dgm:pt>
    <dgm:pt modelId="{F41D5E03-681D-4117-990F-12C9B0AB6F2F}" type="sibTrans" cxnId="{F0732FB9-C6AC-4265-ACCF-4A7F1C35DE72}">
      <dgm:prSet/>
      <dgm:spPr/>
      <dgm:t>
        <a:bodyPr/>
        <a:lstStyle/>
        <a:p>
          <a:endParaRPr lang="en-US"/>
        </a:p>
      </dgm:t>
    </dgm:pt>
    <dgm:pt modelId="{B0EB7EC6-96C6-45ED-B1D6-61B0FBDC238E}">
      <dgm:prSet phldrT="[Text]"/>
      <dgm:spPr/>
      <dgm:t>
        <a:bodyPr/>
        <a:lstStyle/>
        <a:p>
          <a:r>
            <a:rPr lang="en-US" b="1" dirty="0"/>
            <a:t>Plot</a:t>
          </a:r>
          <a:r>
            <a:rPr lang="en-US" dirty="0"/>
            <a:t> True Positive Rate and False Positive Rate versus Threshold</a:t>
          </a:r>
        </a:p>
      </dgm:t>
    </dgm:pt>
    <dgm:pt modelId="{5B71476C-80A5-4BDB-B9F6-91B230BA3425}" type="parTrans" cxnId="{BED1E94D-ED8A-4F95-9A6A-B5B1A868E2DB}">
      <dgm:prSet/>
      <dgm:spPr/>
      <dgm:t>
        <a:bodyPr/>
        <a:lstStyle/>
        <a:p>
          <a:endParaRPr lang="en-US"/>
        </a:p>
      </dgm:t>
    </dgm:pt>
    <dgm:pt modelId="{4A31A0DD-B55A-4967-8244-F62A74CC72D8}" type="sibTrans" cxnId="{BED1E94D-ED8A-4F95-9A6A-B5B1A868E2DB}">
      <dgm:prSet/>
      <dgm:spPr/>
      <dgm:t>
        <a:bodyPr/>
        <a:lstStyle/>
        <a:p>
          <a:endParaRPr lang="en-US"/>
        </a:p>
      </dgm:t>
    </dgm:pt>
    <dgm:pt modelId="{B425A514-6887-43D5-A585-233A7B87D427}">
      <dgm:prSet/>
      <dgm:spPr/>
      <dgm:t>
        <a:bodyPr/>
        <a:lstStyle/>
        <a:p>
          <a:r>
            <a:rPr lang="en-US" b="1" dirty="0"/>
            <a:t>Identify</a:t>
          </a:r>
          <a:r>
            <a:rPr lang="en-US" dirty="0"/>
            <a:t> the Threshold where the biggest gap between the two curves occur</a:t>
          </a:r>
        </a:p>
      </dgm:t>
    </dgm:pt>
    <dgm:pt modelId="{64867993-6E03-4912-AC64-8B36F228BDA3}" type="parTrans" cxnId="{AD0A23E1-45B6-4484-BCCF-DEEA0555725C}">
      <dgm:prSet/>
      <dgm:spPr/>
    </dgm:pt>
    <dgm:pt modelId="{789A1FCC-E7D1-4C7D-846B-326575F0B746}" type="sibTrans" cxnId="{AD0A23E1-45B6-4484-BCCF-DEEA0555725C}">
      <dgm:prSet/>
      <dgm:spPr/>
    </dgm:pt>
    <dgm:pt modelId="{CE57F050-281A-4662-95A7-FDC0F6CF06EB}" type="pres">
      <dgm:prSet presAssocID="{BA1CF377-A89D-4A75-BBD0-964875CF19D0}" presName="CompostProcess" presStyleCnt="0">
        <dgm:presLayoutVars>
          <dgm:dir/>
          <dgm:resizeHandles val="exact"/>
        </dgm:presLayoutVars>
      </dgm:prSet>
      <dgm:spPr/>
    </dgm:pt>
    <dgm:pt modelId="{83088DA2-7F54-4562-8062-E76C1AED1224}" type="pres">
      <dgm:prSet presAssocID="{BA1CF377-A89D-4A75-BBD0-964875CF19D0}" presName="arrow" presStyleLbl="bgShp" presStyleIdx="0" presStyleCnt="1" custScaleX="117647"/>
      <dgm:spPr/>
    </dgm:pt>
    <dgm:pt modelId="{980478C7-B14E-453D-AD34-E5F9519B3344}" type="pres">
      <dgm:prSet presAssocID="{BA1CF377-A89D-4A75-BBD0-964875CF19D0}" presName="linearProcess" presStyleCnt="0"/>
      <dgm:spPr/>
    </dgm:pt>
    <dgm:pt modelId="{CD30ABBE-06B9-4D3A-A7DF-F7057131BBD8}" type="pres">
      <dgm:prSet presAssocID="{BE67DAB7-CF45-46BC-A761-28011D218F44}" presName="textNode" presStyleLbl="node1" presStyleIdx="0" presStyleCnt="3">
        <dgm:presLayoutVars>
          <dgm:bulletEnabled val="1"/>
        </dgm:presLayoutVars>
      </dgm:prSet>
      <dgm:spPr/>
    </dgm:pt>
    <dgm:pt modelId="{0DF4B6FF-D0F4-4D2D-AD42-8B510D8AA9D5}" type="pres">
      <dgm:prSet presAssocID="{F41D5E03-681D-4117-990F-12C9B0AB6F2F}" presName="sibTrans" presStyleCnt="0"/>
      <dgm:spPr/>
    </dgm:pt>
    <dgm:pt modelId="{44F77B2F-1E41-48E8-8A58-91DA10B7968D}" type="pres">
      <dgm:prSet presAssocID="{B0EB7EC6-96C6-45ED-B1D6-61B0FBDC238E}" presName="textNode" presStyleLbl="node1" presStyleIdx="1" presStyleCnt="3">
        <dgm:presLayoutVars>
          <dgm:bulletEnabled val="1"/>
        </dgm:presLayoutVars>
      </dgm:prSet>
      <dgm:spPr/>
    </dgm:pt>
    <dgm:pt modelId="{D49688D3-B120-4737-BF85-54F4A72DB4BC}" type="pres">
      <dgm:prSet presAssocID="{4A31A0DD-B55A-4967-8244-F62A74CC72D8}" presName="sibTrans" presStyleCnt="0"/>
      <dgm:spPr/>
    </dgm:pt>
    <dgm:pt modelId="{9DAC0E7A-1DE5-443B-9980-71E623C2B24D}" type="pres">
      <dgm:prSet presAssocID="{B425A514-6887-43D5-A585-233A7B87D427}" presName="textNode" presStyleLbl="node1" presStyleIdx="2" presStyleCnt="3">
        <dgm:presLayoutVars>
          <dgm:bulletEnabled val="1"/>
        </dgm:presLayoutVars>
      </dgm:prSet>
      <dgm:spPr/>
    </dgm:pt>
  </dgm:ptLst>
  <dgm:cxnLst>
    <dgm:cxn modelId="{8E9E9A0D-E95A-4945-89DE-49EEB21F682F}" type="presOf" srcId="{BA1CF377-A89D-4A75-BBD0-964875CF19D0}" destId="{CE57F050-281A-4662-95A7-FDC0F6CF06EB}" srcOrd="0" destOrd="0" presId="urn:microsoft.com/office/officeart/2005/8/layout/hProcess9"/>
    <dgm:cxn modelId="{FBDBCF16-7CAC-42CE-BA23-F5643961F580}" type="presOf" srcId="{B0EB7EC6-96C6-45ED-B1D6-61B0FBDC238E}" destId="{44F77B2F-1E41-48E8-8A58-91DA10B7968D}" srcOrd="0" destOrd="0" presId="urn:microsoft.com/office/officeart/2005/8/layout/hProcess9"/>
    <dgm:cxn modelId="{8C7C1469-2CAD-4C82-B88B-97FCFAD66694}" type="presOf" srcId="{B425A514-6887-43D5-A585-233A7B87D427}" destId="{9DAC0E7A-1DE5-443B-9980-71E623C2B24D}" srcOrd="0" destOrd="0" presId="urn:microsoft.com/office/officeart/2005/8/layout/hProcess9"/>
    <dgm:cxn modelId="{2BB17E6C-1E33-473F-9B39-C5CF6B926A78}" type="presOf" srcId="{BE67DAB7-CF45-46BC-A761-28011D218F44}" destId="{CD30ABBE-06B9-4D3A-A7DF-F7057131BBD8}" srcOrd="0" destOrd="0" presId="urn:microsoft.com/office/officeart/2005/8/layout/hProcess9"/>
    <dgm:cxn modelId="{BED1E94D-ED8A-4F95-9A6A-B5B1A868E2DB}" srcId="{BA1CF377-A89D-4A75-BBD0-964875CF19D0}" destId="{B0EB7EC6-96C6-45ED-B1D6-61B0FBDC238E}" srcOrd="1" destOrd="0" parTransId="{5B71476C-80A5-4BDB-B9F6-91B230BA3425}" sibTransId="{4A31A0DD-B55A-4967-8244-F62A74CC72D8}"/>
    <dgm:cxn modelId="{F0732FB9-C6AC-4265-ACCF-4A7F1C35DE72}" srcId="{BA1CF377-A89D-4A75-BBD0-964875CF19D0}" destId="{BE67DAB7-CF45-46BC-A761-28011D218F44}" srcOrd="0" destOrd="0" parTransId="{B34FDD9F-6A6B-4C0A-8984-FB554E442976}" sibTransId="{F41D5E03-681D-4117-990F-12C9B0AB6F2F}"/>
    <dgm:cxn modelId="{AD0A23E1-45B6-4484-BCCF-DEEA0555725C}" srcId="{BA1CF377-A89D-4A75-BBD0-964875CF19D0}" destId="{B425A514-6887-43D5-A585-233A7B87D427}" srcOrd="2" destOrd="0" parTransId="{64867993-6E03-4912-AC64-8B36F228BDA3}" sibTransId="{789A1FCC-E7D1-4C7D-846B-326575F0B746}"/>
    <dgm:cxn modelId="{EC332533-7C8C-412B-99B0-70FA05408FA3}" type="presParOf" srcId="{CE57F050-281A-4662-95A7-FDC0F6CF06EB}" destId="{83088DA2-7F54-4562-8062-E76C1AED1224}" srcOrd="0" destOrd="0" presId="urn:microsoft.com/office/officeart/2005/8/layout/hProcess9"/>
    <dgm:cxn modelId="{895F587E-8CB7-4D0A-9B0B-7CFD609EF280}" type="presParOf" srcId="{CE57F050-281A-4662-95A7-FDC0F6CF06EB}" destId="{980478C7-B14E-453D-AD34-E5F9519B3344}" srcOrd="1" destOrd="0" presId="urn:microsoft.com/office/officeart/2005/8/layout/hProcess9"/>
    <dgm:cxn modelId="{7BA7B39B-0720-46BB-9F1F-ABC7482A6C67}" type="presParOf" srcId="{980478C7-B14E-453D-AD34-E5F9519B3344}" destId="{CD30ABBE-06B9-4D3A-A7DF-F7057131BBD8}" srcOrd="0" destOrd="0" presId="urn:microsoft.com/office/officeart/2005/8/layout/hProcess9"/>
    <dgm:cxn modelId="{E3A2E4DC-D43D-4D94-964E-5FB7C23D059E}" type="presParOf" srcId="{980478C7-B14E-453D-AD34-E5F9519B3344}" destId="{0DF4B6FF-D0F4-4D2D-AD42-8B510D8AA9D5}" srcOrd="1" destOrd="0" presId="urn:microsoft.com/office/officeart/2005/8/layout/hProcess9"/>
    <dgm:cxn modelId="{9EC7FCB6-7A32-4705-9367-0C7711C61F5A}" type="presParOf" srcId="{980478C7-B14E-453D-AD34-E5F9519B3344}" destId="{44F77B2F-1E41-48E8-8A58-91DA10B7968D}" srcOrd="2" destOrd="0" presId="urn:microsoft.com/office/officeart/2005/8/layout/hProcess9"/>
    <dgm:cxn modelId="{A6A4F070-C677-4929-82ED-2C9284DDED44}" type="presParOf" srcId="{980478C7-B14E-453D-AD34-E5F9519B3344}" destId="{D49688D3-B120-4737-BF85-54F4A72DB4BC}" srcOrd="3" destOrd="0" presId="urn:microsoft.com/office/officeart/2005/8/layout/hProcess9"/>
    <dgm:cxn modelId="{01A08CB7-C08B-4EA0-B49E-8F2476F45A33}" type="presParOf" srcId="{980478C7-B14E-453D-AD34-E5F9519B3344}" destId="{9DAC0E7A-1DE5-443B-9980-71E623C2B24D}"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0EDC66D-8362-4BC5-A8DF-F80D016FA6BB}"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en-US"/>
        </a:p>
      </dgm:t>
    </dgm:pt>
    <dgm:pt modelId="{CEA0726F-896D-4A94-80A7-64428F2C1572}">
      <dgm:prSet phldrT="[Text]"/>
      <dgm:spPr>
        <a:solidFill>
          <a:srgbClr val="00B050"/>
        </a:solidFill>
      </dgm:spPr>
      <dgm:t>
        <a:bodyPr/>
        <a:lstStyle/>
        <a:p>
          <a:r>
            <a:rPr lang="en-US" dirty="0"/>
            <a:t>I built a model to predict a customer’s likelihood to respond to my market campaign</a:t>
          </a:r>
        </a:p>
      </dgm:t>
    </dgm:pt>
    <dgm:pt modelId="{6C9AB7D7-A407-45AC-86D4-714E1EF09270}" type="parTrans" cxnId="{0691A660-C6BB-4B83-9EF0-D89AD9928D51}">
      <dgm:prSet/>
      <dgm:spPr/>
      <dgm:t>
        <a:bodyPr/>
        <a:lstStyle/>
        <a:p>
          <a:endParaRPr lang="en-US"/>
        </a:p>
      </dgm:t>
    </dgm:pt>
    <dgm:pt modelId="{4EC2C956-EE3B-4268-9DD2-12C54D258A74}" type="sibTrans" cxnId="{0691A660-C6BB-4B83-9EF0-D89AD9928D51}">
      <dgm:prSet/>
      <dgm:spPr/>
      <dgm:t>
        <a:bodyPr/>
        <a:lstStyle/>
        <a:p>
          <a:endParaRPr lang="en-US"/>
        </a:p>
      </dgm:t>
    </dgm:pt>
    <dgm:pt modelId="{A5C73E21-F076-42BF-B699-8277B5E0B1A6}">
      <dgm:prSet phldrT="[Text]"/>
      <dgm:spPr/>
      <dgm:t>
        <a:bodyPr/>
        <a:lstStyle/>
        <a:p>
          <a:r>
            <a:rPr lang="en-US" dirty="0"/>
            <a:t>I should contact the customers who are </a:t>
          </a:r>
          <a:r>
            <a:rPr lang="en-US" u="sng" dirty="0"/>
            <a:t>more likely</a:t>
          </a:r>
          <a:r>
            <a:rPr lang="en-US" dirty="0"/>
            <a:t> to respond according to the model</a:t>
          </a:r>
        </a:p>
      </dgm:t>
    </dgm:pt>
    <dgm:pt modelId="{C98960B0-AC98-4918-8E50-437C1A370BB0}" type="parTrans" cxnId="{2DB2F368-2861-44C8-9A91-5A77546998C3}">
      <dgm:prSet/>
      <dgm:spPr/>
      <dgm:t>
        <a:bodyPr/>
        <a:lstStyle/>
        <a:p>
          <a:endParaRPr lang="en-US"/>
        </a:p>
      </dgm:t>
    </dgm:pt>
    <dgm:pt modelId="{FBF31487-95FF-4F01-8F20-C495EFCEF73A}" type="sibTrans" cxnId="{2DB2F368-2861-44C8-9A91-5A77546998C3}">
      <dgm:prSet/>
      <dgm:spPr/>
      <dgm:t>
        <a:bodyPr/>
        <a:lstStyle/>
        <a:p>
          <a:endParaRPr lang="en-US"/>
        </a:p>
      </dgm:t>
    </dgm:pt>
    <dgm:pt modelId="{687AB9C1-38B5-4A04-A6A6-3B67D31E8F12}">
      <dgm:prSet phldrT="[Text]"/>
      <dgm:spPr>
        <a:solidFill>
          <a:srgbClr val="094BB7"/>
        </a:solidFill>
      </dgm:spPr>
      <dgm:t>
        <a:bodyPr/>
        <a:lstStyle/>
        <a:p>
          <a:r>
            <a:rPr lang="en-US" dirty="0"/>
            <a:t>How should I choose the customers to contact?</a:t>
          </a:r>
        </a:p>
      </dgm:t>
    </dgm:pt>
    <dgm:pt modelId="{87765DEE-3902-4185-A2A4-D3D4986F7776}" type="parTrans" cxnId="{BCB99FE5-7CE6-4427-869E-773184BB01B5}">
      <dgm:prSet/>
      <dgm:spPr/>
      <dgm:t>
        <a:bodyPr/>
        <a:lstStyle/>
        <a:p>
          <a:endParaRPr lang="en-US"/>
        </a:p>
      </dgm:t>
    </dgm:pt>
    <dgm:pt modelId="{826D893F-512B-4866-A644-57AF6534B316}" type="sibTrans" cxnId="{BCB99FE5-7CE6-4427-869E-773184BB01B5}">
      <dgm:prSet/>
      <dgm:spPr/>
      <dgm:t>
        <a:bodyPr/>
        <a:lstStyle/>
        <a:p>
          <a:endParaRPr lang="en-US"/>
        </a:p>
      </dgm:t>
    </dgm:pt>
    <dgm:pt modelId="{4E05976C-D6E3-434E-88C2-C2A182C1A559}">
      <dgm:prSet phldrT="[Text]"/>
      <dgm:spPr>
        <a:solidFill>
          <a:srgbClr val="094BB7"/>
        </a:solidFill>
      </dgm:spPr>
      <dgm:t>
        <a:bodyPr/>
        <a:lstStyle/>
        <a:p>
          <a:r>
            <a:rPr lang="en-US" dirty="0"/>
            <a:t>What percentage of customers should I contact?</a:t>
          </a:r>
        </a:p>
      </dgm:t>
    </dgm:pt>
    <dgm:pt modelId="{CC06E8BC-8590-49D9-81E7-9B5DE363DDB4}" type="parTrans" cxnId="{A31235E0-C9FF-4DBC-9FAE-EAA431242510}">
      <dgm:prSet/>
      <dgm:spPr/>
      <dgm:t>
        <a:bodyPr/>
        <a:lstStyle/>
        <a:p>
          <a:endParaRPr lang="en-US"/>
        </a:p>
      </dgm:t>
    </dgm:pt>
    <dgm:pt modelId="{C648CDE9-6616-459C-8F79-3D5021376E9A}" type="sibTrans" cxnId="{A31235E0-C9FF-4DBC-9FAE-EAA431242510}">
      <dgm:prSet/>
      <dgm:spPr/>
      <dgm:t>
        <a:bodyPr/>
        <a:lstStyle/>
        <a:p>
          <a:endParaRPr lang="en-US"/>
        </a:p>
      </dgm:t>
    </dgm:pt>
    <dgm:pt modelId="{0C360F70-321C-430B-B658-0F3D764B5AF2}">
      <dgm:prSet phldrT="[Text]"/>
      <dgm:spPr/>
      <dgm:t>
        <a:bodyPr/>
        <a:lstStyle/>
        <a:p>
          <a:r>
            <a:rPr lang="en-US" dirty="0"/>
            <a:t>I have limited resources (e.g., budget, time)</a:t>
          </a:r>
        </a:p>
      </dgm:t>
    </dgm:pt>
    <dgm:pt modelId="{7B9A4AC4-4DC0-4B74-8FCA-30CC0643F644}" type="parTrans" cxnId="{5BF861AC-3A7F-47BB-8C5C-C9B5EB14EA97}">
      <dgm:prSet/>
      <dgm:spPr/>
      <dgm:t>
        <a:bodyPr/>
        <a:lstStyle/>
        <a:p>
          <a:endParaRPr lang="en-US"/>
        </a:p>
      </dgm:t>
    </dgm:pt>
    <dgm:pt modelId="{96739D16-D816-488C-8A99-666BD169BBC9}" type="sibTrans" cxnId="{5BF861AC-3A7F-47BB-8C5C-C9B5EB14EA97}">
      <dgm:prSet/>
      <dgm:spPr/>
      <dgm:t>
        <a:bodyPr/>
        <a:lstStyle/>
        <a:p>
          <a:endParaRPr lang="en-US"/>
        </a:p>
      </dgm:t>
    </dgm:pt>
    <dgm:pt modelId="{49D7DCBB-3ABB-40A6-AFCE-B6DB3CDB3868}">
      <dgm:prSet phldrT="[Text]"/>
      <dgm:spPr>
        <a:solidFill>
          <a:srgbClr val="094BB7"/>
        </a:solidFill>
      </dgm:spPr>
      <dgm:t>
        <a:bodyPr/>
        <a:lstStyle/>
        <a:p>
          <a:r>
            <a:rPr lang="en-US" dirty="0"/>
            <a:t>What will be the response rate of the customers?</a:t>
          </a:r>
        </a:p>
      </dgm:t>
    </dgm:pt>
    <dgm:pt modelId="{970DC422-0C12-4307-A6B6-6D73AAFA5B74}" type="parTrans" cxnId="{5CF32949-0130-4C9D-BBE8-00F72E30396E}">
      <dgm:prSet/>
      <dgm:spPr/>
      <dgm:t>
        <a:bodyPr/>
        <a:lstStyle/>
        <a:p>
          <a:endParaRPr lang="en-US"/>
        </a:p>
      </dgm:t>
    </dgm:pt>
    <dgm:pt modelId="{70342304-8FB8-44BD-8A0C-F667C4F82106}" type="sibTrans" cxnId="{5CF32949-0130-4C9D-BBE8-00F72E30396E}">
      <dgm:prSet/>
      <dgm:spPr/>
      <dgm:t>
        <a:bodyPr/>
        <a:lstStyle/>
        <a:p>
          <a:endParaRPr lang="en-US"/>
        </a:p>
      </dgm:t>
    </dgm:pt>
    <dgm:pt modelId="{F339C11D-EFB6-4038-BD5E-B663128A82BB}" type="pres">
      <dgm:prSet presAssocID="{D0EDC66D-8362-4BC5-A8DF-F80D016FA6BB}" presName="Name0" presStyleCnt="0">
        <dgm:presLayoutVars>
          <dgm:chPref val="1"/>
          <dgm:dir/>
          <dgm:animOne val="branch"/>
          <dgm:animLvl val="lvl"/>
          <dgm:resizeHandles/>
        </dgm:presLayoutVars>
      </dgm:prSet>
      <dgm:spPr/>
    </dgm:pt>
    <dgm:pt modelId="{92A3D62E-5CE0-4EA8-A430-55BB892AF2C3}" type="pres">
      <dgm:prSet presAssocID="{CEA0726F-896D-4A94-80A7-64428F2C1572}" presName="vertOne" presStyleCnt="0"/>
      <dgm:spPr/>
    </dgm:pt>
    <dgm:pt modelId="{2FE8DBAC-02D6-47AE-BB0D-0A18A18D8490}" type="pres">
      <dgm:prSet presAssocID="{CEA0726F-896D-4A94-80A7-64428F2C1572}" presName="txOne" presStyleLbl="node0" presStyleIdx="0" presStyleCnt="1">
        <dgm:presLayoutVars>
          <dgm:chPref val="3"/>
        </dgm:presLayoutVars>
      </dgm:prSet>
      <dgm:spPr/>
    </dgm:pt>
    <dgm:pt modelId="{7D2093CE-43DD-449F-8A3C-A95BA4C3A46B}" type="pres">
      <dgm:prSet presAssocID="{CEA0726F-896D-4A94-80A7-64428F2C1572}" presName="parTransOne" presStyleCnt="0"/>
      <dgm:spPr/>
    </dgm:pt>
    <dgm:pt modelId="{1B50207B-FDC6-403F-935E-357D16985422}" type="pres">
      <dgm:prSet presAssocID="{CEA0726F-896D-4A94-80A7-64428F2C1572}" presName="horzOne" presStyleCnt="0"/>
      <dgm:spPr/>
    </dgm:pt>
    <dgm:pt modelId="{B459A8E4-BFDA-4A39-B2B0-63FDAB5D3E08}" type="pres">
      <dgm:prSet presAssocID="{A5C73E21-F076-42BF-B699-8277B5E0B1A6}" presName="vertTwo" presStyleCnt="0"/>
      <dgm:spPr/>
    </dgm:pt>
    <dgm:pt modelId="{E4DB7E2A-157A-43D8-A4B3-FB93230A6DD4}" type="pres">
      <dgm:prSet presAssocID="{A5C73E21-F076-42BF-B699-8277B5E0B1A6}" presName="txTwo" presStyleLbl="node2" presStyleIdx="0" presStyleCnt="2">
        <dgm:presLayoutVars>
          <dgm:chPref val="3"/>
        </dgm:presLayoutVars>
      </dgm:prSet>
      <dgm:spPr/>
    </dgm:pt>
    <dgm:pt modelId="{67852557-8B9E-4B56-93B6-FCE218FDF5ED}" type="pres">
      <dgm:prSet presAssocID="{A5C73E21-F076-42BF-B699-8277B5E0B1A6}" presName="parTransTwo" presStyleCnt="0"/>
      <dgm:spPr/>
    </dgm:pt>
    <dgm:pt modelId="{0A23914B-FBBD-46CE-99D5-C1FE712EF4EB}" type="pres">
      <dgm:prSet presAssocID="{A5C73E21-F076-42BF-B699-8277B5E0B1A6}" presName="horzTwo" presStyleCnt="0"/>
      <dgm:spPr/>
    </dgm:pt>
    <dgm:pt modelId="{395A06F5-B745-44AC-82F4-57D123AD3BBB}" type="pres">
      <dgm:prSet presAssocID="{687AB9C1-38B5-4A04-A6A6-3B67D31E8F12}" presName="vertThree" presStyleCnt="0"/>
      <dgm:spPr/>
    </dgm:pt>
    <dgm:pt modelId="{C0AC180C-6368-424F-B7EA-EFD750AE10A6}" type="pres">
      <dgm:prSet presAssocID="{687AB9C1-38B5-4A04-A6A6-3B67D31E8F12}" presName="txThree" presStyleLbl="node3" presStyleIdx="0" presStyleCnt="3">
        <dgm:presLayoutVars>
          <dgm:chPref val="3"/>
        </dgm:presLayoutVars>
      </dgm:prSet>
      <dgm:spPr/>
    </dgm:pt>
    <dgm:pt modelId="{7ABADF46-CCB0-4E1A-97CA-33C26DCEC435}" type="pres">
      <dgm:prSet presAssocID="{687AB9C1-38B5-4A04-A6A6-3B67D31E8F12}" presName="horzThree" presStyleCnt="0"/>
      <dgm:spPr/>
    </dgm:pt>
    <dgm:pt modelId="{5327F6E2-9A2D-4191-93FF-4FF2AEF19647}" type="pres">
      <dgm:prSet presAssocID="{826D893F-512B-4866-A644-57AF6534B316}" presName="sibSpaceThree" presStyleCnt="0"/>
      <dgm:spPr/>
    </dgm:pt>
    <dgm:pt modelId="{7823FFA9-921A-44F9-A567-01096AB6D44E}" type="pres">
      <dgm:prSet presAssocID="{4E05976C-D6E3-434E-88C2-C2A182C1A559}" presName="vertThree" presStyleCnt="0"/>
      <dgm:spPr/>
    </dgm:pt>
    <dgm:pt modelId="{061A50ED-CC61-4A1B-9604-32C313B14F21}" type="pres">
      <dgm:prSet presAssocID="{4E05976C-D6E3-434E-88C2-C2A182C1A559}" presName="txThree" presStyleLbl="node3" presStyleIdx="1" presStyleCnt="3">
        <dgm:presLayoutVars>
          <dgm:chPref val="3"/>
        </dgm:presLayoutVars>
      </dgm:prSet>
      <dgm:spPr/>
    </dgm:pt>
    <dgm:pt modelId="{A6001A8D-D140-445D-B993-ED5D0F627D8E}" type="pres">
      <dgm:prSet presAssocID="{4E05976C-D6E3-434E-88C2-C2A182C1A559}" presName="horzThree" presStyleCnt="0"/>
      <dgm:spPr/>
    </dgm:pt>
    <dgm:pt modelId="{FC3702A9-FAD9-4177-A25B-A976F6EA5A0A}" type="pres">
      <dgm:prSet presAssocID="{FBF31487-95FF-4F01-8F20-C495EFCEF73A}" presName="sibSpaceTwo" presStyleCnt="0"/>
      <dgm:spPr/>
    </dgm:pt>
    <dgm:pt modelId="{17668443-C40D-45D4-9DA4-8FB7E0AEB27F}" type="pres">
      <dgm:prSet presAssocID="{0C360F70-321C-430B-B658-0F3D764B5AF2}" presName="vertTwo" presStyleCnt="0"/>
      <dgm:spPr/>
    </dgm:pt>
    <dgm:pt modelId="{9D9DBC22-2082-4647-A48F-560DBA936674}" type="pres">
      <dgm:prSet presAssocID="{0C360F70-321C-430B-B658-0F3D764B5AF2}" presName="txTwo" presStyleLbl="node2" presStyleIdx="1" presStyleCnt="2">
        <dgm:presLayoutVars>
          <dgm:chPref val="3"/>
        </dgm:presLayoutVars>
      </dgm:prSet>
      <dgm:spPr/>
    </dgm:pt>
    <dgm:pt modelId="{8A3B5CF9-C383-4881-ADEE-53F4015C8C15}" type="pres">
      <dgm:prSet presAssocID="{0C360F70-321C-430B-B658-0F3D764B5AF2}" presName="parTransTwo" presStyleCnt="0"/>
      <dgm:spPr/>
    </dgm:pt>
    <dgm:pt modelId="{2C1D86BD-6A52-4CB6-8900-B30A8902BDC7}" type="pres">
      <dgm:prSet presAssocID="{0C360F70-321C-430B-B658-0F3D764B5AF2}" presName="horzTwo" presStyleCnt="0"/>
      <dgm:spPr/>
    </dgm:pt>
    <dgm:pt modelId="{E2E90260-F7F6-44AA-B6B3-609E396BE25B}" type="pres">
      <dgm:prSet presAssocID="{49D7DCBB-3ABB-40A6-AFCE-B6DB3CDB3868}" presName="vertThree" presStyleCnt="0"/>
      <dgm:spPr/>
    </dgm:pt>
    <dgm:pt modelId="{2533C138-E3AF-4577-8183-5CD76E3785F4}" type="pres">
      <dgm:prSet presAssocID="{49D7DCBB-3ABB-40A6-AFCE-B6DB3CDB3868}" presName="txThree" presStyleLbl="node3" presStyleIdx="2" presStyleCnt="3">
        <dgm:presLayoutVars>
          <dgm:chPref val="3"/>
        </dgm:presLayoutVars>
      </dgm:prSet>
      <dgm:spPr/>
    </dgm:pt>
    <dgm:pt modelId="{A5D6CC12-586A-4094-ACB5-CCC5A139F0C4}" type="pres">
      <dgm:prSet presAssocID="{49D7DCBB-3ABB-40A6-AFCE-B6DB3CDB3868}" presName="horzThree" presStyleCnt="0"/>
      <dgm:spPr/>
    </dgm:pt>
  </dgm:ptLst>
  <dgm:cxnLst>
    <dgm:cxn modelId="{31BA0E24-1B8C-4B2D-B9A4-E3C00C29973F}" type="presOf" srcId="{CEA0726F-896D-4A94-80A7-64428F2C1572}" destId="{2FE8DBAC-02D6-47AE-BB0D-0A18A18D8490}" srcOrd="0" destOrd="0" presId="urn:microsoft.com/office/officeart/2005/8/layout/hierarchy4"/>
    <dgm:cxn modelId="{72D8695F-E417-409C-A83B-120731EFC20A}" type="presOf" srcId="{A5C73E21-F076-42BF-B699-8277B5E0B1A6}" destId="{E4DB7E2A-157A-43D8-A4B3-FB93230A6DD4}" srcOrd="0" destOrd="0" presId="urn:microsoft.com/office/officeart/2005/8/layout/hierarchy4"/>
    <dgm:cxn modelId="{0691A660-C6BB-4B83-9EF0-D89AD9928D51}" srcId="{D0EDC66D-8362-4BC5-A8DF-F80D016FA6BB}" destId="{CEA0726F-896D-4A94-80A7-64428F2C1572}" srcOrd="0" destOrd="0" parTransId="{6C9AB7D7-A407-45AC-86D4-714E1EF09270}" sibTransId="{4EC2C956-EE3B-4268-9DD2-12C54D258A74}"/>
    <dgm:cxn modelId="{2DB2F368-2861-44C8-9A91-5A77546998C3}" srcId="{CEA0726F-896D-4A94-80A7-64428F2C1572}" destId="{A5C73E21-F076-42BF-B699-8277B5E0B1A6}" srcOrd="0" destOrd="0" parTransId="{C98960B0-AC98-4918-8E50-437C1A370BB0}" sibTransId="{FBF31487-95FF-4F01-8F20-C495EFCEF73A}"/>
    <dgm:cxn modelId="{5CF32949-0130-4C9D-BBE8-00F72E30396E}" srcId="{0C360F70-321C-430B-B658-0F3D764B5AF2}" destId="{49D7DCBB-3ABB-40A6-AFCE-B6DB3CDB3868}" srcOrd="0" destOrd="0" parTransId="{970DC422-0C12-4307-A6B6-6D73AAFA5B74}" sibTransId="{70342304-8FB8-44BD-8A0C-F667C4F82106}"/>
    <dgm:cxn modelId="{93E2186A-8F52-4A9D-AD3C-78B5165860A8}" type="presOf" srcId="{49D7DCBB-3ABB-40A6-AFCE-B6DB3CDB3868}" destId="{2533C138-E3AF-4577-8183-5CD76E3785F4}" srcOrd="0" destOrd="0" presId="urn:microsoft.com/office/officeart/2005/8/layout/hierarchy4"/>
    <dgm:cxn modelId="{A7A81F83-2D6A-430D-BDBB-59ACDCD5C5CF}" type="presOf" srcId="{D0EDC66D-8362-4BC5-A8DF-F80D016FA6BB}" destId="{F339C11D-EFB6-4038-BD5E-B663128A82BB}" srcOrd="0" destOrd="0" presId="urn:microsoft.com/office/officeart/2005/8/layout/hierarchy4"/>
    <dgm:cxn modelId="{A7169FA6-B15F-4AC9-A822-CA7AAC2FEB68}" type="presOf" srcId="{0C360F70-321C-430B-B658-0F3D764B5AF2}" destId="{9D9DBC22-2082-4647-A48F-560DBA936674}" srcOrd="0" destOrd="0" presId="urn:microsoft.com/office/officeart/2005/8/layout/hierarchy4"/>
    <dgm:cxn modelId="{5BF861AC-3A7F-47BB-8C5C-C9B5EB14EA97}" srcId="{CEA0726F-896D-4A94-80A7-64428F2C1572}" destId="{0C360F70-321C-430B-B658-0F3D764B5AF2}" srcOrd="1" destOrd="0" parTransId="{7B9A4AC4-4DC0-4B74-8FCA-30CC0643F644}" sibTransId="{96739D16-D816-488C-8A99-666BD169BBC9}"/>
    <dgm:cxn modelId="{24A832DB-4803-41B7-A1D4-AFFFA7E8B6D2}" type="presOf" srcId="{4E05976C-D6E3-434E-88C2-C2A182C1A559}" destId="{061A50ED-CC61-4A1B-9604-32C313B14F21}" srcOrd="0" destOrd="0" presId="urn:microsoft.com/office/officeart/2005/8/layout/hierarchy4"/>
    <dgm:cxn modelId="{A31235E0-C9FF-4DBC-9FAE-EAA431242510}" srcId="{A5C73E21-F076-42BF-B699-8277B5E0B1A6}" destId="{4E05976C-D6E3-434E-88C2-C2A182C1A559}" srcOrd="1" destOrd="0" parTransId="{CC06E8BC-8590-49D9-81E7-9B5DE363DDB4}" sibTransId="{C648CDE9-6616-459C-8F79-3D5021376E9A}"/>
    <dgm:cxn modelId="{BCB99FE5-7CE6-4427-869E-773184BB01B5}" srcId="{A5C73E21-F076-42BF-B699-8277B5E0B1A6}" destId="{687AB9C1-38B5-4A04-A6A6-3B67D31E8F12}" srcOrd="0" destOrd="0" parTransId="{87765DEE-3902-4185-A2A4-D3D4986F7776}" sibTransId="{826D893F-512B-4866-A644-57AF6534B316}"/>
    <dgm:cxn modelId="{FDA82AF8-4434-4580-AAD6-81EE4998D7F8}" type="presOf" srcId="{687AB9C1-38B5-4A04-A6A6-3B67D31E8F12}" destId="{C0AC180C-6368-424F-B7EA-EFD750AE10A6}" srcOrd="0" destOrd="0" presId="urn:microsoft.com/office/officeart/2005/8/layout/hierarchy4"/>
    <dgm:cxn modelId="{05BE7D50-2CB4-4D9A-A39A-5A7B7251003D}" type="presParOf" srcId="{F339C11D-EFB6-4038-BD5E-B663128A82BB}" destId="{92A3D62E-5CE0-4EA8-A430-55BB892AF2C3}" srcOrd="0" destOrd="0" presId="urn:microsoft.com/office/officeart/2005/8/layout/hierarchy4"/>
    <dgm:cxn modelId="{47C0EF46-E087-49A8-BE86-2E9A208BE16C}" type="presParOf" srcId="{92A3D62E-5CE0-4EA8-A430-55BB892AF2C3}" destId="{2FE8DBAC-02D6-47AE-BB0D-0A18A18D8490}" srcOrd="0" destOrd="0" presId="urn:microsoft.com/office/officeart/2005/8/layout/hierarchy4"/>
    <dgm:cxn modelId="{A1C851D7-7EF1-484C-A9F7-8C21B614CA1B}" type="presParOf" srcId="{92A3D62E-5CE0-4EA8-A430-55BB892AF2C3}" destId="{7D2093CE-43DD-449F-8A3C-A95BA4C3A46B}" srcOrd="1" destOrd="0" presId="urn:microsoft.com/office/officeart/2005/8/layout/hierarchy4"/>
    <dgm:cxn modelId="{1BEAA8AF-5D9B-4D60-A3DA-88E994B2D878}" type="presParOf" srcId="{92A3D62E-5CE0-4EA8-A430-55BB892AF2C3}" destId="{1B50207B-FDC6-403F-935E-357D16985422}" srcOrd="2" destOrd="0" presId="urn:microsoft.com/office/officeart/2005/8/layout/hierarchy4"/>
    <dgm:cxn modelId="{7523666E-74F7-4265-A286-A2FE6BF86204}" type="presParOf" srcId="{1B50207B-FDC6-403F-935E-357D16985422}" destId="{B459A8E4-BFDA-4A39-B2B0-63FDAB5D3E08}" srcOrd="0" destOrd="0" presId="urn:microsoft.com/office/officeart/2005/8/layout/hierarchy4"/>
    <dgm:cxn modelId="{CB169521-D660-450D-8F3A-958B21051062}" type="presParOf" srcId="{B459A8E4-BFDA-4A39-B2B0-63FDAB5D3E08}" destId="{E4DB7E2A-157A-43D8-A4B3-FB93230A6DD4}" srcOrd="0" destOrd="0" presId="urn:microsoft.com/office/officeart/2005/8/layout/hierarchy4"/>
    <dgm:cxn modelId="{B80D33E0-B54C-488B-A179-816DEA61AD5E}" type="presParOf" srcId="{B459A8E4-BFDA-4A39-B2B0-63FDAB5D3E08}" destId="{67852557-8B9E-4B56-93B6-FCE218FDF5ED}" srcOrd="1" destOrd="0" presId="urn:microsoft.com/office/officeart/2005/8/layout/hierarchy4"/>
    <dgm:cxn modelId="{9617BD05-2202-4055-B537-2D0C1CDE3A5A}" type="presParOf" srcId="{B459A8E4-BFDA-4A39-B2B0-63FDAB5D3E08}" destId="{0A23914B-FBBD-46CE-99D5-C1FE712EF4EB}" srcOrd="2" destOrd="0" presId="urn:microsoft.com/office/officeart/2005/8/layout/hierarchy4"/>
    <dgm:cxn modelId="{5BB0011E-54F5-4423-B368-E6F8E61234CB}" type="presParOf" srcId="{0A23914B-FBBD-46CE-99D5-C1FE712EF4EB}" destId="{395A06F5-B745-44AC-82F4-57D123AD3BBB}" srcOrd="0" destOrd="0" presId="urn:microsoft.com/office/officeart/2005/8/layout/hierarchy4"/>
    <dgm:cxn modelId="{25A4F211-F794-4E47-B116-B2C961BC1C38}" type="presParOf" srcId="{395A06F5-B745-44AC-82F4-57D123AD3BBB}" destId="{C0AC180C-6368-424F-B7EA-EFD750AE10A6}" srcOrd="0" destOrd="0" presId="urn:microsoft.com/office/officeart/2005/8/layout/hierarchy4"/>
    <dgm:cxn modelId="{325BD0A1-F7A7-4922-9157-A5064AC8F417}" type="presParOf" srcId="{395A06F5-B745-44AC-82F4-57D123AD3BBB}" destId="{7ABADF46-CCB0-4E1A-97CA-33C26DCEC435}" srcOrd="1" destOrd="0" presId="urn:microsoft.com/office/officeart/2005/8/layout/hierarchy4"/>
    <dgm:cxn modelId="{484866F0-312D-499D-951E-ADC630059CD0}" type="presParOf" srcId="{0A23914B-FBBD-46CE-99D5-C1FE712EF4EB}" destId="{5327F6E2-9A2D-4191-93FF-4FF2AEF19647}" srcOrd="1" destOrd="0" presId="urn:microsoft.com/office/officeart/2005/8/layout/hierarchy4"/>
    <dgm:cxn modelId="{E5B4C0B8-EBC9-40BD-82E2-9E2E5448EED3}" type="presParOf" srcId="{0A23914B-FBBD-46CE-99D5-C1FE712EF4EB}" destId="{7823FFA9-921A-44F9-A567-01096AB6D44E}" srcOrd="2" destOrd="0" presId="urn:microsoft.com/office/officeart/2005/8/layout/hierarchy4"/>
    <dgm:cxn modelId="{A46FE5A5-A7CF-4F17-90C6-C05FCCA203E3}" type="presParOf" srcId="{7823FFA9-921A-44F9-A567-01096AB6D44E}" destId="{061A50ED-CC61-4A1B-9604-32C313B14F21}" srcOrd="0" destOrd="0" presId="urn:microsoft.com/office/officeart/2005/8/layout/hierarchy4"/>
    <dgm:cxn modelId="{E176D719-E45A-4A3E-9232-2A1C765E757B}" type="presParOf" srcId="{7823FFA9-921A-44F9-A567-01096AB6D44E}" destId="{A6001A8D-D140-445D-B993-ED5D0F627D8E}" srcOrd="1" destOrd="0" presId="urn:microsoft.com/office/officeart/2005/8/layout/hierarchy4"/>
    <dgm:cxn modelId="{45C36BA7-B7D7-46F6-AF4F-964BA42638E6}" type="presParOf" srcId="{1B50207B-FDC6-403F-935E-357D16985422}" destId="{FC3702A9-FAD9-4177-A25B-A976F6EA5A0A}" srcOrd="1" destOrd="0" presId="urn:microsoft.com/office/officeart/2005/8/layout/hierarchy4"/>
    <dgm:cxn modelId="{2B5A71EF-106F-4064-9699-A97CAD4BA4EF}" type="presParOf" srcId="{1B50207B-FDC6-403F-935E-357D16985422}" destId="{17668443-C40D-45D4-9DA4-8FB7E0AEB27F}" srcOrd="2" destOrd="0" presId="urn:microsoft.com/office/officeart/2005/8/layout/hierarchy4"/>
    <dgm:cxn modelId="{274924C7-ACFA-4AB6-AB67-6FC3AE53EB45}" type="presParOf" srcId="{17668443-C40D-45D4-9DA4-8FB7E0AEB27F}" destId="{9D9DBC22-2082-4647-A48F-560DBA936674}" srcOrd="0" destOrd="0" presId="urn:microsoft.com/office/officeart/2005/8/layout/hierarchy4"/>
    <dgm:cxn modelId="{0B95306E-64A0-40C2-876F-5A1FE1572A4E}" type="presParOf" srcId="{17668443-C40D-45D4-9DA4-8FB7E0AEB27F}" destId="{8A3B5CF9-C383-4881-ADEE-53F4015C8C15}" srcOrd="1" destOrd="0" presId="urn:microsoft.com/office/officeart/2005/8/layout/hierarchy4"/>
    <dgm:cxn modelId="{B98C9C28-040A-4DCC-858F-0D615DF1CB59}" type="presParOf" srcId="{17668443-C40D-45D4-9DA4-8FB7E0AEB27F}" destId="{2C1D86BD-6A52-4CB6-8900-B30A8902BDC7}" srcOrd="2" destOrd="0" presId="urn:microsoft.com/office/officeart/2005/8/layout/hierarchy4"/>
    <dgm:cxn modelId="{1C868C46-7FE4-4339-9AAB-E8F1B0C340DD}" type="presParOf" srcId="{2C1D86BD-6A52-4CB6-8900-B30A8902BDC7}" destId="{E2E90260-F7F6-44AA-B6B3-609E396BE25B}" srcOrd="0" destOrd="0" presId="urn:microsoft.com/office/officeart/2005/8/layout/hierarchy4"/>
    <dgm:cxn modelId="{1B311794-FEC4-44A5-9654-B90D6297F289}" type="presParOf" srcId="{E2E90260-F7F6-44AA-B6B3-609E396BE25B}" destId="{2533C138-E3AF-4577-8183-5CD76E3785F4}" srcOrd="0" destOrd="0" presId="urn:microsoft.com/office/officeart/2005/8/layout/hierarchy4"/>
    <dgm:cxn modelId="{0834DF16-6DA5-4D27-95BD-E0128A404C4C}" type="presParOf" srcId="{E2E90260-F7F6-44AA-B6B3-609E396BE25B}" destId="{A5D6CC12-586A-4094-ACB5-CCC5A139F0C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1A6A19-9B56-46CE-A991-F23263EE829E}" type="doc">
      <dgm:prSet loTypeId="urn:microsoft.com/office/officeart/2005/8/layout/vProcess5" loCatId="process" qsTypeId="urn:microsoft.com/office/officeart/2005/8/quickstyle/simple1" qsCatId="simple" csTypeId="urn:microsoft.com/office/officeart/2005/8/colors/accent5_2" csCatId="accent5" phldr="1"/>
      <dgm:spPr/>
      <dgm:t>
        <a:bodyPr/>
        <a:lstStyle/>
        <a:p>
          <a:endParaRPr lang="en-US"/>
        </a:p>
      </dgm:t>
    </dgm:pt>
    <dgm:pt modelId="{EE2AF928-3C9D-4001-96B3-63DB6B36F77A}">
      <dgm:prSet phldrT="[Text]"/>
      <dgm:spPr/>
      <dgm:t>
        <a:bodyPr/>
        <a:lstStyle/>
        <a:p>
          <a:r>
            <a:rPr lang="en-US" dirty="0"/>
            <a:t>If my model </a:t>
          </a:r>
          <a:r>
            <a:rPr lang="en-US" i="1" dirty="0"/>
            <a:t>works</a:t>
          </a:r>
          <a:r>
            <a:rPr lang="en-US" dirty="0"/>
            <a:t>, then the customers with higher predicted Event probabilities are more likely to respond than the customers with lower predicted Event probabilities.</a:t>
          </a:r>
        </a:p>
      </dgm:t>
    </dgm:pt>
    <dgm:pt modelId="{03139A99-7404-43F6-B89F-288FCFFE0113}" type="parTrans" cxnId="{178CB927-B885-4636-A8C3-53315C7C4B3E}">
      <dgm:prSet/>
      <dgm:spPr/>
      <dgm:t>
        <a:bodyPr/>
        <a:lstStyle/>
        <a:p>
          <a:endParaRPr lang="en-US"/>
        </a:p>
      </dgm:t>
    </dgm:pt>
    <dgm:pt modelId="{E3B952EF-183A-4F07-A024-49875A175E19}" type="sibTrans" cxnId="{178CB927-B885-4636-A8C3-53315C7C4B3E}">
      <dgm:prSet/>
      <dgm:spPr>
        <a:solidFill>
          <a:srgbClr val="FFFF00">
            <a:alpha val="90000"/>
          </a:srgbClr>
        </a:solidFill>
      </dgm:spPr>
      <dgm:t>
        <a:bodyPr/>
        <a:lstStyle/>
        <a:p>
          <a:endParaRPr lang="en-US"/>
        </a:p>
      </dgm:t>
    </dgm:pt>
    <dgm:pt modelId="{24D1C2C1-4929-4740-B654-A84EBDACF64D}">
      <dgm:prSet phldrT="[Text]"/>
      <dgm:spPr/>
      <dgm:t>
        <a:bodyPr/>
        <a:lstStyle/>
        <a:p>
          <a:r>
            <a:rPr lang="en-US" dirty="0"/>
            <a:t>An idea is to divide customers into groups of decreasing predicted Event probabilities and then study the response rates of these groups.</a:t>
          </a:r>
        </a:p>
      </dgm:t>
    </dgm:pt>
    <dgm:pt modelId="{A2775A21-30E7-4F00-BB5F-E92293F405D7}" type="parTrans" cxnId="{27820BDA-ADBA-4C1C-934C-B4FCBC91EE33}">
      <dgm:prSet/>
      <dgm:spPr/>
      <dgm:t>
        <a:bodyPr/>
        <a:lstStyle/>
        <a:p>
          <a:endParaRPr lang="en-US"/>
        </a:p>
      </dgm:t>
    </dgm:pt>
    <dgm:pt modelId="{64C8C1CD-07CD-4389-9847-3B5377D22E02}" type="sibTrans" cxnId="{27820BDA-ADBA-4C1C-934C-B4FCBC91EE33}">
      <dgm:prSet/>
      <dgm:spPr>
        <a:solidFill>
          <a:srgbClr val="FFFF00">
            <a:alpha val="90000"/>
          </a:srgbClr>
        </a:solidFill>
      </dgm:spPr>
      <dgm:t>
        <a:bodyPr/>
        <a:lstStyle/>
        <a:p>
          <a:endParaRPr lang="en-US"/>
        </a:p>
      </dgm:t>
    </dgm:pt>
    <dgm:pt modelId="{07A472D2-6929-421F-AE28-396452F8FED9}">
      <dgm:prSet phldrT="[Text]"/>
      <dgm:spPr/>
      <dgm:t>
        <a:bodyPr/>
        <a:lstStyle/>
        <a:p>
          <a:r>
            <a:rPr lang="en-US" dirty="0"/>
            <a:t>Ideally, the first few groups should contain the “more preferred” customers.</a:t>
          </a:r>
        </a:p>
      </dgm:t>
    </dgm:pt>
    <dgm:pt modelId="{6740106A-9FFC-4E97-8E2E-AEF2A036A7DB}" type="parTrans" cxnId="{B6A3863E-4BEF-4CC9-8AB1-010FBBE89022}">
      <dgm:prSet/>
      <dgm:spPr/>
      <dgm:t>
        <a:bodyPr/>
        <a:lstStyle/>
        <a:p>
          <a:endParaRPr lang="en-US"/>
        </a:p>
      </dgm:t>
    </dgm:pt>
    <dgm:pt modelId="{833CD963-967C-4495-8BB0-938643ECCC61}" type="sibTrans" cxnId="{B6A3863E-4BEF-4CC9-8AB1-010FBBE89022}">
      <dgm:prSet/>
      <dgm:spPr/>
      <dgm:t>
        <a:bodyPr/>
        <a:lstStyle/>
        <a:p>
          <a:endParaRPr lang="en-US"/>
        </a:p>
      </dgm:t>
    </dgm:pt>
    <dgm:pt modelId="{58EE232F-1420-4C1C-8E65-A0D96C7C1449}" type="pres">
      <dgm:prSet presAssocID="{0B1A6A19-9B56-46CE-A991-F23263EE829E}" presName="outerComposite" presStyleCnt="0">
        <dgm:presLayoutVars>
          <dgm:chMax val="5"/>
          <dgm:dir val="rev"/>
          <dgm:resizeHandles val="exact"/>
        </dgm:presLayoutVars>
      </dgm:prSet>
      <dgm:spPr/>
    </dgm:pt>
    <dgm:pt modelId="{39F686EC-3A09-4A27-AA34-39DC7E2AE1B2}" type="pres">
      <dgm:prSet presAssocID="{0B1A6A19-9B56-46CE-A991-F23263EE829E}" presName="dummyMaxCanvas" presStyleCnt="0">
        <dgm:presLayoutVars/>
      </dgm:prSet>
      <dgm:spPr/>
    </dgm:pt>
    <dgm:pt modelId="{1C1D2F1F-119C-4B3F-9EAD-3FF6B5A82F6D}" type="pres">
      <dgm:prSet presAssocID="{0B1A6A19-9B56-46CE-A991-F23263EE829E}" presName="ThreeNodes_1" presStyleLbl="node1" presStyleIdx="0" presStyleCnt="3">
        <dgm:presLayoutVars>
          <dgm:bulletEnabled val="1"/>
        </dgm:presLayoutVars>
      </dgm:prSet>
      <dgm:spPr/>
    </dgm:pt>
    <dgm:pt modelId="{EF7B5D06-0B36-4254-B0CD-19E4E71F110B}" type="pres">
      <dgm:prSet presAssocID="{0B1A6A19-9B56-46CE-A991-F23263EE829E}" presName="ThreeNodes_2" presStyleLbl="node1" presStyleIdx="1" presStyleCnt="3">
        <dgm:presLayoutVars>
          <dgm:bulletEnabled val="1"/>
        </dgm:presLayoutVars>
      </dgm:prSet>
      <dgm:spPr/>
    </dgm:pt>
    <dgm:pt modelId="{FE9DBB29-648A-4191-8DD9-160D5EF2DC93}" type="pres">
      <dgm:prSet presAssocID="{0B1A6A19-9B56-46CE-A991-F23263EE829E}" presName="ThreeNodes_3" presStyleLbl="node1" presStyleIdx="2" presStyleCnt="3">
        <dgm:presLayoutVars>
          <dgm:bulletEnabled val="1"/>
        </dgm:presLayoutVars>
      </dgm:prSet>
      <dgm:spPr/>
    </dgm:pt>
    <dgm:pt modelId="{B2D47DEC-B1AB-4AE1-978B-0059E1BD5BC8}" type="pres">
      <dgm:prSet presAssocID="{0B1A6A19-9B56-46CE-A991-F23263EE829E}" presName="ThreeConn_1-2" presStyleLbl="fgAccFollowNode1" presStyleIdx="0" presStyleCnt="2">
        <dgm:presLayoutVars>
          <dgm:bulletEnabled val="1"/>
        </dgm:presLayoutVars>
      </dgm:prSet>
      <dgm:spPr/>
    </dgm:pt>
    <dgm:pt modelId="{E991EC2B-EF71-4E59-B292-6EADEC14D06C}" type="pres">
      <dgm:prSet presAssocID="{0B1A6A19-9B56-46CE-A991-F23263EE829E}" presName="ThreeConn_2-3" presStyleLbl="fgAccFollowNode1" presStyleIdx="1" presStyleCnt="2">
        <dgm:presLayoutVars>
          <dgm:bulletEnabled val="1"/>
        </dgm:presLayoutVars>
      </dgm:prSet>
      <dgm:spPr/>
    </dgm:pt>
    <dgm:pt modelId="{990D6D39-326B-421C-BE83-12AFBC019CBF}" type="pres">
      <dgm:prSet presAssocID="{0B1A6A19-9B56-46CE-A991-F23263EE829E}" presName="ThreeNodes_1_text" presStyleLbl="node1" presStyleIdx="2" presStyleCnt="3">
        <dgm:presLayoutVars>
          <dgm:bulletEnabled val="1"/>
        </dgm:presLayoutVars>
      </dgm:prSet>
      <dgm:spPr/>
    </dgm:pt>
    <dgm:pt modelId="{D7692D1E-1D52-4C42-9BB2-2289EE672057}" type="pres">
      <dgm:prSet presAssocID="{0B1A6A19-9B56-46CE-A991-F23263EE829E}" presName="ThreeNodes_2_text" presStyleLbl="node1" presStyleIdx="2" presStyleCnt="3">
        <dgm:presLayoutVars>
          <dgm:bulletEnabled val="1"/>
        </dgm:presLayoutVars>
      </dgm:prSet>
      <dgm:spPr/>
    </dgm:pt>
    <dgm:pt modelId="{6A484917-C45E-434A-BDA9-32D7C3E65F09}" type="pres">
      <dgm:prSet presAssocID="{0B1A6A19-9B56-46CE-A991-F23263EE829E}" presName="ThreeNodes_3_text" presStyleLbl="node1" presStyleIdx="2" presStyleCnt="3">
        <dgm:presLayoutVars>
          <dgm:bulletEnabled val="1"/>
        </dgm:presLayoutVars>
      </dgm:prSet>
      <dgm:spPr/>
    </dgm:pt>
  </dgm:ptLst>
  <dgm:cxnLst>
    <dgm:cxn modelId="{AB6C5313-2CB2-47C6-845E-5AF0F2F963D0}" type="presOf" srcId="{0B1A6A19-9B56-46CE-A991-F23263EE829E}" destId="{58EE232F-1420-4C1C-8E65-A0D96C7C1449}" srcOrd="0" destOrd="0" presId="urn:microsoft.com/office/officeart/2005/8/layout/vProcess5"/>
    <dgm:cxn modelId="{7AF47823-81E1-4252-9599-4BB5312734B2}" type="presOf" srcId="{07A472D2-6929-421F-AE28-396452F8FED9}" destId="{FE9DBB29-648A-4191-8DD9-160D5EF2DC93}" srcOrd="0" destOrd="0" presId="urn:microsoft.com/office/officeart/2005/8/layout/vProcess5"/>
    <dgm:cxn modelId="{178CB927-B885-4636-A8C3-53315C7C4B3E}" srcId="{0B1A6A19-9B56-46CE-A991-F23263EE829E}" destId="{EE2AF928-3C9D-4001-96B3-63DB6B36F77A}" srcOrd="0" destOrd="0" parTransId="{03139A99-7404-43F6-B89F-288FCFFE0113}" sibTransId="{E3B952EF-183A-4F07-A024-49875A175E19}"/>
    <dgm:cxn modelId="{8C08F32E-E19E-488D-AA65-0B6BC09D7559}" type="presOf" srcId="{64C8C1CD-07CD-4389-9847-3B5377D22E02}" destId="{E991EC2B-EF71-4E59-B292-6EADEC14D06C}" srcOrd="0" destOrd="0" presId="urn:microsoft.com/office/officeart/2005/8/layout/vProcess5"/>
    <dgm:cxn modelId="{B6A3863E-4BEF-4CC9-8AB1-010FBBE89022}" srcId="{0B1A6A19-9B56-46CE-A991-F23263EE829E}" destId="{07A472D2-6929-421F-AE28-396452F8FED9}" srcOrd="2" destOrd="0" parTransId="{6740106A-9FFC-4E97-8E2E-AEF2A036A7DB}" sibTransId="{833CD963-967C-4495-8BB0-938643ECCC61}"/>
    <dgm:cxn modelId="{A71C9370-8052-459F-A83A-F397506D10F1}" type="presOf" srcId="{24D1C2C1-4929-4740-B654-A84EBDACF64D}" destId="{D7692D1E-1D52-4C42-9BB2-2289EE672057}" srcOrd="1" destOrd="0" presId="urn:microsoft.com/office/officeart/2005/8/layout/vProcess5"/>
    <dgm:cxn modelId="{9B767AA2-2DC5-43D4-ACA3-3E101A579351}" type="presOf" srcId="{E3B952EF-183A-4F07-A024-49875A175E19}" destId="{B2D47DEC-B1AB-4AE1-978B-0059E1BD5BC8}" srcOrd="0" destOrd="0" presId="urn:microsoft.com/office/officeart/2005/8/layout/vProcess5"/>
    <dgm:cxn modelId="{0902F5D8-8C0F-45B7-9E88-A8FACA63C246}" type="presOf" srcId="{EE2AF928-3C9D-4001-96B3-63DB6B36F77A}" destId="{1C1D2F1F-119C-4B3F-9EAD-3FF6B5A82F6D}" srcOrd="0" destOrd="0" presId="urn:microsoft.com/office/officeart/2005/8/layout/vProcess5"/>
    <dgm:cxn modelId="{27820BDA-ADBA-4C1C-934C-B4FCBC91EE33}" srcId="{0B1A6A19-9B56-46CE-A991-F23263EE829E}" destId="{24D1C2C1-4929-4740-B654-A84EBDACF64D}" srcOrd="1" destOrd="0" parTransId="{A2775A21-30E7-4F00-BB5F-E92293F405D7}" sibTransId="{64C8C1CD-07CD-4389-9847-3B5377D22E02}"/>
    <dgm:cxn modelId="{90E414DD-E54C-45FE-9BCA-1878811A1AA0}" type="presOf" srcId="{EE2AF928-3C9D-4001-96B3-63DB6B36F77A}" destId="{990D6D39-326B-421C-BE83-12AFBC019CBF}" srcOrd="1" destOrd="0" presId="urn:microsoft.com/office/officeart/2005/8/layout/vProcess5"/>
    <dgm:cxn modelId="{07F18CFA-1738-492D-AADC-03BD66814EFF}" type="presOf" srcId="{07A472D2-6929-421F-AE28-396452F8FED9}" destId="{6A484917-C45E-434A-BDA9-32D7C3E65F09}" srcOrd="1" destOrd="0" presId="urn:microsoft.com/office/officeart/2005/8/layout/vProcess5"/>
    <dgm:cxn modelId="{36ECA9FC-F440-4974-B1A1-8ABA384C1FC3}" type="presOf" srcId="{24D1C2C1-4929-4740-B654-A84EBDACF64D}" destId="{EF7B5D06-0B36-4254-B0CD-19E4E71F110B}" srcOrd="0" destOrd="0" presId="urn:microsoft.com/office/officeart/2005/8/layout/vProcess5"/>
    <dgm:cxn modelId="{A658CF89-8AE7-48B9-BA05-E7C61EAE61B7}" type="presParOf" srcId="{58EE232F-1420-4C1C-8E65-A0D96C7C1449}" destId="{39F686EC-3A09-4A27-AA34-39DC7E2AE1B2}" srcOrd="0" destOrd="0" presId="urn:microsoft.com/office/officeart/2005/8/layout/vProcess5"/>
    <dgm:cxn modelId="{571C3ABF-D198-4AF1-A0B3-CC3E2AAA4066}" type="presParOf" srcId="{58EE232F-1420-4C1C-8E65-A0D96C7C1449}" destId="{1C1D2F1F-119C-4B3F-9EAD-3FF6B5A82F6D}" srcOrd="1" destOrd="0" presId="urn:microsoft.com/office/officeart/2005/8/layout/vProcess5"/>
    <dgm:cxn modelId="{FFE98D8A-0B49-4E28-8760-36F1EE95222A}" type="presParOf" srcId="{58EE232F-1420-4C1C-8E65-A0D96C7C1449}" destId="{EF7B5D06-0B36-4254-B0CD-19E4E71F110B}" srcOrd="2" destOrd="0" presId="urn:microsoft.com/office/officeart/2005/8/layout/vProcess5"/>
    <dgm:cxn modelId="{4BBA785E-B2DA-4FDF-97C6-C867C2CC641A}" type="presParOf" srcId="{58EE232F-1420-4C1C-8E65-A0D96C7C1449}" destId="{FE9DBB29-648A-4191-8DD9-160D5EF2DC93}" srcOrd="3" destOrd="0" presId="urn:microsoft.com/office/officeart/2005/8/layout/vProcess5"/>
    <dgm:cxn modelId="{E908BC66-471F-4690-9F76-0E22249CDC1D}" type="presParOf" srcId="{58EE232F-1420-4C1C-8E65-A0D96C7C1449}" destId="{B2D47DEC-B1AB-4AE1-978B-0059E1BD5BC8}" srcOrd="4" destOrd="0" presId="urn:microsoft.com/office/officeart/2005/8/layout/vProcess5"/>
    <dgm:cxn modelId="{016775FC-2DB8-465B-8F92-C8356B6F6E67}" type="presParOf" srcId="{58EE232F-1420-4C1C-8E65-A0D96C7C1449}" destId="{E991EC2B-EF71-4E59-B292-6EADEC14D06C}" srcOrd="5" destOrd="0" presId="urn:microsoft.com/office/officeart/2005/8/layout/vProcess5"/>
    <dgm:cxn modelId="{76D24B51-3948-49AD-8F8D-E86FEDA613C2}" type="presParOf" srcId="{58EE232F-1420-4C1C-8E65-A0D96C7C1449}" destId="{990D6D39-326B-421C-BE83-12AFBC019CBF}" srcOrd="6" destOrd="0" presId="urn:microsoft.com/office/officeart/2005/8/layout/vProcess5"/>
    <dgm:cxn modelId="{17013016-8D76-4C8D-AED9-4CF5BAAC0304}" type="presParOf" srcId="{58EE232F-1420-4C1C-8E65-A0D96C7C1449}" destId="{D7692D1E-1D52-4C42-9BB2-2289EE672057}" srcOrd="7" destOrd="0" presId="urn:microsoft.com/office/officeart/2005/8/layout/vProcess5"/>
    <dgm:cxn modelId="{257C9752-5F8D-4553-BE62-68E45FCED78E}" type="presParOf" srcId="{58EE232F-1420-4C1C-8E65-A0D96C7C1449}" destId="{6A484917-C45E-434A-BDA9-32D7C3E65F0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75F9222-8C88-4470-AF37-455A9B69A11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9C7BAC1-4DE6-4E8E-ADFD-267A77292DAA}">
      <dgm:prSet phldrT="[Text]"/>
      <dgm:spPr>
        <a:solidFill>
          <a:srgbClr val="002060"/>
        </a:solidFill>
      </dgm:spPr>
      <dgm:t>
        <a:bodyPr/>
        <a:lstStyle/>
        <a:p>
          <a:r>
            <a:rPr lang="en-US" dirty="0"/>
            <a:t>Score Model</a:t>
          </a:r>
        </a:p>
      </dgm:t>
    </dgm:pt>
    <dgm:pt modelId="{BC55DE2C-3248-4D3C-AA27-CE628307848A}" type="parTrans" cxnId="{EAC4D91C-263F-4952-8184-0152E1B8F044}">
      <dgm:prSet/>
      <dgm:spPr/>
      <dgm:t>
        <a:bodyPr/>
        <a:lstStyle/>
        <a:p>
          <a:endParaRPr lang="en-US"/>
        </a:p>
      </dgm:t>
    </dgm:pt>
    <dgm:pt modelId="{45318975-DBEA-45FD-B089-51CAA35E874B}" type="sibTrans" cxnId="{EAC4D91C-263F-4952-8184-0152E1B8F044}">
      <dgm:prSet/>
      <dgm:spPr/>
      <dgm:t>
        <a:bodyPr/>
        <a:lstStyle/>
        <a:p>
          <a:endParaRPr lang="en-US"/>
        </a:p>
      </dgm:t>
    </dgm:pt>
    <dgm:pt modelId="{6A6C1CC9-B736-4741-BFD6-DD347CC3AF66}">
      <dgm:prSet phldrT="[Text]"/>
      <dgm:spPr/>
      <dgm:t>
        <a:bodyPr/>
        <a:lstStyle/>
        <a:p>
          <a:pPr>
            <a:buFont typeface="Arial" panose="020B0604020202020204" pitchFamily="34" charset="0"/>
            <a:buChar char="•"/>
          </a:pPr>
          <a:r>
            <a:rPr lang="en-US" dirty="0"/>
            <a:t>Calculate the predicted event probabilities</a:t>
          </a:r>
        </a:p>
      </dgm:t>
    </dgm:pt>
    <dgm:pt modelId="{20254F8D-7842-4672-B109-BA8DEB7E20C8}" type="parTrans" cxnId="{DAFCAE8E-6CDA-46BF-9FD2-A28B1003E866}">
      <dgm:prSet/>
      <dgm:spPr/>
      <dgm:t>
        <a:bodyPr/>
        <a:lstStyle/>
        <a:p>
          <a:endParaRPr lang="en-US"/>
        </a:p>
      </dgm:t>
    </dgm:pt>
    <dgm:pt modelId="{A1ED1FB7-092F-4221-935E-17974E5C948E}" type="sibTrans" cxnId="{DAFCAE8E-6CDA-46BF-9FD2-A28B1003E866}">
      <dgm:prSet/>
      <dgm:spPr/>
      <dgm:t>
        <a:bodyPr/>
        <a:lstStyle/>
        <a:p>
          <a:endParaRPr lang="en-US"/>
        </a:p>
      </dgm:t>
    </dgm:pt>
    <dgm:pt modelId="{D68C1F97-1EC9-4743-8CDD-6731A6ACF6D2}">
      <dgm:prSet phldrT="[Text]"/>
      <dgm:spPr/>
      <dgm:t>
        <a:bodyPr/>
        <a:lstStyle/>
        <a:p>
          <a:pPr>
            <a:buFont typeface="Arial" panose="020B0604020202020204" pitchFamily="34" charset="0"/>
            <a:buChar char="•"/>
          </a:pPr>
          <a:r>
            <a:rPr lang="en-US" dirty="0"/>
            <a:t>Sort the probabilities in descending order</a:t>
          </a:r>
        </a:p>
      </dgm:t>
    </dgm:pt>
    <dgm:pt modelId="{F7A8B6DE-663F-4202-9A83-BDD386DC2A41}" type="parTrans" cxnId="{8785A081-44B6-450C-9FC7-30A24F8C21F3}">
      <dgm:prSet/>
      <dgm:spPr/>
      <dgm:t>
        <a:bodyPr/>
        <a:lstStyle/>
        <a:p>
          <a:endParaRPr lang="en-US"/>
        </a:p>
      </dgm:t>
    </dgm:pt>
    <dgm:pt modelId="{A17BD87C-DDCE-4485-82B6-5DFAB70D4045}" type="sibTrans" cxnId="{8785A081-44B6-450C-9FC7-30A24F8C21F3}">
      <dgm:prSet/>
      <dgm:spPr/>
      <dgm:t>
        <a:bodyPr/>
        <a:lstStyle/>
        <a:p>
          <a:endParaRPr lang="en-US"/>
        </a:p>
      </dgm:t>
    </dgm:pt>
    <dgm:pt modelId="{304E38E7-E314-4566-B3B7-A70715193DF0}">
      <dgm:prSet phldrT="[Text]"/>
      <dgm:spPr>
        <a:solidFill>
          <a:srgbClr val="002060"/>
        </a:solidFill>
      </dgm:spPr>
      <dgm:t>
        <a:bodyPr/>
        <a:lstStyle/>
        <a:p>
          <a:r>
            <a:rPr lang="en-US" dirty="0"/>
            <a:t>Create Deciles</a:t>
          </a:r>
        </a:p>
      </dgm:t>
    </dgm:pt>
    <dgm:pt modelId="{5DD86BA9-CA0E-4A76-ADB7-42B0930E1A12}" type="parTrans" cxnId="{AD86EFAC-1081-48A9-A7CD-4EC2347D8D33}">
      <dgm:prSet/>
      <dgm:spPr/>
      <dgm:t>
        <a:bodyPr/>
        <a:lstStyle/>
        <a:p>
          <a:endParaRPr lang="en-US"/>
        </a:p>
      </dgm:t>
    </dgm:pt>
    <dgm:pt modelId="{AF95B516-508F-43C2-90B1-CAE9319C3753}" type="sibTrans" cxnId="{AD86EFAC-1081-48A9-A7CD-4EC2347D8D33}">
      <dgm:prSet/>
      <dgm:spPr/>
      <dgm:t>
        <a:bodyPr/>
        <a:lstStyle/>
        <a:p>
          <a:endParaRPr lang="en-US"/>
        </a:p>
      </dgm:t>
    </dgm:pt>
    <dgm:pt modelId="{BF9CEC40-0AA3-43CF-A33A-D9F0F7ACE73A}">
      <dgm:prSet phldrT="[Text]"/>
      <dgm:spPr/>
      <dgm:t>
        <a:bodyPr/>
        <a:lstStyle/>
        <a:p>
          <a:pPr>
            <a:buFont typeface="Arial" panose="020B0604020202020204" pitchFamily="34" charset="0"/>
            <a:buChar char="•"/>
          </a:pPr>
          <a:r>
            <a:rPr lang="en-US" dirty="0"/>
            <a:t>Divide the probabilities into ten equal-count deciles</a:t>
          </a:r>
        </a:p>
      </dgm:t>
    </dgm:pt>
    <dgm:pt modelId="{6F1453DD-BF28-43C9-B659-957DEB376301}" type="parTrans" cxnId="{11E3DC87-AD2F-4D64-8C46-68BE1D1CA458}">
      <dgm:prSet/>
      <dgm:spPr/>
      <dgm:t>
        <a:bodyPr/>
        <a:lstStyle/>
        <a:p>
          <a:endParaRPr lang="en-US"/>
        </a:p>
      </dgm:t>
    </dgm:pt>
    <dgm:pt modelId="{825D7EEA-827F-407E-9619-65DEB244638E}" type="sibTrans" cxnId="{11E3DC87-AD2F-4D64-8C46-68BE1D1CA458}">
      <dgm:prSet/>
      <dgm:spPr/>
      <dgm:t>
        <a:bodyPr/>
        <a:lstStyle/>
        <a:p>
          <a:endParaRPr lang="en-US"/>
        </a:p>
      </dgm:t>
    </dgm:pt>
    <dgm:pt modelId="{7E6B92BE-E335-41EF-AAB7-40DBA56D39A9}">
      <dgm:prSet phldrT="[Text]"/>
      <dgm:spPr>
        <a:solidFill>
          <a:srgbClr val="002060"/>
        </a:solidFill>
      </dgm:spPr>
      <dgm:t>
        <a:bodyPr/>
        <a:lstStyle/>
        <a:p>
          <a:r>
            <a:rPr lang="en-US" dirty="0"/>
            <a:t>Calculate Statistics</a:t>
          </a:r>
        </a:p>
      </dgm:t>
    </dgm:pt>
    <dgm:pt modelId="{AC6A2633-6DCF-442C-B541-B90C93305CE3}" type="parTrans" cxnId="{7C1E78BF-8862-493E-A90B-318BF63CB0A7}">
      <dgm:prSet/>
      <dgm:spPr/>
      <dgm:t>
        <a:bodyPr/>
        <a:lstStyle/>
        <a:p>
          <a:endParaRPr lang="en-US"/>
        </a:p>
      </dgm:t>
    </dgm:pt>
    <dgm:pt modelId="{C75BB0FA-F95D-49F3-ACBE-AE51F15B2F38}" type="sibTrans" cxnId="{7C1E78BF-8862-493E-A90B-318BF63CB0A7}">
      <dgm:prSet/>
      <dgm:spPr/>
      <dgm:t>
        <a:bodyPr/>
        <a:lstStyle/>
        <a:p>
          <a:endParaRPr lang="en-US"/>
        </a:p>
      </dgm:t>
    </dgm:pt>
    <dgm:pt modelId="{BBAFD203-CE6B-483C-AFFE-3DD3C006C480}">
      <dgm:prSet phldrT="[Text]"/>
      <dgm:spPr/>
      <dgm:t>
        <a:bodyPr/>
        <a:lstStyle/>
        <a:p>
          <a:pPr>
            <a:buFont typeface="Arial" panose="020B0604020202020204" pitchFamily="34" charset="0"/>
            <a:buChar char="•"/>
          </a:pPr>
          <a:r>
            <a:rPr lang="en-US" dirty="0"/>
            <a:t>Calculate the Response Rate, the Gain, and the Lift in each decile</a:t>
          </a:r>
        </a:p>
      </dgm:t>
    </dgm:pt>
    <dgm:pt modelId="{959D2858-E5F8-42BB-A6EF-E727F299E6E7}" type="parTrans" cxnId="{E2434E1E-9544-4200-973A-BC0F8F51671C}">
      <dgm:prSet/>
      <dgm:spPr/>
      <dgm:t>
        <a:bodyPr/>
        <a:lstStyle/>
        <a:p>
          <a:endParaRPr lang="en-US"/>
        </a:p>
      </dgm:t>
    </dgm:pt>
    <dgm:pt modelId="{1B9A76E7-19AD-4632-9995-9CB947AA4189}" type="sibTrans" cxnId="{E2434E1E-9544-4200-973A-BC0F8F51671C}">
      <dgm:prSet/>
      <dgm:spPr/>
      <dgm:t>
        <a:bodyPr/>
        <a:lstStyle/>
        <a:p>
          <a:endParaRPr lang="en-US"/>
        </a:p>
      </dgm:t>
    </dgm:pt>
    <dgm:pt modelId="{2AA8A7AF-D0DC-4300-B8F8-7F6E318570BE}">
      <dgm:prSet phldrT="[Text]"/>
      <dgm:spPr/>
      <dgm:t>
        <a:bodyPr/>
        <a:lstStyle/>
        <a:p>
          <a:pPr>
            <a:buFont typeface="Arial" panose="020B0604020202020204" pitchFamily="34" charset="0"/>
            <a:buChar char="•"/>
          </a:pPr>
          <a:r>
            <a:rPr lang="en-US" dirty="0"/>
            <a:t>Decile 1 contains the top 10% of predicted probabilities</a:t>
          </a:r>
        </a:p>
      </dgm:t>
    </dgm:pt>
    <dgm:pt modelId="{6465D0C8-7F1C-4871-851C-7879008F4A9D}" type="parTrans" cxnId="{10A03F22-EE11-4A55-B01E-38E8D975C28B}">
      <dgm:prSet/>
      <dgm:spPr/>
      <dgm:t>
        <a:bodyPr/>
        <a:lstStyle/>
        <a:p>
          <a:endParaRPr lang="en-US"/>
        </a:p>
      </dgm:t>
    </dgm:pt>
    <dgm:pt modelId="{62E88019-8CBE-4845-B947-FEA3AC880401}" type="sibTrans" cxnId="{10A03F22-EE11-4A55-B01E-38E8D975C28B}">
      <dgm:prSet/>
      <dgm:spPr/>
      <dgm:t>
        <a:bodyPr/>
        <a:lstStyle/>
        <a:p>
          <a:endParaRPr lang="en-US"/>
        </a:p>
      </dgm:t>
    </dgm:pt>
    <dgm:pt modelId="{8251BD3A-B0A1-4E4C-BF6A-62A0DCF67F08}">
      <dgm:prSet phldrT="[Text]"/>
      <dgm:spPr/>
      <dgm:t>
        <a:bodyPr/>
        <a:lstStyle/>
        <a:p>
          <a:pPr>
            <a:buFont typeface="Arial" panose="020B0604020202020204" pitchFamily="34" charset="0"/>
            <a:buChar char="•"/>
          </a:pPr>
          <a:r>
            <a:rPr lang="en-US" dirty="0"/>
            <a:t>Decile 10 contains the bottom 10% of predicted probabilities</a:t>
          </a:r>
        </a:p>
      </dgm:t>
    </dgm:pt>
    <dgm:pt modelId="{B3268D27-DEE4-4404-918C-602C1C4AD7B8}" type="parTrans" cxnId="{AAB5DE55-0F4A-4FD1-8667-450EC4262AE0}">
      <dgm:prSet/>
      <dgm:spPr/>
      <dgm:t>
        <a:bodyPr/>
        <a:lstStyle/>
        <a:p>
          <a:endParaRPr lang="en-US"/>
        </a:p>
      </dgm:t>
    </dgm:pt>
    <dgm:pt modelId="{B7DF20CD-18DB-4D8B-831B-76E3E1BB9E48}" type="sibTrans" cxnId="{AAB5DE55-0F4A-4FD1-8667-450EC4262AE0}">
      <dgm:prSet/>
      <dgm:spPr/>
      <dgm:t>
        <a:bodyPr/>
        <a:lstStyle/>
        <a:p>
          <a:endParaRPr lang="en-US"/>
        </a:p>
      </dgm:t>
    </dgm:pt>
    <dgm:pt modelId="{1B96E9DF-CD21-48FC-BEAC-8E21FC4A7C72}">
      <dgm:prSet phldrT="[Text]"/>
      <dgm:spPr/>
      <dgm:t>
        <a:bodyPr/>
        <a:lstStyle/>
        <a:p>
          <a:pPr>
            <a:buFont typeface="Arial" panose="020B0604020202020204" pitchFamily="34" charset="0"/>
            <a:buChar char="•"/>
          </a:pPr>
          <a:r>
            <a:rPr lang="en-US" dirty="0"/>
            <a:t>Determine the actual count in each decile</a:t>
          </a:r>
        </a:p>
      </dgm:t>
    </dgm:pt>
    <dgm:pt modelId="{FF73CBFD-F621-4DF2-8767-646847FAD45B}" type="parTrans" cxnId="{8A177152-DE18-41DE-80B3-E184C4F68CDF}">
      <dgm:prSet/>
      <dgm:spPr/>
      <dgm:t>
        <a:bodyPr/>
        <a:lstStyle/>
        <a:p>
          <a:endParaRPr lang="en-US"/>
        </a:p>
      </dgm:t>
    </dgm:pt>
    <dgm:pt modelId="{660A2730-1C30-46CE-AE69-0DED377F5758}" type="sibTrans" cxnId="{8A177152-DE18-41DE-80B3-E184C4F68CDF}">
      <dgm:prSet/>
      <dgm:spPr/>
      <dgm:t>
        <a:bodyPr/>
        <a:lstStyle/>
        <a:p>
          <a:endParaRPr lang="en-US"/>
        </a:p>
      </dgm:t>
    </dgm:pt>
    <dgm:pt modelId="{E5ABE729-8F4A-4BD2-9C6D-E098BBA0D9CB}" type="pres">
      <dgm:prSet presAssocID="{375F9222-8C88-4470-AF37-455A9B69A118}" presName="linearFlow" presStyleCnt="0">
        <dgm:presLayoutVars>
          <dgm:dir/>
          <dgm:animLvl val="lvl"/>
          <dgm:resizeHandles val="exact"/>
        </dgm:presLayoutVars>
      </dgm:prSet>
      <dgm:spPr/>
    </dgm:pt>
    <dgm:pt modelId="{1A31837B-D3BE-4ECB-8203-E72E6FCD2DDE}" type="pres">
      <dgm:prSet presAssocID="{09C7BAC1-4DE6-4E8E-ADFD-267A77292DAA}" presName="composite" presStyleCnt="0"/>
      <dgm:spPr/>
    </dgm:pt>
    <dgm:pt modelId="{4EF8AB8C-3157-4340-8152-3E66642F7124}" type="pres">
      <dgm:prSet presAssocID="{09C7BAC1-4DE6-4E8E-ADFD-267A77292DAA}" presName="parentText" presStyleLbl="alignNode1" presStyleIdx="0" presStyleCnt="3">
        <dgm:presLayoutVars>
          <dgm:chMax val="1"/>
          <dgm:bulletEnabled val="1"/>
        </dgm:presLayoutVars>
      </dgm:prSet>
      <dgm:spPr/>
    </dgm:pt>
    <dgm:pt modelId="{FC966D58-B111-4BB4-9382-190DA59562CA}" type="pres">
      <dgm:prSet presAssocID="{09C7BAC1-4DE6-4E8E-ADFD-267A77292DAA}" presName="descendantText" presStyleLbl="alignAcc1" presStyleIdx="0" presStyleCnt="3">
        <dgm:presLayoutVars>
          <dgm:bulletEnabled val="1"/>
        </dgm:presLayoutVars>
      </dgm:prSet>
      <dgm:spPr/>
    </dgm:pt>
    <dgm:pt modelId="{7D5384A2-CEEA-4D82-A787-44458760FE77}" type="pres">
      <dgm:prSet presAssocID="{45318975-DBEA-45FD-B089-51CAA35E874B}" presName="sp" presStyleCnt="0"/>
      <dgm:spPr/>
    </dgm:pt>
    <dgm:pt modelId="{E4C7EA4F-FDFA-4C3C-BEC6-160DD134C17B}" type="pres">
      <dgm:prSet presAssocID="{304E38E7-E314-4566-B3B7-A70715193DF0}" presName="composite" presStyleCnt="0"/>
      <dgm:spPr/>
    </dgm:pt>
    <dgm:pt modelId="{7F1B54E1-BD22-49B5-9314-D6A5518C2224}" type="pres">
      <dgm:prSet presAssocID="{304E38E7-E314-4566-B3B7-A70715193DF0}" presName="parentText" presStyleLbl="alignNode1" presStyleIdx="1" presStyleCnt="3">
        <dgm:presLayoutVars>
          <dgm:chMax val="1"/>
          <dgm:bulletEnabled val="1"/>
        </dgm:presLayoutVars>
      </dgm:prSet>
      <dgm:spPr/>
    </dgm:pt>
    <dgm:pt modelId="{5C280D81-9D2A-4E76-94AB-950B0E00F860}" type="pres">
      <dgm:prSet presAssocID="{304E38E7-E314-4566-B3B7-A70715193DF0}" presName="descendantText" presStyleLbl="alignAcc1" presStyleIdx="1" presStyleCnt="3">
        <dgm:presLayoutVars>
          <dgm:bulletEnabled val="1"/>
        </dgm:presLayoutVars>
      </dgm:prSet>
      <dgm:spPr/>
    </dgm:pt>
    <dgm:pt modelId="{F6C30E18-13A7-4F8F-9345-4915B5B4A871}" type="pres">
      <dgm:prSet presAssocID="{AF95B516-508F-43C2-90B1-CAE9319C3753}" presName="sp" presStyleCnt="0"/>
      <dgm:spPr/>
    </dgm:pt>
    <dgm:pt modelId="{E01B6BB7-FEAC-45D1-A20F-4AF570391518}" type="pres">
      <dgm:prSet presAssocID="{7E6B92BE-E335-41EF-AAB7-40DBA56D39A9}" presName="composite" presStyleCnt="0"/>
      <dgm:spPr/>
    </dgm:pt>
    <dgm:pt modelId="{49218331-FE47-49D3-90E2-0D7E20D93331}" type="pres">
      <dgm:prSet presAssocID="{7E6B92BE-E335-41EF-AAB7-40DBA56D39A9}" presName="parentText" presStyleLbl="alignNode1" presStyleIdx="2" presStyleCnt="3">
        <dgm:presLayoutVars>
          <dgm:chMax val="1"/>
          <dgm:bulletEnabled val="1"/>
        </dgm:presLayoutVars>
      </dgm:prSet>
      <dgm:spPr/>
    </dgm:pt>
    <dgm:pt modelId="{68CF46F7-286D-4C80-8665-D887376EE872}" type="pres">
      <dgm:prSet presAssocID="{7E6B92BE-E335-41EF-AAB7-40DBA56D39A9}" presName="descendantText" presStyleLbl="alignAcc1" presStyleIdx="2" presStyleCnt="3">
        <dgm:presLayoutVars>
          <dgm:bulletEnabled val="1"/>
        </dgm:presLayoutVars>
      </dgm:prSet>
      <dgm:spPr/>
    </dgm:pt>
  </dgm:ptLst>
  <dgm:cxnLst>
    <dgm:cxn modelId="{41D12E18-1070-4E23-BC20-706270446E11}" type="presOf" srcId="{6A6C1CC9-B736-4741-BFD6-DD347CC3AF66}" destId="{FC966D58-B111-4BB4-9382-190DA59562CA}" srcOrd="0" destOrd="0" presId="urn:microsoft.com/office/officeart/2005/8/layout/chevron2"/>
    <dgm:cxn modelId="{EAC4D91C-263F-4952-8184-0152E1B8F044}" srcId="{375F9222-8C88-4470-AF37-455A9B69A118}" destId="{09C7BAC1-4DE6-4E8E-ADFD-267A77292DAA}" srcOrd="0" destOrd="0" parTransId="{BC55DE2C-3248-4D3C-AA27-CE628307848A}" sibTransId="{45318975-DBEA-45FD-B089-51CAA35E874B}"/>
    <dgm:cxn modelId="{E2434E1E-9544-4200-973A-BC0F8F51671C}" srcId="{7E6B92BE-E335-41EF-AAB7-40DBA56D39A9}" destId="{BBAFD203-CE6B-483C-AFFE-3DD3C006C480}" srcOrd="1" destOrd="0" parTransId="{959D2858-E5F8-42BB-A6EF-E727F299E6E7}" sibTransId="{1B9A76E7-19AD-4632-9995-9CB947AA4189}"/>
    <dgm:cxn modelId="{10A03F22-EE11-4A55-B01E-38E8D975C28B}" srcId="{304E38E7-E314-4566-B3B7-A70715193DF0}" destId="{2AA8A7AF-D0DC-4300-B8F8-7F6E318570BE}" srcOrd="1" destOrd="0" parTransId="{6465D0C8-7F1C-4871-851C-7879008F4A9D}" sibTransId="{62E88019-8CBE-4845-B947-FEA3AC880401}"/>
    <dgm:cxn modelId="{88EA773C-7056-457C-AEB2-884A7710E89D}" type="presOf" srcId="{BBAFD203-CE6B-483C-AFFE-3DD3C006C480}" destId="{68CF46F7-286D-4C80-8665-D887376EE872}" srcOrd="0" destOrd="1" presId="urn:microsoft.com/office/officeart/2005/8/layout/chevron2"/>
    <dgm:cxn modelId="{5485C260-2D19-4306-8FD9-4CE62458B7C9}" type="presOf" srcId="{7E6B92BE-E335-41EF-AAB7-40DBA56D39A9}" destId="{49218331-FE47-49D3-90E2-0D7E20D93331}" srcOrd="0" destOrd="0" presId="urn:microsoft.com/office/officeart/2005/8/layout/chevron2"/>
    <dgm:cxn modelId="{8A177152-DE18-41DE-80B3-E184C4F68CDF}" srcId="{7E6B92BE-E335-41EF-AAB7-40DBA56D39A9}" destId="{1B96E9DF-CD21-48FC-BEAC-8E21FC4A7C72}" srcOrd="0" destOrd="0" parTransId="{FF73CBFD-F621-4DF2-8767-646847FAD45B}" sibTransId="{660A2730-1C30-46CE-AE69-0DED377F5758}"/>
    <dgm:cxn modelId="{AAB5DE55-0F4A-4FD1-8667-450EC4262AE0}" srcId="{304E38E7-E314-4566-B3B7-A70715193DF0}" destId="{8251BD3A-B0A1-4E4C-BF6A-62A0DCF67F08}" srcOrd="2" destOrd="0" parTransId="{B3268D27-DEE4-4404-918C-602C1C4AD7B8}" sibTransId="{B7DF20CD-18DB-4D8B-831B-76E3E1BB9E48}"/>
    <dgm:cxn modelId="{8785A081-44B6-450C-9FC7-30A24F8C21F3}" srcId="{09C7BAC1-4DE6-4E8E-ADFD-267A77292DAA}" destId="{D68C1F97-1EC9-4743-8CDD-6731A6ACF6D2}" srcOrd="1" destOrd="0" parTransId="{F7A8B6DE-663F-4202-9A83-BDD386DC2A41}" sibTransId="{A17BD87C-DDCE-4485-82B6-5DFAB70D4045}"/>
    <dgm:cxn modelId="{11E3DC87-AD2F-4D64-8C46-68BE1D1CA458}" srcId="{304E38E7-E314-4566-B3B7-A70715193DF0}" destId="{BF9CEC40-0AA3-43CF-A33A-D9F0F7ACE73A}" srcOrd="0" destOrd="0" parTransId="{6F1453DD-BF28-43C9-B659-957DEB376301}" sibTransId="{825D7EEA-827F-407E-9619-65DEB244638E}"/>
    <dgm:cxn modelId="{840CCA8B-6AAA-4F68-ADBD-DE53F866339F}" type="presOf" srcId="{09C7BAC1-4DE6-4E8E-ADFD-267A77292DAA}" destId="{4EF8AB8C-3157-4340-8152-3E66642F7124}" srcOrd="0" destOrd="0" presId="urn:microsoft.com/office/officeart/2005/8/layout/chevron2"/>
    <dgm:cxn modelId="{DAFCAE8E-6CDA-46BF-9FD2-A28B1003E866}" srcId="{09C7BAC1-4DE6-4E8E-ADFD-267A77292DAA}" destId="{6A6C1CC9-B736-4741-BFD6-DD347CC3AF66}" srcOrd="0" destOrd="0" parTransId="{20254F8D-7842-4672-B109-BA8DEB7E20C8}" sibTransId="{A1ED1FB7-092F-4221-935E-17974E5C948E}"/>
    <dgm:cxn modelId="{2F3BDA93-53DE-4E54-9189-F729971E6F9F}" type="presOf" srcId="{BF9CEC40-0AA3-43CF-A33A-D9F0F7ACE73A}" destId="{5C280D81-9D2A-4E76-94AB-950B0E00F860}" srcOrd="0" destOrd="0" presId="urn:microsoft.com/office/officeart/2005/8/layout/chevron2"/>
    <dgm:cxn modelId="{75CB919C-01E6-4B81-8072-A0BBDBBA7F20}" type="presOf" srcId="{8251BD3A-B0A1-4E4C-BF6A-62A0DCF67F08}" destId="{5C280D81-9D2A-4E76-94AB-950B0E00F860}" srcOrd="0" destOrd="2" presId="urn:microsoft.com/office/officeart/2005/8/layout/chevron2"/>
    <dgm:cxn modelId="{E4DF1B9E-6C5D-41F2-B279-F3FC53AA13F0}" type="presOf" srcId="{1B96E9DF-CD21-48FC-BEAC-8E21FC4A7C72}" destId="{68CF46F7-286D-4C80-8665-D887376EE872}" srcOrd="0" destOrd="0" presId="urn:microsoft.com/office/officeart/2005/8/layout/chevron2"/>
    <dgm:cxn modelId="{4796F8A1-6C23-4BF4-8FB5-17C98C814FD4}" type="presOf" srcId="{375F9222-8C88-4470-AF37-455A9B69A118}" destId="{E5ABE729-8F4A-4BD2-9C6D-E098BBA0D9CB}" srcOrd="0" destOrd="0" presId="urn:microsoft.com/office/officeart/2005/8/layout/chevron2"/>
    <dgm:cxn modelId="{AD86EFAC-1081-48A9-A7CD-4EC2347D8D33}" srcId="{375F9222-8C88-4470-AF37-455A9B69A118}" destId="{304E38E7-E314-4566-B3B7-A70715193DF0}" srcOrd="1" destOrd="0" parTransId="{5DD86BA9-CA0E-4A76-ADB7-42B0930E1A12}" sibTransId="{AF95B516-508F-43C2-90B1-CAE9319C3753}"/>
    <dgm:cxn modelId="{CBA83DB2-B9EF-4BE8-B455-BEB5F380D6AB}" type="presOf" srcId="{D68C1F97-1EC9-4743-8CDD-6731A6ACF6D2}" destId="{FC966D58-B111-4BB4-9382-190DA59562CA}" srcOrd="0" destOrd="1" presId="urn:microsoft.com/office/officeart/2005/8/layout/chevron2"/>
    <dgm:cxn modelId="{7ACC49B4-0D0F-4909-8FD2-DD81FE2B5A19}" type="presOf" srcId="{2AA8A7AF-D0DC-4300-B8F8-7F6E318570BE}" destId="{5C280D81-9D2A-4E76-94AB-950B0E00F860}" srcOrd="0" destOrd="1" presId="urn:microsoft.com/office/officeart/2005/8/layout/chevron2"/>
    <dgm:cxn modelId="{7C1E78BF-8862-493E-A90B-318BF63CB0A7}" srcId="{375F9222-8C88-4470-AF37-455A9B69A118}" destId="{7E6B92BE-E335-41EF-AAB7-40DBA56D39A9}" srcOrd="2" destOrd="0" parTransId="{AC6A2633-6DCF-442C-B541-B90C93305CE3}" sibTransId="{C75BB0FA-F95D-49F3-ACBE-AE51F15B2F38}"/>
    <dgm:cxn modelId="{29AA54DE-B700-45FD-AA3F-1514899A5B91}" type="presOf" srcId="{304E38E7-E314-4566-B3B7-A70715193DF0}" destId="{7F1B54E1-BD22-49B5-9314-D6A5518C2224}" srcOrd="0" destOrd="0" presId="urn:microsoft.com/office/officeart/2005/8/layout/chevron2"/>
    <dgm:cxn modelId="{48F9EBC2-03E9-4604-8DBE-E449043C1541}" type="presParOf" srcId="{E5ABE729-8F4A-4BD2-9C6D-E098BBA0D9CB}" destId="{1A31837B-D3BE-4ECB-8203-E72E6FCD2DDE}" srcOrd="0" destOrd="0" presId="urn:microsoft.com/office/officeart/2005/8/layout/chevron2"/>
    <dgm:cxn modelId="{DE93C4D2-A9A2-46AF-8555-5A75D0F575BC}" type="presParOf" srcId="{1A31837B-D3BE-4ECB-8203-E72E6FCD2DDE}" destId="{4EF8AB8C-3157-4340-8152-3E66642F7124}" srcOrd="0" destOrd="0" presId="urn:microsoft.com/office/officeart/2005/8/layout/chevron2"/>
    <dgm:cxn modelId="{0BAAA45A-2A81-4E33-BC8D-022B46D6226F}" type="presParOf" srcId="{1A31837B-D3BE-4ECB-8203-E72E6FCD2DDE}" destId="{FC966D58-B111-4BB4-9382-190DA59562CA}" srcOrd="1" destOrd="0" presId="urn:microsoft.com/office/officeart/2005/8/layout/chevron2"/>
    <dgm:cxn modelId="{3F844D94-77CB-43CF-9C4A-5F3CC075B9AC}" type="presParOf" srcId="{E5ABE729-8F4A-4BD2-9C6D-E098BBA0D9CB}" destId="{7D5384A2-CEEA-4D82-A787-44458760FE77}" srcOrd="1" destOrd="0" presId="urn:microsoft.com/office/officeart/2005/8/layout/chevron2"/>
    <dgm:cxn modelId="{AE5FDF59-634B-4790-A413-67DC52636C1F}" type="presParOf" srcId="{E5ABE729-8F4A-4BD2-9C6D-E098BBA0D9CB}" destId="{E4C7EA4F-FDFA-4C3C-BEC6-160DD134C17B}" srcOrd="2" destOrd="0" presId="urn:microsoft.com/office/officeart/2005/8/layout/chevron2"/>
    <dgm:cxn modelId="{E82D1F05-5A8C-4881-8DC1-F7B7C1215BFE}" type="presParOf" srcId="{E4C7EA4F-FDFA-4C3C-BEC6-160DD134C17B}" destId="{7F1B54E1-BD22-49B5-9314-D6A5518C2224}" srcOrd="0" destOrd="0" presId="urn:microsoft.com/office/officeart/2005/8/layout/chevron2"/>
    <dgm:cxn modelId="{F213DDE1-9BA4-40BE-995B-A3094F7C9D6A}" type="presParOf" srcId="{E4C7EA4F-FDFA-4C3C-BEC6-160DD134C17B}" destId="{5C280D81-9D2A-4E76-94AB-950B0E00F860}" srcOrd="1" destOrd="0" presId="urn:microsoft.com/office/officeart/2005/8/layout/chevron2"/>
    <dgm:cxn modelId="{F3E13FA4-2B03-4046-8053-81845FB2635D}" type="presParOf" srcId="{E5ABE729-8F4A-4BD2-9C6D-E098BBA0D9CB}" destId="{F6C30E18-13A7-4F8F-9345-4915B5B4A871}" srcOrd="3" destOrd="0" presId="urn:microsoft.com/office/officeart/2005/8/layout/chevron2"/>
    <dgm:cxn modelId="{B9E9C7E8-F716-4BF8-BA1B-C6E91F6E71C6}" type="presParOf" srcId="{E5ABE729-8F4A-4BD2-9C6D-E098BBA0D9CB}" destId="{E01B6BB7-FEAC-45D1-A20F-4AF570391518}" srcOrd="4" destOrd="0" presId="urn:microsoft.com/office/officeart/2005/8/layout/chevron2"/>
    <dgm:cxn modelId="{BAEB22A6-F092-4D2A-8286-5E2F817AD827}" type="presParOf" srcId="{E01B6BB7-FEAC-45D1-A20F-4AF570391518}" destId="{49218331-FE47-49D3-90E2-0D7E20D93331}" srcOrd="0" destOrd="0" presId="urn:microsoft.com/office/officeart/2005/8/layout/chevron2"/>
    <dgm:cxn modelId="{2B043E2C-B238-4210-9B42-49330FC31BED}" type="presParOf" srcId="{E01B6BB7-FEAC-45D1-A20F-4AF570391518}" destId="{68CF46F7-286D-4C80-8665-D887376EE87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9CC5E60-432A-4FCC-87C7-F433CF6A1A81}" type="doc">
      <dgm:prSet loTypeId="urn:microsoft.com/office/officeart/2005/8/layout/lProcess2" loCatId="list" qsTypeId="urn:microsoft.com/office/officeart/2005/8/quickstyle/simple3" qsCatId="simple" csTypeId="urn:microsoft.com/office/officeart/2005/8/colors/accent1_2" csCatId="accent1" phldr="1"/>
      <dgm:spPr/>
      <dgm:t>
        <a:bodyPr/>
        <a:lstStyle/>
        <a:p>
          <a:endParaRPr lang="en-US"/>
        </a:p>
      </dgm:t>
    </dgm:pt>
    <dgm:pt modelId="{D58B18EB-1296-445F-AA1C-BDF4249F7475}">
      <dgm:prSet phldrT="[Text]"/>
      <dgm:spPr/>
      <dgm:t>
        <a:bodyPr/>
        <a:lstStyle/>
        <a:p>
          <a:r>
            <a:rPr lang="en-US" dirty="0"/>
            <a:t>Gain %</a:t>
          </a:r>
        </a:p>
      </dgm:t>
    </dgm:pt>
    <dgm:pt modelId="{3169584A-4072-4FA2-91E5-FE7857228D84}" type="parTrans" cxnId="{9139F780-5FC1-4A18-97E8-1B269C25D047}">
      <dgm:prSet/>
      <dgm:spPr/>
      <dgm:t>
        <a:bodyPr/>
        <a:lstStyle/>
        <a:p>
          <a:endParaRPr lang="en-US"/>
        </a:p>
      </dgm:t>
    </dgm:pt>
    <dgm:pt modelId="{5ADCB532-A785-40F9-ACBF-45FE99CAB5C5}" type="sibTrans" cxnId="{9139F780-5FC1-4A18-97E8-1B269C25D047}">
      <dgm:prSet/>
      <dgm:spPr/>
      <dgm:t>
        <a:bodyPr/>
        <a:lstStyle/>
        <a:p>
          <a:endParaRPr lang="en-US"/>
        </a:p>
      </dgm:t>
    </dgm:pt>
    <dgm:pt modelId="{94965FD1-AB3E-4027-90BB-C1724830A2E5}">
      <dgm:prSet phldrT="[Text]"/>
      <dgm:spPr/>
      <dgm:t>
        <a:bodyPr/>
        <a:lstStyle/>
        <a:p>
          <a:r>
            <a:rPr lang="en-US" dirty="0"/>
            <a:t>Percent of Event category captured  in entire data</a:t>
          </a:r>
        </a:p>
      </dgm:t>
    </dgm:pt>
    <dgm:pt modelId="{60C5C512-169E-4298-8CF3-1961346F48EB}" type="parTrans" cxnId="{DB9CBF86-0650-46F9-A1C2-19C5C8951F7B}">
      <dgm:prSet/>
      <dgm:spPr/>
      <dgm:t>
        <a:bodyPr/>
        <a:lstStyle/>
        <a:p>
          <a:endParaRPr lang="en-US"/>
        </a:p>
      </dgm:t>
    </dgm:pt>
    <dgm:pt modelId="{AE9242C1-62B5-4453-AA23-993862E3E466}" type="sibTrans" cxnId="{DB9CBF86-0650-46F9-A1C2-19C5C8951F7B}">
      <dgm:prSet/>
      <dgm:spPr/>
      <dgm:t>
        <a:bodyPr/>
        <a:lstStyle/>
        <a:p>
          <a:endParaRPr lang="en-US"/>
        </a:p>
      </dgm:t>
    </dgm:pt>
    <dgm:pt modelId="{A5899C34-44BC-4183-9680-6163EBB3C643}">
      <dgm:prSet phldrT="[Text]"/>
      <dgm:spPr/>
      <dgm:t>
        <a:bodyPr/>
        <a:lstStyle/>
        <a:p>
          <a:r>
            <a:rPr lang="en-US" dirty="0"/>
            <a:t>Ideally, like to see decreasing Gain % down the deciles</a:t>
          </a:r>
        </a:p>
      </dgm:t>
    </dgm:pt>
    <dgm:pt modelId="{9FE9F60A-B5F2-4EBA-A63F-FED6EDBB55D5}" type="parTrans" cxnId="{8274C302-E0C6-448F-895D-3F7454D08C5B}">
      <dgm:prSet/>
      <dgm:spPr/>
      <dgm:t>
        <a:bodyPr/>
        <a:lstStyle/>
        <a:p>
          <a:endParaRPr lang="en-US"/>
        </a:p>
      </dgm:t>
    </dgm:pt>
    <dgm:pt modelId="{87DDF33D-38BD-4314-9C81-DF7472D38F2E}" type="sibTrans" cxnId="{8274C302-E0C6-448F-895D-3F7454D08C5B}">
      <dgm:prSet/>
      <dgm:spPr/>
      <dgm:t>
        <a:bodyPr/>
        <a:lstStyle/>
        <a:p>
          <a:endParaRPr lang="en-US"/>
        </a:p>
      </dgm:t>
    </dgm:pt>
    <dgm:pt modelId="{E377976C-7F7E-4503-9EC5-3C7C7026D027}">
      <dgm:prSet phldrT="[Text]"/>
      <dgm:spPr/>
      <dgm:t>
        <a:bodyPr/>
        <a:lstStyle/>
        <a:p>
          <a:r>
            <a:rPr lang="en-US" dirty="0"/>
            <a:t>Response %</a:t>
          </a:r>
        </a:p>
      </dgm:t>
    </dgm:pt>
    <dgm:pt modelId="{C129ABFE-5D61-42C2-9E12-FA69E546F7AD}" type="parTrans" cxnId="{26E2BF4D-BBC6-4E87-A01E-AAA2CBD62F01}">
      <dgm:prSet/>
      <dgm:spPr/>
      <dgm:t>
        <a:bodyPr/>
        <a:lstStyle/>
        <a:p>
          <a:endParaRPr lang="en-US"/>
        </a:p>
      </dgm:t>
    </dgm:pt>
    <dgm:pt modelId="{76FB7880-2A4B-437B-8C13-B804779A5085}" type="sibTrans" cxnId="{26E2BF4D-BBC6-4E87-A01E-AAA2CBD62F01}">
      <dgm:prSet/>
      <dgm:spPr/>
      <dgm:t>
        <a:bodyPr/>
        <a:lstStyle/>
        <a:p>
          <a:endParaRPr lang="en-US"/>
        </a:p>
      </dgm:t>
    </dgm:pt>
    <dgm:pt modelId="{B2260F15-C9C2-444E-B300-0D1BE4D94DE6}">
      <dgm:prSet phldrT="[Text]"/>
      <dgm:spPr/>
      <dgm:t>
        <a:bodyPr/>
        <a:lstStyle/>
        <a:p>
          <a:r>
            <a:rPr lang="en-US" dirty="0"/>
            <a:t>Percent of Event category capture in a decile</a:t>
          </a:r>
        </a:p>
      </dgm:t>
    </dgm:pt>
    <dgm:pt modelId="{DFB6F093-2E42-4A8D-968C-B6CC1685195D}" type="parTrans" cxnId="{87DE1F9D-9281-45CF-A040-7A590DCE05B1}">
      <dgm:prSet/>
      <dgm:spPr/>
      <dgm:t>
        <a:bodyPr/>
        <a:lstStyle/>
        <a:p>
          <a:endParaRPr lang="en-US"/>
        </a:p>
      </dgm:t>
    </dgm:pt>
    <dgm:pt modelId="{6DF28DD0-9FA9-4D7F-A5E6-475F9BA8A6C2}" type="sibTrans" cxnId="{87DE1F9D-9281-45CF-A040-7A590DCE05B1}">
      <dgm:prSet/>
      <dgm:spPr/>
      <dgm:t>
        <a:bodyPr/>
        <a:lstStyle/>
        <a:p>
          <a:endParaRPr lang="en-US"/>
        </a:p>
      </dgm:t>
    </dgm:pt>
    <dgm:pt modelId="{15E5E32B-C164-4805-8651-59B443AE861E}">
      <dgm:prSet phldrT="[Text]"/>
      <dgm:spPr/>
      <dgm:t>
        <a:bodyPr/>
        <a:lstStyle/>
        <a:p>
          <a:r>
            <a:rPr lang="en-US" dirty="0"/>
            <a:t>Ideally, like to see decreasing Response % down the deciles</a:t>
          </a:r>
        </a:p>
      </dgm:t>
    </dgm:pt>
    <dgm:pt modelId="{899A68A6-20BC-4107-BACF-A6E42093B0E2}" type="parTrans" cxnId="{CD070CA5-4D5F-45AA-AE49-C9BAB0044761}">
      <dgm:prSet/>
      <dgm:spPr/>
      <dgm:t>
        <a:bodyPr/>
        <a:lstStyle/>
        <a:p>
          <a:endParaRPr lang="en-US"/>
        </a:p>
      </dgm:t>
    </dgm:pt>
    <dgm:pt modelId="{E102E2B2-98D1-4391-82AF-5A55CC76085D}" type="sibTrans" cxnId="{CD070CA5-4D5F-45AA-AE49-C9BAB0044761}">
      <dgm:prSet/>
      <dgm:spPr/>
      <dgm:t>
        <a:bodyPr/>
        <a:lstStyle/>
        <a:p>
          <a:endParaRPr lang="en-US"/>
        </a:p>
      </dgm:t>
    </dgm:pt>
    <dgm:pt modelId="{383745D5-A0AC-40EC-9E0E-98886B73972A}">
      <dgm:prSet phldrT="[Text]"/>
      <dgm:spPr/>
      <dgm:t>
        <a:bodyPr/>
        <a:lstStyle/>
        <a:p>
          <a:r>
            <a:rPr lang="en-US" dirty="0"/>
            <a:t>Lift</a:t>
          </a:r>
        </a:p>
      </dgm:t>
    </dgm:pt>
    <dgm:pt modelId="{33A38042-EF8B-4F82-96E3-BB744520F420}" type="parTrans" cxnId="{B5C13966-6577-44AB-8FA8-8F701DFFB71C}">
      <dgm:prSet/>
      <dgm:spPr/>
      <dgm:t>
        <a:bodyPr/>
        <a:lstStyle/>
        <a:p>
          <a:endParaRPr lang="en-US"/>
        </a:p>
      </dgm:t>
    </dgm:pt>
    <dgm:pt modelId="{C9298D6E-D01F-4381-9FDD-310BF6C39489}" type="sibTrans" cxnId="{B5C13966-6577-44AB-8FA8-8F701DFFB71C}">
      <dgm:prSet/>
      <dgm:spPr/>
      <dgm:t>
        <a:bodyPr/>
        <a:lstStyle/>
        <a:p>
          <a:endParaRPr lang="en-US"/>
        </a:p>
      </dgm:t>
    </dgm:pt>
    <dgm:pt modelId="{80D91418-6585-4042-BB56-3B6E9CB08CEC}">
      <dgm:prSet phldrT="[Text]"/>
      <dgm:spPr/>
      <dgm:t>
        <a:bodyPr/>
        <a:lstStyle/>
        <a:p>
          <a:r>
            <a:rPr lang="en-US" dirty="0"/>
            <a:t>Compare Response % in a decile to that in entire data</a:t>
          </a:r>
        </a:p>
      </dgm:t>
    </dgm:pt>
    <dgm:pt modelId="{2D4D2B90-4070-40A7-A185-0D9A1C2EB349}" type="parTrans" cxnId="{34754024-124D-4046-AE62-86509674AA4A}">
      <dgm:prSet/>
      <dgm:spPr/>
      <dgm:t>
        <a:bodyPr/>
        <a:lstStyle/>
        <a:p>
          <a:endParaRPr lang="en-US"/>
        </a:p>
      </dgm:t>
    </dgm:pt>
    <dgm:pt modelId="{CDEB43AD-37B3-4F99-8E47-EDAF5B6F78CA}" type="sibTrans" cxnId="{34754024-124D-4046-AE62-86509674AA4A}">
      <dgm:prSet/>
      <dgm:spPr/>
      <dgm:t>
        <a:bodyPr/>
        <a:lstStyle/>
        <a:p>
          <a:endParaRPr lang="en-US"/>
        </a:p>
      </dgm:t>
    </dgm:pt>
    <dgm:pt modelId="{2576A44B-37F2-4022-B8DF-623679D4736B}">
      <dgm:prSet phldrT="[Text]"/>
      <dgm:spPr/>
      <dgm:t>
        <a:bodyPr/>
        <a:lstStyle/>
        <a:p>
          <a:r>
            <a:rPr lang="en-US" dirty="0"/>
            <a:t>Higher than one is always better</a:t>
          </a:r>
        </a:p>
      </dgm:t>
    </dgm:pt>
    <dgm:pt modelId="{15A513F0-21B2-4E70-91E9-B5A9E51ACEAC}" type="parTrans" cxnId="{26D015BA-5BA5-4AFB-B1D6-032285D6389F}">
      <dgm:prSet/>
      <dgm:spPr/>
      <dgm:t>
        <a:bodyPr/>
        <a:lstStyle/>
        <a:p>
          <a:endParaRPr lang="en-US"/>
        </a:p>
      </dgm:t>
    </dgm:pt>
    <dgm:pt modelId="{6EBFF5C4-A077-4D11-A47C-207D5B526508}" type="sibTrans" cxnId="{26D015BA-5BA5-4AFB-B1D6-032285D6389F}">
      <dgm:prSet/>
      <dgm:spPr/>
      <dgm:t>
        <a:bodyPr/>
        <a:lstStyle/>
        <a:p>
          <a:endParaRPr lang="en-US"/>
        </a:p>
      </dgm:t>
    </dgm:pt>
    <dgm:pt modelId="{E361B60B-16B9-4121-8225-B928DF1C2042}" type="pres">
      <dgm:prSet presAssocID="{59CC5E60-432A-4FCC-87C7-F433CF6A1A81}" presName="theList" presStyleCnt="0">
        <dgm:presLayoutVars>
          <dgm:dir/>
          <dgm:animLvl val="lvl"/>
          <dgm:resizeHandles val="exact"/>
        </dgm:presLayoutVars>
      </dgm:prSet>
      <dgm:spPr/>
    </dgm:pt>
    <dgm:pt modelId="{2E013108-2598-44FC-988F-7A621147ACA1}" type="pres">
      <dgm:prSet presAssocID="{D58B18EB-1296-445F-AA1C-BDF4249F7475}" presName="compNode" presStyleCnt="0"/>
      <dgm:spPr/>
    </dgm:pt>
    <dgm:pt modelId="{4C0EF7FD-254A-4126-B723-78C070C4250D}" type="pres">
      <dgm:prSet presAssocID="{D58B18EB-1296-445F-AA1C-BDF4249F7475}" presName="aNode" presStyleLbl="bgShp" presStyleIdx="0" presStyleCnt="3"/>
      <dgm:spPr/>
    </dgm:pt>
    <dgm:pt modelId="{9D570CC8-F9D7-4329-AC06-99F1BDB6C8D6}" type="pres">
      <dgm:prSet presAssocID="{D58B18EB-1296-445F-AA1C-BDF4249F7475}" presName="textNode" presStyleLbl="bgShp" presStyleIdx="0" presStyleCnt="3"/>
      <dgm:spPr/>
    </dgm:pt>
    <dgm:pt modelId="{2EDB17EC-14D4-46BE-B220-84D788C20834}" type="pres">
      <dgm:prSet presAssocID="{D58B18EB-1296-445F-AA1C-BDF4249F7475}" presName="compChildNode" presStyleCnt="0"/>
      <dgm:spPr/>
    </dgm:pt>
    <dgm:pt modelId="{22630D1D-164E-495A-AD6B-541B484E8FED}" type="pres">
      <dgm:prSet presAssocID="{D58B18EB-1296-445F-AA1C-BDF4249F7475}" presName="theInnerList" presStyleCnt="0"/>
      <dgm:spPr/>
    </dgm:pt>
    <dgm:pt modelId="{391F7A97-E441-444C-AA7B-91AA478781BA}" type="pres">
      <dgm:prSet presAssocID="{94965FD1-AB3E-4027-90BB-C1724830A2E5}" presName="childNode" presStyleLbl="node1" presStyleIdx="0" presStyleCnt="6">
        <dgm:presLayoutVars>
          <dgm:bulletEnabled val="1"/>
        </dgm:presLayoutVars>
      </dgm:prSet>
      <dgm:spPr/>
    </dgm:pt>
    <dgm:pt modelId="{81DB2390-B8C9-4A87-BDFD-CFD0A47B0777}" type="pres">
      <dgm:prSet presAssocID="{94965FD1-AB3E-4027-90BB-C1724830A2E5}" presName="aSpace2" presStyleCnt="0"/>
      <dgm:spPr/>
    </dgm:pt>
    <dgm:pt modelId="{16ECFFBC-CFC5-4137-9437-361D48E078F0}" type="pres">
      <dgm:prSet presAssocID="{A5899C34-44BC-4183-9680-6163EBB3C643}" presName="childNode" presStyleLbl="node1" presStyleIdx="1" presStyleCnt="6" custLinFactNeighborY="-9246">
        <dgm:presLayoutVars>
          <dgm:bulletEnabled val="1"/>
        </dgm:presLayoutVars>
      </dgm:prSet>
      <dgm:spPr/>
    </dgm:pt>
    <dgm:pt modelId="{6C91B5AF-6B79-41E8-9BC4-F7FAFF79911F}" type="pres">
      <dgm:prSet presAssocID="{D58B18EB-1296-445F-AA1C-BDF4249F7475}" presName="aSpace" presStyleCnt="0"/>
      <dgm:spPr/>
    </dgm:pt>
    <dgm:pt modelId="{19C672E6-9D05-4781-8290-C16D1C63CB24}" type="pres">
      <dgm:prSet presAssocID="{E377976C-7F7E-4503-9EC5-3C7C7026D027}" presName="compNode" presStyleCnt="0"/>
      <dgm:spPr/>
    </dgm:pt>
    <dgm:pt modelId="{7C790D8E-3B55-4ED7-B73D-DB9018DB87D2}" type="pres">
      <dgm:prSet presAssocID="{E377976C-7F7E-4503-9EC5-3C7C7026D027}" presName="aNode" presStyleLbl="bgShp" presStyleIdx="1" presStyleCnt="3"/>
      <dgm:spPr/>
    </dgm:pt>
    <dgm:pt modelId="{CB0706A9-F946-4A97-B72E-56CE67BF510C}" type="pres">
      <dgm:prSet presAssocID="{E377976C-7F7E-4503-9EC5-3C7C7026D027}" presName="textNode" presStyleLbl="bgShp" presStyleIdx="1" presStyleCnt="3"/>
      <dgm:spPr/>
    </dgm:pt>
    <dgm:pt modelId="{22BEFDCE-54D3-40E2-9351-1F9DEFD90800}" type="pres">
      <dgm:prSet presAssocID="{E377976C-7F7E-4503-9EC5-3C7C7026D027}" presName="compChildNode" presStyleCnt="0"/>
      <dgm:spPr/>
    </dgm:pt>
    <dgm:pt modelId="{208FDCC4-DE06-4FF2-8FA1-37A04EA50746}" type="pres">
      <dgm:prSet presAssocID="{E377976C-7F7E-4503-9EC5-3C7C7026D027}" presName="theInnerList" presStyleCnt="0"/>
      <dgm:spPr/>
    </dgm:pt>
    <dgm:pt modelId="{E73D5EAE-BF2A-4113-8C81-AEAE60120BF2}" type="pres">
      <dgm:prSet presAssocID="{B2260F15-C9C2-444E-B300-0D1BE4D94DE6}" presName="childNode" presStyleLbl="node1" presStyleIdx="2" presStyleCnt="6">
        <dgm:presLayoutVars>
          <dgm:bulletEnabled val="1"/>
        </dgm:presLayoutVars>
      </dgm:prSet>
      <dgm:spPr/>
    </dgm:pt>
    <dgm:pt modelId="{F40FE4FF-CD5C-4985-B27F-72FE0F1CA402}" type="pres">
      <dgm:prSet presAssocID="{B2260F15-C9C2-444E-B300-0D1BE4D94DE6}" presName="aSpace2" presStyleCnt="0"/>
      <dgm:spPr/>
    </dgm:pt>
    <dgm:pt modelId="{8FE9828F-B239-4ECB-919D-89466AEDAB0D}" type="pres">
      <dgm:prSet presAssocID="{15E5E32B-C164-4805-8651-59B443AE861E}" presName="childNode" presStyleLbl="node1" presStyleIdx="3" presStyleCnt="6">
        <dgm:presLayoutVars>
          <dgm:bulletEnabled val="1"/>
        </dgm:presLayoutVars>
      </dgm:prSet>
      <dgm:spPr/>
    </dgm:pt>
    <dgm:pt modelId="{393BD592-01F4-45DB-A4C6-EE4FFB372DEE}" type="pres">
      <dgm:prSet presAssocID="{E377976C-7F7E-4503-9EC5-3C7C7026D027}" presName="aSpace" presStyleCnt="0"/>
      <dgm:spPr/>
    </dgm:pt>
    <dgm:pt modelId="{8ABD264A-612B-4A1F-902E-3E59A9EE1D24}" type="pres">
      <dgm:prSet presAssocID="{383745D5-A0AC-40EC-9E0E-98886B73972A}" presName="compNode" presStyleCnt="0"/>
      <dgm:spPr/>
    </dgm:pt>
    <dgm:pt modelId="{A340ECE6-8196-42A2-9708-9B0FD72A6457}" type="pres">
      <dgm:prSet presAssocID="{383745D5-A0AC-40EC-9E0E-98886B73972A}" presName="aNode" presStyleLbl="bgShp" presStyleIdx="2" presStyleCnt="3"/>
      <dgm:spPr/>
    </dgm:pt>
    <dgm:pt modelId="{2BB0A100-EC4B-4843-8BB9-9452EF40670F}" type="pres">
      <dgm:prSet presAssocID="{383745D5-A0AC-40EC-9E0E-98886B73972A}" presName="textNode" presStyleLbl="bgShp" presStyleIdx="2" presStyleCnt="3"/>
      <dgm:spPr/>
    </dgm:pt>
    <dgm:pt modelId="{92D83D8C-A31F-47ED-9744-EC2050FE49A9}" type="pres">
      <dgm:prSet presAssocID="{383745D5-A0AC-40EC-9E0E-98886B73972A}" presName="compChildNode" presStyleCnt="0"/>
      <dgm:spPr/>
    </dgm:pt>
    <dgm:pt modelId="{A0D832A2-78DB-4227-A47B-9D9ECCB8E7AE}" type="pres">
      <dgm:prSet presAssocID="{383745D5-A0AC-40EC-9E0E-98886B73972A}" presName="theInnerList" presStyleCnt="0"/>
      <dgm:spPr/>
    </dgm:pt>
    <dgm:pt modelId="{A4688513-26CC-4431-8C3E-BB276541918A}" type="pres">
      <dgm:prSet presAssocID="{80D91418-6585-4042-BB56-3B6E9CB08CEC}" presName="childNode" presStyleLbl="node1" presStyleIdx="4" presStyleCnt="6">
        <dgm:presLayoutVars>
          <dgm:bulletEnabled val="1"/>
        </dgm:presLayoutVars>
      </dgm:prSet>
      <dgm:spPr/>
    </dgm:pt>
    <dgm:pt modelId="{A7594DA6-59F7-4E2C-858D-1E9D4F586766}" type="pres">
      <dgm:prSet presAssocID="{80D91418-6585-4042-BB56-3B6E9CB08CEC}" presName="aSpace2" presStyleCnt="0"/>
      <dgm:spPr/>
    </dgm:pt>
    <dgm:pt modelId="{956E7FEF-1FD2-40D4-A5D8-B9E9272361FB}" type="pres">
      <dgm:prSet presAssocID="{2576A44B-37F2-4022-B8DF-623679D4736B}" presName="childNode" presStyleLbl="node1" presStyleIdx="5" presStyleCnt="6">
        <dgm:presLayoutVars>
          <dgm:bulletEnabled val="1"/>
        </dgm:presLayoutVars>
      </dgm:prSet>
      <dgm:spPr/>
    </dgm:pt>
  </dgm:ptLst>
  <dgm:cxnLst>
    <dgm:cxn modelId="{8274C302-E0C6-448F-895D-3F7454D08C5B}" srcId="{D58B18EB-1296-445F-AA1C-BDF4249F7475}" destId="{A5899C34-44BC-4183-9680-6163EBB3C643}" srcOrd="1" destOrd="0" parTransId="{9FE9F60A-B5F2-4EBA-A63F-FED6EDBB55D5}" sibTransId="{87DDF33D-38BD-4314-9C81-DF7472D38F2E}"/>
    <dgm:cxn modelId="{34754024-124D-4046-AE62-86509674AA4A}" srcId="{383745D5-A0AC-40EC-9E0E-98886B73972A}" destId="{80D91418-6585-4042-BB56-3B6E9CB08CEC}" srcOrd="0" destOrd="0" parTransId="{2D4D2B90-4070-40A7-A185-0D9A1C2EB349}" sibTransId="{CDEB43AD-37B3-4F99-8E47-EDAF5B6F78CA}"/>
    <dgm:cxn modelId="{26240D5B-FBEF-4B8F-BB8E-94321A7A8E51}" type="presOf" srcId="{94965FD1-AB3E-4027-90BB-C1724830A2E5}" destId="{391F7A97-E441-444C-AA7B-91AA478781BA}" srcOrd="0" destOrd="0" presId="urn:microsoft.com/office/officeart/2005/8/layout/lProcess2"/>
    <dgm:cxn modelId="{3696F044-99B3-4E60-A2DC-BA5142A9C459}" type="presOf" srcId="{383745D5-A0AC-40EC-9E0E-98886B73972A}" destId="{2BB0A100-EC4B-4843-8BB9-9452EF40670F}" srcOrd="1" destOrd="0" presId="urn:microsoft.com/office/officeart/2005/8/layout/lProcess2"/>
    <dgm:cxn modelId="{B5C13966-6577-44AB-8FA8-8F701DFFB71C}" srcId="{59CC5E60-432A-4FCC-87C7-F433CF6A1A81}" destId="{383745D5-A0AC-40EC-9E0E-98886B73972A}" srcOrd="2" destOrd="0" parTransId="{33A38042-EF8B-4F82-96E3-BB744520F420}" sibTransId="{C9298D6E-D01F-4381-9FDD-310BF6C39489}"/>
    <dgm:cxn modelId="{26E2BF4D-BBC6-4E87-A01E-AAA2CBD62F01}" srcId="{59CC5E60-432A-4FCC-87C7-F433CF6A1A81}" destId="{E377976C-7F7E-4503-9EC5-3C7C7026D027}" srcOrd="1" destOrd="0" parTransId="{C129ABFE-5D61-42C2-9E12-FA69E546F7AD}" sibTransId="{76FB7880-2A4B-437B-8C13-B804779A5085}"/>
    <dgm:cxn modelId="{29A8F86D-0294-4DE6-AEF0-9411279E29C2}" type="presOf" srcId="{B2260F15-C9C2-444E-B300-0D1BE4D94DE6}" destId="{E73D5EAE-BF2A-4113-8C81-AEAE60120BF2}" srcOrd="0" destOrd="0" presId="urn:microsoft.com/office/officeart/2005/8/layout/lProcess2"/>
    <dgm:cxn modelId="{12560672-C678-463A-8780-7739FBBC92F0}" type="presOf" srcId="{A5899C34-44BC-4183-9680-6163EBB3C643}" destId="{16ECFFBC-CFC5-4137-9437-361D48E078F0}" srcOrd="0" destOrd="0" presId="urn:microsoft.com/office/officeart/2005/8/layout/lProcess2"/>
    <dgm:cxn modelId="{DC5F5459-0AD2-475E-BEBE-E9179E856A69}" type="presOf" srcId="{E377976C-7F7E-4503-9EC5-3C7C7026D027}" destId="{CB0706A9-F946-4A97-B72E-56CE67BF510C}" srcOrd="1" destOrd="0" presId="urn:microsoft.com/office/officeart/2005/8/layout/lProcess2"/>
    <dgm:cxn modelId="{9139F780-5FC1-4A18-97E8-1B269C25D047}" srcId="{59CC5E60-432A-4FCC-87C7-F433CF6A1A81}" destId="{D58B18EB-1296-445F-AA1C-BDF4249F7475}" srcOrd="0" destOrd="0" parTransId="{3169584A-4072-4FA2-91E5-FE7857228D84}" sibTransId="{5ADCB532-A785-40F9-ACBF-45FE99CAB5C5}"/>
    <dgm:cxn modelId="{8EFF3086-A5D4-434F-BFCF-4949A98AEA31}" type="presOf" srcId="{59CC5E60-432A-4FCC-87C7-F433CF6A1A81}" destId="{E361B60B-16B9-4121-8225-B928DF1C2042}" srcOrd="0" destOrd="0" presId="urn:microsoft.com/office/officeart/2005/8/layout/lProcess2"/>
    <dgm:cxn modelId="{DB9CBF86-0650-46F9-A1C2-19C5C8951F7B}" srcId="{D58B18EB-1296-445F-AA1C-BDF4249F7475}" destId="{94965FD1-AB3E-4027-90BB-C1724830A2E5}" srcOrd="0" destOrd="0" parTransId="{60C5C512-169E-4298-8CF3-1961346F48EB}" sibTransId="{AE9242C1-62B5-4453-AA23-993862E3E466}"/>
    <dgm:cxn modelId="{3FF1FB8E-9649-4DE4-B097-0202D7175C70}" type="presOf" srcId="{2576A44B-37F2-4022-B8DF-623679D4736B}" destId="{956E7FEF-1FD2-40D4-A5D8-B9E9272361FB}" srcOrd="0" destOrd="0" presId="urn:microsoft.com/office/officeart/2005/8/layout/lProcess2"/>
    <dgm:cxn modelId="{DA7C9F92-066E-4D11-9E42-68286F5F2EEC}" type="presOf" srcId="{E377976C-7F7E-4503-9EC5-3C7C7026D027}" destId="{7C790D8E-3B55-4ED7-B73D-DB9018DB87D2}" srcOrd="0" destOrd="0" presId="urn:microsoft.com/office/officeart/2005/8/layout/lProcess2"/>
    <dgm:cxn modelId="{87DE1F9D-9281-45CF-A040-7A590DCE05B1}" srcId="{E377976C-7F7E-4503-9EC5-3C7C7026D027}" destId="{B2260F15-C9C2-444E-B300-0D1BE4D94DE6}" srcOrd="0" destOrd="0" parTransId="{DFB6F093-2E42-4A8D-968C-B6CC1685195D}" sibTransId="{6DF28DD0-9FA9-4D7F-A5E6-475F9BA8A6C2}"/>
    <dgm:cxn modelId="{CD070CA5-4D5F-45AA-AE49-C9BAB0044761}" srcId="{E377976C-7F7E-4503-9EC5-3C7C7026D027}" destId="{15E5E32B-C164-4805-8651-59B443AE861E}" srcOrd="1" destOrd="0" parTransId="{899A68A6-20BC-4107-BACF-A6E42093B0E2}" sibTransId="{E102E2B2-98D1-4391-82AF-5A55CC76085D}"/>
    <dgm:cxn modelId="{39EA54AA-D543-4E4D-AAE7-46DFB6389504}" type="presOf" srcId="{D58B18EB-1296-445F-AA1C-BDF4249F7475}" destId="{4C0EF7FD-254A-4126-B723-78C070C4250D}" srcOrd="0" destOrd="0" presId="urn:microsoft.com/office/officeart/2005/8/layout/lProcess2"/>
    <dgm:cxn modelId="{26D015BA-5BA5-4AFB-B1D6-032285D6389F}" srcId="{383745D5-A0AC-40EC-9E0E-98886B73972A}" destId="{2576A44B-37F2-4022-B8DF-623679D4736B}" srcOrd="1" destOrd="0" parTransId="{15A513F0-21B2-4E70-91E9-B5A9E51ACEAC}" sibTransId="{6EBFF5C4-A077-4D11-A47C-207D5B526508}"/>
    <dgm:cxn modelId="{5591F1C8-A032-473F-A374-2718DB03CBA4}" type="presOf" srcId="{80D91418-6585-4042-BB56-3B6E9CB08CEC}" destId="{A4688513-26CC-4431-8C3E-BB276541918A}" srcOrd="0" destOrd="0" presId="urn:microsoft.com/office/officeart/2005/8/layout/lProcess2"/>
    <dgm:cxn modelId="{3E743FC9-2FF1-4BC5-ADA9-0FB34BF395A6}" type="presOf" srcId="{D58B18EB-1296-445F-AA1C-BDF4249F7475}" destId="{9D570CC8-F9D7-4329-AC06-99F1BDB6C8D6}" srcOrd="1" destOrd="0" presId="urn:microsoft.com/office/officeart/2005/8/layout/lProcess2"/>
    <dgm:cxn modelId="{21CF2ECD-B3AF-44D8-84C7-0D151BD1994A}" type="presOf" srcId="{383745D5-A0AC-40EC-9E0E-98886B73972A}" destId="{A340ECE6-8196-42A2-9708-9B0FD72A6457}" srcOrd="0" destOrd="0" presId="urn:microsoft.com/office/officeart/2005/8/layout/lProcess2"/>
    <dgm:cxn modelId="{823F8DEA-41C6-4268-A7A2-A0C7571D4E85}" type="presOf" srcId="{15E5E32B-C164-4805-8651-59B443AE861E}" destId="{8FE9828F-B239-4ECB-919D-89466AEDAB0D}" srcOrd="0" destOrd="0" presId="urn:microsoft.com/office/officeart/2005/8/layout/lProcess2"/>
    <dgm:cxn modelId="{84945E84-FF1B-434F-AFBB-F1FF1226B9B8}" type="presParOf" srcId="{E361B60B-16B9-4121-8225-B928DF1C2042}" destId="{2E013108-2598-44FC-988F-7A621147ACA1}" srcOrd="0" destOrd="0" presId="urn:microsoft.com/office/officeart/2005/8/layout/lProcess2"/>
    <dgm:cxn modelId="{A750886C-3148-4D0F-921D-69BACE1065BC}" type="presParOf" srcId="{2E013108-2598-44FC-988F-7A621147ACA1}" destId="{4C0EF7FD-254A-4126-B723-78C070C4250D}" srcOrd="0" destOrd="0" presId="urn:microsoft.com/office/officeart/2005/8/layout/lProcess2"/>
    <dgm:cxn modelId="{45D553C4-EFFF-4C8B-8707-E1D450D00AEA}" type="presParOf" srcId="{2E013108-2598-44FC-988F-7A621147ACA1}" destId="{9D570CC8-F9D7-4329-AC06-99F1BDB6C8D6}" srcOrd="1" destOrd="0" presId="urn:microsoft.com/office/officeart/2005/8/layout/lProcess2"/>
    <dgm:cxn modelId="{C4745D4D-4625-4E81-8BF0-36BE1E9FA041}" type="presParOf" srcId="{2E013108-2598-44FC-988F-7A621147ACA1}" destId="{2EDB17EC-14D4-46BE-B220-84D788C20834}" srcOrd="2" destOrd="0" presId="urn:microsoft.com/office/officeart/2005/8/layout/lProcess2"/>
    <dgm:cxn modelId="{B5545A5B-8C13-402B-9A61-5D07B3E28C15}" type="presParOf" srcId="{2EDB17EC-14D4-46BE-B220-84D788C20834}" destId="{22630D1D-164E-495A-AD6B-541B484E8FED}" srcOrd="0" destOrd="0" presId="urn:microsoft.com/office/officeart/2005/8/layout/lProcess2"/>
    <dgm:cxn modelId="{59B5BE38-94D5-4777-9840-F8122716A6BD}" type="presParOf" srcId="{22630D1D-164E-495A-AD6B-541B484E8FED}" destId="{391F7A97-E441-444C-AA7B-91AA478781BA}" srcOrd="0" destOrd="0" presId="urn:microsoft.com/office/officeart/2005/8/layout/lProcess2"/>
    <dgm:cxn modelId="{8751BE00-6201-4D39-949E-E0E474624B8C}" type="presParOf" srcId="{22630D1D-164E-495A-AD6B-541B484E8FED}" destId="{81DB2390-B8C9-4A87-BDFD-CFD0A47B0777}" srcOrd="1" destOrd="0" presId="urn:microsoft.com/office/officeart/2005/8/layout/lProcess2"/>
    <dgm:cxn modelId="{D480D3FB-D47B-4DEC-B5B3-C031E1B0F0D3}" type="presParOf" srcId="{22630D1D-164E-495A-AD6B-541B484E8FED}" destId="{16ECFFBC-CFC5-4137-9437-361D48E078F0}" srcOrd="2" destOrd="0" presId="urn:microsoft.com/office/officeart/2005/8/layout/lProcess2"/>
    <dgm:cxn modelId="{9A41257D-42A3-4A0F-BC4F-2F462FA35C4E}" type="presParOf" srcId="{E361B60B-16B9-4121-8225-B928DF1C2042}" destId="{6C91B5AF-6B79-41E8-9BC4-F7FAFF79911F}" srcOrd="1" destOrd="0" presId="urn:microsoft.com/office/officeart/2005/8/layout/lProcess2"/>
    <dgm:cxn modelId="{BD5BF516-2118-4777-9DEF-5098789E47B8}" type="presParOf" srcId="{E361B60B-16B9-4121-8225-B928DF1C2042}" destId="{19C672E6-9D05-4781-8290-C16D1C63CB24}" srcOrd="2" destOrd="0" presId="urn:microsoft.com/office/officeart/2005/8/layout/lProcess2"/>
    <dgm:cxn modelId="{748E559F-0771-4271-AF7F-3C5D3FD83498}" type="presParOf" srcId="{19C672E6-9D05-4781-8290-C16D1C63CB24}" destId="{7C790D8E-3B55-4ED7-B73D-DB9018DB87D2}" srcOrd="0" destOrd="0" presId="urn:microsoft.com/office/officeart/2005/8/layout/lProcess2"/>
    <dgm:cxn modelId="{D807DA00-6E47-4073-B5E8-1173E0CFEA87}" type="presParOf" srcId="{19C672E6-9D05-4781-8290-C16D1C63CB24}" destId="{CB0706A9-F946-4A97-B72E-56CE67BF510C}" srcOrd="1" destOrd="0" presId="urn:microsoft.com/office/officeart/2005/8/layout/lProcess2"/>
    <dgm:cxn modelId="{26B321BE-2913-40E6-950C-F7F702518182}" type="presParOf" srcId="{19C672E6-9D05-4781-8290-C16D1C63CB24}" destId="{22BEFDCE-54D3-40E2-9351-1F9DEFD90800}" srcOrd="2" destOrd="0" presId="urn:microsoft.com/office/officeart/2005/8/layout/lProcess2"/>
    <dgm:cxn modelId="{C035EF81-96AC-4F71-A195-B8B6BD5FCC33}" type="presParOf" srcId="{22BEFDCE-54D3-40E2-9351-1F9DEFD90800}" destId="{208FDCC4-DE06-4FF2-8FA1-37A04EA50746}" srcOrd="0" destOrd="0" presId="urn:microsoft.com/office/officeart/2005/8/layout/lProcess2"/>
    <dgm:cxn modelId="{47741F67-ABD7-4E66-B534-5809A860449F}" type="presParOf" srcId="{208FDCC4-DE06-4FF2-8FA1-37A04EA50746}" destId="{E73D5EAE-BF2A-4113-8C81-AEAE60120BF2}" srcOrd="0" destOrd="0" presId="urn:microsoft.com/office/officeart/2005/8/layout/lProcess2"/>
    <dgm:cxn modelId="{C4DC06C2-A071-4926-A3EC-34ABAECB76D6}" type="presParOf" srcId="{208FDCC4-DE06-4FF2-8FA1-37A04EA50746}" destId="{F40FE4FF-CD5C-4985-B27F-72FE0F1CA402}" srcOrd="1" destOrd="0" presId="urn:microsoft.com/office/officeart/2005/8/layout/lProcess2"/>
    <dgm:cxn modelId="{3F7C98B6-3D7E-4F60-8444-397C19139765}" type="presParOf" srcId="{208FDCC4-DE06-4FF2-8FA1-37A04EA50746}" destId="{8FE9828F-B239-4ECB-919D-89466AEDAB0D}" srcOrd="2" destOrd="0" presId="urn:microsoft.com/office/officeart/2005/8/layout/lProcess2"/>
    <dgm:cxn modelId="{F6167A7B-2BD8-47F7-B69E-5ABF231C4427}" type="presParOf" srcId="{E361B60B-16B9-4121-8225-B928DF1C2042}" destId="{393BD592-01F4-45DB-A4C6-EE4FFB372DEE}" srcOrd="3" destOrd="0" presId="urn:microsoft.com/office/officeart/2005/8/layout/lProcess2"/>
    <dgm:cxn modelId="{FDC697B8-2BCD-499E-8103-D723E85BC975}" type="presParOf" srcId="{E361B60B-16B9-4121-8225-B928DF1C2042}" destId="{8ABD264A-612B-4A1F-902E-3E59A9EE1D24}" srcOrd="4" destOrd="0" presId="urn:microsoft.com/office/officeart/2005/8/layout/lProcess2"/>
    <dgm:cxn modelId="{212FA086-309E-460F-8EEE-EC4ADAD918C8}" type="presParOf" srcId="{8ABD264A-612B-4A1F-902E-3E59A9EE1D24}" destId="{A340ECE6-8196-42A2-9708-9B0FD72A6457}" srcOrd="0" destOrd="0" presId="urn:microsoft.com/office/officeart/2005/8/layout/lProcess2"/>
    <dgm:cxn modelId="{6C9D3297-D1BB-43DC-8AE8-260AFE200840}" type="presParOf" srcId="{8ABD264A-612B-4A1F-902E-3E59A9EE1D24}" destId="{2BB0A100-EC4B-4843-8BB9-9452EF40670F}" srcOrd="1" destOrd="0" presId="urn:microsoft.com/office/officeart/2005/8/layout/lProcess2"/>
    <dgm:cxn modelId="{4A5BFEEE-BC3A-415D-8F46-A28B3F77E04F}" type="presParOf" srcId="{8ABD264A-612B-4A1F-902E-3E59A9EE1D24}" destId="{92D83D8C-A31F-47ED-9744-EC2050FE49A9}" srcOrd="2" destOrd="0" presId="urn:microsoft.com/office/officeart/2005/8/layout/lProcess2"/>
    <dgm:cxn modelId="{4D4CA21D-5EFA-4DAF-A494-93BC7FF717FB}" type="presParOf" srcId="{92D83D8C-A31F-47ED-9744-EC2050FE49A9}" destId="{A0D832A2-78DB-4227-A47B-9D9ECCB8E7AE}" srcOrd="0" destOrd="0" presId="urn:microsoft.com/office/officeart/2005/8/layout/lProcess2"/>
    <dgm:cxn modelId="{D6574BE5-3750-40F4-BC4F-FD193C81A0B8}" type="presParOf" srcId="{A0D832A2-78DB-4227-A47B-9D9ECCB8E7AE}" destId="{A4688513-26CC-4431-8C3E-BB276541918A}" srcOrd="0" destOrd="0" presId="urn:microsoft.com/office/officeart/2005/8/layout/lProcess2"/>
    <dgm:cxn modelId="{3A1136B2-AD02-49A1-9B87-4E90E6E87418}" type="presParOf" srcId="{A0D832A2-78DB-4227-A47B-9D9ECCB8E7AE}" destId="{A7594DA6-59F7-4E2C-858D-1E9D4F586766}" srcOrd="1" destOrd="0" presId="urn:microsoft.com/office/officeart/2005/8/layout/lProcess2"/>
    <dgm:cxn modelId="{6CF86358-945A-4FC6-A730-BF0ACACEC636}" type="presParOf" srcId="{A0D832A2-78DB-4227-A47B-9D9ECCB8E7AE}" destId="{956E7FEF-1FD2-40D4-A5D8-B9E9272361FB}"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62B3D66-7808-4F77-B9E8-DE28029193D2}" type="doc">
      <dgm:prSet loTypeId="urn:microsoft.com/office/officeart/2005/8/layout/hProcess10" loCatId="process" qsTypeId="urn:microsoft.com/office/officeart/2005/8/quickstyle/simple5" qsCatId="simple" csTypeId="urn:microsoft.com/office/officeart/2005/8/colors/accent5_1" csCatId="accent5" phldr="1"/>
      <dgm:spPr/>
      <dgm:t>
        <a:bodyPr/>
        <a:lstStyle/>
        <a:p>
          <a:endParaRPr lang="en-US"/>
        </a:p>
      </dgm:t>
    </dgm:pt>
    <dgm:pt modelId="{34894700-1A80-4247-AE54-B891098450C6}">
      <dgm:prSet phldrT="[Text]"/>
      <dgm:spPr/>
      <dgm:t>
        <a:bodyPr/>
        <a:lstStyle/>
        <a:p>
          <a:r>
            <a:rPr lang="en-US" b="1" dirty="0"/>
            <a:t>Resources</a:t>
          </a:r>
        </a:p>
      </dgm:t>
    </dgm:pt>
    <dgm:pt modelId="{0C3F32B2-74C9-4896-9100-ED4CDF7974C1}" type="parTrans" cxnId="{6DE7F244-2B66-4660-8E80-8A837B4AB1E0}">
      <dgm:prSet/>
      <dgm:spPr/>
      <dgm:t>
        <a:bodyPr/>
        <a:lstStyle/>
        <a:p>
          <a:endParaRPr lang="en-US"/>
        </a:p>
      </dgm:t>
    </dgm:pt>
    <dgm:pt modelId="{BE53C168-080F-4918-96A8-E3E55797CF14}" type="sibTrans" cxnId="{6DE7F244-2B66-4660-8E80-8A837B4AB1E0}">
      <dgm:prSet/>
      <dgm:spPr/>
      <dgm:t>
        <a:bodyPr/>
        <a:lstStyle/>
        <a:p>
          <a:endParaRPr lang="en-US"/>
        </a:p>
      </dgm:t>
    </dgm:pt>
    <dgm:pt modelId="{473188F6-C0C6-4BEF-A377-6F9C2DBC9209}">
      <dgm:prSet phldrT="[Text]"/>
      <dgm:spPr/>
      <dgm:t>
        <a:bodyPr/>
        <a:lstStyle/>
        <a:p>
          <a:r>
            <a:rPr lang="en-US" dirty="0"/>
            <a:t>Maximum percent of customers we can contact</a:t>
          </a:r>
        </a:p>
      </dgm:t>
    </dgm:pt>
    <dgm:pt modelId="{F17A3DC5-FD9D-46E7-9DA4-21351113950C}" type="parTrans" cxnId="{B8FB35EC-60C1-49E6-9C60-589747DA8433}">
      <dgm:prSet/>
      <dgm:spPr/>
      <dgm:t>
        <a:bodyPr/>
        <a:lstStyle/>
        <a:p>
          <a:endParaRPr lang="en-US"/>
        </a:p>
      </dgm:t>
    </dgm:pt>
    <dgm:pt modelId="{9041CC87-6F91-4DFE-B9EF-CE3F3602FEEC}" type="sibTrans" cxnId="{B8FB35EC-60C1-49E6-9C60-589747DA8433}">
      <dgm:prSet/>
      <dgm:spPr/>
      <dgm:t>
        <a:bodyPr/>
        <a:lstStyle/>
        <a:p>
          <a:endParaRPr lang="en-US"/>
        </a:p>
      </dgm:t>
    </dgm:pt>
    <dgm:pt modelId="{5C216EFD-8799-42A1-8F1C-ABB849C12980}">
      <dgm:prSet phldrT="[Text]"/>
      <dgm:spPr/>
      <dgm:t>
        <a:bodyPr/>
        <a:lstStyle/>
        <a:p>
          <a:r>
            <a:rPr lang="en-US" b="1" dirty="0"/>
            <a:t>Take Accumulated Decile </a:t>
          </a:r>
          <a:r>
            <a:rPr lang="en-US" b="1" i="1" dirty="0"/>
            <a:t>k</a:t>
          </a:r>
          <a:r>
            <a:rPr lang="en-US" b="1" dirty="0"/>
            <a:t>?</a:t>
          </a:r>
        </a:p>
      </dgm:t>
    </dgm:pt>
    <dgm:pt modelId="{973AE67E-42B4-4979-89CE-EF305D0AA964}" type="parTrans" cxnId="{48BBA5B8-B8C9-440A-8F85-E581413C23F3}">
      <dgm:prSet/>
      <dgm:spPr/>
      <dgm:t>
        <a:bodyPr/>
        <a:lstStyle/>
        <a:p>
          <a:endParaRPr lang="en-US"/>
        </a:p>
      </dgm:t>
    </dgm:pt>
    <dgm:pt modelId="{EAA0F6D5-1BBE-4678-81D6-5AD4367DA306}" type="sibTrans" cxnId="{48BBA5B8-B8C9-440A-8F85-E581413C23F3}">
      <dgm:prSet/>
      <dgm:spPr/>
      <dgm:t>
        <a:bodyPr/>
        <a:lstStyle/>
        <a:p>
          <a:endParaRPr lang="en-US"/>
        </a:p>
      </dgm:t>
    </dgm:pt>
    <dgm:pt modelId="{FCBCD7AA-BB1D-4059-89F4-17A9F8186699}">
      <dgm:prSet phldrT="[Text]"/>
      <dgm:spPr/>
      <dgm:t>
        <a:bodyPr/>
        <a:lstStyle/>
        <a:p>
          <a:r>
            <a:rPr lang="en-US" dirty="0"/>
            <a:t>Starting from Accumulated Decile 1</a:t>
          </a:r>
        </a:p>
      </dgm:t>
    </dgm:pt>
    <dgm:pt modelId="{6C2A32DD-8F52-4F34-A946-968E7137F67D}" type="parTrans" cxnId="{B4936EBD-A8A8-43B2-9FE0-14808C57C85F}">
      <dgm:prSet/>
      <dgm:spPr/>
      <dgm:t>
        <a:bodyPr/>
        <a:lstStyle/>
        <a:p>
          <a:endParaRPr lang="en-US"/>
        </a:p>
      </dgm:t>
    </dgm:pt>
    <dgm:pt modelId="{DB42D151-B074-4A4C-B312-FB88DA8540D0}" type="sibTrans" cxnId="{B4936EBD-A8A8-43B2-9FE0-14808C57C85F}">
      <dgm:prSet/>
      <dgm:spPr/>
      <dgm:t>
        <a:bodyPr/>
        <a:lstStyle/>
        <a:p>
          <a:endParaRPr lang="en-US"/>
        </a:p>
      </dgm:t>
    </dgm:pt>
    <dgm:pt modelId="{1F9160F4-B9A8-440D-8F4C-A94D0EF8CE39}">
      <dgm:prSet phldrT="[Text]"/>
      <dgm:spPr/>
      <dgm:t>
        <a:bodyPr/>
        <a:lstStyle/>
        <a:p>
          <a:r>
            <a:rPr lang="en-US" dirty="0"/>
            <a:t>Have resources to take this Accumulated Decile?</a:t>
          </a:r>
        </a:p>
      </dgm:t>
    </dgm:pt>
    <dgm:pt modelId="{72915310-5552-43BE-8770-EAB36FD5A637}" type="parTrans" cxnId="{F23D3957-5837-4126-BA16-28FD3A5B7C1F}">
      <dgm:prSet/>
      <dgm:spPr/>
      <dgm:t>
        <a:bodyPr/>
        <a:lstStyle/>
        <a:p>
          <a:endParaRPr lang="en-US"/>
        </a:p>
      </dgm:t>
    </dgm:pt>
    <dgm:pt modelId="{48D00F39-10B7-4B8A-A8AE-8F037D9FAE19}" type="sibTrans" cxnId="{F23D3957-5837-4126-BA16-28FD3A5B7C1F}">
      <dgm:prSet/>
      <dgm:spPr/>
      <dgm:t>
        <a:bodyPr/>
        <a:lstStyle/>
        <a:p>
          <a:endParaRPr lang="en-US"/>
        </a:p>
      </dgm:t>
    </dgm:pt>
    <dgm:pt modelId="{2BD8F843-03AA-4CC2-ABAC-02D1A70A3C4A}">
      <dgm:prSet phldrT="[Text]"/>
      <dgm:spPr/>
      <dgm:t>
        <a:bodyPr/>
        <a:lstStyle/>
        <a:p>
          <a:r>
            <a:rPr lang="en-US" b="1" dirty="0"/>
            <a:t>Good Enough Lift?</a:t>
          </a:r>
        </a:p>
      </dgm:t>
    </dgm:pt>
    <dgm:pt modelId="{45709E70-741E-4660-9E32-18B2EDA6B214}" type="parTrans" cxnId="{8B4734A1-95E2-47DB-94FE-ED9DB144A0E1}">
      <dgm:prSet/>
      <dgm:spPr/>
      <dgm:t>
        <a:bodyPr/>
        <a:lstStyle/>
        <a:p>
          <a:endParaRPr lang="en-US"/>
        </a:p>
      </dgm:t>
    </dgm:pt>
    <dgm:pt modelId="{17B3F97B-ECBF-4A8A-A63B-E7520CE60AB7}" type="sibTrans" cxnId="{8B4734A1-95E2-47DB-94FE-ED9DB144A0E1}">
      <dgm:prSet/>
      <dgm:spPr/>
      <dgm:t>
        <a:bodyPr/>
        <a:lstStyle/>
        <a:p>
          <a:endParaRPr lang="en-US"/>
        </a:p>
      </dgm:t>
    </dgm:pt>
    <dgm:pt modelId="{D655A292-6E12-4D36-8831-B341364C38BB}">
      <dgm:prSet phldrT="[Text]"/>
      <dgm:spPr/>
      <dgm:t>
        <a:bodyPr/>
        <a:lstStyle/>
        <a:p>
          <a:r>
            <a:rPr lang="en-US" dirty="0"/>
            <a:t>Subjectively decide if this Accumulated Lift is high enough?</a:t>
          </a:r>
        </a:p>
      </dgm:t>
    </dgm:pt>
    <dgm:pt modelId="{0F866369-2356-43D4-A03B-550225FE5537}" type="parTrans" cxnId="{ACF8FDA8-C5DC-45C5-807A-0047815B99B3}">
      <dgm:prSet/>
      <dgm:spPr/>
      <dgm:t>
        <a:bodyPr/>
        <a:lstStyle/>
        <a:p>
          <a:endParaRPr lang="en-US"/>
        </a:p>
      </dgm:t>
    </dgm:pt>
    <dgm:pt modelId="{E8DA637E-1564-4080-947D-3266C3010EB9}" type="sibTrans" cxnId="{ACF8FDA8-C5DC-45C5-807A-0047815B99B3}">
      <dgm:prSet/>
      <dgm:spPr/>
      <dgm:t>
        <a:bodyPr/>
        <a:lstStyle/>
        <a:p>
          <a:endParaRPr lang="en-US"/>
        </a:p>
      </dgm:t>
    </dgm:pt>
    <dgm:pt modelId="{BC19ECD4-A77E-4376-9B41-C9331CD4FE45}" type="pres">
      <dgm:prSet presAssocID="{D62B3D66-7808-4F77-B9E8-DE28029193D2}" presName="Name0" presStyleCnt="0">
        <dgm:presLayoutVars>
          <dgm:dir/>
          <dgm:resizeHandles val="exact"/>
        </dgm:presLayoutVars>
      </dgm:prSet>
      <dgm:spPr/>
    </dgm:pt>
    <dgm:pt modelId="{B3BCA7A9-4FB4-49D0-9C01-863460299B62}" type="pres">
      <dgm:prSet presAssocID="{34894700-1A80-4247-AE54-B891098450C6}" presName="composite" presStyleCnt="0"/>
      <dgm:spPr/>
    </dgm:pt>
    <dgm:pt modelId="{E3029DA9-61C7-4EB5-A97B-EEF0A96556E4}" type="pres">
      <dgm:prSet presAssocID="{34894700-1A80-4247-AE54-B891098450C6}" presName="imagSh" presStyleLbl="bgImgPlace1" presStyleIdx="0" presStyleCnt="3"/>
      <dgm:spPr>
        <a:blipFill rotWithShape="1">
          <a:blip xmlns:r="http://schemas.openxmlformats.org/officeDocument/2006/relationships" r:embed="rId1"/>
          <a:srcRect/>
          <a:stretch>
            <a:fillRect/>
          </a:stretch>
        </a:blipFill>
      </dgm:spPr>
    </dgm:pt>
    <dgm:pt modelId="{27DBE54E-1550-4C0D-99B5-54C177C4CD7D}" type="pres">
      <dgm:prSet presAssocID="{34894700-1A80-4247-AE54-B891098450C6}" presName="txNode" presStyleLbl="node1" presStyleIdx="0" presStyleCnt="3">
        <dgm:presLayoutVars>
          <dgm:bulletEnabled val="1"/>
        </dgm:presLayoutVars>
      </dgm:prSet>
      <dgm:spPr/>
    </dgm:pt>
    <dgm:pt modelId="{0C73BFC2-75DD-4BA6-B691-73DBCBA26D6E}" type="pres">
      <dgm:prSet presAssocID="{BE53C168-080F-4918-96A8-E3E55797CF14}" presName="sibTrans" presStyleLbl="sibTrans2D1" presStyleIdx="0" presStyleCnt="2" custScaleX="207478"/>
      <dgm:spPr/>
    </dgm:pt>
    <dgm:pt modelId="{2A27C257-AE55-45A5-A2B1-03E4592A7005}" type="pres">
      <dgm:prSet presAssocID="{BE53C168-080F-4918-96A8-E3E55797CF14}" presName="connTx" presStyleLbl="sibTrans2D1" presStyleIdx="0" presStyleCnt="2"/>
      <dgm:spPr/>
    </dgm:pt>
    <dgm:pt modelId="{30EF8E6F-A8E5-40E8-AF4C-359AC728633F}" type="pres">
      <dgm:prSet presAssocID="{5C216EFD-8799-42A1-8F1C-ABB849C12980}" presName="composite" presStyleCnt="0"/>
      <dgm:spPr/>
    </dgm:pt>
    <dgm:pt modelId="{0CC7441D-0FD1-4852-8BC1-089B55D8FE40}" type="pres">
      <dgm:prSet presAssocID="{5C216EFD-8799-42A1-8F1C-ABB849C12980}" presName="imagSh" presStyleLbl="bgImgPlace1" presStyleIdx="1" presStyleCnt="3"/>
      <dgm:spPr>
        <a:blipFill rotWithShape="1">
          <a:blip xmlns:r="http://schemas.openxmlformats.org/officeDocument/2006/relationships" r:embed="rId2"/>
          <a:srcRect/>
          <a:stretch>
            <a:fillRect l="-36000" r="-36000"/>
          </a:stretch>
        </a:blipFill>
      </dgm:spPr>
    </dgm:pt>
    <dgm:pt modelId="{DBD8BE99-94BB-4DF2-9D10-BACDCDFC3972}" type="pres">
      <dgm:prSet presAssocID="{5C216EFD-8799-42A1-8F1C-ABB849C12980}" presName="txNode" presStyleLbl="node1" presStyleIdx="1" presStyleCnt="3">
        <dgm:presLayoutVars>
          <dgm:bulletEnabled val="1"/>
        </dgm:presLayoutVars>
      </dgm:prSet>
      <dgm:spPr/>
    </dgm:pt>
    <dgm:pt modelId="{1C105E74-BB56-4CE9-B813-AF9A1B471546}" type="pres">
      <dgm:prSet presAssocID="{EAA0F6D5-1BBE-4678-81D6-5AD4367DA306}" presName="sibTrans" presStyleLbl="sibTrans2D1" presStyleIdx="1" presStyleCnt="2" custScaleX="235219"/>
      <dgm:spPr>
        <a:prstGeom prst="leftRightArrow">
          <a:avLst/>
        </a:prstGeom>
      </dgm:spPr>
    </dgm:pt>
    <dgm:pt modelId="{04BBCDB5-CFE9-488F-B05B-2E7ED36E9F43}" type="pres">
      <dgm:prSet presAssocID="{EAA0F6D5-1BBE-4678-81D6-5AD4367DA306}" presName="connTx" presStyleLbl="sibTrans2D1" presStyleIdx="1" presStyleCnt="2"/>
      <dgm:spPr/>
    </dgm:pt>
    <dgm:pt modelId="{B733840F-2ED8-45DE-B18F-F87512425D3C}" type="pres">
      <dgm:prSet presAssocID="{2BD8F843-03AA-4CC2-ABAC-02D1A70A3C4A}" presName="composite" presStyleCnt="0"/>
      <dgm:spPr/>
    </dgm:pt>
    <dgm:pt modelId="{792548C0-6476-4861-9B27-C72552A1B4E7}" type="pres">
      <dgm:prSet presAssocID="{2BD8F843-03AA-4CC2-ABAC-02D1A70A3C4A}" presName="imagSh" presStyleLbl="bgImgPlace1" presStyleIdx="2" presStyleCnt="3"/>
      <dgm:spPr>
        <a:blipFill rotWithShape="1">
          <a:blip xmlns:r="http://schemas.openxmlformats.org/officeDocument/2006/relationships" r:embed="rId3"/>
          <a:srcRect/>
          <a:stretch>
            <a:fillRect l="-24000" r="-24000"/>
          </a:stretch>
        </a:blipFill>
      </dgm:spPr>
    </dgm:pt>
    <dgm:pt modelId="{136B6438-F4FA-4ED6-B6E3-E5D6D424A0EE}" type="pres">
      <dgm:prSet presAssocID="{2BD8F843-03AA-4CC2-ABAC-02D1A70A3C4A}" presName="txNode" presStyleLbl="node1" presStyleIdx="2" presStyleCnt="3">
        <dgm:presLayoutVars>
          <dgm:bulletEnabled val="1"/>
        </dgm:presLayoutVars>
      </dgm:prSet>
      <dgm:spPr/>
    </dgm:pt>
  </dgm:ptLst>
  <dgm:cxnLst>
    <dgm:cxn modelId="{C9EB4C05-2303-48D7-9622-90FD7885DBB2}" type="presOf" srcId="{473188F6-C0C6-4BEF-A377-6F9C2DBC9209}" destId="{27DBE54E-1550-4C0D-99B5-54C177C4CD7D}" srcOrd="0" destOrd="1" presId="urn:microsoft.com/office/officeart/2005/8/layout/hProcess10"/>
    <dgm:cxn modelId="{5E04C337-F64F-4AAE-87B9-4CF8FC844928}" type="presOf" srcId="{2BD8F843-03AA-4CC2-ABAC-02D1A70A3C4A}" destId="{136B6438-F4FA-4ED6-B6E3-E5D6D424A0EE}" srcOrd="0" destOrd="0" presId="urn:microsoft.com/office/officeart/2005/8/layout/hProcess10"/>
    <dgm:cxn modelId="{876E9D44-0E9D-42D2-BBE3-3260865A2BB0}" type="presOf" srcId="{BE53C168-080F-4918-96A8-E3E55797CF14}" destId="{2A27C257-AE55-45A5-A2B1-03E4592A7005}" srcOrd="1" destOrd="0" presId="urn:microsoft.com/office/officeart/2005/8/layout/hProcess10"/>
    <dgm:cxn modelId="{6DE7F244-2B66-4660-8E80-8A837B4AB1E0}" srcId="{D62B3D66-7808-4F77-B9E8-DE28029193D2}" destId="{34894700-1A80-4247-AE54-B891098450C6}" srcOrd="0" destOrd="0" parTransId="{0C3F32B2-74C9-4896-9100-ED4CDF7974C1}" sibTransId="{BE53C168-080F-4918-96A8-E3E55797CF14}"/>
    <dgm:cxn modelId="{5F73FF51-4AB0-41E0-A4EC-20FE7876F5AB}" type="presOf" srcId="{FCBCD7AA-BB1D-4059-89F4-17A9F8186699}" destId="{DBD8BE99-94BB-4DF2-9D10-BACDCDFC3972}" srcOrd="0" destOrd="1" presId="urn:microsoft.com/office/officeart/2005/8/layout/hProcess10"/>
    <dgm:cxn modelId="{F23D3957-5837-4126-BA16-28FD3A5B7C1F}" srcId="{5C216EFD-8799-42A1-8F1C-ABB849C12980}" destId="{1F9160F4-B9A8-440D-8F4C-A94D0EF8CE39}" srcOrd="1" destOrd="0" parTransId="{72915310-5552-43BE-8770-EAB36FD5A637}" sibTransId="{48D00F39-10B7-4B8A-A8AE-8F037D9FAE19}"/>
    <dgm:cxn modelId="{BB317194-D850-4776-8785-F9360E0FFBF0}" type="presOf" srcId="{D655A292-6E12-4D36-8831-B341364C38BB}" destId="{136B6438-F4FA-4ED6-B6E3-E5D6D424A0EE}" srcOrd="0" destOrd="1" presId="urn:microsoft.com/office/officeart/2005/8/layout/hProcess10"/>
    <dgm:cxn modelId="{CE1132A1-C9EA-4695-9596-D0D9E484D548}" type="presOf" srcId="{1F9160F4-B9A8-440D-8F4C-A94D0EF8CE39}" destId="{DBD8BE99-94BB-4DF2-9D10-BACDCDFC3972}" srcOrd="0" destOrd="2" presId="urn:microsoft.com/office/officeart/2005/8/layout/hProcess10"/>
    <dgm:cxn modelId="{8B4734A1-95E2-47DB-94FE-ED9DB144A0E1}" srcId="{D62B3D66-7808-4F77-B9E8-DE28029193D2}" destId="{2BD8F843-03AA-4CC2-ABAC-02D1A70A3C4A}" srcOrd="2" destOrd="0" parTransId="{45709E70-741E-4660-9E32-18B2EDA6B214}" sibTransId="{17B3F97B-ECBF-4A8A-A63B-E7520CE60AB7}"/>
    <dgm:cxn modelId="{E674A6A1-99BB-426B-BA50-7C40F1AEDA5D}" type="presOf" srcId="{34894700-1A80-4247-AE54-B891098450C6}" destId="{27DBE54E-1550-4C0D-99B5-54C177C4CD7D}" srcOrd="0" destOrd="0" presId="urn:microsoft.com/office/officeart/2005/8/layout/hProcess10"/>
    <dgm:cxn modelId="{E9162EA3-A1BC-4951-8054-3AAF7E384836}" type="presOf" srcId="{EAA0F6D5-1BBE-4678-81D6-5AD4367DA306}" destId="{1C105E74-BB56-4CE9-B813-AF9A1B471546}" srcOrd="0" destOrd="0" presId="urn:microsoft.com/office/officeart/2005/8/layout/hProcess10"/>
    <dgm:cxn modelId="{ACF8FDA8-C5DC-45C5-807A-0047815B99B3}" srcId="{2BD8F843-03AA-4CC2-ABAC-02D1A70A3C4A}" destId="{D655A292-6E12-4D36-8831-B341364C38BB}" srcOrd="0" destOrd="0" parTransId="{0F866369-2356-43D4-A03B-550225FE5537}" sibTransId="{E8DA637E-1564-4080-947D-3266C3010EB9}"/>
    <dgm:cxn modelId="{A733A7B6-D8F4-4633-9951-AF745A4E48C3}" type="presOf" srcId="{D62B3D66-7808-4F77-B9E8-DE28029193D2}" destId="{BC19ECD4-A77E-4376-9B41-C9331CD4FE45}" srcOrd="0" destOrd="0" presId="urn:microsoft.com/office/officeart/2005/8/layout/hProcess10"/>
    <dgm:cxn modelId="{48BBA5B8-B8C9-440A-8F85-E581413C23F3}" srcId="{D62B3D66-7808-4F77-B9E8-DE28029193D2}" destId="{5C216EFD-8799-42A1-8F1C-ABB849C12980}" srcOrd="1" destOrd="0" parTransId="{973AE67E-42B4-4979-89CE-EF305D0AA964}" sibTransId="{EAA0F6D5-1BBE-4678-81D6-5AD4367DA306}"/>
    <dgm:cxn modelId="{5E8B2DB9-3ABB-43C1-9402-DE404494338B}" type="presOf" srcId="{5C216EFD-8799-42A1-8F1C-ABB849C12980}" destId="{DBD8BE99-94BB-4DF2-9D10-BACDCDFC3972}" srcOrd="0" destOrd="0" presId="urn:microsoft.com/office/officeart/2005/8/layout/hProcess10"/>
    <dgm:cxn modelId="{B4936EBD-A8A8-43B2-9FE0-14808C57C85F}" srcId="{5C216EFD-8799-42A1-8F1C-ABB849C12980}" destId="{FCBCD7AA-BB1D-4059-89F4-17A9F8186699}" srcOrd="0" destOrd="0" parTransId="{6C2A32DD-8F52-4F34-A946-968E7137F67D}" sibTransId="{DB42D151-B074-4A4C-B312-FB88DA8540D0}"/>
    <dgm:cxn modelId="{3F0203C4-43D5-4B27-B675-A185B98B781C}" type="presOf" srcId="{BE53C168-080F-4918-96A8-E3E55797CF14}" destId="{0C73BFC2-75DD-4BA6-B691-73DBCBA26D6E}" srcOrd="0" destOrd="0" presId="urn:microsoft.com/office/officeart/2005/8/layout/hProcess10"/>
    <dgm:cxn modelId="{91E645D2-4F0F-499B-A4BF-9D52B9459708}" type="presOf" srcId="{EAA0F6D5-1BBE-4678-81D6-5AD4367DA306}" destId="{04BBCDB5-CFE9-488F-B05B-2E7ED36E9F43}" srcOrd="1" destOrd="0" presId="urn:microsoft.com/office/officeart/2005/8/layout/hProcess10"/>
    <dgm:cxn modelId="{B8FB35EC-60C1-49E6-9C60-589747DA8433}" srcId="{34894700-1A80-4247-AE54-B891098450C6}" destId="{473188F6-C0C6-4BEF-A377-6F9C2DBC9209}" srcOrd="0" destOrd="0" parTransId="{F17A3DC5-FD9D-46E7-9DA4-21351113950C}" sibTransId="{9041CC87-6F91-4DFE-B9EF-CE3F3602FEEC}"/>
    <dgm:cxn modelId="{F552380E-672D-4278-8591-F72C6D99E740}" type="presParOf" srcId="{BC19ECD4-A77E-4376-9B41-C9331CD4FE45}" destId="{B3BCA7A9-4FB4-49D0-9C01-863460299B62}" srcOrd="0" destOrd="0" presId="urn:microsoft.com/office/officeart/2005/8/layout/hProcess10"/>
    <dgm:cxn modelId="{B9A332C8-C716-4A9C-AA5F-6DF4E2B67A3A}" type="presParOf" srcId="{B3BCA7A9-4FB4-49D0-9C01-863460299B62}" destId="{E3029DA9-61C7-4EB5-A97B-EEF0A96556E4}" srcOrd="0" destOrd="0" presId="urn:microsoft.com/office/officeart/2005/8/layout/hProcess10"/>
    <dgm:cxn modelId="{8503D0C2-D3E6-406F-AC5F-6D3C01107F77}" type="presParOf" srcId="{B3BCA7A9-4FB4-49D0-9C01-863460299B62}" destId="{27DBE54E-1550-4C0D-99B5-54C177C4CD7D}" srcOrd="1" destOrd="0" presId="urn:microsoft.com/office/officeart/2005/8/layout/hProcess10"/>
    <dgm:cxn modelId="{5F2A9AFC-ED09-4941-B99E-554BD01C1364}" type="presParOf" srcId="{BC19ECD4-A77E-4376-9B41-C9331CD4FE45}" destId="{0C73BFC2-75DD-4BA6-B691-73DBCBA26D6E}" srcOrd="1" destOrd="0" presId="urn:microsoft.com/office/officeart/2005/8/layout/hProcess10"/>
    <dgm:cxn modelId="{33E68061-D488-4C23-87D3-7885B554E5CF}" type="presParOf" srcId="{0C73BFC2-75DD-4BA6-B691-73DBCBA26D6E}" destId="{2A27C257-AE55-45A5-A2B1-03E4592A7005}" srcOrd="0" destOrd="0" presId="urn:microsoft.com/office/officeart/2005/8/layout/hProcess10"/>
    <dgm:cxn modelId="{CF7B632F-5296-413B-9531-2DD2D90F9FD8}" type="presParOf" srcId="{BC19ECD4-A77E-4376-9B41-C9331CD4FE45}" destId="{30EF8E6F-A8E5-40E8-AF4C-359AC728633F}" srcOrd="2" destOrd="0" presId="urn:microsoft.com/office/officeart/2005/8/layout/hProcess10"/>
    <dgm:cxn modelId="{AA12BEC1-3733-4EA8-B33E-B7479D00A42F}" type="presParOf" srcId="{30EF8E6F-A8E5-40E8-AF4C-359AC728633F}" destId="{0CC7441D-0FD1-4852-8BC1-089B55D8FE40}" srcOrd="0" destOrd="0" presId="urn:microsoft.com/office/officeart/2005/8/layout/hProcess10"/>
    <dgm:cxn modelId="{5A70178B-F8CE-49BA-B1C5-F6D942ACE908}" type="presParOf" srcId="{30EF8E6F-A8E5-40E8-AF4C-359AC728633F}" destId="{DBD8BE99-94BB-4DF2-9D10-BACDCDFC3972}" srcOrd="1" destOrd="0" presId="urn:microsoft.com/office/officeart/2005/8/layout/hProcess10"/>
    <dgm:cxn modelId="{32C4691A-8F13-4B0F-945D-F0036AB0F7E1}" type="presParOf" srcId="{BC19ECD4-A77E-4376-9B41-C9331CD4FE45}" destId="{1C105E74-BB56-4CE9-B813-AF9A1B471546}" srcOrd="3" destOrd="0" presId="urn:microsoft.com/office/officeart/2005/8/layout/hProcess10"/>
    <dgm:cxn modelId="{B63658F4-5B60-4201-98D0-EF3C7E9D5A8C}" type="presParOf" srcId="{1C105E74-BB56-4CE9-B813-AF9A1B471546}" destId="{04BBCDB5-CFE9-488F-B05B-2E7ED36E9F43}" srcOrd="0" destOrd="0" presId="urn:microsoft.com/office/officeart/2005/8/layout/hProcess10"/>
    <dgm:cxn modelId="{8434E824-B727-4A81-BDB6-F63B71290C89}" type="presParOf" srcId="{BC19ECD4-A77E-4376-9B41-C9331CD4FE45}" destId="{B733840F-2ED8-45DE-B18F-F87512425D3C}" srcOrd="4" destOrd="0" presId="urn:microsoft.com/office/officeart/2005/8/layout/hProcess10"/>
    <dgm:cxn modelId="{444073CA-1096-40DB-9175-6283F77CC85C}" type="presParOf" srcId="{B733840F-2ED8-45DE-B18F-F87512425D3C}" destId="{792548C0-6476-4861-9B27-C72552A1B4E7}" srcOrd="0" destOrd="0" presId="urn:microsoft.com/office/officeart/2005/8/layout/hProcess10"/>
    <dgm:cxn modelId="{61384885-D11D-4D06-BF3C-4FC47B64EAD3}" type="presParOf" srcId="{B733840F-2ED8-45DE-B18F-F87512425D3C}" destId="{136B6438-F4FA-4ED6-B6E3-E5D6D424A0EE}"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0EDC66D-8362-4BC5-A8DF-F80D016FA6BB}"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en-US"/>
        </a:p>
      </dgm:t>
    </dgm:pt>
    <dgm:pt modelId="{CEA0726F-896D-4A94-80A7-64428F2C1572}">
      <dgm:prSet phldrT="[Text]" custT="1"/>
      <dgm:spPr>
        <a:solidFill>
          <a:srgbClr val="00B050"/>
        </a:solidFill>
      </dgm:spPr>
      <dgm:t>
        <a:bodyPr/>
        <a:lstStyle/>
        <a:p>
          <a:r>
            <a:rPr lang="en-US" sz="3600" dirty="0"/>
            <a:t>I built a model to predict a customer’s likelihood to respond to my market campaign</a:t>
          </a:r>
        </a:p>
      </dgm:t>
    </dgm:pt>
    <dgm:pt modelId="{6C9AB7D7-A407-45AC-86D4-714E1EF09270}" type="parTrans" cxnId="{0691A660-C6BB-4B83-9EF0-D89AD9928D51}">
      <dgm:prSet/>
      <dgm:spPr/>
      <dgm:t>
        <a:bodyPr/>
        <a:lstStyle/>
        <a:p>
          <a:endParaRPr lang="en-US"/>
        </a:p>
      </dgm:t>
    </dgm:pt>
    <dgm:pt modelId="{4EC2C956-EE3B-4268-9DD2-12C54D258A74}" type="sibTrans" cxnId="{0691A660-C6BB-4B83-9EF0-D89AD9928D51}">
      <dgm:prSet/>
      <dgm:spPr/>
      <dgm:t>
        <a:bodyPr/>
        <a:lstStyle/>
        <a:p>
          <a:endParaRPr lang="en-US"/>
        </a:p>
      </dgm:t>
    </dgm:pt>
    <dgm:pt modelId="{A5C73E21-F076-42BF-B699-8277B5E0B1A6}">
      <dgm:prSet phldrT="[Text]" custT="1"/>
      <dgm:spPr/>
      <dgm:t>
        <a:bodyPr/>
        <a:lstStyle/>
        <a:p>
          <a:r>
            <a:rPr lang="en-US" sz="2400" dirty="0"/>
            <a:t>I need a model that will predict YES to customers who are observed YES with high accuracy</a:t>
          </a:r>
        </a:p>
      </dgm:t>
    </dgm:pt>
    <dgm:pt modelId="{C98960B0-AC98-4918-8E50-437C1A370BB0}" type="parTrans" cxnId="{2DB2F368-2861-44C8-9A91-5A77546998C3}">
      <dgm:prSet/>
      <dgm:spPr/>
      <dgm:t>
        <a:bodyPr/>
        <a:lstStyle/>
        <a:p>
          <a:endParaRPr lang="en-US"/>
        </a:p>
      </dgm:t>
    </dgm:pt>
    <dgm:pt modelId="{FBF31487-95FF-4F01-8F20-C495EFCEF73A}" type="sibTrans" cxnId="{2DB2F368-2861-44C8-9A91-5A77546998C3}">
      <dgm:prSet/>
      <dgm:spPr/>
      <dgm:t>
        <a:bodyPr/>
        <a:lstStyle/>
        <a:p>
          <a:endParaRPr lang="en-US"/>
        </a:p>
      </dgm:t>
    </dgm:pt>
    <dgm:pt modelId="{687AB9C1-38B5-4A04-A6A6-3B67D31E8F12}">
      <dgm:prSet phldrT="[Text]" custT="1"/>
      <dgm:spPr>
        <a:solidFill>
          <a:srgbClr val="094BB7"/>
        </a:solidFill>
      </dgm:spPr>
      <dgm:t>
        <a:bodyPr/>
        <a:lstStyle/>
        <a:p>
          <a:r>
            <a:rPr lang="en-US" sz="2400" dirty="0"/>
            <a:t>Push the percent of True Positive up</a:t>
          </a:r>
        </a:p>
      </dgm:t>
    </dgm:pt>
    <dgm:pt modelId="{87765DEE-3902-4185-A2A4-D3D4986F7776}" type="parTrans" cxnId="{BCB99FE5-7CE6-4427-869E-773184BB01B5}">
      <dgm:prSet/>
      <dgm:spPr/>
      <dgm:t>
        <a:bodyPr/>
        <a:lstStyle/>
        <a:p>
          <a:endParaRPr lang="en-US"/>
        </a:p>
      </dgm:t>
    </dgm:pt>
    <dgm:pt modelId="{826D893F-512B-4866-A644-57AF6534B316}" type="sibTrans" cxnId="{BCB99FE5-7CE6-4427-869E-773184BB01B5}">
      <dgm:prSet/>
      <dgm:spPr/>
      <dgm:t>
        <a:bodyPr/>
        <a:lstStyle/>
        <a:p>
          <a:endParaRPr lang="en-US"/>
        </a:p>
      </dgm:t>
    </dgm:pt>
    <dgm:pt modelId="{4E05976C-D6E3-434E-88C2-C2A182C1A559}">
      <dgm:prSet phldrT="[Text]" custT="1"/>
      <dgm:spPr>
        <a:solidFill>
          <a:srgbClr val="094BB7"/>
        </a:solidFill>
      </dgm:spPr>
      <dgm:t>
        <a:bodyPr/>
        <a:lstStyle/>
        <a:p>
          <a:r>
            <a:rPr lang="en-US" sz="2400" dirty="0"/>
            <a:t>Keep the percent of False Positive under control</a:t>
          </a:r>
        </a:p>
      </dgm:t>
    </dgm:pt>
    <dgm:pt modelId="{CC06E8BC-8590-49D9-81E7-9B5DE363DDB4}" type="parTrans" cxnId="{A31235E0-C9FF-4DBC-9FAE-EAA431242510}">
      <dgm:prSet/>
      <dgm:spPr/>
      <dgm:t>
        <a:bodyPr/>
        <a:lstStyle/>
        <a:p>
          <a:endParaRPr lang="en-US"/>
        </a:p>
      </dgm:t>
    </dgm:pt>
    <dgm:pt modelId="{C648CDE9-6616-459C-8F79-3D5021376E9A}" type="sibTrans" cxnId="{A31235E0-C9FF-4DBC-9FAE-EAA431242510}">
      <dgm:prSet/>
      <dgm:spPr/>
      <dgm:t>
        <a:bodyPr/>
        <a:lstStyle/>
        <a:p>
          <a:endParaRPr lang="en-US"/>
        </a:p>
      </dgm:t>
    </dgm:pt>
    <dgm:pt modelId="{0C360F70-321C-430B-B658-0F3D764B5AF2}">
      <dgm:prSet phldrT="[Text]"/>
      <dgm:spPr/>
      <dgm:t>
        <a:bodyPr/>
        <a:lstStyle/>
        <a:p>
          <a:r>
            <a:rPr lang="en-US" dirty="0"/>
            <a:t>I am not too concerned about the accuracy of the predictions to the “NO” customers </a:t>
          </a:r>
        </a:p>
      </dgm:t>
    </dgm:pt>
    <dgm:pt modelId="{7B9A4AC4-4DC0-4B74-8FCA-30CC0643F644}" type="parTrans" cxnId="{5BF861AC-3A7F-47BB-8C5C-C9B5EB14EA97}">
      <dgm:prSet/>
      <dgm:spPr/>
      <dgm:t>
        <a:bodyPr/>
        <a:lstStyle/>
        <a:p>
          <a:endParaRPr lang="en-US"/>
        </a:p>
      </dgm:t>
    </dgm:pt>
    <dgm:pt modelId="{96739D16-D816-488C-8A99-666BD169BBC9}" type="sibTrans" cxnId="{5BF861AC-3A7F-47BB-8C5C-C9B5EB14EA97}">
      <dgm:prSet/>
      <dgm:spPr/>
      <dgm:t>
        <a:bodyPr/>
        <a:lstStyle/>
        <a:p>
          <a:endParaRPr lang="en-US"/>
        </a:p>
      </dgm:t>
    </dgm:pt>
    <dgm:pt modelId="{49D7DCBB-3ABB-40A6-AFCE-B6DB3CDB3868}">
      <dgm:prSet phldrT="[Text]" custT="1"/>
      <dgm:spPr>
        <a:solidFill>
          <a:srgbClr val="094BB7"/>
        </a:solidFill>
      </dgm:spPr>
      <dgm:t>
        <a:bodyPr/>
        <a:lstStyle/>
        <a:p>
          <a:r>
            <a:rPr lang="en-US" sz="2400" dirty="0"/>
            <a:t>Do not worry about the True Negative</a:t>
          </a:r>
        </a:p>
      </dgm:t>
    </dgm:pt>
    <dgm:pt modelId="{970DC422-0C12-4307-A6B6-6D73AAFA5B74}" type="parTrans" cxnId="{5CF32949-0130-4C9D-BBE8-00F72E30396E}">
      <dgm:prSet/>
      <dgm:spPr/>
      <dgm:t>
        <a:bodyPr/>
        <a:lstStyle/>
        <a:p>
          <a:endParaRPr lang="en-US"/>
        </a:p>
      </dgm:t>
    </dgm:pt>
    <dgm:pt modelId="{70342304-8FB8-44BD-8A0C-F667C4F82106}" type="sibTrans" cxnId="{5CF32949-0130-4C9D-BBE8-00F72E30396E}">
      <dgm:prSet/>
      <dgm:spPr/>
      <dgm:t>
        <a:bodyPr/>
        <a:lstStyle/>
        <a:p>
          <a:endParaRPr lang="en-US"/>
        </a:p>
      </dgm:t>
    </dgm:pt>
    <dgm:pt modelId="{F339C11D-EFB6-4038-BD5E-B663128A82BB}" type="pres">
      <dgm:prSet presAssocID="{D0EDC66D-8362-4BC5-A8DF-F80D016FA6BB}" presName="Name0" presStyleCnt="0">
        <dgm:presLayoutVars>
          <dgm:chPref val="1"/>
          <dgm:dir/>
          <dgm:animOne val="branch"/>
          <dgm:animLvl val="lvl"/>
          <dgm:resizeHandles/>
        </dgm:presLayoutVars>
      </dgm:prSet>
      <dgm:spPr/>
    </dgm:pt>
    <dgm:pt modelId="{92A3D62E-5CE0-4EA8-A430-55BB892AF2C3}" type="pres">
      <dgm:prSet presAssocID="{CEA0726F-896D-4A94-80A7-64428F2C1572}" presName="vertOne" presStyleCnt="0"/>
      <dgm:spPr/>
    </dgm:pt>
    <dgm:pt modelId="{2FE8DBAC-02D6-47AE-BB0D-0A18A18D8490}" type="pres">
      <dgm:prSet presAssocID="{CEA0726F-896D-4A94-80A7-64428F2C1572}" presName="txOne" presStyleLbl="node0" presStyleIdx="0" presStyleCnt="1">
        <dgm:presLayoutVars>
          <dgm:chPref val="3"/>
        </dgm:presLayoutVars>
      </dgm:prSet>
      <dgm:spPr/>
    </dgm:pt>
    <dgm:pt modelId="{7D2093CE-43DD-449F-8A3C-A95BA4C3A46B}" type="pres">
      <dgm:prSet presAssocID="{CEA0726F-896D-4A94-80A7-64428F2C1572}" presName="parTransOne" presStyleCnt="0"/>
      <dgm:spPr/>
    </dgm:pt>
    <dgm:pt modelId="{1B50207B-FDC6-403F-935E-357D16985422}" type="pres">
      <dgm:prSet presAssocID="{CEA0726F-896D-4A94-80A7-64428F2C1572}" presName="horzOne" presStyleCnt="0"/>
      <dgm:spPr/>
    </dgm:pt>
    <dgm:pt modelId="{B459A8E4-BFDA-4A39-B2B0-63FDAB5D3E08}" type="pres">
      <dgm:prSet presAssocID="{A5C73E21-F076-42BF-B699-8277B5E0B1A6}" presName="vertTwo" presStyleCnt="0"/>
      <dgm:spPr/>
    </dgm:pt>
    <dgm:pt modelId="{E4DB7E2A-157A-43D8-A4B3-FB93230A6DD4}" type="pres">
      <dgm:prSet presAssocID="{A5C73E21-F076-42BF-B699-8277B5E0B1A6}" presName="txTwo" presStyleLbl="node2" presStyleIdx="0" presStyleCnt="2">
        <dgm:presLayoutVars>
          <dgm:chPref val="3"/>
        </dgm:presLayoutVars>
      </dgm:prSet>
      <dgm:spPr/>
    </dgm:pt>
    <dgm:pt modelId="{67852557-8B9E-4B56-93B6-FCE218FDF5ED}" type="pres">
      <dgm:prSet presAssocID="{A5C73E21-F076-42BF-B699-8277B5E0B1A6}" presName="parTransTwo" presStyleCnt="0"/>
      <dgm:spPr/>
    </dgm:pt>
    <dgm:pt modelId="{0A23914B-FBBD-46CE-99D5-C1FE712EF4EB}" type="pres">
      <dgm:prSet presAssocID="{A5C73E21-F076-42BF-B699-8277B5E0B1A6}" presName="horzTwo" presStyleCnt="0"/>
      <dgm:spPr/>
    </dgm:pt>
    <dgm:pt modelId="{395A06F5-B745-44AC-82F4-57D123AD3BBB}" type="pres">
      <dgm:prSet presAssocID="{687AB9C1-38B5-4A04-A6A6-3B67D31E8F12}" presName="vertThree" presStyleCnt="0"/>
      <dgm:spPr/>
    </dgm:pt>
    <dgm:pt modelId="{C0AC180C-6368-424F-B7EA-EFD750AE10A6}" type="pres">
      <dgm:prSet presAssocID="{687AB9C1-38B5-4A04-A6A6-3B67D31E8F12}" presName="txThree" presStyleLbl="node3" presStyleIdx="0" presStyleCnt="3">
        <dgm:presLayoutVars>
          <dgm:chPref val="3"/>
        </dgm:presLayoutVars>
      </dgm:prSet>
      <dgm:spPr/>
    </dgm:pt>
    <dgm:pt modelId="{7ABADF46-CCB0-4E1A-97CA-33C26DCEC435}" type="pres">
      <dgm:prSet presAssocID="{687AB9C1-38B5-4A04-A6A6-3B67D31E8F12}" presName="horzThree" presStyleCnt="0"/>
      <dgm:spPr/>
    </dgm:pt>
    <dgm:pt modelId="{5327F6E2-9A2D-4191-93FF-4FF2AEF19647}" type="pres">
      <dgm:prSet presAssocID="{826D893F-512B-4866-A644-57AF6534B316}" presName="sibSpaceThree" presStyleCnt="0"/>
      <dgm:spPr/>
    </dgm:pt>
    <dgm:pt modelId="{7823FFA9-921A-44F9-A567-01096AB6D44E}" type="pres">
      <dgm:prSet presAssocID="{4E05976C-D6E3-434E-88C2-C2A182C1A559}" presName="vertThree" presStyleCnt="0"/>
      <dgm:spPr/>
    </dgm:pt>
    <dgm:pt modelId="{061A50ED-CC61-4A1B-9604-32C313B14F21}" type="pres">
      <dgm:prSet presAssocID="{4E05976C-D6E3-434E-88C2-C2A182C1A559}" presName="txThree" presStyleLbl="node3" presStyleIdx="1" presStyleCnt="3">
        <dgm:presLayoutVars>
          <dgm:chPref val="3"/>
        </dgm:presLayoutVars>
      </dgm:prSet>
      <dgm:spPr/>
    </dgm:pt>
    <dgm:pt modelId="{A6001A8D-D140-445D-B993-ED5D0F627D8E}" type="pres">
      <dgm:prSet presAssocID="{4E05976C-D6E3-434E-88C2-C2A182C1A559}" presName="horzThree" presStyleCnt="0"/>
      <dgm:spPr/>
    </dgm:pt>
    <dgm:pt modelId="{FC3702A9-FAD9-4177-A25B-A976F6EA5A0A}" type="pres">
      <dgm:prSet presAssocID="{FBF31487-95FF-4F01-8F20-C495EFCEF73A}" presName="sibSpaceTwo" presStyleCnt="0"/>
      <dgm:spPr/>
    </dgm:pt>
    <dgm:pt modelId="{17668443-C40D-45D4-9DA4-8FB7E0AEB27F}" type="pres">
      <dgm:prSet presAssocID="{0C360F70-321C-430B-B658-0F3D764B5AF2}" presName="vertTwo" presStyleCnt="0"/>
      <dgm:spPr/>
    </dgm:pt>
    <dgm:pt modelId="{9D9DBC22-2082-4647-A48F-560DBA936674}" type="pres">
      <dgm:prSet presAssocID="{0C360F70-321C-430B-B658-0F3D764B5AF2}" presName="txTwo" presStyleLbl="node2" presStyleIdx="1" presStyleCnt="2">
        <dgm:presLayoutVars>
          <dgm:chPref val="3"/>
        </dgm:presLayoutVars>
      </dgm:prSet>
      <dgm:spPr/>
    </dgm:pt>
    <dgm:pt modelId="{8A3B5CF9-C383-4881-ADEE-53F4015C8C15}" type="pres">
      <dgm:prSet presAssocID="{0C360F70-321C-430B-B658-0F3D764B5AF2}" presName="parTransTwo" presStyleCnt="0"/>
      <dgm:spPr/>
    </dgm:pt>
    <dgm:pt modelId="{2C1D86BD-6A52-4CB6-8900-B30A8902BDC7}" type="pres">
      <dgm:prSet presAssocID="{0C360F70-321C-430B-B658-0F3D764B5AF2}" presName="horzTwo" presStyleCnt="0"/>
      <dgm:spPr/>
    </dgm:pt>
    <dgm:pt modelId="{E2E90260-F7F6-44AA-B6B3-609E396BE25B}" type="pres">
      <dgm:prSet presAssocID="{49D7DCBB-3ABB-40A6-AFCE-B6DB3CDB3868}" presName="vertThree" presStyleCnt="0"/>
      <dgm:spPr/>
    </dgm:pt>
    <dgm:pt modelId="{2533C138-E3AF-4577-8183-5CD76E3785F4}" type="pres">
      <dgm:prSet presAssocID="{49D7DCBB-3ABB-40A6-AFCE-B6DB3CDB3868}" presName="txThree" presStyleLbl="node3" presStyleIdx="2" presStyleCnt="3">
        <dgm:presLayoutVars>
          <dgm:chPref val="3"/>
        </dgm:presLayoutVars>
      </dgm:prSet>
      <dgm:spPr/>
    </dgm:pt>
    <dgm:pt modelId="{A5D6CC12-586A-4094-ACB5-CCC5A139F0C4}" type="pres">
      <dgm:prSet presAssocID="{49D7DCBB-3ABB-40A6-AFCE-B6DB3CDB3868}" presName="horzThree" presStyleCnt="0"/>
      <dgm:spPr/>
    </dgm:pt>
  </dgm:ptLst>
  <dgm:cxnLst>
    <dgm:cxn modelId="{31BA0E24-1B8C-4B2D-B9A4-E3C00C29973F}" type="presOf" srcId="{CEA0726F-896D-4A94-80A7-64428F2C1572}" destId="{2FE8DBAC-02D6-47AE-BB0D-0A18A18D8490}" srcOrd="0" destOrd="0" presId="urn:microsoft.com/office/officeart/2005/8/layout/hierarchy4"/>
    <dgm:cxn modelId="{72D8695F-E417-409C-A83B-120731EFC20A}" type="presOf" srcId="{A5C73E21-F076-42BF-B699-8277B5E0B1A6}" destId="{E4DB7E2A-157A-43D8-A4B3-FB93230A6DD4}" srcOrd="0" destOrd="0" presId="urn:microsoft.com/office/officeart/2005/8/layout/hierarchy4"/>
    <dgm:cxn modelId="{0691A660-C6BB-4B83-9EF0-D89AD9928D51}" srcId="{D0EDC66D-8362-4BC5-A8DF-F80D016FA6BB}" destId="{CEA0726F-896D-4A94-80A7-64428F2C1572}" srcOrd="0" destOrd="0" parTransId="{6C9AB7D7-A407-45AC-86D4-714E1EF09270}" sibTransId="{4EC2C956-EE3B-4268-9DD2-12C54D258A74}"/>
    <dgm:cxn modelId="{2DB2F368-2861-44C8-9A91-5A77546998C3}" srcId="{CEA0726F-896D-4A94-80A7-64428F2C1572}" destId="{A5C73E21-F076-42BF-B699-8277B5E0B1A6}" srcOrd="0" destOrd="0" parTransId="{C98960B0-AC98-4918-8E50-437C1A370BB0}" sibTransId="{FBF31487-95FF-4F01-8F20-C495EFCEF73A}"/>
    <dgm:cxn modelId="{5CF32949-0130-4C9D-BBE8-00F72E30396E}" srcId="{0C360F70-321C-430B-B658-0F3D764B5AF2}" destId="{49D7DCBB-3ABB-40A6-AFCE-B6DB3CDB3868}" srcOrd="0" destOrd="0" parTransId="{970DC422-0C12-4307-A6B6-6D73AAFA5B74}" sibTransId="{70342304-8FB8-44BD-8A0C-F667C4F82106}"/>
    <dgm:cxn modelId="{93E2186A-8F52-4A9D-AD3C-78B5165860A8}" type="presOf" srcId="{49D7DCBB-3ABB-40A6-AFCE-B6DB3CDB3868}" destId="{2533C138-E3AF-4577-8183-5CD76E3785F4}" srcOrd="0" destOrd="0" presId="urn:microsoft.com/office/officeart/2005/8/layout/hierarchy4"/>
    <dgm:cxn modelId="{A7A81F83-2D6A-430D-BDBB-59ACDCD5C5CF}" type="presOf" srcId="{D0EDC66D-8362-4BC5-A8DF-F80D016FA6BB}" destId="{F339C11D-EFB6-4038-BD5E-B663128A82BB}" srcOrd="0" destOrd="0" presId="urn:microsoft.com/office/officeart/2005/8/layout/hierarchy4"/>
    <dgm:cxn modelId="{A7169FA6-B15F-4AC9-A822-CA7AAC2FEB68}" type="presOf" srcId="{0C360F70-321C-430B-B658-0F3D764B5AF2}" destId="{9D9DBC22-2082-4647-A48F-560DBA936674}" srcOrd="0" destOrd="0" presId="urn:microsoft.com/office/officeart/2005/8/layout/hierarchy4"/>
    <dgm:cxn modelId="{5BF861AC-3A7F-47BB-8C5C-C9B5EB14EA97}" srcId="{CEA0726F-896D-4A94-80A7-64428F2C1572}" destId="{0C360F70-321C-430B-B658-0F3D764B5AF2}" srcOrd="1" destOrd="0" parTransId="{7B9A4AC4-4DC0-4B74-8FCA-30CC0643F644}" sibTransId="{96739D16-D816-488C-8A99-666BD169BBC9}"/>
    <dgm:cxn modelId="{24A832DB-4803-41B7-A1D4-AFFFA7E8B6D2}" type="presOf" srcId="{4E05976C-D6E3-434E-88C2-C2A182C1A559}" destId="{061A50ED-CC61-4A1B-9604-32C313B14F21}" srcOrd="0" destOrd="0" presId="urn:microsoft.com/office/officeart/2005/8/layout/hierarchy4"/>
    <dgm:cxn modelId="{A31235E0-C9FF-4DBC-9FAE-EAA431242510}" srcId="{A5C73E21-F076-42BF-B699-8277B5E0B1A6}" destId="{4E05976C-D6E3-434E-88C2-C2A182C1A559}" srcOrd="1" destOrd="0" parTransId="{CC06E8BC-8590-49D9-81E7-9B5DE363DDB4}" sibTransId="{C648CDE9-6616-459C-8F79-3D5021376E9A}"/>
    <dgm:cxn modelId="{BCB99FE5-7CE6-4427-869E-773184BB01B5}" srcId="{A5C73E21-F076-42BF-B699-8277B5E0B1A6}" destId="{687AB9C1-38B5-4A04-A6A6-3B67D31E8F12}" srcOrd="0" destOrd="0" parTransId="{87765DEE-3902-4185-A2A4-D3D4986F7776}" sibTransId="{826D893F-512B-4866-A644-57AF6534B316}"/>
    <dgm:cxn modelId="{FDA82AF8-4434-4580-AAD6-81EE4998D7F8}" type="presOf" srcId="{687AB9C1-38B5-4A04-A6A6-3B67D31E8F12}" destId="{C0AC180C-6368-424F-B7EA-EFD750AE10A6}" srcOrd="0" destOrd="0" presId="urn:microsoft.com/office/officeart/2005/8/layout/hierarchy4"/>
    <dgm:cxn modelId="{05BE7D50-2CB4-4D9A-A39A-5A7B7251003D}" type="presParOf" srcId="{F339C11D-EFB6-4038-BD5E-B663128A82BB}" destId="{92A3D62E-5CE0-4EA8-A430-55BB892AF2C3}" srcOrd="0" destOrd="0" presId="urn:microsoft.com/office/officeart/2005/8/layout/hierarchy4"/>
    <dgm:cxn modelId="{47C0EF46-E087-49A8-BE86-2E9A208BE16C}" type="presParOf" srcId="{92A3D62E-5CE0-4EA8-A430-55BB892AF2C3}" destId="{2FE8DBAC-02D6-47AE-BB0D-0A18A18D8490}" srcOrd="0" destOrd="0" presId="urn:microsoft.com/office/officeart/2005/8/layout/hierarchy4"/>
    <dgm:cxn modelId="{A1C851D7-7EF1-484C-A9F7-8C21B614CA1B}" type="presParOf" srcId="{92A3D62E-5CE0-4EA8-A430-55BB892AF2C3}" destId="{7D2093CE-43DD-449F-8A3C-A95BA4C3A46B}" srcOrd="1" destOrd="0" presId="urn:microsoft.com/office/officeart/2005/8/layout/hierarchy4"/>
    <dgm:cxn modelId="{1BEAA8AF-5D9B-4D60-A3DA-88E994B2D878}" type="presParOf" srcId="{92A3D62E-5CE0-4EA8-A430-55BB892AF2C3}" destId="{1B50207B-FDC6-403F-935E-357D16985422}" srcOrd="2" destOrd="0" presId="urn:microsoft.com/office/officeart/2005/8/layout/hierarchy4"/>
    <dgm:cxn modelId="{7523666E-74F7-4265-A286-A2FE6BF86204}" type="presParOf" srcId="{1B50207B-FDC6-403F-935E-357D16985422}" destId="{B459A8E4-BFDA-4A39-B2B0-63FDAB5D3E08}" srcOrd="0" destOrd="0" presId="urn:microsoft.com/office/officeart/2005/8/layout/hierarchy4"/>
    <dgm:cxn modelId="{CB169521-D660-450D-8F3A-958B21051062}" type="presParOf" srcId="{B459A8E4-BFDA-4A39-B2B0-63FDAB5D3E08}" destId="{E4DB7E2A-157A-43D8-A4B3-FB93230A6DD4}" srcOrd="0" destOrd="0" presId="urn:microsoft.com/office/officeart/2005/8/layout/hierarchy4"/>
    <dgm:cxn modelId="{B80D33E0-B54C-488B-A179-816DEA61AD5E}" type="presParOf" srcId="{B459A8E4-BFDA-4A39-B2B0-63FDAB5D3E08}" destId="{67852557-8B9E-4B56-93B6-FCE218FDF5ED}" srcOrd="1" destOrd="0" presId="urn:microsoft.com/office/officeart/2005/8/layout/hierarchy4"/>
    <dgm:cxn modelId="{9617BD05-2202-4055-B537-2D0C1CDE3A5A}" type="presParOf" srcId="{B459A8E4-BFDA-4A39-B2B0-63FDAB5D3E08}" destId="{0A23914B-FBBD-46CE-99D5-C1FE712EF4EB}" srcOrd="2" destOrd="0" presId="urn:microsoft.com/office/officeart/2005/8/layout/hierarchy4"/>
    <dgm:cxn modelId="{5BB0011E-54F5-4423-B368-E6F8E61234CB}" type="presParOf" srcId="{0A23914B-FBBD-46CE-99D5-C1FE712EF4EB}" destId="{395A06F5-B745-44AC-82F4-57D123AD3BBB}" srcOrd="0" destOrd="0" presId="urn:microsoft.com/office/officeart/2005/8/layout/hierarchy4"/>
    <dgm:cxn modelId="{25A4F211-F794-4E47-B116-B2C961BC1C38}" type="presParOf" srcId="{395A06F5-B745-44AC-82F4-57D123AD3BBB}" destId="{C0AC180C-6368-424F-B7EA-EFD750AE10A6}" srcOrd="0" destOrd="0" presId="urn:microsoft.com/office/officeart/2005/8/layout/hierarchy4"/>
    <dgm:cxn modelId="{325BD0A1-F7A7-4922-9157-A5064AC8F417}" type="presParOf" srcId="{395A06F5-B745-44AC-82F4-57D123AD3BBB}" destId="{7ABADF46-CCB0-4E1A-97CA-33C26DCEC435}" srcOrd="1" destOrd="0" presId="urn:microsoft.com/office/officeart/2005/8/layout/hierarchy4"/>
    <dgm:cxn modelId="{484866F0-312D-499D-951E-ADC630059CD0}" type="presParOf" srcId="{0A23914B-FBBD-46CE-99D5-C1FE712EF4EB}" destId="{5327F6E2-9A2D-4191-93FF-4FF2AEF19647}" srcOrd="1" destOrd="0" presId="urn:microsoft.com/office/officeart/2005/8/layout/hierarchy4"/>
    <dgm:cxn modelId="{E5B4C0B8-EBC9-40BD-82E2-9E2E5448EED3}" type="presParOf" srcId="{0A23914B-FBBD-46CE-99D5-C1FE712EF4EB}" destId="{7823FFA9-921A-44F9-A567-01096AB6D44E}" srcOrd="2" destOrd="0" presId="urn:microsoft.com/office/officeart/2005/8/layout/hierarchy4"/>
    <dgm:cxn modelId="{A46FE5A5-A7CF-4F17-90C6-C05FCCA203E3}" type="presParOf" srcId="{7823FFA9-921A-44F9-A567-01096AB6D44E}" destId="{061A50ED-CC61-4A1B-9604-32C313B14F21}" srcOrd="0" destOrd="0" presId="urn:microsoft.com/office/officeart/2005/8/layout/hierarchy4"/>
    <dgm:cxn modelId="{E176D719-E45A-4A3E-9232-2A1C765E757B}" type="presParOf" srcId="{7823FFA9-921A-44F9-A567-01096AB6D44E}" destId="{A6001A8D-D140-445D-B993-ED5D0F627D8E}" srcOrd="1" destOrd="0" presId="urn:microsoft.com/office/officeart/2005/8/layout/hierarchy4"/>
    <dgm:cxn modelId="{45C36BA7-B7D7-46F6-AF4F-964BA42638E6}" type="presParOf" srcId="{1B50207B-FDC6-403F-935E-357D16985422}" destId="{FC3702A9-FAD9-4177-A25B-A976F6EA5A0A}" srcOrd="1" destOrd="0" presId="urn:microsoft.com/office/officeart/2005/8/layout/hierarchy4"/>
    <dgm:cxn modelId="{2B5A71EF-106F-4064-9699-A97CAD4BA4EF}" type="presParOf" srcId="{1B50207B-FDC6-403F-935E-357D16985422}" destId="{17668443-C40D-45D4-9DA4-8FB7E0AEB27F}" srcOrd="2" destOrd="0" presId="urn:microsoft.com/office/officeart/2005/8/layout/hierarchy4"/>
    <dgm:cxn modelId="{274924C7-ACFA-4AB6-AB67-6FC3AE53EB45}" type="presParOf" srcId="{17668443-C40D-45D4-9DA4-8FB7E0AEB27F}" destId="{9D9DBC22-2082-4647-A48F-560DBA936674}" srcOrd="0" destOrd="0" presId="urn:microsoft.com/office/officeart/2005/8/layout/hierarchy4"/>
    <dgm:cxn modelId="{0B95306E-64A0-40C2-876F-5A1FE1572A4E}" type="presParOf" srcId="{17668443-C40D-45D4-9DA4-8FB7E0AEB27F}" destId="{8A3B5CF9-C383-4881-ADEE-53F4015C8C15}" srcOrd="1" destOrd="0" presId="urn:microsoft.com/office/officeart/2005/8/layout/hierarchy4"/>
    <dgm:cxn modelId="{B98C9C28-040A-4DCC-858F-0D615DF1CB59}" type="presParOf" srcId="{17668443-C40D-45D4-9DA4-8FB7E0AEB27F}" destId="{2C1D86BD-6A52-4CB6-8900-B30A8902BDC7}" srcOrd="2" destOrd="0" presId="urn:microsoft.com/office/officeart/2005/8/layout/hierarchy4"/>
    <dgm:cxn modelId="{1C868C46-7FE4-4339-9AAB-E8F1B0C340DD}" type="presParOf" srcId="{2C1D86BD-6A52-4CB6-8900-B30A8902BDC7}" destId="{E2E90260-F7F6-44AA-B6B3-609E396BE25B}" srcOrd="0" destOrd="0" presId="urn:microsoft.com/office/officeart/2005/8/layout/hierarchy4"/>
    <dgm:cxn modelId="{1B311794-FEC4-44A5-9654-B90D6297F289}" type="presParOf" srcId="{E2E90260-F7F6-44AA-B6B3-609E396BE25B}" destId="{2533C138-E3AF-4577-8183-5CD76E3785F4}" srcOrd="0" destOrd="0" presId="urn:microsoft.com/office/officeart/2005/8/layout/hierarchy4"/>
    <dgm:cxn modelId="{0834DF16-6DA5-4D27-95BD-E0128A404C4C}" type="presParOf" srcId="{E2E90260-F7F6-44AA-B6B3-609E396BE25B}" destId="{A5D6CC12-586A-4094-ACB5-CCC5A139F0C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B459EB8-6A30-46E2-9AFA-780C29614991}"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9875BBEE-EF15-497D-B250-A85915F384E3}">
      <dgm:prSet phldrT="[Text]"/>
      <dgm:spPr/>
      <dgm:t>
        <a:bodyPr/>
        <a:lstStyle/>
        <a:p>
          <a:r>
            <a:rPr lang="en-US" b="1"/>
            <a:t>Find Thresholds</a:t>
          </a:r>
          <a:endParaRPr lang="en-US" b="1" dirty="0"/>
        </a:p>
      </dgm:t>
    </dgm:pt>
    <dgm:pt modelId="{4E5A9BB8-1D5F-48B6-90BB-C3A12E94DDFF}" type="parTrans" cxnId="{34F7FB0D-DD00-4917-81E8-35A09E11F37F}">
      <dgm:prSet/>
      <dgm:spPr/>
      <dgm:t>
        <a:bodyPr/>
        <a:lstStyle/>
        <a:p>
          <a:endParaRPr lang="en-US"/>
        </a:p>
      </dgm:t>
    </dgm:pt>
    <dgm:pt modelId="{117CF388-A457-4625-84DD-1E1CC68FE002}" type="sibTrans" cxnId="{34F7FB0D-DD00-4917-81E8-35A09E11F37F}">
      <dgm:prSet/>
      <dgm:spPr/>
      <dgm:t>
        <a:bodyPr/>
        <a:lstStyle/>
        <a:p>
          <a:endParaRPr lang="en-US"/>
        </a:p>
      </dgm:t>
    </dgm:pt>
    <dgm:pt modelId="{F6D7CF4C-2D6C-46D0-899C-7AA8FD2D3ED5}">
      <dgm:prSet phldrT="[Text]"/>
      <dgm:spPr/>
      <dgm:t>
        <a:bodyPr/>
        <a:lstStyle/>
        <a:p>
          <a:r>
            <a:rPr lang="en-US" dirty="0"/>
            <a:t>Create a set of distinct values from the predicted event probabilities</a:t>
          </a:r>
        </a:p>
      </dgm:t>
    </dgm:pt>
    <dgm:pt modelId="{EF1022D6-A983-4398-85C2-AFCE92D1E1E0}" type="parTrans" cxnId="{DFDD31A4-97DF-46B4-AF93-49BEA8FC353A}">
      <dgm:prSet/>
      <dgm:spPr/>
      <dgm:t>
        <a:bodyPr/>
        <a:lstStyle/>
        <a:p>
          <a:endParaRPr lang="en-US"/>
        </a:p>
      </dgm:t>
    </dgm:pt>
    <dgm:pt modelId="{195D3A81-569B-45B5-B24D-C6A374626866}" type="sibTrans" cxnId="{DFDD31A4-97DF-46B4-AF93-49BEA8FC353A}">
      <dgm:prSet/>
      <dgm:spPr/>
      <dgm:t>
        <a:bodyPr/>
        <a:lstStyle/>
        <a:p>
          <a:endParaRPr lang="en-US"/>
        </a:p>
      </dgm:t>
    </dgm:pt>
    <dgm:pt modelId="{F1EB9BEA-2E1D-4FA1-BF1B-6E0E2A3D56BF}">
      <dgm:prSet phldrT="[Text]"/>
      <dgm:spPr/>
      <dgm:t>
        <a:bodyPr/>
        <a:lstStyle/>
        <a:p>
          <a:r>
            <a:rPr lang="en-US" b="1" dirty="0"/>
            <a:t>Assign Event</a:t>
          </a:r>
        </a:p>
      </dgm:t>
    </dgm:pt>
    <dgm:pt modelId="{26EE4F1F-75C2-4167-A2E9-5BE373C8C72E}" type="parTrans" cxnId="{6313292A-ACD8-4F00-8E4B-C52002D16095}">
      <dgm:prSet/>
      <dgm:spPr/>
      <dgm:t>
        <a:bodyPr/>
        <a:lstStyle/>
        <a:p>
          <a:endParaRPr lang="en-US"/>
        </a:p>
      </dgm:t>
    </dgm:pt>
    <dgm:pt modelId="{67A34C39-5A7D-4447-BB75-19E43D94393B}" type="sibTrans" cxnId="{6313292A-ACD8-4F00-8E4B-C52002D16095}">
      <dgm:prSet/>
      <dgm:spPr/>
      <dgm:t>
        <a:bodyPr/>
        <a:lstStyle/>
        <a:p>
          <a:endParaRPr lang="en-US"/>
        </a:p>
      </dgm:t>
    </dgm:pt>
    <dgm:pt modelId="{820DA6CD-1D44-4D95-8C53-C88712A6849C}">
      <dgm:prSet phldrT="[Text]"/>
      <dgm:spPr/>
      <dgm:t>
        <a:bodyPr/>
        <a:lstStyle/>
        <a:p>
          <a:r>
            <a:rPr lang="en-US" dirty="0"/>
            <a:t>Use each element of this set as a threshold to assign each observation into Predicted Event and Predicted Non-Event</a:t>
          </a:r>
        </a:p>
      </dgm:t>
    </dgm:pt>
    <dgm:pt modelId="{4C257DE2-C70A-429B-873A-91D17D18E548}" type="parTrans" cxnId="{FF6F1698-56B5-4D5B-9248-FAF5460A4446}">
      <dgm:prSet/>
      <dgm:spPr/>
      <dgm:t>
        <a:bodyPr/>
        <a:lstStyle/>
        <a:p>
          <a:endParaRPr lang="en-US"/>
        </a:p>
      </dgm:t>
    </dgm:pt>
    <dgm:pt modelId="{54F5C499-C5B6-4E7F-B4F6-4ECDE449031A}" type="sibTrans" cxnId="{FF6F1698-56B5-4D5B-9248-FAF5460A4446}">
      <dgm:prSet/>
      <dgm:spPr/>
      <dgm:t>
        <a:bodyPr/>
        <a:lstStyle/>
        <a:p>
          <a:endParaRPr lang="en-US"/>
        </a:p>
      </dgm:t>
    </dgm:pt>
    <dgm:pt modelId="{757CB466-C22D-497B-940C-3D2AE0E92C95}">
      <dgm:prSet phldrT="[Text]"/>
      <dgm:spPr/>
      <dgm:t>
        <a:bodyPr/>
        <a:lstStyle/>
        <a:p>
          <a:r>
            <a:rPr lang="en-US" b="1" dirty="0"/>
            <a:t>Calculate Coordinates</a:t>
          </a:r>
        </a:p>
      </dgm:t>
    </dgm:pt>
    <dgm:pt modelId="{34B97BE7-D5AE-495D-B04B-71F96935475B}" type="parTrans" cxnId="{93D02B8B-6A65-408E-A136-3A9B3456CFE0}">
      <dgm:prSet/>
      <dgm:spPr/>
      <dgm:t>
        <a:bodyPr/>
        <a:lstStyle/>
        <a:p>
          <a:endParaRPr lang="en-US"/>
        </a:p>
      </dgm:t>
    </dgm:pt>
    <dgm:pt modelId="{95E389F1-9528-463A-9D61-9AE843A4206D}" type="sibTrans" cxnId="{93D02B8B-6A65-408E-A136-3A9B3456CFE0}">
      <dgm:prSet/>
      <dgm:spPr/>
      <dgm:t>
        <a:bodyPr/>
        <a:lstStyle/>
        <a:p>
          <a:endParaRPr lang="en-US"/>
        </a:p>
      </dgm:t>
    </dgm:pt>
    <dgm:pt modelId="{2E4C444E-2DBB-431A-A2B7-FF4277B2F940}">
      <dgm:prSet phldrT="[Text]"/>
      <dgm:spPr/>
      <dgm:t>
        <a:bodyPr/>
        <a:lstStyle/>
        <a:p>
          <a:r>
            <a:rPr lang="en-US" dirty="0"/>
            <a:t>Horizontal Axis: Sensitivity = (D / (C + D))</a:t>
          </a:r>
        </a:p>
      </dgm:t>
    </dgm:pt>
    <dgm:pt modelId="{DEE81EAE-DEE7-40A4-8805-FF89A96B3336}" type="parTrans" cxnId="{D716B3B9-D29D-439B-8504-1B7C0035C691}">
      <dgm:prSet/>
      <dgm:spPr/>
      <dgm:t>
        <a:bodyPr/>
        <a:lstStyle/>
        <a:p>
          <a:endParaRPr lang="en-US"/>
        </a:p>
      </dgm:t>
    </dgm:pt>
    <dgm:pt modelId="{461B35F7-5CF9-4A75-A729-6F399B9BE885}" type="sibTrans" cxnId="{D716B3B9-D29D-439B-8504-1B7C0035C691}">
      <dgm:prSet/>
      <dgm:spPr/>
      <dgm:t>
        <a:bodyPr/>
        <a:lstStyle/>
        <a:p>
          <a:endParaRPr lang="en-US"/>
        </a:p>
      </dgm:t>
    </dgm:pt>
    <dgm:pt modelId="{5F8693F7-F55C-4CD5-AD52-D20DB114BACA}">
      <dgm:prSet/>
      <dgm:spPr/>
      <dgm:t>
        <a:bodyPr/>
        <a:lstStyle/>
        <a:p>
          <a:r>
            <a:rPr lang="en-US" dirty="0"/>
            <a:t>Assign an observation Predicted Event if Predicted Event Probability </a:t>
          </a:r>
          <a:r>
            <a:rPr lang="en-US" dirty="0">
              <a:sym typeface="Symbol MT" panose="05050102010706020507" pitchFamily="18" charset="2"/>
            </a:rPr>
            <a:t></a:t>
          </a:r>
          <a:r>
            <a:rPr lang="en-US" dirty="0"/>
            <a:t> Threshold</a:t>
          </a:r>
        </a:p>
      </dgm:t>
    </dgm:pt>
    <dgm:pt modelId="{F870E235-60C0-4F84-BD08-C122B4ED7F1B}" type="parTrans" cxnId="{0F95C3BB-74E3-43BC-B03B-D852DADFC3E3}">
      <dgm:prSet/>
      <dgm:spPr/>
      <dgm:t>
        <a:bodyPr/>
        <a:lstStyle/>
        <a:p>
          <a:endParaRPr lang="en-US"/>
        </a:p>
      </dgm:t>
    </dgm:pt>
    <dgm:pt modelId="{3ED4E66F-222B-426F-B7B4-83792303B7AE}" type="sibTrans" cxnId="{0F95C3BB-74E3-43BC-B03B-D852DADFC3E3}">
      <dgm:prSet/>
      <dgm:spPr/>
      <dgm:t>
        <a:bodyPr/>
        <a:lstStyle/>
        <a:p>
          <a:endParaRPr lang="en-US"/>
        </a:p>
      </dgm:t>
    </dgm:pt>
    <dgm:pt modelId="{AFE713D5-7D32-49C0-BC9E-984F8824C19F}">
      <dgm:prSet phldrT="[Text]"/>
      <dgm:spPr/>
      <dgm:t>
        <a:bodyPr/>
        <a:lstStyle/>
        <a:p>
          <a:r>
            <a:rPr lang="en-US" dirty="0"/>
            <a:t>Vertical Axis: Precision = (D / (B + D))</a:t>
          </a:r>
        </a:p>
      </dgm:t>
    </dgm:pt>
    <dgm:pt modelId="{F7EF1F20-E79A-463B-80BD-30AA129BCFFF}" type="parTrans" cxnId="{247E6F4E-36CF-4CC5-9027-519C7A99FCE4}">
      <dgm:prSet/>
      <dgm:spPr/>
      <dgm:t>
        <a:bodyPr/>
        <a:lstStyle/>
        <a:p>
          <a:endParaRPr lang="en-US"/>
        </a:p>
      </dgm:t>
    </dgm:pt>
    <dgm:pt modelId="{778E2902-3FAA-47C4-976C-A0F74A0AF041}" type="sibTrans" cxnId="{247E6F4E-36CF-4CC5-9027-519C7A99FCE4}">
      <dgm:prSet/>
      <dgm:spPr/>
      <dgm:t>
        <a:bodyPr/>
        <a:lstStyle/>
        <a:p>
          <a:endParaRPr lang="en-US"/>
        </a:p>
      </dgm:t>
    </dgm:pt>
    <dgm:pt modelId="{7EEB397F-3C02-4126-9CE8-F2FEC6D54467}" type="pres">
      <dgm:prSet presAssocID="{DB459EB8-6A30-46E2-9AFA-780C29614991}" presName="linearFlow" presStyleCnt="0">
        <dgm:presLayoutVars>
          <dgm:dir/>
          <dgm:animLvl val="lvl"/>
          <dgm:resizeHandles val="exact"/>
        </dgm:presLayoutVars>
      </dgm:prSet>
      <dgm:spPr/>
    </dgm:pt>
    <dgm:pt modelId="{A9F3187E-5443-405F-B451-D65DF65AF13B}" type="pres">
      <dgm:prSet presAssocID="{9875BBEE-EF15-497D-B250-A85915F384E3}" presName="composite" presStyleCnt="0"/>
      <dgm:spPr/>
    </dgm:pt>
    <dgm:pt modelId="{FCEA14E7-FC78-4C73-B4E2-08E050CE1117}" type="pres">
      <dgm:prSet presAssocID="{9875BBEE-EF15-497D-B250-A85915F384E3}" presName="parentText" presStyleLbl="alignNode1" presStyleIdx="0" presStyleCnt="3">
        <dgm:presLayoutVars>
          <dgm:chMax val="1"/>
          <dgm:bulletEnabled val="1"/>
        </dgm:presLayoutVars>
      </dgm:prSet>
      <dgm:spPr/>
    </dgm:pt>
    <dgm:pt modelId="{CEA7BF69-0C51-45F1-AD99-72D8000C73FA}" type="pres">
      <dgm:prSet presAssocID="{9875BBEE-EF15-497D-B250-A85915F384E3}" presName="descendantText" presStyleLbl="alignAcc1" presStyleIdx="0" presStyleCnt="3">
        <dgm:presLayoutVars>
          <dgm:bulletEnabled val="1"/>
        </dgm:presLayoutVars>
      </dgm:prSet>
      <dgm:spPr/>
    </dgm:pt>
    <dgm:pt modelId="{8440074A-466C-41F9-8D9E-228793D76833}" type="pres">
      <dgm:prSet presAssocID="{117CF388-A457-4625-84DD-1E1CC68FE002}" presName="sp" presStyleCnt="0"/>
      <dgm:spPr/>
    </dgm:pt>
    <dgm:pt modelId="{A975E3CC-027B-4CD7-B442-FFC40A0A6392}" type="pres">
      <dgm:prSet presAssocID="{F1EB9BEA-2E1D-4FA1-BF1B-6E0E2A3D56BF}" presName="composite" presStyleCnt="0"/>
      <dgm:spPr/>
    </dgm:pt>
    <dgm:pt modelId="{15CD81AD-A11E-46B0-8073-8C16596E33AD}" type="pres">
      <dgm:prSet presAssocID="{F1EB9BEA-2E1D-4FA1-BF1B-6E0E2A3D56BF}" presName="parentText" presStyleLbl="alignNode1" presStyleIdx="1" presStyleCnt="3">
        <dgm:presLayoutVars>
          <dgm:chMax val="1"/>
          <dgm:bulletEnabled val="1"/>
        </dgm:presLayoutVars>
      </dgm:prSet>
      <dgm:spPr/>
    </dgm:pt>
    <dgm:pt modelId="{E9BDFA7D-9A7D-4525-8617-8EB8CF087FD3}" type="pres">
      <dgm:prSet presAssocID="{F1EB9BEA-2E1D-4FA1-BF1B-6E0E2A3D56BF}" presName="descendantText" presStyleLbl="alignAcc1" presStyleIdx="1" presStyleCnt="3">
        <dgm:presLayoutVars>
          <dgm:bulletEnabled val="1"/>
        </dgm:presLayoutVars>
      </dgm:prSet>
      <dgm:spPr/>
    </dgm:pt>
    <dgm:pt modelId="{79FF33C2-D666-4B93-9E4E-5C3D2C885CEF}" type="pres">
      <dgm:prSet presAssocID="{67A34C39-5A7D-4447-BB75-19E43D94393B}" presName="sp" presStyleCnt="0"/>
      <dgm:spPr/>
    </dgm:pt>
    <dgm:pt modelId="{B6F4FD4C-037F-40F1-952E-4BAA54A1CF63}" type="pres">
      <dgm:prSet presAssocID="{757CB466-C22D-497B-940C-3D2AE0E92C95}" presName="composite" presStyleCnt="0"/>
      <dgm:spPr/>
    </dgm:pt>
    <dgm:pt modelId="{8857E8E8-1A43-4665-82EF-D61C7B84F4D2}" type="pres">
      <dgm:prSet presAssocID="{757CB466-C22D-497B-940C-3D2AE0E92C95}" presName="parentText" presStyleLbl="alignNode1" presStyleIdx="2" presStyleCnt="3">
        <dgm:presLayoutVars>
          <dgm:chMax val="1"/>
          <dgm:bulletEnabled val="1"/>
        </dgm:presLayoutVars>
      </dgm:prSet>
      <dgm:spPr/>
    </dgm:pt>
    <dgm:pt modelId="{E2CB8017-CAE0-4340-A4FA-3AAC75D3FD9B}" type="pres">
      <dgm:prSet presAssocID="{757CB466-C22D-497B-940C-3D2AE0E92C95}" presName="descendantText" presStyleLbl="alignAcc1" presStyleIdx="2" presStyleCnt="3">
        <dgm:presLayoutVars>
          <dgm:bulletEnabled val="1"/>
        </dgm:presLayoutVars>
      </dgm:prSet>
      <dgm:spPr/>
    </dgm:pt>
  </dgm:ptLst>
  <dgm:cxnLst>
    <dgm:cxn modelId="{34F7FB0D-DD00-4917-81E8-35A09E11F37F}" srcId="{DB459EB8-6A30-46E2-9AFA-780C29614991}" destId="{9875BBEE-EF15-497D-B250-A85915F384E3}" srcOrd="0" destOrd="0" parTransId="{4E5A9BB8-1D5F-48B6-90BB-C3A12E94DDFF}" sibTransId="{117CF388-A457-4625-84DD-1E1CC68FE002}"/>
    <dgm:cxn modelId="{525DC91B-9EE3-40A8-90C5-48CED0C43EBA}" type="presOf" srcId="{9875BBEE-EF15-497D-B250-A85915F384E3}" destId="{FCEA14E7-FC78-4C73-B4E2-08E050CE1117}" srcOrd="0" destOrd="0" presId="urn:microsoft.com/office/officeart/2005/8/layout/chevron2"/>
    <dgm:cxn modelId="{6313292A-ACD8-4F00-8E4B-C52002D16095}" srcId="{DB459EB8-6A30-46E2-9AFA-780C29614991}" destId="{F1EB9BEA-2E1D-4FA1-BF1B-6E0E2A3D56BF}" srcOrd="1" destOrd="0" parTransId="{26EE4F1F-75C2-4167-A2E9-5BE373C8C72E}" sibTransId="{67A34C39-5A7D-4447-BB75-19E43D94393B}"/>
    <dgm:cxn modelId="{4505F332-6502-4D75-97D9-D8399B307978}" type="presOf" srcId="{F6D7CF4C-2D6C-46D0-899C-7AA8FD2D3ED5}" destId="{CEA7BF69-0C51-45F1-AD99-72D8000C73FA}" srcOrd="0" destOrd="0" presId="urn:microsoft.com/office/officeart/2005/8/layout/chevron2"/>
    <dgm:cxn modelId="{D71B4D3A-9BAC-4C40-9D3A-F608CB60B12E}" type="presOf" srcId="{820DA6CD-1D44-4D95-8C53-C88712A6849C}" destId="{E9BDFA7D-9A7D-4525-8617-8EB8CF087FD3}" srcOrd="0" destOrd="0" presId="urn:microsoft.com/office/officeart/2005/8/layout/chevron2"/>
    <dgm:cxn modelId="{92C4DF5E-E699-4CD6-90B4-43BCF7ADA15D}" type="presOf" srcId="{DB459EB8-6A30-46E2-9AFA-780C29614991}" destId="{7EEB397F-3C02-4126-9CE8-F2FEC6D54467}" srcOrd="0" destOrd="0" presId="urn:microsoft.com/office/officeart/2005/8/layout/chevron2"/>
    <dgm:cxn modelId="{343DAD49-3B30-43E6-99C6-6D557565D0D3}" type="presOf" srcId="{2E4C444E-2DBB-431A-A2B7-FF4277B2F940}" destId="{E2CB8017-CAE0-4340-A4FA-3AAC75D3FD9B}" srcOrd="0" destOrd="1" presId="urn:microsoft.com/office/officeart/2005/8/layout/chevron2"/>
    <dgm:cxn modelId="{247E6F4E-36CF-4CC5-9027-519C7A99FCE4}" srcId="{757CB466-C22D-497B-940C-3D2AE0E92C95}" destId="{AFE713D5-7D32-49C0-BC9E-984F8824C19F}" srcOrd="0" destOrd="0" parTransId="{F7EF1F20-E79A-463B-80BD-30AA129BCFFF}" sibTransId="{778E2902-3FAA-47C4-976C-A0F74A0AF041}"/>
    <dgm:cxn modelId="{C85F4B53-500C-4D5E-AF38-B69107A46457}" type="presOf" srcId="{AFE713D5-7D32-49C0-BC9E-984F8824C19F}" destId="{E2CB8017-CAE0-4340-A4FA-3AAC75D3FD9B}" srcOrd="0" destOrd="0" presId="urn:microsoft.com/office/officeart/2005/8/layout/chevron2"/>
    <dgm:cxn modelId="{AA03F354-2EB0-406A-8146-A645C4DB5044}" type="presOf" srcId="{757CB466-C22D-497B-940C-3D2AE0E92C95}" destId="{8857E8E8-1A43-4665-82EF-D61C7B84F4D2}" srcOrd="0" destOrd="0" presId="urn:microsoft.com/office/officeart/2005/8/layout/chevron2"/>
    <dgm:cxn modelId="{93D02B8B-6A65-408E-A136-3A9B3456CFE0}" srcId="{DB459EB8-6A30-46E2-9AFA-780C29614991}" destId="{757CB466-C22D-497B-940C-3D2AE0E92C95}" srcOrd="2" destOrd="0" parTransId="{34B97BE7-D5AE-495D-B04B-71F96935475B}" sibTransId="{95E389F1-9528-463A-9D61-9AE843A4206D}"/>
    <dgm:cxn modelId="{B7B3878E-A30C-4C77-AEB6-8BBE50717B8D}" type="presOf" srcId="{5F8693F7-F55C-4CD5-AD52-D20DB114BACA}" destId="{E9BDFA7D-9A7D-4525-8617-8EB8CF087FD3}" srcOrd="0" destOrd="1" presId="urn:microsoft.com/office/officeart/2005/8/layout/chevron2"/>
    <dgm:cxn modelId="{FF6F1698-56B5-4D5B-9248-FAF5460A4446}" srcId="{F1EB9BEA-2E1D-4FA1-BF1B-6E0E2A3D56BF}" destId="{820DA6CD-1D44-4D95-8C53-C88712A6849C}" srcOrd="0" destOrd="0" parTransId="{4C257DE2-C70A-429B-873A-91D17D18E548}" sibTransId="{54F5C499-C5B6-4E7F-B4F6-4ECDE449031A}"/>
    <dgm:cxn modelId="{DFDD31A4-97DF-46B4-AF93-49BEA8FC353A}" srcId="{9875BBEE-EF15-497D-B250-A85915F384E3}" destId="{F6D7CF4C-2D6C-46D0-899C-7AA8FD2D3ED5}" srcOrd="0" destOrd="0" parTransId="{EF1022D6-A983-4398-85C2-AFCE92D1E1E0}" sibTransId="{195D3A81-569B-45B5-B24D-C6A374626866}"/>
    <dgm:cxn modelId="{D716B3B9-D29D-439B-8504-1B7C0035C691}" srcId="{757CB466-C22D-497B-940C-3D2AE0E92C95}" destId="{2E4C444E-2DBB-431A-A2B7-FF4277B2F940}" srcOrd="1" destOrd="0" parTransId="{DEE81EAE-DEE7-40A4-8805-FF89A96B3336}" sibTransId="{461B35F7-5CF9-4A75-A729-6F399B9BE885}"/>
    <dgm:cxn modelId="{0F95C3BB-74E3-43BC-B03B-D852DADFC3E3}" srcId="{F1EB9BEA-2E1D-4FA1-BF1B-6E0E2A3D56BF}" destId="{5F8693F7-F55C-4CD5-AD52-D20DB114BACA}" srcOrd="1" destOrd="0" parTransId="{F870E235-60C0-4F84-BD08-C122B4ED7F1B}" sibTransId="{3ED4E66F-222B-426F-B7B4-83792303B7AE}"/>
    <dgm:cxn modelId="{9FF1F3FA-1AD8-48DB-AD92-7129C980C1F9}" type="presOf" srcId="{F1EB9BEA-2E1D-4FA1-BF1B-6E0E2A3D56BF}" destId="{15CD81AD-A11E-46B0-8073-8C16596E33AD}" srcOrd="0" destOrd="0" presId="urn:microsoft.com/office/officeart/2005/8/layout/chevron2"/>
    <dgm:cxn modelId="{5691A4A2-A0E3-4CB5-9434-A6A8DBC60649}" type="presParOf" srcId="{7EEB397F-3C02-4126-9CE8-F2FEC6D54467}" destId="{A9F3187E-5443-405F-B451-D65DF65AF13B}" srcOrd="0" destOrd="0" presId="urn:microsoft.com/office/officeart/2005/8/layout/chevron2"/>
    <dgm:cxn modelId="{6709D72D-71FE-4563-BC63-0911D184D4A1}" type="presParOf" srcId="{A9F3187E-5443-405F-B451-D65DF65AF13B}" destId="{FCEA14E7-FC78-4C73-B4E2-08E050CE1117}" srcOrd="0" destOrd="0" presId="urn:microsoft.com/office/officeart/2005/8/layout/chevron2"/>
    <dgm:cxn modelId="{F7E0B6A3-3CD9-4C35-8CFD-FE6632365673}" type="presParOf" srcId="{A9F3187E-5443-405F-B451-D65DF65AF13B}" destId="{CEA7BF69-0C51-45F1-AD99-72D8000C73FA}" srcOrd="1" destOrd="0" presId="urn:microsoft.com/office/officeart/2005/8/layout/chevron2"/>
    <dgm:cxn modelId="{67E16409-DB38-46C4-88B9-76BBE3C3E411}" type="presParOf" srcId="{7EEB397F-3C02-4126-9CE8-F2FEC6D54467}" destId="{8440074A-466C-41F9-8D9E-228793D76833}" srcOrd="1" destOrd="0" presId="urn:microsoft.com/office/officeart/2005/8/layout/chevron2"/>
    <dgm:cxn modelId="{7F43A0D4-157B-4366-A315-9FCB286CD05E}" type="presParOf" srcId="{7EEB397F-3C02-4126-9CE8-F2FEC6D54467}" destId="{A975E3CC-027B-4CD7-B442-FFC40A0A6392}" srcOrd="2" destOrd="0" presId="urn:microsoft.com/office/officeart/2005/8/layout/chevron2"/>
    <dgm:cxn modelId="{D23652ED-DF30-43B3-B0FE-D27FE402C11A}" type="presParOf" srcId="{A975E3CC-027B-4CD7-B442-FFC40A0A6392}" destId="{15CD81AD-A11E-46B0-8073-8C16596E33AD}" srcOrd="0" destOrd="0" presId="urn:microsoft.com/office/officeart/2005/8/layout/chevron2"/>
    <dgm:cxn modelId="{67EED3DB-C4BF-4B7E-A5F7-7D0AEB706D39}" type="presParOf" srcId="{A975E3CC-027B-4CD7-B442-FFC40A0A6392}" destId="{E9BDFA7D-9A7D-4525-8617-8EB8CF087FD3}" srcOrd="1" destOrd="0" presId="urn:microsoft.com/office/officeart/2005/8/layout/chevron2"/>
    <dgm:cxn modelId="{4B15D6CD-8346-437E-AC43-4DC738E66173}" type="presParOf" srcId="{7EEB397F-3C02-4126-9CE8-F2FEC6D54467}" destId="{79FF33C2-D666-4B93-9E4E-5C3D2C885CEF}" srcOrd="3" destOrd="0" presId="urn:microsoft.com/office/officeart/2005/8/layout/chevron2"/>
    <dgm:cxn modelId="{8C3EBA38-72B7-4E34-8651-E25B87EAC4C8}" type="presParOf" srcId="{7EEB397F-3C02-4126-9CE8-F2FEC6D54467}" destId="{B6F4FD4C-037F-40F1-952E-4BAA54A1CF63}" srcOrd="4" destOrd="0" presId="urn:microsoft.com/office/officeart/2005/8/layout/chevron2"/>
    <dgm:cxn modelId="{B0899573-F894-48C2-81F6-EAF22D858469}" type="presParOf" srcId="{B6F4FD4C-037F-40F1-952E-4BAA54A1CF63}" destId="{8857E8E8-1A43-4665-82EF-D61C7B84F4D2}" srcOrd="0" destOrd="0" presId="urn:microsoft.com/office/officeart/2005/8/layout/chevron2"/>
    <dgm:cxn modelId="{75216090-53C1-4362-9260-70C0307FA502}" type="presParOf" srcId="{B6F4FD4C-037F-40F1-952E-4BAA54A1CF63}" destId="{E2CB8017-CAE0-4340-A4FA-3AAC75D3FD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38E20-33A0-48E6-8D09-B038F01F5198}"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9100811-702F-4D13-ADEE-AC95D8CB813C}">
      <dgm:prSet phldrT="[Text]"/>
      <dgm:spPr/>
      <dgm:t>
        <a:bodyPr/>
        <a:lstStyle/>
        <a:p>
          <a:r>
            <a:rPr lang="en-US" dirty="0"/>
            <a:t>Statistics</a:t>
          </a:r>
        </a:p>
      </dgm:t>
    </dgm:pt>
    <dgm:pt modelId="{84AF16AE-8585-4ED2-ACD9-B34B28571331}" type="parTrans" cxnId="{4E943683-57F8-40F8-B9CE-BB838373F96B}">
      <dgm:prSet/>
      <dgm:spPr/>
      <dgm:t>
        <a:bodyPr/>
        <a:lstStyle/>
        <a:p>
          <a:endParaRPr lang="en-US"/>
        </a:p>
      </dgm:t>
    </dgm:pt>
    <dgm:pt modelId="{78BFC0B5-4F5B-4ED0-883B-306C9947C1BF}" type="sibTrans" cxnId="{4E943683-57F8-40F8-B9CE-BB838373F96B}">
      <dgm:prSet/>
      <dgm:spPr/>
      <dgm:t>
        <a:bodyPr/>
        <a:lstStyle/>
        <a:p>
          <a:endParaRPr lang="en-US"/>
        </a:p>
      </dgm:t>
    </dgm:pt>
    <dgm:pt modelId="{0C7F0443-9AEC-4D2A-B513-105F5259EAA7}">
      <dgm:prSet phldrT="[Text]"/>
      <dgm:spPr/>
      <dgm:t>
        <a:bodyPr/>
        <a:lstStyle/>
        <a:p>
          <a:r>
            <a:rPr lang="en-US" dirty="0"/>
            <a:t>Originated from statistical literature</a:t>
          </a:r>
        </a:p>
      </dgm:t>
    </dgm:pt>
    <dgm:pt modelId="{99AEDC83-9748-4B0F-B74C-821ED529FBA5}" type="parTrans" cxnId="{2BB3CA4C-DD56-4D0A-9D07-238167DBCCB3}">
      <dgm:prSet/>
      <dgm:spPr/>
      <dgm:t>
        <a:bodyPr/>
        <a:lstStyle/>
        <a:p>
          <a:endParaRPr lang="en-US"/>
        </a:p>
      </dgm:t>
    </dgm:pt>
    <dgm:pt modelId="{17BE68B7-32D6-46BD-98C1-C2BD38887B5F}" type="sibTrans" cxnId="{2BB3CA4C-DD56-4D0A-9D07-238167DBCCB3}">
      <dgm:prSet/>
      <dgm:spPr/>
      <dgm:t>
        <a:bodyPr/>
        <a:lstStyle/>
        <a:p>
          <a:endParaRPr lang="en-US"/>
        </a:p>
      </dgm:t>
    </dgm:pt>
    <dgm:pt modelId="{19E9C73B-6569-4661-AA1C-BB36C69DAEC0}">
      <dgm:prSet phldrT="[Text]" custT="1"/>
      <dgm:spPr/>
      <dgm:t>
        <a:bodyPr/>
        <a:lstStyle/>
        <a:p>
          <a:r>
            <a:rPr lang="en-US" sz="2000" dirty="0"/>
            <a:t>Statistics: Root Mean Squared Errors, R-squared, Entropy and Gini</a:t>
          </a:r>
        </a:p>
      </dgm:t>
    </dgm:pt>
    <dgm:pt modelId="{4BB060AE-E930-44E6-8ECA-3B452470054D}" type="parTrans" cxnId="{620CDE99-0151-4D8D-9495-EDF9C156268F}">
      <dgm:prSet/>
      <dgm:spPr/>
      <dgm:t>
        <a:bodyPr/>
        <a:lstStyle/>
        <a:p>
          <a:endParaRPr lang="en-US"/>
        </a:p>
      </dgm:t>
    </dgm:pt>
    <dgm:pt modelId="{B275EFFB-F166-4D37-A03D-D6C209A709E1}" type="sibTrans" cxnId="{620CDE99-0151-4D8D-9495-EDF9C156268F}">
      <dgm:prSet/>
      <dgm:spPr/>
      <dgm:t>
        <a:bodyPr/>
        <a:lstStyle/>
        <a:p>
          <a:endParaRPr lang="en-US"/>
        </a:p>
      </dgm:t>
    </dgm:pt>
    <dgm:pt modelId="{E3E03C70-4F60-46F5-8107-F6BB13359255}">
      <dgm:prSet phldrT="[Text]"/>
      <dgm:spPr/>
      <dgm:t>
        <a:bodyPr/>
        <a:lstStyle/>
        <a:p>
          <a:r>
            <a:rPr lang="en-US" dirty="0"/>
            <a:t>Binary Target</a:t>
          </a:r>
        </a:p>
      </dgm:t>
    </dgm:pt>
    <dgm:pt modelId="{693E1966-55BA-4E0E-9944-53BE5D316125}" type="parTrans" cxnId="{26236A88-66E8-4010-AD27-019D2EA6FEC3}">
      <dgm:prSet/>
      <dgm:spPr/>
      <dgm:t>
        <a:bodyPr/>
        <a:lstStyle/>
        <a:p>
          <a:endParaRPr lang="en-US"/>
        </a:p>
      </dgm:t>
    </dgm:pt>
    <dgm:pt modelId="{607D0A2D-7F84-4A9F-B4AD-694CF877D37E}" type="sibTrans" cxnId="{26236A88-66E8-4010-AD27-019D2EA6FEC3}">
      <dgm:prSet/>
      <dgm:spPr/>
      <dgm:t>
        <a:bodyPr/>
        <a:lstStyle/>
        <a:p>
          <a:endParaRPr lang="en-US"/>
        </a:p>
      </dgm:t>
    </dgm:pt>
    <dgm:pt modelId="{58229A24-2F86-4C65-97A8-CD0756B6BF57}">
      <dgm:prSet phldrT="[Text]"/>
      <dgm:spPr/>
      <dgm:t>
        <a:bodyPr/>
        <a:lstStyle/>
        <a:p>
          <a:r>
            <a:rPr lang="en-US" dirty="0"/>
            <a:t>Originated from engineering literature for binary target</a:t>
          </a:r>
        </a:p>
      </dgm:t>
    </dgm:pt>
    <dgm:pt modelId="{373FE8A2-E912-4F60-93CA-56D93A3C30E4}" type="parTrans" cxnId="{D2CD4969-BFD1-4299-AB34-83E93655AE90}">
      <dgm:prSet/>
      <dgm:spPr/>
      <dgm:t>
        <a:bodyPr/>
        <a:lstStyle/>
        <a:p>
          <a:endParaRPr lang="en-US"/>
        </a:p>
      </dgm:t>
    </dgm:pt>
    <dgm:pt modelId="{C3610CF6-FC2C-41BA-B25D-918E1353C0A7}" type="sibTrans" cxnId="{D2CD4969-BFD1-4299-AB34-83E93655AE90}">
      <dgm:prSet/>
      <dgm:spPr/>
      <dgm:t>
        <a:bodyPr/>
        <a:lstStyle/>
        <a:p>
          <a:endParaRPr lang="en-US"/>
        </a:p>
      </dgm:t>
    </dgm:pt>
    <dgm:pt modelId="{3DBEDC4E-E1BA-4BAF-8E67-95C990338A8B}">
      <dgm:prSet phldrT="[Text]" custT="1"/>
      <dgm:spPr/>
      <dgm:t>
        <a:bodyPr/>
        <a:lstStyle/>
        <a:p>
          <a:r>
            <a:rPr lang="en-US" sz="2000" dirty="0"/>
            <a:t>Receiver Operating Characteristic (ROC) charts, Area Under Curve, Confusion Matrix, Misclassification Rate, Root Mean Squared Errors, </a:t>
          </a:r>
          <a:r>
            <a:rPr lang="en-US" sz="2000"/>
            <a:t>Root Average </a:t>
          </a:r>
          <a:r>
            <a:rPr lang="en-US" sz="2000" dirty="0"/>
            <a:t>Squared Errors</a:t>
          </a:r>
        </a:p>
        <a:p>
          <a:endParaRPr lang="en-US" sz="1900" dirty="0"/>
        </a:p>
      </dgm:t>
    </dgm:pt>
    <dgm:pt modelId="{C22BAC3D-F8F8-4387-90DE-3254F7B1133F}" type="parTrans" cxnId="{59C1B95F-C3CA-42F5-AC5F-39A4C53DB1F0}">
      <dgm:prSet/>
      <dgm:spPr/>
      <dgm:t>
        <a:bodyPr/>
        <a:lstStyle/>
        <a:p>
          <a:endParaRPr lang="en-US"/>
        </a:p>
      </dgm:t>
    </dgm:pt>
    <dgm:pt modelId="{FB89D4C5-68E6-4E12-9D20-2671E097BFDF}" type="sibTrans" cxnId="{59C1B95F-C3CA-42F5-AC5F-39A4C53DB1F0}">
      <dgm:prSet/>
      <dgm:spPr/>
      <dgm:t>
        <a:bodyPr/>
        <a:lstStyle/>
        <a:p>
          <a:endParaRPr lang="en-US"/>
        </a:p>
      </dgm:t>
    </dgm:pt>
    <dgm:pt modelId="{9023F8EC-3011-4FE7-B004-8A7FDD337D1A}">
      <dgm:prSet phldrT="[Text]"/>
      <dgm:spPr/>
      <dgm:t>
        <a:bodyPr/>
        <a:lstStyle/>
        <a:p>
          <a:r>
            <a:rPr lang="en-US" dirty="0"/>
            <a:t>Focus Group</a:t>
          </a:r>
        </a:p>
      </dgm:t>
    </dgm:pt>
    <dgm:pt modelId="{45DF8FC1-9916-4025-B9F2-5013154BFBC7}" type="parTrans" cxnId="{94F2C3DB-4424-4AC2-9010-15C74C4B61BA}">
      <dgm:prSet/>
      <dgm:spPr/>
      <dgm:t>
        <a:bodyPr/>
        <a:lstStyle/>
        <a:p>
          <a:endParaRPr lang="en-US"/>
        </a:p>
      </dgm:t>
    </dgm:pt>
    <dgm:pt modelId="{DD03B73F-5F61-4789-93E0-8552E35787CF}" type="sibTrans" cxnId="{94F2C3DB-4424-4AC2-9010-15C74C4B61BA}">
      <dgm:prSet/>
      <dgm:spPr/>
      <dgm:t>
        <a:bodyPr/>
        <a:lstStyle/>
        <a:p>
          <a:endParaRPr lang="en-US"/>
        </a:p>
      </dgm:t>
    </dgm:pt>
    <dgm:pt modelId="{6819D612-44E1-41B7-909B-B1E239BD7E18}">
      <dgm:prSet phldrT="[Text]"/>
      <dgm:spPr/>
      <dgm:t>
        <a:bodyPr/>
        <a:lstStyle/>
        <a:p>
          <a:r>
            <a:rPr lang="en-US" dirty="0"/>
            <a:t>Originated from direct marketing for target market segment</a:t>
          </a:r>
        </a:p>
      </dgm:t>
    </dgm:pt>
    <dgm:pt modelId="{F277E577-1CD8-44EA-8315-5A1D2788A592}" type="parTrans" cxnId="{31B25A41-108A-4F8A-A322-461C06487103}">
      <dgm:prSet/>
      <dgm:spPr/>
      <dgm:t>
        <a:bodyPr/>
        <a:lstStyle/>
        <a:p>
          <a:endParaRPr lang="en-US"/>
        </a:p>
      </dgm:t>
    </dgm:pt>
    <dgm:pt modelId="{772ED8AB-6FEB-4F55-99F6-655279FF1837}" type="sibTrans" cxnId="{31B25A41-108A-4F8A-A322-461C06487103}">
      <dgm:prSet/>
      <dgm:spPr/>
      <dgm:t>
        <a:bodyPr/>
        <a:lstStyle/>
        <a:p>
          <a:endParaRPr lang="en-US"/>
        </a:p>
      </dgm:t>
    </dgm:pt>
    <dgm:pt modelId="{6D3EDB80-C021-466E-8562-8E5160BAB8F0}">
      <dgm:prSet phldrT="[Text]" custT="1"/>
      <dgm:spPr/>
      <dgm:t>
        <a:bodyPr/>
        <a:lstStyle/>
        <a:p>
          <a:r>
            <a:rPr lang="en-US" sz="2000" dirty="0"/>
            <a:t>Lift and Gain Measures, Precision and Recall measures</a:t>
          </a:r>
        </a:p>
      </dgm:t>
    </dgm:pt>
    <dgm:pt modelId="{9235B2F2-81FB-4903-B4FE-59C57C632E9A}" type="parTrans" cxnId="{D19FAA5A-50A6-4DD9-9A45-D30CEE07C67D}">
      <dgm:prSet/>
      <dgm:spPr/>
      <dgm:t>
        <a:bodyPr/>
        <a:lstStyle/>
        <a:p>
          <a:endParaRPr lang="en-US"/>
        </a:p>
      </dgm:t>
    </dgm:pt>
    <dgm:pt modelId="{07C2A79A-46DF-4AA7-B984-6E35DAD69D50}" type="sibTrans" cxnId="{D19FAA5A-50A6-4DD9-9A45-D30CEE07C67D}">
      <dgm:prSet/>
      <dgm:spPr/>
      <dgm:t>
        <a:bodyPr/>
        <a:lstStyle/>
        <a:p>
          <a:endParaRPr lang="en-US"/>
        </a:p>
      </dgm:t>
    </dgm:pt>
    <dgm:pt modelId="{35D220FF-C724-4C2B-ACC3-8329E4DE4215}">
      <dgm:prSet phldrT="[Text]" custT="1"/>
      <dgm:spPr/>
      <dgm:t>
        <a:bodyPr/>
        <a:lstStyle/>
        <a:p>
          <a:r>
            <a:rPr lang="en-US" sz="2000" dirty="0"/>
            <a:t>Information Theory: Akaike's Information Criterion (AIC) and Bayesian Information Criterion (BIC)</a:t>
          </a:r>
        </a:p>
      </dgm:t>
    </dgm:pt>
    <dgm:pt modelId="{7126BC77-E14C-44FA-AE61-507622E6A207}" type="parTrans" cxnId="{7D7A045D-018D-441A-A803-14B5B7A75F59}">
      <dgm:prSet/>
      <dgm:spPr/>
      <dgm:t>
        <a:bodyPr/>
        <a:lstStyle/>
        <a:p>
          <a:endParaRPr lang="en-US"/>
        </a:p>
      </dgm:t>
    </dgm:pt>
    <dgm:pt modelId="{FA322984-8EDB-4F1E-894C-92F8EF8172A7}" type="sibTrans" cxnId="{7D7A045D-018D-441A-A803-14B5B7A75F59}">
      <dgm:prSet/>
      <dgm:spPr/>
      <dgm:t>
        <a:bodyPr/>
        <a:lstStyle/>
        <a:p>
          <a:endParaRPr lang="en-US"/>
        </a:p>
      </dgm:t>
    </dgm:pt>
    <dgm:pt modelId="{D0C96CC9-9E0D-4E09-A2B2-1140E654D4DB}" type="pres">
      <dgm:prSet presAssocID="{15538E20-33A0-48E6-8D09-B038F01F5198}" presName="Name0" presStyleCnt="0">
        <dgm:presLayoutVars>
          <dgm:chMax/>
          <dgm:chPref val="3"/>
          <dgm:dir/>
          <dgm:animOne val="branch"/>
          <dgm:animLvl val="lvl"/>
        </dgm:presLayoutVars>
      </dgm:prSet>
      <dgm:spPr/>
    </dgm:pt>
    <dgm:pt modelId="{661A95EC-CAF1-41E1-9527-119CB5BC697C}" type="pres">
      <dgm:prSet presAssocID="{D9100811-702F-4D13-ADEE-AC95D8CB813C}" presName="composite" presStyleCnt="0"/>
      <dgm:spPr/>
    </dgm:pt>
    <dgm:pt modelId="{9CD41254-D1E5-465C-8407-32D0C83EC4AC}" type="pres">
      <dgm:prSet presAssocID="{D9100811-702F-4D13-ADEE-AC95D8CB813C}" presName="FirstChild" presStyleLbl="revTx" presStyleIdx="0" presStyleCnt="6">
        <dgm:presLayoutVars>
          <dgm:chMax val="0"/>
          <dgm:chPref val="0"/>
          <dgm:bulletEnabled val="1"/>
        </dgm:presLayoutVars>
      </dgm:prSet>
      <dgm:spPr/>
    </dgm:pt>
    <dgm:pt modelId="{014CE815-7FE5-4BBC-8D93-03E2AC62CE00}" type="pres">
      <dgm:prSet presAssocID="{D9100811-702F-4D13-ADEE-AC95D8CB813C}" presName="Parent" presStyleLbl="alignNode1" presStyleIdx="0" presStyleCnt="3">
        <dgm:presLayoutVars>
          <dgm:chMax val="3"/>
          <dgm:chPref val="3"/>
          <dgm:bulletEnabled val="1"/>
        </dgm:presLayoutVars>
      </dgm:prSet>
      <dgm:spPr/>
    </dgm:pt>
    <dgm:pt modelId="{DEAAA3C7-B68E-408E-BF4C-091A72952851}" type="pres">
      <dgm:prSet presAssocID="{D9100811-702F-4D13-ADEE-AC95D8CB813C}" presName="Accent" presStyleLbl="parChTrans1D1" presStyleIdx="0" presStyleCnt="3"/>
      <dgm:spPr/>
    </dgm:pt>
    <dgm:pt modelId="{66FBC899-A919-4C58-99BD-821E8B3755A3}" type="pres">
      <dgm:prSet presAssocID="{D9100811-702F-4D13-ADEE-AC95D8CB813C}" presName="Child" presStyleLbl="revTx" presStyleIdx="1" presStyleCnt="6">
        <dgm:presLayoutVars>
          <dgm:chMax val="0"/>
          <dgm:chPref val="0"/>
          <dgm:bulletEnabled val="1"/>
        </dgm:presLayoutVars>
      </dgm:prSet>
      <dgm:spPr/>
    </dgm:pt>
    <dgm:pt modelId="{DA401154-0A5C-48B1-B3C8-31F4476B6D12}" type="pres">
      <dgm:prSet presAssocID="{78BFC0B5-4F5B-4ED0-883B-306C9947C1BF}" presName="sibTrans" presStyleCnt="0"/>
      <dgm:spPr/>
    </dgm:pt>
    <dgm:pt modelId="{E2DFE70A-7EE4-4BEE-AAE2-CD2EEDB55DF1}" type="pres">
      <dgm:prSet presAssocID="{E3E03C70-4F60-46F5-8107-F6BB13359255}" presName="composite" presStyleCnt="0"/>
      <dgm:spPr/>
    </dgm:pt>
    <dgm:pt modelId="{B9D73C74-03F9-40E8-8154-65A70772193C}" type="pres">
      <dgm:prSet presAssocID="{E3E03C70-4F60-46F5-8107-F6BB13359255}" presName="FirstChild" presStyleLbl="revTx" presStyleIdx="2" presStyleCnt="6">
        <dgm:presLayoutVars>
          <dgm:chMax val="0"/>
          <dgm:chPref val="0"/>
          <dgm:bulletEnabled val="1"/>
        </dgm:presLayoutVars>
      </dgm:prSet>
      <dgm:spPr/>
    </dgm:pt>
    <dgm:pt modelId="{ABCCB664-E6EE-4C62-8D5A-7EA3E08F8F22}" type="pres">
      <dgm:prSet presAssocID="{E3E03C70-4F60-46F5-8107-F6BB13359255}" presName="Parent" presStyleLbl="alignNode1" presStyleIdx="1" presStyleCnt="3">
        <dgm:presLayoutVars>
          <dgm:chMax val="3"/>
          <dgm:chPref val="3"/>
          <dgm:bulletEnabled val="1"/>
        </dgm:presLayoutVars>
      </dgm:prSet>
      <dgm:spPr/>
    </dgm:pt>
    <dgm:pt modelId="{0AD99AC1-3D08-4471-9D1D-818BAE5A017B}" type="pres">
      <dgm:prSet presAssocID="{E3E03C70-4F60-46F5-8107-F6BB13359255}" presName="Accent" presStyleLbl="parChTrans1D1" presStyleIdx="1" presStyleCnt="3"/>
      <dgm:spPr/>
    </dgm:pt>
    <dgm:pt modelId="{5C6A0703-9A92-45A1-8E7F-2A650DAD4DA4}" type="pres">
      <dgm:prSet presAssocID="{E3E03C70-4F60-46F5-8107-F6BB13359255}" presName="Child" presStyleLbl="revTx" presStyleIdx="3" presStyleCnt="6">
        <dgm:presLayoutVars>
          <dgm:chMax val="0"/>
          <dgm:chPref val="0"/>
          <dgm:bulletEnabled val="1"/>
        </dgm:presLayoutVars>
      </dgm:prSet>
      <dgm:spPr/>
    </dgm:pt>
    <dgm:pt modelId="{A37A5373-772D-4C46-AEF9-98367C5E8697}" type="pres">
      <dgm:prSet presAssocID="{607D0A2D-7F84-4A9F-B4AD-694CF877D37E}" presName="sibTrans" presStyleCnt="0"/>
      <dgm:spPr/>
    </dgm:pt>
    <dgm:pt modelId="{F530655E-06DE-4BF0-A6C9-0754867B4445}" type="pres">
      <dgm:prSet presAssocID="{9023F8EC-3011-4FE7-B004-8A7FDD337D1A}" presName="composite" presStyleCnt="0"/>
      <dgm:spPr/>
    </dgm:pt>
    <dgm:pt modelId="{ADA74593-DDDD-4DB1-BD6C-5A8E7696EE2C}" type="pres">
      <dgm:prSet presAssocID="{9023F8EC-3011-4FE7-B004-8A7FDD337D1A}" presName="FirstChild" presStyleLbl="revTx" presStyleIdx="4" presStyleCnt="6">
        <dgm:presLayoutVars>
          <dgm:chMax val="0"/>
          <dgm:chPref val="0"/>
          <dgm:bulletEnabled val="1"/>
        </dgm:presLayoutVars>
      </dgm:prSet>
      <dgm:spPr/>
    </dgm:pt>
    <dgm:pt modelId="{9623447F-CD87-4703-8321-514612E374BD}" type="pres">
      <dgm:prSet presAssocID="{9023F8EC-3011-4FE7-B004-8A7FDD337D1A}" presName="Parent" presStyleLbl="alignNode1" presStyleIdx="2" presStyleCnt="3">
        <dgm:presLayoutVars>
          <dgm:chMax val="3"/>
          <dgm:chPref val="3"/>
          <dgm:bulletEnabled val="1"/>
        </dgm:presLayoutVars>
      </dgm:prSet>
      <dgm:spPr/>
    </dgm:pt>
    <dgm:pt modelId="{F52F3114-6477-428E-BD9F-EA01247CBB95}" type="pres">
      <dgm:prSet presAssocID="{9023F8EC-3011-4FE7-B004-8A7FDD337D1A}" presName="Accent" presStyleLbl="parChTrans1D1" presStyleIdx="2" presStyleCnt="3"/>
      <dgm:spPr/>
    </dgm:pt>
    <dgm:pt modelId="{7714C6CE-3D7A-42E0-B996-37792BC7A566}" type="pres">
      <dgm:prSet presAssocID="{9023F8EC-3011-4FE7-B004-8A7FDD337D1A}" presName="Child" presStyleLbl="revTx" presStyleIdx="5" presStyleCnt="6">
        <dgm:presLayoutVars>
          <dgm:chMax val="0"/>
          <dgm:chPref val="0"/>
          <dgm:bulletEnabled val="1"/>
        </dgm:presLayoutVars>
      </dgm:prSet>
      <dgm:spPr/>
    </dgm:pt>
  </dgm:ptLst>
  <dgm:cxnLst>
    <dgm:cxn modelId="{3122BD2B-FCDE-4B1E-84CE-A92634876CFA}" type="presOf" srcId="{E3E03C70-4F60-46F5-8107-F6BB13359255}" destId="{ABCCB664-E6EE-4C62-8D5A-7EA3E08F8F22}" srcOrd="0" destOrd="0" presId="urn:microsoft.com/office/officeart/2011/layout/TabList"/>
    <dgm:cxn modelId="{7D7A045D-018D-441A-A803-14B5B7A75F59}" srcId="{D9100811-702F-4D13-ADEE-AC95D8CB813C}" destId="{35D220FF-C724-4C2B-ACC3-8329E4DE4215}" srcOrd="2" destOrd="0" parTransId="{7126BC77-E14C-44FA-AE61-507622E6A207}" sibTransId="{FA322984-8EDB-4F1E-894C-92F8EF8172A7}"/>
    <dgm:cxn modelId="{9A5C7F5E-E5C7-4BC5-B310-E8D0F66BABDA}" type="presOf" srcId="{D9100811-702F-4D13-ADEE-AC95D8CB813C}" destId="{014CE815-7FE5-4BBC-8D93-03E2AC62CE00}" srcOrd="0" destOrd="0" presId="urn:microsoft.com/office/officeart/2011/layout/TabList"/>
    <dgm:cxn modelId="{59C1B95F-C3CA-42F5-AC5F-39A4C53DB1F0}" srcId="{E3E03C70-4F60-46F5-8107-F6BB13359255}" destId="{3DBEDC4E-E1BA-4BAF-8E67-95C990338A8B}" srcOrd="1" destOrd="0" parTransId="{C22BAC3D-F8F8-4387-90DE-3254F7B1133F}" sibTransId="{FB89D4C5-68E6-4E12-9D20-2671E097BFDF}"/>
    <dgm:cxn modelId="{31B25A41-108A-4F8A-A322-461C06487103}" srcId="{9023F8EC-3011-4FE7-B004-8A7FDD337D1A}" destId="{6819D612-44E1-41B7-909B-B1E239BD7E18}" srcOrd="0" destOrd="0" parTransId="{F277E577-1CD8-44EA-8315-5A1D2788A592}" sibTransId="{772ED8AB-6FEB-4F55-99F6-655279FF1837}"/>
    <dgm:cxn modelId="{13266D67-4794-4104-8B9B-50C8AE622AB8}" type="presOf" srcId="{3DBEDC4E-E1BA-4BAF-8E67-95C990338A8B}" destId="{5C6A0703-9A92-45A1-8E7F-2A650DAD4DA4}" srcOrd="0" destOrd="0" presId="urn:microsoft.com/office/officeart/2011/layout/TabList"/>
    <dgm:cxn modelId="{D2CD4969-BFD1-4299-AB34-83E93655AE90}" srcId="{E3E03C70-4F60-46F5-8107-F6BB13359255}" destId="{58229A24-2F86-4C65-97A8-CD0756B6BF57}" srcOrd="0" destOrd="0" parTransId="{373FE8A2-E912-4F60-93CA-56D93A3C30E4}" sibTransId="{C3610CF6-FC2C-41BA-B25D-918E1353C0A7}"/>
    <dgm:cxn modelId="{4A9A7C49-BE72-4D3D-B638-D8A12665BCC9}" type="presOf" srcId="{6D3EDB80-C021-466E-8562-8E5160BAB8F0}" destId="{7714C6CE-3D7A-42E0-B996-37792BC7A566}" srcOrd="0" destOrd="0" presId="urn:microsoft.com/office/officeart/2011/layout/TabList"/>
    <dgm:cxn modelId="{3773914B-6664-4AE8-9327-BE28592D4BF9}" type="presOf" srcId="{15538E20-33A0-48E6-8D09-B038F01F5198}" destId="{D0C96CC9-9E0D-4E09-A2B2-1140E654D4DB}" srcOrd="0" destOrd="0" presId="urn:microsoft.com/office/officeart/2011/layout/TabList"/>
    <dgm:cxn modelId="{2BB3CA4C-DD56-4D0A-9D07-238167DBCCB3}" srcId="{D9100811-702F-4D13-ADEE-AC95D8CB813C}" destId="{0C7F0443-9AEC-4D2A-B513-105F5259EAA7}" srcOrd="0" destOrd="0" parTransId="{99AEDC83-9748-4B0F-B74C-821ED529FBA5}" sibTransId="{17BE68B7-32D6-46BD-98C1-C2BD38887B5F}"/>
    <dgm:cxn modelId="{9056AF73-D14D-42C4-97BE-EFE1A0FB999A}" type="presOf" srcId="{0C7F0443-9AEC-4D2A-B513-105F5259EAA7}" destId="{9CD41254-D1E5-465C-8407-32D0C83EC4AC}" srcOrd="0" destOrd="0" presId="urn:microsoft.com/office/officeart/2011/layout/TabList"/>
    <dgm:cxn modelId="{D19FAA5A-50A6-4DD9-9A45-D30CEE07C67D}" srcId="{9023F8EC-3011-4FE7-B004-8A7FDD337D1A}" destId="{6D3EDB80-C021-466E-8562-8E5160BAB8F0}" srcOrd="1" destOrd="0" parTransId="{9235B2F2-81FB-4903-B4FE-59C57C632E9A}" sibTransId="{07C2A79A-46DF-4AA7-B984-6E35DAD69D50}"/>
    <dgm:cxn modelId="{696B947C-BC21-419C-B4B1-6838DA19FB38}" type="presOf" srcId="{35D220FF-C724-4C2B-ACC3-8329E4DE4215}" destId="{66FBC899-A919-4C58-99BD-821E8B3755A3}" srcOrd="0" destOrd="1" presId="urn:microsoft.com/office/officeart/2011/layout/TabList"/>
    <dgm:cxn modelId="{AB2D627D-DB95-4156-8623-034DED2D4AB2}" type="presOf" srcId="{58229A24-2F86-4C65-97A8-CD0756B6BF57}" destId="{B9D73C74-03F9-40E8-8154-65A70772193C}" srcOrd="0" destOrd="0" presId="urn:microsoft.com/office/officeart/2011/layout/TabList"/>
    <dgm:cxn modelId="{4E943683-57F8-40F8-B9CE-BB838373F96B}" srcId="{15538E20-33A0-48E6-8D09-B038F01F5198}" destId="{D9100811-702F-4D13-ADEE-AC95D8CB813C}" srcOrd="0" destOrd="0" parTransId="{84AF16AE-8585-4ED2-ACD9-B34B28571331}" sibTransId="{78BFC0B5-4F5B-4ED0-883B-306C9947C1BF}"/>
    <dgm:cxn modelId="{26236A88-66E8-4010-AD27-019D2EA6FEC3}" srcId="{15538E20-33A0-48E6-8D09-B038F01F5198}" destId="{E3E03C70-4F60-46F5-8107-F6BB13359255}" srcOrd="1" destOrd="0" parTransId="{693E1966-55BA-4E0E-9944-53BE5D316125}" sibTransId="{607D0A2D-7F84-4A9F-B4AD-694CF877D37E}"/>
    <dgm:cxn modelId="{620CDE99-0151-4D8D-9495-EDF9C156268F}" srcId="{D9100811-702F-4D13-ADEE-AC95D8CB813C}" destId="{19E9C73B-6569-4661-AA1C-BB36C69DAEC0}" srcOrd="1" destOrd="0" parTransId="{4BB060AE-E930-44E6-8ECA-3B452470054D}" sibTransId="{B275EFFB-F166-4D37-A03D-D6C209A709E1}"/>
    <dgm:cxn modelId="{94F2C3DB-4424-4AC2-9010-15C74C4B61BA}" srcId="{15538E20-33A0-48E6-8D09-B038F01F5198}" destId="{9023F8EC-3011-4FE7-B004-8A7FDD337D1A}" srcOrd="2" destOrd="0" parTransId="{45DF8FC1-9916-4025-B9F2-5013154BFBC7}" sibTransId="{DD03B73F-5F61-4789-93E0-8552E35787CF}"/>
    <dgm:cxn modelId="{613BC0DC-BD36-4CFE-AE0C-C5AFF5FB6324}" type="presOf" srcId="{6819D612-44E1-41B7-909B-B1E239BD7E18}" destId="{ADA74593-DDDD-4DB1-BD6C-5A8E7696EE2C}" srcOrd="0" destOrd="0" presId="urn:microsoft.com/office/officeart/2011/layout/TabList"/>
    <dgm:cxn modelId="{50FAD4EB-1DF1-4C1D-AA71-A9DA5A0C1FAC}" type="presOf" srcId="{19E9C73B-6569-4661-AA1C-BB36C69DAEC0}" destId="{66FBC899-A919-4C58-99BD-821E8B3755A3}" srcOrd="0" destOrd="0" presId="urn:microsoft.com/office/officeart/2011/layout/TabList"/>
    <dgm:cxn modelId="{E0EB17F9-6F51-4E0E-8A32-D3447B5DFE11}" type="presOf" srcId="{9023F8EC-3011-4FE7-B004-8A7FDD337D1A}" destId="{9623447F-CD87-4703-8321-514612E374BD}" srcOrd="0" destOrd="0" presId="urn:microsoft.com/office/officeart/2011/layout/TabList"/>
    <dgm:cxn modelId="{2482030C-1563-4B75-8D12-9582764E858E}" type="presParOf" srcId="{D0C96CC9-9E0D-4E09-A2B2-1140E654D4DB}" destId="{661A95EC-CAF1-41E1-9527-119CB5BC697C}" srcOrd="0" destOrd="0" presId="urn:microsoft.com/office/officeart/2011/layout/TabList"/>
    <dgm:cxn modelId="{BD8BD69C-D220-499D-B81B-CF65A55B3BF2}" type="presParOf" srcId="{661A95EC-CAF1-41E1-9527-119CB5BC697C}" destId="{9CD41254-D1E5-465C-8407-32D0C83EC4AC}" srcOrd="0" destOrd="0" presId="urn:microsoft.com/office/officeart/2011/layout/TabList"/>
    <dgm:cxn modelId="{EE347C70-F717-4218-B02D-BA336E3F0BA7}" type="presParOf" srcId="{661A95EC-CAF1-41E1-9527-119CB5BC697C}" destId="{014CE815-7FE5-4BBC-8D93-03E2AC62CE00}" srcOrd="1" destOrd="0" presId="urn:microsoft.com/office/officeart/2011/layout/TabList"/>
    <dgm:cxn modelId="{B286D31F-E6E2-400C-B534-F151F65F99E8}" type="presParOf" srcId="{661A95EC-CAF1-41E1-9527-119CB5BC697C}" destId="{DEAAA3C7-B68E-408E-BF4C-091A72952851}" srcOrd="2" destOrd="0" presId="urn:microsoft.com/office/officeart/2011/layout/TabList"/>
    <dgm:cxn modelId="{67D83680-BFB9-4EF4-A6A9-B80D38BDC0AF}" type="presParOf" srcId="{D0C96CC9-9E0D-4E09-A2B2-1140E654D4DB}" destId="{66FBC899-A919-4C58-99BD-821E8B3755A3}" srcOrd="1" destOrd="0" presId="urn:microsoft.com/office/officeart/2011/layout/TabList"/>
    <dgm:cxn modelId="{50455218-2385-44C4-9FC3-8B3ED2C0877B}" type="presParOf" srcId="{D0C96CC9-9E0D-4E09-A2B2-1140E654D4DB}" destId="{DA401154-0A5C-48B1-B3C8-31F4476B6D12}" srcOrd="2" destOrd="0" presId="urn:microsoft.com/office/officeart/2011/layout/TabList"/>
    <dgm:cxn modelId="{646656F6-EFE4-4152-8F0D-EEE89FF3CC57}" type="presParOf" srcId="{D0C96CC9-9E0D-4E09-A2B2-1140E654D4DB}" destId="{E2DFE70A-7EE4-4BEE-AAE2-CD2EEDB55DF1}" srcOrd="3" destOrd="0" presId="urn:microsoft.com/office/officeart/2011/layout/TabList"/>
    <dgm:cxn modelId="{13DA6077-92CC-490C-85BE-99734A5E662B}" type="presParOf" srcId="{E2DFE70A-7EE4-4BEE-AAE2-CD2EEDB55DF1}" destId="{B9D73C74-03F9-40E8-8154-65A70772193C}" srcOrd="0" destOrd="0" presId="urn:microsoft.com/office/officeart/2011/layout/TabList"/>
    <dgm:cxn modelId="{792F53C5-2079-4C08-8563-6E87D32EADEF}" type="presParOf" srcId="{E2DFE70A-7EE4-4BEE-AAE2-CD2EEDB55DF1}" destId="{ABCCB664-E6EE-4C62-8D5A-7EA3E08F8F22}" srcOrd="1" destOrd="0" presId="urn:microsoft.com/office/officeart/2011/layout/TabList"/>
    <dgm:cxn modelId="{E488B02A-B012-4B02-BEC6-DDC26A61BF04}" type="presParOf" srcId="{E2DFE70A-7EE4-4BEE-AAE2-CD2EEDB55DF1}" destId="{0AD99AC1-3D08-4471-9D1D-818BAE5A017B}" srcOrd="2" destOrd="0" presId="urn:microsoft.com/office/officeart/2011/layout/TabList"/>
    <dgm:cxn modelId="{64B49E2A-071F-45E5-9643-6A228739271B}" type="presParOf" srcId="{D0C96CC9-9E0D-4E09-A2B2-1140E654D4DB}" destId="{5C6A0703-9A92-45A1-8E7F-2A650DAD4DA4}" srcOrd="4" destOrd="0" presId="urn:microsoft.com/office/officeart/2011/layout/TabList"/>
    <dgm:cxn modelId="{1B6009EC-0A36-4C5C-B482-0DC82485438A}" type="presParOf" srcId="{D0C96CC9-9E0D-4E09-A2B2-1140E654D4DB}" destId="{A37A5373-772D-4C46-AEF9-98367C5E8697}" srcOrd="5" destOrd="0" presId="urn:microsoft.com/office/officeart/2011/layout/TabList"/>
    <dgm:cxn modelId="{8CBFF251-896D-4AF7-90BF-B317D023282C}" type="presParOf" srcId="{D0C96CC9-9E0D-4E09-A2B2-1140E654D4DB}" destId="{F530655E-06DE-4BF0-A6C9-0754867B4445}" srcOrd="6" destOrd="0" presId="urn:microsoft.com/office/officeart/2011/layout/TabList"/>
    <dgm:cxn modelId="{4582C97E-E989-4AF2-A71C-05A03417CC3F}" type="presParOf" srcId="{F530655E-06DE-4BF0-A6C9-0754867B4445}" destId="{ADA74593-DDDD-4DB1-BD6C-5A8E7696EE2C}" srcOrd="0" destOrd="0" presId="urn:microsoft.com/office/officeart/2011/layout/TabList"/>
    <dgm:cxn modelId="{C751290C-D2F0-4086-8E46-AF31F14CD9B9}" type="presParOf" srcId="{F530655E-06DE-4BF0-A6C9-0754867B4445}" destId="{9623447F-CD87-4703-8321-514612E374BD}" srcOrd="1" destOrd="0" presId="urn:microsoft.com/office/officeart/2011/layout/TabList"/>
    <dgm:cxn modelId="{8B66AB09-C450-4CD3-801E-0FB0B93C1122}" type="presParOf" srcId="{F530655E-06DE-4BF0-A6C9-0754867B4445}" destId="{F52F3114-6477-428E-BD9F-EA01247CBB95}" srcOrd="2" destOrd="0" presId="urn:microsoft.com/office/officeart/2011/layout/TabList"/>
    <dgm:cxn modelId="{5CB147D7-A9B0-4647-8468-DCFB5D97E0A0}" type="presParOf" srcId="{D0C96CC9-9E0D-4E09-A2B2-1140E654D4DB}" destId="{7714C6CE-3D7A-42E0-B996-37792BC7A566}"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CBFF9F-9BC1-4586-B052-9656CB34B5CC}" type="doc">
      <dgm:prSet loTypeId="urn:microsoft.com/office/officeart/2005/8/layout/hierarchy2" loCatId="hierarchy" qsTypeId="urn:microsoft.com/office/officeart/2005/8/quickstyle/3d3" qsCatId="3D" csTypeId="urn:microsoft.com/office/officeart/2005/8/colors/accent1_2" csCatId="accent1" phldr="1"/>
      <dgm:spPr/>
      <dgm:t>
        <a:bodyPr/>
        <a:lstStyle/>
        <a:p>
          <a:endParaRPr lang="en-US"/>
        </a:p>
      </dgm:t>
    </dgm:pt>
    <dgm:pt modelId="{8D569881-858A-4250-A0BA-7D24F45BD60C}">
      <dgm:prSet phldrT="[Text]" custT="1"/>
      <dgm:spPr/>
      <dgm:t>
        <a:bodyPr/>
        <a:lstStyle/>
        <a:p>
          <a:r>
            <a:rPr lang="en-US" sz="2800" dirty="0"/>
            <a:t>Target</a:t>
          </a:r>
        </a:p>
      </dgm:t>
    </dgm:pt>
    <dgm:pt modelId="{ED0F8C41-1E1E-4471-B469-C7BE3C6FF9E4}" type="parTrans" cxnId="{B903FA6B-B1FA-4942-8DF2-E97309C320D0}">
      <dgm:prSet/>
      <dgm:spPr/>
      <dgm:t>
        <a:bodyPr/>
        <a:lstStyle/>
        <a:p>
          <a:endParaRPr lang="en-US"/>
        </a:p>
      </dgm:t>
    </dgm:pt>
    <dgm:pt modelId="{D47E8A24-FD71-4CF7-A483-52A85CD27765}" type="sibTrans" cxnId="{B903FA6B-B1FA-4942-8DF2-E97309C320D0}">
      <dgm:prSet/>
      <dgm:spPr/>
      <dgm:t>
        <a:bodyPr/>
        <a:lstStyle/>
        <a:p>
          <a:endParaRPr lang="en-US"/>
        </a:p>
      </dgm:t>
    </dgm:pt>
    <dgm:pt modelId="{175686A3-6A9B-42B9-9741-8B3B3EABE993}">
      <dgm:prSet phldrT="[Text]" custT="1"/>
      <dgm:spPr/>
      <dgm:t>
        <a:bodyPr/>
        <a:lstStyle/>
        <a:p>
          <a:r>
            <a:rPr lang="en-US" sz="2800" dirty="0"/>
            <a:t>Binary</a:t>
          </a:r>
        </a:p>
      </dgm:t>
    </dgm:pt>
    <dgm:pt modelId="{5EAD6AE8-1D24-4CB2-AC1F-13E961ED6F17}" type="parTrans" cxnId="{D6AC73C8-960C-48D6-ABBA-CE7087431660}">
      <dgm:prSet/>
      <dgm:spPr/>
      <dgm:t>
        <a:bodyPr/>
        <a:lstStyle/>
        <a:p>
          <a:endParaRPr lang="en-US"/>
        </a:p>
      </dgm:t>
    </dgm:pt>
    <dgm:pt modelId="{1C405529-1655-4155-82D5-A8F043C92BB8}" type="sibTrans" cxnId="{D6AC73C8-960C-48D6-ABBA-CE7087431660}">
      <dgm:prSet/>
      <dgm:spPr/>
      <dgm:t>
        <a:bodyPr/>
        <a:lstStyle/>
        <a:p>
          <a:endParaRPr lang="en-US"/>
        </a:p>
      </dgm:t>
    </dgm:pt>
    <dgm:pt modelId="{C79E0699-6032-4755-B91C-1AFCFE1A197C}">
      <dgm:prSet phldrT="[Text]" custT="1"/>
      <dgm:spPr/>
      <dgm:t>
        <a:bodyPr/>
        <a:lstStyle/>
        <a:p>
          <a:r>
            <a:rPr lang="en-US" sz="2800" dirty="0"/>
            <a:t>Visual Metric</a:t>
          </a:r>
        </a:p>
      </dgm:t>
    </dgm:pt>
    <dgm:pt modelId="{78EE0AA0-38F6-425E-A8A9-11046B397E79}" type="parTrans" cxnId="{96B3FA4E-DBB9-4A6D-8A5A-D781B1745118}">
      <dgm:prSet/>
      <dgm:spPr/>
      <dgm:t>
        <a:bodyPr/>
        <a:lstStyle/>
        <a:p>
          <a:endParaRPr lang="en-US"/>
        </a:p>
      </dgm:t>
    </dgm:pt>
    <dgm:pt modelId="{071724F3-A005-45F1-99D0-1BCC887344FC}" type="sibTrans" cxnId="{96B3FA4E-DBB9-4A6D-8A5A-D781B1745118}">
      <dgm:prSet/>
      <dgm:spPr/>
      <dgm:t>
        <a:bodyPr/>
        <a:lstStyle/>
        <a:p>
          <a:endParaRPr lang="en-US"/>
        </a:p>
      </dgm:t>
    </dgm:pt>
    <dgm:pt modelId="{B35C299E-AA1F-411A-8562-BBB2EE9FBBE9}">
      <dgm:prSet phldrT="[Text]" custT="1"/>
      <dgm:spPr/>
      <dgm:t>
        <a:bodyPr/>
        <a:lstStyle/>
        <a:p>
          <a:r>
            <a:rPr lang="en-US" sz="2800" dirty="0"/>
            <a:t>Numeric Metric</a:t>
          </a:r>
        </a:p>
      </dgm:t>
    </dgm:pt>
    <dgm:pt modelId="{B7755546-10C3-497B-B89A-A7B5EFDEE441}" type="parTrans" cxnId="{6269509E-CA6A-468F-BC9C-E53FF17F83DB}">
      <dgm:prSet/>
      <dgm:spPr/>
      <dgm:t>
        <a:bodyPr/>
        <a:lstStyle/>
        <a:p>
          <a:endParaRPr lang="en-US"/>
        </a:p>
      </dgm:t>
    </dgm:pt>
    <dgm:pt modelId="{981161BD-D1B1-45DD-A943-EFBAA8009558}" type="sibTrans" cxnId="{6269509E-CA6A-468F-BC9C-E53FF17F83DB}">
      <dgm:prSet/>
      <dgm:spPr/>
      <dgm:t>
        <a:bodyPr/>
        <a:lstStyle/>
        <a:p>
          <a:endParaRPr lang="en-US"/>
        </a:p>
      </dgm:t>
    </dgm:pt>
    <dgm:pt modelId="{413BFA18-E9C0-49C0-9640-F5A99CDDD322}">
      <dgm:prSet phldrT="[Text]" custT="1"/>
      <dgm:spPr/>
      <dgm:t>
        <a:bodyPr/>
        <a:lstStyle/>
        <a:p>
          <a:r>
            <a:rPr lang="en-US" sz="2800" dirty="0"/>
            <a:t>Interval</a:t>
          </a:r>
        </a:p>
      </dgm:t>
    </dgm:pt>
    <dgm:pt modelId="{9C4F5D26-1AB5-4F21-AE47-C6B44C5009D5}" type="parTrans" cxnId="{2F5E3132-F84E-4ABD-B232-65627E723DB2}">
      <dgm:prSet/>
      <dgm:spPr/>
      <dgm:t>
        <a:bodyPr/>
        <a:lstStyle/>
        <a:p>
          <a:endParaRPr lang="en-US"/>
        </a:p>
      </dgm:t>
    </dgm:pt>
    <dgm:pt modelId="{A176FADB-5153-454F-A4FA-752517409E25}" type="sibTrans" cxnId="{2F5E3132-F84E-4ABD-B232-65627E723DB2}">
      <dgm:prSet/>
      <dgm:spPr/>
      <dgm:t>
        <a:bodyPr/>
        <a:lstStyle/>
        <a:p>
          <a:endParaRPr lang="en-US"/>
        </a:p>
      </dgm:t>
    </dgm:pt>
    <dgm:pt modelId="{2A1CC62A-34F8-4A0D-9415-15E7B3A4ADAD}">
      <dgm:prSet phldrT="[Text]" custT="1"/>
      <dgm:spPr/>
      <dgm:t>
        <a:bodyPr/>
        <a:lstStyle/>
        <a:p>
          <a:r>
            <a:rPr lang="en-US" sz="2800" dirty="0"/>
            <a:t>Numeric Metric</a:t>
          </a:r>
        </a:p>
      </dgm:t>
    </dgm:pt>
    <dgm:pt modelId="{6C361788-41AB-41A4-926F-B79068C85D05}" type="parTrans" cxnId="{168BE89A-55D0-448A-A10C-9969370BFD5F}">
      <dgm:prSet/>
      <dgm:spPr/>
      <dgm:t>
        <a:bodyPr/>
        <a:lstStyle/>
        <a:p>
          <a:endParaRPr lang="en-US"/>
        </a:p>
      </dgm:t>
    </dgm:pt>
    <dgm:pt modelId="{17C78B40-04F1-4B6F-825C-D36CF9D4E86C}" type="sibTrans" cxnId="{168BE89A-55D0-448A-A10C-9969370BFD5F}">
      <dgm:prSet/>
      <dgm:spPr/>
      <dgm:t>
        <a:bodyPr/>
        <a:lstStyle/>
        <a:p>
          <a:endParaRPr lang="en-US"/>
        </a:p>
      </dgm:t>
    </dgm:pt>
    <dgm:pt modelId="{32C244B2-14A7-4EAD-9B67-731D171AA268}">
      <dgm:prSet custT="1"/>
      <dgm:spPr/>
      <dgm:t>
        <a:bodyPr/>
        <a:lstStyle/>
        <a:p>
          <a:r>
            <a:rPr lang="en-US" sz="2800" dirty="0"/>
            <a:t>Nominal</a:t>
          </a:r>
        </a:p>
      </dgm:t>
    </dgm:pt>
    <dgm:pt modelId="{9F3BBEF8-7A81-48C1-8F59-7F22F14FF558}" type="parTrans" cxnId="{C0449FAE-2EF9-4218-A19B-30C663555646}">
      <dgm:prSet/>
      <dgm:spPr/>
      <dgm:t>
        <a:bodyPr/>
        <a:lstStyle/>
        <a:p>
          <a:endParaRPr lang="en-US"/>
        </a:p>
      </dgm:t>
    </dgm:pt>
    <dgm:pt modelId="{A0901528-C673-4BCD-99DF-3875C07CE82B}" type="sibTrans" cxnId="{C0449FAE-2EF9-4218-A19B-30C663555646}">
      <dgm:prSet/>
      <dgm:spPr/>
      <dgm:t>
        <a:bodyPr/>
        <a:lstStyle/>
        <a:p>
          <a:endParaRPr lang="en-US"/>
        </a:p>
      </dgm:t>
    </dgm:pt>
    <dgm:pt modelId="{04E09A44-D4CC-482B-B48F-BE72CC2FAC05}">
      <dgm:prSet custT="1"/>
      <dgm:spPr/>
      <dgm:t>
        <a:bodyPr/>
        <a:lstStyle/>
        <a:p>
          <a:r>
            <a:rPr lang="en-US" sz="2800" dirty="0"/>
            <a:t>Numeric Metric</a:t>
          </a:r>
        </a:p>
      </dgm:t>
    </dgm:pt>
    <dgm:pt modelId="{ACFD975C-5930-433F-9D76-493BC2D2A7D9}" type="parTrans" cxnId="{E9960401-58CD-4427-9EC5-575D4A4399FC}">
      <dgm:prSet/>
      <dgm:spPr/>
      <dgm:t>
        <a:bodyPr/>
        <a:lstStyle/>
        <a:p>
          <a:endParaRPr lang="en-US"/>
        </a:p>
      </dgm:t>
    </dgm:pt>
    <dgm:pt modelId="{B06F0CB4-E709-4BB1-ADAB-6B535411E0D0}" type="sibTrans" cxnId="{E9960401-58CD-4427-9EC5-575D4A4399FC}">
      <dgm:prSet/>
      <dgm:spPr/>
      <dgm:t>
        <a:bodyPr/>
        <a:lstStyle/>
        <a:p>
          <a:endParaRPr lang="en-US"/>
        </a:p>
      </dgm:t>
    </dgm:pt>
    <dgm:pt modelId="{87A5A3F6-B0F1-437C-A6C9-D5274441BD11}" type="pres">
      <dgm:prSet presAssocID="{2BCBFF9F-9BC1-4586-B052-9656CB34B5CC}" presName="diagram" presStyleCnt="0">
        <dgm:presLayoutVars>
          <dgm:chPref val="1"/>
          <dgm:dir/>
          <dgm:animOne val="branch"/>
          <dgm:animLvl val="lvl"/>
          <dgm:resizeHandles val="exact"/>
        </dgm:presLayoutVars>
      </dgm:prSet>
      <dgm:spPr/>
    </dgm:pt>
    <dgm:pt modelId="{690C37C5-8117-4281-BAFF-6CFFE3BD723E}" type="pres">
      <dgm:prSet presAssocID="{8D569881-858A-4250-A0BA-7D24F45BD60C}" presName="root1" presStyleCnt="0"/>
      <dgm:spPr/>
    </dgm:pt>
    <dgm:pt modelId="{8DA7EF7D-036D-4DB3-A865-C25329F13A53}" type="pres">
      <dgm:prSet presAssocID="{8D569881-858A-4250-A0BA-7D24F45BD60C}" presName="LevelOneTextNode" presStyleLbl="node0" presStyleIdx="0" presStyleCnt="1">
        <dgm:presLayoutVars>
          <dgm:chPref val="3"/>
        </dgm:presLayoutVars>
      </dgm:prSet>
      <dgm:spPr/>
    </dgm:pt>
    <dgm:pt modelId="{B1255889-34BB-4D2C-BF34-0DFD6E5F9A07}" type="pres">
      <dgm:prSet presAssocID="{8D569881-858A-4250-A0BA-7D24F45BD60C}" presName="level2hierChild" presStyleCnt="0"/>
      <dgm:spPr/>
    </dgm:pt>
    <dgm:pt modelId="{8F139F9E-AF82-4153-8FCD-E5E52B4C1CBD}" type="pres">
      <dgm:prSet presAssocID="{5EAD6AE8-1D24-4CB2-AC1F-13E961ED6F17}" presName="conn2-1" presStyleLbl="parChTrans1D2" presStyleIdx="0" presStyleCnt="3"/>
      <dgm:spPr/>
    </dgm:pt>
    <dgm:pt modelId="{CC0DC198-874D-4140-8DAF-60B7D8BD7935}" type="pres">
      <dgm:prSet presAssocID="{5EAD6AE8-1D24-4CB2-AC1F-13E961ED6F17}" presName="connTx" presStyleLbl="parChTrans1D2" presStyleIdx="0" presStyleCnt="3"/>
      <dgm:spPr/>
    </dgm:pt>
    <dgm:pt modelId="{DAF50E6E-0E9C-43A1-8CA7-B41F536850E5}" type="pres">
      <dgm:prSet presAssocID="{175686A3-6A9B-42B9-9741-8B3B3EABE993}" presName="root2" presStyleCnt="0"/>
      <dgm:spPr/>
    </dgm:pt>
    <dgm:pt modelId="{9FFD4993-9022-4FE1-8F0C-6F2A3E0AAD0C}" type="pres">
      <dgm:prSet presAssocID="{175686A3-6A9B-42B9-9741-8B3B3EABE993}" presName="LevelTwoTextNode" presStyleLbl="node2" presStyleIdx="0" presStyleCnt="3">
        <dgm:presLayoutVars>
          <dgm:chPref val="3"/>
        </dgm:presLayoutVars>
      </dgm:prSet>
      <dgm:spPr/>
    </dgm:pt>
    <dgm:pt modelId="{B56C1F88-4C7D-493B-B3D4-BD7B298134E0}" type="pres">
      <dgm:prSet presAssocID="{175686A3-6A9B-42B9-9741-8B3B3EABE993}" presName="level3hierChild" presStyleCnt="0"/>
      <dgm:spPr/>
    </dgm:pt>
    <dgm:pt modelId="{C2FC35AA-A942-4671-8599-2C49ABF32806}" type="pres">
      <dgm:prSet presAssocID="{78EE0AA0-38F6-425E-A8A9-11046B397E79}" presName="conn2-1" presStyleLbl="parChTrans1D3" presStyleIdx="0" presStyleCnt="4"/>
      <dgm:spPr/>
    </dgm:pt>
    <dgm:pt modelId="{9C785E1D-6352-4A7B-ACF9-32D48B058065}" type="pres">
      <dgm:prSet presAssocID="{78EE0AA0-38F6-425E-A8A9-11046B397E79}" presName="connTx" presStyleLbl="parChTrans1D3" presStyleIdx="0" presStyleCnt="4"/>
      <dgm:spPr/>
    </dgm:pt>
    <dgm:pt modelId="{D562E1CE-0C6A-46B3-BF87-307C9DAAC173}" type="pres">
      <dgm:prSet presAssocID="{C79E0699-6032-4755-B91C-1AFCFE1A197C}" presName="root2" presStyleCnt="0"/>
      <dgm:spPr/>
    </dgm:pt>
    <dgm:pt modelId="{9AF14F92-A32D-48D9-BBFE-6FAE24487964}" type="pres">
      <dgm:prSet presAssocID="{C79E0699-6032-4755-B91C-1AFCFE1A197C}" presName="LevelTwoTextNode" presStyleLbl="node3" presStyleIdx="0" presStyleCnt="4">
        <dgm:presLayoutVars>
          <dgm:chPref val="3"/>
        </dgm:presLayoutVars>
      </dgm:prSet>
      <dgm:spPr/>
    </dgm:pt>
    <dgm:pt modelId="{529D8F3F-3284-473F-BAE2-3E15E3AAC903}" type="pres">
      <dgm:prSet presAssocID="{C79E0699-6032-4755-B91C-1AFCFE1A197C}" presName="level3hierChild" presStyleCnt="0"/>
      <dgm:spPr/>
    </dgm:pt>
    <dgm:pt modelId="{E4640D20-3A72-4828-B320-A28618415A71}" type="pres">
      <dgm:prSet presAssocID="{B7755546-10C3-497B-B89A-A7B5EFDEE441}" presName="conn2-1" presStyleLbl="parChTrans1D3" presStyleIdx="1" presStyleCnt="4"/>
      <dgm:spPr/>
    </dgm:pt>
    <dgm:pt modelId="{BD1DBF0E-4FA5-43BC-94C6-D4C233B840AF}" type="pres">
      <dgm:prSet presAssocID="{B7755546-10C3-497B-B89A-A7B5EFDEE441}" presName="connTx" presStyleLbl="parChTrans1D3" presStyleIdx="1" presStyleCnt="4"/>
      <dgm:spPr/>
    </dgm:pt>
    <dgm:pt modelId="{F643594E-2871-421B-A295-4268241F919E}" type="pres">
      <dgm:prSet presAssocID="{B35C299E-AA1F-411A-8562-BBB2EE9FBBE9}" presName="root2" presStyleCnt="0"/>
      <dgm:spPr/>
    </dgm:pt>
    <dgm:pt modelId="{677F2997-234B-4607-8FA1-8DA928CBF6BF}" type="pres">
      <dgm:prSet presAssocID="{B35C299E-AA1F-411A-8562-BBB2EE9FBBE9}" presName="LevelTwoTextNode" presStyleLbl="node3" presStyleIdx="1" presStyleCnt="4">
        <dgm:presLayoutVars>
          <dgm:chPref val="3"/>
        </dgm:presLayoutVars>
      </dgm:prSet>
      <dgm:spPr/>
    </dgm:pt>
    <dgm:pt modelId="{2920907F-9C96-4B45-BEB9-25DED0F90696}" type="pres">
      <dgm:prSet presAssocID="{B35C299E-AA1F-411A-8562-BBB2EE9FBBE9}" presName="level3hierChild" presStyleCnt="0"/>
      <dgm:spPr/>
    </dgm:pt>
    <dgm:pt modelId="{0FEFFBB4-9AE3-4A61-8B14-C0C3C97B6E04}" type="pres">
      <dgm:prSet presAssocID="{9F3BBEF8-7A81-48C1-8F59-7F22F14FF558}" presName="conn2-1" presStyleLbl="parChTrans1D2" presStyleIdx="1" presStyleCnt="3"/>
      <dgm:spPr/>
    </dgm:pt>
    <dgm:pt modelId="{22602048-DB33-4C59-BB0E-334210A51280}" type="pres">
      <dgm:prSet presAssocID="{9F3BBEF8-7A81-48C1-8F59-7F22F14FF558}" presName="connTx" presStyleLbl="parChTrans1D2" presStyleIdx="1" presStyleCnt="3"/>
      <dgm:spPr/>
    </dgm:pt>
    <dgm:pt modelId="{580D6F33-2251-4CF0-B71E-8F10E22B7A39}" type="pres">
      <dgm:prSet presAssocID="{32C244B2-14A7-4EAD-9B67-731D171AA268}" presName="root2" presStyleCnt="0"/>
      <dgm:spPr/>
    </dgm:pt>
    <dgm:pt modelId="{48CEFA99-3FD2-4D90-B6CA-5EA31C5A4D5D}" type="pres">
      <dgm:prSet presAssocID="{32C244B2-14A7-4EAD-9B67-731D171AA268}" presName="LevelTwoTextNode" presStyleLbl="node2" presStyleIdx="1" presStyleCnt="3">
        <dgm:presLayoutVars>
          <dgm:chPref val="3"/>
        </dgm:presLayoutVars>
      </dgm:prSet>
      <dgm:spPr/>
    </dgm:pt>
    <dgm:pt modelId="{69C39A03-05BE-4269-80C0-A021FB96D6B4}" type="pres">
      <dgm:prSet presAssocID="{32C244B2-14A7-4EAD-9B67-731D171AA268}" presName="level3hierChild" presStyleCnt="0"/>
      <dgm:spPr/>
    </dgm:pt>
    <dgm:pt modelId="{B0F817BE-3A81-4E55-B18D-265F5612F86A}" type="pres">
      <dgm:prSet presAssocID="{ACFD975C-5930-433F-9D76-493BC2D2A7D9}" presName="conn2-1" presStyleLbl="parChTrans1D3" presStyleIdx="2" presStyleCnt="4"/>
      <dgm:spPr/>
    </dgm:pt>
    <dgm:pt modelId="{45F66F08-8B2A-4F87-B73B-07107D6C0D60}" type="pres">
      <dgm:prSet presAssocID="{ACFD975C-5930-433F-9D76-493BC2D2A7D9}" presName="connTx" presStyleLbl="parChTrans1D3" presStyleIdx="2" presStyleCnt="4"/>
      <dgm:spPr/>
    </dgm:pt>
    <dgm:pt modelId="{97B4EFFF-9296-4042-B58E-470E0799C7E5}" type="pres">
      <dgm:prSet presAssocID="{04E09A44-D4CC-482B-B48F-BE72CC2FAC05}" presName="root2" presStyleCnt="0"/>
      <dgm:spPr/>
    </dgm:pt>
    <dgm:pt modelId="{31E1E056-DF56-4304-8338-1B97F1F0D91F}" type="pres">
      <dgm:prSet presAssocID="{04E09A44-D4CC-482B-B48F-BE72CC2FAC05}" presName="LevelTwoTextNode" presStyleLbl="node3" presStyleIdx="2" presStyleCnt="4">
        <dgm:presLayoutVars>
          <dgm:chPref val="3"/>
        </dgm:presLayoutVars>
      </dgm:prSet>
      <dgm:spPr/>
    </dgm:pt>
    <dgm:pt modelId="{AADD9BA2-7FDA-4373-9150-216EF9B44551}" type="pres">
      <dgm:prSet presAssocID="{04E09A44-D4CC-482B-B48F-BE72CC2FAC05}" presName="level3hierChild" presStyleCnt="0"/>
      <dgm:spPr/>
    </dgm:pt>
    <dgm:pt modelId="{A6C507FE-CE5E-445F-983C-B8BCB745B8BF}" type="pres">
      <dgm:prSet presAssocID="{9C4F5D26-1AB5-4F21-AE47-C6B44C5009D5}" presName="conn2-1" presStyleLbl="parChTrans1D2" presStyleIdx="2" presStyleCnt="3"/>
      <dgm:spPr/>
    </dgm:pt>
    <dgm:pt modelId="{834418BA-7A38-48A3-9C10-9288CEED182E}" type="pres">
      <dgm:prSet presAssocID="{9C4F5D26-1AB5-4F21-AE47-C6B44C5009D5}" presName="connTx" presStyleLbl="parChTrans1D2" presStyleIdx="2" presStyleCnt="3"/>
      <dgm:spPr/>
    </dgm:pt>
    <dgm:pt modelId="{FA324D58-4D25-4E2D-A053-5AAFAD006EBC}" type="pres">
      <dgm:prSet presAssocID="{413BFA18-E9C0-49C0-9640-F5A99CDDD322}" presName="root2" presStyleCnt="0"/>
      <dgm:spPr/>
    </dgm:pt>
    <dgm:pt modelId="{4CD76F0D-5493-4B7F-BB31-CE2442C6D784}" type="pres">
      <dgm:prSet presAssocID="{413BFA18-E9C0-49C0-9640-F5A99CDDD322}" presName="LevelTwoTextNode" presStyleLbl="node2" presStyleIdx="2" presStyleCnt="3">
        <dgm:presLayoutVars>
          <dgm:chPref val="3"/>
        </dgm:presLayoutVars>
      </dgm:prSet>
      <dgm:spPr/>
    </dgm:pt>
    <dgm:pt modelId="{25E82972-6B3D-4813-BD2E-1378426353F7}" type="pres">
      <dgm:prSet presAssocID="{413BFA18-E9C0-49C0-9640-F5A99CDDD322}" presName="level3hierChild" presStyleCnt="0"/>
      <dgm:spPr/>
    </dgm:pt>
    <dgm:pt modelId="{C19963B6-0E1C-44D7-8126-FB54C2E6DDB4}" type="pres">
      <dgm:prSet presAssocID="{6C361788-41AB-41A4-926F-B79068C85D05}" presName="conn2-1" presStyleLbl="parChTrans1D3" presStyleIdx="3" presStyleCnt="4"/>
      <dgm:spPr/>
    </dgm:pt>
    <dgm:pt modelId="{00EA7A41-44DE-4613-8B09-4B0B306B6864}" type="pres">
      <dgm:prSet presAssocID="{6C361788-41AB-41A4-926F-B79068C85D05}" presName="connTx" presStyleLbl="parChTrans1D3" presStyleIdx="3" presStyleCnt="4"/>
      <dgm:spPr/>
    </dgm:pt>
    <dgm:pt modelId="{B694EFFD-A2C0-4C0A-9DBF-00924991767A}" type="pres">
      <dgm:prSet presAssocID="{2A1CC62A-34F8-4A0D-9415-15E7B3A4ADAD}" presName="root2" presStyleCnt="0"/>
      <dgm:spPr/>
    </dgm:pt>
    <dgm:pt modelId="{360358D3-0AC0-49FB-948C-6FA56D2EF70A}" type="pres">
      <dgm:prSet presAssocID="{2A1CC62A-34F8-4A0D-9415-15E7B3A4ADAD}" presName="LevelTwoTextNode" presStyleLbl="node3" presStyleIdx="3" presStyleCnt="4">
        <dgm:presLayoutVars>
          <dgm:chPref val="3"/>
        </dgm:presLayoutVars>
      </dgm:prSet>
      <dgm:spPr/>
    </dgm:pt>
    <dgm:pt modelId="{80D2E821-792B-4BB8-809E-F51D70B3FF5C}" type="pres">
      <dgm:prSet presAssocID="{2A1CC62A-34F8-4A0D-9415-15E7B3A4ADAD}" presName="level3hierChild" presStyleCnt="0"/>
      <dgm:spPr/>
    </dgm:pt>
  </dgm:ptLst>
  <dgm:cxnLst>
    <dgm:cxn modelId="{E9960401-58CD-4427-9EC5-575D4A4399FC}" srcId="{32C244B2-14A7-4EAD-9B67-731D171AA268}" destId="{04E09A44-D4CC-482B-B48F-BE72CC2FAC05}" srcOrd="0" destOrd="0" parTransId="{ACFD975C-5930-433F-9D76-493BC2D2A7D9}" sibTransId="{B06F0CB4-E709-4BB1-ADAB-6B535411E0D0}"/>
    <dgm:cxn modelId="{6A58EB11-D2AB-43E2-A5E0-A1352149716A}" type="presOf" srcId="{5EAD6AE8-1D24-4CB2-AC1F-13E961ED6F17}" destId="{8F139F9E-AF82-4153-8FCD-E5E52B4C1CBD}" srcOrd="0" destOrd="0" presId="urn:microsoft.com/office/officeart/2005/8/layout/hierarchy2"/>
    <dgm:cxn modelId="{63379118-1466-4CB4-9BD3-4DC00359E771}" type="presOf" srcId="{8D569881-858A-4250-A0BA-7D24F45BD60C}" destId="{8DA7EF7D-036D-4DB3-A865-C25329F13A53}" srcOrd="0" destOrd="0" presId="urn:microsoft.com/office/officeart/2005/8/layout/hierarchy2"/>
    <dgm:cxn modelId="{B8ADB11B-8E07-454C-9431-3E18B0AE4ACE}" type="presOf" srcId="{6C361788-41AB-41A4-926F-B79068C85D05}" destId="{C19963B6-0E1C-44D7-8126-FB54C2E6DDB4}" srcOrd="0" destOrd="0" presId="urn:microsoft.com/office/officeart/2005/8/layout/hierarchy2"/>
    <dgm:cxn modelId="{09EE4021-50D0-4B60-A0B7-866A2557350B}" type="presOf" srcId="{B7755546-10C3-497B-B89A-A7B5EFDEE441}" destId="{BD1DBF0E-4FA5-43BC-94C6-D4C233B840AF}" srcOrd="1" destOrd="0" presId="urn:microsoft.com/office/officeart/2005/8/layout/hierarchy2"/>
    <dgm:cxn modelId="{23AC1831-13ED-4ABC-8D86-061D90448076}" type="presOf" srcId="{413BFA18-E9C0-49C0-9640-F5A99CDDD322}" destId="{4CD76F0D-5493-4B7F-BB31-CE2442C6D784}" srcOrd="0" destOrd="0" presId="urn:microsoft.com/office/officeart/2005/8/layout/hierarchy2"/>
    <dgm:cxn modelId="{2F5E3132-F84E-4ABD-B232-65627E723DB2}" srcId="{8D569881-858A-4250-A0BA-7D24F45BD60C}" destId="{413BFA18-E9C0-49C0-9640-F5A99CDDD322}" srcOrd="2" destOrd="0" parTransId="{9C4F5D26-1AB5-4F21-AE47-C6B44C5009D5}" sibTransId="{A176FADB-5153-454F-A4FA-752517409E25}"/>
    <dgm:cxn modelId="{42454137-19B8-47C5-BFE0-B0223F31F75A}" type="presOf" srcId="{9F3BBEF8-7A81-48C1-8F59-7F22F14FF558}" destId="{22602048-DB33-4C59-BB0E-334210A51280}" srcOrd="1" destOrd="0" presId="urn:microsoft.com/office/officeart/2005/8/layout/hierarchy2"/>
    <dgm:cxn modelId="{1265325F-DBE0-4294-805B-22B46E1D9D56}" type="presOf" srcId="{9C4F5D26-1AB5-4F21-AE47-C6B44C5009D5}" destId="{A6C507FE-CE5E-445F-983C-B8BCB745B8BF}" srcOrd="0" destOrd="0" presId="urn:microsoft.com/office/officeart/2005/8/layout/hierarchy2"/>
    <dgm:cxn modelId="{0177AC60-0715-47DA-A06E-7F6577A19761}" type="presOf" srcId="{ACFD975C-5930-433F-9D76-493BC2D2A7D9}" destId="{45F66F08-8B2A-4F87-B73B-07107D6C0D60}" srcOrd="1" destOrd="0" presId="urn:microsoft.com/office/officeart/2005/8/layout/hierarchy2"/>
    <dgm:cxn modelId="{B903FA6B-B1FA-4942-8DF2-E97309C320D0}" srcId="{2BCBFF9F-9BC1-4586-B052-9656CB34B5CC}" destId="{8D569881-858A-4250-A0BA-7D24F45BD60C}" srcOrd="0" destOrd="0" parTransId="{ED0F8C41-1E1E-4471-B469-C7BE3C6FF9E4}" sibTransId="{D47E8A24-FD71-4CF7-A483-52A85CD27765}"/>
    <dgm:cxn modelId="{5F0B8A4E-7286-4310-869A-46402842CA07}" type="presOf" srcId="{B7755546-10C3-497B-B89A-A7B5EFDEE441}" destId="{E4640D20-3A72-4828-B320-A28618415A71}" srcOrd="0" destOrd="0" presId="urn:microsoft.com/office/officeart/2005/8/layout/hierarchy2"/>
    <dgm:cxn modelId="{96B3FA4E-DBB9-4A6D-8A5A-D781B1745118}" srcId="{175686A3-6A9B-42B9-9741-8B3B3EABE993}" destId="{C79E0699-6032-4755-B91C-1AFCFE1A197C}" srcOrd="0" destOrd="0" parTransId="{78EE0AA0-38F6-425E-A8A9-11046B397E79}" sibTransId="{071724F3-A005-45F1-99D0-1BCC887344FC}"/>
    <dgm:cxn modelId="{910B6A86-891B-4784-9192-99DCEEC92E6A}" type="presOf" srcId="{C79E0699-6032-4755-B91C-1AFCFE1A197C}" destId="{9AF14F92-A32D-48D9-BBFE-6FAE24487964}" srcOrd="0" destOrd="0" presId="urn:microsoft.com/office/officeart/2005/8/layout/hierarchy2"/>
    <dgm:cxn modelId="{D9F4F592-8534-4893-A2E3-590BAF045DF4}" type="presOf" srcId="{5EAD6AE8-1D24-4CB2-AC1F-13E961ED6F17}" destId="{CC0DC198-874D-4140-8DAF-60B7D8BD7935}" srcOrd="1" destOrd="0" presId="urn:microsoft.com/office/officeart/2005/8/layout/hierarchy2"/>
    <dgm:cxn modelId="{168BE89A-55D0-448A-A10C-9969370BFD5F}" srcId="{413BFA18-E9C0-49C0-9640-F5A99CDDD322}" destId="{2A1CC62A-34F8-4A0D-9415-15E7B3A4ADAD}" srcOrd="0" destOrd="0" parTransId="{6C361788-41AB-41A4-926F-B79068C85D05}" sibTransId="{17C78B40-04F1-4B6F-825C-D36CF9D4E86C}"/>
    <dgm:cxn modelId="{6269509E-CA6A-468F-BC9C-E53FF17F83DB}" srcId="{175686A3-6A9B-42B9-9741-8B3B3EABE993}" destId="{B35C299E-AA1F-411A-8562-BBB2EE9FBBE9}" srcOrd="1" destOrd="0" parTransId="{B7755546-10C3-497B-B89A-A7B5EFDEE441}" sibTransId="{981161BD-D1B1-45DD-A943-EFBAA8009558}"/>
    <dgm:cxn modelId="{750EA3A9-225A-44C2-8094-C1DC99CB273B}" type="presOf" srcId="{2A1CC62A-34F8-4A0D-9415-15E7B3A4ADAD}" destId="{360358D3-0AC0-49FB-948C-6FA56D2EF70A}" srcOrd="0" destOrd="0" presId="urn:microsoft.com/office/officeart/2005/8/layout/hierarchy2"/>
    <dgm:cxn modelId="{5B58D9AD-952A-4A4C-B163-A26AEF83161A}" type="presOf" srcId="{9C4F5D26-1AB5-4F21-AE47-C6B44C5009D5}" destId="{834418BA-7A38-48A3-9C10-9288CEED182E}" srcOrd="1" destOrd="0" presId="urn:microsoft.com/office/officeart/2005/8/layout/hierarchy2"/>
    <dgm:cxn modelId="{C0449FAE-2EF9-4218-A19B-30C663555646}" srcId="{8D569881-858A-4250-A0BA-7D24F45BD60C}" destId="{32C244B2-14A7-4EAD-9B67-731D171AA268}" srcOrd="1" destOrd="0" parTransId="{9F3BBEF8-7A81-48C1-8F59-7F22F14FF558}" sibTransId="{A0901528-C673-4BCD-99DF-3875C07CE82B}"/>
    <dgm:cxn modelId="{54DF80AF-0567-46B9-8ACF-78FD03F1F75B}" type="presOf" srcId="{9F3BBEF8-7A81-48C1-8F59-7F22F14FF558}" destId="{0FEFFBB4-9AE3-4A61-8B14-C0C3C97B6E04}" srcOrd="0" destOrd="0" presId="urn:microsoft.com/office/officeart/2005/8/layout/hierarchy2"/>
    <dgm:cxn modelId="{07E0A0C1-D799-4479-B81D-29507FDEE23D}" type="presOf" srcId="{78EE0AA0-38F6-425E-A8A9-11046B397E79}" destId="{9C785E1D-6352-4A7B-ACF9-32D48B058065}" srcOrd="1" destOrd="0" presId="urn:microsoft.com/office/officeart/2005/8/layout/hierarchy2"/>
    <dgm:cxn modelId="{736FE5C2-5074-4313-8AF6-86FFEB616060}" type="presOf" srcId="{32C244B2-14A7-4EAD-9B67-731D171AA268}" destId="{48CEFA99-3FD2-4D90-B6CA-5EA31C5A4D5D}" srcOrd="0" destOrd="0" presId="urn:microsoft.com/office/officeart/2005/8/layout/hierarchy2"/>
    <dgm:cxn modelId="{410E5AC4-1591-4420-90DC-26C4F8954269}" type="presOf" srcId="{B35C299E-AA1F-411A-8562-BBB2EE9FBBE9}" destId="{677F2997-234B-4607-8FA1-8DA928CBF6BF}" srcOrd="0" destOrd="0" presId="urn:microsoft.com/office/officeart/2005/8/layout/hierarchy2"/>
    <dgm:cxn modelId="{D6AC73C8-960C-48D6-ABBA-CE7087431660}" srcId="{8D569881-858A-4250-A0BA-7D24F45BD60C}" destId="{175686A3-6A9B-42B9-9741-8B3B3EABE993}" srcOrd="0" destOrd="0" parTransId="{5EAD6AE8-1D24-4CB2-AC1F-13E961ED6F17}" sibTransId="{1C405529-1655-4155-82D5-A8F043C92BB8}"/>
    <dgm:cxn modelId="{CCB640CE-BCF3-4709-86A7-B310C19E19A7}" type="presOf" srcId="{175686A3-6A9B-42B9-9741-8B3B3EABE993}" destId="{9FFD4993-9022-4FE1-8F0C-6F2A3E0AAD0C}" srcOrd="0" destOrd="0" presId="urn:microsoft.com/office/officeart/2005/8/layout/hierarchy2"/>
    <dgm:cxn modelId="{5D1C30D1-B389-40EE-BAA3-B30C65A5FA90}" type="presOf" srcId="{ACFD975C-5930-433F-9D76-493BC2D2A7D9}" destId="{B0F817BE-3A81-4E55-B18D-265F5612F86A}" srcOrd="0" destOrd="0" presId="urn:microsoft.com/office/officeart/2005/8/layout/hierarchy2"/>
    <dgm:cxn modelId="{C4DDD0D5-2693-4538-9EDA-906206031335}" type="presOf" srcId="{04E09A44-D4CC-482B-B48F-BE72CC2FAC05}" destId="{31E1E056-DF56-4304-8338-1B97F1F0D91F}" srcOrd="0" destOrd="0" presId="urn:microsoft.com/office/officeart/2005/8/layout/hierarchy2"/>
    <dgm:cxn modelId="{09912ED8-A595-4E28-9952-A2A459CCB7EC}" type="presOf" srcId="{2BCBFF9F-9BC1-4586-B052-9656CB34B5CC}" destId="{87A5A3F6-B0F1-437C-A6C9-D5274441BD11}" srcOrd="0" destOrd="0" presId="urn:microsoft.com/office/officeart/2005/8/layout/hierarchy2"/>
    <dgm:cxn modelId="{D4ED89E7-3903-4EB3-891B-5167D376DA6D}" type="presOf" srcId="{78EE0AA0-38F6-425E-A8A9-11046B397E79}" destId="{C2FC35AA-A942-4671-8599-2C49ABF32806}" srcOrd="0" destOrd="0" presId="urn:microsoft.com/office/officeart/2005/8/layout/hierarchy2"/>
    <dgm:cxn modelId="{129939EE-972F-4A7B-BB50-CD86BA37B0AA}" type="presOf" srcId="{6C361788-41AB-41A4-926F-B79068C85D05}" destId="{00EA7A41-44DE-4613-8B09-4B0B306B6864}" srcOrd="1" destOrd="0" presId="urn:microsoft.com/office/officeart/2005/8/layout/hierarchy2"/>
    <dgm:cxn modelId="{BDB89390-A7EF-4C12-AA7D-D40474C413CC}" type="presParOf" srcId="{87A5A3F6-B0F1-437C-A6C9-D5274441BD11}" destId="{690C37C5-8117-4281-BAFF-6CFFE3BD723E}" srcOrd="0" destOrd="0" presId="urn:microsoft.com/office/officeart/2005/8/layout/hierarchy2"/>
    <dgm:cxn modelId="{E21EBC35-5BBF-4965-9BE0-74EDF8F78CB0}" type="presParOf" srcId="{690C37C5-8117-4281-BAFF-6CFFE3BD723E}" destId="{8DA7EF7D-036D-4DB3-A865-C25329F13A53}" srcOrd="0" destOrd="0" presId="urn:microsoft.com/office/officeart/2005/8/layout/hierarchy2"/>
    <dgm:cxn modelId="{E8BA122D-32EE-4E07-8E31-E8A3BB488371}" type="presParOf" srcId="{690C37C5-8117-4281-BAFF-6CFFE3BD723E}" destId="{B1255889-34BB-4D2C-BF34-0DFD6E5F9A07}" srcOrd="1" destOrd="0" presId="urn:microsoft.com/office/officeart/2005/8/layout/hierarchy2"/>
    <dgm:cxn modelId="{2B626818-C4AB-4580-B089-FB455E571B01}" type="presParOf" srcId="{B1255889-34BB-4D2C-BF34-0DFD6E5F9A07}" destId="{8F139F9E-AF82-4153-8FCD-E5E52B4C1CBD}" srcOrd="0" destOrd="0" presId="urn:microsoft.com/office/officeart/2005/8/layout/hierarchy2"/>
    <dgm:cxn modelId="{507A77F2-7157-4861-9D4A-E1FE77752B49}" type="presParOf" srcId="{8F139F9E-AF82-4153-8FCD-E5E52B4C1CBD}" destId="{CC0DC198-874D-4140-8DAF-60B7D8BD7935}" srcOrd="0" destOrd="0" presId="urn:microsoft.com/office/officeart/2005/8/layout/hierarchy2"/>
    <dgm:cxn modelId="{E47CACEB-2F00-4201-983A-FC7E302B6E63}" type="presParOf" srcId="{B1255889-34BB-4D2C-BF34-0DFD6E5F9A07}" destId="{DAF50E6E-0E9C-43A1-8CA7-B41F536850E5}" srcOrd="1" destOrd="0" presId="urn:microsoft.com/office/officeart/2005/8/layout/hierarchy2"/>
    <dgm:cxn modelId="{3F8B8E40-A051-4EBF-8BD9-530156E34811}" type="presParOf" srcId="{DAF50E6E-0E9C-43A1-8CA7-B41F536850E5}" destId="{9FFD4993-9022-4FE1-8F0C-6F2A3E0AAD0C}" srcOrd="0" destOrd="0" presId="urn:microsoft.com/office/officeart/2005/8/layout/hierarchy2"/>
    <dgm:cxn modelId="{E81F760E-0E90-4960-B9C3-D1548CF8AE90}" type="presParOf" srcId="{DAF50E6E-0E9C-43A1-8CA7-B41F536850E5}" destId="{B56C1F88-4C7D-493B-B3D4-BD7B298134E0}" srcOrd="1" destOrd="0" presId="urn:microsoft.com/office/officeart/2005/8/layout/hierarchy2"/>
    <dgm:cxn modelId="{4C5499D1-57C7-4E86-874D-BFE319AB6EF5}" type="presParOf" srcId="{B56C1F88-4C7D-493B-B3D4-BD7B298134E0}" destId="{C2FC35AA-A942-4671-8599-2C49ABF32806}" srcOrd="0" destOrd="0" presId="urn:microsoft.com/office/officeart/2005/8/layout/hierarchy2"/>
    <dgm:cxn modelId="{9ADC9A71-00D5-4B95-92B1-5DC180C1BA79}" type="presParOf" srcId="{C2FC35AA-A942-4671-8599-2C49ABF32806}" destId="{9C785E1D-6352-4A7B-ACF9-32D48B058065}" srcOrd="0" destOrd="0" presId="urn:microsoft.com/office/officeart/2005/8/layout/hierarchy2"/>
    <dgm:cxn modelId="{D8D6FBA2-0936-496D-B000-56354890C9DE}" type="presParOf" srcId="{B56C1F88-4C7D-493B-B3D4-BD7B298134E0}" destId="{D562E1CE-0C6A-46B3-BF87-307C9DAAC173}" srcOrd="1" destOrd="0" presId="urn:microsoft.com/office/officeart/2005/8/layout/hierarchy2"/>
    <dgm:cxn modelId="{8450A43A-49E8-47A2-AEE8-9F9E49F1E6F5}" type="presParOf" srcId="{D562E1CE-0C6A-46B3-BF87-307C9DAAC173}" destId="{9AF14F92-A32D-48D9-BBFE-6FAE24487964}" srcOrd="0" destOrd="0" presId="urn:microsoft.com/office/officeart/2005/8/layout/hierarchy2"/>
    <dgm:cxn modelId="{CFAE1EA1-B839-4C7A-89D5-D61DBADB3C80}" type="presParOf" srcId="{D562E1CE-0C6A-46B3-BF87-307C9DAAC173}" destId="{529D8F3F-3284-473F-BAE2-3E15E3AAC903}" srcOrd="1" destOrd="0" presId="urn:microsoft.com/office/officeart/2005/8/layout/hierarchy2"/>
    <dgm:cxn modelId="{D5B59410-1DDA-494E-8385-1686123F5957}" type="presParOf" srcId="{B56C1F88-4C7D-493B-B3D4-BD7B298134E0}" destId="{E4640D20-3A72-4828-B320-A28618415A71}" srcOrd="2" destOrd="0" presId="urn:microsoft.com/office/officeart/2005/8/layout/hierarchy2"/>
    <dgm:cxn modelId="{F5B84F33-1D84-4286-9B71-AC289E12FB0B}" type="presParOf" srcId="{E4640D20-3A72-4828-B320-A28618415A71}" destId="{BD1DBF0E-4FA5-43BC-94C6-D4C233B840AF}" srcOrd="0" destOrd="0" presId="urn:microsoft.com/office/officeart/2005/8/layout/hierarchy2"/>
    <dgm:cxn modelId="{CC2A5138-AB56-4CBD-B68C-2E962F2552FC}" type="presParOf" srcId="{B56C1F88-4C7D-493B-B3D4-BD7B298134E0}" destId="{F643594E-2871-421B-A295-4268241F919E}" srcOrd="3" destOrd="0" presId="urn:microsoft.com/office/officeart/2005/8/layout/hierarchy2"/>
    <dgm:cxn modelId="{C4C2D6C3-5E0E-47DF-B131-BD46C85357AB}" type="presParOf" srcId="{F643594E-2871-421B-A295-4268241F919E}" destId="{677F2997-234B-4607-8FA1-8DA928CBF6BF}" srcOrd="0" destOrd="0" presId="urn:microsoft.com/office/officeart/2005/8/layout/hierarchy2"/>
    <dgm:cxn modelId="{5104D861-571D-4384-8F2C-7D380FC0FDD3}" type="presParOf" srcId="{F643594E-2871-421B-A295-4268241F919E}" destId="{2920907F-9C96-4B45-BEB9-25DED0F90696}" srcOrd="1" destOrd="0" presId="urn:microsoft.com/office/officeart/2005/8/layout/hierarchy2"/>
    <dgm:cxn modelId="{1EF94D5E-383E-417D-9580-4C41534A19C9}" type="presParOf" srcId="{B1255889-34BB-4D2C-BF34-0DFD6E5F9A07}" destId="{0FEFFBB4-9AE3-4A61-8B14-C0C3C97B6E04}" srcOrd="2" destOrd="0" presId="urn:microsoft.com/office/officeart/2005/8/layout/hierarchy2"/>
    <dgm:cxn modelId="{B844419C-F440-4BE9-8652-F7337B570F97}" type="presParOf" srcId="{0FEFFBB4-9AE3-4A61-8B14-C0C3C97B6E04}" destId="{22602048-DB33-4C59-BB0E-334210A51280}" srcOrd="0" destOrd="0" presId="urn:microsoft.com/office/officeart/2005/8/layout/hierarchy2"/>
    <dgm:cxn modelId="{F25DBB51-77E8-41A0-B951-FAAC260B5F6A}" type="presParOf" srcId="{B1255889-34BB-4D2C-BF34-0DFD6E5F9A07}" destId="{580D6F33-2251-4CF0-B71E-8F10E22B7A39}" srcOrd="3" destOrd="0" presId="urn:microsoft.com/office/officeart/2005/8/layout/hierarchy2"/>
    <dgm:cxn modelId="{D3DDDAB7-1DFD-4BC2-A664-FA117E5BF1BD}" type="presParOf" srcId="{580D6F33-2251-4CF0-B71E-8F10E22B7A39}" destId="{48CEFA99-3FD2-4D90-B6CA-5EA31C5A4D5D}" srcOrd="0" destOrd="0" presId="urn:microsoft.com/office/officeart/2005/8/layout/hierarchy2"/>
    <dgm:cxn modelId="{10CCE375-197C-4F11-9A0A-28D873963A4B}" type="presParOf" srcId="{580D6F33-2251-4CF0-B71E-8F10E22B7A39}" destId="{69C39A03-05BE-4269-80C0-A021FB96D6B4}" srcOrd="1" destOrd="0" presId="urn:microsoft.com/office/officeart/2005/8/layout/hierarchy2"/>
    <dgm:cxn modelId="{B061CD10-F3C6-4476-8B0B-D7FD1B086FF9}" type="presParOf" srcId="{69C39A03-05BE-4269-80C0-A021FB96D6B4}" destId="{B0F817BE-3A81-4E55-B18D-265F5612F86A}" srcOrd="0" destOrd="0" presId="urn:microsoft.com/office/officeart/2005/8/layout/hierarchy2"/>
    <dgm:cxn modelId="{25500704-16E5-493B-A543-E935929396B1}" type="presParOf" srcId="{B0F817BE-3A81-4E55-B18D-265F5612F86A}" destId="{45F66F08-8B2A-4F87-B73B-07107D6C0D60}" srcOrd="0" destOrd="0" presId="urn:microsoft.com/office/officeart/2005/8/layout/hierarchy2"/>
    <dgm:cxn modelId="{7E657815-DDC3-44CC-BBE5-15FCC4D1B485}" type="presParOf" srcId="{69C39A03-05BE-4269-80C0-A021FB96D6B4}" destId="{97B4EFFF-9296-4042-B58E-470E0799C7E5}" srcOrd="1" destOrd="0" presId="urn:microsoft.com/office/officeart/2005/8/layout/hierarchy2"/>
    <dgm:cxn modelId="{28B79CAA-FE3A-452A-99B5-021F981B703A}" type="presParOf" srcId="{97B4EFFF-9296-4042-B58E-470E0799C7E5}" destId="{31E1E056-DF56-4304-8338-1B97F1F0D91F}" srcOrd="0" destOrd="0" presId="urn:microsoft.com/office/officeart/2005/8/layout/hierarchy2"/>
    <dgm:cxn modelId="{D7B3310E-30FD-4CCF-8989-2BA150F86F37}" type="presParOf" srcId="{97B4EFFF-9296-4042-B58E-470E0799C7E5}" destId="{AADD9BA2-7FDA-4373-9150-216EF9B44551}" srcOrd="1" destOrd="0" presId="urn:microsoft.com/office/officeart/2005/8/layout/hierarchy2"/>
    <dgm:cxn modelId="{9A73EB99-6667-46E5-8654-1739408C925C}" type="presParOf" srcId="{B1255889-34BB-4D2C-BF34-0DFD6E5F9A07}" destId="{A6C507FE-CE5E-445F-983C-B8BCB745B8BF}" srcOrd="4" destOrd="0" presId="urn:microsoft.com/office/officeart/2005/8/layout/hierarchy2"/>
    <dgm:cxn modelId="{8DBA5B4F-74FA-40EF-AEE9-2C3477AAB9EE}" type="presParOf" srcId="{A6C507FE-CE5E-445F-983C-B8BCB745B8BF}" destId="{834418BA-7A38-48A3-9C10-9288CEED182E}" srcOrd="0" destOrd="0" presId="urn:microsoft.com/office/officeart/2005/8/layout/hierarchy2"/>
    <dgm:cxn modelId="{97E43300-71DB-42DE-85AA-3F7EF5EA7679}" type="presParOf" srcId="{B1255889-34BB-4D2C-BF34-0DFD6E5F9A07}" destId="{FA324D58-4D25-4E2D-A053-5AAFAD006EBC}" srcOrd="5" destOrd="0" presId="urn:microsoft.com/office/officeart/2005/8/layout/hierarchy2"/>
    <dgm:cxn modelId="{64440FB5-A96C-440F-8B31-1D3AE0DEBFE7}" type="presParOf" srcId="{FA324D58-4D25-4E2D-A053-5AAFAD006EBC}" destId="{4CD76F0D-5493-4B7F-BB31-CE2442C6D784}" srcOrd="0" destOrd="0" presId="urn:microsoft.com/office/officeart/2005/8/layout/hierarchy2"/>
    <dgm:cxn modelId="{43500BC5-4C34-44EF-BB8D-3C89151FDCBF}" type="presParOf" srcId="{FA324D58-4D25-4E2D-A053-5AAFAD006EBC}" destId="{25E82972-6B3D-4813-BD2E-1378426353F7}" srcOrd="1" destOrd="0" presId="urn:microsoft.com/office/officeart/2005/8/layout/hierarchy2"/>
    <dgm:cxn modelId="{9DCB8F93-1658-484C-9FE3-9AD069DCFF5D}" type="presParOf" srcId="{25E82972-6B3D-4813-BD2E-1378426353F7}" destId="{C19963B6-0E1C-44D7-8126-FB54C2E6DDB4}" srcOrd="0" destOrd="0" presId="urn:microsoft.com/office/officeart/2005/8/layout/hierarchy2"/>
    <dgm:cxn modelId="{56893954-4653-4FF0-B049-CE9B1DE4AD23}" type="presParOf" srcId="{C19963B6-0E1C-44D7-8126-FB54C2E6DDB4}" destId="{00EA7A41-44DE-4613-8B09-4B0B306B6864}" srcOrd="0" destOrd="0" presId="urn:microsoft.com/office/officeart/2005/8/layout/hierarchy2"/>
    <dgm:cxn modelId="{3B8FE54B-4AD4-4935-BD1C-455CC56982F7}" type="presParOf" srcId="{25E82972-6B3D-4813-BD2E-1378426353F7}" destId="{B694EFFD-A2C0-4C0A-9DBF-00924991767A}" srcOrd="1" destOrd="0" presId="urn:microsoft.com/office/officeart/2005/8/layout/hierarchy2"/>
    <dgm:cxn modelId="{4A08AAA1-14FA-4F9F-841F-B2033B00B1B7}" type="presParOf" srcId="{B694EFFD-A2C0-4C0A-9DBF-00924991767A}" destId="{360358D3-0AC0-49FB-948C-6FA56D2EF70A}" srcOrd="0" destOrd="0" presId="urn:microsoft.com/office/officeart/2005/8/layout/hierarchy2"/>
    <dgm:cxn modelId="{35E923AD-4EFD-470A-A0EE-E8475CFD3A34}" type="presParOf" srcId="{B694EFFD-A2C0-4C0A-9DBF-00924991767A}" destId="{80D2E821-792B-4BB8-809E-F51D70B3FF5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83A42B-8A38-4588-B977-318E40BA26E8}" type="doc">
      <dgm:prSet loTypeId="urn:microsoft.com/office/officeart/2005/8/layout/hList3" loCatId="list" qsTypeId="urn:microsoft.com/office/officeart/2005/8/quickstyle/simple1" qsCatId="simple" csTypeId="urn:microsoft.com/office/officeart/2005/8/colors/accent5_5" csCatId="accent5" phldr="1"/>
      <dgm:spPr/>
      <dgm:t>
        <a:bodyPr/>
        <a:lstStyle/>
        <a:p>
          <a:endParaRPr lang="en-US"/>
        </a:p>
      </dgm:t>
    </dgm:pt>
    <mc:AlternateContent xmlns:mc="http://schemas.openxmlformats.org/markup-compatibility/2006" xmlns:a14="http://schemas.microsoft.com/office/drawing/2010/main">
      <mc:Choice Requires="a14">
        <dgm:pt modelId="{B3B39970-A502-4B3E-9CF2-528B4D291569}">
          <dgm:prSet phldrT="[Text]"/>
          <dgm:spPr/>
          <dgm:t>
            <a:bodyPr/>
            <a:lstStyle/>
            <a:p>
              <a:pPr algn="ctr"/>
              <a:r>
                <a:rPr lang="en-US" dirty="0"/>
                <a:t>We aim to reduce the RASE or the relative error, but not all the way to zero.</a:t>
              </a:r>
            </a:p>
            <a:p>
              <a:pPr algn="ctr"/>
              <a:r>
                <a:rPr lang="en-US" dirty="0"/>
                <a:t>If the RASE or the relative error is 0,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and the model has been overfitted.</a:t>
              </a:r>
            </a:p>
            <a:p>
              <a:pPr algn="ctr"/>
              <a:r>
                <a:rPr lang="en-US" dirty="0"/>
                <a:t>If the relative error is 1, then predicted target value is practically same as observed mean.</a:t>
              </a:r>
            </a:p>
          </dgm:t>
        </dgm:pt>
      </mc:Choice>
      <mc:Fallback xmlns="">
        <dgm:pt modelId="{B3B39970-A502-4B3E-9CF2-528B4D291569}">
          <dgm:prSet phldrT="[Text]"/>
          <dgm:spPr/>
          <dgm:t>
            <a:bodyPr/>
            <a:lstStyle/>
            <a:p>
              <a:pPr algn="ctr"/>
              <a:r>
                <a:rPr lang="en-US" dirty="0"/>
                <a:t>We aim to reduce the RASE or the relative error, but not all the way to zero.</a:t>
              </a:r>
            </a:p>
            <a:p>
              <a:pPr algn="ctr"/>
              <a:r>
                <a:rPr lang="en-US" dirty="0"/>
                <a:t>If the RASE or the relative error is 0, then </a:t>
              </a:r>
              <a:r>
                <a:rPr lang="en-US" i="0">
                  <a:latin typeface="Cambria Math" panose="02040503050406030204" pitchFamily="18" charset="0"/>
                </a:rPr>
                <a:t>𝑦_𝑖</a:t>
              </a:r>
              <a:r>
                <a:rPr lang="en-US" b="0" i="0">
                  <a:latin typeface="Cambria Math" panose="02040503050406030204" pitchFamily="18" charset="0"/>
                </a:rPr>
                <a:t>=</a:t>
              </a:r>
              <a:r>
                <a:rPr lang="en-US" i="0">
                  <a:latin typeface="Cambria Math" panose="02040503050406030204" pitchFamily="18" charset="0"/>
                </a:rPr>
                <a:t>𝑦 ̂_𝑖</a:t>
              </a:r>
              <a:r>
                <a:rPr lang="en-US" dirty="0"/>
                <a:t> and the model has been overfitted.</a:t>
              </a:r>
            </a:p>
            <a:p>
              <a:pPr algn="ctr"/>
              <a:r>
                <a:rPr lang="en-US" dirty="0"/>
                <a:t>If the relative error is 1, then predicted target value is practically same as observed mean.</a:t>
              </a:r>
            </a:p>
          </dgm:t>
        </dgm:pt>
      </mc:Fallback>
    </mc:AlternateContent>
    <dgm:pt modelId="{E9E56579-C774-439D-A009-7C5551E00974}" type="parTrans" cxnId="{EF012885-861C-426F-B1DC-F4AA832E36E0}">
      <dgm:prSet/>
      <dgm:spPr/>
      <dgm:t>
        <a:bodyPr/>
        <a:lstStyle/>
        <a:p>
          <a:endParaRPr lang="en-US"/>
        </a:p>
      </dgm:t>
    </dgm:pt>
    <dgm:pt modelId="{60843003-415D-4259-85D2-5C7FD4A6852B}" type="sibTrans" cxnId="{EF012885-861C-426F-B1DC-F4AA832E36E0}">
      <dgm:prSet/>
      <dgm:spPr/>
      <dgm:t>
        <a:bodyPr/>
        <a:lstStyle/>
        <a:p>
          <a:endParaRPr lang="en-US"/>
        </a:p>
      </dgm:t>
    </dgm:pt>
    <mc:AlternateContent xmlns:mc="http://schemas.openxmlformats.org/markup-compatibility/2006" xmlns:a14="http://schemas.microsoft.com/office/drawing/2010/main">
      <mc:Choice Requires="a14">
        <dgm:pt modelId="{4C858277-248A-49CA-B0E7-0302E4A6AD13}">
          <dgm:prSet phldrT="[Text]"/>
          <dgm:spPr/>
          <dgm:t>
            <a:bodyPr/>
            <a:lstStyle/>
            <a:p>
              <a:pPr algn="ctr">
                <a:buFont typeface="+mj-lt"/>
                <a:buAutoNum type="arabicPeriod"/>
              </a:pPr>
              <a:r>
                <a:rPr lang="en-US" dirty="0"/>
                <a:t>Root Average Squared Error (RASE)</a:t>
              </a:r>
              <a:br>
                <a:rPr lang="en-US" dirty="0"/>
              </a:br>
              <a:r>
                <a:rPr lang="en-US" dirty="0"/>
                <a:t>=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e>
                  </m:rad>
                </m:oMath>
              </a14:m>
              <a:endParaRPr lang="en-US" dirty="0"/>
            </a:p>
            <a:p>
              <a:pPr algn="ctr">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observed target value</a:t>
              </a:r>
              <a:br>
                <a:rPr lang="en-US" dirty="0"/>
              </a:b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is the predicted target value</a:t>
              </a:r>
              <a:br>
                <a:rPr lang="en-US" dirty="0"/>
              </a:br>
              <a14:m>
                <m:oMath xmlns:m="http://schemas.openxmlformats.org/officeDocument/2006/math">
                  <m:r>
                    <a:rPr lang="en-US" i="1">
                      <a:latin typeface="Cambria Math" panose="02040503050406030204" pitchFamily="18" charset="0"/>
                    </a:rPr>
                    <m:t>𝑛</m:t>
                  </m:r>
                </m:oMath>
              </a14:m>
              <a:r>
                <a:rPr lang="en-US" dirty="0"/>
                <a:t> is the number of observations</a:t>
              </a:r>
            </a:p>
          </dgm:t>
        </dgm:pt>
      </mc:Choice>
      <mc:Fallback xmlns="">
        <dgm:pt modelId="{4C858277-248A-49CA-B0E7-0302E4A6AD13}">
          <dgm:prSet phldrT="[Text]"/>
          <dgm:spPr/>
          <dgm:t>
            <a:bodyPr/>
            <a:lstStyle/>
            <a:p>
              <a:pPr algn="ctr">
                <a:buFont typeface="+mj-lt"/>
                <a:buAutoNum type="arabicPeriod"/>
              </a:pPr>
              <a:r>
                <a:rPr lang="en-US" dirty="0"/>
                <a:t>Root Average Squared Error (RASE)</a:t>
              </a:r>
              <a:br>
                <a:rPr lang="en-US" dirty="0"/>
              </a:br>
              <a:r>
                <a:rPr lang="en-US" dirty="0"/>
                <a:t>= </a:t>
              </a:r>
              <a:r>
                <a:rPr lang="en-US" i="0">
                  <a:latin typeface="Cambria Math" panose="02040503050406030204" pitchFamily="18" charset="0"/>
                </a:rPr>
                <a:t>√(</a:t>
              </a:r>
              <a:r>
                <a:rPr lang="en-US" b="0" i="0">
                  <a:latin typeface="Cambria Math" panose="02040503050406030204" pitchFamily="18" charset="0"/>
                </a:rPr>
                <a:t>1/𝑛 ∑_(</a:t>
              </a:r>
              <a:r>
                <a:rPr lang="en-US" i="0">
                  <a:latin typeface="Cambria Math" panose="02040503050406030204" pitchFamily="18" charset="0"/>
                </a:rPr>
                <a:t>𝑖=1)^𝑛▒(</a:t>
              </a:r>
              <a:r>
                <a:rPr lang="en-US" b="0" i="0">
                  <a:latin typeface="Cambria Math" panose="02040503050406030204" pitchFamily="18" charset="0"/>
                </a:rPr>
                <a:t>𝑦_𝑖−𝑦 ̂_𝑖 )^</a:t>
              </a:r>
              <a:r>
                <a:rPr lang="en-US" i="0">
                  <a:latin typeface="Cambria Math" panose="02040503050406030204" pitchFamily="18" charset="0"/>
                </a:rPr>
                <a:t>2 )</a:t>
              </a:r>
              <a:endParaRPr lang="en-US" dirty="0"/>
            </a:p>
            <a:p>
              <a:pPr algn="ctr">
                <a:buFont typeface="+mj-lt"/>
                <a:buAutoNum type="arabicPeriod"/>
              </a:pPr>
              <a:r>
                <a:rPr lang="en-US" i="0">
                  <a:latin typeface="Cambria Math" panose="02040503050406030204" pitchFamily="18" charset="0"/>
                </a:rPr>
                <a:t>𝑦_𝑖</a:t>
              </a:r>
              <a:r>
                <a:rPr lang="en-US" dirty="0"/>
                <a:t> is the observed target value</a:t>
              </a:r>
              <a:br>
                <a:rPr lang="en-US" dirty="0"/>
              </a:br>
              <a:r>
                <a:rPr lang="en-US" i="0">
                  <a:latin typeface="Cambria Math" panose="02040503050406030204" pitchFamily="18" charset="0"/>
                </a:rPr>
                <a:t>𝑦 ̂_𝑖</a:t>
              </a:r>
              <a:r>
                <a:rPr lang="en-US" dirty="0"/>
                <a:t> is the predicted target value</a:t>
              </a:r>
              <a:br>
                <a:rPr lang="en-US" dirty="0"/>
              </a:br>
              <a:r>
                <a:rPr lang="en-US" i="0">
                  <a:latin typeface="Cambria Math" panose="02040503050406030204" pitchFamily="18" charset="0"/>
                </a:rPr>
                <a:t>𝑛</a:t>
              </a:r>
              <a:r>
                <a:rPr lang="en-US" dirty="0"/>
                <a:t> is the number of observations</a:t>
              </a:r>
            </a:p>
          </dgm:t>
        </dgm:pt>
      </mc:Fallback>
    </mc:AlternateContent>
    <dgm:pt modelId="{B07FBDF4-41ED-4436-82E2-4714951C1A2A}" type="parTrans" cxnId="{7802B622-5CB8-4C0A-B332-A26C2CE6C1EA}">
      <dgm:prSet/>
      <dgm:spPr/>
      <dgm:t>
        <a:bodyPr/>
        <a:lstStyle/>
        <a:p>
          <a:endParaRPr lang="en-US"/>
        </a:p>
      </dgm:t>
    </dgm:pt>
    <dgm:pt modelId="{101F06B7-94D3-4192-A926-D9C091F6D1CE}" type="sibTrans" cxnId="{7802B622-5CB8-4C0A-B332-A26C2CE6C1EA}">
      <dgm:prSet/>
      <dgm:spPr/>
      <dgm:t>
        <a:bodyPr/>
        <a:lstStyle/>
        <a:p>
          <a:endParaRPr lang="en-US"/>
        </a:p>
      </dgm:t>
    </dgm:pt>
    <mc:AlternateContent xmlns:mc="http://schemas.openxmlformats.org/markup-compatibility/2006" xmlns:a14="http://schemas.microsoft.com/office/drawing/2010/main">
      <mc:Choice Requires="a14">
        <dgm:pt modelId="{35085AD9-9AE5-400F-AFA6-873B9B8906D2}">
          <dgm:prSet phldrT="[Text]"/>
          <dgm:spPr/>
          <dgm:t>
            <a:bodyPr/>
            <a:lstStyle/>
            <a:p>
              <a:pPr>
                <a:buFont typeface="+mj-lt"/>
                <a:buAutoNum type="arabicPeriod"/>
              </a:pPr>
              <a:r>
                <a:rPr lang="en-US" dirty="0"/>
                <a:t>Relative Error = </a:t>
              </a:r>
              <a14:m>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i="1">
                                  <a:latin typeface="Cambria Math" panose="02040503050406030204" pitchFamily="18" charset="0"/>
                                </a:rPr>
                                <m:t>2</m:t>
                              </m:r>
                            </m:sup>
                          </m:sSup>
                        </m:e>
                      </m:nary>
                    </m:den>
                  </m:f>
                </m:oMath>
              </a14:m>
              <a:r>
                <a:rPr lang="en-US" dirty="0"/>
                <a:t> </a:t>
              </a:r>
              <a:br>
                <a:rPr lang="en-US" dirty="0"/>
              </a:br>
              <a:endParaRPr lang="en-US" i="1" dirty="0">
                <a:latin typeface="Cambria Math" panose="02040503050406030204" pitchFamily="18" charset="0"/>
              </a:endParaRPr>
            </a:p>
            <a:p>
              <a:pPr>
                <a:buFont typeface="+mj-lt"/>
                <a:buAutoNum type="arabicPeriod"/>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is the observed target mean</a:t>
              </a:r>
            </a:p>
          </dgm:t>
        </dgm:pt>
      </mc:Choice>
      <mc:Fallback xmlns="">
        <dgm:pt modelId="{35085AD9-9AE5-400F-AFA6-873B9B8906D2}">
          <dgm:prSet phldrT="[Text]"/>
          <dgm:spPr/>
          <dgm:t>
            <a:bodyPr/>
            <a:lstStyle/>
            <a:p>
              <a:pPr>
                <a:buFont typeface="+mj-lt"/>
                <a:buAutoNum type="arabicPeriod"/>
              </a:pPr>
              <a:r>
                <a:rPr lang="en-US" dirty="0"/>
                <a:t>Relative Error = </a:t>
              </a:r>
              <a:r>
                <a:rPr lang="en-US" i="0">
                  <a:latin typeface="Cambria Math" panose="02040503050406030204" pitchFamily="18" charset="0"/>
                </a:rPr>
                <a:t>(∑_(𝑖=1)^𝑛▒(𝑦_𝑖−𝑦 ̂_𝑖 )^2 )/(∑_(𝑖=1)^𝑛▒(𝑦_𝑖−</a:t>
              </a:r>
              <a:r>
                <a:rPr lang="en-US" b="0" i="0">
                  <a:latin typeface="Cambria Math" panose="02040503050406030204" pitchFamily="18" charset="0"/>
                </a:rPr>
                <a:t>𝑦 ̅ )^</a:t>
              </a:r>
              <a:r>
                <a:rPr lang="en-US" i="0">
                  <a:latin typeface="Cambria Math" panose="02040503050406030204" pitchFamily="18" charset="0"/>
                </a:rPr>
                <a:t>2 )</a:t>
              </a:r>
              <a:r>
                <a:rPr lang="en-US" dirty="0"/>
                <a:t> </a:t>
              </a:r>
              <a:br>
                <a:rPr lang="en-US" dirty="0"/>
              </a:br>
              <a:endParaRPr lang="en-US" i="1" dirty="0">
                <a:latin typeface="Cambria Math" panose="02040503050406030204" pitchFamily="18" charset="0"/>
              </a:endParaRPr>
            </a:p>
            <a:p>
              <a:pPr>
                <a:buFont typeface="+mj-lt"/>
                <a:buAutoNum type="arabicPeriod"/>
              </a:pPr>
              <a:r>
                <a:rPr lang="en-US" i="0">
                  <a:latin typeface="Cambria Math" panose="02040503050406030204" pitchFamily="18" charset="0"/>
                </a:rPr>
                <a:t>𝑦 ̅</a:t>
              </a:r>
              <a:r>
                <a:rPr lang="en-US" dirty="0"/>
                <a:t> is the observed target mean</a:t>
              </a:r>
            </a:p>
          </dgm:t>
        </dgm:pt>
      </mc:Fallback>
    </mc:AlternateContent>
    <dgm:pt modelId="{E6F899BB-47D5-49C7-917F-9502C50382FD}" type="parTrans" cxnId="{A171810E-6516-4AC8-9C83-3615221F591E}">
      <dgm:prSet/>
      <dgm:spPr/>
      <dgm:t>
        <a:bodyPr/>
        <a:lstStyle/>
        <a:p>
          <a:endParaRPr lang="en-US"/>
        </a:p>
      </dgm:t>
    </dgm:pt>
    <dgm:pt modelId="{4B324845-8E95-4997-8218-09207FA52183}" type="sibTrans" cxnId="{A171810E-6516-4AC8-9C83-3615221F591E}">
      <dgm:prSet/>
      <dgm:spPr/>
      <dgm:t>
        <a:bodyPr/>
        <a:lstStyle/>
        <a:p>
          <a:endParaRPr lang="en-US"/>
        </a:p>
      </dgm:t>
    </dgm:pt>
    <dgm:pt modelId="{4BF0C9F5-B3CC-4DA1-8A66-75607BFC09D5}" type="pres">
      <dgm:prSet presAssocID="{1B83A42B-8A38-4588-B977-318E40BA26E8}" presName="composite" presStyleCnt="0">
        <dgm:presLayoutVars>
          <dgm:chMax val="1"/>
          <dgm:dir/>
          <dgm:resizeHandles val="exact"/>
        </dgm:presLayoutVars>
      </dgm:prSet>
      <dgm:spPr/>
    </dgm:pt>
    <dgm:pt modelId="{C3C7FD93-0C42-450B-9175-583D4BBFD754}" type="pres">
      <dgm:prSet presAssocID="{B3B39970-A502-4B3E-9CF2-528B4D291569}" presName="roof" presStyleLbl="dkBgShp" presStyleIdx="0" presStyleCnt="2" custScaleY="120957" custLinFactY="100000" custLinFactNeighborX="-710" custLinFactNeighborY="129995"/>
      <dgm:spPr/>
    </dgm:pt>
    <dgm:pt modelId="{839E48FB-D995-4B85-9CB8-B76E53137098}" type="pres">
      <dgm:prSet presAssocID="{B3B39970-A502-4B3E-9CF2-528B4D291569}" presName="pillars" presStyleCnt="0"/>
      <dgm:spPr/>
    </dgm:pt>
    <dgm:pt modelId="{DF893B28-A5A0-4F0F-A806-1F79665F5EC6}" type="pres">
      <dgm:prSet presAssocID="{B3B39970-A502-4B3E-9CF2-528B4D291569}" presName="pillar1" presStyleLbl="node1" presStyleIdx="0" presStyleCnt="2" custLinFactNeighborY="-52416">
        <dgm:presLayoutVars>
          <dgm:bulletEnabled val="1"/>
        </dgm:presLayoutVars>
      </dgm:prSet>
      <dgm:spPr/>
    </dgm:pt>
    <dgm:pt modelId="{1AA9D856-EE12-4C0E-B413-ABC2BB1F19C7}" type="pres">
      <dgm:prSet presAssocID="{35085AD9-9AE5-400F-AFA6-873B9B8906D2}" presName="pillarX" presStyleLbl="node1" presStyleIdx="1" presStyleCnt="2" custLinFactNeighborY="-52076">
        <dgm:presLayoutVars>
          <dgm:bulletEnabled val="1"/>
        </dgm:presLayoutVars>
      </dgm:prSet>
      <dgm:spPr/>
    </dgm:pt>
    <dgm:pt modelId="{1A88AA3E-17C2-467B-A18D-51F9A4BD6F10}" type="pres">
      <dgm:prSet presAssocID="{B3B39970-A502-4B3E-9CF2-528B4D291569}" presName="base" presStyleLbl="dkBgShp" presStyleIdx="1" presStyleCnt="2" custFlipVert="1" custScaleY="18269" custLinFactY="-200000" custLinFactNeighborY="-284001"/>
      <dgm:spPr/>
    </dgm:pt>
  </dgm:ptLst>
  <dgm:cxnLst>
    <dgm:cxn modelId="{A171810E-6516-4AC8-9C83-3615221F591E}" srcId="{B3B39970-A502-4B3E-9CF2-528B4D291569}" destId="{35085AD9-9AE5-400F-AFA6-873B9B8906D2}" srcOrd="1" destOrd="0" parTransId="{E6F899BB-47D5-49C7-917F-9502C50382FD}" sibTransId="{4B324845-8E95-4997-8218-09207FA52183}"/>
    <dgm:cxn modelId="{7802B622-5CB8-4C0A-B332-A26C2CE6C1EA}" srcId="{B3B39970-A502-4B3E-9CF2-528B4D291569}" destId="{4C858277-248A-49CA-B0E7-0302E4A6AD13}" srcOrd="0" destOrd="0" parTransId="{B07FBDF4-41ED-4436-82E2-4714951C1A2A}" sibTransId="{101F06B7-94D3-4192-A926-D9C091F6D1CE}"/>
    <dgm:cxn modelId="{2EB5903E-F6BC-4AED-A887-8AD54027CB68}" type="presOf" srcId="{1B83A42B-8A38-4588-B977-318E40BA26E8}" destId="{4BF0C9F5-B3CC-4DA1-8A66-75607BFC09D5}" srcOrd="0" destOrd="0" presId="urn:microsoft.com/office/officeart/2005/8/layout/hList3"/>
    <dgm:cxn modelId="{44EC636E-14C3-49E7-8126-F8631DEC4642}" type="presOf" srcId="{35085AD9-9AE5-400F-AFA6-873B9B8906D2}" destId="{1AA9D856-EE12-4C0E-B413-ABC2BB1F19C7}" srcOrd="0" destOrd="0" presId="urn:microsoft.com/office/officeart/2005/8/layout/hList3"/>
    <dgm:cxn modelId="{EF012885-861C-426F-B1DC-F4AA832E36E0}" srcId="{1B83A42B-8A38-4588-B977-318E40BA26E8}" destId="{B3B39970-A502-4B3E-9CF2-528B4D291569}" srcOrd="0" destOrd="0" parTransId="{E9E56579-C774-439D-A009-7C5551E00974}" sibTransId="{60843003-415D-4259-85D2-5C7FD4A6852B}"/>
    <dgm:cxn modelId="{349C6AB5-FB55-4F51-80BB-BAFED74B9D2C}" type="presOf" srcId="{4C858277-248A-49CA-B0E7-0302E4A6AD13}" destId="{DF893B28-A5A0-4F0F-A806-1F79665F5EC6}" srcOrd="0" destOrd="0" presId="urn:microsoft.com/office/officeart/2005/8/layout/hList3"/>
    <dgm:cxn modelId="{383DA5E4-8507-4F9D-9559-1322F69BDA58}" type="presOf" srcId="{B3B39970-A502-4B3E-9CF2-528B4D291569}" destId="{C3C7FD93-0C42-450B-9175-583D4BBFD754}" srcOrd="0" destOrd="0" presId="urn:microsoft.com/office/officeart/2005/8/layout/hList3"/>
    <dgm:cxn modelId="{86FDB61C-65F5-4552-AEFB-4045018E151E}" type="presParOf" srcId="{4BF0C9F5-B3CC-4DA1-8A66-75607BFC09D5}" destId="{C3C7FD93-0C42-450B-9175-583D4BBFD754}" srcOrd="0" destOrd="0" presId="urn:microsoft.com/office/officeart/2005/8/layout/hList3"/>
    <dgm:cxn modelId="{58652EBA-A89F-41E5-B1EA-0C3CFFA91C10}" type="presParOf" srcId="{4BF0C9F5-B3CC-4DA1-8A66-75607BFC09D5}" destId="{839E48FB-D995-4B85-9CB8-B76E53137098}" srcOrd="1" destOrd="0" presId="urn:microsoft.com/office/officeart/2005/8/layout/hList3"/>
    <dgm:cxn modelId="{27511B31-345A-44A1-86F1-51B0804CD3E8}" type="presParOf" srcId="{839E48FB-D995-4B85-9CB8-B76E53137098}" destId="{DF893B28-A5A0-4F0F-A806-1F79665F5EC6}" srcOrd="0" destOrd="0" presId="urn:microsoft.com/office/officeart/2005/8/layout/hList3"/>
    <dgm:cxn modelId="{761D1297-F9D5-47E1-87E4-AC9C9B1A3747}" type="presParOf" srcId="{839E48FB-D995-4B85-9CB8-B76E53137098}" destId="{1AA9D856-EE12-4C0E-B413-ABC2BB1F19C7}" srcOrd="1" destOrd="0" presId="urn:microsoft.com/office/officeart/2005/8/layout/hList3"/>
    <dgm:cxn modelId="{0320AE3B-6BB1-4F09-B40B-7B61DC187CA1}" type="presParOf" srcId="{4BF0C9F5-B3CC-4DA1-8A66-75607BFC09D5}" destId="{1A88AA3E-17C2-467B-A18D-51F9A4BD6F1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A253CA-FEE0-4D25-A937-36A79A92192D}" type="doc">
      <dgm:prSet loTypeId="urn:microsoft.com/office/officeart/2005/8/layout/vProcess5" loCatId="process" qsTypeId="urn:microsoft.com/office/officeart/2005/8/quickstyle/simple1" qsCatId="simple" csTypeId="urn:microsoft.com/office/officeart/2005/8/colors/accent5_2" csCatId="accent5" phldr="1"/>
      <dgm:spPr/>
      <dgm:t>
        <a:bodyPr/>
        <a:lstStyle/>
        <a:p>
          <a:endParaRPr lang="en-US"/>
        </a:p>
      </dgm:t>
    </dgm:pt>
    <dgm:pt modelId="{068829C5-F010-4907-BE1A-5C2B3526A309}">
      <dgm:prSet phldrT="[Text]"/>
      <dgm:spPr/>
      <dgm:t>
        <a:bodyPr/>
        <a:lstStyle/>
        <a:p>
          <a:r>
            <a:rPr lang="en-US" dirty="0"/>
            <a:t>Values are labelled Event and Non-Event</a:t>
          </a:r>
        </a:p>
      </dgm:t>
    </dgm:pt>
    <dgm:pt modelId="{A41D6CE1-9446-4446-9752-C1DDB4BCA95D}" type="parTrans" cxnId="{5E78D50F-739B-4CD5-8B4C-D0E7278C4BAD}">
      <dgm:prSet/>
      <dgm:spPr/>
      <dgm:t>
        <a:bodyPr/>
        <a:lstStyle/>
        <a:p>
          <a:endParaRPr lang="en-US"/>
        </a:p>
      </dgm:t>
    </dgm:pt>
    <dgm:pt modelId="{E355FEBA-40DB-42E8-9594-B858FF8C3D1A}" type="sibTrans" cxnId="{5E78D50F-739B-4CD5-8B4C-D0E7278C4BAD}">
      <dgm:prSet/>
      <dgm:spPr/>
      <dgm:t>
        <a:bodyPr/>
        <a:lstStyle/>
        <a:p>
          <a:endParaRPr lang="en-US"/>
        </a:p>
      </dgm:t>
    </dgm:pt>
    <dgm:pt modelId="{B28399C0-D325-4790-BF94-C99DC7008889}">
      <dgm:prSet phldrT="[Text]"/>
      <dgm:spPr/>
      <dgm:t>
        <a:bodyPr/>
        <a:lstStyle/>
        <a:p>
          <a:r>
            <a:rPr lang="en-US" dirty="0"/>
            <a:t>The classification model produces predicted probability for Event and predicted probability for Non-Event</a:t>
          </a:r>
        </a:p>
      </dgm:t>
    </dgm:pt>
    <dgm:pt modelId="{19A90037-D363-4467-822B-FB70744CB519}" type="parTrans" cxnId="{47D99F49-35AA-4436-9419-26ADB34D194C}">
      <dgm:prSet/>
      <dgm:spPr/>
      <dgm:t>
        <a:bodyPr/>
        <a:lstStyle/>
        <a:p>
          <a:endParaRPr lang="en-US"/>
        </a:p>
      </dgm:t>
    </dgm:pt>
    <dgm:pt modelId="{BA3528F2-F487-4178-912A-BF0131946F64}" type="sibTrans" cxnId="{47D99F49-35AA-4436-9419-26ADB34D194C}">
      <dgm:prSet/>
      <dgm:spPr/>
      <dgm:t>
        <a:bodyPr/>
        <a:lstStyle/>
        <a:p>
          <a:endParaRPr lang="en-US"/>
        </a:p>
      </dgm:t>
    </dgm:pt>
    <mc:AlternateContent xmlns:mc="http://schemas.openxmlformats.org/markup-compatibility/2006" xmlns:a14="http://schemas.microsoft.com/office/drawing/2010/main">
      <mc:Choice Requires="a14">
        <dgm:pt modelId="{DB65A3DD-1397-448A-B43B-21918FD33B23}">
          <dgm:prSet phldrT="[Text]"/>
          <dgm:spPr/>
          <dgm:t>
            <a:bodyPr/>
            <a:lstStyle/>
            <a:p>
              <a:r>
                <a:rPr lang="en-US" dirty="0"/>
                <a:t>Observed Target is Non-Event</a:t>
              </a:r>
              <a:br>
                <a:rPr lang="en-US" dirty="0"/>
              </a:br>
              <a:r>
                <a:rPr lang="en-US" dirty="0"/>
                <a:t>Predicted probabilities for Event are: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𝑁𝐸</m:t>
                          </m:r>
                        </m:sub>
                      </m:sSub>
                    </m:e>
                  </m:d>
                </m:oMath>
              </a14:m>
              <a:endParaRPr lang="en-US" dirty="0"/>
            </a:p>
          </dgm:t>
        </dgm:pt>
      </mc:Choice>
      <mc:Fallback xmlns="">
        <dgm:pt modelId="{DB65A3DD-1397-448A-B43B-21918FD33B23}">
          <dgm:prSet phldrT="[Text]"/>
          <dgm:spPr/>
          <dgm:t>
            <a:bodyPr/>
            <a:lstStyle/>
            <a:p>
              <a:r>
                <a:rPr lang="en-US" dirty="0"/>
                <a:t>Observed Target is Non-Event</a:t>
              </a:r>
              <a:br>
                <a:rPr lang="en-US" dirty="0"/>
              </a:br>
              <a:r>
                <a:rPr lang="en-US" dirty="0"/>
                <a:t>Predicted probabilities for Event are: </a:t>
              </a:r>
              <a:r>
                <a:rPr lang="en-US" i="0">
                  <a:latin typeface="Cambria Math" panose="02040503050406030204" pitchFamily="18" charset="0"/>
                </a:rPr>
                <a:t>{</a:t>
              </a:r>
              <a:r>
                <a:rPr lang="en-US" b="0" i="0">
                  <a:latin typeface="Cambria Math" panose="02040503050406030204" pitchFamily="18" charset="0"/>
                </a:rPr>
                <a:t>𝑝_𝑘0:𝑘=1,…, 𝑛_𝑁𝐸 }</a:t>
              </a:r>
              <a:endParaRPr lang="en-US" dirty="0"/>
            </a:p>
          </dgm:t>
        </dgm:pt>
      </mc:Fallback>
    </mc:AlternateContent>
    <dgm:pt modelId="{FD950BB3-0B5A-408A-8A62-F3D4969220BF}" type="parTrans" cxnId="{37E33C8F-8062-4636-B115-94D53CB1E8D6}">
      <dgm:prSet/>
      <dgm:spPr/>
      <dgm:t>
        <a:bodyPr/>
        <a:lstStyle/>
        <a:p>
          <a:endParaRPr lang="en-US"/>
        </a:p>
      </dgm:t>
    </dgm:pt>
    <dgm:pt modelId="{929C6D38-953E-4F86-938A-A3906C7A35B8}" type="sibTrans" cxnId="{37E33C8F-8062-4636-B115-94D53CB1E8D6}">
      <dgm:prSet/>
      <dgm:spPr/>
      <dgm:t>
        <a:bodyPr/>
        <a:lstStyle/>
        <a:p>
          <a:endParaRPr lang="en-US"/>
        </a:p>
      </dgm:t>
    </dgm:pt>
    <mc:AlternateContent xmlns:mc="http://schemas.openxmlformats.org/markup-compatibility/2006" xmlns:a14="http://schemas.microsoft.com/office/drawing/2010/main">
      <mc:Choice Requires="a14">
        <dgm:pt modelId="{AB8F67BE-71A9-43AC-8314-2D8B7AB96856}">
          <dgm:prSet phldrT="[Text]"/>
          <dgm:spPr/>
          <dgm:t>
            <a:bodyPr/>
            <a:lstStyle/>
            <a:p>
              <a:r>
                <a:rPr lang="en-US" dirty="0"/>
                <a:t>Observed Target is Event</a:t>
              </a:r>
              <a:br>
                <a:rPr lang="en-US" dirty="0"/>
              </a:br>
              <a:r>
                <a:rPr lang="en-US" dirty="0"/>
                <a:t>Predicted probabilities for Event are: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e>
                  </m:d>
                </m:oMath>
              </a14:m>
              <a:endParaRPr lang="en-US" dirty="0"/>
            </a:p>
          </dgm:t>
        </dgm:pt>
      </mc:Choice>
      <mc:Fallback xmlns="">
        <dgm:pt modelId="{AB8F67BE-71A9-43AC-8314-2D8B7AB96856}">
          <dgm:prSet phldrT="[Text]"/>
          <dgm:spPr/>
          <dgm:t>
            <a:bodyPr/>
            <a:lstStyle/>
            <a:p>
              <a:r>
                <a:rPr lang="en-US" dirty="0"/>
                <a:t>Observed Target is Event</a:t>
              </a:r>
              <a:br>
                <a:rPr lang="en-US" dirty="0"/>
              </a:br>
              <a:r>
                <a:rPr lang="en-US" dirty="0"/>
                <a:t>Predicted probabilities for Event are: </a:t>
              </a:r>
              <a:r>
                <a:rPr lang="en-US" i="0">
                  <a:latin typeface="Cambria Math" panose="02040503050406030204" pitchFamily="18" charset="0"/>
                </a:rPr>
                <a:t>{𝑝_</a:t>
              </a:r>
              <a:r>
                <a:rPr lang="en-US" b="0" i="0">
                  <a:latin typeface="Cambria Math" panose="02040503050406030204" pitchFamily="18" charset="0"/>
                </a:rPr>
                <a:t>𝑙</a:t>
              </a:r>
              <a:r>
                <a:rPr lang="en-US" i="0">
                  <a:latin typeface="Cambria Math" panose="02040503050406030204" pitchFamily="18" charset="0"/>
                </a:rPr>
                <a:t>1:</a:t>
              </a:r>
              <a:r>
                <a:rPr lang="en-US" b="0" i="0">
                  <a:latin typeface="Cambria Math" panose="02040503050406030204" pitchFamily="18" charset="0"/>
                </a:rPr>
                <a:t>𝑙</a:t>
              </a:r>
              <a:r>
                <a:rPr lang="en-US" i="0">
                  <a:latin typeface="Cambria Math" panose="02040503050406030204" pitchFamily="18" charset="0"/>
                </a:rPr>
                <a:t>=1,…, 𝑛_𝐸 }</a:t>
              </a:r>
              <a:endParaRPr lang="en-US" dirty="0"/>
            </a:p>
          </dgm:t>
        </dgm:pt>
      </mc:Fallback>
    </mc:AlternateContent>
    <dgm:pt modelId="{2BC5C874-542C-4BD6-B5D8-33FCB2875238}" type="parTrans" cxnId="{904EF524-EAEB-45D9-8465-FD60A5E780E1}">
      <dgm:prSet/>
      <dgm:spPr/>
      <dgm:t>
        <a:bodyPr/>
        <a:lstStyle/>
        <a:p>
          <a:endParaRPr lang="en-US"/>
        </a:p>
      </dgm:t>
    </dgm:pt>
    <dgm:pt modelId="{4DD8989F-FA56-4AAE-A3C8-3EF36F23C56D}" type="sibTrans" cxnId="{904EF524-EAEB-45D9-8465-FD60A5E780E1}">
      <dgm:prSet/>
      <dgm:spPr/>
      <dgm:t>
        <a:bodyPr/>
        <a:lstStyle/>
        <a:p>
          <a:endParaRPr lang="en-US"/>
        </a:p>
      </dgm:t>
    </dgm:pt>
    <dgm:pt modelId="{54CC2BF8-EA78-47EB-B175-524B82946471}" type="pres">
      <dgm:prSet presAssocID="{A7A253CA-FEE0-4D25-A937-36A79A92192D}" presName="outerComposite" presStyleCnt="0">
        <dgm:presLayoutVars>
          <dgm:chMax val="5"/>
          <dgm:dir val="rev"/>
          <dgm:resizeHandles val="exact"/>
        </dgm:presLayoutVars>
      </dgm:prSet>
      <dgm:spPr/>
    </dgm:pt>
    <dgm:pt modelId="{A4C0006C-99CF-4914-9B6D-AB0EAE348B52}" type="pres">
      <dgm:prSet presAssocID="{A7A253CA-FEE0-4D25-A937-36A79A92192D}" presName="dummyMaxCanvas" presStyleCnt="0">
        <dgm:presLayoutVars/>
      </dgm:prSet>
      <dgm:spPr/>
    </dgm:pt>
    <dgm:pt modelId="{4CF2D591-160B-4CF3-AE8F-6D9AECF8EC68}" type="pres">
      <dgm:prSet presAssocID="{A7A253CA-FEE0-4D25-A937-36A79A92192D}" presName="FourNodes_1" presStyleLbl="node1" presStyleIdx="0" presStyleCnt="4">
        <dgm:presLayoutVars>
          <dgm:bulletEnabled val="1"/>
        </dgm:presLayoutVars>
      </dgm:prSet>
      <dgm:spPr/>
    </dgm:pt>
    <dgm:pt modelId="{822F19DB-F52F-4B34-B489-427BE462E8BF}" type="pres">
      <dgm:prSet presAssocID="{A7A253CA-FEE0-4D25-A937-36A79A92192D}" presName="FourNodes_2" presStyleLbl="node1" presStyleIdx="1" presStyleCnt="4">
        <dgm:presLayoutVars>
          <dgm:bulletEnabled val="1"/>
        </dgm:presLayoutVars>
      </dgm:prSet>
      <dgm:spPr/>
    </dgm:pt>
    <dgm:pt modelId="{9FE738AF-1472-4D91-998E-867DB9020D6B}" type="pres">
      <dgm:prSet presAssocID="{A7A253CA-FEE0-4D25-A937-36A79A92192D}" presName="FourNodes_3" presStyleLbl="node1" presStyleIdx="2" presStyleCnt="4">
        <dgm:presLayoutVars>
          <dgm:bulletEnabled val="1"/>
        </dgm:presLayoutVars>
      </dgm:prSet>
      <dgm:spPr/>
    </dgm:pt>
    <dgm:pt modelId="{29F1E0F3-EC31-4B50-8D73-5AFDF13917EB}" type="pres">
      <dgm:prSet presAssocID="{A7A253CA-FEE0-4D25-A937-36A79A92192D}" presName="FourNodes_4" presStyleLbl="node1" presStyleIdx="3" presStyleCnt="4">
        <dgm:presLayoutVars>
          <dgm:bulletEnabled val="1"/>
        </dgm:presLayoutVars>
      </dgm:prSet>
      <dgm:spPr/>
    </dgm:pt>
    <dgm:pt modelId="{AECB1605-E618-411A-AF28-F189739E4407}" type="pres">
      <dgm:prSet presAssocID="{A7A253CA-FEE0-4D25-A937-36A79A92192D}" presName="FourConn_1-2" presStyleLbl="fgAccFollowNode1" presStyleIdx="0" presStyleCnt="3">
        <dgm:presLayoutVars>
          <dgm:bulletEnabled val="1"/>
        </dgm:presLayoutVars>
      </dgm:prSet>
      <dgm:spPr/>
    </dgm:pt>
    <dgm:pt modelId="{177B6822-2902-4975-A2FD-CCB807482E0E}" type="pres">
      <dgm:prSet presAssocID="{A7A253CA-FEE0-4D25-A937-36A79A92192D}" presName="FourConn_2-3" presStyleLbl="fgAccFollowNode1" presStyleIdx="1" presStyleCnt="3">
        <dgm:presLayoutVars>
          <dgm:bulletEnabled val="1"/>
        </dgm:presLayoutVars>
      </dgm:prSet>
      <dgm:spPr/>
    </dgm:pt>
    <dgm:pt modelId="{F1A4D9B7-318C-490E-98BF-0C86966FA51B}" type="pres">
      <dgm:prSet presAssocID="{A7A253CA-FEE0-4D25-A937-36A79A92192D}" presName="FourConn_3-4" presStyleLbl="fgAccFollowNode1" presStyleIdx="2" presStyleCnt="3">
        <dgm:presLayoutVars>
          <dgm:bulletEnabled val="1"/>
        </dgm:presLayoutVars>
      </dgm:prSet>
      <dgm:spPr/>
    </dgm:pt>
    <dgm:pt modelId="{ED2F5AEB-DF0E-479A-9CA6-EBECB1B6AF48}" type="pres">
      <dgm:prSet presAssocID="{A7A253CA-FEE0-4D25-A937-36A79A92192D}" presName="FourNodes_1_text" presStyleLbl="node1" presStyleIdx="3" presStyleCnt="4">
        <dgm:presLayoutVars>
          <dgm:bulletEnabled val="1"/>
        </dgm:presLayoutVars>
      </dgm:prSet>
      <dgm:spPr/>
    </dgm:pt>
    <dgm:pt modelId="{E330962F-3443-4AD9-AB82-79ED579F74B8}" type="pres">
      <dgm:prSet presAssocID="{A7A253CA-FEE0-4D25-A937-36A79A92192D}" presName="FourNodes_2_text" presStyleLbl="node1" presStyleIdx="3" presStyleCnt="4">
        <dgm:presLayoutVars>
          <dgm:bulletEnabled val="1"/>
        </dgm:presLayoutVars>
      </dgm:prSet>
      <dgm:spPr/>
    </dgm:pt>
    <dgm:pt modelId="{B7B35026-EBDF-49A2-8BB4-4E6E7CCF982C}" type="pres">
      <dgm:prSet presAssocID="{A7A253CA-FEE0-4D25-A937-36A79A92192D}" presName="FourNodes_3_text" presStyleLbl="node1" presStyleIdx="3" presStyleCnt="4">
        <dgm:presLayoutVars>
          <dgm:bulletEnabled val="1"/>
        </dgm:presLayoutVars>
      </dgm:prSet>
      <dgm:spPr/>
    </dgm:pt>
    <dgm:pt modelId="{07661FE8-189A-4B98-8C0C-40AA6A04181D}" type="pres">
      <dgm:prSet presAssocID="{A7A253CA-FEE0-4D25-A937-36A79A92192D}" presName="FourNodes_4_text" presStyleLbl="node1" presStyleIdx="3" presStyleCnt="4">
        <dgm:presLayoutVars>
          <dgm:bulletEnabled val="1"/>
        </dgm:presLayoutVars>
      </dgm:prSet>
      <dgm:spPr/>
    </dgm:pt>
  </dgm:ptLst>
  <dgm:cxnLst>
    <dgm:cxn modelId="{12359901-B32D-4051-ABA7-BFAA8C6620B4}" type="presOf" srcId="{AB8F67BE-71A9-43AC-8314-2D8B7AB96856}" destId="{07661FE8-189A-4B98-8C0C-40AA6A04181D}" srcOrd="1" destOrd="0" presId="urn:microsoft.com/office/officeart/2005/8/layout/vProcess5"/>
    <dgm:cxn modelId="{5E78D50F-739B-4CD5-8B4C-D0E7278C4BAD}" srcId="{A7A253CA-FEE0-4D25-A937-36A79A92192D}" destId="{068829C5-F010-4907-BE1A-5C2B3526A309}" srcOrd="0" destOrd="0" parTransId="{A41D6CE1-9446-4446-9752-C1DDB4BCA95D}" sibTransId="{E355FEBA-40DB-42E8-9594-B858FF8C3D1A}"/>
    <dgm:cxn modelId="{FD8C0B15-8709-4271-A153-61D659D68D68}" type="presOf" srcId="{AB8F67BE-71A9-43AC-8314-2D8B7AB96856}" destId="{29F1E0F3-EC31-4B50-8D73-5AFDF13917EB}" srcOrd="0" destOrd="0" presId="urn:microsoft.com/office/officeart/2005/8/layout/vProcess5"/>
    <dgm:cxn modelId="{C6CFE11F-B0A8-4CF5-AC17-AD437D93CA38}" type="presOf" srcId="{929C6D38-953E-4F86-938A-A3906C7A35B8}" destId="{F1A4D9B7-318C-490E-98BF-0C86966FA51B}" srcOrd="0" destOrd="0" presId="urn:microsoft.com/office/officeart/2005/8/layout/vProcess5"/>
    <dgm:cxn modelId="{7FE79124-9ADB-4C29-B517-3C6C5A72AC8F}" type="presOf" srcId="{BA3528F2-F487-4178-912A-BF0131946F64}" destId="{177B6822-2902-4975-A2FD-CCB807482E0E}" srcOrd="0" destOrd="0" presId="urn:microsoft.com/office/officeart/2005/8/layout/vProcess5"/>
    <dgm:cxn modelId="{904EF524-EAEB-45D9-8465-FD60A5E780E1}" srcId="{A7A253CA-FEE0-4D25-A937-36A79A92192D}" destId="{AB8F67BE-71A9-43AC-8314-2D8B7AB96856}" srcOrd="3" destOrd="0" parTransId="{2BC5C874-542C-4BD6-B5D8-33FCB2875238}" sibTransId="{4DD8989F-FA56-4AAE-A3C8-3EF36F23C56D}"/>
    <dgm:cxn modelId="{6BC3FC5C-53C2-45FC-AA1C-93F3C4F80A60}" type="presOf" srcId="{068829C5-F010-4907-BE1A-5C2B3526A309}" destId="{4CF2D591-160B-4CF3-AE8F-6D9AECF8EC68}" srcOrd="0" destOrd="0" presId="urn:microsoft.com/office/officeart/2005/8/layout/vProcess5"/>
    <dgm:cxn modelId="{10D56F46-EBBD-4D46-9013-09E3B321F230}" type="presOf" srcId="{A7A253CA-FEE0-4D25-A937-36A79A92192D}" destId="{54CC2BF8-EA78-47EB-B175-524B82946471}" srcOrd="0" destOrd="0" presId="urn:microsoft.com/office/officeart/2005/8/layout/vProcess5"/>
    <dgm:cxn modelId="{47D99F49-35AA-4436-9419-26ADB34D194C}" srcId="{A7A253CA-FEE0-4D25-A937-36A79A92192D}" destId="{B28399C0-D325-4790-BF94-C99DC7008889}" srcOrd="1" destOrd="0" parTransId="{19A90037-D363-4467-822B-FB70744CB519}" sibTransId="{BA3528F2-F487-4178-912A-BF0131946F64}"/>
    <dgm:cxn modelId="{E7C72782-7897-45F8-8713-C8166EFBF128}" type="presOf" srcId="{068829C5-F010-4907-BE1A-5C2B3526A309}" destId="{ED2F5AEB-DF0E-479A-9CA6-EBECB1B6AF48}" srcOrd="1" destOrd="0" presId="urn:microsoft.com/office/officeart/2005/8/layout/vProcess5"/>
    <dgm:cxn modelId="{92985685-1328-4B1D-AA15-354DCA146F1B}" type="presOf" srcId="{DB65A3DD-1397-448A-B43B-21918FD33B23}" destId="{B7B35026-EBDF-49A2-8BB4-4E6E7CCF982C}" srcOrd="1" destOrd="0" presId="urn:microsoft.com/office/officeart/2005/8/layout/vProcess5"/>
    <dgm:cxn modelId="{37E33C8F-8062-4636-B115-94D53CB1E8D6}" srcId="{A7A253CA-FEE0-4D25-A937-36A79A92192D}" destId="{DB65A3DD-1397-448A-B43B-21918FD33B23}" srcOrd="2" destOrd="0" parTransId="{FD950BB3-0B5A-408A-8A62-F3D4969220BF}" sibTransId="{929C6D38-953E-4F86-938A-A3906C7A35B8}"/>
    <dgm:cxn modelId="{EA383E95-7107-4497-9236-4F8EE07B6A5B}" type="presOf" srcId="{B28399C0-D325-4790-BF94-C99DC7008889}" destId="{E330962F-3443-4AD9-AB82-79ED579F74B8}" srcOrd="1" destOrd="0" presId="urn:microsoft.com/office/officeart/2005/8/layout/vProcess5"/>
    <dgm:cxn modelId="{5F5B31B6-77F3-4C73-BF8E-057AFD42EC95}" type="presOf" srcId="{DB65A3DD-1397-448A-B43B-21918FD33B23}" destId="{9FE738AF-1472-4D91-998E-867DB9020D6B}" srcOrd="0" destOrd="0" presId="urn:microsoft.com/office/officeart/2005/8/layout/vProcess5"/>
    <dgm:cxn modelId="{66F0ADBC-52C0-4A9F-A52C-D4A7809CE133}" type="presOf" srcId="{B28399C0-D325-4790-BF94-C99DC7008889}" destId="{822F19DB-F52F-4B34-B489-427BE462E8BF}" srcOrd="0" destOrd="0" presId="urn:microsoft.com/office/officeart/2005/8/layout/vProcess5"/>
    <dgm:cxn modelId="{C18254EE-9BB9-4633-9D3E-9FAB3B200239}" type="presOf" srcId="{E355FEBA-40DB-42E8-9594-B858FF8C3D1A}" destId="{AECB1605-E618-411A-AF28-F189739E4407}" srcOrd="0" destOrd="0" presId="urn:microsoft.com/office/officeart/2005/8/layout/vProcess5"/>
    <dgm:cxn modelId="{8F1DAEC5-5F02-4E84-B5EC-1FE4095D4878}" type="presParOf" srcId="{54CC2BF8-EA78-47EB-B175-524B82946471}" destId="{A4C0006C-99CF-4914-9B6D-AB0EAE348B52}" srcOrd="0" destOrd="0" presId="urn:microsoft.com/office/officeart/2005/8/layout/vProcess5"/>
    <dgm:cxn modelId="{58EF2520-1E59-4089-9D33-BA97D02A1094}" type="presParOf" srcId="{54CC2BF8-EA78-47EB-B175-524B82946471}" destId="{4CF2D591-160B-4CF3-AE8F-6D9AECF8EC68}" srcOrd="1" destOrd="0" presId="urn:microsoft.com/office/officeart/2005/8/layout/vProcess5"/>
    <dgm:cxn modelId="{EA1400AA-059F-46A0-AF77-A3C8DC2F7962}" type="presParOf" srcId="{54CC2BF8-EA78-47EB-B175-524B82946471}" destId="{822F19DB-F52F-4B34-B489-427BE462E8BF}" srcOrd="2" destOrd="0" presId="urn:microsoft.com/office/officeart/2005/8/layout/vProcess5"/>
    <dgm:cxn modelId="{2040E867-9F79-466B-8197-553F5BE7CD6C}" type="presParOf" srcId="{54CC2BF8-EA78-47EB-B175-524B82946471}" destId="{9FE738AF-1472-4D91-998E-867DB9020D6B}" srcOrd="3" destOrd="0" presId="urn:microsoft.com/office/officeart/2005/8/layout/vProcess5"/>
    <dgm:cxn modelId="{8F8C8E9A-C232-4EA8-86F2-D0647882F82B}" type="presParOf" srcId="{54CC2BF8-EA78-47EB-B175-524B82946471}" destId="{29F1E0F3-EC31-4B50-8D73-5AFDF13917EB}" srcOrd="4" destOrd="0" presId="urn:microsoft.com/office/officeart/2005/8/layout/vProcess5"/>
    <dgm:cxn modelId="{094E3CAD-E293-44EF-B5DA-78B9D564A02F}" type="presParOf" srcId="{54CC2BF8-EA78-47EB-B175-524B82946471}" destId="{AECB1605-E618-411A-AF28-F189739E4407}" srcOrd="5" destOrd="0" presId="urn:microsoft.com/office/officeart/2005/8/layout/vProcess5"/>
    <dgm:cxn modelId="{9BA282FD-D65D-4381-B73F-32CF7B0F1BFC}" type="presParOf" srcId="{54CC2BF8-EA78-47EB-B175-524B82946471}" destId="{177B6822-2902-4975-A2FD-CCB807482E0E}" srcOrd="6" destOrd="0" presId="urn:microsoft.com/office/officeart/2005/8/layout/vProcess5"/>
    <dgm:cxn modelId="{B7E84739-DD1C-4103-BE7B-51E6BED494BA}" type="presParOf" srcId="{54CC2BF8-EA78-47EB-B175-524B82946471}" destId="{F1A4D9B7-318C-490E-98BF-0C86966FA51B}" srcOrd="7" destOrd="0" presId="urn:microsoft.com/office/officeart/2005/8/layout/vProcess5"/>
    <dgm:cxn modelId="{2ED25D3C-6FA7-4FA4-BEE8-E848BC572FD8}" type="presParOf" srcId="{54CC2BF8-EA78-47EB-B175-524B82946471}" destId="{ED2F5AEB-DF0E-479A-9CA6-EBECB1B6AF48}" srcOrd="8" destOrd="0" presId="urn:microsoft.com/office/officeart/2005/8/layout/vProcess5"/>
    <dgm:cxn modelId="{4CF06733-91F8-4569-A3CF-35B412C088E5}" type="presParOf" srcId="{54CC2BF8-EA78-47EB-B175-524B82946471}" destId="{E330962F-3443-4AD9-AB82-79ED579F74B8}" srcOrd="9" destOrd="0" presId="urn:microsoft.com/office/officeart/2005/8/layout/vProcess5"/>
    <dgm:cxn modelId="{3CE8B310-F285-45DE-8C02-DA70601D8F80}" type="presParOf" srcId="{54CC2BF8-EA78-47EB-B175-524B82946471}" destId="{B7B35026-EBDF-49A2-8BB4-4E6E7CCF982C}" srcOrd="10" destOrd="0" presId="urn:microsoft.com/office/officeart/2005/8/layout/vProcess5"/>
    <dgm:cxn modelId="{8EE82551-4285-4B41-9ECD-43B1B652C99E}" type="presParOf" srcId="{54CC2BF8-EA78-47EB-B175-524B82946471}" destId="{07661FE8-189A-4B98-8C0C-40AA6A04181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68E5AB-E813-471F-A330-372ECE9496EC}" type="doc">
      <dgm:prSet loTypeId="urn:microsoft.com/office/officeart/2005/8/layout/lProcess2" loCatId="list" qsTypeId="urn:microsoft.com/office/officeart/2005/8/quickstyle/simple2" qsCatId="simple" csTypeId="urn:microsoft.com/office/officeart/2005/8/colors/accent5_2" csCatId="accent5" phldr="1"/>
      <dgm:spPr/>
      <dgm:t>
        <a:bodyPr/>
        <a:lstStyle/>
        <a:p>
          <a:endParaRPr lang="en-US"/>
        </a:p>
      </dgm:t>
    </dgm:pt>
    <dgm:pt modelId="{DDCE7885-2A29-44C8-A3FB-D30950E7A297}">
      <dgm:prSet phldrT="[Text]" custT="1"/>
      <dgm:spPr/>
      <dgm:t>
        <a:bodyPr/>
        <a:lstStyle/>
        <a:p>
          <a:pPr>
            <a:buFont typeface="+mj-lt"/>
            <a:buAutoNum type="arabicPeriod"/>
          </a:pPr>
          <a:r>
            <a:rPr lang="en-US" sz="4000"/>
            <a:t>Observed Non-Event</a:t>
          </a:r>
          <a:endParaRPr lang="en-US" sz="4000" dirty="0"/>
        </a:p>
      </dgm:t>
    </dgm:pt>
    <dgm:pt modelId="{384132EF-7858-46BC-8E06-0818C4A614DE}" type="parTrans" cxnId="{41193A70-4E00-468E-8AC4-0812F880DE20}">
      <dgm:prSet/>
      <dgm:spPr/>
      <dgm:t>
        <a:bodyPr/>
        <a:lstStyle/>
        <a:p>
          <a:endParaRPr lang="en-US"/>
        </a:p>
      </dgm:t>
    </dgm:pt>
    <dgm:pt modelId="{10DC7F2F-97BF-476B-B57E-BBBA06E3FB02}" type="sibTrans" cxnId="{41193A70-4E00-468E-8AC4-0812F880DE20}">
      <dgm:prSet/>
      <dgm:spPr/>
      <dgm:t>
        <a:bodyPr/>
        <a:lstStyle/>
        <a:p>
          <a:endParaRPr lang="en-US"/>
        </a:p>
      </dgm:t>
    </dgm:pt>
    <mc:AlternateContent xmlns:mc="http://schemas.openxmlformats.org/markup-compatibility/2006" xmlns:a14="http://schemas.microsoft.com/office/drawing/2010/main">
      <mc:Choice Requires="a14">
        <dgm:pt modelId="{0C14A24F-86D2-44C8-9D16-97EFAA6369E9}">
          <dgm:prSet phldrT="[Text]"/>
          <dgm:spPr/>
          <dgm:t>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𝑡</m:t>
                  </m:r>
                </m:oMath>
              </a14:m>
              <a:r>
                <a:rPr lang="en-US" dirty="0"/>
                <a:t>, then predicted target is Event</a:t>
              </a:r>
            </a:p>
          </dgm:t>
        </dgm:pt>
      </mc:Choice>
      <mc:Fallback xmlns="">
        <dgm:pt modelId="{0C14A24F-86D2-44C8-9D16-97EFAA6369E9}">
          <dgm:prSet phldrT="[Text]"/>
          <dgm:spPr/>
          <dgm:t>
            <a:bodyPr/>
            <a:lstStyle/>
            <a:p>
              <a:r>
                <a:rPr lang="en-US" dirty="0"/>
                <a:t>If </a:t>
              </a:r>
              <a:r>
                <a:rPr lang="en-US" i="0">
                  <a:latin typeface="Cambria Math" panose="02040503050406030204" pitchFamily="18" charset="0"/>
                </a:rPr>
                <a:t>𝑝_</a:t>
              </a:r>
              <a:r>
                <a:rPr lang="en-US" b="0" i="0">
                  <a:latin typeface="Cambria Math" panose="02040503050406030204" pitchFamily="18" charset="0"/>
                </a:rPr>
                <a:t>𝑘0</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𝑡</a:t>
              </a:r>
              <a:r>
                <a:rPr lang="en-US" dirty="0"/>
                <a:t>, then predicted target is Event</a:t>
              </a:r>
            </a:p>
          </dgm:t>
        </dgm:pt>
      </mc:Fallback>
    </mc:AlternateContent>
    <dgm:pt modelId="{7AB42FD7-9B5A-4251-8714-98E2BE3938EE}" type="parTrans" cxnId="{85F81E0B-F068-4E98-8F8C-E6F34C922C74}">
      <dgm:prSet/>
      <dgm:spPr/>
      <dgm:t>
        <a:bodyPr/>
        <a:lstStyle/>
        <a:p>
          <a:endParaRPr lang="en-US"/>
        </a:p>
      </dgm:t>
    </dgm:pt>
    <dgm:pt modelId="{CAEEF5B0-1795-4AC9-890E-BFCC72B7CCB4}" type="sibTrans" cxnId="{85F81E0B-F068-4E98-8F8C-E6F34C922C74}">
      <dgm:prSet/>
      <dgm:spPr/>
      <dgm:t>
        <a:bodyPr/>
        <a:lstStyle/>
        <a:p>
          <a:endParaRPr lang="en-US"/>
        </a:p>
      </dgm:t>
    </dgm:pt>
    <mc:AlternateContent xmlns:mc="http://schemas.openxmlformats.org/markup-compatibility/2006" xmlns:a14="http://schemas.microsoft.com/office/drawing/2010/main">
      <mc:Choice Requires="a14">
        <dgm:pt modelId="{1E746091-C723-4E14-9ECD-2FACC02CC539}">
          <dgm:prSet phldrT="[Text]"/>
          <dgm:spPr/>
          <dgm:t>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0</m:t>
                      </m:r>
                    </m:sub>
                  </m:sSub>
                  <m:r>
                    <a:rPr lang="en-US" i="1">
                      <a:latin typeface="Cambria Math" panose="02040503050406030204" pitchFamily="18" charset="0"/>
                    </a:rPr>
                    <m:t>&lt;</m:t>
                  </m:r>
                  <m:r>
                    <a:rPr lang="en-US" i="1">
                      <a:latin typeface="Cambria Math" panose="02040503050406030204" pitchFamily="18" charset="0"/>
                    </a:rPr>
                    <m:t>𝑡</m:t>
                  </m:r>
                </m:oMath>
              </a14:m>
              <a:r>
                <a:rPr lang="en-US" dirty="0"/>
                <a:t>, then predicted target is Non-Event</a:t>
              </a:r>
            </a:p>
          </dgm:t>
        </dgm:pt>
      </mc:Choice>
      <mc:Fallback xmlns="">
        <dgm:pt modelId="{1E746091-C723-4E14-9ECD-2FACC02CC539}">
          <dgm:prSet phldrT="[Text]"/>
          <dgm:spPr/>
          <dgm:t>
            <a:bodyPr/>
            <a:lstStyle/>
            <a:p>
              <a:r>
                <a:rPr lang="en-US" dirty="0"/>
                <a:t>If </a:t>
              </a:r>
              <a:r>
                <a:rPr lang="en-US" i="0">
                  <a:latin typeface="Cambria Math" panose="02040503050406030204" pitchFamily="18" charset="0"/>
                </a:rPr>
                <a:t>𝑝_</a:t>
              </a:r>
              <a:r>
                <a:rPr lang="en-US" b="0" i="0">
                  <a:latin typeface="Cambria Math" panose="02040503050406030204" pitchFamily="18" charset="0"/>
                </a:rPr>
                <a:t>𝑘0</a:t>
              </a:r>
              <a:r>
                <a:rPr lang="en-US" i="0">
                  <a:latin typeface="Cambria Math" panose="02040503050406030204" pitchFamily="18" charset="0"/>
                </a:rPr>
                <a:t>&lt;𝑡</a:t>
              </a:r>
              <a:r>
                <a:rPr lang="en-US" dirty="0"/>
                <a:t>, then predicted target is Non-Event</a:t>
              </a:r>
            </a:p>
          </dgm:t>
        </dgm:pt>
      </mc:Fallback>
    </mc:AlternateContent>
    <dgm:pt modelId="{CC36DFE4-5841-4BDC-804A-85CAD3F3FD10}" type="parTrans" cxnId="{03B58A1A-3A8E-4237-BC79-ADAEFB4E6A7A}">
      <dgm:prSet/>
      <dgm:spPr/>
      <dgm:t>
        <a:bodyPr/>
        <a:lstStyle/>
        <a:p>
          <a:endParaRPr lang="en-US"/>
        </a:p>
      </dgm:t>
    </dgm:pt>
    <dgm:pt modelId="{1B560EF4-FB44-40FE-A1B6-E076D8271459}" type="sibTrans" cxnId="{03B58A1A-3A8E-4237-BC79-ADAEFB4E6A7A}">
      <dgm:prSet/>
      <dgm:spPr/>
      <dgm:t>
        <a:bodyPr/>
        <a:lstStyle/>
        <a:p>
          <a:endParaRPr lang="en-US"/>
        </a:p>
      </dgm:t>
    </dgm:pt>
    <dgm:pt modelId="{EA391CED-2F17-46D2-B6A9-CAE2205D77CC}">
      <dgm:prSet phldrT="[Text]" custT="1"/>
      <dgm:spPr/>
      <dgm:t>
        <a:bodyPr/>
        <a:lstStyle/>
        <a:p>
          <a:r>
            <a:rPr lang="en-US" sz="4000"/>
            <a:t>Observed Event</a:t>
          </a:r>
          <a:endParaRPr lang="en-US" sz="4000" dirty="0"/>
        </a:p>
      </dgm:t>
    </dgm:pt>
    <dgm:pt modelId="{73B88BF2-C2C7-4ECB-8586-2933B194903F}" type="parTrans" cxnId="{7C78FA93-ABD0-4E12-B3DF-FE1FEF94F4D1}">
      <dgm:prSet/>
      <dgm:spPr/>
      <dgm:t>
        <a:bodyPr/>
        <a:lstStyle/>
        <a:p>
          <a:endParaRPr lang="en-US"/>
        </a:p>
      </dgm:t>
    </dgm:pt>
    <dgm:pt modelId="{03F05CF8-BE10-4305-9738-152463CCD80C}" type="sibTrans" cxnId="{7C78FA93-ABD0-4E12-B3DF-FE1FEF94F4D1}">
      <dgm:prSet/>
      <dgm:spPr/>
      <dgm:t>
        <a:bodyPr/>
        <a:lstStyle/>
        <a:p>
          <a:endParaRPr lang="en-US"/>
        </a:p>
      </dgm:t>
    </dgm:pt>
    <mc:AlternateContent xmlns:mc="http://schemas.openxmlformats.org/markup-compatibility/2006" xmlns:a14="http://schemas.microsoft.com/office/drawing/2010/main">
      <mc:Choice Requires="a14">
        <dgm:pt modelId="{8A4EFA72-8FB5-4A6C-AE49-33B87BDAD89A}">
          <dgm:prSet phldrT="[Text]"/>
          <dgm:spPr/>
          <dgm:t>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𝑡</m:t>
                  </m:r>
                </m:oMath>
              </a14:m>
              <a:r>
                <a:rPr lang="en-US" dirty="0"/>
                <a:t>, then predicted target is Event</a:t>
              </a:r>
            </a:p>
          </dgm:t>
        </dgm:pt>
      </mc:Choice>
      <mc:Fallback xmlns="">
        <dgm:pt modelId="{8A4EFA72-8FB5-4A6C-AE49-33B87BDAD89A}">
          <dgm:prSet phldrT="[Text]"/>
          <dgm:spPr/>
          <dgm:t>
            <a:bodyPr/>
            <a:lstStyle/>
            <a:p>
              <a:r>
                <a:rPr lang="en-US" dirty="0"/>
                <a:t>If </a:t>
              </a:r>
              <a:r>
                <a:rPr lang="en-US" i="0">
                  <a:latin typeface="Cambria Math" panose="02040503050406030204" pitchFamily="18" charset="0"/>
                </a:rPr>
                <a:t>𝑝_𝑙1</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rPr>
                <a:t>𝑡</a:t>
              </a:r>
              <a:r>
                <a:rPr lang="en-US" dirty="0"/>
                <a:t>, then predicted target is Event</a:t>
              </a:r>
            </a:p>
          </dgm:t>
        </dgm:pt>
      </mc:Fallback>
    </mc:AlternateContent>
    <dgm:pt modelId="{E6CAA633-8960-42A2-9E2D-ADF5322FFEBD}" type="parTrans" cxnId="{AE2DA540-2FAB-4FE8-9053-16E333832433}">
      <dgm:prSet/>
      <dgm:spPr/>
      <dgm:t>
        <a:bodyPr/>
        <a:lstStyle/>
        <a:p>
          <a:endParaRPr lang="en-US"/>
        </a:p>
      </dgm:t>
    </dgm:pt>
    <dgm:pt modelId="{00232759-02F4-4A4C-8C3C-6F8D915D8423}" type="sibTrans" cxnId="{AE2DA540-2FAB-4FE8-9053-16E333832433}">
      <dgm:prSet/>
      <dgm:spPr/>
      <dgm:t>
        <a:bodyPr/>
        <a:lstStyle/>
        <a:p>
          <a:endParaRPr lang="en-US"/>
        </a:p>
      </dgm:t>
    </dgm:pt>
    <mc:AlternateContent xmlns:mc="http://schemas.openxmlformats.org/markup-compatibility/2006" xmlns:a14="http://schemas.microsoft.com/office/drawing/2010/main">
      <mc:Choice Requires="a14">
        <dgm:pt modelId="{CE1D9E3E-4544-490A-AEB7-DE776925BE01}">
          <dgm:prSet phldrT="[Text]"/>
          <dgm:spPr/>
          <dgm:t>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&lt;</m:t>
                  </m:r>
                  <m:r>
                    <a:rPr lang="en-US" i="1">
                      <a:latin typeface="Cambria Math" panose="02040503050406030204" pitchFamily="18" charset="0"/>
                    </a:rPr>
                    <m:t>𝑡</m:t>
                  </m:r>
                </m:oMath>
              </a14:m>
              <a:r>
                <a:rPr lang="en-US" dirty="0"/>
                <a:t>, then predicted target is Non-Event</a:t>
              </a:r>
            </a:p>
          </dgm:t>
        </dgm:pt>
      </mc:Choice>
      <mc:Fallback xmlns="">
        <dgm:pt modelId="{CE1D9E3E-4544-490A-AEB7-DE776925BE01}">
          <dgm:prSet phldrT="[Text]"/>
          <dgm:spPr/>
          <dgm:t>
            <a:bodyPr/>
            <a:lstStyle/>
            <a:p>
              <a:r>
                <a:rPr lang="en-US" dirty="0"/>
                <a:t>If </a:t>
              </a:r>
              <a:r>
                <a:rPr lang="en-US" i="0">
                  <a:latin typeface="Cambria Math" panose="02040503050406030204" pitchFamily="18" charset="0"/>
                </a:rPr>
                <a:t>𝑝_𝑙1</a:t>
              </a:r>
              <a:r>
                <a:rPr lang="en-US" b="0" i="0">
                  <a:latin typeface="Cambria Math" panose="02040503050406030204" pitchFamily="18" charset="0"/>
                </a:rPr>
                <a:t>&lt;</a:t>
              </a:r>
              <a:r>
                <a:rPr lang="en-US" i="0">
                  <a:latin typeface="Cambria Math" panose="02040503050406030204" pitchFamily="18" charset="0"/>
                </a:rPr>
                <a:t>𝑡</a:t>
              </a:r>
              <a:r>
                <a:rPr lang="en-US" dirty="0"/>
                <a:t>, then predicted target is Non-Event</a:t>
              </a:r>
            </a:p>
          </dgm:t>
        </dgm:pt>
      </mc:Fallback>
    </mc:AlternateContent>
    <dgm:pt modelId="{A457B7DA-37A4-41D8-904C-6C06865708F0}" type="parTrans" cxnId="{C42A8952-45DD-4BE9-A1BC-74E75FF755BA}">
      <dgm:prSet/>
      <dgm:spPr/>
      <dgm:t>
        <a:bodyPr/>
        <a:lstStyle/>
        <a:p>
          <a:endParaRPr lang="en-US"/>
        </a:p>
      </dgm:t>
    </dgm:pt>
    <dgm:pt modelId="{BF1E792E-C17D-4B1E-A58D-26A790E880B0}" type="sibTrans" cxnId="{C42A8952-45DD-4BE9-A1BC-74E75FF755BA}">
      <dgm:prSet/>
      <dgm:spPr/>
      <dgm:t>
        <a:bodyPr/>
        <a:lstStyle/>
        <a:p>
          <a:endParaRPr lang="en-US"/>
        </a:p>
      </dgm:t>
    </dgm:pt>
    <dgm:pt modelId="{149A304B-FF7E-403B-9A40-6271FB511736}" type="pres">
      <dgm:prSet presAssocID="{A868E5AB-E813-471F-A330-372ECE9496EC}" presName="theList" presStyleCnt="0">
        <dgm:presLayoutVars>
          <dgm:dir/>
          <dgm:animLvl val="lvl"/>
          <dgm:resizeHandles val="exact"/>
        </dgm:presLayoutVars>
      </dgm:prSet>
      <dgm:spPr/>
    </dgm:pt>
    <dgm:pt modelId="{CCB8CA38-CA17-4519-AFC9-3A35B2FE543F}" type="pres">
      <dgm:prSet presAssocID="{DDCE7885-2A29-44C8-A3FB-D30950E7A297}" presName="compNode" presStyleCnt="0"/>
      <dgm:spPr/>
    </dgm:pt>
    <dgm:pt modelId="{C29129BD-4CE3-4A70-AC3B-0CAD6FEF8406}" type="pres">
      <dgm:prSet presAssocID="{DDCE7885-2A29-44C8-A3FB-D30950E7A297}" presName="aNode" presStyleLbl="bgShp" presStyleIdx="0" presStyleCnt="2"/>
      <dgm:spPr/>
    </dgm:pt>
    <dgm:pt modelId="{5CB9FA48-3E2E-486B-8C39-E96523143DD2}" type="pres">
      <dgm:prSet presAssocID="{DDCE7885-2A29-44C8-A3FB-D30950E7A297}" presName="textNode" presStyleLbl="bgShp" presStyleIdx="0" presStyleCnt="2"/>
      <dgm:spPr/>
    </dgm:pt>
    <dgm:pt modelId="{22EB985C-C8C2-4379-B745-E34F7B8CCF28}" type="pres">
      <dgm:prSet presAssocID="{DDCE7885-2A29-44C8-A3FB-D30950E7A297}" presName="compChildNode" presStyleCnt="0"/>
      <dgm:spPr/>
    </dgm:pt>
    <dgm:pt modelId="{AE1D7F93-9E74-495F-B16B-31800BB4F295}" type="pres">
      <dgm:prSet presAssocID="{DDCE7885-2A29-44C8-A3FB-D30950E7A297}" presName="theInnerList" presStyleCnt="0"/>
      <dgm:spPr/>
    </dgm:pt>
    <dgm:pt modelId="{EBA16C4A-2E27-4051-B5A7-9B77DF4C8692}" type="pres">
      <dgm:prSet presAssocID="{0C14A24F-86D2-44C8-9D16-97EFAA6369E9}" presName="childNode" presStyleLbl="node1" presStyleIdx="0" presStyleCnt="4">
        <dgm:presLayoutVars>
          <dgm:bulletEnabled val="1"/>
        </dgm:presLayoutVars>
      </dgm:prSet>
      <dgm:spPr/>
    </dgm:pt>
    <dgm:pt modelId="{80CCE77A-1750-4445-89EC-3827EFC26B33}" type="pres">
      <dgm:prSet presAssocID="{0C14A24F-86D2-44C8-9D16-97EFAA6369E9}" presName="aSpace2" presStyleCnt="0"/>
      <dgm:spPr/>
    </dgm:pt>
    <dgm:pt modelId="{F431BD3D-8780-4DF4-ADBF-704D66B6DC21}" type="pres">
      <dgm:prSet presAssocID="{1E746091-C723-4E14-9ECD-2FACC02CC539}" presName="childNode" presStyleLbl="node1" presStyleIdx="1" presStyleCnt="4">
        <dgm:presLayoutVars>
          <dgm:bulletEnabled val="1"/>
        </dgm:presLayoutVars>
      </dgm:prSet>
      <dgm:spPr/>
    </dgm:pt>
    <dgm:pt modelId="{633BA238-7DF0-4814-AEF1-0C47970A18A2}" type="pres">
      <dgm:prSet presAssocID="{DDCE7885-2A29-44C8-A3FB-D30950E7A297}" presName="aSpace" presStyleCnt="0"/>
      <dgm:spPr/>
    </dgm:pt>
    <dgm:pt modelId="{B4CE2583-FC5B-47CE-BBC0-63C4C0D46CF1}" type="pres">
      <dgm:prSet presAssocID="{EA391CED-2F17-46D2-B6A9-CAE2205D77CC}" presName="compNode" presStyleCnt="0"/>
      <dgm:spPr/>
    </dgm:pt>
    <dgm:pt modelId="{F2E969E1-A699-4FC5-A5D4-425B088EF53B}" type="pres">
      <dgm:prSet presAssocID="{EA391CED-2F17-46D2-B6A9-CAE2205D77CC}" presName="aNode" presStyleLbl="bgShp" presStyleIdx="1" presStyleCnt="2"/>
      <dgm:spPr/>
    </dgm:pt>
    <dgm:pt modelId="{AB7C172D-95F9-4D7B-AB83-0C8682E3509D}" type="pres">
      <dgm:prSet presAssocID="{EA391CED-2F17-46D2-B6A9-CAE2205D77CC}" presName="textNode" presStyleLbl="bgShp" presStyleIdx="1" presStyleCnt="2"/>
      <dgm:spPr/>
    </dgm:pt>
    <dgm:pt modelId="{3C9B5EEF-BEFE-48A6-813B-209FEE1A54C3}" type="pres">
      <dgm:prSet presAssocID="{EA391CED-2F17-46D2-B6A9-CAE2205D77CC}" presName="compChildNode" presStyleCnt="0"/>
      <dgm:spPr/>
    </dgm:pt>
    <dgm:pt modelId="{17EF77B5-33A9-4ACB-835D-7C165D9728DB}" type="pres">
      <dgm:prSet presAssocID="{EA391CED-2F17-46D2-B6A9-CAE2205D77CC}" presName="theInnerList" presStyleCnt="0"/>
      <dgm:spPr/>
    </dgm:pt>
    <dgm:pt modelId="{FC7E6E78-61F7-4CB3-90B4-1EF829CDD05B}" type="pres">
      <dgm:prSet presAssocID="{8A4EFA72-8FB5-4A6C-AE49-33B87BDAD89A}" presName="childNode" presStyleLbl="node1" presStyleIdx="2" presStyleCnt="4">
        <dgm:presLayoutVars>
          <dgm:bulletEnabled val="1"/>
        </dgm:presLayoutVars>
      </dgm:prSet>
      <dgm:spPr/>
    </dgm:pt>
    <dgm:pt modelId="{D65CD96D-5A18-4172-955C-C364A1EB97FF}" type="pres">
      <dgm:prSet presAssocID="{8A4EFA72-8FB5-4A6C-AE49-33B87BDAD89A}" presName="aSpace2" presStyleCnt="0"/>
      <dgm:spPr/>
    </dgm:pt>
    <dgm:pt modelId="{D8AA316E-9CCB-4322-828E-9D3C34567403}" type="pres">
      <dgm:prSet presAssocID="{CE1D9E3E-4544-490A-AEB7-DE776925BE01}" presName="childNode" presStyleLbl="node1" presStyleIdx="3" presStyleCnt="4">
        <dgm:presLayoutVars>
          <dgm:bulletEnabled val="1"/>
        </dgm:presLayoutVars>
      </dgm:prSet>
      <dgm:spPr/>
    </dgm:pt>
  </dgm:ptLst>
  <dgm:cxnLst>
    <dgm:cxn modelId="{85F81E0B-F068-4E98-8F8C-E6F34C922C74}" srcId="{DDCE7885-2A29-44C8-A3FB-D30950E7A297}" destId="{0C14A24F-86D2-44C8-9D16-97EFAA6369E9}" srcOrd="0" destOrd="0" parTransId="{7AB42FD7-9B5A-4251-8714-98E2BE3938EE}" sibTransId="{CAEEF5B0-1795-4AC9-890E-BFCC72B7CCB4}"/>
    <dgm:cxn modelId="{03B58A1A-3A8E-4237-BC79-ADAEFB4E6A7A}" srcId="{DDCE7885-2A29-44C8-A3FB-D30950E7A297}" destId="{1E746091-C723-4E14-9ECD-2FACC02CC539}" srcOrd="1" destOrd="0" parTransId="{CC36DFE4-5841-4BDC-804A-85CAD3F3FD10}" sibTransId="{1B560EF4-FB44-40FE-A1B6-E076D8271459}"/>
    <dgm:cxn modelId="{C3164B21-6031-4AD8-92C2-E665C829376E}" type="presOf" srcId="{A868E5AB-E813-471F-A330-372ECE9496EC}" destId="{149A304B-FF7E-403B-9A40-6271FB511736}" srcOrd="0" destOrd="0" presId="urn:microsoft.com/office/officeart/2005/8/layout/lProcess2"/>
    <dgm:cxn modelId="{AE2DA540-2FAB-4FE8-9053-16E333832433}" srcId="{EA391CED-2F17-46D2-B6A9-CAE2205D77CC}" destId="{8A4EFA72-8FB5-4A6C-AE49-33B87BDAD89A}" srcOrd="0" destOrd="0" parTransId="{E6CAA633-8960-42A2-9E2D-ADF5322FFEBD}" sibTransId="{00232759-02F4-4A4C-8C3C-6F8D915D8423}"/>
    <dgm:cxn modelId="{7D9DA16A-72E8-4D43-8FDD-5DEB6A0AE6DA}" type="presOf" srcId="{EA391CED-2F17-46D2-B6A9-CAE2205D77CC}" destId="{AB7C172D-95F9-4D7B-AB83-0C8682E3509D}" srcOrd="1" destOrd="0" presId="urn:microsoft.com/office/officeart/2005/8/layout/lProcess2"/>
    <dgm:cxn modelId="{41193A70-4E00-468E-8AC4-0812F880DE20}" srcId="{A868E5AB-E813-471F-A330-372ECE9496EC}" destId="{DDCE7885-2A29-44C8-A3FB-D30950E7A297}" srcOrd="0" destOrd="0" parTransId="{384132EF-7858-46BC-8E06-0818C4A614DE}" sibTransId="{10DC7F2F-97BF-476B-B57E-BBBA06E3FB02}"/>
    <dgm:cxn modelId="{C42A8952-45DD-4BE9-A1BC-74E75FF755BA}" srcId="{EA391CED-2F17-46D2-B6A9-CAE2205D77CC}" destId="{CE1D9E3E-4544-490A-AEB7-DE776925BE01}" srcOrd="1" destOrd="0" parTransId="{A457B7DA-37A4-41D8-904C-6C06865708F0}" sibTransId="{BF1E792E-C17D-4B1E-A58D-26A790E880B0}"/>
    <dgm:cxn modelId="{463E1755-952C-43B6-BD94-12C15B526532}" type="presOf" srcId="{DDCE7885-2A29-44C8-A3FB-D30950E7A297}" destId="{5CB9FA48-3E2E-486B-8C39-E96523143DD2}" srcOrd="1" destOrd="0" presId="urn:microsoft.com/office/officeart/2005/8/layout/lProcess2"/>
    <dgm:cxn modelId="{405A5B83-6CDB-4C57-906C-643954E4FB43}" type="presOf" srcId="{CE1D9E3E-4544-490A-AEB7-DE776925BE01}" destId="{D8AA316E-9CCB-4322-828E-9D3C34567403}" srcOrd="0" destOrd="0" presId="urn:microsoft.com/office/officeart/2005/8/layout/lProcess2"/>
    <dgm:cxn modelId="{CF37EA8A-1639-4A9C-9D54-2524E517A130}" type="presOf" srcId="{0C14A24F-86D2-44C8-9D16-97EFAA6369E9}" destId="{EBA16C4A-2E27-4051-B5A7-9B77DF4C8692}" srcOrd="0" destOrd="0" presId="urn:microsoft.com/office/officeart/2005/8/layout/lProcess2"/>
    <dgm:cxn modelId="{7C78FA93-ABD0-4E12-B3DF-FE1FEF94F4D1}" srcId="{A868E5AB-E813-471F-A330-372ECE9496EC}" destId="{EA391CED-2F17-46D2-B6A9-CAE2205D77CC}" srcOrd="1" destOrd="0" parTransId="{73B88BF2-C2C7-4ECB-8586-2933B194903F}" sibTransId="{03F05CF8-BE10-4305-9738-152463CCD80C}"/>
    <dgm:cxn modelId="{5B15D899-E7F4-4207-B988-5349375F2DEA}" type="presOf" srcId="{1E746091-C723-4E14-9ECD-2FACC02CC539}" destId="{F431BD3D-8780-4DF4-ADBF-704D66B6DC21}" srcOrd="0" destOrd="0" presId="urn:microsoft.com/office/officeart/2005/8/layout/lProcess2"/>
    <dgm:cxn modelId="{AC5ACEBB-6934-40FC-90F2-1CFF5CD6FEBD}" type="presOf" srcId="{EA391CED-2F17-46D2-B6A9-CAE2205D77CC}" destId="{F2E969E1-A699-4FC5-A5D4-425B088EF53B}" srcOrd="0" destOrd="0" presId="urn:microsoft.com/office/officeart/2005/8/layout/lProcess2"/>
    <dgm:cxn modelId="{C2FA93E9-80BE-4F51-A092-5E4E25166AC5}" type="presOf" srcId="{8A4EFA72-8FB5-4A6C-AE49-33B87BDAD89A}" destId="{FC7E6E78-61F7-4CB3-90B4-1EF829CDD05B}" srcOrd="0" destOrd="0" presId="urn:microsoft.com/office/officeart/2005/8/layout/lProcess2"/>
    <dgm:cxn modelId="{7AAEBDF9-4DC4-47D1-9489-839113BCC413}" type="presOf" srcId="{DDCE7885-2A29-44C8-A3FB-D30950E7A297}" destId="{C29129BD-4CE3-4A70-AC3B-0CAD6FEF8406}" srcOrd="0" destOrd="0" presId="urn:microsoft.com/office/officeart/2005/8/layout/lProcess2"/>
    <dgm:cxn modelId="{06EF13CF-E30E-4025-8FB5-FDFD0D0980BA}" type="presParOf" srcId="{149A304B-FF7E-403B-9A40-6271FB511736}" destId="{CCB8CA38-CA17-4519-AFC9-3A35B2FE543F}" srcOrd="0" destOrd="0" presId="urn:microsoft.com/office/officeart/2005/8/layout/lProcess2"/>
    <dgm:cxn modelId="{D112F486-9B78-4B2A-A79A-80DD09211F06}" type="presParOf" srcId="{CCB8CA38-CA17-4519-AFC9-3A35B2FE543F}" destId="{C29129BD-4CE3-4A70-AC3B-0CAD6FEF8406}" srcOrd="0" destOrd="0" presId="urn:microsoft.com/office/officeart/2005/8/layout/lProcess2"/>
    <dgm:cxn modelId="{60B9FA40-E51D-4A30-9500-AA115235B8BA}" type="presParOf" srcId="{CCB8CA38-CA17-4519-AFC9-3A35B2FE543F}" destId="{5CB9FA48-3E2E-486B-8C39-E96523143DD2}" srcOrd="1" destOrd="0" presId="urn:microsoft.com/office/officeart/2005/8/layout/lProcess2"/>
    <dgm:cxn modelId="{6C5E5223-9BB4-4076-A412-412E3ECCA786}" type="presParOf" srcId="{CCB8CA38-CA17-4519-AFC9-3A35B2FE543F}" destId="{22EB985C-C8C2-4379-B745-E34F7B8CCF28}" srcOrd="2" destOrd="0" presId="urn:microsoft.com/office/officeart/2005/8/layout/lProcess2"/>
    <dgm:cxn modelId="{21A5326F-9DD0-47FF-AF59-5D13C78DDC3D}" type="presParOf" srcId="{22EB985C-C8C2-4379-B745-E34F7B8CCF28}" destId="{AE1D7F93-9E74-495F-B16B-31800BB4F295}" srcOrd="0" destOrd="0" presId="urn:microsoft.com/office/officeart/2005/8/layout/lProcess2"/>
    <dgm:cxn modelId="{4A1A2685-F2A0-4DC1-BDEC-A43DCBCED869}" type="presParOf" srcId="{AE1D7F93-9E74-495F-B16B-31800BB4F295}" destId="{EBA16C4A-2E27-4051-B5A7-9B77DF4C8692}" srcOrd="0" destOrd="0" presId="urn:microsoft.com/office/officeart/2005/8/layout/lProcess2"/>
    <dgm:cxn modelId="{5B1B598E-8098-4CA7-A27E-D0D95ECF1A3A}" type="presParOf" srcId="{AE1D7F93-9E74-495F-B16B-31800BB4F295}" destId="{80CCE77A-1750-4445-89EC-3827EFC26B33}" srcOrd="1" destOrd="0" presId="urn:microsoft.com/office/officeart/2005/8/layout/lProcess2"/>
    <dgm:cxn modelId="{B1DE0282-E209-4B3B-8761-8911AD00A9A6}" type="presParOf" srcId="{AE1D7F93-9E74-495F-B16B-31800BB4F295}" destId="{F431BD3D-8780-4DF4-ADBF-704D66B6DC21}" srcOrd="2" destOrd="0" presId="urn:microsoft.com/office/officeart/2005/8/layout/lProcess2"/>
    <dgm:cxn modelId="{4B6D4D07-1507-4FE3-A322-AADAD92D1856}" type="presParOf" srcId="{149A304B-FF7E-403B-9A40-6271FB511736}" destId="{633BA238-7DF0-4814-AEF1-0C47970A18A2}" srcOrd="1" destOrd="0" presId="urn:microsoft.com/office/officeart/2005/8/layout/lProcess2"/>
    <dgm:cxn modelId="{D1B3C3D5-1F66-4698-B4A6-138260511F90}" type="presParOf" srcId="{149A304B-FF7E-403B-9A40-6271FB511736}" destId="{B4CE2583-FC5B-47CE-BBC0-63C4C0D46CF1}" srcOrd="2" destOrd="0" presId="urn:microsoft.com/office/officeart/2005/8/layout/lProcess2"/>
    <dgm:cxn modelId="{EB9484E0-48FD-48AA-B9C5-D4CEB315E172}" type="presParOf" srcId="{B4CE2583-FC5B-47CE-BBC0-63C4C0D46CF1}" destId="{F2E969E1-A699-4FC5-A5D4-425B088EF53B}" srcOrd="0" destOrd="0" presId="urn:microsoft.com/office/officeart/2005/8/layout/lProcess2"/>
    <dgm:cxn modelId="{4B5149E3-537E-4DE0-8DF4-4A81EEEDA4BE}" type="presParOf" srcId="{B4CE2583-FC5B-47CE-BBC0-63C4C0D46CF1}" destId="{AB7C172D-95F9-4D7B-AB83-0C8682E3509D}" srcOrd="1" destOrd="0" presId="urn:microsoft.com/office/officeart/2005/8/layout/lProcess2"/>
    <dgm:cxn modelId="{9F9513ED-2A70-48F7-8355-6A90040DA788}" type="presParOf" srcId="{B4CE2583-FC5B-47CE-BBC0-63C4C0D46CF1}" destId="{3C9B5EEF-BEFE-48A6-813B-209FEE1A54C3}" srcOrd="2" destOrd="0" presId="urn:microsoft.com/office/officeart/2005/8/layout/lProcess2"/>
    <dgm:cxn modelId="{942C52BC-1421-43FF-9E96-B2DE4591BC2F}" type="presParOf" srcId="{3C9B5EEF-BEFE-48A6-813B-209FEE1A54C3}" destId="{17EF77B5-33A9-4ACB-835D-7C165D9728DB}" srcOrd="0" destOrd="0" presId="urn:microsoft.com/office/officeart/2005/8/layout/lProcess2"/>
    <dgm:cxn modelId="{26184533-F14E-410C-AB3B-C9C50EF3DD1D}" type="presParOf" srcId="{17EF77B5-33A9-4ACB-835D-7C165D9728DB}" destId="{FC7E6E78-61F7-4CB3-90B4-1EF829CDD05B}" srcOrd="0" destOrd="0" presId="urn:microsoft.com/office/officeart/2005/8/layout/lProcess2"/>
    <dgm:cxn modelId="{90E9EB7B-EC77-4673-AD28-2BF7A4B6F05F}" type="presParOf" srcId="{17EF77B5-33A9-4ACB-835D-7C165D9728DB}" destId="{D65CD96D-5A18-4172-955C-C364A1EB97FF}" srcOrd="1" destOrd="0" presId="urn:microsoft.com/office/officeart/2005/8/layout/lProcess2"/>
    <dgm:cxn modelId="{9CC48500-3239-4898-9299-5B7E778BE6FA}" type="presParOf" srcId="{17EF77B5-33A9-4ACB-835D-7C165D9728DB}" destId="{D8AA316E-9CCB-4322-828E-9D3C3456740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80468B-BC66-427F-88F7-1434BC789ED3}"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8A827C75-C5B3-4BFD-B25C-D31B9C8D7F90}">
      <dgm:prSet phldrT="[Text]" custT="1"/>
      <dgm:spPr/>
      <dgm:t>
        <a:bodyPr/>
        <a:lstStyle/>
        <a:p>
          <a:r>
            <a:rPr lang="en-US" sz="2800" dirty="0"/>
            <a:t>Common Wisdom</a:t>
          </a:r>
        </a:p>
      </dgm:t>
    </dgm:pt>
    <dgm:pt modelId="{EFDDCDA9-1649-4807-83E2-F9FECD50904D}" type="parTrans" cxnId="{52FAE011-3CE5-4AFF-9BF6-E2CD2E6C99F4}">
      <dgm:prSet/>
      <dgm:spPr/>
      <dgm:t>
        <a:bodyPr/>
        <a:lstStyle/>
        <a:p>
          <a:endParaRPr lang="en-US"/>
        </a:p>
      </dgm:t>
    </dgm:pt>
    <dgm:pt modelId="{5362186A-7838-41DF-8717-098A55D79ACB}" type="sibTrans" cxnId="{52FAE011-3CE5-4AFF-9BF6-E2CD2E6C99F4}">
      <dgm:prSet/>
      <dgm:spPr/>
      <dgm:t>
        <a:bodyPr/>
        <a:lstStyle/>
        <a:p>
          <a:endParaRPr lang="en-US"/>
        </a:p>
      </dgm:t>
    </dgm:pt>
    <dgm:pt modelId="{61B7958E-98B7-4F9F-B3A6-BA395E75184C}">
      <dgm:prSet phldrT="[Text]"/>
      <dgm:spPr/>
      <dgm:t>
        <a:bodyPr/>
        <a:lstStyle/>
        <a:p>
          <a:r>
            <a:rPr lang="en-US" dirty="0"/>
            <a:t>Traditionally, we determine the predicted category without explicitly using any threshold.</a:t>
          </a:r>
        </a:p>
      </dgm:t>
    </dgm:pt>
    <dgm:pt modelId="{E33996B7-9D6F-469E-B5D4-A3A0D46CBB10}" type="parTrans" cxnId="{1CE00137-F3B5-4E1F-8F5B-8AADAEB272E0}">
      <dgm:prSet/>
      <dgm:spPr/>
      <dgm:t>
        <a:bodyPr/>
        <a:lstStyle/>
        <a:p>
          <a:endParaRPr lang="en-US"/>
        </a:p>
      </dgm:t>
    </dgm:pt>
    <dgm:pt modelId="{D5A84330-9C31-4532-9A66-67D66B377AD0}" type="sibTrans" cxnId="{1CE00137-F3B5-4E1F-8F5B-8AADAEB272E0}">
      <dgm:prSet/>
      <dgm:spPr/>
      <dgm:t>
        <a:bodyPr/>
        <a:lstStyle/>
        <a:p>
          <a:endParaRPr lang="en-US"/>
        </a:p>
      </dgm:t>
    </dgm:pt>
    <dgm:pt modelId="{C09BB9A9-414E-4B42-B947-8BECA5CF0F4F}">
      <dgm:prSet phldrT="[Text]" custT="1"/>
      <dgm:spPr/>
      <dgm:t>
        <a:bodyPr/>
        <a:lstStyle/>
        <a:p>
          <a:r>
            <a:rPr lang="en-US" sz="2800" dirty="0"/>
            <a:t>Predicted Event</a:t>
          </a:r>
        </a:p>
      </dgm:t>
    </dgm:pt>
    <dgm:pt modelId="{5E190BA3-118F-492A-B62F-D361E295CAB8}" type="parTrans" cxnId="{BBFA29AE-84D3-4018-80B6-3042381D5E06}">
      <dgm:prSet/>
      <dgm:spPr/>
      <dgm:t>
        <a:bodyPr/>
        <a:lstStyle/>
        <a:p>
          <a:endParaRPr lang="en-US"/>
        </a:p>
      </dgm:t>
    </dgm:pt>
    <dgm:pt modelId="{3610DDB9-5922-4442-ACA6-19F267541192}" type="sibTrans" cxnId="{BBFA29AE-84D3-4018-80B6-3042381D5E06}">
      <dgm:prSet/>
      <dgm:spPr/>
      <dgm:t>
        <a:bodyPr/>
        <a:lstStyle/>
        <a:p>
          <a:endParaRPr lang="en-US"/>
        </a:p>
      </dgm:t>
    </dgm:pt>
    <dgm:pt modelId="{70D90A4D-F63D-446A-B35A-A369155CCAE9}">
      <dgm:prSet phldrT="[Text]"/>
      <dgm:spPr/>
      <dgm:t>
        <a:bodyPr/>
        <a:lstStyle/>
        <a:p>
          <a:r>
            <a:rPr lang="en-US" dirty="0"/>
            <a:t>If the predicted probability for Event is greater than or equal to the predicted probability for Non-Event</a:t>
          </a:r>
        </a:p>
      </dgm:t>
    </dgm:pt>
    <dgm:pt modelId="{A0CA6973-54DD-4E34-9E8F-1D3A5F962147}" type="parTrans" cxnId="{4CBE2E41-D3BC-4727-80CF-97D7A573F5E4}">
      <dgm:prSet/>
      <dgm:spPr/>
      <dgm:t>
        <a:bodyPr/>
        <a:lstStyle/>
        <a:p>
          <a:endParaRPr lang="en-US"/>
        </a:p>
      </dgm:t>
    </dgm:pt>
    <dgm:pt modelId="{A78ABC46-A623-4FBD-BA0E-1281767C8E8F}" type="sibTrans" cxnId="{4CBE2E41-D3BC-4727-80CF-97D7A573F5E4}">
      <dgm:prSet/>
      <dgm:spPr/>
      <dgm:t>
        <a:bodyPr/>
        <a:lstStyle/>
        <a:p>
          <a:endParaRPr lang="en-US"/>
        </a:p>
      </dgm:t>
    </dgm:pt>
    <dgm:pt modelId="{3B270B8C-12B7-497C-9AAA-B990CBC4256C}">
      <dgm:prSet phldrT="[Text]" custT="1"/>
      <dgm:spPr/>
      <dgm:t>
        <a:bodyPr/>
        <a:lstStyle/>
        <a:p>
          <a:r>
            <a:rPr lang="en-US" sz="2800" dirty="0"/>
            <a:t>Predicted Non-Event</a:t>
          </a:r>
        </a:p>
      </dgm:t>
    </dgm:pt>
    <dgm:pt modelId="{175B2B3A-FF3B-4D2C-99E9-6698332AD8AA}" type="parTrans" cxnId="{FEF5CAC6-1CE7-4235-B800-ED8C1E267716}">
      <dgm:prSet/>
      <dgm:spPr/>
      <dgm:t>
        <a:bodyPr/>
        <a:lstStyle/>
        <a:p>
          <a:endParaRPr lang="en-US"/>
        </a:p>
      </dgm:t>
    </dgm:pt>
    <dgm:pt modelId="{201393C9-B3F3-448C-ADEA-473068ACB97D}" type="sibTrans" cxnId="{FEF5CAC6-1CE7-4235-B800-ED8C1E267716}">
      <dgm:prSet/>
      <dgm:spPr/>
      <dgm:t>
        <a:bodyPr/>
        <a:lstStyle/>
        <a:p>
          <a:endParaRPr lang="en-US"/>
        </a:p>
      </dgm:t>
    </dgm:pt>
    <dgm:pt modelId="{A889796D-C690-4F7A-9028-7B4DAAF0CFD2}">
      <dgm:prSet phldrT="[Text]"/>
      <dgm:spPr/>
      <dgm:t>
        <a:bodyPr/>
        <a:lstStyle/>
        <a:p>
          <a:r>
            <a:rPr lang="en-US" dirty="0"/>
            <a:t>If the predicted probability for Event is less than the predicted probability for Non-Event</a:t>
          </a:r>
        </a:p>
      </dgm:t>
    </dgm:pt>
    <dgm:pt modelId="{62E3CD77-476F-475C-8E84-E404686C3F4F}" type="parTrans" cxnId="{18D15CCB-2F02-4139-8809-EA57430BBE12}">
      <dgm:prSet/>
      <dgm:spPr/>
      <dgm:t>
        <a:bodyPr/>
        <a:lstStyle/>
        <a:p>
          <a:endParaRPr lang="en-US"/>
        </a:p>
      </dgm:t>
    </dgm:pt>
    <dgm:pt modelId="{BBDFBB18-620E-4A4F-B171-1ED99C11DD3D}" type="sibTrans" cxnId="{18D15CCB-2F02-4139-8809-EA57430BBE12}">
      <dgm:prSet/>
      <dgm:spPr/>
      <dgm:t>
        <a:bodyPr/>
        <a:lstStyle/>
        <a:p>
          <a:endParaRPr lang="en-US"/>
        </a:p>
      </dgm:t>
    </dgm:pt>
    <dgm:pt modelId="{30A34173-7B89-4024-B623-BD17D5893252}" type="pres">
      <dgm:prSet presAssocID="{8E80468B-BC66-427F-88F7-1434BC789ED3}" presName="Name0" presStyleCnt="0">
        <dgm:presLayoutVars>
          <dgm:dir/>
          <dgm:animLvl val="lvl"/>
          <dgm:resizeHandles val="exact"/>
        </dgm:presLayoutVars>
      </dgm:prSet>
      <dgm:spPr/>
    </dgm:pt>
    <dgm:pt modelId="{A18A5A22-EE01-4715-BAA1-5F276FB56464}" type="pres">
      <dgm:prSet presAssocID="{8A827C75-C5B3-4BFD-B25C-D31B9C8D7F90}" presName="linNode" presStyleCnt="0"/>
      <dgm:spPr/>
    </dgm:pt>
    <dgm:pt modelId="{C1A1AD19-285D-453A-9C0F-1EB5667546FA}" type="pres">
      <dgm:prSet presAssocID="{8A827C75-C5B3-4BFD-B25C-D31B9C8D7F90}" presName="parentText" presStyleLbl="node1" presStyleIdx="0" presStyleCnt="3" custScaleX="51911">
        <dgm:presLayoutVars>
          <dgm:chMax val="1"/>
          <dgm:bulletEnabled val="1"/>
        </dgm:presLayoutVars>
      </dgm:prSet>
      <dgm:spPr/>
    </dgm:pt>
    <dgm:pt modelId="{EA6B5998-73EE-468F-993B-593C8A67D94D}" type="pres">
      <dgm:prSet presAssocID="{8A827C75-C5B3-4BFD-B25C-D31B9C8D7F90}" presName="descendantText" presStyleLbl="alignAccFollowNode1" presStyleIdx="0" presStyleCnt="3">
        <dgm:presLayoutVars>
          <dgm:bulletEnabled val="1"/>
        </dgm:presLayoutVars>
      </dgm:prSet>
      <dgm:spPr/>
    </dgm:pt>
    <dgm:pt modelId="{96FC0457-ECB1-4491-92EF-DB2F6A8ABDC4}" type="pres">
      <dgm:prSet presAssocID="{5362186A-7838-41DF-8717-098A55D79ACB}" presName="sp" presStyleCnt="0"/>
      <dgm:spPr/>
    </dgm:pt>
    <dgm:pt modelId="{D2616D3B-5984-4147-97D8-5132172359FF}" type="pres">
      <dgm:prSet presAssocID="{C09BB9A9-414E-4B42-B947-8BECA5CF0F4F}" presName="linNode" presStyleCnt="0"/>
      <dgm:spPr/>
    </dgm:pt>
    <dgm:pt modelId="{4365C248-4509-42E4-91A2-72B37A208415}" type="pres">
      <dgm:prSet presAssocID="{C09BB9A9-414E-4B42-B947-8BECA5CF0F4F}" presName="parentText" presStyleLbl="node1" presStyleIdx="1" presStyleCnt="3" custScaleX="51418">
        <dgm:presLayoutVars>
          <dgm:chMax val="1"/>
          <dgm:bulletEnabled val="1"/>
        </dgm:presLayoutVars>
      </dgm:prSet>
      <dgm:spPr/>
    </dgm:pt>
    <dgm:pt modelId="{BE58E5F5-CB5E-4603-A7E9-DFC8A59BABA4}" type="pres">
      <dgm:prSet presAssocID="{C09BB9A9-414E-4B42-B947-8BECA5CF0F4F}" presName="descendantText" presStyleLbl="alignAccFollowNode1" presStyleIdx="1" presStyleCnt="3">
        <dgm:presLayoutVars>
          <dgm:bulletEnabled val="1"/>
        </dgm:presLayoutVars>
      </dgm:prSet>
      <dgm:spPr/>
    </dgm:pt>
    <dgm:pt modelId="{A8B506BB-61A4-4453-BD49-A9BFBDAB1662}" type="pres">
      <dgm:prSet presAssocID="{3610DDB9-5922-4442-ACA6-19F267541192}" presName="sp" presStyleCnt="0"/>
      <dgm:spPr/>
    </dgm:pt>
    <dgm:pt modelId="{00EFBD54-507E-4106-B551-EE28D09B7C8E}" type="pres">
      <dgm:prSet presAssocID="{3B270B8C-12B7-497C-9AAA-B990CBC4256C}" presName="linNode" presStyleCnt="0"/>
      <dgm:spPr/>
    </dgm:pt>
    <dgm:pt modelId="{2FC73682-0AA5-4DA2-81A7-7BEB6637A3DE}" type="pres">
      <dgm:prSet presAssocID="{3B270B8C-12B7-497C-9AAA-B990CBC4256C}" presName="parentText" presStyleLbl="node1" presStyleIdx="2" presStyleCnt="3" custScaleX="52897">
        <dgm:presLayoutVars>
          <dgm:chMax val="1"/>
          <dgm:bulletEnabled val="1"/>
        </dgm:presLayoutVars>
      </dgm:prSet>
      <dgm:spPr/>
    </dgm:pt>
    <dgm:pt modelId="{477DD9C5-00CA-4E28-8332-2A366AF4B7E7}" type="pres">
      <dgm:prSet presAssocID="{3B270B8C-12B7-497C-9AAA-B990CBC4256C}" presName="descendantText" presStyleLbl="alignAccFollowNode1" presStyleIdx="2" presStyleCnt="3">
        <dgm:presLayoutVars>
          <dgm:bulletEnabled val="1"/>
        </dgm:presLayoutVars>
      </dgm:prSet>
      <dgm:spPr/>
    </dgm:pt>
  </dgm:ptLst>
  <dgm:cxnLst>
    <dgm:cxn modelId="{4D68A90A-8C66-41A0-940E-EAA2D19F8DFA}" type="presOf" srcId="{8E80468B-BC66-427F-88F7-1434BC789ED3}" destId="{30A34173-7B89-4024-B623-BD17D5893252}" srcOrd="0" destOrd="0" presId="urn:microsoft.com/office/officeart/2005/8/layout/vList5"/>
    <dgm:cxn modelId="{52FAE011-3CE5-4AFF-9BF6-E2CD2E6C99F4}" srcId="{8E80468B-BC66-427F-88F7-1434BC789ED3}" destId="{8A827C75-C5B3-4BFD-B25C-D31B9C8D7F90}" srcOrd="0" destOrd="0" parTransId="{EFDDCDA9-1649-4807-83E2-F9FECD50904D}" sibTransId="{5362186A-7838-41DF-8717-098A55D79ACB}"/>
    <dgm:cxn modelId="{B491AA19-6940-4232-A17A-43960A06C526}" type="presOf" srcId="{70D90A4D-F63D-446A-B35A-A369155CCAE9}" destId="{BE58E5F5-CB5E-4603-A7E9-DFC8A59BABA4}" srcOrd="0" destOrd="0" presId="urn:microsoft.com/office/officeart/2005/8/layout/vList5"/>
    <dgm:cxn modelId="{1CE00137-F3B5-4E1F-8F5B-8AADAEB272E0}" srcId="{8A827C75-C5B3-4BFD-B25C-D31B9C8D7F90}" destId="{61B7958E-98B7-4F9F-B3A6-BA395E75184C}" srcOrd="0" destOrd="0" parTransId="{E33996B7-9D6F-469E-B5D4-A3A0D46CBB10}" sibTransId="{D5A84330-9C31-4532-9A66-67D66B377AD0}"/>
    <dgm:cxn modelId="{4CBE2E41-D3BC-4727-80CF-97D7A573F5E4}" srcId="{C09BB9A9-414E-4B42-B947-8BECA5CF0F4F}" destId="{70D90A4D-F63D-446A-B35A-A369155CCAE9}" srcOrd="0" destOrd="0" parTransId="{A0CA6973-54DD-4E34-9E8F-1D3A5F962147}" sibTransId="{A78ABC46-A623-4FBD-BA0E-1281767C8E8F}"/>
    <dgm:cxn modelId="{7BFBFF79-F68F-4D07-BE9E-1E515EA677EA}" type="presOf" srcId="{3B270B8C-12B7-497C-9AAA-B990CBC4256C}" destId="{2FC73682-0AA5-4DA2-81A7-7BEB6637A3DE}" srcOrd="0" destOrd="0" presId="urn:microsoft.com/office/officeart/2005/8/layout/vList5"/>
    <dgm:cxn modelId="{E088D594-56E7-4F29-980F-808FE264A723}" type="presOf" srcId="{A889796D-C690-4F7A-9028-7B4DAAF0CFD2}" destId="{477DD9C5-00CA-4E28-8332-2A366AF4B7E7}" srcOrd="0" destOrd="0" presId="urn:microsoft.com/office/officeart/2005/8/layout/vList5"/>
    <dgm:cxn modelId="{BBFA29AE-84D3-4018-80B6-3042381D5E06}" srcId="{8E80468B-BC66-427F-88F7-1434BC789ED3}" destId="{C09BB9A9-414E-4B42-B947-8BECA5CF0F4F}" srcOrd="1" destOrd="0" parTransId="{5E190BA3-118F-492A-B62F-D361E295CAB8}" sibTransId="{3610DDB9-5922-4442-ACA6-19F267541192}"/>
    <dgm:cxn modelId="{549194B6-914F-40EF-997A-2CDE0BE040A6}" type="presOf" srcId="{61B7958E-98B7-4F9F-B3A6-BA395E75184C}" destId="{EA6B5998-73EE-468F-993B-593C8A67D94D}" srcOrd="0" destOrd="0" presId="urn:microsoft.com/office/officeart/2005/8/layout/vList5"/>
    <dgm:cxn modelId="{9D768FB9-BE76-4E43-ACFE-3BD6B7EF8415}" type="presOf" srcId="{C09BB9A9-414E-4B42-B947-8BECA5CF0F4F}" destId="{4365C248-4509-42E4-91A2-72B37A208415}" srcOrd="0" destOrd="0" presId="urn:microsoft.com/office/officeart/2005/8/layout/vList5"/>
    <dgm:cxn modelId="{FEF5CAC6-1CE7-4235-B800-ED8C1E267716}" srcId="{8E80468B-BC66-427F-88F7-1434BC789ED3}" destId="{3B270B8C-12B7-497C-9AAA-B990CBC4256C}" srcOrd="2" destOrd="0" parTransId="{175B2B3A-FF3B-4D2C-99E9-6698332AD8AA}" sibTransId="{201393C9-B3F3-448C-ADEA-473068ACB97D}"/>
    <dgm:cxn modelId="{18D15CCB-2F02-4139-8809-EA57430BBE12}" srcId="{3B270B8C-12B7-497C-9AAA-B990CBC4256C}" destId="{A889796D-C690-4F7A-9028-7B4DAAF0CFD2}" srcOrd="0" destOrd="0" parTransId="{62E3CD77-476F-475C-8E84-E404686C3F4F}" sibTransId="{BBDFBB18-620E-4A4F-B171-1ED99C11DD3D}"/>
    <dgm:cxn modelId="{584623EA-0354-44D9-916C-13EBE8699FA1}" type="presOf" srcId="{8A827C75-C5B3-4BFD-B25C-D31B9C8D7F90}" destId="{C1A1AD19-285D-453A-9C0F-1EB5667546FA}" srcOrd="0" destOrd="0" presId="urn:microsoft.com/office/officeart/2005/8/layout/vList5"/>
    <dgm:cxn modelId="{C379B8DE-FC06-4302-A783-F396A5BA7317}" type="presParOf" srcId="{30A34173-7B89-4024-B623-BD17D5893252}" destId="{A18A5A22-EE01-4715-BAA1-5F276FB56464}" srcOrd="0" destOrd="0" presId="urn:microsoft.com/office/officeart/2005/8/layout/vList5"/>
    <dgm:cxn modelId="{E3D0D5DC-96C4-4DA1-80D9-6AC7BF154258}" type="presParOf" srcId="{A18A5A22-EE01-4715-BAA1-5F276FB56464}" destId="{C1A1AD19-285D-453A-9C0F-1EB5667546FA}" srcOrd="0" destOrd="0" presId="urn:microsoft.com/office/officeart/2005/8/layout/vList5"/>
    <dgm:cxn modelId="{E0EC71AC-5780-4227-AFF4-00C1749A944E}" type="presParOf" srcId="{A18A5A22-EE01-4715-BAA1-5F276FB56464}" destId="{EA6B5998-73EE-468F-993B-593C8A67D94D}" srcOrd="1" destOrd="0" presId="urn:microsoft.com/office/officeart/2005/8/layout/vList5"/>
    <dgm:cxn modelId="{3768C191-5A24-4E13-B52D-D2A22478ADB4}" type="presParOf" srcId="{30A34173-7B89-4024-B623-BD17D5893252}" destId="{96FC0457-ECB1-4491-92EF-DB2F6A8ABDC4}" srcOrd="1" destOrd="0" presId="urn:microsoft.com/office/officeart/2005/8/layout/vList5"/>
    <dgm:cxn modelId="{B78A95B3-23B6-487E-BDC5-131CEAF9B727}" type="presParOf" srcId="{30A34173-7B89-4024-B623-BD17D5893252}" destId="{D2616D3B-5984-4147-97D8-5132172359FF}" srcOrd="2" destOrd="0" presId="urn:microsoft.com/office/officeart/2005/8/layout/vList5"/>
    <dgm:cxn modelId="{14F76854-9250-48FF-BC27-1E61ACD4BC2C}" type="presParOf" srcId="{D2616D3B-5984-4147-97D8-5132172359FF}" destId="{4365C248-4509-42E4-91A2-72B37A208415}" srcOrd="0" destOrd="0" presId="urn:microsoft.com/office/officeart/2005/8/layout/vList5"/>
    <dgm:cxn modelId="{5B2F1860-A692-4AED-A934-CD378693AD1E}" type="presParOf" srcId="{D2616D3B-5984-4147-97D8-5132172359FF}" destId="{BE58E5F5-CB5E-4603-A7E9-DFC8A59BABA4}" srcOrd="1" destOrd="0" presId="urn:microsoft.com/office/officeart/2005/8/layout/vList5"/>
    <dgm:cxn modelId="{B615B791-9D2E-4BD2-9CCD-2681453B3437}" type="presParOf" srcId="{30A34173-7B89-4024-B623-BD17D5893252}" destId="{A8B506BB-61A4-4453-BD49-A9BFBDAB1662}" srcOrd="3" destOrd="0" presId="urn:microsoft.com/office/officeart/2005/8/layout/vList5"/>
    <dgm:cxn modelId="{5C18C156-EB5A-4C99-B528-ECF8BF6F80FC}" type="presParOf" srcId="{30A34173-7B89-4024-B623-BD17D5893252}" destId="{00EFBD54-507E-4106-B551-EE28D09B7C8E}" srcOrd="4" destOrd="0" presId="urn:microsoft.com/office/officeart/2005/8/layout/vList5"/>
    <dgm:cxn modelId="{E477BD08-5F56-4103-A1D8-6CA681111093}" type="presParOf" srcId="{00EFBD54-507E-4106-B551-EE28D09B7C8E}" destId="{2FC73682-0AA5-4DA2-81A7-7BEB6637A3DE}" srcOrd="0" destOrd="0" presId="urn:microsoft.com/office/officeart/2005/8/layout/vList5"/>
    <dgm:cxn modelId="{44B47643-CA1A-4749-A5A8-3649AA093660}" type="presParOf" srcId="{00EFBD54-507E-4106-B551-EE28D09B7C8E}" destId="{477DD9C5-00CA-4E28-8332-2A366AF4B7E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1B2688-B11A-4DD7-925E-975E985801A9}" type="doc">
      <dgm:prSet loTypeId="urn:microsoft.com/office/officeart/2005/8/layout/lProcess2" loCatId="list" qsTypeId="urn:microsoft.com/office/officeart/2005/8/quickstyle/simple3" qsCatId="simple" csTypeId="urn:microsoft.com/office/officeart/2005/8/colors/accent1_2" csCatId="accent1" phldr="1"/>
      <dgm:spPr/>
      <dgm:t>
        <a:bodyPr/>
        <a:lstStyle/>
        <a:p>
          <a:endParaRPr lang="en-US"/>
        </a:p>
      </dgm:t>
    </dgm:pt>
    <dgm:pt modelId="{0931D478-41EE-4954-A8C9-C7EF8BCD1622}">
      <dgm:prSet phldrT="[Text]"/>
      <dgm:spPr/>
      <dgm:t>
        <a:bodyPr/>
        <a:lstStyle/>
        <a:p>
          <a:r>
            <a:rPr lang="en-US" dirty="0"/>
            <a:t>Pros</a:t>
          </a:r>
        </a:p>
      </dgm:t>
    </dgm:pt>
    <dgm:pt modelId="{6B3002A1-6080-44D1-AF5A-0637FD20A9A7}" type="parTrans" cxnId="{B16B3653-6172-41C1-AFB3-DA9C9E7AE40B}">
      <dgm:prSet/>
      <dgm:spPr/>
      <dgm:t>
        <a:bodyPr/>
        <a:lstStyle/>
        <a:p>
          <a:endParaRPr lang="en-US"/>
        </a:p>
      </dgm:t>
    </dgm:pt>
    <dgm:pt modelId="{5FB3BBA7-5634-4B53-9946-21B8B17C948B}" type="sibTrans" cxnId="{B16B3653-6172-41C1-AFB3-DA9C9E7AE40B}">
      <dgm:prSet/>
      <dgm:spPr/>
      <dgm:t>
        <a:bodyPr/>
        <a:lstStyle/>
        <a:p>
          <a:endParaRPr lang="en-US"/>
        </a:p>
      </dgm:t>
    </dgm:pt>
    <dgm:pt modelId="{90CD949A-9E8B-4B19-A011-2AF3EC209E1B}">
      <dgm:prSet phldrT="[Text]"/>
      <dgm:spPr/>
      <dgm:t>
        <a:bodyPr/>
        <a:lstStyle/>
        <a:p>
          <a:pPr>
            <a:buFont typeface="+mj-lt"/>
            <a:buAutoNum type="arabicPeriod"/>
          </a:pPr>
          <a:r>
            <a:rPr lang="en-US" dirty="0"/>
            <a:t>Does not require a threshold that predicts an observation as Event versus Non-Event</a:t>
          </a:r>
        </a:p>
      </dgm:t>
    </dgm:pt>
    <dgm:pt modelId="{AD25E777-D025-49C2-B7AA-0235703A4069}" type="parTrans" cxnId="{5E16E778-7A85-47AE-845A-0E66D3D4D095}">
      <dgm:prSet/>
      <dgm:spPr/>
      <dgm:t>
        <a:bodyPr/>
        <a:lstStyle/>
        <a:p>
          <a:endParaRPr lang="en-US"/>
        </a:p>
      </dgm:t>
    </dgm:pt>
    <dgm:pt modelId="{D5AF5BE5-6F33-4B0C-AD7F-5B515F4C5331}" type="sibTrans" cxnId="{5E16E778-7A85-47AE-845A-0E66D3D4D095}">
      <dgm:prSet/>
      <dgm:spPr/>
      <dgm:t>
        <a:bodyPr/>
        <a:lstStyle/>
        <a:p>
          <a:endParaRPr lang="en-US"/>
        </a:p>
      </dgm:t>
    </dgm:pt>
    <dgm:pt modelId="{F9B49101-C5D5-44E9-81E2-E372F7109AC6}">
      <dgm:prSet phldrT="[Text]"/>
      <dgm:spPr/>
      <dgm:t>
        <a:bodyPr/>
        <a:lstStyle/>
        <a:p>
          <a:pPr>
            <a:buFont typeface="+mj-lt"/>
            <a:buAutoNum type="arabicPeriod"/>
          </a:pPr>
          <a:r>
            <a:rPr lang="en-US" dirty="0"/>
            <a:t>The AUC value is between 0 and 1 and a reference value of 0.5</a:t>
          </a:r>
        </a:p>
      </dgm:t>
    </dgm:pt>
    <dgm:pt modelId="{AA629291-A74B-4C92-9153-B7327A62CD75}" type="parTrans" cxnId="{CFB56B61-45E8-4EA3-81F6-C226095A5271}">
      <dgm:prSet/>
      <dgm:spPr/>
      <dgm:t>
        <a:bodyPr/>
        <a:lstStyle/>
        <a:p>
          <a:endParaRPr lang="en-US"/>
        </a:p>
      </dgm:t>
    </dgm:pt>
    <dgm:pt modelId="{FE59DA83-3F70-424D-8782-84CE3A423958}" type="sibTrans" cxnId="{CFB56B61-45E8-4EA3-81F6-C226095A5271}">
      <dgm:prSet/>
      <dgm:spPr/>
      <dgm:t>
        <a:bodyPr/>
        <a:lstStyle/>
        <a:p>
          <a:endParaRPr lang="en-US"/>
        </a:p>
      </dgm:t>
    </dgm:pt>
    <dgm:pt modelId="{6683CEC4-8A5E-4575-AB12-A7EB13ABBCA1}">
      <dgm:prSet phldrT="[Text]"/>
      <dgm:spPr/>
      <dgm:t>
        <a:bodyPr/>
        <a:lstStyle/>
        <a:p>
          <a:r>
            <a:rPr lang="en-US" dirty="0"/>
            <a:t>Cons</a:t>
          </a:r>
        </a:p>
      </dgm:t>
    </dgm:pt>
    <dgm:pt modelId="{1107D41D-9E0C-433C-84DA-7EE16C3017BB}" type="parTrans" cxnId="{A4EE2A5D-C297-44F3-A1DB-461BDAE1B4A4}">
      <dgm:prSet/>
      <dgm:spPr/>
      <dgm:t>
        <a:bodyPr/>
        <a:lstStyle/>
        <a:p>
          <a:endParaRPr lang="en-US"/>
        </a:p>
      </dgm:t>
    </dgm:pt>
    <dgm:pt modelId="{4E0975CC-0495-4B89-8B39-52D9A8C69A23}" type="sibTrans" cxnId="{A4EE2A5D-C297-44F3-A1DB-461BDAE1B4A4}">
      <dgm:prSet/>
      <dgm:spPr/>
      <dgm:t>
        <a:bodyPr/>
        <a:lstStyle/>
        <a:p>
          <a:endParaRPr lang="en-US"/>
        </a:p>
      </dgm:t>
    </dgm:pt>
    <dgm:pt modelId="{375D4DB0-DE65-47E4-A64F-0D1DF1583537}">
      <dgm:prSet phldrT="[Text]"/>
      <dgm:spPr/>
      <dgm:t>
        <a:bodyPr/>
        <a:lstStyle/>
        <a:p>
          <a:r>
            <a:rPr lang="en-US" dirty="0"/>
            <a:t>Uses only the relative order of predicted probabilities and ignores the actual values</a:t>
          </a:r>
        </a:p>
      </dgm:t>
    </dgm:pt>
    <dgm:pt modelId="{2EF51A6A-9208-448E-B548-5B2F982B81F6}" type="parTrans" cxnId="{20A5118F-B6E9-4E3C-A7EF-3FB6C28FF91E}">
      <dgm:prSet/>
      <dgm:spPr/>
      <dgm:t>
        <a:bodyPr/>
        <a:lstStyle/>
        <a:p>
          <a:endParaRPr lang="en-US"/>
        </a:p>
      </dgm:t>
    </dgm:pt>
    <dgm:pt modelId="{A656E246-278C-40E8-9560-E1328EC3D8BB}" type="sibTrans" cxnId="{20A5118F-B6E9-4E3C-A7EF-3FB6C28FF91E}">
      <dgm:prSet/>
      <dgm:spPr/>
      <dgm:t>
        <a:bodyPr/>
        <a:lstStyle/>
        <a:p>
          <a:endParaRPr lang="en-US"/>
        </a:p>
      </dgm:t>
    </dgm:pt>
    <dgm:pt modelId="{E5A81763-08A4-484F-92FE-C80F2BBFE9AA}">
      <dgm:prSet phldrT="[Text]"/>
      <dgm:spPr/>
      <dgm:t>
        <a:bodyPr/>
        <a:lstStyle/>
        <a:p>
          <a:r>
            <a:rPr lang="en-US" dirty="0"/>
            <a:t>Summarizes model performance over intervals of probabilities which are mediocre values, e.g. [0.3, 0.7]</a:t>
          </a:r>
        </a:p>
      </dgm:t>
    </dgm:pt>
    <dgm:pt modelId="{6B16ECCF-D0B5-4F3D-B9AD-9727A0AF5E1F}" type="parTrans" cxnId="{C9C74723-B6D0-4D6E-A201-A0022845D96A}">
      <dgm:prSet/>
      <dgm:spPr/>
      <dgm:t>
        <a:bodyPr/>
        <a:lstStyle/>
        <a:p>
          <a:endParaRPr lang="en-US"/>
        </a:p>
      </dgm:t>
    </dgm:pt>
    <dgm:pt modelId="{C1DD134F-3422-45FF-9E1D-BBB77F146893}" type="sibTrans" cxnId="{C9C74723-B6D0-4D6E-A201-A0022845D96A}">
      <dgm:prSet/>
      <dgm:spPr/>
      <dgm:t>
        <a:bodyPr/>
        <a:lstStyle/>
        <a:p>
          <a:endParaRPr lang="en-US"/>
        </a:p>
      </dgm:t>
    </dgm:pt>
    <dgm:pt modelId="{2BBFF5F9-3550-4D3E-B1BF-B3595500D9B2}" type="pres">
      <dgm:prSet presAssocID="{4E1B2688-B11A-4DD7-925E-975E985801A9}" presName="theList" presStyleCnt="0">
        <dgm:presLayoutVars>
          <dgm:dir/>
          <dgm:animLvl val="lvl"/>
          <dgm:resizeHandles val="exact"/>
        </dgm:presLayoutVars>
      </dgm:prSet>
      <dgm:spPr/>
    </dgm:pt>
    <dgm:pt modelId="{5FE6EFB2-0F9F-491B-8875-75DF36F8AA26}" type="pres">
      <dgm:prSet presAssocID="{0931D478-41EE-4954-A8C9-C7EF8BCD1622}" presName="compNode" presStyleCnt="0"/>
      <dgm:spPr/>
    </dgm:pt>
    <dgm:pt modelId="{63B6B853-F671-407B-9D09-348BFF414DAC}" type="pres">
      <dgm:prSet presAssocID="{0931D478-41EE-4954-A8C9-C7EF8BCD1622}" presName="aNode" presStyleLbl="bgShp" presStyleIdx="0" presStyleCnt="2"/>
      <dgm:spPr/>
    </dgm:pt>
    <dgm:pt modelId="{4305E7F5-ABC7-47FC-A052-61125A7CB188}" type="pres">
      <dgm:prSet presAssocID="{0931D478-41EE-4954-A8C9-C7EF8BCD1622}" presName="textNode" presStyleLbl="bgShp" presStyleIdx="0" presStyleCnt="2"/>
      <dgm:spPr/>
    </dgm:pt>
    <dgm:pt modelId="{114D2919-604B-424E-99D2-CC2529ED0499}" type="pres">
      <dgm:prSet presAssocID="{0931D478-41EE-4954-A8C9-C7EF8BCD1622}" presName="compChildNode" presStyleCnt="0"/>
      <dgm:spPr/>
    </dgm:pt>
    <dgm:pt modelId="{0E4B6F69-1567-40E6-A59E-E502DD5C01A9}" type="pres">
      <dgm:prSet presAssocID="{0931D478-41EE-4954-A8C9-C7EF8BCD1622}" presName="theInnerList" presStyleCnt="0"/>
      <dgm:spPr/>
    </dgm:pt>
    <dgm:pt modelId="{1DC1329B-5E2C-45CC-9F42-DE0EE2C7E27A}" type="pres">
      <dgm:prSet presAssocID="{90CD949A-9E8B-4B19-A011-2AF3EC209E1B}" presName="childNode" presStyleLbl="node1" presStyleIdx="0" presStyleCnt="4">
        <dgm:presLayoutVars>
          <dgm:bulletEnabled val="1"/>
        </dgm:presLayoutVars>
      </dgm:prSet>
      <dgm:spPr/>
    </dgm:pt>
    <dgm:pt modelId="{3CAC7DEF-16D2-4ED1-A611-56599B9296B5}" type="pres">
      <dgm:prSet presAssocID="{90CD949A-9E8B-4B19-A011-2AF3EC209E1B}" presName="aSpace2" presStyleCnt="0"/>
      <dgm:spPr/>
    </dgm:pt>
    <dgm:pt modelId="{677CC8F1-A1E2-4A60-890C-43F72E185003}" type="pres">
      <dgm:prSet presAssocID="{F9B49101-C5D5-44E9-81E2-E372F7109AC6}" presName="childNode" presStyleLbl="node1" presStyleIdx="1" presStyleCnt="4">
        <dgm:presLayoutVars>
          <dgm:bulletEnabled val="1"/>
        </dgm:presLayoutVars>
      </dgm:prSet>
      <dgm:spPr/>
    </dgm:pt>
    <dgm:pt modelId="{BEC7A5A2-5B7B-483D-B36C-B37CA41B118F}" type="pres">
      <dgm:prSet presAssocID="{0931D478-41EE-4954-A8C9-C7EF8BCD1622}" presName="aSpace" presStyleCnt="0"/>
      <dgm:spPr/>
    </dgm:pt>
    <dgm:pt modelId="{1D78C350-A57F-434A-9002-AA0DE9AD8FE1}" type="pres">
      <dgm:prSet presAssocID="{6683CEC4-8A5E-4575-AB12-A7EB13ABBCA1}" presName="compNode" presStyleCnt="0"/>
      <dgm:spPr/>
    </dgm:pt>
    <dgm:pt modelId="{A8BD95DF-2EBE-4EC9-8299-646CBB11580E}" type="pres">
      <dgm:prSet presAssocID="{6683CEC4-8A5E-4575-AB12-A7EB13ABBCA1}" presName="aNode" presStyleLbl="bgShp" presStyleIdx="1" presStyleCnt="2"/>
      <dgm:spPr/>
    </dgm:pt>
    <dgm:pt modelId="{96DDD947-104A-4C82-B0DC-20215AB069B3}" type="pres">
      <dgm:prSet presAssocID="{6683CEC4-8A5E-4575-AB12-A7EB13ABBCA1}" presName="textNode" presStyleLbl="bgShp" presStyleIdx="1" presStyleCnt="2"/>
      <dgm:spPr/>
    </dgm:pt>
    <dgm:pt modelId="{0C1ACE76-70C5-4A51-A1A6-B883F43E3A88}" type="pres">
      <dgm:prSet presAssocID="{6683CEC4-8A5E-4575-AB12-A7EB13ABBCA1}" presName="compChildNode" presStyleCnt="0"/>
      <dgm:spPr/>
    </dgm:pt>
    <dgm:pt modelId="{CC0AB419-0D09-45BB-BA53-D6B2E759BAF1}" type="pres">
      <dgm:prSet presAssocID="{6683CEC4-8A5E-4575-AB12-A7EB13ABBCA1}" presName="theInnerList" presStyleCnt="0"/>
      <dgm:spPr/>
    </dgm:pt>
    <dgm:pt modelId="{9B0CFAF1-C999-4C8D-BDA0-CA327416C091}" type="pres">
      <dgm:prSet presAssocID="{375D4DB0-DE65-47E4-A64F-0D1DF1583537}" presName="childNode" presStyleLbl="node1" presStyleIdx="2" presStyleCnt="4">
        <dgm:presLayoutVars>
          <dgm:bulletEnabled val="1"/>
        </dgm:presLayoutVars>
      </dgm:prSet>
      <dgm:spPr/>
    </dgm:pt>
    <dgm:pt modelId="{2D46C515-F315-4A74-AA50-434E58EDAA16}" type="pres">
      <dgm:prSet presAssocID="{375D4DB0-DE65-47E4-A64F-0D1DF1583537}" presName="aSpace2" presStyleCnt="0"/>
      <dgm:spPr/>
    </dgm:pt>
    <dgm:pt modelId="{026BFB83-0B38-4F2C-B326-F35EDE440B4C}" type="pres">
      <dgm:prSet presAssocID="{E5A81763-08A4-484F-92FE-C80F2BBFE9AA}" presName="childNode" presStyleLbl="node1" presStyleIdx="3" presStyleCnt="4">
        <dgm:presLayoutVars>
          <dgm:bulletEnabled val="1"/>
        </dgm:presLayoutVars>
      </dgm:prSet>
      <dgm:spPr/>
    </dgm:pt>
  </dgm:ptLst>
  <dgm:cxnLst>
    <dgm:cxn modelId="{C9C74723-B6D0-4D6E-A201-A0022845D96A}" srcId="{6683CEC4-8A5E-4575-AB12-A7EB13ABBCA1}" destId="{E5A81763-08A4-484F-92FE-C80F2BBFE9AA}" srcOrd="1" destOrd="0" parTransId="{6B16ECCF-D0B5-4F3D-B9AD-9727A0AF5E1F}" sibTransId="{C1DD134F-3422-45FF-9E1D-BBB77F146893}"/>
    <dgm:cxn modelId="{6580A238-DAA1-44EE-8026-009A7CAEF0A6}" type="presOf" srcId="{4E1B2688-B11A-4DD7-925E-975E985801A9}" destId="{2BBFF5F9-3550-4D3E-B1BF-B3595500D9B2}" srcOrd="0" destOrd="0" presId="urn:microsoft.com/office/officeart/2005/8/layout/lProcess2"/>
    <dgm:cxn modelId="{A4EE2A5D-C297-44F3-A1DB-461BDAE1B4A4}" srcId="{4E1B2688-B11A-4DD7-925E-975E985801A9}" destId="{6683CEC4-8A5E-4575-AB12-A7EB13ABBCA1}" srcOrd="1" destOrd="0" parTransId="{1107D41D-9E0C-433C-84DA-7EE16C3017BB}" sibTransId="{4E0975CC-0495-4B89-8B39-52D9A8C69A23}"/>
    <dgm:cxn modelId="{ED45BB5E-846A-4756-981E-DD3DC25A9491}" type="presOf" srcId="{0931D478-41EE-4954-A8C9-C7EF8BCD1622}" destId="{63B6B853-F671-407B-9D09-348BFF414DAC}" srcOrd="0" destOrd="0" presId="urn:microsoft.com/office/officeart/2005/8/layout/lProcess2"/>
    <dgm:cxn modelId="{CFB56B61-45E8-4EA3-81F6-C226095A5271}" srcId="{0931D478-41EE-4954-A8C9-C7EF8BCD1622}" destId="{F9B49101-C5D5-44E9-81E2-E372F7109AC6}" srcOrd="1" destOrd="0" parTransId="{AA629291-A74B-4C92-9153-B7327A62CD75}" sibTransId="{FE59DA83-3F70-424D-8782-84CE3A423958}"/>
    <dgm:cxn modelId="{B16B3653-6172-41C1-AFB3-DA9C9E7AE40B}" srcId="{4E1B2688-B11A-4DD7-925E-975E985801A9}" destId="{0931D478-41EE-4954-A8C9-C7EF8BCD1622}" srcOrd="0" destOrd="0" parTransId="{6B3002A1-6080-44D1-AF5A-0637FD20A9A7}" sibTransId="{5FB3BBA7-5634-4B53-9946-21B8B17C948B}"/>
    <dgm:cxn modelId="{B85EA777-50BB-4990-A9AD-FD0E2AEA90CA}" type="presOf" srcId="{375D4DB0-DE65-47E4-A64F-0D1DF1583537}" destId="{9B0CFAF1-C999-4C8D-BDA0-CA327416C091}" srcOrd="0" destOrd="0" presId="urn:microsoft.com/office/officeart/2005/8/layout/lProcess2"/>
    <dgm:cxn modelId="{5E16E778-7A85-47AE-845A-0E66D3D4D095}" srcId="{0931D478-41EE-4954-A8C9-C7EF8BCD1622}" destId="{90CD949A-9E8B-4B19-A011-2AF3EC209E1B}" srcOrd="0" destOrd="0" parTransId="{AD25E777-D025-49C2-B7AA-0235703A4069}" sibTransId="{D5AF5BE5-6F33-4B0C-AD7F-5B515F4C5331}"/>
    <dgm:cxn modelId="{11AB467C-443F-47F4-90B3-20A8F338F43F}" type="presOf" srcId="{90CD949A-9E8B-4B19-A011-2AF3EC209E1B}" destId="{1DC1329B-5E2C-45CC-9F42-DE0EE2C7E27A}" srcOrd="0" destOrd="0" presId="urn:microsoft.com/office/officeart/2005/8/layout/lProcess2"/>
    <dgm:cxn modelId="{20A5118F-B6E9-4E3C-A7EF-3FB6C28FF91E}" srcId="{6683CEC4-8A5E-4575-AB12-A7EB13ABBCA1}" destId="{375D4DB0-DE65-47E4-A64F-0D1DF1583537}" srcOrd="0" destOrd="0" parTransId="{2EF51A6A-9208-448E-B548-5B2F982B81F6}" sibTransId="{A656E246-278C-40E8-9560-E1328EC3D8BB}"/>
    <dgm:cxn modelId="{56C7FD9C-0942-4060-80DD-26F5286617E8}" type="presOf" srcId="{6683CEC4-8A5E-4575-AB12-A7EB13ABBCA1}" destId="{A8BD95DF-2EBE-4EC9-8299-646CBB11580E}" srcOrd="0" destOrd="0" presId="urn:microsoft.com/office/officeart/2005/8/layout/lProcess2"/>
    <dgm:cxn modelId="{8D3DA1AB-E304-44CF-A800-328A71CF422A}" type="presOf" srcId="{6683CEC4-8A5E-4575-AB12-A7EB13ABBCA1}" destId="{96DDD947-104A-4C82-B0DC-20215AB069B3}" srcOrd="1" destOrd="0" presId="urn:microsoft.com/office/officeart/2005/8/layout/lProcess2"/>
    <dgm:cxn modelId="{2844B6BD-0538-4F48-9B69-B20EE8707067}" type="presOf" srcId="{E5A81763-08A4-484F-92FE-C80F2BBFE9AA}" destId="{026BFB83-0B38-4F2C-B326-F35EDE440B4C}" srcOrd="0" destOrd="0" presId="urn:microsoft.com/office/officeart/2005/8/layout/lProcess2"/>
    <dgm:cxn modelId="{0DEEBFC2-F664-4A10-95A0-30914626C5CF}" type="presOf" srcId="{0931D478-41EE-4954-A8C9-C7EF8BCD1622}" destId="{4305E7F5-ABC7-47FC-A052-61125A7CB188}" srcOrd="1" destOrd="0" presId="urn:microsoft.com/office/officeart/2005/8/layout/lProcess2"/>
    <dgm:cxn modelId="{C0210CC4-4BE8-47F9-AB2A-536AD54092D1}" type="presOf" srcId="{F9B49101-C5D5-44E9-81E2-E372F7109AC6}" destId="{677CC8F1-A1E2-4A60-890C-43F72E185003}" srcOrd="0" destOrd="0" presId="urn:microsoft.com/office/officeart/2005/8/layout/lProcess2"/>
    <dgm:cxn modelId="{27F66A19-EBAC-4143-A55F-124FB4A3BDFE}" type="presParOf" srcId="{2BBFF5F9-3550-4D3E-B1BF-B3595500D9B2}" destId="{5FE6EFB2-0F9F-491B-8875-75DF36F8AA26}" srcOrd="0" destOrd="0" presId="urn:microsoft.com/office/officeart/2005/8/layout/lProcess2"/>
    <dgm:cxn modelId="{24D86ED2-1CB0-45AE-815F-D86192DAF6AD}" type="presParOf" srcId="{5FE6EFB2-0F9F-491B-8875-75DF36F8AA26}" destId="{63B6B853-F671-407B-9D09-348BFF414DAC}" srcOrd="0" destOrd="0" presId="urn:microsoft.com/office/officeart/2005/8/layout/lProcess2"/>
    <dgm:cxn modelId="{D11AA673-51ED-4482-AB53-866E27FD5500}" type="presParOf" srcId="{5FE6EFB2-0F9F-491B-8875-75DF36F8AA26}" destId="{4305E7F5-ABC7-47FC-A052-61125A7CB188}" srcOrd="1" destOrd="0" presId="urn:microsoft.com/office/officeart/2005/8/layout/lProcess2"/>
    <dgm:cxn modelId="{120BA714-0FED-4CFB-940C-083817A25391}" type="presParOf" srcId="{5FE6EFB2-0F9F-491B-8875-75DF36F8AA26}" destId="{114D2919-604B-424E-99D2-CC2529ED0499}" srcOrd="2" destOrd="0" presId="urn:microsoft.com/office/officeart/2005/8/layout/lProcess2"/>
    <dgm:cxn modelId="{BE930733-0322-4E6A-9A1A-E073EC7C5E7D}" type="presParOf" srcId="{114D2919-604B-424E-99D2-CC2529ED0499}" destId="{0E4B6F69-1567-40E6-A59E-E502DD5C01A9}" srcOrd="0" destOrd="0" presId="urn:microsoft.com/office/officeart/2005/8/layout/lProcess2"/>
    <dgm:cxn modelId="{758F880F-718B-40AC-8F83-D7D40E2B57FD}" type="presParOf" srcId="{0E4B6F69-1567-40E6-A59E-E502DD5C01A9}" destId="{1DC1329B-5E2C-45CC-9F42-DE0EE2C7E27A}" srcOrd="0" destOrd="0" presId="urn:microsoft.com/office/officeart/2005/8/layout/lProcess2"/>
    <dgm:cxn modelId="{D77F686D-9406-440D-88E7-58248B2D844C}" type="presParOf" srcId="{0E4B6F69-1567-40E6-A59E-E502DD5C01A9}" destId="{3CAC7DEF-16D2-4ED1-A611-56599B9296B5}" srcOrd="1" destOrd="0" presId="urn:microsoft.com/office/officeart/2005/8/layout/lProcess2"/>
    <dgm:cxn modelId="{7124EADE-6A40-42C6-96A9-7C230EB0094C}" type="presParOf" srcId="{0E4B6F69-1567-40E6-A59E-E502DD5C01A9}" destId="{677CC8F1-A1E2-4A60-890C-43F72E185003}" srcOrd="2" destOrd="0" presId="urn:microsoft.com/office/officeart/2005/8/layout/lProcess2"/>
    <dgm:cxn modelId="{622C8AF6-F799-47AF-B0E9-0DA9A652AC06}" type="presParOf" srcId="{2BBFF5F9-3550-4D3E-B1BF-B3595500D9B2}" destId="{BEC7A5A2-5B7B-483D-B36C-B37CA41B118F}" srcOrd="1" destOrd="0" presId="urn:microsoft.com/office/officeart/2005/8/layout/lProcess2"/>
    <dgm:cxn modelId="{871C28D9-56DF-489E-9FD8-58F59A7A71EC}" type="presParOf" srcId="{2BBFF5F9-3550-4D3E-B1BF-B3595500D9B2}" destId="{1D78C350-A57F-434A-9002-AA0DE9AD8FE1}" srcOrd="2" destOrd="0" presId="urn:microsoft.com/office/officeart/2005/8/layout/lProcess2"/>
    <dgm:cxn modelId="{D1BA917A-4923-4071-BE51-74DED199EC82}" type="presParOf" srcId="{1D78C350-A57F-434A-9002-AA0DE9AD8FE1}" destId="{A8BD95DF-2EBE-4EC9-8299-646CBB11580E}" srcOrd="0" destOrd="0" presId="urn:microsoft.com/office/officeart/2005/8/layout/lProcess2"/>
    <dgm:cxn modelId="{B07964F5-B60E-46BE-A903-C8E57046C774}" type="presParOf" srcId="{1D78C350-A57F-434A-9002-AA0DE9AD8FE1}" destId="{96DDD947-104A-4C82-B0DC-20215AB069B3}" srcOrd="1" destOrd="0" presId="urn:microsoft.com/office/officeart/2005/8/layout/lProcess2"/>
    <dgm:cxn modelId="{936A0450-773D-413B-9829-D37C0A644868}" type="presParOf" srcId="{1D78C350-A57F-434A-9002-AA0DE9AD8FE1}" destId="{0C1ACE76-70C5-4A51-A1A6-B883F43E3A88}" srcOrd="2" destOrd="0" presId="urn:microsoft.com/office/officeart/2005/8/layout/lProcess2"/>
    <dgm:cxn modelId="{20CF82E2-6559-4E35-87CD-F631F6CA2245}" type="presParOf" srcId="{0C1ACE76-70C5-4A51-A1A6-B883F43E3A88}" destId="{CC0AB419-0D09-45BB-BA53-D6B2E759BAF1}" srcOrd="0" destOrd="0" presId="urn:microsoft.com/office/officeart/2005/8/layout/lProcess2"/>
    <dgm:cxn modelId="{AF5D53D5-CA1D-4237-8FDE-3937E64E7EB4}" type="presParOf" srcId="{CC0AB419-0D09-45BB-BA53-D6B2E759BAF1}" destId="{9B0CFAF1-C999-4C8D-BDA0-CA327416C091}" srcOrd="0" destOrd="0" presId="urn:microsoft.com/office/officeart/2005/8/layout/lProcess2"/>
    <dgm:cxn modelId="{1085F58B-4868-4DD1-B8D7-65D4DB0E1627}" type="presParOf" srcId="{CC0AB419-0D09-45BB-BA53-D6B2E759BAF1}" destId="{2D46C515-F315-4A74-AA50-434E58EDAA16}" srcOrd="1" destOrd="0" presId="urn:microsoft.com/office/officeart/2005/8/layout/lProcess2"/>
    <dgm:cxn modelId="{B61CA57D-4C42-4D51-988B-3B22A4E6ECD1}" type="presParOf" srcId="{CC0AB419-0D09-45BB-BA53-D6B2E759BAF1}" destId="{026BFB83-0B38-4F2C-B326-F35EDE440B4C}"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0A04A6-469D-4C70-94DC-1BBBED48EB1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5FAFAF6B-1F97-4721-BAB6-EB3EDB501CFE}">
      <dgm:prSet phldrT="[Text]"/>
      <dgm:spPr/>
      <dgm:t>
        <a:bodyPr/>
        <a:lstStyle/>
        <a:p>
          <a:r>
            <a:rPr lang="en-US" dirty="0"/>
            <a:t>Area Under Curve</a:t>
          </a:r>
        </a:p>
      </dgm:t>
    </dgm:pt>
    <dgm:pt modelId="{2935E7A3-5E65-419F-8417-BC5AD3A1DE74}" type="parTrans" cxnId="{33129B62-B1CA-4835-96FA-3395E4A130C9}">
      <dgm:prSet/>
      <dgm:spPr/>
      <dgm:t>
        <a:bodyPr/>
        <a:lstStyle/>
        <a:p>
          <a:endParaRPr lang="en-US"/>
        </a:p>
      </dgm:t>
    </dgm:pt>
    <dgm:pt modelId="{E13E682D-8EE3-4F7A-8746-CA01BCC105B7}" type="sibTrans" cxnId="{33129B62-B1CA-4835-96FA-3395E4A130C9}">
      <dgm:prSet/>
      <dgm:spPr/>
      <dgm:t>
        <a:bodyPr/>
        <a:lstStyle/>
        <a:p>
          <a:endParaRPr lang="en-US"/>
        </a:p>
      </dgm:t>
    </dgm:pt>
    <dgm:pt modelId="{B1A67C39-62F1-46BE-8EED-17589B08360B}">
      <dgm:prSet phldrT="[Text]"/>
      <dgm:spPr/>
      <dgm:t>
        <a:bodyPr/>
        <a:lstStyle/>
        <a:p>
          <a:r>
            <a:rPr lang="en-US" dirty="0"/>
            <a:t>Both models’ AUCs are one</a:t>
          </a:r>
        </a:p>
      </dgm:t>
    </dgm:pt>
    <dgm:pt modelId="{47C09E34-DD2B-4FF6-B513-9B4834610856}" type="parTrans" cxnId="{D5439937-2CB0-433E-A692-6152046C1C47}">
      <dgm:prSet/>
      <dgm:spPr/>
      <dgm:t>
        <a:bodyPr/>
        <a:lstStyle/>
        <a:p>
          <a:endParaRPr lang="en-US"/>
        </a:p>
      </dgm:t>
    </dgm:pt>
    <dgm:pt modelId="{510EAC62-1890-4E97-9163-5F9234680CD7}" type="sibTrans" cxnId="{D5439937-2CB0-433E-A692-6152046C1C47}">
      <dgm:prSet/>
      <dgm:spPr/>
      <dgm:t>
        <a:bodyPr/>
        <a:lstStyle/>
        <a:p>
          <a:endParaRPr lang="en-US"/>
        </a:p>
      </dgm:t>
    </dgm:pt>
    <dgm:pt modelId="{0AF34642-FF20-491A-BD29-5C5444A95DE8}">
      <dgm:prSet phldrT="[Text]"/>
      <dgm:spPr/>
      <dgm:t>
        <a:bodyPr/>
        <a:lstStyle/>
        <a:p>
          <a:r>
            <a:rPr lang="en-US" dirty="0"/>
            <a:t>Model B is clearly preferred</a:t>
          </a:r>
        </a:p>
      </dgm:t>
    </dgm:pt>
    <dgm:pt modelId="{5712EA75-1F17-40DB-9200-AAB0C7BD49D4}" type="parTrans" cxnId="{2114EB76-5E8F-4449-BC89-BFE3DC288E81}">
      <dgm:prSet/>
      <dgm:spPr/>
      <dgm:t>
        <a:bodyPr/>
        <a:lstStyle/>
        <a:p>
          <a:endParaRPr lang="en-US"/>
        </a:p>
      </dgm:t>
    </dgm:pt>
    <dgm:pt modelId="{7E6EF372-96CD-477F-820C-7EA158891F7F}" type="sibTrans" cxnId="{2114EB76-5E8F-4449-BC89-BFE3DC288E81}">
      <dgm:prSet/>
      <dgm:spPr/>
      <dgm:t>
        <a:bodyPr/>
        <a:lstStyle/>
        <a:p>
          <a:endParaRPr lang="en-US"/>
        </a:p>
      </dgm:t>
    </dgm:pt>
    <mc:AlternateContent xmlns:mc="http://schemas.openxmlformats.org/markup-compatibility/2006" xmlns:a14="http://schemas.microsoft.com/office/drawing/2010/main">
      <mc:Choice Requires="a14">
        <dgm:pt modelId="{297216FE-AB97-44BB-9F33-57BA6502820D}">
          <dgm:prSet phldrT="[Text]"/>
          <dgm:spPr/>
          <dgm:t>
            <a:bodyPr/>
            <a:lstStyle/>
            <a:p>
              <a:r>
                <a:rPr lang="en-US" dirty="0"/>
                <a:t>Predict Event</a:t>
              </a:r>
              <a:br>
                <a:rPr lang="en-US" dirty="0"/>
              </a:br>
              <a:r>
                <a:rPr lang="en-US" dirty="0"/>
                <a:t>if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&gt;0.95</m:t>
                  </m:r>
                </m:oMath>
              </a14:m>
              <a:endParaRPr lang="en-US" dirty="0"/>
            </a:p>
          </dgm:t>
        </dgm:pt>
      </mc:Choice>
      <mc:Fallback xmlns="">
        <dgm:pt modelId="{297216FE-AB97-44BB-9F33-57BA6502820D}">
          <dgm:prSet phldrT="[Text]"/>
          <dgm:spPr/>
          <dgm:t>
            <a:bodyPr/>
            <a:lstStyle/>
            <a:p>
              <a:r>
                <a:rPr lang="en-US" dirty="0"/>
                <a:t>Predict Event</a:t>
              </a:r>
              <a:br>
                <a:rPr lang="en-US" dirty="0"/>
              </a:br>
              <a:r>
                <a:rPr lang="en-US" dirty="0"/>
                <a:t>if </a:t>
              </a:r>
              <a:r>
                <a:rPr lang="en-US" b="0" i="0">
                  <a:latin typeface="Cambria Math" panose="02040503050406030204" pitchFamily="18" charset="0"/>
                </a:rPr>
                <a:t>𝑝&gt;0.95</a:t>
              </a:r>
              <a:endParaRPr lang="en-US" dirty="0"/>
            </a:p>
          </dgm:t>
        </dgm:pt>
      </mc:Fallback>
    </mc:AlternateContent>
    <dgm:pt modelId="{595F9E7B-63FE-4715-8AE4-A0DF04904BEC}" type="parTrans" cxnId="{04014054-CC9B-4930-9908-FDA2688CE9FD}">
      <dgm:prSet/>
      <dgm:spPr/>
      <dgm:t>
        <a:bodyPr/>
        <a:lstStyle/>
        <a:p>
          <a:endParaRPr lang="en-US"/>
        </a:p>
      </dgm:t>
    </dgm:pt>
    <dgm:pt modelId="{DD86F7E2-7179-4DDF-A4F6-CB0D08D141D6}" type="sibTrans" cxnId="{04014054-CC9B-4930-9908-FDA2688CE9FD}">
      <dgm:prSet/>
      <dgm:spPr/>
      <dgm:t>
        <a:bodyPr/>
        <a:lstStyle/>
        <a:p>
          <a:endParaRPr lang="en-US"/>
        </a:p>
      </dgm:t>
    </dgm:pt>
    <dgm:pt modelId="{A0DA2027-99BC-4F3A-BC70-799AB4099900}">
      <dgm:prSet phldrT="[Text]"/>
      <dgm:spPr/>
      <dgm:t>
        <a:bodyPr/>
        <a:lstStyle/>
        <a:p>
          <a:r>
            <a:rPr lang="en-US" dirty="0"/>
            <a:t>Model A will predict a non-event for all observations</a:t>
          </a:r>
        </a:p>
      </dgm:t>
    </dgm:pt>
    <dgm:pt modelId="{6E1EACAE-3A4C-419E-A9AD-E8A1BEF3639C}" type="parTrans" cxnId="{E33F9813-9853-43AD-A397-7730BE6EA7A8}">
      <dgm:prSet/>
      <dgm:spPr/>
      <dgm:t>
        <a:bodyPr/>
        <a:lstStyle/>
        <a:p>
          <a:endParaRPr lang="en-US"/>
        </a:p>
      </dgm:t>
    </dgm:pt>
    <dgm:pt modelId="{36E6D5F2-86F6-4FF5-A7DE-65C25FF3C12F}" type="sibTrans" cxnId="{E33F9813-9853-43AD-A397-7730BE6EA7A8}">
      <dgm:prSet/>
      <dgm:spPr/>
      <dgm:t>
        <a:bodyPr/>
        <a:lstStyle/>
        <a:p>
          <a:endParaRPr lang="en-US"/>
        </a:p>
      </dgm:t>
    </dgm:pt>
    <dgm:pt modelId="{ECEB0DE4-42B7-408E-85EC-E3591519DB11}">
      <dgm:prSet phldrT="[Text]"/>
      <dgm:spPr/>
      <dgm:t>
        <a:bodyPr/>
        <a:lstStyle/>
        <a:p>
          <a:r>
            <a:rPr lang="en-US" dirty="0"/>
            <a:t>Misclassification Rate</a:t>
          </a:r>
          <a:br>
            <a:rPr lang="en-US" dirty="0"/>
          </a:br>
          <a:r>
            <a:rPr lang="en-US" dirty="0"/>
            <a:t>Model A: 50%</a:t>
          </a:r>
          <a:br>
            <a:rPr lang="en-US" dirty="0"/>
          </a:br>
          <a:r>
            <a:rPr lang="en-US" dirty="0"/>
            <a:t>Model B: 0%</a:t>
          </a:r>
        </a:p>
      </dgm:t>
    </dgm:pt>
    <dgm:pt modelId="{5C77948D-2C7B-4111-9ACB-E683F753B297}" type="parTrans" cxnId="{891375BF-3892-482F-A32E-D299A7A95315}">
      <dgm:prSet/>
      <dgm:spPr/>
      <dgm:t>
        <a:bodyPr/>
        <a:lstStyle/>
        <a:p>
          <a:endParaRPr lang="en-US"/>
        </a:p>
      </dgm:t>
    </dgm:pt>
    <dgm:pt modelId="{5D974A9A-8083-4735-B595-E847D3480BAD}" type="sibTrans" cxnId="{891375BF-3892-482F-A32E-D299A7A95315}">
      <dgm:prSet/>
      <dgm:spPr/>
      <dgm:t>
        <a:bodyPr/>
        <a:lstStyle/>
        <a:p>
          <a:endParaRPr lang="en-US"/>
        </a:p>
      </dgm:t>
    </dgm:pt>
    <mc:AlternateContent xmlns:mc="http://schemas.openxmlformats.org/markup-compatibility/2006" xmlns:a14="http://schemas.microsoft.com/office/drawing/2010/main">
      <mc:Choice Requires="a14">
        <dgm:pt modelId="{252F6FFB-4C6E-4800-AA66-323FB6C2B758}">
          <dgm:prSet phldrT="[Text]"/>
          <dgm:spPr/>
          <dgm:t>
            <a:bodyPr/>
            <a:lstStyle/>
            <a:p>
              <a:r>
                <a:rPr lang="en-US" dirty="0"/>
                <a:t>Predict Event</a:t>
              </a:r>
              <a:br>
                <a:rPr lang="en-US" dirty="0"/>
              </a:br>
              <a:r>
                <a:rPr lang="en-US" dirty="0"/>
                <a:t>if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&gt;0.05</m:t>
                  </m:r>
                </m:oMath>
              </a14:m>
              <a:endParaRPr lang="en-US" dirty="0"/>
            </a:p>
          </dgm:t>
        </dgm:pt>
      </mc:Choice>
      <mc:Fallback xmlns="">
        <dgm:pt modelId="{252F6FFB-4C6E-4800-AA66-323FB6C2B758}">
          <dgm:prSet phldrT="[Text]"/>
          <dgm:spPr/>
          <dgm:t>
            <a:bodyPr/>
            <a:lstStyle/>
            <a:p>
              <a:r>
                <a:rPr lang="en-US" dirty="0"/>
                <a:t>Predict Event</a:t>
              </a:r>
              <a:br>
                <a:rPr lang="en-US" dirty="0"/>
              </a:br>
              <a:r>
                <a:rPr lang="en-US" dirty="0"/>
                <a:t>if </a:t>
              </a:r>
              <a:r>
                <a:rPr lang="en-US" b="0" i="0">
                  <a:latin typeface="Cambria Math" panose="02040503050406030204" pitchFamily="18" charset="0"/>
                </a:rPr>
                <a:t>𝑝&gt;0.05</a:t>
              </a:r>
              <a:endParaRPr lang="en-US" dirty="0"/>
            </a:p>
          </dgm:t>
        </dgm:pt>
      </mc:Fallback>
    </mc:AlternateContent>
    <dgm:pt modelId="{54E02F65-4472-4630-80C1-57AED7C0353F}" type="parTrans" cxnId="{E899BB52-4B93-478D-885B-AB0FEB22CCDA}">
      <dgm:prSet/>
      <dgm:spPr/>
      <dgm:t>
        <a:bodyPr/>
        <a:lstStyle/>
        <a:p>
          <a:endParaRPr lang="en-US"/>
        </a:p>
      </dgm:t>
    </dgm:pt>
    <dgm:pt modelId="{7D6FDA15-76AE-4A14-83F9-B04B0732D0ED}" type="sibTrans" cxnId="{E899BB52-4B93-478D-885B-AB0FEB22CCDA}">
      <dgm:prSet/>
      <dgm:spPr/>
      <dgm:t>
        <a:bodyPr/>
        <a:lstStyle/>
        <a:p>
          <a:endParaRPr lang="en-US"/>
        </a:p>
      </dgm:t>
    </dgm:pt>
    <dgm:pt modelId="{357330EE-916F-40D1-9A7C-AE74CC28EBD9}">
      <dgm:prSet phldrT="[Text]"/>
      <dgm:spPr/>
      <dgm:t>
        <a:bodyPr/>
        <a:lstStyle/>
        <a:p>
          <a:r>
            <a:rPr lang="en-US" dirty="0"/>
            <a:t>Model A will predict an event for all observations</a:t>
          </a:r>
        </a:p>
      </dgm:t>
    </dgm:pt>
    <dgm:pt modelId="{0FC3FA23-011E-4D6D-A71A-863C0C71DC51}" type="parTrans" cxnId="{20B1211B-BDF8-48EB-A3A5-4C167C4CA72A}">
      <dgm:prSet/>
      <dgm:spPr/>
      <dgm:t>
        <a:bodyPr/>
        <a:lstStyle/>
        <a:p>
          <a:endParaRPr lang="en-US"/>
        </a:p>
      </dgm:t>
    </dgm:pt>
    <dgm:pt modelId="{BF37BF9B-BB81-414A-AE61-BC79A58F5FD6}" type="sibTrans" cxnId="{20B1211B-BDF8-48EB-A3A5-4C167C4CA72A}">
      <dgm:prSet/>
      <dgm:spPr/>
      <dgm:t>
        <a:bodyPr/>
        <a:lstStyle/>
        <a:p>
          <a:endParaRPr lang="en-US"/>
        </a:p>
      </dgm:t>
    </dgm:pt>
    <dgm:pt modelId="{6A8D96F1-AA73-4445-92CB-4C2301E700AC}">
      <dgm:prSet phldrT="[Text]"/>
      <dgm:spPr/>
      <dgm:t>
        <a:bodyPr/>
        <a:lstStyle/>
        <a:p>
          <a:r>
            <a:rPr lang="en-US" dirty="0"/>
            <a:t>Misclassification Rate</a:t>
          </a:r>
          <a:br>
            <a:rPr lang="en-US" dirty="0"/>
          </a:br>
          <a:r>
            <a:rPr lang="en-US" dirty="0"/>
            <a:t>Model A: 50%</a:t>
          </a:r>
          <a:br>
            <a:rPr lang="en-US" dirty="0"/>
          </a:br>
          <a:r>
            <a:rPr lang="en-US" dirty="0"/>
            <a:t>Model B: 0%</a:t>
          </a:r>
        </a:p>
      </dgm:t>
    </dgm:pt>
    <dgm:pt modelId="{C892BFDE-CC32-43DD-A05B-7D81B29D9548}" type="parTrans" cxnId="{5BAACCD7-6F21-46CA-8179-76907845CC2D}">
      <dgm:prSet/>
      <dgm:spPr/>
      <dgm:t>
        <a:bodyPr/>
        <a:lstStyle/>
        <a:p>
          <a:endParaRPr lang="en-US"/>
        </a:p>
      </dgm:t>
    </dgm:pt>
    <dgm:pt modelId="{E5F5EF6D-0297-48C8-B53C-8D1F5C1A2C9D}" type="sibTrans" cxnId="{5BAACCD7-6F21-46CA-8179-76907845CC2D}">
      <dgm:prSet/>
      <dgm:spPr/>
      <dgm:t>
        <a:bodyPr/>
        <a:lstStyle/>
        <a:p>
          <a:endParaRPr lang="en-US"/>
        </a:p>
      </dgm:t>
    </dgm:pt>
    <dgm:pt modelId="{1350E003-4C6D-49BF-947D-BA92E901EDFD}" type="pres">
      <dgm:prSet presAssocID="{3F0A04A6-469D-4C70-94DC-1BBBED48EB19}" presName="theList" presStyleCnt="0">
        <dgm:presLayoutVars>
          <dgm:dir/>
          <dgm:animLvl val="lvl"/>
          <dgm:resizeHandles val="exact"/>
        </dgm:presLayoutVars>
      </dgm:prSet>
      <dgm:spPr/>
    </dgm:pt>
    <dgm:pt modelId="{4A0179DA-AC9A-4113-909C-350C9655B289}" type="pres">
      <dgm:prSet presAssocID="{5FAFAF6B-1F97-4721-BAB6-EB3EDB501CFE}" presName="compNode" presStyleCnt="0"/>
      <dgm:spPr/>
    </dgm:pt>
    <dgm:pt modelId="{D7DC3147-B429-422A-AAF3-428E23F8DF0C}" type="pres">
      <dgm:prSet presAssocID="{5FAFAF6B-1F97-4721-BAB6-EB3EDB501CFE}" presName="aNode" presStyleLbl="bgShp" presStyleIdx="0" presStyleCnt="3"/>
      <dgm:spPr/>
    </dgm:pt>
    <dgm:pt modelId="{F85A1921-2ECF-4598-B285-0C34A2E06DA1}" type="pres">
      <dgm:prSet presAssocID="{5FAFAF6B-1F97-4721-BAB6-EB3EDB501CFE}" presName="textNode" presStyleLbl="bgShp" presStyleIdx="0" presStyleCnt="3"/>
      <dgm:spPr/>
    </dgm:pt>
    <dgm:pt modelId="{AD9947C6-6EE7-4502-BC51-892151CAB6F6}" type="pres">
      <dgm:prSet presAssocID="{5FAFAF6B-1F97-4721-BAB6-EB3EDB501CFE}" presName="compChildNode" presStyleCnt="0"/>
      <dgm:spPr/>
    </dgm:pt>
    <dgm:pt modelId="{7A67E498-D1DC-4DF7-929C-875424A3EF75}" type="pres">
      <dgm:prSet presAssocID="{5FAFAF6B-1F97-4721-BAB6-EB3EDB501CFE}" presName="theInnerList" presStyleCnt="0"/>
      <dgm:spPr/>
    </dgm:pt>
    <dgm:pt modelId="{0C9EA24A-9903-456A-B678-442FB068887C}" type="pres">
      <dgm:prSet presAssocID="{B1A67C39-62F1-46BE-8EED-17589B08360B}" presName="childNode" presStyleLbl="node1" presStyleIdx="0" presStyleCnt="6">
        <dgm:presLayoutVars>
          <dgm:bulletEnabled val="1"/>
        </dgm:presLayoutVars>
      </dgm:prSet>
      <dgm:spPr/>
    </dgm:pt>
    <dgm:pt modelId="{74CB9091-D96B-4299-B87C-F6F21D47F531}" type="pres">
      <dgm:prSet presAssocID="{B1A67C39-62F1-46BE-8EED-17589B08360B}" presName="aSpace2" presStyleCnt="0"/>
      <dgm:spPr/>
    </dgm:pt>
    <dgm:pt modelId="{7D64A676-A22B-4B86-B74E-838CF857DEB5}" type="pres">
      <dgm:prSet presAssocID="{0AF34642-FF20-491A-BD29-5C5444A95DE8}" presName="childNode" presStyleLbl="node1" presStyleIdx="1" presStyleCnt="6">
        <dgm:presLayoutVars>
          <dgm:bulletEnabled val="1"/>
        </dgm:presLayoutVars>
      </dgm:prSet>
      <dgm:spPr/>
    </dgm:pt>
    <dgm:pt modelId="{8A033FCF-E59C-4FBD-95CC-A29F0745DC8F}" type="pres">
      <dgm:prSet presAssocID="{5FAFAF6B-1F97-4721-BAB6-EB3EDB501CFE}" presName="aSpace" presStyleCnt="0"/>
      <dgm:spPr/>
    </dgm:pt>
    <dgm:pt modelId="{82328FF0-13A7-4D60-AFE4-9AA10A6F6DA5}" type="pres">
      <dgm:prSet presAssocID="{297216FE-AB97-44BB-9F33-57BA6502820D}" presName="compNode" presStyleCnt="0"/>
      <dgm:spPr/>
    </dgm:pt>
    <dgm:pt modelId="{4B154724-6B8B-4B1F-9484-DDA6638103BA}" type="pres">
      <dgm:prSet presAssocID="{297216FE-AB97-44BB-9F33-57BA6502820D}" presName="aNode" presStyleLbl="bgShp" presStyleIdx="1" presStyleCnt="3"/>
      <dgm:spPr/>
    </dgm:pt>
    <dgm:pt modelId="{883C1E6E-51F1-4585-B1A3-4619F43D6211}" type="pres">
      <dgm:prSet presAssocID="{297216FE-AB97-44BB-9F33-57BA6502820D}" presName="textNode" presStyleLbl="bgShp" presStyleIdx="1" presStyleCnt="3"/>
      <dgm:spPr/>
    </dgm:pt>
    <dgm:pt modelId="{305FCAC4-398B-449F-B7CE-41710A38891E}" type="pres">
      <dgm:prSet presAssocID="{297216FE-AB97-44BB-9F33-57BA6502820D}" presName="compChildNode" presStyleCnt="0"/>
      <dgm:spPr/>
    </dgm:pt>
    <dgm:pt modelId="{618ABC26-176C-42CF-8DB9-D7527E5AFA6A}" type="pres">
      <dgm:prSet presAssocID="{297216FE-AB97-44BB-9F33-57BA6502820D}" presName="theInnerList" presStyleCnt="0"/>
      <dgm:spPr/>
    </dgm:pt>
    <dgm:pt modelId="{9A1265FA-4DEC-4D25-8322-5DD79376BE62}" type="pres">
      <dgm:prSet presAssocID="{A0DA2027-99BC-4F3A-BC70-799AB4099900}" presName="childNode" presStyleLbl="node1" presStyleIdx="2" presStyleCnt="6">
        <dgm:presLayoutVars>
          <dgm:bulletEnabled val="1"/>
        </dgm:presLayoutVars>
      </dgm:prSet>
      <dgm:spPr/>
    </dgm:pt>
    <dgm:pt modelId="{2811C1F7-9F14-4B09-BD17-D50CFE46F671}" type="pres">
      <dgm:prSet presAssocID="{A0DA2027-99BC-4F3A-BC70-799AB4099900}" presName="aSpace2" presStyleCnt="0"/>
      <dgm:spPr/>
    </dgm:pt>
    <dgm:pt modelId="{62635F56-4640-402E-8BC2-D655F525E5E5}" type="pres">
      <dgm:prSet presAssocID="{ECEB0DE4-42B7-408E-85EC-E3591519DB11}" presName="childNode" presStyleLbl="node1" presStyleIdx="3" presStyleCnt="6">
        <dgm:presLayoutVars>
          <dgm:bulletEnabled val="1"/>
        </dgm:presLayoutVars>
      </dgm:prSet>
      <dgm:spPr/>
    </dgm:pt>
    <dgm:pt modelId="{8DA808B9-B7A7-4961-BE50-53B87C24382C}" type="pres">
      <dgm:prSet presAssocID="{297216FE-AB97-44BB-9F33-57BA6502820D}" presName="aSpace" presStyleCnt="0"/>
      <dgm:spPr/>
    </dgm:pt>
    <dgm:pt modelId="{DEA3C221-9AB8-4F22-BD39-67838B27CA7A}" type="pres">
      <dgm:prSet presAssocID="{252F6FFB-4C6E-4800-AA66-323FB6C2B758}" presName="compNode" presStyleCnt="0"/>
      <dgm:spPr/>
    </dgm:pt>
    <dgm:pt modelId="{B348C20A-76A4-4A94-B14F-EEF25BB826A7}" type="pres">
      <dgm:prSet presAssocID="{252F6FFB-4C6E-4800-AA66-323FB6C2B758}" presName="aNode" presStyleLbl="bgShp" presStyleIdx="2" presStyleCnt="3"/>
      <dgm:spPr/>
    </dgm:pt>
    <dgm:pt modelId="{DBFB4A0E-E75F-4947-8D23-258FD19FA086}" type="pres">
      <dgm:prSet presAssocID="{252F6FFB-4C6E-4800-AA66-323FB6C2B758}" presName="textNode" presStyleLbl="bgShp" presStyleIdx="2" presStyleCnt="3"/>
      <dgm:spPr/>
    </dgm:pt>
    <dgm:pt modelId="{944E634E-37DD-44A2-A520-36E60F117DD9}" type="pres">
      <dgm:prSet presAssocID="{252F6FFB-4C6E-4800-AA66-323FB6C2B758}" presName="compChildNode" presStyleCnt="0"/>
      <dgm:spPr/>
    </dgm:pt>
    <dgm:pt modelId="{95A87618-AAC2-4AC8-9298-425C196706BD}" type="pres">
      <dgm:prSet presAssocID="{252F6FFB-4C6E-4800-AA66-323FB6C2B758}" presName="theInnerList" presStyleCnt="0"/>
      <dgm:spPr/>
    </dgm:pt>
    <dgm:pt modelId="{F12D6917-F035-4506-A07F-36BD1163DF38}" type="pres">
      <dgm:prSet presAssocID="{357330EE-916F-40D1-9A7C-AE74CC28EBD9}" presName="childNode" presStyleLbl="node1" presStyleIdx="4" presStyleCnt="6">
        <dgm:presLayoutVars>
          <dgm:bulletEnabled val="1"/>
        </dgm:presLayoutVars>
      </dgm:prSet>
      <dgm:spPr/>
    </dgm:pt>
    <dgm:pt modelId="{F17DC1E0-CB59-431F-AA8F-1F3FA6FD4DA7}" type="pres">
      <dgm:prSet presAssocID="{357330EE-916F-40D1-9A7C-AE74CC28EBD9}" presName="aSpace2" presStyleCnt="0"/>
      <dgm:spPr/>
    </dgm:pt>
    <dgm:pt modelId="{9B8E53C6-6456-4EC0-B6C0-6242270536A4}" type="pres">
      <dgm:prSet presAssocID="{6A8D96F1-AA73-4445-92CB-4C2301E700AC}" presName="childNode" presStyleLbl="node1" presStyleIdx="5" presStyleCnt="6">
        <dgm:presLayoutVars>
          <dgm:bulletEnabled val="1"/>
        </dgm:presLayoutVars>
      </dgm:prSet>
      <dgm:spPr/>
    </dgm:pt>
  </dgm:ptLst>
  <dgm:cxnLst>
    <dgm:cxn modelId="{E33F9813-9853-43AD-A397-7730BE6EA7A8}" srcId="{297216FE-AB97-44BB-9F33-57BA6502820D}" destId="{A0DA2027-99BC-4F3A-BC70-799AB4099900}" srcOrd="0" destOrd="0" parTransId="{6E1EACAE-3A4C-419E-A9AD-E8A1BEF3639C}" sibTransId="{36E6D5F2-86F6-4FF5-A7DE-65C25FF3C12F}"/>
    <dgm:cxn modelId="{20B1211B-BDF8-48EB-A3A5-4C167C4CA72A}" srcId="{252F6FFB-4C6E-4800-AA66-323FB6C2B758}" destId="{357330EE-916F-40D1-9A7C-AE74CC28EBD9}" srcOrd="0" destOrd="0" parTransId="{0FC3FA23-011E-4D6D-A71A-863C0C71DC51}" sibTransId="{BF37BF9B-BB81-414A-AE61-BC79A58F5FD6}"/>
    <dgm:cxn modelId="{CAAA9720-8343-4693-94FA-2E8ACEABCA32}" type="presOf" srcId="{357330EE-916F-40D1-9A7C-AE74CC28EBD9}" destId="{F12D6917-F035-4506-A07F-36BD1163DF38}" srcOrd="0" destOrd="0" presId="urn:microsoft.com/office/officeart/2005/8/layout/lProcess2"/>
    <dgm:cxn modelId="{F4D6692E-484D-4D2D-BD2B-7B009A639086}" type="presOf" srcId="{297216FE-AB97-44BB-9F33-57BA6502820D}" destId="{883C1E6E-51F1-4585-B1A3-4619F43D6211}" srcOrd="1" destOrd="0" presId="urn:microsoft.com/office/officeart/2005/8/layout/lProcess2"/>
    <dgm:cxn modelId="{D5439937-2CB0-433E-A692-6152046C1C47}" srcId="{5FAFAF6B-1F97-4721-BAB6-EB3EDB501CFE}" destId="{B1A67C39-62F1-46BE-8EED-17589B08360B}" srcOrd="0" destOrd="0" parTransId="{47C09E34-DD2B-4FF6-B513-9B4834610856}" sibTransId="{510EAC62-1890-4E97-9163-5F9234680CD7}"/>
    <dgm:cxn modelId="{33129B62-B1CA-4835-96FA-3395E4A130C9}" srcId="{3F0A04A6-469D-4C70-94DC-1BBBED48EB19}" destId="{5FAFAF6B-1F97-4721-BAB6-EB3EDB501CFE}" srcOrd="0" destOrd="0" parTransId="{2935E7A3-5E65-419F-8417-BC5AD3A1DE74}" sibTransId="{E13E682D-8EE3-4F7A-8746-CA01BCC105B7}"/>
    <dgm:cxn modelId="{7BA8F163-8520-4E84-92E3-A1D203A52134}" type="presOf" srcId="{297216FE-AB97-44BB-9F33-57BA6502820D}" destId="{4B154724-6B8B-4B1F-9484-DDA6638103BA}" srcOrd="0" destOrd="0" presId="urn:microsoft.com/office/officeart/2005/8/layout/lProcess2"/>
    <dgm:cxn modelId="{6C81DB6E-A300-4264-8EA5-BC1975B1F460}" type="presOf" srcId="{0AF34642-FF20-491A-BD29-5C5444A95DE8}" destId="{7D64A676-A22B-4B86-B74E-838CF857DEB5}" srcOrd="0" destOrd="0" presId="urn:microsoft.com/office/officeart/2005/8/layout/lProcess2"/>
    <dgm:cxn modelId="{59CA164F-DC1E-4554-91A7-B4863F45B448}" type="presOf" srcId="{5FAFAF6B-1F97-4721-BAB6-EB3EDB501CFE}" destId="{D7DC3147-B429-422A-AAF3-428E23F8DF0C}" srcOrd="0" destOrd="0" presId="urn:microsoft.com/office/officeart/2005/8/layout/lProcess2"/>
    <dgm:cxn modelId="{DDF26E50-3865-4F82-A2FB-9DFD09FA4A3C}" type="presOf" srcId="{3F0A04A6-469D-4C70-94DC-1BBBED48EB19}" destId="{1350E003-4C6D-49BF-947D-BA92E901EDFD}" srcOrd="0" destOrd="0" presId="urn:microsoft.com/office/officeart/2005/8/layout/lProcess2"/>
    <dgm:cxn modelId="{E899BB52-4B93-478D-885B-AB0FEB22CCDA}" srcId="{3F0A04A6-469D-4C70-94DC-1BBBED48EB19}" destId="{252F6FFB-4C6E-4800-AA66-323FB6C2B758}" srcOrd="2" destOrd="0" parTransId="{54E02F65-4472-4630-80C1-57AED7C0353F}" sibTransId="{7D6FDA15-76AE-4A14-83F9-B04B0732D0ED}"/>
    <dgm:cxn modelId="{04014054-CC9B-4930-9908-FDA2688CE9FD}" srcId="{3F0A04A6-469D-4C70-94DC-1BBBED48EB19}" destId="{297216FE-AB97-44BB-9F33-57BA6502820D}" srcOrd="1" destOrd="0" parTransId="{595F9E7B-63FE-4715-8AE4-A0DF04904BEC}" sibTransId="{DD86F7E2-7179-4DDF-A4F6-CB0D08D141D6}"/>
    <dgm:cxn modelId="{2114EB76-5E8F-4449-BC89-BFE3DC288E81}" srcId="{5FAFAF6B-1F97-4721-BAB6-EB3EDB501CFE}" destId="{0AF34642-FF20-491A-BD29-5C5444A95DE8}" srcOrd="1" destOrd="0" parTransId="{5712EA75-1F17-40DB-9200-AAB0C7BD49D4}" sibTransId="{7E6EF372-96CD-477F-820C-7EA158891F7F}"/>
    <dgm:cxn modelId="{3A7F8383-E944-4783-A731-C3E3152C5299}" type="presOf" srcId="{B1A67C39-62F1-46BE-8EED-17589B08360B}" destId="{0C9EA24A-9903-456A-B678-442FB068887C}" srcOrd="0" destOrd="0" presId="urn:microsoft.com/office/officeart/2005/8/layout/lProcess2"/>
    <dgm:cxn modelId="{86837C85-7C2B-47D8-A84D-068497271512}" type="presOf" srcId="{252F6FFB-4C6E-4800-AA66-323FB6C2B758}" destId="{DBFB4A0E-E75F-4947-8D23-258FD19FA086}" srcOrd="1" destOrd="0" presId="urn:microsoft.com/office/officeart/2005/8/layout/lProcess2"/>
    <dgm:cxn modelId="{7C15478A-F669-48A6-ACB4-85DF431C162F}" type="presOf" srcId="{ECEB0DE4-42B7-408E-85EC-E3591519DB11}" destId="{62635F56-4640-402E-8BC2-D655F525E5E5}" srcOrd="0" destOrd="0" presId="urn:microsoft.com/office/officeart/2005/8/layout/lProcess2"/>
    <dgm:cxn modelId="{4F616499-6AB2-43F0-A745-35882D2341B3}" type="presOf" srcId="{5FAFAF6B-1F97-4721-BAB6-EB3EDB501CFE}" destId="{F85A1921-2ECF-4598-B285-0C34A2E06DA1}" srcOrd="1" destOrd="0" presId="urn:microsoft.com/office/officeart/2005/8/layout/lProcess2"/>
    <dgm:cxn modelId="{891375BF-3892-482F-A32E-D299A7A95315}" srcId="{297216FE-AB97-44BB-9F33-57BA6502820D}" destId="{ECEB0DE4-42B7-408E-85EC-E3591519DB11}" srcOrd="1" destOrd="0" parTransId="{5C77948D-2C7B-4111-9ACB-E683F753B297}" sibTransId="{5D974A9A-8083-4735-B595-E847D3480BAD}"/>
    <dgm:cxn modelId="{5BAACCD7-6F21-46CA-8179-76907845CC2D}" srcId="{252F6FFB-4C6E-4800-AA66-323FB6C2B758}" destId="{6A8D96F1-AA73-4445-92CB-4C2301E700AC}" srcOrd="1" destOrd="0" parTransId="{C892BFDE-CC32-43DD-A05B-7D81B29D9548}" sibTransId="{E5F5EF6D-0297-48C8-B53C-8D1F5C1A2C9D}"/>
    <dgm:cxn modelId="{4030B0DD-0644-4E2E-98EB-D6D5395A95E4}" type="presOf" srcId="{252F6FFB-4C6E-4800-AA66-323FB6C2B758}" destId="{B348C20A-76A4-4A94-B14F-EEF25BB826A7}" srcOrd="0" destOrd="0" presId="urn:microsoft.com/office/officeart/2005/8/layout/lProcess2"/>
    <dgm:cxn modelId="{057B66E0-6384-4B35-8344-5277A1905A54}" type="presOf" srcId="{A0DA2027-99BC-4F3A-BC70-799AB4099900}" destId="{9A1265FA-4DEC-4D25-8322-5DD79376BE62}" srcOrd="0" destOrd="0" presId="urn:microsoft.com/office/officeart/2005/8/layout/lProcess2"/>
    <dgm:cxn modelId="{454714EC-38F5-4D6A-9332-BB5475875873}" type="presOf" srcId="{6A8D96F1-AA73-4445-92CB-4C2301E700AC}" destId="{9B8E53C6-6456-4EC0-B6C0-6242270536A4}" srcOrd="0" destOrd="0" presId="urn:microsoft.com/office/officeart/2005/8/layout/lProcess2"/>
    <dgm:cxn modelId="{D07AF91F-E586-49E6-861E-B6C59776B9C7}" type="presParOf" srcId="{1350E003-4C6D-49BF-947D-BA92E901EDFD}" destId="{4A0179DA-AC9A-4113-909C-350C9655B289}" srcOrd="0" destOrd="0" presId="urn:microsoft.com/office/officeart/2005/8/layout/lProcess2"/>
    <dgm:cxn modelId="{B2083437-02FD-4CBE-81BE-CE2783896CFB}" type="presParOf" srcId="{4A0179DA-AC9A-4113-909C-350C9655B289}" destId="{D7DC3147-B429-422A-AAF3-428E23F8DF0C}" srcOrd="0" destOrd="0" presId="urn:microsoft.com/office/officeart/2005/8/layout/lProcess2"/>
    <dgm:cxn modelId="{8A35B9AF-E092-4947-BDE2-5DC76B9B2CF2}" type="presParOf" srcId="{4A0179DA-AC9A-4113-909C-350C9655B289}" destId="{F85A1921-2ECF-4598-B285-0C34A2E06DA1}" srcOrd="1" destOrd="0" presId="urn:microsoft.com/office/officeart/2005/8/layout/lProcess2"/>
    <dgm:cxn modelId="{45471C9E-B573-4609-82C2-7E25E60D506B}" type="presParOf" srcId="{4A0179DA-AC9A-4113-909C-350C9655B289}" destId="{AD9947C6-6EE7-4502-BC51-892151CAB6F6}" srcOrd="2" destOrd="0" presId="urn:microsoft.com/office/officeart/2005/8/layout/lProcess2"/>
    <dgm:cxn modelId="{187C4A28-6AAC-4972-9734-474CF5EC4DDA}" type="presParOf" srcId="{AD9947C6-6EE7-4502-BC51-892151CAB6F6}" destId="{7A67E498-D1DC-4DF7-929C-875424A3EF75}" srcOrd="0" destOrd="0" presId="urn:microsoft.com/office/officeart/2005/8/layout/lProcess2"/>
    <dgm:cxn modelId="{2511F417-BD8C-4622-BB40-D969690AAA92}" type="presParOf" srcId="{7A67E498-D1DC-4DF7-929C-875424A3EF75}" destId="{0C9EA24A-9903-456A-B678-442FB068887C}" srcOrd="0" destOrd="0" presId="urn:microsoft.com/office/officeart/2005/8/layout/lProcess2"/>
    <dgm:cxn modelId="{00611CAE-4957-4609-9FFC-05393C8FF608}" type="presParOf" srcId="{7A67E498-D1DC-4DF7-929C-875424A3EF75}" destId="{74CB9091-D96B-4299-B87C-F6F21D47F531}" srcOrd="1" destOrd="0" presId="urn:microsoft.com/office/officeart/2005/8/layout/lProcess2"/>
    <dgm:cxn modelId="{75591D3D-CC4B-4655-B419-F06888005F7C}" type="presParOf" srcId="{7A67E498-D1DC-4DF7-929C-875424A3EF75}" destId="{7D64A676-A22B-4B86-B74E-838CF857DEB5}" srcOrd="2" destOrd="0" presId="urn:microsoft.com/office/officeart/2005/8/layout/lProcess2"/>
    <dgm:cxn modelId="{AF47DA0D-EF53-486E-9B61-F5C882789224}" type="presParOf" srcId="{1350E003-4C6D-49BF-947D-BA92E901EDFD}" destId="{8A033FCF-E59C-4FBD-95CC-A29F0745DC8F}" srcOrd="1" destOrd="0" presId="urn:microsoft.com/office/officeart/2005/8/layout/lProcess2"/>
    <dgm:cxn modelId="{A499603C-4B1B-413E-B21C-300F5BB7C5D7}" type="presParOf" srcId="{1350E003-4C6D-49BF-947D-BA92E901EDFD}" destId="{82328FF0-13A7-4D60-AFE4-9AA10A6F6DA5}" srcOrd="2" destOrd="0" presId="urn:microsoft.com/office/officeart/2005/8/layout/lProcess2"/>
    <dgm:cxn modelId="{BC7D97BE-C3AF-483E-AA6E-A853990144D6}" type="presParOf" srcId="{82328FF0-13A7-4D60-AFE4-9AA10A6F6DA5}" destId="{4B154724-6B8B-4B1F-9484-DDA6638103BA}" srcOrd="0" destOrd="0" presId="urn:microsoft.com/office/officeart/2005/8/layout/lProcess2"/>
    <dgm:cxn modelId="{34D659AA-3670-4208-B3AE-17902F0D3166}" type="presParOf" srcId="{82328FF0-13A7-4D60-AFE4-9AA10A6F6DA5}" destId="{883C1E6E-51F1-4585-B1A3-4619F43D6211}" srcOrd="1" destOrd="0" presId="urn:microsoft.com/office/officeart/2005/8/layout/lProcess2"/>
    <dgm:cxn modelId="{D3BC6F77-E0A6-4228-9371-8E17F452D9DA}" type="presParOf" srcId="{82328FF0-13A7-4D60-AFE4-9AA10A6F6DA5}" destId="{305FCAC4-398B-449F-B7CE-41710A38891E}" srcOrd="2" destOrd="0" presId="urn:microsoft.com/office/officeart/2005/8/layout/lProcess2"/>
    <dgm:cxn modelId="{B9E79E6E-D12B-4D6A-BA12-60BBAE222A21}" type="presParOf" srcId="{305FCAC4-398B-449F-B7CE-41710A38891E}" destId="{618ABC26-176C-42CF-8DB9-D7527E5AFA6A}" srcOrd="0" destOrd="0" presId="urn:microsoft.com/office/officeart/2005/8/layout/lProcess2"/>
    <dgm:cxn modelId="{A82AEAFF-7CD0-4D65-A85F-6E728A9BCC7D}" type="presParOf" srcId="{618ABC26-176C-42CF-8DB9-D7527E5AFA6A}" destId="{9A1265FA-4DEC-4D25-8322-5DD79376BE62}" srcOrd="0" destOrd="0" presId="urn:microsoft.com/office/officeart/2005/8/layout/lProcess2"/>
    <dgm:cxn modelId="{41AC9550-F3C2-4B42-BD3C-CA3539308032}" type="presParOf" srcId="{618ABC26-176C-42CF-8DB9-D7527E5AFA6A}" destId="{2811C1F7-9F14-4B09-BD17-D50CFE46F671}" srcOrd="1" destOrd="0" presId="urn:microsoft.com/office/officeart/2005/8/layout/lProcess2"/>
    <dgm:cxn modelId="{F3DF8C29-78E4-4DD8-A0AC-913B83AC39F2}" type="presParOf" srcId="{618ABC26-176C-42CF-8DB9-D7527E5AFA6A}" destId="{62635F56-4640-402E-8BC2-D655F525E5E5}" srcOrd="2" destOrd="0" presId="urn:microsoft.com/office/officeart/2005/8/layout/lProcess2"/>
    <dgm:cxn modelId="{CD6E719A-C648-4DFF-BC07-EEBC5431F2BA}" type="presParOf" srcId="{1350E003-4C6D-49BF-947D-BA92E901EDFD}" destId="{8DA808B9-B7A7-4961-BE50-53B87C24382C}" srcOrd="3" destOrd="0" presId="urn:microsoft.com/office/officeart/2005/8/layout/lProcess2"/>
    <dgm:cxn modelId="{04EDA92E-315B-49FF-9A52-2B774E1C1A28}" type="presParOf" srcId="{1350E003-4C6D-49BF-947D-BA92E901EDFD}" destId="{DEA3C221-9AB8-4F22-BD39-67838B27CA7A}" srcOrd="4" destOrd="0" presId="urn:microsoft.com/office/officeart/2005/8/layout/lProcess2"/>
    <dgm:cxn modelId="{23D3D440-3B67-4E9F-A634-7108266FCBDF}" type="presParOf" srcId="{DEA3C221-9AB8-4F22-BD39-67838B27CA7A}" destId="{B348C20A-76A4-4A94-B14F-EEF25BB826A7}" srcOrd="0" destOrd="0" presId="urn:microsoft.com/office/officeart/2005/8/layout/lProcess2"/>
    <dgm:cxn modelId="{860EE73A-1474-4A54-844C-4FE9F719E9A1}" type="presParOf" srcId="{DEA3C221-9AB8-4F22-BD39-67838B27CA7A}" destId="{DBFB4A0E-E75F-4947-8D23-258FD19FA086}" srcOrd="1" destOrd="0" presId="urn:microsoft.com/office/officeart/2005/8/layout/lProcess2"/>
    <dgm:cxn modelId="{DC98F3FF-74FD-4B5C-8E22-BAA9DF374120}" type="presParOf" srcId="{DEA3C221-9AB8-4F22-BD39-67838B27CA7A}" destId="{944E634E-37DD-44A2-A520-36E60F117DD9}" srcOrd="2" destOrd="0" presId="urn:microsoft.com/office/officeart/2005/8/layout/lProcess2"/>
    <dgm:cxn modelId="{F8DFE11E-06B9-497B-AB73-8FE5E1264A2E}" type="presParOf" srcId="{944E634E-37DD-44A2-A520-36E60F117DD9}" destId="{95A87618-AAC2-4AC8-9298-425C196706BD}" srcOrd="0" destOrd="0" presId="urn:microsoft.com/office/officeart/2005/8/layout/lProcess2"/>
    <dgm:cxn modelId="{92BCED9C-A3DF-49C1-B102-749B3E9633E1}" type="presParOf" srcId="{95A87618-AAC2-4AC8-9298-425C196706BD}" destId="{F12D6917-F035-4506-A07F-36BD1163DF38}" srcOrd="0" destOrd="0" presId="urn:microsoft.com/office/officeart/2005/8/layout/lProcess2"/>
    <dgm:cxn modelId="{1D881425-F36C-47B4-8D7D-758A3678020D}" type="presParOf" srcId="{95A87618-AAC2-4AC8-9298-425C196706BD}" destId="{F17DC1E0-CB59-431F-AA8F-1F3FA6FD4DA7}" srcOrd="1" destOrd="0" presId="urn:microsoft.com/office/officeart/2005/8/layout/lProcess2"/>
    <dgm:cxn modelId="{46FFC158-EB68-467E-A32A-0C25B65D279C}" type="presParOf" srcId="{95A87618-AAC2-4AC8-9298-425C196706BD}" destId="{9B8E53C6-6456-4EC0-B6C0-6242270536A4}" srcOrd="2" destOrd="0" presId="urn:microsoft.com/office/officeart/2005/8/layout/l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66122-AD3A-46C0-8A89-6E29D6D20BAB}">
      <dsp:nvSpPr>
        <dsp:cNvPr id="0" name=""/>
        <dsp:cNvSpPr/>
      </dsp:nvSpPr>
      <dsp:spPr>
        <a:xfrm>
          <a:off x="554059" y="2405"/>
          <a:ext cx="10293890" cy="2007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sz="6200" kern="1200" dirty="0"/>
            <a:t>Numeric Metrics</a:t>
          </a:r>
        </a:p>
      </dsp:txBody>
      <dsp:txXfrm>
        <a:off x="554059" y="2405"/>
        <a:ext cx="10293890" cy="2007633"/>
      </dsp:txXfrm>
    </dsp:sp>
    <dsp:sp modelId="{5771DB36-DE7A-4B9A-B7AA-66C51A14289D}">
      <dsp:nvSpPr>
        <dsp:cNvPr id="0" name=""/>
        <dsp:cNvSpPr/>
      </dsp:nvSpPr>
      <dsp:spPr>
        <a:xfrm>
          <a:off x="0" y="2405"/>
          <a:ext cx="1987557" cy="2007633"/>
        </a:xfrm>
        <a:prstGeom prst="rect">
          <a:avLst/>
        </a:prstGeom>
        <a:blipFill rotWithShape="1">
          <a:blip xmlns:r="http://schemas.openxmlformats.org/officeDocument/2006/relationships" r:embed="rId1"/>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C5668-5656-469F-B314-D99AB44B1D48}">
      <dsp:nvSpPr>
        <dsp:cNvPr id="0" name=""/>
        <dsp:cNvSpPr/>
      </dsp:nvSpPr>
      <dsp:spPr>
        <a:xfrm>
          <a:off x="0" y="2343704"/>
          <a:ext cx="10293890" cy="2007633"/>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Visual Metrics </a:t>
          </a:r>
        </a:p>
      </dsp:txBody>
      <dsp:txXfrm>
        <a:off x="0" y="2343704"/>
        <a:ext cx="10293890" cy="2007633"/>
      </dsp:txXfrm>
    </dsp:sp>
    <dsp:sp modelId="{FB745ECC-3FA5-49FA-9765-47AA29FFC244}">
      <dsp:nvSpPr>
        <dsp:cNvPr id="0" name=""/>
        <dsp:cNvSpPr/>
      </dsp:nvSpPr>
      <dsp:spPr>
        <a:xfrm>
          <a:off x="8889397" y="2343704"/>
          <a:ext cx="1987557" cy="2007633"/>
        </a:xfrm>
        <a:prstGeom prst="rect">
          <a:avLst/>
        </a:prstGeom>
        <a:blipFill rotWithShape="1">
          <a:blip xmlns:r="http://schemas.openxmlformats.org/officeDocument/2006/relationships" r:embed="rId2"/>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8469E-16EC-4420-B491-244501C964F1}">
      <dsp:nvSpPr>
        <dsp:cNvPr id="0" name=""/>
        <dsp:cNvSpPr/>
      </dsp:nvSpPr>
      <dsp:spPr>
        <a:xfrm>
          <a:off x="0" y="0"/>
          <a:ext cx="10515600" cy="1958102"/>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15ABCD-BB39-435A-B2C4-971B427434C8}">
      <dsp:nvSpPr>
        <dsp:cNvPr id="0" name=""/>
        <dsp:cNvSpPr/>
      </dsp:nvSpPr>
      <dsp:spPr>
        <a:xfrm>
          <a:off x="315468" y="261080"/>
          <a:ext cx="3088957" cy="1435941"/>
        </a:xfrm>
        <a:prstGeom prst="roundRect">
          <a:avLst>
            <a:gd name="adj" fmla="val 10000"/>
          </a:avLst>
        </a:prstGeom>
        <a:blipFill rotWithShape="1">
          <a:blip xmlns:r="http://schemas.openxmlformats.org/officeDocument/2006/relationships" r:embed="rId1"/>
          <a:srcRect/>
          <a:stretch>
            <a:fillRect t="-32000" b="-32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E07E15-2777-47F2-A401-373520E7FC26}">
      <dsp:nvSpPr>
        <dsp:cNvPr id="0" name=""/>
        <dsp:cNvSpPr/>
      </dsp:nvSpPr>
      <dsp:spPr>
        <a:xfrm rot="10800000">
          <a:off x="315468" y="1958102"/>
          <a:ext cx="3088957" cy="2393235"/>
        </a:xfrm>
        <a:prstGeom prst="round2SameRect">
          <a:avLst>
            <a:gd name="adj1" fmla="val 10500"/>
            <a:gd name="adj2" fmla="val 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US" sz="2300" kern="1200" dirty="0"/>
            <a:t>If my model fits the data </a:t>
          </a:r>
          <a:r>
            <a:rPr lang="en-US" sz="2300" i="1" kern="1200" dirty="0"/>
            <a:t>well</a:t>
          </a:r>
          <a:r>
            <a:rPr lang="en-US" sz="2300" kern="1200" dirty="0"/>
            <a:t>, then an observed </a:t>
          </a:r>
          <a:r>
            <a:rPr lang="en-US" sz="2300" i="1" kern="1200" dirty="0"/>
            <a:t>Event</a:t>
          </a:r>
          <a:r>
            <a:rPr lang="en-US" sz="2300" kern="1200" dirty="0"/>
            <a:t> will also be predicted an </a:t>
          </a:r>
          <a:r>
            <a:rPr lang="en-US" sz="2300" i="1" kern="1200" dirty="0"/>
            <a:t>Event</a:t>
          </a:r>
          <a:r>
            <a:rPr lang="en-US" sz="2300" kern="1200" dirty="0"/>
            <a:t> most of the times.</a:t>
          </a:r>
        </a:p>
      </dsp:txBody>
      <dsp:txXfrm rot="10800000">
        <a:off x="389068" y="1958102"/>
        <a:ext cx="2941757" cy="2319635"/>
      </dsp:txXfrm>
    </dsp:sp>
    <dsp:sp modelId="{B841F889-0C50-4D2B-A9A9-E0CD8960B9D9}">
      <dsp:nvSpPr>
        <dsp:cNvPr id="0" name=""/>
        <dsp:cNvSpPr/>
      </dsp:nvSpPr>
      <dsp:spPr>
        <a:xfrm>
          <a:off x="3713321" y="261080"/>
          <a:ext cx="3088957" cy="1435941"/>
        </a:xfrm>
        <a:prstGeom prst="roundRect">
          <a:avLst>
            <a:gd name="adj" fmla="val 10000"/>
          </a:avLst>
        </a:prstGeom>
        <a:blipFill rotWithShape="1">
          <a:blip xmlns:r="http://schemas.openxmlformats.org/officeDocument/2006/relationships" r:embed="rId2"/>
          <a:srcRect/>
          <a:stretch>
            <a:fillRect t="-3000" b="-3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D66D92-2D25-4B69-B6F8-061183EAB998}">
      <dsp:nvSpPr>
        <dsp:cNvPr id="0" name=""/>
        <dsp:cNvSpPr/>
      </dsp:nvSpPr>
      <dsp:spPr>
        <a:xfrm rot="10800000">
          <a:off x="3713321" y="1958102"/>
          <a:ext cx="3088957" cy="2393235"/>
        </a:xfrm>
        <a:prstGeom prst="round2SameRect">
          <a:avLst>
            <a:gd name="adj1" fmla="val 10500"/>
            <a:gd name="adj2" fmla="val 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US" sz="2300" kern="1200" dirty="0"/>
            <a:t>However, predicting an Event </a:t>
          </a:r>
          <a:r>
            <a:rPr lang="en-US" sz="2300" i="1" kern="1200" dirty="0"/>
            <a:t>depends</a:t>
          </a:r>
          <a:r>
            <a:rPr lang="en-US" sz="2300" kern="1200" dirty="0"/>
            <a:t> on our threshold for the predicted Event probability.</a:t>
          </a:r>
        </a:p>
      </dsp:txBody>
      <dsp:txXfrm rot="10800000">
        <a:off x="3786921" y="1958102"/>
        <a:ext cx="2941757" cy="2319635"/>
      </dsp:txXfrm>
    </dsp:sp>
    <dsp:sp modelId="{07F6268F-0B6B-46EA-902B-E3C8AC156D8E}">
      <dsp:nvSpPr>
        <dsp:cNvPr id="0" name=""/>
        <dsp:cNvSpPr/>
      </dsp:nvSpPr>
      <dsp:spPr>
        <a:xfrm>
          <a:off x="7111174" y="261080"/>
          <a:ext cx="3088957" cy="1435941"/>
        </a:xfrm>
        <a:prstGeom prst="roundRect">
          <a:avLst>
            <a:gd name="adj" fmla="val 10000"/>
          </a:avLst>
        </a:prstGeom>
        <a:blipFill rotWithShape="1">
          <a:blip xmlns:r="http://schemas.openxmlformats.org/officeDocument/2006/relationships" r:embed="rId3"/>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BD1D2A-9057-45A1-A749-A40941803273}">
      <dsp:nvSpPr>
        <dsp:cNvPr id="0" name=""/>
        <dsp:cNvSpPr/>
      </dsp:nvSpPr>
      <dsp:spPr>
        <a:xfrm rot="10800000">
          <a:off x="7111174" y="1958102"/>
          <a:ext cx="3088957" cy="2393235"/>
        </a:xfrm>
        <a:prstGeom prst="round2SameRect">
          <a:avLst>
            <a:gd name="adj1" fmla="val 10500"/>
            <a:gd name="adj2" fmla="val 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US" sz="2300" kern="1200" dirty="0"/>
            <a:t>The ROC curve can tell us how big that likelihood is over all possible choices of threshold.</a:t>
          </a:r>
        </a:p>
      </dsp:txBody>
      <dsp:txXfrm rot="10800000">
        <a:off x="7184774" y="1958102"/>
        <a:ext cx="2941757" cy="23196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A14E7-FC78-4C73-B4E2-08E050CE1117}">
      <dsp:nvSpPr>
        <dsp:cNvPr id="0" name=""/>
        <dsp:cNvSpPr/>
      </dsp:nvSpPr>
      <dsp:spPr>
        <a:xfrm rot="5400000">
          <a:off x="-236795" y="238852"/>
          <a:ext cx="1578634" cy="1105044"/>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Find Thresholds</a:t>
          </a:r>
          <a:endParaRPr lang="en-US" sz="1600" b="1" kern="1200" dirty="0"/>
        </a:p>
      </dsp:txBody>
      <dsp:txXfrm rot="-5400000">
        <a:off x="0" y="554579"/>
        <a:ext cx="1105044" cy="473590"/>
      </dsp:txXfrm>
    </dsp:sp>
    <dsp:sp modelId="{CEA7BF69-0C51-45F1-AD99-72D8000C73FA}">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Create a set of distinct values from the predicted event probabilities</a:t>
          </a:r>
        </a:p>
      </dsp:txBody>
      <dsp:txXfrm rot="-5400000">
        <a:off x="1105044" y="52149"/>
        <a:ext cx="9360464" cy="925930"/>
      </dsp:txXfrm>
    </dsp:sp>
    <dsp:sp modelId="{15CD81AD-A11E-46B0-8073-8C16596E33AD}">
      <dsp:nvSpPr>
        <dsp:cNvPr id="0" name=""/>
        <dsp:cNvSpPr/>
      </dsp:nvSpPr>
      <dsp:spPr>
        <a:xfrm rot="5400000">
          <a:off x="-236795" y="1623146"/>
          <a:ext cx="1578634" cy="1105044"/>
        </a:xfrm>
        <a:prstGeom prst="chevron">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Assign Event</a:t>
          </a:r>
        </a:p>
      </dsp:txBody>
      <dsp:txXfrm rot="-5400000">
        <a:off x="0" y="1938873"/>
        <a:ext cx="1105044" cy="473590"/>
      </dsp:txXfrm>
    </dsp:sp>
    <dsp:sp modelId="{E9BDFA7D-9A7D-4525-8617-8EB8CF087FD3}">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Use each element of this set as a threshold to assign each observation into Predicted Event and Predicted Non-Event</a:t>
          </a:r>
        </a:p>
        <a:p>
          <a:pPr marL="228600" lvl="1" indent="-228600" algn="l" defTabSz="889000">
            <a:lnSpc>
              <a:spcPct val="90000"/>
            </a:lnSpc>
            <a:spcBef>
              <a:spcPct val="0"/>
            </a:spcBef>
            <a:spcAft>
              <a:spcPct val="15000"/>
            </a:spcAft>
            <a:buChar char="•"/>
          </a:pPr>
          <a:r>
            <a:rPr lang="en-US" sz="2000" kern="1200" dirty="0"/>
            <a:t>Assign an observation Predicted Event if Predicted Event Probability </a:t>
          </a:r>
          <a:r>
            <a:rPr lang="en-US" sz="2000" kern="1200" dirty="0">
              <a:sym typeface="Symbol MT" panose="05050102010706020507" pitchFamily="18" charset="2"/>
            </a:rPr>
            <a:t></a:t>
          </a:r>
          <a:r>
            <a:rPr lang="en-US" sz="2000" kern="1200" dirty="0"/>
            <a:t> Threshold</a:t>
          </a:r>
        </a:p>
      </dsp:txBody>
      <dsp:txXfrm rot="-5400000">
        <a:off x="1105044" y="1436443"/>
        <a:ext cx="9360464" cy="925930"/>
      </dsp:txXfrm>
    </dsp:sp>
    <dsp:sp modelId="{8857E8E8-1A43-4665-82EF-D61C7B84F4D2}">
      <dsp:nvSpPr>
        <dsp:cNvPr id="0" name=""/>
        <dsp:cNvSpPr/>
      </dsp:nvSpPr>
      <dsp:spPr>
        <a:xfrm rot="5400000">
          <a:off x="-236795" y="3007440"/>
          <a:ext cx="1578634" cy="1105044"/>
        </a:xfrm>
        <a:prstGeom prst="chevron">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Calculate Coordinates</a:t>
          </a:r>
        </a:p>
      </dsp:txBody>
      <dsp:txXfrm rot="-5400000">
        <a:off x="0" y="3323167"/>
        <a:ext cx="1105044" cy="473590"/>
      </dsp:txXfrm>
    </dsp:sp>
    <dsp:sp modelId="{E2CB8017-CAE0-4340-A4FA-3AAC75D3FD9B}">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Vertical Axis (True Positive Rate): Sensitivity = (D / (C + D))</a:t>
          </a:r>
        </a:p>
        <a:p>
          <a:pPr marL="228600" lvl="1" indent="-228600" algn="l" defTabSz="889000">
            <a:lnSpc>
              <a:spcPct val="90000"/>
            </a:lnSpc>
            <a:spcBef>
              <a:spcPct val="0"/>
            </a:spcBef>
            <a:spcAft>
              <a:spcPct val="15000"/>
            </a:spcAft>
            <a:buChar char="•"/>
          </a:pPr>
          <a:r>
            <a:rPr lang="en-US" sz="2000" kern="1200" dirty="0"/>
            <a:t>Horizontal Axis (False Positive Rate): 1 – Specificity = (B / (A + B))</a:t>
          </a:r>
        </a:p>
      </dsp:txBody>
      <dsp:txXfrm rot="-5400000">
        <a:off x="1105044" y="2820736"/>
        <a:ext cx="9360464" cy="9259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88DA2-7F54-4562-8062-E76C1AED1224}">
      <dsp:nvSpPr>
        <dsp:cNvPr id="0" name=""/>
        <dsp:cNvSpPr/>
      </dsp:nvSpPr>
      <dsp:spPr>
        <a:xfrm>
          <a:off x="2" y="0"/>
          <a:ext cx="10515594" cy="4833355"/>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0ABBE-06B9-4D3A-A7DF-F7057131BBD8}">
      <dsp:nvSpPr>
        <dsp:cNvPr id="0" name=""/>
        <dsp:cNvSpPr/>
      </dsp:nvSpPr>
      <dsp:spPr>
        <a:xfrm>
          <a:off x="11296" y="1450006"/>
          <a:ext cx="3384708" cy="193334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Q: Can the ROC chart help us determine the probability cutoff?</a:t>
          </a:r>
        </a:p>
      </dsp:txBody>
      <dsp:txXfrm>
        <a:off x="105674" y="1544384"/>
        <a:ext cx="3195952" cy="1744586"/>
      </dsp:txXfrm>
    </dsp:sp>
    <dsp:sp modelId="{44F77B2F-1E41-48E8-8A58-91DA10B7968D}">
      <dsp:nvSpPr>
        <dsp:cNvPr id="0" name=""/>
        <dsp:cNvSpPr/>
      </dsp:nvSpPr>
      <dsp:spPr>
        <a:xfrm>
          <a:off x="3565445" y="1450006"/>
          <a:ext cx="3384708" cy="1933342"/>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Plot</a:t>
          </a:r>
          <a:r>
            <a:rPr lang="en-US" sz="2700" kern="1200" dirty="0"/>
            <a:t> True Positive Rate and False Positive Rate versus Threshold</a:t>
          </a:r>
        </a:p>
      </dsp:txBody>
      <dsp:txXfrm>
        <a:off x="3659823" y="1544384"/>
        <a:ext cx="3195952" cy="1744586"/>
      </dsp:txXfrm>
    </dsp:sp>
    <dsp:sp modelId="{9DAC0E7A-1DE5-443B-9980-71E623C2B24D}">
      <dsp:nvSpPr>
        <dsp:cNvPr id="0" name=""/>
        <dsp:cNvSpPr/>
      </dsp:nvSpPr>
      <dsp:spPr>
        <a:xfrm>
          <a:off x="7119595" y="1450006"/>
          <a:ext cx="3384708" cy="1933342"/>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Identify</a:t>
          </a:r>
          <a:r>
            <a:rPr lang="en-US" sz="2700" kern="1200" dirty="0"/>
            <a:t> the Threshold where the biggest gap between the two curves occur</a:t>
          </a:r>
        </a:p>
      </dsp:txBody>
      <dsp:txXfrm>
        <a:off x="7213973" y="1544384"/>
        <a:ext cx="3195952" cy="1744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8DBAC-02D6-47AE-BB0D-0A18A18D8490}">
      <dsp:nvSpPr>
        <dsp:cNvPr id="0" name=""/>
        <dsp:cNvSpPr/>
      </dsp:nvSpPr>
      <dsp:spPr>
        <a:xfrm>
          <a:off x="1206" y="600"/>
          <a:ext cx="10513186" cy="1330047"/>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I built a model to predict a customer’s likelihood to respond to my market campaign</a:t>
          </a:r>
        </a:p>
      </dsp:txBody>
      <dsp:txXfrm>
        <a:off x="40162" y="39556"/>
        <a:ext cx="10435274" cy="1252135"/>
      </dsp:txXfrm>
    </dsp:sp>
    <dsp:sp modelId="{E4DB7E2A-157A-43D8-A4B3-FB93230A6DD4}">
      <dsp:nvSpPr>
        <dsp:cNvPr id="0" name=""/>
        <dsp:cNvSpPr/>
      </dsp:nvSpPr>
      <dsp:spPr>
        <a:xfrm>
          <a:off x="1206" y="1510645"/>
          <a:ext cx="6867539"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 should contact the customers who are </a:t>
          </a:r>
          <a:r>
            <a:rPr lang="en-US" sz="2500" u="sng" kern="1200" dirty="0"/>
            <a:t>more likely</a:t>
          </a:r>
          <a:r>
            <a:rPr lang="en-US" sz="2500" kern="1200" dirty="0"/>
            <a:t> to respond according to the model</a:t>
          </a:r>
        </a:p>
      </dsp:txBody>
      <dsp:txXfrm>
        <a:off x="40162" y="1549601"/>
        <a:ext cx="6789627" cy="1252135"/>
      </dsp:txXfrm>
    </dsp:sp>
    <dsp:sp modelId="{C0AC180C-6368-424F-B7EA-EFD750AE10A6}">
      <dsp:nvSpPr>
        <dsp:cNvPr id="0" name=""/>
        <dsp:cNvSpPr/>
      </dsp:nvSpPr>
      <dsp:spPr>
        <a:xfrm>
          <a:off x="1206" y="3020690"/>
          <a:ext cx="3363143" cy="1330047"/>
        </a:xfrm>
        <a:prstGeom prst="roundRect">
          <a:avLst>
            <a:gd name="adj" fmla="val 10000"/>
          </a:avLst>
        </a:prstGeom>
        <a:solidFill>
          <a:srgbClr val="094B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How should I choose the customers to contact?</a:t>
          </a:r>
        </a:p>
      </dsp:txBody>
      <dsp:txXfrm>
        <a:off x="40162" y="3059646"/>
        <a:ext cx="3285231" cy="1252135"/>
      </dsp:txXfrm>
    </dsp:sp>
    <dsp:sp modelId="{061A50ED-CC61-4A1B-9604-32C313B14F21}">
      <dsp:nvSpPr>
        <dsp:cNvPr id="0" name=""/>
        <dsp:cNvSpPr/>
      </dsp:nvSpPr>
      <dsp:spPr>
        <a:xfrm>
          <a:off x="3505602" y="3020690"/>
          <a:ext cx="3363143" cy="1330047"/>
        </a:xfrm>
        <a:prstGeom prst="roundRect">
          <a:avLst>
            <a:gd name="adj" fmla="val 10000"/>
          </a:avLst>
        </a:prstGeom>
        <a:solidFill>
          <a:srgbClr val="094B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What percentage of customers should I contact?</a:t>
          </a:r>
        </a:p>
      </dsp:txBody>
      <dsp:txXfrm>
        <a:off x="3544558" y="3059646"/>
        <a:ext cx="3285231" cy="1252135"/>
      </dsp:txXfrm>
    </dsp:sp>
    <dsp:sp modelId="{9D9DBC22-2082-4647-A48F-560DBA936674}">
      <dsp:nvSpPr>
        <dsp:cNvPr id="0" name=""/>
        <dsp:cNvSpPr/>
      </dsp:nvSpPr>
      <dsp:spPr>
        <a:xfrm>
          <a:off x="7151249" y="1510645"/>
          <a:ext cx="3363143"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 have limited resources (e.g., budget, time)</a:t>
          </a:r>
        </a:p>
      </dsp:txBody>
      <dsp:txXfrm>
        <a:off x="7190205" y="1549601"/>
        <a:ext cx="3285231" cy="1252135"/>
      </dsp:txXfrm>
    </dsp:sp>
    <dsp:sp modelId="{2533C138-E3AF-4577-8183-5CD76E3785F4}">
      <dsp:nvSpPr>
        <dsp:cNvPr id="0" name=""/>
        <dsp:cNvSpPr/>
      </dsp:nvSpPr>
      <dsp:spPr>
        <a:xfrm>
          <a:off x="7151249" y="3020690"/>
          <a:ext cx="3363143" cy="1330047"/>
        </a:xfrm>
        <a:prstGeom prst="roundRect">
          <a:avLst>
            <a:gd name="adj" fmla="val 10000"/>
          </a:avLst>
        </a:prstGeom>
        <a:solidFill>
          <a:srgbClr val="094B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What will be the response rate of the customers?</a:t>
          </a:r>
        </a:p>
      </dsp:txBody>
      <dsp:txXfrm>
        <a:off x="7190205" y="3059646"/>
        <a:ext cx="3285231" cy="12521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D2F1F-119C-4B3F-9EAD-3FF6B5A82F6D}">
      <dsp:nvSpPr>
        <dsp:cNvPr id="0" name=""/>
        <dsp:cNvSpPr/>
      </dsp:nvSpPr>
      <dsp:spPr>
        <a:xfrm>
          <a:off x="1577339" y="0"/>
          <a:ext cx="8938260" cy="1305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If my model </a:t>
          </a:r>
          <a:r>
            <a:rPr lang="en-US" sz="2300" i="1" kern="1200" dirty="0"/>
            <a:t>works</a:t>
          </a:r>
          <a:r>
            <a:rPr lang="en-US" sz="2300" kern="1200" dirty="0"/>
            <a:t>, then the customers with higher predicted Event probabilities are more likely to respond than the customers with lower predicted Event probabilities.</a:t>
          </a:r>
        </a:p>
      </dsp:txBody>
      <dsp:txXfrm>
        <a:off x="2930765" y="38234"/>
        <a:ext cx="7546600" cy="1228933"/>
      </dsp:txXfrm>
    </dsp:sp>
    <dsp:sp modelId="{EF7B5D06-0B36-4254-B0CD-19E4E71F110B}">
      <dsp:nvSpPr>
        <dsp:cNvPr id="0" name=""/>
        <dsp:cNvSpPr/>
      </dsp:nvSpPr>
      <dsp:spPr>
        <a:xfrm>
          <a:off x="788669" y="1522968"/>
          <a:ext cx="8938260" cy="1305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An idea is to divide customers into groups of decreasing predicted Event probabilities and then study the response rates of these groups.</a:t>
          </a:r>
        </a:p>
      </dsp:txBody>
      <dsp:txXfrm>
        <a:off x="2464084" y="1561202"/>
        <a:ext cx="7224611" cy="1228933"/>
      </dsp:txXfrm>
    </dsp:sp>
    <dsp:sp modelId="{FE9DBB29-648A-4191-8DD9-160D5EF2DC93}">
      <dsp:nvSpPr>
        <dsp:cNvPr id="0" name=""/>
        <dsp:cNvSpPr/>
      </dsp:nvSpPr>
      <dsp:spPr>
        <a:xfrm>
          <a:off x="0" y="3045936"/>
          <a:ext cx="8938260" cy="1305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Ideally, the first few groups should contain the “more preferred” customers.</a:t>
          </a:r>
        </a:p>
      </dsp:txBody>
      <dsp:txXfrm>
        <a:off x="1675414" y="3084170"/>
        <a:ext cx="7224611" cy="1228933"/>
      </dsp:txXfrm>
    </dsp:sp>
    <dsp:sp modelId="{B2D47DEC-B1AB-4AE1-978B-0059E1BD5BC8}">
      <dsp:nvSpPr>
        <dsp:cNvPr id="0" name=""/>
        <dsp:cNvSpPr/>
      </dsp:nvSpPr>
      <dsp:spPr>
        <a:xfrm>
          <a:off x="1577339" y="989929"/>
          <a:ext cx="848510" cy="848510"/>
        </a:xfrm>
        <a:prstGeom prst="downArrow">
          <a:avLst>
            <a:gd name="adj1" fmla="val 55000"/>
            <a:gd name="adj2" fmla="val 45000"/>
          </a:avLst>
        </a:prstGeom>
        <a:solidFill>
          <a:srgbClr val="FFFF00">
            <a:alpha val="90000"/>
          </a:srgb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768254" y="989929"/>
        <a:ext cx="466680" cy="638504"/>
      </dsp:txXfrm>
    </dsp:sp>
    <dsp:sp modelId="{E991EC2B-EF71-4E59-B292-6EADEC14D06C}">
      <dsp:nvSpPr>
        <dsp:cNvPr id="0" name=""/>
        <dsp:cNvSpPr/>
      </dsp:nvSpPr>
      <dsp:spPr>
        <a:xfrm>
          <a:off x="788669" y="2504195"/>
          <a:ext cx="848510" cy="848510"/>
        </a:xfrm>
        <a:prstGeom prst="downArrow">
          <a:avLst>
            <a:gd name="adj1" fmla="val 55000"/>
            <a:gd name="adj2" fmla="val 45000"/>
          </a:avLst>
        </a:prstGeom>
        <a:solidFill>
          <a:srgbClr val="FFFF00">
            <a:alpha val="90000"/>
          </a:srgb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79584" y="2504195"/>
        <a:ext cx="466680" cy="6385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8AB8C-3157-4340-8152-3E66642F7124}">
      <dsp:nvSpPr>
        <dsp:cNvPr id="0" name=""/>
        <dsp:cNvSpPr/>
      </dsp:nvSpPr>
      <dsp:spPr>
        <a:xfrm rot="5400000">
          <a:off x="-236795" y="238852"/>
          <a:ext cx="1578634" cy="1105044"/>
        </a:xfrm>
        <a:prstGeom prst="chevron">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Score Model</a:t>
          </a:r>
        </a:p>
      </dsp:txBody>
      <dsp:txXfrm rot="-5400000">
        <a:off x="0" y="554579"/>
        <a:ext cx="1105044" cy="473590"/>
      </dsp:txXfrm>
    </dsp:sp>
    <dsp:sp modelId="{FC966D58-B111-4BB4-9382-190DA59562CA}">
      <dsp:nvSpPr>
        <dsp:cNvPr id="0" name=""/>
        <dsp:cNvSpPr/>
      </dsp:nvSpPr>
      <dsp:spPr>
        <a:xfrm rot="5400000">
          <a:off x="4131716" y="-3024614"/>
          <a:ext cx="1026112" cy="7079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Calculate the predicted event probabilities</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Sort the probabilities in descending order</a:t>
          </a:r>
        </a:p>
      </dsp:txBody>
      <dsp:txXfrm rot="-5400000">
        <a:off x="1105044" y="52149"/>
        <a:ext cx="7029366" cy="925930"/>
      </dsp:txXfrm>
    </dsp:sp>
    <dsp:sp modelId="{7F1B54E1-BD22-49B5-9314-D6A5518C2224}">
      <dsp:nvSpPr>
        <dsp:cNvPr id="0" name=""/>
        <dsp:cNvSpPr/>
      </dsp:nvSpPr>
      <dsp:spPr>
        <a:xfrm rot="5400000">
          <a:off x="-236795" y="1623146"/>
          <a:ext cx="1578634" cy="1105044"/>
        </a:xfrm>
        <a:prstGeom prst="chevron">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Create Deciles</a:t>
          </a:r>
        </a:p>
      </dsp:txBody>
      <dsp:txXfrm rot="-5400000">
        <a:off x="0" y="1938873"/>
        <a:ext cx="1105044" cy="473590"/>
      </dsp:txXfrm>
    </dsp:sp>
    <dsp:sp modelId="{5C280D81-9D2A-4E76-94AB-950B0E00F860}">
      <dsp:nvSpPr>
        <dsp:cNvPr id="0" name=""/>
        <dsp:cNvSpPr/>
      </dsp:nvSpPr>
      <dsp:spPr>
        <a:xfrm rot="5400000">
          <a:off x="4131716" y="-1640320"/>
          <a:ext cx="1026112" cy="7079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Divide the probabilities into ten equal-count deciles</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Decile 1 contains the top 10% of predicted probabilities</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Decile 10 contains the bottom 10% of predicted probabilities</a:t>
          </a:r>
        </a:p>
      </dsp:txBody>
      <dsp:txXfrm rot="-5400000">
        <a:off x="1105044" y="1436443"/>
        <a:ext cx="7029366" cy="925930"/>
      </dsp:txXfrm>
    </dsp:sp>
    <dsp:sp modelId="{49218331-FE47-49D3-90E2-0D7E20D93331}">
      <dsp:nvSpPr>
        <dsp:cNvPr id="0" name=""/>
        <dsp:cNvSpPr/>
      </dsp:nvSpPr>
      <dsp:spPr>
        <a:xfrm rot="5400000">
          <a:off x="-236795" y="3007440"/>
          <a:ext cx="1578634" cy="1105044"/>
        </a:xfrm>
        <a:prstGeom prst="chevron">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Calculate Statistics</a:t>
          </a:r>
        </a:p>
      </dsp:txBody>
      <dsp:txXfrm rot="-5400000">
        <a:off x="0" y="3323167"/>
        <a:ext cx="1105044" cy="473590"/>
      </dsp:txXfrm>
    </dsp:sp>
    <dsp:sp modelId="{68CF46F7-286D-4C80-8665-D887376EE872}">
      <dsp:nvSpPr>
        <dsp:cNvPr id="0" name=""/>
        <dsp:cNvSpPr/>
      </dsp:nvSpPr>
      <dsp:spPr>
        <a:xfrm rot="5400000">
          <a:off x="4131716" y="-256027"/>
          <a:ext cx="1026112" cy="7079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Determine the actual count in each decile</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Calculate the Response Rate, the Gain, and the Lift in each decile</a:t>
          </a:r>
        </a:p>
      </dsp:txBody>
      <dsp:txXfrm rot="-5400000">
        <a:off x="1105044" y="2820736"/>
        <a:ext cx="7029366" cy="925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EF7FD-254A-4126-B723-78C070C4250D}">
      <dsp:nvSpPr>
        <dsp:cNvPr id="0" name=""/>
        <dsp:cNvSpPr/>
      </dsp:nvSpPr>
      <dsp:spPr>
        <a:xfrm>
          <a:off x="1283"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Gain %</a:t>
          </a:r>
        </a:p>
      </dsp:txBody>
      <dsp:txXfrm>
        <a:off x="1283" y="0"/>
        <a:ext cx="3337470" cy="1305401"/>
      </dsp:txXfrm>
    </dsp:sp>
    <dsp:sp modelId="{391F7A97-E441-444C-AA7B-91AA478781BA}">
      <dsp:nvSpPr>
        <dsp:cNvPr id="0" name=""/>
        <dsp:cNvSpPr/>
      </dsp:nvSpPr>
      <dsp:spPr>
        <a:xfrm>
          <a:off x="335030" y="1306676"/>
          <a:ext cx="2669976"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US" sz="2200" kern="1200" dirty="0"/>
            <a:t>Percent of Event category captured  in entire data</a:t>
          </a:r>
        </a:p>
      </dsp:txBody>
      <dsp:txXfrm>
        <a:off x="373457" y="1345103"/>
        <a:ext cx="2593122" cy="1235133"/>
      </dsp:txXfrm>
    </dsp:sp>
    <dsp:sp modelId="{16ECFFBC-CFC5-4137-9437-361D48E078F0}">
      <dsp:nvSpPr>
        <dsp:cNvPr id="0" name=""/>
        <dsp:cNvSpPr/>
      </dsp:nvSpPr>
      <dsp:spPr>
        <a:xfrm>
          <a:off x="335030" y="2801845"/>
          <a:ext cx="2669976"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US" sz="2200" kern="1200" dirty="0"/>
            <a:t>Ideally, like to see decreasing Gain % down the deciles</a:t>
          </a:r>
        </a:p>
      </dsp:txBody>
      <dsp:txXfrm>
        <a:off x="373457" y="2840272"/>
        <a:ext cx="2593122" cy="1235133"/>
      </dsp:txXfrm>
    </dsp:sp>
    <dsp:sp modelId="{7C790D8E-3B55-4ED7-B73D-DB9018DB87D2}">
      <dsp:nvSpPr>
        <dsp:cNvPr id="0" name=""/>
        <dsp:cNvSpPr/>
      </dsp:nvSpPr>
      <dsp:spPr>
        <a:xfrm>
          <a:off x="3589064"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Response %</a:t>
          </a:r>
        </a:p>
      </dsp:txBody>
      <dsp:txXfrm>
        <a:off x="3589064" y="0"/>
        <a:ext cx="3337470" cy="1305401"/>
      </dsp:txXfrm>
    </dsp:sp>
    <dsp:sp modelId="{E73D5EAE-BF2A-4113-8C81-AEAE60120BF2}">
      <dsp:nvSpPr>
        <dsp:cNvPr id="0" name=""/>
        <dsp:cNvSpPr/>
      </dsp:nvSpPr>
      <dsp:spPr>
        <a:xfrm>
          <a:off x="3922811" y="1306676"/>
          <a:ext cx="2669976"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US" sz="2200" kern="1200" dirty="0"/>
            <a:t>Percent of Event category capture in a decile</a:t>
          </a:r>
        </a:p>
      </dsp:txBody>
      <dsp:txXfrm>
        <a:off x="3961238" y="1345103"/>
        <a:ext cx="2593122" cy="1235133"/>
      </dsp:txXfrm>
    </dsp:sp>
    <dsp:sp modelId="{8FE9828F-B239-4ECB-919D-89466AEDAB0D}">
      <dsp:nvSpPr>
        <dsp:cNvPr id="0" name=""/>
        <dsp:cNvSpPr/>
      </dsp:nvSpPr>
      <dsp:spPr>
        <a:xfrm>
          <a:off x="3922811" y="2820508"/>
          <a:ext cx="2669976"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US" sz="2200" kern="1200" dirty="0"/>
            <a:t>Ideally, like to see decreasing Response % down the deciles</a:t>
          </a:r>
        </a:p>
      </dsp:txBody>
      <dsp:txXfrm>
        <a:off x="3961238" y="2858935"/>
        <a:ext cx="2593122" cy="1235133"/>
      </dsp:txXfrm>
    </dsp:sp>
    <dsp:sp modelId="{A340ECE6-8196-42A2-9708-9B0FD72A6457}">
      <dsp:nvSpPr>
        <dsp:cNvPr id="0" name=""/>
        <dsp:cNvSpPr/>
      </dsp:nvSpPr>
      <dsp:spPr>
        <a:xfrm>
          <a:off x="7176845"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Lift</a:t>
          </a:r>
        </a:p>
      </dsp:txBody>
      <dsp:txXfrm>
        <a:off x="7176845" y="0"/>
        <a:ext cx="3337470" cy="1305401"/>
      </dsp:txXfrm>
    </dsp:sp>
    <dsp:sp modelId="{A4688513-26CC-4431-8C3E-BB276541918A}">
      <dsp:nvSpPr>
        <dsp:cNvPr id="0" name=""/>
        <dsp:cNvSpPr/>
      </dsp:nvSpPr>
      <dsp:spPr>
        <a:xfrm>
          <a:off x="7510592" y="1306676"/>
          <a:ext cx="2669976"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US" sz="2200" kern="1200" dirty="0"/>
            <a:t>Compare Response % in a decile to that in entire data</a:t>
          </a:r>
        </a:p>
      </dsp:txBody>
      <dsp:txXfrm>
        <a:off x="7549019" y="1345103"/>
        <a:ext cx="2593122" cy="1235133"/>
      </dsp:txXfrm>
    </dsp:sp>
    <dsp:sp modelId="{956E7FEF-1FD2-40D4-A5D8-B9E9272361FB}">
      <dsp:nvSpPr>
        <dsp:cNvPr id="0" name=""/>
        <dsp:cNvSpPr/>
      </dsp:nvSpPr>
      <dsp:spPr>
        <a:xfrm>
          <a:off x="7510592" y="2820508"/>
          <a:ext cx="2669976"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US" sz="2200" kern="1200" dirty="0"/>
            <a:t>Higher than one is always better</a:t>
          </a:r>
        </a:p>
      </dsp:txBody>
      <dsp:txXfrm>
        <a:off x="7549019" y="2858935"/>
        <a:ext cx="2593122" cy="12351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29DA9-61C7-4EB5-A97B-EEF0A96556E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7DBE54E-1550-4C0D-99B5-54C177C4CD7D}">
      <dsp:nvSpPr>
        <dsp:cNvPr id="0" name=""/>
        <dsp:cNvSpPr/>
      </dsp:nvSpPr>
      <dsp:spPr>
        <a:xfrm>
          <a:off x="406342" y="1682873"/>
          <a:ext cx="2463977" cy="246397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Resources</a:t>
          </a:r>
        </a:p>
        <a:p>
          <a:pPr marL="171450" lvl="1" indent="-171450" algn="l" defTabSz="755650">
            <a:lnSpc>
              <a:spcPct val="90000"/>
            </a:lnSpc>
            <a:spcBef>
              <a:spcPct val="0"/>
            </a:spcBef>
            <a:spcAft>
              <a:spcPct val="15000"/>
            </a:spcAft>
            <a:buChar char="•"/>
          </a:pPr>
          <a:r>
            <a:rPr lang="en-US" sz="1700" kern="1200" dirty="0"/>
            <a:t>Maximum percent of customers we can contact</a:t>
          </a:r>
        </a:p>
      </dsp:txBody>
      <dsp:txXfrm>
        <a:off x="478509" y="1755040"/>
        <a:ext cx="2319643" cy="2319643"/>
      </dsp:txXfrm>
    </dsp:sp>
    <dsp:sp modelId="{0C73BFC2-75DD-4BA6-B691-73DBCBA26D6E}">
      <dsp:nvSpPr>
        <dsp:cNvPr id="0" name=""/>
        <dsp:cNvSpPr/>
      </dsp:nvSpPr>
      <dsp:spPr>
        <a:xfrm>
          <a:off x="2688770" y="1140446"/>
          <a:ext cx="984724" cy="592059"/>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688770" y="1258858"/>
        <a:ext cx="807106" cy="355235"/>
      </dsp:txXfrm>
    </dsp:sp>
    <dsp:sp modelId="{0CC7441D-0FD1-4852-8BC1-089B55D8FE4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rcRect/>
          <a:stretch>
            <a:fillRect l="-36000" r="-3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BD8BE99-94BB-4DF2-9D10-BACDCDFC3972}">
      <dsp:nvSpPr>
        <dsp:cNvPr id="0" name=""/>
        <dsp:cNvSpPr/>
      </dsp:nvSpPr>
      <dsp:spPr>
        <a:xfrm>
          <a:off x="4226367" y="1682873"/>
          <a:ext cx="2463977" cy="246397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Take Accumulated Decile </a:t>
          </a:r>
          <a:r>
            <a:rPr lang="en-US" sz="2200" b="1" i="1" kern="1200" dirty="0"/>
            <a:t>k</a:t>
          </a:r>
          <a:r>
            <a:rPr lang="en-US" sz="2200" b="1" kern="1200" dirty="0"/>
            <a:t>?</a:t>
          </a:r>
        </a:p>
        <a:p>
          <a:pPr marL="171450" lvl="1" indent="-171450" algn="l" defTabSz="755650">
            <a:lnSpc>
              <a:spcPct val="90000"/>
            </a:lnSpc>
            <a:spcBef>
              <a:spcPct val="0"/>
            </a:spcBef>
            <a:spcAft>
              <a:spcPct val="15000"/>
            </a:spcAft>
            <a:buChar char="•"/>
          </a:pPr>
          <a:r>
            <a:rPr lang="en-US" sz="1700" kern="1200" dirty="0"/>
            <a:t>Starting from Accumulated Decile 1</a:t>
          </a:r>
        </a:p>
        <a:p>
          <a:pPr marL="171450" lvl="1" indent="-171450" algn="l" defTabSz="755650">
            <a:lnSpc>
              <a:spcPct val="90000"/>
            </a:lnSpc>
            <a:spcBef>
              <a:spcPct val="0"/>
            </a:spcBef>
            <a:spcAft>
              <a:spcPct val="15000"/>
            </a:spcAft>
            <a:buChar char="•"/>
          </a:pPr>
          <a:r>
            <a:rPr lang="en-US" sz="1700" kern="1200" dirty="0"/>
            <a:t>Have resources to take this Accumulated Decile?</a:t>
          </a:r>
        </a:p>
      </dsp:txBody>
      <dsp:txXfrm>
        <a:off x="4298534" y="1755040"/>
        <a:ext cx="2319643" cy="2319643"/>
      </dsp:txXfrm>
    </dsp:sp>
    <dsp:sp modelId="{1C105E74-BB56-4CE9-B813-AF9A1B471546}">
      <dsp:nvSpPr>
        <dsp:cNvPr id="0" name=""/>
        <dsp:cNvSpPr/>
      </dsp:nvSpPr>
      <dsp:spPr>
        <a:xfrm>
          <a:off x="6442963" y="1140446"/>
          <a:ext cx="1116388" cy="592059"/>
        </a:xfrm>
        <a:prstGeom prst="leftRightArrow">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442963" y="1258858"/>
        <a:ext cx="938770" cy="355235"/>
      </dsp:txXfrm>
    </dsp:sp>
    <dsp:sp modelId="{792548C0-6476-4861-9B27-C72552A1B4E7}">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rcRect/>
          <a:stretch>
            <a:fillRect l="-24000" r="-2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36B6438-F4FA-4ED6-B6E3-E5D6D424A0EE}">
      <dsp:nvSpPr>
        <dsp:cNvPr id="0" name=""/>
        <dsp:cNvSpPr/>
      </dsp:nvSpPr>
      <dsp:spPr>
        <a:xfrm>
          <a:off x="8046392" y="1682873"/>
          <a:ext cx="2463977" cy="246397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Good Enough Lift?</a:t>
          </a:r>
        </a:p>
        <a:p>
          <a:pPr marL="171450" lvl="1" indent="-171450" algn="l" defTabSz="755650">
            <a:lnSpc>
              <a:spcPct val="90000"/>
            </a:lnSpc>
            <a:spcBef>
              <a:spcPct val="0"/>
            </a:spcBef>
            <a:spcAft>
              <a:spcPct val="15000"/>
            </a:spcAft>
            <a:buChar char="•"/>
          </a:pPr>
          <a:r>
            <a:rPr lang="en-US" sz="1700" kern="1200" dirty="0"/>
            <a:t>Subjectively decide if this Accumulated Lift is high enough?</a:t>
          </a:r>
        </a:p>
      </dsp:txBody>
      <dsp:txXfrm>
        <a:off x="8118559" y="1755040"/>
        <a:ext cx="2319643" cy="2319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8DBAC-02D6-47AE-BB0D-0A18A18D8490}">
      <dsp:nvSpPr>
        <dsp:cNvPr id="0" name=""/>
        <dsp:cNvSpPr/>
      </dsp:nvSpPr>
      <dsp:spPr>
        <a:xfrm>
          <a:off x="1206" y="600"/>
          <a:ext cx="10513186" cy="1330047"/>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I built a model to predict a customer’s likelihood to respond to my market campaign</a:t>
          </a:r>
        </a:p>
      </dsp:txBody>
      <dsp:txXfrm>
        <a:off x="40162" y="39556"/>
        <a:ext cx="10435274" cy="1252135"/>
      </dsp:txXfrm>
    </dsp:sp>
    <dsp:sp modelId="{E4DB7E2A-157A-43D8-A4B3-FB93230A6DD4}">
      <dsp:nvSpPr>
        <dsp:cNvPr id="0" name=""/>
        <dsp:cNvSpPr/>
      </dsp:nvSpPr>
      <dsp:spPr>
        <a:xfrm>
          <a:off x="1206" y="1510645"/>
          <a:ext cx="6867539"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 need a model that will predict YES to customers who are observed YES with high accuracy</a:t>
          </a:r>
        </a:p>
      </dsp:txBody>
      <dsp:txXfrm>
        <a:off x="40162" y="1549601"/>
        <a:ext cx="6789627" cy="1252135"/>
      </dsp:txXfrm>
    </dsp:sp>
    <dsp:sp modelId="{C0AC180C-6368-424F-B7EA-EFD750AE10A6}">
      <dsp:nvSpPr>
        <dsp:cNvPr id="0" name=""/>
        <dsp:cNvSpPr/>
      </dsp:nvSpPr>
      <dsp:spPr>
        <a:xfrm>
          <a:off x="1206" y="3020690"/>
          <a:ext cx="3363143" cy="1330047"/>
        </a:xfrm>
        <a:prstGeom prst="roundRect">
          <a:avLst>
            <a:gd name="adj" fmla="val 10000"/>
          </a:avLst>
        </a:prstGeom>
        <a:solidFill>
          <a:srgbClr val="094B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Push the percent of True Positive up</a:t>
          </a:r>
        </a:p>
      </dsp:txBody>
      <dsp:txXfrm>
        <a:off x="40162" y="3059646"/>
        <a:ext cx="3285231" cy="1252135"/>
      </dsp:txXfrm>
    </dsp:sp>
    <dsp:sp modelId="{061A50ED-CC61-4A1B-9604-32C313B14F21}">
      <dsp:nvSpPr>
        <dsp:cNvPr id="0" name=""/>
        <dsp:cNvSpPr/>
      </dsp:nvSpPr>
      <dsp:spPr>
        <a:xfrm>
          <a:off x="3505602" y="3020690"/>
          <a:ext cx="3363143" cy="1330047"/>
        </a:xfrm>
        <a:prstGeom prst="roundRect">
          <a:avLst>
            <a:gd name="adj" fmla="val 10000"/>
          </a:avLst>
        </a:prstGeom>
        <a:solidFill>
          <a:srgbClr val="094B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Keep the percent of False Positive under control</a:t>
          </a:r>
        </a:p>
      </dsp:txBody>
      <dsp:txXfrm>
        <a:off x="3544558" y="3059646"/>
        <a:ext cx="3285231" cy="1252135"/>
      </dsp:txXfrm>
    </dsp:sp>
    <dsp:sp modelId="{9D9DBC22-2082-4647-A48F-560DBA936674}">
      <dsp:nvSpPr>
        <dsp:cNvPr id="0" name=""/>
        <dsp:cNvSpPr/>
      </dsp:nvSpPr>
      <dsp:spPr>
        <a:xfrm>
          <a:off x="7151249" y="1510645"/>
          <a:ext cx="3363143"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 am not too concerned about the accuracy of the predictions to the “NO” customers </a:t>
          </a:r>
        </a:p>
      </dsp:txBody>
      <dsp:txXfrm>
        <a:off x="7190205" y="1549601"/>
        <a:ext cx="3285231" cy="1252135"/>
      </dsp:txXfrm>
    </dsp:sp>
    <dsp:sp modelId="{2533C138-E3AF-4577-8183-5CD76E3785F4}">
      <dsp:nvSpPr>
        <dsp:cNvPr id="0" name=""/>
        <dsp:cNvSpPr/>
      </dsp:nvSpPr>
      <dsp:spPr>
        <a:xfrm>
          <a:off x="7151249" y="3020690"/>
          <a:ext cx="3363143" cy="1330047"/>
        </a:xfrm>
        <a:prstGeom prst="roundRect">
          <a:avLst>
            <a:gd name="adj" fmla="val 10000"/>
          </a:avLst>
        </a:prstGeom>
        <a:solidFill>
          <a:srgbClr val="094B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Do not worry about the True Negative</a:t>
          </a:r>
        </a:p>
      </dsp:txBody>
      <dsp:txXfrm>
        <a:off x="7190205" y="3059646"/>
        <a:ext cx="3285231" cy="12521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A14E7-FC78-4C73-B4E2-08E050CE1117}">
      <dsp:nvSpPr>
        <dsp:cNvPr id="0" name=""/>
        <dsp:cNvSpPr/>
      </dsp:nvSpPr>
      <dsp:spPr>
        <a:xfrm rot="5400000">
          <a:off x="-236795" y="238852"/>
          <a:ext cx="1578634" cy="1105044"/>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Find Thresholds</a:t>
          </a:r>
          <a:endParaRPr lang="en-US" sz="1600" b="1" kern="1200" dirty="0"/>
        </a:p>
      </dsp:txBody>
      <dsp:txXfrm rot="-5400000">
        <a:off x="0" y="554579"/>
        <a:ext cx="1105044" cy="473590"/>
      </dsp:txXfrm>
    </dsp:sp>
    <dsp:sp modelId="{CEA7BF69-0C51-45F1-AD99-72D8000C73FA}">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Create a set of distinct values from the predicted event probabilities</a:t>
          </a:r>
        </a:p>
      </dsp:txBody>
      <dsp:txXfrm rot="-5400000">
        <a:off x="1105044" y="52149"/>
        <a:ext cx="9360464" cy="925930"/>
      </dsp:txXfrm>
    </dsp:sp>
    <dsp:sp modelId="{15CD81AD-A11E-46B0-8073-8C16596E33AD}">
      <dsp:nvSpPr>
        <dsp:cNvPr id="0" name=""/>
        <dsp:cNvSpPr/>
      </dsp:nvSpPr>
      <dsp:spPr>
        <a:xfrm rot="5400000">
          <a:off x="-236795" y="1623146"/>
          <a:ext cx="1578634" cy="1105044"/>
        </a:xfrm>
        <a:prstGeom prst="chevron">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Assign Event</a:t>
          </a:r>
        </a:p>
      </dsp:txBody>
      <dsp:txXfrm rot="-5400000">
        <a:off x="0" y="1938873"/>
        <a:ext cx="1105044" cy="473590"/>
      </dsp:txXfrm>
    </dsp:sp>
    <dsp:sp modelId="{E9BDFA7D-9A7D-4525-8617-8EB8CF087FD3}">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Use each element of this set as a threshold to assign each observation into Predicted Event and Predicted Non-Event</a:t>
          </a:r>
        </a:p>
        <a:p>
          <a:pPr marL="228600" lvl="1" indent="-228600" algn="l" defTabSz="889000">
            <a:lnSpc>
              <a:spcPct val="90000"/>
            </a:lnSpc>
            <a:spcBef>
              <a:spcPct val="0"/>
            </a:spcBef>
            <a:spcAft>
              <a:spcPct val="15000"/>
            </a:spcAft>
            <a:buChar char="•"/>
          </a:pPr>
          <a:r>
            <a:rPr lang="en-US" sz="2000" kern="1200" dirty="0"/>
            <a:t>Assign an observation Predicted Event if Predicted Event Probability </a:t>
          </a:r>
          <a:r>
            <a:rPr lang="en-US" sz="2000" kern="1200" dirty="0">
              <a:sym typeface="Symbol MT" panose="05050102010706020507" pitchFamily="18" charset="2"/>
            </a:rPr>
            <a:t></a:t>
          </a:r>
          <a:r>
            <a:rPr lang="en-US" sz="2000" kern="1200" dirty="0"/>
            <a:t> Threshold</a:t>
          </a:r>
        </a:p>
      </dsp:txBody>
      <dsp:txXfrm rot="-5400000">
        <a:off x="1105044" y="1436443"/>
        <a:ext cx="9360464" cy="925930"/>
      </dsp:txXfrm>
    </dsp:sp>
    <dsp:sp modelId="{8857E8E8-1A43-4665-82EF-D61C7B84F4D2}">
      <dsp:nvSpPr>
        <dsp:cNvPr id="0" name=""/>
        <dsp:cNvSpPr/>
      </dsp:nvSpPr>
      <dsp:spPr>
        <a:xfrm rot="5400000">
          <a:off x="-236795" y="3007440"/>
          <a:ext cx="1578634" cy="1105044"/>
        </a:xfrm>
        <a:prstGeom prst="chevron">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Calculate Coordinates</a:t>
          </a:r>
        </a:p>
      </dsp:txBody>
      <dsp:txXfrm rot="-5400000">
        <a:off x="0" y="3323167"/>
        <a:ext cx="1105044" cy="473590"/>
      </dsp:txXfrm>
    </dsp:sp>
    <dsp:sp modelId="{E2CB8017-CAE0-4340-A4FA-3AAC75D3FD9B}">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Vertical Axis: Precision = (D / (B + D))</a:t>
          </a:r>
        </a:p>
        <a:p>
          <a:pPr marL="228600" lvl="1" indent="-228600" algn="l" defTabSz="889000">
            <a:lnSpc>
              <a:spcPct val="90000"/>
            </a:lnSpc>
            <a:spcBef>
              <a:spcPct val="0"/>
            </a:spcBef>
            <a:spcAft>
              <a:spcPct val="15000"/>
            </a:spcAft>
            <a:buChar char="•"/>
          </a:pPr>
          <a:r>
            <a:rPr lang="en-US" sz="2000" kern="1200" dirty="0"/>
            <a:t>Horizontal Axis: Sensitivity = (D / (C + D))</a:t>
          </a:r>
        </a:p>
      </dsp:txBody>
      <dsp:txXfrm rot="-5400000">
        <a:off x="1105044" y="2820736"/>
        <a:ext cx="9360464" cy="925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F3114-6477-428E-BD9F-EA01247CBB95}">
      <dsp:nvSpPr>
        <dsp:cNvPr id="0" name=""/>
        <dsp:cNvSpPr/>
      </dsp:nvSpPr>
      <dsp:spPr>
        <a:xfrm>
          <a:off x="0" y="3394652"/>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D99AC1-3D08-4471-9D1D-818BAE5A017B}">
      <dsp:nvSpPr>
        <dsp:cNvPr id="0" name=""/>
        <dsp:cNvSpPr/>
      </dsp:nvSpPr>
      <dsp:spPr>
        <a:xfrm>
          <a:off x="0" y="1936595"/>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AAA3C7-B68E-408E-BF4C-091A72952851}">
      <dsp:nvSpPr>
        <dsp:cNvPr id="0" name=""/>
        <dsp:cNvSpPr/>
      </dsp:nvSpPr>
      <dsp:spPr>
        <a:xfrm>
          <a:off x="0" y="478538"/>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D41254-D1E5-465C-8407-32D0C83EC4AC}">
      <dsp:nvSpPr>
        <dsp:cNvPr id="0" name=""/>
        <dsp:cNvSpPr/>
      </dsp:nvSpPr>
      <dsp:spPr>
        <a:xfrm>
          <a:off x="2734055" y="533"/>
          <a:ext cx="7781544" cy="47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Originated from statistical literature</a:t>
          </a:r>
        </a:p>
      </dsp:txBody>
      <dsp:txXfrm>
        <a:off x="2734055" y="533"/>
        <a:ext cx="7781544" cy="478004"/>
      </dsp:txXfrm>
    </dsp:sp>
    <dsp:sp modelId="{014CE815-7FE5-4BBC-8D93-03E2AC62CE00}">
      <dsp:nvSpPr>
        <dsp:cNvPr id="0" name=""/>
        <dsp:cNvSpPr/>
      </dsp:nvSpPr>
      <dsp:spPr>
        <a:xfrm>
          <a:off x="0" y="533"/>
          <a:ext cx="2734056" cy="47800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Statistics</a:t>
          </a:r>
        </a:p>
      </dsp:txBody>
      <dsp:txXfrm>
        <a:off x="23338" y="23871"/>
        <a:ext cx="2687380" cy="454666"/>
      </dsp:txXfrm>
    </dsp:sp>
    <dsp:sp modelId="{66FBC899-A919-4C58-99BD-821E8B3755A3}">
      <dsp:nvSpPr>
        <dsp:cNvPr id="0" name=""/>
        <dsp:cNvSpPr/>
      </dsp:nvSpPr>
      <dsp:spPr>
        <a:xfrm>
          <a:off x="0" y="478538"/>
          <a:ext cx="10515600" cy="95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Statistics: Root Mean Squared Errors, R-squared, Entropy and Gini</a:t>
          </a:r>
        </a:p>
        <a:p>
          <a:pPr marL="228600" lvl="1" indent="-228600" algn="l" defTabSz="889000">
            <a:lnSpc>
              <a:spcPct val="90000"/>
            </a:lnSpc>
            <a:spcBef>
              <a:spcPct val="0"/>
            </a:spcBef>
            <a:spcAft>
              <a:spcPct val="15000"/>
            </a:spcAft>
            <a:buChar char="•"/>
          </a:pPr>
          <a:r>
            <a:rPr lang="en-US" sz="2000" kern="1200" dirty="0"/>
            <a:t>Information Theory: Akaike's Information Criterion (AIC) and Bayesian Information Criterion (BIC)</a:t>
          </a:r>
        </a:p>
      </dsp:txBody>
      <dsp:txXfrm>
        <a:off x="0" y="478538"/>
        <a:ext cx="10515600" cy="956152"/>
      </dsp:txXfrm>
    </dsp:sp>
    <dsp:sp modelId="{B9D73C74-03F9-40E8-8154-65A70772193C}">
      <dsp:nvSpPr>
        <dsp:cNvPr id="0" name=""/>
        <dsp:cNvSpPr/>
      </dsp:nvSpPr>
      <dsp:spPr>
        <a:xfrm>
          <a:off x="2734055" y="1458590"/>
          <a:ext cx="7781544" cy="47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Originated from engineering literature for binary target</a:t>
          </a:r>
        </a:p>
      </dsp:txBody>
      <dsp:txXfrm>
        <a:off x="2734055" y="1458590"/>
        <a:ext cx="7781544" cy="478004"/>
      </dsp:txXfrm>
    </dsp:sp>
    <dsp:sp modelId="{ABCCB664-E6EE-4C62-8D5A-7EA3E08F8F22}">
      <dsp:nvSpPr>
        <dsp:cNvPr id="0" name=""/>
        <dsp:cNvSpPr/>
      </dsp:nvSpPr>
      <dsp:spPr>
        <a:xfrm>
          <a:off x="0" y="1458590"/>
          <a:ext cx="2734056" cy="47800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Binary Target</a:t>
          </a:r>
        </a:p>
      </dsp:txBody>
      <dsp:txXfrm>
        <a:off x="23338" y="1481928"/>
        <a:ext cx="2687380" cy="454666"/>
      </dsp:txXfrm>
    </dsp:sp>
    <dsp:sp modelId="{5C6A0703-9A92-45A1-8E7F-2A650DAD4DA4}">
      <dsp:nvSpPr>
        <dsp:cNvPr id="0" name=""/>
        <dsp:cNvSpPr/>
      </dsp:nvSpPr>
      <dsp:spPr>
        <a:xfrm>
          <a:off x="0" y="1936595"/>
          <a:ext cx="10515600" cy="95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Receiver Operating Characteristic (ROC) charts, Area Under Curve, Confusion Matrix, Misclassification Rate, Root Mean Squared Errors, </a:t>
          </a:r>
          <a:r>
            <a:rPr lang="en-US" sz="2000" kern="1200"/>
            <a:t>Root Average </a:t>
          </a:r>
          <a:r>
            <a:rPr lang="en-US" sz="2000" kern="1200" dirty="0"/>
            <a:t>Squared Errors</a:t>
          </a:r>
        </a:p>
        <a:p>
          <a:pPr marL="228600" lvl="1" indent="-228600" algn="l" defTabSz="889000">
            <a:lnSpc>
              <a:spcPct val="90000"/>
            </a:lnSpc>
            <a:spcBef>
              <a:spcPct val="0"/>
            </a:spcBef>
            <a:spcAft>
              <a:spcPct val="15000"/>
            </a:spcAft>
            <a:buChar char="•"/>
          </a:pPr>
          <a:endParaRPr lang="en-US" sz="1900" kern="1200" dirty="0"/>
        </a:p>
      </dsp:txBody>
      <dsp:txXfrm>
        <a:off x="0" y="1936595"/>
        <a:ext cx="10515600" cy="956152"/>
      </dsp:txXfrm>
    </dsp:sp>
    <dsp:sp modelId="{ADA74593-DDDD-4DB1-BD6C-5A8E7696EE2C}">
      <dsp:nvSpPr>
        <dsp:cNvPr id="0" name=""/>
        <dsp:cNvSpPr/>
      </dsp:nvSpPr>
      <dsp:spPr>
        <a:xfrm>
          <a:off x="2734055" y="2916647"/>
          <a:ext cx="7781544" cy="47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Originated from direct marketing for target market segment</a:t>
          </a:r>
        </a:p>
      </dsp:txBody>
      <dsp:txXfrm>
        <a:off x="2734055" y="2916647"/>
        <a:ext cx="7781544" cy="478004"/>
      </dsp:txXfrm>
    </dsp:sp>
    <dsp:sp modelId="{9623447F-CD87-4703-8321-514612E374BD}">
      <dsp:nvSpPr>
        <dsp:cNvPr id="0" name=""/>
        <dsp:cNvSpPr/>
      </dsp:nvSpPr>
      <dsp:spPr>
        <a:xfrm>
          <a:off x="0" y="2916647"/>
          <a:ext cx="2734056" cy="47800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Focus Group</a:t>
          </a:r>
        </a:p>
      </dsp:txBody>
      <dsp:txXfrm>
        <a:off x="23338" y="2939985"/>
        <a:ext cx="2687380" cy="454666"/>
      </dsp:txXfrm>
    </dsp:sp>
    <dsp:sp modelId="{7714C6CE-3D7A-42E0-B996-37792BC7A566}">
      <dsp:nvSpPr>
        <dsp:cNvPr id="0" name=""/>
        <dsp:cNvSpPr/>
      </dsp:nvSpPr>
      <dsp:spPr>
        <a:xfrm>
          <a:off x="0" y="3394652"/>
          <a:ext cx="10515600" cy="95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Lift and Gain Measures, Precision and Recall measures</a:t>
          </a:r>
        </a:p>
      </dsp:txBody>
      <dsp:txXfrm>
        <a:off x="0" y="3394652"/>
        <a:ext cx="10515600" cy="95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7EF7D-036D-4DB3-A865-C25329F13A53}">
      <dsp:nvSpPr>
        <dsp:cNvPr id="0" name=""/>
        <dsp:cNvSpPr/>
      </dsp:nvSpPr>
      <dsp:spPr>
        <a:xfrm>
          <a:off x="1543865" y="1967981"/>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Target</a:t>
          </a:r>
        </a:p>
      </dsp:txBody>
      <dsp:txXfrm>
        <a:off x="1572491" y="1996607"/>
        <a:ext cx="1897450" cy="920099"/>
      </dsp:txXfrm>
    </dsp:sp>
    <dsp:sp modelId="{8F139F9E-AF82-4153-8FCD-E5E52B4C1CBD}">
      <dsp:nvSpPr>
        <dsp:cNvPr id="0" name=""/>
        <dsp:cNvSpPr/>
      </dsp:nvSpPr>
      <dsp:spPr>
        <a:xfrm rot="17945813">
          <a:off x="3085580" y="1733971"/>
          <a:ext cx="1607856" cy="40429"/>
        </a:xfrm>
        <a:custGeom>
          <a:avLst/>
          <a:gdLst/>
          <a:ahLst/>
          <a:cxnLst/>
          <a:rect l="0" t="0" r="0" b="0"/>
          <a:pathLst>
            <a:path>
              <a:moveTo>
                <a:pt x="0" y="20214"/>
              </a:moveTo>
              <a:lnTo>
                <a:pt x="1607856" y="2021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9311" y="1713989"/>
        <a:ext cx="80392" cy="80392"/>
      </dsp:txXfrm>
    </dsp:sp>
    <dsp:sp modelId="{9FFD4993-9022-4FE1-8F0C-6F2A3E0AAD0C}">
      <dsp:nvSpPr>
        <dsp:cNvPr id="0" name=""/>
        <dsp:cNvSpPr/>
      </dsp:nvSpPr>
      <dsp:spPr>
        <a:xfrm>
          <a:off x="4280448" y="563039"/>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Binary</a:t>
          </a:r>
        </a:p>
      </dsp:txBody>
      <dsp:txXfrm>
        <a:off x="4309074" y="591665"/>
        <a:ext cx="1897450" cy="920099"/>
      </dsp:txXfrm>
    </dsp:sp>
    <dsp:sp modelId="{C2FC35AA-A942-4671-8599-2C49ABF32806}">
      <dsp:nvSpPr>
        <dsp:cNvPr id="0" name=""/>
        <dsp:cNvSpPr/>
      </dsp:nvSpPr>
      <dsp:spPr>
        <a:xfrm rot="19457599">
          <a:off x="6144647" y="750511"/>
          <a:ext cx="962889" cy="40429"/>
        </a:xfrm>
        <a:custGeom>
          <a:avLst/>
          <a:gdLst/>
          <a:ahLst/>
          <a:cxnLst/>
          <a:rect l="0" t="0" r="0" b="0"/>
          <a:pathLst>
            <a:path>
              <a:moveTo>
                <a:pt x="0" y="20214"/>
              </a:moveTo>
              <a:lnTo>
                <a:pt x="962889" y="202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2019" y="746654"/>
        <a:ext cx="48144" cy="48144"/>
      </dsp:txXfrm>
    </dsp:sp>
    <dsp:sp modelId="{9AF14F92-A32D-48D9-BBFE-6FAE24487964}">
      <dsp:nvSpPr>
        <dsp:cNvPr id="0" name=""/>
        <dsp:cNvSpPr/>
      </dsp:nvSpPr>
      <dsp:spPr>
        <a:xfrm>
          <a:off x="7017032" y="1062"/>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Visual Metric</a:t>
          </a:r>
        </a:p>
      </dsp:txBody>
      <dsp:txXfrm>
        <a:off x="7045658" y="29688"/>
        <a:ext cx="1897450" cy="920099"/>
      </dsp:txXfrm>
    </dsp:sp>
    <dsp:sp modelId="{E4640D20-3A72-4828-B320-A28618415A71}">
      <dsp:nvSpPr>
        <dsp:cNvPr id="0" name=""/>
        <dsp:cNvSpPr/>
      </dsp:nvSpPr>
      <dsp:spPr>
        <a:xfrm rot="2142401">
          <a:off x="6144647" y="1312488"/>
          <a:ext cx="962889" cy="40429"/>
        </a:xfrm>
        <a:custGeom>
          <a:avLst/>
          <a:gdLst/>
          <a:ahLst/>
          <a:cxnLst/>
          <a:rect l="0" t="0" r="0" b="0"/>
          <a:pathLst>
            <a:path>
              <a:moveTo>
                <a:pt x="0" y="20214"/>
              </a:moveTo>
              <a:lnTo>
                <a:pt x="962889" y="202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2019" y="1308631"/>
        <a:ext cx="48144" cy="48144"/>
      </dsp:txXfrm>
    </dsp:sp>
    <dsp:sp modelId="{677F2997-234B-4607-8FA1-8DA928CBF6BF}">
      <dsp:nvSpPr>
        <dsp:cNvPr id="0" name=""/>
        <dsp:cNvSpPr/>
      </dsp:nvSpPr>
      <dsp:spPr>
        <a:xfrm>
          <a:off x="7017032" y="1125016"/>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Numeric Metric</a:t>
          </a:r>
        </a:p>
      </dsp:txBody>
      <dsp:txXfrm>
        <a:off x="7045658" y="1153642"/>
        <a:ext cx="1897450" cy="920099"/>
      </dsp:txXfrm>
    </dsp:sp>
    <dsp:sp modelId="{0FEFFBB4-9AE3-4A61-8B14-C0C3C97B6E04}">
      <dsp:nvSpPr>
        <dsp:cNvPr id="0" name=""/>
        <dsp:cNvSpPr/>
      </dsp:nvSpPr>
      <dsp:spPr>
        <a:xfrm rot="1186030">
          <a:off x="3474088" y="2576936"/>
          <a:ext cx="830838" cy="40429"/>
        </a:xfrm>
        <a:custGeom>
          <a:avLst/>
          <a:gdLst/>
          <a:ahLst/>
          <a:cxnLst/>
          <a:rect l="0" t="0" r="0" b="0"/>
          <a:pathLst>
            <a:path>
              <a:moveTo>
                <a:pt x="0" y="20214"/>
              </a:moveTo>
              <a:lnTo>
                <a:pt x="830838" y="2021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68737" y="2576380"/>
        <a:ext cx="41541" cy="41541"/>
      </dsp:txXfrm>
    </dsp:sp>
    <dsp:sp modelId="{48CEFA99-3FD2-4D90-B6CA-5EA31C5A4D5D}">
      <dsp:nvSpPr>
        <dsp:cNvPr id="0" name=""/>
        <dsp:cNvSpPr/>
      </dsp:nvSpPr>
      <dsp:spPr>
        <a:xfrm>
          <a:off x="4280448" y="2248970"/>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Nominal</a:t>
          </a:r>
        </a:p>
      </dsp:txBody>
      <dsp:txXfrm>
        <a:off x="4309074" y="2277596"/>
        <a:ext cx="1897450" cy="920099"/>
      </dsp:txXfrm>
    </dsp:sp>
    <dsp:sp modelId="{B0F817BE-3A81-4E55-B18D-265F5612F86A}">
      <dsp:nvSpPr>
        <dsp:cNvPr id="0" name=""/>
        <dsp:cNvSpPr/>
      </dsp:nvSpPr>
      <dsp:spPr>
        <a:xfrm>
          <a:off x="6235151" y="2717431"/>
          <a:ext cx="781881" cy="40429"/>
        </a:xfrm>
        <a:custGeom>
          <a:avLst/>
          <a:gdLst/>
          <a:ahLst/>
          <a:cxnLst/>
          <a:rect l="0" t="0" r="0" b="0"/>
          <a:pathLst>
            <a:path>
              <a:moveTo>
                <a:pt x="0" y="20214"/>
              </a:moveTo>
              <a:lnTo>
                <a:pt x="781881" y="202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6544" y="2718098"/>
        <a:ext cx="39094" cy="39094"/>
      </dsp:txXfrm>
    </dsp:sp>
    <dsp:sp modelId="{31E1E056-DF56-4304-8338-1B97F1F0D91F}">
      <dsp:nvSpPr>
        <dsp:cNvPr id="0" name=""/>
        <dsp:cNvSpPr/>
      </dsp:nvSpPr>
      <dsp:spPr>
        <a:xfrm>
          <a:off x="7017032" y="2248970"/>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Numeric Metric</a:t>
          </a:r>
        </a:p>
      </dsp:txBody>
      <dsp:txXfrm>
        <a:off x="7045658" y="2277596"/>
        <a:ext cx="1897450" cy="920099"/>
      </dsp:txXfrm>
    </dsp:sp>
    <dsp:sp modelId="{A6C507FE-CE5E-445F-983C-B8BCB745B8BF}">
      <dsp:nvSpPr>
        <dsp:cNvPr id="0" name=""/>
        <dsp:cNvSpPr/>
      </dsp:nvSpPr>
      <dsp:spPr>
        <a:xfrm rot="3654187">
          <a:off x="3085580" y="3138913"/>
          <a:ext cx="1607856" cy="40429"/>
        </a:xfrm>
        <a:custGeom>
          <a:avLst/>
          <a:gdLst/>
          <a:ahLst/>
          <a:cxnLst/>
          <a:rect l="0" t="0" r="0" b="0"/>
          <a:pathLst>
            <a:path>
              <a:moveTo>
                <a:pt x="0" y="20214"/>
              </a:moveTo>
              <a:lnTo>
                <a:pt x="1607856" y="2021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9311" y="3118932"/>
        <a:ext cx="80392" cy="80392"/>
      </dsp:txXfrm>
    </dsp:sp>
    <dsp:sp modelId="{4CD76F0D-5493-4B7F-BB31-CE2442C6D784}">
      <dsp:nvSpPr>
        <dsp:cNvPr id="0" name=""/>
        <dsp:cNvSpPr/>
      </dsp:nvSpPr>
      <dsp:spPr>
        <a:xfrm>
          <a:off x="4280448" y="3372924"/>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Interval</a:t>
          </a:r>
        </a:p>
      </dsp:txBody>
      <dsp:txXfrm>
        <a:off x="4309074" y="3401550"/>
        <a:ext cx="1897450" cy="920099"/>
      </dsp:txXfrm>
    </dsp:sp>
    <dsp:sp modelId="{C19963B6-0E1C-44D7-8126-FB54C2E6DDB4}">
      <dsp:nvSpPr>
        <dsp:cNvPr id="0" name=""/>
        <dsp:cNvSpPr/>
      </dsp:nvSpPr>
      <dsp:spPr>
        <a:xfrm>
          <a:off x="6235151" y="3841385"/>
          <a:ext cx="781881" cy="40429"/>
        </a:xfrm>
        <a:custGeom>
          <a:avLst/>
          <a:gdLst/>
          <a:ahLst/>
          <a:cxnLst/>
          <a:rect l="0" t="0" r="0" b="0"/>
          <a:pathLst>
            <a:path>
              <a:moveTo>
                <a:pt x="0" y="20214"/>
              </a:moveTo>
              <a:lnTo>
                <a:pt x="781881" y="202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6544" y="3842052"/>
        <a:ext cx="39094" cy="39094"/>
      </dsp:txXfrm>
    </dsp:sp>
    <dsp:sp modelId="{360358D3-0AC0-49FB-948C-6FA56D2EF70A}">
      <dsp:nvSpPr>
        <dsp:cNvPr id="0" name=""/>
        <dsp:cNvSpPr/>
      </dsp:nvSpPr>
      <dsp:spPr>
        <a:xfrm>
          <a:off x="7017032" y="3372924"/>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Numeric Metric</a:t>
          </a:r>
        </a:p>
      </dsp:txBody>
      <dsp:txXfrm>
        <a:off x="7045658" y="3401550"/>
        <a:ext cx="1897450" cy="9200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7FD93-0C42-450B-9175-583D4BBFD754}">
      <dsp:nvSpPr>
        <dsp:cNvPr id="0" name=""/>
        <dsp:cNvSpPr/>
      </dsp:nvSpPr>
      <dsp:spPr>
        <a:xfrm>
          <a:off x="0" y="2772363"/>
          <a:ext cx="10515600" cy="1578974"/>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We aim to reduce the RASE or the relative error, but not all the way to zero.</a:t>
          </a:r>
        </a:p>
        <a:p>
          <a:pPr marL="0" lvl="0" indent="0" algn="ctr" defTabSz="977900">
            <a:lnSpc>
              <a:spcPct val="90000"/>
            </a:lnSpc>
            <a:spcBef>
              <a:spcPct val="0"/>
            </a:spcBef>
            <a:spcAft>
              <a:spcPct val="35000"/>
            </a:spcAft>
            <a:buNone/>
          </a:pPr>
          <a:r>
            <a:rPr lang="en-US" sz="2200" kern="1200" dirty="0"/>
            <a:t>If the RASE or the relative error is 0, then </a:t>
          </a:r>
          <a14:m xmlns:a14="http://schemas.microsoft.com/office/drawing/2010/main">
            <m:oMath xmlns:m="http://schemas.openxmlformats.org/officeDocument/2006/math">
              <m:sSub>
                <m:sSubPr>
                  <m:ctrlPr>
                    <a:rPr lang="en-US" sz="2200" i="1" kern="1200">
                      <a:latin typeface="Cambria Math" panose="02040503050406030204" pitchFamily="18" charset="0"/>
                    </a:rPr>
                  </m:ctrlPr>
                </m:sSubPr>
                <m:e>
                  <m:r>
                    <a:rPr lang="en-US" sz="2200" i="1" kern="1200">
                      <a:latin typeface="Cambria Math" panose="02040503050406030204" pitchFamily="18" charset="0"/>
                    </a:rPr>
                    <m:t>𝑦</m:t>
                  </m:r>
                </m:e>
                <m:sub>
                  <m:r>
                    <a:rPr lang="en-US" sz="2200" i="1" kern="1200">
                      <a:latin typeface="Cambria Math" panose="02040503050406030204" pitchFamily="18" charset="0"/>
                    </a:rPr>
                    <m:t>𝑖</m:t>
                  </m:r>
                </m:sub>
              </m:sSub>
              <m:r>
                <a:rPr lang="en-US" sz="2200" b="0" i="1" kern="1200" smtClean="0">
                  <a:latin typeface="Cambria Math" panose="02040503050406030204" pitchFamily="18" charset="0"/>
                </a:rPr>
                <m:t>=</m:t>
              </m:r>
              <m:sSub>
                <m:sSubPr>
                  <m:ctrlPr>
                    <a:rPr lang="en-US" sz="2200" i="1" kern="1200">
                      <a:latin typeface="Cambria Math" panose="02040503050406030204" pitchFamily="18" charset="0"/>
                    </a:rPr>
                  </m:ctrlPr>
                </m:sSubPr>
                <m:e>
                  <m:acc>
                    <m:accPr>
                      <m:chr m:val="̂"/>
                      <m:ctrlPr>
                        <a:rPr lang="en-US" sz="2200" i="1" kern="1200">
                          <a:latin typeface="Cambria Math" panose="02040503050406030204" pitchFamily="18" charset="0"/>
                        </a:rPr>
                      </m:ctrlPr>
                    </m:accPr>
                    <m:e>
                      <m:r>
                        <a:rPr lang="en-US" sz="2200" i="1" kern="1200">
                          <a:latin typeface="Cambria Math" panose="02040503050406030204" pitchFamily="18" charset="0"/>
                        </a:rPr>
                        <m:t>𝑦</m:t>
                      </m:r>
                    </m:e>
                  </m:acc>
                </m:e>
                <m:sub>
                  <m:r>
                    <a:rPr lang="en-US" sz="2200" i="1" kern="1200">
                      <a:latin typeface="Cambria Math" panose="02040503050406030204" pitchFamily="18" charset="0"/>
                    </a:rPr>
                    <m:t>𝑖</m:t>
                  </m:r>
                </m:sub>
              </m:sSub>
            </m:oMath>
          </a14:m>
          <a:r>
            <a:rPr lang="en-US" sz="2200" kern="1200" dirty="0"/>
            <a:t> and the model has been overfitted.</a:t>
          </a:r>
        </a:p>
        <a:p>
          <a:pPr marL="0" lvl="0" indent="0" algn="ctr" defTabSz="977900">
            <a:lnSpc>
              <a:spcPct val="90000"/>
            </a:lnSpc>
            <a:spcBef>
              <a:spcPct val="0"/>
            </a:spcBef>
            <a:spcAft>
              <a:spcPct val="35000"/>
            </a:spcAft>
            <a:buNone/>
          </a:pPr>
          <a:r>
            <a:rPr lang="en-US" sz="2200" kern="1200" dirty="0"/>
            <a:t>If the relative error is 1, then predicted target value is practically same as observed mean.</a:t>
          </a:r>
        </a:p>
      </dsp:txBody>
      <dsp:txXfrm>
        <a:off x="0" y="2772363"/>
        <a:ext cx="10515600" cy="1578974"/>
      </dsp:txXfrm>
    </dsp:sp>
    <dsp:sp modelId="{DF893B28-A5A0-4F0F-A806-1F79665F5EC6}">
      <dsp:nvSpPr>
        <dsp:cNvPr id="0" name=""/>
        <dsp:cNvSpPr/>
      </dsp:nvSpPr>
      <dsp:spPr>
        <a:xfrm>
          <a:off x="0" y="0"/>
          <a:ext cx="5257799" cy="2741342"/>
        </a:xfrm>
        <a:prstGeom prst="rect">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mj-lt"/>
            <a:buNone/>
          </a:pPr>
          <a:r>
            <a:rPr lang="en-US" sz="2600" kern="1200" dirty="0"/>
            <a:t>Root Average Squared Error (RASE)</a:t>
          </a:r>
          <a:br>
            <a:rPr lang="en-US" sz="2600" kern="1200" dirty="0"/>
          </a:br>
          <a:r>
            <a:rPr lang="en-US" sz="2600" kern="1200" dirty="0"/>
            <a:t>= </a:t>
          </a:r>
          <a14:m xmlns:a14="http://schemas.microsoft.com/office/drawing/2010/main">
            <m:oMath xmlns:m="http://schemas.openxmlformats.org/officeDocument/2006/math">
              <m:rad>
                <m:radPr>
                  <m:degHide m:val="on"/>
                  <m:ctrlPr>
                    <a:rPr lang="en-US" sz="2600" i="1" kern="1200" smtClean="0">
                      <a:latin typeface="Cambria Math" panose="02040503050406030204" pitchFamily="18" charset="0"/>
                    </a:rPr>
                  </m:ctrlPr>
                </m:radPr>
                <m:deg/>
                <m:e>
                  <m:f>
                    <m:fPr>
                      <m:ctrlPr>
                        <a:rPr lang="en-US" sz="2600" i="1" kern="1200" smtClean="0">
                          <a:latin typeface="Cambria Math" panose="02040503050406030204" pitchFamily="18" charset="0"/>
                        </a:rPr>
                      </m:ctrlPr>
                    </m:fPr>
                    <m:num>
                      <m:r>
                        <a:rPr lang="en-US" sz="2600" b="0" i="1" kern="1200" smtClean="0">
                          <a:latin typeface="Cambria Math" panose="02040503050406030204" pitchFamily="18" charset="0"/>
                        </a:rPr>
                        <m:t>1</m:t>
                      </m:r>
                    </m:num>
                    <m:den>
                      <m:r>
                        <a:rPr lang="en-US" sz="2600" b="0" i="1" kern="1200" smtClean="0">
                          <a:latin typeface="Cambria Math" panose="02040503050406030204" pitchFamily="18" charset="0"/>
                        </a:rPr>
                        <m:t>𝑛</m:t>
                      </m:r>
                    </m:den>
                  </m:f>
                  <m:nary>
                    <m:naryPr>
                      <m:chr m:val="∑"/>
                      <m:ctrlPr>
                        <a:rPr lang="en-US" sz="2600" i="1" kern="1200">
                          <a:latin typeface="Cambria Math" panose="02040503050406030204" pitchFamily="18" charset="0"/>
                        </a:rPr>
                      </m:ctrlPr>
                    </m:naryPr>
                    <m:sub>
                      <m:r>
                        <m:rPr>
                          <m:brk m:alnAt="23"/>
                        </m:rPr>
                        <a:rPr lang="en-US" sz="2600" i="1" kern="1200">
                          <a:latin typeface="Cambria Math" panose="02040503050406030204" pitchFamily="18" charset="0"/>
                        </a:rPr>
                        <m:t>𝑖</m:t>
                      </m:r>
                      <m:r>
                        <a:rPr lang="en-US" sz="2600" i="1" kern="1200">
                          <a:latin typeface="Cambria Math" panose="02040503050406030204" pitchFamily="18" charset="0"/>
                        </a:rPr>
                        <m:t>=1</m:t>
                      </m:r>
                    </m:sub>
                    <m:sup>
                      <m:r>
                        <a:rPr lang="en-US" sz="2600" i="1" kern="1200">
                          <a:latin typeface="Cambria Math" panose="02040503050406030204" pitchFamily="18" charset="0"/>
                        </a:rPr>
                        <m:t>𝑛</m:t>
                      </m:r>
                    </m:sup>
                    <m:e>
                      <m:sSup>
                        <m:sSupPr>
                          <m:ctrlPr>
                            <a:rPr lang="en-US" sz="2600" i="1" kern="1200">
                              <a:latin typeface="Cambria Math" panose="02040503050406030204" pitchFamily="18" charset="0"/>
                            </a:rPr>
                          </m:ctrlPr>
                        </m:sSupPr>
                        <m:e>
                          <m:d>
                            <m:dPr>
                              <m:ctrlPr>
                                <a:rPr lang="en-US" sz="2600" i="1" kern="1200">
                                  <a:latin typeface="Cambria Math" panose="02040503050406030204" pitchFamily="18" charset="0"/>
                                </a:rPr>
                              </m:ctrlPr>
                            </m:dPr>
                            <m:e>
                              <m:sSub>
                                <m:sSubPr>
                                  <m:ctrlPr>
                                    <a:rPr lang="en-US" sz="2600" i="1" kern="1200" smtClean="0">
                                      <a:latin typeface="Cambria Math" panose="02040503050406030204" pitchFamily="18" charset="0"/>
                                    </a:rPr>
                                  </m:ctrlPr>
                                </m:sSubPr>
                                <m:e>
                                  <m:r>
                                    <a:rPr lang="en-US" sz="2600" b="0" i="1" kern="1200" smtClean="0">
                                      <a:latin typeface="Cambria Math" panose="02040503050406030204" pitchFamily="18" charset="0"/>
                                    </a:rPr>
                                    <m:t>𝑦</m:t>
                                  </m:r>
                                </m:e>
                                <m:sub>
                                  <m:r>
                                    <a:rPr lang="en-US" sz="2600" b="0" i="1" kern="1200" smtClean="0">
                                      <a:latin typeface="Cambria Math" panose="02040503050406030204" pitchFamily="18" charset="0"/>
                                    </a:rPr>
                                    <m:t>𝑖</m:t>
                                  </m:r>
                                </m:sub>
                              </m:sSub>
                              <m:r>
                                <a:rPr lang="en-US" sz="2600" b="0" i="1" kern="1200" smtClean="0">
                                  <a:latin typeface="Cambria Math" panose="02040503050406030204" pitchFamily="18" charset="0"/>
                                </a:rPr>
                                <m:t>−</m:t>
                              </m:r>
                              <m:sSub>
                                <m:sSubPr>
                                  <m:ctrlPr>
                                    <a:rPr lang="en-US" sz="2600" b="0" i="1" kern="1200" smtClean="0">
                                      <a:latin typeface="Cambria Math" panose="02040503050406030204" pitchFamily="18" charset="0"/>
                                    </a:rPr>
                                  </m:ctrlPr>
                                </m:sSubPr>
                                <m:e>
                                  <m:acc>
                                    <m:accPr>
                                      <m:chr m:val="̂"/>
                                      <m:ctrlPr>
                                        <a:rPr lang="en-US" sz="2600" b="0" i="1" kern="1200" smtClean="0">
                                          <a:latin typeface="Cambria Math" panose="02040503050406030204" pitchFamily="18" charset="0"/>
                                        </a:rPr>
                                      </m:ctrlPr>
                                    </m:accPr>
                                    <m:e>
                                      <m:r>
                                        <a:rPr lang="en-US" sz="2600" b="0" i="1" kern="1200" smtClean="0">
                                          <a:latin typeface="Cambria Math" panose="02040503050406030204" pitchFamily="18" charset="0"/>
                                        </a:rPr>
                                        <m:t>𝑦</m:t>
                                      </m:r>
                                    </m:e>
                                  </m:acc>
                                </m:e>
                                <m:sub>
                                  <m:r>
                                    <a:rPr lang="en-US" sz="2600" b="0" i="1" kern="1200" smtClean="0">
                                      <a:latin typeface="Cambria Math" panose="02040503050406030204" pitchFamily="18" charset="0"/>
                                    </a:rPr>
                                    <m:t>𝑖</m:t>
                                  </m:r>
                                </m:sub>
                              </m:sSub>
                            </m:e>
                          </m:d>
                        </m:e>
                        <m:sup>
                          <m:r>
                            <a:rPr lang="en-US" sz="2600" i="1" kern="1200">
                              <a:latin typeface="Cambria Math" panose="02040503050406030204" pitchFamily="18" charset="0"/>
                            </a:rPr>
                            <m:t>2</m:t>
                          </m:r>
                        </m:sup>
                      </m:sSup>
                    </m:e>
                  </m:nary>
                </m:e>
              </m:rad>
            </m:oMath>
          </a14:m>
          <a:endParaRPr lang="en-US" sz="2600" kern="1200" dirty="0"/>
        </a:p>
        <a:p>
          <a:pPr marL="0" lvl="0" indent="0" algn="ctr" defTabSz="1155700">
            <a:lnSpc>
              <a:spcPct val="90000"/>
            </a:lnSpc>
            <a:spcBef>
              <a:spcPct val="0"/>
            </a:spcBef>
            <a:spcAft>
              <a:spcPct val="35000"/>
            </a:spcAft>
            <a:buFont typeface="+mj-lt"/>
            <a:buNone/>
          </a:pPr>
          <a14:m xmlns:a14="http://schemas.microsoft.com/office/drawing/2010/main">
            <m:oMath xmlns:m="http://schemas.openxmlformats.org/officeDocument/2006/math">
              <m:sSub>
                <m:sSubPr>
                  <m:ctrlPr>
                    <a:rPr lang="en-US" sz="2600" i="1" kern="1200">
                      <a:latin typeface="Cambria Math" panose="02040503050406030204" pitchFamily="18" charset="0"/>
                    </a:rPr>
                  </m:ctrlPr>
                </m:sSubPr>
                <m:e>
                  <m:r>
                    <a:rPr lang="en-US" sz="2600" i="1" kern="1200">
                      <a:latin typeface="Cambria Math" panose="02040503050406030204" pitchFamily="18" charset="0"/>
                    </a:rPr>
                    <m:t>𝑦</m:t>
                  </m:r>
                </m:e>
                <m:sub>
                  <m:r>
                    <a:rPr lang="en-US" sz="2600" i="1" kern="1200">
                      <a:latin typeface="Cambria Math" panose="02040503050406030204" pitchFamily="18" charset="0"/>
                    </a:rPr>
                    <m:t>𝑖</m:t>
                  </m:r>
                </m:sub>
              </m:sSub>
            </m:oMath>
          </a14:m>
          <a:r>
            <a:rPr lang="en-US" sz="2600" kern="1200" dirty="0"/>
            <a:t> is the observed target value</a:t>
          </a:r>
          <a:br>
            <a:rPr lang="en-US" sz="2600" kern="1200" dirty="0"/>
          </a:br>
          <a14:m xmlns:a14="http://schemas.microsoft.com/office/drawing/2010/main">
            <m:oMath xmlns:m="http://schemas.openxmlformats.org/officeDocument/2006/math">
              <m:sSub>
                <m:sSubPr>
                  <m:ctrlPr>
                    <a:rPr lang="en-US" sz="2600" i="1" kern="1200">
                      <a:latin typeface="Cambria Math" panose="02040503050406030204" pitchFamily="18" charset="0"/>
                    </a:rPr>
                  </m:ctrlPr>
                </m:sSubPr>
                <m:e>
                  <m:acc>
                    <m:accPr>
                      <m:chr m:val="̂"/>
                      <m:ctrlPr>
                        <a:rPr lang="en-US" sz="2600" i="1" kern="1200">
                          <a:latin typeface="Cambria Math" panose="02040503050406030204" pitchFamily="18" charset="0"/>
                        </a:rPr>
                      </m:ctrlPr>
                    </m:accPr>
                    <m:e>
                      <m:r>
                        <a:rPr lang="en-US" sz="2600" i="1" kern="1200">
                          <a:latin typeface="Cambria Math" panose="02040503050406030204" pitchFamily="18" charset="0"/>
                        </a:rPr>
                        <m:t>𝑦</m:t>
                      </m:r>
                    </m:e>
                  </m:acc>
                </m:e>
                <m:sub>
                  <m:r>
                    <a:rPr lang="en-US" sz="2600" i="1" kern="1200">
                      <a:latin typeface="Cambria Math" panose="02040503050406030204" pitchFamily="18" charset="0"/>
                    </a:rPr>
                    <m:t>𝑖</m:t>
                  </m:r>
                </m:sub>
              </m:sSub>
            </m:oMath>
          </a14:m>
          <a:r>
            <a:rPr lang="en-US" sz="2600" kern="1200" dirty="0"/>
            <a:t> is the predicted target value</a:t>
          </a:r>
          <a:br>
            <a:rPr lang="en-US" sz="2600" kern="1200" dirty="0"/>
          </a:br>
          <a14:m xmlns:a14="http://schemas.microsoft.com/office/drawing/2010/main">
            <m:oMath xmlns:m="http://schemas.openxmlformats.org/officeDocument/2006/math">
              <m:r>
                <a:rPr lang="en-US" sz="2600" i="1" kern="1200">
                  <a:latin typeface="Cambria Math" panose="02040503050406030204" pitchFamily="18" charset="0"/>
                </a:rPr>
                <m:t>𝑛</m:t>
              </m:r>
            </m:oMath>
          </a14:m>
          <a:r>
            <a:rPr lang="en-US" sz="2600" kern="1200" dirty="0"/>
            <a:t> is the number of observations</a:t>
          </a:r>
        </a:p>
      </dsp:txBody>
      <dsp:txXfrm>
        <a:off x="0" y="0"/>
        <a:ext cx="5257799" cy="2741342"/>
      </dsp:txXfrm>
    </dsp:sp>
    <dsp:sp modelId="{1AA9D856-EE12-4C0E-B413-ABC2BB1F19C7}">
      <dsp:nvSpPr>
        <dsp:cNvPr id="0" name=""/>
        <dsp:cNvSpPr/>
      </dsp:nvSpPr>
      <dsp:spPr>
        <a:xfrm>
          <a:off x="5257800" y="8449"/>
          <a:ext cx="5257799" cy="2741342"/>
        </a:xfrm>
        <a:prstGeom prst="rect">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mj-lt"/>
            <a:buNone/>
          </a:pPr>
          <a:r>
            <a:rPr lang="en-US" sz="2600" kern="1200" dirty="0"/>
            <a:t>Relative Error = </a:t>
          </a:r>
          <a14:m xmlns:a14="http://schemas.microsoft.com/office/drawing/2010/main">
            <m:oMath xmlns:m="http://schemas.openxmlformats.org/officeDocument/2006/math">
              <m:f>
                <m:fPr>
                  <m:ctrlPr>
                    <a:rPr lang="en-US" sz="2600" i="1" kern="1200" smtClean="0">
                      <a:latin typeface="Cambria Math" panose="02040503050406030204" pitchFamily="18" charset="0"/>
                    </a:rPr>
                  </m:ctrlPr>
                </m:fPr>
                <m:num>
                  <m:nary>
                    <m:naryPr>
                      <m:chr m:val="∑"/>
                      <m:ctrlPr>
                        <a:rPr lang="en-US" sz="2600" i="1" kern="1200">
                          <a:latin typeface="Cambria Math" panose="02040503050406030204" pitchFamily="18" charset="0"/>
                        </a:rPr>
                      </m:ctrlPr>
                    </m:naryPr>
                    <m:sub>
                      <m:r>
                        <m:rPr>
                          <m:brk m:alnAt="23"/>
                        </m:rPr>
                        <a:rPr lang="en-US" sz="2600" i="1" kern="1200">
                          <a:latin typeface="Cambria Math" panose="02040503050406030204" pitchFamily="18" charset="0"/>
                        </a:rPr>
                        <m:t>𝑖</m:t>
                      </m:r>
                      <m:r>
                        <a:rPr lang="en-US" sz="2600" i="1" kern="1200">
                          <a:latin typeface="Cambria Math" panose="02040503050406030204" pitchFamily="18" charset="0"/>
                        </a:rPr>
                        <m:t>=1</m:t>
                      </m:r>
                    </m:sub>
                    <m:sup>
                      <m:r>
                        <a:rPr lang="en-US" sz="2600" i="1" kern="1200">
                          <a:latin typeface="Cambria Math" panose="02040503050406030204" pitchFamily="18" charset="0"/>
                        </a:rPr>
                        <m:t>𝑛</m:t>
                      </m:r>
                    </m:sup>
                    <m:e>
                      <m:sSup>
                        <m:sSupPr>
                          <m:ctrlPr>
                            <a:rPr lang="en-US" sz="2600" i="1" kern="1200">
                              <a:latin typeface="Cambria Math" panose="02040503050406030204" pitchFamily="18" charset="0"/>
                            </a:rPr>
                          </m:ctrlPr>
                        </m:sSupPr>
                        <m:e>
                          <m:d>
                            <m:dPr>
                              <m:ctrlPr>
                                <a:rPr lang="en-US" sz="2600" i="1" kern="1200">
                                  <a:latin typeface="Cambria Math" panose="02040503050406030204" pitchFamily="18" charset="0"/>
                                </a:rPr>
                              </m:ctrlPr>
                            </m:dPr>
                            <m:e>
                              <m:sSub>
                                <m:sSubPr>
                                  <m:ctrlPr>
                                    <a:rPr lang="en-US" sz="2600" i="1" kern="1200">
                                      <a:latin typeface="Cambria Math" panose="02040503050406030204" pitchFamily="18" charset="0"/>
                                    </a:rPr>
                                  </m:ctrlPr>
                                </m:sSubPr>
                                <m:e>
                                  <m:r>
                                    <a:rPr lang="en-US" sz="2600" i="1" kern="1200">
                                      <a:latin typeface="Cambria Math" panose="02040503050406030204" pitchFamily="18" charset="0"/>
                                    </a:rPr>
                                    <m:t>𝑦</m:t>
                                  </m:r>
                                </m:e>
                                <m:sub>
                                  <m:r>
                                    <a:rPr lang="en-US" sz="2600" i="1" kern="1200">
                                      <a:latin typeface="Cambria Math" panose="02040503050406030204" pitchFamily="18" charset="0"/>
                                    </a:rPr>
                                    <m:t>𝑖</m:t>
                                  </m:r>
                                </m:sub>
                              </m:sSub>
                              <m:r>
                                <a:rPr lang="en-US" sz="2600" i="1" kern="1200">
                                  <a:latin typeface="Cambria Math" panose="02040503050406030204" pitchFamily="18" charset="0"/>
                                </a:rPr>
                                <m:t>−</m:t>
                              </m:r>
                              <m:sSub>
                                <m:sSubPr>
                                  <m:ctrlPr>
                                    <a:rPr lang="en-US" sz="2600" i="1" kern="1200">
                                      <a:latin typeface="Cambria Math" panose="02040503050406030204" pitchFamily="18" charset="0"/>
                                    </a:rPr>
                                  </m:ctrlPr>
                                </m:sSubPr>
                                <m:e>
                                  <m:acc>
                                    <m:accPr>
                                      <m:chr m:val="̂"/>
                                      <m:ctrlPr>
                                        <a:rPr lang="en-US" sz="2600" i="1" kern="1200">
                                          <a:latin typeface="Cambria Math" panose="02040503050406030204" pitchFamily="18" charset="0"/>
                                        </a:rPr>
                                      </m:ctrlPr>
                                    </m:accPr>
                                    <m:e>
                                      <m:r>
                                        <a:rPr lang="en-US" sz="2600" i="1" kern="1200">
                                          <a:latin typeface="Cambria Math" panose="02040503050406030204" pitchFamily="18" charset="0"/>
                                        </a:rPr>
                                        <m:t>𝑦</m:t>
                                      </m:r>
                                    </m:e>
                                  </m:acc>
                                </m:e>
                                <m:sub>
                                  <m:r>
                                    <a:rPr lang="en-US" sz="2600" i="1" kern="1200">
                                      <a:latin typeface="Cambria Math" panose="02040503050406030204" pitchFamily="18" charset="0"/>
                                    </a:rPr>
                                    <m:t>𝑖</m:t>
                                  </m:r>
                                </m:sub>
                              </m:sSub>
                            </m:e>
                          </m:d>
                        </m:e>
                        <m:sup>
                          <m:r>
                            <a:rPr lang="en-US" sz="2600" i="1" kern="1200">
                              <a:latin typeface="Cambria Math" panose="02040503050406030204" pitchFamily="18" charset="0"/>
                            </a:rPr>
                            <m:t>2</m:t>
                          </m:r>
                        </m:sup>
                      </m:sSup>
                    </m:e>
                  </m:nary>
                </m:num>
                <m:den>
                  <m:nary>
                    <m:naryPr>
                      <m:chr m:val="∑"/>
                      <m:ctrlPr>
                        <a:rPr lang="en-US" sz="2600" i="1" kern="1200">
                          <a:latin typeface="Cambria Math" panose="02040503050406030204" pitchFamily="18" charset="0"/>
                        </a:rPr>
                      </m:ctrlPr>
                    </m:naryPr>
                    <m:sub>
                      <m:r>
                        <m:rPr>
                          <m:brk m:alnAt="23"/>
                        </m:rPr>
                        <a:rPr lang="en-US" sz="2600" i="1" kern="1200">
                          <a:latin typeface="Cambria Math" panose="02040503050406030204" pitchFamily="18" charset="0"/>
                        </a:rPr>
                        <m:t>𝑖</m:t>
                      </m:r>
                      <m:r>
                        <a:rPr lang="en-US" sz="2600" i="1" kern="1200">
                          <a:latin typeface="Cambria Math" panose="02040503050406030204" pitchFamily="18" charset="0"/>
                        </a:rPr>
                        <m:t>=1</m:t>
                      </m:r>
                    </m:sub>
                    <m:sup>
                      <m:r>
                        <a:rPr lang="en-US" sz="2600" i="1" kern="1200">
                          <a:latin typeface="Cambria Math" panose="02040503050406030204" pitchFamily="18" charset="0"/>
                        </a:rPr>
                        <m:t>𝑛</m:t>
                      </m:r>
                    </m:sup>
                    <m:e>
                      <m:sSup>
                        <m:sSupPr>
                          <m:ctrlPr>
                            <a:rPr lang="en-US" sz="2600" i="1" kern="1200">
                              <a:latin typeface="Cambria Math" panose="02040503050406030204" pitchFamily="18" charset="0"/>
                            </a:rPr>
                          </m:ctrlPr>
                        </m:sSupPr>
                        <m:e>
                          <m:d>
                            <m:dPr>
                              <m:ctrlPr>
                                <a:rPr lang="en-US" sz="2600" i="1" kern="1200">
                                  <a:latin typeface="Cambria Math" panose="02040503050406030204" pitchFamily="18" charset="0"/>
                                </a:rPr>
                              </m:ctrlPr>
                            </m:dPr>
                            <m:e>
                              <m:sSub>
                                <m:sSubPr>
                                  <m:ctrlPr>
                                    <a:rPr lang="en-US" sz="2600" i="1" kern="1200">
                                      <a:latin typeface="Cambria Math" panose="02040503050406030204" pitchFamily="18" charset="0"/>
                                    </a:rPr>
                                  </m:ctrlPr>
                                </m:sSubPr>
                                <m:e>
                                  <m:r>
                                    <a:rPr lang="en-US" sz="2600" i="1" kern="1200">
                                      <a:latin typeface="Cambria Math" panose="02040503050406030204" pitchFamily="18" charset="0"/>
                                    </a:rPr>
                                    <m:t>𝑦</m:t>
                                  </m:r>
                                </m:e>
                                <m:sub>
                                  <m:r>
                                    <a:rPr lang="en-US" sz="2600" i="1" kern="1200">
                                      <a:latin typeface="Cambria Math" panose="02040503050406030204" pitchFamily="18" charset="0"/>
                                    </a:rPr>
                                    <m:t>𝑖</m:t>
                                  </m:r>
                                </m:sub>
                              </m:sSub>
                              <m:r>
                                <a:rPr lang="en-US" sz="2600" i="1" kern="1200">
                                  <a:latin typeface="Cambria Math" panose="02040503050406030204" pitchFamily="18" charset="0"/>
                                </a:rPr>
                                <m:t>−</m:t>
                              </m:r>
                              <m:acc>
                                <m:accPr>
                                  <m:chr m:val="̅"/>
                                  <m:ctrlPr>
                                    <a:rPr lang="en-US" sz="2600" i="1" kern="1200" smtClean="0">
                                      <a:latin typeface="Cambria Math" panose="02040503050406030204" pitchFamily="18" charset="0"/>
                                    </a:rPr>
                                  </m:ctrlPr>
                                </m:accPr>
                                <m:e>
                                  <m:r>
                                    <a:rPr lang="en-US" sz="2600" b="0" i="1" kern="1200" smtClean="0">
                                      <a:latin typeface="Cambria Math" panose="02040503050406030204" pitchFamily="18" charset="0"/>
                                    </a:rPr>
                                    <m:t>𝑦</m:t>
                                  </m:r>
                                </m:e>
                              </m:acc>
                            </m:e>
                          </m:d>
                        </m:e>
                        <m:sup>
                          <m:r>
                            <a:rPr lang="en-US" sz="2600" i="1" kern="1200">
                              <a:latin typeface="Cambria Math" panose="02040503050406030204" pitchFamily="18" charset="0"/>
                            </a:rPr>
                            <m:t>2</m:t>
                          </m:r>
                        </m:sup>
                      </m:sSup>
                    </m:e>
                  </m:nary>
                </m:den>
              </m:f>
            </m:oMath>
          </a14:m>
          <a:r>
            <a:rPr lang="en-US" sz="2600" kern="1200" dirty="0"/>
            <a:t> </a:t>
          </a:r>
          <a:br>
            <a:rPr lang="en-US" sz="2600" kern="1200" dirty="0"/>
          </a:br>
          <a:endParaRPr lang="en-US" sz="2600" i="1" kern="1200" dirty="0">
            <a:latin typeface="Cambria Math" panose="02040503050406030204" pitchFamily="18" charset="0"/>
          </a:endParaRPr>
        </a:p>
        <a:p>
          <a:pPr marL="0" lvl="0" indent="0" algn="ctr" defTabSz="1155700">
            <a:lnSpc>
              <a:spcPct val="90000"/>
            </a:lnSpc>
            <a:spcBef>
              <a:spcPct val="0"/>
            </a:spcBef>
            <a:spcAft>
              <a:spcPct val="35000"/>
            </a:spcAft>
            <a:buFont typeface="+mj-lt"/>
            <a:buNone/>
          </a:pPr>
          <a14:m xmlns:a14="http://schemas.microsoft.com/office/drawing/2010/main">
            <m:oMath xmlns:m="http://schemas.openxmlformats.org/officeDocument/2006/math">
              <m:acc>
                <m:accPr>
                  <m:chr m:val="̅"/>
                  <m:ctrlPr>
                    <a:rPr lang="en-US" sz="2600" i="1" kern="1200">
                      <a:latin typeface="Cambria Math" panose="02040503050406030204" pitchFamily="18" charset="0"/>
                    </a:rPr>
                  </m:ctrlPr>
                </m:accPr>
                <m:e>
                  <m:r>
                    <a:rPr lang="en-US" sz="2600" i="1" kern="1200">
                      <a:latin typeface="Cambria Math" panose="02040503050406030204" pitchFamily="18" charset="0"/>
                    </a:rPr>
                    <m:t>𝑦</m:t>
                  </m:r>
                </m:e>
              </m:acc>
            </m:oMath>
          </a14:m>
          <a:r>
            <a:rPr lang="en-US" sz="2600" kern="1200" dirty="0"/>
            <a:t> is the observed target mean</a:t>
          </a:r>
        </a:p>
      </dsp:txBody>
      <dsp:txXfrm>
        <a:off x="5257800" y="8449"/>
        <a:ext cx="5257799" cy="2741342"/>
      </dsp:txXfrm>
    </dsp:sp>
    <dsp:sp modelId="{1A88AA3E-17C2-467B-A18D-51F9A4BD6F10}">
      <dsp:nvSpPr>
        <dsp:cNvPr id="0" name=""/>
        <dsp:cNvSpPr/>
      </dsp:nvSpPr>
      <dsp:spPr>
        <a:xfrm flipV="1">
          <a:off x="0" y="2827611"/>
          <a:ext cx="10515600" cy="55646"/>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2D591-160B-4CF3-AE8F-6D9AECF8EC68}">
      <dsp:nvSpPr>
        <dsp:cNvPr id="0" name=""/>
        <dsp:cNvSpPr/>
      </dsp:nvSpPr>
      <dsp:spPr>
        <a:xfrm>
          <a:off x="2103119" y="0"/>
          <a:ext cx="8412480" cy="95729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Values are labelled Event and Non-Event</a:t>
          </a:r>
        </a:p>
      </dsp:txBody>
      <dsp:txXfrm>
        <a:off x="3182745" y="28038"/>
        <a:ext cx="7304816" cy="901218"/>
      </dsp:txXfrm>
    </dsp:sp>
    <dsp:sp modelId="{822F19DB-F52F-4B34-B489-427BE462E8BF}">
      <dsp:nvSpPr>
        <dsp:cNvPr id="0" name=""/>
        <dsp:cNvSpPr/>
      </dsp:nvSpPr>
      <dsp:spPr>
        <a:xfrm>
          <a:off x="1398574" y="1131347"/>
          <a:ext cx="8412480" cy="95729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classification model produces predicted probability for Event and predicted probability for Non-Event</a:t>
          </a:r>
        </a:p>
      </dsp:txBody>
      <dsp:txXfrm>
        <a:off x="2753399" y="1159385"/>
        <a:ext cx="7029617" cy="901218"/>
      </dsp:txXfrm>
    </dsp:sp>
    <dsp:sp modelId="{9FE738AF-1472-4D91-998E-867DB9020D6B}">
      <dsp:nvSpPr>
        <dsp:cNvPr id="0" name=""/>
        <dsp:cNvSpPr/>
      </dsp:nvSpPr>
      <dsp:spPr>
        <a:xfrm>
          <a:off x="704545" y="2262695"/>
          <a:ext cx="8412480" cy="95729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Observed Target is Non-Event</a:t>
          </a:r>
          <a:br>
            <a:rPr lang="en-US" sz="2300" kern="1200" dirty="0"/>
          </a:br>
          <a:r>
            <a:rPr lang="en-US" sz="2300" kern="1200" dirty="0"/>
            <a:t>Predicted probabilities for Event are: </a:t>
          </a:r>
          <a14:m xmlns:a14="http://schemas.microsoft.com/office/drawing/2010/main">
            <m:oMath xmlns:m="http://schemas.openxmlformats.org/officeDocument/2006/math">
              <m:d>
                <m:dPr>
                  <m:begChr m:val="{"/>
                  <m:endChr m:val="}"/>
                  <m:ctrlPr>
                    <a:rPr lang="en-US" sz="2300" i="1" kern="1200" smtClean="0">
                      <a:latin typeface="Cambria Math" panose="02040503050406030204" pitchFamily="18" charset="0"/>
                    </a:rPr>
                  </m:ctrlPr>
                </m:dPr>
                <m:e>
                  <m:sSub>
                    <m:sSubPr>
                      <m:ctrlPr>
                        <a:rPr lang="en-US" sz="2300" i="1" kern="1200" smtClean="0">
                          <a:latin typeface="Cambria Math" panose="02040503050406030204" pitchFamily="18" charset="0"/>
                        </a:rPr>
                      </m:ctrlPr>
                    </m:sSubPr>
                    <m:e>
                      <m:r>
                        <a:rPr lang="en-US" sz="2300" b="0" i="1" kern="1200" smtClean="0">
                          <a:latin typeface="Cambria Math" panose="02040503050406030204" pitchFamily="18" charset="0"/>
                        </a:rPr>
                        <m:t>𝑝</m:t>
                      </m:r>
                    </m:e>
                    <m:sub>
                      <m:r>
                        <a:rPr lang="en-US" sz="2300" b="0" i="1" kern="1200" smtClean="0">
                          <a:latin typeface="Cambria Math" panose="02040503050406030204" pitchFamily="18" charset="0"/>
                        </a:rPr>
                        <m:t>𝑘</m:t>
                      </m:r>
                      <m:r>
                        <a:rPr lang="en-US" sz="2300" b="0" i="1" kern="1200" smtClean="0">
                          <a:latin typeface="Cambria Math" panose="02040503050406030204" pitchFamily="18" charset="0"/>
                        </a:rPr>
                        <m:t>0</m:t>
                      </m:r>
                    </m:sub>
                  </m:sSub>
                  <m:r>
                    <a:rPr lang="en-US" sz="2300" b="0" i="1" kern="1200" smtClean="0">
                      <a:latin typeface="Cambria Math" panose="02040503050406030204" pitchFamily="18" charset="0"/>
                    </a:rPr>
                    <m:t>:</m:t>
                  </m:r>
                  <m:r>
                    <a:rPr lang="en-US" sz="2300" b="0" i="1" kern="1200" smtClean="0">
                      <a:latin typeface="Cambria Math" panose="02040503050406030204" pitchFamily="18" charset="0"/>
                    </a:rPr>
                    <m:t>𝑘</m:t>
                  </m:r>
                  <m:r>
                    <a:rPr lang="en-US" sz="2300" b="0" i="1" kern="1200" smtClean="0">
                      <a:latin typeface="Cambria Math" panose="02040503050406030204" pitchFamily="18" charset="0"/>
                    </a:rPr>
                    <m:t>=1,…, </m:t>
                  </m:r>
                  <m:sSub>
                    <m:sSubPr>
                      <m:ctrlPr>
                        <a:rPr lang="en-US" sz="2300" b="0" i="1" kern="1200" smtClean="0">
                          <a:latin typeface="Cambria Math" panose="02040503050406030204" pitchFamily="18" charset="0"/>
                        </a:rPr>
                      </m:ctrlPr>
                    </m:sSubPr>
                    <m:e>
                      <m:r>
                        <a:rPr lang="en-US" sz="2300" b="0" i="1" kern="1200" smtClean="0">
                          <a:latin typeface="Cambria Math" panose="02040503050406030204" pitchFamily="18" charset="0"/>
                        </a:rPr>
                        <m:t>𝑛</m:t>
                      </m:r>
                    </m:e>
                    <m:sub>
                      <m:r>
                        <a:rPr lang="en-US" sz="2300" b="0" i="1" kern="1200" smtClean="0">
                          <a:latin typeface="Cambria Math" panose="02040503050406030204" pitchFamily="18" charset="0"/>
                        </a:rPr>
                        <m:t>𝑁𝐸</m:t>
                      </m:r>
                    </m:sub>
                  </m:sSub>
                </m:e>
              </m:d>
            </m:oMath>
          </a14:m>
          <a:endParaRPr lang="en-US" sz="2300" kern="1200" dirty="0"/>
        </a:p>
      </dsp:txBody>
      <dsp:txXfrm>
        <a:off x="2048854" y="2290733"/>
        <a:ext cx="7040133" cy="901218"/>
      </dsp:txXfrm>
    </dsp:sp>
    <dsp:sp modelId="{29F1E0F3-EC31-4B50-8D73-5AFDF13917EB}">
      <dsp:nvSpPr>
        <dsp:cNvPr id="0" name=""/>
        <dsp:cNvSpPr/>
      </dsp:nvSpPr>
      <dsp:spPr>
        <a:xfrm>
          <a:off x="0" y="3394043"/>
          <a:ext cx="8412480" cy="95729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Observed Target is Event</a:t>
          </a:r>
          <a:br>
            <a:rPr lang="en-US" sz="2300" kern="1200" dirty="0"/>
          </a:br>
          <a:r>
            <a:rPr lang="en-US" sz="2300" kern="1200" dirty="0"/>
            <a:t>Predicted probabilities for Event are: </a:t>
          </a:r>
          <a14:m xmlns:a14="http://schemas.microsoft.com/office/drawing/2010/main">
            <m:oMath xmlns:m="http://schemas.openxmlformats.org/officeDocument/2006/math">
              <m:d>
                <m:dPr>
                  <m:begChr m:val="{"/>
                  <m:endChr m:val="}"/>
                  <m:ctrlPr>
                    <a:rPr lang="en-US" sz="2300" i="1" kern="1200">
                      <a:latin typeface="Cambria Math" panose="02040503050406030204" pitchFamily="18" charset="0"/>
                    </a:rPr>
                  </m:ctrlPr>
                </m:dPr>
                <m:e>
                  <m:sSub>
                    <m:sSubPr>
                      <m:ctrlPr>
                        <a:rPr lang="en-US" sz="2300" i="1" kern="1200">
                          <a:latin typeface="Cambria Math" panose="02040503050406030204" pitchFamily="18" charset="0"/>
                        </a:rPr>
                      </m:ctrlPr>
                    </m:sSubPr>
                    <m:e>
                      <m:r>
                        <a:rPr lang="en-US" sz="2300" i="1" kern="1200">
                          <a:latin typeface="Cambria Math" panose="02040503050406030204" pitchFamily="18" charset="0"/>
                        </a:rPr>
                        <m:t>𝑝</m:t>
                      </m:r>
                    </m:e>
                    <m:sub>
                      <m:r>
                        <a:rPr lang="en-US" sz="2300" b="0" i="1" kern="1200" smtClean="0">
                          <a:latin typeface="Cambria Math" panose="02040503050406030204" pitchFamily="18" charset="0"/>
                        </a:rPr>
                        <m:t>𝑙</m:t>
                      </m:r>
                      <m:r>
                        <a:rPr lang="en-US" sz="2300" i="1" kern="1200">
                          <a:latin typeface="Cambria Math" panose="02040503050406030204" pitchFamily="18" charset="0"/>
                        </a:rPr>
                        <m:t>1</m:t>
                      </m:r>
                    </m:sub>
                  </m:sSub>
                  <m:r>
                    <a:rPr lang="en-US" sz="2300" i="1" kern="1200">
                      <a:latin typeface="Cambria Math" panose="02040503050406030204" pitchFamily="18" charset="0"/>
                    </a:rPr>
                    <m:t>:</m:t>
                  </m:r>
                  <m:r>
                    <a:rPr lang="en-US" sz="2300" b="0" i="1" kern="1200" smtClean="0">
                      <a:latin typeface="Cambria Math" panose="02040503050406030204" pitchFamily="18" charset="0"/>
                    </a:rPr>
                    <m:t>𝑙</m:t>
                  </m:r>
                  <m:r>
                    <a:rPr lang="en-US" sz="2300" i="1" kern="1200">
                      <a:latin typeface="Cambria Math" panose="02040503050406030204" pitchFamily="18" charset="0"/>
                    </a:rPr>
                    <m:t>=1,…, </m:t>
                  </m:r>
                  <m:sSub>
                    <m:sSubPr>
                      <m:ctrlPr>
                        <a:rPr lang="en-US" sz="2300" i="1" kern="1200">
                          <a:latin typeface="Cambria Math" panose="02040503050406030204" pitchFamily="18" charset="0"/>
                        </a:rPr>
                      </m:ctrlPr>
                    </m:sSubPr>
                    <m:e>
                      <m:r>
                        <a:rPr lang="en-US" sz="2300" i="1" kern="1200">
                          <a:latin typeface="Cambria Math" panose="02040503050406030204" pitchFamily="18" charset="0"/>
                        </a:rPr>
                        <m:t>𝑛</m:t>
                      </m:r>
                    </m:e>
                    <m:sub>
                      <m:r>
                        <a:rPr lang="en-US" sz="2300" i="1" kern="1200">
                          <a:latin typeface="Cambria Math" panose="02040503050406030204" pitchFamily="18" charset="0"/>
                        </a:rPr>
                        <m:t>𝐸</m:t>
                      </m:r>
                    </m:sub>
                  </m:sSub>
                </m:e>
              </m:d>
            </m:oMath>
          </a14:m>
          <a:endParaRPr lang="en-US" sz="2300" kern="1200" dirty="0"/>
        </a:p>
      </dsp:txBody>
      <dsp:txXfrm>
        <a:off x="1354824" y="3422081"/>
        <a:ext cx="7029617" cy="901218"/>
      </dsp:txXfrm>
    </dsp:sp>
    <dsp:sp modelId="{AECB1605-E618-411A-AF28-F189739E4407}">
      <dsp:nvSpPr>
        <dsp:cNvPr id="0" name=""/>
        <dsp:cNvSpPr/>
      </dsp:nvSpPr>
      <dsp:spPr>
        <a:xfrm>
          <a:off x="2103119" y="733200"/>
          <a:ext cx="622241" cy="622241"/>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243123" y="733200"/>
        <a:ext cx="342233" cy="468236"/>
      </dsp:txXfrm>
    </dsp:sp>
    <dsp:sp modelId="{177B6822-2902-4975-A2FD-CCB807482E0E}">
      <dsp:nvSpPr>
        <dsp:cNvPr id="0" name=""/>
        <dsp:cNvSpPr/>
      </dsp:nvSpPr>
      <dsp:spPr>
        <a:xfrm>
          <a:off x="1398574" y="1864548"/>
          <a:ext cx="622241" cy="622241"/>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1538578" y="1864548"/>
        <a:ext cx="342233" cy="468236"/>
      </dsp:txXfrm>
    </dsp:sp>
    <dsp:sp modelId="{F1A4D9B7-318C-490E-98BF-0C86966FA51B}">
      <dsp:nvSpPr>
        <dsp:cNvPr id="0" name=""/>
        <dsp:cNvSpPr/>
      </dsp:nvSpPr>
      <dsp:spPr>
        <a:xfrm>
          <a:off x="704545" y="2995896"/>
          <a:ext cx="622241" cy="622241"/>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44549" y="2995896"/>
        <a:ext cx="342233" cy="468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129BD-4CE3-4A70-AC3B-0CAD6FEF8406}">
      <dsp:nvSpPr>
        <dsp:cNvPr id="0" name=""/>
        <dsp:cNvSpPr/>
      </dsp:nvSpPr>
      <dsp:spPr>
        <a:xfrm>
          <a:off x="5262" y="0"/>
          <a:ext cx="5062685" cy="364965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Font typeface="+mj-lt"/>
            <a:buNone/>
          </a:pPr>
          <a:r>
            <a:rPr lang="en-US" sz="4000" kern="1200"/>
            <a:t>Observed Non-Event</a:t>
          </a:r>
          <a:endParaRPr lang="en-US" sz="4000" kern="1200" dirty="0"/>
        </a:p>
      </dsp:txBody>
      <dsp:txXfrm>
        <a:off x="5262" y="0"/>
        <a:ext cx="5062685" cy="1094897"/>
      </dsp:txXfrm>
    </dsp:sp>
    <dsp:sp modelId="{EBA16C4A-2E27-4051-B5A7-9B77DF4C8692}">
      <dsp:nvSpPr>
        <dsp:cNvPr id="0" name=""/>
        <dsp:cNvSpPr/>
      </dsp:nvSpPr>
      <dsp:spPr>
        <a:xfrm>
          <a:off x="511531" y="1095966"/>
          <a:ext cx="4050148" cy="1100421"/>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If </a:t>
          </a:r>
          <a14:m xmlns:a14="http://schemas.microsoft.com/office/drawing/2010/main">
            <m:oMath xmlns:m="http://schemas.openxmlformats.org/officeDocument/2006/math">
              <m:sSub>
                <m:sSubPr>
                  <m:ctrlPr>
                    <a:rPr lang="en-US" sz="2900" i="1" kern="1200">
                      <a:latin typeface="Cambria Math" panose="02040503050406030204" pitchFamily="18" charset="0"/>
                    </a:rPr>
                  </m:ctrlPr>
                </m:sSubPr>
                <m:e>
                  <m:r>
                    <a:rPr lang="en-US" sz="2900" i="1" kern="1200">
                      <a:latin typeface="Cambria Math" panose="02040503050406030204" pitchFamily="18" charset="0"/>
                    </a:rPr>
                    <m:t>𝑝</m:t>
                  </m:r>
                </m:e>
                <m:sub>
                  <m:r>
                    <a:rPr lang="en-US" sz="2900" b="0" i="1" kern="1200" smtClean="0">
                      <a:latin typeface="Cambria Math" panose="02040503050406030204" pitchFamily="18" charset="0"/>
                    </a:rPr>
                    <m:t>𝑘</m:t>
                  </m:r>
                  <m:r>
                    <a:rPr lang="en-US" sz="2900" b="0" i="1" kern="1200" smtClean="0">
                      <a:latin typeface="Cambria Math" panose="02040503050406030204" pitchFamily="18" charset="0"/>
                    </a:rPr>
                    <m:t>0</m:t>
                  </m:r>
                </m:sub>
              </m:sSub>
              <m:r>
                <a:rPr lang="en-US" sz="2900" i="1" kern="1200">
                  <a:latin typeface="Cambria Math" panose="02040503050406030204" pitchFamily="18" charset="0"/>
                  <a:ea typeface="Cambria Math" panose="02040503050406030204" pitchFamily="18" charset="0"/>
                </a:rPr>
                <m:t>≥</m:t>
              </m:r>
              <m:r>
                <a:rPr lang="en-US" sz="2900" i="1" kern="1200">
                  <a:latin typeface="Cambria Math" panose="02040503050406030204" pitchFamily="18" charset="0"/>
                </a:rPr>
                <m:t>𝑡</m:t>
              </m:r>
            </m:oMath>
          </a14:m>
          <a:r>
            <a:rPr lang="en-US" sz="2900" kern="1200" dirty="0"/>
            <a:t>, then predicted target is Event</a:t>
          </a:r>
        </a:p>
      </dsp:txBody>
      <dsp:txXfrm>
        <a:off x="543761" y="1128196"/>
        <a:ext cx="3985688" cy="1035961"/>
      </dsp:txXfrm>
    </dsp:sp>
    <dsp:sp modelId="{F431BD3D-8780-4DF4-ADBF-704D66B6DC21}">
      <dsp:nvSpPr>
        <dsp:cNvPr id="0" name=""/>
        <dsp:cNvSpPr/>
      </dsp:nvSpPr>
      <dsp:spPr>
        <a:xfrm>
          <a:off x="511531" y="2365683"/>
          <a:ext cx="4050148" cy="1100421"/>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If </a:t>
          </a:r>
          <a14:m xmlns:a14="http://schemas.microsoft.com/office/drawing/2010/main">
            <m:oMath xmlns:m="http://schemas.openxmlformats.org/officeDocument/2006/math">
              <m:sSub>
                <m:sSubPr>
                  <m:ctrlPr>
                    <a:rPr lang="en-US" sz="2900" i="1" kern="1200">
                      <a:latin typeface="Cambria Math" panose="02040503050406030204" pitchFamily="18" charset="0"/>
                    </a:rPr>
                  </m:ctrlPr>
                </m:sSubPr>
                <m:e>
                  <m:r>
                    <a:rPr lang="en-US" sz="2900" i="1" kern="1200">
                      <a:latin typeface="Cambria Math" panose="02040503050406030204" pitchFamily="18" charset="0"/>
                    </a:rPr>
                    <m:t>𝑝</m:t>
                  </m:r>
                </m:e>
                <m:sub>
                  <m:r>
                    <a:rPr lang="en-US" sz="2900" b="0" i="1" kern="1200" smtClean="0">
                      <a:latin typeface="Cambria Math" panose="02040503050406030204" pitchFamily="18" charset="0"/>
                    </a:rPr>
                    <m:t>𝑘</m:t>
                  </m:r>
                  <m:r>
                    <a:rPr lang="en-US" sz="2900" b="0" i="1" kern="1200" smtClean="0">
                      <a:latin typeface="Cambria Math" panose="02040503050406030204" pitchFamily="18" charset="0"/>
                    </a:rPr>
                    <m:t>0</m:t>
                  </m:r>
                </m:sub>
              </m:sSub>
              <m:r>
                <a:rPr lang="en-US" sz="2900" i="1" kern="1200">
                  <a:latin typeface="Cambria Math" panose="02040503050406030204" pitchFamily="18" charset="0"/>
                </a:rPr>
                <m:t>&lt;</m:t>
              </m:r>
              <m:r>
                <a:rPr lang="en-US" sz="2900" i="1" kern="1200">
                  <a:latin typeface="Cambria Math" panose="02040503050406030204" pitchFamily="18" charset="0"/>
                </a:rPr>
                <m:t>𝑡</m:t>
              </m:r>
            </m:oMath>
          </a14:m>
          <a:r>
            <a:rPr lang="en-US" sz="2900" kern="1200" dirty="0"/>
            <a:t>, then predicted target is Non-Event</a:t>
          </a:r>
        </a:p>
      </dsp:txBody>
      <dsp:txXfrm>
        <a:off x="543761" y="2397913"/>
        <a:ext cx="3985688" cy="1035961"/>
      </dsp:txXfrm>
    </dsp:sp>
    <dsp:sp modelId="{F2E969E1-A699-4FC5-A5D4-425B088EF53B}">
      <dsp:nvSpPr>
        <dsp:cNvPr id="0" name=""/>
        <dsp:cNvSpPr/>
      </dsp:nvSpPr>
      <dsp:spPr>
        <a:xfrm>
          <a:off x="5447650" y="0"/>
          <a:ext cx="5062685" cy="364965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Observed Event</a:t>
          </a:r>
          <a:endParaRPr lang="en-US" sz="4000" kern="1200" dirty="0"/>
        </a:p>
      </dsp:txBody>
      <dsp:txXfrm>
        <a:off x="5447650" y="0"/>
        <a:ext cx="5062685" cy="1094897"/>
      </dsp:txXfrm>
    </dsp:sp>
    <dsp:sp modelId="{FC7E6E78-61F7-4CB3-90B4-1EF829CDD05B}">
      <dsp:nvSpPr>
        <dsp:cNvPr id="0" name=""/>
        <dsp:cNvSpPr/>
      </dsp:nvSpPr>
      <dsp:spPr>
        <a:xfrm>
          <a:off x="5953918" y="1095966"/>
          <a:ext cx="4050148" cy="1100421"/>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If </a:t>
          </a:r>
          <a14:m xmlns:a14="http://schemas.microsoft.com/office/drawing/2010/main">
            <m:oMath xmlns:m="http://schemas.openxmlformats.org/officeDocument/2006/math">
              <m:sSub>
                <m:sSubPr>
                  <m:ctrlPr>
                    <a:rPr lang="en-US" sz="2900" i="1" kern="1200">
                      <a:latin typeface="Cambria Math" panose="02040503050406030204" pitchFamily="18" charset="0"/>
                    </a:rPr>
                  </m:ctrlPr>
                </m:sSubPr>
                <m:e>
                  <m:r>
                    <a:rPr lang="en-US" sz="2900" i="1" kern="1200">
                      <a:latin typeface="Cambria Math" panose="02040503050406030204" pitchFamily="18" charset="0"/>
                    </a:rPr>
                    <m:t>𝑝</m:t>
                  </m:r>
                </m:e>
                <m:sub>
                  <m:r>
                    <a:rPr lang="en-US" sz="2900" i="1" kern="1200">
                      <a:latin typeface="Cambria Math" panose="02040503050406030204" pitchFamily="18" charset="0"/>
                    </a:rPr>
                    <m:t>𝑙</m:t>
                  </m:r>
                  <m:r>
                    <a:rPr lang="en-US" sz="2900" i="1" kern="1200">
                      <a:latin typeface="Cambria Math" panose="02040503050406030204" pitchFamily="18" charset="0"/>
                    </a:rPr>
                    <m:t>1</m:t>
                  </m:r>
                </m:sub>
              </m:sSub>
              <m:r>
                <a:rPr lang="en-US" sz="2900" i="1" kern="1200" smtClean="0">
                  <a:latin typeface="Cambria Math" panose="02040503050406030204" pitchFamily="18" charset="0"/>
                  <a:ea typeface="Cambria Math" panose="02040503050406030204" pitchFamily="18" charset="0"/>
                </a:rPr>
                <m:t>≥</m:t>
              </m:r>
              <m:r>
                <a:rPr lang="en-US" sz="2900" b="0" i="1" kern="1200" smtClean="0">
                  <a:latin typeface="Cambria Math" panose="02040503050406030204" pitchFamily="18" charset="0"/>
                </a:rPr>
                <m:t>𝑡</m:t>
              </m:r>
            </m:oMath>
          </a14:m>
          <a:r>
            <a:rPr lang="en-US" sz="2900" kern="1200" dirty="0"/>
            <a:t>, then predicted target is Event</a:t>
          </a:r>
        </a:p>
      </dsp:txBody>
      <dsp:txXfrm>
        <a:off x="5986148" y="1128196"/>
        <a:ext cx="3985688" cy="1035961"/>
      </dsp:txXfrm>
    </dsp:sp>
    <dsp:sp modelId="{D8AA316E-9CCB-4322-828E-9D3C34567403}">
      <dsp:nvSpPr>
        <dsp:cNvPr id="0" name=""/>
        <dsp:cNvSpPr/>
      </dsp:nvSpPr>
      <dsp:spPr>
        <a:xfrm>
          <a:off x="5953918" y="2365683"/>
          <a:ext cx="4050148" cy="1100421"/>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If </a:t>
          </a:r>
          <a14:m xmlns:a14="http://schemas.microsoft.com/office/drawing/2010/main">
            <m:oMath xmlns:m="http://schemas.openxmlformats.org/officeDocument/2006/math">
              <m:sSub>
                <m:sSubPr>
                  <m:ctrlPr>
                    <a:rPr lang="en-US" sz="2900" i="1" kern="1200">
                      <a:latin typeface="Cambria Math" panose="02040503050406030204" pitchFamily="18" charset="0"/>
                    </a:rPr>
                  </m:ctrlPr>
                </m:sSubPr>
                <m:e>
                  <m:r>
                    <a:rPr lang="en-US" sz="2900" i="1" kern="1200">
                      <a:latin typeface="Cambria Math" panose="02040503050406030204" pitchFamily="18" charset="0"/>
                    </a:rPr>
                    <m:t>𝑝</m:t>
                  </m:r>
                </m:e>
                <m:sub>
                  <m:r>
                    <a:rPr lang="en-US" sz="2900" i="1" kern="1200">
                      <a:latin typeface="Cambria Math" panose="02040503050406030204" pitchFamily="18" charset="0"/>
                    </a:rPr>
                    <m:t>𝑙</m:t>
                  </m:r>
                  <m:r>
                    <a:rPr lang="en-US" sz="2900" i="1" kern="1200">
                      <a:latin typeface="Cambria Math" panose="02040503050406030204" pitchFamily="18" charset="0"/>
                    </a:rPr>
                    <m:t>1</m:t>
                  </m:r>
                </m:sub>
              </m:sSub>
              <m:r>
                <a:rPr lang="en-US" sz="2900" b="0" i="1" kern="1200" smtClean="0">
                  <a:latin typeface="Cambria Math" panose="02040503050406030204" pitchFamily="18" charset="0"/>
                </a:rPr>
                <m:t>&lt;</m:t>
              </m:r>
              <m:r>
                <a:rPr lang="en-US" sz="2900" i="1" kern="1200">
                  <a:latin typeface="Cambria Math" panose="02040503050406030204" pitchFamily="18" charset="0"/>
                </a:rPr>
                <m:t>𝑡</m:t>
              </m:r>
            </m:oMath>
          </a14:m>
          <a:r>
            <a:rPr lang="en-US" sz="2900" kern="1200" dirty="0"/>
            <a:t>, then predicted target is Non-Event</a:t>
          </a:r>
        </a:p>
      </dsp:txBody>
      <dsp:txXfrm>
        <a:off x="5986148" y="2397913"/>
        <a:ext cx="3985688" cy="10359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B5998-73EE-468F-993B-593C8A67D94D}">
      <dsp:nvSpPr>
        <dsp:cNvPr id="0" name=""/>
        <dsp:cNvSpPr/>
      </dsp:nvSpPr>
      <dsp:spPr>
        <a:xfrm rot="5400000">
          <a:off x="6144316" y="-2914382"/>
          <a:ext cx="1146658" cy="726643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Traditionally, we determine the predicted category without explicitly using any threshold.</a:t>
          </a:r>
        </a:p>
      </dsp:txBody>
      <dsp:txXfrm rot="-5400000">
        <a:off x="3084430" y="201479"/>
        <a:ext cx="7210457" cy="1034708"/>
      </dsp:txXfrm>
    </dsp:sp>
    <dsp:sp modelId="{C1A1AD19-285D-453A-9C0F-1EB5667546FA}">
      <dsp:nvSpPr>
        <dsp:cNvPr id="0" name=""/>
        <dsp:cNvSpPr/>
      </dsp:nvSpPr>
      <dsp:spPr>
        <a:xfrm>
          <a:off x="962636" y="2171"/>
          <a:ext cx="2121793" cy="143332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Common Wisdom</a:t>
          </a:r>
        </a:p>
      </dsp:txBody>
      <dsp:txXfrm>
        <a:off x="1032605" y="72140"/>
        <a:ext cx="1981855" cy="1293385"/>
      </dsp:txXfrm>
    </dsp:sp>
    <dsp:sp modelId="{BE58E5F5-CB5E-4603-A7E9-DFC8A59BABA4}">
      <dsp:nvSpPr>
        <dsp:cNvPr id="0" name=""/>
        <dsp:cNvSpPr/>
      </dsp:nvSpPr>
      <dsp:spPr>
        <a:xfrm rot="5400000">
          <a:off x="6124166" y="-1409393"/>
          <a:ext cx="1146658" cy="726643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predicted probability for Event is greater than or equal to the predicted probability for Non-Event</a:t>
          </a:r>
        </a:p>
      </dsp:txBody>
      <dsp:txXfrm rot="-5400000">
        <a:off x="3064280" y="1706468"/>
        <a:ext cx="7210457" cy="1034708"/>
      </dsp:txXfrm>
    </dsp:sp>
    <dsp:sp modelId="{4365C248-4509-42E4-91A2-72B37A208415}">
      <dsp:nvSpPr>
        <dsp:cNvPr id="0" name=""/>
        <dsp:cNvSpPr/>
      </dsp:nvSpPr>
      <dsp:spPr>
        <a:xfrm>
          <a:off x="962636" y="1507160"/>
          <a:ext cx="2101642" cy="143332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Predicted Event</a:t>
          </a:r>
        </a:p>
      </dsp:txBody>
      <dsp:txXfrm>
        <a:off x="1032605" y="1577129"/>
        <a:ext cx="1961704" cy="1293385"/>
      </dsp:txXfrm>
    </dsp:sp>
    <dsp:sp modelId="{477DD9C5-00CA-4E28-8332-2A366AF4B7E7}">
      <dsp:nvSpPr>
        <dsp:cNvPr id="0" name=""/>
        <dsp:cNvSpPr/>
      </dsp:nvSpPr>
      <dsp:spPr>
        <a:xfrm rot="5400000">
          <a:off x="6184618" y="95595"/>
          <a:ext cx="1146658" cy="726643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predicted probability for Event is less than the predicted probability for Non-Event</a:t>
          </a:r>
        </a:p>
      </dsp:txBody>
      <dsp:txXfrm rot="-5400000">
        <a:off x="3124732" y="3211457"/>
        <a:ext cx="7210457" cy="1034708"/>
      </dsp:txXfrm>
    </dsp:sp>
    <dsp:sp modelId="{2FC73682-0AA5-4DA2-81A7-7BEB6637A3DE}">
      <dsp:nvSpPr>
        <dsp:cNvPr id="0" name=""/>
        <dsp:cNvSpPr/>
      </dsp:nvSpPr>
      <dsp:spPr>
        <a:xfrm>
          <a:off x="962636" y="3012150"/>
          <a:ext cx="2162095" cy="143332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Predicted Non-Event</a:t>
          </a:r>
        </a:p>
      </dsp:txBody>
      <dsp:txXfrm>
        <a:off x="1032605" y="3082119"/>
        <a:ext cx="2022157" cy="12933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6B853-F671-407B-9D09-348BFF414DAC}">
      <dsp:nvSpPr>
        <dsp:cNvPr id="0" name=""/>
        <dsp:cNvSpPr/>
      </dsp:nvSpPr>
      <dsp:spPr>
        <a:xfrm>
          <a:off x="5262" y="0"/>
          <a:ext cx="5062686"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Pros</a:t>
          </a:r>
        </a:p>
      </dsp:txBody>
      <dsp:txXfrm>
        <a:off x="5262" y="0"/>
        <a:ext cx="5062686" cy="1305401"/>
      </dsp:txXfrm>
    </dsp:sp>
    <dsp:sp modelId="{1DC1329B-5E2C-45CC-9F42-DE0EE2C7E27A}">
      <dsp:nvSpPr>
        <dsp:cNvPr id="0" name=""/>
        <dsp:cNvSpPr/>
      </dsp:nvSpPr>
      <dsp:spPr>
        <a:xfrm>
          <a:off x="511531" y="1306676"/>
          <a:ext cx="4050149"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Font typeface="+mj-lt"/>
            <a:buNone/>
          </a:pPr>
          <a:r>
            <a:rPr lang="en-US" sz="2100" kern="1200" dirty="0"/>
            <a:t>Does not require a threshold that predicts an observation as Event versus Non-Event</a:t>
          </a:r>
        </a:p>
      </dsp:txBody>
      <dsp:txXfrm>
        <a:off x="549958" y="1345103"/>
        <a:ext cx="3973295" cy="1235133"/>
      </dsp:txXfrm>
    </dsp:sp>
    <dsp:sp modelId="{677CC8F1-A1E2-4A60-890C-43F72E185003}">
      <dsp:nvSpPr>
        <dsp:cNvPr id="0" name=""/>
        <dsp:cNvSpPr/>
      </dsp:nvSpPr>
      <dsp:spPr>
        <a:xfrm>
          <a:off x="511531" y="2820508"/>
          <a:ext cx="4050149"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Font typeface="+mj-lt"/>
            <a:buNone/>
          </a:pPr>
          <a:r>
            <a:rPr lang="en-US" sz="2100" kern="1200" dirty="0"/>
            <a:t>The AUC value is between 0 and 1 and a reference value of 0.5</a:t>
          </a:r>
        </a:p>
      </dsp:txBody>
      <dsp:txXfrm>
        <a:off x="549958" y="2858935"/>
        <a:ext cx="3973295" cy="1235133"/>
      </dsp:txXfrm>
    </dsp:sp>
    <dsp:sp modelId="{A8BD95DF-2EBE-4EC9-8299-646CBB11580E}">
      <dsp:nvSpPr>
        <dsp:cNvPr id="0" name=""/>
        <dsp:cNvSpPr/>
      </dsp:nvSpPr>
      <dsp:spPr>
        <a:xfrm>
          <a:off x="5447650" y="0"/>
          <a:ext cx="5062686"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Cons</a:t>
          </a:r>
        </a:p>
      </dsp:txBody>
      <dsp:txXfrm>
        <a:off x="5447650" y="0"/>
        <a:ext cx="5062686" cy="1305401"/>
      </dsp:txXfrm>
    </dsp:sp>
    <dsp:sp modelId="{9B0CFAF1-C999-4C8D-BDA0-CA327416C091}">
      <dsp:nvSpPr>
        <dsp:cNvPr id="0" name=""/>
        <dsp:cNvSpPr/>
      </dsp:nvSpPr>
      <dsp:spPr>
        <a:xfrm>
          <a:off x="5953919" y="1306676"/>
          <a:ext cx="4050149"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Uses only the relative order of predicted probabilities and ignores the actual values</a:t>
          </a:r>
        </a:p>
      </dsp:txBody>
      <dsp:txXfrm>
        <a:off x="5992346" y="1345103"/>
        <a:ext cx="3973295" cy="1235133"/>
      </dsp:txXfrm>
    </dsp:sp>
    <dsp:sp modelId="{026BFB83-0B38-4F2C-B326-F35EDE440B4C}">
      <dsp:nvSpPr>
        <dsp:cNvPr id="0" name=""/>
        <dsp:cNvSpPr/>
      </dsp:nvSpPr>
      <dsp:spPr>
        <a:xfrm>
          <a:off x="5953919" y="2820508"/>
          <a:ext cx="4050149" cy="13119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Summarizes model performance over intervals of probabilities which are mediocre values, e.g. [0.3, 0.7]</a:t>
          </a:r>
        </a:p>
      </dsp:txBody>
      <dsp:txXfrm>
        <a:off x="5992346" y="2858935"/>
        <a:ext cx="3973295" cy="12351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3147-B429-422A-AAF3-428E23F8DF0C}">
      <dsp:nvSpPr>
        <dsp:cNvPr id="0" name=""/>
        <dsp:cNvSpPr/>
      </dsp:nvSpPr>
      <dsp:spPr>
        <a:xfrm>
          <a:off x="1283" y="0"/>
          <a:ext cx="3337470" cy="32036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Area Under Curve</a:t>
          </a:r>
        </a:p>
      </dsp:txBody>
      <dsp:txXfrm>
        <a:off x="1283" y="0"/>
        <a:ext cx="3337470" cy="961090"/>
      </dsp:txXfrm>
    </dsp:sp>
    <dsp:sp modelId="{0C9EA24A-9903-456A-B678-442FB068887C}">
      <dsp:nvSpPr>
        <dsp:cNvPr id="0" name=""/>
        <dsp:cNvSpPr/>
      </dsp:nvSpPr>
      <dsp:spPr>
        <a:xfrm>
          <a:off x="335030" y="962029"/>
          <a:ext cx="2669976" cy="96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Both models’ AUCs are one</a:t>
          </a:r>
        </a:p>
      </dsp:txBody>
      <dsp:txXfrm>
        <a:off x="363321" y="990320"/>
        <a:ext cx="2613394" cy="909357"/>
      </dsp:txXfrm>
    </dsp:sp>
    <dsp:sp modelId="{7D64A676-A22B-4B86-B74E-838CF857DEB5}">
      <dsp:nvSpPr>
        <dsp:cNvPr id="0" name=""/>
        <dsp:cNvSpPr/>
      </dsp:nvSpPr>
      <dsp:spPr>
        <a:xfrm>
          <a:off x="335030" y="2076574"/>
          <a:ext cx="2669976" cy="96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Model B is clearly preferred</a:t>
          </a:r>
        </a:p>
      </dsp:txBody>
      <dsp:txXfrm>
        <a:off x="363321" y="2104865"/>
        <a:ext cx="2613394" cy="909357"/>
      </dsp:txXfrm>
    </dsp:sp>
    <dsp:sp modelId="{4B154724-6B8B-4B1F-9484-DDA6638103BA}">
      <dsp:nvSpPr>
        <dsp:cNvPr id="0" name=""/>
        <dsp:cNvSpPr/>
      </dsp:nvSpPr>
      <dsp:spPr>
        <a:xfrm>
          <a:off x="3589064" y="0"/>
          <a:ext cx="3337470" cy="32036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Predict Event</a:t>
          </a:r>
          <a:br>
            <a:rPr lang="en-US" sz="2700" kern="1200" dirty="0"/>
          </a:br>
          <a:r>
            <a:rPr lang="en-US" sz="2700" kern="1200" dirty="0"/>
            <a:t>if </a:t>
          </a:r>
          <a14:m xmlns:a14="http://schemas.microsoft.com/office/drawing/2010/main">
            <m:oMath xmlns:m="http://schemas.openxmlformats.org/officeDocument/2006/math">
              <m:r>
                <a:rPr lang="en-US" sz="2700" b="0" i="1" kern="1200" smtClean="0">
                  <a:latin typeface="Cambria Math" panose="02040503050406030204" pitchFamily="18" charset="0"/>
                </a:rPr>
                <m:t>𝑝</m:t>
              </m:r>
              <m:r>
                <a:rPr lang="en-US" sz="2700" b="0" i="1" kern="1200" smtClean="0">
                  <a:latin typeface="Cambria Math" panose="02040503050406030204" pitchFamily="18" charset="0"/>
                </a:rPr>
                <m:t>&gt;0.95</m:t>
              </m:r>
            </m:oMath>
          </a14:m>
          <a:endParaRPr lang="en-US" sz="2700" kern="1200" dirty="0"/>
        </a:p>
      </dsp:txBody>
      <dsp:txXfrm>
        <a:off x="3589064" y="0"/>
        <a:ext cx="3337470" cy="961090"/>
      </dsp:txXfrm>
    </dsp:sp>
    <dsp:sp modelId="{9A1265FA-4DEC-4D25-8322-5DD79376BE62}">
      <dsp:nvSpPr>
        <dsp:cNvPr id="0" name=""/>
        <dsp:cNvSpPr/>
      </dsp:nvSpPr>
      <dsp:spPr>
        <a:xfrm>
          <a:off x="3922811" y="962029"/>
          <a:ext cx="2669976" cy="96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Model A will predict a non-event for all observations</a:t>
          </a:r>
        </a:p>
      </dsp:txBody>
      <dsp:txXfrm>
        <a:off x="3951102" y="990320"/>
        <a:ext cx="2613394" cy="909357"/>
      </dsp:txXfrm>
    </dsp:sp>
    <dsp:sp modelId="{62635F56-4640-402E-8BC2-D655F525E5E5}">
      <dsp:nvSpPr>
        <dsp:cNvPr id="0" name=""/>
        <dsp:cNvSpPr/>
      </dsp:nvSpPr>
      <dsp:spPr>
        <a:xfrm>
          <a:off x="3922811" y="2076574"/>
          <a:ext cx="2669976" cy="96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Misclassification Rate</a:t>
          </a:r>
          <a:br>
            <a:rPr lang="en-US" sz="1900" kern="1200" dirty="0"/>
          </a:br>
          <a:r>
            <a:rPr lang="en-US" sz="1900" kern="1200" dirty="0"/>
            <a:t>Model A: 50%</a:t>
          </a:r>
          <a:br>
            <a:rPr lang="en-US" sz="1900" kern="1200" dirty="0"/>
          </a:br>
          <a:r>
            <a:rPr lang="en-US" sz="1900" kern="1200" dirty="0"/>
            <a:t>Model B: 0%</a:t>
          </a:r>
        </a:p>
      </dsp:txBody>
      <dsp:txXfrm>
        <a:off x="3951102" y="2104865"/>
        <a:ext cx="2613394" cy="909357"/>
      </dsp:txXfrm>
    </dsp:sp>
    <dsp:sp modelId="{B348C20A-76A4-4A94-B14F-EEF25BB826A7}">
      <dsp:nvSpPr>
        <dsp:cNvPr id="0" name=""/>
        <dsp:cNvSpPr/>
      </dsp:nvSpPr>
      <dsp:spPr>
        <a:xfrm>
          <a:off x="7176844" y="0"/>
          <a:ext cx="3337470" cy="32036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Predict Event</a:t>
          </a:r>
          <a:br>
            <a:rPr lang="en-US" sz="2700" kern="1200" dirty="0"/>
          </a:br>
          <a:r>
            <a:rPr lang="en-US" sz="2700" kern="1200" dirty="0"/>
            <a:t>if </a:t>
          </a:r>
          <a14:m xmlns:a14="http://schemas.microsoft.com/office/drawing/2010/main">
            <m:oMath xmlns:m="http://schemas.openxmlformats.org/officeDocument/2006/math">
              <m:r>
                <a:rPr lang="en-US" sz="2700" b="0" i="1" kern="1200" smtClean="0">
                  <a:latin typeface="Cambria Math" panose="02040503050406030204" pitchFamily="18" charset="0"/>
                </a:rPr>
                <m:t>𝑝</m:t>
              </m:r>
              <m:r>
                <a:rPr lang="en-US" sz="2700" b="0" i="1" kern="1200" smtClean="0">
                  <a:latin typeface="Cambria Math" panose="02040503050406030204" pitchFamily="18" charset="0"/>
                </a:rPr>
                <m:t>&gt;0.05</m:t>
              </m:r>
            </m:oMath>
          </a14:m>
          <a:endParaRPr lang="en-US" sz="2700" kern="1200" dirty="0"/>
        </a:p>
      </dsp:txBody>
      <dsp:txXfrm>
        <a:off x="7176844" y="0"/>
        <a:ext cx="3337470" cy="961090"/>
      </dsp:txXfrm>
    </dsp:sp>
    <dsp:sp modelId="{F12D6917-F035-4506-A07F-36BD1163DF38}">
      <dsp:nvSpPr>
        <dsp:cNvPr id="0" name=""/>
        <dsp:cNvSpPr/>
      </dsp:nvSpPr>
      <dsp:spPr>
        <a:xfrm>
          <a:off x="7510592" y="962029"/>
          <a:ext cx="2669976" cy="96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Model A will predict an event for all observations</a:t>
          </a:r>
        </a:p>
      </dsp:txBody>
      <dsp:txXfrm>
        <a:off x="7538883" y="990320"/>
        <a:ext cx="2613394" cy="909357"/>
      </dsp:txXfrm>
    </dsp:sp>
    <dsp:sp modelId="{9B8E53C6-6456-4EC0-B6C0-6242270536A4}">
      <dsp:nvSpPr>
        <dsp:cNvPr id="0" name=""/>
        <dsp:cNvSpPr/>
      </dsp:nvSpPr>
      <dsp:spPr>
        <a:xfrm>
          <a:off x="7510592" y="2076574"/>
          <a:ext cx="2669976" cy="96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Misclassification Rate</a:t>
          </a:r>
          <a:br>
            <a:rPr lang="en-US" sz="1900" kern="1200" dirty="0"/>
          </a:br>
          <a:r>
            <a:rPr lang="en-US" sz="1900" kern="1200" dirty="0"/>
            <a:t>Model A: 50%</a:t>
          </a:r>
          <a:br>
            <a:rPr lang="en-US" sz="1900" kern="1200" dirty="0"/>
          </a:br>
          <a:r>
            <a:rPr lang="en-US" sz="1900" kern="1200" dirty="0"/>
            <a:t>Model B: 0%</a:t>
          </a:r>
        </a:p>
      </dsp:txBody>
      <dsp:txXfrm>
        <a:off x="7538883" y="2104865"/>
        <a:ext cx="2613394" cy="90935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3/11/2021</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1595005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366482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578090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392155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112910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1276177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38943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3643180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975703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047384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12352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4245072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3023130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278108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2495057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302884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1564480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367099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3962204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3055039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2694268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35751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13334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4246043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573710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2603826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3872408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1270768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3527604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4001535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1303020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2385093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147811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3231139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25376171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914070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6913226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3904797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1204554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7302754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40534452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312105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913590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582197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7448397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333164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42941562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12727816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15652079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5696071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955265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21531835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30072505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9381361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290815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39381926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5084986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33725287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26879037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42616282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8689125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41752504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28776169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1628224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4124421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386730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37385983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71</a:t>
            </a:fld>
            <a:endParaRPr lang="en-US" dirty="0"/>
          </a:p>
        </p:txBody>
      </p:sp>
    </p:spTree>
    <p:extLst>
      <p:ext uri="{BB962C8B-B14F-4D97-AF65-F5344CB8AC3E}">
        <p14:creationId xmlns:p14="http://schemas.microsoft.com/office/powerpoint/2010/main" val="27739362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72</a:t>
            </a:fld>
            <a:endParaRPr lang="en-US" dirty="0"/>
          </a:p>
        </p:txBody>
      </p:sp>
    </p:spTree>
    <p:extLst>
      <p:ext uri="{BB962C8B-B14F-4D97-AF65-F5344CB8AC3E}">
        <p14:creationId xmlns:p14="http://schemas.microsoft.com/office/powerpoint/2010/main" val="16381172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73</a:t>
            </a:fld>
            <a:endParaRPr lang="en-US" dirty="0"/>
          </a:p>
        </p:txBody>
      </p:sp>
    </p:spTree>
    <p:extLst>
      <p:ext uri="{BB962C8B-B14F-4D97-AF65-F5344CB8AC3E}">
        <p14:creationId xmlns:p14="http://schemas.microsoft.com/office/powerpoint/2010/main" val="28876455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74</a:t>
            </a:fld>
            <a:endParaRPr lang="en-US" dirty="0"/>
          </a:p>
        </p:txBody>
      </p:sp>
    </p:spTree>
    <p:extLst>
      <p:ext uri="{BB962C8B-B14F-4D97-AF65-F5344CB8AC3E}">
        <p14:creationId xmlns:p14="http://schemas.microsoft.com/office/powerpoint/2010/main" val="39047971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75</a:t>
            </a:fld>
            <a:endParaRPr lang="en-US" dirty="0"/>
          </a:p>
        </p:txBody>
      </p:sp>
    </p:spTree>
    <p:extLst>
      <p:ext uri="{BB962C8B-B14F-4D97-AF65-F5344CB8AC3E}">
        <p14:creationId xmlns:p14="http://schemas.microsoft.com/office/powerpoint/2010/main" val="12045543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76</a:t>
            </a:fld>
            <a:endParaRPr lang="en-US" dirty="0"/>
          </a:p>
        </p:txBody>
      </p:sp>
    </p:spTree>
    <p:extLst>
      <p:ext uri="{BB962C8B-B14F-4D97-AF65-F5344CB8AC3E}">
        <p14:creationId xmlns:p14="http://schemas.microsoft.com/office/powerpoint/2010/main" val="7302754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77</a:t>
            </a:fld>
            <a:endParaRPr lang="en-US" dirty="0"/>
          </a:p>
        </p:txBody>
      </p:sp>
    </p:spTree>
    <p:extLst>
      <p:ext uri="{BB962C8B-B14F-4D97-AF65-F5344CB8AC3E}">
        <p14:creationId xmlns:p14="http://schemas.microsoft.com/office/powerpoint/2010/main" val="40534452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78</a:t>
            </a:fld>
            <a:endParaRPr lang="en-US" dirty="0"/>
          </a:p>
        </p:txBody>
      </p:sp>
    </p:spTree>
    <p:extLst>
      <p:ext uri="{BB962C8B-B14F-4D97-AF65-F5344CB8AC3E}">
        <p14:creationId xmlns:p14="http://schemas.microsoft.com/office/powerpoint/2010/main" val="18714608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79</a:t>
            </a:fld>
            <a:endParaRPr lang="en-US" dirty="0"/>
          </a:p>
        </p:txBody>
      </p:sp>
    </p:spTree>
    <p:extLst>
      <p:ext uri="{BB962C8B-B14F-4D97-AF65-F5344CB8AC3E}">
        <p14:creationId xmlns:p14="http://schemas.microsoft.com/office/powerpoint/2010/main" val="19670291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80</a:t>
            </a:fld>
            <a:endParaRPr lang="en-US" dirty="0"/>
          </a:p>
        </p:txBody>
      </p:sp>
    </p:spTree>
    <p:extLst>
      <p:ext uri="{BB962C8B-B14F-4D97-AF65-F5344CB8AC3E}">
        <p14:creationId xmlns:p14="http://schemas.microsoft.com/office/powerpoint/2010/main" val="2718013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94636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313201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C6D5D0E-FAB4-4B20-8CCC-CBC573E3C92F}" type="datetime1">
              <a:rPr lang="en-US" smtClean="0"/>
              <a:t>3/11/2021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B64A7-0A9A-4A87-B1C8-BF39C09D4377}" type="datetime1">
              <a:rPr lang="en-US" smtClean="0"/>
              <a:t>3/11/2021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DA60C-A6A6-4E4E-B557-04E3D4F88BC0}" type="datetime1">
              <a:rPr lang="en-US" smtClean="0"/>
              <a:t>3/11/2021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13931" t="29788" r="-675" b="13289"/>
          <a:stretch/>
        </p:blipFill>
        <p:spPr>
          <a:xfrm>
            <a:off x="0" y="0"/>
            <a:ext cx="8229600" cy="6858000"/>
          </a:xfrm>
          <a:prstGeom prst="rect">
            <a:avLst/>
          </a:prstGeom>
        </p:spPr>
      </p:pic>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0D6254E1-FF33-4DA6-820F-D375E8B9EA6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643796" y="4928473"/>
            <a:ext cx="10843768" cy="1634900"/>
          </a:xfrm>
          <a:prstGeom prst="rect">
            <a:avLst/>
          </a:prstGeom>
        </p:spPr>
      </p:pic>
      <p:pic>
        <p:nvPicPr>
          <p:cNvPr id="1026" name="Picture 2">
            <a:extLst>
              <a:ext uri="{FF2B5EF4-FFF2-40B4-BE49-F238E27FC236}">
                <a16:creationId xmlns:a16="http://schemas.microsoft.com/office/drawing/2014/main" id="{048FB233-ED68-4B00-AFE4-A8AA9E8E8F80}"/>
              </a:ext>
            </a:extLst>
          </p:cNvPr>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6829147" y="1351875"/>
            <a:ext cx="489532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06097"/>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22DD2C-96A2-40B8-B53D-9D241D5D060B}" type="datetime1">
              <a:rPr lang="en-US" smtClean="0"/>
              <a:t>3/11/2021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C5839-DDE2-4649-970D-B6D2D3E093E3}" type="datetime1">
              <a:rPr lang="en-US" smtClean="0"/>
              <a:t>3/11/2021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7473B8-EAB8-4EE3-AB53-AA27723C144F}" type="datetime1">
              <a:rPr lang="en-US" smtClean="0"/>
              <a:t>3/11/2021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C0D9F9-AD58-4AB1-ADBB-D836AF4F26F0}" type="datetime1">
              <a:rPr lang="en-US" smtClean="0"/>
              <a:t>3/11/2021</a:t>
            </a:fld>
            <a:endParaRPr lang="en-US" dirty="0"/>
          </a:p>
        </p:txBody>
      </p:sp>
      <p:sp>
        <p:nvSpPr>
          <p:cNvPr id="8" name="Footer Placeholder 7"/>
          <p:cNvSpPr>
            <a:spLocks noGrp="1"/>
          </p:cNvSpPr>
          <p:nvPr>
            <p:ph type="ftr" sz="quarter" idx="11"/>
          </p:nvPr>
        </p:nvSpPr>
        <p:spPr/>
        <p:txBody>
          <a:bodyPr/>
          <a:lstStyle/>
          <a:p>
            <a:r>
              <a:rPr lang="en-US"/>
              <a:t>Copyright © 2021 by Ming-Long Lam, Ph.D.</a:t>
            </a:r>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24FE48-8EA4-47C5-9BE5-46B66C6B431E}" type="datetime1">
              <a:rPr lang="en-US" smtClean="0"/>
              <a:t>3/11/2021</a:t>
            </a:fld>
            <a:endParaRPr lang="en-US" dirty="0"/>
          </a:p>
        </p:txBody>
      </p:sp>
      <p:sp>
        <p:nvSpPr>
          <p:cNvPr id="4" name="Footer Placeholder 3"/>
          <p:cNvSpPr>
            <a:spLocks noGrp="1"/>
          </p:cNvSpPr>
          <p:nvPr>
            <p:ph type="ftr" sz="quarter" idx="11"/>
          </p:nvPr>
        </p:nvSpPr>
        <p:spPr/>
        <p:txBody>
          <a:bodyPr/>
          <a:lstStyle/>
          <a:p>
            <a:r>
              <a:rPr lang="en-US"/>
              <a:t>Copyright © 2021 by Ming-Long Lam, Ph.D.</a:t>
            </a:r>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80D4A-28D4-4BF7-8951-B2235C159D2F}" type="datetime1">
              <a:rPr lang="en-US" smtClean="0"/>
              <a:t>3/11/2021</a:t>
            </a:fld>
            <a:endParaRPr lang="en-US" dirty="0"/>
          </a:p>
        </p:txBody>
      </p:sp>
      <p:sp>
        <p:nvSpPr>
          <p:cNvPr id="3" name="Footer Placeholder 2"/>
          <p:cNvSpPr>
            <a:spLocks noGrp="1"/>
          </p:cNvSpPr>
          <p:nvPr>
            <p:ph type="ftr" sz="quarter" idx="11"/>
          </p:nvPr>
        </p:nvSpPr>
        <p:spPr/>
        <p:txBody>
          <a:bodyPr/>
          <a:lstStyle/>
          <a:p>
            <a:r>
              <a:rPr lang="en-US"/>
              <a:t>Copyright © 2021 by Ming-Long Lam, Ph.D.</a:t>
            </a:r>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B2C125-9BBC-4C3B-A5EB-F77562A2A4DB}" type="datetime1">
              <a:rPr lang="en-US" smtClean="0"/>
              <a:t>3/11/2021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AB6C-4C3A-4279-911D-D5BDB783CEDB}" type="datetime1">
              <a:rPr lang="en-US" smtClean="0"/>
              <a:t>3/11/2021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C2EB2-AFFA-4E62-B3D1-29D7A8716D65}" type="datetime1">
              <a:rPr lang="en-US" smtClean="0"/>
              <a:t>3/11/2021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2021 by Ming-Long Lam, Ph.D.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pic>
        <p:nvPicPr>
          <p:cNvPr id="12" name="Picture 11" descr="A picture containing chart&#10;&#10;Description automatically generated">
            <a:extLst>
              <a:ext uri="{FF2B5EF4-FFF2-40B4-BE49-F238E27FC236}">
                <a16:creationId xmlns:a16="http://schemas.microsoft.com/office/drawing/2014/main" id="{A732BFD9-F1B5-489A-9F85-1F59C7D08220}"/>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983581" y="6400800"/>
            <a:ext cx="3208419" cy="457200"/>
          </a:xfrm>
          <a:prstGeom prst="rect">
            <a:avLst/>
          </a:prstGeom>
        </p:spPr>
      </p:pic>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9.xml"/><Relationship Id="rId13" Type="http://schemas.openxmlformats.org/officeDocument/2006/relationships/diagramQuickStyle" Target="NULL"/><Relationship Id="rId3" Type="http://schemas.openxmlformats.org/officeDocument/2006/relationships/image" Target="NULL"/><Relationship Id="rId7" Type="http://schemas.openxmlformats.org/officeDocument/2006/relationships/diagramQuickStyle" Target="../diagrams/quickStyle9.xml"/><Relationship Id="rId12" Type="http://schemas.openxmlformats.org/officeDocument/2006/relationships/diagramLayout" Target="NUL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Layout" Target="../diagrams/layout9.xml"/><Relationship Id="rId11" Type="http://schemas.openxmlformats.org/officeDocument/2006/relationships/diagramData" Target="NULL"/><Relationship Id="rId5" Type="http://schemas.openxmlformats.org/officeDocument/2006/relationships/diagramData" Target="../diagrams/data9.xml"/><Relationship Id="rId4" Type="http://schemas.openxmlformats.org/officeDocument/2006/relationships/image" Target="NULL"/><Relationship Id="rId9" Type="http://schemas.microsoft.com/office/2007/relationships/diagramDrawing" Target="../diagrams/drawing9.xml"/><Relationship Id="rId14" Type="http://schemas.openxmlformats.org/officeDocument/2006/relationships/diagramColors" Target="NUL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NUL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NULL"/><Relationship Id="rId5" Type="http://schemas.openxmlformats.org/officeDocument/2006/relationships/diagramQuickStyle" Target="../diagrams/quickStyle4.xml"/><Relationship Id="rId10" Type="http://schemas.openxmlformats.org/officeDocument/2006/relationships/diagramQuickStyle" Target="NULL"/><Relationship Id="rId4" Type="http://schemas.openxmlformats.org/officeDocument/2006/relationships/diagramLayout" Target="../diagrams/layout4.xml"/><Relationship Id="rId9" Type="http://schemas.openxmlformats.org/officeDocument/2006/relationships/diagramLayout" Target="NUL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diagramColors"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QuickStyle" Target="NULL"/><Relationship Id="rId5" Type="http://schemas.openxmlformats.org/officeDocument/2006/relationships/diagramQuickStyle" Target="../diagrams/quickStyle5.xml"/><Relationship Id="rId10" Type="http://schemas.openxmlformats.org/officeDocument/2006/relationships/diagramLayout" Target="NULL"/><Relationship Id="rId4" Type="http://schemas.openxmlformats.org/officeDocument/2006/relationships/diagramLayout" Target="../diagrams/layout5.xml"/><Relationship Id="rId9" Type="http://schemas.openxmlformats.org/officeDocument/2006/relationships/diagramData" Target="NUL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52.png"/></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diagramColors" Target="NUL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QuickStyle" Target="NULL"/><Relationship Id="rId5" Type="http://schemas.openxmlformats.org/officeDocument/2006/relationships/diagramQuickStyle" Target="../diagrams/quickStyle6.xml"/><Relationship Id="rId10" Type="http://schemas.openxmlformats.org/officeDocument/2006/relationships/diagramLayout" Target="NULL"/><Relationship Id="rId4" Type="http://schemas.openxmlformats.org/officeDocument/2006/relationships/diagramLayout" Target="../diagrams/layout6.xml"/><Relationship Id="rId9" Type="http://schemas.openxmlformats.org/officeDocument/2006/relationships/diagramData" Target="NUL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811505" y="422209"/>
            <a:ext cx="6747934" cy="2759530"/>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5400" dirty="0">
                <a:solidFill>
                  <a:srgbClr val="C00000"/>
                </a:solidFill>
                <a:latin typeface="Arial" panose="020B0604020202020204" pitchFamily="34" charset="0"/>
                <a:cs typeface="Arial" panose="020B0604020202020204" pitchFamily="34" charset="0"/>
              </a:rPr>
              <a:t>CS 484</a:t>
            </a:r>
          </a:p>
          <a:p>
            <a:pPr marL="9144" algn="l"/>
            <a:r>
              <a:rPr lang="en-US" sz="5400" b="0" dirty="0">
                <a:solidFill>
                  <a:srgbClr val="C00000"/>
                </a:solidFill>
                <a:latin typeface="Arial" panose="020B0604020202020204" pitchFamily="34" charset="0"/>
                <a:cs typeface="Arial" panose="020B0604020202020204" pitchFamily="34" charset="0"/>
              </a:rPr>
              <a:t>Introduction to Machine Learning</a:t>
            </a:r>
            <a:endParaRPr lang="en-US" sz="5400" b="0" i="0" dirty="0">
              <a:solidFill>
                <a:srgbClr val="C00000"/>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a:solidFill>
                  <a:schemeClr val="accent1"/>
                </a:solidFill>
                <a:latin typeface="Adobe Garamond Pro" panose="02020502060506020403" pitchFamily="18" charset="77"/>
                <a:cs typeface="Gotham Bold" pitchFamily="2" charset="0"/>
              </a:rPr>
              <a:t>Week 8, </a:t>
            </a:r>
            <a:r>
              <a:rPr lang="en-US" sz="2200" b="1" dirty="0">
                <a:solidFill>
                  <a:schemeClr val="accent1"/>
                </a:solidFill>
                <a:latin typeface="Adobe Garamond Pro" panose="02020502060506020403" pitchFamily="18" charset="77"/>
                <a:cs typeface="Gotham Bold" pitchFamily="2" charset="0"/>
              </a:rPr>
              <a:t>March 4, 2021</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b="0" i="0" kern="1200" dirty="0">
                <a:solidFill>
                  <a:schemeClr val="accent1"/>
                </a:solidFill>
                <a:latin typeface="Adobe Garamond Pro" panose="02020502060506020403" pitchFamily="18" charset="77"/>
                <a:ea typeface="+mn-ea"/>
                <a:cs typeface="Gotham Bold" pitchFamily="2" charset="0"/>
              </a:rPr>
              <a:t>Spring Semester 2021</a:t>
            </a:r>
          </a:p>
        </p:txBody>
      </p:sp>
    </p:spTree>
    <p:extLst>
      <p:ext uri="{BB962C8B-B14F-4D97-AF65-F5344CB8AC3E}">
        <p14:creationId xmlns:p14="http://schemas.microsoft.com/office/powerpoint/2010/main" val="208496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a:xfrm>
            <a:off x="7840980" y="1690689"/>
            <a:ext cx="3512820" cy="4486274"/>
          </a:xfrm>
        </p:spPr>
        <p:txBody>
          <a:bodyPr>
            <a:noAutofit/>
          </a:bodyPr>
          <a:lstStyle/>
          <a:p>
            <a:pPr marL="0" indent="0">
              <a:buNone/>
            </a:pPr>
            <a:r>
              <a:rPr lang="en-US" sz="2400" dirty="0"/>
              <a:t>A common choice for threshold 0 </a:t>
            </a:r>
            <a:r>
              <a:rPr lang="en-US" sz="2400" dirty="0">
                <a:sym typeface="Symbol" panose="05050102010706020507" pitchFamily="18" charset="2"/>
              </a:rPr>
              <a:t></a:t>
            </a:r>
            <a:r>
              <a:rPr lang="en-US" sz="2400" dirty="0"/>
              <a:t> </a:t>
            </a:r>
            <a:r>
              <a:rPr lang="en-US" sz="2400" i="1" dirty="0"/>
              <a:t>t</a:t>
            </a:r>
            <a:r>
              <a:rPr lang="en-US" sz="2400" dirty="0"/>
              <a:t> </a:t>
            </a:r>
            <a:r>
              <a:rPr lang="en-US" sz="2400" dirty="0">
                <a:sym typeface="Symbol" panose="05050102010706020507" pitchFamily="18" charset="2"/>
              </a:rPr>
              <a:t></a:t>
            </a:r>
            <a:r>
              <a:rPr lang="en-US" sz="2400" dirty="0"/>
              <a:t> 1 </a:t>
            </a:r>
          </a:p>
          <a:p>
            <a:r>
              <a:rPr lang="en-US" sz="2400" dirty="0"/>
              <a:t>The observed proportion of a particular target category in the training partition or in the entire data</a:t>
            </a:r>
          </a:p>
          <a:p>
            <a:r>
              <a:rPr lang="en-US" sz="2400" dirty="0"/>
              <a:t>The uninformative value of (</a:t>
            </a:r>
            <a:r>
              <a:rPr lang="en-US" sz="2400" i="1" dirty="0"/>
              <a:t>k</a:t>
            </a:r>
            <a:r>
              <a:rPr lang="en-US" sz="2400" dirty="0"/>
              <a:t> – 1) / </a:t>
            </a:r>
            <a:r>
              <a:rPr lang="en-US" sz="2400" i="1" dirty="0"/>
              <a:t>k</a:t>
            </a:r>
            <a:r>
              <a:rPr lang="en-US" sz="2400" dirty="0"/>
              <a:t> where </a:t>
            </a:r>
            <a:r>
              <a:rPr lang="en-US" sz="2400" i="1" dirty="0"/>
              <a:t>k</a:t>
            </a:r>
            <a:r>
              <a:rPr lang="en-US" sz="2400" dirty="0"/>
              <a:t> is the number of target categories</a:t>
            </a:r>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5" name="Picture 4">
            <a:extLst>
              <a:ext uri="{FF2B5EF4-FFF2-40B4-BE49-F238E27FC236}">
                <a16:creationId xmlns:a16="http://schemas.microsoft.com/office/drawing/2014/main" id="{8B4FCB22-F773-4844-BB62-B402009A5613}"/>
              </a:ext>
            </a:extLst>
          </p:cNvPr>
          <p:cNvPicPr>
            <a:picLocks noChangeAspect="1"/>
          </p:cNvPicPr>
          <p:nvPr/>
        </p:nvPicPr>
        <p:blipFill>
          <a:blip r:embed="rId3"/>
          <a:stretch>
            <a:fillRect/>
          </a:stretch>
        </p:blipFill>
        <p:spPr>
          <a:xfrm>
            <a:off x="838200" y="1702963"/>
            <a:ext cx="6803050" cy="3657600"/>
          </a:xfrm>
          <a:prstGeom prst="rect">
            <a:avLst/>
          </a:prstGeom>
        </p:spPr>
      </p:pic>
      <p:sp>
        <p:nvSpPr>
          <p:cNvPr id="4" name="Footer Placeholder 3">
            <a:extLst>
              <a:ext uri="{FF2B5EF4-FFF2-40B4-BE49-F238E27FC236}">
                <a16:creationId xmlns:a16="http://schemas.microsoft.com/office/drawing/2014/main" id="{9C196F63-E91F-4526-AE98-CB95E1CC961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60593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 for Binary Target </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graphicFrame>
        <p:nvGraphicFramePr>
          <p:cNvPr id="10" name="Diagram 9">
            <a:extLst>
              <a:ext uri="{FF2B5EF4-FFF2-40B4-BE49-F238E27FC236}">
                <a16:creationId xmlns:a16="http://schemas.microsoft.com/office/drawing/2014/main" id="{671E1262-9403-40BC-A10A-1F2D86B18F89}"/>
              </a:ext>
            </a:extLst>
          </p:cNvPr>
          <p:cNvGraphicFramePr/>
          <p:nvPr/>
        </p:nvGraphicFramePr>
        <p:xfrm>
          <a:off x="0" y="1690688"/>
          <a:ext cx="11353800" cy="444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peech Bubble: Oval 10">
            <a:extLst>
              <a:ext uri="{FF2B5EF4-FFF2-40B4-BE49-F238E27FC236}">
                <a16:creationId xmlns:a16="http://schemas.microsoft.com/office/drawing/2014/main" id="{5688FBBA-1907-4781-9D88-19D59222FF13}"/>
              </a:ext>
            </a:extLst>
          </p:cNvPr>
          <p:cNvSpPr/>
          <p:nvPr/>
        </p:nvSpPr>
        <p:spPr>
          <a:xfrm>
            <a:off x="9517224" y="825463"/>
            <a:ext cx="2606351" cy="1467984"/>
          </a:xfrm>
          <a:prstGeom prst="wedgeEllipse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often use the uninformative threshold 0.5</a:t>
            </a:r>
          </a:p>
        </p:txBody>
      </p:sp>
      <p:sp>
        <p:nvSpPr>
          <p:cNvPr id="3" name="Footer Placeholder 2">
            <a:extLst>
              <a:ext uri="{FF2B5EF4-FFF2-40B4-BE49-F238E27FC236}">
                <a16:creationId xmlns:a16="http://schemas.microsoft.com/office/drawing/2014/main" id="{A39BBA42-A251-455A-BB06-27C65C6A072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19204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B4D944-4E2C-44AE-8768-74AE3B93C41E}"/>
              </a:ext>
            </a:extLst>
          </p:cNvPr>
          <p:cNvPicPr>
            <a:picLocks noChangeAspect="1"/>
          </p:cNvPicPr>
          <p:nvPr/>
        </p:nvPicPr>
        <p:blipFill>
          <a:blip r:embed="rId3"/>
          <a:stretch>
            <a:fillRect/>
          </a:stretch>
        </p:blipFill>
        <p:spPr>
          <a:xfrm>
            <a:off x="735562" y="1541336"/>
            <a:ext cx="10720876" cy="4717222"/>
          </a:xfrm>
          <a:prstGeom prst="rect">
            <a:avLst/>
          </a:prstGeom>
        </p:spPr>
      </p:pic>
      <p:sp>
        <p:nvSpPr>
          <p:cNvPr id="2" name="Title 1"/>
          <p:cNvSpPr>
            <a:spLocks noGrp="1"/>
          </p:cNvSpPr>
          <p:nvPr>
            <p:ph type="title"/>
          </p:nvPr>
        </p:nvSpPr>
        <p:spPr/>
        <p:txBody>
          <a:bodyPr/>
          <a:lstStyle/>
          <a:p>
            <a:r>
              <a:rPr lang="en-US" b="1" dirty="0">
                <a:solidFill>
                  <a:schemeClr val="bg1"/>
                </a:solidFill>
              </a:rPr>
              <a:t>Binary Target Confusion Matrix </a:t>
            </a:r>
          </a:p>
        </p:txBody>
      </p:sp>
      <p:sp>
        <p:nvSpPr>
          <p:cNvPr id="3" name="Content Placeholder 2"/>
          <p:cNvSpPr>
            <a:spLocks noGrp="1"/>
          </p:cNvSpPr>
          <p:nvPr>
            <p:ph idx="1"/>
          </p:nvPr>
        </p:nvSpPr>
        <p:spPr>
          <a:xfrm>
            <a:off x="1107232" y="2438070"/>
            <a:ext cx="4429966" cy="1207268"/>
          </a:xfrm>
        </p:spPr>
        <p:txBody>
          <a:bodyPr>
            <a:noAutofit/>
          </a:bodyPr>
          <a:lstStyle/>
          <a:p>
            <a:pPr marL="0" indent="0">
              <a:buNone/>
            </a:pPr>
            <a:r>
              <a:rPr lang="en-US" sz="2000" b="1" dirty="0">
                <a:solidFill>
                  <a:schemeClr val="bg1"/>
                </a:solidFill>
              </a:rPr>
              <a:t>Misclassification Rate</a:t>
            </a:r>
            <a:br>
              <a:rPr lang="en-US" sz="2000" b="1" dirty="0">
                <a:solidFill>
                  <a:schemeClr val="bg1"/>
                </a:solidFill>
              </a:rPr>
            </a:br>
            <a:r>
              <a:rPr lang="en-US" sz="2000" b="1" dirty="0">
                <a:solidFill>
                  <a:schemeClr val="bg1"/>
                </a:solidFill>
              </a:rPr>
              <a:t>= (FP + FN) / (TP + FN + FP + TN)</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graphicFrame>
        <p:nvGraphicFramePr>
          <p:cNvPr id="5" name="Table 4">
            <a:extLst>
              <a:ext uri="{FF2B5EF4-FFF2-40B4-BE49-F238E27FC236}">
                <a16:creationId xmlns:a16="http://schemas.microsoft.com/office/drawing/2014/main" id="{219D93AD-583E-4F1D-A61D-7987DF7022C0}"/>
              </a:ext>
            </a:extLst>
          </p:cNvPr>
          <p:cNvGraphicFramePr>
            <a:graphicFrameLocks noGrp="1"/>
          </p:cNvGraphicFramePr>
          <p:nvPr/>
        </p:nvGraphicFramePr>
        <p:xfrm>
          <a:off x="3322215" y="4372058"/>
          <a:ext cx="6085632" cy="1483360"/>
        </p:xfrm>
        <a:graphic>
          <a:graphicData uri="http://schemas.openxmlformats.org/drawingml/2006/table">
            <a:tbl>
              <a:tblPr firstRow="1" bandRow="1">
                <a:tableStyleId>{5C22544A-7EE6-4342-B048-85BDC9FD1C3A}</a:tableStyleId>
              </a:tblPr>
              <a:tblGrid>
                <a:gridCol w="2028544">
                  <a:extLst>
                    <a:ext uri="{9D8B030D-6E8A-4147-A177-3AD203B41FA5}">
                      <a16:colId xmlns:a16="http://schemas.microsoft.com/office/drawing/2014/main" val="2999151206"/>
                    </a:ext>
                  </a:extLst>
                </a:gridCol>
                <a:gridCol w="2028544">
                  <a:extLst>
                    <a:ext uri="{9D8B030D-6E8A-4147-A177-3AD203B41FA5}">
                      <a16:colId xmlns:a16="http://schemas.microsoft.com/office/drawing/2014/main" val="1677425724"/>
                    </a:ext>
                  </a:extLst>
                </a:gridCol>
                <a:gridCol w="2028544">
                  <a:extLst>
                    <a:ext uri="{9D8B030D-6E8A-4147-A177-3AD203B41FA5}">
                      <a16:colId xmlns:a16="http://schemas.microsoft.com/office/drawing/2014/main" val="2084366253"/>
                    </a:ext>
                  </a:extLst>
                </a:gridCol>
              </a:tblGrid>
              <a:tr h="370840">
                <a:tc rowSpan="2">
                  <a:txBody>
                    <a:bodyPr/>
                    <a:lstStyle/>
                    <a:p>
                      <a:r>
                        <a:rPr lang="en-US" sz="1600" dirty="0"/>
                        <a:t>Observed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dirty="0"/>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4001015880"/>
                  </a:ext>
                </a:extLst>
              </a:tr>
              <a:tr h="370840">
                <a:tc vMerge="1">
                  <a:txBody>
                    <a:bodyPr/>
                    <a:lstStyle/>
                    <a:p>
                      <a:endParaRPr lang="en-US" dirty="0"/>
                    </a:p>
                  </a:txBody>
                  <a:tcPr/>
                </a:tc>
                <a:tc>
                  <a:txBody>
                    <a:bodyPr/>
                    <a:lstStyle/>
                    <a:p>
                      <a:pPr algn="ctr"/>
                      <a:r>
                        <a:rPr lang="en-US" sz="1600" dirty="0"/>
                        <a:t>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Non-Event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8900626"/>
                  </a:ext>
                </a:extLst>
              </a:tr>
              <a:tr h="370840">
                <a:tc>
                  <a:txBody>
                    <a:bodyPr/>
                    <a:lstStyle/>
                    <a:p>
                      <a:r>
                        <a:rPr lang="en-US" sz="1600" dirty="0"/>
                        <a:t>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True Positive (TP)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False Negative (FN)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2157511"/>
                  </a:ext>
                </a:extLst>
              </a:tr>
              <a:tr h="370840">
                <a:tc>
                  <a:txBody>
                    <a:bodyPr/>
                    <a:lstStyle/>
                    <a:p>
                      <a:r>
                        <a:rPr lang="en-US" sz="1600" dirty="0"/>
                        <a:t>Non-Event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False Positive (FP)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True Negative (TN)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5037624"/>
                  </a:ext>
                </a:extLst>
              </a:tr>
            </a:tbl>
          </a:graphicData>
        </a:graphic>
      </p:graphicFrame>
      <p:sp>
        <p:nvSpPr>
          <p:cNvPr id="12" name="Content Placeholder 2">
            <a:extLst>
              <a:ext uri="{FF2B5EF4-FFF2-40B4-BE49-F238E27FC236}">
                <a16:creationId xmlns:a16="http://schemas.microsoft.com/office/drawing/2014/main" id="{8E4EF0C0-DDE2-4A30-9D5D-C3FB7B674CA2}"/>
              </a:ext>
            </a:extLst>
          </p:cNvPr>
          <p:cNvSpPr txBox="1">
            <a:spLocks/>
          </p:cNvSpPr>
          <p:nvPr/>
        </p:nvSpPr>
        <p:spPr>
          <a:xfrm>
            <a:off x="7409027" y="2334133"/>
            <a:ext cx="3675741" cy="14151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True Positive Rate: Sensitivity</a:t>
            </a:r>
            <a:br>
              <a:rPr lang="en-US" sz="2000" b="1" dirty="0"/>
            </a:br>
            <a:r>
              <a:rPr lang="en-US" sz="2000" b="1" dirty="0"/>
              <a:t>= TP / (TP + FN)</a:t>
            </a:r>
          </a:p>
          <a:p>
            <a:pPr marL="0" indent="0">
              <a:buNone/>
            </a:pPr>
            <a:r>
              <a:rPr lang="en-US" sz="2000" b="1" dirty="0"/>
              <a:t>True Negative Rate: Specificity</a:t>
            </a:r>
            <a:br>
              <a:rPr lang="en-US" sz="2000" b="1" dirty="0"/>
            </a:br>
            <a:r>
              <a:rPr lang="en-US" sz="2000" b="1" dirty="0"/>
              <a:t>= TN / (FP + TN)</a:t>
            </a:r>
          </a:p>
        </p:txBody>
      </p:sp>
      <p:sp>
        <p:nvSpPr>
          <p:cNvPr id="4" name="Footer Placeholder 3">
            <a:extLst>
              <a:ext uri="{FF2B5EF4-FFF2-40B4-BE49-F238E27FC236}">
                <a16:creationId xmlns:a16="http://schemas.microsoft.com/office/drawing/2014/main" id="{CE722779-25EA-4758-A24A-8504B1A5F44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21872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r>
              <a:rPr lang="en-US" sz="2400" dirty="0"/>
              <a:t>Use the Uninformative Threshold of 0.5</a:t>
            </a:r>
          </a:p>
          <a:p>
            <a:r>
              <a:rPr lang="en-US" sz="2400" dirty="0"/>
              <a:t>Predicted Event if Predicted Event Probability </a:t>
            </a:r>
            <a:r>
              <a:rPr lang="en-US" sz="2400" dirty="0">
                <a:sym typeface="Symbol" panose="05050102010706020507" pitchFamily="18" charset="2"/>
              </a:rPr>
              <a:t> 0.5</a:t>
            </a:r>
            <a:endParaRPr lang="en-US" sz="2400" dirty="0"/>
          </a:p>
          <a:p>
            <a:r>
              <a:rPr lang="en-US" sz="2400" dirty="0"/>
              <a:t>Number of observations is 11</a:t>
            </a:r>
          </a:p>
          <a:p>
            <a:r>
              <a:rPr lang="en-US" sz="2400" dirty="0"/>
              <a:t>Number of Misclassified</a:t>
            </a:r>
            <a:br>
              <a:rPr lang="en-US" sz="2400" dirty="0"/>
            </a:br>
            <a:r>
              <a:rPr lang="en-US" sz="2400" dirty="0"/>
              <a:t>observations is 4</a:t>
            </a:r>
          </a:p>
          <a:p>
            <a:r>
              <a:rPr lang="en-US" sz="2400" dirty="0"/>
              <a:t>Sensitivity = 4 / 6 = 66.67%</a:t>
            </a:r>
          </a:p>
          <a:p>
            <a:r>
              <a:rPr lang="en-US" sz="2400" dirty="0"/>
              <a:t>Specificity = 3 / 5 = 60%</a:t>
            </a:r>
          </a:p>
          <a:p>
            <a:r>
              <a:rPr lang="en-US" sz="2400" dirty="0"/>
              <a:t>Misclassification Rate</a:t>
            </a:r>
            <a:br>
              <a:rPr lang="en-US" sz="2400" dirty="0"/>
            </a:br>
            <a:r>
              <a:rPr lang="en-US" sz="2400" dirty="0"/>
              <a:t>= 4 / 11 = 36.36%</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graphicFrame>
        <p:nvGraphicFramePr>
          <p:cNvPr id="5" name="Table 4"/>
          <p:cNvGraphicFramePr>
            <a:graphicFrameLocks noGrp="1"/>
          </p:cNvGraphicFramePr>
          <p:nvPr/>
        </p:nvGraphicFramePr>
        <p:xfrm>
          <a:off x="5627915" y="3066098"/>
          <a:ext cx="6389914" cy="2887980"/>
        </p:xfrm>
        <a:graphic>
          <a:graphicData uri="http://schemas.openxmlformats.org/drawingml/2006/table">
            <a:tbl>
              <a:tblPr firstRow="1" firstCol="1" bandRow="1">
                <a:tableStyleId>{5C22544A-7EE6-4342-B048-85BDC9FD1C3A}</a:tableStyleId>
              </a:tblPr>
              <a:tblGrid>
                <a:gridCol w="1452655">
                  <a:extLst>
                    <a:ext uri="{9D8B030D-6E8A-4147-A177-3AD203B41FA5}">
                      <a16:colId xmlns:a16="http://schemas.microsoft.com/office/drawing/2014/main" val="20000"/>
                    </a:ext>
                  </a:extLst>
                </a:gridCol>
                <a:gridCol w="1698081">
                  <a:extLst>
                    <a:ext uri="{9D8B030D-6E8A-4147-A177-3AD203B41FA5}">
                      <a16:colId xmlns:a16="http://schemas.microsoft.com/office/drawing/2014/main" val="20001"/>
                    </a:ext>
                  </a:extLst>
                </a:gridCol>
                <a:gridCol w="1691448">
                  <a:extLst>
                    <a:ext uri="{9D8B030D-6E8A-4147-A177-3AD203B41FA5}">
                      <a16:colId xmlns:a16="http://schemas.microsoft.com/office/drawing/2014/main" val="20002"/>
                    </a:ext>
                  </a:extLst>
                </a:gridCol>
                <a:gridCol w="1547730">
                  <a:extLst>
                    <a:ext uri="{9D8B030D-6E8A-4147-A177-3AD203B41FA5}">
                      <a16:colId xmlns:a16="http://schemas.microsoft.com/office/drawing/2014/main" val="20003"/>
                    </a:ext>
                  </a:extLst>
                </a:gridCol>
              </a:tblGrid>
              <a:tr h="207484">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FFFF"/>
                          </a:solidFill>
                          <a:effectLst/>
                          <a:latin typeface="Calibri" panose="020F0502020204030204" pitchFamily="34" charset="0"/>
                        </a:rPr>
                        <a:t>Prediction</a:t>
                      </a:r>
                    </a:p>
                  </a:txBody>
                  <a:tcPr marL="9525" marR="9525" marT="9525" marB="0" anchor="ctr"/>
                </a:tc>
                <a:tc>
                  <a:txBody>
                    <a:bodyPr/>
                    <a:lstStyle/>
                    <a:p>
                      <a:pPr algn="ctr" rtl="0" fontAlgn="ctr"/>
                      <a:r>
                        <a:rPr lang="en-US" sz="1400" u="none" strike="noStrike" dirty="0">
                          <a:effectLst/>
                        </a:rPr>
                        <a:t>Misclassified?</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0000"/>
                          </a:solidFill>
                          <a:effectLst/>
                          <a:latin typeface="+mn-lt"/>
                        </a:rPr>
                        <a:t>1</a:t>
                      </a:r>
                      <a:endParaRPr lang="en-US" sz="1400" b="1" i="0" u="none" strike="noStrike" dirty="0">
                        <a:solidFill>
                          <a:srgbClr val="FF0000"/>
                        </a:solidFill>
                        <a:effectLst/>
                        <a:latin typeface="Calibri" panose="020F0502020204030204" pitchFamily="34" charset="0"/>
                      </a:endParaRPr>
                    </a:p>
                  </a:txBody>
                  <a:tcPr marL="9525" marR="9525" marT="9525" marB="0" anchor="ctr">
                    <a:noFill/>
                  </a:tcPr>
                </a:tc>
                <a:extLst>
                  <a:ext uri="{0D108BD9-81ED-4DB2-BD59-A6C34878D82A}">
                    <a16:rowId xmlns:a16="http://schemas.microsoft.com/office/drawing/2014/main" val="10001"/>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0000"/>
                          </a:solidFill>
                          <a:effectLst/>
                          <a:latin typeface="+mn-lt"/>
                        </a:rPr>
                        <a:t>1</a:t>
                      </a:r>
                      <a:endParaRPr lang="en-US" sz="1400" b="1" i="0" u="none" strike="noStrike" dirty="0">
                        <a:solidFill>
                          <a:srgbClr val="FF0000"/>
                        </a:solidFill>
                        <a:effectLst/>
                        <a:latin typeface="Calibri" panose="020F0502020204030204" pitchFamily="34" charset="0"/>
                      </a:endParaRPr>
                    </a:p>
                  </a:txBody>
                  <a:tcPr marL="9525" marR="9525" marT="9525" marB="0" anchor="ctr">
                    <a:noFill/>
                  </a:tcPr>
                </a:tc>
                <a:extLst>
                  <a:ext uri="{0D108BD9-81ED-4DB2-BD59-A6C34878D82A}">
                    <a16:rowId xmlns:a16="http://schemas.microsoft.com/office/drawing/2014/main" val="10002"/>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162097">
                <a:tc>
                  <a:txBody>
                    <a:bodyPr/>
                    <a:lstStyle/>
                    <a:p>
                      <a:pPr algn="l" rtl="0" fontAlgn="ctr"/>
                      <a:r>
                        <a:rPr lang="en-US" sz="1400" u="none" strike="noStrike" dirty="0">
                          <a:effectLst/>
                        </a:rPr>
                        <a:t>Non-Event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7"/>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0000"/>
                          </a:solidFill>
                          <a:effectLst/>
                          <a:latin typeface="Calibri" panose="020F0502020204030204" pitchFamily="34" charset="0"/>
                        </a:rPr>
                        <a:t>1</a:t>
                      </a:r>
                    </a:p>
                  </a:txBody>
                  <a:tcPr marL="9525" marR="9525" marT="9525" marB="0" anchor="ctr">
                    <a:noFill/>
                  </a:tcPr>
                </a:tc>
                <a:extLst>
                  <a:ext uri="{0D108BD9-81ED-4DB2-BD59-A6C34878D82A}">
                    <a16:rowId xmlns:a16="http://schemas.microsoft.com/office/drawing/2014/main" val="10010"/>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0000"/>
                          </a:solidFill>
                          <a:effectLst/>
                          <a:latin typeface="Calibri" panose="020F0502020204030204" pitchFamily="34" charset="0"/>
                        </a:rPr>
                        <a:t>1</a:t>
                      </a:r>
                    </a:p>
                  </a:txBody>
                  <a:tcPr marL="9525" marR="9525" marT="9525" marB="0" anchor="ctr">
                    <a:noFill/>
                  </a:tcPr>
                </a:tc>
                <a:extLst>
                  <a:ext uri="{0D108BD9-81ED-4DB2-BD59-A6C34878D82A}">
                    <a16:rowId xmlns:a16="http://schemas.microsoft.com/office/drawing/2014/main" val="10011"/>
                  </a:ext>
                </a:extLst>
              </a:tr>
            </a:tbl>
          </a:graphicData>
        </a:graphic>
      </p:graphicFrame>
      <p:graphicFrame>
        <p:nvGraphicFramePr>
          <p:cNvPr id="9" name="Table 8">
            <a:extLst>
              <a:ext uri="{FF2B5EF4-FFF2-40B4-BE49-F238E27FC236}">
                <a16:creationId xmlns:a16="http://schemas.microsoft.com/office/drawing/2014/main" id="{1AB5BC35-9B31-4E76-AB9C-7C9FCBF7B72F}"/>
              </a:ext>
            </a:extLst>
          </p:cNvPr>
          <p:cNvGraphicFramePr>
            <a:graphicFrameLocks noGrp="1"/>
          </p:cNvGraphicFramePr>
          <p:nvPr/>
        </p:nvGraphicFramePr>
        <p:xfrm>
          <a:off x="8211385" y="1314133"/>
          <a:ext cx="3727521" cy="1483360"/>
        </p:xfrm>
        <a:graphic>
          <a:graphicData uri="http://schemas.openxmlformats.org/drawingml/2006/table">
            <a:tbl>
              <a:tblPr firstRow="1" bandRow="1">
                <a:tableStyleId>{5C22544A-7EE6-4342-B048-85BDC9FD1C3A}</a:tableStyleId>
              </a:tblPr>
              <a:tblGrid>
                <a:gridCol w="1242507">
                  <a:extLst>
                    <a:ext uri="{9D8B030D-6E8A-4147-A177-3AD203B41FA5}">
                      <a16:colId xmlns:a16="http://schemas.microsoft.com/office/drawing/2014/main" val="2999151206"/>
                    </a:ext>
                  </a:extLst>
                </a:gridCol>
                <a:gridCol w="1242507">
                  <a:extLst>
                    <a:ext uri="{9D8B030D-6E8A-4147-A177-3AD203B41FA5}">
                      <a16:colId xmlns:a16="http://schemas.microsoft.com/office/drawing/2014/main" val="1677425724"/>
                    </a:ext>
                  </a:extLst>
                </a:gridCol>
                <a:gridCol w="1242507">
                  <a:extLst>
                    <a:ext uri="{9D8B030D-6E8A-4147-A177-3AD203B41FA5}">
                      <a16:colId xmlns:a16="http://schemas.microsoft.com/office/drawing/2014/main" val="2084366253"/>
                    </a:ext>
                  </a:extLst>
                </a:gridCol>
              </a:tblGrid>
              <a:tr h="370840">
                <a:tc rowSpan="2">
                  <a:txBody>
                    <a:bodyPr/>
                    <a:lstStyle/>
                    <a:p>
                      <a:r>
                        <a:rPr lang="en-US" sz="1400" dirty="0"/>
                        <a:t>Observed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400" dirty="0"/>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4001015880"/>
                  </a:ext>
                </a:extLst>
              </a:tr>
              <a:tr h="370840">
                <a:tc vMerge="1">
                  <a:txBody>
                    <a:bodyPr/>
                    <a:lstStyle/>
                    <a:p>
                      <a:endParaRPr lang="en-US" dirty="0"/>
                    </a:p>
                  </a:txBody>
                  <a:tcPr/>
                </a:tc>
                <a:tc>
                  <a:txBody>
                    <a:bodyPr/>
                    <a:lstStyle/>
                    <a:p>
                      <a:pPr algn="ctr"/>
                      <a:r>
                        <a:rPr lang="en-US" sz="1400" dirty="0"/>
                        <a:t>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Non-Event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8900626"/>
                  </a:ext>
                </a:extLst>
              </a:tr>
              <a:tr h="370840">
                <a:tc>
                  <a:txBody>
                    <a:bodyPr/>
                    <a:lstStyle/>
                    <a:p>
                      <a:r>
                        <a:rPr lang="en-US" sz="1400" dirty="0"/>
                        <a:t>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2157511"/>
                  </a:ext>
                </a:extLst>
              </a:tr>
              <a:tr h="370840">
                <a:tc>
                  <a:txBody>
                    <a:bodyPr/>
                    <a:lstStyle/>
                    <a:p>
                      <a:r>
                        <a:rPr lang="en-US" sz="1400" dirty="0"/>
                        <a:t>Non-Event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5037624"/>
                  </a:ext>
                </a:extLst>
              </a:tr>
            </a:tbl>
          </a:graphicData>
        </a:graphic>
      </p:graphicFrame>
      <p:sp>
        <p:nvSpPr>
          <p:cNvPr id="4" name="Footer Placeholder 3">
            <a:extLst>
              <a:ext uri="{FF2B5EF4-FFF2-40B4-BE49-F238E27FC236}">
                <a16:creationId xmlns:a16="http://schemas.microsoft.com/office/drawing/2014/main" id="{D663CAF6-40BF-4CA1-B5BB-BB42250CA489}"/>
              </a:ext>
            </a:extLst>
          </p:cNvPr>
          <p:cNvSpPr>
            <a:spLocks noGrp="1"/>
          </p:cNvSpPr>
          <p:nvPr>
            <p:ph type="ftr" sz="quarter" idx="11"/>
          </p:nvPr>
        </p:nvSpPr>
        <p:spPr/>
        <p:txBody>
          <a:bodyPr/>
          <a:lstStyle/>
          <a:p>
            <a:r>
              <a:rPr lang="en-US"/>
              <a:t>Copyright © 2021 by Ming-Long Lam, Ph.D.</a:t>
            </a:r>
            <a:endParaRPr lang="en-US" dirty="0"/>
          </a:p>
        </p:txBody>
      </p:sp>
      <p:sp>
        <p:nvSpPr>
          <p:cNvPr id="6" name="TextBox 5">
            <a:extLst>
              <a:ext uri="{FF2B5EF4-FFF2-40B4-BE49-F238E27FC236}">
                <a16:creationId xmlns:a16="http://schemas.microsoft.com/office/drawing/2014/main" id="{D46485C6-4ADE-413A-979E-BFEF8476EFD4}"/>
              </a:ext>
            </a:extLst>
          </p:cNvPr>
          <p:cNvSpPr txBox="1"/>
          <p:nvPr/>
        </p:nvSpPr>
        <p:spPr>
          <a:xfrm>
            <a:off x="8211384" y="944801"/>
            <a:ext cx="3727521" cy="369332"/>
          </a:xfrm>
          <a:prstGeom prst="rect">
            <a:avLst/>
          </a:prstGeom>
          <a:noFill/>
          <a:ln w="19050">
            <a:solidFill>
              <a:schemeClr val="tx1"/>
            </a:solidFill>
          </a:ln>
        </p:spPr>
        <p:txBody>
          <a:bodyPr wrap="square" rtlCol="0" anchor="ctr">
            <a:spAutoFit/>
          </a:bodyPr>
          <a:lstStyle/>
          <a:p>
            <a:pPr algn="ctr"/>
            <a:r>
              <a:rPr lang="en-US" dirty="0"/>
              <a:t>Confusion Matrix</a:t>
            </a:r>
          </a:p>
        </p:txBody>
      </p:sp>
    </p:spTree>
    <p:extLst>
      <p:ext uri="{BB962C8B-B14F-4D97-AF65-F5344CB8AC3E}">
        <p14:creationId xmlns:p14="http://schemas.microsoft.com/office/powerpoint/2010/main" val="62541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Sort the predicted probabilities:</a:t>
                </a:r>
              </a:p>
              <a:p>
                <a:pPr lvl="1"/>
                <a:r>
                  <a:rPr lang="en-US" dirty="0"/>
                  <a:t>Event: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endParaRPr lang="en-US" dirty="0"/>
              </a:p>
              <a:p>
                <a:pPr lvl="1"/>
                <a:r>
                  <a:rPr lang="en-US" dirty="0"/>
                  <a:t>Non-Event: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endParaRPr lang="en-US" dirty="0"/>
              </a:p>
              <a:p>
                <a:pPr marL="457200" indent="-457200">
                  <a:buFont typeface="+mj-lt"/>
                  <a:buAutoNum type="arabicPeriod"/>
                </a:pPr>
                <a:r>
                  <a:rPr lang="en-US" dirty="0"/>
                  <a:t>Create a two-way table</a:t>
                </a:r>
              </a:p>
              <a:p>
                <a:pPr lvl="1"/>
                <a:r>
                  <a:rPr lang="en-US" dirty="0"/>
                  <a:t>Row dimension: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endParaRPr lang="en-US" dirty="0"/>
              </a:p>
              <a:p>
                <a:pPr lvl="1"/>
                <a:r>
                  <a:rPr lang="en-US" dirty="0"/>
                  <a:t>Column dimension: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endParaRPr lang="en-US" dirty="0"/>
              </a:p>
              <a:p>
                <a:pPr marL="514350" indent="-514350">
                  <a:buFont typeface="+mj-lt"/>
                  <a:buAutoNum type="arabicPeriod"/>
                </a:pPr>
                <a:r>
                  <a:rPr lang="en-US" dirty="0"/>
                  <a:t>Each cell in the table corresponds to a pair of predicted probabilities: </a:t>
                </a:r>
                <a14:m>
                  <m:oMath xmlns:m="http://schemas.openxmlformats.org/officeDocument/2006/math">
                    <m:d>
                      <m:dPr>
                        <m:ctrlPr>
                          <a:rPr lang="en-US"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e>
                    </m:d>
                  </m:oMath>
                </a14:m>
                <a:endParaRPr lang="en-US" dirty="0"/>
              </a:p>
              <a:p>
                <a:pPr marL="514350" indent="-514350">
                  <a:buFont typeface="+mj-lt"/>
                  <a:buAutoNum type="arabicPeriod"/>
                </a:pPr>
                <a:r>
                  <a:rPr lang="en-US" dirty="0"/>
                  <a:t>Number of </a:t>
                </a:r>
                <a:r>
                  <a:rPr lang="en-US"/>
                  <a:t>pairs (or </a:t>
                </a:r>
                <a:r>
                  <a:rPr lang="en-US" dirty="0"/>
                  <a:t>cells)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𝐸</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𝑁𝐸</m:t>
                        </m:r>
                      </m:sub>
                    </m:sSub>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7292070" y="2055813"/>
              <a:ext cx="4614180" cy="2241678"/>
            </p:xfrm>
            <a:graphic>
              <a:graphicData uri="http://schemas.openxmlformats.org/drawingml/2006/table">
                <a:tbl>
                  <a:tblPr firstRow="1" firstCol="1" bandRow="1">
                    <a:tableStyleId>{5C22544A-7EE6-4342-B048-85BDC9FD1C3A}</a:tableStyleId>
                  </a:tblPr>
                  <a:tblGrid>
                    <a:gridCol w="769030">
                      <a:extLst>
                        <a:ext uri="{9D8B030D-6E8A-4147-A177-3AD203B41FA5}">
                          <a16:colId xmlns:a16="http://schemas.microsoft.com/office/drawing/2014/main" val="20000"/>
                        </a:ext>
                      </a:extLst>
                    </a:gridCol>
                    <a:gridCol w="769030">
                      <a:extLst>
                        <a:ext uri="{9D8B030D-6E8A-4147-A177-3AD203B41FA5}">
                          <a16:colId xmlns:a16="http://schemas.microsoft.com/office/drawing/2014/main" val="20001"/>
                        </a:ext>
                      </a:extLst>
                    </a:gridCol>
                    <a:gridCol w="769030">
                      <a:extLst>
                        <a:ext uri="{9D8B030D-6E8A-4147-A177-3AD203B41FA5}">
                          <a16:colId xmlns:a16="http://schemas.microsoft.com/office/drawing/2014/main" val="20002"/>
                        </a:ext>
                      </a:extLst>
                    </a:gridCol>
                    <a:gridCol w="769030">
                      <a:extLst>
                        <a:ext uri="{9D8B030D-6E8A-4147-A177-3AD203B41FA5}">
                          <a16:colId xmlns:a16="http://schemas.microsoft.com/office/drawing/2014/main" val="20003"/>
                        </a:ext>
                      </a:extLst>
                    </a:gridCol>
                    <a:gridCol w="769030">
                      <a:extLst>
                        <a:ext uri="{9D8B030D-6E8A-4147-A177-3AD203B41FA5}">
                          <a16:colId xmlns:a16="http://schemas.microsoft.com/office/drawing/2014/main" val="20004"/>
                        </a:ext>
                      </a:extLst>
                    </a:gridCol>
                    <a:gridCol w="769030">
                      <a:extLst>
                        <a:ext uri="{9D8B030D-6E8A-4147-A177-3AD203B41FA5}">
                          <a16:colId xmlns:a16="http://schemas.microsoft.com/office/drawing/2014/main" val="20005"/>
                        </a:ext>
                      </a:extLst>
                    </a:gridCol>
                  </a:tblGrid>
                  <a:tr h="207026">
                    <a:tc>
                      <a:txBody>
                        <a:bodyPr/>
                        <a:lstStyle/>
                        <a:p>
                          <a:pPr algn="ct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10</m:t>
                                    </m:r>
                                  </m:sub>
                                </m:sSub>
                              </m:oMath>
                            </m:oMathPara>
                          </a14:m>
                          <a:endParaRPr lang="en-US" dirty="0"/>
                        </a:p>
                      </a:txBody>
                      <a:tcPr anchor="ctr"/>
                    </a:tc>
                    <a:tc>
                      <a:txBody>
                        <a:bodyPr/>
                        <a:lstStyle/>
                        <a:p>
                          <a:pPr algn="ctr"/>
                          <a:r>
                            <a:rPr lang="en-US" dirty="0"/>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0</m:t>
                                    </m:r>
                                  </m:sub>
                                </m:sSub>
                              </m:oMath>
                            </m:oMathPara>
                          </a14:m>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𝑁𝐸</m:t>
                                        </m:r>
                                      </m:sub>
                                    </m:sSub>
                                    <m:r>
                                      <a:rPr lang="en-US" b="0" i="1" smtClean="0">
                                        <a:latin typeface="Cambria Math" panose="02040503050406030204" pitchFamily="18" charset="0"/>
                                      </a:rPr>
                                      <m:t>0</m:t>
                                    </m:r>
                                  </m:sub>
                                </m:sSub>
                              </m:oMath>
                            </m:oMathPara>
                          </a14:m>
                          <a:endParaRPr lang="en-US" dirty="0"/>
                        </a:p>
                      </a:txBody>
                      <a:tcPr anchor="ctr"/>
                    </a:tc>
                    <a:extLst>
                      <a:ext uri="{0D108BD9-81ED-4DB2-BD59-A6C34878D82A}">
                        <a16:rowId xmlns:a16="http://schemas.microsoft.com/office/drawing/2014/main" val="10000"/>
                      </a:ext>
                    </a:extLst>
                  </a:tr>
                  <a:tr h="19720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1"/>
                      </a:ext>
                    </a:extLst>
                  </a:tr>
                  <a:tr h="19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2"/>
                      </a:ext>
                    </a:extLst>
                  </a:tr>
                  <a:tr h="19720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3"/>
                      </a:ext>
                    </a:extLst>
                  </a:tr>
                  <a:tr h="1944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20702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764899966"/>
                  </p:ext>
                </p:extLst>
              </p:nvPr>
            </p:nvGraphicFramePr>
            <p:xfrm>
              <a:off x="7292070" y="2055813"/>
              <a:ext cx="4614180" cy="2241678"/>
            </p:xfrm>
            <a:graphic>
              <a:graphicData uri="http://schemas.openxmlformats.org/drawingml/2006/table">
                <a:tbl>
                  <a:tblPr firstRow="1" firstCol="1" bandRow="1">
                    <a:tableStyleId>{5C22544A-7EE6-4342-B048-85BDC9FD1C3A}</a:tableStyleId>
                  </a:tblPr>
                  <a:tblGrid>
                    <a:gridCol w="769030">
                      <a:extLst>
                        <a:ext uri="{9D8B030D-6E8A-4147-A177-3AD203B41FA5}">
                          <a16:colId xmlns:a16="http://schemas.microsoft.com/office/drawing/2014/main" val="20000"/>
                        </a:ext>
                      </a:extLst>
                    </a:gridCol>
                    <a:gridCol w="769030">
                      <a:extLst>
                        <a:ext uri="{9D8B030D-6E8A-4147-A177-3AD203B41FA5}">
                          <a16:colId xmlns:a16="http://schemas.microsoft.com/office/drawing/2014/main" val="20001"/>
                        </a:ext>
                      </a:extLst>
                    </a:gridCol>
                    <a:gridCol w="769030">
                      <a:extLst>
                        <a:ext uri="{9D8B030D-6E8A-4147-A177-3AD203B41FA5}">
                          <a16:colId xmlns:a16="http://schemas.microsoft.com/office/drawing/2014/main" val="20002"/>
                        </a:ext>
                      </a:extLst>
                    </a:gridCol>
                    <a:gridCol w="769030">
                      <a:extLst>
                        <a:ext uri="{9D8B030D-6E8A-4147-A177-3AD203B41FA5}">
                          <a16:colId xmlns:a16="http://schemas.microsoft.com/office/drawing/2014/main" val="20003"/>
                        </a:ext>
                      </a:extLst>
                    </a:gridCol>
                    <a:gridCol w="769030">
                      <a:extLst>
                        <a:ext uri="{9D8B030D-6E8A-4147-A177-3AD203B41FA5}">
                          <a16:colId xmlns:a16="http://schemas.microsoft.com/office/drawing/2014/main" val="20004"/>
                        </a:ext>
                      </a:extLst>
                    </a:gridCol>
                    <a:gridCol w="769030">
                      <a:extLst>
                        <a:ext uri="{9D8B030D-6E8A-4147-A177-3AD203B41FA5}">
                          <a16:colId xmlns:a16="http://schemas.microsoft.com/office/drawing/2014/main" val="20005"/>
                        </a:ext>
                      </a:extLst>
                    </a:gridCol>
                  </a:tblGrid>
                  <a:tr h="389319">
                    <a:tc>
                      <a:txBody>
                        <a:bodyPr/>
                        <a:lstStyle/>
                        <a:p>
                          <a:pPr algn="ctr"/>
                          <a:endParaRPr lang="en-US" dirty="0"/>
                        </a:p>
                      </a:txBody>
                      <a:tcPr anchor="ctr"/>
                    </a:tc>
                    <a:tc>
                      <a:txBody>
                        <a:bodyPr/>
                        <a:lstStyle/>
                        <a:p>
                          <a:endParaRPr lang="en-US"/>
                        </a:p>
                      </a:txBody>
                      <a:tcPr anchor="ctr">
                        <a:blipFill>
                          <a:blip r:embed="rId5"/>
                          <a:stretch>
                            <a:fillRect l="-100000" t="-4688" r="-400787" b="-479688"/>
                          </a:stretch>
                        </a:blipFill>
                      </a:tcPr>
                    </a:tc>
                    <a:tc>
                      <a:txBody>
                        <a:bodyPr/>
                        <a:lstStyle/>
                        <a:p>
                          <a:pPr algn="ctr"/>
                          <a:r>
                            <a:rPr lang="en-US" dirty="0" smtClean="0"/>
                            <a:t>≤ …</a:t>
                          </a:r>
                          <a:endParaRPr lang="en-US" dirty="0"/>
                        </a:p>
                      </a:txBody>
                      <a:tcPr anchor="ctr"/>
                    </a:tc>
                    <a:tc>
                      <a:txBody>
                        <a:bodyPr/>
                        <a:lstStyle/>
                        <a:p>
                          <a:endParaRPr lang="en-US"/>
                        </a:p>
                      </a:txBody>
                      <a:tcPr anchor="ctr">
                        <a:blipFill>
                          <a:blip r:embed="rId5"/>
                          <a:stretch>
                            <a:fillRect l="-301587" t="-4688" r="-203968" b="-479688"/>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endParaRPr lang="en-US"/>
                        </a:p>
                      </a:txBody>
                      <a:tcPr anchor="ctr">
                        <a:blipFill>
                          <a:blip r:embed="rId5"/>
                          <a:stretch>
                            <a:fillRect l="-502381" t="-4688" r="-3175" b="-479688"/>
                          </a:stretch>
                        </a:blipFill>
                      </a:tcPr>
                    </a:tc>
                    <a:extLst>
                      <a:ext uri="{0D108BD9-81ED-4DB2-BD59-A6C34878D82A}">
                        <a16:rowId xmlns:a16="http://schemas.microsoft.com/office/drawing/2014/main" val="10000"/>
                      </a:ext>
                    </a:extLst>
                  </a:tr>
                  <a:tr h="365760">
                    <a:tc>
                      <a:txBody>
                        <a:bodyPr/>
                        <a:lstStyle/>
                        <a:p>
                          <a:endParaRPr lang="en-US"/>
                        </a:p>
                      </a:txBody>
                      <a:tcPr anchor="ctr">
                        <a:blipFill>
                          <a:blip r:embed="rId5"/>
                          <a:stretch>
                            <a:fillRect l="-794" t="-111667" r="-504762" b="-411667"/>
                          </a:stretch>
                        </a:blipFill>
                      </a:tcP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1"/>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2"/>
                      </a:ext>
                    </a:extLst>
                  </a:tr>
                  <a:tr h="365760">
                    <a:tc>
                      <a:txBody>
                        <a:bodyPr/>
                        <a:lstStyle/>
                        <a:p>
                          <a:endParaRPr lang="en-US"/>
                        </a:p>
                      </a:txBody>
                      <a:tcPr anchor="ctr">
                        <a:blipFill>
                          <a:blip r:embed="rId5"/>
                          <a:stretch>
                            <a:fillRect l="-794" t="-311667" r="-504762" b="-211667"/>
                          </a:stretch>
                        </a:blipFill>
                      </a:tcP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3"/>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389319">
                    <a:tc>
                      <a:txBody>
                        <a:bodyPr/>
                        <a:lstStyle/>
                        <a:p>
                          <a:endParaRPr lang="en-US"/>
                        </a:p>
                      </a:txBody>
                      <a:tcPr anchor="ctr">
                        <a:blipFill>
                          <a:blip r:embed="rId5"/>
                          <a:stretch>
                            <a:fillRect l="-794" t="-479688" r="-504762" b="-4688"/>
                          </a:stretch>
                        </a:blipFil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5"/>
                      </a:ext>
                    </a:extLst>
                  </a:tr>
                </a:tbl>
              </a:graphicData>
            </a:graphic>
          </p:graphicFrame>
        </mc:Fallback>
      </mc:AlternateContent>
      <p:sp>
        <p:nvSpPr>
          <p:cNvPr id="4" name="Footer Placeholder 3">
            <a:extLst>
              <a:ext uri="{FF2B5EF4-FFF2-40B4-BE49-F238E27FC236}">
                <a16:creationId xmlns:a16="http://schemas.microsoft.com/office/drawing/2014/main" id="{9E554372-0420-4822-9D49-E9319C10C77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07690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In the </a:t>
                </a:r>
                <a:r>
                  <a:rPr lang="en-US" u="sng" dirty="0"/>
                  <a:t>perfect scenario</a:t>
                </a:r>
                <a:r>
                  <a:rPr lang="en-US" dirty="0"/>
                  <a:t>, event observations always have higher predicted probabilities than that of non-event observations</a:t>
                </a:r>
              </a:p>
              <a:p>
                <a:pPr lvl="1"/>
                <a:r>
                  <a:rPr lang="en-US" dirty="0"/>
                  <a:t>This means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𝑙</m:t>
                        </m:r>
                        <m:r>
                          <a:rPr lang="en-US" b="0" i="1" smtClean="0">
                            <a:latin typeface="Cambria Math" panose="02040503050406030204" pitchFamily="18" charset="0"/>
                          </a:rPr>
                          <m:t>1</m:t>
                        </m:r>
                      </m:sub>
                    </m:sSub>
                    <m:r>
                      <a:rPr lang="en-US" b="0" i="1" smtClean="0">
                        <a:latin typeface="Cambria Math" panose="02040503050406030204" pitchFamily="18" charset="0"/>
                      </a:rPr>
                      <m:t>&gt;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m:t>
                        </m:r>
                      </m:sub>
                    </m:sSub>
                  </m:oMath>
                </a14:m>
                <a:r>
                  <a:rPr lang="en-US" dirty="0"/>
                  <a:t> for any pair of indices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e>
                    </m:d>
                  </m:oMath>
                </a14:m>
                <a:r>
                  <a:rPr lang="en-US" dirty="0"/>
                  <a:t>. </a:t>
                </a:r>
              </a:p>
              <a:p>
                <a:pPr lvl="1"/>
                <a:r>
                  <a:rPr lang="en-US" dirty="0"/>
                  <a:t>There is an obvious boundary between the two sets of predicted probabilities</a:t>
                </a:r>
              </a:p>
              <a:p>
                <a:pPr marL="514350" indent="-514350">
                  <a:buFont typeface="+mj-lt"/>
                  <a:buAutoNum type="arabicPeriod"/>
                </a:pPr>
                <a:r>
                  <a:rPr lang="en-US" dirty="0"/>
                  <a:t>In the </a:t>
                </a:r>
                <a:r>
                  <a:rPr lang="en-US" u="sng" dirty="0"/>
                  <a:t>worst scenario</a:t>
                </a:r>
                <a:r>
                  <a:rPr lang="en-US" dirty="0"/>
                  <a:t>, event observations always have lower predicted probabilities than that of non-event observations</a:t>
                </a:r>
              </a:p>
              <a:p>
                <a:pPr lvl="1"/>
                <a:r>
                  <a:rPr lang="en-US" dirty="0"/>
                  <a:t>This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r>
                  <a:rPr lang="en-US" dirty="0"/>
                  <a:t> for any pair of indices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𝑙</m:t>
                        </m:r>
                      </m:e>
                    </m:d>
                  </m:oMath>
                </a14:m>
                <a:r>
                  <a:rPr lang="en-US" dirty="0"/>
                  <a:t>. </a:t>
                </a:r>
              </a:p>
              <a:p>
                <a:pPr lvl="1"/>
                <a:r>
                  <a:rPr lang="en-US" dirty="0"/>
                  <a:t>The model predicts the incorrect outcome most, if not always, of the time</a:t>
                </a:r>
              </a:p>
              <a:p>
                <a:pPr marL="514350" indent="-514350">
                  <a:buFont typeface="+mj-lt"/>
                  <a:buAutoNum type="arabicPeriod"/>
                </a:pPr>
                <a:r>
                  <a:rPr lang="en-US" dirty="0"/>
                  <a:t>Area Under Curve is a metric that measures how close the model to the ideal scenario or how far away from the worst scenario.</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r="-1275" b="-9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sp>
        <p:nvSpPr>
          <p:cNvPr id="4" name="Footer Placeholder 3">
            <a:extLst>
              <a:ext uri="{FF2B5EF4-FFF2-40B4-BE49-F238E27FC236}">
                <a16:creationId xmlns:a16="http://schemas.microsoft.com/office/drawing/2014/main" id="{7C9635B0-8A73-49AA-8CF6-3D4F7C1F838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74793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708"/>
            <a:ext cx="10515600" cy="1325563"/>
          </a:xfrm>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8315227" cy="4351338"/>
              </a:xfrm>
            </p:spPr>
            <p:txBody>
              <a:bodyPr>
                <a:normAutofit lnSpcReduction="10000"/>
              </a:bodyPr>
              <a:lstStyle/>
              <a:p>
                <a:pPr marL="514350" indent="-514350">
                  <a:buFont typeface="+mj-lt"/>
                  <a:buAutoNum type="arabicPeriod"/>
                </a:pPr>
                <a:r>
                  <a:rPr lang="en-US" dirty="0"/>
                  <a:t>Consider all possible pairs of indices (𝑘,𝑙). </a:t>
                </a:r>
              </a:p>
              <a:p>
                <a:pPr lvl="1"/>
                <a:r>
                  <a:rPr lang="en-US" dirty="0"/>
                  <a:t>Aggregate the Event observations by their predicted probabilities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r>
                  <a:rPr lang="en-US" dirty="0"/>
                  <a:t> into a table.</a:t>
                </a:r>
              </a:p>
              <a:p>
                <a:pPr lvl="1"/>
                <a:endParaRPr lang="en-US" dirty="0"/>
              </a:p>
              <a:p>
                <a:pPr lvl="1"/>
                <a:r>
                  <a:rPr lang="en-US" dirty="0"/>
                  <a:t>Aggregate the Non-Event observations by their predicted probabilities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r>
                  <a:rPr lang="en-US" dirty="0"/>
                  <a:t> into another table.</a:t>
                </a:r>
              </a:p>
              <a:p>
                <a:pPr lvl="1"/>
                <a:endParaRPr lang="en-US" dirty="0"/>
              </a:p>
              <a:p>
                <a:pPr lvl="1"/>
                <a:r>
                  <a:rPr lang="en-US" dirty="0"/>
                  <a:t>Perform a Cartesian or full join of the two tables.  The resulting table should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𝑁𝐸</m:t>
                        </m:r>
                      </m:sub>
                    </m:sSub>
                  </m:oMath>
                </a14:m>
                <a:r>
                  <a:rPr lang="en-US" dirty="0"/>
                  <a:t> records.  The cell contents are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11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𝑁𝐸</m:t>
                        </m:r>
                      </m:e>
                      <m:sub>
                        <m:r>
                          <a:rPr lang="en-US" i="1">
                            <a:latin typeface="Cambria Math" panose="02040503050406030204" pitchFamily="18" charset="0"/>
                          </a:rPr>
                          <m:t>10</m:t>
                        </m:r>
                      </m:sub>
                    </m:sSub>
                  </m:oMath>
                </a14:m>
                <a:r>
                  <a:rPr lang="en-US" dirty="0"/>
                  <a:t>, …, </a:t>
                </a:r>
                <a14:m>
                  <m:oMath xmlns:m="http://schemas.openxmlformats.org/officeDocument/2006/math">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𝑁𝐸</m:t>
                        </m:r>
                      </m:e>
                      <m: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𝑁𝐸</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dirty="0"/>
                  <a:t>.  These represent the number of original observations for each pair of indices (𝑘,𝑙).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8315227" cy="4351338"/>
              </a:xfrm>
              <a:blipFill>
                <a:blip r:embed="rId3"/>
                <a:stretch>
                  <a:fillRect l="-1540" t="-3501" r="-44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F5939225-05DB-4502-9563-DC35026CFB5F}"/>
                  </a:ext>
                </a:extLst>
              </p:cNvPr>
              <p:cNvGraphicFramePr>
                <a:graphicFrameLocks noGrp="1"/>
              </p:cNvGraphicFramePr>
              <p:nvPr/>
            </p:nvGraphicFramePr>
            <p:xfrm>
              <a:off x="9153427" y="1386428"/>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015244"/>
                      </a:ext>
                    </a:extLst>
                  </a:tr>
                  <a:tr h="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386869"/>
                      </a:ext>
                    </a:extLst>
                  </a:tr>
                </a:tbl>
              </a:graphicData>
            </a:graphic>
          </p:graphicFrame>
        </mc:Choice>
        <mc:Fallback xmlns="">
          <p:graphicFrame>
            <p:nvGraphicFramePr>
              <p:cNvPr id="8" name="Table 7">
                <a:extLst>
                  <a:ext uri="{FF2B5EF4-FFF2-40B4-BE49-F238E27FC236}">
                    <a16:creationId xmlns:a16="http://schemas.microsoft.com/office/drawing/2014/main" id="{F5939225-05DB-4502-9563-DC35026CFB5F}"/>
                  </a:ext>
                </a:extLst>
              </p:cNvPr>
              <p:cNvGraphicFramePr>
                <a:graphicFrameLocks noGrp="1"/>
              </p:cNvGraphicFramePr>
              <p:nvPr>
                <p:extLst>
                  <p:ext uri="{D42A27DB-BD31-4B8C-83A1-F6EECF244321}">
                    <p14:modId xmlns:p14="http://schemas.microsoft.com/office/powerpoint/2010/main" val="3708821037"/>
                  </p:ext>
                </p:extLst>
              </p:nvPr>
            </p:nvGraphicFramePr>
            <p:xfrm>
              <a:off x="9153427" y="1386428"/>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456565">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532" t="-1333" r="-101596" b="-189333"/>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00532" t="-1333" r="-1596" b="-189333"/>
                          </a:stretch>
                        </a:blipFill>
                      </a:tcPr>
                    </a:tc>
                    <a:extLst>
                      <a:ext uri="{0D108BD9-81ED-4DB2-BD59-A6C34878D82A}">
                        <a16:rowId xmlns:a16="http://schemas.microsoft.com/office/drawing/2014/main" val="3933015244"/>
                      </a:ext>
                    </a:extLst>
                  </a:tr>
                  <a:tr h="350838">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495808">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532" t="-163415" r="-101596" b="-2439"/>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00532" t="-163415" r="-1596" b="-2439"/>
                          </a:stretch>
                        </a:blipFill>
                      </a:tcPr>
                    </a:tc>
                    <a:extLst>
                      <a:ext uri="{0D108BD9-81ED-4DB2-BD59-A6C34878D82A}">
                        <a16:rowId xmlns:a16="http://schemas.microsoft.com/office/drawing/2014/main" val="28603868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7E4B386D-5BFF-47D9-8C77-8228850109E5}"/>
                  </a:ext>
                </a:extLst>
              </p:cNvPr>
              <p:cNvGraphicFramePr>
                <a:graphicFrameLocks noGrp="1"/>
              </p:cNvGraphicFramePr>
              <p:nvPr/>
            </p:nvGraphicFramePr>
            <p:xfrm>
              <a:off x="9153427" y="3059336"/>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015244"/>
                      </a:ext>
                    </a:extLst>
                  </a:tr>
                  <a:tr h="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386869"/>
                      </a:ext>
                    </a:extLst>
                  </a:tr>
                </a:tbl>
              </a:graphicData>
            </a:graphic>
          </p:graphicFrame>
        </mc:Choice>
        <mc:Fallback xmlns="">
          <p:graphicFrame>
            <p:nvGraphicFramePr>
              <p:cNvPr id="9" name="Table 8">
                <a:extLst>
                  <a:ext uri="{FF2B5EF4-FFF2-40B4-BE49-F238E27FC236}">
                    <a16:creationId xmlns:a16="http://schemas.microsoft.com/office/drawing/2014/main" id="{7E4B386D-5BFF-47D9-8C77-8228850109E5}"/>
                  </a:ext>
                </a:extLst>
              </p:cNvPr>
              <p:cNvGraphicFramePr>
                <a:graphicFrameLocks noGrp="1"/>
              </p:cNvGraphicFramePr>
              <p:nvPr>
                <p:extLst>
                  <p:ext uri="{D42A27DB-BD31-4B8C-83A1-F6EECF244321}">
                    <p14:modId xmlns:p14="http://schemas.microsoft.com/office/powerpoint/2010/main" val="2907417526"/>
                  </p:ext>
                </p:extLst>
              </p:nvPr>
            </p:nvGraphicFramePr>
            <p:xfrm>
              <a:off x="9153427" y="3059336"/>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456565">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32" t="-1333" r="-101596" b="-189333"/>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100532" t="-1333" r="-1596" b="-189333"/>
                          </a:stretch>
                        </a:blipFill>
                      </a:tcPr>
                    </a:tc>
                    <a:extLst>
                      <a:ext uri="{0D108BD9-81ED-4DB2-BD59-A6C34878D82A}">
                        <a16:rowId xmlns:a16="http://schemas.microsoft.com/office/drawing/2014/main" val="3933015244"/>
                      </a:ext>
                    </a:extLst>
                  </a:tr>
                  <a:tr h="350838">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495808">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32" t="-163415" r="-101596" b="-2439"/>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100532" t="-163415" r="-1596" b="-2439"/>
                          </a:stretch>
                        </a:blipFill>
                      </a:tcPr>
                    </a:tc>
                    <a:extLst>
                      <a:ext uri="{0D108BD9-81ED-4DB2-BD59-A6C34878D82A}">
                        <a16:rowId xmlns:a16="http://schemas.microsoft.com/office/drawing/2014/main" val="2860386869"/>
                      </a:ext>
                    </a:extLst>
                  </a:tr>
                </a:tbl>
              </a:graphicData>
            </a:graphic>
          </p:graphicFrame>
        </mc:Fallback>
      </mc:AlternateContent>
      <p:sp>
        <p:nvSpPr>
          <p:cNvPr id="4" name="Footer Placeholder 3">
            <a:extLst>
              <a:ext uri="{FF2B5EF4-FFF2-40B4-BE49-F238E27FC236}">
                <a16:creationId xmlns:a16="http://schemas.microsoft.com/office/drawing/2014/main" id="{E7FD26F0-74BC-4221-A673-40093D8B270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99445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2"/>
                </a:pPr>
                <a:r>
                  <a:rPr lang="en-US" dirty="0"/>
                  <a:t>Calculate the number of:</a:t>
                </a:r>
              </a:p>
              <a:p>
                <a:pPr lvl="1"/>
                <a:r>
                  <a:rPr lang="en-US" dirty="0"/>
                  <a:t>Concordant Pairs where event observation’s predicted probability is </a:t>
                </a:r>
                <a:r>
                  <a:rPr lang="en-US" u="sng" dirty="0"/>
                  <a:t>greater</a:t>
                </a:r>
                <a:r>
                  <a:rPr lang="en-US" dirty="0"/>
                  <a:t> than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r>
                  <a:rPr lang="en-US" dirty="0"/>
                  <a:t> </a:t>
                </a:r>
              </a:p>
              <a:p>
                <a:pPr lvl="1"/>
                <a:endParaRPr lang="en-US" dirty="0"/>
              </a:p>
              <a:p>
                <a:pPr lvl="1"/>
                <a:r>
                  <a:rPr lang="en-US" dirty="0"/>
                  <a:t>Discordant Pairs where event observation’s predicted probability is </a:t>
                </a:r>
                <a:r>
                  <a:rPr lang="en-US" u="sng" dirty="0"/>
                  <a:t>less</a:t>
                </a:r>
                <a:r>
                  <a:rPr lang="en-US" dirty="0"/>
                  <a:t> than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endParaRPr lang="en-US" dirty="0"/>
              </a:p>
              <a:p>
                <a:pPr lvl="1"/>
                <a:endParaRPr lang="en-US" dirty="0"/>
              </a:p>
              <a:p>
                <a:pPr lvl="1"/>
                <a:r>
                  <a:rPr lang="en-US" dirty="0"/>
                  <a:t>Tied Pairs where event observation’s predicted probability is </a:t>
                </a:r>
                <a:r>
                  <a:rPr lang="en-US" u="sng" dirty="0"/>
                  <a:t>equal</a:t>
                </a:r>
                <a:r>
                  <a:rPr lang="en-US" dirty="0"/>
                  <a:t> to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endParaRPr lang="en-US" dirty="0"/>
              </a:p>
              <a:p>
                <a:pPr marL="514350" indent="-514350">
                  <a:buFont typeface="+mj-lt"/>
                  <a:buAutoNum type="arabicPeriod" startAt="2"/>
                </a:pPr>
                <a:endParaRPr lang="en-US" dirty="0"/>
              </a:p>
              <a:p>
                <a:pPr marL="514350" indent="-514350">
                  <a:buFont typeface="+mj-lt"/>
                  <a:buAutoNum type="arabicPeriod" startAt="2"/>
                </a:pPr>
                <a:r>
                  <a:rPr lang="en-US" dirty="0"/>
                  <a:t>AUC = 0.5 + 0.5 * (#Concordant Pairs - #Discordant Pairs) / #Pairs</a:t>
                </a:r>
              </a:p>
              <a:p>
                <a:pPr lvl="1"/>
                <a:r>
                  <a:rPr lang="en-US" dirty="0"/>
                  <a:t>#Pairs = #Concordant Pairs + #Discordant Pairs + #Tied Pairs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1" t="-2941" r="-121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4" name="Footer Placeholder 3">
            <a:extLst>
              <a:ext uri="{FF2B5EF4-FFF2-40B4-BE49-F238E27FC236}">
                <a16:creationId xmlns:a16="http://schemas.microsoft.com/office/drawing/2014/main" id="{80D4D33D-29D1-4550-9567-3D999704B637}"/>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78121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 Example</a:t>
            </a:r>
          </a:p>
        </p:txBody>
      </p:sp>
      <p:sp>
        <p:nvSpPr>
          <p:cNvPr id="3" name="Content Placeholder 2"/>
          <p:cNvSpPr>
            <a:spLocks noGrp="1"/>
          </p:cNvSpPr>
          <p:nvPr>
            <p:ph idx="1"/>
          </p:nvPr>
        </p:nvSpPr>
        <p:spPr>
          <a:xfrm>
            <a:off x="6096000" y="1825625"/>
            <a:ext cx="5257800" cy="4351338"/>
          </a:xfrm>
        </p:spPr>
        <p:txBody>
          <a:bodyPr>
            <a:normAutofit/>
          </a:bodyPr>
          <a:lstStyle/>
          <a:p>
            <a:r>
              <a:rPr lang="en-US" dirty="0"/>
              <a:t>The target is a binary variable</a:t>
            </a:r>
          </a:p>
          <a:p>
            <a:r>
              <a:rPr lang="en-US" dirty="0"/>
              <a:t>The target values are Event and Non-Event.</a:t>
            </a:r>
          </a:p>
          <a:p>
            <a:r>
              <a:rPr lang="en-US" dirty="0"/>
              <a:t>The table (on the left) contains the observed target value and the predicted event probabilities.  </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graphicFrame>
        <p:nvGraphicFramePr>
          <p:cNvPr id="6" name="Table 5"/>
          <p:cNvGraphicFramePr>
            <a:graphicFrameLocks noGrp="1"/>
          </p:cNvGraphicFramePr>
          <p:nvPr/>
        </p:nvGraphicFramePr>
        <p:xfrm>
          <a:off x="1124857" y="1938337"/>
          <a:ext cx="4521200" cy="442857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345107">
                <a:tc>
                  <a:txBody>
                    <a:bodyPr/>
                    <a:lstStyle/>
                    <a:p>
                      <a:pPr algn="l" rtl="0" fontAlgn="ctr"/>
                      <a:r>
                        <a:rPr lang="en-US" sz="2000" u="none" strike="noStrike" dirty="0">
                          <a:effectLst/>
                        </a:rPr>
                        <a:t>Observed Target Value</a:t>
                      </a:r>
                      <a:endParaRPr lang="en-US" sz="2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Predicted Event Probability</a:t>
                      </a:r>
                      <a:endParaRPr lang="en-US" sz="20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58380">
                <a:tc>
                  <a:txBody>
                    <a:bodyPr/>
                    <a:lstStyle/>
                    <a:p>
                      <a:pPr algn="l" rtl="0" fontAlgn="ctr"/>
                      <a:r>
                        <a:rPr lang="en-US" sz="2000" u="none" strike="noStrike" dirty="0">
                          <a:effectLst/>
                        </a:rPr>
                        <a:t>Event</a:t>
                      </a:r>
                      <a:endParaRPr lang="en-US" sz="2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0.9</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451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0.5</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451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451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0.7</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451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451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0.8</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451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0.4</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3451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0.2</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451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451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0.5</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451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4" name="Footer Placeholder 3">
            <a:extLst>
              <a:ext uri="{FF2B5EF4-FFF2-40B4-BE49-F238E27FC236}">
                <a16:creationId xmlns:a16="http://schemas.microsoft.com/office/drawing/2014/main" id="{DA824689-28A8-4867-977B-32DF1F2D04F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38192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 Example</a:t>
            </a:r>
          </a:p>
        </p:txBody>
      </p:sp>
      <p:sp>
        <p:nvSpPr>
          <p:cNvPr id="3" name="Content Placeholder 2"/>
          <p:cNvSpPr>
            <a:spLocks noGrp="1"/>
          </p:cNvSpPr>
          <p:nvPr>
            <p:ph idx="1"/>
          </p:nvPr>
        </p:nvSpPr>
        <p:spPr>
          <a:xfrm>
            <a:off x="6096000" y="1825625"/>
            <a:ext cx="5257800" cy="4351338"/>
          </a:xfrm>
        </p:spPr>
        <p:txBody>
          <a:bodyPr>
            <a:normAutofit/>
          </a:bodyPr>
          <a:lstStyle/>
          <a:p>
            <a:pPr marL="514350" indent="-514350">
              <a:buFont typeface="+mj-lt"/>
              <a:buAutoNum type="arabicPeriod"/>
            </a:pPr>
            <a:r>
              <a:rPr lang="en-US" dirty="0"/>
              <a:t>Group the predicted probabilities into Event and Non-Event groups</a:t>
            </a:r>
          </a:p>
          <a:p>
            <a:pPr marL="514350" indent="-514350">
              <a:buFont typeface="+mj-lt"/>
              <a:buAutoNum type="arabicPeriod"/>
            </a:pPr>
            <a:r>
              <a:rPr lang="en-US" dirty="0"/>
              <a:t>Sort the predicted probabilities in ascending order within each group</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graphicFrame>
        <p:nvGraphicFramePr>
          <p:cNvPr id="9" name="Table 8">
            <a:extLst>
              <a:ext uri="{FF2B5EF4-FFF2-40B4-BE49-F238E27FC236}">
                <a16:creationId xmlns:a16="http://schemas.microsoft.com/office/drawing/2014/main" id="{788B6356-0A22-4FF8-A0D9-21EB840D0A39}"/>
              </a:ext>
            </a:extLst>
          </p:cNvPr>
          <p:cNvGraphicFramePr>
            <a:graphicFrameLocks noGrp="1"/>
          </p:cNvGraphicFramePr>
          <p:nvPr/>
        </p:nvGraphicFramePr>
        <p:xfrm>
          <a:off x="1065763" y="1825625"/>
          <a:ext cx="4521200" cy="4609010"/>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361453">
                <a:tc>
                  <a:txBody>
                    <a:bodyPr/>
                    <a:lstStyle/>
                    <a:p>
                      <a:pPr algn="l" rtl="0" fontAlgn="ctr"/>
                      <a:r>
                        <a:rPr lang="en-US" sz="2000" u="none" strike="noStrike" dirty="0">
                          <a:effectLst/>
                        </a:rPr>
                        <a:t>Observed Target Value</a:t>
                      </a:r>
                      <a:endParaRPr lang="en-US" sz="2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Predicted Event Probability</a:t>
                      </a:r>
                      <a:endParaRPr lang="en-US" sz="20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75355">
                <a:tc>
                  <a:txBody>
                    <a:bodyPr/>
                    <a:lstStyle/>
                    <a:p>
                      <a:pPr algn="l" rtl="0" fontAlgn="ctr"/>
                      <a:r>
                        <a:rPr lang="en-US" sz="2000" u="none" strike="noStrike" dirty="0">
                          <a:effectLst/>
                        </a:rPr>
                        <a:t>Event</a:t>
                      </a:r>
                      <a:endParaRPr lang="en-US" sz="2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61453">
                <a:tc>
                  <a:txBody>
                    <a:bodyPr/>
                    <a:lstStyle/>
                    <a:p>
                      <a:pPr algn="l" rtl="0" fontAlgn="ctr"/>
                      <a:r>
                        <a:rPr lang="en-US" sz="2000" u="none" strike="noStrike" dirty="0">
                          <a:effectLst/>
                        </a:rPr>
                        <a:t>Event</a:t>
                      </a:r>
                      <a:endParaRPr lang="en-US" sz="2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0.4</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61453">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0.5</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61453">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0.7</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61453">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0.9</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61453">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61453">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0.2</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361453">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61453">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61453">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0.5</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61453">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0.8</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10" name="Right Brace 9">
            <a:extLst>
              <a:ext uri="{FF2B5EF4-FFF2-40B4-BE49-F238E27FC236}">
                <a16:creationId xmlns:a16="http://schemas.microsoft.com/office/drawing/2014/main" id="{7141FE46-6769-4881-9A17-769426F50E5C}"/>
              </a:ext>
            </a:extLst>
          </p:cNvPr>
          <p:cNvSpPr/>
          <p:nvPr/>
        </p:nvSpPr>
        <p:spPr>
          <a:xfrm>
            <a:off x="4943828" y="5232918"/>
            <a:ext cx="1219200" cy="304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DE4186F-A73C-45AC-A09E-3596BB7C2D1D}"/>
              </a:ext>
            </a:extLst>
          </p:cNvPr>
          <p:cNvSpPr txBox="1"/>
          <p:nvPr/>
        </p:nvSpPr>
        <p:spPr>
          <a:xfrm>
            <a:off x="6287179" y="5168386"/>
            <a:ext cx="2628220" cy="461665"/>
          </a:xfrm>
          <a:prstGeom prst="rect">
            <a:avLst/>
          </a:prstGeom>
          <a:noFill/>
        </p:spPr>
        <p:txBody>
          <a:bodyPr wrap="square" rtlCol="0">
            <a:spAutoFit/>
          </a:bodyPr>
          <a:lstStyle/>
          <a:p>
            <a:r>
              <a:rPr lang="en-US" sz="2400" dirty="0"/>
              <a:t>Notice the ties?</a:t>
            </a:r>
          </a:p>
        </p:txBody>
      </p:sp>
      <p:sp>
        <p:nvSpPr>
          <p:cNvPr id="4" name="Footer Placeholder 3">
            <a:extLst>
              <a:ext uri="{FF2B5EF4-FFF2-40B4-BE49-F238E27FC236}">
                <a16:creationId xmlns:a16="http://schemas.microsoft.com/office/drawing/2014/main" id="{D4B4E634-3423-46E1-A284-B6612F1CEA25}"/>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7047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8: Learner Evaluation</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sp>
        <p:nvSpPr>
          <p:cNvPr id="3" name="Footer Placeholder 2">
            <a:extLst>
              <a:ext uri="{FF2B5EF4-FFF2-40B4-BE49-F238E27FC236}">
                <a16:creationId xmlns:a16="http://schemas.microsoft.com/office/drawing/2014/main" id="{E68E40DC-87A6-4C6C-9F2B-F304E89F7032}"/>
              </a:ext>
            </a:extLst>
          </p:cNvPr>
          <p:cNvSpPr>
            <a:spLocks noGrp="1"/>
          </p:cNvSpPr>
          <p:nvPr>
            <p:ph type="ftr" sz="quarter" idx="11"/>
          </p:nvPr>
        </p:nvSpPr>
        <p:spPr/>
        <p:txBody>
          <a:bodyPr/>
          <a:lstStyle/>
          <a:p>
            <a:r>
              <a:rPr lang="en-US" dirty="0"/>
              <a:t>Copyright © 2021 by Ming-Long Lam, Ph.D.</a:t>
            </a:r>
          </a:p>
        </p:txBody>
      </p:sp>
      <p:graphicFrame>
        <p:nvGraphicFramePr>
          <p:cNvPr id="10" name="Content Placeholder 9">
            <a:extLst>
              <a:ext uri="{FF2B5EF4-FFF2-40B4-BE49-F238E27FC236}">
                <a16:creationId xmlns:a16="http://schemas.microsoft.com/office/drawing/2014/main" id="{B193F96F-E5AD-4F83-84F2-1865035A06FB}"/>
              </a:ext>
            </a:extLst>
          </p:cNvPr>
          <p:cNvGraphicFramePr>
            <a:graphicFrameLocks noGrp="1"/>
          </p:cNvGraphicFramePr>
          <p:nvPr>
            <p:ph idx="1"/>
          </p:nvPr>
        </p:nvGraphicFramePr>
        <p:xfrm>
          <a:off x="746448" y="1690688"/>
          <a:ext cx="11402009"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1560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 Example</a:t>
            </a:r>
          </a:p>
        </p:txBody>
      </p:sp>
      <p:sp>
        <p:nvSpPr>
          <p:cNvPr id="3" name="Content Placeholder 2"/>
          <p:cNvSpPr>
            <a:spLocks noGrp="1"/>
          </p:cNvSpPr>
          <p:nvPr>
            <p:ph idx="1"/>
          </p:nvPr>
        </p:nvSpPr>
        <p:spPr>
          <a:xfrm>
            <a:off x="7958294" y="1825625"/>
            <a:ext cx="3395506" cy="4351338"/>
          </a:xfrm>
        </p:spPr>
        <p:txBody>
          <a:bodyPr>
            <a:normAutofit/>
          </a:bodyPr>
          <a:lstStyle/>
          <a:p>
            <a:pPr marL="514350" indent="-514350">
              <a:buFont typeface="+mj-lt"/>
              <a:buAutoNum type="arabicPeriod" startAt="3"/>
            </a:pPr>
            <a:r>
              <a:rPr lang="en-US" dirty="0"/>
              <a:t>Define the pairs as Concordant (C), Discordant (D), and Tied (T) pairs</a:t>
            </a:r>
          </a:p>
          <a:p>
            <a:pPr marL="514350" indent="-514350">
              <a:buFont typeface="+mj-lt"/>
              <a:buAutoNum type="arabicPeriod" startAt="3"/>
            </a:pPr>
            <a:r>
              <a:rPr lang="en-US" dirty="0"/>
              <a:t>Count the numbers of each type of pair </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07283014"/>
              </p:ext>
            </p:extLst>
          </p:nvPr>
        </p:nvGraphicFramePr>
        <p:xfrm>
          <a:off x="838200" y="1825625"/>
          <a:ext cx="6793521" cy="3467327"/>
        </p:xfrm>
        <a:graphic>
          <a:graphicData uri="http://schemas.openxmlformats.org/drawingml/2006/table">
            <a:tbl>
              <a:tblPr firstRow="1" firstCol="1" bandRow="1">
                <a:tableStyleId>{5C22544A-7EE6-4342-B048-85BDC9FD1C3A}</a:tableStyleId>
              </a:tblPr>
              <a:tblGrid>
                <a:gridCol w="970503">
                  <a:extLst>
                    <a:ext uri="{9D8B030D-6E8A-4147-A177-3AD203B41FA5}">
                      <a16:colId xmlns:a16="http://schemas.microsoft.com/office/drawing/2014/main" val="20000"/>
                    </a:ext>
                  </a:extLst>
                </a:gridCol>
                <a:gridCol w="970503">
                  <a:extLst>
                    <a:ext uri="{9D8B030D-6E8A-4147-A177-3AD203B41FA5}">
                      <a16:colId xmlns:a16="http://schemas.microsoft.com/office/drawing/2014/main" val="20001"/>
                    </a:ext>
                  </a:extLst>
                </a:gridCol>
                <a:gridCol w="970503">
                  <a:extLst>
                    <a:ext uri="{9D8B030D-6E8A-4147-A177-3AD203B41FA5}">
                      <a16:colId xmlns:a16="http://schemas.microsoft.com/office/drawing/2014/main" val="20002"/>
                    </a:ext>
                  </a:extLst>
                </a:gridCol>
                <a:gridCol w="970503">
                  <a:extLst>
                    <a:ext uri="{9D8B030D-6E8A-4147-A177-3AD203B41FA5}">
                      <a16:colId xmlns:a16="http://schemas.microsoft.com/office/drawing/2014/main" val="20003"/>
                    </a:ext>
                  </a:extLst>
                </a:gridCol>
                <a:gridCol w="970503">
                  <a:extLst>
                    <a:ext uri="{9D8B030D-6E8A-4147-A177-3AD203B41FA5}">
                      <a16:colId xmlns:a16="http://schemas.microsoft.com/office/drawing/2014/main" val="20004"/>
                    </a:ext>
                  </a:extLst>
                </a:gridCol>
                <a:gridCol w="970503">
                  <a:extLst>
                    <a:ext uri="{9D8B030D-6E8A-4147-A177-3AD203B41FA5}">
                      <a16:colId xmlns:a16="http://schemas.microsoft.com/office/drawing/2014/main" val="20005"/>
                    </a:ext>
                  </a:extLst>
                </a:gridCol>
                <a:gridCol w="970503">
                  <a:extLst>
                    <a:ext uri="{9D8B030D-6E8A-4147-A177-3AD203B41FA5}">
                      <a16:colId xmlns:a16="http://schemas.microsoft.com/office/drawing/2014/main" val="20006"/>
                    </a:ext>
                  </a:extLst>
                </a:gridCol>
              </a:tblGrid>
              <a:tr h="502056">
                <a:tc rowSpan="2" gridSpan="2">
                  <a:txBody>
                    <a:bodyPr/>
                    <a:lstStyle/>
                    <a:p>
                      <a:pPr algn="ctr" fontAlgn="b"/>
                      <a:r>
                        <a:rPr lang="en-US" sz="2000" u="none" strike="noStrike" dirty="0">
                          <a:effectLst/>
                        </a:rPr>
                        <a:t>Predicted Event Probability</a:t>
                      </a:r>
                      <a:endParaRPr lang="en-US" sz="1800" b="0" i="0" u="none" strike="noStrike" dirty="0">
                        <a:solidFill>
                          <a:srgbClr val="000000"/>
                        </a:solidFill>
                        <a:effectLst/>
                        <a:latin typeface="Arial" panose="020B0604020202020204" pitchFamily="34" charset="0"/>
                      </a:endParaRPr>
                    </a:p>
                    <a:p>
                      <a:pPr algn="l" fontAlgn="ctr"/>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525" marR="9525" marT="9525" marB="0" anchor="b"/>
                </a:tc>
                <a:tc rowSpan="2" hMerge="1">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gridSpan="5">
                  <a:txBody>
                    <a:bodyPr/>
                    <a:lstStyle/>
                    <a:p>
                      <a:pPr algn="ctr" rtl="0" fontAlgn="ctr"/>
                      <a:r>
                        <a:rPr lang="en-US" sz="2800" u="none" strike="noStrike" dirty="0">
                          <a:effectLst/>
                        </a:rPr>
                        <a:t>Observed Non-Event</a:t>
                      </a:r>
                      <a:endParaRPr lang="en-US" sz="2800" b="1" i="0" u="none" strike="noStrike" dirty="0">
                        <a:solidFill>
                          <a:srgbClr val="FFFFFF"/>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7745">
                <a:tc gridSpan="2" vMerge="1">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hMerge="1" vMerge="1">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800" u="none" strike="noStrike" dirty="0">
                          <a:effectLst/>
                        </a:rPr>
                        <a:t>0.2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0.8</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407921">
                <a:tc rowSpan="6">
                  <a:txBody>
                    <a:bodyPr/>
                    <a:lstStyle/>
                    <a:p>
                      <a:pPr algn="ctr" rtl="0" fontAlgn="ctr"/>
                      <a:r>
                        <a:rPr lang="en-US" sz="2800" u="none" strike="noStrike" dirty="0">
                          <a:effectLst/>
                        </a:rPr>
                        <a:t>Observed Event</a:t>
                      </a:r>
                      <a:endParaRPr lang="en-US" sz="2800" b="1" i="0" u="none" strike="noStrike" dirty="0">
                        <a:solidFill>
                          <a:srgbClr val="FFFFFF"/>
                        </a:solidFill>
                        <a:effectLst/>
                        <a:latin typeface="Calibri" panose="020F0502020204030204" pitchFamily="34" charset="0"/>
                      </a:endParaRPr>
                    </a:p>
                  </a:txBody>
                  <a:tcPr marL="9525" marR="9525" marT="9525" marB="0" vert="vert27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407921">
                <a:tc vMerge="1">
                  <a:txBody>
                    <a:bodyPr/>
                    <a:lstStyle/>
                    <a:p>
                      <a:endParaRPr lang="en-US"/>
                    </a:p>
                  </a:txBody>
                  <a:tcPr/>
                </a:tc>
                <a:tc>
                  <a:txBody>
                    <a:bodyPr/>
                    <a:lstStyle/>
                    <a:p>
                      <a:pPr algn="ctr" rtl="0" fontAlgn="ctr"/>
                      <a:r>
                        <a:rPr lang="en-US" sz="1800" u="none" strike="noStrike">
                          <a:effectLst/>
                        </a:rPr>
                        <a:t>0.4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407921">
                <a:tc vMerge="1">
                  <a:txBody>
                    <a:bodyPr/>
                    <a:lstStyle/>
                    <a:p>
                      <a:endParaRPr lang="en-US"/>
                    </a:p>
                  </a:txBody>
                  <a:tcPr/>
                </a:tc>
                <a:tc>
                  <a:txBody>
                    <a:bodyPr/>
                    <a:lstStyle/>
                    <a:p>
                      <a:pPr algn="ctr" rtl="0" fontAlgn="ctr"/>
                      <a:r>
                        <a:rPr lang="en-US" sz="1800" u="none" strike="noStrike">
                          <a:effectLst/>
                        </a:rPr>
                        <a:t>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407921">
                <a:tc vMerge="1">
                  <a:txBody>
                    <a:bodyPr/>
                    <a:lstStyle/>
                    <a:p>
                      <a:endParaRPr lang="en-US"/>
                    </a:p>
                  </a:txBody>
                  <a:tcPr/>
                </a:tc>
                <a:tc>
                  <a:txBody>
                    <a:bodyPr/>
                    <a:lstStyle/>
                    <a:p>
                      <a:pPr algn="ctr" rtl="0" fontAlgn="ctr"/>
                      <a:r>
                        <a:rPr lang="en-US" sz="1800" u="none" strike="noStrike">
                          <a:effectLst/>
                        </a:rPr>
                        <a:t>0.7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407921">
                <a:tc vMerge="1">
                  <a:txBody>
                    <a:bodyPr/>
                    <a:lstStyle/>
                    <a:p>
                      <a:endParaRPr lang="en-US"/>
                    </a:p>
                  </a:txBody>
                  <a:tcPr/>
                </a:tc>
                <a:tc>
                  <a:txBody>
                    <a:bodyPr/>
                    <a:lstStyle/>
                    <a:p>
                      <a:pPr algn="ctr" rtl="0" fontAlgn="ctr"/>
                      <a:r>
                        <a:rPr lang="en-US" sz="1800" u="none" strike="noStrike">
                          <a:effectLst/>
                        </a:rPr>
                        <a:t>0.9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407921">
                <a:tc vMerge="1">
                  <a:txBody>
                    <a:bodyPr/>
                    <a:lstStyle/>
                    <a:p>
                      <a:endParaRPr lang="en-US"/>
                    </a:p>
                  </a:txBody>
                  <a:tcP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bl>
          </a:graphicData>
        </a:graphic>
      </p:graphicFrame>
      <p:sp>
        <p:nvSpPr>
          <p:cNvPr id="4" name="Footer Placeholder 3">
            <a:extLst>
              <a:ext uri="{FF2B5EF4-FFF2-40B4-BE49-F238E27FC236}">
                <a16:creationId xmlns:a16="http://schemas.microsoft.com/office/drawing/2014/main" id="{A8217DE6-BE9D-40AE-83A9-32375B990C4B}"/>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61606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 Example</a:t>
            </a:r>
          </a:p>
        </p:txBody>
      </p:sp>
      <p:sp>
        <p:nvSpPr>
          <p:cNvPr id="3" name="Content Placeholder 2"/>
          <p:cNvSpPr>
            <a:spLocks noGrp="1"/>
          </p:cNvSpPr>
          <p:nvPr>
            <p:ph idx="1"/>
          </p:nvPr>
        </p:nvSpPr>
        <p:spPr>
          <a:xfrm>
            <a:off x="838200" y="1825625"/>
            <a:ext cx="5805196" cy="4351338"/>
          </a:xfrm>
          <a:ln w="19050">
            <a:noFill/>
          </a:ln>
        </p:spPr>
        <p:txBody>
          <a:bodyPr>
            <a:normAutofit/>
          </a:bodyPr>
          <a:lstStyle/>
          <a:p>
            <a:r>
              <a:rPr lang="en-US" dirty="0"/>
              <a:t>Number of pairs = 6 x 5 = 30</a:t>
            </a:r>
          </a:p>
          <a:p>
            <a:r>
              <a:rPr lang="en-US" dirty="0"/>
              <a:t>Number of concordant (C) pairs is 21</a:t>
            </a:r>
          </a:p>
          <a:p>
            <a:r>
              <a:rPr lang="en-US" dirty="0"/>
              <a:t>Number of discordant (D) pairs is 6</a:t>
            </a:r>
          </a:p>
          <a:p>
            <a:r>
              <a:rPr lang="en-US" dirty="0"/>
              <a:t>Number of ties (T) pairs is 3</a:t>
            </a:r>
          </a:p>
          <a:p>
            <a:r>
              <a:rPr lang="en-US" dirty="0"/>
              <a:t>The Area Under Curve metric</a:t>
            </a:r>
            <a:br>
              <a:rPr lang="en-US" dirty="0"/>
            </a:br>
            <a:r>
              <a:rPr lang="en-US" dirty="0"/>
              <a:t>= 0.5 + 0.5 x (21 – 6) / 30 </a:t>
            </a:r>
            <a:br>
              <a:rPr lang="en-US" dirty="0"/>
            </a:br>
            <a:r>
              <a:rPr lang="en-US" dirty="0"/>
              <a:t>= 0.5 + 0.5 x 0.5 = </a:t>
            </a:r>
            <a:r>
              <a:rPr lang="en-US" u="sng" dirty="0"/>
              <a:t>0.75</a:t>
            </a:r>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5" name="Picture 4"/>
          <p:cNvPicPr>
            <a:picLocks noChangeAspect="1"/>
          </p:cNvPicPr>
          <p:nvPr/>
        </p:nvPicPr>
        <p:blipFill>
          <a:blip r:embed="rId3"/>
          <a:stretch>
            <a:fillRect/>
          </a:stretch>
        </p:blipFill>
        <p:spPr>
          <a:xfrm>
            <a:off x="6686386" y="1825625"/>
            <a:ext cx="5270563" cy="2737044"/>
          </a:xfrm>
          <a:prstGeom prst="rect">
            <a:avLst/>
          </a:prstGeom>
        </p:spPr>
      </p:pic>
      <p:sp>
        <p:nvSpPr>
          <p:cNvPr id="4" name="Footer Placeholder 3">
            <a:extLst>
              <a:ext uri="{FF2B5EF4-FFF2-40B4-BE49-F238E27FC236}">
                <a16:creationId xmlns:a16="http://schemas.microsoft.com/office/drawing/2014/main" id="{6DEB13DD-85D6-490D-8180-462ED088C7AB}"/>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622672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Perfect scenario: every pair is a concordant pair</a:t>
                </a:r>
              </a:p>
              <a:p>
                <a:pPr lvl="1"/>
                <a:r>
                  <a:rPr lang="fr-FR" dirty="0"/>
                  <a:t>#Concordant Pairs = #Pairs, #Discordant Pairs = 0, and #</a:t>
                </a:r>
                <a:r>
                  <a:rPr lang="fr-FR" dirty="0" err="1"/>
                  <a:t>Tied</a:t>
                </a:r>
                <a:r>
                  <a:rPr lang="fr-FR" dirty="0"/>
                  <a:t> Pairs = 0.</a:t>
                </a:r>
              </a:p>
              <a:p>
                <a:pPr lvl="1"/>
                <a:r>
                  <a:rPr lang="fr-FR" dirty="0"/>
                  <a:t>AUC = 0.5 + 0.5 * (</a:t>
                </a:r>
                <a:r>
                  <a:rPr lang="en-US" dirty="0"/>
                  <a:t>#Concordant Pairs - 0) / #Pairs</a:t>
                </a:r>
                <a:r>
                  <a:rPr lang="fr-FR" dirty="0"/>
                  <a:t> = 0.5 + 0.5 = 1.</a:t>
                </a:r>
                <a:endParaRPr lang="en-US" dirty="0"/>
              </a:p>
              <a:p>
                <a:pPr lvl="1"/>
                <a:r>
                  <a:rPr lang="en-US" dirty="0"/>
                  <a:t>E.g., a tree where each terminal node contains one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a:t>) </a:t>
                </a:r>
              </a:p>
              <a:p>
                <a:pPr marL="514350" indent="-514350">
                  <a:buFont typeface="+mj-lt"/>
                  <a:buAutoNum type="arabicPeriod"/>
                </a:pPr>
                <a:r>
                  <a:rPr lang="en-US" dirty="0"/>
                  <a:t>Worst scenario: every pair is a discordant pair</a:t>
                </a:r>
              </a:p>
              <a:p>
                <a:pPr lvl="1"/>
                <a:r>
                  <a:rPr lang="fr-FR" dirty="0"/>
                  <a:t>#Concordant Pairs = 0, #Discordant Pairs = #Pairs, and #Tied Pairs = 0.</a:t>
                </a:r>
              </a:p>
              <a:p>
                <a:pPr lvl="1"/>
                <a:r>
                  <a:rPr lang="fr-FR" dirty="0"/>
                  <a:t>AUC = 0.5 + 0.5 * (0 - </a:t>
                </a:r>
                <a:r>
                  <a:rPr lang="en-US" dirty="0"/>
                  <a:t>#Discordant Pairs) / #Pairs</a:t>
                </a:r>
                <a:r>
                  <a:rPr lang="fr-FR" dirty="0"/>
                  <a:t> = 0.5 – 0.5 = 0.</a:t>
                </a:r>
                <a:endParaRPr lang="en-US" dirty="0"/>
              </a:p>
              <a:p>
                <a:pPr lvl="1"/>
                <a:r>
                  <a:rPr lang="en-US" dirty="0"/>
                  <a:t>E.g., we mistakenly misspecified the non-event category as the event.</a:t>
                </a:r>
              </a:p>
              <a:p>
                <a:pPr marL="514350" indent="-51435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sp>
        <p:nvSpPr>
          <p:cNvPr id="4" name="Footer Placeholder 3">
            <a:extLst>
              <a:ext uri="{FF2B5EF4-FFF2-40B4-BE49-F238E27FC236}">
                <a16:creationId xmlns:a16="http://schemas.microsoft.com/office/drawing/2014/main" id="{F9E7E58F-819B-4509-9F5D-64087A07793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00526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a:t>Inconclusive Scenario</a:t>
            </a:r>
          </a:p>
          <a:p>
            <a:pPr lvl="1"/>
            <a:r>
              <a:rPr lang="en-US" dirty="0"/>
              <a:t>Either every pair is a tied pair, AUC = 0.5 + 0.5 * (0 – 0) / #Pairs = 0.5</a:t>
            </a:r>
          </a:p>
          <a:p>
            <a:pPr lvl="1"/>
            <a:r>
              <a:rPr lang="en-US" dirty="0"/>
              <a:t>Or #Concordant Pairs = #Discordant Pairs, AUC = 0.5 + 0.5 * 0 = 0.5</a:t>
            </a:r>
          </a:p>
          <a:p>
            <a:pPr lvl="1"/>
            <a:r>
              <a:rPr lang="en-US" dirty="0"/>
              <a:t>E.g., an intercept only model where all predicted probabilities are equal for event and non-event observations.</a:t>
            </a:r>
          </a:p>
          <a:p>
            <a:pPr marL="514350" indent="-514350">
              <a:buFont typeface="+mj-lt"/>
              <a:buAutoNum type="arabicPeriod" startAt="4"/>
            </a:pPr>
            <a:r>
              <a:rPr lang="en-US" dirty="0"/>
              <a:t>Acceptable model: AUC &gt; 0.5</a:t>
            </a:r>
          </a:p>
          <a:p>
            <a:pPr marL="514350" indent="-514350">
              <a:buFont typeface="+mj-lt"/>
              <a:buAutoNum type="arabicPeriod" startAt="4"/>
            </a:pPr>
            <a:r>
              <a:rPr lang="en-US" dirty="0"/>
              <a:t>Higher the AUC above 0.5, better the model.</a:t>
            </a:r>
          </a:p>
          <a:p>
            <a:pPr lvl="1"/>
            <a:endParaRPr lang="en-US" dirty="0"/>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sp>
        <p:nvSpPr>
          <p:cNvPr id="4" name="Footer Placeholder 3">
            <a:extLst>
              <a:ext uri="{FF2B5EF4-FFF2-40B4-BE49-F238E27FC236}">
                <a16:creationId xmlns:a16="http://schemas.microsoft.com/office/drawing/2014/main" id="{8D68A227-6B9B-401A-8205-2A6FD8E3282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58897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a:t>
            </a:r>
            <a:r>
              <a:rPr lang="en-US" b="1">
                <a:solidFill>
                  <a:schemeClr val="bg1"/>
                </a:solidFill>
              </a:rPr>
              <a:t>Curve (AUC</a:t>
            </a:r>
            <a:r>
              <a:rPr lang="en-US" b="1" dirty="0">
                <a:solidFill>
                  <a:schemeClr val="bg1"/>
                </a:solidFill>
              </a:rPr>
              <a:t>)</a:t>
            </a:r>
          </a:p>
        </p:txBody>
      </p:sp>
      <p:graphicFrame>
        <p:nvGraphicFramePr>
          <p:cNvPr id="4" name="Content Placeholder 3">
            <a:extLst>
              <a:ext uri="{FF2B5EF4-FFF2-40B4-BE49-F238E27FC236}">
                <a16:creationId xmlns:a16="http://schemas.microsoft.com/office/drawing/2014/main" id="{24C54190-F4D7-4D14-818A-7321B8F58E4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sp>
        <p:nvSpPr>
          <p:cNvPr id="3" name="Footer Placeholder 2">
            <a:extLst>
              <a:ext uri="{FF2B5EF4-FFF2-40B4-BE49-F238E27FC236}">
                <a16:creationId xmlns:a16="http://schemas.microsoft.com/office/drawing/2014/main" id="{2EF80EFA-FEBF-4E39-A86C-2EEF8C2A3387}"/>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00653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Gini Coefficient</a:t>
            </a:r>
          </a:p>
        </p:txBody>
      </p:sp>
      <p:sp>
        <p:nvSpPr>
          <p:cNvPr id="3" name="Content Placeholder 2"/>
          <p:cNvSpPr>
            <a:spLocks noGrp="1"/>
          </p:cNvSpPr>
          <p:nvPr>
            <p:ph idx="1"/>
          </p:nvPr>
        </p:nvSpPr>
        <p:spPr/>
        <p:txBody>
          <a:bodyPr>
            <a:normAutofit/>
          </a:bodyPr>
          <a:lstStyle/>
          <a:p>
            <a:r>
              <a:rPr lang="en-US" dirty="0"/>
              <a:t># Pairs = # Concordant + # Discordant + # Tied</a:t>
            </a:r>
          </a:p>
          <a:p>
            <a:r>
              <a:rPr lang="en-US" dirty="0"/>
              <a:t>Gini Coefficient = (# Concordant - # Discordant) / # Pairs</a:t>
            </a:r>
          </a:p>
          <a:p>
            <a:r>
              <a:rPr lang="en-US" dirty="0"/>
              <a:t>Gini = 2 * AUC - 1</a:t>
            </a:r>
          </a:p>
          <a:p>
            <a:r>
              <a:rPr lang="en-US" dirty="0"/>
              <a:t>Perfect scenario: every pair is a concordant pair </a:t>
            </a:r>
            <a:r>
              <a:rPr lang="en-US" dirty="0">
                <a:sym typeface="Wingdings" panose="05000000000000000000" pitchFamily="2" charset="2"/>
              </a:rPr>
              <a:t> Gini = 1</a:t>
            </a:r>
            <a:endParaRPr lang="en-US" dirty="0"/>
          </a:p>
          <a:p>
            <a:r>
              <a:rPr lang="en-US" dirty="0"/>
              <a:t>Worst scenario: every pair is a discordant pair </a:t>
            </a:r>
            <a:r>
              <a:rPr lang="en-US" dirty="0">
                <a:sym typeface="Wingdings" panose="05000000000000000000" pitchFamily="2" charset="2"/>
              </a:rPr>
              <a:t>Gini = -1</a:t>
            </a:r>
          </a:p>
          <a:p>
            <a:r>
              <a:rPr lang="en-US" dirty="0"/>
              <a:t>Inconclusive Scenario: # Concordant = # Discordant </a:t>
            </a:r>
            <a:r>
              <a:rPr lang="en-US" dirty="0">
                <a:sym typeface="Wingdings" panose="05000000000000000000" pitchFamily="2" charset="2"/>
              </a:rPr>
              <a:t> Gini = 0</a:t>
            </a:r>
            <a:endParaRPr lang="en-US" dirty="0"/>
          </a:p>
          <a:p>
            <a:r>
              <a:rPr lang="en-US" dirty="0"/>
              <a:t>Acceptable model: Gini &gt; 0</a:t>
            </a:r>
          </a:p>
          <a:p>
            <a:r>
              <a:rPr lang="en-US" dirty="0"/>
              <a:t>Higher the Gini above 0, better the model</a:t>
            </a:r>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sp>
        <p:nvSpPr>
          <p:cNvPr id="4" name="Footer Placeholder 3">
            <a:extLst>
              <a:ext uri="{FF2B5EF4-FFF2-40B4-BE49-F238E27FC236}">
                <a16:creationId xmlns:a16="http://schemas.microsoft.com/office/drawing/2014/main" id="{904A5E67-F640-4068-B010-27B6C670C3E6}"/>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88262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Goodman-Kruskal Gamma</a:t>
            </a:r>
          </a:p>
        </p:txBody>
      </p:sp>
      <p:sp>
        <p:nvSpPr>
          <p:cNvPr id="3" name="Content Placeholder 2"/>
          <p:cNvSpPr>
            <a:spLocks noGrp="1"/>
          </p:cNvSpPr>
          <p:nvPr>
            <p:ph idx="1"/>
          </p:nvPr>
        </p:nvSpPr>
        <p:spPr/>
        <p:txBody>
          <a:bodyPr>
            <a:normAutofit/>
          </a:bodyPr>
          <a:lstStyle/>
          <a:p>
            <a:r>
              <a:rPr lang="en-US" dirty="0"/>
              <a:t>Goodman-Kruskal Gamma</a:t>
            </a:r>
            <a:br>
              <a:rPr lang="en-US" dirty="0"/>
            </a:br>
            <a:r>
              <a:rPr lang="en-US" dirty="0"/>
              <a:t>= (# Concordant - # Discordant) / (#Concordant + #Discordant)</a:t>
            </a:r>
          </a:p>
          <a:p>
            <a:r>
              <a:rPr lang="en-US" dirty="0"/>
              <a:t>Perfect scenario: every pair is a concordant pair </a:t>
            </a:r>
            <a:r>
              <a:rPr lang="en-US" dirty="0">
                <a:sym typeface="Wingdings" panose="05000000000000000000" pitchFamily="2" charset="2"/>
              </a:rPr>
              <a:t> Gamma = 1</a:t>
            </a:r>
            <a:endParaRPr lang="en-US" dirty="0"/>
          </a:p>
          <a:p>
            <a:r>
              <a:rPr lang="en-US" dirty="0"/>
              <a:t>Worst scenario: every pair is a discordant pair </a:t>
            </a:r>
            <a:r>
              <a:rPr lang="en-US" dirty="0">
                <a:sym typeface="Wingdings" panose="05000000000000000000" pitchFamily="2" charset="2"/>
              </a:rPr>
              <a:t>Gamma = -1</a:t>
            </a:r>
          </a:p>
          <a:p>
            <a:r>
              <a:rPr lang="en-US" dirty="0"/>
              <a:t>Inconclusive Scenario: # Concordant = # Discordant </a:t>
            </a:r>
            <a:r>
              <a:rPr lang="en-US" dirty="0">
                <a:sym typeface="Wingdings" panose="05000000000000000000" pitchFamily="2" charset="2"/>
              </a:rPr>
              <a:t> Gamma = 0</a:t>
            </a:r>
            <a:endParaRPr lang="en-US" dirty="0"/>
          </a:p>
          <a:p>
            <a:r>
              <a:rPr lang="en-US" dirty="0"/>
              <a:t>Acceptable model: Gamma &gt; 0</a:t>
            </a:r>
          </a:p>
          <a:p>
            <a:r>
              <a:rPr lang="en-US" dirty="0"/>
              <a:t>Higher the Gamma above 0, better the model</a:t>
            </a:r>
          </a:p>
          <a:p>
            <a:pPr lvl="1"/>
            <a:endParaRPr lang="en-US" dirty="0"/>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sp>
        <p:nvSpPr>
          <p:cNvPr id="4" name="Footer Placeholder 3">
            <a:extLst>
              <a:ext uri="{FF2B5EF4-FFF2-40B4-BE49-F238E27FC236}">
                <a16:creationId xmlns:a16="http://schemas.microsoft.com/office/drawing/2014/main" id="{A4BEF5F2-CD52-4521-A3F7-AA090C9842F8}"/>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7126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Gini and Gamma: Example</a:t>
            </a:r>
          </a:p>
        </p:txBody>
      </p:sp>
      <p:sp>
        <p:nvSpPr>
          <p:cNvPr id="3" name="Content Placeholder 2"/>
          <p:cNvSpPr>
            <a:spLocks noGrp="1"/>
          </p:cNvSpPr>
          <p:nvPr>
            <p:ph idx="1"/>
          </p:nvPr>
        </p:nvSpPr>
        <p:spPr>
          <a:xfrm>
            <a:off x="838200" y="1825625"/>
            <a:ext cx="5814527" cy="4351338"/>
          </a:xfrm>
        </p:spPr>
        <p:txBody>
          <a:bodyPr>
            <a:normAutofit/>
          </a:bodyPr>
          <a:lstStyle/>
          <a:p>
            <a:r>
              <a:rPr lang="en-US" dirty="0"/>
              <a:t>Number of concordant (C) pairs is 21</a:t>
            </a:r>
          </a:p>
          <a:p>
            <a:r>
              <a:rPr lang="en-US" dirty="0"/>
              <a:t>Number of discordant (D) pairs is 6</a:t>
            </a:r>
          </a:p>
          <a:p>
            <a:r>
              <a:rPr lang="en-US" dirty="0"/>
              <a:t>Number of ties (T) pairs is 3</a:t>
            </a:r>
          </a:p>
          <a:p>
            <a:r>
              <a:rPr lang="en-US" dirty="0"/>
              <a:t>Gini = (21 – 6) / (21 + 6 + 3)</a:t>
            </a:r>
            <a:br>
              <a:rPr lang="en-US" dirty="0"/>
            </a:br>
            <a:r>
              <a:rPr lang="en-US" dirty="0"/>
              <a:t>= 15 / 30 = 0.5</a:t>
            </a:r>
          </a:p>
          <a:p>
            <a:r>
              <a:rPr lang="en-US" dirty="0"/>
              <a:t>Gamma = (21 – 6) / (21 + 6)</a:t>
            </a:r>
            <a:br>
              <a:rPr lang="en-US" dirty="0"/>
            </a:br>
            <a:r>
              <a:rPr lang="en-US" dirty="0"/>
              <a:t>= 15 / 27 = 0.5556</a:t>
            </a:r>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5" name="Picture 4"/>
          <p:cNvPicPr>
            <a:picLocks noChangeAspect="1"/>
          </p:cNvPicPr>
          <p:nvPr/>
        </p:nvPicPr>
        <p:blipFill>
          <a:blip r:embed="rId3"/>
          <a:stretch>
            <a:fillRect/>
          </a:stretch>
        </p:blipFill>
        <p:spPr>
          <a:xfrm>
            <a:off x="6781800" y="1901274"/>
            <a:ext cx="4572000" cy="2374275"/>
          </a:xfrm>
          <a:prstGeom prst="rect">
            <a:avLst/>
          </a:prstGeom>
        </p:spPr>
      </p:pic>
      <p:sp>
        <p:nvSpPr>
          <p:cNvPr id="4" name="Footer Placeholder 3">
            <a:extLst>
              <a:ext uri="{FF2B5EF4-FFF2-40B4-BE49-F238E27FC236}">
                <a16:creationId xmlns:a16="http://schemas.microsoft.com/office/drawing/2014/main" id="{3262E25F-7E96-41D3-8309-A86D9DD1576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38864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365125"/>
                <a:ext cx="10515600" cy="1325563"/>
              </a:xfrm>
            </p:spPr>
            <p:txBody>
              <a:bodyPr>
                <a:normAutofit/>
              </a:bodyPr>
              <a:lstStyle/>
              <a:p>
                <a:r>
                  <a:rPr lang="en-US" b="1" dirty="0">
                    <a:solidFill>
                      <a:schemeClr val="bg1"/>
                    </a:solidFill>
                  </a:rPr>
                  <a:t>Can </a:t>
                </a:r>
                <a14:m>
                  <m:oMath xmlns:m="http://schemas.openxmlformats.org/officeDocument/2006/math">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𝒑</m:t>
                        </m:r>
                      </m:e>
                      <m:sub>
                        <m:r>
                          <a:rPr lang="en-US" b="1" i="1" smtClean="0">
                            <a:solidFill>
                              <a:schemeClr val="bg1"/>
                            </a:solidFill>
                            <a:latin typeface="Cambria Math" panose="02040503050406030204" pitchFamily="18" charset="0"/>
                          </a:rPr>
                          <m:t>𝒍</m:t>
                        </m:r>
                        <m:r>
                          <a:rPr lang="en-US" b="1" i="1" smtClean="0">
                            <a:solidFill>
                              <a:schemeClr val="bg1"/>
                            </a:solidFill>
                            <a:latin typeface="Cambria Math" panose="02040503050406030204" pitchFamily="18" charset="0"/>
                          </a:rPr>
                          <m:t>𝟏</m:t>
                        </m:r>
                      </m:sub>
                    </m:sSub>
                    <m:r>
                      <a:rPr lang="en-US" b="1" i="1" smtClean="0">
                        <a:solidFill>
                          <a:schemeClr val="bg1"/>
                        </a:solidFill>
                        <a:latin typeface="Cambria Math" panose="02040503050406030204" pitchFamily="18" charset="0"/>
                      </a:rPr>
                      <m:t>&gt;</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𝒑</m:t>
                        </m:r>
                      </m:e>
                      <m:sub>
                        <m:r>
                          <a:rPr lang="en-US" b="1" i="1" smtClean="0">
                            <a:solidFill>
                              <a:schemeClr val="bg1"/>
                            </a:solidFill>
                            <a:latin typeface="Cambria Math" panose="02040503050406030204" pitchFamily="18" charset="0"/>
                          </a:rPr>
                          <m:t>𝒌</m:t>
                        </m:r>
                        <m:r>
                          <a:rPr lang="en-US" b="1" i="1" smtClean="0">
                            <a:solidFill>
                              <a:schemeClr val="bg1"/>
                            </a:solidFill>
                            <a:latin typeface="Cambria Math" panose="02040503050406030204" pitchFamily="18" charset="0"/>
                          </a:rPr>
                          <m:t>𝟎</m:t>
                        </m:r>
                      </m:sub>
                    </m:sSub>
                  </m:oMath>
                </a14:m>
                <a:r>
                  <a:rPr lang="en-US" b="1" dirty="0">
                    <a:solidFill>
                      <a:schemeClr val="bg1"/>
                    </a:solidFill>
                  </a:rPr>
                  <a:t> for any (𝑘,𝑙) guarantee a perfect predicted outcome?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
                <a:stretch>
                  <a:fillRect l="-2377" t="-14286"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93648" y="1825625"/>
                <a:ext cx="7960151" cy="974136"/>
              </a:xfrm>
            </p:spPr>
            <p:txBody>
              <a:bodyPr>
                <a:normAutofit/>
              </a:bodyPr>
              <a:lstStyle/>
              <a:p>
                <a:pPr marL="0" lvl="1" indent="0" algn="ctr">
                  <a:spcBef>
                    <a:spcPts val="1000"/>
                  </a:spcBef>
                  <a:buNone/>
                </a:pPr>
                <a:r>
                  <a:rPr lang="en-US" dirty="0"/>
                  <a:t>Model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=0.53, 0.52, 0.51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.49, 0.48, 0.47</m:t>
                    </m:r>
                  </m:oMath>
                </a14:m>
                <a:endParaRPr lang="en-US" dirty="0"/>
              </a:p>
              <a:p>
                <a:pPr marL="0" lvl="1" indent="0" algn="ctr">
                  <a:spcBef>
                    <a:spcPts val="1000"/>
                  </a:spcBef>
                  <a:buNone/>
                </a:pPr>
                <a:r>
                  <a:rPr lang="en-US" dirty="0"/>
                  <a:t>Model B: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=0.99</m:t>
                    </m:r>
                    <m:r>
                      <a:rPr lang="en-US" i="1">
                        <a:latin typeface="Cambria Math" panose="02040503050406030204" pitchFamily="18" charset="0"/>
                      </a:rPr>
                      <m:t>, 0.</m:t>
                    </m:r>
                    <m:r>
                      <a:rPr lang="en-US" b="0" i="1" smtClean="0">
                        <a:latin typeface="Cambria Math" panose="02040503050406030204" pitchFamily="18" charset="0"/>
                      </a:rPr>
                      <m:t>98</m:t>
                    </m:r>
                    <m:r>
                      <a:rPr lang="en-US" i="1">
                        <a:latin typeface="Cambria Math" panose="02040503050406030204" pitchFamily="18" charset="0"/>
                      </a:rPr>
                      <m:t>, 0.</m:t>
                    </m:r>
                    <m:r>
                      <a:rPr lang="en-US" b="0" i="1" smtClean="0">
                        <a:latin typeface="Cambria Math" panose="02040503050406030204" pitchFamily="18" charset="0"/>
                      </a:rPr>
                      <m:t>97</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03</m:t>
                    </m:r>
                    <m:r>
                      <a:rPr lang="en-US" i="1">
                        <a:latin typeface="Cambria Math" panose="02040503050406030204" pitchFamily="18" charset="0"/>
                      </a:rPr>
                      <m:t>, 0.</m:t>
                    </m:r>
                    <m:r>
                      <a:rPr lang="en-US" b="0" i="1" smtClean="0">
                        <a:latin typeface="Cambria Math" panose="02040503050406030204" pitchFamily="18" charset="0"/>
                      </a:rPr>
                      <m:t>02</m:t>
                    </m:r>
                    <m:r>
                      <a:rPr lang="en-US" i="1">
                        <a:latin typeface="Cambria Math" panose="02040503050406030204" pitchFamily="18" charset="0"/>
                      </a:rPr>
                      <m:t>, 0.</m:t>
                    </m:r>
                    <m:r>
                      <a:rPr lang="en-US" b="0" i="1" smtClean="0">
                        <a:latin typeface="Cambria Math" panose="02040503050406030204" pitchFamily="18" charset="0"/>
                      </a:rPr>
                      <m:t>01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93648" y="1825625"/>
                <a:ext cx="7960151" cy="974136"/>
              </a:xfrm>
              <a:blipFill>
                <a:blip r:embed="rId4"/>
                <a:stretch>
                  <a:fillRect t="-8750" b="-4375"/>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3D3256A2-3B79-4EB1-AEB6-E15A1CECB24F}"/>
                  </a:ext>
                </a:extLst>
              </p:cNvPr>
              <p:cNvGraphicFramePr/>
              <p:nvPr/>
            </p:nvGraphicFramePr>
            <p:xfrm>
              <a:off x="838200" y="2906418"/>
              <a:ext cx="10515599" cy="32036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5" name="Diagram 4">
                <a:extLst>
                  <a:ext uri="{FF2B5EF4-FFF2-40B4-BE49-F238E27FC236}">
                    <a16:creationId xmlns:a16="http://schemas.microsoft.com/office/drawing/2014/main" id="{3D3256A2-3B79-4EB1-AEB6-E15A1CECB24F}"/>
                  </a:ext>
                </a:extLst>
              </p:cNvPr>
              <p:cNvGraphicFramePr/>
              <p:nvPr>
                <p:extLst>
                  <p:ext uri="{D42A27DB-BD31-4B8C-83A1-F6EECF244321}">
                    <p14:modId xmlns:p14="http://schemas.microsoft.com/office/powerpoint/2010/main" val="2735435211"/>
                  </p:ext>
                </p:extLst>
              </p:nvPr>
            </p:nvGraphicFramePr>
            <p:xfrm>
              <a:off x="838200" y="2906418"/>
              <a:ext cx="10515599" cy="320363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Fallback>
      </mc:AlternateContent>
      <p:sp>
        <p:nvSpPr>
          <p:cNvPr id="8" name="Oval 7">
            <a:extLst>
              <a:ext uri="{FF2B5EF4-FFF2-40B4-BE49-F238E27FC236}">
                <a16:creationId xmlns:a16="http://schemas.microsoft.com/office/drawing/2014/main" id="{F4E0EEEE-F120-45EA-B778-FC3AF9EAE745}"/>
              </a:ext>
            </a:extLst>
          </p:cNvPr>
          <p:cNvSpPr/>
          <p:nvPr/>
        </p:nvSpPr>
        <p:spPr>
          <a:xfrm>
            <a:off x="838200" y="1811485"/>
            <a:ext cx="2706278" cy="1002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3 Event Obs.,</a:t>
            </a:r>
          </a:p>
          <a:p>
            <a:pPr algn="ctr"/>
            <a:r>
              <a:rPr lang="en-US" dirty="0"/>
              <a:t>3 Non-Event Obs.</a:t>
            </a:r>
          </a:p>
        </p:txBody>
      </p:sp>
      <p:sp>
        <p:nvSpPr>
          <p:cNvPr id="4" name="Footer Placeholder 3">
            <a:extLst>
              <a:ext uri="{FF2B5EF4-FFF2-40B4-BE49-F238E27FC236}">
                <a16:creationId xmlns:a16="http://schemas.microsoft.com/office/drawing/2014/main" id="{8F7DDCC9-1A5D-4F11-B35A-5682EC98D9B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793969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a:t>
            </a:r>
            <a:r>
              <a:rPr lang="en-US" b="1">
                <a:solidFill>
                  <a:schemeClr val="bg1"/>
                </a:solidFill>
              </a:rPr>
              <a:t>Error (RASE</a:t>
            </a:r>
            <a:r>
              <a:rPr lang="en-US" b="1" dirty="0">
                <a:solidFill>
                  <a:schemeClr val="bg1"/>
                </a:solidFill>
              </a:rPr>
              <a:t>): Rationale</a:t>
            </a:r>
          </a:p>
        </p:txBody>
      </p:sp>
      <p:sp>
        <p:nvSpPr>
          <p:cNvPr id="3" name="Content Placeholder 2"/>
          <p:cNvSpPr>
            <a:spLocks noGrp="1"/>
          </p:cNvSpPr>
          <p:nvPr>
            <p:ph idx="1"/>
          </p:nvPr>
        </p:nvSpPr>
        <p:spPr/>
        <p:txBody>
          <a:bodyPr>
            <a:normAutofit/>
          </a:bodyPr>
          <a:lstStyle/>
          <a:p>
            <a:pPr marL="342900" lvl="1" indent="-342900">
              <a:spcBef>
                <a:spcPts val="1000"/>
              </a:spcBef>
            </a:pPr>
            <a:r>
              <a:rPr lang="en-US" sz="2800" dirty="0"/>
              <a:t>If a model fits the data well, then we anticipate the predicted event probabilities to be:</a:t>
            </a:r>
          </a:p>
          <a:p>
            <a:pPr marL="971550" lvl="2" indent="-514350">
              <a:spcBef>
                <a:spcPts val="1000"/>
              </a:spcBef>
            </a:pPr>
            <a:r>
              <a:rPr lang="en-US" sz="2400" dirty="0"/>
              <a:t>Closer to 1 when the observed target value is an Event</a:t>
            </a:r>
          </a:p>
          <a:p>
            <a:pPr marL="971550" lvl="2" indent="-514350">
              <a:spcBef>
                <a:spcPts val="1000"/>
              </a:spcBef>
            </a:pPr>
            <a:r>
              <a:rPr lang="en-US" sz="2400" dirty="0"/>
              <a:t>Closer to 0 when the observed target value is a Non-Event</a:t>
            </a:r>
          </a:p>
          <a:p>
            <a:pPr marL="342900" lvl="1" indent="-342900">
              <a:spcBef>
                <a:spcPts val="1000"/>
              </a:spcBef>
            </a:pPr>
            <a:r>
              <a:rPr lang="en-US" sz="2800" dirty="0"/>
              <a:t>Therefore we will derive a metric that shows how close, on average, the predicted event probabilities are to their respective anticipated values.</a:t>
            </a:r>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sp>
        <p:nvSpPr>
          <p:cNvPr id="4" name="Footer Placeholder 3">
            <a:extLst>
              <a:ext uri="{FF2B5EF4-FFF2-40B4-BE49-F238E27FC236}">
                <a16:creationId xmlns:a16="http://schemas.microsoft.com/office/drawing/2014/main" id="{11103CD3-3E1D-4AC1-BF0B-D49758C6955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2953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Metrics for Evaluation and Comparison</a:t>
            </a:r>
          </a:p>
        </p:txBody>
      </p:sp>
      <p:graphicFrame>
        <p:nvGraphicFramePr>
          <p:cNvPr id="4" name="Content Placeholder 3">
            <a:extLst>
              <a:ext uri="{FF2B5EF4-FFF2-40B4-BE49-F238E27FC236}">
                <a16:creationId xmlns:a16="http://schemas.microsoft.com/office/drawing/2014/main" id="{33C6495F-9069-4844-865A-8464BDEFAF5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sp>
        <p:nvSpPr>
          <p:cNvPr id="3" name="Footer Placeholder 2">
            <a:extLst>
              <a:ext uri="{FF2B5EF4-FFF2-40B4-BE49-F238E27FC236}">
                <a16:creationId xmlns:a16="http://schemas.microsoft.com/office/drawing/2014/main" id="{395321FF-B7CF-4E19-A90D-4E045450F856}"/>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87243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a:t>
            </a:r>
            <a:r>
              <a:rPr lang="en-US" b="1">
                <a:solidFill>
                  <a:schemeClr val="bg1"/>
                </a:solidFill>
              </a:rPr>
              <a:t>Error (RASE</a:t>
            </a:r>
            <a:r>
              <a:rPr lang="en-US" b="1" dirty="0">
                <a:solidFill>
                  <a:schemeClr val="bg1"/>
                </a:solidFill>
              </a:rPr>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a:t>(Average </a:t>
                </a:r>
                <a:r>
                  <a:rPr lang="en-US" sz="2800" dirty="0"/>
                  <a:t>Squared Error) ASE = </a:t>
                </a:r>
                <a14:m>
                  <m:oMath xmlns:m="http://schemas.openxmlformats.org/officeDocument/2006/math">
                    <m:f>
                      <m:fPr>
                        <m:ctrlPr>
                          <a:rPr lang="en-US" sz="2800" i="1" smtClean="0">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𝑙</m:t>
                            </m:r>
                            <m:r>
                              <a:rPr lang="en-US" sz="2800" i="1">
                                <a:latin typeface="Cambria Math" panose="02040503050406030204" pitchFamily="18" charset="0"/>
                              </a:rPr>
                              <m:t>=1</m:t>
                            </m:r>
                          </m:sub>
                          <m:sup>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𝐸</m:t>
                                </m:r>
                              </m:sub>
                            </m:sSub>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1 − </m:t>
                                        </m:r>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e>
                                </m:d>
                              </m:e>
                              <m:sup>
                                <m:r>
                                  <a:rPr lang="en-US" sz="2800" i="1">
                                    <a:latin typeface="Cambria Math" panose="02040503050406030204" pitchFamily="18" charset="0"/>
                                  </a:rPr>
                                  <m:t>2</m:t>
                                </m:r>
                              </m:sup>
                            </m:sSup>
                            <m:r>
                              <a:rPr lang="en-US" sz="2800" b="0" i="1" smtClean="0">
                                <a:latin typeface="Cambria Math" panose="02040503050406030204" pitchFamily="18" charset="0"/>
                              </a:rPr>
                              <m:t> +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=1</m:t>
                                </m:r>
                              </m:sub>
                              <m:sup>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𝑁𝐸</m:t>
                                    </m:r>
                                  </m:sub>
                                </m:sSub>
                              </m:sup>
                              <m:e>
                                <m:sSup>
                                  <m:sSupPr>
                                    <m:ctrlPr>
                                      <a:rPr lang="en-US" sz="2800" i="1">
                                        <a:latin typeface="Cambria Math" panose="02040503050406030204" pitchFamily="18" charset="0"/>
                                      </a:rPr>
                                    </m:ctrlPr>
                                  </m:sSupPr>
                                  <m:e>
                                    <m:d>
                                      <m:dPr>
                                        <m:ctrlPr>
                                          <a:rPr lang="en-US" sz="2800" i="1" smtClean="0">
                                            <a:latin typeface="Cambria Math" panose="02040503050406030204" pitchFamily="18" charset="0"/>
                                          </a:rPr>
                                        </m:ctrlPr>
                                      </m:dPr>
                                      <m:e>
                                        <m:r>
                                          <a:rPr lang="en-US" sz="2800" b="0" i="1" smtClean="0">
                                            <a:latin typeface="Cambria Math" panose="02040503050406030204" pitchFamily="18" charset="0"/>
                                          </a:rPr>
                                          <m:t>0−</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𝑘</m:t>
                                            </m:r>
                                            <m:r>
                                              <a:rPr lang="en-US" sz="2800" i="1">
                                                <a:latin typeface="Cambria Math" panose="02040503050406030204" pitchFamily="18" charset="0"/>
                                              </a:rPr>
                                              <m:t>0</m:t>
                                            </m:r>
                                          </m:sub>
                                        </m:sSub>
                                      </m:e>
                                    </m:d>
                                  </m:e>
                                  <m:sup>
                                    <m:r>
                                      <a:rPr lang="en-US" sz="2800" i="1">
                                        <a:latin typeface="Cambria Math" panose="02040503050406030204" pitchFamily="18" charset="0"/>
                                      </a:rPr>
                                      <m:t>2</m:t>
                                    </m:r>
                                  </m:sup>
                                </m:sSup>
                              </m:e>
                            </m:nary>
                          </m:e>
                        </m:nary>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𝐸</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𝑛</m:t>
                            </m:r>
                          </m:e>
                          <m:sub>
                            <m:r>
                              <a:rPr lang="en-US" sz="2800" b="0" i="1" smtClean="0">
                                <a:latin typeface="Cambria Math" panose="02040503050406030204" pitchFamily="18" charset="0"/>
                              </a:rPr>
                              <m:t>𝑁𝐸</m:t>
                            </m:r>
                          </m:sub>
                        </m:sSub>
                      </m:den>
                    </m:f>
                  </m:oMath>
                </a14:m>
                <a:endParaRPr lang="en-US" sz="2800" dirty="0"/>
              </a:p>
              <a:p>
                <a:pPr marL="514350" lvl="1" indent="-514350">
                  <a:spcBef>
                    <a:spcPts val="1000"/>
                  </a:spcBef>
                  <a:buFont typeface="+mj-lt"/>
                  <a:buAutoNum type="arabicPeriod"/>
                </a:pPr>
                <a:r>
                  <a:rPr lang="en-US" sz="2800" dirty="0"/>
                  <a:t>RASE = </a:t>
                </a:r>
                <a14:m>
                  <m:oMath xmlns:m="http://schemas.openxmlformats.org/officeDocument/2006/math">
                    <m:rad>
                      <m:radPr>
                        <m:degHide m:val="on"/>
                        <m:ctrlPr>
                          <a:rPr lang="en-US" sz="2800" i="1" smtClean="0">
                            <a:latin typeface="Cambria Math" panose="02040503050406030204" pitchFamily="18" charset="0"/>
                          </a:rPr>
                        </m:ctrlPr>
                      </m:radPr>
                      <m:deg/>
                      <m:e>
                        <m:r>
                          <m:rPr>
                            <m:sty m:val="p"/>
                          </m:rPr>
                          <a:rPr lang="en-US" sz="2800" b="0" i="0" smtClean="0">
                            <a:latin typeface="Cambria Math" panose="02040503050406030204" pitchFamily="18" charset="0"/>
                          </a:rPr>
                          <m:t>ASE</m:t>
                        </m:r>
                      </m:e>
                    </m:rad>
                  </m:oMath>
                </a14:m>
                <a:endParaRPr lang="en-US" sz="2800" dirty="0"/>
              </a:p>
              <a:p>
                <a:pPr marL="514350" lvl="1" indent="-514350">
                  <a:spcBef>
                    <a:spcPts val="1000"/>
                  </a:spcBef>
                  <a:buFont typeface="+mj-lt"/>
                  <a:buAutoNum type="arabicPeriod"/>
                </a:pPr>
                <a:r>
                  <a:rPr lang="en-US" sz="2800" dirty="0"/>
                  <a:t>Theoretical range of RASE:</a:t>
                </a:r>
              </a:p>
              <a:p>
                <a:pPr marL="971550" lvl="2" indent="-514350">
                  <a:spcBef>
                    <a:spcPts val="1000"/>
                  </a:spcBef>
                </a:pPr>
                <a:r>
                  <a:rPr lang="en-US" dirty="0"/>
                  <a:t>The minimum value is zero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oMath>
                </a14:m>
                <a:r>
                  <a:rPr lang="en-US" dirty="0"/>
                  <a:t> (perfect model)</a:t>
                </a:r>
              </a:p>
              <a:p>
                <a:pPr marL="971550" lvl="2" indent="-514350">
                  <a:spcBef>
                    <a:spcPts val="1000"/>
                  </a:spcBef>
                </a:pPr>
                <a:r>
                  <a:rPr lang="en-US" dirty="0"/>
                  <a:t>The maximum value is one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(worst model)</a:t>
                </a:r>
              </a:p>
              <a:p>
                <a:pPr marL="971550" lvl="2" indent="-514350">
                  <a:spcBef>
                    <a:spcPts val="1000"/>
                  </a:spcBef>
                </a:pPr>
                <a:r>
                  <a:rPr lang="en-US" dirty="0"/>
                  <a:t>The middle value is 0.5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=0</m:t>
                    </m:r>
                    <m:r>
                      <a:rPr lang="en-US" b="0" i="1" smtClean="0">
                        <a:latin typeface="Cambria Math" panose="02040503050406030204" pitchFamily="18" charset="0"/>
                      </a:rPr>
                      <m:t>.5</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0.5</m:t>
                    </m:r>
                  </m:oMath>
                </a14:m>
                <a:r>
                  <a:rPr lang="en-US" dirty="0"/>
                  <a:t> (inconclusive model)</a:t>
                </a:r>
              </a:p>
              <a:p>
                <a:pPr marL="514350" indent="-514350">
                  <a:buFont typeface="+mj-lt"/>
                  <a:buAutoNum type="arabicPeriod" startAt="4"/>
                </a:pPr>
                <a:r>
                  <a:rPr lang="en-US" dirty="0"/>
                  <a:t>Acceptable model: RASE &lt; 0.5</a:t>
                </a:r>
              </a:p>
              <a:p>
                <a:pPr marL="514350" indent="-514350">
                  <a:buFont typeface="+mj-lt"/>
                  <a:buAutoNum type="arabicPeriod" startAt="4"/>
                </a:pPr>
                <a:r>
                  <a:rPr lang="en-US" dirty="0"/>
                  <a:t>Smaller the RASE below 0.5, better the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sp>
        <p:nvSpPr>
          <p:cNvPr id="4" name="Footer Placeholder 3">
            <a:extLst>
              <a:ext uri="{FF2B5EF4-FFF2-40B4-BE49-F238E27FC236}">
                <a16:creationId xmlns:a16="http://schemas.microsoft.com/office/drawing/2014/main" id="{852F218A-F12D-49E5-8CAB-D4E2338FCDCF}"/>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674686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a:t>
            </a:r>
            <a:r>
              <a:rPr lang="en-US" b="1">
                <a:solidFill>
                  <a:schemeClr val="bg1"/>
                </a:solidFill>
              </a:rPr>
              <a:t>Error (RASE</a:t>
            </a:r>
            <a:r>
              <a:rPr lang="en-US" b="1" dirty="0">
                <a:solidFill>
                  <a:schemeClr val="bg1"/>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sz="3200" dirty="0"/>
                  <a:t>Consider two models:</a:t>
                </a:r>
              </a:p>
              <a:p>
                <a:pPr marL="514350" lvl="1" indent="-514350">
                  <a:spcBef>
                    <a:spcPts val="1000"/>
                  </a:spcBef>
                </a:pPr>
                <a:r>
                  <a:rPr lang="en-US" dirty="0"/>
                  <a:t>Model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=0.53, 0.52, 0.51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.49, 0.48, 0.47</m:t>
                    </m:r>
                  </m:oMath>
                </a14:m>
                <a:endParaRPr lang="en-US" dirty="0"/>
              </a:p>
              <a:p>
                <a:pPr marL="514350" lvl="1" indent="-514350">
                  <a:spcBef>
                    <a:spcPts val="1000"/>
                  </a:spcBef>
                </a:pPr>
                <a:r>
                  <a:rPr lang="en-US" dirty="0"/>
                  <a:t>Model B: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=0.95</m:t>
                    </m:r>
                    <m:r>
                      <a:rPr lang="en-US" i="1">
                        <a:latin typeface="Cambria Math" panose="02040503050406030204" pitchFamily="18" charset="0"/>
                      </a:rPr>
                      <m:t>, 0.</m:t>
                    </m:r>
                    <m:r>
                      <a:rPr lang="en-US" b="0" i="1" smtClean="0">
                        <a:latin typeface="Cambria Math" panose="02040503050406030204" pitchFamily="18" charset="0"/>
                      </a:rPr>
                      <m:t>94</m:t>
                    </m:r>
                    <m:r>
                      <a:rPr lang="en-US" i="1">
                        <a:latin typeface="Cambria Math" panose="02040503050406030204" pitchFamily="18" charset="0"/>
                      </a:rPr>
                      <m:t>, 0.</m:t>
                    </m:r>
                    <m:r>
                      <a:rPr lang="en-US" b="0" i="1" smtClean="0">
                        <a:latin typeface="Cambria Math" panose="02040503050406030204" pitchFamily="18" charset="0"/>
                      </a:rPr>
                      <m:t>93</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03</m:t>
                    </m:r>
                    <m:r>
                      <a:rPr lang="en-US" i="1">
                        <a:latin typeface="Cambria Math" panose="02040503050406030204" pitchFamily="18" charset="0"/>
                      </a:rPr>
                      <m:t>, 0.</m:t>
                    </m:r>
                    <m:r>
                      <a:rPr lang="en-US" b="0" i="1" smtClean="0">
                        <a:latin typeface="Cambria Math" panose="02040503050406030204" pitchFamily="18" charset="0"/>
                      </a:rPr>
                      <m:t>02</m:t>
                    </m:r>
                    <m:r>
                      <a:rPr lang="en-US" i="1">
                        <a:latin typeface="Cambria Math" panose="02040503050406030204" pitchFamily="18" charset="0"/>
                      </a:rPr>
                      <m:t>, 0.</m:t>
                    </m:r>
                    <m:r>
                      <a:rPr lang="en-US" b="0" i="1" smtClean="0">
                        <a:latin typeface="Cambria Math" panose="02040503050406030204" pitchFamily="18" charset="0"/>
                      </a:rPr>
                      <m:t>01</m:t>
                    </m:r>
                  </m:oMath>
                </a14:m>
                <a:endParaRPr lang="en-US" dirty="0"/>
              </a:p>
              <a:p>
                <a:pPr marL="514350" lvl="1" indent="-514350">
                  <a:spcBef>
                    <a:spcPts val="1000"/>
                  </a:spcBef>
                </a:pPr>
                <a:r>
                  <a:rPr lang="en-US" dirty="0"/>
                  <a:t>RASE of Model A is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1−0.53</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1−0.5</m:t>
                                    </m:r>
                                    <m:r>
                                      <a:rPr lang="en-US" b="0" i="1" smtClean="0">
                                        <a:latin typeface="Cambria Math" panose="02040503050406030204" pitchFamily="18" charset="0"/>
                                      </a:rPr>
                                      <m:t>2</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1−0.5</m:t>
                                    </m:r>
                                    <m:r>
                                      <a:rPr lang="en-US" b="0" i="1" smtClean="0">
                                        <a:latin typeface="Cambria Math" panose="02040503050406030204" pitchFamily="18" charset="0"/>
                                      </a:rPr>
                                      <m:t>1</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49</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.48</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47</m:t>
                                    </m:r>
                                  </m:e>
                                </m:d>
                              </m:e>
                              <m:sup>
                                <m:r>
                                  <a:rPr lang="en-US" i="1">
                                    <a:latin typeface="Cambria Math" panose="02040503050406030204" pitchFamily="18" charset="0"/>
                                  </a:rPr>
                                  <m:t>2</m:t>
                                </m:r>
                              </m:sup>
                            </m:sSup>
                          </m:num>
                          <m:den>
                            <m:r>
                              <a:rPr lang="en-US" b="0" i="1" smtClean="0">
                                <a:latin typeface="Cambria Math" panose="02040503050406030204" pitchFamily="18" charset="0"/>
                              </a:rPr>
                              <m:t>3+3</m:t>
                            </m:r>
                          </m:den>
                        </m:f>
                      </m:e>
                    </m:rad>
                    <m:r>
                      <a:rPr lang="en-US" b="0" i="1" smtClean="0">
                        <a:latin typeface="Cambria Math" panose="02040503050406030204" pitchFamily="18" charset="0"/>
                      </a:rPr>
                      <m:t>=0.4801</m:t>
                    </m:r>
                  </m:oMath>
                </a14:m>
                <a:r>
                  <a:rPr lang="en-US" dirty="0"/>
                  <a:t> </a:t>
                </a:r>
              </a:p>
              <a:p>
                <a:pPr marL="514350" lvl="1" indent="-514350">
                  <a:spcBef>
                    <a:spcPts val="1000"/>
                  </a:spcBef>
                </a:pPr>
                <a:r>
                  <a:rPr lang="en-US" dirty="0"/>
                  <a:t>RASE of Model B is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95</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0.94</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93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01</m:t>
                                    </m:r>
                                  </m:e>
                                </m:d>
                              </m:e>
                              <m:sup>
                                <m:r>
                                  <a:rPr lang="en-US" i="1">
                                    <a:latin typeface="Cambria Math" panose="02040503050406030204" pitchFamily="18" charset="0"/>
                                  </a:rPr>
                                  <m:t>2</m:t>
                                </m:r>
                              </m:sup>
                            </m:sSup>
                          </m:num>
                          <m:den>
                            <m:r>
                              <a:rPr lang="en-US" i="1">
                                <a:latin typeface="Cambria Math" panose="02040503050406030204" pitchFamily="18" charset="0"/>
                              </a:rPr>
                              <m:t>3+3</m:t>
                            </m:r>
                          </m:den>
                        </m:f>
                      </m:e>
                    </m:rad>
                    <m:r>
                      <a:rPr lang="en-US" i="1">
                        <a:latin typeface="Cambria Math" panose="02040503050406030204" pitchFamily="18" charset="0"/>
                      </a:rPr>
                      <m:t>=0.</m:t>
                    </m:r>
                    <m:r>
                      <a:rPr lang="en-US" b="0" i="1" smtClean="0">
                        <a:latin typeface="Cambria Math" panose="02040503050406030204" pitchFamily="18" charset="0"/>
                      </a:rPr>
                      <m:t>0455</m:t>
                    </m:r>
                  </m:oMath>
                </a14:m>
                <a:endParaRPr lang="en-US" dirty="0"/>
              </a:p>
              <a:p>
                <a:pPr marL="514350" lvl="1" indent="-514350">
                  <a:spcBef>
                    <a:spcPts val="1000"/>
                  </a:spcBef>
                </a:pPr>
                <a:r>
                  <a:rPr lang="en-US" dirty="0"/>
                  <a:t>Both models’ AUCs are one, but Model B is clearly preferred because its RASE is about one-tenth of that Model A. </a:t>
                </a:r>
              </a:p>
              <a:p>
                <a:pPr marL="971550" lvl="2" indent="-514350">
                  <a:spcBef>
                    <a:spcPts val="1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07" t="-3782" r="-1449"/>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sp>
        <p:nvSpPr>
          <p:cNvPr id="4" name="Footer Placeholder 3">
            <a:extLst>
              <a:ext uri="{FF2B5EF4-FFF2-40B4-BE49-F238E27FC236}">
                <a16:creationId xmlns:a16="http://schemas.microsoft.com/office/drawing/2014/main" id="{9329B8D0-1C5E-485A-BCE8-20A80FC95CD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464575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a:t>
            </a:r>
            <a:r>
              <a:rPr lang="en-US" b="1">
                <a:solidFill>
                  <a:schemeClr val="bg1"/>
                </a:solidFill>
              </a:rPr>
              <a:t>Error (RASE</a:t>
            </a:r>
            <a:r>
              <a:rPr lang="en-US" b="1" dirty="0">
                <a:solidFill>
                  <a:schemeClr val="bg1"/>
                </a:solidFill>
              </a:rPr>
              <a:t>):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853473" cy="4351338"/>
              </a:xfrm>
            </p:spPr>
            <p:txBody>
              <a:bodyPr>
                <a:normAutofit/>
              </a:bodyPr>
              <a:lstStyle/>
              <a:p>
                <a:r>
                  <a:rPr lang="en-US" dirty="0"/>
                  <a:t>The Error is (</a:t>
                </a:r>
                <a:r>
                  <a:rPr lang="en-US" dirty="0">
                    <a:sym typeface="Symbol" panose="05050102010706020507" pitchFamily="18" charset="2"/>
                  </a:rPr>
                  <a:t> - predicted probability)</a:t>
                </a:r>
                <a:endParaRPr lang="en-US" dirty="0"/>
              </a:p>
              <a:p>
                <a:pPr lvl="1"/>
                <a:r>
                  <a:rPr lang="en-US" dirty="0">
                    <a:sym typeface="Symbol" panose="05050102010706020507" pitchFamily="18" charset="2"/>
                  </a:rPr>
                  <a:t> = </a:t>
                </a:r>
                <a:r>
                  <a:rPr lang="en-US" dirty="0"/>
                  <a:t>1 for observed Event</a:t>
                </a:r>
              </a:p>
              <a:p>
                <a:pPr lvl="1"/>
                <a:r>
                  <a:rPr lang="en-US" dirty="0">
                    <a:sym typeface="Symbol" panose="05050102010706020507" pitchFamily="18" charset="2"/>
                  </a:rPr>
                  <a:t> = </a:t>
                </a:r>
                <a:r>
                  <a:rPr lang="en-US" dirty="0"/>
                  <a:t>0 for observed Non-Event</a:t>
                </a:r>
              </a:p>
              <a:p>
                <a:r>
                  <a:rPr lang="en-US" dirty="0"/>
                  <a:t>The Sum of Squared Error is 2.31</a:t>
                </a:r>
              </a:p>
              <a:p>
                <a:r>
                  <a:rPr lang="en-US" dirty="0"/>
                  <a:t>Number of observations is 11</a:t>
                </a:r>
              </a:p>
              <a:p>
                <a:r>
                  <a:rPr lang="en-US" dirty="0"/>
                  <a:t>RASE = </a:t>
                </a:r>
                <a14:m>
                  <m:oMath xmlns:m="http://schemas.openxmlformats.org/officeDocument/2006/math">
                    <m:rad>
                      <m:radPr>
                        <m:degHide m:val="on"/>
                        <m:ctrlPr>
                          <a:rPr lang="en-US" i="1" smtClean="0">
                            <a:latin typeface="Cambria Math" panose="02040503050406030204" pitchFamily="18" charset="0"/>
                          </a:rPr>
                        </m:ctrlPr>
                      </m:radPr>
                      <m:deg/>
                      <m:e>
                        <m:f>
                          <m:fPr>
                            <m:type m:val="lin"/>
                            <m:ctrlPr>
                              <a:rPr lang="en-US" i="1" smtClean="0">
                                <a:latin typeface="Cambria Math" panose="02040503050406030204" pitchFamily="18" charset="0"/>
                              </a:rPr>
                            </m:ctrlPr>
                          </m:fPr>
                          <m:num>
                            <m:r>
                              <a:rPr lang="en-US" b="0" i="1" smtClean="0">
                                <a:latin typeface="Cambria Math" panose="02040503050406030204" pitchFamily="18" charset="0"/>
                              </a:rPr>
                              <m:t>2.31</m:t>
                            </m:r>
                          </m:num>
                          <m:den>
                            <m:r>
                              <a:rPr lang="en-US" b="0" i="1" smtClean="0">
                                <a:latin typeface="Cambria Math" panose="02040503050406030204" pitchFamily="18" charset="0"/>
                              </a:rPr>
                              <m:t>11</m:t>
                            </m:r>
                          </m:den>
                        </m:f>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0.21</m:t>
                        </m:r>
                      </m:e>
                    </m:rad>
                  </m:oMath>
                </a14:m>
                <a:br>
                  <a:rPr lang="en-US" dirty="0"/>
                </a:br>
                <a:r>
                  <a:rPr lang="en-US" dirty="0"/>
                  <a:t>= 0.4582576 (7 decimals)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853473" cy="4351338"/>
              </a:xfrm>
              <a:blipFill>
                <a:blip r:embed="rId3"/>
                <a:stretch>
                  <a:fillRect l="-2261" t="-26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graphicFrame>
        <p:nvGraphicFramePr>
          <p:cNvPr id="5" name="Table 4"/>
          <p:cNvGraphicFramePr>
            <a:graphicFrameLocks noGrp="1"/>
          </p:cNvGraphicFramePr>
          <p:nvPr/>
        </p:nvGraphicFramePr>
        <p:xfrm>
          <a:off x="5918718" y="1690688"/>
          <a:ext cx="5965896" cy="4486277"/>
        </p:xfrm>
        <a:graphic>
          <a:graphicData uri="http://schemas.openxmlformats.org/drawingml/2006/table">
            <a:tbl>
              <a:tblPr firstRow="1" firstCol="1" bandRow="1">
                <a:tableStyleId>{5C22544A-7EE6-4342-B048-85BDC9FD1C3A}</a:tableStyleId>
              </a:tblPr>
              <a:tblGrid>
                <a:gridCol w="1356260">
                  <a:extLst>
                    <a:ext uri="{9D8B030D-6E8A-4147-A177-3AD203B41FA5}">
                      <a16:colId xmlns:a16="http://schemas.microsoft.com/office/drawing/2014/main" val="20000"/>
                    </a:ext>
                  </a:extLst>
                </a:gridCol>
                <a:gridCol w="1585401">
                  <a:extLst>
                    <a:ext uri="{9D8B030D-6E8A-4147-A177-3AD203B41FA5}">
                      <a16:colId xmlns:a16="http://schemas.microsoft.com/office/drawing/2014/main" val="20001"/>
                    </a:ext>
                  </a:extLst>
                </a:gridCol>
                <a:gridCol w="1579208">
                  <a:extLst>
                    <a:ext uri="{9D8B030D-6E8A-4147-A177-3AD203B41FA5}">
                      <a16:colId xmlns:a16="http://schemas.microsoft.com/office/drawing/2014/main" val="20002"/>
                    </a:ext>
                  </a:extLst>
                </a:gridCol>
                <a:gridCol w="1445027">
                  <a:extLst>
                    <a:ext uri="{9D8B030D-6E8A-4147-A177-3AD203B41FA5}">
                      <a16:colId xmlns:a16="http://schemas.microsoft.com/office/drawing/2014/main" val="20003"/>
                    </a:ext>
                  </a:extLst>
                </a:gridCol>
              </a:tblGrid>
              <a:tr h="617031">
                <a:tc>
                  <a:txBody>
                    <a:bodyPr/>
                    <a:lstStyle/>
                    <a:p>
                      <a:pPr algn="l" rtl="0" fontAlgn="ctr"/>
                      <a:r>
                        <a:rPr lang="en-US" sz="1800" u="none" strike="noStrike" dirty="0">
                          <a:effectLst/>
                          <a:latin typeface="+mn-lt"/>
                        </a:rPr>
                        <a:t>Observed Target Value</a:t>
                      </a:r>
                      <a:endParaRPr lang="en-US" sz="1800" b="1" i="0" u="none" strike="noStrike" dirty="0">
                        <a:solidFill>
                          <a:srgbClr val="FFFFFF"/>
                        </a:solidFill>
                        <a:effectLst/>
                        <a:latin typeface="+mn-lt"/>
                      </a:endParaRPr>
                    </a:p>
                  </a:txBody>
                  <a:tcPr marL="9525" marR="9525" marT="9525" marB="0" anchor="ctr"/>
                </a:tc>
                <a:tc>
                  <a:txBody>
                    <a:bodyPr/>
                    <a:lstStyle/>
                    <a:p>
                      <a:pPr algn="ctr" rtl="0" fontAlgn="ctr"/>
                      <a:r>
                        <a:rPr lang="en-US" sz="1800" u="none" strike="noStrike" dirty="0">
                          <a:effectLst/>
                          <a:latin typeface="+mn-lt"/>
                        </a:rPr>
                        <a:t>Predicted Event Probability</a:t>
                      </a:r>
                      <a:endParaRPr lang="en-US" sz="1800" b="1" i="0" u="none" strike="noStrike" dirty="0">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Error</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Squared Error</a:t>
                      </a:r>
                      <a:endParaRPr lang="en-US" sz="1800" b="1" i="0" u="none" strike="noStrike">
                        <a:solidFill>
                          <a:srgbClr val="FFFFFF"/>
                        </a:solidFill>
                        <a:effectLst/>
                        <a:latin typeface="+mn-lt"/>
                      </a:endParaRPr>
                    </a:p>
                  </a:txBody>
                  <a:tcPr marL="9525" marR="9525" marT="9525" marB="0" anchor="ctr"/>
                </a:tc>
                <a:extLst>
                  <a:ext uri="{0D108BD9-81ED-4DB2-BD59-A6C34878D82A}">
                    <a16:rowId xmlns:a16="http://schemas.microsoft.com/office/drawing/2014/main" val="10000"/>
                  </a:ext>
                </a:extLst>
              </a:tr>
              <a:tr h="315252">
                <a:tc>
                  <a:txBody>
                    <a:bodyPr/>
                    <a:lstStyle/>
                    <a:p>
                      <a:pPr algn="l" rtl="0" fontAlgn="ctr"/>
                      <a:r>
                        <a:rPr lang="en-US" sz="1800" u="none" strike="noStrike">
                          <a:effectLst/>
                          <a:latin typeface="+mn-lt"/>
                        </a:rPr>
                        <a:t>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dirty="0">
                          <a:effectLst/>
                          <a:latin typeface="+mn-lt"/>
                        </a:rPr>
                        <a:t>0.3</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0.7</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0.49</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1"/>
                  </a:ext>
                </a:extLst>
              </a:tr>
              <a:tr h="315252">
                <a:tc>
                  <a:txBody>
                    <a:bodyPr/>
                    <a:lstStyle/>
                    <a:p>
                      <a:pPr algn="l" rtl="0" fontAlgn="ctr"/>
                      <a:r>
                        <a:rPr lang="en-US" sz="1800" u="none" strike="noStrike">
                          <a:effectLst/>
                          <a:latin typeface="+mn-lt"/>
                        </a:rPr>
                        <a:t>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dirty="0">
                          <a:effectLst/>
                          <a:latin typeface="+mn-lt"/>
                        </a:rPr>
                        <a:t>0.4</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0.6</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0.36</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2"/>
                  </a:ext>
                </a:extLst>
              </a:tr>
              <a:tr h="315252">
                <a:tc>
                  <a:txBody>
                    <a:bodyPr/>
                    <a:lstStyle/>
                    <a:p>
                      <a:pPr algn="l" rtl="0" fontAlgn="ctr"/>
                      <a:r>
                        <a:rPr lang="en-US" sz="1800" u="none" strike="noStrike">
                          <a:effectLst/>
                          <a:latin typeface="+mn-lt"/>
                        </a:rPr>
                        <a:t>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0.5</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dirty="0">
                          <a:effectLst/>
                          <a:latin typeface="+mn-lt"/>
                        </a:rPr>
                        <a:t>0.5</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0.25</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315252">
                <a:tc>
                  <a:txBody>
                    <a:bodyPr/>
                    <a:lstStyle/>
                    <a:p>
                      <a:pPr algn="l" rtl="0" fontAlgn="ctr"/>
                      <a:r>
                        <a:rPr lang="en-US" sz="1800" u="none" strike="noStrike">
                          <a:effectLst/>
                          <a:latin typeface="+mn-lt"/>
                        </a:rPr>
                        <a:t>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0.7</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dirty="0">
                          <a:effectLst/>
                          <a:latin typeface="+mn-lt"/>
                        </a:rPr>
                        <a:t>0.3</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0.09</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4"/>
                  </a:ext>
                </a:extLst>
              </a:tr>
              <a:tr h="315252">
                <a:tc>
                  <a:txBody>
                    <a:bodyPr/>
                    <a:lstStyle/>
                    <a:p>
                      <a:pPr algn="l" rtl="0" fontAlgn="ctr"/>
                      <a:r>
                        <a:rPr lang="en-US" sz="1800" u="none" strike="noStrike">
                          <a:effectLst/>
                          <a:latin typeface="+mn-lt"/>
                        </a:rPr>
                        <a:t>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0.9</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0.1</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0.01</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5"/>
                  </a:ext>
                </a:extLst>
              </a:tr>
              <a:tr h="315252">
                <a:tc>
                  <a:txBody>
                    <a:bodyPr/>
                    <a:lstStyle/>
                    <a:p>
                      <a:pPr algn="l" rtl="0" fontAlgn="ctr"/>
                      <a:r>
                        <a:rPr lang="en-US" sz="1800" u="none" strike="noStrike">
                          <a:effectLst/>
                          <a:latin typeface="+mn-lt"/>
                        </a:rPr>
                        <a:t>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1</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dirty="0">
                          <a:effectLst/>
                          <a:latin typeface="+mn-lt"/>
                        </a:rPr>
                        <a:t>0</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315252">
                <a:tc>
                  <a:txBody>
                    <a:bodyPr/>
                    <a:lstStyle/>
                    <a:p>
                      <a:pPr algn="l" rtl="0" fontAlgn="ctr"/>
                      <a:r>
                        <a:rPr lang="en-US" sz="1800" u="none" strike="noStrike">
                          <a:effectLst/>
                          <a:latin typeface="+mn-lt"/>
                        </a:rPr>
                        <a:t>Non-Event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0.2</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dirty="0">
                          <a:effectLst/>
                          <a:latin typeface="+mn-lt"/>
                        </a:rPr>
                        <a:t>-0.2</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0.04</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7"/>
                  </a:ext>
                </a:extLst>
              </a:tr>
              <a:tr h="315252">
                <a:tc>
                  <a:txBody>
                    <a:bodyPr/>
                    <a:lstStyle/>
                    <a:p>
                      <a:pPr algn="l" rtl="0" fontAlgn="ctr"/>
                      <a:r>
                        <a:rPr lang="en-US" sz="1800" u="none" strike="noStrike">
                          <a:effectLst/>
                          <a:latin typeface="+mn-lt"/>
                        </a:rPr>
                        <a:t>Non-Event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0.3</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dirty="0">
                          <a:effectLst/>
                          <a:latin typeface="+mn-lt"/>
                        </a:rPr>
                        <a:t>-0.3</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0.09</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8"/>
                  </a:ext>
                </a:extLst>
              </a:tr>
              <a:tr h="315252">
                <a:tc>
                  <a:txBody>
                    <a:bodyPr/>
                    <a:lstStyle/>
                    <a:p>
                      <a:pPr algn="l" rtl="0" fontAlgn="ctr"/>
                      <a:r>
                        <a:rPr lang="en-US" sz="1800" u="none" strike="noStrike">
                          <a:effectLst/>
                          <a:latin typeface="+mn-lt"/>
                        </a:rPr>
                        <a:t>Non-Event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0.3</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dirty="0">
                          <a:effectLst/>
                          <a:latin typeface="+mn-lt"/>
                        </a:rPr>
                        <a:t>-0.3</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0.09</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9"/>
                  </a:ext>
                </a:extLst>
              </a:tr>
              <a:tr h="315252">
                <a:tc>
                  <a:txBody>
                    <a:bodyPr/>
                    <a:lstStyle/>
                    <a:p>
                      <a:pPr algn="l" rtl="0" fontAlgn="ctr"/>
                      <a:r>
                        <a:rPr lang="en-US" sz="1800" u="none" strike="noStrike">
                          <a:effectLst/>
                          <a:latin typeface="+mn-lt"/>
                        </a:rPr>
                        <a:t>Non-Event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0.5</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dirty="0">
                          <a:effectLst/>
                          <a:latin typeface="+mn-lt"/>
                        </a:rPr>
                        <a:t>-0.5</a:t>
                      </a:r>
                      <a:endParaRPr lang="en-US" sz="1800" b="0" i="0" u="none" strike="noStrike" dirty="0">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0.25</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10"/>
                  </a:ext>
                </a:extLst>
              </a:tr>
              <a:tr h="315252">
                <a:tc>
                  <a:txBody>
                    <a:bodyPr/>
                    <a:lstStyle/>
                    <a:p>
                      <a:pPr algn="l" rtl="0" fontAlgn="ctr"/>
                      <a:r>
                        <a:rPr lang="en-US" sz="1800" u="none" strike="noStrike">
                          <a:effectLst/>
                          <a:latin typeface="+mn-lt"/>
                        </a:rPr>
                        <a:t>Non-Event</a:t>
                      </a:r>
                      <a:endParaRPr lang="en-US" sz="1800" b="1" i="0" u="none" strike="noStrike">
                        <a:solidFill>
                          <a:srgbClr val="FFFFFF"/>
                        </a:solidFill>
                        <a:effectLst/>
                        <a:latin typeface="+mn-lt"/>
                      </a:endParaRPr>
                    </a:p>
                  </a:txBody>
                  <a:tcPr marL="9525" marR="9525" marT="9525" marB="0" anchor="ctr"/>
                </a:tc>
                <a:tc>
                  <a:txBody>
                    <a:bodyPr/>
                    <a:lstStyle/>
                    <a:p>
                      <a:pPr algn="ctr" rtl="0" fontAlgn="ctr"/>
                      <a:r>
                        <a:rPr lang="en-US" sz="1800" u="none" strike="noStrike">
                          <a:effectLst/>
                          <a:latin typeface="+mn-lt"/>
                        </a:rPr>
                        <a:t>0.8</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-0.8</a:t>
                      </a:r>
                      <a:endParaRPr lang="en-US" sz="1800" b="0" i="0" u="none" strike="noStrike">
                        <a:solidFill>
                          <a:srgbClr val="000000"/>
                        </a:solidFill>
                        <a:effectLst/>
                        <a:latin typeface="+mn-lt"/>
                      </a:endParaRPr>
                    </a:p>
                  </a:txBody>
                  <a:tcPr marL="9525" marR="9525" marT="9525" marB="0" anchor="ctr"/>
                </a:tc>
                <a:tc>
                  <a:txBody>
                    <a:bodyPr/>
                    <a:lstStyle/>
                    <a:p>
                      <a:pPr algn="ctr" rtl="0" fontAlgn="ctr"/>
                      <a:r>
                        <a:rPr lang="en-US" sz="1800" u="none" strike="noStrike">
                          <a:effectLst/>
                          <a:latin typeface="+mn-lt"/>
                        </a:rPr>
                        <a:t>0.64</a:t>
                      </a:r>
                      <a:endParaRPr lang="en-US" sz="18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11"/>
                  </a:ext>
                </a:extLst>
              </a:tr>
              <a:tr h="401474">
                <a:tc>
                  <a:txBody>
                    <a:bodyPr/>
                    <a:lstStyle/>
                    <a:p>
                      <a:pPr algn="l" fontAlgn="b"/>
                      <a:endParaRPr lang="en-US" sz="1800" b="0" i="0" u="none" strike="noStrike">
                        <a:solidFill>
                          <a:srgbClr val="000000"/>
                        </a:solidFill>
                        <a:effectLst/>
                        <a:latin typeface="+mn-lt"/>
                      </a:endParaRPr>
                    </a:p>
                  </a:txBody>
                  <a:tcPr marL="9525" marR="9525" marT="9525" marB="0" anchor="b">
                    <a:solidFill>
                      <a:srgbClr val="92D050"/>
                    </a:solidFill>
                  </a:tcPr>
                </a:tc>
                <a:tc>
                  <a:txBody>
                    <a:bodyPr/>
                    <a:lstStyle/>
                    <a:p>
                      <a:pPr algn="l" fontAlgn="b"/>
                      <a:endParaRPr lang="en-US" sz="1800" b="0" i="0" u="none" strike="noStrike">
                        <a:solidFill>
                          <a:srgbClr val="000000"/>
                        </a:solidFill>
                        <a:effectLst/>
                        <a:latin typeface="+mn-lt"/>
                      </a:endParaRPr>
                    </a:p>
                  </a:txBody>
                  <a:tcPr marL="9525" marR="9525" marT="9525" marB="0" anchor="b">
                    <a:solidFill>
                      <a:srgbClr val="92D050"/>
                    </a:solidFill>
                  </a:tcPr>
                </a:tc>
                <a:tc>
                  <a:txBody>
                    <a:bodyPr/>
                    <a:lstStyle/>
                    <a:p>
                      <a:pPr algn="ctr" fontAlgn="b"/>
                      <a:r>
                        <a:rPr lang="en-US" sz="1800" b="1" i="0" u="none" strike="noStrike" dirty="0">
                          <a:solidFill>
                            <a:srgbClr val="000000"/>
                          </a:solidFill>
                          <a:effectLst/>
                          <a:latin typeface="+mn-lt"/>
                        </a:rPr>
                        <a:t>Total</a:t>
                      </a:r>
                    </a:p>
                  </a:txBody>
                  <a:tcPr marL="9525" marR="9525" marT="9525" marB="0" anchor="ctr">
                    <a:solidFill>
                      <a:srgbClr val="92D050"/>
                    </a:solidFill>
                  </a:tcPr>
                </a:tc>
                <a:tc>
                  <a:txBody>
                    <a:bodyPr/>
                    <a:lstStyle/>
                    <a:p>
                      <a:pPr algn="ctr" rtl="0" fontAlgn="ctr"/>
                      <a:r>
                        <a:rPr lang="en-US" sz="1800" u="none" strike="noStrike" dirty="0">
                          <a:effectLst/>
                          <a:latin typeface="+mn-lt"/>
                        </a:rPr>
                        <a:t>2.31</a:t>
                      </a:r>
                      <a:endParaRPr lang="en-US" sz="1800" b="0" i="0" u="none" strike="noStrike" dirty="0">
                        <a:solidFill>
                          <a:srgbClr val="000000"/>
                        </a:solidFill>
                        <a:effectLst/>
                        <a:latin typeface="+mn-lt"/>
                      </a:endParaRPr>
                    </a:p>
                  </a:txBody>
                  <a:tcPr marL="9525" marR="9525" marT="9525" marB="0" anchor="ctr">
                    <a:solidFill>
                      <a:srgbClr val="92D050"/>
                    </a:solidFill>
                  </a:tcPr>
                </a:tc>
                <a:extLst>
                  <a:ext uri="{0D108BD9-81ED-4DB2-BD59-A6C34878D82A}">
                    <a16:rowId xmlns:a16="http://schemas.microsoft.com/office/drawing/2014/main" val="10012"/>
                  </a:ext>
                </a:extLst>
              </a:tr>
            </a:tbl>
          </a:graphicData>
        </a:graphic>
      </p:graphicFrame>
      <p:sp>
        <p:nvSpPr>
          <p:cNvPr id="4" name="Footer Placeholder 3">
            <a:extLst>
              <a:ext uri="{FF2B5EF4-FFF2-40B4-BE49-F238E27FC236}">
                <a16:creationId xmlns:a16="http://schemas.microsoft.com/office/drawing/2014/main" id="{05B0AA92-AFAF-4346-A64D-ED462253D563}"/>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38394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a:solidFill>
            <a:schemeClr val="accent2">
              <a:lumMod val="20000"/>
              <a:lumOff val="80000"/>
            </a:schemeClr>
          </a:solidFill>
        </p:spPr>
        <p:txBody>
          <a:bodyPr anchor="ctr">
            <a:noAutofit/>
          </a:bodyPr>
          <a:lstStyle/>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import </a:t>
            </a:r>
            <a:r>
              <a:rPr lang="en-US" sz="1400" b="1" dirty="0" err="1">
                <a:latin typeface="Courier New" panose="02070309020205020404" pitchFamily="49" charset="0"/>
                <a:cs typeface="Courier New" panose="02070309020205020404" pitchFamily="49" charset="0"/>
              </a:rPr>
              <a:t>matplotlib.pyplot</a:t>
            </a:r>
            <a:r>
              <a:rPr lang="en-US" sz="1400" b="1" dirty="0">
                <a:latin typeface="Courier New" panose="02070309020205020404" pitchFamily="49" charset="0"/>
                <a:cs typeface="Courier New" panose="02070309020205020404" pitchFamily="49" charset="0"/>
              </a:rPr>
              <a:t> as </a:t>
            </a:r>
            <a:r>
              <a:rPr lang="en-US" sz="1400" b="1" dirty="0" err="1">
                <a:latin typeface="Courier New" panose="02070309020205020404" pitchFamily="49" charset="0"/>
                <a:cs typeface="Courier New" panose="02070309020205020404" pitchFamily="49" charset="0"/>
              </a:rPr>
              <a:t>plt</a:t>
            </a:r>
            <a:endParaRPr lang="en-US" sz="1400" b="1" dirty="0">
              <a:latin typeface="Courier New" panose="02070309020205020404" pitchFamily="49" charset="0"/>
              <a:cs typeface="Courier New" panose="02070309020205020404" pitchFamily="49" charset="0"/>
            </a:endParaRP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import numpy</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import </a:t>
            </a:r>
            <a:r>
              <a:rPr lang="en-US" sz="1400" b="1" dirty="0" err="1">
                <a:latin typeface="Courier New" panose="02070309020205020404" pitchFamily="49" charset="0"/>
                <a:cs typeface="Courier New" panose="02070309020205020404" pitchFamily="49" charset="0"/>
              </a:rPr>
              <a:t>sklearn.metrics</a:t>
            </a:r>
            <a:r>
              <a:rPr lang="en-US" sz="1400" b="1" dirty="0">
                <a:latin typeface="Courier New" panose="02070309020205020404" pitchFamily="49" charset="0"/>
                <a:cs typeface="Courier New" panose="02070309020205020404" pitchFamily="49" charset="0"/>
              </a:rPr>
              <a:t> as metrics</a:t>
            </a:r>
          </a:p>
          <a:p>
            <a:pPr marL="0" lvl="1"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Y = </a:t>
            </a:r>
            <a:r>
              <a:rPr lang="en-US" sz="1400" b="1" dirty="0" err="1">
                <a:latin typeface="Courier New" panose="02070309020205020404" pitchFamily="49" charset="0"/>
                <a:cs typeface="Courier New" panose="02070309020205020404" pitchFamily="49" charset="0"/>
              </a:rPr>
              <a:t>numpy.array</a:t>
            </a:r>
            <a:r>
              <a:rPr lang="en-US" sz="1400" b="1" dirty="0">
                <a:latin typeface="Courier New" panose="02070309020205020404" pitchFamily="49" charset="0"/>
                <a:cs typeface="Courier New" panose="02070309020205020404" pitchFamily="49" charset="0"/>
              </a:rPr>
              <a:t>(['Event',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'Non-Event',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'Non-Event',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'Non-Event',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'Non-Event',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'Event',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'Non-Event'])</a:t>
            </a:r>
          </a:p>
          <a:p>
            <a:pPr marL="0" lvl="1"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lvl="1"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predProbY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numpy.array</a:t>
            </a:r>
            <a:r>
              <a:rPr lang="en-US" sz="1400" b="1" dirty="0">
                <a:latin typeface="Courier New" panose="02070309020205020404" pitchFamily="49" charset="0"/>
                <a:cs typeface="Courier New" panose="02070309020205020404" pitchFamily="49" charset="0"/>
              </a:rPr>
              <a:t>([0.9,0.5,0.3,0.7,0.3,0.8,0.4,0.2,1,0.5,0.3])</a:t>
            </a:r>
          </a:p>
          <a:p>
            <a:pPr marL="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sp>
        <p:nvSpPr>
          <p:cNvPr id="4" name="Footer Placeholder 3">
            <a:extLst>
              <a:ext uri="{FF2B5EF4-FFF2-40B4-BE49-F238E27FC236}">
                <a16:creationId xmlns:a16="http://schemas.microsoft.com/office/drawing/2014/main" id="{91C80574-4555-41EF-A008-CE0A22B3189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244503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a:solidFill>
            <a:schemeClr val="accent2">
              <a:lumMod val="20000"/>
              <a:lumOff val="80000"/>
            </a:schemeClr>
          </a:solidFill>
        </p:spPr>
        <p:txBody>
          <a:bodyPr anchor="ctr">
            <a:noAutofit/>
          </a:bodyPr>
          <a:lstStyle/>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Determine the predicted class of Y</a:t>
            </a:r>
          </a:p>
          <a:p>
            <a:pPr marL="0" lvl="1"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predY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numpy.where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predProbY</a:t>
            </a:r>
            <a:r>
              <a:rPr lang="en-US" sz="1400" b="1" dirty="0">
                <a:latin typeface="Courier New" panose="02070309020205020404" pitchFamily="49" charset="0"/>
                <a:cs typeface="Courier New" panose="02070309020205020404" pitchFamily="49" charset="0"/>
              </a:rPr>
              <a:t> &gt;= 0.5, 'Event', 'Non-Event')</a:t>
            </a:r>
          </a:p>
          <a:p>
            <a:pPr marL="0" lvl="1"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Calculate the Root Average Squared Error</a:t>
            </a:r>
          </a:p>
          <a:p>
            <a:pPr marL="0" lvl="1"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Y_true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numpy.where</a:t>
            </a:r>
            <a:r>
              <a:rPr lang="en-US" sz="1400" b="1" dirty="0">
                <a:latin typeface="Courier New" panose="02070309020205020404" pitchFamily="49" charset="0"/>
                <a:cs typeface="Courier New" panose="02070309020205020404" pitchFamily="49" charset="0"/>
              </a:rPr>
              <a:t>(Y == 'Event', 1.0, 0.0)</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ASE = </a:t>
            </a:r>
            <a:r>
              <a:rPr lang="en-US" sz="1400" b="1" dirty="0" err="1">
                <a:latin typeface="Courier New" panose="02070309020205020404" pitchFamily="49" charset="0"/>
                <a:cs typeface="Courier New" panose="02070309020205020404" pitchFamily="49" charset="0"/>
              </a:rPr>
              <a:t>numpy.mean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numpy.power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Y_true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predProbY</a:t>
            </a:r>
            <a:r>
              <a:rPr lang="en-US" sz="1400" b="1" dirty="0">
                <a:latin typeface="Courier New" panose="02070309020205020404" pitchFamily="49" charset="0"/>
                <a:cs typeface="Courier New" panose="02070309020205020404" pitchFamily="49" charset="0"/>
              </a:rPr>
              <a:t>, 2))</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RASE = </a:t>
            </a:r>
            <a:r>
              <a:rPr lang="en-US" sz="1400" b="1" dirty="0" err="1">
                <a:latin typeface="Courier New" panose="02070309020205020404" pitchFamily="49" charset="0"/>
                <a:cs typeface="Courier New" panose="02070309020205020404" pitchFamily="49" charset="0"/>
              </a:rPr>
              <a:t>numpy.sqrt</a:t>
            </a:r>
            <a:r>
              <a:rPr lang="en-US" sz="1400" b="1" dirty="0">
                <a:latin typeface="Courier New" panose="02070309020205020404" pitchFamily="49" charset="0"/>
                <a:cs typeface="Courier New" panose="02070309020205020404" pitchFamily="49" charset="0"/>
              </a:rPr>
              <a:t>(ASE)</a:t>
            </a:r>
          </a:p>
          <a:p>
            <a:pPr marL="0" lvl="1"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Calculate the Root Mean Squared Error</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RMSE = </a:t>
            </a:r>
            <a:r>
              <a:rPr lang="en-US" sz="1400" b="1" dirty="0" err="1">
                <a:latin typeface="Courier New" panose="02070309020205020404" pitchFamily="49" charset="0"/>
                <a:cs typeface="Courier New" panose="02070309020205020404" pitchFamily="49" charset="0"/>
              </a:rPr>
              <a:t>metrics.mean_squared_error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Y_true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predProbY</a:t>
            </a:r>
            <a:r>
              <a:rPr lang="en-US" sz="1400" b="1" dirty="0">
                <a:latin typeface="Courier New" panose="02070309020205020404" pitchFamily="49" charset="0"/>
                <a:cs typeface="Courier New" panose="02070309020205020404" pitchFamily="49" charset="0"/>
              </a:rPr>
              <a: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RMSE = </a:t>
            </a:r>
            <a:r>
              <a:rPr lang="en-US" sz="1400" b="1" dirty="0" err="1">
                <a:latin typeface="Courier New" panose="02070309020205020404" pitchFamily="49" charset="0"/>
                <a:cs typeface="Courier New" panose="02070309020205020404" pitchFamily="49" charset="0"/>
              </a:rPr>
              <a:t>numpy.sqrt</a:t>
            </a:r>
            <a:r>
              <a:rPr lang="en-US" sz="1400" b="1" dirty="0">
                <a:latin typeface="Courier New" panose="02070309020205020404" pitchFamily="49" charset="0"/>
                <a:cs typeface="Courier New" panose="02070309020205020404" pitchFamily="49" charset="0"/>
              </a:rPr>
              <a:t>(RMSE)</a:t>
            </a:r>
          </a:p>
          <a:p>
            <a:pPr marL="0" lvl="1"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 For binary </a:t>
            </a:r>
            <a:r>
              <a:rPr lang="en-US" sz="1400" b="1" dirty="0" err="1">
                <a:latin typeface="Courier New" panose="02070309020205020404" pitchFamily="49" charset="0"/>
                <a:cs typeface="Courier New" panose="02070309020205020404" pitchFamily="49" charset="0"/>
              </a:rPr>
              <a:t>y_true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y_score</a:t>
            </a:r>
            <a:r>
              <a:rPr lang="en-US" sz="1400" b="1" dirty="0">
                <a:latin typeface="Courier New" panose="02070309020205020404" pitchFamily="49" charset="0"/>
                <a:cs typeface="Courier New" panose="02070309020205020404" pitchFamily="49" charset="0"/>
              </a:rPr>
              <a:t> is supposed to be the score of the class with greater label.</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AUC = </a:t>
            </a:r>
            <a:r>
              <a:rPr lang="en-US" sz="1400" b="1" dirty="0" err="1">
                <a:latin typeface="Courier New" panose="02070309020205020404" pitchFamily="49" charset="0"/>
                <a:cs typeface="Courier New" panose="02070309020205020404" pitchFamily="49" charset="0"/>
              </a:rPr>
              <a:t>metrics.roc_auc_score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Y_true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predProbY</a:t>
            </a:r>
            <a:r>
              <a:rPr lang="en-US" sz="1400" b="1" dirty="0">
                <a:latin typeface="Courier New" panose="02070309020205020404" pitchFamily="49" charset="0"/>
                <a:cs typeface="Courier New" panose="02070309020205020404" pitchFamily="49" charset="0"/>
              </a:rPr>
              <a:t>)</a:t>
            </a:r>
          </a:p>
          <a:p>
            <a:pPr marL="0" lvl="1" indent="0">
              <a:lnSpc>
                <a:spcPct val="100000"/>
              </a:lnSpc>
              <a:spcBef>
                <a:spcPts val="0"/>
              </a:spcBef>
              <a:buNone/>
            </a:pPr>
            <a:r>
              <a:rPr lang="en-US" sz="1400" b="1" dirty="0">
                <a:latin typeface="Courier New" panose="02070309020205020404" pitchFamily="49" charset="0"/>
                <a:cs typeface="Courier New" panose="02070309020205020404" pitchFamily="49" charset="0"/>
              </a:rPr>
              <a:t>accuracy = </a:t>
            </a:r>
            <a:r>
              <a:rPr lang="en-US" sz="1400" b="1" dirty="0" err="1">
                <a:latin typeface="Courier New" panose="02070309020205020404" pitchFamily="49" charset="0"/>
                <a:cs typeface="Courier New" panose="02070309020205020404" pitchFamily="49" charset="0"/>
              </a:rPr>
              <a:t>metrics.accuracy_score</a:t>
            </a:r>
            <a:r>
              <a:rPr lang="en-US" sz="1400" b="1" dirty="0">
                <a:latin typeface="Courier New" panose="02070309020205020404" pitchFamily="49" charset="0"/>
                <a:cs typeface="Courier New" panose="02070309020205020404" pitchFamily="49" charset="0"/>
              </a:rPr>
              <a:t>(Y, </a:t>
            </a:r>
            <a:r>
              <a:rPr lang="en-US" sz="1400" b="1" dirty="0" err="1">
                <a:latin typeface="Courier New" panose="02070309020205020404" pitchFamily="49" charset="0"/>
                <a:cs typeface="Courier New" panose="02070309020205020404" pitchFamily="49" charset="0"/>
              </a:rPr>
              <a:t>predY</a:t>
            </a:r>
            <a:r>
              <a:rPr lang="en-US" sz="1400" b="1" dirty="0">
                <a:latin typeface="Courier New" panose="02070309020205020404" pitchFamily="49" charset="0"/>
                <a:cs typeface="Courier New" panose="02070309020205020404" pitchFamily="49" charset="0"/>
              </a:rPr>
              <a:t>)</a:t>
            </a:r>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sp>
        <p:nvSpPr>
          <p:cNvPr id="4" name="Speech Bubble: Rectangle with Corners Rounded 3">
            <a:extLst>
              <a:ext uri="{FF2B5EF4-FFF2-40B4-BE49-F238E27FC236}">
                <a16:creationId xmlns:a16="http://schemas.microsoft.com/office/drawing/2014/main" id="{EC7CE467-4504-4A07-B504-F55DF3F97188}"/>
              </a:ext>
            </a:extLst>
          </p:cNvPr>
          <p:cNvSpPr/>
          <p:nvPr/>
        </p:nvSpPr>
        <p:spPr>
          <a:xfrm>
            <a:off x="7855026" y="4048918"/>
            <a:ext cx="4131326" cy="1325564"/>
          </a:xfrm>
          <a:prstGeom prst="wedgeRoundRectCallout">
            <a:avLst>
              <a:gd name="adj1" fmla="val -114412"/>
              <a:gd name="adj2" fmla="val 50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‘Event’ into True and finally to 1.</a:t>
            </a:r>
          </a:p>
          <a:p>
            <a:pPr algn="ctr"/>
            <a:r>
              <a:rPr lang="en-US" dirty="0"/>
              <a:t>Otherwise, into False and finally to 0.</a:t>
            </a:r>
          </a:p>
        </p:txBody>
      </p:sp>
      <p:sp>
        <p:nvSpPr>
          <p:cNvPr id="5" name="Footer Placeholder 4">
            <a:extLst>
              <a:ext uri="{FF2B5EF4-FFF2-40B4-BE49-F238E27FC236}">
                <a16:creationId xmlns:a16="http://schemas.microsoft.com/office/drawing/2014/main" id="{837733F5-5E59-4607-A4CB-8A88D950C73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822362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a:solidFill>
            <a:schemeClr val="accent6">
              <a:lumMod val="20000"/>
              <a:lumOff val="80000"/>
            </a:schemeClr>
          </a:solidFill>
        </p:spPr>
        <p:txBody>
          <a:bodyPr anchor="ctr">
            <a:noAutofit/>
          </a:bodyPr>
          <a:lstStyle/>
          <a:p>
            <a:pPr marL="0" lvl="1" indent="0">
              <a:spcBef>
                <a:spcPts val="0"/>
              </a:spcBef>
              <a:buNone/>
            </a:pPr>
            <a:r>
              <a:rPr lang="en-US" sz="1400" b="1" dirty="0">
                <a:latin typeface="Courier New" panose="02070309020205020404" pitchFamily="49" charset="0"/>
                <a:cs typeface="Courier New" panose="02070309020205020404" pitchFamily="49" charset="0"/>
              </a:rPr>
              <a:t>print('                  Accuracy: {:.13f}' .format(accuracy))</a:t>
            </a:r>
          </a:p>
          <a:p>
            <a:pPr marL="0" lvl="1" indent="0">
              <a:spcBef>
                <a:spcPts val="0"/>
              </a:spcBef>
              <a:buNone/>
            </a:pPr>
            <a:r>
              <a:rPr lang="en-US" sz="1400" b="1" dirty="0">
                <a:latin typeface="Courier New" panose="02070309020205020404" pitchFamily="49" charset="0"/>
                <a:cs typeface="Courier New" panose="02070309020205020404" pitchFamily="49" charset="0"/>
              </a:rPr>
              <a:t>print('    Misclassification Rate: {:.13f}' .format(1-accuracy))</a:t>
            </a:r>
          </a:p>
          <a:p>
            <a:pPr marL="0" lvl="1" indent="0">
              <a:spcBef>
                <a:spcPts val="0"/>
              </a:spcBef>
              <a:buNone/>
            </a:pPr>
            <a:r>
              <a:rPr lang="en-US" sz="1400" b="1" dirty="0">
                <a:latin typeface="Courier New" panose="02070309020205020404" pitchFamily="49" charset="0"/>
                <a:cs typeface="Courier New" panose="02070309020205020404" pitchFamily="49" charset="0"/>
              </a:rPr>
              <a:t>print('          Area Under Curve: {:.13f}' .format(AUC))</a:t>
            </a:r>
          </a:p>
          <a:p>
            <a:pPr marL="0" lvl="1" indent="0">
              <a:spcBef>
                <a:spcPts val="0"/>
              </a:spcBef>
              <a:buNone/>
            </a:pPr>
            <a:r>
              <a:rPr lang="en-US" sz="1400" b="1" dirty="0">
                <a:latin typeface="Courier New" panose="02070309020205020404" pitchFamily="49" charset="0"/>
                <a:cs typeface="Courier New" panose="02070309020205020404" pitchFamily="49" charset="0"/>
              </a:rPr>
              <a:t>print('Root Average Squared Error: {:.13f}' .format(RASE))</a:t>
            </a:r>
          </a:p>
          <a:p>
            <a:pPr marL="0" lvl="1" indent="0">
              <a:spcBef>
                <a:spcPts val="0"/>
              </a:spcBef>
              <a:buNone/>
            </a:pPr>
            <a:r>
              <a:rPr lang="en-US" sz="1400" b="1" dirty="0">
                <a:latin typeface="Courier New" panose="02070309020205020404" pitchFamily="49" charset="0"/>
                <a:cs typeface="Courier New" panose="02070309020205020404" pitchFamily="49" charset="0"/>
              </a:rPr>
              <a:t>print('   Root Mean Squared Error: {:.13f}' .format(RMSE))</a:t>
            </a:r>
          </a:p>
          <a:p>
            <a:pPr marL="0" lvl="1" indent="0">
              <a:spcBef>
                <a:spcPts val="0"/>
              </a:spcBef>
              <a:buNone/>
            </a:pPr>
            <a:endParaRPr lang="en-US" sz="1400" b="1" dirty="0">
              <a:latin typeface="Courier New" panose="02070309020205020404" pitchFamily="49" charset="0"/>
              <a:cs typeface="Courier New" panose="02070309020205020404" pitchFamily="49" charset="0"/>
            </a:endParaRPr>
          </a:p>
          <a:p>
            <a:pPr marL="0" lvl="1" indent="0">
              <a:spcBef>
                <a:spcPts val="0"/>
              </a:spcBef>
              <a:buNone/>
            </a:pPr>
            <a:endParaRPr lang="en-US" sz="1400" b="1" dirty="0">
              <a:latin typeface="Courier New" panose="02070309020205020404" pitchFamily="49" charset="0"/>
              <a:cs typeface="Courier New" panose="02070309020205020404" pitchFamily="49" charset="0"/>
            </a:endParaRPr>
          </a:p>
          <a:p>
            <a:pPr marL="0" lvl="1" indent="0">
              <a:spcBef>
                <a:spcPts val="0"/>
              </a:spcBef>
              <a:buNone/>
            </a:pPr>
            <a:r>
              <a:rPr lang="en-US" sz="1400" b="1" dirty="0">
                <a:latin typeface="Courier New" panose="02070309020205020404" pitchFamily="49" charset="0"/>
                <a:cs typeface="Courier New" panose="02070309020205020404" pitchFamily="49" charset="0"/>
              </a:rPr>
              <a:t>------ Results ------</a:t>
            </a:r>
          </a:p>
          <a:p>
            <a:pPr marL="0" lvl="1" indent="0">
              <a:spcBef>
                <a:spcPts val="0"/>
              </a:spcBef>
              <a:buNone/>
            </a:pPr>
            <a:endParaRPr lang="en-US" sz="1400" b="1" dirty="0">
              <a:latin typeface="Courier New" panose="02070309020205020404" pitchFamily="49" charset="0"/>
              <a:cs typeface="Courier New" panose="02070309020205020404" pitchFamily="49" charset="0"/>
            </a:endParaRPr>
          </a:p>
          <a:p>
            <a:pPr marL="0" lvl="1" indent="0">
              <a:spcBef>
                <a:spcPts val="0"/>
              </a:spcBef>
              <a:buNone/>
            </a:pPr>
            <a:r>
              <a:rPr lang="en-US" sz="1400" b="1" dirty="0">
                <a:latin typeface="Courier New" panose="02070309020205020404" pitchFamily="49" charset="0"/>
                <a:cs typeface="Courier New" panose="02070309020205020404" pitchFamily="49" charset="0"/>
              </a:rPr>
              <a:t>                  Accuracy: 0.6363636363636</a:t>
            </a:r>
          </a:p>
          <a:p>
            <a:pPr marL="0" lvl="1" indent="0">
              <a:spcBef>
                <a:spcPts val="0"/>
              </a:spcBef>
              <a:buNone/>
            </a:pPr>
            <a:r>
              <a:rPr lang="en-US" sz="1400" b="1" dirty="0">
                <a:latin typeface="Courier New" panose="02070309020205020404" pitchFamily="49" charset="0"/>
                <a:cs typeface="Courier New" panose="02070309020205020404" pitchFamily="49" charset="0"/>
              </a:rPr>
              <a:t>    Misclassification Rate: 0.3636363636364</a:t>
            </a:r>
          </a:p>
          <a:p>
            <a:pPr marL="0" lvl="1" indent="0">
              <a:spcBef>
                <a:spcPts val="0"/>
              </a:spcBef>
              <a:buNone/>
            </a:pPr>
            <a:r>
              <a:rPr lang="en-US" sz="1400" b="1" dirty="0">
                <a:latin typeface="Courier New" panose="02070309020205020404" pitchFamily="49" charset="0"/>
                <a:cs typeface="Courier New" panose="02070309020205020404" pitchFamily="49" charset="0"/>
              </a:rPr>
              <a:t>          Area Under Curve: 0.7500000000000</a:t>
            </a:r>
          </a:p>
          <a:p>
            <a:pPr marL="0" lvl="1" indent="0">
              <a:spcBef>
                <a:spcPts val="0"/>
              </a:spcBef>
              <a:buNone/>
            </a:pPr>
            <a:r>
              <a:rPr lang="en-US" sz="1400" b="1" dirty="0">
                <a:latin typeface="Courier New" panose="02070309020205020404" pitchFamily="49" charset="0"/>
                <a:cs typeface="Courier New" panose="02070309020205020404" pitchFamily="49" charset="0"/>
              </a:rPr>
              <a:t>Root Average Squared Error: 0.4582575694956</a:t>
            </a:r>
          </a:p>
          <a:p>
            <a:pPr marL="0" lvl="1" indent="0">
              <a:spcBef>
                <a:spcPts val="0"/>
              </a:spcBef>
              <a:buNone/>
            </a:pPr>
            <a:r>
              <a:rPr lang="en-US" sz="1400" b="1" dirty="0">
                <a:latin typeface="Courier New" panose="02070309020205020404" pitchFamily="49" charset="0"/>
                <a:cs typeface="Courier New" panose="02070309020205020404" pitchFamily="49" charset="0"/>
              </a:rPr>
              <a:t>   Root Mean Squared Error: 0.4582575694956</a:t>
            </a:r>
            <a:endParaRPr lang="en-US" sz="1400" dirty="0">
              <a:latin typeface="Courier New" panose="02070309020205020404" pitchFamily="49" charset="0"/>
              <a:cs typeface="Courier New" panose="02070309020205020404" pitchFamily="49" charset="0"/>
            </a:endParaRPr>
          </a:p>
          <a:p>
            <a:pPr marL="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sp>
        <p:nvSpPr>
          <p:cNvPr id="4" name="Speech Bubble: Rectangle with Corners Rounded 3">
            <a:extLst>
              <a:ext uri="{FF2B5EF4-FFF2-40B4-BE49-F238E27FC236}">
                <a16:creationId xmlns:a16="http://schemas.microsoft.com/office/drawing/2014/main" id="{90B5293D-3C10-43FE-A900-549CA20AA330}"/>
              </a:ext>
            </a:extLst>
          </p:cNvPr>
          <p:cNvSpPr/>
          <p:nvPr/>
        </p:nvSpPr>
        <p:spPr>
          <a:xfrm>
            <a:off x="7063274" y="4120130"/>
            <a:ext cx="3377681" cy="2168751"/>
          </a:xfrm>
          <a:prstGeom prst="wedgeRoundRectCallout">
            <a:avLst>
              <a:gd name="adj1" fmla="val -83703"/>
              <a:gd name="adj2" fmla="val -176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 Where are Gini Coefficient and Goodman and </a:t>
            </a:r>
            <a:r>
              <a:rPr lang="en-US" sz="2000" dirty="0" err="1"/>
              <a:t>Krushal</a:t>
            </a:r>
            <a:r>
              <a:rPr lang="en-US" sz="2000" dirty="0"/>
              <a:t> Gamma?</a:t>
            </a:r>
          </a:p>
          <a:p>
            <a:pPr algn="ctr"/>
            <a:endParaRPr lang="en-US" sz="2000" dirty="0"/>
          </a:p>
          <a:p>
            <a:pPr algn="ctr"/>
            <a:r>
              <a:rPr lang="en-US" sz="2000" dirty="0"/>
              <a:t>A: Write your code to calculate them</a:t>
            </a:r>
          </a:p>
        </p:txBody>
      </p:sp>
      <p:sp>
        <p:nvSpPr>
          <p:cNvPr id="5" name="Footer Placeholder 4">
            <a:extLst>
              <a:ext uri="{FF2B5EF4-FFF2-40B4-BE49-F238E27FC236}">
                <a16:creationId xmlns:a16="http://schemas.microsoft.com/office/drawing/2014/main" id="{29352AFB-76E1-4606-BE3F-D0183C0F611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625715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a:xfrm>
            <a:off x="838200" y="1825625"/>
            <a:ext cx="5571931" cy="4351338"/>
          </a:xfrm>
        </p:spPr>
        <p:txBody>
          <a:bodyPr>
            <a:normAutofit/>
          </a:bodyPr>
          <a:lstStyle/>
          <a:p>
            <a:r>
              <a:rPr lang="en-US" dirty="0"/>
              <a:t>Performance Metrics</a:t>
            </a:r>
          </a:p>
          <a:p>
            <a:pPr marL="971550" lvl="1" indent="-514350">
              <a:buFont typeface="+mj-lt"/>
              <a:buAutoNum type="arabicPeriod"/>
            </a:pPr>
            <a:r>
              <a:rPr lang="en-US" dirty="0"/>
              <a:t>AUC =  0.75 &gt; 0.5</a:t>
            </a:r>
          </a:p>
          <a:p>
            <a:pPr marL="971550" lvl="1" indent="-514350">
              <a:buFont typeface="+mj-lt"/>
              <a:buAutoNum type="arabicPeriod"/>
            </a:pPr>
            <a:r>
              <a:rPr lang="en-US" dirty="0"/>
              <a:t>RASE = 0.4582576 &lt; 0.5</a:t>
            </a:r>
          </a:p>
          <a:p>
            <a:pPr marL="971550" lvl="1" indent="-514350">
              <a:buFont typeface="+mj-lt"/>
              <a:buAutoNum type="arabicPeriod"/>
            </a:pPr>
            <a:r>
              <a:rPr lang="en-US" dirty="0"/>
              <a:t>Misclassification Rate = 0.3636363 &lt; 0.5 (for threshold = 0.5 and 0.54)</a:t>
            </a:r>
          </a:p>
          <a:p>
            <a:pPr marL="971550" lvl="1" indent="-514350">
              <a:buFont typeface="+mj-lt"/>
              <a:buAutoNum type="arabicPeriod"/>
            </a:pPr>
            <a:r>
              <a:rPr lang="en-US" dirty="0"/>
              <a:t>Gini = 0.5 &gt; 0</a:t>
            </a:r>
          </a:p>
          <a:p>
            <a:pPr marL="971550" lvl="1" indent="-514350">
              <a:buFont typeface="+mj-lt"/>
              <a:buAutoNum type="arabicPeriod"/>
            </a:pPr>
            <a:r>
              <a:rPr lang="en-US" dirty="0"/>
              <a:t>Gamma = 0.5556 &gt; 0</a:t>
            </a:r>
          </a:p>
          <a:p>
            <a:r>
              <a:rPr lang="en-US" dirty="0"/>
              <a:t>Based on these five metrics,</a:t>
            </a:r>
            <a:br>
              <a:rPr lang="en-US" dirty="0"/>
            </a:br>
            <a:r>
              <a:rPr lang="en-US" dirty="0"/>
              <a:t>the model fits the data adequately</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graphicFrame>
        <p:nvGraphicFramePr>
          <p:cNvPr id="6" name="Table 5"/>
          <p:cNvGraphicFramePr>
            <a:graphicFrameLocks noGrp="1"/>
          </p:cNvGraphicFramePr>
          <p:nvPr/>
        </p:nvGraphicFramePr>
        <p:xfrm>
          <a:off x="6609702" y="1504764"/>
          <a:ext cx="4521200" cy="4532337"/>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354507">
                <a:tc>
                  <a:txBody>
                    <a:bodyPr/>
                    <a:lstStyle/>
                    <a:p>
                      <a:pPr algn="l" rtl="0" fontAlgn="ctr"/>
                      <a:r>
                        <a:rPr lang="en-US" sz="2000" u="none" strike="noStrike" dirty="0">
                          <a:effectLst/>
                        </a:rPr>
                        <a:t>Observed Target Value</a:t>
                      </a:r>
                      <a:endParaRPr lang="en-US" sz="2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Predicted Event Probability</a:t>
                      </a:r>
                      <a:endParaRPr lang="en-US" sz="20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68142">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0.9</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545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0.5</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545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545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0.7</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54507">
                <a:tc>
                  <a:txBody>
                    <a:bodyPr/>
                    <a:lstStyle/>
                    <a:p>
                      <a:pPr algn="l" rtl="0" fontAlgn="ctr"/>
                      <a:r>
                        <a:rPr lang="en-US" sz="2000" u="none" strike="noStrike" dirty="0">
                          <a:effectLst/>
                        </a:rPr>
                        <a:t>Event</a:t>
                      </a:r>
                      <a:endParaRPr lang="en-US" sz="2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545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0.8</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545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0.4</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3545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0.2</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545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54507">
                <a:tc>
                  <a:txBody>
                    <a:bodyPr/>
                    <a:lstStyle/>
                    <a:p>
                      <a:pPr algn="l" rtl="0" fontAlgn="ctr"/>
                      <a:r>
                        <a:rPr lang="en-US" sz="2000" u="none" strike="noStrike">
                          <a:effectLst/>
                        </a:rPr>
                        <a:t>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0.5</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54507">
                <a:tc>
                  <a:txBody>
                    <a:bodyPr/>
                    <a:lstStyle/>
                    <a:p>
                      <a:pPr algn="l" rtl="0" fontAlgn="ctr"/>
                      <a:r>
                        <a:rPr lang="en-US" sz="2000" u="none" strike="noStrike">
                          <a:effectLst/>
                        </a:rPr>
                        <a:t>Non-Event</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4" name="Footer Placeholder 3">
            <a:extLst>
              <a:ext uri="{FF2B5EF4-FFF2-40B4-BE49-F238E27FC236}">
                <a16:creationId xmlns:a16="http://schemas.microsoft.com/office/drawing/2014/main" id="{E167A891-C995-4323-897A-BA9659EE485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27268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Common Metric for Nominal Target</a:t>
            </a:r>
          </a:p>
        </p:txBody>
      </p:sp>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Area Under Curve</a:t>
            </a:r>
          </a:p>
          <a:p>
            <a:pPr marL="514350" lvl="1" indent="-514350">
              <a:spcBef>
                <a:spcPts val="1000"/>
              </a:spcBef>
              <a:buFont typeface="+mj-lt"/>
              <a:buAutoNum type="arabicPeriod"/>
            </a:pPr>
            <a:r>
              <a:rPr lang="en-US" sz="2800" dirty="0"/>
              <a:t>Root Average Squared Error</a:t>
            </a:r>
          </a:p>
          <a:p>
            <a:pPr marL="514350" lvl="1" indent="-514350">
              <a:spcBef>
                <a:spcPts val="1000"/>
              </a:spcBef>
              <a:buFont typeface="+mj-lt"/>
              <a:buAutoNum type="arabicPeriod"/>
            </a:pPr>
            <a:r>
              <a:rPr lang="en-US" sz="2800" dirty="0"/>
              <a:t>Misclassification Rate</a:t>
            </a: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sp>
        <p:nvSpPr>
          <p:cNvPr id="4" name="Footer Placeholder 3">
            <a:extLst>
              <a:ext uri="{FF2B5EF4-FFF2-40B4-BE49-F238E27FC236}">
                <a16:creationId xmlns:a16="http://schemas.microsoft.com/office/drawing/2014/main" id="{44DF7561-D9B1-443A-B448-78BFBEAE475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3270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for Nominal Target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514350" lvl="1" indent="-514350">
                  <a:spcBef>
                    <a:spcPts val="1000"/>
                  </a:spcBef>
                  <a:buFont typeface="+mj-lt"/>
                  <a:buAutoNum type="arabicPeriod"/>
                </a:pPr>
                <a:r>
                  <a:rPr lang="en-US" dirty="0"/>
                  <a:t>Suppose the nominal target field has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&gt;0</m:t>
                    </m:r>
                  </m:oMath>
                </a14:m>
                <a:r>
                  <a:rPr lang="en-US" sz="2400" dirty="0"/>
                  <a:t> categories</a:t>
                </a:r>
              </a:p>
              <a:p>
                <a:pPr marL="514350" lvl="1" indent="-514350">
                  <a:spcBef>
                    <a:spcPts val="1000"/>
                  </a:spcBef>
                  <a:buFont typeface="+mj-lt"/>
                  <a:buAutoNum type="arabicPeriod"/>
                </a:pPr>
                <a:r>
                  <a:rPr lang="en-US" sz="2400" dirty="0"/>
                  <a:t>For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𝐾</m:t>
                    </m:r>
                  </m:oMath>
                </a14:m>
                <a:r>
                  <a:rPr lang="en-US" sz="2400" dirty="0"/>
                  <a:t> category</a:t>
                </a:r>
              </a:p>
              <a:p>
                <a:pPr marL="514350" lvl="1" indent="-514350">
                  <a:spcBef>
                    <a:spcPts val="1000"/>
                  </a:spcBef>
                  <a:buFont typeface="+mj-lt"/>
                  <a:buAutoNum type="arabicPeriod"/>
                </a:pPr>
                <a:r>
                  <a:rPr lang="en-US" dirty="0"/>
                  <a:t>Designate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sz="2400" dirty="0"/>
                  <a:t> as the “Event” probability</a:t>
                </a:r>
              </a:p>
              <a:p>
                <a:pPr marL="514350" lvl="1" indent="-514350">
                  <a:spcBef>
                    <a:spcPts val="1000"/>
                  </a:spcBef>
                  <a:buFont typeface="+mj-lt"/>
                  <a:buAutoNum type="arabicPeriod"/>
                </a:pPr>
                <a:r>
                  <a:rPr lang="en-US" sz="2400" dirty="0"/>
                  <a:t>For</a:t>
                </a:r>
                <a:r>
                  <a:rPr lang="en-US" dirty="0"/>
                  <a:t>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𝐾</m:t>
                    </m:r>
                  </m:oMath>
                </a14:m>
                <a:r>
                  <a:rPr lang="en-US" dirty="0"/>
                  <a:t> category where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oMath>
                </a14:m>
                <a:endParaRPr lang="en-US" dirty="0"/>
              </a:p>
              <a:p>
                <a:pPr marL="514350" lvl="1" indent="-514350">
                  <a:spcBef>
                    <a:spcPts val="1000"/>
                  </a:spcBef>
                  <a:buFont typeface="+mj-lt"/>
                  <a:buAutoNum type="arabicPeriod"/>
                </a:pPr>
                <a:r>
                  <a:rPr lang="en-US" dirty="0"/>
                  <a:t>Select the observations where the observed target field is either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category or the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𝑗</m:t>
                        </m:r>
                      </m:e>
                      <m:sup>
                        <m:r>
                          <m:rPr>
                            <m:sty m:val="p"/>
                          </m:rPr>
                          <a:rPr lang="en-US">
                            <a:latin typeface="Cambria Math" panose="02040503050406030204" pitchFamily="18" charset="0"/>
                          </a:rPr>
                          <m:t>th</m:t>
                        </m:r>
                      </m:sup>
                    </m:sSup>
                  </m:oMath>
                </a14:m>
                <a:r>
                  <a:rPr lang="en-US" dirty="0"/>
                  <a:t> category </a:t>
                </a:r>
              </a:p>
              <a:p>
                <a:pPr marL="514350" lvl="1" indent="-514350">
                  <a:spcBef>
                    <a:spcPts val="1000"/>
                  </a:spcBef>
                  <a:buFont typeface="+mj-lt"/>
                  <a:buAutoNum type="arabicPeriod"/>
                </a:pPr>
                <a:r>
                  <a:rPr lang="en-US" dirty="0"/>
                  <a:t>Calculate the area under curve metric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for this ordered pair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oMath>
                </a14:m>
                <a:endParaRPr lang="en-US" dirty="0"/>
              </a:p>
              <a:p>
                <a:pPr marL="514350" lvl="1" indent="-514350">
                  <a:spcBef>
                    <a:spcPts val="1000"/>
                  </a:spcBef>
                  <a:buFont typeface="+mj-lt"/>
                  <a:buAutoNum type="arabicPeriod"/>
                </a:pPr>
                <a:r>
                  <a:rPr lang="en-US" dirty="0"/>
                  <a:t>The overall area under curve metric is </a:t>
                </a:r>
                <a14:m>
                  <m:oMath xmlns:m="http://schemas.openxmlformats.org/officeDocument/2006/math">
                    <m:f>
                      <m:fPr>
                        <m:type m:val="lin"/>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nary>
                              </m:e>
                            </m:nary>
                          </m:e>
                        </m:d>
                      </m:num>
                      <m:den>
                        <m:d>
                          <m:dPr>
                            <m:ctrlPr>
                              <a:rPr lang="en-US"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−1</m:t>
                                </m:r>
                              </m:e>
                            </m:d>
                          </m:e>
                        </m:d>
                      </m:den>
                    </m:f>
                  </m:oMath>
                </a14:m>
                <a:endParaRPr lang="en-US" dirty="0"/>
              </a:p>
              <a:p>
                <a:pPr marL="0" lvl="1" indent="0">
                  <a:spcBef>
                    <a:spcPts val="1000"/>
                  </a:spcBef>
                  <a:buNone/>
                </a:pPr>
                <a:endParaRPr lang="en-US" sz="1600" dirty="0"/>
              </a:p>
              <a:p>
                <a:pPr marL="0" lvl="1" indent="0">
                  <a:spcBef>
                    <a:spcPts val="1000"/>
                  </a:spcBef>
                  <a:buNone/>
                </a:pPr>
                <a:r>
                  <a:rPr lang="en-US" sz="1600" dirty="0"/>
                  <a:t>See details in the Machine Learning book or David J. Hand, and Robert J. Till (2001). "A Simple Generalisation of the Area Under the ROC Curve for Multiple Class Classification Problems", Machine Learning, Volume 45, Pages 171-186.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sp>
        <p:nvSpPr>
          <p:cNvPr id="4" name="Footer Placeholder 3">
            <a:extLst>
              <a:ext uri="{FF2B5EF4-FFF2-40B4-BE49-F238E27FC236}">
                <a16:creationId xmlns:a16="http://schemas.microsoft.com/office/drawing/2014/main" id="{850856FD-EEF7-4919-8614-073EED439B6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04382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 for Nominal Target</a:t>
            </a:r>
          </a:p>
        </p:txBody>
      </p:sp>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Determine the predicted target category</a:t>
            </a:r>
          </a:p>
          <a:p>
            <a:pPr marL="971550" lvl="2" indent="-514350">
              <a:spcBef>
                <a:spcPts val="1000"/>
              </a:spcBef>
            </a:pPr>
            <a:r>
              <a:rPr lang="en-US" sz="2400" dirty="0"/>
              <a:t>e.g., the lexically lowest category which has the highest predicted probability</a:t>
            </a:r>
          </a:p>
          <a:p>
            <a:pPr marL="514350" lvl="1" indent="-514350">
              <a:spcBef>
                <a:spcPts val="1000"/>
              </a:spcBef>
              <a:buFont typeface="+mj-lt"/>
              <a:buAutoNum type="arabicPeriod"/>
            </a:pPr>
            <a:r>
              <a:rPr lang="en-US" sz="2800" dirty="0"/>
              <a:t>An observation is misclassified if the predicted target category is different from the observed target category.</a:t>
            </a:r>
          </a:p>
          <a:p>
            <a:pPr marL="514350" lvl="1" indent="-514350">
              <a:spcBef>
                <a:spcPts val="1000"/>
              </a:spcBef>
              <a:buFont typeface="+mj-lt"/>
              <a:buAutoNum type="arabicPeriod"/>
            </a:pPr>
            <a:r>
              <a:rPr lang="en-US" sz="2800" dirty="0"/>
              <a:t>Calculate the percents of observations that are misclassified.</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sp>
        <p:nvSpPr>
          <p:cNvPr id="4" name="Footer Placeholder 3">
            <a:extLst>
              <a:ext uri="{FF2B5EF4-FFF2-40B4-BE49-F238E27FC236}">
                <a16:creationId xmlns:a16="http://schemas.microsoft.com/office/drawing/2014/main" id="{576D644F-5BDA-460A-B507-A7E64F094C3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76841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Metrics for Evaluation and Comparison</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sp>
        <p:nvSpPr>
          <p:cNvPr id="3" name="Footer Placeholder 2">
            <a:extLst>
              <a:ext uri="{FF2B5EF4-FFF2-40B4-BE49-F238E27FC236}">
                <a16:creationId xmlns:a16="http://schemas.microsoft.com/office/drawing/2014/main" id="{395321FF-B7CF-4E19-A90D-4E045450F856}"/>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8" name="Content Placeholder 7">
            <a:extLst>
              <a:ext uri="{FF2B5EF4-FFF2-40B4-BE49-F238E27FC236}">
                <a16:creationId xmlns:a16="http://schemas.microsoft.com/office/drawing/2014/main" id="{D0575C40-0D04-4DCF-8AD7-59153780E6C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4158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70075"/>
                <a:ext cx="10515600" cy="4351338"/>
              </a:xfrm>
            </p:spPr>
            <p:txBody>
              <a:bodyPr>
                <a:normAutofit fontScale="85000" lnSpcReduction="20000"/>
              </a:bodyPr>
              <a:lstStyle/>
              <a:p>
                <a:pPr marL="514350" lvl="1" indent="-514350">
                  <a:spcBef>
                    <a:spcPts val="1000"/>
                  </a:spcBef>
                  <a:buFont typeface="+mj-lt"/>
                  <a:buAutoNum type="arabicPeriod"/>
                </a:pPr>
                <a:r>
                  <a:rPr lang="en-US" sz="2800" dirty="0"/>
                  <a:t>RASE = </a:t>
                </a:r>
                <a14:m>
                  <m:oMath xmlns:m="http://schemas.openxmlformats.org/officeDocument/2006/math">
                    <m:rad>
                      <m:radPr>
                        <m:degHide m:val="on"/>
                        <m:ctrlPr>
                          <a:rPr lang="en-US" sz="2800" i="1" smtClean="0">
                            <a:latin typeface="Cambria Math" panose="02040503050406030204" pitchFamily="18" charset="0"/>
                          </a:rPr>
                        </m:ctrlPr>
                      </m:radPr>
                      <m:deg/>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𝑛𝐾</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𝐾</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𝛿</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𝑖𝑗</m:t>
                                            </m:r>
                                          </m:sub>
                                        </m:sSub>
                                      </m:e>
                                    </m:d>
                                  </m:e>
                                  <m:sup>
                                    <m:r>
                                      <a:rPr lang="en-US" sz="2800" i="1">
                                        <a:latin typeface="Cambria Math" panose="02040503050406030204" pitchFamily="18" charset="0"/>
                                      </a:rPr>
                                      <m:t>2</m:t>
                                    </m:r>
                                  </m:sup>
                                </m:sSup>
                              </m:e>
                            </m:nary>
                          </m:e>
                        </m:nary>
                      </m:e>
                    </m:rad>
                  </m:oMath>
                </a14:m>
                <a:r>
                  <a:rPr lang="en-US" sz="2800" dirty="0"/>
                  <a:t> where </a:t>
                </a:r>
              </a:p>
              <a:p>
                <a:pPr marL="971550" lvl="2" indent="-514350">
                  <a:spcBef>
                    <a:spcPts val="1000"/>
                  </a:spcBef>
                </a:pPr>
                <a:r>
                  <a:rPr lang="en-US" i="1" dirty="0"/>
                  <a:t>n</a:t>
                </a:r>
                <a:r>
                  <a:rPr lang="en-US" dirty="0"/>
                  <a:t> is the number of observations</a:t>
                </a:r>
              </a:p>
              <a:p>
                <a:pPr marL="971550" lvl="2" indent="-514350">
                  <a:spcBef>
                    <a:spcPts val="1000"/>
                  </a:spcBef>
                </a:pPr>
                <a:r>
                  <a:rPr lang="en-US" i="1" dirty="0"/>
                  <a:t>K</a:t>
                </a:r>
                <a:r>
                  <a:rPr lang="en-US" dirty="0"/>
                  <a:t> is the number of categories of the target variable</a:t>
                </a:r>
              </a:p>
              <a:p>
                <a:pPr marL="971550" lvl="2" indent="-514350">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oMath>
                </a14:m>
                <a:r>
                  <a:rPr lang="en-US" dirty="0"/>
                  <a:t> is the predicted probability of the </a:t>
                </a:r>
                <a:r>
                  <a:rPr lang="en-US" i="1" dirty="0" err="1"/>
                  <a:t>j</a:t>
                </a:r>
                <a:r>
                  <a:rPr lang="en-US" baseline="30000" dirty="0" err="1"/>
                  <a:t>th</a:t>
                </a:r>
                <a:r>
                  <a:rPr lang="en-US" dirty="0"/>
                  <a:t> target category for the </a:t>
                </a:r>
                <a:r>
                  <a:rPr lang="en-US" i="1" dirty="0" err="1"/>
                  <a:t>i</a:t>
                </a:r>
                <a:r>
                  <a:rPr lang="en-US" baseline="30000" dirty="0" err="1"/>
                  <a:t>th</a:t>
                </a:r>
                <a:r>
                  <a:rPr lang="en-US" dirty="0"/>
                  <a:t> observation.</a:t>
                </a:r>
              </a:p>
              <a:p>
                <a:pPr marL="971550" lvl="2" indent="-514350">
                  <a:spcBef>
                    <a:spcPts val="1000"/>
                  </a:spcBef>
                </a:pP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b="0" i="1" smtClean="0">
                        <a:latin typeface="Cambria Math" panose="02040503050406030204" pitchFamily="18" charset="0"/>
                      </a:rPr>
                      <m:t>=1</m:t>
                    </m:r>
                  </m:oMath>
                </a14:m>
                <a:r>
                  <a:rPr lang="en-US" dirty="0"/>
                  <a:t> if the observed target value of the </a:t>
                </a:r>
                <a:r>
                  <a:rPr lang="en-US" i="1" dirty="0" err="1"/>
                  <a:t>i</a:t>
                </a:r>
                <a:r>
                  <a:rPr lang="en-US" baseline="30000" dirty="0" err="1"/>
                  <a:t>th</a:t>
                </a:r>
                <a:r>
                  <a:rPr lang="en-US" dirty="0"/>
                  <a:t> observation matches the </a:t>
                </a:r>
                <a:r>
                  <a:rPr lang="en-US" i="1" dirty="0" err="1"/>
                  <a:t>j</a:t>
                </a:r>
                <a:r>
                  <a:rPr lang="en-US" baseline="30000" dirty="0" err="1"/>
                  <a:t>th</a:t>
                </a:r>
                <a:r>
                  <a:rPr lang="en-US" dirty="0"/>
                  <a:t> target category, and 0 otherwise.</a:t>
                </a:r>
              </a:p>
              <a:p>
                <a:pPr marL="514350" lvl="1" indent="-514350">
                  <a:spcBef>
                    <a:spcPts val="1000"/>
                  </a:spcBef>
                  <a:buFont typeface="+mj-lt"/>
                  <a:buAutoNum type="arabicPeriod"/>
                </a:pPr>
                <a:r>
                  <a:rPr lang="en-US" sz="2800" dirty="0"/>
                  <a:t>Theoretical range of RASE:</a:t>
                </a:r>
              </a:p>
              <a:p>
                <a:pPr marL="971550" lvl="2" indent="-514350">
                  <a:spcBef>
                    <a:spcPts val="1000"/>
                  </a:spcBef>
                </a:pPr>
                <a:r>
                  <a:rPr lang="en-US" dirty="0"/>
                  <a:t>The minimum is zero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b="0" i="1" smtClean="0">
                            <a:latin typeface="Cambria Math" panose="02040503050406030204" pitchFamily="18" charset="0"/>
                          </a:rPr>
                          <m:t>𝑗</m:t>
                        </m:r>
                      </m:sub>
                    </m:sSub>
                    <m:r>
                      <a:rPr lang="en-US" i="1">
                        <a:latin typeface="Cambria Math" panose="02040503050406030204" pitchFamily="18" charset="0"/>
                      </a:rPr>
                      <m:t>=1</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(perfect model)</a:t>
                </a:r>
              </a:p>
              <a:p>
                <a:pPr marL="971550" lvl="2" indent="-514350">
                  <a:spcBef>
                    <a:spcPts val="1000"/>
                  </a:spcBef>
                </a:pPr>
                <a:r>
                  <a:rPr lang="en-US" dirty="0"/>
                  <a:t>The maximum is one when one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=1</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=0</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(worst model)</a:t>
                </a:r>
              </a:p>
              <a:p>
                <a:pPr marL="971550" lvl="2" indent="-514350">
                  <a:spcBef>
                    <a:spcPts val="1000"/>
                  </a:spcBef>
                </a:pPr>
                <a:r>
                  <a:rPr lang="en-US" dirty="0"/>
                  <a:t>The middle is </a:t>
                </a:r>
                <a14:m>
                  <m:oMath xmlns:m="http://schemas.openxmlformats.org/officeDocument/2006/math">
                    <m:f>
                      <m:fPr>
                        <m:type m:val="lin"/>
                        <m:ctrlPr>
                          <a:rPr lang="en-US"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𝐾</m:t>
                            </m:r>
                            <m:r>
                              <a:rPr lang="en-US" b="0" i="1" smtClean="0">
                                <a:latin typeface="Cambria Math" panose="02040503050406030204" pitchFamily="18" charset="0"/>
                              </a:rPr>
                              <m:t>−1</m:t>
                            </m:r>
                          </m:e>
                        </m:rad>
                      </m:num>
                      <m:den>
                        <m:r>
                          <a:rPr lang="en-US" b="0" i="1" smtClean="0">
                            <a:latin typeface="Cambria Math" panose="02040503050406030204" pitchFamily="18" charset="0"/>
                          </a:rPr>
                          <m:t>𝐾</m:t>
                        </m:r>
                      </m:den>
                    </m:f>
                  </m:oMath>
                </a14:m>
                <a:r>
                  <a:rPr lang="en-US" dirty="0"/>
                  <a:t>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𝑖𝑗</m:t>
                        </m:r>
                      </m:sub>
                    </m:sSub>
                    <m:r>
                      <a:rPr lang="en-US" i="1">
                        <a:latin typeface="Cambria Math" panose="02040503050406030204" pitchFamily="18" charset="0"/>
                      </a:rPr>
                      <m:t>=</m:t>
                    </m:r>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oMath>
                </a14:m>
                <a:r>
                  <a:rPr lang="en-US" dirty="0"/>
                  <a:t> (inconclusive model)</a:t>
                </a:r>
              </a:p>
              <a:p>
                <a:pPr marL="514350" indent="-514350">
                  <a:buFont typeface="+mj-lt"/>
                  <a:buAutoNum type="arabicPeriod" startAt="3"/>
                </a:pPr>
                <a:r>
                  <a:rPr lang="en-US" dirty="0"/>
                  <a:t>Acceptable model: RASE &lt;</a:t>
                </a:r>
                <a14:m>
                  <m:oMath xmlns:m="http://schemas.openxmlformats.org/officeDocument/2006/math">
                    <m:f>
                      <m:fPr>
                        <m:type m:val="lin"/>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𝐾</m:t>
                            </m:r>
                            <m:r>
                              <a:rPr lang="en-US" i="1">
                                <a:latin typeface="Cambria Math" panose="02040503050406030204" pitchFamily="18" charset="0"/>
                              </a:rPr>
                              <m:t>−1</m:t>
                            </m:r>
                          </m:e>
                        </m:rad>
                      </m:num>
                      <m:den>
                        <m:r>
                          <a:rPr lang="en-US" i="1">
                            <a:latin typeface="Cambria Math" panose="02040503050406030204" pitchFamily="18" charset="0"/>
                          </a:rPr>
                          <m:t>𝐾</m:t>
                        </m:r>
                      </m:den>
                    </m:f>
                  </m:oMath>
                </a14:m>
                <a:endParaRPr lang="en-US" dirty="0"/>
              </a:p>
              <a:p>
                <a:pPr marL="514350" indent="-514350">
                  <a:buFont typeface="+mj-lt"/>
                  <a:buAutoNum type="arabicPeriod" startAt="3"/>
                </a:pPr>
                <a:r>
                  <a:rPr lang="en-US" dirty="0"/>
                  <a:t>Smaller the RASE below</a:t>
                </a:r>
                <a14:m>
                  <m:oMath xmlns:m="http://schemas.openxmlformats.org/officeDocument/2006/math">
                    <m:f>
                      <m:fPr>
                        <m:type m:val="lin"/>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𝐾</m:t>
                            </m:r>
                            <m:r>
                              <a:rPr lang="en-US" i="1">
                                <a:latin typeface="Cambria Math" panose="02040503050406030204" pitchFamily="18" charset="0"/>
                              </a:rPr>
                              <m:t>−1</m:t>
                            </m:r>
                          </m:e>
                        </m:rad>
                      </m:num>
                      <m:den>
                        <m:r>
                          <a:rPr lang="en-US" i="1">
                            <a:latin typeface="Cambria Math" panose="02040503050406030204" pitchFamily="18" charset="0"/>
                          </a:rPr>
                          <m:t>𝐾</m:t>
                        </m:r>
                      </m:den>
                    </m:f>
                  </m:oMath>
                </a14:m>
                <a:r>
                  <a:rPr lang="en-US" dirty="0"/>
                  <a:t>, better the model.</a:t>
                </a:r>
              </a:p>
              <a:p>
                <a:pPr marL="514350" indent="-514350">
                  <a:buFont typeface="+mj-lt"/>
                  <a:buAutoNum type="arabicPeriod" startAt="3"/>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70075"/>
                <a:ext cx="10515600" cy="4351338"/>
              </a:xfrm>
              <a:blipFill>
                <a:blip r:embed="rId3"/>
                <a:stretch>
                  <a:fillRect l="-928" t="-12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sp>
        <p:nvSpPr>
          <p:cNvPr id="4" name="Footer Placeholder 3">
            <a:extLst>
              <a:ext uri="{FF2B5EF4-FFF2-40B4-BE49-F238E27FC236}">
                <a16:creationId xmlns:a16="http://schemas.microsoft.com/office/drawing/2014/main" id="{5387E201-B813-4085-86D7-6C5AC045A55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103178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solidFill>
                  <a:schemeClr val="bg1"/>
                </a:solidFill>
              </a:rPr>
              <a:t>ROC Curve for Binary Target: Introduction</a:t>
            </a:r>
            <a:endParaRPr lang="en-US" b="1" dirty="0">
              <a:solidFill>
                <a:schemeClr val="bg1"/>
              </a:solidFill>
            </a:endParaRPr>
          </a:p>
        </p:txBody>
      </p:sp>
      <p:sp>
        <p:nvSpPr>
          <p:cNvPr id="3" name="Content Placeholder 2"/>
          <p:cNvSpPr>
            <a:spLocks noGrp="1"/>
          </p:cNvSpPr>
          <p:nvPr>
            <p:ph idx="1"/>
          </p:nvPr>
        </p:nvSpPr>
        <p:spPr>
          <a:xfrm>
            <a:off x="838200" y="1825625"/>
            <a:ext cx="10515600" cy="4351338"/>
          </a:xfrm>
        </p:spPr>
        <p:txBody>
          <a:bodyPr>
            <a:normAutofit/>
          </a:bodyPr>
          <a:lstStyle/>
          <a:p>
            <a:pPr marL="514350" lvl="1" indent="-514350">
              <a:spcBef>
                <a:spcPts val="1000"/>
              </a:spcBef>
            </a:pPr>
            <a:r>
              <a:rPr lang="en-US" sz="2800" dirty="0"/>
              <a:t>Introducing the “Curve” in the “Area Under Curve”.</a:t>
            </a:r>
          </a:p>
          <a:p>
            <a:pPr marL="514350" lvl="1" indent="-514350">
              <a:spcBef>
                <a:spcPts val="1000"/>
              </a:spcBef>
            </a:pPr>
            <a:r>
              <a:rPr lang="en-US" sz="2800" dirty="0"/>
              <a:t>The “Curve” is the Receiver Operating Characteristics (ROC) curve </a:t>
            </a:r>
          </a:p>
          <a:p>
            <a:pPr marL="514350" lvl="1" indent="-514350">
              <a:spcBef>
                <a:spcPts val="1000"/>
              </a:spcBef>
            </a:pPr>
            <a:r>
              <a:rPr lang="en-US" sz="2800" dirty="0"/>
              <a:t>ROC curves were developed in the 1950s as a by-product of research into making sense of radio signals contaminated by noise</a:t>
            </a:r>
          </a:p>
          <a:p>
            <a:pPr marL="514350" lvl="1" indent="-514350">
              <a:spcBef>
                <a:spcPts val="1000"/>
              </a:spcBef>
            </a:pPr>
            <a:r>
              <a:rPr lang="en-US" sz="2800" dirty="0"/>
              <a:t>After the 1941 Attack on Pearl Harbor, the United States</a:t>
            </a:r>
            <a:br>
              <a:rPr lang="en-US" sz="2800" dirty="0"/>
            </a:br>
            <a:r>
              <a:rPr lang="en-US" sz="2800" dirty="0"/>
              <a:t>Army began new research to increase the accuracy of</a:t>
            </a:r>
            <a:br>
              <a:rPr lang="en-US" sz="2800" dirty="0"/>
            </a:br>
            <a:r>
              <a:rPr lang="en-US" sz="2800" dirty="0"/>
              <a:t>detecting Japanese aircrafts from their radar signals</a:t>
            </a:r>
            <a:endParaRPr lang="en-US" dirty="0"/>
          </a:p>
          <a:p>
            <a:pPr marL="971550" lvl="2" indent="-514350">
              <a:spcBef>
                <a:spcPts val="1000"/>
              </a:spcBef>
            </a:pPr>
            <a:r>
              <a:rPr lang="en-US" dirty="0"/>
              <a:t>False Positive leads to weapon fire on airplanes from one's own side</a:t>
            </a:r>
          </a:p>
          <a:p>
            <a:pPr marL="971550" lvl="2" indent="-514350">
              <a:spcBef>
                <a:spcPts val="1000"/>
              </a:spcBef>
            </a:pPr>
            <a:r>
              <a:rPr lang="en-US" dirty="0"/>
              <a:t>False Negative leads to an actual enemy attack</a:t>
            </a:r>
          </a:p>
          <a:p>
            <a:pPr marL="514350" lvl="1" indent="-514350">
              <a:spcBef>
                <a:spcPts val="1000"/>
              </a:spcBef>
              <a:buFont typeface="+mj-lt"/>
              <a:buAutoNum type="arabicPeriod"/>
            </a:pPr>
            <a:endParaRPr lang="en-US" dirty="0"/>
          </a:p>
        </p:txBody>
      </p:sp>
      <p:sp>
        <p:nvSpPr>
          <p:cNvPr id="7" name="Slide Number Placeholder 6"/>
          <p:cNvSpPr>
            <a:spLocks noGrp="1"/>
          </p:cNvSpPr>
          <p:nvPr>
            <p:ph type="sldNum" sz="quarter" idx="12"/>
          </p:nvPr>
        </p:nvSpPr>
        <p:spPr>
          <a:xfrm>
            <a:off x="9448800" y="0"/>
            <a:ext cx="2743200" cy="365125"/>
          </a:xfrm>
        </p:spPr>
        <p:txBody>
          <a:bodyPr/>
          <a:lstStyle/>
          <a:p>
            <a:fld id="{1C20BA80-1909-427C-B3BD-3DD8AEAFD5BE}" type="slidenum">
              <a:rPr lang="en-US" smtClean="0"/>
              <a:t>41</a:t>
            </a:fld>
            <a:endParaRPr lang="en-US" dirty="0"/>
          </a:p>
        </p:txBody>
      </p:sp>
      <p:pic>
        <p:nvPicPr>
          <p:cNvPr id="1026" name="Picture 2" descr="Image result for radar">
            <a:extLst>
              <a:ext uri="{FF2B5EF4-FFF2-40B4-BE49-F238E27FC236}">
                <a16:creationId xmlns:a16="http://schemas.microsoft.com/office/drawing/2014/main" id="{8C98D635-3D72-4770-850F-8EA625971E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0251" y="3657600"/>
            <a:ext cx="271272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5BB76FD-134A-4486-8E12-1DE2C5CC1CB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041085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Motivations</a:t>
            </a:r>
          </a:p>
        </p:txBody>
      </p:sp>
      <p:graphicFrame>
        <p:nvGraphicFramePr>
          <p:cNvPr id="4" name="Content Placeholder 3">
            <a:extLst>
              <a:ext uri="{FF2B5EF4-FFF2-40B4-BE49-F238E27FC236}">
                <a16:creationId xmlns:a16="http://schemas.microsoft.com/office/drawing/2014/main" id="{4CC61423-A5C5-4321-8CCF-36A85D341CB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sp>
        <p:nvSpPr>
          <p:cNvPr id="3" name="Footer Placeholder 2">
            <a:extLst>
              <a:ext uri="{FF2B5EF4-FFF2-40B4-BE49-F238E27FC236}">
                <a16:creationId xmlns:a16="http://schemas.microsoft.com/office/drawing/2014/main" id="{AE0BCDDC-0BC6-454F-A1FF-D5A5235ED10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982945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Focus on Predicting Event</a:t>
            </a:r>
          </a:p>
        </p:txBody>
      </p:sp>
      <p:sp>
        <p:nvSpPr>
          <p:cNvPr id="3" name="Content Placeholder 2"/>
          <p:cNvSpPr>
            <a:spLocks noGrp="1"/>
          </p:cNvSpPr>
          <p:nvPr>
            <p:ph idx="1"/>
          </p:nvPr>
        </p:nvSpPr>
        <p:spPr>
          <a:xfrm>
            <a:off x="838200" y="3371849"/>
            <a:ext cx="10106608" cy="2805113"/>
          </a:xfrm>
        </p:spPr>
        <p:txBody>
          <a:bodyPr>
            <a:noAutofit/>
          </a:bodyPr>
          <a:lstStyle/>
          <a:p>
            <a:pPr>
              <a:lnSpc>
                <a:spcPct val="120000"/>
              </a:lnSpc>
              <a:spcBef>
                <a:spcPts val="600"/>
              </a:spcBef>
            </a:pPr>
            <a:r>
              <a:rPr lang="en-US" sz="2000" b="1" dirty="0"/>
              <a:t>True Positive Rate</a:t>
            </a:r>
            <a:r>
              <a:rPr lang="en-US" sz="2000" dirty="0"/>
              <a:t>: Sensitivity = (D / (C + D))</a:t>
            </a:r>
          </a:p>
          <a:p>
            <a:pPr>
              <a:lnSpc>
                <a:spcPct val="120000"/>
              </a:lnSpc>
              <a:spcBef>
                <a:spcPts val="600"/>
              </a:spcBef>
            </a:pPr>
            <a:r>
              <a:rPr lang="en-US" sz="2000" b="1" dirty="0"/>
              <a:t>False Positive Rate</a:t>
            </a:r>
            <a:r>
              <a:rPr lang="en-US" sz="2000" dirty="0"/>
              <a:t>: 1 – Specificity = (B / (A + B))</a:t>
            </a:r>
          </a:p>
          <a:p>
            <a:pPr>
              <a:lnSpc>
                <a:spcPct val="120000"/>
              </a:lnSpc>
              <a:spcBef>
                <a:spcPts val="600"/>
              </a:spcBef>
            </a:pPr>
            <a:r>
              <a:rPr lang="en-US" sz="2000" dirty="0"/>
              <a:t>When the threshold goes down, then True Positive increases but False Positive also increases.</a:t>
            </a:r>
          </a:p>
          <a:p>
            <a:pPr>
              <a:lnSpc>
                <a:spcPct val="120000"/>
              </a:lnSpc>
              <a:spcBef>
                <a:spcPts val="600"/>
              </a:spcBef>
            </a:pPr>
            <a:r>
              <a:rPr lang="en-US" sz="2000" dirty="0"/>
              <a:t>When the threshold goes up, then False Positive decreases but True Positive also decreases.</a:t>
            </a:r>
          </a:p>
          <a:p>
            <a:pPr>
              <a:lnSpc>
                <a:spcPct val="120000"/>
              </a:lnSpc>
              <a:spcBef>
                <a:spcPts val="600"/>
              </a:spcBef>
            </a:pPr>
            <a:r>
              <a:rPr lang="en-US" sz="2000" dirty="0"/>
              <a:t>Our goal is to show the relationship between True Positive and False Positive for all possible thresholds.</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graphicFrame>
        <p:nvGraphicFramePr>
          <p:cNvPr id="5" name="Table 4"/>
          <p:cNvGraphicFramePr>
            <a:graphicFrameLocks noGrp="1"/>
          </p:cNvGraphicFramePr>
          <p:nvPr/>
        </p:nvGraphicFramePr>
        <p:xfrm>
          <a:off x="946150" y="1507064"/>
          <a:ext cx="9712324" cy="1688995"/>
        </p:xfrm>
        <a:graphic>
          <a:graphicData uri="http://schemas.openxmlformats.org/drawingml/2006/table">
            <a:tbl>
              <a:tblPr firstRow="1" firstCol="1" bandRow="1">
                <a:tableStyleId>{5C22544A-7EE6-4342-B048-85BDC9FD1C3A}</a:tableStyleId>
              </a:tblPr>
              <a:tblGrid>
                <a:gridCol w="2428081">
                  <a:extLst>
                    <a:ext uri="{9D8B030D-6E8A-4147-A177-3AD203B41FA5}">
                      <a16:colId xmlns:a16="http://schemas.microsoft.com/office/drawing/2014/main" val="20000"/>
                    </a:ext>
                  </a:extLst>
                </a:gridCol>
                <a:gridCol w="2428081">
                  <a:extLst>
                    <a:ext uri="{9D8B030D-6E8A-4147-A177-3AD203B41FA5}">
                      <a16:colId xmlns:a16="http://schemas.microsoft.com/office/drawing/2014/main" val="20001"/>
                    </a:ext>
                  </a:extLst>
                </a:gridCol>
                <a:gridCol w="2428081">
                  <a:extLst>
                    <a:ext uri="{9D8B030D-6E8A-4147-A177-3AD203B41FA5}">
                      <a16:colId xmlns:a16="http://schemas.microsoft.com/office/drawing/2014/main" val="20002"/>
                    </a:ext>
                  </a:extLst>
                </a:gridCol>
                <a:gridCol w="2428081">
                  <a:extLst>
                    <a:ext uri="{9D8B030D-6E8A-4147-A177-3AD203B41FA5}">
                      <a16:colId xmlns:a16="http://schemas.microsoft.com/office/drawing/2014/main" val="20003"/>
                    </a:ext>
                  </a:extLst>
                </a:gridCol>
              </a:tblGrid>
              <a:tr h="274111">
                <a:tc>
                  <a:txBody>
                    <a:bodyPr/>
                    <a:lstStyle/>
                    <a:p>
                      <a:endParaRPr lang="en-US" dirty="0"/>
                    </a:p>
                  </a:txBody>
                  <a:tcPr anchor="ctr"/>
                </a:tc>
                <a:tc>
                  <a:txBody>
                    <a:bodyPr/>
                    <a:lstStyle/>
                    <a:p>
                      <a:pPr algn="ctr"/>
                      <a:r>
                        <a:rPr lang="en-US" dirty="0"/>
                        <a:t>Predicted Non-Event</a:t>
                      </a:r>
                    </a:p>
                  </a:txBody>
                  <a:tcPr anchor="ctr"/>
                </a:tc>
                <a:tc>
                  <a:txBody>
                    <a:bodyPr/>
                    <a:lstStyle/>
                    <a:p>
                      <a:pPr algn="ctr"/>
                      <a:r>
                        <a:rPr lang="en-US" dirty="0"/>
                        <a:t>Predicted Event</a:t>
                      </a:r>
                    </a:p>
                  </a:txBody>
                  <a:tcPr anchor="ctr"/>
                </a:tc>
                <a:tc>
                  <a:txBody>
                    <a:bodyPr/>
                    <a:lstStyle/>
                    <a:p>
                      <a:pPr algn="ctr"/>
                      <a:r>
                        <a:rPr lang="en-US" dirty="0"/>
                        <a:t>Total Observed</a:t>
                      </a:r>
                    </a:p>
                  </a:txBody>
                  <a:tcPr anchor="ctr"/>
                </a:tc>
                <a:extLst>
                  <a:ext uri="{0D108BD9-81ED-4DB2-BD59-A6C34878D82A}">
                    <a16:rowId xmlns:a16="http://schemas.microsoft.com/office/drawing/2014/main" val="10000"/>
                  </a:ext>
                </a:extLst>
              </a:tr>
              <a:tr h="441751">
                <a:tc>
                  <a:txBody>
                    <a:bodyPr/>
                    <a:lstStyle/>
                    <a:p>
                      <a:r>
                        <a:rPr lang="en-US" dirty="0"/>
                        <a:t>Observed Non-Event</a:t>
                      </a:r>
                    </a:p>
                  </a:txBody>
                  <a:tcPr anchor="ctr"/>
                </a:tc>
                <a:tc>
                  <a:txBody>
                    <a:bodyPr/>
                    <a:lstStyle/>
                    <a:p>
                      <a:pPr algn="ctr"/>
                      <a:r>
                        <a:rPr lang="en-US" dirty="0"/>
                        <a:t>A (true negative)</a:t>
                      </a:r>
                    </a:p>
                  </a:txBody>
                  <a:tcPr anchor="ctr"/>
                </a:tc>
                <a:tc>
                  <a:txBody>
                    <a:bodyPr/>
                    <a:lstStyle/>
                    <a:p>
                      <a:pPr algn="ctr"/>
                      <a:r>
                        <a:rPr lang="en-US" dirty="0"/>
                        <a:t>B (false positive)</a:t>
                      </a:r>
                    </a:p>
                  </a:txBody>
                  <a:tcPr anchor="ctr"/>
                </a:tc>
                <a:tc>
                  <a:txBody>
                    <a:bodyPr/>
                    <a:lstStyle/>
                    <a:p>
                      <a:pPr algn="ctr"/>
                      <a:r>
                        <a:rPr lang="en-US" dirty="0"/>
                        <a:t>A + B</a:t>
                      </a:r>
                    </a:p>
                  </a:txBody>
                  <a:tcPr anchor="ctr"/>
                </a:tc>
                <a:extLst>
                  <a:ext uri="{0D108BD9-81ED-4DB2-BD59-A6C34878D82A}">
                    <a16:rowId xmlns:a16="http://schemas.microsoft.com/office/drawing/2014/main" val="10001"/>
                  </a:ext>
                </a:extLst>
              </a:tr>
              <a:tr h="440742">
                <a:tc>
                  <a:txBody>
                    <a:bodyPr/>
                    <a:lstStyle/>
                    <a:p>
                      <a:r>
                        <a:rPr lang="en-US" dirty="0"/>
                        <a:t>Observed Event</a:t>
                      </a:r>
                    </a:p>
                  </a:txBody>
                  <a:tcPr anchor="ctr"/>
                </a:tc>
                <a:tc>
                  <a:txBody>
                    <a:bodyPr/>
                    <a:lstStyle/>
                    <a:p>
                      <a:pPr algn="ctr"/>
                      <a:r>
                        <a:rPr lang="en-US"/>
                        <a:t>C (false</a:t>
                      </a:r>
                      <a:r>
                        <a:rPr lang="en-US" baseline="0"/>
                        <a:t> </a:t>
                      </a:r>
                      <a:r>
                        <a:rPr lang="en-US" baseline="0" dirty="0"/>
                        <a:t>negative)</a:t>
                      </a:r>
                      <a:endParaRPr lang="en-US" dirty="0"/>
                    </a:p>
                  </a:txBody>
                  <a:tcPr anchor="ctr"/>
                </a:tc>
                <a:tc>
                  <a:txBody>
                    <a:bodyPr/>
                    <a:lstStyle/>
                    <a:p>
                      <a:pPr algn="ctr"/>
                      <a:r>
                        <a:rPr lang="en-US" dirty="0"/>
                        <a:t>D (true positive)</a:t>
                      </a:r>
                    </a:p>
                  </a:txBody>
                  <a:tcPr anchor="ctr"/>
                </a:tc>
                <a:tc>
                  <a:txBody>
                    <a:bodyPr/>
                    <a:lstStyle/>
                    <a:p>
                      <a:pPr algn="ctr"/>
                      <a:r>
                        <a:rPr lang="en-US" dirty="0"/>
                        <a:t>C + D</a:t>
                      </a:r>
                    </a:p>
                  </a:txBody>
                  <a:tcPr anchor="ctr"/>
                </a:tc>
                <a:extLst>
                  <a:ext uri="{0D108BD9-81ED-4DB2-BD59-A6C34878D82A}">
                    <a16:rowId xmlns:a16="http://schemas.microsoft.com/office/drawing/2014/main" val="10002"/>
                  </a:ext>
                </a:extLst>
              </a:tr>
              <a:tr h="440742">
                <a:tc>
                  <a:txBody>
                    <a:bodyPr/>
                    <a:lstStyle/>
                    <a:p>
                      <a:r>
                        <a:rPr lang="en-US" dirty="0"/>
                        <a:t>Total Predicted</a:t>
                      </a:r>
                    </a:p>
                  </a:txBody>
                  <a:tcPr anchor="ctr"/>
                </a:tc>
                <a:tc>
                  <a:txBody>
                    <a:bodyPr/>
                    <a:lstStyle/>
                    <a:p>
                      <a:pPr algn="ctr"/>
                      <a:r>
                        <a:rPr lang="en-US" dirty="0"/>
                        <a:t>A + C</a:t>
                      </a:r>
                    </a:p>
                  </a:txBody>
                  <a:tcPr anchor="ctr"/>
                </a:tc>
                <a:tc>
                  <a:txBody>
                    <a:bodyPr/>
                    <a:lstStyle/>
                    <a:p>
                      <a:pPr algn="ctr"/>
                      <a:r>
                        <a:rPr lang="en-US" dirty="0"/>
                        <a:t>B + D</a:t>
                      </a:r>
                    </a:p>
                  </a:txBody>
                  <a:tcPr anchor="ctr"/>
                </a:tc>
                <a:tc>
                  <a:txBody>
                    <a:bodyPr/>
                    <a:lstStyle/>
                    <a:p>
                      <a:pPr algn="ctr"/>
                      <a:r>
                        <a:rPr lang="en-US" dirty="0"/>
                        <a:t>A + B + C + D</a:t>
                      </a:r>
                    </a:p>
                  </a:txBody>
                  <a:tcPr anchor="ctr"/>
                </a:tc>
                <a:extLst>
                  <a:ext uri="{0D108BD9-81ED-4DB2-BD59-A6C34878D82A}">
                    <a16:rowId xmlns:a16="http://schemas.microsoft.com/office/drawing/2014/main" val="10003"/>
                  </a:ext>
                </a:extLst>
              </a:tr>
            </a:tbl>
          </a:graphicData>
        </a:graphic>
      </p:graphicFrame>
      <p:sp>
        <p:nvSpPr>
          <p:cNvPr id="4" name="Footer Placeholder 3">
            <a:extLst>
              <a:ext uri="{FF2B5EF4-FFF2-40B4-BE49-F238E27FC236}">
                <a16:creationId xmlns:a16="http://schemas.microsoft.com/office/drawing/2014/main" id="{5B2E72A5-84BC-4132-B03B-69AE2A6CF67B}"/>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029769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Construction</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graphicFrame>
        <p:nvGraphicFramePr>
          <p:cNvPr id="8" name="Content Placeholder 7">
            <a:extLst>
              <a:ext uri="{FF2B5EF4-FFF2-40B4-BE49-F238E27FC236}">
                <a16:creationId xmlns:a16="http://schemas.microsoft.com/office/drawing/2014/main" id="{2AD2980B-DDF0-4BC2-A198-20AF26D5374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Table 8">
            <a:extLst>
              <a:ext uri="{FF2B5EF4-FFF2-40B4-BE49-F238E27FC236}">
                <a16:creationId xmlns:a16="http://schemas.microsoft.com/office/drawing/2014/main" id="{4E895E3C-424A-4885-AA58-BA8262DE358D}"/>
              </a:ext>
            </a:extLst>
          </p:cNvPr>
          <p:cNvGraphicFramePr>
            <a:graphicFrameLocks noGrp="1"/>
          </p:cNvGraphicFramePr>
          <p:nvPr>
            <p:extLst>
              <p:ext uri="{D42A27DB-BD31-4B8C-83A1-F6EECF244321}">
                <p14:modId xmlns:p14="http://schemas.microsoft.com/office/powerpoint/2010/main" val="3805306517"/>
              </p:ext>
            </p:extLst>
          </p:nvPr>
        </p:nvGraphicFramePr>
        <p:xfrm>
          <a:off x="6902246" y="544512"/>
          <a:ext cx="4769964" cy="1034880"/>
        </p:xfrm>
        <a:graphic>
          <a:graphicData uri="http://schemas.openxmlformats.org/drawingml/2006/table">
            <a:tbl>
              <a:tblPr firstRow="1" firstCol="1" bandRow="1">
                <a:tableStyleId>{5C22544A-7EE6-4342-B048-85BDC9FD1C3A}</a:tableStyleId>
              </a:tblPr>
              <a:tblGrid>
                <a:gridCol w="1192491">
                  <a:extLst>
                    <a:ext uri="{9D8B030D-6E8A-4147-A177-3AD203B41FA5}">
                      <a16:colId xmlns:a16="http://schemas.microsoft.com/office/drawing/2014/main" val="20000"/>
                    </a:ext>
                  </a:extLst>
                </a:gridCol>
                <a:gridCol w="1192491">
                  <a:extLst>
                    <a:ext uri="{9D8B030D-6E8A-4147-A177-3AD203B41FA5}">
                      <a16:colId xmlns:a16="http://schemas.microsoft.com/office/drawing/2014/main" val="20001"/>
                    </a:ext>
                  </a:extLst>
                </a:gridCol>
                <a:gridCol w="1192491">
                  <a:extLst>
                    <a:ext uri="{9D8B030D-6E8A-4147-A177-3AD203B41FA5}">
                      <a16:colId xmlns:a16="http://schemas.microsoft.com/office/drawing/2014/main" val="20002"/>
                    </a:ext>
                  </a:extLst>
                </a:gridCol>
                <a:gridCol w="1192491">
                  <a:extLst>
                    <a:ext uri="{9D8B030D-6E8A-4147-A177-3AD203B41FA5}">
                      <a16:colId xmlns:a16="http://schemas.microsoft.com/office/drawing/2014/main" val="20003"/>
                    </a:ext>
                  </a:extLst>
                </a:gridCol>
              </a:tblGrid>
              <a:tr h="288840">
                <a:tc>
                  <a:txBody>
                    <a:bodyPr/>
                    <a:lstStyle/>
                    <a:p>
                      <a:endParaRPr lang="en-US" sz="900" dirty="0"/>
                    </a:p>
                  </a:txBody>
                  <a:tcPr anchor="ctr"/>
                </a:tc>
                <a:tc>
                  <a:txBody>
                    <a:bodyPr/>
                    <a:lstStyle/>
                    <a:p>
                      <a:pPr algn="ctr"/>
                      <a:r>
                        <a:rPr lang="en-US" sz="900" dirty="0"/>
                        <a:t>Predicted Non-Event</a:t>
                      </a:r>
                    </a:p>
                  </a:txBody>
                  <a:tcPr anchor="ctr"/>
                </a:tc>
                <a:tc>
                  <a:txBody>
                    <a:bodyPr/>
                    <a:lstStyle/>
                    <a:p>
                      <a:pPr algn="ctr"/>
                      <a:r>
                        <a:rPr lang="en-US" sz="900" dirty="0"/>
                        <a:t>Predicted Event</a:t>
                      </a:r>
                    </a:p>
                  </a:txBody>
                  <a:tcPr anchor="ctr"/>
                </a:tc>
                <a:tc>
                  <a:txBody>
                    <a:bodyPr/>
                    <a:lstStyle/>
                    <a:p>
                      <a:pPr algn="ctr"/>
                      <a:r>
                        <a:rPr lang="en-US" sz="900" dirty="0"/>
                        <a:t>Total Observed</a:t>
                      </a:r>
                    </a:p>
                  </a:txBody>
                  <a:tcPr anchor="ctr"/>
                </a:tc>
                <a:extLst>
                  <a:ext uri="{0D108BD9-81ED-4DB2-BD59-A6C34878D82A}">
                    <a16:rowId xmlns:a16="http://schemas.microsoft.com/office/drawing/2014/main" val="10000"/>
                  </a:ext>
                </a:extLst>
              </a:tr>
              <a:tr h="288840">
                <a:tc>
                  <a:txBody>
                    <a:bodyPr/>
                    <a:lstStyle/>
                    <a:p>
                      <a:r>
                        <a:rPr lang="en-US" sz="900" dirty="0"/>
                        <a:t>Observed Non-Event</a:t>
                      </a:r>
                    </a:p>
                  </a:txBody>
                  <a:tcPr anchor="ctr"/>
                </a:tc>
                <a:tc>
                  <a:txBody>
                    <a:bodyPr/>
                    <a:lstStyle/>
                    <a:p>
                      <a:pPr algn="ctr"/>
                      <a:r>
                        <a:rPr lang="en-US" sz="900" dirty="0"/>
                        <a:t>A (true negative)</a:t>
                      </a:r>
                    </a:p>
                  </a:txBody>
                  <a:tcPr anchor="ctr"/>
                </a:tc>
                <a:tc>
                  <a:txBody>
                    <a:bodyPr/>
                    <a:lstStyle/>
                    <a:p>
                      <a:pPr algn="ctr"/>
                      <a:r>
                        <a:rPr lang="en-US" sz="900" dirty="0"/>
                        <a:t>B (false positive)</a:t>
                      </a:r>
                    </a:p>
                  </a:txBody>
                  <a:tcPr anchor="ctr"/>
                </a:tc>
                <a:tc>
                  <a:txBody>
                    <a:bodyPr/>
                    <a:lstStyle/>
                    <a:p>
                      <a:pPr algn="ctr"/>
                      <a:r>
                        <a:rPr lang="en-US" sz="900" dirty="0"/>
                        <a:t>A + B</a:t>
                      </a:r>
                    </a:p>
                  </a:txBody>
                  <a:tcPr anchor="ctr"/>
                </a:tc>
                <a:extLst>
                  <a:ext uri="{0D108BD9-81ED-4DB2-BD59-A6C34878D82A}">
                    <a16:rowId xmlns:a16="http://schemas.microsoft.com/office/drawing/2014/main" val="10001"/>
                  </a:ext>
                </a:extLst>
              </a:tr>
              <a:tr h="192639">
                <a:tc>
                  <a:txBody>
                    <a:bodyPr/>
                    <a:lstStyle/>
                    <a:p>
                      <a:r>
                        <a:rPr lang="en-US" sz="900" dirty="0"/>
                        <a:t>Observed Event</a:t>
                      </a:r>
                    </a:p>
                  </a:txBody>
                  <a:tcPr anchor="ctr"/>
                </a:tc>
                <a:tc>
                  <a:txBody>
                    <a:bodyPr/>
                    <a:lstStyle/>
                    <a:p>
                      <a:pPr algn="ctr"/>
                      <a:r>
                        <a:rPr lang="en-US" sz="900"/>
                        <a:t>C (false</a:t>
                      </a:r>
                      <a:r>
                        <a:rPr lang="en-US" sz="900" baseline="0"/>
                        <a:t> </a:t>
                      </a:r>
                      <a:r>
                        <a:rPr lang="en-US" sz="900" baseline="0" dirty="0"/>
                        <a:t>negative)</a:t>
                      </a:r>
                      <a:endParaRPr lang="en-US" sz="900" dirty="0"/>
                    </a:p>
                  </a:txBody>
                  <a:tcPr anchor="ctr"/>
                </a:tc>
                <a:tc>
                  <a:txBody>
                    <a:bodyPr/>
                    <a:lstStyle/>
                    <a:p>
                      <a:pPr algn="ctr"/>
                      <a:r>
                        <a:rPr lang="en-US" sz="900" dirty="0"/>
                        <a:t>D (true positive)</a:t>
                      </a:r>
                    </a:p>
                  </a:txBody>
                  <a:tcPr anchor="ctr"/>
                </a:tc>
                <a:tc>
                  <a:txBody>
                    <a:bodyPr/>
                    <a:lstStyle/>
                    <a:p>
                      <a:pPr algn="ctr"/>
                      <a:r>
                        <a:rPr lang="en-US" sz="900" dirty="0"/>
                        <a:t>C + D</a:t>
                      </a:r>
                    </a:p>
                  </a:txBody>
                  <a:tcPr anchor="ctr"/>
                </a:tc>
                <a:extLst>
                  <a:ext uri="{0D108BD9-81ED-4DB2-BD59-A6C34878D82A}">
                    <a16:rowId xmlns:a16="http://schemas.microsoft.com/office/drawing/2014/main" val="10002"/>
                  </a:ext>
                </a:extLst>
              </a:tr>
              <a:tr h="192639">
                <a:tc>
                  <a:txBody>
                    <a:bodyPr/>
                    <a:lstStyle/>
                    <a:p>
                      <a:r>
                        <a:rPr lang="en-US" sz="900" dirty="0"/>
                        <a:t>Total Predicted</a:t>
                      </a:r>
                    </a:p>
                  </a:txBody>
                  <a:tcPr anchor="ctr"/>
                </a:tc>
                <a:tc>
                  <a:txBody>
                    <a:bodyPr/>
                    <a:lstStyle/>
                    <a:p>
                      <a:pPr algn="ctr"/>
                      <a:r>
                        <a:rPr lang="en-US" sz="900" dirty="0"/>
                        <a:t>A + C</a:t>
                      </a:r>
                    </a:p>
                  </a:txBody>
                  <a:tcPr anchor="ctr"/>
                </a:tc>
                <a:tc>
                  <a:txBody>
                    <a:bodyPr/>
                    <a:lstStyle/>
                    <a:p>
                      <a:pPr algn="ctr"/>
                      <a:r>
                        <a:rPr lang="en-US" sz="900" dirty="0"/>
                        <a:t>B + D</a:t>
                      </a:r>
                    </a:p>
                  </a:txBody>
                  <a:tcPr anchor="ctr"/>
                </a:tc>
                <a:tc>
                  <a:txBody>
                    <a:bodyPr/>
                    <a:lstStyle/>
                    <a:p>
                      <a:pPr algn="ctr"/>
                      <a:r>
                        <a:rPr lang="en-US" sz="900" dirty="0"/>
                        <a:t>A + B + C + D</a:t>
                      </a:r>
                    </a:p>
                  </a:txBody>
                  <a:tcPr anchor="ctr"/>
                </a:tc>
                <a:extLst>
                  <a:ext uri="{0D108BD9-81ED-4DB2-BD59-A6C34878D82A}">
                    <a16:rowId xmlns:a16="http://schemas.microsoft.com/office/drawing/2014/main" val="10003"/>
                  </a:ext>
                </a:extLst>
              </a:tr>
            </a:tbl>
          </a:graphicData>
        </a:graphic>
      </p:graphicFrame>
      <p:sp>
        <p:nvSpPr>
          <p:cNvPr id="3" name="Footer Placeholder 2">
            <a:extLst>
              <a:ext uri="{FF2B5EF4-FFF2-40B4-BE49-F238E27FC236}">
                <a16:creationId xmlns:a16="http://schemas.microsoft.com/office/drawing/2014/main" id="{756156D8-1F7D-4AA0-BD62-104DE2E3640F}"/>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33817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3" name="Content Placeholder 2"/>
          <p:cNvSpPr>
            <a:spLocks noGrp="1"/>
          </p:cNvSpPr>
          <p:nvPr>
            <p:ph idx="1"/>
          </p:nvPr>
        </p:nvSpPr>
        <p:spPr>
          <a:xfrm>
            <a:off x="838200" y="1825625"/>
            <a:ext cx="6467475" cy="4351338"/>
          </a:xfrm>
        </p:spPr>
        <p:txBody>
          <a:bodyPr>
            <a:normAutofit/>
          </a:bodyPr>
          <a:lstStyle/>
          <a:p>
            <a:r>
              <a:rPr lang="en-US" sz="2600" dirty="0"/>
              <a:t>The set of distinct predicted event probabilities is:</a:t>
            </a:r>
            <a:br>
              <a:rPr lang="en-US" sz="2600" dirty="0"/>
            </a:br>
            <a:r>
              <a:rPr lang="en-US" sz="2600" dirty="0"/>
              <a:t>{0.2, 0.3, 0.4, 0.5, 0.7, 0.8, 0.9, 1.0}.</a:t>
            </a:r>
          </a:p>
          <a:p>
            <a:r>
              <a:rPr lang="en-US" sz="2600" dirty="0"/>
              <a:t>Number of Observed Event = 6</a:t>
            </a:r>
          </a:p>
          <a:p>
            <a:r>
              <a:rPr lang="en-US" sz="2600" dirty="0"/>
              <a:t>Number of Observed Non-Event = 5</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76874558"/>
              </p:ext>
            </p:extLst>
          </p:nvPr>
        </p:nvGraphicFramePr>
        <p:xfrm>
          <a:off x="6599400" y="1744841"/>
          <a:ext cx="4521200" cy="3825534"/>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317776">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Predicted Event Probability</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29998">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0.9</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1777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0.5</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1777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1777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1777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1777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1777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0.4</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31777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0.2</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1777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1777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0.5</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1777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4" name="Footer Placeholder 3">
            <a:extLst>
              <a:ext uri="{FF2B5EF4-FFF2-40B4-BE49-F238E27FC236}">
                <a16:creationId xmlns:a16="http://schemas.microsoft.com/office/drawing/2014/main" id="{FD64FE92-73CB-4535-8CF6-B4ADFB8EFE1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332911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graphicFrame>
        <p:nvGraphicFramePr>
          <p:cNvPr id="5" name="Table 4"/>
          <p:cNvGraphicFramePr>
            <a:graphicFrameLocks noGrp="1"/>
          </p:cNvGraphicFramePr>
          <p:nvPr/>
        </p:nvGraphicFramePr>
        <p:xfrm>
          <a:off x="987425" y="1393371"/>
          <a:ext cx="9652000" cy="3231016"/>
        </p:xfrm>
        <a:graphic>
          <a:graphicData uri="http://schemas.openxmlformats.org/drawingml/2006/table">
            <a:tbl>
              <a:tblPr firstRow="1" firstCol="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965200">
                  <a:extLst>
                    <a:ext uri="{9D8B030D-6E8A-4147-A177-3AD203B41FA5}">
                      <a16:colId xmlns:a16="http://schemas.microsoft.com/office/drawing/2014/main" val="20007"/>
                    </a:ext>
                  </a:extLst>
                </a:gridCol>
                <a:gridCol w="965200">
                  <a:extLst>
                    <a:ext uri="{9D8B030D-6E8A-4147-A177-3AD203B41FA5}">
                      <a16:colId xmlns:a16="http://schemas.microsoft.com/office/drawing/2014/main" val="20008"/>
                    </a:ext>
                  </a:extLst>
                </a:gridCol>
                <a:gridCol w="965200">
                  <a:extLst>
                    <a:ext uri="{9D8B030D-6E8A-4147-A177-3AD203B41FA5}">
                      <a16:colId xmlns:a16="http://schemas.microsoft.com/office/drawing/2014/main" val="20009"/>
                    </a:ext>
                  </a:extLst>
                </a:gridCol>
              </a:tblGrid>
              <a:tr h="698908">
                <a:tc>
                  <a:txBody>
                    <a:bodyPr/>
                    <a:lstStyle/>
                    <a:p>
                      <a:pPr algn="l" fontAlgn="b"/>
                      <a:r>
                        <a:rPr lang="en-US" sz="1400" u="none" strike="noStrike" dirty="0">
                          <a:effectLst/>
                        </a:rPr>
                        <a:t>Observed Target Value</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Predicted Event Probability</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0.5</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0.7</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0.8</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0.9</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40608">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0.5</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0.9</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6" name="TextBox 5"/>
          <p:cNvSpPr txBox="1"/>
          <p:nvPr/>
        </p:nvSpPr>
        <p:spPr>
          <a:xfrm>
            <a:off x="8324850" y="789506"/>
            <a:ext cx="2314575" cy="584775"/>
          </a:xfrm>
          <a:prstGeom prst="rect">
            <a:avLst/>
          </a:prstGeom>
          <a:noFill/>
        </p:spPr>
        <p:txBody>
          <a:bodyPr wrap="square" rtlCol="0">
            <a:spAutoFit/>
          </a:bodyPr>
          <a:lstStyle/>
          <a:p>
            <a:r>
              <a:rPr lang="en-US" sz="1600" dirty="0"/>
              <a:t>True Positive: </a:t>
            </a:r>
            <a:r>
              <a:rPr lang="en-US" sz="1600" dirty="0">
                <a:solidFill>
                  <a:srgbClr val="00B050"/>
                </a:solidFill>
              </a:rPr>
              <a:t>Event</a:t>
            </a:r>
          </a:p>
          <a:p>
            <a:r>
              <a:rPr lang="en-US" sz="1600" dirty="0"/>
              <a:t>True Negative: </a:t>
            </a:r>
            <a:r>
              <a:rPr lang="en-US" sz="1600" dirty="0">
                <a:solidFill>
                  <a:srgbClr val="FF0000"/>
                </a:solidFill>
              </a:rPr>
              <a:t>Non-Event</a:t>
            </a:r>
          </a:p>
        </p:txBody>
      </p:sp>
      <p:graphicFrame>
        <p:nvGraphicFramePr>
          <p:cNvPr id="8" name="Table 7"/>
          <p:cNvGraphicFramePr>
            <a:graphicFrameLocks noGrp="1"/>
          </p:cNvGraphicFramePr>
          <p:nvPr/>
        </p:nvGraphicFramePr>
        <p:xfrm>
          <a:off x="987427" y="4662566"/>
          <a:ext cx="9651999" cy="1646184"/>
        </p:xfrm>
        <a:graphic>
          <a:graphicData uri="http://schemas.openxmlformats.org/drawingml/2006/table">
            <a:tbl>
              <a:tblPr firstRow="1" firstCol="1" bandRow="1">
                <a:tableStyleId>{5C22544A-7EE6-4342-B048-85BDC9FD1C3A}</a:tableStyleId>
              </a:tblPr>
              <a:tblGrid>
                <a:gridCol w="1974848">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33450">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gridCol w="942976">
                  <a:extLst>
                    <a:ext uri="{9D8B030D-6E8A-4147-A177-3AD203B41FA5}">
                      <a16:colId xmlns:a16="http://schemas.microsoft.com/office/drawing/2014/main" val="20008"/>
                    </a:ext>
                  </a:extLst>
                </a:gridCol>
              </a:tblGrid>
              <a:tr h="274364">
                <a:tc>
                  <a:txBody>
                    <a:bodyPr/>
                    <a:lstStyle/>
                    <a:p>
                      <a:pPr algn="l" fontAlgn="b"/>
                      <a:r>
                        <a:rPr lang="en-US" sz="1600" b="1" i="0" u="none" strike="noStrike" dirty="0">
                          <a:solidFill>
                            <a:schemeClr val="bg1"/>
                          </a:solidFill>
                          <a:effectLst/>
                          <a:latin typeface="Calibri" panose="020F0502020204030204" pitchFamily="34" charset="0"/>
                        </a:rPr>
                        <a:t>Threshold</a:t>
                      </a:r>
                    </a:p>
                  </a:txBody>
                  <a:tcPr marL="9525" marR="9525" marT="9525" marB="0" anchor="ctr"/>
                </a:tc>
                <a:tc>
                  <a:txBody>
                    <a:bodyPr/>
                    <a:lstStyle/>
                    <a:p>
                      <a:pPr algn="r" fontAlgn="b"/>
                      <a:r>
                        <a:rPr lang="en-US" sz="1600" u="none" strike="noStrike" dirty="0">
                          <a:effectLst/>
                        </a:rPr>
                        <a:t>0.2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74364">
                <a:tc>
                  <a:txBody>
                    <a:bodyPr/>
                    <a:lstStyle/>
                    <a:p>
                      <a:pPr algn="l" fontAlgn="b"/>
                      <a:r>
                        <a:rPr lang="en-US" sz="1600" u="none" strike="noStrike">
                          <a:effectLst/>
                        </a:rPr>
                        <a:t># TP</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74364">
                <a:tc>
                  <a:txBody>
                    <a:bodyPr/>
                    <a:lstStyle/>
                    <a:p>
                      <a:pPr algn="l" fontAlgn="b"/>
                      <a:r>
                        <a:rPr lang="en-US" sz="1600" u="none" strike="noStrike">
                          <a:effectLst/>
                        </a:rPr>
                        <a:t># TN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74364">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74364">
                <a:tc>
                  <a:txBody>
                    <a:bodyPr/>
                    <a:lstStyle/>
                    <a:p>
                      <a:pPr algn="l" fontAlgn="b"/>
                      <a:r>
                        <a:rPr lang="en-US" sz="1600" u="none" strike="noStrike">
                          <a:effectLst/>
                        </a:rPr>
                        <a:t>Sensitivity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6/6=1.00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0.67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0.50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0.17</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74364">
                <a:tc>
                  <a:txBody>
                    <a:bodyPr/>
                    <a:lstStyle/>
                    <a:p>
                      <a:pPr algn="l" fontAlgn="b"/>
                      <a:r>
                        <a:rPr lang="en-US" sz="1600" u="none" strike="noStrike">
                          <a:effectLst/>
                        </a:rPr>
                        <a:t>1 – Specificity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1-0/5=1.00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0.20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0.20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AD850C02-ABC8-45FC-94BE-D5D7E45F2AF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89659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3" name="Content Placeholder 2"/>
          <p:cNvSpPr>
            <a:spLocks noGrp="1"/>
          </p:cNvSpPr>
          <p:nvPr>
            <p:ph idx="1"/>
          </p:nvPr>
        </p:nvSpPr>
        <p:spPr/>
        <p:txBody>
          <a:bodyPr>
            <a:normAutofit/>
          </a:bodyPr>
          <a:lstStyle/>
          <a:p>
            <a:pPr marL="0" indent="0">
              <a:buNone/>
            </a:pPr>
            <a:r>
              <a:rPr lang="en-US" dirty="0"/>
              <a:t>Since the ROC Curve routinely includes the coordinates (0,0) and (1,1), you may need to add these two coordinates if they are not already there. </a:t>
            </a:r>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graphicFrame>
        <p:nvGraphicFramePr>
          <p:cNvPr id="6" name="Table 5"/>
          <p:cNvGraphicFramePr>
            <a:graphicFrameLocks noGrp="1"/>
          </p:cNvGraphicFramePr>
          <p:nvPr/>
        </p:nvGraphicFramePr>
        <p:xfrm>
          <a:off x="914401" y="3505993"/>
          <a:ext cx="10308772" cy="2219892"/>
        </p:xfrm>
        <a:graphic>
          <a:graphicData uri="http://schemas.openxmlformats.org/drawingml/2006/table">
            <a:tbl>
              <a:tblPr firstRow="1" firstCol="1" bandRow="1">
                <a:tableStyleId>{5C22544A-7EE6-4342-B048-85BDC9FD1C3A}</a:tableStyleId>
              </a:tblPr>
              <a:tblGrid>
                <a:gridCol w="1418772">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11250">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gridCol w="1111250">
                  <a:extLst>
                    <a:ext uri="{9D8B030D-6E8A-4147-A177-3AD203B41FA5}">
                      <a16:colId xmlns:a16="http://schemas.microsoft.com/office/drawing/2014/main" val="20007"/>
                    </a:ext>
                  </a:extLst>
                </a:gridCol>
                <a:gridCol w="1111250">
                  <a:extLst>
                    <a:ext uri="{9D8B030D-6E8A-4147-A177-3AD203B41FA5}">
                      <a16:colId xmlns:a16="http://schemas.microsoft.com/office/drawing/2014/main" val="20008"/>
                    </a:ext>
                  </a:extLst>
                </a:gridCol>
              </a:tblGrid>
              <a:tr h="369982">
                <a:tc>
                  <a:txBody>
                    <a:bodyPr/>
                    <a:lstStyle/>
                    <a:p>
                      <a:pPr algn="l" fontAlgn="b"/>
                      <a:r>
                        <a:rPr lang="en-US" sz="1600" u="none" strike="noStrike" dirty="0">
                          <a:effectLst/>
                        </a:rPr>
                        <a:t>Threshold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69982">
                <a:tc>
                  <a:txBody>
                    <a:bodyPr/>
                    <a:lstStyle/>
                    <a:p>
                      <a:pPr algn="l" fontAlgn="b"/>
                      <a:r>
                        <a:rPr lang="en-US" sz="1600" u="none" strike="noStrike" dirty="0">
                          <a:effectLst/>
                        </a:rPr>
                        <a:t># TP</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69982">
                <a:tc>
                  <a:txBody>
                    <a:bodyPr/>
                    <a:lstStyle/>
                    <a:p>
                      <a:pPr algn="l" fontAlgn="b"/>
                      <a:r>
                        <a:rPr lang="en-US" sz="1600" u="none" strike="noStrike">
                          <a:effectLst/>
                        </a:rPr>
                        <a:t># TN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69982">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69982">
                <a:tc>
                  <a:txBody>
                    <a:bodyPr/>
                    <a:lstStyle/>
                    <a:p>
                      <a:pPr algn="l" fontAlgn="b"/>
                      <a:r>
                        <a:rPr lang="en-US" sz="1600" u="none" strike="noStrike">
                          <a:effectLst/>
                        </a:rPr>
                        <a:t>Sensitivity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0.67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0.50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0.17</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69982">
                <a:tc>
                  <a:txBody>
                    <a:bodyPr/>
                    <a:lstStyle/>
                    <a:p>
                      <a:pPr algn="l" fontAlgn="b"/>
                      <a:r>
                        <a:rPr lang="en-US" sz="1600" u="none" strike="noStrike">
                          <a:effectLst/>
                        </a:rPr>
                        <a:t>1 – Specificity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sp>
        <p:nvSpPr>
          <p:cNvPr id="4" name="Footer Placeholder 3">
            <a:extLst>
              <a:ext uri="{FF2B5EF4-FFF2-40B4-BE49-F238E27FC236}">
                <a16:creationId xmlns:a16="http://schemas.microsoft.com/office/drawing/2014/main" id="{3C22BD6D-40C7-4276-87A6-39646616999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390020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sp>
        <p:nvSpPr>
          <p:cNvPr id="5" name="TextBox 4"/>
          <p:cNvSpPr txBox="1"/>
          <p:nvPr/>
        </p:nvSpPr>
        <p:spPr>
          <a:xfrm>
            <a:off x="744895" y="1804733"/>
            <a:ext cx="6290388" cy="4154984"/>
          </a:xfrm>
          <a:prstGeom prst="rect">
            <a:avLst/>
          </a:prstGeom>
          <a:solidFill>
            <a:schemeClr val="accent2">
              <a:lumMod val="20000"/>
              <a:lumOff val="80000"/>
            </a:schemeClr>
          </a:solidFill>
        </p:spPr>
        <p:txBody>
          <a:bodyPr wrap="square" rtlCol="0">
            <a:spAutoFit/>
          </a:bodyPr>
          <a:lstStyle/>
          <a:p>
            <a:r>
              <a:rPr lang="en-US" sz="1200" dirty="0">
                <a:latin typeface="SAS Monospace" panose="020B0609020202020204" pitchFamily="49" charset="0"/>
              </a:rPr>
              <a:t># Generate the coordinates for the ROC curve</a:t>
            </a:r>
          </a:p>
          <a:p>
            <a:r>
              <a:rPr lang="en-US" sz="1200" dirty="0" err="1">
                <a:latin typeface="SAS Monospace" panose="020B0609020202020204" pitchFamily="49" charset="0"/>
              </a:rPr>
              <a:t>fpr</a:t>
            </a:r>
            <a:r>
              <a:rPr lang="en-US" sz="1200" dirty="0">
                <a:latin typeface="SAS Monospace" panose="020B0609020202020204" pitchFamily="49" charset="0"/>
              </a:rPr>
              <a:t>, </a:t>
            </a:r>
            <a:r>
              <a:rPr lang="en-US" sz="1200" dirty="0" err="1">
                <a:latin typeface="SAS Monospace" panose="020B0609020202020204" pitchFamily="49" charset="0"/>
              </a:rPr>
              <a:t>tpr</a:t>
            </a:r>
            <a:r>
              <a:rPr lang="en-US" sz="1200" dirty="0">
                <a:latin typeface="SAS Monospace" panose="020B0609020202020204" pitchFamily="49" charset="0"/>
              </a:rPr>
              <a:t>, thresholds = </a:t>
            </a:r>
            <a:r>
              <a:rPr lang="en-US" sz="1200" dirty="0" err="1">
                <a:latin typeface="SAS Monospace" panose="020B0609020202020204" pitchFamily="49" charset="0"/>
              </a:rPr>
              <a:t>metrics.roc_curve</a:t>
            </a:r>
            <a:r>
              <a:rPr lang="en-US" sz="1200" dirty="0">
                <a:latin typeface="SAS Monospace" panose="020B0609020202020204" pitchFamily="49" charset="0"/>
              </a:rPr>
              <a:t>(Y, </a:t>
            </a:r>
            <a:r>
              <a:rPr lang="en-US" sz="1200" dirty="0" err="1">
                <a:latin typeface="SAS Monospace" panose="020B0609020202020204" pitchFamily="49" charset="0"/>
              </a:rPr>
              <a:t>predProbY</a:t>
            </a:r>
            <a:r>
              <a:rPr lang="en-US" sz="1200" dirty="0">
                <a:latin typeface="SAS Monospace" panose="020B0609020202020204" pitchFamily="49" charset="0"/>
              </a:rPr>
              <a:t>,</a:t>
            </a:r>
          </a:p>
          <a:p>
            <a:r>
              <a:rPr lang="en-US" sz="1200" dirty="0">
                <a:latin typeface="SAS Monospace" panose="020B0609020202020204" pitchFamily="49" charset="0"/>
              </a:rPr>
              <a:t>                                         </a:t>
            </a:r>
            <a:r>
              <a:rPr lang="en-US" sz="1200" dirty="0" err="1">
                <a:latin typeface="SAS Monospace" panose="020B0609020202020204" pitchFamily="49" charset="0"/>
              </a:rPr>
              <a:t>pos_label</a:t>
            </a:r>
            <a:r>
              <a:rPr lang="en-US" sz="1200" dirty="0">
                <a:latin typeface="SAS Monospace" panose="020B0609020202020204" pitchFamily="49" charset="0"/>
              </a:rPr>
              <a:t> = 'Event')</a:t>
            </a:r>
          </a:p>
          <a:p>
            <a:endParaRPr lang="en-US" sz="1200" dirty="0">
              <a:latin typeface="SAS Monospace" panose="020B0609020202020204" pitchFamily="49" charset="0"/>
            </a:endParaRPr>
          </a:p>
          <a:p>
            <a:r>
              <a:rPr lang="en-US" sz="1200" dirty="0">
                <a:latin typeface="SAS Monospace" panose="020B0609020202020204" pitchFamily="49" charset="0"/>
              </a:rPr>
              <a:t># Add two dummy coordinates</a:t>
            </a:r>
          </a:p>
          <a:p>
            <a:r>
              <a:rPr lang="en-US" sz="1200" dirty="0" err="1">
                <a:latin typeface="SAS Monospace" panose="020B0609020202020204" pitchFamily="49" charset="0"/>
              </a:rPr>
              <a:t>OneMinusSpecificity</a:t>
            </a:r>
            <a:r>
              <a:rPr lang="en-US" sz="1200" dirty="0">
                <a:latin typeface="SAS Monospace" panose="020B0609020202020204" pitchFamily="49" charset="0"/>
              </a:rPr>
              <a:t> = </a:t>
            </a:r>
            <a:r>
              <a:rPr lang="en-US" sz="1200" dirty="0" err="1">
                <a:latin typeface="SAS Monospace" panose="020B0609020202020204" pitchFamily="49" charset="0"/>
              </a:rPr>
              <a:t>numpy.append</a:t>
            </a:r>
            <a:r>
              <a:rPr lang="en-US" sz="1200" dirty="0">
                <a:latin typeface="SAS Monospace" panose="020B0609020202020204" pitchFamily="49" charset="0"/>
              </a:rPr>
              <a:t>([0], </a:t>
            </a:r>
            <a:r>
              <a:rPr lang="en-US" sz="1200" dirty="0" err="1">
                <a:latin typeface="SAS Monospace" panose="020B0609020202020204" pitchFamily="49" charset="0"/>
              </a:rPr>
              <a:t>fpr</a:t>
            </a:r>
            <a:r>
              <a:rPr lang="en-US" sz="1200" dirty="0">
                <a:latin typeface="SAS Monospace" panose="020B0609020202020204" pitchFamily="49" charset="0"/>
              </a:rPr>
              <a:t>)</a:t>
            </a:r>
          </a:p>
          <a:p>
            <a:r>
              <a:rPr lang="en-US" sz="1200" dirty="0">
                <a:latin typeface="SAS Monospace" panose="020B0609020202020204" pitchFamily="49" charset="0"/>
              </a:rPr>
              <a:t>Sensitivity = </a:t>
            </a:r>
            <a:r>
              <a:rPr lang="en-US" sz="1200" dirty="0" err="1">
                <a:latin typeface="SAS Monospace" panose="020B0609020202020204" pitchFamily="49" charset="0"/>
              </a:rPr>
              <a:t>numpy.append</a:t>
            </a:r>
            <a:r>
              <a:rPr lang="en-US" sz="1200" dirty="0">
                <a:latin typeface="SAS Monospace" panose="020B0609020202020204" pitchFamily="49" charset="0"/>
              </a:rPr>
              <a:t>([0], </a:t>
            </a:r>
            <a:r>
              <a:rPr lang="en-US" sz="1200" dirty="0" err="1">
                <a:latin typeface="SAS Monospace" panose="020B0609020202020204" pitchFamily="49" charset="0"/>
              </a:rPr>
              <a:t>tpr</a:t>
            </a:r>
            <a:r>
              <a:rPr lang="en-US" sz="1200" dirty="0">
                <a:latin typeface="SAS Monospace" panose="020B0609020202020204" pitchFamily="49" charset="0"/>
              </a:rPr>
              <a:t>)</a:t>
            </a:r>
          </a:p>
          <a:p>
            <a:endParaRPr lang="en-US" sz="1200" dirty="0">
              <a:latin typeface="SAS Monospace" panose="020B0609020202020204" pitchFamily="49" charset="0"/>
            </a:endParaRPr>
          </a:p>
          <a:p>
            <a:r>
              <a:rPr lang="en-US" sz="1200" dirty="0" err="1">
                <a:latin typeface="SAS Monospace" panose="020B0609020202020204" pitchFamily="49" charset="0"/>
              </a:rPr>
              <a:t>OneMinusSpecificity</a:t>
            </a:r>
            <a:r>
              <a:rPr lang="en-US" sz="1200" dirty="0">
                <a:latin typeface="SAS Monospace" panose="020B0609020202020204" pitchFamily="49" charset="0"/>
              </a:rPr>
              <a:t> = </a:t>
            </a:r>
            <a:r>
              <a:rPr lang="en-US" sz="1200" dirty="0" err="1">
                <a:latin typeface="SAS Monospace" panose="020B0609020202020204" pitchFamily="49" charset="0"/>
              </a:rPr>
              <a:t>numpy.append</a:t>
            </a:r>
            <a:r>
              <a:rPr lang="en-US" sz="1200" dirty="0">
                <a:latin typeface="SAS Monospace" panose="020B0609020202020204" pitchFamily="49" charset="0"/>
              </a:rPr>
              <a:t>(</a:t>
            </a:r>
            <a:r>
              <a:rPr lang="en-US" sz="1200" dirty="0" err="1">
                <a:latin typeface="SAS Monospace" panose="020B0609020202020204" pitchFamily="49" charset="0"/>
              </a:rPr>
              <a:t>OneMinusSpecificity</a:t>
            </a:r>
            <a:r>
              <a:rPr lang="en-US" sz="1200" dirty="0">
                <a:latin typeface="SAS Monospace" panose="020B0609020202020204" pitchFamily="49" charset="0"/>
              </a:rPr>
              <a:t>, [1])</a:t>
            </a:r>
          </a:p>
          <a:p>
            <a:r>
              <a:rPr lang="en-US" sz="1200" dirty="0">
                <a:latin typeface="SAS Monospace" panose="020B0609020202020204" pitchFamily="49" charset="0"/>
              </a:rPr>
              <a:t>Sensitivity = </a:t>
            </a:r>
            <a:r>
              <a:rPr lang="en-US" sz="1200" dirty="0" err="1">
                <a:latin typeface="SAS Monospace" panose="020B0609020202020204" pitchFamily="49" charset="0"/>
              </a:rPr>
              <a:t>numpy.append</a:t>
            </a:r>
            <a:r>
              <a:rPr lang="en-US" sz="1200" dirty="0">
                <a:latin typeface="SAS Monospace" panose="020B0609020202020204" pitchFamily="49" charset="0"/>
              </a:rPr>
              <a:t>(Sensitivity, [1])</a:t>
            </a:r>
          </a:p>
          <a:p>
            <a:endParaRPr lang="en-US" sz="1200" dirty="0">
              <a:latin typeface="SAS Monospace" panose="020B0609020202020204" pitchFamily="49" charset="0"/>
            </a:endParaRPr>
          </a:p>
          <a:p>
            <a:r>
              <a:rPr lang="en-US" sz="1200" dirty="0">
                <a:latin typeface="SAS Monospace" panose="020B0609020202020204" pitchFamily="49" charset="0"/>
              </a:rPr>
              <a:t># Draw the ROC curve</a:t>
            </a:r>
          </a:p>
          <a:p>
            <a:r>
              <a:rPr lang="en-US" sz="1200" dirty="0" err="1">
                <a:latin typeface="SAS Monospace" panose="020B0609020202020204" pitchFamily="49" charset="0"/>
              </a:rPr>
              <a:t>plt.figure</a:t>
            </a:r>
            <a:r>
              <a:rPr lang="en-US" sz="1200" dirty="0">
                <a:latin typeface="SAS Monospace" panose="020B0609020202020204" pitchFamily="49" charset="0"/>
              </a:rPr>
              <a:t>(</a:t>
            </a:r>
            <a:r>
              <a:rPr lang="en-US" sz="1200" dirty="0" err="1">
                <a:latin typeface="SAS Monospace" panose="020B0609020202020204" pitchFamily="49" charset="0"/>
              </a:rPr>
              <a:t>figsize</a:t>
            </a:r>
            <a:r>
              <a:rPr lang="en-US" sz="1200" dirty="0">
                <a:latin typeface="SAS Monospace" panose="020B0609020202020204" pitchFamily="49" charset="0"/>
              </a:rPr>
              <a:t>=(6,6))</a:t>
            </a:r>
          </a:p>
          <a:p>
            <a:r>
              <a:rPr lang="en-US" sz="1200" dirty="0" err="1">
                <a:latin typeface="SAS Monospace" panose="020B0609020202020204" pitchFamily="49" charset="0"/>
              </a:rPr>
              <a:t>plt.plot</a:t>
            </a:r>
            <a:r>
              <a:rPr lang="en-US" sz="1200" dirty="0">
                <a:latin typeface="SAS Monospace" panose="020B0609020202020204" pitchFamily="49" charset="0"/>
              </a:rPr>
              <a:t>(</a:t>
            </a:r>
            <a:r>
              <a:rPr lang="en-US" sz="1200" dirty="0" err="1">
                <a:latin typeface="SAS Monospace" panose="020B0609020202020204" pitchFamily="49" charset="0"/>
              </a:rPr>
              <a:t>OneMinusSpecificity</a:t>
            </a:r>
            <a:r>
              <a:rPr lang="en-US" sz="1200" dirty="0">
                <a:latin typeface="SAS Monospace" panose="020B0609020202020204" pitchFamily="49" charset="0"/>
              </a:rPr>
              <a:t>, Sensitivity, marker = 'o',</a:t>
            </a:r>
          </a:p>
          <a:p>
            <a:r>
              <a:rPr lang="en-US" sz="1200" dirty="0">
                <a:latin typeface="SAS Monospace" panose="020B0609020202020204" pitchFamily="49" charset="0"/>
              </a:rPr>
              <a:t>         color = 'blue', </a:t>
            </a:r>
            <a:r>
              <a:rPr lang="en-US" sz="1200" dirty="0" err="1">
                <a:latin typeface="SAS Monospace" panose="020B0609020202020204" pitchFamily="49" charset="0"/>
              </a:rPr>
              <a:t>linestyle</a:t>
            </a:r>
            <a:r>
              <a:rPr lang="en-US" sz="1200" dirty="0">
                <a:latin typeface="SAS Monospace" panose="020B0609020202020204" pitchFamily="49" charset="0"/>
              </a:rPr>
              <a:t> = 'solid', linewidth = 2, </a:t>
            </a:r>
            <a:r>
              <a:rPr lang="en-US" sz="1200" dirty="0" err="1">
                <a:latin typeface="SAS Monospace" panose="020B0609020202020204" pitchFamily="49" charset="0"/>
              </a:rPr>
              <a:t>markersize</a:t>
            </a:r>
            <a:r>
              <a:rPr lang="en-US" sz="1200" dirty="0">
                <a:latin typeface="SAS Monospace" panose="020B0609020202020204" pitchFamily="49" charset="0"/>
              </a:rPr>
              <a:t> = 6)</a:t>
            </a:r>
          </a:p>
          <a:p>
            <a:r>
              <a:rPr lang="en-US" sz="1200" dirty="0" err="1">
                <a:latin typeface="SAS Monospace" panose="020B0609020202020204" pitchFamily="49" charset="0"/>
              </a:rPr>
              <a:t>plt.plot</a:t>
            </a:r>
            <a:r>
              <a:rPr lang="en-US" sz="1200" dirty="0">
                <a:latin typeface="SAS Monospace" panose="020B0609020202020204" pitchFamily="49" charset="0"/>
              </a:rPr>
              <a:t>([0, 1], [0, 1], color = 'red', </a:t>
            </a:r>
            <a:r>
              <a:rPr lang="en-US" sz="1200" dirty="0" err="1">
                <a:latin typeface="SAS Monospace" panose="020B0609020202020204" pitchFamily="49" charset="0"/>
              </a:rPr>
              <a:t>linestyle</a:t>
            </a:r>
            <a:r>
              <a:rPr lang="en-US" sz="1200" dirty="0">
                <a:latin typeface="SAS Monospace" panose="020B0609020202020204" pitchFamily="49" charset="0"/>
              </a:rPr>
              <a:t> = ':')</a:t>
            </a:r>
          </a:p>
          <a:p>
            <a:r>
              <a:rPr lang="en-US" sz="1200" dirty="0" err="1">
                <a:latin typeface="SAS Monospace" panose="020B0609020202020204" pitchFamily="49" charset="0"/>
              </a:rPr>
              <a:t>plt.grid</a:t>
            </a:r>
            <a:r>
              <a:rPr lang="en-US" sz="1200" dirty="0">
                <a:latin typeface="SAS Monospace" panose="020B0609020202020204" pitchFamily="49" charset="0"/>
              </a:rPr>
              <a:t>(True)</a:t>
            </a:r>
          </a:p>
          <a:p>
            <a:r>
              <a:rPr lang="en-US" sz="1200" dirty="0" err="1">
                <a:latin typeface="SAS Monospace" panose="020B0609020202020204" pitchFamily="49" charset="0"/>
              </a:rPr>
              <a:t>plt.xlabel</a:t>
            </a:r>
            <a:r>
              <a:rPr lang="en-US" sz="1200" dirty="0">
                <a:latin typeface="SAS Monospace" panose="020B0609020202020204" pitchFamily="49" charset="0"/>
              </a:rPr>
              <a:t>("1 - Specificity (False Positive Rate)")</a:t>
            </a:r>
          </a:p>
          <a:p>
            <a:r>
              <a:rPr lang="en-US" sz="1200" dirty="0" err="1">
                <a:latin typeface="SAS Monospace" panose="020B0609020202020204" pitchFamily="49" charset="0"/>
              </a:rPr>
              <a:t>plt.ylabel</a:t>
            </a:r>
            <a:r>
              <a:rPr lang="en-US" sz="1200" dirty="0">
                <a:latin typeface="SAS Monospace" panose="020B0609020202020204" pitchFamily="49" charset="0"/>
              </a:rPr>
              <a:t>("Sensitivity (True Positive Rate)")</a:t>
            </a:r>
          </a:p>
          <a:p>
            <a:r>
              <a:rPr lang="en-US" sz="1200" dirty="0" err="1">
                <a:latin typeface="SAS Monospace" panose="020B0609020202020204" pitchFamily="49" charset="0"/>
              </a:rPr>
              <a:t>plt.axis</a:t>
            </a:r>
            <a:r>
              <a:rPr lang="en-US" sz="1200" dirty="0">
                <a:latin typeface="SAS Monospace" panose="020B0609020202020204" pitchFamily="49" charset="0"/>
              </a:rPr>
              <a:t>("equal")</a:t>
            </a:r>
          </a:p>
          <a:p>
            <a:r>
              <a:rPr lang="en-US" sz="1200" dirty="0" err="1">
                <a:latin typeface="SAS Monospace" panose="020B0609020202020204" pitchFamily="49" charset="0"/>
              </a:rPr>
              <a:t>plt.show</a:t>
            </a:r>
            <a:r>
              <a:rPr lang="en-US" sz="1200" dirty="0">
                <a:latin typeface="SAS Monospace" panose="020B0609020202020204" pitchFamily="49" charset="0"/>
              </a:rPr>
              <a:t>()</a:t>
            </a:r>
          </a:p>
        </p:txBody>
      </p:sp>
      <p:sp>
        <p:nvSpPr>
          <p:cNvPr id="4" name="Footer Placeholder 3">
            <a:extLst>
              <a:ext uri="{FF2B5EF4-FFF2-40B4-BE49-F238E27FC236}">
                <a16:creationId xmlns:a16="http://schemas.microsoft.com/office/drawing/2014/main" id="{07C18065-BDBE-4F38-B38C-7D2E00AA6B5D}"/>
              </a:ext>
            </a:extLst>
          </p:cNvPr>
          <p:cNvSpPr>
            <a:spLocks noGrp="1"/>
          </p:cNvSpPr>
          <p:nvPr>
            <p:ph type="ftr" sz="quarter" idx="11"/>
          </p:nvPr>
        </p:nvSpPr>
        <p:spPr/>
        <p:txBody>
          <a:bodyPr/>
          <a:lstStyle/>
          <a:p>
            <a:r>
              <a:rPr lang="en-US"/>
              <a:t>Copyright © 2021 by Ming-Long Lam, Ph.D.</a:t>
            </a:r>
            <a:endParaRPr lang="en-US" dirty="0"/>
          </a:p>
        </p:txBody>
      </p:sp>
      <p:pic>
        <p:nvPicPr>
          <p:cNvPr id="6" name="Picture 5">
            <a:extLst>
              <a:ext uri="{FF2B5EF4-FFF2-40B4-BE49-F238E27FC236}">
                <a16:creationId xmlns:a16="http://schemas.microsoft.com/office/drawing/2014/main" id="{52BB0B44-13F5-4F7B-A3FE-78501DB0C5C3}"/>
              </a:ext>
            </a:extLst>
          </p:cNvPr>
          <p:cNvPicPr>
            <a:picLocks noChangeAspect="1"/>
          </p:cNvPicPr>
          <p:nvPr/>
        </p:nvPicPr>
        <p:blipFill>
          <a:blip r:embed="rId3"/>
          <a:stretch>
            <a:fillRect/>
          </a:stretch>
        </p:blipFill>
        <p:spPr>
          <a:xfrm>
            <a:off x="7162846" y="1446922"/>
            <a:ext cx="4901587" cy="4711111"/>
          </a:xfrm>
          <a:prstGeom prst="rect">
            <a:avLst/>
          </a:prstGeom>
        </p:spPr>
      </p:pic>
    </p:spTree>
    <p:extLst>
      <p:ext uri="{BB962C8B-B14F-4D97-AF65-F5344CB8AC3E}">
        <p14:creationId xmlns:p14="http://schemas.microsoft.com/office/powerpoint/2010/main" val="2532033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Interpretations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sp>
        <p:nvSpPr>
          <p:cNvPr id="10" name="Content Placeholder 2"/>
          <p:cNvSpPr>
            <a:spLocks noGrp="1"/>
          </p:cNvSpPr>
          <p:nvPr>
            <p:ph idx="1"/>
          </p:nvPr>
        </p:nvSpPr>
        <p:spPr>
          <a:xfrm>
            <a:off x="838199" y="1825625"/>
            <a:ext cx="5534026" cy="4351338"/>
          </a:xfrm>
        </p:spPr>
        <p:txBody>
          <a:bodyPr>
            <a:normAutofit/>
          </a:bodyPr>
          <a:lstStyle/>
          <a:p>
            <a:pPr marL="0" indent="0">
              <a:buNone/>
            </a:pPr>
            <a:r>
              <a:rPr lang="en-US" dirty="0"/>
              <a:t>If I can tolerate a particular percent of False Positive, then what percent of True Positive I will get?</a:t>
            </a:r>
          </a:p>
          <a:p>
            <a:pPr>
              <a:lnSpc>
                <a:spcPct val="120000"/>
              </a:lnSpc>
            </a:pPr>
            <a:r>
              <a:rPr lang="en-US" sz="2400" dirty="0"/>
              <a:t>If I can tolerate up to 10% of False Positive, then I can get up to 33% of True Positive (Sensitivity)</a:t>
            </a:r>
          </a:p>
          <a:p>
            <a:pPr>
              <a:lnSpc>
                <a:spcPct val="120000"/>
              </a:lnSpc>
            </a:pPr>
            <a:r>
              <a:rPr lang="en-US" sz="2400" dirty="0"/>
              <a:t>If I can tolerate up to 20% of False Positive, then I can get up to 50% of True Positive</a:t>
            </a:r>
          </a:p>
        </p:txBody>
      </p:sp>
      <p:pic>
        <p:nvPicPr>
          <p:cNvPr id="3" name="Picture 2">
            <a:extLst>
              <a:ext uri="{FF2B5EF4-FFF2-40B4-BE49-F238E27FC236}">
                <a16:creationId xmlns:a16="http://schemas.microsoft.com/office/drawing/2014/main" id="{8A8FCEAB-9346-48A6-B896-A5EC1A0AF236}"/>
              </a:ext>
            </a:extLst>
          </p:cNvPr>
          <p:cNvPicPr>
            <a:picLocks noChangeAspect="1"/>
          </p:cNvPicPr>
          <p:nvPr/>
        </p:nvPicPr>
        <p:blipFill>
          <a:blip r:embed="rId3"/>
          <a:stretch>
            <a:fillRect/>
          </a:stretch>
        </p:blipFill>
        <p:spPr>
          <a:xfrm>
            <a:off x="7035250" y="1413378"/>
            <a:ext cx="4827100" cy="4763585"/>
          </a:xfrm>
          <a:prstGeom prst="rect">
            <a:avLst/>
          </a:prstGeom>
        </p:spPr>
      </p:pic>
      <p:cxnSp>
        <p:nvCxnSpPr>
          <p:cNvPr id="6" name="Straight Arrow Connector 5">
            <a:extLst>
              <a:ext uri="{FF2B5EF4-FFF2-40B4-BE49-F238E27FC236}">
                <a16:creationId xmlns:a16="http://schemas.microsoft.com/office/drawing/2014/main" id="{16BF8E5D-E292-4B37-A8AE-49BF46A0F82E}"/>
              </a:ext>
            </a:extLst>
          </p:cNvPr>
          <p:cNvCxnSpPr/>
          <p:nvPr/>
        </p:nvCxnSpPr>
        <p:spPr>
          <a:xfrm flipV="1">
            <a:off x="8126963" y="4226767"/>
            <a:ext cx="0" cy="1455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5FCE5A2-F62C-463E-AC8C-0D244821AD30}"/>
              </a:ext>
            </a:extLst>
          </p:cNvPr>
          <p:cNvCxnSpPr>
            <a:cxnSpLocks/>
          </p:cNvCxnSpPr>
          <p:nvPr/>
        </p:nvCxnSpPr>
        <p:spPr>
          <a:xfrm flipV="1">
            <a:off x="8559282" y="3601616"/>
            <a:ext cx="0" cy="20807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03648B3-DE61-421F-A460-CB5FFB5CE93F}"/>
              </a:ext>
            </a:extLst>
          </p:cNvPr>
          <p:cNvCxnSpPr/>
          <p:nvPr/>
        </p:nvCxnSpPr>
        <p:spPr>
          <a:xfrm flipH="1">
            <a:off x="7567127" y="4226767"/>
            <a:ext cx="559836" cy="0"/>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94AB54-2FDF-4771-98AF-524CDB461B8D}"/>
              </a:ext>
            </a:extLst>
          </p:cNvPr>
          <p:cNvCxnSpPr>
            <a:cxnSpLocks/>
          </p:cNvCxnSpPr>
          <p:nvPr/>
        </p:nvCxnSpPr>
        <p:spPr>
          <a:xfrm flipH="1">
            <a:off x="7567127" y="3601616"/>
            <a:ext cx="908179" cy="0"/>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EEC0964-AC55-448E-AC9B-CE62715D7AD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26003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Metrics for Interval Target</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2FBA5DC-1D5A-4CB0-8ACB-EFA7B53FECA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52FBA5DC-1D5A-4CB0-8ACB-EFA7B53FECA8}"/>
                  </a:ext>
                </a:extLst>
              </p:cNvPr>
              <p:cNvGraphicFramePr>
                <a:graphicFrameLocks noGrp="1"/>
              </p:cNvGraphicFramePr>
              <p:nvPr>
                <p:ph idx="1"/>
                <p:extLst>
                  <p:ext uri="{D42A27DB-BD31-4B8C-83A1-F6EECF244321}">
                    <p14:modId xmlns:p14="http://schemas.microsoft.com/office/powerpoint/2010/main" val="20520027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sp>
        <p:nvSpPr>
          <p:cNvPr id="3" name="Footer Placeholder 2">
            <a:extLst>
              <a:ext uri="{FF2B5EF4-FFF2-40B4-BE49-F238E27FC236}">
                <a16:creationId xmlns:a16="http://schemas.microsoft.com/office/drawing/2014/main" id="{80724537-5FD2-43B4-86DA-EF0300F026C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8852836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Interpretations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sp>
        <p:nvSpPr>
          <p:cNvPr id="10" name="Content Placeholder 2"/>
          <p:cNvSpPr>
            <a:spLocks noGrp="1"/>
          </p:cNvSpPr>
          <p:nvPr>
            <p:ph idx="1"/>
          </p:nvPr>
        </p:nvSpPr>
        <p:spPr>
          <a:xfrm>
            <a:off x="838199" y="1825625"/>
            <a:ext cx="5534026" cy="4351338"/>
          </a:xfrm>
        </p:spPr>
        <p:txBody>
          <a:bodyPr>
            <a:normAutofit/>
          </a:bodyPr>
          <a:lstStyle/>
          <a:p>
            <a:pPr marL="0" indent="0">
              <a:buNone/>
            </a:pPr>
            <a:r>
              <a:rPr lang="en-US" dirty="0"/>
              <a:t>If I want a certain percent of True Positive, then what percent of False Positive do I need to tolerate?</a:t>
            </a:r>
          </a:p>
          <a:p>
            <a:pPr>
              <a:lnSpc>
                <a:spcPct val="120000"/>
              </a:lnSpc>
            </a:pPr>
            <a:r>
              <a:rPr lang="en-US" sz="2400" dirty="0"/>
              <a:t>If I want at least 80% of True Positive, then I need to tolerate at least 40% of False Positive (1 – Specificity)</a:t>
            </a:r>
          </a:p>
          <a:p>
            <a:pPr>
              <a:lnSpc>
                <a:spcPct val="120000"/>
              </a:lnSpc>
            </a:pPr>
            <a:r>
              <a:rPr lang="en-US" sz="2400" dirty="0"/>
              <a:t>If I want at least 40% of True Positive, then I need to tolerate at least 20% of False Positive</a:t>
            </a:r>
          </a:p>
        </p:txBody>
      </p:sp>
      <p:pic>
        <p:nvPicPr>
          <p:cNvPr id="3" name="Picture 2">
            <a:extLst>
              <a:ext uri="{FF2B5EF4-FFF2-40B4-BE49-F238E27FC236}">
                <a16:creationId xmlns:a16="http://schemas.microsoft.com/office/drawing/2014/main" id="{8A8FCEAB-9346-48A6-B896-A5EC1A0AF236}"/>
              </a:ext>
            </a:extLst>
          </p:cNvPr>
          <p:cNvPicPr>
            <a:picLocks noChangeAspect="1"/>
          </p:cNvPicPr>
          <p:nvPr/>
        </p:nvPicPr>
        <p:blipFill>
          <a:blip r:embed="rId3"/>
          <a:stretch>
            <a:fillRect/>
          </a:stretch>
        </p:blipFill>
        <p:spPr>
          <a:xfrm>
            <a:off x="7035250" y="1413378"/>
            <a:ext cx="4827100" cy="4763585"/>
          </a:xfrm>
          <a:prstGeom prst="rect">
            <a:avLst/>
          </a:prstGeom>
        </p:spPr>
      </p:pic>
      <p:cxnSp>
        <p:nvCxnSpPr>
          <p:cNvPr id="12" name="Straight Arrow Connector 11">
            <a:extLst>
              <a:ext uri="{FF2B5EF4-FFF2-40B4-BE49-F238E27FC236}">
                <a16:creationId xmlns:a16="http://schemas.microsoft.com/office/drawing/2014/main" id="{5EC669F8-4633-454F-95EE-6E1EAC902DF0}"/>
              </a:ext>
            </a:extLst>
          </p:cNvPr>
          <p:cNvCxnSpPr/>
          <p:nvPr/>
        </p:nvCxnSpPr>
        <p:spPr>
          <a:xfrm>
            <a:off x="7595118" y="2491273"/>
            <a:ext cx="168884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C3BAD92-661E-46D8-AC9A-FFE4741AA4B6}"/>
              </a:ext>
            </a:extLst>
          </p:cNvPr>
          <p:cNvCxnSpPr>
            <a:cxnSpLocks/>
          </p:cNvCxnSpPr>
          <p:nvPr/>
        </p:nvCxnSpPr>
        <p:spPr>
          <a:xfrm>
            <a:off x="7595118" y="3996612"/>
            <a:ext cx="93306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6AA5F2-DC48-43FE-B77D-8829CCE261F8}"/>
              </a:ext>
            </a:extLst>
          </p:cNvPr>
          <p:cNvCxnSpPr/>
          <p:nvPr/>
        </p:nvCxnSpPr>
        <p:spPr>
          <a:xfrm>
            <a:off x="9283959" y="2481943"/>
            <a:ext cx="0" cy="320973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CACD301-A05D-4B8E-90E7-9992E8818FEA}"/>
              </a:ext>
            </a:extLst>
          </p:cNvPr>
          <p:cNvCxnSpPr>
            <a:cxnSpLocks/>
          </p:cNvCxnSpPr>
          <p:nvPr/>
        </p:nvCxnSpPr>
        <p:spPr>
          <a:xfrm>
            <a:off x="8528180" y="3996612"/>
            <a:ext cx="0" cy="170439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84A5D0C-3350-41F0-9C95-A2E1E2F19587}"/>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309714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Kolmogorov-Smirnov Chart</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graphicFrame>
        <p:nvGraphicFramePr>
          <p:cNvPr id="9" name="Content Placeholder 8">
            <a:extLst>
              <a:ext uri="{FF2B5EF4-FFF2-40B4-BE49-F238E27FC236}">
                <a16:creationId xmlns:a16="http://schemas.microsoft.com/office/drawing/2014/main" id="{32BBCE28-4B59-49F1-900B-039F41B1B229}"/>
              </a:ext>
            </a:extLst>
          </p:cNvPr>
          <p:cNvGraphicFramePr>
            <a:graphicFrameLocks noGrp="1"/>
          </p:cNvGraphicFramePr>
          <p:nvPr>
            <p:ph idx="1"/>
          </p:nvPr>
        </p:nvGraphicFramePr>
        <p:xfrm>
          <a:off x="838200" y="1343608"/>
          <a:ext cx="10515600" cy="4833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FDE9B19-B996-4478-8EC8-B6C30232FFF7}"/>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720265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Kolmogorov-Smirnov Chart</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3" name="Content Placeholder 2">
            <a:extLst>
              <a:ext uri="{FF2B5EF4-FFF2-40B4-BE49-F238E27FC236}">
                <a16:creationId xmlns:a16="http://schemas.microsoft.com/office/drawing/2014/main" id="{395F9653-2378-4612-A6F0-D2D5ACABADCA}"/>
              </a:ext>
            </a:extLst>
          </p:cNvPr>
          <p:cNvSpPr>
            <a:spLocks noGrp="1"/>
          </p:cNvSpPr>
          <p:nvPr>
            <p:ph idx="1"/>
          </p:nvPr>
        </p:nvSpPr>
        <p:spPr/>
        <p:txBody>
          <a:bodyPr/>
          <a:lstStyle/>
          <a:p>
            <a:r>
              <a:rPr lang="en-US" dirty="0"/>
              <a:t>True Positive Rate is the Sensitivity</a:t>
            </a:r>
          </a:p>
          <a:p>
            <a:r>
              <a:rPr lang="en-US" dirty="0"/>
              <a:t>False Positive Rate is the 1 - Specificity</a:t>
            </a:r>
          </a:p>
        </p:txBody>
      </p:sp>
      <p:graphicFrame>
        <p:nvGraphicFramePr>
          <p:cNvPr id="10" name="Table 9">
            <a:extLst>
              <a:ext uri="{FF2B5EF4-FFF2-40B4-BE49-F238E27FC236}">
                <a16:creationId xmlns:a16="http://schemas.microsoft.com/office/drawing/2014/main" id="{FAD295EE-F414-457C-AF2B-97D3A0C60312}"/>
              </a:ext>
            </a:extLst>
          </p:cNvPr>
          <p:cNvGraphicFramePr>
            <a:graphicFrameLocks noGrp="1"/>
          </p:cNvGraphicFramePr>
          <p:nvPr/>
        </p:nvGraphicFramePr>
        <p:xfrm>
          <a:off x="914401" y="3505993"/>
          <a:ext cx="10308772" cy="2219892"/>
        </p:xfrm>
        <a:graphic>
          <a:graphicData uri="http://schemas.openxmlformats.org/drawingml/2006/table">
            <a:tbl>
              <a:tblPr firstRow="1" firstCol="1" bandRow="1">
                <a:tableStyleId>{5C22544A-7EE6-4342-B048-85BDC9FD1C3A}</a:tableStyleId>
              </a:tblPr>
              <a:tblGrid>
                <a:gridCol w="1418772">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11250">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gridCol w="1111250">
                  <a:extLst>
                    <a:ext uri="{9D8B030D-6E8A-4147-A177-3AD203B41FA5}">
                      <a16:colId xmlns:a16="http://schemas.microsoft.com/office/drawing/2014/main" val="20007"/>
                    </a:ext>
                  </a:extLst>
                </a:gridCol>
                <a:gridCol w="1111250">
                  <a:extLst>
                    <a:ext uri="{9D8B030D-6E8A-4147-A177-3AD203B41FA5}">
                      <a16:colId xmlns:a16="http://schemas.microsoft.com/office/drawing/2014/main" val="20008"/>
                    </a:ext>
                  </a:extLst>
                </a:gridCol>
              </a:tblGrid>
              <a:tr h="369982">
                <a:tc>
                  <a:txBody>
                    <a:bodyPr/>
                    <a:lstStyle/>
                    <a:p>
                      <a:pPr algn="l" fontAlgn="b"/>
                      <a:r>
                        <a:rPr lang="en-US" sz="1600" u="none" strike="noStrike" dirty="0">
                          <a:effectLst/>
                        </a:rPr>
                        <a:t>Threshold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69982">
                <a:tc>
                  <a:txBody>
                    <a:bodyPr/>
                    <a:lstStyle/>
                    <a:p>
                      <a:pPr algn="l" fontAlgn="b"/>
                      <a:r>
                        <a:rPr lang="en-US" sz="1600" u="none" strike="noStrike" dirty="0">
                          <a:effectLst/>
                        </a:rPr>
                        <a:t># TP</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69982">
                <a:tc>
                  <a:txBody>
                    <a:bodyPr/>
                    <a:lstStyle/>
                    <a:p>
                      <a:pPr algn="l" fontAlgn="b"/>
                      <a:r>
                        <a:rPr lang="en-US" sz="1600" u="none" strike="noStrike">
                          <a:effectLst/>
                        </a:rPr>
                        <a:t># TN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69982">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69982">
                <a:tc>
                  <a:txBody>
                    <a:bodyPr/>
                    <a:lstStyle/>
                    <a:p>
                      <a:pPr algn="l" fontAlgn="b"/>
                      <a:r>
                        <a:rPr lang="en-US" sz="1600" u="none" strike="noStrike">
                          <a:effectLst/>
                        </a:rPr>
                        <a:t>Sensitivity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0.67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0.50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0.17</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69982">
                <a:tc>
                  <a:txBody>
                    <a:bodyPr/>
                    <a:lstStyle/>
                    <a:p>
                      <a:pPr algn="l" fontAlgn="b"/>
                      <a:r>
                        <a:rPr lang="en-US" sz="1600" u="none" strike="noStrike">
                          <a:effectLst/>
                        </a:rPr>
                        <a:t>1 – Specificity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sp>
        <p:nvSpPr>
          <p:cNvPr id="4" name="Footer Placeholder 3">
            <a:extLst>
              <a:ext uri="{FF2B5EF4-FFF2-40B4-BE49-F238E27FC236}">
                <a16:creationId xmlns:a16="http://schemas.microsoft.com/office/drawing/2014/main" id="{10D9743C-3C78-4793-88B9-5FD1B0FA48B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589257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Kolmogorov-Smirnov Chart</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sp>
        <p:nvSpPr>
          <p:cNvPr id="3" name="Content Placeholder 2">
            <a:extLst>
              <a:ext uri="{FF2B5EF4-FFF2-40B4-BE49-F238E27FC236}">
                <a16:creationId xmlns:a16="http://schemas.microsoft.com/office/drawing/2014/main" id="{395F9653-2378-4612-A6F0-D2D5ACABADCA}"/>
              </a:ext>
            </a:extLst>
          </p:cNvPr>
          <p:cNvSpPr>
            <a:spLocks noGrp="1"/>
          </p:cNvSpPr>
          <p:nvPr>
            <p:ph idx="1"/>
          </p:nvPr>
        </p:nvSpPr>
        <p:spPr>
          <a:xfrm>
            <a:off x="838199" y="1825625"/>
            <a:ext cx="5515947" cy="4351338"/>
          </a:xfrm>
          <a:solidFill>
            <a:schemeClr val="accent2">
              <a:lumMod val="20000"/>
              <a:lumOff val="80000"/>
            </a:schemeClr>
          </a:solidFill>
        </p:spPr>
        <p:txBody>
          <a:bodyPr>
            <a:normAutofit/>
          </a:bodyPr>
          <a:lstStyle/>
          <a:p>
            <a:pPr marL="0" indent="0">
              <a:lnSpc>
                <a:spcPct val="150000"/>
              </a:lnSpc>
              <a:spcBef>
                <a:spcPts val="0"/>
              </a:spcBef>
              <a:buNone/>
            </a:pPr>
            <a:r>
              <a:rPr lang="en-US" sz="1200" b="1" dirty="0">
                <a:latin typeface="Courier New" panose="02070309020205020404" pitchFamily="49" charset="0"/>
                <a:cs typeface="Courier New" panose="02070309020205020404" pitchFamily="49" charset="0"/>
              </a:rPr>
              <a:t># Draw the Kolmogorov Smirnov curve</a:t>
            </a:r>
          </a:p>
          <a:p>
            <a:pPr marL="0" indent="0">
              <a:lnSpc>
                <a:spcPct val="150000"/>
              </a:lnSpc>
              <a:spcBef>
                <a:spcPts val="0"/>
              </a:spcBef>
              <a:buNone/>
            </a:pPr>
            <a:r>
              <a:rPr lang="en-US" sz="1200" b="1" dirty="0">
                <a:latin typeface="Courier New" panose="02070309020205020404" pitchFamily="49" charset="0"/>
                <a:cs typeface="Courier New" panose="02070309020205020404" pitchFamily="49" charset="0"/>
              </a:rPr>
              <a:t>cutoff = </a:t>
            </a:r>
            <a:r>
              <a:rPr lang="en-US" sz="1200" b="1" dirty="0" err="1">
                <a:latin typeface="Courier New" panose="02070309020205020404" pitchFamily="49" charset="0"/>
                <a:cs typeface="Courier New" panose="02070309020205020404" pitchFamily="49" charset="0"/>
              </a:rPr>
              <a:t>numpy.where</a:t>
            </a:r>
            <a:r>
              <a:rPr lang="en-US" sz="1200" b="1" dirty="0">
                <a:latin typeface="Courier New" panose="02070309020205020404" pitchFamily="49" charset="0"/>
                <a:cs typeface="Courier New" panose="02070309020205020404" pitchFamily="49" charset="0"/>
              </a:rPr>
              <a:t>(thresholds &gt; 1.0, </a:t>
            </a:r>
            <a:r>
              <a:rPr lang="en-US" sz="1200" b="1" dirty="0" err="1">
                <a:latin typeface="Courier New" panose="02070309020205020404" pitchFamily="49" charset="0"/>
                <a:cs typeface="Courier New" panose="02070309020205020404" pitchFamily="49" charset="0"/>
              </a:rPr>
              <a:t>numpy.nan</a:t>
            </a:r>
            <a:r>
              <a:rPr lang="en-US" sz="1200" b="1" dirty="0">
                <a:latin typeface="Courier New" panose="02070309020205020404" pitchFamily="49" charset="0"/>
                <a:cs typeface="Courier New" panose="02070309020205020404" pitchFamily="49" charset="0"/>
              </a:rPr>
              <a:t>, </a:t>
            </a:r>
          </a:p>
          <a:p>
            <a:pPr marL="0" indent="0">
              <a:lnSpc>
                <a:spcPct val="150000"/>
              </a:lnSpc>
              <a:spcBef>
                <a:spcPts val="0"/>
              </a:spcBef>
              <a:buNone/>
            </a:pPr>
            <a:r>
              <a:rPr lang="en-US" sz="1200" b="1" dirty="0">
                <a:latin typeface="Courier New" panose="02070309020205020404" pitchFamily="49" charset="0"/>
                <a:cs typeface="Courier New" panose="02070309020205020404" pitchFamily="49" charset="0"/>
              </a:rPr>
              <a:t>                     thresholds)</a:t>
            </a:r>
          </a:p>
          <a:p>
            <a:pPr marL="0" indent="0">
              <a:lnSpc>
                <a:spcPct val="150000"/>
              </a:lnSpc>
              <a:spcBef>
                <a:spcPts val="0"/>
              </a:spcBef>
              <a:buNone/>
            </a:pPr>
            <a:r>
              <a:rPr lang="en-US" sz="1200" b="1" dirty="0" err="1">
                <a:latin typeface="Courier New" panose="02070309020205020404" pitchFamily="49" charset="0"/>
                <a:cs typeface="Courier New" panose="02070309020205020404" pitchFamily="49" charset="0"/>
              </a:rPr>
              <a:t>plt.plot</a:t>
            </a:r>
            <a:r>
              <a:rPr lang="en-US" sz="1200" b="1" dirty="0">
                <a:latin typeface="Courier New" panose="02070309020205020404" pitchFamily="49" charset="0"/>
                <a:cs typeface="Courier New" panose="02070309020205020404" pitchFamily="49" charset="0"/>
              </a:rPr>
              <a:t>(cutoff, </a:t>
            </a:r>
            <a:r>
              <a:rPr lang="en-US" sz="1200" b="1" dirty="0" err="1">
                <a:latin typeface="Courier New" panose="02070309020205020404" pitchFamily="49" charset="0"/>
                <a:cs typeface="Courier New" panose="02070309020205020404" pitchFamily="49" charset="0"/>
              </a:rPr>
              <a:t>tpr</a:t>
            </a:r>
            <a:r>
              <a:rPr lang="en-US" sz="1200" b="1" dirty="0">
                <a:latin typeface="Courier New" panose="02070309020205020404" pitchFamily="49" charset="0"/>
                <a:cs typeface="Courier New" panose="02070309020205020404" pitchFamily="49" charset="0"/>
              </a:rPr>
              <a:t>, marker = 'o’,</a:t>
            </a:r>
          </a:p>
          <a:p>
            <a:pPr marL="0" indent="0">
              <a:lnSpc>
                <a:spcPct val="150000"/>
              </a:lnSpc>
              <a:spcBef>
                <a:spcPts val="0"/>
              </a:spcBef>
              <a:buNone/>
            </a:pPr>
            <a:r>
              <a:rPr lang="en-US" sz="1200" b="1" dirty="0">
                <a:latin typeface="Courier New" panose="02070309020205020404" pitchFamily="49" charset="0"/>
                <a:cs typeface="Courier New" panose="02070309020205020404" pitchFamily="49" charset="0"/>
              </a:rPr>
              <a:t>         label = 'True Positive’,</a:t>
            </a:r>
          </a:p>
          <a:p>
            <a:pPr marL="0" indent="0">
              <a:lnSpc>
                <a:spcPct val="150000"/>
              </a:lnSpc>
              <a:spcBef>
                <a:spcPts val="0"/>
              </a:spcBef>
              <a:buNone/>
            </a:pPr>
            <a:r>
              <a:rPr lang="en-US" sz="1200" b="1" dirty="0">
                <a:latin typeface="Courier New" panose="02070309020205020404" pitchFamily="49" charset="0"/>
                <a:cs typeface="Courier New" panose="02070309020205020404" pitchFamily="49" charset="0"/>
              </a:rPr>
              <a:t>         color = 'blue', </a:t>
            </a:r>
            <a:r>
              <a:rPr lang="en-US" sz="1200" b="1" dirty="0" err="1">
                <a:latin typeface="Courier New" panose="02070309020205020404" pitchFamily="49" charset="0"/>
                <a:cs typeface="Courier New" panose="02070309020205020404" pitchFamily="49" charset="0"/>
              </a:rPr>
              <a:t>linestyle</a:t>
            </a:r>
            <a:r>
              <a:rPr lang="en-US" sz="1200" b="1" dirty="0">
                <a:latin typeface="Courier New" panose="02070309020205020404" pitchFamily="49" charset="0"/>
                <a:cs typeface="Courier New" panose="02070309020205020404" pitchFamily="49" charset="0"/>
              </a:rPr>
              <a:t> = 'solid')</a:t>
            </a:r>
          </a:p>
          <a:p>
            <a:pPr marL="0" indent="0">
              <a:lnSpc>
                <a:spcPct val="150000"/>
              </a:lnSpc>
              <a:spcBef>
                <a:spcPts val="0"/>
              </a:spcBef>
              <a:buNone/>
            </a:pPr>
            <a:r>
              <a:rPr lang="en-US" sz="1200" b="1" dirty="0" err="1">
                <a:latin typeface="Courier New" panose="02070309020205020404" pitchFamily="49" charset="0"/>
                <a:cs typeface="Courier New" panose="02070309020205020404" pitchFamily="49" charset="0"/>
              </a:rPr>
              <a:t>plt.plot</a:t>
            </a:r>
            <a:r>
              <a:rPr lang="en-US" sz="1200" b="1" dirty="0">
                <a:latin typeface="Courier New" panose="02070309020205020404" pitchFamily="49" charset="0"/>
                <a:cs typeface="Courier New" panose="02070309020205020404" pitchFamily="49" charset="0"/>
              </a:rPr>
              <a:t>(cutoff, </a:t>
            </a:r>
            <a:r>
              <a:rPr lang="en-US" sz="1200" b="1" dirty="0" err="1">
                <a:latin typeface="Courier New" panose="02070309020205020404" pitchFamily="49" charset="0"/>
                <a:cs typeface="Courier New" panose="02070309020205020404" pitchFamily="49" charset="0"/>
              </a:rPr>
              <a:t>fpr</a:t>
            </a:r>
            <a:r>
              <a:rPr lang="en-US" sz="1200" b="1" dirty="0">
                <a:latin typeface="Courier New" panose="02070309020205020404" pitchFamily="49" charset="0"/>
                <a:cs typeface="Courier New" panose="02070309020205020404" pitchFamily="49" charset="0"/>
              </a:rPr>
              <a:t>, marker = 'o’,</a:t>
            </a:r>
          </a:p>
          <a:p>
            <a:pPr marL="0" indent="0">
              <a:lnSpc>
                <a:spcPct val="150000"/>
              </a:lnSpc>
              <a:spcBef>
                <a:spcPts val="0"/>
              </a:spcBef>
              <a:buNone/>
            </a:pPr>
            <a:r>
              <a:rPr lang="en-US" sz="1200" b="1" dirty="0">
                <a:latin typeface="Courier New" panose="02070309020205020404" pitchFamily="49" charset="0"/>
                <a:cs typeface="Courier New" panose="02070309020205020404" pitchFamily="49" charset="0"/>
              </a:rPr>
              <a:t>         label = 'False Positive',</a:t>
            </a:r>
          </a:p>
          <a:p>
            <a:pPr marL="0" indent="0">
              <a:lnSpc>
                <a:spcPct val="150000"/>
              </a:lnSpc>
              <a:spcBef>
                <a:spcPts val="0"/>
              </a:spcBef>
              <a:buNone/>
            </a:pPr>
            <a:r>
              <a:rPr lang="en-US" sz="1200" b="1" dirty="0">
                <a:latin typeface="Courier New" panose="02070309020205020404" pitchFamily="49" charset="0"/>
                <a:cs typeface="Courier New" panose="02070309020205020404" pitchFamily="49" charset="0"/>
              </a:rPr>
              <a:t>         color = 'red', </a:t>
            </a:r>
            <a:r>
              <a:rPr lang="en-US" sz="1200" b="1" dirty="0" err="1">
                <a:latin typeface="Courier New" panose="02070309020205020404" pitchFamily="49" charset="0"/>
                <a:cs typeface="Courier New" panose="02070309020205020404" pitchFamily="49" charset="0"/>
              </a:rPr>
              <a:t>linestyle</a:t>
            </a:r>
            <a:r>
              <a:rPr lang="en-US" sz="1200" b="1" dirty="0">
                <a:latin typeface="Courier New" panose="02070309020205020404" pitchFamily="49" charset="0"/>
                <a:cs typeface="Courier New" panose="02070309020205020404" pitchFamily="49" charset="0"/>
              </a:rPr>
              <a:t> = 'solid')</a:t>
            </a:r>
          </a:p>
          <a:p>
            <a:pPr marL="0" indent="0">
              <a:lnSpc>
                <a:spcPct val="150000"/>
              </a:lnSpc>
              <a:spcBef>
                <a:spcPts val="0"/>
              </a:spcBef>
              <a:buNone/>
            </a:pPr>
            <a:r>
              <a:rPr lang="en-US" sz="1200" b="1" dirty="0" err="1">
                <a:latin typeface="Courier New" panose="02070309020205020404" pitchFamily="49" charset="0"/>
                <a:cs typeface="Courier New" panose="02070309020205020404" pitchFamily="49" charset="0"/>
              </a:rPr>
              <a:t>plt.grid</a:t>
            </a:r>
            <a:r>
              <a:rPr lang="en-US" sz="1200" b="1" dirty="0">
                <a:latin typeface="Courier New" panose="02070309020205020404" pitchFamily="49" charset="0"/>
                <a:cs typeface="Courier New" panose="02070309020205020404" pitchFamily="49" charset="0"/>
              </a:rPr>
              <a:t>(True)</a:t>
            </a:r>
          </a:p>
          <a:p>
            <a:pPr marL="0" indent="0">
              <a:lnSpc>
                <a:spcPct val="150000"/>
              </a:lnSpc>
              <a:spcBef>
                <a:spcPts val="0"/>
              </a:spcBef>
              <a:buNone/>
            </a:pPr>
            <a:r>
              <a:rPr lang="en-US" sz="1200" b="1" dirty="0" err="1">
                <a:latin typeface="Courier New" panose="02070309020205020404" pitchFamily="49" charset="0"/>
                <a:cs typeface="Courier New" panose="02070309020205020404" pitchFamily="49" charset="0"/>
              </a:rPr>
              <a:t>plt.xlabel</a:t>
            </a:r>
            <a:r>
              <a:rPr lang="en-US" sz="1200" b="1" dirty="0">
                <a:latin typeface="Courier New" panose="02070309020205020404" pitchFamily="49" charset="0"/>
                <a:cs typeface="Courier New" panose="02070309020205020404" pitchFamily="49" charset="0"/>
              </a:rPr>
              <a:t>("Probability Threshold")</a:t>
            </a:r>
          </a:p>
          <a:p>
            <a:pPr marL="0" indent="0">
              <a:lnSpc>
                <a:spcPct val="150000"/>
              </a:lnSpc>
              <a:spcBef>
                <a:spcPts val="0"/>
              </a:spcBef>
              <a:buNone/>
            </a:pPr>
            <a:r>
              <a:rPr lang="en-US" sz="1200" b="1" dirty="0" err="1">
                <a:latin typeface="Courier New" panose="02070309020205020404" pitchFamily="49" charset="0"/>
                <a:cs typeface="Courier New" panose="02070309020205020404" pitchFamily="49" charset="0"/>
              </a:rPr>
              <a:t>plt.ylabel</a:t>
            </a:r>
            <a:r>
              <a:rPr lang="en-US" sz="1200" b="1" dirty="0">
                <a:latin typeface="Courier New" panose="02070309020205020404" pitchFamily="49" charset="0"/>
                <a:cs typeface="Courier New" panose="02070309020205020404" pitchFamily="49" charset="0"/>
              </a:rPr>
              <a:t>("Positive Rate")</a:t>
            </a:r>
          </a:p>
          <a:p>
            <a:pPr marL="0" indent="0">
              <a:lnSpc>
                <a:spcPct val="150000"/>
              </a:lnSpc>
              <a:spcBef>
                <a:spcPts val="0"/>
              </a:spcBef>
              <a:buNone/>
            </a:pPr>
            <a:r>
              <a:rPr lang="en-US" sz="1200" b="1" dirty="0" err="1">
                <a:latin typeface="Courier New" panose="02070309020205020404" pitchFamily="49" charset="0"/>
                <a:cs typeface="Courier New" panose="02070309020205020404" pitchFamily="49" charset="0"/>
              </a:rPr>
              <a:t>plt.legend</a:t>
            </a:r>
            <a:r>
              <a:rPr lang="en-US" sz="1200" b="1" dirty="0">
                <a:latin typeface="Courier New" panose="02070309020205020404" pitchFamily="49" charset="0"/>
                <a:cs typeface="Courier New" panose="02070309020205020404" pitchFamily="49" charset="0"/>
              </a:rPr>
              <a:t>(loc = 'upper right', shadow = True)</a:t>
            </a:r>
          </a:p>
          <a:p>
            <a:pPr marL="0" indent="0">
              <a:lnSpc>
                <a:spcPct val="150000"/>
              </a:lnSpc>
              <a:spcBef>
                <a:spcPts val="0"/>
              </a:spcBef>
              <a:buNone/>
            </a:pPr>
            <a:r>
              <a:rPr lang="en-US" sz="1200" b="1" dirty="0" err="1">
                <a:latin typeface="Courier New" panose="02070309020205020404" pitchFamily="49" charset="0"/>
                <a:cs typeface="Courier New" panose="02070309020205020404" pitchFamily="49" charset="0"/>
              </a:rPr>
              <a:t>plt.show</a:t>
            </a:r>
            <a:r>
              <a:rPr lang="en-US" sz="1200" b="1" dirty="0">
                <a:latin typeface="Courier New" panose="02070309020205020404" pitchFamily="49" charset="0"/>
                <a:cs typeface="Courier New" panose="02070309020205020404" pitchFamily="49" charset="0"/>
              </a:rPr>
              <a:t>()</a:t>
            </a:r>
          </a:p>
          <a:p>
            <a:pPr marL="0" indent="0">
              <a:buNone/>
            </a:pPr>
            <a:endParaRPr lang="en-US" dirty="0"/>
          </a:p>
        </p:txBody>
      </p:sp>
      <p:pic>
        <p:nvPicPr>
          <p:cNvPr id="5" name="Picture 4">
            <a:extLst>
              <a:ext uri="{FF2B5EF4-FFF2-40B4-BE49-F238E27FC236}">
                <a16:creationId xmlns:a16="http://schemas.microsoft.com/office/drawing/2014/main" id="{09D25384-1D52-4DF4-9418-8E3EC547BA06}"/>
              </a:ext>
            </a:extLst>
          </p:cNvPr>
          <p:cNvPicPr>
            <a:picLocks noChangeAspect="1"/>
          </p:cNvPicPr>
          <p:nvPr/>
        </p:nvPicPr>
        <p:blipFill>
          <a:blip r:embed="rId3"/>
          <a:stretch>
            <a:fillRect/>
          </a:stretch>
        </p:blipFill>
        <p:spPr>
          <a:xfrm>
            <a:off x="6431902" y="1825625"/>
            <a:ext cx="5388678" cy="3657600"/>
          </a:xfrm>
          <a:prstGeom prst="rect">
            <a:avLst/>
          </a:prstGeom>
        </p:spPr>
      </p:pic>
      <p:sp>
        <p:nvSpPr>
          <p:cNvPr id="4" name="Footer Placeholder 3">
            <a:extLst>
              <a:ext uri="{FF2B5EF4-FFF2-40B4-BE49-F238E27FC236}">
                <a16:creationId xmlns:a16="http://schemas.microsoft.com/office/drawing/2014/main" id="{FF2B049B-2CBF-4FBE-B8EC-C2E41CC8567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968159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Kolmogorov-Smirnov Chart</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sp>
        <p:nvSpPr>
          <p:cNvPr id="3" name="Content Placeholder 2">
            <a:extLst>
              <a:ext uri="{FF2B5EF4-FFF2-40B4-BE49-F238E27FC236}">
                <a16:creationId xmlns:a16="http://schemas.microsoft.com/office/drawing/2014/main" id="{395F9653-2378-4612-A6F0-D2D5ACABADCA}"/>
              </a:ext>
            </a:extLst>
          </p:cNvPr>
          <p:cNvSpPr>
            <a:spLocks noGrp="1"/>
          </p:cNvSpPr>
          <p:nvPr>
            <p:ph idx="1"/>
          </p:nvPr>
        </p:nvSpPr>
        <p:spPr>
          <a:xfrm>
            <a:off x="838200" y="1825625"/>
            <a:ext cx="5114731" cy="4351338"/>
          </a:xfrm>
        </p:spPr>
        <p:txBody>
          <a:bodyPr>
            <a:normAutofit/>
          </a:bodyPr>
          <a:lstStyle/>
          <a:p>
            <a:r>
              <a:rPr lang="en-US" sz="2400" dirty="0"/>
              <a:t>The Kolmogorov Smirnov statistic is the largest difference between True Positive and False Positive.</a:t>
            </a:r>
          </a:p>
          <a:p>
            <a:r>
              <a:rPr lang="en-US" sz="2400" dirty="0"/>
              <a:t>The KS statistic is 0.43333333.</a:t>
            </a:r>
          </a:p>
          <a:p>
            <a:r>
              <a:rPr lang="en-US" sz="2400" dirty="0"/>
              <a:t>The largest difference happens when the probability threshold is 0.4.</a:t>
            </a:r>
          </a:p>
          <a:p>
            <a:r>
              <a:rPr lang="en-US" sz="2400" dirty="0"/>
              <a:t>This 0.4 value is one of the possible probability thresholds for declaring an Event.</a:t>
            </a:r>
          </a:p>
          <a:p>
            <a:r>
              <a:rPr lang="en-US" sz="2400" dirty="0"/>
              <a:t>What is the Misclassification Rate when the threshold is 0.4?</a:t>
            </a:r>
          </a:p>
        </p:txBody>
      </p:sp>
      <p:pic>
        <p:nvPicPr>
          <p:cNvPr id="9" name="Picture 8">
            <a:extLst>
              <a:ext uri="{FF2B5EF4-FFF2-40B4-BE49-F238E27FC236}">
                <a16:creationId xmlns:a16="http://schemas.microsoft.com/office/drawing/2014/main" id="{9C260B78-E8B0-49F2-B7C9-E2384147C40B}"/>
              </a:ext>
            </a:extLst>
          </p:cNvPr>
          <p:cNvPicPr>
            <a:picLocks noChangeAspect="1"/>
          </p:cNvPicPr>
          <p:nvPr/>
        </p:nvPicPr>
        <p:blipFill>
          <a:blip r:embed="rId3"/>
          <a:stretch>
            <a:fillRect/>
          </a:stretch>
        </p:blipFill>
        <p:spPr>
          <a:xfrm>
            <a:off x="6096000" y="1825625"/>
            <a:ext cx="5388678" cy="3657600"/>
          </a:xfrm>
          <a:prstGeom prst="rect">
            <a:avLst/>
          </a:prstGeom>
        </p:spPr>
      </p:pic>
      <p:cxnSp>
        <p:nvCxnSpPr>
          <p:cNvPr id="6" name="Straight Arrow Connector 5">
            <a:extLst>
              <a:ext uri="{FF2B5EF4-FFF2-40B4-BE49-F238E27FC236}">
                <a16:creationId xmlns:a16="http://schemas.microsoft.com/office/drawing/2014/main" id="{D6D4A122-2CB9-4246-A92F-007A44A1AD76}"/>
              </a:ext>
            </a:extLst>
          </p:cNvPr>
          <p:cNvCxnSpPr/>
          <p:nvPr/>
        </p:nvCxnSpPr>
        <p:spPr>
          <a:xfrm flipV="1">
            <a:off x="7958293" y="2528596"/>
            <a:ext cx="0" cy="1125829"/>
          </a:xfrm>
          <a:prstGeom prst="straightConnector1">
            <a:avLst/>
          </a:prstGeom>
          <a:ln w="285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56B043C-9BA0-4CBB-87F6-0E72EFDD260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780987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Statement of Problem</a:t>
            </a:r>
          </a:p>
        </p:txBody>
      </p:sp>
      <p:graphicFrame>
        <p:nvGraphicFramePr>
          <p:cNvPr id="4" name="Content Placeholder 3">
            <a:extLst>
              <a:ext uri="{FF2B5EF4-FFF2-40B4-BE49-F238E27FC236}">
                <a16:creationId xmlns:a16="http://schemas.microsoft.com/office/drawing/2014/main" id="{228B1ACC-383F-4911-AB78-3E13FA92975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sp>
        <p:nvSpPr>
          <p:cNvPr id="3" name="Footer Placeholder 2">
            <a:extLst>
              <a:ext uri="{FF2B5EF4-FFF2-40B4-BE49-F238E27FC236}">
                <a16:creationId xmlns:a16="http://schemas.microsoft.com/office/drawing/2014/main" id="{DF8F791E-ADA9-4052-86B3-B99BC84F024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542203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Motivations</a:t>
            </a:r>
          </a:p>
        </p:txBody>
      </p:sp>
      <p:graphicFrame>
        <p:nvGraphicFramePr>
          <p:cNvPr id="4" name="Content Placeholder 3">
            <a:extLst>
              <a:ext uri="{FF2B5EF4-FFF2-40B4-BE49-F238E27FC236}">
                <a16:creationId xmlns:a16="http://schemas.microsoft.com/office/drawing/2014/main" id="{CBDEDEF2-6A84-4797-B433-5C68E1F3901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sp>
        <p:nvSpPr>
          <p:cNvPr id="3" name="Footer Placeholder 2">
            <a:extLst>
              <a:ext uri="{FF2B5EF4-FFF2-40B4-BE49-F238E27FC236}">
                <a16:creationId xmlns:a16="http://schemas.microsoft.com/office/drawing/2014/main" id="{CCDCDB72-365D-4046-96E2-562EFD2213B6}"/>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426568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Algorithm</a:t>
            </a:r>
          </a:p>
        </p:txBody>
      </p:sp>
      <p:graphicFrame>
        <p:nvGraphicFramePr>
          <p:cNvPr id="4" name="Content Placeholder 3">
            <a:extLst>
              <a:ext uri="{FF2B5EF4-FFF2-40B4-BE49-F238E27FC236}">
                <a16:creationId xmlns:a16="http://schemas.microsoft.com/office/drawing/2014/main" id="{B9E7D4CF-DD23-487D-B4CE-EDA735D55C50}"/>
              </a:ext>
            </a:extLst>
          </p:cNvPr>
          <p:cNvGraphicFramePr>
            <a:graphicFrameLocks noGrp="1"/>
          </p:cNvGraphicFramePr>
          <p:nvPr>
            <p:ph idx="1"/>
          </p:nvPr>
        </p:nvGraphicFramePr>
        <p:xfrm>
          <a:off x="838200" y="1690688"/>
          <a:ext cx="8184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pic>
        <p:nvPicPr>
          <p:cNvPr id="5" name="Picture 4">
            <a:extLst>
              <a:ext uri="{FF2B5EF4-FFF2-40B4-BE49-F238E27FC236}">
                <a16:creationId xmlns:a16="http://schemas.microsoft.com/office/drawing/2014/main" id="{8A9FF70E-30F6-450A-89C5-2CC7F73496AE}"/>
              </a:ext>
            </a:extLst>
          </p:cNvPr>
          <p:cNvPicPr>
            <a:picLocks noChangeAspect="1"/>
          </p:cNvPicPr>
          <p:nvPr/>
        </p:nvPicPr>
        <p:blipFill>
          <a:blip r:embed="rId8"/>
          <a:stretch>
            <a:fillRect/>
          </a:stretch>
        </p:blipFill>
        <p:spPr>
          <a:xfrm>
            <a:off x="9161192" y="1690687"/>
            <a:ext cx="2611708" cy="4351337"/>
          </a:xfrm>
          <a:prstGeom prst="rect">
            <a:avLst/>
          </a:prstGeom>
        </p:spPr>
      </p:pic>
      <p:sp>
        <p:nvSpPr>
          <p:cNvPr id="3" name="Footer Placeholder 2">
            <a:extLst>
              <a:ext uri="{FF2B5EF4-FFF2-40B4-BE49-F238E27FC236}">
                <a16:creationId xmlns:a16="http://schemas.microsoft.com/office/drawing/2014/main" id="{15EDD817-48FE-4CAF-A453-1BC41DD55F75}"/>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577825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Column Statistics</a:t>
            </a:r>
          </a:p>
        </p:txBody>
      </p:sp>
      <p:sp>
        <p:nvSpPr>
          <p:cNvPr id="3" name="Content Placeholder 2"/>
          <p:cNvSpPr>
            <a:spLocks noGrp="1"/>
          </p:cNvSpPr>
          <p:nvPr>
            <p:ph idx="1"/>
          </p:nvPr>
        </p:nvSpPr>
        <p:spPr>
          <a:xfrm>
            <a:off x="838200" y="1825625"/>
            <a:ext cx="5030755" cy="4351338"/>
          </a:xfrm>
        </p:spPr>
        <p:txBody>
          <a:bodyPr>
            <a:normAutofit/>
          </a:bodyPr>
          <a:lstStyle/>
          <a:p>
            <a:pPr marL="285750" indent="-285750"/>
            <a:r>
              <a:rPr lang="en-US" b="1" dirty="0"/>
              <a:t>Decile N</a:t>
            </a:r>
            <a:r>
              <a:rPr lang="en-US" dirty="0"/>
              <a:t>: Number of observations in the decile</a:t>
            </a:r>
          </a:p>
          <a:p>
            <a:pPr marL="285750" indent="-285750"/>
            <a:r>
              <a:rPr lang="en-US" b="1" dirty="0"/>
              <a:t>Decile %</a:t>
            </a:r>
            <a:r>
              <a:rPr lang="en-US" dirty="0"/>
              <a:t>: Percent of observations in the decile</a:t>
            </a:r>
            <a:br>
              <a:rPr lang="en-US" dirty="0"/>
            </a:br>
            <a:r>
              <a:rPr lang="en-US" dirty="0"/>
              <a:t>(base = all observations)</a:t>
            </a:r>
          </a:p>
          <a:p>
            <a:pPr marL="285750" indent="-285750"/>
            <a:r>
              <a:rPr lang="en-US" b="1" dirty="0"/>
              <a:t>Gain N</a:t>
            </a:r>
            <a:r>
              <a:rPr lang="en-US" dirty="0"/>
              <a:t>: Number of observations of the target Event category in the decile</a:t>
            </a:r>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sp>
        <p:nvSpPr>
          <p:cNvPr id="8" name="Content Placeholder 2">
            <a:extLst>
              <a:ext uri="{FF2B5EF4-FFF2-40B4-BE49-F238E27FC236}">
                <a16:creationId xmlns:a16="http://schemas.microsoft.com/office/drawing/2014/main" id="{CAACEEA3-BF4A-4A11-AE94-A9823DE6A198}"/>
              </a:ext>
            </a:extLst>
          </p:cNvPr>
          <p:cNvSpPr txBox="1">
            <a:spLocks/>
          </p:cNvSpPr>
          <p:nvPr/>
        </p:nvSpPr>
        <p:spPr>
          <a:xfrm>
            <a:off x="6096000" y="1825625"/>
            <a:ext cx="52764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b="1" dirty="0"/>
              <a:t>Gain %</a:t>
            </a:r>
            <a:r>
              <a:rPr lang="en-US" dirty="0"/>
              <a:t>: Percent of Event observations in the decile</a:t>
            </a:r>
            <a:br>
              <a:rPr lang="en-US" dirty="0"/>
            </a:br>
            <a:r>
              <a:rPr lang="en-US" dirty="0"/>
              <a:t>(base = all Event observations)</a:t>
            </a:r>
          </a:p>
          <a:p>
            <a:pPr marL="285750" indent="-285750"/>
            <a:r>
              <a:rPr lang="en-US" b="1" dirty="0"/>
              <a:t>Response %</a:t>
            </a:r>
            <a:r>
              <a:rPr lang="en-US" dirty="0"/>
              <a:t>: Percent of Event observations in the decile</a:t>
            </a:r>
            <a:br>
              <a:rPr lang="en-US" dirty="0"/>
            </a:br>
            <a:r>
              <a:rPr lang="en-US" dirty="0"/>
              <a:t>(based = observations in decile)</a:t>
            </a:r>
          </a:p>
          <a:p>
            <a:pPr marL="285750" indent="-285750"/>
            <a:r>
              <a:rPr lang="en-US" b="1" dirty="0"/>
              <a:t>Lift</a:t>
            </a:r>
            <a:r>
              <a:rPr lang="en-US" dirty="0"/>
              <a:t>: Response % divided by the overall percentage of the target category</a:t>
            </a:r>
          </a:p>
        </p:txBody>
      </p:sp>
      <p:sp>
        <p:nvSpPr>
          <p:cNvPr id="4" name="Footer Placeholder 3">
            <a:extLst>
              <a:ext uri="{FF2B5EF4-FFF2-40B4-BE49-F238E27FC236}">
                <a16:creationId xmlns:a16="http://schemas.microsoft.com/office/drawing/2014/main" id="{837B08C4-5A73-497A-AA5C-D8E6712F39EB}"/>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5011495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Accumulated Gain and Lift: Column Statistics</a:t>
            </a:r>
            <a:br>
              <a:rPr lang="en-US" b="1" dirty="0">
                <a:solidFill>
                  <a:schemeClr val="bg1"/>
                </a:solidFill>
              </a:rPr>
            </a:br>
            <a:r>
              <a:rPr lang="en-US" sz="2200" b="1" dirty="0">
                <a:solidFill>
                  <a:schemeClr val="bg1"/>
                </a:solidFill>
              </a:rPr>
              <a:t>(Accumulated Decile = Lower Deciles + Current Decile)</a:t>
            </a:r>
          </a:p>
        </p:txBody>
      </p:sp>
      <p:sp>
        <p:nvSpPr>
          <p:cNvPr id="3" name="Content Placeholder 2"/>
          <p:cNvSpPr>
            <a:spLocks noGrp="1"/>
          </p:cNvSpPr>
          <p:nvPr>
            <p:ph idx="1"/>
          </p:nvPr>
        </p:nvSpPr>
        <p:spPr>
          <a:xfrm>
            <a:off x="838200" y="1825625"/>
            <a:ext cx="5030755" cy="4351338"/>
          </a:xfrm>
        </p:spPr>
        <p:txBody>
          <a:bodyPr>
            <a:normAutofit/>
          </a:bodyPr>
          <a:lstStyle/>
          <a:p>
            <a:pPr marL="285750" indent="-285750"/>
            <a:r>
              <a:rPr lang="en-US" sz="2600" b="1" dirty="0"/>
              <a:t>Accumulated Decile N</a:t>
            </a:r>
            <a:r>
              <a:rPr lang="en-US" sz="2600" dirty="0"/>
              <a:t>: Number of observations in the accumulated decile</a:t>
            </a:r>
          </a:p>
          <a:p>
            <a:pPr marL="285750" indent="-285750"/>
            <a:r>
              <a:rPr lang="en-US" sz="2600" b="1" dirty="0"/>
              <a:t>Accumulated Decile %</a:t>
            </a:r>
            <a:r>
              <a:rPr lang="en-US" sz="2600" dirty="0"/>
              <a:t>: Percent of observations in the accumulated decile</a:t>
            </a:r>
            <a:br>
              <a:rPr lang="en-US" sz="2600" dirty="0"/>
            </a:br>
            <a:r>
              <a:rPr lang="en-US" sz="2600" dirty="0"/>
              <a:t>(base = all observations)</a:t>
            </a:r>
          </a:p>
          <a:p>
            <a:pPr marL="285750" indent="-285750"/>
            <a:r>
              <a:rPr lang="en-US" sz="2600" b="1" dirty="0"/>
              <a:t>Accumulated Gain N</a:t>
            </a:r>
            <a:r>
              <a:rPr lang="en-US" sz="2600" dirty="0"/>
              <a:t>: Number of observations of the target Event category in the accumulated decile</a:t>
            </a:r>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sp>
        <p:nvSpPr>
          <p:cNvPr id="8" name="Content Placeholder 2">
            <a:extLst>
              <a:ext uri="{FF2B5EF4-FFF2-40B4-BE49-F238E27FC236}">
                <a16:creationId xmlns:a16="http://schemas.microsoft.com/office/drawing/2014/main" id="{CAACEEA3-BF4A-4A11-AE94-A9823DE6A198}"/>
              </a:ext>
            </a:extLst>
          </p:cNvPr>
          <p:cNvSpPr txBox="1">
            <a:spLocks/>
          </p:cNvSpPr>
          <p:nvPr/>
        </p:nvSpPr>
        <p:spPr>
          <a:xfrm>
            <a:off x="6096000" y="1825625"/>
            <a:ext cx="5276463"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b="1" dirty="0"/>
              <a:t>Accumulated Gain %</a:t>
            </a:r>
            <a:r>
              <a:rPr lang="en-US" dirty="0"/>
              <a:t>: Percent of Event observations in the accumulated decile</a:t>
            </a:r>
            <a:br>
              <a:rPr lang="en-US" dirty="0"/>
            </a:br>
            <a:r>
              <a:rPr lang="en-US" dirty="0"/>
              <a:t>(base = all Event observations)</a:t>
            </a:r>
          </a:p>
          <a:p>
            <a:pPr marL="285750" indent="-285750"/>
            <a:r>
              <a:rPr lang="en-US" b="1" dirty="0"/>
              <a:t>Accumulated Response %</a:t>
            </a:r>
            <a:r>
              <a:rPr lang="en-US" dirty="0"/>
              <a:t>: Percent of Event observations in the accumulated decile</a:t>
            </a:r>
            <a:br>
              <a:rPr lang="en-US" dirty="0"/>
            </a:br>
            <a:r>
              <a:rPr lang="en-US" dirty="0"/>
              <a:t>(based = observations in decile)</a:t>
            </a:r>
          </a:p>
          <a:p>
            <a:pPr marL="285750" indent="-285750"/>
            <a:r>
              <a:rPr lang="en-US" b="1" dirty="0"/>
              <a:t>Accumulated Lift</a:t>
            </a:r>
            <a:r>
              <a:rPr lang="en-US" dirty="0"/>
              <a:t>: accumulated response % divided by the overall percentage of the target category</a:t>
            </a:r>
          </a:p>
        </p:txBody>
      </p:sp>
      <p:sp>
        <p:nvSpPr>
          <p:cNvPr id="4" name="Footer Placeholder 3">
            <a:extLst>
              <a:ext uri="{FF2B5EF4-FFF2-40B4-BE49-F238E27FC236}">
                <a16:creationId xmlns:a16="http://schemas.microsoft.com/office/drawing/2014/main" id="{D9AC1ECA-ABBD-4152-93F7-DB0B6445D50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77563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Metrics for Binary Target Variable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Misclassification Rate</a:t>
            </a:r>
          </a:p>
          <a:p>
            <a:pPr marL="514350" indent="-514350">
              <a:buFont typeface="+mj-lt"/>
              <a:buAutoNum type="arabicPeriod"/>
            </a:pPr>
            <a:r>
              <a:rPr lang="en-US" dirty="0"/>
              <a:t>Area Under Curve (of Receiver Operating Characteristics)</a:t>
            </a:r>
          </a:p>
          <a:p>
            <a:pPr marL="514350" indent="-514350">
              <a:buFont typeface="+mj-lt"/>
              <a:buAutoNum type="arabicPeriod"/>
            </a:pPr>
            <a:r>
              <a:rPr lang="en-US" dirty="0"/>
              <a:t>Root Averaged Squared Error</a:t>
            </a:r>
          </a:p>
          <a:p>
            <a:pPr marL="514350" indent="-514350">
              <a:buFont typeface="+mj-lt"/>
              <a:buAutoNum type="arabicPeriod"/>
            </a:pPr>
            <a:r>
              <a:rPr lang="en-US" dirty="0"/>
              <a:t>Gini Coefficient</a:t>
            </a:r>
          </a:p>
          <a:p>
            <a:pPr marL="514350" indent="-514350">
              <a:buFont typeface="+mj-lt"/>
              <a:buAutoNum type="arabicPeriod"/>
            </a:pPr>
            <a:r>
              <a:rPr lang="en-US" dirty="0"/>
              <a:t>Goodman-Kruskal Gamma </a:t>
            </a:r>
          </a:p>
          <a:p>
            <a:pPr marL="514350" indent="-514350">
              <a:buFont typeface="+mj-lt"/>
              <a:buAutoNum type="arabicPeriod"/>
            </a:pPr>
            <a:r>
              <a:rPr lang="en-US" dirty="0"/>
              <a:t>Kolmogorov-Smirnov statistic</a:t>
            </a:r>
          </a:p>
          <a:p>
            <a:pPr marL="514350" indent="-514350">
              <a:buFont typeface="+mj-lt"/>
              <a:buAutoNum type="arabicPeriod"/>
            </a:pPr>
            <a:endParaRPr lang="en-US" sz="2600"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sp>
        <p:nvSpPr>
          <p:cNvPr id="4" name="Footer Placeholder 3">
            <a:extLst>
              <a:ext uri="{FF2B5EF4-FFF2-40B4-BE49-F238E27FC236}">
                <a16:creationId xmlns:a16="http://schemas.microsoft.com/office/drawing/2014/main" id="{62D445A3-C070-4101-A25D-0F79EC5DDE3B}"/>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0246569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CART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10" name="Picture 9">
            <a:extLst>
              <a:ext uri="{FF2B5EF4-FFF2-40B4-BE49-F238E27FC236}">
                <a16:creationId xmlns:a16="http://schemas.microsoft.com/office/drawing/2014/main" id="{0615BD2D-2853-4C4E-8DB6-09D56939DCAF}"/>
              </a:ext>
            </a:extLst>
          </p:cNvPr>
          <p:cNvPicPr>
            <a:picLocks noChangeAspect="1"/>
          </p:cNvPicPr>
          <p:nvPr/>
        </p:nvPicPr>
        <p:blipFill>
          <a:blip r:embed="rId3"/>
          <a:stretch>
            <a:fillRect/>
          </a:stretch>
        </p:blipFill>
        <p:spPr>
          <a:xfrm>
            <a:off x="838200" y="4054755"/>
            <a:ext cx="7912969" cy="2286000"/>
          </a:xfrm>
          <a:prstGeom prst="rect">
            <a:avLst/>
          </a:prstGeom>
        </p:spPr>
      </p:pic>
      <p:sp>
        <p:nvSpPr>
          <p:cNvPr id="3" name="Content Placeholder 2">
            <a:extLst>
              <a:ext uri="{FF2B5EF4-FFF2-40B4-BE49-F238E27FC236}">
                <a16:creationId xmlns:a16="http://schemas.microsoft.com/office/drawing/2014/main" id="{214BCDEE-3C2C-4E71-9772-3594F56DC271}"/>
              </a:ext>
            </a:extLst>
          </p:cNvPr>
          <p:cNvSpPr>
            <a:spLocks noGrp="1"/>
          </p:cNvSpPr>
          <p:nvPr>
            <p:ph idx="1"/>
          </p:nvPr>
        </p:nvSpPr>
        <p:spPr>
          <a:xfrm>
            <a:off x="838200" y="1825625"/>
            <a:ext cx="5114731" cy="2219409"/>
          </a:xfrm>
        </p:spPr>
        <p:txBody>
          <a:bodyPr>
            <a:normAutofit fontScale="92500" lnSpcReduction="10000"/>
          </a:bodyPr>
          <a:lstStyle/>
          <a:p>
            <a:pPr lvl="0"/>
            <a:r>
              <a:rPr lang="en-US" b="1" dirty="0"/>
              <a:t>Binary Target</a:t>
            </a:r>
            <a:r>
              <a:rPr lang="en-US" dirty="0"/>
              <a:t>: CLAIM_FLAG</a:t>
            </a:r>
            <a:br>
              <a:rPr lang="en-US" dirty="0"/>
            </a:br>
            <a:r>
              <a:rPr lang="en-US" dirty="0"/>
              <a:t>Event category is 1</a:t>
            </a:r>
            <a:br>
              <a:rPr lang="en-US" dirty="0"/>
            </a:br>
            <a:r>
              <a:rPr lang="en-US" dirty="0"/>
              <a:t>Non-Event category is 0</a:t>
            </a:r>
          </a:p>
          <a:p>
            <a:pPr lvl="0"/>
            <a:r>
              <a:rPr lang="en-US" b="1" dirty="0"/>
              <a:t>Interval Predictors</a:t>
            </a:r>
            <a:r>
              <a:rPr lang="en-US" dirty="0"/>
              <a:t>: BLUEBOOK, CAR_AGE, HOMEKIDS, KIDSDRIV, MVR_PTS, and TRAVTIME</a:t>
            </a:r>
          </a:p>
        </p:txBody>
      </p:sp>
      <p:sp>
        <p:nvSpPr>
          <p:cNvPr id="11" name="Content Placeholder 2">
            <a:extLst>
              <a:ext uri="{FF2B5EF4-FFF2-40B4-BE49-F238E27FC236}">
                <a16:creationId xmlns:a16="http://schemas.microsoft.com/office/drawing/2014/main" id="{F0EFD50D-F4E0-4E81-A6E8-9D32EFED52AB}"/>
              </a:ext>
            </a:extLst>
          </p:cNvPr>
          <p:cNvSpPr txBox="1">
            <a:spLocks/>
          </p:cNvSpPr>
          <p:nvPr/>
        </p:nvSpPr>
        <p:spPr>
          <a:xfrm>
            <a:off x="5952931" y="1775302"/>
            <a:ext cx="5114731" cy="22194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Training</a:t>
            </a:r>
            <a:r>
              <a:rPr lang="en-US" dirty="0"/>
              <a:t>: 6,763 observations</a:t>
            </a:r>
          </a:p>
          <a:p>
            <a:r>
              <a:rPr lang="en-US" b="1" dirty="0"/>
              <a:t>Testing</a:t>
            </a:r>
            <a:r>
              <a:rPr lang="en-US" dirty="0"/>
              <a:t>: 2,899 observations</a:t>
            </a:r>
          </a:p>
          <a:p>
            <a:r>
              <a:rPr lang="en-US" b="1" dirty="0"/>
              <a:t>Predicted Event Probability</a:t>
            </a:r>
            <a:r>
              <a:rPr lang="en-US" dirty="0"/>
              <a:t>: pCLAIM_FLAG_1</a:t>
            </a:r>
          </a:p>
        </p:txBody>
      </p:sp>
      <p:pic>
        <p:nvPicPr>
          <p:cNvPr id="4" name="Picture 3">
            <a:extLst>
              <a:ext uri="{FF2B5EF4-FFF2-40B4-BE49-F238E27FC236}">
                <a16:creationId xmlns:a16="http://schemas.microsoft.com/office/drawing/2014/main" id="{036AFAAB-7229-4EA0-831D-635EF3032D9A}"/>
              </a:ext>
            </a:extLst>
          </p:cNvPr>
          <p:cNvPicPr>
            <a:picLocks noChangeAspect="1"/>
          </p:cNvPicPr>
          <p:nvPr/>
        </p:nvPicPr>
        <p:blipFill>
          <a:blip r:embed="rId4"/>
          <a:stretch>
            <a:fillRect/>
          </a:stretch>
        </p:blipFill>
        <p:spPr>
          <a:xfrm>
            <a:off x="8926239" y="4045034"/>
            <a:ext cx="2297814" cy="2286000"/>
          </a:xfrm>
          <a:prstGeom prst="rect">
            <a:avLst/>
          </a:prstGeom>
        </p:spPr>
      </p:pic>
      <p:sp>
        <p:nvSpPr>
          <p:cNvPr id="6" name="Footer Placeholder 5">
            <a:extLst>
              <a:ext uri="{FF2B5EF4-FFF2-40B4-BE49-F238E27FC236}">
                <a16:creationId xmlns:a16="http://schemas.microsoft.com/office/drawing/2014/main" id="{1434BEFB-DE21-42AA-A2CD-D4EE336FCB4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0744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CART Model on Test Partition</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graphicFrame>
        <p:nvGraphicFramePr>
          <p:cNvPr id="8" name="Content Placeholder 7"/>
          <p:cNvGraphicFramePr>
            <a:graphicFrameLocks noGrp="1"/>
          </p:cNvGraphicFramePr>
          <p:nvPr>
            <p:ph idx="1"/>
          </p:nvPr>
        </p:nvGraphicFramePr>
        <p:xfrm>
          <a:off x="962628" y="1566029"/>
          <a:ext cx="10183789" cy="4487528"/>
        </p:xfrm>
        <a:graphic>
          <a:graphicData uri="http://schemas.openxmlformats.org/drawingml/2006/table">
            <a:tbl>
              <a:tblPr/>
              <a:tblGrid>
                <a:gridCol w="1454827">
                  <a:extLst>
                    <a:ext uri="{9D8B030D-6E8A-4147-A177-3AD203B41FA5}">
                      <a16:colId xmlns:a16="http://schemas.microsoft.com/office/drawing/2014/main" val="20000"/>
                    </a:ext>
                  </a:extLst>
                </a:gridCol>
                <a:gridCol w="1454827">
                  <a:extLst>
                    <a:ext uri="{9D8B030D-6E8A-4147-A177-3AD203B41FA5}">
                      <a16:colId xmlns:a16="http://schemas.microsoft.com/office/drawing/2014/main" val="20001"/>
                    </a:ext>
                  </a:extLst>
                </a:gridCol>
                <a:gridCol w="1454827">
                  <a:extLst>
                    <a:ext uri="{9D8B030D-6E8A-4147-A177-3AD203B41FA5}">
                      <a16:colId xmlns:a16="http://schemas.microsoft.com/office/drawing/2014/main" val="20002"/>
                    </a:ext>
                  </a:extLst>
                </a:gridCol>
                <a:gridCol w="1454827">
                  <a:extLst>
                    <a:ext uri="{9D8B030D-6E8A-4147-A177-3AD203B41FA5}">
                      <a16:colId xmlns:a16="http://schemas.microsoft.com/office/drawing/2014/main" val="20003"/>
                    </a:ext>
                  </a:extLst>
                </a:gridCol>
                <a:gridCol w="1454827">
                  <a:extLst>
                    <a:ext uri="{9D8B030D-6E8A-4147-A177-3AD203B41FA5}">
                      <a16:colId xmlns:a16="http://schemas.microsoft.com/office/drawing/2014/main" val="20004"/>
                    </a:ext>
                  </a:extLst>
                </a:gridCol>
                <a:gridCol w="1454827">
                  <a:extLst>
                    <a:ext uri="{9D8B030D-6E8A-4147-A177-3AD203B41FA5}">
                      <a16:colId xmlns:a16="http://schemas.microsoft.com/office/drawing/2014/main" val="20005"/>
                    </a:ext>
                  </a:extLst>
                </a:gridCol>
                <a:gridCol w="1454827">
                  <a:extLst>
                    <a:ext uri="{9D8B030D-6E8A-4147-A177-3AD203B41FA5}">
                      <a16:colId xmlns:a16="http://schemas.microsoft.com/office/drawing/2014/main" val="20006"/>
                    </a:ext>
                  </a:extLst>
                </a:gridCol>
              </a:tblGrid>
              <a:tr h="386222">
                <a:tc>
                  <a:txBody>
                    <a:bodyPr/>
                    <a:lstStyle/>
                    <a:p>
                      <a:pPr algn="ctr" fontAlgn="b"/>
                      <a:r>
                        <a:rPr lang="en-US" sz="18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222">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17.90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830">
                <a:tc>
                  <a:txBody>
                    <a:bodyPr/>
                    <a:lstStyle/>
                    <a:p>
                      <a:pPr algn="ctr" fontAlgn="b"/>
                      <a:r>
                        <a:rPr lang="en-US" sz="18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43.52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830">
                <a:tc>
                  <a:txBody>
                    <a:bodyPr/>
                    <a:lstStyle/>
                    <a:p>
                      <a:pPr algn="ctr" fontAlgn="b"/>
                      <a:r>
                        <a:rPr lang="en-US" sz="18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33.18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830">
                <a:tc>
                  <a:txBody>
                    <a:bodyPr/>
                    <a:lstStyle/>
                    <a:p>
                      <a:pPr algn="ctr" fontAlgn="b"/>
                      <a:r>
                        <a:rPr lang="en-US" sz="18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14.87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16.47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29.47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830">
                <a:tc>
                  <a:txBody>
                    <a:bodyPr/>
                    <a:lstStyle/>
                    <a:p>
                      <a:pPr algn="ctr" fontAlgn="b"/>
                      <a:r>
                        <a:rPr lang="en-US" sz="18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33.85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830">
                <a:tc>
                  <a:txBody>
                    <a:bodyPr/>
                    <a:lstStyle/>
                    <a:p>
                      <a:pPr algn="ctr" fontAlgn="b"/>
                      <a:r>
                        <a:rPr lang="en-US" sz="18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23.55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830">
                <a:tc>
                  <a:txBody>
                    <a:bodyPr/>
                    <a:lstStyle/>
                    <a:p>
                      <a:pPr algn="ctr" fontAlgn="b"/>
                      <a:r>
                        <a:rPr lang="en-US" sz="18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25.24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830">
                <a:tc>
                  <a:txBody>
                    <a:bodyPr/>
                    <a:lstStyle/>
                    <a:p>
                      <a:pPr algn="ctr" fontAlgn="b"/>
                      <a:r>
                        <a:rPr lang="en-US" sz="18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17.31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830">
                <a:tc>
                  <a:txBody>
                    <a:bodyPr/>
                    <a:lstStyle/>
                    <a:p>
                      <a:pPr algn="ctr" fontAlgn="b"/>
                      <a:r>
                        <a:rPr lang="en-US" sz="18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15.21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86222">
                <a:tc>
                  <a:txBody>
                    <a:bodyPr/>
                    <a:lstStyle/>
                    <a:p>
                      <a:pPr algn="ctr" fontAlgn="b"/>
                      <a:r>
                        <a:rPr lang="en-US" sz="18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11.90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15.07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86222">
                <a:tc>
                  <a:txBody>
                    <a:bodyPr/>
                    <a:lstStyle/>
                    <a:p>
                      <a:pPr algn="l" fontAlgn="b"/>
                      <a:r>
                        <a:rPr lang="en-US" sz="1800" b="1" i="0" u="none" strike="noStrike" dirty="0">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2899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771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26.60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 name="Footer Placeholder 2">
            <a:extLst>
              <a:ext uri="{FF2B5EF4-FFF2-40B4-BE49-F238E27FC236}">
                <a16:creationId xmlns:a16="http://schemas.microsoft.com/office/drawing/2014/main" id="{A79A63A7-3F9C-4F50-B5DF-562FB2AB503F}"/>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62506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CART Model on Test Partition</a:t>
            </a: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graphicFrame>
        <p:nvGraphicFramePr>
          <p:cNvPr id="8" name="Content Placeholder 7"/>
          <p:cNvGraphicFramePr>
            <a:graphicFrameLocks noGrp="1"/>
          </p:cNvGraphicFramePr>
          <p:nvPr>
            <p:ph idx="1"/>
          </p:nvPr>
        </p:nvGraphicFramePr>
        <p:xfrm>
          <a:off x="962628" y="1566029"/>
          <a:ext cx="10183789" cy="4487528"/>
        </p:xfrm>
        <a:graphic>
          <a:graphicData uri="http://schemas.openxmlformats.org/drawingml/2006/table">
            <a:tbl>
              <a:tblPr/>
              <a:tblGrid>
                <a:gridCol w="1454827">
                  <a:extLst>
                    <a:ext uri="{9D8B030D-6E8A-4147-A177-3AD203B41FA5}">
                      <a16:colId xmlns:a16="http://schemas.microsoft.com/office/drawing/2014/main" val="20000"/>
                    </a:ext>
                  </a:extLst>
                </a:gridCol>
                <a:gridCol w="1454827">
                  <a:extLst>
                    <a:ext uri="{9D8B030D-6E8A-4147-A177-3AD203B41FA5}">
                      <a16:colId xmlns:a16="http://schemas.microsoft.com/office/drawing/2014/main" val="20001"/>
                    </a:ext>
                  </a:extLst>
                </a:gridCol>
                <a:gridCol w="1454827">
                  <a:extLst>
                    <a:ext uri="{9D8B030D-6E8A-4147-A177-3AD203B41FA5}">
                      <a16:colId xmlns:a16="http://schemas.microsoft.com/office/drawing/2014/main" val="20002"/>
                    </a:ext>
                  </a:extLst>
                </a:gridCol>
                <a:gridCol w="1454827">
                  <a:extLst>
                    <a:ext uri="{9D8B030D-6E8A-4147-A177-3AD203B41FA5}">
                      <a16:colId xmlns:a16="http://schemas.microsoft.com/office/drawing/2014/main" val="20003"/>
                    </a:ext>
                  </a:extLst>
                </a:gridCol>
                <a:gridCol w="1454827">
                  <a:extLst>
                    <a:ext uri="{9D8B030D-6E8A-4147-A177-3AD203B41FA5}">
                      <a16:colId xmlns:a16="http://schemas.microsoft.com/office/drawing/2014/main" val="20004"/>
                    </a:ext>
                  </a:extLst>
                </a:gridCol>
                <a:gridCol w="1454827">
                  <a:extLst>
                    <a:ext uri="{9D8B030D-6E8A-4147-A177-3AD203B41FA5}">
                      <a16:colId xmlns:a16="http://schemas.microsoft.com/office/drawing/2014/main" val="20005"/>
                    </a:ext>
                  </a:extLst>
                </a:gridCol>
                <a:gridCol w="1454827">
                  <a:extLst>
                    <a:ext uri="{9D8B030D-6E8A-4147-A177-3AD203B41FA5}">
                      <a16:colId xmlns:a16="http://schemas.microsoft.com/office/drawing/2014/main" val="20006"/>
                    </a:ext>
                  </a:extLst>
                </a:gridCol>
              </a:tblGrid>
              <a:tr h="386222">
                <a:tc>
                  <a:txBody>
                    <a:bodyPr/>
                    <a:lstStyle/>
                    <a:p>
                      <a:pPr algn="ctr" fontAlgn="b"/>
                      <a:r>
                        <a:rPr lang="en-US" sz="18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panose="020F0502020204030204" pitchFamily="34" charset="0"/>
                        </a:rPr>
                        <a:t>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222">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17.90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830">
                <a:tc>
                  <a:txBody>
                    <a:bodyPr/>
                    <a:lstStyle/>
                    <a:p>
                      <a:pPr algn="ctr" fontAlgn="b"/>
                      <a:r>
                        <a:rPr lang="en-US" sz="18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43.52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830">
                <a:tc>
                  <a:txBody>
                    <a:bodyPr/>
                    <a:lstStyle/>
                    <a:p>
                      <a:pPr algn="ctr" fontAlgn="b"/>
                      <a:r>
                        <a:rPr lang="en-US" sz="18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33.18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830">
                <a:tc>
                  <a:txBody>
                    <a:bodyPr/>
                    <a:lstStyle/>
                    <a:p>
                      <a:pPr algn="ctr" fontAlgn="b"/>
                      <a:r>
                        <a:rPr lang="en-US" sz="18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14.87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16.47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29.47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830">
                <a:tc>
                  <a:txBody>
                    <a:bodyPr/>
                    <a:lstStyle/>
                    <a:p>
                      <a:pPr algn="ctr" fontAlgn="b"/>
                      <a:r>
                        <a:rPr lang="en-US" sz="18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33.85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830">
                <a:tc>
                  <a:txBody>
                    <a:bodyPr/>
                    <a:lstStyle/>
                    <a:p>
                      <a:pPr algn="ctr" fontAlgn="b"/>
                      <a:r>
                        <a:rPr lang="en-US" sz="18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23.55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830">
                <a:tc>
                  <a:txBody>
                    <a:bodyPr/>
                    <a:lstStyle/>
                    <a:p>
                      <a:pPr algn="ctr" fontAlgn="b"/>
                      <a:r>
                        <a:rPr lang="en-US" sz="18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25.24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830">
                <a:tc>
                  <a:txBody>
                    <a:bodyPr/>
                    <a:lstStyle/>
                    <a:p>
                      <a:pPr algn="ctr" fontAlgn="b"/>
                      <a:r>
                        <a:rPr lang="en-US" sz="18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17.31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830">
                <a:tc>
                  <a:txBody>
                    <a:bodyPr/>
                    <a:lstStyle/>
                    <a:p>
                      <a:pPr algn="ctr" fontAlgn="b"/>
                      <a:r>
                        <a:rPr lang="en-US" sz="18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15.21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86222">
                <a:tc>
                  <a:txBody>
                    <a:bodyPr/>
                    <a:lstStyle/>
                    <a:p>
                      <a:pPr algn="ctr" fontAlgn="b"/>
                      <a:r>
                        <a:rPr lang="en-US" sz="18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11.90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15.07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86222">
                <a:tc>
                  <a:txBody>
                    <a:bodyPr/>
                    <a:lstStyle/>
                    <a:p>
                      <a:pPr algn="l" fontAlgn="b"/>
                      <a:r>
                        <a:rPr lang="en-US" sz="1800" b="1" i="0" u="none" strike="noStrike">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2899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771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26.60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9" name="Rounded Rectangular Callout 4">
            <a:extLst>
              <a:ext uri="{FF2B5EF4-FFF2-40B4-BE49-F238E27FC236}">
                <a16:creationId xmlns:a16="http://schemas.microsoft.com/office/drawing/2014/main" id="{A973A2D6-B4CF-45D2-9057-6194B9A3300B}"/>
              </a:ext>
            </a:extLst>
          </p:cNvPr>
          <p:cNvSpPr/>
          <p:nvPr/>
        </p:nvSpPr>
        <p:spPr>
          <a:xfrm>
            <a:off x="2775858" y="3091543"/>
            <a:ext cx="2383972" cy="1393371"/>
          </a:xfrm>
          <a:prstGeom prst="wedgeRoundRectCallout">
            <a:avLst>
              <a:gd name="adj1" fmla="val 99440"/>
              <a:gd name="adj2" fmla="val -116406"/>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138 observations with Response = 1 in Decile 1</a:t>
            </a:r>
          </a:p>
        </p:txBody>
      </p:sp>
      <p:sp>
        <p:nvSpPr>
          <p:cNvPr id="10" name="Rounded Rectangular Callout 5">
            <a:extLst>
              <a:ext uri="{FF2B5EF4-FFF2-40B4-BE49-F238E27FC236}">
                <a16:creationId xmlns:a16="http://schemas.microsoft.com/office/drawing/2014/main" id="{72CD5817-E4BD-4EBC-928B-5AEF136F65D6}"/>
              </a:ext>
            </a:extLst>
          </p:cNvPr>
          <p:cNvSpPr/>
          <p:nvPr/>
        </p:nvSpPr>
        <p:spPr>
          <a:xfrm>
            <a:off x="5363547" y="3109572"/>
            <a:ext cx="2122714" cy="936171"/>
          </a:xfrm>
          <a:prstGeom prst="wedgeRoundRectCallout">
            <a:avLst>
              <a:gd name="adj1" fmla="val 47372"/>
              <a:gd name="adj2" fmla="val -146802"/>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138/771 = 17.90%</a:t>
            </a:r>
          </a:p>
        </p:txBody>
      </p:sp>
      <p:sp>
        <p:nvSpPr>
          <p:cNvPr id="11" name="Rounded Rectangular Callout 8">
            <a:extLst>
              <a:ext uri="{FF2B5EF4-FFF2-40B4-BE49-F238E27FC236}">
                <a16:creationId xmlns:a16="http://schemas.microsoft.com/office/drawing/2014/main" id="{F67F32DB-ABDB-441F-82AD-443AF40D07F3}"/>
              </a:ext>
            </a:extLst>
          </p:cNvPr>
          <p:cNvSpPr/>
          <p:nvPr/>
        </p:nvSpPr>
        <p:spPr>
          <a:xfrm>
            <a:off x="7689978" y="3076914"/>
            <a:ext cx="2111828" cy="936171"/>
          </a:xfrm>
          <a:prstGeom prst="wedgeRoundRectCallout">
            <a:avLst>
              <a:gd name="adj1" fmla="val 15316"/>
              <a:gd name="adj2" fmla="val -147981"/>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138 / 263 = 52.47%</a:t>
            </a:r>
          </a:p>
        </p:txBody>
      </p:sp>
      <p:sp>
        <p:nvSpPr>
          <p:cNvPr id="12" name="Rounded Rectangular Callout 10">
            <a:extLst>
              <a:ext uri="{FF2B5EF4-FFF2-40B4-BE49-F238E27FC236}">
                <a16:creationId xmlns:a16="http://schemas.microsoft.com/office/drawing/2014/main" id="{6C018459-8B6A-4D6E-9BC4-63B61ED4613B}"/>
              </a:ext>
            </a:extLst>
          </p:cNvPr>
          <p:cNvSpPr/>
          <p:nvPr/>
        </p:nvSpPr>
        <p:spPr>
          <a:xfrm>
            <a:off x="10016409" y="3076914"/>
            <a:ext cx="1937657" cy="1110343"/>
          </a:xfrm>
          <a:prstGeom prst="wedgeRoundRectCallout">
            <a:avLst>
              <a:gd name="adj1" fmla="val -14413"/>
              <a:gd name="adj2" fmla="val -126155"/>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52.47 / 26.60 = 1.97</a:t>
            </a:r>
          </a:p>
        </p:txBody>
      </p:sp>
      <p:sp>
        <p:nvSpPr>
          <p:cNvPr id="13" name="Oval 12">
            <a:extLst>
              <a:ext uri="{FF2B5EF4-FFF2-40B4-BE49-F238E27FC236}">
                <a16:creationId xmlns:a16="http://schemas.microsoft.com/office/drawing/2014/main" id="{E582295E-2B91-4978-BC5A-728EDE23CED0}"/>
              </a:ext>
            </a:extLst>
          </p:cNvPr>
          <p:cNvSpPr/>
          <p:nvPr/>
        </p:nvSpPr>
        <p:spPr>
          <a:xfrm>
            <a:off x="5540829" y="5584371"/>
            <a:ext cx="1480457" cy="5334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4EA8177-303B-432E-9322-6449BE4CAC06}"/>
              </a:ext>
            </a:extLst>
          </p:cNvPr>
          <p:cNvSpPr/>
          <p:nvPr/>
        </p:nvSpPr>
        <p:spPr>
          <a:xfrm>
            <a:off x="8382000" y="5584371"/>
            <a:ext cx="1480457" cy="533400"/>
          </a:xfrm>
          <a:prstGeom prst="ellipse">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6BA28A3F-B9F6-4B36-AD81-0C725BB809D6}"/>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6948678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a:t>
            </a:r>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sp>
        <p:nvSpPr>
          <p:cNvPr id="4" name="Content Placeholder 3">
            <a:extLst>
              <a:ext uri="{FF2B5EF4-FFF2-40B4-BE49-F238E27FC236}">
                <a16:creationId xmlns:a16="http://schemas.microsoft.com/office/drawing/2014/main" id="{FB25EA6C-F15C-437B-B236-0612A9FFDBCF}"/>
              </a:ext>
            </a:extLst>
          </p:cNvPr>
          <p:cNvSpPr>
            <a:spLocks noGrp="1"/>
          </p:cNvSpPr>
          <p:nvPr>
            <p:ph idx="1"/>
          </p:nvPr>
        </p:nvSpPr>
        <p:spPr>
          <a:xfrm>
            <a:off x="838200" y="1371600"/>
            <a:ext cx="10515600" cy="4984750"/>
          </a:xfrm>
          <a:solidFill>
            <a:schemeClr val="accent2">
              <a:lumMod val="20000"/>
              <a:lumOff val="80000"/>
            </a:schemeClr>
          </a:solidFill>
        </p:spPr>
        <p:txBody>
          <a:bodyPr>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The Gain and Lift function</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def </a:t>
            </a:r>
            <a:r>
              <a:rPr lang="en-US" sz="1200" b="1" dirty="0" err="1">
                <a:latin typeface="Courier New" panose="02070309020205020404" pitchFamily="49" charset="0"/>
                <a:cs typeface="Courier New" panose="02070309020205020404" pitchFamily="49" charset="0"/>
              </a:rPr>
              <a:t>compute_lift_coordinates</a:t>
            </a:r>
            <a:r>
              <a:rPr lang="en-US" sz="12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DepVar</a:t>
            </a:r>
            <a:r>
              <a:rPr lang="en-US" sz="1200" b="1" dirty="0">
                <a:latin typeface="Courier New" panose="02070309020205020404" pitchFamily="49" charset="0"/>
                <a:cs typeface="Courier New" panose="02070309020205020404" pitchFamily="49" charset="0"/>
              </a:rPr>
              <a:t>,          # The column that holds the dependent variable's values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EventValue</a:t>
            </a:r>
            <a:r>
              <a:rPr lang="en-US" sz="1200" b="1" dirty="0">
                <a:latin typeface="Courier New" panose="02070309020205020404" pitchFamily="49" charset="0"/>
                <a:cs typeface="Courier New" panose="02070309020205020404" pitchFamily="49" charset="0"/>
              </a:rPr>
              <a:t>,      # Value of the dependent variable that indicates an event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EventPredProb</a:t>
            </a:r>
            <a:r>
              <a:rPr lang="en-US" sz="1200" b="1" dirty="0">
                <a:latin typeface="Courier New" panose="02070309020205020404" pitchFamily="49" charset="0"/>
                <a:cs typeface="Courier New" panose="02070309020205020404" pitchFamily="49" charset="0"/>
              </a:rPr>
              <a:t>,   # The column that holds the predicted event probability</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Debug = 'N'):    # Show debugging information (Y/N)</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Find out the number of observations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nObs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DepVar</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Get the quantiles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quantileCutOff</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numpy.percentile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EventPredProb</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numpy.arange</a:t>
            </a:r>
            <a:r>
              <a:rPr lang="en-US" sz="1200" b="1" dirty="0">
                <a:latin typeface="Courier New" panose="02070309020205020404" pitchFamily="49" charset="0"/>
                <a:cs typeface="Courier New" panose="02070309020205020404" pitchFamily="49" charset="0"/>
              </a:rPr>
              <a:t>(0, 100, 10))</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nQuantile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quantileCutOff</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quantileIndex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nObs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for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in range(</a:t>
            </a:r>
            <a:r>
              <a:rPr lang="en-US" sz="1200" b="1" dirty="0" err="1">
                <a:latin typeface="Courier New" panose="02070309020205020404" pitchFamily="49" charset="0"/>
                <a:cs typeface="Courier New" panose="02070309020205020404" pitchFamily="49" charset="0"/>
              </a:rPr>
              <a:t>nObs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iQ</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nQuantile</a:t>
            </a: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EPP = </a:t>
            </a:r>
            <a:r>
              <a:rPr lang="en-US" sz="1200" b="1" dirty="0" err="1">
                <a:latin typeface="Courier New" panose="02070309020205020404" pitchFamily="49" charset="0"/>
                <a:cs typeface="Courier New" panose="02070309020205020404" pitchFamily="49" charset="0"/>
              </a:rPr>
              <a:t>EventPredProb</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for j in range(1, </a:t>
            </a:r>
            <a:r>
              <a:rPr lang="en-US" sz="1200" b="1" dirty="0" err="1">
                <a:latin typeface="Courier New" panose="02070309020205020404" pitchFamily="49" charset="0"/>
                <a:cs typeface="Courier New" panose="02070309020205020404" pitchFamily="49" charset="0"/>
              </a:rPr>
              <a:t>nQuantile</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if (EPP &gt; </a:t>
            </a:r>
            <a:r>
              <a:rPr lang="en-US" sz="1200" b="1" dirty="0" err="1">
                <a:latin typeface="Courier New" panose="02070309020205020404" pitchFamily="49" charset="0"/>
                <a:cs typeface="Courier New" panose="02070309020205020404" pitchFamily="49" charset="0"/>
              </a:rPr>
              <a:t>quantileCutOff</a:t>
            </a:r>
            <a:r>
              <a:rPr lang="en-US" sz="1200" b="1" dirty="0">
                <a:latin typeface="Courier New" panose="02070309020205020404" pitchFamily="49" charset="0"/>
                <a:cs typeface="Courier New" panose="02070309020205020404" pitchFamily="49" charset="0"/>
              </a:rPr>
              <a:t>[-j]):</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iQ</a:t>
            </a:r>
            <a:r>
              <a:rPr lang="en-US" sz="1200" b="1" dirty="0">
                <a:latin typeface="Courier New" panose="02070309020205020404" pitchFamily="49" charset="0"/>
                <a:cs typeface="Courier New" panose="02070309020205020404" pitchFamily="49" charset="0"/>
              </a:rPr>
              <a:t> -= 1</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quantileIndex</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iQ</a:t>
            </a:r>
            <a:endParaRPr lang="en-US" sz="1200" b="1" dirty="0">
              <a:latin typeface="Courier New" panose="02070309020205020404" pitchFamily="49" charset="0"/>
              <a:cs typeface="Courier New" panose="02070309020205020404" pitchFamily="49" charset="0"/>
            </a:endParaRPr>
          </a:p>
        </p:txBody>
      </p:sp>
      <p:sp>
        <p:nvSpPr>
          <p:cNvPr id="3" name="Footer Placeholder 2">
            <a:extLst>
              <a:ext uri="{FF2B5EF4-FFF2-40B4-BE49-F238E27FC236}">
                <a16:creationId xmlns:a16="http://schemas.microsoft.com/office/drawing/2014/main" id="{C502CAEB-5ED8-4865-A257-E57570B1D81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5742390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sp>
        <p:nvSpPr>
          <p:cNvPr id="4" name="Content Placeholder 3">
            <a:extLst>
              <a:ext uri="{FF2B5EF4-FFF2-40B4-BE49-F238E27FC236}">
                <a16:creationId xmlns:a16="http://schemas.microsoft.com/office/drawing/2014/main" id="{FB25EA6C-F15C-437B-B236-0612A9FFDBCF}"/>
              </a:ext>
            </a:extLst>
          </p:cNvPr>
          <p:cNvSpPr>
            <a:spLocks noGrp="1"/>
          </p:cNvSpPr>
          <p:nvPr>
            <p:ph idx="1"/>
          </p:nvPr>
        </p:nvSpPr>
        <p:spPr>
          <a:solidFill>
            <a:schemeClr val="accent2">
              <a:lumMod val="20000"/>
              <a:lumOff val="80000"/>
            </a:schemeClr>
          </a:solidFill>
        </p:spPr>
        <p:txBody>
          <a:bodyPr>
            <a:norm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Construct the Lift chart table</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countTable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pandas.crosstab</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quantileIndex</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DepVar</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decileN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countTable.sum</a:t>
            </a:r>
            <a:r>
              <a:rPr lang="en-US" sz="1200" b="1" dirty="0">
                <a:latin typeface="Courier New" panose="02070309020205020404" pitchFamily="49" charset="0"/>
                <a:cs typeface="Courier New" panose="02070309020205020404" pitchFamily="49" charset="0"/>
              </a:rPr>
              <a:t>(1)</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decilePct</a:t>
            </a:r>
            <a:r>
              <a:rPr lang="en-US" sz="1200" b="1" dirty="0">
                <a:latin typeface="Courier New" panose="02070309020205020404" pitchFamily="49" charset="0"/>
                <a:cs typeface="Courier New" panose="02070309020205020404" pitchFamily="49" charset="0"/>
              </a:rPr>
              <a:t> = 100 * (</a:t>
            </a:r>
            <a:r>
              <a:rPr lang="en-US" sz="1200" b="1" dirty="0" err="1">
                <a:latin typeface="Courier New" panose="02070309020205020404" pitchFamily="49" charset="0"/>
                <a:cs typeface="Courier New" panose="02070309020205020404" pitchFamily="49" charset="0"/>
              </a:rPr>
              <a:t>decileN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nObs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gainN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countTable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EventValue</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totalNResponse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gainN.sum</a:t>
            </a:r>
            <a:r>
              <a:rPr lang="en-US" sz="1200" b="1" dirty="0">
                <a:latin typeface="Courier New" panose="02070309020205020404" pitchFamily="49" charset="0"/>
                <a:cs typeface="Courier New" panose="02070309020205020404" pitchFamily="49" charset="0"/>
              </a:rPr>
              <a:t>(0)</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gainPct</a:t>
            </a:r>
            <a:r>
              <a:rPr lang="en-US" sz="1200" b="1" dirty="0">
                <a:latin typeface="Courier New" panose="02070309020205020404" pitchFamily="49" charset="0"/>
                <a:cs typeface="Courier New" panose="02070309020205020404" pitchFamily="49" charset="0"/>
              </a:rPr>
              <a:t> = 100 * (</a:t>
            </a:r>
            <a:r>
              <a:rPr lang="en-US" sz="1200" b="1" dirty="0" err="1">
                <a:latin typeface="Courier New" panose="02070309020205020404" pitchFamily="49" charset="0"/>
                <a:cs typeface="Courier New" panose="02070309020205020404" pitchFamily="49" charset="0"/>
              </a:rPr>
              <a:t>gainN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totalNResponse</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responsePct</a:t>
            </a:r>
            <a:r>
              <a:rPr lang="en-US" sz="1200" b="1" dirty="0">
                <a:latin typeface="Courier New" panose="02070309020205020404" pitchFamily="49" charset="0"/>
                <a:cs typeface="Courier New" panose="02070309020205020404" pitchFamily="49" charset="0"/>
              </a:rPr>
              <a:t> = 100 * (</a:t>
            </a:r>
            <a:r>
              <a:rPr lang="en-US" sz="1200" b="1" dirty="0" err="1">
                <a:latin typeface="Courier New" panose="02070309020205020404" pitchFamily="49" charset="0"/>
                <a:cs typeface="Courier New" panose="02070309020205020404" pitchFamily="49" charset="0"/>
              </a:rPr>
              <a:t>gainN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decileN</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overallResponsePct</a:t>
            </a:r>
            <a:r>
              <a:rPr lang="en-US" sz="1200" b="1" dirty="0">
                <a:latin typeface="Courier New" panose="02070309020205020404" pitchFamily="49" charset="0"/>
                <a:cs typeface="Courier New" panose="02070309020205020404" pitchFamily="49" charset="0"/>
              </a:rPr>
              <a:t> = 100 * (</a:t>
            </a:r>
            <a:r>
              <a:rPr lang="en-US" sz="1200" b="1" dirty="0" err="1">
                <a:latin typeface="Courier New" panose="02070309020205020404" pitchFamily="49" charset="0"/>
                <a:cs typeface="Courier New" panose="02070309020205020404" pitchFamily="49" charset="0"/>
              </a:rPr>
              <a:t>totalNResponse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nObs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lift = </a:t>
            </a:r>
            <a:r>
              <a:rPr lang="en-US" sz="1200" b="1" dirty="0" err="1">
                <a:latin typeface="Courier New" panose="02070309020205020404" pitchFamily="49" charset="0"/>
                <a:cs typeface="Courier New" panose="02070309020205020404" pitchFamily="49" charset="0"/>
              </a:rPr>
              <a:t>responsePct</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overallResponsePct</a:t>
            </a: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LiftCoordinates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pandas.concat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decileN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decilePct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gainN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gainPct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responsePct</a:t>
            </a:r>
            <a:r>
              <a:rPr lang="en-US" sz="1200" b="1" dirty="0">
                <a:latin typeface="Courier New" panose="02070309020205020404" pitchFamily="49" charset="0"/>
                <a:cs typeface="Courier New" panose="02070309020205020404" pitchFamily="49" charset="0"/>
              </a:rPr>
              <a:t>, lift],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axis = 1, </a:t>
            </a:r>
            <a:r>
              <a:rPr lang="en-US" sz="1200" b="1" dirty="0" err="1">
                <a:latin typeface="Courier New" panose="02070309020205020404" pitchFamily="49" charset="0"/>
                <a:cs typeface="Courier New" panose="02070309020205020404" pitchFamily="49" charset="0"/>
              </a:rPr>
              <a:t>ignore_index</a:t>
            </a:r>
            <a:r>
              <a:rPr lang="en-US" sz="1200" b="1" dirty="0">
                <a:latin typeface="Courier New" panose="02070309020205020404" pitchFamily="49" charset="0"/>
                <a:cs typeface="Courier New" panose="02070309020205020404" pitchFamily="49" charset="0"/>
              </a:rPr>
              <a:t> = True)</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LiftCoordinates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LiftCoordinates.rename</a:t>
            </a:r>
            <a:r>
              <a:rPr lang="en-US" sz="1200" b="1" dirty="0">
                <a:latin typeface="Courier New" panose="02070309020205020404" pitchFamily="49" charset="0"/>
                <a:cs typeface="Courier New" panose="02070309020205020404" pitchFamily="49" charset="0"/>
              </a:rPr>
              <a:t>({0:'Decile N',</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1:'Decile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2:'Gain N',</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3:'Gain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4:'Response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5:'Lift'}, axis = 'columns')</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p:txBody>
      </p:sp>
      <p:sp>
        <p:nvSpPr>
          <p:cNvPr id="3" name="Footer Placeholder 2">
            <a:extLst>
              <a:ext uri="{FF2B5EF4-FFF2-40B4-BE49-F238E27FC236}">
                <a16:creationId xmlns:a16="http://schemas.microsoft.com/office/drawing/2014/main" id="{18DC1A8E-8796-43A0-BF8C-359D863342E5}"/>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342677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sp>
        <p:nvSpPr>
          <p:cNvPr id="4" name="Content Placeholder 3">
            <a:extLst>
              <a:ext uri="{FF2B5EF4-FFF2-40B4-BE49-F238E27FC236}">
                <a16:creationId xmlns:a16="http://schemas.microsoft.com/office/drawing/2014/main" id="{FB25EA6C-F15C-437B-B236-0612A9FFDBCF}"/>
              </a:ext>
            </a:extLst>
          </p:cNvPr>
          <p:cNvSpPr>
            <a:spLocks noGrp="1"/>
          </p:cNvSpPr>
          <p:nvPr>
            <p:ph idx="1"/>
          </p:nvPr>
        </p:nvSpPr>
        <p:spPr>
          <a:solidFill>
            <a:schemeClr val="accent2">
              <a:lumMod val="20000"/>
              <a:lumOff val="80000"/>
            </a:schemeClr>
          </a:solidFill>
        </p:spPr>
        <p:txBody>
          <a:bodyPr>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Construct the Accumulative Lift chart table</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accCountTable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countTable.cumsum</a:t>
            </a:r>
            <a:r>
              <a:rPr lang="en-US" sz="1200" b="1" dirty="0">
                <a:latin typeface="Courier New" panose="02070309020205020404" pitchFamily="49" charset="0"/>
                <a:cs typeface="Courier New" panose="02070309020205020404" pitchFamily="49" charset="0"/>
              </a:rPr>
              <a:t>(axis = 0)</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decileN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accCountTable.sum</a:t>
            </a:r>
            <a:r>
              <a:rPr lang="en-US" sz="1200" b="1" dirty="0">
                <a:latin typeface="Courier New" panose="02070309020205020404" pitchFamily="49" charset="0"/>
                <a:cs typeface="Courier New" panose="02070309020205020404" pitchFamily="49" charset="0"/>
              </a:rPr>
              <a:t>(1)</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decilePct</a:t>
            </a:r>
            <a:r>
              <a:rPr lang="en-US" sz="1200" b="1" dirty="0">
                <a:latin typeface="Courier New" panose="02070309020205020404" pitchFamily="49" charset="0"/>
                <a:cs typeface="Courier New" panose="02070309020205020404" pitchFamily="49" charset="0"/>
              </a:rPr>
              <a:t> = 100 * (</a:t>
            </a:r>
            <a:r>
              <a:rPr lang="en-US" sz="1200" b="1" dirty="0" err="1">
                <a:latin typeface="Courier New" panose="02070309020205020404" pitchFamily="49" charset="0"/>
                <a:cs typeface="Courier New" panose="02070309020205020404" pitchFamily="49" charset="0"/>
              </a:rPr>
              <a:t>decileN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nObs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gainN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accCountTable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EventValue</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gainPct</a:t>
            </a:r>
            <a:r>
              <a:rPr lang="en-US" sz="1200" b="1" dirty="0">
                <a:latin typeface="Courier New" panose="02070309020205020404" pitchFamily="49" charset="0"/>
                <a:cs typeface="Courier New" panose="02070309020205020404" pitchFamily="49" charset="0"/>
              </a:rPr>
              <a:t> = 100 * (</a:t>
            </a:r>
            <a:r>
              <a:rPr lang="en-US" sz="1200" b="1" dirty="0" err="1">
                <a:latin typeface="Courier New" panose="02070309020205020404" pitchFamily="49" charset="0"/>
                <a:cs typeface="Courier New" panose="02070309020205020404" pitchFamily="49" charset="0"/>
              </a:rPr>
              <a:t>gainN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totalNResponse</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responsePct</a:t>
            </a:r>
            <a:r>
              <a:rPr lang="en-US" sz="1200" b="1" dirty="0">
                <a:latin typeface="Courier New" panose="02070309020205020404" pitchFamily="49" charset="0"/>
                <a:cs typeface="Courier New" panose="02070309020205020404" pitchFamily="49" charset="0"/>
              </a:rPr>
              <a:t> = 100 * (</a:t>
            </a:r>
            <a:r>
              <a:rPr lang="en-US" sz="1200" b="1" dirty="0" err="1">
                <a:latin typeface="Courier New" panose="02070309020205020404" pitchFamily="49" charset="0"/>
                <a:cs typeface="Courier New" panose="02070309020205020404" pitchFamily="49" charset="0"/>
              </a:rPr>
              <a:t>gainN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decileN</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lift = </a:t>
            </a:r>
            <a:r>
              <a:rPr lang="en-US" sz="1200" b="1" dirty="0" err="1">
                <a:latin typeface="Courier New" panose="02070309020205020404" pitchFamily="49" charset="0"/>
                <a:cs typeface="Courier New" panose="02070309020205020404" pitchFamily="49" charset="0"/>
              </a:rPr>
              <a:t>responsePct</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overallResponsePct</a:t>
            </a: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accLiftCoordinates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pandas.concat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decileN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decilePct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gainN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gainPct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responsePct</a:t>
            </a:r>
            <a:r>
              <a:rPr lang="en-US" sz="1200" b="1" dirty="0">
                <a:latin typeface="Courier New" panose="02070309020205020404" pitchFamily="49" charset="0"/>
                <a:cs typeface="Courier New" panose="02070309020205020404" pitchFamily="49" charset="0"/>
              </a:rPr>
              <a:t>, lift],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axis = 1, </a:t>
            </a:r>
            <a:r>
              <a:rPr lang="en-US" sz="1200" b="1" dirty="0" err="1">
                <a:latin typeface="Courier New" panose="02070309020205020404" pitchFamily="49" charset="0"/>
                <a:cs typeface="Courier New" panose="02070309020205020404" pitchFamily="49" charset="0"/>
              </a:rPr>
              <a:t>ignore_index</a:t>
            </a:r>
            <a:r>
              <a:rPr lang="en-US" sz="1200" b="1" dirty="0">
                <a:latin typeface="Courier New" panose="02070309020205020404" pitchFamily="49" charset="0"/>
                <a:cs typeface="Courier New" panose="02070309020205020404" pitchFamily="49" charset="0"/>
              </a:rPr>
              <a:t> = True)</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accLiftCoordinates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accLiftCoordinates.rename</a:t>
            </a:r>
            <a:r>
              <a:rPr lang="en-US" sz="1200" b="1" dirty="0">
                <a:latin typeface="Courier New" panose="02070309020205020404" pitchFamily="49" charset="0"/>
                <a:cs typeface="Courier New" panose="02070309020205020404" pitchFamily="49" charset="0"/>
              </a:rPr>
              <a:t>({0:'Acc. Decile N',</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1:'Acc. Decile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2:'Acc. Gain N',</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3:'Acc. Gain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4:'Acc. Response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5:'Acc. Lift'}, axis = 'columns')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return(</a:t>
            </a:r>
            <a:r>
              <a:rPr lang="en-US" sz="1200" b="1" dirty="0" err="1">
                <a:latin typeface="Courier New" panose="02070309020205020404" pitchFamily="49" charset="0"/>
                <a:cs typeface="Courier New" panose="02070309020205020404" pitchFamily="49" charset="0"/>
              </a:rPr>
              <a:t>LiftCoordinates</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accLiftCoordinates</a:t>
            </a:r>
            <a:r>
              <a:rPr lang="en-US" sz="1200" b="1" dirty="0">
                <a:latin typeface="Courier New" panose="02070309020205020404" pitchFamily="49" charset="0"/>
                <a:cs typeface="Courier New" panose="02070309020205020404" pitchFamily="49" charset="0"/>
              </a:rPr>
              <a:t>)</a:t>
            </a:r>
          </a:p>
        </p:txBody>
      </p:sp>
      <p:sp>
        <p:nvSpPr>
          <p:cNvPr id="3" name="Footer Placeholder 2">
            <a:extLst>
              <a:ext uri="{FF2B5EF4-FFF2-40B4-BE49-F238E27FC236}">
                <a16:creationId xmlns:a16="http://schemas.microsoft.com/office/drawing/2014/main" id="{F03CD667-E7AB-4A60-AB3C-EC1931EA512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509837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Interpretation</a:t>
            </a:r>
          </a:p>
        </p:txBody>
      </p:sp>
      <p:sp>
        <p:nvSpPr>
          <p:cNvPr id="3" name="Content Placeholder 2"/>
          <p:cNvSpPr>
            <a:spLocks noGrp="1"/>
          </p:cNvSpPr>
          <p:nvPr>
            <p:ph idx="1"/>
          </p:nvPr>
        </p:nvSpPr>
        <p:spPr>
          <a:xfrm>
            <a:off x="838200" y="1825625"/>
            <a:ext cx="10515600" cy="1831975"/>
          </a:xfrm>
        </p:spPr>
        <p:txBody>
          <a:bodyPr>
            <a:normAutofit/>
          </a:bodyPr>
          <a:lstStyle/>
          <a:p>
            <a:r>
              <a:rPr lang="en-US" sz="2600" dirty="0"/>
              <a:t>If we only contact the top 10% of customers, then 52.47% of them will respond.  This response rate is 1.97 times the overall rate.</a:t>
            </a:r>
          </a:p>
          <a:p>
            <a:r>
              <a:rPr lang="en-US" sz="2600" dirty="0"/>
              <a:t>If we only contact the next 10% of customers, then 43.52% of them will respond.  This response rate is 1.64 times the overall rate.</a:t>
            </a:r>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graphicFrame>
        <p:nvGraphicFramePr>
          <p:cNvPr id="9" name="Content Placeholder 7">
            <a:extLst>
              <a:ext uri="{FF2B5EF4-FFF2-40B4-BE49-F238E27FC236}">
                <a16:creationId xmlns:a16="http://schemas.microsoft.com/office/drawing/2014/main" id="{B44AB55C-E76C-4CE4-A5BB-5859C7CB0CA3}"/>
              </a:ext>
            </a:extLst>
          </p:cNvPr>
          <p:cNvGraphicFramePr>
            <a:graphicFrameLocks/>
          </p:cNvGraphicFramePr>
          <p:nvPr/>
        </p:nvGraphicFramePr>
        <p:xfrm>
          <a:off x="838200" y="3957221"/>
          <a:ext cx="6193950" cy="2261016"/>
        </p:xfrm>
        <a:graphic>
          <a:graphicData uri="http://schemas.openxmlformats.org/drawingml/2006/table">
            <a:tbl>
              <a:tblPr/>
              <a:tblGrid>
                <a:gridCol w="884850">
                  <a:extLst>
                    <a:ext uri="{9D8B030D-6E8A-4147-A177-3AD203B41FA5}">
                      <a16:colId xmlns:a16="http://schemas.microsoft.com/office/drawing/2014/main" val="20000"/>
                    </a:ext>
                  </a:extLst>
                </a:gridCol>
                <a:gridCol w="884850">
                  <a:extLst>
                    <a:ext uri="{9D8B030D-6E8A-4147-A177-3AD203B41FA5}">
                      <a16:colId xmlns:a16="http://schemas.microsoft.com/office/drawing/2014/main" val="20001"/>
                    </a:ext>
                  </a:extLst>
                </a:gridCol>
                <a:gridCol w="884850">
                  <a:extLst>
                    <a:ext uri="{9D8B030D-6E8A-4147-A177-3AD203B41FA5}">
                      <a16:colId xmlns:a16="http://schemas.microsoft.com/office/drawing/2014/main" val="20002"/>
                    </a:ext>
                  </a:extLst>
                </a:gridCol>
                <a:gridCol w="884850">
                  <a:extLst>
                    <a:ext uri="{9D8B030D-6E8A-4147-A177-3AD203B41FA5}">
                      <a16:colId xmlns:a16="http://schemas.microsoft.com/office/drawing/2014/main" val="20003"/>
                    </a:ext>
                  </a:extLst>
                </a:gridCol>
                <a:gridCol w="884850">
                  <a:extLst>
                    <a:ext uri="{9D8B030D-6E8A-4147-A177-3AD203B41FA5}">
                      <a16:colId xmlns:a16="http://schemas.microsoft.com/office/drawing/2014/main" val="20004"/>
                    </a:ext>
                  </a:extLst>
                </a:gridCol>
                <a:gridCol w="884850">
                  <a:extLst>
                    <a:ext uri="{9D8B030D-6E8A-4147-A177-3AD203B41FA5}">
                      <a16:colId xmlns:a16="http://schemas.microsoft.com/office/drawing/2014/main" val="20005"/>
                    </a:ext>
                  </a:extLst>
                </a:gridCol>
                <a:gridCol w="884850">
                  <a:extLst>
                    <a:ext uri="{9D8B030D-6E8A-4147-A177-3AD203B41FA5}">
                      <a16:colId xmlns:a16="http://schemas.microsoft.com/office/drawing/2014/main" val="20006"/>
                    </a:ext>
                  </a:extLst>
                </a:gridCol>
              </a:tblGrid>
              <a:tr h="194596">
                <a:tc>
                  <a:txBody>
                    <a:bodyPr/>
                    <a:lstStyle/>
                    <a:p>
                      <a:pPr algn="ctr" fontAlgn="b"/>
                      <a:r>
                        <a:rPr lang="en-US" sz="11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4596">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5329">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5329">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5329">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16.47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5329">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5.71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5329">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23.55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5329">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25.24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5329">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17.31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5329">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4596">
                <a:tc>
                  <a:txBody>
                    <a:bodyPr/>
                    <a:lstStyle/>
                    <a:p>
                      <a:pPr algn="ctr" fontAlgn="b"/>
                      <a:r>
                        <a:rPr lang="en-US"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11.90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4596">
                <a:tc>
                  <a:txBody>
                    <a:bodyPr/>
                    <a:lstStyle/>
                    <a:p>
                      <a:pPr algn="l" fontAlgn="b"/>
                      <a:r>
                        <a:rPr lang="en-US" sz="1100" b="1" i="0" u="none" strike="noStrike" dirty="0">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2899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771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26.60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4" name="Picture 3">
            <a:extLst>
              <a:ext uri="{FF2B5EF4-FFF2-40B4-BE49-F238E27FC236}">
                <a16:creationId xmlns:a16="http://schemas.microsoft.com/office/drawing/2014/main" id="{DD054B44-7D9C-4468-AE17-121FB549B952}"/>
              </a:ext>
            </a:extLst>
          </p:cNvPr>
          <p:cNvPicPr>
            <a:picLocks/>
          </p:cNvPicPr>
          <p:nvPr/>
        </p:nvPicPr>
        <p:blipFill>
          <a:blip r:embed="rId3"/>
          <a:stretch>
            <a:fillRect/>
          </a:stretch>
        </p:blipFill>
        <p:spPr>
          <a:xfrm>
            <a:off x="7239000" y="3932237"/>
            <a:ext cx="4114800" cy="2286000"/>
          </a:xfrm>
          <a:prstGeom prst="rect">
            <a:avLst/>
          </a:prstGeom>
        </p:spPr>
      </p:pic>
      <p:sp>
        <p:nvSpPr>
          <p:cNvPr id="5" name="Footer Placeholder 4">
            <a:extLst>
              <a:ext uri="{FF2B5EF4-FFF2-40B4-BE49-F238E27FC236}">
                <a16:creationId xmlns:a16="http://schemas.microsoft.com/office/drawing/2014/main" id="{532AD7BA-D923-47A8-A8C1-DE3332ED842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971705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Accumulated Gain and Lift: CART Model on Test Partition</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graphicFrame>
        <p:nvGraphicFramePr>
          <p:cNvPr id="5" name="Content Placeholder 4"/>
          <p:cNvGraphicFramePr>
            <a:graphicFrameLocks noGrp="1"/>
          </p:cNvGraphicFramePr>
          <p:nvPr>
            <p:ph idx="1"/>
          </p:nvPr>
        </p:nvGraphicFramePr>
        <p:xfrm>
          <a:off x="997352" y="1586233"/>
          <a:ext cx="10068044" cy="4248029"/>
        </p:xfrm>
        <a:graphic>
          <a:graphicData uri="http://schemas.openxmlformats.org/drawingml/2006/table">
            <a:tbl>
              <a:tblPr/>
              <a:tblGrid>
                <a:gridCol w="1438292">
                  <a:extLst>
                    <a:ext uri="{9D8B030D-6E8A-4147-A177-3AD203B41FA5}">
                      <a16:colId xmlns:a16="http://schemas.microsoft.com/office/drawing/2014/main" val="20000"/>
                    </a:ext>
                  </a:extLst>
                </a:gridCol>
                <a:gridCol w="1438292">
                  <a:extLst>
                    <a:ext uri="{9D8B030D-6E8A-4147-A177-3AD203B41FA5}">
                      <a16:colId xmlns:a16="http://schemas.microsoft.com/office/drawing/2014/main" val="20001"/>
                    </a:ext>
                  </a:extLst>
                </a:gridCol>
                <a:gridCol w="1438292">
                  <a:extLst>
                    <a:ext uri="{9D8B030D-6E8A-4147-A177-3AD203B41FA5}">
                      <a16:colId xmlns:a16="http://schemas.microsoft.com/office/drawing/2014/main" val="20002"/>
                    </a:ext>
                  </a:extLst>
                </a:gridCol>
                <a:gridCol w="1438292">
                  <a:extLst>
                    <a:ext uri="{9D8B030D-6E8A-4147-A177-3AD203B41FA5}">
                      <a16:colId xmlns:a16="http://schemas.microsoft.com/office/drawing/2014/main" val="20003"/>
                    </a:ext>
                  </a:extLst>
                </a:gridCol>
                <a:gridCol w="1438292">
                  <a:extLst>
                    <a:ext uri="{9D8B030D-6E8A-4147-A177-3AD203B41FA5}">
                      <a16:colId xmlns:a16="http://schemas.microsoft.com/office/drawing/2014/main" val="20004"/>
                    </a:ext>
                  </a:extLst>
                </a:gridCol>
                <a:gridCol w="1626520">
                  <a:extLst>
                    <a:ext uri="{9D8B030D-6E8A-4147-A177-3AD203B41FA5}">
                      <a16:colId xmlns:a16="http://schemas.microsoft.com/office/drawing/2014/main" val="20005"/>
                    </a:ext>
                  </a:extLst>
                </a:gridCol>
                <a:gridCol w="1250064">
                  <a:extLst>
                    <a:ext uri="{9D8B030D-6E8A-4147-A177-3AD203B41FA5}">
                      <a16:colId xmlns:a16="http://schemas.microsoft.com/office/drawing/2014/main" val="20006"/>
                    </a:ext>
                  </a:extLst>
                </a:gridCol>
              </a:tblGrid>
              <a:tr h="404613">
                <a:tc>
                  <a:txBody>
                    <a:bodyPr/>
                    <a:lstStyle/>
                    <a:p>
                      <a:pPr algn="ctr" fontAlgn="b"/>
                      <a:r>
                        <a:rPr lang="en-US" sz="18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Acc. 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Acc. 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Acc. 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Acc. 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Acc. 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Acc. 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1936">
                <a:tc>
                  <a:txBody>
                    <a:bodyPr/>
                    <a:lstStyle/>
                    <a:p>
                      <a:pPr algn="r" fontAlgn="b"/>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17.90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4701">
                <a:tc>
                  <a:txBody>
                    <a:bodyPr/>
                    <a:lstStyle/>
                    <a:p>
                      <a:pPr algn="r" fontAlgn="b"/>
                      <a:r>
                        <a:rPr lang="en-US" sz="18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48.43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4701">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23.90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39.30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43.72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4701">
                <a:tc>
                  <a:txBody>
                    <a:bodyPr/>
                    <a:lstStyle/>
                    <a:p>
                      <a:pPr algn="r" fontAlgn="b"/>
                      <a:r>
                        <a:rPr lang="en-US" sz="18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1124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38.77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55.77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38.26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4701">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43.26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61.48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37.80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4701">
                <a:tc>
                  <a:txBody>
                    <a:bodyPr/>
                    <a:lstStyle/>
                    <a:p>
                      <a:pPr algn="r" fontAlgn="b"/>
                      <a:r>
                        <a:rPr lang="en-US" sz="18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1513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52.19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69.39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35.36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4701">
                <a:tc>
                  <a:txBody>
                    <a:bodyPr/>
                    <a:lstStyle/>
                    <a:p>
                      <a:pPr algn="r" fontAlgn="b"/>
                      <a:r>
                        <a:rPr lang="en-US" sz="18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1830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63.13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615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79.77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33.61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4701">
                <a:tc>
                  <a:txBody>
                    <a:bodyPr/>
                    <a:lstStyle/>
                    <a:p>
                      <a:pPr algn="r" fontAlgn="b"/>
                      <a:r>
                        <a:rPr lang="en-US" sz="18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2113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72.89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664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86.12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4701">
                <a:tc>
                  <a:txBody>
                    <a:bodyPr/>
                    <a:lstStyle/>
                    <a:p>
                      <a:pPr algn="r" fontAlgn="b"/>
                      <a:r>
                        <a:rPr lang="en-US" sz="18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2554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88.10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93.26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28.15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936">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2899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771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1936">
                <a:tc>
                  <a:txBody>
                    <a:bodyPr/>
                    <a:lstStyle/>
                    <a:p>
                      <a:pPr algn="l" fontAlgn="b"/>
                      <a:r>
                        <a:rPr lang="en-US" sz="1800" b="1" i="0" u="none" strike="noStrike">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2899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771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26.60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 name="Footer Placeholder 2">
            <a:extLst>
              <a:ext uri="{FF2B5EF4-FFF2-40B4-BE49-F238E27FC236}">
                <a16:creationId xmlns:a16="http://schemas.microsoft.com/office/drawing/2014/main" id="{0C9C0F91-E4D3-4B44-A0E3-6BF4E74325C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7663196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Accumulated Gain and Lift: Interpretation</a:t>
            </a:r>
          </a:p>
        </p:txBody>
      </p:sp>
      <p:sp>
        <p:nvSpPr>
          <p:cNvPr id="3" name="Content Placeholder 2"/>
          <p:cNvSpPr>
            <a:spLocks noGrp="1"/>
          </p:cNvSpPr>
          <p:nvPr>
            <p:ph idx="1"/>
          </p:nvPr>
        </p:nvSpPr>
        <p:spPr>
          <a:xfrm>
            <a:off x="838200" y="1825625"/>
            <a:ext cx="10515600" cy="1924049"/>
          </a:xfrm>
        </p:spPr>
        <p:txBody>
          <a:bodyPr>
            <a:normAutofit/>
          </a:bodyPr>
          <a:lstStyle/>
          <a:p>
            <a:r>
              <a:rPr lang="en-US" sz="2600" dirty="0"/>
              <a:t>If we only contact the top 20% of customers, then 48.43% of them will respond.  This response rate is 1.82 times the overall rate.</a:t>
            </a:r>
          </a:p>
          <a:p>
            <a:r>
              <a:rPr lang="en-US" sz="2600" dirty="0"/>
              <a:t>If we only contact the top 30% of customers, then 43.72% of them will respond.  This response rate is 1.64 times the overall rate.</a:t>
            </a:r>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graphicFrame>
        <p:nvGraphicFramePr>
          <p:cNvPr id="9" name="Content Placeholder 4">
            <a:extLst>
              <a:ext uri="{FF2B5EF4-FFF2-40B4-BE49-F238E27FC236}">
                <a16:creationId xmlns:a16="http://schemas.microsoft.com/office/drawing/2014/main" id="{2970D2E7-9430-4627-BEAB-55414EBF3F8C}"/>
              </a:ext>
            </a:extLst>
          </p:cNvPr>
          <p:cNvGraphicFramePr>
            <a:graphicFrameLocks/>
          </p:cNvGraphicFramePr>
          <p:nvPr/>
        </p:nvGraphicFramePr>
        <p:xfrm>
          <a:off x="1138335" y="3932237"/>
          <a:ext cx="5915609" cy="2285997"/>
        </p:xfrm>
        <a:graphic>
          <a:graphicData uri="http://schemas.openxmlformats.org/drawingml/2006/table">
            <a:tbl>
              <a:tblPr/>
              <a:tblGrid>
                <a:gridCol w="845087">
                  <a:extLst>
                    <a:ext uri="{9D8B030D-6E8A-4147-A177-3AD203B41FA5}">
                      <a16:colId xmlns:a16="http://schemas.microsoft.com/office/drawing/2014/main" val="20000"/>
                    </a:ext>
                  </a:extLst>
                </a:gridCol>
                <a:gridCol w="845087">
                  <a:extLst>
                    <a:ext uri="{9D8B030D-6E8A-4147-A177-3AD203B41FA5}">
                      <a16:colId xmlns:a16="http://schemas.microsoft.com/office/drawing/2014/main" val="20001"/>
                    </a:ext>
                  </a:extLst>
                </a:gridCol>
                <a:gridCol w="845087">
                  <a:extLst>
                    <a:ext uri="{9D8B030D-6E8A-4147-A177-3AD203B41FA5}">
                      <a16:colId xmlns:a16="http://schemas.microsoft.com/office/drawing/2014/main" val="20002"/>
                    </a:ext>
                  </a:extLst>
                </a:gridCol>
                <a:gridCol w="845087">
                  <a:extLst>
                    <a:ext uri="{9D8B030D-6E8A-4147-A177-3AD203B41FA5}">
                      <a16:colId xmlns:a16="http://schemas.microsoft.com/office/drawing/2014/main" val="20003"/>
                    </a:ext>
                  </a:extLst>
                </a:gridCol>
                <a:gridCol w="845087">
                  <a:extLst>
                    <a:ext uri="{9D8B030D-6E8A-4147-A177-3AD203B41FA5}">
                      <a16:colId xmlns:a16="http://schemas.microsoft.com/office/drawing/2014/main" val="20004"/>
                    </a:ext>
                  </a:extLst>
                </a:gridCol>
                <a:gridCol w="955683">
                  <a:extLst>
                    <a:ext uri="{9D8B030D-6E8A-4147-A177-3AD203B41FA5}">
                      <a16:colId xmlns:a16="http://schemas.microsoft.com/office/drawing/2014/main" val="20005"/>
                    </a:ext>
                  </a:extLst>
                </a:gridCol>
                <a:gridCol w="734491">
                  <a:extLst>
                    <a:ext uri="{9D8B030D-6E8A-4147-A177-3AD203B41FA5}">
                      <a16:colId xmlns:a16="http://schemas.microsoft.com/office/drawing/2014/main" val="20006"/>
                    </a:ext>
                  </a:extLst>
                </a:gridCol>
              </a:tblGrid>
              <a:tr h="211002">
                <a:tc>
                  <a:txBody>
                    <a:bodyPr/>
                    <a:lstStyle/>
                    <a:p>
                      <a:pPr algn="ctr" fontAlgn="b"/>
                      <a:r>
                        <a:rPr lang="en-US" sz="10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Acc. 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Acc. 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Acc. 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Acc. 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Acc. 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Acc. 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8745">
                <a:tc>
                  <a:txBody>
                    <a:bodyPr/>
                    <a:lstStyle/>
                    <a:p>
                      <a:pPr algn="r" fontAlgn="b"/>
                      <a:r>
                        <a:rPr lang="en-US" sz="1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595">
                <a:tc>
                  <a:txBody>
                    <a:bodyPr/>
                    <a:lstStyle/>
                    <a:p>
                      <a:pPr algn="r" fontAlgn="b"/>
                      <a:r>
                        <a:rPr lang="en-US" sz="10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48.43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595">
                <a:tc>
                  <a:txBody>
                    <a:bodyPr/>
                    <a:lstStyle/>
                    <a:p>
                      <a:pPr algn="r" fontAlgn="b"/>
                      <a:r>
                        <a:rPr lang="en-US" sz="1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23.90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595">
                <a:tc>
                  <a:txBody>
                    <a:bodyPr/>
                    <a:lstStyle/>
                    <a:p>
                      <a:pPr algn="r" fontAlgn="b"/>
                      <a:r>
                        <a:rPr lang="en-US" sz="10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38.77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55.77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595">
                <a:tc>
                  <a:txBody>
                    <a:bodyPr/>
                    <a:lstStyle/>
                    <a:p>
                      <a:pPr algn="r" fontAlgn="b"/>
                      <a:r>
                        <a:rPr lang="en-US" sz="1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43.26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61.48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37.80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595">
                <a:tc>
                  <a:txBody>
                    <a:bodyPr/>
                    <a:lstStyle/>
                    <a:p>
                      <a:pPr algn="r" fontAlgn="b"/>
                      <a:r>
                        <a:rPr lang="en-US" sz="10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52.19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535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595">
                <a:tc>
                  <a:txBody>
                    <a:bodyPr/>
                    <a:lstStyle/>
                    <a:p>
                      <a:pPr algn="r" fontAlgn="b"/>
                      <a:r>
                        <a:rPr lang="en-US" sz="10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63.13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8595">
                <a:tc>
                  <a:txBody>
                    <a:bodyPr/>
                    <a:lstStyle/>
                    <a:p>
                      <a:pPr algn="r" fontAlgn="b"/>
                      <a:r>
                        <a:rPr lang="en-US" sz="10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86.12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8595">
                <a:tc>
                  <a:txBody>
                    <a:bodyPr/>
                    <a:lstStyle/>
                    <a:p>
                      <a:pPr algn="r" fontAlgn="b"/>
                      <a:r>
                        <a:rPr lang="en-US" sz="10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93.26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8745">
                <a:tc>
                  <a:txBody>
                    <a:bodyPr/>
                    <a:lstStyle/>
                    <a:p>
                      <a:pPr algn="r" fontAlgn="b"/>
                      <a:r>
                        <a:rPr lang="en-US" sz="10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2899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8745">
                <a:tc>
                  <a:txBody>
                    <a:bodyPr/>
                    <a:lstStyle/>
                    <a:p>
                      <a:pPr algn="l" fontAlgn="b"/>
                      <a:r>
                        <a:rPr lang="en-US" sz="1000" b="1" i="0" u="none" strike="noStrike">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2899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771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26.60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4" name="Picture 3">
            <a:extLst>
              <a:ext uri="{FF2B5EF4-FFF2-40B4-BE49-F238E27FC236}">
                <a16:creationId xmlns:a16="http://schemas.microsoft.com/office/drawing/2014/main" id="{DC7F3BE4-2AE1-458B-A820-895E8A177E7C}"/>
              </a:ext>
            </a:extLst>
          </p:cNvPr>
          <p:cNvPicPr>
            <a:picLocks/>
          </p:cNvPicPr>
          <p:nvPr/>
        </p:nvPicPr>
        <p:blipFill>
          <a:blip r:embed="rId3"/>
          <a:stretch>
            <a:fillRect/>
          </a:stretch>
        </p:blipFill>
        <p:spPr>
          <a:xfrm>
            <a:off x="7239000" y="3932237"/>
            <a:ext cx="4114800" cy="2286000"/>
          </a:xfrm>
          <a:prstGeom prst="rect">
            <a:avLst/>
          </a:prstGeom>
        </p:spPr>
      </p:pic>
      <p:sp>
        <p:nvSpPr>
          <p:cNvPr id="5" name="Footer Placeholder 4">
            <a:extLst>
              <a:ext uri="{FF2B5EF4-FFF2-40B4-BE49-F238E27FC236}">
                <a16:creationId xmlns:a16="http://schemas.microsoft.com/office/drawing/2014/main" id="{52FFDA05-A923-4764-A0E0-8E51CD5A16B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212500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Goals</a:t>
            </a:r>
          </a:p>
        </p:txBody>
      </p:sp>
      <p:graphicFrame>
        <p:nvGraphicFramePr>
          <p:cNvPr id="4" name="Content Placeholder 3">
            <a:extLst>
              <a:ext uri="{FF2B5EF4-FFF2-40B4-BE49-F238E27FC236}">
                <a16:creationId xmlns:a16="http://schemas.microsoft.com/office/drawing/2014/main" id="{715007D8-AC67-4925-BE40-9BF6A675A83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sp>
        <p:nvSpPr>
          <p:cNvPr id="3" name="Footer Placeholder 2">
            <a:extLst>
              <a:ext uri="{FF2B5EF4-FFF2-40B4-BE49-F238E27FC236}">
                <a16:creationId xmlns:a16="http://schemas.microsoft.com/office/drawing/2014/main" id="{040E2083-AA13-4FEC-9197-A29EAB0E7FB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96470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Target Variable</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9ECBADCA-8DA8-4AD8-91BE-7E72BF3602D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Content Placeholder 7">
                <a:extLst>
                  <a:ext uri="{FF2B5EF4-FFF2-40B4-BE49-F238E27FC236}">
                    <a16:creationId xmlns:a16="http://schemas.microsoft.com/office/drawing/2014/main" id="{9ECBADCA-8DA8-4AD8-91BE-7E72BF3602D3}"/>
                  </a:ext>
                </a:extLst>
              </p:cNvPr>
              <p:cNvGraphicFramePr>
                <a:graphicFrameLocks noGrp="1"/>
              </p:cNvGraphicFramePr>
              <p:nvPr>
                <p:ph idx="1"/>
                <p:extLst>
                  <p:ext uri="{D42A27DB-BD31-4B8C-83A1-F6EECF244321}">
                    <p14:modId xmlns:p14="http://schemas.microsoft.com/office/powerpoint/2010/main" val="520962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3" name="Footer Placeholder 2">
            <a:extLst>
              <a:ext uri="{FF2B5EF4-FFF2-40B4-BE49-F238E27FC236}">
                <a16:creationId xmlns:a16="http://schemas.microsoft.com/office/drawing/2014/main" id="{04FBB5A9-0D18-4CD9-816A-5E0CD4B850F7}"/>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191387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Decision Flow</a:t>
            </a:r>
          </a:p>
        </p:txBody>
      </p:sp>
      <p:graphicFrame>
        <p:nvGraphicFramePr>
          <p:cNvPr id="4" name="Content Placeholder 3">
            <a:extLst>
              <a:ext uri="{FF2B5EF4-FFF2-40B4-BE49-F238E27FC236}">
                <a16:creationId xmlns:a16="http://schemas.microsoft.com/office/drawing/2014/main" id="{84F2CACF-90BE-4B4B-9FC4-47942896DF9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sp>
        <p:nvSpPr>
          <p:cNvPr id="3" name="Footer Placeholder 2">
            <a:extLst>
              <a:ext uri="{FF2B5EF4-FFF2-40B4-BE49-F238E27FC236}">
                <a16:creationId xmlns:a16="http://schemas.microsoft.com/office/drawing/2014/main" id="{BC6F14CD-866E-4E8F-AAC9-D90C30BFB83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6156581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Precision and Recall Curve: Motivation</a:t>
            </a:r>
          </a:p>
        </p:txBody>
      </p:sp>
      <p:graphicFrame>
        <p:nvGraphicFramePr>
          <p:cNvPr id="4" name="Content Placeholder 3">
            <a:extLst>
              <a:ext uri="{FF2B5EF4-FFF2-40B4-BE49-F238E27FC236}">
                <a16:creationId xmlns:a16="http://schemas.microsoft.com/office/drawing/2014/main" id="{228B1ACC-383F-4911-AB78-3E13FA92975B}"/>
              </a:ext>
            </a:extLst>
          </p:cNvPr>
          <p:cNvGraphicFramePr>
            <a:graphicFrameLocks noGrp="1"/>
          </p:cNvGraphicFramePr>
          <p:nvPr>
            <p:ph idx="1"/>
            <p:extLst>
              <p:ext uri="{D42A27DB-BD31-4B8C-83A1-F6EECF244321}">
                <p14:modId xmlns:p14="http://schemas.microsoft.com/office/powerpoint/2010/main" val="9442969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71</a:t>
            </a:fld>
            <a:endParaRPr lang="en-US" dirty="0"/>
          </a:p>
        </p:txBody>
      </p:sp>
      <p:sp>
        <p:nvSpPr>
          <p:cNvPr id="3" name="Footer Placeholder 2">
            <a:extLst>
              <a:ext uri="{FF2B5EF4-FFF2-40B4-BE49-F238E27FC236}">
                <a16:creationId xmlns:a16="http://schemas.microsoft.com/office/drawing/2014/main" id="{52291DEB-8B0F-4A4C-9EA6-30808974F12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212979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Precision and Recall Curve: Definitions</a:t>
            </a:r>
          </a:p>
        </p:txBody>
      </p:sp>
      <p:sp>
        <p:nvSpPr>
          <p:cNvPr id="3" name="Content Placeholder 2"/>
          <p:cNvSpPr>
            <a:spLocks noGrp="1"/>
          </p:cNvSpPr>
          <p:nvPr>
            <p:ph idx="1"/>
          </p:nvPr>
        </p:nvSpPr>
        <p:spPr>
          <a:xfrm>
            <a:off x="838198" y="3429000"/>
            <a:ext cx="5124061" cy="2510032"/>
          </a:xfrm>
          <a:ln w="28575">
            <a:solidFill>
              <a:schemeClr val="tx1"/>
            </a:solidFill>
          </a:ln>
        </p:spPr>
        <p:txBody>
          <a:bodyPr>
            <a:noAutofit/>
          </a:bodyPr>
          <a:lstStyle/>
          <a:p>
            <a:pPr>
              <a:lnSpc>
                <a:spcPct val="120000"/>
              </a:lnSpc>
              <a:spcBef>
                <a:spcPts val="600"/>
              </a:spcBef>
            </a:pPr>
            <a:r>
              <a:rPr lang="en-US" sz="2000" b="1" dirty="0"/>
              <a:t>Precision </a:t>
            </a:r>
            <a:r>
              <a:rPr lang="en-US" sz="2000" dirty="0"/>
              <a:t>= (D / (B + D))</a:t>
            </a:r>
          </a:p>
          <a:p>
            <a:pPr>
              <a:lnSpc>
                <a:spcPct val="120000"/>
              </a:lnSpc>
              <a:spcBef>
                <a:spcPts val="600"/>
              </a:spcBef>
            </a:pPr>
            <a:r>
              <a:rPr lang="en-US" sz="2000" dirty="0"/>
              <a:t>The fraction of True Positive observations out of the Predicted Event observations </a:t>
            </a:r>
          </a:p>
          <a:p>
            <a:pPr>
              <a:lnSpc>
                <a:spcPct val="120000"/>
              </a:lnSpc>
              <a:spcBef>
                <a:spcPts val="600"/>
              </a:spcBef>
            </a:pPr>
            <a:r>
              <a:rPr lang="en-US" sz="2000" dirty="0"/>
              <a:t>Also known as Positive Predictive Value</a:t>
            </a:r>
          </a:p>
          <a:p>
            <a:pPr>
              <a:lnSpc>
                <a:spcPct val="120000"/>
              </a:lnSpc>
              <a:spcBef>
                <a:spcPts val="600"/>
              </a:spcBef>
            </a:pPr>
            <a:r>
              <a:rPr lang="en-US" sz="2000" dirty="0"/>
              <a:t>The conditional probability</a:t>
            </a:r>
            <a:br>
              <a:rPr lang="en-US" sz="2000" dirty="0"/>
            </a:br>
            <a:r>
              <a:rPr lang="en-US" sz="2000" dirty="0" err="1"/>
              <a:t>Pr</a:t>
            </a:r>
            <a:r>
              <a:rPr lang="en-US" sz="2000" dirty="0"/>
              <a:t>(Observed is Event | Predicted is Event)</a:t>
            </a:r>
          </a:p>
          <a:p>
            <a:pPr marL="0" indent="0">
              <a:lnSpc>
                <a:spcPct val="120000"/>
              </a:lnSpc>
              <a:spcBef>
                <a:spcPts val="600"/>
              </a:spcBef>
              <a:buNone/>
            </a:pPr>
            <a:endParaRPr lang="en-US" sz="2000" dirty="0"/>
          </a:p>
        </p:txBody>
      </p:sp>
      <p:sp>
        <p:nvSpPr>
          <p:cNvPr id="7" name="Slide Number Placeholder 6"/>
          <p:cNvSpPr>
            <a:spLocks noGrp="1"/>
          </p:cNvSpPr>
          <p:nvPr>
            <p:ph type="sldNum" sz="quarter" idx="12"/>
          </p:nvPr>
        </p:nvSpPr>
        <p:spPr/>
        <p:txBody>
          <a:bodyPr/>
          <a:lstStyle/>
          <a:p>
            <a:fld id="{1C20BA80-1909-427C-B3BD-3DD8AEAFD5BE}" type="slidenum">
              <a:rPr lang="en-US" smtClean="0"/>
              <a:t>72</a:t>
            </a:fld>
            <a:endParaRPr lang="en-US" dirty="0"/>
          </a:p>
        </p:txBody>
      </p:sp>
      <p:sp>
        <p:nvSpPr>
          <p:cNvPr id="8" name="Content Placeholder 2">
            <a:extLst>
              <a:ext uri="{FF2B5EF4-FFF2-40B4-BE49-F238E27FC236}">
                <a16:creationId xmlns:a16="http://schemas.microsoft.com/office/drawing/2014/main" id="{AC70F8CE-9F61-4076-9C3D-900C16A078B0}"/>
              </a:ext>
            </a:extLst>
          </p:cNvPr>
          <p:cNvSpPr txBox="1">
            <a:spLocks/>
          </p:cNvSpPr>
          <p:nvPr/>
        </p:nvSpPr>
        <p:spPr>
          <a:xfrm>
            <a:off x="6229739" y="3424011"/>
            <a:ext cx="5124061" cy="2510032"/>
          </a:xfrm>
          <a:prstGeom prst="rect">
            <a:avLst/>
          </a:prstGeom>
          <a:ln w="28575">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pPr>
            <a:r>
              <a:rPr lang="en-US" sz="2000" b="1" dirty="0"/>
              <a:t>Recall </a:t>
            </a:r>
            <a:r>
              <a:rPr lang="en-US" sz="2000" dirty="0"/>
              <a:t>= (D / (C + D))</a:t>
            </a:r>
          </a:p>
          <a:p>
            <a:pPr>
              <a:lnSpc>
                <a:spcPct val="120000"/>
              </a:lnSpc>
              <a:spcBef>
                <a:spcPts val="600"/>
              </a:spcBef>
            </a:pPr>
            <a:r>
              <a:rPr lang="en-US" sz="2000" dirty="0"/>
              <a:t>The fraction of True Positive observations out of the Observed Event observations</a:t>
            </a:r>
          </a:p>
          <a:p>
            <a:pPr>
              <a:lnSpc>
                <a:spcPct val="120000"/>
              </a:lnSpc>
              <a:spcBef>
                <a:spcPts val="600"/>
              </a:spcBef>
            </a:pPr>
            <a:r>
              <a:rPr lang="en-US" sz="2000" dirty="0"/>
              <a:t>Same as the Sensitivity metric</a:t>
            </a:r>
          </a:p>
          <a:p>
            <a:pPr>
              <a:lnSpc>
                <a:spcPct val="120000"/>
              </a:lnSpc>
              <a:spcBef>
                <a:spcPts val="600"/>
              </a:spcBef>
            </a:pPr>
            <a:r>
              <a:rPr lang="en-US" sz="2000" dirty="0"/>
              <a:t>The conditional probability</a:t>
            </a:r>
            <a:br>
              <a:rPr lang="en-US" sz="2000" dirty="0"/>
            </a:br>
            <a:r>
              <a:rPr lang="en-US" sz="2000" dirty="0" err="1"/>
              <a:t>Pr</a:t>
            </a:r>
            <a:r>
              <a:rPr lang="en-US" sz="2000" dirty="0"/>
              <a:t>(Predicted is Event | Observed is Event)</a:t>
            </a:r>
          </a:p>
        </p:txBody>
      </p:sp>
      <p:graphicFrame>
        <p:nvGraphicFramePr>
          <p:cNvPr id="9" name="Table 8">
            <a:extLst>
              <a:ext uri="{FF2B5EF4-FFF2-40B4-BE49-F238E27FC236}">
                <a16:creationId xmlns:a16="http://schemas.microsoft.com/office/drawing/2014/main" id="{A6FA3E09-5020-444A-940E-73F1163ABB60}"/>
              </a:ext>
            </a:extLst>
          </p:cNvPr>
          <p:cNvGraphicFramePr>
            <a:graphicFrameLocks noGrp="1"/>
          </p:cNvGraphicFramePr>
          <p:nvPr/>
        </p:nvGraphicFramePr>
        <p:xfrm>
          <a:off x="946150" y="1507064"/>
          <a:ext cx="9712324" cy="1688995"/>
        </p:xfrm>
        <a:graphic>
          <a:graphicData uri="http://schemas.openxmlformats.org/drawingml/2006/table">
            <a:tbl>
              <a:tblPr firstRow="1" firstCol="1" bandRow="1">
                <a:tableStyleId>{5C22544A-7EE6-4342-B048-85BDC9FD1C3A}</a:tableStyleId>
              </a:tblPr>
              <a:tblGrid>
                <a:gridCol w="2428081">
                  <a:extLst>
                    <a:ext uri="{9D8B030D-6E8A-4147-A177-3AD203B41FA5}">
                      <a16:colId xmlns:a16="http://schemas.microsoft.com/office/drawing/2014/main" val="20000"/>
                    </a:ext>
                  </a:extLst>
                </a:gridCol>
                <a:gridCol w="2428081">
                  <a:extLst>
                    <a:ext uri="{9D8B030D-6E8A-4147-A177-3AD203B41FA5}">
                      <a16:colId xmlns:a16="http://schemas.microsoft.com/office/drawing/2014/main" val="20001"/>
                    </a:ext>
                  </a:extLst>
                </a:gridCol>
                <a:gridCol w="2428081">
                  <a:extLst>
                    <a:ext uri="{9D8B030D-6E8A-4147-A177-3AD203B41FA5}">
                      <a16:colId xmlns:a16="http://schemas.microsoft.com/office/drawing/2014/main" val="20002"/>
                    </a:ext>
                  </a:extLst>
                </a:gridCol>
                <a:gridCol w="2428081">
                  <a:extLst>
                    <a:ext uri="{9D8B030D-6E8A-4147-A177-3AD203B41FA5}">
                      <a16:colId xmlns:a16="http://schemas.microsoft.com/office/drawing/2014/main" val="20003"/>
                    </a:ext>
                  </a:extLst>
                </a:gridCol>
              </a:tblGrid>
              <a:tr h="274111">
                <a:tc>
                  <a:txBody>
                    <a:bodyPr/>
                    <a:lstStyle/>
                    <a:p>
                      <a:endParaRPr lang="en-US" dirty="0"/>
                    </a:p>
                  </a:txBody>
                  <a:tcPr anchor="ctr"/>
                </a:tc>
                <a:tc>
                  <a:txBody>
                    <a:bodyPr/>
                    <a:lstStyle/>
                    <a:p>
                      <a:pPr algn="ctr"/>
                      <a:r>
                        <a:rPr lang="en-US" dirty="0"/>
                        <a:t>Predicted Non-Event</a:t>
                      </a:r>
                    </a:p>
                  </a:txBody>
                  <a:tcPr anchor="ctr"/>
                </a:tc>
                <a:tc>
                  <a:txBody>
                    <a:bodyPr/>
                    <a:lstStyle/>
                    <a:p>
                      <a:pPr algn="ctr"/>
                      <a:r>
                        <a:rPr lang="en-US" dirty="0"/>
                        <a:t>Predicted Event</a:t>
                      </a:r>
                    </a:p>
                  </a:txBody>
                  <a:tcPr anchor="ctr"/>
                </a:tc>
                <a:tc>
                  <a:txBody>
                    <a:bodyPr/>
                    <a:lstStyle/>
                    <a:p>
                      <a:pPr algn="ctr"/>
                      <a:r>
                        <a:rPr lang="en-US" dirty="0"/>
                        <a:t>Total Observed</a:t>
                      </a:r>
                    </a:p>
                  </a:txBody>
                  <a:tcPr anchor="ctr"/>
                </a:tc>
                <a:extLst>
                  <a:ext uri="{0D108BD9-81ED-4DB2-BD59-A6C34878D82A}">
                    <a16:rowId xmlns:a16="http://schemas.microsoft.com/office/drawing/2014/main" val="10000"/>
                  </a:ext>
                </a:extLst>
              </a:tr>
              <a:tr h="441751">
                <a:tc>
                  <a:txBody>
                    <a:bodyPr/>
                    <a:lstStyle/>
                    <a:p>
                      <a:r>
                        <a:rPr lang="en-US" dirty="0"/>
                        <a:t>Observed Non-Event</a:t>
                      </a:r>
                    </a:p>
                  </a:txBody>
                  <a:tcPr anchor="ctr"/>
                </a:tc>
                <a:tc>
                  <a:txBody>
                    <a:bodyPr/>
                    <a:lstStyle/>
                    <a:p>
                      <a:pPr algn="ctr"/>
                      <a:r>
                        <a:rPr lang="en-US" dirty="0"/>
                        <a:t>A (true negative)</a:t>
                      </a:r>
                    </a:p>
                  </a:txBody>
                  <a:tcPr anchor="ctr"/>
                </a:tc>
                <a:tc>
                  <a:txBody>
                    <a:bodyPr/>
                    <a:lstStyle/>
                    <a:p>
                      <a:pPr algn="ctr"/>
                      <a:r>
                        <a:rPr lang="en-US" dirty="0"/>
                        <a:t>B (false positive)</a:t>
                      </a:r>
                    </a:p>
                  </a:txBody>
                  <a:tcPr anchor="ctr"/>
                </a:tc>
                <a:tc>
                  <a:txBody>
                    <a:bodyPr/>
                    <a:lstStyle/>
                    <a:p>
                      <a:pPr algn="ctr"/>
                      <a:r>
                        <a:rPr lang="en-US" dirty="0"/>
                        <a:t>A + B</a:t>
                      </a:r>
                    </a:p>
                  </a:txBody>
                  <a:tcPr anchor="ctr"/>
                </a:tc>
                <a:extLst>
                  <a:ext uri="{0D108BD9-81ED-4DB2-BD59-A6C34878D82A}">
                    <a16:rowId xmlns:a16="http://schemas.microsoft.com/office/drawing/2014/main" val="10001"/>
                  </a:ext>
                </a:extLst>
              </a:tr>
              <a:tr h="440742">
                <a:tc>
                  <a:txBody>
                    <a:bodyPr/>
                    <a:lstStyle/>
                    <a:p>
                      <a:r>
                        <a:rPr lang="en-US" dirty="0"/>
                        <a:t>Observed Event</a:t>
                      </a:r>
                    </a:p>
                  </a:txBody>
                  <a:tcPr anchor="ctr"/>
                </a:tc>
                <a:tc>
                  <a:txBody>
                    <a:bodyPr/>
                    <a:lstStyle/>
                    <a:p>
                      <a:pPr algn="ctr"/>
                      <a:r>
                        <a:rPr lang="en-US"/>
                        <a:t>C (false</a:t>
                      </a:r>
                      <a:r>
                        <a:rPr lang="en-US" baseline="0"/>
                        <a:t> </a:t>
                      </a:r>
                      <a:r>
                        <a:rPr lang="en-US" baseline="0" dirty="0"/>
                        <a:t>negative)</a:t>
                      </a:r>
                      <a:endParaRPr lang="en-US" dirty="0"/>
                    </a:p>
                  </a:txBody>
                  <a:tcPr anchor="ctr"/>
                </a:tc>
                <a:tc>
                  <a:txBody>
                    <a:bodyPr/>
                    <a:lstStyle/>
                    <a:p>
                      <a:pPr algn="ctr"/>
                      <a:r>
                        <a:rPr lang="en-US" dirty="0"/>
                        <a:t>D (true positive)</a:t>
                      </a:r>
                    </a:p>
                  </a:txBody>
                  <a:tcPr anchor="ctr"/>
                </a:tc>
                <a:tc>
                  <a:txBody>
                    <a:bodyPr/>
                    <a:lstStyle/>
                    <a:p>
                      <a:pPr algn="ctr"/>
                      <a:r>
                        <a:rPr lang="en-US" dirty="0"/>
                        <a:t>C + D</a:t>
                      </a:r>
                    </a:p>
                  </a:txBody>
                  <a:tcPr anchor="ctr"/>
                </a:tc>
                <a:extLst>
                  <a:ext uri="{0D108BD9-81ED-4DB2-BD59-A6C34878D82A}">
                    <a16:rowId xmlns:a16="http://schemas.microsoft.com/office/drawing/2014/main" val="10002"/>
                  </a:ext>
                </a:extLst>
              </a:tr>
              <a:tr h="440742">
                <a:tc>
                  <a:txBody>
                    <a:bodyPr/>
                    <a:lstStyle/>
                    <a:p>
                      <a:r>
                        <a:rPr lang="en-US" dirty="0"/>
                        <a:t>Total Predicted</a:t>
                      </a:r>
                    </a:p>
                  </a:txBody>
                  <a:tcPr anchor="ctr"/>
                </a:tc>
                <a:tc>
                  <a:txBody>
                    <a:bodyPr/>
                    <a:lstStyle/>
                    <a:p>
                      <a:pPr algn="ctr"/>
                      <a:r>
                        <a:rPr lang="en-US" dirty="0"/>
                        <a:t>A + C</a:t>
                      </a:r>
                    </a:p>
                  </a:txBody>
                  <a:tcPr anchor="ctr"/>
                </a:tc>
                <a:tc>
                  <a:txBody>
                    <a:bodyPr/>
                    <a:lstStyle/>
                    <a:p>
                      <a:pPr algn="ctr"/>
                      <a:r>
                        <a:rPr lang="en-US" dirty="0"/>
                        <a:t>B + D</a:t>
                      </a:r>
                    </a:p>
                  </a:txBody>
                  <a:tcPr anchor="ctr"/>
                </a:tc>
                <a:tc>
                  <a:txBody>
                    <a:bodyPr/>
                    <a:lstStyle/>
                    <a:p>
                      <a:pPr algn="ctr"/>
                      <a:r>
                        <a:rPr lang="en-US" dirty="0"/>
                        <a:t>A + B + C + D</a:t>
                      </a:r>
                    </a:p>
                  </a:txBody>
                  <a:tcPr anchor="ctr"/>
                </a:tc>
                <a:extLst>
                  <a:ext uri="{0D108BD9-81ED-4DB2-BD59-A6C34878D82A}">
                    <a16:rowId xmlns:a16="http://schemas.microsoft.com/office/drawing/2014/main" val="10003"/>
                  </a:ext>
                </a:extLst>
              </a:tr>
            </a:tbl>
          </a:graphicData>
        </a:graphic>
      </p:graphicFrame>
      <p:sp>
        <p:nvSpPr>
          <p:cNvPr id="4" name="Footer Placeholder 3">
            <a:extLst>
              <a:ext uri="{FF2B5EF4-FFF2-40B4-BE49-F238E27FC236}">
                <a16:creationId xmlns:a16="http://schemas.microsoft.com/office/drawing/2014/main" id="{C498A079-4C5C-4E93-9E01-B7ED9F5B8AA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035713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Precision and Recall Curve: No-Skill Line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690689"/>
                <a:ext cx="5124061" cy="4458184"/>
              </a:xfrm>
            </p:spPr>
            <p:txBody>
              <a:bodyPr>
                <a:noAutofit/>
              </a:bodyPr>
              <a:lstStyle/>
              <a:p>
                <a:pPr>
                  <a:lnSpc>
                    <a:spcPct val="108000"/>
                  </a:lnSpc>
                  <a:spcBef>
                    <a:spcPts val="600"/>
                  </a:spcBef>
                </a:pPr>
                <a:r>
                  <a:rPr lang="en-US" sz="2000" dirty="0"/>
                  <a:t>Let the number of Observed Non-Event 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0</m:t>
                        </m:r>
                      </m:sub>
                    </m:sSub>
                  </m:oMath>
                </a14:m>
                <a:r>
                  <a:rPr lang="en-US" sz="2000" dirty="0"/>
                  <a:t> and that of Observed Event 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oMath>
                </a14:m>
                <a:r>
                  <a:rPr lang="en-US" sz="2000" dirty="0"/>
                  <a:t>.</a:t>
                </a:r>
              </a:p>
              <a:p>
                <a:pPr>
                  <a:lnSpc>
                    <a:spcPct val="108000"/>
                  </a:lnSpc>
                  <a:spcBef>
                    <a:spcPts val="600"/>
                  </a:spcBef>
                </a:pPr>
                <a:r>
                  <a:rPr lang="en-US" sz="2000" dirty="0"/>
                  <a:t>If we only want a model that will accurately predict all the Event categories, then a No-Skill model which always predicts an Event category will work.</a:t>
                </a:r>
              </a:p>
              <a:p>
                <a:pPr>
                  <a:lnSpc>
                    <a:spcPct val="108000"/>
                  </a:lnSpc>
                  <a:spcBef>
                    <a:spcPts val="600"/>
                  </a:spcBef>
                </a:pPr>
                <a:r>
                  <a:rPr lang="en-US" sz="2000" dirty="0"/>
                  <a:t>For this model, A = 0 and C = 0.  Then the Recall is 1 and the Precision is the proportion of Event observations, i.e., </a:t>
                </a:r>
                <a14:m>
                  <m:oMath xmlns:m="http://schemas.openxmlformats.org/officeDocument/2006/math">
                    <m:f>
                      <m:fPr>
                        <m:type m:val="lin"/>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d>
                          <m:dPr>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e>
                        </m:d>
                      </m:den>
                    </m:f>
                  </m:oMath>
                </a14:m>
                <a:r>
                  <a:rPr lang="en-US" sz="2000" dirty="0"/>
                  <a:t>.</a:t>
                </a:r>
              </a:p>
              <a:p>
                <a:pPr>
                  <a:lnSpc>
                    <a:spcPct val="108000"/>
                  </a:lnSpc>
                  <a:spcBef>
                    <a:spcPts val="600"/>
                  </a:spcBef>
                </a:pPr>
                <a:r>
                  <a:rPr lang="en-US" sz="2000" dirty="0"/>
                  <a:t>The No-Skill Line is a horizontal line when the Precision is the proportion of Event observations.</a:t>
                </a:r>
              </a:p>
              <a:p>
                <a:pPr marL="0" indent="0">
                  <a:lnSpc>
                    <a:spcPct val="120000"/>
                  </a:lnSpc>
                  <a:spcBef>
                    <a:spcPts val="600"/>
                  </a:spcBef>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690689"/>
                <a:ext cx="5124061" cy="4458184"/>
              </a:xfrm>
              <a:blipFill>
                <a:blip r:embed="rId3"/>
                <a:stretch>
                  <a:fillRect l="-951" t="-410" r="-154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73</a:t>
            </a:fld>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C70F8CE-9F61-4076-9C3D-900C16A078B0}"/>
                  </a:ext>
                </a:extLst>
              </p:cNvPr>
              <p:cNvSpPr txBox="1">
                <a:spLocks/>
              </p:cNvSpPr>
              <p:nvPr/>
            </p:nvSpPr>
            <p:spPr>
              <a:xfrm>
                <a:off x="6229739" y="3424010"/>
                <a:ext cx="5124061" cy="271987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pPr>
                <a:r>
                  <a:rPr lang="en-US" sz="2000" dirty="0"/>
                  <a:t>If another model just makes one correct True Negative while , i.e., A = 1, B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0</m:t>
                        </m:r>
                      </m:sub>
                    </m:sSub>
                    <m:r>
                      <a:rPr lang="en-US" sz="2000" b="0" i="1" smtClean="0">
                        <a:latin typeface="Cambria Math" panose="02040503050406030204" pitchFamily="18" charset="0"/>
                      </a:rPr>
                      <m:t>−1</m:t>
                    </m:r>
                  </m:oMath>
                </a14:m>
                <a:r>
                  <a:rPr lang="en-US" sz="2000" dirty="0"/>
                  <a:t>, C = 0, D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oMath>
                </a14:m>
                <a:r>
                  <a:rPr lang="en-US" sz="2000" dirty="0"/>
                  <a:t>, then the Precision is </a:t>
                </a:r>
                <a14:m>
                  <m:oMath xmlns:m="http://schemas.openxmlformats.org/officeDocument/2006/math">
                    <m:f>
                      <m:fPr>
                        <m:type m:val="lin"/>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num>
                      <m:den>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r>
                              <a:rPr lang="en-US" sz="2000" b="0" i="1" smtClean="0">
                                <a:latin typeface="Cambria Math" panose="02040503050406030204" pitchFamily="18" charset="0"/>
                              </a:rPr>
                              <m:t>−1</m:t>
                            </m:r>
                          </m:e>
                        </m:d>
                      </m:den>
                    </m:f>
                  </m:oMath>
                </a14:m>
                <a:r>
                  <a:rPr lang="en-US" sz="2000" dirty="0"/>
                  <a:t>, which is greater than </a:t>
                </a:r>
                <a14:m>
                  <m:oMath xmlns:m="http://schemas.openxmlformats.org/officeDocument/2006/math">
                    <m:f>
                      <m:fPr>
                        <m:type m:val="lin"/>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num>
                      <m:den>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e>
                        </m:d>
                      </m:den>
                    </m:f>
                  </m:oMath>
                </a14:m>
                <a:r>
                  <a:rPr lang="en-US" sz="2000" dirty="0"/>
                  <a:t>, and that point is above the No-Skill Line.</a:t>
                </a:r>
              </a:p>
              <a:p>
                <a:pPr>
                  <a:lnSpc>
                    <a:spcPct val="120000"/>
                  </a:lnSpc>
                  <a:spcBef>
                    <a:spcPts val="600"/>
                  </a:spcBef>
                </a:pPr>
                <a:r>
                  <a:rPr lang="en-US" sz="2000" dirty="0"/>
                  <a:t>The more points above this No-Skill Line, the better the model</a:t>
                </a:r>
              </a:p>
              <a:p>
                <a:pPr>
                  <a:lnSpc>
                    <a:spcPct val="120000"/>
                  </a:lnSpc>
                  <a:spcBef>
                    <a:spcPts val="600"/>
                  </a:spcBef>
                </a:pPr>
                <a:endParaRPr lang="en-US" sz="2000" dirty="0"/>
              </a:p>
            </p:txBody>
          </p:sp>
        </mc:Choice>
        <mc:Fallback xmlns="">
          <p:sp>
            <p:nvSpPr>
              <p:cNvPr id="8" name="Content Placeholder 2">
                <a:extLst>
                  <a:ext uri="{FF2B5EF4-FFF2-40B4-BE49-F238E27FC236}">
                    <a16:creationId xmlns:a16="http://schemas.microsoft.com/office/drawing/2014/main" id="{AC70F8CE-9F61-4076-9C3D-900C16A078B0}"/>
                  </a:ext>
                </a:extLst>
              </p:cNvPr>
              <p:cNvSpPr txBox="1">
                <a:spLocks noRot="1" noChangeAspect="1" noMove="1" noResize="1" noEditPoints="1" noAdjustHandles="1" noChangeArrowheads="1" noChangeShapeType="1" noTextEdit="1"/>
              </p:cNvSpPr>
              <p:nvPr/>
            </p:nvSpPr>
            <p:spPr>
              <a:xfrm>
                <a:off x="6229739" y="3424010"/>
                <a:ext cx="5124061" cy="2719873"/>
              </a:xfrm>
              <a:prstGeom prst="rect">
                <a:avLst/>
              </a:prstGeom>
              <a:blipFill>
                <a:blip r:embed="rId5"/>
                <a:stretch>
                  <a:fillRect l="-951" r="-1784"/>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A6FA3E09-5020-444A-940E-73F1163ABB60}"/>
              </a:ext>
            </a:extLst>
          </p:cNvPr>
          <p:cNvGraphicFramePr>
            <a:graphicFrameLocks noGrp="1"/>
          </p:cNvGraphicFramePr>
          <p:nvPr/>
        </p:nvGraphicFramePr>
        <p:xfrm>
          <a:off x="6363023" y="1664543"/>
          <a:ext cx="4857492" cy="1647824"/>
        </p:xfrm>
        <a:graphic>
          <a:graphicData uri="http://schemas.openxmlformats.org/drawingml/2006/table">
            <a:tbl>
              <a:tblPr firstRow="1" firstCol="1" bandRow="1">
                <a:tableStyleId>{5C22544A-7EE6-4342-B048-85BDC9FD1C3A}</a:tableStyleId>
              </a:tblPr>
              <a:tblGrid>
                <a:gridCol w="1214373">
                  <a:extLst>
                    <a:ext uri="{9D8B030D-6E8A-4147-A177-3AD203B41FA5}">
                      <a16:colId xmlns:a16="http://schemas.microsoft.com/office/drawing/2014/main" val="20000"/>
                    </a:ext>
                  </a:extLst>
                </a:gridCol>
                <a:gridCol w="1214373">
                  <a:extLst>
                    <a:ext uri="{9D8B030D-6E8A-4147-A177-3AD203B41FA5}">
                      <a16:colId xmlns:a16="http://schemas.microsoft.com/office/drawing/2014/main" val="20001"/>
                    </a:ext>
                  </a:extLst>
                </a:gridCol>
                <a:gridCol w="1214373">
                  <a:extLst>
                    <a:ext uri="{9D8B030D-6E8A-4147-A177-3AD203B41FA5}">
                      <a16:colId xmlns:a16="http://schemas.microsoft.com/office/drawing/2014/main" val="20002"/>
                    </a:ext>
                  </a:extLst>
                </a:gridCol>
                <a:gridCol w="1214373">
                  <a:extLst>
                    <a:ext uri="{9D8B030D-6E8A-4147-A177-3AD203B41FA5}">
                      <a16:colId xmlns:a16="http://schemas.microsoft.com/office/drawing/2014/main" val="20003"/>
                    </a:ext>
                  </a:extLst>
                </a:gridCol>
              </a:tblGrid>
              <a:tr h="458810">
                <a:tc>
                  <a:txBody>
                    <a:bodyPr/>
                    <a:lstStyle/>
                    <a:p>
                      <a:endParaRPr lang="en-US" sz="1050" dirty="0"/>
                    </a:p>
                  </a:txBody>
                  <a:tcPr anchor="ctr"/>
                </a:tc>
                <a:tc>
                  <a:txBody>
                    <a:bodyPr/>
                    <a:lstStyle/>
                    <a:p>
                      <a:pPr algn="ctr"/>
                      <a:r>
                        <a:rPr lang="en-US" sz="1050" dirty="0"/>
                        <a:t>Predicted Non-Event</a:t>
                      </a:r>
                    </a:p>
                  </a:txBody>
                  <a:tcPr anchor="ctr"/>
                </a:tc>
                <a:tc>
                  <a:txBody>
                    <a:bodyPr/>
                    <a:lstStyle/>
                    <a:p>
                      <a:pPr algn="ctr"/>
                      <a:r>
                        <a:rPr lang="en-US" sz="1050" dirty="0"/>
                        <a:t>Predicted Event</a:t>
                      </a:r>
                    </a:p>
                  </a:txBody>
                  <a:tcPr anchor="ctr"/>
                </a:tc>
                <a:tc>
                  <a:txBody>
                    <a:bodyPr/>
                    <a:lstStyle/>
                    <a:p>
                      <a:pPr algn="ctr"/>
                      <a:r>
                        <a:rPr lang="en-US" sz="1050" dirty="0"/>
                        <a:t>Total Observed</a:t>
                      </a:r>
                    </a:p>
                  </a:txBody>
                  <a:tcPr anchor="ctr"/>
                </a:tc>
                <a:extLst>
                  <a:ext uri="{0D108BD9-81ED-4DB2-BD59-A6C34878D82A}">
                    <a16:rowId xmlns:a16="http://schemas.microsoft.com/office/drawing/2014/main" val="10000"/>
                  </a:ext>
                </a:extLst>
              </a:tr>
              <a:tr h="458810">
                <a:tc>
                  <a:txBody>
                    <a:bodyPr/>
                    <a:lstStyle/>
                    <a:p>
                      <a:r>
                        <a:rPr lang="en-US" sz="1050" dirty="0"/>
                        <a:t>Observed Non-Event</a:t>
                      </a:r>
                    </a:p>
                  </a:txBody>
                  <a:tcPr anchor="ctr"/>
                </a:tc>
                <a:tc>
                  <a:txBody>
                    <a:bodyPr/>
                    <a:lstStyle/>
                    <a:p>
                      <a:pPr algn="ctr"/>
                      <a:r>
                        <a:rPr lang="en-US" sz="1050" dirty="0"/>
                        <a:t>A (true negative)</a:t>
                      </a:r>
                    </a:p>
                  </a:txBody>
                  <a:tcPr anchor="ctr"/>
                </a:tc>
                <a:tc>
                  <a:txBody>
                    <a:bodyPr/>
                    <a:lstStyle/>
                    <a:p>
                      <a:pPr algn="ctr"/>
                      <a:r>
                        <a:rPr lang="en-US" sz="1050" dirty="0"/>
                        <a:t>B (false positive)</a:t>
                      </a:r>
                    </a:p>
                  </a:txBody>
                  <a:tcPr anchor="ctr"/>
                </a:tc>
                <a:tc>
                  <a:txBody>
                    <a:bodyPr/>
                    <a:lstStyle/>
                    <a:p>
                      <a:pPr algn="ctr"/>
                      <a:r>
                        <a:rPr lang="en-US" sz="1050" dirty="0"/>
                        <a:t>A + B</a:t>
                      </a:r>
                    </a:p>
                  </a:txBody>
                  <a:tcPr anchor="ctr"/>
                </a:tc>
                <a:extLst>
                  <a:ext uri="{0D108BD9-81ED-4DB2-BD59-A6C34878D82A}">
                    <a16:rowId xmlns:a16="http://schemas.microsoft.com/office/drawing/2014/main" val="10001"/>
                  </a:ext>
                </a:extLst>
              </a:tr>
              <a:tr h="365102">
                <a:tc>
                  <a:txBody>
                    <a:bodyPr/>
                    <a:lstStyle/>
                    <a:p>
                      <a:r>
                        <a:rPr lang="en-US" sz="1050" dirty="0"/>
                        <a:t>Observed Event</a:t>
                      </a:r>
                    </a:p>
                  </a:txBody>
                  <a:tcPr anchor="ctr"/>
                </a:tc>
                <a:tc>
                  <a:txBody>
                    <a:bodyPr/>
                    <a:lstStyle/>
                    <a:p>
                      <a:pPr algn="ctr"/>
                      <a:r>
                        <a:rPr lang="en-US" sz="1050"/>
                        <a:t>C (false</a:t>
                      </a:r>
                      <a:r>
                        <a:rPr lang="en-US" sz="1050" baseline="0"/>
                        <a:t> </a:t>
                      </a:r>
                      <a:r>
                        <a:rPr lang="en-US" sz="1050" baseline="0" dirty="0"/>
                        <a:t>negative)</a:t>
                      </a:r>
                      <a:endParaRPr lang="en-US" sz="1050" dirty="0"/>
                    </a:p>
                  </a:txBody>
                  <a:tcPr anchor="ctr"/>
                </a:tc>
                <a:tc>
                  <a:txBody>
                    <a:bodyPr/>
                    <a:lstStyle/>
                    <a:p>
                      <a:pPr algn="ctr"/>
                      <a:r>
                        <a:rPr lang="en-US" sz="1050" dirty="0"/>
                        <a:t>D (true positive)</a:t>
                      </a:r>
                    </a:p>
                  </a:txBody>
                  <a:tcPr anchor="ctr"/>
                </a:tc>
                <a:tc>
                  <a:txBody>
                    <a:bodyPr/>
                    <a:lstStyle/>
                    <a:p>
                      <a:pPr algn="ctr"/>
                      <a:r>
                        <a:rPr lang="en-US" sz="1050" dirty="0"/>
                        <a:t>C + D</a:t>
                      </a:r>
                    </a:p>
                  </a:txBody>
                  <a:tcPr anchor="ctr"/>
                </a:tc>
                <a:extLst>
                  <a:ext uri="{0D108BD9-81ED-4DB2-BD59-A6C34878D82A}">
                    <a16:rowId xmlns:a16="http://schemas.microsoft.com/office/drawing/2014/main" val="10002"/>
                  </a:ext>
                </a:extLst>
              </a:tr>
              <a:tr h="365102">
                <a:tc>
                  <a:txBody>
                    <a:bodyPr/>
                    <a:lstStyle/>
                    <a:p>
                      <a:r>
                        <a:rPr lang="en-US" sz="1050" dirty="0"/>
                        <a:t>Total Predicted</a:t>
                      </a:r>
                    </a:p>
                  </a:txBody>
                  <a:tcPr anchor="ctr"/>
                </a:tc>
                <a:tc>
                  <a:txBody>
                    <a:bodyPr/>
                    <a:lstStyle/>
                    <a:p>
                      <a:pPr algn="ctr"/>
                      <a:r>
                        <a:rPr lang="en-US" sz="1050" dirty="0"/>
                        <a:t>A + C</a:t>
                      </a:r>
                    </a:p>
                  </a:txBody>
                  <a:tcPr anchor="ctr"/>
                </a:tc>
                <a:tc>
                  <a:txBody>
                    <a:bodyPr/>
                    <a:lstStyle/>
                    <a:p>
                      <a:pPr algn="ctr"/>
                      <a:r>
                        <a:rPr lang="en-US" sz="1050" dirty="0"/>
                        <a:t>B + D</a:t>
                      </a:r>
                    </a:p>
                  </a:txBody>
                  <a:tcPr anchor="ctr"/>
                </a:tc>
                <a:tc>
                  <a:txBody>
                    <a:bodyPr/>
                    <a:lstStyle/>
                    <a:p>
                      <a:pPr algn="ctr"/>
                      <a:r>
                        <a:rPr lang="en-US" sz="1050" dirty="0"/>
                        <a:t>A + B + C + D</a:t>
                      </a:r>
                    </a:p>
                  </a:txBody>
                  <a:tcPr anchor="ctr"/>
                </a:tc>
                <a:extLst>
                  <a:ext uri="{0D108BD9-81ED-4DB2-BD59-A6C34878D82A}">
                    <a16:rowId xmlns:a16="http://schemas.microsoft.com/office/drawing/2014/main" val="10003"/>
                  </a:ext>
                </a:extLst>
              </a:tr>
            </a:tbl>
          </a:graphicData>
        </a:graphic>
      </p:graphicFrame>
      <p:sp>
        <p:nvSpPr>
          <p:cNvPr id="4" name="Footer Placeholder 3">
            <a:extLst>
              <a:ext uri="{FF2B5EF4-FFF2-40B4-BE49-F238E27FC236}">
                <a16:creationId xmlns:a16="http://schemas.microsoft.com/office/drawing/2014/main" id="{C156DB4B-54EA-4F19-A760-012AA952EE85}"/>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8066640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Precision and Recall Curve: Construction</a:t>
            </a:r>
          </a:p>
        </p:txBody>
      </p:sp>
      <p:sp>
        <p:nvSpPr>
          <p:cNvPr id="7" name="Slide Number Placeholder 6"/>
          <p:cNvSpPr>
            <a:spLocks noGrp="1"/>
          </p:cNvSpPr>
          <p:nvPr>
            <p:ph type="sldNum" sz="quarter" idx="12"/>
          </p:nvPr>
        </p:nvSpPr>
        <p:spPr/>
        <p:txBody>
          <a:bodyPr/>
          <a:lstStyle/>
          <a:p>
            <a:fld id="{1C20BA80-1909-427C-B3BD-3DD8AEAFD5BE}" type="slidenum">
              <a:rPr lang="en-US" smtClean="0"/>
              <a:t>74</a:t>
            </a:fld>
            <a:endParaRPr lang="en-US" dirty="0"/>
          </a:p>
        </p:txBody>
      </p:sp>
      <p:graphicFrame>
        <p:nvGraphicFramePr>
          <p:cNvPr id="8" name="Content Placeholder 7">
            <a:extLst>
              <a:ext uri="{FF2B5EF4-FFF2-40B4-BE49-F238E27FC236}">
                <a16:creationId xmlns:a16="http://schemas.microsoft.com/office/drawing/2014/main" id="{2AD2980B-DDF0-4BC2-A198-20AF26D5374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Table 8">
            <a:extLst>
              <a:ext uri="{FF2B5EF4-FFF2-40B4-BE49-F238E27FC236}">
                <a16:creationId xmlns:a16="http://schemas.microsoft.com/office/drawing/2014/main" id="{4E895E3C-424A-4885-AA58-BA8262DE358D}"/>
              </a:ext>
            </a:extLst>
          </p:cNvPr>
          <p:cNvGraphicFramePr>
            <a:graphicFrameLocks noGrp="1"/>
          </p:cNvGraphicFramePr>
          <p:nvPr/>
        </p:nvGraphicFramePr>
        <p:xfrm>
          <a:off x="7063818" y="5142083"/>
          <a:ext cx="4769964" cy="1034880"/>
        </p:xfrm>
        <a:graphic>
          <a:graphicData uri="http://schemas.openxmlformats.org/drawingml/2006/table">
            <a:tbl>
              <a:tblPr firstRow="1" firstCol="1" bandRow="1">
                <a:tableStyleId>{5C22544A-7EE6-4342-B048-85BDC9FD1C3A}</a:tableStyleId>
              </a:tblPr>
              <a:tblGrid>
                <a:gridCol w="1192491">
                  <a:extLst>
                    <a:ext uri="{9D8B030D-6E8A-4147-A177-3AD203B41FA5}">
                      <a16:colId xmlns:a16="http://schemas.microsoft.com/office/drawing/2014/main" val="20000"/>
                    </a:ext>
                  </a:extLst>
                </a:gridCol>
                <a:gridCol w="1192491">
                  <a:extLst>
                    <a:ext uri="{9D8B030D-6E8A-4147-A177-3AD203B41FA5}">
                      <a16:colId xmlns:a16="http://schemas.microsoft.com/office/drawing/2014/main" val="20001"/>
                    </a:ext>
                  </a:extLst>
                </a:gridCol>
                <a:gridCol w="1192491">
                  <a:extLst>
                    <a:ext uri="{9D8B030D-6E8A-4147-A177-3AD203B41FA5}">
                      <a16:colId xmlns:a16="http://schemas.microsoft.com/office/drawing/2014/main" val="20002"/>
                    </a:ext>
                  </a:extLst>
                </a:gridCol>
                <a:gridCol w="1192491">
                  <a:extLst>
                    <a:ext uri="{9D8B030D-6E8A-4147-A177-3AD203B41FA5}">
                      <a16:colId xmlns:a16="http://schemas.microsoft.com/office/drawing/2014/main" val="20003"/>
                    </a:ext>
                  </a:extLst>
                </a:gridCol>
              </a:tblGrid>
              <a:tr h="288840">
                <a:tc>
                  <a:txBody>
                    <a:bodyPr/>
                    <a:lstStyle/>
                    <a:p>
                      <a:endParaRPr lang="en-US" sz="900" dirty="0"/>
                    </a:p>
                  </a:txBody>
                  <a:tcPr anchor="ctr"/>
                </a:tc>
                <a:tc>
                  <a:txBody>
                    <a:bodyPr/>
                    <a:lstStyle/>
                    <a:p>
                      <a:pPr algn="ctr"/>
                      <a:r>
                        <a:rPr lang="en-US" sz="900" dirty="0"/>
                        <a:t>Predicted Non-Event</a:t>
                      </a:r>
                    </a:p>
                  </a:txBody>
                  <a:tcPr anchor="ctr"/>
                </a:tc>
                <a:tc>
                  <a:txBody>
                    <a:bodyPr/>
                    <a:lstStyle/>
                    <a:p>
                      <a:pPr algn="ctr"/>
                      <a:r>
                        <a:rPr lang="en-US" sz="900" dirty="0"/>
                        <a:t>Predicted Event</a:t>
                      </a:r>
                    </a:p>
                  </a:txBody>
                  <a:tcPr anchor="ctr"/>
                </a:tc>
                <a:tc>
                  <a:txBody>
                    <a:bodyPr/>
                    <a:lstStyle/>
                    <a:p>
                      <a:pPr algn="ctr"/>
                      <a:r>
                        <a:rPr lang="en-US" sz="900" dirty="0"/>
                        <a:t>Total Observed</a:t>
                      </a:r>
                    </a:p>
                  </a:txBody>
                  <a:tcPr anchor="ctr"/>
                </a:tc>
                <a:extLst>
                  <a:ext uri="{0D108BD9-81ED-4DB2-BD59-A6C34878D82A}">
                    <a16:rowId xmlns:a16="http://schemas.microsoft.com/office/drawing/2014/main" val="10000"/>
                  </a:ext>
                </a:extLst>
              </a:tr>
              <a:tr h="288840">
                <a:tc>
                  <a:txBody>
                    <a:bodyPr/>
                    <a:lstStyle/>
                    <a:p>
                      <a:r>
                        <a:rPr lang="en-US" sz="900" dirty="0"/>
                        <a:t>Observed Non-Event</a:t>
                      </a:r>
                    </a:p>
                  </a:txBody>
                  <a:tcPr anchor="ctr"/>
                </a:tc>
                <a:tc>
                  <a:txBody>
                    <a:bodyPr/>
                    <a:lstStyle/>
                    <a:p>
                      <a:pPr algn="ctr"/>
                      <a:r>
                        <a:rPr lang="en-US" sz="900" dirty="0"/>
                        <a:t>A (true negative)</a:t>
                      </a:r>
                    </a:p>
                  </a:txBody>
                  <a:tcPr anchor="ctr"/>
                </a:tc>
                <a:tc>
                  <a:txBody>
                    <a:bodyPr/>
                    <a:lstStyle/>
                    <a:p>
                      <a:pPr algn="ctr"/>
                      <a:r>
                        <a:rPr lang="en-US" sz="900" dirty="0"/>
                        <a:t>B (false positive)</a:t>
                      </a:r>
                    </a:p>
                  </a:txBody>
                  <a:tcPr anchor="ctr"/>
                </a:tc>
                <a:tc>
                  <a:txBody>
                    <a:bodyPr/>
                    <a:lstStyle/>
                    <a:p>
                      <a:pPr algn="ctr"/>
                      <a:r>
                        <a:rPr lang="en-US" sz="900" dirty="0"/>
                        <a:t>A + B</a:t>
                      </a:r>
                    </a:p>
                  </a:txBody>
                  <a:tcPr anchor="ctr"/>
                </a:tc>
                <a:extLst>
                  <a:ext uri="{0D108BD9-81ED-4DB2-BD59-A6C34878D82A}">
                    <a16:rowId xmlns:a16="http://schemas.microsoft.com/office/drawing/2014/main" val="10001"/>
                  </a:ext>
                </a:extLst>
              </a:tr>
              <a:tr h="192639">
                <a:tc>
                  <a:txBody>
                    <a:bodyPr/>
                    <a:lstStyle/>
                    <a:p>
                      <a:r>
                        <a:rPr lang="en-US" sz="900" dirty="0"/>
                        <a:t>Observed Event</a:t>
                      </a:r>
                    </a:p>
                  </a:txBody>
                  <a:tcPr anchor="ctr"/>
                </a:tc>
                <a:tc>
                  <a:txBody>
                    <a:bodyPr/>
                    <a:lstStyle/>
                    <a:p>
                      <a:pPr algn="ctr"/>
                      <a:r>
                        <a:rPr lang="en-US" sz="900"/>
                        <a:t>C (false</a:t>
                      </a:r>
                      <a:r>
                        <a:rPr lang="en-US" sz="900" baseline="0"/>
                        <a:t> </a:t>
                      </a:r>
                      <a:r>
                        <a:rPr lang="en-US" sz="900" baseline="0" dirty="0"/>
                        <a:t>negative)</a:t>
                      </a:r>
                      <a:endParaRPr lang="en-US" sz="900" dirty="0"/>
                    </a:p>
                  </a:txBody>
                  <a:tcPr anchor="ctr"/>
                </a:tc>
                <a:tc>
                  <a:txBody>
                    <a:bodyPr/>
                    <a:lstStyle/>
                    <a:p>
                      <a:pPr algn="ctr"/>
                      <a:r>
                        <a:rPr lang="en-US" sz="900" dirty="0"/>
                        <a:t>D (true positive)</a:t>
                      </a:r>
                    </a:p>
                  </a:txBody>
                  <a:tcPr anchor="ctr"/>
                </a:tc>
                <a:tc>
                  <a:txBody>
                    <a:bodyPr/>
                    <a:lstStyle/>
                    <a:p>
                      <a:pPr algn="ctr"/>
                      <a:r>
                        <a:rPr lang="en-US" sz="900" dirty="0"/>
                        <a:t>C + D</a:t>
                      </a:r>
                    </a:p>
                  </a:txBody>
                  <a:tcPr anchor="ctr"/>
                </a:tc>
                <a:extLst>
                  <a:ext uri="{0D108BD9-81ED-4DB2-BD59-A6C34878D82A}">
                    <a16:rowId xmlns:a16="http://schemas.microsoft.com/office/drawing/2014/main" val="10002"/>
                  </a:ext>
                </a:extLst>
              </a:tr>
              <a:tr h="192639">
                <a:tc>
                  <a:txBody>
                    <a:bodyPr/>
                    <a:lstStyle/>
                    <a:p>
                      <a:r>
                        <a:rPr lang="en-US" sz="900" dirty="0"/>
                        <a:t>Total Predicted</a:t>
                      </a:r>
                    </a:p>
                  </a:txBody>
                  <a:tcPr anchor="ctr"/>
                </a:tc>
                <a:tc>
                  <a:txBody>
                    <a:bodyPr/>
                    <a:lstStyle/>
                    <a:p>
                      <a:pPr algn="ctr"/>
                      <a:r>
                        <a:rPr lang="en-US" sz="900" dirty="0"/>
                        <a:t>A + C</a:t>
                      </a:r>
                    </a:p>
                  </a:txBody>
                  <a:tcPr anchor="ctr"/>
                </a:tc>
                <a:tc>
                  <a:txBody>
                    <a:bodyPr/>
                    <a:lstStyle/>
                    <a:p>
                      <a:pPr algn="ctr"/>
                      <a:r>
                        <a:rPr lang="en-US" sz="900" dirty="0"/>
                        <a:t>B + D</a:t>
                      </a:r>
                    </a:p>
                  </a:txBody>
                  <a:tcPr anchor="ctr"/>
                </a:tc>
                <a:tc>
                  <a:txBody>
                    <a:bodyPr/>
                    <a:lstStyle/>
                    <a:p>
                      <a:pPr algn="ctr"/>
                      <a:r>
                        <a:rPr lang="en-US" sz="900" dirty="0"/>
                        <a:t>A + B + C + D</a:t>
                      </a:r>
                    </a:p>
                  </a:txBody>
                  <a:tcPr anchor="ctr"/>
                </a:tc>
                <a:extLst>
                  <a:ext uri="{0D108BD9-81ED-4DB2-BD59-A6C34878D82A}">
                    <a16:rowId xmlns:a16="http://schemas.microsoft.com/office/drawing/2014/main" val="10003"/>
                  </a:ext>
                </a:extLst>
              </a:tr>
            </a:tbl>
          </a:graphicData>
        </a:graphic>
      </p:graphicFrame>
      <p:sp>
        <p:nvSpPr>
          <p:cNvPr id="3" name="Footer Placeholder 2">
            <a:extLst>
              <a:ext uri="{FF2B5EF4-FFF2-40B4-BE49-F238E27FC236}">
                <a16:creationId xmlns:a16="http://schemas.microsoft.com/office/drawing/2014/main" id="{BCAAEBD6-C5F6-4170-8C9D-58644DD80F77}"/>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9755389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Precision and Recall Curve: Example</a:t>
            </a:r>
          </a:p>
        </p:txBody>
      </p:sp>
      <p:sp>
        <p:nvSpPr>
          <p:cNvPr id="3" name="Content Placeholder 2"/>
          <p:cNvSpPr>
            <a:spLocks noGrp="1"/>
          </p:cNvSpPr>
          <p:nvPr>
            <p:ph idx="1"/>
          </p:nvPr>
        </p:nvSpPr>
        <p:spPr>
          <a:xfrm>
            <a:off x="838200" y="1825625"/>
            <a:ext cx="6467475" cy="4351338"/>
          </a:xfrm>
        </p:spPr>
        <p:txBody>
          <a:bodyPr>
            <a:normAutofit/>
          </a:bodyPr>
          <a:lstStyle/>
          <a:p>
            <a:r>
              <a:rPr lang="en-US" sz="2600" dirty="0"/>
              <a:t>The set of distinct predicted event probabilities is:</a:t>
            </a:r>
            <a:br>
              <a:rPr lang="en-US" sz="2600" dirty="0"/>
            </a:br>
            <a:r>
              <a:rPr lang="en-US" sz="2600" dirty="0"/>
              <a:t>{0.2, 0.3, 0.4, 0.5, 0.7, 0.8, 0.9, 1.0}.</a:t>
            </a:r>
          </a:p>
          <a:p>
            <a:r>
              <a:rPr lang="en-US" sz="2600" dirty="0"/>
              <a:t>Number of Observed Event = 6</a:t>
            </a:r>
          </a:p>
          <a:p>
            <a:r>
              <a:rPr lang="en-US" sz="2600" dirty="0"/>
              <a:t>Number of Observed Non-Event = 5</a:t>
            </a:r>
          </a:p>
          <a:p>
            <a:r>
              <a:rPr lang="en-US" sz="2600" dirty="0"/>
              <a:t>The No-Skill Line is 6/(6+5) = 6/11 = 0.55</a:t>
            </a:r>
          </a:p>
        </p:txBody>
      </p:sp>
      <p:sp>
        <p:nvSpPr>
          <p:cNvPr id="7" name="Slide Number Placeholder 6"/>
          <p:cNvSpPr>
            <a:spLocks noGrp="1"/>
          </p:cNvSpPr>
          <p:nvPr>
            <p:ph type="sldNum" sz="quarter" idx="12"/>
          </p:nvPr>
        </p:nvSpPr>
        <p:spPr/>
        <p:txBody>
          <a:bodyPr/>
          <a:lstStyle/>
          <a:p>
            <a:fld id="{1C20BA80-1909-427C-B3BD-3DD8AEAFD5BE}" type="slidenum">
              <a:rPr lang="en-US" smtClean="0"/>
              <a:t>75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91860359"/>
              </p:ext>
            </p:extLst>
          </p:nvPr>
        </p:nvGraphicFramePr>
        <p:xfrm>
          <a:off x="6832600" y="1842472"/>
          <a:ext cx="4521200" cy="3671923"/>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305016">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Predicted Event Probability</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1674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0501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0501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05016">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0501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0501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0501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30501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0501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05016">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05016">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5" name="Footer Placeholder 4">
            <a:extLst>
              <a:ext uri="{FF2B5EF4-FFF2-40B4-BE49-F238E27FC236}">
                <a16:creationId xmlns:a16="http://schemas.microsoft.com/office/drawing/2014/main" id="{0DAC21C1-6946-482C-8809-569EC0A7908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839409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Precision and Recall Curve: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76</a:t>
            </a:fld>
            <a:endParaRPr lang="en-US" dirty="0"/>
          </a:p>
        </p:txBody>
      </p:sp>
      <p:graphicFrame>
        <p:nvGraphicFramePr>
          <p:cNvPr id="5" name="Table 4"/>
          <p:cNvGraphicFramePr>
            <a:graphicFrameLocks noGrp="1"/>
          </p:cNvGraphicFramePr>
          <p:nvPr/>
        </p:nvGraphicFramePr>
        <p:xfrm>
          <a:off x="987425" y="1393371"/>
          <a:ext cx="9652000" cy="3231016"/>
        </p:xfrm>
        <a:graphic>
          <a:graphicData uri="http://schemas.openxmlformats.org/drawingml/2006/table">
            <a:tbl>
              <a:tblPr firstRow="1" firstCol="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965200">
                  <a:extLst>
                    <a:ext uri="{9D8B030D-6E8A-4147-A177-3AD203B41FA5}">
                      <a16:colId xmlns:a16="http://schemas.microsoft.com/office/drawing/2014/main" val="20007"/>
                    </a:ext>
                  </a:extLst>
                </a:gridCol>
                <a:gridCol w="965200">
                  <a:extLst>
                    <a:ext uri="{9D8B030D-6E8A-4147-A177-3AD203B41FA5}">
                      <a16:colId xmlns:a16="http://schemas.microsoft.com/office/drawing/2014/main" val="20008"/>
                    </a:ext>
                  </a:extLst>
                </a:gridCol>
                <a:gridCol w="965200">
                  <a:extLst>
                    <a:ext uri="{9D8B030D-6E8A-4147-A177-3AD203B41FA5}">
                      <a16:colId xmlns:a16="http://schemas.microsoft.com/office/drawing/2014/main" val="20009"/>
                    </a:ext>
                  </a:extLst>
                </a:gridCol>
              </a:tblGrid>
              <a:tr h="698908">
                <a:tc>
                  <a:txBody>
                    <a:bodyPr/>
                    <a:lstStyle/>
                    <a:p>
                      <a:pPr algn="l" fontAlgn="b"/>
                      <a:r>
                        <a:rPr lang="en-US" sz="1400" u="none" strike="noStrike" dirty="0">
                          <a:effectLst/>
                        </a:rPr>
                        <a:t>Observed Target Value</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Predicted Event Probability</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0.5</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0.7</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0.8</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0.9</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Threshold: 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40608">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0.5</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chemeClr val="accent6">
                            <a:lumMod val="75000"/>
                          </a:schemeClr>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0.9</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6" name="TextBox 5"/>
          <p:cNvSpPr txBox="1"/>
          <p:nvPr/>
        </p:nvSpPr>
        <p:spPr>
          <a:xfrm>
            <a:off x="9663112" y="735518"/>
            <a:ext cx="2314575" cy="584775"/>
          </a:xfrm>
          <a:prstGeom prst="rect">
            <a:avLst/>
          </a:prstGeom>
          <a:noFill/>
        </p:spPr>
        <p:txBody>
          <a:bodyPr wrap="square" rtlCol="0">
            <a:spAutoFit/>
          </a:bodyPr>
          <a:lstStyle/>
          <a:p>
            <a:r>
              <a:rPr lang="en-US" sz="1600" dirty="0"/>
              <a:t>True Positive: </a:t>
            </a:r>
            <a:r>
              <a:rPr lang="en-US" sz="1600" dirty="0">
                <a:solidFill>
                  <a:srgbClr val="00B050"/>
                </a:solidFill>
              </a:rPr>
              <a:t>Event</a:t>
            </a:r>
          </a:p>
          <a:p>
            <a:r>
              <a:rPr lang="en-US" sz="1600" dirty="0"/>
              <a:t>True Negative: </a:t>
            </a:r>
            <a:r>
              <a:rPr lang="en-US" sz="1600" dirty="0">
                <a:solidFill>
                  <a:srgbClr val="FF0000"/>
                </a:solidFill>
              </a:rPr>
              <a:t>Non-Event</a:t>
            </a:r>
          </a:p>
        </p:txBody>
      </p:sp>
      <p:graphicFrame>
        <p:nvGraphicFramePr>
          <p:cNvPr id="8" name="Table 7"/>
          <p:cNvGraphicFramePr>
            <a:graphicFrameLocks noGrp="1"/>
          </p:cNvGraphicFramePr>
          <p:nvPr/>
        </p:nvGraphicFramePr>
        <p:xfrm>
          <a:off x="987427" y="4662566"/>
          <a:ext cx="9651999" cy="1646184"/>
        </p:xfrm>
        <a:graphic>
          <a:graphicData uri="http://schemas.openxmlformats.org/drawingml/2006/table">
            <a:tbl>
              <a:tblPr firstRow="1" firstCol="1" bandRow="1">
                <a:tableStyleId>{5C22544A-7EE6-4342-B048-85BDC9FD1C3A}</a:tableStyleId>
              </a:tblPr>
              <a:tblGrid>
                <a:gridCol w="1974848">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33450">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gridCol w="942976">
                  <a:extLst>
                    <a:ext uri="{9D8B030D-6E8A-4147-A177-3AD203B41FA5}">
                      <a16:colId xmlns:a16="http://schemas.microsoft.com/office/drawing/2014/main" val="20008"/>
                    </a:ext>
                  </a:extLst>
                </a:gridCol>
              </a:tblGrid>
              <a:tr h="274364">
                <a:tc>
                  <a:txBody>
                    <a:bodyPr/>
                    <a:lstStyle/>
                    <a:p>
                      <a:pPr algn="l" fontAlgn="b"/>
                      <a:r>
                        <a:rPr lang="en-US" sz="1600" b="1" i="0" u="none" strike="noStrike" dirty="0">
                          <a:solidFill>
                            <a:schemeClr val="bg1"/>
                          </a:solidFill>
                          <a:effectLst/>
                          <a:latin typeface="Calibri" panose="020F0502020204030204" pitchFamily="34" charset="0"/>
                        </a:rPr>
                        <a:t>Threshold</a:t>
                      </a:r>
                    </a:p>
                  </a:txBody>
                  <a:tcPr marL="9525" marR="9525" marT="9525" marB="0" anchor="ctr"/>
                </a:tc>
                <a:tc>
                  <a:txBody>
                    <a:bodyPr/>
                    <a:lstStyle/>
                    <a:p>
                      <a:pPr algn="r" fontAlgn="b"/>
                      <a:r>
                        <a:rPr lang="en-US" sz="1600" u="none" strike="noStrike" dirty="0">
                          <a:effectLst/>
                        </a:rPr>
                        <a:t>0.2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74364">
                <a:tc>
                  <a:txBody>
                    <a:bodyPr/>
                    <a:lstStyle/>
                    <a:p>
                      <a:pPr algn="l" fontAlgn="b"/>
                      <a:r>
                        <a:rPr lang="en-US" sz="1600" u="none" strike="noStrike" dirty="0">
                          <a:effectLst/>
                        </a:rPr>
                        <a:t># TP</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74364">
                <a:tc>
                  <a:txBody>
                    <a:bodyPr/>
                    <a:lstStyle/>
                    <a:p>
                      <a:pPr algn="l" fontAlgn="b"/>
                      <a:r>
                        <a:rPr lang="en-US" sz="1600" u="none" strike="noStrike" dirty="0">
                          <a:effectLst/>
                        </a:rPr>
                        <a:t># TN</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74364">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74364">
                <a:tc>
                  <a:txBody>
                    <a:bodyPr/>
                    <a:lstStyle/>
                    <a:p>
                      <a:pPr algn="l" fontAlgn="b"/>
                      <a:r>
                        <a:rPr lang="en-US" sz="1600" b="1" i="0" u="none" strike="noStrike" dirty="0">
                          <a:solidFill>
                            <a:schemeClr val="bg1"/>
                          </a:solidFill>
                          <a:effectLst/>
                          <a:latin typeface="Calibri" panose="020F0502020204030204" pitchFamily="34" charset="0"/>
                        </a:rPr>
                        <a:t>Precision</a:t>
                      </a: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6/11=0.55</a:t>
                      </a: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6/10=0.60</a:t>
                      </a: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5/7=0.71</a:t>
                      </a: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4/6=0.67</a:t>
                      </a: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3/4=0.75</a:t>
                      </a: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2/3=0.67</a:t>
                      </a: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2/2=1.00</a:t>
                      </a: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1/1=1.00</a:t>
                      </a:r>
                    </a:p>
                  </a:txBody>
                  <a:tcPr marL="9525" marR="9525" marT="9525" marB="0" anchor="ctr"/>
                </a:tc>
                <a:extLst>
                  <a:ext uri="{0D108BD9-81ED-4DB2-BD59-A6C34878D82A}">
                    <a16:rowId xmlns:a16="http://schemas.microsoft.com/office/drawing/2014/main" val="10004"/>
                  </a:ext>
                </a:extLst>
              </a:tr>
              <a:tr h="274364">
                <a:tc>
                  <a:txBody>
                    <a:bodyPr/>
                    <a:lstStyle/>
                    <a:p>
                      <a:pPr algn="l" fontAlgn="b"/>
                      <a:r>
                        <a:rPr lang="en-US" sz="1600" b="1" i="0" u="none" strike="noStrike" dirty="0">
                          <a:solidFill>
                            <a:schemeClr val="bg1"/>
                          </a:solidFill>
                          <a:effectLst/>
                          <a:latin typeface="Calibri" panose="020F0502020204030204" pitchFamily="34" charset="0"/>
                        </a:rPr>
                        <a:t>Recall</a:t>
                      </a:r>
                    </a:p>
                  </a:txBody>
                  <a:tcPr marL="9525" marR="9525" marT="9525" marB="0" anchor="ctr"/>
                </a:tc>
                <a:tc>
                  <a:txBody>
                    <a:bodyPr/>
                    <a:lstStyle/>
                    <a:p>
                      <a:pPr algn="r" fontAlgn="b"/>
                      <a:r>
                        <a:rPr lang="en-US" sz="1600" u="none" strike="noStrike" dirty="0">
                          <a:effectLst/>
                        </a:rPr>
                        <a:t>6/6=1.00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6/6=1.00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5/6=0.83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4/6=0.67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3/6=0.50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2/6=0.33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2/6=0.33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1/6=0.17</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15CD2C96-87CB-4158-8786-A3CFA5DE0023}"/>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6943996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Precision and Recall Curve: Example</a:t>
            </a:r>
          </a:p>
        </p:txBody>
      </p:sp>
      <p:sp>
        <p:nvSpPr>
          <p:cNvPr id="3" name="Content Placeholder 2"/>
          <p:cNvSpPr>
            <a:spLocks noGrp="1"/>
          </p:cNvSpPr>
          <p:nvPr>
            <p:ph idx="1"/>
          </p:nvPr>
        </p:nvSpPr>
        <p:spPr>
          <a:xfrm>
            <a:off x="838198" y="4204932"/>
            <a:ext cx="5777207" cy="2084824"/>
          </a:xfrm>
        </p:spPr>
        <p:txBody>
          <a:bodyPr>
            <a:normAutofit/>
          </a:bodyPr>
          <a:lstStyle/>
          <a:p>
            <a:pPr marL="0" indent="0">
              <a:buNone/>
            </a:pPr>
            <a:r>
              <a:rPr lang="en-US" sz="2000" b="1" dirty="0"/>
              <a:t>Note</a:t>
            </a:r>
            <a:r>
              <a:rPr lang="en-US" sz="2000" dirty="0"/>
              <a:t>: Since the Precision and Recall routinely includes the point (0,1), you may need to add this point if they are not already there.</a:t>
            </a:r>
          </a:p>
          <a:p>
            <a:pPr marL="0" indent="0">
              <a:buNone/>
            </a:pPr>
            <a:r>
              <a:rPr lang="en-US" sz="2000" b="1" dirty="0"/>
              <a:t>Finding</a:t>
            </a:r>
            <a:r>
              <a:rPr lang="en-US" sz="2000" dirty="0"/>
              <a:t>: This model is good since all points, except the rightmost one, are above the No-Skill Line.</a:t>
            </a:r>
          </a:p>
        </p:txBody>
      </p:sp>
      <p:sp>
        <p:nvSpPr>
          <p:cNvPr id="7" name="Slide Number Placeholder 6"/>
          <p:cNvSpPr>
            <a:spLocks noGrp="1"/>
          </p:cNvSpPr>
          <p:nvPr>
            <p:ph type="sldNum" sz="quarter" idx="12"/>
          </p:nvPr>
        </p:nvSpPr>
        <p:spPr/>
        <p:txBody>
          <a:bodyPr/>
          <a:lstStyle/>
          <a:p>
            <a:fld id="{1C20BA80-1909-427C-B3BD-3DD8AEAFD5BE}" type="slidenum">
              <a:rPr lang="en-US" smtClean="0"/>
              <a:t>77</a:t>
            </a:fld>
            <a:endParaRPr lang="en-US" dirty="0"/>
          </a:p>
        </p:txBody>
      </p:sp>
      <p:graphicFrame>
        <p:nvGraphicFramePr>
          <p:cNvPr id="6" name="Table 5"/>
          <p:cNvGraphicFramePr>
            <a:graphicFrameLocks noGrp="1"/>
          </p:cNvGraphicFramePr>
          <p:nvPr/>
        </p:nvGraphicFramePr>
        <p:xfrm>
          <a:off x="838199" y="1717756"/>
          <a:ext cx="5777207" cy="2196702"/>
        </p:xfrm>
        <a:graphic>
          <a:graphicData uri="http://schemas.openxmlformats.org/drawingml/2006/table">
            <a:tbl>
              <a:tblPr firstRow="1" firstCol="1" bandRow="1">
                <a:tableStyleId>{5C22544A-7EE6-4342-B048-85BDC9FD1C3A}</a:tableStyleId>
              </a:tblPr>
              <a:tblGrid>
                <a:gridCol w="953279">
                  <a:extLst>
                    <a:ext uri="{9D8B030D-6E8A-4147-A177-3AD203B41FA5}">
                      <a16:colId xmlns:a16="http://schemas.microsoft.com/office/drawing/2014/main" val="20000"/>
                    </a:ext>
                  </a:extLst>
                </a:gridCol>
                <a:gridCol w="602991">
                  <a:extLst>
                    <a:ext uri="{9D8B030D-6E8A-4147-A177-3AD203B41FA5}">
                      <a16:colId xmlns:a16="http://schemas.microsoft.com/office/drawing/2014/main" val="20001"/>
                    </a:ext>
                  </a:extLst>
                </a:gridCol>
                <a:gridCol w="602991">
                  <a:extLst>
                    <a:ext uri="{9D8B030D-6E8A-4147-A177-3AD203B41FA5}">
                      <a16:colId xmlns:a16="http://schemas.microsoft.com/office/drawing/2014/main" val="20002"/>
                    </a:ext>
                  </a:extLst>
                </a:gridCol>
                <a:gridCol w="602991">
                  <a:extLst>
                    <a:ext uri="{9D8B030D-6E8A-4147-A177-3AD203B41FA5}">
                      <a16:colId xmlns:a16="http://schemas.microsoft.com/office/drawing/2014/main" val="20003"/>
                    </a:ext>
                  </a:extLst>
                </a:gridCol>
                <a:gridCol w="602991">
                  <a:extLst>
                    <a:ext uri="{9D8B030D-6E8A-4147-A177-3AD203B41FA5}">
                      <a16:colId xmlns:a16="http://schemas.microsoft.com/office/drawing/2014/main" val="20004"/>
                    </a:ext>
                  </a:extLst>
                </a:gridCol>
                <a:gridCol w="602991">
                  <a:extLst>
                    <a:ext uri="{9D8B030D-6E8A-4147-A177-3AD203B41FA5}">
                      <a16:colId xmlns:a16="http://schemas.microsoft.com/office/drawing/2014/main" val="20005"/>
                    </a:ext>
                  </a:extLst>
                </a:gridCol>
                <a:gridCol w="602991">
                  <a:extLst>
                    <a:ext uri="{9D8B030D-6E8A-4147-A177-3AD203B41FA5}">
                      <a16:colId xmlns:a16="http://schemas.microsoft.com/office/drawing/2014/main" val="20006"/>
                    </a:ext>
                  </a:extLst>
                </a:gridCol>
                <a:gridCol w="602991">
                  <a:extLst>
                    <a:ext uri="{9D8B030D-6E8A-4147-A177-3AD203B41FA5}">
                      <a16:colId xmlns:a16="http://schemas.microsoft.com/office/drawing/2014/main" val="20007"/>
                    </a:ext>
                  </a:extLst>
                </a:gridCol>
                <a:gridCol w="602991">
                  <a:extLst>
                    <a:ext uri="{9D8B030D-6E8A-4147-A177-3AD203B41FA5}">
                      <a16:colId xmlns:a16="http://schemas.microsoft.com/office/drawing/2014/main" val="20008"/>
                    </a:ext>
                  </a:extLst>
                </a:gridCol>
              </a:tblGrid>
              <a:tr h="366117">
                <a:tc>
                  <a:txBody>
                    <a:bodyPr/>
                    <a:lstStyle/>
                    <a:p>
                      <a:pPr algn="l" fontAlgn="b"/>
                      <a:r>
                        <a:rPr lang="en-US" sz="1500" u="none" strike="noStrike" dirty="0">
                          <a:effectLst/>
                        </a:rPr>
                        <a:t>Threshold</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0.2</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0.4</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0.5</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0.7</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0.8</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0.9</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66117">
                <a:tc>
                  <a:txBody>
                    <a:bodyPr/>
                    <a:lstStyle/>
                    <a:p>
                      <a:pPr algn="l" fontAlgn="b"/>
                      <a:r>
                        <a:rPr lang="en-US" sz="1500" u="none" strike="noStrike" dirty="0">
                          <a:effectLst/>
                        </a:rPr>
                        <a:t># TP</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6</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6</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66117">
                <a:tc>
                  <a:txBody>
                    <a:bodyPr/>
                    <a:lstStyle/>
                    <a:p>
                      <a:pPr algn="l" fontAlgn="b"/>
                      <a:r>
                        <a:rPr lang="en-US" sz="1500" u="none" strike="noStrike">
                          <a:effectLst/>
                        </a:rPr>
                        <a:t># TN</a:t>
                      </a:r>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a:effectLst/>
                        </a:rPr>
                        <a:t>1</a:t>
                      </a:r>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66117">
                <a:tc>
                  <a:txBody>
                    <a:bodyPr/>
                    <a:lstStyle/>
                    <a:p>
                      <a:pPr algn="l" fontAlgn="b"/>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66117">
                <a:tc>
                  <a:txBody>
                    <a:bodyPr/>
                    <a:lstStyle/>
                    <a:p>
                      <a:pPr algn="l" fontAlgn="b"/>
                      <a:r>
                        <a:rPr lang="en-US" sz="1500" b="1" i="0" u="none" strike="noStrike" dirty="0">
                          <a:solidFill>
                            <a:schemeClr val="bg1"/>
                          </a:solidFill>
                          <a:effectLst/>
                          <a:latin typeface="Calibri" panose="020F0502020204030204" pitchFamily="34" charset="0"/>
                        </a:rPr>
                        <a:t>Precision</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0.55</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0.60</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0.71</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0.67</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0.75</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0.67</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1.00</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1.00</a:t>
                      </a:r>
                    </a:p>
                  </a:txBody>
                  <a:tcPr marL="9525" marR="9525" marT="9525" marB="0" anchor="ctr"/>
                </a:tc>
                <a:extLst>
                  <a:ext uri="{0D108BD9-81ED-4DB2-BD59-A6C34878D82A}">
                    <a16:rowId xmlns:a16="http://schemas.microsoft.com/office/drawing/2014/main" val="10004"/>
                  </a:ext>
                </a:extLst>
              </a:tr>
              <a:tr h="366117">
                <a:tc>
                  <a:txBody>
                    <a:bodyPr/>
                    <a:lstStyle/>
                    <a:p>
                      <a:pPr algn="l" fontAlgn="b"/>
                      <a:r>
                        <a:rPr lang="en-US" sz="1500" b="1" i="0" u="none" strike="noStrike" dirty="0">
                          <a:solidFill>
                            <a:schemeClr val="bg1"/>
                          </a:solidFill>
                          <a:effectLst/>
                          <a:latin typeface="Calibri" panose="020F0502020204030204" pitchFamily="34" charset="0"/>
                        </a:rPr>
                        <a:t>Recall</a:t>
                      </a:r>
                    </a:p>
                  </a:txBody>
                  <a:tcPr marL="9525" marR="9525" marT="9525" marB="0" anchor="ctr"/>
                </a:tc>
                <a:tc>
                  <a:txBody>
                    <a:bodyPr/>
                    <a:lstStyle/>
                    <a:p>
                      <a:pPr algn="ct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0.83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0.67</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0.50</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0.33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0.33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0.17</a:t>
                      </a:r>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pic>
        <p:nvPicPr>
          <p:cNvPr id="5" name="Picture 4">
            <a:extLst>
              <a:ext uri="{FF2B5EF4-FFF2-40B4-BE49-F238E27FC236}">
                <a16:creationId xmlns:a16="http://schemas.microsoft.com/office/drawing/2014/main" id="{48909A14-2264-4A74-89A9-09A64FBA32E1}"/>
              </a:ext>
            </a:extLst>
          </p:cNvPr>
          <p:cNvPicPr>
            <a:picLocks noChangeAspect="1"/>
          </p:cNvPicPr>
          <p:nvPr/>
        </p:nvPicPr>
        <p:blipFill>
          <a:blip r:embed="rId3"/>
          <a:stretch>
            <a:fillRect/>
          </a:stretch>
        </p:blipFill>
        <p:spPr>
          <a:xfrm>
            <a:off x="6921786" y="1717756"/>
            <a:ext cx="4742688" cy="4572000"/>
          </a:xfrm>
          <a:prstGeom prst="rect">
            <a:avLst/>
          </a:prstGeom>
        </p:spPr>
      </p:pic>
      <p:sp>
        <p:nvSpPr>
          <p:cNvPr id="4" name="Footer Placeholder 3">
            <a:extLst>
              <a:ext uri="{FF2B5EF4-FFF2-40B4-BE49-F238E27FC236}">
                <a16:creationId xmlns:a16="http://schemas.microsoft.com/office/drawing/2014/main" id="{D3A45AE9-9E79-45EA-BEE2-4A7535B23BF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823250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F1 Score</a:t>
            </a:r>
          </a:p>
        </p:txBody>
      </p:sp>
      <p:sp>
        <p:nvSpPr>
          <p:cNvPr id="3" name="Content Placeholder 2"/>
          <p:cNvSpPr>
            <a:spLocks noGrp="1"/>
          </p:cNvSpPr>
          <p:nvPr>
            <p:ph idx="1"/>
          </p:nvPr>
        </p:nvSpPr>
        <p:spPr/>
        <p:txBody>
          <a:bodyPr>
            <a:normAutofit/>
          </a:bodyPr>
          <a:lstStyle/>
          <a:p>
            <a:r>
              <a:rPr lang="en-US" sz="2600" dirty="0"/>
              <a:t>A perfect model will have Precision = 1 and Recall = 1.</a:t>
            </a:r>
          </a:p>
          <a:p>
            <a:r>
              <a:rPr lang="en-US" sz="2600" dirty="0"/>
              <a:t>We try to get the best Precision and the best Recall at the same time.</a:t>
            </a:r>
          </a:p>
          <a:p>
            <a:r>
              <a:rPr lang="en-US" sz="2600" dirty="0"/>
              <a:t>The F1 Score is the harmonic mean of Precision and Recall</a:t>
            </a:r>
          </a:p>
          <a:p>
            <a:r>
              <a:rPr lang="en-US" sz="2600" dirty="0"/>
              <a:t>Since the harmonic mean will substantially pull a large value down and push a small value up, a large F1 Score indicates that both Precision and Recall are relatively very large.</a:t>
            </a:r>
          </a:p>
          <a:p>
            <a:r>
              <a:rPr lang="en-US" sz="2600" dirty="0"/>
              <a:t>F1 Score =  1 / ((1 / Precision + 1 / Recall) / 2)</a:t>
            </a:r>
          </a:p>
          <a:p>
            <a:r>
              <a:rPr lang="en-US" sz="2600" dirty="0"/>
              <a:t>Plot the F1 Score (vertical axis) versus the Threshold (horizontal axis) to determine the </a:t>
            </a:r>
            <a:r>
              <a:rPr lang="en-US" sz="2600" i="1" dirty="0"/>
              <a:t>optimal</a:t>
            </a:r>
            <a:r>
              <a:rPr lang="en-US" sz="2600" dirty="0"/>
              <a:t> threshold that gives the best F1 Score.</a:t>
            </a:r>
          </a:p>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78</a:t>
            </a:fld>
            <a:endParaRPr lang="en-US" dirty="0"/>
          </a:p>
        </p:txBody>
      </p:sp>
      <p:sp>
        <p:nvSpPr>
          <p:cNvPr id="4" name="Footer Placeholder 3">
            <a:extLst>
              <a:ext uri="{FF2B5EF4-FFF2-40B4-BE49-F238E27FC236}">
                <a16:creationId xmlns:a16="http://schemas.microsoft.com/office/drawing/2014/main" id="{CBE9005D-D81E-44E3-8CED-14499F13833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8585222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Precision and Recall Curve: Example</a:t>
            </a:r>
          </a:p>
        </p:txBody>
      </p:sp>
      <p:sp>
        <p:nvSpPr>
          <p:cNvPr id="3" name="Content Placeholder 2"/>
          <p:cNvSpPr>
            <a:spLocks noGrp="1"/>
          </p:cNvSpPr>
          <p:nvPr>
            <p:ph idx="1"/>
          </p:nvPr>
        </p:nvSpPr>
        <p:spPr>
          <a:xfrm>
            <a:off x="838199" y="3428999"/>
            <a:ext cx="5777208" cy="2833687"/>
          </a:xfrm>
        </p:spPr>
        <p:txBody>
          <a:bodyPr>
            <a:normAutofit/>
          </a:bodyPr>
          <a:lstStyle/>
          <a:p>
            <a:pPr marL="0" indent="0">
              <a:buNone/>
            </a:pPr>
            <a:r>
              <a:rPr lang="en-US" sz="2000" b="1" dirty="0"/>
              <a:t>Finding</a:t>
            </a:r>
            <a:r>
              <a:rPr lang="en-US" sz="2000" dirty="0"/>
              <a:t>: The F1 Score attains its maximum when the threshold is 0.4.</a:t>
            </a:r>
          </a:p>
          <a:p>
            <a:pPr marL="0" indent="0">
              <a:buNone/>
            </a:pPr>
            <a:r>
              <a:rPr lang="en-US" sz="2000" dirty="0"/>
              <a:t>With this threshold, the Sensitivity is 0.83</a:t>
            </a:r>
            <a:br>
              <a:rPr lang="en-US" sz="2000" dirty="0"/>
            </a:br>
            <a:r>
              <a:rPr lang="en-US" sz="2000" dirty="0"/>
              <a:t>and the 1 – Specificity is 0.40.</a:t>
            </a:r>
          </a:p>
          <a:p>
            <a:pPr marL="0" indent="0">
              <a:buNone/>
            </a:pPr>
            <a:r>
              <a:rPr lang="en-US" sz="2000" dirty="0"/>
              <a:t>The False Positive Rate is 40% and the</a:t>
            </a:r>
            <a:br>
              <a:rPr lang="en-US" sz="2000" dirty="0"/>
            </a:br>
            <a:r>
              <a:rPr lang="en-US" sz="2000" dirty="0"/>
              <a:t>True Positive Rate is 83%.</a:t>
            </a:r>
          </a:p>
          <a:p>
            <a:pPr marL="0" indent="0">
              <a:buNone/>
            </a:pPr>
            <a:r>
              <a:rPr lang="en-US" sz="2000" dirty="0"/>
              <a:t>With this threshold, the Misclassification Rate is 3/11 = 0.2727</a:t>
            </a:r>
          </a:p>
        </p:txBody>
      </p:sp>
      <p:sp>
        <p:nvSpPr>
          <p:cNvPr id="7" name="Slide Number Placeholder 6"/>
          <p:cNvSpPr>
            <a:spLocks noGrp="1"/>
          </p:cNvSpPr>
          <p:nvPr>
            <p:ph type="sldNum" sz="quarter" idx="12"/>
          </p:nvPr>
        </p:nvSpPr>
        <p:spPr/>
        <p:txBody>
          <a:bodyPr/>
          <a:lstStyle/>
          <a:p>
            <a:fld id="{1C20BA80-1909-427C-B3BD-3DD8AEAFD5BE}" type="slidenum">
              <a:rPr lang="en-US" smtClean="0"/>
              <a:t>79</a:t>
            </a:fld>
            <a:endParaRPr lang="en-US" dirty="0"/>
          </a:p>
        </p:txBody>
      </p:sp>
      <p:graphicFrame>
        <p:nvGraphicFramePr>
          <p:cNvPr id="6" name="Table 5"/>
          <p:cNvGraphicFramePr>
            <a:graphicFrameLocks noGrp="1"/>
          </p:cNvGraphicFramePr>
          <p:nvPr/>
        </p:nvGraphicFramePr>
        <p:xfrm>
          <a:off x="838199" y="1717756"/>
          <a:ext cx="5777203" cy="1464468"/>
        </p:xfrm>
        <a:graphic>
          <a:graphicData uri="http://schemas.openxmlformats.org/drawingml/2006/table">
            <a:tbl>
              <a:tblPr firstRow="1" firstCol="1" bandRow="1">
                <a:tableStyleId>{5C22544A-7EE6-4342-B048-85BDC9FD1C3A}</a:tableStyleId>
              </a:tblPr>
              <a:tblGrid>
                <a:gridCol w="1027923">
                  <a:extLst>
                    <a:ext uri="{9D8B030D-6E8A-4147-A177-3AD203B41FA5}">
                      <a16:colId xmlns:a16="http://schemas.microsoft.com/office/drawing/2014/main" val="20000"/>
                    </a:ext>
                  </a:extLst>
                </a:gridCol>
                <a:gridCol w="593660">
                  <a:extLst>
                    <a:ext uri="{9D8B030D-6E8A-4147-A177-3AD203B41FA5}">
                      <a16:colId xmlns:a16="http://schemas.microsoft.com/office/drawing/2014/main" val="20001"/>
                    </a:ext>
                  </a:extLst>
                </a:gridCol>
                <a:gridCol w="593660">
                  <a:extLst>
                    <a:ext uri="{9D8B030D-6E8A-4147-A177-3AD203B41FA5}">
                      <a16:colId xmlns:a16="http://schemas.microsoft.com/office/drawing/2014/main" val="20002"/>
                    </a:ext>
                  </a:extLst>
                </a:gridCol>
                <a:gridCol w="593660">
                  <a:extLst>
                    <a:ext uri="{9D8B030D-6E8A-4147-A177-3AD203B41FA5}">
                      <a16:colId xmlns:a16="http://schemas.microsoft.com/office/drawing/2014/main" val="20003"/>
                    </a:ext>
                  </a:extLst>
                </a:gridCol>
                <a:gridCol w="593660">
                  <a:extLst>
                    <a:ext uri="{9D8B030D-6E8A-4147-A177-3AD203B41FA5}">
                      <a16:colId xmlns:a16="http://schemas.microsoft.com/office/drawing/2014/main" val="20004"/>
                    </a:ext>
                  </a:extLst>
                </a:gridCol>
                <a:gridCol w="593660">
                  <a:extLst>
                    <a:ext uri="{9D8B030D-6E8A-4147-A177-3AD203B41FA5}">
                      <a16:colId xmlns:a16="http://schemas.microsoft.com/office/drawing/2014/main" val="20005"/>
                    </a:ext>
                  </a:extLst>
                </a:gridCol>
                <a:gridCol w="593660">
                  <a:extLst>
                    <a:ext uri="{9D8B030D-6E8A-4147-A177-3AD203B41FA5}">
                      <a16:colId xmlns:a16="http://schemas.microsoft.com/office/drawing/2014/main" val="20006"/>
                    </a:ext>
                  </a:extLst>
                </a:gridCol>
                <a:gridCol w="593660">
                  <a:extLst>
                    <a:ext uri="{9D8B030D-6E8A-4147-A177-3AD203B41FA5}">
                      <a16:colId xmlns:a16="http://schemas.microsoft.com/office/drawing/2014/main" val="20007"/>
                    </a:ext>
                  </a:extLst>
                </a:gridCol>
                <a:gridCol w="593660">
                  <a:extLst>
                    <a:ext uri="{9D8B030D-6E8A-4147-A177-3AD203B41FA5}">
                      <a16:colId xmlns:a16="http://schemas.microsoft.com/office/drawing/2014/main" val="20008"/>
                    </a:ext>
                  </a:extLst>
                </a:gridCol>
              </a:tblGrid>
              <a:tr h="366117">
                <a:tc>
                  <a:txBody>
                    <a:bodyPr/>
                    <a:lstStyle/>
                    <a:p>
                      <a:pPr algn="l" fontAlgn="b"/>
                      <a:r>
                        <a:rPr lang="en-US" sz="1500" u="none" strike="noStrike" dirty="0">
                          <a:effectLst/>
                        </a:rPr>
                        <a:t>Threshold</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0.2</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0.4</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0.5</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0.7</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0.8</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0.9</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66117">
                <a:tc>
                  <a:txBody>
                    <a:bodyPr/>
                    <a:lstStyle/>
                    <a:p>
                      <a:pPr algn="l" fontAlgn="b"/>
                      <a:r>
                        <a:rPr lang="en-US" sz="1500" b="1" i="0" u="none" strike="noStrike" dirty="0">
                          <a:solidFill>
                            <a:schemeClr val="bg1"/>
                          </a:solidFill>
                          <a:effectLst/>
                          <a:latin typeface="Calibri" panose="020F0502020204030204" pitchFamily="34" charset="0"/>
                        </a:rPr>
                        <a:t>Precision</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0.55</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0.60</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0.71</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0.67</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0.75</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0.67</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1.00</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1.00</a:t>
                      </a:r>
                    </a:p>
                  </a:txBody>
                  <a:tcPr marL="9525" marR="9525" marT="9525" marB="0" anchor="ctr"/>
                </a:tc>
                <a:extLst>
                  <a:ext uri="{0D108BD9-81ED-4DB2-BD59-A6C34878D82A}">
                    <a16:rowId xmlns:a16="http://schemas.microsoft.com/office/drawing/2014/main" val="10004"/>
                  </a:ext>
                </a:extLst>
              </a:tr>
              <a:tr h="366117">
                <a:tc>
                  <a:txBody>
                    <a:bodyPr/>
                    <a:lstStyle/>
                    <a:p>
                      <a:pPr algn="l" fontAlgn="b"/>
                      <a:r>
                        <a:rPr lang="en-US" sz="1500" b="1" i="0" u="none" strike="noStrike" dirty="0">
                          <a:solidFill>
                            <a:schemeClr val="bg1"/>
                          </a:solidFill>
                          <a:effectLst/>
                          <a:latin typeface="Calibri" panose="020F0502020204030204" pitchFamily="34" charset="0"/>
                        </a:rPr>
                        <a:t>Recall</a:t>
                      </a:r>
                    </a:p>
                  </a:txBody>
                  <a:tcPr marL="9525" marR="9525" marT="9525" marB="0" anchor="ctr"/>
                </a:tc>
                <a:tc>
                  <a:txBody>
                    <a:bodyPr/>
                    <a:lstStyle/>
                    <a:p>
                      <a:pPr algn="ct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0.83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0.67</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0.50</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0.33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0.33</a:t>
                      </a:r>
                      <a:endParaRPr lang="en-US" sz="1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500" u="none" strike="noStrike" dirty="0">
                          <a:effectLst/>
                        </a:rPr>
                        <a:t>0.17</a:t>
                      </a:r>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66117">
                <a:tc>
                  <a:txBody>
                    <a:bodyPr/>
                    <a:lstStyle/>
                    <a:p>
                      <a:pPr algn="l" fontAlgn="b"/>
                      <a:r>
                        <a:rPr lang="en-US" sz="1500" b="1" i="0" u="none" strike="noStrike" dirty="0">
                          <a:solidFill>
                            <a:schemeClr val="bg1"/>
                          </a:solidFill>
                          <a:effectLst/>
                          <a:latin typeface="Calibri" panose="020F0502020204030204" pitchFamily="34" charset="0"/>
                        </a:rPr>
                        <a:t>F1 Score</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0.71</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0.75</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0.77</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0.67</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0.60</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0.44</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0.50</a:t>
                      </a:r>
                    </a:p>
                  </a:txBody>
                  <a:tcPr marL="9525" marR="9525" marT="9525" marB="0" anchor="ctr"/>
                </a:tc>
                <a:tc>
                  <a:txBody>
                    <a:bodyPr/>
                    <a:lstStyle/>
                    <a:p>
                      <a:pPr algn="ctr" fontAlgn="b"/>
                      <a:r>
                        <a:rPr lang="en-US" sz="1500" b="0" i="0" u="none" strike="noStrike" dirty="0">
                          <a:solidFill>
                            <a:srgbClr val="000000"/>
                          </a:solidFill>
                          <a:effectLst/>
                          <a:latin typeface="Calibri" panose="020F0502020204030204" pitchFamily="34" charset="0"/>
                        </a:rPr>
                        <a:t>0.29</a:t>
                      </a:r>
                    </a:p>
                  </a:txBody>
                  <a:tcPr marL="9525" marR="9525" marT="9525" marB="0" anchor="ctr"/>
                </a:tc>
                <a:extLst>
                  <a:ext uri="{0D108BD9-81ED-4DB2-BD59-A6C34878D82A}">
                    <a16:rowId xmlns:a16="http://schemas.microsoft.com/office/drawing/2014/main" val="18620599"/>
                  </a:ext>
                </a:extLst>
              </a:tr>
            </a:tbl>
          </a:graphicData>
        </a:graphic>
      </p:graphicFrame>
      <p:pic>
        <p:nvPicPr>
          <p:cNvPr id="10" name="Picture 9">
            <a:extLst>
              <a:ext uri="{FF2B5EF4-FFF2-40B4-BE49-F238E27FC236}">
                <a16:creationId xmlns:a16="http://schemas.microsoft.com/office/drawing/2014/main" id="{0569F8AA-1643-48A3-AB4C-F89C0A55B80F}"/>
              </a:ext>
            </a:extLst>
          </p:cNvPr>
          <p:cNvPicPr>
            <a:picLocks noChangeAspect="1"/>
          </p:cNvPicPr>
          <p:nvPr/>
        </p:nvPicPr>
        <p:blipFill>
          <a:blip r:embed="rId3"/>
          <a:stretch>
            <a:fillRect/>
          </a:stretch>
        </p:blipFill>
        <p:spPr>
          <a:xfrm>
            <a:off x="6906119" y="1690687"/>
            <a:ext cx="4742689" cy="4572000"/>
          </a:xfrm>
          <a:prstGeom prst="rect">
            <a:avLst/>
          </a:prstGeom>
        </p:spPr>
      </p:pic>
      <p:pic>
        <p:nvPicPr>
          <p:cNvPr id="11" name="Picture 10">
            <a:extLst>
              <a:ext uri="{FF2B5EF4-FFF2-40B4-BE49-F238E27FC236}">
                <a16:creationId xmlns:a16="http://schemas.microsoft.com/office/drawing/2014/main" id="{D4FB7772-A815-4D18-8AEB-F7892B820739}"/>
              </a:ext>
            </a:extLst>
          </p:cNvPr>
          <p:cNvPicPr>
            <a:picLocks noChangeAspect="1"/>
          </p:cNvPicPr>
          <p:nvPr/>
        </p:nvPicPr>
        <p:blipFill>
          <a:blip r:embed="rId4"/>
          <a:stretch>
            <a:fillRect/>
          </a:stretch>
        </p:blipFill>
        <p:spPr>
          <a:xfrm>
            <a:off x="5337955" y="3862306"/>
            <a:ext cx="1422805" cy="1371600"/>
          </a:xfrm>
          <a:prstGeom prst="rect">
            <a:avLst/>
          </a:prstGeom>
        </p:spPr>
      </p:pic>
      <p:sp>
        <p:nvSpPr>
          <p:cNvPr id="4" name="Footer Placeholder 3">
            <a:extLst>
              <a:ext uri="{FF2B5EF4-FFF2-40B4-BE49-F238E27FC236}">
                <a16:creationId xmlns:a16="http://schemas.microsoft.com/office/drawing/2014/main" id="{F2305DD4-9252-4B3B-9A78-86A9DDB11B0F}"/>
              </a:ext>
            </a:extLst>
          </p:cNvPr>
          <p:cNvSpPr>
            <a:spLocks noGrp="1"/>
          </p:cNvSpPr>
          <p:nvPr>
            <p:ph type="ftr" sz="quarter" idx="11"/>
          </p:nvPr>
        </p:nvSpPr>
        <p:spPr/>
        <p:txBody>
          <a:bodyPr/>
          <a:lstStyle/>
          <a:p>
            <a:r>
              <a:rPr lang="en-US"/>
              <a:t>Copyright © 2021 by Ming-Long Lam, Ph.D.</a:t>
            </a:r>
            <a:endParaRPr lang="en-US" dirty="0"/>
          </a:p>
        </p:txBody>
      </p:sp>
      <p:sp>
        <p:nvSpPr>
          <p:cNvPr id="5" name="Oval 4">
            <a:extLst>
              <a:ext uri="{FF2B5EF4-FFF2-40B4-BE49-F238E27FC236}">
                <a16:creationId xmlns:a16="http://schemas.microsoft.com/office/drawing/2014/main" id="{0FF5CC93-DB19-4021-A0F7-07CFD9030B99}"/>
              </a:ext>
            </a:extLst>
          </p:cNvPr>
          <p:cNvSpPr/>
          <p:nvPr/>
        </p:nvSpPr>
        <p:spPr>
          <a:xfrm>
            <a:off x="8425543" y="1903444"/>
            <a:ext cx="223935" cy="2239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825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pPr marL="0" lvl="1" indent="0" algn="ctr">
              <a:spcBef>
                <a:spcPts val="1000"/>
              </a:spcBef>
              <a:buNone/>
            </a:pPr>
            <a:r>
              <a:rPr lang="en-US" sz="2800" dirty="0"/>
              <a:t>Let 0 </a:t>
            </a:r>
            <a:r>
              <a:rPr lang="en-US" sz="2800" dirty="0">
                <a:sym typeface="Symbol" panose="05050102010706020507" pitchFamily="18" charset="2"/>
              </a:rPr>
              <a:t></a:t>
            </a:r>
            <a:r>
              <a:rPr lang="en-US" sz="2800" dirty="0"/>
              <a:t> </a:t>
            </a:r>
            <a:r>
              <a:rPr lang="en-US" sz="2800" i="1" dirty="0"/>
              <a:t>t</a:t>
            </a:r>
            <a:r>
              <a:rPr lang="en-US" sz="2800" dirty="0"/>
              <a:t> </a:t>
            </a:r>
            <a:r>
              <a:rPr lang="en-US" sz="2800" dirty="0">
                <a:sym typeface="Symbol" panose="05050102010706020507" pitchFamily="18" charset="2"/>
              </a:rPr>
              <a:t></a:t>
            </a:r>
            <a:r>
              <a:rPr lang="en-US" sz="2800" dirty="0"/>
              <a:t> 1 be the specified threshold</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E605F25B-2BD6-4699-8B76-6815BB2E2C0B}"/>
                  </a:ext>
                </a:extLst>
              </p:cNvPr>
              <p:cNvGraphicFramePr/>
              <p:nvPr/>
            </p:nvGraphicFramePr>
            <p:xfrm>
              <a:off x="838199" y="2527306"/>
              <a:ext cx="10515599" cy="3649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E605F25B-2BD6-4699-8B76-6815BB2E2C0B}"/>
                  </a:ext>
                </a:extLst>
              </p:cNvPr>
              <p:cNvGraphicFramePr/>
              <p:nvPr>
                <p:extLst>
                  <p:ext uri="{D42A27DB-BD31-4B8C-83A1-F6EECF244321}">
                    <p14:modId xmlns:p14="http://schemas.microsoft.com/office/powerpoint/2010/main" val="738283278"/>
                  </p:ext>
                </p:extLst>
              </p:nvPr>
            </p:nvGraphicFramePr>
            <p:xfrm>
              <a:off x="838199" y="2527306"/>
              <a:ext cx="10515599" cy="364965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5" name="Footer Placeholder 4">
            <a:extLst>
              <a:ext uri="{FF2B5EF4-FFF2-40B4-BE49-F238E27FC236}">
                <a16:creationId xmlns:a16="http://schemas.microsoft.com/office/drawing/2014/main" id="{E7E964D7-E06E-4602-99CF-09FBACF4BA5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615004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Lecture Recap</a:t>
            </a:r>
          </a:p>
        </p:txBody>
      </p:sp>
      <p:sp>
        <p:nvSpPr>
          <p:cNvPr id="3" name="Footer Placeholder 2">
            <a:extLst>
              <a:ext uri="{FF2B5EF4-FFF2-40B4-BE49-F238E27FC236}">
                <a16:creationId xmlns:a16="http://schemas.microsoft.com/office/drawing/2014/main" id="{49433371-2B26-4F96-8C40-B4F618DF8E08}"/>
              </a:ext>
            </a:extLst>
          </p:cNvPr>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80</a:t>
            </a:fld>
            <a:endParaRPr lang="en-US" dirty="0"/>
          </a:p>
        </p:txBody>
      </p:sp>
      <p:sp>
        <p:nvSpPr>
          <p:cNvPr id="6" name="Content Placeholder 5">
            <a:extLst>
              <a:ext uri="{FF2B5EF4-FFF2-40B4-BE49-F238E27FC236}">
                <a16:creationId xmlns:a16="http://schemas.microsoft.com/office/drawing/2014/main" id="{F7DEA8A7-1EAA-4491-B4C8-D5A37D641FC4}"/>
              </a:ext>
            </a:extLst>
          </p:cNvPr>
          <p:cNvSpPr>
            <a:spLocks noGrp="1"/>
          </p:cNvSpPr>
          <p:nvPr>
            <p:ph idx="1"/>
          </p:nvPr>
        </p:nvSpPr>
        <p:spPr>
          <a:xfrm>
            <a:off x="838200" y="1853359"/>
            <a:ext cx="4750837" cy="1916207"/>
          </a:xfrm>
          <a:solidFill>
            <a:schemeClr val="accent6">
              <a:lumMod val="20000"/>
              <a:lumOff val="80000"/>
            </a:schemeClr>
          </a:solidFill>
          <a:ln w="19050">
            <a:solidFill>
              <a:schemeClr val="tx1"/>
            </a:solidFill>
          </a:ln>
        </p:spPr>
        <p:txBody>
          <a:bodyPr anchor="ctr"/>
          <a:lstStyle/>
          <a:p>
            <a:pPr marL="0" indent="0">
              <a:lnSpc>
                <a:spcPct val="100000"/>
              </a:lnSpc>
              <a:spcBef>
                <a:spcPts val="0"/>
              </a:spcBef>
              <a:buNone/>
            </a:pPr>
            <a:r>
              <a:rPr lang="en-US" b="1" dirty="0"/>
              <a:t>Interval Target</a:t>
            </a:r>
          </a:p>
          <a:p>
            <a:pPr>
              <a:lnSpc>
                <a:spcPct val="100000"/>
              </a:lnSpc>
              <a:spcBef>
                <a:spcPts val="0"/>
              </a:spcBef>
            </a:pPr>
            <a:r>
              <a:rPr lang="en-US" dirty="0"/>
              <a:t>Relative Error</a:t>
            </a:r>
          </a:p>
          <a:p>
            <a:pPr>
              <a:lnSpc>
                <a:spcPct val="100000"/>
              </a:lnSpc>
              <a:spcBef>
                <a:spcPts val="0"/>
              </a:spcBef>
            </a:pPr>
            <a:r>
              <a:rPr lang="en-US" dirty="0"/>
              <a:t>Root Average Squared Error</a:t>
            </a:r>
          </a:p>
        </p:txBody>
      </p:sp>
      <p:sp>
        <p:nvSpPr>
          <p:cNvPr id="9" name="Content Placeholder 5">
            <a:extLst>
              <a:ext uri="{FF2B5EF4-FFF2-40B4-BE49-F238E27FC236}">
                <a16:creationId xmlns:a16="http://schemas.microsoft.com/office/drawing/2014/main" id="{602E511C-BB0A-43AA-8A6F-74F0B76AB9AB}"/>
              </a:ext>
            </a:extLst>
          </p:cNvPr>
          <p:cNvSpPr txBox="1">
            <a:spLocks/>
          </p:cNvSpPr>
          <p:nvPr/>
        </p:nvSpPr>
        <p:spPr>
          <a:xfrm>
            <a:off x="5812972" y="1853359"/>
            <a:ext cx="5859624" cy="4351338"/>
          </a:xfrm>
          <a:prstGeom prst="rect">
            <a:avLst/>
          </a:prstGeom>
          <a:solidFill>
            <a:schemeClr val="accent2">
              <a:lumMod val="20000"/>
              <a:lumOff val="80000"/>
            </a:schemeClr>
          </a:solidFill>
          <a:ln w="19050">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Binary Target</a:t>
            </a:r>
          </a:p>
          <a:p>
            <a:r>
              <a:rPr lang="en-US" dirty="0"/>
              <a:t>Area Under Curve</a:t>
            </a:r>
          </a:p>
          <a:p>
            <a:r>
              <a:rPr lang="en-US" dirty="0"/>
              <a:t>Root Average Squared Error</a:t>
            </a:r>
          </a:p>
          <a:p>
            <a:r>
              <a:rPr lang="en-US" dirty="0"/>
              <a:t>Misclassification Rate</a:t>
            </a:r>
          </a:p>
          <a:p>
            <a:r>
              <a:rPr lang="en-US" dirty="0"/>
              <a:t>F1 Score</a:t>
            </a:r>
          </a:p>
          <a:p>
            <a:r>
              <a:rPr lang="en-US" dirty="0"/>
              <a:t>Receiver Operating Characteristic Curve</a:t>
            </a:r>
          </a:p>
          <a:p>
            <a:r>
              <a:rPr lang="en-US" dirty="0"/>
              <a:t>Lift Curve</a:t>
            </a:r>
          </a:p>
          <a:p>
            <a:r>
              <a:rPr lang="en-US" dirty="0"/>
              <a:t>Kolmogorov-Smirnov Curve</a:t>
            </a:r>
          </a:p>
          <a:p>
            <a:r>
              <a:rPr lang="en-US" dirty="0"/>
              <a:t>Precision-Recall Curve</a:t>
            </a:r>
          </a:p>
          <a:p>
            <a:endParaRPr lang="en-US" dirty="0"/>
          </a:p>
          <a:p>
            <a:endParaRPr lang="en-US" dirty="0"/>
          </a:p>
        </p:txBody>
      </p:sp>
      <p:sp>
        <p:nvSpPr>
          <p:cNvPr id="10" name="Content Placeholder 5">
            <a:extLst>
              <a:ext uri="{FF2B5EF4-FFF2-40B4-BE49-F238E27FC236}">
                <a16:creationId xmlns:a16="http://schemas.microsoft.com/office/drawing/2014/main" id="{93913547-FBF3-4B51-90E3-5B6DA88A9610}"/>
              </a:ext>
            </a:extLst>
          </p:cNvPr>
          <p:cNvSpPr txBox="1">
            <a:spLocks/>
          </p:cNvSpPr>
          <p:nvPr/>
        </p:nvSpPr>
        <p:spPr>
          <a:xfrm>
            <a:off x="838199" y="4002768"/>
            <a:ext cx="4750837" cy="2202089"/>
          </a:xfrm>
          <a:prstGeom prst="rect">
            <a:avLst/>
          </a:prstGeom>
          <a:solidFill>
            <a:schemeClr val="accent5">
              <a:lumMod val="20000"/>
              <a:lumOff val="80000"/>
            </a:schemeClr>
          </a:solidFill>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b="1" dirty="0"/>
              <a:t>Nominal Target</a:t>
            </a:r>
          </a:p>
          <a:p>
            <a:pPr>
              <a:lnSpc>
                <a:spcPct val="100000"/>
              </a:lnSpc>
              <a:spcBef>
                <a:spcPts val="0"/>
              </a:spcBef>
            </a:pPr>
            <a:r>
              <a:rPr lang="en-US" dirty="0"/>
              <a:t>Area Under Curve</a:t>
            </a:r>
          </a:p>
          <a:p>
            <a:pPr>
              <a:lnSpc>
                <a:spcPct val="100000"/>
              </a:lnSpc>
              <a:spcBef>
                <a:spcPts val="0"/>
              </a:spcBef>
            </a:pPr>
            <a:r>
              <a:rPr lang="en-US" dirty="0"/>
              <a:t>Root Average Squared Error</a:t>
            </a:r>
          </a:p>
          <a:p>
            <a:pPr>
              <a:lnSpc>
                <a:spcPct val="100000"/>
              </a:lnSpc>
              <a:spcBef>
                <a:spcPts val="0"/>
              </a:spcBef>
            </a:pPr>
            <a:r>
              <a:rPr lang="en-US" dirty="0"/>
              <a:t>Misclassification Rate</a:t>
            </a:r>
          </a:p>
        </p:txBody>
      </p:sp>
    </p:spTree>
    <p:extLst>
      <p:ext uri="{BB962C8B-B14F-4D97-AF65-F5344CB8AC3E}">
        <p14:creationId xmlns:p14="http://schemas.microsoft.com/office/powerpoint/2010/main" val="36743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600" dirty="0"/>
              <a:t>An observation is </a:t>
            </a:r>
            <a:r>
              <a:rPr lang="en-US" sz="2600" u="sng" dirty="0"/>
              <a:t>misclassified</a:t>
            </a:r>
            <a:r>
              <a:rPr lang="en-US" sz="2600" dirty="0"/>
              <a:t> if the observed target value is not equal to the predicted target value</a:t>
            </a:r>
          </a:p>
          <a:p>
            <a:pPr marL="514350" lvl="1" indent="-514350">
              <a:spcBef>
                <a:spcPts val="1000"/>
              </a:spcBef>
              <a:buFont typeface="+mj-lt"/>
              <a:buAutoNum type="arabicPeriod"/>
            </a:pPr>
            <a:r>
              <a:rPr lang="en-US" sz="2600" dirty="0"/>
              <a:t>For a binary target, the conditions for misclassification are:</a:t>
            </a:r>
          </a:p>
          <a:p>
            <a:pPr marL="971550" lvl="2" indent="-514350">
              <a:spcBef>
                <a:spcPts val="1000"/>
              </a:spcBef>
            </a:pPr>
            <a:r>
              <a:rPr lang="en-US" dirty="0"/>
              <a:t>Observed Target = Event &amp; </a:t>
            </a:r>
            <a:r>
              <a:rPr lang="en-US" dirty="0">
                <a:solidFill>
                  <a:srgbClr val="FF0000"/>
                </a:solidFill>
              </a:rPr>
              <a:t>Predicted Target = Non-Event</a:t>
            </a:r>
          </a:p>
          <a:p>
            <a:pPr marL="971550" lvl="2" indent="-514350">
              <a:spcBef>
                <a:spcPts val="1000"/>
              </a:spcBef>
            </a:pPr>
            <a:r>
              <a:rPr lang="en-US" dirty="0"/>
              <a:t>Observed Target = Non-Event &amp; </a:t>
            </a:r>
            <a:r>
              <a:rPr lang="en-US" dirty="0">
                <a:solidFill>
                  <a:srgbClr val="FF0000"/>
                </a:solidFill>
              </a:rPr>
              <a:t>Predicted Target = Event</a:t>
            </a:r>
          </a:p>
          <a:p>
            <a:pPr marL="514350" lvl="1" indent="-514350">
              <a:spcBef>
                <a:spcPts val="1000"/>
              </a:spcBef>
              <a:buFont typeface="+mj-lt"/>
              <a:buAutoNum type="arabicPeriod"/>
            </a:pPr>
            <a:r>
              <a:rPr lang="en-US" sz="2600" dirty="0"/>
              <a:t>Misclassification Rate = (Number of misclassified observations) / (Number of observations)</a:t>
            </a:r>
          </a:p>
          <a:p>
            <a:pPr marL="514350" lvl="1" indent="-514350">
              <a:spcBef>
                <a:spcPts val="1000"/>
              </a:spcBef>
              <a:buFont typeface="+mj-lt"/>
              <a:buAutoNum type="arabicPeriod"/>
            </a:pPr>
            <a:r>
              <a:rPr lang="en-US" sz="2600" dirty="0"/>
              <a:t>Accuracy = 1 – Misclassification Rate</a:t>
            </a:r>
          </a:p>
          <a:p>
            <a:pPr marL="514350" lvl="1" indent="-514350">
              <a:spcBef>
                <a:spcPts val="1000"/>
              </a:spcBef>
              <a:buFont typeface="+mj-lt"/>
              <a:buAutoNum type="arabicPeriod"/>
            </a:pPr>
            <a:r>
              <a:rPr lang="en-US" sz="2600" dirty="0"/>
              <a:t>Express Accuracy and Misclassification Rate either as a fraction or as a percentage </a:t>
            </a: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sp>
        <p:nvSpPr>
          <p:cNvPr id="4" name="Footer Placeholder 3">
            <a:extLst>
              <a:ext uri="{FF2B5EF4-FFF2-40B4-BE49-F238E27FC236}">
                <a16:creationId xmlns:a16="http://schemas.microsoft.com/office/drawing/2014/main" id="{6513331F-1ED8-4848-9464-13CAF79BF873}"/>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88196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8658</Words>
  <Application>Microsoft Office PowerPoint</Application>
  <PresentationFormat>Widescreen</PresentationFormat>
  <Paragraphs>2167</Paragraphs>
  <Slides>80</Slides>
  <Notes>79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Adobe Garamond Pro</vt:lpstr>
      <vt:lpstr>Arial</vt:lpstr>
      <vt:lpstr>Calibri</vt:lpstr>
      <vt:lpstr>Calibri Light</vt:lpstr>
      <vt:lpstr>Cambria Math</vt:lpstr>
      <vt:lpstr>Courier New</vt:lpstr>
      <vt:lpstr>SAS Monospace</vt:lpstr>
      <vt:lpstr>Symbol MT</vt:lpstr>
      <vt:lpstr>Office Theme</vt:lpstr>
      <vt:lpstr>PowerPoint Presentation</vt:lpstr>
      <vt:lpstr>Week 8: Learner Evaluation</vt:lpstr>
      <vt:lpstr>Metrics for Evaluation and Comparison</vt:lpstr>
      <vt:lpstr>Metrics for Evaluation and Comparison</vt:lpstr>
      <vt:lpstr>Metrics for Interval Target</vt:lpstr>
      <vt:lpstr>Metrics for Binary Target Variable</vt:lpstr>
      <vt:lpstr>Binary Target Variable</vt:lpstr>
      <vt:lpstr>Misclassification Rate</vt:lpstr>
      <vt:lpstr>Misclassification Rate</vt:lpstr>
      <vt:lpstr>Misclassification Rate</vt:lpstr>
      <vt:lpstr>Misclassification Rate for Binary Target </vt:lpstr>
      <vt:lpstr>Binary Target Confusion Matrix </vt:lpstr>
      <vt:lpstr>Misclassification Rate</vt:lpstr>
      <vt:lpstr>Area Under Curve (AUC)</vt:lpstr>
      <vt:lpstr>Area Under Curve (AUC)</vt:lpstr>
      <vt:lpstr>Area Under Curve (AUC): Algorithm</vt:lpstr>
      <vt:lpstr>Area Under Curve (AUC): Algorithm</vt:lpstr>
      <vt:lpstr>Area Under Curve (AUC): Example</vt:lpstr>
      <vt:lpstr>Area Under Curve (AUC): Example</vt:lpstr>
      <vt:lpstr>Area Under Curve (AUC): Example</vt:lpstr>
      <vt:lpstr>Area Under Curve (AUC): Example</vt:lpstr>
      <vt:lpstr>Area Under Curve (AUC)</vt:lpstr>
      <vt:lpstr>Area Under Curve (AUC)</vt:lpstr>
      <vt:lpstr>Area Under Curve (AUC)</vt:lpstr>
      <vt:lpstr>Gini Coefficient</vt:lpstr>
      <vt:lpstr>Goodman-Kruskal Gamma</vt:lpstr>
      <vt:lpstr>Gini and Gamma: Example</vt:lpstr>
      <vt:lpstr>Can p_l1&gt;p_k0 for any (𝑘,𝑙) guarantee a perfect predicted outcome?</vt:lpstr>
      <vt:lpstr>Root Average Squared Error (RASE): Rationale</vt:lpstr>
      <vt:lpstr>Root Average Squared Error (RASE): Algorithm</vt:lpstr>
      <vt:lpstr>Root Average Squared Error (RASE)</vt:lpstr>
      <vt:lpstr>Root Average Squared Error (RASE): Example</vt:lpstr>
      <vt:lpstr>Model Assessment Example</vt:lpstr>
      <vt:lpstr>Model Assessment Example</vt:lpstr>
      <vt:lpstr>Model Assessment Example</vt:lpstr>
      <vt:lpstr>Model Assessment Example</vt:lpstr>
      <vt:lpstr>Common Metric for Nominal Target</vt:lpstr>
      <vt:lpstr>Area Under Curve for Nominal Target</vt:lpstr>
      <vt:lpstr>Misclassification Rate for Nominal Target</vt:lpstr>
      <vt:lpstr>Root Average Squared Error (RASE): Algorithm</vt:lpstr>
      <vt:lpstr>ROC Curve for Binary Target: Introduction</vt:lpstr>
      <vt:lpstr>ROC Curve: Motivations</vt:lpstr>
      <vt:lpstr>ROC Curve: Focus on Predicting Event</vt:lpstr>
      <vt:lpstr>ROC Curve: Construction</vt:lpstr>
      <vt:lpstr>ROC Curve: Example</vt:lpstr>
      <vt:lpstr>ROC Curve: Example</vt:lpstr>
      <vt:lpstr>ROC Curve: Example</vt:lpstr>
      <vt:lpstr>ROC Curve: Example</vt:lpstr>
      <vt:lpstr>ROC Curve: Interpretations</vt:lpstr>
      <vt:lpstr>ROC Curve: Interpretations</vt:lpstr>
      <vt:lpstr>Kolmogorov-Smirnov Chart</vt:lpstr>
      <vt:lpstr>Kolmogorov-Smirnov Chart</vt:lpstr>
      <vt:lpstr>Kolmogorov-Smirnov Chart</vt:lpstr>
      <vt:lpstr>Kolmogorov-Smirnov Chart</vt:lpstr>
      <vt:lpstr>Gain and Lift: Statement of Problem</vt:lpstr>
      <vt:lpstr>Gain and Lift: Motivations</vt:lpstr>
      <vt:lpstr>Gain and Lift: Algorithm</vt:lpstr>
      <vt:lpstr>Gain and Lift: Column Statistics</vt:lpstr>
      <vt:lpstr>Accumulated Gain and Lift: Column Statistics (Accumulated Decile = Lower Deciles + Current Decile)</vt:lpstr>
      <vt:lpstr>Gain and Lift: CART Model</vt:lpstr>
      <vt:lpstr>Gain and Lift: CART Model on Test Partition</vt:lpstr>
      <vt:lpstr>Gain and Lift: CART Model on Test Partition</vt:lpstr>
      <vt:lpstr>Gain and Lift</vt:lpstr>
      <vt:lpstr>Gain and Lift</vt:lpstr>
      <vt:lpstr>Gain and Lift</vt:lpstr>
      <vt:lpstr>Gain and Lift: Interpretation</vt:lpstr>
      <vt:lpstr>Accumulated Gain and Lift: CART Model on Test Partition</vt:lpstr>
      <vt:lpstr>Accumulated Gain and Lift: Interpretation</vt:lpstr>
      <vt:lpstr>Gain and Lift: Goals</vt:lpstr>
      <vt:lpstr>Gain and Lift: Decision Flow</vt:lpstr>
      <vt:lpstr>Precision and Recall Curve: Motivation</vt:lpstr>
      <vt:lpstr>Precision and Recall Curve: Definitions</vt:lpstr>
      <vt:lpstr>Precision and Recall Curve: No-Skill Line</vt:lpstr>
      <vt:lpstr>Precision and Recall Curve: Construction</vt:lpstr>
      <vt:lpstr>Precision and Recall Curve: Example</vt:lpstr>
      <vt:lpstr>Precision and Recall Curve: Example</vt:lpstr>
      <vt:lpstr>Precision and Recall Curve: Example</vt:lpstr>
      <vt:lpstr>F1 Score</vt:lpstr>
      <vt:lpstr>Precision and Recall Curve: Example</vt:lpstr>
      <vt:lpstr>Lecture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Ming-Long Lam</dc:creator>
  <cp:lastModifiedBy>Ming-Long Lam</cp:lastModifiedBy>
  <cp:revision>111</cp:revision>
  <dcterms:created xsi:type="dcterms:W3CDTF">2021-01-28T19:00:01Z</dcterms:created>
  <dcterms:modified xsi:type="dcterms:W3CDTF">2021-03-11T22:46:48Z</dcterms:modified>
</cp:coreProperties>
</file>