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9" r:id="rId2"/>
    <p:sldId id="258" r:id="rId3"/>
    <p:sldId id="260" r:id="rId4"/>
    <p:sldId id="268" r:id="rId5"/>
    <p:sldId id="256" r:id="rId6"/>
    <p:sldId id="269" r:id="rId7"/>
    <p:sldId id="267" r:id="rId8"/>
    <p:sldId id="270" r:id="rId9"/>
    <p:sldId id="271" r:id="rId10"/>
    <p:sldId id="27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97" autoAdjust="0"/>
    <p:restoredTop sz="94660"/>
  </p:normalViewPr>
  <p:slideViewPr>
    <p:cSldViewPr snapToGrid="0">
      <p:cViewPr varScale="1">
        <p:scale>
          <a:sx n="78" d="100"/>
          <a:sy n="78" d="100"/>
        </p:scale>
        <p:origin x="56" y="2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7D14E-2CAA-4C43-8F05-71B855B5FE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A8D093-9A09-4E06-A62E-8CBF0AE9FF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9D64F68-4606-4648-9C55-23414EDCFBBC}"/>
              </a:ext>
            </a:extLst>
          </p:cNvPr>
          <p:cNvSpPr>
            <a:spLocks noGrp="1"/>
          </p:cNvSpPr>
          <p:nvPr>
            <p:ph type="dt" sz="half" idx="10"/>
          </p:nvPr>
        </p:nvSpPr>
        <p:spPr/>
        <p:txBody>
          <a:bodyPr/>
          <a:lstStyle/>
          <a:p>
            <a:fld id="{8184139C-67AB-4ACC-AAF5-D3F16FF267D9}" type="datetimeFigureOut">
              <a:rPr lang="en-US" smtClean="0"/>
              <a:t>12/8/2021</a:t>
            </a:fld>
            <a:endParaRPr lang="en-US"/>
          </a:p>
        </p:txBody>
      </p:sp>
      <p:sp>
        <p:nvSpPr>
          <p:cNvPr id="5" name="Footer Placeholder 4">
            <a:extLst>
              <a:ext uri="{FF2B5EF4-FFF2-40B4-BE49-F238E27FC236}">
                <a16:creationId xmlns:a16="http://schemas.microsoft.com/office/drawing/2014/main" id="{111E8440-EFDC-4D23-9AC9-DB429D3738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62A0B9-BF8D-4C6A-8245-CFE943DE401A}"/>
              </a:ext>
            </a:extLst>
          </p:cNvPr>
          <p:cNvSpPr>
            <a:spLocks noGrp="1"/>
          </p:cNvSpPr>
          <p:nvPr>
            <p:ph type="sldNum" sz="quarter" idx="12"/>
          </p:nvPr>
        </p:nvSpPr>
        <p:spPr/>
        <p:txBody>
          <a:bodyPr/>
          <a:lstStyle/>
          <a:p>
            <a:fld id="{2CDC93D9-41E1-4C4B-A583-6BB3321DA6B8}" type="slidenum">
              <a:rPr lang="en-US" smtClean="0"/>
              <a:t>‹#›</a:t>
            </a:fld>
            <a:endParaRPr lang="en-US"/>
          </a:p>
        </p:txBody>
      </p:sp>
    </p:spTree>
    <p:extLst>
      <p:ext uri="{BB962C8B-B14F-4D97-AF65-F5344CB8AC3E}">
        <p14:creationId xmlns:p14="http://schemas.microsoft.com/office/powerpoint/2010/main" val="806520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D0E18-971A-40D9-A783-0CF171B117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97689F-4BFB-4265-848F-09F94DEB8D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98A386-8D1C-4459-9BFB-B619233ADED2}"/>
              </a:ext>
            </a:extLst>
          </p:cNvPr>
          <p:cNvSpPr>
            <a:spLocks noGrp="1"/>
          </p:cNvSpPr>
          <p:nvPr>
            <p:ph type="dt" sz="half" idx="10"/>
          </p:nvPr>
        </p:nvSpPr>
        <p:spPr/>
        <p:txBody>
          <a:bodyPr/>
          <a:lstStyle/>
          <a:p>
            <a:fld id="{8184139C-67AB-4ACC-AAF5-D3F16FF267D9}" type="datetimeFigureOut">
              <a:rPr lang="en-US" smtClean="0"/>
              <a:t>12/8/2021</a:t>
            </a:fld>
            <a:endParaRPr lang="en-US"/>
          </a:p>
        </p:txBody>
      </p:sp>
      <p:sp>
        <p:nvSpPr>
          <p:cNvPr id="5" name="Footer Placeholder 4">
            <a:extLst>
              <a:ext uri="{FF2B5EF4-FFF2-40B4-BE49-F238E27FC236}">
                <a16:creationId xmlns:a16="http://schemas.microsoft.com/office/drawing/2014/main" id="{B6889D77-8370-4AD3-99B2-C6618F5393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FDDC76-7056-4FE2-8843-BD6D5E199500}"/>
              </a:ext>
            </a:extLst>
          </p:cNvPr>
          <p:cNvSpPr>
            <a:spLocks noGrp="1"/>
          </p:cNvSpPr>
          <p:nvPr>
            <p:ph type="sldNum" sz="quarter" idx="12"/>
          </p:nvPr>
        </p:nvSpPr>
        <p:spPr/>
        <p:txBody>
          <a:bodyPr/>
          <a:lstStyle/>
          <a:p>
            <a:fld id="{2CDC93D9-41E1-4C4B-A583-6BB3321DA6B8}" type="slidenum">
              <a:rPr lang="en-US" smtClean="0"/>
              <a:t>‹#›</a:t>
            </a:fld>
            <a:endParaRPr lang="en-US"/>
          </a:p>
        </p:txBody>
      </p:sp>
    </p:spTree>
    <p:extLst>
      <p:ext uri="{BB962C8B-B14F-4D97-AF65-F5344CB8AC3E}">
        <p14:creationId xmlns:p14="http://schemas.microsoft.com/office/powerpoint/2010/main" val="54469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D9F833-BE2B-4C52-817A-4459F4563F4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35A713-CF5D-4327-8518-265592B934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7692FA-6C36-4B4E-AD54-5AD0E00F5BE2}"/>
              </a:ext>
            </a:extLst>
          </p:cNvPr>
          <p:cNvSpPr>
            <a:spLocks noGrp="1"/>
          </p:cNvSpPr>
          <p:nvPr>
            <p:ph type="dt" sz="half" idx="10"/>
          </p:nvPr>
        </p:nvSpPr>
        <p:spPr/>
        <p:txBody>
          <a:bodyPr/>
          <a:lstStyle/>
          <a:p>
            <a:fld id="{8184139C-67AB-4ACC-AAF5-D3F16FF267D9}" type="datetimeFigureOut">
              <a:rPr lang="en-US" smtClean="0"/>
              <a:t>12/8/2021</a:t>
            </a:fld>
            <a:endParaRPr lang="en-US"/>
          </a:p>
        </p:txBody>
      </p:sp>
      <p:sp>
        <p:nvSpPr>
          <p:cNvPr id="5" name="Footer Placeholder 4">
            <a:extLst>
              <a:ext uri="{FF2B5EF4-FFF2-40B4-BE49-F238E27FC236}">
                <a16:creationId xmlns:a16="http://schemas.microsoft.com/office/drawing/2014/main" id="{23EF528F-F68B-4357-9B25-3C3F00F830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92BAEE-533B-4773-B917-BEB6B6C4AA04}"/>
              </a:ext>
            </a:extLst>
          </p:cNvPr>
          <p:cNvSpPr>
            <a:spLocks noGrp="1"/>
          </p:cNvSpPr>
          <p:nvPr>
            <p:ph type="sldNum" sz="quarter" idx="12"/>
          </p:nvPr>
        </p:nvSpPr>
        <p:spPr/>
        <p:txBody>
          <a:bodyPr/>
          <a:lstStyle/>
          <a:p>
            <a:fld id="{2CDC93D9-41E1-4C4B-A583-6BB3321DA6B8}" type="slidenum">
              <a:rPr lang="en-US" smtClean="0"/>
              <a:t>‹#›</a:t>
            </a:fld>
            <a:endParaRPr lang="en-US"/>
          </a:p>
        </p:txBody>
      </p:sp>
    </p:spTree>
    <p:extLst>
      <p:ext uri="{BB962C8B-B14F-4D97-AF65-F5344CB8AC3E}">
        <p14:creationId xmlns:p14="http://schemas.microsoft.com/office/powerpoint/2010/main" val="498576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A4221-C14A-4D97-B705-B2040FD0B9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89CFE4-2F95-4927-88E4-C19F13EF49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CB5EE3-B14E-442C-9190-2E9B4E72B925}"/>
              </a:ext>
            </a:extLst>
          </p:cNvPr>
          <p:cNvSpPr>
            <a:spLocks noGrp="1"/>
          </p:cNvSpPr>
          <p:nvPr>
            <p:ph type="dt" sz="half" idx="10"/>
          </p:nvPr>
        </p:nvSpPr>
        <p:spPr/>
        <p:txBody>
          <a:bodyPr/>
          <a:lstStyle/>
          <a:p>
            <a:fld id="{8184139C-67AB-4ACC-AAF5-D3F16FF267D9}" type="datetimeFigureOut">
              <a:rPr lang="en-US" smtClean="0"/>
              <a:t>12/8/2021</a:t>
            </a:fld>
            <a:endParaRPr lang="en-US"/>
          </a:p>
        </p:txBody>
      </p:sp>
      <p:sp>
        <p:nvSpPr>
          <p:cNvPr id="5" name="Footer Placeholder 4">
            <a:extLst>
              <a:ext uri="{FF2B5EF4-FFF2-40B4-BE49-F238E27FC236}">
                <a16:creationId xmlns:a16="http://schemas.microsoft.com/office/drawing/2014/main" id="{86A57442-B015-42CD-AB9F-DA9CDDFE0B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CEC0B3-3205-4707-B76F-F7F2753D1B86}"/>
              </a:ext>
            </a:extLst>
          </p:cNvPr>
          <p:cNvSpPr>
            <a:spLocks noGrp="1"/>
          </p:cNvSpPr>
          <p:nvPr>
            <p:ph type="sldNum" sz="quarter" idx="12"/>
          </p:nvPr>
        </p:nvSpPr>
        <p:spPr/>
        <p:txBody>
          <a:bodyPr/>
          <a:lstStyle/>
          <a:p>
            <a:fld id="{2CDC93D9-41E1-4C4B-A583-6BB3321DA6B8}" type="slidenum">
              <a:rPr lang="en-US" smtClean="0"/>
              <a:t>‹#›</a:t>
            </a:fld>
            <a:endParaRPr lang="en-US"/>
          </a:p>
        </p:txBody>
      </p:sp>
    </p:spTree>
    <p:extLst>
      <p:ext uri="{BB962C8B-B14F-4D97-AF65-F5344CB8AC3E}">
        <p14:creationId xmlns:p14="http://schemas.microsoft.com/office/powerpoint/2010/main" val="2397656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2ABFB-4D42-43F7-B920-B9D93F4E7D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3ACC22-54DE-443B-9434-132D0C9D14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E299F8-9E6D-4CD4-8972-E607BDC2457E}"/>
              </a:ext>
            </a:extLst>
          </p:cNvPr>
          <p:cNvSpPr>
            <a:spLocks noGrp="1"/>
          </p:cNvSpPr>
          <p:nvPr>
            <p:ph type="dt" sz="half" idx="10"/>
          </p:nvPr>
        </p:nvSpPr>
        <p:spPr/>
        <p:txBody>
          <a:bodyPr/>
          <a:lstStyle/>
          <a:p>
            <a:fld id="{8184139C-67AB-4ACC-AAF5-D3F16FF267D9}" type="datetimeFigureOut">
              <a:rPr lang="en-US" smtClean="0"/>
              <a:t>12/8/2021</a:t>
            </a:fld>
            <a:endParaRPr lang="en-US"/>
          </a:p>
        </p:txBody>
      </p:sp>
      <p:sp>
        <p:nvSpPr>
          <p:cNvPr id="5" name="Footer Placeholder 4">
            <a:extLst>
              <a:ext uri="{FF2B5EF4-FFF2-40B4-BE49-F238E27FC236}">
                <a16:creationId xmlns:a16="http://schemas.microsoft.com/office/drawing/2014/main" id="{2E8579CD-BEED-47E9-87AE-8D2C078548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6D0692-6B55-47B9-88BE-532BF58B12AE}"/>
              </a:ext>
            </a:extLst>
          </p:cNvPr>
          <p:cNvSpPr>
            <a:spLocks noGrp="1"/>
          </p:cNvSpPr>
          <p:nvPr>
            <p:ph type="sldNum" sz="quarter" idx="12"/>
          </p:nvPr>
        </p:nvSpPr>
        <p:spPr/>
        <p:txBody>
          <a:bodyPr/>
          <a:lstStyle/>
          <a:p>
            <a:fld id="{2CDC93D9-41E1-4C4B-A583-6BB3321DA6B8}" type="slidenum">
              <a:rPr lang="en-US" smtClean="0"/>
              <a:t>‹#›</a:t>
            </a:fld>
            <a:endParaRPr lang="en-US"/>
          </a:p>
        </p:txBody>
      </p:sp>
    </p:spTree>
    <p:extLst>
      <p:ext uri="{BB962C8B-B14F-4D97-AF65-F5344CB8AC3E}">
        <p14:creationId xmlns:p14="http://schemas.microsoft.com/office/powerpoint/2010/main" val="2942366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BE0A0-2B43-4952-8B49-46231816B3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D1BF6C-BEDF-4DDA-A861-FBE8AE4893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FDB53B-42E5-4F81-8C90-281EF07DCD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8A72F69-F0DD-4569-901D-1517389E1B36}"/>
              </a:ext>
            </a:extLst>
          </p:cNvPr>
          <p:cNvSpPr>
            <a:spLocks noGrp="1"/>
          </p:cNvSpPr>
          <p:nvPr>
            <p:ph type="dt" sz="half" idx="10"/>
          </p:nvPr>
        </p:nvSpPr>
        <p:spPr/>
        <p:txBody>
          <a:bodyPr/>
          <a:lstStyle/>
          <a:p>
            <a:fld id="{8184139C-67AB-4ACC-AAF5-D3F16FF267D9}" type="datetimeFigureOut">
              <a:rPr lang="en-US" smtClean="0"/>
              <a:t>12/8/2021</a:t>
            </a:fld>
            <a:endParaRPr lang="en-US"/>
          </a:p>
        </p:txBody>
      </p:sp>
      <p:sp>
        <p:nvSpPr>
          <p:cNvPr id="6" name="Footer Placeholder 5">
            <a:extLst>
              <a:ext uri="{FF2B5EF4-FFF2-40B4-BE49-F238E27FC236}">
                <a16:creationId xmlns:a16="http://schemas.microsoft.com/office/drawing/2014/main" id="{10C14585-BD1A-4B0F-A05C-0A731E8AB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55821B-38A8-4E0F-A49D-4EFF239420F2}"/>
              </a:ext>
            </a:extLst>
          </p:cNvPr>
          <p:cNvSpPr>
            <a:spLocks noGrp="1"/>
          </p:cNvSpPr>
          <p:nvPr>
            <p:ph type="sldNum" sz="quarter" idx="12"/>
          </p:nvPr>
        </p:nvSpPr>
        <p:spPr/>
        <p:txBody>
          <a:bodyPr/>
          <a:lstStyle/>
          <a:p>
            <a:fld id="{2CDC93D9-41E1-4C4B-A583-6BB3321DA6B8}" type="slidenum">
              <a:rPr lang="en-US" smtClean="0"/>
              <a:t>‹#›</a:t>
            </a:fld>
            <a:endParaRPr lang="en-US"/>
          </a:p>
        </p:txBody>
      </p:sp>
    </p:spTree>
    <p:extLst>
      <p:ext uri="{BB962C8B-B14F-4D97-AF65-F5344CB8AC3E}">
        <p14:creationId xmlns:p14="http://schemas.microsoft.com/office/powerpoint/2010/main" val="4080772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75DBB-D984-4D63-8F58-FB77B5BBE9F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4643EA7-46AF-4DE0-AA91-504E35FC94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F0346F-8BDB-4CC6-AF2F-857E797A77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BAD188-955D-4E48-89CA-F6754D4B2C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4AF8BB-5666-4F44-B2BE-C602C91A45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CC0A2E0-B49F-4AB3-AEE4-E728EBE951A5}"/>
              </a:ext>
            </a:extLst>
          </p:cNvPr>
          <p:cNvSpPr>
            <a:spLocks noGrp="1"/>
          </p:cNvSpPr>
          <p:nvPr>
            <p:ph type="dt" sz="half" idx="10"/>
          </p:nvPr>
        </p:nvSpPr>
        <p:spPr/>
        <p:txBody>
          <a:bodyPr/>
          <a:lstStyle/>
          <a:p>
            <a:fld id="{8184139C-67AB-4ACC-AAF5-D3F16FF267D9}" type="datetimeFigureOut">
              <a:rPr lang="en-US" smtClean="0"/>
              <a:t>12/8/2021</a:t>
            </a:fld>
            <a:endParaRPr lang="en-US"/>
          </a:p>
        </p:txBody>
      </p:sp>
      <p:sp>
        <p:nvSpPr>
          <p:cNvPr id="8" name="Footer Placeholder 7">
            <a:extLst>
              <a:ext uri="{FF2B5EF4-FFF2-40B4-BE49-F238E27FC236}">
                <a16:creationId xmlns:a16="http://schemas.microsoft.com/office/drawing/2014/main" id="{33E896B0-33FD-4254-856C-C9C9D5F1017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CB9F6B9-3D27-42AC-84B5-9684246B4964}"/>
              </a:ext>
            </a:extLst>
          </p:cNvPr>
          <p:cNvSpPr>
            <a:spLocks noGrp="1"/>
          </p:cNvSpPr>
          <p:nvPr>
            <p:ph type="sldNum" sz="quarter" idx="12"/>
          </p:nvPr>
        </p:nvSpPr>
        <p:spPr/>
        <p:txBody>
          <a:bodyPr/>
          <a:lstStyle/>
          <a:p>
            <a:fld id="{2CDC93D9-41E1-4C4B-A583-6BB3321DA6B8}" type="slidenum">
              <a:rPr lang="en-US" smtClean="0"/>
              <a:t>‹#›</a:t>
            </a:fld>
            <a:endParaRPr lang="en-US"/>
          </a:p>
        </p:txBody>
      </p:sp>
    </p:spTree>
    <p:extLst>
      <p:ext uri="{BB962C8B-B14F-4D97-AF65-F5344CB8AC3E}">
        <p14:creationId xmlns:p14="http://schemas.microsoft.com/office/powerpoint/2010/main" val="2042826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28C1F-BE65-4ED1-9922-B7D65141ED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D1BD5A-22C0-4986-A685-69AAB13E85BC}"/>
              </a:ext>
            </a:extLst>
          </p:cNvPr>
          <p:cNvSpPr>
            <a:spLocks noGrp="1"/>
          </p:cNvSpPr>
          <p:nvPr>
            <p:ph type="dt" sz="half" idx="10"/>
          </p:nvPr>
        </p:nvSpPr>
        <p:spPr/>
        <p:txBody>
          <a:bodyPr/>
          <a:lstStyle/>
          <a:p>
            <a:fld id="{8184139C-67AB-4ACC-AAF5-D3F16FF267D9}" type="datetimeFigureOut">
              <a:rPr lang="en-US" smtClean="0"/>
              <a:t>12/8/2021</a:t>
            </a:fld>
            <a:endParaRPr lang="en-US"/>
          </a:p>
        </p:txBody>
      </p:sp>
      <p:sp>
        <p:nvSpPr>
          <p:cNvPr id="4" name="Footer Placeholder 3">
            <a:extLst>
              <a:ext uri="{FF2B5EF4-FFF2-40B4-BE49-F238E27FC236}">
                <a16:creationId xmlns:a16="http://schemas.microsoft.com/office/drawing/2014/main" id="{F4DD839F-7F1F-41A2-8707-0F7633940CE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04D9A05-8FAA-4608-AAF5-A1BC98DB4EAB}"/>
              </a:ext>
            </a:extLst>
          </p:cNvPr>
          <p:cNvSpPr>
            <a:spLocks noGrp="1"/>
          </p:cNvSpPr>
          <p:nvPr>
            <p:ph type="sldNum" sz="quarter" idx="12"/>
          </p:nvPr>
        </p:nvSpPr>
        <p:spPr/>
        <p:txBody>
          <a:bodyPr/>
          <a:lstStyle/>
          <a:p>
            <a:fld id="{2CDC93D9-41E1-4C4B-A583-6BB3321DA6B8}" type="slidenum">
              <a:rPr lang="en-US" smtClean="0"/>
              <a:t>‹#›</a:t>
            </a:fld>
            <a:endParaRPr lang="en-US"/>
          </a:p>
        </p:txBody>
      </p:sp>
    </p:spTree>
    <p:extLst>
      <p:ext uri="{BB962C8B-B14F-4D97-AF65-F5344CB8AC3E}">
        <p14:creationId xmlns:p14="http://schemas.microsoft.com/office/powerpoint/2010/main" val="14763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474869-818E-44B6-8CD2-D15D24F3616B}"/>
              </a:ext>
            </a:extLst>
          </p:cNvPr>
          <p:cNvSpPr>
            <a:spLocks noGrp="1"/>
          </p:cNvSpPr>
          <p:nvPr>
            <p:ph type="dt" sz="half" idx="10"/>
          </p:nvPr>
        </p:nvSpPr>
        <p:spPr/>
        <p:txBody>
          <a:bodyPr/>
          <a:lstStyle/>
          <a:p>
            <a:fld id="{8184139C-67AB-4ACC-AAF5-D3F16FF267D9}" type="datetimeFigureOut">
              <a:rPr lang="en-US" smtClean="0"/>
              <a:t>12/8/2021</a:t>
            </a:fld>
            <a:endParaRPr lang="en-US"/>
          </a:p>
        </p:txBody>
      </p:sp>
      <p:sp>
        <p:nvSpPr>
          <p:cNvPr id="3" name="Footer Placeholder 2">
            <a:extLst>
              <a:ext uri="{FF2B5EF4-FFF2-40B4-BE49-F238E27FC236}">
                <a16:creationId xmlns:a16="http://schemas.microsoft.com/office/drawing/2014/main" id="{D67FE626-5346-4EBF-A480-474001CF36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EFE343-8239-498B-A2C4-F8864FE5C205}"/>
              </a:ext>
            </a:extLst>
          </p:cNvPr>
          <p:cNvSpPr>
            <a:spLocks noGrp="1"/>
          </p:cNvSpPr>
          <p:nvPr>
            <p:ph type="sldNum" sz="quarter" idx="12"/>
          </p:nvPr>
        </p:nvSpPr>
        <p:spPr/>
        <p:txBody>
          <a:bodyPr/>
          <a:lstStyle/>
          <a:p>
            <a:fld id="{2CDC93D9-41E1-4C4B-A583-6BB3321DA6B8}" type="slidenum">
              <a:rPr lang="en-US" smtClean="0"/>
              <a:t>‹#›</a:t>
            </a:fld>
            <a:endParaRPr lang="en-US"/>
          </a:p>
        </p:txBody>
      </p:sp>
    </p:spTree>
    <p:extLst>
      <p:ext uri="{BB962C8B-B14F-4D97-AF65-F5344CB8AC3E}">
        <p14:creationId xmlns:p14="http://schemas.microsoft.com/office/powerpoint/2010/main" val="777512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F5263-955F-4D14-B4C3-0746E534EA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1CCDC7-EAD0-49E2-B428-22B250D126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2E658C1-032F-4819-B05E-5722C9B4CE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3D8F1B-B283-4A89-B4D9-38A559CFECF7}"/>
              </a:ext>
            </a:extLst>
          </p:cNvPr>
          <p:cNvSpPr>
            <a:spLocks noGrp="1"/>
          </p:cNvSpPr>
          <p:nvPr>
            <p:ph type="dt" sz="half" idx="10"/>
          </p:nvPr>
        </p:nvSpPr>
        <p:spPr/>
        <p:txBody>
          <a:bodyPr/>
          <a:lstStyle/>
          <a:p>
            <a:fld id="{8184139C-67AB-4ACC-AAF5-D3F16FF267D9}" type="datetimeFigureOut">
              <a:rPr lang="en-US" smtClean="0"/>
              <a:t>12/8/2021</a:t>
            </a:fld>
            <a:endParaRPr lang="en-US"/>
          </a:p>
        </p:txBody>
      </p:sp>
      <p:sp>
        <p:nvSpPr>
          <p:cNvPr id="6" name="Footer Placeholder 5">
            <a:extLst>
              <a:ext uri="{FF2B5EF4-FFF2-40B4-BE49-F238E27FC236}">
                <a16:creationId xmlns:a16="http://schemas.microsoft.com/office/drawing/2014/main" id="{065C42EC-6AD1-4A61-9809-30A84EDA7A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760723-58C2-47EE-8430-BB2132D6BDD6}"/>
              </a:ext>
            </a:extLst>
          </p:cNvPr>
          <p:cNvSpPr>
            <a:spLocks noGrp="1"/>
          </p:cNvSpPr>
          <p:nvPr>
            <p:ph type="sldNum" sz="quarter" idx="12"/>
          </p:nvPr>
        </p:nvSpPr>
        <p:spPr/>
        <p:txBody>
          <a:bodyPr/>
          <a:lstStyle/>
          <a:p>
            <a:fld id="{2CDC93D9-41E1-4C4B-A583-6BB3321DA6B8}" type="slidenum">
              <a:rPr lang="en-US" smtClean="0"/>
              <a:t>‹#›</a:t>
            </a:fld>
            <a:endParaRPr lang="en-US"/>
          </a:p>
        </p:txBody>
      </p:sp>
    </p:spTree>
    <p:extLst>
      <p:ext uri="{BB962C8B-B14F-4D97-AF65-F5344CB8AC3E}">
        <p14:creationId xmlns:p14="http://schemas.microsoft.com/office/powerpoint/2010/main" val="4230357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8F54C-16D3-4B43-B784-797B4AC1C4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40F2020-79DE-4A32-BAA1-AA4F48D79D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F2E5FC-5CFF-4804-B38C-807130A297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907B5C-145E-41E4-B83E-4EA6703F7627}"/>
              </a:ext>
            </a:extLst>
          </p:cNvPr>
          <p:cNvSpPr>
            <a:spLocks noGrp="1"/>
          </p:cNvSpPr>
          <p:nvPr>
            <p:ph type="dt" sz="half" idx="10"/>
          </p:nvPr>
        </p:nvSpPr>
        <p:spPr/>
        <p:txBody>
          <a:bodyPr/>
          <a:lstStyle/>
          <a:p>
            <a:fld id="{8184139C-67AB-4ACC-AAF5-D3F16FF267D9}" type="datetimeFigureOut">
              <a:rPr lang="en-US" smtClean="0"/>
              <a:t>12/8/2021</a:t>
            </a:fld>
            <a:endParaRPr lang="en-US"/>
          </a:p>
        </p:txBody>
      </p:sp>
      <p:sp>
        <p:nvSpPr>
          <p:cNvPr id="6" name="Footer Placeholder 5">
            <a:extLst>
              <a:ext uri="{FF2B5EF4-FFF2-40B4-BE49-F238E27FC236}">
                <a16:creationId xmlns:a16="http://schemas.microsoft.com/office/drawing/2014/main" id="{E76CB54C-84A8-4FF1-A524-2E08438717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09DADD-A1C1-4965-9655-7F193A5C850D}"/>
              </a:ext>
            </a:extLst>
          </p:cNvPr>
          <p:cNvSpPr>
            <a:spLocks noGrp="1"/>
          </p:cNvSpPr>
          <p:nvPr>
            <p:ph type="sldNum" sz="quarter" idx="12"/>
          </p:nvPr>
        </p:nvSpPr>
        <p:spPr/>
        <p:txBody>
          <a:bodyPr/>
          <a:lstStyle/>
          <a:p>
            <a:fld id="{2CDC93D9-41E1-4C4B-A583-6BB3321DA6B8}" type="slidenum">
              <a:rPr lang="en-US" smtClean="0"/>
              <a:t>‹#›</a:t>
            </a:fld>
            <a:endParaRPr lang="en-US"/>
          </a:p>
        </p:txBody>
      </p:sp>
    </p:spTree>
    <p:extLst>
      <p:ext uri="{BB962C8B-B14F-4D97-AF65-F5344CB8AC3E}">
        <p14:creationId xmlns:p14="http://schemas.microsoft.com/office/powerpoint/2010/main" val="2681911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01421D-98C2-4121-A3F3-ACFE50092B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A3DE35B-C5D4-4CF1-8FB4-D3EEADD967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C3C3AF-0639-4AB4-9842-B8CFF48B5A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84139C-67AB-4ACC-AAF5-D3F16FF267D9}" type="datetimeFigureOut">
              <a:rPr lang="en-US" smtClean="0"/>
              <a:t>12/8/2021</a:t>
            </a:fld>
            <a:endParaRPr lang="en-US"/>
          </a:p>
        </p:txBody>
      </p:sp>
      <p:sp>
        <p:nvSpPr>
          <p:cNvPr id="5" name="Footer Placeholder 4">
            <a:extLst>
              <a:ext uri="{FF2B5EF4-FFF2-40B4-BE49-F238E27FC236}">
                <a16:creationId xmlns:a16="http://schemas.microsoft.com/office/drawing/2014/main" id="{9947AF31-9868-4477-A462-12A5BD50BC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6751EB6-5377-4CEC-B953-D1D34FDD03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DC93D9-41E1-4C4B-A583-6BB3321DA6B8}" type="slidenum">
              <a:rPr lang="en-US" smtClean="0"/>
              <a:t>‹#›</a:t>
            </a:fld>
            <a:endParaRPr lang="en-US"/>
          </a:p>
        </p:txBody>
      </p:sp>
    </p:spTree>
    <p:extLst>
      <p:ext uri="{BB962C8B-B14F-4D97-AF65-F5344CB8AC3E}">
        <p14:creationId xmlns:p14="http://schemas.microsoft.com/office/powerpoint/2010/main" val="4089815249"/>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706EEBD-0946-447E-84E1-2AA59B5CCDE1}"/>
              </a:ext>
            </a:extLst>
          </p:cNvPr>
          <p:cNvSpPr>
            <a:spLocks noGrp="1"/>
          </p:cNvSpPr>
          <p:nvPr>
            <p:ph type="body" idx="1"/>
          </p:nvPr>
        </p:nvSpPr>
        <p:spPr>
          <a:xfrm>
            <a:off x="1258185" y="1364778"/>
            <a:ext cx="10015870" cy="643124"/>
          </a:xfrm>
        </p:spPr>
        <p:txBody>
          <a:bodyPr>
            <a:normAutofit/>
          </a:bodyPr>
          <a:lstStyle/>
          <a:p>
            <a:pPr marL="457200" indent="-457200">
              <a:buFont typeface="Wingdings" panose="05000000000000000000" pitchFamily="2" charset="2"/>
              <a:buChar char="q"/>
            </a:pPr>
            <a:r>
              <a:rPr lang="en-US" sz="2800" dirty="0">
                <a:latin typeface="Arial" panose="020B0604020202020204" pitchFamily="34" charset="0"/>
                <a:cs typeface="Arial" panose="020B0604020202020204" pitchFamily="34" charset="0"/>
              </a:rPr>
              <a:t>Why did we use the </a:t>
            </a:r>
            <a:r>
              <a:rPr lang="en-US" sz="2800" dirty="0" err="1">
                <a:latin typeface="Arial" panose="020B0604020202020204" pitchFamily="34" charset="0"/>
                <a:cs typeface="Arial" panose="020B0604020202020204" pitchFamily="34" charset="0"/>
              </a:rPr>
              <a:t>uml</a:t>
            </a:r>
            <a:r>
              <a:rPr lang="en-US" sz="2800" dirty="0">
                <a:latin typeface="Arial" panose="020B0604020202020204" pitchFamily="34" charset="0"/>
                <a:cs typeface="Arial" panose="020B0604020202020204" pitchFamily="34" charset="0"/>
              </a:rPr>
              <a:t> for this stock analysis project?</a:t>
            </a:r>
          </a:p>
        </p:txBody>
      </p:sp>
      <p:sp>
        <p:nvSpPr>
          <p:cNvPr id="6" name="Content Placeholder 5">
            <a:extLst>
              <a:ext uri="{FF2B5EF4-FFF2-40B4-BE49-F238E27FC236}">
                <a16:creationId xmlns:a16="http://schemas.microsoft.com/office/drawing/2014/main" id="{AC1C338A-FE7F-4B2A-A44E-2CC16199AAB9}"/>
              </a:ext>
            </a:extLst>
          </p:cNvPr>
          <p:cNvSpPr>
            <a:spLocks noGrp="1"/>
          </p:cNvSpPr>
          <p:nvPr>
            <p:ph sz="half" idx="2"/>
          </p:nvPr>
        </p:nvSpPr>
        <p:spPr>
          <a:xfrm>
            <a:off x="1484174" y="2264439"/>
            <a:ext cx="10127130" cy="3712315"/>
          </a:xfrm>
        </p:spPr>
        <p:txBody>
          <a:bodyPr>
            <a:noAutofit/>
          </a:bodyPr>
          <a:lstStyle/>
          <a:p>
            <a:pPr>
              <a:lnSpc>
                <a:spcPct val="100000"/>
              </a:lnSpc>
            </a:pPr>
            <a:r>
              <a:rPr lang="en-US" sz="2000" dirty="0">
                <a:latin typeface="Arial" panose="020B0604020202020204" pitchFamily="34" charset="0"/>
                <a:cs typeface="Arial" panose="020B0604020202020204" pitchFamily="34" charset="0"/>
              </a:rPr>
              <a:t>The scope of the project changed from the initial objective of correlating social media sentiment to stock prices.</a:t>
            </a:r>
          </a:p>
          <a:p>
            <a:pPr>
              <a:lnSpc>
                <a:spcPct val="100000"/>
              </a:lnSpc>
            </a:pPr>
            <a:r>
              <a:rPr lang="en-US" sz="2000" dirty="0">
                <a:latin typeface="Arial" panose="020B0604020202020204" pitchFamily="34" charset="0"/>
                <a:cs typeface="Arial" panose="020B0604020202020204" pitchFamily="34" charset="0"/>
              </a:rPr>
              <a:t>We wanted to study the effects of social media sentiment to the change in stock price before and after the GME “explosion”.</a:t>
            </a:r>
          </a:p>
          <a:p>
            <a:pPr>
              <a:lnSpc>
                <a:spcPct val="100000"/>
              </a:lnSpc>
            </a:pPr>
            <a:r>
              <a:rPr lang="en-US" sz="2000" dirty="0">
                <a:latin typeface="Arial" panose="020B0604020202020204" pitchFamily="34" charset="0"/>
                <a:cs typeface="Arial" panose="020B0604020202020204" pitchFamily="34" charset="0"/>
              </a:rPr>
              <a:t>Unfortunately, there was insufficient paired outcome of data to train and test on. We then decided to look for patterns in the stock's behavior before and after the explosion, rather than predict a classification.    </a:t>
            </a:r>
          </a:p>
          <a:p>
            <a:pPr>
              <a:lnSpc>
                <a:spcPct val="100000"/>
              </a:lnSpc>
            </a:pPr>
            <a:r>
              <a:rPr lang="en-US" sz="2000" dirty="0">
                <a:latin typeface="Arial" panose="020B0604020202020204" pitchFamily="34" charset="0"/>
                <a:cs typeface="Arial" panose="020B0604020202020204" pitchFamily="34" charset="0"/>
              </a:rPr>
              <a:t>In addition to comparing stock prices, we used PCA combined with K-means clustering to identify patterns in a small set of stocks before and after the explosion in stock price that occurred for game stop. </a:t>
            </a:r>
          </a:p>
          <a:p>
            <a:pPr>
              <a:lnSpc>
                <a:spcPct val="100000"/>
              </a:lnSpc>
            </a:pPr>
            <a:endParaRPr lang="en-US" sz="20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22047750-D8EF-4965-9357-AE0B2C905BD8}"/>
              </a:ext>
            </a:extLst>
          </p:cNvPr>
          <p:cNvSpPr txBox="1"/>
          <p:nvPr/>
        </p:nvSpPr>
        <p:spPr>
          <a:xfrm>
            <a:off x="464149" y="523466"/>
            <a:ext cx="11376135" cy="584775"/>
          </a:xfrm>
          <a:prstGeom prst="rect">
            <a:avLst/>
          </a:prstGeom>
          <a:noFill/>
        </p:spPr>
        <p:txBody>
          <a:bodyPr wrap="square" rtlCol="0">
            <a:spAutoFit/>
          </a:bodyPr>
          <a:lstStyle/>
          <a:p>
            <a:pPr marL="457200" indent="-457200" algn="ctr">
              <a:buClr>
                <a:srgbClr val="C00000"/>
              </a:buClr>
              <a:buFont typeface="Wingdings" panose="05000000000000000000" pitchFamily="2" charset="2"/>
              <a:buChar char="q"/>
            </a:pPr>
            <a:r>
              <a:rPr lang="en-US" sz="3200" b="1" dirty="0"/>
              <a:t>Unsupervised Machine Learning for Stock Analysis</a:t>
            </a:r>
          </a:p>
        </p:txBody>
      </p:sp>
    </p:spTree>
    <p:extLst>
      <p:ext uri="{BB962C8B-B14F-4D97-AF65-F5344CB8AC3E}">
        <p14:creationId xmlns:p14="http://schemas.microsoft.com/office/powerpoint/2010/main" val="31846033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940760D-54FD-470D-879F-0469960389E0}"/>
              </a:ext>
            </a:extLst>
          </p:cNvPr>
          <p:cNvPicPr>
            <a:picLocks noChangeAspect="1"/>
          </p:cNvPicPr>
          <p:nvPr/>
        </p:nvPicPr>
        <p:blipFill>
          <a:blip r:embed="rId2"/>
          <a:stretch>
            <a:fillRect/>
          </a:stretch>
        </p:blipFill>
        <p:spPr>
          <a:xfrm>
            <a:off x="6871854" y="2902541"/>
            <a:ext cx="3847853" cy="3260666"/>
          </a:xfrm>
          <a:prstGeom prst="rect">
            <a:avLst/>
          </a:prstGeom>
          <a:ln>
            <a:solidFill>
              <a:schemeClr val="bg1">
                <a:lumMod val="85000"/>
              </a:schemeClr>
            </a:solidFill>
          </a:ln>
        </p:spPr>
      </p:pic>
      <p:sp>
        <p:nvSpPr>
          <p:cNvPr id="5" name="Text Placeholder 4">
            <a:extLst>
              <a:ext uri="{FF2B5EF4-FFF2-40B4-BE49-F238E27FC236}">
                <a16:creationId xmlns:a16="http://schemas.microsoft.com/office/drawing/2014/main" id="{E706EEBD-0946-447E-84E1-2AA59B5CCDE1}"/>
              </a:ext>
            </a:extLst>
          </p:cNvPr>
          <p:cNvSpPr>
            <a:spLocks noGrp="1"/>
          </p:cNvSpPr>
          <p:nvPr>
            <p:ph type="body" idx="1"/>
          </p:nvPr>
        </p:nvSpPr>
        <p:spPr>
          <a:xfrm>
            <a:off x="580178" y="229428"/>
            <a:ext cx="2204903" cy="440668"/>
          </a:xfrm>
        </p:spPr>
        <p:txBody>
          <a:bodyPr>
            <a:normAutofit/>
          </a:bodyPr>
          <a:lstStyle/>
          <a:p>
            <a:pPr marL="342900" indent="-342900">
              <a:buClr>
                <a:srgbClr val="C00000"/>
              </a:buClr>
              <a:buFont typeface="Wingdings" panose="05000000000000000000" pitchFamily="2" charset="2"/>
              <a:buChar char="q"/>
            </a:pPr>
            <a:r>
              <a:rPr lang="en-US" dirty="0">
                <a:latin typeface="Arial" panose="020B0604020202020204" pitchFamily="34" charset="0"/>
                <a:cs typeface="Arial" panose="020B0604020202020204" pitchFamily="34" charset="0"/>
              </a:rPr>
              <a:t>Results: </a:t>
            </a:r>
            <a:r>
              <a:rPr lang="en-US" sz="2000" dirty="0">
                <a:latin typeface="Arial" panose="020B0604020202020204" pitchFamily="34" charset="0"/>
                <a:cs typeface="Arial" panose="020B0604020202020204" pitchFamily="34" charset="0"/>
              </a:rPr>
              <a:t> </a:t>
            </a:r>
          </a:p>
        </p:txBody>
      </p:sp>
      <p:sp>
        <p:nvSpPr>
          <p:cNvPr id="7" name="TextBox 6">
            <a:extLst>
              <a:ext uri="{FF2B5EF4-FFF2-40B4-BE49-F238E27FC236}">
                <a16:creationId xmlns:a16="http://schemas.microsoft.com/office/drawing/2014/main" id="{51A3DE02-9CF4-4D80-A2D8-FAA6C4F79BB8}"/>
              </a:ext>
            </a:extLst>
          </p:cNvPr>
          <p:cNvSpPr txBox="1"/>
          <p:nvPr/>
        </p:nvSpPr>
        <p:spPr>
          <a:xfrm>
            <a:off x="2260405" y="541080"/>
            <a:ext cx="6183939"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“Before” Date range: 1/01/2020 – 1/21/2021</a:t>
            </a:r>
            <a:endParaRPr lang="en-US" sz="2000" dirty="0"/>
          </a:p>
        </p:txBody>
      </p:sp>
      <p:graphicFrame>
        <p:nvGraphicFramePr>
          <p:cNvPr id="81" name="Table 5">
            <a:extLst>
              <a:ext uri="{FF2B5EF4-FFF2-40B4-BE49-F238E27FC236}">
                <a16:creationId xmlns:a16="http://schemas.microsoft.com/office/drawing/2014/main" id="{D9CDA72B-3C42-4950-9370-03E8DE3E9264}"/>
              </a:ext>
            </a:extLst>
          </p:cNvPr>
          <p:cNvGraphicFramePr>
            <a:graphicFrameLocks noGrp="1"/>
          </p:cNvGraphicFramePr>
          <p:nvPr>
            <p:extLst>
              <p:ext uri="{D42A27DB-BD31-4B8C-83A1-F6EECF244321}">
                <p14:modId xmlns:p14="http://schemas.microsoft.com/office/powerpoint/2010/main" val="866302376"/>
              </p:ext>
            </p:extLst>
          </p:nvPr>
        </p:nvGraphicFramePr>
        <p:xfrm>
          <a:off x="7913638" y="511681"/>
          <a:ext cx="3614554" cy="2622086"/>
        </p:xfrm>
        <a:graphic>
          <a:graphicData uri="http://schemas.openxmlformats.org/drawingml/2006/table">
            <a:tbl>
              <a:tblPr firstRow="1" bandRow="1">
                <a:tableStyleId>{2D5ABB26-0587-4C30-8999-92F81FD0307C}</a:tableStyleId>
              </a:tblPr>
              <a:tblGrid>
                <a:gridCol w="649949">
                  <a:extLst>
                    <a:ext uri="{9D8B030D-6E8A-4147-A177-3AD203B41FA5}">
                      <a16:colId xmlns:a16="http://schemas.microsoft.com/office/drawing/2014/main" val="3386799401"/>
                    </a:ext>
                  </a:extLst>
                </a:gridCol>
                <a:gridCol w="1221814">
                  <a:extLst>
                    <a:ext uri="{9D8B030D-6E8A-4147-A177-3AD203B41FA5}">
                      <a16:colId xmlns:a16="http://schemas.microsoft.com/office/drawing/2014/main" val="3058765022"/>
                    </a:ext>
                  </a:extLst>
                </a:gridCol>
                <a:gridCol w="1742791">
                  <a:extLst>
                    <a:ext uri="{9D8B030D-6E8A-4147-A177-3AD203B41FA5}">
                      <a16:colId xmlns:a16="http://schemas.microsoft.com/office/drawing/2014/main" val="1082937194"/>
                    </a:ext>
                  </a:extLst>
                </a:gridCol>
              </a:tblGrid>
              <a:tr h="488486">
                <a:tc>
                  <a:txBody>
                    <a:bodyPr/>
                    <a:lstStyle/>
                    <a:p>
                      <a:r>
                        <a:rPr lang="en-US" sz="1400" dirty="0"/>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Value counts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Stocks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79010902"/>
                  </a:ext>
                </a:extLst>
              </a:tr>
              <a:tr h="287345">
                <a:tc>
                  <a:txBody>
                    <a:bodyPr/>
                    <a:lstStyle/>
                    <a:p>
                      <a:r>
                        <a:rPr lang="en-US" sz="1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1789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All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92718722"/>
                  </a:ext>
                </a:extLst>
              </a:tr>
              <a:tr h="287345">
                <a:tc>
                  <a:txBody>
                    <a:bodyPr/>
                    <a:lstStyle/>
                    <a:p>
                      <a:r>
                        <a:rPr lang="en-US" sz="1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597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t>AXP, EA, DIS, SONY, VOO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31392009"/>
                  </a:ext>
                </a:extLst>
              </a:tr>
              <a:tr h="287345">
                <a:tc>
                  <a:txBody>
                    <a:bodyPr/>
                    <a:lstStyle/>
                    <a:p>
                      <a:r>
                        <a:rPr lang="en-US"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327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t>AXP, DIS, EA, MSFT, BNTX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00644001"/>
                  </a:ext>
                </a:extLst>
              </a:tr>
              <a:tr h="287345">
                <a:tc>
                  <a:txBody>
                    <a:bodyPr/>
                    <a:lstStyle/>
                    <a:p>
                      <a:r>
                        <a:rPr lang="en-US"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125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t>AXP, BNTX, VOO, MSFT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14354742"/>
                  </a:ext>
                </a:extLst>
              </a:tr>
              <a:tr h="287345">
                <a:tc>
                  <a:txBody>
                    <a:bodyPr/>
                    <a:lstStyle/>
                    <a:p>
                      <a:r>
                        <a:rPr lang="en-US" sz="1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t>AMC, GME, MSFT, MARA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84363783"/>
                  </a:ext>
                </a:extLst>
              </a:tr>
            </a:tbl>
          </a:graphicData>
        </a:graphic>
      </p:graphicFrame>
      <p:grpSp>
        <p:nvGrpSpPr>
          <p:cNvPr id="3" name="Group 2">
            <a:extLst>
              <a:ext uri="{FF2B5EF4-FFF2-40B4-BE49-F238E27FC236}">
                <a16:creationId xmlns:a16="http://schemas.microsoft.com/office/drawing/2014/main" id="{34240334-D9A2-4326-8EF4-3E924EAB1AAD}"/>
              </a:ext>
            </a:extLst>
          </p:cNvPr>
          <p:cNvGrpSpPr/>
          <p:nvPr/>
        </p:nvGrpSpPr>
        <p:grpSpPr>
          <a:xfrm>
            <a:off x="214638" y="1118782"/>
            <a:ext cx="5025954" cy="2014985"/>
            <a:chOff x="214638" y="1118782"/>
            <a:chExt cx="5025954" cy="2014985"/>
          </a:xfrm>
        </p:grpSpPr>
        <p:pic>
          <p:nvPicPr>
            <p:cNvPr id="4" name="Picture 3">
              <a:extLst>
                <a:ext uri="{FF2B5EF4-FFF2-40B4-BE49-F238E27FC236}">
                  <a16:creationId xmlns:a16="http://schemas.microsoft.com/office/drawing/2014/main" id="{F211C2ED-CF07-4F2C-93A7-902AF3A45E64}"/>
                </a:ext>
              </a:extLst>
            </p:cNvPr>
            <p:cNvPicPr>
              <a:picLocks noChangeAspect="1"/>
            </p:cNvPicPr>
            <p:nvPr/>
          </p:nvPicPr>
          <p:blipFill rotWithShape="1">
            <a:blip r:embed="rId3"/>
            <a:srcRect t="11206"/>
            <a:stretch/>
          </p:blipFill>
          <p:spPr>
            <a:xfrm>
              <a:off x="214638" y="1118782"/>
              <a:ext cx="5025954" cy="2014985"/>
            </a:xfrm>
            <a:prstGeom prst="rect">
              <a:avLst/>
            </a:prstGeom>
          </p:spPr>
        </p:pic>
        <p:sp>
          <p:nvSpPr>
            <p:cNvPr id="11" name="TextBox 10">
              <a:extLst>
                <a:ext uri="{FF2B5EF4-FFF2-40B4-BE49-F238E27FC236}">
                  <a16:creationId xmlns:a16="http://schemas.microsoft.com/office/drawing/2014/main" id="{8B1C5635-9FEB-4697-981D-66C5696A2EB1}"/>
                </a:ext>
              </a:extLst>
            </p:cNvPr>
            <p:cNvSpPr txBox="1"/>
            <p:nvPr/>
          </p:nvSpPr>
          <p:spPr>
            <a:xfrm>
              <a:off x="2443744" y="1696113"/>
              <a:ext cx="682674" cy="338554"/>
            </a:xfrm>
            <a:prstGeom prst="rect">
              <a:avLst/>
            </a:prstGeom>
            <a:noFill/>
          </p:spPr>
          <p:txBody>
            <a:bodyPr wrap="square" rtlCol="0">
              <a:spAutoFit/>
            </a:bodyPr>
            <a:lstStyle/>
            <a:p>
              <a:r>
                <a:rPr lang="en-US" sz="1600" dirty="0"/>
                <a:t>k = 5</a:t>
              </a:r>
            </a:p>
          </p:txBody>
        </p:sp>
        <p:cxnSp>
          <p:nvCxnSpPr>
            <p:cNvPr id="12" name="Straight Arrow Connector 11">
              <a:extLst>
                <a:ext uri="{FF2B5EF4-FFF2-40B4-BE49-F238E27FC236}">
                  <a16:creationId xmlns:a16="http://schemas.microsoft.com/office/drawing/2014/main" id="{5428F4FE-EDD2-41C0-9B50-A4E4BF379922}"/>
                </a:ext>
              </a:extLst>
            </p:cNvPr>
            <p:cNvCxnSpPr>
              <a:cxnSpLocks/>
            </p:cNvCxnSpPr>
            <p:nvPr/>
          </p:nvCxnSpPr>
          <p:spPr>
            <a:xfrm>
              <a:off x="2785081" y="1969436"/>
              <a:ext cx="0" cy="33787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2" name="Table 2">
            <a:extLst>
              <a:ext uri="{FF2B5EF4-FFF2-40B4-BE49-F238E27FC236}">
                <a16:creationId xmlns:a16="http://schemas.microsoft.com/office/drawing/2014/main" id="{2A38AE38-C9C4-49C0-99CD-8E93D6E18D50}"/>
              </a:ext>
            </a:extLst>
          </p:cNvPr>
          <p:cNvGraphicFramePr>
            <a:graphicFrameLocks noGrp="1"/>
          </p:cNvGraphicFramePr>
          <p:nvPr>
            <p:extLst>
              <p:ext uri="{D42A27DB-BD31-4B8C-83A1-F6EECF244321}">
                <p14:modId xmlns:p14="http://schemas.microsoft.com/office/powerpoint/2010/main" val="1526209296"/>
              </p:ext>
            </p:extLst>
          </p:nvPr>
        </p:nvGraphicFramePr>
        <p:xfrm>
          <a:off x="5049678" y="1230539"/>
          <a:ext cx="2281686" cy="997211"/>
        </p:xfrm>
        <a:graphic>
          <a:graphicData uri="http://schemas.openxmlformats.org/drawingml/2006/table">
            <a:tbl>
              <a:tblPr firstRow="1" bandRow="1">
                <a:tableStyleId>{2D5ABB26-0587-4C30-8999-92F81FD0307C}</a:tableStyleId>
              </a:tblPr>
              <a:tblGrid>
                <a:gridCol w="760562">
                  <a:extLst>
                    <a:ext uri="{9D8B030D-6E8A-4147-A177-3AD203B41FA5}">
                      <a16:colId xmlns:a16="http://schemas.microsoft.com/office/drawing/2014/main" val="1802477318"/>
                    </a:ext>
                  </a:extLst>
                </a:gridCol>
                <a:gridCol w="760562">
                  <a:extLst>
                    <a:ext uri="{9D8B030D-6E8A-4147-A177-3AD203B41FA5}">
                      <a16:colId xmlns:a16="http://schemas.microsoft.com/office/drawing/2014/main" val="1094218407"/>
                    </a:ext>
                  </a:extLst>
                </a:gridCol>
                <a:gridCol w="760562">
                  <a:extLst>
                    <a:ext uri="{9D8B030D-6E8A-4147-A177-3AD203B41FA5}">
                      <a16:colId xmlns:a16="http://schemas.microsoft.com/office/drawing/2014/main" val="3456618443"/>
                    </a:ext>
                  </a:extLst>
                </a:gridCol>
              </a:tblGrid>
              <a:tr h="300405">
                <a:tc gridSpan="3">
                  <a:txBody>
                    <a:bodyPr/>
                    <a:lstStyle/>
                    <a:p>
                      <a:pPr algn="ctr"/>
                      <a:r>
                        <a:rPr lang="en-US" sz="1400" dirty="0" err="1"/>
                        <a:t>Expained_variance_ratio</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5145932"/>
                  </a:ext>
                </a:extLst>
              </a:tr>
              <a:tr h="300405">
                <a:tc>
                  <a:txBody>
                    <a:bodyPr/>
                    <a:lstStyle/>
                    <a:p>
                      <a:r>
                        <a:rPr lang="en-US" sz="1400" dirty="0"/>
                        <a:t>PC1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PC2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PC3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5121455"/>
                  </a:ext>
                </a:extLst>
              </a:tr>
              <a:tr h="387611">
                <a:tc>
                  <a:txBody>
                    <a:bodyPr/>
                    <a:lstStyle/>
                    <a:p>
                      <a:r>
                        <a:rPr lang="en-US" sz="1400" dirty="0"/>
                        <a:t>0.4170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0.3336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0.1815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5469683"/>
                  </a:ext>
                </a:extLst>
              </a:tr>
            </a:tbl>
          </a:graphicData>
        </a:graphic>
      </p:graphicFrame>
      <p:pic>
        <p:nvPicPr>
          <p:cNvPr id="8" name="Picture 7">
            <a:extLst>
              <a:ext uri="{FF2B5EF4-FFF2-40B4-BE49-F238E27FC236}">
                <a16:creationId xmlns:a16="http://schemas.microsoft.com/office/drawing/2014/main" id="{4AB65481-C29F-4FCF-9445-88CE14A6C456}"/>
              </a:ext>
            </a:extLst>
          </p:cNvPr>
          <p:cNvPicPr>
            <a:picLocks noChangeAspect="1"/>
          </p:cNvPicPr>
          <p:nvPr/>
        </p:nvPicPr>
        <p:blipFill>
          <a:blip r:embed="rId4"/>
          <a:stretch>
            <a:fillRect/>
          </a:stretch>
        </p:blipFill>
        <p:spPr>
          <a:xfrm>
            <a:off x="580178" y="3245524"/>
            <a:ext cx="4560810" cy="3046119"/>
          </a:xfrm>
          <a:prstGeom prst="rect">
            <a:avLst/>
          </a:prstGeom>
          <a:ln>
            <a:solidFill>
              <a:schemeClr val="bg1">
                <a:lumMod val="75000"/>
              </a:schemeClr>
            </a:solidFill>
          </a:ln>
        </p:spPr>
      </p:pic>
      <p:sp>
        <p:nvSpPr>
          <p:cNvPr id="13" name="TextBox 12">
            <a:extLst>
              <a:ext uri="{FF2B5EF4-FFF2-40B4-BE49-F238E27FC236}">
                <a16:creationId xmlns:a16="http://schemas.microsoft.com/office/drawing/2014/main" id="{545D4067-D442-43E2-82A2-E674AA97FE89}"/>
              </a:ext>
            </a:extLst>
          </p:cNvPr>
          <p:cNvSpPr txBox="1"/>
          <p:nvPr/>
        </p:nvSpPr>
        <p:spPr>
          <a:xfrm>
            <a:off x="2363124" y="6378148"/>
            <a:ext cx="840921" cy="307777"/>
          </a:xfrm>
          <a:prstGeom prst="rect">
            <a:avLst/>
          </a:prstGeom>
          <a:noFill/>
        </p:spPr>
        <p:txBody>
          <a:bodyPr wrap="square" rtlCol="0">
            <a:spAutoFit/>
          </a:bodyPr>
          <a:lstStyle/>
          <a:p>
            <a:r>
              <a:rPr lang="en-US" sz="1400" b="1" dirty="0"/>
              <a:t>Fig.1</a:t>
            </a:r>
          </a:p>
        </p:txBody>
      </p:sp>
      <p:sp>
        <p:nvSpPr>
          <p:cNvPr id="14" name="TextBox 13">
            <a:extLst>
              <a:ext uri="{FF2B5EF4-FFF2-40B4-BE49-F238E27FC236}">
                <a16:creationId xmlns:a16="http://schemas.microsoft.com/office/drawing/2014/main" id="{908B731F-AC4D-4F30-87A2-23F0DA856DFE}"/>
              </a:ext>
            </a:extLst>
          </p:cNvPr>
          <p:cNvSpPr txBox="1"/>
          <p:nvPr/>
        </p:nvSpPr>
        <p:spPr>
          <a:xfrm>
            <a:off x="8444344" y="6407099"/>
            <a:ext cx="840921" cy="307777"/>
          </a:xfrm>
          <a:prstGeom prst="rect">
            <a:avLst/>
          </a:prstGeom>
          <a:noFill/>
        </p:spPr>
        <p:txBody>
          <a:bodyPr wrap="square" rtlCol="0">
            <a:spAutoFit/>
          </a:bodyPr>
          <a:lstStyle/>
          <a:p>
            <a:r>
              <a:rPr lang="en-US" sz="1400" b="1" dirty="0"/>
              <a:t>Fig.2</a:t>
            </a:r>
          </a:p>
        </p:txBody>
      </p:sp>
    </p:spTree>
    <p:extLst>
      <p:ext uri="{BB962C8B-B14F-4D97-AF65-F5344CB8AC3E}">
        <p14:creationId xmlns:p14="http://schemas.microsoft.com/office/powerpoint/2010/main" val="2507055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64FD4-8F1D-4FB0-BC6D-BE713F51CB3D}"/>
              </a:ext>
            </a:extLst>
          </p:cNvPr>
          <p:cNvSpPr>
            <a:spLocks noGrp="1"/>
          </p:cNvSpPr>
          <p:nvPr>
            <p:ph type="title"/>
          </p:nvPr>
        </p:nvSpPr>
        <p:spPr>
          <a:xfrm>
            <a:off x="2721751" y="278217"/>
            <a:ext cx="7262222" cy="698131"/>
          </a:xfrm>
        </p:spPr>
        <p:txBody>
          <a:bodyPr>
            <a:normAutofit/>
          </a:bodyPr>
          <a:lstStyle/>
          <a:p>
            <a:pPr algn="ctr"/>
            <a:r>
              <a:rPr lang="en-US" sz="2800" dirty="0">
                <a:latin typeface="Arial" panose="020B0604020202020204" pitchFamily="34" charset="0"/>
                <a:cs typeface="Arial" panose="020B0604020202020204" pitchFamily="34" charset="0"/>
              </a:rPr>
              <a:t>Unsupervised Machine Learning Algorithm</a:t>
            </a:r>
          </a:p>
        </p:txBody>
      </p:sp>
      <p:sp>
        <p:nvSpPr>
          <p:cNvPr id="3" name="Text Placeholder 2">
            <a:extLst>
              <a:ext uri="{FF2B5EF4-FFF2-40B4-BE49-F238E27FC236}">
                <a16:creationId xmlns:a16="http://schemas.microsoft.com/office/drawing/2014/main" id="{5FA46B01-6C8E-4B50-A724-60BAAD017219}"/>
              </a:ext>
            </a:extLst>
          </p:cNvPr>
          <p:cNvSpPr>
            <a:spLocks noGrp="1"/>
          </p:cNvSpPr>
          <p:nvPr>
            <p:ph type="body" idx="1"/>
          </p:nvPr>
        </p:nvSpPr>
        <p:spPr>
          <a:xfrm>
            <a:off x="804530" y="966681"/>
            <a:ext cx="8665719" cy="565355"/>
          </a:xfrm>
        </p:spPr>
        <p:txBody>
          <a:bodyPr/>
          <a:lstStyle/>
          <a:p>
            <a:r>
              <a:rPr lang="en-US" dirty="0">
                <a:latin typeface="Arial" panose="020B0604020202020204" pitchFamily="34" charset="0"/>
                <a:cs typeface="Arial" panose="020B0604020202020204" pitchFamily="34" charset="0"/>
              </a:rPr>
              <a:t>What is Unsupervised Machine Learning (</a:t>
            </a:r>
            <a:r>
              <a:rPr lang="en-US" dirty="0" err="1">
                <a:latin typeface="Arial" panose="020B0604020202020204" pitchFamily="34" charset="0"/>
                <a:cs typeface="Arial" panose="020B0604020202020204" pitchFamily="34" charset="0"/>
              </a:rPr>
              <a:t>uml</a:t>
            </a:r>
            <a:r>
              <a:rPr lang="en-US" dirty="0">
                <a:latin typeface="Arial" panose="020B0604020202020204" pitchFamily="34" charset="0"/>
                <a:cs typeface="Arial" panose="020B0604020202020204" pitchFamily="34" charset="0"/>
              </a:rPr>
              <a:t>)?</a:t>
            </a:r>
          </a:p>
        </p:txBody>
      </p:sp>
      <p:sp>
        <p:nvSpPr>
          <p:cNvPr id="4" name="Content Placeholder 3">
            <a:extLst>
              <a:ext uri="{FF2B5EF4-FFF2-40B4-BE49-F238E27FC236}">
                <a16:creationId xmlns:a16="http://schemas.microsoft.com/office/drawing/2014/main" id="{90DCF26F-CD01-4438-B0AA-04031939D53B}"/>
              </a:ext>
            </a:extLst>
          </p:cNvPr>
          <p:cNvSpPr>
            <a:spLocks noGrp="1"/>
          </p:cNvSpPr>
          <p:nvPr>
            <p:ph sz="half" idx="2"/>
          </p:nvPr>
        </p:nvSpPr>
        <p:spPr>
          <a:xfrm>
            <a:off x="665164" y="1787217"/>
            <a:ext cx="3747348" cy="4179537"/>
          </a:xfrm>
        </p:spPr>
        <p:txBody>
          <a:bodyPr>
            <a:normAutofit lnSpcReduction="10000"/>
          </a:bodyPr>
          <a:lstStyle/>
          <a:p>
            <a:pPr>
              <a:lnSpc>
                <a:spcPct val="110000"/>
              </a:lnSpc>
            </a:pPr>
            <a:r>
              <a:rPr lang="en-US" sz="2400" dirty="0">
                <a:latin typeface="Arial" panose="020B0604020202020204" pitchFamily="34" charset="0"/>
                <a:cs typeface="Arial" panose="020B0604020202020204" pitchFamily="34" charset="0"/>
              </a:rPr>
              <a:t>An </a:t>
            </a:r>
            <a:r>
              <a:rPr lang="en-US" sz="2400" dirty="0" err="1">
                <a:latin typeface="Arial" panose="020B0604020202020204" pitchFamily="34" charset="0"/>
                <a:cs typeface="Arial" panose="020B0604020202020204" pitchFamily="34" charset="0"/>
              </a:rPr>
              <a:t>um</a:t>
            </a:r>
            <a:r>
              <a:rPr lang="en-US" sz="2200" dirty="0" err="1">
                <a:latin typeface="Arial" panose="020B0604020202020204" pitchFamily="34" charset="0"/>
                <a:cs typeface="Arial" panose="020B0604020202020204" pitchFamily="34" charset="0"/>
              </a:rPr>
              <a:t>l</a:t>
            </a:r>
            <a:r>
              <a:rPr lang="en-US" sz="2200" dirty="0">
                <a:latin typeface="Arial" panose="020B0604020202020204" pitchFamily="34" charset="0"/>
                <a:cs typeface="Arial" panose="020B0604020202020204" pitchFamily="34" charset="0"/>
              </a:rPr>
              <a:t> is an unsupervised machine learning algorithm that is used to analyze and cluster unlabeled datasets. </a:t>
            </a:r>
          </a:p>
          <a:p>
            <a:pPr>
              <a:lnSpc>
                <a:spcPct val="110000"/>
              </a:lnSpc>
            </a:pPr>
            <a:r>
              <a:rPr lang="en-US" sz="2200" dirty="0">
                <a:latin typeface="Arial" panose="020B0604020202020204" pitchFamily="34" charset="0"/>
                <a:cs typeface="Arial" panose="020B0604020202020204" pitchFamily="34" charset="0"/>
              </a:rPr>
              <a:t>It looks for hidden patterns or data grouping without any human intervention.</a:t>
            </a:r>
          </a:p>
          <a:p>
            <a:pPr>
              <a:lnSpc>
                <a:spcPct val="110000"/>
              </a:lnSpc>
            </a:pPr>
            <a:r>
              <a:rPr lang="en-US" sz="2200" dirty="0" err="1">
                <a:latin typeface="Arial" panose="020B0604020202020204" pitchFamily="34" charset="0"/>
                <a:cs typeface="Arial" panose="020B0604020202020204" pitchFamily="34" charset="0"/>
              </a:rPr>
              <a:t>uml</a:t>
            </a:r>
            <a:r>
              <a:rPr lang="en-US" sz="2200" dirty="0">
                <a:latin typeface="Arial" panose="020B0604020202020204" pitchFamily="34" charset="0"/>
                <a:cs typeface="Arial" panose="020B0604020202020204" pitchFamily="34" charset="0"/>
              </a:rPr>
              <a:t> is a good algorithm to use for exploratory data analysis. </a:t>
            </a:r>
          </a:p>
        </p:txBody>
      </p:sp>
      <p:pic>
        <p:nvPicPr>
          <p:cNvPr id="12" name="Content Placeholder 11" descr="Diagram&#10;&#10;Description automatically generated with medium confidence">
            <a:extLst>
              <a:ext uri="{FF2B5EF4-FFF2-40B4-BE49-F238E27FC236}">
                <a16:creationId xmlns:a16="http://schemas.microsoft.com/office/drawing/2014/main" id="{BBC94125-A531-4523-B871-AF6FACE25D9C}"/>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550736" y="1787217"/>
            <a:ext cx="7195347" cy="3656652"/>
          </a:xfrm>
        </p:spPr>
      </p:pic>
      <p:sp>
        <p:nvSpPr>
          <p:cNvPr id="5" name="TextBox 4">
            <a:extLst>
              <a:ext uri="{FF2B5EF4-FFF2-40B4-BE49-F238E27FC236}">
                <a16:creationId xmlns:a16="http://schemas.microsoft.com/office/drawing/2014/main" id="{52BD95B2-93F7-477C-A1FC-91E3709AFDFE}"/>
              </a:ext>
            </a:extLst>
          </p:cNvPr>
          <p:cNvSpPr txBox="1"/>
          <p:nvPr/>
        </p:nvSpPr>
        <p:spPr>
          <a:xfrm>
            <a:off x="9801225" y="5443869"/>
            <a:ext cx="2197097" cy="307777"/>
          </a:xfrm>
          <a:prstGeom prst="rect">
            <a:avLst/>
          </a:prstGeom>
          <a:noFill/>
        </p:spPr>
        <p:txBody>
          <a:bodyPr wrap="square" rtlCol="0">
            <a:spAutoFit/>
          </a:bodyPr>
          <a:lstStyle/>
          <a:p>
            <a:pPr algn="r"/>
            <a:r>
              <a:rPr lang="en-US" sz="1400" dirty="0">
                <a:latin typeface="Arial" panose="020B0604020202020204" pitchFamily="34" charset="0"/>
                <a:cs typeface="Arial" panose="020B0604020202020204" pitchFamily="34" charset="0"/>
              </a:rPr>
              <a:t>Image credit: Wikipedia</a:t>
            </a:r>
          </a:p>
        </p:txBody>
      </p:sp>
    </p:spTree>
    <p:extLst>
      <p:ext uri="{BB962C8B-B14F-4D97-AF65-F5344CB8AC3E}">
        <p14:creationId xmlns:p14="http://schemas.microsoft.com/office/powerpoint/2010/main" val="3259747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706EEBD-0946-447E-84E1-2AA59B5CCDE1}"/>
              </a:ext>
            </a:extLst>
          </p:cNvPr>
          <p:cNvSpPr>
            <a:spLocks noGrp="1"/>
          </p:cNvSpPr>
          <p:nvPr>
            <p:ph type="body" idx="1"/>
          </p:nvPr>
        </p:nvSpPr>
        <p:spPr>
          <a:xfrm>
            <a:off x="366655" y="260146"/>
            <a:ext cx="8705907" cy="643124"/>
          </a:xfrm>
        </p:spPr>
        <p:txBody>
          <a:bodyPr>
            <a:normAutofit/>
          </a:bodyPr>
          <a:lstStyle/>
          <a:p>
            <a:pPr marL="457200" indent="-457200">
              <a:buClr>
                <a:srgbClr val="C00000"/>
              </a:buClr>
              <a:buFont typeface="Wingdings" panose="05000000000000000000" pitchFamily="2" charset="2"/>
              <a:buChar char="q"/>
            </a:pPr>
            <a:r>
              <a:rPr lang="en-US" sz="2800" dirty="0">
                <a:latin typeface="Arial" panose="020B0604020202020204" pitchFamily="34" charset="0"/>
                <a:cs typeface="Arial" panose="020B0604020202020204" pitchFamily="34" charset="0"/>
              </a:rPr>
              <a:t>What is PCA (Principal Component Analysis? </a:t>
            </a:r>
          </a:p>
        </p:txBody>
      </p:sp>
      <p:sp>
        <p:nvSpPr>
          <p:cNvPr id="6" name="TextBox 5">
            <a:extLst>
              <a:ext uri="{FF2B5EF4-FFF2-40B4-BE49-F238E27FC236}">
                <a16:creationId xmlns:a16="http://schemas.microsoft.com/office/drawing/2014/main" id="{1E068B0F-8EA1-4160-BE98-6F462C0A7F20}"/>
              </a:ext>
            </a:extLst>
          </p:cNvPr>
          <p:cNvSpPr txBox="1"/>
          <p:nvPr/>
        </p:nvSpPr>
        <p:spPr>
          <a:xfrm>
            <a:off x="592931" y="1089718"/>
            <a:ext cx="6186487" cy="1831271"/>
          </a:xfrm>
          <a:prstGeom prst="rect">
            <a:avLst/>
          </a:prstGeom>
          <a:noFill/>
        </p:spPr>
        <p:txBody>
          <a:bodyPr wrap="square" rtlCol="0">
            <a:spAutoFit/>
          </a:bodyPr>
          <a:lstStyle/>
          <a:p>
            <a:pPr marL="285750" indent="-285750">
              <a:buFont typeface="Wingdings" panose="05000000000000000000" pitchFamily="2" charset="2"/>
              <a:buChar char="q"/>
            </a:pPr>
            <a:r>
              <a:rPr lang="en-US" dirty="0"/>
              <a:t>PCA is a type of machine learning used to do exploratory data analysis and make predictive models. </a:t>
            </a:r>
          </a:p>
          <a:p>
            <a:pPr marL="285750" indent="-285750">
              <a:spcBef>
                <a:spcPts val="600"/>
              </a:spcBef>
              <a:buFont typeface="Wingdings" panose="05000000000000000000" pitchFamily="2" charset="2"/>
              <a:buChar char="q"/>
            </a:pPr>
            <a:r>
              <a:rPr lang="en-US" dirty="0"/>
              <a:t>It is used for dimensionality reduction of a dataset by projecting each data point onto the first few components to obtain a lower dimensional data while preserving as much of the data’s variation as possible. </a:t>
            </a:r>
          </a:p>
        </p:txBody>
      </p:sp>
      <p:pic>
        <p:nvPicPr>
          <p:cNvPr id="11" name="Picture 10">
            <a:extLst>
              <a:ext uri="{FF2B5EF4-FFF2-40B4-BE49-F238E27FC236}">
                <a16:creationId xmlns:a16="http://schemas.microsoft.com/office/drawing/2014/main" id="{944D1816-4E15-408F-8111-FEB68BE8B9EE}"/>
              </a:ext>
            </a:extLst>
          </p:cNvPr>
          <p:cNvPicPr>
            <a:picLocks noChangeAspect="1"/>
          </p:cNvPicPr>
          <p:nvPr/>
        </p:nvPicPr>
        <p:blipFill>
          <a:blip r:embed="rId2"/>
          <a:stretch>
            <a:fillRect/>
          </a:stretch>
        </p:blipFill>
        <p:spPr>
          <a:xfrm>
            <a:off x="6676543" y="1034898"/>
            <a:ext cx="5245366" cy="2444108"/>
          </a:xfrm>
          <a:prstGeom prst="rect">
            <a:avLst/>
          </a:prstGeom>
        </p:spPr>
      </p:pic>
      <p:sp>
        <p:nvSpPr>
          <p:cNvPr id="12" name="Text Placeholder 4">
            <a:extLst>
              <a:ext uri="{FF2B5EF4-FFF2-40B4-BE49-F238E27FC236}">
                <a16:creationId xmlns:a16="http://schemas.microsoft.com/office/drawing/2014/main" id="{6EFD71C6-C072-4A0D-BC11-E70162989F00}"/>
              </a:ext>
            </a:extLst>
          </p:cNvPr>
          <p:cNvSpPr txBox="1">
            <a:spLocks/>
          </p:cNvSpPr>
          <p:nvPr/>
        </p:nvSpPr>
        <p:spPr>
          <a:xfrm>
            <a:off x="366655" y="3107438"/>
            <a:ext cx="8705907" cy="6431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457200" indent="-457200">
              <a:buClr>
                <a:srgbClr val="C00000"/>
              </a:buClr>
              <a:buFont typeface="Wingdings" panose="05000000000000000000" pitchFamily="2" charset="2"/>
              <a:buChar char="q"/>
            </a:pPr>
            <a:r>
              <a:rPr lang="en-US" sz="2800" dirty="0">
                <a:latin typeface="Arial" panose="020B0604020202020204" pitchFamily="34" charset="0"/>
                <a:cs typeface="Arial" panose="020B0604020202020204" pitchFamily="34" charset="0"/>
              </a:rPr>
              <a:t>What is K-Means Algorithm</a:t>
            </a:r>
          </a:p>
        </p:txBody>
      </p:sp>
      <p:sp>
        <p:nvSpPr>
          <p:cNvPr id="13" name="TextBox 12">
            <a:extLst>
              <a:ext uri="{FF2B5EF4-FFF2-40B4-BE49-F238E27FC236}">
                <a16:creationId xmlns:a16="http://schemas.microsoft.com/office/drawing/2014/main" id="{0EFFD967-D1AC-4A93-9D17-1A1E586DAB62}"/>
              </a:ext>
            </a:extLst>
          </p:cNvPr>
          <p:cNvSpPr txBox="1"/>
          <p:nvPr/>
        </p:nvSpPr>
        <p:spPr>
          <a:xfrm>
            <a:off x="592930" y="3937011"/>
            <a:ext cx="6186487" cy="1908215"/>
          </a:xfrm>
          <a:prstGeom prst="rect">
            <a:avLst/>
          </a:prstGeom>
          <a:noFill/>
        </p:spPr>
        <p:txBody>
          <a:bodyPr wrap="square" rtlCol="0">
            <a:spAutoFit/>
          </a:bodyPr>
          <a:lstStyle/>
          <a:p>
            <a:pPr marL="285750" indent="-285750">
              <a:buFont typeface="Wingdings" panose="05000000000000000000" pitchFamily="2" charset="2"/>
              <a:buChar char="q"/>
            </a:pPr>
            <a:r>
              <a:rPr lang="en-US" dirty="0"/>
              <a:t>K-means is a simple </a:t>
            </a:r>
            <a:r>
              <a:rPr lang="en-US" dirty="0" err="1"/>
              <a:t>uml</a:t>
            </a:r>
            <a:r>
              <a:rPr lang="en-US" dirty="0"/>
              <a:t> that identifies and groups similar datapoints by looking at the underlying patterns. </a:t>
            </a:r>
          </a:p>
          <a:p>
            <a:pPr marL="285750" indent="-285750">
              <a:spcBef>
                <a:spcPts val="600"/>
              </a:spcBef>
              <a:buFont typeface="Wingdings" panose="05000000000000000000" pitchFamily="2" charset="2"/>
              <a:buChar char="q"/>
            </a:pPr>
            <a:r>
              <a:rPr lang="en-US" dirty="0"/>
              <a:t>K-means looks for a fixed number (k) of clusters in a dataset. </a:t>
            </a:r>
          </a:p>
          <a:p>
            <a:pPr marL="285750" indent="-285750">
              <a:spcBef>
                <a:spcPts val="600"/>
              </a:spcBef>
              <a:buFont typeface="Wingdings" panose="05000000000000000000" pitchFamily="2" charset="2"/>
              <a:buChar char="q"/>
            </a:pPr>
            <a:r>
              <a:rPr lang="en-US" dirty="0"/>
              <a:t>The algorithm identifies k-number of centroids and allocates each data point to the nearest cluster.</a:t>
            </a:r>
          </a:p>
        </p:txBody>
      </p:sp>
      <p:pic>
        <p:nvPicPr>
          <p:cNvPr id="15" name="Picture 14">
            <a:extLst>
              <a:ext uri="{FF2B5EF4-FFF2-40B4-BE49-F238E27FC236}">
                <a16:creationId xmlns:a16="http://schemas.microsoft.com/office/drawing/2014/main" id="{D2F5937D-94AB-4C46-B7AC-0A3E425E628B}"/>
              </a:ext>
            </a:extLst>
          </p:cNvPr>
          <p:cNvPicPr>
            <a:picLocks noChangeAspect="1"/>
          </p:cNvPicPr>
          <p:nvPr/>
        </p:nvPicPr>
        <p:blipFill>
          <a:blip r:embed="rId3"/>
          <a:stretch>
            <a:fillRect/>
          </a:stretch>
        </p:blipFill>
        <p:spPr>
          <a:xfrm>
            <a:off x="6779417" y="3545172"/>
            <a:ext cx="4915141" cy="2272425"/>
          </a:xfrm>
          <a:prstGeom prst="rect">
            <a:avLst/>
          </a:prstGeom>
        </p:spPr>
      </p:pic>
      <p:sp>
        <p:nvSpPr>
          <p:cNvPr id="16" name="TextBox 15">
            <a:extLst>
              <a:ext uri="{FF2B5EF4-FFF2-40B4-BE49-F238E27FC236}">
                <a16:creationId xmlns:a16="http://schemas.microsoft.com/office/drawing/2014/main" id="{32CDE400-5F3A-42A5-9F82-FCF9F3A16F3A}"/>
              </a:ext>
            </a:extLst>
          </p:cNvPr>
          <p:cNvSpPr txBox="1"/>
          <p:nvPr/>
        </p:nvSpPr>
        <p:spPr>
          <a:xfrm>
            <a:off x="7200899" y="5954730"/>
            <a:ext cx="4419601" cy="523220"/>
          </a:xfrm>
          <a:prstGeom prst="rect">
            <a:avLst/>
          </a:prstGeom>
          <a:noFill/>
        </p:spPr>
        <p:txBody>
          <a:bodyPr wrap="square" rtlCol="0">
            <a:spAutoFit/>
          </a:bodyPr>
          <a:lstStyle/>
          <a:p>
            <a:r>
              <a:rPr lang="en-US" sz="1400" dirty="0"/>
              <a:t>Inertia: Sum of squared distance of samples to their closest cluster center.</a:t>
            </a:r>
          </a:p>
        </p:txBody>
      </p:sp>
    </p:spTree>
    <p:extLst>
      <p:ext uri="{BB962C8B-B14F-4D97-AF65-F5344CB8AC3E}">
        <p14:creationId xmlns:p14="http://schemas.microsoft.com/office/powerpoint/2010/main" val="1332161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6">
            <a:extLst>
              <a:ext uri="{FF2B5EF4-FFF2-40B4-BE49-F238E27FC236}">
                <a16:creationId xmlns:a16="http://schemas.microsoft.com/office/drawing/2014/main" id="{CB9F6CE6-B5A2-453F-A6B8-368C4BFEDF18}"/>
              </a:ext>
            </a:extLst>
          </p:cNvPr>
          <p:cNvSpPr>
            <a:spLocks noGrp="1"/>
          </p:cNvSpPr>
          <p:nvPr>
            <p:ph type="subTitle" idx="1"/>
          </p:nvPr>
        </p:nvSpPr>
        <p:spPr>
          <a:xfrm>
            <a:off x="484783" y="370523"/>
            <a:ext cx="2202575" cy="536897"/>
          </a:xfrm>
        </p:spPr>
        <p:txBody>
          <a:bodyPr>
            <a:normAutofit/>
          </a:bodyPr>
          <a:lstStyle/>
          <a:p>
            <a:pPr marL="342900" indent="-342900" algn="l">
              <a:buClr>
                <a:srgbClr val="C00000"/>
              </a:buClr>
              <a:buFont typeface="Wingdings" panose="05000000000000000000" pitchFamily="2" charset="2"/>
              <a:buChar char="q"/>
            </a:pPr>
            <a:r>
              <a:rPr lang="en-US" sz="2800" dirty="0"/>
              <a:t>Method</a:t>
            </a:r>
          </a:p>
        </p:txBody>
      </p:sp>
      <p:sp>
        <p:nvSpPr>
          <p:cNvPr id="10" name="Title 12">
            <a:extLst>
              <a:ext uri="{FF2B5EF4-FFF2-40B4-BE49-F238E27FC236}">
                <a16:creationId xmlns:a16="http://schemas.microsoft.com/office/drawing/2014/main" id="{75255F72-5E18-4602-972C-524D273B88C2}"/>
              </a:ext>
            </a:extLst>
          </p:cNvPr>
          <p:cNvSpPr txBox="1">
            <a:spLocks/>
          </p:cNvSpPr>
          <p:nvPr/>
        </p:nvSpPr>
        <p:spPr>
          <a:xfrm>
            <a:off x="651479" y="3792751"/>
            <a:ext cx="7822425" cy="40588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457200" indent="-457200" algn="l">
              <a:buFont typeface="Wingdings" panose="05000000000000000000" pitchFamily="2" charset="2"/>
              <a:buChar char="q"/>
            </a:pPr>
            <a:r>
              <a:rPr lang="en-US" sz="2000" b="1" dirty="0"/>
              <a:t>K-Means Algorithm clusters:</a:t>
            </a:r>
            <a:r>
              <a:rPr lang="en-US" sz="2000" dirty="0"/>
              <a:t>  k = 2, k = 4, k = 5, k = 6</a:t>
            </a:r>
          </a:p>
        </p:txBody>
      </p:sp>
      <p:sp>
        <p:nvSpPr>
          <p:cNvPr id="2" name="TextBox 1">
            <a:extLst>
              <a:ext uri="{FF2B5EF4-FFF2-40B4-BE49-F238E27FC236}">
                <a16:creationId xmlns:a16="http://schemas.microsoft.com/office/drawing/2014/main" id="{ED5B5CBE-F965-4A77-BB9F-ADAB8D79284A}"/>
              </a:ext>
            </a:extLst>
          </p:cNvPr>
          <p:cNvSpPr txBox="1"/>
          <p:nvPr/>
        </p:nvSpPr>
        <p:spPr>
          <a:xfrm>
            <a:off x="651479" y="925114"/>
            <a:ext cx="10782010" cy="861774"/>
          </a:xfrm>
          <a:prstGeom prst="rect">
            <a:avLst/>
          </a:prstGeom>
          <a:noFill/>
        </p:spPr>
        <p:txBody>
          <a:bodyPr wrap="square" rtlCol="0">
            <a:spAutoFit/>
          </a:bodyPr>
          <a:lstStyle/>
          <a:p>
            <a:pPr marL="342900" indent="-342900">
              <a:buFont typeface="Wingdings" panose="05000000000000000000" pitchFamily="2" charset="2"/>
              <a:buChar char="q"/>
            </a:pPr>
            <a:r>
              <a:rPr lang="en-US" sz="2000" b="1" dirty="0"/>
              <a:t>Raw data from Yahoo Finance – Columns:</a:t>
            </a:r>
            <a:r>
              <a:rPr lang="en-US" sz="2000" dirty="0"/>
              <a:t> </a:t>
            </a:r>
            <a:r>
              <a:rPr lang="en-US" sz="2000" i="1" dirty="0"/>
              <a:t>Date, Open, Close, Adj Close, High, Low</a:t>
            </a:r>
          </a:p>
          <a:p>
            <a:pPr marL="342900" indent="-342900">
              <a:spcBef>
                <a:spcPts val="1200"/>
              </a:spcBef>
              <a:buFont typeface="Wingdings" panose="05000000000000000000" pitchFamily="2" charset="2"/>
              <a:buChar char="q"/>
            </a:pPr>
            <a:r>
              <a:rPr lang="en-US" sz="2000" b="1" dirty="0"/>
              <a:t>Adjusted Columns </a:t>
            </a:r>
            <a:r>
              <a:rPr lang="en-US" sz="2000" dirty="0"/>
              <a:t>– </a:t>
            </a:r>
            <a:r>
              <a:rPr lang="en-US" sz="2000" i="1" dirty="0"/>
              <a:t>Date, Open, Adj Close, High, Low, Net Close, Net High, Net Low</a:t>
            </a:r>
          </a:p>
        </p:txBody>
      </p:sp>
      <p:sp>
        <p:nvSpPr>
          <p:cNvPr id="3" name="TextBox 2">
            <a:extLst>
              <a:ext uri="{FF2B5EF4-FFF2-40B4-BE49-F238E27FC236}">
                <a16:creationId xmlns:a16="http://schemas.microsoft.com/office/drawing/2014/main" id="{C3BAA05C-2D00-4D92-A4C5-D7D2694E2E52}"/>
              </a:ext>
            </a:extLst>
          </p:cNvPr>
          <p:cNvSpPr txBox="1"/>
          <p:nvPr/>
        </p:nvSpPr>
        <p:spPr>
          <a:xfrm>
            <a:off x="8197027" y="2021318"/>
            <a:ext cx="2903743" cy="984885"/>
          </a:xfrm>
          <a:prstGeom prst="rect">
            <a:avLst/>
          </a:prstGeom>
          <a:noFill/>
          <a:ln w="19050">
            <a:solidFill>
              <a:schemeClr val="tx1"/>
            </a:solidFill>
          </a:ln>
        </p:spPr>
        <p:txBody>
          <a:bodyPr wrap="square" rtlCol="0">
            <a:spAutoFit/>
          </a:bodyPr>
          <a:lstStyle/>
          <a:p>
            <a:pPr marL="285750" indent="-285750">
              <a:spcBef>
                <a:spcPts val="600"/>
              </a:spcBef>
              <a:buFont typeface="Arial" panose="020B0604020202020204" pitchFamily="34" charset="0"/>
              <a:buChar char="•"/>
            </a:pPr>
            <a:r>
              <a:rPr lang="en-US" sz="1600" dirty="0" err="1"/>
              <a:t>Net_Close</a:t>
            </a:r>
            <a:r>
              <a:rPr lang="en-US" sz="1600" dirty="0"/>
              <a:t> = Close - Open</a:t>
            </a:r>
          </a:p>
          <a:p>
            <a:pPr marL="285750" indent="-285750">
              <a:spcBef>
                <a:spcPts val="600"/>
              </a:spcBef>
              <a:buFont typeface="Arial" panose="020B0604020202020204" pitchFamily="34" charset="0"/>
              <a:buChar char="•"/>
            </a:pPr>
            <a:r>
              <a:rPr lang="en-US" sz="1600" dirty="0" err="1"/>
              <a:t>Net_High</a:t>
            </a:r>
            <a:r>
              <a:rPr lang="en-US" sz="1600" dirty="0"/>
              <a:t> = High – Open</a:t>
            </a:r>
          </a:p>
          <a:p>
            <a:pPr marL="285750" indent="-285750">
              <a:spcBef>
                <a:spcPts val="600"/>
              </a:spcBef>
              <a:buFont typeface="Arial" panose="020B0604020202020204" pitchFamily="34" charset="0"/>
              <a:buChar char="•"/>
            </a:pPr>
            <a:r>
              <a:rPr lang="en-US" sz="1600" dirty="0" err="1"/>
              <a:t>Net_Low</a:t>
            </a:r>
            <a:r>
              <a:rPr lang="en-US" sz="1600" dirty="0"/>
              <a:t> = Low - Open</a:t>
            </a:r>
          </a:p>
        </p:txBody>
      </p:sp>
      <p:sp>
        <p:nvSpPr>
          <p:cNvPr id="6" name="TextBox 5">
            <a:extLst>
              <a:ext uri="{FF2B5EF4-FFF2-40B4-BE49-F238E27FC236}">
                <a16:creationId xmlns:a16="http://schemas.microsoft.com/office/drawing/2014/main" id="{A3C8FD41-53B2-4BAB-A08B-35A5927487CF}"/>
              </a:ext>
            </a:extLst>
          </p:cNvPr>
          <p:cNvSpPr txBox="1"/>
          <p:nvPr/>
        </p:nvSpPr>
        <p:spPr>
          <a:xfrm>
            <a:off x="651479" y="2449540"/>
            <a:ext cx="4171806" cy="784830"/>
          </a:xfrm>
          <a:prstGeom prst="rect">
            <a:avLst/>
          </a:prstGeom>
          <a:noFill/>
        </p:spPr>
        <p:txBody>
          <a:bodyPr wrap="square" rtlCol="0">
            <a:spAutoFit/>
          </a:bodyPr>
          <a:lstStyle/>
          <a:p>
            <a:pPr marL="285750" indent="-285750">
              <a:spcBef>
                <a:spcPts val="1200"/>
              </a:spcBef>
              <a:buFont typeface="Wingdings" panose="05000000000000000000" pitchFamily="2" charset="2"/>
              <a:buChar char="q"/>
            </a:pPr>
            <a:r>
              <a:rPr lang="en-US" sz="2000" b="1" dirty="0"/>
              <a:t>PCA Components = 3  </a:t>
            </a:r>
          </a:p>
          <a:p>
            <a:pPr marL="628650" indent="-342900">
              <a:spcBef>
                <a:spcPts val="600"/>
              </a:spcBef>
              <a:buFont typeface="Wingdings" panose="05000000000000000000" pitchFamily="2" charset="2"/>
              <a:buChar char="Ø"/>
            </a:pPr>
            <a:r>
              <a:rPr lang="en-US" sz="2000" b="1" dirty="0"/>
              <a:t>explained_variance_ratio</a:t>
            </a:r>
            <a:endParaRPr lang="en-US" sz="2000" dirty="0"/>
          </a:p>
        </p:txBody>
      </p:sp>
      <p:pic>
        <p:nvPicPr>
          <p:cNvPr id="18" name="Picture 17">
            <a:extLst>
              <a:ext uri="{FF2B5EF4-FFF2-40B4-BE49-F238E27FC236}">
                <a16:creationId xmlns:a16="http://schemas.microsoft.com/office/drawing/2014/main" id="{5E00DC2B-D084-4874-A859-1EC801681DC2}"/>
              </a:ext>
            </a:extLst>
          </p:cNvPr>
          <p:cNvPicPr>
            <a:picLocks noChangeAspect="1"/>
          </p:cNvPicPr>
          <p:nvPr/>
        </p:nvPicPr>
        <p:blipFill>
          <a:blip r:embed="rId2"/>
          <a:stretch>
            <a:fillRect/>
          </a:stretch>
        </p:blipFill>
        <p:spPr>
          <a:xfrm>
            <a:off x="7188882" y="4394078"/>
            <a:ext cx="4727017" cy="2201307"/>
          </a:xfrm>
          <a:prstGeom prst="rect">
            <a:avLst/>
          </a:prstGeom>
        </p:spPr>
      </p:pic>
      <p:pic>
        <p:nvPicPr>
          <p:cNvPr id="20" name="Picture 19">
            <a:extLst>
              <a:ext uri="{FF2B5EF4-FFF2-40B4-BE49-F238E27FC236}">
                <a16:creationId xmlns:a16="http://schemas.microsoft.com/office/drawing/2014/main" id="{021600C7-1C33-4C1A-8C8F-C5152FE37404}"/>
              </a:ext>
            </a:extLst>
          </p:cNvPr>
          <p:cNvPicPr>
            <a:picLocks noChangeAspect="1"/>
          </p:cNvPicPr>
          <p:nvPr/>
        </p:nvPicPr>
        <p:blipFill>
          <a:blip r:embed="rId3"/>
          <a:stretch>
            <a:fillRect/>
          </a:stretch>
        </p:blipFill>
        <p:spPr>
          <a:xfrm>
            <a:off x="1239282" y="4544524"/>
            <a:ext cx="4228001" cy="1900414"/>
          </a:xfrm>
          <a:prstGeom prst="rect">
            <a:avLst/>
          </a:prstGeom>
        </p:spPr>
      </p:pic>
      <p:sp>
        <p:nvSpPr>
          <p:cNvPr id="21" name="TextBox 20">
            <a:extLst>
              <a:ext uri="{FF2B5EF4-FFF2-40B4-BE49-F238E27FC236}">
                <a16:creationId xmlns:a16="http://schemas.microsoft.com/office/drawing/2014/main" id="{79E48BF6-71FB-4AC6-B1A6-E4CF24C18A96}"/>
              </a:ext>
            </a:extLst>
          </p:cNvPr>
          <p:cNvSpPr txBox="1"/>
          <p:nvPr/>
        </p:nvSpPr>
        <p:spPr>
          <a:xfrm>
            <a:off x="8102224" y="3650025"/>
            <a:ext cx="3556376" cy="646331"/>
          </a:xfrm>
          <a:prstGeom prst="rect">
            <a:avLst/>
          </a:prstGeom>
          <a:noFill/>
          <a:ln w="12700">
            <a:solidFill>
              <a:schemeClr val="tx1"/>
            </a:solidFill>
          </a:ln>
        </p:spPr>
        <p:txBody>
          <a:bodyPr wrap="square" rtlCol="0">
            <a:spAutoFit/>
          </a:bodyPr>
          <a:lstStyle/>
          <a:p>
            <a:pPr marL="285750" indent="-285750">
              <a:buFont typeface="Arial" panose="020B0604020202020204" pitchFamily="34" charset="0"/>
              <a:buChar char="•"/>
            </a:pPr>
            <a:r>
              <a:rPr lang="en-US" dirty="0"/>
              <a:t>Looked at the value counts of different clusters</a:t>
            </a:r>
          </a:p>
        </p:txBody>
      </p:sp>
    </p:spTree>
    <p:extLst>
      <p:ext uri="{BB962C8B-B14F-4D97-AF65-F5344CB8AC3E}">
        <p14:creationId xmlns:p14="http://schemas.microsoft.com/office/powerpoint/2010/main" val="2812371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378F2-00FF-461A-91AB-BEE7B4795382}"/>
              </a:ext>
            </a:extLst>
          </p:cNvPr>
          <p:cNvSpPr>
            <a:spLocks noGrp="1"/>
          </p:cNvSpPr>
          <p:nvPr>
            <p:ph type="ctrTitle"/>
          </p:nvPr>
        </p:nvSpPr>
        <p:spPr>
          <a:xfrm>
            <a:off x="1715522" y="841956"/>
            <a:ext cx="7899401" cy="430425"/>
          </a:xfrm>
        </p:spPr>
        <p:txBody>
          <a:bodyPr>
            <a:noAutofit/>
          </a:bodyPr>
          <a:lstStyle/>
          <a:p>
            <a:r>
              <a:rPr lang="en-US" sz="2400" dirty="0">
                <a:latin typeface="Arial" panose="020B0604020202020204" pitchFamily="34" charset="0"/>
                <a:cs typeface="Arial" panose="020B0604020202020204" pitchFamily="34" charset="0"/>
              </a:rPr>
              <a:t>All stocks trends from Jan 01, 2020, until </a:t>
            </a:r>
            <a:r>
              <a:rPr lang="en-US" sz="2400">
                <a:latin typeface="Arial" panose="020B0604020202020204" pitchFamily="34" charset="0"/>
                <a:cs typeface="Arial" panose="020B0604020202020204" pitchFamily="34" charset="0"/>
              </a:rPr>
              <a:t>Oct 28, </a:t>
            </a:r>
            <a:r>
              <a:rPr lang="en-US" sz="2400" dirty="0">
                <a:latin typeface="Arial" panose="020B0604020202020204" pitchFamily="34" charset="0"/>
                <a:cs typeface="Arial" panose="020B0604020202020204" pitchFamily="34" charset="0"/>
              </a:rPr>
              <a:t>2021</a:t>
            </a:r>
          </a:p>
        </p:txBody>
      </p:sp>
      <p:sp>
        <p:nvSpPr>
          <p:cNvPr id="7" name="Subtitle 6">
            <a:extLst>
              <a:ext uri="{FF2B5EF4-FFF2-40B4-BE49-F238E27FC236}">
                <a16:creationId xmlns:a16="http://schemas.microsoft.com/office/drawing/2014/main" id="{09061B42-C465-413F-B1D6-59D15E8D729C}"/>
              </a:ext>
            </a:extLst>
          </p:cNvPr>
          <p:cNvSpPr>
            <a:spLocks noGrp="1"/>
          </p:cNvSpPr>
          <p:nvPr>
            <p:ph type="subTitle" idx="1"/>
          </p:nvPr>
        </p:nvSpPr>
        <p:spPr>
          <a:xfrm>
            <a:off x="318815" y="263841"/>
            <a:ext cx="3764454" cy="430426"/>
          </a:xfrm>
        </p:spPr>
        <p:txBody>
          <a:bodyPr>
            <a:normAutofit/>
          </a:bodyPr>
          <a:lstStyle/>
          <a:p>
            <a:pPr marL="342900" indent="-342900" algn="l">
              <a:buClr>
                <a:srgbClr val="C00000"/>
              </a:buClr>
              <a:buFont typeface="Wingdings" panose="05000000000000000000" pitchFamily="2" charset="2"/>
              <a:buChar char="q"/>
            </a:pPr>
            <a:r>
              <a:rPr lang="en-US" dirty="0"/>
              <a:t>Preparing the Data</a:t>
            </a:r>
          </a:p>
        </p:txBody>
      </p:sp>
      <p:pic>
        <p:nvPicPr>
          <p:cNvPr id="11" name="Picture 10" descr="Chart, line chart, histogram&#10;&#10;Description automatically generated">
            <a:extLst>
              <a:ext uri="{FF2B5EF4-FFF2-40B4-BE49-F238E27FC236}">
                <a16:creationId xmlns:a16="http://schemas.microsoft.com/office/drawing/2014/main" id="{D571E47B-EFD3-45E9-8EDF-42F81A8CD6AD}"/>
              </a:ext>
            </a:extLst>
          </p:cNvPr>
          <p:cNvPicPr>
            <a:picLocks noChangeAspect="1"/>
          </p:cNvPicPr>
          <p:nvPr/>
        </p:nvPicPr>
        <p:blipFill rotWithShape="1">
          <a:blip r:embed="rId2">
            <a:extLst>
              <a:ext uri="{28A0092B-C50C-407E-A947-70E740481C1C}">
                <a14:useLocalDpi xmlns:a14="http://schemas.microsoft.com/office/drawing/2010/main" val="0"/>
              </a:ext>
            </a:extLst>
          </a:blip>
          <a:srcRect l="5991" t="16422" r="8813"/>
          <a:stretch/>
        </p:blipFill>
        <p:spPr>
          <a:xfrm>
            <a:off x="1437596" y="1561960"/>
            <a:ext cx="8880933" cy="4714502"/>
          </a:xfrm>
          <a:prstGeom prst="rect">
            <a:avLst/>
          </a:prstGeom>
        </p:spPr>
      </p:pic>
    </p:spTree>
    <p:extLst>
      <p:ext uri="{BB962C8B-B14F-4D97-AF65-F5344CB8AC3E}">
        <p14:creationId xmlns:p14="http://schemas.microsoft.com/office/powerpoint/2010/main" val="2569426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706EEBD-0946-447E-84E1-2AA59B5CCDE1}"/>
              </a:ext>
            </a:extLst>
          </p:cNvPr>
          <p:cNvSpPr>
            <a:spLocks noGrp="1"/>
          </p:cNvSpPr>
          <p:nvPr>
            <p:ph type="body" idx="1"/>
          </p:nvPr>
        </p:nvSpPr>
        <p:spPr>
          <a:xfrm>
            <a:off x="580178" y="75555"/>
            <a:ext cx="6856318" cy="643124"/>
          </a:xfrm>
        </p:spPr>
        <p:txBody>
          <a:bodyPr>
            <a:normAutofit/>
          </a:bodyPr>
          <a:lstStyle/>
          <a:p>
            <a:pPr marL="342900" indent="-342900">
              <a:buClr>
                <a:srgbClr val="C00000"/>
              </a:buClr>
              <a:buFont typeface="Wingdings" panose="05000000000000000000" pitchFamily="2" charset="2"/>
              <a:buChar char="q"/>
            </a:pPr>
            <a:r>
              <a:rPr lang="en-US" dirty="0">
                <a:latin typeface="Arial" panose="020B0604020202020204" pitchFamily="34" charset="0"/>
                <a:cs typeface="Arial" panose="020B0604020202020204" pitchFamily="34" charset="0"/>
              </a:rPr>
              <a:t>Results:11 stocks (1/1/2020 – 10/28/2021)</a:t>
            </a:r>
          </a:p>
        </p:txBody>
      </p:sp>
      <p:pic>
        <p:nvPicPr>
          <p:cNvPr id="10" name="Picture 9">
            <a:extLst>
              <a:ext uri="{FF2B5EF4-FFF2-40B4-BE49-F238E27FC236}">
                <a16:creationId xmlns:a16="http://schemas.microsoft.com/office/drawing/2014/main" id="{40D70BAE-9602-44F9-89C8-C799CA9C4B22}"/>
              </a:ext>
            </a:extLst>
          </p:cNvPr>
          <p:cNvPicPr>
            <a:picLocks noChangeAspect="1"/>
          </p:cNvPicPr>
          <p:nvPr/>
        </p:nvPicPr>
        <p:blipFill rotWithShape="1">
          <a:blip r:embed="rId2"/>
          <a:srcRect r="1740"/>
          <a:stretch/>
        </p:blipFill>
        <p:spPr>
          <a:xfrm>
            <a:off x="4496947" y="811857"/>
            <a:ext cx="4943996" cy="2173155"/>
          </a:xfrm>
          <a:prstGeom prst="rect">
            <a:avLst/>
          </a:prstGeom>
        </p:spPr>
      </p:pic>
      <p:pic>
        <p:nvPicPr>
          <p:cNvPr id="14" name="Picture 13">
            <a:extLst>
              <a:ext uri="{FF2B5EF4-FFF2-40B4-BE49-F238E27FC236}">
                <a16:creationId xmlns:a16="http://schemas.microsoft.com/office/drawing/2014/main" id="{07187821-C2BA-4B30-8D71-45AAA5F41E10}"/>
              </a:ext>
            </a:extLst>
          </p:cNvPr>
          <p:cNvPicPr>
            <a:picLocks noChangeAspect="1"/>
          </p:cNvPicPr>
          <p:nvPr/>
        </p:nvPicPr>
        <p:blipFill rotWithShape="1">
          <a:blip r:embed="rId3"/>
          <a:srcRect l="18583" t="12873"/>
          <a:stretch/>
        </p:blipFill>
        <p:spPr>
          <a:xfrm>
            <a:off x="3040164" y="3343928"/>
            <a:ext cx="4173341" cy="2752675"/>
          </a:xfrm>
          <a:prstGeom prst="rect">
            <a:avLst/>
          </a:prstGeom>
          <a:ln w="3175">
            <a:solidFill>
              <a:schemeClr val="bg1">
                <a:lumMod val="65000"/>
              </a:schemeClr>
            </a:solidFill>
          </a:ln>
        </p:spPr>
      </p:pic>
      <p:pic>
        <p:nvPicPr>
          <p:cNvPr id="19" name="Picture 18">
            <a:extLst>
              <a:ext uri="{FF2B5EF4-FFF2-40B4-BE49-F238E27FC236}">
                <a16:creationId xmlns:a16="http://schemas.microsoft.com/office/drawing/2014/main" id="{E1ABD612-F625-4199-96E5-E1D87646096C}"/>
              </a:ext>
            </a:extLst>
          </p:cNvPr>
          <p:cNvPicPr>
            <a:picLocks noChangeAspect="1"/>
          </p:cNvPicPr>
          <p:nvPr/>
        </p:nvPicPr>
        <p:blipFill rotWithShape="1">
          <a:blip r:embed="rId4"/>
          <a:srcRect l="7141" t="10915" r="20841" b="791"/>
          <a:stretch/>
        </p:blipFill>
        <p:spPr>
          <a:xfrm>
            <a:off x="7783706" y="3108212"/>
            <a:ext cx="4035321" cy="3347306"/>
          </a:xfrm>
          <a:prstGeom prst="rect">
            <a:avLst/>
          </a:prstGeom>
          <a:ln>
            <a:solidFill>
              <a:schemeClr val="bg1">
                <a:lumMod val="65000"/>
              </a:schemeClr>
            </a:solidFill>
          </a:ln>
        </p:spPr>
      </p:pic>
      <p:graphicFrame>
        <p:nvGraphicFramePr>
          <p:cNvPr id="2" name="Table 2">
            <a:extLst>
              <a:ext uri="{FF2B5EF4-FFF2-40B4-BE49-F238E27FC236}">
                <a16:creationId xmlns:a16="http://schemas.microsoft.com/office/drawing/2014/main" id="{2A38AE38-C9C4-49C0-99CD-8E93D6E18D50}"/>
              </a:ext>
            </a:extLst>
          </p:cNvPr>
          <p:cNvGraphicFramePr>
            <a:graphicFrameLocks noGrp="1"/>
          </p:cNvGraphicFramePr>
          <p:nvPr>
            <p:extLst>
              <p:ext uri="{D42A27DB-BD31-4B8C-83A1-F6EECF244321}">
                <p14:modId xmlns:p14="http://schemas.microsoft.com/office/powerpoint/2010/main" val="1835523604"/>
              </p:ext>
            </p:extLst>
          </p:nvPr>
        </p:nvGraphicFramePr>
        <p:xfrm>
          <a:off x="698841" y="1273148"/>
          <a:ext cx="2281686" cy="997211"/>
        </p:xfrm>
        <a:graphic>
          <a:graphicData uri="http://schemas.openxmlformats.org/drawingml/2006/table">
            <a:tbl>
              <a:tblPr firstRow="1" bandRow="1">
                <a:tableStyleId>{2D5ABB26-0587-4C30-8999-92F81FD0307C}</a:tableStyleId>
              </a:tblPr>
              <a:tblGrid>
                <a:gridCol w="760562">
                  <a:extLst>
                    <a:ext uri="{9D8B030D-6E8A-4147-A177-3AD203B41FA5}">
                      <a16:colId xmlns:a16="http://schemas.microsoft.com/office/drawing/2014/main" val="1802477318"/>
                    </a:ext>
                  </a:extLst>
                </a:gridCol>
                <a:gridCol w="760562">
                  <a:extLst>
                    <a:ext uri="{9D8B030D-6E8A-4147-A177-3AD203B41FA5}">
                      <a16:colId xmlns:a16="http://schemas.microsoft.com/office/drawing/2014/main" val="1094218407"/>
                    </a:ext>
                  </a:extLst>
                </a:gridCol>
                <a:gridCol w="760562">
                  <a:extLst>
                    <a:ext uri="{9D8B030D-6E8A-4147-A177-3AD203B41FA5}">
                      <a16:colId xmlns:a16="http://schemas.microsoft.com/office/drawing/2014/main" val="3456618443"/>
                    </a:ext>
                  </a:extLst>
                </a:gridCol>
              </a:tblGrid>
              <a:tr h="300405">
                <a:tc gridSpan="3">
                  <a:txBody>
                    <a:bodyPr/>
                    <a:lstStyle/>
                    <a:p>
                      <a:pPr algn="ctr"/>
                      <a:r>
                        <a:rPr lang="en-US" sz="1400" dirty="0" err="1"/>
                        <a:t>Expained_variance_ratio</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5145932"/>
                  </a:ext>
                </a:extLst>
              </a:tr>
              <a:tr h="300405">
                <a:tc>
                  <a:txBody>
                    <a:bodyPr/>
                    <a:lstStyle/>
                    <a:p>
                      <a:r>
                        <a:rPr lang="en-US" sz="1400" dirty="0"/>
                        <a:t>PC1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PC2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PC3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5121455"/>
                  </a:ext>
                </a:extLst>
              </a:tr>
              <a:tr h="387611">
                <a:tc>
                  <a:txBody>
                    <a:bodyPr/>
                    <a:lstStyle/>
                    <a:p>
                      <a:r>
                        <a:rPr lang="en-US" sz="1400" dirty="0"/>
                        <a:t>0.4183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0.3174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0.2325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5469683"/>
                  </a:ext>
                </a:extLst>
              </a:tr>
            </a:tbl>
          </a:graphicData>
        </a:graphic>
      </p:graphicFrame>
      <p:graphicFrame>
        <p:nvGraphicFramePr>
          <p:cNvPr id="3" name="Table 5">
            <a:extLst>
              <a:ext uri="{FF2B5EF4-FFF2-40B4-BE49-F238E27FC236}">
                <a16:creationId xmlns:a16="http://schemas.microsoft.com/office/drawing/2014/main" id="{685488B4-CB21-44FE-BB36-B11DB6327209}"/>
              </a:ext>
            </a:extLst>
          </p:cNvPr>
          <p:cNvGraphicFramePr>
            <a:graphicFrameLocks noGrp="1"/>
          </p:cNvGraphicFramePr>
          <p:nvPr>
            <p:extLst>
              <p:ext uri="{D42A27DB-BD31-4B8C-83A1-F6EECF244321}">
                <p14:modId xmlns:p14="http://schemas.microsoft.com/office/powerpoint/2010/main" val="3419166491"/>
              </p:ext>
            </p:extLst>
          </p:nvPr>
        </p:nvGraphicFramePr>
        <p:xfrm>
          <a:off x="698841" y="3546786"/>
          <a:ext cx="1835642" cy="2346960"/>
        </p:xfrm>
        <a:graphic>
          <a:graphicData uri="http://schemas.openxmlformats.org/drawingml/2006/table">
            <a:tbl>
              <a:tblPr firstRow="1" bandRow="1">
                <a:tableStyleId>{2D5ABB26-0587-4C30-8999-92F81FD0307C}</a:tableStyleId>
              </a:tblPr>
              <a:tblGrid>
                <a:gridCol w="917821">
                  <a:extLst>
                    <a:ext uri="{9D8B030D-6E8A-4147-A177-3AD203B41FA5}">
                      <a16:colId xmlns:a16="http://schemas.microsoft.com/office/drawing/2014/main" val="3386799401"/>
                    </a:ext>
                  </a:extLst>
                </a:gridCol>
                <a:gridCol w="917821">
                  <a:extLst>
                    <a:ext uri="{9D8B030D-6E8A-4147-A177-3AD203B41FA5}">
                      <a16:colId xmlns:a16="http://schemas.microsoft.com/office/drawing/2014/main" val="3058765022"/>
                    </a:ext>
                  </a:extLst>
                </a:gridCol>
              </a:tblGrid>
              <a:tr h="488486">
                <a:tc>
                  <a:txBody>
                    <a:bodyPr/>
                    <a:lstStyle/>
                    <a:p>
                      <a:r>
                        <a:rPr lang="en-US" sz="1400" dirty="0"/>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Value counts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9010902"/>
                  </a:ext>
                </a:extLst>
              </a:tr>
              <a:tr h="287345">
                <a:tc>
                  <a:txBody>
                    <a:bodyPr/>
                    <a:lstStyle/>
                    <a:p>
                      <a:r>
                        <a:rPr lang="en-US" sz="1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4392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2718722"/>
                  </a:ext>
                </a:extLst>
              </a:tr>
              <a:tr h="287345">
                <a:tc>
                  <a:txBody>
                    <a:bodyPr/>
                    <a:lstStyle/>
                    <a:p>
                      <a:r>
                        <a:rPr lang="en-US"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574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1392009"/>
                  </a:ext>
                </a:extLst>
              </a:tr>
              <a:tr h="287345">
                <a:tc>
                  <a:txBody>
                    <a:bodyPr/>
                    <a:lstStyle/>
                    <a:p>
                      <a:r>
                        <a:rPr lang="en-US" sz="1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61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0644001"/>
                  </a:ext>
                </a:extLst>
              </a:tr>
              <a:tr h="287345">
                <a:tc>
                  <a:txBody>
                    <a:bodyPr/>
                    <a:lstStyle/>
                    <a:p>
                      <a:r>
                        <a:rPr lang="en-US"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2105254"/>
                  </a:ext>
                </a:extLst>
              </a:tr>
              <a:tr h="287345">
                <a:tc>
                  <a:txBody>
                    <a:bodyPr/>
                    <a:lstStyle/>
                    <a:p>
                      <a:r>
                        <a:rPr lang="en-US" sz="1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4354742"/>
                  </a:ext>
                </a:extLst>
              </a:tr>
              <a:tr h="287345">
                <a:tc>
                  <a:txBody>
                    <a:bodyPr/>
                    <a:lstStyle/>
                    <a:p>
                      <a:r>
                        <a:rPr lang="en-US" sz="14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3432154"/>
                  </a:ext>
                </a:extLst>
              </a:tr>
            </a:tbl>
          </a:graphicData>
        </a:graphic>
      </p:graphicFrame>
      <p:sp>
        <p:nvSpPr>
          <p:cNvPr id="6" name="TextBox 5">
            <a:extLst>
              <a:ext uri="{FF2B5EF4-FFF2-40B4-BE49-F238E27FC236}">
                <a16:creationId xmlns:a16="http://schemas.microsoft.com/office/drawing/2014/main" id="{EBA7A068-B553-4D9D-A3CA-A616819D2D7F}"/>
              </a:ext>
            </a:extLst>
          </p:cNvPr>
          <p:cNvSpPr txBox="1"/>
          <p:nvPr/>
        </p:nvSpPr>
        <p:spPr>
          <a:xfrm>
            <a:off x="7146993" y="1624901"/>
            <a:ext cx="636713" cy="338554"/>
          </a:xfrm>
          <a:prstGeom prst="rect">
            <a:avLst/>
          </a:prstGeom>
          <a:noFill/>
        </p:spPr>
        <p:txBody>
          <a:bodyPr wrap="none" rtlCol="0">
            <a:spAutoFit/>
          </a:bodyPr>
          <a:lstStyle/>
          <a:p>
            <a:r>
              <a:rPr lang="en-US" sz="1600" dirty="0"/>
              <a:t>k = 6</a:t>
            </a:r>
          </a:p>
        </p:txBody>
      </p:sp>
      <p:cxnSp>
        <p:nvCxnSpPr>
          <p:cNvPr id="9" name="Straight Arrow Connector 8">
            <a:extLst>
              <a:ext uri="{FF2B5EF4-FFF2-40B4-BE49-F238E27FC236}">
                <a16:creationId xmlns:a16="http://schemas.microsoft.com/office/drawing/2014/main" id="{80E51659-3CED-451A-8410-C7722428AF97}"/>
              </a:ext>
            </a:extLst>
          </p:cNvPr>
          <p:cNvCxnSpPr/>
          <p:nvPr/>
        </p:nvCxnSpPr>
        <p:spPr>
          <a:xfrm>
            <a:off x="7465350" y="1898435"/>
            <a:ext cx="0" cy="3719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F4501A62-8C34-40FE-8E48-C9224012F30C}"/>
              </a:ext>
            </a:extLst>
          </p:cNvPr>
          <p:cNvSpPr txBox="1"/>
          <p:nvPr/>
        </p:nvSpPr>
        <p:spPr>
          <a:xfrm>
            <a:off x="4285913" y="6301630"/>
            <a:ext cx="840921" cy="307777"/>
          </a:xfrm>
          <a:prstGeom prst="rect">
            <a:avLst/>
          </a:prstGeom>
          <a:noFill/>
        </p:spPr>
        <p:txBody>
          <a:bodyPr wrap="square" rtlCol="0">
            <a:spAutoFit/>
          </a:bodyPr>
          <a:lstStyle/>
          <a:p>
            <a:r>
              <a:rPr lang="en-US" sz="1400" b="1" dirty="0"/>
              <a:t>Fig.1</a:t>
            </a:r>
          </a:p>
        </p:txBody>
      </p:sp>
      <p:sp>
        <p:nvSpPr>
          <p:cNvPr id="11" name="TextBox 10">
            <a:extLst>
              <a:ext uri="{FF2B5EF4-FFF2-40B4-BE49-F238E27FC236}">
                <a16:creationId xmlns:a16="http://schemas.microsoft.com/office/drawing/2014/main" id="{318633B4-1559-4E49-AD34-A5A49E195DEE}"/>
              </a:ext>
            </a:extLst>
          </p:cNvPr>
          <p:cNvSpPr txBox="1"/>
          <p:nvPr/>
        </p:nvSpPr>
        <p:spPr>
          <a:xfrm>
            <a:off x="9915524" y="6455518"/>
            <a:ext cx="840921" cy="307777"/>
          </a:xfrm>
          <a:prstGeom prst="rect">
            <a:avLst/>
          </a:prstGeom>
          <a:noFill/>
        </p:spPr>
        <p:txBody>
          <a:bodyPr wrap="square" rtlCol="0">
            <a:spAutoFit/>
          </a:bodyPr>
          <a:lstStyle/>
          <a:p>
            <a:r>
              <a:rPr lang="en-US" sz="1400" b="1" dirty="0"/>
              <a:t>Fig.2</a:t>
            </a:r>
          </a:p>
        </p:txBody>
      </p:sp>
    </p:spTree>
    <p:extLst>
      <p:ext uri="{BB962C8B-B14F-4D97-AF65-F5344CB8AC3E}">
        <p14:creationId xmlns:p14="http://schemas.microsoft.com/office/powerpoint/2010/main" val="3998345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6">
            <a:extLst>
              <a:ext uri="{FF2B5EF4-FFF2-40B4-BE49-F238E27FC236}">
                <a16:creationId xmlns:a16="http://schemas.microsoft.com/office/drawing/2014/main" id="{CB9F6CE6-B5A2-453F-A6B8-368C4BFEDF18}"/>
              </a:ext>
            </a:extLst>
          </p:cNvPr>
          <p:cNvSpPr>
            <a:spLocks noGrp="1"/>
          </p:cNvSpPr>
          <p:nvPr>
            <p:ph type="subTitle" idx="1"/>
          </p:nvPr>
        </p:nvSpPr>
        <p:spPr>
          <a:xfrm>
            <a:off x="484783" y="370524"/>
            <a:ext cx="4055686" cy="430426"/>
          </a:xfrm>
        </p:spPr>
        <p:txBody>
          <a:bodyPr>
            <a:normAutofit/>
          </a:bodyPr>
          <a:lstStyle/>
          <a:p>
            <a:pPr marL="342900" indent="-342900" algn="l">
              <a:buClr>
                <a:srgbClr val="C00000"/>
              </a:buClr>
              <a:buFont typeface="Wingdings" panose="05000000000000000000" pitchFamily="2" charset="2"/>
              <a:buChar char="q"/>
            </a:pPr>
            <a:r>
              <a:rPr lang="en-US" dirty="0"/>
              <a:t>Preparing the Data</a:t>
            </a:r>
          </a:p>
        </p:txBody>
      </p:sp>
      <p:sp>
        <p:nvSpPr>
          <p:cNvPr id="13" name="Title 12">
            <a:extLst>
              <a:ext uri="{FF2B5EF4-FFF2-40B4-BE49-F238E27FC236}">
                <a16:creationId xmlns:a16="http://schemas.microsoft.com/office/drawing/2014/main" id="{E7277D8C-5445-40FD-A9DF-939734BC5F37}"/>
              </a:ext>
            </a:extLst>
          </p:cNvPr>
          <p:cNvSpPr>
            <a:spLocks noGrp="1"/>
          </p:cNvSpPr>
          <p:nvPr>
            <p:ph type="ctrTitle"/>
          </p:nvPr>
        </p:nvSpPr>
        <p:spPr>
          <a:xfrm>
            <a:off x="1524000" y="874631"/>
            <a:ext cx="9144000" cy="737296"/>
          </a:xfrm>
        </p:spPr>
        <p:txBody>
          <a:bodyPr>
            <a:normAutofit fontScale="90000"/>
          </a:bodyPr>
          <a:lstStyle/>
          <a:p>
            <a:r>
              <a:rPr lang="en-US" sz="2800" dirty="0"/>
              <a:t>Check the trend in the change in stock price 186 days before and 186 days after the GME “explosion”</a:t>
            </a:r>
          </a:p>
        </p:txBody>
      </p:sp>
      <p:sp>
        <p:nvSpPr>
          <p:cNvPr id="15" name="TextBox 14">
            <a:extLst>
              <a:ext uri="{FF2B5EF4-FFF2-40B4-BE49-F238E27FC236}">
                <a16:creationId xmlns:a16="http://schemas.microsoft.com/office/drawing/2014/main" id="{81CF1170-BD03-4F7E-8567-CC16F6193598}"/>
              </a:ext>
            </a:extLst>
          </p:cNvPr>
          <p:cNvSpPr txBox="1"/>
          <p:nvPr/>
        </p:nvSpPr>
        <p:spPr>
          <a:xfrm>
            <a:off x="579376" y="2160952"/>
            <a:ext cx="3393534" cy="1508105"/>
          </a:xfrm>
          <a:prstGeom prst="rect">
            <a:avLst/>
          </a:prstGeom>
          <a:noFill/>
        </p:spPr>
        <p:txBody>
          <a:bodyPr wrap="square" rtlCol="0">
            <a:spAutoFit/>
          </a:bodyPr>
          <a:lstStyle/>
          <a:p>
            <a:r>
              <a:rPr lang="en-US" b="1" dirty="0"/>
              <a:t>“Before” </a:t>
            </a:r>
          </a:p>
          <a:p>
            <a:r>
              <a:rPr lang="en-US" dirty="0"/>
              <a:t>April 28, 2020 – Jan 21, 2021</a:t>
            </a:r>
          </a:p>
          <a:p>
            <a:pPr>
              <a:spcBef>
                <a:spcPts val="2400"/>
              </a:spcBef>
            </a:pPr>
            <a:r>
              <a:rPr lang="en-US" b="1" dirty="0"/>
              <a:t>“After”</a:t>
            </a:r>
          </a:p>
          <a:p>
            <a:r>
              <a:rPr lang="en-US" dirty="0"/>
              <a:t>Feb 04, 2021 – Oct 28, 2021</a:t>
            </a:r>
          </a:p>
        </p:txBody>
      </p:sp>
      <p:grpSp>
        <p:nvGrpSpPr>
          <p:cNvPr id="17" name="Group 16">
            <a:extLst>
              <a:ext uri="{FF2B5EF4-FFF2-40B4-BE49-F238E27FC236}">
                <a16:creationId xmlns:a16="http://schemas.microsoft.com/office/drawing/2014/main" id="{5C0B3FAE-3B45-4965-B981-9BEAC1B3FA84}"/>
              </a:ext>
            </a:extLst>
          </p:cNvPr>
          <p:cNvGrpSpPr/>
          <p:nvPr/>
        </p:nvGrpSpPr>
        <p:grpSpPr>
          <a:xfrm>
            <a:off x="3917068" y="1849740"/>
            <a:ext cx="7753747" cy="4730916"/>
            <a:chOff x="3972909" y="2003304"/>
            <a:chExt cx="7753747" cy="4730916"/>
          </a:xfrm>
        </p:grpSpPr>
        <p:pic>
          <p:nvPicPr>
            <p:cNvPr id="9" name="Picture 8" descr="Chart, histogram&#10;&#10;Description automatically generated">
              <a:extLst>
                <a:ext uri="{FF2B5EF4-FFF2-40B4-BE49-F238E27FC236}">
                  <a16:creationId xmlns:a16="http://schemas.microsoft.com/office/drawing/2014/main" id="{07FBF707-DDA6-4563-BA95-2D41AAEC170B}"/>
                </a:ext>
              </a:extLst>
            </p:cNvPr>
            <p:cNvPicPr>
              <a:picLocks noChangeAspect="1"/>
            </p:cNvPicPr>
            <p:nvPr/>
          </p:nvPicPr>
          <p:blipFill rotWithShape="1">
            <a:blip r:embed="rId2">
              <a:extLst>
                <a:ext uri="{28A0092B-C50C-407E-A947-70E740481C1C}">
                  <a14:useLocalDpi xmlns:a14="http://schemas.microsoft.com/office/drawing/2010/main" val="0"/>
                </a:ext>
              </a:extLst>
            </a:blip>
            <a:srcRect l="-287" t="6851" r="563"/>
            <a:stretch/>
          </p:blipFill>
          <p:spPr>
            <a:xfrm>
              <a:off x="3972909" y="2003304"/>
              <a:ext cx="7753747" cy="4730916"/>
            </a:xfrm>
            <a:prstGeom prst="rect">
              <a:avLst/>
            </a:prstGeom>
          </p:spPr>
        </p:pic>
        <p:pic>
          <p:nvPicPr>
            <p:cNvPr id="1026" name="Picture 2">
              <a:extLst>
                <a:ext uri="{FF2B5EF4-FFF2-40B4-BE49-F238E27FC236}">
                  <a16:creationId xmlns:a16="http://schemas.microsoft.com/office/drawing/2014/main" id="{F844B4D3-F5EC-43F3-AECA-FE1DDE8BFA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0275" y="3194687"/>
              <a:ext cx="268706" cy="300562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2412F245-330A-4D08-8712-1F5BB9538E78}"/>
                </a:ext>
              </a:extLst>
            </p:cNvPr>
            <p:cNvSpPr txBox="1"/>
            <p:nvPr/>
          </p:nvSpPr>
          <p:spPr>
            <a:xfrm rot="16200000">
              <a:off x="6720475" y="4477134"/>
              <a:ext cx="2149887" cy="307777"/>
            </a:xfrm>
            <a:prstGeom prst="rect">
              <a:avLst/>
            </a:prstGeom>
            <a:noFill/>
          </p:spPr>
          <p:txBody>
            <a:bodyPr wrap="square" rtlCol="0">
              <a:spAutoFit/>
            </a:bodyPr>
            <a:lstStyle/>
            <a:p>
              <a:r>
                <a:rPr lang="en-US" sz="1400" b="1" dirty="0"/>
                <a:t>GME Explosion</a:t>
              </a:r>
            </a:p>
          </p:txBody>
        </p:sp>
      </p:grpSp>
    </p:spTree>
    <p:extLst>
      <p:ext uri="{BB962C8B-B14F-4D97-AF65-F5344CB8AC3E}">
        <p14:creationId xmlns:p14="http://schemas.microsoft.com/office/powerpoint/2010/main" val="2909721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706EEBD-0946-447E-84E1-2AA59B5CCDE1}"/>
              </a:ext>
            </a:extLst>
          </p:cNvPr>
          <p:cNvSpPr>
            <a:spLocks noGrp="1"/>
          </p:cNvSpPr>
          <p:nvPr>
            <p:ph type="body" idx="1"/>
          </p:nvPr>
        </p:nvSpPr>
        <p:spPr>
          <a:xfrm>
            <a:off x="580178" y="229428"/>
            <a:ext cx="2204903" cy="440668"/>
          </a:xfrm>
        </p:spPr>
        <p:txBody>
          <a:bodyPr>
            <a:normAutofit/>
          </a:bodyPr>
          <a:lstStyle/>
          <a:p>
            <a:pPr marL="342900" indent="-342900">
              <a:buClr>
                <a:srgbClr val="C00000"/>
              </a:buClr>
              <a:buFont typeface="Wingdings" panose="05000000000000000000" pitchFamily="2" charset="2"/>
              <a:buChar char="q"/>
            </a:pPr>
            <a:r>
              <a:rPr lang="en-US" dirty="0">
                <a:latin typeface="Arial" panose="020B0604020202020204" pitchFamily="34" charset="0"/>
                <a:cs typeface="Arial" panose="020B0604020202020204" pitchFamily="34" charset="0"/>
              </a:rPr>
              <a:t>Results: </a:t>
            </a:r>
            <a:r>
              <a:rPr lang="en-US" sz="2000" dirty="0">
                <a:latin typeface="Arial" panose="020B0604020202020204" pitchFamily="34" charset="0"/>
                <a:cs typeface="Arial" panose="020B0604020202020204" pitchFamily="34" charset="0"/>
              </a:rPr>
              <a:t> </a:t>
            </a:r>
          </a:p>
        </p:txBody>
      </p:sp>
      <p:sp>
        <p:nvSpPr>
          <p:cNvPr id="7" name="TextBox 6">
            <a:extLst>
              <a:ext uri="{FF2B5EF4-FFF2-40B4-BE49-F238E27FC236}">
                <a16:creationId xmlns:a16="http://schemas.microsoft.com/office/drawing/2014/main" id="{51A3DE02-9CF4-4D80-A2D8-FAA6C4F79BB8}"/>
              </a:ext>
            </a:extLst>
          </p:cNvPr>
          <p:cNvSpPr txBox="1"/>
          <p:nvPr/>
        </p:nvSpPr>
        <p:spPr>
          <a:xfrm>
            <a:off x="2260406" y="541080"/>
            <a:ext cx="7671188"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Date range: 4/28/2020 – 1/21/2021, and 2/04/2021 – 10/28/2021</a:t>
            </a:r>
            <a:endParaRPr lang="en-US" sz="2000" dirty="0"/>
          </a:p>
        </p:txBody>
      </p:sp>
      <p:grpSp>
        <p:nvGrpSpPr>
          <p:cNvPr id="30" name="Group 29">
            <a:extLst>
              <a:ext uri="{FF2B5EF4-FFF2-40B4-BE49-F238E27FC236}">
                <a16:creationId xmlns:a16="http://schemas.microsoft.com/office/drawing/2014/main" id="{2EB87042-0F86-44E0-BB7A-CD6A15367F02}"/>
              </a:ext>
            </a:extLst>
          </p:cNvPr>
          <p:cNvGrpSpPr/>
          <p:nvPr/>
        </p:nvGrpSpPr>
        <p:grpSpPr>
          <a:xfrm>
            <a:off x="296644" y="1051322"/>
            <a:ext cx="4954340" cy="2314927"/>
            <a:chOff x="4915597" y="1029001"/>
            <a:chExt cx="4954340" cy="2314927"/>
          </a:xfrm>
        </p:grpSpPr>
        <p:pic>
          <p:nvPicPr>
            <p:cNvPr id="6" name="Picture 5">
              <a:extLst>
                <a:ext uri="{FF2B5EF4-FFF2-40B4-BE49-F238E27FC236}">
                  <a16:creationId xmlns:a16="http://schemas.microsoft.com/office/drawing/2014/main" id="{88E9F6BC-78DB-4C72-87B4-A751503ECE76}"/>
                </a:ext>
              </a:extLst>
            </p:cNvPr>
            <p:cNvPicPr>
              <a:picLocks noChangeAspect="1"/>
            </p:cNvPicPr>
            <p:nvPr/>
          </p:nvPicPr>
          <p:blipFill>
            <a:blip r:embed="rId2"/>
            <a:stretch>
              <a:fillRect/>
            </a:stretch>
          </p:blipFill>
          <p:spPr>
            <a:xfrm>
              <a:off x="4915597" y="1029001"/>
              <a:ext cx="4954340" cy="2314927"/>
            </a:xfrm>
            <a:prstGeom prst="rect">
              <a:avLst/>
            </a:prstGeom>
          </p:spPr>
        </p:pic>
        <p:sp>
          <p:nvSpPr>
            <p:cNvPr id="11" name="TextBox 10">
              <a:extLst>
                <a:ext uri="{FF2B5EF4-FFF2-40B4-BE49-F238E27FC236}">
                  <a16:creationId xmlns:a16="http://schemas.microsoft.com/office/drawing/2014/main" id="{8B1C5635-9FEB-4697-981D-66C5696A2EB1}"/>
                </a:ext>
              </a:extLst>
            </p:cNvPr>
            <p:cNvSpPr txBox="1"/>
            <p:nvPr/>
          </p:nvSpPr>
          <p:spPr>
            <a:xfrm>
              <a:off x="7140012" y="1804005"/>
              <a:ext cx="636713" cy="338554"/>
            </a:xfrm>
            <a:prstGeom prst="rect">
              <a:avLst/>
            </a:prstGeom>
            <a:noFill/>
          </p:spPr>
          <p:txBody>
            <a:bodyPr wrap="none" rtlCol="0">
              <a:spAutoFit/>
            </a:bodyPr>
            <a:lstStyle/>
            <a:p>
              <a:r>
                <a:rPr lang="en-US" sz="1600" dirty="0"/>
                <a:t>k = 5</a:t>
              </a:r>
            </a:p>
          </p:txBody>
        </p:sp>
        <p:cxnSp>
          <p:nvCxnSpPr>
            <p:cNvPr id="12" name="Straight Arrow Connector 11">
              <a:extLst>
                <a:ext uri="{FF2B5EF4-FFF2-40B4-BE49-F238E27FC236}">
                  <a16:creationId xmlns:a16="http://schemas.microsoft.com/office/drawing/2014/main" id="{5428F4FE-EDD2-41C0-9B50-A4E4BF379922}"/>
                </a:ext>
              </a:extLst>
            </p:cNvPr>
            <p:cNvCxnSpPr/>
            <p:nvPr/>
          </p:nvCxnSpPr>
          <p:spPr>
            <a:xfrm>
              <a:off x="7458369" y="2077539"/>
              <a:ext cx="0" cy="3719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pic>
        <p:nvPicPr>
          <p:cNvPr id="29" name="Picture 28">
            <a:extLst>
              <a:ext uri="{FF2B5EF4-FFF2-40B4-BE49-F238E27FC236}">
                <a16:creationId xmlns:a16="http://schemas.microsoft.com/office/drawing/2014/main" id="{5113025A-A84F-424D-8761-C9C2FA740A79}"/>
              </a:ext>
            </a:extLst>
          </p:cNvPr>
          <p:cNvPicPr>
            <a:picLocks noChangeAspect="1"/>
          </p:cNvPicPr>
          <p:nvPr/>
        </p:nvPicPr>
        <p:blipFill>
          <a:blip r:embed="rId3"/>
          <a:stretch>
            <a:fillRect/>
          </a:stretch>
        </p:blipFill>
        <p:spPr>
          <a:xfrm>
            <a:off x="580178" y="3366249"/>
            <a:ext cx="4746929" cy="3069099"/>
          </a:xfrm>
          <a:prstGeom prst="rect">
            <a:avLst/>
          </a:prstGeom>
        </p:spPr>
      </p:pic>
      <p:pic>
        <p:nvPicPr>
          <p:cNvPr id="32" name="Picture 31">
            <a:extLst>
              <a:ext uri="{FF2B5EF4-FFF2-40B4-BE49-F238E27FC236}">
                <a16:creationId xmlns:a16="http://schemas.microsoft.com/office/drawing/2014/main" id="{F80A1A78-C973-42E6-9077-1A9A5E41C0AC}"/>
              </a:ext>
            </a:extLst>
          </p:cNvPr>
          <p:cNvPicPr>
            <a:picLocks noChangeAspect="1"/>
          </p:cNvPicPr>
          <p:nvPr/>
        </p:nvPicPr>
        <p:blipFill rotWithShape="1">
          <a:blip r:embed="rId4"/>
          <a:srcRect l="7240" t="10918" r="20532"/>
          <a:stretch/>
        </p:blipFill>
        <p:spPr>
          <a:xfrm>
            <a:off x="5953927" y="3427525"/>
            <a:ext cx="3609519" cy="3286649"/>
          </a:xfrm>
          <a:prstGeom prst="rect">
            <a:avLst/>
          </a:prstGeom>
        </p:spPr>
      </p:pic>
      <p:graphicFrame>
        <p:nvGraphicFramePr>
          <p:cNvPr id="3" name="Table 5">
            <a:extLst>
              <a:ext uri="{FF2B5EF4-FFF2-40B4-BE49-F238E27FC236}">
                <a16:creationId xmlns:a16="http://schemas.microsoft.com/office/drawing/2014/main" id="{685488B4-CB21-44FE-BB36-B11DB6327209}"/>
              </a:ext>
            </a:extLst>
          </p:cNvPr>
          <p:cNvGraphicFramePr>
            <a:graphicFrameLocks noGrp="1"/>
          </p:cNvGraphicFramePr>
          <p:nvPr>
            <p:extLst>
              <p:ext uri="{D42A27DB-BD31-4B8C-83A1-F6EECF244321}">
                <p14:modId xmlns:p14="http://schemas.microsoft.com/office/powerpoint/2010/main" val="229290092"/>
              </p:ext>
            </p:extLst>
          </p:nvPr>
        </p:nvGraphicFramePr>
        <p:xfrm>
          <a:off x="7548473" y="1102649"/>
          <a:ext cx="4244936" cy="2164886"/>
        </p:xfrm>
        <a:graphic>
          <a:graphicData uri="http://schemas.openxmlformats.org/drawingml/2006/table">
            <a:tbl>
              <a:tblPr firstRow="1" bandRow="1">
                <a:tableStyleId>{2D5ABB26-0587-4C30-8999-92F81FD0307C}</a:tableStyleId>
              </a:tblPr>
              <a:tblGrid>
                <a:gridCol w="763301">
                  <a:extLst>
                    <a:ext uri="{9D8B030D-6E8A-4147-A177-3AD203B41FA5}">
                      <a16:colId xmlns:a16="http://schemas.microsoft.com/office/drawing/2014/main" val="3386799401"/>
                    </a:ext>
                  </a:extLst>
                </a:gridCol>
                <a:gridCol w="1671048">
                  <a:extLst>
                    <a:ext uri="{9D8B030D-6E8A-4147-A177-3AD203B41FA5}">
                      <a16:colId xmlns:a16="http://schemas.microsoft.com/office/drawing/2014/main" val="3058765022"/>
                    </a:ext>
                  </a:extLst>
                </a:gridCol>
                <a:gridCol w="1810587">
                  <a:extLst>
                    <a:ext uri="{9D8B030D-6E8A-4147-A177-3AD203B41FA5}">
                      <a16:colId xmlns:a16="http://schemas.microsoft.com/office/drawing/2014/main" val="1082937194"/>
                    </a:ext>
                  </a:extLst>
                </a:gridCol>
              </a:tblGrid>
              <a:tr h="488486">
                <a:tc>
                  <a:txBody>
                    <a:bodyPr/>
                    <a:lstStyle/>
                    <a:p>
                      <a:r>
                        <a:rPr lang="en-US" sz="1400" dirty="0"/>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Value counts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Stocks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9010902"/>
                  </a:ext>
                </a:extLst>
              </a:tr>
              <a:tr h="287345">
                <a:tc>
                  <a:txBody>
                    <a:bodyPr/>
                    <a:lstStyle/>
                    <a:p>
                      <a:r>
                        <a:rPr lang="en-US" sz="1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3616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all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2718722"/>
                  </a:ext>
                </a:extLst>
              </a:tr>
              <a:tr h="287345">
                <a:tc>
                  <a:txBody>
                    <a:bodyPr/>
                    <a:lstStyle/>
                    <a:p>
                      <a:r>
                        <a:rPr lang="en-US" sz="1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357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a:t>GME_a</a:t>
                      </a:r>
                      <a:r>
                        <a:rPr lang="en-US" sz="1200" dirty="0"/>
                        <a:t>, </a:t>
                      </a:r>
                      <a:r>
                        <a:rPr lang="en-US" sz="1200" dirty="0" err="1"/>
                        <a:t>VOO_b&amp;a</a:t>
                      </a:r>
                      <a:r>
                        <a:rPr lang="en-US" sz="1200" dirty="0"/>
                        <a:t>, </a:t>
                      </a:r>
                      <a:r>
                        <a:rPr lang="en-US" sz="1200" dirty="0" err="1"/>
                        <a:t>MSFT_b</a:t>
                      </a:r>
                      <a:r>
                        <a:rPr lang="en-US" sz="1200" dirty="0"/>
                        <a:t>, </a:t>
                      </a:r>
                      <a:r>
                        <a:rPr lang="en-US" sz="1200" dirty="0" err="1"/>
                        <a:t>MARA_a</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1392009"/>
                  </a:ext>
                </a:extLst>
              </a:tr>
              <a:tr h="287345">
                <a:tc>
                  <a:txBody>
                    <a:bodyPr/>
                    <a:lstStyle/>
                    <a:p>
                      <a:r>
                        <a:rPr lang="en-US"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a:t>BNTX_a</a:t>
                      </a:r>
                      <a:r>
                        <a:rPr lang="en-US" sz="1200" dirty="0"/>
                        <a:t>, </a:t>
                      </a:r>
                      <a:r>
                        <a:rPr lang="en-US" sz="1200" dirty="0" err="1"/>
                        <a:t>GME_a</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0644001"/>
                  </a:ext>
                </a:extLst>
              </a:tr>
              <a:tr h="287345">
                <a:tc>
                  <a:txBody>
                    <a:bodyPr/>
                    <a:lstStyle/>
                    <a:p>
                      <a:r>
                        <a:rPr lang="en-US" sz="1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a:t>AMC_a</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2105254"/>
                  </a:ext>
                </a:extLst>
              </a:tr>
              <a:tr h="287345">
                <a:tc>
                  <a:txBody>
                    <a:bodyPr/>
                    <a:lstStyle/>
                    <a:p>
                      <a:r>
                        <a:rPr lang="en-US"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a:t>GME_a</a:t>
                      </a:r>
                      <a:r>
                        <a:rPr lang="en-US" sz="1200" dirty="0"/>
                        <a:t>, </a:t>
                      </a:r>
                      <a:r>
                        <a:rPr lang="en-US" sz="1200" dirty="0" err="1"/>
                        <a:t>BNTX_a</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4354742"/>
                  </a:ext>
                </a:extLst>
              </a:tr>
            </a:tbl>
          </a:graphicData>
        </a:graphic>
      </p:graphicFrame>
      <p:graphicFrame>
        <p:nvGraphicFramePr>
          <p:cNvPr id="2" name="Table 2">
            <a:extLst>
              <a:ext uri="{FF2B5EF4-FFF2-40B4-BE49-F238E27FC236}">
                <a16:creationId xmlns:a16="http://schemas.microsoft.com/office/drawing/2014/main" id="{2A38AE38-C9C4-49C0-99CD-8E93D6E18D50}"/>
              </a:ext>
            </a:extLst>
          </p:cNvPr>
          <p:cNvGraphicFramePr>
            <a:graphicFrameLocks noGrp="1"/>
          </p:cNvGraphicFramePr>
          <p:nvPr>
            <p:extLst>
              <p:ext uri="{D42A27DB-BD31-4B8C-83A1-F6EECF244321}">
                <p14:modId xmlns:p14="http://schemas.microsoft.com/office/powerpoint/2010/main" val="130513892"/>
              </p:ext>
            </p:extLst>
          </p:nvPr>
        </p:nvGraphicFramePr>
        <p:xfrm>
          <a:off x="4776972" y="1102649"/>
          <a:ext cx="2281686" cy="997211"/>
        </p:xfrm>
        <a:graphic>
          <a:graphicData uri="http://schemas.openxmlformats.org/drawingml/2006/table">
            <a:tbl>
              <a:tblPr firstRow="1" bandRow="1">
                <a:tableStyleId>{2D5ABB26-0587-4C30-8999-92F81FD0307C}</a:tableStyleId>
              </a:tblPr>
              <a:tblGrid>
                <a:gridCol w="760562">
                  <a:extLst>
                    <a:ext uri="{9D8B030D-6E8A-4147-A177-3AD203B41FA5}">
                      <a16:colId xmlns:a16="http://schemas.microsoft.com/office/drawing/2014/main" val="1802477318"/>
                    </a:ext>
                  </a:extLst>
                </a:gridCol>
                <a:gridCol w="760562">
                  <a:extLst>
                    <a:ext uri="{9D8B030D-6E8A-4147-A177-3AD203B41FA5}">
                      <a16:colId xmlns:a16="http://schemas.microsoft.com/office/drawing/2014/main" val="1094218407"/>
                    </a:ext>
                  </a:extLst>
                </a:gridCol>
                <a:gridCol w="760562">
                  <a:extLst>
                    <a:ext uri="{9D8B030D-6E8A-4147-A177-3AD203B41FA5}">
                      <a16:colId xmlns:a16="http://schemas.microsoft.com/office/drawing/2014/main" val="3456618443"/>
                    </a:ext>
                  </a:extLst>
                </a:gridCol>
              </a:tblGrid>
              <a:tr h="300405">
                <a:tc gridSpan="3">
                  <a:txBody>
                    <a:bodyPr/>
                    <a:lstStyle/>
                    <a:p>
                      <a:pPr algn="ctr"/>
                      <a:r>
                        <a:rPr lang="en-US" sz="1400" dirty="0" err="1"/>
                        <a:t>Expained_variance_ratio</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5145932"/>
                  </a:ext>
                </a:extLst>
              </a:tr>
              <a:tr h="300405">
                <a:tc>
                  <a:txBody>
                    <a:bodyPr/>
                    <a:lstStyle/>
                    <a:p>
                      <a:r>
                        <a:rPr lang="en-US" sz="1400" dirty="0"/>
                        <a:t>PC1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PC2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PC3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5121455"/>
                  </a:ext>
                </a:extLst>
              </a:tr>
              <a:tr h="387611">
                <a:tc>
                  <a:txBody>
                    <a:bodyPr/>
                    <a:lstStyle/>
                    <a:p>
                      <a:r>
                        <a:rPr lang="en-US" sz="1400" dirty="0"/>
                        <a:t>0.4177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0.3275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0.2329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5469683"/>
                  </a:ext>
                </a:extLst>
              </a:tr>
            </a:tbl>
          </a:graphicData>
        </a:graphic>
      </p:graphicFrame>
      <p:grpSp>
        <p:nvGrpSpPr>
          <p:cNvPr id="90" name="Group 89">
            <a:extLst>
              <a:ext uri="{FF2B5EF4-FFF2-40B4-BE49-F238E27FC236}">
                <a16:creationId xmlns:a16="http://schemas.microsoft.com/office/drawing/2014/main" id="{A76D939A-6983-40A9-9159-B7943EF6301E}"/>
              </a:ext>
            </a:extLst>
          </p:cNvPr>
          <p:cNvGrpSpPr/>
          <p:nvPr/>
        </p:nvGrpSpPr>
        <p:grpSpPr>
          <a:xfrm>
            <a:off x="8020195" y="3505200"/>
            <a:ext cx="3885093" cy="2608230"/>
            <a:chOff x="8020195" y="3505200"/>
            <a:chExt cx="3885093" cy="2608230"/>
          </a:xfrm>
        </p:grpSpPr>
        <p:grpSp>
          <p:nvGrpSpPr>
            <p:cNvPr id="87" name="Group 86">
              <a:extLst>
                <a:ext uri="{FF2B5EF4-FFF2-40B4-BE49-F238E27FC236}">
                  <a16:creationId xmlns:a16="http://schemas.microsoft.com/office/drawing/2014/main" id="{C1493C32-1B24-4A85-A5EC-0DCFFE642B3B}"/>
                </a:ext>
              </a:extLst>
            </p:cNvPr>
            <p:cNvGrpSpPr/>
            <p:nvPr/>
          </p:nvGrpSpPr>
          <p:grpSpPr>
            <a:xfrm>
              <a:off x="8020195" y="4192408"/>
              <a:ext cx="3885093" cy="1921022"/>
              <a:chOff x="8020195" y="4192408"/>
              <a:chExt cx="3885093" cy="1921022"/>
            </a:xfrm>
          </p:grpSpPr>
          <p:pic>
            <p:nvPicPr>
              <p:cNvPr id="80" name="Picture 79">
                <a:extLst>
                  <a:ext uri="{FF2B5EF4-FFF2-40B4-BE49-F238E27FC236}">
                    <a16:creationId xmlns:a16="http://schemas.microsoft.com/office/drawing/2014/main" id="{9BDACC5F-18ED-42C9-8160-D01B87A03ED0}"/>
                  </a:ext>
                </a:extLst>
              </p:cNvPr>
              <p:cNvPicPr>
                <a:picLocks noChangeAspect="1"/>
              </p:cNvPicPr>
              <p:nvPr/>
            </p:nvPicPr>
            <p:blipFill>
              <a:blip r:embed="rId5"/>
              <a:stretch>
                <a:fillRect/>
              </a:stretch>
            </p:blipFill>
            <p:spPr>
              <a:xfrm>
                <a:off x="9784740" y="4192408"/>
                <a:ext cx="2120548" cy="1921022"/>
              </a:xfrm>
              <a:prstGeom prst="rect">
                <a:avLst/>
              </a:prstGeom>
            </p:spPr>
          </p:pic>
          <p:sp>
            <p:nvSpPr>
              <p:cNvPr id="82" name="Oval 81">
                <a:extLst>
                  <a:ext uri="{FF2B5EF4-FFF2-40B4-BE49-F238E27FC236}">
                    <a16:creationId xmlns:a16="http://schemas.microsoft.com/office/drawing/2014/main" id="{E694F618-99B9-4EB9-95D8-B5B1564954D3}"/>
                  </a:ext>
                </a:extLst>
              </p:cNvPr>
              <p:cNvSpPr/>
              <p:nvPr/>
            </p:nvSpPr>
            <p:spPr>
              <a:xfrm>
                <a:off x="8020195" y="4835222"/>
                <a:ext cx="900440" cy="6344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Arrow Connector 84">
                <a:extLst>
                  <a:ext uri="{FF2B5EF4-FFF2-40B4-BE49-F238E27FC236}">
                    <a16:creationId xmlns:a16="http://schemas.microsoft.com/office/drawing/2014/main" id="{A4ABD93D-6495-4F34-BBAA-6A19AB936850}"/>
                  </a:ext>
                </a:extLst>
              </p:cNvPr>
              <p:cNvCxnSpPr>
                <a:cxnSpLocks/>
              </p:cNvCxnSpPr>
              <p:nvPr/>
            </p:nvCxnSpPr>
            <p:spPr>
              <a:xfrm>
                <a:off x="8840806" y="4966041"/>
                <a:ext cx="891897" cy="18641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89" name="Straight Arrow Connector 88">
              <a:extLst>
                <a:ext uri="{FF2B5EF4-FFF2-40B4-BE49-F238E27FC236}">
                  <a16:creationId xmlns:a16="http://schemas.microsoft.com/office/drawing/2014/main" id="{CFEC5A81-C286-42E3-B663-57B482828B6E}"/>
                </a:ext>
              </a:extLst>
            </p:cNvPr>
            <p:cNvCxnSpPr>
              <a:stCxn id="82" idx="0"/>
            </p:cNvCxnSpPr>
            <p:nvPr/>
          </p:nvCxnSpPr>
          <p:spPr>
            <a:xfrm flipV="1">
              <a:off x="8470415" y="3505200"/>
              <a:ext cx="521185" cy="133002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8" name="TextBox 17">
            <a:extLst>
              <a:ext uri="{FF2B5EF4-FFF2-40B4-BE49-F238E27FC236}">
                <a16:creationId xmlns:a16="http://schemas.microsoft.com/office/drawing/2014/main" id="{B263A387-C5B3-40EE-A834-604E72287BF2}"/>
              </a:ext>
            </a:extLst>
          </p:cNvPr>
          <p:cNvSpPr txBox="1"/>
          <p:nvPr/>
        </p:nvSpPr>
        <p:spPr>
          <a:xfrm>
            <a:off x="1998494" y="6406397"/>
            <a:ext cx="840921" cy="307777"/>
          </a:xfrm>
          <a:prstGeom prst="rect">
            <a:avLst/>
          </a:prstGeom>
          <a:noFill/>
        </p:spPr>
        <p:txBody>
          <a:bodyPr wrap="square" rtlCol="0">
            <a:spAutoFit/>
          </a:bodyPr>
          <a:lstStyle/>
          <a:p>
            <a:r>
              <a:rPr lang="en-US" sz="1400" b="1" dirty="0"/>
              <a:t>Fig.1</a:t>
            </a:r>
          </a:p>
        </p:txBody>
      </p:sp>
      <p:sp>
        <p:nvSpPr>
          <p:cNvPr id="19" name="TextBox 18">
            <a:extLst>
              <a:ext uri="{FF2B5EF4-FFF2-40B4-BE49-F238E27FC236}">
                <a16:creationId xmlns:a16="http://schemas.microsoft.com/office/drawing/2014/main" id="{BB5C1AF0-F942-43EC-8E78-ED4EA77E28F2}"/>
              </a:ext>
            </a:extLst>
          </p:cNvPr>
          <p:cNvSpPr txBox="1"/>
          <p:nvPr/>
        </p:nvSpPr>
        <p:spPr>
          <a:xfrm>
            <a:off x="8079714" y="6435348"/>
            <a:ext cx="840921" cy="307777"/>
          </a:xfrm>
          <a:prstGeom prst="rect">
            <a:avLst/>
          </a:prstGeom>
          <a:noFill/>
        </p:spPr>
        <p:txBody>
          <a:bodyPr wrap="square" rtlCol="0">
            <a:spAutoFit/>
          </a:bodyPr>
          <a:lstStyle/>
          <a:p>
            <a:r>
              <a:rPr lang="en-US" sz="1400" b="1" dirty="0"/>
              <a:t>Fig.2</a:t>
            </a:r>
          </a:p>
        </p:txBody>
      </p:sp>
      <p:sp>
        <p:nvSpPr>
          <p:cNvPr id="20" name="TextBox 19">
            <a:extLst>
              <a:ext uri="{FF2B5EF4-FFF2-40B4-BE49-F238E27FC236}">
                <a16:creationId xmlns:a16="http://schemas.microsoft.com/office/drawing/2014/main" id="{5E6B0A5B-4A6B-40D6-BE69-9FB2EE8FCF32}"/>
              </a:ext>
            </a:extLst>
          </p:cNvPr>
          <p:cNvSpPr txBox="1"/>
          <p:nvPr/>
        </p:nvSpPr>
        <p:spPr>
          <a:xfrm>
            <a:off x="10567406" y="6405560"/>
            <a:ext cx="840921" cy="307777"/>
          </a:xfrm>
          <a:prstGeom prst="rect">
            <a:avLst/>
          </a:prstGeom>
          <a:noFill/>
        </p:spPr>
        <p:txBody>
          <a:bodyPr wrap="square" rtlCol="0">
            <a:spAutoFit/>
          </a:bodyPr>
          <a:lstStyle/>
          <a:p>
            <a:r>
              <a:rPr lang="en-US" sz="1400" b="1" dirty="0"/>
              <a:t>Fig.3</a:t>
            </a:r>
          </a:p>
        </p:txBody>
      </p:sp>
    </p:spTree>
    <p:extLst>
      <p:ext uri="{BB962C8B-B14F-4D97-AF65-F5344CB8AC3E}">
        <p14:creationId xmlns:p14="http://schemas.microsoft.com/office/powerpoint/2010/main" val="1004833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706EEBD-0946-447E-84E1-2AA59B5CCDE1}"/>
              </a:ext>
            </a:extLst>
          </p:cNvPr>
          <p:cNvSpPr>
            <a:spLocks noGrp="1"/>
          </p:cNvSpPr>
          <p:nvPr>
            <p:ph type="body" idx="1"/>
          </p:nvPr>
        </p:nvSpPr>
        <p:spPr>
          <a:xfrm>
            <a:off x="580178" y="229428"/>
            <a:ext cx="2204903" cy="440668"/>
          </a:xfrm>
        </p:spPr>
        <p:txBody>
          <a:bodyPr>
            <a:normAutofit/>
          </a:bodyPr>
          <a:lstStyle/>
          <a:p>
            <a:pPr marL="342900" indent="-342900">
              <a:buClr>
                <a:srgbClr val="C00000"/>
              </a:buClr>
              <a:buFont typeface="Wingdings" panose="05000000000000000000" pitchFamily="2" charset="2"/>
              <a:buChar char="q"/>
            </a:pPr>
            <a:r>
              <a:rPr lang="en-US" dirty="0">
                <a:latin typeface="Arial" panose="020B0604020202020204" pitchFamily="34" charset="0"/>
                <a:cs typeface="Arial" panose="020B0604020202020204" pitchFamily="34" charset="0"/>
              </a:rPr>
              <a:t>Results: </a:t>
            </a:r>
            <a:r>
              <a:rPr lang="en-US" sz="2000" dirty="0">
                <a:latin typeface="Arial" panose="020B0604020202020204" pitchFamily="34" charset="0"/>
                <a:cs typeface="Arial" panose="020B0604020202020204" pitchFamily="34" charset="0"/>
              </a:rPr>
              <a:t> </a:t>
            </a:r>
          </a:p>
        </p:txBody>
      </p:sp>
      <p:graphicFrame>
        <p:nvGraphicFramePr>
          <p:cNvPr id="2" name="Table 2">
            <a:extLst>
              <a:ext uri="{FF2B5EF4-FFF2-40B4-BE49-F238E27FC236}">
                <a16:creationId xmlns:a16="http://schemas.microsoft.com/office/drawing/2014/main" id="{2A38AE38-C9C4-49C0-99CD-8E93D6E18D50}"/>
              </a:ext>
            </a:extLst>
          </p:cNvPr>
          <p:cNvGraphicFramePr>
            <a:graphicFrameLocks noGrp="1"/>
          </p:cNvGraphicFramePr>
          <p:nvPr>
            <p:extLst>
              <p:ext uri="{D42A27DB-BD31-4B8C-83A1-F6EECF244321}">
                <p14:modId xmlns:p14="http://schemas.microsoft.com/office/powerpoint/2010/main" val="3105812686"/>
              </p:ext>
            </p:extLst>
          </p:nvPr>
        </p:nvGraphicFramePr>
        <p:xfrm>
          <a:off x="5382187" y="1142062"/>
          <a:ext cx="2281686" cy="997211"/>
        </p:xfrm>
        <a:graphic>
          <a:graphicData uri="http://schemas.openxmlformats.org/drawingml/2006/table">
            <a:tbl>
              <a:tblPr firstRow="1" bandRow="1">
                <a:tableStyleId>{2D5ABB26-0587-4C30-8999-92F81FD0307C}</a:tableStyleId>
              </a:tblPr>
              <a:tblGrid>
                <a:gridCol w="760562">
                  <a:extLst>
                    <a:ext uri="{9D8B030D-6E8A-4147-A177-3AD203B41FA5}">
                      <a16:colId xmlns:a16="http://schemas.microsoft.com/office/drawing/2014/main" val="1802477318"/>
                    </a:ext>
                  </a:extLst>
                </a:gridCol>
                <a:gridCol w="760562">
                  <a:extLst>
                    <a:ext uri="{9D8B030D-6E8A-4147-A177-3AD203B41FA5}">
                      <a16:colId xmlns:a16="http://schemas.microsoft.com/office/drawing/2014/main" val="1094218407"/>
                    </a:ext>
                  </a:extLst>
                </a:gridCol>
                <a:gridCol w="760562">
                  <a:extLst>
                    <a:ext uri="{9D8B030D-6E8A-4147-A177-3AD203B41FA5}">
                      <a16:colId xmlns:a16="http://schemas.microsoft.com/office/drawing/2014/main" val="3456618443"/>
                    </a:ext>
                  </a:extLst>
                </a:gridCol>
              </a:tblGrid>
              <a:tr h="300405">
                <a:tc gridSpan="3">
                  <a:txBody>
                    <a:bodyPr/>
                    <a:lstStyle/>
                    <a:p>
                      <a:pPr algn="ctr"/>
                      <a:r>
                        <a:rPr lang="en-US" sz="1400" dirty="0" err="1"/>
                        <a:t>Expained_variance_ratio</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5145932"/>
                  </a:ext>
                </a:extLst>
              </a:tr>
              <a:tr h="300405">
                <a:tc>
                  <a:txBody>
                    <a:bodyPr/>
                    <a:lstStyle/>
                    <a:p>
                      <a:r>
                        <a:rPr lang="en-US" sz="1400" dirty="0"/>
                        <a:t>PC1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PC2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PC3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5121455"/>
                  </a:ext>
                </a:extLst>
              </a:tr>
              <a:tr h="387611">
                <a:tc>
                  <a:txBody>
                    <a:bodyPr/>
                    <a:lstStyle/>
                    <a:p>
                      <a:r>
                        <a:rPr lang="en-US" sz="1400" dirty="0"/>
                        <a:t>0.4242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0.3216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0.2381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5469683"/>
                  </a:ext>
                </a:extLst>
              </a:tr>
            </a:tbl>
          </a:graphicData>
        </a:graphic>
      </p:graphicFrame>
      <p:sp>
        <p:nvSpPr>
          <p:cNvPr id="7" name="TextBox 6">
            <a:extLst>
              <a:ext uri="{FF2B5EF4-FFF2-40B4-BE49-F238E27FC236}">
                <a16:creationId xmlns:a16="http://schemas.microsoft.com/office/drawing/2014/main" id="{51A3DE02-9CF4-4D80-A2D8-FAA6C4F79BB8}"/>
              </a:ext>
            </a:extLst>
          </p:cNvPr>
          <p:cNvSpPr txBox="1"/>
          <p:nvPr/>
        </p:nvSpPr>
        <p:spPr>
          <a:xfrm>
            <a:off x="2260405" y="541080"/>
            <a:ext cx="6183939"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“After” Date range: 2/04/2021 – 10/28/2021</a:t>
            </a:r>
            <a:endParaRPr lang="en-US" sz="2000" dirty="0"/>
          </a:p>
        </p:txBody>
      </p:sp>
      <p:grpSp>
        <p:nvGrpSpPr>
          <p:cNvPr id="3" name="Group 2">
            <a:extLst>
              <a:ext uri="{FF2B5EF4-FFF2-40B4-BE49-F238E27FC236}">
                <a16:creationId xmlns:a16="http://schemas.microsoft.com/office/drawing/2014/main" id="{495D9171-D00D-4209-9109-F13ADEC3E373}"/>
              </a:ext>
            </a:extLst>
          </p:cNvPr>
          <p:cNvGrpSpPr/>
          <p:nvPr/>
        </p:nvGrpSpPr>
        <p:grpSpPr>
          <a:xfrm>
            <a:off x="172285" y="832209"/>
            <a:ext cx="5023169" cy="2288028"/>
            <a:chOff x="172285" y="1078780"/>
            <a:chExt cx="5023169" cy="2288028"/>
          </a:xfrm>
        </p:grpSpPr>
        <p:pic>
          <p:nvPicPr>
            <p:cNvPr id="14" name="Picture 13">
              <a:extLst>
                <a:ext uri="{FF2B5EF4-FFF2-40B4-BE49-F238E27FC236}">
                  <a16:creationId xmlns:a16="http://schemas.microsoft.com/office/drawing/2014/main" id="{92475E2E-DBFA-487A-B2E1-11427D6093E7}"/>
                </a:ext>
              </a:extLst>
            </p:cNvPr>
            <p:cNvPicPr>
              <a:picLocks noChangeAspect="1"/>
            </p:cNvPicPr>
            <p:nvPr/>
          </p:nvPicPr>
          <p:blipFill rotWithShape="1">
            <a:blip r:embed="rId2"/>
            <a:srcRect r="1856"/>
            <a:stretch/>
          </p:blipFill>
          <p:spPr>
            <a:xfrm>
              <a:off x="172285" y="1078780"/>
              <a:ext cx="5023169" cy="2288028"/>
            </a:xfrm>
            <a:prstGeom prst="rect">
              <a:avLst/>
            </a:prstGeom>
          </p:spPr>
        </p:pic>
        <p:sp>
          <p:nvSpPr>
            <p:cNvPr id="11" name="TextBox 10">
              <a:extLst>
                <a:ext uri="{FF2B5EF4-FFF2-40B4-BE49-F238E27FC236}">
                  <a16:creationId xmlns:a16="http://schemas.microsoft.com/office/drawing/2014/main" id="{8B1C5635-9FEB-4697-981D-66C5696A2EB1}"/>
                </a:ext>
              </a:extLst>
            </p:cNvPr>
            <p:cNvSpPr txBox="1"/>
            <p:nvPr/>
          </p:nvSpPr>
          <p:spPr>
            <a:xfrm>
              <a:off x="1919068" y="1755521"/>
              <a:ext cx="682674" cy="338554"/>
            </a:xfrm>
            <a:prstGeom prst="rect">
              <a:avLst/>
            </a:prstGeom>
            <a:noFill/>
          </p:spPr>
          <p:txBody>
            <a:bodyPr wrap="square" rtlCol="0">
              <a:spAutoFit/>
            </a:bodyPr>
            <a:lstStyle/>
            <a:p>
              <a:r>
                <a:rPr lang="en-US" sz="1600" dirty="0"/>
                <a:t>k = 4</a:t>
              </a:r>
            </a:p>
          </p:txBody>
        </p:sp>
        <p:cxnSp>
          <p:nvCxnSpPr>
            <p:cNvPr id="12" name="Straight Arrow Connector 11">
              <a:extLst>
                <a:ext uri="{FF2B5EF4-FFF2-40B4-BE49-F238E27FC236}">
                  <a16:creationId xmlns:a16="http://schemas.microsoft.com/office/drawing/2014/main" id="{5428F4FE-EDD2-41C0-9B50-A4E4BF379922}"/>
                </a:ext>
              </a:extLst>
            </p:cNvPr>
            <p:cNvCxnSpPr>
              <a:cxnSpLocks/>
            </p:cNvCxnSpPr>
            <p:nvPr/>
          </p:nvCxnSpPr>
          <p:spPr>
            <a:xfrm>
              <a:off x="2260405" y="2016159"/>
              <a:ext cx="0" cy="33787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pic>
        <p:nvPicPr>
          <p:cNvPr id="38" name="Picture 37">
            <a:extLst>
              <a:ext uri="{FF2B5EF4-FFF2-40B4-BE49-F238E27FC236}">
                <a16:creationId xmlns:a16="http://schemas.microsoft.com/office/drawing/2014/main" id="{35894C13-E4D6-4E79-A725-FD213DE40903}"/>
              </a:ext>
            </a:extLst>
          </p:cNvPr>
          <p:cNvPicPr>
            <a:picLocks noChangeAspect="1"/>
          </p:cNvPicPr>
          <p:nvPr/>
        </p:nvPicPr>
        <p:blipFill>
          <a:blip r:embed="rId3"/>
          <a:stretch>
            <a:fillRect/>
          </a:stretch>
        </p:blipFill>
        <p:spPr>
          <a:xfrm>
            <a:off x="465432" y="3411366"/>
            <a:ext cx="4886942" cy="2944643"/>
          </a:xfrm>
          <a:prstGeom prst="rect">
            <a:avLst/>
          </a:prstGeom>
          <a:ln>
            <a:solidFill>
              <a:schemeClr val="bg1">
                <a:lumMod val="75000"/>
              </a:schemeClr>
            </a:solidFill>
          </a:ln>
        </p:spPr>
      </p:pic>
      <p:pic>
        <p:nvPicPr>
          <p:cNvPr id="51" name="Picture 50">
            <a:extLst>
              <a:ext uri="{FF2B5EF4-FFF2-40B4-BE49-F238E27FC236}">
                <a16:creationId xmlns:a16="http://schemas.microsoft.com/office/drawing/2014/main" id="{520CF404-870B-45E1-9445-BDB16760332C}"/>
              </a:ext>
            </a:extLst>
          </p:cNvPr>
          <p:cNvPicPr>
            <a:picLocks noChangeAspect="1"/>
          </p:cNvPicPr>
          <p:nvPr/>
        </p:nvPicPr>
        <p:blipFill>
          <a:blip r:embed="rId4"/>
          <a:stretch>
            <a:fillRect/>
          </a:stretch>
        </p:blipFill>
        <p:spPr>
          <a:xfrm>
            <a:off x="6921327" y="3120237"/>
            <a:ext cx="4302098" cy="3265393"/>
          </a:xfrm>
          <a:prstGeom prst="rect">
            <a:avLst/>
          </a:prstGeom>
          <a:ln>
            <a:solidFill>
              <a:schemeClr val="bg1">
                <a:lumMod val="75000"/>
              </a:schemeClr>
            </a:solidFill>
          </a:ln>
        </p:spPr>
      </p:pic>
      <p:graphicFrame>
        <p:nvGraphicFramePr>
          <p:cNvPr id="81" name="Table 5">
            <a:extLst>
              <a:ext uri="{FF2B5EF4-FFF2-40B4-BE49-F238E27FC236}">
                <a16:creationId xmlns:a16="http://schemas.microsoft.com/office/drawing/2014/main" id="{D9CDA72B-3C42-4950-9370-03E8DE3E9264}"/>
              </a:ext>
            </a:extLst>
          </p:cNvPr>
          <p:cNvGraphicFramePr>
            <a:graphicFrameLocks noGrp="1"/>
          </p:cNvGraphicFramePr>
          <p:nvPr>
            <p:extLst>
              <p:ext uri="{D42A27DB-BD31-4B8C-83A1-F6EECF244321}">
                <p14:modId xmlns:p14="http://schemas.microsoft.com/office/powerpoint/2010/main" val="3366651219"/>
              </p:ext>
            </p:extLst>
          </p:nvPr>
        </p:nvGraphicFramePr>
        <p:xfrm>
          <a:off x="7947064" y="1142062"/>
          <a:ext cx="3614554" cy="1707686"/>
        </p:xfrm>
        <a:graphic>
          <a:graphicData uri="http://schemas.openxmlformats.org/drawingml/2006/table">
            <a:tbl>
              <a:tblPr firstRow="1" bandRow="1">
                <a:tableStyleId>{2D5ABB26-0587-4C30-8999-92F81FD0307C}</a:tableStyleId>
              </a:tblPr>
              <a:tblGrid>
                <a:gridCol w="649949">
                  <a:extLst>
                    <a:ext uri="{9D8B030D-6E8A-4147-A177-3AD203B41FA5}">
                      <a16:colId xmlns:a16="http://schemas.microsoft.com/office/drawing/2014/main" val="3386799401"/>
                    </a:ext>
                  </a:extLst>
                </a:gridCol>
                <a:gridCol w="1221814">
                  <a:extLst>
                    <a:ext uri="{9D8B030D-6E8A-4147-A177-3AD203B41FA5}">
                      <a16:colId xmlns:a16="http://schemas.microsoft.com/office/drawing/2014/main" val="3058765022"/>
                    </a:ext>
                  </a:extLst>
                </a:gridCol>
                <a:gridCol w="1742791">
                  <a:extLst>
                    <a:ext uri="{9D8B030D-6E8A-4147-A177-3AD203B41FA5}">
                      <a16:colId xmlns:a16="http://schemas.microsoft.com/office/drawing/2014/main" val="1082937194"/>
                    </a:ext>
                  </a:extLst>
                </a:gridCol>
              </a:tblGrid>
              <a:tr h="488486">
                <a:tc>
                  <a:txBody>
                    <a:bodyPr/>
                    <a:lstStyle/>
                    <a:p>
                      <a:r>
                        <a:rPr lang="en-US" sz="1400" dirty="0"/>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Value counts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Stocks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9010902"/>
                  </a:ext>
                </a:extLst>
              </a:tr>
              <a:tr h="287345">
                <a:tc>
                  <a:txBody>
                    <a:bodyPr/>
                    <a:lstStyle/>
                    <a:p>
                      <a:r>
                        <a:rPr lang="en-US" sz="1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1928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all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2718722"/>
                  </a:ext>
                </a:extLst>
              </a:tr>
              <a:tr h="287345">
                <a:tc>
                  <a:txBody>
                    <a:bodyPr/>
                    <a:lstStyle/>
                    <a:p>
                      <a:r>
                        <a:rPr lang="en-US" sz="1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GME, BNTX, BBBY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1392009"/>
                  </a:ext>
                </a:extLst>
              </a:tr>
              <a:tr h="287345">
                <a:tc>
                  <a:txBody>
                    <a:bodyPr/>
                    <a:lstStyle/>
                    <a:p>
                      <a:r>
                        <a:rPr lang="en-US"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GME, BNTX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0644001"/>
                  </a:ext>
                </a:extLst>
              </a:tr>
              <a:tr h="287345">
                <a:tc>
                  <a:txBody>
                    <a:bodyPr/>
                    <a:lstStyle/>
                    <a:p>
                      <a:r>
                        <a:rPr lang="en-US"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AMC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4354742"/>
                  </a:ext>
                </a:extLst>
              </a:tr>
            </a:tbl>
          </a:graphicData>
        </a:graphic>
      </p:graphicFrame>
      <p:sp>
        <p:nvSpPr>
          <p:cNvPr id="13" name="TextBox 12">
            <a:extLst>
              <a:ext uri="{FF2B5EF4-FFF2-40B4-BE49-F238E27FC236}">
                <a16:creationId xmlns:a16="http://schemas.microsoft.com/office/drawing/2014/main" id="{7983CD28-0407-431E-A864-78303DA6F203}"/>
              </a:ext>
            </a:extLst>
          </p:cNvPr>
          <p:cNvSpPr txBox="1"/>
          <p:nvPr/>
        </p:nvSpPr>
        <p:spPr>
          <a:xfrm>
            <a:off x="1998494" y="6406397"/>
            <a:ext cx="840921" cy="307777"/>
          </a:xfrm>
          <a:prstGeom prst="rect">
            <a:avLst/>
          </a:prstGeom>
          <a:noFill/>
        </p:spPr>
        <p:txBody>
          <a:bodyPr wrap="square" rtlCol="0">
            <a:spAutoFit/>
          </a:bodyPr>
          <a:lstStyle/>
          <a:p>
            <a:r>
              <a:rPr lang="en-US" sz="1400" b="1" dirty="0"/>
              <a:t>Fig.1</a:t>
            </a:r>
          </a:p>
        </p:txBody>
      </p:sp>
      <p:sp>
        <p:nvSpPr>
          <p:cNvPr id="15" name="TextBox 14">
            <a:extLst>
              <a:ext uri="{FF2B5EF4-FFF2-40B4-BE49-F238E27FC236}">
                <a16:creationId xmlns:a16="http://schemas.microsoft.com/office/drawing/2014/main" id="{486639E4-D551-4F92-BCB6-0AC5341292D1}"/>
              </a:ext>
            </a:extLst>
          </p:cNvPr>
          <p:cNvSpPr txBox="1"/>
          <p:nvPr/>
        </p:nvSpPr>
        <p:spPr>
          <a:xfrm>
            <a:off x="8079714" y="6435348"/>
            <a:ext cx="840921" cy="307777"/>
          </a:xfrm>
          <a:prstGeom prst="rect">
            <a:avLst/>
          </a:prstGeom>
          <a:noFill/>
        </p:spPr>
        <p:txBody>
          <a:bodyPr wrap="square" rtlCol="0">
            <a:spAutoFit/>
          </a:bodyPr>
          <a:lstStyle/>
          <a:p>
            <a:r>
              <a:rPr lang="en-US" sz="1400" b="1" dirty="0"/>
              <a:t>Fig.2</a:t>
            </a:r>
          </a:p>
        </p:txBody>
      </p:sp>
    </p:spTree>
    <p:extLst>
      <p:ext uri="{BB962C8B-B14F-4D97-AF65-F5344CB8AC3E}">
        <p14:creationId xmlns:p14="http://schemas.microsoft.com/office/powerpoint/2010/main" val="19353179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1289</TotalTime>
  <Words>751</Words>
  <Application>Microsoft Office PowerPoint</Application>
  <PresentationFormat>Widescreen</PresentationFormat>
  <Paragraphs>152</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Wingdings</vt:lpstr>
      <vt:lpstr>Office Theme</vt:lpstr>
      <vt:lpstr>PowerPoint Presentation</vt:lpstr>
      <vt:lpstr>Unsupervised Machine Learning Algorithm</vt:lpstr>
      <vt:lpstr>PowerPoint Presentation</vt:lpstr>
      <vt:lpstr>PowerPoint Presentation</vt:lpstr>
      <vt:lpstr>All stocks trends from Jan 01, 2020, until Oct 28, 2021</vt:lpstr>
      <vt:lpstr>PowerPoint Presentation</vt:lpstr>
      <vt:lpstr>Check the trend in the change in stock price 186 days before and 186 days after the GME “explosion”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Before-After Fitting with K=5 clusters</dc:title>
  <dc:creator>Neena</dc:creator>
  <cp:lastModifiedBy>Neena</cp:lastModifiedBy>
  <cp:revision>39</cp:revision>
  <dcterms:created xsi:type="dcterms:W3CDTF">2021-12-03T06:42:21Z</dcterms:created>
  <dcterms:modified xsi:type="dcterms:W3CDTF">2021-12-08T15:56:35Z</dcterms:modified>
</cp:coreProperties>
</file>