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62" r:id="rId3"/>
    <p:sldId id="265" r:id="rId4"/>
    <p:sldId id="264" r:id="rId5"/>
    <p:sldId id="263" r:id="rId6"/>
    <p:sldId id="257" r:id="rId7"/>
    <p:sldId id="259" r:id="rId8"/>
    <p:sldId id="261" r:id="rId9"/>
    <p:sldId id="266" r:id="rId10"/>
    <p:sldId id="258" r:id="rId11"/>
    <p:sldId id="260"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155158-9339-4D42-AC4C-378296EE44C0}" type="datetimeFigureOut">
              <a:rPr lang="en-US" smtClean="0"/>
              <a:t>11/28/2021</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EBD179F2-F526-4FAA-949F-F4DBFBC47C76}" type="slidenum">
              <a:rPr lang="en-US" smtClean="0"/>
              <a:t>‹#›</a:t>
            </a:fld>
            <a:endParaRPr lang="en-US"/>
          </a:p>
        </p:txBody>
      </p:sp>
    </p:spTree>
    <p:extLst>
      <p:ext uri="{BB962C8B-B14F-4D97-AF65-F5344CB8AC3E}">
        <p14:creationId xmlns:p14="http://schemas.microsoft.com/office/powerpoint/2010/main" val="654998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155158-9339-4D42-AC4C-378296EE44C0}"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179F2-F526-4FAA-949F-F4DBFBC47C76}" type="slidenum">
              <a:rPr lang="en-US" smtClean="0"/>
              <a:t>‹#›</a:t>
            </a:fld>
            <a:endParaRPr lang="en-US"/>
          </a:p>
        </p:txBody>
      </p:sp>
    </p:spTree>
    <p:extLst>
      <p:ext uri="{BB962C8B-B14F-4D97-AF65-F5344CB8AC3E}">
        <p14:creationId xmlns:p14="http://schemas.microsoft.com/office/powerpoint/2010/main" val="1882177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155158-9339-4D42-AC4C-378296EE44C0}"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179F2-F526-4FAA-949F-F4DBFBC47C76}" type="slidenum">
              <a:rPr lang="en-US" smtClean="0"/>
              <a:t>‹#›</a:t>
            </a:fld>
            <a:endParaRPr lang="en-US"/>
          </a:p>
        </p:txBody>
      </p:sp>
    </p:spTree>
    <p:extLst>
      <p:ext uri="{BB962C8B-B14F-4D97-AF65-F5344CB8AC3E}">
        <p14:creationId xmlns:p14="http://schemas.microsoft.com/office/powerpoint/2010/main" val="499783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155158-9339-4D42-AC4C-378296EE44C0}"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179F2-F526-4FAA-949F-F4DBFBC47C76}" type="slidenum">
              <a:rPr lang="en-US" smtClean="0"/>
              <a:t>‹#›</a:t>
            </a:fld>
            <a:endParaRPr lang="en-US"/>
          </a:p>
        </p:txBody>
      </p:sp>
    </p:spTree>
    <p:extLst>
      <p:ext uri="{BB962C8B-B14F-4D97-AF65-F5344CB8AC3E}">
        <p14:creationId xmlns:p14="http://schemas.microsoft.com/office/powerpoint/2010/main" val="407159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155158-9339-4D42-AC4C-378296EE44C0}"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179F2-F526-4FAA-949F-F4DBFBC47C76}" type="slidenum">
              <a:rPr lang="en-US" smtClean="0"/>
              <a:t>‹#›</a:t>
            </a:fld>
            <a:endParaRPr lang="en-US"/>
          </a:p>
        </p:txBody>
      </p:sp>
    </p:spTree>
    <p:extLst>
      <p:ext uri="{BB962C8B-B14F-4D97-AF65-F5344CB8AC3E}">
        <p14:creationId xmlns:p14="http://schemas.microsoft.com/office/powerpoint/2010/main" val="1272223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155158-9339-4D42-AC4C-378296EE44C0}"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179F2-F526-4FAA-949F-F4DBFBC47C76}" type="slidenum">
              <a:rPr lang="en-US" smtClean="0"/>
              <a:t>‹#›</a:t>
            </a:fld>
            <a:endParaRPr lang="en-US"/>
          </a:p>
        </p:txBody>
      </p:sp>
    </p:spTree>
    <p:extLst>
      <p:ext uri="{BB962C8B-B14F-4D97-AF65-F5344CB8AC3E}">
        <p14:creationId xmlns:p14="http://schemas.microsoft.com/office/powerpoint/2010/main" val="1785601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155158-9339-4D42-AC4C-378296EE44C0}" type="datetimeFigureOut">
              <a:rPr lang="en-US" smtClean="0"/>
              <a:t>11/28/2021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179F2-F526-4FAA-949F-F4DBFBC47C76}" type="slidenum">
              <a:rPr lang="en-US" smtClean="0"/>
              <a:t>‹#›</a:t>
            </a:fld>
            <a:endParaRPr lang="en-US"/>
          </a:p>
        </p:txBody>
      </p:sp>
    </p:spTree>
    <p:extLst>
      <p:ext uri="{BB962C8B-B14F-4D97-AF65-F5344CB8AC3E}">
        <p14:creationId xmlns:p14="http://schemas.microsoft.com/office/powerpoint/2010/main" val="18554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155158-9339-4D42-AC4C-378296EE44C0}" type="datetimeFigureOut">
              <a:rPr lang="en-US" smtClean="0"/>
              <a:t>11/28/2021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179F2-F526-4FAA-949F-F4DBFBC47C76}" type="slidenum">
              <a:rPr lang="en-US" smtClean="0"/>
              <a:t>‹#›</a:t>
            </a:fld>
            <a:endParaRPr lang="en-US"/>
          </a:p>
        </p:txBody>
      </p:sp>
    </p:spTree>
    <p:extLst>
      <p:ext uri="{BB962C8B-B14F-4D97-AF65-F5344CB8AC3E}">
        <p14:creationId xmlns:p14="http://schemas.microsoft.com/office/powerpoint/2010/main" val="819432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155158-9339-4D42-AC4C-378296EE44C0}" type="datetimeFigureOut">
              <a:rPr lang="en-US" smtClean="0"/>
              <a:t>11/28/2021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179F2-F526-4FAA-949F-F4DBFBC47C76}" type="slidenum">
              <a:rPr lang="en-US" smtClean="0"/>
              <a:t>‹#›</a:t>
            </a:fld>
            <a:endParaRPr lang="en-US"/>
          </a:p>
        </p:txBody>
      </p:sp>
    </p:spTree>
    <p:extLst>
      <p:ext uri="{BB962C8B-B14F-4D97-AF65-F5344CB8AC3E}">
        <p14:creationId xmlns:p14="http://schemas.microsoft.com/office/powerpoint/2010/main" val="3534371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155158-9339-4D42-AC4C-378296EE44C0}"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179F2-F526-4FAA-949F-F4DBFBC47C76}" type="slidenum">
              <a:rPr lang="en-US" smtClean="0"/>
              <a:t>‹#›</a:t>
            </a:fld>
            <a:endParaRPr lang="en-US"/>
          </a:p>
        </p:txBody>
      </p:sp>
    </p:spTree>
    <p:extLst>
      <p:ext uri="{BB962C8B-B14F-4D97-AF65-F5344CB8AC3E}">
        <p14:creationId xmlns:p14="http://schemas.microsoft.com/office/powerpoint/2010/main" val="2386911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9155158-9339-4D42-AC4C-378296EE44C0}" type="datetimeFigureOut">
              <a:rPr lang="en-US" smtClean="0"/>
              <a:t>11/28/2021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BD179F2-F526-4FAA-949F-F4DBFBC47C76}" type="slidenum">
              <a:rPr lang="en-US" smtClean="0"/>
              <a:t>‹#›</a:t>
            </a:fld>
            <a:endParaRPr lang="en-US"/>
          </a:p>
        </p:txBody>
      </p:sp>
    </p:spTree>
    <p:extLst>
      <p:ext uri="{BB962C8B-B14F-4D97-AF65-F5344CB8AC3E}">
        <p14:creationId xmlns:p14="http://schemas.microsoft.com/office/powerpoint/2010/main" val="2088405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9155158-9339-4D42-AC4C-378296EE44C0}" type="datetimeFigureOut">
              <a:rPr lang="en-US" smtClean="0"/>
              <a:t>11/28/2021</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BD179F2-F526-4FAA-949F-F4DBFBC47C76}"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9093417"/>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AA565-4B05-4E41-BA36-6A4DD3D9A85C}"/>
              </a:ext>
            </a:extLst>
          </p:cNvPr>
          <p:cNvSpPr>
            <a:spLocks noGrp="1"/>
          </p:cNvSpPr>
          <p:nvPr>
            <p:ph type="ctrTitle"/>
          </p:nvPr>
        </p:nvSpPr>
        <p:spPr>
          <a:xfrm>
            <a:off x="1774423" y="1196581"/>
            <a:ext cx="8637073" cy="2920713"/>
          </a:xfrm>
        </p:spPr>
        <p:txBody>
          <a:bodyPr/>
          <a:lstStyle/>
          <a:p>
            <a:r>
              <a:rPr lang="en-US" dirty="0"/>
              <a:t>Stock Market trends and meme stocks</a:t>
            </a:r>
          </a:p>
        </p:txBody>
      </p:sp>
      <p:sp>
        <p:nvSpPr>
          <p:cNvPr id="3" name="Subtitle 2">
            <a:extLst>
              <a:ext uri="{FF2B5EF4-FFF2-40B4-BE49-F238E27FC236}">
                <a16:creationId xmlns:a16="http://schemas.microsoft.com/office/drawing/2014/main" id="{165DC0AF-065B-4E54-968E-655284A17826}"/>
              </a:ext>
            </a:extLst>
          </p:cNvPr>
          <p:cNvSpPr>
            <a:spLocks noGrp="1"/>
          </p:cNvSpPr>
          <p:nvPr>
            <p:ph type="subTitle" idx="1"/>
          </p:nvPr>
        </p:nvSpPr>
        <p:spPr>
          <a:xfrm>
            <a:off x="1774424" y="4370026"/>
            <a:ext cx="8637072" cy="977621"/>
          </a:xfrm>
        </p:spPr>
        <p:txBody>
          <a:bodyPr/>
          <a:lstStyle/>
          <a:p>
            <a:r>
              <a:rPr lang="en-US" sz="1800" dirty="0"/>
              <a:t>Capstone Project</a:t>
            </a:r>
            <a:endParaRPr lang="en-US" dirty="0"/>
          </a:p>
        </p:txBody>
      </p:sp>
    </p:spTree>
    <p:extLst>
      <p:ext uri="{BB962C8B-B14F-4D97-AF65-F5344CB8AC3E}">
        <p14:creationId xmlns:p14="http://schemas.microsoft.com/office/powerpoint/2010/main" val="997970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80D48-C17C-4D15-8F61-999C4720A7BF}"/>
              </a:ext>
            </a:extLst>
          </p:cNvPr>
          <p:cNvSpPr>
            <a:spLocks noGrp="1"/>
          </p:cNvSpPr>
          <p:nvPr>
            <p:ph type="title"/>
          </p:nvPr>
        </p:nvSpPr>
        <p:spPr/>
        <p:txBody>
          <a:bodyPr>
            <a:normAutofit fontScale="90000"/>
          </a:bodyPr>
          <a:lstStyle/>
          <a:p>
            <a:r>
              <a:rPr lang="en-US" sz="7200" dirty="0"/>
              <a:t>analysis</a:t>
            </a:r>
            <a:endParaRPr lang="en-US" dirty="0"/>
          </a:p>
        </p:txBody>
      </p:sp>
      <p:sp>
        <p:nvSpPr>
          <p:cNvPr id="3" name="Content Placeholder 2">
            <a:extLst>
              <a:ext uri="{FF2B5EF4-FFF2-40B4-BE49-F238E27FC236}">
                <a16:creationId xmlns:a16="http://schemas.microsoft.com/office/drawing/2014/main" id="{65F02852-7981-4463-A69F-3751544EF898}"/>
              </a:ext>
            </a:extLst>
          </p:cNvPr>
          <p:cNvSpPr>
            <a:spLocks noGrp="1"/>
          </p:cNvSpPr>
          <p:nvPr>
            <p:ph idx="1"/>
          </p:nvPr>
        </p:nvSpPr>
        <p:spPr/>
        <p:txBody>
          <a:bodyPr/>
          <a:lstStyle/>
          <a:p>
            <a:r>
              <a:rPr lang="en-US" dirty="0"/>
              <a:t>Analysis consisted of comparing price across 12 stocks and one stocks with social media sentiment data (GameStop)</a:t>
            </a:r>
          </a:p>
          <a:p>
            <a:r>
              <a:rPr lang="en-US" dirty="0"/>
              <a:t>Every stock has was scaled since stock prices range from 20 – 500 dollars</a:t>
            </a:r>
          </a:p>
        </p:txBody>
      </p:sp>
    </p:spTree>
    <p:extLst>
      <p:ext uri="{BB962C8B-B14F-4D97-AF65-F5344CB8AC3E}">
        <p14:creationId xmlns:p14="http://schemas.microsoft.com/office/powerpoint/2010/main" val="739041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80D48-C17C-4D15-8F61-999C4720A7BF}"/>
              </a:ext>
            </a:extLst>
          </p:cNvPr>
          <p:cNvSpPr>
            <a:spLocks noGrp="1"/>
          </p:cNvSpPr>
          <p:nvPr>
            <p:ph type="title"/>
          </p:nvPr>
        </p:nvSpPr>
        <p:spPr/>
        <p:txBody>
          <a:bodyPr>
            <a:normAutofit fontScale="90000"/>
          </a:bodyPr>
          <a:lstStyle/>
          <a:p>
            <a:r>
              <a:rPr lang="en-US" sz="7200" dirty="0"/>
              <a:t>Tableau Dashboard</a:t>
            </a:r>
            <a:br>
              <a:rPr lang="en-US" sz="7200" dirty="0"/>
            </a:br>
            <a:r>
              <a:rPr lang="en-US" sz="7200" dirty="0"/>
              <a:t>Creation</a:t>
            </a:r>
            <a:endParaRPr lang="en-US" dirty="0"/>
          </a:p>
        </p:txBody>
      </p:sp>
      <p:sp>
        <p:nvSpPr>
          <p:cNvPr id="3" name="Content Placeholder 2">
            <a:extLst>
              <a:ext uri="{FF2B5EF4-FFF2-40B4-BE49-F238E27FC236}">
                <a16:creationId xmlns:a16="http://schemas.microsoft.com/office/drawing/2014/main" id="{65F02852-7981-4463-A69F-3751544EF898}"/>
              </a:ext>
            </a:extLst>
          </p:cNvPr>
          <p:cNvSpPr>
            <a:spLocks noGrp="1"/>
          </p:cNvSpPr>
          <p:nvPr>
            <p:ph idx="1"/>
          </p:nvPr>
        </p:nvSpPr>
        <p:spPr>
          <a:xfrm>
            <a:off x="1451579" y="2149956"/>
            <a:ext cx="9291215" cy="3450613"/>
          </a:xfrm>
        </p:spPr>
        <p:txBody>
          <a:bodyPr/>
          <a:lstStyle/>
          <a:p>
            <a:r>
              <a:rPr lang="en-US" dirty="0"/>
              <a:t>Tableau dashboard imbedded in PowerPoint</a:t>
            </a:r>
          </a:p>
          <a:p>
            <a:r>
              <a:rPr lang="en-US" dirty="0"/>
              <a:t>Graphs comparing selected stocks with GME</a:t>
            </a:r>
          </a:p>
          <a:p>
            <a:r>
              <a:rPr lang="en-US" dirty="0"/>
              <a:t>Filter between stocks</a:t>
            </a:r>
          </a:p>
        </p:txBody>
      </p:sp>
    </p:spTree>
    <p:extLst>
      <p:ext uri="{BB962C8B-B14F-4D97-AF65-F5344CB8AC3E}">
        <p14:creationId xmlns:p14="http://schemas.microsoft.com/office/powerpoint/2010/main" val="568694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80D48-C17C-4D15-8F61-999C4720A7BF}"/>
              </a:ext>
            </a:extLst>
          </p:cNvPr>
          <p:cNvSpPr>
            <a:spLocks noGrp="1"/>
          </p:cNvSpPr>
          <p:nvPr>
            <p:ph type="title"/>
          </p:nvPr>
        </p:nvSpPr>
        <p:spPr/>
        <p:txBody>
          <a:bodyPr>
            <a:normAutofit fontScale="90000"/>
          </a:bodyPr>
          <a:lstStyle/>
          <a:p>
            <a:r>
              <a:rPr lang="en-US" sz="7200" dirty="0"/>
              <a:t>Tableau Dashboard</a:t>
            </a:r>
            <a:br>
              <a:rPr lang="en-US" sz="7200" dirty="0"/>
            </a:br>
            <a:endParaRPr lang="en-US" dirty="0"/>
          </a:p>
        </p:txBody>
      </p:sp>
      <p:sp>
        <p:nvSpPr>
          <p:cNvPr id="3" name="Content Placeholder 2">
            <a:extLst>
              <a:ext uri="{FF2B5EF4-FFF2-40B4-BE49-F238E27FC236}">
                <a16:creationId xmlns:a16="http://schemas.microsoft.com/office/drawing/2014/main" id="{65F02852-7981-4463-A69F-3751544EF89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1847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8F7FD-BF0A-4F69-9B8C-F9499BA52E6D}"/>
              </a:ext>
            </a:extLst>
          </p:cNvPr>
          <p:cNvSpPr>
            <a:spLocks noGrp="1"/>
          </p:cNvSpPr>
          <p:nvPr>
            <p:ph type="title"/>
          </p:nvPr>
        </p:nvSpPr>
        <p:spPr>
          <a:xfrm>
            <a:off x="1073791" y="720629"/>
            <a:ext cx="3066319" cy="1049235"/>
          </a:xfrm>
        </p:spPr>
        <p:txBody>
          <a:bodyPr>
            <a:normAutofit fontScale="90000"/>
          </a:bodyPr>
          <a:lstStyle/>
          <a:p>
            <a:r>
              <a:rPr lang="en-US" sz="7200" dirty="0"/>
              <a:t>Part 1:</a:t>
            </a:r>
          </a:p>
        </p:txBody>
      </p:sp>
      <p:sp>
        <p:nvSpPr>
          <p:cNvPr id="3" name="Content Placeholder 2">
            <a:extLst>
              <a:ext uri="{FF2B5EF4-FFF2-40B4-BE49-F238E27FC236}">
                <a16:creationId xmlns:a16="http://schemas.microsoft.com/office/drawing/2014/main" id="{D7ABE125-192E-4F37-B97D-AFBCB982D3B5}"/>
              </a:ext>
            </a:extLst>
          </p:cNvPr>
          <p:cNvSpPr>
            <a:spLocks noGrp="1"/>
          </p:cNvSpPr>
          <p:nvPr>
            <p:ph idx="1"/>
          </p:nvPr>
        </p:nvSpPr>
        <p:spPr>
          <a:xfrm>
            <a:off x="1073791" y="2015732"/>
            <a:ext cx="9669003" cy="3823006"/>
          </a:xfrm>
        </p:spPr>
        <p:txBody>
          <a:bodyPr>
            <a:normAutofit/>
          </a:bodyPr>
          <a:lstStyle/>
          <a:p>
            <a:r>
              <a:rPr lang="en-US" sz="2400" dirty="0"/>
              <a:t>Topic</a:t>
            </a:r>
          </a:p>
          <a:p>
            <a:r>
              <a:rPr lang="en-US" sz="2400" dirty="0"/>
              <a:t>Data Generation</a:t>
            </a:r>
          </a:p>
          <a:p>
            <a:r>
              <a:rPr lang="en-US" sz="2400" dirty="0"/>
              <a:t>Preprocessing</a:t>
            </a:r>
          </a:p>
        </p:txBody>
      </p:sp>
    </p:spTree>
    <p:extLst>
      <p:ext uri="{BB962C8B-B14F-4D97-AF65-F5344CB8AC3E}">
        <p14:creationId xmlns:p14="http://schemas.microsoft.com/office/powerpoint/2010/main" val="1103715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8F7FD-BF0A-4F69-9B8C-F9499BA52E6D}"/>
              </a:ext>
            </a:extLst>
          </p:cNvPr>
          <p:cNvSpPr>
            <a:spLocks noGrp="1"/>
          </p:cNvSpPr>
          <p:nvPr>
            <p:ph type="title"/>
          </p:nvPr>
        </p:nvSpPr>
        <p:spPr/>
        <p:txBody>
          <a:bodyPr>
            <a:normAutofit fontScale="90000"/>
          </a:bodyPr>
          <a:lstStyle/>
          <a:p>
            <a:r>
              <a:rPr lang="en-US" sz="7200" dirty="0"/>
              <a:t>Topic</a:t>
            </a:r>
          </a:p>
        </p:txBody>
      </p:sp>
      <p:sp>
        <p:nvSpPr>
          <p:cNvPr id="3" name="Content Placeholder 2">
            <a:extLst>
              <a:ext uri="{FF2B5EF4-FFF2-40B4-BE49-F238E27FC236}">
                <a16:creationId xmlns:a16="http://schemas.microsoft.com/office/drawing/2014/main" id="{D7ABE125-192E-4F37-B97D-AFBCB982D3B5}"/>
              </a:ext>
            </a:extLst>
          </p:cNvPr>
          <p:cNvSpPr>
            <a:spLocks noGrp="1"/>
          </p:cNvSpPr>
          <p:nvPr>
            <p:ph idx="1"/>
          </p:nvPr>
        </p:nvSpPr>
        <p:spPr>
          <a:xfrm>
            <a:off x="1073791" y="2015732"/>
            <a:ext cx="9669003" cy="3823006"/>
          </a:xfrm>
        </p:spPr>
        <p:txBody>
          <a:bodyPr>
            <a:normAutofit fontScale="85000" lnSpcReduction="20000"/>
          </a:bodyPr>
          <a:lstStyle/>
          <a:p>
            <a:r>
              <a:rPr lang="en-US" sz="2400" dirty="0"/>
              <a:t>Stock prices are not solely a result of the quality of a company. Prices are most specifically, based on the perceived quality of a company. If enough people see, spread, and act based off what they see on social media, it can grow to become an equally powerful contributor to stock prices as actual business reports. Certain large media platforms seem to draw these sentiments our where entire communities can form based around a stock or idea. These communities strengthen and reinforce these sentiments causing waves of high volatility and price surges and dips. The questions is, to what degree does social sentiment affect certain stock prices?</a:t>
            </a:r>
          </a:p>
          <a:p>
            <a:r>
              <a:rPr lang="en-US" sz="2400" dirty="0"/>
              <a:t>For our analysis, we are focusing on a spread of stock classifications varying from income, growth, and penny.</a:t>
            </a:r>
          </a:p>
        </p:txBody>
      </p:sp>
    </p:spTree>
    <p:extLst>
      <p:ext uri="{BB962C8B-B14F-4D97-AF65-F5344CB8AC3E}">
        <p14:creationId xmlns:p14="http://schemas.microsoft.com/office/powerpoint/2010/main" val="1431000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8F7FD-BF0A-4F69-9B8C-F9499BA52E6D}"/>
              </a:ext>
            </a:extLst>
          </p:cNvPr>
          <p:cNvSpPr>
            <a:spLocks noGrp="1"/>
          </p:cNvSpPr>
          <p:nvPr>
            <p:ph type="title"/>
          </p:nvPr>
        </p:nvSpPr>
        <p:spPr>
          <a:xfrm>
            <a:off x="1450392" y="947132"/>
            <a:ext cx="9291215" cy="1049235"/>
          </a:xfrm>
        </p:spPr>
        <p:txBody>
          <a:bodyPr>
            <a:normAutofit fontScale="90000"/>
          </a:bodyPr>
          <a:lstStyle/>
          <a:p>
            <a:r>
              <a:rPr lang="en-US" sz="7200" dirty="0"/>
              <a:t>Questions we hope to answer</a:t>
            </a:r>
          </a:p>
        </p:txBody>
      </p:sp>
      <p:sp>
        <p:nvSpPr>
          <p:cNvPr id="3" name="Content Placeholder 2">
            <a:extLst>
              <a:ext uri="{FF2B5EF4-FFF2-40B4-BE49-F238E27FC236}">
                <a16:creationId xmlns:a16="http://schemas.microsoft.com/office/drawing/2014/main" id="{D7ABE125-192E-4F37-B97D-AFBCB982D3B5}"/>
              </a:ext>
            </a:extLst>
          </p:cNvPr>
          <p:cNvSpPr>
            <a:spLocks noGrp="1"/>
          </p:cNvSpPr>
          <p:nvPr>
            <p:ph idx="1"/>
          </p:nvPr>
        </p:nvSpPr>
        <p:spPr>
          <a:xfrm>
            <a:off x="1719743" y="2676088"/>
            <a:ext cx="8955939" cy="3909270"/>
          </a:xfrm>
        </p:spPr>
        <p:txBody>
          <a:bodyPr>
            <a:normAutofit/>
          </a:bodyPr>
          <a:lstStyle/>
          <a:p>
            <a:pPr marL="0" indent="0">
              <a:buNone/>
            </a:pPr>
            <a:r>
              <a:rPr lang="en-US" sz="2400" dirty="0"/>
              <a:t>AMC correlated? Could these price changes be predicted as a new meme stock is growing?</a:t>
            </a:r>
            <a:endParaRPr lang="en-US" sz="2800" dirty="0"/>
          </a:p>
        </p:txBody>
      </p:sp>
    </p:spTree>
    <p:extLst>
      <p:ext uri="{BB962C8B-B14F-4D97-AF65-F5344CB8AC3E}">
        <p14:creationId xmlns:p14="http://schemas.microsoft.com/office/powerpoint/2010/main" val="1029937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8F7FD-BF0A-4F69-9B8C-F9499BA52E6D}"/>
              </a:ext>
            </a:extLst>
          </p:cNvPr>
          <p:cNvSpPr>
            <a:spLocks noGrp="1"/>
          </p:cNvSpPr>
          <p:nvPr>
            <p:ph type="title"/>
          </p:nvPr>
        </p:nvSpPr>
        <p:spPr/>
        <p:txBody>
          <a:bodyPr>
            <a:normAutofit fontScale="90000"/>
          </a:bodyPr>
          <a:lstStyle/>
          <a:p>
            <a:r>
              <a:rPr lang="en-US" sz="7200" dirty="0"/>
              <a:t>Data Source</a:t>
            </a:r>
          </a:p>
        </p:txBody>
      </p:sp>
      <p:sp>
        <p:nvSpPr>
          <p:cNvPr id="3" name="Content Placeholder 2">
            <a:extLst>
              <a:ext uri="{FF2B5EF4-FFF2-40B4-BE49-F238E27FC236}">
                <a16:creationId xmlns:a16="http://schemas.microsoft.com/office/drawing/2014/main" id="{D7ABE125-192E-4F37-B97D-AFBCB982D3B5}"/>
              </a:ext>
            </a:extLst>
          </p:cNvPr>
          <p:cNvSpPr>
            <a:spLocks noGrp="1"/>
          </p:cNvSpPr>
          <p:nvPr>
            <p:ph idx="1"/>
          </p:nvPr>
        </p:nvSpPr>
        <p:spPr>
          <a:xfrm>
            <a:off x="1073791" y="2015732"/>
            <a:ext cx="9669003" cy="3823006"/>
          </a:xfrm>
        </p:spPr>
        <p:txBody>
          <a:bodyPr>
            <a:normAutofit/>
          </a:bodyPr>
          <a:lstStyle/>
          <a:p>
            <a:pPr marL="0" indent="0">
              <a:buNone/>
            </a:pPr>
            <a:endParaRPr lang="en-US" sz="2800" dirty="0"/>
          </a:p>
        </p:txBody>
      </p:sp>
    </p:spTree>
    <p:extLst>
      <p:ext uri="{BB962C8B-B14F-4D97-AF65-F5344CB8AC3E}">
        <p14:creationId xmlns:p14="http://schemas.microsoft.com/office/powerpoint/2010/main" val="3218272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8F7FD-BF0A-4F69-9B8C-F9499BA52E6D}"/>
              </a:ext>
            </a:extLst>
          </p:cNvPr>
          <p:cNvSpPr>
            <a:spLocks noGrp="1"/>
          </p:cNvSpPr>
          <p:nvPr>
            <p:ph type="title"/>
          </p:nvPr>
        </p:nvSpPr>
        <p:spPr/>
        <p:txBody>
          <a:bodyPr>
            <a:normAutofit fontScale="90000"/>
          </a:bodyPr>
          <a:lstStyle/>
          <a:p>
            <a:r>
              <a:rPr lang="en-US" sz="7200" dirty="0"/>
              <a:t>Data Exploration</a:t>
            </a:r>
          </a:p>
        </p:txBody>
      </p:sp>
      <p:sp>
        <p:nvSpPr>
          <p:cNvPr id="3" name="Content Placeholder 2">
            <a:extLst>
              <a:ext uri="{FF2B5EF4-FFF2-40B4-BE49-F238E27FC236}">
                <a16:creationId xmlns:a16="http://schemas.microsoft.com/office/drawing/2014/main" id="{D7ABE125-192E-4F37-B97D-AFBCB982D3B5}"/>
              </a:ext>
            </a:extLst>
          </p:cNvPr>
          <p:cNvSpPr>
            <a:spLocks noGrp="1"/>
          </p:cNvSpPr>
          <p:nvPr>
            <p:ph idx="1"/>
          </p:nvPr>
        </p:nvSpPr>
        <p:spPr>
          <a:xfrm>
            <a:off x="1073791" y="2015732"/>
            <a:ext cx="9669003" cy="3823006"/>
          </a:xfrm>
        </p:spPr>
        <p:txBody>
          <a:bodyPr>
            <a:normAutofit/>
          </a:bodyPr>
          <a:lstStyle/>
          <a:p>
            <a:pPr marL="0" indent="0">
              <a:buNone/>
            </a:pPr>
            <a:r>
              <a:rPr lang="en-US" sz="2800" dirty="0"/>
              <a:t>2 Main Components</a:t>
            </a:r>
          </a:p>
          <a:p>
            <a:r>
              <a:rPr lang="en-US" sz="2800" dirty="0"/>
              <a:t>Large scale historical market data for multiple stocks</a:t>
            </a:r>
          </a:p>
          <a:p>
            <a:pPr lvl="1"/>
            <a:endParaRPr lang="en-US" sz="2600" dirty="0"/>
          </a:p>
          <a:p>
            <a:r>
              <a:rPr lang="en-US" sz="2800" dirty="0"/>
              <a:t>Data of public sentiment of a stock</a:t>
            </a:r>
          </a:p>
        </p:txBody>
      </p:sp>
    </p:spTree>
    <p:extLst>
      <p:ext uri="{BB962C8B-B14F-4D97-AF65-F5344CB8AC3E}">
        <p14:creationId xmlns:p14="http://schemas.microsoft.com/office/powerpoint/2010/main" val="2447046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8F7FD-BF0A-4F69-9B8C-F9499BA52E6D}"/>
              </a:ext>
            </a:extLst>
          </p:cNvPr>
          <p:cNvSpPr>
            <a:spLocks noGrp="1"/>
          </p:cNvSpPr>
          <p:nvPr>
            <p:ph type="title"/>
          </p:nvPr>
        </p:nvSpPr>
        <p:spPr/>
        <p:txBody>
          <a:bodyPr>
            <a:normAutofit fontScale="90000"/>
          </a:bodyPr>
          <a:lstStyle/>
          <a:p>
            <a:r>
              <a:rPr lang="en-US" sz="7200" dirty="0"/>
              <a:t>Data Exploration</a:t>
            </a:r>
          </a:p>
        </p:txBody>
      </p:sp>
      <p:sp>
        <p:nvSpPr>
          <p:cNvPr id="3" name="Content Placeholder 2">
            <a:extLst>
              <a:ext uri="{FF2B5EF4-FFF2-40B4-BE49-F238E27FC236}">
                <a16:creationId xmlns:a16="http://schemas.microsoft.com/office/drawing/2014/main" id="{D7ABE125-192E-4F37-B97D-AFBCB982D3B5}"/>
              </a:ext>
            </a:extLst>
          </p:cNvPr>
          <p:cNvSpPr>
            <a:spLocks noGrp="1"/>
          </p:cNvSpPr>
          <p:nvPr>
            <p:ph idx="1"/>
          </p:nvPr>
        </p:nvSpPr>
        <p:spPr>
          <a:xfrm>
            <a:off x="1073791" y="2015732"/>
            <a:ext cx="9669003" cy="3823006"/>
          </a:xfrm>
        </p:spPr>
        <p:txBody>
          <a:bodyPr>
            <a:normAutofit/>
          </a:bodyPr>
          <a:lstStyle/>
          <a:p>
            <a:pPr marL="0" indent="0">
              <a:buNone/>
            </a:pPr>
            <a:r>
              <a:rPr lang="en-US" sz="2800" dirty="0"/>
              <a:t>2 Main Components</a:t>
            </a:r>
          </a:p>
          <a:p>
            <a:r>
              <a:rPr lang="en-US" sz="2800" dirty="0"/>
              <a:t>Large scale historical market data for multiple stocks</a:t>
            </a:r>
          </a:p>
          <a:p>
            <a:pPr lvl="1"/>
            <a:r>
              <a:rPr lang="en-US" sz="2600" dirty="0" err="1"/>
              <a:t>YahooFinance</a:t>
            </a:r>
            <a:r>
              <a:rPr lang="en-US" sz="2600" dirty="0"/>
              <a:t> API</a:t>
            </a:r>
          </a:p>
          <a:p>
            <a:r>
              <a:rPr lang="en-US" sz="2800" dirty="0"/>
              <a:t>Data of public sentiment of a stock</a:t>
            </a:r>
          </a:p>
          <a:p>
            <a:pPr lvl="1"/>
            <a:r>
              <a:rPr lang="en-US" sz="2800" dirty="0"/>
              <a:t>Reddit GME </a:t>
            </a:r>
            <a:r>
              <a:rPr lang="en-US" sz="2800" dirty="0" err="1"/>
              <a:t>Wallstreetbets</a:t>
            </a:r>
            <a:r>
              <a:rPr lang="en-US" sz="2800" dirty="0"/>
              <a:t> Data and Sentiment Analysis</a:t>
            </a:r>
            <a:endParaRPr lang="en-US" sz="2600" dirty="0"/>
          </a:p>
        </p:txBody>
      </p:sp>
    </p:spTree>
    <p:extLst>
      <p:ext uri="{BB962C8B-B14F-4D97-AF65-F5344CB8AC3E}">
        <p14:creationId xmlns:p14="http://schemas.microsoft.com/office/powerpoint/2010/main" val="2257199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8F7FD-BF0A-4F69-9B8C-F9499BA52E6D}"/>
              </a:ext>
            </a:extLst>
          </p:cNvPr>
          <p:cNvSpPr>
            <a:spLocks noGrp="1"/>
          </p:cNvSpPr>
          <p:nvPr>
            <p:ph type="title"/>
          </p:nvPr>
        </p:nvSpPr>
        <p:spPr/>
        <p:txBody>
          <a:bodyPr>
            <a:normAutofit fontScale="90000"/>
          </a:bodyPr>
          <a:lstStyle/>
          <a:p>
            <a:r>
              <a:rPr lang="en-US" sz="7200" dirty="0"/>
              <a:t>Data Preprocessing</a:t>
            </a:r>
          </a:p>
        </p:txBody>
      </p:sp>
      <p:sp>
        <p:nvSpPr>
          <p:cNvPr id="3" name="Content Placeholder 2">
            <a:extLst>
              <a:ext uri="{FF2B5EF4-FFF2-40B4-BE49-F238E27FC236}">
                <a16:creationId xmlns:a16="http://schemas.microsoft.com/office/drawing/2014/main" id="{D7ABE125-192E-4F37-B97D-AFBCB982D3B5}"/>
              </a:ext>
            </a:extLst>
          </p:cNvPr>
          <p:cNvSpPr>
            <a:spLocks noGrp="1"/>
          </p:cNvSpPr>
          <p:nvPr>
            <p:ph idx="1"/>
          </p:nvPr>
        </p:nvSpPr>
        <p:spPr>
          <a:xfrm>
            <a:off x="1073791" y="2015732"/>
            <a:ext cx="9669003" cy="3823006"/>
          </a:xfrm>
        </p:spPr>
        <p:txBody>
          <a:bodyPr>
            <a:normAutofit/>
          </a:bodyPr>
          <a:lstStyle/>
          <a:p>
            <a:r>
              <a:rPr lang="en-US" sz="2600" dirty="0"/>
              <a:t>All data cleaned dropped unnecessary columns of Yahoo finance data</a:t>
            </a:r>
          </a:p>
          <a:p>
            <a:r>
              <a:rPr lang="en-US" sz="2600" dirty="0"/>
              <a:t>Each stock is a separate csv, so all files </a:t>
            </a:r>
            <a:r>
              <a:rPr lang="en-US" sz="2600"/>
              <a:t>were merged.</a:t>
            </a:r>
          </a:p>
          <a:p>
            <a:endParaRPr lang="en-US" sz="2600"/>
          </a:p>
          <a:p>
            <a:endParaRPr lang="en-US" sz="2600" dirty="0"/>
          </a:p>
        </p:txBody>
      </p:sp>
    </p:spTree>
    <p:extLst>
      <p:ext uri="{BB962C8B-B14F-4D97-AF65-F5344CB8AC3E}">
        <p14:creationId xmlns:p14="http://schemas.microsoft.com/office/powerpoint/2010/main" val="769846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8F7FD-BF0A-4F69-9B8C-F9499BA52E6D}"/>
              </a:ext>
            </a:extLst>
          </p:cNvPr>
          <p:cNvSpPr>
            <a:spLocks noGrp="1"/>
          </p:cNvSpPr>
          <p:nvPr>
            <p:ph type="title"/>
          </p:nvPr>
        </p:nvSpPr>
        <p:spPr>
          <a:xfrm>
            <a:off x="1073791" y="720629"/>
            <a:ext cx="3066319" cy="1049235"/>
          </a:xfrm>
        </p:spPr>
        <p:txBody>
          <a:bodyPr>
            <a:normAutofit fontScale="90000"/>
          </a:bodyPr>
          <a:lstStyle/>
          <a:p>
            <a:r>
              <a:rPr lang="en-US" sz="7200" dirty="0"/>
              <a:t>Part 2:</a:t>
            </a:r>
          </a:p>
        </p:txBody>
      </p:sp>
      <p:sp>
        <p:nvSpPr>
          <p:cNvPr id="3" name="Content Placeholder 2">
            <a:extLst>
              <a:ext uri="{FF2B5EF4-FFF2-40B4-BE49-F238E27FC236}">
                <a16:creationId xmlns:a16="http://schemas.microsoft.com/office/drawing/2014/main" id="{D7ABE125-192E-4F37-B97D-AFBCB982D3B5}"/>
              </a:ext>
            </a:extLst>
          </p:cNvPr>
          <p:cNvSpPr>
            <a:spLocks noGrp="1"/>
          </p:cNvSpPr>
          <p:nvPr>
            <p:ph idx="1"/>
          </p:nvPr>
        </p:nvSpPr>
        <p:spPr>
          <a:xfrm>
            <a:off x="1073791" y="2015732"/>
            <a:ext cx="9669003" cy="3823006"/>
          </a:xfrm>
        </p:spPr>
        <p:txBody>
          <a:bodyPr>
            <a:normAutofit/>
          </a:bodyPr>
          <a:lstStyle/>
          <a:p>
            <a:r>
              <a:rPr lang="en-US" sz="2400" dirty="0"/>
              <a:t>Analysis</a:t>
            </a:r>
          </a:p>
          <a:p>
            <a:r>
              <a:rPr lang="en-US" sz="2400" dirty="0"/>
              <a:t>Dashboard</a:t>
            </a:r>
          </a:p>
        </p:txBody>
      </p:sp>
    </p:spTree>
    <p:extLst>
      <p:ext uri="{BB962C8B-B14F-4D97-AF65-F5344CB8AC3E}">
        <p14:creationId xmlns:p14="http://schemas.microsoft.com/office/powerpoint/2010/main" val="322838364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248</TotalTime>
  <Words>314</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Rockwell</vt:lpstr>
      <vt:lpstr>Gallery</vt:lpstr>
      <vt:lpstr>Stock Market trends and meme stocks</vt:lpstr>
      <vt:lpstr>Part 1:</vt:lpstr>
      <vt:lpstr>Topic</vt:lpstr>
      <vt:lpstr>Questions we hope to answer</vt:lpstr>
      <vt:lpstr>Data Source</vt:lpstr>
      <vt:lpstr>Data Exploration</vt:lpstr>
      <vt:lpstr>Data Exploration</vt:lpstr>
      <vt:lpstr>Data Preprocessing</vt:lpstr>
      <vt:lpstr>Part 2:</vt:lpstr>
      <vt:lpstr>analysis</vt:lpstr>
      <vt:lpstr>Tableau Dashboard Creation</vt:lpstr>
      <vt:lpstr>Tableau Dashboard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trends and meme stocks</dc:title>
  <dc:creator>Luke</dc:creator>
  <cp:lastModifiedBy>Luke</cp:lastModifiedBy>
  <cp:revision>4</cp:revision>
  <dcterms:created xsi:type="dcterms:W3CDTF">2021-11-23T00:40:35Z</dcterms:created>
  <dcterms:modified xsi:type="dcterms:W3CDTF">2021-11-29T04:52:04Z</dcterms:modified>
</cp:coreProperties>
</file>