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9" r:id="rId2"/>
    <p:sldId id="258" r:id="rId3"/>
    <p:sldId id="260" r:id="rId4"/>
    <p:sldId id="268" r:id="rId5"/>
    <p:sldId id="256" r:id="rId6"/>
    <p:sldId id="269" r:id="rId7"/>
    <p:sldId id="267"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7" autoAdjust="0"/>
    <p:restoredTop sz="94660"/>
  </p:normalViewPr>
  <p:slideViewPr>
    <p:cSldViewPr snapToGrid="0">
      <p:cViewPr>
        <p:scale>
          <a:sx n="92" d="100"/>
          <a:sy n="92" d="100"/>
        </p:scale>
        <p:origin x="1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D14E-2CAA-4C43-8F05-71B855B5F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8D093-9A09-4E06-A62E-8CBF0AE9F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D64F68-4606-4648-9C55-23414EDCFBBC}"/>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111E8440-EFDC-4D23-9AC9-DB429D373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2A0B9-BF8D-4C6A-8245-CFE943DE401A}"/>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80652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0E18-971A-40D9-A783-0CF171B117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7689F-4BFB-4265-848F-09F94DEB8D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8A386-8D1C-4459-9BFB-B619233ADED2}"/>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B6889D77-8370-4AD3-99B2-C6618F539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DDC76-7056-4FE2-8843-BD6D5E199500}"/>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54469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9F833-BE2B-4C52-817A-4459F4563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5A713-CF5D-4327-8518-265592B93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692FA-6C36-4B4E-AD54-5AD0E00F5BE2}"/>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23EF528F-F68B-4357-9B25-3C3F00F83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2BAEE-533B-4773-B917-BEB6B6C4AA0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9857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4221-C14A-4D97-B705-B2040FD0B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9CFE4-2F95-4927-88E4-C19F13EF4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B5EE3-B14E-442C-9190-2E9B4E72B925}"/>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86A57442-B015-42CD-AB9F-DA9CDDFE0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EC0B3-3205-4707-B76F-F7F2753D1B8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39765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ABFB-4D42-43F7-B920-B9D93F4E7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3ACC22-54DE-443B-9434-132D0C9D1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299F8-9E6D-4CD4-8972-E607BDC2457E}"/>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2E8579CD-BEED-47E9-87AE-8D2C07854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D0692-6B55-47B9-88BE-532BF58B12AE}"/>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9423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E0A0-2B43-4952-8B49-46231816B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1BF6C-BEDF-4DDA-A861-FBE8AE489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DB53B-42E5-4F81-8C90-281EF07DCD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A72F69-F0DD-4569-901D-1517389E1B36}"/>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6" name="Footer Placeholder 5">
            <a:extLst>
              <a:ext uri="{FF2B5EF4-FFF2-40B4-BE49-F238E27FC236}">
                <a16:creationId xmlns:a16="http://schemas.microsoft.com/office/drawing/2014/main" id="{10C14585-BD1A-4B0F-A05C-0A731E8AB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5821B-38A8-4E0F-A49D-4EFF239420F2}"/>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08077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5DBB-D984-4D63-8F58-FB77B5BBE9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643EA7-46AF-4DE0-AA91-504E35FC9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0346F-8BDB-4CC6-AF2F-857E797A7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AD188-955D-4E48-89CA-F6754D4B2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AF8BB-5666-4F44-B2BE-C602C91A4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C0A2E0-B49F-4AB3-AEE4-E728EBE951A5}"/>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8" name="Footer Placeholder 7">
            <a:extLst>
              <a:ext uri="{FF2B5EF4-FFF2-40B4-BE49-F238E27FC236}">
                <a16:creationId xmlns:a16="http://schemas.microsoft.com/office/drawing/2014/main" id="{33E896B0-33FD-4254-856C-C9C9D5F101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B9F6B9-3D27-42AC-84B5-9684246B496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04282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8C1F-BE65-4ED1-9922-B7D65141E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D1BD5A-22C0-4986-A685-69AAB13E85BC}"/>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4" name="Footer Placeholder 3">
            <a:extLst>
              <a:ext uri="{FF2B5EF4-FFF2-40B4-BE49-F238E27FC236}">
                <a16:creationId xmlns:a16="http://schemas.microsoft.com/office/drawing/2014/main" id="{F4DD839F-7F1F-41A2-8707-0F7633940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D9A05-8FAA-4608-AAF5-A1BC98DB4EAB}"/>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476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474869-818E-44B6-8CD2-D15D24F3616B}"/>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3" name="Footer Placeholder 2">
            <a:extLst>
              <a:ext uri="{FF2B5EF4-FFF2-40B4-BE49-F238E27FC236}">
                <a16:creationId xmlns:a16="http://schemas.microsoft.com/office/drawing/2014/main" id="{D67FE626-5346-4EBF-A480-474001CF36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EFE343-8239-498B-A2C4-F8864FE5C205}"/>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77751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5263-955F-4D14-B4C3-0746E534E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CCDC7-EAD0-49E2-B428-22B250D12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58C1-032F-4819-B05E-5722C9B4C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D8F1B-B283-4A89-B4D9-38A559CFECF7}"/>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6" name="Footer Placeholder 5">
            <a:extLst>
              <a:ext uri="{FF2B5EF4-FFF2-40B4-BE49-F238E27FC236}">
                <a16:creationId xmlns:a16="http://schemas.microsoft.com/office/drawing/2014/main" id="{065C42EC-6AD1-4A61-9809-30A84EDA7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60723-58C2-47EE-8430-BB2132D6BDD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23035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F54C-16D3-4B43-B784-797B4AC1C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0F2020-79DE-4A32-BAA1-AA4F48D79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2E5FC-5CFF-4804-B38C-807130A2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07B5C-145E-41E4-B83E-4EA6703F7627}"/>
              </a:ext>
            </a:extLst>
          </p:cNvPr>
          <p:cNvSpPr>
            <a:spLocks noGrp="1"/>
          </p:cNvSpPr>
          <p:nvPr>
            <p:ph type="dt" sz="half" idx="10"/>
          </p:nvPr>
        </p:nvSpPr>
        <p:spPr/>
        <p:txBody>
          <a:bodyPr/>
          <a:lstStyle/>
          <a:p>
            <a:fld id="{8184139C-67AB-4ACC-AAF5-D3F16FF267D9}" type="datetimeFigureOut">
              <a:rPr lang="en-US" smtClean="0"/>
              <a:t>12/6/2021</a:t>
            </a:fld>
            <a:endParaRPr lang="en-US"/>
          </a:p>
        </p:txBody>
      </p:sp>
      <p:sp>
        <p:nvSpPr>
          <p:cNvPr id="6" name="Footer Placeholder 5">
            <a:extLst>
              <a:ext uri="{FF2B5EF4-FFF2-40B4-BE49-F238E27FC236}">
                <a16:creationId xmlns:a16="http://schemas.microsoft.com/office/drawing/2014/main" id="{E76CB54C-84A8-4FF1-A524-2E0843871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9DADD-A1C1-4965-9655-7F193A5C850D}"/>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68191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01421D-98C2-4121-A3F3-ACFE50092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DE35B-C5D4-4CF1-8FB4-D3EEADD96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3C3AF-0639-4AB4-9842-B8CFF48B5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4139C-67AB-4ACC-AAF5-D3F16FF267D9}" type="datetimeFigureOut">
              <a:rPr lang="en-US" smtClean="0"/>
              <a:t>12/6/2021</a:t>
            </a:fld>
            <a:endParaRPr lang="en-US"/>
          </a:p>
        </p:txBody>
      </p:sp>
      <p:sp>
        <p:nvSpPr>
          <p:cNvPr id="5" name="Footer Placeholder 4">
            <a:extLst>
              <a:ext uri="{FF2B5EF4-FFF2-40B4-BE49-F238E27FC236}">
                <a16:creationId xmlns:a16="http://schemas.microsoft.com/office/drawing/2014/main" id="{9947AF31-9868-4477-A462-12A5BD50B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51EB6-5377-4CEC-B953-D1D34FDD0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C93D9-41E1-4C4B-A583-6BB3321DA6B8}" type="slidenum">
              <a:rPr lang="en-US" smtClean="0"/>
              <a:t>‹#›</a:t>
            </a:fld>
            <a:endParaRPr lang="en-US"/>
          </a:p>
        </p:txBody>
      </p:sp>
    </p:spTree>
    <p:extLst>
      <p:ext uri="{BB962C8B-B14F-4D97-AF65-F5344CB8AC3E}">
        <p14:creationId xmlns:p14="http://schemas.microsoft.com/office/powerpoint/2010/main" val="40898152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1258185" y="1364778"/>
            <a:ext cx="10015870" cy="643124"/>
          </a:xfrm>
        </p:spPr>
        <p:txBody>
          <a:bodyPr>
            <a:normAutofit/>
          </a:bodyPr>
          <a:lstStyle/>
          <a:p>
            <a:pPr marL="457200" indent="-457200">
              <a:buFont typeface="Wingdings" panose="05000000000000000000" pitchFamily="2" charset="2"/>
              <a:buChar char="q"/>
            </a:pPr>
            <a:r>
              <a:rPr lang="en-US" sz="2800" dirty="0">
                <a:latin typeface="Arial" panose="020B0604020202020204" pitchFamily="34" charset="0"/>
                <a:cs typeface="Arial" panose="020B0604020202020204" pitchFamily="34" charset="0"/>
              </a:rPr>
              <a:t>Why did we use the </a:t>
            </a:r>
            <a:r>
              <a:rPr lang="en-US" sz="2800" dirty="0" err="1">
                <a:latin typeface="Arial" panose="020B0604020202020204" pitchFamily="34" charset="0"/>
                <a:cs typeface="Arial" panose="020B0604020202020204" pitchFamily="34" charset="0"/>
              </a:rPr>
              <a:t>uml</a:t>
            </a:r>
            <a:r>
              <a:rPr lang="en-US" sz="2800" dirty="0">
                <a:latin typeface="Arial" panose="020B0604020202020204" pitchFamily="34" charset="0"/>
                <a:cs typeface="Arial" panose="020B0604020202020204" pitchFamily="34" charset="0"/>
              </a:rPr>
              <a:t> for this stock analysis project?</a:t>
            </a:r>
          </a:p>
        </p:txBody>
      </p:sp>
      <p:sp>
        <p:nvSpPr>
          <p:cNvPr id="6" name="Content Placeholder 5">
            <a:extLst>
              <a:ext uri="{FF2B5EF4-FFF2-40B4-BE49-F238E27FC236}">
                <a16:creationId xmlns:a16="http://schemas.microsoft.com/office/drawing/2014/main" id="{AC1C338A-FE7F-4B2A-A44E-2CC16199AAB9}"/>
              </a:ext>
            </a:extLst>
          </p:cNvPr>
          <p:cNvSpPr>
            <a:spLocks noGrp="1"/>
          </p:cNvSpPr>
          <p:nvPr>
            <p:ph sz="half" idx="2"/>
          </p:nvPr>
        </p:nvSpPr>
        <p:spPr>
          <a:xfrm>
            <a:off x="1484174" y="2264439"/>
            <a:ext cx="10127130" cy="3712315"/>
          </a:xfrm>
        </p:spPr>
        <p:txBody>
          <a:bodyPr>
            <a:noAutofit/>
          </a:bodyPr>
          <a:lstStyle/>
          <a:p>
            <a:pPr>
              <a:lnSpc>
                <a:spcPct val="100000"/>
              </a:lnSpc>
            </a:pPr>
            <a:r>
              <a:rPr lang="en-US" sz="2000" dirty="0">
                <a:latin typeface="Arial" panose="020B0604020202020204" pitchFamily="34" charset="0"/>
                <a:cs typeface="Arial" panose="020B0604020202020204" pitchFamily="34" charset="0"/>
              </a:rPr>
              <a:t>The scope of the project changed from the initial objective of correlating social media sentiment to stock prices.</a:t>
            </a:r>
          </a:p>
          <a:p>
            <a:pPr>
              <a:lnSpc>
                <a:spcPct val="100000"/>
              </a:lnSpc>
            </a:pPr>
            <a:r>
              <a:rPr lang="en-US" sz="2000" dirty="0">
                <a:latin typeface="Arial" panose="020B0604020202020204" pitchFamily="34" charset="0"/>
                <a:cs typeface="Arial" panose="020B0604020202020204" pitchFamily="34" charset="0"/>
              </a:rPr>
              <a:t>We wanted to study the effects of social media sentiment to the change in stock price before and after the GME “explosion”.</a:t>
            </a:r>
          </a:p>
          <a:p>
            <a:pPr>
              <a:lnSpc>
                <a:spcPct val="100000"/>
              </a:lnSpc>
            </a:pPr>
            <a:r>
              <a:rPr lang="en-US" sz="2000" dirty="0">
                <a:latin typeface="Arial" panose="020B0604020202020204" pitchFamily="34" charset="0"/>
                <a:cs typeface="Arial" panose="020B0604020202020204" pitchFamily="34" charset="0"/>
              </a:rPr>
              <a:t>Unfortunately, there was insufficient paired outcome of data to train and test on. We then decided to look for patterns in the stock's behavior before and after the explosion, rather than predict a classification.    </a:t>
            </a:r>
          </a:p>
          <a:p>
            <a:pPr>
              <a:lnSpc>
                <a:spcPct val="100000"/>
              </a:lnSpc>
            </a:pPr>
            <a:r>
              <a:rPr lang="en-US" sz="2000" dirty="0">
                <a:latin typeface="Arial" panose="020B0604020202020204" pitchFamily="34" charset="0"/>
                <a:cs typeface="Arial" panose="020B0604020202020204" pitchFamily="34" charset="0"/>
              </a:rPr>
              <a:t>In addition to comparing stock prices, we used PCA combined with K-means clustering to identify patterns in a small set of stocks before and after the explosion in stock price that occurred for game stop. </a:t>
            </a:r>
          </a:p>
          <a:p>
            <a:pPr>
              <a:lnSpc>
                <a:spcPct val="100000"/>
              </a:lnSpc>
            </a:pP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2047750-D8EF-4965-9357-AE0B2C905BD8}"/>
              </a:ext>
            </a:extLst>
          </p:cNvPr>
          <p:cNvSpPr txBox="1"/>
          <p:nvPr/>
        </p:nvSpPr>
        <p:spPr>
          <a:xfrm>
            <a:off x="464149" y="523466"/>
            <a:ext cx="11376135" cy="584775"/>
          </a:xfrm>
          <a:prstGeom prst="rect">
            <a:avLst/>
          </a:prstGeom>
          <a:noFill/>
        </p:spPr>
        <p:txBody>
          <a:bodyPr wrap="square" rtlCol="0">
            <a:spAutoFit/>
          </a:bodyPr>
          <a:lstStyle/>
          <a:p>
            <a:pPr marL="457200" indent="-457200" algn="ctr">
              <a:buClr>
                <a:srgbClr val="C00000"/>
              </a:buClr>
              <a:buFont typeface="Wingdings" panose="05000000000000000000" pitchFamily="2" charset="2"/>
              <a:buChar char="q"/>
            </a:pPr>
            <a:r>
              <a:rPr lang="en-US" sz="3200" b="1" dirty="0"/>
              <a:t>Unsupervised Machine Learning for Stock Analysis</a:t>
            </a:r>
          </a:p>
        </p:txBody>
      </p:sp>
    </p:spTree>
    <p:extLst>
      <p:ext uri="{BB962C8B-B14F-4D97-AF65-F5344CB8AC3E}">
        <p14:creationId xmlns:p14="http://schemas.microsoft.com/office/powerpoint/2010/main" val="318460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40760D-54FD-470D-879F-0469960389E0}"/>
              </a:ext>
            </a:extLst>
          </p:cNvPr>
          <p:cNvPicPr>
            <a:picLocks noChangeAspect="1"/>
          </p:cNvPicPr>
          <p:nvPr/>
        </p:nvPicPr>
        <p:blipFill>
          <a:blip r:embed="rId2"/>
          <a:stretch>
            <a:fillRect/>
          </a:stretch>
        </p:blipFill>
        <p:spPr>
          <a:xfrm>
            <a:off x="6871854" y="3263806"/>
            <a:ext cx="3970698" cy="3364765"/>
          </a:xfrm>
          <a:prstGeom prst="rect">
            <a:avLst/>
          </a:prstGeom>
        </p:spPr>
      </p:pic>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229428"/>
            <a:ext cx="2204903" cy="440668"/>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 </a:t>
            </a:r>
            <a:r>
              <a:rPr lang="en-US" sz="2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51A3DE02-9CF4-4D80-A2D8-FAA6C4F79BB8}"/>
              </a:ext>
            </a:extLst>
          </p:cNvPr>
          <p:cNvSpPr txBox="1"/>
          <p:nvPr/>
        </p:nvSpPr>
        <p:spPr>
          <a:xfrm>
            <a:off x="2260405" y="541080"/>
            <a:ext cx="61839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“Before” Date range: 1/01/2020 – 1/21/2021</a:t>
            </a:r>
            <a:endParaRPr lang="en-US" sz="2000" dirty="0"/>
          </a:p>
        </p:txBody>
      </p:sp>
      <p:graphicFrame>
        <p:nvGraphicFramePr>
          <p:cNvPr id="81" name="Table 5">
            <a:extLst>
              <a:ext uri="{FF2B5EF4-FFF2-40B4-BE49-F238E27FC236}">
                <a16:creationId xmlns:a16="http://schemas.microsoft.com/office/drawing/2014/main" id="{D9CDA72B-3C42-4950-9370-03E8DE3E9264}"/>
              </a:ext>
            </a:extLst>
          </p:cNvPr>
          <p:cNvGraphicFramePr>
            <a:graphicFrameLocks noGrp="1"/>
          </p:cNvGraphicFramePr>
          <p:nvPr>
            <p:extLst>
              <p:ext uri="{D42A27DB-BD31-4B8C-83A1-F6EECF244321}">
                <p14:modId xmlns:p14="http://schemas.microsoft.com/office/powerpoint/2010/main" val="1616646121"/>
              </p:ext>
            </p:extLst>
          </p:nvPr>
        </p:nvGraphicFramePr>
        <p:xfrm>
          <a:off x="7940979" y="842612"/>
          <a:ext cx="3614554" cy="2622086"/>
        </p:xfrm>
        <a:graphic>
          <a:graphicData uri="http://schemas.openxmlformats.org/drawingml/2006/table">
            <a:tbl>
              <a:tblPr firstRow="1" bandRow="1">
                <a:tableStyleId>{2D5ABB26-0587-4C30-8999-92F81FD0307C}</a:tableStyleId>
              </a:tblPr>
              <a:tblGrid>
                <a:gridCol w="649949">
                  <a:extLst>
                    <a:ext uri="{9D8B030D-6E8A-4147-A177-3AD203B41FA5}">
                      <a16:colId xmlns:a16="http://schemas.microsoft.com/office/drawing/2014/main" val="3386799401"/>
                    </a:ext>
                  </a:extLst>
                </a:gridCol>
                <a:gridCol w="1221814">
                  <a:extLst>
                    <a:ext uri="{9D8B030D-6E8A-4147-A177-3AD203B41FA5}">
                      <a16:colId xmlns:a16="http://schemas.microsoft.com/office/drawing/2014/main" val="3058765022"/>
                    </a:ext>
                  </a:extLst>
                </a:gridCol>
                <a:gridCol w="1742791">
                  <a:extLst>
                    <a:ext uri="{9D8B030D-6E8A-4147-A177-3AD203B41FA5}">
                      <a16:colId xmlns:a16="http://schemas.microsoft.com/office/drawing/2014/main" val="1082937194"/>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1789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AXP, EA, DIS, SONY, VOO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AXP, DIS, EA, MSFT, BNTX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AXP, BNTX, VOO, MSFT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r h="28734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AMC, GME, MSFT, MARA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363783"/>
                  </a:ext>
                </a:extLst>
              </a:tr>
            </a:tbl>
          </a:graphicData>
        </a:graphic>
      </p:graphicFrame>
      <p:pic>
        <p:nvPicPr>
          <p:cNvPr id="4" name="Picture 3">
            <a:extLst>
              <a:ext uri="{FF2B5EF4-FFF2-40B4-BE49-F238E27FC236}">
                <a16:creationId xmlns:a16="http://schemas.microsoft.com/office/drawing/2014/main" id="{F211C2ED-CF07-4F2C-93A7-902AF3A45E64}"/>
              </a:ext>
            </a:extLst>
          </p:cNvPr>
          <p:cNvPicPr>
            <a:picLocks noChangeAspect="1"/>
          </p:cNvPicPr>
          <p:nvPr/>
        </p:nvPicPr>
        <p:blipFill rotWithShape="1">
          <a:blip r:embed="rId3"/>
          <a:srcRect t="11206"/>
          <a:stretch/>
        </p:blipFill>
        <p:spPr>
          <a:xfrm>
            <a:off x="214638" y="1414015"/>
            <a:ext cx="5025954" cy="2014985"/>
          </a:xfrm>
          <a:prstGeom prst="rect">
            <a:avLst/>
          </a:prstGeom>
        </p:spPr>
      </p:pic>
      <p:sp>
        <p:nvSpPr>
          <p:cNvPr id="11" name="TextBox 10">
            <a:extLst>
              <a:ext uri="{FF2B5EF4-FFF2-40B4-BE49-F238E27FC236}">
                <a16:creationId xmlns:a16="http://schemas.microsoft.com/office/drawing/2014/main" id="{8B1C5635-9FEB-4697-981D-66C5696A2EB1}"/>
              </a:ext>
            </a:extLst>
          </p:cNvPr>
          <p:cNvSpPr txBox="1"/>
          <p:nvPr/>
        </p:nvSpPr>
        <p:spPr>
          <a:xfrm>
            <a:off x="2443744" y="1991346"/>
            <a:ext cx="682674" cy="338554"/>
          </a:xfrm>
          <a:prstGeom prst="rect">
            <a:avLst/>
          </a:prstGeom>
          <a:noFill/>
        </p:spPr>
        <p:txBody>
          <a:bodyPr wrap="square" rtlCol="0">
            <a:spAutoFit/>
          </a:bodyPr>
          <a:lstStyle/>
          <a:p>
            <a:r>
              <a:rPr lang="en-US" sz="1600" dirty="0"/>
              <a:t>k = 5</a:t>
            </a:r>
          </a:p>
        </p:txBody>
      </p:sp>
      <p:cxnSp>
        <p:nvCxnSpPr>
          <p:cNvPr id="12" name="Straight Arrow Connector 11">
            <a:extLst>
              <a:ext uri="{FF2B5EF4-FFF2-40B4-BE49-F238E27FC236}">
                <a16:creationId xmlns:a16="http://schemas.microsoft.com/office/drawing/2014/main" id="{5428F4FE-EDD2-41C0-9B50-A4E4BF379922}"/>
              </a:ext>
            </a:extLst>
          </p:cNvPr>
          <p:cNvCxnSpPr>
            <a:cxnSpLocks/>
          </p:cNvCxnSpPr>
          <p:nvPr/>
        </p:nvCxnSpPr>
        <p:spPr>
          <a:xfrm>
            <a:off x="2785081" y="2264669"/>
            <a:ext cx="0" cy="3378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1526209296"/>
              </p:ext>
            </p:extLst>
          </p:nvPr>
        </p:nvGraphicFramePr>
        <p:xfrm>
          <a:off x="5049678" y="1230539"/>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0.1815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pic>
        <p:nvPicPr>
          <p:cNvPr id="8" name="Picture 7">
            <a:extLst>
              <a:ext uri="{FF2B5EF4-FFF2-40B4-BE49-F238E27FC236}">
                <a16:creationId xmlns:a16="http://schemas.microsoft.com/office/drawing/2014/main" id="{4AB65481-C29F-4FCF-9445-88CE14A6C456}"/>
              </a:ext>
            </a:extLst>
          </p:cNvPr>
          <p:cNvPicPr>
            <a:picLocks noChangeAspect="1"/>
          </p:cNvPicPr>
          <p:nvPr/>
        </p:nvPicPr>
        <p:blipFill>
          <a:blip r:embed="rId4"/>
          <a:stretch>
            <a:fillRect/>
          </a:stretch>
        </p:blipFill>
        <p:spPr>
          <a:xfrm>
            <a:off x="580178" y="3582453"/>
            <a:ext cx="4560810" cy="3046119"/>
          </a:xfrm>
          <a:prstGeom prst="rect">
            <a:avLst/>
          </a:prstGeom>
          <a:ln>
            <a:solidFill>
              <a:schemeClr val="bg1">
                <a:lumMod val="75000"/>
              </a:schemeClr>
            </a:solidFill>
          </a:ln>
        </p:spPr>
      </p:pic>
    </p:spTree>
    <p:extLst>
      <p:ext uri="{BB962C8B-B14F-4D97-AF65-F5344CB8AC3E}">
        <p14:creationId xmlns:p14="http://schemas.microsoft.com/office/powerpoint/2010/main" val="25070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4FD4-8F1D-4FB0-BC6D-BE713F51CB3D}"/>
              </a:ext>
            </a:extLst>
          </p:cNvPr>
          <p:cNvSpPr>
            <a:spLocks noGrp="1"/>
          </p:cNvSpPr>
          <p:nvPr>
            <p:ph type="title"/>
          </p:nvPr>
        </p:nvSpPr>
        <p:spPr>
          <a:xfrm>
            <a:off x="2721751" y="278217"/>
            <a:ext cx="7262222" cy="698131"/>
          </a:xfrm>
        </p:spPr>
        <p:txBody>
          <a:bodyPr>
            <a:normAutofit/>
          </a:bodyPr>
          <a:lstStyle/>
          <a:p>
            <a:pPr algn="ctr"/>
            <a:r>
              <a:rPr lang="en-US" sz="2800" dirty="0">
                <a:latin typeface="Arial" panose="020B0604020202020204" pitchFamily="34" charset="0"/>
                <a:cs typeface="Arial" panose="020B0604020202020204" pitchFamily="34" charset="0"/>
              </a:rPr>
              <a:t>Unsupervised Machine Learning Algorithm</a:t>
            </a:r>
          </a:p>
        </p:txBody>
      </p:sp>
      <p:sp>
        <p:nvSpPr>
          <p:cNvPr id="3" name="Text Placeholder 2">
            <a:extLst>
              <a:ext uri="{FF2B5EF4-FFF2-40B4-BE49-F238E27FC236}">
                <a16:creationId xmlns:a16="http://schemas.microsoft.com/office/drawing/2014/main" id="{5FA46B01-6C8E-4B50-A724-60BAAD017219}"/>
              </a:ext>
            </a:extLst>
          </p:cNvPr>
          <p:cNvSpPr>
            <a:spLocks noGrp="1"/>
          </p:cNvSpPr>
          <p:nvPr>
            <p:ph type="body" idx="1"/>
          </p:nvPr>
        </p:nvSpPr>
        <p:spPr>
          <a:xfrm>
            <a:off x="804530" y="966681"/>
            <a:ext cx="8665719" cy="565355"/>
          </a:xfrm>
        </p:spPr>
        <p:txBody>
          <a:bodyPr/>
          <a:lstStyle/>
          <a:p>
            <a:r>
              <a:rPr lang="en-US" dirty="0">
                <a:latin typeface="Arial" panose="020B0604020202020204" pitchFamily="34" charset="0"/>
                <a:cs typeface="Arial" panose="020B0604020202020204" pitchFamily="34" charset="0"/>
              </a:rPr>
              <a:t>What is Unsupervised Machine Learning (</a:t>
            </a:r>
            <a:r>
              <a:rPr lang="en-US" dirty="0" err="1">
                <a:latin typeface="Arial" panose="020B0604020202020204" pitchFamily="34" charset="0"/>
                <a:cs typeface="Arial" panose="020B0604020202020204" pitchFamily="34" charset="0"/>
              </a:rPr>
              <a:t>uml</a:t>
            </a:r>
            <a:r>
              <a:rPr lang="en-US" dirty="0">
                <a:latin typeface="Arial" panose="020B0604020202020204" pitchFamily="34" charset="0"/>
                <a:cs typeface="Arial" panose="020B0604020202020204" pitchFamily="34" charset="0"/>
              </a:rPr>
              <a:t>)?</a:t>
            </a:r>
          </a:p>
        </p:txBody>
      </p:sp>
      <p:sp>
        <p:nvSpPr>
          <p:cNvPr id="4" name="Content Placeholder 3">
            <a:extLst>
              <a:ext uri="{FF2B5EF4-FFF2-40B4-BE49-F238E27FC236}">
                <a16:creationId xmlns:a16="http://schemas.microsoft.com/office/drawing/2014/main" id="{90DCF26F-CD01-4438-B0AA-04031939D53B}"/>
              </a:ext>
            </a:extLst>
          </p:cNvPr>
          <p:cNvSpPr>
            <a:spLocks noGrp="1"/>
          </p:cNvSpPr>
          <p:nvPr>
            <p:ph sz="half" idx="2"/>
          </p:nvPr>
        </p:nvSpPr>
        <p:spPr>
          <a:xfrm>
            <a:off x="665164" y="1787217"/>
            <a:ext cx="3747348" cy="4179537"/>
          </a:xfrm>
        </p:spPr>
        <p:txBody>
          <a:bodyPr>
            <a:normAutofit lnSpcReduction="10000"/>
          </a:bodyPr>
          <a:lstStyle/>
          <a:p>
            <a:pPr>
              <a:lnSpc>
                <a:spcPct val="110000"/>
              </a:lnSpc>
            </a:pPr>
            <a:r>
              <a:rPr lang="en-US" sz="2400" dirty="0">
                <a:latin typeface="Arial" panose="020B0604020202020204" pitchFamily="34" charset="0"/>
                <a:cs typeface="Arial" panose="020B0604020202020204" pitchFamily="34" charset="0"/>
              </a:rPr>
              <a:t>An </a:t>
            </a:r>
            <a:r>
              <a:rPr lang="en-US" sz="2400" dirty="0" err="1">
                <a:latin typeface="Arial" panose="020B0604020202020204" pitchFamily="34" charset="0"/>
                <a:cs typeface="Arial" panose="020B0604020202020204" pitchFamily="34" charset="0"/>
              </a:rPr>
              <a:t>um</a:t>
            </a:r>
            <a:r>
              <a:rPr lang="en-US" sz="2200" dirty="0" err="1">
                <a:latin typeface="Arial" panose="020B0604020202020204" pitchFamily="34" charset="0"/>
                <a:cs typeface="Arial" panose="020B0604020202020204" pitchFamily="34" charset="0"/>
              </a:rPr>
              <a:t>l</a:t>
            </a:r>
            <a:r>
              <a:rPr lang="en-US" sz="2200" dirty="0">
                <a:latin typeface="Arial" panose="020B0604020202020204" pitchFamily="34" charset="0"/>
                <a:cs typeface="Arial" panose="020B0604020202020204" pitchFamily="34" charset="0"/>
              </a:rPr>
              <a:t> is an unsupervised machine learning algorithm that is used to analyze and cluster unlabeled datasets. </a:t>
            </a:r>
          </a:p>
          <a:p>
            <a:pPr>
              <a:lnSpc>
                <a:spcPct val="110000"/>
              </a:lnSpc>
            </a:pPr>
            <a:r>
              <a:rPr lang="en-US" sz="2200" dirty="0">
                <a:latin typeface="Arial" panose="020B0604020202020204" pitchFamily="34" charset="0"/>
                <a:cs typeface="Arial" panose="020B0604020202020204" pitchFamily="34" charset="0"/>
              </a:rPr>
              <a:t>It looks for hidden patterns or data grouping without any human intervention.</a:t>
            </a:r>
          </a:p>
          <a:p>
            <a:pPr>
              <a:lnSpc>
                <a:spcPct val="110000"/>
              </a:lnSpc>
            </a:pPr>
            <a:r>
              <a:rPr lang="en-US" sz="2200" dirty="0" err="1">
                <a:latin typeface="Arial" panose="020B0604020202020204" pitchFamily="34" charset="0"/>
                <a:cs typeface="Arial" panose="020B0604020202020204" pitchFamily="34" charset="0"/>
              </a:rPr>
              <a:t>uml</a:t>
            </a:r>
            <a:r>
              <a:rPr lang="en-US" sz="2200" dirty="0">
                <a:latin typeface="Arial" panose="020B0604020202020204" pitchFamily="34" charset="0"/>
                <a:cs typeface="Arial" panose="020B0604020202020204" pitchFamily="34" charset="0"/>
              </a:rPr>
              <a:t> is a good algorithm to use for exploratory data analysis. </a:t>
            </a:r>
          </a:p>
        </p:txBody>
      </p:sp>
      <p:pic>
        <p:nvPicPr>
          <p:cNvPr id="12" name="Content Placeholder 11" descr="Diagram&#10;&#10;Description automatically generated with medium confidence">
            <a:extLst>
              <a:ext uri="{FF2B5EF4-FFF2-40B4-BE49-F238E27FC236}">
                <a16:creationId xmlns:a16="http://schemas.microsoft.com/office/drawing/2014/main" id="{BBC94125-A531-4523-B871-AF6FACE25D9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50736" y="1787217"/>
            <a:ext cx="7195347" cy="3656652"/>
          </a:xfrm>
        </p:spPr>
      </p:pic>
      <p:sp>
        <p:nvSpPr>
          <p:cNvPr id="5" name="TextBox 4">
            <a:extLst>
              <a:ext uri="{FF2B5EF4-FFF2-40B4-BE49-F238E27FC236}">
                <a16:creationId xmlns:a16="http://schemas.microsoft.com/office/drawing/2014/main" id="{52BD95B2-93F7-477C-A1FC-91E3709AFDFE}"/>
              </a:ext>
            </a:extLst>
          </p:cNvPr>
          <p:cNvSpPr txBox="1"/>
          <p:nvPr/>
        </p:nvSpPr>
        <p:spPr>
          <a:xfrm>
            <a:off x="9801225" y="5443869"/>
            <a:ext cx="2197097"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Image credit: Wikipedia</a:t>
            </a:r>
          </a:p>
        </p:txBody>
      </p:sp>
    </p:spTree>
    <p:extLst>
      <p:ext uri="{BB962C8B-B14F-4D97-AF65-F5344CB8AC3E}">
        <p14:creationId xmlns:p14="http://schemas.microsoft.com/office/powerpoint/2010/main" val="325974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366655" y="260146"/>
            <a:ext cx="8705907" cy="643124"/>
          </a:xfrm>
        </p:spPr>
        <p:txBody>
          <a:bodyPr>
            <a:normAutofit/>
          </a:bodyPr>
          <a:lstStyle/>
          <a:p>
            <a:pPr marL="457200" indent="-457200">
              <a:buClr>
                <a:srgbClr val="C00000"/>
              </a:buClr>
              <a:buFont typeface="Wingdings" panose="05000000000000000000" pitchFamily="2" charset="2"/>
              <a:buChar char="q"/>
            </a:pPr>
            <a:r>
              <a:rPr lang="en-US" sz="2800" dirty="0">
                <a:latin typeface="Arial" panose="020B0604020202020204" pitchFamily="34" charset="0"/>
                <a:cs typeface="Arial" panose="020B0604020202020204" pitchFamily="34" charset="0"/>
              </a:rPr>
              <a:t>What is PCA (Principal Component Analysis? </a:t>
            </a:r>
          </a:p>
        </p:txBody>
      </p:sp>
      <p:sp>
        <p:nvSpPr>
          <p:cNvPr id="6" name="TextBox 5">
            <a:extLst>
              <a:ext uri="{FF2B5EF4-FFF2-40B4-BE49-F238E27FC236}">
                <a16:creationId xmlns:a16="http://schemas.microsoft.com/office/drawing/2014/main" id="{1E068B0F-8EA1-4160-BE98-6F462C0A7F20}"/>
              </a:ext>
            </a:extLst>
          </p:cNvPr>
          <p:cNvSpPr txBox="1"/>
          <p:nvPr/>
        </p:nvSpPr>
        <p:spPr>
          <a:xfrm>
            <a:off x="592931" y="1089718"/>
            <a:ext cx="6186487" cy="1831271"/>
          </a:xfrm>
          <a:prstGeom prst="rect">
            <a:avLst/>
          </a:prstGeom>
          <a:noFill/>
        </p:spPr>
        <p:txBody>
          <a:bodyPr wrap="square" rtlCol="0">
            <a:spAutoFit/>
          </a:bodyPr>
          <a:lstStyle/>
          <a:p>
            <a:pPr marL="285750" indent="-285750">
              <a:buFont typeface="Wingdings" panose="05000000000000000000" pitchFamily="2" charset="2"/>
              <a:buChar char="q"/>
            </a:pPr>
            <a:r>
              <a:rPr lang="en-US" dirty="0"/>
              <a:t>PCA is a type of machine learning used to do exploratory data analysis and make predictive models. </a:t>
            </a:r>
          </a:p>
          <a:p>
            <a:pPr marL="285750" indent="-285750">
              <a:spcBef>
                <a:spcPts val="600"/>
              </a:spcBef>
              <a:buFont typeface="Wingdings" panose="05000000000000000000" pitchFamily="2" charset="2"/>
              <a:buChar char="q"/>
            </a:pPr>
            <a:r>
              <a:rPr lang="en-US" dirty="0"/>
              <a:t>It is used for dimensionality reduction of a dataset by projecting each data point onto the first few components to obtain a lower dimensional data while preserving as much of the data’s variation as possible. </a:t>
            </a:r>
          </a:p>
        </p:txBody>
      </p:sp>
      <p:pic>
        <p:nvPicPr>
          <p:cNvPr id="11" name="Picture 10">
            <a:extLst>
              <a:ext uri="{FF2B5EF4-FFF2-40B4-BE49-F238E27FC236}">
                <a16:creationId xmlns:a16="http://schemas.microsoft.com/office/drawing/2014/main" id="{944D1816-4E15-408F-8111-FEB68BE8B9EE}"/>
              </a:ext>
            </a:extLst>
          </p:cNvPr>
          <p:cNvPicPr>
            <a:picLocks noChangeAspect="1"/>
          </p:cNvPicPr>
          <p:nvPr/>
        </p:nvPicPr>
        <p:blipFill>
          <a:blip r:embed="rId2"/>
          <a:stretch>
            <a:fillRect/>
          </a:stretch>
        </p:blipFill>
        <p:spPr>
          <a:xfrm>
            <a:off x="6676543" y="1034898"/>
            <a:ext cx="5245366" cy="2444108"/>
          </a:xfrm>
          <a:prstGeom prst="rect">
            <a:avLst/>
          </a:prstGeom>
        </p:spPr>
      </p:pic>
      <p:sp>
        <p:nvSpPr>
          <p:cNvPr id="12" name="Text Placeholder 4">
            <a:extLst>
              <a:ext uri="{FF2B5EF4-FFF2-40B4-BE49-F238E27FC236}">
                <a16:creationId xmlns:a16="http://schemas.microsoft.com/office/drawing/2014/main" id="{6EFD71C6-C072-4A0D-BC11-E70162989F00}"/>
              </a:ext>
            </a:extLst>
          </p:cNvPr>
          <p:cNvSpPr txBox="1">
            <a:spLocks/>
          </p:cNvSpPr>
          <p:nvPr/>
        </p:nvSpPr>
        <p:spPr>
          <a:xfrm>
            <a:off x="366655" y="3107438"/>
            <a:ext cx="8705907" cy="6431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buClr>
                <a:srgbClr val="C00000"/>
              </a:buClr>
              <a:buFont typeface="Wingdings" panose="05000000000000000000" pitchFamily="2" charset="2"/>
              <a:buChar char="q"/>
            </a:pPr>
            <a:r>
              <a:rPr lang="en-US" sz="2800" dirty="0">
                <a:latin typeface="Arial" panose="020B0604020202020204" pitchFamily="34" charset="0"/>
                <a:cs typeface="Arial" panose="020B0604020202020204" pitchFamily="34" charset="0"/>
              </a:rPr>
              <a:t>What is K-Means Algorithm</a:t>
            </a:r>
          </a:p>
        </p:txBody>
      </p:sp>
      <p:sp>
        <p:nvSpPr>
          <p:cNvPr id="13" name="TextBox 12">
            <a:extLst>
              <a:ext uri="{FF2B5EF4-FFF2-40B4-BE49-F238E27FC236}">
                <a16:creationId xmlns:a16="http://schemas.microsoft.com/office/drawing/2014/main" id="{0EFFD967-D1AC-4A93-9D17-1A1E586DAB62}"/>
              </a:ext>
            </a:extLst>
          </p:cNvPr>
          <p:cNvSpPr txBox="1"/>
          <p:nvPr/>
        </p:nvSpPr>
        <p:spPr>
          <a:xfrm>
            <a:off x="592930" y="3937011"/>
            <a:ext cx="6186487" cy="1908215"/>
          </a:xfrm>
          <a:prstGeom prst="rect">
            <a:avLst/>
          </a:prstGeom>
          <a:noFill/>
        </p:spPr>
        <p:txBody>
          <a:bodyPr wrap="square" rtlCol="0">
            <a:spAutoFit/>
          </a:bodyPr>
          <a:lstStyle/>
          <a:p>
            <a:pPr marL="285750" indent="-285750">
              <a:buFont typeface="Wingdings" panose="05000000000000000000" pitchFamily="2" charset="2"/>
              <a:buChar char="q"/>
            </a:pPr>
            <a:r>
              <a:rPr lang="en-US" dirty="0"/>
              <a:t>K-means is a simple </a:t>
            </a:r>
            <a:r>
              <a:rPr lang="en-US" dirty="0" err="1"/>
              <a:t>uml</a:t>
            </a:r>
            <a:r>
              <a:rPr lang="en-US" dirty="0"/>
              <a:t> that identifies and groups similar datapoints by looking at the underlying patterns. </a:t>
            </a:r>
          </a:p>
          <a:p>
            <a:pPr marL="285750" indent="-285750">
              <a:spcBef>
                <a:spcPts val="600"/>
              </a:spcBef>
              <a:buFont typeface="Wingdings" panose="05000000000000000000" pitchFamily="2" charset="2"/>
              <a:buChar char="q"/>
            </a:pPr>
            <a:r>
              <a:rPr lang="en-US" dirty="0"/>
              <a:t>K-means looks for a fixed number (k) of clusters in a dataset. </a:t>
            </a:r>
          </a:p>
          <a:p>
            <a:pPr marL="285750" indent="-285750">
              <a:spcBef>
                <a:spcPts val="600"/>
              </a:spcBef>
              <a:buFont typeface="Wingdings" panose="05000000000000000000" pitchFamily="2" charset="2"/>
              <a:buChar char="q"/>
            </a:pPr>
            <a:r>
              <a:rPr lang="en-US" dirty="0"/>
              <a:t>The algorithm identifies k-number of centroids and allocates each data point to the nearest cluster.</a:t>
            </a:r>
          </a:p>
        </p:txBody>
      </p:sp>
      <p:pic>
        <p:nvPicPr>
          <p:cNvPr id="15" name="Picture 14">
            <a:extLst>
              <a:ext uri="{FF2B5EF4-FFF2-40B4-BE49-F238E27FC236}">
                <a16:creationId xmlns:a16="http://schemas.microsoft.com/office/drawing/2014/main" id="{D2F5937D-94AB-4C46-B7AC-0A3E425E628B}"/>
              </a:ext>
            </a:extLst>
          </p:cNvPr>
          <p:cNvPicPr>
            <a:picLocks noChangeAspect="1"/>
          </p:cNvPicPr>
          <p:nvPr/>
        </p:nvPicPr>
        <p:blipFill>
          <a:blip r:embed="rId3"/>
          <a:stretch>
            <a:fillRect/>
          </a:stretch>
        </p:blipFill>
        <p:spPr>
          <a:xfrm>
            <a:off x="6779417" y="3545172"/>
            <a:ext cx="4915141" cy="2272425"/>
          </a:xfrm>
          <a:prstGeom prst="rect">
            <a:avLst/>
          </a:prstGeom>
        </p:spPr>
      </p:pic>
      <p:sp>
        <p:nvSpPr>
          <p:cNvPr id="16" name="TextBox 15">
            <a:extLst>
              <a:ext uri="{FF2B5EF4-FFF2-40B4-BE49-F238E27FC236}">
                <a16:creationId xmlns:a16="http://schemas.microsoft.com/office/drawing/2014/main" id="{32CDE400-5F3A-42A5-9F82-FCF9F3A16F3A}"/>
              </a:ext>
            </a:extLst>
          </p:cNvPr>
          <p:cNvSpPr txBox="1"/>
          <p:nvPr/>
        </p:nvSpPr>
        <p:spPr>
          <a:xfrm>
            <a:off x="7200899" y="5954730"/>
            <a:ext cx="4419601" cy="523220"/>
          </a:xfrm>
          <a:prstGeom prst="rect">
            <a:avLst/>
          </a:prstGeom>
          <a:noFill/>
        </p:spPr>
        <p:txBody>
          <a:bodyPr wrap="square" rtlCol="0">
            <a:spAutoFit/>
          </a:bodyPr>
          <a:lstStyle/>
          <a:p>
            <a:r>
              <a:rPr lang="en-US" sz="1400" dirty="0"/>
              <a:t>Inertia: Sum of squared distance of samples to their closest cluster center.</a:t>
            </a:r>
          </a:p>
        </p:txBody>
      </p:sp>
    </p:spTree>
    <p:extLst>
      <p:ext uri="{BB962C8B-B14F-4D97-AF65-F5344CB8AC3E}">
        <p14:creationId xmlns:p14="http://schemas.microsoft.com/office/powerpoint/2010/main" val="133216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6">
            <a:extLst>
              <a:ext uri="{FF2B5EF4-FFF2-40B4-BE49-F238E27FC236}">
                <a16:creationId xmlns:a16="http://schemas.microsoft.com/office/drawing/2014/main" id="{CB9F6CE6-B5A2-453F-A6B8-368C4BFEDF18}"/>
              </a:ext>
            </a:extLst>
          </p:cNvPr>
          <p:cNvSpPr>
            <a:spLocks noGrp="1"/>
          </p:cNvSpPr>
          <p:nvPr>
            <p:ph type="subTitle" idx="1"/>
          </p:nvPr>
        </p:nvSpPr>
        <p:spPr>
          <a:xfrm>
            <a:off x="484783" y="370523"/>
            <a:ext cx="2202575" cy="536897"/>
          </a:xfrm>
        </p:spPr>
        <p:txBody>
          <a:bodyPr>
            <a:normAutofit/>
          </a:bodyPr>
          <a:lstStyle/>
          <a:p>
            <a:pPr marL="342900" indent="-342900" algn="l">
              <a:buClr>
                <a:srgbClr val="C00000"/>
              </a:buClr>
              <a:buFont typeface="Wingdings" panose="05000000000000000000" pitchFamily="2" charset="2"/>
              <a:buChar char="q"/>
            </a:pPr>
            <a:r>
              <a:rPr lang="en-US" sz="2800" dirty="0"/>
              <a:t>Method</a:t>
            </a:r>
          </a:p>
        </p:txBody>
      </p:sp>
      <p:sp>
        <p:nvSpPr>
          <p:cNvPr id="10" name="Title 12">
            <a:extLst>
              <a:ext uri="{FF2B5EF4-FFF2-40B4-BE49-F238E27FC236}">
                <a16:creationId xmlns:a16="http://schemas.microsoft.com/office/drawing/2014/main" id="{75255F72-5E18-4602-972C-524D273B88C2}"/>
              </a:ext>
            </a:extLst>
          </p:cNvPr>
          <p:cNvSpPr txBox="1">
            <a:spLocks/>
          </p:cNvSpPr>
          <p:nvPr/>
        </p:nvSpPr>
        <p:spPr>
          <a:xfrm>
            <a:off x="651479" y="3792751"/>
            <a:ext cx="7822425" cy="405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000" b="1" dirty="0"/>
              <a:t>K-Means Algorithm clusters:</a:t>
            </a:r>
            <a:r>
              <a:rPr lang="en-US" sz="2000" dirty="0"/>
              <a:t>  k = 2, k = 4, k = 5, k = 6</a:t>
            </a:r>
          </a:p>
        </p:txBody>
      </p:sp>
      <p:sp>
        <p:nvSpPr>
          <p:cNvPr id="2" name="TextBox 1">
            <a:extLst>
              <a:ext uri="{FF2B5EF4-FFF2-40B4-BE49-F238E27FC236}">
                <a16:creationId xmlns:a16="http://schemas.microsoft.com/office/drawing/2014/main" id="{ED5B5CBE-F965-4A77-BB9F-ADAB8D79284A}"/>
              </a:ext>
            </a:extLst>
          </p:cNvPr>
          <p:cNvSpPr txBox="1"/>
          <p:nvPr/>
        </p:nvSpPr>
        <p:spPr>
          <a:xfrm>
            <a:off x="651479" y="925114"/>
            <a:ext cx="10782010" cy="861774"/>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Raw data from Yahoo Finance – Columns:</a:t>
            </a:r>
            <a:r>
              <a:rPr lang="en-US" sz="2000" dirty="0"/>
              <a:t> </a:t>
            </a:r>
            <a:r>
              <a:rPr lang="en-US" sz="2000" i="1" dirty="0"/>
              <a:t>Date, Open, Close, Adj Close, High, Low</a:t>
            </a:r>
          </a:p>
          <a:p>
            <a:pPr marL="342900" indent="-342900">
              <a:spcBef>
                <a:spcPts val="1200"/>
              </a:spcBef>
              <a:buFont typeface="Wingdings" panose="05000000000000000000" pitchFamily="2" charset="2"/>
              <a:buChar char="q"/>
            </a:pPr>
            <a:r>
              <a:rPr lang="en-US" sz="2000" b="1" dirty="0"/>
              <a:t>Adjusted Columns </a:t>
            </a:r>
            <a:r>
              <a:rPr lang="en-US" sz="2000" dirty="0"/>
              <a:t>– </a:t>
            </a:r>
            <a:r>
              <a:rPr lang="en-US" sz="2000" i="1" dirty="0"/>
              <a:t>Date, Open, Adj Close, High, Low, Net Close, Net High, Net Low</a:t>
            </a:r>
          </a:p>
        </p:txBody>
      </p:sp>
      <p:sp>
        <p:nvSpPr>
          <p:cNvPr id="3" name="TextBox 2">
            <a:extLst>
              <a:ext uri="{FF2B5EF4-FFF2-40B4-BE49-F238E27FC236}">
                <a16:creationId xmlns:a16="http://schemas.microsoft.com/office/drawing/2014/main" id="{C3BAA05C-2D00-4D92-A4C5-D7D2694E2E52}"/>
              </a:ext>
            </a:extLst>
          </p:cNvPr>
          <p:cNvSpPr txBox="1"/>
          <p:nvPr/>
        </p:nvSpPr>
        <p:spPr>
          <a:xfrm>
            <a:off x="8197027" y="2021318"/>
            <a:ext cx="2903743" cy="984885"/>
          </a:xfrm>
          <a:prstGeom prst="rect">
            <a:avLst/>
          </a:prstGeom>
          <a:noFill/>
          <a:ln w="19050">
            <a:solidFill>
              <a:schemeClr val="tx1"/>
            </a:solidFill>
          </a:ln>
        </p:spPr>
        <p:txBody>
          <a:bodyPr wrap="square" rtlCol="0">
            <a:spAutoFit/>
          </a:bodyPr>
          <a:lstStyle/>
          <a:p>
            <a:pPr marL="285750" indent="-285750">
              <a:spcBef>
                <a:spcPts val="600"/>
              </a:spcBef>
              <a:buFont typeface="Arial" panose="020B0604020202020204" pitchFamily="34" charset="0"/>
              <a:buChar char="•"/>
            </a:pPr>
            <a:r>
              <a:rPr lang="en-US" sz="1600" dirty="0" err="1"/>
              <a:t>Net_Close</a:t>
            </a:r>
            <a:r>
              <a:rPr lang="en-US" sz="1600" dirty="0"/>
              <a:t> = Close - Open</a:t>
            </a:r>
          </a:p>
          <a:p>
            <a:pPr marL="285750" indent="-285750">
              <a:spcBef>
                <a:spcPts val="600"/>
              </a:spcBef>
              <a:buFont typeface="Arial" panose="020B0604020202020204" pitchFamily="34" charset="0"/>
              <a:buChar char="•"/>
            </a:pPr>
            <a:r>
              <a:rPr lang="en-US" sz="1600" dirty="0" err="1"/>
              <a:t>Net_High</a:t>
            </a:r>
            <a:r>
              <a:rPr lang="en-US" sz="1600" dirty="0"/>
              <a:t> = High – Open</a:t>
            </a:r>
          </a:p>
          <a:p>
            <a:pPr marL="285750" indent="-285750">
              <a:spcBef>
                <a:spcPts val="600"/>
              </a:spcBef>
              <a:buFont typeface="Arial" panose="020B0604020202020204" pitchFamily="34" charset="0"/>
              <a:buChar char="•"/>
            </a:pPr>
            <a:r>
              <a:rPr lang="en-US" sz="1600" dirty="0" err="1"/>
              <a:t>Net_Low</a:t>
            </a:r>
            <a:r>
              <a:rPr lang="en-US" sz="1600" dirty="0"/>
              <a:t> = Low - Open</a:t>
            </a:r>
          </a:p>
        </p:txBody>
      </p:sp>
      <p:sp>
        <p:nvSpPr>
          <p:cNvPr id="6" name="TextBox 5">
            <a:extLst>
              <a:ext uri="{FF2B5EF4-FFF2-40B4-BE49-F238E27FC236}">
                <a16:creationId xmlns:a16="http://schemas.microsoft.com/office/drawing/2014/main" id="{A3C8FD41-53B2-4BAB-A08B-35A5927487CF}"/>
              </a:ext>
            </a:extLst>
          </p:cNvPr>
          <p:cNvSpPr txBox="1"/>
          <p:nvPr/>
        </p:nvSpPr>
        <p:spPr>
          <a:xfrm>
            <a:off x="651479" y="2449540"/>
            <a:ext cx="4171806" cy="784830"/>
          </a:xfrm>
          <a:prstGeom prst="rect">
            <a:avLst/>
          </a:prstGeom>
          <a:noFill/>
        </p:spPr>
        <p:txBody>
          <a:bodyPr wrap="square" rtlCol="0">
            <a:spAutoFit/>
          </a:bodyPr>
          <a:lstStyle/>
          <a:p>
            <a:pPr marL="285750" indent="-285750">
              <a:spcBef>
                <a:spcPts val="1200"/>
              </a:spcBef>
              <a:buFont typeface="Wingdings" panose="05000000000000000000" pitchFamily="2" charset="2"/>
              <a:buChar char="q"/>
            </a:pPr>
            <a:r>
              <a:rPr lang="en-US" sz="2000" b="1" dirty="0"/>
              <a:t>PCA Components = 3  </a:t>
            </a:r>
          </a:p>
          <a:p>
            <a:pPr marL="628650" indent="-342900">
              <a:spcBef>
                <a:spcPts val="600"/>
              </a:spcBef>
              <a:buFont typeface="Wingdings" panose="05000000000000000000" pitchFamily="2" charset="2"/>
              <a:buChar char="Ø"/>
            </a:pPr>
            <a:r>
              <a:rPr lang="en-US" sz="2000" b="1" dirty="0"/>
              <a:t>explained_variance_ratio</a:t>
            </a:r>
            <a:endParaRPr lang="en-US" sz="2000" dirty="0"/>
          </a:p>
        </p:txBody>
      </p:sp>
      <p:pic>
        <p:nvPicPr>
          <p:cNvPr id="18" name="Picture 17">
            <a:extLst>
              <a:ext uri="{FF2B5EF4-FFF2-40B4-BE49-F238E27FC236}">
                <a16:creationId xmlns:a16="http://schemas.microsoft.com/office/drawing/2014/main" id="{5E00DC2B-D084-4874-A859-1EC801681DC2}"/>
              </a:ext>
            </a:extLst>
          </p:cNvPr>
          <p:cNvPicPr>
            <a:picLocks noChangeAspect="1"/>
          </p:cNvPicPr>
          <p:nvPr/>
        </p:nvPicPr>
        <p:blipFill>
          <a:blip r:embed="rId2"/>
          <a:stretch>
            <a:fillRect/>
          </a:stretch>
        </p:blipFill>
        <p:spPr>
          <a:xfrm>
            <a:off x="7188882" y="4394078"/>
            <a:ext cx="4727017" cy="2201307"/>
          </a:xfrm>
          <a:prstGeom prst="rect">
            <a:avLst/>
          </a:prstGeom>
        </p:spPr>
      </p:pic>
      <p:pic>
        <p:nvPicPr>
          <p:cNvPr id="20" name="Picture 19">
            <a:extLst>
              <a:ext uri="{FF2B5EF4-FFF2-40B4-BE49-F238E27FC236}">
                <a16:creationId xmlns:a16="http://schemas.microsoft.com/office/drawing/2014/main" id="{021600C7-1C33-4C1A-8C8F-C5152FE37404}"/>
              </a:ext>
            </a:extLst>
          </p:cNvPr>
          <p:cNvPicPr>
            <a:picLocks noChangeAspect="1"/>
          </p:cNvPicPr>
          <p:nvPr/>
        </p:nvPicPr>
        <p:blipFill>
          <a:blip r:embed="rId3"/>
          <a:stretch>
            <a:fillRect/>
          </a:stretch>
        </p:blipFill>
        <p:spPr>
          <a:xfrm>
            <a:off x="1239282" y="4544524"/>
            <a:ext cx="4228001" cy="1900414"/>
          </a:xfrm>
          <a:prstGeom prst="rect">
            <a:avLst/>
          </a:prstGeom>
        </p:spPr>
      </p:pic>
      <p:sp>
        <p:nvSpPr>
          <p:cNvPr id="21" name="TextBox 20">
            <a:extLst>
              <a:ext uri="{FF2B5EF4-FFF2-40B4-BE49-F238E27FC236}">
                <a16:creationId xmlns:a16="http://schemas.microsoft.com/office/drawing/2014/main" id="{79E48BF6-71FB-4AC6-B1A6-E4CF24C18A96}"/>
              </a:ext>
            </a:extLst>
          </p:cNvPr>
          <p:cNvSpPr txBox="1"/>
          <p:nvPr/>
        </p:nvSpPr>
        <p:spPr>
          <a:xfrm>
            <a:off x="8102224" y="3650025"/>
            <a:ext cx="3556376" cy="646331"/>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US" dirty="0"/>
              <a:t>Looked at the value counts of different clusters</a:t>
            </a:r>
          </a:p>
        </p:txBody>
      </p:sp>
    </p:spTree>
    <p:extLst>
      <p:ext uri="{BB962C8B-B14F-4D97-AF65-F5344CB8AC3E}">
        <p14:creationId xmlns:p14="http://schemas.microsoft.com/office/powerpoint/2010/main" val="281237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78F2-00FF-461A-91AB-BEE7B4795382}"/>
              </a:ext>
            </a:extLst>
          </p:cNvPr>
          <p:cNvSpPr>
            <a:spLocks noGrp="1"/>
          </p:cNvSpPr>
          <p:nvPr>
            <p:ph type="ctrTitle"/>
          </p:nvPr>
        </p:nvSpPr>
        <p:spPr>
          <a:xfrm>
            <a:off x="1715522" y="841956"/>
            <a:ext cx="7899401" cy="430425"/>
          </a:xfrm>
        </p:spPr>
        <p:txBody>
          <a:bodyPr>
            <a:noAutofit/>
          </a:bodyPr>
          <a:lstStyle/>
          <a:p>
            <a:r>
              <a:rPr lang="en-US" sz="2400" dirty="0">
                <a:latin typeface="Arial" panose="020B0604020202020204" pitchFamily="34" charset="0"/>
                <a:cs typeface="Arial" panose="020B0604020202020204" pitchFamily="34" charset="0"/>
              </a:rPr>
              <a:t>All stocks trends from Jan 01, 2020, until Oct 20, 2021</a:t>
            </a:r>
          </a:p>
        </p:txBody>
      </p:sp>
      <p:sp>
        <p:nvSpPr>
          <p:cNvPr id="7" name="Subtitle 6">
            <a:extLst>
              <a:ext uri="{FF2B5EF4-FFF2-40B4-BE49-F238E27FC236}">
                <a16:creationId xmlns:a16="http://schemas.microsoft.com/office/drawing/2014/main" id="{09061B42-C465-413F-B1D6-59D15E8D729C}"/>
              </a:ext>
            </a:extLst>
          </p:cNvPr>
          <p:cNvSpPr>
            <a:spLocks noGrp="1"/>
          </p:cNvSpPr>
          <p:nvPr>
            <p:ph type="subTitle" idx="1"/>
          </p:nvPr>
        </p:nvSpPr>
        <p:spPr>
          <a:xfrm>
            <a:off x="318815" y="263841"/>
            <a:ext cx="3764454" cy="430426"/>
          </a:xfrm>
        </p:spPr>
        <p:txBody>
          <a:bodyPr>
            <a:normAutofit/>
          </a:bodyPr>
          <a:lstStyle/>
          <a:p>
            <a:pPr marL="342900" indent="-342900" algn="l">
              <a:buClr>
                <a:srgbClr val="C00000"/>
              </a:buClr>
              <a:buFont typeface="Wingdings" panose="05000000000000000000" pitchFamily="2" charset="2"/>
              <a:buChar char="q"/>
            </a:pPr>
            <a:r>
              <a:rPr lang="en-US" dirty="0"/>
              <a:t>Preparing the Data</a:t>
            </a:r>
          </a:p>
        </p:txBody>
      </p:sp>
      <p:pic>
        <p:nvPicPr>
          <p:cNvPr id="11" name="Picture 10" descr="Chart, line chart, histogram&#10;&#10;Description automatically generated">
            <a:extLst>
              <a:ext uri="{FF2B5EF4-FFF2-40B4-BE49-F238E27FC236}">
                <a16:creationId xmlns:a16="http://schemas.microsoft.com/office/drawing/2014/main" id="{D571E47B-EFD3-45E9-8EDF-42F81A8CD6AD}"/>
              </a:ext>
            </a:extLst>
          </p:cNvPr>
          <p:cNvPicPr>
            <a:picLocks noChangeAspect="1"/>
          </p:cNvPicPr>
          <p:nvPr/>
        </p:nvPicPr>
        <p:blipFill rotWithShape="1">
          <a:blip r:embed="rId2">
            <a:extLst>
              <a:ext uri="{28A0092B-C50C-407E-A947-70E740481C1C}">
                <a14:useLocalDpi xmlns:a14="http://schemas.microsoft.com/office/drawing/2010/main" val="0"/>
              </a:ext>
            </a:extLst>
          </a:blip>
          <a:srcRect l="5991" t="16422" r="8813"/>
          <a:stretch/>
        </p:blipFill>
        <p:spPr>
          <a:xfrm>
            <a:off x="1437596" y="1561960"/>
            <a:ext cx="8880933" cy="4714502"/>
          </a:xfrm>
          <a:prstGeom prst="rect">
            <a:avLst/>
          </a:prstGeom>
        </p:spPr>
      </p:pic>
    </p:spTree>
    <p:extLst>
      <p:ext uri="{BB962C8B-B14F-4D97-AF65-F5344CB8AC3E}">
        <p14:creationId xmlns:p14="http://schemas.microsoft.com/office/powerpoint/2010/main" val="256942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75555"/>
            <a:ext cx="6856318" cy="643124"/>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Results:11 stocks (1/1/2020 – 10/28/2021)</a:t>
            </a:r>
          </a:p>
        </p:txBody>
      </p:sp>
      <p:pic>
        <p:nvPicPr>
          <p:cNvPr id="10" name="Picture 9">
            <a:extLst>
              <a:ext uri="{FF2B5EF4-FFF2-40B4-BE49-F238E27FC236}">
                <a16:creationId xmlns:a16="http://schemas.microsoft.com/office/drawing/2014/main" id="{40D70BAE-9602-44F9-89C8-C799CA9C4B22}"/>
              </a:ext>
            </a:extLst>
          </p:cNvPr>
          <p:cNvPicPr>
            <a:picLocks noChangeAspect="1"/>
          </p:cNvPicPr>
          <p:nvPr/>
        </p:nvPicPr>
        <p:blipFill rotWithShape="1">
          <a:blip r:embed="rId2"/>
          <a:srcRect r="1740"/>
          <a:stretch/>
        </p:blipFill>
        <p:spPr>
          <a:xfrm>
            <a:off x="4496947" y="900791"/>
            <a:ext cx="4943996" cy="2173155"/>
          </a:xfrm>
          <a:prstGeom prst="rect">
            <a:avLst/>
          </a:prstGeom>
        </p:spPr>
      </p:pic>
      <p:pic>
        <p:nvPicPr>
          <p:cNvPr id="14" name="Picture 13">
            <a:extLst>
              <a:ext uri="{FF2B5EF4-FFF2-40B4-BE49-F238E27FC236}">
                <a16:creationId xmlns:a16="http://schemas.microsoft.com/office/drawing/2014/main" id="{07187821-C2BA-4B30-8D71-45AAA5F41E10}"/>
              </a:ext>
            </a:extLst>
          </p:cNvPr>
          <p:cNvPicPr>
            <a:picLocks noChangeAspect="1"/>
          </p:cNvPicPr>
          <p:nvPr/>
        </p:nvPicPr>
        <p:blipFill rotWithShape="1">
          <a:blip r:embed="rId3"/>
          <a:srcRect l="18583" t="12873"/>
          <a:stretch/>
        </p:blipFill>
        <p:spPr>
          <a:xfrm>
            <a:off x="3040164" y="3343928"/>
            <a:ext cx="4173341" cy="2752675"/>
          </a:xfrm>
          <a:prstGeom prst="rect">
            <a:avLst/>
          </a:prstGeom>
          <a:ln w="3175">
            <a:solidFill>
              <a:schemeClr val="bg1">
                <a:lumMod val="65000"/>
              </a:schemeClr>
            </a:solidFill>
          </a:ln>
        </p:spPr>
      </p:pic>
      <p:pic>
        <p:nvPicPr>
          <p:cNvPr id="19" name="Picture 18">
            <a:extLst>
              <a:ext uri="{FF2B5EF4-FFF2-40B4-BE49-F238E27FC236}">
                <a16:creationId xmlns:a16="http://schemas.microsoft.com/office/drawing/2014/main" id="{E1ABD612-F625-4199-96E5-E1D87646096C}"/>
              </a:ext>
            </a:extLst>
          </p:cNvPr>
          <p:cNvPicPr>
            <a:picLocks noChangeAspect="1"/>
          </p:cNvPicPr>
          <p:nvPr/>
        </p:nvPicPr>
        <p:blipFill rotWithShape="1">
          <a:blip r:embed="rId4"/>
          <a:srcRect l="7141" t="10915" r="20841" b="791"/>
          <a:stretch/>
        </p:blipFill>
        <p:spPr>
          <a:xfrm>
            <a:off x="7824750" y="3127271"/>
            <a:ext cx="4035321" cy="3347306"/>
          </a:xfrm>
          <a:prstGeom prst="rect">
            <a:avLst/>
          </a:prstGeom>
          <a:ln>
            <a:solidFill>
              <a:schemeClr val="bg1">
                <a:lumMod val="65000"/>
              </a:schemeClr>
            </a:solidFill>
          </a:ln>
        </p:spPr>
      </p:pic>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1835523604"/>
              </p:ext>
            </p:extLst>
          </p:nvPr>
        </p:nvGraphicFramePr>
        <p:xfrm>
          <a:off x="698841" y="1273148"/>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graphicFrame>
        <p:nvGraphicFramePr>
          <p:cNvPr id="3" name="Table 5">
            <a:extLst>
              <a:ext uri="{FF2B5EF4-FFF2-40B4-BE49-F238E27FC236}">
                <a16:creationId xmlns:a16="http://schemas.microsoft.com/office/drawing/2014/main" id="{685488B4-CB21-44FE-BB36-B11DB6327209}"/>
              </a:ext>
            </a:extLst>
          </p:cNvPr>
          <p:cNvGraphicFramePr>
            <a:graphicFrameLocks noGrp="1"/>
          </p:cNvGraphicFramePr>
          <p:nvPr>
            <p:extLst>
              <p:ext uri="{D42A27DB-BD31-4B8C-83A1-F6EECF244321}">
                <p14:modId xmlns:p14="http://schemas.microsoft.com/office/powerpoint/2010/main" val="3419166491"/>
              </p:ext>
            </p:extLst>
          </p:nvPr>
        </p:nvGraphicFramePr>
        <p:xfrm>
          <a:off x="698841" y="3546786"/>
          <a:ext cx="1835642" cy="2346960"/>
        </p:xfrm>
        <a:graphic>
          <a:graphicData uri="http://schemas.openxmlformats.org/drawingml/2006/table">
            <a:tbl>
              <a:tblPr firstRow="1" bandRow="1">
                <a:tableStyleId>{2D5ABB26-0587-4C30-8999-92F81FD0307C}</a:tableStyleId>
              </a:tblPr>
              <a:tblGrid>
                <a:gridCol w="917821">
                  <a:extLst>
                    <a:ext uri="{9D8B030D-6E8A-4147-A177-3AD203B41FA5}">
                      <a16:colId xmlns:a16="http://schemas.microsoft.com/office/drawing/2014/main" val="3386799401"/>
                    </a:ext>
                  </a:extLst>
                </a:gridCol>
                <a:gridCol w="917821">
                  <a:extLst>
                    <a:ext uri="{9D8B030D-6E8A-4147-A177-3AD203B41FA5}">
                      <a16:colId xmlns:a16="http://schemas.microsoft.com/office/drawing/2014/main" val="3058765022"/>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105254"/>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r h="287345">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3432154"/>
                  </a:ext>
                </a:extLst>
              </a:tr>
            </a:tbl>
          </a:graphicData>
        </a:graphic>
      </p:graphicFrame>
      <p:sp>
        <p:nvSpPr>
          <p:cNvPr id="6" name="TextBox 5">
            <a:extLst>
              <a:ext uri="{FF2B5EF4-FFF2-40B4-BE49-F238E27FC236}">
                <a16:creationId xmlns:a16="http://schemas.microsoft.com/office/drawing/2014/main" id="{EBA7A068-B553-4D9D-A3CA-A616819D2D7F}"/>
              </a:ext>
            </a:extLst>
          </p:cNvPr>
          <p:cNvSpPr txBox="1"/>
          <p:nvPr/>
        </p:nvSpPr>
        <p:spPr>
          <a:xfrm>
            <a:off x="7146993" y="1624901"/>
            <a:ext cx="636713" cy="338554"/>
          </a:xfrm>
          <a:prstGeom prst="rect">
            <a:avLst/>
          </a:prstGeom>
          <a:noFill/>
        </p:spPr>
        <p:txBody>
          <a:bodyPr wrap="none" rtlCol="0">
            <a:spAutoFit/>
          </a:bodyPr>
          <a:lstStyle/>
          <a:p>
            <a:r>
              <a:rPr lang="en-US" sz="1600" dirty="0"/>
              <a:t>k = 6</a:t>
            </a:r>
          </a:p>
        </p:txBody>
      </p:sp>
      <p:cxnSp>
        <p:nvCxnSpPr>
          <p:cNvPr id="9" name="Straight Arrow Connector 8">
            <a:extLst>
              <a:ext uri="{FF2B5EF4-FFF2-40B4-BE49-F238E27FC236}">
                <a16:creationId xmlns:a16="http://schemas.microsoft.com/office/drawing/2014/main" id="{80E51659-3CED-451A-8410-C7722428AF97}"/>
              </a:ext>
            </a:extLst>
          </p:cNvPr>
          <p:cNvCxnSpPr/>
          <p:nvPr/>
        </p:nvCxnSpPr>
        <p:spPr>
          <a:xfrm>
            <a:off x="7465350" y="1898435"/>
            <a:ext cx="0" cy="371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34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6">
            <a:extLst>
              <a:ext uri="{FF2B5EF4-FFF2-40B4-BE49-F238E27FC236}">
                <a16:creationId xmlns:a16="http://schemas.microsoft.com/office/drawing/2014/main" id="{CB9F6CE6-B5A2-453F-A6B8-368C4BFEDF18}"/>
              </a:ext>
            </a:extLst>
          </p:cNvPr>
          <p:cNvSpPr>
            <a:spLocks noGrp="1"/>
          </p:cNvSpPr>
          <p:nvPr>
            <p:ph type="subTitle" idx="1"/>
          </p:nvPr>
        </p:nvSpPr>
        <p:spPr>
          <a:xfrm>
            <a:off x="484783" y="370524"/>
            <a:ext cx="4055686" cy="430426"/>
          </a:xfrm>
        </p:spPr>
        <p:txBody>
          <a:bodyPr>
            <a:normAutofit/>
          </a:bodyPr>
          <a:lstStyle/>
          <a:p>
            <a:pPr marL="342900" indent="-342900" algn="l">
              <a:buClr>
                <a:srgbClr val="C00000"/>
              </a:buClr>
              <a:buFont typeface="Wingdings" panose="05000000000000000000" pitchFamily="2" charset="2"/>
              <a:buChar char="q"/>
            </a:pPr>
            <a:r>
              <a:rPr lang="en-US" dirty="0"/>
              <a:t>Preparing the Data</a:t>
            </a:r>
          </a:p>
        </p:txBody>
      </p:sp>
      <p:sp>
        <p:nvSpPr>
          <p:cNvPr id="13" name="Title 12">
            <a:extLst>
              <a:ext uri="{FF2B5EF4-FFF2-40B4-BE49-F238E27FC236}">
                <a16:creationId xmlns:a16="http://schemas.microsoft.com/office/drawing/2014/main" id="{E7277D8C-5445-40FD-A9DF-939734BC5F37}"/>
              </a:ext>
            </a:extLst>
          </p:cNvPr>
          <p:cNvSpPr>
            <a:spLocks noGrp="1"/>
          </p:cNvSpPr>
          <p:nvPr>
            <p:ph type="ctrTitle"/>
          </p:nvPr>
        </p:nvSpPr>
        <p:spPr>
          <a:xfrm>
            <a:off x="1524000" y="874631"/>
            <a:ext cx="9144000" cy="737296"/>
          </a:xfrm>
        </p:spPr>
        <p:txBody>
          <a:bodyPr>
            <a:normAutofit fontScale="90000"/>
          </a:bodyPr>
          <a:lstStyle/>
          <a:p>
            <a:r>
              <a:rPr lang="en-US" sz="2800" dirty="0"/>
              <a:t>Check the trend in the change in stock price 186 days before and 186 days after the GME “explosion”</a:t>
            </a:r>
          </a:p>
        </p:txBody>
      </p:sp>
      <p:sp>
        <p:nvSpPr>
          <p:cNvPr id="15" name="TextBox 14">
            <a:extLst>
              <a:ext uri="{FF2B5EF4-FFF2-40B4-BE49-F238E27FC236}">
                <a16:creationId xmlns:a16="http://schemas.microsoft.com/office/drawing/2014/main" id="{81CF1170-BD03-4F7E-8567-CC16F6193598}"/>
              </a:ext>
            </a:extLst>
          </p:cNvPr>
          <p:cNvSpPr txBox="1"/>
          <p:nvPr/>
        </p:nvSpPr>
        <p:spPr>
          <a:xfrm>
            <a:off x="579376" y="2160952"/>
            <a:ext cx="3393534" cy="1508105"/>
          </a:xfrm>
          <a:prstGeom prst="rect">
            <a:avLst/>
          </a:prstGeom>
          <a:noFill/>
        </p:spPr>
        <p:txBody>
          <a:bodyPr wrap="square" rtlCol="0">
            <a:spAutoFit/>
          </a:bodyPr>
          <a:lstStyle/>
          <a:p>
            <a:r>
              <a:rPr lang="en-US" b="1" dirty="0"/>
              <a:t>“Before” </a:t>
            </a:r>
          </a:p>
          <a:p>
            <a:r>
              <a:rPr lang="en-US" dirty="0"/>
              <a:t>April 28, 2020 – Jan 21, 2021</a:t>
            </a:r>
          </a:p>
          <a:p>
            <a:pPr>
              <a:spcBef>
                <a:spcPts val="2400"/>
              </a:spcBef>
            </a:pPr>
            <a:r>
              <a:rPr lang="en-US" b="1" dirty="0"/>
              <a:t>“After”</a:t>
            </a:r>
          </a:p>
          <a:p>
            <a:r>
              <a:rPr lang="en-US" dirty="0"/>
              <a:t>Feb 04, 2021 – Oct 28, 2021</a:t>
            </a:r>
          </a:p>
        </p:txBody>
      </p:sp>
      <p:grpSp>
        <p:nvGrpSpPr>
          <p:cNvPr id="17" name="Group 16">
            <a:extLst>
              <a:ext uri="{FF2B5EF4-FFF2-40B4-BE49-F238E27FC236}">
                <a16:creationId xmlns:a16="http://schemas.microsoft.com/office/drawing/2014/main" id="{5C0B3FAE-3B45-4965-B981-9BEAC1B3FA84}"/>
              </a:ext>
            </a:extLst>
          </p:cNvPr>
          <p:cNvGrpSpPr/>
          <p:nvPr/>
        </p:nvGrpSpPr>
        <p:grpSpPr>
          <a:xfrm>
            <a:off x="3917068" y="1849740"/>
            <a:ext cx="7753747" cy="4730916"/>
            <a:chOff x="3972909" y="2003304"/>
            <a:chExt cx="7753747" cy="4730916"/>
          </a:xfrm>
        </p:grpSpPr>
        <p:pic>
          <p:nvPicPr>
            <p:cNvPr id="9" name="Picture 8" descr="Chart, histogram&#10;&#10;Description automatically generated">
              <a:extLst>
                <a:ext uri="{FF2B5EF4-FFF2-40B4-BE49-F238E27FC236}">
                  <a16:creationId xmlns:a16="http://schemas.microsoft.com/office/drawing/2014/main" id="{07FBF707-DDA6-4563-BA95-2D41AAEC170B}"/>
                </a:ext>
              </a:extLst>
            </p:cNvPr>
            <p:cNvPicPr>
              <a:picLocks noChangeAspect="1"/>
            </p:cNvPicPr>
            <p:nvPr/>
          </p:nvPicPr>
          <p:blipFill rotWithShape="1">
            <a:blip r:embed="rId2">
              <a:extLst>
                <a:ext uri="{28A0092B-C50C-407E-A947-70E740481C1C}">
                  <a14:useLocalDpi xmlns:a14="http://schemas.microsoft.com/office/drawing/2010/main" val="0"/>
                </a:ext>
              </a:extLst>
            </a:blip>
            <a:srcRect l="-287" t="6851" r="563"/>
            <a:stretch/>
          </p:blipFill>
          <p:spPr>
            <a:xfrm>
              <a:off x="3972909" y="2003304"/>
              <a:ext cx="7753747" cy="4730916"/>
            </a:xfrm>
            <a:prstGeom prst="rect">
              <a:avLst/>
            </a:prstGeom>
          </p:spPr>
        </p:pic>
        <p:pic>
          <p:nvPicPr>
            <p:cNvPr id="1026" name="Picture 2">
              <a:extLst>
                <a:ext uri="{FF2B5EF4-FFF2-40B4-BE49-F238E27FC236}">
                  <a16:creationId xmlns:a16="http://schemas.microsoft.com/office/drawing/2014/main" id="{F844B4D3-F5EC-43F3-AECA-FE1DDE8BF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275" y="3194687"/>
              <a:ext cx="268706" cy="300562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412F245-330A-4D08-8712-1F5BB9538E78}"/>
                </a:ext>
              </a:extLst>
            </p:cNvPr>
            <p:cNvSpPr txBox="1"/>
            <p:nvPr/>
          </p:nvSpPr>
          <p:spPr>
            <a:xfrm rot="16200000">
              <a:off x="6720475" y="4477134"/>
              <a:ext cx="2149887" cy="307777"/>
            </a:xfrm>
            <a:prstGeom prst="rect">
              <a:avLst/>
            </a:prstGeom>
            <a:noFill/>
          </p:spPr>
          <p:txBody>
            <a:bodyPr wrap="square" rtlCol="0">
              <a:spAutoFit/>
            </a:bodyPr>
            <a:lstStyle/>
            <a:p>
              <a:r>
                <a:rPr lang="en-US" sz="1400" b="1" dirty="0"/>
                <a:t>GME Explosion</a:t>
              </a:r>
            </a:p>
          </p:txBody>
        </p:sp>
      </p:grpSp>
    </p:spTree>
    <p:extLst>
      <p:ext uri="{BB962C8B-B14F-4D97-AF65-F5344CB8AC3E}">
        <p14:creationId xmlns:p14="http://schemas.microsoft.com/office/powerpoint/2010/main" val="290972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229428"/>
            <a:ext cx="2204903" cy="440668"/>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 </a:t>
            </a:r>
            <a:r>
              <a:rPr lang="en-US" sz="2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51A3DE02-9CF4-4D80-A2D8-FAA6C4F79BB8}"/>
              </a:ext>
            </a:extLst>
          </p:cNvPr>
          <p:cNvSpPr txBox="1"/>
          <p:nvPr/>
        </p:nvSpPr>
        <p:spPr>
          <a:xfrm>
            <a:off x="2260406" y="541080"/>
            <a:ext cx="767118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Date range: 4/28/2020 – 1/21/2021, and 2/04/2021 – 10/28/2021</a:t>
            </a:r>
            <a:endParaRPr lang="en-US" sz="2000" dirty="0"/>
          </a:p>
        </p:txBody>
      </p:sp>
      <p:grpSp>
        <p:nvGrpSpPr>
          <p:cNvPr id="30" name="Group 29">
            <a:extLst>
              <a:ext uri="{FF2B5EF4-FFF2-40B4-BE49-F238E27FC236}">
                <a16:creationId xmlns:a16="http://schemas.microsoft.com/office/drawing/2014/main" id="{2EB87042-0F86-44E0-BB7A-CD6A15367F02}"/>
              </a:ext>
            </a:extLst>
          </p:cNvPr>
          <p:cNvGrpSpPr/>
          <p:nvPr/>
        </p:nvGrpSpPr>
        <p:grpSpPr>
          <a:xfrm>
            <a:off x="296644" y="1051322"/>
            <a:ext cx="4954340" cy="2314927"/>
            <a:chOff x="4915597" y="1029001"/>
            <a:chExt cx="4954340" cy="2314927"/>
          </a:xfrm>
        </p:grpSpPr>
        <p:pic>
          <p:nvPicPr>
            <p:cNvPr id="6" name="Picture 5">
              <a:extLst>
                <a:ext uri="{FF2B5EF4-FFF2-40B4-BE49-F238E27FC236}">
                  <a16:creationId xmlns:a16="http://schemas.microsoft.com/office/drawing/2014/main" id="{88E9F6BC-78DB-4C72-87B4-A751503ECE76}"/>
                </a:ext>
              </a:extLst>
            </p:cNvPr>
            <p:cNvPicPr>
              <a:picLocks noChangeAspect="1"/>
            </p:cNvPicPr>
            <p:nvPr/>
          </p:nvPicPr>
          <p:blipFill>
            <a:blip r:embed="rId2"/>
            <a:stretch>
              <a:fillRect/>
            </a:stretch>
          </p:blipFill>
          <p:spPr>
            <a:xfrm>
              <a:off x="4915597" y="1029001"/>
              <a:ext cx="4954340" cy="2314927"/>
            </a:xfrm>
            <a:prstGeom prst="rect">
              <a:avLst/>
            </a:prstGeom>
          </p:spPr>
        </p:pic>
        <p:sp>
          <p:nvSpPr>
            <p:cNvPr id="11" name="TextBox 10">
              <a:extLst>
                <a:ext uri="{FF2B5EF4-FFF2-40B4-BE49-F238E27FC236}">
                  <a16:creationId xmlns:a16="http://schemas.microsoft.com/office/drawing/2014/main" id="{8B1C5635-9FEB-4697-981D-66C5696A2EB1}"/>
                </a:ext>
              </a:extLst>
            </p:cNvPr>
            <p:cNvSpPr txBox="1"/>
            <p:nvPr/>
          </p:nvSpPr>
          <p:spPr>
            <a:xfrm>
              <a:off x="7140012" y="1804005"/>
              <a:ext cx="636713" cy="338554"/>
            </a:xfrm>
            <a:prstGeom prst="rect">
              <a:avLst/>
            </a:prstGeom>
            <a:noFill/>
          </p:spPr>
          <p:txBody>
            <a:bodyPr wrap="none" rtlCol="0">
              <a:spAutoFit/>
            </a:bodyPr>
            <a:lstStyle/>
            <a:p>
              <a:r>
                <a:rPr lang="en-US" sz="1600" dirty="0"/>
                <a:t>k = 5</a:t>
              </a:r>
            </a:p>
          </p:txBody>
        </p:sp>
        <p:cxnSp>
          <p:nvCxnSpPr>
            <p:cNvPr id="12" name="Straight Arrow Connector 11">
              <a:extLst>
                <a:ext uri="{FF2B5EF4-FFF2-40B4-BE49-F238E27FC236}">
                  <a16:creationId xmlns:a16="http://schemas.microsoft.com/office/drawing/2014/main" id="{5428F4FE-EDD2-41C0-9B50-A4E4BF379922}"/>
                </a:ext>
              </a:extLst>
            </p:cNvPr>
            <p:cNvCxnSpPr/>
            <p:nvPr/>
          </p:nvCxnSpPr>
          <p:spPr>
            <a:xfrm>
              <a:off x="7458369" y="2077539"/>
              <a:ext cx="0" cy="371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9" name="Picture 28">
            <a:extLst>
              <a:ext uri="{FF2B5EF4-FFF2-40B4-BE49-F238E27FC236}">
                <a16:creationId xmlns:a16="http://schemas.microsoft.com/office/drawing/2014/main" id="{5113025A-A84F-424D-8761-C9C2FA740A79}"/>
              </a:ext>
            </a:extLst>
          </p:cNvPr>
          <p:cNvPicPr>
            <a:picLocks noChangeAspect="1"/>
          </p:cNvPicPr>
          <p:nvPr/>
        </p:nvPicPr>
        <p:blipFill>
          <a:blip r:embed="rId3"/>
          <a:stretch>
            <a:fillRect/>
          </a:stretch>
        </p:blipFill>
        <p:spPr>
          <a:xfrm>
            <a:off x="580178" y="3366249"/>
            <a:ext cx="4746929" cy="3069099"/>
          </a:xfrm>
          <a:prstGeom prst="rect">
            <a:avLst/>
          </a:prstGeom>
        </p:spPr>
      </p:pic>
      <p:pic>
        <p:nvPicPr>
          <p:cNvPr id="32" name="Picture 31">
            <a:extLst>
              <a:ext uri="{FF2B5EF4-FFF2-40B4-BE49-F238E27FC236}">
                <a16:creationId xmlns:a16="http://schemas.microsoft.com/office/drawing/2014/main" id="{F80A1A78-C973-42E6-9077-1A9A5E41C0AC}"/>
              </a:ext>
            </a:extLst>
          </p:cNvPr>
          <p:cNvPicPr>
            <a:picLocks noChangeAspect="1"/>
          </p:cNvPicPr>
          <p:nvPr/>
        </p:nvPicPr>
        <p:blipFill rotWithShape="1">
          <a:blip r:embed="rId4"/>
          <a:srcRect l="7240" t="10918" r="20532"/>
          <a:stretch/>
        </p:blipFill>
        <p:spPr>
          <a:xfrm>
            <a:off x="5953927" y="3427525"/>
            <a:ext cx="3609519" cy="3286649"/>
          </a:xfrm>
          <a:prstGeom prst="rect">
            <a:avLst/>
          </a:prstGeom>
        </p:spPr>
      </p:pic>
      <p:graphicFrame>
        <p:nvGraphicFramePr>
          <p:cNvPr id="3" name="Table 5">
            <a:extLst>
              <a:ext uri="{FF2B5EF4-FFF2-40B4-BE49-F238E27FC236}">
                <a16:creationId xmlns:a16="http://schemas.microsoft.com/office/drawing/2014/main" id="{685488B4-CB21-44FE-BB36-B11DB6327209}"/>
              </a:ext>
            </a:extLst>
          </p:cNvPr>
          <p:cNvGraphicFramePr>
            <a:graphicFrameLocks noGrp="1"/>
          </p:cNvGraphicFramePr>
          <p:nvPr>
            <p:extLst>
              <p:ext uri="{D42A27DB-BD31-4B8C-83A1-F6EECF244321}">
                <p14:modId xmlns:p14="http://schemas.microsoft.com/office/powerpoint/2010/main" val="229290092"/>
              </p:ext>
            </p:extLst>
          </p:nvPr>
        </p:nvGraphicFramePr>
        <p:xfrm>
          <a:off x="7548473" y="1102649"/>
          <a:ext cx="4244936" cy="2164886"/>
        </p:xfrm>
        <a:graphic>
          <a:graphicData uri="http://schemas.openxmlformats.org/drawingml/2006/table">
            <a:tbl>
              <a:tblPr firstRow="1" bandRow="1">
                <a:tableStyleId>{2D5ABB26-0587-4C30-8999-92F81FD0307C}</a:tableStyleId>
              </a:tblPr>
              <a:tblGrid>
                <a:gridCol w="763301">
                  <a:extLst>
                    <a:ext uri="{9D8B030D-6E8A-4147-A177-3AD203B41FA5}">
                      <a16:colId xmlns:a16="http://schemas.microsoft.com/office/drawing/2014/main" val="3386799401"/>
                    </a:ext>
                  </a:extLst>
                </a:gridCol>
                <a:gridCol w="1671048">
                  <a:extLst>
                    <a:ext uri="{9D8B030D-6E8A-4147-A177-3AD203B41FA5}">
                      <a16:colId xmlns:a16="http://schemas.microsoft.com/office/drawing/2014/main" val="3058765022"/>
                    </a:ext>
                  </a:extLst>
                </a:gridCol>
                <a:gridCol w="1810587">
                  <a:extLst>
                    <a:ext uri="{9D8B030D-6E8A-4147-A177-3AD203B41FA5}">
                      <a16:colId xmlns:a16="http://schemas.microsoft.com/office/drawing/2014/main" val="1082937194"/>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3616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GME_a</a:t>
                      </a:r>
                      <a:r>
                        <a:rPr lang="en-US" sz="1200" dirty="0"/>
                        <a:t>, </a:t>
                      </a:r>
                      <a:r>
                        <a:rPr lang="en-US" sz="1200" dirty="0" err="1"/>
                        <a:t>VOO_b&amp;a</a:t>
                      </a:r>
                      <a:r>
                        <a:rPr lang="en-US" sz="1200" dirty="0"/>
                        <a:t>, </a:t>
                      </a:r>
                      <a:r>
                        <a:rPr lang="en-US" sz="1200" dirty="0" err="1"/>
                        <a:t>MSFT_b</a:t>
                      </a:r>
                      <a:r>
                        <a:rPr lang="en-US" sz="1200" dirty="0"/>
                        <a:t>, </a:t>
                      </a:r>
                      <a:r>
                        <a:rPr lang="en-US" sz="1200" dirty="0" err="1"/>
                        <a:t>MARA_a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BNTX_a</a:t>
                      </a:r>
                      <a:r>
                        <a:rPr lang="en-US" sz="1200" dirty="0"/>
                        <a:t>, </a:t>
                      </a:r>
                      <a:r>
                        <a:rPr lang="en-US" sz="1200" dirty="0" err="1"/>
                        <a:t>GME_a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AMC_a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105254"/>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GME_a</a:t>
                      </a:r>
                      <a:r>
                        <a:rPr lang="en-US" sz="1200" dirty="0"/>
                        <a:t>, </a:t>
                      </a:r>
                      <a:r>
                        <a:rPr lang="en-US" sz="1200" dirty="0" err="1"/>
                        <a:t>BNTX_a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bl>
          </a:graphicData>
        </a:graphic>
      </p:graphicFrame>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130513892"/>
              </p:ext>
            </p:extLst>
          </p:nvPr>
        </p:nvGraphicFramePr>
        <p:xfrm>
          <a:off x="4776972" y="1102649"/>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grpSp>
        <p:nvGrpSpPr>
          <p:cNvPr id="90" name="Group 89">
            <a:extLst>
              <a:ext uri="{FF2B5EF4-FFF2-40B4-BE49-F238E27FC236}">
                <a16:creationId xmlns:a16="http://schemas.microsoft.com/office/drawing/2014/main" id="{A76D939A-6983-40A9-9159-B7943EF6301E}"/>
              </a:ext>
            </a:extLst>
          </p:cNvPr>
          <p:cNvGrpSpPr/>
          <p:nvPr/>
        </p:nvGrpSpPr>
        <p:grpSpPr>
          <a:xfrm>
            <a:off x="8020195" y="3505200"/>
            <a:ext cx="3885093" cy="2608230"/>
            <a:chOff x="8020195" y="3505200"/>
            <a:chExt cx="3885093" cy="2608230"/>
          </a:xfrm>
        </p:grpSpPr>
        <p:grpSp>
          <p:nvGrpSpPr>
            <p:cNvPr id="87" name="Group 86">
              <a:extLst>
                <a:ext uri="{FF2B5EF4-FFF2-40B4-BE49-F238E27FC236}">
                  <a16:creationId xmlns:a16="http://schemas.microsoft.com/office/drawing/2014/main" id="{C1493C32-1B24-4A85-A5EC-0DCFFE642B3B}"/>
                </a:ext>
              </a:extLst>
            </p:cNvPr>
            <p:cNvGrpSpPr/>
            <p:nvPr/>
          </p:nvGrpSpPr>
          <p:grpSpPr>
            <a:xfrm>
              <a:off x="8020195" y="4192408"/>
              <a:ext cx="3885093" cy="1921022"/>
              <a:chOff x="8020195" y="4192408"/>
              <a:chExt cx="3885093" cy="1921022"/>
            </a:xfrm>
          </p:grpSpPr>
          <p:pic>
            <p:nvPicPr>
              <p:cNvPr id="80" name="Picture 79">
                <a:extLst>
                  <a:ext uri="{FF2B5EF4-FFF2-40B4-BE49-F238E27FC236}">
                    <a16:creationId xmlns:a16="http://schemas.microsoft.com/office/drawing/2014/main" id="{9BDACC5F-18ED-42C9-8160-D01B87A03ED0}"/>
                  </a:ext>
                </a:extLst>
              </p:cNvPr>
              <p:cNvPicPr>
                <a:picLocks noChangeAspect="1"/>
              </p:cNvPicPr>
              <p:nvPr/>
            </p:nvPicPr>
            <p:blipFill>
              <a:blip r:embed="rId5"/>
              <a:stretch>
                <a:fillRect/>
              </a:stretch>
            </p:blipFill>
            <p:spPr>
              <a:xfrm>
                <a:off x="9784740" y="4192408"/>
                <a:ext cx="2120548" cy="1921022"/>
              </a:xfrm>
              <a:prstGeom prst="rect">
                <a:avLst/>
              </a:prstGeom>
            </p:spPr>
          </p:pic>
          <p:sp>
            <p:nvSpPr>
              <p:cNvPr id="82" name="Oval 81">
                <a:extLst>
                  <a:ext uri="{FF2B5EF4-FFF2-40B4-BE49-F238E27FC236}">
                    <a16:creationId xmlns:a16="http://schemas.microsoft.com/office/drawing/2014/main" id="{E694F618-99B9-4EB9-95D8-B5B1564954D3}"/>
                  </a:ext>
                </a:extLst>
              </p:cNvPr>
              <p:cNvSpPr/>
              <p:nvPr/>
            </p:nvSpPr>
            <p:spPr>
              <a:xfrm>
                <a:off x="8020195" y="4835222"/>
                <a:ext cx="900440" cy="6344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A4ABD93D-6495-4F34-BBAA-6A19AB936850}"/>
                  </a:ext>
                </a:extLst>
              </p:cNvPr>
              <p:cNvCxnSpPr>
                <a:cxnSpLocks/>
              </p:cNvCxnSpPr>
              <p:nvPr/>
            </p:nvCxnSpPr>
            <p:spPr>
              <a:xfrm>
                <a:off x="8840806" y="4966041"/>
                <a:ext cx="891897" cy="1864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CFEC5A81-C286-42E3-B663-57B482828B6E}"/>
                </a:ext>
              </a:extLst>
            </p:cNvPr>
            <p:cNvCxnSpPr>
              <a:stCxn id="82" idx="0"/>
            </p:cNvCxnSpPr>
            <p:nvPr/>
          </p:nvCxnSpPr>
          <p:spPr>
            <a:xfrm flipV="1">
              <a:off x="8470415" y="3505200"/>
              <a:ext cx="521185" cy="1330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483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2475E2E-DBFA-487A-B2E1-11427D6093E7}"/>
              </a:ext>
            </a:extLst>
          </p:cNvPr>
          <p:cNvPicPr>
            <a:picLocks noChangeAspect="1"/>
          </p:cNvPicPr>
          <p:nvPr/>
        </p:nvPicPr>
        <p:blipFill rotWithShape="1">
          <a:blip r:embed="rId2"/>
          <a:srcRect r="1856"/>
          <a:stretch/>
        </p:blipFill>
        <p:spPr>
          <a:xfrm>
            <a:off x="172285" y="1078780"/>
            <a:ext cx="5023169" cy="2288028"/>
          </a:xfrm>
          <a:prstGeom prst="rect">
            <a:avLst/>
          </a:prstGeom>
        </p:spPr>
      </p:pic>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229428"/>
            <a:ext cx="2204903" cy="440668"/>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 </a:t>
            </a:r>
            <a:r>
              <a:rPr lang="en-US" sz="2000" dirty="0">
                <a:latin typeface="Arial" panose="020B0604020202020204" pitchFamily="34" charset="0"/>
                <a:cs typeface="Arial" panose="020B0604020202020204" pitchFamily="34" charset="0"/>
              </a:rPr>
              <a:t> </a:t>
            </a:r>
          </a:p>
        </p:txBody>
      </p:sp>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3199247420"/>
              </p:ext>
            </p:extLst>
          </p:nvPr>
        </p:nvGraphicFramePr>
        <p:xfrm>
          <a:off x="5382187" y="1187883"/>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0.4242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sp>
        <p:nvSpPr>
          <p:cNvPr id="7" name="TextBox 6">
            <a:extLst>
              <a:ext uri="{FF2B5EF4-FFF2-40B4-BE49-F238E27FC236}">
                <a16:creationId xmlns:a16="http://schemas.microsoft.com/office/drawing/2014/main" id="{51A3DE02-9CF4-4D80-A2D8-FAA6C4F79BB8}"/>
              </a:ext>
            </a:extLst>
          </p:cNvPr>
          <p:cNvSpPr txBox="1"/>
          <p:nvPr/>
        </p:nvSpPr>
        <p:spPr>
          <a:xfrm>
            <a:off x="2260405" y="541080"/>
            <a:ext cx="61839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Date range: 2/04/2021 – 10/28/2021</a:t>
            </a:r>
            <a:endParaRPr lang="en-US" sz="2000" dirty="0"/>
          </a:p>
        </p:txBody>
      </p:sp>
      <p:sp>
        <p:nvSpPr>
          <p:cNvPr id="11" name="TextBox 10">
            <a:extLst>
              <a:ext uri="{FF2B5EF4-FFF2-40B4-BE49-F238E27FC236}">
                <a16:creationId xmlns:a16="http://schemas.microsoft.com/office/drawing/2014/main" id="{8B1C5635-9FEB-4697-981D-66C5696A2EB1}"/>
              </a:ext>
            </a:extLst>
          </p:cNvPr>
          <p:cNvSpPr txBox="1"/>
          <p:nvPr/>
        </p:nvSpPr>
        <p:spPr>
          <a:xfrm>
            <a:off x="1919068" y="1755521"/>
            <a:ext cx="682674" cy="338554"/>
          </a:xfrm>
          <a:prstGeom prst="rect">
            <a:avLst/>
          </a:prstGeom>
          <a:noFill/>
        </p:spPr>
        <p:txBody>
          <a:bodyPr wrap="square" rtlCol="0">
            <a:spAutoFit/>
          </a:bodyPr>
          <a:lstStyle/>
          <a:p>
            <a:r>
              <a:rPr lang="en-US" sz="1600" dirty="0"/>
              <a:t>k = 4</a:t>
            </a:r>
          </a:p>
        </p:txBody>
      </p:sp>
      <p:cxnSp>
        <p:nvCxnSpPr>
          <p:cNvPr id="12" name="Straight Arrow Connector 11">
            <a:extLst>
              <a:ext uri="{FF2B5EF4-FFF2-40B4-BE49-F238E27FC236}">
                <a16:creationId xmlns:a16="http://schemas.microsoft.com/office/drawing/2014/main" id="{5428F4FE-EDD2-41C0-9B50-A4E4BF379922}"/>
              </a:ext>
            </a:extLst>
          </p:cNvPr>
          <p:cNvCxnSpPr>
            <a:cxnSpLocks/>
          </p:cNvCxnSpPr>
          <p:nvPr/>
        </p:nvCxnSpPr>
        <p:spPr>
          <a:xfrm>
            <a:off x="2260405" y="2016159"/>
            <a:ext cx="0" cy="3378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35894C13-E4D6-4E79-A725-FD213DE40903}"/>
              </a:ext>
            </a:extLst>
          </p:cNvPr>
          <p:cNvPicPr>
            <a:picLocks noChangeAspect="1"/>
          </p:cNvPicPr>
          <p:nvPr/>
        </p:nvPicPr>
        <p:blipFill>
          <a:blip r:embed="rId3"/>
          <a:stretch>
            <a:fillRect/>
          </a:stretch>
        </p:blipFill>
        <p:spPr>
          <a:xfrm>
            <a:off x="495245" y="3769531"/>
            <a:ext cx="4886942" cy="2944643"/>
          </a:xfrm>
          <a:prstGeom prst="rect">
            <a:avLst/>
          </a:prstGeom>
          <a:ln>
            <a:solidFill>
              <a:schemeClr val="bg1">
                <a:lumMod val="75000"/>
              </a:schemeClr>
            </a:solidFill>
          </a:ln>
        </p:spPr>
      </p:pic>
      <p:pic>
        <p:nvPicPr>
          <p:cNvPr id="51" name="Picture 50">
            <a:extLst>
              <a:ext uri="{FF2B5EF4-FFF2-40B4-BE49-F238E27FC236}">
                <a16:creationId xmlns:a16="http://schemas.microsoft.com/office/drawing/2014/main" id="{520CF404-870B-45E1-9445-BDB16760332C}"/>
              </a:ext>
            </a:extLst>
          </p:cNvPr>
          <p:cNvPicPr>
            <a:picLocks noChangeAspect="1"/>
          </p:cNvPicPr>
          <p:nvPr/>
        </p:nvPicPr>
        <p:blipFill>
          <a:blip r:embed="rId4"/>
          <a:stretch>
            <a:fillRect/>
          </a:stretch>
        </p:blipFill>
        <p:spPr>
          <a:xfrm>
            <a:off x="6921327" y="3553444"/>
            <a:ext cx="4302098" cy="3265393"/>
          </a:xfrm>
          <a:prstGeom prst="rect">
            <a:avLst/>
          </a:prstGeom>
          <a:ln>
            <a:solidFill>
              <a:schemeClr val="bg1">
                <a:lumMod val="75000"/>
              </a:schemeClr>
            </a:solidFill>
          </a:ln>
        </p:spPr>
      </p:pic>
      <p:graphicFrame>
        <p:nvGraphicFramePr>
          <p:cNvPr id="81" name="Table 5">
            <a:extLst>
              <a:ext uri="{FF2B5EF4-FFF2-40B4-BE49-F238E27FC236}">
                <a16:creationId xmlns:a16="http://schemas.microsoft.com/office/drawing/2014/main" id="{D9CDA72B-3C42-4950-9370-03E8DE3E9264}"/>
              </a:ext>
            </a:extLst>
          </p:cNvPr>
          <p:cNvGraphicFramePr>
            <a:graphicFrameLocks noGrp="1"/>
          </p:cNvGraphicFramePr>
          <p:nvPr>
            <p:extLst>
              <p:ext uri="{D42A27DB-BD31-4B8C-83A1-F6EECF244321}">
                <p14:modId xmlns:p14="http://schemas.microsoft.com/office/powerpoint/2010/main" val="4176387365"/>
              </p:ext>
            </p:extLst>
          </p:nvPr>
        </p:nvGraphicFramePr>
        <p:xfrm>
          <a:off x="7947064" y="1230539"/>
          <a:ext cx="3614554" cy="1707686"/>
        </p:xfrm>
        <a:graphic>
          <a:graphicData uri="http://schemas.openxmlformats.org/drawingml/2006/table">
            <a:tbl>
              <a:tblPr firstRow="1" bandRow="1">
                <a:tableStyleId>{2D5ABB26-0587-4C30-8999-92F81FD0307C}</a:tableStyleId>
              </a:tblPr>
              <a:tblGrid>
                <a:gridCol w="649949">
                  <a:extLst>
                    <a:ext uri="{9D8B030D-6E8A-4147-A177-3AD203B41FA5}">
                      <a16:colId xmlns:a16="http://schemas.microsoft.com/office/drawing/2014/main" val="3386799401"/>
                    </a:ext>
                  </a:extLst>
                </a:gridCol>
                <a:gridCol w="1221814">
                  <a:extLst>
                    <a:ext uri="{9D8B030D-6E8A-4147-A177-3AD203B41FA5}">
                      <a16:colId xmlns:a16="http://schemas.microsoft.com/office/drawing/2014/main" val="3058765022"/>
                    </a:ext>
                  </a:extLst>
                </a:gridCol>
                <a:gridCol w="1742791">
                  <a:extLst>
                    <a:ext uri="{9D8B030D-6E8A-4147-A177-3AD203B41FA5}">
                      <a16:colId xmlns:a16="http://schemas.microsoft.com/office/drawing/2014/main" val="1082937194"/>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GME, BNTX, BBBY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GME, BNTX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AMC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bl>
          </a:graphicData>
        </a:graphic>
      </p:graphicFrame>
    </p:spTree>
    <p:extLst>
      <p:ext uri="{BB962C8B-B14F-4D97-AF65-F5344CB8AC3E}">
        <p14:creationId xmlns:p14="http://schemas.microsoft.com/office/powerpoint/2010/main" val="1935317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1284</TotalTime>
  <Words>724</Words>
  <Application>Microsoft Office PowerPoint</Application>
  <PresentationFormat>Widescreen</PresentationFormat>
  <Paragraphs>143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Office Theme</vt:lpstr>
      <vt:lpstr>PowerPoint Presentation</vt:lpstr>
      <vt:lpstr>Unsupervised Machine Learning Algorithm</vt:lpstr>
      <vt:lpstr>PowerPoint Presentation</vt:lpstr>
      <vt:lpstr>PowerPoint Presentation</vt:lpstr>
      <vt:lpstr>All stocks trends from Jan 01, 2020, until Oct 20, 2021</vt:lpstr>
      <vt:lpstr>PowerPoint Presentation</vt:lpstr>
      <vt:lpstr>Check the trend in the change in stock price 186 days before and 186 days after the GME “explosion”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Before-After Fitting with K=5 clusters</dc:title>
  <dc:creator>Neena</dc:creator>
  <cp:lastModifiedBy>Neena</cp:lastModifiedBy>
  <cp:revision>37</cp:revision>
  <dcterms:created xsi:type="dcterms:W3CDTF">2021-12-03T06:42:21Z</dcterms:created>
  <dcterms:modified xsi:type="dcterms:W3CDTF">2021-12-06T21:34:09Z</dcterms:modified>
</cp:coreProperties>
</file>