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7" autoAdjust="0"/>
    <p:restoredTop sz="94660"/>
  </p:normalViewPr>
  <p:slideViewPr>
    <p:cSldViewPr snapToGrid="0">
      <p:cViewPr varScale="1">
        <p:scale>
          <a:sx n="88" d="100"/>
          <a:sy n="88" d="100"/>
        </p:scale>
        <p:origin x="88"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56F6-8343-4181-BDD1-9C46837DD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2B61B-9706-44C1-B363-D55509287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2C7DC0-0915-4209-A299-04A3F9D0A8C0}"/>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ED8ECC7B-063C-4A50-B79B-C9E588C8B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C9D16-2FEF-4A8A-8509-B1B563F0C2D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68386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290B-B602-4EF2-BF0B-57047C106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16D54-A1CF-46DD-8E6E-69043AA405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C2EB6-CED8-4708-8F2A-5D0866AFFA00}"/>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9F0807C8-30E4-4E5C-B353-A20A463D4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A98AF-6C66-4E7C-84D0-044BB040D569}"/>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329894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C7037-1D40-40C7-8E98-D690CA6E2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EFAEC2-A6D0-4012-8E83-1E29456DA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D9671-033F-448D-B2C4-102B430F6831}"/>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3E84E55D-B8B0-4C39-98FF-387AC49AB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E7DEE-D1FA-4290-B7B9-B206FB88F968}"/>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92815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93F-E06C-4E95-9F10-C64A8EBFF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69355-BE51-4AD3-A603-B6682F80F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A3898-8C5E-4127-A024-E73D4BECA166}"/>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2E226328-6C0B-4389-BDF4-C2AD5AAFB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88371-B5E5-464B-9709-9CE32C9C1C18}"/>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74806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E43D-C0F3-485D-BC3F-3356638F1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966560-C253-4C0F-A24C-F0BA9A980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120F9-72F2-4159-9E22-14FD280C1178}"/>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F70E6665-54AB-4203-8E12-23727D12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845D8-9B99-43F6-8C30-CD7D9FCCB80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41844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A8A3-9D75-4D88-9A59-89DB3EA77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D9962-E6E8-4E46-9607-806DCD893D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FE89D5-F032-43BB-9749-88F3C4BD3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5FB129-0DF5-4165-98E5-CA63A9F3B83A}"/>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6" name="Footer Placeholder 5">
            <a:extLst>
              <a:ext uri="{FF2B5EF4-FFF2-40B4-BE49-F238E27FC236}">
                <a16:creationId xmlns:a16="http://schemas.microsoft.com/office/drawing/2014/main" id="{88BCDA48-309F-4152-8418-4850E64F8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B71CD-6D25-4753-A9D6-891FB980622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399635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4E9B-6F29-4B08-94AF-21BF438EA5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31A388-FB21-49C1-BCA8-C550AC3A7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AB3847-FD40-4EE2-8C3F-3B83FA163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E7FE1-7E8B-4BE9-86DB-7B0906637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E9E31-8A26-4E8A-AAAE-6F5731EE59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03448-10AA-4C95-8A15-0C0DF40477A0}"/>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8" name="Footer Placeholder 7">
            <a:extLst>
              <a:ext uri="{FF2B5EF4-FFF2-40B4-BE49-F238E27FC236}">
                <a16:creationId xmlns:a16="http://schemas.microsoft.com/office/drawing/2014/main" id="{274C161D-1C5A-4DA0-9AA8-15B40A395B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266B2-BCC4-4A20-BF70-F261DB941979}"/>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15427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9DB1-D52A-4AA6-A9D8-C6437721A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0A7DD-5CF3-43A7-9C86-7C3855D540AF}"/>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4" name="Footer Placeholder 3">
            <a:extLst>
              <a:ext uri="{FF2B5EF4-FFF2-40B4-BE49-F238E27FC236}">
                <a16:creationId xmlns:a16="http://schemas.microsoft.com/office/drawing/2014/main" id="{72D64A6C-E4B3-49C8-97FC-B3AC593B8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DCAA7-AD2C-4F7C-92BF-66C8E17894C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29971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42642-FDEC-4AE1-916A-D31F05FB3383}"/>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3" name="Footer Placeholder 2">
            <a:extLst>
              <a:ext uri="{FF2B5EF4-FFF2-40B4-BE49-F238E27FC236}">
                <a16:creationId xmlns:a16="http://schemas.microsoft.com/office/drawing/2014/main" id="{CF92E7D9-E5DB-4B25-BA12-07A41727B8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E3F245-ADD2-40E6-B975-AFC6CAADCF17}"/>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67450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32FD-64CD-4279-8596-0720505BC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456223-681A-4130-B53E-401182351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1D6C6-17A1-453D-B27A-4A09D426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5C04E-ACC1-4022-A76C-C2FB4018A8BC}"/>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6" name="Footer Placeholder 5">
            <a:extLst>
              <a:ext uri="{FF2B5EF4-FFF2-40B4-BE49-F238E27FC236}">
                <a16:creationId xmlns:a16="http://schemas.microsoft.com/office/drawing/2014/main" id="{B7D395BA-AAC5-4200-ABAA-446529135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8A701-E452-49C1-AAA1-487FED6DAB18}"/>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362924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55EE-159B-4F6D-B481-DFB55CE96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C6279-5A3D-44FF-B1EB-10DB68E7C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A10C5B-2F5A-445F-B51D-E89E44870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11DB4-179F-4A95-913C-8D7E21E02976}"/>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6" name="Footer Placeholder 5">
            <a:extLst>
              <a:ext uri="{FF2B5EF4-FFF2-40B4-BE49-F238E27FC236}">
                <a16:creationId xmlns:a16="http://schemas.microsoft.com/office/drawing/2014/main" id="{9B7B2505-22C7-4DCE-B9C4-B7415D69F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AF72-83FC-4495-8599-F13C1334E1C3}"/>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03079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ADE0E-9020-4AA0-80B9-1E1D5C741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FF730D-6A1C-42B8-A86E-6775BB0E5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776C9-C2AB-4D2B-9D7E-CF7CA3C5D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0BB34781-35FD-4629-925A-D9442D137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3A449-9D40-4700-B63C-3525ECA50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93D9-41E1-4C4B-A583-6BB3321DA6B8}" type="slidenum">
              <a:rPr lang="en-US" smtClean="0"/>
              <a:t>‹#›</a:t>
            </a:fld>
            <a:endParaRPr lang="en-US"/>
          </a:p>
        </p:txBody>
      </p:sp>
    </p:spTree>
    <p:extLst>
      <p:ext uri="{BB962C8B-B14F-4D97-AF65-F5344CB8AC3E}">
        <p14:creationId xmlns:p14="http://schemas.microsoft.com/office/powerpoint/2010/main" val="321527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1100667" y="263842"/>
            <a:ext cx="7899401" cy="430425"/>
          </a:xfrm>
        </p:spPr>
        <p:txBody>
          <a:bodyPr>
            <a:noAutofit/>
          </a:bodyPr>
          <a:lstStyle/>
          <a:p>
            <a:r>
              <a:rPr lang="en-US" sz="2400" dirty="0">
                <a:latin typeface="Arial" panose="020B0604020202020204" pitchFamily="34" charset="0"/>
                <a:cs typeface="Arial" panose="020B0604020202020204" pitchFamily="34" charset="0"/>
              </a:rPr>
              <a:t>All stocks trends from Jan 01, 2020, until Oct 20, 2021</a:t>
            </a:r>
          </a:p>
        </p:txBody>
      </p:sp>
      <p:sp>
        <p:nvSpPr>
          <p:cNvPr id="7" name="Subtitle 6">
            <a:extLst>
              <a:ext uri="{FF2B5EF4-FFF2-40B4-BE49-F238E27FC236}">
                <a16:creationId xmlns:a16="http://schemas.microsoft.com/office/drawing/2014/main" id="{09061B42-C465-413F-B1D6-59D15E8D729C}"/>
              </a:ext>
            </a:extLst>
          </p:cNvPr>
          <p:cNvSpPr>
            <a:spLocks noGrp="1"/>
          </p:cNvSpPr>
          <p:nvPr>
            <p:ph type="subTitle" idx="1"/>
          </p:nvPr>
        </p:nvSpPr>
        <p:spPr>
          <a:xfrm>
            <a:off x="1879600" y="875929"/>
            <a:ext cx="7450666" cy="430426"/>
          </a:xfrm>
        </p:spPr>
        <p:txBody>
          <a:bodyPr>
            <a:normAutofit fontScale="92500"/>
          </a:bodyPr>
          <a:lstStyle/>
          <a:p>
            <a:r>
              <a:rPr lang="en-US" dirty="0"/>
              <a:t>The graph showing all the stocks studied for this presentation</a:t>
            </a:r>
          </a:p>
        </p:txBody>
      </p:sp>
      <p:pic>
        <p:nvPicPr>
          <p:cNvPr id="9" name="Picture 8" descr="Chart, line chart&#10;&#10;Description automatically generated">
            <a:extLst>
              <a:ext uri="{FF2B5EF4-FFF2-40B4-BE49-F238E27FC236}">
                <a16:creationId xmlns:a16="http://schemas.microsoft.com/office/drawing/2014/main" id="{74BAEF2D-EB2D-47F3-B2F9-BBB69E3B06D7}"/>
              </a:ext>
            </a:extLst>
          </p:cNvPr>
          <p:cNvPicPr>
            <a:picLocks noChangeAspect="1"/>
          </p:cNvPicPr>
          <p:nvPr/>
        </p:nvPicPr>
        <p:blipFill rotWithShape="1">
          <a:blip r:embed="rId2">
            <a:extLst>
              <a:ext uri="{28A0092B-C50C-407E-A947-70E740481C1C}">
                <a14:useLocalDpi xmlns:a14="http://schemas.microsoft.com/office/drawing/2010/main" val="0"/>
              </a:ext>
            </a:extLst>
          </a:blip>
          <a:srcRect t="7208" r="7856"/>
          <a:stretch/>
        </p:blipFill>
        <p:spPr>
          <a:xfrm>
            <a:off x="237066" y="1535501"/>
            <a:ext cx="5858934" cy="2950087"/>
          </a:xfrm>
          <a:prstGeom prst="rect">
            <a:avLst/>
          </a:prstGeom>
        </p:spPr>
      </p:pic>
      <p:pic>
        <p:nvPicPr>
          <p:cNvPr id="11" name="Picture 10" descr="Chart, line chart, histogram&#10;&#10;Description automatically generated">
            <a:extLst>
              <a:ext uri="{FF2B5EF4-FFF2-40B4-BE49-F238E27FC236}">
                <a16:creationId xmlns:a16="http://schemas.microsoft.com/office/drawing/2014/main" id="{D571E47B-EFD3-45E9-8EDF-42F81A8CD6AD}"/>
              </a:ext>
            </a:extLst>
          </p:cNvPr>
          <p:cNvPicPr>
            <a:picLocks noChangeAspect="1"/>
          </p:cNvPicPr>
          <p:nvPr/>
        </p:nvPicPr>
        <p:blipFill rotWithShape="1">
          <a:blip r:embed="rId3">
            <a:extLst>
              <a:ext uri="{28A0092B-C50C-407E-A947-70E740481C1C}">
                <a14:useLocalDpi xmlns:a14="http://schemas.microsoft.com/office/drawing/2010/main" val="0"/>
              </a:ext>
            </a:extLst>
          </a:blip>
          <a:srcRect l="5991" t="16422" r="8813"/>
          <a:stretch/>
        </p:blipFill>
        <p:spPr>
          <a:xfrm>
            <a:off x="6177122" y="1631194"/>
            <a:ext cx="5858934" cy="3110254"/>
          </a:xfrm>
          <a:prstGeom prst="rect">
            <a:avLst/>
          </a:prstGeom>
        </p:spPr>
      </p:pic>
    </p:spTree>
    <p:extLst>
      <p:ext uri="{BB962C8B-B14F-4D97-AF65-F5344CB8AC3E}">
        <p14:creationId xmlns:p14="http://schemas.microsoft.com/office/powerpoint/2010/main" val="256942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FD4-8F1D-4FB0-BC6D-BE713F51CB3D}"/>
              </a:ext>
            </a:extLst>
          </p:cNvPr>
          <p:cNvSpPr>
            <a:spLocks noGrp="1"/>
          </p:cNvSpPr>
          <p:nvPr>
            <p:ph type="title"/>
          </p:nvPr>
        </p:nvSpPr>
        <p:spPr>
          <a:xfrm>
            <a:off x="2721751" y="278217"/>
            <a:ext cx="7262222" cy="698131"/>
          </a:xfrm>
        </p:spPr>
        <p:txBody>
          <a:bodyPr>
            <a:normAutofit/>
          </a:bodyPr>
          <a:lstStyle/>
          <a:p>
            <a:pPr algn="ctr"/>
            <a:r>
              <a:rPr lang="en-US" sz="2800" dirty="0">
                <a:latin typeface="Arial" panose="020B0604020202020204" pitchFamily="34" charset="0"/>
                <a:cs typeface="Arial" panose="020B0604020202020204" pitchFamily="34" charset="0"/>
              </a:rPr>
              <a:t>Unsupervised Machine Learning Algorithm</a:t>
            </a:r>
          </a:p>
        </p:txBody>
      </p:sp>
      <p:sp>
        <p:nvSpPr>
          <p:cNvPr id="3" name="Text Placeholder 2">
            <a:extLst>
              <a:ext uri="{FF2B5EF4-FFF2-40B4-BE49-F238E27FC236}">
                <a16:creationId xmlns:a16="http://schemas.microsoft.com/office/drawing/2014/main" id="{5FA46B01-6C8E-4B50-A724-60BAAD017219}"/>
              </a:ext>
            </a:extLst>
          </p:cNvPr>
          <p:cNvSpPr>
            <a:spLocks noGrp="1"/>
          </p:cNvSpPr>
          <p:nvPr>
            <p:ph type="body" idx="1"/>
          </p:nvPr>
        </p:nvSpPr>
        <p:spPr>
          <a:xfrm>
            <a:off x="804530" y="966681"/>
            <a:ext cx="8665719" cy="565355"/>
          </a:xfrm>
        </p:spPr>
        <p:txBody>
          <a:bodyPr/>
          <a:lstStyle/>
          <a:p>
            <a:r>
              <a:rPr lang="en-US" dirty="0">
                <a:latin typeface="Arial" panose="020B0604020202020204" pitchFamily="34" charset="0"/>
                <a:cs typeface="Arial" panose="020B0604020202020204" pitchFamily="34" charset="0"/>
              </a:rPr>
              <a:t>What is Unsupervised Machine Learning (un-ml)?</a:t>
            </a:r>
          </a:p>
        </p:txBody>
      </p:sp>
      <p:sp>
        <p:nvSpPr>
          <p:cNvPr id="4" name="Content Placeholder 3">
            <a:extLst>
              <a:ext uri="{FF2B5EF4-FFF2-40B4-BE49-F238E27FC236}">
                <a16:creationId xmlns:a16="http://schemas.microsoft.com/office/drawing/2014/main" id="{90DCF26F-CD01-4438-B0AA-04031939D53B}"/>
              </a:ext>
            </a:extLst>
          </p:cNvPr>
          <p:cNvSpPr>
            <a:spLocks noGrp="1"/>
          </p:cNvSpPr>
          <p:nvPr>
            <p:ph sz="half" idx="2"/>
          </p:nvPr>
        </p:nvSpPr>
        <p:spPr>
          <a:xfrm>
            <a:off x="665164" y="1842644"/>
            <a:ext cx="3747348" cy="3656652"/>
          </a:xfrm>
        </p:spPr>
        <p:txBody>
          <a:bodyPr>
            <a:normAutofit fontScale="92500" lnSpcReduction="10000"/>
          </a:bodyPr>
          <a:lstStyle/>
          <a:p>
            <a:r>
              <a:rPr lang="en-US" sz="2400" dirty="0">
                <a:latin typeface="Arial" panose="020B0604020202020204" pitchFamily="34" charset="0"/>
                <a:cs typeface="Arial" panose="020B0604020202020204" pitchFamily="34" charset="0"/>
              </a:rPr>
              <a:t>An </a:t>
            </a:r>
            <a:r>
              <a:rPr lang="en-US" sz="2400" dirty="0" err="1">
                <a:latin typeface="Arial" panose="020B0604020202020204" pitchFamily="34" charset="0"/>
                <a:cs typeface="Arial" panose="020B0604020202020204" pitchFamily="34" charset="0"/>
              </a:rPr>
              <a:t>uml</a:t>
            </a:r>
            <a:r>
              <a:rPr lang="en-US" sz="2400" dirty="0">
                <a:latin typeface="Arial" panose="020B0604020202020204" pitchFamily="34" charset="0"/>
                <a:cs typeface="Arial" panose="020B0604020202020204" pitchFamily="34" charset="0"/>
              </a:rPr>
              <a:t> is an unsupervised machine learning algorithm that is used to analyze and cluster unlabeled datasets. </a:t>
            </a:r>
          </a:p>
          <a:p>
            <a:r>
              <a:rPr lang="en-US" sz="2400" dirty="0">
                <a:latin typeface="Arial" panose="020B0604020202020204" pitchFamily="34" charset="0"/>
                <a:cs typeface="Arial" panose="020B0604020202020204" pitchFamily="34" charset="0"/>
              </a:rPr>
              <a:t>It looks for hidden patterns or data grouping without any human intervention.</a:t>
            </a:r>
          </a:p>
          <a:p>
            <a:r>
              <a:rPr lang="en-US" sz="2400" dirty="0" err="1">
                <a:latin typeface="Arial" panose="020B0604020202020204" pitchFamily="34" charset="0"/>
                <a:cs typeface="Arial" panose="020B0604020202020204" pitchFamily="34" charset="0"/>
              </a:rPr>
              <a:t>uml</a:t>
            </a:r>
            <a:r>
              <a:rPr lang="en-US" sz="2400" dirty="0">
                <a:latin typeface="Arial" panose="020B0604020202020204" pitchFamily="34" charset="0"/>
                <a:cs typeface="Arial" panose="020B0604020202020204" pitchFamily="34" charset="0"/>
              </a:rPr>
              <a:t> is a good algorithm to use for exploratory data analysis</a:t>
            </a:r>
            <a:r>
              <a:rPr lang="en-US" dirty="0">
                <a:latin typeface="Arial" panose="020B0604020202020204" pitchFamily="34" charset="0"/>
                <a:cs typeface="Arial" panose="020B0604020202020204" pitchFamily="34" charset="0"/>
              </a:rPr>
              <a:t>. </a:t>
            </a:r>
          </a:p>
        </p:txBody>
      </p:sp>
      <p:pic>
        <p:nvPicPr>
          <p:cNvPr id="12" name="Content Placeholder 11" descr="Diagram&#10;&#10;Description automatically generated with medium confidence">
            <a:extLst>
              <a:ext uri="{FF2B5EF4-FFF2-40B4-BE49-F238E27FC236}">
                <a16:creationId xmlns:a16="http://schemas.microsoft.com/office/drawing/2014/main" id="{BBC94125-A531-4523-B871-AF6FACE25D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50736" y="1787217"/>
            <a:ext cx="7195347" cy="3656652"/>
          </a:xfrm>
        </p:spPr>
      </p:pic>
    </p:spTree>
    <p:extLst>
      <p:ext uri="{BB962C8B-B14F-4D97-AF65-F5344CB8AC3E}">
        <p14:creationId xmlns:p14="http://schemas.microsoft.com/office/powerpoint/2010/main" val="325974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sz="quarter" idx="3"/>
          </p:nvPr>
        </p:nvSpPr>
        <p:spPr>
          <a:xfrm>
            <a:off x="1254642" y="537090"/>
            <a:ext cx="10015870" cy="643124"/>
          </a:xfrm>
        </p:spPr>
        <p:txBody>
          <a:bodyPr>
            <a:normAutofit/>
          </a:bodyPr>
          <a:lstStyle/>
          <a:p>
            <a:r>
              <a:rPr lang="en-US" sz="2800" dirty="0">
                <a:latin typeface="Arial" panose="020B0604020202020204" pitchFamily="34" charset="0"/>
                <a:cs typeface="Arial" panose="020B0604020202020204" pitchFamily="34" charset="0"/>
              </a:rPr>
              <a:t>Why did we use the </a:t>
            </a:r>
            <a:r>
              <a:rPr lang="en-US" sz="2800" dirty="0" err="1">
                <a:latin typeface="Arial" panose="020B0604020202020204" pitchFamily="34" charset="0"/>
                <a:cs typeface="Arial" panose="020B0604020202020204" pitchFamily="34" charset="0"/>
              </a:rPr>
              <a:t>uml</a:t>
            </a:r>
            <a:r>
              <a:rPr lang="en-US" sz="2800" dirty="0">
                <a:latin typeface="Arial" panose="020B0604020202020204" pitchFamily="34" charset="0"/>
                <a:cs typeface="Arial" panose="020B0604020202020204" pitchFamily="34" charset="0"/>
              </a:rPr>
              <a:t> for this stock analysis project?</a:t>
            </a:r>
          </a:p>
        </p:txBody>
      </p:sp>
      <p:sp>
        <p:nvSpPr>
          <p:cNvPr id="6" name="Content Placeholder 5">
            <a:extLst>
              <a:ext uri="{FF2B5EF4-FFF2-40B4-BE49-F238E27FC236}">
                <a16:creationId xmlns:a16="http://schemas.microsoft.com/office/drawing/2014/main" id="{AC1C338A-FE7F-4B2A-A44E-2CC16199AAB9}"/>
              </a:ext>
            </a:extLst>
          </p:cNvPr>
          <p:cNvSpPr>
            <a:spLocks noGrp="1"/>
          </p:cNvSpPr>
          <p:nvPr>
            <p:ph sz="quarter" idx="4"/>
          </p:nvPr>
        </p:nvSpPr>
        <p:spPr>
          <a:xfrm>
            <a:off x="1290084" y="1431186"/>
            <a:ext cx="10356111" cy="3034488"/>
          </a:xfrm>
        </p:spPr>
        <p:txBody>
          <a:bodyPr>
            <a:normAutofit fontScale="92500" lnSpcReduction="20000"/>
          </a:bodyPr>
          <a:lstStyle/>
          <a:p>
            <a:r>
              <a:rPr lang="en-US" sz="2400" dirty="0">
                <a:latin typeface="Arial" panose="020B0604020202020204" pitchFamily="34" charset="0"/>
                <a:cs typeface="Arial" panose="020B0604020202020204" pitchFamily="34" charset="0"/>
              </a:rPr>
              <a:t>The scope of the project changed from the initial objective of correlating social media sentiment to stock prices.</a:t>
            </a:r>
          </a:p>
          <a:p>
            <a:r>
              <a:rPr lang="en-US" sz="2400" dirty="0">
                <a:latin typeface="Arial" panose="020B0604020202020204" pitchFamily="34" charset="0"/>
                <a:cs typeface="Arial" panose="020B0604020202020204" pitchFamily="34" charset="0"/>
              </a:rPr>
              <a:t>We wanted to study the effects of social media sentiment to the change in stock price before and after the GME “explosion”.</a:t>
            </a:r>
          </a:p>
          <a:p>
            <a:r>
              <a:rPr lang="en-US" sz="2400" dirty="0">
                <a:latin typeface="Arial" panose="020B0604020202020204" pitchFamily="34" charset="0"/>
                <a:cs typeface="Arial" panose="020B0604020202020204" pitchFamily="34" charset="0"/>
              </a:rPr>
              <a:t>Unfortunately, there was insufficient paired outcome of data to train and test on. We then decided to look for patterns in the stock's behavior before and after the explosion, rather than predict a classification.    </a:t>
            </a:r>
          </a:p>
          <a:p>
            <a:r>
              <a:rPr lang="en-US" sz="2400" dirty="0">
                <a:latin typeface="Arial" panose="020B0604020202020204" pitchFamily="34" charset="0"/>
                <a:cs typeface="Arial" panose="020B0604020202020204" pitchFamily="34" charset="0"/>
              </a:rPr>
              <a:t>In addition to comparing stock prices, we used PCA combined with K-means clustering to identify patterns in a small set of stocks before and after the explosion in stock price that occurred for game stop.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60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sz="quarter" idx="3"/>
          </p:nvPr>
        </p:nvSpPr>
        <p:spPr>
          <a:xfrm>
            <a:off x="1988288" y="324439"/>
            <a:ext cx="3912782" cy="643124"/>
          </a:xfrm>
        </p:spPr>
        <p:txBody>
          <a:bodyPr>
            <a:normAutofit/>
          </a:bodyPr>
          <a:lstStyle/>
          <a:p>
            <a:r>
              <a:rPr lang="en-US" sz="2800" dirty="0">
                <a:latin typeface="Arial" panose="020B0604020202020204" pitchFamily="34" charset="0"/>
                <a:cs typeface="Arial" panose="020B0604020202020204" pitchFamily="34" charset="0"/>
              </a:rPr>
              <a:t>Results: All stocks</a:t>
            </a:r>
          </a:p>
        </p:txBody>
      </p:sp>
      <p:pic>
        <p:nvPicPr>
          <p:cNvPr id="3" name="Picture 2">
            <a:extLst>
              <a:ext uri="{FF2B5EF4-FFF2-40B4-BE49-F238E27FC236}">
                <a16:creationId xmlns:a16="http://schemas.microsoft.com/office/drawing/2014/main" id="{0CAF7B1F-5D0F-49D6-A32D-14E75202F263}"/>
              </a:ext>
            </a:extLst>
          </p:cNvPr>
          <p:cNvPicPr>
            <a:picLocks noChangeAspect="1"/>
          </p:cNvPicPr>
          <p:nvPr/>
        </p:nvPicPr>
        <p:blipFill>
          <a:blip r:embed="rId2"/>
          <a:stretch>
            <a:fillRect/>
          </a:stretch>
        </p:blipFill>
        <p:spPr>
          <a:xfrm>
            <a:off x="8934894" y="324439"/>
            <a:ext cx="2824716" cy="1557321"/>
          </a:xfrm>
          <a:prstGeom prst="rect">
            <a:avLst/>
          </a:prstGeom>
        </p:spPr>
      </p:pic>
      <p:pic>
        <p:nvPicPr>
          <p:cNvPr id="6" name="Picture 5">
            <a:extLst>
              <a:ext uri="{FF2B5EF4-FFF2-40B4-BE49-F238E27FC236}">
                <a16:creationId xmlns:a16="http://schemas.microsoft.com/office/drawing/2014/main" id="{4C81E6F6-744D-4017-B411-4B7EB5B5D00E}"/>
              </a:ext>
            </a:extLst>
          </p:cNvPr>
          <p:cNvPicPr>
            <a:picLocks noChangeAspect="1"/>
          </p:cNvPicPr>
          <p:nvPr/>
        </p:nvPicPr>
        <p:blipFill>
          <a:blip r:embed="rId3"/>
          <a:stretch>
            <a:fillRect/>
          </a:stretch>
        </p:blipFill>
        <p:spPr>
          <a:xfrm>
            <a:off x="432390" y="967563"/>
            <a:ext cx="4570671" cy="2097301"/>
          </a:xfrm>
          <a:prstGeom prst="rect">
            <a:avLst/>
          </a:prstGeom>
        </p:spPr>
      </p:pic>
      <p:pic>
        <p:nvPicPr>
          <p:cNvPr id="11" name="Picture 10">
            <a:extLst>
              <a:ext uri="{FF2B5EF4-FFF2-40B4-BE49-F238E27FC236}">
                <a16:creationId xmlns:a16="http://schemas.microsoft.com/office/drawing/2014/main" id="{5987EBEC-FB14-4756-99AE-281559BE49D4}"/>
              </a:ext>
            </a:extLst>
          </p:cNvPr>
          <p:cNvPicPr>
            <a:picLocks noChangeAspect="1"/>
          </p:cNvPicPr>
          <p:nvPr/>
        </p:nvPicPr>
        <p:blipFill rotWithShape="1">
          <a:blip r:embed="rId4"/>
          <a:srcRect r="2340"/>
          <a:stretch/>
        </p:blipFill>
        <p:spPr>
          <a:xfrm>
            <a:off x="310923" y="3435288"/>
            <a:ext cx="5154212" cy="3098273"/>
          </a:xfrm>
          <a:prstGeom prst="rect">
            <a:avLst/>
          </a:prstGeom>
        </p:spPr>
      </p:pic>
      <p:pic>
        <p:nvPicPr>
          <p:cNvPr id="13" name="Picture 12">
            <a:extLst>
              <a:ext uri="{FF2B5EF4-FFF2-40B4-BE49-F238E27FC236}">
                <a16:creationId xmlns:a16="http://schemas.microsoft.com/office/drawing/2014/main" id="{C5696190-B65D-4F22-98E4-050C045F9681}"/>
              </a:ext>
            </a:extLst>
          </p:cNvPr>
          <p:cNvPicPr>
            <a:picLocks noChangeAspect="1"/>
          </p:cNvPicPr>
          <p:nvPr/>
        </p:nvPicPr>
        <p:blipFill>
          <a:blip r:embed="rId5"/>
          <a:stretch>
            <a:fillRect/>
          </a:stretch>
        </p:blipFill>
        <p:spPr>
          <a:xfrm>
            <a:off x="5842971" y="1458243"/>
            <a:ext cx="5311975" cy="3390204"/>
          </a:xfrm>
          <a:prstGeom prst="rect">
            <a:avLst/>
          </a:prstGeom>
        </p:spPr>
      </p:pic>
      <p:pic>
        <p:nvPicPr>
          <p:cNvPr id="15" name="Picture 14">
            <a:extLst>
              <a:ext uri="{FF2B5EF4-FFF2-40B4-BE49-F238E27FC236}">
                <a16:creationId xmlns:a16="http://schemas.microsoft.com/office/drawing/2014/main" id="{1EE32A5C-228A-4682-831E-3F8D9AA35664}"/>
              </a:ext>
            </a:extLst>
          </p:cNvPr>
          <p:cNvPicPr>
            <a:picLocks noChangeAspect="1"/>
          </p:cNvPicPr>
          <p:nvPr/>
        </p:nvPicPr>
        <p:blipFill>
          <a:blip r:embed="rId6"/>
          <a:stretch>
            <a:fillRect/>
          </a:stretch>
        </p:blipFill>
        <p:spPr>
          <a:xfrm>
            <a:off x="5901070" y="3650184"/>
            <a:ext cx="4570671" cy="2991157"/>
          </a:xfrm>
          <a:prstGeom prst="rect">
            <a:avLst/>
          </a:prstGeom>
        </p:spPr>
      </p:pic>
    </p:spTree>
    <p:extLst>
      <p:ext uri="{BB962C8B-B14F-4D97-AF65-F5344CB8AC3E}">
        <p14:creationId xmlns:p14="http://schemas.microsoft.com/office/powerpoint/2010/main" val="202385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sz="quarter" idx="3"/>
          </p:nvPr>
        </p:nvSpPr>
        <p:spPr>
          <a:xfrm>
            <a:off x="507743" y="218176"/>
            <a:ext cx="3912782" cy="643124"/>
          </a:xfrm>
        </p:spPr>
        <p:txBody>
          <a:bodyPr>
            <a:normAutofit/>
          </a:bodyPr>
          <a:lstStyle/>
          <a:p>
            <a:r>
              <a:rPr lang="en-US" sz="2800" dirty="0">
                <a:latin typeface="Arial" panose="020B0604020202020204" pitchFamily="34" charset="0"/>
                <a:cs typeface="Arial" panose="020B0604020202020204" pitchFamily="34" charset="0"/>
              </a:rPr>
              <a:t>Results:11 stocks</a:t>
            </a:r>
          </a:p>
        </p:txBody>
      </p:sp>
      <p:pic>
        <p:nvPicPr>
          <p:cNvPr id="4" name="Picture 3">
            <a:extLst>
              <a:ext uri="{FF2B5EF4-FFF2-40B4-BE49-F238E27FC236}">
                <a16:creationId xmlns:a16="http://schemas.microsoft.com/office/drawing/2014/main" id="{3A538CD7-EBAD-4779-9777-81577F54825E}"/>
              </a:ext>
            </a:extLst>
          </p:cNvPr>
          <p:cNvPicPr>
            <a:picLocks noChangeAspect="1"/>
          </p:cNvPicPr>
          <p:nvPr/>
        </p:nvPicPr>
        <p:blipFill>
          <a:blip r:embed="rId2"/>
          <a:stretch>
            <a:fillRect/>
          </a:stretch>
        </p:blipFill>
        <p:spPr>
          <a:xfrm>
            <a:off x="9197163" y="324440"/>
            <a:ext cx="2590002" cy="1947298"/>
          </a:xfrm>
          <a:prstGeom prst="rect">
            <a:avLst/>
          </a:prstGeom>
        </p:spPr>
      </p:pic>
      <p:pic>
        <p:nvPicPr>
          <p:cNvPr id="8" name="Picture 7">
            <a:extLst>
              <a:ext uri="{FF2B5EF4-FFF2-40B4-BE49-F238E27FC236}">
                <a16:creationId xmlns:a16="http://schemas.microsoft.com/office/drawing/2014/main" id="{F73A4D6B-FE54-4653-823D-F12F4C9682C3}"/>
              </a:ext>
            </a:extLst>
          </p:cNvPr>
          <p:cNvPicPr>
            <a:picLocks noChangeAspect="1"/>
          </p:cNvPicPr>
          <p:nvPr/>
        </p:nvPicPr>
        <p:blipFill>
          <a:blip r:embed="rId3"/>
          <a:stretch>
            <a:fillRect/>
          </a:stretch>
        </p:blipFill>
        <p:spPr>
          <a:xfrm>
            <a:off x="5366084" y="324439"/>
            <a:ext cx="3912782" cy="588899"/>
          </a:xfrm>
          <a:prstGeom prst="rect">
            <a:avLst/>
          </a:prstGeom>
        </p:spPr>
      </p:pic>
      <p:pic>
        <p:nvPicPr>
          <p:cNvPr id="10" name="Picture 9">
            <a:extLst>
              <a:ext uri="{FF2B5EF4-FFF2-40B4-BE49-F238E27FC236}">
                <a16:creationId xmlns:a16="http://schemas.microsoft.com/office/drawing/2014/main" id="{40D70BAE-9602-44F9-89C8-C799CA9C4B22}"/>
              </a:ext>
            </a:extLst>
          </p:cNvPr>
          <p:cNvPicPr>
            <a:picLocks noChangeAspect="1"/>
          </p:cNvPicPr>
          <p:nvPr/>
        </p:nvPicPr>
        <p:blipFill>
          <a:blip r:embed="rId4"/>
          <a:stretch>
            <a:fillRect/>
          </a:stretch>
        </p:blipFill>
        <p:spPr>
          <a:xfrm>
            <a:off x="156295" y="1034733"/>
            <a:ext cx="4615678" cy="1993542"/>
          </a:xfrm>
          <a:prstGeom prst="rect">
            <a:avLst/>
          </a:prstGeom>
        </p:spPr>
      </p:pic>
      <p:pic>
        <p:nvPicPr>
          <p:cNvPr id="14" name="Picture 13">
            <a:extLst>
              <a:ext uri="{FF2B5EF4-FFF2-40B4-BE49-F238E27FC236}">
                <a16:creationId xmlns:a16="http://schemas.microsoft.com/office/drawing/2014/main" id="{07187821-C2BA-4B30-8D71-45AAA5F41E10}"/>
              </a:ext>
            </a:extLst>
          </p:cNvPr>
          <p:cNvPicPr>
            <a:picLocks noChangeAspect="1"/>
          </p:cNvPicPr>
          <p:nvPr/>
        </p:nvPicPr>
        <p:blipFill>
          <a:blip r:embed="rId5"/>
          <a:stretch>
            <a:fillRect/>
          </a:stretch>
        </p:blipFill>
        <p:spPr>
          <a:xfrm>
            <a:off x="580177" y="3375142"/>
            <a:ext cx="4615677" cy="2844905"/>
          </a:xfrm>
          <a:prstGeom prst="rect">
            <a:avLst/>
          </a:prstGeom>
        </p:spPr>
      </p:pic>
      <p:pic>
        <p:nvPicPr>
          <p:cNvPr id="17" name="Picture 16">
            <a:extLst>
              <a:ext uri="{FF2B5EF4-FFF2-40B4-BE49-F238E27FC236}">
                <a16:creationId xmlns:a16="http://schemas.microsoft.com/office/drawing/2014/main" id="{2701BF2B-6E7D-4A6B-ABB1-0D707168B7DA}"/>
              </a:ext>
            </a:extLst>
          </p:cNvPr>
          <p:cNvPicPr>
            <a:picLocks noChangeAspect="1"/>
          </p:cNvPicPr>
          <p:nvPr/>
        </p:nvPicPr>
        <p:blipFill>
          <a:blip r:embed="rId6"/>
          <a:stretch>
            <a:fillRect/>
          </a:stretch>
        </p:blipFill>
        <p:spPr>
          <a:xfrm>
            <a:off x="5282024" y="1053071"/>
            <a:ext cx="2568894" cy="1218667"/>
          </a:xfrm>
          <a:prstGeom prst="rect">
            <a:avLst/>
          </a:prstGeom>
        </p:spPr>
      </p:pic>
      <p:pic>
        <p:nvPicPr>
          <p:cNvPr id="19" name="Picture 18">
            <a:extLst>
              <a:ext uri="{FF2B5EF4-FFF2-40B4-BE49-F238E27FC236}">
                <a16:creationId xmlns:a16="http://schemas.microsoft.com/office/drawing/2014/main" id="{E1ABD612-F625-4199-96E5-E1D87646096C}"/>
              </a:ext>
            </a:extLst>
          </p:cNvPr>
          <p:cNvPicPr>
            <a:picLocks noChangeAspect="1"/>
          </p:cNvPicPr>
          <p:nvPr/>
        </p:nvPicPr>
        <p:blipFill>
          <a:blip r:embed="rId7"/>
          <a:stretch>
            <a:fillRect/>
          </a:stretch>
        </p:blipFill>
        <p:spPr>
          <a:xfrm>
            <a:off x="6542225" y="2874717"/>
            <a:ext cx="5059338" cy="3423092"/>
          </a:xfrm>
          <a:prstGeom prst="rect">
            <a:avLst/>
          </a:prstGeom>
        </p:spPr>
      </p:pic>
    </p:spTree>
    <p:extLst>
      <p:ext uri="{BB962C8B-B14F-4D97-AF65-F5344CB8AC3E}">
        <p14:creationId xmlns:p14="http://schemas.microsoft.com/office/powerpoint/2010/main" val="374924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217</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All stocks trends from Jan 01, 2020, until Oct 20, 2021</vt:lpstr>
      <vt:lpstr>Unsupervised Machine Learning Algorithm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Before-After Fitting with K=5 clusters</dc:title>
  <dc:creator>Neena</dc:creator>
  <cp:lastModifiedBy>Neena</cp:lastModifiedBy>
  <cp:revision>15</cp:revision>
  <dcterms:created xsi:type="dcterms:W3CDTF">2021-12-03T06:42:21Z</dcterms:created>
  <dcterms:modified xsi:type="dcterms:W3CDTF">2021-12-04T19:29:29Z</dcterms:modified>
</cp:coreProperties>
</file>