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9" r:id="rId3"/>
    <p:sldId id="258" r:id="rId4"/>
    <p:sldId id="260" r:id="rId5"/>
    <p:sldId id="264" r:id="rId6"/>
    <p:sldId id="265" r:id="rId7"/>
    <p:sldId id="262" r:id="rId8"/>
    <p:sldId id="263" r:id="rId9"/>
    <p:sldId id="266" r:id="rId10"/>
    <p:sldId id="261"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7" autoAdjust="0"/>
    <p:restoredTop sz="94660"/>
  </p:normalViewPr>
  <p:slideViewPr>
    <p:cSldViewPr snapToGrid="0">
      <p:cViewPr varScale="1">
        <p:scale>
          <a:sx n="93" d="100"/>
          <a:sy n="93" d="100"/>
        </p:scale>
        <p:origin x="2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D14E-2CAA-4C43-8F05-71B855B5F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8D093-9A09-4E06-A62E-8CBF0AE9F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D64F68-4606-4648-9C55-23414EDCFBBC}"/>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111E8440-EFDC-4D23-9AC9-DB429D373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2A0B9-BF8D-4C6A-8245-CFE943DE401A}"/>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80652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0E18-971A-40D9-A783-0CF171B11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7689F-4BFB-4265-848F-09F94DEB8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8A386-8D1C-4459-9BFB-B619233ADED2}"/>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B6889D77-8370-4AD3-99B2-C6618F539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DDC76-7056-4FE2-8843-BD6D5E199500}"/>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54469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9F833-BE2B-4C52-817A-4459F4563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5A713-CF5D-4327-8518-265592B93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692FA-6C36-4B4E-AD54-5AD0E00F5BE2}"/>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23EF528F-F68B-4357-9B25-3C3F00F83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2BAEE-533B-4773-B917-BEB6B6C4AA0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9857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4221-C14A-4D97-B705-B2040FD0B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9CFE4-2F95-4927-88E4-C19F13EF4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B5EE3-B14E-442C-9190-2E9B4E72B925}"/>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86A57442-B015-42CD-AB9F-DA9CDDFE0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EC0B3-3205-4707-B76F-F7F2753D1B8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39765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ABFB-4D42-43F7-B920-B9D93F4E7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3ACC22-54DE-443B-9434-132D0C9D1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299F8-9E6D-4CD4-8972-E607BDC2457E}"/>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2E8579CD-BEED-47E9-87AE-8D2C07854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D0692-6B55-47B9-88BE-532BF58B12AE}"/>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9423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E0A0-2B43-4952-8B49-46231816B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1BF6C-BEDF-4DDA-A861-FBE8AE489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DB53B-42E5-4F81-8C90-281EF07DCD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72F69-F0DD-4569-901D-1517389E1B36}"/>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6" name="Footer Placeholder 5">
            <a:extLst>
              <a:ext uri="{FF2B5EF4-FFF2-40B4-BE49-F238E27FC236}">
                <a16:creationId xmlns:a16="http://schemas.microsoft.com/office/drawing/2014/main" id="{10C14585-BD1A-4B0F-A05C-0A731E8AB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5821B-38A8-4E0F-A49D-4EFF239420F2}"/>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08077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5DBB-D984-4D63-8F58-FB77B5BBE9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43EA7-46AF-4DE0-AA91-504E35FC9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0346F-8BDB-4CC6-AF2F-857E797A7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AD188-955D-4E48-89CA-F6754D4B2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AF8BB-5666-4F44-B2BE-C602C91A4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C0A2E0-B49F-4AB3-AEE4-E728EBE951A5}"/>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8" name="Footer Placeholder 7">
            <a:extLst>
              <a:ext uri="{FF2B5EF4-FFF2-40B4-BE49-F238E27FC236}">
                <a16:creationId xmlns:a16="http://schemas.microsoft.com/office/drawing/2014/main" id="{33E896B0-33FD-4254-856C-C9C9D5F101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9F6B9-3D27-42AC-84B5-9684246B496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04282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8C1F-BE65-4ED1-9922-B7D65141E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1BD5A-22C0-4986-A685-69AAB13E85BC}"/>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4" name="Footer Placeholder 3">
            <a:extLst>
              <a:ext uri="{FF2B5EF4-FFF2-40B4-BE49-F238E27FC236}">
                <a16:creationId xmlns:a16="http://schemas.microsoft.com/office/drawing/2014/main" id="{F4DD839F-7F1F-41A2-8707-0F7633940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D9A05-8FAA-4608-AAF5-A1BC98DB4EAB}"/>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476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474869-818E-44B6-8CD2-D15D24F3616B}"/>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3" name="Footer Placeholder 2">
            <a:extLst>
              <a:ext uri="{FF2B5EF4-FFF2-40B4-BE49-F238E27FC236}">
                <a16:creationId xmlns:a16="http://schemas.microsoft.com/office/drawing/2014/main" id="{D67FE626-5346-4EBF-A480-474001CF36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EFE343-8239-498B-A2C4-F8864FE5C205}"/>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77751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5263-955F-4D14-B4C3-0746E534E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CCDC7-EAD0-49E2-B428-22B250D12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58C1-032F-4819-B05E-5722C9B4C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D8F1B-B283-4A89-B4D9-38A559CFECF7}"/>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6" name="Footer Placeholder 5">
            <a:extLst>
              <a:ext uri="{FF2B5EF4-FFF2-40B4-BE49-F238E27FC236}">
                <a16:creationId xmlns:a16="http://schemas.microsoft.com/office/drawing/2014/main" id="{065C42EC-6AD1-4A61-9809-30A84EDA7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60723-58C2-47EE-8430-BB2132D6BDD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23035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F54C-16D3-4B43-B784-797B4AC1C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0F2020-79DE-4A32-BAA1-AA4F48D79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2E5FC-5CFF-4804-B38C-807130A2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07B5C-145E-41E4-B83E-4EA6703F7627}"/>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6" name="Footer Placeholder 5">
            <a:extLst>
              <a:ext uri="{FF2B5EF4-FFF2-40B4-BE49-F238E27FC236}">
                <a16:creationId xmlns:a16="http://schemas.microsoft.com/office/drawing/2014/main" id="{E76CB54C-84A8-4FF1-A524-2E0843871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9DADD-A1C1-4965-9655-7F193A5C850D}"/>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68191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1421D-98C2-4121-A3F3-ACFE50092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DE35B-C5D4-4CF1-8FB4-D3EEADD96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3C3AF-0639-4AB4-9842-B8CFF48B5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9947AF31-9868-4477-A462-12A5BD50B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51EB6-5377-4CEC-B953-D1D34FDD0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C93D9-41E1-4C4B-A583-6BB3321DA6B8}" type="slidenum">
              <a:rPr lang="en-US" smtClean="0"/>
              <a:t>‹#›</a:t>
            </a:fld>
            <a:endParaRPr lang="en-US"/>
          </a:p>
        </p:txBody>
      </p:sp>
    </p:spTree>
    <p:extLst>
      <p:ext uri="{BB962C8B-B14F-4D97-AF65-F5344CB8AC3E}">
        <p14:creationId xmlns:p14="http://schemas.microsoft.com/office/powerpoint/2010/main" val="40898152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78F2-00FF-461A-91AB-BEE7B4795382}"/>
              </a:ext>
            </a:extLst>
          </p:cNvPr>
          <p:cNvSpPr>
            <a:spLocks noGrp="1"/>
          </p:cNvSpPr>
          <p:nvPr>
            <p:ph type="ctrTitle"/>
          </p:nvPr>
        </p:nvSpPr>
        <p:spPr>
          <a:xfrm>
            <a:off x="1100667" y="263842"/>
            <a:ext cx="7899401" cy="430425"/>
          </a:xfrm>
        </p:spPr>
        <p:txBody>
          <a:bodyPr>
            <a:noAutofit/>
          </a:bodyPr>
          <a:lstStyle/>
          <a:p>
            <a:r>
              <a:rPr lang="en-US" sz="2400" dirty="0">
                <a:latin typeface="Arial" panose="020B0604020202020204" pitchFamily="34" charset="0"/>
                <a:cs typeface="Arial" panose="020B0604020202020204" pitchFamily="34" charset="0"/>
              </a:rPr>
              <a:t>All stocks trends from Jan 01, 2020, until Oct 20, 2021</a:t>
            </a:r>
          </a:p>
        </p:txBody>
      </p:sp>
      <p:sp>
        <p:nvSpPr>
          <p:cNvPr id="7" name="Subtitle 6">
            <a:extLst>
              <a:ext uri="{FF2B5EF4-FFF2-40B4-BE49-F238E27FC236}">
                <a16:creationId xmlns:a16="http://schemas.microsoft.com/office/drawing/2014/main" id="{09061B42-C465-413F-B1D6-59D15E8D729C}"/>
              </a:ext>
            </a:extLst>
          </p:cNvPr>
          <p:cNvSpPr>
            <a:spLocks noGrp="1"/>
          </p:cNvSpPr>
          <p:nvPr>
            <p:ph type="subTitle" idx="1"/>
          </p:nvPr>
        </p:nvSpPr>
        <p:spPr>
          <a:xfrm>
            <a:off x="1879600" y="875929"/>
            <a:ext cx="7450666" cy="430426"/>
          </a:xfrm>
        </p:spPr>
        <p:txBody>
          <a:bodyPr>
            <a:normAutofit fontScale="85000" lnSpcReduction="10000"/>
          </a:bodyPr>
          <a:lstStyle/>
          <a:p>
            <a:r>
              <a:rPr lang="en-US" dirty="0"/>
              <a:t>The graph showing all the stocks studied for this presentation</a:t>
            </a:r>
          </a:p>
        </p:txBody>
      </p:sp>
      <p:pic>
        <p:nvPicPr>
          <p:cNvPr id="11" name="Picture 10" descr="Chart, line chart, histogram&#10;&#10;Description automatically generated">
            <a:extLst>
              <a:ext uri="{FF2B5EF4-FFF2-40B4-BE49-F238E27FC236}">
                <a16:creationId xmlns:a16="http://schemas.microsoft.com/office/drawing/2014/main" id="{D571E47B-EFD3-45E9-8EDF-42F81A8CD6AD}"/>
              </a:ext>
            </a:extLst>
          </p:cNvPr>
          <p:cNvPicPr>
            <a:picLocks noChangeAspect="1"/>
          </p:cNvPicPr>
          <p:nvPr/>
        </p:nvPicPr>
        <p:blipFill rotWithShape="1">
          <a:blip r:embed="rId2">
            <a:extLst>
              <a:ext uri="{28A0092B-C50C-407E-A947-70E740481C1C}">
                <a14:useLocalDpi xmlns:a14="http://schemas.microsoft.com/office/drawing/2010/main" val="0"/>
              </a:ext>
            </a:extLst>
          </a:blip>
          <a:srcRect l="5991" t="16422" r="8813"/>
          <a:stretch/>
        </p:blipFill>
        <p:spPr>
          <a:xfrm>
            <a:off x="1519397" y="1488017"/>
            <a:ext cx="8281828" cy="4396463"/>
          </a:xfrm>
          <a:prstGeom prst="rect">
            <a:avLst/>
          </a:prstGeom>
        </p:spPr>
      </p:pic>
    </p:spTree>
    <p:extLst>
      <p:ext uri="{BB962C8B-B14F-4D97-AF65-F5344CB8AC3E}">
        <p14:creationId xmlns:p14="http://schemas.microsoft.com/office/powerpoint/2010/main" val="2569426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8C342-536E-49CA-B36C-DD351C947F15}"/>
              </a:ext>
            </a:extLst>
          </p:cNvPr>
          <p:cNvSpPr txBox="1"/>
          <p:nvPr/>
        </p:nvSpPr>
        <p:spPr>
          <a:xfrm>
            <a:off x="3094075" y="616688"/>
            <a:ext cx="3232298" cy="369332"/>
          </a:xfrm>
          <a:prstGeom prst="rect">
            <a:avLst/>
          </a:prstGeom>
          <a:noFill/>
        </p:spPr>
        <p:txBody>
          <a:bodyPr wrap="square" rtlCol="0">
            <a:spAutoFit/>
          </a:bodyPr>
          <a:lstStyle/>
          <a:p>
            <a:r>
              <a:rPr lang="en-US" dirty="0"/>
              <a:t>Look at Before and After</a:t>
            </a:r>
          </a:p>
        </p:txBody>
      </p:sp>
      <p:pic>
        <p:nvPicPr>
          <p:cNvPr id="4" name="Picture 3" descr="Chart, histogram&#10;&#10;Description automatically generated">
            <a:extLst>
              <a:ext uri="{FF2B5EF4-FFF2-40B4-BE49-F238E27FC236}">
                <a16:creationId xmlns:a16="http://schemas.microsoft.com/office/drawing/2014/main" id="{282342FF-DFB8-4259-8CD3-86BEE7D0E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24" y="1367939"/>
            <a:ext cx="7048590" cy="4604243"/>
          </a:xfrm>
          <a:prstGeom prst="rect">
            <a:avLst/>
          </a:prstGeom>
        </p:spPr>
      </p:pic>
    </p:spTree>
    <p:extLst>
      <p:ext uri="{BB962C8B-B14F-4D97-AF65-F5344CB8AC3E}">
        <p14:creationId xmlns:p14="http://schemas.microsoft.com/office/powerpoint/2010/main" val="16694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78F2-00FF-461A-91AB-BEE7B4795382}"/>
              </a:ext>
            </a:extLst>
          </p:cNvPr>
          <p:cNvSpPr>
            <a:spLocks noGrp="1"/>
          </p:cNvSpPr>
          <p:nvPr>
            <p:ph type="ctrTitle"/>
          </p:nvPr>
        </p:nvSpPr>
        <p:spPr>
          <a:xfrm>
            <a:off x="660400" y="238442"/>
            <a:ext cx="9144000" cy="655638"/>
          </a:xfrm>
        </p:spPr>
        <p:txBody>
          <a:bodyPr>
            <a:normAutofit/>
          </a:bodyPr>
          <a:lstStyle/>
          <a:p>
            <a:r>
              <a:rPr lang="en-US" sz="3600" dirty="0"/>
              <a:t>Before-After Fitting with K=5 clusters</a:t>
            </a:r>
          </a:p>
        </p:txBody>
      </p:sp>
      <p:sp>
        <p:nvSpPr>
          <p:cNvPr id="3" name="Subtitle 2">
            <a:extLst>
              <a:ext uri="{FF2B5EF4-FFF2-40B4-BE49-F238E27FC236}">
                <a16:creationId xmlns:a16="http://schemas.microsoft.com/office/drawing/2014/main" id="{EC0EF41E-B916-47EA-B4B1-4C1847576CE5}"/>
              </a:ext>
            </a:extLst>
          </p:cNvPr>
          <p:cNvSpPr>
            <a:spLocks noGrp="1"/>
          </p:cNvSpPr>
          <p:nvPr>
            <p:ph type="subTitle" idx="1"/>
          </p:nvPr>
        </p:nvSpPr>
        <p:spPr>
          <a:xfrm>
            <a:off x="1788160" y="995680"/>
            <a:ext cx="6644640" cy="533082"/>
          </a:xfrm>
        </p:spPr>
        <p:txBody>
          <a:bodyPr>
            <a:normAutofit fontScale="92500"/>
          </a:bodyPr>
          <a:lstStyle/>
          <a:p>
            <a:r>
              <a:rPr lang="en-US" dirty="0"/>
              <a:t>Stocks before and Stock after cluster distribution</a:t>
            </a:r>
          </a:p>
        </p:txBody>
      </p:sp>
      <p:graphicFrame>
        <p:nvGraphicFramePr>
          <p:cNvPr id="4" name="Table 4">
            <a:extLst>
              <a:ext uri="{FF2B5EF4-FFF2-40B4-BE49-F238E27FC236}">
                <a16:creationId xmlns:a16="http://schemas.microsoft.com/office/drawing/2014/main" id="{5253A6E2-9891-4BD3-8F2A-D8F7E9A209A4}"/>
              </a:ext>
            </a:extLst>
          </p:cNvPr>
          <p:cNvGraphicFramePr>
            <a:graphicFrameLocks noGrp="1"/>
          </p:cNvGraphicFramePr>
          <p:nvPr/>
        </p:nvGraphicFramePr>
        <p:xfrm>
          <a:off x="304800" y="1725506"/>
          <a:ext cx="8128000" cy="3064934"/>
        </p:xfrm>
        <a:graphic>
          <a:graphicData uri="http://schemas.openxmlformats.org/drawingml/2006/table">
            <a:tbl>
              <a:tblPr firstRow="1" bandRow="1">
                <a:tableStyleId>{BDBED569-4797-4DF1-A0F4-6AAB3CD982D8}</a:tableStyleId>
              </a:tblPr>
              <a:tblGrid>
                <a:gridCol w="2032000">
                  <a:extLst>
                    <a:ext uri="{9D8B030D-6E8A-4147-A177-3AD203B41FA5}">
                      <a16:colId xmlns:a16="http://schemas.microsoft.com/office/drawing/2014/main" val="2477885041"/>
                    </a:ext>
                  </a:extLst>
                </a:gridCol>
                <a:gridCol w="2032000">
                  <a:extLst>
                    <a:ext uri="{9D8B030D-6E8A-4147-A177-3AD203B41FA5}">
                      <a16:colId xmlns:a16="http://schemas.microsoft.com/office/drawing/2014/main" val="56920833"/>
                    </a:ext>
                  </a:extLst>
                </a:gridCol>
                <a:gridCol w="2032000">
                  <a:extLst>
                    <a:ext uri="{9D8B030D-6E8A-4147-A177-3AD203B41FA5}">
                      <a16:colId xmlns:a16="http://schemas.microsoft.com/office/drawing/2014/main" val="2196815524"/>
                    </a:ext>
                  </a:extLst>
                </a:gridCol>
                <a:gridCol w="2032000">
                  <a:extLst>
                    <a:ext uri="{9D8B030D-6E8A-4147-A177-3AD203B41FA5}">
                      <a16:colId xmlns:a16="http://schemas.microsoft.com/office/drawing/2014/main" val="3379872104"/>
                    </a:ext>
                  </a:extLst>
                </a:gridCol>
              </a:tblGrid>
              <a:tr h="370840">
                <a:tc>
                  <a:txBody>
                    <a:bodyPr/>
                    <a:lstStyle/>
                    <a:p>
                      <a:r>
                        <a:rPr lang="en-US" dirty="0"/>
                        <a:t>Stock Ticker</a:t>
                      </a:r>
                    </a:p>
                  </a:txBody>
                  <a:tcPr/>
                </a:tc>
                <a:tc>
                  <a:txBody>
                    <a:bodyPr/>
                    <a:lstStyle/>
                    <a:p>
                      <a:r>
                        <a:rPr lang="en-US" dirty="0"/>
                        <a:t>Cluster Before</a:t>
                      </a:r>
                    </a:p>
                  </a:txBody>
                  <a:tcPr/>
                </a:tc>
                <a:tc>
                  <a:txBody>
                    <a:bodyPr/>
                    <a:lstStyle/>
                    <a:p>
                      <a:r>
                        <a:rPr lang="en-US" dirty="0"/>
                        <a:t>Cluster After</a:t>
                      </a:r>
                    </a:p>
                  </a:txBody>
                  <a:tcPr/>
                </a:tc>
                <a:tc>
                  <a:txBody>
                    <a:bodyPr/>
                    <a:lstStyle/>
                    <a:p>
                      <a:endParaRPr lang="en-US" dirty="0"/>
                    </a:p>
                  </a:txBody>
                  <a:tcPr/>
                </a:tc>
                <a:extLst>
                  <a:ext uri="{0D108BD9-81ED-4DB2-BD59-A6C34878D82A}">
                    <a16:rowId xmlns:a16="http://schemas.microsoft.com/office/drawing/2014/main" val="2576586401"/>
                  </a:ext>
                </a:extLst>
              </a:tr>
              <a:tr h="370840">
                <a:tc>
                  <a:txBody>
                    <a:bodyPr/>
                    <a:lstStyle/>
                    <a:p>
                      <a:r>
                        <a:rPr lang="en-US" dirty="0"/>
                        <a:t>EA</a:t>
                      </a:r>
                    </a:p>
                  </a:txBody>
                  <a:tcPr/>
                </a:tc>
                <a:tc>
                  <a:txBody>
                    <a:bodyPr/>
                    <a:lstStyle/>
                    <a:p>
                      <a:r>
                        <a:rPr lang="en-US" dirty="0"/>
                        <a:t>1</a:t>
                      </a:r>
                    </a:p>
                  </a:txBody>
                  <a:tcPr/>
                </a:tc>
                <a:tc>
                  <a:txBody>
                    <a:bodyPr/>
                    <a:lstStyle/>
                    <a:p>
                      <a:r>
                        <a:rPr lang="en-US"/>
                        <a:t>1</a:t>
                      </a:r>
                      <a:endParaRPr lang="en-US" dirty="0"/>
                    </a:p>
                  </a:txBody>
                  <a:tcPr/>
                </a:tc>
                <a:tc>
                  <a:txBody>
                    <a:bodyPr/>
                    <a:lstStyle/>
                    <a:p>
                      <a:endParaRPr lang="en-US"/>
                    </a:p>
                  </a:txBody>
                  <a:tcPr/>
                </a:tc>
                <a:extLst>
                  <a:ext uri="{0D108BD9-81ED-4DB2-BD59-A6C34878D82A}">
                    <a16:rowId xmlns:a16="http://schemas.microsoft.com/office/drawing/2014/main" val="3009476662"/>
                  </a:ext>
                </a:extLst>
              </a:tr>
              <a:tr h="4690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0100740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0913983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6670703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371386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5891134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46532252"/>
                  </a:ext>
                </a:extLst>
              </a:tr>
            </a:tbl>
          </a:graphicData>
        </a:graphic>
      </p:graphicFrame>
    </p:spTree>
    <p:extLst>
      <p:ext uri="{BB962C8B-B14F-4D97-AF65-F5344CB8AC3E}">
        <p14:creationId xmlns:p14="http://schemas.microsoft.com/office/powerpoint/2010/main" val="96932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1254642" y="537090"/>
            <a:ext cx="10015870" cy="643124"/>
          </a:xfrm>
        </p:spPr>
        <p:txBody>
          <a:bodyPr>
            <a:normAutofit/>
          </a:bodyPr>
          <a:lstStyle/>
          <a:p>
            <a:r>
              <a:rPr lang="en-US" sz="2800" dirty="0">
                <a:latin typeface="Arial" panose="020B0604020202020204" pitchFamily="34" charset="0"/>
                <a:cs typeface="Arial" panose="020B0604020202020204" pitchFamily="34" charset="0"/>
              </a:rPr>
              <a:t>Why did we use the </a:t>
            </a:r>
            <a:r>
              <a:rPr lang="en-US" sz="2800" dirty="0" err="1">
                <a:latin typeface="Arial" panose="020B0604020202020204" pitchFamily="34" charset="0"/>
                <a:cs typeface="Arial" panose="020B0604020202020204" pitchFamily="34" charset="0"/>
              </a:rPr>
              <a:t>uml</a:t>
            </a:r>
            <a:r>
              <a:rPr lang="en-US" sz="2800" dirty="0">
                <a:latin typeface="Arial" panose="020B0604020202020204" pitchFamily="34" charset="0"/>
                <a:cs typeface="Arial" panose="020B0604020202020204" pitchFamily="34" charset="0"/>
              </a:rPr>
              <a:t> for this stock analysis project?</a:t>
            </a:r>
          </a:p>
        </p:txBody>
      </p:sp>
      <p:sp>
        <p:nvSpPr>
          <p:cNvPr id="6" name="Content Placeholder 5">
            <a:extLst>
              <a:ext uri="{FF2B5EF4-FFF2-40B4-BE49-F238E27FC236}">
                <a16:creationId xmlns:a16="http://schemas.microsoft.com/office/drawing/2014/main" id="{AC1C338A-FE7F-4B2A-A44E-2CC16199AAB9}"/>
              </a:ext>
            </a:extLst>
          </p:cNvPr>
          <p:cNvSpPr>
            <a:spLocks noGrp="1"/>
          </p:cNvSpPr>
          <p:nvPr>
            <p:ph sz="half" idx="2"/>
          </p:nvPr>
        </p:nvSpPr>
        <p:spPr>
          <a:xfrm>
            <a:off x="1084521" y="1424041"/>
            <a:ext cx="10356111" cy="3712315"/>
          </a:xfrm>
        </p:spPr>
        <p:txBody>
          <a:bodyPr>
            <a:noAutofit/>
          </a:bodyPr>
          <a:lstStyle/>
          <a:p>
            <a:pPr>
              <a:lnSpc>
                <a:spcPct val="100000"/>
              </a:lnSpc>
            </a:pPr>
            <a:r>
              <a:rPr lang="en-US" sz="2000" dirty="0">
                <a:latin typeface="Arial" panose="020B0604020202020204" pitchFamily="34" charset="0"/>
                <a:cs typeface="Arial" panose="020B0604020202020204" pitchFamily="34" charset="0"/>
              </a:rPr>
              <a:t>The scope of the project changed from the initial objective of correlating social media sentiment to stock prices.</a:t>
            </a:r>
          </a:p>
          <a:p>
            <a:pPr>
              <a:lnSpc>
                <a:spcPct val="100000"/>
              </a:lnSpc>
            </a:pPr>
            <a:r>
              <a:rPr lang="en-US" sz="2000" dirty="0">
                <a:latin typeface="Arial" panose="020B0604020202020204" pitchFamily="34" charset="0"/>
                <a:cs typeface="Arial" panose="020B0604020202020204" pitchFamily="34" charset="0"/>
              </a:rPr>
              <a:t>We wanted to study the effects of social media sentiment to the change in stock price before and after the GME “explosion”.</a:t>
            </a:r>
          </a:p>
          <a:p>
            <a:pPr>
              <a:lnSpc>
                <a:spcPct val="100000"/>
              </a:lnSpc>
            </a:pPr>
            <a:r>
              <a:rPr lang="en-US" sz="2000" dirty="0">
                <a:latin typeface="Arial" panose="020B0604020202020204" pitchFamily="34" charset="0"/>
                <a:cs typeface="Arial" panose="020B0604020202020204" pitchFamily="34" charset="0"/>
              </a:rPr>
              <a:t>Unfortunately, there was insufficient paired outcome of data to train and test on. We then decided to look for patterns in the stock's behavior before and after the explosion, rather than predict a classification.    </a:t>
            </a:r>
          </a:p>
          <a:p>
            <a:pPr>
              <a:lnSpc>
                <a:spcPct val="100000"/>
              </a:lnSpc>
            </a:pPr>
            <a:r>
              <a:rPr lang="en-US" sz="2000" dirty="0">
                <a:latin typeface="Arial" panose="020B0604020202020204" pitchFamily="34" charset="0"/>
                <a:cs typeface="Arial" panose="020B0604020202020204" pitchFamily="34" charset="0"/>
              </a:rPr>
              <a:t>In addition to comparing stock prices, we used PCA combined with K-means clustering to identify patterns in a small set of stocks before and after the explosion in stock price that occurred for game stop. </a:t>
            </a:r>
          </a:p>
          <a:p>
            <a:pPr>
              <a:lnSpc>
                <a:spcPct val="10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60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4FD4-8F1D-4FB0-BC6D-BE713F51CB3D}"/>
              </a:ext>
            </a:extLst>
          </p:cNvPr>
          <p:cNvSpPr>
            <a:spLocks noGrp="1"/>
          </p:cNvSpPr>
          <p:nvPr>
            <p:ph type="title"/>
          </p:nvPr>
        </p:nvSpPr>
        <p:spPr>
          <a:xfrm>
            <a:off x="2721751" y="278217"/>
            <a:ext cx="7262222" cy="698131"/>
          </a:xfrm>
        </p:spPr>
        <p:txBody>
          <a:bodyPr>
            <a:normAutofit/>
          </a:bodyPr>
          <a:lstStyle/>
          <a:p>
            <a:pPr algn="ctr"/>
            <a:r>
              <a:rPr lang="en-US" sz="2800" dirty="0">
                <a:latin typeface="Arial" panose="020B0604020202020204" pitchFamily="34" charset="0"/>
                <a:cs typeface="Arial" panose="020B0604020202020204" pitchFamily="34" charset="0"/>
              </a:rPr>
              <a:t>Unsupervised Machine Learning Algorithm</a:t>
            </a:r>
          </a:p>
        </p:txBody>
      </p:sp>
      <p:sp>
        <p:nvSpPr>
          <p:cNvPr id="3" name="Text Placeholder 2">
            <a:extLst>
              <a:ext uri="{FF2B5EF4-FFF2-40B4-BE49-F238E27FC236}">
                <a16:creationId xmlns:a16="http://schemas.microsoft.com/office/drawing/2014/main" id="{5FA46B01-6C8E-4B50-A724-60BAAD017219}"/>
              </a:ext>
            </a:extLst>
          </p:cNvPr>
          <p:cNvSpPr>
            <a:spLocks noGrp="1"/>
          </p:cNvSpPr>
          <p:nvPr>
            <p:ph type="body" idx="1"/>
          </p:nvPr>
        </p:nvSpPr>
        <p:spPr>
          <a:xfrm>
            <a:off x="804530" y="966681"/>
            <a:ext cx="8665719" cy="565355"/>
          </a:xfrm>
        </p:spPr>
        <p:txBody>
          <a:bodyPr/>
          <a:lstStyle/>
          <a:p>
            <a:r>
              <a:rPr lang="en-US" dirty="0">
                <a:latin typeface="Arial" panose="020B0604020202020204" pitchFamily="34" charset="0"/>
                <a:cs typeface="Arial" panose="020B0604020202020204" pitchFamily="34" charset="0"/>
              </a:rPr>
              <a:t>What is Unsupervised Machine Learning (</a:t>
            </a:r>
            <a:r>
              <a:rPr lang="en-US" dirty="0" err="1">
                <a:latin typeface="Arial" panose="020B0604020202020204" pitchFamily="34" charset="0"/>
                <a:cs typeface="Arial" panose="020B0604020202020204" pitchFamily="34" charset="0"/>
              </a:rPr>
              <a:t>uml</a:t>
            </a:r>
            <a:r>
              <a:rPr lang="en-US" dirty="0">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id="{90DCF26F-CD01-4438-B0AA-04031939D53B}"/>
              </a:ext>
            </a:extLst>
          </p:cNvPr>
          <p:cNvSpPr>
            <a:spLocks noGrp="1"/>
          </p:cNvSpPr>
          <p:nvPr>
            <p:ph sz="half" idx="2"/>
          </p:nvPr>
        </p:nvSpPr>
        <p:spPr>
          <a:xfrm>
            <a:off x="665164" y="1787217"/>
            <a:ext cx="3747348" cy="4179537"/>
          </a:xfrm>
        </p:spPr>
        <p:txBody>
          <a:bodyPr>
            <a:normAutofit lnSpcReduction="10000"/>
          </a:bodyPr>
          <a:lstStyle/>
          <a:p>
            <a:pPr>
              <a:lnSpc>
                <a:spcPct val="110000"/>
              </a:lnSpc>
            </a:pPr>
            <a:r>
              <a:rPr lang="en-US" sz="2400" dirty="0">
                <a:latin typeface="Arial" panose="020B0604020202020204" pitchFamily="34" charset="0"/>
                <a:cs typeface="Arial" panose="020B0604020202020204" pitchFamily="34" charset="0"/>
              </a:rPr>
              <a:t>An </a:t>
            </a:r>
            <a:r>
              <a:rPr lang="en-US" sz="2400" dirty="0" err="1">
                <a:latin typeface="Arial" panose="020B0604020202020204" pitchFamily="34" charset="0"/>
                <a:cs typeface="Arial" panose="020B0604020202020204" pitchFamily="34" charset="0"/>
              </a:rPr>
              <a:t>um</a:t>
            </a:r>
            <a:r>
              <a:rPr lang="en-US" sz="2200" dirty="0" err="1">
                <a:latin typeface="Arial" panose="020B0604020202020204" pitchFamily="34" charset="0"/>
                <a:cs typeface="Arial" panose="020B0604020202020204" pitchFamily="34" charset="0"/>
              </a:rPr>
              <a:t>l</a:t>
            </a:r>
            <a:r>
              <a:rPr lang="en-US" sz="2200" dirty="0">
                <a:latin typeface="Arial" panose="020B0604020202020204" pitchFamily="34" charset="0"/>
                <a:cs typeface="Arial" panose="020B0604020202020204" pitchFamily="34" charset="0"/>
              </a:rPr>
              <a:t> is an unsupervised machine learning algorithm that is used to analyze and cluster unlabeled datasets. </a:t>
            </a:r>
          </a:p>
          <a:p>
            <a:pPr>
              <a:lnSpc>
                <a:spcPct val="110000"/>
              </a:lnSpc>
            </a:pPr>
            <a:r>
              <a:rPr lang="en-US" sz="2200" dirty="0">
                <a:latin typeface="Arial" panose="020B0604020202020204" pitchFamily="34" charset="0"/>
                <a:cs typeface="Arial" panose="020B0604020202020204" pitchFamily="34" charset="0"/>
              </a:rPr>
              <a:t>It looks for hidden patterns or data grouping without any human intervention.</a:t>
            </a:r>
          </a:p>
          <a:p>
            <a:pPr>
              <a:lnSpc>
                <a:spcPct val="110000"/>
              </a:lnSpc>
            </a:pPr>
            <a:r>
              <a:rPr lang="en-US" sz="2200" dirty="0" err="1">
                <a:latin typeface="Arial" panose="020B0604020202020204" pitchFamily="34" charset="0"/>
                <a:cs typeface="Arial" panose="020B0604020202020204" pitchFamily="34" charset="0"/>
              </a:rPr>
              <a:t>uml</a:t>
            </a:r>
            <a:r>
              <a:rPr lang="en-US" sz="2200" dirty="0">
                <a:latin typeface="Arial" panose="020B0604020202020204" pitchFamily="34" charset="0"/>
                <a:cs typeface="Arial" panose="020B0604020202020204" pitchFamily="34" charset="0"/>
              </a:rPr>
              <a:t> is a good algorithm to use for exploratory data analysis. </a:t>
            </a:r>
          </a:p>
        </p:txBody>
      </p:sp>
      <p:pic>
        <p:nvPicPr>
          <p:cNvPr id="12" name="Content Placeholder 11" descr="Diagram&#10;&#10;Description automatically generated with medium confidence">
            <a:extLst>
              <a:ext uri="{FF2B5EF4-FFF2-40B4-BE49-F238E27FC236}">
                <a16:creationId xmlns:a16="http://schemas.microsoft.com/office/drawing/2014/main" id="{BBC94125-A531-4523-B871-AF6FACE25D9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50736" y="1787217"/>
            <a:ext cx="7195347" cy="3656652"/>
          </a:xfrm>
        </p:spPr>
      </p:pic>
      <p:sp>
        <p:nvSpPr>
          <p:cNvPr id="5" name="TextBox 4">
            <a:extLst>
              <a:ext uri="{FF2B5EF4-FFF2-40B4-BE49-F238E27FC236}">
                <a16:creationId xmlns:a16="http://schemas.microsoft.com/office/drawing/2014/main" id="{52BD95B2-93F7-477C-A1FC-91E3709AFDFE}"/>
              </a:ext>
            </a:extLst>
          </p:cNvPr>
          <p:cNvSpPr txBox="1"/>
          <p:nvPr/>
        </p:nvSpPr>
        <p:spPr>
          <a:xfrm>
            <a:off x="9801225" y="5443869"/>
            <a:ext cx="2197097"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Image credit: Wikipedia</a:t>
            </a:r>
          </a:p>
        </p:txBody>
      </p:sp>
    </p:spTree>
    <p:extLst>
      <p:ext uri="{BB962C8B-B14F-4D97-AF65-F5344CB8AC3E}">
        <p14:creationId xmlns:p14="http://schemas.microsoft.com/office/powerpoint/2010/main" val="325974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366655" y="260146"/>
            <a:ext cx="8705907" cy="643124"/>
          </a:xfrm>
        </p:spPr>
        <p:txBody>
          <a:bodyPr>
            <a:normAutofit/>
          </a:bodyPr>
          <a:lstStyle/>
          <a:p>
            <a:pPr marL="457200" indent="-457200">
              <a:buClr>
                <a:srgbClr val="C00000"/>
              </a:buClr>
              <a:buFont typeface="Wingdings" panose="05000000000000000000" pitchFamily="2" charset="2"/>
              <a:buChar char="q"/>
            </a:pPr>
            <a:r>
              <a:rPr lang="en-US" sz="2800" dirty="0">
                <a:latin typeface="Arial" panose="020B0604020202020204" pitchFamily="34" charset="0"/>
                <a:cs typeface="Arial" panose="020B0604020202020204" pitchFamily="34" charset="0"/>
              </a:rPr>
              <a:t>What is PCA (Principal Component Analysis? </a:t>
            </a:r>
          </a:p>
        </p:txBody>
      </p:sp>
      <p:sp>
        <p:nvSpPr>
          <p:cNvPr id="6" name="TextBox 5">
            <a:extLst>
              <a:ext uri="{FF2B5EF4-FFF2-40B4-BE49-F238E27FC236}">
                <a16:creationId xmlns:a16="http://schemas.microsoft.com/office/drawing/2014/main" id="{1E068B0F-8EA1-4160-BE98-6F462C0A7F20}"/>
              </a:ext>
            </a:extLst>
          </p:cNvPr>
          <p:cNvSpPr txBox="1"/>
          <p:nvPr/>
        </p:nvSpPr>
        <p:spPr>
          <a:xfrm>
            <a:off x="592931" y="1089718"/>
            <a:ext cx="6186487" cy="1831271"/>
          </a:xfrm>
          <a:prstGeom prst="rect">
            <a:avLst/>
          </a:prstGeom>
          <a:noFill/>
        </p:spPr>
        <p:txBody>
          <a:bodyPr wrap="square" rtlCol="0">
            <a:spAutoFit/>
          </a:bodyPr>
          <a:lstStyle/>
          <a:p>
            <a:pPr marL="285750" indent="-285750">
              <a:buFont typeface="Wingdings" panose="05000000000000000000" pitchFamily="2" charset="2"/>
              <a:buChar char="q"/>
            </a:pPr>
            <a:r>
              <a:rPr lang="en-US" dirty="0"/>
              <a:t>PCA is a type of machine learning used to do exploratory data analysis and make predictive models. </a:t>
            </a:r>
          </a:p>
          <a:p>
            <a:pPr marL="285750" indent="-285750">
              <a:spcBef>
                <a:spcPts val="600"/>
              </a:spcBef>
              <a:buFont typeface="Wingdings" panose="05000000000000000000" pitchFamily="2" charset="2"/>
              <a:buChar char="q"/>
            </a:pPr>
            <a:r>
              <a:rPr lang="en-US" dirty="0"/>
              <a:t>It is used for dimensionality reduction of a dataset by projecting each data point onto the first few components to obtain a lower dimensional data while preserving as much of the data’s variation as possible. </a:t>
            </a:r>
          </a:p>
        </p:txBody>
      </p:sp>
      <p:pic>
        <p:nvPicPr>
          <p:cNvPr id="11" name="Picture 10">
            <a:extLst>
              <a:ext uri="{FF2B5EF4-FFF2-40B4-BE49-F238E27FC236}">
                <a16:creationId xmlns:a16="http://schemas.microsoft.com/office/drawing/2014/main" id="{944D1816-4E15-408F-8111-FEB68BE8B9EE}"/>
              </a:ext>
            </a:extLst>
          </p:cNvPr>
          <p:cNvPicPr>
            <a:picLocks noChangeAspect="1"/>
          </p:cNvPicPr>
          <p:nvPr/>
        </p:nvPicPr>
        <p:blipFill>
          <a:blip r:embed="rId2"/>
          <a:stretch>
            <a:fillRect/>
          </a:stretch>
        </p:blipFill>
        <p:spPr>
          <a:xfrm>
            <a:off x="6676543" y="1034898"/>
            <a:ext cx="5245366" cy="2444108"/>
          </a:xfrm>
          <a:prstGeom prst="rect">
            <a:avLst/>
          </a:prstGeom>
        </p:spPr>
      </p:pic>
      <p:sp>
        <p:nvSpPr>
          <p:cNvPr id="12" name="Text Placeholder 4">
            <a:extLst>
              <a:ext uri="{FF2B5EF4-FFF2-40B4-BE49-F238E27FC236}">
                <a16:creationId xmlns:a16="http://schemas.microsoft.com/office/drawing/2014/main" id="{6EFD71C6-C072-4A0D-BC11-E70162989F00}"/>
              </a:ext>
            </a:extLst>
          </p:cNvPr>
          <p:cNvSpPr txBox="1">
            <a:spLocks/>
          </p:cNvSpPr>
          <p:nvPr/>
        </p:nvSpPr>
        <p:spPr>
          <a:xfrm>
            <a:off x="366655" y="3107438"/>
            <a:ext cx="8705907" cy="6431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buClr>
                <a:srgbClr val="C00000"/>
              </a:buClr>
              <a:buFont typeface="Wingdings" panose="05000000000000000000" pitchFamily="2" charset="2"/>
              <a:buChar char="q"/>
            </a:pPr>
            <a:r>
              <a:rPr lang="en-US" sz="2800" dirty="0">
                <a:latin typeface="Arial" panose="020B0604020202020204" pitchFamily="34" charset="0"/>
                <a:cs typeface="Arial" panose="020B0604020202020204" pitchFamily="34" charset="0"/>
              </a:rPr>
              <a:t>What is K-Means Algorithm</a:t>
            </a:r>
          </a:p>
        </p:txBody>
      </p:sp>
      <p:sp>
        <p:nvSpPr>
          <p:cNvPr id="13" name="TextBox 12">
            <a:extLst>
              <a:ext uri="{FF2B5EF4-FFF2-40B4-BE49-F238E27FC236}">
                <a16:creationId xmlns:a16="http://schemas.microsoft.com/office/drawing/2014/main" id="{0EFFD967-D1AC-4A93-9D17-1A1E586DAB62}"/>
              </a:ext>
            </a:extLst>
          </p:cNvPr>
          <p:cNvSpPr txBox="1"/>
          <p:nvPr/>
        </p:nvSpPr>
        <p:spPr>
          <a:xfrm>
            <a:off x="592930" y="3937011"/>
            <a:ext cx="6186487" cy="1908215"/>
          </a:xfrm>
          <a:prstGeom prst="rect">
            <a:avLst/>
          </a:prstGeom>
          <a:noFill/>
        </p:spPr>
        <p:txBody>
          <a:bodyPr wrap="square" rtlCol="0">
            <a:spAutoFit/>
          </a:bodyPr>
          <a:lstStyle/>
          <a:p>
            <a:pPr marL="285750" indent="-285750">
              <a:buFont typeface="Wingdings" panose="05000000000000000000" pitchFamily="2" charset="2"/>
              <a:buChar char="q"/>
            </a:pPr>
            <a:r>
              <a:rPr lang="en-US" dirty="0"/>
              <a:t>K-means is a simple </a:t>
            </a:r>
            <a:r>
              <a:rPr lang="en-US" dirty="0" err="1"/>
              <a:t>uml</a:t>
            </a:r>
            <a:r>
              <a:rPr lang="en-US" dirty="0"/>
              <a:t> that identifies and groups similar datapoints by looking at the underlying patterns. </a:t>
            </a:r>
          </a:p>
          <a:p>
            <a:pPr marL="285750" indent="-285750">
              <a:spcBef>
                <a:spcPts val="600"/>
              </a:spcBef>
              <a:buFont typeface="Wingdings" panose="05000000000000000000" pitchFamily="2" charset="2"/>
              <a:buChar char="q"/>
            </a:pPr>
            <a:r>
              <a:rPr lang="en-US" dirty="0"/>
              <a:t>K-means looks for a fixed number (k) of clusters in a dataset. </a:t>
            </a:r>
          </a:p>
          <a:p>
            <a:pPr marL="285750" indent="-285750">
              <a:spcBef>
                <a:spcPts val="600"/>
              </a:spcBef>
              <a:buFont typeface="Wingdings" panose="05000000000000000000" pitchFamily="2" charset="2"/>
              <a:buChar char="q"/>
            </a:pPr>
            <a:r>
              <a:rPr lang="en-US" dirty="0"/>
              <a:t>The algorithm identifies k-number of centroids and allocates each data point to the nearest cluster.</a:t>
            </a:r>
          </a:p>
        </p:txBody>
      </p:sp>
      <p:pic>
        <p:nvPicPr>
          <p:cNvPr id="15" name="Picture 14">
            <a:extLst>
              <a:ext uri="{FF2B5EF4-FFF2-40B4-BE49-F238E27FC236}">
                <a16:creationId xmlns:a16="http://schemas.microsoft.com/office/drawing/2014/main" id="{D2F5937D-94AB-4C46-B7AC-0A3E425E628B}"/>
              </a:ext>
            </a:extLst>
          </p:cNvPr>
          <p:cNvPicPr>
            <a:picLocks noChangeAspect="1"/>
          </p:cNvPicPr>
          <p:nvPr/>
        </p:nvPicPr>
        <p:blipFill>
          <a:blip r:embed="rId3"/>
          <a:stretch>
            <a:fillRect/>
          </a:stretch>
        </p:blipFill>
        <p:spPr>
          <a:xfrm>
            <a:off x="6779417" y="3545172"/>
            <a:ext cx="4915141" cy="2272425"/>
          </a:xfrm>
          <a:prstGeom prst="rect">
            <a:avLst/>
          </a:prstGeom>
        </p:spPr>
      </p:pic>
      <p:sp>
        <p:nvSpPr>
          <p:cNvPr id="16" name="TextBox 15">
            <a:extLst>
              <a:ext uri="{FF2B5EF4-FFF2-40B4-BE49-F238E27FC236}">
                <a16:creationId xmlns:a16="http://schemas.microsoft.com/office/drawing/2014/main" id="{32CDE400-5F3A-42A5-9F82-FCF9F3A16F3A}"/>
              </a:ext>
            </a:extLst>
          </p:cNvPr>
          <p:cNvSpPr txBox="1"/>
          <p:nvPr/>
        </p:nvSpPr>
        <p:spPr>
          <a:xfrm>
            <a:off x="7200899" y="5954730"/>
            <a:ext cx="4419601" cy="523220"/>
          </a:xfrm>
          <a:prstGeom prst="rect">
            <a:avLst/>
          </a:prstGeom>
          <a:noFill/>
        </p:spPr>
        <p:txBody>
          <a:bodyPr wrap="square" rtlCol="0">
            <a:spAutoFit/>
          </a:bodyPr>
          <a:lstStyle/>
          <a:p>
            <a:r>
              <a:rPr lang="en-US" sz="1400" dirty="0"/>
              <a:t>Inertia: Sum of squared distance of samples to their closest cluster center.</a:t>
            </a:r>
          </a:p>
        </p:txBody>
      </p:sp>
    </p:spTree>
    <p:extLst>
      <p:ext uri="{BB962C8B-B14F-4D97-AF65-F5344CB8AC3E}">
        <p14:creationId xmlns:p14="http://schemas.microsoft.com/office/powerpoint/2010/main" val="133216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1988288" y="324439"/>
            <a:ext cx="3912782" cy="643124"/>
          </a:xfrm>
        </p:spPr>
        <p:txBody>
          <a:bodyPr>
            <a:normAutofit/>
          </a:bodyPr>
          <a:lstStyle/>
          <a:p>
            <a:r>
              <a:rPr lang="en-US" sz="2800" dirty="0">
                <a:latin typeface="Arial" panose="020B0604020202020204" pitchFamily="34" charset="0"/>
                <a:cs typeface="Arial" panose="020B0604020202020204" pitchFamily="34" charset="0"/>
              </a:rPr>
              <a:t>Results: All stocks</a:t>
            </a:r>
          </a:p>
        </p:txBody>
      </p:sp>
      <p:pic>
        <p:nvPicPr>
          <p:cNvPr id="3" name="Picture 2">
            <a:extLst>
              <a:ext uri="{FF2B5EF4-FFF2-40B4-BE49-F238E27FC236}">
                <a16:creationId xmlns:a16="http://schemas.microsoft.com/office/drawing/2014/main" id="{0CAF7B1F-5D0F-49D6-A32D-14E75202F263}"/>
              </a:ext>
            </a:extLst>
          </p:cNvPr>
          <p:cNvPicPr>
            <a:picLocks noChangeAspect="1"/>
          </p:cNvPicPr>
          <p:nvPr/>
        </p:nvPicPr>
        <p:blipFill>
          <a:blip r:embed="rId2"/>
          <a:stretch>
            <a:fillRect/>
          </a:stretch>
        </p:blipFill>
        <p:spPr>
          <a:xfrm>
            <a:off x="8934894" y="324439"/>
            <a:ext cx="2824716" cy="1557321"/>
          </a:xfrm>
          <a:prstGeom prst="rect">
            <a:avLst/>
          </a:prstGeom>
        </p:spPr>
      </p:pic>
      <p:pic>
        <p:nvPicPr>
          <p:cNvPr id="6" name="Picture 5">
            <a:extLst>
              <a:ext uri="{FF2B5EF4-FFF2-40B4-BE49-F238E27FC236}">
                <a16:creationId xmlns:a16="http://schemas.microsoft.com/office/drawing/2014/main" id="{4C81E6F6-744D-4017-B411-4B7EB5B5D00E}"/>
              </a:ext>
            </a:extLst>
          </p:cNvPr>
          <p:cNvPicPr>
            <a:picLocks noChangeAspect="1"/>
          </p:cNvPicPr>
          <p:nvPr/>
        </p:nvPicPr>
        <p:blipFill>
          <a:blip r:embed="rId3"/>
          <a:stretch>
            <a:fillRect/>
          </a:stretch>
        </p:blipFill>
        <p:spPr>
          <a:xfrm>
            <a:off x="432390" y="967563"/>
            <a:ext cx="4570671" cy="2097301"/>
          </a:xfrm>
          <a:prstGeom prst="rect">
            <a:avLst/>
          </a:prstGeom>
        </p:spPr>
      </p:pic>
      <p:pic>
        <p:nvPicPr>
          <p:cNvPr id="11" name="Picture 10">
            <a:extLst>
              <a:ext uri="{FF2B5EF4-FFF2-40B4-BE49-F238E27FC236}">
                <a16:creationId xmlns:a16="http://schemas.microsoft.com/office/drawing/2014/main" id="{5987EBEC-FB14-4756-99AE-281559BE49D4}"/>
              </a:ext>
            </a:extLst>
          </p:cNvPr>
          <p:cNvPicPr>
            <a:picLocks noChangeAspect="1"/>
          </p:cNvPicPr>
          <p:nvPr/>
        </p:nvPicPr>
        <p:blipFill rotWithShape="1">
          <a:blip r:embed="rId4"/>
          <a:srcRect r="2340"/>
          <a:stretch/>
        </p:blipFill>
        <p:spPr>
          <a:xfrm>
            <a:off x="310923" y="3435288"/>
            <a:ext cx="5154212" cy="3098273"/>
          </a:xfrm>
          <a:prstGeom prst="rect">
            <a:avLst/>
          </a:prstGeom>
        </p:spPr>
      </p:pic>
      <p:pic>
        <p:nvPicPr>
          <p:cNvPr id="13" name="Picture 12">
            <a:extLst>
              <a:ext uri="{FF2B5EF4-FFF2-40B4-BE49-F238E27FC236}">
                <a16:creationId xmlns:a16="http://schemas.microsoft.com/office/drawing/2014/main" id="{C5696190-B65D-4F22-98E4-050C045F9681}"/>
              </a:ext>
            </a:extLst>
          </p:cNvPr>
          <p:cNvPicPr>
            <a:picLocks noChangeAspect="1"/>
          </p:cNvPicPr>
          <p:nvPr/>
        </p:nvPicPr>
        <p:blipFill>
          <a:blip r:embed="rId5"/>
          <a:stretch>
            <a:fillRect/>
          </a:stretch>
        </p:blipFill>
        <p:spPr>
          <a:xfrm>
            <a:off x="5842971" y="1458243"/>
            <a:ext cx="5311975" cy="3390204"/>
          </a:xfrm>
          <a:prstGeom prst="rect">
            <a:avLst/>
          </a:prstGeom>
        </p:spPr>
      </p:pic>
      <p:pic>
        <p:nvPicPr>
          <p:cNvPr id="15" name="Picture 14">
            <a:extLst>
              <a:ext uri="{FF2B5EF4-FFF2-40B4-BE49-F238E27FC236}">
                <a16:creationId xmlns:a16="http://schemas.microsoft.com/office/drawing/2014/main" id="{1EE32A5C-228A-4682-831E-3F8D9AA35664}"/>
              </a:ext>
            </a:extLst>
          </p:cNvPr>
          <p:cNvPicPr>
            <a:picLocks noChangeAspect="1"/>
          </p:cNvPicPr>
          <p:nvPr/>
        </p:nvPicPr>
        <p:blipFill>
          <a:blip r:embed="rId6"/>
          <a:stretch>
            <a:fillRect/>
          </a:stretch>
        </p:blipFill>
        <p:spPr>
          <a:xfrm>
            <a:off x="5901070" y="3650184"/>
            <a:ext cx="4570671" cy="2991157"/>
          </a:xfrm>
          <a:prstGeom prst="rect">
            <a:avLst/>
          </a:prstGeom>
        </p:spPr>
      </p:pic>
    </p:spTree>
    <p:extLst>
      <p:ext uri="{BB962C8B-B14F-4D97-AF65-F5344CB8AC3E}">
        <p14:creationId xmlns:p14="http://schemas.microsoft.com/office/powerpoint/2010/main" val="202385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07743" y="218176"/>
            <a:ext cx="3912782" cy="643124"/>
          </a:xfrm>
        </p:spPr>
        <p:txBody>
          <a:bodyPr>
            <a:normAutofit/>
          </a:bodyPr>
          <a:lstStyle/>
          <a:p>
            <a:r>
              <a:rPr lang="en-US" sz="2800" dirty="0">
                <a:latin typeface="Arial" panose="020B0604020202020204" pitchFamily="34" charset="0"/>
                <a:cs typeface="Arial" panose="020B0604020202020204" pitchFamily="34" charset="0"/>
              </a:rPr>
              <a:t>Results:11 stocks</a:t>
            </a:r>
          </a:p>
        </p:txBody>
      </p:sp>
      <p:pic>
        <p:nvPicPr>
          <p:cNvPr id="4" name="Picture 3">
            <a:extLst>
              <a:ext uri="{FF2B5EF4-FFF2-40B4-BE49-F238E27FC236}">
                <a16:creationId xmlns:a16="http://schemas.microsoft.com/office/drawing/2014/main" id="{3A538CD7-EBAD-4779-9777-81577F54825E}"/>
              </a:ext>
            </a:extLst>
          </p:cNvPr>
          <p:cNvPicPr>
            <a:picLocks noChangeAspect="1"/>
          </p:cNvPicPr>
          <p:nvPr/>
        </p:nvPicPr>
        <p:blipFill>
          <a:blip r:embed="rId2"/>
          <a:stretch>
            <a:fillRect/>
          </a:stretch>
        </p:blipFill>
        <p:spPr>
          <a:xfrm>
            <a:off x="9197163" y="324440"/>
            <a:ext cx="2590002" cy="1947298"/>
          </a:xfrm>
          <a:prstGeom prst="rect">
            <a:avLst/>
          </a:prstGeom>
        </p:spPr>
      </p:pic>
      <p:pic>
        <p:nvPicPr>
          <p:cNvPr id="8" name="Picture 7">
            <a:extLst>
              <a:ext uri="{FF2B5EF4-FFF2-40B4-BE49-F238E27FC236}">
                <a16:creationId xmlns:a16="http://schemas.microsoft.com/office/drawing/2014/main" id="{F73A4D6B-FE54-4653-823D-F12F4C9682C3}"/>
              </a:ext>
            </a:extLst>
          </p:cNvPr>
          <p:cNvPicPr>
            <a:picLocks noChangeAspect="1"/>
          </p:cNvPicPr>
          <p:nvPr/>
        </p:nvPicPr>
        <p:blipFill>
          <a:blip r:embed="rId3"/>
          <a:stretch>
            <a:fillRect/>
          </a:stretch>
        </p:blipFill>
        <p:spPr>
          <a:xfrm>
            <a:off x="5366084" y="324439"/>
            <a:ext cx="3912782" cy="588899"/>
          </a:xfrm>
          <a:prstGeom prst="rect">
            <a:avLst/>
          </a:prstGeom>
        </p:spPr>
      </p:pic>
      <p:pic>
        <p:nvPicPr>
          <p:cNvPr id="10" name="Picture 9">
            <a:extLst>
              <a:ext uri="{FF2B5EF4-FFF2-40B4-BE49-F238E27FC236}">
                <a16:creationId xmlns:a16="http://schemas.microsoft.com/office/drawing/2014/main" id="{40D70BAE-9602-44F9-89C8-C799CA9C4B22}"/>
              </a:ext>
            </a:extLst>
          </p:cNvPr>
          <p:cNvPicPr>
            <a:picLocks noChangeAspect="1"/>
          </p:cNvPicPr>
          <p:nvPr/>
        </p:nvPicPr>
        <p:blipFill>
          <a:blip r:embed="rId4"/>
          <a:stretch>
            <a:fillRect/>
          </a:stretch>
        </p:blipFill>
        <p:spPr>
          <a:xfrm>
            <a:off x="156295" y="1034733"/>
            <a:ext cx="4615678" cy="1993542"/>
          </a:xfrm>
          <a:prstGeom prst="rect">
            <a:avLst/>
          </a:prstGeom>
        </p:spPr>
      </p:pic>
      <p:pic>
        <p:nvPicPr>
          <p:cNvPr id="14" name="Picture 13">
            <a:extLst>
              <a:ext uri="{FF2B5EF4-FFF2-40B4-BE49-F238E27FC236}">
                <a16:creationId xmlns:a16="http://schemas.microsoft.com/office/drawing/2014/main" id="{07187821-C2BA-4B30-8D71-45AAA5F41E10}"/>
              </a:ext>
            </a:extLst>
          </p:cNvPr>
          <p:cNvPicPr>
            <a:picLocks noChangeAspect="1"/>
          </p:cNvPicPr>
          <p:nvPr/>
        </p:nvPicPr>
        <p:blipFill>
          <a:blip r:embed="rId5"/>
          <a:stretch>
            <a:fillRect/>
          </a:stretch>
        </p:blipFill>
        <p:spPr>
          <a:xfrm>
            <a:off x="580177" y="3375142"/>
            <a:ext cx="4615677" cy="2844905"/>
          </a:xfrm>
          <a:prstGeom prst="rect">
            <a:avLst/>
          </a:prstGeom>
        </p:spPr>
      </p:pic>
      <p:pic>
        <p:nvPicPr>
          <p:cNvPr id="17" name="Picture 16">
            <a:extLst>
              <a:ext uri="{FF2B5EF4-FFF2-40B4-BE49-F238E27FC236}">
                <a16:creationId xmlns:a16="http://schemas.microsoft.com/office/drawing/2014/main" id="{2701BF2B-6E7D-4A6B-ABB1-0D707168B7DA}"/>
              </a:ext>
            </a:extLst>
          </p:cNvPr>
          <p:cNvPicPr>
            <a:picLocks noChangeAspect="1"/>
          </p:cNvPicPr>
          <p:nvPr/>
        </p:nvPicPr>
        <p:blipFill>
          <a:blip r:embed="rId6"/>
          <a:stretch>
            <a:fillRect/>
          </a:stretch>
        </p:blipFill>
        <p:spPr>
          <a:xfrm>
            <a:off x="5282023" y="1053071"/>
            <a:ext cx="3216365" cy="1525823"/>
          </a:xfrm>
          <a:prstGeom prst="rect">
            <a:avLst/>
          </a:prstGeom>
        </p:spPr>
      </p:pic>
      <p:pic>
        <p:nvPicPr>
          <p:cNvPr id="19" name="Picture 18">
            <a:extLst>
              <a:ext uri="{FF2B5EF4-FFF2-40B4-BE49-F238E27FC236}">
                <a16:creationId xmlns:a16="http://schemas.microsoft.com/office/drawing/2014/main" id="{E1ABD612-F625-4199-96E5-E1D87646096C}"/>
              </a:ext>
            </a:extLst>
          </p:cNvPr>
          <p:cNvPicPr>
            <a:picLocks noChangeAspect="1"/>
          </p:cNvPicPr>
          <p:nvPr/>
        </p:nvPicPr>
        <p:blipFill>
          <a:blip r:embed="rId7"/>
          <a:stretch>
            <a:fillRect/>
          </a:stretch>
        </p:blipFill>
        <p:spPr>
          <a:xfrm>
            <a:off x="6542225" y="2874717"/>
            <a:ext cx="5059338" cy="3423092"/>
          </a:xfrm>
          <a:prstGeom prst="rect">
            <a:avLst/>
          </a:prstGeom>
        </p:spPr>
      </p:pic>
    </p:spTree>
    <p:extLst>
      <p:ext uri="{BB962C8B-B14F-4D97-AF65-F5344CB8AC3E}">
        <p14:creationId xmlns:p14="http://schemas.microsoft.com/office/powerpoint/2010/main" val="37492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8C342-536E-49CA-B36C-DD351C947F15}"/>
              </a:ext>
            </a:extLst>
          </p:cNvPr>
          <p:cNvSpPr txBox="1"/>
          <p:nvPr/>
        </p:nvSpPr>
        <p:spPr>
          <a:xfrm>
            <a:off x="467833" y="329608"/>
            <a:ext cx="105262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Repeat same calculation (No NASDAQ) with a shorter date range (Feb 4, 2021 until Oct 30, 2021) </a:t>
            </a:r>
          </a:p>
        </p:txBody>
      </p:sp>
      <p:pic>
        <p:nvPicPr>
          <p:cNvPr id="5" name="Picture 4">
            <a:extLst>
              <a:ext uri="{FF2B5EF4-FFF2-40B4-BE49-F238E27FC236}">
                <a16:creationId xmlns:a16="http://schemas.microsoft.com/office/drawing/2014/main" id="{89AEF680-DEA6-450D-A04C-8E5DA175C539}"/>
              </a:ext>
            </a:extLst>
          </p:cNvPr>
          <p:cNvPicPr>
            <a:picLocks noChangeAspect="1"/>
          </p:cNvPicPr>
          <p:nvPr/>
        </p:nvPicPr>
        <p:blipFill>
          <a:blip r:embed="rId2"/>
          <a:stretch>
            <a:fillRect/>
          </a:stretch>
        </p:blipFill>
        <p:spPr>
          <a:xfrm>
            <a:off x="8007615" y="777656"/>
            <a:ext cx="3496814" cy="562085"/>
          </a:xfrm>
          <a:prstGeom prst="rect">
            <a:avLst/>
          </a:prstGeom>
        </p:spPr>
      </p:pic>
      <p:pic>
        <p:nvPicPr>
          <p:cNvPr id="7" name="Picture 6">
            <a:extLst>
              <a:ext uri="{FF2B5EF4-FFF2-40B4-BE49-F238E27FC236}">
                <a16:creationId xmlns:a16="http://schemas.microsoft.com/office/drawing/2014/main" id="{3E69AE6A-2D61-441E-A36C-FB28F6C0507C}"/>
              </a:ext>
            </a:extLst>
          </p:cNvPr>
          <p:cNvPicPr>
            <a:picLocks noChangeAspect="1"/>
          </p:cNvPicPr>
          <p:nvPr/>
        </p:nvPicPr>
        <p:blipFill>
          <a:blip r:embed="rId3"/>
          <a:stretch>
            <a:fillRect/>
          </a:stretch>
        </p:blipFill>
        <p:spPr>
          <a:xfrm>
            <a:off x="194281" y="864391"/>
            <a:ext cx="4286652" cy="1963869"/>
          </a:xfrm>
          <a:prstGeom prst="rect">
            <a:avLst/>
          </a:prstGeom>
        </p:spPr>
      </p:pic>
      <p:pic>
        <p:nvPicPr>
          <p:cNvPr id="9" name="Picture 8">
            <a:extLst>
              <a:ext uri="{FF2B5EF4-FFF2-40B4-BE49-F238E27FC236}">
                <a16:creationId xmlns:a16="http://schemas.microsoft.com/office/drawing/2014/main" id="{1D1BDE01-D076-4309-AEB3-A222289765F6}"/>
              </a:ext>
            </a:extLst>
          </p:cNvPr>
          <p:cNvPicPr>
            <a:picLocks noChangeAspect="1"/>
          </p:cNvPicPr>
          <p:nvPr/>
        </p:nvPicPr>
        <p:blipFill>
          <a:blip r:embed="rId4"/>
          <a:stretch>
            <a:fillRect/>
          </a:stretch>
        </p:blipFill>
        <p:spPr>
          <a:xfrm>
            <a:off x="4543371" y="777656"/>
            <a:ext cx="2375156" cy="840996"/>
          </a:xfrm>
          <a:prstGeom prst="rect">
            <a:avLst/>
          </a:prstGeom>
        </p:spPr>
      </p:pic>
      <p:pic>
        <p:nvPicPr>
          <p:cNvPr id="11" name="Picture 10">
            <a:extLst>
              <a:ext uri="{FF2B5EF4-FFF2-40B4-BE49-F238E27FC236}">
                <a16:creationId xmlns:a16="http://schemas.microsoft.com/office/drawing/2014/main" id="{78453444-B8AF-4E67-BECE-67740348283C}"/>
              </a:ext>
            </a:extLst>
          </p:cNvPr>
          <p:cNvPicPr>
            <a:picLocks noChangeAspect="1"/>
          </p:cNvPicPr>
          <p:nvPr/>
        </p:nvPicPr>
        <p:blipFill>
          <a:blip r:embed="rId5"/>
          <a:stretch>
            <a:fillRect/>
          </a:stretch>
        </p:blipFill>
        <p:spPr>
          <a:xfrm>
            <a:off x="318052" y="3255380"/>
            <a:ext cx="4383149" cy="2738229"/>
          </a:xfrm>
          <a:prstGeom prst="rect">
            <a:avLst/>
          </a:prstGeom>
        </p:spPr>
      </p:pic>
      <p:pic>
        <p:nvPicPr>
          <p:cNvPr id="13" name="Picture 12">
            <a:extLst>
              <a:ext uri="{FF2B5EF4-FFF2-40B4-BE49-F238E27FC236}">
                <a16:creationId xmlns:a16="http://schemas.microsoft.com/office/drawing/2014/main" id="{D05B2F21-A37E-4363-8EE6-B2ECE5DEE109}"/>
              </a:ext>
            </a:extLst>
          </p:cNvPr>
          <p:cNvPicPr>
            <a:picLocks noChangeAspect="1"/>
          </p:cNvPicPr>
          <p:nvPr/>
        </p:nvPicPr>
        <p:blipFill>
          <a:blip r:embed="rId6"/>
          <a:stretch>
            <a:fillRect/>
          </a:stretch>
        </p:blipFill>
        <p:spPr>
          <a:xfrm>
            <a:off x="5125271" y="3113717"/>
            <a:ext cx="4114800" cy="3040258"/>
          </a:xfrm>
          <a:prstGeom prst="rect">
            <a:avLst/>
          </a:prstGeom>
        </p:spPr>
      </p:pic>
    </p:spTree>
    <p:extLst>
      <p:ext uri="{BB962C8B-B14F-4D97-AF65-F5344CB8AC3E}">
        <p14:creationId xmlns:p14="http://schemas.microsoft.com/office/powerpoint/2010/main" val="334850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8C342-536E-49CA-B36C-DD351C947F15}"/>
              </a:ext>
            </a:extLst>
          </p:cNvPr>
          <p:cNvSpPr txBox="1"/>
          <p:nvPr/>
        </p:nvSpPr>
        <p:spPr>
          <a:xfrm>
            <a:off x="271669" y="251792"/>
            <a:ext cx="856090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Repeat the analysis for time between Jan 1, 2020 until Jan 20, 2021. No NASDAQ </a:t>
            </a:r>
          </a:p>
        </p:txBody>
      </p:sp>
      <p:pic>
        <p:nvPicPr>
          <p:cNvPr id="4" name="Picture 3">
            <a:extLst>
              <a:ext uri="{FF2B5EF4-FFF2-40B4-BE49-F238E27FC236}">
                <a16:creationId xmlns:a16="http://schemas.microsoft.com/office/drawing/2014/main" id="{8A86694B-B8C2-4F19-87FF-74D0ED997B49}"/>
              </a:ext>
            </a:extLst>
          </p:cNvPr>
          <p:cNvPicPr>
            <a:picLocks noChangeAspect="1"/>
          </p:cNvPicPr>
          <p:nvPr/>
        </p:nvPicPr>
        <p:blipFill rotWithShape="1">
          <a:blip r:embed="rId2"/>
          <a:srcRect t="8359" b="-1"/>
          <a:stretch/>
        </p:blipFill>
        <p:spPr>
          <a:xfrm>
            <a:off x="4194313" y="781878"/>
            <a:ext cx="2749826" cy="421931"/>
          </a:xfrm>
          <a:prstGeom prst="rect">
            <a:avLst/>
          </a:prstGeom>
        </p:spPr>
      </p:pic>
      <p:pic>
        <p:nvPicPr>
          <p:cNvPr id="6" name="Picture 5">
            <a:extLst>
              <a:ext uri="{FF2B5EF4-FFF2-40B4-BE49-F238E27FC236}">
                <a16:creationId xmlns:a16="http://schemas.microsoft.com/office/drawing/2014/main" id="{AEFECFC3-1A1E-407B-88D8-EF619B6F647C}"/>
              </a:ext>
            </a:extLst>
          </p:cNvPr>
          <p:cNvPicPr>
            <a:picLocks noChangeAspect="1"/>
          </p:cNvPicPr>
          <p:nvPr/>
        </p:nvPicPr>
        <p:blipFill>
          <a:blip r:embed="rId3"/>
          <a:stretch>
            <a:fillRect/>
          </a:stretch>
        </p:blipFill>
        <p:spPr>
          <a:xfrm>
            <a:off x="77646" y="961237"/>
            <a:ext cx="4535043" cy="2023816"/>
          </a:xfrm>
          <a:prstGeom prst="rect">
            <a:avLst/>
          </a:prstGeom>
        </p:spPr>
      </p:pic>
      <p:pic>
        <p:nvPicPr>
          <p:cNvPr id="8" name="Picture 7">
            <a:extLst>
              <a:ext uri="{FF2B5EF4-FFF2-40B4-BE49-F238E27FC236}">
                <a16:creationId xmlns:a16="http://schemas.microsoft.com/office/drawing/2014/main" id="{BEC8AAB1-8337-4A69-9097-62C7E7BE671E}"/>
              </a:ext>
            </a:extLst>
          </p:cNvPr>
          <p:cNvPicPr>
            <a:picLocks noChangeAspect="1"/>
          </p:cNvPicPr>
          <p:nvPr/>
        </p:nvPicPr>
        <p:blipFill>
          <a:blip r:embed="rId4"/>
          <a:stretch>
            <a:fillRect/>
          </a:stretch>
        </p:blipFill>
        <p:spPr>
          <a:xfrm>
            <a:off x="4774843" y="1364563"/>
            <a:ext cx="2642314" cy="1173901"/>
          </a:xfrm>
          <a:prstGeom prst="rect">
            <a:avLst/>
          </a:prstGeom>
        </p:spPr>
      </p:pic>
      <p:pic>
        <p:nvPicPr>
          <p:cNvPr id="10" name="Picture 9">
            <a:extLst>
              <a:ext uri="{FF2B5EF4-FFF2-40B4-BE49-F238E27FC236}">
                <a16:creationId xmlns:a16="http://schemas.microsoft.com/office/drawing/2014/main" id="{45101DCE-4D36-4ED7-8852-5AD1F3B065E4}"/>
              </a:ext>
            </a:extLst>
          </p:cNvPr>
          <p:cNvPicPr>
            <a:picLocks noChangeAspect="1"/>
          </p:cNvPicPr>
          <p:nvPr/>
        </p:nvPicPr>
        <p:blipFill>
          <a:blip r:embed="rId5"/>
          <a:stretch>
            <a:fillRect/>
          </a:stretch>
        </p:blipFill>
        <p:spPr>
          <a:xfrm>
            <a:off x="172279" y="2985053"/>
            <a:ext cx="4687990" cy="2940935"/>
          </a:xfrm>
          <a:prstGeom prst="rect">
            <a:avLst/>
          </a:prstGeom>
        </p:spPr>
      </p:pic>
    </p:spTree>
    <p:extLst>
      <p:ext uri="{BB962C8B-B14F-4D97-AF65-F5344CB8AC3E}">
        <p14:creationId xmlns:p14="http://schemas.microsoft.com/office/powerpoint/2010/main" val="224173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8C342-536E-49CA-B36C-DD351C947F15}"/>
              </a:ext>
            </a:extLst>
          </p:cNvPr>
          <p:cNvSpPr txBox="1"/>
          <p:nvPr/>
        </p:nvSpPr>
        <p:spPr>
          <a:xfrm>
            <a:off x="1371601" y="457201"/>
            <a:ext cx="5847906" cy="646331"/>
          </a:xfrm>
          <a:prstGeom prst="rect">
            <a:avLst/>
          </a:prstGeom>
          <a:noFill/>
        </p:spPr>
        <p:txBody>
          <a:bodyPr wrap="square" rtlCol="0">
            <a:spAutoFit/>
          </a:bodyPr>
          <a:lstStyle/>
          <a:p>
            <a:r>
              <a:rPr lang="en-US" dirty="0"/>
              <a:t>Repeat the analysis for time between Jan 1, 2020 until Jan 20, 2021. No NASDAQ </a:t>
            </a:r>
          </a:p>
        </p:txBody>
      </p:sp>
    </p:spTree>
    <p:extLst>
      <p:ext uri="{BB962C8B-B14F-4D97-AF65-F5344CB8AC3E}">
        <p14:creationId xmlns:p14="http://schemas.microsoft.com/office/powerpoint/2010/main" val="2669239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967</TotalTime>
  <Words>437</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Wingdings</vt:lpstr>
      <vt:lpstr>Office Theme</vt:lpstr>
      <vt:lpstr>All stocks trends from Jan 01, 2020, until Oct 20, 2021</vt:lpstr>
      <vt:lpstr>PowerPoint Presentation</vt:lpstr>
      <vt:lpstr>Unsupervised Machine Learning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Before-After Fitting with K=5 clusters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Before-After Fitting with K=5 clusters</dc:title>
  <dc:creator>Neena</dc:creator>
  <cp:lastModifiedBy>Neena</cp:lastModifiedBy>
  <cp:revision>19</cp:revision>
  <dcterms:created xsi:type="dcterms:W3CDTF">2021-12-03T06:42:21Z</dcterms:created>
  <dcterms:modified xsi:type="dcterms:W3CDTF">2021-12-06T14:03:40Z</dcterms:modified>
</cp:coreProperties>
</file>