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5" r:id="rId2"/>
    <p:sldId id="458" r:id="rId3"/>
    <p:sldId id="438" r:id="rId4"/>
    <p:sldId id="440" r:id="rId5"/>
    <p:sldId id="449" r:id="rId6"/>
    <p:sldId id="457" r:id="rId7"/>
    <p:sldId id="460" r:id="rId8"/>
    <p:sldId id="461" r:id="rId9"/>
    <p:sldId id="439" r:id="rId10"/>
    <p:sldId id="442" r:id="rId11"/>
    <p:sldId id="448" r:id="rId12"/>
    <p:sldId id="441" r:id="rId13"/>
    <p:sldId id="443" r:id="rId14"/>
    <p:sldId id="444" r:id="rId15"/>
    <p:sldId id="445" r:id="rId16"/>
    <p:sldId id="446" r:id="rId17"/>
    <p:sldId id="447" r:id="rId18"/>
    <p:sldId id="459" r:id="rId19"/>
    <p:sldId id="450" r:id="rId20"/>
    <p:sldId id="451" r:id="rId21"/>
    <p:sldId id="45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CA5C0E"/>
    <a:srgbClr val="009EC0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2"/>
    <p:restoredTop sz="94626"/>
  </p:normalViewPr>
  <p:slideViewPr>
    <p:cSldViewPr>
      <p:cViewPr varScale="1">
        <p:scale>
          <a:sx n="102" d="100"/>
          <a:sy n="102" d="100"/>
        </p:scale>
        <p:origin x="192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" y="0"/>
            <a:ext cx="9144000" cy="838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838200"/>
            <a:ext cx="9144000" cy="5334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/>
              <a:t>Click to edit sub-title</a:t>
            </a:r>
          </a:p>
        </p:txBody>
      </p:sp>
    </p:spTree>
    <p:extLst>
      <p:ext uri="{BB962C8B-B14F-4D97-AF65-F5344CB8AC3E}">
        <p14:creationId xmlns:p14="http://schemas.microsoft.com/office/powerpoint/2010/main" val="47606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19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dirty="0"/>
              <a:t>Out of Context I Called My Prophecy?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4:14-15 / Isaiah 9:1-2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4715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Matthew 26:54, 56 (does not include a specific text that this is a fulfillment of)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2314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Matthew 2:23 (as a possible fulfillment of Isaiah 11:1 or just that Jesus would come from a no-name town)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12287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Matthew 8:17 / Isaiah 53:4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42154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Matthew 12:17-18 / Isaiah 42:1 and following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4800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13:14 / Isaiah 6:9-10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5725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13:35 / Psalm 78:2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0544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21:4 / Zechariah 9:9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871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44851"/>
              </p:ext>
            </p:extLst>
          </p:nvPr>
        </p:nvGraphicFramePr>
        <p:xfrm>
          <a:off x="0" y="15607"/>
          <a:ext cx="8877300" cy="688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6515100">
                  <a:extLst>
                    <a:ext uri="{9D8B030D-6E8A-4147-A177-3AD203B41FA5}">
                      <a16:colId xmlns:a16="http://schemas.microsoft.com/office/drawing/2014/main" val="1438708331"/>
                    </a:ext>
                  </a:extLst>
                </a:gridCol>
              </a:tblGrid>
              <a:tr h="364627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9E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</a:t>
                      </a:r>
                      <a:r>
                        <a:rPr lang="en-US" sz="18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 1:22-23</a:t>
                      </a:r>
                    </a:p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9E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Isaiah</a:t>
                      </a:r>
                      <a:r>
                        <a:rPr lang="en-US" sz="18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 7:14</a:t>
                      </a:r>
                      <a:endParaRPr lang="en-US" sz="18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Jesus’ birth will be a sign as “deep as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Sheol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and s high as Heaven” of the God’s defense of the “house of David”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9E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</a:t>
                      </a:r>
                      <a:r>
                        <a:rPr lang="en-US" sz="18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 2:15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Hosea 11:1</a:t>
                      </a:r>
                      <a:endParaRPr lang="en-US" sz="18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Jesus’ story plays out like that of the Jews who must be recalled out of Egypt to fulfill God’s ultimate purpose for them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9E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</a:t>
                      </a:r>
                      <a:r>
                        <a:rPr lang="en-US" sz="18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 2:23</a:t>
                      </a:r>
                      <a:endParaRPr lang="en-US" sz="18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 came from nobodies from nowhere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62169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9E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Matthew</a:t>
                      </a: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 4:14-15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009E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Isaiah</a:t>
                      </a: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 9:1-2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 works to be a light in order to bring back the humiliated (Zebulun and Naphtali, and eventually Gentiles)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8:17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Isaiah 53:4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 reverses the curse that resulted from sin (which includes both a restoral of creation and of sin itself)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3393097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12:17-18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Isaiah 42:1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716589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13:14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Isaiah 6:9-10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753206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13:35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Psalm 78:2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720910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21:4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Zechariah 9:9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6653627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26:54, 56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 is the fulfillment of the Old Testament (in general)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066235"/>
                  </a:ext>
                </a:extLst>
              </a:tr>
              <a:tr h="364627">
                <a:tc>
                  <a:txBody>
                    <a:bodyPr/>
                    <a:lstStyle/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Matthew 27:9-10 </a:t>
                      </a:r>
                    </a:p>
                    <a:p>
                      <a:pPr marL="0" marR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Zechariah 11:12-13</a:t>
                      </a:r>
                    </a:p>
                  </a:txBody>
                  <a:tcPr marL="182880" marR="182880" marT="63500" marB="63500"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Jesus is considered of no value (like Zechariah) and is associated the 30 pieces of silver are given to a potter</a:t>
                      </a:r>
                    </a:p>
                  </a:txBody>
                  <a:tcPr marL="182880" marR="182880" marT="63500" marB="635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878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77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How might shadows and types help us to understand Matthew’s use of the Old Testament passages?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16115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D0AD62-610F-2343-9B0E-52F648458EA8}"/>
              </a:ext>
            </a:extLst>
          </p:cNvPr>
          <p:cNvGrpSpPr/>
          <p:nvPr/>
        </p:nvGrpSpPr>
        <p:grpSpPr>
          <a:xfrm>
            <a:off x="209549" y="1669464"/>
            <a:ext cx="8724901" cy="1384995"/>
            <a:chOff x="304800" y="4648200"/>
            <a:chExt cx="8724901" cy="138499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E69FF4-5D6C-1F4A-BC1D-8328E1004154}"/>
                </a:ext>
              </a:extLst>
            </p:cNvPr>
            <p:cNvSpPr txBox="1"/>
            <p:nvPr/>
          </p:nvSpPr>
          <p:spPr>
            <a:xfrm>
              <a:off x="304800" y="4648200"/>
              <a:ext cx="1147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What?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96A5EC-87C6-D048-8010-771FD1CA8E24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Understand the particulars of how the Gospel authors understood Jesus to have fulfilled prophecies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6DEED69-411E-5C47-8C2F-1FA7F3AC4BAB}"/>
              </a:ext>
            </a:extLst>
          </p:cNvPr>
          <p:cNvGrpSpPr/>
          <p:nvPr/>
        </p:nvGrpSpPr>
        <p:grpSpPr>
          <a:xfrm>
            <a:off x="209549" y="3313093"/>
            <a:ext cx="8724901" cy="954107"/>
            <a:chOff x="304800" y="4648200"/>
            <a:chExt cx="8724901" cy="9541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E67C1E-EE53-F64B-A1C4-C71C7BD5283F}"/>
                </a:ext>
              </a:extLst>
            </p:cNvPr>
            <p:cNvSpPr txBox="1"/>
            <p:nvPr/>
          </p:nvSpPr>
          <p:spPr>
            <a:xfrm>
              <a:off x="304800" y="4648200"/>
              <a:ext cx="10147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Why?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657A2D-A10C-1745-AFDB-1C0FC5EA2AAD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So that we are not swayed by arguments that assume the prophecies are </a:t>
              </a:r>
              <a:r>
                <a:rPr lang="en-US" sz="2800" b="1" dirty="0">
                  <a:highlight>
                    <a:srgbClr val="C00002"/>
                  </a:highlight>
                </a:rPr>
                <a:t>taken out of context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3A2E7B-FE2C-7045-B882-6D1EC3306C1D}"/>
              </a:ext>
            </a:extLst>
          </p:cNvPr>
          <p:cNvGrpSpPr/>
          <p:nvPr/>
        </p:nvGrpSpPr>
        <p:grpSpPr>
          <a:xfrm>
            <a:off x="209549" y="4648200"/>
            <a:ext cx="8724901" cy="1384995"/>
            <a:chOff x="304800" y="4648200"/>
            <a:chExt cx="8724901" cy="13849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C9CB31-E9E8-7549-8460-8E8840BD1585}"/>
                </a:ext>
              </a:extLst>
            </p:cNvPr>
            <p:cNvSpPr txBox="1"/>
            <p:nvPr/>
          </p:nvSpPr>
          <p:spPr>
            <a:xfrm>
              <a:off x="304800" y="4648200"/>
              <a:ext cx="10200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9EC0"/>
                  </a:solidFill>
                </a:rPr>
                <a:t>How?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29ADED-FFF5-454C-BE17-6323C474D829}"/>
                </a:ext>
              </a:extLst>
            </p:cNvPr>
            <p:cNvSpPr txBox="1"/>
            <p:nvPr/>
          </p:nvSpPr>
          <p:spPr>
            <a:xfrm>
              <a:off x="1600201" y="4648200"/>
              <a:ext cx="74295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By showing that the fulfillments are not all simple 1-to-1 prophecies are sometimes require knowing </a:t>
              </a:r>
              <a:r>
                <a:rPr lang="en-US" sz="2800" b="1" i="1" dirty="0">
                  <a:highlight>
                    <a:srgbClr val="C00002"/>
                  </a:highlight>
                </a:rPr>
                <a:t>more</a:t>
              </a:r>
              <a:r>
                <a:rPr lang="en-US" sz="2800" b="1" dirty="0">
                  <a:highlight>
                    <a:srgbClr val="C00002"/>
                  </a:highlight>
                </a:rPr>
                <a:t> context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B462F9-C753-8044-8DE2-965ABC154D9C}"/>
              </a:ext>
            </a:extLst>
          </p:cNvPr>
          <p:cNvCxnSpPr>
            <a:cxnSpLocks/>
          </p:cNvCxnSpPr>
          <p:nvPr/>
        </p:nvCxnSpPr>
        <p:spPr>
          <a:xfrm>
            <a:off x="1373874" y="1669464"/>
            <a:ext cx="0" cy="4363731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3D1156-26DE-A44F-B5F8-AACFA794E957}"/>
              </a:ext>
            </a:extLst>
          </p:cNvPr>
          <p:cNvSpPr txBox="1"/>
          <p:nvPr/>
        </p:nvSpPr>
        <p:spPr>
          <a:xfrm>
            <a:off x="209549" y="708674"/>
            <a:ext cx="89344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IDEA IN BRIEF</a:t>
            </a:r>
          </a:p>
        </p:txBody>
      </p:sp>
    </p:spTree>
    <p:extLst>
      <p:ext uri="{BB962C8B-B14F-4D97-AF65-F5344CB8AC3E}">
        <p14:creationId xmlns:p14="http://schemas.microsoft.com/office/powerpoint/2010/main" val="11727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What are some things that you may suggest to someone who is confused by Matthew’s prophetic fulfillments?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522884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Don’t give up quickly, some of the fulfillments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require lots of context</a:t>
              </a:r>
              <a:r>
                <a:rPr lang="en-US" sz="2400" dirty="0">
                  <a:solidFill>
                    <a:schemeClr val="tx1"/>
                  </a:solidFill>
                </a:rPr>
                <a:t>; expect open questions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Prophecy fulfillments come in a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variety of forms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A87E3B-646D-1E41-9334-E8ECC604DF38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2F0422-D845-1E4E-A7C5-B2069A212A2E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230A02-C278-BF4F-B7D5-75C53BF2251C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Some fulfillments make a better case for defending the Gospel than others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35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Matthew 1:22-23 / Isaiah 7:14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Matthew 2:17-18 / Jeremiah 31:15 (and Genesis 35:16-19)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4844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Matthew 27:9-10 / Zechariah 11:12-13 and Jeremiah 19:1-13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8069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33005"/>
              </p:ext>
            </p:extLst>
          </p:nvPr>
        </p:nvGraphicFramePr>
        <p:xfrm>
          <a:off x="114300" y="533400"/>
          <a:ext cx="8915400" cy="4484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Theme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Zechariah 11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Leadership (shepherds)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Zechariah was a shepherd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Pottery/potter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 is given to a potter</a:t>
                      </a: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Zechariah’s services are valued at 30 pieces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Judgment</a:t>
                      </a: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Flock is destined for destruction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21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32098"/>
              </p:ext>
            </p:extLst>
          </p:nvPr>
        </p:nvGraphicFramePr>
        <p:xfrm>
          <a:off x="114300" y="533400"/>
          <a:ext cx="8915400" cy="4484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Theme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Jeremiah 19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Leadership (shepherds)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Elders and leaders are present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Pottery/potter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Potter sells pottery to Jeremiah</a:t>
                      </a: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Pottery is destroyed, discarded</a:t>
                      </a: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Judgment</a:t>
                      </a: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Israel to be delivered to their enemies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85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C607E-23F7-1D43-B569-801CED36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52381"/>
              </p:ext>
            </p:extLst>
          </p:nvPr>
        </p:nvGraphicFramePr>
        <p:xfrm>
          <a:off x="114300" y="533400"/>
          <a:ext cx="8915400" cy="44841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3029985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4294323797"/>
                    </a:ext>
                  </a:extLst>
                </a:gridCol>
              </a:tblGrid>
              <a:tr h="82650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Theme</a:t>
                      </a:r>
                    </a:p>
                  </a:txBody>
                  <a:tcPr marL="182880" marR="182880" marT="63500" marB="63500" anchor="b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Matthew 27</a:t>
                      </a:r>
                    </a:p>
                  </a:txBody>
                  <a:tcPr marL="182880" marR="182880" marT="63500" marB="63500" anchor="b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690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Leadership (shepherds)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Leadership has turned on Jesus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9200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Pottery/potter</a:t>
                      </a:r>
                      <a:endParaRPr lang="en-US" sz="2400" b="0" dirty="0">
                        <a:solidFill>
                          <a:srgbClr val="009EC0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Money used for potter’s field</a:t>
                      </a: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3048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Jesus is sold for 30 pieces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403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solidFill>
                            <a:srgbClr val="009EC0"/>
                          </a:solidFill>
                          <a:effectLst/>
                          <a:latin typeface="+mj-lt"/>
                        </a:rPr>
                        <a:t>Judgment</a:t>
                      </a:r>
                    </a:p>
                  </a:txBody>
                  <a:tcPr marL="182880" marR="182880" marT="274320" marB="274320">
                    <a:lnR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Judas / Jerusalem destined for destruction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182880" marR="182880" marT="274320" marB="274320">
                    <a:lnL w="3175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4562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35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Matthew 2:15 / Hosea 11:1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9643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548</Words>
  <Application>Microsoft Macintosh PowerPoint</Application>
  <PresentationFormat>On-screen Show (4:3)</PresentationFormat>
  <Paragraphs>106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Gabriola</vt:lpstr>
      <vt:lpstr>Office Theme</vt:lpstr>
      <vt:lpstr>APOLOGETICS</vt:lpstr>
      <vt:lpstr>PowerPoint Presentation</vt:lpstr>
      <vt:lpstr>Matthew 1:22-23 / Isaiah 7:14</vt:lpstr>
      <vt:lpstr>Matthew 2:17-18 / Jeremiah 31:15 (and Genesis 35:16-19)</vt:lpstr>
      <vt:lpstr>Matthew 27:9-10 / Zechariah 11:12-13 and Jeremiah 19:1-13</vt:lpstr>
      <vt:lpstr>PowerPoint Presentation</vt:lpstr>
      <vt:lpstr>PowerPoint Presentation</vt:lpstr>
      <vt:lpstr>PowerPoint Presentation</vt:lpstr>
      <vt:lpstr>Matthew 2:15 / Hosea 11:1</vt:lpstr>
      <vt:lpstr>Matthew 4:14-15 / Isaiah 9:1-2</vt:lpstr>
      <vt:lpstr>Matthew 26:54, 56 (does not include a specific text that this is a fulfillment of)</vt:lpstr>
      <vt:lpstr>Matthew 2:23 (as a possible fulfillment of Isaiah 11:1 or just that Jesus would come from a no-name town)</vt:lpstr>
      <vt:lpstr>Matthew 8:17 / Isaiah 53:4</vt:lpstr>
      <vt:lpstr>Matthew 12:17-18 / Isaiah 42:1 and following</vt:lpstr>
      <vt:lpstr>Matthew 13:14 / Isaiah 6:9-10</vt:lpstr>
      <vt:lpstr>Matthew 13:35 / Psalm 78:2</vt:lpstr>
      <vt:lpstr>Matthew 21:4 / Zechariah 9:9</vt:lpstr>
      <vt:lpstr>PowerPoint Presentation</vt:lpstr>
      <vt:lpstr>How might shadows and types help us to understand Matthew’s use of the Old Testament passages?</vt:lpstr>
      <vt:lpstr>What are some things that you may suggest to someone who is confused by Matthew’s prophetic fulfillments?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111</cp:revision>
  <dcterms:created xsi:type="dcterms:W3CDTF">2010-07-14T22:15:37Z</dcterms:created>
  <dcterms:modified xsi:type="dcterms:W3CDTF">2020-12-09T06:35:15Z</dcterms:modified>
</cp:coreProperties>
</file>