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7" r:id="rId3"/>
    <p:sldId id="437" r:id="rId4"/>
    <p:sldId id="445" r:id="rId5"/>
    <p:sldId id="453" r:id="rId6"/>
    <p:sldId id="454" r:id="rId7"/>
    <p:sldId id="435" r:id="rId8"/>
    <p:sldId id="43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0"/>
    <p:restoredTop sz="87074"/>
  </p:normalViewPr>
  <p:slideViewPr>
    <p:cSldViewPr>
      <p:cViewPr>
        <p:scale>
          <a:sx n="155" d="100"/>
          <a:sy n="155" d="100"/>
        </p:scale>
        <p:origin x="19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Living 25 years later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0%</c:formatCode>
                <c:ptCount val="12"/>
                <c:pt idx="0">
                  <c:v>6.7099999999999998E-3</c:v>
                </c:pt>
                <c:pt idx="1">
                  <c:v>2.0670000000000001E-2</c:v>
                </c:pt>
                <c:pt idx="2">
                  <c:v>4.3770000000000003E-2</c:v>
                </c:pt>
                <c:pt idx="3">
                  <c:v>7.4590000000000004E-2</c:v>
                </c:pt>
                <c:pt idx="4">
                  <c:v>0.11096</c:v>
                </c:pt>
                <c:pt idx="5">
                  <c:v>0.14807000000000001</c:v>
                </c:pt>
                <c:pt idx="6">
                  <c:v>0.18776999999999999</c:v>
                </c:pt>
                <c:pt idx="7">
                  <c:v>0.22642000000000001</c:v>
                </c:pt>
                <c:pt idx="8">
                  <c:v>0.26401000000000002</c:v>
                </c:pt>
                <c:pt idx="9">
                  <c:v>0.30054999999999998</c:v>
                </c:pt>
                <c:pt idx="10">
                  <c:v>0.33604000000000001</c:v>
                </c:pt>
                <c:pt idx="11">
                  <c:v>0.37047000000000002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Number still living (if 15+)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Pt>
            <c:idx val="6"/>
            <c:invertIfNegative val="0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9-B6DB-E146-AE33-5B276F3B6D41}"/>
              </c:ext>
            </c:extLst>
          </c:dPt>
          <c:dPt>
            <c:idx val="7"/>
            <c:invertIfNegative val="0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A-B6DB-E146-AE33-5B276F3B6D41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</c:formatCode>
                <c:ptCount val="12"/>
                <c:pt idx="0">
                  <c:v>12.6</c:v>
                </c:pt>
                <c:pt idx="1">
                  <c:v>25.75</c:v>
                </c:pt>
                <c:pt idx="2">
                  <c:v>45.3</c:v>
                </c:pt>
                <c:pt idx="3">
                  <c:v>71.349999999999994</c:v>
                </c:pt>
                <c:pt idx="4">
                  <c:v>104.2</c:v>
                </c:pt>
                <c:pt idx="5">
                  <c:v>143.69999999999999</c:v>
                </c:pt>
                <c:pt idx="6">
                  <c:v>189.5</c:v>
                </c:pt>
                <c:pt idx="7">
                  <c:v>241.29999999999998</c:v>
                </c:pt>
                <c:pt idx="8">
                  <c:v>298.70000000000005</c:v>
                </c:pt>
                <c:pt idx="9">
                  <c:v>361.25</c:v>
                </c:pt>
                <c:pt idx="10">
                  <c:v>428.5</c:v>
                </c:pt>
                <c:pt idx="1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percent of people who would still be alive at +25y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30% of 10 year </a:t>
            </a:r>
            <a:r>
              <a:rPr lang="en-US" dirty="0" err="1"/>
              <a:t>olds</a:t>
            </a:r>
            <a:r>
              <a:rPr lang="en-US" dirty="0"/>
              <a:t> people would still be alive 25 years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number of the 500 people who would still be alive at +25y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190 of the 500 would be alive at the time of the writing of 1 Corinthians assuming that the witnesses were greater than15 year when they were witnesses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6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Eyewitness Memory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9D3AAD-602B-A34F-B307-15C94CE36106}"/>
              </a:ext>
            </a:extLst>
          </p:cNvPr>
          <p:cNvGrpSpPr/>
          <p:nvPr/>
        </p:nvGrpSpPr>
        <p:grpSpPr>
          <a:xfrm>
            <a:off x="4800600" y="3338622"/>
            <a:ext cx="3124200" cy="276999"/>
            <a:chOff x="4800600" y="3338622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5"/>
              <a:ext cx="3124200" cy="24905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7334" y="3338622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AC560-F153-C644-8F5F-CD96C642F67A}"/>
              </a:ext>
            </a:extLst>
          </p:cNvPr>
          <p:cNvGrpSpPr/>
          <p:nvPr/>
        </p:nvGrpSpPr>
        <p:grpSpPr>
          <a:xfrm>
            <a:off x="238246" y="3338622"/>
            <a:ext cx="2655548" cy="276999"/>
            <a:chOff x="238246" y="3338622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4"/>
              <a:ext cx="2655548" cy="21717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135" y="3338622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4457"/>
              </p:ext>
            </p:extLst>
          </p:nvPr>
        </p:nvGraphicFramePr>
        <p:xfrm>
          <a:off x="6629400" y="5971669"/>
          <a:ext cx="23609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9CC3D-A199-B64F-99D5-6FDCD969D50C}"/>
              </a:ext>
            </a:extLst>
          </p:cNvPr>
          <p:cNvGrpSpPr/>
          <p:nvPr/>
        </p:nvGrpSpPr>
        <p:grpSpPr>
          <a:xfrm>
            <a:off x="4401704" y="3090181"/>
            <a:ext cx="1604628" cy="276999"/>
            <a:chOff x="4401704" y="3090181"/>
            <a:chExt cx="1604628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02507"/>
              <a:ext cx="1420958" cy="23611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01704" y="3090181"/>
              <a:ext cx="1604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Undisputed Epistles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D8B75C-7C7B-DD49-8AEB-4FBC92FAE0C0}"/>
              </a:ext>
            </a:extLst>
          </p:cNvPr>
          <p:cNvGrpSpPr/>
          <p:nvPr/>
        </p:nvGrpSpPr>
        <p:grpSpPr>
          <a:xfrm>
            <a:off x="3045576" y="3366566"/>
            <a:ext cx="1602624" cy="853937"/>
            <a:chOff x="3045576" y="3366566"/>
            <a:chExt cx="1602624" cy="8539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FFC284-1591-5C48-B2EC-5B59511CD580}"/>
                </a:ext>
              </a:extLst>
            </p:cNvPr>
            <p:cNvSpPr txBox="1"/>
            <p:nvPr/>
          </p:nvSpPr>
          <p:spPr>
            <a:xfrm>
              <a:off x="3296066" y="3489360"/>
              <a:ext cx="13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7D7D7"/>
                  </a:solidFill>
                </a:rPr>
                <a:t>Paul becomes a Christian </a:t>
              </a:r>
              <a:r>
                <a:rPr lang="en-US" sz="1400" baseline="30000" dirty="0">
                  <a:solidFill>
                    <a:srgbClr val="D7D7D7"/>
                  </a:solidFill>
                </a:rPr>
                <a:t>1</a:t>
              </a:r>
              <a:r>
                <a:rPr lang="en-US" sz="1400" dirty="0">
                  <a:solidFill>
                    <a:srgbClr val="D7D7D7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3ACB04-08B5-944E-AEDA-0096781BE3D9}"/>
                </a:ext>
              </a:extLst>
            </p:cNvPr>
            <p:cNvSpPr txBox="1"/>
            <p:nvPr/>
          </p:nvSpPr>
          <p:spPr>
            <a:xfrm>
              <a:off x="3281815" y="3958893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+2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AA14FF14-08D5-7843-8F60-01F11A13360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3045576" y="3366566"/>
              <a:ext cx="250490" cy="384404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F63A2D-D94D-3440-ACBD-F4A0F912972F}"/>
              </a:ext>
            </a:extLst>
          </p:cNvPr>
          <p:cNvGrpSpPr/>
          <p:nvPr/>
        </p:nvGrpSpPr>
        <p:grpSpPr>
          <a:xfrm>
            <a:off x="4572000" y="2210422"/>
            <a:ext cx="3687787" cy="944908"/>
            <a:chOff x="4572000" y="2210422"/>
            <a:chExt cx="3687787" cy="94490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C924BA-A0BD-DD4A-B4C4-8850E79959D7}"/>
                </a:ext>
              </a:extLst>
            </p:cNvPr>
            <p:cNvGrpSpPr/>
            <p:nvPr/>
          </p:nvGrpSpPr>
          <p:grpSpPr>
            <a:xfrm>
              <a:off x="4814067" y="2210422"/>
              <a:ext cx="3445720" cy="703186"/>
              <a:chOff x="4643593" y="2393125"/>
              <a:chExt cx="3445720" cy="70318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48200" y="2393125"/>
                <a:ext cx="3441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D7D7D7"/>
                    </a:solidFill>
                  </a:rPr>
                  <a:t>Galatians, 1 Thessalonians, Romans</a:t>
                </a:r>
              </a:p>
              <a:p>
                <a:r>
                  <a:rPr lang="en-US" sz="1400" dirty="0">
                    <a:solidFill>
                      <a:srgbClr val="D7D7D7"/>
                    </a:solidFill>
                  </a:rPr>
                  <a:t>Philemon, 1-2 Corinthians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2B3896-CF40-2345-8D10-82F1A59C2984}"/>
                  </a:ext>
                </a:extLst>
              </p:cNvPr>
              <p:cNvSpPr txBox="1"/>
              <p:nvPr/>
            </p:nvSpPr>
            <p:spPr>
              <a:xfrm>
                <a:off x="4643593" y="2834701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D7D7D7"/>
                    </a:solidFill>
                  </a:rPr>
                  <a:t>+20-30 years</a:t>
                </a:r>
                <a:endParaRPr lang="en-US" sz="900" dirty="0">
                  <a:solidFill>
                    <a:srgbClr val="D7D7D7"/>
                  </a:solidFill>
                </a:endParaRPr>
              </a:p>
            </p:txBody>
          </p:sp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A1BD37D6-7709-CB42-AAAA-BB10F034061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 flipV="1">
              <a:off x="4572000" y="2472032"/>
              <a:ext cx="246674" cy="683298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7EE347-1024-134B-8BD1-F7E033CAC389}"/>
              </a:ext>
            </a:extLst>
          </p:cNvPr>
          <p:cNvGrpSpPr/>
          <p:nvPr/>
        </p:nvGrpSpPr>
        <p:grpSpPr>
          <a:xfrm>
            <a:off x="2877749" y="3354323"/>
            <a:ext cx="1929585" cy="1922532"/>
            <a:chOff x="2877749" y="3354323"/>
            <a:chExt cx="1929585" cy="19225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5052" y="4978180"/>
              <a:ext cx="1902282" cy="298675"/>
            </a:xfrm>
            <a:prstGeom prst="rect">
              <a:avLst/>
            </a:prstGeom>
            <a:pattFill prst="wdUpDiag">
              <a:fgClr>
                <a:srgbClr val="C00002"/>
              </a:fgClr>
              <a:bgClr>
                <a:srgbClr val="C00002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0193E-BCCA-7B44-A238-4E76B711A278}"/>
                </a:ext>
              </a:extLst>
            </p:cNvPr>
            <p:cNvSpPr/>
            <p:nvPr/>
          </p:nvSpPr>
          <p:spPr>
            <a:xfrm>
              <a:off x="2905052" y="3354323"/>
              <a:ext cx="1895547" cy="1922529"/>
            </a:xfrm>
            <a:prstGeom prst="rect">
              <a:avLst/>
            </a:prstGeom>
            <a:noFill/>
            <a:ln w="12700">
              <a:solidFill>
                <a:srgbClr val="C0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80E784-070E-2840-96AD-0C64545D54CC}"/>
                </a:ext>
              </a:extLst>
            </p:cNvPr>
            <p:cNvSpPr txBox="1"/>
            <p:nvPr/>
          </p:nvSpPr>
          <p:spPr>
            <a:xfrm>
              <a:off x="2877749" y="4987510"/>
              <a:ext cx="1902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Gospels as oral history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9207FA-7D0E-3D40-8797-8315C9B4DBFA}"/>
              </a:ext>
            </a:extLst>
          </p:cNvPr>
          <p:cNvGrpSpPr/>
          <p:nvPr/>
        </p:nvGrpSpPr>
        <p:grpSpPr>
          <a:xfrm>
            <a:off x="0" y="3353744"/>
            <a:ext cx="8846611" cy="1064692"/>
            <a:chOff x="0" y="3353744"/>
            <a:chExt cx="8846611" cy="106469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4039543"/>
              <a:ext cx="8846611" cy="378893"/>
              <a:chOff x="0" y="4551909"/>
              <a:chExt cx="8846611" cy="37889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0" y="4551909"/>
                <a:ext cx="53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75058" y="4551909"/>
                <a:ext cx="771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93817" y="4561470"/>
                <a:ext cx="65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 </a:t>
                </a:r>
                <a:r>
                  <a:rPr lang="en-US" sz="1200" dirty="0"/>
                  <a:t>AD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581" y="3353744"/>
              <a:ext cx="8714896" cy="0"/>
            </a:xfrm>
            <a:prstGeom prst="line">
              <a:avLst/>
            </a:prstGeom>
            <a:ln>
              <a:solidFill>
                <a:srgbClr val="D7D7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2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295-F8D0-2E42-9AC4-C6D6F23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DC92-4F7C-8448-B5BC-302A924B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</a:t>
            </a:r>
            <a:r>
              <a:rPr lang="en-US" dirty="0"/>
              <a:t>Remember that it is not memory for the central newsworthy event that constitutes a FB memory, but rather </a:t>
            </a:r>
            <a:r>
              <a:rPr lang="en-US" b="1" dirty="0">
                <a:highlight>
                  <a:srgbClr val="C00002"/>
                </a:highlight>
              </a:rPr>
              <a:t>memory for the circumstances in which one first heard the news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BROWN &amp; KULIK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“Flashbulb Memories.” Cognition, vol. 5, no. 1, 1977, pp. 95</a:t>
            </a:r>
          </a:p>
        </p:txBody>
      </p:sp>
    </p:spTree>
    <p:extLst>
      <p:ext uri="{BB962C8B-B14F-4D97-AF65-F5344CB8AC3E}">
        <p14:creationId xmlns:p14="http://schemas.microsoft.com/office/powerpoint/2010/main" val="12301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8" b="14838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ROBERT K. MCIVER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Memory, Jesus, and the Synoptic Gospels (page )</a:t>
            </a:r>
          </a:p>
        </p:txBody>
      </p:sp>
    </p:spTree>
    <p:extLst>
      <p:ext uri="{BB962C8B-B14F-4D97-AF65-F5344CB8AC3E}">
        <p14:creationId xmlns:p14="http://schemas.microsoft.com/office/powerpoint/2010/main" val="12678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00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14803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First Century Survival Rates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Percent of people who would still be living 25 years later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6563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Surviving Witness 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Number of the 500 would still be living when 1 Cor. 15 was written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2281D-8A34-AD41-8A8D-702CA6B84C28}"/>
              </a:ext>
            </a:extLst>
          </p:cNvPr>
          <p:cNvSpPr/>
          <p:nvPr/>
        </p:nvSpPr>
        <p:spPr>
          <a:xfrm>
            <a:off x="595184" y="1571546"/>
            <a:ext cx="8458200" cy="42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3BEE8-75F9-6D42-9D59-70829B01F483}"/>
              </a:ext>
            </a:extLst>
          </p:cNvPr>
          <p:cNvSpPr/>
          <p:nvPr/>
        </p:nvSpPr>
        <p:spPr>
          <a:xfrm>
            <a:off x="609600" y="1992557"/>
            <a:ext cx="8458200" cy="40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A9CE1-6DC6-7842-BE70-9BA015B78397}"/>
              </a:ext>
            </a:extLst>
          </p:cNvPr>
          <p:cNvSpPr/>
          <p:nvPr/>
        </p:nvSpPr>
        <p:spPr>
          <a:xfrm>
            <a:off x="533400" y="2397992"/>
            <a:ext cx="8458200" cy="385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3693-A4F9-BD47-A80F-49FDB2E66C30}"/>
              </a:ext>
            </a:extLst>
          </p:cNvPr>
          <p:cNvSpPr/>
          <p:nvPr/>
        </p:nvSpPr>
        <p:spPr>
          <a:xfrm>
            <a:off x="481914" y="2778881"/>
            <a:ext cx="8458200" cy="44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8AF3-96B1-6040-A8FB-C94FE3DD5DF0}"/>
              </a:ext>
            </a:extLst>
          </p:cNvPr>
          <p:cNvSpPr txBox="1"/>
          <p:nvPr/>
        </p:nvSpPr>
        <p:spPr>
          <a:xfrm>
            <a:off x="4572000" y="3195534"/>
            <a:ext cx="348178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1 Corinthians was written in 53-57 AD and Jesus died around 33 AD (roughly 20-25 years later)</a:t>
            </a:r>
          </a:p>
          <a:p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1679-9020-6343-B8FC-61C5F9B3A7D3}"/>
              </a:ext>
            </a:extLst>
          </p:cNvPr>
          <p:cNvSpPr/>
          <p:nvPr/>
        </p:nvSpPr>
        <p:spPr>
          <a:xfrm>
            <a:off x="507657" y="3174611"/>
            <a:ext cx="8458200" cy="45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72509-2DD2-4D48-8654-38C4A6BF83C8}"/>
              </a:ext>
            </a:extLst>
          </p:cNvPr>
          <p:cNvSpPr/>
          <p:nvPr/>
        </p:nvSpPr>
        <p:spPr>
          <a:xfrm>
            <a:off x="423841" y="3634130"/>
            <a:ext cx="8525540" cy="273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49E5E93-7CDE-5D41-BAD1-CF84EB3FB147}"/>
              </a:ext>
            </a:extLst>
          </p:cNvPr>
          <p:cNvSpPr txBox="1"/>
          <p:nvPr/>
        </p:nvSpPr>
        <p:spPr>
          <a:xfrm>
            <a:off x="5867400" y="5385092"/>
            <a:ext cx="2971800" cy="8382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Number of the 500 resurrection witnesses still living</a:t>
            </a:r>
            <a:br>
              <a:rPr lang="en-US" sz="1400" dirty="0"/>
            </a:br>
            <a:r>
              <a:rPr lang="en-US" sz="1400" dirty="0"/>
              <a:t>(assuming the witnesses were 15 years old or older)</a:t>
            </a:r>
          </a:p>
        </p:txBody>
      </p:sp>
    </p:spTree>
    <p:extLst>
      <p:ext uri="{BB962C8B-B14F-4D97-AF65-F5344CB8AC3E}">
        <p14:creationId xmlns:p14="http://schemas.microsoft.com/office/powerpoint/2010/main" val="25693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  <p:bldP spid="2" grpId="0" animBg="1"/>
      <p:bldP spid="8" grpId="0" animBg="1"/>
      <p:bldP spid="10" grpId="0" animBg="1"/>
      <p:bldP spid="11" grpId="0" animBg="1"/>
      <p:bldP spid="5" grpId="0"/>
      <p:bldP spid="12" grpId="0" animBg="1"/>
      <p:bldP spid="15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380</Words>
  <Application>Microsoft Macintosh PowerPoint</Application>
  <PresentationFormat>On-screen Show (4:3)</PresentationFormat>
  <Paragraphs>61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“Remember that it is not memory for the central newsworthy event that constitutes a FB memory, but rather memory for the circumstances in which one first heard the news”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86</cp:revision>
  <dcterms:created xsi:type="dcterms:W3CDTF">2010-07-14T22:15:37Z</dcterms:created>
  <dcterms:modified xsi:type="dcterms:W3CDTF">2020-10-21T19:59:55Z</dcterms:modified>
</cp:coreProperties>
</file>